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37"/>
  </p:notesMasterIdLst>
  <p:sldIdLst>
    <p:sldId id="259" r:id="rId2"/>
    <p:sldId id="295" r:id="rId3"/>
    <p:sldId id="327" r:id="rId4"/>
    <p:sldId id="292" r:id="rId5"/>
    <p:sldId id="297" r:id="rId6"/>
    <p:sldId id="298" r:id="rId7"/>
    <p:sldId id="330" r:id="rId8"/>
    <p:sldId id="344" r:id="rId9"/>
    <p:sldId id="345" r:id="rId10"/>
    <p:sldId id="343" r:id="rId11"/>
    <p:sldId id="348" r:id="rId12"/>
    <p:sldId id="349" r:id="rId13"/>
    <p:sldId id="350" r:id="rId14"/>
    <p:sldId id="329" r:id="rId15"/>
    <p:sldId id="352" r:id="rId16"/>
    <p:sldId id="353" r:id="rId17"/>
    <p:sldId id="354" r:id="rId18"/>
    <p:sldId id="355" r:id="rId19"/>
    <p:sldId id="351" r:id="rId20"/>
    <p:sldId id="332" r:id="rId21"/>
    <p:sldId id="334" r:id="rId22"/>
    <p:sldId id="336" r:id="rId23"/>
    <p:sldId id="337" r:id="rId24"/>
    <p:sldId id="312" r:id="rId25"/>
    <p:sldId id="313" r:id="rId26"/>
    <p:sldId id="314" r:id="rId27"/>
    <p:sldId id="315" r:id="rId28"/>
    <p:sldId id="340" r:id="rId29"/>
    <p:sldId id="341" r:id="rId30"/>
    <p:sldId id="317" r:id="rId31"/>
    <p:sldId id="342" r:id="rId32"/>
    <p:sldId id="324" r:id="rId33"/>
    <p:sldId id="326" r:id="rId34"/>
    <p:sldId id="325" r:id="rId35"/>
    <p:sldId id="274" r:id="rId36"/>
  </p:sldIdLst>
  <p:sldSz cx="9144000" cy="5143500" type="screen16x9"/>
  <p:notesSz cx="6858000" cy="9144000"/>
  <p:embeddedFontLst>
    <p:embeddedFont>
      <p:font typeface="Aharoni" panose="02010803020104030203" pitchFamily="2" charset="-79"/>
      <p:bold r:id="rId38"/>
    </p:embeddedFont>
    <p:embeddedFont>
      <p:font typeface="Calibri" panose="020F0502020204030204" pitchFamily="34" charset="0"/>
      <p:regular r:id="rId39"/>
      <p:bold r:id="rId40"/>
      <p:italic r:id="rId41"/>
      <p:boldItalic r:id="rId42"/>
    </p:embeddedFont>
    <p:embeddedFont>
      <p:font typeface="PT Sans" panose="020B0604020202020204" pitchFamily="34" charset="0"/>
      <p:regular r:id="rId43"/>
      <p:bold r:id="rId44"/>
      <p:italic r:id="rId45"/>
      <p:boldItalic r:id="rId46"/>
    </p:embeddedFont>
    <p:embeddedFont>
      <p:font typeface="Ruda Black" panose="020B0604020202020204" charset="0"/>
      <p:bold r:id="rId47"/>
    </p:embeddedFont>
    <p:embeddedFont>
      <p:font typeface="Ubuntu" panose="020B0604020202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0033"/>
    <a:srgbClr val="FFFFCC"/>
    <a:srgbClr val="FFF5EF"/>
    <a:srgbClr val="EBE8FE"/>
    <a:srgbClr val="FFF0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0E7591-1FC0-4D97-9FC7-D525C2F79518}">
  <a:tblStyle styleId="{870E7591-1FC0-4D97-9FC7-D525C2F7951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02" autoAdjust="0"/>
    <p:restoredTop sz="94343" autoAdjust="0"/>
  </p:normalViewPr>
  <p:slideViewPr>
    <p:cSldViewPr snapToGrid="0">
      <p:cViewPr varScale="1">
        <p:scale>
          <a:sx n="115" d="100"/>
          <a:sy n="115" d="100"/>
        </p:scale>
        <p:origin x="18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11bc263f502_0_1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5" name="Google Shape;485;g11bc263f502_0_1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g11bc263f502_0_26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5" name="Google Shape;995;g11bc263f502_0_26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1"/>
        <p:cNvGrpSpPr/>
        <p:nvPr/>
      </p:nvGrpSpPr>
      <p:grpSpPr>
        <a:xfrm>
          <a:off x="0" y="0"/>
          <a:ext cx="0" cy="0"/>
          <a:chOff x="0" y="0"/>
          <a:chExt cx="0" cy="0"/>
        </a:xfrm>
      </p:grpSpPr>
      <p:sp>
        <p:nvSpPr>
          <p:cNvPr id="1322" name="Google Shape;1322;g11bc263f502_0_2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3" name="Google Shape;1323;g11bc263f502_0_2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574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1bc263f502_0_2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1bc263f502_0_2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7020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g11bc263f502_0_2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6" name="Google Shape;566;g11bc263f502_0_2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3067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9"/>
        <p:cNvGrpSpPr/>
        <p:nvPr/>
      </p:nvGrpSpPr>
      <p:grpSpPr>
        <a:xfrm>
          <a:off x="0" y="0"/>
          <a:ext cx="0" cy="0"/>
          <a:chOff x="0" y="0"/>
          <a:chExt cx="0" cy="0"/>
        </a:xfrm>
      </p:grpSpPr>
      <p:sp>
        <p:nvSpPr>
          <p:cNvPr id="870" name="Google Shape;870;g11bc263f502_0_2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1" name="Google Shape;871;g11bc263f502_0_2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66865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g12937d05419_0_7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6" name="Google Shape;1526;g12937d05419_0_7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72323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11bc263f502_0_26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11bc263f502_0_26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0504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1821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1"/>
        <p:cNvGrpSpPr/>
        <p:nvPr/>
      </p:nvGrpSpPr>
      <p:grpSpPr>
        <a:xfrm>
          <a:off x="0" y="0"/>
          <a:ext cx="0" cy="0"/>
          <a:chOff x="0" y="0"/>
          <a:chExt cx="0" cy="0"/>
        </a:xfrm>
      </p:grpSpPr>
      <p:sp>
        <p:nvSpPr>
          <p:cNvPr id="1022" name="Google Shape;1022;g11bc263f502_0_27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3" name="Google Shape;1023;g11bc263f502_0_27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64475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206425" y="198325"/>
            <a:ext cx="8731151" cy="4735174"/>
            <a:chOff x="206425" y="198325"/>
            <a:chExt cx="8731151" cy="4735174"/>
          </a:xfrm>
        </p:grpSpPr>
        <p:sp>
          <p:nvSpPr>
            <p:cNvPr id="10" name="Google Shape;10;p2"/>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206425" y="198325"/>
              <a:ext cx="8731151" cy="236321"/>
              <a:chOff x="206425" y="198325"/>
              <a:chExt cx="8731151" cy="236321"/>
            </a:xfrm>
          </p:grpSpPr>
          <p:sp>
            <p:nvSpPr>
              <p:cNvPr id="12" name="Google Shape;12;p2"/>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 name="Google Shape;16;p2"/>
          <p:cNvSpPr txBox="1">
            <a:spLocks noGrp="1"/>
          </p:cNvSpPr>
          <p:nvPr>
            <p:ph type="ctrTitle"/>
          </p:nvPr>
        </p:nvSpPr>
        <p:spPr>
          <a:xfrm>
            <a:off x="722748" y="1269756"/>
            <a:ext cx="4681800" cy="24012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sz="4800">
                <a:latin typeface="Arial" panose="020B0604020202020204" pitchFamily="34" charset="0"/>
                <a:cs typeface="Arial" panose="020B0604020202020204" pitchFamily="34" charset="0"/>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5688773" y="3495726"/>
            <a:ext cx="2283900" cy="738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800">
                <a:latin typeface="Arial" panose="020B0604020202020204" pitchFamily="34" charset="0"/>
                <a:cs typeface="Arial" panose="020B0604020202020204" pitchFamily="34" charset="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CUSTOM_7">
    <p:spTree>
      <p:nvGrpSpPr>
        <p:cNvPr id="1" name="Shape 367"/>
        <p:cNvGrpSpPr/>
        <p:nvPr/>
      </p:nvGrpSpPr>
      <p:grpSpPr>
        <a:xfrm>
          <a:off x="0" y="0"/>
          <a:ext cx="0" cy="0"/>
          <a:chOff x="0" y="0"/>
          <a:chExt cx="0" cy="0"/>
        </a:xfrm>
      </p:grpSpPr>
      <p:grpSp>
        <p:nvGrpSpPr>
          <p:cNvPr id="368" name="Google Shape;368;p32"/>
          <p:cNvGrpSpPr/>
          <p:nvPr/>
        </p:nvGrpSpPr>
        <p:grpSpPr>
          <a:xfrm>
            <a:off x="206425" y="198325"/>
            <a:ext cx="8731151" cy="4735174"/>
            <a:chOff x="206425" y="198325"/>
            <a:chExt cx="8731151" cy="4735174"/>
          </a:xfrm>
        </p:grpSpPr>
        <p:sp>
          <p:nvSpPr>
            <p:cNvPr id="369" name="Google Shape;369;p32"/>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32"/>
            <p:cNvGrpSpPr/>
            <p:nvPr/>
          </p:nvGrpSpPr>
          <p:grpSpPr>
            <a:xfrm>
              <a:off x="206425" y="198325"/>
              <a:ext cx="8731151" cy="236321"/>
              <a:chOff x="206425" y="198325"/>
              <a:chExt cx="8731151" cy="236321"/>
            </a:xfrm>
          </p:grpSpPr>
          <p:sp>
            <p:nvSpPr>
              <p:cNvPr id="371" name="Google Shape;371;p32"/>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2"/>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2"/>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2"/>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5" name="Google Shape;375;p32"/>
          <p:cNvGrpSpPr/>
          <p:nvPr/>
        </p:nvGrpSpPr>
        <p:grpSpPr>
          <a:xfrm>
            <a:off x="3129871" y="631356"/>
            <a:ext cx="5300872" cy="3336927"/>
            <a:chOff x="507099" y="430158"/>
            <a:chExt cx="5300872" cy="3336927"/>
          </a:xfrm>
        </p:grpSpPr>
        <p:sp>
          <p:nvSpPr>
            <p:cNvPr id="376" name="Google Shape;376;p32"/>
            <p:cNvSpPr/>
            <p:nvPr/>
          </p:nvSpPr>
          <p:spPr>
            <a:xfrm>
              <a:off x="507100" y="430158"/>
              <a:ext cx="5300871" cy="3336927"/>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7" name="Google Shape;377;p32"/>
            <p:cNvGrpSpPr/>
            <p:nvPr/>
          </p:nvGrpSpPr>
          <p:grpSpPr>
            <a:xfrm>
              <a:off x="507099" y="430158"/>
              <a:ext cx="5300871" cy="341077"/>
              <a:chOff x="3636724" y="198325"/>
              <a:chExt cx="5300871" cy="341077"/>
            </a:xfrm>
          </p:grpSpPr>
          <p:sp>
            <p:nvSpPr>
              <p:cNvPr id="378" name="Google Shape;378;p32"/>
              <p:cNvSpPr/>
              <p:nvPr/>
            </p:nvSpPr>
            <p:spPr>
              <a:xfrm>
                <a:off x="3636724" y="198325"/>
                <a:ext cx="5300871" cy="341077"/>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2"/>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2"/>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2"/>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82" name="Google Shape;382;p32"/>
          <p:cNvSpPr/>
          <p:nvPr/>
        </p:nvSpPr>
        <p:spPr>
          <a:xfrm flipH="1">
            <a:off x="413222" y="3126251"/>
            <a:ext cx="3199996" cy="1477851"/>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2"/>
          <p:cNvSpPr txBox="1">
            <a:spLocks noGrp="1"/>
          </p:cNvSpPr>
          <p:nvPr>
            <p:ph type="title"/>
          </p:nvPr>
        </p:nvSpPr>
        <p:spPr>
          <a:xfrm>
            <a:off x="3900813" y="1183250"/>
            <a:ext cx="3759000" cy="9543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5000">
                <a:latin typeface="Arial" panose="020B0604020202020204" pitchFamily="34" charset="0"/>
                <a:cs typeface="Arial" panose="020B0604020202020204" pitchFamily="34" charset="0"/>
              </a:defRPr>
            </a:lvl1pPr>
            <a:lvl2pPr lvl="1" algn="ctr" rtl="0">
              <a:spcBef>
                <a:spcPts val="0"/>
              </a:spcBef>
              <a:spcAft>
                <a:spcPts val="0"/>
              </a:spcAft>
              <a:buNone/>
              <a:defRPr sz="5000"/>
            </a:lvl2pPr>
            <a:lvl3pPr lvl="2" algn="ctr" rtl="0">
              <a:spcBef>
                <a:spcPts val="0"/>
              </a:spcBef>
              <a:spcAft>
                <a:spcPts val="0"/>
              </a:spcAft>
              <a:buNone/>
              <a:defRPr sz="5000"/>
            </a:lvl3pPr>
            <a:lvl4pPr lvl="3" algn="ctr" rtl="0">
              <a:spcBef>
                <a:spcPts val="0"/>
              </a:spcBef>
              <a:spcAft>
                <a:spcPts val="0"/>
              </a:spcAft>
              <a:buNone/>
              <a:defRPr sz="5000"/>
            </a:lvl4pPr>
            <a:lvl5pPr lvl="4" algn="ctr" rtl="0">
              <a:spcBef>
                <a:spcPts val="0"/>
              </a:spcBef>
              <a:spcAft>
                <a:spcPts val="0"/>
              </a:spcAft>
              <a:buNone/>
              <a:defRPr sz="5000"/>
            </a:lvl5pPr>
            <a:lvl6pPr lvl="5" algn="ctr" rtl="0">
              <a:spcBef>
                <a:spcPts val="0"/>
              </a:spcBef>
              <a:spcAft>
                <a:spcPts val="0"/>
              </a:spcAft>
              <a:buNone/>
              <a:defRPr sz="5000"/>
            </a:lvl6pPr>
            <a:lvl7pPr lvl="6" algn="ctr" rtl="0">
              <a:spcBef>
                <a:spcPts val="0"/>
              </a:spcBef>
              <a:spcAft>
                <a:spcPts val="0"/>
              </a:spcAft>
              <a:buNone/>
              <a:defRPr sz="5000"/>
            </a:lvl7pPr>
            <a:lvl8pPr lvl="7" algn="ctr" rtl="0">
              <a:spcBef>
                <a:spcPts val="0"/>
              </a:spcBef>
              <a:spcAft>
                <a:spcPts val="0"/>
              </a:spcAft>
              <a:buNone/>
              <a:defRPr sz="5000"/>
            </a:lvl8pPr>
            <a:lvl9pPr lvl="8" algn="ctr" rtl="0">
              <a:spcBef>
                <a:spcPts val="0"/>
              </a:spcBef>
              <a:spcAft>
                <a:spcPts val="0"/>
              </a:spcAft>
              <a:buNone/>
              <a:defRPr sz="5000"/>
            </a:lvl9pPr>
          </a:lstStyle>
          <a:p>
            <a:endParaRPr/>
          </a:p>
        </p:txBody>
      </p:sp>
      <p:sp>
        <p:nvSpPr>
          <p:cNvPr id="384" name="Google Shape;384;p32"/>
          <p:cNvSpPr txBox="1">
            <a:spLocks noGrp="1"/>
          </p:cNvSpPr>
          <p:nvPr>
            <p:ph type="title" idx="2"/>
          </p:nvPr>
        </p:nvSpPr>
        <p:spPr>
          <a:xfrm>
            <a:off x="4064613" y="2137550"/>
            <a:ext cx="3431400" cy="1517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800"/>
              <a:buNone/>
              <a:defRPr sz="1800">
                <a:latin typeface="Arial" panose="020B0604020202020204" pitchFamily="34" charset="0"/>
                <a:cs typeface="Arial" panose="020B0604020202020204" pitchFamily="34" charset="0"/>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85" name="Google Shape;385;p32"/>
          <p:cNvSpPr txBox="1"/>
          <p:nvPr/>
        </p:nvSpPr>
        <p:spPr>
          <a:xfrm>
            <a:off x="712570" y="3403476"/>
            <a:ext cx="2601300" cy="923400"/>
          </a:xfrm>
          <a:prstGeom prst="rect">
            <a:avLst/>
          </a:prstGeom>
          <a:noFill/>
          <a:ln>
            <a:noFill/>
          </a:ln>
        </p:spPr>
        <p:txBody>
          <a:bodyPr spcFirstLastPara="1" wrap="square" lIns="91425" tIns="91425" rIns="91425" bIns="91425" anchor="t" anchorCtr="0">
            <a:noAutofit/>
          </a:bodyPr>
          <a:lstStyle/>
          <a:p>
            <a:pPr marL="0" lvl="0" indent="0" algn="l" rtl="0">
              <a:spcBef>
                <a:spcPts val="300"/>
              </a:spcBef>
              <a:spcAft>
                <a:spcPts val="0"/>
              </a:spcAft>
              <a:buNone/>
            </a:pPr>
            <a:r>
              <a:rPr lang="en" sz="1200">
                <a:solidFill>
                  <a:schemeClr val="dk1"/>
                </a:solidFill>
                <a:latin typeface="Arial" panose="020B0604020202020204" pitchFamily="34" charset="0"/>
                <a:ea typeface="Ubuntu"/>
                <a:cs typeface="Arial" panose="020B0604020202020204" pitchFamily="34" charset="0"/>
                <a:sym typeface="Ubuntu"/>
              </a:rPr>
              <a:t>CREDITS: This presentation template was created by </a:t>
            </a:r>
            <a:r>
              <a:rPr lang="en" sz="1200" b="1">
                <a:solidFill>
                  <a:schemeClr val="dk1"/>
                </a:solidFill>
                <a:uFill>
                  <a:noFill/>
                </a:uFill>
                <a:latin typeface="Arial" panose="020B0604020202020204" pitchFamily="34" charset="0"/>
                <a:ea typeface="Ubuntu"/>
                <a:cs typeface="Arial" panose="020B0604020202020204" pitchFamily="34" charset="0"/>
                <a:sym typeface="Ubuntu"/>
                <a:hlinkClick r:id="rId2">
                  <a:extLst>
                    <a:ext uri="{A12FA001-AC4F-418D-AE19-62706E023703}">
                      <ahyp:hlinkClr xmlns:ahyp="http://schemas.microsoft.com/office/drawing/2018/hyperlinkcolor" val="tx"/>
                    </a:ext>
                  </a:extLst>
                </a:hlinkClick>
              </a:rPr>
              <a:t>Slidesgo</a:t>
            </a:r>
            <a:r>
              <a:rPr lang="en" sz="1200">
                <a:solidFill>
                  <a:schemeClr val="dk1"/>
                </a:solidFill>
                <a:latin typeface="Arial" panose="020B0604020202020204" pitchFamily="34" charset="0"/>
                <a:ea typeface="Ubuntu"/>
                <a:cs typeface="Arial" panose="020B0604020202020204" pitchFamily="34" charset="0"/>
                <a:sym typeface="Ubuntu"/>
              </a:rPr>
              <a:t>, including icons by </a:t>
            </a:r>
            <a:r>
              <a:rPr lang="en" sz="1200" b="1">
                <a:solidFill>
                  <a:schemeClr val="dk1"/>
                </a:solidFill>
                <a:uFill>
                  <a:noFill/>
                </a:uFill>
                <a:latin typeface="Arial" panose="020B0604020202020204" pitchFamily="34" charset="0"/>
                <a:ea typeface="Ubuntu"/>
                <a:cs typeface="Arial" panose="020B0604020202020204" pitchFamily="34" charset="0"/>
                <a:sym typeface="Ubuntu"/>
                <a:hlinkClick r:id="rId3">
                  <a:extLst>
                    <a:ext uri="{A12FA001-AC4F-418D-AE19-62706E023703}">
                      <ahyp:hlinkClr xmlns:ahyp="http://schemas.microsoft.com/office/drawing/2018/hyperlinkcolor" val="tx"/>
                    </a:ext>
                  </a:extLst>
                </a:hlinkClick>
              </a:rPr>
              <a:t>Flaticon</a:t>
            </a:r>
            <a:r>
              <a:rPr lang="en" sz="1200">
                <a:solidFill>
                  <a:schemeClr val="dk1"/>
                </a:solidFill>
                <a:latin typeface="Arial" panose="020B0604020202020204" pitchFamily="34" charset="0"/>
                <a:ea typeface="Ubuntu"/>
                <a:cs typeface="Arial" panose="020B0604020202020204" pitchFamily="34" charset="0"/>
                <a:sym typeface="Ubuntu"/>
              </a:rPr>
              <a:t>, and infographics &amp; images by </a:t>
            </a:r>
            <a:r>
              <a:rPr lang="en" sz="1200" b="1">
                <a:solidFill>
                  <a:schemeClr val="dk1"/>
                </a:solidFill>
                <a:uFill>
                  <a:noFill/>
                </a:uFill>
                <a:latin typeface="Arial" panose="020B0604020202020204" pitchFamily="34" charset="0"/>
                <a:ea typeface="Ubuntu"/>
                <a:cs typeface="Arial" panose="020B0604020202020204" pitchFamily="34" charset="0"/>
                <a:sym typeface="Ubuntu"/>
                <a:hlinkClick r:id="rId4">
                  <a:extLst>
                    <a:ext uri="{A12FA001-AC4F-418D-AE19-62706E023703}">
                      <ahyp:hlinkClr xmlns:ahyp="http://schemas.microsoft.com/office/drawing/2018/hyperlinkcolor" val="tx"/>
                    </a:ext>
                  </a:extLst>
                </a:hlinkClick>
              </a:rPr>
              <a:t>Freepik</a:t>
            </a:r>
            <a:r>
              <a:rPr lang="en" sz="1200" b="1">
                <a:solidFill>
                  <a:schemeClr val="dk1"/>
                </a:solidFill>
                <a:latin typeface="Arial" panose="020B0604020202020204" pitchFamily="34" charset="0"/>
                <a:ea typeface="Ubuntu"/>
                <a:cs typeface="Arial" panose="020B0604020202020204" pitchFamily="34" charset="0"/>
                <a:sym typeface="Ubuntu"/>
              </a:rPr>
              <a:t> </a:t>
            </a:r>
            <a:endParaRPr sz="1200" b="1">
              <a:solidFill>
                <a:schemeClr val="dk1"/>
              </a:solidFill>
              <a:latin typeface="Arial" panose="020B0604020202020204" pitchFamily="34" charset="0"/>
              <a:ea typeface="Ubuntu"/>
              <a:cs typeface="Arial" panose="020B0604020202020204" pitchFamily="34" charset="0"/>
              <a:sym typeface="Ubuntu"/>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8">
    <p:spTree>
      <p:nvGrpSpPr>
        <p:cNvPr id="1" name="Shape 386"/>
        <p:cNvGrpSpPr/>
        <p:nvPr/>
      </p:nvGrpSpPr>
      <p:grpSpPr>
        <a:xfrm>
          <a:off x="0" y="0"/>
          <a:ext cx="0" cy="0"/>
          <a:chOff x="0" y="0"/>
          <a:chExt cx="0" cy="0"/>
        </a:xfrm>
      </p:grpSpPr>
      <p:grpSp>
        <p:nvGrpSpPr>
          <p:cNvPr id="387" name="Google Shape;387;p33"/>
          <p:cNvGrpSpPr/>
          <p:nvPr/>
        </p:nvGrpSpPr>
        <p:grpSpPr>
          <a:xfrm>
            <a:off x="206425" y="198325"/>
            <a:ext cx="8731151" cy="4735174"/>
            <a:chOff x="206425" y="198325"/>
            <a:chExt cx="8731151" cy="4735174"/>
          </a:xfrm>
        </p:grpSpPr>
        <p:sp>
          <p:nvSpPr>
            <p:cNvPr id="388" name="Google Shape;388;p33"/>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9" name="Google Shape;389;p33"/>
            <p:cNvGrpSpPr/>
            <p:nvPr/>
          </p:nvGrpSpPr>
          <p:grpSpPr>
            <a:xfrm>
              <a:off x="206425" y="198325"/>
              <a:ext cx="8731151" cy="236321"/>
              <a:chOff x="206425" y="198325"/>
              <a:chExt cx="8731151" cy="236321"/>
            </a:xfrm>
          </p:grpSpPr>
          <p:sp>
            <p:nvSpPr>
              <p:cNvPr id="390" name="Google Shape;390;p33"/>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3"/>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3"/>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3"/>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94" name="Google Shape;394;p33"/>
          <p:cNvGrpSpPr/>
          <p:nvPr/>
        </p:nvGrpSpPr>
        <p:grpSpPr>
          <a:xfrm>
            <a:off x="1167300" y="4604100"/>
            <a:ext cx="1831842" cy="786371"/>
            <a:chOff x="1167300" y="4604100"/>
            <a:chExt cx="1831842" cy="786371"/>
          </a:xfrm>
        </p:grpSpPr>
        <p:sp>
          <p:nvSpPr>
            <p:cNvPr id="395" name="Google Shape;395;p33"/>
            <p:cNvSpPr/>
            <p:nvPr/>
          </p:nvSpPr>
          <p:spPr>
            <a:xfrm>
              <a:off x="1167300" y="4604100"/>
              <a:ext cx="1831842" cy="786371"/>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chemeClr val="dk1"/>
              </a:solidFill>
              <a:prstDash val="solid"/>
              <a:round/>
              <a:headEnd type="none" w="sm" len="sm"/>
              <a:tailEnd type="none" w="sm" len="sm"/>
            </a:ln>
            <a:effectLst>
              <a:outerShdw dist="7620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33"/>
            <p:cNvGrpSpPr/>
            <p:nvPr/>
          </p:nvGrpSpPr>
          <p:grpSpPr>
            <a:xfrm>
              <a:off x="2443472" y="4741302"/>
              <a:ext cx="410731" cy="87950"/>
              <a:chOff x="8284467" y="301559"/>
              <a:chExt cx="528203" cy="113090"/>
            </a:xfrm>
          </p:grpSpPr>
          <p:sp>
            <p:nvSpPr>
              <p:cNvPr id="397" name="Google Shape;397;p33"/>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3"/>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3"/>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00" name="Google Shape;400;p33"/>
          <p:cNvSpPr/>
          <p:nvPr/>
        </p:nvSpPr>
        <p:spPr>
          <a:xfrm>
            <a:off x="8624140" y="1818761"/>
            <a:ext cx="1007832" cy="78961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3"/>
          <p:cNvSpPr/>
          <p:nvPr/>
        </p:nvSpPr>
        <p:spPr>
          <a:xfrm>
            <a:off x="-25333" y="4410350"/>
            <a:ext cx="1982244" cy="786371"/>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a:effectLst>
            <a:outerShdw dist="7620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3"/>
          <p:cNvSpPr/>
          <p:nvPr/>
        </p:nvSpPr>
        <p:spPr>
          <a:xfrm>
            <a:off x="4730715" y="4525311"/>
            <a:ext cx="1007832" cy="78961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06"/>
        <p:cNvGrpSpPr/>
        <p:nvPr/>
      </p:nvGrpSpPr>
      <p:grpSpPr>
        <a:xfrm>
          <a:off x="0" y="0"/>
          <a:ext cx="0" cy="0"/>
          <a:chOff x="0" y="0"/>
          <a:chExt cx="0" cy="0"/>
        </a:xfrm>
      </p:grpSpPr>
      <p:grpSp>
        <p:nvGrpSpPr>
          <p:cNvPr id="207" name="Google Shape;207;p24"/>
          <p:cNvGrpSpPr/>
          <p:nvPr/>
        </p:nvGrpSpPr>
        <p:grpSpPr>
          <a:xfrm>
            <a:off x="206425" y="198325"/>
            <a:ext cx="8731151" cy="4735174"/>
            <a:chOff x="206425" y="198325"/>
            <a:chExt cx="8731151" cy="4735174"/>
          </a:xfrm>
        </p:grpSpPr>
        <p:sp>
          <p:nvSpPr>
            <p:cNvPr id="208" name="Google Shape;208;p24"/>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24"/>
            <p:cNvGrpSpPr/>
            <p:nvPr/>
          </p:nvGrpSpPr>
          <p:grpSpPr>
            <a:xfrm>
              <a:off x="206425" y="198325"/>
              <a:ext cx="8731151" cy="236321"/>
              <a:chOff x="206425" y="198325"/>
              <a:chExt cx="8731151" cy="236321"/>
            </a:xfrm>
          </p:grpSpPr>
          <p:sp>
            <p:nvSpPr>
              <p:cNvPr id="210" name="Google Shape;210;p24"/>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4"/>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4"/>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4" name="Google Shape;214;p24"/>
          <p:cNvSpPr txBox="1">
            <a:spLocks noGrp="1"/>
          </p:cNvSpPr>
          <p:nvPr>
            <p:ph type="title"/>
          </p:nvPr>
        </p:nvSpPr>
        <p:spPr>
          <a:xfrm>
            <a:off x="713275" y="445025"/>
            <a:ext cx="77175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15" name="Google Shape;215;p24"/>
          <p:cNvSpPr txBox="1">
            <a:spLocks noGrp="1"/>
          </p:cNvSpPr>
          <p:nvPr>
            <p:ph type="title" idx="2"/>
          </p:nvPr>
        </p:nvSpPr>
        <p:spPr>
          <a:xfrm>
            <a:off x="1549875" y="3409950"/>
            <a:ext cx="25236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6" name="Google Shape;216;p24"/>
          <p:cNvSpPr txBox="1">
            <a:spLocks noGrp="1"/>
          </p:cNvSpPr>
          <p:nvPr>
            <p:ph type="subTitle" idx="1"/>
          </p:nvPr>
        </p:nvSpPr>
        <p:spPr>
          <a:xfrm>
            <a:off x="1549875" y="3839499"/>
            <a:ext cx="25236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7" name="Google Shape;217;p24"/>
          <p:cNvSpPr txBox="1">
            <a:spLocks noGrp="1"/>
          </p:cNvSpPr>
          <p:nvPr>
            <p:ph type="title" idx="3"/>
          </p:nvPr>
        </p:nvSpPr>
        <p:spPr>
          <a:xfrm>
            <a:off x="5070525" y="3409950"/>
            <a:ext cx="25236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18" name="Google Shape;218;p24"/>
          <p:cNvSpPr txBox="1">
            <a:spLocks noGrp="1"/>
          </p:cNvSpPr>
          <p:nvPr>
            <p:ph type="subTitle" idx="4"/>
          </p:nvPr>
        </p:nvSpPr>
        <p:spPr>
          <a:xfrm>
            <a:off x="5070525" y="3839499"/>
            <a:ext cx="25236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384362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grpSp>
        <p:nvGrpSpPr>
          <p:cNvPr id="19" name="Google Shape;19;p3"/>
          <p:cNvGrpSpPr/>
          <p:nvPr/>
        </p:nvGrpSpPr>
        <p:grpSpPr>
          <a:xfrm>
            <a:off x="206425" y="198325"/>
            <a:ext cx="8731151" cy="4735174"/>
            <a:chOff x="206425" y="198325"/>
            <a:chExt cx="8731151" cy="4735174"/>
          </a:xfrm>
        </p:grpSpPr>
        <p:sp>
          <p:nvSpPr>
            <p:cNvPr id="20" name="Google Shape;20;p3"/>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3"/>
            <p:cNvGrpSpPr/>
            <p:nvPr/>
          </p:nvGrpSpPr>
          <p:grpSpPr>
            <a:xfrm>
              <a:off x="206425" y="198325"/>
              <a:ext cx="8731151" cy="236321"/>
              <a:chOff x="206425" y="198325"/>
              <a:chExt cx="8731151" cy="236321"/>
            </a:xfrm>
          </p:grpSpPr>
          <p:sp>
            <p:nvSpPr>
              <p:cNvPr id="22" name="Google Shape;22;p3"/>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6" name="Google Shape;26;p3"/>
          <p:cNvSpPr txBox="1">
            <a:spLocks noGrp="1"/>
          </p:cNvSpPr>
          <p:nvPr>
            <p:ph type="title"/>
          </p:nvPr>
        </p:nvSpPr>
        <p:spPr>
          <a:xfrm>
            <a:off x="4241961" y="1871950"/>
            <a:ext cx="2872500" cy="923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4800">
                <a:latin typeface="Arial" panose="020B0604020202020204" pitchFamily="34" charset="0"/>
                <a:cs typeface="Arial" panose="020B0604020202020204" pitchFamily="34"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2029550" y="1739288"/>
            <a:ext cx="1828800" cy="1828800"/>
          </a:xfrm>
          <a:prstGeom prst="rect">
            <a:avLst/>
          </a:prstGeom>
          <a:solidFill>
            <a:schemeClr val="accent1"/>
          </a:solidFill>
          <a:ln w="9525" cap="flat" cmpd="sng">
            <a:solidFill>
              <a:schemeClr val="dk1"/>
            </a:solidFill>
            <a:prstDash val="solid"/>
            <a:round/>
            <a:headEnd type="none" w="sm" len="sm"/>
            <a:tailEnd type="none" w="sm" len="sm"/>
          </a:ln>
          <a:effectLst>
            <a:outerShdw dist="85725" dir="2760000" algn="bl" rotWithShape="0">
              <a:srgbClr val="000000"/>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 name="Google Shape;28;p3"/>
          <p:cNvSpPr txBox="1">
            <a:spLocks noGrp="1"/>
          </p:cNvSpPr>
          <p:nvPr>
            <p:ph type="subTitle" idx="1"/>
          </p:nvPr>
        </p:nvSpPr>
        <p:spPr>
          <a:xfrm>
            <a:off x="4241950" y="2722047"/>
            <a:ext cx="2872500"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0462411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9"/>
        <p:cNvGrpSpPr/>
        <p:nvPr/>
      </p:nvGrpSpPr>
      <p:grpSpPr>
        <a:xfrm>
          <a:off x="0" y="0"/>
          <a:ext cx="0" cy="0"/>
          <a:chOff x="0" y="0"/>
          <a:chExt cx="0" cy="0"/>
        </a:xfrm>
      </p:grpSpPr>
      <p:grpSp>
        <p:nvGrpSpPr>
          <p:cNvPr id="70" name="Google Shape;70;p8"/>
          <p:cNvGrpSpPr/>
          <p:nvPr/>
        </p:nvGrpSpPr>
        <p:grpSpPr>
          <a:xfrm>
            <a:off x="206425" y="198325"/>
            <a:ext cx="8731151" cy="4735174"/>
            <a:chOff x="206425" y="198325"/>
            <a:chExt cx="8731151" cy="4735174"/>
          </a:xfrm>
        </p:grpSpPr>
        <p:sp>
          <p:nvSpPr>
            <p:cNvPr id="71" name="Google Shape;71;p8"/>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72;p8"/>
            <p:cNvGrpSpPr/>
            <p:nvPr/>
          </p:nvGrpSpPr>
          <p:grpSpPr>
            <a:xfrm>
              <a:off x="206425" y="198325"/>
              <a:ext cx="8731151" cy="236321"/>
              <a:chOff x="206425" y="198325"/>
              <a:chExt cx="8731151" cy="236321"/>
            </a:xfrm>
          </p:grpSpPr>
          <p:sp>
            <p:nvSpPr>
              <p:cNvPr id="73" name="Google Shape;73;p8"/>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7" name="Google Shape;77;p8"/>
          <p:cNvSpPr txBox="1">
            <a:spLocks noGrp="1"/>
          </p:cNvSpPr>
          <p:nvPr>
            <p:ph type="title"/>
          </p:nvPr>
        </p:nvSpPr>
        <p:spPr>
          <a:xfrm>
            <a:off x="2324000" y="1555800"/>
            <a:ext cx="4496100" cy="20319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000">
                <a:latin typeface="Arial" panose="020B0604020202020204" pitchFamily="34" charset="0"/>
                <a:cs typeface="Arial" panose="020B0604020202020204" pitchFamily="34" charset="0"/>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extLst>
      <p:ext uri="{BB962C8B-B14F-4D97-AF65-F5344CB8AC3E}">
        <p14:creationId xmlns:p14="http://schemas.microsoft.com/office/powerpoint/2010/main" val="20325570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037499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9"/>
        <p:cNvGrpSpPr/>
        <p:nvPr/>
      </p:nvGrpSpPr>
      <p:grpSpPr>
        <a:xfrm>
          <a:off x="0" y="0"/>
          <a:ext cx="0" cy="0"/>
          <a:chOff x="0" y="0"/>
          <a:chExt cx="0" cy="0"/>
        </a:xfrm>
      </p:grpSpPr>
      <p:grpSp>
        <p:nvGrpSpPr>
          <p:cNvPr id="40" name="Google Shape;40;p5"/>
          <p:cNvGrpSpPr/>
          <p:nvPr/>
        </p:nvGrpSpPr>
        <p:grpSpPr>
          <a:xfrm>
            <a:off x="206425" y="198325"/>
            <a:ext cx="8731151" cy="4735174"/>
            <a:chOff x="206425" y="198325"/>
            <a:chExt cx="8731151" cy="4735174"/>
          </a:xfrm>
        </p:grpSpPr>
        <p:sp>
          <p:nvSpPr>
            <p:cNvPr id="41" name="Google Shape;41;p5"/>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5"/>
            <p:cNvGrpSpPr/>
            <p:nvPr/>
          </p:nvGrpSpPr>
          <p:grpSpPr>
            <a:xfrm>
              <a:off x="206425" y="198325"/>
              <a:ext cx="8731151" cy="236321"/>
              <a:chOff x="206425" y="198325"/>
              <a:chExt cx="8731151" cy="236321"/>
            </a:xfrm>
          </p:grpSpPr>
          <p:sp>
            <p:nvSpPr>
              <p:cNvPr id="43" name="Google Shape;43;p5"/>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5"/>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5"/>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 name="Google Shape;47;p5"/>
          <p:cNvSpPr txBox="1">
            <a:spLocks noGrp="1"/>
          </p:cNvSpPr>
          <p:nvPr>
            <p:ph type="title"/>
          </p:nvPr>
        </p:nvSpPr>
        <p:spPr>
          <a:xfrm>
            <a:off x="713275" y="521225"/>
            <a:ext cx="7717500" cy="7407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a:latin typeface="Arial" panose="020B0604020202020204" pitchFamily="34" charset="0"/>
                <a:cs typeface="Arial" panose="020B0604020202020204" pitchFamily="34" charset="0"/>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8" name="Google Shape;48;p5"/>
          <p:cNvSpPr txBox="1">
            <a:spLocks noGrp="1"/>
          </p:cNvSpPr>
          <p:nvPr>
            <p:ph type="title" idx="2"/>
          </p:nvPr>
        </p:nvSpPr>
        <p:spPr>
          <a:xfrm>
            <a:off x="1576387" y="2859975"/>
            <a:ext cx="27627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49" name="Google Shape;49;p5"/>
          <p:cNvSpPr txBox="1">
            <a:spLocks noGrp="1"/>
          </p:cNvSpPr>
          <p:nvPr>
            <p:ph type="subTitle" idx="1"/>
          </p:nvPr>
        </p:nvSpPr>
        <p:spPr>
          <a:xfrm>
            <a:off x="1576387" y="3289523"/>
            <a:ext cx="2762700" cy="10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0" name="Google Shape;50;p5"/>
          <p:cNvSpPr txBox="1">
            <a:spLocks noGrp="1"/>
          </p:cNvSpPr>
          <p:nvPr>
            <p:ph type="title" idx="3"/>
          </p:nvPr>
        </p:nvSpPr>
        <p:spPr>
          <a:xfrm>
            <a:off x="4804913" y="2859975"/>
            <a:ext cx="27627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51" name="Google Shape;51;p5"/>
          <p:cNvSpPr txBox="1">
            <a:spLocks noGrp="1"/>
          </p:cNvSpPr>
          <p:nvPr>
            <p:ph type="subTitle" idx="4"/>
          </p:nvPr>
        </p:nvSpPr>
        <p:spPr>
          <a:xfrm>
            <a:off x="4804913" y="3289523"/>
            <a:ext cx="2762700" cy="1046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7"/>
        <p:cNvGrpSpPr/>
        <p:nvPr/>
      </p:nvGrpSpPr>
      <p:grpSpPr>
        <a:xfrm>
          <a:off x="0" y="0"/>
          <a:ext cx="0" cy="0"/>
          <a:chOff x="0" y="0"/>
          <a:chExt cx="0" cy="0"/>
        </a:xfrm>
      </p:grpSpPr>
      <p:grpSp>
        <p:nvGrpSpPr>
          <p:cNvPr id="88" name="Google Shape;88;p11"/>
          <p:cNvGrpSpPr/>
          <p:nvPr/>
        </p:nvGrpSpPr>
        <p:grpSpPr>
          <a:xfrm>
            <a:off x="206425" y="198325"/>
            <a:ext cx="8731151" cy="4735174"/>
            <a:chOff x="206425" y="198325"/>
            <a:chExt cx="8731151" cy="4735174"/>
          </a:xfrm>
        </p:grpSpPr>
        <p:sp>
          <p:nvSpPr>
            <p:cNvPr id="89" name="Google Shape;89;p11"/>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0" name="Google Shape;90;p11"/>
            <p:cNvGrpSpPr/>
            <p:nvPr/>
          </p:nvGrpSpPr>
          <p:grpSpPr>
            <a:xfrm>
              <a:off x="206425" y="198325"/>
              <a:ext cx="8731151" cy="236321"/>
              <a:chOff x="206425" y="198325"/>
              <a:chExt cx="8731151" cy="236321"/>
            </a:xfrm>
          </p:grpSpPr>
          <p:sp>
            <p:nvSpPr>
              <p:cNvPr id="91" name="Google Shape;91;p11"/>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1"/>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5" name="Google Shape;95;p11"/>
          <p:cNvSpPr txBox="1">
            <a:spLocks noGrp="1"/>
          </p:cNvSpPr>
          <p:nvPr>
            <p:ph type="title" hasCustomPrompt="1"/>
          </p:nvPr>
        </p:nvSpPr>
        <p:spPr>
          <a:xfrm>
            <a:off x="1912062" y="1289375"/>
            <a:ext cx="5319900" cy="19635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12000">
                <a:latin typeface="Arial" panose="020B0604020202020204" pitchFamily="34" charset="0"/>
                <a:cs typeface="Arial" panose="020B0604020202020204" pitchFamily="34" charset="0"/>
              </a:defRPr>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6" name="Google Shape;96;p11"/>
          <p:cNvSpPr txBox="1">
            <a:spLocks noGrp="1"/>
          </p:cNvSpPr>
          <p:nvPr>
            <p:ph type="subTitle" idx="1"/>
          </p:nvPr>
        </p:nvSpPr>
        <p:spPr>
          <a:xfrm>
            <a:off x="1912038" y="3252875"/>
            <a:ext cx="5319900" cy="46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18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9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53"/>
        <p:cNvGrpSpPr/>
        <p:nvPr/>
      </p:nvGrpSpPr>
      <p:grpSpPr>
        <a:xfrm>
          <a:off x="0" y="0"/>
          <a:ext cx="0" cy="0"/>
          <a:chOff x="0" y="0"/>
          <a:chExt cx="0" cy="0"/>
        </a:xfrm>
      </p:grpSpPr>
      <p:grpSp>
        <p:nvGrpSpPr>
          <p:cNvPr id="154" name="Google Shape;154;p17"/>
          <p:cNvGrpSpPr/>
          <p:nvPr/>
        </p:nvGrpSpPr>
        <p:grpSpPr>
          <a:xfrm>
            <a:off x="206425" y="198325"/>
            <a:ext cx="8731151" cy="4735174"/>
            <a:chOff x="206425" y="198325"/>
            <a:chExt cx="8731151" cy="4735174"/>
          </a:xfrm>
        </p:grpSpPr>
        <p:sp>
          <p:nvSpPr>
            <p:cNvPr id="155" name="Google Shape;155;p17"/>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6" name="Google Shape;156;p17"/>
            <p:cNvGrpSpPr/>
            <p:nvPr/>
          </p:nvGrpSpPr>
          <p:grpSpPr>
            <a:xfrm>
              <a:off x="206425" y="198325"/>
              <a:ext cx="8731151" cy="236321"/>
              <a:chOff x="206425" y="198325"/>
              <a:chExt cx="8731151" cy="236321"/>
            </a:xfrm>
          </p:grpSpPr>
          <p:sp>
            <p:nvSpPr>
              <p:cNvPr id="157" name="Google Shape;157;p17"/>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7"/>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7"/>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7"/>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1" name="Google Shape;161;p17"/>
          <p:cNvSpPr txBox="1">
            <a:spLocks noGrp="1"/>
          </p:cNvSpPr>
          <p:nvPr>
            <p:ph type="title"/>
          </p:nvPr>
        </p:nvSpPr>
        <p:spPr>
          <a:xfrm>
            <a:off x="2459125" y="1417338"/>
            <a:ext cx="4225800" cy="129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200">
                <a:latin typeface="Arial" panose="020B0604020202020204" pitchFamily="34" charset="0"/>
                <a:cs typeface="Arial" panose="020B0604020202020204" pitchFamily="34" charset="0"/>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62" name="Google Shape;162;p17"/>
          <p:cNvSpPr txBox="1">
            <a:spLocks noGrp="1"/>
          </p:cNvSpPr>
          <p:nvPr>
            <p:ph type="subTitle" idx="1"/>
          </p:nvPr>
        </p:nvSpPr>
        <p:spPr>
          <a:xfrm>
            <a:off x="2459100" y="2710338"/>
            <a:ext cx="4225800" cy="101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8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3">
  <p:cSld name="CUSTOM_2_1_1_1">
    <p:spTree>
      <p:nvGrpSpPr>
        <p:cNvPr id="1" name="Shape 177"/>
        <p:cNvGrpSpPr/>
        <p:nvPr/>
      </p:nvGrpSpPr>
      <p:grpSpPr>
        <a:xfrm>
          <a:off x="0" y="0"/>
          <a:ext cx="0" cy="0"/>
          <a:chOff x="0" y="0"/>
          <a:chExt cx="0" cy="0"/>
        </a:xfrm>
      </p:grpSpPr>
      <p:sp>
        <p:nvSpPr>
          <p:cNvPr id="178" name="Google Shape;178;p20"/>
          <p:cNvSpPr txBox="1">
            <a:spLocks noGrp="1"/>
          </p:cNvSpPr>
          <p:nvPr>
            <p:ph type="subTitle" idx="1"/>
          </p:nvPr>
        </p:nvSpPr>
        <p:spPr>
          <a:xfrm>
            <a:off x="5202999" y="2809713"/>
            <a:ext cx="2788800" cy="10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9" name="Google Shape;179;p20"/>
          <p:cNvSpPr txBox="1">
            <a:spLocks noGrp="1"/>
          </p:cNvSpPr>
          <p:nvPr>
            <p:ph type="title"/>
          </p:nvPr>
        </p:nvSpPr>
        <p:spPr>
          <a:xfrm>
            <a:off x="5202999" y="1516713"/>
            <a:ext cx="2788800" cy="1293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4">
  <p:cSld name="CUSTOM_2_1_1_1_1">
    <p:spTree>
      <p:nvGrpSpPr>
        <p:cNvPr id="1" name="Shape 180"/>
        <p:cNvGrpSpPr/>
        <p:nvPr/>
      </p:nvGrpSpPr>
      <p:grpSpPr>
        <a:xfrm>
          <a:off x="0" y="0"/>
          <a:ext cx="0" cy="0"/>
          <a:chOff x="0" y="0"/>
          <a:chExt cx="0" cy="0"/>
        </a:xfrm>
      </p:grpSpPr>
      <p:sp>
        <p:nvSpPr>
          <p:cNvPr id="181" name="Google Shape;181;p21"/>
          <p:cNvSpPr txBox="1">
            <a:spLocks noGrp="1"/>
          </p:cNvSpPr>
          <p:nvPr>
            <p:ph type="subTitle" idx="1"/>
          </p:nvPr>
        </p:nvSpPr>
        <p:spPr>
          <a:xfrm>
            <a:off x="846774" y="2253025"/>
            <a:ext cx="2793000" cy="1046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2" name="Google Shape;182;p21"/>
          <p:cNvSpPr txBox="1">
            <a:spLocks noGrp="1"/>
          </p:cNvSpPr>
          <p:nvPr>
            <p:ph type="title"/>
          </p:nvPr>
        </p:nvSpPr>
        <p:spPr>
          <a:xfrm>
            <a:off x="846774" y="960025"/>
            <a:ext cx="2793000" cy="1293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six columns">
  <p:cSld name="CUSTOM_4">
    <p:spTree>
      <p:nvGrpSpPr>
        <p:cNvPr id="1" name="Shape 289"/>
        <p:cNvGrpSpPr/>
        <p:nvPr/>
      </p:nvGrpSpPr>
      <p:grpSpPr>
        <a:xfrm>
          <a:off x="0" y="0"/>
          <a:ext cx="0" cy="0"/>
          <a:chOff x="0" y="0"/>
          <a:chExt cx="0" cy="0"/>
        </a:xfrm>
      </p:grpSpPr>
      <p:grpSp>
        <p:nvGrpSpPr>
          <p:cNvPr id="290" name="Google Shape;290;p28"/>
          <p:cNvGrpSpPr/>
          <p:nvPr/>
        </p:nvGrpSpPr>
        <p:grpSpPr>
          <a:xfrm>
            <a:off x="206425" y="198325"/>
            <a:ext cx="8731151" cy="4735174"/>
            <a:chOff x="206425" y="198325"/>
            <a:chExt cx="8731151" cy="4735174"/>
          </a:xfrm>
        </p:grpSpPr>
        <p:sp>
          <p:nvSpPr>
            <p:cNvPr id="291" name="Google Shape;291;p28"/>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2" name="Google Shape;292;p28"/>
            <p:cNvGrpSpPr/>
            <p:nvPr/>
          </p:nvGrpSpPr>
          <p:grpSpPr>
            <a:xfrm>
              <a:off x="206425" y="198325"/>
              <a:ext cx="8731151" cy="236321"/>
              <a:chOff x="206425" y="198325"/>
              <a:chExt cx="8731151" cy="236321"/>
            </a:xfrm>
          </p:grpSpPr>
          <p:sp>
            <p:nvSpPr>
              <p:cNvPr id="293" name="Google Shape;293;p28"/>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8"/>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8"/>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8"/>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97" name="Google Shape;297;p28"/>
          <p:cNvSpPr txBox="1">
            <a:spLocks noGrp="1"/>
          </p:cNvSpPr>
          <p:nvPr>
            <p:ph type="title"/>
          </p:nvPr>
        </p:nvSpPr>
        <p:spPr>
          <a:xfrm>
            <a:off x="713275" y="445025"/>
            <a:ext cx="7717500" cy="738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a:latin typeface="Arial" panose="020B0604020202020204" pitchFamily="34" charset="0"/>
                <a:cs typeface="Arial" panose="020B0604020202020204" pitchFamily="34" charset="0"/>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298" name="Google Shape;298;p28"/>
          <p:cNvSpPr txBox="1">
            <a:spLocks noGrp="1"/>
          </p:cNvSpPr>
          <p:nvPr>
            <p:ph type="title" idx="2"/>
          </p:nvPr>
        </p:nvSpPr>
        <p:spPr>
          <a:xfrm>
            <a:off x="875925" y="3558951"/>
            <a:ext cx="2080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299" name="Google Shape;299;p28"/>
          <p:cNvSpPr txBox="1">
            <a:spLocks noGrp="1"/>
          </p:cNvSpPr>
          <p:nvPr>
            <p:ph type="subTitle" idx="1"/>
          </p:nvPr>
        </p:nvSpPr>
        <p:spPr>
          <a:xfrm>
            <a:off x="875925" y="3988500"/>
            <a:ext cx="20805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0" name="Google Shape;300;p28"/>
          <p:cNvSpPr txBox="1">
            <a:spLocks noGrp="1"/>
          </p:cNvSpPr>
          <p:nvPr>
            <p:ph type="title" idx="3"/>
          </p:nvPr>
        </p:nvSpPr>
        <p:spPr>
          <a:xfrm>
            <a:off x="3531835" y="3558950"/>
            <a:ext cx="2080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1" name="Google Shape;301;p28"/>
          <p:cNvSpPr txBox="1">
            <a:spLocks noGrp="1"/>
          </p:cNvSpPr>
          <p:nvPr>
            <p:ph type="subTitle" idx="4"/>
          </p:nvPr>
        </p:nvSpPr>
        <p:spPr>
          <a:xfrm>
            <a:off x="3531826" y="3988500"/>
            <a:ext cx="20805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2" name="Google Shape;302;p28"/>
          <p:cNvSpPr txBox="1">
            <a:spLocks noGrp="1"/>
          </p:cNvSpPr>
          <p:nvPr>
            <p:ph type="title" idx="5"/>
          </p:nvPr>
        </p:nvSpPr>
        <p:spPr>
          <a:xfrm>
            <a:off x="6187825" y="3558950"/>
            <a:ext cx="2080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3" name="Google Shape;303;p28"/>
          <p:cNvSpPr txBox="1">
            <a:spLocks noGrp="1"/>
          </p:cNvSpPr>
          <p:nvPr>
            <p:ph type="subTitle" idx="6"/>
          </p:nvPr>
        </p:nvSpPr>
        <p:spPr>
          <a:xfrm>
            <a:off x="6187825" y="3988500"/>
            <a:ext cx="20805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4" name="Google Shape;304;p28"/>
          <p:cNvSpPr txBox="1">
            <a:spLocks noGrp="1"/>
          </p:cNvSpPr>
          <p:nvPr>
            <p:ph type="title" idx="7"/>
          </p:nvPr>
        </p:nvSpPr>
        <p:spPr>
          <a:xfrm>
            <a:off x="875925" y="1841575"/>
            <a:ext cx="2080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5" name="Google Shape;305;p28"/>
          <p:cNvSpPr txBox="1">
            <a:spLocks noGrp="1"/>
          </p:cNvSpPr>
          <p:nvPr>
            <p:ph type="subTitle" idx="8"/>
          </p:nvPr>
        </p:nvSpPr>
        <p:spPr>
          <a:xfrm>
            <a:off x="875925" y="2271124"/>
            <a:ext cx="20805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6" name="Google Shape;306;p28"/>
          <p:cNvSpPr txBox="1">
            <a:spLocks noGrp="1"/>
          </p:cNvSpPr>
          <p:nvPr>
            <p:ph type="title" idx="9"/>
          </p:nvPr>
        </p:nvSpPr>
        <p:spPr>
          <a:xfrm>
            <a:off x="3531835" y="1841575"/>
            <a:ext cx="2080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7" name="Google Shape;307;p28"/>
          <p:cNvSpPr txBox="1">
            <a:spLocks noGrp="1"/>
          </p:cNvSpPr>
          <p:nvPr>
            <p:ph type="subTitle" idx="13"/>
          </p:nvPr>
        </p:nvSpPr>
        <p:spPr>
          <a:xfrm>
            <a:off x="3531826" y="2271125"/>
            <a:ext cx="20805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08" name="Google Shape;308;p28"/>
          <p:cNvSpPr txBox="1">
            <a:spLocks noGrp="1"/>
          </p:cNvSpPr>
          <p:nvPr>
            <p:ph type="title" idx="14"/>
          </p:nvPr>
        </p:nvSpPr>
        <p:spPr>
          <a:xfrm>
            <a:off x="6187825" y="1841575"/>
            <a:ext cx="2080500" cy="5277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2400">
                <a:latin typeface="Arial" panose="020B0604020202020204" pitchFamily="34" charset="0"/>
                <a:cs typeface="Arial" panose="020B0604020202020204" pitchFamily="34" charset="0"/>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309" name="Google Shape;309;p28"/>
          <p:cNvSpPr txBox="1">
            <a:spLocks noGrp="1"/>
          </p:cNvSpPr>
          <p:nvPr>
            <p:ph type="subTitle" idx="15"/>
          </p:nvPr>
        </p:nvSpPr>
        <p:spPr>
          <a:xfrm>
            <a:off x="6187825" y="2271125"/>
            <a:ext cx="20805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atin typeface="Arial" panose="020B0604020202020204" pitchFamily="34" charset="0"/>
                <a:cs typeface="Arial" panose="020B0604020202020204" pitchFamily="34" charset="0"/>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0" name="Google Shape;310;p28"/>
          <p:cNvSpPr/>
          <p:nvPr/>
        </p:nvSpPr>
        <p:spPr>
          <a:xfrm>
            <a:off x="-264436" y="671841"/>
            <a:ext cx="864632" cy="677427"/>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8"/>
          <p:cNvSpPr/>
          <p:nvPr/>
        </p:nvSpPr>
        <p:spPr>
          <a:xfrm>
            <a:off x="2868264" y="4758866"/>
            <a:ext cx="864632" cy="677427"/>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2" name="Google Shape;312;p28"/>
          <p:cNvGrpSpPr/>
          <p:nvPr/>
        </p:nvGrpSpPr>
        <p:grpSpPr>
          <a:xfrm rot="-962523">
            <a:off x="8811828" y="2268252"/>
            <a:ext cx="612368" cy="841175"/>
            <a:chOff x="2890500" y="1457768"/>
            <a:chExt cx="587582" cy="807032"/>
          </a:xfrm>
        </p:grpSpPr>
        <p:sp>
          <p:nvSpPr>
            <p:cNvPr id="313" name="Google Shape;313;p28"/>
            <p:cNvSpPr/>
            <p:nvPr/>
          </p:nvSpPr>
          <p:spPr>
            <a:xfrm>
              <a:off x="2890500" y="1460500"/>
              <a:ext cx="584700" cy="804300"/>
            </a:xfrm>
            <a:prstGeom prst="snip1Rect">
              <a:avLst>
                <a:gd name="adj" fmla="val 26176"/>
              </a:avLst>
            </a:prstGeom>
            <a:solidFill>
              <a:schemeClr val="lt1"/>
            </a:solidFill>
            <a:ln w="9525" cap="flat" cmpd="sng">
              <a:solidFill>
                <a:schemeClr val="dk1"/>
              </a:solidFill>
              <a:prstDash val="solid"/>
              <a:round/>
              <a:headEnd type="none" w="sm" len="sm"/>
              <a:tailEnd type="none" w="sm" len="sm"/>
            </a:ln>
            <a:effectLst>
              <a:outerShdw dist="66675"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p:nvPr/>
          </p:nvSpPr>
          <p:spPr>
            <a:xfrm>
              <a:off x="3316082" y="1457768"/>
              <a:ext cx="162000" cy="162000"/>
            </a:xfrm>
            <a:prstGeom prst="rtTriangl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5" name="Google Shape;315;p28"/>
          <p:cNvGrpSpPr/>
          <p:nvPr/>
        </p:nvGrpSpPr>
        <p:grpSpPr>
          <a:xfrm rot="881776">
            <a:off x="-176995" y="2527284"/>
            <a:ext cx="612376" cy="841164"/>
            <a:chOff x="2890500" y="1457768"/>
            <a:chExt cx="587582" cy="807032"/>
          </a:xfrm>
        </p:grpSpPr>
        <p:sp>
          <p:nvSpPr>
            <p:cNvPr id="316" name="Google Shape;316;p28"/>
            <p:cNvSpPr/>
            <p:nvPr/>
          </p:nvSpPr>
          <p:spPr>
            <a:xfrm>
              <a:off x="2890500" y="1460500"/>
              <a:ext cx="584700" cy="804300"/>
            </a:xfrm>
            <a:prstGeom prst="snip1Rect">
              <a:avLst>
                <a:gd name="adj" fmla="val 26176"/>
              </a:avLst>
            </a:prstGeom>
            <a:solidFill>
              <a:schemeClr val="lt1"/>
            </a:solidFill>
            <a:ln w="9525" cap="flat" cmpd="sng">
              <a:solidFill>
                <a:schemeClr val="dk1"/>
              </a:solidFill>
              <a:prstDash val="solid"/>
              <a:round/>
              <a:headEnd type="none" w="sm" len="sm"/>
              <a:tailEnd type="none" w="sm" len="sm"/>
            </a:ln>
            <a:effectLst>
              <a:outerShdw dist="66675"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p:cNvSpPr/>
            <p:nvPr/>
          </p:nvSpPr>
          <p:spPr>
            <a:xfrm>
              <a:off x="3316082" y="1457768"/>
              <a:ext cx="162000" cy="162000"/>
            </a:xfrm>
            <a:prstGeom prst="rtTriangl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8" name="Google Shape;318;p28"/>
          <p:cNvSpPr/>
          <p:nvPr/>
        </p:nvSpPr>
        <p:spPr>
          <a:xfrm>
            <a:off x="8583264" y="2832691"/>
            <a:ext cx="864632" cy="677427"/>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8"/>
          <p:cNvSpPr/>
          <p:nvPr/>
        </p:nvSpPr>
        <p:spPr>
          <a:xfrm rot="-2700000">
            <a:off x="8677366" y="3346882"/>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Numbers and text">
  <p:cSld name="CUSTOM_6">
    <p:spTree>
      <p:nvGrpSpPr>
        <p:cNvPr id="1" name="Shape 320"/>
        <p:cNvGrpSpPr/>
        <p:nvPr/>
      </p:nvGrpSpPr>
      <p:grpSpPr>
        <a:xfrm>
          <a:off x="0" y="0"/>
          <a:ext cx="0" cy="0"/>
          <a:chOff x="0" y="0"/>
          <a:chExt cx="0" cy="0"/>
        </a:xfrm>
      </p:grpSpPr>
      <p:grpSp>
        <p:nvGrpSpPr>
          <p:cNvPr id="321" name="Google Shape;321;p29"/>
          <p:cNvGrpSpPr/>
          <p:nvPr/>
        </p:nvGrpSpPr>
        <p:grpSpPr>
          <a:xfrm>
            <a:off x="206425" y="198325"/>
            <a:ext cx="8731151" cy="4735174"/>
            <a:chOff x="206425" y="198325"/>
            <a:chExt cx="8731151" cy="4735174"/>
          </a:xfrm>
        </p:grpSpPr>
        <p:sp>
          <p:nvSpPr>
            <p:cNvPr id="322" name="Google Shape;322;p29"/>
            <p:cNvSpPr/>
            <p:nvPr/>
          </p:nvSpPr>
          <p:spPr>
            <a:xfrm>
              <a:off x="206425" y="434650"/>
              <a:ext cx="8731151" cy="4498849"/>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3" name="Google Shape;323;p29"/>
            <p:cNvGrpSpPr/>
            <p:nvPr/>
          </p:nvGrpSpPr>
          <p:grpSpPr>
            <a:xfrm>
              <a:off x="206425" y="198325"/>
              <a:ext cx="8731151" cy="236321"/>
              <a:chOff x="206425" y="198325"/>
              <a:chExt cx="8731151" cy="236321"/>
            </a:xfrm>
          </p:grpSpPr>
          <p:sp>
            <p:nvSpPr>
              <p:cNvPr id="324" name="Google Shape;324;p29"/>
              <p:cNvSpPr/>
              <p:nvPr/>
            </p:nvSpPr>
            <p:spPr>
              <a:xfrm>
                <a:off x="206425" y="198325"/>
                <a:ext cx="8731151" cy="236321"/>
              </a:xfrm>
              <a:custGeom>
                <a:avLst/>
                <a:gdLst/>
                <a:ahLst/>
                <a:cxnLst/>
                <a:rect l="l" t="t" r="r" b="b"/>
                <a:pathLst>
                  <a:path w="32839" h="3776" extrusionOk="0">
                    <a:moveTo>
                      <a:pt x="1" y="1"/>
                    </a:moveTo>
                    <a:lnTo>
                      <a:pt x="1" y="3775"/>
                    </a:lnTo>
                    <a:lnTo>
                      <a:pt x="32838" y="3775"/>
                    </a:lnTo>
                    <a:lnTo>
                      <a:pt x="32838"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9"/>
              <p:cNvSpPr/>
              <p:nvPr/>
            </p:nvSpPr>
            <p:spPr>
              <a:xfrm>
                <a:off x="8699658" y="2554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9"/>
              <p:cNvSpPr/>
              <p:nvPr/>
            </p:nvSpPr>
            <p:spPr>
              <a:xfrm>
                <a:off x="8490978" y="2554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p:nvPr/>
            </p:nvSpPr>
            <p:spPr>
              <a:xfrm>
                <a:off x="8284467" y="2554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28" name="Google Shape;328;p29"/>
          <p:cNvSpPr txBox="1">
            <a:spLocks noGrp="1"/>
          </p:cNvSpPr>
          <p:nvPr>
            <p:ph type="title" hasCustomPrompt="1"/>
          </p:nvPr>
        </p:nvSpPr>
        <p:spPr>
          <a:xfrm>
            <a:off x="1007325" y="983088"/>
            <a:ext cx="27090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29" name="Google Shape;329;p29"/>
          <p:cNvSpPr txBox="1">
            <a:spLocks noGrp="1"/>
          </p:cNvSpPr>
          <p:nvPr>
            <p:ph type="subTitle" idx="1"/>
          </p:nvPr>
        </p:nvSpPr>
        <p:spPr>
          <a:xfrm>
            <a:off x="1007325" y="1727982"/>
            <a:ext cx="2709000" cy="73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800">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30" name="Google Shape;330;p29"/>
          <p:cNvSpPr txBox="1">
            <a:spLocks noGrp="1"/>
          </p:cNvSpPr>
          <p:nvPr>
            <p:ph type="title" idx="2" hasCustomPrompt="1"/>
          </p:nvPr>
        </p:nvSpPr>
        <p:spPr>
          <a:xfrm>
            <a:off x="3218700" y="2823993"/>
            <a:ext cx="27066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31" name="Google Shape;331;p29"/>
          <p:cNvSpPr txBox="1">
            <a:spLocks noGrp="1"/>
          </p:cNvSpPr>
          <p:nvPr>
            <p:ph type="subTitle" idx="3"/>
          </p:nvPr>
        </p:nvSpPr>
        <p:spPr>
          <a:xfrm>
            <a:off x="3218700" y="3575088"/>
            <a:ext cx="2706600" cy="73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800">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
        <p:nvSpPr>
          <p:cNvPr id="332" name="Google Shape;332;p29"/>
          <p:cNvSpPr txBox="1">
            <a:spLocks noGrp="1"/>
          </p:cNvSpPr>
          <p:nvPr>
            <p:ph type="title" idx="4" hasCustomPrompt="1"/>
          </p:nvPr>
        </p:nvSpPr>
        <p:spPr>
          <a:xfrm>
            <a:off x="5433075" y="983088"/>
            <a:ext cx="2706600" cy="76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500">
                <a:latin typeface="Arial" panose="020B0604020202020204" pitchFamily="34" charset="0"/>
                <a:cs typeface="Arial" panose="020B0604020202020204" pitchFamily="34"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333" name="Google Shape;333;p29"/>
          <p:cNvSpPr txBox="1">
            <a:spLocks noGrp="1"/>
          </p:cNvSpPr>
          <p:nvPr>
            <p:ph type="subTitle" idx="5"/>
          </p:nvPr>
        </p:nvSpPr>
        <p:spPr>
          <a:xfrm>
            <a:off x="5433075" y="1727982"/>
            <a:ext cx="2706600" cy="738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PT Sans"/>
              <a:buNone/>
              <a:defRPr sz="1800">
                <a:latin typeface="Arial" panose="020B0604020202020204" pitchFamily="34" charset="0"/>
                <a:cs typeface="Arial" panose="020B0604020202020204" pitchFamily="34" charset="0"/>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75" y="445025"/>
            <a:ext cx="7717500" cy="740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1pPr>
            <a:lvl2pPr lvl="1">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2pPr>
            <a:lvl3pPr lvl="2">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3pPr>
            <a:lvl4pPr lvl="3">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4pPr>
            <a:lvl5pPr lvl="4">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5pPr>
            <a:lvl6pPr lvl="5">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6pPr>
            <a:lvl7pPr lvl="6">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7pPr>
            <a:lvl8pPr lvl="7">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8pPr>
            <a:lvl9pPr lvl="8">
              <a:spcBef>
                <a:spcPts val="0"/>
              </a:spcBef>
              <a:spcAft>
                <a:spcPts val="0"/>
              </a:spcAft>
              <a:buClr>
                <a:schemeClr val="dk1"/>
              </a:buClr>
              <a:buSzPts val="3600"/>
              <a:buFont typeface="Ruda Black"/>
              <a:buNone/>
              <a:defRPr sz="3600">
                <a:solidFill>
                  <a:schemeClr val="dk1"/>
                </a:solidFill>
                <a:latin typeface="Ruda Black"/>
                <a:ea typeface="Ruda Black"/>
                <a:cs typeface="Ruda Black"/>
                <a:sym typeface="Ruda Black"/>
              </a:defRPr>
            </a:lvl9pPr>
          </a:lstStyle>
          <a:p>
            <a:endParaRPr/>
          </a:p>
        </p:txBody>
      </p:sp>
      <p:sp>
        <p:nvSpPr>
          <p:cNvPr id="7" name="Google Shape;7;p1"/>
          <p:cNvSpPr txBox="1">
            <a:spLocks noGrp="1"/>
          </p:cNvSpPr>
          <p:nvPr>
            <p:ph type="body" idx="1"/>
          </p:nvPr>
        </p:nvSpPr>
        <p:spPr>
          <a:xfrm>
            <a:off x="71327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1pPr>
            <a:lvl2pPr marL="914400" lvl="1"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2pPr>
            <a:lvl3pPr marL="1371600" lvl="2"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3pPr>
            <a:lvl4pPr marL="1828800" lvl="3"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4pPr>
            <a:lvl5pPr marL="2286000" lvl="4"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5pPr>
            <a:lvl6pPr marL="2743200" lvl="5"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6pPr>
            <a:lvl7pPr marL="3200400" lvl="6"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7pPr>
            <a:lvl8pPr marL="3657600" lvl="7"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8pPr>
            <a:lvl9pPr marL="4114800" lvl="8" indent="-317500">
              <a:lnSpc>
                <a:spcPct val="100000"/>
              </a:lnSpc>
              <a:spcBef>
                <a:spcPts val="0"/>
              </a:spcBef>
              <a:spcAft>
                <a:spcPts val="0"/>
              </a:spcAft>
              <a:buClr>
                <a:schemeClr val="dk1"/>
              </a:buClr>
              <a:buSzPts val="1400"/>
              <a:buFont typeface="Ubuntu"/>
              <a:buChar char="■"/>
              <a:defRPr>
                <a:solidFill>
                  <a:schemeClr val="dk1"/>
                </a:solidFill>
                <a:latin typeface="Ubuntu"/>
                <a:ea typeface="Ubuntu"/>
                <a:cs typeface="Ubuntu"/>
                <a:sym typeface="Ubuntu"/>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7" r:id="rId3"/>
    <p:sldLayoutId id="2147483658" r:id="rId4"/>
    <p:sldLayoutId id="2147483663" r:id="rId5"/>
    <p:sldLayoutId id="2147483666" r:id="rId6"/>
    <p:sldLayoutId id="2147483667" r:id="rId7"/>
    <p:sldLayoutId id="2147483674" r:id="rId8"/>
    <p:sldLayoutId id="2147483675" r:id="rId9"/>
    <p:sldLayoutId id="2147483678" r:id="rId10"/>
    <p:sldLayoutId id="2147483679" r:id="rId11"/>
    <p:sldLayoutId id="2147483684" r:id="rId12"/>
    <p:sldLayoutId id="2147483685" r:id="rId13"/>
    <p:sldLayoutId id="2147483686" r:id="rId14"/>
    <p:sldLayoutId id="2147483687"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3.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31.svg"/></Relationships>
</file>

<file path=ppt/slides/_rels/slide33.xml.rels><?xml version="1.0" encoding="UTF-8" standalone="yes"?>
<Relationships xmlns="http://schemas.openxmlformats.org/package/2006/relationships"><Relationship Id="rId3" Type="http://schemas.openxmlformats.org/officeDocument/2006/relationships/hyperlink" Target="https://kenhgiaovien.com/"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grpSp>
        <p:nvGrpSpPr>
          <p:cNvPr id="487" name="Google Shape;487;p41"/>
          <p:cNvGrpSpPr/>
          <p:nvPr/>
        </p:nvGrpSpPr>
        <p:grpSpPr>
          <a:xfrm>
            <a:off x="1640088" y="726096"/>
            <a:ext cx="5863824" cy="3691308"/>
            <a:chOff x="1640088" y="726096"/>
            <a:chExt cx="5863824" cy="3691308"/>
          </a:xfrm>
        </p:grpSpPr>
        <p:sp>
          <p:nvSpPr>
            <p:cNvPr id="488" name="Google Shape;488;p41"/>
            <p:cNvSpPr/>
            <p:nvPr/>
          </p:nvSpPr>
          <p:spPr>
            <a:xfrm>
              <a:off x="1640088" y="726096"/>
              <a:ext cx="5863824" cy="3691308"/>
            </a:xfrm>
            <a:custGeom>
              <a:avLst/>
              <a:gdLst/>
              <a:ahLst/>
              <a:cxnLst/>
              <a:rect l="l" t="t" r="r" b="b"/>
              <a:pathLst>
                <a:path w="32839" h="3776" extrusionOk="0">
                  <a:moveTo>
                    <a:pt x="1" y="1"/>
                  </a:moveTo>
                  <a:lnTo>
                    <a:pt x="1" y="3775"/>
                  </a:lnTo>
                  <a:lnTo>
                    <a:pt x="32838" y="3775"/>
                  </a:lnTo>
                  <a:lnTo>
                    <a:pt x="32838" y="1"/>
                  </a:lnTo>
                  <a:close/>
                </a:path>
              </a:pathLst>
            </a:custGeom>
            <a:solidFill>
              <a:srgbClr val="FFCD01"/>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9" name="Google Shape;489;p41"/>
            <p:cNvGrpSpPr/>
            <p:nvPr/>
          </p:nvGrpSpPr>
          <p:grpSpPr>
            <a:xfrm>
              <a:off x="6805167" y="905609"/>
              <a:ext cx="528203" cy="113090"/>
              <a:chOff x="8284467" y="301559"/>
              <a:chExt cx="528203" cy="113090"/>
            </a:xfrm>
          </p:grpSpPr>
          <p:sp>
            <p:nvSpPr>
              <p:cNvPr id="490" name="Google Shape;490;p41"/>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1"/>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1"/>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95" name="Google Shape;495;p41"/>
          <p:cNvGrpSpPr/>
          <p:nvPr/>
        </p:nvGrpSpPr>
        <p:grpSpPr>
          <a:xfrm>
            <a:off x="-333302" y="1038175"/>
            <a:ext cx="1388827" cy="1767859"/>
            <a:chOff x="587275" y="1119025"/>
            <a:chExt cx="811425" cy="1032875"/>
          </a:xfrm>
        </p:grpSpPr>
        <p:sp>
          <p:nvSpPr>
            <p:cNvPr id="496" name="Google Shape;496;p41"/>
            <p:cNvSpPr/>
            <p:nvPr/>
          </p:nvSpPr>
          <p:spPr>
            <a:xfrm>
              <a:off x="587550" y="1119325"/>
              <a:ext cx="811150" cy="1032575"/>
            </a:xfrm>
            <a:custGeom>
              <a:avLst/>
              <a:gdLst/>
              <a:ahLst/>
              <a:cxnLst/>
              <a:rect l="l" t="t" r="r" b="b"/>
              <a:pathLst>
                <a:path w="32446" h="41303" extrusionOk="0">
                  <a:moveTo>
                    <a:pt x="1" y="0"/>
                  </a:moveTo>
                  <a:lnTo>
                    <a:pt x="1" y="41303"/>
                  </a:lnTo>
                  <a:lnTo>
                    <a:pt x="32445" y="41303"/>
                  </a:lnTo>
                  <a:lnTo>
                    <a:pt x="32445" y="0"/>
                  </a:lnTo>
                  <a:close/>
                </a:path>
              </a:pathLst>
            </a:custGeom>
            <a:solidFill>
              <a:schemeClr val="accent2"/>
            </a:solidFill>
            <a:ln w="9525" cap="flat" cmpd="sng">
              <a:solidFill>
                <a:schemeClr val="dk1"/>
              </a:solidFill>
              <a:prstDash val="solid"/>
              <a:round/>
              <a:headEnd type="none" w="sm" len="sm"/>
              <a:tailEnd type="none" w="sm" len="sm"/>
            </a:ln>
            <a:effectLst>
              <a:outerShdw dist="85725"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1"/>
            <p:cNvSpPr/>
            <p:nvPr/>
          </p:nvSpPr>
          <p:spPr>
            <a:xfrm>
              <a:off x="587275" y="1119025"/>
              <a:ext cx="811125" cy="53600"/>
            </a:xfrm>
            <a:custGeom>
              <a:avLst/>
              <a:gdLst/>
              <a:ahLst/>
              <a:cxnLst/>
              <a:rect l="l" t="t" r="r" b="b"/>
              <a:pathLst>
                <a:path w="32445" h="2144" extrusionOk="0">
                  <a:moveTo>
                    <a:pt x="0" y="0"/>
                  </a:moveTo>
                  <a:lnTo>
                    <a:pt x="0" y="2143"/>
                  </a:lnTo>
                  <a:lnTo>
                    <a:pt x="32445" y="2143"/>
                  </a:lnTo>
                  <a:lnTo>
                    <a:pt x="32445"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41"/>
            <p:cNvSpPr/>
            <p:nvPr/>
          </p:nvSpPr>
          <p:spPr>
            <a:xfrm>
              <a:off x="1355525" y="1136275"/>
              <a:ext cx="22925" cy="22950"/>
            </a:xfrm>
            <a:custGeom>
              <a:avLst/>
              <a:gdLst/>
              <a:ahLst/>
              <a:cxnLst/>
              <a:rect l="l" t="t" r="r" b="b"/>
              <a:pathLst>
                <a:path w="917" h="918" extrusionOk="0">
                  <a:moveTo>
                    <a:pt x="464" y="1"/>
                  </a:moveTo>
                  <a:cubicBezTo>
                    <a:pt x="202" y="13"/>
                    <a:pt x="0" y="203"/>
                    <a:pt x="0" y="453"/>
                  </a:cubicBezTo>
                  <a:cubicBezTo>
                    <a:pt x="0" y="715"/>
                    <a:pt x="202" y="918"/>
                    <a:pt x="464" y="918"/>
                  </a:cubicBezTo>
                  <a:cubicBezTo>
                    <a:pt x="714" y="918"/>
                    <a:pt x="917" y="715"/>
                    <a:pt x="917" y="453"/>
                  </a:cubicBezTo>
                  <a:cubicBezTo>
                    <a:pt x="917" y="203"/>
                    <a:pt x="714" y="1"/>
                    <a:pt x="4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41"/>
            <p:cNvSpPr/>
            <p:nvPr/>
          </p:nvSpPr>
          <p:spPr>
            <a:xfrm>
              <a:off x="1316525" y="1136275"/>
              <a:ext cx="22950" cy="22950"/>
            </a:xfrm>
            <a:custGeom>
              <a:avLst/>
              <a:gdLst/>
              <a:ahLst/>
              <a:cxnLst/>
              <a:rect l="l" t="t" r="r" b="b"/>
              <a:pathLst>
                <a:path w="918" h="918" extrusionOk="0">
                  <a:moveTo>
                    <a:pt x="453" y="1"/>
                  </a:moveTo>
                  <a:cubicBezTo>
                    <a:pt x="203" y="13"/>
                    <a:pt x="0" y="203"/>
                    <a:pt x="0" y="453"/>
                  </a:cubicBezTo>
                  <a:cubicBezTo>
                    <a:pt x="0" y="715"/>
                    <a:pt x="203" y="918"/>
                    <a:pt x="453" y="918"/>
                  </a:cubicBezTo>
                  <a:cubicBezTo>
                    <a:pt x="715" y="918"/>
                    <a:pt x="917" y="715"/>
                    <a:pt x="917" y="453"/>
                  </a:cubicBezTo>
                  <a:cubicBezTo>
                    <a:pt x="917" y="203"/>
                    <a:pt x="715" y="1"/>
                    <a:pt x="4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1"/>
            <p:cNvSpPr/>
            <p:nvPr/>
          </p:nvSpPr>
          <p:spPr>
            <a:xfrm>
              <a:off x="1277225" y="1136275"/>
              <a:ext cx="23250" cy="22950"/>
            </a:xfrm>
            <a:custGeom>
              <a:avLst/>
              <a:gdLst/>
              <a:ahLst/>
              <a:cxnLst/>
              <a:rect l="l" t="t" r="r" b="b"/>
              <a:pathLst>
                <a:path w="930" h="918" extrusionOk="0">
                  <a:moveTo>
                    <a:pt x="465" y="1"/>
                  </a:moveTo>
                  <a:cubicBezTo>
                    <a:pt x="215" y="1"/>
                    <a:pt x="1" y="203"/>
                    <a:pt x="1" y="453"/>
                  </a:cubicBezTo>
                  <a:cubicBezTo>
                    <a:pt x="1" y="715"/>
                    <a:pt x="215" y="918"/>
                    <a:pt x="465" y="918"/>
                  </a:cubicBezTo>
                  <a:cubicBezTo>
                    <a:pt x="715" y="918"/>
                    <a:pt x="929" y="715"/>
                    <a:pt x="929" y="453"/>
                  </a:cubicBezTo>
                  <a:cubicBezTo>
                    <a:pt x="929" y="203"/>
                    <a:pt x="715" y="1"/>
                    <a:pt x="46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1"/>
            <p:cNvSpPr/>
            <p:nvPr/>
          </p:nvSpPr>
          <p:spPr>
            <a:xfrm>
              <a:off x="690850" y="1995325"/>
              <a:ext cx="35150" cy="31575"/>
            </a:xfrm>
            <a:custGeom>
              <a:avLst/>
              <a:gdLst/>
              <a:ahLst/>
              <a:cxnLst/>
              <a:rect l="l" t="t" r="r" b="b"/>
              <a:pathLst>
                <a:path w="1406" h="1263" extrusionOk="0">
                  <a:moveTo>
                    <a:pt x="0" y="0"/>
                  </a:moveTo>
                  <a:lnTo>
                    <a:pt x="0" y="1262"/>
                  </a:lnTo>
                  <a:lnTo>
                    <a:pt x="1405" y="1262"/>
                  </a:lnTo>
                  <a:lnTo>
                    <a:pt x="140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1"/>
            <p:cNvSpPr/>
            <p:nvPr/>
          </p:nvSpPr>
          <p:spPr>
            <a:xfrm>
              <a:off x="708400" y="1369950"/>
              <a:ext cx="282500" cy="382200"/>
            </a:xfrm>
            <a:custGeom>
              <a:avLst/>
              <a:gdLst/>
              <a:ahLst/>
              <a:cxnLst/>
              <a:rect l="l" t="t" r="r" b="b"/>
              <a:pathLst>
                <a:path w="11300" h="15288" extrusionOk="0">
                  <a:moveTo>
                    <a:pt x="11288" y="0"/>
                  </a:moveTo>
                  <a:cubicBezTo>
                    <a:pt x="5049" y="0"/>
                    <a:pt x="1" y="5036"/>
                    <a:pt x="1" y="11275"/>
                  </a:cubicBezTo>
                  <a:cubicBezTo>
                    <a:pt x="1" y="12692"/>
                    <a:pt x="263" y="14038"/>
                    <a:pt x="739" y="15288"/>
                  </a:cubicBezTo>
                  <a:lnTo>
                    <a:pt x="11300" y="11275"/>
                  </a:lnTo>
                  <a:lnTo>
                    <a:pt x="1130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41"/>
            <p:cNvSpPr/>
            <p:nvPr/>
          </p:nvSpPr>
          <p:spPr>
            <a:xfrm>
              <a:off x="990600" y="1369350"/>
              <a:ext cx="271775" cy="282200"/>
            </a:xfrm>
            <a:custGeom>
              <a:avLst/>
              <a:gdLst/>
              <a:ahLst/>
              <a:cxnLst/>
              <a:rect l="l" t="t" r="r" b="b"/>
              <a:pathLst>
                <a:path w="10871" h="11288" extrusionOk="0">
                  <a:moveTo>
                    <a:pt x="0" y="0"/>
                  </a:moveTo>
                  <a:lnTo>
                    <a:pt x="0" y="11287"/>
                  </a:lnTo>
                  <a:lnTo>
                    <a:pt x="10870" y="8311"/>
                  </a:lnTo>
                  <a:cubicBezTo>
                    <a:pt x="9561" y="3536"/>
                    <a:pt x="5191" y="0"/>
                    <a:pt x="0" y="0"/>
                  </a:cubicBez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41"/>
            <p:cNvSpPr/>
            <p:nvPr/>
          </p:nvSpPr>
          <p:spPr>
            <a:xfrm>
              <a:off x="990600" y="1577100"/>
              <a:ext cx="281900" cy="205425"/>
            </a:xfrm>
            <a:custGeom>
              <a:avLst/>
              <a:gdLst/>
              <a:ahLst/>
              <a:cxnLst/>
              <a:rect l="l" t="t" r="r" b="b"/>
              <a:pathLst>
                <a:path w="11276" h="8217" extrusionOk="0">
                  <a:moveTo>
                    <a:pt x="10870" y="1"/>
                  </a:moveTo>
                  <a:lnTo>
                    <a:pt x="0" y="2989"/>
                  </a:lnTo>
                  <a:lnTo>
                    <a:pt x="9989" y="8216"/>
                  </a:lnTo>
                  <a:cubicBezTo>
                    <a:pt x="10811" y="6656"/>
                    <a:pt x="11275" y="4882"/>
                    <a:pt x="11275" y="2989"/>
                  </a:cubicBezTo>
                  <a:cubicBezTo>
                    <a:pt x="11275" y="1965"/>
                    <a:pt x="11132" y="953"/>
                    <a:pt x="10870" y="1"/>
                  </a:cubicBez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1"/>
            <p:cNvSpPr/>
            <p:nvPr/>
          </p:nvSpPr>
          <p:spPr>
            <a:xfrm>
              <a:off x="726575" y="1651825"/>
              <a:ext cx="513775" cy="282200"/>
            </a:xfrm>
            <a:custGeom>
              <a:avLst/>
              <a:gdLst/>
              <a:ahLst/>
              <a:cxnLst/>
              <a:rect l="l" t="t" r="r" b="b"/>
              <a:pathLst>
                <a:path w="20551" h="11288" extrusionOk="0">
                  <a:moveTo>
                    <a:pt x="10561" y="0"/>
                  </a:moveTo>
                  <a:lnTo>
                    <a:pt x="0" y="4025"/>
                  </a:lnTo>
                  <a:cubicBezTo>
                    <a:pt x="1619" y="8263"/>
                    <a:pt x="5739" y="11287"/>
                    <a:pt x="10561" y="11287"/>
                  </a:cubicBezTo>
                  <a:cubicBezTo>
                    <a:pt x="14895" y="11287"/>
                    <a:pt x="18669" y="8823"/>
                    <a:pt x="20550" y="5227"/>
                  </a:cubicBezTo>
                  <a:lnTo>
                    <a:pt x="10561"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1"/>
            <p:cNvSpPr/>
            <p:nvPr/>
          </p:nvSpPr>
          <p:spPr>
            <a:xfrm>
              <a:off x="846825" y="1520850"/>
              <a:ext cx="287550" cy="261975"/>
            </a:xfrm>
            <a:custGeom>
              <a:avLst/>
              <a:gdLst/>
              <a:ahLst/>
              <a:cxnLst/>
              <a:rect l="l" t="t" r="r" b="b"/>
              <a:pathLst>
                <a:path w="11502" h="10479" extrusionOk="0">
                  <a:moveTo>
                    <a:pt x="5745" y="1"/>
                  </a:moveTo>
                  <a:cubicBezTo>
                    <a:pt x="4403" y="1"/>
                    <a:pt x="3060" y="513"/>
                    <a:pt x="2036" y="1537"/>
                  </a:cubicBezTo>
                  <a:cubicBezTo>
                    <a:pt x="0" y="3572"/>
                    <a:pt x="0" y="6894"/>
                    <a:pt x="2036" y="8942"/>
                  </a:cubicBezTo>
                  <a:cubicBezTo>
                    <a:pt x="3060" y="9966"/>
                    <a:pt x="4403" y="10478"/>
                    <a:pt x="5745" y="10478"/>
                  </a:cubicBezTo>
                  <a:cubicBezTo>
                    <a:pt x="7087" y="10478"/>
                    <a:pt x="8430" y="9966"/>
                    <a:pt x="9454" y="8942"/>
                  </a:cubicBezTo>
                  <a:cubicBezTo>
                    <a:pt x="11502" y="6894"/>
                    <a:pt x="11502" y="3572"/>
                    <a:pt x="9454" y="1537"/>
                  </a:cubicBezTo>
                  <a:cubicBezTo>
                    <a:pt x="8430" y="513"/>
                    <a:pt x="7087" y="1"/>
                    <a:pt x="5745" y="1"/>
                  </a:cubicBez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41"/>
            <p:cNvSpPr/>
            <p:nvPr/>
          </p:nvSpPr>
          <p:spPr>
            <a:xfrm>
              <a:off x="1052500" y="1995325"/>
              <a:ext cx="35150" cy="31575"/>
            </a:xfrm>
            <a:custGeom>
              <a:avLst/>
              <a:gdLst/>
              <a:ahLst/>
              <a:cxnLst/>
              <a:rect l="l" t="t" r="r" b="b"/>
              <a:pathLst>
                <a:path w="1406" h="1263" extrusionOk="0">
                  <a:moveTo>
                    <a:pt x="1" y="0"/>
                  </a:moveTo>
                  <a:lnTo>
                    <a:pt x="1" y="1262"/>
                  </a:lnTo>
                  <a:lnTo>
                    <a:pt x="1405" y="1262"/>
                  </a:lnTo>
                  <a:lnTo>
                    <a:pt x="140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41"/>
            <p:cNvSpPr/>
            <p:nvPr/>
          </p:nvSpPr>
          <p:spPr>
            <a:xfrm>
              <a:off x="1052500" y="2051275"/>
              <a:ext cx="35150" cy="31875"/>
            </a:xfrm>
            <a:custGeom>
              <a:avLst/>
              <a:gdLst/>
              <a:ahLst/>
              <a:cxnLst/>
              <a:rect l="l" t="t" r="r" b="b"/>
              <a:pathLst>
                <a:path w="1406" h="1275" extrusionOk="0">
                  <a:moveTo>
                    <a:pt x="1" y="0"/>
                  </a:moveTo>
                  <a:lnTo>
                    <a:pt x="1" y="1274"/>
                  </a:lnTo>
                  <a:lnTo>
                    <a:pt x="1405" y="1274"/>
                  </a:lnTo>
                  <a:lnTo>
                    <a:pt x="140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1"/>
            <p:cNvSpPr/>
            <p:nvPr/>
          </p:nvSpPr>
          <p:spPr>
            <a:xfrm>
              <a:off x="690850" y="2051275"/>
              <a:ext cx="35150" cy="31875"/>
            </a:xfrm>
            <a:custGeom>
              <a:avLst/>
              <a:gdLst/>
              <a:ahLst/>
              <a:cxnLst/>
              <a:rect l="l" t="t" r="r" b="b"/>
              <a:pathLst>
                <a:path w="1406" h="1275" extrusionOk="0">
                  <a:moveTo>
                    <a:pt x="0" y="0"/>
                  </a:moveTo>
                  <a:lnTo>
                    <a:pt x="0" y="1274"/>
                  </a:lnTo>
                  <a:lnTo>
                    <a:pt x="1405" y="1274"/>
                  </a:lnTo>
                  <a:lnTo>
                    <a:pt x="14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41"/>
            <p:cNvSpPr/>
            <p:nvPr/>
          </p:nvSpPr>
          <p:spPr>
            <a:xfrm>
              <a:off x="821825" y="1246425"/>
              <a:ext cx="342925" cy="11025"/>
            </a:xfrm>
            <a:custGeom>
              <a:avLst/>
              <a:gdLst/>
              <a:ahLst/>
              <a:cxnLst/>
              <a:rect l="l" t="t" r="r" b="b"/>
              <a:pathLst>
                <a:path w="13717" h="441" extrusionOk="0">
                  <a:moveTo>
                    <a:pt x="226" y="0"/>
                  </a:moveTo>
                  <a:cubicBezTo>
                    <a:pt x="107" y="0"/>
                    <a:pt x="0" y="95"/>
                    <a:pt x="0" y="214"/>
                  </a:cubicBezTo>
                  <a:cubicBezTo>
                    <a:pt x="0" y="333"/>
                    <a:pt x="107" y="441"/>
                    <a:pt x="226" y="441"/>
                  </a:cubicBezTo>
                  <a:lnTo>
                    <a:pt x="13490" y="441"/>
                  </a:lnTo>
                  <a:cubicBezTo>
                    <a:pt x="13609" y="441"/>
                    <a:pt x="13716" y="333"/>
                    <a:pt x="13716" y="214"/>
                  </a:cubicBezTo>
                  <a:cubicBezTo>
                    <a:pt x="13716" y="95"/>
                    <a:pt x="13609" y="0"/>
                    <a:pt x="13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41"/>
            <p:cNvSpPr/>
            <p:nvPr/>
          </p:nvSpPr>
          <p:spPr>
            <a:xfrm>
              <a:off x="821825" y="1296425"/>
              <a:ext cx="342925" cy="11325"/>
            </a:xfrm>
            <a:custGeom>
              <a:avLst/>
              <a:gdLst/>
              <a:ahLst/>
              <a:cxnLst/>
              <a:rect l="l" t="t" r="r" b="b"/>
              <a:pathLst>
                <a:path w="13717" h="453" extrusionOk="0">
                  <a:moveTo>
                    <a:pt x="226" y="0"/>
                  </a:moveTo>
                  <a:cubicBezTo>
                    <a:pt x="107" y="0"/>
                    <a:pt x="0" y="107"/>
                    <a:pt x="0" y="227"/>
                  </a:cubicBezTo>
                  <a:cubicBezTo>
                    <a:pt x="0" y="346"/>
                    <a:pt x="107" y="453"/>
                    <a:pt x="226" y="453"/>
                  </a:cubicBezTo>
                  <a:lnTo>
                    <a:pt x="13490" y="453"/>
                  </a:lnTo>
                  <a:cubicBezTo>
                    <a:pt x="13609" y="453"/>
                    <a:pt x="13716" y="346"/>
                    <a:pt x="13716" y="227"/>
                  </a:cubicBezTo>
                  <a:cubicBezTo>
                    <a:pt x="13716" y="107"/>
                    <a:pt x="13609" y="0"/>
                    <a:pt x="13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1"/>
            <p:cNvSpPr/>
            <p:nvPr/>
          </p:nvSpPr>
          <p:spPr>
            <a:xfrm>
              <a:off x="754850" y="2005150"/>
              <a:ext cx="186650" cy="11325"/>
            </a:xfrm>
            <a:custGeom>
              <a:avLst/>
              <a:gdLst/>
              <a:ahLst/>
              <a:cxnLst/>
              <a:rect l="l" t="t" r="r" b="b"/>
              <a:pathLst>
                <a:path w="7466" h="453" extrusionOk="0">
                  <a:moveTo>
                    <a:pt x="226" y="0"/>
                  </a:moveTo>
                  <a:cubicBezTo>
                    <a:pt x="107" y="0"/>
                    <a:pt x="0" y="107"/>
                    <a:pt x="0" y="226"/>
                  </a:cubicBezTo>
                  <a:cubicBezTo>
                    <a:pt x="0" y="345"/>
                    <a:pt x="107" y="452"/>
                    <a:pt x="226" y="452"/>
                  </a:cubicBezTo>
                  <a:lnTo>
                    <a:pt x="7239" y="452"/>
                  </a:lnTo>
                  <a:cubicBezTo>
                    <a:pt x="7358" y="452"/>
                    <a:pt x="7465" y="345"/>
                    <a:pt x="7465" y="226"/>
                  </a:cubicBezTo>
                  <a:cubicBezTo>
                    <a:pt x="7465" y="107"/>
                    <a:pt x="7358" y="0"/>
                    <a:pt x="7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1"/>
            <p:cNvSpPr/>
            <p:nvPr/>
          </p:nvSpPr>
          <p:spPr>
            <a:xfrm>
              <a:off x="754850" y="2061100"/>
              <a:ext cx="186650" cy="11325"/>
            </a:xfrm>
            <a:custGeom>
              <a:avLst/>
              <a:gdLst/>
              <a:ahLst/>
              <a:cxnLst/>
              <a:rect l="l" t="t" r="r" b="b"/>
              <a:pathLst>
                <a:path w="7466" h="453" extrusionOk="0">
                  <a:moveTo>
                    <a:pt x="226" y="0"/>
                  </a:moveTo>
                  <a:cubicBezTo>
                    <a:pt x="107" y="0"/>
                    <a:pt x="0" y="108"/>
                    <a:pt x="0" y="227"/>
                  </a:cubicBezTo>
                  <a:cubicBezTo>
                    <a:pt x="0" y="346"/>
                    <a:pt x="107" y="453"/>
                    <a:pt x="226" y="453"/>
                  </a:cubicBezTo>
                  <a:lnTo>
                    <a:pt x="7239" y="453"/>
                  </a:lnTo>
                  <a:cubicBezTo>
                    <a:pt x="7358" y="453"/>
                    <a:pt x="7465" y="346"/>
                    <a:pt x="7465" y="227"/>
                  </a:cubicBezTo>
                  <a:cubicBezTo>
                    <a:pt x="7465" y="108"/>
                    <a:pt x="7358" y="0"/>
                    <a:pt x="7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41"/>
            <p:cNvSpPr/>
            <p:nvPr/>
          </p:nvSpPr>
          <p:spPr>
            <a:xfrm>
              <a:off x="1117675" y="2005150"/>
              <a:ext cx="186375" cy="11325"/>
            </a:xfrm>
            <a:custGeom>
              <a:avLst/>
              <a:gdLst/>
              <a:ahLst/>
              <a:cxnLst/>
              <a:rect l="l" t="t" r="r" b="b"/>
              <a:pathLst>
                <a:path w="7455" h="453" extrusionOk="0">
                  <a:moveTo>
                    <a:pt x="227" y="0"/>
                  </a:moveTo>
                  <a:cubicBezTo>
                    <a:pt x="108" y="0"/>
                    <a:pt x="1" y="107"/>
                    <a:pt x="1" y="226"/>
                  </a:cubicBezTo>
                  <a:cubicBezTo>
                    <a:pt x="1" y="345"/>
                    <a:pt x="108" y="452"/>
                    <a:pt x="227" y="452"/>
                  </a:cubicBezTo>
                  <a:lnTo>
                    <a:pt x="7240" y="452"/>
                  </a:lnTo>
                  <a:cubicBezTo>
                    <a:pt x="7359" y="452"/>
                    <a:pt x="7454" y="345"/>
                    <a:pt x="7454" y="226"/>
                  </a:cubicBezTo>
                  <a:cubicBezTo>
                    <a:pt x="7454" y="107"/>
                    <a:pt x="7359" y="0"/>
                    <a:pt x="7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41"/>
            <p:cNvSpPr/>
            <p:nvPr/>
          </p:nvSpPr>
          <p:spPr>
            <a:xfrm>
              <a:off x="1117675" y="2061100"/>
              <a:ext cx="186375" cy="11325"/>
            </a:xfrm>
            <a:custGeom>
              <a:avLst/>
              <a:gdLst/>
              <a:ahLst/>
              <a:cxnLst/>
              <a:rect l="l" t="t" r="r" b="b"/>
              <a:pathLst>
                <a:path w="7455" h="453" extrusionOk="0">
                  <a:moveTo>
                    <a:pt x="227" y="0"/>
                  </a:moveTo>
                  <a:cubicBezTo>
                    <a:pt x="108" y="0"/>
                    <a:pt x="1" y="108"/>
                    <a:pt x="1" y="227"/>
                  </a:cubicBezTo>
                  <a:cubicBezTo>
                    <a:pt x="1" y="346"/>
                    <a:pt x="108" y="453"/>
                    <a:pt x="227" y="453"/>
                  </a:cubicBezTo>
                  <a:lnTo>
                    <a:pt x="7240" y="453"/>
                  </a:lnTo>
                  <a:cubicBezTo>
                    <a:pt x="7359" y="453"/>
                    <a:pt x="7454" y="346"/>
                    <a:pt x="7454" y="227"/>
                  </a:cubicBezTo>
                  <a:cubicBezTo>
                    <a:pt x="7454" y="108"/>
                    <a:pt x="7359" y="0"/>
                    <a:pt x="72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6" name="Google Shape;516;p41"/>
          <p:cNvGrpSpPr/>
          <p:nvPr/>
        </p:nvGrpSpPr>
        <p:grpSpPr>
          <a:xfrm>
            <a:off x="6437040" y="3906347"/>
            <a:ext cx="1965095" cy="804296"/>
            <a:chOff x="3580500" y="1650925"/>
            <a:chExt cx="641475" cy="262550"/>
          </a:xfrm>
        </p:grpSpPr>
        <p:sp>
          <p:nvSpPr>
            <p:cNvPr id="517" name="Google Shape;517;p41"/>
            <p:cNvSpPr/>
            <p:nvPr/>
          </p:nvSpPr>
          <p:spPr>
            <a:xfrm>
              <a:off x="3580500" y="1650925"/>
              <a:ext cx="641475" cy="262550"/>
            </a:xfrm>
            <a:custGeom>
              <a:avLst/>
              <a:gdLst/>
              <a:ahLst/>
              <a:cxnLst/>
              <a:rect l="l" t="t" r="r" b="b"/>
              <a:pathLst>
                <a:path w="25659" h="10502" extrusionOk="0">
                  <a:moveTo>
                    <a:pt x="0" y="1"/>
                  </a:moveTo>
                  <a:lnTo>
                    <a:pt x="0" y="10502"/>
                  </a:lnTo>
                  <a:lnTo>
                    <a:pt x="25658" y="10502"/>
                  </a:lnTo>
                  <a:lnTo>
                    <a:pt x="25658" y="1"/>
                  </a:lnTo>
                  <a:close/>
                </a:path>
              </a:pathLst>
            </a:custGeom>
            <a:solidFill>
              <a:schemeClr val="lt2"/>
            </a:solidFill>
            <a:ln w="9525" cap="flat" cmpd="sng">
              <a:solidFill>
                <a:schemeClr val="dk1"/>
              </a:solidFill>
              <a:prstDash val="solid"/>
              <a:round/>
              <a:headEnd type="none" w="sm" len="sm"/>
              <a:tailEnd type="none" w="sm" len="sm"/>
            </a:ln>
            <a:effectLst>
              <a:outerShdw dist="571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1"/>
            <p:cNvSpPr/>
            <p:nvPr/>
          </p:nvSpPr>
          <p:spPr>
            <a:xfrm>
              <a:off x="3825175" y="1711650"/>
              <a:ext cx="342925" cy="11325"/>
            </a:xfrm>
            <a:custGeom>
              <a:avLst/>
              <a:gdLst/>
              <a:ahLst/>
              <a:cxnLst/>
              <a:rect l="l" t="t" r="r" b="b"/>
              <a:pathLst>
                <a:path w="13717" h="453" extrusionOk="0">
                  <a:moveTo>
                    <a:pt x="226" y="0"/>
                  </a:moveTo>
                  <a:cubicBezTo>
                    <a:pt x="107" y="0"/>
                    <a:pt x="0" y="108"/>
                    <a:pt x="0" y="227"/>
                  </a:cubicBezTo>
                  <a:cubicBezTo>
                    <a:pt x="0" y="346"/>
                    <a:pt x="107" y="453"/>
                    <a:pt x="226" y="453"/>
                  </a:cubicBezTo>
                  <a:lnTo>
                    <a:pt x="13490" y="453"/>
                  </a:lnTo>
                  <a:cubicBezTo>
                    <a:pt x="13621" y="453"/>
                    <a:pt x="13716" y="358"/>
                    <a:pt x="13716" y="227"/>
                  </a:cubicBezTo>
                  <a:cubicBezTo>
                    <a:pt x="13716" y="108"/>
                    <a:pt x="13609" y="0"/>
                    <a:pt x="13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1"/>
            <p:cNvSpPr/>
            <p:nvPr/>
          </p:nvSpPr>
          <p:spPr>
            <a:xfrm>
              <a:off x="3825175" y="1775050"/>
              <a:ext cx="342925" cy="11050"/>
            </a:xfrm>
            <a:custGeom>
              <a:avLst/>
              <a:gdLst/>
              <a:ahLst/>
              <a:cxnLst/>
              <a:rect l="l" t="t" r="r" b="b"/>
              <a:pathLst>
                <a:path w="13717" h="442" extrusionOk="0">
                  <a:moveTo>
                    <a:pt x="226" y="1"/>
                  </a:moveTo>
                  <a:cubicBezTo>
                    <a:pt x="107" y="1"/>
                    <a:pt x="0" y="108"/>
                    <a:pt x="0" y="227"/>
                  </a:cubicBezTo>
                  <a:cubicBezTo>
                    <a:pt x="0" y="346"/>
                    <a:pt x="107" y="441"/>
                    <a:pt x="226" y="441"/>
                  </a:cubicBezTo>
                  <a:lnTo>
                    <a:pt x="13490" y="441"/>
                  </a:lnTo>
                  <a:cubicBezTo>
                    <a:pt x="13621" y="441"/>
                    <a:pt x="13716" y="358"/>
                    <a:pt x="13716" y="227"/>
                  </a:cubicBezTo>
                  <a:cubicBezTo>
                    <a:pt x="13716" y="108"/>
                    <a:pt x="13609" y="1"/>
                    <a:pt x="13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41"/>
            <p:cNvSpPr/>
            <p:nvPr/>
          </p:nvSpPr>
          <p:spPr>
            <a:xfrm>
              <a:off x="3825175" y="1838750"/>
              <a:ext cx="342925" cy="11025"/>
            </a:xfrm>
            <a:custGeom>
              <a:avLst/>
              <a:gdLst/>
              <a:ahLst/>
              <a:cxnLst/>
              <a:rect l="l" t="t" r="r" b="b"/>
              <a:pathLst>
                <a:path w="13717" h="441" extrusionOk="0">
                  <a:moveTo>
                    <a:pt x="226" y="0"/>
                  </a:moveTo>
                  <a:cubicBezTo>
                    <a:pt x="107" y="0"/>
                    <a:pt x="0" y="96"/>
                    <a:pt x="0" y="215"/>
                  </a:cubicBezTo>
                  <a:cubicBezTo>
                    <a:pt x="0" y="334"/>
                    <a:pt x="107" y="441"/>
                    <a:pt x="226" y="441"/>
                  </a:cubicBezTo>
                  <a:lnTo>
                    <a:pt x="13490" y="441"/>
                  </a:lnTo>
                  <a:cubicBezTo>
                    <a:pt x="13621" y="441"/>
                    <a:pt x="13716" y="334"/>
                    <a:pt x="13716" y="215"/>
                  </a:cubicBezTo>
                  <a:cubicBezTo>
                    <a:pt x="13716" y="96"/>
                    <a:pt x="13609" y="0"/>
                    <a:pt x="13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41"/>
            <p:cNvSpPr/>
            <p:nvPr/>
          </p:nvSpPr>
          <p:spPr>
            <a:xfrm>
              <a:off x="3640325" y="1721475"/>
              <a:ext cx="113125" cy="113125"/>
            </a:xfrm>
            <a:custGeom>
              <a:avLst/>
              <a:gdLst/>
              <a:ahLst/>
              <a:cxnLst/>
              <a:rect l="l" t="t" r="r" b="b"/>
              <a:pathLst>
                <a:path w="4525" h="4525" extrusionOk="0">
                  <a:moveTo>
                    <a:pt x="2263" y="465"/>
                  </a:moveTo>
                  <a:cubicBezTo>
                    <a:pt x="3263" y="465"/>
                    <a:pt x="4084" y="1274"/>
                    <a:pt x="4084" y="2274"/>
                  </a:cubicBezTo>
                  <a:cubicBezTo>
                    <a:pt x="4084" y="3275"/>
                    <a:pt x="3263" y="4084"/>
                    <a:pt x="2263" y="4084"/>
                  </a:cubicBezTo>
                  <a:cubicBezTo>
                    <a:pt x="1263" y="4084"/>
                    <a:pt x="453" y="3275"/>
                    <a:pt x="453" y="2274"/>
                  </a:cubicBezTo>
                  <a:cubicBezTo>
                    <a:pt x="453" y="1274"/>
                    <a:pt x="1263" y="465"/>
                    <a:pt x="2263" y="465"/>
                  </a:cubicBezTo>
                  <a:close/>
                  <a:moveTo>
                    <a:pt x="2263" y="0"/>
                  </a:moveTo>
                  <a:cubicBezTo>
                    <a:pt x="1012" y="0"/>
                    <a:pt x="0" y="1012"/>
                    <a:pt x="0" y="2263"/>
                  </a:cubicBezTo>
                  <a:cubicBezTo>
                    <a:pt x="0" y="3513"/>
                    <a:pt x="1012" y="4525"/>
                    <a:pt x="2263" y="4525"/>
                  </a:cubicBezTo>
                  <a:cubicBezTo>
                    <a:pt x="3501" y="4525"/>
                    <a:pt x="4513" y="3513"/>
                    <a:pt x="4525" y="2263"/>
                  </a:cubicBezTo>
                  <a:cubicBezTo>
                    <a:pt x="4525" y="1012"/>
                    <a:pt x="3513" y="0"/>
                    <a:pt x="2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2" name="Google Shape;522;p41"/>
          <p:cNvSpPr/>
          <p:nvPr/>
        </p:nvSpPr>
        <p:spPr>
          <a:xfrm>
            <a:off x="7349355" y="2774511"/>
            <a:ext cx="1046104" cy="819601"/>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dk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3" name="Google Shape;523;p41"/>
          <p:cNvGrpSpPr/>
          <p:nvPr/>
        </p:nvGrpSpPr>
        <p:grpSpPr>
          <a:xfrm>
            <a:off x="7246947" y="1761085"/>
            <a:ext cx="1148513" cy="819602"/>
            <a:chOff x="1618650" y="3183250"/>
            <a:chExt cx="584025" cy="416750"/>
          </a:xfrm>
        </p:grpSpPr>
        <p:sp>
          <p:nvSpPr>
            <p:cNvPr id="524" name="Google Shape;524;p41"/>
            <p:cNvSpPr/>
            <p:nvPr/>
          </p:nvSpPr>
          <p:spPr>
            <a:xfrm>
              <a:off x="1618650" y="3265125"/>
              <a:ext cx="584025" cy="334875"/>
            </a:xfrm>
            <a:custGeom>
              <a:avLst/>
              <a:gdLst/>
              <a:ahLst/>
              <a:cxnLst/>
              <a:rect l="l" t="t" r="r" b="b"/>
              <a:pathLst>
                <a:path w="23361" h="13395" extrusionOk="0">
                  <a:moveTo>
                    <a:pt x="0" y="0"/>
                  </a:moveTo>
                  <a:lnTo>
                    <a:pt x="2084" y="13395"/>
                  </a:lnTo>
                  <a:lnTo>
                    <a:pt x="23360" y="13395"/>
                  </a:lnTo>
                  <a:lnTo>
                    <a:pt x="21277"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1"/>
            <p:cNvSpPr/>
            <p:nvPr/>
          </p:nvSpPr>
          <p:spPr>
            <a:xfrm>
              <a:off x="1670725" y="3183250"/>
              <a:ext cx="531950" cy="416750"/>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dk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41"/>
          <p:cNvSpPr/>
          <p:nvPr/>
        </p:nvSpPr>
        <p:spPr>
          <a:xfrm rot="1887643">
            <a:off x="1941525" y="989562"/>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7" name="Google Shape;527;p41"/>
          <p:cNvGrpSpPr/>
          <p:nvPr/>
        </p:nvGrpSpPr>
        <p:grpSpPr>
          <a:xfrm>
            <a:off x="701511" y="3819315"/>
            <a:ext cx="1106494" cy="789616"/>
            <a:chOff x="1618650" y="3183250"/>
            <a:chExt cx="584025" cy="416750"/>
          </a:xfrm>
        </p:grpSpPr>
        <p:sp>
          <p:nvSpPr>
            <p:cNvPr id="528" name="Google Shape;528;p41"/>
            <p:cNvSpPr/>
            <p:nvPr/>
          </p:nvSpPr>
          <p:spPr>
            <a:xfrm>
              <a:off x="1618650" y="3265125"/>
              <a:ext cx="584025" cy="334875"/>
            </a:xfrm>
            <a:custGeom>
              <a:avLst/>
              <a:gdLst/>
              <a:ahLst/>
              <a:cxnLst/>
              <a:rect l="l" t="t" r="r" b="b"/>
              <a:pathLst>
                <a:path w="23361" h="13395" extrusionOk="0">
                  <a:moveTo>
                    <a:pt x="0" y="0"/>
                  </a:moveTo>
                  <a:lnTo>
                    <a:pt x="2084" y="13395"/>
                  </a:lnTo>
                  <a:lnTo>
                    <a:pt x="23360" y="13395"/>
                  </a:lnTo>
                  <a:lnTo>
                    <a:pt x="21277" y="0"/>
                  </a:lnTo>
                  <a:close/>
                </a:path>
              </a:pathLst>
            </a:cu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1"/>
            <p:cNvSpPr/>
            <p:nvPr/>
          </p:nvSpPr>
          <p:spPr>
            <a:xfrm>
              <a:off x="1670725" y="3183250"/>
              <a:ext cx="531950" cy="416750"/>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dk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TextBox 46"/>
          <p:cNvSpPr txBox="1"/>
          <p:nvPr/>
        </p:nvSpPr>
        <p:spPr>
          <a:xfrm>
            <a:off x="1662108" y="1771857"/>
            <a:ext cx="5580270" cy="1708160"/>
          </a:xfrm>
          <a:prstGeom prst="rect">
            <a:avLst/>
          </a:prstGeom>
          <a:noFill/>
        </p:spPr>
        <p:txBody>
          <a:bodyPr wrap="square" rtlCol="0">
            <a:spAutoFit/>
          </a:bodyPr>
          <a:lstStyle/>
          <a:p>
            <a:pPr algn="ctr">
              <a:lnSpc>
                <a:spcPct val="150000"/>
              </a:lnSpc>
            </a:pPr>
            <a:r>
              <a:rPr lang="en-US" sz="3500" b="1"/>
              <a:t>CHÀO MỪNG CÁC EM </a:t>
            </a:r>
          </a:p>
          <a:p>
            <a:pPr algn="ctr">
              <a:lnSpc>
                <a:spcPct val="150000"/>
              </a:lnSpc>
            </a:pPr>
            <a:r>
              <a:rPr lang="en-US" sz="3500" b="1"/>
              <a:t>ĐẾN BUỔI HỌC NÀY!</a:t>
            </a:r>
            <a:endParaRPr lang="vi-VN" sz="3500" b="1"/>
          </a:p>
        </p:txBody>
      </p:sp>
    </p:spTree>
  </p:cSld>
  <p:clrMapOvr>
    <a:masterClrMapping/>
  </p:clrMapOvr>
  <mc:AlternateContent xmlns:mc="http://schemas.openxmlformats.org/markup-compatibility/2006" xmlns:p15="http://schemas.microsoft.com/office/powerpoint/2012/main">
    <mc:Choice Requires="p15">
      <p:transition spd="med">
        <p15:prstTrans prst="drap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90856" y="1687661"/>
            <a:ext cx="2933653" cy="1651834"/>
            <a:chOff x="795156" y="2061739"/>
            <a:chExt cx="2933653" cy="1651834"/>
          </a:xfrm>
        </p:grpSpPr>
        <p:pic>
          <p:nvPicPr>
            <p:cNvPr id="6" name="Picture 4" descr="https://getlogovector.com/wp-content/uploads/2021/07/creately-logo-vector.pn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5156" y="2061739"/>
              <a:ext cx="2933653" cy="162980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129583" y="3216577"/>
              <a:ext cx="2269763" cy="496996"/>
            </a:xfrm>
            <a:prstGeom prst="rect">
              <a:avLst/>
            </a:prstGeom>
            <a:noFill/>
          </p:spPr>
          <p:txBody>
            <a:bodyPr wrap="square" rtlCol="0">
              <a:spAutoFit/>
            </a:bodyPr>
            <a:lstStyle/>
            <a:p>
              <a:pPr algn="ctr">
                <a:lnSpc>
                  <a:spcPct val="150000"/>
                </a:lnSpc>
              </a:pPr>
              <a:r>
                <a:rPr lang="en-US" sz="2000"/>
                <a:t>www.creately.com</a:t>
              </a:r>
              <a:endParaRPr lang="en-US" sz="2000" i="1"/>
            </a:p>
          </p:txBody>
        </p:sp>
      </p:grpSp>
      <p:grpSp>
        <p:nvGrpSpPr>
          <p:cNvPr id="8" name="Group 7"/>
          <p:cNvGrpSpPr/>
          <p:nvPr/>
        </p:nvGrpSpPr>
        <p:grpSpPr>
          <a:xfrm>
            <a:off x="3357581" y="2643606"/>
            <a:ext cx="2839785" cy="1858618"/>
            <a:chOff x="3295405" y="2900482"/>
            <a:chExt cx="2839785" cy="1858618"/>
          </a:xfrm>
        </p:grpSpPr>
        <p:pic>
          <p:nvPicPr>
            <p:cNvPr id="9" name="Picture 2" descr="https://images-eds-ssl.xboxlive.com/image?url=4rt9.lXDC4H_93laV1_eHM0OYfiFeMI2p9MWie0CvL99U4GA1gf6_kayTt_kBblFwHwo8BW8JXlqfnYxKPmmBZ5MMo37AchhTJEQAgbY.NmRGjNugpuHws0hAasW.HgMBw7VS5RpjrR6PSHiRaWRCwIw9iTfyhP42pP84nzyAhA-&amp;format=source&amp;h=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451" y="2900482"/>
              <a:ext cx="1311845" cy="131184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295405" y="4205102"/>
              <a:ext cx="2839785" cy="553998"/>
            </a:xfrm>
            <a:prstGeom prst="rect">
              <a:avLst/>
            </a:prstGeom>
            <a:noFill/>
          </p:spPr>
          <p:txBody>
            <a:bodyPr wrap="square" rtlCol="0">
              <a:spAutoFit/>
            </a:bodyPr>
            <a:lstStyle/>
            <a:p>
              <a:pPr algn="ctr">
                <a:lnSpc>
                  <a:spcPct val="150000"/>
                </a:lnSpc>
              </a:pPr>
              <a:r>
                <a:rPr lang="en-US" sz="2000"/>
                <a:t>www.mindonmap.com</a:t>
              </a:r>
              <a:endParaRPr lang="en-US" sz="2000" i="1"/>
            </a:p>
          </p:txBody>
        </p:sp>
      </p:grpSp>
      <p:grpSp>
        <p:nvGrpSpPr>
          <p:cNvPr id="11" name="Group 10"/>
          <p:cNvGrpSpPr/>
          <p:nvPr/>
        </p:nvGrpSpPr>
        <p:grpSpPr>
          <a:xfrm>
            <a:off x="6197366" y="2024713"/>
            <a:ext cx="2406392" cy="1869294"/>
            <a:chOff x="5936282" y="2404680"/>
            <a:chExt cx="2406392" cy="1869294"/>
          </a:xfrm>
        </p:grpSpPr>
        <p:pic>
          <p:nvPicPr>
            <p:cNvPr id="12" name="Picture 6" descr="https://i.pcmag.com/imagery/reviews/05GF8sMpHfawiyKgGnrgf7X-8..v1665503374.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36282" y="2404680"/>
              <a:ext cx="2406392" cy="134785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6078969" y="3719976"/>
              <a:ext cx="2121019" cy="553998"/>
            </a:xfrm>
            <a:prstGeom prst="rect">
              <a:avLst/>
            </a:prstGeom>
            <a:noFill/>
          </p:spPr>
          <p:txBody>
            <a:bodyPr wrap="square" rtlCol="0">
              <a:spAutoFit/>
            </a:bodyPr>
            <a:lstStyle/>
            <a:p>
              <a:pPr algn="ctr">
                <a:lnSpc>
                  <a:spcPct val="150000"/>
                </a:lnSpc>
              </a:pPr>
              <a:r>
                <a:rPr lang="en-US" sz="2000"/>
                <a:t>www.canva.com </a:t>
              </a:r>
              <a:endParaRPr lang="en-US" sz="2000" i="1"/>
            </a:p>
          </p:txBody>
        </p:sp>
      </p:grpSp>
      <p:sp>
        <p:nvSpPr>
          <p:cNvPr id="14" name="TextBox 13"/>
          <p:cNvSpPr txBox="1"/>
          <p:nvPr/>
        </p:nvSpPr>
        <p:spPr>
          <a:xfrm>
            <a:off x="0" y="585909"/>
            <a:ext cx="9144000" cy="1175258"/>
          </a:xfrm>
          <a:prstGeom prst="rect">
            <a:avLst/>
          </a:prstGeom>
          <a:noFill/>
        </p:spPr>
        <p:txBody>
          <a:bodyPr wrap="square" rtlCol="0">
            <a:spAutoFit/>
          </a:bodyPr>
          <a:lstStyle/>
          <a:p>
            <a:pPr algn="ctr">
              <a:lnSpc>
                <a:spcPct val="150000"/>
              </a:lnSpc>
            </a:pPr>
            <a:r>
              <a:rPr lang="vi-VN" sz="2500" b="1">
                <a:solidFill>
                  <a:srgbClr val="C00000"/>
                </a:solidFill>
              </a:rPr>
              <a:t>1. Khả năng đính kèm tệp </a:t>
            </a:r>
            <a:endParaRPr lang="en-US" sz="2500" b="1">
              <a:solidFill>
                <a:srgbClr val="C00000"/>
              </a:solidFill>
            </a:endParaRPr>
          </a:p>
          <a:p>
            <a:pPr algn="ctr">
              <a:lnSpc>
                <a:spcPct val="150000"/>
              </a:lnSpc>
            </a:pPr>
            <a:r>
              <a:rPr lang="vi-VN" sz="2500" b="1">
                <a:solidFill>
                  <a:srgbClr val="C00000"/>
                </a:solidFill>
              </a:rPr>
              <a:t>của các phần mềm sơ đồ tư duy</a:t>
            </a:r>
            <a:endParaRPr lang="en-US" sz="2500" b="1">
              <a:solidFill>
                <a:srgbClr val="C00000"/>
              </a:solidFill>
            </a:endParaRPr>
          </a:p>
        </p:txBody>
      </p:sp>
    </p:spTree>
    <p:extLst>
      <p:ext uri="{BB962C8B-B14F-4D97-AF65-F5344CB8AC3E}">
        <p14:creationId xmlns:p14="http://schemas.microsoft.com/office/powerpoint/2010/main" val="29306699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221303" y="766734"/>
            <a:ext cx="6643520" cy="500743"/>
          </a:xfrm>
          <a:prstGeom prst="homePlate">
            <a:avLst>
              <a:gd name="adj" fmla="val 38100"/>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6"/>
                </a:solidFill>
              </a:rPr>
              <a:t>Phân biệt hai thuật ngữ “chèn” và “đính kèm”</a:t>
            </a:r>
          </a:p>
        </p:txBody>
      </p:sp>
      <p:sp>
        <p:nvSpPr>
          <p:cNvPr id="6" name="TextBox 5"/>
          <p:cNvSpPr txBox="1"/>
          <p:nvPr/>
        </p:nvSpPr>
        <p:spPr>
          <a:xfrm>
            <a:off x="360283" y="1517845"/>
            <a:ext cx="6025803" cy="142032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b="1"/>
              <a:t>“Chèn”</a:t>
            </a:r>
            <a:r>
              <a:rPr lang="en-US" sz="2000" b="1"/>
              <a:t>:</a:t>
            </a:r>
            <a:r>
              <a:rPr lang="vi-VN" sz="2000" b="1"/>
              <a:t> </a:t>
            </a:r>
            <a:r>
              <a:rPr lang="vi-VN" sz="2000"/>
              <a:t>đưa nội dung tệp vào bên trong nội dung của ô trong sơ đồ tư duy, sau khi chèn có thể nhìn thấy nội dung tệp trong ô đó.</a:t>
            </a:r>
          </a:p>
        </p:txBody>
      </p:sp>
      <p:grpSp>
        <p:nvGrpSpPr>
          <p:cNvPr id="3" name="Group 2"/>
          <p:cNvGrpSpPr/>
          <p:nvPr/>
        </p:nvGrpSpPr>
        <p:grpSpPr>
          <a:xfrm>
            <a:off x="360283" y="3165353"/>
            <a:ext cx="6025803" cy="1420325"/>
            <a:chOff x="360283" y="3165353"/>
            <a:chExt cx="6025803" cy="1420325"/>
          </a:xfrm>
        </p:grpSpPr>
        <p:sp>
          <p:nvSpPr>
            <p:cNvPr id="7" name="TextBox 6"/>
            <p:cNvSpPr txBox="1"/>
            <p:nvPr/>
          </p:nvSpPr>
          <p:spPr>
            <a:xfrm>
              <a:off x="360283" y="3165353"/>
              <a:ext cx="6025803" cy="1420325"/>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b="1"/>
                <a:t>“Đính kèm”</a:t>
              </a:r>
              <a:r>
                <a:rPr lang="en-US" sz="2000" b="1"/>
                <a:t>:</a:t>
              </a:r>
              <a:r>
                <a:rPr lang="vi-VN" sz="2000" b="1"/>
                <a:t> </a:t>
              </a:r>
              <a:r>
                <a:rPr lang="vi-VN" sz="2000"/>
                <a:t>gắn một tệp với ô của sơ đồ tư duy, sau khi đính kèm thì không nhìn thấy nội dung tệp mà chỉ nhìn thấy dấu hiệu đính kèm  </a:t>
              </a:r>
              <a:r>
                <a:rPr lang="en-US" sz="2000"/>
                <a:t>   </a:t>
              </a:r>
              <a:r>
                <a:rPr lang="vi-VN" sz="2000"/>
                <a:t>.</a:t>
              </a:r>
            </a:p>
          </p:txBody>
        </p:sp>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l="60068" t="64222" r="28592" b="12827"/>
            <a:stretch/>
          </p:blipFill>
          <p:spPr>
            <a:xfrm>
              <a:off x="5926121" y="4212340"/>
              <a:ext cx="291134" cy="304282"/>
            </a:xfrm>
            <a:prstGeom prst="rect">
              <a:avLst/>
            </a:prstGeom>
          </p:spPr>
        </p:pic>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7189" b="53563"/>
          <a:stretch/>
        </p:blipFill>
        <p:spPr>
          <a:xfrm>
            <a:off x="6386086" y="1017102"/>
            <a:ext cx="2757914" cy="3903179"/>
          </a:xfrm>
          <a:prstGeom prst="rect">
            <a:avLst/>
          </a:prstGeom>
        </p:spPr>
      </p:pic>
    </p:spTree>
    <p:extLst>
      <p:ext uri="{BB962C8B-B14F-4D97-AF65-F5344CB8AC3E}">
        <p14:creationId xmlns:p14="http://schemas.microsoft.com/office/powerpoint/2010/main" val="152925377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221303" y="766734"/>
            <a:ext cx="6643520" cy="500743"/>
          </a:xfrm>
          <a:prstGeom prst="homePlate">
            <a:avLst>
              <a:gd name="adj" fmla="val 38100"/>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a:solidFill>
                  <a:schemeClr val="accent6"/>
                </a:solidFill>
              </a:rPr>
              <a:t>Phân biệt hai thuật ngữ “chèn” và “đính kèm”</a:t>
            </a:r>
          </a:p>
        </p:txBody>
      </p:sp>
      <p:pic>
        <p:nvPicPr>
          <p:cNvPr id="9" name="image8.png"/>
          <p:cNvPicPr/>
          <p:nvPr/>
        </p:nvPicPr>
        <p:blipFill>
          <a:blip r:embed="rId2"/>
          <a:srcRect/>
          <a:stretch>
            <a:fillRect/>
          </a:stretch>
        </p:blipFill>
        <p:spPr>
          <a:xfrm>
            <a:off x="484424" y="1480593"/>
            <a:ext cx="3970332" cy="2095120"/>
          </a:xfrm>
          <a:prstGeom prst="rect">
            <a:avLst/>
          </a:prstGeom>
          <a:ln>
            <a:solidFill>
              <a:schemeClr val="tx1"/>
            </a:solidFill>
          </a:ln>
        </p:spPr>
      </p:pic>
      <p:pic>
        <p:nvPicPr>
          <p:cNvPr id="10" name="image13.png"/>
          <p:cNvPicPr/>
          <p:nvPr/>
        </p:nvPicPr>
        <p:blipFill>
          <a:blip r:embed="rId3"/>
          <a:srcRect/>
          <a:stretch>
            <a:fillRect/>
          </a:stretch>
        </p:blipFill>
        <p:spPr>
          <a:xfrm>
            <a:off x="4687934" y="2757795"/>
            <a:ext cx="3970333" cy="1903201"/>
          </a:xfrm>
          <a:prstGeom prst="rect">
            <a:avLst/>
          </a:prstGeom>
          <a:ln>
            <a:solidFill>
              <a:schemeClr val="tx1"/>
            </a:solidFill>
          </a:ln>
        </p:spPr>
      </p:pic>
      <p:pic>
        <p:nvPicPr>
          <p:cNvPr id="11" name="Picture 10"/>
          <p:cNvPicPr>
            <a:picLocks noChangeAspect="1"/>
          </p:cNvPicPr>
          <p:nvPr/>
        </p:nvPicPr>
        <p:blipFill>
          <a:blip r:embed="rId4"/>
          <a:stretch>
            <a:fillRect/>
          </a:stretch>
        </p:blipFill>
        <p:spPr>
          <a:xfrm>
            <a:off x="596320" y="3166281"/>
            <a:ext cx="1246438" cy="1611774"/>
          </a:xfrm>
          <a:prstGeom prst="rect">
            <a:avLst/>
          </a:prstGeom>
        </p:spPr>
      </p:pic>
      <p:pic>
        <p:nvPicPr>
          <p:cNvPr id="12" name="Picture 11"/>
          <p:cNvPicPr>
            <a:picLocks noChangeAspect="1"/>
          </p:cNvPicPr>
          <p:nvPr/>
        </p:nvPicPr>
        <p:blipFill>
          <a:blip r:embed="rId5"/>
          <a:stretch>
            <a:fillRect/>
          </a:stretch>
        </p:blipFill>
        <p:spPr>
          <a:xfrm>
            <a:off x="7518425" y="671650"/>
            <a:ext cx="1139842" cy="1191653"/>
          </a:xfrm>
          <a:prstGeom prst="rect">
            <a:avLst/>
          </a:prstGeom>
        </p:spPr>
      </p:pic>
    </p:spTree>
    <p:extLst>
      <p:ext uri="{BB962C8B-B14F-4D97-AF65-F5344CB8AC3E}">
        <p14:creationId xmlns:p14="http://schemas.microsoft.com/office/powerpoint/2010/main" val="2467770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6985" y="622716"/>
            <a:ext cx="7786388" cy="1477328"/>
            <a:chOff x="605200" y="2456835"/>
            <a:chExt cx="7786388" cy="1477328"/>
          </a:xfrm>
        </p:grpSpPr>
        <p:sp>
          <p:nvSpPr>
            <p:cNvPr id="6" name="TextBox 5"/>
            <p:cNvSpPr txBox="1"/>
            <p:nvPr/>
          </p:nvSpPr>
          <p:spPr>
            <a:xfrm>
              <a:off x="696536" y="2456835"/>
              <a:ext cx="7695052" cy="1477328"/>
            </a:xfrm>
            <a:prstGeom prst="rect">
              <a:avLst/>
            </a:prstGeom>
            <a:noFill/>
          </p:spPr>
          <p:txBody>
            <a:bodyPr wrap="square" rtlCol="0">
              <a:spAutoFit/>
            </a:bodyPr>
            <a:lstStyle/>
            <a:p>
              <a:pPr lvl="1" algn="just">
                <a:lnSpc>
                  <a:spcPct val="150000"/>
                </a:lnSpc>
              </a:pPr>
              <a:r>
                <a:rPr lang="en-US" sz="2000"/>
                <a:t>   </a:t>
              </a:r>
              <a:r>
                <a:rPr lang="vi-VN" sz="2000"/>
                <a:t>Ở bài trình chiếu, khi chèn thông tin đa phương tiện vào trang chiếu thì cần thực hiện ở chế độ Normal (chế độ thiết kế), khi xem thì cần thực hiện ở chế độ Slide Show (chế độ trình chiếu).</a:t>
              </a:r>
            </a:p>
          </p:txBody>
        </p:sp>
        <p:pic>
          <p:nvPicPr>
            <p:cNvPr id="7"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606985" y="2212419"/>
            <a:ext cx="4893062" cy="2400657"/>
            <a:chOff x="605200" y="2456835"/>
            <a:chExt cx="4893062" cy="2400657"/>
          </a:xfrm>
        </p:grpSpPr>
        <p:sp>
          <p:nvSpPr>
            <p:cNvPr id="9" name="TextBox 8"/>
            <p:cNvSpPr txBox="1"/>
            <p:nvPr/>
          </p:nvSpPr>
          <p:spPr>
            <a:xfrm>
              <a:off x="696536" y="2456835"/>
              <a:ext cx="4801726" cy="2400657"/>
            </a:xfrm>
            <a:prstGeom prst="rect">
              <a:avLst/>
            </a:prstGeom>
            <a:noFill/>
          </p:spPr>
          <p:txBody>
            <a:bodyPr wrap="square" rtlCol="0">
              <a:spAutoFit/>
            </a:bodyPr>
            <a:lstStyle/>
            <a:p>
              <a:pPr lvl="1" algn="just">
                <a:lnSpc>
                  <a:spcPct val="150000"/>
                </a:lnSpc>
              </a:pPr>
              <a:r>
                <a:rPr lang="en-US" sz="2000"/>
                <a:t>   </a:t>
              </a:r>
              <a:r>
                <a:rPr lang="vi-VN" sz="2000"/>
                <a:t>Hầu hết các phần mềm sơ đồ tư duy cho phép thực hiện cả hai công việc: thiết kế và trình bày ở cùng một chế độ hiển thị giúp dễ dàng thêm các ô mới khi có góp ý mới trong trao đổi, thảo luận.</a:t>
              </a:r>
            </a:p>
          </p:txBody>
        </p:sp>
        <p:pic>
          <p:nvPicPr>
            <p:cNvPr id="10"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1" name="image11.png"/>
          <p:cNvPicPr/>
          <p:nvPr/>
        </p:nvPicPr>
        <p:blipFill rotWithShape="1">
          <a:blip r:embed="rId3"/>
          <a:srcRect l="3297" r="7720"/>
          <a:stretch/>
        </p:blipFill>
        <p:spPr>
          <a:xfrm>
            <a:off x="5591383" y="2456597"/>
            <a:ext cx="2839152" cy="1915046"/>
          </a:xfrm>
          <a:prstGeom prst="rect">
            <a:avLst/>
          </a:prstGeom>
          <a:ln/>
        </p:spPr>
      </p:pic>
    </p:spTree>
    <p:extLst>
      <p:ext uri="{BB962C8B-B14F-4D97-AF65-F5344CB8AC3E}">
        <p14:creationId xmlns:p14="http://schemas.microsoft.com/office/powerpoint/2010/main" val="37457533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568" name="Google Shape;568;p43"/>
          <p:cNvGrpSpPr/>
          <p:nvPr/>
        </p:nvGrpSpPr>
        <p:grpSpPr>
          <a:xfrm>
            <a:off x="7204417" y="2362200"/>
            <a:ext cx="4715803" cy="2968623"/>
            <a:chOff x="507099" y="430158"/>
            <a:chExt cx="5300872" cy="3336927"/>
          </a:xfrm>
        </p:grpSpPr>
        <p:sp>
          <p:nvSpPr>
            <p:cNvPr id="569" name="Google Shape;569;p43"/>
            <p:cNvSpPr/>
            <p:nvPr/>
          </p:nvSpPr>
          <p:spPr>
            <a:xfrm>
              <a:off x="507100" y="430158"/>
              <a:ext cx="5300871" cy="3336927"/>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43"/>
            <p:cNvGrpSpPr/>
            <p:nvPr/>
          </p:nvGrpSpPr>
          <p:grpSpPr>
            <a:xfrm>
              <a:off x="507099" y="430158"/>
              <a:ext cx="5300871" cy="341077"/>
              <a:chOff x="3636724" y="198325"/>
              <a:chExt cx="5300871" cy="341077"/>
            </a:xfrm>
          </p:grpSpPr>
          <p:sp>
            <p:nvSpPr>
              <p:cNvPr id="571" name="Google Shape;571;p43"/>
              <p:cNvSpPr/>
              <p:nvPr/>
            </p:nvSpPr>
            <p:spPr>
              <a:xfrm>
                <a:off x="3636724" y="198325"/>
                <a:ext cx="5300871" cy="341077"/>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3"/>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3"/>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3"/>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5" name="Google Shape;575;p43"/>
          <p:cNvGrpSpPr/>
          <p:nvPr/>
        </p:nvGrpSpPr>
        <p:grpSpPr>
          <a:xfrm>
            <a:off x="705597" y="717688"/>
            <a:ext cx="7756063" cy="3871999"/>
            <a:chOff x="-454200" y="430163"/>
            <a:chExt cx="6262152" cy="3591099"/>
          </a:xfrm>
        </p:grpSpPr>
        <p:sp>
          <p:nvSpPr>
            <p:cNvPr id="576" name="Google Shape;576;p43"/>
            <p:cNvSpPr/>
            <p:nvPr/>
          </p:nvSpPr>
          <p:spPr>
            <a:xfrm>
              <a:off x="-454200" y="430163"/>
              <a:ext cx="6262151" cy="3591099"/>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43"/>
            <p:cNvGrpSpPr/>
            <p:nvPr/>
          </p:nvGrpSpPr>
          <p:grpSpPr>
            <a:xfrm>
              <a:off x="-454199" y="430163"/>
              <a:ext cx="6262151" cy="341077"/>
              <a:chOff x="2675426" y="198329"/>
              <a:chExt cx="6262151" cy="341077"/>
            </a:xfrm>
          </p:grpSpPr>
          <p:sp>
            <p:nvSpPr>
              <p:cNvPr id="578" name="Google Shape;578;p43"/>
              <p:cNvSpPr/>
              <p:nvPr/>
            </p:nvSpPr>
            <p:spPr>
              <a:xfrm>
                <a:off x="2675426" y="198329"/>
                <a:ext cx="6262151" cy="341077"/>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3"/>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3"/>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3"/>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3" name="Google Shape;583;p43"/>
          <p:cNvSpPr txBox="1">
            <a:spLocks noGrp="1"/>
          </p:cNvSpPr>
          <p:nvPr>
            <p:ph type="title" idx="2"/>
          </p:nvPr>
        </p:nvSpPr>
        <p:spPr>
          <a:xfrm>
            <a:off x="1340565" y="1722351"/>
            <a:ext cx="1320188" cy="13201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t>02</a:t>
            </a:r>
            <a:endParaRPr sz="4000" b="1"/>
          </a:p>
        </p:txBody>
      </p:sp>
      <p:grpSp>
        <p:nvGrpSpPr>
          <p:cNvPr id="585" name="Google Shape;585;p43"/>
          <p:cNvGrpSpPr/>
          <p:nvPr/>
        </p:nvGrpSpPr>
        <p:grpSpPr>
          <a:xfrm>
            <a:off x="2088801" y="1881017"/>
            <a:ext cx="381302" cy="81638"/>
            <a:chOff x="8284467" y="301559"/>
            <a:chExt cx="528203" cy="113090"/>
          </a:xfrm>
        </p:grpSpPr>
        <p:sp>
          <p:nvSpPr>
            <p:cNvPr id="586" name="Google Shape;586;p43"/>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3"/>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3"/>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43"/>
          <p:cNvGrpSpPr/>
          <p:nvPr/>
        </p:nvGrpSpPr>
        <p:grpSpPr>
          <a:xfrm>
            <a:off x="-389066" y="4294008"/>
            <a:ext cx="2799523" cy="945796"/>
            <a:chOff x="3528400" y="1952450"/>
            <a:chExt cx="776325" cy="262275"/>
          </a:xfrm>
        </p:grpSpPr>
        <p:sp>
          <p:nvSpPr>
            <p:cNvPr id="590" name="Google Shape;590;p43"/>
            <p:cNvSpPr/>
            <p:nvPr/>
          </p:nvSpPr>
          <p:spPr>
            <a:xfrm>
              <a:off x="3528400" y="1952450"/>
              <a:ext cx="776325" cy="262275"/>
            </a:xfrm>
            <a:custGeom>
              <a:avLst/>
              <a:gdLst/>
              <a:ahLst/>
              <a:cxnLst/>
              <a:rect l="l" t="t" r="r" b="b"/>
              <a:pathLst>
                <a:path w="31053" h="10491" extrusionOk="0">
                  <a:moveTo>
                    <a:pt x="1" y="1"/>
                  </a:moveTo>
                  <a:lnTo>
                    <a:pt x="1" y="10490"/>
                  </a:lnTo>
                  <a:lnTo>
                    <a:pt x="31052" y="10490"/>
                  </a:lnTo>
                  <a:lnTo>
                    <a:pt x="31052" y="1"/>
                  </a:lnTo>
                  <a:close/>
                </a:path>
              </a:pathLst>
            </a:custGeom>
            <a:solidFill>
              <a:schemeClr val="lt2"/>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3"/>
            <p:cNvSpPr/>
            <p:nvPr/>
          </p:nvSpPr>
          <p:spPr>
            <a:xfrm>
              <a:off x="3594175" y="2018225"/>
              <a:ext cx="130700" cy="130700"/>
            </a:xfrm>
            <a:custGeom>
              <a:avLst/>
              <a:gdLst/>
              <a:ahLst/>
              <a:cxnLst/>
              <a:rect l="l" t="t" r="r" b="b"/>
              <a:pathLst>
                <a:path w="5228" h="5228" extrusionOk="0">
                  <a:moveTo>
                    <a:pt x="1" y="1"/>
                  </a:moveTo>
                  <a:lnTo>
                    <a:pt x="1" y="5228"/>
                  </a:lnTo>
                  <a:lnTo>
                    <a:pt x="5228" y="5228"/>
                  </a:lnTo>
                  <a:lnTo>
                    <a:pt x="5228"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3"/>
            <p:cNvSpPr/>
            <p:nvPr/>
          </p:nvSpPr>
          <p:spPr>
            <a:xfrm>
              <a:off x="3786175" y="2018225"/>
              <a:ext cx="452750" cy="130700"/>
            </a:xfrm>
            <a:custGeom>
              <a:avLst/>
              <a:gdLst/>
              <a:ahLst/>
              <a:cxnLst/>
              <a:rect l="l" t="t" r="r" b="b"/>
              <a:pathLst>
                <a:path w="18110" h="5228" extrusionOk="0">
                  <a:moveTo>
                    <a:pt x="1" y="1"/>
                  </a:moveTo>
                  <a:lnTo>
                    <a:pt x="1" y="5228"/>
                  </a:lnTo>
                  <a:lnTo>
                    <a:pt x="18110" y="5228"/>
                  </a:lnTo>
                  <a:lnTo>
                    <a:pt x="18110"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3"/>
            <p:cNvSpPr/>
            <p:nvPr/>
          </p:nvSpPr>
          <p:spPr>
            <a:xfrm>
              <a:off x="3839450" y="2077900"/>
              <a:ext cx="342625" cy="11350"/>
            </a:xfrm>
            <a:custGeom>
              <a:avLst/>
              <a:gdLst/>
              <a:ahLst/>
              <a:cxnLst/>
              <a:rect l="l" t="t" r="r" b="b"/>
              <a:pathLst>
                <a:path w="13705" h="454" extrusionOk="0">
                  <a:moveTo>
                    <a:pt x="227" y="1"/>
                  </a:moveTo>
                  <a:cubicBezTo>
                    <a:pt x="108" y="1"/>
                    <a:pt x="1" y="108"/>
                    <a:pt x="1" y="227"/>
                  </a:cubicBezTo>
                  <a:cubicBezTo>
                    <a:pt x="1" y="346"/>
                    <a:pt x="108" y="453"/>
                    <a:pt x="227" y="453"/>
                  </a:cubicBezTo>
                  <a:lnTo>
                    <a:pt x="13479" y="453"/>
                  </a:lnTo>
                  <a:cubicBezTo>
                    <a:pt x="13598" y="453"/>
                    <a:pt x="13705" y="358"/>
                    <a:pt x="13705" y="227"/>
                  </a:cubicBezTo>
                  <a:cubicBezTo>
                    <a:pt x="13705" y="108"/>
                    <a:pt x="13598" y="1"/>
                    <a:pt x="13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4" name="Google Shape;594;p43"/>
          <p:cNvSpPr/>
          <p:nvPr/>
        </p:nvSpPr>
        <p:spPr>
          <a:xfrm>
            <a:off x="8133303" y="2841793"/>
            <a:ext cx="755598" cy="59199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3"/>
          <p:cNvSpPr/>
          <p:nvPr/>
        </p:nvSpPr>
        <p:spPr>
          <a:xfrm rot="-2700000">
            <a:off x="7219655" y="3639894"/>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3"/>
          <p:cNvSpPr/>
          <p:nvPr/>
        </p:nvSpPr>
        <p:spPr>
          <a:xfrm>
            <a:off x="-243076" y="950929"/>
            <a:ext cx="755598" cy="59199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3"/>
          <p:cNvSpPr/>
          <p:nvPr/>
        </p:nvSpPr>
        <p:spPr>
          <a:xfrm>
            <a:off x="8133303" y="3702229"/>
            <a:ext cx="755598" cy="59199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TextBox 33"/>
          <p:cNvSpPr txBox="1"/>
          <p:nvPr/>
        </p:nvSpPr>
        <p:spPr>
          <a:xfrm>
            <a:off x="2950663" y="1402207"/>
            <a:ext cx="4957856" cy="2169825"/>
          </a:xfrm>
          <a:prstGeom prst="rect">
            <a:avLst/>
          </a:prstGeom>
          <a:noFill/>
        </p:spPr>
        <p:txBody>
          <a:bodyPr wrap="square" rtlCol="0">
            <a:spAutoFit/>
          </a:bodyPr>
          <a:lstStyle/>
          <a:p>
            <a:pPr algn="ctr">
              <a:lnSpc>
                <a:spcPct val="150000"/>
              </a:lnSpc>
            </a:pPr>
            <a:r>
              <a:rPr lang="vi-VN" sz="3000" b="1"/>
              <a:t>Thực hành sử dụng sơ đồ tư duy trong trao đổi thông tin và hợp tác</a:t>
            </a:r>
          </a:p>
        </p:txBody>
      </p:sp>
    </p:spTree>
    <p:extLst>
      <p:ext uri="{BB962C8B-B14F-4D97-AF65-F5344CB8AC3E}">
        <p14:creationId xmlns:p14="http://schemas.microsoft.com/office/powerpoint/2010/main" val="1976484816"/>
      </p:ext>
    </p:extLst>
  </p:cSld>
  <p:clrMapOvr>
    <a:masterClrMapping/>
  </p:clrMapOvr>
  <p:transition spd="med">
    <p:blinds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94630"/>
            <a:ext cx="9144000" cy="1154162"/>
          </a:xfrm>
          <a:prstGeom prst="rect">
            <a:avLst/>
          </a:prstGeom>
          <a:noFill/>
        </p:spPr>
        <p:txBody>
          <a:bodyPr wrap="square" rtlCol="0">
            <a:spAutoFit/>
          </a:bodyPr>
          <a:lstStyle/>
          <a:p>
            <a:pPr algn="ctr">
              <a:lnSpc>
                <a:spcPct val="150000"/>
              </a:lnSpc>
            </a:pPr>
            <a:r>
              <a:rPr lang="vi-VN" sz="2300" b="1">
                <a:solidFill>
                  <a:srgbClr val="0070C0"/>
                </a:solidFill>
              </a:rPr>
              <a:t>a) Các bước tổng quát đính kèm tệp </a:t>
            </a:r>
            <a:endParaRPr lang="en-US" sz="2300" b="1">
              <a:solidFill>
                <a:srgbClr val="0070C0"/>
              </a:solidFill>
            </a:endParaRPr>
          </a:p>
          <a:p>
            <a:pPr algn="ctr">
              <a:lnSpc>
                <a:spcPct val="150000"/>
              </a:lnSpc>
            </a:pPr>
            <a:r>
              <a:rPr lang="vi-VN" sz="2300" b="1">
                <a:solidFill>
                  <a:srgbClr val="0070C0"/>
                </a:solidFill>
              </a:rPr>
              <a:t>trong phần mềm sơ đồ tư duy</a:t>
            </a:r>
            <a:endParaRPr lang="en-US" sz="2300" b="1">
              <a:solidFill>
                <a:srgbClr val="0070C0"/>
              </a:solidFill>
            </a:endParaRPr>
          </a:p>
        </p:txBody>
      </p:sp>
      <p:grpSp>
        <p:nvGrpSpPr>
          <p:cNvPr id="7" name="Group 6"/>
          <p:cNvGrpSpPr/>
          <p:nvPr/>
        </p:nvGrpSpPr>
        <p:grpSpPr>
          <a:xfrm>
            <a:off x="613658" y="1769755"/>
            <a:ext cx="7916683" cy="553998"/>
            <a:chOff x="605200" y="2456835"/>
            <a:chExt cx="7916683" cy="553998"/>
          </a:xfrm>
        </p:grpSpPr>
        <p:sp>
          <p:nvSpPr>
            <p:cNvPr id="9" name="TextBox 8"/>
            <p:cNvSpPr txBox="1"/>
            <p:nvPr/>
          </p:nvSpPr>
          <p:spPr>
            <a:xfrm>
              <a:off x="696536" y="2456835"/>
              <a:ext cx="7825347" cy="553998"/>
            </a:xfrm>
            <a:prstGeom prst="rect">
              <a:avLst/>
            </a:prstGeom>
            <a:noFill/>
          </p:spPr>
          <p:txBody>
            <a:bodyPr wrap="square" rtlCol="0">
              <a:spAutoFit/>
            </a:bodyPr>
            <a:lstStyle/>
            <a:p>
              <a:pPr lvl="1" algn="just">
                <a:lnSpc>
                  <a:spcPct val="150000"/>
                </a:lnSpc>
              </a:pPr>
              <a:r>
                <a:rPr lang="en-US" sz="2000" b="1">
                  <a:solidFill>
                    <a:srgbClr val="7030A0"/>
                  </a:solidFill>
                </a:rPr>
                <a:t>   </a:t>
              </a:r>
              <a:r>
                <a:rPr lang="vi-VN" sz="2000" b="1">
                  <a:solidFill>
                    <a:srgbClr val="7030A0"/>
                  </a:solidFill>
                </a:rPr>
                <a:t>Bước 1. </a:t>
              </a:r>
              <a:r>
                <a:rPr lang="vi-VN" sz="2000"/>
                <a:t>Chọn ô cần đính kèm tệp.</a:t>
              </a:r>
            </a:p>
          </p:txBody>
        </p:sp>
        <p:pic>
          <p:nvPicPr>
            <p:cNvPr id="10"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p:cNvGrpSpPr/>
          <p:nvPr/>
        </p:nvGrpSpPr>
        <p:grpSpPr>
          <a:xfrm>
            <a:off x="613658" y="2444381"/>
            <a:ext cx="7916683" cy="1420325"/>
            <a:chOff x="531281" y="2315165"/>
            <a:chExt cx="7916683" cy="1420325"/>
          </a:xfrm>
        </p:grpSpPr>
        <p:grpSp>
          <p:nvGrpSpPr>
            <p:cNvPr id="11" name="Group 10"/>
            <p:cNvGrpSpPr/>
            <p:nvPr/>
          </p:nvGrpSpPr>
          <p:grpSpPr>
            <a:xfrm>
              <a:off x="531281" y="2315165"/>
              <a:ext cx="7916683" cy="1420325"/>
              <a:chOff x="605200" y="2456835"/>
              <a:chExt cx="7916683" cy="1420325"/>
            </a:xfrm>
          </p:grpSpPr>
          <p:sp>
            <p:nvSpPr>
              <p:cNvPr id="12" name="TextBox 11"/>
              <p:cNvSpPr txBox="1"/>
              <p:nvPr/>
            </p:nvSpPr>
            <p:spPr>
              <a:xfrm>
                <a:off x="696536" y="2456835"/>
                <a:ext cx="7825347" cy="1420325"/>
              </a:xfrm>
              <a:prstGeom prst="rect">
                <a:avLst/>
              </a:prstGeom>
              <a:noFill/>
            </p:spPr>
            <p:txBody>
              <a:bodyPr wrap="square" rtlCol="0">
                <a:spAutoFit/>
              </a:bodyPr>
              <a:lstStyle/>
              <a:p>
                <a:pPr lvl="1" algn="just">
                  <a:lnSpc>
                    <a:spcPct val="150000"/>
                  </a:lnSpc>
                </a:pPr>
                <a:r>
                  <a:rPr lang="en-US" sz="2000" b="1" dirty="0">
                    <a:solidFill>
                      <a:srgbClr val="7030A0"/>
                    </a:solidFill>
                  </a:rPr>
                  <a:t>   </a:t>
                </a:r>
                <a:r>
                  <a:rPr lang="vi-VN" sz="2000" b="1" dirty="0">
                    <a:solidFill>
                      <a:srgbClr val="7030A0"/>
                    </a:solidFill>
                  </a:rPr>
                  <a:t>Bước </a:t>
                </a:r>
                <a:r>
                  <a:rPr lang="en-US" sz="2000" b="1" dirty="0">
                    <a:solidFill>
                      <a:srgbClr val="7030A0"/>
                    </a:solidFill>
                  </a:rPr>
                  <a:t>2</a:t>
                </a:r>
                <a:r>
                  <a:rPr lang="vi-VN" sz="2000" b="1" dirty="0">
                    <a:solidFill>
                      <a:srgbClr val="7030A0"/>
                    </a:solidFill>
                  </a:rPr>
                  <a:t>. </a:t>
                </a:r>
                <a:r>
                  <a:rPr lang="vi-VN" sz="2000" dirty="0"/>
                  <a:t>Tìm lệnh đính kèm tệp, biểu tượng lệnh thường là  </a:t>
                </a:r>
                <a:r>
                  <a:rPr lang="en-US" sz="2000" dirty="0"/>
                  <a:t>   </a:t>
                </a:r>
                <a:r>
                  <a:rPr lang="vi-VN" sz="2000" dirty="0"/>
                  <a:t>, tên lệnh có thể là </a:t>
                </a:r>
                <a:r>
                  <a:rPr lang="vi-VN" sz="2000" b="1" dirty="0"/>
                  <a:t>Attach Files</a:t>
                </a:r>
                <a:r>
                  <a:rPr lang="vi-VN" sz="2000" dirty="0"/>
                  <a:t>,</a:t>
                </a:r>
                <a:r>
                  <a:rPr lang="vi-VN" sz="2000" b="1" dirty="0"/>
                  <a:t> Attachment </a:t>
                </a:r>
                <a:r>
                  <a:rPr lang="vi-VN" sz="2000" dirty="0"/>
                  <a:t>hoặc </a:t>
                </a:r>
                <a:r>
                  <a:rPr lang="vi-VN" sz="2000" b="1" dirty="0"/>
                  <a:t>Hyperlink</a:t>
                </a:r>
                <a:r>
                  <a:rPr lang="vi-VN" sz="2000" dirty="0"/>
                  <a:t>. Lệnh này thường thuộc dãy lệnh hoặc bảng chọn </a:t>
                </a:r>
                <a:r>
                  <a:rPr lang="vi-VN" sz="2000" b="1" dirty="0"/>
                  <a:t>Insert</a:t>
                </a:r>
                <a:r>
                  <a:rPr lang="vi-VN" sz="2000" dirty="0"/>
                  <a:t>.</a:t>
                </a:r>
              </a:p>
            </p:txBody>
          </p:sp>
          <p:pic>
            <p:nvPicPr>
              <p:cNvPr id="13"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60068" t="64222" r="28592" b="12827"/>
            <a:stretch/>
          </p:blipFill>
          <p:spPr>
            <a:xfrm>
              <a:off x="7905751" y="2398635"/>
              <a:ext cx="342677" cy="358153"/>
            </a:xfrm>
            <a:prstGeom prst="rect">
              <a:avLst/>
            </a:prstGeom>
          </p:spPr>
        </p:pic>
      </p:grpSp>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3690" y="3910620"/>
            <a:ext cx="1092035" cy="924272"/>
          </a:xfrm>
          <a:prstGeom prst="rect">
            <a:avLst/>
          </a:prstGeom>
        </p:spPr>
      </p:pic>
      <p:pic>
        <p:nvPicPr>
          <p:cNvPr id="17" name="Picture 16"/>
          <p:cNvPicPr>
            <a:picLocks noChangeAspect="1"/>
          </p:cNvPicPr>
          <p:nvPr/>
        </p:nvPicPr>
        <p:blipFill>
          <a:blip r:embed="rId5"/>
          <a:stretch>
            <a:fillRect/>
          </a:stretch>
        </p:blipFill>
        <p:spPr>
          <a:xfrm rot="5400000">
            <a:off x="450774" y="900236"/>
            <a:ext cx="508440" cy="508440"/>
          </a:xfrm>
          <a:prstGeom prst="rect">
            <a:avLst/>
          </a:prstGeom>
        </p:spPr>
      </p:pic>
    </p:spTree>
    <p:extLst>
      <p:ext uri="{BB962C8B-B14F-4D97-AF65-F5344CB8AC3E}">
        <p14:creationId xmlns:p14="http://schemas.microsoft.com/office/powerpoint/2010/main" val="1917124644"/>
      </p:ext>
    </p:extLst>
  </p:cSld>
  <p:clrMapOvr>
    <a:masterClrMapping/>
  </p:clrMapOvr>
  <p:transition spd="med">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94630"/>
            <a:ext cx="9144000" cy="1154162"/>
          </a:xfrm>
          <a:prstGeom prst="rect">
            <a:avLst/>
          </a:prstGeom>
          <a:noFill/>
        </p:spPr>
        <p:txBody>
          <a:bodyPr wrap="square" rtlCol="0">
            <a:spAutoFit/>
          </a:bodyPr>
          <a:lstStyle/>
          <a:p>
            <a:pPr algn="ctr">
              <a:lnSpc>
                <a:spcPct val="150000"/>
              </a:lnSpc>
            </a:pPr>
            <a:r>
              <a:rPr lang="vi-VN" sz="2300" b="1">
                <a:solidFill>
                  <a:srgbClr val="0070C0"/>
                </a:solidFill>
              </a:rPr>
              <a:t>a) Các bước tổng quát đính kèm tệp </a:t>
            </a:r>
            <a:endParaRPr lang="en-US" sz="2300" b="1">
              <a:solidFill>
                <a:srgbClr val="0070C0"/>
              </a:solidFill>
            </a:endParaRPr>
          </a:p>
          <a:p>
            <a:pPr algn="ctr">
              <a:lnSpc>
                <a:spcPct val="150000"/>
              </a:lnSpc>
            </a:pPr>
            <a:r>
              <a:rPr lang="vi-VN" sz="2300" b="1">
                <a:solidFill>
                  <a:srgbClr val="0070C0"/>
                </a:solidFill>
              </a:rPr>
              <a:t>trong phần mềm sơ đồ tư duy</a:t>
            </a:r>
            <a:endParaRPr lang="en-US" sz="2300" b="1">
              <a:solidFill>
                <a:srgbClr val="0070C0"/>
              </a:solidFill>
            </a:endParaRPr>
          </a:p>
        </p:txBody>
      </p:sp>
      <p:grpSp>
        <p:nvGrpSpPr>
          <p:cNvPr id="7" name="Group 6"/>
          <p:cNvGrpSpPr/>
          <p:nvPr/>
        </p:nvGrpSpPr>
        <p:grpSpPr>
          <a:xfrm>
            <a:off x="613658" y="1755241"/>
            <a:ext cx="7916683" cy="1477328"/>
            <a:chOff x="605200" y="2456835"/>
            <a:chExt cx="7916683" cy="1477328"/>
          </a:xfrm>
        </p:grpSpPr>
        <p:sp>
          <p:nvSpPr>
            <p:cNvPr id="9" name="TextBox 8"/>
            <p:cNvSpPr txBox="1"/>
            <p:nvPr/>
          </p:nvSpPr>
          <p:spPr>
            <a:xfrm>
              <a:off x="696536" y="2456835"/>
              <a:ext cx="7825347" cy="1477328"/>
            </a:xfrm>
            <a:prstGeom prst="rect">
              <a:avLst/>
            </a:prstGeom>
            <a:noFill/>
          </p:spPr>
          <p:txBody>
            <a:bodyPr wrap="square" rtlCol="0">
              <a:spAutoFit/>
            </a:bodyPr>
            <a:lstStyle/>
            <a:p>
              <a:pPr lvl="1" algn="just">
                <a:lnSpc>
                  <a:spcPct val="150000"/>
                </a:lnSpc>
              </a:pPr>
              <a:r>
                <a:rPr lang="en-US" sz="2000" b="1">
                  <a:solidFill>
                    <a:srgbClr val="7030A0"/>
                  </a:solidFill>
                </a:rPr>
                <a:t>   </a:t>
              </a:r>
              <a:r>
                <a:rPr lang="vi-VN" sz="2000" b="1">
                  <a:solidFill>
                    <a:srgbClr val="7030A0"/>
                  </a:solidFill>
                </a:rPr>
                <a:t>Bước </a:t>
              </a:r>
              <a:r>
                <a:rPr lang="en-US" sz="2000" b="1">
                  <a:solidFill>
                    <a:srgbClr val="7030A0"/>
                  </a:solidFill>
                </a:rPr>
                <a:t>3</a:t>
              </a:r>
              <a:r>
                <a:rPr lang="vi-VN" sz="2000" b="1">
                  <a:solidFill>
                    <a:srgbClr val="7030A0"/>
                  </a:solidFill>
                </a:rPr>
                <a:t>. </a:t>
              </a:r>
              <a:r>
                <a:rPr lang="vi-VN" sz="2000"/>
                <a:t>Các hộp thoại hướng dẫn mở tệp xuất hiện, chọn tệp cần đính kèm. Sau cùng, nháy chuột vào nút lệnh thực hiện đính kèm tệp. Nút lệnh này thường là </a:t>
              </a:r>
              <a:r>
                <a:rPr lang="vi-VN" sz="2000" b="1"/>
                <a:t>Open</a:t>
              </a:r>
              <a:r>
                <a:rPr lang="vi-VN" sz="2000"/>
                <a:t> hoặc </a:t>
              </a:r>
              <a:r>
                <a:rPr lang="vi-VN" sz="2000" b="1"/>
                <a:t>Insert</a:t>
              </a:r>
              <a:r>
                <a:rPr lang="vi-VN" sz="2000"/>
                <a:t>. </a:t>
              </a:r>
            </a:p>
          </p:txBody>
        </p:sp>
        <p:pic>
          <p:nvPicPr>
            <p:cNvPr id="10"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47867" b="52423"/>
          <a:stretch/>
        </p:blipFill>
        <p:spPr>
          <a:xfrm>
            <a:off x="6168571" y="2801574"/>
            <a:ext cx="2699658" cy="2463737"/>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t="48530" r="49616"/>
          <a:stretch/>
        </p:blipFill>
        <p:spPr>
          <a:xfrm>
            <a:off x="391045" y="622533"/>
            <a:ext cx="876172" cy="895046"/>
          </a:xfrm>
          <a:prstGeom prst="rect">
            <a:avLst/>
          </a:prstGeom>
        </p:spPr>
      </p:pic>
      <p:pic>
        <p:nvPicPr>
          <p:cNvPr id="20" name="Picture 19"/>
          <p:cNvPicPr>
            <a:picLocks noChangeAspect="1"/>
          </p:cNvPicPr>
          <p:nvPr/>
        </p:nvPicPr>
        <p:blipFill>
          <a:blip r:embed="rId4"/>
          <a:stretch>
            <a:fillRect/>
          </a:stretch>
        </p:blipFill>
        <p:spPr>
          <a:xfrm>
            <a:off x="499468" y="3660524"/>
            <a:ext cx="1430932" cy="1042771"/>
          </a:xfrm>
          <a:prstGeom prst="rect">
            <a:avLst/>
          </a:prstGeom>
        </p:spPr>
      </p:pic>
    </p:spTree>
    <p:extLst>
      <p:ext uri="{BB962C8B-B14F-4D97-AF65-F5344CB8AC3E}">
        <p14:creationId xmlns:p14="http://schemas.microsoft.com/office/powerpoint/2010/main" val="390066721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494630"/>
            <a:ext cx="9144000" cy="1088568"/>
          </a:xfrm>
          <a:prstGeom prst="rect">
            <a:avLst/>
          </a:prstGeom>
          <a:noFill/>
        </p:spPr>
        <p:txBody>
          <a:bodyPr wrap="square" rtlCol="0">
            <a:spAutoFit/>
          </a:bodyPr>
          <a:lstStyle/>
          <a:p>
            <a:pPr algn="ctr">
              <a:lnSpc>
                <a:spcPct val="150000"/>
              </a:lnSpc>
            </a:pPr>
            <a:r>
              <a:rPr lang="vi-VN" sz="2300" b="1">
                <a:solidFill>
                  <a:srgbClr val="0070C0"/>
                </a:solidFill>
              </a:rPr>
              <a:t>b) Đính kèm tệp trong phần mềm </a:t>
            </a:r>
            <a:endParaRPr lang="en-US" sz="2300" b="1">
              <a:solidFill>
                <a:srgbClr val="0070C0"/>
              </a:solidFill>
            </a:endParaRPr>
          </a:p>
          <a:p>
            <a:pPr algn="ctr">
              <a:lnSpc>
                <a:spcPct val="150000"/>
              </a:lnSpc>
            </a:pPr>
            <a:r>
              <a:rPr lang="vi-VN" sz="2300" b="1">
                <a:solidFill>
                  <a:srgbClr val="0070C0"/>
                </a:solidFill>
              </a:rPr>
              <a:t>sơ đồ tư duy MindManager</a:t>
            </a:r>
            <a:endParaRPr lang="en-US" sz="2300" b="1">
              <a:solidFill>
                <a:srgbClr val="0070C0"/>
              </a:solidFill>
            </a:endParaRPr>
          </a:p>
        </p:txBody>
      </p:sp>
      <p:grpSp>
        <p:nvGrpSpPr>
          <p:cNvPr id="7" name="Group 6"/>
          <p:cNvGrpSpPr/>
          <p:nvPr/>
        </p:nvGrpSpPr>
        <p:grpSpPr>
          <a:xfrm>
            <a:off x="613658" y="1942265"/>
            <a:ext cx="7916683" cy="553998"/>
            <a:chOff x="605200" y="2456835"/>
            <a:chExt cx="7916683" cy="553998"/>
          </a:xfrm>
        </p:grpSpPr>
        <p:sp>
          <p:nvSpPr>
            <p:cNvPr id="9" name="TextBox 8"/>
            <p:cNvSpPr txBox="1"/>
            <p:nvPr/>
          </p:nvSpPr>
          <p:spPr>
            <a:xfrm>
              <a:off x="696536" y="2456835"/>
              <a:ext cx="7825347" cy="553998"/>
            </a:xfrm>
            <a:prstGeom prst="rect">
              <a:avLst/>
            </a:prstGeom>
            <a:noFill/>
          </p:spPr>
          <p:txBody>
            <a:bodyPr wrap="square" rtlCol="0">
              <a:spAutoFit/>
            </a:bodyPr>
            <a:lstStyle/>
            <a:p>
              <a:pPr lvl="1" algn="just">
                <a:lnSpc>
                  <a:spcPct val="150000"/>
                </a:lnSpc>
              </a:pPr>
              <a:r>
                <a:rPr lang="en-US" sz="2000" b="1">
                  <a:solidFill>
                    <a:srgbClr val="7030A0"/>
                  </a:solidFill>
                </a:rPr>
                <a:t>   </a:t>
              </a:r>
              <a:r>
                <a:rPr lang="vi-VN" sz="2000" b="1">
                  <a:solidFill>
                    <a:srgbClr val="7030A0"/>
                  </a:solidFill>
                </a:rPr>
                <a:t>Bước </a:t>
              </a:r>
              <a:r>
                <a:rPr lang="en-US" sz="2000" b="1">
                  <a:solidFill>
                    <a:srgbClr val="7030A0"/>
                  </a:solidFill>
                </a:rPr>
                <a:t>1</a:t>
              </a:r>
              <a:r>
                <a:rPr lang="vi-VN" sz="2000" b="1">
                  <a:solidFill>
                    <a:srgbClr val="7030A0"/>
                  </a:solidFill>
                </a:rPr>
                <a:t>. </a:t>
              </a:r>
              <a:r>
                <a:rPr lang="vi-VN" sz="2000"/>
                <a:t>Chọn ô có tệp cần đính kèm.</a:t>
              </a:r>
            </a:p>
          </p:txBody>
        </p:sp>
        <p:pic>
          <p:nvPicPr>
            <p:cNvPr id="10"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613658" y="2745184"/>
            <a:ext cx="4800171" cy="1015663"/>
            <a:chOff x="613658" y="2745184"/>
            <a:chExt cx="4800171" cy="1015663"/>
          </a:xfrm>
        </p:grpSpPr>
        <p:grpSp>
          <p:nvGrpSpPr>
            <p:cNvPr id="11" name="Group 10"/>
            <p:cNvGrpSpPr/>
            <p:nvPr/>
          </p:nvGrpSpPr>
          <p:grpSpPr>
            <a:xfrm>
              <a:off x="613658" y="2745184"/>
              <a:ext cx="4800171" cy="1015663"/>
              <a:chOff x="605200" y="2456835"/>
              <a:chExt cx="4800171" cy="1015663"/>
            </a:xfrm>
          </p:grpSpPr>
          <p:sp>
            <p:nvSpPr>
              <p:cNvPr id="12" name="TextBox 11"/>
              <p:cNvSpPr txBox="1"/>
              <p:nvPr/>
            </p:nvSpPr>
            <p:spPr>
              <a:xfrm>
                <a:off x="696537" y="2456835"/>
                <a:ext cx="4708834" cy="1015663"/>
              </a:xfrm>
              <a:prstGeom prst="rect">
                <a:avLst/>
              </a:prstGeom>
              <a:noFill/>
            </p:spPr>
            <p:txBody>
              <a:bodyPr wrap="square" rtlCol="0">
                <a:spAutoFit/>
              </a:bodyPr>
              <a:lstStyle/>
              <a:p>
                <a:pPr lvl="1" algn="just">
                  <a:lnSpc>
                    <a:spcPct val="150000"/>
                  </a:lnSpc>
                </a:pPr>
                <a:r>
                  <a:rPr lang="en-US" sz="2000" b="1">
                    <a:solidFill>
                      <a:srgbClr val="7030A0"/>
                    </a:solidFill>
                  </a:rPr>
                  <a:t>   </a:t>
                </a:r>
                <a:r>
                  <a:rPr lang="vi-VN" sz="2000" b="1">
                    <a:solidFill>
                      <a:srgbClr val="7030A0"/>
                    </a:solidFill>
                  </a:rPr>
                  <a:t>Bước </a:t>
                </a:r>
                <a:r>
                  <a:rPr lang="en-US" sz="2000" b="1">
                    <a:solidFill>
                      <a:srgbClr val="7030A0"/>
                    </a:solidFill>
                  </a:rPr>
                  <a:t>2</a:t>
                </a:r>
                <a:r>
                  <a:rPr lang="vi-VN" sz="2000" b="1">
                    <a:solidFill>
                      <a:srgbClr val="7030A0"/>
                    </a:solidFill>
                  </a:rPr>
                  <a:t>. </a:t>
                </a:r>
                <a:r>
                  <a:rPr lang="vi-VN" sz="2000"/>
                  <a:t>Lần lượt chọn: dài lệnh </a:t>
                </a:r>
                <a:r>
                  <a:rPr lang="vi-VN" sz="2000" b="1"/>
                  <a:t>Insert</a:t>
                </a:r>
                <a:r>
                  <a:rPr lang="vi-VN" sz="2000"/>
                  <a:t>, các lệnh   </a:t>
                </a:r>
                <a:r>
                  <a:rPr lang="en-US" sz="2000"/>
                  <a:t>  </a:t>
                </a:r>
                <a:r>
                  <a:rPr lang="vi-VN" sz="2000"/>
                  <a:t>và </a:t>
                </a:r>
                <a:r>
                  <a:rPr lang="vi-VN" sz="2000" b="1"/>
                  <a:t>Attach Files</a:t>
                </a:r>
                <a:r>
                  <a:rPr lang="vi-VN" sz="2000"/>
                  <a:t>.</a:t>
                </a:r>
              </a:p>
            </p:txBody>
          </p:sp>
          <p:pic>
            <p:nvPicPr>
              <p:cNvPr id="13"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5"/>
            <p:cNvPicPr>
              <a:picLocks noChangeAspect="1"/>
            </p:cNvPicPr>
            <p:nvPr/>
          </p:nvPicPr>
          <p:blipFill rotWithShape="1">
            <a:blip r:embed="rId3">
              <a:extLst>
                <a:ext uri="{28A0092B-C50C-407E-A947-70E740481C1C}">
                  <a14:useLocalDpi xmlns:a14="http://schemas.microsoft.com/office/drawing/2010/main" val="0"/>
                </a:ext>
              </a:extLst>
            </a:blip>
            <a:srcRect l="5411" t="51213" r="80366" b="1788"/>
            <a:stretch/>
          </p:blipFill>
          <p:spPr>
            <a:xfrm>
              <a:off x="2640807" y="3253015"/>
              <a:ext cx="220854" cy="376874"/>
            </a:xfrm>
            <a:prstGeom prst="rect">
              <a:avLst/>
            </a:prstGeom>
          </p:spPr>
        </p:pic>
      </p:grpSp>
      <p:pic>
        <p:nvPicPr>
          <p:cNvPr id="17" name="Picture 16"/>
          <p:cNvPicPr>
            <a:picLocks noChangeAspect="1"/>
          </p:cNvPicPr>
          <p:nvPr/>
        </p:nvPicPr>
        <p:blipFill>
          <a:blip r:embed="rId4"/>
          <a:stretch>
            <a:fillRect/>
          </a:stretch>
        </p:blipFill>
        <p:spPr>
          <a:xfrm>
            <a:off x="5805714" y="1755241"/>
            <a:ext cx="2724627" cy="3168679"/>
          </a:xfrm>
          <a:prstGeom prst="rect">
            <a:avLst/>
          </a:prstGeom>
        </p:spPr>
      </p:pic>
    </p:spTree>
    <p:extLst>
      <p:ext uri="{BB962C8B-B14F-4D97-AF65-F5344CB8AC3E}">
        <p14:creationId xmlns:p14="http://schemas.microsoft.com/office/powerpoint/2010/main" val="361550650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913908" y="604785"/>
            <a:ext cx="7424873" cy="1938992"/>
            <a:chOff x="913908" y="604785"/>
            <a:chExt cx="7424873" cy="1938992"/>
          </a:xfrm>
        </p:grpSpPr>
        <p:grpSp>
          <p:nvGrpSpPr>
            <p:cNvPr id="7" name="Group 6"/>
            <p:cNvGrpSpPr/>
            <p:nvPr/>
          </p:nvGrpSpPr>
          <p:grpSpPr>
            <a:xfrm>
              <a:off x="913908" y="604785"/>
              <a:ext cx="7424873" cy="1938992"/>
              <a:chOff x="605200" y="2456835"/>
              <a:chExt cx="7424873" cy="1938992"/>
            </a:xfrm>
          </p:grpSpPr>
          <p:sp>
            <p:nvSpPr>
              <p:cNvPr id="9" name="TextBox 8"/>
              <p:cNvSpPr txBox="1"/>
              <p:nvPr/>
            </p:nvSpPr>
            <p:spPr>
              <a:xfrm>
                <a:off x="696536" y="2456835"/>
                <a:ext cx="7333537" cy="1938992"/>
              </a:xfrm>
              <a:prstGeom prst="rect">
                <a:avLst/>
              </a:prstGeom>
              <a:noFill/>
            </p:spPr>
            <p:txBody>
              <a:bodyPr wrap="square" rtlCol="0">
                <a:spAutoFit/>
              </a:bodyPr>
              <a:lstStyle/>
              <a:p>
                <a:pPr lvl="1" algn="just">
                  <a:lnSpc>
                    <a:spcPct val="150000"/>
                  </a:lnSpc>
                </a:pPr>
                <a:r>
                  <a:rPr lang="en-US" sz="2000" b="1">
                    <a:solidFill>
                      <a:srgbClr val="7030A0"/>
                    </a:solidFill>
                  </a:rPr>
                  <a:t>   </a:t>
                </a:r>
                <a:r>
                  <a:rPr lang="vi-VN" sz="2000" b="1">
                    <a:solidFill>
                      <a:srgbClr val="7030A0"/>
                    </a:solidFill>
                  </a:rPr>
                  <a:t>Bước </a:t>
                </a:r>
                <a:r>
                  <a:rPr lang="en-US" sz="2000" b="1">
                    <a:solidFill>
                      <a:srgbClr val="7030A0"/>
                    </a:solidFill>
                  </a:rPr>
                  <a:t>3</a:t>
                </a:r>
                <a:r>
                  <a:rPr lang="vi-VN" sz="2000" b="1">
                    <a:solidFill>
                      <a:srgbClr val="7030A0"/>
                    </a:solidFill>
                  </a:rPr>
                  <a:t>. </a:t>
                </a:r>
                <a:r>
                  <a:rPr lang="vi-VN" sz="2000"/>
                  <a:t>Trong hộp thoại </a:t>
                </a:r>
                <a:r>
                  <a:rPr lang="vi-VN" sz="2000" b="1"/>
                  <a:t>Attach Files</a:t>
                </a:r>
                <a:r>
                  <a:rPr lang="vi-VN" sz="2000"/>
                  <a:t>, chọn nút lệnh  </a:t>
                </a:r>
                <a:r>
                  <a:rPr lang="en-US" sz="2000"/>
                  <a:t>  </a:t>
                </a:r>
                <a:r>
                  <a:rPr lang="vi-VN" sz="2000"/>
                  <a:t>. Trong hộp thoại </a:t>
                </a:r>
                <a:r>
                  <a:rPr lang="vi-VN" sz="2000" b="1"/>
                  <a:t>Select File</a:t>
                </a:r>
                <a:r>
                  <a:rPr lang="vi-VN" sz="2000"/>
                  <a:t>, chọn tệp ảnh cần đính kèm rồi chọn </a:t>
                </a:r>
                <a:r>
                  <a:rPr lang="vi-VN" sz="2000" b="1"/>
                  <a:t>Insert</a:t>
                </a:r>
                <a:r>
                  <a:rPr lang="vi-VN" sz="2000"/>
                  <a:t>. Biểu tượng đính kèm   </a:t>
                </a:r>
                <a:r>
                  <a:rPr lang="en-US" sz="2000"/>
                  <a:t>   </a:t>
                </a:r>
                <a:r>
                  <a:rPr lang="vi-VN" sz="2000"/>
                  <a:t>xuất hiện. Nháy chuột vào biểu tượng này, ảnh sẽ xuất hiện trong một cửa sổ riêng.</a:t>
                </a:r>
              </a:p>
            </p:txBody>
          </p:sp>
          <p:pic>
            <p:nvPicPr>
              <p:cNvPr id="10"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l="60068" t="64222" r="28592" b="12827"/>
            <a:stretch/>
          </p:blipFill>
          <p:spPr>
            <a:xfrm>
              <a:off x="5186363" y="1599275"/>
              <a:ext cx="377076" cy="394105"/>
            </a:xfrm>
            <a:prstGeom prst="rect">
              <a:avLst/>
            </a:prstGeom>
          </p:spPr>
        </p:pic>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l="29869" t="59278" r="54108" b="10758"/>
            <a:stretch/>
          </p:blipFill>
          <p:spPr>
            <a:xfrm>
              <a:off x="7803356" y="673864"/>
              <a:ext cx="360440" cy="348096"/>
            </a:xfrm>
            <a:prstGeom prst="rect">
              <a:avLst/>
            </a:prstGeom>
          </p:spPr>
        </p:pic>
      </p:gr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3120" t="67939" r="7084" b="6728"/>
          <a:stretch/>
        </p:blipFill>
        <p:spPr>
          <a:xfrm>
            <a:off x="1204599" y="2492683"/>
            <a:ext cx="3831605" cy="2263041"/>
          </a:xfrm>
          <a:prstGeom prst="rect">
            <a:avLst/>
          </a:prstGeom>
        </p:spPr>
      </p:pic>
      <p:sp>
        <p:nvSpPr>
          <p:cNvPr id="18" name="TextBox 17"/>
          <p:cNvSpPr txBox="1"/>
          <p:nvPr/>
        </p:nvSpPr>
        <p:spPr>
          <a:xfrm>
            <a:off x="5036204" y="3116371"/>
            <a:ext cx="3127592" cy="1015663"/>
          </a:xfrm>
          <a:prstGeom prst="rect">
            <a:avLst/>
          </a:prstGeom>
          <a:noFill/>
        </p:spPr>
        <p:txBody>
          <a:bodyPr wrap="square" rtlCol="0">
            <a:spAutoFit/>
          </a:bodyPr>
          <a:lstStyle/>
          <a:p>
            <a:pPr lvl="1" algn="ctr">
              <a:lnSpc>
                <a:spcPct val="150000"/>
              </a:lnSpc>
            </a:pPr>
            <a:r>
              <a:rPr lang="en-US" sz="2000" i="1"/>
              <a:t>Hình 2. Một giao diện phần mềm MindManager </a:t>
            </a:r>
            <a:endParaRPr lang="vi-VN" sz="2000" i="1"/>
          </a:p>
        </p:txBody>
      </p:sp>
    </p:spTree>
    <p:extLst>
      <p:ext uri="{BB962C8B-B14F-4D97-AF65-F5344CB8AC3E}">
        <p14:creationId xmlns:p14="http://schemas.microsoft.com/office/powerpoint/2010/main" val="30489439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ppt_x"/>
                                          </p:val>
                                        </p:tav>
                                        <p:tav tm="100000">
                                          <p:val>
                                            <p:strVal val="#ppt_x"/>
                                          </p:val>
                                        </p:tav>
                                      </p:tavLst>
                                    </p:anim>
                                    <p:anim calcmode="lin" valueType="num">
                                      <p:cBhvr additive="base">
                                        <p:cTn id="1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91320" y="699900"/>
            <a:ext cx="8106769" cy="3899395"/>
            <a:chOff x="209234" y="1938328"/>
            <a:chExt cx="8106769" cy="3899395"/>
          </a:xfrm>
        </p:grpSpPr>
        <p:sp>
          <p:nvSpPr>
            <p:cNvPr id="6" name="Rounded Rectangle 5"/>
            <p:cNvSpPr/>
            <p:nvPr/>
          </p:nvSpPr>
          <p:spPr>
            <a:xfrm>
              <a:off x="209234" y="2304462"/>
              <a:ext cx="8106769" cy="3533261"/>
            </a:xfrm>
            <a:prstGeom prst="roundRect">
              <a:avLst>
                <a:gd name="adj" fmla="val 7023"/>
              </a:avLst>
            </a:prstGeom>
            <a:solidFill>
              <a:srgbClr val="FFF5EF"/>
            </a:solidFill>
            <a:ln w="19050">
              <a:solidFill>
                <a:srgbClr val="000000"/>
              </a:solidFill>
              <a:prstDash val="dash"/>
            </a:ln>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pPr>
              <a:r>
                <a:rPr lang="en-US" sz="300">
                  <a:solidFill>
                    <a:srgbClr val="000000"/>
                  </a:solidFill>
                  <a:latin typeface="Arial (Body)"/>
                </a:rPr>
                <a:t> </a:t>
              </a:r>
            </a:p>
            <a:p>
              <a:pPr algn="just">
                <a:lnSpc>
                  <a:spcPct val="150000"/>
                </a:lnSpc>
              </a:pPr>
              <a:endParaRPr lang="en-US" sz="300">
                <a:solidFill>
                  <a:srgbClr val="000000"/>
                </a:solidFill>
                <a:latin typeface="Arial (Body)"/>
              </a:endParaRPr>
            </a:p>
            <a:p>
              <a:pPr algn="just">
                <a:lnSpc>
                  <a:spcPct val="150000"/>
                </a:lnSpc>
              </a:pPr>
              <a:endParaRPr lang="en-US" sz="300">
                <a:solidFill>
                  <a:srgbClr val="000000"/>
                </a:solidFill>
                <a:latin typeface="Arial (Body)"/>
              </a:endParaRPr>
            </a:p>
            <a:p>
              <a:pPr algn="just">
                <a:lnSpc>
                  <a:spcPct val="150000"/>
                </a:lnSpc>
              </a:pPr>
              <a:r>
                <a:rPr lang="vi-VN" sz="2000">
                  <a:solidFill>
                    <a:srgbClr val="000000"/>
                  </a:solidFill>
                  <a:latin typeface="Arial (Body)"/>
                </a:rPr>
                <a:t>Hãy khởi tạo một sơ đồ tư duy với chủ đề trung tâm giới thiệu về một địa điểm tham quan, du lịch. Từ chủ đề trung tâm, nhóm em hãy cùng trao đổi, thảo luận và đóng góp ý kiến để phát triển nội dung chủ đề bằng các nhánh mới cho sơ đồ tư duy.</a:t>
              </a:r>
            </a:p>
            <a:p>
              <a:pPr algn="just">
                <a:lnSpc>
                  <a:spcPct val="150000"/>
                </a:lnSpc>
              </a:pPr>
              <a:r>
                <a:rPr lang="vi-VN" sz="2000">
                  <a:solidFill>
                    <a:srgbClr val="000000"/>
                  </a:solidFill>
                  <a:latin typeface="Arial (Body)"/>
                </a:rPr>
                <a:t>Để làm tăng giá trị và làm giàu thông tin cho vấn đề đang thảo luận, hãy đính kèm vào sơ đồ tư duy các dạng thông tin như: văn bản, ảnh, âm thanh, video và trang t</a:t>
              </a:r>
              <a:r>
                <a:rPr lang="en-US" sz="2000">
                  <a:solidFill>
                    <a:srgbClr val="000000"/>
                  </a:solidFill>
                  <a:latin typeface="Arial (Body)"/>
                </a:rPr>
                <a:t>í</a:t>
              </a:r>
              <a:r>
                <a:rPr lang="vi-VN" sz="2000">
                  <a:solidFill>
                    <a:srgbClr val="000000"/>
                  </a:solidFill>
                  <a:latin typeface="Arial (Body)"/>
                </a:rPr>
                <a:t>nh.</a:t>
              </a:r>
            </a:p>
          </p:txBody>
        </p:sp>
        <p:sp>
          <p:nvSpPr>
            <p:cNvPr id="7" name="Plaque 6">
              <a:extLst>
                <a:ext uri="{FF2B5EF4-FFF2-40B4-BE49-F238E27FC236}">
                  <a16:creationId xmlns:a16="http://schemas.microsoft.com/office/drawing/2014/main" id="{B4F92072-C59D-4D4B-DCE5-5F906B9EBAC9}"/>
                </a:ext>
              </a:extLst>
            </p:cNvPr>
            <p:cNvSpPr/>
            <p:nvPr/>
          </p:nvSpPr>
          <p:spPr>
            <a:xfrm>
              <a:off x="2324281" y="1938328"/>
              <a:ext cx="3876673" cy="541200"/>
            </a:xfrm>
            <a:prstGeom prst="plaque">
              <a:avLst/>
            </a:prstGeom>
            <a:solidFill>
              <a:srgbClr val="990033"/>
            </a:solidFill>
            <a:ln>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solidFill>
                    <a:srgbClr val="FFFFFF"/>
                  </a:solidFill>
                </a:rPr>
                <a:t>THỰC HÀNH THEO NHÓM</a:t>
              </a:r>
            </a:p>
          </p:txBody>
        </p:sp>
      </p:grpSp>
    </p:spTree>
    <p:extLst>
      <p:ext uri="{BB962C8B-B14F-4D97-AF65-F5344CB8AC3E}">
        <p14:creationId xmlns:p14="http://schemas.microsoft.com/office/powerpoint/2010/main" val="151608125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17501"/>
            <a:ext cx="9144000" cy="630942"/>
          </a:xfrm>
          <a:prstGeom prst="rect">
            <a:avLst/>
          </a:prstGeom>
          <a:noFill/>
        </p:spPr>
        <p:txBody>
          <a:bodyPr wrap="square" rtlCol="0">
            <a:spAutoFit/>
          </a:bodyPr>
          <a:lstStyle/>
          <a:p>
            <a:pPr algn="ctr"/>
            <a:r>
              <a:rPr lang="en-US" sz="3500" b="1">
                <a:solidFill>
                  <a:srgbClr val="C00000"/>
                </a:solidFill>
              </a:rPr>
              <a:t>KHỞI ĐỘNG</a:t>
            </a:r>
          </a:p>
        </p:txBody>
      </p:sp>
      <p:sp>
        <p:nvSpPr>
          <p:cNvPr id="12" name="TextBox 11"/>
          <p:cNvSpPr txBox="1"/>
          <p:nvPr/>
        </p:nvSpPr>
        <p:spPr>
          <a:xfrm>
            <a:off x="1054100" y="1777515"/>
            <a:ext cx="7035800" cy="1477328"/>
          </a:xfrm>
          <a:prstGeom prst="rect">
            <a:avLst/>
          </a:prstGeom>
          <a:noFill/>
        </p:spPr>
        <p:txBody>
          <a:bodyPr wrap="square" rtlCol="0">
            <a:spAutoFit/>
          </a:bodyPr>
          <a:lstStyle/>
          <a:p>
            <a:pPr algn="ctr">
              <a:lnSpc>
                <a:spcPct val="150000"/>
              </a:lnSpc>
            </a:pPr>
            <a:r>
              <a:rPr lang="vi-VN" sz="2000"/>
              <a:t>Nếu sử dụng sơ đồ tư duy để giới thiệu về một lễ hội hoặc một chuyến tham quan du lịch, theo em có nên đưa hình ảnh và video vào sơ đồ tư duy không? Vì sao? </a:t>
            </a:r>
            <a:endParaRPr lang="en-US" sz="2000" i="1"/>
          </a:p>
        </p:txBody>
      </p:sp>
      <p:grpSp>
        <p:nvGrpSpPr>
          <p:cNvPr id="16" name="Group 15"/>
          <p:cNvGrpSpPr/>
          <p:nvPr/>
        </p:nvGrpSpPr>
        <p:grpSpPr>
          <a:xfrm>
            <a:off x="3328511" y="1354543"/>
            <a:ext cx="2486978" cy="400110"/>
            <a:chOff x="3106629" y="2979290"/>
            <a:chExt cx="2486978" cy="400110"/>
          </a:xfrm>
        </p:grpSpPr>
        <p:sp>
          <p:nvSpPr>
            <p:cNvPr id="17" name="TextBox 16"/>
            <p:cNvSpPr txBox="1"/>
            <p:nvPr/>
          </p:nvSpPr>
          <p:spPr>
            <a:xfrm>
              <a:off x="3434359" y="2979290"/>
              <a:ext cx="2159248" cy="400110"/>
            </a:xfrm>
            <a:prstGeom prst="rect">
              <a:avLst/>
            </a:prstGeom>
            <a:noFill/>
          </p:spPr>
          <p:txBody>
            <a:bodyPr wrap="square" rtlCol="0">
              <a:spAutoFit/>
            </a:bodyPr>
            <a:lstStyle/>
            <a:p>
              <a:r>
                <a:rPr lang="en-US" sz="2000" b="1">
                  <a:solidFill>
                    <a:srgbClr val="C00000"/>
                  </a:solidFill>
                  <a:latin typeface="Arial" panose="020B0604020202020204" pitchFamily="34" charset="0"/>
                  <a:cs typeface="Arial" panose="020B0604020202020204" pitchFamily="34" charset="0"/>
                </a:rPr>
                <a:t>Thảo luận nhóm</a:t>
              </a:r>
              <a:endParaRPr lang="en-US" sz="2000" b="1" dirty="0">
                <a:solidFill>
                  <a:srgbClr val="C0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
            <a:stretch>
              <a:fillRect/>
            </a:stretch>
          </p:blipFill>
          <p:spPr>
            <a:xfrm>
              <a:off x="3106629" y="3002152"/>
              <a:ext cx="366712" cy="310431"/>
            </a:xfrm>
            <a:prstGeom prst="rect">
              <a:avLst/>
            </a:prstGeom>
          </p:spPr>
        </p:pic>
      </p:gr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22899"/>
          <a:stretch/>
        </p:blipFill>
        <p:spPr>
          <a:xfrm>
            <a:off x="1769962" y="3344522"/>
            <a:ext cx="2628900" cy="1352243"/>
          </a:xfrm>
          <a:prstGeom prst="rect">
            <a:avLst/>
          </a:prstGeom>
        </p:spPr>
      </p:pic>
      <p:pic>
        <p:nvPicPr>
          <p:cNvPr id="1026" name="Picture 2" descr="https://image.tienphong.vn/w1000/Uploaded/2024/robobu-bucqjob/2023_02_02/8-4309.jpg"/>
          <p:cNvPicPr>
            <a:picLocks noChangeAspect="1" noChangeArrowheads="1"/>
          </p:cNvPicPr>
          <p:nvPr/>
        </p:nvPicPr>
        <p:blipFill rotWithShape="1">
          <a:blip r:embed="rId4">
            <a:extLst>
              <a:ext uri="{28A0092B-C50C-407E-A947-70E740481C1C}">
                <a14:useLocalDpi xmlns:a14="http://schemas.microsoft.com/office/drawing/2010/main" val="0"/>
              </a:ext>
            </a:extLst>
          </a:blip>
          <a:srcRect t="21290"/>
          <a:stretch/>
        </p:blipFill>
        <p:spPr bwMode="auto">
          <a:xfrm>
            <a:off x="5002201" y="3344522"/>
            <a:ext cx="2575700" cy="13522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272595">
            <a:off x="7222868" y="983737"/>
            <a:ext cx="1311533" cy="741612"/>
          </a:xfrm>
          <a:prstGeom prst="rect">
            <a:avLst/>
          </a:prstGeom>
        </p:spPr>
      </p:pic>
    </p:spTree>
    <p:extLst>
      <p:ext uri="{BB962C8B-B14F-4D97-AF65-F5344CB8AC3E}">
        <p14:creationId xmlns:p14="http://schemas.microsoft.com/office/powerpoint/2010/main" val="17121403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par>
                                <p:cTn id="11" presetID="14" presetClass="entr" presetSubtype="1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par>
                          <p:cTn id="14" fill="hold">
                            <p:stCondLst>
                              <p:cond delay="500"/>
                            </p:stCondLst>
                            <p:childTnLst>
                              <p:par>
                                <p:cTn id="15" presetID="16" presetClass="entr" presetSubtype="37"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outVertical)">
                                      <p:cBhvr>
                                        <p:cTn id="17" dur="500"/>
                                        <p:tgtEl>
                                          <p:spTgt spid="2"/>
                                        </p:tgtEl>
                                      </p:cBhvr>
                                    </p:animEffect>
                                  </p:childTnLst>
                                </p:cTn>
                              </p:par>
                              <p:par>
                                <p:cTn id="18" presetID="16" presetClass="entr" presetSubtype="37"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barn(outVertical)">
                                      <p:cBhvr>
                                        <p:cTn id="2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2201"/>
            <a:ext cx="9144000" cy="430887"/>
          </a:xfrm>
          <a:prstGeom prst="rect">
            <a:avLst/>
          </a:prstGeom>
          <a:noFill/>
        </p:spPr>
        <p:txBody>
          <a:bodyPr wrap="square" rtlCol="0">
            <a:spAutoFit/>
          </a:bodyPr>
          <a:lstStyle/>
          <a:p>
            <a:pPr algn="ctr"/>
            <a:r>
              <a:rPr lang="en-US" sz="2200" b="1">
                <a:solidFill>
                  <a:srgbClr val="C00000"/>
                </a:solidFill>
              </a:rPr>
              <a:t>Bảng kiểm đánh giá quá trình thực hành </a:t>
            </a:r>
          </a:p>
        </p:txBody>
      </p:sp>
      <p:graphicFrame>
        <p:nvGraphicFramePr>
          <p:cNvPr id="7" name="Table 6"/>
          <p:cNvGraphicFramePr>
            <a:graphicFrameLocks noGrp="1"/>
          </p:cNvGraphicFramePr>
          <p:nvPr>
            <p:extLst>
              <p:ext uri="{D42A27DB-BD31-4B8C-83A1-F6EECF244321}">
                <p14:modId xmlns:p14="http://schemas.microsoft.com/office/powerpoint/2010/main" val="1478131331"/>
              </p:ext>
            </p:extLst>
          </p:nvPr>
        </p:nvGraphicFramePr>
        <p:xfrm>
          <a:off x="355601" y="704847"/>
          <a:ext cx="8432797" cy="4114802"/>
        </p:xfrm>
        <a:graphic>
          <a:graphicData uri="http://schemas.openxmlformats.org/drawingml/2006/table">
            <a:tbl>
              <a:tblPr>
                <a:tableStyleId>{870E7591-1FC0-4D97-9FC7-D525C2F79518}</a:tableStyleId>
              </a:tblPr>
              <a:tblGrid>
                <a:gridCol w="3490787">
                  <a:extLst>
                    <a:ext uri="{9D8B030D-6E8A-4147-A177-3AD203B41FA5}">
                      <a16:colId xmlns:a16="http://schemas.microsoft.com/office/drawing/2014/main" val="1510494652"/>
                    </a:ext>
                  </a:extLst>
                </a:gridCol>
                <a:gridCol w="1215890">
                  <a:extLst>
                    <a:ext uri="{9D8B030D-6E8A-4147-A177-3AD203B41FA5}">
                      <a16:colId xmlns:a16="http://schemas.microsoft.com/office/drawing/2014/main" val="3350681470"/>
                    </a:ext>
                  </a:extLst>
                </a:gridCol>
                <a:gridCol w="745224">
                  <a:extLst>
                    <a:ext uri="{9D8B030D-6E8A-4147-A177-3AD203B41FA5}">
                      <a16:colId xmlns:a16="http://schemas.microsoft.com/office/drawing/2014/main" val="4001702268"/>
                    </a:ext>
                  </a:extLst>
                </a:gridCol>
                <a:gridCol w="745224">
                  <a:extLst>
                    <a:ext uri="{9D8B030D-6E8A-4147-A177-3AD203B41FA5}">
                      <a16:colId xmlns:a16="http://schemas.microsoft.com/office/drawing/2014/main" val="151789181"/>
                    </a:ext>
                  </a:extLst>
                </a:gridCol>
                <a:gridCol w="745224">
                  <a:extLst>
                    <a:ext uri="{9D8B030D-6E8A-4147-A177-3AD203B41FA5}">
                      <a16:colId xmlns:a16="http://schemas.microsoft.com/office/drawing/2014/main" val="2182452620"/>
                    </a:ext>
                  </a:extLst>
                </a:gridCol>
                <a:gridCol w="745224">
                  <a:extLst>
                    <a:ext uri="{9D8B030D-6E8A-4147-A177-3AD203B41FA5}">
                      <a16:colId xmlns:a16="http://schemas.microsoft.com/office/drawing/2014/main" val="3061449961"/>
                    </a:ext>
                  </a:extLst>
                </a:gridCol>
                <a:gridCol w="745224">
                  <a:extLst>
                    <a:ext uri="{9D8B030D-6E8A-4147-A177-3AD203B41FA5}">
                      <a16:colId xmlns:a16="http://schemas.microsoft.com/office/drawing/2014/main" val="4069939469"/>
                    </a:ext>
                  </a:extLst>
                </a:gridCol>
              </a:tblGrid>
              <a:tr h="1041704">
                <a:tc>
                  <a:txBody>
                    <a:bodyPr/>
                    <a:lstStyle/>
                    <a:p>
                      <a:pPr marL="0" marR="0" algn="ctr">
                        <a:lnSpc>
                          <a:spcPct val="150000"/>
                        </a:lnSpc>
                        <a:spcBef>
                          <a:spcPts val="0"/>
                        </a:spcBef>
                        <a:spcAft>
                          <a:spcPts val="0"/>
                        </a:spcAft>
                      </a:pPr>
                      <a:r>
                        <a:rPr lang="vi-VN" sz="2000" b="1">
                          <a:effectLst/>
                        </a:rPr>
                        <a:t>Các tiêu chí</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Điểm </a:t>
                      </a:r>
                      <a:endParaRPr lang="en-US" sz="2000" b="1">
                        <a:effectLst/>
                      </a:endParaRPr>
                    </a:p>
                    <a:p>
                      <a:pPr marL="0" marR="0" algn="ctr">
                        <a:lnSpc>
                          <a:spcPct val="150000"/>
                        </a:lnSpc>
                        <a:spcBef>
                          <a:spcPts val="0"/>
                        </a:spcBef>
                        <a:spcAft>
                          <a:spcPts val="0"/>
                        </a:spcAft>
                      </a:pPr>
                      <a:r>
                        <a:rPr lang="vi-VN" sz="2000" b="1">
                          <a:effectLst/>
                        </a:rPr>
                        <a:t>tối đa</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1</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2</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3</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4</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5</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15278386"/>
                  </a:ext>
                </a:extLst>
              </a:tr>
              <a:tr h="1041704">
                <a:tc>
                  <a:txBody>
                    <a:bodyPr/>
                    <a:lstStyle/>
                    <a:p>
                      <a:pPr marL="0" marR="0" algn="just">
                        <a:lnSpc>
                          <a:spcPct val="150000"/>
                        </a:lnSpc>
                        <a:spcBef>
                          <a:spcPts val="0"/>
                        </a:spcBef>
                        <a:spcAft>
                          <a:spcPts val="0"/>
                        </a:spcAft>
                      </a:pPr>
                      <a:r>
                        <a:rPr lang="vi-VN" sz="2000">
                          <a:effectLst/>
                        </a:rPr>
                        <a:t>Mọi thành viên sẵn sàng nhận nhiệm vụ.</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2</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357674543"/>
                  </a:ext>
                </a:extLst>
              </a:tr>
              <a:tr h="2031394">
                <a:tc>
                  <a:txBody>
                    <a:bodyPr/>
                    <a:lstStyle/>
                    <a:p>
                      <a:pPr marL="0" marR="0" algn="just">
                        <a:lnSpc>
                          <a:spcPct val="150000"/>
                        </a:lnSpc>
                        <a:spcBef>
                          <a:spcPts val="0"/>
                        </a:spcBef>
                        <a:spcAft>
                          <a:spcPts val="0"/>
                        </a:spcAft>
                      </a:pPr>
                      <a:r>
                        <a:rPr lang="vi-VN" sz="2000">
                          <a:effectLst/>
                        </a:rPr>
                        <a:t>Mọi thành viên đều bày tỏ ý kiến, tham gia xây dựng phương án thảo luận và kế hoạch hoạt động của nhóm.</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2</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500518324"/>
                  </a:ext>
                </a:extLst>
              </a:tr>
            </a:tbl>
          </a:graphicData>
        </a:graphic>
      </p:graphicFrame>
    </p:spTree>
    <p:extLst>
      <p:ext uri="{BB962C8B-B14F-4D97-AF65-F5344CB8AC3E}">
        <p14:creationId xmlns:p14="http://schemas.microsoft.com/office/powerpoint/2010/main" val="3102945624"/>
      </p:ext>
    </p:extLst>
  </p:cSld>
  <p:clrMapOvr>
    <a:masterClrMapping/>
  </p:clrMapOvr>
  <p:transition spd="med">
    <p:wheel spokes="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355601" y="122201"/>
          <a:ext cx="8432797" cy="4843498"/>
        </p:xfrm>
        <a:graphic>
          <a:graphicData uri="http://schemas.openxmlformats.org/drawingml/2006/table">
            <a:tbl>
              <a:tblPr>
                <a:tableStyleId>{870E7591-1FC0-4D97-9FC7-D525C2F79518}</a:tableStyleId>
              </a:tblPr>
              <a:tblGrid>
                <a:gridCol w="3490787">
                  <a:extLst>
                    <a:ext uri="{9D8B030D-6E8A-4147-A177-3AD203B41FA5}">
                      <a16:colId xmlns:a16="http://schemas.microsoft.com/office/drawing/2014/main" val="1510494652"/>
                    </a:ext>
                  </a:extLst>
                </a:gridCol>
                <a:gridCol w="1215890">
                  <a:extLst>
                    <a:ext uri="{9D8B030D-6E8A-4147-A177-3AD203B41FA5}">
                      <a16:colId xmlns:a16="http://schemas.microsoft.com/office/drawing/2014/main" val="3350681470"/>
                    </a:ext>
                  </a:extLst>
                </a:gridCol>
                <a:gridCol w="745224">
                  <a:extLst>
                    <a:ext uri="{9D8B030D-6E8A-4147-A177-3AD203B41FA5}">
                      <a16:colId xmlns:a16="http://schemas.microsoft.com/office/drawing/2014/main" val="4001702268"/>
                    </a:ext>
                  </a:extLst>
                </a:gridCol>
                <a:gridCol w="745224">
                  <a:extLst>
                    <a:ext uri="{9D8B030D-6E8A-4147-A177-3AD203B41FA5}">
                      <a16:colId xmlns:a16="http://schemas.microsoft.com/office/drawing/2014/main" val="151789181"/>
                    </a:ext>
                  </a:extLst>
                </a:gridCol>
                <a:gridCol w="745224">
                  <a:extLst>
                    <a:ext uri="{9D8B030D-6E8A-4147-A177-3AD203B41FA5}">
                      <a16:colId xmlns:a16="http://schemas.microsoft.com/office/drawing/2014/main" val="2182452620"/>
                    </a:ext>
                  </a:extLst>
                </a:gridCol>
                <a:gridCol w="745224">
                  <a:extLst>
                    <a:ext uri="{9D8B030D-6E8A-4147-A177-3AD203B41FA5}">
                      <a16:colId xmlns:a16="http://schemas.microsoft.com/office/drawing/2014/main" val="3061449961"/>
                    </a:ext>
                  </a:extLst>
                </a:gridCol>
                <a:gridCol w="745224">
                  <a:extLst>
                    <a:ext uri="{9D8B030D-6E8A-4147-A177-3AD203B41FA5}">
                      <a16:colId xmlns:a16="http://schemas.microsoft.com/office/drawing/2014/main" val="4069939469"/>
                    </a:ext>
                  </a:extLst>
                </a:gridCol>
              </a:tblGrid>
              <a:tr h="967194">
                <a:tc>
                  <a:txBody>
                    <a:bodyPr/>
                    <a:lstStyle/>
                    <a:p>
                      <a:pPr marL="0" marR="0" algn="ctr">
                        <a:lnSpc>
                          <a:spcPct val="150000"/>
                        </a:lnSpc>
                        <a:spcBef>
                          <a:spcPts val="0"/>
                        </a:spcBef>
                        <a:spcAft>
                          <a:spcPts val="0"/>
                        </a:spcAft>
                      </a:pPr>
                      <a:r>
                        <a:rPr lang="vi-VN" sz="2000" b="1">
                          <a:effectLst/>
                        </a:rPr>
                        <a:t>Các tiêu chí</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Điểm </a:t>
                      </a:r>
                      <a:endParaRPr lang="en-US" sz="2000" b="1">
                        <a:effectLst/>
                      </a:endParaRPr>
                    </a:p>
                    <a:p>
                      <a:pPr marL="0" marR="0" algn="ctr">
                        <a:lnSpc>
                          <a:spcPct val="150000"/>
                        </a:lnSpc>
                        <a:spcBef>
                          <a:spcPts val="0"/>
                        </a:spcBef>
                        <a:spcAft>
                          <a:spcPts val="0"/>
                        </a:spcAft>
                      </a:pPr>
                      <a:r>
                        <a:rPr lang="vi-VN" sz="2000" b="1">
                          <a:effectLst/>
                        </a:rPr>
                        <a:t>tối đa</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1</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2</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3</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4</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vi-VN" sz="2000" b="1">
                          <a:effectLst/>
                        </a:rPr>
                        <a:t>Mức 5</a:t>
                      </a:r>
                      <a:endParaRPr lang="en-US" sz="2000" b="1">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315278386"/>
                  </a:ext>
                </a:extLst>
              </a:tr>
              <a:tr h="1454555">
                <a:tc>
                  <a:txBody>
                    <a:bodyPr/>
                    <a:lstStyle/>
                    <a:p>
                      <a:pPr marL="0" marR="0" algn="just">
                        <a:lnSpc>
                          <a:spcPct val="150000"/>
                        </a:lnSpc>
                        <a:spcBef>
                          <a:spcPts val="0"/>
                        </a:spcBef>
                        <a:spcAft>
                          <a:spcPts val="0"/>
                        </a:spcAft>
                      </a:pPr>
                      <a:r>
                        <a:rPr lang="vi-VN" sz="2000">
                          <a:effectLst/>
                        </a:rPr>
                        <a:t>Mọi thành viên cố gắng, nỗ lực hoàn thành nhiệm vụ được phân công.</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2</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520417074"/>
                  </a:ext>
                </a:extLst>
              </a:tr>
              <a:tr h="1454555">
                <a:tc>
                  <a:txBody>
                    <a:bodyPr/>
                    <a:lstStyle/>
                    <a:p>
                      <a:pPr marL="0" marR="0" algn="just">
                        <a:lnSpc>
                          <a:spcPct val="150000"/>
                        </a:lnSpc>
                        <a:spcBef>
                          <a:spcPts val="0"/>
                        </a:spcBef>
                        <a:spcAft>
                          <a:spcPts val="0"/>
                        </a:spcAft>
                      </a:pPr>
                      <a:r>
                        <a:rPr lang="vi-VN" sz="2000">
                          <a:effectLst/>
                        </a:rPr>
                        <a:t>Các thành viên hỗ trợ nhau trong thảo luận, hoàn thành nhiệm vụ.</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2</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601728409"/>
                  </a:ext>
                </a:extLst>
              </a:tr>
              <a:tr h="967194">
                <a:tc>
                  <a:txBody>
                    <a:bodyPr/>
                    <a:lstStyle/>
                    <a:p>
                      <a:pPr marL="0" marR="0" algn="just">
                        <a:lnSpc>
                          <a:spcPct val="150000"/>
                        </a:lnSpc>
                        <a:spcBef>
                          <a:spcPts val="0"/>
                        </a:spcBef>
                        <a:spcAft>
                          <a:spcPts val="0"/>
                        </a:spcAft>
                      </a:pPr>
                      <a:r>
                        <a:rPr lang="vi-VN" sz="2000">
                          <a:effectLst/>
                        </a:rPr>
                        <a:t>Mọi thành viên đều tôn trọng quyết định chung của nhóm</a:t>
                      </a:r>
                      <a:r>
                        <a:rPr lang="en-US" sz="2000">
                          <a:effectLst/>
                        </a:rPr>
                        <a:t>.</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2</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4028" marR="24028" marT="24028" marB="2402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50146547"/>
                  </a:ext>
                </a:extLst>
              </a:tr>
            </a:tbl>
          </a:graphicData>
        </a:graphic>
      </p:graphicFrame>
    </p:spTree>
    <p:extLst>
      <p:ext uri="{BB962C8B-B14F-4D97-AF65-F5344CB8AC3E}">
        <p14:creationId xmlns:p14="http://schemas.microsoft.com/office/powerpoint/2010/main" val="4210356381"/>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2201"/>
            <a:ext cx="9144000" cy="430887"/>
          </a:xfrm>
          <a:prstGeom prst="rect">
            <a:avLst/>
          </a:prstGeom>
          <a:noFill/>
        </p:spPr>
        <p:txBody>
          <a:bodyPr wrap="square" rtlCol="0">
            <a:spAutoFit/>
          </a:bodyPr>
          <a:lstStyle/>
          <a:p>
            <a:pPr algn="ctr"/>
            <a:r>
              <a:rPr lang="en-US" sz="2200" b="1">
                <a:solidFill>
                  <a:srgbClr val="C00000"/>
                </a:solidFill>
              </a:rPr>
              <a:t>Bảng đánh giá kĩ năng làm việc nhóm của HS</a:t>
            </a:r>
          </a:p>
        </p:txBody>
      </p:sp>
      <p:graphicFrame>
        <p:nvGraphicFramePr>
          <p:cNvPr id="2" name="Table 1"/>
          <p:cNvGraphicFramePr>
            <a:graphicFrameLocks noGrp="1"/>
          </p:cNvGraphicFramePr>
          <p:nvPr>
            <p:extLst>
              <p:ext uri="{D42A27DB-BD31-4B8C-83A1-F6EECF244321}">
                <p14:modId xmlns:p14="http://schemas.microsoft.com/office/powerpoint/2010/main" val="3157332524"/>
              </p:ext>
            </p:extLst>
          </p:nvPr>
        </p:nvGraphicFramePr>
        <p:xfrm>
          <a:off x="304800" y="723898"/>
          <a:ext cx="8534400" cy="3962401"/>
        </p:xfrm>
        <a:graphic>
          <a:graphicData uri="http://schemas.openxmlformats.org/drawingml/2006/table">
            <a:tbl>
              <a:tblPr>
                <a:tableStyleId>{870E7591-1FC0-4D97-9FC7-D525C2F79518}</a:tableStyleId>
              </a:tblPr>
              <a:tblGrid>
                <a:gridCol w="5338872">
                  <a:extLst>
                    <a:ext uri="{9D8B030D-6E8A-4147-A177-3AD203B41FA5}">
                      <a16:colId xmlns:a16="http://schemas.microsoft.com/office/drawing/2014/main" val="328781369"/>
                    </a:ext>
                  </a:extLst>
                </a:gridCol>
                <a:gridCol w="837852">
                  <a:extLst>
                    <a:ext uri="{9D8B030D-6E8A-4147-A177-3AD203B41FA5}">
                      <a16:colId xmlns:a16="http://schemas.microsoft.com/office/drawing/2014/main" val="814224833"/>
                    </a:ext>
                  </a:extLst>
                </a:gridCol>
                <a:gridCol w="1305491">
                  <a:extLst>
                    <a:ext uri="{9D8B030D-6E8A-4147-A177-3AD203B41FA5}">
                      <a16:colId xmlns:a16="http://schemas.microsoft.com/office/drawing/2014/main" val="3922765553"/>
                    </a:ext>
                  </a:extLst>
                </a:gridCol>
                <a:gridCol w="1052185">
                  <a:extLst>
                    <a:ext uri="{9D8B030D-6E8A-4147-A177-3AD203B41FA5}">
                      <a16:colId xmlns:a16="http://schemas.microsoft.com/office/drawing/2014/main" val="2175441512"/>
                    </a:ext>
                  </a:extLst>
                </a:gridCol>
              </a:tblGrid>
              <a:tr h="1123187">
                <a:tc>
                  <a:txBody>
                    <a:bodyPr/>
                    <a:lstStyle/>
                    <a:p>
                      <a:pPr marL="0" marR="0" algn="ctr">
                        <a:lnSpc>
                          <a:spcPct val="150000"/>
                        </a:lnSpc>
                        <a:spcBef>
                          <a:spcPts val="0"/>
                        </a:spcBef>
                        <a:spcAft>
                          <a:spcPts val="0"/>
                        </a:spcAft>
                      </a:pPr>
                      <a:r>
                        <a:rPr lang="en-US" sz="2000" b="1">
                          <a:effectLst/>
                        </a:rPr>
                        <a:t>Tiêu chí</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en-US" sz="2000" b="1">
                          <a:effectLst/>
                        </a:rPr>
                        <a:t>Điểm </a:t>
                      </a:r>
                    </a:p>
                    <a:p>
                      <a:pPr marL="0" marR="0" algn="ctr">
                        <a:lnSpc>
                          <a:spcPct val="150000"/>
                        </a:lnSpc>
                        <a:spcBef>
                          <a:spcPts val="0"/>
                        </a:spcBef>
                        <a:spcAft>
                          <a:spcPts val="0"/>
                        </a:spcAft>
                      </a:pPr>
                      <a:r>
                        <a:rPr lang="en-US" sz="2000" b="1">
                          <a:effectLst/>
                        </a:rPr>
                        <a:t>tối đa</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en-US" sz="2000" b="1">
                          <a:effectLst/>
                        </a:rPr>
                        <a:t>Điểm HS đạt được</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en-US" sz="2000" b="1">
                          <a:effectLst/>
                        </a:rPr>
                        <a:t>Hành vi </a:t>
                      </a:r>
                    </a:p>
                    <a:p>
                      <a:pPr marL="0" marR="0" algn="ctr">
                        <a:lnSpc>
                          <a:spcPct val="150000"/>
                        </a:lnSpc>
                        <a:spcBef>
                          <a:spcPts val="0"/>
                        </a:spcBef>
                        <a:spcAft>
                          <a:spcPts val="0"/>
                        </a:spcAft>
                      </a:pPr>
                      <a:r>
                        <a:rPr lang="en-US" sz="2000" b="1">
                          <a:effectLst/>
                        </a:rPr>
                        <a:t>của HS</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13084804"/>
                  </a:ext>
                </a:extLst>
              </a:tr>
              <a:tr h="592841">
                <a:tc>
                  <a:txBody>
                    <a:bodyPr/>
                    <a:lstStyle/>
                    <a:p>
                      <a:pPr marL="0" marR="0" algn="just">
                        <a:lnSpc>
                          <a:spcPct val="150000"/>
                        </a:lnSpc>
                        <a:spcBef>
                          <a:spcPts val="0"/>
                        </a:spcBef>
                        <a:spcAft>
                          <a:spcPts val="0"/>
                        </a:spcAft>
                      </a:pPr>
                      <a:r>
                        <a:rPr lang="vi-VN" sz="2000">
                          <a:effectLst/>
                        </a:rPr>
                        <a:t>Sẵn sàng, vui vẻ nhận nhiệm vụ được giao</a:t>
                      </a:r>
                      <a:r>
                        <a:rPr lang="en-US" sz="2000">
                          <a:effectLst/>
                        </a:rPr>
                        <a:t>.</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141727423"/>
                  </a:ext>
                </a:extLst>
              </a:tr>
              <a:tr h="592841">
                <a:tc>
                  <a:txBody>
                    <a:bodyPr/>
                    <a:lstStyle/>
                    <a:p>
                      <a:pPr marL="0" marR="0" algn="just">
                        <a:lnSpc>
                          <a:spcPct val="150000"/>
                        </a:lnSpc>
                        <a:spcBef>
                          <a:spcPts val="0"/>
                        </a:spcBef>
                        <a:spcAft>
                          <a:spcPts val="0"/>
                        </a:spcAft>
                      </a:pPr>
                      <a:r>
                        <a:rPr lang="vi-VN" sz="2000">
                          <a:effectLst/>
                        </a:rPr>
                        <a:t>Thực hiện tốt nhiệm vụ cá nhân được giao</a:t>
                      </a:r>
                      <a:r>
                        <a:rPr lang="en-US" sz="2000">
                          <a:effectLst/>
                        </a:rPr>
                        <a:t>.</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305986076"/>
                  </a:ext>
                </a:extLst>
              </a:tr>
              <a:tr h="1653532">
                <a:tc>
                  <a:txBody>
                    <a:bodyPr/>
                    <a:lstStyle/>
                    <a:p>
                      <a:pPr marL="0" marR="0" algn="just">
                        <a:lnSpc>
                          <a:spcPct val="150000"/>
                        </a:lnSpc>
                        <a:spcBef>
                          <a:spcPts val="0"/>
                        </a:spcBef>
                        <a:spcAft>
                          <a:spcPts val="0"/>
                        </a:spcAft>
                      </a:pPr>
                      <a:r>
                        <a:rPr lang="vi-VN" sz="2000">
                          <a:effectLst/>
                        </a:rPr>
                        <a:t>Chủ động liên kết các thành viên có những điều kiện khác nhau vào trong các hoạt động của nhóm</a:t>
                      </a:r>
                      <a:r>
                        <a:rPr lang="en-US" sz="2000">
                          <a:effectLst/>
                        </a:rPr>
                        <a:t>.</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015890067"/>
                  </a:ext>
                </a:extLst>
              </a:tr>
            </a:tbl>
          </a:graphicData>
        </a:graphic>
      </p:graphicFrame>
    </p:spTree>
    <p:extLst>
      <p:ext uri="{BB962C8B-B14F-4D97-AF65-F5344CB8AC3E}">
        <p14:creationId xmlns:p14="http://schemas.microsoft.com/office/powerpoint/2010/main" val="2530641095"/>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122201"/>
            <a:ext cx="9144000" cy="430887"/>
          </a:xfrm>
          <a:prstGeom prst="rect">
            <a:avLst/>
          </a:prstGeom>
          <a:noFill/>
        </p:spPr>
        <p:txBody>
          <a:bodyPr wrap="square" rtlCol="0">
            <a:spAutoFit/>
          </a:bodyPr>
          <a:lstStyle/>
          <a:p>
            <a:pPr algn="ctr"/>
            <a:r>
              <a:rPr lang="en-US" sz="2200" b="1">
                <a:solidFill>
                  <a:srgbClr val="C00000"/>
                </a:solidFill>
              </a:rPr>
              <a:t>Bảng đánh giá kĩ năng làm việc nhóm của HS</a:t>
            </a:r>
          </a:p>
        </p:txBody>
      </p:sp>
      <p:graphicFrame>
        <p:nvGraphicFramePr>
          <p:cNvPr id="2" name="Table 1"/>
          <p:cNvGraphicFramePr>
            <a:graphicFrameLocks noGrp="1"/>
          </p:cNvGraphicFramePr>
          <p:nvPr>
            <p:extLst>
              <p:ext uri="{D42A27DB-BD31-4B8C-83A1-F6EECF244321}">
                <p14:modId xmlns:p14="http://schemas.microsoft.com/office/powerpoint/2010/main" val="4036602999"/>
              </p:ext>
            </p:extLst>
          </p:nvPr>
        </p:nvGraphicFramePr>
        <p:xfrm>
          <a:off x="304800" y="723899"/>
          <a:ext cx="8534400" cy="4076700"/>
        </p:xfrm>
        <a:graphic>
          <a:graphicData uri="http://schemas.openxmlformats.org/drawingml/2006/table">
            <a:tbl>
              <a:tblPr>
                <a:tableStyleId>{870E7591-1FC0-4D97-9FC7-D525C2F79518}</a:tableStyleId>
              </a:tblPr>
              <a:tblGrid>
                <a:gridCol w="5338872">
                  <a:extLst>
                    <a:ext uri="{9D8B030D-6E8A-4147-A177-3AD203B41FA5}">
                      <a16:colId xmlns:a16="http://schemas.microsoft.com/office/drawing/2014/main" val="328781369"/>
                    </a:ext>
                  </a:extLst>
                </a:gridCol>
                <a:gridCol w="837852">
                  <a:extLst>
                    <a:ext uri="{9D8B030D-6E8A-4147-A177-3AD203B41FA5}">
                      <a16:colId xmlns:a16="http://schemas.microsoft.com/office/drawing/2014/main" val="814224833"/>
                    </a:ext>
                  </a:extLst>
                </a:gridCol>
                <a:gridCol w="1305491">
                  <a:extLst>
                    <a:ext uri="{9D8B030D-6E8A-4147-A177-3AD203B41FA5}">
                      <a16:colId xmlns:a16="http://schemas.microsoft.com/office/drawing/2014/main" val="3922765553"/>
                    </a:ext>
                  </a:extLst>
                </a:gridCol>
                <a:gridCol w="1052185">
                  <a:extLst>
                    <a:ext uri="{9D8B030D-6E8A-4147-A177-3AD203B41FA5}">
                      <a16:colId xmlns:a16="http://schemas.microsoft.com/office/drawing/2014/main" val="2175441512"/>
                    </a:ext>
                  </a:extLst>
                </a:gridCol>
              </a:tblGrid>
              <a:tr h="1019175">
                <a:tc>
                  <a:txBody>
                    <a:bodyPr/>
                    <a:lstStyle/>
                    <a:p>
                      <a:pPr marL="0" marR="0" algn="ctr">
                        <a:lnSpc>
                          <a:spcPct val="150000"/>
                        </a:lnSpc>
                        <a:spcBef>
                          <a:spcPts val="0"/>
                        </a:spcBef>
                        <a:spcAft>
                          <a:spcPts val="0"/>
                        </a:spcAft>
                      </a:pPr>
                      <a:r>
                        <a:rPr lang="en-US" sz="2000" b="1">
                          <a:effectLst/>
                        </a:rPr>
                        <a:t>Tiêu chí</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en-US" sz="2000" b="1">
                          <a:effectLst/>
                        </a:rPr>
                        <a:t>Điểm </a:t>
                      </a:r>
                    </a:p>
                    <a:p>
                      <a:pPr marL="0" marR="0" algn="ctr">
                        <a:lnSpc>
                          <a:spcPct val="150000"/>
                        </a:lnSpc>
                        <a:spcBef>
                          <a:spcPts val="0"/>
                        </a:spcBef>
                        <a:spcAft>
                          <a:spcPts val="0"/>
                        </a:spcAft>
                      </a:pPr>
                      <a:r>
                        <a:rPr lang="en-US" sz="2000" b="1">
                          <a:effectLst/>
                        </a:rPr>
                        <a:t>tối đa</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en-US" sz="2000" b="1">
                          <a:effectLst/>
                        </a:rPr>
                        <a:t>Điểm HS đạt được</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marL="0" marR="0" algn="ctr">
                        <a:lnSpc>
                          <a:spcPct val="150000"/>
                        </a:lnSpc>
                        <a:spcBef>
                          <a:spcPts val="0"/>
                        </a:spcBef>
                        <a:spcAft>
                          <a:spcPts val="0"/>
                        </a:spcAft>
                      </a:pPr>
                      <a:r>
                        <a:rPr lang="en-US" sz="2000" b="1">
                          <a:effectLst/>
                        </a:rPr>
                        <a:t>Hành vi </a:t>
                      </a:r>
                    </a:p>
                    <a:p>
                      <a:pPr marL="0" marR="0" algn="ctr">
                        <a:lnSpc>
                          <a:spcPct val="150000"/>
                        </a:lnSpc>
                        <a:spcBef>
                          <a:spcPts val="0"/>
                        </a:spcBef>
                        <a:spcAft>
                          <a:spcPts val="0"/>
                        </a:spcAft>
                      </a:pPr>
                      <a:r>
                        <a:rPr lang="en-US" sz="2000" b="1">
                          <a:effectLst/>
                        </a:rPr>
                        <a:t>của HS</a:t>
                      </a:r>
                      <a:endParaRPr lang="en-US" sz="2000" b="1">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13084804"/>
                  </a:ext>
                </a:extLst>
              </a:tr>
              <a:tr h="1019175">
                <a:tc>
                  <a:txBody>
                    <a:bodyPr/>
                    <a:lstStyle/>
                    <a:p>
                      <a:pPr marL="0" marR="0" algn="just">
                        <a:lnSpc>
                          <a:spcPct val="150000"/>
                        </a:lnSpc>
                        <a:spcBef>
                          <a:spcPts val="0"/>
                        </a:spcBef>
                        <a:spcAft>
                          <a:spcPts val="0"/>
                        </a:spcAft>
                      </a:pPr>
                      <a:r>
                        <a:rPr lang="vi-VN" sz="2000">
                          <a:effectLst/>
                        </a:rPr>
                        <a:t>Sẵn sàng giúp đỡ thành viên khác trong nhóm khi cần thiết</a:t>
                      </a:r>
                      <a:r>
                        <a:rPr lang="en-US" sz="2000">
                          <a:effectLst/>
                        </a:rPr>
                        <a:t>.</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108949254"/>
                  </a:ext>
                </a:extLst>
              </a:tr>
              <a:tr h="1019175">
                <a:tc>
                  <a:txBody>
                    <a:bodyPr/>
                    <a:lstStyle/>
                    <a:p>
                      <a:pPr marL="0" marR="0" algn="just">
                        <a:lnSpc>
                          <a:spcPct val="150000"/>
                        </a:lnSpc>
                        <a:spcBef>
                          <a:spcPts val="0"/>
                        </a:spcBef>
                        <a:spcAft>
                          <a:spcPts val="0"/>
                        </a:spcAft>
                      </a:pPr>
                      <a:r>
                        <a:rPr lang="vi-VN" sz="2000">
                          <a:effectLst/>
                        </a:rPr>
                        <a:t>Chủ động chia sẻ thông tin và học hỏi các thành viên trong nhóm</a:t>
                      </a:r>
                      <a:r>
                        <a:rPr lang="en-US" sz="2000">
                          <a:effectLst/>
                        </a:rPr>
                        <a:t>.</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207222639"/>
                  </a:ext>
                </a:extLst>
              </a:tr>
              <a:tr h="1019175">
                <a:tc>
                  <a:txBody>
                    <a:bodyPr/>
                    <a:lstStyle/>
                    <a:p>
                      <a:pPr marL="0" marR="0" algn="just">
                        <a:lnSpc>
                          <a:spcPct val="150000"/>
                        </a:lnSpc>
                        <a:spcBef>
                          <a:spcPts val="0"/>
                        </a:spcBef>
                        <a:spcAft>
                          <a:spcPts val="0"/>
                        </a:spcAft>
                      </a:pPr>
                      <a:r>
                        <a:rPr lang="vi-VN" sz="2000">
                          <a:effectLst/>
                        </a:rPr>
                        <a:t>Đưa ra các lập luận thuyết phục được các thành viên trong nhóm</a:t>
                      </a:r>
                      <a:r>
                        <a:rPr lang="en-US" sz="2000">
                          <a:effectLst/>
                        </a:rPr>
                        <a:t>.</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marL="0" marR="0" algn="ctr">
                        <a:lnSpc>
                          <a:spcPct val="150000"/>
                        </a:lnSpc>
                        <a:spcBef>
                          <a:spcPts val="0"/>
                        </a:spcBef>
                        <a:spcAft>
                          <a:spcPts val="0"/>
                        </a:spcAft>
                      </a:pPr>
                      <a:r>
                        <a:rPr lang="vi-VN" sz="2000">
                          <a:effectLst/>
                        </a:rPr>
                        <a:t> </a:t>
                      </a:r>
                      <a:endParaRPr lang="en-US" sz="2000">
                        <a:effectLst/>
                        <a:latin typeface="Times New Roman" panose="02020603050405020304" pitchFamily="18" charset="0"/>
                        <a:ea typeface="Times New Roman" panose="02020603050405020304" pitchFamily="18" charset="0"/>
                      </a:endParaRPr>
                    </a:p>
                  </a:txBody>
                  <a:tcPr marL="26938" marR="26938" marT="26938" marB="2693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670804504"/>
                  </a:ext>
                </a:extLst>
              </a:tr>
            </a:tbl>
          </a:graphicData>
        </a:graphic>
      </p:graphicFrame>
    </p:spTree>
    <p:extLst>
      <p:ext uri="{BB962C8B-B14F-4D97-AF65-F5344CB8AC3E}">
        <p14:creationId xmlns:p14="http://schemas.microsoft.com/office/powerpoint/2010/main" val="4224861085"/>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72"/>
        <p:cNvGrpSpPr/>
        <p:nvPr/>
      </p:nvGrpSpPr>
      <p:grpSpPr>
        <a:xfrm>
          <a:off x="0" y="0"/>
          <a:ext cx="0" cy="0"/>
          <a:chOff x="0" y="0"/>
          <a:chExt cx="0" cy="0"/>
        </a:xfrm>
      </p:grpSpPr>
      <p:grpSp>
        <p:nvGrpSpPr>
          <p:cNvPr id="873" name="Google Shape;873;p51"/>
          <p:cNvGrpSpPr/>
          <p:nvPr/>
        </p:nvGrpSpPr>
        <p:grpSpPr>
          <a:xfrm>
            <a:off x="414368" y="996043"/>
            <a:ext cx="8196232" cy="3575958"/>
            <a:chOff x="1640088" y="726096"/>
            <a:chExt cx="5863814" cy="3691304"/>
          </a:xfrm>
        </p:grpSpPr>
        <p:sp>
          <p:nvSpPr>
            <p:cNvPr id="874" name="Google Shape;874;p51"/>
            <p:cNvSpPr/>
            <p:nvPr/>
          </p:nvSpPr>
          <p:spPr>
            <a:xfrm>
              <a:off x="1640088" y="726096"/>
              <a:ext cx="5863814" cy="3691304"/>
            </a:xfrm>
            <a:custGeom>
              <a:avLst/>
              <a:gdLst/>
              <a:ahLst/>
              <a:cxnLst/>
              <a:rect l="l" t="t" r="r" b="b"/>
              <a:pathLst>
                <a:path w="32839" h="3776" extrusionOk="0">
                  <a:moveTo>
                    <a:pt x="1" y="1"/>
                  </a:moveTo>
                  <a:lnTo>
                    <a:pt x="1" y="3775"/>
                  </a:lnTo>
                  <a:lnTo>
                    <a:pt x="32838" y="3775"/>
                  </a:lnTo>
                  <a:lnTo>
                    <a:pt x="32838" y="1"/>
                  </a:lnTo>
                  <a:close/>
                </a:path>
              </a:pathLst>
            </a:custGeom>
            <a:solidFill>
              <a:srgbClr val="FFF0AF"/>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5" name="Google Shape;875;p51"/>
            <p:cNvGrpSpPr/>
            <p:nvPr/>
          </p:nvGrpSpPr>
          <p:grpSpPr>
            <a:xfrm>
              <a:off x="6805167" y="905609"/>
              <a:ext cx="528203" cy="158997"/>
              <a:chOff x="8284467" y="301559"/>
              <a:chExt cx="528203" cy="158997"/>
            </a:xfrm>
          </p:grpSpPr>
          <p:sp>
            <p:nvSpPr>
              <p:cNvPr id="876" name="Google Shape;876;p51"/>
              <p:cNvSpPr/>
              <p:nvPr/>
            </p:nvSpPr>
            <p:spPr>
              <a:xfrm>
                <a:off x="8699658" y="301559"/>
                <a:ext cx="113012" cy="158997"/>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1"/>
              <p:cNvSpPr/>
              <p:nvPr/>
            </p:nvSpPr>
            <p:spPr>
              <a:xfrm>
                <a:off x="8490978" y="301559"/>
                <a:ext cx="113103" cy="158996"/>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1"/>
              <p:cNvSpPr/>
              <p:nvPr/>
            </p:nvSpPr>
            <p:spPr>
              <a:xfrm>
                <a:off x="8284467" y="301559"/>
                <a:ext cx="112018" cy="158996"/>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88" name="Google Shape;888;p51"/>
          <p:cNvSpPr/>
          <p:nvPr/>
        </p:nvSpPr>
        <p:spPr>
          <a:xfrm rot="2958084">
            <a:off x="160227" y="2283397"/>
            <a:ext cx="508281" cy="591476"/>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Rounded Rectangle 24"/>
          <p:cNvSpPr/>
          <p:nvPr/>
        </p:nvSpPr>
        <p:spPr>
          <a:xfrm>
            <a:off x="3554163" y="818830"/>
            <a:ext cx="1916639" cy="592924"/>
          </a:xfrm>
          <a:prstGeom prst="roundRect">
            <a:avLst/>
          </a:prstGeom>
          <a:solidFill>
            <a:schemeClr val="tx2">
              <a:lumMod val="75000"/>
            </a:schemeClr>
          </a:solidFill>
          <a:ln w="12700">
            <a:solidFill>
              <a:srgbClr val="0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ctr"/>
            <a:r>
              <a:rPr lang="en-US" sz="2500" b="1">
                <a:solidFill>
                  <a:schemeClr val="accent6"/>
                </a:solidFill>
                <a:cs typeface="Arial" panose="020B0604020202020204" pitchFamily="34" charset="0"/>
              </a:rPr>
              <a:t>GHI NHỚ</a:t>
            </a:r>
            <a:endParaRPr lang="en-US" sz="2500" b="1" dirty="0">
              <a:solidFill>
                <a:schemeClr val="accent6"/>
              </a:solidFill>
              <a:latin typeface="Arial" panose="020B0604020202020204" pitchFamily="34" charset="0"/>
              <a:cs typeface="Arial" panose="020B0604020202020204" pitchFamily="34" charset="0"/>
            </a:endParaRPr>
          </a:p>
        </p:txBody>
      </p:sp>
      <p:sp>
        <p:nvSpPr>
          <p:cNvPr id="26" name="TextBox 25"/>
          <p:cNvSpPr txBox="1"/>
          <p:nvPr/>
        </p:nvSpPr>
        <p:spPr>
          <a:xfrm>
            <a:off x="496804" y="1544005"/>
            <a:ext cx="8031359" cy="2862322"/>
          </a:xfrm>
          <a:prstGeom prst="rect">
            <a:avLst/>
          </a:prstGeom>
          <a:noFill/>
        </p:spPr>
        <p:txBody>
          <a:bodyPr wrap="square" rtlCol="0">
            <a:spAutoFit/>
          </a:bodyPr>
          <a:lstStyle/>
          <a:p>
            <a:pPr marL="342900" indent="-342900" algn="just">
              <a:lnSpc>
                <a:spcPct val="150000"/>
              </a:lnSpc>
              <a:buFont typeface="Arial" panose="020B0604020202020204" pitchFamily="34" charset="0"/>
              <a:buChar char="•"/>
            </a:pPr>
            <a:r>
              <a:rPr lang="vi-VN" sz="2000"/>
              <a:t>Khả năng đính kèm các loại tệp khác nhau của ph</a:t>
            </a:r>
            <a:r>
              <a:rPr lang="en-US" sz="2000"/>
              <a:t>ầ</a:t>
            </a:r>
            <a:r>
              <a:rPr lang="vi-VN" sz="2000"/>
              <a:t>n m</a:t>
            </a:r>
            <a:r>
              <a:rPr lang="en-US" sz="2000"/>
              <a:t>ề</a:t>
            </a:r>
            <a:r>
              <a:rPr lang="vi-VN" sz="2000"/>
              <a:t>m sơ đ</a:t>
            </a:r>
            <a:r>
              <a:rPr lang="en-US" sz="2000"/>
              <a:t>ồ</a:t>
            </a:r>
            <a:r>
              <a:rPr lang="vi-VN" sz="2000"/>
              <a:t> tư duy góp</a:t>
            </a:r>
            <a:r>
              <a:rPr lang="en-US" sz="2000"/>
              <a:t> p</a:t>
            </a:r>
            <a:r>
              <a:rPr lang="vi-VN" sz="2000"/>
              <a:t>h</a:t>
            </a:r>
            <a:r>
              <a:rPr lang="en-US" sz="2000"/>
              <a:t>ầ</a:t>
            </a:r>
            <a:r>
              <a:rPr lang="vi-VN" sz="2000"/>
              <a:t>n đem lại hiệu quả cho quá trình hợp tác, trao đ</a:t>
            </a:r>
            <a:r>
              <a:rPr lang="en-US" sz="2000"/>
              <a:t>ổ</a:t>
            </a:r>
            <a:r>
              <a:rPr lang="vi-VN" sz="2000"/>
              <a:t>i thông tin.</a:t>
            </a:r>
          </a:p>
          <a:p>
            <a:pPr marL="342900" indent="-342900" algn="just">
              <a:lnSpc>
                <a:spcPct val="150000"/>
              </a:lnSpc>
              <a:buFont typeface="Arial" panose="020B0604020202020204" pitchFamily="34" charset="0"/>
              <a:buChar char="•"/>
            </a:pPr>
            <a:r>
              <a:rPr lang="vi-VN" sz="2000"/>
              <a:t>Các ph</a:t>
            </a:r>
            <a:r>
              <a:rPr lang="en-US" sz="2000"/>
              <a:t>ầ</a:t>
            </a:r>
            <a:r>
              <a:rPr lang="vi-VN" sz="2000"/>
              <a:t>n mềm sơ đồ tư duy có cách thực hiện đính kèm </a:t>
            </a:r>
            <a:r>
              <a:rPr lang="en-US" sz="2000"/>
              <a:t>     </a:t>
            </a:r>
            <a:r>
              <a:rPr lang="vi-VN" sz="2000"/>
              <a:t>tệp tương tự nhau,</a:t>
            </a:r>
            <a:r>
              <a:rPr lang="en-US" sz="2000"/>
              <a:t> </a:t>
            </a:r>
            <a:r>
              <a:rPr lang="vi-VN" sz="2000"/>
              <a:t>trong đó sử dụng các lệnh có bi</a:t>
            </a:r>
            <a:r>
              <a:rPr lang="en-US" sz="2000"/>
              <a:t>ể</a:t>
            </a:r>
            <a:r>
              <a:rPr lang="vi-VN" sz="2000"/>
              <a:t>u tượng đính kèm </a:t>
            </a:r>
            <a:r>
              <a:rPr lang="en-US" sz="2000"/>
              <a:t>  </a:t>
            </a:r>
            <a:r>
              <a:rPr lang="vi-VN" sz="2000"/>
              <a:t> và tên lệnh thường là </a:t>
            </a:r>
            <a:r>
              <a:rPr lang="vi-VN" sz="2000" b="1"/>
              <a:t>Attach</a:t>
            </a:r>
            <a:r>
              <a:rPr lang="en-US" sz="2000" b="1"/>
              <a:t> </a:t>
            </a:r>
            <a:r>
              <a:rPr lang="vi-VN" sz="2000" b="1"/>
              <a:t>Files</a:t>
            </a:r>
            <a:r>
              <a:rPr lang="vi-VN" sz="2000"/>
              <a:t>, </a:t>
            </a:r>
            <a:r>
              <a:rPr lang="vi-VN" sz="2000" b="1"/>
              <a:t>Attachment</a:t>
            </a:r>
            <a:r>
              <a:rPr lang="vi-VN" sz="2000"/>
              <a:t> hoặc </a:t>
            </a:r>
            <a:r>
              <a:rPr lang="vi-VN" sz="2000" b="1"/>
              <a:t>Hyperlink</a:t>
            </a:r>
            <a:r>
              <a:rPr lang="vi-VN" sz="2000"/>
              <a:t>.</a:t>
            </a:r>
          </a:p>
        </p:txBody>
      </p:sp>
      <p:pic>
        <p:nvPicPr>
          <p:cNvPr id="2" name="Picture 1"/>
          <p:cNvPicPr>
            <a:picLocks noChangeAspect="1"/>
          </p:cNvPicPr>
          <p:nvPr/>
        </p:nvPicPr>
        <p:blipFill>
          <a:blip r:embed="rId3"/>
          <a:stretch>
            <a:fillRect/>
          </a:stretch>
        </p:blipFill>
        <p:spPr>
          <a:xfrm>
            <a:off x="7683941" y="2964656"/>
            <a:ext cx="257528" cy="401800"/>
          </a:xfrm>
          <a:prstGeom prst="rect">
            <a:avLst/>
          </a:prstGeom>
        </p:spPr>
      </p:pic>
    </p:spTree>
    <p:extLst>
      <p:ext uri="{BB962C8B-B14F-4D97-AF65-F5344CB8AC3E}">
        <p14:creationId xmlns:p14="http://schemas.microsoft.com/office/powerpoint/2010/main" val="676025484"/>
      </p:ext>
    </p:extLst>
  </p:cSld>
  <p:clrMapOvr>
    <a:masterClrMapping/>
  </p:clrMapOvr>
  <p:transition spd="med">
    <p:comb/>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27"/>
        <p:cNvGrpSpPr/>
        <p:nvPr/>
      </p:nvGrpSpPr>
      <p:grpSpPr>
        <a:xfrm>
          <a:off x="0" y="0"/>
          <a:ext cx="0" cy="0"/>
          <a:chOff x="0" y="0"/>
          <a:chExt cx="0" cy="0"/>
        </a:xfrm>
      </p:grpSpPr>
      <p:sp>
        <p:nvSpPr>
          <p:cNvPr id="1530" name="Google Shape;1530;p72"/>
          <p:cNvSpPr/>
          <p:nvPr/>
        </p:nvSpPr>
        <p:spPr>
          <a:xfrm rot="-2700000">
            <a:off x="7745051" y="3232164"/>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72"/>
          <p:cNvSpPr txBox="1"/>
          <p:nvPr/>
        </p:nvSpPr>
        <p:spPr>
          <a:xfrm>
            <a:off x="3900824" y="4234800"/>
            <a:ext cx="4530000" cy="369300"/>
          </a:xfrm>
          <a:prstGeom prst="rect">
            <a:avLst/>
          </a:prstGeom>
          <a:solidFill>
            <a:schemeClr val="lt2"/>
          </a:solidFill>
          <a:ln w="9525" cap="flat" cmpd="sng">
            <a:solidFill>
              <a:schemeClr val="dk1"/>
            </a:solidFill>
            <a:prstDash val="solid"/>
            <a:round/>
            <a:headEnd type="none" w="sm" len="sm"/>
            <a:tailEnd type="none" w="sm" len="sm"/>
          </a:ln>
          <a:effectLst>
            <a:outerShdw dist="95250" dir="2580000" algn="bl" rotWithShape="0">
              <a:srgbClr val="000000"/>
            </a:outerShdw>
          </a:effectLst>
        </p:spPr>
        <p:txBody>
          <a:bodyPr spcFirstLastPara="1" wrap="square" lIns="91425" tIns="91425" rIns="91425" bIns="91425" anchor="t" anchorCtr="0">
            <a:noAutofit/>
          </a:bodyPr>
          <a:lstStyle/>
          <a:p>
            <a:pPr marL="0" lvl="0" indent="0" algn="ctr" rtl="0">
              <a:spcBef>
                <a:spcPts val="300"/>
              </a:spcBef>
              <a:spcAft>
                <a:spcPts val="0"/>
              </a:spcAft>
              <a:buNone/>
            </a:pPr>
            <a:endParaRPr sz="1200">
              <a:solidFill>
                <a:schemeClr val="dk1"/>
              </a:solidFill>
              <a:latin typeface="Arial" panose="020B0604020202020204" pitchFamily="34" charset="0"/>
              <a:ea typeface="Ubuntu"/>
              <a:cs typeface="Arial" panose="020B0604020202020204" pitchFamily="34" charset="0"/>
              <a:sym typeface="Ubuntu"/>
            </a:endParaRPr>
          </a:p>
        </p:txBody>
      </p:sp>
      <p:sp>
        <p:nvSpPr>
          <p:cNvPr id="1532" name="Google Shape;1532;p72"/>
          <p:cNvSpPr/>
          <p:nvPr/>
        </p:nvSpPr>
        <p:spPr>
          <a:xfrm>
            <a:off x="1788505" y="1047975"/>
            <a:ext cx="870057" cy="681678"/>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72"/>
          <p:cNvSpPr/>
          <p:nvPr/>
        </p:nvSpPr>
        <p:spPr>
          <a:xfrm>
            <a:off x="1788505" y="1961084"/>
            <a:ext cx="870057" cy="681678"/>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72"/>
          <p:cNvSpPr/>
          <p:nvPr/>
        </p:nvSpPr>
        <p:spPr>
          <a:xfrm>
            <a:off x="600075" y="1047975"/>
            <a:ext cx="870057" cy="681678"/>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72"/>
          <p:cNvSpPr/>
          <p:nvPr/>
        </p:nvSpPr>
        <p:spPr>
          <a:xfrm>
            <a:off x="600075" y="1961084"/>
            <a:ext cx="870057" cy="681678"/>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72"/>
          <p:cNvSpPr/>
          <p:nvPr/>
        </p:nvSpPr>
        <p:spPr>
          <a:xfrm>
            <a:off x="7759227" y="1279406"/>
            <a:ext cx="870057" cy="681678"/>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p:cNvSpPr/>
          <p:nvPr/>
        </p:nvSpPr>
        <p:spPr>
          <a:xfrm>
            <a:off x="600075" y="3302000"/>
            <a:ext cx="2841625" cy="1168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028704" y="1388814"/>
            <a:ext cx="3622251" cy="1708160"/>
          </a:xfrm>
          <a:prstGeom prst="rect">
            <a:avLst/>
          </a:prstGeom>
          <a:noFill/>
        </p:spPr>
        <p:txBody>
          <a:bodyPr wrap="square" rtlCol="0">
            <a:spAutoFit/>
          </a:bodyPr>
          <a:lstStyle/>
          <a:p>
            <a:pPr algn="ctr">
              <a:lnSpc>
                <a:spcPct val="150000"/>
              </a:lnSpc>
            </a:pPr>
            <a:r>
              <a:rPr lang="en-US" sz="3500" b="1"/>
              <a:t>BÀI TẬP </a:t>
            </a:r>
          </a:p>
          <a:p>
            <a:pPr algn="ctr">
              <a:lnSpc>
                <a:spcPct val="150000"/>
              </a:lnSpc>
            </a:pPr>
            <a:r>
              <a:rPr lang="en-US" sz="3500" b="1"/>
              <a:t>TRẮC NGHIỆM</a:t>
            </a:r>
            <a:endParaRPr lang="en-US" sz="3500" b="1" i="1"/>
          </a:p>
        </p:txBody>
      </p:sp>
      <p:pic>
        <p:nvPicPr>
          <p:cNvPr id="19458" name="Picture 2" descr="https://img.freepik.com/premium-vector/hand-holding-yes-no-sign-vector-art-illustration_56104-860.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809" y="3072531"/>
            <a:ext cx="2299191" cy="1531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894394"/>
      </p:ext>
    </p:extLst>
  </p:cSld>
  <p:clrMapOvr>
    <a:masterClrMapping/>
  </p:clrMapOvr>
  <p:transition spd="med">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âu hỏi">
            <a:extLst>
              <a:ext uri="{FF2B5EF4-FFF2-40B4-BE49-F238E27FC236}">
                <a16:creationId xmlns:a16="http://schemas.microsoft.com/office/drawing/2014/main" id="{1AB69979-1D5C-6D4F-6590-E0650E70A5B4}"/>
              </a:ext>
            </a:extLst>
          </p:cNvPr>
          <p:cNvSpPr/>
          <p:nvPr/>
        </p:nvSpPr>
        <p:spPr>
          <a:xfrm>
            <a:off x="440496" y="657155"/>
            <a:ext cx="8263007" cy="12586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1: Biểu tượng đính kèm trong các phần mềm </a:t>
            </a:r>
            <a:endParaRPr lang="en-US" sz="2000" b="1" noProof="1">
              <a:solidFill>
                <a:srgbClr val="C00000"/>
              </a:solidFill>
              <a:cs typeface="Arial" panose="020B0604020202020204" pitchFamily="34" charset="0"/>
            </a:endParaRPr>
          </a:p>
          <a:p>
            <a:pPr algn="ctr">
              <a:lnSpc>
                <a:spcPct val="150000"/>
              </a:lnSpc>
            </a:pPr>
            <a:r>
              <a:rPr lang="vi-VN" sz="2000" b="1" noProof="1">
                <a:solidFill>
                  <a:srgbClr val="C00000"/>
                </a:solidFill>
                <a:cs typeface="Arial" panose="020B0604020202020204" pitchFamily="34" charset="0"/>
              </a:rPr>
              <a:t>sơ đồ tư duy thường là</a:t>
            </a:r>
            <a:endParaRPr lang="vi-VN" sz="2000" noProof="1">
              <a:solidFill>
                <a:srgbClr val="C00000"/>
              </a:solidFill>
              <a:latin typeface="Arial" panose="020B0604020202020204" pitchFamily="34" charset="0"/>
              <a:cs typeface="Arial" panose="020B0604020202020204" pitchFamily="34" charset="0"/>
            </a:endParaRPr>
          </a:p>
        </p:txBody>
      </p:sp>
      <p:grpSp>
        <p:nvGrpSpPr>
          <p:cNvPr id="26" name="Group 25"/>
          <p:cNvGrpSpPr/>
          <p:nvPr/>
        </p:nvGrpSpPr>
        <p:grpSpPr>
          <a:xfrm>
            <a:off x="440496" y="2138042"/>
            <a:ext cx="3943074" cy="1135137"/>
            <a:chOff x="440496" y="2138042"/>
            <a:chExt cx="3943074" cy="1135137"/>
          </a:xfrm>
        </p:grpSpPr>
        <p:sp>
          <p:nvSpPr>
            <p:cNvPr id="7" name="Đáp án đúng">
              <a:extLst>
                <a:ext uri="{FF2B5EF4-FFF2-40B4-BE49-F238E27FC236}">
                  <a16:creationId xmlns:a16="http://schemas.microsoft.com/office/drawing/2014/main" id="{2FB644CA-CB55-3594-B5C2-C9F8A867CDF0}"/>
                </a:ext>
              </a:extLst>
            </p:cNvPr>
            <p:cNvSpPr/>
            <p:nvPr/>
          </p:nvSpPr>
          <p:spPr>
            <a:xfrm>
              <a:off x="440496" y="2138042"/>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a:t>
              </a:r>
              <a:r>
                <a:rPr lang="en-US" sz="2000" noProof="1">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rotWithShape="1">
            <a:blip r:embed="rId2">
              <a:extLst>
                <a:ext uri="{28A0092B-C50C-407E-A947-70E740481C1C}">
                  <a14:useLocalDpi xmlns:a14="http://schemas.microsoft.com/office/drawing/2010/main" val="0"/>
                </a:ext>
              </a:extLst>
            </a:blip>
            <a:srcRect l="2608" t="3793" r="82819" b="66626"/>
            <a:stretch/>
          </p:blipFill>
          <p:spPr>
            <a:xfrm>
              <a:off x="2171851" y="2453853"/>
              <a:ext cx="480363" cy="503513"/>
            </a:xfrm>
            <a:prstGeom prst="rect">
              <a:avLst/>
            </a:prstGeom>
          </p:spPr>
        </p:pic>
      </p:grpSp>
      <p:grpSp>
        <p:nvGrpSpPr>
          <p:cNvPr id="5" name="Group 4"/>
          <p:cNvGrpSpPr/>
          <p:nvPr/>
        </p:nvGrpSpPr>
        <p:grpSpPr>
          <a:xfrm>
            <a:off x="4760429" y="2138042"/>
            <a:ext cx="3943074" cy="1135137"/>
            <a:chOff x="4760429" y="2138042"/>
            <a:chExt cx="3943074" cy="1135137"/>
          </a:xfrm>
        </p:grpSpPr>
        <p:sp>
          <p:nvSpPr>
            <p:cNvPr id="9" name="Đáp án sai 2">
              <a:extLst>
                <a:ext uri="{FF2B5EF4-FFF2-40B4-BE49-F238E27FC236}">
                  <a16:creationId xmlns:a16="http://schemas.microsoft.com/office/drawing/2014/main" id="{E6A889FC-D3A7-FA7C-0DE3-0EA076B22F62}"/>
                </a:ext>
              </a:extLst>
            </p:cNvPr>
            <p:cNvSpPr/>
            <p:nvPr/>
          </p:nvSpPr>
          <p:spPr>
            <a:xfrm>
              <a:off x="4760429" y="2138042"/>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a:t>
              </a:r>
              <a:r>
                <a:rPr lang="en-US" sz="2000" noProof="1">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l="28771" r="55075" b="68003"/>
            <a:stretch/>
          </p:blipFill>
          <p:spPr>
            <a:xfrm>
              <a:off x="6465741" y="2433291"/>
              <a:ext cx="532450" cy="544636"/>
            </a:xfrm>
            <a:prstGeom prst="rect">
              <a:avLst/>
            </a:prstGeom>
          </p:spPr>
        </p:pic>
      </p:grpSp>
      <p:grpSp>
        <p:nvGrpSpPr>
          <p:cNvPr id="4" name="Group 3"/>
          <p:cNvGrpSpPr/>
          <p:nvPr/>
        </p:nvGrpSpPr>
        <p:grpSpPr>
          <a:xfrm>
            <a:off x="4760429" y="3495429"/>
            <a:ext cx="3943074" cy="1135137"/>
            <a:chOff x="4760429" y="3495429"/>
            <a:chExt cx="3943074" cy="1135137"/>
          </a:xfrm>
        </p:grpSpPr>
        <p:sp>
          <p:nvSpPr>
            <p:cNvPr id="10" name="Đáp án sai 3">
              <a:extLst>
                <a:ext uri="{FF2B5EF4-FFF2-40B4-BE49-F238E27FC236}">
                  <a16:creationId xmlns:a16="http://schemas.microsoft.com/office/drawing/2014/main" id="{39170EEF-8452-D761-9524-3629836006CB}"/>
                </a:ext>
              </a:extLst>
            </p:cNvPr>
            <p:cNvSpPr/>
            <p:nvPr/>
          </p:nvSpPr>
          <p:spPr>
            <a:xfrm>
              <a:off x="4760429" y="3495429"/>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a:t>
              </a:r>
              <a:r>
                <a:rPr lang="en-US" sz="2000" noProof="1">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22" name="Picture 21"/>
            <p:cNvPicPr>
              <a:picLocks noChangeAspect="1"/>
            </p:cNvPicPr>
            <p:nvPr/>
          </p:nvPicPr>
          <p:blipFill rotWithShape="1">
            <a:blip r:embed="rId2">
              <a:extLst>
                <a:ext uri="{28A0092B-C50C-407E-A947-70E740481C1C}">
                  <a14:useLocalDpi xmlns:a14="http://schemas.microsoft.com/office/drawing/2010/main" val="0"/>
                </a:ext>
              </a:extLst>
            </a:blip>
            <a:srcRect l="84125" t="3807" r="437" b="66725"/>
            <a:stretch/>
          </p:blipFill>
          <p:spPr>
            <a:xfrm>
              <a:off x="6465741" y="3803905"/>
              <a:ext cx="525686" cy="518181"/>
            </a:xfrm>
            <a:prstGeom prst="rect">
              <a:avLst/>
            </a:prstGeom>
          </p:spPr>
        </p:pic>
      </p:grpSp>
      <p:grpSp>
        <p:nvGrpSpPr>
          <p:cNvPr id="25" name="Group 24"/>
          <p:cNvGrpSpPr/>
          <p:nvPr/>
        </p:nvGrpSpPr>
        <p:grpSpPr>
          <a:xfrm>
            <a:off x="440497" y="3495429"/>
            <a:ext cx="3943074" cy="1135137"/>
            <a:chOff x="440497" y="3495429"/>
            <a:chExt cx="3943074" cy="1135137"/>
          </a:xfrm>
        </p:grpSpPr>
        <p:sp>
          <p:nvSpPr>
            <p:cNvPr id="8" name="Đáp án sai 1">
              <a:extLst>
                <a:ext uri="{FF2B5EF4-FFF2-40B4-BE49-F238E27FC236}">
                  <a16:creationId xmlns:a16="http://schemas.microsoft.com/office/drawing/2014/main" id="{30828281-61AD-7A62-0775-C0E24C9C1DEB}"/>
                </a:ext>
              </a:extLst>
            </p:cNvPr>
            <p:cNvSpPr/>
            <p:nvPr/>
          </p:nvSpPr>
          <p:spPr>
            <a:xfrm>
              <a:off x="440497" y="3495429"/>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a:t>
              </a:r>
              <a:r>
                <a:rPr lang="en-US" sz="2000" noProof="1">
                  <a:solidFill>
                    <a:srgbClr val="000000"/>
                  </a:solidFill>
                  <a:cs typeface="Arial" panose="020B0604020202020204" pitchFamily="34" charset="0"/>
                </a:rPr>
                <a:t>		</a:t>
              </a:r>
              <a:endParaRPr lang="vi-VN" sz="2000" noProof="1">
                <a:solidFill>
                  <a:srgbClr val="000000"/>
                </a:solidFill>
                <a:latin typeface="Arial" panose="020B0604020202020204" pitchFamily="34" charset="0"/>
                <a:cs typeface="Arial" panose="020B0604020202020204" pitchFamily="34" charset="0"/>
              </a:endParaRPr>
            </a:p>
          </p:txBody>
        </p:sp>
        <p:pic>
          <p:nvPicPr>
            <p:cNvPr id="23" name="Picture 22"/>
            <p:cNvPicPr>
              <a:picLocks noChangeAspect="1"/>
            </p:cNvPicPr>
            <p:nvPr/>
          </p:nvPicPr>
          <p:blipFill rotWithShape="1">
            <a:blip r:embed="rId2">
              <a:extLst>
                <a:ext uri="{28A0092B-C50C-407E-A947-70E740481C1C}">
                  <a14:useLocalDpi xmlns:a14="http://schemas.microsoft.com/office/drawing/2010/main" val="0"/>
                </a:ext>
              </a:extLst>
            </a:blip>
            <a:srcRect l="55816" t="548" r="28052" b="66938"/>
            <a:stretch/>
          </p:blipFill>
          <p:spPr>
            <a:xfrm>
              <a:off x="2146169" y="3786281"/>
              <a:ext cx="531726" cy="553431"/>
            </a:xfrm>
            <a:prstGeom prst="rect">
              <a:avLst/>
            </a:prstGeom>
          </p:spPr>
        </p:pic>
      </p:grpSp>
      <p:grpSp>
        <p:nvGrpSpPr>
          <p:cNvPr id="3" name="Group 2"/>
          <p:cNvGrpSpPr/>
          <p:nvPr/>
        </p:nvGrpSpPr>
        <p:grpSpPr>
          <a:xfrm>
            <a:off x="440495" y="3495429"/>
            <a:ext cx="3943074" cy="1135137"/>
            <a:chOff x="2040696" y="5642634"/>
            <a:chExt cx="3943074" cy="1135137"/>
          </a:xfrm>
        </p:grpSpPr>
        <p:sp>
          <p:nvSpPr>
            <p:cNvPr id="11" name="Đáp án đúng">
              <a:extLst>
                <a:ext uri="{FF2B5EF4-FFF2-40B4-BE49-F238E27FC236}">
                  <a16:creationId xmlns:a16="http://schemas.microsoft.com/office/drawing/2014/main" id="{73F5B725-A6FC-F5A2-F2A4-6047B0B0A3CC}"/>
                </a:ext>
              </a:extLst>
            </p:cNvPr>
            <p:cNvSpPr/>
            <p:nvPr/>
          </p:nvSpPr>
          <p:spPr>
            <a:xfrm>
              <a:off x="2040696" y="5642634"/>
              <a:ext cx="3943074" cy="1135137"/>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a:t>
              </a:r>
              <a:r>
                <a:rPr lang="en-US" sz="2000" noProof="1">
                  <a:solidFill>
                    <a:srgbClr val="000000"/>
                  </a:solidFill>
                  <a:cs typeface="Arial" panose="020B0604020202020204" pitchFamily="34" charset="0"/>
                </a:rPr>
                <a:t>		</a:t>
              </a:r>
              <a:endParaRPr lang="vi-VN" sz="2000" noProof="1">
                <a:solidFill>
                  <a:srgbClr val="000000"/>
                </a:solidFill>
                <a:cs typeface="Arial" panose="020B0604020202020204" pitchFamily="34" charset="0"/>
              </a:endParaRPr>
            </a:p>
          </p:txBody>
        </p:sp>
        <p:pic>
          <p:nvPicPr>
            <p:cNvPr id="24" name="Picture 23"/>
            <p:cNvPicPr>
              <a:picLocks noChangeAspect="1"/>
            </p:cNvPicPr>
            <p:nvPr/>
          </p:nvPicPr>
          <p:blipFill rotWithShape="1">
            <a:blip r:embed="rId2">
              <a:extLst>
                <a:ext uri="{28A0092B-C50C-407E-A947-70E740481C1C}">
                  <a14:useLocalDpi xmlns:a14="http://schemas.microsoft.com/office/drawing/2010/main" val="0"/>
                </a:ext>
              </a:extLst>
            </a:blip>
            <a:srcRect l="55816" t="548" r="28052" b="66938"/>
            <a:stretch/>
          </p:blipFill>
          <p:spPr>
            <a:xfrm>
              <a:off x="3746370" y="5933486"/>
              <a:ext cx="531726" cy="553431"/>
            </a:xfrm>
            <a:prstGeom prst="rect">
              <a:avLst/>
            </a:prstGeom>
          </p:spPr>
        </p:pic>
      </p:grpSp>
    </p:spTree>
    <p:extLst>
      <p:ext uri="{BB962C8B-B14F-4D97-AF65-F5344CB8AC3E}">
        <p14:creationId xmlns:p14="http://schemas.microsoft.com/office/powerpoint/2010/main" val="389111092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arn(inVertical)">
                                      <p:cBhvr>
                                        <p:cTn id="12" dur="500"/>
                                        <p:tgtEl>
                                          <p:spTgt spid="26"/>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par>
                                <p:cTn id="19" presetID="16" presetClass="entr" presetSubtype="21"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inVertic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âu hỏi">
            <a:extLst>
              <a:ext uri="{FF2B5EF4-FFF2-40B4-BE49-F238E27FC236}">
                <a16:creationId xmlns:a16="http://schemas.microsoft.com/office/drawing/2014/main" id="{1AB69979-1D5C-6D4F-6590-E0650E70A5B4}"/>
              </a:ext>
            </a:extLst>
          </p:cNvPr>
          <p:cNvSpPr/>
          <p:nvPr/>
        </p:nvSpPr>
        <p:spPr>
          <a:xfrm>
            <a:off x="440496" y="657155"/>
            <a:ext cx="8263007" cy="163600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2: Cho các loại tệp sau: văn bản, ảnh, âm thanh, video, </a:t>
            </a:r>
            <a:endParaRPr lang="en-US" sz="2000" b="1" noProof="1">
              <a:solidFill>
                <a:srgbClr val="C00000"/>
              </a:solidFill>
              <a:cs typeface="Arial" panose="020B0604020202020204" pitchFamily="34" charset="0"/>
            </a:endParaRPr>
          </a:p>
          <a:p>
            <a:pPr algn="ctr">
              <a:lnSpc>
                <a:spcPct val="150000"/>
              </a:lnSpc>
            </a:pPr>
            <a:r>
              <a:rPr lang="vi-VN" sz="2000" b="1" noProof="1">
                <a:solidFill>
                  <a:srgbClr val="C00000"/>
                </a:solidFill>
                <a:cs typeface="Arial" panose="020B0604020202020204" pitchFamily="34" charset="0"/>
              </a:rPr>
              <a:t>trang tính. Phần mềm sơ đồ tư duy có khả năng đính kèm </a:t>
            </a:r>
            <a:endParaRPr lang="en-US" sz="2000" b="1" noProof="1">
              <a:solidFill>
                <a:srgbClr val="C00000"/>
              </a:solidFill>
              <a:cs typeface="Arial" panose="020B0604020202020204" pitchFamily="34" charset="0"/>
            </a:endParaRPr>
          </a:p>
          <a:p>
            <a:pPr algn="ctr">
              <a:lnSpc>
                <a:spcPct val="150000"/>
              </a:lnSpc>
            </a:pPr>
            <a:r>
              <a:rPr lang="vi-VN" sz="2000" b="1" noProof="1">
                <a:solidFill>
                  <a:srgbClr val="C00000"/>
                </a:solidFill>
                <a:cs typeface="Arial" panose="020B0604020202020204" pitchFamily="34" charset="0"/>
              </a:rPr>
              <a:t>bao nhiêu loại tệp?</a:t>
            </a:r>
            <a:endParaRPr lang="vi-VN" sz="2000" noProof="1">
              <a:solidFill>
                <a:srgbClr val="C00000"/>
              </a:solidFill>
              <a:latin typeface="Arial" panose="020B0604020202020204" pitchFamily="34" charset="0"/>
              <a:cs typeface="Arial" panose="020B0604020202020204" pitchFamily="34" charset="0"/>
            </a:endParaRPr>
          </a:p>
        </p:txBody>
      </p:sp>
      <p:sp>
        <p:nvSpPr>
          <p:cNvPr id="7" name="Đáp án đúng">
            <a:extLst>
              <a:ext uri="{FF2B5EF4-FFF2-40B4-BE49-F238E27FC236}">
                <a16:creationId xmlns:a16="http://schemas.microsoft.com/office/drawing/2014/main" id="{2FB644CA-CB55-3594-B5C2-C9F8A867CDF0}"/>
              </a:ext>
            </a:extLst>
          </p:cNvPr>
          <p:cNvSpPr/>
          <p:nvPr/>
        </p:nvSpPr>
        <p:spPr>
          <a:xfrm>
            <a:off x="440496" y="2539999"/>
            <a:ext cx="3943074" cy="921865"/>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a:t>
            </a:r>
            <a:r>
              <a:rPr lang="en-US" sz="2000" noProof="1">
                <a:solidFill>
                  <a:srgbClr val="000000"/>
                </a:solidFill>
                <a:cs typeface="Arial" panose="020B0604020202020204" pitchFamily="34" charset="0"/>
              </a:rPr>
              <a:t>2</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8" name="Đáp án sai 1">
            <a:extLst>
              <a:ext uri="{FF2B5EF4-FFF2-40B4-BE49-F238E27FC236}">
                <a16:creationId xmlns:a16="http://schemas.microsoft.com/office/drawing/2014/main" id="{30828281-61AD-7A62-0775-C0E24C9C1DEB}"/>
              </a:ext>
            </a:extLst>
          </p:cNvPr>
          <p:cNvSpPr/>
          <p:nvPr/>
        </p:nvSpPr>
        <p:spPr>
          <a:xfrm>
            <a:off x="440497" y="3708701"/>
            <a:ext cx="3943074" cy="921865"/>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a:t>
            </a:r>
            <a:r>
              <a:rPr lang="en-US" sz="2000" noProof="1">
                <a:solidFill>
                  <a:srgbClr val="000000"/>
                </a:solidFill>
                <a:cs typeface="Arial" panose="020B0604020202020204" pitchFamily="34" charset="0"/>
              </a:rPr>
              <a:t>4</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9" name="Đáp án sai 2">
            <a:extLst>
              <a:ext uri="{FF2B5EF4-FFF2-40B4-BE49-F238E27FC236}">
                <a16:creationId xmlns:a16="http://schemas.microsoft.com/office/drawing/2014/main" id="{E6A889FC-D3A7-FA7C-0DE3-0EA076B22F62}"/>
              </a:ext>
            </a:extLst>
          </p:cNvPr>
          <p:cNvSpPr/>
          <p:nvPr/>
        </p:nvSpPr>
        <p:spPr>
          <a:xfrm>
            <a:off x="4760429" y="2539999"/>
            <a:ext cx="3943074" cy="921865"/>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a:t>
            </a:r>
            <a:r>
              <a:rPr lang="en-US" sz="2000" noProof="1">
                <a:solidFill>
                  <a:srgbClr val="000000"/>
                </a:solidFill>
                <a:cs typeface="Arial" panose="020B0604020202020204" pitchFamily="34" charset="0"/>
              </a:rPr>
              <a:t>3</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0" name="Đáp án sai 3">
            <a:extLst>
              <a:ext uri="{FF2B5EF4-FFF2-40B4-BE49-F238E27FC236}">
                <a16:creationId xmlns:a16="http://schemas.microsoft.com/office/drawing/2014/main" id="{39170EEF-8452-D761-9524-3629836006CB}"/>
              </a:ext>
            </a:extLst>
          </p:cNvPr>
          <p:cNvSpPr/>
          <p:nvPr/>
        </p:nvSpPr>
        <p:spPr>
          <a:xfrm>
            <a:off x="4760429" y="3708701"/>
            <a:ext cx="3943074" cy="921865"/>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a:t>
            </a:r>
            <a:r>
              <a:rPr lang="en-US" sz="2000" noProof="1">
                <a:solidFill>
                  <a:srgbClr val="000000"/>
                </a:solidFill>
                <a:cs typeface="Arial" panose="020B0604020202020204" pitchFamily="34" charset="0"/>
              </a:rPr>
              <a:t>5</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đúng">
            <a:extLst>
              <a:ext uri="{FF2B5EF4-FFF2-40B4-BE49-F238E27FC236}">
                <a16:creationId xmlns:a16="http://schemas.microsoft.com/office/drawing/2014/main" id="{73F5B725-A6FC-F5A2-F2A4-6047B0B0A3CC}"/>
              </a:ext>
            </a:extLst>
          </p:cNvPr>
          <p:cNvSpPr/>
          <p:nvPr/>
        </p:nvSpPr>
        <p:spPr>
          <a:xfrm>
            <a:off x="4760429" y="3714144"/>
            <a:ext cx="3943074" cy="921865"/>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5.</a:t>
            </a:r>
          </a:p>
        </p:txBody>
      </p:sp>
    </p:spTree>
    <p:extLst>
      <p:ext uri="{BB962C8B-B14F-4D97-AF65-F5344CB8AC3E}">
        <p14:creationId xmlns:p14="http://schemas.microsoft.com/office/powerpoint/2010/main" val="11276493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âu hỏi">
            <a:extLst>
              <a:ext uri="{FF2B5EF4-FFF2-40B4-BE49-F238E27FC236}">
                <a16:creationId xmlns:a16="http://schemas.microsoft.com/office/drawing/2014/main" id="{1AB69979-1D5C-6D4F-6590-E0650E70A5B4}"/>
              </a:ext>
            </a:extLst>
          </p:cNvPr>
          <p:cNvSpPr/>
          <p:nvPr/>
        </p:nvSpPr>
        <p:spPr>
          <a:xfrm>
            <a:off x="440496" y="657155"/>
            <a:ext cx="8263007" cy="12586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3: Lệnh đính kèm tệp thường thuộc dải lệnh </a:t>
            </a:r>
            <a:endParaRPr lang="en-US" sz="2000" b="1" noProof="1">
              <a:solidFill>
                <a:srgbClr val="C00000"/>
              </a:solidFill>
              <a:cs typeface="Arial" panose="020B0604020202020204" pitchFamily="34" charset="0"/>
            </a:endParaRPr>
          </a:p>
          <a:p>
            <a:pPr algn="ctr">
              <a:lnSpc>
                <a:spcPct val="150000"/>
              </a:lnSpc>
            </a:pPr>
            <a:r>
              <a:rPr lang="vi-VN" sz="2000" b="1" noProof="1">
                <a:solidFill>
                  <a:srgbClr val="C00000"/>
                </a:solidFill>
                <a:cs typeface="Arial" panose="020B0604020202020204" pitchFamily="34" charset="0"/>
              </a:rPr>
              <a:t>hoặc bảng chọn nào?</a:t>
            </a:r>
            <a:endParaRPr lang="vi-VN" sz="2000" noProof="1">
              <a:solidFill>
                <a:srgbClr val="C00000"/>
              </a:solidFill>
              <a:latin typeface="Arial" panose="020B0604020202020204" pitchFamily="34" charset="0"/>
              <a:cs typeface="Arial" panose="020B0604020202020204" pitchFamily="34" charset="0"/>
            </a:endParaRPr>
          </a:p>
        </p:txBody>
      </p:sp>
      <p:sp>
        <p:nvSpPr>
          <p:cNvPr id="7" name="Đáp án đúng">
            <a:extLst>
              <a:ext uri="{FF2B5EF4-FFF2-40B4-BE49-F238E27FC236}">
                <a16:creationId xmlns:a16="http://schemas.microsoft.com/office/drawing/2014/main" id="{2FB644CA-CB55-3594-B5C2-C9F8A867CDF0}"/>
              </a:ext>
            </a:extLst>
          </p:cNvPr>
          <p:cNvSpPr/>
          <p:nvPr/>
        </p:nvSpPr>
        <p:spPr>
          <a:xfrm>
            <a:off x="440496" y="2138042"/>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a:t>
            </a:r>
            <a:r>
              <a:rPr lang="vi-VN" sz="2000" b="1" noProof="1">
                <a:solidFill>
                  <a:srgbClr val="000000"/>
                </a:solidFill>
                <a:cs typeface="Arial" panose="020B0604020202020204" pitchFamily="34" charset="0"/>
              </a:rPr>
              <a:t>Insert</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8" name="Đáp án sai 1">
            <a:extLst>
              <a:ext uri="{FF2B5EF4-FFF2-40B4-BE49-F238E27FC236}">
                <a16:creationId xmlns:a16="http://schemas.microsoft.com/office/drawing/2014/main" id="{30828281-61AD-7A62-0775-C0E24C9C1DEB}"/>
              </a:ext>
            </a:extLst>
          </p:cNvPr>
          <p:cNvSpPr/>
          <p:nvPr/>
        </p:nvSpPr>
        <p:spPr>
          <a:xfrm>
            <a:off x="440497" y="3495429"/>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a:t>
            </a:r>
            <a:r>
              <a:rPr lang="vi-VN" sz="2000" b="1" noProof="1">
                <a:solidFill>
                  <a:srgbClr val="000000"/>
                </a:solidFill>
                <a:cs typeface="Arial" panose="020B0604020202020204" pitchFamily="34" charset="0"/>
              </a:rPr>
              <a:t>Format</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9" name="Đáp án sai 2">
            <a:extLst>
              <a:ext uri="{FF2B5EF4-FFF2-40B4-BE49-F238E27FC236}">
                <a16:creationId xmlns:a16="http://schemas.microsoft.com/office/drawing/2014/main" id="{E6A889FC-D3A7-FA7C-0DE3-0EA076B22F62}"/>
              </a:ext>
            </a:extLst>
          </p:cNvPr>
          <p:cNvSpPr/>
          <p:nvPr/>
        </p:nvSpPr>
        <p:spPr>
          <a:xfrm>
            <a:off x="4760429" y="2138042"/>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a:t>
            </a:r>
            <a:r>
              <a:rPr lang="vi-VN" sz="2000" b="1" noProof="1">
                <a:solidFill>
                  <a:srgbClr val="000000"/>
                </a:solidFill>
                <a:cs typeface="Arial" panose="020B0604020202020204" pitchFamily="34" charset="0"/>
              </a:rPr>
              <a:t>Design</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0" name="Đáp án sai 3">
            <a:extLst>
              <a:ext uri="{FF2B5EF4-FFF2-40B4-BE49-F238E27FC236}">
                <a16:creationId xmlns:a16="http://schemas.microsoft.com/office/drawing/2014/main" id="{39170EEF-8452-D761-9524-3629836006CB}"/>
              </a:ext>
            </a:extLst>
          </p:cNvPr>
          <p:cNvSpPr/>
          <p:nvPr/>
        </p:nvSpPr>
        <p:spPr>
          <a:xfrm>
            <a:off x="4760429" y="3495429"/>
            <a:ext cx="3943074" cy="1135137"/>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a:t>
            </a:r>
            <a:r>
              <a:rPr lang="vi-VN" sz="2000" b="1" noProof="1">
                <a:solidFill>
                  <a:srgbClr val="000000"/>
                </a:solidFill>
                <a:cs typeface="Arial" panose="020B0604020202020204" pitchFamily="34" charset="0"/>
              </a:rPr>
              <a:t>Task</a:t>
            </a:r>
            <a:r>
              <a:rPr lang="vi-VN" sz="2000" noProof="1">
                <a:solidFill>
                  <a:srgbClr val="000000"/>
                </a:solidFill>
                <a:cs typeface="Arial" panose="020B0604020202020204" pitchFamily="34" charset="0"/>
              </a:rPr>
              <a:t>.</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đúng">
            <a:extLst>
              <a:ext uri="{FF2B5EF4-FFF2-40B4-BE49-F238E27FC236}">
                <a16:creationId xmlns:a16="http://schemas.microsoft.com/office/drawing/2014/main" id="{73F5B725-A6FC-F5A2-F2A4-6047B0B0A3CC}"/>
              </a:ext>
            </a:extLst>
          </p:cNvPr>
          <p:cNvSpPr/>
          <p:nvPr/>
        </p:nvSpPr>
        <p:spPr>
          <a:xfrm>
            <a:off x="440496" y="2138042"/>
            <a:ext cx="3943074" cy="1135137"/>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a:t>
            </a:r>
            <a:r>
              <a:rPr lang="vi-VN" sz="2000" b="1" noProof="1">
                <a:solidFill>
                  <a:srgbClr val="000000"/>
                </a:solidFill>
                <a:cs typeface="Arial" panose="020B0604020202020204" pitchFamily="34" charset="0"/>
              </a:rPr>
              <a:t>Insert</a:t>
            </a:r>
            <a:r>
              <a:rPr lang="vi-VN" sz="2000" noProof="1">
                <a:solidFill>
                  <a:srgbClr val="000000"/>
                </a:solidFill>
                <a:cs typeface="Arial" panose="020B0604020202020204" pitchFamily="34" charset="0"/>
              </a:rPr>
              <a:t>.</a:t>
            </a:r>
          </a:p>
        </p:txBody>
      </p:sp>
    </p:spTree>
    <p:extLst>
      <p:ext uri="{BB962C8B-B14F-4D97-AF65-F5344CB8AC3E}">
        <p14:creationId xmlns:p14="http://schemas.microsoft.com/office/powerpoint/2010/main" val="100595329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âu hỏi">
            <a:extLst>
              <a:ext uri="{FF2B5EF4-FFF2-40B4-BE49-F238E27FC236}">
                <a16:creationId xmlns:a16="http://schemas.microsoft.com/office/drawing/2014/main" id="{1AB69979-1D5C-6D4F-6590-E0650E70A5B4}"/>
              </a:ext>
            </a:extLst>
          </p:cNvPr>
          <p:cNvSpPr/>
          <p:nvPr/>
        </p:nvSpPr>
        <p:spPr>
          <a:xfrm>
            <a:off x="440496" y="657155"/>
            <a:ext cx="8263007" cy="750731"/>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b="1" noProof="1">
                <a:solidFill>
                  <a:srgbClr val="C00000"/>
                </a:solidFill>
                <a:cs typeface="Arial" panose="020B0604020202020204" pitchFamily="34" charset="0"/>
              </a:rPr>
              <a:t>Câu 4: Ưu điểm của sơ đồ tư duy so với bài trình chiếu là</a:t>
            </a:r>
            <a:endParaRPr lang="vi-VN" sz="2000" noProof="1">
              <a:solidFill>
                <a:srgbClr val="C00000"/>
              </a:solidFill>
              <a:latin typeface="Arial" panose="020B0604020202020204" pitchFamily="34" charset="0"/>
              <a:cs typeface="Arial" panose="020B0604020202020204" pitchFamily="34" charset="0"/>
            </a:endParaRPr>
          </a:p>
        </p:txBody>
      </p:sp>
      <p:sp>
        <p:nvSpPr>
          <p:cNvPr id="7" name="Đáp án đúng">
            <a:extLst>
              <a:ext uri="{FF2B5EF4-FFF2-40B4-BE49-F238E27FC236}">
                <a16:creationId xmlns:a16="http://schemas.microsoft.com/office/drawing/2014/main" id="{2FB644CA-CB55-3594-B5C2-C9F8A867CDF0}"/>
              </a:ext>
            </a:extLst>
          </p:cNvPr>
          <p:cNvSpPr/>
          <p:nvPr/>
        </p:nvSpPr>
        <p:spPr>
          <a:xfrm>
            <a:off x="440496" y="1647418"/>
            <a:ext cx="3943074" cy="1371808"/>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A. có thể chia sẻ cho nhiều đối tượng cùng một thời điểm.</a:t>
            </a:r>
            <a:endParaRPr lang="vi-VN" sz="2000" noProof="1">
              <a:solidFill>
                <a:srgbClr val="000000"/>
              </a:solidFill>
              <a:latin typeface="Arial" panose="020B0604020202020204" pitchFamily="34" charset="0"/>
              <a:cs typeface="Arial" panose="020B0604020202020204" pitchFamily="34" charset="0"/>
            </a:endParaRPr>
          </a:p>
        </p:txBody>
      </p:sp>
      <p:sp>
        <p:nvSpPr>
          <p:cNvPr id="8" name="Đáp án sai 1">
            <a:extLst>
              <a:ext uri="{FF2B5EF4-FFF2-40B4-BE49-F238E27FC236}">
                <a16:creationId xmlns:a16="http://schemas.microsoft.com/office/drawing/2014/main" id="{30828281-61AD-7A62-0775-C0E24C9C1DEB}"/>
              </a:ext>
            </a:extLst>
          </p:cNvPr>
          <p:cNvSpPr/>
          <p:nvPr/>
        </p:nvSpPr>
        <p:spPr>
          <a:xfrm>
            <a:off x="440497" y="3258759"/>
            <a:ext cx="3943074" cy="1371808"/>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C. có khả năng chèn tất cả các loại tệp: văn bản, ảnh, âm thanh, video, trang tính.</a:t>
            </a:r>
            <a:endParaRPr lang="vi-VN" sz="2000" noProof="1">
              <a:solidFill>
                <a:srgbClr val="000000"/>
              </a:solidFill>
              <a:latin typeface="Arial" panose="020B0604020202020204" pitchFamily="34" charset="0"/>
              <a:cs typeface="Arial" panose="020B0604020202020204" pitchFamily="34" charset="0"/>
            </a:endParaRPr>
          </a:p>
        </p:txBody>
      </p:sp>
      <p:sp>
        <p:nvSpPr>
          <p:cNvPr id="9" name="Đáp án sai 2">
            <a:extLst>
              <a:ext uri="{FF2B5EF4-FFF2-40B4-BE49-F238E27FC236}">
                <a16:creationId xmlns:a16="http://schemas.microsoft.com/office/drawing/2014/main" id="{E6A889FC-D3A7-FA7C-0DE3-0EA076B22F62}"/>
              </a:ext>
            </a:extLst>
          </p:cNvPr>
          <p:cNvSpPr/>
          <p:nvPr/>
        </p:nvSpPr>
        <p:spPr>
          <a:xfrm>
            <a:off x="4572000" y="1647418"/>
            <a:ext cx="4131503" cy="1371808"/>
          </a:xfrm>
          <a:prstGeom prst="roundRect">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cho phép thực hiện cả hai công việc: thiết kế và trình bày ở cùng một chế độ hiển thị.</a:t>
            </a:r>
            <a:endParaRPr lang="vi-VN" sz="2000" noProof="1">
              <a:solidFill>
                <a:srgbClr val="000000"/>
              </a:solidFill>
              <a:latin typeface="Arial" panose="020B0604020202020204" pitchFamily="34" charset="0"/>
              <a:cs typeface="Arial" panose="020B0604020202020204" pitchFamily="34" charset="0"/>
            </a:endParaRPr>
          </a:p>
        </p:txBody>
      </p:sp>
      <p:sp>
        <p:nvSpPr>
          <p:cNvPr id="10" name="Đáp án sai 3">
            <a:extLst>
              <a:ext uri="{FF2B5EF4-FFF2-40B4-BE49-F238E27FC236}">
                <a16:creationId xmlns:a16="http://schemas.microsoft.com/office/drawing/2014/main" id="{39170EEF-8452-D761-9524-3629836006CB}"/>
              </a:ext>
            </a:extLst>
          </p:cNvPr>
          <p:cNvSpPr/>
          <p:nvPr/>
        </p:nvSpPr>
        <p:spPr>
          <a:xfrm>
            <a:off x="4572000" y="3258759"/>
            <a:ext cx="4131503" cy="1371808"/>
          </a:xfrm>
          <a:prstGeom prst="roundRect">
            <a:avLst>
              <a:gd name="adj" fmla="val 12435"/>
            </a:avLst>
          </a:prstGeom>
          <a:solidFill>
            <a:srgbClr val="FFFFCC"/>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D. dễ dàng thay đổi màu sắc, kích thước các ô trong sơ đồ tư duy.</a:t>
            </a:r>
            <a:endParaRPr lang="vi-VN" sz="2000" noProof="1">
              <a:solidFill>
                <a:srgbClr val="000000"/>
              </a:solidFill>
              <a:latin typeface="Arial" panose="020B0604020202020204" pitchFamily="34" charset="0"/>
              <a:cs typeface="Arial" panose="020B0604020202020204" pitchFamily="34" charset="0"/>
            </a:endParaRPr>
          </a:p>
        </p:txBody>
      </p:sp>
      <p:sp>
        <p:nvSpPr>
          <p:cNvPr id="11" name="Đáp án đúng">
            <a:extLst>
              <a:ext uri="{FF2B5EF4-FFF2-40B4-BE49-F238E27FC236}">
                <a16:creationId xmlns:a16="http://schemas.microsoft.com/office/drawing/2014/main" id="{73F5B725-A6FC-F5A2-F2A4-6047B0B0A3CC}"/>
              </a:ext>
            </a:extLst>
          </p:cNvPr>
          <p:cNvSpPr/>
          <p:nvPr/>
        </p:nvSpPr>
        <p:spPr>
          <a:xfrm>
            <a:off x="4572000" y="1647418"/>
            <a:ext cx="4131503" cy="1371808"/>
          </a:xfrm>
          <a:prstGeom prst="roundRect">
            <a:avLst/>
          </a:prstGeom>
          <a:solidFill>
            <a:schemeClr val="tx2">
              <a:lumMod val="40000"/>
              <a:lumOff val="60000"/>
            </a:schemeClr>
          </a:solidFill>
          <a:ln w="1270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noProof="1">
                <a:solidFill>
                  <a:srgbClr val="000000"/>
                </a:solidFill>
                <a:cs typeface="Arial" panose="020B0604020202020204" pitchFamily="34" charset="0"/>
              </a:rPr>
              <a:t>B. cho phép thực hiện cả hai công việc: thiết kế và trình bày ở cùng một chế độ hiển thị.</a:t>
            </a:r>
          </a:p>
        </p:txBody>
      </p:sp>
    </p:spTree>
    <p:extLst>
      <p:ext uri="{BB962C8B-B14F-4D97-AF65-F5344CB8AC3E}">
        <p14:creationId xmlns:p14="http://schemas.microsoft.com/office/powerpoint/2010/main" val="20210832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Vertical)">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617501"/>
            <a:ext cx="9144000" cy="630942"/>
          </a:xfrm>
          <a:prstGeom prst="rect">
            <a:avLst/>
          </a:prstGeom>
          <a:noFill/>
        </p:spPr>
        <p:txBody>
          <a:bodyPr wrap="square" rtlCol="0">
            <a:spAutoFit/>
          </a:bodyPr>
          <a:lstStyle/>
          <a:p>
            <a:pPr algn="ctr"/>
            <a:r>
              <a:rPr lang="en-US" sz="3500" b="1">
                <a:solidFill>
                  <a:srgbClr val="C00000"/>
                </a:solidFill>
              </a:rPr>
              <a:t>KHỞI ĐỘNG</a:t>
            </a:r>
          </a:p>
        </p:txBody>
      </p:sp>
      <p:sp>
        <p:nvSpPr>
          <p:cNvPr id="12" name="TextBox 11"/>
          <p:cNvSpPr txBox="1"/>
          <p:nvPr/>
        </p:nvSpPr>
        <p:spPr>
          <a:xfrm>
            <a:off x="1054100" y="1777515"/>
            <a:ext cx="7035800" cy="1477328"/>
          </a:xfrm>
          <a:prstGeom prst="rect">
            <a:avLst/>
          </a:prstGeom>
          <a:noFill/>
        </p:spPr>
        <p:txBody>
          <a:bodyPr wrap="square" rtlCol="0">
            <a:spAutoFit/>
          </a:bodyPr>
          <a:lstStyle/>
          <a:p>
            <a:pPr algn="ctr">
              <a:lnSpc>
                <a:spcPct val="150000"/>
              </a:lnSpc>
            </a:pPr>
            <a:r>
              <a:rPr lang="vi-VN" sz="2000"/>
              <a:t>Nếu sử dụng sơ đồ tư duy để giới thiệu về một lễ hội hoặc một chuyến tham quan du lịch, theo em có nên đưa hình ảnh và video vào sơ đồ tư duy không? Vì sao? </a:t>
            </a:r>
            <a:endParaRPr lang="en-US" sz="2000" i="1"/>
          </a:p>
        </p:txBody>
      </p:sp>
      <p:grpSp>
        <p:nvGrpSpPr>
          <p:cNvPr id="16" name="Group 15"/>
          <p:cNvGrpSpPr/>
          <p:nvPr/>
        </p:nvGrpSpPr>
        <p:grpSpPr>
          <a:xfrm>
            <a:off x="3328511" y="1354543"/>
            <a:ext cx="2486978" cy="400110"/>
            <a:chOff x="3106629" y="2979290"/>
            <a:chExt cx="2486978" cy="400110"/>
          </a:xfrm>
        </p:grpSpPr>
        <p:sp>
          <p:nvSpPr>
            <p:cNvPr id="17" name="TextBox 16"/>
            <p:cNvSpPr txBox="1"/>
            <p:nvPr/>
          </p:nvSpPr>
          <p:spPr>
            <a:xfrm>
              <a:off x="3434359" y="2979290"/>
              <a:ext cx="2159248" cy="400110"/>
            </a:xfrm>
            <a:prstGeom prst="rect">
              <a:avLst/>
            </a:prstGeom>
            <a:noFill/>
          </p:spPr>
          <p:txBody>
            <a:bodyPr wrap="square" rtlCol="0">
              <a:spAutoFit/>
            </a:bodyPr>
            <a:lstStyle/>
            <a:p>
              <a:r>
                <a:rPr lang="en-US" sz="2000" b="1">
                  <a:solidFill>
                    <a:srgbClr val="C00000"/>
                  </a:solidFill>
                  <a:latin typeface="Arial" panose="020B0604020202020204" pitchFamily="34" charset="0"/>
                  <a:cs typeface="Arial" panose="020B0604020202020204" pitchFamily="34" charset="0"/>
                </a:rPr>
                <a:t>Thảo luận nhóm</a:t>
              </a:r>
              <a:endParaRPr lang="en-US" sz="2000" b="1" dirty="0">
                <a:solidFill>
                  <a:srgbClr val="C00000"/>
                </a:solidFill>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2"/>
            <a:stretch>
              <a:fillRect/>
            </a:stretch>
          </p:blipFill>
          <p:spPr>
            <a:xfrm>
              <a:off x="3106629" y="3002152"/>
              <a:ext cx="366712" cy="310431"/>
            </a:xfrm>
            <a:prstGeom prst="rect">
              <a:avLst/>
            </a:prstGeom>
          </p:spPr>
        </p:pic>
      </p:grpSp>
      <p:pic>
        <p:nvPicPr>
          <p:cNvPr id="13"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272595">
            <a:off x="7222868" y="983737"/>
            <a:ext cx="1311533" cy="741612"/>
          </a:xfrm>
          <a:prstGeom prst="rect">
            <a:avLst/>
          </a:prstGeom>
        </p:spPr>
      </p:pic>
      <p:grpSp>
        <p:nvGrpSpPr>
          <p:cNvPr id="4" name="Group 3"/>
          <p:cNvGrpSpPr/>
          <p:nvPr/>
        </p:nvGrpSpPr>
        <p:grpSpPr>
          <a:xfrm>
            <a:off x="1489712" y="3344522"/>
            <a:ext cx="6164576" cy="1186730"/>
            <a:chOff x="1607824" y="3407337"/>
            <a:chExt cx="6164576" cy="1186730"/>
          </a:xfrm>
        </p:grpSpPr>
        <p:sp>
          <p:nvSpPr>
            <p:cNvPr id="10" name="Rounded Rectangle 9"/>
            <p:cNvSpPr/>
            <p:nvPr/>
          </p:nvSpPr>
          <p:spPr>
            <a:xfrm>
              <a:off x="2405626" y="3407337"/>
              <a:ext cx="5366774" cy="1186730"/>
            </a:xfrm>
            <a:prstGeom prst="roundRect">
              <a:avLst/>
            </a:prstGeom>
            <a:solidFill>
              <a:srgbClr val="FCEDEA"/>
            </a:solidFill>
            <a:ln w="19050" cap="flat" cmpd="sng" algn="ctr">
              <a:solidFill>
                <a:srgbClr val="FFFFFF"/>
              </a:solidFill>
              <a:prstDash val="solid"/>
            </a:ln>
            <a:effectLst>
              <a:outerShdw blurRad="40000" dist="20000" dir="5400000" rotWithShape="0">
                <a:srgbClr val="000000">
                  <a:alpha val="38000"/>
                </a:srgbClr>
              </a:outerShdw>
            </a:effectLst>
          </p:spPr>
          <p:txBody>
            <a:bodyPr rtlCol="0" anchor="ctr"/>
            <a:lstStyle/>
            <a:p>
              <a:pPr lvl="0" algn="just">
                <a:lnSpc>
                  <a:spcPct val="150000"/>
                </a:lnSpc>
                <a:buClrTx/>
                <a:defRPr/>
              </a:pPr>
              <a:r>
                <a:rPr lang="en-US" sz="2000">
                  <a:latin typeface="Arial" panose="020B0604020202020204" pitchFamily="34" charset="0"/>
                  <a:cs typeface="Arial" panose="020B0604020202020204" pitchFamily="34" charset="0"/>
                </a:rPr>
                <a:t>N</a:t>
              </a:r>
              <a:r>
                <a:rPr lang="vi-VN" sz="2000">
                  <a:latin typeface="Arial" panose="020B0604020202020204" pitchFamily="34" charset="0"/>
                  <a:cs typeface="Arial" panose="020B0604020202020204" pitchFamily="34" charset="0"/>
                </a:rPr>
                <a:t>ên đưa hình ảnh và video vào sơ đồ tư duy để làm tăng giá trị và làm giàu thông tin.</a:t>
              </a:r>
              <a:endParaRPr kumimoji="0" lang="en-US" sz="2000" i="0" u="none" strike="noStrike" kern="0" cap="none" spc="0" normalizeH="0" baseline="0" noProof="0">
                <a:ln>
                  <a:noFill/>
                </a:ln>
                <a:solidFill>
                  <a:srgbClr val="000000"/>
                </a:solidFill>
                <a:effectLst/>
                <a:uLnTx/>
                <a:uFillTx/>
                <a:cs typeface="Arial" panose="020B0604020202020204" pitchFamily="34" charset="0"/>
              </a:endParaRPr>
            </a:p>
          </p:txBody>
        </p:sp>
        <p:sp>
          <p:nvSpPr>
            <p:cNvPr id="3" name="Down Arrow 2"/>
            <p:cNvSpPr/>
            <p:nvPr/>
          </p:nvSpPr>
          <p:spPr>
            <a:xfrm rot="16200000">
              <a:off x="1721909" y="3567510"/>
              <a:ext cx="638214" cy="866384"/>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389947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2275" y="218619"/>
            <a:ext cx="8468825" cy="4708981"/>
            <a:chOff x="332275" y="218619"/>
            <a:chExt cx="8468825" cy="4708981"/>
          </a:xfrm>
        </p:grpSpPr>
        <p:sp>
          <p:nvSpPr>
            <p:cNvPr id="7" name="TextBox 6"/>
            <p:cNvSpPr txBox="1"/>
            <p:nvPr/>
          </p:nvSpPr>
          <p:spPr>
            <a:xfrm>
              <a:off x="332275" y="218619"/>
              <a:ext cx="8468825" cy="4708981"/>
            </a:xfrm>
            <a:prstGeom prst="rect">
              <a:avLst/>
            </a:prstGeom>
            <a:noFill/>
          </p:spPr>
          <p:txBody>
            <a:bodyPr wrap="square" rtlCol="0">
              <a:spAutoFit/>
            </a:bodyPr>
            <a:lstStyle/>
            <a:p>
              <a:pPr algn="ctr">
                <a:lnSpc>
                  <a:spcPct val="150000"/>
                </a:lnSpc>
              </a:pPr>
              <a:r>
                <a:rPr lang="vi-VN" sz="2000" b="1">
                  <a:solidFill>
                    <a:srgbClr val="C00000"/>
                  </a:solidFill>
                </a:rPr>
                <a:t>Câu 5: Để đính kèm một tệp ảnh vào ô “Ảnh chụp từ cổng trời </a:t>
              </a:r>
              <a:endParaRPr lang="en-US" sz="2000" b="1">
                <a:solidFill>
                  <a:srgbClr val="C00000"/>
                </a:solidFill>
              </a:endParaRPr>
            </a:p>
            <a:p>
              <a:pPr algn="ctr">
                <a:lnSpc>
                  <a:spcPct val="150000"/>
                </a:lnSpc>
              </a:pPr>
              <a:r>
                <a:rPr lang="vi-VN" sz="2000" b="1">
                  <a:solidFill>
                    <a:srgbClr val="C00000"/>
                  </a:solidFill>
                </a:rPr>
                <a:t>Quản Bạ”, thứ tự các bước thực hiện là</a:t>
              </a:r>
            </a:p>
            <a:p>
              <a:pPr algn="just">
                <a:lnSpc>
                  <a:spcPct val="150000"/>
                </a:lnSpc>
              </a:pPr>
              <a:r>
                <a:rPr lang="vi-VN" sz="2000"/>
                <a:t>1. Lần lượt chọn: dài lệnh </a:t>
              </a:r>
              <a:r>
                <a:rPr lang="vi-VN" sz="2000" b="1"/>
                <a:t>Insert</a:t>
              </a:r>
              <a:r>
                <a:rPr lang="vi-VN" sz="2000"/>
                <a:t>, các lệnh   </a:t>
              </a:r>
              <a:r>
                <a:rPr lang="en-US" sz="2000"/>
                <a:t>   </a:t>
              </a:r>
              <a:r>
                <a:rPr lang="vi-VN" sz="2000"/>
                <a:t>và </a:t>
              </a:r>
              <a:r>
                <a:rPr lang="vi-VN" sz="2000" b="1"/>
                <a:t>Attach Files</a:t>
              </a:r>
              <a:r>
                <a:rPr lang="vi-VN" sz="2000"/>
                <a:t>.</a:t>
              </a:r>
            </a:p>
            <a:p>
              <a:pPr algn="just">
                <a:lnSpc>
                  <a:spcPct val="150000"/>
                </a:lnSpc>
              </a:pPr>
              <a:r>
                <a:rPr lang="vi-VN" sz="2000"/>
                <a:t>2. Chọn ô có tệp cần đính kèm.</a:t>
              </a:r>
            </a:p>
            <a:p>
              <a:pPr algn="just">
                <a:lnSpc>
                  <a:spcPct val="150000"/>
                </a:lnSpc>
              </a:pPr>
              <a:r>
                <a:rPr lang="vi-VN" sz="2000"/>
                <a:t>3. Trong hộp thoại </a:t>
              </a:r>
              <a:r>
                <a:rPr lang="vi-VN" sz="2000" b="1"/>
                <a:t>Attach Files</a:t>
              </a:r>
              <a:r>
                <a:rPr lang="vi-VN" sz="2000"/>
                <a:t>, chọn nút lệnh  </a:t>
              </a:r>
              <a:r>
                <a:rPr lang="en-US" sz="2000"/>
                <a:t>   </a:t>
              </a:r>
              <a:r>
                <a:rPr lang="vi-VN" sz="2000"/>
                <a:t>. Trong hộp thoại </a:t>
              </a:r>
              <a:r>
                <a:rPr lang="vi-VN" sz="2000" b="1"/>
                <a:t>Select File</a:t>
              </a:r>
              <a:r>
                <a:rPr lang="vi-VN" sz="2000"/>
                <a:t>, chọn tệp ảnh cần đính kèm rồi chọn </a:t>
              </a:r>
              <a:r>
                <a:rPr lang="vi-VN" sz="2000" b="1"/>
                <a:t>Insert</a:t>
              </a:r>
              <a:r>
                <a:rPr lang="vi-VN" sz="2000"/>
                <a:t>. Biểu tượng đính kèm</a:t>
              </a:r>
              <a:r>
                <a:rPr lang="en-US" sz="2000"/>
                <a:t>  </a:t>
              </a:r>
              <a:r>
                <a:rPr lang="vi-VN" sz="2000"/>
                <a:t>  </a:t>
              </a:r>
              <a:r>
                <a:rPr lang="en-US" sz="2000"/>
                <a:t>  </a:t>
              </a:r>
              <a:r>
                <a:rPr lang="vi-VN" sz="2000"/>
                <a:t> xuất hiện. Nháy chuột vào biểu tượng này, ảnh sẽ xuất hiện trong một cửa sổ riêng.</a:t>
              </a:r>
            </a:p>
            <a:p>
              <a:pPr algn="ctr">
                <a:lnSpc>
                  <a:spcPct val="150000"/>
                </a:lnSpc>
              </a:pPr>
              <a:r>
                <a:rPr lang="vi-VN" sz="2000"/>
                <a:t>A. 1 → 2 → 3.				B. 1 → 3 → 2.</a:t>
              </a:r>
            </a:p>
            <a:p>
              <a:pPr algn="ctr">
                <a:lnSpc>
                  <a:spcPct val="150000"/>
                </a:lnSpc>
              </a:pPr>
              <a:r>
                <a:rPr lang="vi-VN" sz="2000"/>
                <a:t>C. 2 → 1 → 3.				D. 2 → 3 → 1.</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60068" t="64222" r="28592" b="12827"/>
            <a:stretch/>
          </p:blipFill>
          <p:spPr>
            <a:xfrm>
              <a:off x="1055932" y="3025174"/>
              <a:ext cx="382343" cy="399610"/>
            </a:xfrm>
            <a:prstGeom prst="rect">
              <a:avLst/>
            </a:prstGeom>
          </p:spPr>
        </p:pic>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9869" t="59278" r="54108" b="10758"/>
            <a:stretch/>
          </p:blipFill>
          <p:spPr>
            <a:xfrm>
              <a:off x="6186487" y="2090646"/>
              <a:ext cx="418044" cy="403727"/>
            </a:xfrm>
            <a:prstGeom prst="rect">
              <a:avLst/>
            </a:prstGeom>
          </p:spPr>
        </p:pic>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5411" t="51213" r="80366" b="1788"/>
            <a:stretch/>
          </p:blipFill>
          <p:spPr>
            <a:xfrm>
              <a:off x="5245788" y="1171801"/>
              <a:ext cx="259662" cy="443098"/>
            </a:xfrm>
            <a:prstGeom prst="rect">
              <a:avLst/>
            </a:prstGeom>
          </p:spPr>
        </p:pic>
      </p:grpSp>
      <p:sp>
        <p:nvSpPr>
          <p:cNvPr id="11" name="Oval 10"/>
          <p:cNvSpPr/>
          <p:nvPr/>
        </p:nvSpPr>
        <p:spPr>
          <a:xfrm>
            <a:off x="1342353" y="4400735"/>
            <a:ext cx="462269" cy="46226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6879027"/>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B082A5B-4DAC-9F03-610E-D35A00E21095}"/>
              </a:ext>
            </a:extLst>
          </p:cNvPr>
          <p:cNvSpPr txBox="1"/>
          <p:nvPr/>
        </p:nvSpPr>
        <p:spPr>
          <a:xfrm>
            <a:off x="0" y="768424"/>
            <a:ext cx="9144000" cy="496996"/>
          </a:xfrm>
          <a:prstGeom prst="rect">
            <a:avLst/>
          </a:prstGeom>
          <a:noFill/>
        </p:spPr>
        <p:txBody>
          <a:bodyPr wrap="square">
            <a:spAutoFit/>
          </a:bodyPr>
          <a:lstStyle/>
          <a:p>
            <a:pPr algn="ctr">
              <a:lnSpc>
                <a:spcPct val="150000"/>
              </a:lnSpc>
            </a:pPr>
            <a:r>
              <a:rPr lang="vi-VN" sz="2000" b="1">
                <a:solidFill>
                  <a:srgbClr val="C00000"/>
                </a:solidFill>
              </a:rPr>
              <a:t>Trong các câu sau, những câu nào đúng? </a:t>
            </a:r>
            <a:endParaRPr lang="en-US" sz="2000"/>
          </a:p>
        </p:txBody>
      </p:sp>
      <p:sp>
        <p:nvSpPr>
          <p:cNvPr id="6" name="Rectangle: Rounded Corners 12">
            <a:extLst>
              <a:ext uri="{FF2B5EF4-FFF2-40B4-BE49-F238E27FC236}">
                <a16:creationId xmlns:a16="http://schemas.microsoft.com/office/drawing/2014/main" id="{3091FC10-C0F1-1236-2DE0-309E76FE116D}"/>
              </a:ext>
            </a:extLst>
          </p:cNvPr>
          <p:cNvSpPr/>
          <p:nvPr/>
        </p:nvSpPr>
        <p:spPr>
          <a:xfrm>
            <a:off x="243114" y="1434169"/>
            <a:ext cx="8066426" cy="1010131"/>
          </a:xfrm>
          <a:prstGeom prst="roundRect">
            <a:avLst>
              <a:gd name="adj" fmla="val 9421"/>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1) Phần mềm sơ đồ tư duy có khả năng đính kèm các loại tệp khác nhau: văn bản, ảnh, âm thanh, video, trang tinh. </a:t>
            </a:r>
            <a:endParaRPr lang="en-US" sz="2000">
              <a:solidFill>
                <a:schemeClr val="tx1"/>
              </a:solidFill>
            </a:endParaRPr>
          </a:p>
        </p:txBody>
      </p:sp>
      <p:sp>
        <p:nvSpPr>
          <p:cNvPr id="8" name="Rectangle: Rounded Corners 12">
            <a:extLst>
              <a:ext uri="{FF2B5EF4-FFF2-40B4-BE49-F238E27FC236}">
                <a16:creationId xmlns:a16="http://schemas.microsoft.com/office/drawing/2014/main" id="{3091FC10-C0F1-1236-2DE0-309E76FE116D}"/>
              </a:ext>
            </a:extLst>
          </p:cNvPr>
          <p:cNvSpPr/>
          <p:nvPr/>
        </p:nvSpPr>
        <p:spPr>
          <a:xfrm>
            <a:off x="243114" y="2646256"/>
            <a:ext cx="8066426" cy="1004078"/>
          </a:xfrm>
          <a:prstGeom prst="roundRect">
            <a:avLst>
              <a:gd name="adj" fmla="val 9421"/>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2) Bài trình chiếu có thể thực hiện đồng thời cả hai chức năng trình bày và soạn thảo</a:t>
            </a:r>
            <a:r>
              <a:rPr lang="en-US" sz="2000">
                <a:solidFill>
                  <a:schemeClr val="tx1"/>
                </a:solidFill>
              </a:rPr>
              <a:t> </a:t>
            </a:r>
            <a:r>
              <a:rPr lang="vi-VN" sz="2000">
                <a:solidFill>
                  <a:schemeClr val="tx1"/>
                </a:solidFill>
              </a:rPr>
              <a:t>như sơ đồ tư duy.</a:t>
            </a:r>
          </a:p>
        </p:txBody>
      </p:sp>
      <p:sp>
        <p:nvSpPr>
          <p:cNvPr id="10" name="Rectangle: Rounded Corners 12">
            <a:extLst>
              <a:ext uri="{FF2B5EF4-FFF2-40B4-BE49-F238E27FC236}">
                <a16:creationId xmlns:a16="http://schemas.microsoft.com/office/drawing/2014/main" id="{3091FC10-C0F1-1236-2DE0-309E76FE116D}"/>
              </a:ext>
            </a:extLst>
          </p:cNvPr>
          <p:cNvSpPr/>
          <p:nvPr/>
        </p:nvSpPr>
        <p:spPr>
          <a:xfrm>
            <a:off x="243114" y="3852291"/>
            <a:ext cx="8066426" cy="1004078"/>
          </a:xfrm>
          <a:prstGeom prst="roundRect">
            <a:avLst>
              <a:gd name="adj" fmla="val 9421"/>
            </a:avLst>
          </a:prstGeom>
          <a:solidFill>
            <a:schemeClr val="accent6"/>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a:solidFill>
                  <a:schemeClr val="tx1"/>
                </a:solidFill>
              </a:rPr>
              <a:t>3) Khi đưa văn bản, ảnh, âm thanh, video hay trang t</a:t>
            </a:r>
            <a:r>
              <a:rPr lang="en-US" sz="2000">
                <a:solidFill>
                  <a:schemeClr val="tx1"/>
                </a:solidFill>
              </a:rPr>
              <a:t>í</a:t>
            </a:r>
            <a:r>
              <a:rPr lang="vi-VN" sz="2000">
                <a:solidFill>
                  <a:schemeClr val="tx1"/>
                </a:solidFill>
              </a:rPr>
              <a:t>nh vào sơ đồ tư duy, tốt nhất là chèn chúng vào sơ đồ tư duy thay vì định kèm tệp.</a:t>
            </a:r>
          </a:p>
        </p:txBody>
      </p:sp>
      <p:sp>
        <p:nvSpPr>
          <p:cNvPr id="7" name="Freeform 2">
            <a:extLst>
              <a:ext uri="{FF2B5EF4-FFF2-40B4-BE49-F238E27FC236}">
                <a16:creationId xmlns:a16="http://schemas.microsoft.com/office/drawing/2014/main" id="{B00C9AED-2543-EE20-A57B-BC62B8777C11}"/>
              </a:ext>
            </a:extLst>
          </p:cNvPr>
          <p:cNvSpPr/>
          <p:nvPr/>
        </p:nvSpPr>
        <p:spPr>
          <a:xfrm>
            <a:off x="8097021" y="1585282"/>
            <a:ext cx="730921" cy="741112"/>
          </a:xfrm>
          <a:custGeom>
            <a:avLst/>
            <a:gdLst/>
            <a:ahLst/>
            <a:cxnLst/>
            <a:rect l="l" t="t" r="r" b="b"/>
            <a:pathLst>
              <a:path w="4058221" h="4114800">
                <a:moveTo>
                  <a:pt x="0" y="0"/>
                </a:moveTo>
                <a:lnTo>
                  <a:pt x="4058222" y="0"/>
                </a:lnTo>
                <a:lnTo>
                  <a:pt x="4058222" y="4114800"/>
                </a:lnTo>
                <a:lnTo>
                  <a:pt x="0" y="4114800"/>
                </a:lnTo>
                <a:lnTo>
                  <a:pt x="0" y="0"/>
                </a:lnTo>
                <a:close/>
              </a:path>
            </a:pathLst>
          </a:custGeom>
          <a:blipFill>
            <a:blip/>
            <a:stretch>
              <a:fillRect/>
            </a:stretch>
          </a:blipFill>
        </p:spPr>
      </p:sp>
      <p:sp>
        <p:nvSpPr>
          <p:cNvPr id="9" name="Freeform 3">
            <a:extLst>
              <a:ext uri="{FF2B5EF4-FFF2-40B4-BE49-F238E27FC236}">
                <a16:creationId xmlns:a16="http://schemas.microsoft.com/office/drawing/2014/main" id="{307A76EE-A85D-48B7-B6A7-2CD8563D2E10}"/>
              </a:ext>
            </a:extLst>
          </p:cNvPr>
          <p:cNvSpPr/>
          <p:nvPr/>
        </p:nvSpPr>
        <p:spPr>
          <a:xfrm>
            <a:off x="7998467" y="2777739"/>
            <a:ext cx="902418" cy="741111"/>
          </a:xfrm>
          <a:custGeom>
            <a:avLst/>
            <a:gdLst/>
            <a:ahLst/>
            <a:cxnLst/>
            <a:rect l="l" t="t" r="r" b="b"/>
            <a:pathLst>
              <a:path w="5010411" h="4114800">
                <a:moveTo>
                  <a:pt x="0" y="0"/>
                </a:moveTo>
                <a:lnTo>
                  <a:pt x="5010411" y="0"/>
                </a:lnTo>
                <a:lnTo>
                  <a:pt x="5010411" y="4114800"/>
                </a:lnTo>
                <a:lnTo>
                  <a:pt x="0" y="4114800"/>
                </a:lnTo>
                <a:lnTo>
                  <a:pt x="0" y="0"/>
                </a:lnTo>
                <a:close/>
              </a:path>
            </a:pathLst>
          </a:custGeom>
          <a:blipFill>
            <a:blip/>
            <a:stretch>
              <a:fillRect/>
            </a:stretch>
          </a:blipFill>
        </p:spPr>
      </p:sp>
      <p:sp>
        <p:nvSpPr>
          <p:cNvPr id="11" name="Freeform 3">
            <a:extLst>
              <a:ext uri="{FF2B5EF4-FFF2-40B4-BE49-F238E27FC236}">
                <a16:creationId xmlns:a16="http://schemas.microsoft.com/office/drawing/2014/main" id="{307A76EE-A85D-48B7-B6A7-2CD8563D2E10}"/>
              </a:ext>
            </a:extLst>
          </p:cNvPr>
          <p:cNvSpPr/>
          <p:nvPr/>
        </p:nvSpPr>
        <p:spPr>
          <a:xfrm>
            <a:off x="7998467" y="3984088"/>
            <a:ext cx="902418" cy="741111"/>
          </a:xfrm>
          <a:custGeom>
            <a:avLst/>
            <a:gdLst/>
            <a:ahLst/>
            <a:cxnLst/>
            <a:rect l="l" t="t" r="r" b="b"/>
            <a:pathLst>
              <a:path w="5010411" h="4114800">
                <a:moveTo>
                  <a:pt x="0" y="0"/>
                </a:moveTo>
                <a:lnTo>
                  <a:pt x="5010411" y="0"/>
                </a:lnTo>
                <a:lnTo>
                  <a:pt x="5010411" y="4114800"/>
                </a:lnTo>
                <a:lnTo>
                  <a:pt x="0" y="4114800"/>
                </a:lnTo>
                <a:lnTo>
                  <a:pt x="0" y="0"/>
                </a:lnTo>
                <a:close/>
              </a:path>
            </a:pathLst>
          </a:custGeom>
          <a:blipFill>
            <a:blip/>
            <a:stretch>
              <a:fillRect/>
            </a:stretch>
          </a:blipFill>
        </p:spPr>
      </p:sp>
      <p:sp>
        <p:nvSpPr>
          <p:cNvPr id="12" name="TextBox 11"/>
          <p:cNvSpPr txBox="1"/>
          <p:nvPr/>
        </p:nvSpPr>
        <p:spPr>
          <a:xfrm>
            <a:off x="0" y="119512"/>
            <a:ext cx="9144000" cy="630942"/>
          </a:xfrm>
          <a:prstGeom prst="rect">
            <a:avLst/>
          </a:prstGeom>
          <a:noFill/>
        </p:spPr>
        <p:txBody>
          <a:bodyPr wrap="square" rtlCol="0">
            <a:spAutoFit/>
          </a:bodyPr>
          <a:lstStyle/>
          <a:p>
            <a:pPr algn="ctr"/>
            <a:r>
              <a:rPr lang="en-US" sz="3500" b="1">
                <a:solidFill>
                  <a:srgbClr val="7030A0"/>
                </a:solidFill>
              </a:rPr>
              <a:t>LUYỆN TẬP</a:t>
            </a:r>
          </a:p>
        </p:txBody>
      </p:sp>
    </p:spTree>
    <p:extLst>
      <p:ext uri="{BB962C8B-B14F-4D97-AF65-F5344CB8AC3E}">
        <p14:creationId xmlns:p14="http://schemas.microsoft.com/office/powerpoint/2010/main" val="415330749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11" name="TextBox 10"/>
          <p:cNvSpPr txBox="1"/>
          <p:nvPr/>
        </p:nvSpPr>
        <p:spPr>
          <a:xfrm>
            <a:off x="0" y="534431"/>
            <a:ext cx="9144000" cy="630942"/>
          </a:xfrm>
          <a:prstGeom prst="rect">
            <a:avLst/>
          </a:prstGeom>
          <a:noFill/>
        </p:spPr>
        <p:txBody>
          <a:bodyPr wrap="square" rtlCol="0">
            <a:spAutoFit/>
          </a:bodyPr>
          <a:lstStyle/>
          <a:p>
            <a:pPr algn="ctr"/>
            <a:r>
              <a:rPr lang="en-US" sz="3500" b="1">
                <a:solidFill>
                  <a:srgbClr val="C00000"/>
                </a:solidFill>
              </a:rPr>
              <a:t>VẬN DỤNG</a:t>
            </a:r>
          </a:p>
        </p:txBody>
      </p:sp>
      <p:sp>
        <p:nvSpPr>
          <p:cNvPr id="13" name="TextBox 12"/>
          <p:cNvSpPr txBox="1"/>
          <p:nvPr/>
        </p:nvSpPr>
        <p:spPr>
          <a:xfrm>
            <a:off x="996042" y="1165373"/>
            <a:ext cx="7246257" cy="2862322"/>
          </a:xfrm>
          <a:prstGeom prst="rect">
            <a:avLst/>
          </a:prstGeom>
          <a:noFill/>
        </p:spPr>
        <p:txBody>
          <a:bodyPr wrap="square" rtlCol="0">
            <a:spAutoFit/>
          </a:bodyPr>
          <a:lstStyle/>
          <a:p>
            <a:pPr algn="just">
              <a:lnSpc>
                <a:spcPct val="150000"/>
              </a:lnSpc>
            </a:pPr>
            <a:r>
              <a:rPr lang="vi-VN" sz="2000"/>
              <a:t>Nhóm em hãy khởi tạo một sơ đồ tư duy với chủ đề trung tâm nêu vấn đề cần trình bày hoặc cần giải quyết. Từ chủ đề trung tâm, hãy cùng trao đổi, thảo luận để bổ sung vào sơ đồ tư duy các nhánh và chủ đề mới, trong đó có đính kèm những dạng thông tin phong phú và hấp dẫn cho vấn đề đang thảo luận. Chủ đề trung tâm do nhóm tự chọn.</a:t>
            </a:r>
            <a:endParaRPr lang="en-US" sz="2000"/>
          </a:p>
        </p:txBody>
      </p:sp>
      <p:pic>
        <p:nvPicPr>
          <p:cNvPr id="6" name="Picture 2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6713971" y="3642636"/>
            <a:ext cx="1152908" cy="1016001"/>
          </a:xfrm>
          <a:prstGeom prst="rect">
            <a:avLst/>
          </a:prstGeom>
        </p:spPr>
      </p:pic>
    </p:spTree>
    <p:extLst>
      <p:ext uri="{BB962C8B-B14F-4D97-AF65-F5344CB8AC3E}">
        <p14:creationId xmlns:p14="http://schemas.microsoft.com/office/powerpoint/2010/main" val="4212725667"/>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59"/>
        <p:cNvGrpSpPr/>
        <p:nvPr/>
      </p:nvGrpSpPr>
      <p:grpSpPr>
        <a:xfrm>
          <a:off x="0" y="0"/>
          <a:ext cx="0" cy="0"/>
          <a:chOff x="0" y="0"/>
          <a:chExt cx="0" cy="0"/>
        </a:xfrm>
      </p:grpSpPr>
      <p:grpSp>
        <p:nvGrpSpPr>
          <p:cNvPr id="160" name="Google Shape;160;p1"/>
          <p:cNvGrpSpPr/>
          <p:nvPr/>
        </p:nvGrpSpPr>
        <p:grpSpPr>
          <a:xfrm>
            <a:off x="2914650" y="0"/>
            <a:ext cx="3314700" cy="1091381"/>
            <a:chOff x="633147" y="-1998"/>
            <a:chExt cx="5288779" cy="785741"/>
          </a:xfrm>
        </p:grpSpPr>
        <p:sp>
          <p:nvSpPr>
            <p:cNvPr id="161" name="Google Shape;161;p1"/>
            <p:cNvSpPr/>
            <p:nvPr/>
          </p:nvSpPr>
          <p:spPr>
            <a:xfrm>
              <a:off x="1707174"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2" name="Google Shape;162;p1"/>
            <p:cNvSpPr/>
            <p:nvPr/>
          </p:nvSpPr>
          <p:spPr>
            <a:xfrm>
              <a:off x="4768850" y="-1998"/>
              <a:ext cx="45719" cy="294735"/>
            </a:xfrm>
            <a:prstGeom prst="rect">
              <a:avLst/>
            </a:prstGeom>
            <a:solidFill>
              <a:srgbClr val="CE3028"/>
            </a:solidFill>
            <a:ln>
              <a:noFill/>
            </a:ln>
          </p:spPr>
          <p:txBody>
            <a:bodyPr spcFirstLastPara="1" wrap="square" lIns="68569" tIns="34275" rIns="68569" bIns="34275" anchor="ctr" anchorCtr="0">
              <a:noAutofit/>
            </a:bodyPr>
            <a:lstStyle/>
            <a:p>
              <a:pPr algn="ctr">
                <a:buClr>
                  <a:schemeClr val="lt1"/>
                </a:buClr>
                <a:buSzPts val="4000"/>
              </a:pPr>
              <a:endParaRPr sz="3000">
                <a:solidFill>
                  <a:srgbClr val="FFFFFF"/>
                </a:solidFill>
                <a:latin typeface="Calibri"/>
                <a:ea typeface="Calibri"/>
                <a:cs typeface="Calibri"/>
                <a:sym typeface="Calibri"/>
              </a:endParaRPr>
            </a:p>
          </p:txBody>
        </p:sp>
        <p:sp>
          <p:nvSpPr>
            <p:cNvPr id="163" name="Google Shape;163;p1"/>
            <p:cNvSpPr/>
            <p:nvPr/>
          </p:nvSpPr>
          <p:spPr>
            <a:xfrm>
              <a:off x="633147" y="219500"/>
              <a:ext cx="5288779" cy="564243"/>
            </a:xfrm>
            <a:prstGeom prst="roundRect">
              <a:avLst>
                <a:gd name="adj" fmla="val 16667"/>
              </a:avLst>
            </a:prstGeom>
            <a:solidFill>
              <a:srgbClr val="CE3028"/>
            </a:solidFill>
            <a:ln>
              <a:noFill/>
            </a:ln>
          </p:spPr>
          <p:txBody>
            <a:bodyPr spcFirstLastPara="1" wrap="square" lIns="68569" tIns="34275" rIns="68569" bIns="34275" anchor="ctr" anchorCtr="0">
              <a:noAutofit/>
            </a:bodyPr>
            <a:lstStyle/>
            <a:p>
              <a:pPr algn="ctr">
                <a:buClr>
                  <a:srgbClr val="FFFFFF"/>
                </a:buClr>
                <a:buSzPts val="4400"/>
              </a:pPr>
              <a:r>
                <a:rPr lang="en-US" sz="3300" b="1">
                  <a:solidFill>
                    <a:srgbClr val="FFFFFF"/>
                  </a:solidFill>
                </a:rPr>
                <a:t>kenhgiaovien</a:t>
              </a:r>
              <a:endParaRPr sz="1050"/>
            </a:p>
          </p:txBody>
        </p:sp>
      </p:grpSp>
      <p:grpSp>
        <p:nvGrpSpPr>
          <p:cNvPr id="164" name="Google Shape;164;p1"/>
          <p:cNvGrpSpPr/>
          <p:nvPr/>
        </p:nvGrpSpPr>
        <p:grpSpPr>
          <a:xfrm>
            <a:off x="586884" y="3617470"/>
            <a:ext cx="4786679" cy="743025"/>
            <a:chOff x="5029200" y="3390900"/>
            <a:chExt cx="9573359" cy="1486050"/>
          </a:xfrm>
        </p:grpSpPr>
        <p:sp>
          <p:nvSpPr>
            <p:cNvPr id="165" name="Google Shape;165;p1"/>
            <p:cNvSpPr/>
            <p:nvPr/>
          </p:nvSpPr>
          <p:spPr>
            <a:xfrm>
              <a:off x="5029200" y="3390900"/>
              <a:ext cx="9573359" cy="1066800"/>
            </a:xfrm>
            <a:prstGeom prst="roundRect">
              <a:avLst>
                <a:gd name="adj" fmla="val 50000"/>
              </a:avLst>
            </a:prstGeom>
            <a:solidFill>
              <a:schemeClr val="accent6"/>
            </a:solidFill>
            <a:ln w="12700" cap="flat" cmpd="sng">
              <a:solidFill>
                <a:srgbClr val="C55A11"/>
              </a:solidFill>
              <a:prstDash val="solid"/>
              <a:miter lim="800000"/>
              <a:headEnd type="none" w="sm" len="sm"/>
              <a:tailEnd type="none" w="sm" len="sm"/>
            </a:ln>
          </p:spPr>
          <p:txBody>
            <a:bodyPr spcFirstLastPara="1" wrap="square" lIns="68569" tIns="34275" rIns="68569" bIns="34275" anchor="ctr" anchorCtr="0">
              <a:noAutofit/>
            </a:bodyPr>
            <a:lstStyle/>
            <a:p>
              <a:pPr algn="ctr">
                <a:buSzPts val="2400"/>
              </a:pPr>
              <a:r>
                <a:rPr lang="en-US" sz="1800" u="sng">
                  <a:hlinkClick r:id="rId3">
                    <a:extLst>
                      <a:ext uri="{A12FA001-AC4F-418D-AE19-62706E023703}">
                        <ahyp:hlinkClr xmlns:ahyp="http://schemas.microsoft.com/office/drawing/2018/hyperlinkcolor" val="tx"/>
                      </a:ext>
                    </a:extLst>
                  </a:hlinkClick>
                </a:rPr>
                <a:t>https://kenhgiaovien.com/</a:t>
              </a:r>
              <a:r>
                <a:rPr lang="en-US" sz="1800"/>
                <a:t> </a:t>
              </a:r>
              <a:endParaRPr sz="1050"/>
            </a:p>
          </p:txBody>
        </p:sp>
        <p:pic>
          <p:nvPicPr>
            <p:cNvPr id="166" name="Google Shape;166;p1" descr="A colorful letter g on a black background&#10;&#10;Description automatically generated"/>
            <p:cNvPicPr preferRelativeResize="0"/>
            <p:nvPr/>
          </p:nvPicPr>
          <p:blipFill rotWithShape="1">
            <a:blip r:embed="rId4">
              <a:alphaModFix/>
            </a:blip>
            <a:srcRect/>
            <a:stretch/>
          </p:blipFill>
          <p:spPr>
            <a:xfrm>
              <a:off x="5368288" y="3463290"/>
              <a:ext cx="922020" cy="922020"/>
            </a:xfrm>
            <a:prstGeom prst="rect">
              <a:avLst/>
            </a:prstGeom>
            <a:noFill/>
            <a:ln>
              <a:noFill/>
            </a:ln>
          </p:spPr>
        </p:pic>
        <p:pic>
          <p:nvPicPr>
            <p:cNvPr id="167" name="Google Shape;167;p1"/>
            <p:cNvPicPr preferRelativeResize="0"/>
            <p:nvPr/>
          </p:nvPicPr>
          <p:blipFill rotWithShape="1">
            <a:blip r:embed="rId5">
              <a:alphaModFix/>
            </a:blip>
            <a:srcRect/>
            <a:stretch/>
          </p:blipFill>
          <p:spPr>
            <a:xfrm rot="-1474430">
              <a:off x="13354142" y="3525549"/>
              <a:ext cx="912564" cy="1216752"/>
            </a:xfrm>
            <a:prstGeom prst="rect">
              <a:avLst/>
            </a:prstGeom>
            <a:noFill/>
            <a:ln>
              <a:noFill/>
            </a:ln>
          </p:spPr>
        </p:pic>
      </p:grpSp>
      <p:sp>
        <p:nvSpPr>
          <p:cNvPr id="168" name="Google Shape;168;p1"/>
          <p:cNvSpPr txBox="1"/>
          <p:nvPr/>
        </p:nvSpPr>
        <p:spPr>
          <a:xfrm>
            <a:off x="612618" y="1347460"/>
            <a:ext cx="6134770" cy="2146711"/>
          </a:xfrm>
          <a:prstGeom prst="rect">
            <a:avLst/>
          </a:prstGeom>
          <a:noFill/>
          <a:ln>
            <a:noFill/>
          </a:ln>
        </p:spPr>
        <p:txBody>
          <a:bodyPr spcFirstLastPara="1" wrap="square" lIns="68569" tIns="34275" rIns="68569" bIns="34275" anchor="t" anchorCtr="0">
            <a:spAutoFit/>
          </a:bodyPr>
          <a:lstStyle/>
          <a:p>
            <a:pPr marL="342917" indent="-342917" algn="just">
              <a:lnSpc>
                <a:spcPct val="150000"/>
              </a:lnSpc>
              <a:buSzPts val="2400"/>
              <a:buFont typeface="Arial"/>
              <a:buChar char="•"/>
            </a:pPr>
            <a:r>
              <a:rPr lang="en-US" sz="1800"/>
              <a:t>Bài giảng và giáo án này chỉ có duy nhất trên </a:t>
            </a:r>
            <a:r>
              <a:rPr lang="en-US" sz="1800" b="1"/>
              <a:t>kenhgiaovien.com </a:t>
            </a:r>
            <a:endParaRPr sz="1800" b="1"/>
          </a:p>
          <a:p>
            <a:pPr marL="342917" indent="-342917" algn="just">
              <a:lnSpc>
                <a:spcPct val="150000"/>
              </a:lnSpc>
              <a:buSzPts val="2400"/>
              <a:buFont typeface="Arial"/>
              <a:buChar char="•"/>
            </a:pPr>
            <a:r>
              <a:rPr lang="en-US" sz="1800"/>
              <a:t>Bất cứ nơi nào đăng bán lại đều là đánh cắp bản quyền và hưởng lợi bất chính trên công sức của giáo viên. </a:t>
            </a:r>
            <a:endParaRPr sz="1050"/>
          </a:p>
          <a:p>
            <a:pPr marL="342917" indent="-342917" algn="just">
              <a:lnSpc>
                <a:spcPct val="150000"/>
              </a:lnSpc>
              <a:buSzPts val="2400"/>
              <a:buFont typeface="Arial"/>
              <a:buChar char="•"/>
            </a:pPr>
            <a:r>
              <a:rPr lang="en-US" sz="1800"/>
              <a:t>Vui lòng không tiếp tay cho hành vi xấu.</a:t>
            </a:r>
            <a:endParaRPr sz="1050"/>
          </a:p>
        </p:txBody>
      </p:sp>
      <p:sp>
        <p:nvSpPr>
          <p:cNvPr id="169" name="Google Shape;169;p1"/>
          <p:cNvSpPr txBox="1"/>
          <p:nvPr/>
        </p:nvSpPr>
        <p:spPr>
          <a:xfrm>
            <a:off x="1110118" y="4325498"/>
            <a:ext cx="3740209" cy="577051"/>
          </a:xfrm>
          <a:prstGeom prst="rect">
            <a:avLst/>
          </a:prstGeom>
          <a:noFill/>
          <a:ln>
            <a:noFill/>
          </a:ln>
        </p:spPr>
        <p:txBody>
          <a:bodyPr spcFirstLastPara="1" wrap="square" lIns="68569" tIns="34275" rIns="68569" bIns="34275" anchor="t" anchorCtr="0">
            <a:spAutoFit/>
          </a:bodyPr>
          <a:lstStyle/>
          <a:p>
            <a:pPr algn="ctr">
              <a:buSzPts val="4000"/>
            </a:pPr>
            <a:r>
              <a:rPr lang="en-US" sz="3000">
                <a:latin typeface="Aharoni"/>
                <a:ea typeface="Aharoni"/>
                <a:cs typeface="Aharoni"/>
                <a:sym typeface="Aharoni"/>
              </a:rPr>
              <a:t>Zalo: </a:t>
            </a:r>
            <a:r>
              <a:rPr lang="en-US" sz="3300" b="1">
                <a:solidFill>
                  <a:srgbClr val="4EA72E"/>
                </a:solidFill>
                <a:latin typeface="Aharoni"/>
                <a:ea typeface="Aharoni"/>
                <a:cs typeface="Aharoni"/>
                <a:sym typeface="Aharoni"/>
              </a:rPr>
              <a:t>0386 168 725</a:t>
            </a:r>
            <a:endParaRPr sz="3000" b="1">
              <a:solidFill>
                <a:srgbClr val="4EA72E"/>
              </a:solidFill>
              <a:latin typeface="Aharoni"/>
              <a:ea typeface="Aharoni"/>
              <a:cs typeface="Aharoni"/>
              <a:sym typeface="Aharoni"/>
            </a:endParaRPr>
          </a:p>
        </p:txBody>
      </p:sp>
      <p:pic>
        <p:nvPicPr>
          <p:cNvPr id="170" name="Google Shape;170;p1"/>
          <p:cNvPicPr preferRelativeResize="0"/>
          <p:nvPr/>
        </p:nvPicPr>
        <p:blipFill rotWithShape="1">
          <a:blip r:embed="rId6">
            <a:alphaModFix/>
          </a:blip>
          <a:srcRect/>
          <a:stretch/>
        </p:blipFill>
        <p:spPr>
          <a:xfrm>
            <a:off x="6540910" y="1604692"/>
            <a:ext cx="2255990" cy="3538808"/>
          </a:xfrm>
          <a:prstGeom prst="rect">
            <a:avLst/>
          </a:prstGeom>
          <a:noFill/>
          <a:ln>
            <a:noFill/>
          </a:ln>
        </p:spPr>
      </p:pic>
    </p:spTree>
    <p:extLst>
      <p:ext uri="{BB962C8B-B14F-4D97-AF65-F5344CB8AC3E}">
        <p14:creationId xmlns:p14="http://schemas.microsoft.com/office/powerpoint/2010/main" val="2011700803"/>
      </p:ext>
    </p:extLst>
  </p:cSld>
  <p:clrMapOvr>
    <a:masterClrMapping/>
  </p:clrMapOvr>
  <p:transition spd="med">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75" name="Google Shape;1075;p57"/>
          <p:cNvSpPr/>
          <p:nvPr/>
        </p:nvSpPr>
        <p:spPr>
          <a:xfrm>
            <a:off x="-203739" y="3890893"/>
            <a:ext cx="796514" cy="624020"/>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57"/>
          <p:cNvSpPr/>
          <p:nvPr/>
        </p:nvSpPr>
        <p:spPr>
          <a:xfrm>
            <a:off x="-203739" y="3121723"/>
            <a:ext cx="796514" cy="624020"/>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TextBox 61"/>
          <p:cNvSpPr txBox="1"/>
          <p:nvPr/>
        </p:nvSpPr>
        <p:spPr>
          <a:xfrm>
            <a:off x="0" y="578379"/>
            <a:ext cx="9144000" cy="630942"/>
          </a:xfrm>
          <a:prstGeom prst="rect">
            <a:avLst/>
          </a:prstGeom>
          <a:noFill/>
        </p:spPr>
        <p:txBody>
          <a:bodyPr wrap="square" rtlCol="0">
            <a:spAutoFit/>
          </a:bodyPr>
          <a:lstStyle/>
          <a:p>
            <a:pPr algn="ctr"/>
            <a:r>
              <a:rPr lang="en-US" sz="3500" b="1">
                <a:solidFill>
                  <a:srgbClr val="C00000"/>
                </a:solidFill>
              </a:rPr>
              <a:t>HƯỚNG DẪN VỀ NHÀ</a:t>
            </a:r>
          </a:p>
        </p:txBody>
      </p:sp>
      <p:grpSp>
        <p:nvGrpSpPr>
          <p:cNvPr id="8" name="Group 7"/>
          <p:cNvGrpSpPr/>
          <p:nvPr/>
        </p:nvGrpSpPr>
        <p:grpSpPr>
          <a:xfrm>
            <a:off x="1033689" y="1490447"/>
            <a:ext cx="2922542" cy="1497750"/>
            <a:chOff x="1033689" y="1490447"/>
            <a:chExt cx="2922542" cy="1497750"/>
          </a:xfrm>
        </p:grpSpPr>
        <p:grpSp>
          <p:nvGrpSpPr>
            <p:cNvPr id="1025" name="Google Shape;1025;p57"/>
            <p:cNvGrpSpPr/>
            <p:nvPr/>
          </p:nvGrpSpPr>
          <p:grpSpPr>
            <a:xfrm>
              <a:off x="1033689" y="1490447"/>
              <a:ext cx="2922542" cy="1497750"/>
              <a:chOff x="4215251" y="726098"/>
              <a:chExt cx="3288662" cy="2070220"/>
            </a:xfrm>
          </p:grpSpPr>
          <p:sp>
            <p:nvSpPr>
              <p:cNvPr id="1026" name="Google Shape;1026;p57"/>
              <p:cNvSpPr/>
              <p:nvPr/>
            </p:nvSpPr>
            <p:spPr>
              <a:xfrm>
                <a:off x="4215251" y="726098"/>
                <a:ext cx="3288662" cy="2070220"/>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7" name="Google Shape;1027;p57"/>
              <p:cNvGrpSpPr/>
              <p:nvPr/>
            </p:nvGrpSpPr>
            <p:grpSpPr>
              <a:xfrm>
                <a:off x="6805167" y="905609"/>
                <a:ext cx="528203" cy="113090"/>
                <a:chOff x="8284467" y="301559"/>
                <a:chExt cx="528203" cy="113090"/>
              </a:xfrm>
            </p:grpSpPr>
            <p:sp>
              <p:nvSpPr>
                <p:cNvPr id="1028" name="Google Shape;1028;p57"/>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57"/>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57"/>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3" name="TextBox 62"/>
            <p:cNvSpPr txBox="1"/>
            <p:nvPr/>
          </p:nvSpPr>
          <p:spPr>
            <a:xfrm>
              <a:off x="1479867" y="1763728"/>
              <a:ext cx="2030186" cy="1015663"/>
            </a:xfrm>
            <a:prstGeom prst="rect">
              <a:avLst/>
            </a:prstGeom>
            <a:noFill/>
          </p:spPr>
          <p:txBody>
            <a:bodyPr wrap="square" rtlCol="0">
              <a:spAutoFit/>
            </a:bodyPr>
            <a:lstStyle/>
            <a:p>
              <a:pPr algn="ctr">
                <a:lnSpc>
                  <a:spcPct val="150000"/>
                </a:lnSpc>
              </a:pPr>
              <a:r>
                <a:rPr lang="vi-VN" sz="2000"/>
                <a:t>Ôn lại kiến thức đã học.</a:t>
              </a:r>
              <a:endParaRPr lang="en-US" sz="2000"/>
            </a:p>
          </p:txBody>
        </p:sp>
      </p:grpSp>
      <p:grpSp>
        <p:nvGrpSpPr>
          <p:cNvPr id="11" name="Group 10"/>
          <p:cNvGrpSpPr/>
          <p:nvPr/>
        </p:nvGrpSpPr>
        <p:grpSpPr>
          <a:xfrm>
            <a:off x="5300859" y="1490447"/>
            <a:ext cx="2922542" cy="1497750"/>
            <a:chOff x="5300859" y="1490447"/>
            <a:chExt cx="2922542" cy="1497750"/>
          </a:xfrm>
        </p:grpSpPr>
        <p:grpSp>
          <p:nvGrpSpPr>
            <p:cNvPr id="1031" name="Google Shape;1031;p57"/>
            <p:cNvGrpSpPr/>
            <p:nvPr/>
          </p:nvGrpSpPr>
          <p:grpSpPr>
            <a:xfrm>
              <a:off x="5300859" y="1490447"/>
              <a:ext cx="2922542" cy="1497750"/>
              <a:chOff x="4215251" y="726098"/>
              <a:chExt cx="3288662" cy="2070220"/>
            </a:xfrm>
          </p:grpSpPr>
          <p:sp>
            <p:nvSpPr>
              <p:cNvPr id="1032" name="Google Shape;1032;p57"/>
              <p:cNvSpPr/>
              <p:nvPr/>
            </p:nvSpPr>
            <p:spPr>
              <a:xfrm>
                <a:off x="4215251" y="726098"/>
                <a:ext cx="3288662" cy="2070220"/>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3" name="Google Shape;1033;p57"/>
              <p:cNvGrpSpPr/>
              <p:nvPr/>
            </p:nvGrpSpPr>
            <p:grpSpPr>
              <a:xfrm>
                <a:off x="6805167" y="905609"/>
                <a:ext cx="528203" cy="113090"/>
                <a:chOff x="8284467" y="301559"/>
                <a:chExt cx="528203" cy="113090"/>
              </a:xfrm>
            </p:grpSpPr>
            <p:sp>
              <p:nvSpPr>
                <p:cNvPr id="1034" name="Google Shape;1034;p57"/>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57"/>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57"/>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 name="TextBox 63"/>
            <p:cNvSpPr txBox="1"/>
            <p:nvPr/>
          </p:nvSpPr>
          <p:spPr>
            <a:xfrm>
              <a:off x="5469408" y="1731490"/>
              <a:ext cx="2585444" cy="1015663"/>
            </a:xfrm>
            <a:prstGeom prst="rect">
              <a:avLst/>
            </a:prstGeom>
            <a:noFill/>
          </p:spPr>
          <p:txBody>
            <a:bodyPr wrap="square" rtlCol="0">
              <a:spAutoFit/>
            </a:bodyPr>
            <a:lstStyle/>
            <a:p>
              <a:pPr algn="ctr">
                <a:lnSpc>
                  <a:spcPct val="150000"/>
                </a:lnSpc>
              </a:pPr>
              <a:r>
                <a:rPr lang="vi-VN" sz="2000"/>
                <a:t>Làm Bài </a:t>
              </a:r>
              <a:r>
                <a:rPr lang="en-US" sz="2000"/>
                <a:t>2 (E2)</a:t>
              </a:r>
              <a:r>
                <a:rPr lang="vi-VN" sz="2000"/>
                <a:t> trong </a:t>
              </a:r>
              <a:r>
                <a:rPr lang="en-US" sz="2000"/>
                <a:t>SBT </a:t>
              </a:r>
              <a:r>
                <a:rPr lang="vi-VN" sz="2000"/>
                <a:t>Tin học 9.</a:t>
              </a:r>
              <a:endParaRPr lang="en-US" sz="2000"/>
            </a:p>
          </p:txBody>
        </p:sp>
      </p:grpSp>
      <p:grpSp>
        <p:nvGrpSpPr>
          <p:cNvPr id="12" name="Group 11"/>
          <p:cNvGrpSpPr/>
          <p:nvPr/>
        </p:nvGrpSpPr>
        <p:grpSpPr>
          <a:xfrm>
            <a:off x="2832044" y="2810951"/>
            <a:ext cx="3593003" cy="1497750"/>
            <a:chOff x="2832044" y="2810951"/>
            <a:chExt cx="3593003" cy="1497750"/>
          </a:xfrm>
        </p:grpSpPr>
        <p:sp>
          <p:nvSpPr>
            <p:cNvPr id="1038" name="Google Shape;1038;p57"/>
            <p:cNvSpPr/>
            <p:nvPr/>
          </p:nvSpPr>
          <p:spPr>
            <a:xfrm>
              <a:off x="2832044" y="2810951"/>
              <a:ext cx="3593003" cy="1497750"/>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9" name="Google Shape;1039;p57"/>
            <p:cNvGrpSpPr/>
            <p:nvPr/>
          </p:nvGrpSpPr>
          <p:grpSpPr>
            <a:xfrm>
              <a:off x="5693475" y="2998928"/>
              <a:ext cx="469399" cy="81818"/>
              <a:chOff x="8284467" y="301559"/>
              <a:chExt cx="528203" cy="113090"/>
            </a:xfrm>
          </p:grpSpPr>
          <p:sp>
            <p:nvSpPr>
              <p:cNvPr id="1040" name="Google Shape;1040;p57"/>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57"/>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57"/>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 name="TextBox 64"/>
            <p:cNvSpPr txBox="1"/>
            <p:nvPr/>
          </p:nvSpPr>
          <p:spPr>
            <a:xfrm>
              <a:off x="3287519" y="3049232"/>
              <a:ext cx="2682051" cy="1015663"/>
            </a:xfrm>
            <a:prstGeom prst="rect">
              <a:avLst/>
            </a:prstGeom>
            <a:noFill/>
          </p:spPr>
          <p:txBody>
            <a:bodyPr wrap="square" rtlCol="0">
              <a:spAutoFit/>
            </a:bodyPr>
            <a:lstStyle/>
            <a:p>
              <a:pPr algn="ctr">
                <a:lnSpc>
                  <a:spcPct val="150000"/>
                </a:lnSpc>
              </a:pPr>
              <a:r>
                <a:rPr lang="vi-VN" sz="2000"/>
                <a:t>Đọc và tìm hiểu trước </a:t>
              </a:r>
              <a:r>
                <a:rPr lang="vi-VN" sz="2000" i="1"/>
                <a:t>Bài </a:t>
              </a:r>
              <a:r>
                <a:rPr lang="en-US" sz="2000" i="1"/>
                <a:t>3</a:t>
              </a:r>
              <a:r>
                <a:rPr lang="vi-VN" sz="2000" i="1"/>
                <a:t>: Thực hành</a:t>
              </a:r>
              <a:r>
                <a:rPr lang="vi-VN" sz="2000"/>
                <a:t>.</a:t>
              </a:r>
              <a:endParaRPr lang="en-US" sz="2000"/>
            </a:p>
          </p:txBody>
        </p:sp>
      </p:grpSp>
      <p:grpSp>
        <p:nvGrpSpPr>
          <p:cNvPr id="66" name="Google Shape;1070;p57"/>
          <p:cNvGrpSpPr/>
          <p:nvPr/>
        </p:nvGrpSpPr>
        <p:grpSpPr>
          <a:xfrm>
            <a:off x="7836220" y="3714379"/>
            <a:ext cx="2075087" cy="701032"/>
            <a:chOff x="3528400" y="1952450"/>
            <a:chExt cx="776325" cy="262275"/>
          </a:xfrm>
        </p:grpSpPr>
        <p:sp>
          <p:nvSpPr>
            <p:cNvPr id="67" name="Google Shape;1071;p57"/>
            <p:cNvSpPr/>
            <p:nvPr/>
          </p:nvSpPr>
          <p:spPr>
            <a:xfrm>
              <a:off x="3528400" y="1952450"/>
              <a:ext cx="776325" cy="262275"/>
            </a:xfrm>
            <a:custGeom>
              <a:avLst/>
              <a:gdLst/>
              <a:ahLst/>
              <a:cxnLst/>
              <a:rect l="l" t="t" r="r" b="b"/>
              <a:pathLst>
                <a:path w="31053" h="10491" extrusionOk="0">
                  <a:moveTo>
                    <a:pt x="1" y="1"/>
                  </a:moveTo>
                  <a:lnTo>
                    <a:pt x="1" y="10490"/>
                  </a:lnTo>
                  <a:lnTo>
                    <a:pt x="31052" y="10490"/>
                  </a:lnTo>
                  <a:lnTo>
                    <a:pt x="31052" y="1"/>
                  </a:lnTo>
                  <a:close/>
                </a:path>
              </a:pathLst>
            </a:custGeom>
            <a:solidFill>
              <a:schemeClr val="lt2"/>
            </a:solidFill>
            <a:ln w="9525" cap="flat" cmpd="sng">
              <a:solidFill>
                <a:schemeClr val="dk1"/>
              </a:solidFill>
              <a:prstDash val="solid"/>
              <a:round/>
              <a:headEnd type="none" w="sm" len="sm"/>
              <a:tailEnd type="none" w="sm" len="sm"/>
            </a:ln>
            <a:effectLst>
              <a:outerShdw dist="11430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72;p57"/>
            <p:cNvSpPr/>
            <p:nvPr/>
          </p:nvSpPr>
          <p:spPr>
            <a:xfrm>
              <a:off x="3594175" y="2018225"/>
              <a:ext cx="130700" cy="130700"/>
            </a:xfrm>
            <a:custGeom>
              <a:avLst/>
              <a:gdLst/>
              <a:ahLst/>
              <a:cxnLst/>
              <a:rect l="l" t="t" r="r" b="b"/>
              <a:pathLst>
                <a:path w="5228" h="5228" extrusionOk="0">
                  <a:moveTo>
                    <a:pt x="1" y="1"/>
                  </a:moveTo>
                  <a:lnTo>
                    <a:pt x="1" y="5228"/>
                  </a:lnTo>
                  <a:lnTo>
                    <a:pt x="5228" y="5228"/>
                  </a:lnTo>
                  <a:lnTo>
                    <a:pt x="5228"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73;p57"/>
            <p:cNvSpPr/>
            <p:nvPr/>
          </p:nvSpPr>
          <p:spPr>
            <a:xfrm>
              <a:off x="3786175" y="2018225"/>
              <a:ext cx="452750" cy="130700"/>
            </a:xfrm>
            <a:custGeom>
              <a:avLst/>
              <a:gdLst/>
              <a:ahLst/>
              <a:cxnLst/>
              <a:rect l="l" t="t" r="r" b="b"/>
              <a:pathLst>
                <a:path w="18110" h="5228" extrusionOk="0">
                  <a:moveTo>
                    <a:pt x="1" y="1"/>
                  </a:moveTo>
                  <a:lnTo>
                    <a:pt x="1" y="5228"/>
                  </a:lnTo>
                  <a:lnTo>
                    <a:pt x="18110" y="5228"/>
                  </a:lnTo>
                  <a:lnTo>
                    <a:pt x="18110"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74;p57"/>
            <p:cNvSpPr/>
            <p:nvPr/>
          </p:nvSpPr>
          <p:spPr>
            <a:xfrm>
              <a:off x="3839450" y="2077900"/>
              <a:ext cx="342625" cy="11350"/>
            </a:xfrm>
            <a:custGeom>
              <a:avLst/>
              <a:gdLst/>
              <a:ahLst/>
              <a:cxnLst/>
              <a:rect l="l" t="t" r="r" b="b"/>
              <a:pathLst>
                <a:path w="13705" h="454" extrusionOk="0">
                  <a:moveTo>
                    <a:pt x="227" y="1"/>
                  </a:moveTo>
                  <a:cubicBezTo>
                    <a:pt x="108" y="1"/>
                    <a:pt x="1" y="108"/>
                    <a:pt x="1" y="227"/>
                  </a:cubicBezTo>
                  <a:cubicBezTo>
                    <a:pt x="1" y="346"/>
                    <a:pt x="108" y="453"/>
                    <a:pt x="227" y="453"/>
                  </a:cubicBezTo>
                  <a:lnTo>
                    <a:pt x="13479" y="453"/>
                  </a:lnTo>
                  <a:cubicBezTo>
                    <a:pt x="13598" y="453"/>
                    <a:pt x="13705" y="358"/>
                    <a:pt x="13705" y="227"/>
                  </a:cubicBezTo>
                  <a:cubicBezTo>
                    <a:pt x="13705" y="108"/>
                    <a:pt x="13598" y="1"/>
                    <a:pt x="13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68161205"/>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grpSp>
        <p:nvGrpSpPr>
          <p:cNvPr id="997" name="Google Shape;997;p56"/>
          <p:cNvGrpSpPr/>
          <p:nvPr/>
        </p:nvGrpSpPr>
        <p:grpSpPr>
          <a:xfrm>
            <a:off x="1640088" y="726096"/>
            <a:ext cx="5863814" cy="3691304"/>
            <a:chOff x="1640088" y="726096"/>
            <a:chExt cx="5863814" cy="3691304"/>
          </a:xfrm>
        </p:grpSpPr>
        <p:sp>
          <p:nvSpPr>
            <p:cNvPr id="998" name="Google Shape;998;p56"/>
            <p:cNvSpPr/>
            <p:nvPr/>
          </p:nvSpPr>
          <p:spPr>
            <a:xfrm>
              <a:off x="1640088" y="726096"/>
              <a:ext cx="5863814" cy="3691304"/>
            </a:xfrm>
            <a:custGeom>
              <a:avLst/>
              <a:gdLst/>
              <a:ahLst/>
              <a:cxnLst/>
              <a:rect l="l" t="t" r="r" b="b"/>
              <a:pathLst>
                <a:path w="32839" h="3776" extrusionOk="0">
                  <a:moveTo>
                    <a:pt x="1" y="1"/>
                  </a:moveTo>
                  <a:lnTo>
                    <a:pt x="1" y="3775"/>
                  </a:lnTo>
                  <a:lnTo>
                    <a:pt x="32838" y="3775"/>
                  </a:lnTo>
                  <a:lnTo>
                    <a:pt x="32838" y="1"/>
                  </a:lnTo>
                  <a:close/>
                </a:path>
              </a:pathLst>
            </a:custGeom>
            <a:solidFill>
              <a:srgbClr val="FFCD01"/>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9" name="Google Shape;999;p56"/>
            <p:cNvGrpSpPr/>
            <p:nvPr/>
          </p:nvGrpSpPr>
          <p:grpSpPr>
            <a:xfrm>
              <a:off x="6805167" y="905609"/>
              <a:ext cx="528203" cy="113090"/>
              <a:chOff x="8284467" y="301559"/>
              <a:chExt cx="528203" cy="113090"/>
            </a:xfrm>
          </p:grpSpPr>
          <p:sp>
            <p:nvSpPr>
              <p:cNvPr id="1000" name="Google Shape;1000;p56"/>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56"/>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56"/>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03" name="Google Shape;1003;p56"/>
          <p:cNvSpPr/>
          <p:nvPr/>
        </p:nvSpPr>
        <p:spPr>
          <a:xfrm>
            <a:off x="7333369" y="1268366"/>
            <a:ext cx="832621" cy="652342"/>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56"/>
          <p:cNvSpPr/>
          <p:nvPr/>
        </p:nvSpPr>
        <p:spPr>
          <a:xfrm>
            <a:off x="7333369" y="2326066"/>
            <a:ext cx="832621" cy="652342"/>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5" name="Google Shape;1005;p56"/>
          <p:cNvGrpSpPr/>
          <p:nvPr/>
        </p:nvGrpSpPr>
        <p:grpSpPr>
          <a:xfrm>
            <a:off x="571226" y="4023722"/>
            <a:ext cx="2638455" cy="640065"/>
            <a:chOff x="3489125" y="1365775"/>
            <a:chExt cx="820950" cy="199150"/>
          </a:xfrm>
        </p:grpSpPr>
        <p:sp>
          <p:nvSpPr>
            <p:cNvPr id="1006" name="Google Shape;1006;p56"/>
            <p:cNvSpPr/>
            <p:nvPr/>
          </p:nvSpPr>
          <p:spPr>
            <a:xfrm>
              <a:off x="3489125" y="1365775"/>
              <a:ext cx="820950" cy="199150"/>
            </a:xfrm>
            <a:custGeom>
              <a:avLst/>
              <a:gdLst/>
              <a:ahLst/>
              <a:cxnLst/>
              <a:rect l="l" t="t" r="r" b="b"/>
              <a:pathLst>
                <a:path w="32838" h="7966" extrusionOk="0">
                  <a:moveTo>
                    <a:pt x="0" y="0"/>
                  </a:moveTo>
                  <a:lnTo>
                    <a:pt x="0" y="7966"/>
                  </a:lnTo>
                  <a:lnTo>
                    <a:pt x="32838" y="7966"/>
                  </a:lnTo>
                  <a:lnTo>
                    <a:pt x="32838" y="0"/>
                  </a:lnTo>
                  <a:close/>
                </a:path>
              </a:pathLst>
            </a:custGeom>
            <a:solidFill>
              <a:schemeClr val="dk2"/>
            </a:solidFill>
            <a:ln w="9525" cap="flat" cmpd="sng">
              <a:solidFill>
                <a:schemeClr val="dk1"/>
              </a:solidFill>
              <a:prstDash val="solid"/>
              <a:round/>
              <a:headEnd type="none" w="sm" len="sm"/>
              <a:tailEnd type="none" w="sm" len="sm"/>
            </a:ln>
            <a:effectLst>
              <a:outerShdw dist="85725" dir="276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56"/>
            <p:cNvSpPr/>
            <p:nvPr/>
          </p:nvSpPr>
          <p:spPr>
            <a:xfrm>
              <a:off x="3577825" y="1428210"/>
              <a:ext cx="325350" cy="11025"/>
            </a:xfrm>
            <a:custGeom>
              <a:avLst/>
              <a:gdLst/>
              <a:ahLst/>
              <a:cxnLst/>
              <a:rect l="l" t="t" r="r" b="b"/>
              <a:pathLst>
                <a:path w="13014" h="441" extrusionOk="0">
                  <a:moveTo>
                    <a:pt x="226" y="0"/>
                  </a:moveTo>
                  <a:cubicBezTo>
                    <a:pt x="107" y="0"/>
                    <a:pt x="0" y="96"/>
                    <a:pt x="0" y="215"/>
                  </a:cubicBezTo>
                  <a:cubicBezTo>
                    <a:pt x="0" y="334"/>
                    <a:pt x="107" y="441"/>
                    <a:pt x="226" y="441"/>
                  </a:cubicBezTo>
                  <a:lnTo>
                    <a:pt x="12787" y="441"/>
                  </a:lnTo>
                  <a:cubicBezTo>
                    <a:pt x="12907" y="441"/>
                    <a:pt x="13014" y="357"/>
                    <a:pt x="13014" y="215"/>
                  </a:cubicBezTo>
                  <a:cubicBezTo>
                    <a:pt x="13014" y="96"/>
                    <a:pt x="12907" y="0"/>
                    <a:pt x="12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56"/>
            <p:cNvSpPr/>
            <p:nvPr/>
          </p:nvSpPr>
          <p:spPr>
            <a:xfrm>
              <a:off x="3578125" y="1488035"/>
              <a:ext cx="648900" cy="11025"/>
            </a:xfrm>
            <a:custGeom>
              <a:avLst/>
              <a:gdLst/>
              <a:ahLst/>
              <a:cxnLst/>
              <a:rect l="l" t="t" r="r" b="b"/>
              <a:pathLst>
                <a:path w="25956" h="441" extrusionOk="0">
                  <a:moveTo>
                    <a:pt x="226" y="0"/>
                  </a:moveTo>
                  <a:cubicBezTo>
                    <a:pt x="107" y="0"/>
                    <a:pt x="0" y="108"/>
                    <a:pt x="0" y="227"/>
                  </a:cubicBezTo>
                  <a:cubicBezTo>
                    <a:pt x="0" y="346"/>
                    <a:pt x="107" y="441"/>
                    <a:pt x="226" y="441"/>
                  </a:cubicBezTo>
                  <a:lnTo>
                    <a:pt x="25718" y="441"/>
                  </a:lnTo>
                  <a:cubicBezTo>
                    <a:pt x="25860" y="441"/>
                    <a:pt x="25956" y="346"/>
                    <a:pt x="25956" y="227"/>
                  </a:cubicBezTo>
                  <a:cubicBezTo>
                    <a:pt x="25956" y="108"/>
                    <a:pt x="25860" y="0"/>
                    <a:pt x="25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9" name="Google Shape;1009;p56"/>
          <p:cNvSpPr/>
          <p:nvPr/>
        </p:nvSpPr>
        <p:spPr>
          <a:xfrm rot="-2700000">
            <a:off x="6786392" y="3717425"/>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0" name="Google Shape;1010;p56"/>
          <p:cNvGrpSpPr/>
          <p:nvPr/>
        </p:nvGrpSpPr>
        <p:grpSpPr>
          <a:xfrm>
            <a:off x="571226" y="2456958"/>
            <a:ext cx="706743" cy="970763"/>
            <a:chOff x="2890500" y="1457768"/>
            <a:chExt cx="587582" cy="807032"/>
          </a:xfrm>
        </p:grpSpPr>
        <p:sp>
          <p:nvSpPr>
            <p:cNvPr id="1011" name="Google Shape;1011;p56"/>
            <p:cNvSpPr/>
            <p:nvPr/>
          </p:nvSpPr>
          <p:spPr>
            <a:xfrm>
              <a:off x="2890500" y="1460500"/>
              <a:ext cx="584700" cy="804300"/>
            </a:xfrm>
            <a:prstGeom prst="snip1Rect">
              <a:avLst>
                <a:gd name="adj" fmla="val 26176"/>
              </a:avLst>
            </a:prstGeom>
            <a:solidFill>
              <a:schemeClr val="lt1"/>
            </a:solidFill>
            <a:ln w="9525" cap="flat" cmpd="sng">
              <a:solidFill>
                <a:schemeClr val="dk1"/>
              </a:solidFill>
              <a:prstDash val="solid"/>
              <a:round/>
              <a:headEnd type="none" w="sm" len="sm"/>
              <a:tailEnd type="none" w="sm" len="sm"/>
            </a:ln>
            <a:effectLst>
              <a:outerShdw dist="66675"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56"/>
            <p:cNvSpPr/>
            <p:nvPr/>
          </p:nvSpPr>
          <p:spPr>
            <a:xfrm>
              <a:off x="3316082" y="1457768"/>
              <a:ext cx="162000" cy="162000"/>
            </a:xfrm>
            <a:prstGeom prst="rtTriangl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3" name="Google Shape;1013;p56"/>
          <p:cNvGrpSpPr/>
          <p:nvPr/>
        </p:nvGrpSpPr>
        <p:grpSpPr>
          <a:xfrm flipH="1">
            <a:off x="7916499" y="3550799"/>
            <a:ext cx="740454" cy="1017067"/>
            <a:chOff x="2890500" y="1457768"/>
            <a:chExt cx="587582" cy="807032"/>
          </a:xfrm>
        </p:grpSpPr>
        <p:sp>
          <p:nvSpPr>
            <p:cNvPr id="1014" name="Google Shape;1014;p56"/>
            <p:cNvSpPr/>
            <p:nvPr/>
          </p:nvSpPr>
          <p:spPr>
            <a:xfrm>
              <a:off x="2890500" y="1460500"/>
              <a:ext cx="584700" cy="804300"/>
            </a:xfrm>
            <a:prstGeom prst="snip1Rect">
              <a:avLst>
                <a:gd name="adj" fmla="val 26176"/>
              </a:avLst>
            </a:prstGeom>
            <a:solidFill>
              <a:schemeClr val="lt1"/>
            </a:solidFill>
            <a:ln w="9525" cap="flat" cmpd="sng">
              <a:solidFill>
                <a:schemeClr val="dk1"/>
              </a:solidFill>
              <a:prstDash val="solid"/>
              <a:round/>
              <a:headEnd type="none" w="sm" len="sm"/>
              <a:tailEnd type="none" w="sm" len="sm"/>
            </a:ln>
            <a:effectLst>
              <a:outerShdw dist="66675"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56"/>
            <p:cNvSpPr/>
            <p:nvPr/>
          </p:nvSpPr>
          <p:spPr>
            <a:xfrm>
              <a:off x="3316082" y="1457768"/>
              <a:ext cx="162000" cy="162000"/>
            </a:xfrm>
            <a:prstGeom prst="rtTriangl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8" name="Google Shape;1018;p56"/>
          <p:cNvGrpSpPr/>
          <p:nvPr/>
        </p:nvGrpSpPr>
        <p:grpSpPr>
          <a:xfrm rot="-232">
            <a:off x="1110737" y="1239784"/>
            <a:ext cx="706743" cy="970763"/>
            <a:chOff x="2890500" y="1457768"/>
            <a:chExt cx="587582" cy="807032"/>
          </a:xfrm>
        </p:grpSpPr>
        <p:sp>
          <p:nvSpPr>
            <p:cNvPr id="1019" name="Google Shape;1019;p56"/>
            <p:cNvSpPr/>
            <p:nvPr/>
          </p:nvSpPr>
          <p:spPr>
            <a:xfrm>
              <a:off x="2890500" y="1460500"/>
              <a:ext cx="584700" cy="804300"/>
            </a:xfrm>
            <a:prstGeom prst="snip1Rect">
              <a:avLst>
                <a:gd name="adj" fmla="val 26176"/>
              </a:avLst>
            </a:prstGeom>
            <a:solidFill>
              <a:schemeClr val="lt1"/>
            </a:solidFill>
            <a:ln w="9525" cap="flat" cmpd="sng">
              <a:solidFill>
                <a:schemeClr val="dk1"/>
              </a:solidFill>
              <a:prstDash val="solid"/>
              <a:round/>
              <a:headEnd type="none" w="sm" len="sm"/>
              <a:tailEnd type="none" w="sm" len="sm"/>
            </a:ln>
            <a:effectLst>
              <a:outerShdw dist="66675"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56"/>
            <p:cNvSpPr/>
            <p:nvPr/>
          </p:nvSpPr>
          <p:spPr>
            <a:xfrm>
              <a:off x="3316082" y="1457768"/>
              <a:ext cx="162000" cy="162000"/>
            </a:xfrm>
            <a:prstGeom prst="rtTriangle">
              <a:avLst/>
            </a:prstGeom>
            <a:solidFill>
              <a:schemeClr val="l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TextBox 27"/>
          <p:cNvSpPr txBox="1"/>
          <p:nvPr/>
        </p:nvSpPr>
        <p:spPr>
          <a:xfrm>
            <a:off x="2112665" y="1594537"/>
            <a:ext cx="4899013" cy="1708160"/>
          </a:xfrm>
          <a:prstGeom prst="rect">
            <a:avLst/>
          </a:prstGeom>
          <a:noFill/>
        </p:spPr>
        <p:txBody>
          <a:bodyPr wrap="square" rtlCol="0">
            <a:spAutoFit/>
          </a:bodyPr>
          <a:lstStyle/>
          <a:p>
            <a:pPr algn="ctr">
              <a:lnSpc>
                <a:spcPct val="150000"/>
              </a:lnSpc>
            </a:pPr>
            <a:r>
              <a:rPr lang="en-US" sz="3500" b="1"/>
              <a:t>CẢM ƠN CÁC EM ĐÃ CHÚ Ý LẮNG NGHE!</a:t>
            </a:r>
            <a:endParaRPr lang="vi-VN" sz="3500" b="1"/>
          </a:p>
        </p:txBody>
      </p:sp>
    </p:spTree>
  </p:cSld>
  <p:clrMapOvr>
    <a:masterClrMapping/>
  </p:clrMapOvr>
  <mc:AlternateContent xmlns:mc="http://schemas.openxmlformats.org/markup-compatibility/2006" xmlns:p15="http://schemas.microsoft.com/office/powerpoint/2012/main">
    <mc:Choice Requires="p15">
      <p:transition spd="med">
        <p15:prstTrans prst="peelOff"/>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oogle Shape;873;p51"/>
          <p:cNvGrpSpPr/>
          <p:nvPr/>
        </p:nvGrpSpPr>
        <p:grpSpPr>
          <a:xfrm>
            <a:off x="378126" y="263057"/>
            <a:ext cx="8396448" cy="4071990"/>
            <a:chOff x="1640088" y="726096"/>
            <a:chExt cx="5863814" cy="3691304"/>
          </a:xfrm>
        </p:grpSpPr>
        <p:sp>
          <p:nvSpPr>
            <p:cNvPr id="7" name="Google Shape;874;p51"/>
            <p:cNvSpPr/>
            <p:nvPr/>
          </p:nvSpPr>
          <p:spPr>
            <a:xfrm>
              <a:off x="1640088" y="726096"/>
              <a:ext cx="5863814" cy="3691304"/>
            </a:xfrm>
            <a:custGeom>
              <a:avLst/>
              <a:gdLst/>
              <a:ahLst/>
              <a:cxnLst/>
              <a:rect l="l" t="t" r="r" b="b"/>
              <a:pathLst>
                <a:path w="32839" h="3776" extrusionOk="0">
                  <a:moveTo>
                    <a:pt x="1" y="1"/>
                  </a:moveTo>
                  <a:lnTo>
                    <a:pt x="1" y="3775"/>
                  </a:lnTo>
                  <a:lnTo>
                    <a:pt x="32838" y="3775"/>
                  </a:lnTo>
                  <a:lnTo>
                    <a:pt x="32838" y="1"/>
                  </a:lnTo>
                  <a:close/>
                </a:path>
              </a:pathLst>
            </a:custGeom>
            <a:solidFill>
              <a:srgbClr val="FFCD01"/>
            </a:solidFill>
            <a:ln w="9525" cap="flat" cmpd="sng">
              <a:solidFill>
                <a:srgbClr val="010103"/>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 name="Google Shape;875;p51"/>
            <p:cNvGrpSpPr/>
            <p:nvPr/>
          </p:nvGrpSpPr>
          <p:grpSpPr>
            <a:xfrm>
              <a:off x="6805167" y="905609"/>
              <a:ext cx="528203" cy="113090"/>
              <a:chOff x="8284467" y="301559"/>
              <a:chExt cx="528203" cy="113090"/>
            </a:xfrm>
          </p:grpSpPr>
          <p:sp>
            <p:nvSpPr>
              <p:cNvPr id="9" name="Google Shape;876;p51"/>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77;p51"/>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78;p51"/>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 name="Google Shape;882;p51"/>
          <p:cNvSpPr/>
          <p:nvPr/>
        </p:nvSpPr>
        <p:spPr>
          <a:xfrm>
            <a:off x="2387445" y="4009390"/>
            <a:ext cx="786702" cy="616365"/>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884;p51"/>
          <p:cNvGrpSpPr/>
          <p:nvPr/>
        </p:nvGrpSpPr>
        <p:grpSpPr>
          <a:xfrm>
            <a:off x="7774160" y="3980577"/>
            <a:ext cx="2548701" cy="618292"/>
            <a:chOff x="3489125" y="1365775"/>
            <a:chExt cx="820950" cy="199150"/>
          </a:xfrm>
        </p:grpSpPr>
        <p:sp>
          <p:nvSpPr>
            <p:cNvPr id="14" name="Google Shape;885;p51"/>
            <p:cNvSpPr/>
            <p:nvPr/>
          </p:nvSpPr>
          <p:spPr>
            <a:xfrm>
              <a:off x="3489125" y="1365775"/>
              <a:ext cx="820950" cy="199150"/>
            </a:xfrm>
            <a:custGeom>
              <a:avLst/>
              <a:gdLst/>
              <a:ahLst/>
              <a:cxnLst/>
              <a:rect l="l" t="t" r="r" b="b"/>
              <a:pathLst>
                <a:path w="32838" h="7966" extrusionOk="0">
                  <a:moveTo>
                    <a:pt x="0" y="0"/>
                  </a:moveTo>
                  <a:lnTo>
                    <a:pt x="0" y="7966"/>
                  </a:lnTo>
                  <a:lnTo>
                    <a:pt x="32838" y="7966"/>
                  </a:lnTo>
                  <a:lnTo>
                    <a:pt x="32838" y="0"/>
                  </a:lnTo>
                  <a:close/>
                </a:path>
              </a:pathLst>
            </a:custGeom>
            <a:solidFill>
              <a:schemeClr val="dk2"/>
            </a:solidFill>
            <a:ln w="9525" cap="flat" cmpd="sng">
              <a:solidFill>
                <a:schemeClr val="dk1"/>
              </a:solidFill>
              <a:prstDash val="solid"/>
              <a:round/>
              <a:headEnd type="none" w="sm" len="sm"/>
              <a:tailEnd type="none" w="sm" len="sm"/>
            </a:ln>
            <a:effectLst>
              <a:outerShdw dist="85725" dir="276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86;p51"/>
            <p:cNvSpPr/>
            <p:nvPr/>
          </p:nvSpPr>
          <p:spPr>
            <a:xfrm>
              <a:off x="3577825" y="1428210"/>
              <a:ext cx="325350" cy="11025"/>
            </a:xfrm>
            <a:custGeom>
              <a:avLst/>
              <a:gdLst/>
              <a:ahLst/>
              <a:cxnLst/>
              <a:rect l="l" t="t" r="r" b="b"/>
              <a:pathLst>
                <a:path w="13014" h="441" extrusionOk="0">
                  <a:moveTo>
                    <a:pt x="226" y="0"/>
                  </a:moveTo>
                  <a:cubicBezTo>
                    <a:pt x="107" y="0"/>
                    <a:pt x="0" y="96"/>
                    <a:pt x="0" y="215"/>
                  </a:cubicBezTo>
                  <a:cubicBezTo>
                    <a:pt x="0" y="334"/>
                    <a:pt x="107" y="441"/>
                    <a:pt x="226" y="441"/>
                  </a:cubicBezTo>
                  <a:lnTo>
                    <a:pt x="12787" y="441"/>
                  </a:lnTo>
                  <a:cubicBezTo>
                    <a:pt x="12907" y="441"/>
                    <a:pt x="13014" y="357"/>
                    <a:pt x="13014" y="215"/>
                  </a:cubicBezTo>
                  <a:cubicBezTo>
                    <a:pt x="13014" y="96"/>
                    <a:pt x="12907" y="0"/>
                    <a:pt x="127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87;p51"/>
            <p:cNvSpPr/>
            <p:nvPr/>
          </p:nvSpPr>
          <p:spPr>
            <a:xfrm>
              <a:off x="3578125" y="1488035"/>
              <a:ext cx="648900" cy="11025"/>
            </a:xfrm>
            <a:custGeom>
              <a:avLst/>
              <a:gdLst/>
              <a:ahLst/>
              <a:cxnLst/>
              <a:rect l="l" t="t" r="r" b="b"/>
              <a:pathLst>
                <a:path w="25956" h="441" extrusionOk="0">
                  <a:moveTo>
                    <a:pt x="226" y="0"/>
                  </a:moveTo>
                  <a:cubicBezTo>
                    <a:pt x="107" y="0"/>
                    <a:pt x="0" y="108"/>
                    <a:pt x="0" y="227"/>
                  </a:cubicBezTo>
                  <a:cubicBezTo>
                    <a:pt x="0" y="346"/>
                    <a:pt x="107" y="441"/>
                    <a:pt x="226" y="441"/>
                  </a:cubicBezTo>
                  <a:lnTo>
                    <a:pt x="25718" y="441"/>
                  </a:lnTo>
                  <a:cubicBezTo>
                    <a:pt x="25860" y="441"/>
                    <a:pt x="25956" y="346"/>
                    <a:pt x="25956" y="227"/>
                  </a:cubicBezTo>
                  <a:cubicBezTo>
                    <a:pt x="25956" y="108"/>
                    <a:pt x="25860" y="0"/>
                    <a:pt x="25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888;p51"/>
          <p:cNvSpPr/>
          <p:nvPr/>
        </p:nvSpPr>
        <p:spPr>
          <a:xfrm rot="2700000" flipH="1">
            <a:off x="200571" y="451624"/>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TextBox 4"/>
          <p:cNvSpPr txBox="1"/>
          <p:nvPr/>
        </p:nvSpPr>
        <p:spPr>
          <a:xfrm>
            <a:off x="5801" y="924925"/>
            <a:ext cx="9141097" cy="2862322"/>
          </a:xfrm>
          <a:prstGeom prst="rect">
            <a:avLst/>
          </a:prstGeom>
          <a:noFill/>
        </p:spPr>
        <p:txBody>
          <a:bodyPr wrap="square" rtlCol="0">
            <a:spAutoFit/>
          </a:bodyPr>
          <a:lstStyle/>
          <a:p>
            <a:pPr algn="ctr">
              <a:lnSpc>
                <a:spcPct val="150000"/>
              </a:lnSpc>
            </a:pPr>
            <a:r>
              <a:rPr lang="vi-VN" sz="4000" b="1"/>
              <a:t>BÀI 2: SỬ DỤNG SƠ ĐỒ TƯ DUY TRÌNH BÀY THÔNG TIN TRONG TRAO ĐỔI VÀ HỢP TÁC</a:t>
            </a:r>
          </a:p>
        </p:txBody>
      </p:sp>
    </p:spTree>
    <p:extLst>
      <p:ext uri="{BB962C8B-B14F-4D97-AF65-F5344CB8AC3E}">
        <p14:creationId xmlns:p14="http://schemas.microsoft.com/office/powerpoint/2010/main" val="3667697528"/>
      </p:ext>
    </p:extLst>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4"/>
        <p:cNvGrpSpPr/>
        <p:nvPr/>
      </p:nvGrpSpPr>
      <p:grpSpPr>
        <a:xfrm>
          <a:off x="0" y="0"/>
          <a:ext cx="0" cy="0"/>
          <a:chOff x="0" y="0"/>
          <a:chExt cx="0" cy="0"/>
        </a:xfrm>
      </p:grpSpPr>
      <p:grpSp>
        <p:nvGrpSpPr>
          <p:cNvPr id="1325" name="Google Shape;1325;p65"/>
          <p:cNvGrpSpPr/>
          <p:nvPr/>
        </p:nvGrpSpPr>
        <p:grpSpPr>
          <a:xfrm>
            <a:off x="8055142" y="3403600"/>
            <a:ext cx="1208808" cy="1971714"/>
            <a:chOff x="3846704" y="-39342"/>
            <a:chExt cx="718950" cy="1172694"/>
          </a:xfrm>
        </p:grpSpPr>
        <p:sp>
          <p:nvSpPr>
            <p:cNvPr id="1326" name="Google Shape;1326;p65"/>
            <p:cNvSpPr/>
            <p:nvPr/>
          </p:nvSpPr>
          <p:spPr>
            <a:xfrm>
              <a:off x="3847150" y="-39342"/>
              <a:ext cx="718504" cy="1172694"/>
            </a:xfrm>
            <a:custGeom>
              <a:avLst/>
              <a:gdLst/>
              <a:ahLst/>
              <a:cxnLst/>
              <a:rect l="l" t="t" r="r" b="b"/>
              <a:pathLst>
                <a:path w="19325" h="31541" extrusionOk="0">
                  <a:moveTo>
                    <a:pt x="1" y="0"/>
                  </a:moveTo>
                  <a:lnTo>
                    <a:pt x="1" y="31540"/>
                  </a:lnTo>
                  <a:lnTo>
                    <a:pt x="19325" y="31540"/>
                  </a:lnTo>
                  <a:lnTo>
                    <a:pt x="19325" y="0"/>
                  </a:lnTo>
                  <a:close/>
                </a:path>
              </a:pathLst>
            </a:custGeom>
            <a:solidFill>
              <a:schemeClr val="accent2"/>
            </a:solidFill>
            <a:ln w="9525" cap="flat" cmpd="sng">
              <a:solidFill>
                <a:schemeClr val="dk1"/>
              </a:solidFill>
              <a:prstDash val="solid"/>
              <a:round/>
              <a:headEnd type="none" w="sm" len="sm"/>
              <a:tailEnd type="none" w="sm" len="sm"/>
            </a:ln>
            <a:effectLst>
              <a:outerShdw dist="76200" dir="276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65"/>
            <p:cNvSpPr/>
            <p:nvPr/>
          </p:nvSpPr>
          <p:spPr>
            <a:xfrm>
              <a:off x="3846704" y="-39342"/>
              <a:ext cx="718057" cy="94772"/>
            </a:xfrm>
            <a:custGeom>
              <a:avLst/>
              <a:gdLst/>
              <a:ahLst/>
              <a:cxnLst/>
              <a:rect l="l" t="t" r="r" b="b"/>
              <a:pathLst>
                <a:path w="19313" h="2549" extrusionOk="0">
                  <a:moveTo>
                    <a:pt x="1" y="0"/>
                  </a:moveTo>
                  <a:lnTo>
                    <a:pt x="1" y="2548"/>
                  </a:lnTo>
                  <a:lnTo>
                    <a:pt x="19313" y="2548"/>
                  </a:lnTo>
                  <a:lnTo>
                    <a:pt x="19313" y="0"/>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65"/>
            <p:cNvSpPr/>
            <p:nvPr/>
          </p:nvSpPr>
          <p:spPr>
            <a:xfrm>
              <a:off x="4494664" y="-8815"/>
              <a:ext cx="35144" cy="34761"/>
            </a:xfrm>
            <a:custGeom>
              <a:avLst/>
              <a:gdLst/>
              <a:ahLst/>
              <a:cxnLst/>
              <a:rect l="l" t="t" r="r" b="b"/>
              <a:pathLst>
                <a:path w="1109" h="1097" extrusionOk="0">
                  <a:moveTo>
                    <a:pt x="549" y="1"/>
                  </a:moveTo>
                  <a:cubicBezTo>
                    <a:pt x="251" y="1"/>
                    <a:pt x="1" y="239"/>
                    <a:pt x="1" y="549"/>
                  </a:cubicBezTo>
                  <a:cubicBezTo>
                    <a:pt x="1" y="858"/>
                    <a:pt x="251" y="1096"/>
                    <a:pt x="549" y="1096"/>
                  </a:cubicBezTo>
                  <a:cubicBezTo>
                    <a:pt x="858" y="1096"/>
                    <a:pt x="1108" y="858"/>
                    <a:pt x="1108" y="549"/>
                  </a:cubicBezTo>
                  <a:cubicBezTo>
                    <a:pt x="1108" y="239"/>
                    <a:pt x="858" y="1"/>
                    <a:pt x="5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65"/>
            <p:cNvSpPr/>
            <p:nvPr/>
          </p:nvSpPr>
          <p:spPr>
            <a:xfrm>
              <a:off x="4436195" y="-8815"/>
              <a:ext cx="34732" cy="34761"/>
            </a:xfrm>
            <a:custGeom>
              <a:avLst/>
              <a:gdLst/>
              <a:ahLst/>
              <a:cxnLst/>
              <a:rect l="l" t="t" r="r" b="b"/>
              <a:pathLst>
                <a:path w="1096" h="1097" extrusionOk="0">
                  <a:moveTo>
                    <a:pt x="548" y="1"/>
                  </a:moveTo>
                  <a:cubicBezTo>
                    <a:pt x="250" y="1"/>
                    <a:pt x="0" y="239"/>
                    <a:pt x="0" y="549"/>
                  </a:cubicBezTo>
                  <a:cubicBezTo>
                    <a:pt x="0" y="858"/>
                    <a:pt x="250" y="1096"/>
                    <a:pt x="548" y="1096"/>
                  </a:cubicBezTo>
                  <a:cubicBezTo>
                    <a:pt x="858" y="1096"/>
                    <a:pt x="1096" y="858"/>
                    <a:pt x="1096" y="549"/>
                  </a:cubicBezTo>
                  <a:cubicBezTo>
                    <a:pt x="1096" y="239"/>
                    <a:pt x="858"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65"/>
            <p:cNvSpPr/>
            <p:nvPr/>
          </p:nvSpPr>
          <p:spPr>
            <a:xfrm>
              <a:off x="4377346" y="-8815"/>
              <a:ext cx="34732" cy="34761"/>
            </a:xfrm>
            <a:custGeom>
              <a:avLst/>
              <a:gdLst/>
              <a:ahLst/>
              <a:cxnLst/>
              <a:rect l="l" t="t" r="r" b="b"/>
              <a:pathLst>
                <a:path w="1096" h="1097" extrusionOk="0">
                  <a:moveTo>
                    <a:pt x="548" y="1"/>
                  </a:moveTo>
                  <a:cubicBezTo>
                    <a:pt x="250" y="1"/>
                    <a:pt x="0" y="239"/>
                    <a:pt x="0" y="549"/>
                  </a:cubicBezTo>
                  <a:cubicBezTo>
                    <a:pt x="0" y="846"/>
                    <a:pt x="238" y="1096"/>
                    <a:pt x="548" y="1096"/>
                  </a:cubicBezTo>
                  <a:cubicBezTo>
                    <a:pt x="845" y="1096"/>
                    <a:pt x="1095" y="858"/>
                    <a:pt x="1095" y="549"/>
                  </a:cubicBezTo>
                  <a:cubicBezTo>
                    <a:pt x="1095" y="251"/>
                    <a:pt x="857"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65"/>
            <p:cNvSpPr/>
            <p:nvPr/>
          </p:nvSpPr>
          <p:spPr>
            <a:xfrm>
              <a:off x="3948093" y="344018"/>
              <a:ext cx="515761" cy="499811"/>
            </a:xfrm>
            <a:custGeom>
              <a:avLst/>
              <a:gdLst/>
              <a:ahLst/>
              <a:cxnLst/>
              <a:rect l="l" t="t" r="r" b="b"/>
              <a:pathLst>
                <a:path w="13872" h="13443" extrusionOk="0">
                  <a:moveTo>
                    <a:pt x="0" y="0"/>
                  </a:moveTo>
                  <a:lnTo>
                    <a:pt x="0" y="13442"/>
                  </a:lnTo>
                  <a:lnTo>
                    <a:pt x="13871" y="13442"/>
                  </a:lnTo>
                  <a:lnTo>
                    <a:pt x="13871"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65"/>
            <p:cNvSpPr/>
            <p:nvPr/>
          </p:nvSpPr>
          <p:spPr>
            <a:xfrm>
              <a:off x="3951179" y="156744"/>
              <a:ext cx="509998" cy="16434"/>
            </a:xfrm>
            <a:custGeom>
              <a:avLst/>
              <a:gdLst/>
              <a:ahLst/>
              <a:cxnLst/>
              <a:rect l="l" t="t" r="r" b="b"/>
              <a:pathLst>
                <a:path w="13717" h="442" extrusionOk="0">
                  <a:moveTo>
                    <a:pt x="227" y="1"/>
                  </a:moveTo>
                  <a:cubicBezTo>
                    <a:pt x="108" y="1"/>
                    <a:pt x="1" y="96"/>
                    <a:pt x="1" y="215"/>
                  </a:cubicBezTo>
                  <a:cubicBezTo>
                    <a:pt x="1" y="334"/>
                    <a:pt x="108" y="441"/>
                    <a:pt x="227" y="441"/>
                  </a:cubicBezTo>
                  <a:lnTo>
                    <a:pt x="13490" y="441"/>
                  </a:lnTo>
                  <a:cubicBezTo>
                    <a:pt x="13610" y="441"/>
                    <a:pt x="13717" y="334"/>
                    <a:pt x="13717" y="215"/>
                  </a:cubicBezTo>
                  <a:cubicBezTo>
                    <a:pt x="13717" y="96"/>
                    <a:pt x="13610" y="1"/>
                    <a:pt x="134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65"/>
            <p:cNvSpPr/>
            <p:nvPr/>
          </p:nvSpPr>
          <p:spPr>
            <a:xfrm>
              <a:off x="3951179" y="250623"/>
              <a:ext cx="509998" cy="16843"/>
            </a:xfrm>
            <a:custGeom>
              <a:avLst/>
              <a:gdLst/>
              <a:ahLst/>
              <a:cxnLst/>
              <a:rect l="l" t="t" r="r" b="b"/>
              <a:pathLst>
                <a:path w="13717" h="453" extrusionOk="0">
                  <a:moveTo>
                    <a:pt x="227" y="0"/>
                  </a:moveTo>
                  <a:cubicBezTo>
                    <a:pt x="108" y="0"/>
                    <a:pt x="1" y="107"/>
                    <a:pt x="1" y="226"/>
                  </a:cubicBezTo>
                  <a:cubicBezTo>
                    <a:pt x="1" y="345"/>
                    <a:pt x="108" y="452"/>
                    <a:pt x="227" y="452"/>
                  </a:cubicBezTo>
                  <a:lnTo>
                    <a:pt x="13490" y="452"/>
                  </a:lnTo>
                  <a:cubicBezTo>
                    <a:pt x="13610" y="452"/>
                    <a:pt x="13717" y="345"/>
                    <a:pt x="13717" y="226"/>
                  </a:cubicBezTo>
                  <a:cubicBezTo>
                    <a:pt x="13717" y="107"/>
                    <a:pt x="13610" y="0"/>
                    <a:pt x="13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65"/>
            <p:cNvSpPr/>
            <p:nvPr/>
          </p:nvSpPr>
          <p:spPr>
            <a:xfrm>
              <a:off x="3951179" y="920379"/>
              <a:ext cx="509998" cy="16396"/>
            </a:xfrm>
            <a:custGeom>
              <a:avLst/>
              <a:gdLst/>
              <a:ahLst/>
              <a:cxnLst/>
              <a:rect l="l" t="t" r="r" b="b"/>
              <a:pathLst>
                <a:path w="13717" h="441" extrusionOk="0">
                  <a:moveTo>
                    <a:pt x="227" y="0"/>
                  </a:moveTo>
                  <a:cubicBezTo>
                    <a:pt x="108" y="0"/>
                    <a:pt x="1" y="95"/>
                    <a:pt x="1" y="214"/>
                  </a:cubicBezTo>
                  <a:cubicBezTo>
                    <a:pt x="1" y="334"/>
                    <a:pt x="108" y="441"/>
                    <a:pt x="227" y="441"/>
                  </a:cubicBezTo>
                  <a:lnTo>
                    <a:pt x="13490" y="441"/>
                  </a:lnTo>
                  <a:cubicBezTo>
                    <a:pt x="13610" y="441"/>
                    <a:pt x="13717" y="334"/>
                    <a:pt x="13717" y="214"/>
                  </a:cubicBezTo>
                  <a:cubicBezTo>
                    <a:pt x="13717" y="95"/>
                    <a:pt x="13610" y="0"/>
                    <a:pt x="13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65"/>
            <p:cNvSpPr/>
            <p:nvPr/>
          </p:nvSpPr>
          <p:spPr>
            <a:xfrm>
              <a:off x="3951179" y="1013774"/>
              <a:ext cx="260781" cy="16396"/>
            </a:xfrm>
            <a:custGeom>
              <a:avLst/>
              <a:gdLst/>
              <a:ahLst/>
              <a:cxnLst/>
              <a:rect l="l" t="t" r="r" b="b"/>
              <a:pathLst>
                <a:path w="7014" h="441" extrusionOk="0">
                  <a:moveTo>
                    <a:pt x="227" y="0"/>
                  </a:moveTo>
                  <a:cubicBezTo>
                    <a:pt x="108" y="0"/>
                    <a:pt x="1" y="96"/>
                    <a:pt x="1" y="227"/>
                  </a:cubicBezTo>
                  <a:cubicBezTo>
                    <a:pt x="1" y="346"/>
                    <a:pt x="108" y="441"/>
                    <a:pt x="227" y="441"/>
                  </a:cubicBezTo>
                  <a:lnTo>
                    <a:pt x="6787" y="441"/>
                  </a:lnTo>
                  <a:cubicBezTo>
                    <a:pt x="6906" y="441"/>
                    <a:pt x="7013" y="358"/>
                    <a:pt x="7013" y="227"/>
                  </a:cubicBezTo>
                  <a:cubicBezTo>
                    <a:pt x="7013" y="96"/>
                    <a:pt x="6906" y="0"/>
                    <a:pt x="6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 name="Google Shape;1336;p65"/>
          <p:cNvGrpSpPr/>
          <p:nvPr/>
        </p:nvGrpSpPr>
        <p:grpSpPr>
          <a:xfrm>
            <a:off x="-1386596" y="1275393"/>
            <a:ext cx="2327691" cy="1441613"/>
            <a:chOff x="3248717" y="3106324"/>
            <a:chExt cx="1348466" cy="835116"/>
          </a:xfrm>
        </p:grpSpPr>
        <p:sp>
          <p:nvSpPr>
            <p:cNvPr id="1337" name="Google Shape;1337;p65"/>
            <p:cNvSpPr/>
            <p:nvPr/>
          </p:nvSpPr>
          <p:spPr>
            <a:xfrm>
              <a:off x="3248717" y="3106326"/>
              <a:ext cx="1348407" cy="835114"/>
            </a:xfrm>
            <a:custGeom>
              <a:avLst/>
              <a:gdLst/>
              <a:ahLst/>
              <a:cxnLst/>
              <a:rect l="l" t="t" r="r" b="b"/>
              <a:pathLst>
                <a:path w="36267" h="20396" extrusionOk="0">
                  <a:moveTo>
                    <a:pt x="0" y="0"/>
                  </a:moveTo>
                  <a:lnTo>
                    <a:pt x="0" y="20396"/>
                  </a:lnTo>
                  <a:lnTo>
                    <a:pt x="36267" y="20396"/>
                  </a:lnTo>
                  <a:lnTo>
                    <a:pt x="36267" y="0"/>
                  </a:lnTo>
                  <a:close/>
                </a:path>
              </a:pathLst>
            </a:custGeom>
            <a:solidFill>
              <a:schemeClr val="lt1"/>
            </a:solidFill>
            <a:ln w="9525" cap="flat" cmpd="sng">
              <a:solidFill>
                <a:schemeClr val="dk1"/>
              </a:solidFill>
              <a:prstDash val="solid"/>
              <a:round/>
              <a:headEnd type="none" w="sm" len="sm"/>
              <a:tailEnd type="none" w="sm" len="sm"/>
            </a:ln>
            <a:effectLst>
              <a:outerShdw dist="7620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8" name="Google Shape;1338;p65"/>
            <p:cNvGrpSpPr/>
            <p:nvPr/>
          </p:nvGrpSpPr>
          <p:grpSpPr>
            <a:xfrm>
              <a:off x="3248739" y="3106324"/>
              <a:ext cx="1348444" cy="84585"/>
              <a:chOff x="4368925" y="3343000"/>
              <a:chExt cx="906700" cy="56875"/>
            </a:xfrm>
          </p:grpSpPr>
          <p:sp>
            <p:nvSpPr>
              <p:cNvPr id="1339" name="Google Shape;1339;p65"/>
              <p:cNvSpPr/>
              <p:nvPr/>
            </p:nvSpPr>
            <p:spPr>
              <a:xfrm>
                <a:off x="4368925" y="3343000"/>
                <a:ext cx="906700" cy="56875"/>
              </a:xfrm>
              <a:custGeom>
                <a:avLst/>
                <a:gdLst/>
                <a:ahLst/>
                <a:cxnLst/>
                <a:rect l="l" t="t" r="r" b="b"/>
                <a:pathLst>
                  <a:path w="36268" h="2275" extrusionOk="0">
                    <a:moveTo>
                      <a:pt x="1" y="0"/>
                    </a:moveTo>
                    <a:lnTo>
                      <a:pt x="1" y="2274"/>
                    </a:lnTo>
                    <a:lnTo>
                      <a:pt x="36267" y="2274"/>
                    </a:lnTo>
                    <a:lnTo>
                      <a:pt x="36267"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65"/>
              <p:cNvSpPr/>
              <p:nvPr/>
            </p:nvSpPr>
            <p:spPr>
              <a:xfrm>
                <a:off x="5229750" y="3361450"/>
                <a:ext cx="24425" cy="24425"/>
              </a:xfrm>
              <a:custGeom>
                <a:avLst/>
                <a:gdLst/>
                <a:ahLst/>
                <a:cxnLst/>
                <a:rect l="l" t="t" r="r" b="b"/>
                <a:pathLst>
                  <a:path w="977" h="977" extrusionOk="0">
                    <a:moveTo>
                      <a:pt x="489" y="1"/>
                    </a:moveTo>
                    <a:cubicBezTo>
                      <a:pt x="215" y="1"/>
                      <a:pt x="0" y="203"/>
                      <a:pt x="0" y="489"/>
                    </a:cubicBezTo>
                    <a:cubicBezTo>
                      <a:pt x="0" y="763"/>
                      <a:pt x="215" y="977"/>
                      <a:pt x="489" y="977"/>
                    </a:cubicBezTo>
                    <a:cubicBezTo>
                      <a:pt x="751" y="977"/>
                      <a:pt x="977" y="763"/>
                      <a:pt x="977" y="489"/>
                    </a:cubicBezTo>
                    <a:cubicBezTo>
                      <a:pt x="977" y="215"/>
                      <a:pt x="751" y="1"/>
                      <a:pt x="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65"/>
              <p:cNvSpPr/>
              <p:nvPr/>
            </p:nvSpPr>
            <p:spPr>
              <a:xfrm>
                <a:off x="5188375" y="3361450"/>
                <a:ext cx="24425" cy="24425"/>
              </a:xfrm>
              <a:custGeom>
                <a:avLst/>
                <a:gdLst/>
                <a:ahLst/>
                <a:cxnLst/>
                <a:rect l="l" t="t" r="r" b="b"/>
                <a:pathLst>
                  <a:path w="977" h="977" extrusionOk="0">
                    <a:moveTo>
                      <a:pt x="489" y="1"/>
                    </a:moveTo>
                    <a:cubicBezTo>
                      <a:pt x="215" y="1"/>
                      <a:pt x="1" y="203"/>
                      <a:pt x="1" y="489"/>
                    </a:cubicBezTo>
                    <a:cubicBezTo>
                      <a:pt x="1" y="763"/>
                      <a:pt x="215" y="977"/>
                      <a:pt x="489" y="977"/>
                    </a:cubicBezTo>
                    <a:cubicBezTo>
                      <a:pt x="751" y="977"/>
                      <a:pt x="977" y="763"/>
                      <a:pt x="977" y="489"/>
                    </a:cubicBezTo>
                    <a:cubicBezTo>
                      <a:pt x="977" y="215"/>
                      <a:pt x="751" y="1"/>
                      <a:pt x="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65"/>
              <p:cNvSpPr/>
              <p:nvPr/>
            </p:nvSpPr>
            <p:spPr>
              <a:xfrm>
                <a:off x="5146700" y="3361450"/>
                <a:ext cx="24425" cy="24425"/>
              </a:xfrm>
              <a:custGeom>
                <a:avLst/>
                <a:gdLst/>
                <a:ahLst/>
                <a:cxnLst/>
                <a:rect l="l" t="t" r="r" b="b"/>
                <a:pathLst>
                  <a:path w="977" h="977" extrusionOk="0">
                    <a:moveTo>
                      <a:pt x="489" y="1"/>
                    </a:moveTo>
                    <a:cubicBezTo>
                      <a:pt x="227" y="1"/>
                      <a:pt x="1" y="203"/>
                      <a:pt x="1" y="489"/>
                    </a:cubicBezTo>
                    <a:cubicBezTo>
                      <a:pt x="1" y="763"/>
                      <a:pt x="227" y="977"/>
                      <a:pt x="489" y="977"/>
                    </a:cubicBezTo>
                    <a:cubicBezTo>
                      <a:pt x="751" y="977"/>
                      <a:pt x="977" y="763"/>
                      <a:pt x="977" y="489"/>
                    </a:cubicBezTo>
                    <a:cubicBezTo>
                      <a:pt x="977" y="215"/>
                      <a:pt x="751" y="1"/>
                      <a:pt x="4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3" name="Google Shape;1343;p65"/>
            <p:cNvSpPr/>
            <p:nvPr/>
          </p:nvSpPr>
          <p:spPr>
            <a:xfrm>
              <a:off x="3400564" y="3429233"/>
              <a:ext cx="65102" cy="379831"/>
            </a:xfrm>
            <a:custGeom>
              <a:avLst/>
              <a:gdLst/>
              <a:ahLst/>
              <a:cxnLst/>
              <a:rect l="l" t="t" r="r" b="b"/>
              <a:pathLst>
                <a:path w="1751" h="10216" extrusionOk="0">
                  <a:moveTo>
                    <a:pt x="0" y="0"/>
                  </a:moveTo>
                  <a:lnTo>
                    <a:pt x="0" y="10216"/>
                  </a:lnTo>
                  <a:lnTo>
                    <a:pt x="1750" y="10216"/>
                  </a:lnTo>
                  <a:lnTo>
                    <a:pt x="1750"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65"/>
            <p:cNvSpPr/>
            <p:nvPr/>
          </p:nvSpPr>
          <p:spPr>
            <a:xfrm>
              <a:off x="3512549" y="3465520"/>
              <a:ext cx="65548" cy="343543"/>
            </a:xfrm>
            <a:custGeom>
              <a:avLst/>
              <a:gdLst/>
              <a:ahLst/>
              <a:cxnLst/>
              <a:rect l="l" t="t" r="r" b="b"/>
              <a:pathLst>
                <a:path w="1763" h="9240" extrusionOk="0">
                  <a:moveTo>
                    <a:pt x="0" y="1"/>
                  </a:moveTo>
                  <a:lnTo>
                    <a:pt x="0" y="9240"/>
                  </a:lnTo>
                  <a:lnTo>
                    <a:pt x="1763" y="9240"/>
                  </a:lnTo>
                  <a:lnTo>
                    <a:pt x="1763"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65"/>
            <p:cNvSpPr/>
            <p:nvPr/>
          </p:nvSpPr>
          <p:spPr>
            <a:xfrm>
              <a:off x="3736967" y="3621787"/>
              <a:ext cx="65139" cy="188168"/>
            </a:xfrm>
            <a:custGeom>
              <a:avLst/>
              <a:gdLst/>
              <a:ahLst/>
              <a:cxnLst/>
              <a:rect l="l" t="t" r="r" b="b"/>
              <a:pathLst>
                <a:path w="1752" h="5061" extrusionOk="0">
                  <a:moveTo>
                    <a:pt x="1" y="1"/>
                  </a:moveTo>
                  <a:lnTo>
                    <a:pt x="1" y="5061"/>
                  </a:lnTo>
                  <a:lnTo>
                    <a:pt x="1751" y="5061"/>
                  </a:lnTo>
                  <a:lnTo>
                    <a:pt x="1751"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65"/>
            <p:cNvSpPr/>
            <p:nvPr/>
          </p:nvSpPr>
          <p:spPr>
            <a:xfrm>
              <a:off x="3624535" y="3670492"/>
              <a:ext cx="65548" cy="139462"/>
            </a:xfrm>
            <a:custGeom>
              <a:avLst/>
              <a:gdLst/>
              <a:ahLst/>
              <a:cxnLst/>
              <a:rect l="l" t="t" r="r" b="b"/>
              <a:pathLst>
                <a:path w="1763" h="3751" extrusionOk="0">
                  <a:moveTo>
                    <a:pt x="1" y="0"/>
                  </a:moveTo>
                  <a:lnTo>
                    <a:pt x="1" y="3751"/>
                  </a:lnTo>
                  <a:lnTo>
                    <a:pt x="1763" y="3751"/>
                  </a:lnTo>
                  <a:lnTo>
                    <a:pt x="1763" y="0"/>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65"/>
            <p:cNvSpPr/>
            <p:nvPr/>
          </p:nvSpPr>
          <p:spPr>
            <a:xfrm>
              <a:off x="3848543" y="3376549"/>
              <a:ext cx="65548" cy="433407"/>
            </a:xfrm>
            <a:custGeom>
              <a:avLst/>
              <a:gdLst/>
              <a:ahLst/>
              <a:cxnLst/>
              <a:rect l="l" t="t" r="r" b="b"/>
              <a:pathLst>
                <a:path w="1763" h="11657" extrusionOk="0">
                  <a:moveTo>
                    <a:pt x="0" y="0"/>
                  </a:moveTo>
                  <a:lnTo>
                    <a:pt x="0" y="11657"/>
                  </a:lnTo>
                  <a:lnTo>
                    <a:pt x="1762" y="11657"/>
                  </a:lnTo>
                  <a:lnTo>
                    <a:pt x="1762" y="0"/>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65"/>
            <p:cNvSpPr/>
            <p:nvPr/>
          </p:nvSpPr>
          <p:spPr>
            <a:xfrm>
              <a:off x="3960975" y="3591671"/>
              <a:ext cx="65102" cy="218284"/>
            </a:xfrm>
            <a:custGeom>
              <a:avLst/>
              <a:gdLst/>
              <a:ahLst/>
              <a:cxnLst/>
              <a:rect l="l" t="t" r="r" b="b"/>
              <a:pathLst>
                <a:path w="1751" h="5871" extrusionOk="0">
                  <a:moveTo>
                    <a:pt x="0" y="1"/>
                  </a:moveTo>
                  <a:lnTo>
                    <a:pt x="0" y="5871"/>
                  </a:lnTo>
                  <a:lnTo>
                    <a:pt x="1751" y="5871"/>
                  </a:lnTo>
                  <a:lnTo>
                    <a:pt x="1751" y="1"/>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65"/>
            <p:cNvSpPr/>
            <p:nvPr/>
          </p:nvSpPr>
          <p:spPr>
            <a:xfrm>
              <a:off x="4073407" y="3612046"/>
              <a:ext cx="65102" cy="197017"/>
            </a:xfrm>
            <a:custGeom>
              <a:avLst/>
              <a:gdLst/>
              <a:ahLst/>
              <a:cxnLst/>
              <a:rect l="l" t="t" r="r" b="b"/>
              <a:pathLst>
                <a:path w="1751" h="5299" extrusionOk="0">
                  <a:moveTo>
                    <a:pt x="1" y="1"/>
                  </a:moveTo>
                  <a:lnTo>
                    <a:pt x="1" y="5299"/>
                  </a:lnTo>
                  <a:lnTo>
                    <a:pt x="1751" y="5299"/>
                  </a:lnTo>
                  <a:lnTo>
                    <a:pt x="1751"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65"/>
            <p:cNvSpPr/>
            <p:nvPr/>
          </p:nvSpPr>
          <p:spPr>
            <a:xfrm>
              <a:off x="4297415" y="3701909"/>
              <a:ext cx="65102" cy="108045"/>
            </a:xfrm>
            <a:custGeom>
              <a:avLst/>
              <a:gdLst/>
              <a:ahLst/>
              <a:cxnLst/>
              <a:rect l="l" t="t" r="r" b="b"/>
              <a:pathLst>
                <a:path w="1751" h="2906" extrusionOk="0">
                  <a:moveTo>
                    <a:pt x="0" y="1"/>
                  </a:moveTo>
                  <a:lnTo>
                    <a:pt x="0" y="2906"/>
                  </a:lnTo>
                  <a:lnTo>
                    <a:pt x="1750" y="2906"/>
                  </a:lnTo>
                  <a:lnTo>
                    <a:pt x="1750"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65"/>
            <p:cNvSpPr/>
            <p:nvPr/>
          </p:nvSpPr>
          <p:spPr>
            <a:xfrm>
              <a:off x="4184946" y="3729348"/>
              <a:ext cx="65586" cy="79714"/>
            </a:xfrm>
            <a:custGeom>
              <a:avLst/>
              <a:gdLst/>
              <a:ahLst/>
              <a:cxnLst/>
              <a:rect l="l" t="t" r="r" b="b"/>
              <a:pathLst>
                <a:path w="1764" h="2144" extrusionOk="0">
                  <a:moveTo>
                    <a:pt x="1" y="1"/>
                  </a:moveTo>
                  <a:lnTo>
                    <a:pt x="1" y="2144"/>
                  </a:lnTo>
                  <a:lnTo>
                    <a:pt x="1763" y="2144"/>
                  </a:lnTo>
                  <a:lnTo>
                    <a:pt x="1763"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65"/>
            <p:cNvSpPr/>
            <p:nvPr/>
          </p:nvSpPr>
          <p:spPr>
            <a:xfrm>
              <a:off x="4408954" y="3561593"/>
              <a:ext cx="65548" cy="248362"/>
            </a:xfrm>
            <a:custGeom>
              <a:avLst/>
              <a:gdLst/>
              <a:ahLst/>
              <a:cxnLst/>
              <a:rect l="l" t="t" r="r" b="b"/>
              <a:pathLst>
                <a:path w="1763" h="6680" extrusionOk="0">
                  <a:moveTo>
                    <a:pt x="1" y="0"/>
                  </a:moveTo>
                  <a:lnTo>
                    <a:pt x="1" y="6680"/>
                  </a:lnTo>
                  <a:lnTo>
                    <a:pt x="1763" y="6680"/>
                  </a:lnTo>
                  <a:lnTo>
                    <a:pt x="1763" y="0"/>
                  </a:lnTo>
                  <a:close/>
                </a:path>
              </a:pathLst>
            </a:custGeom>
            <a:solidFill>
              <a:schemeClr val="l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5" name="Google Shape;1375;p65"/>
          <p:cNvSpPr/>
          <p:nvPr/>
        </p:nvSpPr>
        <p:spPr>
          <a:xfrm>
            <a:off x="8430650" y="1666743"/>
            <a:ext cx="831799" cy="651698"/>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65"/>
          <p:cNvSpPr/>
          <p:nvPr/>
        </p:nvSpPr>
        <p:spPr>
          <a:xfrm>
            <a:off x="119760" y="4016220"/>
            <a:ext cx="720142" cy="564217"/>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lt2"/>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TextBox 58"/>
          <p:cNvSpPr txBox="1"/>
          <p:nvPr/>
        </p:nvSpPr>
        <p:spPr>
          <a:xfrm>
            <a:off x="0" y="617863"/>
            <a:ext cx="9144000" cy="630942"/>
          </a:xfrm>
          <a:prstGeom prst="rect">
            <a:avLst/>
          </a:prstGeom>
          <a:noFill/>
        </p:spPr>
        <p:txBody>
          <a:bodyPr wrap="square" rtlCol="0">
            <a:spAutoFit/>
          </a:bodyPr>
          <a:lstStyle/>
          <a:p>
            <a:pPr algn="ctr"/>
            <a:r>
              <a:rPr lang="en-US" sz="3500" b="1">
                <a:solidFill>
                  <a:srgbClr val="002060"/>
                </a:solidFill>
              </a:rPr>
              <a:t>NỘI DUNG BÀI HỌC</a:t>
            </a:r>
          </a:p>
        </p:txBody>
      </p:sp>
      <p:grpSp>
        <p:nvGrpSpPr>
          <p:cNvPr id="7" name="Group 6"/>
          <p:cNvGrpSpPr/>
          <p:nvPr/>
        </p:nvGrpSpPr>
        <p:grpSpPr>
          <a:xfrm>
            <a:off x="1508795" y="1535985"/>
            <a:ext cx="2479135" cy="2820393"/>
            <a:chOff x="1566787" y="1611164"/>
            <a:chExt cx="2151561" cy="2820393"/>
          </a:xfrm>
        </p:grpSpPr>
        <p:grpSp>
          <p:nvGrpSpPr>
            <p:cNvPr id="1353" name="Google Shape;1353;p65"/>
            <p:cNvGrpSpPr/>
            <p:nvPr/>
          </p:nvGrpSpPr>
          <p:grpSpPr>
            <a:xfrm>
              <a:off x="1566787" y="1611164"/>
              <a:ext cx="2151561" cy="2820393"/>
              <a:chOff x="2963494" y="430150"/>
              <a:chExt cx="2844514" cy="3315621"/>
            </a:xfrm>
          </p:grpSpPr>
          <p:sp>
            <p:nvSpPr>
              <p:cNvPr id="1354" name="Google Shape;1354;p65"/>
              <p:cNvSpPr/>
              <p:nvPr/>
            </p:nvSpPr>
            <p:spPr>
              <a:xfrm>
                <a:off x="2963501" y="430150"/>
                <a:ext cx="2844432" cy="3315621"/>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5" name="Google Shape;1355;p65"/>
              <p:cNvGrpSpPr/>
              <p:nvPr/>
            </p:nvGrpSpPr>
            <p:grpSpPr>
              <a:xfrm>
                <a:off x="2963494" y="430150"/>
                <a:ext cx="2844514" cy="278376"/>
                <a:chOff x="6093119" y="198317"/>
                <a:chExt cx="2844514" cy="278376"/>
              </a:xfrm>
            </p:grpSpPr>
            <p:sp>
              <p:nvSpPr>
                <p:cNvPr id="1356" name="Google Shape;1356;p65"/>
                <p:cNvSpPr/>
                <p:nvPr/>
              </p:nvSpPr>
              <p:spPr>
                <a:xfrm>
                  <a:off x="6093119" y="198317"/>
                  <a:ext cx="2844514" cy="278376"/>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65"/>
                <p:cNvSpPr/>
                <p:nvPr/>
              </p:nvSpPr>
              <p:spPr>
                <a:xfrm>
                  <a:off x="8699658" y="280960"/>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65"/>
                <p:cNvSpPr/>
                <p:nvPr/>
              </p:nvSpPr>
              <p:spPr>
                <a:xfrm>
                  <a:off x="8490978" y="280960"/>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65"/>
                <p:cNvSpPr/>
                <p:nvPr/>
              </p:nvSpPr>
              <p:spPr>
                <a:xfrm>
                  <a:off x="8284467" y="280960"/>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0" name="TextBox 59"/>
            <p:cNvSpPr txBox="1"/>
            <p:nvPr/>
          </p:nvSpPr>
          <p:spPr>
            <a:xfrm>
              <a:off x="1717930" y="2077228"/>
              <a:ext cx="1849225" cy="1938992"/>
            </a:xfrm>
            <a:prstGeom prst="rect">
              <a:avLst/>
            </a:prstGeom>
            <a:noFill/>
          </p:spPr>
          <p:txBody>
            <a:bodyPr wrap="square" rtlCol="0">
              <a:spAutoFit/>
            </a:bodyPr>
            <a:lstStyle/>
            <a:p>
              <a:pPr algn="ctr">
                <a:lnSpc>
                  <a:spcPct val="150000"/>
                </a:lnSpc>
              </a:pPr>
              <a:r>
                <a:rPr lang="en-US" sz="2000"/>
                <a:t>1. Khả năng đính kèm tệp của các phần mềm sơ đồ tư duy</a:t>
              </a:r>
              <a:endParaRPr lang="en-US" sz="2000" i="1"/>
            </a:p>
          </p:txBody>
        </p:sp>
      </p:grpSp>
      <p:grpSp>
        <p:nvGrpSpPr>
          <p:cNvPr id="8" name="Group 7"/>
          <p:cNvGrpSpPr/>
          <p:nvPr/>
        </p:nvGrpSpPr>
        <p:grpSpPr>
          <a:xfrm>
            <a:off x="4350247" y="1535985"/>
            <a:ext cx="3176004" cy="3027009"/>
            <a:chOff x="4268918" y="1611164"/>
            <a:chExt cx="3176004" cy="3027009"/>
          </a:xfrm>
        </p:grpSpPr>
        <p:grpSp>
          <p:nvGrpSpPr>
            <p:cNvPr id="1360" name="Google Shape;1360;p65"/>
            <p:cNvGrpSpPr/>
            <p:nvPr/>
          </p:nvGrpSpPr>
          <p:grpSpPr>
            <a:xfrm>
              <a:off x="4268918" y="1611164"/>
              <a:ext cx="3176004" cy="2820393"/>
              <a:chOff x="2963494" y="430150"/>
              <a:chExt cx="2844514" cy="3315621"/>
            </a:xfrm>
          </p:grpSpPr>
          <p:sp>
            <p:nvSpPr>
              <p:cNvPr id="1361" name="Google Shape;1361;p65"/>
              <p:cNvSpPr/>
              <p:nvPr/>
            </p:nvSpPr>
            <p:spPr>
              <a:xfrm>
                <a:off x="2963501" y="430150"/>
                <a:ext cx="2844432" cy="3315621"/>
              </a:xfrm>
              <a:custGeom>
                <a:avLst/>
                <a:gdLst/>
                <a:ahLst/>
                <a:cxnLst/>
                <a:rect l="l" t="t" r="r" b="b"/>
                <a:pathLst>
                  <a:path w="32839" h="3776" extrusionOk="0">
                    <a:moveTo>
                      <a:pt x="1" y="1"/>
                    </a:moveTo>
                    <a:lnTo>
                      <a:pt x="1" y="3775"/>
                    </a:lnTo>
                    <a:lnTo>
                      <a:pt x="32838" y="3775"/>
                    </a:lnTo>
                    <a:lnTo>
                      <a:pt x="32838" y="1"/>
                    </a:lnTo>
                    <a:close/>
                  </a:path>
                </a:pathLst>
              </a:custGeom>
              <a:solidFill>
                <a:schemeClr val="accent2"/>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2" name="Google Shape;1362;p65"/>
              <p:cNvGrpSpPr/>
              <p:nvPr/>
            </p:nvGrpSpPr>
            <p:grpSpPr>
              <a:xfrm>
                <a:off x="2963494" y="430150"/>
                <a:ext cx="2844514" cy="278376"/>
                <a:chOff x="6093119" y="198317"/>
                <a:chExt cx="2844514" cy="278376"/>
              </a:xfrm>
            </p:grpSpPr>
            <p:sp>
              <p:nvSpPr>
                <p:cNvPr id="1363" name="Google Shape;1363;p65"/>
                <p:cNvSpPr/>
                <p:nvPr/>
              </p:nvSpPr>
              <p:spPr>
                <a:xfrm>
                  <a:off x="6093119" y="198317"/>
                  <a:ext cx="2844514" cy="278376"/>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65"/>
                <p:cNvSpPr/>
                <p:nvPr/>
              </p:nvSpPr>
              <p:spPr>
                <a:xfrm>
                  <a:off x="8727883" y="280960"/>
                  <a:ext cx="84787" cy="113091"/>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65"/>
                <p:cNvSpPr/>
                <p:nvPr/>
              </p:nvSpPr>
              <p:spPr>
                <a:xfrm>
                  <a:off x="8519226" y="280960"/>
                  <a:ext cx="84855" cy="113091"/>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65"/>
                <p:cNvSpPr/>
                <p:nvPr/>
              </p:nvSpPr>
              <p:spPr>
                <a:xfrm>
                  <a:off x="8312443" y="280960"/>
                  <a:ext cx="84041" cy="113091"/>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74" name="Google Shape;1374;p65"/>
            <p:cNvSpPr/>
            <p:nvPr/>
          </p:nvSpPr>
          <p:spPr>
            <a:xfrm rot="-2700000">
              <a:off x="6724025" y="4224940"/>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TextBox 60"/>
            <p:cNvSpPr txBox="1"/>
            <p:nvPr/>
          </p:nvSpPr>
          <p:spPr>
            <a:xfrm>
              <a:off x="4477075" y="2077228"/>
              <a:ext cx="2696155" cy="1938992"/>
            </a:xfrm>
            <a:prstGeom prst="rect">
              <a:avLst/>
            </a:prstGeom>
            <a:noFill/>
          </p:spPr>
          <p:txBody>
            <a:bodyPr wrap="square" rtlCol="0">
              <a:spAutoFit/>
            </a:bodyPr>
            <a:lstStyle/>
            <a:p>
              <a:pPr algn="ctr">
                <a:lnSpc>
                  <a:spcPct val="150000"/>
                </a:lnSpc>
              </a:pPr>
              <a:r>
                <a:rPr lang="en-US" sz="2000"/>
                <a:t>2. Thực hành sử dụng sơ đồ tư duy trong trao đổi thông tin và hợp tác</a:t>
              </a:r>
              <a:endParaRPr lang="en-US" sz="2000" i="1"/>
            </a:p>
          </p:txBody>
        </p:sp>
      </p:grpSp>
    </p:spTree>
    <p:extLst>
      <p:ext uri="{BB962C8B-B14F-4D97-AF65-F5344CB8AC3E}">
        <p14:creationId xmlns:p14="http://schemas.microsoft.com/office/powerpoint/2010/main" val="4258579406"/>
      </p:ext>
    </p:extLst>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grpSp>
        <p:nvGrpSpPr>
          <p:cNvPr id="568" name="Google Shape;568;p43"/>
          <p:cNvGrpSpPr/>
          <p:nvPr/>
        </p:nvGrpSpPr>
        <p:grpSpPr>
          <a:xfrm>
            <a:off x="7204417" y="2362200"/>
            <a:ext cx="4715803" cy="2968623"/>
            <a:chOff x="507099" y="430158"/>
            <a:chExt cx="5300872" cy="3336927"/>
          </a:xfrm>
        </p:grpSpPr>
        <p:sp>
          <p:nvSpPr>
            <p:cNvPr id="569" name="Google Shape;569;p43"/>
            <p:cNvSpPr/>
            <p:nvPr/>
          </p:nvSpPr>
          <p:spPr>
            <a:xfrm>
              <a:off x="507100" y="430158"/>
              <a:ext cx="5300871" cy="3336927"/>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0" name="Google Shape;570;p43"/>
            <p:cNvGrpSpPr/>
            <p:nvPr/>
          </p:nvGrpSpPr>
          <p:grpSpPr>
            <a:xfrm>
              <a:off x="507099" y="430158"/>
              <a:ext cx="5300871" cy="341077"/>
              <a:chOff x="3636724" y="198325"/>
              <a:chExt cx="5300871" cy="341077"/>
            </a:xfrm>
          </p:grpSpPr>
          <p:sp>
            <p:nvSpPr>
              <p:cNvPr id="571" name="Google Shape;571;p43"/>
              <p:cNvSpPr/>
              <p:nvPr/>
            </p:nvSpPr>
            <p:spPr>
              <a:xfrm>
                <a:off x="3636724" y="198325"/>
                <a:ext cx="5300871" cy="341077"/>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3"/>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3"/>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3"/>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75" name="Google Shape;575;p43"/>
          <p:cNvGrpSpPr/>
          <p:nvPr/>
        </p:nvGrpSpPr>
        <p:grpSpPr>
          <a:xfrm>
            <a:off x="705597" y="717688"/>
            <a:ext cx="7756063" cy="3871999"/>
            <a:chOff x="-454200" y="430163"/>
            <a:chExt cx="6262152" cy="3591099"/>
          </a:xfrm>
        </p:grpSpPr>
        <p:sp>
          <p:nvSpPr>
            <p:cNvPr id="576" name="Google Shape;576;p43"/>
            <p:cNvSpPr/>
            <p:nvPr/>
          </p:nvSpPr>
          <p:spPr>
            <a:xfrm>
              <a:off x="-454200" y="430163"/>
              <a:ext cx="6262151" cy="3591099"/>
            </a:xfrm>
            <a:custGeom>
              <a:avLst/>
              <a:gdLst/>
              <a:ahLst/>
              <a:cxnLst/>
              <a:rect l="l" t="t" r="r" b="b"/>
              <a:pathLst>
                <a:path w="32839" h="3776" extrusionOk="0">
                  <a:moveTo>
                    <a:pt x="1" y="1"/>
                  </a:moveTo>
                  <a:lnTo>
                    <a:pt x="1" y="3775"/>
                  </a:lnTo>
                  <a:lnTo>
                    <a:pt x="32838" y="3775"/>
                  </a:lnTo>
                  <a:lnTo>
                    <a:pt x="32838" y="1"/>
                  </a:lnTo>
                  <a:close/>
                </a:path>
              </a:pathLst>
            </a:custGeom>
            <a:solidFill>
              <a:schemeClr val="lt1"/>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77" name="Google Shape;577;p43"/>
            <p:cNvGrpSpPr/>
            <p:nvPr/>
          </p:nvGrpSpPr>
          <p:grpSpPr>
            <a:xfrm>
              <a:off x="-454199" y="430163"/>
              <a:ext cx="6262151" cy="341077"/>
              <a:chOff x="2675426" y="198329"/>
              <a:chExt cx="6262151" cy="341077"/>
            </a:xfrm>
          </p:grpSpPr>
          <p:sp>
            <p:nvSpPr>
              <p:cNvPr id="578" name="Google Shape;578;p43"/>
              <p:cNvSpPr/>
              <p:nvPr/>
            </p:nvSpPr>
            <p:spPr>
              <a:xfrm>
                <a:off x="2675426" y="198329"/>
                <a:ext cx="6262151" cy="341077"/>
              </a:xfrm>
              <a:custGeom>
                <a:avLst/>
                <a:gdLst/>
                <a:ahLst/>
                <a:cxnLst/>
                <a:rect l="l" t="t" r="r" b="b"/>
                <a:pathLst>
                  <a:path w="32839" h="3776" extrusionOk="0">
                    <a:moveTo>
                      <a:pt x="1" y="1"/>
                    </a:moveTo>
                    <a:lnTo>
                      <a:pt x="1" y="3775"/>
                    </a:lnTo>
                    <a:lnTo>
                      <a:pt x="32838" y="3775"/>
                    </a:lnTo>
                    <a:lnTo>
                      <a:pt x="32838" y="1"/>
                    </a:lnTo>
                    <a:close/>
                  </a:path>
                </a:pathLst>
              </a:custGeom>
              <a:solidFill>
                <a:schemeClr val="dk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3"/>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3"/>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3"/>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83" name="Google Shape;583;p43"/>
          <p:cNvSpPr txBox="1">
            <a:spLocks noGrp="1"/>
          </p:cNvSpPr>
          <p:nvPr>
            <p:ph type="title" idx="2"/>
          </p:nvPr>
        </p:nvSpPr>
        <p:spPr>
          <a:xfrm>
            <a:off x="1523468" y="1888918"/>
            <a:ext cx="1320188" cy="132018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b="1"/>
              <a:t>01</a:t>
            </a:r>
            <a:endParaRPr sz="4000" b="1"/>
          </a:p>
        </p:txBody>
      </p:sp>
      <p:grpSp>
        <p:nvGrpSpPr>
          <p:cNvPr id="585" name="Google Shape;585;p43"/>
          <p:cNvGrpSpPr/>
          <p:nvPr/>
        </p:nvGrpSpPr>
        <p:grpSpPr>
          <a:xfrm>
            <a:off x="2271704" y="2047584"/>
            <a:ext cx="381302" cy="81638"/>
            <a:chOff x="8284467" y="301559"/>
            <a:chExt cx="528203" cy="113090"/>
          </a:xfrm>
        </p:grpSpPr>
        <p:sp>
          <p:nvSpPr>
            <p:cNvPr id="586" name="Google Shape;586;p43"/>
            <p:cNvSpPr/>
            <p:nvPr/>
          </p:nvSpPr>
          <p:spPr>
            <a:xfrm>
              <a:off x="8699658" y="301559"/>
              <a:ext cx="113012" cy="113090"/>
            </a:xfrm>
            <a:custGeom>
              <a:avLst/>
              <a:gdLst/>
              <a:ahLst/>
              <a:cxnLst/>
              <a:rect l="l" t="t" r="r" b="b"/>
              <a:pathLst>
                <a:path w="1251" h="1252" extrusionOk="0">
                  <a:moveTo>
                    <a:pt x="620" y="1"/>
                  </a:moveTo>
                  <a:cubicBezTo>
                    <a:pt x="263" y="1"/>
                    <a:pt x="1" y="275"/>
                    <a:pt x="1" y="620"/>
                  </a:cubicBezTo>
                  <a:cubicBezTo>
                    <a:pt x="1" y="965"/>
                    <a:pt x="287" y="1251"/>
                    <a:pt x="620" y="1251"/>
                  </a:cubicBezTo>
                  <a:cubicBezTo>
                    <a:pt x="965" y="1251"/>
                    <a:pt x="1251" y="965"/>
                    <a:pt x="1251" y="620"/>
                  </a:cubicBezTo>
                  <a:cubicBezTo>
                    <a:pt x="1251"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3"/>
            <p:cNvSpPr/>
            <p:nvPr/>
          </p:nvSpPr>
          <p:spPr>
            <a:xfrm>
              <a:off x="8490978" y="301559"/>
              <a:ext cx="113103" cy="113090"/>
            </a:xfrm>
            <a:custGeom>
              <a:avLst/>
              <a:gdLst/>
              <a:ahLst/>
              <a:cxnLst/>
              <a:rect l="l" t="t" r="r" b="b"/>
              <a:pathLst>
                <a:path w="1252" h="1252" extrusionOk="0">
                  <a:moveTo>
                    <a:pt x="632" y="1"/>
                  </a:moveTo>
                  <a:cubicBezTo>
                    <a:pt x="287" y="1"/>
                    <a:pt x="1" y="275"/>
                    <a:pt x="1" y="620"/>
                  </a:cubicBezTo>
                  <a:cubicBezTo>
                    <a:pt x="1" y="965"/>
                    <a:pt x="287" y="1251"/>
                    <a:pt x="632" y="1251"/>
                  </a:cubicBezTo>
                  <a:cubicBezTo>
                    <a:pt x="965" y="1251"/>
                    <a:pt x="1251" y="965"/>
                    <a:pt x="1251" y="620"/>
                  </a:cubicBezTo>
                  <a:cubicBezTo>
                    <a:pt x="1251" y="275"/>
                    <a:pt x="965" y="1"/>
                    <a:pt x="6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3"/>
            <p:cNvSpPr/>
            <p:nvPr/>
          </p:nvSpPr>
          <p:spPr>
            <a:xfrm>
              <a:off x="8284467" y="301559"/>
              <a:ext cx="112018" cy="113090"/>
            </a:xfrm>
            <a:custGeom>
              <a:avLst/>
              <a:gdLst/>
              <a:ahLst/>
              <a:cxnLst/>
              <a:rect l="l" t="t" r="r" b="b"/>
              <a:pathLst>
                <a:path w="1240" h="1252" extrusionOk="0">
                  <a:moveTo>
                    <a:pt x="620" y="1"/>
                  </a:moveTo>
                  <a:cubicBezTo>
                    <a:pt x="275" y="1"/>
                    <a:pt x="1" y="275"/>
                    <a:pt x="1" y="620"/>
                  </a:cubicBezTo>
                  <a:cubicBezTo>
                    <a:pt x="1" y="965"/>
                    <a:pt x="275" y="1251"/>
                    <a:pt x="620" y="1251"/>
                  </a:cubicBezTo>
                  <a:cubicBezTo>
                    <a:pt x="965" y="1251"/>
                    <a:pt x="1239" y="965"/>
                    <a:pt x="1239" y="620"/>
                  </a:cubicBezTo>
                  <a:cubicBezTo>
                    <a:pt x="1239" y="275"/>
                    <a:pt x="965" y="1"/>
                    <a:pt x="6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43"/>
          <p:cNvGrpSpPr/>
          <p:nvPr/>
        </p:nvGrpSpPr>
        <p:grpSpPr>
          <a:xfrm>
            <a:off x="-389066" y="4294008"/>
            <a:ext cx="2799523" cy="945796"/>
            <a:chOff x="3528400" y="1952450"/>
            <a:chExt cx="776325" cy="262275"/>
          </a:xfrm>
        </p:grpSpPr>
        <p:sp>
          <p:nvSpPr>
            <p:cNvPr id="590" name="Google Shape;590;p43"/>
            <p:cNvSpPr/>
            <p:nvPr/>
          </p:nvSpPr>
          <p:spPr>
            <a:xfrm>
              <a:off x="3528400" y="1952450"/>
              <a:ext cx="776325" cy="262275"/>
            </a:xfrm>
            <a:custGeom>
              <a:avLst/>
              <a:gdLst/>
              <a:ahLst/>
              <a:cxnLst/>
              <a:rect l="l" t="t" r="r" b="b"/>
              <a:pathLst>
                <a:path w="31053" h="10491" extrusionOk="0">
                  <a:moveTo>
                    <a:pt x="1" y="1"/>
                  </a:moveTo>
                  <a:lnTo>
                    <a:pt x="1" y="10490"/>
                  </a:lnTo>
                  <a:lnTo>
                    <a:pt x="31052" y="10490"/>
                  </a:lnTo>
                  <a:lnTo>
                    <a:pt x="31052" y="1"/>
                  </a:lnTo>
                  <a:close/>
                </a:path>
              </a:pathLst>
            </a:custGeom>
            <a:solidFill>
              <a:schemeClr val="lt2"/>
            </a:solidFill>
            <a:ln w="9525" cap="flat" cmpd="sng">
              <a:solidFill>
                <a:schemeClr val="dk1"/>
              </a:solidFill>
              <a:prstDash val="solid"/>
              <a:round/>
              <a:headEnd type="none" w="sm" len="sm"/>
              <a:tailEnd type="none" w="sm" len="sm"/>
            </a:ln>
            <a:effectLst>
              <a:outerShdw dist="95250" dir="264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3"/>
            <p:cNvSpPr/>
            <p:nvPr/>
          </p:nvSpPr>
          <p:spPr>
            <a:xfrm>
              <a:off x="3594175" y="2018225"/>
              <a:ext cx="130700" cy="130700"/>
            </a:xfrm>
            <a:custGeom>
              <a:avLst/>
              <a:gdLst/>
              <a:ahLst/>
              <a:cxnLst/>
              <a:rect l="l" t="t" r="r" b="b"/>
              <a:pathLst>
                <a:path w="5228" h="5228" extrusionOk="0">
                  <a:moveTo>
                    <a:pt x="1" y="1"/>
                  </a:moveTo>
                  <a:lnTo>
                    <a:pt x="1" y="5228"/>
                  </a:lnTo>
                  <a:lnTo>
                    <a:pt x="5228" y="5228"/>
                  </a:lnTo>
                  <a:lnTo>
                    <a:pt x="5228" y="1"/>
                  </a:lnTo>
                  <a:close/>
                </a:path>
              </a:pathLst>
            </a:cu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3"/>
            <p:cNvSpPr/>
            <p:nvPr/>
          </p:nvSpPr>
          <p:spPr>
            <a:xfrm>
              <a:off x="3786175" y="2018225"/>
              <a:ext cx="452750" cy="130700"/>
            </a:xfrm>
            <a:custGeom>
              <a:avLst/>
              <a:gdLst/>
              <a:ahLst/>
              <a:cxnLst/>
              <a:rect l="l" t="t" r="r" b="b"/>
              <a:pathLst>
                <a:path w="18110" h="5228" extrusionOk="0">
                  <a:moveTo>
                    <a:pt x="1" y="1"/>
                  </a:moveTo>
                  <a:lnTo>
                    <a:pt x="1" y="5228"/>
                  </a:lnTo>
                  <a:lnTo>
                    <a:pt x="18110" y="5228"/>
                  </a:lnTo>
                  <a:lnTo>
                    <a:pt x="18110" y="1"/>
                  </a:lnTo>
                  <a:close/>
                </a:path>
              </a:pathLst>
            </a:custGeom>
            <a:solidFill>
              <a:schemeClr val="accent2"/>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3"/>
            <p:cNvSpPr/>
            <p:nvPr/>
          </p:nvSpPr>
          <p:spPr>
            <a:xfrm>
              <a:off x="3839450" y="2077900"/>
              <a:ext cx="342625" cy="11350"/>
            </a:xfrm>
            <a:custGeom>
              <a:avLst/>
              <a:gdLst/>
              <a:ahLst/>
              <a:cxnLst/>
              <a:rect l="l" t="t" r="r" b="b"/>
              <a:pathLst>
                <a:path w="13705" h="454" extrusionOk="0">
                  <a:moveTo>
                    <a:pt x="227" y="1"/>
                  </a:moveTo>
                  <a:cubicBezTo>
                    <a:pt x="108" y="1"/>
                    <a:pt x="1" y="108"/>
                    <a:pt x="1" y="227"/>
                  </a:cubicBezTo>
                  <a:cubicBezTo>
                    <a:pt x="1" y="346"/>
                    <a:pt x="108" y="453"/>
                    <a:pt x="227" y="453"/>
                  </a:cubicBezTo>
                  <a:lnTo>
                    <a:pt x="13479" y="453"/>
                  </a:lnTo>
                  <a:cubicBezTo>
                    <a:pt x="13598" y="453"/>
                    <a:pt x="13705" y="358"/>
                    <a:pt x="13705" y="227"/>
                  </a:cubicBezTo>
                  <a:cubicBezTo>
                    <a:pt x="13705" y="108"/>
                    <a:pt x="13598" y="1"/>
                    <a:pt x="134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4" name="Google Shape;594;p43"/>
          <p:cNvSpPr/>
          <p:nvPr/>
        </p:nvSpPr>
        <p:spPr>
          <a:xfrm>
            <a:off x="8133303" y="2841793"/>
            <a:ext cx="755598" cy="59199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3"/>
          <p:cNvSpPr/>
          <p:nvPr/>
        </p:nvSpPr>
        <p:spPr>
          <a:xfrm rot="-2700000">
            <a:off x="7203538" y="3709565"/>
            <a:ext cx="355109" cy="413233"/>
          </a:xfrm>
          <a:prstGeom prst="upArrow">
            <a:avLst>
              <a:gd name="adj1" fmla="val 22429"/>
              <a:gd name="adj2" fmla="val 79607"/>
            </a:avLst>
          </a:prstGeom>
          <a:solidFill>
            <a:schemeClr val="accent2"/>
          </a:solidFill>
          <a:ln w="9525" cap="flat" cmpd="sng">
            <a:solidFill>
              <a:schemeClr val="dk1"/>
            </a:solidFill>
            <a:prstDash val="solid"/>
            <a:round/>
            <a:headEnd type="none" w="sm" len="sm"/>
            <a:tailEnd type="none" w="sm" len="sm"/>
          </a:ln>
          <a:effectLst>
            <a:outerShdw dist="57150"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43"/>
          <p:cNvSpPr/>
          <p:nvPr/>
        </p:nvSpPr>
        <p:spPr>
          <a:xfrm>
            <a:off x="-243076" y="950929"/>
            <a:ext cx="755598" cy="59199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3"/>
          <p:cNvSpPr/>
          <p:nvPr/>
        </p:nvSpPr>
        <p:spPr>
          <a:xfrm>
            <a:off x="8133303" y="3702229"/>
            <a:ext cx="755598" cy="591996"/>
          </a:xfrm>
          <a:custGeom>
            <a:avLst/>
            <a:gdLst/>
            <a:ahLst/>
            <a:cxnLst/>
            <a:rect l="l" t="t" r="r" b="b"/>
            <a:pathLst>
              <a:path w="21278" h="16670" extrusionOk="0">
                <a:moveTo>
                  <a:pt x="14729" y="1"/>
                </a:moveTo>
                <a:lnTo>
                  <a:pt x="14729" y="1644"/>
                </a:lnTo>
                <a:lnTo>
                  <a:pt x="1" y="1644"/>
                </a:lnTo>
                <a:lnTo>
                  <a:pt x="1" y="16670"/>
                </a:lnTo>
                <a:lnTo>
                  <a:pt x="21277" y="16670"/>
                </a:lnTo>
                <a:lnTo>
                  <a:pt x="21277" y="1644"/>
                </a:lnTo>
                <a:lnTo>
                  <a:pt x="20241" y="1644"/>
                </a:lnTo>
                <a:lnTo>
                  <a:pt x="20241" y="1"/>
                </a:lnTo>
                <a:close/>
              </a:path>
            </a:pathLst>
          </a:custGeom>
          <a:solidFill>
            <a:schemeClr val="accent1"/>
          </a:solidFill>
          <a:ln w="9525" cap="flat" cmpd="sng">
            <a:solidFill>
              <a:schemeClr val="dk1"/>
            </a:solidFill>
            <a:prstDash val="solid"/>
            <a:round/>
            <a:headEnd type="none" w="sm" len="sm"/>
            <a:tailEnd type="none" w="sm" len="sm"/>
          </a:ln>
          <a:effectLst>
            <a:outerShdw dist="66675" dir="2580000" algn="bl" rotWithShape="0">
              <a:srgbClr val="000000"/>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TextBox 33"/>
          <p:cNvSpPr txBox="1"/>
          <p:nvPr/>
        </p:nvSpPr>
        <p:spPr>
          <a:xfrm>
            <a:off x="3209127" y="1506899"/>
            <a:ext cx="4407177" cy="2084225"/>
          </a:xfrm>
          <a:prstGeom prst="rect">
            <a:avLst/>
          </a:prstGeom>
          <a:noFill/>
        </p:spPr>
        <p:txBody>
          <a:bodyPr wrap="square" rtlCol="0">
            <a:spAutoFit/>
          </a:bodyPr>
          <a:lstStyle/>
          <a:p>
            <a:pPr algn="ctr">
              <a:lnSpc>
                <a:spcPct val="150000"/>
              </a:lnSpc>
            </a:pPr>
            <a:r>
              <a:rPr lang="vi-VN" sz="3000" b="1"/>
              <a:t>Khả năng đính kèm tệp của các phần mềm </a:t>
            </a:r>
            <a:endParaRPr lang="en-US" sz="3000" b="1"/>
          </a:p>
          <a:p>
            <a:pPr algn="ctr">
              <a:lnSpc>
                <a:spcPct val="150000"/>
              </a:lnSpc>
            </a:pPr>
            <a:r>
              <a:rPr lang="vi-VN" sz="3000" b="1"/>
              <a:t>sơ đồ tư duy</a:t>
            </a:r>
          </a:p>
        </p:txBody>
      </p:sp>
    </p:spTree>
    <p:extLst>
      <p:ext uri="{BB962C8B-B14F-4D97-AF65-F5344CB8AC3E}">
        <p14:creationId xmlns:p14="http://schemas.microsoft.com/office/powerpoint/2010/main" val="2698772570"/>
      </p:ext>
    </p:extLst>
  </p:cSld>
  <p:clrMapOvr>
    <a:masterClrMapping/>
  </p:clrMapOvr>
  <p:transition spd="med">
    <p:blinds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9338A61-E650-D252-D6E7-F65D7ED84A95}"/>
              </a:ext>
            </a:extLst>
          </p:cNvPr>
          <p:cNvGrpSpPr/>
          <p:nvPr/>
        </p:nvGrpSpPr>
        <p:grpSpPr>
          <a:xfrm>
            <a:off x="3062847" y="607676"/>
            <a:ext cx="3018306" cy="542968"/>
            <a:chOff x="-609601" y="391227"/>
            <a:chExt cx="4027714" cy="542968"/>
          </a:xfrm>
        </p:grpSpPr>
        <p:sp>
          <p:nvSpPr>
            <p:cNvPr id="3" name="Rectangle: Rounded Corners 5">
              <a:extLst>
                <a:ext uri="{FF2B5EF4-FFF2-40B4-BE49-F238E27FC236}">
                  <a16:creationId xmlns:a16="http://schemas.microsoft.com/office/drawing/2014/main" id="{2019DC16-A4CD-93F9-4B2B-24CA3B797C60}"/>
                </a:ext>
              </a:extLst>
            </p:cNvPr>
            <p:cNvSpPr/>
            <p:nvPr/>
          </p:nvSpPr>
          <p:spPr>
            <a:xfrm>
              <a:off x="-609601" y="391227"/>
              <a:ext cx="4027714" cy="542968"/>
            </a:xfrm>
            <a:prstGeom prst="roundRect">
              <a:avLst>
                <a:gd name="adj" fmla="val 50000"/>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3694298-C4C1-D112-BA12-E25BD7A9DC18}"/>
                </a:ext>
              </a:extLst>
            </p:cNvPr>
            <p:cNvSpPr txBox="1"/>
            <p:nvPr/>
          </p:nvSpPr>
          <p:spPr>
            <a:xfrm>
              <a:off x="-609600" y="462656"/>
              <a:ext cx="4027713" cy="400110"/>
            </a:xfrm>
            <a:prstGeom prst="rect">
              <a:avLst/>
            </a:prstGeom>
            <a:noFill/>
          </p:spPr>
          <p:txBody>
            <a:bodyPr wrap="square" rtlCol="0">
              <a:spAutoFit/>
            </a:bodyPr>
            <a:lstStyle/>
            <a:p>
              <a:pPr algn="ctr"/>
              <a:r>
                <a:rPr lang="en-US" sz="2000" b="1">
                  <a:solidFill>
                    <a:srgbClr val="FFFFFF"/>
                  </a:solidFill>
                </a:rPr>
                <a:t>THẢO LUẬN NHÓM</a:t>
              </a:r>
            </a:p>
          </p:txBody>
        </p:sp>
      </p:grpSp>
      <p:sp>
        <p:nvSpPr>
          <p:cNvPr id="5" name="TextBox 4"/>
          <p:cNvSpPr txBox="1"/>
          <p:nvPr/>
        </p:nvSpPr>
        <p:spPr>
          <a:xfrm>
            <a:off x="0" y="1222073"/>
            <a:ext cx="9144000" cy="496996"/>
          </a:xfrm>
          <a:prstGeom prst="rect">
            <a:avLst/>
          </a:prstGeom>
          <a:noFill/>
        </p:spPr>
        <p:txBody>
          <a:bodyPr wrap="square" rtlCol="0">
            <a:spAutoFit/>
          </a:bodyPr>
          <a:lstStyle/>
          <a:p>
            <a:pPr algn="ctr">
              <a:lnSpc>
                <a:spcPct val="150000"/>
              </a:lnSpc>
            </a:pPr>
            <a:r>
              <a:rPr lang="en-US" sz="2000" i="1"/>
              <a:t>Đ</a:t>
            </a:r>
            <a:r>
              <a:rPr lang="vi-VN" sz="2000" i="1"/>
              <a:t>ọc thông tin mục 1 SGK tr.32, quan sát Hình 1 và trả lời các câu hỏi:</a:t>
            </a:r>
          </a:p>
        </p:txBody>
      </p:sp>
      <p:sp>
        <p:nvSpPr>
          <p:cNvPr id="6" name="TextBox 5"/>
          <p:cNvSpPr txBox="1"/>
          <p:nvPr/>
        </p:nvSpPr>
        <p:spPr>
          <a:xfrm>
            <a:off x="551041" y="1790498"/>
            <a:ext cx="3133855" cy="2862322"/>
          </a:xfrm>
          <a:prstGeom prst="rect">
            <a:avLst/>
          </a:prstGeom>
          <a:noFill/>
        </p:spPr>
        <p:txBody>
          <a:bodyPr wrap="square" rtlCol="0">
            <a:spAutoFit/>
          </a:bodyPr>
          <a:lstStyle/>
          <a:p>
            <a:pPr algn="just">
              <a:lnSpc>
                <a:spcPct val="150000"/>
              </a:lnSpc>
            </a:pPr>
            <a:r>
              <a:rPr lang="vi-VN" sz="2000"/>
              <a:t>a) Dấu hiệu nào giúp em nhận ra có tệp đính kèm?</a:t>
            </a:r>
          </a:p>
          <a:p>
            <a:pPr algn="just">
              <a:lnSpc>
                <a:spcPct val="150000"/>
              </a:lnSpc>
            </a:pPr>
            <a:r>
              <a:rPr lang="vi-VN" sz="2000"/>
              <a:t>b) Hãy phân biệt “đính kèm” (ảnh, video,...) với “chèn” (ảnh, video,...) vào sơ đồ tư duy.</a:t>
            </a:r>
          </a:p>
        </p:txBody>
      </p:sp>
      <p:pic>
        <p:nvPicPr>
          <p:cNvPr id="7" name="Picture 6"/>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610" t="37413" r="10120" b="3416"/>
          <a:stretch/>
        </p:blipFill>
        <p:spPr>
          <a:xfrm>
            <a:off x="3807725" y="1975499"/>
            <a:ext cx="4947162" cy="2050589"/>
          </a:xfrm>
          <a:prstGeom prst="rect">
            <a:avLst/>
          </a:prstGeom>
        </p:spPr>
      </p:pic>
      <p:pic>
        <p:nvPicPr>
          <p:cNvPr id="8" name="Picture 8"/>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3297640" y="4068288"/>
            <a:ext cx="1160060" cy="655961"/>
          </a:xfrm>
          <a:prstGeom prst="rect">
            <a:avLst/>
          </a:prstGeom>
        </p:spPr>
      </p:pic>
    </p:spTree>
    <p:extLst>
      <p:ext uri="{BB962C8B-B14F-4D97-AF65-F5344CB8AC3E}">
        <p14:creationId xmlns:p14="http://schemas.microsoft.com/office/powerpoint/2010/main" val="2131967483"/>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85909"/>
            <a:ext cx="9144000" cy="1175258"/>
          </a:xfrm>
          <a:prstGeom prst="rect">
            <a:avLst/>
          </a:prstGeom>
          <a:noFill/>
        </p:spPr>
        <p:txBody>
          <a:bodyPr wrap="square" rtlCol="0">
            <a:spAutoFit/>
          </a:bodyPr>
          <a:lstStyle/>
          <a:p>
            <a:pPr algn="ctr">
              <a:lnSpc>
                <a:spcPct val="150000"/>
              </a:lnSpc>
            </a:pPr>
            <a:r>
              <a:rPr lang="vi-VN" sz="2500" b="1">
                <a:solidFill>
                  <a:srgbClr val="C00000"/>
                </a:solidFill>
              </a:rPr>
              <a:t>1. Khả năng đính kèm tệp </a:t>
            </a:r>
            <a:endParaRPr lang="en-US" sz="2500" b="1">
              <a:solidFill>
                <a:srgbClr val="C00000"/>
              </a:solidFill>
            </a:endParaRPr>
          </a:p>
          <a:p>
            <a:pPr algn="ctr">
              <a:lnSpc>
                <a:spcPct val="150000"/>
              </a:lnSpc>
            </a:pPr>
            <a:r>
              <a:rPr lang="vi-VN" sz="2500" b="1">
                <a:solidFill>
                  <a:srgbClr val="C00000"/>
                </a:solidFill>
              </a:rPr>
              <a:t>của các phần mềm sơ đồ tư duy</a:t>
            </a:r>
            <a:endParaRPr lang="en-US" sz="2500" b="1">
              <a:solidFill>
                <a:srgbClr val="C00000"/>
              </a:solidFill>
            </a:endParaRPr>
          </a:p>
        </p:txBody>
      </p:sp>
      <p:grpSp>
        <p:nvGrpSpPr>
          <p:cNvPr id="6" name="Group 5"/>
          <p:cNvGrpSpPr/>
          <p:nvPr/>
        </p:nvGrpSpPr>
        <p:grpSpPr>
          <a:xfrm>
            <a:off x="496505" y="1889926"/>
            <a:ext cx="3640067" cy="2400657"/>
            <a:chOff x="605200" y="2456835"/>
            <a:chExt cx="3640067" cy="2400657"/>
          </a:xfrm>
        </p:grpSpPr>
        <p:sp>
          <p:nvSpPr>
            <p:cNvPr id="7" name="TextBox 6"/>
            <p:cNvSpPr txBox="1"/>
            <p:nvPr/>
          </p:nvSpPr>
          <p:spPr>
            <a:xfrm>
              <a:off x="696536" y="2456835"/>
              <a:ext cx="3548731" cy="2400657"/>
            </a:xfrm>
            <a:prstGeom prst="rect">
              <a:avLst/>
            </a:prstGeom>
            <a:noFill/>
          </p:spPr>
          <p:txBody>
            <a:bodyPr wrap="square" rtlCol="0">
              <a:spAutoFit/>
            </a:bodyPr>
            <a:lstStyle/>
            <a:p>
              <a:pPr lvl="1" algn="just">
                <a:lnSpc>
                  <a:spcPct val="150000"/>
                </a:lnSpc>
              </a:pPr>
              <a:r>
                <a:rPr lang="en-US" sz="2000"/>
                <a:t>   </a:t>
              </a:r>
              <a:r>
                <a:rPr lang="vi-VN" sz="2000"/>
                <a:t>Khả năng đính kèm các loại tệp khác nhau của phần mềm sơ đồ tư duy góp phần đem lại hiệu quả cho quá trình hợp tác, trao đổi thông tin.</a:t>
              </a:r>
            </a:p>
          </p:txBody>
        </p:sp>
        <p:pic>
          <p:nvPicPr>
            <p:cNvPr id="8"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10" name="Picture 9"/>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227908" y="2002300"/>
            <a:ext cx="4309515" cy="2642271"/>
          </a:xfrm>
          <a:prstGeom prst="rect">
            <a:avLst/>
          </a:prstGeom>
        </p:spPr>
      </p:pic>
    </p:spTree>
    <p:extLst>
      <p:ext uri="{BB962C8B-B14F-4D97-AF65-F5344CB8AC3E}">
        <p14:creationId xmlns:p14="http://schemas.microsoft.com/office/powerpoint/2010/main" val="2754488957"/>
      </p:ext>
    </p:extLst>
  </p:cSld>
  <p:clrMapOvr>
    <a:masterClrMapping/>
  </p:clrMapOvr>
  <p:transition spd="med">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585909"/>
            <a:ext cx="9144000" cy="1175258"/>
          </a:xfrm>
          <a:prstGeom prst="rect">
            <a:avLst/>
          </a:prstGeom>
          <a:noFill/>
        </p:spPr>
        <p:txBody>
          <a:bodyPr wrap="square" rtlCol="0">
            <a:spAutoFit/>
          </a:bodyPr>
          <a:lstStyle/>
          <a:p>
            <a:pPr algn="ctr">
              <a:lnSpc>
                <a:spcPct val="150000"/>
              </a:lnSpc>
            </a:pPr>
            <a:r>
              <a:rPr lang="vi-VN" sz="2500" b="1">
                <a:solidFill>
                  <a:srgbClr val="C00000"/>
                </a:solidFill>
              </a:rPr>
              <a:t>1. Khả năng đính kèm tệp </a:t>
            </a:r>
            <a:endParaRPr lang="en-US" sz="2500" b="1">
              <a:solidFill>
                <a:srgbClr val="C00000"/>
              </a:solidFill>
            </a:endParaRPr>
          </a:p>
          <a:p>
            <a:pPr algn="ctr">
              <a:lnSpc>
                <a:spcPct val="150000"/>
              </a:lnSpc>
            </a:pPr>
            <a:r>
              <a:rPr lang="vi-VN" sz="2500" b="1">
                <a:solidFill>
                  <a:srgbClr val="C00000"/>
                </a:solidFill>
              </a:rPr>
              <a:t>của các phần mềm sơ đồ tư duy</a:t>
            </a:r>
            <a:endParaRPr lang="en-US" sz="2500" b="1">
              <a:solidFill>
                <a:srgbClr val="C00000"/>
              </a:solidFill>
            </a:endParaRPr>
          </a:p>
        </p:txBody>
      </p:sp>
      <p:grpSp>
        <p:nvGrpSpPr>
          <p:cNvPr id="2" name="Group 1"/>
          <p:cNvGrpSpPr/>
          <p:nvPr/>
        </p:nvGrpSpPr>
        <p:grpSpPr>
          <a:xfrm>
            <a:off x="531281" y="1761167"/>
            <a:ext cx="8081438" cy="1477328"/>
            <a:chOff x="496505" y="1889926"/>
            <a:chExt cx="8081438" cy="1477328"/>
          </a:xfrm>
        </p:grpSpPr>
        <p:grpSp>
          <p:nvGrpSpPr>
            <p:cNvPr id="6" name="Group 5"/>
            <p:cNvGrpSpPr/>
            <p:nvPr/>
          </p:nvGrpSpPr>
          <p:grpSpPr>
            <a:xfrm>
              <a:off x="496505" y="1889926"/>
              <a:ext cx="8081438" cy="1477328"/>
              <a:chOff x="605200" y="2456835"/>
              <a:chExt cx="8081438" cy="1477328"/>
            </a:xfrm>
          </p:grpSpPr>
          <p:sp>
            <p:nvSpPr>
              <p:cNvPr id="7" name="TextBox 6"/>
              <p:cNvSpPr txBox="1"/>
              <p:nvPr/>
            </p:nvSpPr>
            <p:spPr>
              <a:xfrm>
                <a:off x="696536" y="2456835"/>
                <a:ext cx="7990102" cy="1477328"/>
              </a:xfrm>
              <a:prstGeom prst="rect">
                <a:avLst/>
              </a:prstGeom>
              <a:noFill/>
            </p:spPr>
            <p:txBody>
              <a:bodyPr wrap="square" rtlCol="0">
                <a:spAutoFit/>
              </a:bodyPr>
              <a:lstStyle/>
              <a:p>
                <a:pPr lvl="1" algn="just">
                  <a:lnSpc>
                    <a:spcPct val="150000"/>
                  </a:lnSpc>
                </a:pPr>
                <a:r>
                  <a:rPr lang="en-US" sz="2000"/>
                  <a:t>   </a:t>
                </a:r>
                <a:r>
                  <a:rPr lang="vi-VN" sz="2000"/>
                  <a:t>Các phần mềm sơ đồ tư duy có cách thực hiện đính kèm tệp tương tự nhau, trong đó sử dụng các lệnh có biểu tượng đính kèm   </a:t>
                </a:r>
                <a:r>
                  <a:rPr lang="en-US" sz="2000"/>
                  <a:t>   </a:t>
                </a:r>
                <a:r>
                  <a:rPr lang="vi-VN" sz="2000"/>
                  <a:t>và tên lệnh thường là </a:t>
                </a:r>
                <a:r>
                  <a:rPr lang="vi-VN" sz="2000" b="1"/>
                  <a:t>Attack Files</a:t>
                </a:r>
                <a:r>
                  <a:rPr lang="vi-VN" sz="2000"/>
                  <a:t>, </a:t>
                </a:r>
                <a:r>
                  <a:rPr lang="vi-VN" sz="2000" b="1"/>
                  <a:t>Attachment</a:t>
                </a:r>
                <a:r>
                  <a:rPr lang="vi-VN" sz="2000"/>
                  <a:t> hoặc </a:t>
                </a:r>
                <a:r>
                  <a:rPr lang="vi-VN" sz="2000" b="1"/>
                  <a:t>Hyperlink</a:t>
                </a:r>
                <a:r>
                  <a:rPr lang="vi-VN" sz="2000"/>
                  <a:t>.</a:t>
                </a:r>
              </a:p>
            </p:txBody>
          </p:sp>
          <p:pic>
            <p:nvPicPr>
              <p:cNvPr id="8" name="Picture 4" descr="https://cdn-icons-png.flaticon.com/128/2377/237787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5200" y="2569210"/>
                <a:ext cx="329248" cy="329248"/>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60068" t="64222" r="28592" b="12827"/>
            <a:stretch/>
          </p:blipFill>
          <p:spPr>
            <a:xfrm>
              <a:off x="7763617" y="2447924"/>
              <a:ext cx="349302" cy="365077"/>
            </a:xfrm>
            <a:prstGeom prst="rect">
              <a:avLst/>
            </a:prstGeom>
          </p:spPr>
        </p:pic>
      </p:grpSp>
      <p:pic>
        <p:nvPicPr>
          <p:cNvPr id="1026" name="Picture 2" descr="https://techvccloud.mediacdn.vn/280518386289090560/2021/5/23/phan-mem-ve-so-do-tu-duy-edraw-mind-1621765878884195044331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905" y="3350870"/>
            <a:ext cx="1982537" cy="137125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os.nvncdn.com/4e732c-26/art/artCT/20231026_Za5FyQkJ.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2323" y="3353285"/>
            <a:ext cx="2599309" cy="137125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adsplus.vn/wp-content/uploads/2018/12/7-phan-mem-mindmap-giup-ban-ve-so-do-tu-duy-hieu-qua-nhat-0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5514" y="3350870"/>
            <a:ext cx="1874152" cy="1371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32557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8"/>
                                        </p:tgtEl>
                                        <p:attrNameLst>
                                          <p:attrName>style.visibility</p:attrName>
                                        </p:attrNameLst>
                                      </p:cBhvr>
                                      <p:to>
                                        <p:strVal val="visible"/>
                                      </p:to>
                                    </p:set>
                                    <p:anim calcmode="lin" valueType="num">
                                      <p:cBhvr additive="base">
                                        <p:cTn id="15" dur="500" fill="hold"/>
                                        <p:tgtEl>
                                          <p:spTgt spid="1028"/>
                                        </p:tgtEl>
                                        <p:attrNameLst>
                                          <p:attrName>ppt_x</p:attrName>
                                        </p:attrNameLst>
                                      </p:cBhvr>
                                      <p:tavLst>
                                        <p:tav tm="0">
                                          <p:val>
                                            <p:strVal val="#ppt_x"/>
                                          </p:val>
                                        </p:tav>
                                        <p:tav tm="100000">
                                          <p:val>
                                            <p:strVal val="#ppt_x"/>
                                          </p:val>
                                        </p:tav>
                                      </p:tavLst>
                                    </p:anim>
                                    <p:anim calcmode="lin" valueType="num">
                                      <p:cBhvr additive="base">
                                        <p:cTn id="16" dur="500" fill="hold"/>
                                        <p:tgtEl>
                                          <p:spTgt spid="102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 calcmode="lin" valueType="num">
                                      <p:cBhvr additive="base">
                                        <p:cTn id="19" dur="500" fill="hold"/>
                                        <p:tgtEl>
                                          <p:spTgt spid="1030"/>
                                        </p:tgtEl>
                                        <p:attrNameLst>
                                          <p:attrName>ppt_x</p:attrName>
                                        </p:attrNameLst>
                                      </p:cBhvr>
                                      <p:tavLst>
                                        <p:tav tm="0">
                                          <p:val>
                                            <p:strVal val="#ppt_x"/>
                                          </p:val>
                                        </p:tav>
                                        <p:tav tm="100000">
                                          <p:val>
                                            <p:strVal val="#ppt_x"/>
                                          </p:val>
                                        </p:tav>
                                      </p:tavLst>
                                    </p:anim>
                                    <p:anim calcmode="lin" valueType="num">
                                      <p:cBhvr additive="base">
                                        <p:cTn id="2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MPLETE] Graphical Interface Style for Marketing by Slidesgo">
  <a:themeElements>
    <a:clrScheme name="Simple Light">
      <a:dk1>
        <a:srgbClr val="010103"/>
      </a:dk1>
      <a:lt1>
        <a:srgbClr val="F4ECE6"/>
      </a:lt1>
      <a:dk2>
        <a:srgbClr val="2434D0"/>
      </a:dk2>
      <a:lt2>
        <a:srgbClr val="FF6D0F"/>
      </a:lt2>
      <a:accent1>
        <a:srgbClr val="FFCD01"/>
      </a:accent1>
      <a:accent2>
        <a:srgbClr val="FFFFFF"/>
      </a:accent2>
      <a:accent3>
        <a:srgbClr val="FFFFFF"/>
      </a:accent3>
      <a:accent4>
        <a:srgbClr val="FFFFFF"/>
      </a:accent4>
      <a:accent5>
        <a:srgbClr val="FFFFFF"/>
      </a:accent5>
      <a:accent6>
        <a:srgbClr val="FFFFFF"/>
      </a:accent6>
      <a:hlink>
        <a:srgbClr val="01010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2042</Words>
  <Application>Microsoft Office PowerPoint</Application>
  <PresentationFormat>On-screen Show (16:9)</PresentationFormat>
  <Paragraphs>206</Paragraphs>
  <Slides>35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Aharoni</vt:lpstr>
      <vt:lpstr>Times New Roman</vt:lpstr>
      <vt:lpstr>Ruda Black</vt:lpstr>
      <vt:lpstr>Calibri</vt:lpstr>
      <vt:lpstr>Arial (Body)</vt:lpstr>
      <vt:lpstr>Arial</vt:lpstr>
      <vt:lpstr>Ubuntu</vt:lpstr>
      <vt:lpstr>PT Sans</vt:lpstr>
      <vt:lpstr>[COMPLETE] Graphical Interface Style for Marketing by Slidesgo</vt:lpstr>
      <vt:lpstr>PowerPoint Presentation</vt:lpstr>
      <vt:lpstr>PowerPoint Presentation</vt:lpstr>
      <vt:lpstr>PowerPoint Presentation</vt:lpstr>
      <vt:lpstr>PowerPoint Presentation</vt:lpstr>
      <vt:lpstr>PowerPoint Presentation</vt:lpstr>
      <vt:lpstr>01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Graphical Interface Style for Marketing</dc:title>
  <dc:creator>Acer</dc:creator>
  <cp:lastModifiedBy>Bao Nguyen</cp:lastModifiedBy>
  <cp:revision>47</cp:revision>
  <dcterms:modified xsi:type="dcterms:W3CDTF">2024-11-16T03:47:46Z</dcterms:modified>
</cp:coreProperties>
</file>