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CC00"/>
    <a:srgbClr val="0033CC"/>
    <a:srgbClr val="0000CC"/>
    <a:srgbClr val="F49AC7"/>
    <a:srgbClr val="F18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7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88EA-97A2-4BBB-8D98-91D88141755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2818-5DFD-43CB-9EC2-DEF067BF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back to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's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class</a:t>
            </a:r>
            <a:endParaRPr lang="vi-VN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dirty="0">
                <a:latin typeface="+mj-lt"/>
              </a:rPr>
              <a:t>Chào mừng các em đã quay lại với lớp học trực tuyến của </a:t>
            </a:r>
            <a:r>
              <a:rPr lang="vi-VN" sz="4000" dirty="0" smtClean="0">
                <a:latin typeface="+mj-lt"/>
              </a:rPr>
              <a:t>thầy </a:t>
            </a:r>
            <a:r>
              <a:rPr lang="vi-VN" sz="4000" dirty="0" smtClean="0">
                <a:latin typeface="+mj-lt"/>
              </a:rPr>
              <a:t>….</a:t>
            </a:r>
            <a:endParaRPr lang="vi-VN" sz="4000" dirty="0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 rot="18597599">
            <a:off x="919392" y="3045666"/>
            <a:ext cx="673994" cy="61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7040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23504" y="1468192"/>
            <a:ext cx="6787165" cy="160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325154" y="1811456"/>
            <a:ext cx="441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80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"/>
            <a:ext cx="12192000" cy="68580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1524536" y="1328163"/>
            <a:ext cx="2756079" cy="2872872"/>
          </a:xfrm>
          <a:prstGeom prst="triangle">
            <a:avLst>
              <a:gd name="adj" fmla="val 514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446987" y="2228671"/>
            <a:ext cx="1043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TRÒ</a:t>
            </a:r>
          </a:p>
          <a:p>
            <a:pPr algn="just"/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CHƠI ĐỐ VUI.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93961" y="837127"/>
            <a:ext cx="2446985" cy="1094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40946" y="467795"/>
            <a:ext cx="376063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Con chó đọc trong tiếng anh là gì ?</a:t>
            </a:r>
            <a:endParaRPr lang="vi-V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93961" y="1931832"/>
            <a:ext cx="2446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76363" y="1760253"/>
            <a:ext cx="362218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Con cá đọc trong tiếng anh là gì ?  </a:t>
            </a:r>
            <a:endParaRPr lang="vi-VN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7912" y="1944919"/>
            <a:ext cx="2280635" cy="1123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2158" y="2906264"/>
            <a:ext cx="368121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Con vịt đọc trong tiếng anh là gì ?</a:t>
            </a:r>
            <a:endParaRPr lang="vi-VN" dirty="0"/>
          </a:p>
        </p:txBody>
      </p:sp>
      <p:sp>
        <p:nvSpPr>
          <p:cNvPr id="19" name="Flowchart: Stored Data 18"/>
          <p:cNvSpPr/>
          <p:nvPr/>
        </p:nvSpPr>
        <p:spPr>
          <a:xfrm>
            <a:off x="8886423" y="5009882"/>
            <a:ext cx="3305577" cy="1848118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9401577" y="5488706"/>
            <a:ext cx="21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VÒNG 1</a:t>
            </a:r>
            <a:endParaRPr lang="vi-VN" sz="40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Action Button: End 21">
            <a:hlinkClick r:id="" action="ppaction://hlinkshowjump?jump=lastslide" highlightClick="1"/>
          </p:cNvPr>
          <p:cNvSpPr/>
          <p:nvPr/>
        </p:nvSpPr>
        <p:spPr>
          <a:xfrm>
            <a:off x="0" y="6196592"/>
            <a:ext cx="681925" cy="661408"/>
          </a:xfrm>
          <a:prstGeom prst="actionButtonE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0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32137"/>
              </p:ext>
            </p:extLst>
          </p:nvPr>
        </p:nvGraphicFramePr>
        <p:xfrm>
          <a:off x="2032000" y="719666"/>
          <a:ext cx="8127999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                TỔ</a:t>
                      </a:r>
                      <a:r>
                        <a:rPr lang="vi-VN" baseline="0" dirty="0" smtClean="0"/>
                        <a:t> 1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              TỔ</a:t>
                      </a:r>
                      <a:r>
                        <a:rPr lang="vi-VN" baseline="0" dirty="0" smtClean="0"/>
                        <a:t> 2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                  TỔ</a:t>
                      </a:r>
                      <a:r>
                        <a:rPr lang="vi-VN" baseline="0" dirty="0" smtClean="0"/>
                        <a:t> 3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70522" y="728420"/>
            <a:ext cx="15498" cy="525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439186" y="681925"/>
            <a:ext cx="30997" cy="5408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557220" y="1286359"/>
            <a:ext cx="1038387" cy="68192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377647" y="1286359"/>
            <a:ext cx="1069912" cy="68192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57" y="1286359"/>
            <a:ext cx="1103472" cy="719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20" y="3720234"/>
            <a:ext cx="1103472" cy="719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778" y="2481317"/>
            <a:ext cx="1103472" cy="71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32" y="2273715"/>
            <a:ext cx="1103472" cy="71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20" y="2349915"/>
            <a:ext cx="1103472" cy="719390"/>
          </a:xfrm>
          <a:prstGeom prst="rect">
            <a:avLst/>
          </a:prstGeom>
        </p:spPr>
      </p:pic>
      <p:sp>
        <p:nvSpPr>
          <p:cNvPr id="17" name="Flowchart: Stored Data 16"/>
          <p:cNvSpPr/>
          <p:nvPr/>
        </p:nvSpPr>
        <p:spPr>
          <a:xfrm>
            <a:off x="9035512" y="4990454"/>
            <a:ext cx="3156488" cy="1867546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9396629" y="5382948"/>
            <a:ext cx="221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VÒNG 2</a:t>
            </a:r>
            <a:endParaRPr lang="vi-VN" sz="40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1145" y="17649"/>
            <a:ext cx="615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 chơi ai nhanh ai viết.</a:t>
            </a:r>
            <a:endParaRPr lang="vi-V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51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276" y="206062"/>
            <a:ext cx="1117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6"/>
                </a:solidFill>
                <a:latin typeface="+mj-lt"/>
              </a:rPr>
              <a:t>   Hôm nay, chúng ta sẽ học </a:t>
            </a:r>
            <a:r>
              <a:rPr lang="vi-VN" sz="5400" b="1" dirty="0" err="1" smtClean="0">
                <a:solidFill>
                  <a:schemeClr val="accent6"/>
                </a:solidFill>
                <a:latin typeface="+mj-lt"/>
              </a:rPr>
              <a:t>unit</a:t>
            </a:r>
            <a:r>
              <a:rPr lang="vi-VN" sz="5400" b="1" dirty="0" smtClean="0">
                <a:solidFill>
                  <a:schemeClr val="accent6"/>
                </a:solidFill>
                <a:latin typeface="+mj-lt"/>
              </a:rPr>
              <a:t> 1.</a:t>
            </a:r>
            <a:endParaRPr lang="vi-VN" sz="5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724" y="1223493"/>
            <a:ext cx="24856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dirty="0" err="1" smtClean="0">
                <a:latin typeface="+mj-lt"/>
              </a:rPr>
              <a:t>Lesson</a:t>
            </a:r>
            <a:r>
              <a:rPr lang="vi-VN" sz="4000" dirty="0" smtClean="0">
                <a:latin typeface="+mj-lt"/>
              </a:rPr>
              <a:t> 1</a:t>
            </a:r>
            <a:endParaRPr lang="vi-VN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724" y="1867437"/>
            <a:ext cx="248562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dirty="0" err="1" smtClean="0">
                <a:latin typeface="+mj-lt"/>
              </a:rPr>
              <a:t>Lesson</a:t>
            </a:r>
            <a:r>
              <a:rPr lang="vi-VN" sz="4000" dirty="0" smtClean="0">
                <a:latin typeface="+mj-lt"/>
              </a:rPr>
              <a:t> 2</a:t>
            </a:r>
            <a:endParaRPr lang="vi-VN" sz="4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9724" y="2485623"/>
            <a:ext cx="24856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dirty="0" err="1" smtClean="0">
                <a:latin typeface="+mj-lt"/>
              </a:rPr>
              <a:t>Lesson</a:t>
            </a:r>
            <a:r>
              <a:rPr lang="vi-VN" sz="4000" dirty="0" smtClean="0">
                <a:latin typeface="+mj-lt"/>
              </a:rPr>
              <a:t> 3</a:t>
            </a:r>
            <a:endParaRPr lang="vi-VN" sz="4000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5927" y="1442434"/>
            <a:ext cx="978794" cy="4250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123215"/>
      </p:ext>
    </p:extLst>
  </p:cSld>
  <p:clrMapOvr>
    <a:masterClrMapping/>
  </p:clrMapOvr>
  <p:transition spd="slow">
    <p:cover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436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928" y="-297"/>
            <a:ext cx="2397072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928" y="-297"/>
            <a:ext cx="2761973" cy="123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84" y="0"/>
            <a:ext cx="1032187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1. </a:t>
            </a:r>
            <a:r>
              <a:rPr lang="vi-VN" sz="2800" dirty="0" err="1" smtClean="0">
                <a:latin typeface="+mj-lt"/>
              </a:rPr>
              <a:t>Look</a:t>
            </a:r>
            <a:r>
              <a:rPr lang="vi-VN" sz="2800" dirty="0" smtClean="0">
                <a:latin typeface="+mj-lt"/>
              </a:rPr>
              <a:t>, </a:t>
            </a:r>
            <a:r>
              <a:rPr lang="vi-VN" sz="2800" dirty="0" err="1" smtClean="0">
                <a:latin typeface="+mj-lt"/>
              </a:rPr>
              <a:t>listen</a:t>
            </a:r>
            <a:r>
              <a:rPr lang="vi-VN" sz="2800" dirty="0" smtClean="0">
                <a:latin typeface="+mj-lt"/>
              </a:rPr>
              <a:t> anh </a:t>
            </a:r>
            <a:r>
              <a:rPr lang="vi-VN" sz="2800" dirty="0" err="1" smtClean="0">
                <a:latin typeface="+mj-lt"/>
              </a:rPr>
              <a:t>reprat</a:t>
            </a:r>
            <a:endParaRPr lang="vi-VN" dirty="0"/>
          </a:p>
          <a:p>
            <a:pPr marL="342900" indent="-342900">
              <a:buAutoNum type="arabicPeriod"/>
            </a:pPr>
            <a:endParaRPr lang="vi-VN" dirty="0" smtClean="0"/>
          </a:p>
          <a:p>
            <a:r>
              <a:rPr lang="vi-VN" dirty="0" smtClean="0"/>
              <a:t>			                                       </a:t>
            </a:r>
          </a:p>
          <a:p>
            <a:r>
              <a:rPr lang="vi-VN" sz="20000" dirty="0"/>
              <a:t> </a:t>
            </a:r>
            <a:r>
              <a:rPr lang="vi-VN" sz="20000" dirty="0" smtClean="0"/>
              <a:t>   </a:t>
            </a:r>
            <a:r>
              <a:rPr lang="vi-VN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 Light" panose="02020300000000000000" pitchFamily="18" charset="-128"/>
              </a:rPr>
              <a:t>N n</a:t>
            </a:r>
            <a:endParaRPr lang="vi-VN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Yu Mincho Light" panose="02020300000000000000" pitchFamily="18" charset="-128"/>
            </a:endParaRPr>
          </a:p>
          <a:p>
            <a:r>
              <a:rPr lang="vi-VN" dirty="0"/>
              <a:t> </a:t>
            </a:r>
          </a:p>
        </p:txBody>
      </p:sp>
      <p:pic>
        <p:nvPicPr>
          <p:cNvPr id="8" name="âm thanh lớp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4054" y="3155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315" y="1053885"/>
            <a:ext cx="7997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 Light" panose="02020300000000000000" pitchFamily="18" charset="-128"/>
              </a:rPr>
              <a:t>TRAIN</a:t>
            </a:r>
            <a:endParaRPr lang="vi-VN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Yu Mincho Light" panose="02020300000000000000" pitchFamily="18" charset="-128"/>
            </a:endParaRPr>
          </a:p>
        </p:txBody>
      </p:sp>
      <p:pic>
        <p:nvPicPr>
          <p:cNvPr id="6" name="Untitled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6441" y="3339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257" y="1245053"/>
            <a:ext cx="6120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 Light" panose="02020300000000000000" pitchFamily="18" charset="-128"/>
              </a:rPr>
              <a:t> VAN</a:t>
            </a:r>
            <a:endParaRPr lang="vi-VN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Yu Mincho Light" panose="02020300000000000000" pitchFamily="18" charset="-128"/>
            </a:endParaRPr>
          </a:p>
        </p:txBody>
      </p:sp>
      <p:pic>
        <p:nvPicPr>
          <p:cNvPr id="4" name="Untitled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8228" y="3294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15795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8488"/>
            <a:ext cx="77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Let’s chant </a:t>
            </a:r>
            <a:endParaRPr lang="vi-V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741" y="0"/>
            <a:ext cx="1192805" cy="92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60741" y="1332855"/>
            <a:ext cx="5687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</a:rPr>
              <a:t>n    n    n</a:t>
            </a:r>
          </a:p>
          <a:p>
            <a:r>
              <a:rPr lang="en-US" sz="4800" b="1" dirty="0" smtClean="0">
                <a:solidFill>
                  <a:srgbClr val="FF0066"/>
                </a:solidFill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smtClean="0"/>
              <a:t>is in trai</a:t>
            </a:r>
            <a:r>
              <a:rPr lang="en-US" sz="4800" b="1" dirty="0" smtClean="0">
                <a:solidFill>
                  <a:srgbClr val="FF0066"/>
                </a:solidFill>
              </a:rPr>
              <a:t>n</a:t>
            </a:r>
            <a:r>
              <a:rPr lang="en-US" sz="4800" b="1" dirty="0" smtClean="0"/>
              <a:t>.</a:t>
            </a:r>
          </a:p>
          <a:p>
            <a:r>
              <a:rPr lang="en-US" sz="4800" b="1" dirty="0" smtClean="0">
                <a:solidFill>
                  <a:srgbClr val="FF0066"/>
                </a:solidFill>
              </a:rPr>
              <a:t>n     n    n</a:t>
            </a:r>
          </a:p>
          <a:p>
            <a:r>
              <a:rPr lang="vi-VN" sz="4800" b="1" dirty="0">
                <a:solidFill>
                  <a:srgbClr val="FF0066"/>
                </a:solidFill>
              </a:rPr>
              <a:t>n</a:t>
            </a:r>
            <a:r>
              <a:rPr lang="vi-VN" sz="4800" b="1" dirty="0"/>
              <a:t>  </a:t>
            </a:r>
            <a:r>
              <a:rPr lang="vi-VN" sz="4800" b="1" dirty="0" err="1"/>
              <a:t>is</a:t>
            </a:r>
            <a:r>
              <a:rPr lang="vi-VN" sz="4800" b="1" dirty="0"/>
              <a:t> in </a:t>
            </a:r>
            <a:r>
              <a:rPr lang="vi-VN" sz="4800" b="1" dirty="0" smtClean="0"/>
              <a:t>va</a:t>
            </a:r>
            <a:r>
              <a:rPr lang="vi-VN" sz="4800" b="1" dirty="0" smtClean="0">
                <a:solidFill>
                  <a:srgbClr val="FF0066"/>
                </a:solidFill>
              </a:rPr>
              <a:t>n</a:t>
            </a:r>
            <a:r>
              <a:rPr lang="vi-VN" sz="4800" b="1" dirty="0"/>
              <a:t>.</a:t>
            </a:r>
          </a:p>
          <a:p>
            <a:r>
              <a:rPr lang="vi-VN" sz="4800" b="1" dirty="0">
                <a:solidFill>
                  <a:srgbClr val="FF0066"/>
                </a:solidFill>
              </a:rPr>
              <a:t>n     n    n</a:t>
            </a:r>
          </a:p>
          <a:p>
            <a:r>
              <a:rPr lang="en-US" sz="4800" b="1" dirty="0" smtClean="0">
                <a:solidFill>
                  <a:srgbClr val="FF0066"/>
                </a:solidFill>
              </a:rPr>
              <a:t>n </a:t>
            </a:r>
            <a:r>
              <a:rPr lang="en-US" sz="4800" b="1" dirty="0" smtClean="0"/>
              <a:t> is the sound of </a:t>
            </a:r>
            <a:r>
              <a:rPr lang="en-US" sz="4800" b="1" dirty="0" smtClean="0">
                <a:solidFill>
                  <a:srgbClr val="FF0066"/>
                </a:solidFill>
              </a:rPr>
              <a:t>N</a:t>
            </a:r>
            <a:r>
              <a:rPr lang="en-US" sz="4800" b="1" dirty="0" smtClean="0"/>
              <a:t>.</a:t>
            </a:r>
            <a:endParaRPr lang="vi-VN" sz="4800" b="1" dirty="0"/>
          </a:p>
        </p:txBody>
      </p:sp>
      <p:pic>
        <p:nvPicPr>
          <p:cNvPr id="6" name="Untitled (12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3819" y="5220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129</Words>
  <Application>Microsoft Office PowerPoint</Application>
  <PresentationFormat>Widescreen</PresentationFormat>
  <Paragraphs>32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Yu Mincho Light</vt:lpstr>
      <vt:lpstr>Arial</vt:lpstr>
      <vt:lpstr>Calibri</vt:lpstr>
      <vt:lpstr>Calibri Light</vt:lpstr>
      <vt:lpstr>Times New Roman</vt:lpstr>
      <vt:lpstr>Office Theme</vt:lpstr>
      <vt:lpstr>Welcome back to  Ms. ......'s online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TODAY'S CLASSES</dc:title>
  <dc:creator>Admin</dc:creator>
  <cp:lastModifiedBy>pc</cp:lastModifiedBy>
  <cp:revision>32</cp:revision>
  <dcterms:created xsi:type="dcterms:W3CDTF">2023-11-24T14:35:41Z</dcterms:created>
  <dcterms:modified xsi:type="dcterms:W3CDTF">2024-06-05T13:50:43Z</dcterms:modified>
</cp:coreProperties>
</file>