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60" r:id="rId2"/>
    <p:sldMasterId id="2147483747" r:id="rId3"/>
    <p:sldMasterId id="2147483771" r:id="rId4"/>
  </p:sldMasterIdLst>
  <p:notesMasterIdLst>
    <p:notesMasterId r:id="rId28"/>
  </p:notesMasterIdLst>
  <p:handoutMasterIdLst>
    <p:handoutMasterId r:id="rId29"/>
  </p:handoutMasterIdLst>
  <p:sldIdLst>
    <p:sldId id="11088711" r:id="rId5"/>
    <p:sldId id="289" r:id="rId6"/>
    <p:sldId id="306" r:id="rId7"/>
    <p:sldId id="292" r:id="rId8"/>
    <p:sldId id="613" r:id="rId9"/>
    <p:sldId id="11088703" r:id="rId10"/>
    <p:sldId id="11088709" r:id="rId11"/>
    <p:sldId id="11088704" r:id="rId12"/>
    <p:sldId id="309" r:id="rId13"/>
    <p:sldId id="11088713" r:id="rId14"/>
    <p:sldId id="11088715" r:id="rId15"/>
    <p:sldId id="11088716" r:id="rId16"/>
    <p:sldId id="11088718" r:id="rId17"/>
    <p:sldId id="11088719" r:id="rId18"/>
    <p:sldId id="11088720" r:id="rId19"/>
    <p:sldId id="11088728" r:id="rId20"/>
    <p:sldId id="11088762" r:id="rId21"/>
    <p:sldId id="11088732" r:id="rId22"/>
    <p:sldId id="11088740" r:id="rId23"/>
    <p:sldId id="11088741" r:id="rId24"/>
    <p:sldId id="11088753" r:id="rId25"/>
    <p:sldId id="11088748" r:id="rId26"/>
    <p:sldId id="11088757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PC" initials="P" lastIdx="4" clrIdx="2">
    <p:extLst>
      <p:ext uri="{19B8F6BF-5375-455C-9EA6-DF929625EA0E}">
        <p15:presenceInfo xmlns:p15="http://schemas.microsoft.com/office/powerpoint/2012/main" userId="PC" providerId="None"/>
      </p:ext>
    </p:extLst>
  </p:cmAuthor>
  <p:cmAuthor id="4" name="Windows 10" initials="W1" lastIdx="1" clrIdx="3">
    <p:extLst>
      <p:ext uri="{19B8F6BF-5375-455C-9EA6-DF929625EA0E}">
        <p15:presenceInfo xmlns:p15="http://schemas.microsoft.com/office/powerpoint/2012/main" userId="Windows 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2023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57" autoAdjust="0"/>
  </p:normalViewPr>
  <p:slideViewPr>
    <p:cSldViewPr>
      <p:cViewPr varScale="1">
        <p:scale>
          <a:sx n="88" d="100"/>
          <a:sy n="88" d="100"/>
        </p:scale>
        <p:origin x="87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D7B6-791E-4961-8FEC-29CCD62ED843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7F45-4311-46EF-82D0-374612DC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4A9D1-D298-45AD-AE33-2FDA8FE7816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26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6841-B6E9-4602-99D2-E5DE711450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59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6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2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8462F2-5685-4E5D-A8D8-5D0D58777CF3}" type="slidenum">
              <a:rPr lang="en-US" altLang="vi-VN" sz="1200" smtClean="0">
                <a:latin typeface="Arial" panose="020B0604020202020204" pitchFamily="34" charset="0"/>
              </a:rPr>
              <a:pPr/>
              <a:t>16</a:t>
            </a:fld>
            <a:endParaRPr lang="en-US" altLang="vi-VN" sz="1200" smtClean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vi-VN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z="100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vi-VN" sz="1000" smtClean="0">
                <a:latin typeface="Arial" panose="020B0604020202020204" pitchFamily="34" charset="0"/>
              </a:rPr>
              <a:t>Copyright (c) 2005  -  Doan Van Hung, Khoa Lich su- ĐH Quy Nhon</a:t>
            </a:r>
          </a:p>
        </p:txBody>
      </p:sp>
    </p:spTree>
    <p:extLst>
      <p:ext uri="{BB962C8B-B14F-4D97-AF65-F5344CB8AC3E}">
        <p14:creationId xmlns:p14="http://schemas.microsoft.com/office/powerpoint/2010/main" val="138224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8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2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1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2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9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2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79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37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49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69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0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48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4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7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56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0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68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72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A3BC-D467-4680-8D96-0DC67FF517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763E-EC05-4B99-950B-7770128BCD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13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A3BC-D467-4680-8D96-0DC67FF517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763E-EC05-4B99-950B-7770128BCD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24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A3BC-D467-4680-8D96-0DC67FF517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763E-EC05-4B99-950B-7770128BCD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89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A3BC-D467-4680-8D96-0DC67FF517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763E-EC05-4B99-950B-7770128BCD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8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A3BC-D467-4680-8D96-0DC67FF517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763E-EC05-4B99-950B-7770128BCD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17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A3BC-D467-4680-8D96-0DC67FF517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763E-EC05-4B99-950B-7770128BCD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7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3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A3BC-D467-4680-8D96-0DC67FF517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763E-EC05-4B99-950B-7770128BCD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60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A3BC-D467-4680-8D96-0DC67FF517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763E-EC05-4B99-950B-7770128BCD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75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A3BC-D467-4680-8D96-0DC67FF517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763E-EC05-4B99-950B-7770128BCD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8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A3BC-D467-4680-8D96-0DC67FF517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763E-EC05-4B99-950B-7770128BCD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64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A3BC-D467-4680-8D96-0DC67FF517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763E-EC05-4B99-950B-7770128BCD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64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3D4E7-4769-44F1-B3B4-D6D76F52BEE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81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EA3D6B82-1632-4E1D-8CA3-97DA5F2065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4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0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8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A3BC-D467-4680-8D96-0DC67FF517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F763E-EC05-4B99-950B-7770128BCD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../azure/Local%20Settings/Temp/Rar$DI00.625/Hinh.ppt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>
            <a:extLst>
              <a:ext uri="{FF2B5EF4-FFF2-40B4-BE49-F238E27FC236}">
                <a16:creationId xmlns:a16="http://schemas.microsoft.com/office/drawing/2014/main" id="{ACF4E8A1-2523-52EC-6A9E-0A53B21A4D2B}"/>
              </a:ext>
            </a:extLst>
          </p:cNvPr>
          <p:cNvGrpSpPr/>
          <p:nvPr/>
        </p:nvGrpSpPr>
        <p:grpSpPr>
          <a:xfrm>
            <a:off x="-1" y="0"/>
            <a:ext cx="4191001" cy="5143500"/>
            <a:chOff x="0" y="0"/>
            <a:chExt cx="4292279" cy="4964215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693E41E0-62B9-9F01-E5C7-B8C9A682A100}"/>
                </a:ext>
              </a:extLst>
            </p:cNvPr>
            <p:cNvSpPr/>
            <p:nvPr/>
          </p:nvSpPr>
          <p:spPr>
            <a:xfrm>
              <a:off x="0" y="0"/>
              <a:ext cx="4292279" cy="4964215"/>
            </a:xfrm>
            <a:custGeom>
              <a:avLst/>
              <a:gdLst/>
              <a:ahLst/>
              <a:cxnLst/>
              <a:rect l="l" t="t" r="r" b="b"/>
              <a:pathLst>
                <a:path w="4292279" h="4964215">
                  <a:moveTo>
                    <a:pt x="0" y="0"/>
                  </a:moveTo>
                  <a:lnTo>
                    <a:pt x="4292279" y="0"/>
                  </a:lnTo>
                  <a:lnTo>
                    <a:pt x="4292279" y="4964215"/>
                  </a:lnTo>
                  <a:lnTo>
                    <a:pt x="0" y="4964215"/>
                  </a:lnTo>
                  <a:close/>
                </a:path>
              </a:pathLst>
            </a:custGeom>
            <a:solidFill>
              <a:srgbClr val="D7DF23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10">
            <a:extLst>
              <a:ext uri="{FF2B5EF4-FFF2-40B4-BE49-F238E27FC236}">
                <a16:creationId xmlns:a16="http://schemas.microsoft.com/office/drawing/2014/main" id="{8FB93259-DFFC-5950-5752-001BAA8126C4}"/>
              </a:ext>
            </a:extLst>
          </p:cNvPr>
          <p:cNvGrpSpPr/>
          <p:nvPr/>
        </p:nvGrpSpPr>
        <p:grpSpPr>
          <a:xfrm>
            <a:off x="42011" y="-1"/>
            <a:ext cx="9144002" cy="5143500"/>
            <a:chOff x="0" y="0"/>
            <a:chExt cx="4556001" cy="4964215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233C35D2-47E1-FB6B-9DF7-031BCCC0BEF5}"/>
                </a:ext>
              </a:extLst>
            </p:cNvPr>
            <p:cNvSpPr/>
            <p:nvPr/>
          </p:nvSpPr>
          <p:spPr>
            <a:xfrm>
              <a:off x="0" y="0"/>
              <a:ext cx="4556001" cy="4964215"/>
            </a:xfrm>
            <a:custGeom>
              <a:avLst/>
              <a:gdLst/>
              <a:ahLst/>
              <a:cxnLst/>
              <a:rect l="l" t="t" r="r" b="b"/>
              <a:pathLst>
                <a:path w="4292279" h="4964215">
                  <a:moveTo>
                    <a:pt x="0" y="0"/>
                  </a:moveTo>
                  <a:lnTo>
                    <a:pt x="4292279" y="0"/>
                  </a:lnTo>
                  <a:lnTo>
                    <a:pt x="4292279" y="4964215"/>
                  </a:lnTo>
                  <a:lnTo>
                    <a:pt x="0" y="496421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D26D72-0FDF-32F9-313F-9CBC73C31CBE}"/>
              </a:ext>
            </a:extLst>
          </p:cNvPr>
          <p:cNvGrpSpPr/>
          <p:nvPr/>
        </p:nvGrpSpPr>
        <p:grpSpPr>
          <a:xfrm>
            <a:off x="45560" y="219531"/>
            <a:ext cx="5368189" cy="4704435"/>
            <a:chOff x="1320494" y="595393"/>
            <a:chExt cx="7418917" cy="62680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38F8D2-16E0-9CF2-A258-02F354F8F086}"/>
                </a:ext>
              </a:extLst>
            </p:cNvPr>
            <p:cNvSpPr/>
            <p:nvPr/>
          </p:nvSpPr>
          <p:spPr>
            <a:xfrm>
              <a:off x="1502176" y="595394"/>
              <a:ext cx="7124113" cy="6268037"/>
            </a:xfrm>
            <a:prstGeom prst="rect">
              <a:avLst/>
            </a:prstGeom>
            <a:solidFill>
              <a:srgbClr val="FDE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vi-VN" sz="9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F3E4878C-2FB9-71A3-879D-8528680312EA}"/>
                </a:ext>
              </a:extLst>
            </p:cNvPr>
            <p:cNvSpPr txBox="1"/>
            <p:nvPr/>
          </p:nvSpPr>
          <p:spPr>
            <a:xfrm>
              <a:off x="1320494" y="595393"/>
              <a:ext cx="7418917" cy="18875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85800">
                <a:lnSpc>
                  <a:spcPct val="150000"/>
                </a:lnSpc>
              </a:pPr>
              <a:endParaRPr lang="en-US" sz="2700" b="1" spc="2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75F34F5-7EF5-4A3A-A5B2-A75DCD721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440" y="1522612"/>
            <a:ext cx="2647420" cy="1890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E29350-EE97-412A-9893-CD9B23DF8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895" y="102899"/>
            <a:ext cx="2535317" cy="1800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AA1985-AAD9-414E-9DCB-D55AE56B47A5}"/>
              </a:ext>
            </a:extLst>
          </p:cNvPr>
          <p:cNvSpPr txBox="1"/>
          <p:nvPr/>
        </p:nvSpPr>
        <p:spPr>
          <a:xfrm>
            <a:off x="253885" y="208507"/>
            <a:ext cx="50011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14: VIỆT NAM KHÁNG CHIẾN CHỐNG THỰC DÂN PHÁP XÂM L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ỢC GIAI ĐOẠN </a:t>
            </a:r>
          </a:p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1946 - </a:t>
            </a:r>
            <a:r>
              <a:rPr lang="en-US" sz="4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1950 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F14410-F68F-44AE-9D0F-16168D390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759" y="3162094"/>
            <a:ext cx="2676525" cy="1878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715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DFB7E3-4223-F44F-928C-E1C802E54A26}"/>
              </a:ext>
            </a:extLst>
          </p:cNvPr>
          <p:cNvSpPr/>
          <p:nvPr/>
        </p:nvSpPr>
        <p:spPr>
          <a:xfrm>
            <a:off x="152400" y="133350"/>
            <a:ext cx="87630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vi-VN" sz="28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ột số thắng lợi tiêu biểu trong kháng chiến chống thực dân Pháp giai đoạn 1946 -1950.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FF8C7-E837-E419-A046-B1C2091C3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0"/>
          <a:stretch/>
        </p:blipFill>
        <p:spPr>
          <a:xfrm>
            <a:off x="228600" y="1504950"/>
            <a:ext cx="8686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51890C-3452-9679-E8CF-9128F2538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0"/>
            <a:ext cx="9154160" cy="4781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F38568-31BD-6FA2-DDF0-D64EFD7D6C51}"/>
              </a:ext>
            </a:extLst>
          </p:cNvPr>
          <p:cNvSpPr txBox="1"/>
          <p:nvPr/>
        </p:nvSpPr>
        <p:spPr>
          <a:xfrm>
            <a:off x="1524003" y="819150"/>
            <a:ext cx="75437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trận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ên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4F90C-8EFD-E1CE-C99C-8EEAAC70DC89}"/>
              </a:ext>
            </a:extLst>
          </p:cNvPr>
          <p:cNvSpPr txBox="1"/>
          <p:nvPr/>
        </p:nvSpPr>
        <p:spPr>
          <a:xfrm>
            <a:off x="96519" y="823731"/>
            <a:ext cx="152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Chính trị-</a:t>
            </a:r>
            <a:r>
              <a:rPr lang="en-US" sz="280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Ngoại giao</a:t>
            </a:r>
            <a:endParaRPr lang="en-US" sz="2800"/>
          </a:p>
          <a:p>
            <a:endParaRPr lang="en-US" sz="2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C592D9-04D3-E057-95E7-82DAC563F919}"/>
              </a:ext>
            </a:extLst>
          </p:cNvPr>
          <p:cNvSpPr txBox="1"/>
          <p:nvPr/>
        </p:nvSpPr>
        <p:spPr>
          <a:xfrm>
            <a:off x="1491346" y="1723639"/>
            <a:ext cx="75437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vi-VN" sz="2800" b="0" i="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vi-VN" sz="2800" b="0" i="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i="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0" i="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i="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b="0" i="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i="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0" i="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i="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0" i="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b="0" i="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vi-VN" sz="2800" b="0" i="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ương</a:t>
            </a:r>
            <a:r>
              <a:rPr lang="vi-VN" sz="2800" b="0" i="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800" b="0" i="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vi-VN" sz="2800" b="0" i="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vi-VN" sz="2800" b="0" i="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b="0" i="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vi-VN" sz="2800" b="0" i="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vi-VN" sz="2800" b="0" i="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b="0" i="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vi-VN" sz="2800" b="0" i="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0" i="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cố.</a:t>
            </a:r>
            <a:endParaRPr lang="en-US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28B9D-2E21-D8C8-C9B7-F164EEF00FF6}"/>
              </a:ext>
            </a:extLst>
          </p:cNvPr>
          <p:cNvSpPr txBox="1"/>
          <p:nvPr/>
        </p:nvSpPr>
        <p:spPr>
          <a:xfrm>
            <a:off x="1491346" y="2727364"/>
            <a:ext cx="75437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1950, Trung</a:t>
            </a:r>
            <a:r>
              <a:rPr lang="en-US" sz="28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8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Xô</a:t>
            </a:r>
            <a:r>
              <a:rPr lang="en-US" sz="28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8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ngoại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42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51890C-3452-9679-E8CF-9128F2538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0"/>
            <a:ext cx="915416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D4F90C-8EFD-E1CE-C99C-8EEAAC70DC89}"/>
              </a:ext>
            </a:extLst>
          </p:cNvPr>
          <p:cNvSpPr txBox="1"/>
          <p:nvPr/>
        </p:nvSpPr>
        <p:spPr>
          <a:xfrm>
            <a:off x="86360" y="2068894"/>
            <a:ext cx="152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Kinh </a:t>
            </a:r>
            <a:r>
              <a:rPr lang="en-US" sz="2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endParaRPr lang="en-US" sz="28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C592D9-04D3-E057-95E7-82DAC563F919}"/>
              </a:ext>
            </a:extLst>
          </p:cNvPr>
          <p:cNvSpPr txBox="1"/>
          <p:nvPr/>
        </p:nvSpPr>
        <p:spPr>
          <a:xfrm>
            <a:off x="1610360" y="1057734"/>
            <a:ext cx="75437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vi-VN" sz="2800" b="0" i="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28B9D-2E21-D8C8-C9B7-F164EEF00FF6}"/>
              </a:ext>
            </a:extLst>
          </p:cNvPr>
          <p:cNvSpPr txBox="1"/>
          <p:nvPr/>
        </p:nvSpPr>
        <p:spPr>
          <a:xfrm>
            <a:off x="1600203" y="2404685"/>
            <a:ext cx="754379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xí nghiệp quốc phòng và dân dụng được xây dựng ở các vùng tự do, căn cứ kháng chiến.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5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51890C-3452-9679-E8CF-9128F2538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0"/>
            <a:ext cx="915416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D4F90C-8EFD-E1CE-C99C-8EEAAC70DC89}"/>
              </a:ext>
            </a:extLst>
          </p:cNvPr>
          <p:cNvSpPr txBox="1"/>
          <p:nvPr/>
        </p:nvSpPr>
        <p:spPr>
          <a:xfrm>
            <a:off x="86360" y="2068894"/>
            <a:ext cx="152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Văn </a:t>
            </a:r>
            <a:r>
              <a:rPr lang="en-US" sz="28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8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8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endParaRPr lang="en-US" sz="28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C592D9-04D3-E057-95E7-82DAC563F919}"/>
              </a:ext>
            </a:extLst>
          </p:cNvPr>
          <p:cNvSpPr txBox="1"/>
          <p:nvPr/>
        </p:nvSpPr>
        <p:spPr>
          <a:xfrm>
            <a:off x="1524000" y="782903"/>
            <a:ext cx="754379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28B9D-2E21-D8C8-C9B7-F164EEF00FF6}"/>
              </a:ext>
            </a:extLst>
          </p:cNvPr>
          <p:cNvSpPr txBox="1"/>
          <p:nvPr/>
        </p:nvSpPr>
        <p:spPr>
          <a:xfrm>
            <a:off x="1605282" y="2284337"/>
            <a:ext cx="75437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- 1950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5E4459-D35D-7033-FB96-F05E3FCB33C0}"/>
              </a:ext>
            </a:extLst>
          </p:cNvPr>
          <p:cNvGrpSpPr/>
          <p:nvPr/>
        </p:nvGrpSpPr>
        <p:grpSpPr>
          <a:xfrm>
            <a:off x="1447798" y="666750"/>
            <a:ext cx="7696201" cy="4476750"/>
            <a:chOff x="1447798" y="666750"/>
            <a:chExt cx="7696201" cy="44767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F2F32B-3CBE-22FE-6C7A-4CD413E55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7798" y="666750"/>
              <a:ext cx="2916975" cy="44767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337BD9-E9A6-6467-C8D3-2E2AAEAA7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4773" y="666751"/>
              <a:ext cx="4703025" cy="21527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EE8E234-1458-B310-5B25-CDF2CF6D7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9694" y="2819450"/>
              <a:ext cx="4784305" cy="2324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511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8F6AFF-B0E8-386A-C35D-8D051D2FFA69}"/>
              </a:ext>
            </a:extLst>
          </p:cNvPr>
          <p:cNvSpPr/>
          <p:nvPr/>
        </p:nvSpPr>
        <p:spPr>
          <a:xfrm>
            <a:off x="190500" y="17736"/>
            <a:ext cx="8763000" cy="1389380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Quân sự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2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ACF22A-954D-DFDB-CBB5-188DCBD78717}"/>
              </a:ext>
            </a:extLst>
          </p:cNvPr>
          <p:cNvSpPr txBox="1"/>
          <p:nvPr/>
        </p:nvSpPr>
        <p:spPr>
          <a:xfrm>
            <a:off x="76200" y="133350"/>
            <a:ext cx="8991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Cuộc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16 (1946 – 1947).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9BE69-3371-5C9E-4C8E-CA98801F3638}"/>
              </a:ext>
            </a:extLst>
          </p:cNvPr>
          <p:cNvSpPr txBox="1"/>
          <p:nvPr/>
        </p:nvSpPr>
        <p:spPr>
          <a:xfrm>
            <a:off x="228600" y="1047750"/>
            <a:ext cx="5029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Hà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16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giam 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địch</a:t>
            </a:r>
            <a:r>
              <a:rPr lang="en-US" sz="2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,...=&gt;</a:t>
            </a: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</a:rPr>
              <a:t>tạo điều kiện ta rút lui an toàn để chuẩn bị cho cuộc kháng chiến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lâu dài.</a:t>
            </a:r>
            <a:endParaRPr lang="en-US" sz="2800"/>
          </a:p>
          <a:p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163E94-9BA0-0DE7-DC5D-871986ABE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750" y="742950"/>
            <a:ext cx="3644099" cy="37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755138" y="285750"/>
            <a:ext cx="6000750" cy="4857750"/>
            <a:chOff x="672" y="0"/>
            <a:chExt cx="4464" cy="4320"/>
          </a:xfrm>
        </p:grpSpPr>
        <p:grpSp>
          <p:nvGrpSpPr>
            <p:cNvPr id="19490" name="Group 3"/>
            <p:cNvGrpSpPr>
              <a:grpSpLocks/>
            </p:cNvGrpSpPr>
            <p:nvPr/>
          </p:nvGrpSpPr>
          <p:grpSpPr bwMode="auto">
            <a:xfrm>
              <a:off x="672" y="0"/>
              <a:ext cx="4464" cy="4320"/>
              <a:chOff x="672" y="0"/>
              <a:chExt cx="4464" cy="4320"/>
            </a:xfrm>
          </p:grpSpPr>
          <p:grpSp>
            <p:nvGrpSpPr>
              <p:cNvPr id="19492" name="Group 4"/>
              <p:cNvGrpSpPr>
                <a:grpSpLocks/>
              </p:cNvGrpSpPr>
              <p:nvPr/>
            </p:nvGrpSpPr>
            <p:grpSpPr bwMode="auto">
              <a:xfrm>
                <a:off x="672" y="0"/>
                <a:ext cx="4464" cy="4320"/>
                <a:chOff x="672" y="0"/>
                <a:chExt cx="4464" cy="4320"/>
              </a:xfrm>
            </p:grpSpPr>
            <p:grpSp>
              <p:nvGrpSpPr>
                <p:cNvPr id="19495" name="Group 5"/>
                <p:cNvGrpSpPr>
                  <a:grpSpLocks/>
                </p:cNvGrpSpPr>
                <p:nvPr/>
              </p:nvGrpSpPr>
              <p:grpSpPr bwMode="auto">
                <a:xfrm>
                  <a:off x="672" y="0"/>
                  <a:ext cx="4464" cy="4320"/>
                  <a:chOff x="768" y="0"/>
                  <a:chExt cx="4274" cy="4320"/>
                </a:xfrm>
              </p:grpSpPr>
              <p:pic>
                <p:nvPicPr>
                  <p:cNvPr id="19497" name="Picture 6" descr="Picture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lum bright="-6000" contrast="24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8" y="0"/>
                    <a:ext cx="4274" cy="4320"/>
                  </a:xfrm>
                  <a:prstGeom prst="rect">
                    <a:avLst/>
                  </a:prstGeom>
                  <a:noFill/>
                  <a:ln w="5715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949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8" y="1824"/>
                    <a:ext cx="480" cy="1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571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vi-VN" sz="750" b="1">
                        <a:latin typeface="Arial" panose="020B0604020202020204" pitchFamily="34" charset="0"/>
                      </a:rPr>
                      <a:t>Chợ Mới</a:t>
                    </a:r>
                  </a:p>
                </p:txBody>
              </p:sp>
            </p:grpSp>
            <p:sp>
              <p:nvSpPr>
                <p:cNvPr id="32776" name="AutoShape 8"/>
                <p:cNvSpPr>
                  <a:spLocks noChangeArrowheads="1"/>
                </p:cNvSpPr>
                <p:nvPr/>
              </p:nvSpPr>
              <p:spPr bwMode="auto">
                <a:xfrm>
                  <a:off x="2910" y="3160"/>
                  <a:ext cx="192" cy="198"/>
                </a:xfrm>
                <a:prstGeom prst="star5">
                  <a:avLst/>
                </a:prstGeom>
                <a:solidFill>
                  <a:srgbClr val="FF0000"/>
                </a:solidFill>
                <a:ln w="571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350"/>
                </a:p>
              </p:txBody>
            </p:sp>
          </p:grpSp>
          <p:sp>
            <p:nvSpPr>
              <p:cNvPr id="19493" name="Text Box 9"/>
              <p:cNvSpPr txBox="1">
                <a:spLocks noChangeArrowheads="1"/>
              </p:cNvSpPr>
              <p:nvPr/>
            </p:nvSpPr>
            <p:spPr bwMode="auto">
              <a:xfrm>
                <a:off x="1767" y="1574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750" b="1">
                    <a:latin typeface="Arial" panose="020B0604020202020204" pitchFamily="34" charset="0"/>
                  </a:rPr>
                  <a:t>Khe lau</a:t>
                </a:r>
              </a:p>
            </p:txBody>
          </p:sp>
          <p:sp>
            <p:nvSpPr>
              <p:cNvPr id="19494" name="Text Box 10"/>
              <p:cNvSpPr txBox="1">
                <a:spLocks noChangeArrowheads="1"/>
              </p:cNvSpPr>
              <p:nvPr/>
            </p:nvSpPr>
            <p:spPr bwMode="auto">
              <a:xfrm>
                <a:off x="3447" y="910"/>
                <a:ext cx="576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vi-VN" sz="750" b="1">
                    <a:latin typeface="Arial" panose="020B0604020202020204" pitchFamily="34" charset="0"/>
                  </a:rPr>
                  <a:t>Đèo                  Bông Lau</a:t>
                </a:r>
              </a:p>
            </p:txBody>
          </p:sp>
        </p:grpSp>
        <p:sp>
          <p:nvSpPr>
            <p:cNvPr id="19491" name="Text Box 11"/>
            <p:cNvSpPr txBox="1">
              <a:spLocks noChangeArrowheads="1"/>
            </p:cNvSpPr>
            <p:nvPr/>
          </p:nvSpPr>
          <p:spPr bwMode="auto">
            <a:xfrm>
              <a:off x="2032" y="1056"/>
              <a:ext cx="288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750" b="1">
                  <a:solidFill>
                    <a:srgbClr val="333333"/>
                  </a:solidFill>
                  <a:latin typeface="Arial" panose="020B0604020202020204" pitchFamily="34" charset="0"/>
                </a:rPr>
                <a:t>Đài Thị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5029200" y="639366"/>
            <a:ext cx="857250" cy="846534"/>
            <a:chOff x="2976" y="656"/>
            <a:chExt cx="672" cy="400"/>
          </a:xfrm>
        </p:grpSpPr>
        <p:sp>
          <p:nvSpPr>
            <p:cNvPr id="19488" name="Line 13"/>
            <p:cNvSpPr>
              <a:spLocks noChangeShapeType="1"/>
            </p:cNvSpPr>
            <p:nvPr/>
          </p:nvSpPr>
          <p:spPr bwMode="auto">
            <a:xfrm flipH="1">
              <a:off x="2976" y="720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489" name="Freeform 14"/>
            <p:cNvSpPr>
              <a:spLocks/>
            </p:cNvSpPr>
            <p:nvPr/>
          </p:nvSpPr>
          <p:spPr bwMode="auto">
            <a:xfrm>
              <a:off x="3120" y="656"/>
              <a:ext cx="528" cy="400"/>
            </a:xfrm>
            <a:custGeom>
              <a:avLst/>
              <a:gdLst>
                <a:gd name="T0" fmla="*/ 0 w 528"/>
                <a:gd name="T1" fmla="*/ 64 h 400"/>
                <a:gd name="T2" fmla="*/ 144 w 528"/>
                <a:gd name="T3" fmla="*/ 16 h 400"/>
                <a:gd name="T4" fmla="*/ 288 w 528"/>
                <a:gd name="T5" fmla="*/ 16 h 400"/>
                <a:gd name="T6" fmla="*/ 384 w 528"/>
                <a:gd name="T7" fmla="*/ 112 h 400"/>
                <a:gd name="T8" fmla="*/ 480 w 528"/>
                <a:gd name="T9" fmla="*/ 256 h 400"/>
                <a:gd name="T10" fmla="*/ 528 w 528"/>
                <a:gd name="T11" fmla="*/ 400 h 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8" h="400">
                  <a:moveTo>
                    <a:pt x="0" y="64"/>
                  </a:moveTo>
                  <a:cubicBezTo>
                    <a:pt x="48" y="44"/>
                    <a:pt x="96" y="24"/>
                    <a:pt x="144" y="16"/>
                  </a:cubicBezTo>
                  <a:cubicBezTo>
                    <a:pt x="192" y="8"/>
                    <a:pt x="248" y="0"/>
                    <a:pt x="288" y="16"/>
                  </a:cubicBezTo>
                  <a:cubicBezTo>
                    <a:pt x="328" y="32"/>
                    <a:pt x="352" y="72"/>
                    <a:pt x="384" y="112"/>
                  </a:cubicBezTo>
                  <a:cubicBezTo>
                    <a:pt x="416" y="152"/>
                    <a:pt x="456" y="208"/>
                    <a:pt x="480" y="256"/>
                  </a:cubicBezTo>
                  <a:cubicBezTo>
                    <a:pt x="504" y="304"/>
                    <a:pt x="504" y="384"/>
                    <a:pt x="528" y="40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 rot="21183419">
            <a:off x="6057900" y="1885951"/>
            <a:ext cx="236935" cy="470297"/>
            <a:chOff x="3744" y="1296"/>
            <a:chExt cx="240" cy="480"/>
          </a:xfrm>
        </p:grpSpPr>
        <p:sp>
          <p:nvSpPr>
            <p:cNvPr id="19486" name="Line 16"/>
            <p:cNvSpPr>
              <a:spLocks noChangeShapeType="1"/>
            </p:cNvSpPr>
            <p:nvPr/>
          </p:nvSpPr>
          <p:spPr bwMode="auto">
            <a:xfrm flipH="1" flipV="1">
              <a:off x="3744" y="1294"/>
              <a:ext cx="48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dist="28398" dir="6993903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487" name="Freeform 17"/>
            <p:cNvSpPr>
              <a:spLocks/>
            </p:cNvSpPr>
            <p:nvPr/>
          </p:nvSpPr>
          <p:spPr bwMode="auto">
            <a:xfrm>
              <a:off x="3792" y="1392"/>
              <a:ext cx="192" cy="384"/>
            </a:xfrm>
            <a:custGeom>
              <a:avLst/>
              <a:gdLst>
                <a:gd name="T0" fmla="*/ 0 w 192"/>
                <a:gd name="T1" fmla="*/ 0 h 384"/>
                <a:gd name="T2" fmla="*/ 96 w 192"/>
                <a:gd name="T3" fmla="*/ 192 h 384"/>
                <a:gd name="T4" fmla="*/ 192 w 192"/>
                <a:gd name="T5" fmla="*/ 384 h 3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384">
                  <a:moveTo>
                    <a:pt x="0" y="0"/>
                  </a:moveTo>
                  <a:cubicBezTo>
                    <a:pt x="32" y="64"/>
                    <a:pt x="64" y="128"/>
                    <a:pt x="96" y="192"/>
                  </a:cubicBezTo>
                  <a:cubicBezTo>
                    <a:pt x="128" y="256"/>
                    <a:pt x="176" y="360"/>
                    <a:pt x="192" y="384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>
              <a:outerShdw dist="28398" dir="6993903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4914900" y="914400"/>
            <a:ext cx="75010" cy="467916"/>
            <a:chOff x="2872" y="816"/>
            <a:chExt cx="56" cy="336"/>
          </a:xfrm>
        </p:grpSpPr>
        <p:sp>
          <p:nvSpPr>
            <p:cNvPr id="19484" name="Line 19"/>
            <p:cNvSpPr>
              <a:spLocks noChangeShapeType="1"/>
            </p:cNvSpPr>
            <p:nvPr/>
          </p:nvSpPr>
          <p:spPr bwMode="auto">
            <a:xfrm>
              <a:off x="2880" y="1008"/>
              <a:ext cx="0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dist="28398" dir="3806097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485" name="Freeform 20"/>
            <p:cNvSpPr>
              <a:spLocks/>
            </p:cNvSpPr>
            <p:nvPr/>
          </p:nvSpPr>
          <p:spPr bwMode="auto">
            <a:xfrm>
              <a:off x="2872" y="816"/>
              <a:ext cx="56" cy="240"/>
            </a:xfrm>
            <a:custGeom>
              <a:avLst/>
              <a:gdLst>
                <a:gd name="T0" fmla="*/ 56 w 56"/>
                <a:gd name="T1" fmla="*/ 0 h 240"/>
                <a:gd name="T2" fmla="*/ 8 w 56"/>
                <a:gd name="T3" fmla="*/ 48 h 240"/>
                <a:gd name="T4" fmla="*/ 8 w 56"/>
                <a:gd name="T5" fmla="*/ 144 h 240"/>
                <a:gd name="T6" fmla="*/ 8 w 56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240">
                  <a:moveTo>
                    <a:pt x="56" y="0"/>
                  </a:moveTo>
                  <a:cubicBezTo>
                    <a:pt x="36" y="12"/>
                    <a:pt x="16" y="24"/>
                    <a:pt x="8" y="48"/>
                  </a:cubicBezTo>
                  <a:cubicBezTo>
                    <a:pt x="0" y="72"/>
                    <a:pt x="8" y="112"/>
                    <a:pt x="8" y="144"/>
                  </a:cubicBezTo>
                  <a:cubicBezTo>
                    <a:pt x="8" y="176"/>
                    <a:pt x="8" y="208"/>
                    <a:pt x="8" y="24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>
              <a:outerShdw dist="28398" dir="3806097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32789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6" b="-18681"/>
          <a:stretch>
            <a:fillRect/>
          </a:stretch>
        </p:blipFill>
        <p:spPr bwMode="auto">
          <a:xfrm>
            <a:off x="4000501" y="1314451"/>
            <a:ext cx="251222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0" name="Freeform 22"/>
          <p:cNvSpPr>
            <a:spLocks/>
          </p:cNvSpPr>
          <p:nvPr/>
        </p:nvSpPr>
        <p:spPr bwMode="auto">
          <a:xfrm>
            <a:off x="5886450" y="1600200"/>
            <a:ext cx="129779" cy="267891"/>
          </a:xfrm>
          <a:custGeom>
            <a:avLst/>
            <a:gdLst>
              <a:gd name="T0" fmla="*/ 2147483646 w 96"/>
              <a:gd name="T1" fmla="*/ 2147483646 h 192"/>
              <a:gd name="T2" fmla="*/ 0 w 96"/>
              <a:gd name="T3" fmla="*/ 0 h 19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" h="192">
                <a:moveTo>
                  <a:pt x="96" y="192"/>
                </a:moveTo>
                <a:cubicBezTo>
                  <a:pt x="56" y="112"/>
                  <a:pt x="16" y="32"/>
                  <a:pt x="0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 type="stealth" w="med" len="med"/>
          </a:ln>
          <a:effectLst>
            <a:outerShdw dist="35921" dir="81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2791" name="Freeform 23"/>
          <p:cNvSpPr>
            <a:spLocks/>
          </p:cNvSpPr>
          <p:nvPr/>
        </p:nvSpPr>
        <p:spPr bwMode="auto">
          <a:xfrm>
            <a:off x="4627960" y="600076"/>
            <a:ext cx="858440" cy="155972"/>
          </a:xfrm>
          <a:custGeom>
            <a:avLst/>
            <a:gdLst>
              <a:gd name="T0" fmla="*/ 2147483646 w 768"/>
              <a:gd name="T1" fmla="*/ 2147483646 h 104"/>
              <a:gd name="T2" fmla="*/ 2147483646 w 768"/>
              <a:gd name="T3" fmla="*/ 2147483646 h 104"/>
              <a:gd name="T4" fmla="*/ 0 w 768"/>
              <a:gd name="T5" fmla="*/ 2147483646 h 1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8" h="104">
                <a:moveTo>
                  <a:pt x="768" y="56"/>
                </a:moveTo>
                <a:cubicBezTo>
                  <a:pt x="664" y="28"/>
                  <a:pt x="560" y="0"/>
                  <a:pt x="432" y="8"/>
                </a:cubicBezTo>
                <a:cubicBezTo>
                  <a:pt x="304" y="16"/>
                  <a:pt x="152" y="60"/>
                  <a:pt x="0" y="104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 type="stealth" w="med" len="med"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2792" name="Freeform 24"/>
          <p:cNvSpPr>
            <a:spLocks/>
          </p:cNvSpPr>
          <p:nvPr/>
        </p:nvSpPr>
        <p:spPr bwMode="auto">
          <a:xfrm>
            <a:off x="4114800" y="781050"/>
            <a:ext cx="514350" cy="361950"/>
          </a:xfrm>
          <a:custGeom>
            <a:avLst/>
            <a:gdLst>
              <a:gd name="T0" fmla="*/ 2147483646 w 384"/>
              <a:gd name="T1" fmla="*/ 0 h 384"/>
              <a:gd name="T2" fmla="*/ 2147483646 w 384"/>
              <a:gd name="T3" fmla="*/ 2147483646 h 384"/>
              <a:gd name="T4" fmla="*/ 0 w 384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384">
                <a:moveTo>
                  <a:pt x="384" y="0"/>
                </a:moveTo>
                <a:cubicBezTo>
                  <a:pt x="320" y="16"/>
                  <a:pt x="256" y="32"/>
                  <a:pt x="192" y="96"/>
                </a:cubicBezTo>
                <a:cubicBezTo>
                  <a:pt x="128" y="160"/>
                  <a:pt x="32" y="336"/>
                  <a:pt x="0" y="384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 type="stealth" w="med" len="med"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32793" name="Picture 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6" b="-18681"/>
          <a:stretch>
            <a:fillRect/>
          </a:stretch>
        </p:blipFill>
        <p:spPr bwMode="auto">
          <a:xfrm>
            <a:off x="4629150" y="1257301"/>
            <a:ext cx="252413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4" name="Picture 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6" b="-18681"/>
          <a:stretch>
            <a:fillRect/>
          </a:stretch>
        </p:blipFill>
        <p:spPr bwMode="auto">
          <a:xfrm>
            <a:off x="4800601" y="1885950"/>
            <a:ext cx="230981" cy="42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5" name="Freeform 27"/>
          <p:cNvSpPr>
            <a:spLocks/>
          </p:cNvSpPr>
          <p:nvPr/>
        </p:nvSpPr>
        <p:spPr bwMode="auto">
          <a:xfrm rot="262096">
            <a:off x="4057650" y="3429000"/>
            <a:ext cx="685800" cy="342900"/>
          </a:xfrm>
          <a:custGeom>
            <a:avLst/>
            <a:gdLst>
              <a:gd name="T0" fmla="*/ 2147483646 w 576"/>
              <a:gd name="T1" fmla="*/ 2147483646 h 288"/>
              <a:gd name="T2" fmla="*/ 2147483646 w 576"/>
              <a:gd name="T3" fmla="*/ 2147483646 h 288"/>
              <a:gd name="T4" fmla="*/ 2147483646 w 576"/>
              <a:gd name="T5" fmla="*/ 2147483646 h 288"/>
              <a:gd name="T6" fmla="*/ 0 w 57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6" h="288">
                <a:moveTo>
                  <a:pt x="576" y="288"/>
                </a:moveTo>
                <a:cubicBezTo>
                  <a:pt x="516" y="252"/>
                  <a:pt x="456" y="216"/>
                  <a:pt x="384" y="192"/>
                </a:cubicBezTo>
                <a:cubicBezTo>
                  <a:pt x="312" y="168"/>
                  <a:pt x="208" y="176"/>
                  <a:pt x="144" y="144"/>
                </a:cubicBezTo>
                <a:cubicBezTo>
                  <a:pt x="80" y="112"/>
                  <a:pt x="40" y="56"/>
                  <a:pt x="0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 type="stealth" w="med" len="med"/>
          </a:ln>
          <a:effectLst>
            <a:outerShdw dist="45791" dir="3378596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2796" name="Freeform 28"/>
          <p:cNvSpPr>
            <a:spLocks/>
          </p:cNvSpPr>
          <p:nvPr/>
        </p:nvSpPr>
        <p:spPr bwMode="auto">
          <a:xfrm>
            <a:off x="3571875" y="2762250"/>
            <a:ext cx="400050" cy="571500"/>
          </a:xfrm>
          <a:custGeom>
            <a:avLst/>
            <a:gdLst>
              <a:gd name="T0" fmla="*/ 2147483646 w 336"/>
              <a:gd name="T1" fmla="*/ 2147483646 h 480"/>
              <a:gd name="T2" fmla="*/ 2147483646 w 336"/>
              <a:gd name="T3" fmla="*/ 2147483646 h 480"/>
              <a:gd name="T4" fmla="*/ 2147483646 w 336"/>
              <a:gd name="T5" fmla="*/ 2147483646 h 480"/>
              <a:gd name="T6" fmla="*/ 2147483646 w 336"/>
              <a:gd name="T7" fmla="*/ 2147483646 h 480"/>
              <a:gd name="T8" fmla="*/ 0 w 336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6" h="480">
                <a:moveTo>
                  <a:pt x="336" y="480"/>
                </a:moveTo>
                <a:cubicBezTo>
                  <a:pt x="320" y="408"/>
                  <a:pt x="304" y="336"/>
                  <a:pt x="288" y="288"/>
                </a:cubicBezTo>
                <a:cubicBezTo>
                  <a:pt x="272" y="240"/>
                  <a:pt x="264" y="232"/>
                  <a:pt x="240" y="192"/>
                </a:cubicBezTo>
                <a:cubicBezTo>
                  <a:pt x="216" y="152"/>
                  <a:pt x="184" y="80"/>
                  <a:pt x="144" y="48"/>
                </a:cubicBezTo>
                <a:cubicBezTo>
                  <a:pt x="104" y="16"/>
                  <a:pt x="52" y="8"/>
                  <a:pt x="0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 type="stealth" w="med" len="med"/>
          </a:ln>
          <a:effectLst>
            <a:outerShdw dist="28398" dir="3806097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2797" name="Freeform 29"/>
          <p:cNvSpPr>
            <a:spLocks/>
          </p:cNvSpPr>
          <p:nvPr/>
        </p:nvSpPr>
        <p:spPr bwMode="auto">
          <a:xfrm>
            <a:off x="3543300" y="1714500"/>
            <a:ext cx="171450" cy="971550"/>
          </a:xfrm>
          <a:custGeom>
            <a:avLst/>
            <a:gdLst>
              <a:gd name="T0" fmla="*/ 2147483646 w 160"/>
              <a:gd name="T1" fmla="*/ 2147483646 h 816"/>
              <a:gd name="T2" fmla="*/ 2147483646 w 160"/>
              <a:gd name="T3" fmla="*/ 2147483646 h 816"/>
              <a:gd name="T4" fmla="*/ 2147483646 w 160"/>
              <a:gd name="T5" fmla="*/ 2147483646 h 816"/>
              <a:gd name="T6" fmla="*/ 2147483646 w 160"/>
              <a:gd name="T7" fmla="*/ 2147483646 h 816"/>
              <a:gd name="T8" fmla="*/ 2147483646 w 160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0" h="816">
                <a:moveTo>
                  <a:pt x="56" y="816"/>
                </a:moveTo>
                <a:cubicBezTo>
                  <a:pt x="108" y="736"/>
                  <a:pt x="160" y="656"/>
                  <a:pt x="152" y="576"/>
                </a:cubicBezTo>
                <a:cubicBezTo>
                  <a:pt x="144" y="496"/>
                  <a:pt x="16" y="408"/>
                  <a:pt x="8" y="336"/>
                </a:cubicBezTo>
                <a:cubicBezTo>
                  <a:pt x="0" y="264"/>
                  <a:pt x="88" y="200"/>
                  <a:pt x="104" y="144"/>
                </a:cubicBezTo>
                <a:cubicBezTo>
                  <a:pt x="120" y="88"/>
                  <a:pt x="112" y="44"/>
                  <a:pt x="104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 type="stealth" w="med" len="med"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19471" name="Group 33"/>
          <p:cNvGrpSpPr>
            <a:grpSpLocks/>
          </p:cNvGrpSpPr>
          <p:nvPr/>
        </p:nvGrpSpPr>
        <p:grpSpPr bwMode="auto">
          <a:xfrm>
            <a:off x="1953816" y="4107656"/>
            <a:ext cx="2641997" cy="1028700"/>
            <a:chOff x="784" y="3432"/>
            <a:chExt cx="2219" cy="864"/>
          </a:xfrm>
        </p:grpSpPr>
        <p:sp>
          <p:nvSpPr>
            <p:cNvPr id="19473" name="Rectangle 34"/>
            <p:cNvSpPr>
              <a:spLocks noChangeArrowheads="1"/>
            </p:cNvSpPr>
            <p:nvPr/>
          </p:nvSpPr>
          <p:spPr bwMode="auto">
            <a:xfrm>
              <a:off x="784" y="3432"/>
              <a:ext cx="2096" cy="864"/>
            </a:xfrm>
            <a:prstGeom prst="rect">
              <a:avLst/>
            </a:prstGeom>
            <a:solidFill>
              <a:srgbClr val="E5F5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500">
                <a:latin typeface="Times New Roman" panose="02020603050405020304" pitchFamily="18" charset="0"/>
              </a:endParaRPr>
            </a:p>
          </p:txBody>
        </p:sp>
        <p:pic>
          <p:nvPicPr>
            <p:cNvPr id="19474" name="Picture 3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716" b="-18681"/>
            <a:stretch>
              <a:fillRect/>
            </a:stretch>
          </p:blipFill>
          <p:spPr bwMode="auto">
            <a:xfrm>
              <a:off x="867" y="3446"/>
              <a:ext cx="18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5" name="Line 36"/>
            <p:cNvSpPr>
              <a:spLocks noChangeShapeType="1"/>
            </p:cNvSpPr>
            <p:nvPr/>
          </p:nvSpPr>
          <p:spPr bwMode="auto">
            <a:xfrm>
              <a:off x="816" y="3792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476" name="Line 37"/>
            <p:cNvSpPr>
              <a:spLocks noChangeShapeType="1"/>
            </p:cNvSpPr>
            <p:nvPr/>
          </p:nvSpPr>
          <p:spPr bwMode="auto">
            <a:xfrm>
              <a:off x="816" y="3972"/>
              <a:ext cx="384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477" name="AutoShape 38"/>
            <p:cNvSpPr>
              <a:spLocks noChangeArrowheads="1"/>
            </p:cNvSpPr>
            <p:nvPr/>
          </p:nvSpPr>
          <p:spPr bwMode="auto">
            <a:xfrm>
              <a:off x="816" y="4083"/>
              <a:ext cx="336" cy="192"/>
            </a:xfrm>
            <a:prstGeom prst="notchedRightArrow">
              <a:avLst>
                <a:gd name="adj1" fmla="val 50000"/>
                <a:gd name="adj2" fmla="val 43750"/>
              </a:avLst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500">
                <a:latin typeface="Times New Roman" panose="02020603050405020304" pitchFamily="18" charset="0"/>
              </a:endParaRPr>
            </a:p>
          </p:txBody>
        </p:sp>
        <p:sp>
          <p:nvSpPr>
            <p:cNvPr id="19478" name="Text Box 39"/>
            <p:cNvSpPr txBox="1">
              <a:spLocks noChangeArrowheads="1"/>
            </p:cNvSpPr>
            <p:nvPr/>
          </p:nvSpPr>
          <p:spPr bwMode="auto">
            <a:xfrm>
              <a:off x="1170" y="4080"/>
              <a:ext cx="89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050" b="1">
                  <a:latin typeface="Arial" panose="020B0604020202020204" pitchFamily="34" charset="0"/>
                </a:rPr>
                <a:t>Ta phản công</a:t>
              </a:r>
            </a:p>
          </p:txBody>
        </p:sp>
        <p:sp>
          <p:nvSpPr>
            <p:cNvPr id="19479" name="Oval 40"/>
            <p:cNvSpPr>
              <a:spLocks noChangeArrowheads="1"/>
            </p:cNvSpPr>
            <p:nvPr/>
          </p:nvSpPr>
          <p:spPr bwMode="auto">
            <a:xfrm>
              <a:off x="1968" y="4098"/>
              <a:ext cx="240" cy="1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500">
                <a:latin typeface="Times New Roman" panose="02020603050405020304" pitchFamily="18" charset="0"/>
              </a:endParaRPr>
            </a:p>
          </p:txBody>
        </p:sp>
        <p:sp>
          <p:nvSpPr>
            <p:cNvPr id="19480" name="Text Box 41"/>
            <p:cNvSpPr txBox="1">
              <a:spLocks noChangeArrowheads="1"/>
            </p:cNvSpPr>
            <p:nvPr/>
          </p:nvSpPr>
          <p:spPr bwMode="auto">
            <a:xfrm>
              <a:off x="2208" y="4080"/>
              <a:ext cx="7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050" b="1">
                  <a:latin typeface="Arial" panose="020B0604020202020204" pitchFamily="34" charset="0"/>
                </a:rPr>
                <a:t>Ta bao vây</a:t>
              </a:r>
            </a:p>
          </p:txBody>
        </p:sp>
        <p:sp>
          <p:nvSpPr>
            <p:cNvPr id="19481" name="Text Box 42"/>
            <p:cNvSpPr txBox="1">
              <a:spLocks noChangeArrowheads="1"/>
            </p:cNvSpPr>
            <p:nvPr/>
          </p:nvSpPr>
          <p:spPr bwMode="auto">
            <a:xfrm>
              <a:off x="1179" y="3456"/>
              <a:ext cx="137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050" b="1">
                  <a:latin typeface="Arial" panose="020B0604020202020204" pitchFamily="34" charset="0"/>
                </a:rPr>
                <a:t>Nơi quân Pháp nhảy dù</a:t>
              </a:r>
            </a:p>
          </p:txBody>
        </p:sp>
        <p:sp>
          <p:nvSpPr>
            <p:cNvPr id="19482" name="Text Box 43"/>
            <p:cNvSpPr txBox="1">
              <a:spLocks noChangeArrowheads="1"/>
            </p:cNvSpPr>
            <p:nvPr/>
          </p:nvSpPr>
          <p:spPr bwMode="auto">
            <a:xfrm>
              <a:off x="1188" y="3696"/>
              <a:ext cx="164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050" b="1">
                  <a:latin typeface="Arial" panose="020B0604020202020204" pitchFamily="34" charset="0"/>
                </a:rPr>
                <a:t>Mũi tấn công của quân Pháp</a:t>
              </a:r>
            </a:p>
          </p:txBody>
        </p:sp>
        <p:sp>
          <p:nvSpPr>
            <p:cNvPr id="19483" name="Text Box 44"/>
            <p:cNvSpPr txBox="1">
              <a:spLocks noChangeArrowheads="1"/>
            </p:cNvSpPr>
            <p:nvPr/>
          </p:nvSpPr>
          <p:spPr bwMode="auto">
            <a:xfrm>
              <a:off x="1188" y="3886"/>
              <a:ext cx="145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050" b="1">
                  <a:latin typeface="Arial" panose="020B0604020202020204" pitchFamily="34" charset="0"/>
                </a:rPr>
                <a:t>Quân Pháp rút lui</a:t>
              </a:r>
            </a:p>
          </p:txBody>
        </p:sp>
      </p:grpSp>
      <p:sp>
        <p:nvSpPr>
          <p:cNvPr id="19472" name="Rectangle 53"/>
          <p:cNvSpPr>
            <a:spLocks noChangeArrowheads="1"/>
          </p:cNvSpPr>
          <p:nvPr/>
        </p:nvSpPr>
        <p:spPr bwMode="auto">
          <a:xfrm>
            <a:off x="4446985" y="4618435"/>
            <a:ext cx="2800350" cy="514350"/>
          </a:xfrm>
          <a:prstGeom prst="rect">
            <a:avLst/>
          </a:prstGeom>
          <a:solidFill>
            <a:srgbClr val="E5F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500" b="1">
                <a:solidFill>
                  <a:srgbClr val="000066"/>
                </a:solidFill>
                <a:latin typeface="Times New Roman" panose="02020603050405020304" pitchFamily="18" charset="0"/>
              </a:rPr>
              <a:t>VIỆT BẮC THU ĐÔNG </a:t>
            </a:r>
            <a:r>
              <a:rPr lang="en-US" altLang="vi-VN" sz="1650" b="1">
                <a:solidFill>
                  <a:srgbClr val="000066"/>
                </a:solidFill>
                <a:latin typeface="Times New Roman" panose="02020603050405020304" pitchFamily="18" charset="0"/>
              </a:rPr>
              <a:t>1947</a:t>
            </a:r>
          </a:p>
        </p:txBody>
      </p:sp>
    </p:spTree>
    <p:extLst>
      <p:ext uri="{BB962C8B-B14F-4D97-AF65-F5344CB8AC3E}">
        <p14:creationId xmlns:p14="http://schemas.microsoft.com/office/powerpoint/2010/main" val="87431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55138" y="285750"/>
            <a:ext cx="6000750" cy="4857750"/>
            <a:chOff x="672" y="0"/>
            <a:chExt cx="4464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672" y="0"/>
              <a:ext cx="4464" cy="4320"/>
              <a:chOff x="672" y="0"/>
              <a:chExt cx="4464" cy="4320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672" y="0"/>
                <a:ext cx="4464" cy="4320"/>
                <a:chOff x="672" y="0"/>
                <a:chExt cx="4464" cy="4320"/>
              </a:xfrm>
            </p:grpSpPr>
            <p:grpSp>
              <p:nvGrpSpPr>
                <p:cNvPr id="10" name="Group 5"/>
                <p:cNvGrpSpPr>
                  <a:grpSpLocks/>
                </p:cNvGrpSpPr>
                <p:nvPr/>
              </p:nvGrpSpPr>
              <p:grpSpPr bwMode="auto">
                <a:xfrm>
                  <a:off x="672" y="0"/>
                  <a:ext cx="4464" cy="4320"/>
                  <a:chOff x="768" y="0"/>
                  <a:chExt cx="4274" cy="4320"/>
                </a:xfrm>
              </p:grpSpPr>
              <p:pic>
                <p:nvPicPr>
                  <p:cNvPr id="12" name="Picture 6" descr="Picture1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lum bright="-6000" contrast="24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8" y="0"/>
                    <a:ext cx="4274" cy="4320"/>
                  </a:xfrm>
                  <a:prstGeom prst="rect">
                    <a:avLst/>
                  </a:prstGeom>
                  <a:noFill/>
                  <a:ln w="5715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8" y="1824"/>
                    <a:ext cx="480" cy="1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571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vi-VN" sz="750" b="1">
                        <a:latin typeface="Arial" panose="020B0604020202020204" pitchFamily="34" charset="0"/>
                      </a:rPr>
                      <a:t>Chợ Mới</a:t>
                    </a:r>
                  </a:p>
                </p:txBody>
              </p:sp>
            </p:grpSp>
            <p:sp>
              <p:nvSpPr>
                <p:cNvPr id="11" name="AutoShape 8"/>
                <p:cNvSpPr>
                  <a:spLocks noChangeArrowheads="1"/>
                </p:cNvSpPr>
                <p:nvPr/>
              </p:nvSpPr>
              <p:spPr bwMode="auto">
                <a:xfrm>
                  <a:off x="2910" y="3160"/>
                  <a:ext cx="192" cy="198"/>
                </a:xfrm>
                <a:prstGeom prst="star5">
                  <a:avLst/>
                </a:prstGeom>
                <a:solidFill>
                  <a:srgbClr val="FF0000"/>
                </a:solidFill>
                <a:ln w="571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350"/>
                </a:p>
              </p:txBody>
            </p:sp>
          </p:grpSp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1767" y="1574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750" b="1">
                    <a:latin typeface="Arial" panose="020B0604020202020204" pitchFamily="34" charset="0"/>
                  </a:rPr>
                  <a:t>Khe lau</a:t>
                </a:r>
              </a:p>
            </p:txBody>
          </p:sp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3447" y="910"/>
                <a:ext cx="576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vi-VN" sz="750" b="1">
                    <a:latin typeface="Arial" panose="020B0604020202020204" pitchFamily="34" charset="0"/>
                  </a:rPr>
                  <a:t>Đèo                  Bông Lau</a:t>
                </a:r>
              </a:p>
            </p:txBody>
          </p:sp>
        </p:grp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2032" y="1056"/>
              <a:ext cx="288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750" b="1">
                  <a:solidFill>
                    <a:srgbClr val="333333"/>
                  </a:solidFill>
                  <a:latin typeface="Arial" panose="020B0604020202020204" pitchFamily="34" charset="0"/>
                </a:rPr>
                <a:t>Đài Thị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36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09550"/>
            <a:ext cx="6952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dịch Biên giới thu – đông 1950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25. Lược đồ chiến dịch biên giới thu - đông 1950 - Website của Phạm Minh  Tuấn">
            <a:extLst>
              <a:ext uri="{FF2B5EF4-FFF2-40B4-BE49-F238E27FC236}">
                <a16:creationId xmlns:a16="http://schemas.microsoft.com/office/drawing/2014/main" id="{EDB422C8-607E-C31E-CADA-8A4731C33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94325"/>
            <a:ext cx="8001000" cy="399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39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2657" y="57150"/>
            <a:ext cx="8913425" cy="7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731" tIns="34366" rIns="68731" bIns="3436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99" b="1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 Chiến </a:t>
            </a:r>
            <a:r>
              <a:rPr lang="en-US" altLang="vi-VN" sz="2099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dịch Biên Giới thu - đông </a:t>
            </a:r>
            <a:r>
              <a:rPr lang="en-US" altLang="vi-VN" sz="2099" b="1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1950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99" b="1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Hoàn </a:t>
            </a:r>
            <a:r>
              <a:rPr lang="en-US" altLang="vi-VN" sz="2099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cảnh lịch sử mới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771" y="797615"/>
            <a:ext cx="8913425" cy="103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731" tIns="34366" rIns="68731" bIns="3436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099" b="1" smtClean="0">
                <a:latin typeface="Tahoma" panose="020B0604030504040204" pitchFamily="34" charset="0"/>
                <a:cs typeface="Tahoma" panose="020B0604030504040204" pitchFamily="34" charset="0"/>
              </a:rPr>
              <a:t>+ Thuận lơi: </a:t>
            </a:r>
            <a:r>
              <a:rPr lang="en-US" altLang="vi-VN" sz="2099" smtClean="0">
                <a:latin typeface="Tahoma" panose="020B0604030504040204" pitchFamily="34" charset="0"/>
                <a:cs typeface="Tahoma" panose="020B0604030504040204" pitchFamily="34" charset="0"/>
              </a:rPr>
              <a:t>Cách </a:t>
            </a:r>
            <a:r>
              <a:rPr lang="en-US" altLang="vi-VN" sz="2099">
                <a:latin typeface="Tahoma" panose="020B0604030504040204" pitchFamily="34" charset="0"/>
                <a:cs typeface="Tahoma" panose="020B0604030504040204" pitchFamily="34" charset="0"/>
              </a:rPr>
              <a:t>mạng Trung Quốc thành </a:t>
            </a:r>
            <a:r>
              <a:rPr lang="en-US" altLang="vi-VN" sz="2099" smtClean="0">
                <a:latin typeface="Tahoma" panose="020B0604030504040204" pitchFamily="34" charset="0"/>
                <a:cs typeface="Tahoma" panose="020B0604030504040204" pitchFamily="34" charset="0"/>
              </a:rPr>
              <a:t>công. Đầu </a:t>
            </a:r>
            <a:r>
              <a:rPr lang="en-US" altLang="vi-VN" sz="2099">
                <a:latin typeface="Tahoma" panose="020B0604030504040204" pitchFamily="34" charset="0"/>
                <a:cs typeface="Tahoma" panose="020B0604030504040204" pitchFamily="34" charset="0"/>
              </a:rPr>
              <a:t>năm 1950, TQ, Liên Xô và các nước XHCN khác lần lượt công nhận và đặt quan hệ ngoại </a:t>
            </a:r>
            <a:r>
              <a:rPr lang="en-US" altLang="vi-VN" sz="2099" smtClean="0">
                <a:latin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altLang="vi-VN" sz="2099" b="1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vi-VN" sz="2099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57" y="2038350"/>
            <a:ext cx="8913425" cy="3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731" tIns="34366" rIns="68731" bIns="3436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99" b="1" smtClean="0">
                <a:latin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altLang="vi-VN" sz="2099" b="1">
                <a:latin typeface="Tahoma" panose="020B0604030504040204" pitchFamily="34" charset="0"/>
                <a:cs typeface="Tahoma" panose="020B0604030504040204" pitchFamily="34" charset="0"/>
              </a:rPr>
              <a:t>Khó khăn:</a:t>
            </a:r>
          </a:p>
        </p:txBody>
      </p:sp>
    </p:spTree>
    <p:extLst>
      <p:ext uri="{BB962C8B-B14F-4D97-AF65-F5344CB8AC3E}">
        <p14:creationId xmlns:p14="http://schemas.microsoft.com/office/powerpoint/2010/main" val="20973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488002" y="300422"/>
            <a:ext cx="179070" cy="179070"/>
            <a:chOff x="0" y="0"/>
            <a:chExt cx="477520" cy="47752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477520" cy="77593"/>
              <a:chOff x="0" y="0"/>
              <a:chExt cx="1913890" cy="3109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FF3E2"/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199964"/>
              <a:ext cx="477520" cy="77593"/>
              <a:chOff x="0" y="0"/>
              <a:chExt cx="1913890" cy="3109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FF3E2"/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399927"/>
              <a:ext cx="477520" cy="77593"/>
              <a:chOff x="0" y="0"/>
              <a:chExt cx="1913890" cy="3109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FF3E2"/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8629650" y="1565705"/>
            <a:ext cx="88058" cy="2012090"/>
            <a:chOff x="0" y="0"/>
            <a:chExt cx="234820" cy="5365572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234820" cy="234820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3E2">
                  <a:alpha val="49804"/>
                </a:srgbClr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641344"/>
              <a:ext cx="234820" cy="234820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3E2">
                  <a:alpha val="49804"/>
                </a:srgbClr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1282688"/>
              <a:ext cx="234820" cy="234820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3E2">
                  <a:alpha val="49804"/>
                </a:srgbClr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1924032"/>
              <a:ext cx="234820" cy="234820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3E2">
                  <a:alpha val="49804"/>
                </a:srgbClr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0" y="2565376"/>
              <a:ext cx="234820" cy="234820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3E2">
                  <a:alpha val="49804"/>
                </a:srgbClr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3206720"/>
              <a:ext cx="234820" cy="234820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3E2">
                  <a:alpha val="49804"/>
                </a:srgbClr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0" y="3848064"/>
              <a:ext cx="234820" cy="234820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3E2">
                  <a:alpha val="49804"/>
                </a:srgbClr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0" y="4489409"/>
              <a:ext cx="234820" cy="234820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3E2">
                  <a:alpha val="49804"/>
                </a:srgbClr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5130753"/>
              <a:ext cx="234820" cy="234820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32B2B"/>
              </a:solidFill>
            </p:spPr>
            <p:txBody>
              <a:bodyPr/>
              <a:lstStyle/>
              <a:p>
                <a:endParaRPr lang="vi-VN"/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8503884" y="4508546"/>
            <a:ext cx="339591" cy="150037"/>
          </a:xfrm>
          <a:prstGeom prst="rect">
            <a:avLst/>
          </a:prstGeom>
        </p:spPr>
      </p:pic>
      <p:sp>
        <p:nvSpPr>
          <p:cNvPr id="36" name="Freeform 4">
            <a:extLst>
              <a:ext uri="{FF2B5EF4-FFF2-40B4-BE49-F238E27FC236}">
                <a16:creationId xmlns:a16="http://schemas.microsoft.com/office/drawing/2014/main" id="{6F815CBC-23CD-4359-968E-883C1A04A13B}"/>
              </a:ext>
            </a:extLst>
          </p:cNvPr>
          <p:cNvSpPr/>
          <p:nvPr/>
        </p:nvSpPr>
        <p:spPr>
          <a:xfrm>
            <a:off x="355984" y="1105332"/>
            <a:ext cx="8242330" cy="2468242"/>
          </a:xfrm>
          <a:custGeom>
            <a:avLst/>
            <a:gdLst/>
            <a:ahLst/>
            <a:cxnLst/>
            <a:rect l="l" t="t" r="r" b="b"/>
            <a:pathLst>
              <a:path w="5237988" h="2828670">
                <a:moveTo>
                  <a:pt x="5113528" y="2828670"/>
                </a:moveTo>
                <a:lnTo>
                  <a:pt x="124460" y="2828670"/>
                </a:lnTo>
                <a:cubicBezTo>
                  <a:pt x="55880" y="2828670"/>
                  <a:pt x="0" y="2772790"/>
                  <a:pt x="0" y="270421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113528" y="0"/>
                </a:lnTo>
                <a:cubicBezTo>
                  <a:pt x="5182108" y="0"/>
                  <a:pt x="5237988" y="55880"/>
                  <a:pt x="5237988" y="124460"/>
                </a:cubicBezTo>
                <a:lnTo>
                  <a:pt x="5237988" y="2704210"/>
                </a:lnTo>
                <a:cubicBezTo>
                  <a:pt x="5237988" y="2772790"/>
                  <a:pt x="5182108" y="2828670"/>
                  <a:pt x="5113528" y="2828670"/>
                </a:cubicBezTo>
                <a:close/>
              </a:path>
            </a:pathLst>
          </a:custGeom>
          <a:solidFill>
            <a:srgbClr val="FFF3E2">
              <a:alpha val="69804"/>
            </a:srgbClr>
          </a:solidFill>
        </p:spPr>
        <p:txBody>
          <a:bodyPr/>
          <a:lstStyle/>
          <a:p>
            <a:endParaRPr lang="vi-VN"/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166A1C15-7D14-4BA6-9142-415DC0FFD220}"/>
              </a:ext>
            </a:extLst>
          </p:cNvPr>
          <p:cNvSpPr txBox="1"/>
          <p:nvPr/>
        </p:nvSpPr>
        <p:spPr>
          <a:xfrm>
            <a:off x="646631" y="1271769"/>
            <a:ext cx="785073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31C6B8B-75C6-4820-8138-E1F15A50EEAA}"/>
              </a:ext>
            </a:extLst>
          </p:cNvPr>
          <p:cNvSpPr/>
          <p:nvPr/>
        </p:nvSpPr>
        <p:spPr>
          <a:xfrm>
            <a:off x="7467600" y="4031408"/>
            <a:ext cx="1505607" cy="112565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F88CF71-7750-470B-A96F-987DE70942B2}"/>
              </a:ext>
            </a:extLst>
          </p:cNvPr>
          <p:cNvSpPr/>
          <p:nvPr/>
        </p:nvSpPr>
        <p:spPr>
          <a:xfrm>
            <a:off x="0" y="31343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14: VIỆT NAM KHÁNG CHIẾN CHỐNG THỰC DÂN PHÁP XÂM L</a:t>
            </a:r>
            <a:r>
              <a:rPr lang="vi-VN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ỢC GIAI ĐOẠN 1946 </a:t>
            </a:r>
            <a:r>
              <a:rPr lang="en-US" sz="24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1950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iến dịch Biên gi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34" y="17586"/>
            <a:ext cx="688545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Freeform 3"/>
          <p:cNvSpPr>
            <a:spLocks/>
          </p:cNvSpPr>
          <p:nvPr/>
        </p:nvSpPr>
        <p:spPr bwMode="auto">
          <a:xfrm>
            <a:off x="3985639" y="3314535"/>
            <a:ext cx="3843973" cy="1143103"/>
          </a:xfrm>
          <a:custGeom>
            <a:avLst/>
            <a:gdLst>
              <a:gd name="T0" fmla="*/ 0 w 3312"/>
              <a:gd name="T1" fmla="*/ 0 h 1080"/>
              <a:gd name="T2" fmla="*/ 2147483646 w 3312"/>
              <a:gd name="T3" fmla="*/ 2147483646 h 1080"/>
              <a:gd name="T4" fmla="*/ 2147483646 w 3312"/>
              <a:gd name="T5" fmla="*/ 2147483646 h 1080"/>
              <a:gd name="T6" fmla="*/ 2147483646 w 3312"/>
              <a:gd name="T7" fmla="*/ 2147483646 h 1080"/>
              <a:gd name="T8" fmla="*/ 2147483646 w 3312"/>
              <a:gd name="T9" fmla="*/ 2147483646 h 1080"/>
              <a:gd name="T10" fmla="*/ 2147483646 w 3312"/>
              <a:gd name="T11" fmla="*/ 2147483646 h 1080"/>
              <a:gd name="T12" fmla="*/ 2147483646 w 3312"/>
              <a:gd name="T13" fmla="*/ 2147483646 h 1080"/>
              <a:gd name="T14" fmla="*/ 2147483646 w 3312"/>
              <a:gd name="T15" fmla="*/ 2147483646 h 1080"/>
              <a:gd name="T16" fmla="*/ 2147483646 w 3312"/>
              <a:gd name="T17" fmla="*/ 2147483646 h 1080"/>
              <a:gd name="T18" fmla="*/ 2147483646 w 3312"/>
              <a:gd name="T19" fmla="*/ 2147483646 h 10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12"/>
              <a:gd name="T31" fmla="*/ 0 h 1080"/>
              <a:gd name="T32" fmla="*/ 3312 w 3312"/>
              <a:gd name="T33" fmla="*/ 1080 h 10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12" h="1080">
                <a:moveTo>
                  <a:pt x="0" y="0"/>
                </a:moveTo>
                <a:cubicBezTo>
                  <a:pt x="164" y="172"/>
                  <a:pt x="328" y="344"/>
                  <a:pt x="528" y="480"/>
                </a:cubicBezTo>
                <a:cubicBezTo>
                  <a:pt x="728" y="616"/>
                  <a:pt x="1032" y="720"/>
                  <a:pt x="1200" y="816"/>
                </a:cubicBezTo>
                <a:cubicBezTo>
                  <a:pt x="1368" y="912"/>
                  <a:pt x="1456" y="1080"/>
                  <a:pt x="1536" y="1056"/>
                </a:cubicBezTo>
                <a:cubicBezTo>
                  <a:pt x="1616" y="1032"/>
                  <a:pt x="1560" y="776"/>
                  <a:pt x="1680" y="672"/>
                </a:cubicBezTo>
                <a:cubicBezTo>
                  <a:pt x="1800" y="568"/>
                  <a:pt x="2120" y="448"/>
                  <a:pt x="2256" y="432"/>
                </a:cubicBezTo>
                <a:cubicBezTo>
                  <a:pt x="2392" y="416"/>
                  <a:pt x="2408" y="560"/>
                  <a:pt x="2496" y="576"/>
                </a:cubicBezTo>
                <a:cubicBezTo>
                  <a:pt x="2584" y="592"/>
                  <a:pt x="2712" y="544"/>
                  <a:pt x="2784" y="528"/>
                </a:cubicBezTo>
                <a:cubicBezTo>
                  <a:pt x="2856" y="512"/>
                  <a:pt x="2840" y="432"/>
                  <a:pt x="2928" y="480"/>
                </a:cubicBezTo>
                <a:cubicBezTo>
                  <a:pt x="3016" y="528"/>
                  <a:pt x="3248" y="760"/>
                  <a:pt x="3312" y="816"/>
                </a:cubicBezTo>
              </a:path>
            </a:pathLst>
          </a:custGeom>
          <a:noFill/>
          <a:ln w="127000">
            <a:solidFill>
              <a:srgbClr val="00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731" tIns="34366" rIns="68731" bIns="34366"/>
          <a:lstStyle/>
          <a:p>
            <a:endParaRPr lang="en-US" sz="1049"/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6624495" y="1200490"/>
            <a:ext cx="1549437" cy="2571287"/>
          </a:xfrm>
          <a:custGeom>
            <a:avLst/>
            <a:gdLst>
              <a:gd name="T0" fmla="*/ 2147483646 w 1296"/>
              <a:gd name="T1" fmla="*/ 0 h 2160"/>
              <a:gd name="T2" fmla="*/ 2147483646 w 1296"/>
              <a:gd name="T3" fmla="*/ 2147483646 h 2160"/>
              <a:gd name="T4" fmla="*/ 2147483646 w 1296"/>
              <a:gd name="T5" fmla="*/ 2147483646 h 2160"/>
              <a:gd name="T6" fmla="*/ 2147483646 w 1296"/>
              <a:gd name="T7" fmla="*/ 2147483646 h 2160"/>
              <a:gd name="T8" fmla="*/ 2147483646 w 1296"/>
              <a:gd name="T9" fmla="*/ 2147483646 h 2160"/>
              <a:gd name="T10" fmla="*/ 2147483646 w 1296"/>
              <a:gd name="T11" fmla="*/ 2147483646 h 2160"/>
              <a:gd name="T12" fmla="*/ 2147483646 w 1296"/>
              <a:gd name="T13" fmla="*/ 2147483646 h 2160"/>
              <a:gd name="T14" fmla="*/ 2147483646 w 1296"/>
              <a:gd name="T15" fmla="*/ 2147483646 h 2160"/>
              <a:gd name="T16" fmla="*/ 2147483646 w 1296"/>
              <a:gd name="T17" fmla="*/ 2147483646 h 2160"/>
              <a:gd name="T18" fmla="*/ 2147483646 w 1296"/>
              <a:gd name="T19" fmla="*/ 2147483646 h 2160"/>
              <a:gd name="T20" fmla="*/ 2147483646 w 1296"/>
              <a:gd name="T21" fmla="*/ 2147483646 h 2160"/>
              <a:gd name="T22" fmla="*/ 2147483646 w 1296"/>
              <a:gd name="T23" fmla="*/ 2147483646 h 2160"/>
              <a:gd name="T24" fmla="*/ 2147483646 w 1296"/>
              <a:gd name="T25" fmla="*/ 2147483646 h 2160"/>
              <a:gd name="T26" fmla="*/ 2147483646 w 1296"/>
              <a:gd name="T27" fmla="*/ 2147483646 h 2160"/>
              <a:gd name="T28" fmla="*/ 0 w 1296"/>
              <a:gd name="T29" fmla="*/ 2147483646 h 21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6"/>
              <a:gd name="T46" fmla="*/ 0 h 2160"/>
              <a:gd name="T47" fmla="*/ 1296 w 1296"/>
              <a:gd name="T48" fmla="*/ 2160 h 216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6" h="2160">
                <a:moveTo>
                  <a:pt x="480" y="0"/>
                </a:moveTo>
                <a:cubicBezTo>
                  <a:pt x="508" y="112"/>
                  <a:pt x="536" y="224"/>
                  <a:pt x="576" y="336"/>
                </a:cubicBezTo>
                <a:cubicBezTo>
                  <a:pt x="616" y="448"/>
                  <a:pt x="672" y="592"/>
                  <a:pt x="720" y="672"/>
                </a:cubicBezTo>
                <a:cubicBezTo>
                  <a:pt x="768" y="752"/>
                  <a:pt x="816" y="744"/>
                  <a:pt x="864" y="816"/>
                </a:cubicBezTo>
                <a:cubicBezTo>
                  <a:pt x="912" y="888"/>
                  <a:pt x="952" y="1032"/>
                  <a:pt x="1008" y="1104"/>
                </a:cubicBezTo>
                <a:cubicBezTo>
                  <a:pt x="1064" y="1176"/>
                  <a:pt x="1152" y="1176"/>
                  <a:pt x="1200" y="1248"/>
                </a:cubicBezTo>
                <a:cubicBezTo>
                  <a:pt x="1248" y="1320"/>
                  <a:pt x="1296" y="1464"/>
                  <a:pt x="1296" y="1536"/>
                </a:cubicBezTo>
                <a:cubicBezTo>
                  <a:pt x="1296" y="1608"/>
                  <a:pt x="1232" y="1648"/>
                  <a:pt x="1200" y="1680"/>
                </a:cubicBezTo>
                <a:cubicBezTo>
                  <a:pt x="1168" y="1712"/>
                  <a:pt x="1152" y="1736"/>
                  <a:pt x="1104" y="1728"/>
                </a:cubicBezTo>
                <a:cubicBezTo>
                  <a:pt x="1056" y="1720"/>
                  <a:pt x="984" y="1640"/>
                  <a:pt x="912" y="1632"/>
                </a:cubicBezTo>
                <a:cubicBezTo>
                  <a:pt x="840" y="1624"/>
                  <a:pt x="736" y="1656"/>
                  <a:pt x="672" y="1680"/>
                </a:cubicBezTo>
                <a:cubicBezTo>
                  <a:pt x="608" y="1704"/>
                  <a:pt x="576" y="1760"/>
                  <a:pt x="528" y="1776"/>
                </a:cubicBezTo>
                <a:cubicBezTo>
                  <a:pt x="480" y="1792"/>
                  <a:pt x="440" y="1736"/>
                  <a:pt x="384" y="1776"/>
                </a:cubicBezTo>
                <a:cubicBezTo>
                  <a:pt x="328" y="1816"/>
                  <a:pt x="256" y="1952"/>
                  <a:pt x="192" y="2016"/>
                </a:cubicBezTo>
                <a:cubicBezTo>
                  <a:pt x="128" y="2080"/>
                  <a:pt x="32" y="2136"/>
                  <a:pt x="0" y="2160"/>
                </a:cubicBezTo>
              </a:path>
            </a:pathLst>
          </a:custGeom>
          <a:noFill/>
          <a:ln w="635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731" tIns="34366" rIns="68731" bIns="34366"/>
          <a:lstStyle/>
          <a:p>
            <a:endParaRPr lang="en-US" sz="1049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7198360" y="1429110"/>
            <a:ext cx="114773" cy="11384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731" tIns="34366" rIns="68731" bIns="34366" anchor="ctr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049">
              <a:latin typeface="Calibri" panose="020F0502020204030204" pitchFamily="34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7370520" y="1771578"/>
            <a:ext cx="114773" cy="11477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731" tIns="34366" rIns="68731" bIns="34366" anchor="ctr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049">
              <a:latin typeface="Calibri" panose="020F0502020204030204" pitchFamily="34" charset="0"/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7083587" y="1085716"/>
            <a:ext cx="114773" cy="11477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731" tIns="34366" rIns="68731" bIns="34366" anchor="ctr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049">
              <a:latin typeface="Calibri" panose="020F0502020204030204" pitchFamily="34" charset="0"/>
            </a:endParaRPr>
          </a:p>
        </p:txBody>
      </p:sp>
      <p:sp>
        <p:nvSpPr>
          <p:cNvPr id="11272" name="Oval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567108" y="3771777"/>
            <a:ext cx="114773" cy="11477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731" tIns="34366" rIns="68731" bIns="34366" anchor="ctr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049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7965" y="306370"/>
            <a:ext cx="2301015" cy="451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731" tIns="34366" rIns="68731" bIns="34366">
            <a:spAutoFit/>
          </a:bodyPr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7" b="1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- Mĩ can thiệp sâu và dính líu trực tiếp vào cuộc chiến tranh ở Đông Dương.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7" b="1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- Pháp đề ra kế hoạch Rơ-ve, tăng cường hệ thống phòng ngự trên đường số 4, thiết lập hành lang Đông – Tây: Hải Phòng- Hà Nội- Sơn La =&gt; chuẩn bị tấn công lên Việt Bắc lần 2</a:t>
            </a:r>
            <a:endParaRPr lang="en-US" altLang="vi-VN" sz="1807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51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2657" y="57150"/>
            <a:ext cx="8913425" cy="7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731" tIns="34366" rIns="68731" bIns="3436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99" b="1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 Chiến </a:t>
            </a:r>
            <a:r>
              <a:rPr lang="en-US" altLang="vi-VN" sz="2099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dịch Biên Giới thu - đông </a:t>
            </a:r>
            <a:r>
              <a:rPr lang="en-US" altLang="vi-VN" sz="2099" b="1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1950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99" b="1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Hoàn </a:t>
            </a:r>
            <a:r>
              <a:rPr lang="en-US" altLang="vi-VN" sz="2099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cảnh lịch sử mới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771" y="797615"/>
            <a:ext cx="8913425" cy="103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731" tIns="34366" rIns="68731" bIns="3436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099" b="1" smtClean="0">
                <a:latin typeface="Tahoma" panose="020B0604030504040204" pitchFamily="34" charset="0"/>
                <a:cs typeface="Tahoma" panose="020B0604030504040204" pitchFamily="34" charset="0"/>
              </a:rPr>
              <a:t>+ Thuận lơi: </a:t>
            </a:r>
            <a:r>
              <a:rPr lang="en-US" altLang="vi-VN" sz="2099" smtClean="0">
                <a:latin typeface="Tahoma" panose="020B0604030504040204" pitchFamily="34" charset="0"/>
                <a:cs typeface="Tahoma" panose="020B0604030504040204" pitchFamily="34" charset="0"/>
              </a:rPr>
              <a:t>Cách </a:t>
            </a:r>
            <a:r>
              <a:rPr lang="en-US" altLang="vi-VN" sz="2099">
                <a:latin typeface="Tahoma" panose="020B0604030504040204" pitchFamily="34" charset="0"/>
                <a:cs typeface="Tahoma" panose="020B0604030504040204" pitchFamily="34" charset="0"/>
              </a:rPr>
              <a:t>mạng Trung Quốc thành </a:t>
            </a:r>
            <a:r>
              <a:rPr lang="en-US" altLang="vi-VN" sz="2099" smtClean="0">
                <a:latin typeface="Tahoma" panose="020B0604030504040204" pitchFamily="34" charset="0"/>
                <a:cs typeface="Tahoma" panose="020B0604030504040204" pitchFamily="34" charset="0"/>
              </a:rPr>
              <a:t>công. Đầu </a:t>
            </a:r>
            <a:r>
              <a:rPr lang="en-US" altLang="vi-VN" sz="2099">
                <a:latin typeface="Tahoma" panose="020B0604030504040204" pitchFamily="34" charset="0"/>
                <a:cs typeface="Tahoma" panose="020B0604030504040204" pitchFamily="34" charset="0"/>
              </a:rPr>
              <a:t>năm 1950, TQ, Liên Xô và các nước XHCN khác lần lượt công nhận và đặt quan hệ ngoại </a:t>
            </a:r>
            <a:r>
              <a:rPr lang="en-US" altLang="vi-VN" sz="2099" smtClean="0">
                <a:latin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altLang="vi-VN" sz="2099" b="1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vi-VN" sz="2099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771" y="1860623"/>
            <a:ext cx="8913425" cy="3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731" tIns="34366" rIns="68731" bIns="3436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99" b="1" smtClean="0">
                <a:latin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altLang="vi-VN" sz="2099" b="1">
                <a:latin typeface="Tahoma" panose="020B0604030504040204" pitchFamily="34" charset="0"/>
                <a:cs typeface="Tahoma" panose="020B0604030504040204" pitchFamily="34" charset="0"/>
              </a:rPr>
              <a:t>Khó khăn: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771" y="2277556"/>
            <a:ext cx="7565572" cy="136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731" tIns="34366" rIns="68731" bIns="34366">
            <a:spAutoFit/>
          </a:bodyPr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099" b="1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Chủ </a:t>
            </a:r>
            <a:r>
              <a:rPr lang="en-US" altLang="vi-VN" sz="2099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trương của </a:t>
            </a:r>
            <a:r>
              <a:rPr lang="en-US" altLang="vi-VN" sz="2099" b="1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ta: </a:t>
            </a:r>
            <a:r>
              <a:rPr lang="en-US" altLang="vi-VN" sz="2099" smtClean="0">
                <a:latin typeface="Tahoma" panose="020B0604030504040204" pitchFamily="34" charset="0"/>
                <a:cs typeface="Tahoma" panose="020B0604030504040204" pitchFamily="34" charset="0"/>
              </a:rPr>
              <a:t>Mở </a:t>
            </a:r>
            <a:r>
              <a:rPr lang="en-US" altLang="vi-VN" sz="2099">
                <a:latin typeface="Tahoma" panose="020B0604030504040204" pitchFamily="34" charset="0"/>
                <a:cs typeface="Tahoma" panose="020B0604030504040204" pitchFamily="34" charset="0"/>
              </a:rPr>
              <a:t>chiến dịch Biên Giới nhằm: </a:t>
            </a:r>
            <a:r>
              <a:rPr lang="en-US" altLang="vi-VN" sz="2099" smtClean="0">
                <a:latin typeface="Tahoma" panose="020B0604030504040204" pitchFamily="34" charset="0"/>
                <a:cs typeface="Tahoma" panose="020B0604030504040204" pitchFamily="34" charset="0"/>
              </a:rPr>
              <a:t>Tiêu </a:t>
            </a:r>
            <a:r>
              <a:rPr lang="en-US" altLang="vi-VN" sz="2099">
                <a:latin typeface="Tahoma" panose="020B0604030504040204" pitchFamily="34" charset="0"/>
                <a:cs typeface="Tahoma" panose="020B0604030504040204" pitchFamily="34" charset="0"/>
              </a:rPr>
              <a:t>diệt một bộ phận lớn sinh lực </a:t>
            </a:r>
            <a:r>
              <a:rPr lang="en-US" altLang="vi-VN" sz="2099" smtClean="0">
                <a:latin typeface="Tahoma" panose="020B0604030504040204" pitchFamily="34" charset="0"/>
                <a:cs typeface="Tahoma" panose="020B0604030504040204" pitchFamily="34" charset="0"/>
              </a:rPr>
              <a:t>địch. Khai </a:t>
            </a:r>
            <a:r>
              <a:rPr lang="en-US" altLang="vi-VN" sz="2099">
                <a:latin typeface="Tahoma" panose="020B0604030504040204" pitchFamily="34" charset="0"/>
                <a:cs typeface="Tahoma" panose="020B0604030504040204" pitchFamily="34" charset="0"/>
              </a:rPr>
              <a:t>thông con đường liên lạc quốc </a:t>
            </a:r>
            <a:r>
              <a:rPr lang="en-US" altLang="vi-VN" sz="2099" smtClean="0">
                <a:latin typeface="Tahoma" panose="020B0604030504040204" pitchFamily="34" charset="0"/>
                <a:cs typeface="Tahoma" panose="020B0604030504040204" pitchFamily="34" charset="0"/>
              </a:rPr>
              <a:t>tế. Mở </a:t>
            </a:r>
            <a:r>
              <a:rPr lang="en-US" altLang="vi-VN" sz="2099">
                <a:latin typeface="Tahoma" panose="020B0604030504040204" pitchFamily="34" charset="0"/>
                <a:cs typeface="Tahoma" panose="020B0604030504040204" pitchFamily="34" charset="0"/>
              </a:rPr>
              <a:t>rộng, củng cố căn cứ địa Việt Bắc…..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099" b="1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CD Bgioi 1950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3552"/>
            <a:ext cx="5450796" cy="497041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611019" y="3043061"/>
            <a:ext cx="2017785" cy="2114046"/>
            <a:chOff x="0" y="0"/>
            <a:chExt cx="1688" cy="1776"/>
          </a:xfrm>
        </p:grpSpPr>
        <p:grpSp>
          <p:nvGrpSpPr>
            <p:cNvPr id="18495" name="Group 4"/>
            <p:cNvGrpSpPr>
              <a:grpSpLocks/>
            </p:cNvGrpSpPr>
            <p:nvPr/>
          </p:nvGrpSpPr>
          <p:grpSpPr bwMode="auto">
            <a:xfrm>
              <a:off x="0" y="0"/>
              <a:ext cx="1640" cy="1776"/>
              <a:chOff x="0" y="0"/>
              <a:chExt cx="1640" cy="1776"/>
            </a:xfrm>
          </p:grpSpPr>
          <p:sp>
            <p:nvSpPr>
              <p:cNvPr id="18502" name="Rectangle 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40" cy="1776"/>
              </a:xfrm>
              <a:prstGeom prst="rect">
                <a:avLst/>
              </a:prstGeom>
              <a:solidFill>
                <a:srgbClr val="FFFF00">
                  <a:alpha val="50980"/>
                </a:srgbClr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4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049"/>
              </a:p>
            </p:txBody>
          </p:sp>
          <p:sp>
            <p:nvSpPr>
              <p:cNvPr id="18503" name="AutoShape 57"/>
              <p:cNvSpPr>
                <a:spLocks noChangeArrowheads="1"/>
              </p:cNvSpPr>
              <p:nvPr/>
            </p:nvSpPr>
            <p:spPr bwMode="auto">
              <a:xfrm>
                <a:off x="48" y="720"/>
                <a:ext cx="240" cy="144"/>
              </a:xfrm>
              <a:prstGeom prst="notchedRightArrow">
                <a:avLst>
                  <a:gd name="adj1" fmla="val 50000"/>
                  <a:gd name="adj2" fmla="val 41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4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049"/>
              </a:p>
            </p:txBody>
          </p:sp>
          <p:sp>
            <p:nvSpPr>
              <p:cNvPr id="18504" name="Line 58"/>
              <p:cNvSpPr>
                <a:spLocks noChangeShapeType="1"/>
              </p:cNvSpPr>
              <p:nvPr/>
            </p:nvSpPr>
            <p:spPr bwMode="auto">
              <a:xfrm>
                <a:off x="40" y="88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49"/>
              </a:p>
            </p:txBody>
          </p:sp>
          <p:grpSp>
            <p:nvGrpSpPr>
              <p:cNvPr id="18505" name="Group 8"/>
              <p:cNvGrpSpPr>
                <a:grpSpLocks/>
              </p:cNvGrpSpPr>
              <p:nvPr/>
            </p:nvGrpSpPr>
            <p:grpSpPr bwMode="auto">
              <a:xfrm>
                <a:off x="48" y="960"/>
                <a:ext cx="192" cy="192"/>
                <a:chOff x="0" y="0"/>
                <a:chExt cx="288" cy="288"/>
              </a:xfrm>
            </p:grpSpPr>
            <p:sp>
              <p:nvSpPr>
                <p:cNvPr id="18510" name="AutoShape 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88" cy="288"/>
                </a:xfrm>
                <a:prstGeom prst="flowChartPunchedTap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4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31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sz="1049"/>
                </a:p>
              </p:txBody>
            </p:sp>
            <p:sp>
              <p:nvSpPr>
                <p:cNvPr id="18511" name="AutoShape 61"/>
                <p:cNvSpPr>
                  <a:spLocks noChangeArrowheads="1"/>
                </p:cNvSpPr>
                <p:nvPr/>
              </p:nvSpPr>
              <p:spPr bwMode="auto">
                <a:xfrm>
                  <a:off x="48" y="48"/>
                  <a:ext cx="192" cy="192"/>
                </a:xfrm>
                <a:custGeom>
                  <a:avLst/>
                  <a:gdLst>
                    <a:gd name="T0" fmla="*/ 96 w 192"/>
                    <a:gd name="T1" fmla="*/ 0 h 192"/>
                    <a:gd name="T2" fmla="*/ 0 w 192"/>
                    <a:gd name="T3" fmla="*/ 73 h 192"/>
                    <a:gd name="T4" fmla="*/ 37 w 192"/>
                    <a:gd name="T5" fmla="*/ 192 h 192"/>
                    <a:gd name="T6" fmla="*/ 155 w 192"/>
                    <a:gd name="T7" fmla="*/ 192 h 192"/>
                    <a:gd name="T8" fmla="*/ 192 w 192"/>
                    <a:gd name="T9" fmla="*/ 73 h 192"/>
                    <a:gd name="T10" fmla="*/ 17694720 60000 65536"/>
                    <a:gd name="T11" fmla="*/ 11796480 60000 65536"/>
                    <a:gd name="T12" fmla="*/ 5898240 60000 65536"/>
                    <a:gd name="T13" fmla="*/ 5898240 60000 65536"/>
                    <a:gd name="T14" fmla="*/ 0 60000 65536"/>
                    <a:gd name="T15" fmla="*/ 59 w 192"/>
                    <a:gd name="T16" fmla="*/ 73 h 192"/>
                    <a:gd name="T17" fmla="*/ 133 w 192"/>
                    <a:gd name="T18" fmla="*/ 147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192">
                      <a:moveTo>
                        <a:pt x="0" y="73"/>
                      </a:moveTo>
                      <a:lnTo>
                        <a:pt x="73" y="73"/>
                      </a:lnTo>
                      <a:lnTo>
                        <a:pt x="96" y="0"/>
                      </a:lnTo>
                      <a:lnTo>
                        <a:pt x="119" y="73"/>
                      </a:lnTo>
                      <a:lnTo>
                        <a:pt x="192" y="73"/>
                      </a:lnTo>
                      <a:lnTo>
                        <a:pt x="133" y="119"/>
                      </a:lnTo>
                      <a:lnTo>
                        <a:pt x="155" y="192"/>
                      </a:lnTo>
                      <a:lnTo>
                        <a:pt x="96" y="147"/>
                      </a:lnTo>
                      <a:lnTo>
                        <a:pt x="37" y="192"/>
                      </a:lnTo>
                      <a:lnTo>
                        <a:pt x="59" y="119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049"/>
                </a:p>
              </p:txBody>
            </p:sp>
          </p:grpSp>
          <p:sp>
            <p:nvSpPr>
              <p:cNvPr id="18506" name="Rectangle 62"/>
              <p:cNvSpPr>
                <a:spLocks noChangeArrowheads="1"/>
              </p:cNvSpPr>
              <p:nvPr/>
            </p:nvSpPr>
            <p:spPr bwMode="auto">
              <a:xfrm>
                <a:off x="48" y="1152"/>
                <a:ext cx="480" cy="144"/>
              </a:xfrm>
              <a:prstGeom prst="rect">
                <a:avLst/>
              </a:prstGeom>
              <a:solidFill>
                <a:srgbClr val="FFFFFF">
                  <a:alpha val="788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4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108" b="1"/>
                  <a:t>18-9-1950</a:t>
                </a:r>
              </a:p>
            </p:txBody>
          </p:sp>
          <p:sp>
            <p:nvSpPr>
              <p:cNvPr id="18507" name="AutoShape 63"/>
              <p:cNvSpPr>
                <a:spLocks noChangeArrowheads="1"/>
              </p:cNvSpPr>
              <p:nvPr/>
            </p:nvSpPr>
            <p:spPr bwMode="auto">
              <a:xfrm>
                <a:off x="8" y="1344"/>
                <a:ext cx="192" cy="144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4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049"/>
              </a:p>
            </p:txBody>
          </p:sp>
          <p:sp>
            <p:nvSpPr>
              <p:cNvPr id="18508" name="Line 64"/>
              <p:cNvSpPr>
                <a:spLocks noChangeShapeType="1"/>
              </p:cNvSpPr>
              <p:nvPr/>
            </p:nvSpPr>
            <p:spPr bwMode="auto">
              <a:xfrm>
                <a:off x="48" y="560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00817E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49"/>
              </a:p>
            </p:txBody>
          </p:sp>
          <p:sp>
            <p:nvSpPr>
              <p:cNvPr id="18509" name="Line 65"/>
              <p:cNvSpPr>
                <a:spLocks noChangeShapeType="1"/>
              </p:cNvSpPr>
              <p:nvPr/>
            </p:nvSpPr>
            <p:spPr bwMode="auto">
              <a:xfrm>
                <a:off x="48" y="1656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49"/>
              </a:p>
            </p:txBody>
          </p:sp>
        </p:grpSp>
        <p:sp>
          <p:nvSpPr>
            <p:cNvPr id="18496" name="Rectangle 68"/>
            <p:cNvSpPr>
              <a:spLocks noChangeArrowheads="1"/>
            </p:cNvSpPr>
            <p:nvPr/>
          </p:nvSpPr>
          <p:spPr bwMode="auto">
            <a:xfrm>
              <a:off x="296" y="0"/>
              <a:ext cx="1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516" b="1"/>
                <a:t>Đường số 4</a:t>
              </a:r>
            </a:p>
          </p:txBody>
        </p:sp>
        <p:sp>
          <p:nvSpPr>
            <p:cNvPr id="18497" name="Rectangle 69"/>
            <p:cNvSpPr>
              <a:spLocks noChangeArrowheads="1"/>
            </p:cNvSpPr>
            <p:nvPr/>
          </p:nvSpPr>
          <p:spPr bwMode="auto">
            <a:xfrm>
              <a:off x="296" y="480"/>
              <a:ext cx="1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108" b="1"/>
                <a:t>Hành lang Đông - Tây</a:t>
              </a:r>
            </a:p>
          </p:txBody>
        </p:sp>
        <p:sp>
          <p:nvSpPr>
            <p:cNvPr id="18498" name="Rectangle 70"/>
            <p:cNvSpPr>
              <a:spLocks noChangeArrowheads="1"/>
            </p:cNvSpPr>
            <p:nvPr/>
          </p:nvSpPr>
          <p:spPr bwMode="auto">
            <a:xfrm>
              <a:off x="296" y="720"/>
              <a:ext cx="1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108" b="1"/>
                <a:t>Mũi tiến công của ta</a:t>
              </a:r>
            </a:p>
          </p:txBody>
        </p:sp>
        <p:sp>
          <p:nvSpPr>
            <p:cNvPr id="18499" name="Rectangle 71"/>
            <p:cNvSpPr>
              <a:spLocks noChangeArrowheads="1"/>
            </p:cNvSpPr>
            <p:nvPr/>
          </p:nvSpPr>
          <p:spPr bwMode="auto">
            <a:xfrm>
              <a:off x="296" y="1008"/>
              <a:ext cx="1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108" b="1"/>
                <a:t>Ta chiếm Đông Khê</a:t>
              </a:r>
            </a:p>
          </p:txBody>
        </p:sp>
        <p:sp>
          <p:nvSpPr>
            <p:cNvPr id="18500" name="Rectangle 72"/>
            <p:cNvSpPr>
              <a:spLocks noChangeArrowheads="1"/>
            </p:cNvSpPr>
            <p:nvPr/>
          </p:nvSpPr>
          <p:spPr bwMode="auto">
            <a:xfrm>
              <a:off x="152" y="1344"/>
              <a:ext cx="120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108" b="1"/>
                <a:t>Nơi ta đánh địch quyết liệt</a:t>
              </a:r>
            </a:p>
          </p:txBody>
        </p:sp>
        <p:sp>
          <p:nvSpPr>
            <p:cNvPr id="18501" name="Rectangle 73"/>
            <p:cNvSpPr>
              <a:spLocks noChangeArrowheads="1"/>
            </p:cNvSpPr>
            <p:nvPr/>
          </p:nvSpPr>
          <p:spPr bwMode="auto">
            <a:xfrm>
              <a:off x="296" y="1584"/>
              <a:ext cx="139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108" b="1"/>
                <a:t>Địch rút chạy</a:t>
              </a:r>
            </a:p>
          </p:txBody>
        </p:sp>
      </p:grpSp>
      <p:sp>
        <p:nvSpPr>
          <p:cNvPr id="18436" name="Freeform 12"/>
          <p:cNvSpPr>
            <a:spLocks/>
          </p:cNvSpPr>
          <p:nvPr/>
        </p:nvSpPr>
        <p:spPr bwMode="auto">
          <a:xfrm>
            <a:off x="6856135" y="1600067"/>
            <a:ext cx="1496678" cy="1956696"/>
          </a:xfrm>
          <a:custGeom>
            <a:avLst/>
            <a:gdLst>
              <a:gd name="T0" fmla="*/ 2147483646 w 1252"/>
              <a:gd name="T1" fmla="*/ 2147483646 h 1644"/>
              <a:gd name="T2" fmla="*/ 2147483646 w 1252"/>
              <a:gd name="T3" fmla="*/ 2147483646 h 1644"/>
              <a:gd name="T4" fmla="*/ 2147483646 w 1252"/>
              <a:gd name="T5" fmla="*/ 2147483646 h 1644"/>
              <a:gd name="T6" fmla="*/ 2147483646 w 1252"/>
              <a:gd name="T7" fmla="*/ 2147483646 h 1644"/>
              <a:gd name="T8" fmla="*/ 2147483646 w 1252"/>
              <a:gd name="T9" fmla="*/ 2147483646 h 1644"/>
              <a:gd name="T10" fmla="*/ 2147483646 w 1252"/>
              <a:gd name="T11" fmla="*/ 2147483646 h 1644"/>
              <a:gd name="T12" fmla="*/ 2147483646 w 1252"/>
              <a:gd name="T13" fmla="*/ 2147483646 h 1644"/>
              <a:gd name="T14" fmla="*/ 2147483646 w 1252"/>
              <a:gd name="T15" fmla="*/ 2147483646 h 1644"/>
              <a:gd name="T16" fmla="*/ 2147483646 w 1252"/>
              <a:gd name="T17" fmla="*/ 2147483646 h 1644"/>
              <a:gd name="T18" fmla="*/ 2147483646 w 1252"/>
              <a:gd name="T19" fmla="*/ 2147483646 h 1644"/>
              <a:gd name="T20" fmla="*/ 2147483646 w 1252"/>
              <a:gd name="T21" fmla="*/ 2147483646 h 1644"/>
              <a:gd name="T22" fmla="*/ 2147483646 w 1252"/>
              <a:gd name="T23" fmla="*/ 2147483646 h 1644"/>
              <a:gd name="T24" fmla="*/ 2147483646 w 1252"/>
              <a:gd name="T25" fmla="*/ 2147483646 h 1644"/>
              <a:gd name="T26" fmla="*/ 2147483646 w 1252"/>
              <a:gd name="T27" fmla="*/ 2147483646 h 1644"/>
              <a:gd name="T28" fmla="*/ 2147483646 w 1252"/>
              <a:gd name="T29" fmla="*/ 2147483646 h 1644"/>
              <a:gd name="T30" fmla="*/ 2147483646 w 1252"/>
              <a:gd name="T31" fmla="*/ 2147483646 h 1644"/>
              <a:gd name="T32" fmla="*/ 2147483646 w 1252"/>
              <a:gd name="T33" fmla="*/ 2147483646 h 1644"/>
              <a:gd name="T34" fmla="*/ 2147483646 w 1252"/>
              <a:gd name="T35" fmla="*/ 2147483646 h 1644"/>
              <a:gd name="T36" fmla="*/ 2147483646 w 1252"/>
              <a:gd name="T37" fmla="*/ 2147483646 h 1644"/>
              <a:gd name="T38" fmla="*/ 2147483646 w 1252"/>
              <a:gd name="T39" fmla="*/ 2147483646 h 1644"/>
              <a:gd name="T40" fmla="*/ 2147483646 w 1252"/>
              <a:gd name="T41" fmla="*/ 2147483646 h 1644"/>
              <a:gd name="T42" fmla="*/ 2147483646 w 1252"/>
              <a:gd name="T43" fmla="*/ 2147483646 h 1644"/>
              <a:gd name="T44" fmla="*/ 2147483646 w 1252"/>
              <a:gd name="T45" fmla="*/ 2147483646 h 1644"/>
              <a:gd name="T46" fmla="*/ 2147483646 w 1252"/>
              <a:gd name="T47" fmla="*/ 2147483646 h 1644"/>
              <a:gd name="T48" fmla="*/ 2147483646 w 1252"/>
              <a:gd name="T49" fmla="*/ 2147483646 h 1644"/>
              <a:gd name="T50" fmla="*/ 2147483646 w 1252"/>
              <a:gd name="T51" fmla="*/ 2147483646 h 1644"/>
              <a:gd name="T52" fmla="*/ 2147483646 w 1252"/>
              <a:gd name="T53" fmla="*/ 2147483646 h 1644"/>
              <a:gd name="T54" fmla="*/ 2147483646 w 1252"/>
              <a:gd name="T55" fmla="*/ 2147483646 h 1644"/>
              <a:gd name="T56" fmla="*/ 2147483646 w 1252"/>
              <a:gd name="T57" fmla="*/ 2147483646 h 1644"/>
              <a:gd name="T58" fmla="*/ 2147483646 w 1252"/>
              <a:gd name="T59" fmla="*/ 2147483646 h 1644"/>
              <a:gd name="T60" fmla="*/ 2147483646 w 1252"/>
              <a:gd name="T61" fmla="*/ 2147483646 h 1644"/>
              <a:gd name="T62" fmla="*/ 0 w 1252"/>
              <a:gd name="T63" fmla="*/ 0 h 16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52"/>
              <a:gd name="T97" fmla="*/ 0 h 1644"/>
              <a:gd name="T98" fmla="*/ 1252 w 1252"/>
              <a:gd name="T99" fmla="*/ 1644 h 164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52" h="1644">
                <a:moveTo>
                  <a:pt x="1252" y="1644"/>
                </a:moveTo>
                <a:cubicBezTo>
                  <a:pt x="1217" y="1621"/>
                  <a:pt x="1179" y="1599"/>
                  <a:pt x="1144" y="1576"/>
                </a:cubicBezTo>
                <a:cubicBezTo>
                  <a:pt x="1129" y="1554"/>
                  <a:pt x="1144" y="1571"/>
                  <a:pt x="1124" y="1560"/>
                </a:cubicBezTo>
                <a:cubicBezTo>
                  <a:pt x="1116" y="1555"/>
                  <a:pt x="1100" y="1544"/>
                  <a:pt x="1100" y="1544"/>
                </a:cubicBezTo>
                <a:cubicBezTo>
                  <a:pt x="1089" y="1528"/>
                  <a:pt x="1059" y="1506"/>
                  <a:pt x="1040" y="1500"/>
                </a:cubicBezTo>
                <a:cubicBezTo>
                  <a:pt x="1027" y="1480"/>
                  <a:pt x="993" y="1458"/>
                  <a:pt x="972" y="1444"/>
                </a:cubicBezTo>
                <a:cubicBezTo>
                  <a:pt x="964" y="1432"/>
                  <a:pt x="940" y="1416"/>
                  <a:pt x="940" y="1416"/>
                </a:cubicBezTo>
                <a:cubicBezTo>
                  <a:pt x="935" y="1397"/>
                  <a:pt x="932" y="1391"/>
                  <a:pt x="916" y="1380"/>
                </a:cubicBezTo>
                <a:cubicBezTo>
                  <a:pt x="908" y="1356"/>
                  <a:pt x="906" y="1320"/>
                  <a:pt x="892" y="1300"/>
                </a:cubicBezTo>
                <a:cubicBezTo>
                  <a:pt x="876" y="1276"/>
                  <a:pt x="861" y="1253"/>
                  <a:pt x="848" y="1228"/>
                </a:cubicBezTo>
                <a:cubicBezTo>
                  <a:pt x="835" y="1202"/>
                  <a:pt x="825" y="1176"/>
                  <a:pt x="800" y="1160"/>
                </a:cubicBezTo>
                <a:cubicBezTo>
                  <a:pt x="782" y="1132"/>
                  <a:pt x="793" y="1139"/>
                  <a:pt x="772" y="1132"/>
                </a:cubicBezTo>
                <a:cubicBezTo>
                  <a:pt x="732" y="1071"/>
                  <a:pt x="664" y="1059"/>
                  <a:pt x="596" y="1048"/>
                </a:cubicBezTo>
                <a:cubicBezTo>
                  <a:pt x="586" y="1029"/>
                  <a:pt x="570" y="1016"/>
                  <a:pt x="552" y="1004"/>
                </a:cubicBezTo>
                <a:cubicBezTo>
                  <a:pt x="539" y="985"/>
                  <a:pt x="534" y="972"/>
                  <a:pt x="516" y="960"/>
                </a:cubicBezTo>
                <a:cubicBezTo>
                  <a:pt x="507" y="947"/>
                  <a:pt x="493" y="937"/>
                  <a:pt x="484" y="924"/>
                </a:cubicBezTo>
                <a:cubicBezTo>
                  <a:pt x="463" y="892"/>
                  <a:pt x="445" y="859"/>
                  <a:pt x="424" y="828"/>
                </a:cubicBezTo>
                <a:cubicBezTo>
                  <a:pt x="417" y="817"/>
                  <a:pt x="419" y="803"/>
                  <a:pt x="412" y="792"/>
                </a:cubicBezTo>
                <a:cubicBezTo>
                  <a:pt x="393" y="764"/>
                  <a:pt x="377" y="738"/>
                  <a:pt x="364" y="708"/>
                </a:cubicBezTo>
                <a:cubicBezTo>
                  <a:pt x="359" y="696"/>
                  <a:pt x="359" y="683"/>
                  <a:pt x="352" y="672"/>
                </a:cubicBezTo>
                <a:cubicBezTo>
                  <a:pt x="340" y="654"/>
                  <a:pt x="314" y="618"/>
                  <a:pt x="308" y="600"/>
                </a:cubicBezTo>
                <a:cubicBezTo>
                  <a:pt x="299" y="574"/>
                  <a:pt x="285" y="550"/>
                  <a:pt x="276" y="524"/>
                </a:cubicBezTo>
                <a:cubicBezTo>
                  <a:pt x="273" y="514"/>
                  <a:pt x="274" y="501"/>
                  <a:pt x="268" y="492"/>
                </a:cubicBezTo>
                <a:cubicBezTo>
                  <a:pt x="253" y="469"/>
                  <a:pt x="233" y="446"/>
                  <a:pt x="224" y="420"/>
                </a:cubicBezTo>
                <a:cubicBezTo>
                  <a:pt x="219" y="382"/>
                  <a:pt x="225" y="400"/>
                  <a:pt x="204" y="368"/>
                </a:cubicBezTo>
                <a:cubicBezTo>
                  <a:pt x="199" y="361"/>
                  <a:pt x="196" y="344"/>
                  <a:pt x="196" y="344"/>
                </a:cubicBezTo>
                <a:cubicBezTo>
                  <a:pt x="193" y="310"/>
                  <a:pt x="195" y="273"/>
                  <a:pt x="164" y="252"/>
                </a:cubicBezTo>
                <a:cubicBezTo>
                  <a:pt x="146" y="224"/>
                  <a:pt x="128" y="197"/>
                  <a:pt x="112" y="168"/>
                </a:cubicBezTo>
                <a:cubicBezTo>
                  <a:pt x="107" y="160"/>
                  <a:pt x="99" y="153"/>
                  <a:pt x="96" y="144"/>
                </a:cubicBezTo>
                <a:cubicBezTo>
                  <a:pt x="84" y="108"/>
                  <a:pt x="73" y="62"/>
                  <a:pt x="40" y="40"/>
                </a:cubicBezTo>
                <a:cubicBezTo>
                  <a:pt x="32" y="28"/>
                  <a:pt x="22" y="18"/>
                  <a:pt x="12" y="8"/>
                </a:cubicBezTo>
                <a:cubicBezTo>
                  <a:pt x="9" y="5"/>
                  <a:pt x="0" y="0"/>
                  <a:pt x="0" y="0"/>
                </a:cubicBezTo>
              </a:path>
            </a:pathLst>
          </a:custGeom>
          <a:noFill/>
          <a:ln w="76200">
            <a:solidFill>
              <a:srgbClr val="CC3300"/>
            </a:solidFill>
            <a:miter lim="800000"/>
            <a:headEnd/>
            <a:tailEnd/>
          </a:ln>
          <a:effectLst>
            <a:outerShdw dist="28398" dir="69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731" tIns="34366" rIns="68731" bIns="34366"/>
          <a:lstStyle/>
          <a:p>
            <a:endParaRPr lang="en-US" sz="1049"/>
          </a:p>
        </p:txBody>
      </p:sp>
      <p:sp>
        <p:nvSpPr>
          <p:cNvPr id="18437" name="Flowchart: Connector 22"/>
          <p:cNvSpPr>
            <a:spLocks noChangeArrowheads="1"/>
          </p:cNvSpPr>
          <p:nvPr/>
        </p:nvSpPr>
        <p:spPr bwMode="auto">
          <a:xfrm>
            <a:off x="8285246" y="3510483"/>
            <a:ext cx="136062" cy="135136"/>
          </a:xfrm>
          <a:prstGeom prst="flowChartConnector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lIns="68731" tIns="34366" rIns="68731" bIns="34366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  <p:sp>
        <p:nvSpPr>
          <p:cNvPr id="18438" name="Flowchart: Connector 23"/>
          <p:cNvSpPr>
            <a:spLocks noChangeArrowheads="1"/>
          </p:cNvSpPr>
          <p:nvPr/>
        </p:nvSpPr>
        <p:spPr bwMode="auto">
          <a:xfrm>
            <a:off x="7883540" y="3214294"/>
            <a:ext cx="136062" cy="134211"/>
          </a:xfrm>
          <a:prstGeom prst="flowChartConnector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lIns="68731" tIns="34366" rIns="68731" bIns="34366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  <p:sp>
        <p:nvSpPr>
          <p:cNvPr id="18439" name="Flowchart: Connector 24"/>
          <p:cNvSpPr>
            <a:spLocks noChangeArrowheads="1"/>
          </p:cNvSpPr>
          <p:nvPr/>
        </p:nvSpPr>
        <p:spPr bwMode="auto">
          <a:xfrm>
            <a:off x="7748404" y="2907925"/>
            <a:ext cx="135136" cy="135136"/>
          </a:xfrm>
          <a:prstGeom prst="flowChartConnector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lIns="68731" tIns="34366" rIns="68731" bIns="34366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  <p:sp>
        <p:nvSpPr>
          <p:cNvPr id="18440" name="Flowchart: Connector 25"/>
          <p:cNvSpPr>
            <a:spLocks noChangeArrowheads="1"/>
          </p:cNvSpPr>
          <p:nvPr/>
        </p:nvSpPr>
        <p:spPr bwMode="auto">
          <a:xfrm>
            <a:off x="7469802" y="2772789"/>
            <a:ext cx="135136" cy="135136"/>
          </a:xfrm>
          <a:prstGeom prst="flowChartConnector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lIns="68731" tIns="34366" rIns="68731" bIns="34366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  <p:sp>
        <p:nvSpPr>
          <p:cNvPr id="18441" name="Flowchart: Connector 26"/>
          <p:cNvSpPr>
            <a:spLocks noChangeArrowheads="1"/>
          </p:cNvSpPr>
          <p:nvPr/>
        </p:nvSpPr>
        <p:spPr bwMode="auto">
          <a:xfrm>
            <a:off x="7321707" y="2602480"/>
            <a:ext cx="135136" cy="135136"/>
          </a:xfrm>
          <a:prstGeom prst="flowChartConnector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lIns="68731" tIns="34366" rIns="68731" bIns="34366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  <p:sp>
        <p:nvSpPr>
          <p:cNvPr id="18442" name="Flowchart: Connector 27"/>
          <p:cNvSpPr>
            <a:spLocks noChangeArrowheads="1"/>
          </p:cNvSpPr>
          <p:nvPr/>
        </p:nvSpPr>
        <p:spPr bwMode="auto">
          <a:xfrm>
            <a:off x="7254139" y="2444204"/>
            <a:ext cx="135136" cy="134211"/>
          </a:xfrm>
          <a:prstGeom prst="flowChartConnector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lIns="68731" tIns="34366" rIns="68731" bIns="34366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  <p:sp>
        <p:nvSpPr>
          <p:cNvPr id="18443" name="Flowchart: Connector 32"/>
          <p:cNvSpPr>
            <a:spLocks noChangeArrowheads="1"/>
          </p:cNvSpPr>
          <p:nvPr/>
        </p:nvSpPr>
        <p:spPr bwMode="auto">
          <a:xfrm>
            <a:off x="7119003" y="2185965"/>
            <a:ext cx="135136" cy="134210"/>
          </a:xfrm>
          <a:prstGeom prst="flowChartConnector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lIns="68731" tIns="34366" rIns="68731" bIns="34366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  <p:sp>
        <p:nvSpPr>
          <p:cNvPr id="18444" name="Flowchart: Connector 33"/>
          <p:cNvSpPr>
            <a:spLocks noChangeArrowheads="1"/>
          </p:cNvSpPr>
          <p:nvPr/>
        </p:nvSpPr>
        <p:spPr bwMode="auto">
          <a:xfrm>
            <a:off x="6982942" y="1832390"/>
            <a:ext cx="136061" cy="135136"/>
          </a:xfrm>
          <a:prstGeom prst="flowChartConnector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lIns="68731" tIns="34366" rIns="68731" bIns="34366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  <p:sp>
        <p:nvSpPr>
          <p:cNvPr id="18445" name="Flowchart: Connector 34"/>
          <p:cNvSpPr>
            <a:spLocks noChangeArrowheads="1"/>
          </p:cNvSpPr>
          <p:nvPr/>
        </p:nvSpPr>
        <p:spPr bwMode="auto">
          <a:xfrm>
            <a:off x="6822814" y="1513061"/>
            <a:ext cx="135136" cy="134211"/>
          </a:xfrm>
          <a:prstGeom prst="flowChartConnector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lIns="68731" tIns="34366" rIns="68731" bIns="34366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  <p:sp>
        <p:nvSpPr>
          <p:cNvPr id="18446" name="Freeform 31"/>
          <p:cNvSpPr>
            <a:spLocks/>
          </p:cNvSpPr>
          <p:nvPr/>
        </p:nvSpPr>
        <p:spPr bwMode="auto">
          <a:xfrm>
            <a:off x="3810484" y="3498092"/>
            <a:ext cx="5795115" cy="1200490"/>
          </a:xfrm>
          <a:custGeom>
            <a:avLst/>
            <a:gdLst>
              <a:gd name="T0" fmla="*/ 2147483646 w 4368"/>
              <a:gd name="T1" fmla="*/ 0 h 1008"/>
              <a:gd name="T2" fmla="*/ 2147483646 w 4368"/>
              <a:gd name="T3" fmla="*/ 2147483646 h 1008"/>
              <a:gd name="T4" fmla="*/ 2147483646 w 4368"/>
              <a:gd name="T5" fmla="*/ 2147483646 h 1008"/>
              <a:gd name="T6" fmla="*/ 2147483646 w 4368"/>
              <a:gd name="T7" fmla="*/ 2147483646 h 1008"/>
              <a:gd name="T8" fmla="*/ 2147483646 w 4368"/>
              <a:gd name="T9" fmla="*/ 2147483646 h 1008"/>
              <a:gd name="T10" fmla="*/ 2147483646 w 4368"/>
              <a:gd name="T11" fmla="*/ 2147483646 h 1008"/>
              <a:gd name="T12" fmla="*/ 2147483646 w 4368"/>
              <a:gd name="T13" fmla="*/ 2147483646 h 1008"/>
              <a:gd name="T14" fmla="*/ 2147483646 w 4368"/>
              <a:gd name="T15" fmla="*/ 2147483646 h 1008"/>
              <a:gd name="T16" fmla="*/ 2147483646 w 4368"/>
              <a:gd name="T17" fmla="*/ 2147483646 h 1008"/>
              <a:gd name="T18" fmla="*/ 2147483646 w 4368"/>
              <a:gd name="T19" fmla="*/ 2147483646 h 1008"/>
              <a:gd name="T20" fmla="*/ 2147483646 w 4368"/>
              <a:gd name="T21" fmla="*/ 2147483646 h 1008"/>
              <a:gd name="T22" fmla="*/ 2147483646 w 4368"/>
              <a:gd name="T23" fmla="*/ 2147483646 h 1008"/>
              <a:gd name="T24" fmla="*/ 2147483646 w 4368"/>
              <a:gd name="T25" fmla="*/ 2147483646 h 1008"/>
              <a:gd name="T26" fmla="*/ 2147483646 w 4368"/>
              <a:gd name="T27" fmla="*/ 2147483646 h 1008"/>
              <a:gd name="T28" fmla="*/ 2147483646 w 4368"/>
              <a:gd name="T29" fmla="*/ 2147483646 h 1008"/>
              <a:gd name="T30" fmla="*/ 2147483646 w 4368"/>
              <a:gd name="T31" fmla="*/ 2147483646 h 1008"/>
              <a:gd name="T32" fmla="*/ 2147483646 w 4368"/>
              <a:gd name="T33" fmla="*/ 2147483646 h 1008"/>
              <a:gd name="T34" fmla="*/ 2147483646 w 4368"/>
              <a:gd name="T35" fmla="*/ 2147483646 h 1008"/>
              <a:gd name="T36" fmla="*/ 2147483646 w 4368"/>
              <a:gd name="T37" fmla="*/ 2147483646 h 1008"/>
              <a:gd name="T38" fmla="*/ 2147483646 w 4368"/>
              <a:gd name="T39" fmla="*/ 2147483646 h 1008"/>
              <a:gd name="T40" fmla="*/ 2147483646 w 4368"/>
              <a:gd name="T41" fmla="*/ 2147483646 h 1008"/>
              <a:gd name="T42" fmla="*/ 0 w 4368"/>
              <a:gd name="T43" fmla="*/ 2147483646 h 100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68"/>
              <a:gd name="T67" fmla="*/ 0 h 1008"/>
              <a:gd name="T68" fmla="*/ 4368 w 4368"/>
              <a:gd name="T69" fmla="*/ 1008 h 100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68" h="1008">
                <a:moveTo>
                  <a:pt x="4368" y="0"/>
                </a:moveTo>
                <a:cubicBezTo>
                  <a:pt x="4304" y="16"/>
                  <a:pt x="4240" y="32"/>
                  <a:pt x="4176" y="48"/>
                </a:cubicBezTo>
                <a:cubicBezTo>
                  <a:pt x="4112" y="64"/>
                  <a:pt x="4048" y="72"/>
                  <a:pt x="3984" y="96"/>
                </a:cubicBezTo>
                <a:cubicBezTo>
                  <a:pt x="3920" y="120"/>
                  <a:pt x="3864" y="176"/>
                  <a:pt x="3792" y="192"/>
                </a:cubicBezTo>
                <a:cubicBezTo>
                  <a:pt x="3720" y="208"/>
                  <a:pt x="3616" y="192"/>
                  <a:pt x="3552" y="192"/>
                </a:cubicBezTo>
                <a:cubicBezTo>
                  <a:pt x="3488" y="192"/>
                  <a:pt x="3472" y="200"/>
                  <a:pt x="3408" y="192"/>
                </a:cubicBezTo>
                <a:cubicBezTo>
                  <a:pt x="3344" y="184"/>
                  <a:pt x="3240" y="152"/>
                  <a:pt x="3168" y="144"/>
                </a:cubicBezTo>
                <a:cubicBezTo>
                  <a:pt x="3096" y="136"/>
                  <a:pt x="3040" y="128"/>
                  <a:pt x="2976" y="144"/>
                </a:cubicBezTo>
                <a:cubicBezTo>
                  <a:pt x="2912" y="160"/>
                  <a:pt x="2864" y="208"/>
                  <a:pt x="2784" y="240"/>
                </a:cubicBezTo>
                <a:cubicBezTo>
                  <a:pt x="2704" y="272"/>
                  <a:pt x="2568" y="312"/>
                  <a:pt x="2496" y="336"/>
                </a:cubicBezTo>
                <a:cubicBezTo>
                  <a:pt x="2424" y="360"/>
                  <a:pt x="2424" y="376"/>
                  <a:pt x="2352" y="384"/>
                </a:cubicBezTo>
                <a:cubicBezTo>
                  <a:pt x="2280" y="392"/>
                  <a:pt x="2128" y="392"/>
                  <a:pt x="2064" y="384"/>
                </a:cubicBezTo>
                <a:cubicBezTo>
                  <a:pt x="2000" y="376"/>
                  <a:pt x="2008" y="344"/>
                  <a:pt x="1968" y="336"/>
                </a:cubicBezTo>
                <a:cubicBezTo>
                  <a:pt x="1928" y="328"/>
                  <a:pt x="1888" y="320"/>
                  <a:pt x="1824" y="336"/>
                </a:cubicBezTo>
                <a:cubicBezTo>
                  <a:pt x="1760" y="352"/>
                  <a:pt x="1648" y="400"/>
                  <a:pt x="1584" y="432"/>
                </a:cubicBezTo>
                <a:cubicBezTo>
                  <a:pt x="1520" y="464"/>
                  <a:pt x="1480" y="480"/>
                  <a:pt x="1440" y="528"/>
                </a:cubicBezTo>
                <a:cubicBezTo>
                  <a:pt x="1400" y="576"/>
                  <a:pt x="1360" y="656"/>
                  <a:pt x="1344" y="720"/>
                </a:cubicBezTo>
                <a:cubicBezTo>
                  <a:pt x="1328" y="784"/>
                  <a:pt x="1368" y="864"/>
                  <a:pt x="1344" y="912"/>
                </a:cubicBezTo>
                <a:cubicBezTo>
                  <a:pt x="1320" y="960"/>
                  <a:pt x="1280" y="1008"/>
                  <a:pt x="1200" y="1008"/>
                </a:cubicBezTo>
                <a:cubicBezTo>
                  <a:pt x="1120" y="1008"/>
                  <a:pt x="992" y="968"/>
                  <a:pt x="864" y="912"/>
                </a:cubicBezTo>
                <a:cubicBezTo>
                  <a:pt x="736" y="856"/>
                  <a:pt x="576" y="760"/>
                  <a:pt x="432" y="672"/>
                </a:cubicBezTo>
                <a:cubicBezTo>
                  <a:pt x="288" y="584"/>
                  <a:pt x="144" y="484"/>
                  <a:pt x="0" y="384"/>
                </a:cubicBezTo>
              </a:path>
            </a:pathLst>
          </a:custGeom>
          <a:noFill/>
          <a:ln w="114300">
            <a:solidFill>
              <a:schemeClr val="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731" tIns="34366" rIns="68731" bIns="34366"/>
          <a:lstStyle/>
          <a:p>
            <a:endParaRPr lang="en-US" sz="1049"/>
          </a:p>
        </p:txBody>
      </p:sp>
      <p:sp>
        <p:nvSpPr>
          <p:cNvPr id="21536" name="AutoShape 32"/>
          <p:cNvSpPr>
            <a:spLocks noChangeArrowheads="1"/>
          </p:cNvSpPr>
          <p:nvPr/>
        </p:nvSpPr>
        <p:spPr bwMode="auto">
          <a:xfrm>
            <a:off x="6957950" y="1796292"/>
            <a:ext cx="229546" cy="171234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731" tIns="34366" rIns="68731" bIns="34366" anchor="ctr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6746916" y="1785184"/>
            <a:ext cx="229546" cy="17216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731" tIns="34366" rIns="68731" bIns="34366" anchor="ctr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7205083" y="1721319"/>
            <a:ext cx="631252" cy="171234"/>
          </a:xfrm>
          <a:prstGeom prst="rect">
            <a:avLst/>
          </a:prstGeom>
          <a:solidFill>
            <a:srgbClr val="FFFF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731" tIns="34366" rIns="68731" bIns="34366" anchor="ctr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874" b="1"/>
              <a:t>16-9-1950</a:t>
            </a: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 rot="20538937">
            <a:off x="6567352" y="1899958"/>
            <a:ext cx="401706" cy="171234"/>
          </a:xfrm>
          <a:prstGeom prst="notchedRightArrow">
            <a:avLst>
              <a:gd name="adj1" fmla="val 50000"/>
              <a:gd name="adj2" fmla="val 5841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731" tIns="34366" rIns="68731" bIns="34366" anchor="ctr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  <p:sp>
        <p:nvSpPr>
          <p:cNvPr id="21540" name="AutoShape 36"/>
          <p:cNvSpPr>
            <a:spLocks noChangeArrowheads="1"/>
          </p:cNvSpPr>
          <p:nvPr/>
        </p:nvSpPr>
        <p:spPr bwMode="auto">
          <a:xfrm rot="6560760">
            <a:off x="7029221" y="1515838"/>
            <a:ext cx="399855" cy="172160"/>
          </a:xfrm>
          <a:prstGeom prst="notchedRightArrow">
            <a:avLst>
              <a:gd name="adj1" fmla="val 50000"/>
              <a:gd name="adj2" fmla="val 583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731" tIns="34366" rIns="68731" bIns="34366" anchor="ctr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 flipH="1" flipV="1">
            <a:off x="7047733" y="1999921"/>
            <a:ext cx="172160" cy="228621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731" tIns="34366" rIns="68731" bIns="34366"/>
          <a:lstStyle/>
          <a:p>
            <a:endParaRPr lang="en-US" sz="1049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>
            <a:off x="6904266" y="1534350"/>
            <a:ext cx="114773" cy="28600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731" tIns="34366" rIns="68731" bIns="34366"/>
          <a:lstStyle/>
          <a:p>
            <a:endParaRPr lang="en-US" sz="1049"/>
          </a:p>
        </p:txBody>
      </p:sp>
      <p:sp>
        <p:nvSpPr>
          <p:cNvPr id="21543" name="AutoShape 43"/>
          <p:cNvSpPr>
            <a:spLocks noChangeArrowheads="1"/>
          </p:cNvSpPr>
          <p:nvPr/>
        </p:nvSpPr>
        <p:spPr bwMode="auto">
          <a:xfrm>
            <a:off x="6861689" y="2071192"/>
            <a:ext cx="228621" cy="171234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731" tIns="34366" rIns="68731" bIns="34366" anchor="ctr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  <p:sp>
        <p:nvSpPr>
          <p:cNvPr id="21544" name="Line 44"/>
          <p:cNvSpPr>
            <a:spLocks noChangeShapeType="1"/>
          </p:cNvSpPr>
          <p:nvPr/>
        </p:nvSpPr>
        <p:spPr bwMode="auto">
          <a:xfrm>
            <a:off x="7133812" y="2242426"/>
            <a:ext cx="172160" cy="28600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731" tIns="34366" rIns="68731" bIns="34366"/>
          <a:lstStyle/>
          <a:p>
            <a:endParaRPr lang="en-US" sz="1049"/>
          </a:p>
        </p:txBody>
      </p:sp>
      <p:sp>
        <p:nvSpPr>
          <p:cNvPr id="21545" name="Freeform 46"/>
          <p:cNvSpPr>
            <a:spLocks/>
          </p:cNvSpPr>
          <p:nvPr/>
        </p:nvSpPr>
        <p:spPr bwMode="auto">
          <a:xfrm>
            <a:off x="7319856" y="2585820"/>
            <a:ext cx="228620" cy="313774"/>
          </a:xfrm>
          <a:custGeom>
            <a:avLst/>
            <a:gdLst>
              <a:gd name="T0" fmla="*/ 0 w 144"/>
              <a:gd name="T1" fmla="*/ 0 h 192"/>
              <a:gd name="T2" fmla="*/ 2147483646 w 144"/>
              <a:gd name="T3" fmla="*/ 2147483646 h 192"/>
              <a:gd name="T4" fmla="*/ 2147483646 w 144"/>
              <a:gd name="T5" fmla="*/ 2147483646 h 192"/>
              <a:gd name="T6" fmla="*/ 0 60000 65536"/>
              <a:gd name="T7" fmla="*/ 0 60000 65536"/>
              <a:gd name="T8" fmla="*/ 0 60000 65536"/>
              <a:gd name="T9" fmla="*/ 0 w 144"/>
              <a:gd name="T10" fmla="*/ 0 h 192"/>
              <a:gd name="T11" fmla="*/ 144 w 1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92">
                <a:moveTo>
                  <a:pt x="0" y="0"/>
                </a:moveTo>
                <a:cubicBezTo>
                  <a:pt x="12" y="32"/>
                  <a:pt x="24" y="64"/>
                  <a:pt x="48" y="96"/>
                </a:cubicBezTo>
                <a:cubicBezTo>
                  <a:pt x="72" y="128"/>
                  <a:pt x="128" y="176"/>
                  <a:pt x="144" y="192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731" tIns="34366" rIns="68731" bIns="34366"/>
          <a:lstStyle/>
          <a:p>
            <a:endParaRPr lang="en-US" sz="1049"/>
          </a:p>
        </p:txBody>
      </p:sp>
      <p:sp>
        <p:nvSpPr>
          <p:cNvPr id="21546" name="Freeform 47"/>
          <p:cNvSpPr>
            <a:spLocks/>
          </p:cNvSpPr>
          <p:nvPr/>
        </p:nvSpPr>
        <p:spPr bwMode="auto">
          <a:xfrm>
            <a:off x="7596607" y="2909776"/>
            <a:ext cx="354501" cy="395226"/>
          </a:xfrm>
          <a:custGeom>
            <a:avLst/>
            <a:gdLst>
              <a:gd name="T0" fmla="*/ 0 w 288"/>
              <a:gd name="T1" fmla="*/ 2147483646 h 332"/>
              <a:gd name="T2" fmla="*/ 2147483646 w 288"/>
              <a:gd name="T3" fmla="*/ 2147483646 h 332"/>
              <a:gd name="T4" fmla="*/ 2147483646 w 288"/>
              <a:gd name="T5" fmla="*/ 2147483646 h 332"/>
              <a:gd name="T6" fmla="*/ 2147483646 w 288"/>
              <a:gd name="T7" fmla="*/ 2147483646 h 332"/>
              <a:gd name="T8" fmla="*/ 2147483646 w 288"/>
              <a:gd name="T9" fmla="*/ 2147483646 h 332"/>
              <a:gd name="T10" fmla="*/ 2147483646 w 288"/>
              <a:gd name="T11" fmla="*/ 2147483646 h 3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332"/>
              <a:gd name="T20" fmla="*/ 288 w 288"/>
              <a:gd name="T21" fmla="*/ 332 h 3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332">
                <a:moveTo>
                  <a:pt x="0" y="16"/>
                </a:moveTo>
                <a:cubicBezTo>
                  <a:pt x="12" y="8"/>
                  <a:pt x="24" y="0"/>
                  <a:pt x="48" y="16"/>
                </a:cubicBezTo>
                <a:cubicBezTo>
                  <a:pt x="72" y="32"/>
                  <a:pt x="120" y="80"/>
                  <a:pt x="144" y="112"/>
                </a:cubicBezTo>
                <a:cubicBezTo>
                  <a:pt x="168" y="144"/>
                  <a:pt x="172" y="174"/>
                  <a:pt x="192" y="208"/>
                </a:cubicBezTo>
                <a:cubicBezTo>
                  <a:pt x="212" y="242"/>
                  <a:pt x="248" y="300"/>
                  <a:pt x="264" y="316"/>
                </a:cubicBezTo>
                <a:cubicBezTo>
                  <a:pt x="280" y="332"/>
                  <a:pt x="284" y="318"/>
                  <a:pt x="288" y="304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731" tIns="34366" rIns="68731" bIns="34366"/>
          <a:lstStyle/>
          <a:p>
            <a:endParaRPr lang="en-US" sz="1049"/>
          </a:p>
        </p:txBody>
      </p:sp>
      <p:sp>
        <p:nvSpPr>
          <p:cNvPr id="21547" name="Freeform 48"/>
          <p:cNvSpPr>
            <a:spLocks/>
          </p:cNvSpPr>
          <p:nvPr/>
        </p:nvSpPr>
        <p:spPr bwMode="auto">
          <a:xfrm>
            <a:off x="7691943" y="3328142"/>
            <a:ext cx="259165" cy="268421"/>
          </a:xfrm>
          <a:custGeom>
            <a:avLst/>
            <a:gdLst>
              <a:gd name="T0" fmla="*/ 2147483646 w 240"/>
              <a:gd name="T1" fmla="*/ 0 h 240"/>
              <a:gd name="T2" fmla="*/ 2147483646 w 240"/>
              <a:gd name="T3" fmla="*/ 2147483646 h 240"/>
              <a:gd name="T4" fmla="*/ 2147483646 w 240"/>
              <a:gd name="T5" fmla="*/ 2147483646 h 240"/>
              <a:gd name="T6" fmla="*/ 0 w 24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240"/>
              <a:gd name="T14" fmla="*/ 240 w 240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240">
                <a:moveTo>
                  <a:pt x="240" y="0"/>
                </a:moveTo>
                <a:cubicBezTo>
                  <a:pt x="224" y="36"/>
                  <a:pt x="208" y="72"/>
                  <a:pt x="192" y="96"/>
                </a:cubicBezTo>
                <a:cubicBezTo>
                  <a:pt x="176" y="120"/>
                  <a:pt x="176" y="120"/>
                  <a:pt x="144" y="144"/>
                </a:cubicBezTo>
                <a:cubicBezTo>
                  <a:pt x="112" y="168"/>
                  <a:pt x="56" y="204"/>
                  <a:pt x="0" y="24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731" tIns="34366" rIns="68731" bIns="34366"/>
          <a:lstStyle/>
          <a:p>
            <a:endParaRPr lang="en-US" sz="1049"/>
          </a:p>
        </p:txBody>
      </p:sp>
      <p:sp>
        <p:nvSpPr>
          <p:cNvPr id="21548" name="Freeform 49"/>
          <p:cNvSpPr>
            <a:spLocks/>
          </p:cNvSpPr>
          <p:nvPr/>
        </p:nvSpPr>
        <p:spPr bwMode="auto">
          <a:xfrm rot="315228">
            <a:off x="7965917" y="3367017"/>
            <a:ext cx="328584" cy="188820"/>
          </a:xfrm>
          <a:custGeom>
            <a:avLst/>
            <a:gdLst>
              <a:gd name="T0" fmla="*/ 0 w 240"/>
              <a:gd name="T1" fmla="*/ 0 h 144"/>
              <a:gd name="T2" fmla="*/ 2147483646 w 240"/>
              <a:gd name="T3" fmla="*/ 2147483646 h 144"/>
              <a:gd name="T4" fmla="*/ 2147483646 w 240"/>
              <a:gd name="T5" fmla="*/ 2147483646 h 144"/>
              <a:gd name="T6" fmla="*/ 2147483646 w 240"/>
              <a:gd name="T7" fmla="*/ 2147483646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144"/>
              <a:gd name="T14" fmla="*/ 240 w 24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144">
                <a:moveTo>
                  <a:pt x="0" y="0"/>
                </a:moveTo>
                <a:cubicBezTo>
                  <a:pt x="12" y="16"/>
                  <a:pt x="24" y="32"/>
                  <a:pt x="48" y="48"/>
                </a:cubicBezTo>
                <a:cubicBezTo>
                  <a:pt x="72" y="64"/>
                  <a:pt x="112" y="80"/>
                  <a:pt x="144" y="96"/>
                </a:cubicBezTo>
                <a:cubicBezTo>
                  <a:pt x="176" y="112"/>
                  <a:pt x="208" y="128"/>
                  <a:pt x="240" y="144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731" tIns="34366" rIns="68731" bIns="34366"/>
          <a:lstStyle/>
          <a:p>
            <a:endParaRPr lang="en-US" sz="1049"/>
          </a:p>
        </p:txBody>
      </p:sp>
      <p:sp>
        <p:nvSpPr>
          <p:cNvPr id="21549" name="AutoShape 51"/>
          <p:cNvSpPr>
            <a:spLocks noChangeArrowheads="1"/>
          </p:cNvSpPr>
          <p:nvPr/>
        </p:nvSpPr>
        <p:spPr bwMode="auto">
          <a:xfrm rot="20538937">
            <a:off x="6373904" y="1857380"/>
            <a:ext cx="401706" cy="171234"/>
          </a:xfrm>
          <a:prstGeom prst="notchedRightArrow">
            <a:avLst>
              <a:gd name="adj1" fmla="val 50000"/>
              <a:gd name="adj2" fmla="val 5841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731" tIns="34366" rIns="68731" bIns="34366" anchor="ctr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  <p:sp>
        <p:nvSpPr>
          <p:cNvPr id="21550" name="AutoShape 52"/>
          <p:cNvSpPr>
            <a:spLocks noChangeArrowheads="1"/>
          </p:cNvSpPr>
          <p:nvPr/>
        </p:nvSpPr>
        <p:spPr bwMode="auto">
          <a:xfrm rot="20538937">
            <a:off x="6507189" y="2142462"/>
            <a:ext cx="401706" cy="171234"/>
          </a:xfrm>
          <a:prstGeom prst="notchedRightArrow">
            <a:avLst>
              <a:gd name="adj1" fmla="val 50000"/>
              <a:gd name="adj2" fmla="val 5841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731" tIns="34366" rIns="68731" bIns="34366" anchor="ctr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  <p:sp>
        <p:nvSpPr>
          <p:cNvPr id="21551" name="AutoShape 53"/>
          <p:cNvSpPr>
            <a:spLocks noChangeArrowheads="1"/>
          </p:cNvSpPr>
          <p:nvPr/>
        </p:nvSpPr>
        <p:spPr bwMode="auto">
          <a:xfrm rot="6560760">
            <a:off x="6857061" y="1523242"/>
            <a:ext cx="399855" cy="172160"/>
          </a:xfrm>
          <a:prstGeom prst="notchedRightArrow">
            <a:avLst>
              <a:gd name="adj1" fmla="val 50000"/>
              <a:gd name="adj2" fmla="val 583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731" tIns="34366" rIns="68731" bIns="34366" anchor="ctr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  <p:sp>
        <p:nvSpPr>
          <p:cNvPr id="21552" name="AutoShape 54"/>
          <p:cNvSpPr>
            <a:spLocks noChangeArrowheads="1"/>
          </p:cNvSpPr>
          <p:nvPr/>
        </p:nvSpPr>
        <p:spPr bwMode="auto">
          <a:xfrm rot="9090714">
            <a:off x="7052360" y="1899958"/>
            <a:ext cx="401706" cy="171234"/>
          </a:xfrm>
          <a:prstGeom prst="notchedRightArrow">
            <a:avLst>
              <a:gd name="adj1" fmla="val 50000"/>
              <a:gd name="adj2" fmla="val 5841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731" tIns="34366" rIns="68731" bIns="34366" anchor="ctr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  <p:sp>
        <p:nvSpPr>
          <p:cNvPr id="21553" name="Rectangle 55"/>
          <p:cNvSpPr>
            <a:spLocks noChangeArrowheads="1"/>
          </p:cNvSpPr>
          <p:nvPr/>
        </p:nvSpPr>
        <p:spPr bwMode="auto">
          <a:xfrm>
            <a:off x="7309674" y="1538052"/>
            <a:ext cx="573865" cy="171234"/>
          </a:xfrm>
          <a:prstGeom prst="rect">
            <a:avLst/>
          </a:prstGeom>
          <a:solidFill>
            <a:srgbClr val="FFFF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731" tIns="34366" rIns="68731" bIns="34366" anchor="ctr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874" b="1"/>
              <a:t>18-9-1950</a:t>
            </a:r>
          </a:p>
        </p:txBody>
      </p:sp>
      <p:pic>
        <p:nvPicPr>
          <p:cNvPr id="21554" name="Picture 215" descr="conuoc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59" y="1696328"/>
            <a:ext cx="261016" cy="20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66" name="Group 51"/>
          <p:cNvGrpSpPr>
            <a:grpSpLocks/>
          </p:cNvGrpSpPr>
          <p:nvPr/>
        </p:nvGrpSpPr>
        <p:grpSpPr bwMode="auto">
          <a:xfrm>
            <a:off x="7122705" y="1268706"/>
            <a:ext cx="1923375" cy="648838"/>
            <a:chOff x="0" y="0"/>
            <a:chExt cx="1609" cy="545"/>
          </a:xfrm>
        </p:grpSpPr>
        <p:pic>
          <p:nvPicPr>
            <p:cNvPr id="18493" name="Rectangular Callout 8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09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4" name="Text Box 53"/>
            <p:cNvSpPr txBox="1">
              <a:spLocks noChangeArrowheads="1"/>
            </p:cNvSpPr>
            <p:nvPr/>
          </p:nvSpPr>
          <p:spPr bwMode="auto">
            <a:xfrm>
              <a:off x="748" y="41"/>
              <a:ext cx="82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049">
                  <a:solidFill>
                    <a:srgbClr val="FFFF00"/>
                  </a:solidFill>
                </a:rPr>
                <a:t>Đông Khê </a:t>
              </a:r>
            </a:p>
          </p:txBody>
        </p:sp>
      </p:grpSp>
      <p:sp>
        <p:nvSpPr>
          <p:cNvPr id="18467" name="Flowchart: Connector 81"/>
          <p:cNvSpPr>
            <a:spLocks noChangeArrowheads="1"/>
          </p:cNvSpPr>
          <p:nvPr/>
        </p:nvSpPr>
        <p:spPr bwMode="auto">
          <a:xfrm>
            <a:off x="3618424" y="3308704"/>
            <a:ext cx="201778" cy="134211"/>
          </a:xfrm>
          <a:prstGeom prst="flowChartConnector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lIns="68731" tIns="34366" rIns="68731" bIns="34366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  <p:sp>
        <p:nvSpPr>
          <p:cNvPr id="18468" name="Rectangle 82"/>
          <p:cNvSpPr>
            <a:spLocks noChangeArrowheads="1"/>
          </p:cNvSpPr>
          <p:nvPr/>
        </p:nvSpPr>
        <p:spPr bwMode="auto">
          <a:xfrm>
            <a:off x="3829459" y="3193931"/>
            <a:ext cx="1712340" cy="36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731" tIns="34366" rIns="68731" bIns="34366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224" b="1"/>
              <a:t>Hệ thống phòng ngự của địch</a:t>
            </a:r>
            <a:endParaRPr lang="vi-VN" altLang="en-US" sz="1224" b="1"/>
          </a:p>
        </p:txBody>
      </p:sp>
      <p:pic>
        <p:nvPicPr>
          <p:cNvPr id="21560" name="Picture 2" descr="D:\Luu\PowerPoint\TU 10-2009\TVST\Su 9,Bài 26, bản đồ và hình ảnh\La-van-cau 19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56" y="578216"/>
            <a:ext cx="1606823" cy="179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61" name="Rectangle 83"/>
          <p:cNvSpPr>
            <a:spLocks noChangeArrowheads="1"/>
          </p:cNvSpPr>
          <p:nvPr/>
        </p:nvSpPr>
        <p:spPr bwMode="auto">
          <a:xfrm>
            <a:off x="3533270" y="2104513"/>
            <a:ext cx="1656592" cy="30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731" tIns="34366" rIns="68731" bIns="34366">
            <a:spAutoFit/>
          </a:bodyPr>
          <a:lstStyle/>
          <a:p>
            <a:pPr eaLnBrk="1" hangingPunct="1">
              <a:defRPr/>
            </a:pPr>
            <a:r>
              <a:rPr lang="vi-VN" altLang="en-US" sz="1516" b="1">
                <a:solidFill>
                  <a:srgbClr val="866CA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La-Văn-Cầu </a:t>
            </a:r>
            <a:r>
              <a:rPr lang="vi-VN" altLang="en-US" sz="1516" b="1" u="sng">
                <a:solidFill>
                  <a:srgbClr val="866CA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1951</a:t>
            </a:r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8811906" y="2071192"/>
            <a:ext cx="1549437" cy="3057221"/>
            <a:chOff x="0" y="0"/>
            <a:chExt cx="3468" cy="4128"/>
          </a:xfrm>
        </p:grpSpPr>
        <p:pic>
          <p:nvPicPr>
            <p:cNvPr id="18473" name="Picture 464" descr="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68" cy="4128"/>
            </a:xfrm>
            <a:prstGeom prst="rect">
              <a:avLst/>
            </a:prstGeom>
            <a:noFill/>
            <a:ln w="57150" cmpd="thinThick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74" name="Oval 465"/>
            <p:cNvSpPr>
              <a:spLocks noChangeArrowheads="1"/>
            </p:cNvSpPr>
            <p:nvPr/>
          </p:nvSpPr>
          <p:spPr bwMode="auto">
            <a:xfrm>
              <a:off x="1110" y="14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049"/>
            </a:p>
          </p:txBody>
        </p:sp>
        <p:sp>
          <p:nvSpPr>
            <p:cNvPr id="18475" name="Oval 466"/>
            <p:cNvSpPr>
              <a:spLocks noChangeArrowheads="1"/>
            </p:cNvSpPr>
            <p:nvPr/>
          </p:nvSpPr>
          <p:spPr bwMode="auto">
            <a:xfrm>
              <a:off x="1662" y="199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049"/>
            </a:p>
          </p:txBody>
        </p:sp>
        <p:sp>
          <p:nvSpPr>
            <p:cNvPr id="18476" name="Oval 467"/>
            <p:cNvSpPr>
              <a:spLocks noChangeArrowheads="1"/>
            </p:cNvSpPr>
            <p:nvPr/>
          </p:nvSpPr>
          <p:spPr bwMode="auto">
            <a:xfrm>
              <a:off x="1158" y="3408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049"/>
            </a:p>
          </p:txBody>
        </p:sp>
        <p:sp>
          <p:nvSpPr>
            <p:cNvPr id="18477" name="Oval 468"/>
            <p:cNvSpPr>
              <a:spLocks noChangeArrowheads="1"/>
            </p:cNvSpPr>
            <p:nvPr/>
          </p:nvSpPr>
          <p:spPr bwMode="auto">
            <a:xfrm>
              <a:off x="1350" y="3264"/>
              <a:ext cx="240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049"/>
            </a:p>
          </p:txBody>
        </p:sp>
        <p:sp>
          <p:nvSpPr>
            <p:cNvPr id="18478" name="Oval 469"/>
            <p:cNvSpPr>
              <a:spLocks noChangeArrowheads="1"/>
            </p:cNvSpPr>
            <p:nvPr/>
          </p:nvSpPr>
          <p:spPr bwMode="auto">
            <a:xfrm>
              <a:off x="294" y="432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049"/>
            </a:p>
          </p:txBody>
        </p:sp>
        <p:sp>
          <p:nvSpPr>
            <p:cNvPr id="18479" name="Oval 470"/>
            <p:cNvSpPr>
              <a:spLocks noChangeArrowheads="1"/>
            </p:cNvSpPr>
            <p:nvPr/>
          </p:nvSpPr>
          <p:spPr bwMode="auto">
            <a:xfrm>
              <a:off x="582" y="528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049"/>
            </a:p>
          </p:txBody>
        </p:sp>
        <p:sp>
          <p:nvSpPr>
            <p:cNvPr id="18480" name="Oval 471"/>
            <p:cNvSpPr>
              <a:spLocks noChangeArrowheads="1"/>
            </p:cNvSpPr>
            <p:nvPr/>
          </p:nvSpPr>
          <p:spPr bwMode="auto">
            <a:xfrm>
              <a:off x="1062" y="576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049"/>
            </a:p>
          </p:txBody>
        </p:sp>
        <p:sp>
          <p:nvSpPr>
            <p:cNvPr id="18481" name="Oval 472"/>
            <p:cNvSpPr>
              <a:spLocks noChangeArrowheads="1"/>
            </p:cNvSpPr>
            <p:nvPr/>
          </p:nvSpPr>
          <p:spPr bwMode="auto">
            <a:xfrm>
              <a:off x="2070" y="278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049"/>
            </a:p>
          </p:txBody>
        </p:sp>
        <p:sp>
          <p:nvSpPr>
            <p:cNvPr id="18482" name="Oval 473"/>
            <p:cNvSpPr>
              <a:spLocks noChangeArrowheads="1"/>
            </p:cNvSpPr>
            <p:nvPr/>
          </p:nvSpPr>
          <p:spPr bwMode="auto">
            <a:xfrm>
              <a:off x="1926" y="2256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049"/>
            </a:p>
          </p:txBody>
        </p:sp>
        <p:sp>
          <p:nvSpPr>
            <p:cNvPr id="18483" name="Oval 474"/>
            <p:cNvSpPr>
              <a:spLocks noChangeArrowheads="1"/>
            </p:cNvSpPr>
            <p:nvPr/>
          </p:nvSpPr>
          <p:spPr bwMode="auto">
            <a:xfrm>
              <a:off x="1158" y="288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049"/>
            </a:p>
          </p:txBody>
        </p:sp>
        <p:sp>
          <p:nvSpPr>
            <p:cNvPr id="18484" name="Oval 475"/>
            <p:cNvSpPr>
              <a:spLocks noChangeArrowheads="1"/>
            </p:cNvSpPr>
            <p:nvPr/>
          </p:nvSpPr>
          <p:spPr bwMode="auto">
            <a:xfrm>
              <a:off x="1350" y="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049"/>
            </a:p>
          </p:txBody>
        </p:sp>
        <p:sp>
          <p:nvSpPr>
            <p:cNvPr id="18485" name="Oval 482"/>
            <p:cNvSpPr>
              <a:spLocks noChangeArrowheads="1"/>
            </p:cNvSpPr>
            <p:nvPr/>
          </p:nvSpPr>
          <p:spPr bwMode="auto">
            <a:xfrm>
              <a:off x="1350" y="158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049"/>
            </a:p>
          </p:txBody>
        </p:sp>
        <p:sp>
          <p:nvSpPr>
            <p:cNvPr id="18486" name="Oval 483"/>
            <p:cNvSpPr>
              <a:spLocks noChangeArrowheads="1"/>
            </p:cNvSpPr>
            <p:nvPr/>
          </p:nvSpPr>
          <p:spPr bwMode="auto">
            <a:xfrm>
              <a:off x="1014" y="120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049"/>
            </a:p>
          </p:txBody>
        </p:sp>
        <p:sp>
          <p:nvSpPr>
            <p:cNvPr id="18487" name="Oval 484"/>
            <p:cNvSpPr>
              <a:spLocks noChangeArrowheads="1"/>
            </p:cNvSpPr>
            <p:nvPr/>
          </p:nvSpPr>
          <p:spPr bwMode="auto">
            <a:xfrm>
              <a:off x="1782" y="26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049"/>
            </a:p>
          </p:txBody>
        </p:sp>
        <p:sp>
          <p:nvSpPr>
            <p:cNvPr id="18488" name="Text Box 485"/>
            <p:cNvSpPr txBox="1">
              <a:spLocks noChangeArrowheads="1"/>
            </p:cNvSpPr>
            <p:nvPr/>
          </p:nvSpPr>
          <p:spPr bwMode="auto">
            <a:xfrm>
              <a:off x="1638" y="48"/>
              <a:ext cx="1490" cy="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108">
                  <a:latin typeface=".VnTimeH" panose="020B7200000000000000" pitchFamily="34" charset="0"/>
                </a:rPr>
                <a:t>MÆt trËn phèi hîp</a:t>
              </a:r>
            </a:p>
          </p:txBody>
        </p:sp>
        <p:sp>
          <p:nvSpPr>
            <p:cNvPr id="18489" name="Line 486"/>
            <p:cNvSpPr>
              <a:spLocks noChangeShapeType="1"/>
            </p:cNvSpPr>
            <p:nvPr/>
          </p:nvSpPr>
          <p:spPr bwMode="auto">
            <a:xfrm flipH="1">
              <a:off x="1110" y="240"/>
              <a:ext cx="28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49"/>
            </a:p>
          </p:txBody>
        </p:sp>
        <p:sp>
          <p:nvSpPr>
            <p:cNvPr id="18490" name="Line 487"/>
            <p:cNvSpPr>
              <a:spLocks noChangeShapeType="1"/>
            </p:cNvSpPr>
            <p:nvPr/>
          </p:nvSpPr>
          <p:spPr bwMode="auto">
            <a:xfrm flipH="1">
              <a:off x="1254" y="384"/>
              <a:ext cx="288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49"/>
            </a:p>
          </p:txBody>
        </p:sp>
        <p:sp>
          <p:nvSpPr>
            <p:cNvPr id="18491" name="Line 488"/>
            <p:cNvSpPr>
              <a:spLocks noChangeShapeType="1"/>
            </p:cNvSpPr>
            <p:nvPr/>
          </p:nvSpPr>
          <p:spPr bwMode="auto">
            <a:xfrm flipH="1">
              <a:off x="1398" y="480"/>
              <a:ext cx="288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49"/>
            </a:p>
          </p:txBody>
        </p:sp>
        <p:sp>
          <p:nvSpPr>
            <p:cNvPr id="18492" name="Oval 489"/>
            <p:cNvSpPr>
              <a:spLocks noChangeArrowheads="1"/>
            </p:cNvSpPr>
            <p:nvPr/>
          </p:nvSpPr>
          <p:spPr bwMode="auto">
            <a:xfrm>
              <a:off x="1062" y="14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4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049"/>
            </a:p>
          </p:txBody>
        </p:sp>
      </p:grpSp>
      <p:sp>
        <p:nvSpPr>
          <p:cNvPr id="21583" name="AutoShape 43"/>
          <p:cNvSpPr>
            <a:spLocks noChangeArrowheads="1"/>
          </p:cNvSpPr>
          <p:nvPr/>
        </p:nvSpPr>
        <p:spPr bwMode="auto">
          <a:xfrm>
            <a:off x="5541799" y="4186163"/>
            <a:ext cx="229546" cy="171234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731" tIns="34366" rIns="68731" bIns="34366" anchor="ctr"/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49"/>
          </a:p>
        </p:txBody>
      </p:sp>
    </p:spTree>
    <p:extLst>
      <p:ext uri="{BB962C8B-B14F-4D97-AF65-F5344CB8AC3E}">
        <p14:creationId xmlns:p14="http://schemas.microsoft.com/office/powerpoint/2010/main" val="3949433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79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83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87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id="91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1"/>
                            </p:stCondLst>
                            <p:childTnLst>
                              <p:par>
                                <p:cTn id="95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6" grpId="0" animBg="1" autoUpdateAnimBg="0"/>
      <p:bldP spid="21537" grpId="0" animBg="1" autoUpdateAnimBg="0"/>
      <p:bldP spid="21538" grpId="0" animBg="1" autoUpdateAnimBg="0"/>
      <p:bldP spid="21539" grpId="0" animBg="1" autoUpdateAnimBg="0"/>
      <p:bldP spid="21540" grpId="0" animBg="1" autoUpdateAnimBg="0"/>
      <p:bldP spid="21543" grpId="0" animBg="1" autoUpdateAnimBg="0"/>
      <p:bldP spid="21549" grpId="0" animBg="1" autoUpdateAnimBg="0"/>
      <p:bldP spid="21550" grpId="0" animBg="1" autoUpdateAnimBg="0"/>
      <p:bldP spid="21551" grpId="0" animBg="1" autoUpdateAnimBg="0"/>
      <p:bldP spid="21552" grpId="0" animBg="1" autoUpdateAnimBg="0"/>
      <p:bldP spid="21561" grpId="0" autoUpdateAnimBg="0"/>
      <p:bldP spid="21561" grpId="1" autoUpdateAnimBg="0"/>
      <p:bldP spid="2158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2657" y="57150"/>
            <a:ext cx="8913425" cy="7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731" tIns="34366" rIns="68731" bIns="3436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99" b="1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 Chiến </a:t>
            </a:r>
            <a:r>
              <a:rPr lang="en-US" altLang="vi-VN" sz="2099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dịch Biên Giới thu - đông </a:t>
            </a:r>
            <a:r>
              <a:rPr lang="en-US" altLang="vi-VN" sz="2099" b="1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1950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99" b="1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Hoàn </a:t>
            </a:r>
            <a:r>
              <a:rPr lang="en-US" altLang="vi-VN" sz="2099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cảnh lịch sử mới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657" y="895350"/>
            <a:ext cx="7565572" cy="3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731" tIns="34366" rIns="68731" bIns="34366">
            <a:spAutoFit/>
          </a:bodyPr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099" b="1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Chủ </a:t>
            </a:r>
            <a:r>
              <a:rPr lang="en-US" altLang="vi-VN" sz="2099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trương của </a:t>
            </a:r>
            <a:r>
              <a:rPr lang="en-US" altLang="vi-VN" sz="2099" b="1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ta:</a:t>
            </a:r>
            <a:endParaRPr lang="en-US" altLang="vi-VN" sz="2099" b="1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380576"/>
            <a:ext cx="3929743" cy="3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731" tIns="34366" rIns="68731" bIns="34366">
            <a:spAutoFit/>
          </a:bodyPr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99" b="1" smtClean="0">
                <a:solidFill>
                  <a:srgbClr val="000066"/>
                </a:solidFill>
              </a:rPr>
              <a:t>- Diễn biến: SGK/71</a:t>
            </a:r>
            <a:endParaRPr lang="en-US" altLang="vi-VN" sz="2099" b="1">
              <a:solidFill>
                <a:srgbClr val="000066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012740"/>
            <a:ext cx="8913425" cy="15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731" tIns="34366" rIns="68731" bIns="34366">
            <a:spAutoFit/>
          </a:bodyPr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b="1" smtClean="0">
                <a:solidFill>
                  <a:srgbClr val="000099"/>
                </a:solidFill>
              </a:rPr>
              <a:t>- Ý </a:t>
            </a:r>
            <a:r>
              <a:rPr lang="en-US" altLang="vi-VN" sz="2400" b="1">
                <a:solidFill>
                  <a:srgbClr val="000099"/>
                </a:solidFill>
              </a:rPr>
              <a:t>nghĩa lịch sử</a:t>
            </a:r>
            <a:r>
              <a:rPr lang="en-US" altLang="vi-VN" sz="2400" b="1" smtClean="0">
                <a:solidFill>
                  <a:srgbClr val="000099"/>
                </a:solidFill>
              </a:rPr>
              <a:t>: </a:t>
            </a:r>
            <a:r>
              <a:rPr lang="en-US" altLang="vi-VN" sz="2400" smtClean="0"/>
              <a:t>ở </a:t>
            </a:r>
            <a:r>
              <a:rPr lang="en-US" altLang="vi-VN" sz="2400"/>
              <a:t>đầu giai đọan quân ta giành thế chủ động tiến công </a:t>
            </a:r>
            <a:r>
              <a:rPr lang="en-US" altLang="vi-VN" sz="2400" smtClean="0"/>
              <a:t>địch. Chứng </a:t>
            </a:r>
            <a:r>
              <a:rPr lang="en-US" altLang="vi-VN" sz="2400"/>
              <a:t>minh sự trưởng thành của quân đội ta và cuộc kháng chiến của ta.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b="1">
              <a:solidFill>
                <a:srgbClr val="000099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656" y="1799962"/>
            <a:ext cx="8913425" cy="117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731" tIns="34366" rIns="68731" bIns="34366">
            <a:spAutoFit/>
          </a:bodyPr>
          <a:lstStyle>
            <a:lvl1pPr>
              <a:spcBef>
                <a:spcPct val="20000"/>
              </a:spcBef>
              <a:buChar char="•"/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b="1" smtClean="0">
                <a:solidFill>
                  <a:srgbClr val="000066"/>
                </a:solidFill>
              </a:rPr>
              <a:t>- Kết quả:</a:t>
            </a:r>
            <a:r>
              <a:rPr lang="en-US" altLang="vi-VN" sz="2400"/>
              <a:t> </a:t>
            </a:r>
            <a:r>
              <a:rPr lang="en-US" altLang="vi-VN" sz="2400" smtClean="0"/>
              <a:t>Tiêu </a:t>
            </a:r>
            <a:r>
              <a:rPr lang="en-US" altLang="vi-VN" sz="2400"/>
              <a:t>hao 1 bộ phận sinh lực </a:t>
            </a:r>
            <a:r>
              <a:rPr lang="en-US" altLang="vi-VN" sz="2400" smtClean="0"/>
              <a:t>địch. Giải </a:t>
            </a:r>
            <a:r>
              <a:rPr lang="en-US" altLang="vi-VN" sz="2400"/>
              <a:t>phóng biên giới Việt – </a:t>
            </a:r>
            <a:r>
              <a:rPr lang="en-US" altLang="vi-VN" sz="2400" smtClean="0"/>
              <a:t>Trung. Củng </a:t>
            </a:r>
            <a:r>
              <a:rPr lang="en-US" altLang="vi-VN" sz="2400"/>
              <a:t>cố căn cứ địa Việt </a:t>
            </a:r>
            <a:r>
              <a:rPr lang="en-US" altLang="vi-VN" sz="2400" smtClean="0"/>
              <a:t>Bắc. Phá </a:t>
            </a:r>
            <a:r>
              <a:rPr lang="en-US" altLang="vi-VN" sz="2400"/>
              <a:t>sản kế hoạch </a:t>
            </a:r>
            <a:r>
              <a:rPr lang="en-US" altLang="vi-VN" sz="2400" smtClean="0"/>
              <a:t>Rơve.</a:t>
            </a:r>
            <a:r>
              <a:rPr lang="en-US" altLang="vi-VN" sz="2400" b="1" smtClean="0">
                <a:solidFill>
                  <a:srgbClr val="000066"/>
                </a:solidFill>
              </a:rPr>
              <a:t>           </a:t>
            </a:r>
            <a:endParaRPr lang="en-US" altLang="vi-VN" sz="24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8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225879"/>
            <a:ext cx="1485900" cy="9715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lbow Connector 5"/>
          <p:cNvCxnSpPr>
            <a:stCxn id="4" idx="2"/>
          </p:cNvCxnSpPr>
          <p:nvPr/>
        </p:nvCxnSpPr>
        <p:spPr>
          <a:xfrm rot="10800000" flipV="1">
            <a:off x="1816751" y="711654"/>
            <a:ext cx="926450" cy="485775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869694" y="833501"/>
            <a:ext cx="914400" cy="80588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1326893" y="1639383"/>
            <a:ext cx="1" cy="371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56306" y="2008074"/>
            <a:ext cx="2280559" cy="11110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cxnSp>
        <p:nvCxnSpPr>
          <p:cNvPr id="12" name="Elbow Connector 11"/>
          <p:cNvCxnSpPr>
            <a:stCxn id="4" idx="6"/>
          </p:cNvCxnSpPr>
          <p:nvPr/>
        </p:nvCxnSpPr>
        <p:spPr>
          <a:xfrm>
            <a:off x="4229100" y="711654"/>
            <a:ext cx="571500" cy="3286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800600" y="538671"/>
            <a:ext cx="1200150" cy="10639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43351" y="2017599"/>
            <a:ext cx="2343150" cy="10858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457200"/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30094" y="409916"/>
            <a:ext cx="2185306" cy="10331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457200"/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5426" y="1682099"/>
            <a:ext cx="2240585" cy="9572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11/1946,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71694" y="2908081"/>
            <a:ext cx="2067506" cy="800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12/1946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42403" y="4019550"/>
            <a:ext cx="1842406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18/12/1946,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13" idx="2"/>
          </p:cNvCxnSpPr>
          <p:nvPr/>
        </p:nvCxnSpPr>
        <p:spPr>
          <a:xfrm flipH="1">
            <a:off x="5286375" y="1602581"/>
            <a:ext cx="114300" cy="405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17" idx="1"/>
          </p:cNvCxnSpPr>
          <p:nvPr/>
        </p:nvCxnSpPr>
        <p:spPr>
          <a:xfrm flipV="1">
            <a:off x="6286500" y="926477"/>
            <a:ext cx="443594" cy="1634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18" idx="1"/>
          </p:cNvCxnSpPr>
          <p:nvPr/>
        </p:nvCxnSpPr>
        <p:spPr>
          <a:xfrm flipV="1">
            <a:off x="6286500" y="2160731"/>
            <a:ext cx="408926" cy="399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9" idx="1"/>
          </p:cNvCxnSpPr>
          <p:nvPr/>
        </p:nvCxnSpPr>
        <p:spPr>
          <a:xfrm>
            <a:off x="6286500" y="2560524"/>
            <a:ext cx="485194" cy="7476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20" idx="1"/>
          </p:cNvCxnSpPr>
          <p:nvPr/>
        </p:nvCxnSpPr>
        <p:spPr>
          <a:xfrm>
            <a:off x="6286500" y="2560524"/>
            <a:ext cx="455903" cy="19162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0" idx="2"/>
            <a:endCxn id="62" idx="1"/>
          </p:cNvCxnSpPr>
          <p:nvPr/>
        </p:nvCxnSpPr>
        <p:spPr>
          <a:xfrm rot="16200000" flipH="1">
            <a:off x="1725468" y="2890215"/>
            <a:ext cx="481980" cy="93974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400857" y="4253253"/>
            <a:ext cx="3415393" cy="8143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cxnSp>
        <p:nvCxnSpPr>
          <p:cNvPr id="61" name="Elbow Connector 60"/>
          <p:cNvCxnSpPr>
            <a:stCxn id="14" idx="2"/>
            <a:endCxn id="62" idx="3"/>
          </p:cNvCxnSpPr>
          <p:nvPr/>
        </p:nvCxnSpPr>
        <p:spPr>
          <a:xfrm rot="5400000">
            <a:off x="4288814" y="2774966"/>
            <a:ext cx="497629" cy="115459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2436331" y="3308131"/>
            <a:ext cx="1524000" cy="5858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3108993" y="3950494"/>
            <a:ext cx="0" cy="3286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46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4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A6A59B-6B92-481A-AA0B-EB7BED07E56B}"/>
              </a:ext>
            </a:extLst>
          </p:cNvPr>
          <p:cNvSpPr txBox="1"/>
          <p:nvPr/>
        </p:nvSpPr>
        <p:spPr>
          <a:xfrm>
            <a:off x="-1219200" y="4386635"/>
            <a:ext cx="872490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</a:p>
        </p:txBody>
      </p:sp>
      <p:pic>
        <p:nvPicPr>
          <p:cNvPr id="9218" name="Picture 2" descr="Lời kêu gọi toàn quốc kháng chiến – Wikipedia tiếng Việt">
            <a:extLst>
              <a:ext uri="{FF2B5EF4-FFF2-40B4-BE49-F238E27FC236}">
                <a16:creationId xmlns:a16="http://schemas.microsoft.com/office/drawing/2014/main" id="{60D372F5-EFE7-47F5-B0AB-323AD928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960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5867400" y="188834"/>
            <a:ext cx="3657600" cy="417195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defRPr/>
            </a:pP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57200">
              <a:defRPr/>
            </a:pP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1: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VN.</a:t>
            </a:r>
          </a:p>
          <a:p>
            <a:pPr algn="just" defTabSz="457200">
              <a:defRPr/>
            </a:pP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2: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457200">
              <a:defRPr/>
            </a:pP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3: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ủa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3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8" y="0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14: VIỆT NAM KHÁNG CHIẾN CHỐNG THỰC DÂN PHÁP XÂM L</a:t>
            </a:r>
            <a:r>
              <a:rPr lang="vi-VN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ỢC GIAI ĐOẠN 1946 - 1950 (TIẾT 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B67C1A-0733-4BE7-A993-6CAA07EEC11E}"/>
              </a:ext>
            </a:extLst>
          </p:cNvPr>
          <p:cNvSpPr/>
          <p:nvPr/>
        </p:nvSpPr>
        <p:spPr>
          <a:xfrm>
            <a:off x="381000" y="895350"/>
            <a:ext cx="8229600" cy="410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bùng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nổ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Sau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mưu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83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8" y="0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14: VIỆT NAM KHÁNG CHIẾN CHỐNG THỰC DÂN PHÁP XÂM L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ỢC GIAI ĐOẠN 1946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1950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DE8E57-639F-45CB-8E94-2876B1306EA8}"/>
              </a:ext>
            </a:extLst>
          </p:cNvPr>
          <p:cNvSpPr/>
          <p:nvPr/>
        </p:nvSpPr>
        <p:spPr>
          <a:xfrm>
            <a:off x="152400" y="120015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0"/>
            <a:ext cx="657225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100" dirty="0">
                <a:solidFill>
                  <a:srgbClr val="FF3300"/>
                </a:solidFill>
              </a:rPr>
              <a:t/>
            </a:r>
            <a:br>
              <a:rPr lang="en-US" sz="2100" dirty="0">
                <a:solidFill>
                  <a:srgbClr val="FF3300"/>
                </a:solidFill>
              </a:rPr>
            </a:br>
            <a:endParaRPr lang="en-US" sz="21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633412" y="707886"/>
            <a:ext cx="7877175" cy="434865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diện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kì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lực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quốc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AAAC64-24ED-49FE-A363-F355C0FCE283}"/>
              </a:ext>
            </a:extLst>
          </p:cNvPr>
          <p:cNvSpPr/>
          <p:nvPr/>
        </p:nvSpPr>
        <p:spPr>
          <a:xfrm>
            <a:off x="2628" y="0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14: VIỆT NAM KHÁNG CHIẾN CHỐNG THỰC DÂN PHÁP XÂM L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ỢC GIAI ĐOẠN 1946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1950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8" y="0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14: VIỆT NAM KHÁNG CHIẾN CHỐNG THỰC DÂN PHÁP XÂM L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ỢC GIAI ĐOẠN 1946 - 1950 (TIẾT 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E7D011-1D8A-4279-897A-F765E1379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07568"/>
            <a:ext cx="8839200" cy="39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0"/>
            <a:ext cx="657225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100" dirty="0">
                <a:solidFill>
                  <a:srgbClr val="FF3300"/>
                </a:solidFill>
              </a:rPr>
              <a:t/>
            </a:r>
            <a:br>
              <a:rPr lang="en-US" sz="2100" dirty="0">
                <a:solidFill>
                  <a:srgbClr val="FF3300"/>
                </a:solidFill>
              </a:rPr>
            </a:br>
            <a:endParaRPr lang="en-US" sz="21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304800" y="19049"/>
            <a:ext cx="8458200" cy="1413271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 defTabSz="457200">
              <a:spcBef>
                <a:spcPct val="20000"/>
              </a:spcBef>
              <a:defRPr/>
            </a:pP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6954" y="1653779"/>
            <a:ext cx="190261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altLang="en-US" sz="21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21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1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7561" y="3143250"/>
            <a:ext cx="1639492" cy="1751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000" dirty="0" err="1">
                <a:solidFill>
                  <a:prstClr val="white"/>
                </a:solidFill>
                <a:latin typeface="Calibri"/>
              </a:rPr>
              <a:t>Mọi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người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đều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tham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gia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39330" y="1653779"/>
            <a:ext cx="1413273" cy="9096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000" dirty="0" err="1">
                <a:solidFill>
                  <a:prstClr val="white"/>
                </a:solidFill>
                <a:latin typeface="Calibri"/>
              </a:rPr>
              <a:t>Toàn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diện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05804" y="1700213"/>
            <a:ext cx="1609597" cy="8632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Trường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kì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19900" y="1653779"/>
            <a:ext cx="1943100" cy="103465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500" dirty="0" err="1">
                <a:solidFill>
                  <a:prstClr val="white"/>
                </a:solidFill>
                <a:latin typeface="Calibri"/>
              </a:rPr>
              <a:t>Tự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lự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cánh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sinh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và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tranh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thủ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sự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ủng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hộ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của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quốc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tế</a:t>
            </a:r>
            <a:endParaRPr lang="en-US" sz="15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03277" y="3210521"/>
            <a:ext cx="2085380" cy="18002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>
              <a:defRPr/>
            </a:pPr>
            <a:r>
              <a:rPr lang="en-US" sz="1600" dirty="0" err="1">
                <a:solidFill>
                  <a:prstClr val="white"/>
                </a:solidFill>
                <a:latin typeface="Calibri"/>
              </a:rPr>
              <a:t>Trên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tất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cả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lĩnh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vực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: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kinh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tế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chính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trị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mặt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trận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…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mặt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trận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chính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quân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sự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29047" y="3259337"/>
            <a:ext cx="1428750" cy="175140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600" dirty="0" err="1">
                <a:solidFill>
                  <a:prstClr val="black"/>
                </a:solidFill>
                <a:latin typeface="Calibri"/>
              </a:rPr>
              <a:t>Đánh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lâu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dài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65368" y="3220499"/>
            <a:ext cx="2414780" cy="17061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600" dirty="0" err="1">
                <a:solidFill>
                  <a:prstClr val="white"/>
                </a:solidFill>
                <a:latin typeface="Calibri"/>
              </a:rPr>
              <a:t>Dựa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sức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chính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Mặt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khác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vẫn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tranh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thủ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sự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giúp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đỡ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từ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bên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ngoài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Straight Arrow Connector 11"/>
          <p:cNvCxnSpPr>
            <a:stCxn id="3" idx="2"/>
            <a:endCxn id="4" idx="0"/>
          </p:cNvCxnSpPr>
          <p:nvPr/>
        </p:nvCxnSpPr>
        <p:spPr>
          <a:xfrm flipH="1">
            <a:off x="1307307" y="2568179"/>
            <a:ext cx="30957" cy="575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>
          <a:xfrm>
            <a:off x="3445966" y="2563416"/>
            <a:ext cx="1" cy="647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9" idx="0"/>
          </p:cNvCxnSpPr>
          <p:nvPr/>
        </p:nvCxnSpPr>
        <p:spPr>
          <a:xfrm>
            <a:off x="5510602" y="2563416"/>
            <a:ext cx="32820" cy="695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0" idx="0"/>
          </p:cNvCxnSpPr>
          <p:nvPr/>
        </p:nvCxnSpPr>
        <p:spPr>
          <a:xfrm flipH="1">
            <a:off x="7772758" y="2688432"/>
            <a:ext cx="18692" cy="53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91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</TotalTime>
  <Words>1195</Words>
  <Application>Microsoft Office PowerPoint</Application>
  <PresentationFormat>On-screen Show (16:9)</PresentationFormat>
  <Paragraphs>129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.VnTimeH</vt:lpstr>
      <vt:lpstr>Arial</vt:lpstr>
      <vt:lpstr>Calibri</vt:lpstr>
      <vt:lpstr>Calibri Light</vt:lpstr>
      <vt:lpstr>Cambria</vt:lpstr>
      <vt:lpstr>Tahoma</vt:lpstr>
      <vt:lpstr>Times New Roman</vt:lpstr>
      <vt:lpstr>Wingdings</vt:lpstr>
      <vt:lpstr>Custom Design</vt:lpstr>
      <vt:lpstr>2_Office Theme</vt:lpstr>
      <vt:lpstr>6_Office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Admin</cp:lastModifiedBy>
  <cp:revision>360</cp:revision>
  <dcterms:created xsi:type="dcterms:W3CDTF">2021-07-22T17:31:00Z</dcterms:created>
  <dcterms:modified xsi:type="dcterms:W3CDTF">2025-01-22T16:44:39Z</dcterms:modified>
</cp:coreProperties>
</file>