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3" r:id="rId2"/>
    <p:sldId id="263" r:id="rId3"/>
    <p:sldId id="330" r:id="rId4"/>
    <p:sldId id="283" r:id="rId5"/>
    <p:sldId id="289" r:id="rId6"/>
    <p:sldId id="261" r:id="rId7"/>
    <p:sldId id="290" r:id="rId8"/>
    <p:sldId id="298" r:id="rId9"/>
    <p:sldId id="326" r:id="rId10"/>
    <p:sldId id="262" r:id="rId11"/>
    <p:sldId id="265" r:id="rId12"/>
    <p:sldId id="322" r:id="rId13"/>
    <p:sldId id="274" r:id="rId14"/>
    <p:sldId id="301" r:id="rId15"/>
    <p:sldId id="328" r:id="rId16"/>
    <p:sldId id="329" r:id="rId17"/>
    <p:sldId id="303" r:id="rId18"/>
    <p:sldId id="302" r:id="rId19"/>
    <p:sldId id="300" r:id="rId20"/>
    <p:sldId id="268" r:id="rId21"/>
    <p:sldId id="275" r:id="rId22"/>
    <p:sldId id="280" r:id="rId23"/>
    <p:sldId id="281" r:id="rId24"/>
    <p:sldId id="292" r:id="rId25"/>
    <p:sldId id="294" r:id="rId26"/>
    <p:sldId id="295" r:id="rId27"/>
    <p:sldId id="296" r:id="rId28"/>
    <p:sldId id="278" r:id="rId29"/>
    <p:sldId id="304" r:id="rId30"/>
    <p:sldId id="327" r:id="rId31"/>
    <p:sldId id="284" r:id="rId32"/>
    <p:sldId id="324" r:id="rId3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D4D91-F2F9-487E-AFD6-A5099344D743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33164-649B-4C60-8A83-31E2F4A4A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9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Lưu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 30, 22: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môn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Toán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9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2AB-40E2-4AD8-9588-FA3FDAFF3E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2387599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1"/>
            </a:lvl2pPr>
            <a:lvl3pPr marL="914417" indent="0" algn="ctr">
              <a:buNone/>
              <a:defRPr sz="1800"/>
            </a:lvl3pPr>
            <a:lvl4pPr marL="1371624" indent="0" algn="ctr">
              <a:buNone/>
              <a:defRPr sz="1599"/>
            </a:lvl4pPr>
            <a:lvl5pPr marL="1828832" indent="0" algn="ctr">
              <a:buNone/>
              <a:defRPr sz="1599"/>
            </a:lvl5pPr>
            <a:lvl6pPr marL="2286041" indent="0" algn="ctr">
              <a:buNone/>
              <a:defRPr sz="1599"/>
            </a:lvl6pPr>
            <a:lvl7pPr marL="2743250" indent="0" algn="ctr">
              <a:buNone/>
              <a:defRPr sz="1599"/>
            </a:lvl7pPr>
            <a:lvl8pPr marL="3200456" indent="0" algn="ctr">
              <a:buNone/>
              <a:defRPr sz="1599"/>
            </a:lvl8pPr>
            <a:lvl9pPr marL="3657665" indent="0" algn="ctr">
              <a:buNone/>
              <a:defRPr sz="159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8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6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2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45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2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1" b="1"/>
            </a:lvl2pPr>
            <a:lvl3pPr marL="914417" indent="0">
              <a:buNone/>
              <a:defRPr sz="1800" b="1"/>
            </a:lvl3pPr>
            <a:lvl4pPr marL="1371624" indent="0">
              <a:buNone/>
              <a:defRPr sz="1599" b="1"/>
            </a:lvl4pPr>
            <a:lvl5pPr marL="1828832" indent="0">
              <a:buNone/>
              <a:defRPr sz="1599" b="1"/>
            </a:lvl5pPr>
            <a:lvl6pPr marL="2286041" indent="0">
              <a:buNone/>
              <a:defRPr sz="1599" b="1"/>
            </a:lvl6pPr>
            <a:lvl7pPr marL="2743250" indent="0">
              <a:buNone/>
              <a:defRPr sz="1599" b="1"/>
            </a:lvl7pPr>
            <a:lvl8pPr marL="3200456" indent="0">
              <a:buNone/>
              <a:defRPr sz="1599" b="1"/>
            </a:lvl8pPr>
            <a:lvl9pPr marL="3657665" indent="0">
              <a:buNone/>
              <a:defRPr sz="159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1" b="1"/>
            </a:lvl2pPr>
            <a:lvl3pPr marL="914417" indent="0">
              <a:buNone/>
              <a:defRPr sz="1800" b="1"/>
            </a:lvl3pPr>
            <a:lvl4pPr marL="1371624" indent="0">
              <a:buNone/>
              <a:defRPr sz="1599" b="1"/>
            </a:lvl4pPr>
            <a:lvl5pPr marL="1828832" indent="0">
              <a:buNone/>
              <a:defRPr sz="1599" b="1"/>
            </a:lvl5pPr>
            <a:lvl6pPr marL="2286041" indent="0">
              <a:buNone/>
              <a:defRPr sz="1599" b="1"/>
            </a:lvl6pPr>
            <a:lvl7pPr marL="2743250" indent="0">
              <a:buNone/>
              <a:defRPr sz="1599" b="1"/>
            </a:lvl7pPr>
            <a:lvl8pPr marL="3200456" indent="0">
              <a:buNone/>
              <a:defRPr sz="1599" b="1"/>
            </a:lvl8pPr>
            <a:lvl9pPr marL="3657665" indent="0">
              <a:buNone/>
              <a:defRPr sz="159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4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200" cy="4873624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209" indent="0">
              <a:buNone/>
              <a:defRPr sz="1401"/>
            </a:lvl2pPr>
            <a:lvl3pPr marL="914417" indent="0">
              <a:buNone/>
              <a:defRPr sz="1200"/>
            </a:lvl3pPr>
            <a:lvl4pPr marL="1371624" indent="0">
              <a:buNone/>
              <a:defRPr sz="999"/>
            </a:lvl4pPr>
            <a:lvl5pPr marL="1828832" indent="0">
              <a:buNone/>
              <a:defRPr sz="999"/>
            </a:lvl5pPr>
            <a:lvl6pPr marL="2286041" indent="0">
              <a:buNone/>
              <a:defRPr sz="999"/>
            </a:lvl6pPr>
            <a:lvl7pPr marL="2743250" indent="0">
              <a:buNone/>
              <a:defRPr sz="999"/>
            </a:lvl7pPr>
            <a:lvl8pPr marL="3200456" indent="0">
              <a:buNone/>
              <a:defRPr sz="999"/>
            </a:lvl8pPr>
            <a:lvl9pPr marL="3657665" indent="0">
              <a:buNone/>
              <a:defRPr sz="9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5"/>
            <a:ext cx="6172200" cy="4873624"/>
          </a:xfrm>
        </p:spPr>
        <p:txBody>
          <a:bodyPr/>
          <a:lstStyle>
            <a:lvl1pPr marL="0" indent="0">
              <a:buNone/>
              <a:defRPr sz="3201"/>
            </a:lvl1pPr>
            <a:lvl2pPr marL="457209" indent="0">
              <a:buNone/>
              <a:defRPr sz="2800"/>
            </a:lvl2pPr>
            <a:lvl3pPr marL="914417" indent="0">
              <a:buNone/>
              <a:defRPr sz="2400"/>
            </a:lvl3pPr>
            <a:lvl4pPr marL="1371624" indent="0">
              <a:buNone/>
              <a:defRPr sz="2001"/>
            </a:lvl4pPr>
            <a:lvl5pPr marL="1828832" indent="0">
              <a:buNone/>
              <a:defRPr sz="2001"/>
            </a:lvl5pPr>
            <a:lvl6pPr marL="2286041" indent="0">
              <a:buNone/>
              <a:defRPr sz="2001"/>
            </a:lvl6pPr>
            <a:lvl7pPr marL="2743250" indent="0">
              <a:buNone/>
              <a:defRPr sz="2001"/>
            </a:lvl7pPr>
            <a:lvl8pPr marL="3200456" indent="0">
              <a:buNone/>
              <a:defRPr sz="2001"/>
            </a:lvl8pPr>
            <a:lvl9pPr marL="3657665" indent="0">
              <a:buNone/>
              <a:defRPr sz="2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209" indent="0">
              <a:buNone/>
              <a:defRPr sz="1401"/>
            </a:lvl2pPr>
            <a:lvl3pPr marL="914417" indent="0">
              <a:buNone/>
              <a:defRPr sz="1200"/>
            </a:lvl3pPr>
            <a:lvl4pPr marL="1371624" indent="0">
              <a:buNone/>
              <a:defRPr sz="999"/>
            </a:lvl4pPr>
            <a:lvl5pPr marL="1828832" indent="0">
              <a:buNone/>
              <a:defRPr sz="999"/>
            </a:lvl5pPr>
            <a:lvl6pPr marL="2286041" indent="0">
              <a:buNone/>
              <a:defRPr sz="999"/>
            </a:lvl6pPr>
            <a:lvl7pPr marL="2743250" indent="0">
              <a:buNone/>
              <a:defRPr sz="999"/>
            </a:lvl7pPr>
            <a:lvl8pPr marL="3200456" indent="0">
              <a:buNone/>
              <a:defRPr sz="999"/>
            </a:lvl8pPr>
            <a:lvl9pPr marL="3657665" indent="0">
              <a:buNone/>
              <a:defRPr sz="9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8E1A-D878-488B-8442-633664092CA0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AA307-9896-45FD-8F11-1C366C05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2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7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2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1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9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6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4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3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2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8" indent="-228603" algn="l" defTabSz="91441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7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4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2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1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0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6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5" algn="l" defTabSz="914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017829" cy="6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24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a.Tình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582881"/>
            <a:ext cx="8420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smtClean="0">
                <a:solidFill>
                  <a:srgbClr val="FFFF00"/>
                </a:solidFill>
              </a:rPr>
              <a:t>- Sĩ </a:t>
            </a:r>
            <a:r>
              <a:rPr lang="en-US" sz="2800" b="1" dirty="0" err="1">
                <a:solidFill>
                  <a:srgbClr val="FFFF00"/>
                </a:solidFill>
              </a:rPr>
              <a:t>số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  <a:r>
              <a:rPr lang="en-US" sz="2800" smtClean="0">
                <a:solidFill>
                  <a:srgbClr val="FFFF00"/>
                </a:solidFill>
              </a:rPr>
              <a:t>: </a:t>
            </a:r>
            <a:r>
              <a:rPr lang="en-US" sz="2800" smtClean="0">
                <a:solidFill>
                  <a:schemeClr val="bg1"/>
                </a:solidFill>
              </a:rPr>
              <a:t>42, </a:t>
            </a:r>
            <a:r>
              <a:rPr lang="en-US" sz="2800" dirty="0">
                <a:solidFill>
                  <a:schemeClr val="bg1"/>
                </a:solidFill>
              </a:rPr>
              <a:t>Nam</a:t>
            </a:r>
            <a:r>
              <a:rPr lang="en-US" sz="2800">
                <a:solidFill>
                  <a:schemeClr val="bg1"/>
                </a:solidFill>
              </a:rPr>
              <a:t>:  </a:t>
            </a:r>
            <a:r>
              <a:rPr lang="en-US" sz="2800" smtClean="0">
                <a:solidFill>
                  <a:schemeClr val="bg1"/>
                </a:solidFill>
              </a:rPr>
              <a:t>26, </a:t>
            </a:r>
            <a:r>
              <a:rPr lang="en-US" sz="2800" dirty="0" err="1">
                <a:solidFill>
                  <a:schemeClr val="bg1"/>
                </a:solidFill>
              </a:rPr>
              <a:t>Nữ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smtClean="0">
                <a:solidFill>
                  <a:schemeClr val="bg1"/>
                </a:solidFill>
              </a:rPr>
              <a:t>: 16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1.Tình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120502"/>
            <a:ext cx="3594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a.  Ban </a:t>
            </a:r>
            <a:r>
              <a:rPr lang="en-US" sz="3600" b="1" dirty="0" err="1" smtClean="0">
                <a:solidFill>
                  <a:srgbClr val="FFFF00"/>
                </a:solidFill>
              </a:rPr>
              <a:t>cán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sự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lớp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1977390"/>
            <a:ext cx="6248401" cy="488061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 CÁN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</a:p>
          <a:p>
            <a:pPr indent="-342907">
              <a:buFont typeface="Times New Roman" panose="02020603050405020304" pitchFamily="18" charset="0"/>
              <a:buChar char="-"/>
            </a:pPr>
            <a:r>
              <a:rPr lang="en-US" sz="320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Phú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Lớp trưởng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7">
              <a:buFont typeface="Times New Roman" panose="02020603050405020304" pitchFamily="18" charset="0"/>
              <a:buChar char="-"/>
            </a:pP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Thuỳ Trang- LPVN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7">
              <a:buFont typeface="Times New Roman" panose="02020603050405020304" pitchFamily="18" charset="0"/>
              <a:buChar char="-"/>
            </a:pPr>
            <a:r>
              <a:rPr lang="fr-FR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Diệp Anh </a:t>
            </a:r>
            <a:r>
              <a:rPr lang="fr-FR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lớp phó học tập.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7">
              <a:buFont typeface="Times New Roman" panose="02020603050405020304" pitchFamily="18" charset="0"/>
              <a:buChar char="-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Thanh Bình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Lớp phó phụ trách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 động - thể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 thể thao.</a:t>
            </a:r>
          </a:p>
          <a:p>
            <a:pPr marL="342907" indent="-342907">
              <a:buFont typeface="Times New Roman" panose="02020603050405020304" pitchFamily="18" charset="0"/>
              <a:buChar char="-"/>
            </a:pPr>
            <a:endParaRPr lang="en-US" sz="2400" dirty="0" err="1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82789" y="2000451"/>
            <a:ext cx="6209211" cy="488061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 CÁN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TT tổ 1</a:t>
            </a: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Bảo Anh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TT tổ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Minh Hằng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TT tổ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Trần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 Hải –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phó tổ 1</a:t>
            </a:r>
          </a:p>
          <a:p>
            <a:r>
              <a:rPr lang="fr-FR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fr-F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Hưng-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phó tổ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 Kiệt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Tổ phó tổ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725" y="179249"/>
            <a:ext cx="11525249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2"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GIÁO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 BỘ MÔN GIẢNG DẠY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</a:p>
          <a:p>
            <a:pPr marL="90172" algn="ctr"/>
            <a:endParaRPr lang="en-US" sz="3200" b="1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GVCN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Nga Thanh- ĐT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0346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090 680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Hằng–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0332057467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Văn; GD Địa phương: Nguyễn Thị Thu–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0839898465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0769 288 887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KHTN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Minh Hương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Lệ Thuỷ- ĐT: 0989094627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dục; CN: Lê Minh Nghĩa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0936207065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ĐT: 097 929 0658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ĐT: 0345 322 136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Trí Thanh – 098562183</a:t>
            </a:r>
          </a:p>
          <a:p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GDCD: </a:t>
            </a:r>
            <a:r>
              <a:rPr lang="en-US" sz="2800" b="1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HN1,3: Phạm Thị Hoà-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0984016383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1.Tình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594" y="1200331"/>
            <a:ext cx="3483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c.  </a:t>
            </a:r>
            <a:r>
              <a:rPr lang="en-US" sz="3600" b="1" dirty="0" err="1" smtClean="0">
                <a:solidFill>
                  <a:srgbClr val="FFFF00"/>
                </a:solidFill>
              </a:rPr>
              <a:t>Đội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tuyển</a:t>
            </a:r>
            <a:r>
              <a:rPr lang="en-US" sz="3600" b="1" dirty="0" smtClean="0">
                <a:solidFill>
                  <a:srgbClr val="FFFF00"/>
                </a:solidFill>
              </a:rPr>
              <a:t> HSG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36335" y="2209332"/>
            <a:ext cx="7443241" cy="2083543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</a:t>
            </a:r>
          </a:p>
          <a:p>
            <a:pPr marL="514350" indent="-514350">
              <a:buAutoNum type="arabicPeriod"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</a:p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Đặng Nguyễn Minh Châu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193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6" y="44320"/>
            <a:ext cx="4559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08605"/>
            <a:ext cx="54994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tường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– </a:t>
            </a:r>
            <a:r>
              <a:rPr lang="en-US" sz="320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vở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chuyền hơi: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KK- </a:t>
            </a:r>
            <a:r>
              <a:rPr lang="en-US" sz="320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 co: giải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nhì: 80.000đ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Bóng bàn: 1 giải nhì.</a:t>
            </a:r>
          </a:p>
          <a:p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Viết bài, làm video dự thi “Thầy cô trong mắt em.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9120"/>
            <a:ext cx="5617029" cy="2698880"/>
          </a:xfrm>
          <a:prstGeom prst="rect">
            <a:avLst/>
          </a:prstGeom>
        </p:spPr>
      </p:pic>
      <p:pic>
        <p:nvPicPr>
          <p:cNvPr id="4" name="thầy cô trong mắt em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5222" y="0"/>
            <a:ext cx="6196149" cy="3344091"/>
          </a:xfrm>
          <a:prstGeom prst="rect">
            <a:avLst/>
          </a:prstGeom>
        </p:spPr>
      </p:pic>
      <p:pic>
        <p:nvPicPr>
          <p:cNvPr id="5" name="thầy cô trong mắt em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5221" y="3474719"/>
            <a:ext cx="6196149" cy="3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4777" y="0"/>
            <a:ext cx="6531429" cy="3095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468" y="3238773"/>
            <a:ext cx="6387737" cy="3507377"/>
          </a:xfrm>
          <a:prstGeom prst="rect">
            <a:avLst/>
          </a:prstGeom>
        </p:spPr>
      </p:pic>
      <p:pic>
        <p:nvPicPr>
          <p:cNvPr id="6" name="tập chúc t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545" y="0"/>
            <a:ext cx="5434148" cy="3095897"/>
          </a:xfrm>
          <a:prstGeom prst="rect">
            <a:avLst/>
          </a:prstGeom>
        </p:spPr>
      </p:pic>
      <p:pic>
        <p:nvPicPr>
          <p:cNvPr id="7" name="tập chú tế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05" y="3238773"/>
            <a:ext cx="5513071" cy="35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ú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8584" y="0"/>
            <a:ext cx="6113416" cy="6858000"/>
          </a:xfrm>
          <a:prstGeom prst="rect">
            <a:avLst/>
          </a:prstGeom>
        </p:spPr>
      </p:pic>
      <p:pic>
        <p:nvPicPr>
          <p:cNvPr id="5" name="mai ha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078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6" y="44320"/>
            <a:ext cx="4559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e. 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566" y="629095"/>
            <a:ext cx="114691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04 em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Hải Lâm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Thanh Bình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Thanh Thuỷ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Ngọc Hải</a:t>
            </a:r>
            <a:endParaRPr lang="en-US" sz="3200" b="1" dirty="0" smtClean="0">
              <a:solidFill>
                <a:schemeClr val="bg1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183640"/>
            <a:ext cx="114691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kì I: 04 em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Hải Lâm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Tuấn Kiệt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Thanh Thuỷ</a:t>
            </a:r>
          </a:p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Bảo Anh</a:t>
            </a:r>
            <a:endParaRPr lang="en-US" sz="3200" b="1" dirty="0" smtClean="0">
              <a:solidFill>
                <a:schemeClr val="bg1"/>
              </a:solidFill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6" y="44320"/>
            <a:ext cx="4559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566" y="629095"/>
            <a:ext cx="114691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Ủng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nguyện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3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đợt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Đợt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vi-VN" sz="3200" dirty="0">
                <a:solidFill>
                  <a:srgbClr val="FFFF00"/>
                </a:solidFill>
                <a:latin typeface="+mj-lt"/>
              </a:rPr>
              <a:t>Thiện nguyện mùa đông </a:t>
            </a: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tại </a:t>
            </a:r>
            <a:r>
              <a:rPr lang="vi-VN" sz="3200" smtClean="0">
                <a:solidFill>
                  <a:srgbClr val="FFFF00"/>
                </a:solidFill>
                <a:latin typeface="+mj-lt"/>
              </a:rPr>
              <a:t>tỉnh </a:t>
            </a:r>
            <a:r>
              <a:rPr lang="en-US" sz="3200" smtClean="0">
                <a:solidFill>
                  <a:srgbClr val="FFFF00"/>
                </a:solidFill>
                <a:latin typeface="+mj-lt"/>
              </a:rPr>
              <a:t>Tuyên Quang: 8 </a:t>
            </a:r>
            <a:r>
              <a:rPr lang="en-US" sz="3200" dirty="0" err="1" smtClean="0">
                <a:solidFill>
                  <a:srgbClr val="FFFF00"/>
                </a:solidFill>
                <a:latin typeface="+mj-lt"/>
              </a:rPr>
              <a:t>túi</a:t>
            </a:r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+mj-lt"/>
              </a:rPr>
              <a:t>quần</a:t>
            </a:r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sz="3200" smtClean="0">
                <a:solidFill>
                  <a:srgbClr val="FFFF00"/>
                </a:solidFill>
                <a:latin typeface="+mj-lt"/>
              </a:rPr>
              <a:t>, 1 cắp sách </a:t>
            </a:r>
            <a:r>
              <a:rPr lang="en-US" sz="3200" err="1" smtClean="0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3200" smtClean="0">
                <a:solidFill>
                  <a:srgbClr val="FFFF00"/>
                </a:solidFill>
                <a:latin typeface="+mj-lt"/>
              </a:rPr>
              <a:t> 1.120.000đ</a:t>
            </a:r>
          </a:p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Đợt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2: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Ủng hộ người khuyết tật: 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210.000đ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(chưa nộp)</a:t>
            </a:r>
            <a:endParaRPr lang="en-US" sz="32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Đợt 3: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số 01 ngày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6/1/2025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chữ thập đỏ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VV góp những đông tiền nhỏ vi nghĩa tình lớn, tặng quà đầu xuân giúp bạn nghèo và nạn nhân chất độc da cam: 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100.000đ</a:t>
            </a:r>
          </a:p>
          <a:p>
            <a:endParaRPr lang="en-US" sz="32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230" y="1200331"/>
            <a:ext cx="10677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15/20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897" y="2"/>
            <a:ext cx="6200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1.Tình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897" y="1723551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00453"/>
              </p:ext>
            </p:extLst>
          </p:nvPr>
        </p:nvGraphicFramePr>
        <p:xfrm>
          <a:off x="428897" y="2583540"/>
          <a:ext cx="9125489" cy="26258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65710">
                  <a:extLst>
                    <a:ext uri="{9D8B030D-6E8A-4147-A177-3AD203B41FA5}">
                      <a16:colId xmlns:a16="http://schemas.microsoft.com/office/drawing/2014/main" val="3373061038"/>
                    </a:ext>
                  </a:extLst>
                </a:gridCol>
                <a:gridCol w="2621643">
                  <a:extLst>
                    <a:ext uri="{9D8B030D-6E8A-4147-A177-3AD203B41FA5}">
                      <a16:colId xmlns:a16="http://schemas.microsoft.com/office/drawing/2014/main" val="2747786712"/>
                    </a:ext>
                  </a:extLst>
                </a:gridCol>
                <a:gridCol w="2319068">
                  <a:extLst>
                    <a:ext uri="{9D8B030D-6E8A-4147-A177-3AD203B41FA5}">
                      <a16:colId xmlns:a16="http://schemas.microsoft.com/office/drawing/2014/main" val="3401441680"/>
                    </a:ext>
                  </a:extLst>
                </a:gridCol>
                <a:gridCol w="2319068">
                  <a:extLst>
                    <a:ext uri="{9D8B030D-6E8A-4147-A177-3AD203B41FA5}">
                      <a16:colId xmlns:a16="http://schemas.microsoft.com/office/drawing/2014/main" val="3554466299"/>
                    </a:ext>
                  </a:extLst>
                </a:gridCol>
              </a:tblGrid>
              <a:tr h="675178"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575" algn="ctr" defTabSz="914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endParaRPr lang="en-US" sz="32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285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HSXS</a:t>
                      </a:r>
                      <a:r>
                        <a:rPr lang="en-US" sz="3200" smtClean="0"/>
                        <a:t>:</a:t>
                      </a:r>
                      <a:r>
                        <a:rPr lang="en-US" sz="3200" baseline="0" smtClean="0"/>
                        <a:t> 0</a:t>
                      </a:r>
                      <a:endParaRPr lang="en-US" sz="3200" dirty="0"/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78269"/>
                  </a:ext>
                </a:extLst>
              </a:tr>
              <a:tr h="85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HSG</a:t>
                      </a:r>
                      <a:r>
                        <a:rPr lang="en-US" sz="3200" smtClean="0"/>
                        <a:t>: 10</a:t>
                      </a:r>
                      <a:endParaRPr lang="en-US" sz="3200" dirty="0"/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77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3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EART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3d 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734">
            <a:off x="1524001" y="762003"/>
            <a:ext cx="1219201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starfish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5334000"/>
            <a:ext cx="679450" cy="23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starfish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99" y="5257801"/>
            <a:ext cx="609600" cy="21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3d 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734">
            <a:off x="2438399" y="381002"/>
            <a:ext cx="990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2946402" y="914406"/>
            <a:ext cx="1016001" cy="9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867" b="1">
                <a:solidFill>
                  <a:srgbClr val="008000"/>
                </a:solidFill>
                <a:latin typeface=".VnTime" pitchFamily="34" charset="0"/>
                <a:sym typeface="Wingdings" pitchFamily="2" charset="2"/>
              </a:rPr>
              <a:t></a:t>
            </a:r>
          </a:p>
        </p:txBody>
      </p:sp>
      <p:pic>
        <p:nvPicPr>
          <p:cNvPr id="2071" name="Picture 2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4572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2286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2098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5795968"/>
            <a:ext cx="1600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8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096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1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12954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1" y="40386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9" y="25146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4478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Picture 3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8382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25908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2" y="5795968"/>
            <a:ext cx="2133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Line 38"/>
          <p:cNvSpPr>
            <a:spLocks noChangeShapeType="1"/>
          </p:cNvSpPr>
          <p:nvPr/>
        </p:nvSpPr>
        <p:spPr bwMode="auto">
          <a:xfrm flipH="1">
            <a:off x="9347201" y="457202"/>
            <a:ext cx="5080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7" name="Line 39"/>
          <p:cNvSpPr>
            <a:spLocks noChangeShapeType="1"/>
          </p:cNvSpPr>
          <p:nvPr/>
        </p:nvSpPr>
        <p:spPr bwMode="auto">
          <a:xfrm flipH="1">
            <a:off x="9855201" y="685802"/>
            <a:ext cx="203200" cy="380999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8" name="Line 40"/>
          <p:cNvSpPr>
            <a:spLocks noChangeShapeType="1"/>
          </p:cNvSpPr>
          <p:nvPr/>
        </p:nvSpPr>
        <p:spPr bwMode="auto">
          <a:xfrm flipV="1">
            <a:off x="10363200" y="0"/>
            <a:ext cx="406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>
            <a:off x="10363199" y="609604"/>
            <a:ext cx="304800" cy="2285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0" name="Line 42"/>
          <p:cNvSpPr>
            <a:spLocks noChangeShapeType="1"/>
          </p:cNvSpPr>
          <p:nvPr/>
        </p:nvSpPr>
        <p:spPr bwMode="auto">
          <a:xfrm flipH="1" flipV="1">
            <a:off x="9652000" y="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10464799" y="457201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2092" name="Picture 4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95605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4"/>
            <a:ext cx="16002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6326192"/>
            <a:ext cx="1600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6" name="Oval 48"/>
          <p:cNvSpPr>
            <a:spLocks noChangeArrowheads="1"/>
          </p:cNvSpPr>
          <p:nvPr/>
        </p:nvSpPr>
        <p:spPr bwMode="auto">
          <a:xfrm>
            <a:off x="9855202" y="228602"/>
            <a:ext cx="457200" cy="380999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 flipH="1">
            <a:off x="9347201" y="457202"/>
            <a:ext cx="508000" cy="1524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 flipH="1">
            <a:off x="9855201" y="685802"/>
            <a:ext cx="203200" cy="380999"/>
          </a:xfrm>
          <a:prstGeom prst="line">
            <a:avLst/>
          </a:prstGeom>
          <a:noFill/>
          <a:ln w="9525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9" name="Line 51"/>
          <p:cNvSpPr>
            <a:spLocks noChangeShapeType="1"/>
          </p:cNvSpPr>
          <p:nvPr/>
        </p:nvSpPr>
        <p:spPr bwMode="auto">
          <a:xfrm flipV="1">
            <a:off x="10363200" y="0"/>
            <a:ext cx="406400" cy="3048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0" name="Line 52"/>
          <p:cNvSpPr>
            <a:spLocks noChangeShapeType="1"/>
          </p:cNvSpPr>
          <p:nvPr/>
        </p:nvSpPr>
        <p:spPr bwMode="auto">
          <a:xfrm>
            <a:off x="10363199" y="609604"/>
            <a:ext cx="304800" cy="228599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1" name="Line 53"/>
          <p:cNvSpPr>
            <a:spLocks noChangeShapeType="1"/>
          </p:cNvSpPr>
          <p:nvPr/>
        </p:nvSpPr>
        <p:spPr bwMode="auto">
          <a:xfrm flipH="1" flipV="1">
            <a:off x="9652000" y="0"/>
            <a:ext cx="304800" cy="2286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>
            <a:off x="10464799" y="457201"/>
            <a:ext cx="4064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3" name="Text Box 55"/>
          <p:cNvSpPr txBox="1">
            <a:spLocks noChangeArrowheads="1"/>
          </p:cNvSpPr>
          <p:nvPr/>
        </p:nvSpPr>
        <p:spPr bwMode="auto">
          <a:xfrm>
            <a:off x="1" y="2132469"/>
            <a:ext cx="12077700" cy="30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</a:rPr>
              <a:t>NHIỆT LIỆT CHÀO MỪNG CÁC BẬP PHỤ HUYNH </a:t>
            </a:r>
            <a:r>
              <a:rPr lang="en-US" sz="4800" b="1">
                <a:solidFill>
                  <a:srgbClr val="FFFF00"/>
                </a:solidFill>
              </a:rPr>
              <a:t>LỚP </a:t>
            </a:r>
            <a:r>
              <a:rPr lang="en-US" sz="4800" b="1" smtClean="0">
                <a:solidFill>
                  <a:srgbClr val="FFFF00"/>
                </a:solidFill>
              </a:rPr>
              <a:t>8A</a:t>
            </a:r>
            <a:endParaRPr lang="en-US" sz="4800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1" b="1" dirty="0">
                <a:solidFill>
                  <a:srgbClr val="FFFF00"/>
                </a:solidFill>
              </a:rPr>
              <a:t>HỌP PHỤ HUYNH </a:t>
            </a:r>
            <a:r>
              <a:rPr lang="en-US" sz="3201" b="1" dirty="0" smtClean="0">
                <a:solidFill>
                  <a:srgbClr val="FFFF00"/>
                </a:solidFill>
              </a:rPr>
              <a:t>CUỐI KÌ 1</a:t>
            </a:r>
          </a:p>
          <a:p>
            <a:pPr algn="ctr">
              <a:spcBef>
                <a:spcPct val="50000"/>
              </a:spcBef>
            </a:pPr>
            <a:r>
              <a:rPr lang="en-US" sz="3201" b="1" dirty="0" smtClean="0">
                <a:solidFill>
                  <a:srgbClr val="FFFF00"/>
                </a:solidFill>
              </a:rPr>
              <a:t> </a:t>
            </a:r>
            <a:r>
              <a:rPr lang="en-US" sz="3201" b="1" dirty="0">
                <a:solidFill>
                  <a:srgbClr val="FFFF00"/>
                </a:solidFill>
              </a:rPr>
              <a:t>NĂM </a:t>
            </a:r>
            <a:r>
              <a:rPr lang="en-US" sz="3201" b="1">
                <a:solidFill>
                  <a:srgbClr val="FFFF00"/>
                </a:solidFill>
              </a:rPr>
              <a:t>HỌC </a:t>
            </a:r>
            <a:r>
              <a:rPr lang="en-US" sz="3201" b="1" smtClean="0">
                <a:solidFill>
                  <a:srgbClr val="FFFF00"/>
                </a:solidFill>
              </a:rPr>
              <a:t>2024 </a:t>
            </a:r>
            <a:r>
              <a:rPr lang="en-US" sz="3201" b="1">
                <a:solidFill>
                  <a:srgbClr val="FFFF00"/>
                </a:solidFill>
              </a:rPr>
              <a:t>- </a:t>
            </a:r>
            <a:r>
              <a:rPr lang="en-US" sz="3201" b="1" smtClean="0">
                <a:solidFill>
                  <a:srgbClr val="FFFF00"/>
                </a:solidFill>
              </a:rPr>
              <a:t>2025</a:t>
            </a:r>
            <a:endParaRPr lang="en-US" sz="3201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990" y="1424833"/>
            <a:ext cx="116096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2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duy, kĩ năng sống tốt.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 tôt.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hiệu… đủ, sạch sẽ. 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451" y="743131"/>
            <a:ext cx="10001250" cy="584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2"/>
            <a:r>
              <a:rPr lang="en-US" sz="3201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endParaRPr lang="en-US" sz="3201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589276"/>
            <a:ext cx="2372444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2"/>
            <a:r>
              <a:rPr lang="en-US" sz="3201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endParaRPr lang="en-US" sz="320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294433"/>
            <a:ext cx="5421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9040" y="2858901"/>
            <a:ext cx="4196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725" y="838004"/>
            <a:ext cx="10001250" cy="584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2"/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1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endParaRPr lang="en-US" sz="3201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9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8039" y="-45813"/>
            <a:ext cx="2372444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2"/>
            <a:r>
              <a:rPr lang="en-US" sz="3201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endParaRPr lang="en-US" sz="320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0262"/>
            <a:ext cx="551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6324"/>
            <a:ext cx="4908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16384"/>
            <a:ext cx="7526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96777"/>
            <a:ext cx="118205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mạng chép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đủ, không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thói quen đọc trước bài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Một số em khả năng tư duy chưa tốt nhưng thái độ ý thức kém: Ngồi học không tập trung, luôn để ý soi mói bạn khác….</a:t>
            </a: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Nói tục, chửi bậy ngay cả trong giờ học.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thi, vi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Chủ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mãn, bằng long những gì đạt được…</a:t>
            </a:r>
          </a:p>
          <a:p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Chơi nhiều bạn xấu. Không có bản lĩnh, bị bạn rủ rê, lôi kéo. Có tư tưởng chị đại. Thích thể hiện...</a:t>
            </a:r>
          </a:p>
          <a:p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Ăn quà vặt, xả rác bừa bãi.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4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Tình hình lớp chủ nhiệm</a:t>
            </a:r>
            <a:endParaRPr lang="en-US" sz="36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1.Tình hình chung:</a:t>
            </a:r>
            <a:endParaRPr lang="en-US" sz="36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1312015"/>
            <a:ext cx="4796506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1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1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endParaRPr lang="en-US" sz="3201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637854"/>
              </p:ext>
            </p:extLst>
          </p:nvPr>
        </p:nvGraphicFramePr>
        <p:xfrm>
          <a:off x="0" y="52251"/>
          <a:ext cx="11991702" cy="5375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">
                  <a:extLst>
                    <a:ext uri="{9D8B030D-6E8A-4147-A177-3AD203B41FA5}">
                      <a16:colId xmlns:a16="http://schemas.microsoft.com/office/drawing/2014/main" val="1512616840"/>
                    </a:ext>
                  </a:extLst>
                </a:gridCol>
                <a:gridCol w="2791855">
                  <a:extLst>
                    <a:ext uri="{9D8B030D-6E8A-4147-A177-3AD203B41FA5}">
                      <a16:colId xmlns:a16="http://schemas.microsoft.com/office/drawing/2014/main" val="2367005328"/>
                    </a:ext>
                  </a:extLst>
                </a:gridCol>
                <a:gridCol w="655080">
                  <a:extLst>
                    <a:ext uri="{9D8B030D-6E8A-4147-A177-3AD203B41FA5}">
                      <a16:colId xmlns:a16="http://schemas.microsoft.com/office/drawing/2014/main" val="309796204"/>
                    </a:ext>
                  </a:extLst>
                </a:gridCol>
                <a:gridCol w="798238">
                  <a:extLst>
                    <a:ext uri="{9D8B030D-6E8A-4147-A177-3AD203B41FA5}">
                      <a16:colId xmlns:a16="http://schemas.microsoft.com/office/drawing/2014/main" val="554166472"/>
                    </a:ext>
                  </a:extLst>
                </a:gridCol>
                <a:gridCol w="761954">
                  <a:extLst>
                    <a:ext uri="{9D8B030D-6E8A-4147-A177-3AD203B41FA5}">
                      <a16:colId xmlns:a16="http://schemas.microsoft.com/office/drawing/2014/main" val="3576402176"/>
                    </a:ext>
                  </a:extLst>
                </a:gridCol>
                <a:gridCol w="816378">
                  <a:extLst>
                    <a:ext uri="{9D8B030D-6E8A-4147-A177-3AD203B41FA5}">
                      <a16:colId xmlns:a16="http://schemas.microsoft.com/office/drawing/2014/main" val="3472455822"/>
                    </a:ext>
                  </a:extLst>
                </a:gridCol>
                <a:gridCol w="802773">
                  <a:extLst>
                    <a:ext uri="{9D8B030D-6E8A-4147-A177-3AD203B41FA5}">
                      <a16:colId xmlns:a16="http://schemas.microsoft.com/office/drawing/2014/main" val="3482192729"/>
                    </a:ext>
                  </a:extLst>
                </a:gridCol>
                <a:gridCol w="725670">
                  <a:extLst>
                    <a:ext uri="{9D8B030D-6E8A-4147-A177-3AD203B41FA5}">
                      <a16:colId xmlns:a16="http://schemas.microsoft.com/office/drawing/2014/main" val="848491332"/>
                    </a:ext>
                  </a:extLst>
                </a:gridCol>
                <a:gridCol w="689387">
                  <a:extLst>
                    <a:ext uri="{9D8B030D-6E8A-4147-A177-3AD203B41FA5}">
                      <a16:colId xmlns:a16="http://schemas.microsoft.com/office/drawing/2014/main" val="1428299133"/>
                    </a:ext>
                  </a:extLst>
                </a:gridCol>
                <a:gridCol w="961514">
                  <a:extLst>
                    <a:ext uri="{9D8B030D-6E8A-4147-A177-3AD203B41FA5}">
                      <a16:colId xmlns:a16="http://schemas.microsoft.com/office/drawing/2014/main" val="35824503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302718485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val="3105013725"/>
                    </a:ext>
                  </a:extLst>
                </a:gridCol>
                <a:gridCol w="746979">
                  <a:extLst>
                    <a:ext uri="{9D8B030D-6E8A-4147-A177-3AD203B41FA5}">
                      <a16:colId xmlns:a16="http://schemas.microsoft.com/office/drawing/2014/main" val="2759357447"/>
                    </a:ext>
                  </a:extLst>
                </a:gridCol>
              </a:tblGrid>
              <a:tr h="999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Sử-địa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HK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79202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Đặng Xuân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CĐ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24265"/>
                  </a:ext>
                </a:extLst>
              </a:tr>
              <a:tr h="449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 Diệp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6199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Bảo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99160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Đức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56466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Việt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853279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12642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Thị Mai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3477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Đức Anh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8870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Duy Bách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0765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Bình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16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0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393576"/>
              </p:ext>
            </p:extLst>
          </p:nvPr>
        </p:nvGraphicFramePr>
        <p:xfrm>
          <a:off x="3" y="215807"/>
          <a:ext cx="12043952" cy="5375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403">
                  <a:extLst>
                    <a:ext uri="{9D8B030D-6E8A-4147-A177-3AD203B41FA5}">
                      <a16:colId xmlns:a16="http://schemas.microsoft.com/office/drawing/2014/main" val="1512616840"/>
                    </a:ext>
                  </a:extLst>
                </a:gridCol>
                <a:gridCol w="2908734">
                  <a:extLst>
                    <a:ext uri="{9D8B030D-6E8A-4147-A177-3AD203B41FA5}">
                      <a16:colId xmlns:a16="http://schemas.microsoft.com/office/drawing/2014/main" val="2367005328"/>
                    </a:ext>
                  </a:extLst>
                </a:gridCol>
                <a:gridCol w="776259">
                  <a:extLst>
                    <a:ext uri="{9D8B030D-6E8A-4147-A177-3AD203B41FA5}">
                      <a16:colId xmlns:a16="http://schemas.microsoft.com/office/drawing/2014/main" val="309796204"/>
                    </a:ext>
                  </a:extLst>
                </a:gridCol>
                <a:gridCol w="861228">
                  <a:extLst>
                    <a:ext uri="{9D8B030D-6E8A-4147-A177-3AD203B41FA5}">
                      <a16:colId xmlns:a16="http://schemas.microsoft.com/office/drawing/2014/main" val="554166472"/>
                    </a:ext>
                  </a:extLst>
                </a:gridCol>
                <a:gridCol w="847979">
                  <a:extLst>
                    <a:ext uri="{9D8B030D-6E8A-4147-A177-3AD203B41FA5}">
                      <a16:colId xmlns:a16="http://schemas.microsoft.com/office/drawing/2014/main" val="3576402176"/>
                    </a:ext>
                  </a:extLst>
                </a:gridCol>
                <a:gridCol w="808230">
                  <a:extLst>
                    <a:ext uri="{9D8B030D-6E8A-4147-A177-3AD203B41FA5}">
                      <a16:colId xmlns:a16="http://schemas.microsoft.com/office/drawing/2014/main" val="3472455822"/>
                    </a:ext>
                  </a:extLst>
                </a:gridCol>
                <a:gridCol w="728733">
                  <a:extLst>
                    <a:ext uri="{9D8B030D-6E8A-4147-A177-3AD203B41FA5}">
                      <a16:colId xmlns:a16="http://schemas.microsoft.com/office/drawing/2014/main" val="3482192729"/>
                    </a:ext>
                  </a:extLst>
                </a:gridCol>
                <a:gridCol w="715482">
                  <a:extLst>
                    <a:ext uri="{9D8B030D-6E8A-4147-A177-3AD203B41FA5}">
                      <a16:colId xmlns:a16="http://schemas.microsoft.com/office/drawing/2014/main" val="848491332"/>
                    </a:ext>
                  </a:extLst>
                </a:gridCol>
                <a:gridCol w="821480">
                  <a:extLst>
                    <a:ext uri="{9D8B030D-6E8A-4147-A177-3AD203B41FA5}">
                      <a16:colId xmlns:a16="http://schemas.microsoft.com/office/drawing/2014/main" val="1428299133"/>
                    </a:ext>
                  </a:extLst>
                </a:gridCol>
                <a:gridCol w="768481">
                  <a:extLst>
                    <a:ext uri="{9D8B030D-6E8A-4147-A177-3AD203B41FA5}">
                      <a16:colId xmlns:a16="http://schemas.microsoft.com/office/drawing/2014/main" val="358245034"/>
                    </a:ext>
                  </a:extLst>
                </a:gridCol>
                <a:gridCol w="728732">
                  <a:extLst>
                    <a:ext uri="{9D8B030D-6E8A-4147-A177-3AD203B41FA5}">
                      <a16:colId xmlns:a16="http://schemas.microsoft.com/office/drawing/2014/main" val="302718485"/>
                    </a:ext>
                  </a:extLst>
                </a:gridCol>
                <a:gridCol w="834729">
                  <a:extLst>
                    <a:ext uri="{9D8B030D-6E8A-4147-A177-3AD203B41FA5}">
                      <a16:colId xmlns:a16="http://schemas.microsoft.com/office/drawing/2014/main" val="3105013725"/>
                    </a:ext>
                  </a:extLst>
                </a:gridCol>
                <a:gridCol w="715482">
                  <a:extLst>
                    <a:ext uri="{9D8B030D-6E8A-4147-A177-3AD203B41FA5}">
                      <a16:colId xmlns:a16="http://schemas.microsoft.com/office/drawing/2014/main" val="2759357447"/>
                    </a:ext>
                  </a:extLst>
                </a:gridCol>
              </a:tblGrid>
              <a:tr h="999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Sử-địa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HK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79202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Đặng 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Ng.M.Châu</a:t>
                      </a:r>
                      <a:endParaRPr lang="en-US" sz="2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24265"/>
                  </a:ext>
                </a:extLst>
              </a:tr>
              <a:tr h="449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T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Thùy Dương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6199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Tiến Đạt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99160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Minh Đức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56466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Trần Ngọc Hải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853279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Trần Minh Hằng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12642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Phúc Hưng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3477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Ngô Duy Khánh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8870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Vũ Tuấn Kiệt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0765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Trọng Hải Lâm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16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6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054802"/>
              </p:ext>
            </p:extLst>
          </p:nvPr>
        </p:nvGraphicFramePr>
        <p:xfrm>
          <a:off x="0" y="52251"/>
          <a:ext cx="12192000" cy="5375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898">
                  <a:extLst>
                    <a:ext uri="{9D8B030D-6E8A-4147-A177-3AD203B41FA5}">
                      <a16:colId xmlns:a16="http://schemas.microsoft.com/office/drawing/2014/main" val="1512616840"/>
                    </a:ext>
                  </a:extLst>
                </a:gridCol>
                <a:gridCol w="2692937">
                  <a:extLst>
                    <a:ext uri="{9D8B030D-6E8A-4147-A177-3AD203B41FA5}">
                      <a16:colId xmlns:a16="http://schemas.microsoft.com/office/drawing/2014/main" val="2367005328"/>
                    </a:ext>
                  </a:extLst>
                </a:gridCol>
                <a:gridCol w="811571">
                  <a:extLst>
                    <a:ext uri="{9D8B030D-6E8A-4147-A177-3AD203B41FA5}">
                      <a16:colId xmlns:a16="http://schemas.microsoft.com/office/drawing/2014/main" val="309796204"/>
                    </a:ext>
                  </a:extLst>
                </a:gridCol>
                <a:gridCol w="811571">
                  <a:extLst>
                    <a:ext uri="{9D8B030D-6E8A-4147-A177-3AD203B41FA5}">
                      <a16:colId xmlns:a16="http://schemas.microsoft.com/office/drawing/2014/main" val="554166472"/>
                    </a:ext>
                  </a:extLst>
                </a:gridCol>
                <a:gridCol w="774681">
                  <a:extLst>
                    <a:ext uri="{9D8B030D-6E8A-4147-A177-3AD203B41FA5}">
                      <a16:colId xmlns:a16="http://schemas.microsoft.com/office/drawing/2014/main" val="3576402176"/>
                    </a:ext>
                  </a:extLst>
                </a:gridCol>
                <a:gridCol w="830014">
                  <a:extLst>
                    <a:ext uri="{9D8B030D-6E8A-4147-A177-3AD203B41FA5}">
                      <a16:colId xmlns:a16="http://schemas.microsoft.com/office/drawing/2014/main" val="3472455822"/>
                    </a:ext>
                  </a:extLst>
                </a:gridCol>
                <a:gridCol w="816182">
                  <a:extLst>
                    <a:ext uri="{9D8B030D-6E8A-4147-A177-3AD203B41FA5}">
                      <a16:colId xmlns:a16="http://schemas.microsoft.com/office/drawing/2014/main" val="3482192729"/>
                    </a:ext>
                  </a:extLst>
                </a:gridCol>
                <a:gridCol w="737791">
                  <a:extLst>
                    <a:ext uri="{9D8B030D-6E8A-4147-A177-3AD203B41FA5}">
                      <a16:colId xmlns:a16="http://schemas.microsoft.com/office/drawing/2014/main" val="848491332"/>
                    </a:ext>
                  </a:extLst>
                </a:gridCol>
                <a:gridCol w="700902">
                  <a:extLst>
                    <a:ext uri="{9D8B030D-6E8A-4147-A177-3AD203B41FA5}">
                      <a16:colId xmlns:a16="http://schemas.microsoft.com/office/drawing/2014/main" val="1428299133"/>
                    </a:ext>
                  </a:extLst>
                </a:gridCol>
                <a:gridCol w="977574">
                  <a:extLst>
                    <a:ext uri="{9D8B030D-6E8A-4147-A177-3AD203B41FA5}">
                      <a16:colId xmlns:a16="http://schemas.microsoft.com/office/drawing/2014/main" val="358245034"/>
                    </a:ext>
                  </a:extLst>
                </a:gridCol>
                <a:gridCol w="760847">
                  <a:extLst>
                    <a:ext uri="{9D8B030D-6E8A-4147-A177-3AD203B41FA5}">
                      <a16:colId xmlns:a16="http://schemas.microsoft.com/office/drawing/2014/main" val="302718485"/>
                    </a:ext>
                  </a:extLst>
                </a:gridCol>
                <a:gridCol w="871516">
                  <a:extLst>
                    <a:ext uri="{9D8B030D-6E8A-4147-A177-3AD203B41FA5}">
                      <a16:colId xmlns:a16="http://schemas.microsoft.com/office/drawing/2014/main" val="3105013725"/>
                    </a:ext>
                  </a:extLst>
                </a:gridCol>
                <a:gridCol w="871516">
                  <a:extLst>
                    <a:ext uri="{9D8B030D-6E8A-4147-A177-3AD203B41FA5}">
                      <a16:colId xmlns:a16="http://schemas.microsoft.com/office/drawing/2014/main" val="2759357447"/>
                    </a:ext>
                  </a:extLst>
                </a:gridCol>
              </a:tblGrid>
              <a:tr h="999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Sử-địa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HK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79202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Đỗ 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Phương </a:t>
                      </a:r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Linh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24265"/>
                  </a:ext>
                </a:extLst>
              </a:tr>
              <a:tr h="449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Bảo Linh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6199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N.Thị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Mai Loan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99160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H.Thị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Ngọc Mai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56466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Hồng Minh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853279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Bảo Nam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12642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Đức Nghị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3477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Phạm Văn Phong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8870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Thiên Phú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0765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Đỗ Gia Phúc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16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9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03621"/>
              </p:ext>
            </p:extLst>
          </p:nvPr>
        </p:nvGraphicFramePr>
        <p:xfrm>
          <a:off x="0" y="52251"/>
          <a:ext cx="11312433" cy="62481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309">
                  <a:extLst>
                    <a:ext uri="{9D8B030D-6E8A-4147-A177-3AD203B41FA5}">
                      <a16:colId xmlns:a16="http://schemas.microsoft.com/office/drawing/2014/main" val="1512616840"/>
                    </a:ext>
                  </a:extLst>
                </a:gridCol>
                <a:gridCol w="2498661">
                  <a:extLst>
                    <a:ext uri="{9D8B030D-6E8A-4147-A177-3AD203B41FA5}">
                      <a16:colId xmlns:a16="http://schemas.microsoft.com/office/drawing/2014/main" val="2367005328"/>
                    </a:ext>
                  </a:extLst>
                </a:gridCol>
                <a:gridCol w="753022">
                  <a:extLst>
                    <a:ext uri="{9D8B030D-6E8A-4147-A177-3AD203B41FA5}">
                      <a16:colId xmlns:a16="http://schemas.microsoft.com/office/drawing/2014/main" val="309796204"/>
                    </a:ext>
                  </a:extLst>
                </a:gridCol>
                <a:gridCol w="753022">
                  <a:extLst>
                    <a:ext uri="{9D8B030D-6E8A-4147-A177-3AD203B41FA5}">
                      <a16:colId xmlns:a16="http://schemas.microsoft.com/office/drawing/2014/main" val="554166472"/>
                    </a:ext>
                  </a:extLst>
                </a:gridCol>
                <a:gridCol w="718793">
                  <a:extLst>
                    <a:ext uri="{9D8B030D-6E8A-4147-A177-3AD203B41FA5}">
                      <a16:colId xmlns:a16="http://schemas.microsoft.com/office/drawing/2014/main" val="3576402176"/>
                    </a:ext>
                  </a:extLst>
                </a:gridCol>
                <a:gridCol w="770134">
                  <a:extLst>
                    <a:ext uri="{9D8B030D-6E8A-4147-A177-3AD203B41FA5}">
                      <a16:colId xmlns:a16="http://schemas.microsoft.com/office/drawing/2014/main" val="3472455822"/>
                    </a:ext>
                  </a:extLst>
                </a:gridCol>
                <a:gridCol w="757300">
                  <a:extLst>
                    <a:ext uri="{9D8B030D-6E8A-4147-A177-3AD203B41FA5}">
                      <a16:colId xmlns:a16="http://schemas.microsoft.com/office/drawing/2014/main" val="3482192729"/>
                    </a:ext>
                  </a:extLst>
                </a:gridCol>
                <a:gridCol w="684565">
                  <a:extLst>
                    <a:ext uri="{9D8B030D-6E8A-4147-A177-3AD203B41FA5}">
                      <a16:colId xmlns:a16="http://schemas.microsoft.com/office/drawing/2014/main" val="848491332"/>
                    </a:ext>
                  </a:extLst>
                </a:gridCol>
                <a:gridCol w="650337">
                  <a:extLst>
                    <a:ext uri="{9D8B030D-6E8A-4147-A177-3AD203B41FA5}">
                      <a16:colId xmlns:a16="http://schemas.microsoft.com/office/drawing/2014/main" val="1428299133"/>
                    </a:ext>
                  </a:extLst>
                </a:gridCol>
                <a:gridCol w="907049">
                  <a:extLst>
                    <a:ext uri="{9D8B030D-6E8A-4147-A177-3AD203B41FA5}">
                      <a16:colId xmlns:a16="http://schemas.microsoft.com/office/drawing/2014/main" val="358245034"/>
                    </a:ext>
                  </a:extLst>
                </a:gridCol>
                <a:gridCol w="705957">
                  <a:extLst>
                    <a:ext uri="{9D8B030D-6E8A-4147-A177-3AD203B41FA5}">
                      <a16:colId xmlns:a16="http://schemas.microsoft.com/office/drawing/2014/main" val="302718485"/>
                    </a:ext>
                  </a:extLst>
                </a:gridCol>
                <a:gridCol w="808642">
                  <a:extLst>
                    <a:ext uri="{9D8B030D-6E8A-4147-A177-3AD203B41FA5}">
                      <a16:colId xmlns:a16="http://schemas.microsoft.com/office/drawing/2014/main" val="3105013725"/>
                    </a:ext>
                  </a:extLst>
                </a:gridCol>
                <a:gridCol w="808642">
                  <a:extLst>
                    <a:ext uri="{9D8B030D-6E8A-4147-A177-3AD203B41FA5}">
                      <a16:colId xmlns:a16="http://schemas.microsoft.com/office/drawing/2014/main" val="2759357447"/>
                    </a:ext>
                  </a:extLst>
                </a:gridCol>
              </a:tblGrid>
              <a:tr h="999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Sử-địa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HK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79202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Hoàng Phúc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24265"/>
                  </a:ext>
                </a:extLst>
              </a:tr>
              <a:tr h="449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Đồng Phúc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6199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Bùi 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 Ph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Thảo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991608"/>
                  </a:ext>
                </a:extLst>
              </a:tr>
              <a:tr h="42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vi-VN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Phương Thảo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4.4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56466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Ngọc Thiện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853279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Đỗ Thị Anh Thu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12642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Thanh Thủy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34778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Dương Đức Toàn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8870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Ng T Th.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Trang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07655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Ph. Đ.H.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Trang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7.7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16241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Vũ Tân Trường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702080"/>
                  </a:ext>
                </a:extLst>
              </a:tr>
              <a:tr h="433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Lại </a:t>
                      </a:r>
                      <a:r>
                        <a:rPr lang="en-US" sz="28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Ph </a:t>
                      </a:r>
                      <a:r>
                        <a:rPr lang="en-US" sz="28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Bách Tú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6.9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CĐ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Treo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228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4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2365" y="0"/>
            <a:ext cx="2651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02639"/>
            <a:ext cx="118871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CN:</a:t>
            </a:r>
          </a:p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giáo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em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Hàng tuần có đánh giá, nhận xét, xếp loại thi đua=&gt;rút kinh nghiệm.</a:t>
            </a:r>
          </a:p>
          <a:p>
            <a:pPr algn="just">
              <a:spcAft>
                <a:spcPts val="0"/>
              </a:spcAft>
            </a:pP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 huynh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lớp trưởng dẫn xuống trả </a:t>
            </a:r>
            <a:r>
              <a:rPr lang="vi-VN" sz="280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vi-VN" sz="280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BGH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gọi phụ huynh…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 thăm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gđ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để tìm hiểu điều kiện hoàn cảnh gd và nắm bắt đc tình hình học tập cua các em ở nhà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đc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vi-VN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</a:p>
          <a:p>
            <a:pPr algn="just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Đóng vai…</a:t>
            </a:r>
          </a:p>
        </p:txBody>
      </p:sp>
    </p:spTree>
    <p:extLst>
      <p:ext uri="{BB962C8B-B14F-4D97-AF65-F5344CB8AC3E}">
        <p14:creationId xmlns:p14="http://schemas.microsoft.com/office/powerpoint/2010/main" val="29460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1221" y="25564"/>
            <a:ext cx="11775825" cy="157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1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1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1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1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huynh</a:t>
            </a:r>
            <a:r>
              <a:rPr lang="en-US" sz="3201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kém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3201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r>
              <a:rPr lang="en-US" sz="320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lỗi</a:t>
            </a:r>
            <a:r>
              <a:rPr lang="en-US" sz="320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=&gt;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tìm giải pháp.</a:t>
            </a:r>
            <a:endParaRPr lang="en-US" sz="320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221" y="1615810"/>
            <a:ext cx="6537367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tivi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221" y="2262398"/>
            <a:ext cx="9954969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20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con.</a:t>
            </a:r>
            <a:endParaRPr lang="en-US" sz="320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221" y="2867503"/>
            <a:ext cx="7420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con, đặc biệt tiền mừng tuổi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221" y="3438954"/>
            <a:ext cx="11879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GVCN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giáo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010405"/>
            <a:ext cx="118848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2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kế hoạch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90172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Quan sát năng lực =&gt;Định hướng chọn nghề nghiệp=&gt;đầu tư môn học.</a:t>
            </a:r>
          </a:p>
          <a:p>
            <a:pPr marL="90172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Định hướng chọn bạn để chơi.</a:t>
            </a:r>
          </a:p>
          <a:p>
            <a:pPr marL="90172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Nhắc nhở con vấn đề đốt pháo, thuốc lá điện tử, chấp hành ATGT.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-1143000"/>
            <a:ext cx="1200912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667" y="170939"/>
            <a:ext cx="645369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Công việc sắp tới</a:t>
            </a:r>
          </a:p>
          <a:p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- Văn nghệ “Xuân yêu thương”.</a:t>
            </a:r>
          </a:p>
          <a:p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Liên hoan tất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niên.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7891" y="330523"/>
            <a:ext cx="104584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</a:rPr>
              <a:t>5</a:t>
            </a:r>
            <a:r>
              <a:rPr lang="vi-VN" sz="3600" b="1" smtClean="0">
                <a:solidFill>
                  <a:srgbClr val="FFFF00"/>
                </a:solidFill>
              </a:rPr>
              <a:t>. </a:t>
            </a:r>
            <a:r>
              <a:rPr lang="vi-VN" sz="3600" b="1" dirty="0">
                <a:solidFill>
                  <a:srgbClr val="FFFF00"/>
                </a:solidFill>
              </a:rPr>
              <a:t>Các khoảng đóng học</a:t>
            </a:r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2800" b="1" smtClean="0">
                <a:solidFill>
                  <a:srgbClr val="FFFF00"/>
                </a:solidFill>
              </a:rPr>
              <a:t>1</a:t>
            </a:r>
            <a:r>
              <a:rPr lang="vi-VN" sz="2800" b="1" smtClean="0">
                <a:solidFill>
                  <a:srgbClr val="FFFF00"/>
                </a:solidFill>
              </a:rPr>
              <a:t>. </a:t>
            </a:r>
            <a:r>
              <a:rPr lang="vi-VN" sz="2800" b="1" dirty="0">
                <a:solidFill>
                  <a:srgbClr val="FFFF00"/>
                </a:solidFill>
              </a:rPr>
              <a:t>Các khoản xã hội hóa giáo dục và tài trợ</a:t>
            </a:r>
            <a:r>
              <a:rPr lang="vi-VN" sz="2800" b="1" dirty="0" smtClean="0">
                <a:solidFill>
                  <a:srgbClr val="FFFF00"/>
                </a:solidFill>
              </a:rPr>
              <a:t>: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vi-VN" sz="2800" b="1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b="1" smtClean="0">
                <a:solidFill>
                  <a:srgbClr val="FFFF00"/>
                </a:solidFill>
              </a:rPr>
              <a:t>2</a:t>
            </a:r>
            <a:r>
              <a:rPr lang="vi-VN" sz="2800" b="1" smtClean="0">
                <a:solidFill>
                  <a:srgbClr val="FFFF00"/>
                </a:solidFill>
              </a:rPr>
              <a:t>. </a:t>
            </a:r>
            <a:r>
              <a:rPr lang="vi-VN" sz="2800" b="1" dirty="0">
                <a:solidFill>
                  <a:srgbClr val="FFFF00"/>
                </a:solidFill>
              </a:rPr>
              <a:t>Quỹ lớp</a:t>
            </a:r>
            <a:r>
              <a:rPr lang="vi-VN" sz="2800" dirty="0">
                <a:solidFill>
                  <a:srgbClr val="FFFF00"/>
                </a:solidFill>
              </a:rPr>
              <a:t>: (Chi hội trưởng thông qua)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b="1" smtClean="0">
                <a:solidFill>
                  <a:srgbClr val="FFFF00"/>
                </a:solidFill>
              </a:rPr>
              <a:t>3</a:t>
            </a:r>
            <a:r>
              <a:rPr lang="vi-VN" sz="2800" b="1" smtClean="0">
                <a:solidFill>
                  <a:srgbClr val="FFFF00"/>
                </a:solidFill>
              </a:rPr>
              <a:t>. </a:t>
            </a:r>
            <a:r>
              <a:rPr lang="vi-VN" sz="2800" b="1" dirty="0">
                <a:solidFill>
                  <a:srgbClr val="FFFF00"/>
                </a:solidFill>
              </a:rPr>
              <a:t>Thu hộ: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smtClean="0">
                <a:solidFill>
                  <a:srgbClr val="FFFF00"/>
                </a:solidFill>
              </a:rPr>
              <a:t>- </a:t>
            </a:r>
            <a:r>
              <a:rPr lang="vi-VN" sz="2800" dirty="0" smtClean="0">
                <a:solidFill>
                  <a:srgbClr val="FFFF00"/>
                </a:solidFill>
              </a:rPr>
              <a:t>Phô </a:t>
            </a:r>
            <a:r>
              <a:rPr lang="vi-VN" sz="2800" dirty="0">
                <a:solidFill>
                  <a:srgbClr val="FFFF00"/>
                </a:solidFill>
              </a:rPr>
              <a:t>tô đề kiểm tra, đề cương: 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FFFF00"/>
                </a:solidFill>
              </a:rPr>
              <a:t>Tiền </a:t>
            </a:r>
            <a:r>
              <a:rPr lang="en-US" sz="2800" dirty="0" err="1" smtClean="0">
                <a:solidFill>
                  <a:srgbClr val="FFFF00"/>
                </a:solidFill>
              </a:rPr>
              <a:t>điện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hoà</a:t>
            </a:r>
            <a:r>
              <a:rPr lang="en-US" sz="2800" smtClean="0">
                <a:solidFill>
                  <a:srgbClr val="FFFF00"/>
                </a:solidFill>
              </a:rPr>
              <a:t>: </a:t>
            </a:r>
            <a:endParaRPr lang="en-US" sz="2800" smtClean="0">
              <a:solidFill>
                <a:srgbClr val="FFFF00"/>
              </a:solidFill>
            </a:endParaRPr>
          </a:p>
          <a:p>
            <a:r>
              <a:rPr lang="en-US" sz="2800" smtClean="0">
                <a:solidFill>
                  <a:srgbClr val="FFFF00"/>
                </a:solidFill>
              </a:rPr>
              <a:t>- </a:t>
            </a:r>
            <a:r>
              <a:rPr lang="en-US" sz="2800" smtClean="0">
                <a:solidFill>
                  <a:srgbClr val="FFFF00"/>
                </a:solidFill>
              </a:rPr>
              <a:t>Từ </a:t>
            </a:r>
            <a:r>
              <a:rPr lang="en-US" sz="2800" smtClean="0">
                <a:solidFill>
                  <a:srgbClr val="FFFF00"/>
                </a:solidFill>
              </a:rPr>
              <a:t>thiện: 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+ Khuyết tật: </a:t>
            </a:r>
            <a:r>
              <a:rPr lang="en-US" sz="2800" smtClean="0">
                <a:solidFill>
                  <a:schemeClr val="bg1"/>
                </a:solidFill>
              </a:rPr>
              <a:t>5000/em = </a:t>
            </a:r>
            <a:r>
              <a:rPr lang="en-US" sz="2800" b="1" smtClean="0">
                <a:solidFill>
                  <a:schemeClr val="bg1"/>
                </a:solidFill>
              </a:rPr>
              <a:t>210.000đ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+ Ủng hộ: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bạn nghèo và nạn nhân chất độc da cam: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100.000đ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FFFF00"/>
                </a:solidFill>
              </a:rPr>
              <a:t>Báo đội: </a:t>
            </a:r>
            <a:r>
              <a:rPr lang="en-US" sz="2800" b="1" smtClean="0">
                <a:solidFill>
                  <a:schemeClr val="bg1"/>
                </a:solidFill>
              </a:rPr>
              <a:t>640.000đ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688" y="435028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207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9" name="Rectangle 7"/>
          <p:cNvSpPr>
            <a:spLocks noChangeArrowheads="1"/>
          </p:cNvSpPr>
          <p:nvPr/>
        </p:nvSpPr>
        <p:spPr bwMode="auto">
          <a:xfrm>
            <a:off x="1524004" y="228602"/>
            <a:ext cx="9144001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HỌP</a:t>
            </a:r>
          </a:p>
        </p:txBody>
      </p:sp>
      <p:grpSp>
        <p:nvGrpSpPr>
          <p:cNvPr id="305372" name="Group 220"/>
          <p:cNvGrpSpPr/>
          <p:nvPr/>
        </p:nvGrpSpPr>
        <p:grpSpPr bwMode="auto">
          <a:xfrm>
            <a:off x="662059" y="958197"/>
            <a:ext cx="6391884" cy="768349"/>
            <a:chOff x="1440" y="1148"/>
            <a:chExt cx="3408" cy="484"/>
          </a:xfrm>
        </p:grpSpPr>
        <p:sp>
          <p:nvSpPr>
            <p:cNvPr id="305210" name="AutoShape 58"/>
            <p:cNvSpPr>
              <a:spLocks noChangeArrowheads="1"/>
            </p:cNvSpPr>
            <p:nvPr/>
          </p:nvSpPr>
          <p:spPr bwMode="auto">
            <a:xfrm>
              <a:off x="1654" y="122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212" name="Oval 60"/>
            <p:cNvSpPr>
              <a:spLocks noChangeArrowheads="1"/>
            </p:cNvSpPr>
            <p:nvPr/>
          </p:nvSpPr>
          <p:spPr bwMode="auto">
            <a:xfrm rot="1758052">
              <a:off x="1454" y="121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213" name="Oval 61"/>
            <p:cNvSpPr>
              <a:spLocks noChangeArrowheads="1"/>
            </p:cNvSpPr>
            <p:nvPr/>
          </p:nvSpPr>
          <p:spPr bwMode="auto">
            <a:xfrm rot="1758052">
              <a:off x="1440" y="120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214" name="Oval 62"/>
            <p:cNvSpPr>
              <a:spLocks noChangeArrowheads="1"/>
            </p:cNvSpPr>
            <p:nvPr/>
          </p:nvSpPr>
          <p:spPr bwMode="auto">
            <a:xfrm>
              <a:off x="1491" y="122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215" name="Text Box 63"/>
            <p:cNvSpPr txBox="1">
              <a:spLocks noChangeArrowheads="1"/>
            </p:cNvSpPr>
            <p:nvPr/>
          </p:nvSpPr>
          <p:spPr bwMode="auto">
            <a:xfrm>
              <a:off x="1920" y="1248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to add Title</a:t>
              </a:r>
            </a:p>
          </p:txBody>
        </p:sp>
        <p:sp>
          <p:nvSpPr>
            <p:cNvPr id="305216" name="Text Box 64"/>
            <p:cNvSpPr txBox="1">
              <a:spLocks noChangeArrowheads="1"/>
            </p:cNvSpPr>
            <p:nvPr/>
          </p:nvSpPr>
          <p:spPr bwMode="auto">
            <a:xfrm>
              <a:off x="1560" y="1218"/>
              <a:ext cx="1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5247" name="AutoShape 95"/>
            <p:cNvSpPr>
              <a:spLocks noChangeArrowheads="1"/>
            </p:cNvSpPr>
            <p:nvPr/>
          </p:nvSpPr>
          <p:spPr bwMode="gray">
            <a:xfrm>
              <a:off x="1654" y="122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249" name="Oval 97"/>
            <p:cNvSpPr>
              <a:spLocks noChangeArrowheads="1"/>
            </p:cNvSpPr>
            <p:nvPr/>
          </p:nvSpPr>
          <p:spPr bwMode="gray">
            <a:xfrm rot="1758052">
              <a:off x="1464" y="1158"/>
              <a:ext cx="365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250" name="Oval 98"/>
            <p:cNvSpPr>
              <a:spLocks noChangeArrowheads="1"/>
            </p:cNvSpPr>
            <p:nvPr/>
          </p:nvSpPr>
          <p:spPr bwMode="gray">
            <a:xfrm rot="1758052">
              <a:off x="1449" y="1148"/>
              <a:ext cx="376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5367" name="Picture 21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27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253" name="Text Box 101"/>
            <p:cNvSpPr txBox="1">
              <a:spLocks noChangeArrowheads="1"/>
            </p:cNvSpPr>
            <p:nvPr/>
          </p:nvSpPr>
          <p:spPr bwMode="gray">
            <a:xfrm>
              <a:off x="1584" y="1218"/>
              <a:ext cx="1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05374" name="Group 222"/>
          <p:cNvGrpSpPr/>
          <p:nvPr/>
        </p:nvGrpSpPr>
        <p:grpSpPr bwMode="auto">
          <a:xfrm>
            <a:off x="388310" y="2590354"/>
            <a:ext cx="9118115" cy="685799"/>
            <a:chOff x="1440" y="2160"/>
            <a:chExt cx="5252" cy="432"/>
          </a:xfrm>
        </p:grpSpPr>
        <p:sp>
          <p:nvSpPr>
            <p:cNvPr id="305308" name="AutoShape 156"/>
            <p:cNvSpPr>
              <a:spLocks noChangeArrowheads="1"/>
            </p:cNvSpPr>
            <p:nvPr/>
          </p:nvSpPr>
          <p:spPr bwMode="auto">
            <a:xfrm>
              <a:off x="1654" y="218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0" name="Oval 158"/>
            <p:cNvSpPr>
              <a:spLocks noChangeArrowheads="1"/>
            </p:cNvSpPr>
            <p:nvPr/>
          </p:nvSpPr>
          <p:spPr bwMode="auto">
            <a:xfrm rot="1758052">
              <a:off x="1454" y="217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1" name="Oval 159"/>
            <p:cNvSpPr>
              <a:spLocks noChangeArrowheads="1"/>
            </p:cNvSpPr>
            <p:nvPr/>
          </p:nvSpPr>
          <p:spPr bwMode="auto">
            <a:xfrm rot="1758052">
              <a:off x="1440" y="216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2" name="Oval 160"/>
            <p:cNvSpPr>
              <a:spLocks noChangeArrowheads="1"/>
            </p:cNvSpPr>
            <p:nvPr/>
          </p:nvSpPr>
          <p:spPr bwMode="auto">
            <a:xfrm>
              <a:off x="1491" y="218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3" name="Text Box 161"/>
            <p:cNvSpPr txBox="1">
              <a:spLocks noChangeArrowheads="1"/>
            </p:cNvSpPr>
            <p:nvPr/>
          </p:nvSpPr>
          <p:spPr bwMode="auto">
            <a:xfrm>
              <a:off x="1920" y="2208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to add Title</a:t>
              </a:r>
            </a:p>
          </p:txBody>
        </p:sp>
        <p:sp>
          <p:nvSpPr>
            <p:cNvPr id="305314" name="Text Box 162"/>
            <p:cNvSpPr txBox="1">
              <a:spLocks noChangeArrowheads="1"/>
            </p:cNvSpPr>
            <p:nvPr/>
          </p:nvSpPr>
          <p:spPr bwMode="auto">
            <a:xfrm>
              <a:off x="1560" y="217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5323" name="AutoShape 171"/>
            <p:cNvSpPr>
              <a:spLocks noChangeArrowheads="1"/>
            </p:cNvSpPr>
            <p:nvPr/>
          </p:nvSpPr>
          <p:spPr bwMode="gray">
            <a:xfrm>
              <a:off x="1654" y="218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25" name="Oval 173"/>
            <p:cNvSpPr>
              <a:spLocks noChangeArrowheads="1"/>
            </p:cNvSpPr>
            <p:nvPr/>
          </p:nvSpPr>
          <p:spPr bwMode="gray">
            <a:xfrm rot="1758052">
              <a:off x="1454" y="217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26" name="Oval 174"/>
            <p:cNvSpPr>
              <a:spLocks noChangeArrowheads="1"/>
            </p:cNvSpPr>
            <p:nvPr/>
          </p:nvSpPr>
          <p:spPr bwMode="gray">
            <a:xfrm rot="1758052">
              <a:off x="1440" y="216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28" name="Text Box 176"/>
            <p:cNvSpPr txBox="1">
              <a:spLocks noChangeArrowheads="1"/>
            </p:cNvSpPr>
            <p:nvPr/>
          </p:nvSpPr>
          <p:spPr bwMode="gray">
            <a:xfrm>
              <a:off x="1920" y="2208"/>
              <a:ext cx="477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 b="1"/>
                <a:t>Tình hình lớp chủ nhiệm</a:t>
              </a:r>
              <a:endParaRPr lang="en-US" sz="2800"/>
            </a:p>
          </p:txBody>
        </p:sp>
        <p:pic>
          <p:nvPicPr>
            <p:cNvPr id="305369" name="Picture 217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18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329" name="Text Box 177"/>
            <p:cNvSpPr txBox="1">
              <a:spLocks noChangeArrowheads="1"/>
            </p:cNvSpPr>
            <p:nvPr/>
          </p:nvSpPr>
          <p:spPr bwMode="gray">
            <a:xfrm>
              <a:off x="1584" y="217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05375" name="Group 223"/>
          <p:cNvGrpSpPr/>
          <p:nvPr/>
        </p:nvGrpSpPr>
        <p:grpSpPr bwMode="auto">
          <a:xfrm>
            <a:off x="605926" y="4126654"/>
            <a:ext cx="5358709" cy="685799"/>
            <a:chOff x="1440" y="2640"/>
            <a:chExt cx="3408" cy="432"/>
          </a:xfrm>
        </p:grpSpPr>
        <p:sp>
          <p:nvSpPr>
            <p:cNvPr id="305316" name="AutoShape 164"/>
            <p:cNvSpPr>
              <a:spLocks noChangeArrowheads="1"/>
            </p:cNvSpPr>
            <p:nvPr/>
          </p:nvSpPr>
          <p:spPr bwMode="auto"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7" name="Oval 165"/>
            <p:cNvSpPr>
              <a:spLocks noChangeArrowheads="1"/>
            </p:cNvSpPr>
            <p:nvPr/>
          </p:nvSpPr>
          <p:spPr bwMode="auto">
            <a:xfrm rot="1758052">
              <a:off x="1454" y="2655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8" name="Oval 166"/>
            <p:cNvSpPr>
              <a:spLocks noChangeArrowheads="1"/>
            </p:cNvSpPr>
            <p:nvPr/>
          </p:nvSpPr>
          <p:spPr bwMode="auto"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74A731"/>
                </a:gs>
                <a:gs pos="100000">
                  <a:srgbClr val="74A73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19" name="Oval 167"/>
            <p:cNvSpPr>
              <a:spLocks noChangeArrowheads="1"/>
            </p:cNvSpPr>
            <p:nvPr/>
          </p:nvSpPr>
          <p:spPr bwMode="auto">
            <a:xfrm>
              <a:off x="1491" y="266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20" name="Text Box 168"/>
            <p:cNvSpPr txBox="1">
              <a:spLocks noChangeArrowheads="1"/>
            </p:cNvSpPr>
            <p:nvPr/>
          </p:nvSpPr>
          <p:spPr bwMode="auto">
            <a:xfrm>
              <a:off x="1920" y="2688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to add Title</a:t>
              </a:r>
            </a:p>
          </p:txBody>
        </p:sp>
        <p:sp>
          <p:nvSpPr>
            <p:cNvPr id="305321" name="Text Box 169"/>
            <p:cNvSpPr txBox="1">
              <a:spLocks noChangeArrowheads="1"/>
            </p:cNvSpPr>
            <p:nvPr/>
          </p:nvSpPr>
          <p:spPr bwMode="auto">
            <a:xfrm>
              <a:off x="1560" y="265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05331" name="AutoShape 179"/>
            <p:cNvSpPr>
              <a:spLocks noChangeArrowheads="1"/>
            </p:cNvSpPr>
            <p:nvPr/>
          </p:nvSpPr>
          <p:spPr bwMode="gray">
            <a:xfrm>
              <a:off x="1654" y="266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D8FF">
                    <a:gamma/>
                    <a:tint val="0"/>
                    <a:invGamma/>
                  </a:srgbClr>
                </a:gs>
                <a:gs pos="100000">
                  <a:srgbClr val="D5D8FF"/>
                </a:gs>
              </a:gsLst>
              <a:lin ang="0" scaled="1"/>
            </a:gradFill>
            <a:ln w="38100" algn="ctr">
              <a:solidFill>
                <a:srgbClr val="6D85E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32" name="Oval 180"/>
            <p:cNvSpPr>
              <a:spLocks noChangeArrowheads="1"/>
            </p:cNvSpPr>
            <p:nvPr/>
          </p:nvSpPr>
          <p:spPr bwMode="gray">
            <a:xfrm rot="1758052">
              <a:off x="1454" y="2655"/>
              <a:ext cx="514" cy="417"/>
            </a:xfrm>
            <a:prstGeom prst="ellipse">
              <a:avLst/>
            </a:prstGeom>
            <a:solidFill>
              <a:srgbClr val="5549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333" name="Oval 181"/>
            <p:cNvSpPr>
              <a:spLocks noChangeArrowheads="1"/>
            </p:cNvSpPr>
            <p:nvPr/>
          </p:nvSpPr>
          <p:spPr bwMode="gray"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95A8FB"/>
                </a:gs>
                <a:gs pos="100000">
                  <a:srgbClr val="95A8FB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5370" name="Picture 218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66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336" name="Text Box 184"/>
            <p:cNvSpPr txBox="1">
              <a:spLocks noChangeArrowheads="1"/>
            </p:cNvSpPr>
            <p:nvPr/>
          </p:nvSpPr>
          <p:spPr bwMode="gray">
            <a:xfrm>
              <a:off x="1584" y="2658"/>
              <a:ext cx="24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88" name="Group 223"/>
          <p:cNvGrpSpPr/>
          <p:nvPr/>
        </p:nvGrpSpPr>
        <p:grpSpPr bwMode="auto">
          <a:xfrm>
            <a:off x="732101" y="4212803"/>
            <a:ext cx="5799327" cy="1404935"/>
            <a:chOff x="1440" y="2187"/>
            <a:chExt cx="3408" cy="885"/>
          </a:xfrm>
        </p:grpSpPr>
        <p:sp>
          <p:nvSpPr>
            <p:cNvPr id="89" name="AutoShape 164"/>
            <p:cNvSpPr>
              <a:spLocks noChangeArrowheads="1"/>
            </p:cNvSpPr>
            <p:nvPr/>
          </p:nvSpPr>
          <p:spPr bwMode="auto"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Oval 165"/>
            <p:cNvSpPr>
              <a:spLocks noChangeArrowheads="1"/>
            </p:cNvSpPr>
            <p:nvPr/>
          </p:nvSpPr>
          <p:spPr bwMode="auto">
            <a:xfrm rot="1758052">
              <a:off x="1454" y="2655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Oval 166"/>
            <p:cNvSpPr>
              <a:spLocks noChangeArrowheads="1"/>
            </p:cNvSpPr>
            <p:nvPr/>
          </p:nvSpPr>
          <p:spPr bwMode="auto"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74A731"/>
                </a:gs>
                <a:gs pos="100000">
                  <a:srgbClr val="74A73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Oval 167"/>
            <p:cNvSpPr>
              <a:spLocks noChangeArrowheads="1"/>
            </p:cNvSpPr>
            <p:nvPr/>
          </p:nvSpPr>
          <p:spPr bwMode="auto">
            <a:xfrm>
              <a:off x="1491" y="266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 Box 168"/>
            <p:cNvSpPr txBox="1">
              <a:spLocks noChangeArrowheads="1"/>
            </p:cNvSpPr>
            <p:nvPr/>
          </p:nvSpPr>
          <p:spPr bwMode="auto">
            <a:xfrm>
              <a:off x="1920" y="2688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to add Title</a:t>
              </a:r>
            </a:p>
          </p:txBody>
        </p:sp>
        <p:sp>
          <p:nvSpPr>
            <p:cNvPr id="94" name="Text Box 169"/>
            <p:cNvSpPr txBox="1">
              <a:spLocks noChangeArrowheads="1"/>
            </p:cNvSpPr>
            <p:nvPr/>
          </p:nvSpPr>
          <p:spPr bwMode="auto">
            <a:xfrm>
              <a:off x="1560" y="265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5" name="AutoShape 179"/>
            <p:cNvSpPr>
              <a:spLocks noChangeArrowheads="1"/>
            </p:cNvSpPr>
            <p:nvPr/>
          </p:nvSpPr>
          <p:spPr bwMode="gray">
            <a:xfrm>
              <a:off x="1654" y="266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D8FF">
                    <a:gamma/>
                    <a:tint val="0"/>
                    <a:invGamma/>
                  </a:srgbClr>
                </a:gs>
                <a:gs pos="100000">
                  <a:srgbClr val="D5D8FF"/>
                </a:gs>
              </a:gsLst>
              <a:lin ang="0" scaled="1"/>
            </a:gradFill>
            <a:ln w="38100" algn="ctr">
              <a:solidFill>
                <a:srgbClr val="6D85E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180"/>
            <p:cNvSpPr>
              <a:spLocks noChangeArrowheads="1"/>
            </p:cNvSpPr>
            <p:nvPr/>
          </p:nvSpPr>
          <p:spPr bwMode="gray">
            <a:xfrm rot="1758052">
              <a:off x="1454" y="2655"/>
              <a:ext cx="514" cy="417"/>
            </a:xfrm>
            <a:prstGeom prst="ellipse">
              <a:avLst/>
            </a:prstGeom>
            <a:solidFill>
              <a:srgbClr val="5549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181"/>
            <p:cNvSpPr>
              <a:spLocks noChangeArrowheads="1"/>
            </p:cNvSpPr>
            <p:nvPr/>
          </p:nvSpPr>
          <p:spPr bwMode="gray"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95A8FB"/>
                </a:gs>
                <a:gs pos="100000">
                  <a:srgbClr val="95A8FB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Text Box 183"/>
            <p:cNvSpPr txBox="1">
              <a:spLocks noChangeArrowheads="1"/>
            </p:cNvSpPr>
            <p:nvPr/>
          </p:nvSpPr>
          <p:spPr bwMode="gray">
            <a:xfrm>
              <a:off x="1854" y="2187"/>
              <a:ext cx="29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 b="1"/>
                <a:t>Các khoảng đóng học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9" name="Picture 218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66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 Box 184"/>
            <p:cNvSpPr txBox="1">
              <a:spLocks noChangeArrowheads="1"/>
            </p:cNvSpPr>
            <p:nvPr/>
          </p:nvSpPr>
          <p:spPr bwMode="gray">
            <a:xfrm>
              <a:off x="1584" y="265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224"/>
          <p:cNvGrpSpPr/>
          <p:nvPr/>
        </p:nvGrpSpPr>
        <p:grpSpPr bwMode="auto">
          <a:xfrm>
            <a:off x="455617" y="1803080"/>
            <a:ext cx="5916707" cy="670050"/>
            <a:chOff x="1440" y="3120"/>
            <a:chExt cx="3408" cy="432"/>
          </a:xfrm>
        </p:grpSpPr>
        <p:sp>
          <p:nvSpPr>
            <p:cNvPr id="103" name="AutoShape 186"/>
            <p:cNvSpPr>
              <a:spLocks noChangeArrowheads="1"/>
            </p:cNvSpPr>
            <p:nvPr/>
          </p:nvSpPr>
          <p:spPr bwMode="auto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Oval 188"/>
            <p:cNvSpPr>
              <a:spLocks noChangeArrowheads="1"/>
            </p:cNvSpPr>
            <p:nvPr/>
          </p:nvSpPr>
          <p:spPr bwMode="auto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Oval 189"/>
            <p:cNvSpPr>
              <a:spLocks noChangeArrowheads="1"/>
            </p:cNvSpPr>
            <p:nvPr/>
          </p:nvSpPr>
          <p:spPr bwMode="auto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Oval 190"/>
            <p:cNvSpPr>
              <a:spLocks noChangeArrowheads="1"/>
            </p:cNvSpPr>
            <p:nvPr/>
          </p:nvSpPr>
          <p:spPr bwMode="auto">
            <a:xfrm>
              <a:off x="1491" y="314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Text Box 191"/>
            <p:cNvSpPr txBox="1">
              <a:spLocks noChangeArrowheads="1"/>
            </p:cNvSpPr>
            <p:nvPr/>
          </p:nvSpPr>
          <p:spPr bwMode="auto">
            <a:xfrm>
              <a:off x="1920" y="3168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to add Title</a:t>
              </a:r>
            </a:p>
          </p:txBody>
        </p:sp>
        <p:sp>
          <p:nvSpPr>
            <p:cNvPr id="108" name="Text Box 192"/>
            <p:cNvSpPr txBox="1">
              <a:spLocks noChangeArrowheads="1"/>
            </p:cNvSpPr>
            <p:nvPr/>
          </p:nvSpPr>
          <p:spPr bwMode="auto">
            <a:xfrm>
              <a:off x="1560" y="313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9" name="AutoShape 201"/>
            <p:cNvSpPr>
              <a:spLocks noChangeArrowheads="1"/>
            </p:cNvSpPr>
            <p:nvPr/>
          </p:nvSpPr>
          <p:spPr bwMode="gray">
            <a:xfrm>
              <a:off x="1654" y="314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Oval 203"/>
            <p:cNvSpPr>
              <a:spLocks noChangeArrowheads="1"/>
            </p:cNvSpPr>
            <p:nvPr/>
          </p:nvSpPr>
          <p:spPr bwMode="gray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Oval 204"/>
            <p:cNvSpPr>
              <a:spLocks noChangeArrowheads="1"/>
            </p:cNvSpPr>
            <p:nvPr/>
          </p:nvSpPr>
          <p:spPr bwMode="gray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3" name="Picture 219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14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Text Box 207"/>
            <p:cNvSpPr txBox="1">
              <a:spLocks noChangeArrowheads="1"/>
            </p:cNvSpPr>
            <p:nvPr/>
          </p:nvSpPr>
          <p:spPr bwMode="gray">
            <a:xfrm>
              <a:off x="1584" y="313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09845" y="5006005"/>
            <a:ext cx="5375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 Box 100"/>
          <p:cNvSpPr txBox="1">
            <a:spLocks noChangeArrowheads="1"/>
          </p:cNvSpPr>
          <p:nvPr/>
        </p:nvSpPr>
        <p:spPr bwMode="gray">
          <a:xfrm>
            <a:off x="1389621" y="1846522"/>
            <a:ext cx="6842752" cy="5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/>
              <a:t>Công</a:t>
            </a:r>
            <a:r>
              <a:rPr lang="en-US" sz="2800" b="1" dirty="0"/>
              <a:t> </a:t>
            </a:r>
            <a:r>
              <a:rPr lang="en-US" sz="2800" b="1" dirty="0" err="1"/>
              <a:t>việc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 smtClean="0"/>
              <a:t>kì</a:t>
            </a:r>
            <a:r>
              <a:rPr lang="en-US" sz="2800" b="1" dirty="0" smtClean="0"/>
              <a:t> 1</a:t>
            </a:r>
            <a:endParaRPr lang="en-US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3" name="Group 222"/>
          <p:cNvGrpSpPr/>
          <p:nvPr/>
        </p:nvGrpSpPr>
        <p:grpSpPr bwMode="auto">
          <a:xfrm>
            <a:off x="547371" y="3421988"/>
            <a:ext cx="5417264" cy="685799"/>
            <a:chOff x="1440" y="2160"/>
            <a:chExt cx="3408" cy="432"/>
          </a:xfrm>
        </p:grpSpPr>
        <p:sp>
          <p:nvSpPr>
            <p:cNvPr id="84" name="AutoShape 156"/>
            <p:cNvSpPr>
              <a:spLocks noChangeArrowheads="1"/>
            </p:cNvSpPr>
            <p:nvPr/>
          </p:nvSpPr>
          <p:spPr bwMode="auto">
            <a:xfrm>
              <a:off x="1654" y="218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158"/>
            <p:cNvSpPr>
              <a:spLocks noChangeArrowheads="1"/>
            </p:cNvSpPr>
            <p:nvPr/>
          </p:nvSpPr>
          <p:spPr bwMode="auto">
            <a:xfrm rot="1758052">
              <a:off x="1454" y="217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Oval 159"/>
            <p:cNvSpPr>
              <a:spLocks noChangeArrowheads="1"/>
            </p:cNvSpPr>
            <p:nvPr/>
          </p:nvSpPr>
          <p:spPr bwMode="auto">
            <a:xfrm rot="1758052">
              <a:off x="1440" y="216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Oval 160"/>
            <p:cNvSpPr>
              <a:spLocks noChangeArrowheads="1"/>
            </p:cNvSpPr>
            <p:nvPr/>
          </p:nvSpPr>
          <p:spPr bwMode="auto">
            <a:xfrm>
              <a:off x="1491" y="218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 Box 161"/>
            <p:cNvSpPr txBox="1">
              <a:spLocks noChangeArrowheads="1"/>
            </p:cNvSpPr>
            <p:nvPr/>
          </p:nvSpPr>
          <p:spPr bwMode="auto">
            <a:xfrm>
              <a:off x="1920" y="2208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to add Title</a:t>
              </a:r>
            </a:p>
          </p:txBody>
        </p:sp>
        <p:sp>
          <p:nvSpPr>
            <p:cNvPr id="115" name="Text Box 162"/>
            <p:cNvSpPr txBox="1">
              <a:spLocks noChangeArrowheads="1"/>
            </p:cNvSpPr>
            <p:nvPr/>
          </p:nvSpPr>
          <p:spPr bwMode="auto">
            <a:xfrm>
              <a:off x="1560" y="217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6" name="AutoShape 171"/>
            <p:cNvSpPr>
              <a:spLocks noChangeArrowheads="1"/>
            </p:cNvSpPr>
            <p:nvPr/>
          </p:nvSpPr>
          <p:spPr bwMode="gray">
            <a:xfrm>
              <a:off x="1654" y="218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73"/>
            <p:cNvSpPr>
              <a:spLocks noChangeArrowheads="1"/>
            </p:cNvSpPr>
            <p:nvPr/>
          </p:nvSpPr>
          <p:spPr bwMode="gray">
            <a:xfrm rot="1758052">
              <a:off x="1454" y="217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Oval 174"/>
            <p:cNvSpPr>
              <a:spLocks noChangeArrowheads="1"/>
            </p:cNvSpPr>
            <p:nvPr/>
          </p:nvSpPr>
          <p:spPr bwMode="gray">
            <a:xfrm rot="1758052">
              <a:off x="1440" y="216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0" name="Picture 217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18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Text Box 177"/>
            <p:cNvSpPr txBox="1">
              <a:spLocks noChangeArrowheads="1"/>
            </p:cNvSpPr>
            <p:nvPr/>
          </p:nvSpPr>
          <p:spPr bwMode="gray">
            <a:xfrm>
              <a:off x="1584" y="2178"/>
              <a:ext cx="2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2" name="Text Box 206"/>
          <p:cNvSpPr txBox="1">
            <a:spLocks noChangeArrowheads="1"/>
          </p:cNvSpPr>
          <p:nvPr/>
        </p:nvSpPr>
        <p:spPr bwMode="gray">
          <a:xfrm>
            <a:off x="1594403" y="1056972"/>
            <a:ext cx="5737887" cy="52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nhà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 Box 183"/>
          <p:cNvSpPr txBox="1">
            <a:spLocks noChangeArrowheads="1"/>
          </p:cNvSpPr>
          <p:nvPr/>
        </p:nvSpPr>
        <p:spPr bwMode="gray">
          <a:xfrm>
            <a:off x="1342030" y="3441055"/>
            <a:ext cx="4603961" cy="5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/>
              <a:t>Giải</a:t>
            </a:r>
            <a:r>
              <a:rPr lang="en-US" sz="2800" b="1" dirty="0"/>
              <a:t> </a:t>
            </a:r>
            <a:r>
              <a:rPr lang="en-US" sz="2800" b="1" dirty="0" err="1" smtClean="0"/>
              <a:t>pháp</a:t>
            </a:r>
            <a:r>
              <a:rPr lang="en-US" sz="2800" b="1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023" y="322961"/>
            <a:ext cx="11017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903" y="1061311"/>
            <a:ext cx="11370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 </a:t>
            </a:r>
            <a:r>
              <a:rPr lang="vi-VN" sz="2800" b="1" i="1" dirty="0" smtClean="0">
                <a:solidFill>
                  <a:srgbClr val="FFFF00"/>
                </a:solidFill>
              </a:rPr>
              <a:t>Đặc </a:t>
            </a:r>
            <a:r>
              <a:rPr lang="vi-VN" sz="2800" b="1" i="1" dirty="0">
                <a:solidFill>
                  <a:srgbClr val="FFFF00"/>
                </a:solidFill>
              </a:rPr>
              <a:t>điểm chung:</a:t>
            </a:r>
            <a:r>
              <a:rPr lang="vi-VN" sz="2800" dirty="0">
                <a:solidFill>
                  <a:srgbClr val="FFFF00"/>
                </a:solidFill>
              </a:rPr>
              <a:t> 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sz="2800" dirty="0" smtClean="0">
                <a:solidFill>
                  <a:srgbClr val="FFFF00"/>
                </a:solidFill>
              </a:rPr>
              <a:t>Sĩ </a:t>
            </a:r>
            <a:r>
              <a:rPr lang="vi-VN" sz="2800" dirty="0">
                <a:solidFill>
                  <a:srgbClr val="FFFF00"/>
                </a:solidFill>
              </a:rPr>
              <a:t>số HS </a:t>
            </a:r>
            <a:r>
              <a:rPr lang="vi-VN" sz="2800">
                <a:solidFill>
                  <a:srgbClr val="FFFF00"/>
                </a:solidFill>
              </a:rPr>
              <a:t>= </a:t>
            </a:r>
            <a:r>
              <a:rPr lang="vi-VN" sz="2800" b="1" smtClean="0">
                <a:solidFill>
                  <a:srgbClr val="FFFF00"/>
                </a:solidFill>
                <a:latin typeface="+mj-lt"/>
              </a:rPr>
              <a:t>9</a:t>
            </a:r>
            <a:r>
              <a:rPr lang="en-US" sz="2800" b="1" smtClean="0">
                <a:solidFill>
                  <a:srgbClr val="FFFF00"/>
                </a:solidFill>
                <a:latin typeface="+mj-lt"/>
              </a:rPr>
              <a:t>05</a:t>
            </a:r>
            <a:r>
              <a:rPr lang="vi-VN" sz="28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FF00"/>
                </a:solidFill>
              </a:rPr>
              <a:t>HS 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FFFF00"/>
                </a:solidFill>
              </a:rPr>
              <a:t>K8: 241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27" y="0"/>
            <a:ext cx="72045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</a:p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330055"/>
              </p:ext>
            </p:extLst>
          </p:nvPr>
        </p:nvGraphicFramePr>
        <p:xfrm>
          <a:off x="841470" y="1610822"/>
          <a:ext cx="9125490" cy="33443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01391">
                  <a:extLst>
                    <a:ext uri="{9D8B030D-6E8A-4147-A177-3AD203B41FA5}">
                      <a16:colId xmlns:a16="http://schemas.microsoft.com/office/drawing/2014/main" val="3373061038"/>
                    </a:ext>
                  </a:extLst>
                </a:gridCol>
                <a:gridCol w="3514883">
                  <a:extLst>
                    <a:ext uri="{9D8B030D-6E8A-4147-A177-3AD203B41FA5}">
                      <a16:colId xmlns:a16="http://schemas.microsoft.com/office/drawing/2014/main" val="2747786712"/>
                    </a:ext>
                  </a:extLst>
                </a:gridCol>
                <a:gridCol w="3109216">
                  <a:extLst>
                    <a:ext uri="{9D8B030D-6E8A-4147-A177-3AD203B41FA5}">
                      <a16:colId xmlns:a16="http://schemas.microsoft.com/office/drawing/2014/main" val="3401441680"/>
                    </a:ext>
                  </a:extLst>
                </a:gridCol>
              </a:tblGrid>
              <a:tr h="675178"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575" algn="ctr" defTabSz="914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endParaRPr lang="en-US" sz="32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285743"/>
                  </a:ext>
                </a:extLst>
              </a:tr>
              <a:tr h="6923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876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78269"/>
                  </a:ext>
                </a:extLst>
              </a:tr>
              <a:tr h="6792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209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77935"/>
                  </a:ext>
                </a:extLst>
              </a:tr>
              <a:tr h="8098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3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8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578" y="0"/>
            <a:ext cx="62677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539825"/>
              </p:ext>
            </p:extLst>
          </p:nvPr>
        </p:nvGraphicFramePr>
        <p:xfrm>
          <a:off x="653144" y="1204328"/>
          <a:ext cx="10463350" cy="2133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0147">
                  <a:extLst>
                    <a:ext uri="{9D8B030D-6E8A-4147-A177-3AD203B41FA5}">
                      <a16:colId xmlns:a16="http://schemas.microsoft.com/office/drawing/2014/main" val="3373061038"/>
                    </a:ext>
                  </a:extLst>
                </a:gridCol>
                <a:gridCol w="1293856">
                  <a:extLst>
                    <a:ext uri="{9D8B030D-6E8A-4147-A177-3AD203B41FA5}">
                      <a16:colId xmlns:a16="http://schemas.microsoft.com/office/drawing/2014/main" val="2298921242"/>
                    </a:ext>
                  </a:extLst>
                </a:gridCol>
                <a:gridCol w="1364174">
                  <a:extLst>
                    <a:ext uri="{9D8B030D-6E8A-4147-A177-3AD203B41FA5}">
                      <a16:colId xmlns:a16="http://schemas.microsoft.com/office/drawing/2014/main" val="3586220623"/>
                    </a:ext>
                  </a:extLst>
                </a:gridCol>
                <a:gridCol w="1504811">
                  <a:extLst>
                    <a:ext uri="{9D8B030D-6E8A-4147-A177-3AD203B41FA5}">
                      <a16:colId xmlns:a16="http://schemas.microsoft.com/office/drawing/2014/main" val="641474597"/>
                    </a:ext>
                  </a:extLst>
                </a:gridCol>
                <a:gridCol w="1406364">
                  <a:extLst>
                    <a:ext uri="{9D8B030D-6E8A-4147-A177-3AD203B41FA5}">
                      <a16:colId xmlns:a16="http://schemas.microsoft.com/office/drawing/2014/main" val="3952513467"/>
                    </a:ext>
                  </a:extLst>
                </a:gridCol>
                <a:gridCol w="1546999">
                  <a:extLst>
                    <a:ext uri="{9D8B030D-6E8A-4147-A177-3AD203B41FA5}">
                      <a16:colId xmlns:a16="http://schemas.microsoft.com/office/drawing/2014/main" val="3401441680"/>
                    </a:ext>
                  </a:extLst>
                </a:gridCol>
                <a:gridCol w="1546999">
                  <a:extLst>
                    <a:ext uri="{9D8B030D-6E8A-4147-A177-3AD203B41FA5}">
                      <a16:colId xmlns:a16="http://schemas.microsoft.com/office/drawing/2014/main" val="1435801395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8A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8B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8D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8E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285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78269"/>
                  </a:ext>
                </a:extLst>
              </a:tr>
              <a:tr h="85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77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332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847174"/>
              </p:ext>
            </p:extLst>
          </p:nvPr>
        </p:nvGraphicFramePr>
        <p:xfrm>
          <a:off x="705395" y="3628505"/>
          <a:ext cx="10358848" cy="2133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14669">
                  <a:extLst>
                    <a:ext uri="{9D8B030D-6E8A-4147-A177-3AD203B41FA5}">
                      <a16:colId xmlns:a16="http://schemas.microsoft.com/office/drawing/2014/main" val="3373061038"/>
                    </a:ext>
                  </a:extLst>
                </a:gridCol>
                <a:gridCol w="1148432">
                  <a:extLst>
                    <a:ext uri="{9D8B030D-6E8A-4147-A177-3AD203B41FA5}">
                      <a16:colId xmlns:a16="http://schemas.microsoft.com/office/drawing/2014/main" val="2298921242"/>
                    </a:ext>
                  </a:extLst>
                </a:gridCol>
                <a:gridCol w="1350549">
                  <a:extLst>
                    <a:ext uri="{9D8B030D-6E8A-4147-A177-3AD203B41FA5}">
                      <a16:colId xmlns:a16="http://schemas.microsoft.com/office/drawing/2014/main" val="3586220623"/>
                    </a:ext>
                  </a:extLst>
                </a:gridCol>
                <a:gridCol w="1489782">
                  <a:extLst>
                    <a:ext uri="{9D8B030D-6E8A-4147-A177-3AD203B41FA5}">
                      <a16:colId xmlns:a16="http://schemas.microsoft.com/office/drawing/2014/main" val="641474597"/>
                    </a:ext>
                  </a:extLst>
                </a:gridCol>
                <a:gridCol w="1392318">
                  <a:extLst>
                    <a:ext uri="{9D8B030D-6E8A-4147-A177-3AD203B41FA5}">
                      <a16:colId xmlns:a16="http://schemas.microsoft.com/office/drawing/2014/main" val="3952513467"/>
                    </a:ext>
                  </a:extLst>
                </a:gridCol>
                <a:gridCol w="1531549">
                  <a:extLst>
                    <a:ext uri="{9D8B030D-6E8A-4147-A177-3AD203B41FA5}">
                      <a16:colId xmlns:a16="http://schemas.microsoft.com/office/drawing/2014/main" val="3401441680"/>
                    </a:ext>
                  </a:extLst>
                </a:gridCol>
                <a:gridCol w="1531549">
                  <a:extLst>
                    <a:ext uri="{9D8B030D-6E8A-4147-A177-3AD203B41FA5}">
                      <a16:colId xmlns:a16="http://schemas.microsoft.com/office/drawing/2014/main" val="1435801395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800" b="1" baseline="0" dirty="0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-285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8B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8D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8E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285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78269"/>
                  </a:ext>
                </a:extLst>
              </a:tr>
              <a:tr h="85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77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332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73892" y="619553"/>
            <a:ext cx="3818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012" y="0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445840"/>
              </p:ext>
            </p:extLst>
          </p:nvPr>
        </p:nvGraphicFramePr>
        <p:xfrm>
          <a:off x="191012" y="770709"/>
          <a:ext cx="11756570" cy="541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588">
                  <a:extLst>
                    <a:ext uri="{9D8B030D-6E8A-4147-A177-3AD203B41FA5}">
                      <a16:colId xmlns:a16="http://schemas.microsoft.com/office/drawing/2014/main" val="488672807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198168774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50795468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202558461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83678325"/>
                    </a:ext>
                  </a:extLst>
                </a:gridCol>
                <a:gridCol w="1267097">
                  <a:extLst>
                    <a:ext uri="{9D8B030D-6E8A-4147-A177-3AD203B41FA5}">
                      <a16:colId xmlns:a16="http://schemas.microsoft.com/office/drawing/2014/main" val="2827807311"/>
                    </a:ext>
                  </a:extLst>
                </a:gridCol>
                <a:gridCol w="1162595">
                  <a:extLst>
                    <a:ext uri="{9D8B030D-6E8A-4147-A177-3AD203B41FA5}">
                      <a16:colId xmlns:a16="http://schemas.microsoft.com/office/drawing/2014/main" val="3051214298"/>
                    </a:ext>
                  </a:extLst>
                </a:gridCol>
                <a:gridCol w="1319348">
                  <a:extLst>
                    <a:ext uri="{9D8B030D-6E8A-4147-A177-3AD203B41FA5}">
                      <a16:colId xmlns:a16="http://schemas.microsoft.com/office/drawing/2014/main" val="33251589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79114860"/>
                    </a:ext>
                  </a:extLst>
                </a:gridCol>
                <a:gridCol w="1188719">
                  <a:extLst>
                    <a:ext uri="{9D8B030D-6E8A-4147-A177-3AD203B41FA5}">
                      <a16:colId xmlns:a16="http://schemas.microsoft.com/office/drawing/2014/main" val="2968106991"/>
                    </a:ext>
                  </a:extLst>
                </a:gridCol>
              </a:tblGrid>
              <a:tr h="692331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Kì</a:t>
                      </a:r>
                      <a:r>
                        <a:rPr lang="en-US" sz="2800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KÌ</a:t>
                      </a:r>
                      <a:r>
                        <a:rPr lang="en-US" sz="2800" baseline="0" smtClean="0">
                          <a:solidFill>
                            <a:schemeClr val="bg1"/>
                          </a:solidFill>
                        </a:rPr>
                        <a:t> I-2023-2024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KÌ</a:t>
                      </a:r>
                      <a:r>
                        <a:rPr lang="en-US" sz="2800" baseline="0" smtClean="0">
                          <a:solidFill>
                            <a:schemeClr val="bg1"/>
                          </a:solidFill>
                        </a:rPr>
                        <a:t> II-2023-2024</a:t>
                      </a:r>
                      <a:endParaRPr lang="en-US" sz="280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KÌ</a:t>
                      </a:r>
                      <a:r>
                        <a:rPr lang="en-US" sz="2800" baseline="0" smtClean="0">
                          <a:solidFill>
                            <a:schemeClr val="bg1"/>
                          </a:solidFill>
                        </a:rPr>
                        <a:t> I-2024-2025</a:t>
                      </a:r>
                      <a:endParaRPr lang="en-US" sz="280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251308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Môn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TOÁN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VĂN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ANH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TOÁN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VĂN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ANH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TOÁN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VĂN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ANH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15492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TB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7.7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8.1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8.3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7.0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7. 9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7.5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6.3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7.3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chemeClr val="bg1"/>
                          </a:solidFill>
                        </a:rPr>
                        <a:t>8.0</a:t>
                      </a:r>
                      <a:endParaRPr 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318368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FF00"/>
                          </a:solidFill>
                        </a:rPr>
                        <a:t>8A</a:t>
                      </a:r>
                      <a:endParaRPr lang="en-US" sz="28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FF00"/>
                          </a:solidFill>
                        </a:rPr>
                        <a:t>6.5</a:t>
                      </a:r>
                      <a:endParaRPr lang="en-US" sz="40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FF00"/>
                          </a:solidFill>
                        </a:rPr>
                        <a:t>7.5</a:t>
                      </a:r>
                      <a:endParaRPr lang="en-US" sz="40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FF00"/>
                          </a:solidFill>
                        </a:rPr>
                        <a:t>6.7</a:t>
                      </a:r>
                      <a:endParaRPr lang="en-US" sz="40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FF00"/>
                          </a:solidFill>
                        </a:rPr>
                        <a:t>4.9</a:t>
                      </a:r>
                      <a:endParaRPr lang="en-US" sz="40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FF00"/>
                          </a:solidFill>
                        </a:rPr>
                        <a:t>6.9</a:t>
                      </a:r>
                      <a:endParaRPr lang="en-US" sz="40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FF00"/>
                          </a:solidFill>
                        </a:rPr>
                        <a:t>5.6</a:t>
                      </a:r>
                      <a:endParaRPr lang="en-US" sz="4000" b="1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0000"/>
                          </a:solidFill>
                        </a:rPr>
                        <a:t>5.1</a:t>
                      </a:r>
                      <a:endParaRPr 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0000"/>
                          </a:solidFill>
                        </a:rPr>
                        <a:t>6.4</a:t>
                      </a:r>
                      <a:endParaRPr 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FF0000"/>
                          </a:solidFill>
                        </a:rPr>
                        <a:t>6.9</a:t>
                      </a:r>
                      <a:endParaRPr 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50025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8B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7.8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7.8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8.7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7.4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7.9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8.0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6.6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7.7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8.4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485230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8C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7.9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8.6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8.6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7.3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8.2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7.8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6.3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7.5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8.1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791781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8D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7.9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8.3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8.7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7.3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8.1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8.0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6.7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7.3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8.3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087512"/>
                  </a:ext>
                </a:extLst>
              </a:tr>
              <a:tr h="510572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</a:rPr>
                        <a:t>8E</a:t>
                      </a:r>
                      <a:endParaRPr lang="en-US" sz="2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8.4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8.2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8.5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7.6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8.2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7.9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6.9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7.5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bg1"/>
                          </a:solidFill>
                        </a:rPr>
                        <a:t>8.4</a:t>
                      </a:r>
                      <a:endParaRPr lang="en-US" sz="4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64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2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012" y="0"/>
            <a:ext cx="10780259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Các hoạt động khác</a:t>
            </a: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HS đi trải nghiệm tại Bảo tàng quân sự Việt Nam</a:t>
            </a: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 nguyện mùa đông tai Tuyên Quang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2622</TotalTime>
  <Words>2402</Words>
  <Application>Microsoft Office PowerPoint</Application>
  <PresentationFormat>Widescreen</PresentationFormat>
  <Paragraphs>927</Paragraphs>
  <Slides>32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.VnTime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119</cp:revision>
  <dcterms:created xsi:type="dcterms:W3CDTF">2021-08-16T00:49:06Z</dcterms:created>
  <dcterms:modified xsi:type="dcterms:W3CDTF">2025-01-19T09:24:51Z</dcterms:modified>
</cp:coreProperties>
</file>