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23"/>
  </p:notesMasterIdLst>
  <p:handoutMasterIdLst>
    <p:handoutMasterId r:id="rId24"/>
  </p:handoutMasterIdLst>
  <p:sldIdLst>
    <p:sldId id="621" r:id="rId5"/>
    <p:sldId id="2007577423" r:id="rId6"/>
    <p:sldId id="2007577435" r:id="rId7"/>
    <p:sldId id="263" r:id="rId8"/>
    <p:sldId id="262" r:id="rId9"/>
    <p:sldId id="2007577437" r:id="rId10"/>
    <p:sldId id="2007577444" r:id="rId11"/>
    <p:sldId id="2007577424" r:id="rId12"/>
    <p:sldId id="268" r:id="rId13"/>
    <p:sldId id="269" r:id="rId14"/>
    <p:sldId id="11088864" r:id="rId15"/>
    <p:sldId id="257" r:id="rId16"/>
    <p:sldId id="2007577447" r:id="rId17"/>
    <p:sldId id="285" r:id="rId18"/>
    <p:sldId id="614" r:id="rId19"/>
    <p:sldId id="647" r:id="rId20"/>
    <p:sldId id="351" r:id="rId21"/>
    <p:sldId id="625"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FFFFCC"/>
    <a:srgbClr val="02023C"/>
    <a:srgbClr val="DE4654"/>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7" autoAdjust="0"/>
  </p:normalViewPr>
  <p:slideViewPr>
    <p:cSldViewPr>
      <p:cViewPr varScale="1">
        <p:scale>
          <a:sx n="74" d="100"/>
          <a:sy n="74" d="100"/>
        </p:scale>
        <p:origin x="1044" y="54"/>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5/12/2025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5/12/2025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01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43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012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7"/>
        <p:cNvGrpSpPr/>
        <p:nvPr/>
      </p:nvGrpSpPr>
      <p:grpSpPr>
        <a:xfrm>
          <a:off x="0" y="0"/>
          <a:ext cx="0" cy="0"/>
          <a:chOff x="0" y="0"/>
          <a:chExt cx="0" cy="0"/>
        </a:xfrm>
      </p:grpSpPr>
      <p:sp>
        <p:nvSpPr>
          <p:cNvPr id="48" name="Google Shape;48;p3"/>
          <p:cNvSpPr/>
          <p:nvPr/>
        </p:nvSpPr>
        <p:spPr>
          <a:xfrm>
            <a:off x="42522" y="1440027"/>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3"/>
          <p:cNvSpPr/>
          <p:nvPr/>
        </p:nvSpPr>
        <p:spPr>
          <a:xfrm>
            <a:off x="6310974"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3"/>
          <p:cNvSpPr/>
          <p:nvPr/>
        </p:nvSpPr>
        <p:spPr>
          <a:xfrm rot="345029">
            <a:off x="8280094" y="4168597"/>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3"/>
          <p:cNvSpPr/>
          <p:nvPr/>
        </p:nvSpPr>
        <p:spPr>
          <a:xfrm>
            <a:off x="8198110"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3"/>
          <p:cNvSpPr/>
          <p:nvPr/>
        </p:nvSpPr>
        <p:spPr>
          <a:xfrm flipH="1">
            <a:off x="6310974" y="756095"/>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3"/>
          <p:cNvSpPr/>
          <p:nvPr/>
        </p:nvSpPr>
        <p:spPr>
          <a:xfrm>
            <a:off x="408451" y="749375"/>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3"/>
          <p:cNvSpPr/>
          <p:nvPr/>
        </p:nvSpPr>
        <p:spPr>
          <a:xfrm>
            <a:off x="-399813" y="3845576"/>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3"/>
          <p:cNvSpPr/>
          <p:nvPr/>
        </p:nvSpPr>
        <p:spPr>
          <a:xfrm>
            <a:off x="-3649" y="4336669"/>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3"/>
          <p:cNvSpPr/>
          <p:nvPr/>
        </p:nvSpPr>
        <p:spPr>
          <a:xfrm flipH="1">
            <a:off x="-173801" y="4429051"/>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3"/>
          <p:cNvSpPr/>
          <p:nvPr/>
        </p:nvSpPr>
        <p:spPr>
          <a:xfrm>
            <a:off x="6711488" y="4336680"/>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3"/>
          <p:cNvSpPr/>
          <p:nvPr/>
        </p:nvSpPr>
        <p:spPr>
          <a:xfrm rot="168658">
            <a:off x="6001604" y="4548509"/>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4" y="538819"/>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7477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039501" y="4315996"/>
            <a:ext cx="11217475" cy="10236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722856" y="16"/>
            <a:ext cx="1414036" cy="4964576"/>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88" name="Google Shape;1088;p23"/>
          <p:cNvSpPr/>
          <p:nvPr/>
        </p:nvSpPr>
        <p:spPr>
          <a:xfrm>
            <a:off x="-457925" y="4964300"/>
            <a:ext cx="9829200" cy="378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23"/>
          <p:cNvSpPr/>
          <p:nvPr/>
        </p:nvSpPr>
        <p:spPr>
          <a:xfrm>
            <a:off x="-225650" y="4964300"/>
            <a:ext cx="9497100" cy="99600"/>
          </a:xfrm>
          <a:prstGeom prst="rect">
            <a:avLst/>
          </a:pr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23"/>
          <p:cNvSpPr/>
          <p:nvPr/>
        </p:nvSpPr>
        <p:spPr>
          <a:xfrm rot="10800000" flipH="1">
            <a:off x="5909401" y="-171673"/>
            <a:ext cx="3582725" cy="717250"/>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8448780" y="16"/>
            <a:ext cx="1414036" cy="4964576"/>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1" name="Google Shape;1121;p23"/>
          <p:cNvSpPr txBox="1">
            <a:spLocks noGrp="1"/>
          </p:cNvSpPr>
          <p:nvPr>
            <p:ph type="title"/>
          </p:nvPr>
        </p:nvSpPr>
        <p:spPr>
          <a:xfrm>
            <a:off x="713225" y="368825"/>
            <a:ext cx="7717500" cy="88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1652650" y="1815481"/>
            <a:ext cx="604200" cy="528900"/>
          </a:xfrm>
          <a:prstGeom prst="rect">
            <a:avLst/>
          </a:prstGeom>
        </p:spPr>
        <p:txBody>
          <a:bodyPr spcFirstLastPara="1" wrap="square" lIns="91425" tIns="91425" rIns="91425" bIns="91425" anchor="ctr" anchorCtr="0">
            <a:noAutofit/>
          </a:bodyPr>
          <a:lstStyle>
            <a:lvl1pPr marL="457189" lvl="0" indent="-406390" algn="ctr">
              <a:spcBef>
                <a:spcPts val="0"/>
              </a:spcBef>
              <a:spcAft>
                <a:spcPts val="0"/>
              </a:spcAft>
              <a:buSzPts val="2800"/>
              <a:buFont typeface="Londrina Solid"/>
              <a:buChar char="●"/>
              <a:defRPr sz="3000">
                <a:solidFill>
                  <a:schemeClr val="lt1"/>
                </a:solidFill>
                <a:latin typeface="Londrina Solid"/>
                <a:ea typeface="Londrina Solid"/>
                <a:cs typeface="Londrina Solid"/>
                <a:sym typeface="Londrina Solid"/>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791616" y="2514600"/>
            <a:ext cx="2321100" cy="8889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24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4269800" y="1815469"/>
            <a:ext cx="604200" cy="528900"/>
          </a:xfrm>
          <a:prstGeom prst="rect">
            <a:avLst/>
          </a:prstGeom>
        </p:spPr>
        <p:txBody>
          <a:bodyPr spcFirstLastPara="1" wrap="square" lIns="91425" tIns="91425" rIns="91425" bIns="91425" anchor="ctr" anchorCtr="0">
            <a:noAutofit/>
          </a:bodyPr>
          <a:lstStyle>
            <a:lvl1pPr marL="457189" lvl="0" indent="-406390" algn="ctr" rtl="0">
              <a:spcBef>
                <a:spcPts val="0"/>
              </a:spcBef>
              <a:spcAft>
                <a:spcPts val="0"/>
              </a:spcAft>
              <a:buSzPts val="2800"/>
              <a:buFont typeface="Londrina Solid"/>
              <a:buChar char="●"/>
              <a:defRPr sz="3000">
                <a:solidFill>
                  <a:schemeClr val="lt1"/>
                </a:solidFill>
                <a:latin typeface="Londrina Solid"/>
                <a:ea typeface="Londrina Solid"/>
                <a:cs typeface="Londrina Solid"/>
                <a:sym typeface="Londrina Solid"/>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3414680" y="2514600"/>
            <a:ext cx="2321100" cy="88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24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6898775" y="1815481"/>
            <a:ext cx="604200" cy="528900"/>
          </a:xfrm>
          <a:prstGeom prst="rect">
            <a:avLst/>
          </a:prstGeom>
        </p:spPr>
        <p:txBody>
          <a:bodyPr spcFirstLastPara="1" wrap="square" lIns="91425" tIns="91425" rIns="91425" bIns="91425" anchor="ctr" anchorCtr="0">
            <a:noAutofit/>
          </a:bodyPr>
          <a:lstStyle>
            <a:lvl1pPr marL="457189" lvl="0" indent="-406390" algn="ctr" rtl="0">
              <a:spcBef>
                <a:spcPts val="0"/>
              </a:spcBef>
              <a:spcAft>
                <a:spcPts val="0"/>
              </a:spcAft>
              <a:buSzPts val="2800"/>
              <a:buFont typeface="Londrina Solid"/>
              <a:buChar char="●"/>
              <a:defRPr sz="3000">
                <a:solidFill>
                  <a:schemeClr val="lt1"/>
                </a:solidFill>
                <a:latin typeface="Londrina Solid"/>
                <a:ea typeface="Londrina Solid"/>
                <a:cs typeface="Londrina Solid"/>
                <a:sym typeface="Londrina Solid"/>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6037744" y="2514600"/>
            <a:ext cx="2321100" cy="888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24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83074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D5829-288F-9346-87B2-963FFF3A8E90}"/>
              </a:ext>
            </a:extLst>
          </p:cNvPr>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5754B962-BA97-594A-B860-FFE3FEE1ED31}"/>
              </a:ext>
            </a:extLst>
          </p:cNvPr>
          <p:cNvSpPr>
            <a:spLocks noGrp="1"/>
          </p:cNvSpPr>
          <p:nvPr>
            <p:ph type="dt" sz="half" idx="10"/>
          </p:nvPr>
        </p:nvSpPr>
        <p:spPr>
          <a:xfrm>
            <a:off x="457200" y="4683919"/>
            <a:ext cx="2133600" cy="357188"/>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298CBD3F-F3C6-F444-9290-9C384D4CED94}"/>
              </a:ext>
            </a:extLst>
          </p:cNvPr>
          <p:cNvSpPr>
            <a:spLocks noGrp="1"/>
          </p:cNvSpPr>
          <p:nvPr>
            <p:ph type="ftr" sz="quarter" idx="11"/>
          </p:nvPr>
        </p:nvSpPr>
        <p:spPr>
          <a:xfrm>
            <a:off x="3124200" y="4683919"/>
            <a:ext cx="2895600" cy="357188"/>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D4080216-848C-5046-8EAF-88EA88DADCD2}"/>
              </a:ext>
            </a:extLst>
          </p:cNvPr>
          <p:cNvSpPr>
            <a:spLocks noGrp="1"/>
          </p:cNvSpPr>
          <p:nvPr>
            <p:ph type="sldNum" sz="quarter" idx="12"/>
          </p:nvPr>
        </p:nvSpPr>
        <p:spPr>
          <a:xfrm>
            <a:off x="6553200" y="4683919"/>
            <a:ext cx="2133600" cy="357188"/>
          </a:xfrm>
        </p:spPr>
        <p:txBody>
          <a:bodyPr/>
          <a:lstStyle>
            <a:lvl1pPr>
              <a:defRPr/>
            </a:lvl1pPr>
          </a:lstStyle>
          <a:p>
            <a:fld id="{D35FDFB3-41D5-7A42-A661-A04E61C987BF}" type="slidenum">
              <a:rPr lang="en-US" altLang="en-VN"/>
              <a:pPr/>
              <a:t>‹#›</a:t>
            </a:fld>
            <a:endParaRPr lang="en-US" altLang="en-VN"/>
          </a:p>
        </p:txBody>
      </p:sp>
    </p:spTree>
    <p:extLst>
      <p:ext uri="{BB962C8B-B14F-4D97-AF65-F5344CB8AC3E}">
        <p14:creationId xmlns:p14="http://schemas.microsoft.com/office/powerpoint/2010/main" val="3550005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5/12/2025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5/12/2025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1" r:id="rId12"/>
    <p:sldLayoutId id="2147483773" r:id="rId13"/>
    <p:sldLayoutId id="2147483774"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5/12/2025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12/05/2025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C864D8-94FF-41B2-991B-05EF775C1920}"/>
              </a:ext>
            </a:extLst>
          </p:cNvPr>
          <p:cNvSpPr/>
          <p:nvPr/>
        </p:nvSpPr>
        <p:spPr>
          <a:xfrm>
            <a:off x="762000" y="1504950"/>
            <a:ext cx="8001000" cy="1077218"/>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19: Phong trào yêu nước chống Pháp ở Việt Nam từ đầu thế kỉ XX đến năm 1917</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a:extLst>
              <a:ext uri="{FF2B5EF4-FFF2-40B4-BE49-F238E27FC236}">
                <a16:creationId xmlns:a16="http://schemas.microsoft.com/office/drawing/2014/main" id="{92EA59C7-7EED-485B-A9ED-438A79DA8CB3}"/>
              </a:ext>
            </a:extLst>
          </p:cNvPr>
          <p:cNvSpPr/>
          <p:nvPr/>
        </p:nvSpPr>
        <p:spPr>
          <a:xfrm>
            <a:off x="1676400" y="450815"/>
            <a:ext cx="5791201" cy="1054135"/>
          </a:xfrm>
          <a:prstGeom prst="rect">
            <a:avLst/>
          </a:prstGeom>
          <a:noFill/>
        </p:spPr>
        <p:txBody>
          <a:bodyPr wrap="squar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7: Việt Nam từ thế kỉ XIX đến đầu thế kỉ XX</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80" y="0"/>
            <a:ext cx="8983980" cy="507492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9E13D23-CFDA-D82C-D23B-4750146AF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9"/>
          <p:cNvPicPr>
            <a:picLocks noChangeAspect="1"/>
          </p:cNvPicPr>
          <p:nvPr/>
        </p:nvPicPr>
        <p:blipFill>
          <a:blip r:embed="rId2"/>
          <a:srcRect l="14088" t="898" b="898"/>
          <a:stretch>
            <a:fillRect/>
          </a:stretch>
        </p:blipFill>
        <p:spPr>
          <a:xfrm rot="832874">
            <a:off x="550256" y="4919042"/>
            <a:ext cx="1143261" cy="279334"/>
          </a:xfrm>
          <a:prstGeom prst="rect">
            <a:avLst/>
          </a:prstGeom>
        </p:spPr>
      </p:pic>
      <p:sp>
        <p:nvSpPr>
          <p:cNvPr id="9" name="AutoShape 9"/>
          <p:cNvSpPr/>
          <p:nvPr/>
        </p:nvSpPr>
        <p:spPr>
          <a:xfrm rot="5400000" flipV="1">
            <a:off x="4616774" y="-2299378"/>
            <a:ext cx="28068" cy="9026384"/>
          </a:xfrm>
          <a:prstGeom prst="line">
            <a:avLst/>
          </a:prstGeom>
          <a:ln w="47625" cap="flat">
            <a:solidFill>
              <a:srgbClr val="5F1A1F"/>
            </a:solidFill>
            <a:prstDash val="solid"/>
            <a:headEnd type="none" w="sm" len="sm"/>
            <a:tailEnd type="none" w="sm" len="sm"/>
          </a:ln>
        </p:spPr>
        <p:txBody>
          <a:bodyPr/>
          <a:lstStyle/>
          <a:p>
            <a:endParaRPr lang="en-US" sz="1350"/>
          </a:p>
        </p:txBody>
      </p:sp>
      <p:grpSp>
        <p:nvGrpSpPr>
          <p:cNvPr id="13" name="Group 13"/>
          <p:cNvGrpSpPr/>
          <p:nvPr/>
        </p:nvGrpSpPr>
        <p:grpSpPr>
          <a:xfrm rot="5400000">
            <a:off x="7870952" y="2378785"/>
            <a:ext cx="117805" cy="16014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6443B"/>
            </a:solidFill>
          </p:spPr>
          <p:txBody>
            <a:bodyPr/>
            <a:lstStyle/>
            <a:p>
              <a:endParaRPr lang="en-US" sz="1350"/>
            </a:p>
          </p:txBody>
        </p:sp>
        <p:sp>
          <p:nvSpPr>
            <p:cNvPr id="15" name="TextBox 15"/>
            <p:cNvSpPr txBox="1"/>
            <p:nvPr/>
          </p:nvSpPr>
          <p:spPr>
            <a:xfrm>
              <a:off x="76200" y="57150"/>
              <a:ext cx="660400" cy="679450"/>
            </a:xfrm>
            <a:prstGeom prst="rect">
              <a:avLst/>
            </a:prstGeom>
          </p:spPr>
          <p:txBody>
            <a:bodyPr lIns="14348" tIns="14348" rIns="14348" bIns="14348" rtlCol="0" anchor="ctr"/>
            <a:lstStyle/>
            <a:p>
              <a:pPr algn="ctr" defTabSz="246888">
                <a:lnSpc>
                  <a:spcPts val="189"/>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19" name="Group 19"/>
          <p:cNvGrpSpPr/>
          <p:nvPr/>
        </p:nvGrpSpPr>
        <p:grpSpPr>
          <a:xfrm rot="5400000">
            <a:off x="4134061" y="2156869"/>
            <a:ext cx="117805" cy="16014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6443B"/>
            </a:solidFill>
          </p:spPr>
          <p:txBody>
            <a:bodyPr/>
            <a:lstStyle/>
            <a:p>
              <a:endParaRPr lang="en-US" sz="1350"/>
            </a:p>
          </p:txBody>
        </p:sp>
        <p:sp>
          <p:nvSpPr>
            <p:cNvPr id="21" name="TextBox 21"/>
            <p:cNvSpPr txBox="1"/>
            <p:nvPr/>
          </p:nvSpPr>
          <p:spPr>
            <a:xfrm>
              <a:off x="76200" y="57150"/>
              <a:ext cx="660400" cy="679450"/>
            </a:xfrm>
            <a:prstGeom prst="rect">
              <a:avLst/>
            </a:prstGeom>
          </p:spPr>
          <p:txBody>
            <a:bodyPr lIns="14348" tIns="14348" rIns="14348" bIns="14348" rtlCol="0" anchor="ctr"/>
            <a:lstStyle/>
            <a:p>
              <a:pPr algn="ctr" defTabSz="246888">
                <a:lnSpc>
                  <a:spcPts val="189"/>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82" name="Group 82"/>
          <p:cNvGrpSpPr/>
          <p:nvPr/>
        </p:nvGrpSpPr>
        <p:grpSpPr>
          <a:xfrm rot="5400000">
            <a:off x="1187830" y="2158249"/>
            <a:ext cx="117806" cy="16014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6443B"/>
            </a:solidFill>
          </p:spPr>
          <p:txBody>
            <a:bodyPr/>
            <a:lstStyle/>
            <a:p>
              <a:endParaRPr lang="en-US" sz="1350"/>
            </a:p>
          </p:txBody>
        </p:sp>
        <p:sp>
          <p:nvSpPr>
            <p:cNvPr id="84" name="TextBox 84"/>
            <p:cNvSpPr txBox="1"/>
            <p:nvPr/>
          </p:nvSpPr>
          <p:spPr>
            <a:xfrm>
              <a:off x="76200" y="57150"/>
              <a:ext cx="660400" cy="679450"/>
            </a:xfrm>
            <a:prstGeom prst="rect">
              <a:avLst/>
            </a:prstGeom>
          </p:spPr>
          <p:txBody>
            <a:bodyPr lIns="14348" tIns="14348" rIns="14348" bIns="14348" rtlCol="0" anchor="ctr"/>
            <a:lstStyle/>
            <a:p>
              <a:pPr algn="ctr" defTabSz="246888">
                <a:lnSpc>
                  <a:spcPts val="189"/>
                </a:lnSpc>
                <a:defRPr/>
              </a:pPr>
              <a:endParaRPr>
                <a:solidFill>
                  <a:prstClr val="black"/>
                </a:solidFill>
                <a:latin typeface="Times New Roman" panose="02020603050405020304" pitchFamily="18" charset="0"/>
                <a:cs typeface="Times New Roman" panose="02020603050405020304" pitchFamily="18" charset="0"/>
              </a:endParaRPr>
            </a:p>
          </p:txBody>
        </p:sp>
      </p:grpSp>
      <p:pic>
        <p:nvPicPr>
          <p:cNvPr id="85" name="Picture 85"/>
          <p:cNvPicPr>
            <a:picLocks noChangeAspect="1"/>
          </p:cNvPicPr>
          <p:nvPr/>
        </p:nvPicPr>
        <p:blipFill>
          <a:blip r:embed="rId3"/>
          <a:srcRect/>
          <a:stretch>
            <a:fillRect/>
          </a:stretch>
        </p:blipFill>
        <p:spPr>
          <a:xfrm rot="-2159838" flipH="1">
            <a:off x="8780535" y="4339075"/>
            <a:ext cx="217469" cy="186426"/>
          </a:xfrm>
          <a:prstGeom prst="rect">
            <a:avLst/>
          </a:prstGeom>
        </p:spPr>
      </p:pic>
      <p:pic>
        <p:nvPicPr>
          <p:cNvPr id="86" name="Picture 86"/>
          <p:cNvPicPr>
            <a:picLocks noChangeAspect="1"/>
          </p:cNvPicPr>
          <p:nvPr/>
        </p:nvPicPr>
        <p:blipFill>
          <a:blip r:embed="rId4"/>
          <a:srcRect/>
          <a:stretch>
            <a:fillRect/>
          </a:stretch>
        </p:blipFill>
        <p:spPr>
          <a:xfrm>
            <a:off x="8746513" y="4701531"/>
            <a:ext cx="397487" cy="426451"/>
          </a:xfrm>
          <a:prstGeom prst="rect">
            <a:avLst/>
          </a:prstGeom>
        </p:spPr>
      </p:pic>
      <p:pic>
        <p:nvPicPr>
          <p:cNvPr id="89" name="Picture 89"/>
          <p:cNvPicPr>
            <a:picLocks noChangeAspect="1"/>
          </p:cNvPicPr>
          <p:nvPr/>
        </p:nvPicPr>
        <p:blipFill>
          <a:blip r:embed="rId5"/>
          <a:srcRect l="14164" t="64637" r="63966"/>
          <a:stretch>
            <a:fillRect/>
          </a:stretch>
        </p:blipFill>
        <p:spPr>
          <a:xfrm rot="6109585" flipH="1">
            <a:off x="164494" y="4373865"/>
            <a:ext cx="573894" cy="928010"/>
          </a:xfrm>
          <a:prstGeom prst="rect">
            <a:avLst/>
          </a:prstGeom>
        </p:spPr>
      </p:pic>
      <p:sp>
        <p:nvSpPr>
          <p:cNvPr id="115" name="TextBox 114">
            <a:extLst>
              <a:ext uri="{FF2B5EF4-FFF2-40B4-BE49-F238E27FC236}">
                <a16:creationId xmlns:a16="http://schemas.microsoft.com/office/drawing/2014/main" id="{4E66127C-96DF-C031-9426-C950E3C86836}"/>
              </a:ext>
            </a:extLst>
          </p:cNvPr>
          <p:cNvSpPr txBox="1"/>
          <p:nvPr/>
        </p:nvSpPr>
        <p:spPr>
          <a:xfrm>
            <a:off x="3291801" y="2914659"/>
            <a:ext cx="981235" cy="369332"/>
          </a:xfrm>
          <a:prstGeom prst="rect">
            <a:avLst/>
          </a:prstGeom>
          <a:noFill/>
        </p:spPr>
        <p:txBody>
          <a:bodyPr wrap="square">
            <a:spAutoFit/>
          </a:bodyPr>
          <a:lstStyle/>
          <a:p>
            <a:pPr defTabSz="685800">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EA5B73DF-6153-9ECD-5F9E-C76A388DF1EF}"/>
              </a:ext>
            </a:extLst>
          </p:cNvPr>
          <p:cNvSpPr txBox="1"/>
          <p:nvPr/>
        </p:nvSpPr>
        <p:spPr>
          <a:xfrm>
            <a:off x="945046" y="2355705"/>
            <a:ext cx="1226859" cy="415498"/>
          </a:xfrm>
          <a:prstGeom prst="rect">
            <a:avLst/>
          </a:prstGeom>
          <a:noFill/>
        </p:spPr>
        <p:txBody>
          <a:bodyPr wrap="square">
            <a:spAutoFit/>
          </a:bodyPr>
          <a:lstStyle/>
          <a:p>
            <a:pPr defTabSz="685800">
              <a:defRPr/>
            </a:pPr>
            <a:r>
              <a:rPr lang="en-US" sz="2100" b="1" dirty="0">
                <a:solidFill>
                  <a:srgbClr val="FF0000"/>
                </a:solidFill>
                <a:latin typeface="Times New Roman" panose="02020603050405020304" pitchFamily="18" charset="0"/>
                <a:cs typeface="Times New Roman" panose="02020603050405020304" pitchFamily="18" charset="0"/>
              </a:rPr>
              <a:t>1911</a:t>
            </a:r>
          </a:p>
        </p:txBody>
      </p:sp>
      <p:sp>
        <p:nvSpPr>
          <p:cNvPr id="119" name="TextBox 118">
            <a:extLst>
              <a:ext uri="{FF2B5EF4-FFF2-40B4-BE49-F238E27FC236}">
                <a16:creationId xmlns:a16="http://schemas.microsoft.com/office/drawing/2014/main" id="{28550DF6-0C77-D26A-74A3-C6086A1569B3}"/>
              </a:ext>
            </a:extLst>
          </p:cNvPr>
          <p:cNvSpPr txBox="1"/>
          <p:nvPr/>
        </p:nvSpPr>
        <p:spPr>
          <a:xfrm>
            <a:off x="219850" y="718118"/>
            <a:ext cx="2516492" cy="1200329"/>
          </a:xfrm>
          <a:prstGeom prst="rect">
            <a:avLst/>
          </a:prstGeom>
          <a:solidFill>
            <a:srgbClr val="00B050"/>
          </a:solidFill>
        </p:spPr>
        <p:txBody>
          <a:bodyPr wrap="square">
            <a:spAutoFit/>
          </a:bodyPr>
          <a:lstStyle/>
          <a:p>
            <a:pPr algn="just" defTabSz="685800">
              <a:defRPr/>
            </a:pPr>
            <a:r>
              <a:rPr lang="en-US" dirty="0">
                <a:solidFill>
                  <a:schemeClr val="bg1"/>
                </a:solidFill>
                <a:latin typeface="Times New Roman" panose="02020603050405020304" pitchFamily="18" charset="0"/>
                <a:cs typeface="Times New Roman" panose="02020603050405020304" pitchFamily="18" charset="0"/>
              </a:rPr>
              <a:t>5/6/1911,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bến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Rồng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Gòn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Nguyễn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tìm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cứu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nước</a:t>
            </a:r>
            <a:r>
              <a:rPr lang="en-US" dirty="0">
                <a:solidFill>
                  <a:schemeClr val="bg1"/>
                </a:solidFill>
                <a:latin typeface="Times New Roman" panose="02020603050405020304" pitchFamily="18" charset="0"/>
                <a:cs typeface="Times New Roman" panose="02020603050405020304" pitchFamily="18" charset="0"/>
              </a:rPr>
              <a:t>.</a:t>
            </a:r>
          </a:p>
        </p:txBody>
      </p:sp>
      <p:sp>
        <p:nvSpPr>
          <p:cNvPr id="121" name="TextBox 120">
            <a:extLst>
              <a:ext uri="{FF2B5EF4-FFF2-40B4-BE49-F238E27FC236}">
                <a16:creationId xmlns:a16="http://schemas.microsoft.com/office/drawing/2014/main" id="{C7C4236E-4E12-94BC-B247-90F702AFD3D1}"/>
              </a:ext>
            </a:extLst>
          </p:cNvPr>
          <p:cNvSpPr txBox="1"/>
          <p:nvPr/>
        </p:nvSpPr>
        <p:spPr>
          <a:xfrm>
            <a:off x="3497893" y="1613971"/>
            <a:ext cx="1426373" cy="415498"/>
          </a:xfrm>
          <a:prstGeom prst="rect">
            <a:avLst/>
          </a:prstGeom>
          <a:noFill/>
        </p:spPr>
        <p:txBody>
          <a:bodyPr wrap="square">
            <a:spAutoFit/>
          </a:bodyPr>
          <a:lstStyle/>
          <a:p>
            <a:pPr defTabSz="685800">
              <a:defRPr/>
            </a:pPr>
            <a:r>
              <a:rPr lang="en-US" sz="2100" b="1" dirty="0">
                <a:solidFill>
                  <a:srgbClr val="FF0000"/>
                </a:solidFill>
                <a:latin typeface="Times New Roman" panose="02020603050405020304" pitchFamily="18" charset="0"/>
                <a:cs typeface="Times New Roman" panose="02020603050405020304" pitchFamily="18" charset="0"/>
              </a:rPr>
              <a:t>1911-1917</a:t>
            </a:r>
          </a:p>
        </p:txBody>
      </p:sp>
      <p:sp>
        <p:nvSpPr>
          <p:cNvPr id="123" name="TextBox 122">
            <a:extLst>
              <a:ext uri="{FF2B5EF4-FFF2-40B4-BE49-F238E27FC236}">
                <a16:creationId xmlns:a16="http://schemas.microsoft.com/office/drawing/2014/main" id="{C0DDD1DC-F793-B01E-41B2-04D077AFD06A}"/>
              </a:ext>
            </a:extLst>
          </p:cNvPr>
          <p:cNvSpPr txBox="1"/>
          <p:nvPr/>
        </p:nvSpPr>
        <p:spPr>
          <a:xfrm>
            <a:off x="2811780" y="2297455"/>
            <a:ext cx="3038095" cy="1200329"/>
          </a:xfrm>
          <a:prstGeom prst="rect">
            <a:avLst/>
          </a:prstGeom>
          <a:solidFill>
            <a:schemeClr val="accent6">
              <a:lumMod val="60000"/>
              <a:lumOff val="40000"/>
            </a:schemeClr>
          </a:solidFill>
        </p:spPr>
        <p:txBody>
          <a:bodyPr wrap="square">
            <a:spAutoFit/>
          </a:bodyPr>
          <a:lstStyle/>
          <a:p>
            <a:pPr algn="just" defTabSz="685800">
              <a:defRPr/>
            </a:pPr>
            <a:r>
              <a:rPr lang="en-US" dirty="0" err="1">
                <a:solidFill>
                  <a:prstClr val="black"/>
                </a:solidFill>
                <a:latin typeface="Times New Roman" panose="02020603050405020304" pitchFamily="18" charset="0"/>
                <a:cs typeface="Times New Roman" panose="02020603050405020304" pitchFamily="18" charset="0"/>
              </a:rPr>
              <a:t>Trong</a:t>
            </a:r>
            <a:r>
              <a:rPr lang="en-US" dirty="0">
                <a:solidFill>
                  <a:prstClr val="black"/>
                </a:solidFill>
                <a:latin typeface="Times New Roman" panose="02020603050405020304" pitchFamily="18" charset="0"/>
                <a:cs typeface="Times New Roman" panose="02020603050405020304" pitchFamily="18" charset="0"/>
              </a:rPr>
              <a:t> 6 </a:t>
            </a:r>
            <a:r>
              <a:rPr lang="en-US" dirty="0" err="1">
                <a:solidFill>
                  <a:prstClr val="black"/>
                </a:solidFill>
                <a:latin typeface="Times New Roman" panose="02020603050405020304" pitchFamily="18" charset="0"/>
                <a:cs typeface="Times New Roman" panose="02020603050405020304" pitchFamily="18" charset="0"/>
              </a:rPr>
              <a:t>năm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cuộc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hành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của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Nguyễn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Tất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Thành</a:t>
            </a:r>
            <a:r>
              <a:rPr lang="en-US" dirty="0">
                <a:solidFill>
                  <a:prstClr val="black"/>
                </a:solidFill>
                <a:latin typeface="Times New Roman" panose="02020603050405020304" pitchFamily="18" charset="0"/>
                <a:cs typeface="Times New Roman" panose="02020603050405020304" pitchFamily="18" charset="0"/>
              </a:rPr>
              <a:t> qua </a:t>
            </a:r>
            <a:r>
              <a:rPr lang="en-US" dirty="0" err="1">
                <a:solidFill>
                  <a:prstClr val="black"/>
                </a:solidFill>
                <a:latin typeface="Times New Roman" panose="02020603050405020304" pitchFamily="18" charset="0"/>
                <a:cs typeface="Times New Roman" panose="02020603050405020304" pitchFamily="18" charset="0"/>
              </a:rPr>
              <a:t>nhiều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ở </a:t>
            </a:r>
            <a:r>
              <a:rPr lang="en-US" dirty="0" err="1">
                <a:solidFill>
                  <a:prstClr val="black"/>
                </a:solidFill>
                <a:latin typeface="Times New Roman" panose="02020603050405020304" pitchFamily="18" charset="0"/>
                <a:cs typeface="Times New Roman" panose="02020603050405020304" pitchFamily="18" charset="0"/>
              </a:rPr>
              <a:t>châu</a:t>
            </a:r>
            <a:r>
              <a:rPr lang="en-US" dirty="0">
                <a:solidFill>
                  <a:prstClr val="black"/>
                </a:solidFill>
                <a:latin typeface="Times New Roman" panose="02020603050405020304" pitchFamily="18" charset="0"/>
                <a:cs typeface="Times New Roman" panose="02020603050405020304" pitchFamily="18" charset="0"/>
              </a:rPr>
              <a:t> Á, </a:t>
            </a:r>
            <a:r>
              <a:rPr lang="en-US" dirty="0" err="1">
                <a:solidFill>
                  <a:prstClr val="black"/>
                </a:solidFill>
                <a:latin typeface="Times New Roman" panose="02020603050405020304" pitchFamily="18" charset="0"/>
                <a:cs typeface="Times New Roman" panose="02020603050405020304" pitchFamily="18" charset="0"/>
              </a:rPr>
              <a:t>châu</a:t>
            </a:r>
            <a:r>
              <a:rPr lang="en-US" dirty="0">
                <a:solidFill>
                  <a:prstClr val="black"/>
                </a:solidFill>
                <a:latin typeface="Times New Roman" panose="02020603050405020304" pitchFamily="18" charset="0"/>
                <a:cs typeface="Times New Roman" panose="02020603050405020304" pitchFamily="18" charset="0"/>
              </a:rPr>
              <a:t> Phi, </a:t>
            </a:r>
            <a:r>
              <a:rPr lang="en-US" dirty="0" err="1">
                <a:solidFill>
                  <a:prstClr val="black"/>
                </a:solidFill>
                <a:latin typeface="Times New Roman" panose="02020603050405020304" pitchFamily="18" charset="0"/>
                <a:cs typeface="Times New Roman" panose="02020603050405020304" pitchFamily="18" charset="0"/>
              </a:rPr>
              <a:t>châu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Mỹ</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châu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Âu</a:t>
            </a:r>
            <a:r>
              <a:rPr lang="en-US" dirty="0">
                <a:solidFill>
                  <a:prstClr val="black"/>
                </a:solidFill>
                <a:latin typeface="Times New Roman" panose="02020603050405020304" pitchFamily="18" charset="0"/>
                <a:cs typeface="Times New Roman" panose="02020603050405020304" pitchFamily="18" charset="0"/>
              </a:rPr>
              <a:t>. </a:t>
            </a:r>
          </a:p>
        </p:txBody>
      </p:sp>
      <p:sp>
        <p:nvSpPr>
          <p:cNvPr id="125" name="TextBox 124">
            <a:extLst>
              <a:ext uri="{FF2B5EF4-FFF2-40B4-BE49-F238E27FC236}">
                <a16:creationId xmlns:a16="http://schemas.microsoft.com/office/drawing/2014/main" id="{1DA524C7-A170-CEE0-AD0F-267CEFAAADAE}"/>
              </a:ext>
            </a:extLst>
          </p:cNvPr>
          <p:cNvSpPr txBox="1"/>
          <p:nvPr/>
        </p:nvSpPr>
        <p:spPr>
          <a:xfrm>
            <a:off x="7465513" y="2803771"/>
            <a:ext cx="768538" cy="415498"/>
          </a:xfrm>
          <a:prstGeom prst="rect">
            <a:avLst/>
          </a:prstGeom>
          <a:noFill/>
        </p:spPr>
        <p:txBody>
          <a:bodyPr wrap="square">
            <a:spAutoFit/>
          </a:bodyPr>
          <a:lstStyle/>
          <a:p>
            <a:pPr defTabSz="685800">
              <a:defRPr/>
            </a:pPr>
            <a:r>
              <a:rPr lang="en-US" sz="2100" b="1" dirty="0">
                <a:solidFill>
                  <a:srgbClr val="FF0000"/>
                </a:solidFill>
                <a:latin typeface="Times New Roman" panose="02020603050405020304" pitchFamily="18" charset="0"/>
                <a:cs typeface="Times New Roman" panose="02020603050405020304" pitchFamily="18" charset="0"/>
              </a:rPr>
              <a:t>1917</a:t>
            </a:r>
          </a:p>
        </p:txBody>
      </p:sp>
      <p:sp>
        <p:nvSpPr>
          <p:cNvPr id="127" name="TextBox 126">
            <a:extLst>
              <a:ext uri="{FF2B5EF4-FFF2-40B4-BE49-F238E27FC236}">
                <a16:creationId xmlns:a16="http://schemas.microsoft.com/office/drawing/2014/main" id="{F412308B-4A6E-B7E2-B7AC-C502501475FD}"/>
              </a:ext>
            </a:extLst>
          </p:cNvPr>
          <p:cNvSpPr txBox="1"/>
          <p:nvPr/>
        </p:nvSpPr>
        <p:spPr>
          <a:xfrm>
            <a:off x="5849875" y="684765"/>
            <a:ext cx="3095382" cy="1477328"/>
          </a:xfrm>
          <a:prstGeom prst="rect">
            <a:avLst/>
          </a:prstGeom>
          <a:solidFill>
            <a:srgbClr val="92D050"/>
          </a:solidFill>
        </p:spPr>
        <p:txBody>
          <a:bodyPr wrap="square">
            <a:spAutoFit/>
          </a:bodyPr>
          <a:lstStyle/>
          <a:p>
            <a:pPr algn="just" defTabSz="685800">
              <a:defRPr/>
            </a:pPr>
            <a:r>
              <a:rPr lang="en-US" dirty="0" err="1">
                <a:solidFill>
                  <a:schemeClr val="bg1"/>
                </a:solidFill>
                <a:latin typeface="Times New Roman" panose="02020603050405020304" pitchFamily="18" charset="0"/>
                <a:cs typeface="Times New Roman" panose="02020603050405020304" pitchFamily="18" charset="0"/>
              </a:rPr>
              <a:t>Năm</a:t>
            </a:r>
            <a:r>
              <a:rPr lang="en-US" dirty="0">
                <a:solidFill>
                  <a:schemeClr val="bg1"/>
                </a:solidFill>
                <a:latin typeface="Times New Roman" panose="02020603050405020304" pitchFamily="18" charset="0"/>
                <a:cs typeface="Times New Roman" panose="02020603050405020304" pitchFamily="18" charset="0"/>
              </a:rPr>
              <a:t> 1917, </a:t>
            </a:r>
            <a:r>
              <a:rPr lang="en-US" dirty="0" err="1">
                <a:solidFill>
                  <a:schemeClr val="bg1"/>
                </a:solidFill>
                <a:latin typeface="Times New Roman" panose="02020603050405020304" pitchFamily="18" charset="0"/>
                <a:cs typeface="Times New Roman" panose="02020603050405020304" pitchFamily="18" charset="0"/>
              </a:rPr>
              <a:t>trở</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Pháp</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đây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người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tập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rèn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luyện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chúng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cấp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Pháp</a:t>
            </a:r>
            <a:r>
              <a:rPr lang="en-US" dirty="0">
                <a:solidFill>
                  <a:schemeClr val="bg1"/>
                </a:solidFill>
                <a:latin typeface="Times New Roman" panose="02020603050405020304" pitchFamily="18" charset="0"/>
                <a:cs typeface="Times New Roman" panose="02020603050405020304" pitchFamily="18" charset="0"/>
              </a:rPr>
              <a:t>.</a:t>
            </a:r>
          </a:p>
        </p:txBody>
      </p:sp>
      <p:pic>
        <p:nvPicPr>
          <p:cNvPr id="131" name="Picture 130">
            <a:extLst>
              <a:ext uri="{FF2B5EF4-FFF2-40B4-BE49-F238E27FC236}">
                <a16:creationId xmlns:a16="http://schemas.microsoft.com/office/drawing/2014/main" id="{B47495CF-5547-7A5C-FA00-9DB32FA880D0}"/>
              </a:ext>
            </a:extLst>
          </p:cNvPr>
          <p:cNvPicPr>
            <a:picLocks noChangeAspect="1"/>
          </p:cNvPicPr>
          <p:nvPr/>
        </p:nvPicPr>
        <p:blipFill rotWithShape="1">
          <a:blip r:embed="rId6"/>
          <a:srcRect r="2355" b="83284"/>
          <a:stretch/>
        </p:blipFill>
        <p:spPr>
          <a:xfrm>
            <a:off x="1710331" y="29037"/>
            <a:ext cx="5316905" cy="622121"/>
          </a:xfrm>
          <a:prstGeom prst="rect">
            <a:avLst/>
          </a:prstGeom>
          <a:solidFill>
            <a:srgbClr val="002060"/>
          </a:solidFill>
        </p:spPr>
      </p:pic>
      <p:pic>
        <p:nvPicPr>
          <p:cNvPr id="2" name="Picture 1" descr="A picture containing text&#10;&#10;Description automatically generated">
            <a:extLst>
              <a:ext uri="{FF2B5EF4-FFF2-40B4-BE49-F238E27FC236}">
                <a16:creationId xmlns:a16="http://schemas.microsoft.com/office/drawing/2014/main" id="{733D158D-09C8-AF0F-C6DB-52B3A4020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
        <p:nvSpPr>
          <p:cNvPr id="40" name="Rectangle: Rounded Corners 6">
            <a:extLst>
              <a:ext uri="{FF2B5EF4-FFF2-40B4-BE49-F238E27FC236}">
                <a16:creationId xmlns:a16="http://schemas.microsoft.com/office/drawing/2014/main" id="{300C7CE1-1F07-3BA2-E04F-45A085EF3DB6}"/>
              </a:ext>
            </a:extLst>
          </p:cNvPr>
          <p:cNvSpPr/>
          <p:nvPr/>
        </p:nvSpPr>
        <p:spPr>
          <a:xfrm>
            <a:off x="164581" y="3482749"/>
            <a:ext cx="8408405" cy="312263"/>
          </a:xfrm>
          <a:prstGeom prst="roundRect">
            <a:avLst/>
          </a:prstGeom>
          <a:solidFill>
            <a:sysClr val="window" lastClr="FFFFFF"/>
          </a:solidFill>
          <a:ln w="38100" cap="flat" cmpd="sng" algn="ctr">
            <a:solidFill>
              <a:srgbClr val="5B9BD5">
                <a:shade val="50000"/>
              </a:srgbClr>
            </a:solidFill>
            <a:prstDash val="sysDot"/>
            <a:miter lim="800000"/>
          </a:ln>
          <a:effectLst/>
        </p:spPr>
        <p:txBody>
          <a:bodyPr rtlCol="0" anchor="ctr"/>
          <a:lstStyle/>
          <a:p>
            <a:pPr lvl="0" algn="ctr">
              <a:defRPr/>
            </a:pPr>
            <a:r>
              <a:rPr lang="en-US" sz="1650" b="1" kern="0" dirty="0" err="1">
                <a:solidFill>
                  <a:srgbClr val="FF0000"/>
                </a:solidFill>
                <a:latin typeface="Times New Roman" panose="02020603050405020304" pitchFamily="18" charset="0"/>
                <a:cs typeface="Times New Roman" panose="02020603050405020304" pitchFamily="18" charset="0"/>
              </a:rPr>
              <a:t>Những</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hoạt</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động</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yêu</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nước</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trên</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của</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Nguyễn</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Tất</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Thành</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có</a:t>
            </a:r>
            <a:r>
              <a:rPr lang="en-US" sz="1650" b="1" kern="0" dirty="0">
                <a:solidFill>
                  <a:srgbClr val="FF0000"/>
                </a:solidFill>
                <a:latin typeface="Times New Roman" panose="02020603050405020304" pitchFamily="18" charset="0"/>
                <a:cs typeface="Times New Roman" panose="02020603050405020304" pitchFamily="18" charset="0"/>
              </a:rPr>
              <a:t> ý </a:t>
            </a:r>
            <a:r>
              <a:rPr lang="en-US" sz="1650" b="1" kern="0" dirty="0" err="1">
                <a:solidFill>
                  <a:srgbClr val="FF0000"/>
                </a:solidFill>
                <a:latin typeface="Times New Roman" panose="02020603050405020304" pitchFamily="18" charset="0"/>
                <a:cs typeface="Times New Roman" panose="02020603050405020304" pitchFamily="18" charset="0"/>
              </a:rPr>
              <a:t>nghĩa</a:t>
            </a:r>
            <a:r>
              <a:rPr lang="en-US" sz="1650" b="1" kern="0" dirty="0">
                <a:solidFill>
                  <a:srgbClr val="FF0000"/>
                </a:solidFill>
                <a:latin typeface="Times New Roman" panose="02020603050405020304" pitchFamily="18" charset="0"/>
                <a:cs typeface="Times New Roman" panose="02020603050405020304" pitchFamily="18" charset="0"/>
              </a:rPr>
              <a:t> </a:t>
            </a:r>
            <a:r>
              <a:rPr lang="en-US" sz="1650" b="1" kern="0" dirty="0" err="1">
                <a:solidFill>
                  <a:srgbClr val="FF0000"/>
                </a:solidFill>
                <a:latin typeface="Times New Roman" panose="02020603050405020304" pitchFamily="18" charset="0"/>
                <a:cs typeface="Times New Roman" panose="02020603050405020304" pitchFamily="18" charset="0"/>
              </a:rPr>
              <a:t>gì</a:t>
            </a:r>
            <a:r>
              <a:rPr lang="en-US" sz="1650" b="1" kern="0" dirty="0">
                <a:solidFill>
                  <a:srgbClr val="FF0000"/>
                </a:solidFill>
                <a:latin typeface="Times New Roman" panose="02020603050405020304" pitchFamily="18" charset="0"/>
                <a:cs typeface="Times New Roman" panose="02020603050405020304" pitchFamily="18" charset="0"/>
              </a:rPr>
              <a:t>? </a:t>
            </a:r>
          </a:p>
        </p:txBody>
      </p:sp>
      <p:sp>
        <p:nvSpPr>
          <p:cNvPr id="41" name="TextBox 14"/>
          <p:cNvSpPr txBox="1"/>
          <p:nvPr/>
        </p:nvSpPr>
        <p:spPr>
          <a:xfrm>
            <a:off x="1076707" y="3978741"/>
            <a:ext cx="7296912" cy="1076833"/>
          </a:xfrm>
          <a:prstGeom prst="rect">
            <a:avLst/>
          </a:prstGeom>
        </p:spPr>
        <p:txBody>
          <a:bodyPr wrap="square" lIns="0" tIns="0" rIns="0" bIns="0" rtlCol="0" anchor="t">
            <a:spAutoFit/>
          </a:bodyPr>
          <a:lstStyle/>
          <a:p>
            <a:pPr algn="just" defTabSz="457223">
              <a:lnSpc>
                <a:spcPts val="2898"/>
              </a:lnSpc>
              <a:defRPr/>
            </a:pPr>
            <a:r>
              <a:rPr lang="en-US" b="1" i="1" spc="200" dirty="0">
                <a:latin typeface="Times New Roman" panose="02020603050405020304" pitchFamily="18" charset="0"/>
                <a:cs typeface="Times New Roman" panose="02020603050405020304" pitchFamily="18" charset="0"/>
                <a:sym typeface="Wingdings" panose="05000000000000000000" pitchFamily="2" charset="2"/>
              </a:rPr>
              <a:t></a:t>
            </a:r>
            <a:r>
              <a:rPr lang="en-US" b="1" i="1" spc="200" dirty="0">
                <a:latin typeface="Times New Roman" panose="02020603050405020304" pitchFamily="18" charset="0"/>
                <a:cs typeface="Times New Roman" panose="02020603050405020304" pitchFamily="18" charset="0"/>
              </a:rPr>
              <a:t>Ý </a:t>
            </a:r>
            <a:r>
              <a:rPr lang="en-US" b="1" i="1" spc="200" dirty="0" err="1">
                <a:latin typeface="Times New Roman" panose="02020603050405020304" pitchFamily="18" charset="0"/>
                <a:cs typeface="Times New Roman" panose="02020603050405020304" pitchFamily="18" charset="0"/>
              </a:rPr>
              <a:t>nghĩa</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Những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hoạt</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động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yêu</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nước</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của</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Người</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tuy</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mới</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chỉ</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là</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bước</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đầu</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nhưng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là</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điều</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kiện</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quan</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trọng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để</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Người</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xác</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định</a:t>
            </a:r>
            <a:r>
              <a:rPr lang="en-US" spc="200" dirty="0">
                <a:latin typeface="Times New Roman" panose="02020603050405020304" pitchFamily="18" charset="0"/>
                <a:cs typeface="Times New Roman" panose="02020603050405020304" pitchFamily="18" charset="0"/>
              </a:rPr>
              <a:t> con </a:t>
            </a:r>
            <a:r>
              <a:rPr lang="en-US" spc="200" dirty="0" err="1">
                <a:latin typeface="Times New Roman" panose="02020603050405020304" pitchFamily="18" charset="0"/>
                <a:cs typeface="Times New Roman" panose="02020603050405020304" pitchFamily="18" charset="0"/>
              </a:rPr>
              <a:t>đường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cứu</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nước</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đúng</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đắn</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cho</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dân</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tộc</a:t>
            </a:r>
            <a:r>
              <a:rPr lang="en-US" spc="200" dirty="0">
                <a:latin typeface="Times New Roman" panose="02020603050405020304" pitchFamily="18" charset="0"/>
                <a:cs typeface="Times New Roman" panose="02020603050405020304" pitchFamily="18" charset="0"/>
              </a:rPr>
              <a:t> </a:t>
            </a:r>
            <a:r>
              <a:rPr lang="en-US" spc="200" dirty="0" err="1">
                <a:latin typeface="Times New Roman" panose="02020603050405020304" pitchFamily="18" charset="0"/>
                <a:cs typeface="Times New Roman" panose="02020603050405020304" pitchFamily="18" charset="0"/>
              </a:rPr>
              <a:t>Việt</a:t>
            </a:r>
            <a:r>
              <a:rPr lang="en-US" spc="200" dirty="0">
                <a:latin typeface="Times New Roman" panose="02020603050405020304" pitchFamily="18" charset="0"/>
                <a:cs typeface="Times New Roman" panose="02020603050405020304" pitchFamily="18" charset="0"/>
              </a:rPr>
              <a: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down)">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down)">
                                      <p:cBhvr>
                                        <p:cTn id="20" dur="500"/>
                                        <p:tgtEl>
                                          <p:spTgt spid="1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wipe(down)">
                                      <p:cBhvr>
                                        <p:cTn id="23" dur="500"/>
                                        <p:tgtEl>
                                          <p:spTgt spid="11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21"/>
                                        </p:tgtEl>
                                        <p:attrNameLst>
                                          <p:attrName>style.visibility</p:attrName>
                                        </p:attrNameLst>
                                      </p:cBhvr>
                                      <p:to>
                                        <p:strVal val="visible"/>
                                      </p:to>
                                    </p:set>
                                    <p:animEffect transition="in" filter="wipe(up)">
                                      <p:cBhvr>
                                        <p:cTn id="26" dur="500"/>
                                        <p:tgtEl>
                                          <p:spTgt spid="1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wipe(up)">
                                      <p:cBhvr>
                                        <p:cTn id="29" dur="500"/>
                                        <p:tgtEl>
                                          <p:spTgt spid="123"/>
                                        </p:tgtEl>
                                      </p:cBhvr>
                                    </p:animEffect>
                                  </p:childTnLst>
                                </p:cTn>
                              </p:par>
                              <p:par>
                                <p:cTn id="30" presetID="2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wipe(down)">
                                      <p:cBhvr>
                                        <p:cTn id="35" dur="500"/>
                                        <p:tgtEl>
                                          <p:spTgt spid="1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7"/>
                                        </p:tgtEl>
                                        <p:attrNameLst>
                                          <p:attrName>style.visibility</p:attrName>
                                        </p:attrNameLst>
                                      </p:cBhvr>
                                      <p:to>
                                        <p:strVal val="visible"/>
                                      </p:to>
                                    </p:set>
                                    <p:animEffect transition="in" filter="wipe(down)">
                                      <p:cBhvr>
                                        <p:cTn id="38" dur="500"/>
                                        <p:tgtEl>
                                          <p:spTgt spid="12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9" grpId="0" animBg="1"/>
      <p:bldP spid="121" grpId="0"/>
      <p:bldP spid="123" grpId="0" animBg="1"/>
      <p:bldP spid="125" grpId="0"/>
      <p:bldP spid="127" grpId="0" animBg="1"/>
      <p:bldP spid="40" grpId="0" animBg="1"/>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11" b="17102"/>
          <a:stretch/>
        </p:blipFill>
        <p:spPr bwMode="auto">
          <a:xfrm>
            <a:off x="346310" y="0"/>
            <a:ext cx="4285560" cy="485775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573833" y="52631"/>
            <a:ext cx="8663473" cy="2123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8">
              <a:spcBef>
                <a:spcPct val="0"/>
              </a:spcBef>
              <a:buNone/>
              <a:defRPr/>
            </a:pPr>
            <a:r>
              <a:rPr lang="en-US" altLang="en-US" sz="6600" b="1" dirty="0" err="1">
                <a:solidFill>
                  <a:srgbClr val="00B050"/>
                </a:solidFill>
                <a:latin typeface="Snap ITC" panose="04040A07060A02020202" pitchFamily="82" charset="0"/>
                <a:cs typeface="Times New Roman" panose="02020603050405020304" pitchFamily="18" charset="0"/>
                <a:sym typeface="Arial"/>
              </a:rPr>
              <a:t>Thảo</a:t>
            </a:r>
            <a:r>
              <a:rPr lang="en-US" altLang="en-US" sz="6600" b="1" dirty="0">
                <a:solidFill>
                  <a:srgbClr val="00B050"/>
                </a:solidFill>
                <a:latin typeface="Snap ITC" panose="04040A07060A02020202" pitchFamily="82" charset="0"/>
                <a:cs typeface="Times New Roman" panose="02020603050405020304" pitchFamily="18" charset="0"/>
                <a:sym typeface="Arial"/>
              </a:rPr>
              <a:t> </a:t>
            </a:r>
            <a:r>
              <a:rPr lang="en-US" altLang="en-US" sz="6600" b="1" dirty="0" err="1">
                <a:solidFill>
                  <a:srgbClr val="00B050"/>
                </a:solidFill>
                <a:latin typeface="Snap ITC" panose="04040A07060A02020202" pitchFamily="82" charset="0"/>
                <a:cs typeface="Times New Roman" panose="02020603050405020304" pitchFamily="18" charset="0"/>
                <a:sym typeface="Arial"/>
              </a:rPr>
              <a:t>luận</a:t>
            </a:r>
            <a:r>
              <a:rPr lang="en-US" altLang="en-US" sz="6600" b="1" dirty="0">
                <a:solidFill>
                  <a:srgbClr val="00B050"/>
                </a:solidFill>
                <a:latin typeface="Snap ITC" panose="04040A07060A02020202" pitchFamily="82" charset="0"/>
                <a:cs typeface="Times New Roman" panose="02020603050405020304" pitchFamily="18" charset="0"/>
                <a:sym typeface="Arial"/>
              </a:rPr>
              <a:t> </a:t>
            </a:r>
            <a:r>
              <a:rPr lang="en-US" altLang="en-US" sz="6600" b="1" dirty="0" err="1">
                <a:solidFill>
                  <a:srgbClr val="00B050"/>
                </a:solidFill>
                <a:latin typeface="Snap ITC" panose="04040A07060A02020202" pitchFamily="82" charset="0"/>
                <a:cs typeface="Times New Roman" panose="02020603050405020304" pitchFamily="18" charset="0"/>
                <a:sym typeface="Arial"/>
              </a:rPr>
              <a:t>nhóm</a:t>
            </a:r>
            <a:r>
              <a:rPr lang="en-US" altLang="en-US" sz="6600" b="1" dirty="0">
                <a:solidFill>
                  <a:srgbClr val="00B050"/>
                </a:solidFill>
                <a:latin typeface="Snap ITC" panose="04040A07060A02020202" pitchFamily="82" charset="0"/>
                <a:cs typeface="Times New Roman" panose="02020603050405020304" pitchFamily="18" charset="0"/>
                <a:sym typeface="Arial"/>
              </a:rPr>
              <a:t> 3p</a:t>
            </a: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4631676" y="1284242"/>
            <a:ext cx="4512325" cy="3239565"/>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8">
              <a:buClr>
                <a:srgbClr val="000000"/>
              </a:buClr>
              <a:defRPr/>
            </a:pPr>
            <a:r>
              <a:rPr lang="vi-VN"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Hãy so sánh hướng đi của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Nguyễn</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Tất</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Thành</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vi-VN"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với các nhà yêu nước trước đó</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theo</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bảng</a:t>
            </a:r>
            <a:r>
              <a:rPr lang="en-US" sz="3000" b="1" i="1" kern="0"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000" b="1" i="1" kern="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sau</a:t>
            </a:r>
            <a:endParaRPr lang="en-US" sz="3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7447354B-D708-F8DE-4EE2-3906DFF70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349" name="Group 69">
            <a:extLst>
              <a:ext uri="{FF2B5EF4-FFF2-40B4-BE49-F238E27FC236}">
                <a16:creationId xmlns:a16="http://schemas.microsoft.com/office/drawing/2014/main" id="{3DEE24C7-478C-D745-BBD4-8EB420C54151}"/>
              </a:ext>
            </a:extLst>
          </p:cNvPr>
          <p:cNvGraphicFramePr>
            <a:graphicFrameLocks noGrp="1"/>
          </p:cNvGraphicFramePr>
          <p:nvPr>
            <p:ph/>
          </p:nvPr>
        </p:nvGraphicFramePr>
        <p:xfrm>
          <a:off x="1" y="2"/>
          <a:ext cx="9144001" cy="5173789"/>
        </p:xfrm>
        <a:graphic>
          <a:graphicData uri="http://schemas.openxmlformats.org/drawingml/2006/table">
            <a:tbl>
              <a:tblPr/>
              <a:tblGrid>
                <a:gridCol w="2216603">
                  <a:extLst>
                    <a:ext uri="{9D8B030D-6E8A-4147-A177-3AD203B41FA5}">
                      <a16:colId xmlns:a16="http://schemas.microsoft.com/office/drawing/2014/main" val="2553446132"/>
                    </a:ext>
                  </a:extLst>
                </a:gridCol>
                <a:gridCol w="3085381">
                  <a:extLst>
                    <a:ext uri="{9D8B030D-6E8A-4147-A177-3AD203B41FA5}">
                      <a16:colId xmlns:a16="http://schemas.microsoft.com/office/drawing/2014/main" val="3914430144"/>
                    </a:ext>
                  </a:extLst>
                </a:gridCol>
                <a:gridCol w="3842017">
                  <a:extLst>
                    <a:ext uri="{9D8B030D-6E8A-4147-A177-3AD203B41FA5}">
                      <a16:colId xmlns:a16="http://schemas.microsoft.com/office/drawing/2014/main" val="3943204359"/>
                    </a:ext>
                  </a:extLst>
                </a:gridCol>
              </a:tblGrid>
              <a:tr h="95614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Nội dung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rPr>
                        <a:t>Phan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Bội</a:t>
                      </a: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Châu</a:t>
                      </a:r>
                      <a:endPar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Phan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Châu</a:t>
                      </a: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Trinh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rPr>
                        <a:t>Nguyễn Tất Thành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12135764"/>
                  </a:ext>
                </a:extLst>
              </a:tr>
              <a:tr h="137206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Hoàn</a:t>
                      </a:r>
                      <a:r>
                        <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VN" sz="24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cảnh</a:t>
                      </a:r>
                      <a:endPar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77643715"/>
                  </a:ext>
                </a:extLst>
              </a:tr>
              <a:tr h="5433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Hướng đi</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1512038"/>
                  </a:ext>
                </a:extLst>
              </a:tr>
              <a:tr h="8366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Dựa trên nền tảng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9419997"/>
                  </a:ext>
                </a:extLst>
              </a:tr>
              <a:tr h="5923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Khuynh hướng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91021197"/>
                  </a:ext>
                </a:extLst>
              </a:tr>
              <a:tr h="87325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Kết quả</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77512876"/>
                  </a:ext>
                </a:extLst>
              </a:tr>
            </a:tbl>
          </a:graphicData>
        </a:graphic>
      </p:graphicFrame>
    </p:spTree>
    <p:extLst>
      <p:ext uri="{BB962C8B-B14F-4D97-AF65-F5344CB8AC3E}">
        <p14:creationId xmlns:p14="http://schemas.microsoft.com/office/powerpoint/2010/main" val="2453762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349" name="Group 69">
            <a:extLst>
              <a:ext uri="{FF2B5EF4-FFF2-40B4-BE49-F238E27FC236}">
                <a16:creationId xmlns:a16="http://schemas.microsoft.com/office/drawing/2014/main" id="{3DEE24C7-478C-D745-BBD4-8EB420C54151}"/>
              </a:ext>
            </a:extLst>
          </p:cNvPr>
          <p:cNvGraphicFramePr>
            <a:graphicFrameLocks noGrp="1"/>
          </p:cNvGraphicFramePr>
          <p:nvPr>
            <p:ph/>
            <p:extLst>
              <p:ext uri="{D42A27DB-BD31-4B8C-83A1-F6EECF244321}">
                <p14:modId xmlns:p14="http://schemas.microsoft.com/office/powerpoint/2010/main" val="2218225133"/>
              </p:ext>
            </p:extLst>
          </p:nvPr>
        </p:nvGraphicFramePr>
        <p:xfrm>
          <a:off x="1" y="2"/>
          <a:ext cx="9144001" cy="5113886"/>
        </p:xfrm>
        <a:graphic>
          <a:graphicData uri="http://schemas.openxmlformats.org/drawingml/2006/table">
            <a:tbl>
              <a:tblPr/>
              <a:tblGrid>
                <a:gridCol w="2216603">
                  <a:extLst>
                    <a:ext uri="{9D8B030D-6E8A-4147-A177-3AD203B41FA5}">
                      <a16:colId xmlns:a16="http://schemas.microsoft.com/office/drawing/2014/main" val="2553446132"/>
                    </a:ext>
                  </a:extLst>
                </a:gridCol>
                <a:gridCol w="3085381">
                  <a:extLst>
                    <a:ext uri="{9D8B030D-6E8A-4147-A177-3AD203B41FA5}">
                      <a16:colId xmlns:a16="http://schemas.microsoft.com/office/drawing/2014/main" val="3914430144"/>
                    </a:ext>
                  </a:extLst>
                </a:gridCol>
                <a:gridCol w="3842017">
                  <a:extLst>
                    <a:ext uri="{9D8B030D-6E8A-4147-A177-3AD203B41FA5}">
                      <a16:colId xmlns:a16="http://schemas.microsoft.com/office/drawing/2014/main" val="3943204359"/>
                    </a:ext>
                  </a:extLst>
                </a:gridCol>
              </a:tblGrid>
              <a:tr h="95614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Nội dung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rPr>
                        <a:t>Phan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Bội</a:t>
                      </a: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Châu</a:t>
                      </a:r>
                      <a:endPar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Phan </a:t>
                      </a:r>
                      <a:r>
                        <a:rPr kumimoji="0" lang="en-US" altLang="en-VN" sz="2400" b="0" i="0" u="none" strike="noStrike" cap="none" normalizeH="0" baseline="0" dirty="0" err="1">
                          <a:ln>
                            <a:noFill/>
                          </a:ln>
                          <a:solidFill>
                            <a:srgbClr val="FF3300"/>
                          </a:solidFill>
                          <a:effectLst/>
                          <a:latin typeface="Times New Roman" panose="02020603050405020304" pitchFamily="18" charset="0"/>
                          <a:cs typeface="Times New Roman" panose="02020603050405020304" pitchFamily="18" charset="0"/>
                        </a:rPr>
                        <a:t>Châu</a:t>
                      </a:r>
                      <a:r>
                        <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rPr>
                        <a:t> Trinh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rPr>
                        <a:t>Nguyễn Tất Thành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a:ln>
                          <a:noFill/>
                        </a:ln>
                        <a:solidFill>
                          <a:srgbClr val="FF33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12135764"/>
                  </a:ext>
                </a:extLst>
              </a:tr>
              <a:tr h="9284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Hoàn</a:t>
                      </a:r>
                      <a:r>
                        <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VN" sz="24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cảnh</a:t>
                      </a:r>
                      <a:endParaRPr kumimoji="0" lang="en-US" altLang="en-VN"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dirty="0">
                        <a:ln>
                          <a:noFill/>
                        </a:ln>
                        <a:solidFill>
                          <a:srgbClr val="FF33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77643715"/>
                  </a:ext>
                </a:extLst>
              </a:tr>
              <a:tr h="5433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Hướng đi</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1512038"/>
                  </a:ext>
                </a:extLst>
              </a:tr>
              <a:tr h="8366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Dựa trên nền tảng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9419997"/>
                  </a:ext>
                </a:extLst>
              </a:tr>
              <a:tr h="5923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Khuynh hướng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91021197"/>
                  </a:ext>
                </a:extLst>
              </a:tr>
              <a:tr h="87325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Kết quả</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VN"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VN" altLang="en-VN" sz="24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77512876"/>
                  </a:ext>
                </a:extLst>
              </a:tr>
            </a:tbl>
          </a:graphicData>
        </a:graphic>
      </p:graphicFrame>
      <p:sp>
        <p:nvSpPr>
          <p:cNvPr id="97316" name="Rectangle 36">
            <a:extLst>
              <a:ext uri="{FF2B5EF4-FFF2-40B4-BE49-F238E27FC236}">
                <a16:creationId xmlns:a16="http://schemas.microsoft.com/office/drawing/2014/main" id="{6EE4BBE7-741F-534B-AFAB-479CE9FA1A15}"/>
              </a:ext>
            </a:extLst>
          </p:cNvPr>
          <p:cNvSpPr>
            <a:spLocks noChangeArrowheads="1"/>
          </p:cNvSpPr>
          <p:nvPr/>
        </p:nvSpPr>
        <p:spPr bwMode="auto">
          <a:xfrm>
            <a:off x="2417476" y="2385883"/>
            <a:ext cx="2917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Đi</a:t>
            </a:r>
            <a:r>
              <a:rPr lang="en-US" altLang="en-VN" sz="2400" dirty="0">
                <a:solidFill>
                  <a:srgbClr val="000000"/>
                </a:solidFill>
                <a:latin typeface="Times New Roman" panose="02020603050405020304" pitchFamily="18" charset="0"/>
                <a:cs typeface="Times New Roman" panose="02020603050405020304" pitchFamily="18" charset="0"/>
              </a:rPr>
              <a:t> sang </a:t>
            </a:r>
            <a:r>
              <a:rPr lang="en-US" altLang="en-VN" sz="2400" dirty="0" err="1">
                <a:solidFill>
                  <a:srgbClr val="000000"/>
                </a:solidFill>
                <a:latin typeface="Times New Roman" panose="02020603050405020304" pitchFamily="18" charset="0"/>
                <a:cs typeface="Times New Roman" panose="02020603050405020304" pitchFamily="18" charset="0"/>
              </a:rPr>
              <a:t>phương</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Đông</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17" name="Rectangle 37">
            <a:extLst>
              <a:ext uri="{FF2B5EF4-FFF2-40B4-BE49-F238E27FC236}">
                <a16:creationId xmlns:a16="http://schemas.microsoft.com/office/drawing/2014/main" id="{1FCF112E-A982-A74C-B797-768022DF28B4}"/>
              </a:ext>
            </a:extLst>
          </p:cNvPr>
          <p:cNvSpPr>
            <a:spLocks noChangeArrowheads="1"/>
          </p:cNvSpPr>
          <p:nvPr/>
        </p:nvSpPr>
        <p:spPr bwMode="auto">
          <a:xfrm>
            <a:off x="5982795" y="2385884"/>
            <a:ext cx="2705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Đi</a:t>
            </a:r>
            <a:r>
              <a:rPr lang="en-US" altLang="en-VN" sz="2400" dirty="0">
                <a:solidFill>
                  <a:srgbClr val="000000"/>
                </a:solidFill>
                <a:latin typeface="Times New Roman" panose="02020603050405020304" pitchFamily="18" charset="0"/>
                <a:cs typeface="Times New Roman" panose="02020603050405020304" pitchFamily="18" charset="0"/>
              </a:rPr>
              <a:t> sang </a:t>
            </a:r>
            <a:r>
              <a:rPr lang="en-US" altLang="en-VN" sz="2400" dirty="0" err="1">
                <a:solidFill>
                  <a:srgbClr val="000000"/>
                </a:solidFill>
                <a:latin typeface="Times New Roman" panose="02020603050405020304" pitchFamily="18" charset="0"/>
                <a:cs typeface="Times New Roman" panose="02020603050405020304" pitchFamily="18" charset="0"/>
              </a:rPr>
              <a:t>phương</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Tây</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18" name="Text Box 38">
            <a:extLst>
              <a:ext uri="{FF2B5EF4-FFF2-40B4-BE49-F238E27FC236}">
                <a16:creationId xmlns:a16="http://schemas.microsoft.com/office/drawing/2014/main" id="{B7F92E48-8E29-1D47-A81F-176884FB8360}"/>
              </a:ext>
            </a:extLst>
          </p:cNvPr>
          <p:cNvSpPr txBox="1">
            <a:spLocks noChangeArrowheads="1"/>
          </p:cNvSpPr>
          <p:nvPr/>
        </p:nvSpPr>
        <p:spPr bwMode="auto">
          <a:xfrm>
            <a:off x="2417477" y="1136277"/>
            <a:ext cx="28712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fontAlgn="base">
              <a:spcBef>
                <a:spcPct val="5000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Pháp</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hoàn</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thành</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cuộc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xâm</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lước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Việt</a:t>
            </a:r>
            <a:r>
              <a:rPr lang="en-US" altLang="en-VN" sz="2400" dirty="0">
                <a:solidFill>
                  <a:srgbClr val="000000"/>
                </a:solidFill>
                <a:latin typeface="Times New Roman" panose="02020603050405020304" pitchFamily="18" charset="0"/>
                <a:cs typeface="Times New Roman" panose="02020603050405020304" pitchFamily="18" charset="0"/>
              </a:rPr>
              <a:t> Nam</a:t>
            </a:r>
          </a:p>
        </p:txBody>
      </p:sp>
      <p:sp>
        <p:nvSpPr>
          <p:cNvPr id="97319" name="Rectangle 39">
            <a:extLst>
              <a:ext uri="{FF2B5EF4-FFF2-40B4-BE49-F238E27FC236}">
                <a16:creationId xmlns:a16="http://schemas.microsoft.com/office/drawing/2014/main" id="{F8BA4B74-3D59-9E45-B1CD-E7C013CEA9CB}"/>
              </a:ext>
            </a:extLst>
          </p:cNvPr>
          <p:cNvSpPr>
            <a:spLocks noChangeArrowheads="1"/>
          </p:cNvSpPr>
          <p:nvPr/>
        </p:nvSpPr>
        <p:spPr bwMode="auto">
          <a:xfrm>
            <a:off x="2530488" y="3054145"/>
            <a:ext cx="26885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Dựa</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vào</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nước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ngoài</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0" name="Rectangle 40">
            <a:extLst>
              <a:ext uri="{FF2B5EF4-FFF2-40B4-BE49-F238E27FC236}">
                <a16:creationId xmlns:a16="http://schemas.microsoft.com/office/drawing/2014/main" id="{598AB4AD-FBC8-314C-8F17-67C95C61BDD0}"/>
              </a:ext>
            </a:extLst>
          </p:cNvPr>
          <p:cNvSpPr>
            <a:spLocks noChangeArrowheads="1"/>
          </p:cNvSpPr>
          <p:nvPr/>
        </p:nvSpPr>
        <p:spPr bwMode="auto">
          <a:xfrm>
            <a:off x="5446323" y="2991478"/>
            <a:ext cx="34690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Dựa</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vào</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sức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mình</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là</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chính</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1" name="Rectangle 41">
            <a:extLst>
              <a:ext uri="{FF2B5EF4-FFF2-40B4-BE49-F238E27FC236}">
                <a16:creationId xmlns:a16="http://schemas.microsoft.com/office/drawing/2014/main" id="{A417A59B-A3F7-CC44-AFCE-20F69541F8EA}"/>
              </a:ext>
            </a:extLst>
          </p:cNvPr>
          <p:cNvSpPr>
            <a:spLocks noChangeArrowheads="1"/>
          </p:cNvSpPr>
          <p:nvPr/>
        </p:nvSpPr>
        <p:spPr bwMode="auto">
          <a:xfrm>
            <a:off x="2857501" y="3780065"/>
            <a:ext cx="20345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Dân</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chủ</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tư</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sản</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2" name="Rectangle 42">
            <a:extLst>
              <a:ext uri="{FF2B5EF4-FFF2-40B4-BE49-F238E27FC236}">
                <a16:creationId xmlns:a16="http://schemas.microsoft.com/office/drawing/2014/main" id="{76FA8471-D90B-C546-B72A-57BFB2177F85}"/>
              </a:ext>
            </a:extLst>
          </p:cNvPr>
          <p:cNvSpPr>
            <a:spLocks noChangeArrowheads="1"/>
          </p:cNvSpPr>
          <p:nvPr/>
        </p:nvSpPr>
        <p:spPr bwMode="auto">
          <a:xfrm>
            <a:off x="6550467" y="3780065"/>
            <a:ext cx="10486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Vô</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sản</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3" name="Text Box 43">
            <a:extLst>
              <a:ext uri="{FF2B5EF4-FFF2-40B4-BE49-F238E27FC236}">
                <a16:creationId xmlns:a16="http://schemas.microsoft.com/office/drawing/2014/main" id="{5640BC7C-37B5-4745-B3B5-F710F6C68F36}"/>
              </a:ext>
            </a:extLst>
          </p:cNvPr>
          <p:cNvSpPr txBox="1">
            <a:spLocks noChangeArrowheads="1"/>
          </p:cNvSpPr>
          <p:nvPr/>
        </p:nvSpPr>
        <p:spPr bwMode="auto">
          <a:xfrm>
            <a:off x="5715000" y="1200368"/>
            <a:ext cx="32861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fontAlgn="base">
              <a:spcBef>
                <a:spcPct val="5000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Pháp</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khai</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thác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thuộc</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địa</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lần</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nhất</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4" name="Rectangle 44">
            <a:extLst>
              <a:ext uri="{FF2B5EF4-FFF2-40B4-BE49-F238E27FC236}">
                <a16:creationId xmlns:a16="http://schemas.microsoft.com/office/drawing/2014/main" id="{511CA0A9-B82D-9744-B70F-8CFB82CA6537}"/>
              </a:ext>
            </a:extLst>
          </p:cNvPr>
          <p:cNvSpPr>
            <a:spLocks noChangeArrowheads="1"/>
          </p:cNvSpPr>
          <p:nvPr/>
        </p:nvSpPr>
        <p:spPr bwMode="auto">
          <a:xfrm>
            <a:off x="2211892" y="4576081"/>
            <a:ext cx="31181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Chưa</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đi</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đến</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thành</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công</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
        <p:nvSpPr>
          <p:cNvPr id="97325" name="Rectangle 45">
            <a:extLst>
              <a:ext uri="{FF2B5EF4-FFF2-40B4-BE49-F238E27FC236}">
                <a16:creationId xmlns:a16="http://schemas.microsoft.com/office/drawing/2014/main" id="{B2CFC491-3121-F54A-8765-4AA4D04C5EAC}"/>
              </a:ext>
            </a:extLst>
          </p:cNvPr>
          <p:cNvSpPr>
            <a:spLocks noChangeArrowheads="1"/>
          </p:cNvSpPr>
          <p:nvPr/>
        </p:nvSpPr>
        <p:spPr bwMode="auto">
          <a:xfrm>
            <a:off x="5446323" y="4413256"/>
            <a:ext cx="35548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fontAlgn="base">
              <a:spcBef>
                <a:spcPct val="0"/>
              </a:spcBef>
              <a:spcAft>
                <a:spcPct val="0"/>
              </a:spcAft>
              <a:defRPr/>
            </a:pPr>
            <a:r>
              <a:rPr lang="en-US" altLang="en-VN" sz="2400" dirty="0" err="1">
                <a:solidFill>
                  <a:srgbClr val="000000"/>
                </a:solidFill>
                <a:latin typeface="Times New Roman" panose="02020603050405020304" pitchFamily="18" charset="0"/>
                <a:cs typeface="Times New Roman" panose="02020603050405020304" pitchFamily="18" charset="0"/>
              </a:rPr>
              <a:t>Tìm</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được</a:t>
            </a:r>
            <a:r>
              <a:rPr lang="en-US" altLang="en-VN" sz="2400" dirty="0">
                <a:solidFill>
                  <a:srgbClr val="000000"/>
                </a:solidFill>
                <a:latin typeface="Times New Roman" panose="02020603050405020304" pitchFamily="18" charset="0"/>
                <a:cs typeface="Times New Roman" panose="02020603050405020304" pitchFamily="18" charset="0"/>
              </a:rPr>
              <a:t> con </a:t>
            </a:r>
            <a:r>
              <a:rPr lang="en-US" altLang="en-VN" sz="2400" dirty="0" err="1">
                <a:solidFill>
                  <a:srgbClr val="000000"/>
                </a:solidFill>
                <a:latin typeface="Times New Roman" panose="02020603050405020304" pitchFamily="18" charset="0"/>
                <a:cs typeface="Times New Roman" panose="02020603050405020304" pitchFamily="18" charset="0"/>
              </a:rPr>
              <a:t>đường</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cứu</a:t>
            </a:r>
            <a:r>
              <a:rPr lang="en-US" altLang="en-VN" sz="2400" dirty="0">
                <a:solidFill>
                  <a:srgbClr val="000000"/>
                </a:solidFill>
                <a:latin typeface="Times New Roman" panose="02020603050405020304" pitchFamily="18" charset="0"/>
                <a:cs typeface="Times New Roman" panose="02020603050405020304" pitchFamily="18" charset="0"/>
              </a:rPr>
              <a:t> </a:t>
            </a:r>
            <a:r>
              <a:rPr lang="en-US" altLang="en-VN" sz="2400" dirty="0" err="1">
                <a:solidFill>
                  <a:srgbClr val="000000"/>
                </a:solidFill>
                <a:latin typeface="Times New Roman" panose="02020603050405020304" pitchFamily="18" charset="0"/>
                <a:cs typeface="Times New Roman" panose="02020603050405020304" pitchFamily="18" charset="0"/>
              </a:rPr>
              <a:t>nước</a:t>
            </a:r>
            <a:endParaRPr lang="en-US" altLang="en-VN"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7318"/>
                                        </p:tgtEl>
                                        <p:attrNameLst>
                                          <p:attrName>style.visibility</p:attrName>
                                        </p:attrNameLst>
                                      </p:cBhvr>
                                      <p:to>
                                        <p:strVal val="visible"/>
                                      </p:to>
                                    </p:set>
                                    <p:animEffect transition="in" filter="box(in)">
                                      <p:cBhvr>
                                        <p:cTn id="7" dur="500"/>
                                        <p:tgtEl>
                                          <p:spTgt spid="97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7323"/>
                                        </p:tgtEl>
                                        <p:attrNameLst>
                                          <p:attrName>style.visibility</p:attrName>
                                        </p:attrNameLst>
                                      </p:cBhvr>
                                      <p:to>
                                        <p:strVal val="visible"/>
                                      </p:to>
                                    </p:set>
                                    <p:animEffect transition="in" filter="box(in)">
                                      <p:cBhvr>
                                        <p:cTn id="12" dur="500"/>
                                        <p:tgtEl>
                                          <p:spTgt spid="973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7316"/>
                                        </p:tgtEl>
                                        <p:attrNameLst>
                                          <p:attrName>style.visibility</p:attrName>
                                        </p:attrNameLst>
                                      </p:cBhvr>
                                      <p:to>
                                        <p:strVal val="visible"/>
                                      </p:to>
                                    </p:set>
                                    <p:animEffect transition="in" filter="box(in)">
                                      <p:cBhvr>
                                        <p:cTn id="17" dur="500"/>
                                        <p:tgtEl>
                                          <p:spTgt spid="97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7317"/>
                                        </p:tgtEl>
                                        <p:attrNameLst>
                                          <p:attrName>style.visibility</p:attrName>
                                        </p:attrNameLst>
                                      </p:cBhvr>
                                      <p:to>
                                        <p:strVal val="visible"/>
                                      </p:to>
                                    </p:set>
                                    <p:animEffect transition="in" filter="box(in)">
                                      <p:cBhvr>
                                        <p:cTn id="22" dur="500"/>
                                        <p:tgtEl>
                                          <p:spTgt spid="973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7319"/>
                                        </p:tgtEl>
                                        <p:attrNameLst>
                                          <p:attrName>style.visibility</p:attrName>
                                        </p:attrNameLst>
                                      </p:cBhvr>
                                      <p:to>
                                        <p:strVal val="visible"/>
                                      </p:to>
                                    </p:set>
                                    <p:animEffect transition="in" filter="box(in)">
                                      <p:cBhvr>
                                        <p:cTn id="27" dur="500"/>
                                        <p:tgtEl>
                                          <p:spTgt spid="973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320"/>
                                        </p:tgtEl>
                                        <p:attrNameLst>
                                          <p:attrName>style.visibility</p:attrName>
                                        </p:attrNameLst>
                                      </p:cBhvr>
                                      <p:to>
                                        <p:strVal val="visible"/>
                                      </p:to>
                                    </p:set>
                                    <p:animEffect transition="in" filter="box(in)">
                                      <p:cBhvr>
                                        <p:cTn id="32" dur="500"/>
                                        <p:tgtEl>
                                          <p:spTgt spid="973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7321"/>
                                        </p:tgtEl>
                                        <p:attrNameLst>
                                          <p:attrName>style.visibility</p:attrName>
                                        </p:attrNameLst>
                                      </p:cBhvr>
                                      <p:to>
                                        <p:strVal val="visible"/>
                                      </p:to>
                                    </p:set>
                                    <p:animEffect transition="in" filter="box(in)">
                                      <p:cBhvr>
                                        <p:cTn id="37" dur="500"/>
                                        <p:tgtEl>
                                          <p:spTgt spid="973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97322"/>
                                        </p:tgtEl>
                                        <p:attrNameLst>
                                          <p:attrName>style.visibility</p:attrName>
                                        </p:attrNameLst>
                                      </p:cBhvr>
                                      <p:to>
                                        <p:strVal val="visible"/>
                                      </p:to>
                                    </p:set>
                                    <p:animEffect transition="in" filter="box(in)">
                                      <p:cBhvr>
                                        <p:cTn id="42" dur="500"/>
                                        <p:tgtEl>
                                          <p:spTgt spid="973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97324"/>
                                        </p:tgtEl>
                                        <p:attrNameLst>
                                          <p:attrName>style.visibility</p:attrName>
                                        </p:attrNameLst>
                                      </p:cBhvr>
                                      <p:to>
                                        <p:strVal val="visible"/>
                                      </p:to>
                                    </p:set>
                                    <p:animEffect transition="in" filter="box(in)">
                                      <p:cBhvr>
                                        <p:cTn id="47" dur="500"/>
                                        <p:tgtEl>
                                          <p:spTgt spid="9732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7325"/>
                                        </p:tgtEl>
                                        <p:attrNameLst>
                                          <p:attrName>style.visibility</p:attrName>
                                        </p:attrNameLst>
                                      </p:cBhvr>
                                      <p:to>
                                        <p:strVal val="visible"/>
                                      </p:to>
                                    </p:set>
                                    <p:animEffect transition="in" filter="box(in)">
                                      <p:cBhvr>
                                        <p:cTn id="52" dur="500"/>
                                        <p:tgtEl>
                                          <p:spTgt spid="97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6" grpId="0"/>
      <p:bldP spid="97317" grpId="0"/>
      <p:bldP spid="97318" grpId="0"/>
      <p:bldP spid="97319" grpId="0"/>
      <p:bldP spid="97320" grpId="0"/>
      <p:bldP spid="97321" grpId="0"/>
      <p:bldP spid="97322" grpId="0"/>
      <p:bldP spid="97323" grpId="0"/>
      <p:bldP spid="97324" grpId="0"/>
      <p:bldP spid="973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902123"/>
            <a:ext cx="4684123" cy="2990883"/>
          </a:xfrm>
          <a:prstGeom prst="rect">
            <a:avLst/>
          </a:prstGeom>
          <a:solidFill>
            <a:srgbClr val="FFFFCC"/>
          </a:solidFill>
          <a:ln w="12700">
            <a:solidFill>
              <a:schemeClr val="tx1"/>
            </a:solidFill>
            <a:prstDash val="dash"/>
          </a:ln>
        </p:spPr>
        <p:txBody>
          <a:bodyPr wrap="square" rtlCol="0">
            <a:spAutoFit/>
          </a:bodyPr>
          <a:lstStyle/>
          <a:p>
            <a:pPr indent="180340" algn="ctr">
              <a:lnSpc>
                <a:spcPct val="107000"/>
              </a:lnSpc>
              <a:spcBef>
                <a:spcPts val="600"/>
              </a:spcBef>
              <a:spcAft>
                <a:spcPts val="600"/>
              </a:spcAft>
            </a:pPr>
            <a:r>
              <a:rPr lang="en-US" sz="2800" b="1" u="sng">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Luật chơi</a:t>
            </a:r>
          </a:p>
          <a:p>
            <a:pPr marL="342900" indent="-342900" algn="just">
              <a:lnSpc>
                <a:spcPct val="107000"/>
              </a:lnSpc>
              <a:spcBef>
                <a:spcPts val="600"/>
              </a:spcBef>
              <a:spcAft>
                <a:spcPts val="600"/>
              </a:spcAft>
              <a:buFontTx/>
              <a:buChar char="-"/>
            </a:pPr>
            <a:r>
              <a:rPr lang="en-US" sz="2400"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Có 5 hộp quà ứng với 5 câu hỏi</a:t>
            </a:r>
          </a:p>
          <a:p>
            <a:pPr marL="285750" indent="-285750" algn="just">
              <a:lnSpc>
                <a:spcPct val="107000"/>
              </a:lnSpc>
              <a:spcBef>
                <a:spcPts val="600"/>
              </a:spcBef>
              <a:spcAft>
                <a:spcPts val="600"/>
              </a:spcAft>
              <a:buFontTx/>
              <a:buChar char="-"/>
            </a:pPr>
            <a:r>
              <a:rPr lang="en-US" sz="2400"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 bạn học sinh giơ tay để trả lời câu hỏi</a:t>
            </a:r>
          </a:p>
          <a:p>
            <a:pPr marL="285750" indent="-285750" algn="just">
              <a:lnSpc>
                <a:spcPct val="107000"/>
              </a:lnSpc>
              <a:spcBef>
                <a:spcPts val="600"/>
              </a:spcBef>
              <a:spcAft>
                <a:spcPts val="600"/>
              </a:spcAft>
              <a:buFontTx/>
              <a:buChar char="-"/>
            </a:pPr>
            <a:r>
              <a:rPr lang="en-US" sz="2400"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Trả lời đúng sẽ nhận được một phần quà bí mật</a:t>
            </a:r>
            <a:r>
              <a:rPr lang="en-US" sz="2400">
                <a:solidFill>
                  <a:srgbClr val="000099"/>
                </a:solidFill>
                <a:latin typeface="Times New Roman" panose="02020603050405020304" pitchFamily="18" charset="0"/>
                <a:cs typeface="Times New Roman" panose="02020603050405020304" pitchFamily="18" charset="0"/>
              </a:rPr>
              <a:t>.</a:t>
            </a:r>
          </a:p>
        </p:txBody>
      </p:sp>
      <p:sp>
        <p:nvSpPr>
          <p:cNvPr id="3" name="Rectangle 2"/>
          <p:cNvSpPr/>
          <p:nvPr/>
        </p:nvSpPr>
        <p:spPr>
          <a:xfrm>
            <a:off x="7620" y="0"/>
            <a:ext cx="9144000" cy="353943"/>
          </a:xfrm>
          <a:prstGeom prst="rect">
            <a:avLst/>
          </a:prstGeom>
          <a:solidFill>
            <a:srgbClr val="FFFF00"/>
          </a:solidFill>
        </p:spPr>
        <p:txBody>
          <a:bodyPr wrap="square">
            <a:spAutoFit/>
          </a:bodyPr>
          <a:lstStyle/>
          <a:p>
            <a:pPr algn="ctr"/>
            <a:r>
              <a:rPr lang="en-US" sz="1700" b="1">
                <a:ln/>
                <a:solidFill>
                  <a:srgbClr val="FF0000"/>
                </a:solidFill>
                <a:latin typeface="Times New Roman" panose="02020603050405020304" pitchFamily="18" charset="0"/>
                <a:cs typeface="Times New Roman" panose="02020603050405020304" pitchFamily="18" charset="0"/>
              </a:rPr>
              <a:t>BÀI 19: </a:t>
            </a:r>
            <a:r>
              <a:rPr lang="vi-VN" sz="1700" b="1">
                <a:ln/>
                <a:solidFill>
                  <a:srgbClr val="FF0000"/>
                </a:solidFill>
                <a:latin typeface="Times New Roman" panose="02020603050405020304" pitchFamily="18" charset="0"/>
                <a:cs typeface="Times New Roman" panose="02020603050405020304" pitchFamily="18" charset="0"/>
              </a:rPr>
              <a:t>Phong trào yêu nước chống Pháp ở Việt Nam từ đầu thế kỉ XX đến năm 1917 </a:t>
            </a:r>
            <a:r>
              <a:rPr lang="en-US" sz="1700" b="1">
                <a:ln/>
                <a:solidFill>
                  <a:srgbClr val="FF0000"/>
                </a:solidFill>
                <a:latin typeface="Times New Roman" panose="02020603050405020304" pitchFamily="18" charset="0"/>
                <a:cs typeface="Times New Roman" panose="02020603050405020304" pitchFamily="18" charset="0"/>
              </a:rPr>
              <a:t> (Tiết 2)</a:t>
            </a:r>
            <a:endParaRPr lang="en-US" sz="17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93006"/>
            <a:ext cx="778754" cy="1237126"/>
          </a:xfrm>
          <a:prstGeom prst="rect">
            <a:avLst/>
          </a:prstGeom>
        </p:spPr>
      </p:pic>
      <p:pic>
        <p:nvPicPr>
          <p:cNvPr id="11" name="Picture 10"/>
          <p:cNvPicPr>
            <a:picLocks noChangeAspect="1"/>
          </p:cNvPicPr>
          <p:nvPr/>
        </p:nvPicPr>
        <p:blipFill>
          <a:blip r:embed="rId3"/>
          <a:stretch>
            <a:fillRect/>
          </a:stretch>
        </p:blipFill>
        <p:spPr>
          <a:xfrm>
            <a:off x="4850524" y="836656"/>
            <a:ext cx="4293476" cy="4293476"/>
          </a:xfrm>
          <a:prstGeom prst="rect">
            <a:avLst/>
          </a:prstGeom>
        </p:spPr>
      </p:pic>
      <p:sp>
        <p:nvSpPr>
          <p:cNvPr id="12" name="Rectangle 11">
            <a:extLst>
              <a:ext uri="{FF2B5EF4-FFF2-40B4-BE49-F238E27FC236}">
                <a16:creationId xmlns:a16="http://schemas.microsoft.com/office/drawing/2014/main" id="{6FE0A47F-DE0D-4AFB-A019-3B65ECEF2308}"/>
              </a:ext>
            </a:extLst>
          </p:cNvPr>
          <p:cNvSpPr/>
          <p:nvPr/>
        </p:nvSpPr>
        <p:spPr>
          <a:xfrm>
            <a:off x="2076210" y="385472"/>
            <a:ext cx="5006820" cy="484748"/>
          </a:xfrm>
          <a:prstGeom prst="rect">
            <a:avLst/>
          </a:prstGeom>
          <a:noFill/>
        </p:spPr>
        <p:txBody>
          <a:bodyPr wrap="none" lIns="68580" tIns="34290" rIns="68580" bIns="34290">
            <a:spAutoFit/>
          </a:bodyPr>
          <a:lstStyle/>
          <a:p>
            <a:pPr algn="ctr" defTabSz="685800"/>
            <a:r>
              <a:rPr lang="en-US" sz="2700" b="1" dirty="0" err="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a:t>
            </a:r>
            <a:r>
              <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CH</a:t>
            </a:r>
            <a:r>
              <a:rPr lang="vi-VN"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r>
              <a:rPr lang="en-US" sz="2700" b="1" dirty="0" err="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a:t>
            </a:r>
            <a:r>
              <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QUÀ</a:t>
            </a:r>
            <a:r>
              <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BÍ</a:t>
            </a:r>
            <a:r>
              <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lang="en-US" sz="2700" b="1" dirty="0" err="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MẬT</a:t>
            </a:r>
            <a:endParaRPr lang="en-US" sz="27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59525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12"/>
                                        </p:tgtEl>
                                        <p:attrNameLst>
                                          <p:attrName>style.color</p:attrName>
                                        </p:attrNameLst>
                                      </p:cBhvr>
                                      <p:by>
                                        <p:hsl h="7200000" s="0" l="0"/>
                                      </p:by>
                                    </p:animClr>
                                    <p:animClr clrSpc="hsl" dir="cw">
                                      <p:cBhvr>
                                        <p:cTn id="7" dur="500" fill="hold"/>
                                        <p:tgtEl>
                                          <p:spTgt spid="12"/>
                                        </p:tgtEl>
                                        <p:attrNameLst>
                                          <p:attrName>fillcolor</p:attrName>
                                        </p:attrNameLst>
                                      </p:cBhvr>
                                      <p:by>
                                        <p:hsl h="7200000" s="0" l="0"/>
                                      </p:by>
                                    </p:animClr>
                                    <p:animClr clrSpc="hsl" dir="cw">
                                      <p:cBhvr>
                                        <p:cTn id="8" dur="500" fill="hold"/>
                                        <p:tgtEl>
                                          <p:spTgt spid="12"/>
                                        </p:tgtEl>
                                        <p:attrNameLst>
                                          <p:attrName>stroke.color</p:attrName>
                                        </p:attrNameLst>
                                      </p:cBhvr>
                                      <p:by>
                                        <p:hsl h="7200000" s="0" l="0"/>
                                      </p:by>
                                    </p:animClr>
                                    <p:set>
                                      <p:cBhvr>
                                        <p:cTn id="9" dur="500" fill="hold"/>
                                        <p:tgtEl>
                                          <p:spTgt spid="12"/>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1.94444E-6 -3.58025E-6 L 1.94444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3147995" y="1313552"/>
            <a:ext cx="5891074" cy="1200329"/>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Xem lại nội dung bài đã học</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Hoàn thành nhiệm vụ phần vận dụng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nl-NL" sz="2400" kern="0">
                <a:solidFill>
                  <a:srgbClr val="000000"/>
                </a:solidFill>
                <a:latin typeface="Times New Roman" panose="02020603050405020304" pitchFamily="18" charset="0"/>
                <a:ea typeface="Calibri" panose="020F0502020204030204" pitchFamily="34" charset="0"/>
                <a:cs typeface="Arial"/>
                <a:sym typeface="Arial"/>
              </a:rPr>
              <a:t>Tìm hiểu về Nguyễn Tất Thành</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906"/>
        <p:cNvGrpSpPr/>
        <p:nvPr/>
      </p:nvGrpSpPr>
      <p:grpSpPr>
        <a:xfrm>
          <a:off x="0" y="0"/>
          <a:ext cx="0" cy="0"/>
          <a:chOff x="0" y="0"/>
          <a:chExt cx="0" cy="0"/>
        </a:xfrm>
      </p:grpSpPr>
      <p:sp>
        <p:nvSpPr>
          <p:cNvPr id="6" name="TextBox 5">
            <a:extLst>
              <a:ext uri="{FF2B5EF4-FFF2-40B4-BE49-F238E27FC236}">
                <a16:creationId xmlns:a16="http://schemas.microsoft.com/office/drawing/2014/main" id="{5EEF25F4-7B92-A8FD-D9D9-402D06441EF5}"/>
              </a:ext>
            </a:extLst>
          </p:cNvPr>
          <p:cNvSpPr txBox="1"/>
          <p:nvPr/>
        </p:nvSpPr>
        <p:spPr>
          <a:xfrm>
            <a:off x="-34344" y="950596"/>
            <a:ext cx="9050112" cy="461665"/>
          </a:xfrm>
          <a:prstGeom prst="rect">
            <a:avLst/>
          </a:prstGeom>
          <a:noFill/>
        </p:spPr>
        <p:txBody>
          <a:bodyPr wrap="square">
            <a:spAutoFit/>
          </a:bodyPr>
          <a:lstStyle/>
          <a:p>
            <a:pPr defTabSz="685800">
              <a:defRPr/>
            </a:pPr>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Buổi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cứu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Nguyễn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endParaRPr lang="vi-VN" sz="24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E6A6860E-3E17-9D32-8CE1-6E93CC52B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
        <p:nvSpPr>
          <p:cNvPr id="2" name="Rectangle 1">
            <a:extLst>
              <a:ext uri="{FF2B5EF4-FFF2-40B4-BE49-F238E27FC236}">
                <a16:creationId xmlns:a16="http://schemas.microsoft.com/office/drawing/2014/main" id="{08F2B362-4CE2-4E22-628E-5F732DC0F40E}"/>
              </a:ext>
            </a:extLst>
          </p:cNvPr>
          <p:cNvSpPr/>
          <p:nvPr/>
        </p:nvSpPr>
        <p:spPr>
          <a:xfrm>
            <a:off x="7620" y="0"/>
            <a:ext cx="9144000" cy="830997"/>
          </a:xfrm>
          <a:prstGeom prst="rect">
            <a:avLst/>
          </a:prstGeom>
          <a:solidFill>
            <a:srgbClr val="FFFF00"/>
          </a:solidFill>
        </p:spPr>
        <p:txBody>
          <a:bodyPr wrap="square">
            <a:spAutoFit/>
          </a:bodyPr>
          <a:lstStyle/>
          <a:p>
            <a:pPr algn="ctr"/>
            <a:r>
              <a:rPr lang="en-US" sz="2400" b="1">
                <a:ln/>
                <a:solidFill>
                  <a:srgbClr val="FF0000"/>
                </a:solidFill>
                <a:latin typeface="Times New Roman" panose="02020603050405020304" pitchFamily="18" charset="0"/>
                <a:cs typeface="Times New Roman" panose="02020603050405020304" pitchFamily="18" charset="0"/>
              </a:rPr>
              <a:t>BÀI 19: </a:t>
            </a:r>
            <a:r>
              <a:rPr lang="vi-VN" sz="2400" b="1">
                <a:ln/>
                <a:solidFill>
                  <a:srgbClr val="FF0000"/>
                </a:solidFill>
                <a:latin typeface="Times New Roman" panose="02020603050405020304" pitchFamily="18" charset="0"/>
                <a:cs typeface="Times New Roman" panose="02020603050405020304" pitchFamily="18" charset="0"/>
              </a:rPr>
              <a:t>Phong trào yêu nước chống Pháp ở Việt Nam </a:t>
            </a:r>
            <a:endParaRPr lang="en-US" sz="2400" b="1">
              <a:ln/>
              <a:solidFill>
                <a:srgbClr val="FF0000"/>
              </a:solidFill>
              <a:latin typeface="Times New Roman" panose="02020603050405020304" pitchFamily="18" charset="0"/>
              <a:cs typeface="Times New Roman" panose="02020603050405020304" pitchFamily="18" charset="0"/>
            </a:endParaRPr>
          </a:p>
          <a:p>
            <a:pPr algn="ctr"/>
            <a:r>
              <a:rPr lang="vi-VN" sz="2400" b="1">
                <a:ln/>
                <a:solidFill>
                  <a:srgbClr val="FF0000"/>
                </a:solidFill>
                <a:latin typeface="Times New Roman" panose="02020603050405020304" pitchFamily="18" charset="0"/>
                <a:cs typeface="Times New Roman" panose="02020603050405020304" pitchFamily="18" charset="0"/>
              </a:rPr>
              <a:t>từ đầu thế kỉ XX đến năm 1917</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95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9361" y="0"/>
            <a:ext cx="4184639" cy="5143500"/>
            <a:chOff x="0" y="0"/>
            <a:chExt cx="1968573" cy="2419649"/>
          </a:xfrm>
        </p:grpSpPr>
        <p:sp>
          <p:nvSpPr>
            <p:cNvPr id="3" name="Freeform 3"/>
            <p:cNvSpPr/>
            <p:nvPr/>
          </p:nvSpPr>
          <p:spPr>
            <a:xfrm>
              <a:off x="0" y="0"/>
              <a:ext cx="1968573" cy="2419649"/>
            </a:xfrm>
            <a:custGeom>
              <a:avLst/>
              <a:gdLst/>
              <a:ahLst/>
              <a:cxnLst/>
              <a:rect l="l" t="t" r="r" b="b"/>
              <a:pathLst>
                <a:path w="1968573" h="2419649">
                  <a:moveTo>
                    <a:pt x="0" y="0"/>
                  </a:moveTo>
                  <a:lnTo>
                    <a:pt x="1968573" y="0"/>
                  </a:lnTo>
                  <a:lnTo>
                    <a:pt x="1968573" y="2419649"/>
                  </a:lnTo>
                  <a:lnTo>
                    <a:pt x="0" y="2419649"/>
                  </a:lnTo>
                  <a:close/>
                </a:path>
              </a:pathLst>
            </a:custGeom>
            <a:solidFill>
              <a:srgbClr val="9B4819"/>
            </a:solidFill>
          </p:spPr>
          <p:txBody>
            <a:bodyPr/>
            <a:lstStyle/>
            <a:p>
              <a:endParaRPr lang="en-US" sz="1350"/>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defTabSz="457223">
                <a:lnSpc>
                  <a:spcPts val="1400"/>
                </a:lnSpc>
                <a:defRPr/>
              </a:pPr>
              <a:endParaRPr sz="900">
                <a:solidFill>
                  <a:prstClr val="black"/>
                </a:solidFill>
                <a:latin typeface="Times New Roman" panose="02020603050405020304" pitchFamily="18" charset="0"/>
                <a:cs typeface="Times New Roman" panose="02020603050405020304" pitchFamily="18" charset="0"/>
              </a:endParaRPr>
            </a:p>
          </p:txBody>
        </p:sp>
      </p:grpSp>
      <p:grpSp>
        <p:nvGrpSpPr>
          <p:cNvPr id="5" name="Group 5"/>
          <p:cNvGrpSpPr>
            <a:grpSpLocks noChangeAspect="1"/>
          </p:cNvGrpSpPr>
          <p:nvPr/>
        </p:nvGrpSpPr>
        <p:grpSpPr>
          <a:xfrm>
            <a:off x="5251077" y="673450"/>
            <a:ext cx="3438059" cy="4360628"/>
            <a:chOff x="0" y="0"/>
            <a:chExt cx="4433570" cy="6350000"/>
          </a:xfrm>
        </p:grpSpPr>
        <p:sp>
          <p:nvSpPr>
            <p:cNvPr id="6" name="Freeform 6"/>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2"/>
              <a:stretch>
                <a:fillRect l="-143846" r="-10776"/>
              </a:stretch>
            </a:blipFill>
          </p:spPr>
          <p:txBody>
            <a:bodyPr/>
            <a:lstStyle/>
            <a:p>
              <a:endParaRPr lang="en-US" sz="1350"/>
            </a:p>
          </p:txBody>
        </p:sp>
      </p:grpSp>
      <p:sp>
        <p:nvSpPr>
          <p:cNvPr id="8" name="AutoShape 8"/>
          <p:cNvSpPr/>
          <p:nvPr/>
        </p:nvSpPr>
        <p:spPr>
          <a:xfrm>
            <a:off x="422501" y="4850263"/>
            <a:ext cx="3333086" cy="0"/>
          </a:xfrm>
          <a:prstGeom prst="line">
            <a:avLst/>
          </a:prstGeom>
          <a:ln w="19050" cap="flat">
            <a:solidFill>
              <a:srgbClr val="BD8F53"/>
            </a:solidFill>
            <a:prstDash val="solid"/>
            <a:headEnd type="none" w="sm" len="sm"/>
            <a:tailEnd type="none" w="sm" len="sm"/>
          </a:ln>
        </p:spPr>
        <p:txBody>
          <a:bodyPr/>
          <a:lstStyle/>
          <a:p>
            <a:endParaRPr lang="en-US" sz="1350"/>
          </a:p>
        </p:txBody>
      </p:sp>
      <p:pic>
        <p:nvPicPr>
          <p:cNvPr id="9" name="Picture 9"/>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084">
            <a:off x="4023830" y="4744083"/>
            <a:ext cx="959005" cy="477758"/>
          </a:xfrm>
          <a:prstGeom prst="rect">
            <a:avLst/>
          </a:prstGeom>
        </p:spPr>
      </p:pic>
      <p:grpSp>
        <p:nvGrpSpPr>
          <p:cNvPr id="11" name="Group 11"/>
          <p:cNvGrpSpPr/>
          <p:nvPr/>
        </p:nvGrpSpPr>
        <p:grpSpPr>
          <a:xfrm>
            <a:off x="8353130" y="340858"/>
            <a:ext cx="399331" cy="400442"/>
            <a:chOff x="0" y="0"/>
            <a:chExt cx="1064883" cy="1067844"/>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8" r="138"/>
            <a:stretch>
              <a:fillRect/>
            </a:stretch>
          </p:blipFill>
          <p:spPr>
            <a:xfrm>
              <a:off x="0" y="0"/>
              <a:ext cx="1064883" cy="1067844"/>
            </a:xfrm>
            <a:prstGeom prst="rect">
              <a:avLst/>
            </a:prstGeom>
          </p:spPr>
        </p:pic>
        <p:sp>
          <p:nvSpPr>
            <p:cNvPr id="13" name="TextBox 13"/>
            <p:cNvSpPr txBox="1"/>
            <p:nvPr/>
          </p:nvSpPr>
          <p:spPr>
            <a:xfrm>
              <a:off x="243464" y="4472"/>
              <a:ext cx="309821" cy="781410"/>
            </a:xfrm>
            <a:prstGeom prst="rect">
              <a:avLst/>
            </a:prstGeom>
          </p:spPr>
          <p:txBody>
            <a:bodyPr lIns="0" tIns="0" rIns="0" bIns="0" rtlCol="0" anchor="t">
              <a:spAutoFit/>
            </a:bodyPr>
            <a:lstStyle/>
            <a:p>
              <a:pPr defTabSz="457223">
                <a:lnSpc>
                  <a:spcPts val="2450"/>
                </a:lnSpc>
                <a:spcBef>
                  <a:spcPct val="0"/>
                </a:spcBef>
                <a:defRPr/>
              </a:pPr>
              <a:r>
                <a:rPr lang="en-US" sz="1750" spc="-35">
                  <a:solidFill>
                    <a:srgbClr val="9B4819"/>
                  </a:solidFill>
                  <a:latin typeface="Times New Roman" panose="02020603050405020304" pitchFamily="18" charset="0"/>
                  <a:cs typeface="Times New Roman" panose="02020603050405020304" pitchFamily="18" charset="0"/>
                </a:rPr>
                <a:t>A</a:t>
              </a:r>
            </a:p>
          </p:txBody>
        </p:sp>
        <p:sp>
          <p:nvSpPr>
            <p:cNvPr id="14" name="TextBox 14"/>
            <p:cNvSpPr txBox="1"/>
            <p:nvPr/>
          </p:nvSpPr>
          <p:spPr>
            <a:xfrm>
              <a:off x="511595" y="175645"/>
              <a:ext cx="309821" cy="781410"/>
            </a:xfrm>
            <a:prstGeom prst="rect">
              <a:avLst/>
            </a:prstGeom>
          </p:spPr>
          <p:txBody>
            <a:bodyPr lIns="0" tIns="0" rIns="0" bIns="0" rtlCol="0" anchor="t">
              <a:spAutoFit/>
            </a:bodyPr>
            <a:lstStyle/>
            <a:p>
              <a:pPr defTabSz="457223">
                <a:lnSpc>
                  <a:spcPts val="2450"/>
                </a:lnSpc>
                <a:spcBef>
                  <a:spcPct val="0"/>
                </a:spcBef>
                <a:defRPr/>
              </a:pPr>
              <a:r>
                <a:rPr lang="en-US" sz="1750" spc="-35">
                  <a:solidFill>
                    <a:srgbClr val="9B4819"/>
                  </a:solidFill>
                  <a:latin typeface="Times New Roman" panose="02020603050405020304" pitchFamily="18" charset="0"/>
                  <a:cs typeface="Times New Roman" panose="02020603050405020304" pitchFamily="18" charset="0"/>
                </a:rPr>
                <a:t>N</a:t>
              </a:r>
            </a:p>
          </p:txBody>
        </p:sp>
      </p:grpSp>
      <p:sp>
        <p:nvSpPr>
          <p:cNvPr id="17" name="TextBox 17"/>
          <p:cNvSpPr txBox="1"/>
          <p:nvPr/>
        </p:nvSpPr>
        <p:spPr>
          <a:xfrm>
            <a:off x="202996" y="837936"/>
            <a:ext cx="4458657" cy="3811621"/>
          </a:xfrm>
          <a:prstGeom prst="rect">
            <a:avLst/>
          </a:prstGeom>
          <a:solidFill>
            <a:schemeClr val="accent3">
              <a:lumMod val="20000"/>
              <a:lumOff val="80000"/>
            </a:schemeClr>
          </a:solidFill>
        </p:spPr>
        <p:txBody>
          <a:bodyPr wrap="square" lIns="0" tIns="0" rIns="0" bIns="0" rtlCol="0" anchor="t">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19/5/1890.</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Nghệ</a:t>
            </a:r>
            <a:r>
              <a:rPr lang="en-US" sz="2400">
                <a:latin typeface="Times New Roman" panose="02020603050405020304" pitchFamily="18" charset="0"/>
                <a:cs typeface="Times New Roman" panose="02020603050405020304" pitchFamily="18" charset="0"/>
              </a:rPr>
              <a:t> An. Sinh ra trong gia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p:txBody>
      </p:sp>
      <p:sp>
        <p:nvSpPr>
          <p:cNvPr id="20" name="TextBox 20"/>
          <p:cNvSpPr txBox="1"/>
          <p:nvPr/>
        </p:nvSpPr>
        <p:spPr>
          <a:xfrm>
            <a:off x="266193" y="4893126"/>
            <a:ext cx="2313035" cy="141001"/>
          </a:xfrm>
          <a:prstGeom prst="rect">
            <a:avLst/>
          </a:prstGeom>
        </p:spPr>
        <p:txBody>
          <a:bodyPr lIns="0" tIns="0" rIns="0" bIns="0" rtlCol="0" anchor="t">
            <a:spAutoFit/>
          </a:bodyPr>
          <a:lstStyle/>
          <a:p>
            <a:pPr algn="ctr" defTabSz="457223">
              <a:lnSpc>
                <a:spcPts val="1190"/>
              </a:lnSpc>
              <a:defRPr/>
            </a:pPr>
            <a:r>
              <a:rPr lang="en-US" sz="850">
                <a:solidFill>
                  <a:srgbClr val="000000"/>
                </a:solidFill>
                <a:latin typeface="Times New Roman" panose="02020603050405020304" pitchFamily="18" charset="0"/>
                <a:cs typeface="Times New Roman" panose="02020603050405020304" pitchFamily="18" charset="0"/>
              </a:rPr>
              <a:t>(1) Sau này là Nguyễn Ái Quốc-Hồ Chí Minh</a:t>
            </a:r>
          </a:p>
        </p:txBody>
      </p:sp>
      <p:pic>
        <p:nvPicPr>
          <p:cNvPr id="21" name="Picture 20" descr="A picture containing text&#10;&#10;Description automatically generated">
            <a:extLst>
              <a:ext uri="{FF2B5EF4-FFF2-40B4-BE49-F238E27FC236}">
                <a16:creationId xmlns:a16="http://schemas.microsoft.com/office/drawing/2014/main" id="{FA52F533-2F41-7083-DAAC-9D31577BC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
        <p:nvSpPr>
          <p:cNvPr id="22" name="TextBox 16"/>
          <p:cNvSpPr txBox="1"/>
          <p:nvPr/>
        </p:nvSpPr>
        <p:spPr>
          <a:xfrm>
            <a:off x="142020" y="442504"/>
            <a:ext cx="1983514" cy="257250"/>
          </a:xfrm>
          <a:prstGeom prst="rect">
            <a:avLst/>
          </a:prstGeom>
        </p:spPr>
        <p:txBody>
          <a:bodyPr wrap="square" lIns="0" tIns="0" rIns="0" bIns="0" rtlCol="0" anchor="t">
            <a:spAutoFit/>
          </a:bodyPr>
          <a:lstStyle/>
          <a:p>
            <a:pPr defTabSz="457223">
              <a:lnSpc>
                <a:spcPts val="1800"/>
              </a:lnSpc>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Tiểu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sử</a:t>
            </a:r>
            <a:endParaRPr 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097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04" b="5229"/>
          <a:stretch>
            <a:fillRect/>
          </a:stretch>
        </p:blipFill>
        <p:spPr>
          <a:xfrm>
            <a:off x="81245" y="69581"/>
            <a:ext cx="8981512" cy="4484543"/>
          </a:xfrm>
          <a:prstGeom prst="rect">
            <a:avLst/>
          </a:prstGeom>
        </p:spPr>
      </p:pic>
      <p:grpSp>
        <p:nvGrpSpPr>
          <p:cNvPr id="3" name="Group 3"/>
          <p:cNvGrpSpPr/>
          <p:nvPr/>
        </p:nvGrpSpPr>
        <p:grpSpPr>
          <a:xfrm>
            <a:off x="0" y="4397980"/>
            <a:ext cx="9144000" cy="745520"/>
            <a:chOff x="0" y="0"/>
            <a:chExt cx="4816593" cy="392702"/>
          </a:xfrm>
        </p:grpSpPr>
        <p:sp>
          <p:nvSpPr>
            <p:cNvPr id="4" name="Freeform 4"/>
            <p:cNvSpPr/>
            <p:nvPr/>
          </p:nvSpPr>
          <p:spPr>
            <a:xfrm>
              <a:off x="0" y="0"/>
              <a:ext cx="4816592" cy="392702"/>
            </a:xfrm>
            <a:custGeom>
              <a:avLst/>
              <a:gdLst/>
              <a:ahLst/>
              <a:cxnLst/>
              <a:rect l="l" t="t" r="r" b="b"/>
              <a:pathLst>
                <a:path w="4816592" h="392702">
                  <a:moveTo>
                    <a:pt x="0" y="0"/>
                  </a:moveTo>
                  <a:lnTo>
                    <a:pt x="4816592" y="0"/>
                  </a:lnTo>
                  <a:lnTo>
                    <a:pt x="4816592" y="392702"/>
                  </a:lnTo>
                  <a:lnTo>
                    <a:pt x="0" y="392702"/>
                  </a:lnTo>
                  <a:close/>
                </a:path>
              </a:pathLst>
            </a:custGeom>
            <a:solidFill>
              <a:srgbClr val="F5BF19"/>
            </a:solidFill>
          </p:spPr>
          <p:txBody>
            <a:bodyPr/>
            <a:lstStyle/>
            <a:p>
              <a:endParaRPr lang="en-US" sz="1350"/>
            </a:p>
          </p:txBody>
        </p:sp>
        <p:sp>
          <p:nvSpPr>
            <p:cNvPr id="5" name="TextBox 5"/>
            <p:cNvSpPr txBox="1"/>
            <p:nvPr/>
          </p:nvSpPr>
          <p:spPr>
            <a:xfrm>
              <a:off x="0" y="-38100"/>
              <a:ext cx="812800" cy="850900"/>
            </a:xfrm>
            <a:prstGeom prst="rect">
              <a:avLst/>
            </a:prstGeom>
          </p:spPr>
          <p:txBody>
            <a:bodyPr lIns="25400" tIns="25400" rIns="25400" bIns="25400" rtlCol="0" anchor="ctr"/>
            <a:lstStyle/>
            <a:p>
              <a:pPr algn="ctr" defTabSz="457223">
                <a:lnSpc>
                  <a:spcPts val="1330"/>
                </a:lnSpc>
                <a:defRPr/>
              </a:pPr>
              <a:endParaRPr sz="900">
                <a:solidFill>
                  <a:prstClr val="black"/>
                </a:solidFill>
                <a:latin typeface="Calibri"/>
              </a:endParaRPr>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973">
            <a:off x="8384633" y="3369280"/>
            <a:ext cx="1518736" cy="2057400"/>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6515">
            <a:off x="8241849" y="4313943"/>
            <a:ext cx="1284824" cy="1519685"/>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6515">
            <a:off x="-29376" y="4383658"/>
            <a:ext cx="1284824" cy="151968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4433BD7-6273-4AE2-E26B-5315EA47E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8" t="3283" r="348"/>
          <a:stretch>
            <a:fillRect/>
          </a:stretch>
        </p:blipFill>
        <p:spPr>
          <a:xfrm>
            <a:off x="0" y="0"/>
            <a:ext cx="1866114" cy="249680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7343">
            <a:off x="1110322" y="1636512"/>
            <a:ext cx="6923357" cy="2767834"/>
          </a:xfrm>
          <a:prstGeom prst="rect">
            <a:avLst/>
          </a:prstGeom>
        </p:spPr>
      </p:pic>
      <p:pic>
        <p:nvPicPr>
          <p:cNvPr id="4" name="Picture 4"/>
          <p:cNvPicPr>
            <a:picLocks noChangeAspect="1"/>
          </p:cNvPicPr>
          <p:nvPr/>
        </p:nvPicPr>
        <p:blipFill>
          <a:blip r:embed="rId5"/>
          <a:srcRect/>
          <a:stretch>
            <a:fillRect/>
          </a:stretch>
        </p:blipFill>
        <p:spPr>
          <a:xfrm rot="-1069070">
            <a:off x="902765" y="1922773"/>
            <a:ext cx="1284975" cy="1297955"/>
          </a:xfrm>
          <a:prstGeom prst="rect">
            <a:avLst/>
          </a:prstGeom>
        </p:spPr>
      </p:pic>
      <p:pic>
        <p:nvPicPr>
          <p:cNvPr id="5" name="Picture 5"/>
          <p:cNvPicPr>
            <a:picLocks noChangeAspect="1"/>
          </p:cNvPicPr>
          <p:nvPr/>
        </p:nvPicPr>
        <p:blipFill>
          <a:blip r:embed="rId6"/>
          <a:srcRect/>
          <a:stretch>
            <a:fillRect/>
          </a:stretch>
        </p:blipFill>
        <p:spPr>
          <a:xfrm>
            <a:off x="7033350" y="3432478"/>
            <a:ext cx="793288" cy="971868"/>
          </a:xfrm>
          <a:prstGeom prst="rect">
            <a:avLst/>
          </a:prstGeom>
        </p:spPr>
      </p:pic>
      <p:grpSp>
        <p:nvGrpSpPr>
          <p:cNvPr id="6" name="Group 6"/>
          <p:cNvGrpSpPr/>
          <p:nvPr/>
        </p:nvGrpSpPr>
        <p:grpSpPr>
          <a:xfrm>
            <a:off x="0" y="4397980"/>
            <a:ext cx="9144000" cy="745520"/>
            <a:chOff x="0" y="0"/>
            <a:chExt cx="4816593" cy="392702"/>
          </a:xfrm>
        </p:grpSpPr>
        <p:sp>
          <p:nvSpPr>
            <p:cNvPr id="7" name="Freeform 7"/>
            <p:cNvSpPr/>
            <p:nvPr/>
          </p:nvSpPr>
          <p:spPr>
            <a:xfrm>
              <a:off x="0" y="0"/>
              <a:ext cx="4816592" cy="392702"/>
            </a:xfrm>
            <a:custGeom>
              <a:avLst/>
              <a:gdLst/>
              <a:ahLst/>
              <a:cxnLst/>
              <a:rect l="l" t="t" r="r" b="b"/>
              <a:pathLst>
                <a:path w="4816592" h="392702">
                  <a:moveTo>
                    <a:pt x="0" y="0"/>
                  </a:moveTo>
                  <a:lnTo>
                    <a:pt x="4816592" y="0"/>
                  </a:lnTo>
                  <a:lnTo>
                    <a:pt x="4816592" y="392702"/>
                  </a:lnTo>
                  <a:lnTo>
                    <a:pt x="0" y="392702"/>
                  </a:lnTo>
                  <a:close/>
                </a:path>
              </a:pathLst>
            </a:custGeom>
            <a:solidFill>
              <a:srgbClr val="F5BF19"/>
            </a:solidFill>
          </p:spPr>
          <p:txBody>
            <a:bodyPr/>
            <a:lstStyle/>
            <a:p>
              <a:endParaRPr lang="en-US" sz="1350"/>
            </a:p>
          </p:txBody>
        </p:sp>
        <p:sp>
          <p:nvSpPr>
            <p:cNvPr id="8" name="TextBox 8"/>
            <p:cNvSpPr txBox="1"/>
            <p:nvPr/>
          </p:nvSpPr>
          <p:spPr>
            <a:xfrm>
              <a:off x="0" y="-38100"/>
              <a:ext cx="812800" cy="850900"/>
            </a:xfrm>
            <a:prstGeom prst="rect">
              <a:avLst/>
            </a:prstGeom>
          </p:spPr>
          <p:txBody>
            <a:bodyPr lIns="25400" tIns="25400" rIns="25400" bIns="25400" rtlCol="0" anchor="ctr"/>
            <a:lstStyle/>
            <a:p>
              <a:pPr algn="ctr" defTabSz="457223">
                <a:lnSpc>
                  <a:spcPts val="1330"/>
                </a:lnSpc>
                <a:defRPr/>
              </a:pPr>
              <a:endParaRPr sz="900">
                <a:solidFill>
                  <a:prstClr val="black"/>
                </a:solidFill>
                <a:latin typeface="Calibri"/>
              </a:endParaRPr>
            </a:p>
          </p:txBody>
        </p:sp>
      </p:grpSp>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6515">
            <a:off x="60038" y="3591214"/>
            <a:ext cx="1284824" cy="1519685"/>
          </a:xfrm>
          <a:prstGeom prst="rect">
            <a:avLst/>
          </a:prstGeom>
        </p:spPr>
      </p:pic>
      <p:pic>
        <p:nvPicPr>
          <p:cNvPr id="10" name="Picture 1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6515" flipH="1">
            <a:off x="7987239" y="2882860"/>
            <a:ext cx="1284824" cy="1519685"/>
          </a:xfrm>
          <a:prstGeom prst="rect">
            <a:avLst/>
          </a:prstGeom>
        </p:spPr>
      </p:pic>
      <p:sp>
        <p:nvSpPr>
          <p:cNvPr id="11" name="TextBox 11"/>
          <p:cNvSpPr txBox="1"/>
          <p:nvPr/>
        </p:nvSpPr>
        <p:spPr>
          <a:xfrm>
            <a:off x="2280539" y="1894015"/>
            <a:ext cx="4990909" cy="1465722"/>
          </a:xfrm>
          <a:prstGeom prst="rect">
            <a:avLst/>
          </a:prstGeom>
        </p:spPr>
        <p:txBody>
          <a:bodyPr lIns="0" tIns="0" rIns="0" bIns="0" rtlCol="0" anchor="t">
            <a:spAutoFit/>
          </a:bodyPr>
          <a:lstStyle/>
          <a:p>
            <a:pPr algn="ctr" defTabSz="457223">
              <a:lnSpc>
                <a:spcPts val="2940"/>
              </a:lnSpc>
              <a:defRPr/>
            </a:pPr>
            <a:r>
              <a:rPr lang="en-US" sz="2100">
                <a:solidFill>
                  <a:srgbClr val="475A3E"/>
                </a:solidFill>
                <a:latin typeface="Muli Regular Bold"/>
              </a:rPr>
              <a:t> Hoàng Thị Loan, sinh năm 1868, mất năm 1901, là một phụ nữ cần mẫn, đảm đang, đôn hậu, sống bằng nghề làm ruộng và dệt vải, hết lòng thương yêu và chăm lo cho chồng con.</a:t>
            </a:r>
          </a:p>
        </p:txBody>
      </p:sp>
      <p:sp>
        <p:nvSpPr>
          <p:cNvPr id="12" name="TextBox 12"/>
          <p:cNvSpPr txBox="1"/>
          <p:nvPr/>
        </p:nvSpPr>
        <p:spPr>
          <a:xfrm>
            <a:off x="2735006" y="656653"/>
            <a:ext cx="4536441" cy="817916"/>
          </a:xfrm>
          <a:prstGeom prst="rect">
            <a:avLst/>
          </a:prstGeom>
        </p:spPr>
        <p:txBody>
          <a:bodyPr wrap="square" lIns="0" tIns="0" rIns="0" bIns="0" rtlCol="0" anchor="t">
            <a:spAutoFit/>
          </a:bodyPr>
          <a:lstStyle/>
          <a:p>
            <a:pPr algn="ctr" defTabSz="457223">
              <a:lnSpc>
                <a:spcPts val="6777"/>
              </a:lnSpc>
              <a:defRPr/>
            </a:pPr>
            <a:r>
              <a:rPr lang="en-US" sz="4841">
                <a:solidFill>
                  <a:srgbClr val="F18660"/>
                </a:solidFill>
                <a:latin typeface="Balabeloo"/>
              </a:rPr>
              <a:t>Hoàng Thị Loan</a:t>
            </a:r>
          </a:p>
        </p:txBody>
      </p:sp>
      <p:pic>
        <p:nvPicPr>
          <p:cNvPr id="13" name="Picture 12" descr="A picture containing text&#10;&#10;Description automatically generated">
            <a:extLst>
              <a:ext uri="{FF2B5EF4-FFF2-40B4-BE49-F238E27FC236}">
                <a16:creationId xmlns:a16="http://schemas.microsoft.com/office/drawing/2014/main" id="{07E24DEA-6BE1-E1A7-F1DB-C84C86A82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6A6860E-3E17-9D32-8CE1-6E93CC52B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
        <p:nvSpPr>
          <p:cNvPr id="7" name="Rectangle: Rounded Corners 6">
            <a:extLst>
              <a:ext uri="{FF2B5EF4-FFF2-40B4-BE49-F238E27FC236}">
                <a16:creationId xmlns:a16="http://schemas.microsoft.com/office/drawing/2014/main" id="{300C7CE1-1F07-3BA2-E04F-45A085EF3DB6}"/>
              </a:ext>
            </a:extLst>
          </p:cNvPr>
          <p:cNvSpPr/>
          <p:nvPr/>
        </p:nvSpPr>
        <p:spPr>
          <a:xfrm>
            <a:off x="386629" y="698641"/>
            <a:ext cx="8458973" cy="1461881"/>
          </a:xfrm>
          <a:prstGeom prst="roundRect">
            <a:avLst/>
          </a:prstGeom>
          <a:solidFill>
            <a:sysClr val="window" lastClr="FFFFFF"/>
          </a:solidFill>
          <a:ln w="38100" cap="flat" cmpd="sng" algn="ctr">
            <a:solidFill>
              <a:srgbClr val="5B9BD5">
                <a:shade val="50000"/>
              </a:srgbClr>
            </a:solidFill>
            <a:prstDash val="sysDot"/>
            <a:miter lim="800000"/>
          </a:ln>
          <a:effectLst/>
        </p:spPr>
        <p:txBody>
          <a:bodyPr rtlCol="0" anchor="ctr"/>
          <a:lstStyle/>
          <a:p>
            <a:pPr algn="ctr" defTabSz="685800">
              <a:defRPr/>
            </a:pPr>
            <a:r>
              <a:rPr lang="en-US" sz="4050" kern="0" dirty="0" err="1">
                <a:solidFill>
                  <a:srgbClr val="FF0000"/>
                </a:solidFill>
                <a:latin typeface="Times New Roman" panose="02020603050405020304" pitchFamily="18" charset="0"/>
                <a:cs typeface="Times New Roman" panose="02020603050405020304" pitchFamily="18" charset="0"/>
              </a:rPr>
              <a:t>Hoàn</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cảnh</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lịch</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sử</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Nguyễn</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Tất</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Thành</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ra</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đi</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tìm</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đườn</a:t>
            </a:r>
            <a:r>
              <a:rPr lang="en-US" sz="4050" kern="0" dirty="0">
                <a:solidFill>
                  <a:srgbClr val="FF0000"/>
                </a:solidFill>
                <a:latin typeface="Times New Roman" panose="02020603050405020304" pitchFamily="18" charset="0"/>
                <a:cs typeface="Times New Roman" panose="02020603050405020304" pitchFamily="18" charset="0"/>
              </a:rPr>
              <a:t>g </a:t>
            </a:r>
            <a:r>
              <a:rPr lang="en-US" sz="4050" kern="0" dirty="0" err="1">
                <a:solidFill>
                  <a:srgbClr val="FF0000"/>
                </a:solidFill>
                <a:latin typeface="Times New Roman" panose="02020603050405020304" pitchFamily="18" charset="0"/>
                <a:cs typeface="Times New Roman" panose="02020603050405020304" pitchFamily="18" charset="0"/>
              </a:rPr>
              <a:t>cứu</a:t>
            </a:r>
            <a:r>
              <a:rPr lang="en-US" sz="4050" kern="0" dirty="0">
                <a:solidFill>
                  <a:srgbClr val="FF0000"/>
                </a:solidFill>
                <a:latin typeface="Times New Roman" panose="02020603050405020304" pitchFamily="18" charset="0"/>
                <a:cs typeface="Times New Roman" panose="02020603050405020304" pitchFamily="18" charset="0"/>
              </a:rPr>
              <a:t> </a:t>
            </a:r>
            <a:r>
              <a:rPr lang="en-US" sz="4050" kern="0" dirty="0" err="1">
                <a:solidFill>
                  <a:srgbClr val="FF0000"/>
                </a:solidFill>
                <a:latin typeface="Times New Roman" panose="02020603050405020304" pitchFamily="18" charset="0"/>
                <a:cs typeface="Times New Roman" panose="02020603050405020304" pitchFamily="18" charset="0"/>
              </a:rPr>
              <a:t>nước</a:t>
            </a:r>
            <a:r>
              <a:rPr lang="en-US" sz="4050" kern="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3785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6846" y="60804"/>
            <a:ext cx="3713725" cy="5143500"/>
            <a:chOff x="0" y="0"/>
            <a:chExt cx="1968573" cy="2419649"/>
          </a:xfrm>
        </p:grpSpPr>
        <p:sp>
          <p:nvSpPr>
            <p:cNvPr id="3" name="Freeform 3"/>
            <p:cNvSpPr/>
            <p:nvPr/>
          </p:nvSpPr>
          <p:spPr>
            <a:xfrm>
              <a:off x="0" y="0"/>
              <a:ext cx="1968573" cy="2419649"/>
            </a:xfrm>
            <a:custGeom>
              <a:avLst/>
              <a:gdLst/>
              <a:ahLst/>
              <a:cxnLst/>
              <a:rect l="l" t="t" r="r" b="b"/>
              <a:pathLst>
                <a:path w="1968573" h="2419649">
                  <a:moveTo>
                    <a:pt x="0" y="0"/>
                  </a:moveTo>
                  <a:lnTo>
                    <a:pt x="1968573" y="0"/>
                  </a:lnTo>
                  <a:lnTo>
                    <a:pt x="1968573" y="2419649"/>
                  </a:lnTo>
                  <a:lnTo>
                    <a:pt x="0" y="2419649"/>
                  </a:lnTo>
                  <a:close/>
                </a:path>
              </a:pathLst>
            </a:custGeom>
            <a:solidFill>
              <a:srgbClr val="9B4819"/>
            </a:solidFill>
          </p:spPr>
          <p:txBody>
            <a:bodyPr/>
            <a:lstStyle/>
            <a:p>
              <a:endParaRPr lang="en-US" sz="1350"/>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defTabSz="457223">
                <a:lnSpc>
                  <a:spcPts val="1400"/>
                </a:lnSpc>
                <a:defRPr/>
              </a:pPr>
              <a:endParaRPr sz="900">
                <a:solidFill>
                  <a:prstClr val="black"/>
                </a:solidFill>
                <a:latin typeface="Times New Roman" panose="02020603050405020304" pitchFamily="18" charset="0"/>
                <a:cs typeface="Times New Roman" panose="02020603050405020304" pitchFamily="18" charset="0"/>
              </a:endParaRPr>
            </a:p>
          </p:txBody>
        </p:sp>
      </p:grpSp>
      <p:grpSp>
        <p:nvGrpSpPr>
          <p:cNvPr id="5" name="Group 5"/>
          <p:cNvGrpSpPr>
            <a:grpSpLocks noChangeAspect="1"/>
          </p:cNvGrpSpPr>
          <p:nvPr/>
        </p:nvGrpSpPr>
        <p:grpSpPr>
          <a:xfrm>
            <a:off x="6135080" y="575401"/>
            <a:ext cx="3079663" cy="4470050"/>
            <a:chOff x="0" y="0"/>
            <a:chExt cx="4433570" cy="6350000"/>
          </a:xfrm>
        </p:grpSpPr>
        <p:sp>
          <p:nvSpPr>
            <p:cNvPr id="6" name="Freeform 6"/>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2"/>
              <a:stretch>
                <a:fillRect l="-143846" r="-10776"/>
              </a:stretch>
            </a:blipFill>
          </p:spPr>
          <p:txBody>
            <a:bodyPr/>
            <a:lstStyle/>
            <a:p>
              <a:endParaRPr lang="en-US" sz="1350"/>
            </a:p>
          </p:txBody>
        </p:sp>
      </p:grpSp>
      <p:sp>
        <p:nvSpPr>
          <p:cNvPr id="8" name="AutoShape 8"/>
          <p:cNvSpPr/>
          <p:nvPr/>
        </p:nvSpPr>
        <p:spPr>
          <a:xfrm>
            <a:off x="422501" y="4850263"/>
            <a:ext cx="3333086" cy="0"/>
          </a:xfrm>
          <a:prstGeom prst="line">
            <a:avLst/>
          </a:prstGeom>
          <a:ln w="19050" cap="flat">
            <a:solidFill>
              <a:srgbClr val="BD8F53"/>
            </a:solidFill>
            <a:prstDash val="solid"/>
            <a:headEnd type="none" w="sm" len="sm"/>
            <a:tailEnd type="none" w="sm" len="sm"/>
          </a:ln>
        </p:spPr>
        <p:txBody>
          <a:bodyPr/>
          <a:lstStyle/>
          <a:p>
            <a:endParaRPr lang="en-US" sz="1350"/>
          </a:p>
        </p:txBody>
      </p:sp>
      <p:pic>
        <p:nvPicPr>
          <p:cNvPr id="9" name="Picture 9"/>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084">
            <a:off x="4023830" y="4744083"/>
            <a:ext cx="959005" cy="477758"/>
          </a:xfrm>
          <a:prstGeom prst="rect">
            <a:avLst/>
          </a:prstGeom>
        </p:spPr>
      </p:pic>
      <p:grpSp>
        <p:nvGrpSpPr>
          <p:cNvPr id="11" name="Group 11"/>
          <p:cNvGrpSpPr/>
          <p:nvPr/>
        </p:nvGrpSpPr>
        <p:grpSpPr>
          <a:xfrm>
            <a:off x="8353130" y="340858"/>
            <a:ext cx="399331" cy="400442"/>
            <a:chOff x="0" y="0"/>
            <a:chExt cx="1064883" cy="1067844"/>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8" r="138"/>
            <a:stretch>
              <a:fillRect/>
            </a:stretch>
          </p:blipFill>
          <p:spPr>
            <a:xfrm>
              <a:off x="0" y="0"/>
              <a:ext cx="1064883" cy="1067844"/>
            </a:xfrm>
            <a:prstGeom prst="rect">
              <a:avLst/>
            </a:prstGeom>
          </p:spPr>
        </p:pic>
        <p:sp>
          <p:nvSpPr>
            <p:cNvPr id="13" name="TextBox 13"/>
            <p:cNvSpPr txBox="1"/>
            <p:nvPr/>
          </p:nvSpPr>
          <p:spPr>
            <a:xfrm>
              <a:off x="243464" y="4472"/>
              <a:ext cx="309821" cy="781410"/>
            </a:xfrm>
            <a:prstGeom prst="rect">
              <a:avLst/>
            </a:prstGeom>
          </p:spPr>
          <p:txBody>
            <a:bodyPr lIns="0" tIns="0" rIns="0" bIns="0" rtlCol="0" anchor="t">
              <a:spAutoFit/>
            </a:bodyPr>
            <a:lstStyle/>
            <a:p>
              <a:pPr defTabSz="457223">
                <a:lnSpc>
                  <a:spcPts val="2450"/>
                </a:lnSpc>
                <a:spcBef>
                  <a:spcPct val="0"/>
                </a:spcBef>
                <a:defRPr/>
              </a:pPr>
              <a:r>
                <a:rPr lang="en-US" sz="1750" spc="-35">
                  <a:solidFill>
                    <a:srgbClr val="9B4819"/>
                  </a:solidFill>
                  <a:latin typeface="Times New Roman" panose="02020603050405020304" pitchFamily="18" charset="0"/>
                  <a:cs typeface="Times New Roman" panose="02020603050405020304" pitchFamily="18" charset="0"/>
                </a:rPr>
                <a:t>A</a:t>
              </a:r>
            </a:p>
          </p:txBody>
        </p:sp>
        <p:sp>
          <p:nvSpPr>
            <p:cNvPr id="14" name="TextBox 14"/>
            <p:cNvSpPr txBox="1"/>
            <p:nvPr/>
          </p:nvSpPr>
          <p:spPr>
            <a:xfrm>
              <a:off x="511595" y="175645"/>
              <a:ext cx="309821" cy="781410"/>
            </a:xfrm>
            <a:prstGeom prst="rect">
              <a:avLst/>
            </a:prstGeom>
          </p:spPr>
          <p:txBody>
            <a:bodyPr lIns="0" tIns="0" rIns="0" bIns="0" rtlCol="0" anchor="t">
              <a:spAutoFit/>
            </a:bodyPr>
            <a:lstStyle/>
            <a:p>
              <a:pPr defTabSz="457223">
                <a:lnSpc>
                  <a:spcPts val="2450"/>
                </a:lnSpc>
                <a:spcBef>
                  <a:spcPct val="0"/>
                </a:spcBef>
                <a:defRPr/>
              </a:pPr>
              <a:r>
                <a:rPr lang="en-US" sz="1750" spc="-35">
                  <a:solidFill>
                    <a:srgbClr val="9B4819"/>
                  </a:solidFill>
                  <a:latin typeface="Times New Roman" panose="02020603050405020304" pitchFamily="18" charset="0"/>
                  <a:cs typeface="Times New Roman" panose="02020603050405020304" pitchFamily="18" charset="0"/>
                </a:rPr>
                <a:t>N</a:t>
              </a:r>
            </a:p>
          </p:txBody>
        </p:sp>
      </p:grpSp>
      <p:sp>
        <p:nvSpPr>
          <p:cNvPr id="15" name="TextBox 15"/>
          <p:cNvSpPr txBox="1"/>
          <p:nvPr/>
        </p:nvSpPr>
        <p:spPr>
          <a:xfrm>
            <a:off x="72229" y="1807658"/>
            <a:ext cx="5437153" cy="2585323"/>
          </a:xfrm>
          <a:prstGeom prst="rect">
            <a:avLst/>
          </a:prstGeom>
        </p:spPr>
        <p:txBody>
          <a:bodyPr wrap="square" lIns="0" tIns="0" rIns="0" bIns="0" rtlCol="0" anchor="t">
            <a:spAutoFit/>
          </a:bodyPr>
          <a:lstStyle/>
          <a:p>
            <a:pPr algn="just" defTabSz="457223">
              <a:spcBef>
                <a:spcPct val="0"/>
              </a:spcBef>
              <a:defRPr/>
            </a:pPr>
            <a:r>
              <a:rPr lang="en-US" sz="2400">
                <a:solidFill>
                  <a:srgbClr val="000000"/>
                </a:solidFill>
                <a:latin typeface="Times New Roman" panose="02020603050405020304" pitchFamily="18" charset="0"/>
                <a:cs typeface="Times New Roman" panose="02020603050405020304" pitchFamily="18" charset="0"/>
              </a:rPr>
              <a:t>- Tuy </a:t>
            </a:r>
            <a:r>
              <a:rPr lang="en-US" sz="2400" dirty="0" err="1">
                <a:solidFill>
                  <a:srgbClr val="000000"/>
                </a:solidFill>
                <a:latin typeface="Times New Roman" panose="02020603050405020304" pitchFamily="18" charset="0"/>
                <a:cs typeface="Times New Roman" panose="02020603050405020304" pitchFamily="18" charset="0"/>
              </a:rPr>
              <a:t>khâm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bậc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quyết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cs typeface="Times New Roman" panose="02020603050405020304" pitchFamily="18" charset="0"/>
              </a:rPr>
              <a:t>dân</a:t>
            </a:r>
            <a:r>
              <a:rPr lang="en-US" sz="2400">
                <a:solidFill>
                  <a:srgbClr val="000000"/>
                </a:solidFill>
                <a:latin typeface="Times New Roman" panose="02020603050405020304" pitchFamily="18" charset="0"/>
                <a:cs typeface="Times New Roman" panose="02020603050405020304" pitchFamily="18" charset="0"/>
              </a:rPr>
              <a:t> tộc=&gt;sang </a:t>
            </a:r>
            <a:r>
              <a:rPr lang="en-US" sz="2400" b="1" dirty="0" err="1">
                <a:solidFill>
                  <a:srgbClr val="000000"/>
                </a:solidFill>
                <a:latin typeface="Times New Roman" panose="02020603050405020304" pitchFamily="18" charset="0"/>
                <a:cs typeface="Times New Roman" panose="02020603050405020304" pitchFamily="18" charset="0"/>
              </a:rPr>
              <a:t>phương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Tây</a:t>
            </a:r>
            <a:r>
              <a:rPr lang="en-US" sz="2400" b="1" dirty="0">
                <a:solidFill>
                  <a:srgbClr val="000000"/>
                </a:solidFill>
                <a:latin typeface="Times New Roman" panose="02020603050405020304" pitchFamily="18" charset="0"/>
                <a:cs typeface="Times New Roman" panose="02020603050405020304" pitchFamily="18" charset="0"/>
              </a:rPr>
              <a:t>: </a:t>
            </a:r>
          </a:p>
          <a:p>
            <a:pPr algn="just" defTabSz="457223">
              <a:spcBef>
                <a:spcPct val="0"/>
              </a:spcBef>
              <a:defRPr/>
            </a:pPr>
            <a:r>
              <a:rPr lang="en-US" sz="2400" b="1" i="1">
                <a:solidFill>
                  <a:srgbClr val="FF0000"/>
                </a:solidFill>
                <a:latin typeface="Times New Roman" panose="02020603050405020304" pitchFamily="18" charset="0"/>
                <a:cs typeface="Times New Roman" panose="02020603050405020304" pitchFamily="18" charset="0"/>
              </a:rPr>
              <a:t>“</a:t>
            </a:r>
            <a:r>
              <a:rPr lang="en-US" sz="2400" b="1" i="1" dirty="0" err="1">
                <a:solidFill>
                  <a:srgbClr val="FF0000"/>
                </a:solidFill>
                <a:latin typeface="Times New Roman" panose="02020603050405020304" pitchFamily="18" charset="0"/>
                <a:cs typeface="Times New Roman" panose="02020603050405020304" pitchFamily="18" charset="0"/>
              </a:rPr>
              <a:t>muốn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đánh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kẻ</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thù</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thì</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phải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hiểu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rõ</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kẻ</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thù</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tự</a:t>
            </a:r>
            <a:r>
              <a:rPr lang="en-US" sz="2400" b="1" i="1" dirty="0">
                <a:solidFill>
                  <a:srgbClr val="FF0000"/>
                </a:solidFill>
                <a:latin typeface="Times New Roman" panose="02020603050405020304" pitchFamily="18" charset="0"/>
                <a:cs typeface="Times New Roman" panose="02020603050405020304" pitchFamily="18" charset="0"/>
              </a:rPr>
              <a:t> do – </a:t>
            </a:r>
            <a:r>
              <a:rPr lang="en-US" sz="2400" b="1" i="1" dirty="0" err="1">
                <a:solidFill>
                  <a:srgbClr val="FF0000"/>
                </a:solidFill>
                <a:latin typeface="Times New Roman" panose="02020603050405020304" pitchFamily="18" charset="0"/>
                <a:cs typeface="Times New Roman" panose="02020603050405020304" pitchFamily="18" charset="0"/>
              </a:rPr>
              <a:t>bình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đẳng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bác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ái</a:t>
            </a:r>
            <a:r>
              <a:rPr lang="en-US" sz="2400" b="1" i="1" dirty="0">
                <a:solidFill>
                  <a:srgbClr val="FF0000"/>
                </a:solidFill>
                <a:latin typeface="Times New Roman" panose="02020603050405020304" pitchFamily="18" charset="0"/>
                <a:cs typeface="Times New Roman" panose="02020603050405020304" pitchFamily="18" charset="0"/>
              </a:rPr>
              <a:t>” </a:t>
            </a:r>
          </a:p>
        </p:txBody>
      </p:sp>
      <p:sp>
        <p:nvSpPr>
          <p:cNvPr id="16" name="TextBox 16"/>
          <p:cNvSpPr txBox="1"/>
          <p:nvPr/>
        </p:nvSpPr>
        <p:spPr>
          <a:xfrm>
            <a:off x="138444" y="222059"/>
            <a:ext cx="4396236" cy="369332"/>
          </a:xfrm>
          <a:prstGeom prst="rect">
            <a:avLst/>
          </a:prstGeom>
        </p:spPr>
        <p:txBody>
          <a:bodyPr wrap="square" lIns="0" tIns="0" rIns="0" bIns="0" rtlCol="0" anchor="t">
            <a:spAutoFit/>
          </a:bodyPr>
          <a:lstStyle/>
          <a:p>
            <a:pPr defTabSz="457223">
              <a:defRPr/>
            </a:pP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Bối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cảnh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lịch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đất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nước</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123511" y="611712"/>
            <a:ext cx="5549287" cy="1107996"/>
          </a:xfrm>
          <a:prstGeom prst="rect">
            <a:avLst/>
          </a:prstGeom>
        </p:spPr>
        <p:txBody>
          <a:bodyPr wrap="square" lIns="0" tIns="0" rIns="0" bIns="0" rtlCol="0" anchor="t">
            <a:spAutoFit/>
          </a:bodyPr>
          <a:lstStyle/>
          <a:p>
            <a:pPr algn="just" defTabSz="457223">
              <a:spcBef>
                <a:spcPct val="0"/>
              </a:spcBef>
              <a:defRPr/>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tay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cực</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khởi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nổi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sôi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nổi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bại</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FA52F533-2F41-7083-DAAC-9D31577BC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extLst>
      <p:ext uri="{BB962C8B-B14F-4D97-AF65-F5344CB8AC3E}">
        <p14:creationId xmlns:p14="http://schemas.microsoft.com/office/powerpoint/2010/main" val="147266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6A6860E-3E17-9D32-8CE1-6E93CC52B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
        <p:nvSpPr>
          <p:cNvPr id="7" name="Rectangle: Rounded Corners 6">
            <a:extLst>
              <a:ext uri="{FF2B5EF4-FFF2-40B4-BE49-F238E27FC236}">
                <a16:creationId xmlns:a16="http://schemas.microsoft.com/office/drawing/2014/main" id="{300C7CE1-1F07-3BA2-E04F-45A085EF3DB6}"/>
              </a:ext>
            </a:extLst>
          </p:cNvPr>
          <p:cNvSpPr/>
          <p:nvPr/>
        </p:nvSpPr>
        <p:spPr>
          <a:xfrm>
            <a:off x="359197" y="478831"/>
            <a:ext cx="8458973" cy="1461881"/>
          </a:xfrm>
          <a:prstGeom prst="roundRect">
            <a:avLst/>
          </a:prstGeom>
          <a:solidFill>
            <a:sysClr val="window" lastClr="FFFFFF"/>
          </a:solidFill>
          <a:ln w="38100" cap="flat" cmpd="sng" algn="ctr">
            <a:solidFill>
              <a:srgbClr val="5B9BD5">
                <a:shade val="50000"/>
              </a:srgbClr>
            </a:solidFill>
            <a:prstDash val="sysDot"/>
            <a:miter lim="800000"/>
          </a:ln>
          <a:effectLst/>
        </p:spPr>
        <p:txBody>
          <a:bodyPr rtlCol="0" anchor="ctr"/>
          <a:lstStyle/>
          <a:p>
            <a:pPr lvl="0" algn="ctr">
              <a:defRPr/>
            </a:pPr>
            <a:r>
              <a:rPr lang="en-US" sz="3300" kern="0">
                <a:solidFill>
                  <a:srgbClr val="FF0000"/>
                </a:solidFill>
                <a:latin typeface="Times New Roman" panose="02020603050405020304" pitchFamily="18" charset="0"/>
                <a:cs typeface="Times New Roman" panose="02020603050405020304" pitchFamily="18" charset="0"/>
              </a:rPr>
              <a:t>Hãy tóm tắt những hoạt động yêu nước của Nguyễn Tất Thành từ năm 1911 -1917?</a:t>
            </a:r>
          </a:p>
        </p:txBody>
      </p:sp>
    </p:spTree>
    <p:extLst>
      <p:ext uri="{BB962C8B-B14F-4D97-AF65-F5344CB8AC3E}">
        <p14:creationId xmlns:p14="http://schemas.microsoft.com/office/powerpoint/2010/main" val="4005188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9144000" cy="5143500"/>
          </a:xfrm>
          <a:prstGeom prst="rect">
            <a:avLst/>
          </a:prstGeom>
        </p:spPr>
      </p:pic>
      <p:pic>
        <p:nvPicPr>
          <p:cNvPr id="3" name="Picture 3"/>
          <p:cNvPicPr>
            <a:picLocks noChangeAspect="1"/>
          </p:cNvPicPr>
          <p:nvPr/>
        </p:nvPicPr>
        <p:blipFill>
          <a:blip r:embed="rId3"/>
          <a:srcRect/>
          <a:stretch>
            <a:fillRect/>
          </a:stretch>
        </p:blipFill>
        <p:spPr>
          <a:xfrm rot="-84303">
            <a:off x="-390601" y="-383921"/>
            <a:ext cx="10687164" cy="3978000"/>
          </a:xfrm>
          <a:prstGeom prst="rect">
            <a:avLst/>
          </a:prstGeom>
        </p:spPr>
      </p:pic>
      <p:pic>
        <p:nvPicPr>
          <p:cNvPr id="4" name="Picture 4"/>
          <p:cNvPicPr>
            <a:picLocks noChangeAspect="1"/>
          </p:cNvPicPr>
          <p:nvPr/>
        </p:nvPicPr>
        <p:blipFill>
          <a:blip r:embed="rId4"/>
          <a:srcRect/>
          <a:stretch>
            <a:fillRect/>
          </a:stretch>
        </p:blipFill>
        <p:spPr>
          <a:xfrm rot="-639955">
            <a:off x="-1234116" y="-1788002"/>
            <a:ext cx="7075841" cy="2547303"/>
          </a:xfrm>
          <a:prstGeom prst="rect">
            <a:avLst/>
          </a:prstGeom>
        </p:spPr>
      </p:pic>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99572" y="-1221716"/>
            <a:ext cx="1144429" cy="2057400"/>
          </a:xfrm>
          <a:prstGeom prst="rect">
            <a:avLst/>
          </a:prstGeom>
        </p:spPr>
      </p:pic>
      <p:pic>
        <p:nvPicPr>
          <p:cNvPr id="6" name="Picture 6"/>
          <p:cNvPicPr>
            <a:picLocks noChangeAspect="1"/>
          </p:cNvPicPr>
          <p:nvPr/>
        </p:nvPicPr>
        <p:blipFill>
          <a:blip r:embed="rId4"/>
          <a:srcRect/>
          <a:stretch>
            <a:fillRect/>
          </a:stretch>
        </p:blipFill>
        <p:spPr>
          <a:xfrm rot="-639955">
            <a:off x="3170730" y="3504435"/>
            <a:ext cx="7075841" cy="2547303"/>
          </a:xfrm>
          <a:prstGeom prst="rect">
            <a:avLst/>
          </a:prstGeom>
        </p:spPr>
      </p:pic>
      <p:grpSp>
        <p:nvGrpSpPr>
          <p:cNvPr id="7" name="Group 7"/>
          <p:cNvGrpSpPr>
            <a:grpSpLocks noChangeAspect="1"/>
          </p:cNvGrpSpPr>
          <p:nvPr/>
        </p:nvGrpSpPr>
        <p:grpSpPr>
          <a:xfrm rot="-984476">
            <a:off x="129940" y="2861188"/>
            <a:ext cx="2063453" cy="2397134"/>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txBody>
            <a:bodyPr/>
            <a:lstStyle/>
            <a:p>
              <a:endParaRPr lang="en-US" sz="1350"/>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0243" r="-20243"/>
              </a:stretch>
            </a:blipFill>
          </p:spPr>
          <p:txBody>
            <a:bodyPr/>
            <a:lstStyle/>
            <a:p>
              <a:endParaRPr lang="en-US" sz="1350"/>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sz="1350"/>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txBody>
            <a:bodyPr/>
            <a:lstStyle/>
            <a:p>
              <a:endParaRPr lang="en-US" sz="1350"/>
            </a:p>
          </p:txBody>
        </p:sp>
      </p:grpSp>
      <p:grpSp>
        <p:nvGrpSpPr>
          <p:cNvPr id="12" name="Group 12"/>
          <p:cNvGrpSpPr>
            <a:grpSpLocks noChangeAspect="1"/>
          </p:cNvGrpSpPr>
          <p:nvPr/>
        </p:nvGrpSpPr>
        <p:grpSpPr>
          <a:xfrm>
            <a:off x="5292926" y="2618563"/>
            <a:ext cx="4075607" cy="2623185"/>
            <a:chOff x="0" y="0"/>
            <a:chExt cx="5513070" cy="3548380"/>
          </a:xfrm>
        </p:grpSpPr>
        <p:sp>
          <p:nvSpPr>
            <p:cNvPr id="13" name="Freeform 13"/>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12867" r="-12867"/>
              </a:stretch>
            </a:blipFill>
          </p:spPr>
          <p:txBody>
            <a:bodyPr/>
            <a:lstStyle/>
            <a:p>
              <a:endParaRPr lang="en-US" sz="1350"/>
            </a:p>
          </p:txBody>
        </p:sp>
      </p:grpSp>
      <p:grpSp>
        <p:nvGrpSpPr>
          <p:cNvPr id="14" name="Group 14"/>
          <p:cNvGrpSpPr>
            <a:grpSpLocks noChangeAspect="1"/>
          </p:cNvGrpSpPr>
          <p:nvPr/>
        </p:nvGrpSpPr>
        <p:grpSpPr>
          <a:xfrm>
            <a:off x="2850402" y="2961457"/>
            <a:ext cx="2082061" cy="2196599"/>
            <a:chOff x="0" y="0"/>
            <a:chExt cx="2077720" cy="2192020"/>
          </a:xfrm>
        </p:grpSpPr>
        <p:sp>
          <p:nvSpPr>
            <p:cNvPr id="15" name="Freeform 15"/>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9"/>
              <a:stretch>
                <a:fillRect l="-21305" r="-21305"/>
              </a:stretch>
            </a:blipFill>
          </p:spPr>
          <p:txBody>
            <a:bodyPr/>
            <a:lstStyle/>
            <a:p>
              <a:endParaRPr lang="en-US" sz="1350"/>
            </a:p>
          </p:txBody>
        </p:sp>
      </p:grpSp>
      <p:sp>
        <p:nvSpPr>
          <p:cNvPr id="16" name="TextBox 16"/>
          <p:cNvSpPr txBox="1"/>
          <p:nvPr/>
        </p:nvSpPr>
        <p:spPr>
          <a:xfrm>
            <a:off x="514351" y="778534"/>
            <a:ext cx="7958756" cy="1825308"/>
          </a:xfrm>
          <a:prstGeom prst="rect">
            <a:avLst/>
          </a:prstGeom>
        </p:spPr>
        <p:txBody>
          <a:bodyPr lIns="0" tIns="0" rIns="0" bIns="0" rtlCol="0" anchor="t">
            <a:spAutoFit/>
          </a:bodyPr>
          <a:lstStyle/>
          <a:p>
            <a:pPr algn="ctr" defTabSz="457223">
              <a:lnSpc>
                <a:spcPts val="2933"/>
              </a:lnSpc>
              <a:spcBef>
                <a:spcPct val="0"/>
              </a:spcBef>
              <a:defRPr/>
            </a:pPr>
            <a:r>
              <a:rPr lang="en-US" sz="1955">
                <a:solidFill>
                  <a:srgbClr val="503D36"/>
                </a:solidFill>
                <a:latin typeface="Times New Roman" panose="02020603050405020304" pitchFamily="18" charset="0"/>
                <a:cs typeface="Times New Roman" panose="02020603050405020304" pitchFamily="18" charset="0"/>
              </a:rPr>
              <a:t>Ngày 5-6-1911, trên con tàu Amiral Latouche Tréville, từ cảng Sài Gòn, Nguyễn Tất Thành đã rời Tổ quốc, bắt đầu cuộc hành trình 30 năm tìm con đường giải phóng dân tộc, giải phóng đất nước. Vào thời điểm đó, không ai biết rằng vận mệnh của dân tộc Việt Nam đã gắn liền với quyết định ra đi của một con người mà lịch sử đã chứng tỏ là sáng suốt, phi thường ấy.</a:t>
            </a:r>
          </a:p>
        </p:txBody>
      </p:sp>
      <p:pic>
        <p:nvPicPr>
          <p:cNvPr id="17" name="Picture 16" descr="A picture containing text&#10;&#10;Description automatically generated">
            <a:extLst>
              <a:ext uri="{FF2B5EF4-FFF2-40B4-BE49-F238E27FC236}">
                <a16:creationId xmlns:a16="http://schemas.microsoft.com/office/drawing/2014/main" id="{B0D3101B-DA79-40F8-8D8D-D003A7DC02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7080" y="4523808"/>
            <a:ext cx="821646" cy="8287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3249</TotalTime>
  <Words>755</Words>
  <Application>Microsoft Office PowerPoint</Application>
  <PresentationFormat>On-screen Show (16:9)</PresentationFormat>
  <Paragraphs>80</Paragraphs>
  <Slides>18</Slides>
  <Notes>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Arial</vt:lpstr>
      <vt:lpstr>Balabeloo</vt:lpstr>
      <vt:lpstr>Calibri</vt:lpstr>
      <vt:lpstr>Calibri Light</vt:lpstr>
      <vt:lpstr>Londrina Solid</vt:lpstr>
      <vt:lpstr>Muli Regular Bold</vt:lpstr>
      <vt:lpstr>Snap ITC</vt:lpstr>
      <vt:lpstr>Tahoma</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416</cp:revision>
  <dcterms:created xsi:type="dcterms:W3CDTF">2021-07-22T17:31:00Z</dcterms:created>
  <dcterms:modified xsi:type="dcterms:W3CDTF">2025-05-12T04:09:55Z</dcterms:modified>
</cp:coreProperties>
</file>