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DejaVu Serif" charset="0"/>
      <p:regular r:id="rId11"/>
    </p:embeddedFont>
    <p:embeddedFont>
      <p:font typeface="Maven Pro" charset="0"/>
      <p:regular r:id="rId12"/>
    </p:embeddedFont>
    <p:embeddedFont>
      <p:font typeface="Paytone One" charset="0"/>
      <p:regular r:id="rId13"/>
    </p:embeddedFont>
    <p:embeddedFont>
      <p:font typeface="Mali" charset="-34"/>
      <p:regular r:id="rId14"/>
    </p:embeddedFont>
    <p:embeddedFont>
      <p:font typeface="Dancing Script" charset="0"/>
      <p:regular r:id="rId15"/>
    </p:embeddedFont>
    <p:embeddedFont>
      <p:font typeface="Calibri" pitchFamily="34" charset="0"/>
      <p:regular r:id="rId16"/>
      <p:bold r:id="rId17"/>
      <p:italic r:id="rId18"/>
      <p:boldItalic r:id="rId19"/>
    </p:embeddedFont>
    <p:embeddedFont>
      <p:font typeface="Cabin"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39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jpeg"/><Relationship Id="rId5" Type="http://schemas.openxmlformats.org/officeDocument/2006/relationships/image" Target="../media/image2.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jpe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701620" y="1028700"/>
            <a:ext cx="14884760" cy="8074982"/>
          </a:xfrm>
          <a:custGeom>
            <a:avLst/>
            <a:gdLst/>
            <a:ahLst/>
            <a:cxnLst/>
            <a:rect l="l" t="t" r="r" b="b"/>
            <a:pathLst>
              <a:path w="14884760" h="8074982">
                <a:moveTo>
                  <a:pt x="0" y="0"/>
                </a:moveTo>
                <a:lnTo>
                  <a:pt x="14884760" y="0"/>
                </a:lnTo>
                <a:lnTo>
                  <a:pt x="14884760" y="8074982"/>
                </a:lnTo>
                <a:lnTo>
                  <a:pt x="0" y="8074982"/>
                </a:lnTo>
                <a:lnTo>
                  <a:pt x="0" y="0"/>
                </a:lnTo>
                <a:close/>
              </a:path>
            </a:pathLst>
          </a:custGeom>
          <a:blipFill>
            <a:blip r:embed="rId4"/>
            <a:stretch>
              <a:fillRect/>
            </a:stretch>
          </a:blipFill>
        </p:spPr>
      </p:sp>
      <p:sp>
        <p:nvSpPr>
          <p:cNvPr id="5" name="Freeform 5"/>
          <p:cNvSpPr/>
          <p:nvPr/>
        </p:nvSpPr>
        <p:spPr>
          <a:xfrm>
            <a:off x="852710" y="1028700"/>
            <a:ext cx="3938439" cy="1412915"/>
          </a:xfrm>
          <a:custGeom>
            <a:avLst/>
            <a:gdLst/>
            <a:ahLst/>
            <a:cxnLst/>
            <a:rect l="l" t="t" r="r" b="b"/>
            <a:pathLst>
              <a:path w="3938439" h="1412915">
                <a:moveTo>
                  <a:pt x="0" y="0"/>
                </a:moveTo>
                <a:lnTo>
                  <a:pt x="3938439" y="0"/>
                </a:lnTo>
                <a:lnTo>
                  <a:pt x="3938439" y="1412915"/>
                </a:lnTo>
                <a:lnTo>
                  <a:pt x="0" y="1412915"/>
                </a:lnTo>
                <a:lnTo>
                  <a:pt x="0" y="0"/>
                </a:lnTo>
                <a:close/>
              </a:path>
            </a:pathLst>
          </a:custGeom>
          <a:blipFill>
            <a:blip r:embed="rId5"/>
            <a:stretch>
              <a:fillRect/>
            </a:stretch>
          </a:blipFill>
        </p:spPr>
      </p:sp>
      <p:sp>
        <p:nvSpPr>
          <p:cNvPr id="6" name="Freeform 6"/>
          <p:cNvSpPr/>
          <p:nvPr/>
        </p:nvSpPr>
        <p:spPr>
          <a:xfrm>
            <a:off x="2574247" y="6980084"/>
            <a:ext cx="13139506" cy="7128182"/>
          </a:xfrm>
          <a:custGeom>
            <a:avLst/>
            <a:gdLst/>
            <a:ahLst/>
            <a:cxnLst/>
            <a:rect l="l" t="t" r="r" b="b"/>
            <a:pathLst>
              <a:path w="13139506" h="7128182">
                <a:moveTo>
                  <a:pt x="0" y="0"/>
                </a:moveTo>
                <a:lnTo>
                  <a:pt x="13139506" y="0"/>
                </a:lnTo>
                <a:lnTo>
                  <a:pt x="13139506" y="7128182"/>
                </a:lnTo>
                <a:lnTo>
                  <a:pt x="0" y="7128182"/>
                </a:lnTo>
                <a:lnTo>
                  <a:pt x="0" y="0"/>
                </a:lnTo>
                <a:close/>
              </a:path>
            </a:pathLst>
          </a:custGeom>
          <a:blipFill>
            <a:blip r:embed="rId4"/>
            <a:stretch>
              <a:fillRect/>
            </a:stretch>
          </a:blipFill>
        </p:spPr>
      </p:sp>
      <p:sp>
        <p:nvSpPr>
          <p:cNvPr id="7" name="Freeform 7"/>
          <p:cNvSpPr/>
          <p:nvPr/>
        </p:nvSpPr>
        <p:spPr>
          <a:xfrm flipH="1">
            <a:off x="9938742" y="8079113"/>
            <a:ext cx="7072996" cy="4993499"/>
          </a:xfrm>
          <a:custGeom>
            <a:avLst/>
            <a:gdLst/>
            <a:ahLst/>
            <a:cxnLst/>
            <a:rect l="l" t="t" r="r" b="b"/>
            <a:pathLst>
              <a:path w="7072996" h="4993499">
                <a:moveTo>
                  <a:pt x="7072996" y="0"/>
                </a:moveTo>
                <a:lnTo>
                  <a:pt x="0" y="0"/>
                </a:lnTo>
                <a:lnTo>
                  <a:pt x="0" y="4993499"/>
                </a:lnTo>
                <a:lnTo>
                  <a:pt x="7072996" y="4993499"/>
                </a:lnTo>
                <a:lnTo>
                  <a:pt x="7072996" y="0"/>
                </a:lnTo>
                <a:close/>
              </a:path>
            </a:pathLst>
          </a:custGeom>
          <a:blipFill>
            <a:blip r:embed="rId6"/>
            <a:stretch>
              <a:fillRect/>
            </a:stretch>
          </a:blipFill>
        </p:spPr>
      </p:sp>
      <p:sp>
        <p:nvSpPr>
          <p:cNvPr id="8" name="Freeform 8"/>
          <p:cNvSpPr/>
          <p:nvPr/>
        </p:nvSpPr>
        <p:spPr>
          <a:xfrm>
            <a:off x="1276262" y="8047425"/>
            <a:ext cx="7072996" cy="4993499"/>
          </a:xfrm>
          <a:custGeom>
            <a:avLst/>
            <a:gdLst/>
            <a:ahLst/>
            <a:cxnLst/>
            <a:rect l="l" t="t" r="r" b="b"/>
            <a:pathLst>
              <a:path w="7072996" h="4993499">
                <a:moveTo>
                  <a:pt x="0" y="0"/>
                </a:moveTo>
                <a:lnTo>
                  <a:pt x="7072996" y="0"/>
                </a:lnTo>
                <a:lnTo>
                  <a:pt x="7072996" y="4993500"/>
                </a:lnTo>
                <a:lnTo>
                  <a:pt x="0" y="4993500"/>
                </a:lnTo>
                <a:lnTo>
                  <a:pt x="0" y="0"/>
                </a:lnTo>
                <a:close/>
              </a:path>
            </a:pathLst>
          </a:custGeom>
          <a:blipFill>
            <a:blip r:embed="rId6"/>
            <a:stretch>
              <a:fillRect/>
            </a:stretch>
          </a:blipFill>
        </p:spPr>
      </p:sp>
      <p:sp>
        <p:nvSpPr>
          <p:cNvPr id="9" name="Freeform 9"/>
          <p:cNvSpPr/>
          <p:nvPr/>
        </p:nvSpPr>
        <p:spPr>
          <a:xfrm flipH="1">
            <a:off x="12937871" y="837335"/>
            <a:ext cx="4818560" cy="1728658"/>
          </a:xfrm>
          <a:custGeom>
            <a:avLst/>
            <a:gdLst/>
            <a:ahLst/>
            <a:cxnLst/>
            <a:rect l="l" t="t" r="r" b="b"/>
            <a:pathLst>
              <a:path w="4818560" h="1728658">
                <a:moveTo>
                  <a:pt x="4818560" y="0"/>
                </a:moveTo>
                <a:lnTo>
                  <a:pt x="0" y="0"/>
                </a:lnTo>
                <a:lnTo>
                  <a:pt x="0" y="1728658"/>
                </a:lnTo>
                <a:lnTo>
                  <a:pt x="4818560" y="1728658"/>
                </a:lnTo>
                <a:lnTo>
                  <a:pt x="4818560" y="0"/>
                </a:lnTo>
                <a:close/>
              </a:path>
            </a:pathLst>
          </a:custGeom>
          <a:blipFill>
            <a:blip r:embed="rId5"/>
            <a:stretch>
              <a:fillRect/>
            </a:stretch>
          </a:blipFill>
        </p:spPr>
      </p:sp>
      <p:sp>
        <p:nvSpPr>
          <p:cNvPr id="10" name="Freeform 10"/>
          <p:cNvSpPr/>
          <p:nvPr/>
        </p:nvSpPr>
        <p:spPr>
          <a:xfrm>
            <a:off x="-1416404" y="5550676"/>
            <a:ext cx="7072996" cy="4993499"/>
          </a:xfrm>
          <a:custGeom>
            <a:avLst/>
            <a:gdLst/>
            <a:ahLst/>
            <a:cxnLst/>
            <a:rect l="l" t="t" r="r" b="b"/>
            <a:pathLst>
              <a:path w="7072996" h="4993499">
                <a:moveTo>
                  <a:pt x="0" y="0"/>
                </a:moveTo>
                <a:lnTo>
                  <a:pt x="7072995" y="0"/>
                </a:lnTo>
                <a:lnTo>
                  <a:pt x="7072995" y="4993499"/>
                </a:lnTo>
                <a:lnTo>
                  <a:pt x="0" y="4993499"/>
                </a:lnTo>
                <a:lnTo>
                  <a:pt x="0" y="0"/>
                </a:lnTo>
                <a:close/>
              </a:path>
            </a:pathLst>
          </a:custGeom>
          <a:blipFill>
            <a:blip r:embed="rId6"/>
            <a:stretch>
              <a:fillRect/>
            </a:stretch>
          </a:blipFill>
        </p:spPr>
      </p:sp>
      <p:sp>
        <p:nvSpPr>
          <p:cNvPr id="11" name="TextBox 11"/>
          <p:cNvSpPr txBox="1"/>
          <p:nvPr/>
        </p:nvSpPr>
        <p:spPr>
          <a:xfrm>
            <a:off x="2574247" y="3474969"/>
            <a:ext cx="13139506" cy="3505115"/>
          </a:xfrm>
          <a:prstGeom prst="rect">
            <a:avLst/>
          </a:prstGeom>
        </p:spPr>
        <p:txBody>
          <a:bodyPr lIns="0" tIns="0" rIns="0" bIns="0" rtlCol="0" anchor="t">
            <a:spAutoFit/>
          </a:bodyPr>
          <a:lstStyle/>
          <a:p>
            <a:pPr algn="ctr">
              <a:lnSpc>
                <a:spcPts val="9252"/>
              </a:lnSpc>
            </a:pPr>
            <a:r>
              <a:rPr lang="en-US" sz="7522" spc="353">
                <a:solidFill>
                  <a:srgbClr val="FFFFFF"/>
                </a:solidFill>
                <a:latin typeface="Dancing Script"/>
                <a:ea typeface="Dancing Script"/>
                <a:cs typeface="Dancing Script"/>
                <a:sym typeface="Dancing Script"/>
              </a:rPr>
              <a:t>ẢNH HƯỞNG CỦA KHÍ HẬU ĐỐI VỚI HOẠT ĐỘNG DU LỊCH </a:t>
            </a:r>
          </a:p>
        </p:txBody>
      </p:sp>
      <p:sp>
        <p:nvSpPr>
          <p:cNvPr id="12" name="TextBox 12"/>
          <p:cNvSpPr txBox="1"/>
          <p:nvPr/>
        </p:nvSpPr>
        <p:spPr>
          <a:xfrm>
            <a:off x="5350129" y="7703701"/>
            <a:ext cx="7587742" cy="897000"/>
          </a:xfrm>
          <a:prstGeom prst="rect">
            <a:avLst/>
          </a:prstGeom>
        </p:spPr>
        <p:txBody>
          <a:bodyPr lIns="0" tIns="0" rIns="0" bIns="0" rtlCol="0" anchor="t">
            <a:spAutoFit/>
          </a:bodyPr>
          <a:lstStyle/>
          <a:p>
            <a:pPr marL="0" lvl="0" indent="0" algn="ctr">
              <a:lnSpc>
                <a:spcPts val="6557"/>
              </a:lnSpc>
              <a:spcBef>
                <a:spcPct val="0"/>
              </a:spcBef>
            </a:pPr>
            <a:r>
              <a:rPr lang="en-US" sz="7051" spc="-112">
                <a:solidFill>
                  <a:srgbClr val="FFFFFF"/>
                </a:solidFill>
                <a:latin typeface="Maven Pro"/>
                <a:ea typeface="Maven Pro"/>
                <a:cs typeface="Maven Pro"/>
                <a:sym typeface="Maven Pro"/>
              </a:rPr>
              <a:t>NHÓM 2</a:t>
            </a:r>
          </a:p>
        </p:txBody>
      </p:sp>
      <p:sp>
        <p:nvSpPr>
          <p:cNvPr id="13" name="Freeform 13"/>
          <p:cNvSpPr/>
          <p:nvPr/>
        </p:nvSpPr>
        <p:spPr>
          <a:xfrm flipH="1">
            <a:off x="12591615" y="5582363"/>
            <a:ext cx="7072996" cy="4993499"/>
          </a:xfrm>
          <a:custGeom>
            <a:avLst/>
            <a:gdLst/>
            <a:ahLst/>
            <a:cxnLst/>
            <a:rect l="l" t="t" r="r" b="b"/>
            <a:pathLst>
              <a:path w="7072996" h="4993499">
                <a:moveTo>
                  <a:pt x="7072996" y="0"/>
                </a:moveTo>
                <a:lnTo>
                  <a:pt x="0" y="0"/>
                </a:lnTo>
                <a:lnTo>
                  <a:pt x="0" y="4993499"/>
                </a:lnTo>
                <a:lnTo>
                  <a:pt x="7072996" y="4993499"/>
                </a:lnTo>
                <a:lnTo>
                  <a:pt x="7072996" y="0"/>
                </a:lnTo>
                <a:close/>
              </a:path>
            </a:pathLst>
          </a:custGeom>
          <a:blipFill>
            <a:blip r:embed="rId6"/>
            <a:stretch>
              <a:fillRect/>
            </a:stretch>
          </a:blipFill>
        </p:spPr>
      </p:sp>
      <p:sp>
        <p:nvSpPr>
          <p:cNvPr id="14" name="Freeform 14"/>
          <p:cNvSpPr/>
          <p:nvPr/>
        </p:nvSpPr>
        <p:spPr>
          <a:xfrm>
            <a:off x="15381618" y="3596515"/>
            <a:ext cx="2409523" cy="1985848"/>
          </a:xfrm>
          <a:custGeom>
            <a:avLst/>
            <a:gdLst/>
            <a:ahLst/>
            <a:cxnLst/>
            <a:rect l="l" t="t" r="r" b="b"/>
            <a:pathLst>
              <a:path w="2409523" h="1985848">
                <a:moveTo>
                  <a:pt x="0" y="0"/>
                </a:moveTo>
                <a:lnTo>
                  <a:pt x="2409523" y="0"/>
                </a:lnTo>
                <a:lnTo>
                  <a:pt x="2409523" y="1985848"/>
                </a:lnTo>
                <a:lnTo>
                  <a:pt x="0" y="1985848"/>
                </a:lnTo>
                <a:lnTo>
                  <a:pt x="0" y="0"/>
                </a:lnTo>
                <a:close/>
              </a:path>
            </a:pathLst>
          </a:custGeom>
          <a:blipFill>
            <a:blip r:embed="rId7"/>
            <a:stretch>
              <a:fillRect/>
            </a:stretch>
          </a:blipFill>
        </p:spPr>
      </p:sp>
      <p:sp>
        <p:nvSpPr>
          <p:cNvPr id="15" name="Freeform 15"/>
          <p:cNvSpPr/>
          <p:nvPr/>
        </p:nvSpPr>
        <p:spPr>
          <a:xfrm flipH="1">
            <a:off x="223034" y="3240036"/>
            <a:ext cx="2957172" cy="2342327"/>
          </a:xfrm>
          <a:custGeom>
            <a:avLst/>
            <a:gdLst/>
            <a:ahLst/>
            <a:cxnLst/>
            <a:rect l="l" t="t" r="r" b="b"/>
            <a:pathLst>
              <a:path w="2957172" h="2342327">
                <a:moveTo>
                  <a:pt x="2957172" y="0"/>
                </a:moveTo>
                <a:lnTo>
                  <a:pt x="0" y="0"/>
                </a:lnTo>
                <a:lnTo>
                  <a:pt x="0" y="2342327"/>
                </a:lnTo>
                <a:lnTo>
                  <a:pt x="2957172" y="2342327"/>
                </a:lnTo>
                <a:lnTo>
                  <a:pt x="2957172" y="0"/>
                </a:lnTo>
                <a:close/>
              </a:path>
            </a:pathLst>
          </a:custGeom>
          <a:blipFill>
            <a:blip r:embed="rId8"/>
            <a:stretch>
              <a:fillRect/>
            </a:stretch>
          </a:blipFill>
        </p:spPr>
      </p:sp>
      <p:sp>
        <p:nvSpPr>
          <p:cNvPr id="16" name="Freeform 16"/>
          <p:cNvSpPr/>
          <p:nvPr/>
        </p:nvSpPr>
        <p:spPr>
          <a:xfrm>
            <a:off x="6841954" y="202051"/>
            <a:ext cx="4608498" cy="1653299"/>
          </a:xfrm>
          <a:custGeom>
            <a:avLst/>
            <a:gdLst/>
            <a:ahLst/>
            <a:cxnLst/>
            <a:rect l="l" t="t" r="r" b="b"/>
            <a:pathLst>
              <a:path w="4608498" h="1653299">
                <a:moveTo>
                  <a:pt x="0" y="0"/>
                </a:moveTo>
                <a:lnTo>
                  <a:pt x="4608498" y="0"/>
                </a:lnTo>
                <a:lnTo>
                  <a:pt x="4608498" y="1653298"/>
                </a:lnTo>
                <a:lnTo>
                  <a:pt x="0" y="165329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91543" y="552246"/>
            <a:ext cx="3214898" cy="1153345"/>
          </a:xfrm>
          <a:custGeom>
            <a:avLst/>
            <a:gdLst/>
            <a:ahLst/>
            <a:cxnLst/>
            <a:rect l="l" t="t" r="r" b="b"/>
            <a:pathLst>
              <a:path w="3214898" h="1153345">
                <a:moveTo>
                  <a:pt x="0" y="0"/>
                </a:moveTo>
                <a:lnTo>
                  <a:pt x="3214898" y="0"/>
                </a:lnTo>
                <a:lnTo>
                  <a:pt x="3214898" y="1153345"/>
                </a:lnTo>
                <a:lnTo>
                  <a:pt x="0" y="1153345"/>
                </a:lnTo>
                <a:lnTo>
                  <a:pt x="0" y="0"/>
                </a:lnTo>
                <a:close/>
              </a:path>
            </a:pathLst>
          </a:custGeom>
          <a:blipFill>
            <a:blip r:embed="rId4"/>
            <a:stretch>
              <a:fillRect/>
            </a:stretch>
          </a:blipFill>
        </p:spPr>
      </p:sp>
      <p:sp>
        <p:nvSpPr>
          <p:cNvPr id="5" name="Freeform 5"/>
          <p:cNvSpPr/>
          <p:nvPr/>
        </p:nvSpPr>
        <p:spPr>
          <a:xfrm>
            <a:off x="1619882" y="7466673"/>
            <a:ext cx="15048237" cy="8163668"/>
          </a:xfrm>
          <a:custGeom>
            <a:avLst/>
            <a:gdLst/>
            <a:ahLst/>
            <a:cxnLst/>
            <a:rect l="l" t="t" r="r" b="b"/>
            <a:pathLst>
              <a:path w="15048237" h="8163668">
                <a:moveTo>
                  <a:pt x="0" y="0"/>
                </a:moveTo>
                <a:lnTo>
                  <a:pt x="15048236" y="0"/>
                </a:lnTo>
                <a:lnTo>
                  <a:pt x="15048236" y="8163668"/>
                </a:lnTo>
                <a:lnTo>
                  <a:pt x="0" y="8163668"/>
                </a:lnTo>
                <a:lnTo>
                  <a:pt x="0" y="0"/>
                </a:lnTo>
                <a:close/>
              </a:path>
            </a:pathLst>
          </a:custGeom>
          <a:blipFill>
            <a:blip r:embed="rId5"/>
            <a:stretch>
              <a:fillRect/>
            </a:stretch>
          </a:blipFill>
        </p:spPr>
      </p:sp>
      <p:sp>
        <p:nvSpPr>
          <p:cNvPr id="6" name="Freeform 6"/>
          <p:cNvSpPr/>
          <p:nvPr/>
        </p:nvSpPr>
        <p:spPr>
          <a:xfrm flipH="1">
            <a:off x="11346790" y="7859579"/>
            <a:ext cx="6069539" cy="4285063"/>
          </a:xfrm>
          <a:custGeom>
            <a:avLst/>
            <a:gdLst/>
            <a:ahLst/>
            <a:cxnLst/>
            <a:rect l="l" t="t" r="r" b="b"/>
            <a:pathLst>
              <a:path w="6069539" h="4285063">
                <a:moveTo>
                  <a:pt x="6069539" y="0"/>
                </a:moveTo>
                <a:lnTo>
                  <a:pt x="0" y="0"/>
                </a:lnTo>
                <a:lnTo>
                  <a:pt x="0" y="4285063"/>
                </a:lnTo>
                <a:lnTo>
                  <a:pt x="6069539" y="4285063"/>
                </a:lnTo>
                <a:lnTo>
                  <a:pt x="6069539" y="0"/>
                </a:lnTo>
                <a:close/>
              </a:path>
            </a:pathLst>
          </a:custGeom>
          <a:blipFill>
            <a:blip r:embed="rId6"/>
            <a:stretch>
              <a:fillRect/>
            </a:stretch>
          </a:blipFill>
        </p:spPr>
      </p:sp>
      <p:sp>
        <p:nvSpPr>
          <p:cNvPr id="7" name="Freeform 7"/>
          <p:cNvSpPr/>
          <p:nvPr/>
        </p:nvSpPr>
        <p:spPr>
          <a:xfrm>
            <a:off x="871671" y="7859579"/>
            <a:ext cx="6069539" cy="4285063"/>
          </a:xfrm>
          <a:custGeom>
            <a:avLst/>
            <a:gdLst/>
            <a:ahLst/>
            <a:cxnLst/>
            <a:rect l="l" t="t" r="r" b="b"/>
            <a:pathLst>
              <a:path w="6069539" h="4285063">
                <a:moveTo>
                  <a:pt x="0" y="0"/>
                </a:moveTo>
                <a:lnTo>
                  <a:pt x="6069539" y="0"/>
                </a:lnTo>
                <a:lnTo>
                  <a:pt x="6069539" y="4285063"/>
                </a:lnTo>
                <a:lnTo>
                  <a:pt x="0" y="4285063"/>
                </a:lnTo>
                <a:lnTo>
                  <a:pt x="0" y="0"/>
                </a:lnTo>
                <a:close/>
              </a:path>
            </a:pathLst>
          </a:custGeom>
          <a:blipFill>
            <a:blip r:embed="rId6"/>
            <a:stretch>
              <a:fillRect/>
            </a:stretch>
          </a:blipFill>
        </p:spPr>
      </p:sp>
      <p:sp>
        <p:nvSpPr>
          <p:cNvPr id="8" name="Freeform 8"/>
          <p:cNvSpPr/>
          <p:nvPr/>
        </p:nvSpPr>
        <p:spPr>
          <a:xfrm flipH="1">
            <a:off x="14104529" y="414303"/>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4"/>
            <a:stretch>
              <a:fillRect/>
            </a:stretch>
          </a:blipFill>
        </p:spPr>
      </p:sp>
      <p:sp>
        <p:nvSpPr>
          <p:cNvPr id="9" name="Freeform 9"/>
          <p:cNvSpPr/>
          <p:nvPr/>
        </p:nvSpPr>
        <p:spPr>
          <a:xfrm>
            <a:off x="-2006069" y="6562458"/>
            <a:ext cx="6069539" cy="4285063"/>
          </a:xfrm>
          <a:custGeom>
            <a:avLst/>
            <a:gdLst/>
            <a:ahLst/>
            <a:cxnLst/>
            <a:rect l="l" t="t" r="r" b="b"/>
            <a:pathLst>
              <a:path w="6069539" h="4285063">
                <a:moveTo>
                  <a:pt x="0" y="0"/>
                </a:moveTo>
                <a:lnTo>
                  <a:pt x="6069538" y="0"/>
                </a:lnTo>
                <a:lnTo>
                  <a:pt x="6069538" y="4285063"/>
                </a:lnTo>
                <a:lnTo>
                  <a:pt x="0" y="4285063"/>
                </a:lnTo>
                <a:lnTo>
                  <a:pt x="0" y="0"/>
                </a:lnTo>
                <a:close/>
              </a:path>
            </a:pathLst>
          </a:custGeom>
          <a:blipFill>
            <a:blip r:embed="rId6"/>
            <a:stretch>
              <a:fillRect/>
            </a:stretch>
          </a:blipFill>
        </p:spPr>
      </p:sp>
      <p:sp>
        <p:nvSpPr>
          <p:cNvPr id="10" name="Freeform 10"/>
          <p:cNvSpPr/>
          <p:nvPr/>
        </p:nvSpPr>
        <p:spPr>
          <a:xfrm>
            <a:off x="15372097" y="3213649"/>
            <a:ext cx="2157642" cy="1778257"/>
          </a:xfrm>
          <a:custGeom>
            <a:avLst/>
            <a:gdLst/>
            <a:ahLst/>
            <a:cxnLst/>
            <a:rect l="l" t="t" r="r" b="b"/>
            <a:pathLst>
              <a:path w="2157642" h="1778257">
                <a:moveTo>
                  <a:pt x="0" y="0"/>
                </a:moveTo>
                <a:lnTo>
                  <a:pt x="2157643" y="0"/>
                </a:lnTo>
                <a:lnTo>
                  <a:pt x="2157643" y="1778257"/>
                </a:lnTo>
                <a:lnTo>
                  <a:pt x="0" y="1778257"/>
                </a:lnTo>
                <a:lnTo>
                  <a:pt x="0" y="0"/>
                </a:lnTo>
                <a:close/>
              </a:path>
            </a:pathLst>
          </a:custGeom>
          <a:blipFill>
            <a:blip r:embed="rId7"/>
            <a:stretch>
              <a:fillRect/>
            </a:stretch>
          </a:blipFill>
        </p:spPr>
      </p:sp>
      <p:sp>
        <p:nvSpPr>
          <p:cNvPr id="11" name="Freeform 11"/>
          <p:cNvSpPr/>
          <p:nvPr/>
        </p:nvSpPr>
        <p:spPr>
          <a:xfrm flipH="1">
            <a:off x="1028700" y="3689747"/>
            <a:ext cx="2511578" cy="1989379"/>
          </a:xfrm>
          <a:custGeom>
            <a:avLst/>
            <a:gdLst/>
            <a:ahLst/>
            <a:cxnLst/>
            <a:rect l="l" t="t" r="r" b="b"/>
            <a:pathLst>
              <a:path w="2511578" h="1989379">
                <a:moveTo>
                  <a:pt x="2511578" y="0"/>
                </a:moveTo>
                <a:lnTo>
                  <a:pt x="0" y="0"/>
                </a:lnTo>
                <a:lnTo>
                  <a:pt x="0" y="1989379"/>
                </a:lnTo>
                <a:lnTo>
                  <a:pt x="2511578" y="1989379"/>
                </a:lnTo>
                <a:lnTo>
                  <a:pt x="2511578" y="0"/>
                </a:lnTo>
                <a:close/>
              </a:path>
            </a:pathLst>
          </a:custGeom>
          <a:blipFill>
            <a:blip r:embed="rId8"/>
            <a:stretch>
              <a:fillRect/>
            </a:stretch>
          </a:blipFill>
        </p:spPr>
      </p:sp>
      <p:sp>
        <p:nvSpPr>
          <p:cNvPr id="12" name="Freeform 12"/>
          <p:cNvSpPr/>
          <p:nvPr/>
        </p:nvSpPr>
        <p:spPr>
          <a:xfrm flipH="1">
            <a:off x="14272156" y="6562458"/>
            <a:ext cx="6069539" cy="4285063"/>
          </a:xfrm>
          <a:custGeom>
            <a:avLst/>
            <a:gdLst/>
            <a:ahLst/>
            <a:cxnLst/>
            <a:rect l="l" t="t" r="r" b="b"/>
            <a:pathLst>
              <a:path w="6069539" h="4285063">
                <a:moveTo>
                  <a:pt x="6069538" y="0"/>
                </a:moveTo>
                <a:lnTo>
                  <a:pt x="0" y="0"/>
                </a:lnTo>
                <a:lnTo>
                  <a:pt x="0" y="4285063"/>
                </a:lnTo>
                <a:lnTo>
                  <a:pt x="6069538" y="4285063"/>
                </a:lnTo>
                <a:lnTo>
                  <a:pt x="6069538" y="0"/>
                </a:lnTo>
                <a:close/>
              </a:path>
            </a:pathLst>
          </a:custGeom>
          <a:blipFill>
            <a:blip r:embed="rId6"/>
            <a:stretch>
              <a:fillRect/>
            </a:stretch>
          </a:blipFill>
        </p:spPr>
      </p:sp>
      <p:sp>
        <p:nvSpPr>
          <p:cNvPr id="13" name="TextBox 13"/>
          <p:cNvSpPr txBox="1"/>
          <p:nvPr/>
        </p:nvSpPr>
        <p:spPr>
          <a:xfrm>
            <a:off x="4896565" y="750622"/>
            <a:ext cx="7173662" cy="954969"/>
          </a:xfrm>
          <a:prstGeom prst="rect">
            <a:avLst/>
          </a:prstGeom>
        </p:spPr>
        <p:txBody>
          <a:bodyPr lIns="0" tIns="0" rIns="0" bIns="0" rtlCol="0" anchor="t">
            <a:spAutoFit/>
          </a:bodyPr>
          <a:lstStyle/>
          <a:p>
            <a:pPr algn="ctr">
              <a:lnSpc>
                <a:spcPts val="6971"/>
              </a:lnSpc>
            </a:pPr>
            <a:r>
              <a:rPr lang="en-US" sz="8013" spc="376">
                <a:solidFill>
                  <a:srgbClr val="759B69"/>
                </a:solidFill>
                <a:latin typeface="Paytone One"/>
                <a:ea typeface="Paytone One"/>
                <a:cs typeface="Paytone One"/>
                <a:sym typeface="Paytone One"/>
              </a:rPr>
              <a:t>THÀNH VIÊN</a:t>
            </a:r>
          </a:p>
        </p:txBody>
      </p:sp>
      <p:sp>
        <p:nvSpPr>
          <p:cNvPr id="14" name="TextBox 14"/>
          <p:cNvSpPr txBox="1"/>
          <p:nvPr/>
        </p:nvSpPr>
        <p:spPr>
          <a:xfrm>
            <a:off x="3811528" y="2119002"/>
            <a:ext cx="7264011" cy="8664052"/>
          </a:xfrm>
          <a:prstGeom prst="rect">
            <a:avLst/>
          </a:prstGeom>
        </p:spPr>
        <p:txBody>
          <a:bodyPr lIns="0" tIns="0" rIns="0" bIns="0" rtlCol="0" anchor="t">
            <a:spAutoFit/>
          </a:bodyPr>
          <a:lstStyle/>
          <a:p>
            <a:pPr algn="l">
              <a:lnSpc>
                <a:spcPts val="7639"/>
              </a:lnSpc>
            </a:pPr>
            <a:r>
              <a:rPr lang="en-US" sz="6529" spc="-58">
                <a:solidFill>
                  <a:srgbClr val="759B69"/>
                </a:solidFill>
                <a:latin typeface="Cabin"/>
                <a:ea typeface="Cabin"/>
                <a:cs typeface="Cabin"/>
                <a:sym typeface="Cabin"/>
              </a:rPr>
              <a:t>1.Trường</a:t>
            </a:r>
          </a:p>
          <a:p>
            <a:pPr algn="l">
              <a:lnSpc>
                <a:spcPts val="7639"/>
              </a:lnSpc>
            </a:pPr>
            <a:r>
              <a:rPr lang="en-US" sz="6529" spc="-58">
                <a:solidFill>
                  <a:srgbClr val="759B69"/>
                </a:solidFill>
                <a:latin typeface="Cabin"/>
                <a:ea typeface="Cabin"/>
                <a:cs typeface="Cabin"/>
                <a:sym typeface="Cabin"/>
              </a:rPr>
              <a:t>2.Châu</a:t>
            </a:r>
          </a:p>
          <a:p>
            <a:pPr algn="l">
              <a:lnSpc>
                <a:spcPts val="7639"/>
              </a:lnSpc>
            </a:pPr>
            <a:r>
              <a:rPr lang="en-US" sz="6529" spc="-58">
                <a:solidFill>
                  <a:srgbClr val="759B69"/>
                </a:solidFill>
                <a:latin typeface="Cabin"/>
                <a:ea typeface="Cabin"/>
                <a:cs typeface="Cabin"/>
                <a:sym typeface="Cabin"/>
              </a:rPr>
              <a:t>3.Toàn</a:t>
            </a:r>
          </a:p>
          <a:p>
            <a:pPr algn="l">
              <a:lnSpc>
                <a:spcPts val="7639"/>
              </a:lnSpc>
            </a:pPr>
            <a:r>
              <a:rPr lang="en-US" sz="6529" spc="-58">
                <a:solidFill>
                  <a:srgbClr val="759B69"/>
                </a:solidFill>
                <a:latin typeface="Cabin"/>
                <a:ea typeface="Cabin"/>
                <a:cs typeface="Cabin"/>
                <a:sym typeface="Cabin"/>
              </a:rPr>
              <a:t>4.Nguyễn Thảo</a:t>
            </a:r>
          </a:p>
          <a:p>
            <a:pPr algn="l">
              <a:lnSpc>
                <a:spcPts val="7639"/>
              </a:lnSpc>
            </a:pPr>
            <a:r>
              <a:rPr lang="en-US" sz="6529" spc="-58">
                <a:solidFill>
                  <a:srgbClr val="759B69"/>
                </a:solidFill>
                <a:latin typeface="Cabin"/>
                <a:ea typeface="Cabin"/>
                <a:cs typeface="Cabin"/>
                <a:sym typeface="Cabin"/>
              </a:rPr>
              <a:t>5. Mai</a:t>
            </a:r>
          </a:p>
          <a:p>
            <a:pPr algn="l">
              <a:lnSpc>
                <a:spcPts val="7639"/>
              </a:lnSpc>
            </a:pPr>
            <a:r>
              <a:rPr lang="en-US" sz="6529" spc="-58">
                <a:solidFill>
                  <a:srgbClr val="759B69"/>
                </a:solidFill>
                <a:latin typeface="Cabin"/>
                <a:ea typeface="Cabin"/>
                <a:cs typeface="Cabin"/>
                <a:sym typeface="Cabin"/>
              </a:rPr>
              <a:t>6. Đức</a:t>
            </a:r>
          </a:p>
          <a:p>
            <a:pPr algn="l">
              <a:lnSpc>
                <a:spcPts val="7639"/>
              </a:lnSpc>
            </a:pPr>
            <a:endParaRPr lang="en-US" sz="6529" spc="-58">
              <a:solidFill>
                <a:srgbClr val="759B69"/>
              </a:solidFill>
              <a:latin typeface="Cabin"/>
              <a:ea typeface="Cabin"/>
              <a:cs typeface="Cabin"/>
              <a:sym typeface="Cabin"/>
            </a:endParaRPr>
          </a:p>
          <a:p>
            <a:pPr algn="ctr">
              <a:lnSpc>
                <a:spcPts val="7639"/>
              </a:lnSpc>
            </a:pPr>
            <a:endParaRPr lang="en-US" sz="6529" spc="-58">
              <a:solidFill>
                <a:srgbClr val="759B69"/>
              </a:solidFill>
              <a:latin typeface="Cabin"/>
              <a:ea typeface="Cabin"/>
              <a:cs typeface="Cabin"/>
              <a:sym typeface="Cabin"/>
            </a:endParaRPr>
          </a:p>
          <a:p>
            <a:pPr marL="1409685" lvl="1" indent="-704843" algn="ctr">
              <a:lnSpc>
                <a:spcPts val="7639"/>
              </a:lnSpc>
              <a:buAutoNum type="arabicPeriod"/>
            </a:pPr>
            <a:endParaRPr lang="en-US" sz="6529" spc="-58">
              <a:solidFill>
                <a:srgbClr val="759B69"/>
              </a:solidFill>
              <a:latin typeface="Cabin"/>
              <a:ea typeface="Cabin"/>
              <a:cs typeface="Cabin"/>
              <a:sym typeface="Cabin"/>
            </a:endParaRPr>
          </a:p>
        </p:txBody>
      </p:sp>
      <p:sp>
        <p:nvSpPr>
          <p:cNvPr id="15" name="TextBox 15"/>
          <p:cNvSpPr txBox="1"/>
          <p:nvPr/>
        </p:nvSpPr>
        <p:spPr>
          <a:xfrm>
            <a:off x="10035925" y="2042802"/>
            <a:ext cx="3475434" cy="7478163"/>
          </a:xfrm>
          <a:prstGeom prst="rect">
            <a:avLst/>
          </a:prstGeom>
        </p:spPr>
        <p:txBody>
          <a:bodyPr lIns="0" tIns="0" rIns="0" bIns="0" rtlCol="0" anchor="t">
            <a:spAutoFit/>
          </a:bodyPr>
          <a:lstStyle/>
          <a:p>
            <a:pPr algn="l">
              <a:lnSpc>
                <a:spcPts val="7689"/>
              </a:lnSpc>
            </a:pPr>
            <a:r>
              <a:rPr lang="en-US" sz="5825">
                <a:solidFill>
                  <a:srgbClr val="759B69"/>
                </a:solidFill>
                <a:latin typeface="Cabin"/>
                <a:ea typeface="Cabin"/>
                <a:cs typeface="Cabin"/>
                <a:sym typeface="Cabin"/>
              </a:rPr>
              <a:t>8. Tú</a:t>
            </a:r>
          </a:p>
          <a:p>
            <a:pPr algn="l">
              <a:lnSpc>
                <a:spcPts val="7689"/>
              </a:lnSpc>
            </a:pPr>
            <a:r>
              <a:rPr lang="en-US" sz="5825">
                <a:solidFill>
                  <a:srgbClr val="759B69"/>
                </a:solidFill>
                <a:latin typeface="Cabin"/>
                <a:ea typeface="Cabin"/>
                <a:cs typeface="Cabin"/>
                <a:sym typeface="Cabin"/>
              </a:rPr>
              <a:t>9. Thủy</a:t>
            </a:r>
          </a:p>
          <a:p>
            <a:pPr algn="l">
              <a:lnSpc>
                <a:spcPts val="7689"/>
              </a:lnSpc>
            </a:pPr>
            <a:r>
              <a:rPr lang="en-US" sz="5825">
                <a:solidFill>
                  <a:srgbClr val="759B69"/>
                </a:solidFill>
                <a:latin typeface="Cabin"/>
                <a:ea typeface="Cabin"/>
                <a:cs typeface="Cabin"/>
                <a:sym typeface="Cabin"/>
              </a:rPr>
              <a:t>10. Minh</a:t>
            </a:r>
          </a:p>
          <a:p>
            <a:pPr algn="l">
              <a:lnSpc>
                <a:spcPts val="7689"/>
              </a:lnSpc>
            </a:pPr>
            <a:r>
              <a:rPr lang="en-US" sz="5825">
                <a:solidFill>
                  <a:srgbClr val="759B69"/>
                </a:solidFill>
                <a:latin typeface="Cabin"/>
                <a:ea typeface="Cabin"/>
                <a:cs typeface="Cabin"/>
                <a:sym typeface="Cabin"/>
              </a:rPr>
              <a:t>11. Việt Anh</a:t>
            </a:r>
          </a:p>
          <a:p>
            <a:pPr algn="l">
              <a:lnSpc>
                <a:spcPts val="7689"/>
              </a:lnSpc>
            </a:pPr>
            <a:r>
              <a:rPr lang="en-US" sz="5825">
                <a:solidFill>
                  <a:srgbClr val="759B69"/>
                </a:solidFill>
                <a:latin typeface="Cabin"/>
                <a:ea typeface="Cabin"/>
                <a:cs typeface="Cabin"/>
                <a:sym typeface="Cabin"/>
              </a:rPr>
              <a:t>12 Đỗ Linh</a:t>
            </a:r>
          </a:p>
          <a:p>
            <a:pPr algn="l">
              <a:lnSpc>
                <a:spcPts val="7689"/>
              </a:lnSpc>
            </a:pPr>
            <a:r>
              <a:rPr lang="en-US" sz="5825">
                <a:solidFill>
                  <a:srgbClr val="759B69"/>
                </a:solidFill>
                <a:latin typeface="Cabin"/>
                <a:ea typeface="Cabin"/>
                <a:cs typeface="Cabin"/>
                <a:sym typeface="Cabin"/>
              </a:rPr>
              <a:t>13. Khánh</a:t>
            </a:r>
          </a:p>
          <a:p>
            <a:pPr algn="ctr">
              <a:lnSpc>
                <a:spcPts val="13892"/>
              </a:lnSpc>
            </a:pPr>
            <a:endParaRPr lang="en-US" sz="5825">
              <a:solidFill>
                <a:srgbClr val="759B69"/>
              </a:solidFill>
              <a:latin typeface="Cabin"/>
              <a:ea typeface="Cabin"/>
              <a:cs typeface="Cabin"/>
              <a:sym typeface="Cabin"/>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grpSp>
        <p:nvGrpSpPr>
          <p:cNvPr id="2" name="Group 2"/>
          <p:cNvGrpSpPr/>
          <p:nvPr/>
        </p:nvGrpSpPr>
        <p:grpSpPr>
          <a:xfrm>
            <a:off x="1896052" y="2275191"/>
            <a:ext cx="6873403" cy="5736619"/>
            <a:chOff x="0" y="0"/>
            <a:chExt cx="9164537" cy="7648825"/>
          </a:xfrm>
        </p:grpSpPr>
        <p:sp>
          <p:nvSpPr>
            <p:cNvPr id="3" name="Freeform 3"/>
            <p:cNvSpPr/>
            <p:nvPr/>
          </p:nvSpPr>
          <p:spPr>
            <a:xfrm>
              <a:off x="0" y="0"/>
              <a:ext cx="9164537" cy="7648825"/>
            </a:xfrm>
            <a:custGeom>
              <a:avLst/>
              <a:gdLst/>
              <a:ahLst/>
              <a:cxnLst/>
              <a:rect l="l" t="t" r="r" b="b"/>
              <a:pathLst>
                <a:path w="9164537" h="7648825">
                  <a:moveTo>
                    <a:pt x="0" y="0"/>
                  </a:moveTo>
                  <a:lnTo>
                    <a:pt x="9164537" y="0"/>
                  </a:lnTo>
                  <a:lnTo>
                    <a:pt x="9164537" y="7648825"/>
                  </a:lnTo>
                  <a:lnTo>
                    <a:pt x="0" y="76488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1562" y="218302"/>
              <a:ext cx="8641414" cy="7212220"/>
            </a:xfrm>
            <a:custGeom>
              <a:avLst/>
              <a:gdLst/>
              <a:ahLst/>
              <a:cxnLst/>
              <a:rect l="l" t="t" r="r" b="b"/>
              <a:pathLst>
                <a:path w="8641414" h="7212220">
                  <a:moveTo>
                    <a:pt x="0" y="0"/>
                  </a:moveTo>
                  <a:lnTo>
                    <a:pt x="8641413" y="0"/>
                  </a:lnTo>
                  <a:lnTo>
                    <a:pt x="8641413" y="7212221"/>
                  </a:lnTo>
                  <a:lnTo>
                    <a:pt x="0" y="7212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5" name="TextBox 5"/>
          <p:cNvSpPr txBox="1"/>
          <p:nvPr/>
        </p:nvSpPr>
        <p:spPr>
          <a:xfrm>
            <a:off x="2749593" y="2779026"/>
            <a:ext cx="5401616" cy="4359606"/>
          </a:xfrm>
          <a:prstGeom prst="rect">
            <a:avLst/>
          </a:prstGeom>
        </p:spPr>
        <p:txBody>
          <a:bodyPr lIns="0" tIns="0" rIns="0" bIns="0" rtlCol="0" anchor="t">
            <a:spAutoFit/>
          </a:bodyPr>
          <a:lstStyle/>
          <a:p>
            <a:pPr algn="ctr">
              <a:lnSpc>
                <a:spcPts val="6991"/>
              </a:lnSpc>
            </a:pPr>
            <a:r>
              <a:rPr lang="en-US" sz="4211" spc="155">
                <a:solidFill>
                  <a:srgbClr val="759B69"/>
                </a:solidFill>
                <a:latin typeface="Mali"/>
                <a:ea typeface="Mali"/>
                <a:cs typeface="Mali"/>
                <a:sym typeface="Mali"/>
              </a:rPr>
              <a:t>1.Những thuận lợi và khó khăn của khí hậu đối nước ta với hoạt động du lịch</a:t>
            </a:r>
          </a:p>
        </p:txBody>
      </p:sp>
      <p:grpSp>
        <p:nvGrpSpPr>
          <p:cNvPr id="6" name="Group 6"/>
          <p:cNvGrpSpPr/>
          <p:nvPr/>
        </p:nvGrpSpPr>
        <p:grpSpPr>
          <a:xfrm>
            <a:off x="9518546" y="2275191"/>
            <a:ext cx="6873403" cy="5736619"/>
            <a:chOff x="0" y="0"/>
            <a:chExt cx="9164537" cy="7648825"/>
          </a:xfrm>
        </p:grpSpPr>
        <p:sp>
          <p:nvSpPr>
            <p:cNvPr id="7" name="Freeform 7"/>
            <p:cNvSpPr/>
            <p:nvPr/>
          </p:nvSpPr>
          <p:spPr>
            <a:xfrm>
              <a:off x="0" y="0"/>
              <a:ext cx="9164537" cy="7648825"/>
            </a:xfrm>
            <a:custGeom>
              <a:avLst/>
              <a:gdLst/>
              <a:ahLst/>
              <a:cxnLst/>
              <a:rect l="l" t="t" r="r" b="b"/>
              <a:pathLst>
                <a:path w="9164537" h="7648825">
                  <a:moveTo>
                    <a:pt x="0" y="0"/>
                  </a:moveTo>
                  <a:lnTo>
                    <a:pt x="9164537" y="0"/>
                  </a:lnTo>
                  <a:lnTo>
                    <a:pt x="9164537" y="7648825"/>
                  </a:lnTo>
                  <a:lnTo>
                    <a:pt x="0" y="76488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261562" y="218302"/>
              <a:ext cx="8641414" cy="7212220"/>
            </a:xfrm>
            <a:custGeom>
              <a:avLst/>
              <a:gdLst/>
              <a:ahLst/>
              <a:cxnLst/>
              <a:rect l="l" t="t" r="r" b="b"/>
              <a:pathLst>
                <a:path w="8641414" h="7212220">
                  <a:moveTo>
                    <a:pt x="0" y="0"/>
                  </a:moveTo>
                  <a:lnTo>
                    <a:pt x="8641413" y="0"/>
                  </a:lnTo>
                  <a:lnTo>
                    <a:pt x="8641413" y="7212221"/>
                  </a:lnTo>
                  <a:lnTo>
                    <a:pt x="0" y="7212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9" name="TextBox 9"/>
          <p:cNvSpPr txBox="1"/>
          <p:nvPr/>
        </p:nvSpPr>
        <p:spPr>
          <a:xfrm rot="60000">
            <a:off x="10250193" y="2816429"/>
            <a:ext cx="5413432" cy="4463672"/>
          </a:xfrm>
          <a:prstGeom prst="rect">
            <a:avLst/>
          </a:prstGeom>
        </p:spPr>
        <p:txBody>
          <a:bodyPr lIns="0" tIns="0" rIns="0" bIns="0" rtlCol="0" anchor="t">
            <a:spAutoFit/>
          </a:bodyPr>
          <a:lstStyle/>
          <a:p>
            <a:pPr algn="ctr">
              <a:lnSpc>
                <a:spcPts val="7137"/>
              </a:lnSpc>
            </a:pPr>
            <a:r>
              <a:rPr lang="en-US" sz="4299" spc="159">
                <a:solidFill>
                  <a:srgbClr val="759B69"/>
                </a:solidFill>
                <a:latin typeface="Mali"/>
                <a:ea typeface="Mali"/>
                <a:cs typeface="Mali"/>
                <a:sym typeface="Mali"/>
              </a:rPr>
              <a:t>2. Tài nguyên khí hậu ở các địa điểm Sa Pa, Nha Trang ảnh hưởng đến du lịch</a:t>
            </a:r>
          </a:p>
        </p:txBody>
      </p:sp>
      <p:sp>
        <p:nvSpPr>
          <p:cNvPr id="10" name="Freeform 10"/>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966798" y="581646"/>
            <a:ext cx="3214898" cy="1153345"/>
          </a:xfrm>
          <a:custGeom>
            <a:avLst/>
            <a:gdLst/>
            <a:ahLst/>
            <a:cxnLst/>
            <a:rect l="l" t="t" r="r" b="b"/>
            <a:pathLst>
              <a:path w="3214898" h="1153345">
                <a:moveTo>
                  <a:pt x="0" y="0"/>
                </a:moveTo>
                <a:lnTo>
                  <a:pt x="3214898" y="0"/>
                </a:lnTo>
                <a:lnTo>
                  <a:pt x="3214898" y="1153344"/>
                </a:lnTo>
                <a:lnTo>
                  <a:pt x="0" y="1153344"/>
                </a:lnTo>
                <a:lnTo>
                  <a:pt x="0" y="0"/>
                </a:lnTo>
                <a:close/>
              </a:path>
            </a:pathLst>
          </a:custGeom>
          <a:blipFill>
            <a:blip r:embed="rId8"/>
            <a:stretch>
              <a:fillRect/>
            </a:stretch>
          </a:blipFill>
        </p:spPr>
      </p:sp>
      <p:sp>
        <p:nvSpPr>
          <p:cNvPr id="13" name="Freeform 13"/>
          <p:cNvSpPr/>
          <p:nvPr/>
        </p:nvSpPr>
        <p:spPr>
          <a:xfrm>
            <a:off x="1619882" y="7859579"/>
            <a:ext cx="15048237" cy="8163668"/>
          </a:xfrm>
          <a:custGeom>
            <a:avLst/>
            <a:gdLst/>
            <a:ahLst/>
            <a:cxnLst/>
            <a:rect l="l" t="t" r="r" b="b"/>
            <a:pathLst>
              <a:path w="15048237" h="8163668">
                <a:moveTo>
                  <a:pt x="0" y="0"/>
                </a:moveTo>
                <a:lnTo>
                  <a:pt x="15048236" y="0"/>
                </a:lnTo>
                <a:lnTo>
                  <a:pt x="15048236" y="8163668"/>
                </a:lnTo>
                <a:lnTo>
                  <a:pt x="0" y="8163668"/>
                </a:lnTo>
                <a:lnTo>
                  <a:pt x="0" y="0"/>
                </a:lnTo>
                <a:close/>
              </a:path>
            </a:pathLst>
          </a:custGeom>
          <a:blipFill>
            <a:blip r:embed="rId9"/>
            <a:stretch>
              <a:fillRect/>
            </a:stretch>
          </a:blipFill>
        </p:spPr>
      </p:sp>
      <p:sp>
        <p:nvSpPr>
          <p:cNvPr id="14" name="Freeform 14"/>
          <p:cNvSpPr/>
          <p:nvPr/>
        </p:nvSpPr>
        <p:spPr>
          <a:xfrm flipH="1">
            <a:off x="11346790" y="7859579"/>
            <a:ext cx="6069539" cy="4285063"/>
          </a:xfrm>
          <a:custGeom>
            <a:avLst/>
            <a:gdLst/>
            <a:ahLst/>
            <a:cxnLst/>
            <a:rect l="l" t="t" r="r" b="b"/>
            <a:pathLst>
              <a:path w="6069539" h="4285063">
                <a:moveTo>
                  <a:pt x="6069539" y="0"/>
                </a:moveTo>
                <a:lnTo>
                  <a:pt x="0" y="0"/>
                </a:lnTo>
                <a:lnTo>
                  <a:pt x="0" y="4285063"/>
                </a:lnTo>
                <a:lnTo>
                  <a:pt x="6069539" y="4285063"/>
                </a:lnTo>
                <a:lnTo>
                  <a:pt x="6069539" y="0"/>
                </a:lnTo>
                <a:close/>
              </a:path>
            </a:pathLst>
          </a:custGeom>
          <a:blipFill>
            <a:blip r:embed="rId10"/>
            <a:stretch>
              <a:fillRect/>
            </a:stretch>
          </a:blipFill>
        </p:spPr>
      </p:sp>
      <p:sp>
        <p:nvSpPr>
          <p:cNvPr id="15" name="Freeform 15"/>
          <p:cNvSpPr/>
          <p:nvPr/>
        </p:nvSpPr>
        <p:spPr>
          <a:xfrm>
            <a:off x="871671" y="7859579"/>
            <a:ext cx="6069539" cy="4285063"/>
          </a:xfrm>
          <a:custGeom>
            <a:avLst/>
            <a:gdLst/>
            <a:ahLst/>
            <a:cxnLst/>
            <a:rect l="l" t="t" r="r" b="b"/>
            <a:pathLst>
              <a:path w="6069539" h="4285063">
                <a:moveTo>
                  <a:pt x="0" y="0"/>
                </a:moveTo>
                <a:lnTo>
                  <a:pt x="6069539" y="0"/>
                </a:lnTo>
                <a:lnTo>
                  <a:pt x="6069539" y="4285063"/>
                </a:lnTo>
                <a:lnTo>
                  <a:pt x="0" y="4285063"/>
                </a:lnTo>
                <a:lnTo>
                  <a:pt x="0" y="0"/>
                </a:lnTo>
                <a:close/>
              </a:path>
            </a:pathLst>
          </a:custGeom>
          <a:blipFill>
            <a:blip r:embed="rId10"/>
            <a:stretch>
              <a:fillRect/>
            </a:stretch>
          </a:blipFill>
        </p:spPr>
      </p:sp>
      <p:sp>
        <p:nvSpPr>
          <p:cNvPr id="16" name="Freeform 16"/>
          <p:cNvSpPr/>
          <p:nvPr/>
        </p:nvSpPr>
        <p:spPr>
          <a:xfrm flipH="1">
            <a:off x="14104529" y="414303"/>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8"/>
            <a:stretch>
              <a:fillRect/>
            </a:stretch>
          </a:blipFill>
        </p:spPr>
      </p:sp>
      <p:sp>
        <p:nvSpPr>
          <p:cNvPr id="17" name="Freeform 17"/>
          <p:cNvSpPr/>
          <p:nvPr/>
        </p:nvSpPr>
        <p:spPr>
          <a:xfrm>
            <a:off x="-2006069" y="6562458"/>
            <a:ext cx="6069539" cy="4285063"/>
          </a:xfrm>
          <a:custGeom>
            <a:avLst/>
            <a:gdLst/>
            <a:ahLst/>
            <a:cxnLst/>
            <a:rect l="l" t="t" r="r" b="b"/>
            <a:pathLst>
              <a:path w="6069539" h="4285063">
                <a:moveTo>
                  <a:pt x="0" y="0"/>
                </a:moveTo>
                <a:lnTo>
                  <a:pt x="6069538" y="0"/>
                </a:lnTo>
                <a:lnTo>
                  <a:pt x="6069538" y="4285063"/>
                </a:lnTo>
                <a:lnTo>
                  <a:pt x="0" y="4285063"/>
                </a:lnTo>
                <a:lnTo>
                  <a:pt x="0" y="0"/>
                </a:lnTo>
                <a:close/>
              </a:path>
            </a:pathLst>
          </a:custGeom>
          <a:blipFill>
            <a:blip r:embed="rId10"/>
            <a:stretch>
              <a:fillRect/>
            </a:stretch>
          </a:blipFill>
        </p:spPr>
      </p:sp>
      <p:sp>
        <p:nvSpPr>
          <p:cNvPr id="18" name="Freeform 18"/>
          <p:cNvSpPr/>
          <p:nvPr/>
        </p:nvSpPr>
        <p:spPr>
          <a:xfrm>
            <a:off x="15881038" y="3219345"/>
            <a:ext cx="1676155" cy="1381431"/>
          </a:xfrm>
          <a:custGeom>
            <a:avLst/>
            <a:gdLst/>
            <a:ahLst/>
            <a:cxnLst/>
            <a:rect l="l" t="t" r="r" b="b"/>
            <a:pathLst>
              <a:path w="1676155" h="1381431">
                <a:moveTo>
                  <a:pt x="0" y="0"/>
                </a:moveTo>
                <a:lnTo>
                  <a:pt x="1676155" y="0"/>
                </a:lnTo>
                <a:lnTo>
                  <a:pt x="1676155" y="1381432"/>
                </a:lnTo>
                <a:lnTo>
                  <a:pt x="0" y="1381432"/>
                </a:lnTo>
                <a:lnTo>
                  <a:pt x="0" y="0"/>
                </a:lnTo>
                <a:close/>
              </a:path>
            </a:pathLst>
          </a:custGeom>
          <a:blipFill>
            <a:blip r:embed="rId11"/>
            <a:stretch>
              <a:fillRect/>
            </a:stretch>
          </a:blipFill>
        </p:spPr>
      </p:sp>
      <p:sp>
        <p:nvSpPr>
          <p:cNvPr id="19" name="Freeform 19"/>
          <p:cNvSpPr/>
          <p:nvPr/>
        </p:nvSpPr>
        <p:spPr>
          <a:xfrm flipH="1">
            <a:off x="694298" y="4064145"/>
            <a:ext cx="1851168" cy="1466280"/>
          </a:xfrm>
          <a:custGeom>
            <a:avLst/>
            <a:gdLst/>
            <a:ahLst/>
            <a:cxnLst/>
            <a:rect l="l" t="t" r="r" b="b"/>
            <a:pathLst>
              <a:path w="1851168" h="1466280">
                <a:moveTo>
                  <a:pt x="1851168" y="0"/>
                </a:moveTo>
                <a:lnTo>
                  <a:pt x="0" y="0"/>
                </a:lnTo>
                <a:lnTo>
                  <a:pt x="0" y="1466279"/>
                </a:lnTo>
                <a:lnTo>
                  <a:pt x="1851168" y="1466279"/>
                </a:lnTo>
                <a:lnTo>
                  <a:pt x="1851168" y="0"/>
                </a:lnTo>
                <a:close/>
              </a:path>
            </a:pathLst>
          </a:custGeom>
          <a:blipFill>
            <a:blip r:embed="rId12"/>
            <a:stretch>
              <a:fillRect/>
            </a:stretch>
          </a:blipFill>
        </p:spPr>
      </p:sp>
      <p:sp>
        <p:nvSpPr>
          <p:cNvPr id="20" name="Freeform 20"/>
          <p:cNvSpPr/>
          <p:nvPr/>
        </p:nvSpPr>
        <p:spPr>
          <a:xfrm flipH="1">
            <a:off x="14272156" y="6562458"/>
            <a:ext cx="6069539" cy="4285063"/>
          </a:xfrm>
          <a:custGeom>
            <a:avLst/>
            <a:gdLst/>
            <a:ahLst/>
            <a:cxnLst/>
            <a:rect l="l" t="t" r="r" b="b"/>
            <a:pathLst>
              <a:path w="6069539" h="4285063">
                <a:moveTo>
                  <a:pt x="6069538" y="0"/>
                </a:moveTo>
                <a:lnTo>
                  <a:pt x="0" y="0"/>
                </a:lnTo>
                <a:lnTo>
                  <a:pt x="0" y="4285063"/>
                </a:lnTo>
                <a:lnTo>
                  <a:pt x="6069538" y="4285063"/>
                </a:lnTo>
                <a:lnTo>
                  <a:pt x="6069538" y="0"/>
                </a:lnTo>
                <a:close/>
              </a:path>
            </a:pathLst>
          </a:custGeom>
          <a:blipFill>
            <a:blip r:embed="rId10"/>
            <a:stretch>
              <a:fillRect/>
            </a:stretch>
          </a:blipFill>
        </p:spPr>
      </p:sp>
      <p:sp>
        <p:nvSpPr>
          <p:cNvPr id="21" name="TextBox 21"/>
          <p:cNvSpPr txBox="1"/>
          <p:nvPr/>
        </p:nvSpPr>
        <p:spPr>
          <a:xfrm>
            <a:off x="3543510" y="754864"/>
            <a:ext cx="11200979" cy="960304"/>
          </a:xfrm>
          <a:prstGeom prst="rect">
            <a:avLst/>
          </a:prstGeom>
        </p:spPr>
        <p:txBody>
          <a:bodyPr lIns="0" tIns="0" rIns="0" bIns="0" rtlCol="0" anchor="t">
            <a:spAutoFit/>
          </a:bodyPr>
          <a:lstStyle/>
          <a:p>
            <a:pPr algn="ctr">
              <a:lnSpc>
                <a:spcPts val="6884"/>
              </a:lnSpc>
            </a:pPr>
            <a:r>
              <a:rPr lang="en-US" sz="7913" spc="-284">
                <a:solidFill>
                  <a:srgbClr val="759B69"/>
                </a:solidFill>
                <a:latin typeface="Maven Pro"/>
                <a:ea typeface="Maven Pro"/>
                <a:cs typeface="Maven Pro"/>
                <a:sym typeface="Maven Pro"/>
              </a:rPr>
              <a:t>NỘI DUNG</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a:off x="1319565" y="2111159"/>
            <a:ext cx="15648871" cy="6942408"/>
          </a:xfrm>
          <a:custGeom>
            <a:avLst/>
            <a:gdLst/>
            <a:ahLst/>
            <a:cxnLst/>
            <a:rect l="l" t="t" r="r" b="b"/>
            <a:pathLst>
              <a:path w="15648871" h="6942408">
                <a:moveTo>
                  <a:pt x="0" y="0"/>
                </a:moveTo>
                <a:lnTo>
                  <a:pt x="15648870" y="0"/>
                </a:lnTo>
                <a:lnTo>
                  <a:pt x="15648870" y="6942408"/>
                </a:lnTo>
                <a:lnTo>
                  <a:pt x="0" y="69424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2433" y="452028"/>
            <a:ext cx="3214898" cy="1153345"/>
          </a:xfrm>
          <a:custGeom>
            <a:avLst/>
            <a:gdLst/>
            <a:ahLst/>
            <a:cxnLst/>
            <a:rect l="l" t="t" r="r" b="b"/>
            <a:pathLst>
              <a:path w="3214898" h="1153345">
                <a:moveTo>
                  <a:pt x="0" y="0"/>
                </a:moveTo>
                <a:lnTo>
                  <a:pt x="3214898" y="0"/>
                </a:lnTo>
                <a:lnTo>
                  <a:pt x="3214898" y="1153344"/>
                </a:lnTo>
                <a:lnTo>
                  <a:pt x="0" y="1153344"/>
                </a:lnTo>
                <a:lnTo>
                  <a:pt x="0" y="0"/>
                </a:lnTo>
                <a:close/>
              </a:path>
            </a:pathLst>
          </a:custGeom>
          <a:blipFill>
            <a:blip r:embed="rId6"/>
            <a:stretch>
              <a:fillRect/>
            </a:stretch>
          </a:blipFill>
        </p:spPr>
      </p:sp>
      <p:sp>
        <p:nvSpPr>
          <p:cNvPr id="6" name="Freeform 6"/>
          <p:cNvSpPr/>
          <p:nvPr/>
        </p:nvSpPr>
        <p:spPr>
          <a:xfrm>
            <a:off x="1319565" y="7592018"/>
            <a:ext cx="15048237" cy="8163668"/>
          </a:xfrm>
          <a:custGeom>
            <a:avLst/>
            <a:gdLst/>
            <a:ahLst/>
            <a:cxnLst/>
            <a:rect l="l" t="t" r="r" b="b"/>
            <a:pathLst>
              <a:path w="15048237" h="8163668">
                <a:moveTo>
                  <a:pt x="0" y="0"/>
                </a:moveTo>
                <a:lnTo>
                  <a:pt x="15048236" y="0"/>
                </a:lnTo>
                <a:lnTo>
                  <a:pt x="15048236" y="8163669"/>
                </a:lnTo>
                <a:lnTo>
                  <a:pt x="0" y="8163669"/>
                </a:lnTo>
                <a:lnTo>
                  <a:pt x="0" y="0"/>
                </a:lnTo>
                <a:close/>
              </a:path>
            </a:pathLst>
          </a:custGeom>
          <a:blipFill>
            <a:blip r:embed="rId7"/>
            <a:stretch>
              <a:fillRect/>
            </a:stretch>
          </a:blipFill>
        </p:spPr>
      </p:sp>
      <p:sp>
        <p:nvSpPr>
          <p:cNvPr id="7" name="Freeform 7"/>
          <p:cNvSpPr/>
          <p:nvPr/>
        </p:nvSpPr>
        <p:spPr>
          <a:xfrm flipH="1">
            <a:off x="13633349" y="8144468"/>
            <a:ext cx="6069539" cy="4285063"/>
          </a:xfrm>
          <a:custGeom>
            <a:avLst/>
            <a:gdLst/>
            <a:ahLst/>
            <a:cxnLst/>
            <a:rect l="l" t="t" r="r" b="b"/>
            <a:pathLst>
              <a:path w="6069539" h="4285063">
                <a:moveTo>
                  <a:pt x="6069539" y="0"/>
                </a:moveTo>
                <a:lnTo>
                  <a:pt x="0" y="0"/>
                </a:lnTo>
                <a:lnTo>
                  <a:pt x="0" y="4285064"/>
                </a:lnTo>
                <a:lnTo>
                  <a:pt x="6069539" y="4285064"/>
                </a:lnTo>
                <a:lnTo>
                  <a:pt x="6069539" y="0"/>
                </a:lnTo>
                <a:close/>
              </a:path>
            </a:pathLst>
          </a:custGeom>
          <a:blipFill>
            <a:blip r:embed="rId8"/>
            <a:stretch>
              <a:fillRect/>
            </a:stretch>
          </a:blipFill>
        </p:spPr>
      </p:sp>
      <p:sp>
        <p:nvSpPr>
          <p:cNvPr id="8" name="Freeform 8"/>
          <p:cNvSpPr/>
          <p:nvPr/>
        </p:nvSpPr>
        <p:spPr>
          <a:xfrm>
            <a:off x="192561" y="8989184"/>
            <a:ext cx="6069539" cy="4285063"/>
          </a:xfrm>
          <a:custGeom>
            <a:avLst/>
            <a:gdLst/>
            <a:ahLst/>
            <a:cxnLst/>
            <a:rect l="l" t="t" r="r" b="b"/>
            <a:pathLst>
              <a:path w="6069539" h="4285063">
                <a:moveTo>
                  <a:pt x="0" y="0"/>
                </a:moveTo>
                <a:lnTo>
                  <a:pt x="6069539" y="0"/>
                </a:lnTo>
                <a:lnTo>
                  <a:pt x="6069539" y="4285064"/>
                </a:lnTo>
                <a:lnTo>
                  <a:pt x="0" y="4285064"/>
                </a:lnTo>
                <a:lnTo>
                  <a:pt x="0" y="0"/>
                </a:lnTo>
                <a:close/>
              </a:path>
            </a:pathLst>
          </a:custGeom>
          <a:blipFill>
            <a:blip r:embed="rId8"/>
            <a:stretch>
              <a:fillRect/>
            </a:stretch>
          </a:blipFill>
        </p:spPr>
      </p:sp>
      <p:sp>
        <p:nvSpPr>
          <p:cNvPr id="9" name="Freeform 9"/>
          <p:cNvSpPr/>
          <p:nvPr/>
        </p:nvSpPr>
        <p:spPr>
          <a:xfrm flipH="1">
            <a:off x="14417752" y="376578"/>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6"/>
            <a:stretch>
              <a:fillRect/>
            </a:stretch>
          </a:blipFill>
        </p:spPr>
      </p:sp>
      <p:sp>
        <p:nvSpPr>
          <p:cNvPr id="10" name="Freeform 10"/>
          <p:cNvSpPr/>
          <p:nvPr/>
        </p:nvSpPr>
        <p:spPr>
          <a:xfrm>
            <a:off x="-3266056" y="6562458"/>
            <a:ext cx="6069539" cy="4285063"/>
          </a:xfrm>
          <a:custGeom>
            <a:avLst/>
            <a:gdLst/>
            <a:ahLst/>
            <a:cxnLst/>
            <a:rect l="l" t="t" r="r" b="b"/>
            <a:pathLst>
              <a:path w="6069539" h="4285063">
                <a:moveTo>
                  <a:pt x="0" y="0"/>
                </a:moveTo>
                <a:lnTo>
                  <a:pt x="6069539" y="0"/>
                </a:lnTo>
                <a:lnTo>
                  <a:pt x="6069539" y="4285063"/>
                </a:lnTo>
                <a:lnTo>
                  <a:pt x="0" y="4285063"/>
                </a:lnTo>
                <a:lnTo>
                  <a:pt x="0" y="0"/>
                </a:lnTo>
                <a:close/>
              </a:path>
            </a:pathLst>
          </a:custGeom>
          <a:blipFill>
            <a:blip r:embed="rId8"/>
            <a:stretch>
              <a:fillRect/>
            </a:stretch>
          </a:blipFill>
        </p:spPr>
      </p:sp>
      <p:sp>
        <p:nvSpPr>
          <p:cNvPr id="11" name="Freeform 11"/>
          <p:cNvSpPr/>
          <p:nvPr/>
        </p:nvSpPr>
        <p:spPr>
          <a:xfrm>
            <a:off x="16668118" y="3762069"/>
            <a:ext cx="1676155" cy="1381431"/>
          </a:xfrm>
          <a:custGeom>
            <a:avLst/>
            <a:gdLst/>
            <a:ahLst/>
            <a:cxnLst/>
            <a:rect l="l" t="t" r="r" b="b"/>
            <a:pathLst>
              <a:path w="1676155" h="1381431">
                <a:moveTo>
                  <a:pt x="0" y="0"/>
                </a:moveTo>
                <a:lnTo>
                  <a:pt x="1676155" y="0"/>
                </a:lnTo>
                <a:lnTo>
                  <a:pt x="1676155" y="1381431"/>
                </a:lnTo>
                <a:lnTo>
                  <a:pt x="0" y="1381431"/>
                </a:lnTo>
                <a:lnTo>
                  <a:pt x="0" y="0"/>
                </a:lnTo>
                <a:close/>
              </a:path>
            </a:pathLst>
          </a:custGeom>
          <a:blipFill>
            <a:blip r:embed="rId9"/>
            <a:stretch>
              <a:fillRect/>
            </a:stretch>
          </a:blipFill>
        </p:spPr>
      </p:sp>
      <p:sp>
        <p:nvSpPr>
          <p:cNvPr id="12" name="Freeform 12"/>
          <p:cNvSpPr/>
          <p:nvPr/>
        </p:nvSpPr>
        <p:spPr>
          <a:xfrm flipH="1">
            <a:off x="-231287" y="3999336"/>
            <a:ext cx="1851168" cy="1466280"/>
          </a:xfrm>
          <a:custGeom>
            <a:avLst/>
            <a:gdLst/>
            <a:ahLst/>
            <a:cxnLst/>
            <a:rect l="l" t="t" r="r" b="b"/>
            <a:pathLst>
              <a:path w="1851168" h="1466280">
                <a:moveTo>
                  <a:pt x="1851169" y="0"/>
                </a:moveTo>
                <a:lnTo>
                  <a:pt x="0" y="0"/>
                </a:lnTo>
                <a:lnTo>
                  <a:pt x="0" y="1466279"/>
                </a:lnTo>
                <a:lnTo>
                  <a:pt x="1851169" y="1466279"/>
                </a:lnTo>
                <a:lnTo>
                  <a:pt x="1851169" y="0"/>
                </a:lnTo>
                <a:close/>
              </a:path>
            </a:pathLst>
          </a:custGeom>
          <a:blipFill>
            <a:blip r:embed="rId10"/>
            <a:stretch>
              <a:fillRect/>
            </a:stretch>
          </a:blipFill>
        </p:spPr>
      </p:sp>
      <p:sp>
        <p:nvSpPr>
          <p:cNvPr id="13" name="TextBox 13"/>
          <p:cNvSpPr txBox="1"/>
          <p:nvPr/>
        </p:nvSpPr>
        <p:spPr>
          <a:xfrm>
            <a:off x="3227331" y="735055"/>
            <a:ext cx="11200979" cy="999935"/>
          </a:xfrm>
          <a:prstGeom prst="rect">
            <a:avLst/>
          </a:prstGeom>
        </p:spPr>
        <p:txBody>
          <a:bodyPr lIns="0" tIns="0" rIns="0" bIns="0" rtlCol="0" anchor="t">
            <a:spAutoFit/>
          </a:bodyPr>
          <a:lstStyle/>
          <a:p>
            <a:pPr algn="ctr">
              <a:lnSpc>
                <a:spcPts val="3752"/>
              </a:lnSpc>
            </a:pPr>
            <a:r>
              <a:rPr lang="en-US" sz="4313" spc="-155">
                <a:solidFill>
                  <a:srgbClr val="759B69"/>
                </a:solidFill>
                <a:latin typeface="Maven Pro"/>
                <a:ea typeface="Maven Pro"/>
                <a:cs typeface="Maven Pro"/>
                <a:sym typeface="Maven Pro"/>
              </a:rPr>
              <a:t>1.NHỮNG THUẬN LỢI VÀ KHÓ KHĂN CỦA KHÍ HẬU ĐỐI NƯỚC TA VỚI HOẠT ĐỘNG DU LỊCH</a:t>
            </a:r>
          </a:p>
        </p:txBody>
      </p:sp>
      <p:sp>
        <p:nvSpPr>
          <p:cNvPr id="14" name="Freeform 14"/>
          <p:cNvSpPr/>
          <p:nvPr/>
        </p:nvSpPr>
        <p:spPr>
          <a:xfrm flipH="1">
            <a:off x="15939031" y="6438576"/>
            <a:ext cx="6069539" cy="4285063"/>
          </a:xfrm>
          <a:custGeom>
            <a:avLst/>
            <a:gdLst/>
            <a:ahLst/>
            <a:cxnLst/>
            <a:rect l="l" t="t" r="r" b="b"/>
            <a:pathLst>
              <a:path w="6069539" h="4285063">
                <a:moveTo>
                  <a:pt x="6069538" y="0"/>
                </a:moveTo>
                <a:lnTo>
                  <a:pt x="0" y="0"/>
                </a:lnTo>
                <a:lnTo>
                  <a:pt x="0" y="4285063"/>
                </a:lnTo>
                <a:lnTo>
                  <a:pt x="6069538" y="4285063"/>
                </a:lnTo>
                <a:lnTo>
                  <a:pt x="6069538" y="0"/>
                </a:lnTo>
                <a:close/>
              </a:path>
            </a:pathLst>
          </a:custGeom>
          <a:blipFill>
            <a:blip r:embed="rId8"/>
            <a:stretch>
              <a:fillRect/>
            </a:stretch>
          </a:blipFill>
        </p:spPr>
      </p:sp>
      <p:sp>
        <p:nvSpPr>
          <p:cNvPr id="15" name="TextBox 15"/>
          <p:cNvSpPr txBox="1"/>
          <p:nvPr/>
        </p:nvSpPr>
        <p:spPr>
          <a:xfrm>
            <a:off x="2380247" y="2316919"/>
            <a:ext cx="13750111" cy="7895376"/>
          </a:xfrm>
          <a:prstGeom prst="rect">
            <a:avLst/>
          </a:prstGeom>
        </p:spPr>
        <p:txBody>
          <a:bodyPr lIns="0" tIns="0" rIns="0" bIns="0" rtlCol="0" anchor="t">
            <a:spAutoFit/>
          </a:bodyPr>
          <a:lstStyle/>
          <a:p>
            <a:pPr algn="l">
              <a:lnSpc>
                <a:spcPts val="3913"/>
              </a:lnSpc>
            </a:pPr>
            <a:r>
              <a:rPr lang="en-US" sz="2357" spc="87">
                <a:solidFill>
                  <a:srgbClr val="000000"/>
                </a:solidFill>
                <a:latin typeface="Mali"/>
                <a:ea typeface="Mali"/>
                <a:cs typeface="Mali"/>
                <a:sym typeface="Mali"/>
              </a:rPr>
              <a:t>-Thuận lợi:</a:t>
            </a:r>
          </a:p>
          <a:p>
            <a:pPr marL="508930" lvl="1" indent="-254465" algn="l">
              <a:lnSpc>
                <a:spcPts val="3913"/>
              </a:lnSpc>
              <a:buFont typeface="Arial"/>
              <a:buChar char="•"/>
            </a:pPr>
            <a:r>
              <a:rPr lang="en-US" sz="2357" spc="87">
                <a:solidFill>
                  <a:srgbClr val="000000"/>
                </a:solidFill>
                <a:latin typeface="Mali"/>
                <a:ea typeface="Mali"/>
                <a:cs typeface="Mali"/>
                <a:sym typeface="Mali"/>
              </a:rPr>
              <a:t>Khí hậu nhiệt đới gió mùa đa dạng, tạo điều kiện phát triển nhiều loại hình du lịch như biển, núi, văn hóa, nghỉ dưỡng.</a:t>
            </a:r>
          </a:p>
          <a:p>
            <a:pPr marL="508930" lvl="1" indent="-254465" algn="l">
              <a:lnSpc>
                <a:spcPts val="3913"/>
              </a:lnSpc>
              <a:buFont typeface="Arial"/>
              <a:buChar char="•"/>
            </a:pPr>
            <a:r>
              <a:rPr lang="en-US" sz="2357" spc="87">
                <a:solidFill>
                  <a:srgbClr val="000000"/>
                </a:solidFill>
                <a:latin typeface="Mali"/>
                <a:ea typeface="Mali"/>
                <a:cs typeface="Mali"/>
                <a:sym typeface="Mali"/>
              </a:rPr>
              <a:t>Thời tiết ấm áp quanh năm, đặc biệt thu hút khách quốc tế từ các nước hàn đới và ôn đới.</a:t>
            </a:r>
          </a:p>
          <a:p>
            <a:pPr marL="508930" lvl="1" indent="-254465" algn="l">
              <a:lnSpc>
                <a:spcPts val="3913"/>
              </a:lnSpc>
              <a:buFont typeface="Arial"/>
              <a:buChar char="•"/>
            </a:pPr>
            <a:r>
              <a:rPr lang="en-US" sz="2357" spc="87">
                <a:solidFill>
                  <a:srgbClr val="000000"/>
                </a:solidFill>
                <a:latin typeface="Mali"/>
                <a:ea typeface="Mali"/>
                <a:cs typeface="Mali"/>
                <a:sym typeface="Mali"/>
              </a:rPr>
              <a:t>Cảnh quan thiên nhiên phong phú (vịnh Hạ Long, Phú Quốc, Sa Pa) nhờ điều kiện khí hậu thuận lợi.</a:t>
            </a:r>
          </a:p>
          <a:p>
            <a:pPr algn="l">
              <a:lnSpc>
                <a:spcPts val="3913"/>
              </a:lnSpc>
            </a:pPr>
            <a:r>
              <a:rPr lang="en-US" sz="2357" spc="87">
                <a:solidFill>
                  <a:srgbClr val="000000"/>
                </a:solidFill>
                <a:latin typeface="Mali"/>
                <a:ea typeface="Mali"/>
                <a:cs typeface="Mali"/>
                <a:sym typeface="Mali"/>
              </a:rPr>
              <a:t>-Khó khăn:</a:t>
            </a:r>
          </a:p>
          <a:p>
            <a:pPr marL="552109" lvl="1" indent="-276055" algn="l">
              <a:lnSpc>
                <a:spcPts val="4245"/>
              </a:lnSpc>
              <a:buFont typeface="Arial"/>
              <a:buChar char="•"/>
            </a:pPr>
            <a:r>
              <a:rPr lang="en-US" sz="2557" spc="94">
                <a:solidFill>
                  <a:srgbClr val="000000"/>
                </a:solidFill>
                <a:latin typeface="Mali"/>
                <a:ea typeface="Mali"/>
                <a:cs typeface="Mali"/>
                <a:sym typeface="Mali"/>
              </a:rPr>
              <a:t>Mùa mưa bão, lũ lụt ở miền Trung và miền Bắc gây gián đoạn giao thông và ảnh hưởng các hoạt động ngoài trời.</a:t>
            </a:r>
          </a:p>
          <a:p>
            <a:pPr marL="508930" lvl="1" indent="-254465" algn="l">
              <a:lnSpc>
                <a:spcPts val="3913"/>
              </a:lnSpc>
              <a:buFont typeface="Arial"/>
              <a:buChar char="•"/>
            </a:pPr>
            <a:r>
              <a:rPr lang="en-US" sz="2357" spc="87">
                <a:solidFill>
                  <a:srgbClr val="000000"/>
                </a:solidFill>
                <a:latin typeface="Mali"/>
                <a:ea typeface="Mali"/>
                <a:cs typeface="Mali"/>
                <a:sym typeface="Mali"/>
              </a:rPr>
              <a:t>Thời tiết khắc nghiệt, như nắng nóng ở miền Bắc vào hè hoặc rét đậm ở vùng núi, hạn chế trải nghiệm du lịch.</a:t>
            </a:r>
          </a:p>
          <a:p>
            <a:pPr marL="508930" lvl="1" indent="-254465" algn="l">
              <a:lnSpc>
                <a:spcPts val="3913"/>
              </a:lnSpc>
              <a:buFont typeface="Arial"/>
              <a:buChar char="•"/>
            </a:pPr>
            <a:r>
              <a:rPr lang="en-US" sz="2357" spc="87">
                <a:solidFill>
                  <a:srgbClr val="000000"/>
                </a:solidFill>
                <a:latin typeface="Mali"/>
                <a:ea typeface="Mali"/>
                <a:cs typeface="Mali"/>
                <a:sym typeface="Mali"/>
              </a:rPr>
              <a:t>Biến đổi khí hậu gây ra thời tiết cực đoan (nắng nóng kéo dài, mưa trái mùa), ảnh hưởng đến kế hoạch du lịch.</a:t>
            </a:r>
          </a:p>
          <a:p>
            <a:pPr marL="508930" lvl="1" indent="-254465" algn="l">
              <a:lnSpc>
                <a:spcPts val="3913"/>
              </a:lnSpc>
              <a:buFont typeface="Arial"/>
              <a:buChar char="•"/>
            </a:pPr>
            <a:r>
              <a:rPr lang="en-US" sz="2357" spc="87">
                <a:solidFill>
                  <a:srgbClr val="000000"/>
                </a:solidFill>
                <a:latin typeface="Mali"/>
                <a:ea typeface="Mali"/>
                <a:cs typeface="Mali"/>
                <a:sym typeface="Mali"/>
              </a:rPr>
              <a:t>Một số địa phương chưa có cơ sở hạ tầng và kế hoạch ứng phó tốt với thời tiết xấu.</a:t>
            </a:r>
          </a:p>
          <a:p>
            <a:pPr algn="l">
              <a:lnSpc>
                <a:spcPts val="3172"/>
              </a:lnSpc>
            </a:pPr>
            <a:endParaRPr lang="en-US" sz="2357" spc="87">
              <a:solidFill>
                <a:srgbClr val="000000"/>
              </a:solidFill>
              <a:latin typeface="Mali"/>
              <a:ea typeface="Mali"/>
              <a:cs typeface="Mali"/>
              <a:sym typeface="Mali"/>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a:off x="1406391" y="1734990"/>
            <a:ext cx="15648871" cy="6942408"/>
          </a:xfrm>
          <a:custGeom>
            <a:avLst/>
            <a:gdLst/>
            <a:ahLst/>
            <a:cxnLst/>
            <a:rect l="l" t="t" r="r" b="b"/>
            <a:pathLst>
              <a:path w="15648871" h="6942408">
                <a:moveTo>
                  <a:pt x="0" y="0"/>
                </a:moveTo>
                <a:lnTo>
                  <a:pt x="15648871" y="0"/>
                </a:lnTo>
                <a:lnTo>
                  <a:pt x="15648871" y="6942409"/>
                </a:lnTo>
                <a:lnTo>
                  <a:pt x="0" y="69424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966798" y="581646"/>
            <a:ext cx="3214898" cy="1153345"/>
          </a:xfrm>
          <a:custGeom>
            <a:avLst/>
            <a:gdLst/>
            <a:ahLst/>
            <a:cxnLst/>
            <a:rect l="l" t="t" r="r" b="b"/>
            <a:pathLst>
              <a:path w="3214898" h="1153345">
                <a:moveTo>
                  <a:pt x="0" y="0"/>
                </a:moveTo>
                <a:lnTo>
                  <a:pt x="3214898" y="0"/>
                </a:lnTo>
                <a:lnTo>
                  <a:pt x="3214898" y="1153344"/>
                </a:lnTo>
                <a:lnTo>
                  <a:pt x="0" y="1153344"/>
                </a:lnTo>
                <a:lnTo>
                  <a:pt x="0" y="0"/>
                </a:lnTo>
                <a:close/>
              </a:path>
            </a:pathLst>
          </a:custGeom>
          <a:blipFill>
            <a:blip r:embed="rId6"/>
            <a:stretch>
              <a:fillRect/>
            </a:stretch>
          </a:blipFill>
        </p:spPr>
      </p:sp>
      <p:sp>
        <p:nvSpPr>
          <p:cNvPr id="6" name="Freeform 6"/>
          <p:cNvSpPr/>
          <p:nvPr/>
        </p:nvSpPr>
        <p:spPr>
          <a:xfrm>
            <a:off x="1619882" y="7859579"/>
            <a:ext cx="15048237" cy="8163668"/>
          </a:xfrm>
          <a:custGeom>
            <a:avLst/>
            <a:gdLst/>
            <a:ahLst/>
            <a:cxnLst/>
            <a:rect l="l" t="t" r="r" b="b"/>
            <a:pathLst>
              <a:path w="15048237" h="8163668">
                <a:moveTo>
                  <a:pt x="0" y="0"/>
                </a:moveTo>
                <a:lnTo>
                  <a:pt x="15048236" y="0"/>
                </a:lnTo>
                <a:lnTo>
                  <a:pt x="15048236" y="8163668"/>
                </a:lnTo>
                <a:lnTo>
                  <a:pt x="0" y="8163668"/>
                </a:lnTo>
                <a:lnTo>
                  <a:pt x="0" y="0"/>
                </a:lnTo>
                <a:close/>
              </a:path>
            </a:pathLst>
          </a:custGeom>
          <a:blipFill>
            <a:blip r:embed="rId7"/>
            <a:stretch>
              <a:fillRect/>
            </a:stretch>
          </a:blipFill>
        </p:spPr>
      </p:sp>
      <p:sp>
        <p:nvSpPr>
          <p:cNvPr id="7" name="Freeform 7"/>
          <p:cNvSpPr/>
          <p:nvPr/>
        </p:nvSpPr>
        <p:spPr>
          <a:xfrm flipH="1">
            <a:off x="11346790" y="7859579"/>
            <a:ext cx="6069539" cy="4285063"/>
          </a:xfrm>
          <a:custGeom>
            <a:avLst/>
            <a:gdLst/>
            <a:ahLst/>
            <a:cxnLst/>
            <a:rect l="l" t="t" r="r" b="b"/>
            <a:pathLst>
              <a:path w="6069539" h="4285063">
                <a:moveTo>
                  <a:pt x="6069539" y="0"/>
                </a:moveTo>
                <a:lnTo>
                  <a:pt x="0" y="0"/>
                </a:lnTo>
                <a:lnTo>
                  <a:pt x="0" y="4285063"/>
                </a:lnTo>
                <a:lnTo>
                  <a:pt x="6069539" y="4285063"/>
                </a:lnTo>
                <a:lnTo>
                  <a:pt x="6069539" y="0"/>
                </a:lnTo>
                <a:close/>
              </a:path>
            </a:pathLst>
          </a:custGeom>
          <a:blipFill>
            <a:blip r:embed="rId8"/>
            <a:stretch>
              <a:fillRect/>
            </a:stretch>
          </a:blipFill>
        </p:spPr>
      </p:sp>
      <p:sp>
        <p:nvSpPr>
          <p:cNvPr id="8" name="Freeform 8"/>
          <p:cNvSpPr/>
          <p:nvPr/>
        </p:nvSpPr>
        <p:spPr>
          <a:xfrm>
            <a:off x="871671" y="7859579"/>
            <a:ext cx="6069539" cy="4285063"/>
          </a:xfrm>
          <a:custGeom>
            <a:avLst/>
            <a:gdLst/>
            <a:ahLst/>
            <a:cxnLst/>
            <a:rect l="l" t="t" r="r" b="b"/>
            <a:pathLst>
              <a:path w="6069539" h="4285063">
                <a:moveTo>
                  <a:pt x="0" y="0"/>
                </a:moveTo>
                <a:lnTo>
                  <a:pt x="6069539" y="0"/>
                </a:lnTo>
                <a:lnTo>
                  <a:pt x="6069539" y="4285063"/>
                </a:lnTo>
                <a:lnTo>
                  <a:pt x="0" y="4285063"/>
                </a:lnTo>
                <a:lnTo>
                  <a:pt x="0" y="0"/>
                </a:lnTo>
                <a:close/>
              </a:path>
            </a:pathLst>
          </a:custGeom>
          <a:blipFill>
            <a:blip r:embed="rId8"/>
            <a:stretch>
              <a:fillRect/>
            </a:stretch>
          </a:blipFill>
        </p:spPr>
      </p:sp>
      <p:sp>
        <p:nvSpPr>
          <p:cNvPr id="9" name="Freeform 9"/>
          <p:cNvSpPr/>
          <p:nvPr/>
        </p:nvSpPr>
        <p:spPr>
          <a:xfrm flipH="1">
            <a:off x="14104529" y="414303"/>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6"/>
            <a:stretch>
              <a:fillRect/>
            </a:stretch>
          </a:blipFill>
        </p:spPr>
      </p:sp>
      <p:sp>
        <p:nvSpPr>
          <p:cNvPr id="10" name="Freeform 10"/>
          <p:cNvSpPr/>
          <p:nvPr/>
        </p:nvSpPr>
        <p:spPr>
          <a:xfrm>
            <a:off x="-2006069" y="6562458"/>
            <a:ext cx="6069539" cy="4285063"/>
          </a:xfrm>
          <a:custGeom>
            <a:avLst/>
            <a:gdLst/>
            <a:ahLst/>
            <a:cxnLst/>
            <a:rect l="l" t="t" r="r" b="b"/>
            <a:pathLst>
              <a:path w="6069539" h="4285063">
                <a:moveTo>
                  <a:pt x="0" y="0"/>
                </a:moveTo>
                <a:lnTo>
                  <a:pt x="6069538" y="0"/>
                </a:lnTo>
                <a:lnTo>
                  <a:pt x="6069538" y="4285063"/>
                </a:lnTo>
                <a:lnTo>
                  <a:pt x="0" y="4285063"/>
                </a:lnTo>
                <a:lnTo>
                  <a:pt x="0" y="0"/>
                </a:lnTo>
                <a:close/>
              </a:path>
            </a:pathLst>
          </a:custGeom>
          <a:blipFill>
            <a:blip r:embed="rId8"/>
            <a:stretch>
              <a:fillRect/>
            </a:stretch>
          </a:blipFill>
        </p:spPr>
      </p:sp>
      <p:sp>
        <p:nvSpPr>
          <p:cNvPr id="11" name="Freeform 11"/>
          <p:cNvSpPr/>
          <p:nvPr/>
        </p:nvSpPr>
        <p:spPr>
          <a:xfrm>
            <a:off x="16130358" y="3762069"/>
            <a:ext cx="1676155" cy="1381431"/>
          </a:xfrm>
          <a:custGeom>
            <a:avLst/>
            <a:gdLst/>
            <a:ahLst/>
            <a:cxnLst/>
            <a:rect l="l" t="t" r="r" b="b"/>
            <a:pathLst>
              <a:path w="1676155" h="1381431">
                <a:moveTo>
                  <a:pt x="0" y="0"/>
                </a:moveTo>
                <a:lnTo>
                  <a:pt x="1676155" y="0"/>
                </a:lnTo>
                <a:lnTo>
                  <a:pt x="1676155" y="1381431"/>
                </a:lnTo>
                <a:lnTo>
                  <a:pt x="0" y="1381431"/>
                </a:lnTo>
                <a:lnTo>
                  <a:pt x="0" y="0"/>
                </a:lnTo>
                <a:close/>
              </a:path>
            </a:pathLst>
          </a:custGeom>
          <a:blipFill>
            <a:blip r:embed="rId9"/>
            <a:stretch>
              <a:fillRect/>
            </a:stretch>
          </a:blipFill>
        </p:spPr>
      </p:sp>
      <p:sp>
        <p:nvSpPr>
          <p:cNvPr id="12" name="Freeform 12"/>
          <p:cNvSpPr/>
          <p:nvPr/>
        </p:nvSpPr>
        <p:spPr>
          <a:xfrm flipH="1">
            <a:off x="480127" y="3862424"/>
            <a:ext cx="1851168" cy="1466280"/>
          </a:xfrm>
          <a:custGeom>
            <a:avLst/>
            <a:gdLst/>
            <a:ahLst/>
            <a:cxnLst/>
            <a:rect l="l" t="t" r="r" b="b"/>
            <a:pathLst>
              <a:path w="1851168" h="1466280">
                <a:moveTo>
                  <a:pt x="1851169" y="0"/>
                </a:moveTo>
                <a:lnTo>
                  <a:pt x="0" y="0"/>
                </a:lnTo>
                <a:lnTo>
                  <a:pt x="0" y="1466279"/>
                </a:lnTo>
                <a:lnTo>
                  <a:pt x="1851169" y="1466279"/>
                </a:lnTo>
                <a:lnTo>
                  <a:pt x="1851169" y="0"/>
                </a:lnTo>
                <a:close/>
              </a:path>
            </a:pathLst>
          </a:custGeom>
          <a:blipFill>
            <a:blip r:embed="rId10"/>
            <a:stretch>
              <a:fillRect/>
            </a:stretch>
          </a:blipFill>
        </p:spPr>
      </p:sp>
      <p:sp>
        <p:nvSpPr>
          <p:cNvPr id="13" name="TextBox 13"/>
          <p:cNvSpPr txBox="1"/>
          <p:nvPr/>
        </p:nvSpPr>
        <p:spPr>
          <a:xfrm>
            <a:off x="4811526" y="340899"/>
            <a:ext cx="8664948" cy="1508951"/>
          </a:xfrm>
          <a:prstGeom prst="rect">
            <a:avLst/>
          </a:prstGeom>
        </p:spPr>
        <p:txBody>
          <a:bodyPr lIns="0" tIns="0" rIns="0" bIns="0" rtlCol="0" anchor="t">
            <a:spAutoFit/>
          </a:bodyPr>
          <a:lstStyle/>
          <a:p>
            <a:pPr algn="ctr">
              <a:lnSpc>
                <a:spcPts val="3839"/>
              </a:lnSpc>
            </a:pPr>
            <a:r>
              <a:rPr lang="en-US" sz="4413" spc="-158">
                <a:solidFill>
                  <a:srgbClr val="759B69"/>
                </a:solidFill>
                <a:latin typeface="Maven Pro"/>
                <a:ea typeface="Maven Pro"/>
                <a:cs typeface="Maven Pro"/>
                <a:sym typeface="Maven Pro"/>
              </a:rPr>
              <a:t>2. TÀI NGUYÊN KHÍ HẬU Ở CÁC ĐỊA ĐIỂM SA PA, NHA TRANG ẢNH HƯỞNG ĐẾN DU LỊCH</a:t>
            </a:r>
          </a:p>
        </p:txBody>
      </p:sp>
      <p:sp>
        <p:nvSpPr>
          <p:cNvPr id="14" name="Freeform 14"/>
          <p:cNvSpPr/>
          <p:nvPr/>
        </p:nvSpPr>
        <p:spPr>
          <a:xfrm flipH="1">
            <a:off x="14272156" y="6562458"/>
            <a:ext cx="6069539" cy="4285063"/>
          </a:xfrm>
          <a:custGeom>
            <a:avLst/>
            <a:gdLst/>
            <a:ahLst/>
            <a:cxnLst/>
            <a:rect l="l" t="t" r="r" b="b"/>
            <a:pathLst>
              <a:path w="6069539" h="4285063">
                <a:moveTo>
                  <a:pt x="6069538" y="0"/>
                </a:moveTo>
                <a:lnTo>
                  <a:pt x="0" y="0"/>
                </a:lnTo>
                <a:lnTo>
                  <a:pt x="0" y="4285063"/>
                </a:lnTo>
                <a:lnTo>
                  <a:pt x="6069538" y="4285063"/>
                </a:lnTo>
                <a:lnTo>
                  <a:pt x="6069538" y="0"/>
                </a:lnTo>
                <a:close/>
              </a:path>
            </a:pathLst>
          </a:custGeom>
          <a:blipFill>
            <a:blip r:embed="rId8"/>
            <a:stretch>
              <a:fillRect/>
            </a:stretch>
          </a:blipFill>
        </p:spPr>
      </p:sp>
      <p:sp>
        <p:nvSpPr>
          <p:cNvPr id="15" name="TextBox 15"/>
          <p:cNvSpPr txBox="1"/>
          <p:nvPr/>
        </p:nvSpPr>
        <p:spPr>
          <a:xfrm>
            <a:off x="2331296" y="1966810"/>
            <a:ext cx="13485838" cy="7815189"/>
          </a:xfrm>
          <a:prstGeom prst="rect">
            <a:avLst/>
          </a:prstGeom>
        </p:spPr>
        <p:txBody>
          <a:bodyPr lIns="0" tIns="0" rIns="0" bIns="0" rtlCol="0" anchor="t">
            <a:spAutoFit/>
          </a:bodyPr>
          <a:lstStyle/>
          <a:p>
            <a:pPr algn="l">
              <a:lnSpc>
                <a:spcPts val="4197"/>
              </a:lnSpc>
            </a:pPr>
            <a:r>
              <a:rPr lang="en-US" sz="2528" spc="93">
                <a:solidFill>
                  <a:srgbClr val="000000"/>
                </a:solidFill>
                <a:latin typeface="Mali"/>
                <a:ea typeface="Mali"/>
                <a:cs typeface="Mali"/>
                <a:sym typeface="Mali"/>
              </a:rPr>
              <a:t>a) Sa Pa:</a:t>
            </a:r>
          </a:p>
          <a:p>
            <a:pPr marL="545890" lvl="1" indent="-272945" algn="l">
              <a:lnSpc>
                <a:spcPts val="4197"/>
              </a:lnSpc>
              <a:buFont typeface="Arial"/>
              <a:buChar char="•"/>
            </a:pPr>
            <a:r>
              <a:rPr lang="en-US" sz="2528" spc="93">
                <a:solidFill>
                  <a:srgbClr val="000000"/>
                </a:solidFill>
                <a:latin typeface="Mali"/>
                <a:ea typeface="Mali"/>
                <a:cs typeface="Mali"/>
                <a:sym typeface="Mali"/>
              </a:rPr>
              <a:t>Tài nguyên khí hậu:</a:t>
            </a:r>
          </a:p>
          <a:p>
            <a:pPr marL="1091779" lvl="2" indent="-363926" algn="l">
              <a:lnSpc>
                <a:spcPts val="4197"/>
              </a:lnSpc>
              <a:buFont typeface="Arial"/>
              <a:buChar char="⚬"/>
            </a:pPr>
            <a:r>
              <a:rPr lang="en-US" sz="2528" spc="93">
                <a:solidFill>
                  <a:srgbClr val="000000"/>
                </a:solidFill>
                <a:latin typeface="Mali"/>
                <a:ea typeface="Mali"/>
                <a:cs typeface="Mali"/>
                <a:sym typeface="Mali"/>
              </a:rPr>
              <a:t>Khí hậu cận nhiệt đới ẩm, mát mẻ quanh năm, đặc biệt là mùa hè, nhiệt độ trung bình khoảng 15-18°C, rất lý tưởng cho du lịch nghỉ dưỡng.</a:t>
            </a:r>
          </a:p>
          <a:p>
            <a:pPr marL="1091779" lvl="2" indent="-363926" algn="l">
              <a:lnSpc>
                <a:spcPts val="4197"/>
              </a:lnSpc>
              <a:buFont typeface="Arial"/>
              <a:buChar char="⚬"/>
            </a:pPr>
            <a:r>
              <a:rPr lang="en-US" sz="2528" spc="93">
                <a:solidFill>
                  <a:srgbClr val="000000"/>
                </a:solidFill>
                <a:latin typeface="Mali"/>
                <a:ea typeface="Mali"/>
                <a:cs typeface="Mali"/>
                <a:sym typeface="Mali"/>
              </a:rPr>
              <a:t>Mùa đông có sương giá và đôi khi có tuyết, thu hút du khách muốn trải nghiệm cảnh tuyết rơi hiếm có ở Việt Nam.</a:t>
            </a:r>
          </a:p>
          <a:p>
            <a:pPr marL="1091779" lvl="2" indent="-363926" algn="l">
              <a:lnSpc>
                <a:spcPts val="4197"/>
              </a:lnSpc>
              <a:buFont typeface="Arial"/>
              <a:buChar char="⚬"/>
            </a:pPr>
            <a:r>
              <a:rPr lang="en-US" sz="2528" spc="93">
                <a:solidFill>
                  <a:srgbClr val="000000"/>
                </a:solidFill>
                <a:latin typeface="Mali"/>
                <a:ea typeface="Mali"/>
                <a:cs typeface="Mali"/>
                <a:sym typeface="Mali"/>
              </a:rPr>
              <a:t>Khí hậu phân hóa theo độ cao, tạo nên các cảnh quan độc đáo như ruộng bậc thang, rừng nguyên sinh.</a:t>
            </a:r>
          </a:p>
          <a:p>
            <a:pPr marL="545890" lvl="1" indent="-272945" algn="l">
              <a:lnSpc>
                <a:spcPts val="4197"/>
              </a:lnSpc>
              <a:buFont typeface="Arial"/>
              <a:buChar char="•"/>
            </a:pPr>
            <a:r>
              <a:rPr lang="en-US" sz="2528" spc="93">
                <a:solidFill>
                  <a:srgbClr val="000000"/>
                </a:solidFill>
                <a:latin typeface="Mali"/>
                <a:ea typeface="Mali"/>
                <a:cs typeface="Mali"/>
                <a:sym typeface="Mali"/>
              </a:rPr>
              <a:t>Ảnh hưởng đến du lịch:</a:t>
            </a:r>
          </a:p>
          <a:p>
            <a:pPr marL="1091779" lvl="2" indent="-363926" algn="l">
              <a:lnSpc>
                <a:spcPts val="4197"/>
              </a:lnSpc>
              <a:buFont typeface="Arial"/>
              <a:buChar char="⚬"/>
            </a:pPr>
            <a:r>
              <a:rPr lang="en-US" sz="2528" spc="93">
                <a:solidFill>
                  <a:srgbClr val="000000"/>
                </a:solidFill>
                <a:latin typeface="Mali"/>
                <a:ea typeface="Mali"/>
                <a:cs typeface="Mali"/>
                <a:sym typeface="Mali"/>
              </a:rPr>
              <a:t>Khí hậu mát mẻ và cảnh sắc thiên nhiên hấp dẫn giúp Sa Pa trở thành điểm đến nghỉ dưỡng, khám phá văn hóa và sinh thái nổi tiếng.</a:t>
            </a:r>
          </a:p>
          <a:p>
            <a:pPr marL="1091779" lvl="2" indent="-363926" algn="l">
              <a:lnSpc>
                <a:spcPts val="4197"/>
              </a:lnSpc>
              <a:buFont typeface="Arial"/>
              <a:buChar char="⚬"/>
            </a:pPr>
            <a:r>
              <a:rPr lang="en-US" sz="2528" spc="93">
                <a:solidFill>
                  <a:srgbClr val="000000"/>
                </a:solidFill>
                <a:latin typeface="Mali"/>
                <a:ea typeface="Mali"/>
                <a:cs typeface="Mali"/>
                <a:sym typeface="Mali"/>
              </a:rPr>
              <a:t>Tuy nhiên, vào mùa đông, thời tiết khắc nghiệt (mưa phùn, rét đậm) có thể làm gián đoạn hoạt động du lịch và ảnh hưởng đến trải nghiệm của du khách.</a:t>
            </a:r>
          </a:p>
          <a:p>
            <a:pPr algn="ctr">
              <a:lnSpc>
                <a:spcPts val="4197"/>
              </a:lnSpc>
            </a:pPr>
            <a:endParaRPr lang="en-US" sz="2528" spc="93">
              <a:solidFill>
                <a:srgbClr val="000000"/>
              </a:solidFill>
              <a:latin typeface="Mali"/>
              <a:ea typeface="Mali"/>
              <a:cs typeface="Mali"/>
              <a:sym typeface="Mali"/>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66798" y="581646"/>
            <a:ext cx="3214898" cy="1153345"/>
          </a:xfrm>
          <a:custGeom>
            <a:avLst/>
            <a:gdLst/>
            <a:ahLst/>
            <a:cxnLst/>
            <a:rect l="l" t="t" r="r" b="b"/>
            <a:pathLst>
              <a:path w="3214898" h="1153345">
                <a:moveTo>
                  <a:pt x="0" y="0"/>
                </a:moveTo>
                <a:lnTo>
                  <a:pt x="3214898" y="0"/>
                </a:lnTo>
                <a:lnTo>
                  <a:pt x="3214898" y="1153344"/>
                </a:lnTo>
                <a:lnTo>
                  <a:pt x="0" y="1153344"/>
                </a:lnTo>
                <a:lnTo>
                  <a:pt x="0" y="0"/>
                </a:lnTo>
                <a:close/>
              </a:path>
            </a:pathLst>
          </a:custGeom>
          <a:blipFill>
            <a:blip r:embed="rId4"/>
            <a:stretch>
              <a:fillRect/>
            </a:stretch>
          </a:blipFill>
        </p:spPr>
      </p:sp>
      <p:sp>
        <p:nvSpPr>
          <p:cNvPr id="5" name="Freeform 5"/>
          <p:cNvSpPr/>
          <p:nvPr/>
        </p:nvSpPr>
        <p:spPr>
          <a:xfrm>
            <a:off x="1619882" y="7859579"/>
            <a:ext cx="15048237" cy="8163668"/>
          </a:xfrm>
          <a:custGeom>
            <a:avLst/>
            <a:gdLst/>
            <a:ahLst/>
            <a:cxnLst/>
            <a:rect l="l" t="t" r="r" b="b"/>
            <a:pathLst>
              <a:path w="15048237" h="8163668">
                <a:moveTo>
                  <a:pt x="0" y="0"/>
                </a:moveTo>
                <a:lnTo>
                  <a:pt x="15048236" y="0"/>
                </a:lnTo>
                <a:lnTo>
                  <a:pt x="15048236" y="8163668"/>
                </a:lnTo>
                <a:lnTo>
                  <a:pt x="0" y="8163668"/>
                </a:lnTo>
                <a:lnTo>
                  <a:pt x="0" y="0"/>
                </a:lnTo>
                <a:close/>
              </a:path>
            </a:pathLst>
          </a:custGeom>
          <a:blipFill>
            <a:blip r:embed="rId5"/>
            <a:stretch>
              <a:fillRect/>
            </a:stretch>
          </a:blipFill>
        </p:spPr>
      </p:sp>
      <p:sp>
        <p:nvSpPr>
          <p:cNvPr id="6" name="Freeform 6"/>
          <p:cNvSpPr/>
          <p:nvPr/>
        </p:nvSpPr>
        <p:spPr>
          <a:xfrm flipH="1">
            <a:off x="11346790" y="7859579"/>
            <a:ext cx="6069539" cy="4285063"/>
          </a:xfrm>
          <a:custGeom>
            <a:avLst/>
            <a:gdLst/>
            <a:ahLst/>
            <a:cxnLst/>
            <a:rect l="l" t="t" r="r" b="b"/>
            <a:pathLst>
              <a:path w="6069539" h="4285063">
                <a:moveTo>
                  <a:pt x="6069539" y="0"/>
                </a:moveTo>
                <a:lnTo>
                  <a:pt x="0" y="0"/>
                </a:lnTo>
                <a:lnTo>
                  <a:pt x="0" y="4285063"/>
                </a:lnTo>
                <a:lnTo>
                  <a:pt x="6069539" y="4285063"/>
                </a:lnTo>
                <a:lnTo>
                  <a:pt x="6069539" y="0"/>
                </a:lnTo>
                <a:close/>
              </a:path>
            </a:pathLst>
          </a:custGeom>
          <a:blipFill>
            <a:blip r:embed="rId6"/>
            <a:stretch>
              <a:fillRect/>
            </a:stretch>
          </a:blipFill>
        </p:spPr>
      </p:sp>
      <p:sp>
        <p:nvSpPr>
          <p:cNvPr id="7" name="Freeform 7"/>
          <p:cNvSpPr/>
          <p:nvPr/>
        </p:nvSpPr>
        <p:spPr>
          <a:xfrm>
            <a:off x="871671" y="7859579"/>
            <a:ext cx="6069539" cy="4285063"/>
          </a:xfrm>
          <a:custGeom>
            <a:avLst/>
            <a:gdLst/>
            <a:ahLst/>
            <a:cxnLst/>
            <a:rect l="l" t="t" r="r" b="b"/>
            <a:pathLst>
              <a:path w="6069539" h="4285063">
                <a:moveTo>
                  <a:pt x="0" y="0"/>
                </a:moveTo>
                <a:lnTo>
                  <a:pt x="6069539" y="0"/>
                </a:lnTo>
                <a:lnTo>
                  <a:pt x="6069539" y="4285063"/>
                </a:lnTo>
                <a:lnTo>
                  <a:pt x="0" y="4285063"/>
                </a:lnTo>
                <a:lnTo>
                  <a:pt x="0" y="0"/>
                </a:lnTo>
                <a:close/>
              </a:path>
            </a:pathLst>
          </a:custGeom>
          <a:blipFill>
            <a:blip r:embed="rId6"/>
            <a:stretch>
              <a:fillRect/>
            </a:stretch>
          </a:blipFill>
        </p:spPr>
      </p:sp>
      <p:sp>
        <p:nvSpPr>
          <p:cNvPr id="8" name="Freeform 8"/>
          <p:cNvSpPr/>
          <p:nvPr/>
        </p:nvSpPr>
        <p:spPr>
          <a:xfrm flipH="1">
            <a:off x="14104529" y="414303"/>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4"/>
            <a:stretch>
              <a:fillRect/>
            </a:stretch>
          </a:blipFill>
        </p:spPr>
      </p:sp>
      <p:sp>
        <p:nvSpPr>
          <p:cNvPr id="9" name="Freeform 9"/>
          <p:cNvSpPr/>
          <p:nvPr/>
        </p:nvSpPr>
        <p:spPr>
          <a:xfrm>
            <a:off x="-2006069" y="6562458"/>
            <a:ext cx="6069539" cy="4285063"/>
          </a:xfrm>
          <a:custGeom>
            <a:avLst/>
            <a:gdLst/>
            <a:ahLst/>
            <a:cxnLst/>
            <a:rect l="l" t="t" r="r" b="b"/>
            <a:pathLst>
              <a:path w="6069539" h="4285063">
                <a:moveTo>
                  <a:pt x="0" y="0"/>
                </a:moveTo>
                <a:lnTo>
                  <a:pt x="6069538" y="0"/>
                </a:lnTo>
                <a:lnTo>
                  <a:pt x="6069538" y="4285063"/>
                </a:lnTo>
                <a:lnTo>
                  <a:pt x="0" y="4285063"/>
                </a:lnTo>
                <a:lnTo>
                  <a:pt x="0" y="0"/>
                </a:lnTo>
                <a:close/>
              </a:path>
            </a:pathLst>
          </a:custGeom>
          <a:blipFill>
            <a:blip r:embed="rId6"/>
            <a:stretch>
              <a:fillRect/>
            </a:stretch>
          </a:blipFill>
        </p:spPr>
      </p:sp>
      <p:sp>
        <p:nvSpPr>
          <p:cNvPr id="10" name="Freeform 10"/>
          <p:cNvSpPr/>
          <p:nvPr/>
        </p:nvSpPr>
        <p:spPr>
          <a:xfrm flipH="1">
            <a:off x="125630" y="2228044"/>
            <a:ext cx="1806139" cy="1430613"/>
          </a:xfrm>
          <a:custGeom>
            <a:avLst/>
            <a:gdLst/>
            <a:ahLst/>
            <a:cxnLst/>
            <a:rect l="l" t="t" r="r" b="b"/>
            <a:pathLst>
              <a:path w="1806139" h="1430613">
                <a:moveTo>
                  <a:pt x="1806140" y="0"/>
                </a:moveTo>
                <a:lnTo>
                  <a:pt x="0" y="0"/>
                </a:lnTo>
                <a:lnTo>
                  <a:pt x="0" y="1430613"/>
                </a:lnTo>
                <a:lnTo>
                  <a:pt x="1806140" y="1430613"/>
                </a:lnTo>
                <a:lnTo>
                  <a:pt x="1806140" y="0"/>
                </a:lnTo>
                <a:close/>
              </a:path>
            </a:pathLst>
          </a:custGeom>
          <a:blipFill>
            <a:blip r:embed="rId7"/>
            <a:stretch>
              <a:fillRect/>
            </a:stretch>
          </a:blipFill>
        </p:spPr>
      </p:sp>
      <p:sp>
        <p:nvSpPr>
          <p:cNvPr id="11" name="Freeform 11"/>
          <p:cNvSpPr/>
          <p:nvPr/>
        </p:nvSpPr>
        <p:spPr>
          <a:xfrm flipH="1">
            <a:off x="14272156" y="6562458"/>
            <a:ext cx="6069539" cy="4285063"/>
          </a:xfrm>
          <a:custGeom>
            <a:avLst/>
            <a:gdLst/>
            <a:ahLst/>
            <a:cxnLst/>
            <a:rect l="l" t="t" r="r" b="b"/>
            <a:pathLst>
              <a:path w="6069539" h="4285063">
                <a:moveTo>
                  <a:pt x="6069538" y="0"/>
                </a:moveTo>
                <a:lnTo>
                  <a:pt x="0" y="0"/>
                </a:lnTo>
                <a:lnTo>
                  <a:pt x="0" y="4285063"/>
                </a:lnTo>
                <a:lnTo>
                  <a:pt x="6069538" y="4285063"/>
                </a:lnTo>
                <a:lnTo>
                  <a:pt x="6069538" y="0"/>
                </a:lnTo>
                <a:close/>
              </a:path>
            </a:pathLst>
          </a:custGeom>
          <a:blipFill>
            <a:blip r:embed="rId6"/>
            <a:stretch>
              <a:fillRect/>
            </a:stretch>
          </a:blipFill>
        </p:spPr>
      </p:sp>
      <p:sp>
        <p:nvSpPr>
          <p:cNvPr id="12" name="Freeform 12"/>
          <p:cNvSpPr/>
          <p:nvPr/>
        </p:nvSpPr>
        <p:spPr>
          <a:xfrm>
            <a:off x="16136895" y="1901483"/>
            <a:ext cx="1658622" cy="1366981"/>
          </a:xfrm>
          <a:custGeom>
            <a:avLst/>
            <a:gdLst/>
            <a:ahLst/>
            <a:cxnLst/>
            <a:rect l="l" t="t" r="r" b="b"/>
            <a:pathLst>
              <a:path w="1658622" h="1366981">
                <a:moveTo>
                  <a:pt x="0" y="0"/>
                </a:moveTo>
                <a:lnTo>
                  <a:pt x="1658622" y="0"/>
                </a:lnTo>
                <a:lnTo>
                  <a:pt x="1658622" y="1366981"/>
                </a:lnTo>
                <a:lnTo>
                  <a:pt x="0" y="1366981"/>
                </a:lnTo>
                <a:lnTo>
                  <a:pt x="0" y="0"/>
                </a:lnTo>
                <a:close/>
              </a:path>
            </a:pathLst>
          </a:custGeom>
          <a:blipFill>
            <a:blip r:embed="rId8"/>
            <a:stretch>
              <a:fillRect/>
            </a:stretch>
          </a:blipFill>
        </p:spPr>
      </p:sp>
      <p:sp>
        <p:nvSpPr>
          <p:cNvPr id="13" name="Freeform 13"/>
          <p:cNvSpPr/>
          <p:nvPr/>
        </p:nvSpPr>
        <p:spPr>
          <a:xfrm>
            <a:off x="2695231" y="2476419"/>
            <a:ext cx="5972519" cy="3344611"/>
          </a:xfrm>
          <a:custGeom>
            <a:avLst/>
            <a:gdLst/>
            <a:ahLst/>
            <a:cxnLst/>
            <a:rect l="l" t="t" r="r" b="b"/>
            <a:pathLst>
              <a:path w="5972519" h="3344611">
                <a:moveTo>
                  <a:pt x="0" y="0"/>
                </a:moveTo>
                <a:lnTo>
                  <a:pt x="5972519" y="0"/>
                </a:lnTo>
                <a:lnTo>
                  <a:pt x="5972519" y="3344611"/>
                </a:lnTo>
                <a:lnTo>
                  <a:pt x="0" y="3344611"/>
                </a:lnTo>
                <a:lnTo>
                  <a:pt x="0" y="0"/>
                </a:lnTo>
                <a:close/>
              </a:path>
            </a:pathLst>
          </a:custGeom>
          <a:blipFill>
            <a:blip r:embed="rId9"/>
            <a:stretch>
              <a:fillRect/>
            </a:stretch>
          </a:blipFill>
        </p:spPr>
      </p:sp>
      <p:sp>
        <p:nvSpPr>
          <p:cNvPr id="14" name="Freeform 14"/>
          <p:cNvSpPr/>
          <p:nvPr/>
        </p:nvSpPr>
        <p:spPr>
          <a:xfrm>
            <a:off x="9879873" y="2476419"/>
            <a:ext cx="5495022" cy="3344611"/>
          </a:xfrm>
          <a:custGeom>
            <a:avLst/>
            <a:gdLst/>
            <a:ahLst/>
            <a:cxnLst/>
            <a:rect l="l" t="t" r="r" b="b"/>
            <a:pathLst>
              <a:path w="5495022" h="3344611">
                <a:moveTo>
                  <a:pt x="0" y="0"/>
                </a:moveTo>
                <a:lnTo>
                  <a:pt x="5495022" y="0"/>
                </a:lnTo>
                <a:lnTo>
                  <a:pt x="5495022" y="3344611"/>
                </a:lnTo>
                <a:lnTo>
                  <a:pt x="0" y="3344611"/>
                </a:lnTo>
                <a:lnTo>
                  <a:pt x="0" y="0"/>
                </a:lnTo>
                <a:close/>
              </a:path>
            </a:pathLst>
          </a:custGeom>
          <a:blipFill>
            <a:blip r:embed="rId10"/>
            <a:stretch>
              <a:fillRect t="-4730" b="-4730"/>
            </a:stretch>
          </a:blipFill>
        </p:spPr>
      </p:sp>
      <p:sp>
        <p:nvSpPr>
          <p:cNvPr id="15" name="Freeform 15"/>
          <p:cNvSpPr/>
          <p:nvPr/>
        </p:nvSpPr>
        <p:spPr>
          <a:xfrm>
            <a:off x="6775171" y="6085244"/>
            <a:ext cx="4737658" cy="3548670"/>
          </a:xfrm>
          <a:custGeom>
            <a:avLst/>
            <a:gdLst/>
            <a:ahLst/>
            <a:cxnLst/>
            <a:rect l="l" t="t" r="r" b="b"/>
            <a:pathLst>
              <a:path w="4737658" h="3548670">
                <a:moveTo>
                  <a:pt x="0" y="0"/>
                </a:moveTo>
                <a:lnTo>
                  <a:pt x="4737658" y="0"/>
                </a:lnTo>
                <a:lnTo>
                  <a:pt x="4737658" y="3548670"/>
                </a:lnTo>
                <a:lnTo>
                  <a:pt x="0" y="3548670"/>
                </a:lnTo>
                <a:lnTo>
                  <a:pt x="0" y="0"/>
                </a:lnTo>
                <a:close/>
              </a:path>
            </a:pathLst>
          </a:custGeom>
          <a:blipFill>
            <a:blip r:embed="rId11"/>
            <a:stretch>
              <a:fillRect/>
            </a:stretch>
          </a:blipFill>
        </p:spPr>
      </p:sp>
      <p:sp>
        <p:nvSpPr>
          <p:cNvPr id="16" name="TextBox 16"/>
          <p:cNvSpPr txBox="1"/>
          <p:nvPr/>
        </p:nvSpPr>
        <p:spPr>
          <a:xfrm>
            <a:off x="5481253" y="678664"/>
            <a:ext cx="7325495" cy="1222819"/>
          </a:xfrm>
          <a:prstGeom prst="rect">
            <a:avLst/>
          </a:prstGeom>
        </p:spPr>
        <p:txBody>
          <a:bodyPr lIns="0" tIns="0" rIns="0" bIns="0" rtlCol="0" anchor="t">
            <a:spAutoFit/>
          </a:bodyPr>
          <a:lstStyle/>
          <a:p>
            <a:pPr algn="ctr">
              <a:lnSpc>
                <a:spcPts val="4622"/>
              </a:lnSpc>
            </a:pPr>
            <a:r>
              <a:rPr lang="en-US" sz="5313" spc="-191">
                <a:solidFill>
                  <a:srgbClr val="759B69"/>
                </a:solidFill>
                <a:latin typeface="Maven Pro"/>
                <a:ea typeface="Maven Pro"/>
                <a:cs typeface="Maven Pro"/>
                <a:sym typeface="Maven Pro"/>
              </a:rPr>
              <a:t>HÌNH ẢNH MỘT SỐ ĐIỂM DU LỊCH CỦA SA PA</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a:off x="1319565" y="1815075"/>
            <a:ext cx="15648871" cy="6942408"/>
          </a:xfrm>
          <a:custGeom>
            <a:avLst/>
            <a:gdLst/>
            <a:ahLst/>
            <a:cxnLst/>
            <a:rect l="l" t="t" r="r" b="b"/>
            <a:pathLst>
              <a:path w="15648871" h="6942408">
                <a:moveTo>
                  <a:pt x="0" y="0"/>
                </a:moveTo>
                <a:lnTo>
                  <a:pt x="15648870" y="0"/>
                </a:lnTo>
                <a:lnTo>
                  <a:pt x="15648870" y="6942408"/>
                </a:lnTo>
                <a:lnTo>
                  <a:pt x="0" y="69424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966798" y="581646"/>
            <a:ext cx="3214898" cy="1153345"/>
          </a:xfrm>
          <a:custGeom>
            <a:avLst/>
            <a:gdLst/>
            <a:ahLst/>
            <a:cxnLst/>
            <a:rect l="l" t="t" r="r" b="b"/>
            <a:pathLst>
              <a:path w="3214898" h="1153345">
                <a:moveTo>
                  <a:pt x="0" y="0"/>
                </a:moveTo>
                <a:lnTo>
                  <a:pt x="3214898" y="0"/>
                </a:lnTo>
                <a:lnTo>
                  <a:pt x="3214898" y="1153344"/>
                </a:lnTo>
                <a:lnTo>
                  <a:pt x="0" y="1153344"/>
                </a:lnTo>
                <a:lnTo>
                  <a:pt x="0" y="0"/>
                </a:lnTo>
                <a:close/>
              </a:path>
            </a:pathLst>
          </a:custGeom>
          <a:blipFill>
            <a:blip r:embed="rId6"/>
            <a:stretch>
              <a:fillRect/>
            </a:stretch>
          </a:blipFill>
        </p:spPr>
      </p:sp>
      <p:sp>
        <p:nvSpPr>
          <p:cNvPr id="6" name="Freeform 6"/>
          <p:cNvSpPr/>
          <p:nvPr/>
        </p:nvSpPr>
        <p:spPr>
          <a:xfrm>
            <a:off x="1619882" y="7402379"/>
            <a:ext cx="15048237" cy="8163668"/>
          </a:xfrm>
          <a:custGeom>
            <a:avLst/>
            <a:gdLst/>
            <a:ahLst/>
            <a:cxnLst/>
            <a:rect l="l" t="t" r="r" b="b"/>
            <a:pathLst>
              <a:path w="15048237" h="8163668">
                <a:moveTo>
                  <a:pt x="0" y="0"/>
                </a:moveTo>
                <a:lnTo>
                  <a:pt x="15048236" y="0"/>
                </a:lnTo>
                <a:lnTo>
                  <a:pt x="15048236" y="8163668"/>
                </a:lnTo>
                <a:lnTo>
                  <a:pt x="0" y="8163668"/>
                </a:lnTo>
                <a:lnTo>
                  <a:pt x="0" y="0"/>
                </a:lnTo>
                <a:close/>
              </a:path>
            </a:pathLst>
          </a:custGeom>
          <a:blipFill>
            <a:blip r:embed="rId7"/>
            <a:stretch>
              <a:fillRect/>
            </a:stretch>
          </a:blipFill>
        </p:spPr>
      </p:sp>
      <p:sp>
        <p:nvSpPr>
          <p:cNvPr id="7" name="Freeform 7"/>
          <p:cNvSpPr/>
          <p:nvPr/>
        </p:nvSpPr>
        <p:spPr>
          <a:xfrm flipH="1">
            <a:off x="11709720" y="7859579"/>
            <a:ext cx="6069539" cy="4285063"/>
          </a:xfrm>
          <a:custGeom>
            <a:avLst/>
            <a:gdLst/>
            <a:ahLst/>
            <a:cxnLst/>
            <a:rect l="l" t="t" r="r" b="b"/>
            <a:pathLst>
              <a:path w="6069539" h="4285063">
                <a:moveTo>
                  <a:pt x="6069539" y="0"/>
                </a:moveTo>
                <a:lnTo>
                  <a:pt x="0" y="0"/>
                </a:lnTo>
                <a:lnTo>
                  <a:pt x="0" y="4285063"/>
                </a:lnTo>
                <a:lnTo>
                  <a:pt x="6069539" y="4285063"/>
                </a:lnTo>
                <a:lnTo>
                  <a:pt x="6069539" y="0"/>
                </a:lnTo>
                <a:close/>
              </a:path>
            </a:pathLst>
          </a:custGeom>
          <a:blipFill>
            <a:blip r:embed="rId8"/>
            <a:stretch>
              <a:fillRect/>
            </a:stretch>
          </a:blipFill>
        </p:spPr>
      </p:sp>
      <p:sp>
        <p:nvSpPr>
          <p:cNvPr id="8" name="Freeform 8"/>
          <p:cNvSpPr/>
          <p:nvPr/>
        </p:nvSpPr>
        <p:spPr>
          <a:xfrm flipH="1">
            <a:off x="14542679" y="414303"/>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6"/>
            <a:stretch>
              <a:fillRect/>
            </a:stretch>
          </a:blipFill>
        </p:spPr>
      </p:sp>
      <p:sp>
        <p:nvSpPr>
          <p:cNvPr id="9" name="Freeform 9"/>
          <p:cNvSpPr/>
          <p:nvPr/>
        </p:nvSpPr>
        <p:spPr>
          <a:xfrm>
            <a:off x="-3187169" y="6562458"/>
            <a:ext cx="6069539" cy="4285063"/>
          </a:xfrm>
          <a:custGeom>
            <a:avLst/>
            <a:gdLst/>
            <a:ahLst/>
            <a:cxnLst/>
            <a:rect l="l" t="t" r="r" b="b"/>
            <a:pathLst>
              <a:path w="6069539" h="4285063">
                <a:moveTo>
                  <a:pt x="0" y="0"/>
                </a:moveTo>
                <a:lnTo>
                  <a:pt x="6069538" y="0"/>
                </a:lnTo>
                <a:lnTo>
                  <a:pt x="6069538" y="4285063"/>
                </a:lnTo>
                <a:lnTo>
                  <a:pt x="0" y="4285063"/>
                </a:lnTo>
                <a:lnTo>
                  <a:pt x="0" y="0"/>
                </a:lnTo>
                <a:close/>
              </a:path>
            </a:pathLst>
          </a:custGeom>
          <a:blipFill>
            <a:blip r:embed="rId8"/>
            <a:stretch>
              <a:fillRect/>
            </a:stretch>
          </a:blipFill>
        </p:spPr>
      </p:sp>
      <p:sp>
        <p:nvSpPr>
          <p:cNvPr id="10" name="Freeform 10"/>
          <p:cNvSpPr/>
          <p:nvPr/>
        </p:nvSpPr>
        <p:spPr>
          <a:xfrm>
            <a:off x="16611845" y="3904848"/>
            <a:ext cx="1676155" cy="1381431"/>
          </a:xfrm>
          <a:custGeom>
            <a:avLst/>
            <a:gdLst/>
            <a:ahLst/>
            <a:cxnLst/>
            <a:rect l="l" t="t" r="r" b="b"/>
            <a:pathLst>
              <a:path w="1676155" h="1381431">
                <a:moveTo>
                  <a:pt x="0" y="0"/>
                </a:moveTo>
                <a:lnTo>
                  <a:pt x="1676155" y="0"/>
                </a:lnTo>
                <a:lnTo>
                  <a:pt x="1676155" y="1381431"/>
                </a:lnTo>
                <a:lnTo>
                  <a:pt x="0" y="1381431"/>
                </a:lnTo>
                <a:lnTo>
                  <a:pt x="0" y="0"/>
                </a:lnTo>
                <a:close/>
              </a:path>
            </a:pathLst>
          </a:custGeom>
          <a:blipFill>
            <a:blip r:embed="rId9"/>
            <a:stretch>
              <a:fillRect/>
            </a:stretch>
          </a:blipFill>
        </p:spPr>
      </p:sp>
      <p:sp>
        <p:nvSpPr>
          <p:cNvPr id="11" name="Freeform 11"/>
          <p:cNvSpPr/>
          <p:nvPr/>
        </p:nvSpPr>
        <p:spPr>
          <a:xfrm flipH="1">
            <a:off x="480127" y="3862424"/>
            <a:ext cx="1851168" cy="1466280"/>
          </a:xfrm>
          <a:custGeom>
            <a:avLst/>
            <a:gdLst/>
            <a:ahLst/>
            <a:cxnLst/>
            <a:rect l="l" t="t" r="r" b="b"/>
            <a:pathLst>
              <a:path w="1851168" h="1466280">
                <a:moveTo>
                  <a:pt x="1851169" y="0"/>
                </a:moveTo>
                <a:lnTo>
                  <a:pt x="0" y="0"/>
                </a:lnTo>
                <a:lnTo>
                  <a:pt x="0" y="1466279"/>
                </a:lnTo>
                <a:lnTo>
                  <a:pt x="1851169" y="1466279"/>
                </a:lnTo>
                <a:lnTo>
                  <a:pt x="1851169" y="0"/>
                </a:lnTo>
                <a:close/>
              </a:path>
            </a:pathLst>
          </a:custGeom>
          <a:blipFill>
            <a:blip r:embed="rId10"/>
            <a:stretch>
              <a:fillRect/>
            </a:stretch>
          </a:blipFill>
        </p:spPr>
      </p:sp>
      <p:sp>
        <p:nvSpPr>
          <p:cNvPr id="12" name="Freeform 12"/>
          <p:cNvSpPr/>
          <p:nvPr/>
        </p:nvSpPr>
        <p:spPr>
          <a:xfrm flipH="1">
            <a:off x="15817134" y="6722234"/>
            <a:ext cx="6069539" cy="4285063"/>
          </a:xfrm>
          <a:custGeom>
            <a:avLst/>
            <a:gdLst/>
            <a:ahLst/>
            <a:cxnLst/>
            <a:rect l="l" t="t" r="r" b="b"/>
            <a:pathLst>
              <a:path w="6069539" h="4285063">
                <a:moveTo>
                  <a:pt x="6069539" y="0"/>
                </a:moveTo>
                <a:lnTo>
                  <a:pt x="0" y="0"/>
                </a:lnTo>
                <a:lnTo>
                  <a:pt x="0" y="4285064"/>
                </a:lnTo>
                <a:lnTo>
                  <a:pt x="6069539" y="4285064"/>
                </a:lnTo>
                <a:lnTo>
                  <a:pt x="6069539" y="0"/>
                </a:lnTo>
                <a:close/>
              </a:path>
            </a:pathLst>
          </a:custGeom>
          <a:blipFill>
            <a:blip r:embed="rId8"/>
            <a:stretch>
              <a:fillRect/>
            </a:stretch>
          </a:blipFill>
        </p:spPr>
      </p:sp>
      <p:sp>
        <p:nvSpPr>
          <p:cNvPr id="13" name="TextBox 13"/>
          <p:cNvSpPr txBox="1"/>
          <p:nvPr/>
        </p:nvSpPr>
        <p:spPr>
          <a:xfrm>
            <a:off x="1850083" y="2327939"/>
            <a:ext cx="14280275" cy="7032117"/>
          </a:xfrm>
          <a:prstGeom prst="rect">
            <a:avLst/>
          </a:prstGeom>
        </p:spPr>
        <p:txBody>
          <a:bodyPr lIns="0" tIns="0" rIns="0" bIns="0" rtlCol="0" anchor="t">
            <a:spAutoFit/>
          </a:bodyPr>
          <a:lstStyle/>
          <a:p>
            <a:pPr algn="just">
              <a:lnSpc>
                <a:spcPts val="3983"/>
              </a:lnSpc>
            </a:pPr>
            <a:r>
              <a:rPr lang="en-US" sz="2400" spc="88">
                <a:solidFill>
                  <a:srgbClr val="000000"/>
                </a:solidFill>
                <a:latin typeface="Mali"/>
                <a:ea typeface="Mali"/>
                <a:cs typeface="Mali"/>
                <a:sym typeface="Mali"/>
              </a:rPr>
              <a:t> b) Nha Trang:</a:t>
            </a:r>
          </a:p>
          <a:p>
            <a:pPr marL="518160" lvl="1" indent="-259080" algn="just">
              <a:lnSpc>
                <a:spcPts val="3983"/>
              </a:lnSpc>
              <a:buFont typeface="Arial"/>
              <a:buChar char="•"/>
            </a:pPr>
            <a:r>
              <a:rPr lang="en-US" sz="2400" spc="88">
                <a:solidFill>
                  <a:srgbClr val="000000"/>
                </a:solidFill>
                <a:latin typeface="Mali"/>
                <a:ea typeface="Mali"/>
                <a:cs typeface="Mali"/>
                <a:sym typeface="Mali"/>
              </a:rPr>
              <a:t>Tài nguyên khí hậu:</a:t>
            </a:r>
          </a:p>
          <a:p>
            <a:pPr marL="1036320" lvl="2" indent="-345440" algn="just">
              <a:lnSpc>
                <a:spcPts val="3983"/>
              </a:lnSpc>
              <a:buFont typeface="Arial"/>
              <a:buChar char="⚬"/>
            </a:pPr>
            <a:r>
              <a:rPr lang="en-US" sz="2400" spc="88">
                <a:solidFill>
                  <a:srgbClr val="000000"/>
                </a:solidFill>
                <a:latin typeface="Mali"/>
                <a:ea typeface="Mali"/>
                <a:cs typeface="Mali"/>
                <a:sym typeface="Mali"/>
              </a:rPr>
              <a:t>Khí hậu nhiệt đới gió mùa với nắng ấm quanh năm, nhiệt độ trung bình khoảng 26-27°C, rất thuận lợi cho du lịch biển.</a:t>
            </a:r>
          </a:p>
          <a:p>
            <a:pPr marL="1036320" lvl="2" indent="-345440" algn="just">
              <a:lnSpc>
                <a:spcPts val="3983"/>
              </a:lnSpc>
              <a:buFont typeface="Arial"/>
              <a:buChar char="⚬"/>
            </a:pPr>
            <a:r>
              <a:rPr lang="en-US" sz="2400" spc="88">
                <a:solidFill>
                  <a:srgbClr val="000000"/>
                </a:solidFill>
                <a:latin typeface="Mali"/>
                <a:ea typeface="Mali"/>
                <a:cs typeface="Mali"/>
                <a:sym typeface="Mali"/>
              </a:rPr>
              <a:t>Mùa khô kéo dài từ tháng 1 đến tháng 8, biển êm, trời trong xanh, lý tưởng cho các hoạt động như tắm biển, lặn ngắm san hô, và thể thao dưới nước.</a:t>
            </a:r>
          </a:p>
          <a:p>
            <a:pPr marL="1036320" lvl="2" indent="-345440" algn="just">
              <a:lnSpc>
                <a:spcPts val="3983"/>
              </a:lnSpc>
              <a:buFont typeface="Arial"/>
              <a:buChar char="⚬"/>
            </a:pPr>
            <a:r>
              <a:rPr lang="en-US" sz="2400" spc="88">
                <a:solidFill>
                  <a:srgbClr val="000000"/>
                </a:solidFill>
                <a:latin typeface="Mali"/>
                <a:ea typeface="Mali"/>
                <a:cs typeface="Mali"/>
                <a:sym typeface="Mali"/>
              </a:rPr>
              <a:t>Mùa mưa từ tháng 9 đến tháng 12, thường có mưa lớn và đôi khi bão, gây ảnh hưởng đến các hoạt động ngoài trời.</a:t>
            </a:r>
          </a:p>
          <a:p>
            <a:pPr marL="518160" lvl="1" indent="-259080" algn="just">
              <a:lnSpc>
                <a:spcPts val="3983"/>
              </a:lnSpc>
              <a:buFont typeface="Arial"/>
              <a:buChar char="•"/>
            </a:pPr>
            <a:r>
              <a:rPr lang="en-US" sz="2400" spc="88">
                <a:solidFill>
                  <a:srgbClr val="000000"/>
                </a:solidFill>
                <a:latin typeface="Mali"/>
                <a:ea typeface="Mali"/>
                <a:cs typeface="Mali"/>
                <a:sym typeface="Mali"/>
              </a:rPr>
              <a:t>Ảnh hưởng đến du lịch:</a:t>
            </a:r>
          </a:p>
          <a:p>
            <a:pPr marL="1036320" lvl="2" indent="-345440" algn="just">
              <a:lnSpc>
                <a:spcPts val="3983"/>
              </a:lnSpc>
              <a:buFont typeface="Arial"/>
              <a:buChar char="⚬"/>
            </a:pPr>
            <a:r>
              <a:rPr lang="en-US" sz="2400" spc="88">
                <a:solidFill>
                  <a:srgbClr val="000000"/>
                </a:solidFill>
                <a:latin typeface="Mali"/>
                <a:ea typeface="Mali"/>
                <a:cs typeface="Mali"/>
                <a:sym typeface="Mali"/>
              </a:rPr>
              <a:t>Thời tiết nắng ấm, biển đẹp giúp Nha Trang trở thành điểm đến hàng đầu cho du lịch biển và nghỉ dưỡng.</a:t>
            </a:r>
          </a:p>
          <a:p>
            <a:pPr marL="1036320" lvl="2" indent="-345440" algn="just">
              <a:lnSpc>
                <a:spcPts val="3983"/>
              </a:lnSpc>
              <a:buFont typeface="Arial"/>
              <a:buChar char="⚬"/>
            </a:pPr>
            <a:r>
              <a:rPr lang="en-US" sz="2400" spc="88">
                <a:solidFill>
                  <a:srgbClr val="000000"/>
                </a:solidFill>
                <a:latin typeface="Mali"/>
                <a:ea typeface="Mali"/>
                <a:cs typeface="Mali"/>
                <a:sym typeface="Mali"/>
              </a:rPr>
              <a:t>Tuy nhiên, mùa mưa bão có thể làm gián đoạn du lịch, gây thiệt hại cho cơ sở hạ tầng và ảnh hưởng đến trải nghiệm của du khách.</a:t>
            </a:r>
          </a:p>
          <a:p>
            <a:pPr algn="just">
              <a:lnSpc>
                <a:spcPts val="3983"/>
              </a:lnSpc>
            </a:pPr>
            <a:endParaRPr lang="en-US" sz="2400" spc="88">
              <a:solidFill>
                <a:srgbClr val="000000"/>
              </a:solidFill>
              <a:latin typeface="Mali"/>
              <a:ea typeface="Mali"/>
              <a:cs typeface="Mali"/>
              <a:sym typeface="Mali"/>
            </a:endParaRPr>
          </a:p>
        </p:txBody>
      </p:sp>
      <p:sp>
        <p:nvSpPr>
          <p:cNvPr id="14" name="TextBox 14"/>
          <p:cNvSpPr txBox="1"/>
          <p:nvPr/>
        </p:nvSpPr>
        <p:spPr>
          <a:xfrm>
            <a:off x="4501769" y="219471"/>
            <a:ext cx="9720836" cy="1296669"/>
          </a:xfrm>
          <a:prstGeom prst="rect">
            <a:avLst/>
          </a:prstGeom>
        </p:spPr>
        <p:txBody>
          <a:bodyPr lIns="0" tIns="0" rIns="0" bIns="0" rtlCol="0" anchor="t">
            <a:spAutoFit/>
          </a:bodyPr>
          <a:lstStyle/>
          <a:p>
            <a:pPr algn="ctr">
              <a:lnSpc>
                <a:spcPts val="5180"/>
              </a:lnSpc>
            </a:pPr>
            <a:r>
              <a:rPr lang="en-US" sz="3700">
                <a:solidFill>
                  <a:srgbClr val="759B69"/>
                </a:solidFill>
                <a:latin typeface="DejaVu Serif"/>
                <a:ea typeface="DejaVu Serif"/>
                <a:cs typeface="DejaVu Serif"/>
                <a:sym typeface="DejaVu Serif"/>
              </a:rPr>
              <a:t>2. Tài nguyên khí hậu ở các địa điểm Sa Pa, Nha Trang ảnh hưởng đến du lịch</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66798" y="581646"/>
            <a:ext cx="3214898" cy="1153345"/>
          </a:xfrm>
          <a:custGeom>
            <a:avLst/>
            <a:gdLst/>
            <a:ahLst/>
            <a:cxnLst/>
            <a:rect l="l" t="t" r="r" b="b"/>
            <a:pathLst>
              <a:path w="3214898" h="1153345">
                <a:moveTo>
                  <a:pt x="0" y="0"/>
                </a:moveTo>
                <a:lnTo>
                  <a:pt x="3214898" y="0"/>
                </a:lnTo>
                <a:lnTo>
                  <a:pt x="3214898" y="1153344"/>
                </a:lnTo>
                <a:lnTo>
                  <a:pt x="0" y="1153344"/>
                </a:lnTo>
                <a:lnTo>
                  <a:pt x="0" y="0"/>
                </a:lnTo>
                <a:close/>
              </a:path>
            </a:pathLst>
          </a:custGeom>
          <a:blipFill>
            <a:blip r:embed="rId4"/>
            <a:stretch>
              <a:fillRect/>
            </a:stretch>
          </a:blipFill>
        </p:spPr>
      </p:sp>
      <p:sp>
        <p:nvSpPr>
          <p:cNvPr id="5" name="Freeform 5"/>
          <p:cNvSpPr/>
          <p:nvPr/>
        </p:nvSpPr>
        <p:spPr>
          <a:xfrm>
            <a:off x="1619882" y="7859579"/>
            <a:ext cx="15048237" cy="8163668"/>
          </a:xfrm>
          <a:custGeom>
            <a:avLst/>
            <a:gdLst/>
            <a:ahLst/>
            <a:cxnLst/>
            <a:rect l="l" t="t" r="r" b="b"/>
            <a:pathLst>
              <a:path w="15048237" h="8163668">
                <a:moveTo>
                  <a:pt x="0" y="0"/>
                </a:moveTo>
                <a:lnTo>
                  <a:pt x="15048236" y="0"/>
                </a:lnTo>
                <a:lnTo>
                  <a:pt x="15048236" y="8163668"/>
                </a:lnTo>
                <a:lnTo>
                  <a:pt x="0" y="8163668"/>
                </a:lnTo>
                <a:lnTo>
                  <a:pt x="0" y="0"/>
                </a:lnTo>
                <a:close/>
              </a:path>
            </a:pathLst>
          </a:custGeom>
          <a:blipFill>
            <a:blip r:embed="rId5"/>
            <a:stretch>
              <a:fillRect/>
            </a:stretch>
          </a:blipFill>
        </p:spPr>
      </p:sp>
      <p:sp>
        <p:nvSpPr>
          <p:cNvPr id="6" name="Freeform 6"/>
          <p:cNvSpPr/>
          <p:nvPr/>
        </p:nvSpPr>
        <p:spPr>
          <a:xfrm flipH="1">
            <a:off x="12218461" y="7859579"/>
            <a:ext cx="6069539" cy="4285063"/>
          </a:xfrm>
          <a:custGeom>
            <a:avLst/>
            <a:gdLst/>
            <a:ahLst/>
            <a:cxnLst/>
            <a:rect l="l" t="t" r="r" b="b"/>
            <a:pathLst>
              <a:path w="6069539" h="4285063">
                <a:moveTo>
                  <a:pt x="6069539" y="0"/>
                </a:moveTo>
                <a:lnTo>
                  <a:pt x="0" y="0"/>
                </a:lnTo>
                <a:lnTo>
                  <a:pt x="0" y="4285063"/>
                </a:lnTo>
                <a:lnTo>
                  <a:pt x="6069539" y="4285063"/>
                </a:lnTo>
                <a:lnTo>
                  <a:pt x="6069539" y="0"/>
                </a:lnTo>
                <a:close/>
              </a:path>
            </a:pathLst>
          </a:custGeom>
          <a:blipFill>
            <a:blip r:embed="rId6"/>
            <a:stretch>
              <a:fillRect/>
            </a:stretch>
          </a:blipFill>
        </p:spPr>
      </p:sp>
      <p:sp>
        <p:nvSpPr>
          <p:cNvPr id="7" name="Freeform 7"/>
          <p:cNvSpPr/>
          <p:nvPr/>
        </p:nvSpPr>
        <p:spPr>
          <a:xfrm>
            <a:off x="570666" y="7859579"/>
            <a:ext cx="6069539" cy="4285063"/>
          </a:xfrm>
          <a:custGeom>
            <a:avLst/>
            <a:gdLst/>
            <a:ahLst/>
            <a:cxnLst/>
            <a:rect l="l" t="t" r="r" b="b"/>
            <a:pathLst>
              <a:path w="6069539" h="4285063">
                <a:moveTo>
                  <a:pt x="0" y="0"/>
                </a:moveTo>
                <a:lnTo>
                  <a:pt x="6069539" y="0"/>
                </a:lnTo>
                <a:lnTo>
                  <a:pt x="6069539" y="4285063"/>
                </a:lnTo>
                <a:lnTo>
                  <a:pt x="0" y="4285063"/>
                </a:lnTo>
                <a:lnTo>
                  <a:pt x="0" y="0"/>
                </a:lnTo>
                <a:close/>
              </a:path>
            </a:pathLst>
          </a:custGeom>
          <a:blipFill>
            <a:blip r:embed="rId6"/>
            <a:stretch>
              <a:fillRect/>
            </a:stretch>
          </a:blipFill>
        </p:spPr>
      </p:sp>
      <p:sp>
        <p:nvSpPr>
          <p:cNvPr id="8" name="Freeform 8"/>
          <p:cNvSpPr/>
          <p:nvPr/>
        </p:nvSpPr>
        <p:spPr>
          <a:xfrm flipH="1">
            <a:off x="14104529" y="414303"/>
            <a:ext cx="3425211" cy="1228794"/>
          </a:xfrm>
          <a:custGeom>
            <a:avLst/>
            <a:gdLst/>
            <a:ahLst/>
            <a:cxnLst/>
            <a:rect l="l" t="t" r="r" b="b"/>
            <a:pathLst>
              <a:path w="3425211" h="1228794">
                <a:moveTo>
                  <a:pt x="3425211" y="0"/>
                </a:moveTo>
                <a:lnTo>
                  <a:pt x="0" y="0"/>
                </a:lnTo>
                <a:lnTo>
                  <a:pt x="0" y="1228794"/>
                </a:lnTo>
                <a:lnTo>
                  <a:pt x="3425211" y="1228794"/>
                </a:lnTo>
                <a:lnTo>
                  <a:pt x="3425211" y="0"/>
                </a:lnTo>
                <a:close/>
              </a:path>
            </a:pathLst>
          </a:custGeom>
          <a:blipFill>
            <a:blip r:embed="rId4"/>
            <a:stretch>
              <a:fillRect/>
            </a:stretch>
          </a:blipFill>
        </p:spPr>
      </p:sp>
      <p:sp>
        <p:nvSpPr>
          <p:cNvPr id="9" name="Freeform 9"/>
          <p:cNvSpPr/>
          <p:nvPr/>
        </p:nvSpPr>
        <p:spPr>
          <a:xfrm>
            <a:off x="-2006069" y="6562458"/>
            <a:ext cx="6069539" cy="4285063"/>
          </a:xfrm>
          <a:custGeom>
            <a:avLst/>
            <a:gdLst/>
            <a:ahLst/>
            <a:cxnLst/>
            <a:rect l="l" t="t" r="r" b="b"/>
            <a:pathLst>
              <a:path w="6069539" h="4285063">
                <a:moveTo>
                  <a:pt x="0" y="0"/>
                </a:moveTo>
                <a:lnTo>
                  <a:pt x="6069538" y="0"/>
                </a:lnTo>
                <a:lnTo>
                  <a:pt x="6069538" y="4285063"/>
                </a:lnTo>
                <a:lnTo>
                  <a:pt x="0" y="4285063"/>
                </a:lnTo>
                <a:lnTo>
                  <a:pt x="0" y="0"/>
                </a:lnTo>
                <a:close/>
              </a:path>
            </a:pathLst>
          </a:custGeom>
          <a:blipFill>
            <a:blip r:embed="rId6"/>
            <a:stretch>
              <a:fillRect/>
            </a:stretch>
          </a:blipFill>
        </p:spPr>
      </p:sp>
      <p:sp>
        <p:nvSpPr>
          <p:cNvPr id="10" name="Freeform 10"/>
          <p:cNvSpPr/>
          <p:nvPr/>
        </p:nvSpPr>
        <p:spPr>
          <a:xfrm flipH="1">
            <a:off x="570666" y="4051329"/>
            <a:ext cx="2247104" cy="1779893"/>
          </a:xfrm>
          <a:custGeom>
            <a:avLst/>
            <a:gdLst/>
            <a:ahLst/>
            <a:cxnLst/>
            <a:rect l="l" t="t" r="r" b="b"/>
            <a:pathLst>
              <a:path w="2247104" h="1779893">
                <a:moveTo>
                  <a:pt x="2247104" y="0"/>
                </a:moveTo>
                <a:lnTo>
                  <a:pt x="0" y="0"/>
                </a:lnTo>
                <a:lnTo>
                  <a:pt x="0" y="1779894"/>
                </a:lnTo>
                <a:lnTo>
                  <a:pt x="2247104" y="1779894"/>
                </a:lnTo>
                <a:lnTo>
                  <a:pt x="2247104" y="0"/>
                </a:lnTo>
                <a:close/>
              </a:path>
            </a:pathLst>
          </a:custGeom>
          <a:blipFill>
            <a:blip r:embed="rId7"/>
            <a:stretch>
              <a:fillRect/>
            </a:stretch>
          </a:blipFill>
        </p:spPr>
      </p:sp>
      <p:sp>
        <p:nvSpPr>
          <p:cNvPr id="11" name="Freeform 11"/>
          <p:cNvSpPr/>
          <p:nvPr/>
        </p:nvSpPr>
        <p:spPr>
          <a:xfrm flipH="1">
            <a:off x="14272156" y="6562458"/>
            <a:ext cx="6069539" cy="4285063"/>
          </a:xfrm>
          <a:custGeom>
            <a:avLst/>
            <a:gdLst/>
            <a:ahLst/>
            <a:cxnLst/>
            <a:rect l="l" t="t" r="r" b="b"/>
            <a:pathLst>
              <a:path w="6069539" h="4285063">
                <a:moveTo>
                  <a:pt x="6069538" y="0"/>
                </a:moveTo>
                <a:lnTo>
                  <a:pt x="0" y="0"/>
                </a:lnTo>
                <a:lnTo>
                  <a:pt x="0" y="4285063"/>
                </a:lnTo>
                <a:lnTo>
                  <a:pt x="6069538" y="4285063"/>
                </a:lnTo>
                <a:lnTo>
                  <a:pt x="6069538" y="0"/>
                </a:lnTo>
                <a:close/>
              </a:path>
            </a:pathLst>
          </a:custGeom>
          <a:blipFill>
            <a:blip r:embed="rId6"/>
            <a:stretch>
              <a:fillRect/>
            </a:stretch>
          </a:blipFill>
        </p:spPr>
      </p:sp>
      <p:sp>
        <p:nvSpPr>
          <p:cNvPr id="12" name="Freeform 12"/>
          <p:cNvSpPr/>
          <p:nvPr/>
        </p:nvSpPr>
        <p:spPr>
          <a:xfrm>
            <a:off x="16243002" y="4266650"/>
            <a:ext cx="2127846" cy="1753700"/>
          </a:xfrm>
          <a:custGeom>
            <a:avLst/>
            <a:gdLst/>
            <a:ahLst/>
            <a:cxnLst/>
            <a:rect l="l" t="t" r="r" b="b"/>
            <a:pathLst>
              <a:path w="2127846" h="1753700">
                <a:moveTo>
                  <a:pt x="0" y="0"/>
                </a:moveTo>
                <a:lnTo>
                  <a:pt x="2127846" y="0"/>
                </a:lnTo>
                <a:lnTo>
                  <a:pt x="2127846" y="1753700"/>
                </a:lnTo>
                <a:lnTo>
                  <a:pt x="0" y="1753700"/>
                </a:lnTo>
                <a:lnTo>
                  <a:pt x="0" y="0"/>
                </a:lnTo>
                <a:close/>
              </a:path>
            </a:pathLst>
          </a:custGeom>
          <a:blipFill>
            <a:blip r:embed="rId8"/>
            <a:stretch>
              <a:fillRect/>
            </a:stretch>
          </a:blipFill>
        </p:spPr>
      </p:sp>
      <p:sp>
        <p:nvSpPr>
          <p:cNvPr id="13" name="Freeform 13"/>
          <p:cNvSpPr/>
          <p:nvPr/>
        </p:nvSpPr>
        <p:spPr>
          <a:xfrm>
            <a:off x="3284625" y="2308088"/>
            <a:ext cx="5958111" cy="3352832"/>
          </a:xfrm>
          <a:custGeom>
            <a:avLst/>
            <a:gdLst/>
            <a:ahLst/>
            <a:cxnLst/>
            <a:rect l="l" t="t" r="r" b="b"/>
            <a:pathLst>
              <a:path w="5958111" h="3352832">
                <a:moveTo>
                  <a:pt x="0" y="0"/>
                </a:moveTo>
                <a:lnTo>
                  <a:pt x="5958112" y="0"/>
                </a:lnTo>
                <a:lnTo>
                  <a:pt x="5958112" y="3352832"/>
                </a:lnTo>
                <a:lnTo>
                  <a:pt x="0" y="3352832"/>
                </a:lnTo>
                <a:lnTo>
                  <a:pt x="0" y="0"/>
                </a:lnTo>
                <a:close/>
              </a:path>
            </a:pathLst>
          </a:custGeom>
          <a:blipFill>
            <a:blip r:embed="rId9"/>
            <a:stretch>
              <a:fillRect/>
            </a:stretch>
          </a:blipFill>
        </p:spPr>
      </p:sp>
      <p:sp>
        <p:nvSpPr>
          <p:cNvPr id="14" name="Freeform 14"/>
          <p:cNvSpPr/>
          <p:nvPr/>
        </p:nvSpPr>
        <p:spPr>
          <a:xfrm>
            <a:off x="9709462" y="2309737"/>
            <a:ext cx="5961374" cy="3349535"/>
          </a:xfrm>
          <a:custGeom>
            <a:avLst/>
            <a:gdLst/>
            <a:ahLst/>
            <a:cxnLst/>
            <a:rect l="l" t="t" r="r" b="b"/>
            <a:pathLst>
              <a:path w="5961374" h="3349535">
                <a:moveTo>
                  <a:pt x="0" y="0"/>
                </a:moveTo>
                <a:lnTo>
                  <a:pt x="5961374" y="0"/>
                </a:lnTo>
                <a:lnTo>
                  <a:pt x="5961374" y="3349535"/>
                </a:lnTo>
                <a:lnTo>
                  <a:pt x="0" y="3349535"/>
                </a:lnTo>
                <a:lnTo>
                  <a:pt x="0" y="0"/>
                </a:lnTo>
                <a:close/>
              </a:path>
            </a:pathLst>
          </a:custGeom>
          <a:blipFill>
            <a:blip r:embed="rId10"/>
            <a:stretch>
              <a:fillRect/>
            </a:stretch>
          </a:blipFill>
        </p:spPr>
      </p:sp>
      <p:sp>
        <p:nvSpPr>
          <p:cNvPr id="15" name="Freeform 15"/>
          <p:cNvSpPr/>
          <p:nvPr/>
        </p:nvSpPr>
        <p:spPr>
          <a:xfrm>
            <a:off x="6863123" y="6099070"/>
            <a:ext cx="5692677" cy="3198561"/>
          </a:xfrm>
          <a:custGeom>
            <a:avLst/>
            <a:gdLst/>
            <a:ahLst/>
            <a:cxnLst/>
            <a:rect l="l" t="t" r="r" b="b"/>
            <a:pathLst>
              <a:path w="5692677" h="3198561">
                <a:moveTo>
                  <a:pt x="0" y="0"/>
                </a:moveTo>
                <a:lnTo>
                  <a:pt x="5692677" y="0"/>
                </a:lnTo>
                <a:lnTo>
                  <a:pt x="5692677" y="3198561"/>
                </a:lnTo>
                <a:lnTo>
                  <a:pt x="0" y="3198561"/>
                </a:lnTo>
                <a:lnTo>
                  <a:pt x="0" y="0"/>
                </a:lnTo>
                <a:close/>
              </a:path>
            </a:pathLst>
          </a:custGeom>
          <a:blipFill>
            <a:blip r:embed="rId11"/>
            <a:stretch>
              <a:fillRect/>
            </a:stretch>
          </a:blipFill>
        </p:spPr>
      </p:sp>
      <p:sp>
        <p:nvSpPr>
          <p:cNvPr id="16" name="TextBox 16"/>
          <p:cNvSpPr txBox="1"/>
          <p:nvPr/>
        </p:nvSpPr>
        <p:spPr>
          <a:xfrm>
            <a:off x="5065639" y="614155"/>
            <a:ext cx="8354195" cy="1259776"/>
          </a:xfrm>
          <a:prstGeom prst="rect">
            <a:avLst/>
          </a:prstGeom>
        </p:spPr>
        <p:txBody>
          <a:bodyPr lIns="0" tIns="0" rIns="0" bIns="0" rtlCol="0" anchor="t">
            <a:spAutoFit/>
          </a:bodyPr>
          <a:lstStyle/>
          <a:p>
            <a:pPr algn="ctr">
              <a:lnSpc>
                <a:spcPts val="4796"/>
              </a:lnSpc>
            </a:pPr>
            <a:r>
              <a:rPr lang="en-US" sz="5513" spc="-198">
                <a:solidFill>
                  <a:srgbClr val="759B69"/>
                </a:solidFill>
                <a:latin typeface="Maven Pro"/>
                <a:ea typeface="Maven Pro"/>
                <a:cs typeface="Maven Pro"/>
                <a:sym typeface="Maven Pro"/>
              </a:rPr>
              <a:t>HÌNH ẢNH MỘT SỐ ĐIỂM DU LỊCH CỦA NHA TRANG</a:t>
            </a: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6E5"/>
        </a:solidFill>
        <a:effectLst/>
      </p:bgPr>
    </p:bg>
    <p:spTree>
      <p:nvGrpSpPr>
        <p:cNvPr id="1" name=""/>
        <p:cNvGrpSpPr/>
        <p:nvPr/>
      </p:nvGrpSpPr>
      <p:grpSpPr>
        <a:xfrm>
          <a:off x="0" y="0"/>
          <a:ext cx="0" cy="0"/>
          <a:chOff x="0" y="0"/>
          <a:chExt cx="0" cy="0"/>
        </a:xfrm>
      </p:grpSpPr>
      <p:sp>
        <p:nvSpPr>
          <p:cNvPr id="2" name="Freeform 2"/>
          <p:cNvSpPr/>
          <p:nvPr/>
        </p:nvSpPr>
        <p:spPr>
          <a:xfrm rot="-3537636">
            <a:off x="-2929826" y="5532"/>
            <a:ext cx="9559818" cy="3458916"/>
          </a:xfrm>
          <a:custGeom>
            <a:avLst/>
            <a:gdLst/>
            <a:ahLst/>
            <a:cxnLst/>
            <a:rect l="l" t="t" r="r" b="b"/>
            <a:pathLst>
              <a:path w="9559818" h="3458916">
                <a:moveTo>
                  <a:pt x="0" y="0"/>
                </a:moveTo>
                <a:lnTo>
                  <a:pt x="9559818" y="0"/>
                </a:lnTo>
                <a:lnTo>
                  <a:pt x="9559818" y="3458916"/>
                </a:lnTo>
                <a:lnTo>
                  <a:pt x="0" y="3458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540000" flipH="1">
            <a:off x="11660211" y="5532"/>
            <a:ext cx="9559818" cy="3458916"/>
          </a:xfrm>
          <a:custGeom>
            <a:avLst/>
            <a:gdLst/>
            <a:ahLst/>
            <a:cxnLst/>
            <a:rect l="l" t="t" r="r" b="b"/>
            <a:pathLst>
              <a:path w="9559818" h="3458916">
                <a:moveTo>
                  <a:pt x="9559818" y="0"/>
                </a:moveTo>
                <a:lnTo>
                  <a:pt x="0" y="0"/>
                </a:lnTo>
                <a:lnTo>
                  <a:pt x="0" y="3458916"/>
                </a:lnTo>
                <a:lnTo>
                  <a:pt x="9559818" y="3458916"/>
                </a:lnTo>
                <a:lnTo>
                  <a:pt x="955981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701620" y="1028700"/>
            <a:ext cx="14884760" cy="8074982"/>
          </a:xfrm>
          <a:custGeom>
            <a:avLst/>
            <a:gdLst/>
            <a:ahLst/>
            <a:cxnLst/>
            <a:rect l="l" t="t" r="r" b="b"/>
            <a:pathLst>
              <a:path w="14884760" h="8074982">
                <a:moveTo>
                  <a:pt x="0" y="0"/>
                </a:moveTo>
                <a:lnTo>
                  <a:pt x="14884760" y="0"/>
                </a:lnTo>
                <a:lnTo>
                  <a:pt x="14884760" y="8074982"/>
                </a:lnTo>
                <a:lnTo>
                  <a:pt x="0" y="8074982"/>
                </a:lnTo>
                <a:lnTo>
                  <a:pt x="0" y="0"/>
                </a:lnTo>
                <a:close/>
              </a:path>
            </a:pathLst>
          </a:custGeom>
          <a:blipFill>
            <a:blip r:embed="rId4"/>
            <a:stretch>
              <a:fillRect/>
            </a:stretch>
          </a:blipFill>
        </p:spPr>
      </p:sp>
      <p:sp>
        <p:nvSpPr>
          <p:cNvPr id="5" name="Freeform 5"/>
          <p:cNvSpPr/>
          <p:nvPr/>
        </p:nvSpPr>
        <p:spPr>
          <a:xfrm>
            <a:off x="1028700" y="1308399"/>
            <a:ext cx="3938439" cy="1412915"/>
          </a:xfrm>
          <a:custGeom>
            <a:avLst/>
            <a:gdLst/>
            <a:ahLst/>
            <a:cxnLst/>
            <a:rect l="l" t="t" r="r" b="b"/>
            <a:pathLst>
              <a:path w="3938439" h="1412915">
                <a:moveTo>
                  <a:pt x="0" y="0"/>
                </a:moveTo>
                <a:lnTo>
                  <a:pt x="3938439" y="0"/>
                </a:lnTo>
                <a:lnTo>
                  <a:pt x="3938439" y="1412915"/>
                </a:lnTo>
                <a:lnTo>
                  <a:pt x="0" y="1412915"/>
                </a:lnTo>
                <a:lnTo>
                  <a:pt x="0" y="0"/>
                </a:lnTo>
                <a:close/>
              </a:path>
            </a:pathLst>
          </a:custGeom>
          <a:blipFill>
            <a:blip r:embed="rId5"/>
            <a:stretch>
              <a:fillRect/>
            </a:stretch>
          </a:blipFill>
        </p:spPr>
      </p:sp>
      <p:sp>
        <p:nvSpPr>
          <p:cNvPr id="6" name="Freeform 6"/>
          <p:cNvSpPr/>
          <p:nvPr/>
        </p:nvSpPr>
        <p:spPr>
          <a:xfrm>
            <a:off x="2574247" y="7265834"/>
            <a:ext cx="13139506" cy="7128182"/>
          </a:xfrm>
          <a:custGeom>
            <a:avLst/>
            <a:gdLst/>
            <a:ahLst/>
            <a:cxnLst/>
            <a:rect l="l" t="t" r="r" b="b"/>
            <a:pathLst>
              <a:path w="13139506" h="7128182">
                <a:moveTo>
                  <a:pt x="0" y="0"/>
                </a:moveTo>
                <a:lnTo>
                  <a:pt x="13139506" y="0"/>
                </a:lnTo>
                <a:lnTo>
                  <a:pt x="13139506" y="7128182"/>
                </a:lnTo>
                <a:lnTo>
                  <a:pt x="0" y="7128182"/>
                </a:lnTo>
                <a:lnTo>
                  <a:pt x="0" y="0"/>
                </a:lnTo>
                <a:close/>
              </a:path>
            </a:pathLst>
          </a:custGeom>
          <a:blipFill>
            <a:blip r:embed="rId4"/>
            <a:stretch>
              <a:fillRect/>
            </a:stretch>
          </a:blipFill>
        </p:spPr>
      </p:sp>
      <p:sp>
        <p:nvSpPr>
          <p:cNvPr id="7" name="Freeform 7"/>
          <p:cNvSpPr/>
          <p:nvPr/>
        </p:nvSpPr>
        <p:spPr>
          <a:xfrm flipH="1">
            <a:off x="9938742" y="8079113"/>
            <a:ext cx="7072996" cy="4993499"/>
          </a:xfrm>
          <a:custGeom>
            <a:avLst/>
            <a:gdLst/>
            <a:ahLst/>
            <a:cxnLst/>
            <a:rect l="l" t="t" r="r" b="b"/>
            <a:pathLst>
              <a:path w="7072996" h="4993499">
                <a:moveTo>
                  <a:pt x="7072996" y="0"/>
                </a:moveTo>
                <a:lnTo>
                  <a:pt x="0" y="0"/>
                </a:lnTo>
                <a:lnTo>
                  <a:pt x="0" y="4993499"/>
                </a:lnTo>
                <a:lnTo>
                  <a:pt x="7072996" y="4993499"/>
                </a:lnTo>
                <a:lnTo>
                  <a:pt x="7072996" y="0"/>
                </a:lnTo>
                <a:close/>
              </a:path>
            </a:pathLst>
          </a:custGeom>
          <a:blipFill>
            <a:blip r:embed="rId6"/>
            <a:stretch>
              <a:fillRect/>
            </a:stretch>
          </a:blipFill>
        </p:spPr>
      </p:sp>
      <p:sp>
        <p:nvSpPr>
          <p:cNvPr id="8" name="Freeform 8"/>
          <p:cNvSpPr/>
          <p:nvPr/>
        </p:nvSpPr>
        <p:spPr>
          <a:xfrm>
            <a:off x="1276262" y="8047425"/>
            <a:ext cx="7072996" cy="4993499"/>
          </a:xfrm>
          <a:custGeom>
            <a:avLst/>
            <a:gdLst/>
            <a:ahLst/>
            <a:cxnLst/>
            <a:rect l="l" t="t" r="r" b="b"/>
            <a:pathLst>
              <a:path w="7072996" h="4993499">
                <a:moveTo>
                  <a:pt x="0" y="0"/>
                </a:moveTo>
                <a:lnTo>
                  <a:pt x="7072996" y="0"/>
                </a:lnTo>
                <a:lnTo>
                  <a:pt x="7072996" y="4993500"/>
                </a:lnTo>
                <a:lnTo>
                  <a:pt x="0" y="4993500"/>
                </a:lnTo>
                <a:lnTo>
                  <a:pt x="0" y="0"/>
                </a:lnTo>
                <a:close/>
              </a:path>
            </a:pathLst>
          </a:custGeom>
          <a:blipFill>
            <a:blip r:embed="rId6"/>
            <a:stretch>
              <a:fillRect/>
            </a:stretch>
          </a:blipFill>
        </p:spPr>
      </p:sp>
      <p:sp>
        <p:nvSpPr>
          <p:cNvPr id="9" name="Freeform 9"/>
          <p:cNvSpPr/>
          <p:nvPr/>
        </p:nvSpPr>
        <p:spPr>
          <a:xfrm flipH="1">
            <a:off x="12495850" y="946454"/>
            <a:ext cx="4396019" cy="1577072"/>
          </a:xfrm>
          <a:custGeom>
            <a:avLst/>
            <a:gdLst/>
            <a:ahLst/>
            <a:cxnLst/>
            <a:rect l="l" t="t" r="r" b="b"/>
            <a:pathLst>
              <a:path w="4396019" h="1577072">
                <a:moveTo>
                  <a:pt x="4396020" y="0"/>
                </a:moveTo>
                <a:lnTo>
                  <a:pt x="0" y="0"/>
                </a:lnTo>
                <a:lnTo>
                  <a:pt x="0" y="1577072"/>
                </a:lnTo>
                <a:lnTo>
                  <a:pt x="4396020" y="1577072"/>
                </a:lnTo>
                <a:lnTo>
                  <a:pt x="4396020" y="0"/>
                </a:lnTo>
                <a:close/>
              </a:path>
            </a:pathLst>
          </a:custGeom>
          <a:blipFill>
            <a:blip r:embed="rId5"/>
            <a:stretch>
              <a:fillRect/>
            </a:stretch>
          </a:blipFill>
        </p:spPr>
      </p:sp>
      <p:sp>
        <p:nvSpPr>
          <p:cNvPr id="10" name="Freeform 10"/>
          <p:cNvSpPr/>
          <p:nvPr/>
        </p:nvSpPr>
        <p:spPr>
          <a:xfrm>
            <a:off x="-1416404" y="5550676"/>
            <a:ext cx="7072996" cy="4993499"/>
          </a:xfrm>
          <a:custGeom>
            <a:avLst/>
            <a:gdLst/>
            <a:ahLst/>
            <a:cxnLst/>
            <a:rect l="l" t="t" r="r" b="b"/>
            <a:pathLst>
              <a:path w="7072996" h="4993499">
                <a:moveTo>
                  <a:pt x="0" y="0"/>
                </a:moveTo>
                <a:lnTo>
                  <a:pt x="7072995" y="0"/>
                </a:lnTo>
                <a:lnTo>
                  <a:pt x="7072995" y="4993499"/>
                </a:lnTo>
                <a:lnTo>
                  <a:pt x="0" y="4993499"/>
                </a:lnTo>
                <a:lnTo>
                  <a:pt x="0" y="0"/>
                </a:lnTo>
                <a:close/>
              </a:path>
            </a:pathLst>
          </a:custGeom>
          <a:blipFill>
            <a:blip r:embed="rId6"/>
            <a:stretch>
              <a:fillRect/>
            </a:stretch>
          </a:blipFill>
        </p:spPr>
      </p:sp>
      <p:sp>
        <p:nvSpPr>
          <p:cNvPr id="11" name="TextBox 11"/>
          <p:cNvSpPr txBox="1"/>
          <p:nvPr/>
        </p:nvSpPr>
        <p:spPr>
          <a:xfrm>
            <a:off x="4136804" y="3309399"/>
            <a:ext cx="9899224" cy="4378564"/>
          </a:xfrm>
          <a:prstGeom prst="rect">
            <a:avLst/>
          </a:prstGeom>
        </p:spPr>
        <p:txBody>
          <a:bodyPr lIns="0" tIns="0" rIns="0" bIns="0" rtlCol="0" anchor="t">
            <a:spAutoFit/>
          </a:bodyPr>
          <a:lstStyle/>
          <a:p>
            <a:pPr algn="ctr">
              <a:lnSpc>
                <a:spcPts val="16459"/>
              </a:lnSpc>
            </a:pPr>
            <a:r>
              <a:rPr lang="en-US" sz="18919" spc="-681">
                <a:solidFill>
                  <a:srgbClr val="FFFFFF"/>
                </a:solidFill>
                <a:latin typeface="Maven Pro"/>
                <a:ea typeface="Maven Pro"/>
                <a:cs typeface="Maven Pro"/>
                <a:sym typeface="Maven Pro"/>
              </a:rPr>
              <a:t>THANK</a:t>
            </a:r>
          </a:p>
          <a:p>
            <a:pPr algn="ctr">
              <a:lnSpc>
                <a:spcPts val="16459"/>
              </a:lnSpc>
            </a:pPr>
            <a:r>
              <a:rPr lang="en-US" sz="18919" spc="-681">
                <a:solidFill>
                  <a:srgbClr val="FFFFFF"/>
                </a:solidFill>
                <a:latin typeface="Maven Pro"/>
                <a:ea typeface="Maven Pro"/>
                <a:cs typeface="Maven Pro"/>
                <a:sym typeface="Maven Pro"/>
              </a:rPr>
              <a:t>YOU</a:t>
            </a:r>
          </a:p>
        </p:txBody>
      </p:sp>
      <p:sp>
        <p:nvSpPr>
          <p:cNvPr id="12" name="Freeform 12"/>
          <p:cNvSpPr/>
          <p:nvPr/>
        </p:nvSpPr>
        <p:spPr>
          <a:xfrm flipH="1">
            <a:off x="12591615" y="5582363"/>
            <a:ext cx="7072996" cy="4993499"/>
          </a:xfrm>
          <a:custGeom>
            <a:avLst/>
            <a:gdLst/>
            <a:ahLst/>
            <a:cxnLst/>
            <a:rect l="l" t="t" r="r" b="b"/>
            <a:pathLst>
              <a:path w="7072996" h="4993499">
                <a:moveTo>
                  <a:pt x="7072996" y="0"/>
                </a:moveTo>
                <a:lnTo>
                  <a:pt x="0" y="0"/>
                </a:lnTo>
                <a:lnTo>
                  <a:pt x="0" y="4993499"/>
                </a:lnTo>
                <a:lnTo>
                  <a:pt x="7072996" y="4993499"/>
                </a:lnTo>
                <a:lnTo>
                  <a:pt x="7072996" y="0"/>
                </a:lnTo>
                <a:close/>
              </a:path>
            </a:pathLst>
          </a:custGeom>
          <a:blipFill>
            <a:blip r:embed="rId6"/>
            <a:stretch>
              <a:fillRect/>
            </a:stretch>
          </a:blipFill>
        </p:spPr>
      </p:sp>
      <p:sp>
        <p:nvSpPr>
          <p:cNvPr id="13" name="Freeform 13"/>
          <p:cNvSpPr/>
          <p:nvPr/>
        </p:nvSpPr>
        <p:spPr>
          <a:xfrm>
            <a:off x="15164944" y="2964276"/>
            <a:ext cx="2550352" cy="2101915"/>
          </a:xfrm>
          <a:custGeom>
            <a:avLst/>
            <a:gdLst/>
            <a:ahLst/>
            <a:cxnLst/>
            <a:rect l="l" t="t" r="r" b="b"/>
            <a:pathLst>
              <a:path w="2550352" h="2101915">
                <a:moveTo>
                  <a:pt x="0" y="0"/>
                </a:moveTo>
                <a:lnTo>
                  <a:pt x="2550352" y="0"/>
                </a:lnTo>
                <a:lnTo>
                  <a:pt x="2550352" y="2101915"/>
                </a:lnTo>
                <a:lnTo>
                  <a:pt x="0" y="2101915"/>
                </a:lnTo>
                <a:lnTo>
                  <a:pt x="0" y="0"/>
                </a:lnTo>
                <a:close/>
              </a:path>
            </a:pathLst>
          </a:custGeom>
          <a:blipFill>
            <a:blip r:embed="rId7"/>
            <a:stretch>
              <a:fillRect/>
            </a:stretch>
          </a:blipFill>
        </p:spPr>
      </p:sp>
      <p:sp>
        <p:nvSpPr>
          <p:cNvPr id="14" name="Freeform 14"/>
          <p:cNvSpPr/>
          <p:nvPr/>
        </p:nvSpPr>
        <p:spPr>
          <a:xfrm flipH="1">
            <a:off x="1850083" y="4275129"/>
            <a:ext cx="3089454" cy="2447105"/>
          </a:xfrm>
          <a:custGeom>
            <a:avLst/>
            <a:gdLst/>
            <a:ahLst/>
            <a:cxnLst/>
            <a:rect l="l" t="t" r="r" b="b"/>
            <a:pathLst>
              <a:path w="3089454" h="2447105">
                <a:moveTo>
                  <a:pt x="3089455" y="0"/>
                </a:moveTo>
                <a:lnTo>
                  <a:pt x="0" y="0"/>
                </a:lnTo>
                <a:lnTo>
                  <a:pt x="0" y="2447105"/>
                </a:lnTo>
                <a:lnTo>
                  <a:pt x="3089455" y="2447105"/>
                </a:lnTo>
                <a:lnTo>
                  <a:pt x="3089455" y="0"/>
                </a:lnTo>
                <a:close/>
              </a:path>
            </a:pathLst>
          </a:custGeom>
          <a:blipFill>
            <a:blip r:embed="rId8"/>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687</Words>
  <Application>Microsoft Office PowerPoint</Application>
  <PresentationFormat>Custom</PresentationFormat>
  <Paragraphs>51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DejaVu Serif</vt:lpstr>
      <vt:lpstr>Maven Pro</vt:lpstr>
      <vt:lpstr>Paytone One</vt:lpstr>
      <vt:lpstr>Mali</vt:lpstr>
      <vt:lpstr>Dancing Script</vt:lpstr>
      <vt:lpstr>Calibri</vt:lpstr>
      <vt:lpstr>Cabin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Beige Cute Playful Illustration Group Project Presentation</dc:title>
  <cp:lastModifiedBy>Admin</cp:lastModifiedBy>
  <cp:revision>4</cp:revision>
  <dcterms:created xsi:type="dcterms:W3CDTF">2006-08-16T00:00:00Z</dcterms:created>
  <dcterms:modified xsi:type="dcterms:W3CDTF">2025-01-08T11:57:40Z</dcterms:modified>
  <dc:identifier>DAGbhe2AXOs</dc:identifier>
</cp:coreProperties>
</file>