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Inter" panose="020B0604020202020204"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37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776532"/>
            <a:ext cx="7556421" cy="2232779"/>
          </a:xfrm>
          <a:prstGeom prst="rect">
            <a:avLst/>
          </a:prstGeom>
          <a:noFill/>
          <a:ln/>
        </p:spPr>
        <p:txBody>
          <a:bodyPr wrap="square" lIns="0" tIns="0" rIns="0" bIns="0" rtlCol="0" anchor="t"/>
          <a:lstStyle/>
          <a:p>
            <a:pPr marL="0" indent="0" algn="l">
              <a:lnSpc>
                <a:spcPts val="5850"/>
              </a:lnSpc>
              <a:buNone/>
            </a:pPr>
            <a:r>
              <a:rPr lang="en-US" sz="4650" b="1" kern="0" spc="-94" dirty="0">
                <a:solidFill>
                  <a:srgbClr val="FF8AAF"/>
                </a:solidFill>
                <a:latin typeface="Times New Roman" panose="02020603050405020304" pitchFamily="18" charset="0"/>
                <a:ea typeface="Petrona Bold" pitchFamily="34" charset="-122"/>
                <a:cs typeface="Times New Roman" panose="02020603050405020304" pitchFamily="18" charset="0"/>
              </a:rPr>
              <a:t>Hát Đúm: Nghệ Thuật Dân Ca Đối Đáp Miền Bắc Việt Nam</a:t>
            </a:r>
            <a:endParaRPr lang="en-US" sz="4650" dirty="0">
              <a:latin typeface="Times New Roman" panose="02020603050405020304" pitchFamily="18" charset="0"/>
              <a:cs typeface="Times New Roman" panose="02020603050405020304" pitchFamily="18" charset="0"/>
            </a:endParaRPr>
          </a:p>
        </p:txBody>
      </p:sp>
      <p:sp>
        <p:nvSpPr>
          <p:cNvPr id="4" name="Text 1"/>
          <p:cNvSpPr/>
          <p:nvPr/>
        </p:nvSpPr>
        <p:spPr>
          <a:xfrm>
            <a:off x="6280190" y="4349472"/>
            <a:ext cx="7556421"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Hát đúm là một loại hình dân ca đối đáp đặc sắc của miền Bắc Việt Nam, thường được biểu diễn trong các lễ hội truyền thống. Nếu muốn thiết kế, quảng bá và giới thiệu nghệ thuật này đến nhiều người hơn, mình có thể đi theo những hướng sau:</a:t>
            </a:r>
            <a:endParaRPr lang="en-US" sz="1750" dirty="0"/>
          </a:p>
        </p:txBody>
      </p:sp>
      <p:sp>
        <p:nvSpPr>
          <p:cNvPr id="5" name="Shape 2"/>
          <p:cNvSpPr/>
          <p:nvPr/>
        </p:nvSpPr>
        <p:spPr>
          <a:xfrm>
            <a:off x="6280190" y="607314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6080760"/>
            <a:ext cx="347663" cy="347663"/>
          </a:xfrm>
          <a:prstGeom prst="rect">
            <a:avLst/>
          </a:prstGeom>
        </p:spPr>
      </p:pic>
      <p:sp>
        <p:nvSpPr>
          <p:cNvPr id="7" name="Text 3"/>
          <p:cNvSpPr/>
          <p:nvPr/>
        </p:nvSpPr>
        <p:spPr>
          <a:xfrm>
            <a:off x="6756440" y="6056233"/>
            <a:ext cx="1762006"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E0D6DE"/>
                </a:solidFill>
                <a:latin typeface="Inter Bold" pitchFamily="34" charset="0"/>
                <a:ea typeface="Inter Bold" pitchFamily="34" charset="-122"/>
                <a:cs typeface="Inter Bold" pitchFamily="34" charset="-120"/>
              </a:rPr>
              <a:t>by Thủy Trần</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233368"/>
            <a:ext cx="6018609" cy="744260"/>
          </a:xfrm>
          <a:prstGeom prst="rect">
            <a:avLst/>
          </a:prstGeom>
          <a:noFill/>
          <a:ln/>
        </p:spPr>
        <p:txBody>
          <a:bodyPr wrap="none" lIns="0" tIns="0" rIns="0" bIns="0" rtlCol="0" anchor="t"/>
          <a:lstStyle/>
          <a:p>
            <a:pPr marL="0" indent="0" algn="l">
              <a:lnSpc>
                <a:spcPts val="5850"/>
              </a:lnSpc>
              <a:buNone/>
            </a:pPr>
            <a:r>
              <a:rPr lang="en-US" sz="4650" b="1" kern="0" spc="-94" dirty="0">
                <a:solidFill>
                  <a:srgbClr val="FF8AAF"/>
                </a:solidFill>
                <a:latin typeface="Times New Roman" panose="02020603050405020304" pitchFamily="18" charset="0"/>
                <a:ea typeface="Petrona Bold" pitchFamily="34" charset="-122"/>
                <a:cs typeface="Times New Roman" panose="02020603050405020304" pitchFamily="18" charset="0"/>
              </a:rPr>
              <a:t>Đánh Giá và Phát Triển</a:t>
            </a:r>
            <a:endParaRPr lang="en-US" sz="4650" dirty="0">
              <a:latin typeface="Times New Roman" panose="02020603050405020304" pitchFamily="18" charset="0"/>
              <a:cs typeface="Times New Roman" panose="02020603050405020304" pitchFamily="18" charset="0"/>
            </a:endParaRPr>
          </a:p>
        </p:txBody>
      </p:sp>
      <p:sp>
        <p:nvSpPr>
          <p:cNvPr id="3" name="Text 1"/>
          <p:cNvSpPr/>
          <p:nvPr/>
        </p:nvSpPr>
        <p:spPr>
          <a:xfrm>
            <a:off x="2055614" y="2870478"/>
            <a:ext cx="2977039" cy="372070"/>
          </a:xfrm>
          <a:prstGeom prst="rect">
            <a:avLst/>
          </a:prstGeom>
          <a:noFill/>
          <a:ln/>
        </p:spPr>
        <p:txBody>
          <a:bodyPr wrap="none" lIns="0" tIns="0" rIns="0" bIns="0" rtlCol="0" anchor="t"/>
          <a:lstStyle/>
          <a:p>
            <a:pPr marL="0" indent="0" algn="r">
              <a:lnSpc>
                <a:spcPts val="2900"/>
              </a:lnSpc>
              <a:buNone/>
            </a:pPr>
            <a:r>
              <a:rPr lang="en-US" sz="2300" b="1" kern="0" spc="-47" dirty="0">
                <a:solidFill>
                  <a:srgbClr val="E0D6DE"/>
                </a:solidFill>
                <a:latin typeface="Times New Roman" panose="02020603050405020304" pitchFamily="18" charset="0"/>
                <a:ea typeface="Petrona Bold" pitchFamily="34" charset="-122"/>
                <a:cs typeface="Times New Roman" panose="02020603050405020304" pitchFamily="18" charset="0"/>
              </a:rPr>
              <a:t>Thu Thập Phản Hồi</a:t>
            </a:r>
            <a:endParaRPr lang="en-US" sz="2300" dirty="0">
              <a:latin typeface="Times New Roman" panose="02020603050405020304" pitchFamily="18" charset="0"/>
              <a:cs typeface="Times New Roman" panose="02020603050405020304" pitchFamily="18" charset="0"/>
            </a:endParaRPr>
          </a:p>
        </p:txBody>
      </p:sp>
      <p:sp>
        <p:nvSpPr>
          <p:cNvPr id="4" name="Text 2"/>
          <p:cNvSpPr/>
          <p:nvPr/>
        </p:nvSpPr>
        <p:spPr>
          <a:xfrm>
            <a:off x="793790" y="3378637"/>
            <a:ext cx="4238863" cy="725805"/>
          </a:xfrm>
          <a:prstGeom prst="rect">
            <a:avLst/>
          </a:prstGeom>
          <a:noFill/>
          <a:ln/>
        </p:spPr>
        <p:txBody>
          <a:bodyPr wrap="square" lIns="0" tIns="0" rIns="0" bIns="0" rtlCol="0" anchor="t"/>
          <a:lstStyle/>
          <a:p>
            <a:pPr marL="0" indent="0" algn="r">
              <a:lnSpc>
                <a:spcPts val="2850"/>
              </a:lnSpc>
              <a:buNone/>
            </a:pPr>
            <a:r>
              <a:rPr lang="en-US" sz="1750" kern="0" spc="-36" dirty="0">
                <a:solidFill>
                  <a:srgbClr val="E0D6DE"/>
                </a:solidFill>
                <a:latin typeface="Inter" pitchFamily="34" charset="0"/>
                <a:ea typeface="Inter" pitchFamily="34" charset="-122"/>
                <a:cs typeface="Inter" pitchFamily="34" charset="-120"/>
              </a:rPr>
              <a:t>Lắng nghe ý kiến từ người tham gia và khán giả về các hoạt động hát đúm.</a:t>
            </a:r>
            <a:endParaRPr lang="en-US" sz="1750" dirty="0"/>
          </a:p>
        </p:txBody>
      </p:sp>
      <p:pic>
        <p:nvPicPr>
          <p:cNvPr id="5" name="Image 0" descr="preencoded.png"/>
          <p:cNvPicPr>
            <a:picLocks noChangeAspect="1"/>
          </p:cNvPicPr>
          <p:nvPr/>
        </p:nvPicPr>
        <p:blipFill>
          <a:blip r:embed="rId3"/>
          <a:stretch>
            <a:fillRect/>
          </a:stretch>
        </p:blipFill>
        <p:spPr>
          <a:xfrm>
            <a:off x="5032653" y="2431256"/>
            <a:ext cx="4564975" cy="4564975"/>
          </a:xfrm>
          <a:prstGeom prst="rect">
            <a:avLst/>
          </a:prstGeom>
        </p:spPr>
      </p:pic>
      <p:sp>
        <p:nvSpPr>
          <p:cNvPr id="6" name="Text 3"/>
          <p:cNvSpPr/>
          <p:nvPr/>
        </p:nvSpPr>
        <p:spPr>
          <a:xfrm>
            <a:off x="6324362" y="3683198"/>
            <a:ext cx="318968" cy="398621"/>
          </a:xfrm>
          <a:prstGeom prst="rect">
            <a:avLst/>
          </a:prstGeom>
          <a:noFill/>
          <a:ln/>
        </p:spPr>
        <p:txBody>
          <a:bodyPr wrap="none" lIns="0" tIns="0" rIns="0" bIns="0" rtlCol="0" anchor="t"/>
          <a:lstStyle/>
          <a:p>
            <a:pPr marL="0" indent="0" algn="l">
              <a:lnSpc>
                <a:spcPts val="4000"/>
              </a:lnSpc>
              <a:buNone/>
            </a:pPr>
            <a:r>
              <a:rPr lang="en-US" sz="2500" b="1" kern="0" spc="-36" dirty="0">
                <a:solidFill>
                  <a:srgbClr val="E0D6DE"/>
                </a:solidFill>
                <a:latin typeface="Petrona Bold" pitchFamily="34" charset="0"/>
                <a:ea typeface="Petrona Bold" pitchFamily="34" charset="-122"/>
                <a:cs typeface="Petrona Bold" pitchFamily="34" charset="-120"/>
              </a:rPr>
              <a:t>1</a:t>
            </a:r>
            <a:endParaRPr lang="en-US" sz="2500" dirty="0"/>
          </a:p>
        </p:txBody>
      </p:sp>
      <p:sp>
        <p:nvSpPr>
          <p:cNvPr id="7" name="Text 4"/>
          <p:cNvSpPr/>
          <p:nvPr/>
        </p:nvSpPr>
        <p:spPr>
          <a:xfrm>
            <a:off x="9597628" y="2870478"/>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Times New Roman" panose="02020603050405020304" pitchFamily="18" charset="0"/>
                <a:ea typeface="Petrona Bold" pitchFamily="34" charset="-122"/>
                <a:cs typeface="Times New Roman" panose="02020603050405020304" pitchFamily="18" charset="0"/>
              </a:rPr>
              <a:t>Phân Tích Hiệu Quả</a:t>
            </a:r>
            <a:endParaRPr lang="en-US" sz="2300" dirty="0">
              <a:latin typeface="Times New Roman" panose="02020603050405020304" pitchFamily="18" charset="0"/>
              <a:cs typeface="Times New Roman" panose="02020603050405020304" pitchFamily="18" charset="0"/>
            </a:endParaRPr>
          </a:p>
        </p:txBody>
      </p:sp>
      <p:sp>
        <p:nvSpPr>
          <p:cNvPr id="8" name="Text 5"/>
          <p:cNvSpPr/>
          <p:nvPr/>
        </p:nvSpPr>
        <p:spPr>
          <a:xfrm>
            <a:off x="9597628" y="3378637"/>
            <a:ext cx="4238982"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Đánh giá mức độ thành công của các chiến lược quảng bá và giới thiệu.</a:t>
            </a:r>
            <a:endParaRPr lang="en-US" sz="1750" dirty="0"/>
          </a:p>
        </p:txBody>
      </p:sp>
      <p:pic>
        <p:nvPicPr>
          <p:cNvPr id="9" name="Image 1" descr="preencoded.png"/>
          <p:cNvPicPr>
            <a:picLocks noChangeAspect="1"/>
          </p:cNvPicPr>
          <p:nvPr/>
        </p:nvPicPr>
        <p:blipFill>
          <a:blip r:embed="rId4"/>
          <a:stretch>
            <a:fillRect/>
          </a:stretch>
        </p:blipFill>
        <p:spPr>
          <a:xfrm>
            <a:off x="5032653" y="2431256"/>
            <a:ext cx="4564975" cy="4564975"/>
          </a:xfrm>
          <a:prstGeom prst="rect">
            <a:avLst/>
          </a:prstGeom>
        </p:spPr>
      </p:pic>
      <p:sp>
        <p:nvSpPr>
          <p:cNvPr id="10" name="Text 6"/>
          <p:cNvSpPr/>
          <p:nvPr/>
        </p:nvSpPr>
        <p:spPr>
          <a:xfrm>
            <a:off x="7986713" y="3683198"/>
            <a:ext cx="318968" cy="398621"/>
          </a:xfrm>
          <a:prstGeom prst="rect">
            <a:avLst/>
          </a:prstGeom>
          <a:noFill/>
          <a:ln/>
        </p:spPr>
        <p:txBody>
          <a:bodyPr wrap="none" lIns="0" tIns="0" rIns="0" bIns="0" rtlCol="0" anchor="t"/>
          <a:lstStyle/>
          <a:p>
            <a:pPr marL="0" indent="0" algn="l">
              <a:lnSpc>
                <a:spcPts val="4000"/>
              </a:lnSpc>
              <a:buNone/>
            </a:pPr>
            <a:r>
              <a:rPr lang="en-US" sz="2500" b="1" kern="0" spc="-36" dirty="0">
                <a:solidFill>
                  <a:srgbClr val="E0D6DE"/>
                </a:solidFill>
                <a:latin typeface="Petrona Bold" pitchFamily="34" charset="0"/>
                <a:ea typeface="Petrona Bold" pitchFamily="34" charset="-122"/>
                <a:cs typeface="Petrona Bold" pitchFamily="34" charset="-120"/>
              </a:rPr>
              <a:t>2</a:t>
            </a:r>
            <a:endParaRPr lang="en-US" sz="2500" dirty="0"/>
          </a:p>
        </p:txBody>
      </p:sp>
      <p:sp>
        <p:nvSpPr>
          <p:cNvPr id="11" name="Text 7"/>
          <p:cNvSpPr/>
          <p:nvPr/>
        </p:nvSpPr>
        <p:spPr>
          <a:xfrm>
            <a:off x="9597628" y="5323046"/>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Times New Roman" panose="02020603050405020304" pitchFamily="18" charset="0"/>
                <a:ea typeface="Petrona Bold" pitchFamily="34" charset="-122"/>
                <a:cs typeface="Times New Roman" panose="02020603050405020304" pitchFamily="18" charset="0"/>
              </a:rPr>
              <a:t>Điều Chỉnh Kế Hoạch</a:t>
            </a:r>
            <a:endParaRPr lang="en-US" sz="2300" dirty="0">
              <a:latin typeface="Times New Roman" panose="02020603050405020304" pitchFamily="18" charset="0"/>
              <a:cs typeface="Times New Roman" panose="02020603050405020304" pitchFamily="18" charset="0"/>
            </a:endParaRPr>
          </a:p>
        </p:txBody>
      </p:sp>
      <p:sp>
        <p:nvSpPr>
          <p:cNvPr id="12" name="Text 8"/>
          <p:cNvSpPr/>
          <p:nvPr/>
        </p:nvSpPr>
        <p:spPr>
          <a:xfrm>
            <a:off x="9597628" y="5831205"/>
            <a:ext cx="4238982"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Thay đổi phương pháp dựa trên kết quả phân tích.</a:t>
            </a:r>
            <a:endParaRPr lang="en-US" sz="1750" dirty="0"/>
          </a:p>
        </p:txBody>
      </p:sp>
      <p:pic>
        <p:nvPicPr>
          <p:cNvPr id="13" name="Image 2" descr="preencoded.png"/>
          <p:cNvPicPr>
            <a:picLocks noChangeAspect="1"/>
          </p:cNvPicPr>
          <p:nvPr/>
        </p:nvPicPr>
        <p:blipFill>
          <a:blip r:embed="rId5"/>
          <a:stretch>
            <a:fillRect/>
          </a:stretch>
        </p:blipFill>
        <p:spPr>
          <a:xfrm>
            <a:off x="5032653" y="2431256"/>
            <a:ext cx="4564975" cy="4564975"/>
          </a:xfrm>
          <a:prstGeom prst="rect">
            <a:avLst/>
          </a:prstGeom>
        </p:spPr>
      </p:pic>
      <p:sp>
        <p:nvSpPr>
          <p:cNvPr id="14" name="Text 9"/>
          <p:cNvSpPr/>
          <p:nvPr/>
        </p:nvSpPr>
        <p:spPr>
          <a:xfrm>
            <a:off x="7986713" y="5345549"/>
            <a:ext cx="318968" cy="398621"/>
          </a:xfrm>
          <a:prstGeom prst="rect">
            <a:avLst/>
          </a:prstGeom>
          <a:noFill/>
          <a:ln/>
        </p:spPr>
        <p:txBody>
          <a:bodyPr wrap="none" lIns="0" tIns="0" rIns="0" bIns="0" rtlCol="0" anchor="t"/>
          <a:lstStyle/>
          <a:p>
            <a:pPr marL="0" indent="0" algn="l">
              <a:lnSpc>
                <a:spcPts val="4000"/>
              </a:lnSpc>
              <a:buNone/>
            </a:pPr>
            <a:r>
              <a:rPr lang="en-US" sz="2500" b="1" kern="0" spc="-36" dirty="0">
                <a:solidFill>
                  <a:srgbClr val="E0D6DE"/>
                </a:solidFill>
                <a:latin typeface="Petrona Bold" pitchFamily="34" charset="0"/>
                <a:ea typeface="Petrona Bold" pitchFamily="34" charset="-122"/>
                <a:cs typeface="Petrona Bold" pitchFamily="34" charset="-120"/>
              </a:rPr>
              <a:t>3</a:t>
            </a:r>
            <a:endParaRPr lang="en-US" sz="2500" dirty="0"/>
          </a:p>
        </p:txBody>
      </p:sp>
      <p:sp>
        <p:nvSpPr>
          <p:cNvPr id="15" name="Text 10"/>
          <p:cNvSpPr/>
          <p:nvPr/>
        </p:nvSpPr>
        <p:spPr>
          <a:xfrm>
            <a:off x="2055614" y="5323046"/>
            <a:ext cx="2977039" cy="372070"/>
          </a:xfrm>
          <a:prstGeom prst="rect">
            <a:avLst/>
          </a:prstGeom>
          <a:noFill/>
          <a:ln/>
        </p:spPr>
        <p:txBody>
          <a:bodyPr wrap="none" lIns="0" tIns="0" rIns="0" bIns="0" rtlCol="0" anchor="t"/>
          <a:lstStyle/>
          <a:p>
            <a:pPr marL="0" indent="0" algn="r">
              <a:lnSpc>
                <a:spcPts val="2900"/>
              </a:lnSpc>
              <a:buNone/>
            </a:pPr>
            <a:r>
              <a:rPr lang="en-US" sz="2300" b="1" kern="0" spc="-47" dirty="0">
                <a:solidFill>
                  <a:srgbClr val="E0D6DE"/>
                </a:solidFill>
                <a:latin typeface="Times New Roman" panose="02020603050405020304" pitchFamily="18" charset="0"/>
                <a:ea typeface="Petrona Bold" pitchFamily="34" charset="-122"/>
                <a:cs typeface="Times New Roman" panose="02020603050405020304" pitchFamily="18" charset="0"/>
              </a:rPr>
              <a:t>Mở Rộng Quy Mô</a:t>
            </a:r>
            <a:endParaRPr lang="en-US" sz="2300" dirty="0">
              <a:latin typeface="Times New Roman" panose="02020603050405020304" pitchFamily="18" charset="0"/>
              <a:cs typeface="Times New Roman" panose="02020603050405020304" pitchFamily="18" charset="0"/>
            </a:endParaRPr>
          </a:p>
        </p:txBody>
      </p:sp>
      <p:sp>
        <p:nvSpPr>
          <p:cNvPr id="16" name="Text 11"/>
          <p:cNvSpPr/>
          <p:nvPr/>
        </p:nvSpPr>
        <p:spPr>
          <a:xfrm>
            <a:off x="793790" y="5831205"/>
            <a:ext cx="4238863" cy="725805"/>
          </a:xfrm>
          <a:prstGeom prst="rect">
            <a:avLst/>
          </a:prstGeom>
          <a:noFill/>
          <a:ln/>
        </p:spPr>
        <p:txBody>
          <a:bodyPr wrap="square" lIns="0" tIns="0" rIns="0" bIns="0" rtlCol="0" anchor="t"/>
          <a:lstStyle/>
          <a:p>
            <a:pPr marL="0" indent="0" algn="r">
              <a:lnSpc>
                <a:spcPts val="2850"/>
              </a:lnSpc>
              <a:buNone/>
            </a:pPr>
            <a:r>
              <a:rPr lang="en-US" sz="1750" kern="0" spc="-36" dirty="0">
                <a:solidFill>
                  <a:srgbClr val="E0D6DE"/>
                </a:solidFill>
                <a:latin typeface="Inter" pitchFamily="34" charset="0"/>
                <a:ea typeface="Inter" pitchFamily="34" charset="-122"/>
                <a:cs typeface="Inter" pitchFamily="34" charset="-120"/>
              </a:rPr>
              <a:t>Phát triển các hoạt động thành công lên quy mô lớn hơn.</a:t>
            </a:r>
            <a:endParaRPr lang="en-US" sz="1750" dirty="0"/>
          </a:p>
        </p:txBody>
      </p:sp>
      <p:pic>
        <p:nvPicPr>
          <p:cNvPr id="17" name="Image 3" descr="preencoded.png"/>
          <p:cNvPicPr>
            <a:picLocks noChangeAspect="1"/>
          </p:cNvPicPr>
          <p:nvPr/>
        </p:nvPicPr>
        <p:blipFill>
          <a:blip r:embed="rId6"/>
          <a:stretch>
            <a:fillRect/>
          </a:stretch>
        </p:blipFill>
        <p:spPr>
          <a:xfrm>
            <a:off x="5032653" y="2431256"/>
            <a:ext cx="4564975" cy="4564975"/>
          </a:xfrm>
          <a:prstGeom prst="rect">
            <a:avLst/>
          </a:prstGeom>
        </p:spPr>
      </p:pic>
      <p:sp>
        <p:nvSpPr>
          <p:cNvPr id="18" name="Text 12"/>
          <p:cNvSpPr/>
          <p:nvPr/>
        </p:nvSpPr>
        <p:spPr>
          <a:xfrm>
            <a:off x="6324362" y="5345549"/>
            <a:ext cx="318968" cy="398621"/>
          </a:xfrm>
          <a:prstGeom prst="rect">
            <a:avLst/>
          </a:prstGeom>
          <a:noFill/>
          <a:ln/>
        </p:spPr>
        <p:txBody>
          <a:bodyPr wrap="none" lIns="0" tIns="0" rIns="0" bIns="0" rtlCol="0" anchor="t"/>
          <a:lstStyle/>
          <a:p>
            <a:pPr marL="0" indent="0" algn="l">
              <a:lnSpc>
                <a:spcPts val="4000"/>
              </a:lnSpc>
              <a:buNone/>
            </a:pPr>
            <a:r>
              <a:rPr lang="en-US" sz="2500" b="1" kern="0" spc="-36" dirty="0">
                <a:solidFill>
                  <a:srgbClr val="E0D6DE"/>
                </a:solidFill>
                <a:latin typeface="Petrona Bold" pitchFamily="34" charset="0"/>
                <a:ea typeface="Petrona Bold" pitchFamily="34" charset="-122"/>
                <a:cs typeface="Petrona Bold" pitchFamily="34" charset="-120"/>
              </a:rPr>
              <a:t>4</a:t>
            </a:r>
            <a:endParaRPr lang="en-US" sz="2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93388"/>
            <a:ext cx="5954197" cy="744260"/>
          </a:xfrm>
          <a:prstGeom prst="rect">
            <a:avLst/>
          </a:prstGeom>
          <a:noFill/>
          <a:ln/>
        </p:spPr>
        <p:txBody>
          <a:bodyPr wrap="none" lIns="0" tIns="0" rIns="0" bIns="0" rtlCol="0" anchor="t"/>
          <a:lstStyle/>
          <a:p>
            <a:pPr marL="0" indent="0" algn="l">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Thiết Kế và Trình Bày</a:t>
            </a:r>
            <a:endParaRPr lang="en-US" sz="4650" dirty="0"/>
          </a:p>
        </p:txBody>
      </p:sp>
      <p:sp>
        <p:nvSpPr>
          <p:cNvPr id="4" name="Shape 1"/>
          <p:cNvSpPr/>
          <p:nvPr/>
        </p:nvSpPr>
        <p:spPr>
          <a:xfrm>
            <a:off x="6280190" y="2477810"/>
            <a:ext cx="3664863" cy="2428637"/>
          </a:xfrm>
          <a:prstGeom prst="roundRect">
            <a:avLst>
              <a:gd name="adj" fmla="val 3923"/>
            </a:avLst>
          </a:prstGeom>
          <a:solidFill>
            <a:srgbClr val="2F1D63"/>
          </a:solidFill>
          <a:ln w="7620">
            <a:solidFill>
              <a:srgbClr val="48367C"/>
            </a:solidFill>
            <a:prstDash val="solid"/>
          </a:ln>
        </p:spPr>
      </p:sp>
      <p:sp>
        <p:nvSpPr>
          <p:cNvPr id="5" name="Text 2"/>
          <p:cNvSpPr/>
          <p:nvPr/>
        </p:nvSpPr>
        <p:spPr>
          <a:xfrm>
            <a:off x="6514624" y="2712244"/>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Logo</a:t>
            </a:r>
            <a:endParaRPr lang="en-US" sz="2300" dirty="0"/>
          </a:p>
        </p:txBody>
      </p:sp>
      <p:sp>
        <p:nvSpPr>
          <p:cNvPr id="6" name="Text 3"/>
          <p:cNvSpPr/>
          <p:nvPr/>
        </p:nvSpPr>
        <p:spPr>
          <a:xfrm>
            <a:off x="6514624" y="3220403"/>
            <a:ext cx="3195995"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Tạo logo mang màu sắc dân gian, sử dụng hình ảnh nón quai thao, áo tứ thân, hoặc cảnh hát đúm đối đáp.</a:t>
            </a:r>
            <a:endParaRPr lang="en-US" sz="1750" dirty="0"/>
          </a:p>
        </p:txBody>
      </p:sp>
      <p:sp>
        <p:nvSpPr>
          <p:cNvPr id="7" name="Shape 4"/>
          <p:cNvSpPr/>
          <p:nvPr/>
        </p:nvSpPr>
        <p:spPr>
          <a:xfrm>
            <a:off x="10171867" y="2477810"/>
            <a:ext cx="3664863" cy="2428637"/>
          </a:xfrm>
          <a:prstGeom prst="roundRect">
            <a:avLst>
              <a:gd name="adj" fmla="val 3923"/>
            </a:avLst>
          </a:prstGeom>
          <a:solidFill>
            <a:srgbClr val="2F1D63"/>
          </a:solidFill>
          <a:ln w="7620">
            <a:solidFill>
              <a:srgbClr val="48367C"/>
            </a:solidFill>
            <a:prstDash val="solid"/>
          </a:ln>
        </p:spPr>
      </p:sp>
      <p:sp>
        <p:nvSpPr>
          <p:cNvPr id="8" name="Text 5"/>
          <p:cNvSpPr/>
          <p:nvPr/>
        </p:nvSpPr>
        <p:spPr>
          <a:xfrm>
            <a:off x="10406301" y="2712244"/>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Poster</a:t>
            </a:r>
            <a:endParaRPr lang="en-US" sz="2300" dirty="0"/>
          </a:p>
        </p:txBody>
      </p:sp>
      <p:sp>
        <p:nvSpPr>
          <p:cNvPr id="9" name="Text 6"/>
          <p:cNvSpPr/>
          <p:nvPr/>
        </p:nvSpPr>
        <p:spPr>
          <a:xfrm>
            <a:off x="10406301" y="3220403"/>
            <a:ext cx="3195995"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Thiết kế poster với hình ảnh truyền thống, thể hiện không khí sôi động của buổi hát đúm.</a:t>
            </a:r>
            <a:endParaRPr lang="en-US" sz="1750" dirty="0"/>
          </a:p>
        </p:txBody>
      </p:sp>
      <p:sp>
        <p:nvSpPr>
          <p:cNvPr id="10" name="Shape 7"/>
          <p:cNvSpPr/>
          <p:nvPr/>
        </p:nvSpPr>
        <p:spPr>
          <a:xfrm>
            <a:off x="6280190" y="5133261"/>
            <a:ext cx="7556421" cy="1702832"/>
          </a:xfrm>
          <a:prstGeom prst="roundRect">
            <a:avLst>
              <a:gd name="adj" fmla="val 5595"/>
            </a:avLst>
          </a:prstGeom>
          <a:solidFill>
            <a:srgbClr val="2F1D63"/>
          </a:solidFill>
          <a:ln w="7620">
            <a:solidFill>
              <a:srgbClr val="48367C"/>
            </a:solidFill>
            <a:prstDash val="solid"/>
          </a:ln>
        </p:spPr>
      </p:sp>
      <p:sp>
        <p:nvSpPr>
          <p:cNvPr id="11" name="Text 8"/>
          <p:cNvSpPr/>
          <p:nvPr/>
        </p:nvSpPr>
        <p:spPr>
          <a:xfrm>
            <a:off x="6514624" y="5367695"/>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Video &amp; Ảnh</a:t>
            </a:r>
            <a:endParaRPr lang="en-US" sz="2300" dirty="0"/>
          </a:p>
        </p:txBody>
      </p:sp>
      <p:sp>
        <p:nvSpPr>
          <p:cNvPr id="12" name="Text 9"/>
          <p:cNvSpPr/>
          <p:nvPr/>
        </p:nvSpPr>
        <p:spPr>
          <a:xfrm>
            <a:off x="6514624" y="5875853"/>
            <a:ext cx="70875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Quay video hát đúm trực tiếp tại lễ hội hoặc làm video hoạt hình ngắn giải thích về nguồn gốc và ý nghĩa của hát đúm.</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13428"/>
            <a:ext cx="5954197" cy="744260"/>
          </a:xfrm>
          <a:prstGeom prst="rect">
            <a:avLst/>
          </a:prstGeom>
          <a:noFill/>
          <a:ln/>
        </p:spPr>
        <p:txBody>
          <a:bodyPr wrap="none" lIns="0" tIns="0" rIns="0" bIns="0" rtlCol="0" anchor="t"/>
          <a:lstStyle/>
          <a:p>
            <a:pPr marL="0" indent="0" algn="l">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Nền Tảng Trực Tuyến</a:t>
            </a:r>
            <a:endParaRPr lang="en-US" sz="4650" dirty="0"/>
          </a:p>
        </p:txBody>
      </p:sp>
      <p:pic>
        <p:nvPicPr>
          <p:cNvPr id="4" name="Image 1" descr="preencoded.png"/>
          <p:cNvPicPr>
            <a:picLocks noChangeAspect="1"/>
          </p:cNvPicPr>
          <p:nvPr/>
        </p:nvPicPr>
        <p:blipFill>
          <a:blip r:embed="rId4"/>
          <a:stretch>
            <a:fillRect/>
          </a:stretch>
        </p:blipFill>
        <p:spPr>
          <a:xfrm>
            <a:off x="793790" y="4697849"/>
            <a:ext cx="566976" cy="566976"/>
          </a:xfrm>
          <a:prstGeom prst="rect">
            <a:avLst/>
          </a:prstGeom>
        </p:spPr>
      </p:pic>
      <p:sp>
        <p:nvSpPr>
          <p:cNvPr id="5" name="Text 1"/>
          <p:cNvSpPr/>
          <p:nvPr/>
        </p:nvSpPr>
        <p:spPr>
          <a:xfrm>
            <a:off x="793790" y="5491639"/>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Website/Blog</a:t>
            </a:r>
            <a:endParaRPr lang="en-US" sz="2300" dirty="0"/>
          </a:p>
        </p:txBody>
      </p:sp>
      <p:sp>
        <p:nvSpPr>
          <p:cNvPr id="6" name="Text 2"/>
          <p:cNvSpPr/>
          <p:nvPr/>
        </p:nvSpPr>
        <p:spPr>
          <a:xfrm>
            <a:off x="793790" y="5999798"/>
            <a:ext cx="41207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Lập một trang web hoặc blog chia sẻ thông tin, bài hát, video về hát đúm.</a:t>
            </a:r>
            <a:endParaRPr lang="en-US" sz="1750" dirty="0"/>
          </a:p>
        </p:txBody>
      </p:sp>
      <p:pic>
        <p:nvPicPr>
          <p:cNvPr id="7" name="Image 2" descr="preencoded.png"/>
          <p:cNvPicPr>
            <a:picLocks noChangeAspect="1"/>
          </p:cNvPicPr>
          <p:nvPr/>
        </p:nvPicPr>
        <p:blipFill>
          <a:blip r:embed="rId5"/>
          <a:stretch>
            <a:fillRect/>
          </a:stretch>
        </p:blipFill>
        <p:spPr>
          <a:xfrm>
            <a:off x="5254704" y="4697849"/>
            <a:ext cx="566976" cy="566976"/>
          </a:xfrm>
          <a:prstGeom prst="rect">
            <a:avLst/>
          </a:prstGeom>
        </p:spPr>
      </p:pic>
      <p:sp>
        <p:nvSpPr>
          <p:cNvPr id="8" name="Text 3"/>
          <p:cNvSpPr/>
          <p:nvPr/>
        </p:nvSpPr>
        <p:spPr>
          <a:xfrm>
            <a:off x="5254704" y="5491639"/>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Mạng Xã Hội</a:t>
            </a:r>
            <a:endParaRPr lang="en-US" sz="2300" dirty="0"/>
          </a:p>
        </p:txBody>
      </p:sp>
      <p:sp>
        <p:nvSpPr>
          <p:cNvPr id="9" name="Text 4"/>
          <p:cNvSpPr/>
          <p:nvPr/>
        </p:nvSpPr>
        <p:spPr>
          <a:xfrm>
            <a:off x="5254704" y="5999798"/>
            <a:ext cx="4120872"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Đăng bài trên Facebook, TikTok, YouTube với nội dung về hát đúm. Có thể làm thử thách hát đối để mọi người tham gia.</a:t>
            </a:r>
            <a:endParaRPr lang="en-US" sz="1750" dirty="0"/>
          </a:p>
        </p:txBody>
      </p:sp>
      <p:pic>
        <p:nvPicPr>
          <p:cNvPr id="10" name="Image 3" descr="preencoded.png"/>
          <p:cNvPicPr>
            <a:picLocks noChangeAspect="1"/>
          </p:cNvPicPr>
          <p:nvPr/>
        </p:nvPicPr>
        <p:blipFill>
          <a:blip r:embed="rId6"/>
          <a:stretch>
            <a:fillRect/>
          </a:stretch>
        </p:blipFill>
        <p:spPr>
          <a:xfrm>
            <a:off x="9715738" y="4697849"/>
            <a:ext cx="566976" cy="566976"/>
          </a:xfrm>
          <a:prstGeom prst="rect">
            <a:avLst/>
          </a:prstGeom>
        </p:spPr>
      </p:pic>
      <p:sp>
        <p:nvSpPr>
          <p:cNvPr id="11" name="Text 5"/>
          <p:cNvSpPr/>
          <p:nvPr/>
        </p:nvSpPr>
        <p:spPr>
          <a:xfrm>
            <a:off x="9715738" y="5491639"/>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Ứng Dụng Di Động</a:t>
            </a:r>
            <a:endParaRPr lang="en-US" sz="2300" dirty="0"/>
          </a:p>
        </p:txBody>
      </p:sp>
      <p:sp>
        <p:nvSpPr>
          <p:cNvPr id="12" name="Text 6"/>
          <p:cNvSpPr/>
          <p:nvPr/>
        </p:nvSpPr>
        <p:spPr>
          <a:xfrm>
            <a:off x="9715738" y="5999798"/>
            <a:ext cx="41207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Phát triển ứng dụng học và thực hành hát đúm trên điện thoại.</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7829" y="710803"/>
            <a:ext cx="5458778" cy="682347"/>
          </a:xfrm>
          <a:prstGeom prst="rect">
            <a:avLst/>
          </a:prstGeom>
          <a:noFill/>
          <a:ln/>
        </p:spPr>
        <p:txBody>
          <a:bodyPr wrap="none" lIns="0" tIns="0" rIns="0" bIns="0" rtlCol="0" anchor="t"/>
          <a:lstStyle/>
          <a:p>
            <a:pPr marL="0" indent="0" algn="l">
              <a:lnSpc>
                <a:spcPts val="5350"/>
              </a:lnSpc>
              <a:buNone/>
            </a:pPr>
            <a:r>
              <a:rPr lang="en-US" sz="4250" b="1" kern="0" spc="-86" dirty="0">
                <a:solidFill>
                  <a:srgbClr val="FF8AAF"/>
                </a:solidFill>
                <a:latin typeface="Petrona Bold" pitchFamily="34" charset="0"/>
                <a:ea typeface="Petrona Bold" pitchFamily="34" charset="-122"/>
                <a:cs typeface="Petrona Bold" pitchFamily="34" charset="-120"/>
              </a:rPr>
              <a:t>Quảng Bá Qua Sự Kiện</a:t>
            </a:r>
            <a:endParaRPr lang="en-US" sz="4250" dirty="0"/>
          </a:p>
        </p:txBody>
      </p:sp>
      <p:sp>
        <p:nvSpPr>
          <p:cNvPr id="4" name="Shape 1"/>
          <p:cNvSpPr/>
          <p:nvPr/>
        </p:nvSpPr>
        <p:spPr>
          <a:xfrm>
            <a:off x="961668" y="1704975"/>
            <a:ext cx="22860" cy="5813703"/>
          </a:xfrm>
          <a:prstGeom prst="roundRect">
            <a:avLst>
              <a:gd name="adj" fmla="val 382072"/>
            </a:avLst>
          </a:prstGeom>
          <a:solidFill>
            <a:srgbClr val="48367C"/>
          </a:solidFill>
          <a:ln/>
        </p:spPr>
      </p:sp>
      <p:sp>
        <p:nvSpPr>
          <p:cNvPr id="5" name="Shape 2"/>
          <p:cNvSpPr/>
          <p:nvPr/>
        </p:nvSpPr>
        <p:spPr>
          <a:xfrm>
            <a:off x="1172706" y="2161223"/>
            <a:ext cx="623768" cy="22860"/>
          </a:xfrm>
          <a:prstGeom prst="roundRect">
            <a:avLst>
              <a:gd name="adj" fmla="val 382072"/>
            </a:avLst>
          </a:prstGeom>
          <a:solidFill>
            <a:srgbClr val="48367C"/>
          </a:solidFill>
          <a:ln/>
        </p:spPr>
      </p:sp>
      <p:sp>
        <p:nvSpPr>
          <p:cNvPr id="6" name="Shape 3"/>
          <p:cNvSpPr/>
          <p:nvPr/>
        </p:nvSpPr>
        <p:spPr>
          <a:xfrm>
            <a:off x="727770" y="1938814"/>
            <a:ext cx="467797" cy="467797"/>
          </a:xfrm>
          <a:prstGeom prst="roundRect">
            <a:avLst>
              <a:gd name="adj" fmla="val 18671"/>
            </a:avLst>
          </a:prstGeom>
          <a:solidFill>
            <a:srgbClr val="2F1D63"/>
          </a:solidFill>
          <a:ln w="7620">
            <a:solidFill>
              <a:srgbClr val="48367C"/>
            </a:solidFill>
            <a:prstDash val="solid"/>
          </a:ln>
        </p:spPr>
      </p:sp>
      <p:sp>
        <p:nvSpPr>
          <p:cNvPr id="7" name="Text 4"/>
          <p:cNvSpPr/>
          <p:nvPr/>
        </p:nvSpPr>
        <p:spPr>
          <a:xfrm>
            <a:off x="797897" y="1967984"/>
            <a:ext cx="327422" cy="409337"/>
          </a:xfrm>
          <a:prstGeom prst="rect">
            <a:avLst/>
          </a:prstGeom>
          <a:noFill/>
          <a:ln/>
        </p:spPr>
        <p:txBody>
          <a:bodyPr wrap="none" lIns="0" tIns="0" rIns="0" bIns="0" rtlCol="0" anchor="t"/>
          <a:lstStyle/>
          <a:p>
            <a:pPr marL="0" indent="0" algn="ctr">
              <a:lnSpc>
                <a:spcPts val="2550"/>
              </a:lnSpc>
              <a:buNone/>
            </a:pPr>
            <a:r>
              <a:rPr lang="en-US" sz="2550" b="1" kern="0" spc="-52" dirty="0">
                <a:solidFill>
                  <a:srgbClr val="E0D6DE"/>
                </a:solidFill>
                <a:latin typeface="Petrona Bold" pitchFamily="34" charset="0"/>
                <a:ea typeface="Petrona Bold" pitchFamily="34" charset="-122"/>
                <a:cs typeface="Petrona Bold" pitchFamily="34" charset="-120"/>
              </a:rPr>
              <a:t>1</a:t>
            </a:r>
            <a:endParaRPr lang="en-US" sz="2550" dirty="0"/>
          </a:p>
        </p:txBody>
      </p:sp>
      <p:sp>
        <p:nvSpPr>
          <p:cNvPr id="8" name="Text 5"/>
          <p:cNvSpPr/>
          <p:nvPr/>
        </p:nvSpPr>
        <p:spPr>
          <a:xfrm>
            <a:off x="2001560" y="1912858"/>
            <a:ext cx="2729389" cy="341114"/>
          </a:xfrm>
          <a:prstGeom prst="rect">
            <a:avLst/>
          </a:prstGeom>
          <a:noFill/>
          <a:ln/>
        </p:spPr>
        <p:txBody>
          <a:bodyPr wrap="none" lIns="0" tIns="0" rIns="0" bIns="0" rtlCol="0" anchor="t"/>
          <a:lstStyle/>
          <a:p>
            <a:pPr marL="0" indent="0" algn="l">
              <a:lnSpc>
                <a:spcPts val="2650"/>
              </a:lnSpc>
              <a:buNone/>
            </a:pPr>
            <a:r>
              <a:rPr lang="en-US" sz="2100" b="1" kern="0" spc="-43" dirty="0">
                <a:solidFill>
                  <a:srgbClr val="E0D6DE"/>
                </a:solidFill>
                <a:latin typeface="Petrona Bold" pitchFamily="34" charset="0"/>
                <a:ea typeface="Petrona Bold" pitchFamily="34" charset="-122"/>
                <a:cs typeface="Petrona Bold" pitchFamily="34" charset="-120"/>
              </a:rPr>
              <a:t>Sự Kiện Văn Hóa</a:t>
            </a:r>
            <a:endParaRPr lang="en-US" sz="2100" dirty="0"/>
          </a:p>
        </p:txBody>
      </p:sp>
      <p:sp>
        <p:nvSpPr>
          <p:cNvPr id="9" name="Text 6"/>
          <p:cNvSpPr/>
          <p:nvPr/>
        </p:nvSpPr>
        <p:spPr>
          <a:xfrm>
            <a:off x="2001560" y="2378631"/>
            <a:ext cx="6414611" cy="332780"/>
          </a:xfrm>
          <a:prstGeom prst="rect">
            <a:avLst/>
          </a:prstGeom>
          <a:noFill/>
          <a:ln/>
        </p:spPr>
        <p:txBody>
          <a:bodyPr wrap="none" lIns="0" tIns="0" rIns="0" bIns="0" rtlCol="0" anchor="t"/>
          <a:lstStyle/>
          <a:p>
            <a:pPr marL="0" indent="0" algn="l">
              <a:lnSpc>
                <a:spcPts val="2600"/>
              </a:lnSpc>
              <a:buNone/>
            </a:pPr>
            <a:r>
              <a:rPr lang="en-US" sz="1600" kern="0" spc="-33" dirty="0">
                <a:solidFill>
                  <a:srgbClr val="E0D6DE"/>
                </a:solidFill>
                <a:latin typeface="Inter" pitchFamily="34" charset="0"/>
                <a:ea typeface="Inter" pitchFamily="34" charset="-122"/>
                <a:cs typeface="Inter" pitchFamily="34" charset="-120"/>
              </a:rPr>
              <a:t>Kết hợp với các lễ hội truyền thống, tổ chức buổi biểu diễn hát đúm.</a:t>
            </a:r>
            <a:endParaRPr lang="en-US" sz="1600" dirty="0"/>
          </a:p>
        </p:txBody>
      </p:sp>
      <p:sp>
        <p:nvSpPr>
          <p:cNvPr id="10" name="Shape 7"/>
          <p:cNvSpPr/>
          <p:nvPr/>
        </p:nvSpPr>
        <p:spPr>
          <a:xfrm>
            <a:off x="1172706" y="3583424"/>
            <a:ext cx="623768" cy="22860"/>
          </a:xfrm>
          <a:prstGeom prst="roundRect">
            <a:avLst>
              <a:gd name="adj" fmla="val 382072"/>
            </a:avLst>
          </a:prstGeom>
          <a:solidFill>
            <a:srgbClr val="48367C"/>
          </a:solidFill>
          <a:ln/>
        </p:spPr>
      </p:sp>
      <p:sp>
        <p:nvSpPr>
          <p:cNvPr id="11" name="Shape 8"/>
          <p:cNvSpPr/>
          <p:nvPr/>
        </p:nvSpPr>
        <p:spPr>
          <a:xfrm>
            <a:off x="727770" y="3361015"/>
            <a:ext cx="467797" cy="467797"/>
          </a:xfrm>
          <a:prstGeom prst="roundRect">
            <a:avLst>
              <a:gd name="adj" fmla="val 18671"/>
            </a:avLst>
          </a:prstGeom>
          <a:solidFill>
            <a:srgbClr val="2F1D63"/>
          </a:solidFill>
          <a:ln w="7620">
            <a:solidFill>
              <a:srgbClr val="48367C"/>
            </a:solidFill>
            <a:prstDash val="solid"/>
          </a:ln>
        </p:spPr>
      </p:sp>
      <p:sp>
        <p:nvSpPr>
          <p:cNvPr id="12" name="Text 9"/>
          <p:cNvSpPr/>
          <p:nvPr/>
        </p:nvSpPr>
        <p:spPr>
          <a:xfrm>
            <a:off x="797897" y="3390186"/>
            <a:ext cx="327422" cy="409337"/>
          </a:xfrm>
          <a:prstGeom prst="rect">
            <a:avLst/>
          </a:prstGeom>
          <a:noFill/>
          <a:ln/>
        </p:spPr>
        <p:txBody>
          <a:bodyPr wrap="none" lIns="0" tIns="0" rIns="0" bIns="0" rtlCol="0" anchor="t"/>
          <a:lstStyle/>
          <a:p>
            <a:pPr marL="0" indent="0" algn="ctr">
              <a:lnSpc>
                <a:spcPts val="2550"/>
              </a:lnSpc>
              <a:buNone/>
            </a:pPr>
            <a:r>
              <a:rPr lang="en-US" sz="2550" b="1" kern="0" spc="-52" dirty="0">
                <a:solidFill>
                  <a:srgbClr val="E0D6DE"/>
                </a:solidFill>
                <a:latin typeface="Petrona Bold" pitchFamily="34" charset="0"/>
                <a:ea typeface="Petrona Bold" pitchFamily="34" charset="-122"/>
                <a:cs typeface="Petrona Bold" pitchFamily="34" charset="-120"/>
              </a:rPr>
              <a:t>2</a:t>
            </a:r>
            <a:endParaRPr lang="en-US" sz="2550" dirty="0"/>
          </a:p>
        </p:txBody>
      </p:sp>
      <p:sp>
        <p:nvSpPr>
          <p:cNvPr id="13" name="Text 10"/>
          <p:cNvSpPr/>
          <p:nvPr/>
        </p:nvSpPr>
        <p:spPr>
          <a:xfrm>
            <a:off x="2001560" y="3335060"/>
            <a:ext cx="2729389" cy="341114"/>
          </a:xfrm>
          <a:prstGeom prst="rect">
            <a:avLst/>
          </a:prstGeom>
          <a:noFill/>
          <a:ln/>
        </p:spPr>
        <p:txBody>
          <a:bodyPr wrap="none" lIns="0" tIns="0" rIns="0" bIns="0" rtlCol="0" anchor="t"/>
          <a:lstStyle/>
          <a:p>
            <a:pPr marL="0" indent="0" algn="l">
              <a:lnSpc>
                <a:spcPts val="2650"/>
              </a:lnSpc>
              <a:buNone/>
            </a:pPr>
            <a:r>
              <a:rPr lang="en-US" sz="2100" b="1" kern="0" spc="-43" dirty="0">
                <a:solidFill>
                  <a:srgbClr val="E0D6DE"/>
                </a:solidFill>
                <a:latin typeface="Petrona Bold" pitchFamily="34" charset="0"/>
                <a:ea typeface="Petrona Bold" pitchFamily="34" charset="-122"/>
                <a:cs typeface="Petrona Bold" pitchFamily="34" charset="-120"/>
              </a:rPr>
              <a:t>Cuộc Thi Hát Đúm</a:t>
            </a:r>
            <a:endParaRPr lang="en-US" sz="2100" dirty="0"/>
          </a:p>
        </p:txBody>
      </p:sp>
      <p:sp>
        <p:nvSpPr>
          <p:cNvPr id="14" name="Text 11"/>
          <p:cNvSpPr/>
          <p:nvPr/>
        </p:nvSpPr>
        <p:spPr>
          <a:xfrm>
            <a:off x="2001560" y="3800832"/>
            <a:ext cx="6414611" cy="665559"/>
          </a:xfrm>
          <a:prstGeom prst="rect">
            <a:avLst/>
          </a:prstGeom>
          <a:noFill/>
          <a:ln/>
        </p:spPr>
        <p:txBody>
          <a:bodyPr wrap="square" lIns="0" tIns="0" rIns="0" bIns="0" rtlCol="0" anchor="t"/>
          <a:lstStyle/>
          <a:p>
            <a:pPr marL="0" indent="0" algn="l">
              <a:lnSpc>
                <a:spcPts val="2600"/>
              </a:lnSpc>
              <a:buNone/>
            </a:pPr>
            <a:r>
              <a:rPr lang="en-US" sz="1600" kern="0" spc="-33" dirty="0">
                <a:solidFill>
                  <a:srgbClr val="E0D6DE"/>
                </a:solidFill>
                <a:latin typeface="Inter" pitchFamily="34" charset="0"/>
                <a:ea typeface="Inter" pitchFamily="34" charset="-122"/>
                <a:cs typeface="Inter" pitchFamily="34" charset="-120"/>
              </a:rPr>
              <a:t>Tạo sân chơi để mọi người thử sức với nghệ thuật này, có thể tổ chức online hoặc trực tiếp.</a:t>
            </a:r>
            <a:endParaRPr lang="en-US" sz="1600" dirty="0"/>
          </a:p>
        </p:txBody>
      </p:sp>
      <p:sp>
        <p:nvSpPr>
          <p:cNvPr id="15" name="Shape 12"/>
          <p:cNvSpPr/>
          <p:nvPr/>
        </p:nvSpPr>
        <p:spPr>
          <a:xfrm>
            <a:off x="1172706" y="5338405"/>
            <a:ext cx="623768" cy="22860"/>
          </a:xfrm>
          <a:prstGeom prst="roundRect">
            <a:avLst>
              <a:gd name="adj" fmla="val 382072"/>
            </a:avLst>
          </a:prstGeom>
          <a:solidFill>
            <a:srgbClr val="48367C"/>
          </a:solidFill>
          <a:ln/>
        </p:spPr>
      </p:sp>
      <p:sp>
        <p:nvSpPr>
          <p:cNvPr id="16" name="Shape 13"/>
          <p:cNvSpPr/>
          <p:nvPr/>
        </p:nvSpPr>
        <p:spPr>
          <a:xfrm>
            <a:off x="727770" y="5115997"/>
            <a:ext cx="467797" cy="467797"/>
          </a:xfrm>
          <a:prstGeom prst="roundRect">
            <a:avLst>
              <a:gd name="adj" fmla="val 18671"/>
            </a:avLst>
          </a:prstGeom>
          <a:solidFill>
            <a:srgbClr val="2F1D63"/>
          </a:solidFill>
          <a:ln w="7620">
            <a:solidFill>
              <a:srgbClr val="48367C"/>
            </a:solidFill>
            <a:prstDash val="solid"/>
          </a:ln>
        </p:spPr>
      </p:sp>
      <p:sp>
        <p:nvSpPr>
          <p:cNvPr id="17" name="Text 14"/>
          <p:cNvSpPr/>
          <p:nvPr/>
        </p:nvSpPr>
        <p:spPr>
          <a:xfrm>
            <a:off x="797897" y="5145167"/>
            <a:ext cx="327422" cy="409337"/>
          </a:xfrm>
          <a:prstGeom prst="rect">
            <a:avLst/>
          </a:prstGeom>
          <a:noFill/>
          <a:ln/>
        </p:spPr>
        <p:txBody>
          <a:bodyPr wrap="none" lIns="0" tIns="0" rIns="0" bIns="0" rtlCol="0" anchor="t"/>
          <a:lstStyle/>
          <a:p>
            <a:pPr marL="0" indent="0" algn="ctr">
              <a:lnSpc>
                <a:spcPts val="2550"/>
              </a:lnSpc>
              <a:buNone/>
            </a:pPr>
            <a:r>
              <a:rPr lang="en-US" sz="2550" b="1" kern="0" spc="-52" dirty="0">
                <a:solidFill>
                  <a:srgbClr val="E0D6DE"/>
                </a:solidFill>
                <a:latin typeface="Petrona Bold" pitchFamily="34" charset="0"/>
                <a:ea typeface="Petrona Bold" pitchFamily="34" charset="-122"/>
                <a:cs typeface="Petrona Bold" pitchFamily="34" charset="-120"/>
              </a:rPr>
              <a:t>3</a:t>
            </a:r>
            <a:endParaRPr lang="en-US" sz="2550" dirty="0"/>
          </a:p>
        </p:txBody>
      </p:sp>
      <p:sp>
        <p:nvSpPr>
          <p:cNvPr id="18" name="Text 15"/>
          <p:cNvSpPr/>
          <p:nvPr/>
        </p:nvSpPr>
        <p:spPr>
          <a:xfrm>
            <a:off x="2001560" y="5090041"/>
            <a:ext cx="2729389" cy="341114"/>
          </a:xfrm>
          <a:prstGeom prst="rect">
            <a:avLst/>
          </a:prstGeom>
          <a:noFill/>
          <a:ln/>
        </p:spPr>
        <p:txBody>
          <a:bodyPr wrap="none" lIns="0" tIns="0" rIns="0" bIns="0" rtlCol="0" anchor="t"/>
          <a:lstStyle/>
          <a:p>
            <a:pPr marL="0" indent="0" algn="l">
              <a:lnSpc>
                <a:spcPts val="2650"/>
              </a:lnSpc>
              <a:buNone/>
            </a:pPr>
            <a:r>
              <a:rPr lang="en-US" sz="2100" b="1" kern="0" spc="-43" dirty="0">
                <a:solidFill>
                  <a:srgbClr val="E0D6DE"/>
                </a:solidFill>
                <a:latin typeface="Petrona Bold" pitchFamily="34" charset="0"/>
                <a:ea typeface="Petrona Bold" pitchFamily="34" charset="-122"/>
                <a:cs typeface="Petrona Bold" pitchFamily="34" charset="-120"/>
              </a:rPr>
              <a:t>Triển Lãm</a:t>
            </a:r>
            <a:endParaRPr lang="en-US" sz="2100" dirty="0"/>
          </a:p>
        </p:txBody>
      </p:sp>
      <p:sp>
        <p:nvSpPr>
          <p:cNvPr id="19" name="Text 16"/>
          <p:cNvSpPr/>
          <p:nvPr/>
        </p:nvSpPr>
        <p:spPr>
          <a:xfrm>
            <a:off x="2001560" y="5555813"/>
            <a:ext cx="6414611" cy="332780"/>
          </a:xfrm>
          <a:prstGeom prst="rect">
            <a:avLst/>
          </a:prstGeom>
          <a:noFill/>
          <a:ln/>
        </p:spPr>
        <p:txBody>
          <a:bodyPr wrap="none" lIns="0" tIns="0" rIns="0" bIns="0" rtlCol="0" anchor="t"/>
          <a:lstStyle/>
          <a:p>
            <a:pPr marL="0" indent="0" algn="l">
              <a:lnSpc>
                <a:spcPts val="2600"/>
              </a:lnSpc>
              <a:buNone/>
            </a:pPr>
            <a:r>
              <a:rPr lang="en-US" sz="1600" kern="0" spc="-33" dirty="0">
                <a:solidFill>
                  <a:srgbClr val="E0D6DE"/>
                </a:solidFill>
                <a:latin typeface="Inter" pitchFamily="34" charset="0"/>
                <a:ea typeface="Inter" pitchFamily="34" charset="-122"/>
                <a:cs typeface="Inter" pitchFamily="34" charset="-120"/>
              </a:rPr>
              <a:t>Tổ chức triển lãm về lịch sử và giá trị văn hóa của hát đúm.</a:t>
            </a:r>
            <a:endParaRPr lang="en-US" sz="1600" dirty="0"/>
          </a:p>
        </p:txBody>
      </p:sp>
      <p:sp>
        <p:nvSpPr>
          <p:cNvPr id="20" name="Shape 17"/>
          <p:cNvSpPr/>
          <p:nvPr/>
        </p:nvSpPr>
        <p:spPr>
          <a:xfrm>
            <a:off x="1172706" y="6760607"/>
            <a:ext cx="623768" cy="22860"/>
          </a:xfrm>
          <a:prstGeom prst="roundRect">
            <a:avLst>
              <a:gd name="adj" fmla="val 382072"/>
            </a:avLst>
          </a:prstGeom>
          <a:solidFill>
            <a:srgbClr val="48367C"/>
          </a:solidFill>
          <a:ln/>
        </p:spPr>
      </p:sp>
      <p:sp>
        <p:nvSpPr>
          <p:cNvPr id="21" name="Shape 18"/>
          <p:cNvSpPr/>
          <p:nvPr/>
        </p:nvSpPr>
        <p:spPr>
          <a:xfrm>
            <a:off x="727770" y="6538198"/>
            <a:ext cx="467797" cy="467797"/>
          </a:xfrm>
          <a:prstGeom prst="roundRect">
            <a:avLst>
              <a:gd name="adj" fmla="val 18671"/>
            </a:avLst>
          </a:prstGeom>
          <a:solidFill>
            <a:srgbClr val="2F1D63"/>
          </a:solidFill>
          <a:ln w="7620">
            <a:solidFill>
              <a:srgbClr val="48367C"/>
            </a:solidFill>
            <a:prstDash val="solid"/>
          </a:ln>
        </p:spPr>
      </p:sp>
      <p:sp>
        <p:nvSpPr>
          <p:cNvPr id="22" name="Text 19"/>
          <p:cNvSpPr/>
          <p:nvPr/>
        </p:nvSpPr>
        <p:spPr>
          <a:xfrm>
            <a:off x="797897" y="6567368"/>
            <a:ext cx="327422" cy="409337"/>
          </a:xfrm>
          <a:prstGeom prst="rect">
            <a:avLst/>
          </a:prstGeom>
          <a:noFill/>
          <a:ln/>
        </p:spPr>
        <p:txBody>
          <a:bodyPr wrap="none" lIns="0" tIns="0" rIns="0" bIns="0" rtlCol="0" anchor="t"/>
          <a:lstStyle/>
          <a:p>
            <a:pPr marL="0" indent="0" algn="ctr">
              <a:lnSpc>
                <a:spcPts val="2550"/>
              </a:lnSpc>
              <a:buNone/>
            </a:pPr>
            <a:r>
              <a:rPr lang="en-US" sz="2550" b="1" kern="0" spc="-52" dirty="0">
                <a:solidFill>
                  <a:srgbClr val="E0D6DE"/>
                </a:solidFill>
                <a:latin typeface="Petrona Bold" pitchFamily="34" charset="0"/>
                <a:ea typeface="Petrona Bold" pitchFamily="34" charset="-122"/>
                <a:cs typeface="Petrona Bold" pitchFamily="34" charset="-120"/>
              </a:rPr>
              <a:t>4</a:t>
            </a:r>
            <a:endParaRPr lang="en-US" sz="2550" dirty="0"/>
          </a:p>
        </p:txBody>
      </p:sp>
      <p:sp>
        <p:nvSpPr>
          <p:cNvPr id="23" name="Text 20"/>
          <p:cNvSpPr/>
          <p:nvPr/>
        </p:nvSpPr>
        <p:spPr>
          <a:xfrm>
            <a:off x="2001560" y="6512243"/>
            <a:ext cx="2729389" cy="341114"/>
          </a:xfrm>
          <a:prstGeom prst="rect">
            <a:avLst/>
          </a:prstGeom>
          <a:noFill/>
          <a:ln/>
        </p:spPr>
        <p:txBody>
          <a:bodyPr wrap="none" lIns="0" tIns="0" rIns="0" bIns="0" rtlCol="0" anchor="t"/>
          <a:lstStyle/>
          <a:p>
            <a:pPr marL="0" indent="0" algn="l">
              <a:lnSpc>
                <a:spcPts val="2650"/>
              </a:lnSpc>
              <a:buNone/>
            </a:pPr>
            <a:r>
              <a:rPr lang="en-US" sz="2100" b="1" kern="0" spc="-43" dirty="0">
                <a:solidFill>
                  <a:srgbClr val="E0D6DE"/>
                </a:solidFill>
                <a:latin typeface="Petrona Bold" pitchFamily="34" charset="0"/>
                <a:ea typeface="Petrona Bold" pitchFamily="34" charset="-122"/>
                <a:cs typeface="Petrona Bold" pitchFamily="34" charset="-120"/>
              </a:rPr>
              <a:t>Hội Thảo</a:t>
            </a:r>
            <a:endParaRPr lang="en-US" sz="2100" dirty="0"/>
          </a:p>
        </p:txBody>
      </p:sp>
      <p:sp>
        <p:nvSpPr>
          <p:cNvPr id="24" name="Text 21"/>
          <p:cNvSpPr/>
          <p:nvPr/>
        </p:nvSpPr>
        <p:spPr>
          <a:xfrm>
            <a:off x="2001560" y="6978015"/>
            <a:ext cx="6414611" cy="332780"/>
          </a:xfrm>
          <a:prstGeom prst="rect">
            <a:avLst/>
          </a:prstGeom>
          <a:noFill/>
          <a:ln/>
        </p:spPr>
        <p:txBody>
          <a:bodyPr wrap="none" lIns="0" tIns="0" rIns="0" bIns="0" rtlCol="0" anchor="t"/>
          <a:lstStyle/>
          <a:p>
            <a:pPr marL="0" indent="0" algn="l">
              <a:lnSpc>
                <a:spcPts val="2600"/>
              </a:lnSpc>
              <a:buNone/>
            </a:pPr>
            <a:r>
              <a:rPr lang="en-US" sz="1600" kern="0" spc="-33" dirty="0">
                <a:solidFill>
                  <a:srgbClr val="E0D6DE"/>
                </a:solidFill>
                <a:latin typeface="Inter" pitchFamily="34" charset="0"/>
                <a:ea typeface="Inter" pitchFamily="34" charset="-122"/>
                <a:cs typeface="Inter" pitchFamily="34" charset="-120"/>
              </a:rPr>
              <a:t>Mời các nghệ nhân và chuyên gia chia sẻ về nghệ thuật hát đúm.</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2616"/>
          </a:xfrm>
          <a:prstGeom prst="rect">
            <a:avLst/>
          </a:prstGeom>
        </p:spPr>
      </p:pic>
      <p:sp>
        <p:nvSpPr>
          <p:cNvPr id="3" name="Text 0"/>
          <p:cNvSpPr/>
          <p:nvPr/>
        </p:nvSpPr>
        <p:spPr>
          <a:xfrm>
            <a:off x="793075" y="3455789"/>
            <a:ext cx="5948720" cy="743545"/>
          </a:xfrm>
          <a:prstGeom prst="rect">
            <a:avLst/>
          </a:prstGeom>
          <a:noFill/>
          <a:ln/>
        </p:spPr>
        <p:txBody>
          <a:bodyPr wrap="none" lIns="0" tIns="0" rIns="0" bIns="0" rtlCol="0" anchor="t"/>
          <a:lstStyle/>
          <a:p>
            <a:pPr marL="0" indent="0" algn="l">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Kết Nối Với Giới Trẻ</a:t>
            </a:r>
            <a:endParaRPr lang="en-US" sz="4650" dirty="0"/>
          </a:p>
        </p:txBody>
      </p:sp>
      <p:pic>
        <p:nvPicPr>
          <p:cNvPr id="4" name="Image 1" descr="preencoded.png"/>
          <p:cNvPicPr>
            <a:picLocks noChangeAspect="1"/>
          </p:cNvPicPr>
          <p:nvPr/>
        </p:nvPicPr>
        <p:blipFill>
          <a:blip r:embed="rId4"/>
          <a:stretch>
            <a:fillRect/>
          </a:stretch>
        </p:blipFill>
        <p:spPr>
          <a:xfrm>
            <a:off x="793075" y="4539258"/>
            <a:ext cx="4348043" cy="906423"/>
          </a:xfrm>
          <a:prstGeom prst="rect">
            <a:avLst/>
          </a:prstGeom>
        </p:spPr>
      </p:pic>
      <p:sp>
        <p:nvSpPr>
          <p:cNvPr id="5" name="Text 1"/>
          <p:cNvSpPr/>
          <p:nvPr/>
        </p:nvSpPr>
        <p:spPr>
          <a:xfrm>
            <a:off x="1019651" y="5785604"/>
            <a:ext cx="2974300" cy="371713"/>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Kết Hợp Âm Nhạc</a:t>
            </a:r>
            <a:endParaRPr lang="en-US" sz="2300" dirty="0"/>
          </a:p>
        </p:txBody>
      </p:sp>
      <p:sp>
        <p:nvSpPr>
          <p:cNvPr id="6" name="Text 2"/>
          <p:cNvSpPr/>
          <p:nvPr/>
        </p:nvSpPr>
        <p:spPr>
          <a:xfrm>
            <a:off x="1019651" y="6293287"/>
            <a:ext cx="3894892" cy="1087279"/>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Kết hợp hát đúm với nhạc hiện đại (beat nhẹ nhàng, thêm rap, hoặc phối khí mới).</a:t>
            </a:r>
            <a:endParaRPr lang="en-US" sz="1750" dirty="0"/>
          </a:p>
        </p:txBody>
      </p:sp>
      <p:pic>
        <p:nvPicPr>
          <p:cNvPr id="7" name="Image 2" descr="preencoded.png"/>
          <p:cNvPicPr>
            <a:picLocks noChangeAspect="1"/>
          </p:cNvPicPr>
          <p:nvPr/>
        </p:nvPicPr>
        <p:blipFill>
          <a:blip r:embed="rId5"/>
          <a:stretch>
            <a:fillRect/>
          </a:stretch>
        </p:blipFill>
        <p:spPr>
          <a:xfrm>
            <a:off x="5141119" y="4539258"/>
            <a:ext cx="4348043" cy="906423"/>
          </a:xfrm>
          <a:prstGeom prst="rect">
            <a:avLst/>
          </a:prstGeom>
        </p:spPr>
      </p:pic>
      <p:sp>
        <p:nvSpPr>
          <p:cNvPr id="8" name="Text 3"/>
          <p:cNvSpPr/>
          <p:nvPr/>
        </p:nvSpPr>
        <p:spPr>
          <a:xfrm>
            <a:off x="5367695" y="5785604"/>
            <a:ext cx="2974300" cy="371713"/>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Workshop</a:t>
            </a:r>
            <a:endParaRPr lang="en-US" sz="2300" dirty="0"/>
          </a:p>
        </p:txBody>
      </p:sp>
      <p:sp>
        <p:nvSpPr>
          <p:cNvPr id="9" name="Text 4"/>
          <p:cNvSpPr/>
          <p:nvPr/>
        </p:nvSpPr>
        <p:spPr>
          <a:xfrm>
            <a:off x="5367695" y="6293287"/>
            <a:ext cx="3894892" cy="1087279"/>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Tổ chức workshop hoặc lớp học ngắn hạn về cách hát và cách ứng tác trong hát đúm.</a:t>
            </a:r>
            <a:endParaRPr lang="en-US" sz="1750" dirty="0"/>
          </a:p>
        </p:txBody>
      </p:sp>
      <p:pic>
        <p:nvPicPr>
          <p:cNvPr id="10" name="Image 3" descr="preencoded.png"/>
          <p:cNvPicPr>
            <a:picLocks noChangeAspect="1"/>
          </p:cNvPicPr>
          <p:nvPr/>
        </p:nvPicPr>
        <p:blipFill>
          <a:blip r:embed="rId6"/>
          <a:stretch>
            <a:fillRect/>
          </a:stretch>
        </p:blipFill>
        <p:spPr>
          <a:xfrm>
            <a:off x="9489162" y="4539258"/>
            <a:ext cx="4348043" cy="906423"/>
          </a:xfrm>
          <a:prstGeom prst="rect">
            <a:avLst/>
          </a:prstGeom>
        </p:spPr>
      </p:pic>
      <p:sp>
        <p:nvSpPr>
          <p:cNvPr id="11" name="Text 5"/>
          <p:cNvSpPr/>
          <p:nvPr/>
        </p:nvSpPr>
        <p:spPr>
          <a:xfrm>
            <a:off x="9715738" y="5785604"/>
            <a:ext cx="2974300" cy="371713"/>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Video Sáng Tạo</a:t>
            </a:r>
            <a:endParaRPr lang="en-US" sz="2300" dirty="0"/>
          </a:p>
        </p:txBody>
      </p:sp>
      <p:sp>
        <p:nvSpPr>
          <p:cNvPr id="12" name="Text 6"/>
          <p:cNvSpPr/>
          <p:nvPr/>
        </p:nvSpPr>
        <p:spPr>
          <a:xfrm>
            <a:off x="9715738" y="6293287"/>
            <a:ext cx="3894892" cy="1087279"/>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Mời các bạn trẻ thử sức làm video ngắn về hát đúm theo phong cách sáng tạo.</a:t>
            </a:r>
            <a:endParaRPr lang="en-US" sz="17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33368"/>
            <a:ext cx="6784181" cy="744260"/>
          </a:xfrm>
          <a:prstGeom prst="rect">
            <a:avLst/>
          </a:prstGeom>
          <a:noFill/>
          <a:ln/>
        </p:spPr>
        <p:txBody>
          <a:bodyPr wrap="none" lIns="0" tIns="0" rIns="0" bIns="0" rtlCol="0" anchor="t"/>
          <a:lstStyle/>
          <a:p>
            <a:pPr marL="0" indent="0" algn="l">
              <a:lnSpc>
                <a:spcPts val="5850"/>
              </a:lnSpc>
              <a:buNone/>
            </a:pPr>
            <a:r>
              <a:rPr lang="en-US" sz="4650" b="1" kern="0" spc="-94" dirty="0">
                <a:solidFill>
                  <a:srgbClr val="FF8AAF"/>
                </a:solidFill>
                <a:latin typeface="Times New Roman" panose="02020603050405020304" pitchFamily="18" charset="0"/>
                <a:ea typeface="Petrona Bold" pitchFamily="34" charset="-122"/>
                <a:cs typeface="Times New Roman" panose="02020603050405020304" pitchFamily="18" charset="0"/>
              </a:rPr>
              <a:t>Chiến Lược Truyền Thông</a:t>
            </a:r>
            <a:endParaRPr lang="en-US" sz="4650" dirty="0">
              <a:latin typeface="Times New Roman" panose="02020603050405020304" pitchFamily="18" charset="0"/>
              <a:cs typeface="Times New Roman" panose="02020603050405020304" pitchFamily="18" charset="0"/>
            </a:endParaRPr>
          </a:p>
        </p:txBody>
      </p:sp>
      <p:sp>
        <p:nvSpPr>
          <p:cNvPr id="3" name="Text 1"/>
          <p:cNvSpPr/>
          <p:nvPr/>
        </p:nvSpPr>
        <p:spPr>
          <a:xfrm>
            <a:off x="1715453" y="2870478"/>
            <a:ext cx="2977039" cy="372070"/>
          </a:xfrm>
          <a:prstGeom prst="rect">
            <a:avLst/>
          </a:prstGeom>
          <a:noFill/>
          <a:ln/>
        </p:spPr>
        <p:txBody>
          <a:bodyPr wrap="none" lIns="0" tIns="0" rIns="0" bIns="0" rtlCol="0" anchor="t"/>
          <a:lstStyle/>
          <a:p>
            <a:pPr marL="0" indent="0" algn="r">
              <a:lnSpc>
                <a:spcPts val="2900"/>
              </a:lnSpc>
              <a:buNone/>
            </a:pPr>
            <a:r>
              <a:rPr lang="en-US" sz="2300" b="1" kern="0" spc="-47" dirty="0">
                <a:solidFill>
                  <a:srgbClr val="E0D6DE"/>
                </a:solidFill>
                <a:latin typeface="Times New Roman" panose="02020603050405020304" pitchFamily="18" charset="0"/>
                <a:ea typeface="Petrona Bold" pitchFamily="34" charset="-122"/>
                <a:cs typeface="Times New Roman" panose="02020603050405020304" pitchFamily="18" charset="0"/>
              </a:rPr>
              <a:t>Xây Dựng Nội Dung</a:t>
            </a:r>
            <a:endParaRPr lang="en-US" sz="2300" dirty="0">
              <a:latin typeface="Times New Roman" panose="02020603050405020304" pitchFamily="18" charset="0"/>
              <a:cs typeface="Times New Roman" panose="02020603050405020304" pitchFamily="18" charset="0"/>
            </a:endParaRPr>
          </a:p>
        </p:txBody>
      </p:sp>
      <p:sp>
        <p:nvSpPr>
          <p:cNvPr id="4" name="Text 2"/>
          <p:cNvSpPr/>
          <p:nvPr/>
        </p:nvSpPr>
        <p:spPr>
          <a:xfrm>
            <a:off x="793790" y="3378637"/>
            <a:ext cx="3898702" cy="725805"/>
          </a:xfrm>
          <a:prstGeom prst="rect">
            <a:avLst/>
          </a:prstGeom>
          <a:noFill/>
          <a:ln/>
        </p:spPr>
        <p:txBody>
          <a:bodyPr wrap="square" lIns="0" tIns="0" rIns="0" bIns="0" rtlCol="0" anchor="t"/>
          <a:lstStyle/>
          <a:p>
            <a:pPr marL="0" indent="0" algn="r">
              <a:lnSpc>
                <a:spcPts val="2850"/>
              </a:lnSpc>
              <a:buNone/>
            </a:pPr>
            <a:r>
              <a:rPr lang="en-US" sz="1750" kern="0" spc="-36" dirty="0">
                <a:solidFill>
                  <a:srgbClr val="E0D6DE"/>
                </a:solidFill>
                <a:latin typeface="Inter" pitchFamily="34" charset="0"/>
                <a:ea typeface="Inter" pitchFamily="34" charset="-122"/>
                <a:cs typeface="Inter" pitchFamily="34" charset="-120"/>
              </a:rPr>
              <a:t>Tạo các bài viết, video giới thiệu về hát đúm</a:t>
            </a:r>
            <a:endParaRPr lang="en-US" sz="1750" dirty="0"/>
          </a:p>
        </p:txBody>
      </p:sp>
      <p:pic>
        <p:nvPicPr>
          <p:cNvPr id="5" name="Image 0" descr="preencoded.png"/>
          <p:cNvPicPr>
            <a:picLocks noChangeAspect="1"/>
          </p:cNvPicPr>
          <p:nvPr/>
        </p:nvPicPr>
        <p:blipFill>
          <a:blip r:embed="rId3"/>
          <a:stretch>
            <a:fillRect/>
          </a:stretch>
        </p:blipFill>
        <p:spPr>
          <a:xfrm>
            <a:off x="5032653" y="2431256"/>
            <a:ext cx="4564975" cy="4564975"/>
          </a:xfrm>
          <a:prstGeom prst="rect">
            <a:avLst/>
          </a:prstGeom>
        </p:spPr>
      </p:pic>
      <p:sp>
        <p:nvSpPr>
          <p:cNvPr id="6" name="Text 3"/>
          <p:cNvSpPr/>
          <p:nvPr/>
        </p:nvSpPr>
        <p:spPr>
          <a:xfrm>
            <a:off x="6226731" y="3194328"/>
            <a:ext cx="339328" cy="424220"/>
          </a:xfrm>
          <a:prstGeom prst="rect">
            <a:avLst/>
          </a:prstGeom>
          <a:noFill/>
          <a:ln/>
        </p:spPr>
        <p:txBody>
          <a:bodyPr wrap="none" lIns="0" tIns="0" rIns="0" bIns="0" rtlCol="0" anchor="t"/>
          <a:lstStyle/>
          <a:p>
            <a:pPr marL="0" indent="0" algn="l">
              <a:lnSpc>
                <a:spcPts val="4250"/>
              </a:lnSpc>
              <a:buNone/>
            </a:pPr>
            <a:r>
              <a:rPr lang="en-US" sz="2650" b="1" kern="0" spc="-36" dirty="0">
                <a:solidFill>
                  <a:srgbClr val="E0D6DE"/>
                </a:solidFill>
                <a:latin typeface="Petrona Bold" pitchFamily="34" charset="0"/>
                <a:ea typeface="Petrona Bold" pitchFamily="34" charset="-122"/>
                <a:cs typeface="Petrona Bold" pitchFamily="34" charset="-120"/>
              </a:rPr>
              <a:t>1</a:t>
            </a:r>
            <a:endParaRPr lang="en-US" sz="2650" dirty="0"/>
          </a:p>
        </p:txBody>
      </p:sp>
      <p:sp>
        <p:nvSpPr>
          <p:cNvPr id="7" name="Text 4"/>
          <p:cNvSpPr/>
          <p:nvPr/>
        </p:nvSpPr>
        <p:spPr>
          <a:xfrm>
            <a:off x="9937790" y="2870478"/>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Phát Hành</a:t>
            </a:r>
            <a:endParaRPr lang="en-US" sz="2300" dirty="0"/>
          </a:p>
        </p:txBody>
      </p:sp>
      <p:sp>
        <p:nvSpPr>
          <p:cNvPr id="8" name="Text 5"/>
          <p:cNvSpPr/>
          <p:nvPr/>
        </p:nvSpPr>
        <p:spPr>
          <a:xfrm>
            <a:off x="9937790" y="3378637"/>
            <a:ext cx="3898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Đăng tải trên các nền tảng mạng xã hội</a:t>
            </a:r>
            <a:endParaRPr lang="en-US" sz="1750" dirty="0"/>
          </a:p>
        </p:txBody>
      </p:sp>
      <p:pic>
        <p:nvPicPr>
          <p:cNvPr id="9" name="Image 1" descr="preencoded.png"/>
          <p:cNvPicPr>
            <a:picLocks noChangeAspect="1"/>
          </p:cNvPicPr>
          <p:nvPr/>
        </p:nvPicPr>
        <p:blipFill>
          <a:blip r:embed="rId4"/>
          <a:stretch>
            <a:fillRect/>
          </a:stretch>
        </p:blipFill>
        <p:spPr>
          <a:xfrm>
            <a:off x="5032653" y="2431256"/>
            <a:ext cx="4564975" cy="4564975"/>
          </a:xfrm>
          <a:prstGeom prst="rect">
            <a:avLst/>
          </a:prstGeom>
        </p:spPr>
      </p:pic>
      <p:sp>
        <p:nvSpPr>
          <p:cNvPr id="10" name="Text 6"/>
          <p:cNvSpPr/>
          <p:nvPr/>
        </p:nvSpPr>
        <p:spPr>
          <a:xfrm>
            <a:off x="8452604" y="3582829"/>
            <a:ext cx="339328" cy="424220"/>
          </a:xfrm>
          <a:prstGeom prst="rect">
            <a:avLst/>
          </a:prstGeom>
          <a:noFill/>
          <a:ln/>
        </p:spPr>
        <p:txBody>
          <a:bodyPr wrap="none" lIns="0" tIns="0" rIns="0" bIns="0" rtlCol="0" anchor="t"/>
          <a:lstStyle/>
          <a:p>
            <a:pPr marL="0" indent="0" algn="l">
              <a:lnSpc>
                <a:spcPts val="4250"/>
              </a:lnSpc>
              <a:buNone/>
            </a:pPr>
            <a:r>
              <a:rPr lang="en-US" sz="2650" b="1" kern="0" spc="-36" dirty="0">
                <a:solidFill>
                  <a:srgbClr val="E0D6DE"/>
                </a:solidFill>
                <a:latin typeface="Petrona Bold" pitchFamily="34" charset="0"/>
                <a:ea typeface="Petrona Bold" pitchFamily="34" charset="-122"/>
                <a:cs typeface="Petrona Bold" pitchFamily="34" charset="-120"/>
              </a:rPr>
              <a:t>2</a:t>
            </a:r>
            <a:endParaRPr lang="en-US" sz="2650" dirty="0"/>
          </a:p>
        </p:txBody>
      </p:sp>
      <p:sp>
        <p:nvSpPr>
          <p:cNvPr id="11" name="Text 7"/>
          <p:cNvSpPr/>
          <p:nvPr/>
        </p:nvSpPr>
        <p:spPr>
          <a:xfrm>
            <a:off x="9937790" y="5323046"/>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Times New Roman" panose="02020603050405020304" pitchFamily="18" charset="0"/>
                <a:ea typeface="Petrona Bold" pitchFamily="34" charset="-122"/>
                <a:cs typeface="Times New Roman" panose="02020603050405020304" pitchFamily="18" charset="0"/>
              </a:rPr>
              <a:t>Tương Tác</a:t>
            </a:r>
            <a:endParaRPr lang="en-US" sz="2300" dirty="0">
              <a:latin typeface="Times New Roman" panose="02020603050405020304" pitchFamily="18" charset="0"/>
              <a:cs typeface="Times New Roman" panose="02020603050405020304" pitchFamily="18" charset="0"/>
            </a:endParaRPr>
          </a:p>
        </p:txBody>
      </p:sp>
      <p:sp>
        <p:nvSpPr>
          <p:cNvPr id="12" name="Text 8"/>
          <p:cNvSpPr/>
          <p:nvPr/>
        </p:nvSpPr>
        <p:spPr>
          <a:xfrm>
            <a:off x="9937790" y="5831205"/>
            <a:ext cx="3898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Khuyến khích người dùng tham gia thảo luận</a:t>
            </a:r>
            <a:endParaRPr lang="en-US" sz="1750" dirty="0"/>
          </a:p>
        </p:txBody>
      </p:sp>
      <p:pic>
        <p:nvPicPr>
          <p:cNvPr id="13" name="Image 2" descr="preencoded.png"/>
          <p:cNvPicPr>
            <a:picLocks noChangeAspect="1"/>
          </p:cNvPicPr>
          <p:nvPr/>
        </p:nvPicPr>
        <p:blipFill>
          <a:blip r:embed="rId5"/>
          <a:stretch>
            <a:fillRect/>
          </a:stretch>
        </p:blipFill>
        <p:spPr>
          <a:xfrm>
            <a:off x="5032653" y="2431256"/>
            <a:ext cx="4564975" cy="4564975"/>
          </a:xfrm>
          <a:prstGeom prst="rect">
            <a:avLst/>
          </a:prstGeom>
        </p:spPr>
      </p:pic>
      <p:sp>
        <p:nvSpPr>
          <p:cNvPr id="14" name="Text 9"/>
          <p:cNvSpPr/>
          <p:nvPr/>
        </p:nvSpPr>
        <p:spPr>
          <a:xfrm>
            <a:off x="8064103" y="5808702"/>
            <a:ext cx="339328" cy="424220"/>
          </a:xfrm>
          <a:prstGeom prst="rect">
            <a:avLst/>
          </a:prstGeom>
          <a:noFill/>
          <a:ln/>
        </p:spPr>
        <p:txBody>
          <a:bodyPr wrap="none" lIns="0" tIns="0" rIns="0" bIns="0" rtlCol="0" anchor="t"/>
          <a:lstStyle/>
          <a:p>
            <a:pPr marL="0" indent="0" algn="l">
              <a:lnSpc>
                <a:spcPts val="4250"/>
              </a:lnSpc>
              <a:buNone/>
            </a:pPr>
            <a:r>
              <a:rPr lang="en-US" sz="2650" b="1" kern="0" spc="-36" dirty="0">
                <a:solidFill>
                  <a:srgbClr val="E0D6DE"/>
                </a:solidFill>
                <a:latin typeface="Petrona Bold" pitchFamily="34" charset="0"/>
                <a:ea typeface="Petrona Bold" pitchFamily="34" charset="-122"/>
                <a:cs typeface="Petrona Bold" pitchFamily="34" charset="-120"/>
              </a:rPr>
              <a:t>3</a:t>
            </a:r>
            <a:endParaRPr lang="en-US" sz="2650" dirty="0"/>
          </a:p>
        </p:txBody>
      </p:sp>
      <p:sp>
        <p:nvSpPr>
          <p:cNvPr id="15" name="Text 10"/>
          <p:cNvSpPr/>
          <p:nvPr/>
        </p:nvSpPr>
        <p:spPr>
          <a:xfrm>
            <a:off x="1715453" y="5323046"/>
            <a:ext cx="2977039" cy="372070"/>
          </a:xfrm>
          <a:prstGeom prst="rect">
            <a:avLst/>
          </a:prstGeom>
          <a:noFill/>
          <a:ln/>
        </p:spPr>
        <p:txBody>
          <a:bodyPr wrap="none" lIns="0" tIns="0" rIns="0" bIns="0" rtlCol="0" anchor="t"/>
          <a:lstStyle/>
          <a:p>
            <a:pPr marL="0" indent="0" algn="r">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Phân Tích</a:t>
            </a:r>
            <a:endParaRPr lang="en-US" sz="2300" dirty="0"/>
          </a:p>
        </p:txBody>
      </p:sp>
      <p:sp>
        <p:nvSpPr>
          <p:cNvPr id="16" name="Text 11"/>
          <p:cNvSpPr/>
          <p:nvPr/>
        </p:nvSpPr>
        <p:spPr>
          <a:xfrm>
            <a:off x="793790" y="5831205"/>
            <a:ext cx="3898702" cy="725805"/>
          </a:xfrm>
          <a:prstGeom prst="rect">
            <a:avLst/>
          </a:prstGeom>
          <a:noFill/>
          <a:ln/>
        </p:spPr>
        <p:txBody>
          <a:bodyPr wrap="square" lIns="0" tIns="0" rIns="0" bIns="0" rtlCol="0" anchor="t"/>
          <a:lstStyle/>
          <a:p>
            <a:pPr marL="0" indent="0" algn="r">
              <a:lnSpc>
                <a:spcPts val="2850"/>
              </a:lnSpc>
              <a:buNone/>
            </a:pPr>
            <a:r>
              <a:rPr lang="en-US" sz="1750" kern="0" spc="-36" dirty="0">
                <a:solidFill>
                  <a:srgbClr val="E0D6DE"/>
                </a:solidFill>
                <a:latin typeface="Inter" pitchFamily="34" charset="0"/>
                <a:ea typeface="Inter" pitchFamily="34" charset="-122"/>
                <a:cs typeface="Inter" pitchFamily="34" charset="-120"/>
              </a:rPr>
              <a:t>Đánh giá hiệu quả và điều chỉnh chiến lược</a:t>
            </a:r>
            <a:endParaRPr lang="en-US" sz="1750" dirty="0"/>
          </a:p>
        </p:txBody>
      </p:sp>
      <p:pic>
        <p:nvPicPr>
          <p:cNvPr id="17" name="Image 3" descr="preencoded.png"/>
          <p:cNvPicPr>
            <a:picLocks noChangeAspect="1"/>
          </p:cNvPicPr>
          <p:nvPr/>
        </p:nvPicPr>
        <p:blipFill>
          <a:blip r:embed="rId6"/>
          <a:stretch>
            <a:fillRect/>
          </a:stretch>
        </p:blipFill>
        <p:spPr>
          <a:xfrm>
            <a:off x="5032653" y="2431256"/>
            <a:ext cx="4564975" cy="4564975"/>
          </a:xfrm>
          <a:prstGeom prst="rect">
            <a:avLst/>
          </a:prstGeom>
        </p:spPr>
      </p:pic>
      <p:sp>
        <p:nvSpPr>
          <p:cNvPr id="18" name="Text 12"/>
          <p:cNvSpPr/>
          <p:nvPr/>
        </p:nvSpPr>
        <p:spPr>
          <a:xfrm>
            <a:off x="5838230" y="5420201"/>
            <a:ext cx="339328" cy="424220"/>
          </a:xfrm>
          <a:prstGeom prst="rect">
            <a:avLst/>
          </a:prstGeom>
          <a:noFill/>
          <a:ln/>
        </p:spPr>
        <p:txBody>
          <a:bodyPr wrap="none" lIns="0" tIns="0" rIns="0" bIns="0" rtlCol="0" anchor="t"/>
          <a:lstStyle/>
          <a:p>
            <a:pPr marL="0" indent="0" algn="l">
              <a:lnSpc>
                <a:spcPts val="4250"/>
              </a:lnSpc>
              <a:buNone/>
            </a:pPr>
            <a:r>
              <a:rPr lang="en-US" sz="2650" b="1" kern="0" spc="-36" dirty="0">
                <a:solidFill>
                  <a:srgbClr val="E0D6DE"/>
                </a:solidFill>
                <a:latin typeface="Petrona Bold" pitchFamily="34" charset="0"/>
                <a:ea typeface="Petrona Bold" pitchFamily="34" charset="-122"/>
                <a:cs typeface="Petrona Bold" pitchFamily="34" charset="-120"/>
              </a:rPr>
              <a:t>4</a:t>
            </a:r>
            <a:endParaRPr lang="en-US" sz="26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4616" y="577215"/>
            <a:ext cx="5510332" cy="688777"/>
          </a:xfrm>
          <a:prstGeom prst="rect">
            <a:avLst/>
          </a:prstGeom>
          <a:noFill/>
          <a:ln/>
        </p:spPr>
        <p:txBody>
          <a:bodyPr wrap="none" lIns="0" tIns="0" rIns="0" bIns="0" rtlCol="0" anchor="t"/>
          <a:lstStyle/>
          <a:p>
            <a:pPr marL="0" indent="0" algn="l">
              <a:lnSpc>
                <a:spcPts val="5400"/>
              </a:lnSpc>
              <a:buNone/>
            </a:pPr>
            <a:r>
              <a:rPr lang="en-US" sz="4300" b="1" kern="0" spc="-87" dirty="0">
                <a:solidFill>
                  <a:srgbClr val="FF8AAF"/>
                </a:solidFill>
                <a:latin typeface="Petrona Bold" pitchFamily="34" charset="0"/>
                <a:ea typeface="Petrona Bold" pitchFamily="34" charset="-122"/>
                <a:cs typeface="Petrona Bold" pitchFamily="34" charset="-120"/>
              </a:rPr>
              <a:t>Đổi Mới Sáng Tạo</a:t>
            </a:r>
            <a:endParaRPr lang="en-US" sz="4300" dirty="0"/>
          </a:p>
        </p:txBody>
      </p:sp>
      <p:pic>
        <p:nvPicPr>
          <p:cNvPr id="3" name="Image 0" descr="preencoded.png"/>
          <p:cNvPicPr>
            <a:picLocks noChangeAspect="1"/>
          </p:cNvPicPr>
          <p:nvPr/>
        </p:nvPicPr>
        <p:blipFill>
          <a:blip r:embed="rId3"/>
          <a:stretch>
            <a:fillRect/>
          </a:stretch>
        </p:blipFill>
        <p:spPr>
          <a:xfrm>
            <a:off x="3210520" y="1685806"/>
            <a:ext cx="1628656" cy="1225748"/>
          </a:xfrm>
          <a:prstGeom prst="rect">
            <a:avLst/>
          </a:prstGeom>
        </p:spPr>
      </p:pic>
      <p:sp>
        <p:nvSpPr>
          <p:cNvPr id="4" name="Text 1"/>
          <p:cNvSpPr/>
          <p:nvPr/>
        </p:nvSpPr>
        <p:spPr>
          <a:xfrm>
            <a:off x="3877270" y="2266474"/>
            <a:ext cx="295156" cy="368975"/>
          </a:xfrm>
          <a:prstGeom prst="rect">
            <a:avLst/>
          </a:prstGeom>
          <a:noFill/>
          <a:ln/>
        </p:spPr>
        <p:txBody>
          <a:bodyPr wrap="none" lIns="0" tIns="0" rIns="0" bIns="0" rtlCol="0" anchor="t"/>
          <a:lstStyle/>
          <a:p>
            <a:pPr marL="0" indent="0" algn="ctr">
              <a:lnSpc>
                <a:spcPts val="3700"/>
              </a:lnSpc>
              <a:buNone/>
            </a:pPr>
            <a:r>
              <a:rPr lang="en-US" sz="2300" b="1" kern="0" spc="-41" dirty="0">
                <a:solidFill>
                  <a:srgbClr val="E0D6DE"/>
                </a:solidFill>
                <a:latin typeface="Petrona Bold" pitchFamily="34" charset="0"/>
                <a:ea typeface="Petrona Bold" pitchFamily="34" charset="-122"/>
                <a:cs typeface="Petrona Bold" pitchFamily="34" charset="-120"/>
              </a:rPr>
              <a:t>1</a:t>
            </a:r>
            <a:endParaRPr lang="en-US" sz="2300" dirty="0"/>
          </a:p>
        </p:txBody>
      </p:sp>
      <p:sp>
        <p:nvSpPr>
          <p:cNvPr id="5" name="Text 2"/>
          <p:cNvSpPr/>
          <p:nvPr/>
        </p:nvSpPr>
        <p:spPr>
          <a:xfrm>
            <a:off x="5049083" y="1895713"/>
            <a:ext cx="2755106" cy="344329"/>
          </a:xfrm>
          <a:prstGeom prst="rect">
            <a:avLst/>
          </a:prstGeom>
          <a:noFill/>
          <a:ln/>
        </p:spPr>
        <p:txBody>
          <a:bodyPr wrap="none" lIns="0" tIns="0" rIns="0" bIns="0" rtlCol="0" anchor="t"/>
          <a:lstStyle/>
          <a:p>
            <a:pPr marL="0" indent="0" algn="l">
              <a:lnSpc>
                <a:spcPts val="2700"/>
              </a:lnSpc>
              <a:buNone/>
            </a:pPr>
            <a:r>
              <a:rPr lang="en-US" sz="2150" b="1" kern="0" spc="-43" dirty="0">
                <a:solidFill>
                  <a:srgbClr val="E0D6DE"/>
                </a:solidFill>
                <a:latin typeface="Petrona Bold" pitchFamily="34" charset="0"/>
                <a:ea typeface="Petrona Bold" pitchFamily="34" charset="-122"/>
                <a:cs typeface="Petrona Bold" pitchFamily="34" charset="-120"/>
              </a:rPr>
              <a:t>Sáng Tạo Đỉnh Cao</a:t>
            </a:r>
            <a:endParaRPr lang="en-US" sz="2150" dirty="0"/>
          </a:p>
        </p:txBody>
      </p:sp>
      <p:sp>
        <p:nvSpPr>
          <p:cNvPr id="6" name="Text 3"/>
          <p:cNvSpPr/>
          <p:nvPr/>
        </p:nvSpPr>
        <p:spPr>
          <a:xfrm>
            <a:off x="5049083" y="2365891"/>
            <a:ext cx="3178850" cy="335756"/>
          </a:xfrm>
          <a:prstGeom prst="rect">
            <a:avLst/>
          </a:prstGeom>
          <a:noFill/>
          <a:ln/>
        </p:spPr>
        <p:txBody>
          <a:bodyPr wrap="none" lIns="0" tIns="0" rIns="0" bIns="0" rtlCol="0" anchor="t"/>
          <a:lstStyle/>
          <a:p>
            <a:pPr marL="0" indent="0" algn="l">
              <a:lnSpc>
                <a:spcPts val="2600"/>
              </a:lnSpc>
              <a:buNone/>
            </a:pPr>
            <a:r>
              <a:rPr lang="en-US" sz="1650" kern="0" spc="-33" dirty="0">
                <a:solidFill>
                  <a:srgbClr val="E0D6DE"/>
                </a:solidFill>
                <a:latin typeface="Inter" pitchFamily="34" charset="0"/>
                <a:ea typeface="Inter" pitchFamily="34" charset="-122"/>
                <a:cs typeface="Inter" pitchFamily="34" charset="-120"/>
              </a:rPr>
              <a:t>Phát triển hình thức biểu diễn mới</a:t>
            </a:r>
            <a:endParaRPr lang="en-US" sz="1650" dirty="0"/>
          </a:p>
        </p:txBody>
      </p:sp>
      <p:sp>
        <p:nvSpPr>
          <p:cNvPr id="7" name="Shape 4"/>
          <p:cNvSpPr/>
          <p:nvPr/>
        </p:nvSpPr>
        <p:spPr>
          <a:xfrm>
            <a:off x="4891564" y="2928223"/>
            <a:ext cx="8951833" cy="11430"/>
          </a:xfrm>
          <a:prstGeom prst="roundRect">
            <a:avLst>
              <a:gd name="adj" fmla="val 771352"/>
            </a:avLst>
          </a:prstGeom>
          <a:solidFill>
            <a:srgbClr val="48367C"/>
          </a:solidFill>
          <a:ln/>
        </p:spPr>
      </p:sp>
      <p:pic>
        <p:nvPicPr>
          <p:cNvPr id="8" name="Image 1" descr="preencoded.png"/>
          <p:cNvPicPr>
            <a:picLocks noChangeAspect="1"/>
          </p:cNvPicPr>
          <p:nvPr/>
        </p:nvPicPr>
        <p:blipFill>
          <a:blip r:embed="rId4"/>
          <a:stretch>
            <a:fillRect/>
          </a:stretch>
        </p:blipFill>
        <p:spPr>
          <a:xfrm>
            <a:off x="2396133" y="2963942"/>
            <a:ext cx="3257312" cy="1225748"/>
          </a:xfrm>
          <a:prstGeom prst="rect">
            <a:avLst/>
          </a:prstGeom>
        </p:spPr>
      </p:pic>
      <p:sp>
        <p:nvSpPr>
          <p:cNvPr id="9" name="Text 5"/>
          <p:cNvSpPr/>
          <p:nvPr/>
        </p:nvSpPr>
        <p:spPr>
          <a:xfrm>
            <a:off x="3877151" y="3392329"/>
            <a:ext cx="295156" cy="368975"/>
          </a:xfrm>
          <a:prstGeom prst="rect">
            <a:avLst/>
          </a:prstGeom>
          <a:noFill/>
          <a:ln/>
        </p:spPr>
        <p:txBody>
          <a:bodyPr wrap="none" lIns="0" tIns="0" rIns="0" bIns="0" rtlCol="0" anchor="t"/>
          <a:lstStyle/>
          <a:p>
            <a:pPr marL="0" indent="0" algn="ctr">
              <a:lnSpc>
                <a:spcPts val="3700"/>
              </a:lnSpc>
              <a:buNone/>
            </a:pPr>
            <a:r>
              <a:rPr lang="en-US" sz="2300" b="1" kern="0" spc="-41" dirty="0">
                <a:solidFill>
                  <a:srgbClr val="E0D6DE"/>
                </a:solidFill>
                <a:latin typeface="Petrona Bold" pitchFamily="34" charset="0"/>
                <a:ea typeface="Petrona Bold" pitchFamily="34" charset="-122"/>
                <a:cs typeface="Petrona Bold" pitchFamily="34" charset="-120"/>
              </a:rPr>
              <a:t>2</a:t>
            </a:r>
            <a:endParaRPr lang="en-US" sz="2300" dirty="0"/>
          </a:p>
        </p:txBody>
      </p:sp>
      <p:sp>
        <p:nvSpPr>
          <p:cNvPr id="10" name="Text 6"/>
          <p:cNvSpPr/>
          <p:nvPr/>
        </p:nvSpPr>
        <p:spPr>
          <a:xfrm>
            <a:off x="5863352" y="3173849"/>
            <a:ext cx="2755106" cy="344329"/>
          </a:xfrm>
          <a:prstGeom prst="rect">
            <a:avLst/>
          </a:prstGeom>
          <a:noFill/>
          <a:ln/>
        </p:spPr>
        <p:txBody>
          <a:bodyPr wrap="none" lIns="0" tIns="0" rIns="0" bIns="0" rtlCol="0" anchor="t"/>
          <a:lstStyle/>
          <a:p>
            <a:pPr marL="0" indent="0" algn="l">
              <a:lnSpc>
                <a:spcPts val="2700"/>
              </a:lnSpc>
              <a:buNone/>
            </a:pPr>
            <a:r>
              <a:rPr lang="en-US" sz="2150" b="1" kern="0" spc="-43" dirty="0">
                <a:solidFill>
                  <a:srgbClr val="E0D6DE"/>
                </a:solidFill>
                <a:latin typeface="Petrona Bold" pitchFamily="34" charset="0"/>
                <a:ea typeface="Petrona Bold" pitchFamily="34" charset="-122"/>
                <a:cs typeface="Petrona Bold" pitchFamily="34" charset="-120"/>
              </a:rPr>
              <a:t>Kết Hợp Nghệ Thuật</a:t>
            </a:r>
            <a:endParaRPr lang="en-US" sz="2150" dirty="0"/>
          </a:p>
        </p:txBody>
      </p:sp>
      <p:sp>
        <p:nvSpPr>
          <p:cNvPr id="11" name="Text 7"/>
          <p:cNvSpPr/>
          <p:nvPr/>
        </p:nvSpPr>
        <p:spPr>
          <a:xfrm>
            <a:off x="5863352" y="3644027"/>
            <a:ext cx="4820722" cy="335756"/>
          </a:xfrm>
          <a:prstGeom prst="rect">
            <a:avLst/>
          </a:prstGeom>
          <a:noFill/>
          <a:ln/>
        </p:spPr>
        <p:txBody>
          <a:bodyPr wrap="none" lIns="0" tIns="0" rIns="0" bIns="0" rtlCol="0" anchor="t"/>
          <a:lstStyle/>
          <a:p>
            <a:pPr marL="0" indent="0" algn="l">
              <a:lnSpc>
                <a:spcPts val="2600"/>
              </a:lnSpc>
              <a:buNone/>
            </a:pPr>
            <a:r>
              <a:rPr lang="en-US" sz="1650" kern="0" spc="-33" dirty="0">
                <a:solidFill>
                  <a:srgbClr val="E0D6DE"/>
                </a:solidFill>
                <a:latin typeface="Inter" pitchFamily="34" charset="0"/>
                <a:ea typeface="Inter" pitchFamily="34" charset="-122"/>
                <a:cs typeface="Inter" pitchFamily="34" charset="-120"/>
              </a:rPr>
              <a:t>Hòa trộn hát đúm với các loại hình nghệ thuật khác</a:t>
            </a:r>
            <a:endParaRPr lang="en-US" sz="1650" dirty="0"/>
          </a:p>
        </p:txBody>
      </p:sp>
      <p:sp>
        <p:nvSpPr>
          <p:cNvPr id="12" name="Shape 8"/>
          <p:cNvSpPr/>
          <p:nvPr/>
        </p:nvSpPr>
        <p:spPr>
          <a:xfrm>
            <a:off x="5705832" y="4206359"/>
            <a:ext cx="8137565" cy="11430"/>
          </a:xfrm>
          <a:prstGeom prst="roundRect">
            <a:avLst>
              <a:gd name="adj" fmla="val 771352"/>
            </a:avLst>
          </a:prstGeom>
          <a:solidFill>
            <a:srgbClr val="48367C"/>
          </a:solidFill>
          <a:ln/>
        </p:spPr>
      </p:sp>
      <p:pic>
        <p:nvPicPr>
          <p:cNvPr id="13" name="Image 2" descr="preencoded.png"/>
          <p:cNvPicPr>
            <a:picLocks noChangeAspect="1"/>
          </p:cNvPicPr>
          <p:nvPr/>
        </p:nvPicPr>
        <p:blipFill>
          <a:blip r:embed="rId5"/>
          <a:stretch>
            <a:fillRect/>
          </a:stretch>
        </p:blipFill>
        <p:spPr>
          <a:xfrm>
            <a:off x="1581864" y="4242078"/>
            <a:ext cx="4885968" cy="1225748"/>
          </a:xfrm>
          <a:prstGeom prst="rect">
            <a:avLst/>
          </a:prstGeom>
        </p:spPr>
      </p:pic>
      <p:sp>
        <p:nvSpPr>
          <p:cNvPr id="14" name="Text 9"/>
          <p:cNvSpPr/>
          <p:nvPr/>
        </p:nvSpPr>
        <p:spPr>
          <a:xfrm>
            <a:off x="3877270" y="4670465"/>
            <a:ext cx="295156" cy="368975"/>
          </a:xfrm>
          <a:prstGeom prst="rect">
            <a:avLst/>
          </a:prstGeom>
          <a:noFill/>
          <a:ln/>
        </p:spPr>
        <p:txBody>
          <a:bodyPr wrap="none" lIns="0" tIns="0" rIns="0" bIns="0" rtlCol="0" anchor="t"/>
          <a:lstStyle/>
          <a:p>
            <a:pPr marL="0" indent="0" algn="ctr">
              <a:lnSpc>
                <a:spcPts val="3700"/>
              </a:lnSpc>
              <a:buNone/>
            </a:pPr>
            <a:r>
              <a:rPr lang="en-US" sz="2300" b="1" kern="0" spc="-41" dirty="0">
                <a:solidFill>
                  <a:srgbClr val="E0D6DE"/>
                </a:solidFill>
                <a:latin typeface="Petrona Bold" pitchFamily="34" charset="0"/>
                <a:ea typeface="Petrona Bold" pitchFamily="34" charset="-122"/>
                <a:cs typeface="Petrona Bold" pitchFamily="34" charset="-120"/>
              </a:rPr>
              <a:t>3</a:t>
            </a:r>
            <a:endParaRPr lang="en-US" sz="2300" dirty="0"/>
          </a:p>
        </p:txBody>
      </p:sp>
      <p:sp>
        <p:nvSpPr>
          <p:cNvPr id="15" name="Text 10"/>
          <p:cNvSpPr/>
          <p:nvPr/>
        </p:nvSpPr>
        <p:spPr>
          <a:xfrm>
            <a:off x="6677739" y="4451985"/>
            <a:ext cx="2755106" cy="344329"/>
          </a:xfrm>
          <a:prstGeom prst="rect">
            <a:avLst/>
          </a:prstGeom>
          <a:noFill/>
          <a:ln/>
        </p:spPr>
        <p:txBody>
          <a:bodyPr wrap="none" lIns="0" tIns="0" rIns="0" bIns="0" rtlCol="0" anchor="t"/>
          <a:lstStyle/>
          <a:p>
            <a:pPr marL="0" indent="0" algn="l">
              <a:lnSpc>
                <a:spcPts val="2700"/>
              </a:lnSpc>
              <a:buNone/>
            </a:pPr>
            <a:r>
              <a:rPr lang="en-US" sz="2150" b="1" kern="0" spc="-43" dirty="0">
                <a:solidFill>
                  <a:srgbClr val="E0D6DE"/>
                </a:solidFill>
                <a:latin typeface="Petrona Bold" pitchFamily="34" charset="0"/>
                <a:ea typeface="Petrona Bold" pitchFamily="34" charset="-122"/>
                <a:cs typeface="Petrona Bold" pitchFamily="34" charset="-120"/>
              </a:rPr>
              <a:t>Ứng Dụng Công Nghệ</a:t>
            </a:r>
            <a:endParaRPr lang="en-US" sz="2150" dirty="0"/>
          </a:p>
        </p:txBody>
      </p:sp>
      <p:sp>
        <p:nvSpPr>
          <p:cNvPr id="16" name="Text 11"/>
          <p:cNvSpPr/>
          <p:nvPr/>
        </p:nvSpPr>
        <p:spPr>
          <a:xfrm>
            <a:off x="6677739" y="4922163"/>
            <a:ext cx="3640217" cy="335756"/>
          </a:xfrm>
          <a:prstGeom prst="rect">
            <a:avLst/>
          </a:prstGeom>
          <a:noFill/>
          <a:ln/>
        </p:spPr>
        <p:txBody>
          <a:bodyPr wrap="none" lIns="0" tIns="0" rIns="0" bIns="0" rtlCol="0" anchor="t"/>
          <a:lstStyle/>
          <a:p>
            <a:pPr marL="0" indent="0" algn="l">
              <a:lnSpc>
                <a:spcPts val="2600"/>
              </a:lnSpc>
              <a:buNone/>
            </a:pPr>
            <a:r>
              <a:rPr lang="en-US" sz="1650" kern="0" spc="-33" dirty="0">
                <a:solidFill>
                  <a:srgbClr val="E0D6DE"/>
                </a:solidFill>
                <a:latin typeface="Inter" pitchFamily="34" charset="0"/>
                <a:ea typeface="Inter" pitchFamily="34" charset="-122"/>
                <a:cs typeface="Inter" pitchFamily="34" charset="-120"/>
              </a:rPr>
              <a:t>Sử dụng AR/VR để tạo trải nghiệm mới</a:t>
            </a:r>
            <a:endParaRPr lang="en-US" sz="1650" dirty="0"/>
          </a:p>
        </p:txBody>
      </p:sp>
      <p:sp>
        <p:nvSpPr>
          <p:cNvPr id="17" name="Shape 12"/>
          <p:cNvSpPr/>
          <p:nvPr/>
        </p:nvSpPr>
        <p:spPr>
          <a:xfrm>
            <a:off x="6520220" y="5484495"/>
            <a:ext cx="7323177" cy="11430"/>
          </a:xfrm>
          <a:prstGeom prst="roundRect">
            <a:avLst>
              <a:gd name="adj" fmla="val 771352"/>
            </a:avLst>
          </a:prstGeom>
          <a:solidFill>
            <a:srgbClr val="48367C"/>
          </a:solidFill>
          <a:ln/>
        </p:spPr>
      </p:sp>
      <p:pic>
        <p:nvPicPr>
          <p:cNvPr id="18" name="Image 3" descr="preencoded.png"/>
          <p:cNvPicPr>
            <a:picLocks noChangeAspect="1"/>
          </p:cNvPicPr>
          <p:nvPr/>
        </p:nvPicPr>
        <p:blipFill>
          <a:blip r:embed="rId6"/>
          <a:stretch>
            <a:fillRect/>
          </a:stretch>
        </p:blipFill>
        <p:spPr>
          <a:xfrm>
            <a:off x="767477" y="5520214"/>
            <a:ext cx="6514743" cy="1225748"/>
          </a:xfrm>
          <a:prstGeom prst="rect">
            <a:avLst/>
          </a:prstGeom>
        </p:spPr>
      </p:pic>
      <p:sp>
        <p:nvSpPr>
          <p:cNvPr id="19" name="Text 13"/>
          <p:cNvSpPr/>
          <p:nvPr/>
        </p:nvSpPr>
        <p:spPr>
          <a:xfrm>
            <a:off x="3877151" y="5948601"/>
            <a:ext cx="295156" cy="368975"/>
          </a:xfrm>
          <a:prstGeom prst="rect">
            <a:avLst/>
          </a:prstGeom>
          <a:noFill/>
          <a:ln/>
        </p:spPr>
        <p:txBody>
          <a:bodyPr wrap="none" lIns="0" tIns="0" rIns="0" bIns="0" rtlCol="0" anchor="t"/>
          <a:lstStyle/>
          <a:p>
            <a:pPr marL="0" indent="0" algn="ctr">
              <a:lnSpc>
                <a:spcPts val="3700"/>
              </a:lnSpc>
              <a:buNone/>
            </a:pPr>
            <a:r>
              <a:rPr lang="en-US" sz="2300" b="1" kern="0" spc="-41" dirty="0">
                <a:solidFill>
                  <a:srgbClr val="E0D6DE"/>
                </a:solidFill>
                <a:latin typeface="Petrona Bold" pitchFamily="34" charset="0"/>
                <a:ea typeface="Petrona Bold" pitchFamily="34" charset="-122"/>
                <a:cs typeface="Petrona Bold" pitchFamily="34" charset="-120"/>
              </a:rPr>
              <a:t>4</a:t>
            </a:r>
            <a:endParaRPr lang="en-US" sz="2300" dirty="0"/>
          </a:p>
        </p:txBody>
      </p:sp>
      <p:sp>
        <p:nvSpPr>
          <p:cNvPr id="20" name="Text 14"/>
          <p:cNvSpPr/>
          <p:nvPr/>
        </p:nvSpPr>
        <p:spPr>
          <a:xfrm>
            <a:off x="7492127" y="5730121"/>
            <a:ext cx="2755106" cy="344329"/>
          </a:xfrm>
          <a:prstGeom prst="rect">
            <a:avLst/>
          </a:prstGeom>
          <a:noFill/>
          <a:ln/>
        </p:spPr>
        <p:txBody>
          <a:bodyPr wrap="none" lIns="0" tIns="0" rIns="0" bIns="0" rtlCol="0" anchor="t"/>
          <a:lstStyle/>
          <a:p>
            <a:pPr marL="0" indent="0" algn="l">
              <a:lnSpc>
                <a:spcPts val="2700"/>
              </a:lnSpc>
              <a:buNone/>
            </a:pPr>
            <a:r>
              <a:rPr lang="en-US" sz="2150" b="1" kern="0" spc="-43" dirty="0">
                <a:solidFill>
                  <a:srgbClr val="E0D6DE"/>
                </a:solidFill>
                <a:latin typeface="Petrona Bold" pitchFamily="34" charset="0"/>
                <a:ea typeface="Petrona Bold" pitchFamily="34" charset="-122"/>
                <a:cs typeface="Petrona Bold" pitchFamily="34" charset="-120"/>
              </a:rPr>
              <a:t>Bảo Tồn Giá Trị Gốc</a:t>
            </a:r>
            <a:endParaRPr lang="en-US" sz="2150" dirty="0"/>
          </a:p>
        </p:txBody>
      </p:sp>
      <p:sp>
        <p:nvSpPr>
          <p:cNvPr id="21" name="Text 15"/>
          <p:cNvSpPr/>
          <p:nvPr/>
        </p:nvSpPr>
        <p:spPr>
          <a:xfrm>
            <a:off x="7492127" y="6200299"/>
            <a:ext cx="3976807" cy="335756"/>
          </a:xfrm>
          <a:prstGeom prst="rect">
            <a:avLst/>
          </a:prstGeom>
          <a:noFill/>
          <a:ln/>
        </p:spPr>
        <p:txBody>
          <a:bodyPr wrap="none" lIns="0" tIns="0" rIns="0" bIns="0" rtlCol="0" anchor="t"/>
          <a:lstStyle/>
          <a:p>
            <a:pPr marL="0" indent="0" algn="l">
              <a:lnSpc>
                <a:spcPts val="2600"/>
              </a:lnSpc>
              <a:buNone/>
            </a:pPr>
            <a:r>
              <a:rPr lang="en-US" sz="1650" kern="0" spc="-33" dirty="0">
                <a:solidFill>
                  <a:srgbClr val="E0D6DE"/>
                </a:solidFill>
                <a:latin typeface="Inter" pitchFamily="34" charset="0"/>
                <a:ea typeface="Inter" pitchFamily="34" charset="-122"/>
                <a:cs typeface="Inter" pitchFamily="34" charset="-120"/>
              </a:rPr>
              <a:t>Giữ gìn bản sắc truyền thống của hát đúm</a:t>
            </a:r>
            <a:endParaRPr lang="en-US" sz="1650" dirty="0"/>
          </a:p>
        </p:txBody>
      </p:sp>
      <p:sp>
        <p:nvSpPr>
          <p:cNvPr id="22" name="Text 16"/>
          <p:cNvSpPr/>
          <p:nvPr/>
        </p:nvSpPr>
        <p:spPr>
          <a:xfrm>
            <a:off x="734616" y="6982063"/>
            <a:ext cx="13161169" cy="671512"/>
          </a:xfrm>
          <a:prstGeom prst="rect">
            <a:avLst/>
          </a:prstGeom>
          <a:noFill/>
          <a:ln/>
        </p:spPr>
        <p:txBody>
          <a:bodyPr wrap="square" lIns="0" tIns="0" rIns="0" bIns="0" rtlCol="0" anchor="t"/>
          <a:lstStyle/>
          <a:p>
            <a:pPr marL="0" indent="0" algn="l">
              <a:lnSpc>
                <a:spcPts val="2600"/>
              </a:lnSpc>
              <a:buNone/>
            </a:pPr>
            <a:r>
              <a:rPr lang="en-US" sz="1650" kern="0" spc="-33" dirty="0">
                <a:solidFill>
                  <a:srgbClr val="E0D6DE"/>
                </a:solidFill>
                <a:latin typeface="Inter" pitchFamily="34" charset="0"/>
                <a:ea typeface="Inter" pitchFamily="34" charset="-122"/>
                <a:cs typeface="Inter" pitchFamily="34" charset="-120"/>
              </a:rPr>
              <a:t>Việc đổi mới sáng tạo cần được thực hiện trên nền tảng tôn trọng và bảo tồn các giá trị truyền thống, đồng thời mở rộng khả năng tiếp cận của nghệ thuật hát đúm đến công chúng hiện đại.</a:t>
            </a:r>
            <a:endParaRPr lang="en-US" sz="16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13936"/>
            <a:ext cx="5954197" cy="744260"/>
          </a:xfrm>
          <a:prstGeom prst="rect">
            <a:avLst/>
          </a:prstGeom>
          <a:noFill/>
          <a:ln/>
        </p:spPr>
        <p:txBody>
          <a:bodyPr wrap="none" lIns="0" tIns="0" rIns="0" bIns="0" rtlCol="0" anchor="t"/>
          <a:lstStyle/>
          <a:p>
            <a:pPr marL="0" indent="0" algn="l">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Giáo Dục và Đào Tạo</a:t>
            </a:r>
            <a:endParaRPr lang="en-US" sz="4650" dirty="0"/>
          </a:p>
        </p:txBody>
      </p:sp>
      <p:sp>
        <p:nvSpPr>
          <p:cNvPr id="4" name="Shape 1"/>
          <p:cNvSpPr/>
          <p:nvPr/>
        </p:nvSpPr>
        <p:spPr>
          <a:xfrm>
            <a:off x="793790" y="2098358"/>
            <a:ext cx="170021" cy="871061"/>
          </a:xfrm>
          <a:prstGeom prst="roundRect">
            <a:avLst>
              <a:gd name="adj" fmla="val 56033"/>
            </a:avLst>
          </a:prstGeom>
          <a:solidFill>
            <a:srgbClr val="2F1D63"/>
          </a:solidFill>
          <a:ln w="7620">
            <a:solidFill>
              <a:srgbClr val="48367C"/>
            </a:solidFill>
            <a:prstDash val="solid"/>
          </a:ln>
        </p:spPr>
      </p:sp>
      <p:sp>
        <p:nvSpPr>
          <p:cNvPr id="5" name="Text 2"/>
          <p:cNvSpPr/>
          <p:nvPr/>
        </p:nvSpPr>
        <p:spPr>
          <a:xfrm>
            <a:off x="1303973" y="2098358"/>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Giới Thiệu Cơ Bản</a:t>
            </a:r>
            <a:endParaRPr lang="en-US" sz="2300" dirty="0"/>
          </a:p>
        </p:txBody>
      </p:sp>
      <p:sp>
        <p:nvSpPr>
          <p:cNvPr id="6" name="Text 3"/>
          <p:cNvSpPr/>
          <p:nvPr/>
        </p:nvSpPr>
        <p:spPr>
          <a:xfrm>
            <a:off x="1303973" y="2606516"/>
            <a:ext cx="7046238"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Tìm hiểu lịch sử và ý nghĩa của hát đúm trong văn hóa Việt Nam.</a:t>
            </a:r>
            <a:endParaRPr lang="en-US" sz="1750" dirty="0"/>
          </a:p>
        </p:txBody>
      </p:sp>
      <p:sp>
        <p:nvSpPr>
          <p:cNvPr id="7" name="Shape 4"/>
          <p:cNvSpPr/>
          <p:nvPr/>
        </p:nvSpPr>
        <p:spPr>
          <a:xfrm>
            <a:off x="1133951" y="3196233"/>
            <a:ext cx="170021" cy="1233964"/>
          </a:xfrm>
          <a:prstGeom prst="roundRect">
            <a:avLst>
              <a:gd name="adj" fmla="val 56033"/>
            </a:avLst>
          </a:prstGeom>
          <a:solidFill>
            <a:srgbClr val="2F1D63"/>
          </a:solidFill>
          <a:ln w="7620">
            <a:solidFill>
              <a:srgbClr val="48367C"/>
            </a:solidFill>
            <a:prstDash val="solid"/>
          </a:ln>
        </p:spPr>
      </p:sp>
      <p:sp>
        <p:nvSpPr>
          <p:cNvPr id="8" name="Text 5"/>
          <p:cNvSpPr/>
          <p:nvPr/>
        </p:nvSpPr>
        <p:spPr>
          <a:xfrm>
            <a:off x="1644134" y="3196233"/>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Học Kỹ Thuật</a:t>
            </a:r>
            <a:endParaRPr lang="en-US" sz="2300" dirty="0"/>
          </a:p>
        </p:txBody>
      </p:sp>
      <p:sp>
        <p:nvSpPr>
          <p:cNvPr id="9" name="Text 6"/>
          <p:cNvSpPr/>
          <p:nvPr/>
        </p:nvSpPr>
        <p:spPr>
          <a:xfrm>
            <a:off x="1644134" y="3704392"/>
            <a:ext cx="6706076"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Tập luyện các kỹ thuật cơ bản trong hát đúm, bao gồm cách ngân nga và luyến láy.</a:t>
            </a:r>
            <a:endParaRPr lang="en-US" sz="1750" dirty="0"/>
          </a:p>
        </p:txBody>
      </p:sp>
      <p:sp>
        <p:nvSpPr>
          <p:cNvPr id="10" name="Shape 7"/>
          <p:cNvSpPr/>
          <p:nvPr/>
        </p:nvSpPr>
        <p:spPr>
          <a:xfrm>
            <a:off x="1474232" y="4657011"/>
            <a:ext cx="170021" cy="871061"/>
          </a:xfrm>
          <a:prstGeom prst="roundRect">
            <a:avLst>
              <a:gd name="adj" fmla="val 56033"/>
            </a:avLst>
          </a:prstGeom>
          <a:solidFill>
            <a:srgbClr val="2F1D63"/>
          </a:solidFill>
          <a:ln w="7620">
            <a:solidFill>
              <a:srgbClr val="48367C"/>
            </a:solidFill>
            <a:prstDash val="solid"/>
          </a:ln>
        </p:spPr>
      </p:sp>
      <p:sp>
        <p:nvSpPr>
          <p:cNvPr id="11" name="Text 8"/>
          <p:cNvSpPr/>
          <p:nvPr/>
        </p:nvSpPr>
        <p:spPr>
          <a:xfrm>
            <a:off x="1984415" y="4657011"/>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Thực Hành Đối Đáp</a:t>
            </a:r>
            <a:endParaRPr lang="en-US" sz="2300" dirty="0"/>
          </a:p>
        </p:txBody>
      </p:sp>
      <p:sp>
        <p:nvSpPr>
          <p:cNvPr id="12" name="Text 9"/>
          <p:cNvSpPr/>
          <p:nvPr/>
        </p:nvSpPr>
        <p:spPr>
          <a:xfrm>
            <a:off x="1984415" y="5165169"/>
            <a:ext cx="6365796"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Rèn luyện khả năng ứng tác và đối đáp nhanh trong hát đúm.</a:t>
            </a:r>
            <a:endParaRPr lang="en-US" sz="1750" dirty="0"/>
          </a:p>
        </p:txBody>
      </p:sp>
      <p:sp>
        <p:nvSpPr>
          <p:cNvPr id="13" name="Shape 10"/>
          <p:cNvSpPr/>
          <p:nvPr/>
        </p:nvSpPr>
        <p:spPr>
          <a:xfrm>
            <a:off x="1814513" y="5754886"/>
            <a:ext cx="170021" cy="1233964"/>
          </a:xfrm>
          <a:prstGeom prst="roundRect">
            <a:avLst>
              <a:gd name="adj" fmla="val 56033"/>
            </a:avLst>
          </a:prstGeom>
          <a:solidFill>
            <a:srgbClr val="2F1D63"/>
          </a:solidFill>
          <a:ln w="7620">
            <a:solidFill>
              <a:srgbClr val="48367C"/>
            </a:solidFill>
            <a:prstDash val="solid"/>
          </a:ln>
        </p:spPr>
      </p:sp>
      <p:sp>
        <p:nvSpPr>
          <p:cNvPr id="14" name="Text 11"/>
          <p:cNvSpPr/>
          <p:nvPr/>
        </p:nvSpPr>
        <p:spPr>
          <a:xfrm>
            <a:off x="2324695" y="5754886"/>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Biểu Diễn Thực Tế</a:t>
            </a:r>
            <a:endParaRPr lang="en-US" sz="2300" dirty="0"/>
          </a:p>
        </p:txBody>
      </p:sp>
      <p:sp>
        <p:nvSpPr>
          <p:cNvPr id="15" name="Text 12"/>
          <p:cNvSpPr/>
          <p:nvPr/>
        </p:nvSpPr>
        <p:spPr>
          <a:xfrm>
            <a:off x="2324695" y="6263045"/>
            <a:ext cx="6025515"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Tham gia các buổi biểu diễn để trau dồi kinh nghiệm và kỹ năng.</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694742"/>
            <a:ext cx="5954197" cy="744260"/>
          </a:xfrm>
          <a:prstGeom prst="rect">
            <a:avLst/>
          </a:prstGeom>
          <a:noFill/>
          <a:ln/>
        </p:spPr>
        <p:txBody>
          <a:bodyPr wrap="none" lIns="0" tIns="0" rIns="0" bIns="0" rtlCol="0" anchor="t"/>
          <a:lstStyle/>
          <a:p>
            <a:pPr marL="0" indent="0" algn="l">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Hợp Tác và Mở Rộng</a:t>
            </a:r>
            <a:endParaRPr lang="en-US" sz="4650" dirty="0"/>
          </a:p>
        </p:txBody>
      </p:sp>
      <p:sp>
        <p:nvSpPr>
          <p:cNvPr id="3" name="Text 1"/>
          <p:cNvSpPr/>
          <p:nvPr/>
        </p:nvSpPr>
        <p:spPr>
          <a:xfrm>
            <a:off x="793790" y="4005977"/>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FF8AAF"/>
                </a:solidFill>
                <a:latin typeface="Petrona Bold" pitchFamily="34" charset="0"/>
                <a:ea typeface="Petrona Bold" pitchFamily="34" charset="-122"/>
                <a:cs typeface="Petrona Bold" pitchFamily="34" charset="-120"/>
              </a:rPr>
              <a:t>Hợp Tác Với Nghệ Sĩ</a:t>
            </a:r>
            <a:endParaRPr lang="en-US" sz="2300" dirty="0"/>
          </a:p>
        </p:txBody>
      </p:sp>
      <p:sp>
        <p:nvSpPr>
          <p:cNvPr id="4" name="Text 2"/>
          <p:cNvSpPr/>
          <p:nvPr/>
        </p:nvSpPr>
        <p:spPr>
          <a:xfrm>
            <a:off x="793790" y="4604861"/>
            <a:ext cx="3978116"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Mời các nghệ sĩ nổi tiếng tham gia vào các dự án hát đúm để tăng sức hút.</a:t>
            </a:r>
            <a:endParaRPr lang="en-US" sz="1750" dirty="0"/>
          </a:p>
        </p:txBody>
      </p:sp>
      <p:sp>
        <p:nvSpPr>
          <p:cNvPr id="5" name="Text 3"/>
          <p:cNvSpPr/>
          <p:nvPr/>
        </p:nvSpPr>
        <p:spPr>
          <a:xfrm>
            <a:off x="5332928" y="4005977"/>
            <a:ext cx="3161943"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FF8AAF"/>
                </a:solidFill>
                <a:latin typeface="Petrona Bold" pitchFamily="34" charset="0"/>
                <a:ea typeface="Petrona Bold" pitchFamily="34" charset="-122"/>
                <a:cs typeface="Petrona Bold" pitchFamily="34" charset="-120"/>
              </a:rPr>
              <a:t>Liên Kết Với Trường Học</a:t>
            </a:r>
            <a:endParaRPr lang="en-US" sz="2300" dirty="0"/>
          </a:p>
        </p:txBody>
      </p:sp>
      <p:sp>
        <p:nvSpPr>
          <p:cNvPr id="6" name="Text 4"/>
          <p:cNvSpPr/>
          <p:nvPr/>
        </p:nvSpPr>
        <p:spPr>
          <a:xfrm>
            <a:off x="5332928" y="4604861"/>
            <a:ext cx="3978116"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Đưa hát đúm vào các chương trình giáo dục văn hóa trong trường học.</a:t>
            </a:r>
            <a:endParaRPr lang="en-US" sz="1750" dirty="0"/>
          </a:p>
        </p:txBody>
      </p:sp>
      <p:sp>
        <p:nvSpPr>
          <p:cNvPr id="7" name="Text 5"/>
          <p:cNvSpPr/>
          <p:nvPr/>
        </p:nvSpPr>
        <p:spPr>
          <a:xfrm>
            <a:off x="9872067" y="4005977"/>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FF8AAF"/>
                </a:solidFill>
                <a:latin typeface="Petrona Bold" pitchFamily="34" charset="0"/>
                <a:ea typeface="Petrona Bold" pitchFamily="34" charset="-122"/>
                <a:cs typeface="Petrona Bold" pitchFamily="34" charset="-120"/>
              </a:rPr>
              <a:t>Hợp Tác Quốc Tế</a:t>
            </a:r>
            <a:endParaRPr lang="en-US" sz="2300" dirty="0"/>
          </a:p>
        </p:txBody>
      </p:sp>
      <p:sp>
        <p:nvSpPr>
          <p:cNvPr id="8" name="Text 6"/>
          <p:cNvSpPr/>
          <p:nvPr/>
        </p:nvSpPr>
        <p:spPr>
          <a:xfrm>
            <a:off x="9872067" y="4604861"/>
            <a:ext cx="3978116"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Giới thiệu hát đúm ra thế giới thông qua các sự kiện văn hóa quốc tế.</a:t>
            </a:r>
            <a:endParaRPr lang="en-US" sz="17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796</Words>
  <Application>Microsoft Office PowerPoint</Application>
  <PresentationFormat>Custom</PresentationFormat>
  <Paragraphs>103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Times New Roman</vt:lpstr>
      <vt:lpstr>Arial</vt:lpstr>
      <vt:lpstr>Inter Bold</vt:lpstr>
      <vt:lpstr>Inter</vt:lpstr>
      <vt:lpstr>Calibri</vt:lpstr>
      <vt:lpstr>Petrona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DELL</cp:lastModifiedBy>
  <cp:revision>4</cp:revision>
  <dcterms:created xsi:type="dcterms:W3CDTF">2025-03-17T23:35:26Z</dcterms:created>
  <dcterms:modified xsi:type="dcterms:W3CDTF">2025-03-18T02:01:07Z</dcterms:modified>
</cp:coreProperties>
</file>