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Loubag" panose="020B0604020202020204" charset="0"/>
      <p:regular r:id="rId14"/>
    </p:embeddedFont>
    <p:embeddedFont>
      <p:font typeface="Nunito Bold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51C5-F4E0-475B-AE4F-597A8155D20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5FA5F-FD86-4170-B294-04ED535E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5FA5F-FD86-4170-B294-04ED535E0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6399">
            <a:off x="4298613" y="-5611515"/>
            <a:ext cx="15411678" cy="17334198"/>
          </a:xfrm>
          <a:custGeom>
            <a:avLst/>
            <a:gdLst/>
            <a:ahLst/>
            <a:cxnLst/>
            <a:rect l="l" t="t" r="r" b="b"/>
            <a:pathLst>
              <a:path w="15411678" h="17334198">
                <a:moveTo>
                  <a:pt x="0" y="0"/>
                </a:moveTo>
                <a:lnTo>
                  <a:pt x="15411678" y="0"/>
                </a:lnTo>
                <a:lnTo>
                  <a:pt x="15411678" y="17334198"/>
                </a:lnTo>
                <a:lnTo>
                  <a:pt x="0" y="1733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-425413" y="2402716"/>
            <a:ext cx="8841254" cy="8005354"/>
          </a:xfrm>
          <a:custGeom>
            <a:avLst/>
            <a:gdLst/>
            <a:ahLst/>
            <a:cxnLst/>
            <a:rect l="l" t="t" r="r" b="b"/>
            <a:pathLst>
              <a:path w="8841254" h="8005354">
                <a:moveTo>
                  <a:pt x="0" y="0"/>
                </a:moveTo>
                <a:lnTo>
                  <a:pt x="8841255" y="0"/>
                </a:lnTo>
                <a:lnTo>
                  <a:pt x="8841255" y="8005354"/>
                </a:lnTo>
                <a:lnTo>
                  <a:pt x="0" y="8005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4114751" y="6989146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5181448" y="3657300"/>
            <a:ext cx="835578" cy="860154"/>
          </a:xfrm>
          <a:custGeom>
            <a:avLst/>
            <a:gdLst/>
            <a:ahLst/>
            <a:cxnLst/>
            <a:rect l="l" t="t" r="r" b="b"/>
            <a:pathLst>
              <a:path w="835578" h="860154">
                <a:moveTo>
                  <a:pt x="0" y="0"/>
                </a:moveTo>
                <a:lnTo>
                  <a:pt x="835579" y="0"/>
                </a:lnTo>
                <a:lnTo>
                  <a:pt x="835579" y="860154"/>
                </a:lnTo>
                <a:lnTo>
                  <a:pt x="0" y="860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16483892" y="8490041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6529613" y="451700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8657996" y="8257704"/>
            <a:ext cx="1242253" cy="1278790"/>
          </a:xfrm>
          <a:custGeom>
            <a:avLst/>
            <a:gdLst/>
            <a:ahLst/>
            <a:cxnLst/>
            <a:rect l="l" t="t" r="r" b="b"/>
            <a:pathLst>
              <a:path w="1242253" h="1278790">
                <a:moveTo>
                  <a:pt x="0" y="0"/>
                </a:moveTo>
                <a:lnTo>
                  <a:pt x="1242253" y="0"/>
                </a:lnTo>
                <a:lnTo>
                  <a:pt x="1242253" y="1278789"/>
                </a:lnTo>
                <a:lnTo>
                  <a:pt x="0" y="1278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TextBox 9"/>
          <p:cNvSpPr txBox="1"/>
          <p:nvPr/>
        </p:nvSpPr>
        <p:spPr>
          <a:xfrm>
            <a:off x="5450245" y="405735"/>
            <a:ext cx="10869218" cy="8491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44"/>
              </a:lnSpc>
            </a:pPr>
            <a:r>
              <a:rPr lang="en-US" sz="800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Thành</a:t>
            </a:r>
            <a:r>
              <a:rPr lang="en-US" sz="8000" dirty="0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 </a:t>
            </a:r>
            <a:r>
              <a:rPr lang="en-US" sz="800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viên</a:t>
            </a:r>
            <a:endParaRPr lang="en-US" sz="8000" dirty="0">
              <a:solidFill>
                <a:srgbClr val="231F20"/>
              </a:solidFill>
              <a:latin typeface="Canva Sans" panose="020B0604020202020204" charset="0"/>
              <a:ea typeface="Loubag"/>
              <a:cs typeface="Loubag"/>
              <a:sym typeface="Loubag"/>
            </a:endParaRPr>
          </a:p>
          <a:p>
            <a:pPr algn="ctr">
              <a:lnSpc>
                <a:spcPts val="11344"/>
              </a:lnSpc>
            </a:pP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Hồng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Chúc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-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Tìm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hiểu</a:t>
            </a:r>
            <a:endParaRPr lang="en-US" sz="480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ubag"/>
            </a:endParaRPr>
          </a:p>
          <a:p>
            <a:pPr algn="ctr">
              <a:lnSpc>
                <a:spcPts val="11344"/>
              </a:lnSpc>
            </a:pP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Hải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Nhẫn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-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Tìm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câu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hỏi</a:t>
            </a:r>
            <a:endParaRPr lang="en-US" sz="480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ubag"/>
            </a:endParaRPr>
          </a:p>
          <a:p>
            <a:pPr algn="ctr">
              <a:lnSpc>
                <a:spcPts val="11344"/>
              </a:lnSpc>
            </a:pP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Đức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Huy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-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Thuyết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trình</a:t>
            </a:r>
            <a:endParaRPr lang="en-US" sz="480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ubag"/>
            </a:endParaRPr>
          </a:p>
          <a:p>
            <a:pPr algn="ctr">
              <a:lnSpc>
                <a:spcPts val="11344"/>
              </a:lnSpc>
            </a:pP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Quốc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Bảo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- </a:t>
            </a:r>
            <a:r>
              <a:rPr lang="en-US" sz="480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Làm</a:t>
            </a:r>
            <a:r>
              <a:rPr lang="en-US" sz="480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 </a:t>
            </a:r>
            <a:r>
              <a:rPr lang="en-US" sz="480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ubag"/>
              </a:rPr>
              <a:t>Powerpoint</a:t>
            </a:r>
            <a:endParaRPr lang="en-US" sz="4800" dirty="0">
              <a:solidFill>
                <a:srgbClr val="231F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ubag"/>
            </a:endParaRPr>
          </a:p>
          <a:p>
            <a:pPr algn="ctr">
              <a:lnSpc>
                <a:spcPts val="11344"/>
              </a:lnSpc>
            </a:pPr>
            <a:endParaRPr lang="en-US" sz="4800" dirty="0">
              <a:solidFill>
                <a:srgbClr val="231F20"/>
              </a:solidFill>
              <a:latin typeface="Canva Sans" panose="020B0604020202020204" charset="0"/>
              <a:ea typeface="Loubag"/>
              <a:cs typeface="Loubag"/>
              <a:sym typeface="Loubag"/>
            </a:endParaRPr>
          </a:p>
        </p:txBody>
      </p:sp>
      <p:sp>
        <p:nvSpPr>
          <p:cNvPr id="10" name="TextBox 10"/>
          <p:cNvSpPr txBox="1"/>
          <p:nvPr/>
        </p:nvSpPr>
        <p:spPr>
          <a:xfrm flipV="1">
            <a:off x="7171270" y="5501286"/>
            <a:ext cx="10659530" cy="594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endParaRPr lang="en-US" sz="3440" b="1" dirty="0">
              <a:solidFill>
                <a:srgbClr val="CD595B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844210" y="142160"/>
            <a:ext cx="5495488" cy="2260555"/>
          </a:xfrm>
          <a:custGeom>
            <a:avLst/>
            <a:gdLst/>
            <a:ahLst/>
            <a:cxnLst/>
            <a:rect l="l" t="t" r="r" b="b"/>
            <a:pathLst>
              <a:path w="5495488" h="2260555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274" t="-14786" r="-68516" b="-253585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13251" flipH="1">
            <a:off x="-69592" y="-2125660"/>
            <a:ext cx="14090809" cy="15848559"/>
          </a:xfrm>
          <a:custGeom>
            <a:avLst/>
            <a:gdLst/>
            <a:ahLst/>
            <a:cxnLst/>
            <a:rect l="l" t="t" r="r" b="b"/>
            <a:pathLst>
              <a:path w="14090809" h="15848559">
                <a:moveTo>
                  <a:pt x="14090810" y="0"/>
                </a:moveTo>
                <a:lnTo>
                  <a:pt x="0" y="0"/>
                </a:lnTo>
                <a:lnTo>
                  <a:pt x="0" y="15848559"/>
                </a:lnTo>
                <a:lnTo>
                  <a:pt x="14090810" y="15848559"/>
                </a:lnTo>
                <a:lnTo>
                  <a:pt x="140908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3" name="Group 3"/>
          <p:cNvGrpSpPr/>
          <p:nvPr/>
        </p:nvGrpSpPr>
        <p:grpSpPr>
          <a:xfrm>
            <a:off x="889999" y="2639338"/>
            <a:ext cx="971060" cy="9710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74678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67467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59302"/>
            <a:ext cx="9802516" cy="117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9"/>
              </a:lnSpc>
            </a:pPr>
            <a:r>
              <a:rPr lang="en-US" sz="903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Mục</a:t>
            </a:r>
            <a:r>
              <a:rPr lang="en-US" sz="9030" dirty="0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 </a:t>
            </a:r>
            <a:r>
              <a:rPr lang="en-US" sz="903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tiêu</a:t>
            </a:r>
            <a:r>
              <a:rPr lang="en-US" sz="9030" dirty="0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 </a:t>
            </a:r>
            <a:r>
              <a:rPr lang="en-US" sz="903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bài</a:t>
            </a:r>
            <a:r>
              <a:rPr lang="en-US" sz="9030" dirty="0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 </a:t>
            </a:r>
            <a:r>
              <a:rPr lang="en-US" sz="9030" dirty="0" err="1">
                <a:solidFill>
                  <a:srgbClr val="231F20"/>
                </a:solidFill>
                <a:latin typeface="Canva Sans" panose="020B0604020202020204" charset="0"/>
                <a:ea typeface="Loubag"/>
                <a:cs typeface="Loubag"/>
                <a:sym typeface="Loubag"/>
              </a:rPr>
              <a:t>học</a:t>
            </a:r>
            <a:endParaRPr lang="en-US" sz="9030" dirty="0">
              <a:solidFill>
                <a:srgbClr val="231F20"/>
              </a:solidFill>
              <a:latin typeface="Canva Sans" panose="020B0604020202020204" charset="0"/>
              <a:ea typeface="Loubag"/>
              <a:cs typeface="Loubag"/>
              <a:sym typeface="Loubag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89999" y="4315248"/>
            <a:ext cx="971060" cy="97106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74678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67467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9999" y="5991158"/>
            <a:ext cx="971060" cy="97106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74678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67467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21838" y="2444808"/>
            <a:ext cx="9739216" cy="146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1"/>
              </a:lnSpc>
            </a:pP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Cho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biết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vùng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tiếp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giáp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lãnh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hải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và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vùng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đặc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quyền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kinh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tế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khác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nhau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như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thế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2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nào</a:t>
            </a:r>
            <a:r>
              <a:rPr lang="en-US" sz="4022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1838" y="4617920"/>
            <a:ext cx="8465332" cy="525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6"/>
              </a:lnSpc>
            </a:pPr>
            <a:r>
              <a:rPr lang="en-US" sz="4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Nêu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khái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niệm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thềm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lục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145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địa</a:t>
            </a:r>
            <a:r>
              <a:rPr lang="en-US" sz="4145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VN</a:t>
            </a:r>
            <a:r>
              <a:rPr lang="en-US" sz="4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21838" y="6276968"/>
            <a:ext cx="9303489" cy="50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8"/>
              </a:lnSpc>
            </a:pP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Cách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xác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định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thềm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lục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địa</a:t>
            </a:r>
            <a:endParaRPr lang="en-US" sz="4020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2220023" y="200126"/>
            <a:ext cx="5495488" cy="2260555"/>
          </a:xfrm>
          <a:custGeom>
            <a:avLst/>
            <a:gdLst/>
            <a:ahLst/>
            <a:cxnLst/>
            <a:rect l="l" t="t" r="r" b="b"/>
            <a:pathLst>
              <a:path w="5495488" h="2260555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274" t="-14786" r="-68516" b="-253585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7" name="Freeform 17"/>
          <p:cNvSpPr/>
          <p:nvPr/>
        </p:nvSpPr>
        <p:spPr>
          <a:xfrm>
            <a:off x="11562657" y="1774575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8" name="Freeform 18"/>
          <p:cNvSpPr/>
          <p:nvPr/>
        </p:nvSpPr>
        <p:spPr>
          <a:xfrm>
            <a:off x="16287292" y="3006431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9" name="Freeform 19"/>
          <p:cNvSpPr/>
          <p:nvPr/>
        </p:nvSpPr>
        <p:spPr>
          <a:xfrm>
            <a:off x="143691" y="8490041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20" name="Group 20"/>
          <p:cNvGrpSpPr/>
          <p:nvPr/>
        </p:nvGrpSpPr>
        <p:grpSpPr>
          <a:xfrm>
            <a:off x="889999" y="7667069"/>
            <a:ext cx="971060" cy="97106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674678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67467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21838" y="7325335"/>
            <a:ext cx="9303489" cy="195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8"/>
              </a:lnSpc>
            </a:pP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Cho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biết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ngày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25/12/2020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hiệp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định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gì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đã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được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kí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kết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?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Và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xác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định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đường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phân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chia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vịnh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Bắc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Bộ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giữa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Việt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Nam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và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Trung</a:t>
            </a:r>
            <a:r>
              <a:rPr lang="en-US" sz="4020" dirty="0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 </a:t>
            </a:r>
            <a:r>
              <a:rPr lang="en-US" sz="4020" dirty="0" err="1">
                <a:solidFill>
                  <a:srgbClr val="231F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uce"/>
              </a:rPr>
              <a:t>Quốc</a:t>
            </a:r>
            <a:r>
              <a:rPr lang="en-US" sz="4020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44650" y="-427259"/>
            <a:ext cx="10835690" cy="11141518"/>
            <a:chOff x="0" y="0"/>
            <a:chExt cx="6350000" cy="6529224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6445403"/>
            </a:xfrm>
            <a:custGeom>
              <a:avLst/>
              <a:gdLst/>
              <a:ahLst/>
              <a:cxnLst/>
              <a:rect l="l" t="t" r="r" b="b"/>
              <a:pathLst>
                <a:path w="6350000" h="6445403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6445403"/>
                  </a:lnTo>
                  <a:lnTo>
                    <a:pt x="6350000" y="6445403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32547" y="346259"/>
            <a:ext cx="772021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6216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Vùng</a:t>
            </a:r>
            <a:r>
              <a:rPr lang="en-US" sz="6216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216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tiếp</a:t>
            </a:r>
            <a:r>
              <a:rPr lang="en-US" sz="6216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216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giáp</a:t>
            </a:r>
            <a:r>
              <a:rPr lang="en-US" sz="6216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216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lãnh</a:t>
            </a:r>
            <a:r>
              <a:rPr lang="en-US" sz="6216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216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hải</a:t>
            </a:r>
            <a:endParaRPr lang="en-US" sz="6216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346224"/>
            <a:ext cx="8966326" cy="8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6"/>
              </a:lnSpc>
            </a:pPr>
            <a:r>
              <a:rPr lang="en-US" sz="6219" dirty="0" err="1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Vùng</a:t>
            </a:r>
            <a:r>
              <a:rPr lang="en-US" sz="6219" dirty="0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219" dirty="0" err="1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đặc</a:t>
            </a:r>
            <a:r>
              <a:rPr lang="en-US" sz="6219" dirty="0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219" dirty="0" err="1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quyền</a:t>
            </a:r>
            <a:r>
              <a:rPr lang="en-US" sz="6219" dirty="0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219" dirty="0" err="1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kinh</a:t>
            </a:r>
            <a:r>
              <a:rPr lang="en-US" sz="6219" dirty="0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6219" dirty="0" err="1">
                <a:solidFill>
                  <a:srgbClr val="0D0608"/>
                </a:solidFill>
                <a:latin typeface="Canva Sans"/>
                <a:ea typeface="Canva Sans"/>
                <a:cs typeface="Canva Sans"/>
                <a:sym typeface="Canva Sans"/>
              </a:rPr>
              <a:t>tế</a:t>
            </a:r>
            <a:endParaRPr lang="en-US" sz="6219" dirty="0">
              <a:solidFill>
                <a:srgbClr val="0D0608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43411" y="2414650"/>
            <a:ext cx="8985304" cy="699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giáp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lãnh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nằm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ngoài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lãnh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giáp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với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lãnh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chiều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rộng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không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quá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24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lý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từ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đường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cơ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sở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này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quốc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quyền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thực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hiện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biện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cần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thiết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để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ngăn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ngừa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trừng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trị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hành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phạm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luật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quy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định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mình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liên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đến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tài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chính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nhập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cư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hoặc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3686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tế</a:t>
            </a:r>
            <a:r>
              <a:rPr lang="en-US" sz="368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66957" y="1709265"/>
            <a:ext cx="8821043" cy="84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đặc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quyền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tế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nằm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ngoài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lãnh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giáp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với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lãnh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chiều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rộng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không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quá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200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hải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lý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từ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đường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cơ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sở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này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quốc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gia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quyền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chủ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quyền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về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thăm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dò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khai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thác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bảo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tồn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quản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lý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tài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nguyên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thiên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vật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phi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vật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vùng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nước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đáy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đáy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lòng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đất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dưới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đáy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biển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cũng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hoạt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động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khác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nhằm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mục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đích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kinh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90" dirty="0" err="1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tế</a:t>
            </a:r>
            <a:r>
              <a:rPr lang="en-US" sz="3690" dirty="0">
                <a:solidFill>
                  <a:srgbClr val="0D060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0535" y="175595"/>
            <a:ext cx="5495488" cy="2260555"/>
          </a:xfrm>
          <a:custGeom>
            <a:avLst/>
            <a:gdLst/>
            <a:ahLst/>
            <a:cxnLst/>
            <a:rect l="l" t="t" r="r" b="b"/>
            <a:pathLst>
              <a:path w="5495488" h="2260555">
                <a:moveTo>
                  <a:pt x="0" y="0"/>
                </a:moveTo>
                <a:lnTo>
                  <a:pt x="5495488" y="0"/>
                </a:lnTo>
                <a:lnTo>
                  <a:pt x="5495488" y="2260556"/>
                </a:lnTo>
                <a:lnTo>
                  <a:pt x="0" y="2260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274" t="-14786" r="-68516" b="-253585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16483892" y="8937545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>
            <a:off x="15963282" y="386382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18288000" cy="10860174"/>
          </a:xfrm>
          <a:custGeom>
            <a:avLst/>
            <a:gdLst/>
            <a:ahLst/>
            <a:cxnLst/>
            <a:rect l="l" t="t" r="r" b="b"/>
            <a:pathLst>
              <a:path w="18288000" h="10860174">
                <a:moveTo>
                  <a:pt x="0" y="0"/>
                </a:moveTo>
                <a:lnTo>
                  <a:pt x="18288000" y="0"/>
                </a:lnTo>
                <a:lnTo>
                  <a:pt x="18288000" y="10860174"/>
                </a:lnTo>
                <a:lnTo>
                  <a:pt x="0" y="108601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33" t="-2036" b="-2036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3322" y="446390"/>
            <a:ext cx="12149161" cy="27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3"/>
              </a:lnSpc>
            </a:pPr>
            <a:r>
              <a:rPr lang="en-US" sz="9627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2,Khái </a:t>
            </a:r>
            <a:r>
              <a:rPr lang="en-US" sz="9627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niệm</a:t>
            </a:r>
            <a:r>
              <a:rPr lang="en-US" sz="9627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627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thềm</a:t>
            </a:r>
            <a:r>
              <a:rPr lang="en-US" sz="9627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627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lục</a:t>
            </a:r>
            <a:r>
              <a:rPr lang="en-US" sz="9627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627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địa</a:t>
            </a:r>
            <a:r>
              <a:rPr lang="en-US" sz="9627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VN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88889"/>
            <a:ext cx="15903077" cy="489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6"/>
              </a:lnSpc>
            </a:pP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Thềm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Việt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Nam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là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phần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ngầm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dưới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kéo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dài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từ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bờ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đến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sâu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khoảng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200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mét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hoặc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hơn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nơi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sâu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cho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phép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khai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thác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tài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nguyên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thiên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nhiên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Thềm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bao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gồm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đáy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lòng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đất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dưới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đáy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nơi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quốc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gia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quyền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chủ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quyền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về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thăm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dò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khai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thác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tài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nguyên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thiên</a:t>
            </a:r>
            <a:r>
              <a:rPr lang="en-US" sz="435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57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nhiên</a:t>
            </a:r>
            <a:endParaRPr lang="en-US" sz="4357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20954" y="1028700"/>
            <a:ext cx="1001909" cy="1031376"/>
          </a:xfrm>
          <a:custGeom>
            <a:avLst/>
            <a:gdLst/>
            <a:ahLst/>
            <a:cxnLst/>
            <a:rect l="l" t="t" r="r" b="b"/>
            <a:pathLst>
              <a:path w="1001909" h="1031376">
                <a:moveTo>
                  <a:pt x="0" y="0"/>
                </a:moveTo>
                <a:lnTo>
                  <a:pt x="1001908" y="0"/>
                </a:lnTo>
                <a:lnTo>
                  <a:pt x="1001908" y="1031376"/>
                </a:lnTo>
                <a:lnTo>
                  <a:pt x="0" y="103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16683855" y="192733"/>
            <a:ext cx="1150890" cy="1184740"/>
          </a:xfrm>
          <a:custGeom>
            <a:avLst/>
            <a:gdLst/>
            <a:ahLst/>
            <a:cxnLst/>
            <a:rect l="l" t="t" r="r" b="b"/>
            <a:pathLst>
              <a:path w="1150890" h="118474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90747" y="422643"/>
            <a:ext cx="28269494" cy="9441713"/>
            <a:chOff x="0" y="0"/>
            <a:chExt cx="37692659" cy="125889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9011163" cy="6593071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8681496" y="0"/>
              <a:ext cx="19011163" cy="6593071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8681496" y="5995880"/>
              <a:ext cx="19011163" cy="6593071"/>
              <a:chOff x="0" y="0"/>
              <a:chExt cx="6350000" cy="22021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0" y="5995880"/>
              <a:ext cx="19011163" cy="6593071"/>
              <a:chOff x="0" y="0"/>
              <a:chExt cx="6350000" cy="22021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1573546" y="1611952"/>
            <a:ext cx="15140908" cy="11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1"/>
              </a:lnSpc>
            </a:pP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3,Cách </a:t>
            </a:r>
            <a:r>
              <a:rPr lang="en-US" sz="8046" dirty="0" err="1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xác</a:t>
            </a: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8046" dirty="0" err="1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định</a:t>
            </a: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8046" dirty="0" err="1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thềm</a:t>
            </a: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8046" dirty="0" err="1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lục</a:t>
            </a: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8046" dirty="0" err="1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địa</a:t>
            </a:r>
            <a:r>
              <a:rPr lang="en-US" sz="8046" dirty="0">
                <a:solidFill>
                  <a:srgbClr val="231F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076" y="3433770"/>
            <a:ext cx="18216923" cy="5592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Khi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mép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ngoài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rìa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đường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sở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chưa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đủ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hải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Thềm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xác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định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vùng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rộng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hải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tính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từ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đường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sở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6290"/>
              </a:lnSpc>
            </a:pP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Khi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mép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ngoài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rìa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vượt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hải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Thềm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xác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định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là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vùng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rộng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đến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mép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ngoài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rìa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lục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nhưng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không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vượt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350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hải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tính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từ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đường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sở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hoặc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không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vượt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quá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100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hải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tính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từ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đường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đẳng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sâu</a:t>
            </a:r>
            <a:r>
              <a:rPr lang="en-US" sz="419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2.500 </a:t>
            </a:r>
            <a:r>
              <a:rPr lang="en-US" sz="419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mét</a:t>
            </a:r>
            <a:endParaRPr lang="en-US" sz="419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6920482" y="1382169"/>
            <a:ext cx="1150890" cy="1184740"/>
          </a:xfrm>
          <a:custGeom>
            <a:avLst/>
            <a:gdLst/>
            <a:ahLst/>
            <a:cxnLst/>
            <a:rect l="l" t="t" r="r" b="b"/>
            <a:pathLst>
              <a:path w="1150890" h="118474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4" name="Freeform 14"/>
          <p:cNvSpPr/>
          <p:nvPr/>
        </p:nvSpPr>
        <p:spPr>
          <a:xfrm>
            <a:off x="0" y="8485101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5" name="Freeform 15"/>
          <p:cNvSpPr/>
          <p:nvPr/>
        </p:nvSpPr>
        <p:spPr>
          <a:xfrm>
            <a:off x="3677535" y="197429"/>
            <a:ext cx="1150890" cy="1184740"/>
          </a:xfrm>
          <a:custGeom>
            <a:avLst/>
            <a:gdLst/>
            <a:ahLst/>
            <a:cxnLst/>
            <a:rect l="l" t="t" r="r" b="b"/>
            <a:pathLst>
              <a:path w="1150890" h="1184740">
                <a:moveTo>
                  <a:pt x="0" y="0"/>
                </a:moveTo>
                <a:lnTo>
                  <a:pt x="1150891" y="0"/>
                </a:lnTo>
                <a:lnTo>
                  <a:pt x="1150891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6" name="Freeform 16"/>
          <p:cNvSpPr/>
          <p:nvPr/>
        </p:nvSpPr>
        <p:spPr>
          <a:xfrm>
            <a:off x="13747024" y="9102260"/>
            <a:ext cx="1150890" cy="1184740"/>
          </a:xfrm>
          <a:custGeom>
            <a:avLst/>
            <a:gdLst/>
            <a:ahLst/>
            <a:cxnLst/>
            <a:rect l="l" t="t" r="r" b="b"/>
            <a:pathLst>
              <a:path w="1150890" h="1184740">
                <a:moveTo>
                  <a:pt x="0" y="0"/>
                </a:moveTo>
                <a:lnTo>
                  <a:pt x="1150890" y="0"/>
                </a:lnTo>
                <a:lnTo>
                  <a:pt x="1150890" y="1184740"/>
                </a:lnTo>
                <a:lnTo>
                  <a:pt x="0" y="1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187" y="0"/>
            <a:ext cx="17867315" cy="11189406"/>
          </a:xfrm>
          <a:custGeom>
            <a:avLst/>
            <a:gdLst/>
            <a:ahLst/>
            <a:cxnLst/>
            <a:rect l="l" t="t" r="r" b="b"/>
            <a:pathLst>
              <a:path w="17867315" h="11189406">
                <a:moveTo>
                  <a:pt x="0" y="0"/>
                </a:moveTo>
                <a:lnTo>
                  <a:pt x="17867316" y="0"/>
                </a:lnTo>
                <a:lnTo>
                  <a:pt x="17867316" y="11189406"/>
                </a:lnTo>
                <a:lnTo>
                  <a:pt x="0" y="11189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28467" flipH="1">
            <a:off x="807528" y="-3132275"/>
            <a:ext cx="13563850" cy="15255864"/>
          </a:xfrm>
          <a:custGeom>
            <a:avLst/>
            <a:gdLst/>
            <a:ahLst/>
            <a:cxnLst/>
            <a:rect l="l" t="t" r="r" b="b"/>
            <a:pathLst>
              <a:path w="13563850" h="15255864">
                <a:moveTo>
                  <a:pt x="13563851" y="0"/>
                </a:moveTo>
                <a:lnTo>
                  <a:pt x="0" y="0"/>
                </a:lnTo>
                <a:lnTo>
                  <a:pt x="0" y="15255864"/>
                </a:lnTo>
                <a:lnTo>
                  <a:pt x="13563851" y="15255864"/>
                </a:lnTo>
                <a:lnTo>
                  <a:pt x="135638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3"/>
          <p:cNvSpPr txBox="1"/>
          <p:nvPr/>
        </p:nvSpPr>
        <p:spPr>
          <a:xfrm>
            <a:off x="1028700" y="989580"/>
            <a:ext cx="11639043" cy="178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4,Cho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biết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ngày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25/12/2020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hiệp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định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gì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đã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được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kí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kết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và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xác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định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đường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phân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chia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vịnh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Bắc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Bộ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giữa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Việt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Nam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và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Trung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200" b="1" dirty="0" err="1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Quốc</a:t>
            </a:r>
            <a:r>
              <a:rPr lang="en-US" sz="4200" b="1" dirty="0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02500" y="3463898"/>
            <a:ext cx="11641885" cy="402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5"/>
              </a:lnSpc>
            </a:pP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Ngày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25/12/2020,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Việt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Nam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Trung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Quốc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đã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ký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kết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Hiệp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phân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giới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biển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hợp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nghề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vịnh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Bắc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Bộ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Đường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phân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chia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vịnh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Bắc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Bộ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giữa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Việt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Nam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Trung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Quốc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xác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dựa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trên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nguyên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tắc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công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bằng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các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yếu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tố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địa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lịch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sử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kinh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tế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pháp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2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lý</a:t>
            </a:r>
            <a:r>
              <a:rPr lang="en-US" sz="362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6246552" y="1551602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14984156" y="528402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5098935" y="8637970"/>
            <a:ext cx="1205213" cy="1240660"/>
          </a:xfrm>
          <a:custGeom>
            <a:avLst/>
            <a:gdLst/>
            <a:ahLst/>
            <a:cxnLst/>
            <a:rect l="l" t="t" r="r" b="b"/>
            <a:pathLst>
              <a:path w="1205213" h="1240660">
                <a:moveTo>
                  <a:pt x="0" y="0"/>
                </a:moveTo>
                <a:lnTo>
                  <a:pt x="1205213" y="0"/>
                </a:lnTo>
                <a:lnTo>
                  <a:pt x="1205213" y="1240660"/>
                </a:lnTo>
                <a:lnTo>
                  <a:pt x="0" y="12406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430343" y="7688038"/>
            <a:ext cx="1196714" cy="1231912"/>
          </a:xfrm>
          <a:custGeom>
            <a:avLst/>
            <a:gdLst/>
            <a:ahLst/>
            <a:cxnLst/>
            <a:rect l="l" t="t" r="r" b="b"/>
            <a:pathLst>
              <a:path w="1196714" h="1231912">
                <a:moveTo>
                  <a:pt x="0" y="0"/>
                </a:moveTo>
                <a:lnTo>
                  <a:pt x="1196714" y="0"/>
                </a:lnTo>
                <a:lnTo>
                  <a:pt x="1196714" y="1231912"/>
                </a:lnTo>
                <a:lnTo>
                  <a:pt x="0" y="1231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08465">
            <a:off x="5317292" y="-2172485"/>
            <a:ext cx="12692826" cy="14276185"/>
          </a:xfrm>
          <a:custGeom>
            <a:avLst/>
            <a:gdLst/>
            <a:ahLst/>
            <a:cxnLst/>
            <a:rect l="l" t="t" r="r" b="b"/>
            <a:pathLst>
              <a:path w="12692826" h="14276185">
                <a:moveTo>
                  <a:pt x="0" y="0"/>
                </a:moveTo>
                <a:lnTo>
                  <a:pt x="12692826" y="0"/>
                </a:lnTo>
                <a:lnTo>
                  <a:pt x="12692826" y="14276185"/>
                </a:lnTo>
                <a:lnTo>
                  <a:pt x="0" y="14276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3"/>
          <p:cNvSpPr txBox="1"/>
          <p:nvPr/>
        </p:nvSpPr>
        <p:spPr>
          <a:xfrm>
            <a:off x="8121224" y="2925805"/>
            <a:ext cx="8171505" cy="228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016">
                <a:solidFill>
                  <a:srgbClr val="231F20"/>
                </a:solidFill>
                <a:latin typeface="Loubag"/>
                <a:ea typeface="Loubag"/>
                <a:cs typeface="Loubag"/>
                <a:sym typeface="Loubag"/>
              </a:rPr>
              <a:t>Thank you for listening!</a:t>
            </a:r>
          </a:p>
        </p:txBody>
      </p:sp>
      <p:sp>
        <p:nvSpPr>
          <p:cNvPr id="4" name="Freeform 4"/>
          <p:cNvSpPr/>
          <p:nvPr/>
        </p:nvSpPr>
        <p:spPr>
          <a:xfrm>
            <a:off x="225680" y="2859130"/>
            <a:ext cx="8118990" cy="11813346"/>
          </a:xfrm>
          <a:custGeom>
            <a:avLst/>
            <a:gdLst/>
            <a:ahLst/>
            <a:cxnLst/>
            <a:rect l="l" t="t" r="r" b="b"/>
            <a:pathLst>
              <a:path w="8118990" h="11813346">
                <a:moveTo>
                  <a:pt x="0" y="0"/>
                </a:moveTo>
                <a:lnTo>
                  <a:pt x="8118990" y="0"/>
                </a:lnTo>
                <a:lnTo>
                  <a:pt x="8118990" y="11813346"/>
                </a:lnTo>
                <a:lnTo>
                  <a:pt x="0" y="11813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>
            <a:off x="5168344" y="1362115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7"/>
                </a:lnTo>
                <a:lnTo>
                  <a:pt x="0" y="1000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>
            <a:off x="1506531" y="3080137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7" y="0"/>
                </a:lnTo>
                <a:lnTo>
                  <a:pt x="1492617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6512991" y="8490041"/>
            <a:ext cx="1492617" cy="1536518"/>
          </a:xfrm>
          <a:custGeom>
            <a:avLst/>
            <a:gdLst/>
            <a:ahLst/>
            <a:cxnLst/>
            <a:rect l="l" t="t" r="r" b="b"/>
            <a:pathLst>
              <a:path w="1492617" h="1536518">
                <a:moveTo>
                  <a:pt x="0" y="0"/>
                </a:moveTo>
                <a:lnTo>
                  <a:pt x="1492618" y="0"/>
                </a:lnTo>
                <a:lnTo>
                  <a:pt x="1492618" y="1536518"/>
                </a:lnTo>
                <a:lnTo>
                  <a:pt x="0" y="15365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534523" y="361519"/>
            <a:ext cx="972008" cy="1000596"/>
          </a:xfrm>
          <a:custGeom>
            <a:avLst/>
            <a:gdLst/>
            <a:ahLst/>
            <a:cxnLst/>
            <a:rect l="l" t="t" r="r" b="b"/>
            <a:pathLst>
              <a:path w="972008" h="1000596">
                <a:moveTo>
                  <a:pt x="0" y="0"/>
                </a:moveTo>
                <a:lnTo>
                  <a:pt x="972008" y="0"/>
                </a:lnTo>
                <a:lnTo>
                  <a:pt x="972008" y="1000596"/>
                </a:lnTo>
                <a:lnTo>
                  <a:pt x="0" y="1000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4847" t="-296347" r="-724937" b="-544619"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573</Words>
  <Application>Microsoft Office PowerPoint</Application>
  <PresentationFormat>Custom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Canva Sans</vt:lpstr>
      <vt:lpstr>Open Sans</vt:lpstr>
      <vt:lpstr>Nunito Bold</vt:lpstr>
      <vt:lpstr>Calibri</vt:lpstr>
      <vt:lpstr>Loubag</vt:lpstr>
      <vt:lpstr>Canva Sans Bold</vt:lpstr>
      <vt:lpstr>Open Sans Bold</vt:lpstr>
      <vt:lpstr>Open Sauce Bold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Colorful Illustrative Online Shopping Marketing Presentation</dc:title>
  <cp:lastModifiedBy>Nguyen Thuy Linh</cp:lastModifiedBy>
  <cp:revision>11</cp:revision>
  <dcterms:created xsi:type="dcterms:W3CDTF">2006-08-16T00:00:00Z</dcterms:created>
  <dcterms:modified xsi:type="dcterms:W3CDTF">2025-03-04T15:00:03Z</dcterms:modified>
  <dc:identifier>DAGgw4X2l8w</dc:identifier>
</cp:coreProperties>
</file>