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271" r:id="rId3"/>
    <p:sldId id="256" r:id="rId5"/>
    <p:sldId id="389" r:id="rId6"/>
    <p:sldId id="302" r:id="rId7"/>
    <p:sldId id="279" r:id="rId8"/>
    <p:sldId id="683" r:id="rId9"/>
    <p:sldId id="573" r:id="rId10"/>
    <p:sldId id="316" r:id="rId11"/>
    <p:sldId id="470" r:id="rId12"/>
    <p:sldId id="687" r:id="rId13"/>
    <p:sldId id="372" r:id="rId14"/>
    <p:sldId id="651" r:id="rId15"/>
    <p:sldId id="688" r:id="rId16"/>
    <p:sldId id="298" r:id="rId17"/>
    <p:sldId id="602" r:id="rId18"/>
    <p:sldId id="674" r:id="rId19"/>
    <p:sldId id="689" r:id="rId20"/>
    <p:sldId id="702" r:id="rId21"/>
    <p:sldId id="313" r:id="rId22"/>
    <p:sldId id="605" r:id="rId23"/>
    <p:sldId id="703" r:id="rId24"/>
    <p:sldId id="704" r:id="rId25"/>
    <p:sldId id="706" r:id="rId26"/>
    <p:sldId id="707" r:id="rId27"/>
    <p:sldId id="708" r:id="rId28"/>
    <p:sldId id="709" r:id="rId29"/>
    <p:sldId id="330" r:id="rId30"/>
    <p:sldId id="406" r:id="rId31"/>
    <p:sldId id="407" r:id="rId32"/>
    <p:sldId id="710" r:id="rId33"/>
    <p:sldId id="35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79" userDrawn="1">
          <p15:clr>
            <a:srgbClr val="A4A3A4"/>
          </p15:clr>
        </p15:guide>
        <p15:guide id="2" pos="38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BC98"/>
    <a:srgbClr val="EBD9B4"/>
    <a:srgbClr val="F9EFDB"/>
    <a:srgbClr val="E9DED1"/>
    <a:srgbClr val="C1ECE4"/>
    <a:srgbClr val="FF9EAA"/>
    <a:srgbClr val="FFE5E5"/>
    <a:srgbClr val="F3FDE8"/>
    <a:srgbClr val="FFFFFF"/>
    <a:srgbClr val="A8D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1684" y="608"/>
      </p:cViewPr>
      <p:guideLst>
        <p:guide orient="horz" pos="2679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media" Target="file:///C:\Users\Sang\Favorites\Downloads\office_space_-_95520%20(1080p).mp4" TargetMode="External"/><Relationship Id="rId1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GIF"/><Relationship Id="rId1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GIF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tif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tags" Target="../tags/tag1.xml"/><Relationship Id="rId3" Type="http://schemas.microsoft.com/office/2007/relationships/media" Target="file:///C:\Users\Sang\Favorites\Downloads\y2mate.com%20-%20American%20vs%20British%20vs%20Australian%20English%20%20One%20Language%20Three%20Accents_1080p.mp4" TargetMode="External"/><Relationship Id="rId2" Type="http://schemas.openxmlformats.org/officeDocument/2006/relationships/video" Target="file:///C:\Users\Sang\Favorites\Downloads\y2mate.com%20-%20American%20vs%20British%20vs%20Australian%20English%20%20One%20Language%20Three%20Accents_1080p.mp4" TargetMode="Externa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-2966085"/>
            <a:ext cx="12484100" cy="2205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GB" dirty="0">
                <a:solidFill>
                  <a:schemeClr val="tx1"/>
                </a:solidFill>
                <a:sym typeface="+mn-ea"/>
              </a:rPr>
              <a:t>Think!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0680"/>
            <a:ext cx="5755005" cy="157607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again. Fill in each blank with no more than TWO words from the conversation.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Match the words and phrases with their definitions.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Fill in each blank with a word or phrase from 3.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45" y="1225550"/>
            <a:ext cx="9221470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Look at picture and Answer the questions: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5744845" y="2143760"/>
            <a:ext cx="6033135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Who do you see in the picture?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does the picture show? What does it mean?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057400"/>
            <a:ext cx="5241925" cy="4199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3510" y="697230"/>
            <a:ext cx="5182870" cy="634365"/>
            <a:chOff x="226" y="1098"/>
            <a:chExt cx="6593" cy="999"/>
          </a:xfrm>
          <a:solidFill>
            <a:srgbClr val="8EACCD"/>
          </a:solidFill>
        </p:grpSpPr>
        <p:sp>
          <p:nvSpPr>
            <p:cNvPr id="9" name="Rectangles 8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226" y="1098"/>
              <a:ext cx="6593" cy="91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 (p.92)</a:t>
              </a:r>
              <a:endPara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-15875" y="1310005"/>
            <a:ext cx="12206605" cy="5563235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Teacher: </a:t>
            </a:r>
            <a:r>
              <a:rPr lang="en-US" sz="3200"/>
              <a:t>Hi class. I’d like to introduce an exchange student who comes from New York. Welcome Jack!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Students:</a:t>
            </a:r>
            <a:r>
              <a:rPr lang="en-US" sz="3200"/>
              <a:t> Hello, Jack. Nice to meet you.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Jack:</a:t>
            </a:r>
            <a:r>
              <a:rPr lang="en-US" sz="3200"/>
              <a:t> Nice to meet you all. This is my first time in Viet Nam.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Teacher:</a:t>
            </a:r>
            <a:r>
              <a:rPr lang="en-US" sz="3200"/>
              <a:t> Now you can ask Jack any questions you would like to ask.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Phong:</a:t>
            </a:r>
            <a:r>
              <a:rPr lang="en-US" sz="3200"/>
              <a:t> Do American students wear school uniforms every day, Jack?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Jack: </a:t>
            </a:r>
            <a:r>
              <a:rPr lang="en-US" sz="3200"/>
              <a:t>No, most American students don’t wear school uniforms. Most students at my school wear pants and T-shirts.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Phong: </a:t>
            </a:r>
            <a:r>
              <a:rPr lang="en-US" sz="3200"/>
              <a:t>What do you mean by ‘pants’, Jack?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Jack:</a:t>
            </a:r>
            <a:r>
              <a:rPr lang="en-US" sz="3200"/>
              <a:t> Ah, I mean trousers. In AmericanEnglish, ‘pants’ mean ‘trousers’.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Phong:</a:t>
            </a:r>
            <a:r>
              <a:rPr lang="en-US" sz="3200"/>
              <a:t> I see.</a:t>
            </a:r>
            <a:endParaRPr lang="en-US" sz="3200"/>
          </a:p>
          <a:p>
            <a:pPr algn="just"/>
            <a:endParaRPr lang="en-US" sz="320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05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326380" y="616585"/>
            <a:ext cx="742950" cy="742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43510" y="790575"/>
            <a:ext cx="5182870" cy="583565"/>
            <a:chOff x="226" y="1245"/>
            <a:chExt cx="6593" cy="919"/>
          </a:xfrm>
          <a:solidFill>
            <a:srgbClr val="8EACCD"/>
          </a:solidFill>
        </p:grpSpPr>
        <p:sp>
          <p:nvSpPr>
            <p:cNvPr id="9" name="Rectangles 8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226" y="1245"/>
              <a:ext cx="6593" cy="91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 (p.92)</a:t>
              </a:r>
              <a:endPara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-15875" y="1703705"/>
            <a:ext cx="12206605" cy="4382770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>
                <a:sym typeface="+mn-ea"/>
              </a:rPr>
              <a:t>Teacher: </a:t>
            </a:r>
            <a:r>
              <a:rPr lang="en-US" sz="3200">
                <a:sym typeface="+mn-ea"/>
              </a:rPr>
              <a:t>Yeah, there are some differences in vocabulary between American English and British English. Are there any more questions?</a:t>
            </a:r>
            <a:endParaRPr lang="en-US" sz="3200">
              <a:sym typeface="+mn-ea"/>
            </a:endParaRPr>
          </a:p>
          <a:p>
            <a:pPr algn="just"/>
            <a:r>
              <a:rPr lang="en-US" sz="3200" b="1">
                <a:sym typeface="+mn-ea"/>
              </a:rPr>
              <a:t>Mi:</a:t>
            </a:r>
            <a:r>
              <a:rPr lang="en-US" sz="3200">
                <a:sym typeface="+mn-ea"/>
              </a:rPr>
              <a:t> Yes. I want to know about the students in your school. Are all of you</a:t>
            </a:r>
            <a:endParaRPr lang="en-US" sz="3200">
              <a:sym typeface="+mn-ea"/>
            </a:endParaRPr>
          </a:p>
          <a:p>
            <a:pPr algn="just"/>
            <a:r>
              <a:rPr lang="en-US" sz="3200">
                <a:sym typeface="+mn-ea"/>
              </a:rPr>
              <a:t>American? And do all of you speak English?</a:t>
            </a:r>
            <a:endParaRPr lang="en-US" sz="3200">
              <a:sym typeface="+mn-ea"/>
            </a:endParaRPr>
          </a:p>
          <a:p>
            <a:pPr algn="just"/>
            <a:r>
              <a:rPr lang="en-US" sz="3200" b="1">
                <a:sym typeface="+mn-ea"/>
              </a:rPr>
              <a:t>Jack: </a:t>
            </a:r>
            <a:r>
              <a:rPr lang="en-US" sz="3200">
                <a:sym typeface="+mn-ea"/>
              </a:rPr>
              <a:t>Good question. Most of us are American, but some are immigrants</a:t>
            </a:r>
            <a:endParaRPr lang="en-US" sz="3200">
              <a:sym typeface="+mn-ea"/>
            </a:endParaRPr>
          </a:p>
          <a:p>
            <a:pPr algn="just"/>
            <a:r>
              <a:rPr lang="en-US" sz="3200">
                <a:sym typeface="+mn-ea"/>
              </a:rPr>
              <a:t>from other countries like Viet Nam, India, and Mexico. Their first language is not English, but they all speak English at school.</a:t>
            </a:r>
            <a:endParaRPr lang="en-US" sz="3200">
              <a:sym typeface="+mn-ea"/>
            </a:endParaRPr>
          </a:p>
          <a:p>
            <a:pPr algn="just"/>
            <a:r>
              <a:rPr lang="en-US" sz="3200" b="1">
                <a:sym typeface="+mn-ea"/>
              </a:rPr>
              <a:t>Mi:</a:t>
            </a:r>
            <a:r>
              <a:rPr lang="en-US" sz="3200">
                <a:sym typeface="+mn-ea"/>
              </a:rPr>
              <a:t> That’s interesting!</a:t>
            </a:r>
            <a:endParaRPr lang="en-US" sz="3200">
              <a:sym typeface="+mn-e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053">
            <a:hlinkClick r:id="" action="ppaction://media"/>
          </p:cNvPr>
          <p:cNvPicPr>
            <a:picLocks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17820" y="79248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067752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again. Fill in each blank with no more than TWO words from the conversation</a:t>
            </a:r>
            <a:endParaRPr lang="en-US" sz="3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87045" y="2162175"/>
            <a:ext cx="11224895" cy="583565"/>
          </a:xfrm>
          <a:prstGeom prst="rect">
            <a:avLst/>
          </a:prstGeom>
          <a:solidFill>
            <a:srgbClr val="75C2F6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1.</a:t>
            </a:r>
            <a:r>
              <a:rPr lang="en-US" sz="3200"/>
              <a:t> Jack is an exchange student from _______________________</a:t>
            </a:r>
            <a:endParaRPr lang="en-US" sz="3200"/>
          </a:p>
        </p:txBody>
      </p:sp>
      <p:sp>
        <p:nvSpPr>
          <p:cNvPr id="9" name="Text Box 8"/>
          <p:cNvSpPr txBox="1"/>
          <p:nvPr/>
        </p:nvSpPr>
        <p:spPr>
          <a:xfrm>
            <a:off x="487680" y="2814320"/>
            <a:ext cx="11224260" cy="583565"/>
          </a:xfrm>
          <a:prstGeom prst="rect">
            <a:avLst/>
          </a:prstGeom>
          <a:solidFill>
            <a:srgbClr val="F4D160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2.</a:t>
            </a:r>
            <a:r>
              <a:rPr lang="en-US" sz="3200"/>
              <a:t> This is the </a:t>
            </a:r>
            <a:r>
              <a:rPr lang="en-US" sz="3200">
                <a:sym typeface="+mn-ea"/>
              </a:rPr>
              <a:t>_______________________ </a:t>
            </a:r>
            <a:r>
              <a:rPr lang="en-US" sz="3200"/>
              <a:t>Jack has visited Viet Nam.</a:t>
            </a: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487045" y="3552190"/>
            <a:ext cx="11224895" cy="583565"/>
          </a:xfrm>
          <a:prstGeom prst="rect">
            <a:avLst/>
          </a:prstGeom>
          <a:solidFill>
            <a:srgbClr val="75C2F6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3.</a:t>
            </a:r>
            <a:r>
              <a:rPr lang="en-US" sz="3200"/>
              <a:t>Most students at Jack’s school wear _____________ and T-shirts.</a:t>
            </a:r>
            <a:endParaRPr lang="en-US" sz="3200"/>
          </a:p>
        </p:txBody>
      </p:sp>
      <p:sp>
        <p:nvSpPr>
          <p:cNvPr id="5" name="Text Box 4"/>
          <p:cNvSpPr txBox="1"/>
          <p:nvPr/>
        </p:nvSpPr>
        <p:spPr>
          <a:xfrm>
            <a:off x="487680" y="4223385"/>
            <a:ext cx="11224260" cy="1076325"/>
          </a:xfrm>
          <a:prstGeom prst="rect">
            <a:avLst/>
          </a:prstGeom>
          <a:solidFill>
            <a:srgbClr val="F4D160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4.</a:t>
            </a:r>
            <a:r>
              <a:rPr lang="en-US" sz="3200"/>
              <a:t> American English and British English have ___________________ in vocabulary</a:t>
            </a:r>
            <a:endParaRPr lang="en-US" sz="3200"/>
          </a:p>
        </p:txBody>
      </p:sp>
      <p:sp>
        <p:nvSpPr>
          <p:cNvPr id="6" name="Text Box 5"/>
          <p:cNvSpPr txBox="1"/>
          <p:nvPr/>
        </p:nvSpPr>
        <p:spPr>
          <a:xfrm>
            <a:off x="487045" y="5339715"/>
            <a:ext cx="11224895" cy="1076325"/>
          </a:xfrm>
          <a:prstGeom prst="rect">
            <a:avLst/>
          </a:prstGeom>
          <a:solidFill>
            <a:srgbClr val="75C2F6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5.</a:t>
            </a:r>
            <a:r>
              <a:rPr lang="en-US" sz="3200"/>
              <a:t>Not all students in Jack’s school are  ________________, but they all speak English.</a:t>
            </a:r>
            <a:endParaRPr lang="en-US" sz="3200"/>
          </a:p>
        </p:txBody>
      </p:sp>
      <p:sp>
        <p:nvSpPr>
          <p:cNvPr id="15" name="Text Box 14"/>
          <p:cNvSpPr txBox="1"/>
          <p:nvPr/>
        </p:nvSpPr>
        <p:spPr>
          <a:xfrm>
            <a:off x="7400925" y="210756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New York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4010025" y="2691130"/>
            <a:ext cx="33909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first time	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7580630" y="3437255"/>
            <a:ext cx="15513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pants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657225" y="4592955"/>
            <a:ext cx="40868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some differences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7580630" y="5136515"/>
            <a:ext cx="24644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American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/>
      <p:bldP spid="19" grpId="1"/>
      <p:bldP spid="23" grpId="0"/>
      <p:bldP spid="23" grpId="1"/>
      <p:bldP spid="24" grpId="0"/>
      <p:bldP spid="24" grpId="1"/>
      <p:bldP spid="25" grpId="0"/>
      <p:bldP spid="25" grpId="1"/>
      <p:bldP spid="2" grpId="0" animBg="1"/>
      <p:bldP spid="2" grpId="1" animBg="1"/>
      <p:bldP spid="9" grpId="0" animBg="1"/>
      <p:bldP spid="9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73025"/>
            <a:ext cx="12192000" cy="76581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44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687" y="8328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their definitions.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901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798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219710" y="1504950"/>
          <a:ext cx="11527155" cy="4620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8540"/>
                <a:gridCol w="6685280"/>
                <a:gridCol w="1283335"/>
              </a:tblGrid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exchange student</a:t>
                      </a:r>
                      <a:endParaRPr lang="en-US" sz="3200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all the words in a language</a:t>
                      </a:r>
                      <a:endParaRPr lang="en-US" sz="3200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1.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</a:tr>
              <a:tr h="1005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mean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FE5E5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b. 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 student who attends a school in a foreign country for a period of time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FE5E5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2.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FE5E5"/>
                    </a:solidFill>
                  </a:tcPr>
                </a:tc>
              </a:tr>
              <a:tr h="1005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 vocabulary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c.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 people who have come  to live permanently in a different country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3.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</a:tr>
              <a:tr h="10147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4.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 immigrants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FE5E5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d.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 the language someone learns to speak from birth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FE5E5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4.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FE5E5"/>
                    </a:solidFill>
                  </a:tcPr>
                </a:tc>
              </a:tr>
              <a:tr h="10147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5.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 first language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e.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 to express or represent  something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5.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</a:tr>
            </a:tbl>
          </a:graphicData>
        </a:graphic>
      </p:graphicFrame>
      <p:sp>
        <p:nvSpPr>
          <p:cNvPr id="31" name="Text Box 30"/>
          <p:cNvSpPr txBox="1"/>
          <p:nvPr/>
        </p:nvSpPr>
        <p:spPr>
          <a:xfrm>
            <a:off x="10855325" y="1504950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10855325" y="2472055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10855325" y="3439160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10855325" y="4406265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 Box 34"/>
          <p:cNvSpPr txBox="1"/>
          <p:nvPr/>
        </p:nvSpPr>
        <p:spPr>
          <a:xfrm>
            <a:off x="10855325" y="5373370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370830" y="2009140"/>
            <a:ext cx="3320415" cy="29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619625" y="2557145"/>
            <a:ext cx="5647690" cy="50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835400" y="3065780"/>
            <a:ext cx="2469515" cy="19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02785" y="3632835"/>
            <a:ext cx="5647690" cy="50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092190" y="4180205"/>
            <a:ext cx="3265805" cy="25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502785" y="4734560"/>
            <a:ext cx="221234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835400" y="5231130"/>
            <a:ext cx="2773045" cy="215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832985" y="6050280"/>
            <a:ext cx="3320415" cy="29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 Fill in each blank with a word or phrase from 3.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26085" y="1746250"/>
            <a:ext cx="11224895" cy="1322070"/>
          </a:xfrm>
          <a:prstGeom prst="rect">
            <a:avLst/>
          </a:prstGeom>
          <a:solidFill>
            <a:srgbClr val="FF9EAA"/>
          </a:solidFill>
        </p:spPr>
        <p:txBody>
          <a:bodyPr wrap="square" rtlCol="0" anchor="t">
            <a:spAutoFit/>
          </a:bodyPr>
          <a:p>
            <a:pPr algn="just"/>
            <a:r>
              <a:rPr lang="en-US" sz="4000" b="1"/>
              <a:t>1.</a:t>
            </a:r>
            <a:r>
              <a:rPr lang="en-US" sz="4000"/>
              <a:t> – What does your name ____________, Mi? </a:t>
            </a:r>
            <a:endParaRPr lang="en-US" sz="4000"/>
          </a:p>
          <a:p>
            <a:pPr algn="just"/>
            <a:r>
              <a:rPr lang="en-US" sz="4000"/>
              <a:t>    – It’s the name of a bird.</a:t>
            </a:r>
            <a:endParaRPr lang="en-US" sz="4000"/>
          </a:p>
        </p:txBody>
      </p:sp>
      <p:sp>
        <p:nvSpPr>
          <p:cNvPr id="9" name="Text Box 8"/>
          <p:cNvSpPr txBox="1"/>
          <p:nvPr/>
        </p:nvSpPr>
        <p:spPr>
          <a:xfrm>
            <a:off x="426085" y="3305810"/>
            <a:ext cx="11267440" cy="1322070"/>
          </a:xfrm>
          <a:prstGeom prst="rect">
            <a:avLst/>
          </a:prstGeom>
          <a:solidFill>
            <a:srgbClr val="C1ECE4"/>
          </a:solidFill>
        </p:spPr>
        <p:txBody>
          <a:bodyPr wrap="square" rtlCol="0" anchor="t">
            <a:spAutoFit/>
          </a:bodyPr>
          <a:p>
            <a:pPr algn="just"/>
            <a:r>
              <a:rPr lang="en-US" sz="4000" b="1"/>
              <a:t>2.</a:t>
            </a:r>
            <a:r>
              <a:rPr lang="en-US" sz="4000"/>
              <a:t> English ____________ is increasing because it borrows words from other languages.</a:t>
            </a:r>
            <a:endParaRPr lang="en-US" sz="4000"/>
          </a:p>
        </p:txBody>
      </p:sp>
      <p:sp>
        <p:nvSpPr>
          <p:cNvPr id="3" name="Text Box 2"/>
          <p:cNvSpPr txBox="1"/>
          <p:nvPr/>
        </p:nvSpPr>
        <p:spPr>
          <a:xfrm>
            <a:off x="426085" y="4865370"/>
            <a:ext cx="11224895" cy="1322070"/>
          </a:xfrm>
          <a:prstGeom prst="rect">
            <a:avLst/>
          </a:prstGeom>
          <a:solidFill>
            <a:srgbClr val="FF9EAA"/>
          </a:solidFill>
        </p:spPr>
        <p:txBody>
          <a:bodyPr wrap="square" rtlCol="0" anchor="t">
            <a:spAutoFit/>
          </a:bodyPr>
          <a:p>
            <a:pPr algn="just"/>
            <a:r>
              <a:rPr lang="en-US" sz="4000" b="1"/>
              <a:t>3. </a:t>
            </a:r>
            <a:r>
              <a:rPr lang="en-US" sz="4000"/>
              <a:t>In Australia, there are a lot of ___________ who have come from other countries.</a:t>
            </a:r>
            <a:endParaRPr lang="en-US" sz="4000"/>
          </a:p>
        </p:txBody>
      </p:sp>
      <p:sp>
        <p:nvSpPr>
          <p:cNvPr id="11" name="Text Box 10"/>
          <p:cNvSpPr txBox="1"/>
          <p:nvPr/>
        </p:nvSpPr>
        <p:spPr>
          <a:xfrm>
            <a:off x="6636385" y="1670685"/>
            <a:ext cx="27686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mean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30"/>
          <p:cNvSpPr txBox="1"/>
          <p:nvPr/>
        </p:nvSpPr>
        <p:spPr>
          <a:xfrm>
            <a:off x="2957830" y="3202940"/>
            <a:ext cx="50863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vocabulary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7517130" y="4748530"/>
            <a:ext cx="31984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immigrants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 bldLvl="0" animBg="1"/>
      <p:bldP spid="2" grpId="1" animBg="1"/>
      <p:bldP spid="9" grpId="0" bldLvl="0" animBg="1"/>
      <p:bldP spid="9" grpId="1" animBg="1"/>
      <p:bldP spid="3" grpId="0" bldLvl="0" animBg="1"/>
      <p:bldP spid="3" grpId="1" animBg="1"/>
      <p:bldP spid="31" grpId="0"/>
      <p:bldP spid="31" grpId="1"/>
      <p:bldP spid="32" grpId="0"/>
      <p:bldP spid="3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 Fill in each blank with a word or phrase from 3.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26085" y="2515235"/>
            <a:ext cx="11267440" cy="1322070"/>
          </a:xfrm>
          <a:prstGeom prst="rect">
            <a:avLst/>
          </a:prstGeom>
          <a:solidFill>
            <a:srgbClr val="C1ECE4"/>
          </a:solidFill>
        </p:spPr>
        <p:txBody>
          <a:bodyPr wrap="square" rtlCol="0" anchor="t">
            <a:spAutoFit/>
          </a:bodyPr>
          <a:p>
            <a:pPr algn="just"/>
            <a:r>
              <a:rPr lang="en-US" sz="4000" b="1"/>
              <a:t>4.</a:t>
            </a:r>
            <a:r>
              <a:rPr lang="en-US" sz="4000"/>
              <a:t> His _______________is Vietnamese, but he can speak English and French fluently.</a:t>
            </a:r>
            <a:endParaRPr lang="en-US" sz="4000"/>
          </a:p>
        </p:txBody>
      </p:sp>
      <p:sp>
        <p:nvSpPr>
          <p:cNvPr id="3" name="Text Box 2"/>
          <p:cNvSpPr txBox="1"/>
          <p:nvPr/>
        </p:nvSpPr>
        <p:spPr>
          <a:xfrm>
            <a:off x="426085" y="4074795"/>
            <a:ext cx="11224895" cy="1322070"/>
          </a:xfrm>
          <a:prstGeom prst="rect">
            <a:avLst/>
          </a:prstGeom>
          <a:solidFill>
            <a:srgbClr val="FF9EAA"/>
          </a:solidFill>
        </p:spPr>
        <p:txBody>
          <a:bodyPr wrap="square" rtlCol="0" anchor="t">
            <a:spAutoFit/>
          </a:bodyPr>
          <a:p>
            <a:pPr algn="just"/>
            <a:r>
              <a:rPr lang="en-US" sz="4000" b="1"/>
              <a:t>5. </a:t>
            </a:r>
            <a:r>
              <a:rPr lang="en-US" sz="4000"/>
              <a:t>This year our school has a(n) _______________ from Britain. She will study with us for one month.</a:t>
            </a:r>
            <a:endParaRPr lang="en-US" sz="4000"/>
          </a:p>
        </p:txBody>
      </p:sp>
      <p:sp>
        <p:nvSpPr>
          <p:cNvPr id="31" name="Text Box 30"/>
          <p:cNvSpPr txBox="1"/>
          <p:nvPr/>
        </p:nvSpPr>
        <p:spPr>
          <a:xfrm>
            <a:off x="2058035" y="2440305"/>
            <a:ext cx="50863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first language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7428865" y="3957955"/>
            <a:ext cx="52514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exchange student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3" grpId="0" bldLvl="0" animBg="1"/>
      <p:bldP spid="3" grpId="1" animBg="1"/>
      <p:bldP spid="31" grpId="0"/>
      <p:bldP spid="31" grpId="1"/>
      <p:bldP spid="32" grpId="0"/>
      <p:bldP spid="3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GB" dirty="0">
                <a:solidFill>
                  <a:schemeClr val="tx1"/>
                </a:solidFill>
                <a:sym typeface="+mn-ea"/>
              </a:rPr>
              <a:t>Think!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0680"/>
            <a:ext cx="5755005" cy="157607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again. Fill in each blank with no more than TWO words from the conversation.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Match the words and phrases with their definitions.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Fill in each blank with a word or phrase from 3.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635" y="4697095"/>
            <a:ext cx="5743575" cy="9023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Quiz: Match the words in British English with those in American English so that they mean the same. Who is the quickest?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0600" y="1253490"/>
            <a:ext cx="10841355" cy="1568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</a:rPr>
              <a:t>Q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U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</a:rPr>
              <a:t>I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Z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  <a:r>
              <a:rPr lang="en-US" sz="3200" b="1" dirty="0"/>
              <a:t> </a:t>
            </a:r>
            <a:endParaRPr lang="en-US" sz="3200" b="1" dirty="0"/>
          </a:p>
          <a:p>
            <a:r>
              <a:rPr lang="en-US" sz="3200" b="1" dirty="0"/>
              <a:t>Match the words in British English with those in American English so that they mean the same. Who is the quickest?.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205902" y="126031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5258687" y="114006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Content Placeholder 1" descr="tumblr_n87jvqBRR31qg5p6to1_128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91840" y="2950210"/>
            <a:ext cx="5775325" cy="3439160"/>
          </a:xfrm>
          <a:prstGeom prst="rect">
            <a:avLst/>
          </a:prstGeom>
        </p:spPr>
      </p:pic>
      <p:pic>
        <p:nvPicPr>
          <p:cNvPr id="8" name="Content Placeholder 7" descr="Flag_of_the_United_Kingd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000000">
            <a:off x="-5601335" y="7689850"/>
            <a:ext cx="2305050" cy="1247140"/>
          </a:xfrm>
          <a:prstGeom prst="rect">
            <a:avLst/>
          </a:prstGeom>
        </p:spPr>
      </p:pic>
      <p:pic>
        <p:nvPicPr>
          <p:cNvPr id="14" name="Content Placeholder 13" descr="tải xuống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2700000">
            <a:off x="12649200" y="7821295"/>
            <a:ext cx="2256790" cy="1186815"/>
          </a:xfrm>
          <a:prstGeom prst="rect">
            <a:avLst/>
          </a:prstGeom>
        </p:spPr>
      </p:pic>
      <p:graphicFrame>
        <p:nvGraphicFramePr>
          <p:cNvPr id="4" name="Table 3"/>
          <p:cNvGraphicFramePr/>
          <p:nvPr/>
        </p:nvGraphicFramePr>
        <p:xfrm>
          <a:off x="1284605" y="-4495800"/>
          <a:ext cx="3677285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7285"/>
              </a:tblGrid>
              <a:tr h="657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BRITISH ENGLISH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flat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holiday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jumper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chips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football</a:t>
                      </a:r>
                      <a:endParaRPr lang="en-US" sz="320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7157720" y="-4495800"/>
          <a:ext cx="3637280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7280"/>
              </a:tblGrid>
              <a:tr h="657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AMERICAN ENGLISH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sweater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apartment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soccer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vacation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French fries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ffice_space_-_95520 (1080p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end="14911.566406"/>
                </p14:media>
              </p:ext>
            </p:extLst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038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412365" y="415290"/>
            <a:ext cx="712470" cy="70929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12750" y="309245"/>
            <a:ext cx="20891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54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93950" y="398780"/>
            <a:ext cx="730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Myriad Pro" pitchFamily="34" charset="0"/>
              </a:rPr>
              <a:t>9</a:t>
            </a:r>
            <a:endParaRPr lang="en-US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01365" y="5448935"/>
            <a:ext cx="6442710" cy="9220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 fontAlgn="t"/>
            <a:r>
              <a:rPr lang="en-US" sz="5400" b="1" dirty="0">
                <a:solidFill>
                  <a:schemeClr val="bg1"/>
                </a:solidFill>
              </a:rPr>
              <a:t>What do you mean?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end="14911.566406"/>
                </p14:media>
              </p:ext>
            </p:extLst>
          </p:nvPr>
        </p:nvPicPr>
        <p:blipFill>
          <a:blip r:embed="rId3"/>
          <a:srcRect l="3194" t="33426" r="20420" b="25242"/>
          <a:stretch>
            <a:fillRect/>
          </a:stretch>
        </p:blipFill>
        <p:spPr>
          <a:xfrm>
            <a:off x="389255" y="1220470"/>
            <a:ext cx="10113645" cy="3095625"/>
          </a:xfrm>
          <a:custGeom>
            <a:avLst/>
            <a:gdLst/>
            <a:ahLst/>
            <a:cxnLst/>
            <a:rect l="l" t="t" r="r" b="b"/>
            <a:pathLst>
              <a:path w="9312966" h="2831362">
                <a:moveTo>
                  <a:pt x="7374312" y="1770389"/>
                </a:moveTo>
                <a:lnTo>
                  <a:pt x="8238175" y="1770389"/>
                </a:lnTo>
                <a:lnTo>
                  <a:pt x="8238175" y="1993115"/>
                </a:lnTo>
                <a:lnTo>
                  <a:pt x="7697371" y="1993115"/>
                </a:lnTo>
                <a:lnTo>
                  <a:pt x="7697371" y="2158914"/>
                </a:lnTo>
                <a:lnTo>
                  <a:pt x="8199039" y="2158914"/>
                </a:lnTo>
                <a:lnTo>
                  <a:pt x="8199039" y="2371678"/>
                </a:lnTo>
                <a:lnTo>
                  <a:pt x="7697371" y="2371678"/>
                </a:lnTo>
                <a:lnTo>
                  <a:pt x="7697371" y="2577326"/>
                </a:lnTo>
                <a:lnTo>
                  <a:pt x="8253831" y="2577326"/>
                </a:lnTo>
                <a:lnTo>
                  <a:pt x="8253831" y="2813572"/>
                </a:lnTo>
                <a:lnTo>
                  <a:pt x="7374312" y="2813572"/>
                </a:lnTo>
                <a:close/>
                <a:moveTo>
                  <a:pt x="6166772" y="1770389"/>
                </a:moveTo>
                <a:lnTo>
                  <a:pt x="6489120" y="1770389"/>
                </a:lnTo>
                <a:lnTo>
                  <a:pt x="6489120" y="2135432"/>
                </a:lnTo>
                <a:lnTo>
                  <a:pt x="6841354" y="2135432"/>
                </a:lnTo>
                <a:lnTo>
                  <a:pt x="6841354" y="1770389"/>
                </a:lnTo>
                <a:lnTo>
                  <a:pt x="7165125" y="1770389"/>
                </a:lnTo>
                <a:lnTo>
                  <a:pt x="7165125" y="2813572"/>
                </a:lnTo>
                <a:lnTo>
                  <a:pt x="6841354" y="2813572"/>
                </a:lnTo>
                <a:lnTo>
                  <a:pt x="6841354" y="2391602"/>
                </a:lnTo>
                <a:lnTo>
                  <a:pt x="6489120" y="2391602"/>
                </a:lnTo>
                <a:lnTo>
                  <a:pt x="6489120" y="2813572"/>
                </a:lnTo>
                <a:lnTo>
                  <a:pt x="6166772" y="2813572"/>
                </a:lnTo>
                <a:close/>
                <a:moveTo>
                  <a:pt x="4558908" y="1770389"/>
                </a:moveTo>
                <a:lnTo>
                  <a:pt x="4881967" y="1770389"/>
                </a:lnTo>
                <a:lnTo>
                  <a:pt x="4881967" y="2813572"/>
                </a:lnTo>
                <a:lnTo>
                  <a:pt x="4558908" y="2813572"/>
                </a:lnTo>
                <a:close/>
                <a:moveTo>
                  <a:pt x="3574550" y="1770389"/>
                </a:moveTo>
                <a:lnTo>
                  <a:pt x="3896897" y="1770389"/>
                </a:lnTo>
                <a:lnTo>
                  <a:pt x="3896897" y="2556690"/>
                </a:lnTo>
                <a:lnTo>
                  <a:pt x="4399987" y="2556690"/>
                </a:lnTo>
                <a:lnTo>
                  <a:pt x="4399987" y="2813572"/>
                </a:lnTo>
                <a:lnTo>
                  <a:pt x="3574550" y="2813572"/>
                </a:lnTo>
                <a:close/>
                <a:moveTo>
                  <a:pt x="1157334" y="1770389"/>
                </a:moveTo>
                <a:lnTo>
                  <a:pt x="1458334" y="1770389"/>
                </a:lnTo>
                <a:lnTo>
                  <a:pt x="1851129" y="2347529"/>
                </a:lnTo>
                <a:lnTo>
                  <a:pt x="1851129" y="1770389"/>
                </a:lnTo>
                <a:lnTo>
                  <a:pt x="2154976" y="1770389"/>
                </a:lnTo>
                <a:lnTo>
                  <a:pt x="2154976" y="2813572"/>
                </a:lnTo>
                <a:lnTo>
                  <a:pt x="1851129" y="2813572"/>
                </a:lnTo>
                <a:lnTo>
                  <a:pt x="1460469" y="2240791"/>
                </a:lnTo>
                <a:lnTo>
                  <a:pt x="1460469" y="2813572"/>
                </a:lnTo>
                <a:lnTo>
                  <a:pt x="1157334" y="2813572"/>
                </a:lnTo>
                <a:close/>
                <a:moveTo>
                  <a:pt x="106738" y="1770389"/>
                </a:moveTo>
                <a:lnTo>
                  <a:pt x="970601" y="1770389"/>
                </a:lnTo>
                <a:lnTo>
                  <a:pt x="970601" y="1993115"/>
                </a:lnTo>
                <a:lnTo>
                  <a:pt x="429797" y="1993115"/>
                </a:lnTo>
                <a:lnTo>
                  <a:pt x="429797" y="2158914"/>
                </a:lnTo>
                <a:lnTo>
                  <a:pt x="931464" y="2158914"/>
                </a:lnTo>
                <a:lnTo>
                  <a:pt x="931464" y="2371678"/>
                </a:lnTo>
                <a:lnTo>
                  <a:pt x="429797" y="2371678"/>
                </a:lnTo>
                <a:lnTo>
                  <a:pt x="429797" y="2577326"/>
                </a:lnTo>
                <a:lnTo>
                  <a:pt x="986256" y="2577326"/>
                </a:lnTo>
                <a:lnTo>
                  <a:pt x="986256" y="2813572"/>
                </a:lnTo>
                <a:lnTo>
                  <a:pt x="106738" y="2813572"/>
                </a:lnTo>
                <a:close/>
                <a:moveTo>
                  <a:pt x="8849013" y="1752600"/>
                </a:moveTo>
                <a:cubicBezTo>
                  <a:pt x="8982316" y="1752600"/>
                  <a:pt x="9083954" y="1777387"/>
                  <a:pt x="9153926" y="1826960"/>
                </a:cubicBezTo>
                <a:cubicBezTo>
                  <a:pt x="9223899" y="1876534"/>
                  <a:pt x="9265527" y="1955401"/>
                  <a:pt x="9278810" y="2063562"/>
                </a:cubicBezTo>
                <a:lnTo>
                  <a:pt x="8974963" y="2081352"/>
                </a:lnTo>
                <a:cubicBezTo>
                  <a:pt x="8966898" y="2034387"/>
                  <a:pt x="8949939" y="2000231"/>
                  <a:pt x="8924085" y="1978884"/>
                </a:cubicBezTo>
                <a:cubicBezTo>
                  <a:pt x="8898230" y="1957536"/>
                  <a:pt x="8862533" y="1946862"/>
                  <a:pt x="8816991" y="1946862"/>
                </a:cubicBezTo>
                <a:cubicBezTo>
                  <a:pt x="8779514" y="1946862"/>
                  <a:pt x="8751288" y="1954808"/>
                  <a:pt x="8732313" y="1970700"/>
                </a:cubicBezTo>
                <a:cubicBezTo>
                  <a:pt x="8713337" y="1986592"/>
                  <a:pt x="8703849" y="2005924"/>
                  <a:pt x="8703849" y="2028694"/>
                </a:cubicBezTo>
                <a:cubicBezTo>
                  <a:pt x="8703849" y="2045298"/>
                  <a:pt x="8711677" y="2060241"/>
                  <a:pt x="8727332" y="2073524"/>
                </a:cubicBezTo>
                <a:cubicBezTo>
                  <a:pt x="8742512" y="2087281"/>
                  <a:pt x="8778566" y="2100090"/>
                  <a:pt x="8835492" y="2111950"/>
                </a:cubicBezTo>
                <a:cubicBezTo>
                  <a:pt x="8976386" y="2142311"/>
                  <a:pt x="9077313" y="2173027"/>
                  <a:pt x="9138272" y="2204100"/>
                </a:cubicBezTo>
                <a:cubicBezTo>
                  <a:pt x="9199231" y="2235173"/>
                  <a:pt x="9243586" y="2273717"/>
                  <a:pt x="9271338" y="2319732"/>
                </a:cubicBezTo>
                <a:cubicBezTo>
                  <a:pt x="9299090" y="2365748"/>
                  <a:pt x="9312966" y="2417219"/>
                  <a:pt x="9312966" y="2474146"/>
                </a:cubicBezTo>
                <a:cubicBezTo>
                  <a:pt x="9312966" y="2541035"/>
                  <a:pt x="9294464" y="2602706"/>
                  <a:pt x="9257462" y="2659158"/>
                </a:cubicBezTo>
                <a:cubicBezTo>
                  <a:pt x="9220460" y="2715611"/>
                  <a:pt x="9168751" y="2758424"/>
                  <a:pt x="9102337" y="2787599"/>
                </a:cubicBezTo>
                <a:cubicBezTo>
                  <a:pt x="9035922" y="2816774"/>
                  <a:pt x="8952192" y="2831362"/>
                  <a:pt x="8851147" y="2831362"/>
                </a:cubicBezTo>
                <a:cubicBezTo>
                  <a:pt x="8673726" y="2831362"/>
                  <a:pt x="8550859" y="2797206"/>
                  <a:pt x="8482547" y="2728893"/>
                </a:cubicBezTo>
                <a:cubicBezTo>
                  <a:pt x="8414234" y="2660581"/>
                  <a:pt x="8375572" y="2573768"/>
                  <a:pt x="8366558" y="2468454"/>
                </a:cubicBezTo>
                <a:lnTo>
                  <a:pt x="8673251" y="2449241"/>
                </a:lnTo>
                <a:cubicBezTo>
                  <a:pt x="8679893" y="2499052"/>
                  <a:pt x="8693413" y="2537003"/>
                  <a:pt x="8713811" y="2563094"/>
                </a:cubicBezTo>
                <a:cubicBezTo>
                  <a:pt x="8747019" y="2605315"/>
                  <a:pt x="8794458" y="2626425"/>
                  <a:pt x="8856128" y="2626425"/>
                </a:cubicBezTo>
                <a:cubicBezTo>
                  <a:pt x="8902144" y="2626425"/>
                  <a:pt x="8937605" y="2615633"/>
                  <a:pt x="8962510" y="2594048"/>
                </a:cubicBezTo>
                <a:cubicBezTo>
                  <a:pt x="8987416" y="2572463"/>
                  <a:pt x="8999868" y="2547439"/>
                  <a:pt x="8999868" y="2518976"/>
                </a:cubicBezTo>
                <a:cubicBezTo>
                  <a:pt x="8999868" y="2491936"/>
                  <a:pt x="8988009" y="2467742"/>
                  <a:pt x="8964289" y="2446394"/>
                </a:cubicBezTo>
                <a:cubicBezTo>
                  <a:pt x="8940570" y="2425047"/>
                  <a:pt x="8885541" y="2404885"/>
                  <a:pt x="8799202" y="2385910"/>
                </a:cubicBezTo>
                <a:cubicBezTo>
                  <a:pt x="8657834" y="2354126"/>
                  <a:pt x="8557026" y="2311905"/>
                  <a:pt x="8496778" y="2259248"/>
                </a:cubicBezTo>
                <a:cubicBezTo>
                  <a:pt x="8436056" y="2206590"/>
                  <a:pt x="8405695" y="2139464"/>
                  <a:pt x="8405695" y="2057869"/>
                </a:cubicBezTo>
                <a:cubicBezTo>
                  <a:pt x="8405695" y="2004263"/>
                  <a:pt x="8421232" y="1953622"/>
                  <a:pt x="8452304" y="1905946"/>
                </a:cubicBezTo>
                <a:cubicBezTo>
                  <a:pt x="8483377" y="1858270"/>
                  <a:pt x="8530104" y="1820793"/>
                  <a:pt x="8592486" y="1793516"/>
                </a:cubicBezTo>
                <a:cubicBezTo>
                  <a:pt x="8654869" y="1766238"/>
                  <a:pt x="8740377" y="1752600"/>
                  <a:pt x="8849013" y="1752600"/>
                </a:cubicBezTo>
                <a:close/>
                <a:moveTo>
                  <a:pt x="5543838" y="1752600"/>
                </a:moveTo>
                <a:cubicBezTo>
                  <a:pt x="5677141" y="1752600"/>
                  <a:pt x="5778779" y="1777387"/>
                  <a:pt x="5848752" y="1826960"/>
                </a:cubicBezTo>
                <a:cubicBezTo>
                  <a:pt x="5918724" y="1876534"/>
                  <a:pt x="5960352" y="1955401"/>
                  <a:pt x="5973635" y="2063562"/>
                </a:cubicBezTo>
                <a:lnTo>
                  <a:pt x="5669788" y="2081352"/>
                </a:lnTo>
                <a:cubicBezTo>
                  <a:pt x="5661724" y="2034387"/>
                  <a:pt x="5644764" y="2000231"/>
                  <a:pt x="5618910" y="1978884"/>
                </a:cubicBezTo>
                <a:cubicBezTo>
                  <a:pt x="5593056" y="1957536"/>
                  <a:pt x="5557358" y="1946862"/>
                  <a:pt x="5511816" y="1946862"/>
                </a:cubicBezTo>
                <a:cubicBezTo>
                  <a:pt x="5474340" y="1946862"/>
                  <a:pt x="5446114" y="1954808"/>
                  <a:pt x="5427138" y="1970700"/>
                </a:cubicBezTo>
                <a:cubicBezTo>
                  <a:pt x="5408162" y="1986592"/>
                  <a:pt x="5398675" y="2005924"/>
                  <a:pt x="5398675" y="2028694"/>
                </a:cubicBezTo>
                <a:cubicBezTo>
                  <a:pt x="5398675" y="2045298"/>
                  <a:pt x="5406502" y="2060241"/>
                  <a:pt x="5422157" y="2073524"/>
                </a:cubicBezTo>
                <a:cubicBezTo>
                  <a:pt x="5437337" y="2087281"/>
                  <a:pt x="5473391" y="2100090"/>
                  <a:pt x="5530318" y="2111950"/>
                </a:cubicBezTo>
                <a:cubicBezTo>
                  <a:pt x="5671211" y="2142311"/>
                  <a:pt x="5772138" y="2173027"/>
                  <a:pt x="5833097" y="2204100"/>
                </a:cubicBezTo>
                <a:cubicBezTo>
                  <a:pt x="5894056" y="2235173"/>
                  <a:pt x="5938411" y="2273717"/>
                  <a:pt x="5966163" y="2319732"/>
                </a:cubicBezTo>
                <a:cubicBezTo>
                  <a:pt x="5993915" y="2365748"/>
                  <a:pt x="6007791" y="2417219"/>
                  <a:pt x="6007791" y="2474146"/>
                </a:cubicBezTo>
                <a:cubicBezTo>
                  <a:pt x="6007791" y="2541035"/>
                  <a:pt x="5989290" y="2602706"/>
                  <a:pt x="5952287" y="2659158"/>
                </a:cubicBezTo>
                <a:cubicBezTo>
                  <a:pt x="5915285" y="2715611"/>
                  <a:pt x="5863576" y="2758424"/>
                  <a:pt x="5797162" y="2787599"/>
                </a:cubicBezTo>
                <a:cubicBezTo>
                  <a:pt x="5730747" y="2816774"/>
                  <a:pt x="5647018" y="2831362"/>
                  <a:pt x="5545973" y="2831362"/>
                </a:cubicBezTo>
                <a:cubicBezTo>
                  <a:pt x="5368551" y="2831362"/>
                  <a:pt x="5245684" y="2797206"/>
                  <a:pt x="5177372" y="2728893"/>
                </a:cubicBezTo>
                <a:cubicBezTo>
                  <a:pt x="5109060" y="2660581"/>
                  <a:pt x="5070397" y="2573768"/>
                  <a:pt x="5061384" y="2468454"/>
                </a:cubicBezTo>
                <a:lnTo>
                  <a:pt x="5368077" y="2449241"/>
                </a:lnTo>
                <a:cubicBezTo>
                  <a:pt x="5374718" y="2499052"/>
                  <a:pt x="5388238" y="2537003"/>
                  <a:pt x="5408637" y="2563094"/>
                </a:cubicBezTo>
                <a:cubicBezTo>
                  <a:pt x="5441844" y="2605315"/>
                  <a:pt x="5489283" y="2626425"/>
                  <a:pt x="5550954" y="2626425"/>
                </a:cubicBezTo>
                <a:cubicBezTo>
                  <a:pt x="5596970" y="2626425"/>
                  <a:pt x="5632430" y="2615633"/>
                  <a:pt x="5657336" y="2594048"/>
                </a:cubicBezTo>
                <a:cubicBezTo>
                  <a:pt x="5682241" y="2572463"/>
                  <a:pt x="5694694" y="2547439"/>
                  <a:pt x="5694694" y="2518976"/>
                </a:cubicBezTo>
                <a:cubicBezTo>
                  <a:pt x="5694694" y="2491936"/>
                  <a:pt x="5682834" y="2467742"/>
                  <a:pt x="5659114" y="2446394"/>
                </a:cubicBezTo>
                <a:cubicBezTo>
                  <a:pt x="5635395" y="2425047"/>
                  <a:pt x="5580366" y="2404885"/>
                  <a:pt x="5494027" y="2385910"/>
                </a:cubicBezTo>
                <a:cubicBezTo>
                  <a:pt x="5352659" y="2354126"/>
                  <a:pt x="5251851" y="2311905"/>
                  <a:pt x="5191603" y="2259248"/>
                </a:cubicBezTo>
                <a:cubicBezTo>
                  <a:pt x="5130882" y="2206590"/>
                  <a:pt x="5100521" y="2139464"/>
                  <a:pt x="5100521" y="2057869"/>
                </a:cubicBezTo>
                <a:cubicBezTo>
                  <a:pt x="5100521" y="2004263"/>
                  <a:pt x="5116057" y="1953622"/>
                  <a:pt x="5147129" y="1905946"/>
                </a:cubicBezTo>
                <a:cubicBezTo>
                  <a:pt x="5178202" y="1858270"/>
                  <a:pt x="5224929" y="1820793"/>
                  <a:pt x="5287312" y="1793516"/>
                </a:cubicBezTo>
                <a:cubicBezTo>
                  <a:pt x="5349694" y="1766238"/>
                  <a:pt x="5435203" y="1752600"/>
                  <a:pt x="5543838" y="1752600"/>
                </a:cubicBezTo>
                <a:close/>
                <a:moveTo>
                  <a:pt x="2887177" y="1752600"/>
                </a:moveTo>
                <a:cubicBezTo>
                  <a:pt x="3002454" y="1752600"/>
                  <a:pt x="3088674" y="1763036"/>
                  <a:pt x="3145838" y="1783909"/>
                </a:cubicBezTo>
                <a:cubicBezTo>
                  <a:pt x="3203003" y="1804783"/>
                  <a:pt x="3250441" y="1837160"/>
                  <a:pt x="3288155" y="1881041"/>
                </a:cubicBezTo>
                <a:cubicBezTo>
                  <a:pt x="3325869" y="1924922"/>
                  <a:pt x="3354214" y="1980544"/>
                  <a:pt x="3373189" y="2047907"/>
                </a:cubicBezTo>
                <a:lnTo>
                  <a:pt x="3062227" y="2103411"/>
                </a:lnTo>
                <a:cubicBezTo>
                  <a:pt x="3049418" y="2064037"/>
                  <a:pt x="3027715" y="2033913"/>
                  <a:pt x="2997117" y="2013040"/>
                </a:cubicBezTo>
                <a:cubicBezTo>
                  <a:pt x="2966519" y="1992166"/>
                  <a:pt x="2927500" y="1981730"/>
                  <a:pt x="2880061" y="1981730"/>
                </a:cubicBezTo>
                <a:cubicBezTo>
                  <a:pt x="2809377" y="1981730"/>
                  <a:pt x="2753044" y="2006280"/>
                  <a:pt x="2711060" y="2055379"/>
                </a:cubicBezTo>
                <a:cubicBezTo>
                  <a:pt x="2669076" y="2104478"/>
                  <a:pt x="2648085" y="2182159"/>
                  <a:pt x="2648085" y="2288423"/>
                </a:cubicBezTo>
                <a:cubicBezTo>
                  <a:pt x="2648085" y="2401327"/>
                  <a:pt x="2669314" y="2481974"/>
                  <a:pt x="2711772" y="2530361"/>
                </a:cubicBezTo>
                <a:cubicBezTo>
                  <a:pt x="2754229" y="2578749"/>
                  <a:pt x="2813410" y="2602943"/>
                  <a:pt x="2889312" y="2602943"/>
                </a:cubicBezTo>
                <a:cubicBezTo>
                  <a:pt x="2925365" y="2602943"/>
                  <a:pt x="2959759" y="2597725"/>
                  <a:pt x="2992492" y="2587288"/>
                </a:cubicBezTo>
                <a:cubicBezTo>
                  <a:pt x="3025224" y="2576852"/>
                  <a:pt x="3062701" y="2559062"/>
                  <a:pt x="3104922" y="2533919"/>
                </a:cubicBezTo>
                <a:lnTo>
                  <a:pt x="3104922" y="2435721"/>
                </a:lnTo>
                <a:lnTo>
                  <a:pt x="2889312" y="2435721"/>
                </a:lnTo>
                <a:lnTo>
                  <a:pt x="2889312" y="2218687"/>
                </a:lnTo>
                <a:lnTo>
                  <a:pt x="3387421" y="2218687"/>
                </a:lnTo>
                <a:lnTo>
                  <a:pt x="3387421" y="2663428"/>
                </a:lnTo>
                <a:cubicBezTo>
                  <a:pt x="3292069" y="2728419"/>
                  <a:pt x="3207746" y="2772656"/>
                  <a:pt x="3134453" y="2796138"/>
                </a:cubicBezTo>
                <a:cubicBezTo>
                  <a:pt x="3061160" y="2819620"/>
                  <a:pt x="2974228" y="2831362"/>
                  <a:pt x="2873657" y="2831362"/>
                </a:cubicBezTo>
                <a:cubicBezTo>
                  <a:pt x="2749842" y="2831362"/>
                  <a:pt x="2648915" y="2810251"/>
                  <a:pt x="2570878" y="2768031"/>
                </a:cubicBezTo>
                <a:cubicBezTo>
                  <a:pt x="2492841" y="2725810"/>
                  <a:pt x="2432356" y="2662953"/>
                  <a:pt x="2389424" y="2579461"/>
                </a:cubicBezTo>
                <a:cubicBezTo>
                  <a:pt x="2346492" y="2495968"/>
                  <a:pt x="2325026" y="2400141"/>
                  <a:pt x="2325026" y="2291981"/>
                </a:cubicBezTo>
                <a:cubicBezTo>
                  <a:pt x="2325026" y="2178127"/>
                  <a:pt x="2348508" y="2079098"/>
                  <a:pt x="2395472" y="1994894"/>
                </a:cubicBezTo>
                <a:cubicBezTo>
                  <a:pt x="2442437" y="1910690"/>
                  <a:pt x="2511224" y="1846766"/>
                  <a:pt x="2601832" y="1803122"/>
                </a:cubicBezTo>
                <a:cubicBezTo>
                  <a:pt x="2672516" y="1769441"/>
                  <a:pt x="2767631" y="1752600"/>
                  <a:pt x="2887177" y="1752600"/>
                </a:cubicBezTo>
                <a:close/>
                <a:moveTo>
                  <a:pt x="5177516" y="254035"/>
                </a:moveTo>
                <a:lnTo>
                  <a:pt x="5177516" y="824015"/>
                </a:lnTo>
                <a:lnTo>
                  <a:pt x="5256502" y="824015"/>
                </a:lnTo>
                <a:cubicBezTo>
                  <a:pt x="5323865" y="824015"/>
                  <a:pt x="5371779" y="816543"/>
                  <a:pt x="5400242" y="801600"/>
                </a:cubicBezTo>
                <a:cubicBezTo>
                  <a:pt x="5428705" y="786656"/>
                  <a:pt x="5451002" y="760565"/>
                  <a:pt x="5467131" y="723325"/>
                </a:cubicBezTo>
                <a:cubicBezTo>
                  <a:pt x="5483260" y="686086"/>
                  <a:pt x="5491325" y="625720"/>
                  <a:pt x="5491325" y="542227"/>
                </a:cubicBezTo>
                <a:cubicBezTo>
                  <a:pt x="5491325" y="431694"/>
                  <a:pt x="5473298" y="356029"/>
                  <a:pt x="5437244" y="315232"/>
                </a:cubicBezTo>
                <a:cubicBezTo>
                  <a:pt x="5401191" y="274434"/>
                  <a:pt x="5341418" y="254035"/>
                  <a:pt x="5257925" y="254035"/>
                </a:cubicBezTo>
                <a:close/>
                <a:moveTo>
                  <a:pt x="2033597" y="244073"/>
                </a:moveTo>
                <a:cubicBezTo>
                  <a:pt x="1968605" y="244073"/>
                  <a:pt x="1916423" y="267081"/>
                  <a:pt x="1877048" y="313097"/>
                </a:cubicBezTo>
                <a:cubicBezTo>
                  <a:pt x="1837674" y="359113"/>
                  <a:pt x="1817987" y="435252"/>
                  <a:pt x="1817987" y="541516"/>
                </a:cubicBezTo>
                <a:cubicBezTo>
                  <a:pt x="1817987" y="646830"/>
                  <a:pt x="1837555" y="722495"/>
                  <a:pt x="1876692" y="768511"/>
                </a:cubicBezTo>
                <a:cubicBezTo>
                  <a:pt x="1915830" y="814527"/>
                  <a:pt x="1969080" y="837535"/>
                  <a:pt x="2036443" y="837535"/>
                </a:cubicBezTo>
                <a:cubicBezTo>
                  <a:pt x="2105704" y="837535"/>
                  <a:pt x="2159310" y="815001"/>
                  <a:pt x="2197261" y="769934"/>
                </a:cubicBezTo>
                <a:cubicBezTo>
                  <a:pt x="2235213" y="724867"/>
                  <a:pt x="2254188" y="643984"/>
                  <a:pt x="2254188" y="527284"/>
                </a:cubicBezTo>
                <a:cubicBezTo>
                  <a:pt x="2254188" y="429085"/>
                  <a:pt x="2234382" y="357334"/>
                  <a:pt x="2194771" y="312030"/>
                </a:cubicBezTo>
                <a:cubicBezTo>
                  <a:pt x="2155159" y="266725"/>
                  <a:pt x="2101435" y="244073"/>
                  <a:pt x="2033597" y="244073"/>
                </a:cubicBezTo>
                <a:close/>
                <a:moveTo>
                  <a:pt x="3073915" y="228418"/>
                </a:moveTo>
                <a:lnTo>
                  <a:pt x="3073915" y="440471"/>
                </a:lnTo>
                <a:lnTo>
                  <a:pt x="3209827" y="440471"/>
                </a:lnTo>
                <a:cubicBezTo>
                  <a:pt x="3224533" y="440471"/>
                  <a:pt x="3252997" y="435727"/>
                  <a:pt x="3295217" y="426239"/>
                </a:cubicBezTo>
                <a:cubicBezTo>
                  <a:pt x="3316565" y="421970"/>
                  <a:pt x="3333999" y="411059"/>
                  <a:pt x="3347519" y="393506"/>
                </a:cubicBezTo>
                <a:cubicBezTo>
                  <a:pt x="3361039" y="375954"/>
                  <a:pt x="3367799" y="355792"/>
                  <a:pt x="3367799" y="333021"/>
                </a:cubicBezTo>
                <a:cubicBezTo>
                  <a:pt x="3367799" y="299340"/>
                  <a:pt x="3357125" y="273485"/>
                  <a:pt x="3335778" y="255459"/>
                </a:cubicBezTo>
                <a:cubicBezTo>
                  <a:pt x="3314430" y="237432"/>
                  <a:pt x="3274344" y="228418"/>
                  <a:pt x="3215520" y="228418"/>
                </a:cubicBezTo>
                <a:close/>
                <a:moveTo>
                  <a:pt x="4855169" y="17790"/>
                </a:moveTo>
                <a:lnTo>
                  <a:pt x="5334065" y="17790"/>
                </a:lnTo>
                <a:cubicBezTo>
                  <a:pt x="5428468" y="17790"/>
                  <a:pt x="5504726" y="30598"/>
                  <a:pt x="5562839" y="56215"/>
                </a:cubicBezTo>
                <a:cubicBezTo>
                  <a:pt x="5620952" y="81832"/>
                  <a:pt x="5668984" y="118597"/>
                  <a:pt x="5706935" y="166511"/>
                </a:cubicBezTo>
                <a:cubicBezTo>
                  <a:pt x="5744886" y="214424"/>
                  <a:pt x="5772401" y="270165"/>
                  <a:pt x="5789479" y="333733"/>
                </a:cubicBezTo>
                <a:cubicBezTo>
                  <a:pt x="5806557" y="397301"/>
                  <a:pt x="5815096" y="464664"/>
                  <a:pt x="5815096" y="535823"/>
                </a:cubicBezTo>
                <a:cubicBezTo>
                  <a:pt x="5815096" y="647304"/>
                  <a:pt x="5802406" y="733762"/>
                  <a:pt x="5777026" y="795195"/>
                </a:cubicBezTo>
                <a:cubicBezTo>
                  <a:pt x="5751646" y="856629"/>
                  <a:pt x="5716423" y="908100"/>
                  <a:pt x="5671356" y="949609"/>
                </a:cubicBezTo>
                <a:cubicBezTo>
                  <a:pt x="5626289" y="991118"/>
                  <a:pt x="5577901" y="1018752"/>
                  <a:pt x="5526192" y="1032509"/>
                </a:cubicBezTo>
                <a:cubicBezTo>
                  <a:pt x="5455508" y="1051484"/>
                  <a:pt x="5391466" y="1060972"/>
                  <a:pt x="5334065" y="1060972"/>
                </a:cubicBezTo>
                <a:lnTo>
                  <a:pt x="4855169" y="1060972"/>
                </a:lnTo>
                <a:close/>
                <a:moveTo>
                  <a:pt x="3879349" y="17790"/>
                </a:moveTo>
                <a:lnTo>
                  <a:pt x="4201697" y="17790"/>
                </a:lnTo>
                <a:lnTo>
                  <a:pt x="4201697" y="804090"/>
                </a:lnTo>
                <a:lnTo>
                  <a:pt x="4704787" y="804090"/>
                </a:lnTo>
                <a:lnTo>
                  <a:pt x="4704787" y="1060972"/>
                </a:lnTo>
                <a:lnTo>
                  <a:pt x="3879349" y="1060972"/>
                </a:lnTo>
                <a:close/>
                <a:moveTo>
                  <a:pt x="2750144" y="17790"/>
                </a:moveTo>
                <a:lnTo>
                  <a:pt x="3287390" y="17790"/>
                </a:lnTo>
                <a:cubicBezTo>
                  <a:pt x="3387012" y="17790"/>
                  <a:pt x="3463152" y="26329"/>
                  <a:pt x="3515809" y="43406"/>
                </a:cubicBezTo>
                <a:cubicBezTo>
                  <a:pt x="3568466" y="60485"/>
                  <a:pt x="3610924" y="92150"/>
                  <a:pt x="3643182" y="138403"/>
                </a:cubicBezTo>
                <a:cubicBezTo>
                  <a:pt x="3675441" y="184656"/>
                  <a:pt x="3691570" y="240990"/>
                  <a:pt x="3691570" y="307404"/>
                </a:cubicBezTo>
                <a:cubicBezTo>
                  <a:pt x="3691570" y="365280"/>
                  <a:pt x="3679228" y="415209"/>
                  <a:pt x="3654545" y="457193"/>
                </a:cubicBezTo>
                <a:cubicBezTo>
                  <a:pt x="3629862" y="499176"/>
                  <a:pt x="3595925" y="533214"/>
                  <a:pt x="3552733" y="559305"/>
                </a:cubicBezTo>
                <a:cubicBezTo>
                  <a:pt x="3525204" y="575909"/>
                  <a:pt x="3487468" y="589666"/>
                  <a:pt x="3439525" y="600577"/>
                </a:cubicBezTo>
                <a:cubicBezTo>
                  <a:pt x="3477921" y="613400"/>
                  <a:pt x="3505891" y="626220"/>
                  <a:pt x="3523436" y="639036"/>
                </a:cubicBezTo>
                <a:cubicBezTo>
                  <a:pt x="3535288" y="647582"/>
                  <a:pt x="3552474" y="665863"/>
                  <a:pt x="3574993" y="693878"/>
                </a:cubicBezTo>
                <a:cubicBezTo>
                  <a:pt x="3597511" y="721893"/>
                  <a:pt x="3612562" y="743498"/>
                  <a:pt x="3620145" y="758693"/>
                </a:cubicBezTo>
                <a:lnTo>
                  <a:pt x="3776248" y="1060972"/>
                </a:lnTo>
                <a:lnTo>
                  <a:pt x="3412017" y="1060972"/>
                </a:lnTo>
                <a:lnTo>
                  <a:pt x="3239714" y="742182"/>
                </a:lnTo>
                <a:cubicBezTo>
                  <a:pt x="3217892" y="700910"/>
                  <a:pt x="3198442" y="674107"/>
                  <a:pt x="3181364" y="661773"/>
                </a:cubicBezTo>
                <a:cubicBezTo>
                  <a:pt x="3158119" y="645644"/>
                  <a:pt x="3131790" y="637579"/>
                  <a:pt x="3102378" y="637579"/>
                </a:cubicBezTo>
                <a:lnTo>
                  <a:pt x="3073915" y="637579"/>
                </a:lnTo>
                <a:lnTo>
                  <a:pt x="3073915" y="1060972"/>
                </a:lnTo>
                <a:lnTo>
                  <a:pt x="2750144" y="1060972"/>
                </a:lnTo>
                <a:close/>
                <a:moveTo>
                  <a:pt x="0" y="17790"/>
                </a:moveTo>
                <a:lnTo>
                  <a:pt x="306170" y="17790"/>
                </a:lnTo>
                <a:lnTo>
                  <a:pt x="416399" y="601789"/>
                </a:lnTo>
                <a:lnTo>
                  <a:pt x="577729" y="17790"/>
                </a:lnTo>
                <a:lnTo>
                  <a:pt x="882798" y="17790"/>
                </a:lnTo>
                <a:lnTo>
                  <a:pt x="1044528" y="601011"/>
                </a:lnTo>
                <a:lnTo>
                  <a:pt x="1154879" y="17790"/>
                </a:lnTo>
                <a:lnTo>
                  <a:pt x="1459460" y="17790"/>
                </a:lnTo>
                <a:lnTo>
                  <a:pt x="1229507" y="1060972"/>
                </a:lnTo>
                <a:lnTo>
                  <a:pt x="913408" y="1060972"/>
                </a:lnTo>
                <a:lnTo>
                  <a:pt x="730441" y="404180"/>
                </a:lnTo>
                <a:lnTo>
                  <a:pt x="548187" y="1060972"/>
                </a:lnTo>
                <a:lnTo>
                  <a:pt x="232087" y="1060972"/>
                </a:lnTo>
                <a:close/>
                <a:moveTo>
                  <a:pt x="2034308" y="0"/>
                </a:moveTo>
                <a:cubicBezTo>
                  <a:pt x="2207935" y="0"/>
                  <a:pt x="2341713" y="46608"/>
                  <a:pt x="2435642" y="139826"/>
                </a:cubicBezTo>
                <a:cubicBezTo>
                  <a:pt x="2529571" y="233044"/>
                  <a:pt x="2576535" y="363620"/>
                  <a:pt x="2576535" y="531553"/>
                </a:cubicBezTo>
                <a:cubicBezTo>
                  <a:pt x="2576535" y="653471"/>
                  <a:pt x="2556019" y="753449"/>
                  <a:pt x="2514984" y="831486"/>
                </a:cubicBezTo>
                <a:cubicBezTo>
                  <a:pt x="2473949" y="909523"/>
                  <a:pt x="2414650" y="970245"/>
                  <a:pt x="2337088" y="1013652"/>
                </a:cubicBezTo>
                <a:cubicBezTo>
                  <a:pt x="2259525" y="1057059"/>
                  <a:pt x="2162868" y="1078762"/>
                  <a:pt x="2047117" y="1078762"/>
                </a:cubicBezTo>
                <a:cubicBezTo>
                  <a:pt x="1929468" y="1078762"/>
                  <a:pt x="1832100" y="1060023"/>
                  <a:pt x="1755011" y="1022547"/>
                </a:cubicBezTo>
                <a:cubicBezTo>
                  <a:pt x="1677923" y="985070"/>
                  <a:pt x="1615422" y="925771"/>
                  <a:pt x="1567509" y="844651"/>
                </a:cubicBezTo>
                <a:cubicBezTo>
                  <a:pt x="1519596" y="763530"/>
                  <a:pt x="1495639" y="662010"/>
                  <a:pt x="1495639" y="540092"/>
                </a:cubicBezTo>
                <a:cubicBezTo>
                  <a:pt x="1495639" y="369787"/>
                  <a:pt x="1543078" y="237195"/>
                  <a:pt x="1637956" y="142317"/>
                </a:cubicBezTo>
                <a:cubicBezTo>
                  <a:pt x="1732834" y="47439"/>
                  <a:pt x="1864951" y="0"/>
                  <a:pt x="2034308" y="0"/>
                </a:cubicBezTo>
                <a:close/>
              </a:path>
            </a:pathLst>
          </a:custGeom>
        </p:spPr>
      </p:pic>
      <p:grpSp>
        <p:nvGrpSpPr>
          <p:cNvPr id="3" name="Group 2"/>
          <p:cNvGrpSpPr/>
          <p:nvPr/>
        </p:nvGrpSpPr>
        <p:grpSpPr>
          <a:xfrm>
            <a:off x="3031490" y="4671695"/>
            <a:ext cx="6438265" cy="941070"/>
            <a:chOff x="5301" y="4461"/>
            <a:chExt cx="10139" cy="1482"/>
          </a:xfrm>
        </p:grpSpPr>
        <p:sp>
          <p:nvSpPr>
            <p:cNvPr id="34" name="Rounded Rectangle 33"/>
            <p:cNvSpPr/>
            <p:nvPr/>
          </p:nvSpPr>
          <p:spPr>
            <a:xfrm>
              <a:off x="6158" y="4700"/>
              <a:ext cx="9282" cy="98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86" y="4756"/>
              <a:ext cx="7422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1: GETTING STARTED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301" y="4461"/>
              <a:ext cx="1560" cy="1483"/>
              <a:chOff x="2766630" y="1746890"/>
              <a:chExt cx="990895" cy="94161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3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2" repeatCount="indefinite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/>
      <p:bldP spid="17" grpId="0"/>
      <p:bldP spid="40" grpId="1"/>
      <p:bldP spid="17" grpId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1868805" y="1497965"/>
          <a:ext cx="3677285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7285"/>
              </a:tblGrid>
              <a:tr h="657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BRITISH ENGLISH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flat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holiday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jumper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chips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football</a:t>
                      </a:r>
                      <a:endParaRPr lang="en-US" sz="320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6725920" y="1497965"/>
          <a:ext cx="3637280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7280"/>
              </a:tblGrid>
              <a:tr h="657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AMERICAN ENGLISH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sweater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apartment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soccer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vacation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French fries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</a:tbl>
          </a:graphicData>
        </a:graphic>
      </p:graphicFrame>
      <p:pic>
        <p:nvPicPr>
          <p:cNvPr id="8" name="Content Placeholder 7" descr="Flag_of_the_United_Kingdom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9000000">
            <a:off x="440055" y="4861560"/>
            <a:ext cx="2305050" cy="1247140"/>
          </a:xfrm>
          <a:prstGeom prst="rect">
            <a:avLst/>
          </a:prstGeom>
        </p:spPr>
      </p:pic>
      <p:pic>
        <p:nvPicPr>
          <p:cNvPr id="14" name="Content Placeholder 13" descr="tải xuống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700000">
            <a:off x="9666605" y="4993005"/>
            <a:ext cx="2256790" cy="118681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069715" y="2423160"/>
            <a:ext cx="3547110" cy="63055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22445" y="3053715"/>
            <a:ext cx="3518535" cy="131127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400550" y="2477135"/>
            <a:ext cx="3264535" cy="114427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211320" y="4281170"/>
            <a:ext cx="3365500" cy="51435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00550" y="3680460"/>
            <a:ext cx="3538220" cy="111506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270" y="-7620"/>
            <a:ext cx="12192000" cy="7404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732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3940" y="732790"/>
            <a:ext cx="548830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Some similar pairs of words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6" name="Table 5"/>
          <p:cNvGraphicFramePr/>
          <p:nvPr/>
        </p:nvGraphicFramePr>
        <p:xfrm>
          <a:off x="1858645" y="1375410"/>
          <a:ext cx="8939530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9765"/>
                <a:gridCol w="4469765"/>
              </a:tblGrid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British English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American English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0" marB="12700" vert="horz" anchor="b" anchorCtr="0"/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lift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elevator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lorry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truck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petrol station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 station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crisps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chips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biscuit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cookie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sweet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candy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rubbish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chemist's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pharmacy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</a:tbl>
          </a:graphicData>
        </a:graphic>
      </p:graphicFrame>
      <p:pic>
        <p:nvPicPr>
          <p:cNvPr id="27" name="Content Placeholder 26" descr="Spu9ew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rot="19980000">
            <a:off x="-741045" y="4658995"/>
            <a:ext cx="3775075" cy="2773680"/>
          </a:xfrm>
          <a:prstGeom prst="rect">
            <a:avLst/>
          </a:prstGeom>
        </p:spPr>
      </p:pic>
      <p:pic>
        <p:nvPicPr>
          <p:cNvPr id="28" name="Content Placeholder 27" descr="wxjE1r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740000">
            <a:off x="9714230" y="4626610"/>
            <a:ext cx="3284855" cy="1964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270" y="-7620"/>
            <a:ext cx="12192000" cy="7404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27305"/>
            <a:ext cx="560832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Extension activity: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87045" y="1207770"/>
            <a:ext cx="98120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00000"/>
              </a:lnSpc>
            </a:pPr>
            <a:r>
              <a:rPr lang="en-US" sz="40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is the definition of a word</a:t>
            </a:r>
            <a:endParaRPr lang="en-US" sz="40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87045" y="1914525"/>
            <a:ext cx="1086548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00000"/>
              </a:lnSpc>
            </a:pPr>
            <a:r>
              <a:rPr lang="en-US" sz="40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You give out the word, in both British and American English. </a:t>
            </a:r>
            <a:endParaRPr lang="en-US" sz="40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/>
          <p:cNvSpPr/>
          <p:nvPr/>
        </p:nvSpPr>
        <p:spPr>
          <a:xfrm flipH="1">
            <a:off x="1402080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 flipH="1">
            <a:off x="6192664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0" idx="17"/>
          </p:cNvCxnSpPr>
          <p:nvPr/>
        </p:nvCxnSpPr>
        <p:spPr>
          <a:xfrm>
            <a:off x="-635" y="3661261"/>
            <a:ext cx="1530095" cy="73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2" idx="3"/>
          </p:cNvCxnSpPr>
          <p:nvPr/>
        </p:nvCxnSpPr>
        <p:spPr>
          <a:xfrm>
            <a:off x="10789920" y="3653240"/>
            <a:ext cx="14020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7" idx="17"/>
          </p:cNvCxnSpPr>
          <p:nvPr/>
        </p:nvCxnSpPr>
        <p:spPr>
          <a:xfrm>
            <a:off x="0" y="4902533"/>
            <a:ext cx="1402080" cy="1788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7"/>
          </p:cNvCxnSpPr>
          <p:nvPr/>
        </p:nvCxnSpPr>
        <p:spPr>
          <a:xfrm>
            <a:off x="10789922" y="4920414"/>
            <a:ext cx="140207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07403" y="4912300"/>
            <a:ext cx="1828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19062" y="3122661"/>
            <a:ext cx="9270858" cy="1104900"/>
            <a:chOff x="1519062" y="2891035"/>
            <a:chExt cx="9270858" cy="1104900"/>
          </a:xfrm>
        </p:grpSpPr>
        <p:sp>
          <p:nvSpPr>
            <p:cNvPr id="20" name="Freeform: Shape 19"/>
            <p:cNvSpPr/>
            <p:nvPr/>
          </p:nvSpPr>
          <p:spPr>
            <a:xfrm>
              <a:off x="1519062" y="2891035"/>
              <a:ext cx="9270858" cy="1075930"/>
            </a:xfrm>
            <a:custGeom>
              <a:avLst/>
              <a:gdLst>
                <a:gd name="connsiteX0" fmla="*/ 4006527 w 9270858"/>
                <a:gd name="connsiteY0" fmla="*/ 0 h 1075930"/>
                <a:gd name="connsiteX1" fmla="*/ 4333098 w 9270858"/>
                <a:gd name="connsiteY1" fmla="*/ 0 h 1075930"/>
                <a:gd name="connsiteX2" fmla="*/ 4937760 w 9270858"/>
                <a:gd name="connsiteY2" fmla="*/ 0 h 1075930"/>
                <a:gd name="connsiteX3" fmla="*/ 5561007 w 9270858"/>
                <a:gd name="connsiteY3" fmla="*/ 0 h 1075930"/>
                <a:gd name="connsiteX4" fmla="*/ 5561007 w 9270858"/>
                <a:gd name="connsiteY4" fmla="*/ 779 h 1075930"/>
                <a:gd name="connsiteX5" fmla="*/ 8589645 w 9270858"/>
                <a:gd name="connsiteY5" fmla="*/ 4565 h 1075930"/>
                <a:gd name="connsiteX6" fmla="*/ 9259825 w 9270858"/>
                <a:gd name="connsiteY6" fmla="*/ 530579 h 1075930"/>
                <a:gd name="connsiteX7" fmla="*/ 9270858 w 9270858"/>
                <a:gd name="connsiteY7" fmla="*/ 537965 h 1075930"/>
                <a:gd name="connsiteX8" fmla="*/ 9259825 w 9270858"/>
                <a:gd name="connsiteY8" fmla="*/ 545351 h 1075930"/>
                <a:gd name="connsiteX9" fmla="*/ 8589645 w 9270858"/>
                <a:gd name="connsiteY9" fmla="*/ 1071365 h 1075930"/>
                <a:gd name="connsiteX10" fmla="*/ 5561007 w 9270858"/>
                <a:gd name="connsiteY10" fmla="*/ 1075151 h 1075930"/>
                <a:gd name="connsiteX11" fmla="*/ 5561007 w 9270858"/>
                <a:gd name="connsiteY11" fmla="*/ 1075930 h 1075930"/>
                <a:gd name="connsiteX12" fmla="*/ 4937760 w 9270858"/>
                <a:gd name="connsiteY12" fmla="*/ 1075930 h 1075930"/>
                <a:gd name="connsiteX13" fmla="*/ 4333098 w 9270858"/>
                <a:gd name="connsiteY13" fmla="*/ 1075930 h 1075930"/>
                <a:gd name="connsiteX14" fmla="*/ 4006527 w 9270858"/>
                <a:gd name="connsiteY14" fmla="*/ 1075930 h 1075930"/>
                <a:gd name="connsiteX15" fmla="*/ 4006527 w 9270858"/>
                <a:gd name="connsiteY15" fmla="*/ 1075522 h 1075930"/>
                <a:gd name="connsiteX16" fmla="*/ 681213 w 9270858"/>
                <a:gd name="connsiteY16" fmla="*/ 1071365 h 1075930"/>
                <a:gd name="connsiteX17" fmla="*/ 11033 w 9270858"/>
                <a:gd name="connsiteY17" fmla="*/ 545351 h 1075930"/>
                <a:gd name="connsiteX18" fmla="*/ 0 w 9270858"/>
                <a:gd name="connsiteY18" fmla="*/ 537965 h 1075930"/>
                <a:gd name="connsiteX19" fmla="*/ 11033 w 9270858"/>
                <a:gd name="connsiteY19" fmla="*/ 530579 h 1075930"/>
                <a:gd name="connsiteX20" fmla="*/ 681213 w 9270858"/>
                <a:gd name="connsiteY20" fmla="*/ 4565 h 1075930"/>
                <a:gd name="connsiteX21" fmla="*/ 4006527 w 9270858"/>
                <a:gd name="connsiteY21" fmla="*/ 408 h 107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0858" h="1075930">
                  <a:moveTo>
                    <a:pt x="4006527" y="0"/>
                  </a:moveTo>
                  <a:lnTo>
                    <a:pt x="4333098" y="0"/>
                  </a:lnTo>
                  <a:lnTo>
                    <a:pt x="4937760" y="0"/>
                  </a:lnTo>
                  <a:lnTo>
                    <a:pt x="5561007" y="0"/>
                  </a:lnTo>
                  <a:lnTo>
                    <a:pt x="5561007" y="779"/>
                  </a:lnTo>
                  <a:lnTo>
                    <a:pt x="8589645" y="4565"/>
                  </a:lnTo>
                  <a:cubicBezTo>
                    <a:pt x="9030176" y="-25201"/>
                    <a:pt x="9010270" y="338498"/>
                    <a:pt x="9259825" y="530579"/>
                  </a:cubicBezTo>
                  <a:lnTo>
                    <a:pt x="9270858" y="537965"/>
                  </a:lnTo>
                  <a:lnTo>
                    <a:pt x="9259825" y="545351"/>
                  </a:lnTo>
                  <a:cubicBezTo>
                    <a:pt x="9010270" y="737432"/>
                    <a:pt x="9030176" y="1101131"/>
                    <a:pt x="8589645" y="1071365"/>
                  </a:cubicBezTo>
                  <a:lnTo>
                    <a:pt x="5561007" y="1075151"/>
                  </a:lnTo>
                  <a:lnTo>
                    <a:pt x="5561007" y="1075930"/>
                  </a:lnTo>
                  <a:lnTo>
                    <a:pt x="4937760" y="1075930"/>
                  </a:lnTo>
                  <a:lnTo>
                    <a:pt x="4333098" y="1075930"/>
                  </a:lnTo>
                  <a:lnTo>
                    <a:pt x="4006527" y="1075930"/>
                  </a:lnTo>
                  <a:lnTo>
                    <a:pt x="4006527" y="1075522"/>
                  </a:lnTo>
                  <a:lnTo>
                    <a:pt x="681213" y="1071365"/>
                  </a:lnTo>
                  <a:cubicBezTo>
                    <a:pt x="240682" y="1101131"/>
                    <a:pt x="260588" y="737432"/>
                    <a:pt x="11033" y="545351"/>
                  </a:cubicBezTo>
                  <a:lnTo>
                    <a:pt x="0" y="537965"/>
                  </a:lnTo>
                  <a:lnTo>
                    <a:pt x="11033" y="530579"/>
                  </a:lnTo>
                  <a:cubicBezTo>
                    <a:pt x="260588" y="338498"/>
                    <a:pt x="240682" y="-25201"/>
                    <a:pt x="681213" y="4565"/>
                  </a:cubicBezTo>
                  <a:lnTo>
                    <a:pt x="4006527" y="408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87997" y="2919610"/>
              <a:ext cx="860044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 a place where you buy medication and other health-related items.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#sl-pollanswer(0)"/>
          <p:cNvSpPr txBox="1"/>
          <p:nvPr/>
        </p:nvSpPr>
        <p:spPr>
          <a:xfrm>
            <a:off x="1704340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87883" y="320335"/>
            <a:ext cx="841623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BRITISH ENGLISH VS AMERICAN ENGLISH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931920" y="976963"/>
            <a:ext cx="4328160" cy="45719"/>
            <a:chOff x="4028584" y="1078561"/>
            <a:chExt cx="4328160" cy="45719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4028584" y="1101420"/>
              <a:ext cx="4328160" cy="0"/>
            </a:xfrm>
            <a:prstGeom prst="line">
              <a:avLst/>
            </a:prstGeom>
            <a:ln>
              <a:solidFill>
                <a:schemeClr val="bg1">
                  <a:lumMod val="6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5457334" y="1078561"/>
              <a:ext cx="1470660" cy="45719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Content Placeholder 1" descr="tumblr_n87jvqBRR31qg5p6to1_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1585" y="1245870"/>
            <a:ext cx="2068830" cy="1231900"/>
          </a:xfrm>
          <a:prstGeom prst="rect">
            <a:avLst/>
          </a:prstGeom>
        </p:spPr>
      </p:pic>
      <p:sp>
        <p:nvSpPr>
          <p:cNvPr id="4" name="#sl-pollanswer(0)"/>
          <p:cNvSpPr txBox="1"/>
          <p:nvPr/>
        </p:nvSpPr>
        <p:spPr>
          <a:xfrm>
            <a:off x="6547485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#sl-pollanswer(0)"/>
          <p:cNvSpPr txBox="1"/>
          <p:nvPr/>
        </p:nvSpPr>
        <p:spPr>
          <a:xfrm>
            <a:off x="28689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Chemist’s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#sl-pollanswer(0)"/>
          <p:cNvSpPr txBox="1"/>
          <p:nvPr/>
        </p:nvSpPr>
        <p:spPr>
          <a:xfrm>
            <a:off x="76822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/>
          <p:cNvSpPr/>
          <p:nvPr/>
        </p:nvSpPr>
        <p:spPr>
          <a:xfrm flipH="1">
            <a:off x="1402080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 flipH="1">
            <a:off x="6192664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0" idx="17"/>
          </p:cNvCxnSpPr>
          <p:nvPr/>
        </p:nvCxnSpPr>
        <p:spPr>
          <a:xfrm>
            <a:off x="-635" y="3661261"/>
            <a:ext cx="1530095" cy="73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2" idx="3"/>
          </p:cNvCxnSpPr>
          <p:nvPr/>
        </p:nvCxnSpPr>
        <p:spPr>
          <a:xfrm>
            <a:off x="10789920" y="3653240"/>
            <a:ext cx="14020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7" idx="17"/>
          </p:cNvCxnSpPr>
          <p:nvPr/>
        </p:nvCxnSpPr>
        <p:spPr>
          <a:xfrm>
            <a:off x="0" y="4902533"/>
            <a:ext cx="1402080" cy="1788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7"/>
          </p:cNvCxnSpPr>
          <p:nvPr/>
        </p:nvCxnSpPr>
        <p:spPr>
          <a:xfrm>
            <a:off x="10789922" y="4920414"/>
            <a:ext cx="140207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07403" y="4912300"/>
            <a:ext cx="1828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19062" y="3122661"/>
            <a:ext cx="9270858" cy="1104900"/>
            <a:chOff x="1519062" y="2891035"/>
            <a:chExt cx="9270858" cy="1104900"/>
          </a:xfrm>
        </p:grpSpPr>
        <p:sp>
          <p:nvSpPr>
            <p:cNvPr id="20" name="Freeform: Shape 19"/>
            <p:cNvSpPr/>
            <p:nvPr/>
          </p:nvSpPr>
          <p:spPr>
            <a:xfrm>
              <a:off x="1519062" y="2891035"/>
              <a:ext cx="9270858" cy="1075930"/>
            </a:xfrm>
            <a:custGeom>
              <a:avLst/>
              <a:gdLst>
                <a:gd name="connsiteX0" fmla="*/ 4006527 w 9270858"/>
                <a:gd name="connsiteY0" fmla="*/ 0 h 1075930"/>
                <a:gd name="connsiteX1" fmla="*/ 4333098 w 9270858"/>
                <a:gd name="connsiteY1" fmla="*/ 0 h 1075930"/>
                <a:gd name="connsiteX2" fmla="*/ 4937760 w 9270858"/>
                <a:gd name="connsiteY2" fmla="*/ 0 h 1075930"/>
                <a:gd name="connsiteX3" fmla="*/ 5561007 w 9270858"/>
                <a:gd name="connsiteY3" fmla="*/ 0 h 1075930"/>
                <a:gd name="connsiteX4" fmla="*/ 5561007 w 9270858"/>
                <a:gd name="connsiteY4" fmla="*/ 779 h 1075930"/>
                <a:gd name="connsiteX5" fmla="*/ 8589645 w 9270858"/>
                <a:gd name="connsiteY5" fmla="*/ 4565 h 1075930"/>
                <a:gd name="connsiteX6" fmla="*/ 9259825 w 9270858"/>
                <a:gd name="connsiteY6" fmla="*/ 530579 h 1075930"/>
                <a:gd name="connsiteX7" fmla="*/ 9270858 w 9270858"/>
                <a:gd name="connsiteY7" fmla="*/ 537965 h 1075930"/>
                <a:gd name="connsiteX8" fmla="*/ 9259825 w 9270858"/>
                <a:gd name="connsiteY8" fmla="*/ 545351 h 1075930"/>
                <a:gd name="connsiteX9" fmla="*/ 8589645 w 9270858"/>
                <a:gd name="connsiteY9" fmla="*/ 1071365 h 1075930"/>
                <a:gd name="connsiteX10" fmla="*/ 5561007 w 9270858"/>
                <a:gd name="connsiteY10" fmla="*/ 1075151 h 1075930"/>
                <a:gd name="connsiteX11" fmla="*/ 5561007 w 9270858"/>
                <a:gd name="connsiteY11" fmla="*/ 1075930 h 1075930"/>
                <a:gd name="connsiteX12" fmla="*/ 4937760 w 9270858"/>
                <a:gd name="connsiteY12" fmla="*/ 1075930 h 1075930"/>
                <a:gd name="connsiteX13" fmla="*/ 4333098 w 9270858"/>
                <a:gd name="connsiteY13" fmla="*/ 1075930 h 1075930"/>
                <a:gd name="connsiteX14" fmla="*/ 4006527 w 9270858"/>
                <a:gd name="connsiteY14" fmla="*/ 1075930 h 1075930"/>
                <a:gd name="connsiteX15" fmla="*/ 4006527 w 9270858"/>
                <a:gd name="connsiteY15" fmla="*/ 1075522 h 1075930"/>
                <a:gd name="connsiteX16" fmla="*/ 681213 w 9270858"/>
                <a:gd name="connsiteY16" fmla="*/ 1071365 h 1075930"/>
                <a:gd name="connsiteX17" fmla="*/ 11033 w 9270858"/>
                <a:gd name="connsiteY17" fmla="*/ 545351 h 1075930"/>
                <a:gd name="connsiteX18" fmla="*/ 0 w 9270858"/>
                <a:gd name="connsiteY18" fmla="*/ 537965 h 1075930"/>
                <a:gd name="connsiteX19" fmla="*/ 11033 w 9270858"/>
                <a:gd name="connsiteY19" fmla="*/ 530579 h 1075930"/>
                <a:gd name="connsiteX20" fmla="*/ 681213 w 9270858"/>
                <a:gd name="connsiteY20" fmla="*/ 4565 h 1075930"/>
                <a:gd name="connsiteX21" fmla="*/ 4006527 w 9270858"/>
                <a:gd name="connsiteY21" fmla="*/ 408 h 107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0858" h="1075930">
                  <a:moveTo>
                    <a:pt x="4006527" y="0"/>
                  </a:moveTo>
                  <a:lnTo>
                    <a:pt x="4333098" y="0"/>
                  </a:lnTo>
                  <a:lnTo>
                    <a:pt x="4937760" y="0"/>
                  </a:lnTo>
                  <a:lnTo>
                    <a:pt x="5561007" y="0"/>
                  </a:lnTo>
                  <a:lnTo>
                    <a:pt x="5561007" y="779"/>
                  </a:lnTo>
                  <a:lnTo>
                    <a:pt x="8589645" y="4565"/>
                  </a:lnTo>
                  <a:cubicBezTo>
                    <a:pt x="9030176" y="-25201"/>
                    <a:pt x="9010270" y="338498"/>
                    <a:pt x="9259825" y="530579"/>
                  </a:cubicBezTo>
                  <a:lnTo>
                    <a:pt x="9270858" y="537965"/>
                  </a:lnTo>
                  <a:lnTo>
                    <a:pt x="9259825" y="545351"/>
                  </a:lnTo>
                  <a:cubicBezTo>
                    <a:pt x="9010270" y="737432"/>
                    <a:pt x="9030176" y="1101131"/>
                    <a:pt x="8589645" y="1071365"/>
                  </a:cubicBezTo>
                  <a:lnTo>
                    <a:pt x="5561007" y="1075151"/>
                  </a:lnTo>
                  <a:lnTo>
                    <a:pt x="5561007" y="1075930"/>
                  </a:lnTo>
                  <a:lnTo>
                    <a:pt x="4937760" y="1075930"/>
                  </a:lnTo>
                  <a:lnTo>
                    <a:pt x="4333098" y="1075930"/>
                  </a:lnTo>
                  <a:lnTo>
                    <a:pt x="4006527" y="1075930"/>
                  </a:lnTo>
                  <a:lnTo>
                    <a:pt x="4006527" y="1075522"/>
                  </a:lnTo>
                  <a:lnTo>
                    <a:pt x="681213" y="1071365"/>
                  </a:lnTo>
                  <a:cubicBezTo>
                    <a:pt x="240682" y="1101131"/>
                    <a:pt x="260588" y="737432"/>
                    <a:pt x="11033" y="545351"/>
                  </a:cubicBezTo>
                  <a:lnTo>
                    <a:pt x="0" y="537965"/>
                  </a:lnTo>
                  <a:lnTo>
                    <a:pt x="11033" y="530579"/>
                  </a:lnTo>
                  <a:cubicBezTo>
                    <a:pt x="260588" y="338498"/>
                    <a:pt x="240682" y="-25201"/>
                    <a:pt x="681213" y="4565"/>
                  </a:cubicBezTo>
                  <a:lnTo>
                    <a:pt x="4006527" y="408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87997" y="2919610"/>
              <a:ext cx="860044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 a small device you use to light up a dark place.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#sl-pollanswer(0)"/>
          <p:cNvSpPr txBox="1"/>
          <p:nvPr/>
        </p:nvSpPr>
        <p:spPr>
          <a:xfrm>
            <a:off x="1704340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87883" y="320335"/>
            <a:ext cx="841623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BRITISH ENGLISH VS AMERICAN ENGLISH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931920" y="976963"/>
            <a:ext cx="4328160" cy="45719"/>
            <a:chOff x="4028584" y="1078561"/>
            <a:chExt cx="4328160" cy="45719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4028584" y="1101420"/>
              <a:ext cx="4328160" cy="0"/>
            </a:xfrm>
            <a:prstGeom prst="line">
              <a:avLst/>
            </a:prstGeom>
            <a:ln>
              <a:solidFill>
                <a:schemeClr val="bg1">
                  <a:lumMod val="6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5457334" y="1078561"/>
              <a:ext cx="1470660" cy="45719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Content Placeholder 1" descr="tumblr_n87jvqBRR31qg5p6to1_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1585" y="1245870"/>
            <a:ext cx="2068830" cy="1231900"/>
          </a:xfrm>
          <a:prstGeom prst="rect">
            <a:avLst/>
          </a:prstGeom>
        </p:spPr>
      </p:pic>
      <p:sp>
        <p:nvSpPr>
          <p:cNvPr id="4" name="#sl-pollanswer(0)"/>
          <p:cNvSpPr txBox="1"/>
          <p:nvPr/>
        </p:nvSpPr>
        <p:spPr>
          <a:xfrm>
            <a:off x="6547485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#sl-pollanswer(0)"/>
          <p:cNvSpPr txBox="1"/>
          <p:nvPr/>
        </p:nvSpPr>
        <p:spPr>
          <a:xfrm>
            <a:off x="28689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torch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#sl-pollanswer(0)"/>
          <p:cNvSpPr txBox="1"/>
          <p:nvPr/>
        </p:nvSpPr>
        <p:spPr>
          <a:xfrm>
            <a:off x="76822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flashlight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/>
          <p:cNvSpPr/>
          <p:nvPr/>
        </p:nvSpPr>
        <p:spPr>
          <a:xfrm flipH="1">
            <a:off x="1402080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 flipH="1">
            <a:off x="6192664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0" idx="17"/>
          </p:cNvCxnSpPr>
          <p:nvPr/>
        </p:nvCxnSpPr>
        <p:spPr>
          <a:xfrm>
            <a:off x="-635" y="3661261"/>
            <a:ext cx="1530095" cy="73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2" idx="3"/>
          </p:cNvCxnSpPr>
          <p:nvPr/>
        </p:nvCxnSpPr>
        <p:spPr>
          <a:xfrm>
            <a:off x="10789920" y="3653240"/>
            <a:ext cx="14020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7" idx="17"/>
          </p:cNvCxnSpPr>
          <p:nvPr/>
        </p:nvCxnSpPr>
        <p:spPr>
          <a:xfrm>
            <a:off x="0" y="4902533"/>
            <a:ext cx="1402080" cy="1788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7"/>
          </p:cNvCxnSpPr>
          <p:nvPr/>
        </p:nvCxnSpPr>
        <p:spPr>
          <a:xfrm>
            <a:off x="10789922" y="4920414"/>
            <a:ext cx="140207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07403" y="4912300"/>
            <a:ext cx="1828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19062" y="3122661"/>
            <a:ext cx="9270858" cy="1104900"/>
            <a:chOff x="1519062" y="2891035"/>
            <a:chExt cx="9270858" cy="1104900"/>
          </a:xfrm>
        </p:grpSpPr>
        <p:sp>
          <p:nvSpPr>
            <p:cNvPr id="20" name="Freeform: Shape 19"/>
            <p:cNvSpPr/>
            <p:nvPr/>
          </p:nvSpPr>
          <p:spPr>
            <a:xfrm>
              <a:off x="1519062" y="2891035"/>
              <a:ext cx="9270858" cy="1075930"/>
            </a:xfrm>
            <a:custGeom>
              <a:avLst/>
              <a:gdLst>
                <a:gd name="connsiteX0" fmla="*/ 4006527 w 9270858"/>
                <a:gd name="connsiteY0" fmla="*/ 0 h 1075930"/>
                <a:gd name="connsiteX1" fmla="*/ 4333098 w 9270858"/>
                <a:gd name="connsiteY1" fmla="*/ 0 h 1075930"/>
                <a:gd name="connsiteX2" fmla="*/ 4937760 w 9270858"/>
                <a:gd name="connsiteY2" fmla="*/ 0 h 1075930"/>
                <a:gd name="connsiteX3" fmla="*/ 5561007 w 9270858"/>
                <a:gd name="connsiteY3" fmla="*/ 0 h 1075930"/>
                <a:gd name="connsiteX4" fmla="*/ 5561007 w 9270858"/>
                <a:gd name="connsiteY4" fmla="*/ 779 h 1075930"/>
                <a:gd name="connsiteX5" fmla="*/ 8589645 w 9270858"/>
                <a:gd name="connsiteY5" fmla="*/ 4565 h 1075930"/>
                <a:gd name="connsiteX6" fmla="*/ 9259825 w 9270858"/>
                <a:gd name="connsiteY6" fmla="*/ 530579 h 1075930"/>
                <a:gd name="connsiteX7" fmla="*/ 9270858 w 9270858"/>
                <a:gd name="connsiteY7" fmla="*/ 537965 h 1075930"/>
                <a:gd name="connsiteX8" fmla="*/ 9259825 w 9270858"/>
                <a:gd name="connsiteY8" fmla="*/ 545351 h 1075930"/>
                <a:gd name="connsiteX9" fmla="*/ 8589645 w 9270858"/>
                <a:gd name="connsiteY9" fmla="*/ 1071365 h 1075930"/>
                <a:gd name="connsiteX10" fmla="*/ 5561007 w 9270858"/>
                <a:gd name="connsiteY10" fmla="*/ 1075151 h 1075930"/>
                <a:gd name="connsiteX11" fmla="*/ 5561007 w 9270858"/>
                <a:gd name="connsiteY11" fmla="*/ 1075930 h 1075930"/>
                <a:gd name="connsiteX12" fmla="*/ 4937760 w 9270858"/>
                <a:gd name="connsiteY12" fmla="*/ 1075930 h 1075930"/>
                <a:gd name="connsiteX13" fmla="*/ 4333098 w 9270858"/>
                <a:gd name="connsiteY13" fmla="*/ 1075930 h 1075930"/>
                <a:gd name="connsiteX14" fmla="*/ 4006527 w 9270858"/>
                <a:gd name="connsiteY14" fmla="*/ 1075930 h 1075930"/>
                <a:gd name="connsiteX15" fmla="*/ 4006527 w 9270858"/>
                <a:gd name="connsiteY15" fmla="*/ 1075522 h 1075930"/>
                <a:gd name="connsiteX16" fmla="*/ 681213 w 9270858"/>
                <a:gd name="connsiteY16" fmla="*/ 1071365 h 1075930"/>
                <a:gd name="connsiteX17" fmla="*/ 11033 w 9270858"/>
                <a:gd name="connsiteY17" fmla="*/ 545351 h 1075930"/>
                <a:gd name="connsiteX18" fmla="*/ 0 w 9270858"/>
                <a:gd name="connsiteY18" fmla="*/ 537965 h 1075930"/>
                <a:gd name="connsiteX19" fmla="*/ 11033 w 9270858"/>
                <a:gd name="connsiteY19" fmla="*/ 530579 h 1075930"/>
                <a:gd name="connsiteX20" fmla="*/ 681213 w 9270858"/>
                <a:gd name="connsiteY20" fmla="*/ 4565 h 1075930"/>
                <a:gd name="connsiteX21" fmla="*/ 4006527 w 9270858"/>
                <a:gd name="connsiteY21" fmla="*/ 408 h 107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0858" h="1075930">
                  <a:moveTo>
                    <a:pt x="4006527" y="0"/>
                  </a:moveTo>
                  <a:lnTo>
                    <a:pt x="4333098" y="0"/>
                  </a:lnTo>
                  <a:lnTo>
                    <a:pt x="4937760" y="0"/>
                  </a:lnTo>
                  <a:lnTo>
                    <a:pt x="5561007" y="0"/>
                  </a:lnTo>
                  <a:lnTo>
                    <a:pt x="5561007" y="779"/>
                  </a:lnTo>
                  <a:lnTo>
                    <a:pt x="8589645" y="4565"/>
                  </a:lnTo>
                  <a:cubicBezTo>
                    <a:pt x="9030176" y="-25201"/>
                    <a:pt x="9010270" y="338498"/>
                    <a:pt x="9259825" y="530579"/>
                  </a:cubicBezTo>
                  <a:lnTo>
                    <a:pt x="9270858" y="537965"/>
                  </a:lnTo>
                  <a:lnTo>
                    <a:pt x="9259825" y="545351"/>
                  </a:lnTo>
                  <a:cubicBezTo>
                    <a:pt x="9010270" y="737432"/>
                    <a:pt x="9030176" y="1101131"/>
                    <a:pt x="8589645" y="1071365"/>
                  </a:cubicBezTo>
                  <a:lnTo>
                    <a:pt x="5561007" y="1075151"/>
                  </a:lnTo>
                  <a:lnTo>
                    <a:pt x="5561007" y="1075930"/>
                  </a:lnTo>
                  <a:lnTo>
                    <a:pt x="4937760" y="1075930"/>
                  </a:lnTo>
                  <a:lnTo>
                    <a:pt x="4333098" y="1075930"/>
                  </a:lnTo>
                  <a:lnTo>
                    <a:pt x="4006527" y="1075930"/>
                  </a:lnTo>
                  <a:lnTo>
                    <a:pt x="4006527" y="1075522"/>
                  </a:lnTo>
                  <a:lnTo>
                    <a:pt x="681213" y="1071365"/>
                  </a:lnTo>
                  <a:cubicBezTo>
                    <a:pt x="240682" y="1101131"/>
                    <a:pt x="260588" y="737432"/>
                    <a:pt x="11033" y="545351"/>
                  </a:cubicBezTo>
                  <a:lnTo>
                    <a:pt x="0" y="537965"/>
                  </a:lnTo>
                  <a:lnTo>
                    <a:pt x="11033" y="530579"/>
                  </a:lnTo>
                  <a:cubicBezTo>
                    <a:pt x="260588" y="338498"/>
                    <a:pt x="240682" y="-25201"/>
                    <a:pt x="681213" y="4565"/>
                  </a:cubicBezTo>
                  <a:lnTo>
                    <a:pt x="4006527" y="408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87997" y="2919610"/>
              <a:ext cx="860044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 a paved circle intersection where traffic flows one-way around a central island.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#sl-pollanswer(0)"/>
          <p:cNvSpPr txBox="1"/>
          <p:nvPr/>
        </p:nvSpPr>
        <p:spPr>
          <a:xfrm>
            <a:off x="1704340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87883" y="320335"/>
            <a:ext cx="841623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BRITISH ENGLISH VS AMERICAN ENGLISH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931920" y="976963"/>
            <a:ext cx="4328160" cy="45719"/>
            <a:chOff x="4028584" y="1078561"/>
            <a:chExt cx="4328160" cy="45719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4028584" y="1101420"/>
              <a:ext cx="4328160" cy="0"/>
            </a:xfrm>
            <a:prstGeom prst="line">
              <a:avLst/>
            </a:prstGeom>
            <a:ln>
              <a:solidFill>
                <a:schemeClr val="bg1">
                  <a:lumMod val="6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5457334" y="1078561"/>
              <a:ext cx="1470660" cy="45719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Content Placeholder 1" descr="tumblr_n87jvqBRR31qg5p6to1_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1585" y="1245870"/>
            <a:ext cx="2068830" cy="1231900"/>
          </a:xfrm>
          <a:prstGeom prst="rect">
            <a:avLst/>
          </a:prstGeom>
        </p:spPr>
      </p:pic>
      <p:sp>
        <p:nvSpPr>
          <p:cNvPr id="4" name="#sl-pollanswer(0)"/>
          <p:cNvSpPr txBox="1"/>
          <p:nvPr/>
        </p:nvSpPr>
        <p:spPr>
          <a:xfrm>
            <a:off x="6547485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#sl-pollanswer(0)"/>
          <p:cNvSpPr txBox="1"/>
          <p:nvPr/>
        </p:nvSpPr>
        <p:spPr>
          <a:xfrm>
            <a:off x="2868930" y="4565650"/>
            <a:ext cx="2720340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roundabout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#sl-pollanswer(0)"/>
          <p:cNvSpPr txBox="1"/>
          <p:nvPr/>
        </p:nvSpPr>
        <p:spPr>
          <a:xfrm>
            <a:off x="7682230" y="4565650"/>
            <a:ext cx="2805430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traffic circle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GB" dirty="0">
                <a:solidFill>
                  <a:schemeClr val="tx1"/>
                </a:solidFill>
                <a:sym typeface="+mn-ea"/>
              </a:rPr>
              <a:t>Think!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0680"/>
            <a:ext cx="5755005" cy="157607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again. Fill in each blank with no more than TWO words from the conversation.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Match the words and phrases with their definitions.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Fill in each blank with a word or phrase from 3.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635" y="4697095"/>
            <a:ext cx="5743575" cy="9023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Quiz: Match the words in British English with those in American English so that they mean the same. Who is the quickest?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/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  <a:endParaRPr lang="en-US" sz="3600"/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Open book p.101, look at the picture and say what the topic of the project is </a:t>
            </a:r>
            <a:endParaRPr lang="en-US" sz="3600"/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 to design a poster.</a:t>
            </a:r>
            <a:endParaRPr lang="en-US" sz="3600"/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-11395710" y="1770380"/>
            <a:ext cx="10014585" cy="1156970"/>
          </a:xfrm>
          <a:prstGeom prst="rect">
            <a:avLst/>
          </a:prstGeom>
          <a:solidFill>
            <a:srgbClr val="ECEE7F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groups, Ss have to choose a country where people use English as a second or an offical language</a:t>
            </a:r>
            <a:endParaRPr lang="en-US" sz="3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11346815" y="3408680"/>
            <a:ext cx="10014585" cy="1475105"/>
          </a:xfrm>
          <a:prstGeom prst="rect">
            <a:avLst/>
          </a:prstGeom>
          <a:solidFill>
            <a:srgbClr val="8DDFCB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 information about its number of English speakers, any other languages its people speak, and  the roles of English in the country</a:t>
            </a:r>
            <a:endParaRPr lang="en-US" sz="3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-11346814" y="5200650"/>
            <a:ext cx="9965486" cy="1054735"/>
          </a:xfrm>
          <a:prstGeom prst="rect">
            <a:avLst/>
          </a:prstGeom>
          <a:solidFill>
            <a:srgbClr val="EDB7ED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a poster about this country and give a presentation about it.</a:t>
            </a:r>
            <a:endParaRPr lang="en-US" sz="3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-635" y="1755140"/>
            <a:ext cx="2140585" cy="1156970"/>
          </a:xfrm>
          <a:prstGeom prst="rect">
            <a:avLst/>
          </a:prstGeom>
          <a:solidFill>
            <a:srgbClr val="ECEE8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1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1" y="3408680"/>
            <a:ext cx="2140084" cy="1475105"/>
          </a:xfrm>
          <a:prstGeom prst="rect">
            <a:avLst/>
          </a:prstGeom>
          <a:solidFill>
            <a:srgbClr val="8DDFC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0" y="5200650"/>
            <a:ext cx="2140084" cy="1054735"/>
          </a:xfrm>
          <a:prstGeom prst="rect">
            <a:avLst/>
          </a:prstGeom>
          <a:solidFill>
            <a:srgbClr val="EDB7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3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487045" y="7233920"/>
          <a:ext cx="1155192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890"/>
                <a:gridCol w="6844030"/>
              </a:tblGrid>
              <a:tr h="48768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of English speakers 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F9EFDB"/>
                    </a:solidFill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 4 million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F9EFDB"/>
                    </a:solidFill>
                  </a:tcPr>
                </a:tc>
              </a:tr>
              <a:tr h="48768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official languages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EBD9B4"/>
                    </a:solidFill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Malay, Mandarin and Tamil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EBD9B4"/>
                    </a:solidFill>
                  </a:tcPr>
                </a:tc>
              </a:tr>
              <a:tr h="390144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Roles of English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9DBC98"/>
                    </a:solidFill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Official language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- 48.3% of the population speak English at home (as in 2020) 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Working language for government and business</a:t>
                      </a:r>
                      <a:endParaRPr lang="en-US" sz="3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Medium of instruction for all schools</a:t>
                      </a:r>
                      <a:endParaRPr lang="en-US" sz="3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Playing a more and more important role in society 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9DBC9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1.10482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3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1.09114 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5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1.10287 -0.00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4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4" grpId="1"/>
      <p:bldP spid="4" grpId="2" bldLvl="0" animBg="1"/>
      <p:bldP spid="5" grpId="1"/>
      <p:bldP spid="5" grpId="2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524127"/>
            <a:ext cx="10274531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words related to </a:t>
            </a:r>
            <a:r>
              <a:rPr lang="en-US" sz="3600" i="1" dirty="0"/>
              <a:t>WORLD ENGLISHES</a:t>
            </a:r>
            <a:endParaRPr lang="en-US" sz="3600" i="1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</a:t>
            </a:r>
            <a:r>
              <a:rPr lang="en-US" sz="3600" i="1" dirty="0"/>
              <a:t> WORLD ENGLISHES</a:t>
            </a:r>
            <a:endParaRPr lang="en-US" sz="3600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854075"/>
            <a:ext cx="1699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/>
              <a:t>Model:</a:t>
            </a:r>
            <a:endParaRPr lang="en-US" sz="3600" b="1"/>
          </a:p>
        </p:txBody>
      </p:sp>
      <p:graphicFrame>
        <p:nvGraphicFramePr>
          <p:cNvPr id="3" name="Table 2"/>
          <p:cNvGraphicFramePr/>
          <p:nvPr/>
        </p:nvGraphicFramePr>
        <p:xfrm>
          <a:off x="339090" y="1716405"/>
          <a:ext cx="1155192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890"/>
                <a:gridCol w="6844030"/>
              </a:tblGrid>
              <a:tr h="48768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of English speakers 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F9EFDB"/>
                    </a:solidFill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 4 million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F9EFDB"/>
                    </a:solidFill>
                  </a:tcPr>
                </a:tc>
              </a:tr>
              <a:tr h="48768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official languages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EBD9B4"/>
                    </a:solidFill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Malay, Mandarin and Tamil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EBD9B4"/>
                    </a:solidFill>
                  </a:tcPr>
                </a:tc>
              </a:tr>
              <a:tr h="390144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Roles of English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9DBC98"/>
                    </a:solidFill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Official language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- 48.3% of the population speak English at home (as in 2020) 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Working language for government and business</a:t>
                      </a:r>
                      <a:endParaRPr lang="en-US" sz="3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Medium of instruction for all schools</a:t>
                      </a:r>
                      <a:endParaRPr lang="en-US" sz="3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Playing a more and more important role in society 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9DBC9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GB" dirty="0">
                <a:solidFill>
                  <a:schemeClr val="tx1"/>
                </a:solidFill>
                <a:sym typeface="+mn-ea"/>
              </a:rPr>
              <a:t>Think!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0680"/>
            <a:ext cx="5755005" cy="157607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again. Fill in each blank with no more than TWO words from the conversation.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Match the words and phrases with their definitions.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Fill in each blank with a word or phrase from 3.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635" y="4697095"/>
            <a:ext cx="5743575" cy="9023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Quiz: Match the words in British English with those in American English so that they mean the same. Who is the quickest?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6630670" y="1788160"/>
            <a:ext cx="374777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Questions: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995545" y="2274570"/>
            <a:ext cx="701802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32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How long have you learnt English?</a:t>
            </a:r>
            <a:endParaRPr lang="en-US" sz="32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 algn="just">
              <a:lnSpc>
                <a:spcPct val="150000"/>
              </a:lnSpc>
            </a:pPr>
            <a:r>
              <a:rPr lang="en-US" sz="32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In your opinion how many types of English are there?</a:t>
            </a:r>
            <a:endParaRPr lang="en-US" sz="32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 algn="just">
              <a:lnSpc>
                <a:spcPct val="150000"/>
              </a:lnSpc>
            </a:pPr>
            <a:r>
              <a:rPr lang="en-US" sz="32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Do you know any differences between American English and British English?</a:t>
            </a:r>
            <a:endParaRPr lang="en-US" sz="32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8485" y="1574165"/>
            <a:ext cx="3500120" cy="350012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578485" y="5295900"/>
            <a:ext cx="349948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THINK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00" grpId="0"/>
      <p:bldP spid="100" grpId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302635" y="906780"/>
            <a:ext cx="701802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44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watch a video clip.</a:t>
            </a:r>
            <a:endParaRPr lang="en-US" sz="44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 descr="360_F_149910332_LbVHW4BqvIvgXDpW7Cmj7tkco84It9l5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90905" y="-1228725"/>
            <a:ext cx="13974445" cy="9316085"/>
          </a:xfrm>
          <a:prstGeom prst="rect">
            <a:avLst/>
          </a:prstGeom>
        </p:spPr>
      </p:pic>
      <p:pic>
        <p:nvPicPr>
          <p:cNvPr id="16" name="y2mate.com - American vs British vs Australian English  One Language Three Accents_1080p">
            <a:hlinkClick r:id="" action="ppaction://media"/>
          </p:cNvPr>
          <p:cNvPicPr>
            <a:picLocks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09930" y="208280"/>
            <a:ext cx="10772775" cy="606044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2873375" y="2765425"/>
            <a:ext cx="70180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 me some differences.</a:t>
            </a:r>
            <a:endParaRPr lang="en-US" sz="48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1" fill="hold" display="1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00" grpId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551180" y="1088390"/>
            <a:ext cx="7247890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exchange student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040" y="5101590"/>
            <a:ext cx="46088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học sinh trao đổi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880745" y="3486150"/>
            <a:ext cx="444246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/ɪksˈtʃeɪndʒ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stjuːdnt/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97220" y="128714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a student from one country who attends a school in another country</a:t>
            </a:r>
            <a:endParaRPr lang="en-US" sz="4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Content Placeholder 10" descr="vecteezy_outstanding-exchange-student-vectors_34454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05650" y="3486150"/>
            <a:ext cx="3650615" cy="2555875"/>
          </a:xfrm>
          <a:prstGeom prst="rect">
            <a:avLst/>
          </a:prstGeom>
        </p:spPr>
      </p:pic>
      <p:pic>
        <p:nvPicPr>
          <p:cNvPr id="13" name="exchange stud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245" y="3246755"/>
            <a:ext cx="1216025" cy="1216025"/>
          </a:xfrm>
          <a:prstGeom prst="rect">
            <a:avLst/>
          </a:prstGeom>
        </p:spPr>
      </p:pic>
      <p:pic>
        <p:nvPicPr>
          <p:cNvPr id="14" name="Content Placeholder 8" descr="pngtree-immigration-abstract-concept-vector-illustration-picture-image_841516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40125" y="3528695"/>
            <a:ext cx="2510790" cy="251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58496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immigrant (n)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45" y="4043045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người nhập cư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494136" y="3044857"/>
            <a:ext cx="31616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/ˈɪmɪɡrənt/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15355" y="1102995"/>
            <a:ext cx="590296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 person who has come to a different country in order to live there permanently.</a:t>
            </a:r>
            <a:endParaRPr lang="en-US" sz="35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igrant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86385" y="2837815"/>
            <a:ext cx="1268095" cy="1268095"/>
          </a:xfrm>
          <a:prstGeom prst="rect">
            <a:avLst/>
          </a:prstGeom>
        </p:spPr>
      </p:pic>
      <p:pic>
        <p:nvPicPr>
          <p:cNvPr id="9" name="Content Placeholder 8" descr="pngtree-immigration-abstract-concept-vector-illustration-picture-image_8415161"/>
          <p:cNvPicPr>
            <a:picLocks noChangeAspect="1"/>
          </p:cNvPicPr>
          <p:nvPr>
            <p:ph idx="1"/>
          </p:nvPr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6740" y="2383155"/>
            <a:ext cx="4059555" cy="4063365"/>
          </a:xfrm>
          <a:prstGeom prst="rect">
            <a:avLst/>
          </a:prstGeom>
        </p:spPr>
      </p:pic>
      <p:pic>
        <p:nvPicPr>
          <p:cNvPr id="11" name="Content Placeholder 10" descr="vecteezy_outstanding-exchange-student-vectors_3445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9850" y="3796030"/>
            <a:ext cx="2355215" cy="1649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6604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84200" y="1527175"/>
          <a:ext cx="11428730" cy="559879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417695"/>
                <a:gridCol w="4126865"/>
                <a:gridCol w="2884170"/>
              </a:tblGrid>
              <a:tr h="90868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144780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exchange student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/ɪksˈtʃeɪndʒ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stjuːdnt/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 sinh trao đổi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8382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immigrant (n)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/ˈɪmɪɡrənt/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nhập cư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exchange student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68605" y="2693670"/>
            <a:ext cx="1268095" cy="1268095"/>
          </a:xfrm>
          <a:prstGeom prst="rect">
            <a:avLst/>
          </a:prstGeom>
        </p:spPr>
      </p:pic>
      <p:pic>
        <p:nvPicPr>
          <p:cNvPr id="4" name="immigrant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68605" y="3987800"/>
            <a:ext cx="1268095" cy="1268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7926</Words>
  <Application>WPS Presentation</Application>
  <PresentationFormat>Widescreen</PresentationFormat>
  <Paragraphs>538</Paragraphs>
  <Slides>31</Slides>
  <Notes>31</Notes>
  <HiddenSlides>0</HiddenSlides>
  <MMClips>20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7" baseType="lpstr">
      <vt:lpstr>Arial</vt:lpstr>
      <vt:lpstr>SimSun</vt:lpstr>
      <vt:lpstr>Wingdings</vt:lpstr>
      <vt:lpstr>Cooper Black</vt:lpstr>
      <vt:lpstr>Myriad Pro</vt:lpstr>
      <vt:lpstr>Segoe Print</vt:lpstr>
      <vt:lpstr>Courier New</vt:lpstr>
      <vt:lpstr>Adobe Gothic Std B</vt:lpstr>
      <vt:lpstr>Yu Gothic UI Semibold</vt:lpstr>
      <vt:lpstr>Calibri</vt:lpstr>
      <vt:lpstr>Times New Roman</vt:lpstr>
      <vt:lpstr>Microsoft YaHei</vt:lpstr>
      <vt:lpstr>Arial Unicode MS</vt:lpstr>
      <vt:lpstr>Calibri Light</vt:lpstr>
      <vt:lpstr>Bahnschrift Condensed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Cwalk Sang</cp:lastModifiedBy>
  <cp:revision>299</cp:revision>
  <dcterms:created xsi:type="dcterms:W3CDTF">2020-12-09T02:04:00Z</dcterms:created>
  <dcterms:modified xsi:type="dcterms:W3CDTF">2024-03-05T08:20:30Z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1033-12.2.0.13489</vt:lpwstr>
  </property>
</Properties>
</file>