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m4a" ContentType="audio/mp4"/>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4"/>
  </p:notesMasterIdLst>
  <p:sldIdLst>
    <p:sldId id="343" r:id="rId4"/>
    <p:sldId id="293" r:id="rId5"/>
    <p:sldId id="294" r:id="rId6"/>
    <p:sldId id="295" r:id="rId7"/>
    <p:sldId id="296" r:id="rId8"/>
    <p:sldId id="297" r:id="rId9"/>
    <p:sldId id="298" r:id="rId10"/>
    <p:sldId id="424"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0" r:id="rId39"/>
    <p:sldId id="531" r:id="rId40"/>
    <p:sldId id="532" r:id="rId41"/>
    <p:sldId id="533" r:id="rId42"/>
    <p:sldId id="555" r:id="rId43"/>
    <p:sldId id="535"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49" r:id="rId58"/>
    <p:sldId id="550" r:id="rId59"/>
    <p:sldId id="551" r:id="rId60"/>
    <p:sldId id="552" r:id="rId61"/>
    <p:sldId id="553" r:id="rId62"/>
    <p:sldId id="55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6FE"/>
    <a:srgbClr val="EA211C"/>
    <a:srgbClr val="FBFBCF"/>
    <a:srgbClr val="0070C0"/>
    <a:srgbClr val="2780B8"/>
    <a:srgbClr val="AEE6FE"/>
    <a:srgbClr val="B0E8F9"/>
    <a:srgbClr val="0E9B51"/>
    <a:srgbClr val="DC8207"/>
    <a:srgbClr val="E7E7E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577" autoAdjust="0"/>
    <p:restoredTop sz="94660"/>
  </p:normalViewPr>
  <p:slideViewPr>
    <p:cSldViewPr snapToGrid="0">
      <p:cViewPr>
        <p:scale>
          <a:sx n="70" d="100"/>
          <a:sy n="70" d="100"/>
        </p:scale>
        <p:origin x="-762" y="-16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3411F-47FF-4F95-BD6A-72E2575D19DC}" type="datetimeFigureOut">
              <a:rPr lang="en-US" smtClean="0"/>
              <a:pPr/>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66B89-57A9-421C-9F1D-FD39DBA6F52C}" type="slidenum">
              <a:rPr lang="en-US" smtClean="0"/>
              <a:pPr/>
              <a:t>‹#›</a:t>
            </a:fld>
            <a:endParaRPr lang="en-US"/>
          </a:p>
        </p:txBody>
      </p:sp>
    </p:spTree>
    <p:extLst>
      <p:ext uri="{BB962C8B-B14F-4D97-AF65-F5344CB8AC3E}">
        <p14:creationId xmlns="" xmlns:p14="http://schemas.microsoft.com/office/powerpoint/2010/main" val="394246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321871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13</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14</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15</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16</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17</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19</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21</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22</a:t>
            </a:fld>
            <a:endParaRPr lang="vi-VN"/>
          </a:p>
        </p:txBody>
      </p:sp>
    </p:spTree>
    <p:extLst>
      <p:ext uri="{BB962C8B-B14F-4D97-AF65-F5344CB8AC3E}">
        <p14:creationId xmlns:p14="http://schemas.microsoft.com/office/powerpoint/2010/main" xmlns="" val="320961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23</a:t>
            </a:fld>
            <a:endParaRPr lang="vi-VN"/>
          </a:p>
        </p:txBody>
      </p:sp>
    </p:spTree>
    <p:extLst>
      <p:ext uri="{BB962C8B-B14F-4D97-AF65-F5344CB8AC3E}">
        <p14:creationId xmlns:p14="http://schemas.microsoft.com/office/powerpoint/2010/main" xmlns="" val="320961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811001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2A333B1-5BC2-4C42-8D6F-639F7085BF33}" type="slidenum">
              <a:rPr lang="en-US" sz="1200">
                <a:latin typeface="VNI-Ariston" pitchFamily="2" charset="0"/>
              </a:rPr>
              <a:pPr algn="r" eaLnBrk="1" hangingPunct="1"/>
              <a:t>24</a:t>
            </a:fld>
            <a:endParaRPr lang="en-US" sz="1200">
              <a:latin typeface="VNI-Ariston" pitchFamily="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xmlns="" val="583176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r" eaLnBrk="1" hangingPunct="1"/>
            <a:fld id="{218E1A1B-1EBC-4761-A8C3-9970E4AD3588}" type="slidenum">
              <a:rPr lang="en-US" sz="1200" b="0">
                <a:solidFill>
                  <a:schemeClr val="tx1"/>
                </a:solidFill>
                <a:latin typeface="VNI-Ariston" pitchFamily="2" charset="0"/>
              </a:rPr>
              <a:pPr algn="r" eaLnBrk="1" hangingPunct="1"/>
              <a:t>25</a:t>
            </a:fld>
            <a:endParaRPr lang="en-US" sz="1200" b="0">
              <a:solidFill>
                <a:schemeClr val="tx1"/>
              </a:solidFill>
              <a:latin typeface="VNI-Ariston" pitchFamily="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xmlns="" val="556555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26</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27</a:t>
            </a:fld>
            <a:endParaRPr lang="vi-VN"/>
          </a:p>
        </p:txBody>
      </p:sp>
    </p:spTree>
    <p:extLst>
      <p:ext uri="{BB962C8B-B14F-4D97-AF65-F5344CB8AC3E}">
        <p14:creationId xmlns:p14="http://schemas.microsoft.com/office/powerpoint/2010/main" xmlns="" val="3209614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29</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30</a:t>
            </a:fld>
            <a:endParaRPr lang="vi-VN"/>
          </a:p>
        </p:txBody>
      </p:sp>
    </p:spTree>
    <p:extLst>
      <p:ext uri="{BB962C8B-B14F-4D97-AF65-F5344CB8AC3E}">
        <p14:creationId xmlns:p14="http://schemas.microsoft.com/office/powerpoint/2010/main" xmlns="" val="3209614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32</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35</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fld id="{4A243CC0-AE94-424D-8A63-F7FF198EEE1A}" type="slidenum">
              <a:rPr lang="en-US" sz="1200" b="0">
                <a:solidFill>
                  <a:schemeClr val="tx1"/>
                </a:solidFill>
                <a:latin typeface="VNI-Ariston" pitchFamily="2" charset="0"/>
              </a:rPr>
              <a:pPr eaLnBrk="1" hangingPunct="1"/>
              <a:t>36</a:t>
            </a:fld>
            <a:endParaRPr lang="en-US" sz="1200" b="0">
              <a:solidFill>
                <a:schemeClr val="tx1"/>
              </a:solidFill>
              <a:latin typeface="VNI-Ariston" pitchFamily="2"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xmlns="" val="3733604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39</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64535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41</a:t>
            </a:fld>
            <a:endParaRPr lang="vi-VN"/>
          </a:p>
        </p:txBody>
      </p:sp>
    </p:spTree>
    <p:extLst>
      <p:ext uri="{BB962C8B-B14F-4D97-AF65-F5344CB8AC3E}">
        <p14:creationId xmlns:p14="http://schemas.microsoft.com/office/powerpoint/2010/main" xmlns="" val="3301520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42</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43</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8C2ABD-EC22-4A47-8A1F-3D6FCF8C92F2}" type="slidenum">
              <a:rPr lang="en-US">
                <a:latin typeface="VNI-Ariston" pitchFamily="2" charset="0"/>
              </a:rPr>
              <a:pPr eaLnBrk="1" hangingPunct="1"/>
              <a:t>44</a:t>
            </a:fld>
            <a:endParaRPr lang="en-US">
              <a:latin typeface="VNI-Ariston" pitchFamily="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xmlns="" val="2991468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45</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xmlns="" id="{45E42B28-1071-4A6F-A8A4-97FB1CA54B16}"/>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D2AB8-42F5-4DE5-BF9B-BC9D7179DA63}"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611" name="Rectangle 2">
            <a:extLst>
              <a:ext uri="{FF2B5EF4-FFF2-40B4-BE49-F238E27FC236}">
                <a16:creationId xmlns:a16="http://schemas.microsoft.com/office/drawing/2014/main" xmlns="" id="{85173C9D-53A9-4A8E-A168-75A96AFF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2" name="Rectangle 3">
            <a:extLst>
              <a:ext uri="{FF2B5EF4-FFF2-40B4-BE49-F238E27FC236}">
                <a16:creationId xmlns:a16="http://schemas.microsoft.com/office/drawing/2014/main" xmlns="" id="{AD6B5856-3A3D-4234-BADB-9D9CE53D8DD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95452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55375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28110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9</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11</a:t>
            </a:fld>
            <a:endParaRPr lang="en-US"/>
          </a:p>
        </p:txBody>
      </p:sp>
    </p:spTree>
    <p:extLst>
      <p:ext uri="{BB962C8B-B14F-4D97-AF65-F5344CB8AC3E}">
        <p14:creationId xmlns="" xmlns:p14="http://schemas.microsoft.com/office/powerpoint/2010/main" val="408956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12</a:t>
            </a:fld>
            <a:endParaRPr lang="en-US"/>
          </a:p>
        </p:txBody>
      </p:sp>
    </p:spTree>
    <p:extLst>
      <p:ext uri="{BB962C8B-B14F-4D97-AF65-F5344CB8AC3E}">
        <p14:creationId xmlns="" xmlns:p14="http://schemas.microsoft.com/office/powerpoint/2010/main" val="408956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2C3E19-39B2-4142-A65A-DF5D33258932}"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391417914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3592085798"/>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672715248"/>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 xmlns:p14="http://schemas.microsoft.com/office/powerpoint/2010/main" val="86937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090229928"/>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78222206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23347420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56869036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88187158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71720195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57819383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135030616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24099850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3377597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54145774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78106876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23312377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25391861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94001594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880700106"/>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60124252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44094550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C3E19-39B2-4142-A65A-DF5D33258932}"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76727438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28684757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57851381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97865265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11091867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78419133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2C3E19-39B2-4142-A65A-DF5D33258932}"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65358877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2C3E19-39B2-4142-A65A-DF5D33258932}" type="datetimeFigureOut">
              <a:rPr lang="en-US" smtClean="0"/>
              <a:pPr/>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177966828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2C3E19-39B2-4142-A65A-DF5D33258932}" type="datetimeFigureOut">
              <a:rPr lang="en-US" smtClean="0"/>
              <a:pPr/>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385125753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3E19-39B2-4142-A65A-DF5D33258932}" type="datetimeFigureOut">
              <a:rPr lang="en-US" smtClean="0"/>
              <a:pPr/>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2704799458"/>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314437826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328063316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C3E19-39B2-4142-A65A-DF5D33258932}" type="datetimeFigureOut">
              <a:rPr lang="en-US" smtClean="0"/>
              <a:pPr/>
              <a:t>7/18/2024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E7B5E-374B-46A4-8388-03249FF62DA1}" type="slidenum">
              <a:rPr lang="en-US" smtClean="0"/>
              <a:pPr/>
              <a:t>‹#›</a:t>
            </a:fld>
            <a:endParaRPr lang="en-US"/>
          </a:p>
        </p:txBody>
      </p:sp>
    </p:spTree>
    <p:extLst>
      <p:ext uri="{BB962C8B-B14F-4D97-AF65-F5344CB8AC3E}">
        <p14:creationId xmlns="" xmlns:p14="http://schemas.microsoft.com/office/powerpoint/2010/main" val="2883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00376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860442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19.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ideo" Target="NULL" TargetMode="External"/><Relationship Id="rId5" Type="http://schemas.openxmlformats.org/officeDocument/2006/relationships/image" Target="../media/image4.png"/><Relationship Id="rId4" Type="http://schemas.microsoft.com/office/2007/relationships/media" Target="../media/media4.m4a"/></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slide" Target="slide4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 xmlns:a16="http://schemas.microsoft.com/office/drawing/2014/main" id="{A39B2B10-AAEB-40F1-88FE-DF43FC10D483}"/>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1954922" y="6524385"/>
            <a:ext cx="184220" cy="184220"/>
          </a:xfrm>
          <a:prstGeom prst="rect">
            <a:avLst/>
          </a:prstGeom>
        </p:spPr>
      </p:pic>
    </p:spTree>
    <p:extLst>
      <p:ext uri="{BB962C8B-B14F-4D97-AF65-F5344CB8AC3E}">
        <p14:creationId xmlns="" xmlns:p14="http://schemas.microsoft.com/office/powerpoint/2010/main" val="308164511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08920" y="-307547"/>
            <a:ext cx="2790140" cy="1448317"/>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3" name="Group 34"/>
          <p:cNvGrpSpPr/>
          <p:nvPr/>
        </p:nvGrpSpPr>
        <p:grpSpPr>
          <a:xfrm>
            <a:off x="0" y="87076"/>
            <a:ext cx="2224047" cy="1200992"/>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defTabSz="609539">
                <a:lnSpc>
                  <a:spcPts val="1584"/>
                </a:lnSpc>
                <a:defRPr/>
              </a:pPr>
              <a:endParaRPr sz="3200" b="1">
                <a:solidFill>
                  <a:prstClr val="white"/>
                </a:solidFill>
                <a:latin typeface="Calibri" pitchFamily="34" charset="0"/>
                <a:cs typeface="Calibri" pitchFamily="34" charset="0"/>
              </a:endParaRPr>
            </a:p>
          </p:txBody>
        </p:sp>
      </p:grpSp>
      <p:grpSp>
        <p:nvGrpSpPr>
          <p:cNvPr id="4" name="Group 14"/>
          <p:cNvGrpSpPr/>
          <p:nvPr/>
        </p:nvGrpSpPr>
        <p:grpSpPr>
          <a:xfrm>
            <a:off x="452115" y="3414762"/>
            <a:ext cx="2169572" cy="1766919"/>
            <a:chOff x="525106" y="4915272"/>
            <a:chExt cx="3690697" cy="3096673"/>
          </a:xfrm>
        </p:grpSpPr>
        <p:grpSp>
          <p:nvGrpSpPr>
            <p:cNvPr id="5" name="Group 8"/>
            <p:cNvGrpSpPr/>
            <p:nvPr/>
          </p:nvGrpSpPr>
          <p:grpSpPr>
            <a:xfrm>
              <a:off x="525106" y="4915272"/>
              <a:ext cx="3690697" cy="3096673"/>
              <a:chOff x="2108" y="0"/>
              <a:chExt cx="1397505" cy="872615"/>
            </a:xfrm>
          </p:grpSpPr>
          <p:sp>
            <p:nvSpPr>
              <p:cNvPr id="9"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12"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1: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Sự phát triển kinh tế</a:t>
              </a:r>
              <a:endParaRPr lang="en-US" sz="2900" b="1" dirty="0">
                <a:solidFill>
                  <a:prstClr val="white"/>
                </a:solidFill>
                <a:latin typeface="Calibri" pitchFamily="34" charset="0"/>
                <a:cs typeface="Calibri" pitchFamily="34" charset="0"/>
              </a:endParaRPr>
            </a:p>
          </p:txBody>
        </p:sp>
      </p:grpSp>
      <p:sp>
        <p:nvSpPr>
          <p:cNvPr id="17" name="TextBox 17"/>
          <p:cNvSpPr txBox="1"/>
          <p:nvPr/>
        </p:nvSpPr>
        <p:spPr>
          <a:xfrm>
            <a:off x="211014" y="101932"/>
            <a:ext cx="1871003" cy="1077218"/>
          </a:xfrm>
          <a:prstGeom prst="rect">
            <a:avLst/>
          </a:prstGeom>
        </p:spPr>
        <p:txBody>
          <a:bodyPr wrap="square" lIns="0" tIns="0" rIns="0" bIns="0" rtlCol="0" anchor="t">
            <a:spAutoFit/>
          </a:bodyPr>
          <a:lstStyle/>
          <a:p>
            <a:pPr algn="ctr" defTabSz="609539">
              <a:lnSpc>
                <a:spcPts val="2800"/>
              </a:lnSpc>
              <a:defRPr/>
            </a:pPr>
            <a:r>
              <a:rPr lang="en-US" sz="3200" b="1" smtClean="0">
                <a:solidFill>
                  <a:prstClr val="white"/>
                </a:solidFill>
                <a:latin typeface="Calibri" pitchFamily="34" charset="0"/>
                <a:cs typeface="Calibri" pitchFamily="34" charset="0"/>
              </a:rPr>
              <a:t>THẢO LUẬN NHÓM</a:t>
            </a:r>
            <a:endParaRPr lang="en-US" sz="3200" b="1" dirty="0">
              <a:solidFill>
                <a:prstClr val="white"/>
              </a:solidFill>
              <a:latin typeface="Calibri" pitchFamily="34" charset="0"/>
              <a:cs typeface="Calibri" pitchFamily="34" charset="0"/>
            </a:endParaRPr>
          </a:p>
        </p:txBody>
      </p:sp>
      <p:sp>
        <p:nvSpPr>
          <p:cNvPr id="18" name="TextBox 18"/>
          <p:cNvSpPr txBox="1"/>
          <p:nvPr/>
        </p:nvSpPr>
        <p:spPr>
          <a:xfrm>
            <a:off x="2328486" y="167830"/>
            <a:ext cx="9943165" cy="984885"/>
          </a:xfrm>
          <a:prstGeom prst="rect">
            <a:avLst/>
          </a:prstGeom>
        </p:spPr>
        <p:txBody>
          <a:bodyPr wrap="square" lIns="0" tIns="0" rIns="0" bIns="0" rtlCol="0" anchor="t">
            <a:spAutoFit/>
          </a:bodyPr>
          <a:lstStyle/>
          <a:p>
            <a:pPr lvl="0" algn="ctr"/>
            <a:r>
              <a:rPr lang="en-US" sz="3200" b="1" smtClean="0">
                <a:solidFill>
                  <a:srgbClr val="000B5D"/>
                </a:solidFill>
                <a:latin typeface="Calibri" pitchFamily="34" charset="0"/>
                <a:cs typeface="Calibri" pitchFamily="34" charset="0"/>
              </a:rPr>
              <a:t>CÁC NHÂN TỐ ẢNH HƯỞNG ĐẾN </a:t>
            </a:r>
            <a:r>
              <a:rPr lang="vi-VN" sz="3200" b="1" smtClean="0">
                <a:solidFill>
                  <a:srgbClr val="000B5D"/>
                </a:solidFill>
                <a:latin typeface="Calibri" pitchFamily="34" charset="0"/>
                <a:cs typeface="Calibri" pitchFamily="34" charset="0"/>
              </a:rPr>
              <a:t>SỰ </a:t>
            </a:r>
            <a:r>
              <a:rPr lang="vi-VN" sz="3200" b="1">
                <a:solidFill>
                  <a:srgbClr val="000B5D"/>
                </a:solidFill>
                <a:latin typeface="Calibri" pitchFamily="34" charset="0"/>
                <a:cs typeface="Calibri" pitchFamily="34" charset="0"/>
              </a:rPr>
              <a:t>PHÁT </a:t>
            </a:r>
            <a:r>
              <a:rPr lang="vi-VN" sz="3200" b="1" smtClean="0">
                <a:solidFill>
                  <a:srgbClr val="000B5D"/>
                </a:solidFill>
                <a:latin typeface="Calibri" pitchFamily="34" charset="0"/>
                <a:cs typeface="Calibri" pitchFamily="34" charset="0"/>
              </a:rPr>
              <a:t>TRIỂN</a:t>
            </a:r>
            <a:endParaRPr lang="en-US" sz="3200" b="1" smtClean="0">
              <a:solidFill>
                <a:srgbClr val="000B5D"/>
              </a:solidFill>
              <a:latin typeface="Calibri" pitchFamily="34" charset="0"/>
              <a:cs typeface="Calibri" pitchFamily="34" charset="0"/>
            </a:endParaRPr>
          </a:p>
          <a:p>
            <a:pPr lvl="0" algn="ctr"/>
            <a:r>
              <a:rPr lang="vi-VN" sz="3200" b="1" smtClean="0">
                <a:solidFill>
                  <a:srgbClr val="000B5D"/>
                </a:solidFill>
                <a:latin typeface="Calibri" pitchFamily="34" charset="0"/>
                <a:cs typeface="Calibri" pitchFamily="34" charset="0"/>
              </a:rPr>
              <a:t> </a:t>
            </a:r>
            <a:r>
              <a:rPr lang="vi-VN" sz="3200" b="1" dirty="0">
                <a:solidFill>
                  <a:srgbClr val="000B5D"/>
                </a:solidFill>
                <a:latin typeface="Calibri" pitchFamily="34" charset="0"/>
                <a:cs typeface="Calibri" pitchFamily="34" charset="0"/>
              </a:rPr>
              <a:t>VÀ </a:t>
            </a:r>
            <a:r>
              <a:rPr lang="vi-VN" sz="3200" b="1">
                <a:solidFill>
                  <a:srgbClr val="000B5D"/>
                </a:solidFill>
                <a:latin typeface="Calibri" pitchFamily="34" charset="0"/>
                <a:cs typeface="Calibri" pitchFamily="34" charset="0"/>
              </a:rPr>
              <a:t>PHÂN </a:t>
            </a:r>
            <a:r>
              <a:rPr lang="vi-VN" sz="3200" b="1" smtClean="0">
                <a:solidFill>
                  <a:srgbClr val="000B5D"/>
                </a:solidFill>
                <a:latin typeface="Calibri" pitchFamily="34" charset="0"/>
                <a:cs typeface="Calibri" pitchFamily="34" charset="0"/>
              </a:rPr>
              <a:t>BỐ</a:t>
            </a:r>
            <a:r>
              <a:rPr lang="en-US" sz="3200" b="1" smtClean="0">
                <a:solidFill>
                  <a:srgbClr val="000B5D"/>
                </a:solidFill>
                <a:latin typeface="Calibri" pitchFamily="34" charset="0"/>
                <a:cs typeface="Calibri" pitchFamily="34" charset="0"/>
              </a:rPr>
              <a:t> </a:t>
            </a:r>
            <a:r>
              <a:rPr lang="vi-VN" sz="3200" b="1" smtClean="0">
                <a:solidFill>
                  <a:srgbClr val="000B5D"/>
                </a:solidFill>
                <a:latin typeface="Calibri" pitchFamily="34" charset="0"/>
                <a:cs typeface="Calibri" pitchFamily="34" charset="0"/>
              </a:rPr>
              <a:t>CỦA </a:t>
            </a:r>
            <a:r>
              <a:rPr lang="vi-VN" sz="3200" b="1" dirty="0">
                <a:solidFill>
                  <a:srgbClr val="000B5D"/>
                </a:solidFill>
                <a:latin typeface="Calibri" pitchFamily="34" charset="0"/>
                <a:cs typeface="Calibri" pitchFamily="34" charset="0"/>
              </a:rPr>
              <a:t>CÁC </a:t>
            </a:r>
            <a:r>
              <a:rPr lang="vi-VN" sz="3200" b="1">
                <a:solidFill>
                  <a:srgbClr val="000B5D"/>
                </a:solidFill>
                <a:latin typeface="Calibri" pitchFamily="34" charset="0"/>
                <a:cs typeface="Calibri" pitchFamily="34" charset="0"/>
              </a:rPr>
              <a:t>NGÀNH </a:t>
            </a:r>
            <a:r>
              <a:rPr lang="en-US" sz="3200" b="1" smtClean="0">
                <a:solidFill>
                  <a:srgbClr val="000B5D"/>
                </a:solidFill>
                <a:latin typeface="Calibri" pitchFamily="34" charset="0"/>
                <a:cs typeface="Calibri" pitchFamily="34" charset="0"/>
              </a:rPr>
              <a:t>DỊCH VỤ</a:t>
            </a:r>
            <a:endParaRPr lang="vi-VN" sz="3200" b="1" dirty="0">
              <a:solidFill>
                <a:srgbClr val="000B5D"/>
              </a:solidFill>
              <a:latin typeface="Calibri" pitchFamily="34" charset="0"/>
              <a:cs typeface="Calibri" pitchFamily="34" charset="0"/>
            </a:endParaRPr>
          </a:p>
        </p:txBody>
      </p:sp>
      <p:grpSp>
        <p:nvGrpSpPr>
          <p:cNvPr id="6" name="Group 25"/>
          <p:cNvGrpSpPr/>
          <p:nvPr/>
        </p:nvGrpSpPr>
        <p:grpSpPr>
          <a:xfrm>
            <a:off x="-1395070" y="6172200"/>
            <a:ext cx="2790140" cy="1448317"/>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7" name="Group 31"/>
          <p:cNvGrpSpPr/>
          <p:nvPr/>
        </p:nvGrpSpPr>
        <p:grpSpPr>
          <a:xfrm>
            <a:off x="-677831" y="6518660"/>
            <a:ext cx="3537535" cy="99644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sp>
        <p:nvSpPr>
          <p:cNvPr id="38" name="AutoShape 6"/>
          <p:cNvSpPr/>
          <p:nvPr/>
        </p:nvSpPr>
        <p:spPr>
          <a:xfrm flipV="1">
            <a:off x="1510632" y="2746608"/>
            <a:ext cx="0" cy="593871"/>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1221568" y="1377476"/>
            <a:ext cx="9959252" cy="769441"/>
          </a:xfrm>
          <a:prstGeom prst="rect">
            <a:avLst/>
          </a:prstGeom>
          <a:solidFill>
            <a:srgbClr val="00B050"/>
          </a:solidFill>
        </p:spPr>
        <p:txBody>
          <a:bodyPr wrap="square" lIns="0" tIns="0" rIns="0" bIns="0" rtlCol="0" anchor="t">
            <a:spAutoFit/>
          </a:bodyPr>
          <a:lstStyle/>
          <a:p>
            <a:pPr algn="ctr" defTabSz="609539">
              <a:lnSpc>
                <a:spcPts val="5977"/>
              </a:lnSpc>
              <a:spcBef>
                <a:spcPct val="0"/>
              </a:spcBef>
              <a:defRPr/>
            </a:pPr>
            <a:r>
              <a:rPr lang="en-US" sz="3200" b="1" err="1" smtClean="0">
                <a:solidFill>
                  <a:schemeClr val="bg1"/>
                </a:solidFill>
                <a:latin typeface="Calibri" pitchFamily="34" charset="0"/>
                <a:cs typeface="Calibri" pitchFamily="34" charset="0"/>
              </a:rPr>
              <a:t>Nhiệm</a:t>
            </a:r>
            <a:r>
              <a:rPr lang="en-US" sz="3200" b="1" smtClean="0">
                <a:solidFill>
                  <a:schemeClr val="bg1"/>
                </a:solidFill>
                <a:latin typeface="Calibri" pitchFamily="34" charset="0"/>
                <a:cs typeface="Calibri" pitchFamily="34" charset="0"/>
              </a:rPr>
              <a:t> vụ: mỗi nhóm tìm hiểu một nội dung dưới đây</a:t>
            </a:r>
            <a:endParaRPr lang="en-US" sz="3200" b="1" dirty="0">
              <a:solidFill>
                <a:schemeClr val="bg1"/>
              </a:solidFill>
              <a:latin typeface="Calibri" pitchFamily="34" charset="0"/>
              <a:cs typeface="Calibri" pitchFamily="34" charset="0"/>
            </a:endParaRPr>
          </a:p>
        </p:txBody>
      </p:sp>
      <p:cxnSp>
        <p:nvCxnSpPr>
          <p:cNvPr id="41" name="Straight Connector 40"/>
          <p:cNvCxnSpPr>
            <a:stCxn id="38" idx="1"/>
          </p:cNvCxnSpPr>
          <p:nvPr/>
        </p:nvCxnSpPr>
        <p:spPr>
          <a:xfrm>
            <a:off x="1510633" y="274660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6193908" y="2746609"/>
            <a:ext cx="0" cy="620843"/>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0857832" y="2746609"/>
            <a:ext cx="0" cy="508248"/>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6193047" y="2145305"/>
            <a:ext cx="1" cy="61229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982209" y="1136498"/>
            <a:ext cx="10880051" cy="44450"/>
          </a:xfrm>
          <a:prstGeom prst="line">
            <a:avLst/>
          </a:prstGeom>
          <a:ln w="28575" cap="rnd">
            <a:solidFill>
              <a:srgbClr val="002060"/>
            </a:solidFill>
            <a:prstDash val="lgDash"/>
            <a:headEnd type="diamond" w="lg" len="lg"/>
            <a:tailEnd type="none" w="sm" len="sm"/>
          </a:ln>
        </p:spPr>
      </p:sp>
      <p:sp>
        <p:nvSpPr>
          <p:cNvPr id="47" name="AutoShape 6"/>
          <p:cNvSpPr/>
          <p:nvPr/>
        </p:nvSpPr>
        <p:spPr>
          <a:xfrm flipV="1">
            <a:off x="3847432" y="2746609"/>
            <a:ext cx="0" cy="620843"/>
          </a:xfrm>
          <a:prstGeom prst="line">
            <a:avLst/>
          </a:prstGeom>
          <a:ln w="38100" cap="rnd">
            <a:solidFill>
              <a:srgbClr val="000B5D"/>
            </a:solidFill>
            <a:prstDash val="solid"/>
            <a:headEnd type="triangle" w="lg" len="med"/>
            <a:tailEnd type="none" w="sm" len="sm"/>
          </a:ln>
        </p:spPr>
      </p:sp>
      <p:sp>
        <p:nvSpPr>
          <p:cNvPr id="48" name="AutoShape 6"/>
          <p:cNvSpPr/>
          <p:nvPr/>
        </p:nvSpPr>
        <p:spPr>
          <a:xfrm flipV="1">
            <a:off x="8521032" y="2746609"/>
            <a:ext cx="0" cy="620843"/>
          </a:xfrm>
          <a:prstGeom prst="line">
            <a:avLst/>
          </a:prstGeom>
          <a:ln w="38100" cap="rnd">
            <a:solidFill>
              <a:srgbClr val="000B5D"/>
            </a:solidFill>
            <a:prstDash val="solid"/>
            <a:headEnd type="triangle" w="lg" len="med"/>
            <a:tailEnd type="none" w="sm" len="sm"/>
          </a:ln>
        </p:spPr>
      </p:sp>
      <p:grpSp>
        <p:nvGrpSpPr>
          <p:cNvPr id="8" name="Group 57"/>
          <p:cNvGrpSpPr/>
          <p:nvPr/>
        </p:nvGrpSpPr>
        <p:grpSpPr>
          <a:xfrm>
            <a:off x="2874790" y="3403980"/>
            <a:ext cx="2169572" cy="1766919"/>
            <a:chOff x="525106" y="4915272"/>
            <a:chExt cx="3690697" cy="3096673"/>
          </a:xfrm>
        </p:grpSpPr>
        <p:grpSp>
          <p:nvGrpSpPr>
            <p:cNvPr id="11" name="Group 8"/>
            <p:cNvGrpSpPr/>
            <p:nvPr/>
          </p:nvGrpSpPr>
          <p:grpSpPr>
            <a:xfrm>
              <a:off x="525106" y="4915272"/>
              <a:ext cx="3690697" cy="3096673"/>
              <a:chOff x="2108" y="0"/>
              <a:chExt cx="1397505" cy="872615"/>
            </a:xfrm>
          </p:grpSpPr>
          <p:sp>
            <p:nvSpPr>
              <p:cNvPr id="6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0" name="TextBox 12"/>
            <p:cNvSpPr txBox="1"/>
            <p:nvPr/>
          </p:nvSpPr>
          <p:spPr>
            <a:xfrm>
              <a:off x="725295" y="5074060"/>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2: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Dân cư và nguồn lao động</a:t>
              </a:r>
              <a:endParaRPr lang="en-US" sz="2900" b="1" dirty="0">
                <a:solidFill>
                  <a:prstClr val="white"/>
                </a:solidFill>
                <a:latin typeface="Calibri" pitchFamily="34" charset="0"/>
                <a:cs typeface="Calibri" pitchFamily="34" charset="0"/>
              </a:endParaRPr>
            </a:p>
          </p:txBody>
        </p:sp>
      </p:grpSp>
      <p:grpSp>
        <p:nvGrpSpPr>
          <p:cNvPr id="13" name="Group 62"/>
          <p:cNvGrpSpPr/>
          <p:nvPr/>
        </p:nvGrpSpPr>
        <p:grpSpPr>
          <a:xfrm>
            <a:off x="5218536" y="340397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6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5"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3: </a:t>
              </a:r>
              <a:r>
                <a:rPr lang="en-US" sz="2900" b="1" dirty="0" smtClean="0">
                  <a:solidFill>
                    <a:prstClr val="white"/>
                  </a:solidFill>
                  <a:latin typeface="Calibri" pitchFamily="34" charset="0"/>
                  <a:cs typeface="Calibri" pitchFamily="34" charset="0"/>
                </a:rPr>
                <a:t/>
              </a:r>
              <a:br>
                <a:rPr lang="en-US" sz="2900" b="1" dirty="0"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 Vốn và khoa học công nghệ</a:t>
              </a:r>
              <a:endParaRPr lang="en-US" sz="2900" b="1" dirty="0">
                <a:solidFill>
                  <a:prstClr val="white"/>
                </a:solidFill>
                <a:latin typeface="Calibri" pitchFamily="34" charset="0"/>
                <a:cs typeface="Calibri" pitchFamily="34" charset="0"/>
              </a:endParaRPr>
            </a:p>
          </p:txBody>
        </p:sp>
      </p:grpSp>
      <p:grpSp>
        <p:nvGrpSpPr>
          <p:cNvPr id="15" name="Group 67"/>
          <p:cNvGrpSpPr/>
          <p:nvPr/>
        </p:nvGrpSpPr>
        <p:grpSpPr>
          <a:xfrm>
            <a:off x="7562282" y="3403978"/>
            <a:ext cx="2169572" cy="1766919"/>
            <a:chOff x="525106" y="4915272"/>
            <a:chExt cx="3690697" cy="3096673"/>
          </a:xfrm>
        </p:grpSpPr>
        <p:grpSp>
          <p:nvGrpSpPr>
            <p:cNvPr id="16"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4: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Cơ sở hạ tầng và chính sách</a:t>
              </a:r>
              <a:endParaRPr lang="en-US" sz="2900" b="1" dirty="0">
                <a:solidFill>
                  <a:prstClr val="white"/>
                </a:solidFill>
                <a:latin typeface="Calibri" pitchFamily="34" charset="0"/>
                <a:cs typeface="Calibri" pitchFamily="34" charset="0"/>
              </a:endParaRPr>
            </a:p>
          </p:txBody>
        </p:sp>
      </p:grpSp>
      <p:grpSp>
        <p:nvGrpSpPr>
          <p:cNvPr id="19" name="Group 72"/>
          <p:cNvGrpSpPr/>
          <p:nvPr/>
        </p:nvGrpSpPr>
        <p:grpSpPr>
          <a:xfrm>
            <a:off x="9906028" y="3403978"/>
            <a:ext cx="2169572" cy="1766919"/>
            <a:chOff x="525106" y="4915272"/>
            <a:chExt cx="3690697" cy="3096673"/>
          </a:xfrm>
        </p:grpSpPr>
        <p:grpSp>
          <p:nvGrpSpPr>
            <p:cNvPr id="20" name="Group 8"/>
            <p:cNvGrpSpPr/>
            <p:nvPr/>
          </p:nvGrpSpPr>
          <p:grpSpPr>
            <a:xfrm>
              <a:off x="525106" y="4915272"/>
              <a:ext cx="3690697" cy="3096673"/>
              <a:chOff x="2108" y="0"/>
              <a:chExt cx="1397505" cy="872615"/>
            </a:xfrm>
          </p:grpSpPr>
          <p:sp>
            <p:nvSpPr>
              <p:cNvPr id="7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900" b="1" dirty="0">
                  <a:solidFill>
                    <a:prstClr val="white"/>
                  </a:solidFill>
                  <a:latin typeface="Calibri" pitchFamily="34" charset="0"/>
                  <a:cs typeface="Calibri" pitchFamily="34" charset="0"/>
                </a:endParaRPr>
              </a:p>
            </p:txBody>
          </p:sp>
        </p:grpSp>
        <p:sp>
          <p:nvSpPr>
            <p:cNvPr id="75"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5: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VTĐL và ĐKTN</a:t>
              </a:r>
              <a:endParaRPr lang="en-US" sz="2900" b="1" dirty="0">
                <a:solidFill>
                  <a:prstClr val="white"/>
                </a:solidFill>
                <a:latin typeface="Calibri" pitchFamily="34" charset="0"/>
                <a:cs typeface="Calibri" pitchFamily="34" charset="0"/>
              </a:endParaRPr>
            </a:p>
          </p:txBody>
        </p:sp>
      </p:grpSp>
      <p:sp>
        <p:nvSpPr>
          <p:cNvPr id="78" name="Freeform 11"/>
          <p:cNvSpPr/>
          <p:nvPr/>
        </p:nvSpPr>
        <p:spPr>
          <a:xfrm>
            <a:off x="1497456" y="5275350"/>
            <a:ext cx="2679031" cy="217001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p:spPr>
      </p:sp>
    </p:spTree>
    <p:extLst>
      <p:ext uri="{BB962C8B-B14F-4D97-AF65-F5344CB8AC3E}">
        <p14:creationId xmlns="" xmlns:p14="http://schemas.microsoft.com/office/powerpoint/2010/main" val="2231981451"/>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circle(in)">
                                      <p:cBhvr>
                                        <p:cTn id="59" dur="2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61354" y="7076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a. Sự phát triển kinh tế</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 xmlns:a14="http://schemas.microsoft.com/office/drawing/2010/main">
                  <a14:imgLayer r:embed="">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601352" y="4149967"/>
            <a:ext cx="3404054" cy="284990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18"/>
          <p:cNvSpPr txBox="1"/>
          <p:nvPr/>
        </p:nvSpPr>
        <p:spPr>
          <a:xfrm>
            <a:off x="296584" y="1626568"/>
            <a:ext cx="11617510" cy="3841052"/>
          </a:xfrm>
          <a:prstGeom prst="rect">
            <a:avLst/>
          </a:prstGeom>
          <a:noFill/>
        </p:spPr>
        <p:txBody>
          <a:bodyPr wrap="square" lIns="0" tIns="0" rIns="0" bIns="0" rtlCol="0" anchor="t">
            <a:spAutoFit/>
          </a:bodyPr>
          <a:lstStyle/>
          <a:p>
            <a:pPr algn="just">
              <a:lnSpc>
                <a:spcPct val="130000"/>
              </a:lnSpc>
            </a:pPr>
            <a:r>
              <a:rPr lang="en-US" sz="3200" b="1" smtClean="0">
                <a:solidFill>
                  <a:srgbClr val="002060"/>
                </a:solidFill>
                <a:latin typeface="Calibri" pitchFamily="34" charset="0"/>
                <a:cs typeface="Calibri" pitchFamily="34" charset="0"/>
              </a:rPr>
              <a:t>- Q</a:t>
            </a:r>
            <a:r>
              <a:rPr lang="vi-VN" sz="3200" b="1" smtClean="0">
                <a:solidFill>
                  <a:srgbClr val="002060"/>
                </a:solidFill>
                <a:latin typeface="Calibri" pitchFamily="34" charset="0"/>
                <a:cs typeface="Calibri" pitchFamily="34" charset="0"/>
              </a:rPr>
              <a:t>uyết định đến sự phát triển của ngành dịch vụ.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Kinh tế phát triển</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tăng quy mô</a:t>
            </a:r>
            <a:r>
              <a:rPr lang="en-US" sz="3200" b="1" smtClean="0">
                <a:solidFill>
                  <a:srgbClr val="002060"/>
                </a:solidFill>
                <a:latin typeface="Calibri" pitchFamily="34" charset="0"/>
                <a:cs typeface="Calibri" pitchFamily="34" charset="0"/>
              </a:rPr>
              <a:t> và</a:t>
            </a:r>
            <a:r>
              <a:rPr lang="vi-VN" sz="3200" b="1" smtClean="0">
                <a:solidFill>
                  <a:srgbClr val="002060"/>
                </a:solidFill>
                <a:latin typeface="Calibri" pitchFamily="34" charset="0"/>
                <a:cs typeface="Calibri" pitchFamily="34" charset="0"/>
              </a:rPr>
              <a:t> tốc độ tăng trưởng dịch vụ.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ác ngành sản xuất</a:t>
            </a:r>
            <a:r>
              <a:rPr lang="en-US" sz="3200" b="1" smtClean="0">
                <a:solidFill>
                  <a:srgbClr val="002060"/>
                </a:solidFill>
                <a:latin typeface="Calibri" pitchFamily="34" charset="0"/>
                <a:cs typeface="Calibri" pitchFamily="34" charset="0"/>
              </a:rPr>
              <a:t> phát triển =&gt;</a:t>
            </a:r>
            <a:r>
              <a:rPr lang="vi-VN" sz="3200" b="1" smtClean="0">
                <a:solidFill>
                  <a:srgbClr val="002060"/>
                </a:solidFill>
                <a:latin typeface="Calibri" pitchFamily="34" charset="0"/>
                <a:cs typeface="Calibri" pitchFamily="34" charset="0"/>
              </a:rPr>
              <a:t> tăng nhu cầu sử dụng các hoạt động dịch vụ</a:t>
            </a:r>
            <a:r>
              <a:rPr lang="en-US" sz="3200" b="1" smtClean="0">
                <a:solidFill>
                  <a:srgbClr val="002060"/>
                </a:solidFill>
                <a:latin typeface="Calibri" pitchFamily="34" charset="0"/>
                <a:cs typeface="Calibri" pitchFamily="34" charset="0"/>
              </a:rPr>
              <a:t> (GTVT, BCVT, TCNH,</a:t>
            </a:r>
            <a:r>
              <a:rPr lang="vi-VN" sz="3200" b="1" smtClean="0">
                <a:solidFill>
                  <a:srgbClr val="002060"/>
                </a:solidFill>
                <a:latin typeface="Calibri" pitchFamily="34" charset="0"/>
                <a:cs typeface="Calibri" pitchFamily="34" charset="0"/>
              </a:rPr>
              <a:t> thương mại, .</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a:t>
            </a:r>
            <a:r>
              <a:rPr lang="en-US" sz="3200" b="1" smtClean="0">
                <a:solidFill>
                  <a:srgbClr val="002060"/>
                </a:solidFill>
                <a:latin typeface="Calibri" pitchFamily="34" charset="0"/>
                <a:cs typeface="Calibri" pitchFamily="34" charset="0"/>
              </a:rPr>
              <a:t>).</a:t>
            </a:r>
          </a:p>
          <a:p>
            <a:pPr algn="just">
              <a:lnSpc>
                <a:spcPct val="130000"/>
              </a:lnSpc>
            </a:pP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Đông Nam Bộ, Đồng bằng sông Hồngg có kinh tế phát triển </a:t>
            </a:r>
            <a:r>
              <a:rPr lang="en-US" sz="3200" b="1" smtClean="0">
                <a:solidFill>
                  <a:srgbClr val="002060"/>
                </a:solidFill>
                <a:latin typeface="Calibri" pitchFamily="34" charset="0"/>
                <a:cs typeface="Calibri" pitchFamily="34" charset="0"/>
              </a:rPr>
              <a:t>nhất</a:t>
            </a:r>
            <a:r>
              <a:rPr lang="vi-VN" sz="3200" b="1" smtClean="0">
                <a:solidFill>
                  <a:srgbClr val="002060"/>
                </a:solidFill>
                <a:latin typeface="Calibri" pitchFamily="34" charset="0"/>
                <a:cs typeface="Calibri" pitchFamily="34" charset="0"/>
              </a:rPr>
              <a:t> nên</a:t>
            </a: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dịch vụ phát triển đa dạng</a:t>
            </a:r>
            <a:r>
              <a:rPr lang="en-US" sz="3200" b="1" smtClean="0">
                <a:solidFill>
                  <a:srgbClr val="002060"/>
                </a:solidFill>
                <a:latin typeface="Calibri" pitchFamily="34" charset="0"/>
                <a:cs typeface="Calibri" pitchFamily="34" charset="0"/>
              </a:rPr>
              <a:t> nhất</a:t>
            </a:r>
            <a:r>
              <a:rPr lang="vi-VN" sz="3200" b="1" smtClean="0">
                <a:solidFill>
                  <a:srgbClr val="002060"/>
                </a:solidFill>
                <a:latin typeface="Calibri" pitchFamily="34" charset="0"/>
                <a:cs typeface="Calibri" pitchFamily="34" charset="0"/>
              </a:rPr>
              <a:t>.</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p:cTn id="35"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b. Dân cư và nguồn lao động</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 xmlns:a14="http://schemas.microsoft.com/office/drawing/2010/main">
                  <a14:imgLayer r:embed="">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18"/>
          <p:cNvSpPr txBox="1"/>
          <p:nvPr/>
        </p:nvSpPr>
        <p:spPr>
          <a:xfrm>
            <a:off x="296584" y="1809448"/>
            <a:ext cx="11617510" cy="3149195"/>
          </a:xfrm>
          <a:prstGeom prst="rect">
            <a:avLst/>
          </a:prstGeom>
          <a:noFill/>
        </p:spPr>
        <p:txBody>
          <a:bodyPr wrap="square" lIns="0" tIns="0" rIns="0" bIns="0" rtlCol="0" anchor="t">
            <a:spAutoFit/>
          </a:bodyPr>
          <a:lstStyle/>
          <a:p>
            <a:pPr>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Số dân nước ta đ</a:t>
            </a:r>
            <a:r>
              <a:rPr lang="en-US" sz="3200" b="1" smtClean="0">
                <a:solidFill>
                  <a:srgbClr val="002060"/>
                </a:solidFill>
                <a:latin typeface="Calibri" pitchFamily="34" charset="0"/>
                <a:cs typeface="Calibri" pitchFamily="34" charset="0"/>
              </a:rPr>
              <a:t>ô</a:t>
            </a:r>
            <a:r>
              <a:rPr lang="vi-VN" sz="3200" b="1" smtClean="0">
                <a:solidFill>
                  <a:srgbClr val="002060"/>
                </a:solidFill>
                <a:latin typeface="Calibri" pitchFamily="34" charset="0"/>
                <a:cs typeface="Calibri" pitchFamily="34" charset="0"/>
              </a:rPr>
              <a:t>ng là thị trường tiêu thụ lớn.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Mức sống ngày càng cao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 sức mua tăng lên, đa dạng hoá các loại hình dịch vụ.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Nguồn lao động dồi dào, chất lượng được nâng lên</a:t>
            </a:r>
            <a:r>
              <a:rPr lang="en-US" sz="3200" b="1" smtClean="0">
                <a:solidFill>
                  <a:srgbClr val="002060"/>
                </a:solidFill>
                <a:latin typeface="Calibri" pitchFamily="34" charset="0"/>
                <a:cs typeface="Calibri" pitchFamily="34" charset="0"/>
              </a:rPr>
              <a:t> =&gt; </a:t>
            </a:r>
            <a:r>
              <a:rPr lang="vi-VN" sz="3200" b="1" smtClean="0">
                <a:solidFill>
                  <a:srgbClr val="002060"/>
                </a:solidFill>
                <a:latin typeface="Calibri" pitchFamily="34" charset="0"/>
                <a:cs typeface="Calibri" pitchFamily="34" charset="0"/>
              </a:rPr>
              <a:t>nâng cao chất lượng ngành dịch vụ.</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c. Vốn và khoa học công nghệ</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 xmlns:a14="http://schemas.microsoft.com/office/drawing/2010/main">
                  <a14:imgLayer r:embed="">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18"/>
          <p:cNvSpPr txBox="1"/>
          <p:nvPr/>
        </p:nvSpPr>
        <p:spPr>
          <a:xfrm>
            <a:off x="296584" y="1763728"/>
            <a:ext cx="11617510" cy="2878352"/>
          </a:xfrm>
          <a:prstGeom prst="rect">
            <a:avLst/>
          </a:prstGeom>
          <a:noFill/>
        </p:spPr>
        <p:txBody>
          <a:bodyPr wrap="square" lIns="0" tIns="0" rIns="0" bIns="0" rtlCol="0" anchor="t">
            <a:spAutoFit/>
          </a:bodyPr>
          <a:lstStyle/>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Nguồn vốn và việc đổi mới khoa học công nghệ làm thay đổi toàn diện hoạt động dịch vụ ở nước ta</a:t>
            </a:r>
            <a:r>
              <a:rPr lang="en-US" sz="3200" b="1" smtClean="0">
                <a:solidFill>
                  <a:srgbClr val="002060"/>
                </a:solidFill>
                <a:latin typeface="Calibri" pitchFamily="34" charset="0"/>
                <a:cs typeface="Calibri" pitchFamily="34" charset="0"/>
              </a:rPr>
              <a:t>.</a:t>
            </a:r>
          </a:p>
          <a:p>
            <a:pPr algn="just">
              <a:lnSpc>
                <a:spcPct val="150000"/>
              </a:lnSpc>
            </a:pPr>
            <a:r>
              <a:rPr lang="en-US" sz="3200" b="1" smtClean="0">
                <a:solidFill>
                  <a:srgbClr val="002060"/>
                </a:solidFill>
                <a:latin typeface="Calibri" pitchFamily="34" charset="0"/>
                <a:cs typeface="Calibri" pitchFamily="34" charset="0"/>
              </a:rPr>
              <a:t>- N</a:t>
            </a:r>
            <a:r>
              <a:rPr lang="vi-VN" sz="3200" b="1" smtClean="0">
                <a:solidFill>
                  <a:srgbClr val="002060"/>
                </a:solidFill>
                <a:latin typeface="Calibri" pitchFamily="34" charset="0"/>
                <a:cs typeface="Calibri" pitchFamily="34" charset="0"/>
              </a:rPr>
              <a:t>âng cao chất lượng và mở rộng nhiều loại hình dịch vụ mới: giao thông thông minh, truyền thông số, thương mại điện tử,...</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295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d. Cơ sở hạ tầng</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 xmlns:a14="http://schemas.microsoft.com/office/drawing/2010/main">
                  <a14:imgLayer r:embed="">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18"/>
          <p:cNvSpPr txBox="1"/>
          <p:nvPr/>
        </p:nvSpPr>
        <p:spPr>
          <a:xfrm>
            <a:off x="296584" y="1855168"/>
            <a:ext cx="11617510" cy="2878352"/>
          </a:xfrm>
          <a:prstGeom prst="rect">
            <a:avLst/>
          </a:prstGeom>
          <a:noFill/>
        </p:spPr>
        <p:txBody>
          <a:bodyPr wrap="square" lIns="0" tIns="0" rIns="0" bIns="0" rtlCol="0" anchor="t">
            <a:spAutoFit/>
          </a:bodyPr>
          <a:lstStyle/>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Cơ sở hạ tầng đang được hiện đại hoá</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thu hút đầu tư và nâng cao chất lượng, hiệu quả hoạt động dịch vụ</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Một số đô thị trở thành trung tâm đổi mới sáng tạo và cửa ngõ hợp tác quốc tế, như Hà Nội, T</a:t>
            </a:r>
            <a:r>
              <a:rPr lang="en-US" sz="3200" b="1" smtClean="0">
                <a:solidFill>
                  <a:srgbClr val="002060"/>
                </a:solidFill>
                <a:latin typeface="Calibri" pitchFamily="34" charset="0"/>
                <a:cs typeface="Calibri" pitchFamily="34" charset="0"/>
              </a:rPr>
              <a:t>P.</a:t>
            </a:r>
            <a:r>
              <a:rPr lang="vi-VN" sz="3200" b="1" smtClean="0">
                <a:solidFill>
                  <a:srgbClr val="002060"/>
                </a:solidFill>
                <a:latin typeface="Calibri" pitchFamily="34" charset="0"/>
                <a:cs typeface="Calibri" pitchFamily="34" charset="0"/>
              </a:rPr>
              <a:t> Hồ Chí Minh.</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571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e. Chính sách</a:t>
            </a:r>
            <a:endParaRPr lang="en-US" sz="3000" b="1" i="1" u="sng">
              <a:latin typeface="Calibri" pitchFamily="34" charset="0"/>
              <a:cs typeface="Calibri" pitchFamily="34" charset="0"/>
            </a:endParaRPr>
          </a:p>
        </p:txBody>
      </p:sp>
      <p:sp>
        <p:nvSpPr>
          <p:cNvPr id="6" name="TextBox 18"/>
          <p:cNvSpPr txBox="1"/>
          <p:nvPr/>
        </p:nvSpPr>
        <p:spPr>
          <a:xfrm>
            <a:off x="296584" y="1809448"/>
            <a:ext cx="11617510" cy="4481227"/>
          </a:xfrm>
          <a:prstGeom prst="rect">
            <a:avLst/>
          </a:prstGeom>
          <a:noFill/>
        </p:spPr>
        <p:txBody>
          <a:bodyPr wrap="square" lIns="0" tIns="0" rIns="0" bIns="0" rtlCol="0" anchor="t">
            <a:spAutoFit/>
          </a:bodyPr>
          <a:lstStyle/>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hính sách</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định hướng và tạo cơ hội phát triển ngành dịch vụ.</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ác hiệp định thương mại </a:t>
            </a:r>
            <a:r>
              <a:rPr lang="en-US" sz="3200" b="1" smtClean="0">
                <a:solidFill>
                  <a:srgbClr val="002060"/>
                </a:solidFill>
                <a:latin typeface="Calibri" pitchFamily="34" charset="0"/>
                <a:cs typeface="Calibri" pitchFamily="34" charset="0"/>
              </a:rPr>
              <a:t>kí kết </a:t>
            </a:r>
            <a:r>
              <a:rPr lang="vi-VN" sz="3200" b="1" smtClean="0">
                <a:solidFill>
                  <a:srgbClr val="002060"/>
                </a:solidFill>
                <a:latin typeface="Calibri" pitchFamily="34" charset="0"/>
                <a:cs typeface="Calibri" pitchFamily="34" charset="0"/>
              </a:rPr>
              <a:t>với nhiều đối tác</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mở rộng thị trường và hội nhập quốc tế.</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Hạn chế:</a:t>
            </a:r>
          </a:p>
          <a:p>
            <a:pPr algn="just">
              <a:lnSpc>
                <a:spcPct val="130000"/>
              </a:lnSpc>
            </a:pPr>
            <a:r>
              <a:rPr lang="en-US" sz="3200" b="1" smtClean="0">
                <a:solidFill>
                  <a:srgbClr val="002060"/>
                </a:solidFill>
                <a:latin typeface="Calibri" pitchFamily="34" charset="0"/>
                <a:cs typeface="Calibri" pitchFamily="34" charset="0"/>
              </a:rPr>
              <a:t>+ T</a:t>
            </a:r>
            <a:r>
              <a:rPr lang="vi-VN" sz="3200" b="1" smtClean="0">
                <a:solidFill>
                  <a:srgbClr val="002060"/>
                </a:solidFill>
                <a:latin typeface="Calibri" pitchFamily="34" charset="0"/>
                <a:cs typeface="Calibri" pitchFamily="34" charset="0"/>
              </a:rPr>
              <a:t>rình độ phát triển kinh tế chênh lệch </a:t>
            </a:r>
            <a:r>
              <a:rPr lang="en-US" sz="3200" b="1" smtClean="0">
                <a:solidFill>
                  <a:srgbClr val="002060"/>
                </a:solidFill>
                <a:latin typeface="Calibri" pitchFamily="34" charset="0"/>
                <a:cs typeface="Calibri" pitchFamily="34" charset="0"/>
              </a:rPr>
              <a:t>giữa các vùng </a:t>
            </a:r>
            <a:r>
              <a:rPr lang="vi-VN" sz="3200" b="1" smtClean="0">
                <a:solidFill>
                  <a:srgbClr val="002060"/>
                </a:solidFill>
                <a:latin typeface="Calibri" pitchFamily="34" charset="0"/>
                <a:cs typeface="Calibri" pitchFamily="34" charset="0"/>
              </a:rPr>
              <a:t>nên một số nơi hoạt động dịch vụ còn hạn chế</a:t>
            </a:r>
            <a:r>
              <a:rPr lang="en-US" sz="3200" b="1" smtClean="0">
                <a:solidFill>
                  <a:srgbClr val="002060"/>
                </a:solidFill>
                <a:latin typeface="Calibri" pitchFamily="34" charset="0"/>
                <a:cs typeface="Calibri" pitchFamily="34" charset="0"/>
              </a:rPr>
              <a:t>.</a:t>
            </a: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ơ sở vật chất một số vùng còn thiếu thốn và xuống cấp. </a:t>
            </a:r>
            <a:endParaRPr lang="en-US" sz="3200" b="1" smtClean="0">
              <a:solidFill>
                <a:srgbClr val="002060"/>
              </a:solidFill>
              <a:latin typeface="Calibri" pitchFamily="34" charset="0"/>
              <a:cs typeface="Calibri" pitchFamily="34" charset="0"/>
            </a:endParaRPr>
          </a:p>
        </p:txBody>
      </p:sp>
      <p:sp>
        <p:nvSpPr>
          <p:cNvPr id="8" name="TextBox 7"/>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par>
                                <p:cTn id="24" presetID="29"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p:cTn id="26"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4"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g. Vị trí địa lí và điều kiện tự nhiên</a:t>
            </a:r>
            <a:endParaRPr lang="en-US" sz="3000" b="1" i="1" u="sng">
              <a:latin typeface="Calibri" pitchFamily="34" charset="0"/>
              <a:cs typeface="Calibri" pitchFamily="34" charset="0"/>
            </a:endParaRPr>
          </a:p>
        </p:txBody>
      </p:sp>
      <p:sp>
        <p:nvSpPr>
          <p:cNvPr id="6" name="TextBox 18"/>
          <p:cNvSpPr txBox="1"/>
          <p:nvPr/>
        </p:nvSpPr>
        <p:spPr>
          <a:xfrm>
            <a:off x="296584" y="1763728"/>
            <a:ext cx="11617510" cy="4355680"/>
          </a:xfrm>
          <a:prstGeom prst="rect">
            <a:avLst/>
          </a:prstGeom>
          <a:noFill/>
        </p:spPr>
        <p:txBody>
          <a:bodyPr wrap="square" lIns="0" tIns="0" rIns="0" bIns="0" rtlCol="0" anchor="t">
            <a:spAutoFit/>
          </a:bodyPr>
          <a:lstStyle/>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Khí hậu nhiệt đới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các hoạt động dịch vụ diễn ra quanh năm.</a:t>
            </a:r>
            <a:endParaRPr lang="en-US" sz="3200" b="1" smtClean="0">
              <a:solidFill>
                <a:srgbClr val="002060"/>
              </a:solidFill>
              <a:latin typeface="Calibri" pitchFamily="34" charset="0"/>
              <a:cs typeface="Calibri" pitchFamily="34" charset="0"/>
            </a:endParaRPr>
          </a:p>
          <a:p>
            <a:pPr>
              <a:lnSpc>
                <a:spcPct val="150000"/>
              </a:lnSpc>
            </a:pP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Các khu vực đồi núi, bãi biển, cảnh quan đẹp</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phát triển du lịch</a:t>
            </a:r>
            <a:r>
              <a:rPr lang="en-US" sz="3200" b="1" smtClean="0">
                <a:solidFill>
                  <a:srgbClr val="002060"/>
                </a:solidFill>
                <a:latin typeface="Calibri" pitchFamily="34" charset="0"/>
                <a:cs typeface="Calibri" pitchFamily="34" charset="0"/>
              </a:rPr>
              <a:t>.</a:t>
            </a:r>
          </a:p>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Bờ biển có nhiều vũng vịnh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 xây dựng cảng</a:t>
            </a:r>
            <a:r>
              <a:rPr lang="en-US" sz="3200" b="1" smtClean="0">
                <a:solidFill>
                  <a:srgbClr val="002060"/>
                </a:solidFill>
                <a:latin typeface="Calibri" pitchFamily="34" charset="0"/>
                <a:cs typeface="Calibri" pitchFamily="34" charset="0"/>
              </a:rPr>
              <a:t> biển.</a:t>
            </a:r>
          </a:p>
          <a:p>
            <a:pPr>
              <a:lnSpc>
                <a:spcPct val="150000"/>
              </a:lnSpc>
            </a:pPr>
            <a:r>
              <a:rPr lang="en-US" sz="3200" b="1" smtClean="0">
                <a:solidFill>
                  <a:srgbClr val="002060"/>
                </a:solidFill>
                <a:latin typeface="Calibri" pitchFamily="34" charset="0"/>
                <a:cs typeface="Calibri" pitchFamily="34" charset="0"/>
              </a:rPr>
              <a:t>- Sông m</a:t>
            </a:r>
            <a:r>
              <a:rPr lang="vi-VN" sz="3200" b="1" smtClean="0">
                <a:solidFill>
                  <a:srgbClr val="002060"/>
                </a:solidFill>
                <a:latin typeface="Calibri" pitchFamily="34" charset="0"/>
                <a:cs typeface="Calibri" pitchFamily="34" charset="0"/>
              </a:rPr>
              <a:t>gòi dày đặc</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du lịch sông nước và giao thông đường sông.</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Hạn chế:</a:t>
            </a:r>
            <a:r>
              <a:rPr lang="vi-VN" sz="3200" b="1" smtClean="0">
                <a:solidFill>
                  <a:srgbClr val="002060"/>
                </a:solidFill>
                <a:latin typeface="Calibri" pitchFamily="34" charset="0"/>
                <a:cs typeface="Calibri" pitchFamily="34" charset="0"/>
              </a:rPr>
              <a:t> địa hình đồi núi, chia cắt mạnh; các thiên t</a:t>
            </a:r>
            <a:r>
              <a:rPr lang="en-US" sz="3200" b="1" smtClean="0">
                <a:solidFill>
                  <a:srgbClr val="002060"/>
                </a:solidFill>
                <a:latin typeface="Calibri" pitchFamily="34" charset="0"/>
                <a:cs typeface="Calibri" pitchFamily="34" charset="0"/>
              </a:rPr>
              <a:t>ai </a:t>
            </a:r>
            <a:r>
              <a:rPr lang="vi-VN" sz="3200" b="1" smtClean="0">
                <a:solidFill>
                  <a:srgbClr val="002060"/>
                </a:solidFill>
                <a:latin typeface="Calibri" pitchFamily="34" charset="0"/>
                <a:cs typeface="Calibri" pitchFamily="34" charset="0"/>
              </a:rPr>
              <a:t>gây khó khăn cho hoạt</a:t>
            </a: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động dịch vụ.</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076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g. Vị trí địa lí và điều kiện tự nhiên</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 xmlns:a14="http://schemas.microsoft.com/office/drawing/2010/main">
                  <a14:imgLayer r:embed="">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587284" y="4256647"/>
            <a:ext cx="3404054" cy="284990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18"/>
          <p:cNvSpPr txBox="1"/>
          <p:nvPr/>
        </p:nvSpPr>
        <p:spPr>
          <a:xfrm>
            <a:off x="296584" y="1733248"/>
            <a:ext cx="11617510" cy="2878352"/>
          </a:xfrm>
          <a:prstGeom prst="rect">
            <a:avLst/>
          </a:prstGeom>
          <a:noFill/>
        </p:spPr>
        <p:txBody>
          <a:bodyPr wrap="square" lIns="0" tIns="0" rIns="0" bIns="0" rtlCol="0" anchor="t">
            <a:spAutoFit/>
          </a:bodyPr>
          <a:lstStyle/>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Vị trí địa lí: </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a:t>
            </a:r>
            <a:r>
              <a:rPr lang="en-US" sz="3200" b="1" smtClean="0">
                <a:solidFill>
                  <a:srgbClr val="002060"/>
                </a:solidFill>
                <a:latin typeface="Calibri" pitchFamily="34" charset="0"/>
                <a:cs typeface="Calibri" pitchFamily="34" charset="0"/>
              </a:rPr>
              <a:t>ằm</a:t>
            </a:r>
            <a:r>
              <a:rPr lang="vi-VN" sz="3200" b="1" smtClean="0">
                <a:solidFill>
                  <a:srgbClr val="002060"/>
                </a:solidFill>
                <a:latin typeface="Calibri" pitchFamily="34" charset="0"/>
                <a:cs typeface="Calibri" pitchFamily="34" charset="0"/>
              </a:rPr>
              <a:t> gần trung tâm Đông Nam Á, trong khu vực kinh tế năng động châu Á </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Thái Bình Dương</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mở rộng thị trường xuất nhập khẩu, xây dựng các tuyến du lịch, giao thông với khu vực và thế giới.</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5B3AE8F-A279-4FA8-A250-1B2428CA9BB7}"/>
              </a:ext>
            </a:extLst>
          </p:cNvPr>
          <p:cNvGrpSpPr/>
          <p:nvPr/>
        </p:nvGrpSpPr>
        <p:grpSpPr>
          <a:xfrm>
            <a:off x="2328639" y="71213"/>
            <a:ext cx="7467600" cy="716771"/>
            <a:chOff x="1399309" y="32676"/>
            <a:chExt cx="9393381" cy="716771"/>
          </a:xfrm>
        </p:grpSpPr>
        <p:sp>
          <p:nvSpPr>
            <p:cNvPr id="3" name="Rectangle: Rounded Corners 2">
              <a:extLst>
                <a:ext uri="{FF2B5EF4-FFF2-40B4-BE49-F238E27FC236}">
                  <a16:creationId xmlns="" xmlns:a16="http://schemas.microsoft.com/office/drawing/2014/main" id="{6B4D13D1-81AF-4070-ADC6-19A5C17FBEF1}"/>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Tahoma" pitchFamily="34" charset="0"/>
                <a:cs typeface="Tahoma" pitchFamily="34" charset="0"/>
              </a:endParaRPr>
            </a:p>
          </p:txBody>
        </p:sp>
        <p:sp>
          <p:nvSpPr>
            <p:cNvPr id="4" name="TextBox 3">
              <a:extLst>
                <a:ext uri="{FF2B5EF4-FFF2-40B4-BE49-F238E27FC236}">
                  <a16:creationId xmlns="" xmlns:a16="http://schemas.microsoft.com/office/drawing/2014/main" id="{9D71B285-9D07-4277-8CFA-559C22D35AA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smtClean="0">
                  <a:solidFill>
                    <a:srgbClr val="FFFF00"/>
                  </a:solidFill>
                  <a:effectLst>
                    <a:outerShdw blurRad="38100" dist="38100" dir="2700000" algn="tl">
                      <a:srgbClr val="000000">
                        <a:alpha val="43137"/>
                      </a:srgbClr>
                    </a:outerShdw>
                  </a:effectLst>
                  <a:latin typeface="Tahoma" pitchFamily="34" charset="0"/>
                  <a:cs typeface="Tahoma" pitchFamily="34" charset="0"/>
                </a:rPr>
                <a:t>CÂU HỎI TÌNH HUỐNG</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ahoma" pitchFamily="34" charset="0"/>
                <a:cs typeface="Tahoma" pitchFamily="34" charset="0"/>
              </a:endParaRPr>
            </a:p>
          </p:txBody>
        </p:sp>
      </p:grpSp>
      <p:sp>
        <p:nvSpPr>
          <p:cNvPr id="5" name="Rectangle 4">
            <a:extLst>
              <a:ext uri="{FF2B5EF4-FFF2-40B4-BE49-F238E27FC236}">
                <a16:creationId xmlns="" xmlns:a16="http://schemas.microsoft.com/office/drawing/2014/main" id="{E5CA5155-1157-4603-8B3B-33BD92019CAF}"/>
              </a:ext>
            </a:extLst>
          </p:cNvPr>
          <p:cNvSpPr/>
          <p:nvPr/>
        </p:nvSpPr>
        <p:spPr>
          <a:xfrm>
            <a:off x="323553" y="854454"/>
            <a:ext cx="11516605" cy="3785652"/>
          </a:xfrm>
          <a:prstGeom prst="rect">
            <a:avLst/>
          </a:prstGeom>
          <a:ln>
            <a:solidFill>
              <a:srgbClr val="8D4D0B"/>
            </a:solidFill>
          </a:ln>
        </p:spPr>
        <p:txBody>
          <a:bodyPr wrap="square">
            <a:spAutoFit/>
          </a:bodyPr>
          <a:lstStyle/>
          <a:p>
            <a:pPr algn="just">
              <a:lnSpc>
                <a:spcPct val="150000"/>
              </a:lnSpc>
            </a:pPr>
            <a:r>
              <a:rPr lang="vi-VN" sz="3200" b="1" i="1" dirty="0">
                <a:solidFill>
                  <a:srgbClr val="0000FF"/>
                </a:solidFill>
                <a:latin typeface="Calibri" pitchFamily="34" charset="0"/>
                <a:ea typeface="Cambria" panose="02040503050406030204" pitchFamily="18" charset="0"/>
                <a:cs typeface="Calibri" pitchFamily="34" charset="0"/>
              </a:rPr>
              <a:t> </a:t>
            </a:r>
            <a:r>
              <a:rPr lang="vi-VN" sz="3200" b="1" i="1">
                <a:solidFill>
                  <a:srgbClr val="0000FF"/>
                </a:solidFill>
                <a:latin typeface="Calibri" pitchFamily="34" charset="0"/>
                <a:ea typeface="Cambria" panose="02040503050406030204" pitchFamily="18" charset="0"/>
                <a:cs typeface="Calibri" pitchFamily="34" charset="0"/>
              </a:rPr>
              <a:t>* </a:t>
            </a:r>
            <a:r>
              <a:rPr lang="en-US" sz="3200" b="1" i="1" smtClean="0">
                <a:solidFill>
                  <a:srgbClr val="0000FF"/>
                </a:solidFill>
                <a:latin typeface="Calibri" pitchFamily="34" charset="0"/>
                <a:ea typeface="Cambria" panose="02040503050406030204" pitchFamily="18" charset="0"/>
                <a:cs typeface="Calibri" pitchFamily="34" charset="0"/>
              </a:rPr>
              <a:t>Trả lời hai câu hỏi sau đây</a:t>
            </a:r>
            <a:r>
              <a:rPr lang="vi-VN" sz="3200" b="1" i="1" smtClean="0">
                <a:solidFill>
                  <a:srgbClr val="0000FF"/>
                </a:solidFill>
                <a:latin typeface="Calibri" pitchFamily="34" charset="0"/>
                <a:ea typeface="Cambria" panose="02040503050406030204" pitchFamily="18" charset="0"/>
                <a:cs typeface="Calibri" pitchFamily="34" charset="0"/>
              </a:rPr>
              <a:t>: </a:t>
            </a:r>
            <a:endParaRPr lang="en-US" sz="3200" b="1" i="1" dirty="0">
              <a:solidFill>
                <a:srgbClr val="0000FF"/>
              </a:solidFill>
              <a:latin typeface="Calibri" pitchFamily="34" charset="0"/>
              <a:ea typeface="Cambria" panose="02040503050406030204" pitchFamily="18" charset="0"/>
              <a:cs typeface="Calibri" pitchFamily="34" charset="0"/>
            </a:endParaRPr>
          </a:p>
          <a:p>
            <a:pPr algn="just">
              <a:lnSpc>
                <a:spcPct val="150000"/>
              </a:lnSpc>
            </a:pPr>
            <a:r>
              <a:rPr lang="vi-VN" sz="3200" b="1" i="1">
                <a:solidFill>
                  <a:srgbClr val="0000FF"/>
                </a:solidFill>
                <a:latin typeface="Calibri" pitchFamily="34" charset="0"/>
                <a:ea typeface="Cambria" panose="02040503050406030204" pitchFamily="18" charset="0"/>
                <a:cs typeface="Calibri" pitchFamily="34" charset="0"/>
              </a:rPr>
              <a:t>  </a:t>
            </a:r>
            <a:r>
              <a:rPr lang="en-US" sz="3200" b="1" i="1" smtClean="0">
                <a:solidFill>
                  <a:srgbClr val="0000FF"/>
                </a:solidFill>
                <a:latin typeface="Calibri" pitchFamily="34" charset="0"/>
                <a:ea typeface="Cambria" panose="02040503050406030204" pitchFamily="18" charset="0"/>
                <a:cs typeface="Calibri" pitchFamily="34" charset="0"/>
              </a:rPr>
              <a:t>1. Hàng ngày em đi học bằng phương tiện gì? Và trên đường đi học em gặp những loại hình vận tải nào khác nữa?</a:t>
            </a:r>
          </a:p>
          <a:p>
            <a:pPr algn="just">
              <a:lnSpc>
                <a:spcPct val="150000"/>
              </a:lnSpc>
            </a:pPr>
            <a:r>
              <a:rPr lang="en-US" sz="3200" b="1" i="1" smtClean="0">
                <a:solidFill>
                  <a:srgbClr val="0000FF"/>
                </a:solidFill>
                <a:latin typeface="Calibri" pitchFamily="34" charset="0"/>
                <a:ea typeface="Cambria" panose="02040503050406030204" pitchFamily="18" charset="0"/>
                <a:cs typeface="Calibri" pitchFamily="34" charset="0"/>
              </a:rPr>
              <a:t>2. Nhà em ở thành phố Hà Nội, mỗi khi muốn hỏi thăm sức khoẻ của ông bà ở quê thì em sẽ làm thế nào?</a:t>
            </a:r>
          </a:p>
        </p:txBody>
      </p:sp>
      <p:pic>
        <p:nvPicPr>
          <p:cNvPr id="11" name="Picture 2" descr="Máy bay Vận tải giao thông Vận tải cơ Quan - Nhà kho 1024*768 minh bạch Png  Tải về miễn phí - Giao Thông, Hãng Hàng Không, Chế độ Của Giao Thông.">
            <a:extLst>
              <a:ext uri="{FF2B5EF4-FFF2-40B4-BE49-F238E27FC236}">
                <a16:creationId xmlns="" xmlns:a16="http://schemas.microsoft.com/office/drawing/2014/main" id="{F425B1E8-63C6-44DE-8F05-387DE5200900}"/>
              </a:ext>
            </a:extLst>
          </p:cNvPr>
          <p:cNvPicPr>
            <a:picLocks noChangeAspect="1" noChangeArrowheads="1"/>
          </p:cNvPicPr>
          <p:nvPr/>
        </p:nvPicPr>
        <p:blipFill>
          <a:blip r:embed="rId2" cstate="print">
            <a:extLst>
              <a:ext uri="{BEBA8EAE-BF5A-486C-A8C5-ECC9F3942E4B}">
                <a14:imgProps xmlns="" xmlns:a14="http://schemas.microsoft.com/office/drawing/2010/main">
                  <a14:imgLayer r:embed="">
                    <a14:imgEffect>
                      <a14:backgroundRemoval t="6912" b="90000" l="3222" r="94667">
                        <a14:foregroundMark x1="44889" y1="22353" x2="44889" y2="22353"/>
                        <a14:foregroundMark x1="39556" y1="13824" x2="39556" y2="13824"/>
                        <a14:foregroundMark x1="37778" y1="10147" x2="37778" y2="10147"/>
                        <a14:foregroundMark x1="34222" y1="9853" x2="34222" y2="9853"/>
                        <a14:foregroundMark x1="32889" y1="12941" x2="32889" y2="12941"/>
                        <a14:foregroundMark x1="41222" y1="8971" x2="41222" y2="8971"/>
                        <a14:foregroundMark x1="34444" y1="6912" x2="34444" y2="6912"/>
                        <a14:foregroundMark x1="31000" y1="9412" x2="31000" y2="9412"/>
                        <a14:foregroundMark x1="8333" y1="57647" x2="8333" y2="57647"/>
                        <a14:foregroundMark x1="4111" y1="55147" x2="4111" y2="55147"/>
                        <a14:foregroundMark x1="3444" y1="54706" x2="3444" y2="54706"/>
                        <a14:foregroundMark x1="90667" y1="49706" x2="90667" y2="49706"/>
                        <a14:foregroundMark x1="88222" y1="57794" x2="88222" y2="57794"/>
                        <a14:foregroundMark x1="86444" y1="52206" x2="86444" y2="52206"/>
                        <a14:foregroundMark x1="82889" y1="63382" x2="82889" y2="63382"/>
                        <a14:foregroundMark x1="94667" y1="57794" x2="94667" y2="57794"/>
                        <a14:foregroundMark x1="93222" y1="48235" x2="93222" y2="48235"/>
                        <a14:foregroundMark x1="94000" y1="61618" x2="94000" y2="61618"/>
                        <a14:foregroundMark x1="94000" y1="68529" x2="94000" y2="68529"/>
                        <a14:foregroundMark x1="62889" y1="20000" x2="62889" y2="20000"/>
                        <a14:foregroundMark x1="9333" y1="43676" x2="9333" y2="43676"/>
                        <a14:foregroundMark x1="11222" y1="43676" x2="11222" y2="43676"/>
                        <a14:foregroundMark x1="19667" y1="43529" x2="19667" y2="43529"/>
                        <a14:foregroundMark x1="20333" y1="44118" x2="20333" y2="44118"/>
                        <a14:foregroundMark x1="19667" y1="43088" x2="19667" y2="43088"/>
                        <a14:foregroundMark x1="21889" y1="44118" x2="21889" y2="44118"/>
                        <a14:foregroundMark x1="44222" y1="12941" x2="44222" y2="12941"/>
                        <a14:foregroundMark x1="43556" y1="12794" x2="43556" y2="12794"/>
                        <a14:foregroundMark x1="43556" y1="11912" x2="43444" y2="11912"/>
                        <a14:foregroundMark x1="18667" y1="43235" x2="18667" y2="43235"/>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113501" y="4557932"/>
            <a:ext cx="3400441" cy="2569222"/>
          </a:xfrm>
          <a:prstGeom prst="rect">
            <a:avLst/>
          </a:prstGeom>
          <a:noFill/>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3" name="Picture 4" descr="Viễn thông cần thiết như thế nào trong cuộc sống">
            <a:extLst>
              <a:ext uri="{FF2B5EF4-FFF2-40B4-BE49-F238E27FC236}">
                <a16:creationId xmlns="" xmlns:a16="http://schemas.microsoft.com/office/drawing/2014/main" id="{11C9F17E-3FB0-47FC-A421-FA0E9FC42716}"/>
              </a:ext>
            </a:extLst>
          </p:cNvPr>
          <p:cNvPicPr>
            <a:picLocks noChangeAspect="1" noChangeArrowheads="1"/>
          </p:cNvPicPr>
          <p:nvPr/>
        </p:nvPicPr>
        <p:blipFill>
          <a:blip r:embed="rId3">
            <a:extLst>
              <a:ext uri="{BEBA8EAE-BF5A-486C-A8C5-ECC9F3942E4B}">
                <a14:imgProps xmlns="" xmlns:a14="http://schemas.microsoft.com/office/drawing/2010/main">
                  <a14:imgLayer r:embed="">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789928" y="4253532"/>
            <a:ext cx="4034972" cy="22302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419108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up)">
                                      <p:cBhvr>
                                        <p:cTn id="7" dur="1250"/>
                                        <p:tgtEl>
                                          <p:spTgt spid="5">
                                            <p:bg/>
                                          </p:spTgt>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125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125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1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pSp>
        <p:nvGrpSpPr>
          <p:cNvPr id="2" name="Group 28">
            <a:extLst>
              <a:ext uri="{FF2B5EF4-FFF2-40B4-BE49-F238E27FC236}">
                <a16:creationId xmlns:a16="http://schemas.microsoft.com/office/drawing/2014/main" xmlns="" id="{F7FEE814-6756-471F-ADB8-06A76326AD49}"/>
              </a:ext>
            </a:extLst>
          </p:cNvPr>
          <p:cNvGrpSpPr/>
          <p:nvPr/>
        </p:nvGrpSpPr>
        <p:grpSpPr>
          <a:xfrm>
            <a:off x="1032316" y="1724773"/>
            <a:ext cx="11117480" cy="769441"/>
            <a:chOff x="4215065" y="2330050"/>
            <a:chExt cx="7541506" cy="964102"/>
          </a:xfrm>
        </p:grpSpPr>
        <p:sp>
          <p:nvSpPr>
            <p:cNvPr id="7" name="Flowchart: Off-page Connector 6">
              <a:extLst>
                <a:ext uri="{FF2B5EF4-FFF2-40B4-BE49-F238E27FC236}">
                  <a16:creationId xmlns:a16="http://schemas.microsoft.com/office/drawing/2014/main" xmlns=""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1497D01-A5B5-4DDF-BAA7-35D74052342C}"/>
                </a:ext>
              </a:extLst>
            </p:cNvPr>
            <p:cNvSpPr txBox="1"/>
            <p:nvPr/>
          </p:nvSpPr>
          <p:spPr>
            <a:xfrm>
              <a:off x="5003469" y="2357588"/>
              <a:ext cx="6498629" cy="886974"/>
            </a:xfrm>
            <a:prstGeom prst="rect">
              <a:avLst/>
            </a:prstGeom>
            <a:noFill/>
          </p:spPr>
          <p:txBody>
            <a:bodyPr wrap="square" rtlCol="0">
              <a:spAutoFit/>
            </a:bodyPr>
            <a:lstStyle/>
            <a:p>
              <a:pPr algn="ctr"/>
              <a:r>
                <a:rPr lang="en-US" sz="4000" b="1" smtClean="0">
                  <a:solidFill>
                    <a:srgbClr val="FFFF00"/>
                  </a:solidFill>
                  <a:latin typeface="Calibri" pitchFamily="34" charset="0"/>
                  <a:cs typeface="Calibri" pitchFamily="34" charset="0"/>
                </a:rPr>
                <a:t>CÁC LOẠI HÌNH GIAO </a:t>
              </a:r>
              <a:r>
                <a:rPr lang="en-US" sz="4000" b="1">
                  <a:solidFill>
                    <a:srgbClr val="FFFF00"/>
                  </a:solidFill>
                  <a:latin typeface="Calibri" pitchFamily="34" charset="0"/>
                  <a:cs typeface="Calibri" pitchFamily="34" charset="0"/>
                </a:rPr>
                <a:t>THÔNG VẬN TẢI</a:t>
              </a:r>
            </a:p>
          </p:txBody>
        </p:sp>
      </p:grpSp>
      <p:grpSp>
        <p:nvGrpSpPr>
          <p:cNvPr id="3" name="Group 9">
            <a:extLst>
              <a:ext uri="{FF2B5EF4-FFF2-40B4-BE49-F238E27FC236}">
                <a16:creationId xmlns:a16="http://schemas.microsoft.com/office/drawing/2014/main" xmlns="" id="{9B26B211-932A-45FF-BD43-4C4BA6CBCD57}"/>
              </a:ext>
            </a:extLst>
          </p:cNvPr>
          <p:cNvGrpSpPr/>
          <p:nvPr/>
        </p:nvGrpSpPr>
        <p:grpSpPr>
          <a:xfrm>
            <a:off x="5647831" y="2686489"/>
            <a:ext cx="2441091" cy="1872440"/>
            <a:chOff x="5690035" y="2138195"/>
            <a:chExt cx="2027207" cy="1872440"/>
          </a:xfrm>
        </p:grpSpPr>
        <p:pic>
          <p:nvPicPr>
            <p:cNvPr id="12" name="Picture 14" descr="Related image"/>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250122" y="2138195"/>
              <a:ext cx="1467120" cy="146712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a:xfrm>
              <a:off x="5690035" y="3544970"/>
              <a:ext cx="1911716" cy="465665"/>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b.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sắt</a:t>
              </a:r>
              <a:endParaRPr lang="en-US" sz="3000" b="1" dirty="0">
                <a:solidFill>
                  <a:srgbClr val="00021B"/>
                </a:solidFill>
                <a:latin typeface="Calibri" pitchFamily="34" charset="0"/>
                <a:cs typeface="Calibri" pitchFamily="34" charset="0"/>
              </a:endParaRPr>
            </a:p>
          </p:txBody>
        </p:sp>
      </p:grpSp>
      <p:grpSp>
        <p:nvGrpSpPr>
          <p:cNvPr id="4" name="Group 8">
            <a:extLst>
              <a:ext uri="{FF2B5EF4-FFF2-40B4-BE49-F238E27FC236}">
                <a16:creationId xmlns:a16="http://schemas.microsoft.com/office/drawing/2014/main" xmlns="" id="{30B4CD05-1A98-4065-AF4D-2DB19A7F6615}"/>
              </a:ext>
            </a:extLst>
          </p:cNvPr>
          <p:cNvGrpSpPr/>
          <p:nvPr/>
        </p:nvGrpSpPr>
        <p:grpSpPr>
          <a:xfrm>
            <a:off x="466251" y="2668873"/>
            <a:ext cx="3471841" cy="2168058"/>
            <a:chOff x="508455" y="2120579"/>
            <a:chExt cx="3471841" cy="1890056"/>
          </a:xfrm>
        </p:grpSpPr>
        <p:pic>
          <p:nvPicPr>
            <p:cNvPr id="15" name="Picture 16" descr="Related image"/>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xmlns="" val="0"/>
                </a:ext>
              </a:extLst>
            </a:blip>
            <a:srcRect t="17708" b="19792"/>
            <a:stretch/>
          </p:blipFill>
          <p:spPr bwMode="auto">
            <a:xfrm>
              <a:off x="1171051" y="2120579"/>
              <a:ext cx="2336800" cy="146050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p:cNvSpPr/>
            <p:nvPr/>
          </p:nvSpPr>
          <p:spPr>
            <a:xfrm>
              <a:off x="508455" y="3544969"/>
              <a:ext cx="3471841"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rgbClr val="00021B"/>
                  </a:solidFill>
                  <a:latin typeface="Calibri" pitchFamily="34" charset="0"/>
                  <a:cs typeface="Calibri" pitchFamily="34" charset="0"/>
                </a:rPr>
                <a:t>a. Đường ô tô</a:t>
              </a:r>
              <a:endParaRPr lang="en-US" sz="3000" b="1" dirty="0">
                <a:solidFill>
                  <a:srgbClr val="00021B"/>
                </a:solidFill>
                <a:latin typeface="Calibri" pitchFamily="34" charset="0"/>
                <a:cs typeface="Calibri" pitchFamily="34" charset="0"/>
              </a:endParaRPr>
            </a:p>
          </p:txBody>
        </p:sp>
      </p:grpSp>
      <p:grpSp>
        <p:nvGrpSpPr>
          <p:cNvPr id="5" name="Group 13">
            <a:extLst>
              <a:ext uri="{FF2B5EF4-FFF2-40B4-BE49-F238E27FC236}">
                <a16:creationId xmlns:a16="http://schemas.microsoft.com/office/drawing/2014/main" xmlns="" id="{BB66A2C6-B7B4-4F6F-9BED-03FB4041CE37}"/>
              </a:ext>
            </a:extLst>
          </p:cNvPr>
          <p:cNvGrpSpPr/>
          <p:nvPr/>
        </p:nvGrpSpPr>
        <p:grpSpPr>
          <a:xfrm>
            <a:off x="331868" y="4738693"/>
            <a:ext cx="3740608" cy="1825753"/>
            <a:chOff x="374072" y="4712913"/>
            <a:chExt cx="3740608" cy="1825753"/>
          </a:xfrm>
        </p:grpSpPr>
        <p:pic>
          <p:nvPicPr>
            <p:cNvPr id="20" name="Picture 22" descr="Image result for oil ship icon"/>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xmlns="" val="0"/>
                </a:ext>
              </a:extLst>
            </a:blip>
            <a:srcRect t="2679" b="19940"/>
            <a:stretch/>
          </p:blipFill>
          <p:spPr bwMode="auto">
            <a:xfrm>
              <a:off x="1371033" y="4712913"/>
              <a:ext cx="2021640" cy="1564364"/>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0"/>
            <p:cNvSpPr/>
            <p:nvPr/>
          </p:nvSpPr>
          <p:spPr>
            <a:xfrm>
              <a:off x="374072" y="6123799"/>
              <a:ext cx="3740608"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d</a:t>
              </a:r>
              <a:r>
                <a:rPr lang="en-US" sz="3000" b="1">
                  <a:solidFill>
                    <a:srgbClr val="00021B"/>
                  </a:solidFill>
                  <a:latin typeface="Calibri" pitchFamily="34" charset="0"/>
                  <a:cs typeface="Calibri" pitchFamily="34" charset="0"/>
                </a:rPr>
                <a:t>. </a:t>
              </a:r>
              <a:r>
                <a:rPr lang="en-US" sz="3000" b="1" smtClean="0">
                  <a:solidFill>
                    <a:srgbClr val="00021B"/>
                  </a:solidFill>
                  <a:latin typeface="Calibri" pitchFamily="34" charset="0"/>
                  <a:cs typeface="Calibri" pitchFamily="34" charset="0"/>
                </a:rPr>
                <a:t>Đường </a:t>
              </a:r>
              <a:r>
                <a:rPr lang="en-US" sz="3000" b="1" dirty="0" err="1">
                  <a:solidFill>
                    <a:srgbClr val="00021B"/>
                  </a:solidFill>
                  <a:latin typeface="Calibri" pitchFamily="34" charset="0"/>
                  <a:cs typeface="Calibri" pitchFamily="34" charset="0"/>
                </a:rPr>
                <a:t>biển</a:t>
              </a:r>
              <a:endParaRPr lang="en-US" sz="3000" b="1" dirty="0">
                <a:solidFill>
                  <a:srgbClr val="00021B"/>
                </a:solidFill>
                <a:latin typeface="Calibri" pitchFamily="34" charset="0"/>
                <a:cs typeface="Calibri" pitchFamily="34" charset="0"/>
              </a:endParaRPr>
            </a:p>
          </p:txBody>
        </p:sp>
      </p:grpSp>
      <p:grpSp>
        <p:nvGrpSpPr>
          <p:cNvPr id="6" name="Group 12">
            <a:extLst>
              <a:ext uri="{FF2B5EF4-FFF2-40B4-BE49-F238E27FC236}">
                <a16:creationId xmlns:a16="http://schemas.microsoft.com/office/drawing/2014/main" xmlns="" id="{996132D7-E22C-453F-B3F8-0438DA91C25E}"/>
              </a:ext>
            </a:extLst>
          </p:cNvPr>
          <p:cNvGrpSpPr/>
          <p:nvPr/>
        </p:nvGrpSpPr>
        <p:grpSpPr>
          <a:xfrm>
            <a:off x="4965894" y="4892171"/>
            <a:ext cx="3812345" cy="1672275"/>
            <a:chOff x="5423051" y="4866391"/>
            <a:chExt cx="2953616" cy="1672275"/>
          </a:xfrm>
        </p:grpSpPr>
        <p:pic>
          <p:nvPicPr>
            <p:cNvPr id="23" name="Picture 24" descr="Related image"/>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xmlns="" val="0"/>
                </a:ext>
              </a:extLst>
            </a:blip>
            <a:srcRect t="14583" b="19643"/>
            <a:stretch/>
          </p:blipFill>
          <p:spPr bwMode="auto">
            <a:xfrm>
              <a:off x="6153797" y="4866391"/>
              <a:ext cx="1911717" cy="1257408"/>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5423051" y="6123799"/>
              <a:ext cx="2953616"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e.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hàng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không</a:t>
              </a:r>
              <a:endParaRPr lang="en-US" sz="3000" b="1" dirty="0">
                <a:solidFill>
                  <a:srgbClr val="00021B"/>
                </a:solidFill>
                <a:latin typeface="Calibri" pitchFamily="34" charset="0"/>
                <a:cs typeface="Calibri" pitchFamily="34" charset="0"/>
              </a:endParaRPr>
            </a:p>
          </p:txBody>
        </p:sp>
      </p:grpSp>
      <p:sp>
        <p:nvSpPr>
          <p:cNvPr id="28" name="Rectangle 27">
            <a:extLst>
              <a:ext uri="{FF2B5EF4-FFF2-40B4-BE49-F238E27FC236}">
                <a16:creationId xmlns:a16="http://schemas.microsoft.com/office/drawing/2014/main" xmlns="" id="{247DB2E2-EA79-4B16-9E17-C1A416CFC466}"/>
              </a:ext>
            </a:extLst>
          </p:cNvPr>
          <p:cNvSpPr/>
          <p:nvPr/>
        </p:nvSpPr>
        <p:spPr>
          <a:xfrm>
            <a:off x="0" y="2476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Calibri" pitchFamily="34" charset="0"/>
              <a:cs typeface="Calibri" pitchFamily="34" charset="0"/>
            </a:endParaRPr>
          </a:p>
        </p:txBody>
      </p:sp>
      <p:grpSp>
        <p:nvGrpSpPr>
          <p:cNvPr id="9" name="Group 10">
            <a:extLst>
              <a:ext uri="{FF2B5EF4-FFF2-40B4-BE49-F238E27FC236}">
                <a16:creationId xmlns:a16="http://schemas.microsoft.com/office/drawing/2014/main" xmlns="" id="{C08D7157-8035-4E3E-95D0-92744DA0A85E}"/>
              </a:ext>
            </a:extLst>
          </p:cNvPr>
          <p:cNvGrpSpPr/>
          <p:nvPr/>
        </p:nvGrpSpPr>
        <p:grpSpPr>
          <a:xfrm>
            <a:off x="9143999" y="2759234"/>
            <a:ext cx="2531937" cy="1786888"/>
            <a:chOff x="9624893" y="2210940"/>
            <a:chExt cx="2093247" cy="1786888"/>
          </a:xfrm>
        </p:grpSpPr>
        <p:pic>
          <p:nvPicPr>
            <p:cNvPr id="30" name="Picture 18" descr="Image result for river ship icon"/>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p:blipFill>
          <p:spPr bwMode="auto">
            <a:xfrm>
              <a:off x="10076313" y="2210940"/>
              <a:ext cx="1326146" cy="1279778"/>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Rectangle 30"/>
            <p:cNvSpPr/>
            <p:nvPr/>
          </p:nvSpPr>
          <p:spPr>
            <a:xfrm>
              <a:off x="9624893" y="3532162"/>
              <a:ext cx="2093247"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c.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sông</a:t>
              </a:r>
              <a:endParaRPr lang="en-US" sz="3000" b="1" dirty="0">
                <a:solidFill>
                  <a:srgbClr val="00021B"/>
                </a:solidFill>
                <a:latin typeface="Calibri" pitchFamily="34" charset="0"/>
                <a:cs typeface="Calibri" pitchFamily="34" charset="0"/>
              </a:endParaRPr>
            </a:p>
          </p:txBody>
        </p:sp>
      </p:grpSp>
      <p:sp>
        <p:nvSpPr>
          <p:cNvPr id="25" name="TextBox 24"/>
          <p:cNvSpPr txBox="1"/>
          <p:nvPr/>
        </p:nvSpPr>
        <p:spPr>
          <a:xfrm>
            <a:off x="0" y="-2992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500" fill="hold"/>
                                        <p:tgtEl>
                                          <p:spTgt spid="3"/>
                                        </p:tgtEl>
                                        <p:attrNameLst>
                                          <p:attrName>ppt_x</p:attrName>
                                        </p:attrNameLst>
                                      </p:cBhvr>
                                      <p:tavLst>
                                        <p:tav tm="0">
                                          <p:val>
                                            <p:strVal val="#ppt_x"/>
                                          </p:val>
                                        </p:tav>
                                        <p:tav tm="100000">
                                          <p:val>
                                            <p:strVal val="#ppt_x"/>
                                          </p:val>
                                        </p:tav>
                                      </p:tavLst>
                                    </p:anim>
                                    <p:anim calcmode="lin" valueType="num">
                                      <p:cBhvr additive="base">
                                        <p:cTn id="14"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ppt_x"/>
                                          </p:val>
                                        </p:tav>
                                        <p:tav tm="100000">
                                          <p:val>
                                            <p:strVal val="#ppt_x"/>
                                          </p:val>
                                        </p:tav>
                                      </p:tavLst>
                                    </p:anim>
                                    <p:anim calcmode="lin" valueType="num">
                                      <p:cBhvr additive="base">
                                        <p:cTn id="20"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500" fill="hold"/>
                                        <p:tgtEl>
                                          <p:spTgt spid="5"/>
                                        </p:tgtEl>
                                        <p:attrNameLst>
                                          <p:attrName>ppt_x</p:attrName>
                                        </p:attrNameLst>
                                      </p:cBhvr>
                                      <p:tavLst>
                                        <p:tav tm="0">
                                          <p:val>
                                            <p:strVal val="#ppt_x"/>
                                          </p:val>
                                        </p:tav>
                                        <p:tav tm="100000">
                                          <p:val>
                                            <p:strVal val="#ppt_x"/>
                                          </p:val>
                                        </p:tav>
                                      </p:tavLst>
                                    </p:anim>
                                    <p:anim calcmode="lin" valueType="num">
                                      <p:cBhvr additive="base">
                                        <p:cTn id="26"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500" fill="hold"/>
                                        <p:tgtEl>
                                          <p:spTgt spid="6"/>
                                        </p:tgtEl>
                                        <p:attrNameLst>
                                          <p:attrName>ppt_x</p:attrName>
                                        </p:attrNameLst>
                                      </p:cBhvr>
                                      <p:tavLst>
                                        <p:tav tm="0">
                                          <p:val>
                                            <p:strVal val="#ppt_x"/>
                                          </p:val>
                                        </p:tav>
                                        <p:tav tm="100000">
                                          <p:val>
                                            <p:strVal val="#ppt_x"/>
                                          </p:val>
                                        </p:tav>
                                      </p:tavLst>
                                    </p:anim>
                                    <p:anim calcmode="lin" valueType="num">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0" y="6624301"/>
            <a:ext cx="233699" cy="233699"/>
          </a:xfrm>
          <a:prstGeom prst="rect">
            <a:avLst/>
          </a:prstGeom>
        </p:spPr>
      </p:pic>
      <p:sp>
        <p:nvSpPr>
          <p:cNvPr id="6" name="Rectangle 5"/>
          <p:cNvSpPr/>
          <p:nvPr/>
        </p:nvSpPr>
        <p:spPr>
          <a:xfrm>
            <a:off x="1568289" y="1217128"/>
            <a:ext cx="10124887" cy="147732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0" b="1" dirty="0" smtClean="0">
                <a:ln w="9525">
                  <a:noFill/>
                  <a:prstDash val="solid"/>
                </a:ln>
                <a:solidFill>
                  <a:prstClr val="white"/>
                </a:solidFill>
                <a:effectLst>
                  <a:glow rad="228600">
                    <a:srgbClr val="4472C4">
                      <a:satMod val="175000"/>
                      <a:alpha val="40000"/>
                    </a:srgbClr>
                  </a:glow>
                </a:effectLst>
                <a:latin typeface="Tahoma" pitchFamily="34" charset="0"/>
                <a:ea typeface="Tahoma" pitchFamily="34" charset="0"/>
                <a:cs typeface="Tahoma" pitchFamily="34" charset="0"/>
              </a:rPr>
              <a:t>THỬ TÀI TRÍ TUỆ</a:t>
            </a:r>
            <a:endParaRPr kumimoji="0" lang="en-US" sz="90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Tahoma" pitchFamily="34" charset="0"/>
              <a:ea typeface="Tahoma" pitchFamily="34" charset="0"/>
              <a:cs typeface="Tahoma" pitchFamily="34" charset="0"/>
            </a:endParaRPr>
          </a:p>
        </p:txBody>
      </p:sp>
    </p:spTree>
    <p:extLst>
      <p:ext uri="{BB962C8B-B14F-4D97-AF65-F5344CB8AC3E}">
        <p14:creationId xmlns="" xmlns:p14="http://schemas.microsoft.com/office/powerpoint/2010/main" val="332483486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endCondLst>
                    <p:cond evt="onStopAudio" delay="0">
                      <p:tgtEl>
                        <p:sldTgt/>
                      </p:tgtEl>
                    </p:cond>
                  </p:endCondLst>
                </p:cTn>
                <p:tgtEl>
                  <p:spTgt spid="5"/>
                </p:tgtEl>
              </p:cMediaNode>
            </p:vide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5225143" y="142500"/>
            <a:ext cx="6650181" cy="1461935"/>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800" b="1" u="sng" dirty="0" smtClean="0">
                <a:solidFill>
                  <a:srgbClr val="FF0000"/>
                </a:solidFill>
                <a:latin typeface="Calibri" pitchFamily="34" charset="0"/>
                <a:cs typeface="Calibri" pitchFamily="34" charset="0"/>
              </a:rPr>
              <a:t>Yêu cầu</a:t>
            </a:r>
            <a:r>
              <a:rPr lang="en-US" sz="2800" b="1" u="sng" smtClean="0">
                <a:solidFill>
                  <a:srgbClr val="FF0000"/>
                </a:solidFill>
                <a:latin typeface="Calibri" pitchFamily="34" charset="0"/>
                <a:cs typeface="Calibri" pitchFamily="34" charset="0"/>
              </a:rPr>
              <a:t>:</a:t>
            </a:r>
            <a:r>
              <a:rPr lang="en-US" sz="2800" b="1" smtClean="0">
                <a:solidFill>
                  <a:srgbClr val="FF0000"/>
                </a:solidFill>
                <a:latin typeface="Calibri" pitchFamily="34" charset="0"/>
                <a:cs typeface="Calibri" pitchFamily="34" charset="0"/>
              </a:rPr>
              <a:t> </a:t>
            </a:r>
            <a:r>
              <a:rPr lang="vi-VN" sz="2800" b="1" dirty="0" smtClean="0">
                <a:solidFill>
                  <a:srgbClr val="0000FF"/>
                </a:solidFill>
                <a:latin typeface="Calibri" pitchFamily="34" charset="0"/>
                <a:cs typeface="Calibri" pitchFamily="34" charset="0"/>
              </a:rPr>
              <a:t>Khai thác thông tin </a:t>
            </a:r>
            <a:r>
              <a:rPr lang="vi-VN" sz="2800" b="1" smtClean="0">
                <a:solidFill>
                  <a:srgbClr val="0000FF"/>
                </a:solidFill>
                <a:latin typeface="Calibri" pitchFamily="34" charset="0"/>
                <a:cs typeface="Calibri" pitchFamily="34" charset="0"/>
              </a:rPr>
              <a:t>mục </a:t>
            </a:r>
            <a:r>
              <a:rPr lang="en-US" sz="2800" b="1" smtClean="0">
                <a:solidFill>
                  <a:srgbClr val="0000FF"/>
                </a:solidFill>
                <a:latin typeface="Calibri" pitchFamily="34" charset="0"/>
                <a:cs typeface="Calibri" pitchFamily="34" charset="0"/>
              </a:rPr>
              <a:t>2.a,</a:t>
            </a:r>
            <a:r>
              <a:rPr lang="vi-VN" sz="2800" b="1" smtClean="0">
                <a:solidFill>
                  <a:srgbClr val="0000FF"/>
                </a:solidFill>
                <a:latin typeface="Calibri" pitchFamily="34" charset="0"/>
                <a:cs typeface="Calibri" pitchFamily="34" charset="0"/>
              </a:rPr>
              <a:t> </a:t>
            </a:r>
            <a:r>
              <a:rPr lang="vi-VN" sz="2800" b="1" dirty="0" smtClean="0">
                <a:solidFill>
                  <a:srgbClr val="0000FF"/>
                </a:solidFill>
                <a:latin typeface="Calibri" pitchFamily="34" charset="0"/>
                <a:cs typeface="Calibri" pitchFamily="34" charset="0"/>
              </a:rPr>
              <a:t>quan </a:t>
            </a:r>
            <a:r>
              <a:rPr lang="vi-VN" sz="2800" b="1" smtClean="0">
                <a:solidFill>
                  <a:srgbClr val="0000FF"/>
                </a:solidFill>
                <a:latin typeface="Calibri" pitchFamily="34" charset="0"/>
                <a:cs typeface="Calibri" pitchFamily="34" charset="0"/>
              </a:rPr>
              <a:t>sát H.</a:t>
            </a:r>
            <a:r>
              <a:rPr lang="en-US" sz="2800" b="1" smtClean="0">
                <a:solidFill>
                  <a:srgbClr val="0000FF"/>
                </a:solidFill>
                <a:latin typeface="Calibri" pitchFamily="34" charset="0"/>
                <a:cs typeface="Calibri" pitchFamily="34" charset="0"/>
              </a:rPr>
              <a:t>9.1</a:t>
            </a:r>
            <a:r>
              <a:rPr lang="vi-VN" sz="2800" b="1" smtClean="0">
                <a:solidFill>
                  <a:srgbClr val="0000FF"/>
                </a:solidFill>
                <a:latin typeface="Calibri" pitchFamily="34" charset="0"/>
                <a:cs typeface="Calibri" pitchFamily="34" charset="0"/>
              </a:rPr>
              <a:t> SGK</a:t>
            </a:r>
            <a:r>
              <a:rPr lang="en-US" sz="2800" b="1" smtClean="0">
                <a:solidFill>
                  <a:srgbClr val="0000FF"/>
                </a:solidFill>
                <a:latin typeface="Calibri" pitchFamily="34" charset="0"/>
                <a:cs typeface="Calibri" pitchFamily="34" charset="0"/>
              </a:rPr>
              <a:t>: </a:t>
            </a:r>
            <a:r>
              <a:rPr lang="en-US" sz="2800" b="1" i="1" dirty="0" smtClean="0">
                <a:solidFill>
                  <a:srgbClr val="0000FF"/>
                </a:solidFill>
                <a:latin typeface="Calibri" pitchFamily="34" charset="0"/>
                <a:ea typeface="Calibri" charset="0"/>
                <a:cs typeface="Calibri" pitchFamily="34" charset="0"/>
              </a:rPr>
              <a:t>Các nhóm hoàn thành nhiệm vụ theo bảng d</a:t>
            </a:r>
            <a:r>
              <a:rPr lang="vi-VN" sz="2800" b="1" i="1" dirty="0" smtClean="0">
                <a:solidFill>
                  <a:srgbClr val="0000FF"/>
                </a:solidFill>
                <a:latin typeface="Calibri" pitchFamily="34" charset="0"/>
                <a:ea typeface="Calibri" charset="0"/>
                <a:cs typeface="Calibri" pitchFamily="34" charset="0"/>
              </a:rPr>
              <a:t>ướ</a:t>
            </a:r>
            <a:r>
              <a:rPr lang="en-US" sz="2800" b="1" i="1" dirty="0" smtClean="0">
                <a:solidFill>
                  <a:srgbClr val="0000FF"/>
                </a:solidFill>
                <a:latin typeface="Calibri" pitchFamily="34" charset="0"/>
                <a:ea typeface="Calibri" charset="0"/>
                <a:cs typeface="Calibri" pitchFamily="34" charset="0"/>
              </a:rPr>
              <a:t>i </a:t>
            </a:r>
            <a:r>
              <a:rPr lang="vi-VN" sz="2800" b="1" i="1" dirty="0" smtClean="0">
                <a:solidFill>
                  <a:srgbClr val="0000FF"/>
                </a:solidFill>
                <a:latin typeface="Calibri" pitchFamily="34" charset="0"/>
                <a:ea typeface="Calibri" charset="0"/>
                <a:cs typeface="Calibri" pitchFamily="34" charset="0"/>
              </a:rPr>
              <a:t>đâ</a:t>
            </a:r>
            <a:r>
              <a:rPr lang="en-US" sz="2800" b="1" i="1" dirty="0" smtClean="0">
                <a:solidFill>
                  <a:srgbClr val="0000FF"/>
                </a:solidFill>
                <a:latin typeface="Calibri" pitchFamily="34" charset="0"/>
                <a:ea typeface="Calibri" charset="0"/>
                <a:cs typeface="Calibri" pitchFamily="34" charset="0"/>
              </a:rPr>
              <a:t>y.</a:t>
            </a:r>
            <a:endParaRPr lang="en-US" sz="2800" b="1" dirty="0">
              <a:solidFill>
                <a:srgbClr val="0000FF"/>
              </a:solidFill>
              <a:latin typeface="Calibri" pitchFamily="34" charset="0"/>
              <a:cs typeface="Calibri" pitchFamily="34" charset="0"/>
            </a:endParaRPr>
          </a:p>
        </p:txBody>
      </p:sp>
      <p:sp>
        <p:nvSpPr>
          <p:cNvPr id="16" name="WordArt 5"/>
          <p:cNvSpPr>
            <a:spLocks noChangeArrowheads="1" noChangeShapeType="1" noTextEdit="1"/>
          </p:cNvSpPr>
          <p:nvPr/>
        </p:nvSpPr>
        <p:spPr bwMode="auto">
          <a:xfrm>
            <a:off x="1" y="1"/>
            <a:ext cx="5098473" cy="861569"/>
          </a:xfrm>
          <a:prstGeom prst="rect">
            <a:avLst/>
          </a:prstGeom>
          <a:solidFill>
            <a:schemeClr val="bg1"/>
          </a:solidFill>
        </p:spPr>
        <p:txBody>
          <a:bodyPr wrap="none" lIns="121917" tIns="60958" rIns="121917" bIns="60958"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4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graphicFrame>
        <p:nvGraphicFramePr>
          <p:cNvPr id="9" name="Table 8"/>
          <p:cNvGraphicFramePr>
            <a:graphicFrameLocks noGrp="1"/>
          </p:cNvGraphicFramePr>
          <p:nvPr/>
        </p:nvGraphicFramePr>
        <p:xfrm>
          <a:off x="5349313" y="1955405"/>
          <a:ext cx="6476927" cy="4670676"/>
        </p:xfrm>
        <a:graphic>
          <a:graphicData uri="http://schemas.openxmlformats.org/drawingml/2006/table">
            <a:tbl>
              <a:tblPr/>
              <a:tblGrid>
                <a:gridCol w="940609"/>
                <a:gridCol w="2061598"/>
                <a:gridCol w="3474720"/>
              </a:tblGrid>
              <a:tr h="1102972">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Ngành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Tình hình </a:t>
                      </a:r>
                    </a:p>
                    <a:p>
                      <a:pPr algn="ctr">
                        <a:spcBef>
                          <a:spcPts val="600"/>
                        </a:spcBef>
                        <a:spcAft>
                          <a:spcPts val="0"/>
                        </a:spcAft>
                      </a:pPr>
                      <a:r>
                        <a:rPr lang="en-US" sz="2600" b="1">
                          <a:solidFill>
                            <a:schemeClr val="bg1"/>
                          </a:solidFill>
                          <a:latin typeface="Calibri" pitchFamily="34" charset="0"/>
                          <a:ea typeface="Calibri"/>
                          <a:cs typeface="Calibri" pitchFamily="34" charset="0"/>
                        </a:rPr>
                        <a:t>phát triển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sắt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00000"/>
                        </a:lnSpc>
                        <a:spcBef>
                          <a:spcPts val="600"/>
                        </a:spcBef>
                        <a:spcAft>
                          <a:spcPts val="0"/>
                        </a:spcAft>
                      </a:pPr>
                      <a:r>
                        <a:rPr lang="en-US" sz="2600" b="1">
                          <a:solidFill>
                            <a:srgbClr val="000000"/>
                          </a:solidFill>
                          <a:latin typeface="Calibri" pitchFamily="34" charset="0"/>
                          <a:ea typeface="Calibri"/>
                          <a:cs typeface="Calibri"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en-US" sz="2600" b="1" smtClean="0">
                          <a:solidFill>
                            <a:srgbClr val="000000"/>
                          </a:solidFill>
                          <a:latin typeface="Calibri" pitchFamily="34" charset="0"/>
                          <a:ea typeface="Calibri"/>
                          <a:cs typeface="Calibri" pitchFamily="34" charset="0"/>
                        </a:rPr>
                        <a:t>Đường hàng </a:t>
                      </a:r>
                      <a:r>
                        <a:rPr lang="en-US" sz="2600" b="1">
                          <a:solidFill>
                            <a:srgbClr val="000000"/>
                          </a:solidFill>
                          <a:latin typeface="Calibri" pitchFamily="34" charset="0"/>
                          <a:ea typeface="Calibri"/>
                          <a:cs typeface="Calibri" pitchFamily="34" charset="0"/>
                        </a:rPr>
                        <a:t>không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pSp>
        <p:nvGrpSpPr>
          <p:cNvPr id="2" name="Group 14"/>
          <p:cNvGrpSpPr/>
          <p:nvPr/>
        </p:nvGrpSpPr>
        <p:grpSpPr>
          <a:xfrm>
            <a:off x="408475" y="1220207"/>
            <a:ext cx="4559765" cy="869236"/>
            <a:chOff x="0" y="0"/>
            <a:chExt cx="640647" cy="111379"/>
          </a:xfrm>
        </p:grpSpPr>
        <p:sp>
          <p:nvSpPr>
            <p:cNvPr id="3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3" name="Freeform 23"/>
          <p:cNvSpPr/>
          <p:nvPr/>
        </p:nvSpPr>
        <p:spPr>
          <a:xfrm>
            <a:off x="196943" y="114274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3" cstate="print">
              <a:extLst>
                <a:ext uri="{96DAC541-7B7A-43D3-8B79-37D633B846F1}">
                  <asvg:svgBlip xmlns="" xmlns:asvg="http://schemas.microsoft.com/office/drawing/2016/SVG/main" r:embed=""/>
                </a:ext>
              </a:extLst>
            </a:blip>
            <a:stretch>
              <a:fillRect/>
            </a:stretch>
          </a:blipFill>
        </p:spPr>
      </p:sp>
      <p:sp>
        <p:nvSpPr>
          <p:cNvPr id="34" name="TextBox 27"/>
          <p:cNvSpPr txBox="1"/>
          <p:nvPr/>
        </p:nvSpPr>
        <p:spPr>
          <a:xfrm>
            <a:off x="1308296" y="1386934"/>
            <a:ext cx="3461824" cy="461665"/>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1. Đường ô tô</a:t>
            </a:r>
            <a:endParaRPr lang="en-US" sz="3000" b="1" dirty="0">
              <a:solidFill>
                <a:srgbClr val="FFFFFF"/>
              </a:solidFill>
              <a:latin typeface="Calibri" pitchFamily="34" charset="0"/>
              <a:cs typeface="Calibri" pitchFamily="34" charset="0"/>
            </a:endParaRPr>
          </a:p>
        </p:txBody>
      </p:sp>
      <p:grpSp>
        <p:nvGrpSpPr>
          <p:cNvPr id="3" name="Group 14"/>
          <p:cNvGrpSpPr/>
          <p:nvPr/>
        </p:nvGrpSpPr>
        <p:grpSpPr>
          <a:xfrm>
            <a:off x="408475" y="2393687"/>
            <a:ext cx="4559765" cy="869236"/>
            <a:chOff x="0" y="0"/>
            <a:chExt cx="640647" cy="111379"/>
          </a:xfrm>
        </p:grpSpPr>
        <p:sp>
          <p:nvSpPr>
            <p:cNvPr id="3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8" name="Freeform 23"/>
          <p:cNvSpPr/>
          <p:nvPr/>
        </p:nvSpPr>
        <p:spPr>
          <a:xfrm>
            <a:off x="196943" y="231622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3" cstate="print">
              <a:extLst>
                <a:ext uri="{96DAC541-7B7A-43D3-8B79-37D633B846F1}">
                  <asvg:svgBlip xmlns="" xmlns:asvg="http://schemas.microsoft.com/office/drawing/2016/SVG/main" r:embed=""/>
                </a:ext>
              </a:extLst>
            </a:blip>
            <a:stretch>
              <a:fillRect/>
            </a:stretch>
          </a:blipFill>
        </p:spPr>
      </p:sp>
      <p:sp>
        <p:nvSpPr>
          <p:cNvPr id="39" name="TextBox 27"/>
          <p:cNvSpPr txBox="1"/>
          <p:nvPr/>
        </p:nvSpPr>
        <p:spPr>
          <a:xfrm>
            <a:off x="1308296" y="2560414"/>
            <a:ext cx="3461824" cy="461665"/>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2. Đường sắt</a:t>
            </a:r>
            <a:endParaRPr lang="en-US" sz="3000" b="1" dirty="0">
              <a:solidFill>
                <a:srgbClr val="FFFFFF"/>
              </a:solidFill>
              <a:latin typeface="Calibri" pitchFamily="34" charset="0"/>
              <a:cs typeface="Calibri" pitchFamily="34" charset="0"/>
            </a:endParaRPr>
          </a:p>
        </p:txBody>
      </p:sp>
      <p:grpSp>
        <p:nvGrpSpPr>
          <p:cNvPr id="4" name="Group 14"/>
          <p:cNvGrpSpPr/>
          <p:nvPr/>
        </p:nvGrpSpPr>
        <p:grpSpPr>
          <a:xfrm>
            <a:off x="438955" y="3490966"/>
            <a:ext cx="4559765" cy="1279153"/>
            <a:chOff x="0" y="0"/>
            <a:chExt cx="640647" cy="111379"/>
          </a:xfrm>
        </p:grpSpPr>
        <p:sp>
          <p:nvSpPr>
            <p:cNvPr id="4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3" name="Freeform 23"/>
          <p:cNvSpPr/>
          <p:nvPr/>
        </p:nvSpPr>
        <p:spPr>
          <a:xfrm>
            <a:off x="227422" y="3413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4" cstate="print">
              <a:extLst>
                <a:ext uri="{96DAC541-7B7A-43D3-8B79-37D633B846F1}">
                  <asvg:svgBlip xmlns="" xmlns:asvg="http://schemas.microsoft.com/office/drawing/2016/SVG/main" r:embed=""/>
                </a:ext>
              </a:extLst>
            </a:blip>
            <a:stretch>
              <a:fillRect/>
            </a:stretch>
          </a:blipFill>
        </p:spPr>
      </p:sp>
      <p:sp>
        <p:nvSpPr>
          <p:cNvPr id="44" name="TextBox 27"/>
          <p:cNvSpPr txBox="1"/>
          <p:nvPr/>
        </p:nvSpPr>
        <p:spPr>
          <a:xfrm>
            <a:off x="1338776" y="3657694"/>
            <a:ext cx="3461824" cy="923330"/>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3. Đường biển và đường sông</a:t>
            </a:r>
            <a:endParaRPr lang="en-US" sz="3000" b="1" dirty="0">
              <a:solidFill>
                <a:srgbClr val="FFFFFF"/>
              </a:solidFill>
              <a:latin typeface="Calibri" pitchFamily="34" charset="0"/>
              <a:cs typeface="Calibri" pitchFamily="34" charset="0"/>
            </a:endParaRPr>
          </a:p>
        </p:txBody>
      </p:sp>
      <p:grpSp>
        <p:nvGrpSpPr>
          <p:cNvPr id="5" name="Group 14"/>
          <p:cNvGrpSpPr/>
          <p:nvPr/>
        </p:nvGrpSpPr>
        <p:grpSpPr>
          <a:xfrm>
            <a:off x="423715" y="5014966"/>
            <a:ext cx="4559765" cy="1279153"/>
            <a:chOff x="0" y="0"/>
            <a:chExt cx="640647" cy="111379"/>
          </a:xfrm>
        </p:grpSpPr>
        <p:sp>
          <p:nvSpPr>
            <p:cNvPr id="4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8" name="Freeform 23"/>
          <p:cNvSpPr/>
          <p:nvPr/>
        </p:nvSpPr>
        <p:spPr>
          <a:xfrm>
            <a:off x="212182" y="4937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4" cstate="print">
              <a:extLst>
                <a:ext uri="{96DAC541-7B7A-43D3-8B79-37D633B846F1}">
                  <asvg:svgBlip xmlns="" xmlns:asvg="http://schemas.microsoft.com/office/drawing/2016/SVG/main" r:embed=""/>
                </a:ext>
              </a:extLst>
            </a:blip>
            <a:stretch>
              <a:fillRect/>
            </a:stretch>
          </a:blipFill>
        </p:spPr>
      </p:sp>
      <p:sp>
        <p:nvSpPr>
          <p:cNvPr id="49" name="TextBox 27"/>
          <p:cNvSpPr txBox="1"/>
          <p:nvPr/>
        </p:nvSpPr>
        <p:spPr>
          <a:xfrm>
            <a:off x="1323536" y="5181694"/>
            <a:ext cx="3461824" cy="923330"/>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4. </a:t>
            </a:r>
          </a:p>
          <a:p>
            <a:pPr algn="ctr"/>
            <a:r>
              <a:rPr lang="en-US" sz="3000" b="1" smtClean="0">
                <a:solidFill>
                  <a:srgbClr val="FFFFFF"/>
                </a:solidFill>
                <a:latin typeface="Calibri" pitchFamily="34" charset="0"/>
                <a:cs typeface="Calibri" pitchFamily="34" charset="0"/>
              </a:rPr>
              <a:t>Đường hàng không</a:t>
            </a:r>
            <a:endParaRPr lang="en-US" sz="30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1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1000"/>
                                        <p:tgtEl>
                                          <p:spTgt spid="3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1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1000"/>
                                        <p:tgtEl>
                                          <p:spTgt spid="3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circle(in)">
                                      <p:cBhvr>
                                        <p:cTn id="36" dur="10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1000"/>
                                        <p:tgtEl>
                                          <p:spTgt spid="4"/>
                                        </p:tgtEl>
                                      </p:cBhvr>
                                    </p:animEffect>
                                  </p:childTnLst>
                                </p:cTn>
                              </p:par>
                              <p:par>
                                <p:cTn id="42" presetID="6" presetClass="entr" presetSubtype="16"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ircle(in)">
                                      <p:cBhvr>
                                        <p:cTn id="44" dur="1000"/>
                                        <p:tgtEl>
                                          <p:spTgt spid="4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circle(in)">
                                      <p:cBhvr>
                                        <p:cTn id="47" dur="10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1000"/>
                                        <p:tgtEl>
                                          <p:spTgt spid="5"/>
                                        </p:tgtEl>
                                      </p:cBhvr>
                                    </p:animEffect>
                                  </p:childTnLst>
                                </p:cTn>
                              </p:par>
                              <p:par>
                                <p:cTn id="53" presetID="6" presetClass="entr" presetSubtype="16"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circle(in)">
                                      <p:cBhvr>
                                        <p:cTn id="55" dur="1000"/>
                                        <p:tgtEl>
                                          <p:spTgt spid="4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circle(in)">
                                      <p:cBhvr>
                                        <p:cTn id="58" dur="10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ppt_x</p:attrName>
                                        </p:attrNameLst>
                                      </p:cBhvr>
                                      <p:tavLst>
                                        <p:tav tm="0">
                                          <p:val>
                                            <p:strVal val="#ppt_x-.2"/>
                                          </p:val>
                                        </p:tav>
                                        <p:tav tm="100000">
                                          <p:val>
                                            <p:strVal val="#ppt_x"/>
                                          </p:val>
                                        </p:tav>
                                      </p:tavLst>
                                    </p:anim>
                                    <p:anim calcmode="lin" valueType="num">
                                      <p:cBhvr>
                                        <p:cTn id="6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34" grpId="0"/>
      <p:bldP spid="39" grpId="0"/>
      <p:bldP spid="44"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533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19422"/>
          <a:ext cx="11298368" cy="4665036"/>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1</a:t>
                      </a: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ô</a:t>
                      </a:r>
                      <a:r>
                        <a:rPr lang="en-US" sz="3000" b="1" baseline="0" smtClean="0">
                          <a:solidFill>
                            <a:srgbClr val="000000"/>
                          </a:solidFill>
                          <a:latin typeface="Calibri" pitchFamily="34" charset="0"/>
                          <a:ea typeface="Calibri"/>
                          <a:cs typeface="Calibri" pitchFamily="34" charset="0"/>
                        </a:rPr>
                        <a:t> tô</a:t>
                      </a: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02749"/>
            <a:ext cx="8873205" cy="3933384"/>
          </a:xfrm>
          <a:prstGeom prst="rect">
            <a:avLst/>
          </a:prstGeom>
        </p:spPr>
        <p:txBody>
          <a:bodyPr wrap="square">
            <a:spAutoFit/>
          </a:bodyPr>
          <a:lstStyle/>
          <a:p>
            <a:pPr algn="just">
              <a:lnSpc>
                <a:spcPct val="130000"/>
              </a:lnSpc>
            </a:pPr>
            <a:r>
              <a:rPr lang="en-US" sz="3200" b="1" smtClean="0">
                <a:solidFill>
                  <a:schemeClr val="bg2">
                    <a:lumMod val="10000"/>
                  </a:schemeClr>
                </a:solidFill>
                <a:latin typeface="Calibri" pitchFamily="34" charset="0"/>
                <a:cs typeface="Calibri" pitchFamily="34" charset="0"/>
              </a:rPr>
              <a:t>- L</a:t>
            </a:r>
            <a:r>
              <a:rPr lang="vi-VN" sz="3200" b="1" smtClean="0">
                <a:solidFill>
                  <a:schemeClr val="bg2">
                    <a:lumMod val="10000"/>
                  </a:schemeClr>
                </a:solidFill>
                <a:latin typeface="Calibri" pitchFamily="34" charset="0"/>
                <a:cs typeface="Calibri" pitchFamily="34" charset="0"/>
              </a:rPr>
              <a:t>oại hình giao thông quan trọng nhất ở nước ta. </a:t>
            </a:r>
            <a:endParaRPr lang="en-US" sz="3200" b="1" smtClean="0">
              <a:solidFill>
                <a:schemeClr val="bg2">
                  <a:lumMod val="10000"/>
                </a:schemeClr>
              </a:solidFill>
              <a:latin typeface="Calibri" pitchFamily="34" charset="0"/>
              <a:cs typeface="Calibri" pitchFamily="34" charset="0"/>
            </a:endParaRPr>
          </a:p>
          <a:p>
            <a:pPr algn="just">
              <a:lnSpc>
                <a:spcPct val="130000"/>
              </a:lnSpc>
            </a:pPr>
            <a:r>
              <a:rPr lang="en-US" sz="3200" b="1" smtClean="0">
                <a:solidFill>
                  <a:schemeClr val="bg2">
                    <a:lumMod val="10000"/>
                  </a:schemeClr>
                </a:solidFill>
                <a:latin typeface="Calibri" pitchFamily="34" charset="0"/>
                <a:cs typeface="Calibri" pitchFamily="34" charset="0"/>
              </a:rPr>
              <a:t>- K</a:t>
            </a:r>
            <a:r>
              <a:rPr lang="vi-VN" sz="3200" b="1" smtClean="0">
                <a:solidFill>
                  <a:schemeClr val="bg2">
                    <a:lumMod val="10000"/>
                  </a:schemeClr>
                </a:solidFill>
                <a:latin typeface="Calibri" pitchFamily="34" charset="0"/>
                <a:cs typeface="Calibri" pitchFamily="34" charset="0"/>
              </a:rPr>
              <a:t>ết nối các vùng, miền, </a:t>
            </a:r>
            <a:r>
              <a:rPr lang="en-US" sz="3200" b="1" smtClean="0">
                <a:solidFill>
                  <a:schemeClr val="bg2">
                    <a:lumMod val="10000"/>
                  </a:schemeClr>
                </a:solidFill>
                <a:latin typeface="Calibri" pitchFamily="34" charset="0"/>
                <a:cs typeface="Calibri" pitchFamily="34" charset="0"/>
              </a:rPr>
              <a:t>TTKT,</a:t>
            </a:r>
            <a:r>
              <a:rPr lang="vi-VN" sz="3200" b="1" smtClean="0">
                <a:solidFill>
                  <a:schemeClr val="bg2">
                    <a:lumMod val="10000"/>
                  </a:schemeClr>
                </a:solidFill>
                <a:latin typeface="Calibri" pitchFamily="34" charset="0"/>
                <a:cs typeface="Calibri" pitchFamily="34" charset="0"/>
              </a:rPr>
              <a:t> hành chính; n</a:t>
            </a:r>
            <a:r>
              <a:rPr lang="en-US" sz="3200" b="1" smtClean="0">
                <a:solidFill>
                  <a:schemeClr val="bg2">
                    <a:lumMod val="10000"/>
                  </a:schemeClr>
                </a:solidFill>
                <a:latin typeface="Calibri" pitchFamily="34" charset="0"/>
                <a:cs typeface="Calibri" pitchFamily="34" charset="0"/>
              </a:rPr>
              <a:t>ối</a:t>
            </a:r>
            <a:r>
              <a:rPr lang="vi-VN" sz="3200" b="1" smtClean="0">
                <a:solidFill>
                  <a:schemeClr val="bg2">
                    <a:lumMod val="10000"/>
                  </a:schemeClr>
                </a:solidFill>
                <a:latin typeface="Calibri" pitchFamily="34" charset="0"/>
                <a:cs typeface="Calibri" pitchFamily="34" charset="0"/>
              </a:rPr>
              <a:t> các cảng biển, cảng hàng không, cửa khẩu quốc tế. </a:t>
            </a:r>
            <a:endParaRPr lang="en-US" sz="3200" b="1" smtClean="0">
              <a:solidFill>
                <a:schemeClr val="bg2">
                  <a:lumMod val="10000"/>
                </a:schemeClr>
              </a:solidFill>
              <a:latin typeface="Calibri" pitchFamily="34" charset="0"/>
              <a:cs typeface="Calibri" pitchFamily="34" charset="0"/>
            </a:endParaRPr>
          </a:p>
          <a:p>
            <a:pPr algn="just">
              <a:lnSpc>
                <a:spcPct val="130000"/>
              </a:lnSpc>
            </a:pP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Một số tuyến đường ô tô theo chiều bắc </a:t>
            </a: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nam</a:t>
            </a:r>
            <a:r>
              <a:rPr lang="en-US" sz="3200" b="1" smtClean="0">
                <a:solidFill>
                  <a:schemeClr val="bg2">
                    <a:lumMod val="10000"/>
                  </a:schemeClr>
                </a:solidFill>
                <a:latin typeface="Calibri" pitchFamily="34" charset="0"/>
                <a:cs typeface="Calibri" pitchFamily="34" charset="0"/>
              </a:rPr>
              <a:t>: QL</a:t>
            </a:r>
            <a:r>
              <a:rPr lang="vi-VN" sz="3200" b="1" smtClean="0">
                <a:solidFill>
                  <a:schemeClr val="bg2">
                    <a:lumMod val="10000"/>
                  </a:schemeClr>
                </a:solidFill>
                <a:latin typeface="Calibri" pitchFamily="34" charset="0"/>
                <a:cs typeface="Calibri" pitchFamily="34" charset="0"/>
              </a:rPr>
              <a:t> 1, đường H</a:t>
            </a:r>
            <a:r>
              <a:rPr lang="en-US" sz="3200" b="1" smtClean="0">
                <a:solidFill>
                  <a:schemeClr val="bg2">
                    <a:lumMod val="10000"/>
                  </a:schemeClr>
                </a:solidFill>
                <a:latin typeface="Calibri" pitchFamily="34" charset="0"/>
                <a:cs typeface="Calibri" pitchFamily="34" charset="0"/>
              </a:rPr>
              <a:t>CM</a:t>
            </a:r>
            <a:r>
              <a:rPr lang="vi-VN" sz="3200" b="1" smtClean="0">
                <a:solidFill>
                  <a:schemeClr val="bg2">
                    <a:lumMod val="10000"/>
                  </a:schemeClr>
                </a:solidFill>
                <a:latin typeface="Calibri" pitchFamily="34" charset="0"/>
                <a:cs typeface="Calibri" pitchFamily="34" charset="0"/>
              </a:rPr>
              <a:t>, đường cao tốc Bắc</a:t>
            </a: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 Nam phía</a:t>
            </a:r>
            <a:r>
              <a:rPr lang="en-US" sz="3200" b="1" smtClean="0">
                <a:solidFill>
                  <a:schemeClr val="bg2">
                    <a:lumMod val="10000"/>
                  </a:schemeClr>
                </a:solidFill>
                <a:latin typeface="Calibri" pitchFamily="34" charset="0"/>
                <a:cs typeface="Calibri" pitchFamily="34" charset="0"/>
              </a:rPr>
              <a:t> đ</a:t>
            </a:r>
            <a:r>
              <a:rPr lang="vi-VN" sz="3200" b="1" smtClean="0">
                <a:solidFill>
                  <a:schemeClr val="bg2">
                    <a:lumMod val="10000"/>
                  </a:schemeClr>
                </a:solidFill>
                <a:latin typeface="Calibri" pitchFamily="34" charset="0"/>
                <a:cs typeface="Calibri" pitchFamily="34" charset="0"/>
              </a:rPr>
              <a:t>ông,..; theo chiều đông </a:t>
            </a:r>
            <a:r>
              <a:rPr lang="en-US" sz="3200" b="1" smtClean="0">
                <a:solidFill>
                  <a:schemeClr val="bg2">
                    <a:lumMod val="10000"/>
                  </a:schemeClr>
                </a:solidFill>
                <a:latin typeface="Calibri" pitchFamily="34" charset="0"/>
                <a:cs typeface="Calibri" pitchFamily="34" charset="0"/>
              </a:rPr>
              <a:t>-</a:t>
            </a:r>
            <a:r>
              <a:rPr lang="vi-VN" sz="3200" b="1" smtClean="0">
                <a:solidFill>
                  <a:schemeClr val="bg2">
                    <a:lumMod val="10000"/>
                  </a:schemeClr>
                </a:solidFill>
                <a:latin typeface="Calibri" pitchFamily="34" charset="0"/>
                <a:cs typeface="Calibri" pitchFamily="34" charset="0"/>
              </a:rPr>
              <a:t> tây là </a:t>
            </a:r>
            <a:r>
              <a:rPr lang="en-US" sz="3200" b="1" smtClean="0">
                <a:solidFill>
                  <a:schemeClr val="bg2">
                    <a:lumMod val="10000"/>
                  </a:schemeClr>
                </a:solidFill>
                <a:latin typeface="Calibri" pitchFamily="34" charset="0"/>
                <a:cs typeface="Calibri" pitchFamily="34" charset="0"/>
              </a:rPr>
              <a:t>QL</a:t>
            </a:r>
            <a:r>
              <a:rPr lang="vi-VN" sz="3200" b="1" smtClean="0">
                <a:solidFill>
                  <a:schemeClr val="bg2">
                    <a:lumMod val="10000"/>
                  </a:schemeClr>
                </a:solidFill>
                <a:latin typeface="Calibri" pitchFamily="34" charset="0"/>
                <a:cs typeface="Calibri" pitchFamily="34" charset="0"/>
              </a:rPr>
              <a:t>7, 8, 9,51,...</a:t>
            </a:r>
            <a:endParaRPr lang="en-US" sz="3200" b="1">
              <a:solidFill>
                <a:schemeClr val="bg2">
                  <a:lumMod val="10000"/>
                </a:schemeClr>
              </a:solidFill>
              <a:latin typeface="Calibri" pitchFamily="34" charset="0"/>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A591001-84B6-4F15-925C-5F9E5447A77E}"/>
              </a:ext>
            </a:extLst>
          </p:cNvPr>
          <p:cNvPicPr>
            <a:picLocks noChangeAspect="1"/>
          </p:cNvPicPr>
          <p:nvPr/>
        </p:nvPicPr>
        <p:blipFill>
          <a:blip r:embed="rId3">
            <a:extLst>
              <a:ext uri="{BEBA8EAE-BF5A-486C-A8C5-ECC9F3942E4B}">
                <a14:imgProps xmlns:a14="http://schemas.microsoft.com/office/drawing/2010/main" xmlns="">
                  <a14:imgLayer r:embed="">
                    <a14:imgEffect>
                      <a14:backgroundRemoval t="4964" b="96496" l="7328" r="91667">
                        <a14:foregroundMark x1="73851" y1="7591" x2="73851" y2="7591"/>
                        <a14:foregroundMark x1="79454" y1="5255" x2="79454" y2="5255"/>
                        <a14:foregroundMark x1="91954" y1="47299" x2="91954" y2="47299"/>
                        <a14:foregroundMark x1="47270" y1="95036" x2="47270" y2="95036"/>
                        <a14:foregroundMark x1="60489" y1="82336" x2="60489" y2="82336"/>
                        <a14:foregroundMark x1="54023" y1="89343" x2="54023" y2="89343"/>
                        <a14:foregroundMark x1="51437" y1="95036" x2="51437" y2="95036"/>
                        <a14:foregroundMark x1="53736" y1="89343" x2="53736" y2="89343"/>
                        <a14:foregroundMark x1="16954" y1="80292" x2="16954" y2="80292"/>
                        <a14:foregroundMark x1="23563" y1="74745" x2="23563" y2="74745"/>
                        <a14:foregroundMark x1="30460" y1="70073" x2="30460" y2="70073"/>
                        <a14:foregroundMark x1="26580" y1="72701" x2="26580" y2="72701"/>
                        <a14:foregroundMark x1="22845" y1="75912" x2="21839" y2="77226"/>
                        <a14:foregroundMark x1="18966" y1="80292" x2="18966" y2="80292"/>
                        <a14:foregroundMark x1="11782" y1="88613" x2="11782" y2="88613"/>
                        <a14:foregroundMark x1="9195" y1="92555" x2="9195" y2="92555"/>
                        <a14:foregroundMark x1="7471" y1="95766" x2="7328" y2="96496"/>
                      </a14:backgroundRemoval>
                    </a14:imgEffect>
                  </a14:imgLayer>
                </a14:imgProps>
              </a:ext>
            </a:extLst>
          </a:blip>
          <a:stretch>
            <a:fillRect/>
          </a:stretch>
        </p:blipFill>
        <p:spPr>
          <a:xfrm rot="20503090">
            <a:off x="3226392" y="2228742"/>
            <a:ext cx="4858535" cy="4781748"/>
          </a:xfrm>
          <a:prstGeom prst="rect">
            <a:avLst/>
          </a:prstGeom>
        </p:spPr>
      </p:pic>
      <p:sp>
        <p:nvSpPr>
          <p:cNvPr id="2" name="Rectangle 1">
            <a:extLst>
              <a:ext uri="{FF2B5EF4-FFF2-40B4-BE49-F238E27FC236}">
                <a16:creationId xmlns:a16="http://schemas.microsoft.com/office/drawing/2014/main" xmlns=""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8" name="Group 17">
            <a:extLst>
              <a:ext uri="{FF2B5EF4-FFF2-40B4-BE49-F238E27FC236}">
                <a16:creationId xmlns:a16="http://schemas.microsoft.com/office/drawing/2014/main" xmlns="" id="{2E848A06-133B-4A73-B09E-2A60CA7909D9}"/>
              </a:ext>
            </a:extLst>
          </p:cNvPr>
          <p:cNvGrpSpPr/>
          <p:nvPr/>
        </p:nvGrpSpPr>
        <p:grpSpPr>
          <a:xfrm>
            <a:off x="77542" y="878703"/>
            <a:ext cx="5929363" cy="5440080"/>
            <a:chOff x="1529902" y="1193700"/>
            <a:chExt cx="4194438" cy="4626064"/>
          </a:xfrm>
        </p:grpSpPr>
        <p:sp>
          <p:nvSpPr>
            <p:cNvPr id="21" name="Rectangle 20">
              <a:extLst>
                <a:ext uri="{FF2B5EF4-FFF2-40B4-BE49-F238E27FC236}">
                  <a16:creationId xmlns:a16="http://schemas.microsoft.com/office/drawing/2014/main" xmlns="" id="{29917BA2-BFC2-4972-A6E2-E1E94861E74C}"/>
                </a:ext>
              </a:extLst>
            </p:cNvPr>
            <p:cNvSpPr/>
            <p:nvPr/>
          </p:nvSpPr>
          <p:spPr>
            <a:xfrm>
              <a:off x="1850938" y="1193700"/>
              <a:ext cx="3552366" cy="4626064"/>
            </a:xfrm>
            <a:prstGeom prst="rect">
              <a:avLst/>
            </a:prstGeom>
            <a:solidFill>
              <a:sysClr val="window" lastClr="FFFFFF"/>
            </a:solidFill>
            <a:ln w="12700" cap="flat" cmpd="sng" algn="ctr">
              <a:solidFill>
                <a:srgbClr val="00B050"/>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9" name="Group 21">
              <a:extLst>
                <a:ext uri="{FF2B5EF4-FFF2-40B4-BE49-F238E27FC236}">
                  <a16:creationId xmlns:a16="http://schemas.microsoft.com/office/drawing/2014/main" xmlns="" id="{791CDC4E-FA58-467D-B28A-7CAE4BADD654}"/>
                </a:ext>
              </a:extLst>
            </p:cNvPr>
            <p:cNvGrpSpPr/>
            <p:nvPr/>
          </p:nvGrpSpPr>
          <p:grpSpPr>
            <a:xfrm>
              <a:off x="1529902" y="1193700"/>
              <a:ext cx="4194438" cy="1308176"/>
              <a:chOff x="2679331" y="1277278"/>
              <a:chExt cx="2741986" cy="855181"/>
            </a:xfrm>
          </p:grpSpPr>
          <p:sp>
            <p:nvSpPr>
              <p:cNvPr id="23" name="Rectangle: Rounded Corners 22">
                <a:extLst>
                  <a:ext uri="{FF2B5EF4-FFF2-40B4-BE49-F238E27FC236}">
                    <a16:creationId xmlns:a16="http://schemas.microsoft.com/office/drawing/2014/main" xmlns="" id="{85F9D7CA-0FA5-4126-B2B4-1A01FD2AC79A}"/>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10" name="Group 23">
                <a:extLst>
                  <a:ext uri="{FF2B5EF4-FFF2-40B4-BE49-F238E27FC236}">
                    <a16:creationId xmlns:a16="http://schemas.microsoft.com/office/drawing/2014/main" xmlns="" id="{AA2D262B-B99A-4DD2-8474-DAB95D262462}"/>
                  </a:ext>
                </a:extLst>
              </p:cNvPr>
              <p:cNvGrpSpPr/>
              <p:nvPr/>
            </p:nvGrpSpPr>
            <p:grpSpPr>
              <a:xfrm>
                <a:off x="2928514" y="1277278"/>
                <a:ext cx="747611" cy="855181"/>
                <a:chOff x="2627690" y="1483294"/>
                <a:chExt cx="747611" cy="855181"/>
              </a:xfrm>
            </p:grpSpPr>
            <p:sp>
              <p:nvSpPr>
                <p:cNvPr id="25" name="Oval 24">
                  <a:extLst>
                    <a:ext uri="{FF2B5EF4-FFF2-40B4-BE49-F238E27FC236}">
                      <a16:creationId xmlns:a16="http://schemas.microsoft.com/office/drawing/2014/main" xmlns="" id="{71088D21-C818-40DD-ADC5-F4C106E36C37}"/>
                    </a:ext>
                  </a:extLst>
                </p:cNvPr>
                <p:cNvSpPr/>
                <p:nvPr/>
              </p:nvSpPr>
              <p:spPr>
                <a:xfrm>
                  <a:off x="2627690" y="1483294"/>
                  <a:ext cx="747611" cy="855181"/>
                </a:xfrm>
                <a:prstGeom prst="ellipse">
                  <a:avLst/>
                </a:prstGeom>
                <a:solidFill>
                  <a:srgbClr val="00B050"/>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26" name="Oval 25">
                  <a:extLst>
                    <a:ext uri="{FF2B5EF4-FFF2-40B4-BE49-F238E27FC236}">
                      <a16:creationId xmlns:a16="http://schemas.microsoft.com/office/drawing/2014/main" xmlns="" id="{CE6EAFAF-9A62-48AA-BDE5-DFCD5B87FB91}"/>
                    </a:ext>
                  </a:extLst>
                </p:cNvPr>
                <p:cNvSpPr/>
                <p:nvPr/>
              </p:nvSpPr>
              <p:spPr>
                <a:xfrm>
                  <a:off x="2685537" y="1550735"/>
                  <a:ext cx="631918" cy="71162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 name="TextBox 2">
            <a:extLst>
              <a:ext uri="{FF2B5EF4-FFF2-40B4-BE49-F238E27FC236}">
                <a16:creationId xmlns:a16="http://schemas.microsoft.com/office/drawing/2014/main" xmlns="" id="{F9E77E51-57A2-40F8-82AC-79DE3EC132DB}"/>
              </a:ext>
            </a:extLst>
          </p:cNvPr>
          <p:cNvSpPr txBox="1"/>
          <p:nvPr/>
        </p:nvSpPr>
        <p:spPr>
          <a:xfrm>
            <a:off x="717452" y="1187595"/>
            <a:ext cx="1322363"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QUỐC LỘ 1</a:t>
            </a:r>
          </a:p>
        </p:txBody>
      </p:sp>
      <p:sp>
        <p:nvSpPr>
          <p:cNvPr id="4" name="TextBox 3">
            <a:extLst>
              <a:ext uri="{FF2B5EF4-FFF2-40B4-BE49-F238E27FC236}">
                <a16:creationId xmlns:a16="http://schemas.microsoft.com/office/drawing/2014/main" xmlns="" id="{17E478A3-9836-409C-A19A-C6061C2B0BC4}"/>
              </a:ext>
            </a:extLst>
          </p:cNvPr>
          <p:cNvSpPr txBox="1"/>
          <p:nvPr/>
        </p:nvSpPr>
        <p:spPr>
          <a:xfrm>
            <a:off x="2026896" y="1325721"/>
            <a:ext cx="3375097" cy="523220"/>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“X</a:t>
            </a:r>
            <a:r>
              <a:rPr lang="vi-VN" sz="2800" b="1">
                <a:solidFill>
                  <a:schemeClr val="bg1"/>
                </a:solidFill>
                <a:latin typeface="Calibri" pitchFamily="34" charset="0"/>
                <a:cs typeface="Calibri" pitchFamily="34" charset="0"/>
              </a:rPr>
              <a:t>ư</a:t>
            </a:r>
            <a:r>
              <a:rPr lang="en-US" sz="2800" b="1">
                <a:solidFill>
                  <a:schemeClr val="bg1"/>
                </a:solidFill>
                <a:latin typeface="Calibri" pitchFamily="34" charset="0"/>
                <a:cs typeface="Calibri" pitchFamily="34" charset="0"/>
              </a:rPr>
              <a:t>ơng sống”</a:t>
            </a:r>
          </a:p>
        </p:txBody>
      </p:sp>
      <p:sp>
        <p:nvSpPr>
          <p:cNvPr id="5" name="TextBox 4">
            <a:extLst>
              <a:ext uri="{FF2B5EF4-FFF2-40B4-BE49-F238E27FC236}">
                <a16:creationId xmlns:a16="http://schemas.microsoft.com/office/drawing/2014/main" xmlns="" id="{3B749DE6-CF90-4CD4-8E05-0A4E64E4FB55}"/>
              </a:ext>
            </a:extLst>
          </p:cNvPr>
          <p:cNvSpPr txBox="1"/>
          <p:nvPr/>
        </p:nvSpPr>
        <p:spPr>
          <a:xfrm>
            <a:off x="2464337" y="72338"/>
            <a:ext cx="2740709"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7" name="TextBox 6">
            <a:extLst>
              <a:ext uri="{FF2B5EF4-FFF2-40B4-BE49-F238E27FC236}">
                <a16:creationId xmlns:a16="http://schemas.microsoft.com/office/drawing/2014/main" xmlns="" id="{BF2DAF79-CF79-47EC-9D2F-48AB433C3E26}"/>
              </a:ext>
            </a:extLst>
          </p:cNvPr>
          <p:cNvSpPr txBox="1"/>
          <p:nvPr/>
        </p:nvSpPr>
        <p:spPr>
          <a:xfrm>
            <a:off x="427482" y="2364198"/>
            <a:ext cx="4921758"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a:t>
            </a:r>
            <a:r>
              <a:rPr lang="en-US" sz="2800" b="1" smtClean="0">
                <a:latin typeface="Calibri" pitchFamily="34" charset="0"/>
                <a:cs typeface="Calibri" pitchFamily="34" charset="0"/>
              </a:rPr>
              <a:t>Từ </a:t>
            </a:r>
            <a:r>
              <a:rPr lang="en-US" sz="2800" b="1">
                <a:latin typeface="Calibri" pitchFamily="34" charset="0"/>
                <a:cs typeface="Calibri" pitchFamily="34" charset="0"/>
              </a:rPr>
              <a:t>cửa khẩu Hữu Nghị (Lạng S</a:t>
            </a:r>
            <a:r>
              <a:rPr lang="vi-VN" sz="2800" b="1">
                <a:latin typeface="Calibri" pitchFamily="34" charset="0"/>
                <a:cs typeface="Calibri" pitchFamily="34" charset="0"/>
              </a:rPr>
              <a:t>ơ</a:t>
            </a:r>
            <a:r>
              <a:rPr lang="en-US" sz="2800" b="1">
                <a:latin typeface="Calibri" pitchFamily="34" charset="0"/>
                <a:cs typeface="Calibri" pitchFamily="34" charset="0"/>
              </a:rPr>
              <a:t>n) đến Năm Căn (Cà Mau).</a:t>
            </a:r>
          </a:p>
        </p:txBody>
      </p:sp>
      <p:sp>
        <p:nvSpPr>
          <p:cNvPr id="44" name="TextBox 43">
            <a:extLst>
              <a:ext uri="{FF2B5EF4-FFF2-40B4-BE49-F238E27FC236}">
                <a16:creationId xmlns:a16="http://schemas.microsoft.com/office/drawing/2014/main" xmlns="" id="{5AEC5153-93C1-4165-A9ED-1F94CDD8569C}"/>
              </a:ext>
            </a:extLst>
          </p:cNvPr>
          <p:cNvSpPr txBox="1"/>
          <p:nvPr/>
        </p:nvSpPr>
        <p:spPr>
          <a:xfrm>
            <a:off x="418699" y="3181308"/>
            <a:ext cx="4876431" cy="652486"/>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Chiều dài: </a:t>
            </a:r>
            <a:r>
              <a:rPr lang="en-US" sz="2800" b="1">
                <a:solidFill>
                  <a:srgbClr val="FF0000"/>
                </a:solidFill>
                <a:latin typeface="Calibri" pitchFamily="34" charset="0"/>
                <a:cs typeface="Calibri" pitchFamily="34" charset="0"/>
              </a:rPr>
              <a:t>2.300</a:t>
            </a:r>
            <a:r>
              <a:rPr lang="en-US" sz="2800" b="1">
                <a:latin typeface="Calibri" pitchFamily="34" charset="0"/>
                <a:cs typeface="Calibri" pitchFamily="34" charset="0"/>
              </a:rPr>
              <a:t>km</a:t>
            </a:r>
          </a:p>
        </p:txBody>
      </p:sp>
      <p:sp>
        <p:nvSpPr>
          <p:cNvPr id="45" name="TextBox 44">
            <a:extLst>
              <a:ext uri="{FF2B5EF4-FFF2-40B4-BE49-F238E27FC236}">
                <a16:creationId xmlns:a16="http://schemas.microsoft.com/office/drawing/2014/main" xmlns="" id="{AD86F18D-B593-438A-8117-B3A46B8DE7CA}"/>
              </a:ext>
            </a:extLst>
          </p:cNvPr>
          <p:cNvSpPr txBox="1"/>
          <p:nvPr/>
        </p:nvSpPr>
        <p:spPr>
          <a:xfrm>
            <a:off x="424732" y="3823136"/>
            <a:ext cx="4876431"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Nối </a:t>
            </a:r>
            <a:r>
              <a:rPr lang="en-US" sz="2800" b="1" smtClean="0">
                <a:latin typeface="Calibri" pitchFamily="34" charset="0"/>
                <a:cs typeface="Calibri" pitchFamily="34" charset="0"/>
              </a:rPr>
              <a:t>6/7 </a:t>
            </a:r>
            <a:r>
              <a:rPr lang="en-US" sz="2800" b="1">
                <a:latin typeface="Calibri" pitchFamily="34" charset="0"/>
                <a:cs typeface="Calibri" pitchFamily="34" charset="0"/>
              </a:rPr>
              <a:t>vùng kinh tế (trừ vùng Tây Nguyên).</a:t>
            </a:r>
          </a:p>
        </p:txBody>
      </p:sp>
      <p:sp>
        <p:nvSpPr>
          <p:cNvPr id="46" name="TextBox 45">
            <a:extLst>
              <a:ext uri="{FF2B5EF4-FFF2-40B4-BE49-F238E27FC236}">
                <a16:creationId xmlns:a16="http://schemas.microsoft.com/office/drawing/2014/main" xmlns="" id="{278971D1-5DE4-4F67-A8EC-670ADDBF95CB}"/>
              </a:ext>
            </a:extLst>
          </p:cNvPr>
          <p:cNvSpPr txBox="1"/>
          <p:nvPr/>
        </p:nvSpPr>
        <p:spPr>
          <a:xfrm>
            <a:off x="424732" y="4752575"/>
            <a:ext cx="5034201"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Đi qua </a:t>
            </a:r>
            <a:r>
              <a:rPr lang="en-US" sz="2800" b="1">
                <a:solidFill>
                  <a:srgbClr val="FF0000"/>
                </a:solidFill>
                <a:latin typeface="Calibri" pitchFamily="34" charset="0"/>
                <a:cs typeface="Calibri" pitchFamily="34" charset="0"/>
              </a:rPr>
              <a:t>hầu hết các trung tâm kinh tế lớn </a:t>
            </a:r>
            <a:r>
              <a:rPr lang="en-US" sz="2800" b="1">
                <a:latin typeface="Calibri" pitchFamily="34" charset="0"/>
                <a:cs typeface="Calibri" pitchFamily="34" charset="0"/>
              </a:rPr>
              <a:t>của n</a:t>
            </a:r>
            <a:r>
              <a:rPr lang="vi-VN" sz="2800" b="1">
                <a:latin typeface="Calibri" pitchFamily="34" charset="0"/>
                <a:cs typeface="Calibri" pitchFamily="34" charset="0"/>
              </a:rPr>
              <a:t>ư</a:t>
            </a:r>
            <a:r>
              <a:rPr lang="en-US" sz="2800" b="1">
                <a:latin typeface="Calibri" pitchFamily="34" charset="0"/>
                <a:cs typeface="Calibri" pitchFamily="34" charset="0"/>
              </a:rPr>
              <a:t>ớc ta.</a:t>
            </a: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C:\Users\Administrator\Desktop\Ảnh GS 9\cau-hoi-trang-147-dia-li-lop-9 (1).png"/>
          <p:cNvPicPr>
            <a:picLocks noChangeAspect="1" noChangeArrowheads="1"/>
          </p:cNvPicPr>
          <p:nvPr/>
        </p:nvPicPr>
        <p:blipFill>
          <a:blip r:embed="rId5"/>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0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10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10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A591001-84B6-4F15-925C-5F9E5447A77E}"/>
              </a:ext>
            </a:extLst>
          </p:cNvPr>
          <p:cNvPicPr>
            <a:picLocks noChangeAspect="1"/>
          </p:cNvPicPr>
          <p:nvPr/>
        </p:nvPicPr>
        <p:blipFill>
          <a:blip r:embed="rId3">
            <a:extLst>
              <a:ext uri="{BEBA8EAE-BF5A-486C-A8C5-ECC9F3942E4B}">
                <a14:imgProps xmlns:a14="http://schemas.microsoft.com/office/drawing/2010/main" xmlns="">
                  <a14:imgLayer r:embed="">
                    <a14:imgEffect>
                      <a14:backgroundRemoval t="4964" b="96496" l="7328" r="91667">
                        <a14:foregroundMark x1="73851" y1="7591" x2="73851" y2="7591"/>
                        <a14:foregroundMark x1="79454" y1="5255" x2="79454" y2="5255"/>
                        <a14:foregroundMark x1="91954" y1="47299" x2="91954" y2="47299"/>
                        <a14:foregroundMark x1="47270" y1="95036" x2="47270" y2="95036"/>
                        <a14:foregroundMark x1="60489" y1="82336" x2="60489" y2="82336"/>
                        <a14:foregroundMark x1="54023" y1="89343" x2="54023" y2="89343"/>
                        <a14:foregroundMark x1="51437" y1="95036" x2="51437" y2="95036"/>
                        <a14:foregroundMark x1="53736" y1="89343" x2="53736" y2="89343"/>
                        <a14:foregroundMark x1="16954" y1="80292" x2="16954" y2="80292"/>
                        <a14:foregroundMark x1="23563" y1="74745" x2="23563" y2="74745"/>
                        <a14:foregroundMark x1="30460" y1="70073" x2="30460" y2="70073"/>
                        <a14:foregroundMark x1="26580" y1="72701" x2="26580" y2="72701"/>
                        <a14:foregroundMark x1="22845" y1="75912" x2="21839" y2="77226"/>
                        <a14:foregroundMark x1="18966" y1="80292" x2="18966" y2="80292"/>
                        <a14:foregroundMark x1="11782" y1="88613" x2="11782" y2="88613"/>
                        <a14:foregroundMark x1="9195" y1="92555" x2="9195" y2="92555"/>
                        <a14:foregroundMark x1="7471" y1="95766" x2="7328" y2="96496"/>
                      </a14:backgroundRemoval>
                    </a14:imgEffect>
                  </a14:imgLayer>
                </a14:imgProps>
              </a:ext>
            </a:extLst>
          </a:blip>
          <a:stretch>
            <a:fillRect/>
          </a:stretch>
        </p:blipFill>
        <p:spPr>
          <a:xfrm rot="20503090">
            <a:off x="3226392" y="2313150"/>
            <a:ext cx="4858535" cy="4781748"/>
          </a:xfrm>
          <a:prstGeom prst="rect">
            <a:avLst/>
          </a:prstGeom>
        </p:spPr>
      </p:pic>
      <p:sp>
        <p:nvSpPr>
          <p:cNvPr id="2" name="Rectangle 1">
            <a:extLst>
              <a:ext uri="{FF2B5EF4-FFF2-40B4-BE49-F238E27FC236}">
                <a16:creationId xmlns:a16="http://schemas.microsoft.com/office/drawing/2014/main" xmlns=""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3" name="Group 8">
            <a:extLst>
              <a:ext uri="{FF2B5EF4-FFF2-40B4-BE49-F238E27FC236}">
                <a16:creationId xmlns:a16="http://schemas.microsoft.com/office/drawing/2014/main" xmlns="" id="{1CCF53CE-F702-4947-B428-2F92ECA71EB7}"/>
              </a:ext>
            </a:extLst>
          </p:cNvPr>
          <p:cNvGrpSpPr/>
          <p:nvPr/>
        </p:nvGrpSpPr>
        <p:grpSpPr>
          <a:xfrm>
            <a:off x="277105" y="514659"/>
            <a:ext cx="5547491" cy="5502023"/>
            <a:chOff x="6214634" y="908554"/>
            <a:chExt cx="5547491" cy="5502023"/>
          </a:xfrm>
        </p:grpSpPr>
        <p:grpSp>
          <p:nvGrpSpPr>
            <p:cNvPr id="4" name="Group 27">
              <a:extLst>
                <a:ext uri="{FF2B5EF4-FFF2-40B4-BE49-F238E27FC236}">
                  <a16:creationId xmlns:a16="http://schemas.microsoft.com/office/drawing/2014/main" xmlns="" id="{8F9B0B0A-BB1F-474B-B201-85F3703271DB}"/>
                </a:ext>
              </a:extLst>
            </p:cNvPr>
            <p:cNvGrpSpPr/>
            <p:nvPr/>
          </p:nvGrpSpPr>
          <p:grpSpPr>
            <a:xfrm>
              <a:off x="6214634" y="908554"/>
              <a:ext cx="5547491" cy="5502023"/>
              <a:chOff x="6467662" y="1219084"/>
              <a:chExt cx="4194438" cy="4678739"/>
            </a:xfrm>
          </p:grpSpPr>
          <p:sp>
            <p:nvSpPr>
              <p:cNvPr id="31" name="Rectangle 30">
                <a:extLst>
                  <a:ext uri="{FF2B5EF4-FFF2-40B4-BE49-F238E27FC236}">
                    <a16:creationId xmlns:a16="http://schemas.microsoft.com/office/drawing/2014/main" xmlns="" id="{BC383EA1-90CB-4B78-9768-789AFC829357}"/>
                  </a:ext>
                </a:extLst>
              </p:cNvPr>
              <p:cNvSpPr/>
              <p:nvPr/>
            </p:nvSpPr>
            <p:spPr>
              <a:xfrm>
                <a:off x="6788696" y="1271759"/>
                <a:ext cx="3552366" cy="4626064"/>
              </a:xfrm>
              <a:prstGeom prst="rect">
                <a:avLst/>
              </a:prstGeom>
              <a:solidFill>
                <a:sysClr val="window" lastClr="FFFFFF"/>
              </a:solidFill>
              <a:ln w="12700" cap="flat" cmpd="sng" algn="ctr">
                <a:solidFill>
                  <a:srgbClr val="25BEBC"/>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7" name="Group 31">
                <a:extLst>
                  <a:ext uri="{FF2B5EF4-FFF2-40B4-BE49-F238E27FC236}">
                    <a16:creationId xmlns:a16="http://schemas.microsoft.com/office/drawing/2014/main" xmlns="" id="{695B61A5-3D28-4515-8036-324FF84253AA}"/>
                  </a:ext>
                </a:extLst>
              </p:cNvPr>
              <p:cNvGrpSpPr/>
              <p:nvPr/>
            </p:nvGrpSpPr>
            <p:grpSpPr>
              <a:xfrm>
                <a:off x="6467662" y="1219084"/>
                <a:ext cx="4194438" cy="1282792"/>
                <a:chOff x="2679331" y="1293872"/>
                <a:chExt cx="2741986" cy="838587"/>
              </a:xfrm>
            </p:grpSpPr>
            <p:sp>
              <p:nvSpPr>
                <p:cNvPr id="33" name="Rectangle: Rounded Corners 32">
                  <a:extLst>
                    <a:ext uri="{FF2B5EF4-FFF2-40B4-BE49-F238E27FC236}">
                      <a16:creationId xmlns:a16="http://schemas.microsoft.com/office/drawing/2014/main" xmlns="" id="{EB4C914F-52A5-4972-9256-57E3114DB1F7}"/>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8" name="Group 33">
                  <a:extLst>
                    <a:ext uri="{FF2B5EF4-FFF2-40B4-BE49-F238E27FC236}">
                      <a16:creationId xmlns:a16="http://schemas.microsoft.com/office/drawing/2014/main" xmlns="" id="{C8D64CB4-5B94-4DB4-96C2-37F06128B003}"/>
                    </a:ext>
                  </a:extLst>
                </p:cNvPr>
                <p:cNvGrpSpPr/>
                <p:nvPr/>
              </p:nvGrpSpPr>
              <p:grpSpPr>
                <a:xfrm>
                  <a:off x="2935514" y="1293872"/>
                  <a:ext cx="721398" cy="838587"/>
                  <a:chOff x="2634690" y="1499888"/>
                  <a:chExt cx="721398" cy="838587"/>
                </a:xfrm>
              </p:grpSpPr>
              <p:sp>
                <p:nvSpPr>
                  <p:cNvPr id="35" name="Oval 34">
                    <a:extLst>
                      <a:ext uri="{FF2B5EF4-FFF2-40B4-BE49-F238E27FC236}">
                        <a16:creationId xmlns:a16="http://schemas.microsoft.com/office/drawing/2014/main" xmlns="" id="{AA1C054D-8E68-4CD2-8750-1A71E6DAA2B6}"/>
                      </a:ext>
                    </a:extLst>
                  </p:cNvPr>
                  <p:cNvSpPr/>
                  <p:nvPr/>
                </p:nvSpPr>
                <p:spPr>
                  <a:xfrm>
                    <a:off x="2634690" y="1499888"/>
                    <a:ext cx="721398" cy="838587"/>
                  </a:xfrm>
                  <a:prstGeom prst="ellipse">
                    <a:avLst/>
                  </a:prstGeom>
                  <a:solidFill>
                    <a:srgbClr val="25BEBC"/>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36" name="Oval 35">
                    <a:extLst>
                      <a:ext uri="{FF2B5EF4-FFF2-40B4-BE49-F238E27FC236}">
                        <a16:creationId xmlns:a16="http://schemas.microsoft.com/office/drawing/2014/main" xmlns="" id="{C00AB723-6947-4C6F-B4B5-FA1524BED5F0}"/>
                      </a:ext>
                    </a:extLst>
                  </p:cNvPr>
                  <p:cNvSpPr/>
                  <p:nvPr/>
                </p:nvSpPr>
                <p:spPr>
                  <a:xfrm>
                    <a:off x="2680625" y="1561785"/>
                    <a:ext cx="620678" cy="7116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7" name="TextBox 36">
              <a:extLst>
                <a:ext uri="{FF2B5EF4-FFF2-40B4-BE49-F238E27FC236}">
                  <a16:creationId xmlns:a16="http://schemas.microsoft.com/office/drawing/2014/main" xmlns="" id="{4A9B2068-3D78-4278-9743-2E38B09F5E22}"/>
                </a:ext>
              </a:extLst>
            </p:cNvPr>
            <p:cNvSpPr txBox="1"/>
            <p:nvPr/>
          </p:nvSpPr>
          <p:spPr>
            <a:xfrm>
              <a:off x="6725294" y="1228901"/>
              <a:ext cx="1491175"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Đ</a:t>
              </a:r>
              <a:r>
                <a:rPr lang="vi-VN" sz="2800" b="1">
                  <a:solidFill>
                    <a:srgbClr val="C00000"/>
                  </a:solidFill>
                  <a:latin typeface="Calibri" pitchFamily="34" charset="0"/>
                  <a:cs typeface="Calibri" pitchFamily="34" charset="0"/>
                </a:rPr>
                <a:t>Ư</a:t>
              </a:r>
              <a:r>
                <a:rPr lang="en-US" sz="2800" b="1">
                  <a:solidFill>
                    <a:srgbClr val="C00000"/>
                  </a:solidFill>
                  <a:latin typeface="Calibri" pitchFamily="34" charset="0"/>
                  <a:cs typeface="Calibri" pitchFamily="34" charset="0"/>
                </a:rPr>
                <a:t>ỜNG HCM</a:t>
              </a:r>
            </a:p>
          </p:txBody>
        </p:sp>
      </p:grpSp>
      <p:sp>
        <p:nvSpPr>
          <p:cNvPr id="39" name="TextBox 38">
            <a:extLst>
              <a:ext uri="{FF2B5EF4-FFF2-40B4-BE49-F238E27FC236}">
                <a16:creationId xmlns:a16="http://schemas.microsoft.com/office/drawing/2014/main" xmlns=""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sp>
        <p:nvSpPr>
          <p:cNvPr id="5" name="TextBox 4">
            <a:extLst>
              <a:ext uri="{FF2B5EF4-FFF2-40B4-BE49-F238E27FC236}">
                <a16:creationId xmlns:a16="http://schemas.microsoft.com/office/drawing/2014/main" xmlns="" id="{3B749DE6-CF90-4CD4-8E05-0A4E64E4FB55}"/>
              </a:ext>
            </a:extLst>
          </p:cNvPr>
          <p:cNvSpPr txBox="1"/>
          <p:nvPr/>
        </p:nvSpPr>
        <p:spPr>
          <a:xfrm>
            <a:off x="2464337" y="72338"/>
            <a:ext cx="4639848"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47" name="TextBox 46">
            <a:extLst>
              <a:ext uri="{FF2B5EF4-FFF2-40B4-BE49-F238E27FC236}">
                <a16:creationId xmlns:a16="http://schemas.microsoft.com/office/drawing/2014/main" xmlns="" id="{5A44BCA5-0904-46AA-AC4C-818361C82D10}"/>
              </a:ext>
            </a:extLst>
          </p:cNvPr>
          <p:cNvSpPr txBox="1"/>
          <p:nvPr/>
        </p:nvSpPr>
        <p:spPr>
          <a:xfrm>
            <a:off x="637540" y="2023175"/>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Trục đ</a:t>
            </a:r>
            <a:r>
              <a:rPr lang="vi-VN" sz="2800" b="1">
                <a:latin typeface="Calibri" pitchFamily="34" charset="0"/>
                <a:cs typeface="Calibri" pitchFamily="34" charset="0"/>
              </a:rPr>
              <a:t>ư</a:t>
            </a:r>
            <a:r>
              <a:rPr lang="en-US" sz="2800" b="1">
                <a:latin typeface="Calibri" pitchFamily="34" charset="0"/>
                <a:cs typeface="Calibri" pitchFamily="34" charset="0"/>
              </a:rPr>
              <a:t>ờng bộ xuyên quốc gia thứ </a:t>
            </a:r>
            <a:r>
              <a:rPr lang="en-US" sz="2800" b="1">
                <a:solidFill>
                  <a:srgbClr val="FF0000"/>
                </a:solidFill>
                <a:latin typeface="Calibri" pitchFamily="34" charset="0"/>
                <a:cs typeface="Calibri" pitchFamily="34" charset="0"/>
              </a:rPr>
              <a:t>2.</a:t>
            </a:r>
          </a:p>
        </p:txBody>
      </p:sp>
      <p:sp>
        <p:nvSpPr>
          <p:cNvPr id="48" name="TextBox 47">
            <a:extLst>
              <a:ext uri="{FF2B5EF4-FFF2-40B4-BE49-F238E27FC236}">
                <a16:creationId xmlns:a16="http://schemas.microsoft.com/office/drawing/2014/main" xmlns="" id="{D6BEFD4E-A60B-400A-B397-AD2F75B779A6}"/>
              </a:ext>
            </a:extLst>
          </p:cNvPr>
          <p:cNvSpPr txBox="1"/>
          <p:nvPr/>
        </p:nvSpPr>
        <p:spPr>
          <a:xfrm>
            <a:off x="671769" y="3074553"/>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Thúc đẩy sự phát triển kinh tế - xã hội </a:t>
            </a:r>
            <a:r>
              <a:rPr lang="en-US" sz="2800" b="1" smtClean="0">
                <a:solidFill>
                  <a:srgbClr val="FF0000"/>
                </a:solidFill>
                <a:latin typeface="Calibri" pitchFamily="34" charset="0"/>
                <a:cs typeface="Calibri" pitchFamily="34" charset="0"/>
              </a:rPr>
              <a:t>phía </a:t>
            </a:r>
            <a:r>
              <a:rPr lang="en-US" sz="2800" b="1">
                <a:solidFill>
                  <a:srgbClr val="FF0000"/>
                </a:solidFill>
                <a:latin typeface="Calibri" pitchFamily="34" charset="0"/>
                <a:cs typeface="Calibri" pitchFamily="34" charset="0"/>
              </a:rPr>
              <a:t>tây </a:t>
            </a:r>
            <a:r>
              <a:rPr lang="en-US" sz="2800" b="1">
                <a:latin typeface="Calibri" pitchFamily="34" charset="0"/>
                <a:cs typeface="Calibri" pitchFamily="34" charset="0"/>
              </a:rPr>
              <a:t>đất n</a:t>
            </a:r>
            <a:r>
              <a:rPr lang="vi-VN" sz="2800" b="1">
                <a:latin typeface="Calibri" pitchFamily="34" charset="0"/>
                <a:cs typeface="Calibri" pitchFamily="34" charset="0"/>
              </a:rPr>
              <a:t>ư</a:t>
            </a:r>
            <a:r>
              <a:rPr lang="en-US" sz="2800" b="1">
                <a:latin typeface="Calibri" pitchFamily="34" charset="0"/>
                <a:cs typeface="Calibri" pitchFamily="34" charset="0"/>
              </a:rPr>
              <a:t>ớc</a:t>
            </a:r>
            <a:r>
              <a:rPr lang="en-US" sz="2800" b="1" smtClean="0">
                <a:latin typeface="Calibri" pitchFamily="34" charset="0"/>
                <a:cs typeface="Calibri" pitchFamily="34" charset="0"/>
              </a:rPr>
              <a:t>.</a:t>
            </a:r>
            <a:endParaRPr lang="en-US" sz="2800" b="1">
              <a:latin typeface="Calibri" pitchFamily="34" charset="0"/>
              <a:cs typeface="Calibri" pitchFamily="34" charset="0"/>
            </a:endParaRP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5"/>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10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descr="http://media.baogiaothong.vn/files/f1/2014/08/05/duong-ho-chi-minh-nhung-nam-thang-khong-que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981700" cy="3404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3" name="Picture 13" descr="http://www.visiondrive.vn/upload/fckeditor/%C4%91%C6%B0%E1%BB%9Dng%20m%C3%B2n%20H%E1%BB%93%20Ch%C3%AD%20Minh.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92542" y="0"/>
            <a:ext cx="6199458" cy="3398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a:spLocks noChangeArrowheads="1"/>
          </p:cNvSpPr>
          <p:nvPr/>
        </p:nvSpPr>
        <p:spPr bwMode="auto">
          <a:xfrm>
            <a:off x="3905250" y="-43536"/>
            <a:ext cx="4495800" cy="430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200" b="1" smtClean="0">
                <a:solidFill>
                  <a:srgbClr val="0000FF"/>
                </a:solidFill>
                <a:latin typeface="Calibri" pitchFamily="34" charset="0"/>
                <a:cs typeface="Calibri" pitchFamily="34" charset="0"/>
              </a:rPr>
              <a:t>Đường Hồ Chí Minh</a:t>
            </a:r>
            <a:endParaRPr lang="en-US" sz="2200" b="1">
              <a:solidFill>
                <a:srgbClr val="0000FF"/>
              </a:solidFill>
              <a:latin typeface="Calibri" pitchFamily="34" charset="0"/>
              <a:cs typeface="Calibri" pitchFamily="34" charset="0"/>
            </a:endParaRPr>
          </a:p>
        </p:txBody>
      </p:sp>
      <p:pic>
        <p:nvPicPr>
          <p:cNvPr id="10" name="Picture 6" descr="02_020912DOOLThangTT01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136" y="3390314"/>
            <a:ext cx="5992838" cy="3495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7"/>
          <p:cNvSpPr txBox="1">
            <a:spLocks noChangeArrowheads="1"/>
          </p:cNvSpPr>
          <p:nvPr/>
        </p:nvSpPr>
        <p:spPr bwMode="auto">
          <a:xfrm>
            <a:off x="-28136" y="6486400"/>
            <a:ext cx="64236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Hầm Thủ Thiêm, vượt sông Sài Gòn</a:t>
            </a:r>
            <a:endParaRPr lang="en-US" sz="2200" dirty="0">
              <a:solidFill>
                <a:srgbClr val="0000FF"/>
              </a:solidFill>
              <a:latin typeface="Calibri" pitchFamily="34" charset="0"/>
              <a:cs typeface="Calibri" pitchFamily="34" charset="0"/>
            </a:endParaRPr>
          </a:p>
        </p:txBody>
      </p:sp>
      <p:pic>
        <p:nvPicPr>
          <p:cNvPr id="12" name="Picture 13" descr="http://anh.24h.com.vn/upload/4-2012/images/2012-11-01/1351743417-ham-hai-van1.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989964" y="3418449"/>
            <a:ext cx="6202036" cy="3452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7"/>
          <p:cNvSpPr txBox="1">
            <a:spLocks noChangeArrowheads="1"/>
          </p:cNvSpPr>
          <p:nvPr/>
        </p:nvSpPr>
        <p:spPr bwMode="auto">
          <a:xfrm>
            <a:off x="6852723" y="6501640"/>
            <a:ext cx="51282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Hầm đường bộ qua đèo Hải Vân</a:t>
            </a:r>
            <a:endParaRPr lang="en-US" sz="2200"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xmlns="" val="30132749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51"/>
                                        </p:tgtEl>
                                        <p:attrNameLst>
                                          <p:attrName>style.visibility</p:attrName>
                                        </p:attrNameLst>
                                      </p:cBhvr>
                                      <p:to>
                                        <p:strVal val="visible"/>
                                      </p:to>
                                    </p:set>
                                    <p:animEffect transition="in" filter="diamond(in)">
                                      <p:cBhvr>
                                        <p:cTn id="7" dur="1000"/>
                                        <p:tgtEl>
                                          <p:spTgt spid="10251"/>
                                        </p:tgtEl>
                                      </p:cBhvr>
                                    </p:animEffect>
                                  </p:childTnLst>
                                </p:cTn>
                              </p:par>
                              <p:par>
                                <p:cTn id="8" presetID="8" presetClass="entr" presetSubtype="16" fill="hold" nodeType="withEffect">
                                  <p:stCondLst>
                                    <p:cond delay="0"/>
                                  </p:stCondLst>
                                  <p:childTnLst>
                                    <p:set>
                                      <p:cBhvr>
                                        <p:cTn id="9" dur="1" fill="hold">
                                          <p:stCondLst>
                                            <p:cond delay="0"/>
                                          </p:stCondLst>
                                        </p:cTn>
                                        <p:tgtEl>
                                          <p:spTgt spid="10253"/>
                                        </p:tgtEl>
                                        <p:attrNameLst>
                                          <p:attrName>style.visibility</p:attrName>
                                        </p:attrNameLst>
                                      </p:cBhvr>
                                      <p:to>
                                        <p:strVal val="visible"/>
                                      </p:to>
                                    </p:set>
                                    <p:animEffect transition="in" filter="diamond(in)">
                                      <p:cBhvr>
                                        <p:cTn id="10" dur="1000"/>
                                        <p:tgtEl>
                                          <p:spTgt spid="1025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1000"/>
                                        <p:tgtEl>
                                          <p:spTgt spid="19"/>
                                        </p:tgtEl>
                                      </p:cBhvr>
                                    </p:animEffect>
                                  </p:childTnLst>
                                </p:cTn>
                              </p:par>
                              <p:par>
                                <p:cTn id="14" presetID="8"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amond(in)">
                                      <p:cBhvr>
                                        <p:cTn id="16" dur="1000"/>
                                        <p:tgtEl>
                                          <p:spTgt spid="10"/>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1000"/>
                                        <p:tgtEl>
                                          <p:spTgt spid="11"/>
                                        </p:tgtEl>
                                      </p:cBhvr>
                                    </p:animEffect>
                                  </p:childTnLst>
                                </p:cTn>
                              </p:par>
                              <p:par>
                                <p:cTn id="20" presetID="8"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1000"/>
                                        <p:tgtEl>
                                          <p:spTgt spid="1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img.buildviet.info/2013/07/23/09/09/caotoc.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62674" y="28136"/>
            <a:ext cx="6029325" cy="335280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a:off x="7506292" y="68580"/>
            <a:ext cx="3566282" cy="430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a:t>
            </a:r>
            <a:r>
              <a:rPr lang="en-US" sz="2200" smtClean="0">
                <a:solidFill>
                  <a:srgbClr val="0000FF"/>
                </a:solidFill>
                <a:latin typeface="Calibri" pitchFamily="34" charset="0"/>
                <a:cs typeface="Calibri" pitchFamily="34" charset="0"/>
              </a:rPr>
              <a:t>BÀI - </a:t>
            </a:r>
            <a:r>
              <a:rPr lang="en-US" sz="2200" dirty="0">
                <a:solidFill>
                  <a:srgbClr val="0000FF"/>
                </a:solidFill>
                <a:latin typeface="Calibri" pitchFamily="34" charset="0"/>
                <a:cs typeface="Calibri" pitchFamily="34" charset="0"/>
              </a:rPr>
              <a:t>LẠNG SƠN</a:t>
            </a:r>
          </a:p>
        </p:txBody>
      </p:sp>
      <p:pic>
        <p:nvPicPr>
          <p:cNvPr id="116740" name="Picture 4" descr="http://656.vn/profiles/656vn/uploads/logo/1415867893_cao_t%E1%BB%91c_a8.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483" y="28136"/>
            <a:ext cx="6127676" cy="335280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1402079" y="66675"/>
            <a:ext cx="3386685" cy="430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a:t>
            </a:r>
            <a:r>
              <a:rPr lang="en-US" sz="2200" smtClean="0">
                <a:solidFill>
                  <a:srgbClr val="0000FF"/>
                </a:solidFill>
                <a:latin typeface="Calibri" pitchFamily="34" charset="0"/>
                <a:cs typeface="Calibri" pitchFamily="34" charset="0"/>
              </a:rPr>
              <a:t>BÀI - LÀO </a:t>
            </a:r>
            <a:r>
              <a:rPr lang="en-US" sz="2200" dirty="0">
                <a:solidFill>
                  <a:srgbClr val="0000FF"/>
                </a:solidFill>
                <a:latin typeface="Calibri" pitchFamily="34" charset="0"/>
                <a:cs typeface="Calibri" pitchFamily="34" charset="0"/>
              </a:rPr>
              <a:t>CAI</a:t>
            </a:r>
          </a:p>
        </p:txBody>
      </p:sp>
      <p:pic>
        <p:nvPicPr>
          <p:cNvPr id="116742" name="Picture 6" descr="Đầu tư đoạn Tân Vạn - Nhơn Trạch đường Vành đai 3, TP.HCM"/>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10300" y="3462778"/>
            <a:ext cx="6003668" cy="336708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a:spLocks noChangeArrowheads="1"/>
          </p:cNvSpPr>
          <p:nvPr/>
        </p:nvSpPr>
        <p:spPr bwMode="auto">
          <a:xfrm>
            <a:off x="6962775" y="6396916"/>
            <a:ext cx="4310326" cy="430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TÂN </a:t>
            </a:r>
            <a:r>
              <a:rPr lang="en-US" sz="2200" smtClean="0">
                <a:solidFill>
                  <a:srgbClr val="0000FF"/>
                </a:solidFill>
                <a:latin typeface="Calibri" pitchFamily="34" charset="0"/>
                <a:cs typeface="Calibri" pitchFamily="34" charset="0"/>
              </a:rPr>
              <a:t>VẠN - NHƠN </a:t>
            </a:r>
            <a:r>
              <a:rPr lang="en-US" sz="2200" dirty="0">
                <a:solidFill>
                  <a:srgbClr val="0000FF"/>
                </a:solidFill>
                <a:latin typeface="Calibri" pitchFamily="34" charset="0"/>
                <a:cs typeface="Calibri" pitchFamily="34" charset="0"/>
              </a:rPr>
              <a:t>TRẠCH</a:t>
            </a:r>
          </a:p>
        </p:txBody>
      </p:sp>
      <p:pic>
        <p:nvPicPr>
          <p:cNvPr id="116746" name="Picture 10" descr="http://www.qhkt.hochiminhcity.gov.vn/Hnh%20nh%20bn%20tin/2015-6/0-06-2015-caotocBHVT-trada-1.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657" y="3429440"/>
            <a:ext cx="6127676" cy="3400425"/>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a:spLocks noChangeArrowheads="1"/>
          </p:cNvSpPr>
          <p:nvPr/>
        </p:nvSpPr>
        <p:spPr bwMode="auto">
          <a:xfrm>
            <a:off x="1121671" y="6394572"/>
            <a:ext cx="4122177" cy="430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BIÊN HÒA - VŨNG TÀU</a:t>
            </a:r>
          </a:p>
        </p:txBody>
      </p:sp>
      <p:sp>
        <p:nvSpPr>
          <p:cNvPr id="3" name="TextBox 2"/>
          <p:cNvSpPr txBox="1">
            <a:spLocks noChangeArrowheads="1"/>
          </p:cNvSpPr>
          <p:nvPr/>
        </p:nvSpPr>
        <p:spPr bwMode="auto">
          <a:xfrm>
            <a:off x="2757268" y="3195638"/>
            <a:ext cx="6471138" cy="430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dirty="0">
                <a:solidFill>
                  <a:srgbClr val="0000FF"/>
                </a:solidFill>
                <a:latin typeface="Calibri" pitchFamily="34" charset="0"/>
                <a:cs typeface="Calibri" pitchFamily="34" charset="0"/>
              </a:rPr>
              <a:t>ĐƯỜNG CAO TỐC ĐANG ĐƯỢC ĐẦU TƯ XÂY DỰNG</a:t>
            </a:r>
          </a:p>
        </p:txBody>
      </p:sp>
    </p:spTree>
    <p:extLst>
      <p:ext uri="{BB962C8B-B14F-4D97-AF65-F5344CB8AC3E}">
        <p14:creationId xmlns:p14="http://schemas.microsoft.com/office/powerpoint/2010/main" xmlns="" val="40195285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nodeType="afterGroup">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nodeType="afterGroup">
                            <p:stCondLst>
                              <p:cond delay="3000"/>
                            </p:stCondLst>
                            <p:childTnLst>
                              <p:par>
                                <p:cTn id="30" presetID="55"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533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19422"/>
          <a:ext cx="11298368" cy="494240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2</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sắt</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02749"/>
            <a:ext cx="8873205" cy="4524315"/>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 Q</a:t>
            </a:r>
            <a:r>
              <a:rPr lang="vi-VN" sz="3200" b="1" smtClean="0">
                <a:solidFill>
                  <a:srgbClr val="000000"/>
                </a:solidFill>
                <a:latin typeface="Calibri" pitchFamily="34" charset="0"/>
                <a:ea typeface="Calibri"/>
                <a:cs typeface="Calibri" pitchFamily="34" charset="0"/>
              </a:rPr>
              <a:t>uan trọng nhất là đường sắt Thống Nhất.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Một số tuy</a:t>
            </a:r>
            <a:r>
              <a:rPr lang="en-US" sz="3200" b="1" smtClean="0">
                <a:solidFill>
                  <a:srgbClr val="000000"/>
                </a:solidFill>
                <a:latin typeface="Calibri" pitchFamily="34" charset="0"/>
                <a:ea typeface="Calibri"/>
                <a:cs typeface="Calibri" pitchFamily="34" charset="0"/>
              </a:rPr>
              <a:t>ế</a:t>
            </a:r>
            <a:r>
              <a:rPr lang="vi-VN" sz="3200" b="1" smtClean="0">
                <a:solidFill>
                  <a:srgbClr val="000000"/>
                </a:solidFill>
                <a:latin typeface="Calibri" pitchFamily="34" charset="0"/>
                <a:ea typeface="Calibri"/>
                <a:cs typeface="Calibri" pitchFamily="34" charset="0"/>
              </a:rPr>
              <a:t>n khác là Hà Nội</a:t>
            </a: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 Hải Phòng, Hà Nội </a:t>
            </a: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Lào Cai...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Các tuyến đường sắt </a:t>
            </a:r>
            <a:r>
              <a:rPr lang="en-US" sz="3200" b="1" smtClean="0">
                <a:solidFill>
                  <a:srgbClr val="000000"/>
                </a:solidFill>
                <a:latin typeface="Calibri" pitchFamily="34" charset="0"/>
                <a:ea typeface="Calibri"/>
                <a:cs typeface="Calibri" pitchFamily="34" charset="0"/>
              </a:rPr>
              <a:t>đô thị </a:t>
            </a:r>
            <a:r>
              <a:rPr lang="vi-VN" sz="3200" b="1" smtClean="0">
                <a:solidFill>
                  <a:srgbClr val="000000"/>
                </a:solidFill>
                <a:latin typeface="Calibri" pitchFamily="34" charset="0"/>
                <a:ea typeface="Calibri"/>
                <a:cs typeface="Calibri" pitchFamily="34" charset="0"/>
              </a:rPr>
              <a:t>đang được xây dựng ở Hà Nội và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 tuyến đường sắt xuyên Á.</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a16="http://schemas.microsoft.com/office/drawing/2014/main" xmlns=""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21" name="Picture 2" descr="HÃ¬nh áº£nh cÃ³ liÃªn quan"/>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864" r="6730"/>
          <a:stretch/>
        </p:blipFill>
        <p:spPr bwMode="auto">
          <a:xfrm>
            <a:off x="237978" y="3671248"/>
            <a:ext cx="5202701" cy="2948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50" name="Picture 2" descr="C:\Users\Administrator\Desktop\Ảnh GS 9\nganh-duong-sat-viet-nam-no-luc-doi-moi-de-phat-trien.jpg"/>
          <p:cNvPicPr>
            <a:picLocks noChangeAspect="1" noChangeArrowheads="1"/>
          </p:cNvPicPr>
          <p:nvPr/>
        </p:nvPicPr>
        <p:blipFill>
          <a:blip r:embed="rId6"/>
          <a:srcRect/>
          <a:stretch>
            <a:fillRect/>
          </a:stretch>
        </p:blipFill>
        <p:spPr bwMode="auto">
          <a:xfrm>
            <a:off x="1402080" y="216042"/>
            <a:ext cx="5494020" cy="3578718"/>
          </a:xfrm>
          <a:prstGeom prst="ellipse">
            <a:avLst/>
          </a:prstGeom>
          <a:ln>
            <a:noFill/>
          </a:ln>
          <a:effectLst>
            <a:softEdge rad="112500"/>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Ảnh GS 9\ffed5dbe-ccc4-4a00-b033-36b3fb10e6d0.jpg"/>
          <p:cNvPicPr>
            <a:picLocks noChangeAspect="1" noChangeArrowheads="1"/>
          </p:cNvPicPr>
          <p:nvPr/>
        </p:nvPicPr>
        <p:blipFill>
          <a:blip r:embed="rId2"/>
          <a:srcRect/>
          <a:stretch>
            <a:fillRect/>
          </a:stretch>
        </p:blipFill>
        <p:spPr bwMode="auto">
          <a:xfrm>
            <a:off x="352096" y="263087"/>
            <a:ext cx="6096000" cy="3714750"/>
          </a:xfrm>
          <a:prstGeom prst="rect">
            <a:avLst/>
          </a:prstGeom>
          <a:ln>
            <a:noFill/>
          </a:ln>
          <a:effectLst>
            <a:outerShdw blurRad="292100" dist="139700" dir="2700000" algn="tl" rotWithShape="0">
              <a:srgbClr val="333333">
                <a:alpha val="65000"/>
              </a:srgbClr>
            </a:outerShdw>
          </a:effectLst>
        </p:spPr>
      </p:pic>
      <p:pic>
        <p:nvPicPr>
          <p:cNvPr id="2051" name="Picture 3" descr="C:\Users\Administrator\Desktop\Ảnh GS 9\ca-t-linh-5496-1636281415.jpg"/>
          <p:cNvPicPr>
            <a:picLocks noChangeAspect="1" noChangeArrowheads="1"/>
          </p:cNvPicPr>
          <p:nvPr/>
        </p:nvPicPr>
        <p:blipFill>
          <a:blip r:embed="rId3"/>
          <a:srcRect/>
          <a:stretch>
            <a:fillRect/>
          </a:stretch>
        </p:blipFill>
        <p:spPr bwMode="auto">
          <a:xfrm>
            <a:off x="5833241" y="2856612"/>
            <a:ext cx="5902929" cy="3533185"/>
          </a:xfrm>
          <a:prstGeom prst="ellipse">
            <a:avLst/>
          </a:prstGeom>
          <a:ln>
            <a:noFill/>
          </a:ln>
          <a:effectLst>
            <a:softEdge rad="112500"/>
          </a:effectLst>
        </p:spPr>
      </p:pic>
      <p:sp>
        <p:nvSpPr>
          <p:cNvPr id="4" name="TextBox 3"/>
          <p:cNvSpPr txBox="1"/>
          <p:nvPr/>
        </p:nvSpPr>
        <p:spPr>
          <a:xfrm>
            <a:off x="425669" y="5249936"/>
            <a:ext cx="5423338" cy="861774"/>
          </a:xfrm>
          <a:prstGeom prst="rect">
            <a:avLst/>
          </a:prstGeom>
          <a:solidFill>
            <a:srgbClr val="0000FF"/>
          </a:solidFill>
        </p:spPr>
        <p:txBody>
          <a:bodyPr wrap="square" rtlCol="0">
            <a:spAutoFit/>
          </a:bodyPr>
          <a:lstStyle/>
          <a:p>
            <a:pPr algn="ctr"/>
            <a:r>
              <a:rPr lang="en-US" sz="2500" b="1" smtClean="0">
                <a:solidFill>
                  <a:schemeClr val="bg1"/>
                </a:solidFill>
                <a:latin typeface="Calibri" pitchFamily="34" charset="0"/>
                <a:cs typeface="Calibri" pitchFamily="34" charset="0"/>
              </a:rPr>
              <a:t>Đường sắt đô thị trên cao ở Hà Nội: tuyến Cát Linh - Hà Đông </a:t>
            </a:r>
            <a:endParaRPr lang="en-US" sz="2500" b="1">
              <a:solidFill>
                <a:schemeClr val="bg1"/>
              </a:solidFill>
              <a:latin typeface="Calibri" pitchFamily="34" charset="0"/>
              <a:cs typeface="Calibri" pitchFamily="34" charset="0"/>
            </a:endParaRPr>
          </a:p>
        </p:txBody>
      </p:sp>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8028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295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95622"/>
          <a:ext cx="11298368" cy="434804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3</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biển</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78949"/>
            <a:ext cx="8873205" cy="2970685"/>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Nước ta có 34 cảng biển (năm 2021), trong đó hai cảng đặc biệt là Hải Phòng và Bà Rịa – Vũng Tàu.</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Một số tuyến đường biển quốc tế quan trọng là Hải Phòng – Tô-ky-ô,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 – Xin-ga-po,...</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95640"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smtClean="0">
                <a:solidFill>
                  <a:srgbClr val="FFFF00"/>
                </a:solidFill>
              </a:rPr>
              <a:t>Trung tâm công nghiệp nào sau đây có qui mô lớn nhất?</a:t>
            </a:r>
            <a:endParaRPr lang="en-US" sz="3000" b="1" dirty="0">
              <a:solidFill>
                <a:srgbClr val="FFFF00"/>
              </a:solidFill>
            </a:endParaRPr>
          </a:p>
          <a:p>
            <a:pPr lvl="0">
              <a:lnSpc>
                <a:spcPct val="130000"/>
              </a:lnSpc>
            </a:pPr>
            <a:r>
              <a:rPr lang="en-US" sz="3000" b="1" dirty="0">
                <a:solidFill>
                  <a:srgbClr val="FFFF00"/>
                </a:solidFill>
              </a:rPr>
              <a:t>A</a:t>
            </a:r>
            <a:r>
              <a:rPr lang="en-US" sz="3000" b="1" smtClean="0">
                <a:solidFill>
                  <a:srgbClr val="FFFF00"/>
                </a:solidFill>
              </a:rPr>
              <a:t>. Đà Nẵng. </a:t>
            </a:r>
            <a:r>
              <a:rPr lang="en-US" sz="3000" b="1" dirty="0">
                <a:solidFill>
                  <a:srgbClr val="FFFF00"/>
                </a:solidFill>
              </a:rPr>
              <a:t>		</a:t>
            </a:r>
            <a:r>
              <a:rPr lang="en-US" sz="3000" b="1" dirty="0" smtClean="0">
                <a:solidFill>
                  <a:srgbClr val="FFFF00"/>
                </a:solidFill>
              </a:rPr>
              <a:t>B</a:t>
            </a:r>
            <a:r>
              <a:rPr lang="en-US" sz="3000" b="1" smtClean="0">
                <a:solidFill>
                  <a:srgbClr val="FFFF00"/>
                </a:solidFill>
              </a:rPr>
              <a:t>. Phan Thiết.</a:t>
            </a:r>
            <a:endParaRPr lang="en-US" sz="3000" b="1" dirty="0">
              <a:solidFill>
                <a:srgbClr val="FFFF00"/>
              </a:solidFill>
            </a:endParaRPr>
          </a:p>
          <a:p>
            <a:pPr lvl="0">
              <a:lnSpc>
                <a:spcPct val="130000"/>
              </a:lnSpc>
            </a:pPr>
            <a:r>
              <a:rPr lang="en-US" sz="3000" b="1" smtClean="0">
                <a:solidFill>
                  <a:srgbClr val="FFFF00"/>
                </a:solidFill>
              </a:rPr>
              <a:t>C. Quảng Ngãi.</a:t>
            </a:r>
            <a:r>
              <a:rPr lang="en-US" sz="3000" b="1">
                <a:solidFill>
                  <a:srgbClr val="FFFF00"/>
                </a:solidFill>
              </a:rPr>
              <a:t>	</a:t>
            </a:r>
            <a:r>
              <a:rPr lang="en-US" sz="3000" b="1" smtClean="0">
                <a:solidFill>
                  <a:srgbClr val="FFFF00"/>
                </a:solidFill>
              </a:rPr>
              <a:t>	D. Nha Trang. </a:t>
            </a:r>
            <a:endParaRPr lang="en-US"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sp>
        <p:nvSpPr>
          <p:cNvPr id="35" name="Parallelogram 34"/>
          <p:cNvSpPr/>
          <p:nvPr/>
        </p:nvSpPr>
        <p:spPr>
          <a:xfrm flipH="1">
            <a:off x="7749821" y="6162307"/>
            <a:ext cx="2174472" cy="7112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 xmlns:p14="http://schemas.microsoft.com/office/powerpoint/2010/main" val="417407568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a16="http://schemas.microsoft.com/office/drawing/2014/main" xmlns=""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7" name="Picture 4" descr="images290296_CangSaiGon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6775" y="3771901"/>
            <a:ext cx="5168705" cy="2976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7"/>
          <p:cNvSpPr txBox="1">
            <a:spLocks noChangeArrowheads="1"/>
          </p:cNvSpPr>
          <p:nvPr/>
        </p:nvSpPr>
        <p:spPr bwMode="auto">
          <a:xfrm>
            <a:off x="1675813" y="3892868"/>
            <a:ext cx="2291275" cy="430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CẢNG SÀI </a:t>
            </a:r>
            <a:r>
              <a:rPr lang="en-US" sz="2200" dirty="0">
                <a:solidFill>
                  <a:srgbClr val="0000FF"/>
                </a:solidFill>
                <a:latin typeface="Calibri" pitchFamily="34" charset="0"/>
                <a:cs typeface="Calibri" pitchFamily="34" charset="0"/>
              </a:rPr>
              <a:t>GÒN</a:t>
            </a:r>
          </a:p>
        </p:txBody>
      </p:sp>
      <p:pic>
        <p:nvPicPr>
          <p:cNvPr id="9" name="Picture 14" descr="0506%20cang%20HP"/>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847536" y="213360"/>
            <a:ext cx="5284783" cy="338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5"/>
          <p:cNvSpPr txBox="1">
            <a:spLocks noChangeArrowheads="1"/>
          </p:cNvSpPr>
          <p:nvPr/>
        </p:nvSpPr>
        <p:spPr bwMode="auto">
          <a:xfrm>
            <a:off x="2793235" y="320042"/>
            <a:ext cx="2332093" cy="430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CẢNG HẢI </a:t>
            </a:r>
            <a:r>
              <a:rPr lang="en-US" sz="2200" dirty="0">
                <a:solidFill>
                  <a:srgbClr val="0000FF"/>
                </a:solidFill>
                <a:latin typeface="Calibri" pitchFamily="34" charset="0"/>
                <a:cs typeface="Calibri" pitchFamily="34" charset="0"/>
              </a:rPr>
              <a:t>PHÒNG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ppt_x</p:attrName>
                                        </p:attrNameLst>
                                      </p:cBhvr>
                                      <p:tavLst>
                                        <p:tav tm="0">
                                          <p:val>
                                            <p:strVal val="#ppt_x-.2"/>
                                          </p:val>
                                        </p:tav>
                                        <p:tav tm="100000">
                                          <p:val>
                                            <p:strVal val="#ppt_x"/>
                                          </p:val>
                                        </p:tav>
                                      </p:tavLst>
                                    </p:anim>
                                    <p:anim calcmode="lin" valueType="num">
                                      <p:cBhvr>
                                        <p:cTn id="1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0"/>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ppt_x</p:attrName>
                                        </p:attrNameLst>
                                      </p:cBhvr>
                                      <p:tavLst>
                                        <p:tav tm="0">
                                          <p:val>
                                            <p:strVal val="#ppt_x-.2"/>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Ảnh GS 9\tuyen-van-tai-duong-bien-noi-dia-o-nuoc-ta-2.jpg"/>
          <p:cNvPicPr>
            <a:picLocks noChangeAspect="1" noChangeArrowheads="1"/>
          </p:cNvPicPr>
          <p:nvPr/>
        </p:nvPicPr>
        <p:blipFill>
          <a:blip r:embed="rId2"/>
          <a:srcRect/>
          <a:stretch>
            <a:fillRect/>
          </a:stretch>
        </p:blipFill>
        <p:spPr bwMode="auto">
          <a:xfrm>
            <a:off x="3132970" y="185676"/>
            <a:ext cx="8890000" cy="60452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25668" y="6164364"/>
            <a:ext cx="7535917" cy="477054"/>
          </a:xfrm>
          <a:prstGeom prst="rect">
            <a:avLst/>
          </a:prstGeom>
          <a:solidFill>
            <a:srgbClr val="0000FF"/>
          </a:solidFill>
        </p:spPr>
        <p:txBody>
          <a:bodyPr wrap="square" rtlCol="0">
            <a:spAutoFit/>
          </a:bodyPr>
          <a:lstStyle/>
          <a:p>
            <a:pPr algn="ctr"/>
            <a:r>
              <a:rPr lang="en-US" sz="2500" b="1" smtClean="0">
                <a:solidFill>
                  <a:schemeClr val="bg1"/>
                </a:solidFill>
                <a:latin typeface="Calibri" pitchFamily="34" charset="0"/>
                <a:cs typeface="Calibri" pitchFamily="34" charset="0"/>
              </a:rPr>
              <a:t>Ba tuyến đường biển nội địa quan trọng nhất cả nước.</a:t>
            </a:r>
            <a:endParaRPr lang="en-US" sz="2500" b="1">
              <a:solidFill>
                <a:schemeClr val="bg1"/>
              </a:solidFill>
              <a:latin typeface="Calibri" pitchFamily="34" charset="0"/>
              <a:cs typeface="Calibri" pitchFamily="34" charset="0"/>
            </a:endParaRPr>
          </a:p>
        </p:txBody>
      </p:sp>
    </p:spTree>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5742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800"/>
            <a:ext cx="12192000" cy="584771"/>
          </a:xfrm>
          <a:prstGeom prst="rect">
            <a:avLst/>
          </a:prstGeom>
          <a:noFill/>
        </p:spPr>
        <p:txBody>
          <a:bodyPr wrap="square" lIns="91436" tIns="45718" rIns="91436" bIns="45718" rtlCol="0">
            <a:spAutoFit/>
          </a:bodyPr>
          <a:lstStyle/>
          <a:p>
            <a:pPr algn="ctr"/>
            <a:r>
              <a:rPr lang="en-US" sz="3200" b="1" smtClean="0">
                <a:solidFill>
                  <a:srgbClr val="007A37"/>
                </a:solidFill>
                <a:latin typeface="Arial" pitchFamily="34" charset="0"/>
                <a:cs typeface="Arial" pitchFamily="34" charset="0"/>
              </a:rPr>
              <a:t>Bài 9. DỊCH VỤ</a:t>
            </a:r>
            <a:endParaRPr lang="en-US" sz="3200" b="1">
              <a:solidFill>
                <a:srgbClr val="007A37"/>
              </a:solidFill>
              <a:latin typeface="Arial" pitchFamily="34" charset="0"/>
              <a:cs typeface="Arial" pitchFamily="34" charset="0"/>
            </a:endParaRPr>
          </a:p>
        </p:txBody>
      </p:sp>
      <p:sp>
        <p:nvSpPr>
          <p:cNvPr id="17" name="Rectangle 16"/>
          <p:cNvSpPr/>
          <p:nvPr/>
        </p:nvSpPr>
        <p:spPr>
          <a:xfrm>
            <a:off x="176594" y="6009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667022"/>
          <a:ext cx="11298368" cy="494240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4</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sông</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150349"/>
            <a:ext cx="8873205" cy="2308324"/>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Các tuyến đường sông được phát triển trên một số hệ thống sông lớn là hệ thống sông Hồng, hệ thống sông Cửu Long.</a:t>
            </a:r>
            <a:endParaRPr lang="en-US" sz="3200" b="1">
              <a:solidFill>
                <a:srgbClr val="000000"/>
              </a:solidFill>
              <a:latin typeface="Calibri" pitchFamily="34" charset="0"/>
              <a:ea typeface="Calibri"/>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giao thÃ´ng trÃªn sÃ´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3840" y="0"/>
            <a:ext cx="11643360" cy="678238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Káº¿t quáº£ hÃ¬nh áº£nh cho chá»£ ná»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114" y="8839"/>
            <a:ext cx="12245114" cy="6916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84781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amond(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ou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 xmlns:a16="http://schemas.microsoft.com/office/drawing/2014/main" id="{A7064D34-4E33-49F1-905E-20866E88A7F3}"/>
              </a:ext>
            </a:extLst>
          </p:cNvPr>
          <p:cNvGrpSpPr/>
          <p:nvPr/>
        </p:nvGrpSpPr>
        <p:grpSpPr>
          <a:xfrm>
            <a:off x="879337" y="50001"/>
            <a:ext cx="10928018" cy="6827867"/>
            <a:chOff x="499620" y="10255"/>
            <a:chExt cx="11346729" cy="6847734"/>
          </a:xfrm>
        </p:grpSpPr>
        <p:pic>
          <p:nvPicPr>
            <p:cNvPr id="8198" name="Picture 6" descr="Không có mô tả ảnh.">
              <a:extLst>
                <a:ext uri="{FF2B5EF4-FFF2-40B4-BE49-F238E27FC236}">
                  <a16:creationId xmlns="" xmlns:a16="http://schemas.microsoft.com/office/drawing/2014/main" id="{11BD6787-933E-48B7-BCEA-20755B02A7AB}"/>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9620" y="10255"/>
              <a:ext cx="11346729" cy="684773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5D583EB3-6123-4386-BB12-81D67FDF573F}"/>
                </a:ext>
              </a:extLst>
            </p:cNvPr>
            <p:cNvSpPr txBox="1"/>
            <p:nvPr/>
          </p:nvSpPr>
          <p:spPr>
            <a:xfrm>
              <a:off x="2692923" y="6324525"/>
              <a:ext cx="7337459" cy="523220"/>
            </a:xfrm>
            <a:prstGeom prst="rect">
              <a:avLst/>
            </a:prstGeom>
            <a:noFill/>
          </p:spPr>
          <p:txBody>
            <a:bodyPr wrap="square" rtlCol="0">
              <a:spAutoFit/>
            </a:bodyPr>
            <a:lstStyle/>
            <a:p>
              <a:r>
                <a:rPr lang="en-US" sz="2800">
                  <a:highlight>
                    <a:srgbClr val="FFFF00"/>
                  </a:highlight>
                  <a:latin typeface="#9Slide07 IcielBaliho Script" pitchFamily="2" charset="0"/>
                </a:rPr>
                <a:t>B</a:t>
              </a:r>
              <a:r>
                <a:rPr lang="vi-VN" sz="2800">
                  <a:highlight>
                    <a:srgbClr val="FFFF00"/>
                  </a:highlight>
                  <a:latin typeface="#9Slide07 IcielBaliho Script" pitchFamily="2" charset="0"/>
                </a:rPr>
                <a:t>ản đồ hạ tầng đường thủy nội địa khu v</a:t>
              </a:r>
              <a:r>
                <a:rPr lang="en-US" sz="2800">
                  <a:highlight>
                    <a:srgbClr val="FFFF00"/>
                  </a:highlight>
                  <a:latin typeface="#9Slide07 IcielBaliho Script" pitchFamily="2" charset="0"/>
                </a:rPr>
                <a:t>ực</a:t>
              </a:r>
              <a:r>
                <a:rPr lang="vi-VN" sz="2800">
                  <a:highlight>
                    <a:srgbClr val="FFFF00"/>
                  </a:highlight>
                  <a:latin typeface="#9Slide07 IcielBaliho Script" pitchFamily="2" charset="0"/>
                </a:rPr>
                <a:t> phía Bắc</a:t>
              </a:r>
              <a:endParaRPr lang="en-US" sz="2800">
                <a:highlight>
                  <a:srgbClr val="FFFF00"/>
                </a:highlight>
                <a:latin typeface="#9Slide07 IcielBaliho Script" pitchFamily="2" charset="0"/>
              </a:endParaRPr>
            </a:p>
          </p:txBody>
        </p:sp>
      </p:grpSp>
      <p:grpSp>
        <p:nvGrpSpPr>
          <p:cNvPr id="3" name="Group 4">
            <a:extLst>
              <a:ext uri="{FF2B5EF4-FFF2-40B4-BE49-F238E27FC236}">
                <a16:creationId xmlns="" xmlns:a16="http://schemas.microsoft.com/office/drawing/2014/main" id="{6A6280B3-7890-4D51-8C92-3348DA303F6D}"/>
              </a:ext>
            </a:extLst>
          </p:cNvPr>
          <p:cNvGrpSpPr/>
          <p:nvPr/>
        </p:nvGrpSpPr>
        <p:grpSpPr>
          <a:xfrm>
            <a:off x="20" y="0"/>
            <a:ext cx="12191980" cy="6858000"/>
            <a:chOff x="20" y="0"/>
            <a:chExt cx="12191980" cy="6858000"/>
          </a:xfrm>
        </p:grpSpPr>
        <p:pic>
          <p:nvPicPr>
            <p:cNvPr id="8194" name="Picture 2" descr="Không có mô tả ảnh.">
              <a:extLst>
                <a:ext uri="{FF2B5EF4-FFF2-40B4-BE49-F238E27FC236}">
                  <a16:creationId xmlns="" xmlns:a16="http://schemas.microsoft.com/office/drawing/2014/main" id="{95504FFF-3E63-4083-B5AD-E2CCEE84AADC}"/>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AB3F30C0-CF92-4258-AB3E-FD977D3C431E}"/>
                </a:ext>
              </a:extLst>
            </p:cNvPr>
            <p:cNvSpPr txBox="1"/>
            <p:nvPr/>
          </p:nvSpPr>
          <p:spPr>
            <a:xfrm>
              <a:off x="2818615" y="0"/>
              <a:ext cx="7239785" cy="584775"/>
            </a:xfrm>
            <a:prstGeom prst="rect">
              <a:avLst/>
            </a:prstGeom>
            <a:noFill/>
          </p:spPr>
          <p:txBody>
            <a:bodyPr wrap="square" rtlCol="0">
              <a:spAutoFit/>
            </a:bodyPr>
            <a:lstStyle/>
            <a:p>
              <a:r>
                <a:rPr lang="vi-VN" sz="2800">
                  <a:highlight>
                    <a:srgbClr val="FFFF00"/>
                  </a:highlight>
                  <a:latin typeface="#9Slide07 IcielBaliho Script" pitchFamily="2" charset="0"/>
                </a:rPr>
                <a:t>Bản đồ hạ </a:t>
              </a:r>
              <a:r>
                <a:rPr lang="vi-VN" sz="3200">
                  <a:highlight>
                    <a:srgbClr val="FFFF00"/>
                  </a:highlight>
                  <a:latin typeface="#9Slide07 IcielBaliho Script" pitchFamily="2" charset="0"/>
                </a:rPr>
                <a:t>tầng</a:t>
              </a:r>
              <a:r>
                <a:rPr lang="vi-VN" sz="2800">
                  <a:highlight>
                    <a:srgbClr val="FFFF00"/>
                  </a:highlight>
                  <a:latin typeface="#9Slide07 IcielBaliho Script" pitchFamily="2" charset="0"/>
                </a:rPr>
                <a:t> đường thủy nội địa khu vực phía Nam</a:t>
              </a:r>
              <a:endParaRPr lang="en-US" sz="2800">
                <a:highlight>
                  <a:srgbClr val="FFFF00"/>
                </a:highlight>
                <a:latin typeface="#9Slide07 IcielBaliho Script" pitchFamily="2" charset="0"/>
              </a:endParaRPr>
            </a:p>
          </p:txBody>
        </p:sp>
      </p:grpSp>
      <p:sp>
        <p:nvSpPr>
          <p:cNvPr id="14" name="Rectangle 13">
            <a:extLst>
              <a:ext uri="{FF2B5EF4-FFF2-40B4-BE49-F238E27FC236}">
                <a16:creationId xmlns="" xmlns:a16="http://schemas.microsoft.com/office/drawing/2014/main" id="{90FD3EC3-57AA-478B-B7AB-E1AAF020EA7A}"/>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 xmlns:p14="http://schemas.microsoft.com/office/powerpoint/2010/main" val="15274514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10233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183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60232" y="1804182"/>
          <a:ext cx="11298368" cy="4665036"/>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5</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hàng</a:t>
                      </a:r>
                      <a:r>
                        <a:rPr lang="en-US" sz="3000" b="1" baseline="0" smtClean="0">
                          <a:solidFill>
                            <a:srgbClr val="000000"/>
                          </a:solidFill>
                          <a:latin typeface="Calibri" pitchFamily="34" charset="0"/>
                          <a:ea typeface="Calibri"/>
                          <a:cs typeface="Calibri" pitchFamily="34" charset="0"/>
                        </a:rPr>
                        <a:t> không</a:t>
                      </a: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24435" y="2287509"/>
            <a:ext cx="8873205" cy="3785652"/>
          </a:xfrm>
          <a:prstGeom prst="rect">
            <a:avLst/>
          </a:prstGeom>
        </p:spPr>
        <p:txBody>
          <a:bodyPr wrap="square">
            <a:spAutoFit/>
          </a:bodyPr>
          <a:lstStyle/>
          <a:p>
            <a:pPr algn="just">
              <a:lnSpc>
                <a:spcPct val="150000"/>
              </a:lnSpc>
            </a:pPr>
            <a:r>
              <a:rPr lang="vi-VN" sz="3200" b="1" smtClean="0">
                <a:solidFill>
                  <a:srgbClr val="000000"/>
                </a:solidFill>
                <a:latin typeface="Calibri" pitchFamily="34" charset="0"/>
                <a:ea typeface="Calibri"/>
                <a:cs typeface="Calibri" pitchFamily="34" charset="0"/>
              </a:rPr>
              <a:t>- Năm 2021, nước ta có 22 cảng hàng không</a:t>
            </a: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10 cảng quốc tế và 12 cảng nội địa</a:t>
            </a: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Ba cảng hàng không quốc tế quan trọng </a:t>
            </a:r>
            <a:r>
              <a:rPr lang="en-US" sz="3200" b="1" smtClean="0">
                <a:solidFill>
                  <a:srgbClr val="000000"/>
                </a:solidFill>
                <a:latin typeface="Calibri" pitchFamily="34" charset="0"/>
                <a:ea typeface="Calibri"/>
                <a:cs typeface="Calibri" pitchFamily="34" charset="0"/>
              </a:rPr>
              <a:t>nhất</a:t>
            </a:r>
            <a:r>
              <a:rPr lang="vi-VN" sz="3200" b="1" smtClean="0">
                <a:solidFill>
                  <a:srgbClr val="000000"/>
                </a:solidFill>
                <a:latin typeface="Calibri" pitchFamily="34" charset="0"/>
                <a:ea typeface="Calibri"/>
                <a:cs typeface="Calibri" pitchFamily="34" charset="0"/>
              </a:rPr>
              <a:t> là Nội Bài (Hà Nội), Đà Nẵng (Đà Nẵng) và Tân Sơn Nhất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07493" y="5181603"/>
            <a:ext cx="380290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pic>
        <p:nvPicPr>
          <p:cNvPr id="613379" name="Picture 3" descr="san_bay_noiBai"/>
          <p:cNvPicPr>
            <a:picLocks noChangeAspect="1" noChangeArrowheads="1"/>
          </p:cNvPicPr>
          <p:nvPr/>
        </p:nvPicPr>
        <p:blipFill>
          <a:blip r:embed="rId3">
            <a:lum bright="6000"/>
            <a:extLst>
              <a:ext uri="{28A0092B-C50C-407E-A947-70E740481C1C}">
                <a14:useLocalDpi xmlns:a14="http://schemas.microsoft.com/office/drawing/2010/main" xmlns="" val="0"/>
              </a:ext>
            </a:extLst>
          </a:blip>
          <a:srcRect/>
          <a:stretch>
            <a:fillRect/>
          </a:stretch>
        </p:blipFill>
        <p:spPr bwMode="auto">
          <a:xfrm>
            <a:off x="6005462" y="3545058"/>
            <a:ext cx="6186538" cy="3312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3381" name="Picture 5" descr="75315593-nha_ga_Da_Nang"/>
          <p:cNvPicPr>
            <a:picLocks noChangeAspect="1" noChangeArrowheads="1"/>
          </p:cNvPicPr>
          <p:nvPr/>
        </p:nvPicPr>
        <p:blipFill>
          <a:blip r:embed="rId4">
            <a:lum bright="12000"/>
            <a:extLst>
              <a:ext uri="{28A0092B-C50C-407E-A947-70E740481C1C}">
                <a14:useLocalDpi xmlns:a14="http://schemas.microsoft.com/office/drawing/2010/main" xmlns="" val="0"/>
              </a:ext>
            </a:extLst>
          </a:blip>
          <a:srcRect/>
          <a:stretch>
            <a:fillRect/>
          </a:stretch>
        </p:blipFill>
        <p:spPr bwMode="auto">
          <a:xfrm>
            <a:off x="5964702" y="0"/>
            <a:ext cx="622729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3382" name="Picture 6" descr="PHUBAI85jpg-075755"/>
          <p:cNvPicPr>
            <a:picLocks noChangeAspect="1" noChangeArrowheads="1"/>
          </p:cNvPicPr>
          <p:nvPr/>
        </p:nvPicPr>
        <p:blipFill>
          <a:blip r:embed="rId5">
            <a:lum bright="6000"/>
            <a:extLst>
              <a:ext uri="{28A0092B-C50C-407E-A947-70E740481C1C}">
                <a14:useLocalDpi xmlns:a14="http://schemas.microsoft.com/office/drawing/2010/main" xmlns="" val="0"/>
              </a:ext>
            </a:extLst>
          </a:blip>
          <a:srcRect/>
          <a:stretch>
            <a:fillRect/>
          </a:stretch>
        </p:blipFill>
        <p:spPr bwMode="auto">
          <a:xfrm>
            <a:off x="14061" y="0"/>
            <a:ext cx="5880294"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3384" name="Picture 8" descr="sanbaytansonnhat"/>
          <p:cNvPicPr>
            <a:picLocks noChangeAspect="1" noChangeArrowheads="1"/>
          </p:cNvPicPr>
          <p:nvPr/>
        </p:nvPicPr>
        <p:blipFill>
          <a:blip r:embed="rId6">
            <a:lum bright="6000"/>
            <a:extLst>
              <a:ext uri="{28A0092B-C50C-407E-A947-70E740481C1C}">
                <a14:useLocalDpi xmlns:a14="http://schemas.microsoft.com/office/drawing/2010/main" xmlns="" val="0"/>
              </a:ext>
            </a:extLst>
          </a:blip>
          <a:srcRect/>
          <a:stretch>
            <a:fillRect/>
          </a:stretch>
        </p:blipFill>
        <p:spPr bwMode="auto">
          <a:xfrm>
            <a:off x="42186" y="3553264"/>
            <a:ext cx="5880312"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1" name="Text Box 11"/>
          <p:cNvSpPr txBox="1">
            <a:spLocks noChangeArrowheads="1"/>
          </p:cNvSpPr>
          <p:nvPr/>
        </p:nvSpPr>
        <p:spPr bwMode="auto">
          <a:xfrm>
            <a:off x="2675663" y="533403"/>
            <a:ext cx="654453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sp>
        <p:nvSpPr>
          <p:cNvPr id="10" name="TextBox 9"/>
          <p:cNvSpPr txBox="1"/>
          <p:nvPr/>
        </p:nvSpPr>
        <p:spPr>
          <a:xfrm>
            <a:off x="7498080" y="3643532"/>
            <a:ext cx="3840480" cy="430887"/>
          </a:xfrm>
          <a:prstGeom prst="rect">
            <a:avLst/>
          </a:prstGeom>
          <a:noFill/>
        </p:spPr>
        <p:txBody>
          <a:bodyPr wrap="square" rtlCol="0">
            <a:spAutoFit/>
          </a:bodyPr>
          <a:lstStyle/>
          <a:p>
            <a:pPr algn="ctr"/>
            <a:r>
              <a:rPr lang="en-US" sz="2200" b="1" smtClean="0">
                <a:solidFill>
                  <a:srgbClr val="0000FF"/>
                </a:solidFill>
                <a:latin typeface="Calibri" pitchFamily="34" charset="0"/>
                <a:cs typeface="Calibri" pitchFamily="34" charset="0"/>
              </a:rPr>
              <a:t>Sân bay quốc tế Nội Bài</a:t>
            </a:r>
            <a:endParaRPr lang="en-US" sz="2200" b="1">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xmlns="" val="10313410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nodePh="1">
                                  <p:stCondLst>
                                    <p:cond delay="0"/>
                                  </p:stCondLst>
                                  <p:endCondLst>
                                    <p:cond evt="begin" delay="0">
                                      <p:tn val="5"/>
                                    </p:cond>
                                  </p:end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ppt_x</p:attrName>
                                        </p:attrNameLst>
                                      </p:cBhvr>
                                      <p:tavLst>
                                        <p:tav tm="0">
                                          <p:val>
                                            <p:strVal val="#ppt_x-.2"/>
                                          </p:val>
                                        </p:tav>
                                        <p:tav tm="100000">
                                          <p:val>
                                            <p:strVal val="#ppt_x"/>
                                          </p:val>
                                        </p:tav>
                                      </p:tavLst>
                                    </p:anim>
                                    <p:anim calcmode="lin" valueType="num">
                                      <p:cBhvr>
                                        <p:cTn id="8" dur="1000" fill="hold"/>
                                        <p:tgtEl>
                                          <p:spTgt spid="235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4"/>
                                        </p:tgtEl>
                                      </p:cBhvr>
                                    </p:animEffect>
                                  </p:childTnLst>
                                </p:cTn>
                              </p:par>
                              <p:par>
                                <p:cTn id="10" presetID="29" presetClass="entr" presetSubtype="0" fill="hold" nodeType="withEffect">
                                  <p:stCondLst>
                                    <p:cond delay="0"/>
                                  </p:stCondLst>
                                  <p:childTnLst>
                                    <p:set>
                                      <p:cBhvr>
                                        <p:cTn id="11" dur="1" fill="hold">
                                          <p:stCondLst>
                                            <p:cond delay="0"/>
                                          </p:stCondLst>
                                        </p:cTn>
                                        <p:tgtEl>
                                          <p:spTgt spid="613379"/>
                                        </p:tgtEl>
                                        <p:attrNameLst>
                                          <p:attrName>style.visibility</p:attrName>
                                        </p:attrNameLst>
                                      </p:cBhvr>
                                      <p:to>
                                        <p:strVal val="visible"/>
                                      </p:to>
                                    </p:set>
                                    <p:anim calcmode="lin" valueType="num">
                                      <p:cBhvr>
                                        <p:cTn id="12" dur="1000" fill="hold"/>
                                        <p:tgtEl>
                                          <p:spTgt spid="613379"/>
                                        </p:tgtEl>
                                        <p:attrNameLst>
                                          <p:attrName>ppt_x</p:attrName>
                                        </p:attrNameLst>
                                      </p:cBhvr>
                                      <p:tavLst>
                                        <p:tav tm="0">
                                          <p:val>
                                            <p:strVal val="#ppt_x-.2"/>
                                          </p:val>
                                        </p:tav>
                                        <p:tav tm="100000">
                                          <p:val>
                                            <p:strVal val="#ppt_x"/>
                                          </p:val>
                                        </p:tav>
                                      </p:tavLst>
                                    </p:anim>
                                    <p:anim calcmode="lin" valueType="num">
                                      <p:cBhvr>
                                        <p:cTn id="13" dur="1000" fill="hold"/>
                                        <p:tgtEl>
                                          <p:spTgt spid="6133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13379"/>
                                        </p:tgtEl>
                                      </p:cBhvr>
                                    </p:animEffect>
                                  </p:childTnLst>
                                </p:cTn>
                              </p:par>
                              <p:par>
                                <p:cTn id="15" presetID="29" presetClass="entr" presetSubtype="0" fill="hold" nodeType="withEffect">
                                  <p:stCondLst>
                                    <p:cond delay="0"/>
                                  </p:stCondLst>
                                  <p:childTnLst>
                                    <p:set>
                                      <p:cBhvr>
                                        <p:cTn id="16" dur="1" fill="hold">
                                          <p:stCondLst>
                                            <p:cond delay="0"/>
                                          </p:stCondLst>
                                        </p:cTn>
                                        <p:tgtEl>
                                          <p:spTgt spid="613381"/>
                                        </p:tgtEl>
                                        <p:attrNameLst>
                                          <p:attrName>style.visibility</p:attrName>
                                        </p:attrNameLst>
                                      </p:cBhvr>
                                      <p:to>
                                        <p:strVal val="visible"/>
                                      </p:to>
                                    </p:set>
                                    <p:anim calcmode="lin" valueType="num">
                                      <p:cBhvr>
                                        <p:cTn id="17" dur="1000" fill="hold"/>
                                        <p:tgtEl>
                                          <p:spTgt spid="613381"/>
                                        </p:tgtEl>
                                        <p:attrNameLst>
                                          <p:attrName>ppt_x</p:attrName>
                                        </p:attrNameLst>
                                      </p:cBhvr>
                                      <p:tavLst>
                                        <p:tav tm="0">
                                          <p:val>
                                            <p:strVal val="#ppt_x-.2"/>
                                          </p:val>
                                        </p:tav>
                                        <p:tav tm="100000">
                                          <p:val>
                                            <p:strVal val="#ppt_x"/>
                                          </p:val>
                                        </p:tav>
                                      </p:tavLst>
                                    </p:anim>
                                    <p:anim calcmode="lin" valueType="num">
                                      <p:cBhvr>
                                        <p:cTn id="18" dur="1000" fill="hold"/>
                                        <p:tgtEl>
                                          <p:spTgt spid="61338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3381"/>
                                        </p:tgtEl>
                                      </p:cBhvr>
                                    </p:animEffect>
                                  </p:childTnLst>
                                </p:cTn>
                              </p:par>
                              <p:par>
                                <p:cTn id="20" presetID="29" presetClass="entr" presetSubtype="0" fill="hold" nodeType="withEffect">
                                  <p:stCondLst>
                                    <p:cond delay="0"/>
                                  </p:stCondLst>
                                  <p:childTnLst>
                                    <p:set>
                                      <p:cBhvr>
                                        <p:cTn id="21" dur="1" fill="hold">
                                          <p:stCondLst>
                                            <p:cond delay="0"/>
                                          </p:stCondLst>
                                        </p:cTn>
                                        <p:tgtEl>
                                          <p:spTgt spid="613382"/>
                                        </p:tgtEl>
                                        <p:attrNameLst>
                                          <p:attrName>style.visibility</p:attrName>
                                        </p:attrNameLst>
                                      </p:cBhvr>
                                      <p:to>
                                        <p:strVal val="visible"/>
                                      </p:to>
                                    </p:set>
                                    <p:anim calcmode="lin" valueType="num">
                                      <p:cBhvr>
                                        <p:cTn id="22" dur="1000" fill="hold"/>
                                        <p:tgtEl>
                                          <p:spTgt spid="613382"/>
                                        </p:tgtEl>
                                        <p:attrNameLst>
                                          <p:attrName>ppt_x</p:attrName>
                                        </p:attrNameLst>
                                      </p:cBhvr>
                                      <p:tavLst>
                                        <p:tav tm="0">
                                          <p:val>
                                            <p:strVal val="#ppt_x-.2"/>
                                          </p:val>
                                        </p:tav>
                                        <p:tav tm="100000">
                                          <p:val>
                                            <p:strVal val="#ppt_x"/>
                                          </p:val>
                                        </p:tav>
                                      </p:tavLst>
                                    </p:anim>
                                    <p:anim calcmode="lin" valueType="num">
                                      <p:cBhvr>
                                        <p:cTn id="23" dur="1000" fill="hold"/>
                                        <p:tgtEl>
                                          <p:spTgt spid="61338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3382"/>
                                        </p:tgtEl>
                                      </p:cBhvr>
                                    </p:animEffect>
                                  </p:childTnLst>
                                </p:cTn>
                              </p:par>
                              <p:par>
                                <p:cTn id="25" presetID="29" presetClass="entr" presetSubtype="0" fill="hold" nodeType="withEffect">
                                  <p:stCondLst>
                                    <p:cond delay="0"/>
                                  </p:stCondLst>
                                  <p:childTnLst>
                                    <p:set>
                                      <p:cBhvr>
                                        <p:cTn id="26" dur="1" fill="hold">
                                          <p:stCondLst>
                                            <p:cond delay="0"/>
                                          </p:stCondLst>
                                        </p:cTn>
                                        <p:tgtEl>
                                          <p:spTgt spid="613384"/>
                                        </p:tgtEl>
                                        <p:attrNameLst>
                                          <p:attrName>style.visibility</p:attrName>
                                        </p:attrNameLst>
                                      </p:cBhvr>
                                      <p:to>
                                        <p:strVal val="visible"/>
                                      </p:to>
                                    </p:set>
                                    <p:anim calcmode="lin" valueType="num">
                                      <p:cBhvr>
                                        <p:cTn id="27" dur="1000" fill="hold"/>
                                        <p:tgtEl>
                                          <p:spTgt spid="613384"/>
                                        </p:tgtEl>
                                        <p:attrNameLst>
                                          <p:attrName>ppt_x</p:attrName>
                                        </p:attrNameLst>
                                      </p:cBhvr>
                                      <p:tavLst>
                                        <p:tav tm="0">
                                          <p:val>
                                            <p:strVal val="#ppt_x-.2"/>
                                          </p:val>
                                        </p:tav>
                                        <p:tav tm="100000">
                                          <p:val>
                                            <p:strVal val="#ppt_x"/>
                                          </p:val>
                                        </p:tav>
                                      </p:tavLst>
                                    </p:anim>
                                    <p:anim calcmode="lin" valueType="num">
                                      <p:cBhvr>
                                        <p:cTn id="28" dur="1000" fill="hold"/>
                                        <p:tgtEl>
                                          <p:spTgt spid="61338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13384"/>
                                        </p:tgtEl>
                                      </p:cBhvr>
                                    </p:animEffect>
                                  </p:childTnLst>
                                </p:cTn>
                              </p:par>
                              <p:par>
                                <p:cTn id="30" presetID="29" presetClass="entr" presetSubtype="0" fill="hold" grpId="0" nodeType="withEffect" nodePh="1">
                                  <p:stCondLst>
                                    <p:cond delay="0"/>
                                  </p:stCondLst>
                                  <p:endCondLst>
                                    <p:cond evt="begin" delay="0">
                                      <p:tn val="30"/>
                                    </p:cond>
                                  </p:endCondLst>
                                  <p:childTnLst>
                                    <p:set>
                                      <p:cBhvr>
                                        <p:cTn id="31" dur="1" fill="hold">
                                          <p:stCondLst>
                                            <p:cond delay="0"/>
                                          </p:stCondLst>
                                        </p:cTn>
                                        <p:tgtEl>
                                          <p:spTgt spid="23561"/>
                                        </p:tgtEl>
                                        <p:attrNameLst>
                                          <p:attrName>style.visibility</p:attrName>
                                        </p:attrNameLst>
                                      </p:cBhvr>
                                      <p:to>
                                        <p:strVal val="visible"/>
                                      </p:to>
                                    </p:set>
                                    <p:anim calcmode="lin" valueType="num">
                                      <p:cBhvr>
                                        <p:cTn id="32" dur="1000" fill="hold"/>
                                        <p:tgtEl>
                                          <p:spTgt spid="23561"/>
                                        </p:tgtEl>
                                        <p:attrNameLst>
                                          <p:attrName>ppt_x</p:attrName>
                                        </p:attrNameLst>
                                      </p:cBhvr>
                                      <p:tavLst>
                                        <p:tav tm="0">
                                          <p:val>
                                            <p:strVal val="#ppt_x-.2"/>
                                          </p:val>
                                        </p:tav>
                                        <p:tav tm="100000">
                                          <p:val>
                                            <p:strVal val="#ppt_x"/>
                                          </p:val>
                                        </p:tav>
                                      </p:tavLst>
                                    </p:anim>
                                    <p:anim calcmode="lin" valueType="num">
                                      <p:cBhvr>
                                        <p:cTn id="33" dur="1000" fill="hold"/>
                                        <p:tgtEl>
                                          <p:spTgt spid="2356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3561"/>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ppt_x</p:attrName>
                                        </p:attrNameLst>
                                      </p:cBhvr>
                                      <p:tavLst>
                                        <p:tav tm="0">
                                          <p:val>
                                            <p:strVal val="#ppt_x-.2"/>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61"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istrator\Desktop\Ảnh GS 9\image00120230707091657-1693283365965712591115.jpg"/>
          <p:cNvPicPr>
            <a:picLocks noChangeAspect="1" noChangeArrowheads="1"/>
          </p:cNvPicPr>
          <p:nvPr/>
        </p:nvPicPr>
        <p:blipFill>
          <a:blip r:embed="rId2"/>
          <a:srcRect/>
          <a:stretch>
            <a:fillRect/>
          </a:stretch>
        </p:blipFill>
        <p:spPr bwMode="auto">
          <a:xfrm>
            <a:off x="6889530" y="3463683"/>
            <a:ext cx="4908331" cy="29449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124" name="Picture 4" descr="C:\Users\Administrator\Desktop\Ảnh GS 9\ndo_br_5-resize-2676.jpg"/>
          <p:cNvPicPr>
            <a:picLocks noChangeAspect="1" noChangeArrowheads="1"/>
          </p:cNvPicPr>
          <p:nvPr/>
        </p:nvPicPr>
        <p:blipFill>
          <a:blip r:embed="rId3" cstate="print"/>
          <a:srcRect/>
          <a:stretch>
            <a:fillRect/>
          </a:stretch>
        </p:blipFill>
        <p:spPr bwMode="auto">
          <a:xfrm>
            <a:off x="311289" y="252248"/>
            <a:ext cx="6005427" cy="3393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20717" y="5202649"/>
            <a:ext cx="6495393" cy="892552"/>
          </a:xfrm>
          <a:prstGeom prst="rect">
            <a:avLst/>
          </a:prstGeom>
          <a:solidFill>
            <a:srgbClr val="0000FF"/>
          </a:solidFill>
        </p:spPr>
        <p:txBody>
          <a:bodyPr wrap="square">
            <a:spAutoFit/>
          </a:bodyPr>
          <a:lstStyle/>
          <a:p>
            <a:pPr algn="ctr"/>
            <a:r>
              <a:rPr lang="vi-VN" sz="2600" b="1" smtClean="0">
                <a:solidFill>
                  <a:schemeClr val="bg1"/>
                </a:solidFill>
                <a:latin typeface="Calibri" pitchFamily="34" charset="0"/>
                <a:cs typeface="Calibri" pitchFamily="34" charset="0"/>
              </a:rPr>
              <a:t>Dự án xây dựng sân bay Long Thành</a:t>
            </a:r>
            <a:endParaRPr lang="en-US" sz="2600" b="1" smtClean="0">
              <a:solidFill>
                <a:schemeClr val="bg1"/>
              </a:solidFill>
              <a:latin typeface="Calibri" pitchFamily="34" charset="0"/>
              <a:cs typeface="Calibri" pitchFamily="34" charset="0"/>
            </a:endParaRPr>
          </a:p>
          <a:p>
            <a:pPr algn="ctr"/>
            <a:r>
              <a:rPr lang="vi-VN" sz="2600" b="1" smtClean="0">
                <a:solidFill>
                  <a:schemeClr val="bg1"/>
                </a:solidFill>
                <a:latin typeface="Calibri" pitchFamily="34" charset="0"/>
                <a:cs typeface="Calibri" pitchFamily="34" charset="0"/>
              </a:rPr>
              <a:t>là dự án quan trọng đặc biệt cấp quốc gia</a:t>
            </a:r>
            <a:endParaRPr lang="en-US" sz="2600" b="1">
              <a:solidFill>
                <a:schemeClr val="bg1"/>
              </a:solidFill>
              <a:latin typeface="Calibri" pitchFamily="34" charset="0"/>
              <a:cs typeface="Calibri" pitchFamily="34" charset="0"/>
            </a:endParaRPr>
          </a:p>
        </p:txBody>
      </p:sp>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696532F3-61A2-4894-A9BA-B25C204CCD17}"/>
              </a:ext>
            </a:extLst>
          </p:cNvPr>
          <p:cNvPicPr>
            <a:picLocks noChangeAspect="1"/>
          </p:cNvPicPr>
          <p:nvPr/>
        </p:nvPicPr>
        <p:blipFill>
          <a:blip r:embed="rId2"/>
          <a:stretch>
            <a:fillRect/>
          </a:stretch>
        </p:blipFill>
        <p:spPr>
          <a:xfrm>
            <a:off x="0" y="9524"/>
            <a:ext cx="12192000" cy="6874511"/>
          </a:xfrm>
          <a:prstGeom prst="rect">
            <a:avLst/>
          </a:prstGeom>
        </p:spPr>
      </p:pic>
      <p:pic>
        <p:nvPicPr>
          <p:cNvPr id="40" name="Picture 39">
            <a:extLst>
              <a:ext uri="{FF2B5EF4-FFF2-40B4-BE49-F238E27FC236}">
                <a16:creationId xmlns:a16="http://schemas.microsoft.com/office/drawing/2014/main" xmlns="" id="{EF2343ED-9B25-42A4-A5B9-F1F11CECC7D3}"/>
              </a:ext>
            </a:extLst>
          </p:cNvPr>
          <p:cNvPicPr>
            <a:picLocks noChangeAspect="1"/>
          </p:cNvPicPr>
          <p:nvPr/>
        </p:nvPicPr>
        <p:blipFill>
          <a:blip r:embed="rId3"/>
          <a:stretch>
            <a:fillRect/>
          </a:stretch>
        </p:blipFill>
        <p:spPr>
          <a:xfrm>
            <a:off x="0" y="0"/>
            <a:ext cx="5536396" cy="2777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a:extLst>
              <a:ext uri="{FF2B5EF4-FFF2-40B4-BE49-F238E27FC236}">
                <a16:creationId xmlns:a16="http://schemas.microsoft.com/office/drawing/2014/main" xmlns="" id="{070503CD-5CCC-4CA9-8E18-0E80D1EFB052}"/>
              </a:ext>
            </a:extLst>
          </p:cNvPr>
          <p:cNvPicPr>
            <a:picLocks noChangeAspect="1"/>
          </p:cNvPicPr>
          <p:nvPr/>
        </p:nvPicPr>
        <p:blipFill>
          <a:blip r:embed="rId4"/>
          <a:stretch>
            <a:fillRect/>
          </a:stretch>
        </p:blipFill>
        <p:spPr>
          <a:xfrm>
            <a:off x="0" y="4543199"/>
            <a:ext cx="3609292" cy="2314801"/>
          </a:xfrm>
          <a:prstGeom prst="rect">
            <a:avLst/>
          </a:prstGeom>
          <a:ln>
            <a:noFill/>
          </a:ln>
          <a:effectLst>
            <a:outerShdw blurRad="292100" dist="139700" dir="2700000" algn="tl" rotWithShape="0">
              <a:srgbClr val="333333">
                <a:alpha val="65000"/>
              </a:srgbClr>
            </a:outerShdw>
          </a:effectLst>
        </p:spPr>
      </p:pic>
      <p:sp>
        <p:nvSpPr>
          <p:cNvPr id="57" name="Rectangle 56">
            <a:extLst>
              <a:ext uri="{FF2B5EF4-FFF2-40B4-BE49-F238E27FC236}">
                <a16:creationId xmlns:a16="http://schemas.microsoft.com/office/drawing/2014/main" xmlns="" id="{97A4AE5F-F6B0-4972-8DF7-B558341032D5}"/>
              </a:ext>
            </a:extLst>
          </p:cNvPr>
          <p:cNvSpPr/>
          <p:nvPr/>
        </p:nvSpPr>
        <p:spPr>
          <a:xfrm>
            <a:off x="0" y="0"/>
            <a:ext cx="12175513" cy="685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0000FF"/>
              </a:solidFill>
              <a:latin typeface="Calibri" pitchFamily="34" charset="0"/>
              <a:cs typeface="Calibri" pitchFamily="34" charset="0"/>
            </a:endParaRPr>
          </a:p>
        </p:txBody>
      </p:sp>
      <p:sp>
        <p:nvSpPr>
          <p:cNvPr id="9" name="Rectangle 8">
            <a:extLst>
              <a:ext uri="{FF2B5EF4-FFF2-40B4-BE49-F238E27FC236}">
                <a16:creationId xmlns:a16="http://schemas.microsoft.com/office/drawing/2014/main" xmlns="" id="{9ACB2E6B-8427-4654-9D0E-6E221B7F9FE9}"/>
              </a:ext>
            </a:extLst>
          </p:cNvPr>
          <p:cNvSpPr/>
          <p:nvPr/>
        </p:nvSpPr>
        <p:spPr>
          <a:xfrm>
            <a:off x="506495" y="6274117"/>
            <a:ext cx="11304505" cy="492443"/>
          </a:xfrm>
          <a:prstGeom prst="rect">
            <a:avLst/>
          </a:prstGeom>
          <a:solidFill>
            <a:schemeClr val="bg1"/>
          </a:solidFill>
        </p:spPr>
        <p:txBody>
          <a:bodyPr wrap="none">
            <a:spAutoFit/>
          </a:bodyPr>
          <a:lstStyle/>
          <a:p>
            <a:pPr algn="ctr"/>
            <a:r>
              <a:rPr lang="en-US" sz="2600" b="1" smtClean="0">
                <a:solidFill>
                  <a:srgbClr val="0000FF"/>
                </a:solidFill>
                <a:latin typeface="Calibri" pitchFamily="34" charset="0"/>
                <a:cs typeface="Calibri" pitchFamily="34" charset="0"/>
              </a:rPr>
              <a:t>Ngoài ra còn có ngành vận tải đường ống, chuyên dùng để vận chuyển xăng dầu.</a:t>
            </a:r>
            <a:endParaRPr lang="vi-VN" sz="26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xmlns="" val="28467265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TextBox 4"/>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pic>
        <p:nvPicPr>
          <p:cNvPr id="6" name="Picture 4" descr="Viễn thông sẽ là ngành có sức tăng trưởng mạnh nhất trong năm 2020 - MVietQ">
            <a:extLst>
              <a:ext uri="{FF2B5EF4-FFF2-40B4-BE49-F238E27FC236}">
                <a16:creationId xmlns:a16="http://schemas.microsoft.com/office/drawing/2014/main" xmlns="" id="{08E37BF4-932E-43EA-B948-E53488DA56AE}"/>
              </a:ext>
            </a:extLst>
          </p:cNvPr>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bwMode="auto">
          <a:xfrm>
            <a:off x="7499225" y="842092"/>
            <a:ext cx="4338481" cy="263238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 name="Picture 4" descr="Đảm bảo người dân khu đô thị được lựa chọn mạng viễn thông - Báo Khánh Hòa  điện tử">
            <a:extLst>
              <a:ext uri="{FF2B5EF4-FFF2-40B4-BE49-F238E27FC236}">
                <a16:creationId xmlns:a16="http://schemas.microsoft.com/office/drawing/2014/main" xmlns="" id="{36B9D7F2-CBD6-453E-A358-B22AD25A5452}"/>
              </a:ext>
            </a:extLst>
          </p:cNvPr>
          <p:cNvPicPr>
            <a:picLocks noChangeAspect="1" noChangeArrowheads="1"/>
          </p:cNvPicPr>
          <p:nvPr/>
        </p:nvPicPr>
        <p:blipFill>
          <a:blip r:embed="rId4">
            <a:extLst>
              <a:ext uri="{28A0092B-C50C-407E-A947-70E740481C1C}">
                <a14:useLocalDpi xmlns:a14="http://schemas.microsoft.com/office/drawing/2010/main" xmlns="" val="0"/>
              </a:ext>
            </a:extLst>
          </a:blip>
          <a:stretch>
            <a:fillRect/>
          </a:stretch>
        </p:blipFill>
        <p:spPr bwMode="auto">
          <a:xfrm>
            <a:off x="5070434" y="3735495"/>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smtClean="0">
                <a:solidFill>
                  <a:srgbClr val="FFFF00"/>
                </a:solidFill>
              </a:rPr>
              <a:t>Ngành công nghiệp khai thác than tập trung chủ yếu ở</a:t>
            </a:r>
            <a:endParaRPr lang="vi-VN" sz="3000" b="1" dirty="0">
              <a:solidFill>
                <a:srgbClr val="FFFF00"/>
              </a:solidFill>
            </a:endParaRPr>
          </a:p>
          <a:p>
            <a:pPr lvl="0" algn="just">
              <a:lnSpc>
                <a:spcPct val="130000"/>
              </a:lnSpc>
            </a:pPr>
            <a:r>
              <a:rPr lang="en-US" sz="3000" b="1" dirty="0" smtClean="0">
                <a:solidFill>
                  <a:srgbClr val="FFFF00"/>
                </a:solidFill>
              </a:rPr>
              <a:t>A</a:t>
            </a:r>
            <a:r>
              <a:rPr lang="vi-VN" sz="3000" b="1" smtClean="0">
                <a:solidFill>
                  <a:srgbClr val="FFFF00"/>
                </a:solidFill>
              </a:rPr>
              <a:t>. </a:t>
            </a:r>
            <a:r>
              <a:rPr lang="en-US" sz="3000" b="1" smtClean="0">
                <a:solidFill>
                  <a:srgbClr val="FFFF00"/>
                </a:solidFill>
              </a:rPr>
              <a:t>Hải Phòng.</a:t>
            </a:r>
            <a:r>
              <a:rPr lang="en-US" sz="3000" b="1" dirty="0" smtClean="0">
                <a:solidFill>
                  <a:srgbClr val="FFFF00"/>
                </a:solidFill>
              </a:rPr>
              <a:t>		</a:t>
            </a:r>
            <a:r>
              <a:rPr lang="en-US" sz="3000" b="1" smtClean="0">
                <a:solidFill>
                  <a:srgbClr val="FFFF00"/>
                </a:solidFill>
              </a:rPr>
              <a:t>B</a:t>
            </a:r>
            <a:r>
              <a:rPr lang="vi-VN" sz="3000" b="1" smtClean="0">
                <a:solidFill>
                  <a:srgbClr val="FFFF00"/>
                </a:solidFill>
              </a:rPr>
              <a:t>.</a:t>
            </a:r>
            <a:r>
              <a:rPr lang="en-US" sz="3000" b="1" smtClean="0">
                <a:solidFill>
                  <a:srgbClr val="FFFF00"/>
                </a:solidFill>
              </a:rPr>
              <a:t> Quảng Ninh.</a:t>
            </a:r>
            <a:endParaRPr lang="vi-VN" sz="3000" b="1" dirty="0">
              <a:solidFill>
                <a:srgbClr val="FFFF00"/>
              </a:solidFill>
            </a:endParaRPr>
          </a:p>
          <a:p>
            <a:pPr lvl="0" algn="just">
              <a:lnSpc>
                <a:spcPct val="130000"/>
              </a:lnSpc>
            </a:pPr>
            <a:r>
              <a:rPr lang="en-US" sz="3000" b="1" dirty="0" smtClean="0">
                <a:solidFill>
                  <a:srgbClr val="FFFF00"/>
                </a:solidFill>
              </a:rPr>
              <a:t>C</a:t>
            </a:r>
            <a:r>
              <a:rPr lang="vi-VN" sz="3000" b="1" smtClean="0">
                <a:solidFill>
                  <a:srgbClr val="FFFF00"/>
                </a:solidFill>
              </a:rPr>
              <a:t>.</a:t>
            </a:r>
            <a:r>
              <a:rPr lang="en-US" sz="3000" b="1" smtClean="0">
                <a:solidFill>
                  <a:srgbClr val="FFFF00"/>
                </a:solidFill>
              </a:rPr>
              <a:t> Hà Nội.</a:t>
            </a:r>
            <a:r>
              <a:rPr lang="en-US" sz="3000" b="1" dirty="0" smtClean="0">
                <a:solidFill>
                  <a:srgbClr val="FFFF00"/>
                </a:solidFill>
              </a:rPr>
              <a:t>	</a:t>
            </a:r>
            <a:r>
              <a:rPr lang="en-US" sz="3000" b="1" smtClean="0">
                <a:solidFill>
                  <a:srgbClr val="FFFF00"/>
                </a:solidFill>
              </a:rPr>
              <a:t>		D</a:t>
            </a:r>
            <a:r>
              <a:rPr lang="vi-VN" sz="3000" b="1" smtClean="0">
                <a:solidFill>
                  <a:srgbClr val="FFFF00"/>
                </a:solidFill>
              </a:rPr>
              <a:t>.</a:t>
            </a:r>
            <a:r>
              <a:rPr lang="en-US" sz="3000" b="1" smtClean="0">
                <a:solidFill>
                  <a:srgbClr val="FFFF00"/>
                </a:solidFill>
              </a:rPr>
              <a:t> Biên Hòa.</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sp>
        <p:nvSpPr>
          <p:cNvPr id="35" name="Parallelogram 34"/>
          <p:cNvSpPr/>
          <p:nvPr/>
        </p:nvSpPr>
        <p:spPr>
          <a:xfrm flipH="1">
            <a:off x="7834910" y="6330948"/>
            <a:ext cx="2138912"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 xmlns:p14="http://schemas.microsoft.com/office/powerpoint/2010/main" val="423001480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27760" y="936210"/>
          <a:ext cx="10805160" cy="4511040"/>
        </p:xfrm>
        <a:graphic>
          <a:graphicData uri="http://schemas.openxmlformats.org/drawingml/2006/table">
            <a:tbl>
              <a:tblPr firstRow="1" bandRow="1">
                <a:tableStyleId>{5C22544A-7EE6-4342-B048-85BDC9FD1C3A}</a:tableStyleId>
              </a:tblPr>
              <a:tblGrid>
                <a:gridCol w="4602480"/>
                <a:gridCol w="2087880"/>
                <a:gridCol w="1996440"/>
                <a:gridCol w="2118360"/>
              </a:tblGrid>
              <a:tr h="370840">
                <a:tc>
                  <a:txBody>
                    <a:bodyPr/>
                    <a:lstStyle/>
                    <a:p>
                      <a:r>
                        <a:rPr lang="en-US" sz="2600" b="1" smtClean="0">
                          <a:latin typeface="Calibri" pitchFamily="34" charset="0"/>
                          <a:cs typeface="Calibri" pitchFamily="34" charset="0"/>
                        </a:rPr>
                        <a:t>Năm</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2010 </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2015</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2021</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Doanh thu dịch</a:t>
                      </a:r>
                      <a:r>
                        <a:rPr lang="en-US" sz="2600" b="1" baseline="0" smtClean="0">
                          <a:latin typeface="Calibri" pitchFamily="34" charset="0"/>
                          <a:cs typeface="Calibri" pitchFamily="34" charset="0"/>
                        </a:rPr>
                        <a:t> </a:t>
                      </a:r>
                      <a:r>
                        <a:rPr lang="en-US" sz="2600" b="1" i="0" baseline="0" smtClean="0">
                          <a:latin typeface="Calibri" pitchFamily="34" charset="0"/>
                          <a:cs typeface="Calibri" pitchFamily="34" charset="0"/>
                        </a:rPr>
                        <a:t>vụ bưu chính </a:t>
                      </a:r>
                      <a:r>
                        <a:rPr lang="en-US" sz="2600" b="1" i="1" baseline="0" smtClean="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6,0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11,0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26,8</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Doanh thu dịch</a:t>
                      </a:r>
                      <a:r>
                        <a:rPr lang="en-US" sz="2600" b="1" baseline="0" smtClean="0">
                          <a:latin typeface="Calibri" pitchFamily="34" charset="0"/>
                          <a:cs typeface="Calibri" pitchFamily="34" charset="0"/>
                        </a:rPr>
                        <a:t> vụ viễn thông </a:t>
                      </a:r>
                      <a:r>
                        <a:rPr lang="en-US" sz="2600" b="1" i="1" baseline="0" smtClean="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177,8</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284,0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316,4</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Số</a:t>
                      </a:r>
                      <a:r>
                        <a:rPr lang="en-US" sz="2600" b="1" baseline="0" smtClean="0">
                          <a:latin typeface="Calibri" pitchFamily="34" charset="0"/>
                          <a:cs typeface="Calibri" pitchFamily="34" charset="0"/>
                        </a:rPr>
                        <a:t> thuê bao điện thoại </a:t>
                      </a:r>
                      <a:r>
                        <a:rPr lang="en-US" sz="2600" b="1" i="1" baseline="0" smtClean="0">
                          <a:latin typeface="Calibri" pitchFamily="34" charset="0"/>
                          <a:cs typeface="Calibri" pitchFamily="34" charset="0"/>
                        </a:rPr>
                        <a:t>(triệu thuê bao)</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125,9</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129,4</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125,8</a:t>
                      </a:r>
                      <a:endParaRPr lang="en-US" sz="2600" b="1">
                        <a:latin typeface="Calibri" pitchFamily="34" charset="0"/>
                        <a:cs typeface="Calibri" pitchFamily="34" charset="0"/>
                      </a:endParaRPr>
                    </a:p>
                  </a:txBody>
                  <a:tcPr/>
                </a:tc>
              </a:tr>
              <a:tr h="370840">
                <a:tc>
                  <a:txBody>
                    <a:bodyPr/>
                    <a:lstStyle/>
                    <a:p>
                      <a:r>
                        <a:rPr lang="en-US" sz="2600" b="1" i="1" smtClean="0">
                          <a:latin typeface="Calibri" pitchFamily="34" charset="0"/>
                          <a:cs typeface="Calibri" pitchFamily="34" charset="0"/>
                        </a:rPr>
                        <a:t>Trong đó:</a:t>
                      </a:r>
                      <a:r>
                        <a:rPr lang="en-US" sz="2600" b="1" i="1" baseline="0" smtClean="0">
                          <a:latin typeface="Calibri" pitchFamily="34" charset="0"/>
                          <a:cs typeface="Calibri" pitchFamily="34" charset="0"/>
                        </a:rPr>
                        <a:t> thuê bao di động</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111,6</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123,9</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122,6</a:t>
                      </a:r>
                      <a:endParaRPr lang="en-US" sz="2600" b="1" i="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Số</a:t>
                      </a:r>
                      <a:r>
                        <a:rPr lang="en-US" sz="2600" b="1" baseline="0" smtClean="0">
                          <a:latin typeface="Calibri" pitchFamily="34" charset="0"/>
                          <a:cs typeface="Calibri" pitchFamily="34" charset="0"/>
                        </a:rPr>
                        <a:t> thuê bao Internet băng rộng cố định </a:t>
                      </a:r>
                      <a:r>
                        <a:rPr lang="en-US" sz="2600" b="1" i="1" baseline="0" smtClean="0">
                          <a:latin typeface="Calibri" pitchFamily="34" charset="0"/>
                          <a:cs typeface="Calibri" pitchFamily="34" charset="0"/>
                        </a:rPr>
                        <a:t>(triệu thuê bao)</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3,7</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7,6</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19,3</a:t>
                      </a:r>
                      <a:endParaRPr lang="en-US" sz="2600" b="1">
                        <a:latin typeface="Calibri" pitchFamily="34" charset="0"/>
                        <a:cs typeface="Calibri" pitchFamily="34" charset="0"/>
                      </a:endParaRPr>
                    </a:p>
                  </a:txBody>
                  <a:tcPr/>
                </a:tc>
              </a:tr>
            </a:tbl>
          </a:graphicData>
        </a:graphic>
      </p:graphicFrame>
      <p:sp>
        <p:nvSpPr>
          <p:cNvPr id="7" name="Rectangle: Rounded Corners 7">
            <a:extLst>
              <a:ext uri="{FF2B5EF4-FFF2-40B4-BE49-F238E27FC236}">
                <a16:creationId xmlns="" xmlns:a16="http://schemas.microsoft.com/office/drawing/2014/main" id="{83943E22-6FC5-4857-96F1-DB4BDF369685}"/>
              </a:ext>
            </a:extLst>
          </p:cNvPr>
          <p:cNvSpPr/>
          <p:nvPr/>
        </p:nvSpPr>
        <p:spPr>
          <a:xfrm>
            <a:off x="522489" y="5733423"/>
            <a:ext cx="11013017" cy="84757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smtClean="0">
                <a:solidFill>
                  <a:srgbClr val="0000FF"/>
                </a:solidFill>
                <a:latin typeface="Calibri" pitchFamily="34" charset="0"/>
                <a:cs typeface="Calibri" pitchFamily="34" charset="0"/>
              </a:rPr>
              <a:t> Nhận xét về doanh thu dịch vụ BC-VT và số thuê bao điện thoại, thuê bao internet băng rộng cố định ở nước ta, giai đoạn 2010 - 2021.</a:t>
            </a:r>
            <a:endParaRPr lang="en-US" sz="2800" b="1" i="1" dirty="0">
              <a:solidFill>
                <a:srgbClr val="0000FF"/>
              </a:solidFill>
              <a:latin typeface="Calibri" pitchFamily="34" charset="0"/>
              <a:cs typeface="Calibri" pitchFamily="34" charset="0"/>
            </a:endParaRPr>
          </a:p>
        </p:txBody>
      </p:sp>
      <p:pic>
        <p:nvPicPr>
          <p:cNvPr id="8" name="Picture 7">
            <a:extLst>
              <a:ext uri="{FF2B5EF4-FFF2-40B4-BE49-F238E27FC236}">
                <a16:creationId xmlns="" xmlns:a16="http://schemas.microsoft.com/office/drawing/2014/main" id="{604A8784-7D1E-4B40-830D-706D02A34333}"/>
              </a:ext>
            </a:extLst>
          </p:cNvPr>
          <p:cNvPicPr>
            <a:picLocks noChangeAspect="1"/>
          </p:cNvPicPr>
          <p:nvPr/>
        </p:nvPicPr>
        <p:blipFill rotWithShape="1">
          <a:blip r:embed="rId2"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4665213"/>
            <a:ext cx="1000545" cy="1086608"/>
          </a:xfrm>
          <a:prstGeom prst="rect">
            <a:avLst/>
          </a:prstGeom>
        </p:spPr>
      </p:pic>
      <p:sp>
        <p:nvSpPr>
          <p:cNvPr id="9" name="TextBox 8"/>
          <p:cNvSpPr txBox="1"/>
          <p:nvPr/>
        </p:nvSpPr>
        <p:spPr>
          <a:xfrm>
            <a:off x="1569720" y="0"/>
            <a:ext cx="10332720" cy="954107"/>
          </a:xfrm>
          <a:prstGeom prst="rect">
            <a:avLst/>
          </a:prstGeom>
          <a:noFill/>
        </p:spPr>
        <p:txBody>
          <a:bodyPr wrap="square" rtlCol="0">
            <a:spAutoFit/>
          </a:bodyPr>
          <a:lstStyle/>
          <a:p>
            <a:pPr algn="ctr"/>
            <a:r>
              <a:rPr lang="en-US" sz="2800" b="1" smtClean="0">
                <a:latin typeface="Calibri" pitchFamily="34" charset="0"/>
                <a:cs typeface="Calibri" pitchFamily="34" charset="0"/>
              </a:rPr>
              <a:t>Một số chỉ tiêu về tình hình phát triển bưu chính viễn thông </a:t>
            </a:r>
          </a:p>
          <a:p>
            <a:pPr algn="ctr"/>
            <a:r>
              <a:rPr lang="en-US" sz="2800" b="1" smtClean="0">
                <a:latin typeface="Calibri" pitchFamily="34" charset="0"/>
                <a:cs typeface="Calibri" pitchFamily="34" charset="0"/>
              </a:rPr>
              <a:t>ở nước ta, giai đoạn 2010 - 2021.</a:t>
            </a:r>
            <a:endParaRPr lang="en-US" sz="2800" b="1">
              <a:latin typeface="Calibri" pitchFamily="34" charset="0"/>
              <a:cs typeface="Calibri" pitchFamily="34" charset="0"/>
            </a:endParaRPr>
          </a:p>
        </p:txBody>
      </p:sp>
      <p:sp>
        <p:nvSpPr>
          <p:cNvPr id="10" name="Rectangle: Rounded Corners 7">
            <a:extLst>
              <a:ext uri="{FF2B5EF4-FFF2-40B4-BE49-F238E27FC236}">
                <a16:creationId xmlns="" xmlns:a16="http://schemas.microsoft.com/office/drawing/2014/main" id="{83943E22-6FC5-4857-96F1-DB4BDF369685}"/>
              </a:ext>
            </a:extLst>
          </p:cNvPr>
          <p:cNvSpPr/>
          <p:nvPr/>
        </p:nvSpPr>
        <p:spPr>
          <a:xfrm>
            <a:off x="522489" y="5748663"/>
            <a:ext cx="11013017" cy="84757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smtClean="0">
                <a:solidFill>
                  <a:srgbClr val="0000FF"/>
                </a:solidFill>
                <a:latin typeface="Calibri" pitchFamily="34" charset="0"/>
                <a:cs typeface="Calibri" pitchFamily="34" charset="0"/>
              </a:rPr>
              <a:t> So sánh sự chênh lệch giữa doanh thu bưu chính với doanh thu viễn thông, giai đoạn 2010 - 2021. Giải thích sự chênh lệch đó.</a:t>
            </a:r>
            <a:endParaRPr lang="en-US" sz="2800" b="1" i="1" dirty="0">
              <a:solidFill>
                <a:srgbClr val="0000FF"/>
              </a:solidFill>
              <a:latin typeface="Calibri" pitchFamily="34" charset="0"/>
              <a:cs typeface="Calibri" pitchFamily="34" charset="0"/>
            </a:endParaRPr>
          </a:p>
        </p:txBody>
      </p:sp>
      <p:pic>
        <p:nvPicPr>
          <p:cNvPr id="11" name="Picture 10">
            <a:extLst>
              <a:ext uri="{FF2B5EF4-FFF2-40B4-BE49-F238E27FC236}">
                <a16:creationId xmlns="" xmlns:a16="http://schemas.microsoft.com/office/drawing/2014/main" id="{604A8784-7D1E-4B40-830D-706D02A34333}"/>
              </a:ext>
            </a:extLst>
          </p:cNvPr>
          <p:cNvPicPr>
            <a:picLocks noChangeAspect="1"/>
          </p:cNvPicPr>
          <p:nvPr/>
        </p:nvPicPr>
        <p:blipFill rotWithShape="1">
          <a:blip r:embed="rId2"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4680453"/>
            <a:ext cx="1000545" cy="1086608"/>
          </a:xfrm>
          <a:prstGeom prst="rect">
            <a:avLst/>
          </a:prstGeom>
        </p:spPr>
      </p:pic>
      <p:sp>
        <p:nvSpPr>
          <p:cNvPr id="12" name="TextBox 11"/>
          <p:cNvSpPr txBox="1"/>
          <p:nvPr/>
        </p:nvSpPr>
        <p:spPr>
          <a:xfrm>
            <a:off x="618697" y="5568285"/>
            <a:ext cx="11518711" cy="553998"/>
          </a:xfrm>
          <a:prstGeom prst="rect">
            <a:avLst/>
          </a:prstGeom>
          <a:noFill/>
        </p:spPr>
        <p:txBody>
          <a:bodyPr wrap="square" rtlCol="0">
            <a:spAutoFit/>
          </a:bodyPr>
          <a:lstStyle/>
          <a:p>
            <a:r>
              <a:rPr lang="en-US" sz="3000" b="1" smtClean="0">
                <a:solidFill>
                  <a:srgbClr val="0506FE"/>
                </a:solidFill>
              </a:rPr>
              <a:t>- Giai đoạn 2010 - 2021:</a:t>
            </a:r>
            <a:endParaRPr lang="en-US" sz="3000" b="1">
              <a:solidFill>
                <a:srgbClr val="0506FE"/>
              </a:solidFill>
            </a:endParaRPr>
          </a:p>
        </p:txBody>
      </p:sp>
      <p:sp>
        <p:nvSpPr>
          <p:cNvPr id="13" name="TextBox 12"/>
          <p:cNvSpPr txBox="1"/>
          <p:nvPr/>
        </p:nvSpPr>
        <p:spPr>
          <a:xfrm>
            <a:off x="470860" y="6077208"/>
            <a:ext cx="12430836" cy="553998"/>
          </a:xfrm>
          <a:prstGeom prst="rect">
            <a:avLst/>
          </a:prstGeom>
          <a:noFill/>
        </p:spPr>
        <p:txBody>
          <a:bodyPr wrap="square" rtlCol="0">
            <a:spAutoFit/>
          </a:bodyPr>
          <a:lstStyle/>
          <a:p>
            <a:r>
              <a:rPr lang="en-US" sz="3000" b="1" smtClean="0">
                <a:solidFill>
                  <a:srgbClr val="0506FE"/>
                </a:solidFill>
              </a:rPr>
              <a:t>- DT DV bưu chính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20,8 nghìn tỉ đồng</a:t>
            </a:r>
            <a:r>
              <a:rPr lang="en-US" sz="3000" b="1" smtClean="0">
                <a:solidFill>
                  <a:srgbClr val="0506FE"/>
                </a:solidFill>
              </a:rPr>
              <a:t>; gấp </a:t>
            </a:r>
            <a:r>
              <a:rPr lang="en-US" sz="3000" b="1" smtClean="0">
                <a:solidFill>
                  <a:srgbClr val="EA211C"/>
                </a:solidFill>
              </a:rPr>
              <a:t>4,5 lần</a:t>
            </a:r>
            <a:endParaRPr lang="en-US" sz="3000" b="1">
              <a:solidFill>
                <a:srgbClr val="EA211C"/>
              </a:solidFill>
            </a:endParaRPr>
          </a:p>
        </p:txBody>
      </p:sp>
      <p:sp>
        <p:nvSpPr>
          <p:cNvPr id="14" name="TextBox 13"/>
          <p:cNvSpPr txBox="1"/>
          <p:nvPr/>
        </p:nvSpPr>
        <p:spPr>
          <a:xfrm>
            <a:off x="500428" y="6065832"/>
            <a:ext cx="12430836" cy="553998"/>
          </a:xfrm>
          <a:prstGeom prst="rect">
            <a:avLst/>
          </a:prstGeom>
          <a:noFill/>
        </p:spPr>
        <p:txBody>
          <a:bodyPr wrap="square" rtlCol="0">
            <a:spAutoFit/>
          </a:bodyPr>
          <a:lstStyle/>
          <a:p>
            <a:r>
              <a:rPr lang="en-US" sz="3000" b="1" smtClean="0">
                <a:solidFill>
                  <a:srgbClr val="0506FE"/>
                </a:solidFill>
              </a:rPr>
              <a:t>- DT DV viễn thông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138,6 nghìn tỉ đồng</a:t>
            </a:r>
            <a:r>
              <a:rPr lang="en-US" sz="3000" b="1" smtClean="0">
                <a:solidFill>
                  <a:srgbClr val="0506FE"/>
                </a:solidFill>
              </a:rPr>
              <a:t>; gấp </a:t>
            </a:r>
            <a:r>
              <a:rPr lang="en-US" sz="3000" b="1" smtClean="0">
                <a:solidFill>
                  <a:srgbClr val="EA211C"/>
                </a:solidFill>
              </a:rPr>
              <a:t>1,8 lần</a:t>
            </a:r>
            <a:endParaRPr lang="en-US" sz="3000" b="1">
              <a:solidFill>
                <a:srgbClr val="EA211C"/>
              </a:solidFill>
            </a:endParaRPr>
          </a:p>
        </p:txBody>
      </p:sp>
      <p:sp>
        <p:nvSpPr>
          <p:cNvPr id="15" name="TextBox 14"/>
          <p:cNvSpPr txBox="1"/>
          <p:nvPr/>
        </p:nvSpPr>
        <p:spPr>
          <a:xfrm>
            <a:off x="475404" y="6068104"/>
            <a:ext cx="12430836" cy="553998"/>
          </a:xfrm>
          <a:prstGeom prst="rect">
            <a:avLst/>
          </a:prstGeom>
          <a:noFill/>
        </p:spPr>
        <p:txBody>
          <a:bodyPr wrap="square" rtlCol="0">
            <a:spAutoFit/>
          </a:bodyPr>
          <a:lstStyle/>
          <a:p>
            <a:r>
              <a:rPr lang="en-US" sz="3000" b="1" smtClean="0">
                <a:solidFill>
                  <a:srgbClr val="0506FE"/>
                </a:solidFill>
              </a:rPr>
              <a:t>- Thuê bao điện thoại giảm </a:t>
            </a:r>
            <a:r>
              <a:rPr lang="en-US" sz="3000" b="1" smtClean="0">
                <a:solidFill>
                  <a:srgbClr val="EA211C"/>
                </a:solidFill>
              </a:rPr>
              <a:t>0,1 triệu thuê bao</a:t>
            </a:r>
            <a:r>
              <a:rPr lang="en-US" sz="3000" b="1" smtClean="0">
                <a:solidFill>
                  <a:srgbClr val="0506FE"/>
                </a:solidFill>
              </a:rPr>
              <a:t>; gấp </a:t>
            </a:r>
            <a:r>
              <a:rPr lang="en-US" sz="3000" b="1" smtClean="0">
                <a:solidFill>
                  <a:srgbClr val="EA211C"/>
                </a:solidFill>
              </a:rPr>
              <a:t>1,01 lần</a:t>
            </a:r>
            <a:endParaRPr lang="en-US" sz="3000" b="1">
              <a:solidFill>
                <a:srgbClr val="EA211C"/>
              </a:solidFill>
            </a:endParaRPr>
          </a:p>
        </p:txBody>
      </p:sp>
      <p:sp>
        <p:nvSpPr>
          <p:cNvPr id="17" name="TextBox 16"/>
          <p:cNvSpPr txBox="1"/>
          <p:nvPr/>
        </p:nvSpPr>
        <p:spPr>
          <a:xfrm>
            <a:off x="450384" y="6081754"/>
            <a:ext cx="12430836" cy="553998"/>
          </a:xfrm>
          <a:prstGeom prst="rect">
            <a:avLst/>
          </a:prstGeom>
          <a:noFill/>
        </p:spPr>
        <p:txBody>
          <a:bodyPr wrap="square" rtlCol="0">
            <a:spAutoFit/>
          </a:bodyPr>
          <a:lstStyle/>
          <a:p>
            <a:r>
              <a:rPr lang="en-US" sz="3000" b="1" smtClean="0">
                <a:solidFill>
                  <a:srgbClr val="0506FE"/>
                </a:solidFill>
              </a:rPr>
              <a:t>- Thuê bao Internet BRCĐ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15,6 triệu tb</a:t>
            </a:r>
            <a:r>
              <a:rPr lang="en-US" sz="3000" b="1" smtClean="0">
                <a:solidFill>
                  <a:srgbClr val="0506FE"/>
                </a:solidFill>
              </a:rPr>
              <a:t>; gấp </a:t>
            </a:r>
            <a:r>
              <a:rPr lang="en-US" sz="3000" b="1" smtClean="0">
                <a:solidFill>
                  <a:srgbClr val="EA211C"/>
                </a:solidFill>
              </a:rPr>
              <a:t>5,2 lần</a:t>
            </a:r>
            <a:endParaRPr lang="en-US" sz="3000" b="1">
              <a:solidFill>
                <a:srgbClr val="EA211C"/>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ppt_x</p:attrName>
                                        </p:attrNameLst>
                                      </p:cBhvr>
                                      <p:tavLst>
                                        <p:tav tm="0">
                                          <p:val>
                                            <p:strVal val="#ppt_x-.2"/>
                                          </p:val>
                                        </p:tav>
                                        <p:tav tm="100000">
                                          <p:val>
                                            <p:strVal val="#ppt_x"/>
                                          </p:val>
                                        </p:tav>
                                      </p:tavLst>
                                    </p:anim>
                                    <p:anim calcmode="lin" valueType="num">
                                      <p:cBhvr>
                                        <p:cTn id="3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xit" presetSubtype="0" fill="hold" grpId="1" nodeType="clickEffect">
                                  <p:stCondLst>
                                    <p:cond delay="0"/>
                                  </p:stCondLst>
                                  <p:childTnLst>
                                    <p:anim calcmode="lin" valueType="num">
                                      <p:cBhvr>
                                        <p:cTn id="44" dur="1000"/>
                                        <p:tgtEl>
                                          <p:spTgt spid="13"/>
                                        </p:tgtEl>
                                        <p:attrNameLst>
                                          <p:attrName>ppt_x</p:attrName>
                                        </p:attrNameLst>
                                      </p:cBhvr>
                                      <p:tavLst>
                                        <p:tav tm="0">
                                          <p:val>
                                            <p:strVal val="ppt_x"/>
                                          </p:val>
                                        </p:tav>
                                        <p:tav tm="100000">
                                          <p:val>
                                            <p:strVal val="ppt_x-.2"/>
                                          </p:val>
                                        </p:tav>
                                      </p:tavLst>
                                    </p:anim>
                                    <p:anim calcmode="lin" valueType="num">
                                      <p:cBhvr>
                                        <p:cTn id="45" dur="1000"/>
                                        <p:tgtEl>
                                          <p:spTgt spid="13"/>
                                        </p:tgtEl>
                                        <p:attrNameLst>
                                          <p:attrName>ppt_y</p:attrName>
                                        </p:attrNameLst>
                                      </p:cBhvr>
                                      <p:tavLst>
                                        <p:tav tm="0">
                                          <p:val>
                                            <p:strVal val="ppt_y"/>
                                          </p:val>
                                        </p:tav>
                                        <p:tav tm="100000">
                                          <p:val>
                                            <p:strVal val="ppt_y"/>
                                          </p:val>
                                        </p:tav>
                                      </p:tavLst>
                                    </p:anim>
                                    <p:animEffect transition="out" filter="fade">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ppt_x</p:attrName>
                                        </p:attrNameLst>
                                      </p:cBhvr>
                                      <p:tavLst>
                                        <p:tav tm="0">
                                          <p:val>
                                            <p:strVal val="#ppt_x-.2"/>
                                          </p:val>
                                        </p:tav>
                                        <p:tav tm="100000">
                                          <p:val>
                                            <p:strVal val="#ppt_x"/>
                                          </p:val>
                                        </p:tav>
                                      </p:tavLst>
                                    </p:anim>
                                    <p:anim calcmode="lin" valueType="num">
                                      <p:cBhvr>
                                        <p:cTn id="5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xit" presetSubtype="0" fill="hold" grpId="1" nodeType="clickEffect">
                                  <p:stCondLst>
                                    <p:cond delay="0"/>
                                  </p:stCondLst>
                                  <p:childTnLst>
                                    <p:anim calcmode="lin" valueType="num">
                                      <p:cBhvr>
                                        <p:cTn id="58" dur="1000"/>
                                        <p:tgtEl>
                                          <p:spTgt spid="14"/>
                                        </p:tgtEl>
                                        <p:attrNameLst>
                                          <p:attrName>ppt_x</p:attrName>
                                        </p:attrNameLst>
                                      </p:cBhvr>
                                      <p:tavLst>
                                        <p:tav tm="0">
                                          <p:val>
                                            <p:strVal val="ppt_x"/>
                                          </p:val>
                                        </p:tav>
                                        <p:tav tm="100000">
                                          <p:val>
                                            <p:strVal val="ppt_x-.2"/>
                                          </p:val>
                                        </p:tav>
                                      </p:tavLst>
                                    </p:anim>
                                    <p:anim calcmode="lin" valueType="num">
                                      <p:cBhvr>
                                        <p:cTn id="59" dur="1000"/>
                                        <p:tgtEl>
                                          <p:spTgt spid="14"/>
                                        </p:tgtEl>
                                        <p:attrNameLst>
                                          <p:attrName>ppt_y</p:attrName>
                                        </p:attrNameLst>
                                      </p:cBhvr>
                                      <p:tavLst>
                                        <p:tav tm="0">
                                          <p:val>
                                            <p:strVal val="ppt_y"/>
                                          </p:val>
                                        </p:tav>
                                        <p:tav tm="100000">
                                          <p:val>
                                            <p:strVal val="ppt_y"/>
                                          </p:val>
                                        </p:tav>
                                      </p:tavLst>
                                    </p:anim>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000" fill="hold"/>
                                        <p:tgtEl>
                                          <p:spTgt spid="15"/>
                                        </p:tgtEl>
                                        <p:attrNameLst>
                                          <p:attrName>ppt_x</p:attrName>
                                        </p:attrNameLst>
                                      </p:cBhvr>
                                      <p:tavLst>
                                        <p:tav tm="0">
                                          <p:val>
                                            <p:strVal val="#ppt_x-.2"/>
                                          </p:val>
                                        </p:tav>
                                        <p:tav tm="100000">
                                          <p:val>
                                            <p:strVal val="#ppt_x"/>
                                          </p:val>
                                        </p:tav>
                                      </p:tavLst>
                                    </p:anim>
                                    <p:anim calcmode="lin" valueType="num">
                                      <p:cBhvr>
                                        <p:cTn id="6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9" presetClass="exit" presetSubtype="0" fill="hold" grpId="1" nodeType="clickEffect">
                                  <p:stCondLst>
                                    <p:cond delay="0"/>
                                  </p:stCondLst>
                                  <p:childTnLst>
                                    <p:anim calcmode="lin" valueType="num">
                                      <p:cBhvr>
                                        <p:cTn id="72" dur="1000"/>
                                        <p:tgtEl>
                                          <p:spTgt spid="15"/>
                                        </p:tgtEl>
                                        <p:attrNameLst>
                                          <p:attrName>ppt_x</p:attrName>
                                        </p:attrNameLst>
                                      </p:cBhvr>
                                      <p:tavLst>
                                        <p:tav tm="0">
                                          <p:val>
                                            <p:strVal val="ppt_x"/>
                                          </p:val>
                                        </p:tav>
                                        <p:tav tm="100000">
                                          <p:val>
                                            <p:strVal val="ppt_x-.2"/>
                                          </p:val>
                                        </p:tav>
                                      </p:tavLst>
                                    </p:anim>
                                    <p:anim calcmode="lin" valueType="num">
                                      <p:cBhvr>
                                        <p:cTn id="73" dur="1000"/>
                                        <p:tgtEl>
                                          <p:spTgt spid="15"/>
                                        </p:tgtEl>
                                        <p:attrNameLst>
                                          <p:attrName>ppt_y</p:attrName>
                                        </p:attrNameLst>
                                      </p:cBhvr>
                                      <p:tavLst>
                                        <p:tav tm="0">
                                          <p:val>
                                            <p:strVal val="ppt_y"/>
                                          </p:val>
                                        </p:tav>
                                        <p:tav tm="100000">
                                          <p:val>
                                            <p:strVal val="ppt_y"/>
                                          </p:val>
                                        </p:tav>
                                      </p:tavLst>
                                    </p:anim>
                                    <p:animEffect transition="out" filter="fade">
                                      <p:cBhvr>
                                        <p:cTn id="74" dur="1000"/>
                                        <p:tgtEl>
                                          <p:spTgt spid="15"/>
                                        </p:tgtEl>
                                      </p:cBhvr>
                                    </p:animEffect>
                                    <p:set>
                                      <p:cBhvr>
                                        <p:cTn id="75" dur="1" fill="hold">
                                          <p:stCondLst>
                                            <p:cond delay="999"/>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1000" fill="hold"/>
                                        <p:tgtEl>
                                          <p:spTgt spid="17"/>
                                        </p:tgtEl>
                                        <p:attrNameLst>
                                          <p:attrName>ppt_x</p:attrName>
                                        </p:attrNameLst>
                                      </p:cBhvr>
                                      <p:tavLst>
                                        <p:tav tm="0">
                                          <p:val>
                                            <p:strVal val="#ppt_x-.2"/>
                                          </p:val>
                                        </p:tav>
                                        <p:tav tm="100000">
                                          <p:val>
                                            <p:strVal val="#ppt_x"/>
                                          </p:val>
                                        </p:tav>
                                      </p:tavLst>
                                    </p:anim>
                                    <p:anim calcmode="lin" valueType="num">
                                      <p:cBhvr>
                                        <p:cTn id="81"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82" dur="10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9" presetClass="exit" presetSubtype="0" fill="hold" grpId="1" nodeType="clickEffect">
                                  <p:stCondLst>
                                    <p:cond delay="0"/>
                                  </p:stCondLst>
                                  <p:childTnLst>
                                    <p:anim calcmode="lin" valueType="num">
                                      <p:cBhvr>
                                        <p:cTn id="86" dur="1000"/>
                                        <p:tgtEl>
                                          <p:spTgt spid="17"/>
                                        </p:tgtEl>
                                        <p:attrNameLst>
                                          <p:attrName>ppt_x</p:attrName>
                                        </p:attrNameLst>
                                      </p:cBhvr>
                                      <p:tavLst>
                                        <p:tav tm="0">
                                          <p:val>
                                            <p:strVal val="ppt_x"/>
                                          </p:val>
                                        </p:tav>
                                        <p:tav tm="100000">
                                          <p:val>
                                            <p:strVal val="ppt_x-.2"/>
                                          </p:val>
                                        </p:tav>
                                      </p:tavLst>
                                    </p:anim>
                                    <p:anim calcmode="lin" valueType="num">
                                      <p:cBhvr>
                                        <p:cTn id="87" dur="1000"/>
                                        <p:tgtEl>
                                          <p:spTgt spid="17"/>
                                        </p:tgtEl>
                                        <p:attrNameLst>
                                          <p:attrName>ppt_y</p:attrName>
                                        </p:attrNameLst>
                                      </p:cBhvr>
                                      <p:tavLst>
                                        <p:tav tm="0">
                                          <p:val>
                                            <p:strVal val="ppt_y"/>
                                          </p:val>
                                        </p:tav>
                                        <p:tav tm="100000">
                                          <p:val>
                                            <p:strVal val="ppt_y"/>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par>
                                <p:cTn id="90" presetID="29" presetClass="exit" presetSubtype="0" fill="hold" grpId="1" nodeType="withEffect">
                                  <p:stCondLst>
                                    <p:cond delay="0"/>
                                  </p:stCondLst>
                                  <p:childTnLst>
                                    <p:anim calcmode="lin" valueType="num">
                                      <p:cBhvr>
                                        <p:cTn id="91" dur="1000"/>
                                        <p:tgtEl>
                                          <p:spTgt spid="12"/>
                                        </p:tgtEl>
                                        <p:attrNameLst>
                                          <p:attrName>ppt_x</p:attrName>
                                        </p:attrNameLst>
                                      </p:cBhvr>
                                      <p:tavLst>
                                        <p:tav tm="0">
                                          <p:val>
                                            <p:strVal val="ppt_x"/>
                                          </p:val>
                                        </p:tav>
                                        <p:tav tm="100000">
                                          <p:val>
                                            <p:strVal val="ppt_x-.2"/>
                                          </p:val>
                                        </p:tav>
                                      </p:tavLst>
                                    </p:anim>
                                    <p:anim calcmode="lin" valueType="num">
                                      <p:cBhvr>
                                        <p:cTn id="92" dur="1000"/>
                                        <p:tgtEl>
                                          <p:spTgt spid="12"/>
                                        </p:tgtEl>
                                        <p:attrNameLst>
                                          <p:attrName>ppt_y</p:attrName>
                                        </p:attrNameLst>
                                      </p:cBhvr>
                                      <p:tavLst>
                                        <p:tav tm="0">
                                          <p:val>
                                            <p:strVal val="ppt_y"/>
                                          </p:val>
                                        </p:tav>
                                        <p:tav tm="100000">
                                          <p:val>
                                            <p:strVal val="ppt_y"/>
                                          </p:val>
                                        </p:tav>
                                      </p:tavLst>
                                    </p:anim>
                                    <p:animEffect transition="out" filter="fade">
                                      <p:cBhvr>
                                        <p:cTn id="93" dur="1000"/>
                                        <p:tgtEl>
                                          <p:spTgt spid="12"/>
                                        </p:tgtEl>
                                      </p:cBhvr>
                                    </p:animEffect>
                                    <p:set>
                                      <p:cBhvr>
                                        <p:cTn id="94" dur="1" fill="hold">
                                          <p:stCondLst>
                                            <p:cond delay="999"/>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9" presetClass="entr" presetSubtype="0"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p:cTn id="99" dur="1000" fill="hold"/>
                                        <p:tgtEl>
                                          <p:spTgt spid="11"/>
                                        </p:tgtEl>
                                        <p:attrNameLst>
                                          <p:attrName>ppt_x</p:attrName>
                                        </p:attrNameLst>
                                      </p:cBhvr>
                                      <p:tavLst>
                                        <p:tav tm="0">
                                          <p:val>
                                            <p:strVal val="#ppt_x-.2"/>
                                          </p:val>
                                        </p:tav>
                                        <p:tav tm="100000">
                                          <p:val>
                                            <p:strVal val="#ppt_x"/>
                                          </p:val>
                                        </p:tav>
                                      </p:tavLst>
                                    </p:anim>
                                    <p:anim calcmode="lin" valueType="num">
                                      <p:cBhvr>
                                        <p:cTn id="10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11"/>
                                        </p:tgtEl>
                                      </p:cBhvr>
                                    </p:animEffect>
                                  </p:childTnLst>
                                </p:cTn>
                              </p:par>
                              <p:par>
                                <p:cTn id="102" presetID="29" presetClass="entr" presetSubtype="0" fill="hold" grpId="0" nodeType="withEffect">
                                  <p:stCondLst>
                                    <p:cond delay="0"/>
                                  </p:stCondLst>
                                  <p:childTnLst>
                                    <p:set>
                                      <p:cBhvr>
                                        <p:cTn id="103" dur="1" fill="hold">
                                          <p:stCondLst>
                                            <p:cond delay="0"/>
                                          </p:stCondLst>
                                        </p:cTn>
                                        <p:tgtEl>
                                          <p:spTgt spid="10"/>
                                        </p:tgtEl>
                                        <p:attrNameLst>
                                          <p:attrName>style.visibility</p:attrName>
                                        </p:attrNameLst>
                                      </p:cBhvr>
                                      <p:to>
                                        <p:strVal val="visible"/>
                                      </p:to>
                                    </p:set>
                                    <p:anim calcmode="lin" valueType="num">
                                      <p:cBhvr>
                                        <p:cTn id="104" dur="1000" fill="hold"/>
                                        <p:tgtEl>
                                          <p:spTgt spid="10"/>
                                        </p:tgtEl>
                                        <p:attrNameLst>
                                          <p:attrName>ppt_x</p:attrName>
                                        </p:attrNameLst>
                                      </p:cBhvr>
                                      <p:tavLst>
                                        <p:tav tm="0">
                                          <p:val>
                                            <p:strVal val="#ppt_x-.2"/>
                                          </p:val>
                                        </p:tav>
                                        <p:tav tm="100000">
                                          <p:val>
                                            <p:strVal val="#ppt_x"/>
                                          </p:val>
                                        </p:tav>
                                      </p:tavLst>
                                    </p:anim>
                                    <p:anim calcmode="lin" valueType="num">
                                      <p:cBhvr>
                                        <p:cTn id="10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10"/>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xit" presetSubtype="0" fill="hold" nodeType="clickEffect">
                                  <p:stCondLst>
                                    <p:cond delay="0"/>
                                  </p:stCondLst>
                                  <p:childTnLst>
                                    <p:anim calcmode="lin" valueType="num">
                                      <p:cBhvr>
                                        <p:cTn id="110" dur="1000"/>
                                        <p:tgtEl>
                                          <p:spTgt spid="11"/>
                                        </p:tgtEl>
                                        <p:attrNameLst>
                                          <p:attrName>ppt_x</p:attrName>
                                        </p:attrNameLst>
                                      </p:cBhvr>
                                      <p:tavLst>
                                        <p:tav tm="0">
                                          <p:val>
                                            <p:strVal val="ppt_x"/>
                                          </p:val>
                                        </p:tav>
                                        <p:tav tm="100000">
                                          <p:val>
                                            <p:strVal val="ppt_x-.2"/>
                                          </p:val>
                                        </p:tav>
                                      </p:tavLst>
                                    </p:anim>
                                    <p:anim calcmode="lin" valueType="num">
                                      <p:cBhvr>
                                        <p:cTn id="111" dur="1000"/>
                                        <p:tgtEl>
                                          <p:spTgt spid="11"/>
                                        </p:tgtEl>
                                        <p:attrNameLst>
                                          <p:attrName>ppt_y</p:attrName>
                                        </p:attrNameLst>
                                      </p:cBhvr>
                                      <p:tavLst>
                                        <p:tav tm="0">
                                          <p:val>
                                            <p:strVal val="ppt_y"/>
                                          </p:val>
                                        </p:tav>
                                        <p:tav tm="100000">
                                          <p:val>
                                            <p:strVal val="ppt_y"/>
                                          </p:val>
                                        </p:tav>
                                      </p:tavLst>
                                    </p:anim>
                                    <p:animEffect transition="out" filter="fade">
                                      <p:cBhvr>
                                        <p:cTn id="112" dur="1000"/>
                                        <p:tgtEl>
                                          <p:spTgt spid="11"/>
                                        </p:tgtEl>
                                      </p:cBhvr>
                                    </p:animEffect>
                                    <p:set>
                                      <p:cBhvr>
                                        <p:cTn id="113" dur="1" fill="hold">
                                          <p:stCondLst>
                                            <p:cond delay="999"/>
                                          </p:stCondLst>
                                        </p:cTn>
                                        <p:tgtEl>
                                          <p:spTgt spid="11"/>
                                        </p:tgtEl>
                                        <p:attrNameLst>
                                          <p:attrName>style.visibility</p:attrName>
                                        </p:attrNameLst>
                                      </p:cBhvr>
                                      <p:to>
                                        <p:strVal val="hidden"/>
                                      </p:to>
                                    </p:set>
                                  </p:childTnLst>
                                </p:cTn>
                              </p:par>
                              <p:par>
                                <p:cTn id="114" presetID="29" presetClass="exit" presetSubtype="0" fill="hold" grpId="1" nodeType="withEffect">
                                  <p:stCondLst>
                                    <p:cond delay="0"/>
                                  </p:stCondLst>
                                  <p:childTnLst>
                                    <p:anim calcmode="lin" valueType="num">
                                      <p:cBhvr>
                                        <p:cTn id="115" dur="1000"/>
                                        <p:tgtEl>
                                          <p:spTgt spid="10"/>
                                        </p:tgtEl>
                                        <p:attrNameLst>
                                          <p:attrName>ppt_x</p:attrName>
                                        </p:attrNameLst>
                                      </p:cBhvr>
                                      <p:tavLst>
                                        <p:tav tm="0">
                                          <p:val>
                                            <p:strVal val="ppt_x"/>
                                          </p:val>
                                        </p:tav>
                                        <p:tav tm="100000">
                                          <p:val>
                                            <p:strVal val="ppt_x-.2"/>
                                          </p:val>
                                        </p:tav>
                                      </p:tavLst>
                                    </p:anim>
                                    <p:anim calcmode="lin" valueType="num">
                                      <p:cBhvr>
                                        <p:cTn id="116" dur="1000"/>
                                        <p:tgtEl>
                                          <p:spTgt spid="10"/>
                                        </p:tgtEl>
                                        <p:attrNameLst>
                                          <p:attrName>ppt_y</p:attrName>
                                        </p:attrNameLst>
                                      </p:cBhvr>
                                      <p:tavLst>
                                        <p:tav tm="0">
                                          <p:val>
                                            <p:strVal val="ppt_y"/>
                                          </p:val>
                                        </p:tav>
                                        <p:tav tm="100000">
                                          <p:val>
                                            <p:strVal val="ppt_y"/>
                                          </p:val>
                                        </p:tav>
                                      </p:tavLst>
                                    </p:anim>
                                    <p:animEffect transition="out" filter="fade">
                                      <p:cBhvr>
                                        <p:cTn id="117" dur="1000"/>
                                        <p:tgtEl>
                                          <p:spTgt spid="10"/>
                                        </p:tgtEl>
                                      </p:cBhvr>
                                    </p:animEffect>
                                    <p:set>
                                      <p:cBhvr>
                                        <p:cTn id="11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2" grpId="0"/>
      <p:bldP spid="12" grpId="1"/>
      <p:bldP spid="13" grpId="0"/>
      <p:bldP spid="13" grpId="1"/>
      <p:bldP spid="14" grpId="0"/>
      <p:bldP spid="14" grpId="1"/>
      <p:bldP spid="15" grpId="0"/>
      <p:bldP spid="15" grpId="1"/>
      <p:bldP spid="17" grpId="0"/>
      <p:bldP spid="1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Viễn thông sẽ là ngành có sức tăng trưởng mạnh nhất trong năm 2020 - MVietQ">
            <a:extLst>
              <a:ext uri="{FF2B5EF4-FFF2-40B4-BE49-F238E27FC236}">
                <a16:creationId xmlns:a16="http://schemas.microsoft.com/office/drawing/2014/main" xmlns="" id="{08E37BF4-932E-43EA-B948-E53488DA56A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9413400" y="1650061"/>
            <a:ext cx="2751236" cy="1669322"/>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4" descr="Đảm bảo người dân khu đô thị được lựa chọn mạng viễn thông - Báo Khánh Hòa  điện tử">
            <a:extLst>
              <a:ext uri="{FF2B5EF4-FFF2-40B4-BE49-F238E27FC236}">
                <a16:creationId xmlns:a16="http://schemas.microsoft.com/office/drawing/2014/main" xmlns="" id="{36B9D7F2-CBD6-453E-A358-B22AD25A545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885732" y="1650061"/>
            <a:ext cx="2527668" cy="168721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lowchart: Off-page Connec">
            <a:extLst>
              <a:ext uri="{FF2B5EF4-FFF2-40B4-BE49-F238E27FC236}">
                <a16:creationId xmlns:a16="http://schemas.microsoft.com/office/drawing/2014/main" xmlns="" id="{93F9F10C-AA44-40C4-8D06-74916067CFF2}"/>
              </a:ext>
            </a:extLst>
          </p:cNvPr>
          <p:cNvSpPr/>
          <p:nvPr/>
        </p:nvSpPr>
        <p:spPr>
          <a:xfrm>
            <a:off x="1464608" y="5687204"/>
            <a:ext cx="3904343" cy="707886"/>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Aft>
                <a:spcPts val="0"/>
              </a:spcAft>
            </a:pPr>
            <a:r>
              <a:rPr lang="en-US" sz="4000" b="1">
                <a:solidFill>
                  <a:srgbClr val="C00000"/>
                </a:solidFill>
                <a:latin typeface="Calibri" pitchFamily="34" charset="0"/>
                <a:ea typeface="SimSun" panose="02010600030101010101" pitchFamily="2" charset="-122"/>
                <a:cs typeface="Calibri" pitchFamily="34" charset="0"/>
              </a:rPr>
              <a:t>EM CÓ BIẾT?</a:t>
            </a:r>
            <a:endParaRPr lang="vi-VN" sz="4000" b="1" dirty="0">
              <a:solidFill>
                <a:srgbClr val="C00000"/>
              </a:solidFill>
              <a:latin typeface="Calibri" pitchFamily="34" charset="0"/>
              <a:ea typeface="Times New Roman" panose="02020603050405020304" pitchFamily="18" charset="0"/>
              <a:cs typeface="Calibri" pitchFamily="34" charset="0"/>
            </a:endParaRPr>
          </a:p>
        </p:txBody>
      </p:sp>
      <p:sp>
        <p:nvSpPr>
          <p:cNvPr id="17" name="Rectangle 16">
            <a:extLst>
              <a:ext uri="{FF2B5EF4-FFF2-40B4-BE49-F238E27FC236}">
                <a16:creationId xmlns:a16="http://schemas.microsoft.com/office/drawing/2014/main" xmlns="" id="{F1BD296A-12EB-452B-AD0D-B68B4AAFA137}"/>
              </a:ext>
            </a:extLst>
          </p:cNvPr>
          <p:cNvSpPr/>
          <p:nvPr/>
        </p:nvSpPr>
        <p:spPr>
          <a:xfrm>
            <a:off x="0" y="9523"/>
            <a:ext cx="12192000" cy="68289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8" name="Picture 7">
            <a:extLst>
              <a:ext uri="{FF2B5EF4-FFF2-40B4-BE49-F238E27FC236}">
                <a16:creationId xmlns:a16="http://schemas.microsoft.com/office/drawing/2014/main" xmlns="" id="{031FDBA5-DED3-4838-ADFD-B758D9A67EA8}"/>
              </a:ext>
            </a:extLst>
          </p:cNvPr>
          <p:cNvPicPr>
            <a:picLocks noChangeAspect="1"/>
          </p:cNvPicPr>
          <p:nvPr/>
        </p:nvPicPr>
        <p:blipFill>
          <a:blip r:embed="rId5"/>
          <a:stretch>
            <a:fillRect/>
          </a:stretch>
        </p:blipFill>
        <p:spPr>
          <a:xfrm>
            <a:off x="6649726" y="3319383"/>
            <a:ext cx="5552224" cy="3449109"/>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Company name&#10;&#10;Description automatically generated with low confidence">
            <a:extLst>
              <a:ext uri="{FF2B5EF4-FFF2-40B4-BE49-F238E27FC236}">
                <a16:creationId xmlns:a16="http://schemas.microsoft.com/office/drawing/2014/main" xmlns="" id="{81C02ED5-A6A8-4FDD-A087-E95283F58A22}"/>
              </a:ext>
            </a:extLst>
          </p:cNvPr>
          <p:cNvPicPr>
            <a:picLocks noChangeAspect="1"/>
          </p:cNvPicPr>
          <p:nvPr/>
        </p:nvPicPr>
        <p:blipFill>
          <a:blip r:embed="rId6"/>
          <a:stretch>
            <a:fillRect/>
          </a:stretch>
        </p:blipFill>
        <p:spPr>
          <a:xfrm>
            <a:off x="14926" y="2220745"/>
            <a:ext cx="6619875" cy="3238500"/>
          </a:xfrm>
          <a:prstGeom prst="roundRect">
            <a:avLst>
              <a:gd name="adj" fmla="val 23390"/>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oup 22">
            <a:extLst>
              <a:ext uri="{FF2B5EF4-FFF2-40B4-BE49-F238E27FC236}">
                <a16:creationId xmlns:a16="http://schemas.microsoft.com/office/drawing/2014/main" xmlns="" id="{3AE1E2D8-62B0-40F4-8E45-2BDB1CF25A1E}"/>
              </a:ext>
            </a:extLst>
          </p:cNvPr>
          <p:cNvGrpSpPr/>
          <p:nvPr/>
        </p:nvGrpSpPr>
        <p:grpSpPr>
          <a:xfrm>
            <a:off x="0" y="0"/>
            <a:ext cx="10958286" cy="2230268"/>
            <a:chOff x="798285" y="4000312"/>
            <a:chExt cx="10958286" cy="2230268"/>
          </a:xfrm>
        </p:grpSpPr>
        <p:pic>
          <p:nvPicPr>
            <p:cNvPr id="24" name="Picture 23" descr="Viễn thông cần thiết như thế nào trong cuộc sống">
              <a:extLst>
                <a:ext uri="{FF2B5EF4-FFF2-40B4-BE49-F238E27FC236}">
                  <a16:creationId xmlns:a16="http://schemas.microsoft.com/office/drawing/2014/main" xmlns="" id="{73471EBC-70D8-42AA-A6F7-2895B43769A2}"/>
                </a:ext>
              </a:extLst>
            </p:cNvPr>
            <p:cNvPicPr>
              <a:picLocks noChangeAspect="1" noChangeArrowheads="1"/>
            </p:cNvPicPr>
            <p:nvPr/>
          </p:nvPicPr>
          <p:blipFill>
            <a:blip r:embed="rId7">
              <a:extLst>
                <a:ext uri="{BEBA8EAE-BF5A-486C-A8C5-ECC9F3942E4B}">
                  <a14:imgProps xmlns:a14="http://schemas.microsoft.com/office/drawing/2010/main" xmlns="">
                    <a14:imgLayer r:embed="">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Flowchart: Off-page Connector 24">
              <a:extLst>
                <a:ext uri="{FF2B5EF4-FFF2-40B4-BE49-F238E27FC236}">
                  <a16:creationId xmlns:a16="http://schemas.microsoft.com/office/drawing/2014/main" xmlns="" id="{70C635BF-5578-4B6E-B685-C83F9AE4606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26" name="TextBox 25">
              <a:extLst>
                <a:ext uri="{FF2B5EF4-FFF2-40B4-BE49-F238E27FC236}">
                  <a16:creationId xmlns:a16="http://schemas.microsoft.com/office/drawing/2014/main" xmlns="" id="{B58E21A3-F59B-4C9C-B73C-9A754ABB4C15}"/>
                </a:ext>
              </a:extLst>
            </p:cNvPr>
            <p:cNvSpPr txBox="1"/>
            <p:nvPr/>
          </p:nvSpPr>
          <p:spPr>
            <a:xfrm>
              <a:off x="6003331" y="4746546"/>
              <a:ext cx="5655211" cy="661720"/>
            </a:xfrm>
            <a:prstGeom prst="rect">
              <a:avLst/>
            </a:prstGeom>
            <a:noFill/>
          </p:spPr>
          <p:txBody>
            <a:bodyPr wrap="square" rtlCol="0">
              <a:spAutoFit/>
            </a:bodyPr>
            <a:lstStyle/>
            <a:p>
              <a:pPr algn="ctr"/>
              <a:r>
                <a:rPr lang="en-US" sz="3700" b="1" smtClean="0">
                  <a:solidFill>
                    <a:schemeClr val="bg1"/>
                  </a:solidFill>
                  <a:latin typeface="Calibri" pitchFamily="34" charset="0"/>
                  <a:cs typeface="Calibri" pitchFamily="34" charset="0"/>
                </a:rPr>
                <a:t>BƯU </a:t>
              </a:r>
              <a:r>
                <a:rPr lang="en-US" sz="3700" b="1">
                  <a:solidFill>
                    <a:schemeClr val="bg1"/>
                  </a:solidFill>
                  <a:latin typeface="Calibri" pitchFamily="34" charset="0"/>
                  <a:cs typeface="Calibri" pitchFamily="34" charset="0"/>
                </a:rPr>
                <a:t>CHÍNH VIỄN THÔNG</a:t>
              </a:r>
            </a:p>
          </p:txBody>
        </p:sp>
      </p:grpSp>
    </p:spTree>
    <p:extLst>
      <p:ext uri="{BB962C8B-B14F-4D97-AF65-F5344CB8AC3E}">
        <p14:creationId xmlns:p14="http://schemas.microsoft.com/office/powerpoint/2010/main" xmlns="" val="1277346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419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6861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Rectangle 4"/>
          <p:cNvSpPr/>
          <p:nvPr/>
        </p:nvSpPr>
        <p:spPr>
          <a:xfrm>
            <a:off x="289560" y="1693149"/>
            <a:ext cx="11704319" cy="3293209"/>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 Đây</a:t>
            </a:r>
            <a:r>
              <a:rPr lang="vi-VN" sz="3200" b="1" smtClean="0">
                <a:latin typeface="Calibri" pitchFamily="34" charset="0"/>
                <a:cs typeface="Calibri" pitchFamily="34" charset="0"/>
              </a:rPr>
              <a:t> là ngành quan trọng, góp phần vào việc nâng cao đời sống người dân, tăng trưởng kinh tế và hội nhập quốc tế.</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Doanh thu tăng liên tục</a:t>
            </a:r>
            <a:r>
              <a:rPr lang="en-US" sz="3200" b="1" smtClean="0">
                <a:latin typeface="Calibri" pitchFamily="34" charset="0"/>
                <a:cs typeface="Calibri" pitchFamily="34" charset="0"/>
              </a:rPr>
              <a:t>, n</a:t>
            </a:r>
            <a:r>
              <a:rPr lang="vi-VN" sz="3200" b="1" smtClean="0">
                <a:latin typeface="Calibri" pitchFamily="34" charset="0"/>
                <a:cs typeface="Calibri" pitchFamily="34" charset="0"/>
              </a:rPr>
              <a:t>ăm</a:t>
            </a:r>
            <a:r>
              <a:rPr lang="en-US" sz="3200" b="1" smtClean="0">
                <a:latin typeface="Calibri" pitchFamily="34" charset="0"/>
                <a:cs typeface="Calibri" pitchFamily="34" charset="0"/>
              </a:rPr>
              <a:t> </a:t>
            </a:r>
            <a:r>
              <a:rPr lang="vi-VN" sz="3200" b="1" smtClean="0">
                <a:latin typeface="Calibri" pitchFamily="34" charset="0"/>
                <a:cs typeface="Calibri" pitchFamily="34" charset="0"/>
              </a:rPr>
              <a:t>2021, đạt 343,2 nghìn tỉ đồng.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Mạng lưới bưu chính viễn thông phủ khắp cả nước.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đô thị tập trung các dịch vụ bưu chính viễn thông hiện đại.</a:t>
            </a:r>
            <a:endParaRPr lang="en-US" sz="3200" b="1">
              <a:latin typeface="Calibri" pitchFamily="34" charset="0"/>
              <a:cs typeface="Calibri" pitchFamily="34" charset="0"/>
            </a:endParaRPr>
          </a:p>
        </p:txBody>
      </p:sp>
      <p:sp>
        <p:nvSpPr>
          <p:cNvPr id="6" name="TextBox 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8181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4481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pic>
        <p:nvPicPr>
          <p:cNvPr id="5" name="Picture 4" descr="Viễn thông cần thiết như thế nào trong cuộc sống">
            <a:extLst>
              <a:ext uri="{FF2B5EF4-FFF2-40B4-BE49-F238E27FC236}">
                <a16:creationId xmlns:a16="http://schemas.microsoft.com/office/drawing/2014/main" xmlns="" id="{48CC3D2D-BBF5-422B-A83B-5B1EEACA76A0}"/>
              </a:ext>
            </a:extLst>
          </p:cNvPr>
          <p:cNvPicPr>
            <a:picLocks noChangeAspect="1" noChangeArrowheads="1"/>
          </p:cNvPicPr>
          <p:nvPr/>
        </p:nvPicPr>
        <p:blipFill>
          <a:blip r:embed="rId3">
            <a:extLst>
              <a:ext uri="{BEBA8EAE-BF5A-486C-A8C5-ECC9F3942E4B}">
                <a14:imgProps xmlns:a14="http://schemas.microsoft.com/office/drawing/2010/main" xmlns="">
                  <a14:imgLayer r:embed="">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778240" y="4954121"/>
            <a:ext cx="3326676" cy="1838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6" name="Rectangle: Rounded Corners 7">
            <a:extLst>
              <a:ext uri="{FF2B5EF4-FFF2-40B4-BE49-F238E27FC236}">
                <a16:creationId xmlns:a16="http://schemas.microsoft.com/office/drawing/2014/main" xmlns="" id="{83943E22-6FC5-4857-96F1-DB4BDF369685}"/>
              </a:ext>
            </a:extLst>
          </p:cNvPr>
          <p:cNvSpPr/>
          <p:nvPr/>
        </p:nvSpPr>
        <p:spPr>
          <a:xfrm>
            <a:off x="522489" y="2453413"/>
            <a:ext cx="11324409" cy="1326108"/>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smtClean="0">
                <a:solidFill>
                  <a:srgbClr val="0000FF"/>
                </a:solidFill>
                <a:latin typeface="Calibri" pitchFamily="34" charset="0"/>
                <a:cs typeface="Calibri" pitchFamily="34" charset="0"/>
              </a:rPr>
              <a:t> Khai thác thông tin SGK kể tên các dịch vụ cơ bản của ngành bưu chính viễn thông. Những dịch vụ nào được thực hiện nhiều nhất hiện nay?</a:t>
            </a:r>
            <a:endParaRPr lang="en-US" sz="28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xmlns=""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854349"/>
            <a:ext cx="1000545" cy="1086608"/>
          </a:xfrm>
          <a:prstGeom prst="rect">
            <a:avLst/>
          </a:prstGeom>
        </p:spPr>
      </p:pic>
      <p:sp>
        <p:nvSpPr>
          <p:cNvPr id="8" name="Rectangle 7"/>
          <p:cNvSpPr/>
          <p:nvPr/>
        </p:nvSpPr>
        <p:spPr>
          <a:xfrm>
            <a:off x="289560" y="176934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Bưu chính: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Ngày càng p</a:t>
            </a:r>
            <a:r>
              <a:rPr lang="vi-VN" sz="3200" b="1" smtClean="0">
                <a:latin typeface="Calibri" pitchFamily="34" charset="0"/>
                <a:cs typeface="Calibri" pitchFamily="34" charset="0"/>
              </a:rPr>
              <a:t>hát triển đa dạng và hiệu quả hơn.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dịch vụ truyền thống như: chuyển, nhận thư, bưu kiện,... từng bước chuyển sang dịch vụ số. </a:t>
            </a:r>
            <a:endParaRPr lang="en-US" sz="3200" b="1" smtClean="0">
              <a:latin typeface="Calibri" pitchFamily="34" charset="0"/>
              <a:cs typeface="Calibri" pitchFamily="34" charset="0"/>
            </a:endParaRPr>
          </a:p>
          <a:p>
            <a:pPr algn="just">
              <a:lnSpc>
                <a:spcPct val="130000"/>
              </a:lnSpc>
            </a:pPr>
            <a:r>
              <a:rPr lang="vi-VN" sz="3200" b="1" smtClean="0">
                <a:latin typeface="Calibri" pitchFamily="34" charset="0"/>
                <a:cs typeface="Calibri" pitchFamily="34" charset="0"/>
              </a:rPr>
              <a:t>Bưu chính hợp tác với các ngành tài chính ngân hàng, logistics, vận tải,</a:t>
            </a:r>
            <a:r>
              <a:rPr lang="en-US" sz="3200" b="1" smtClean="0">
                <a:latin typeface="Calibri" pitchFamily="34" charset="0"/>
                <a:cs typeface="Calibri" pitchFamily="34" charset="0"/>
              </a:rPr>
              <a:t>…</a:t>
            </a:r>
            <a:r>
              <a:rPr lang="vi-VN" sz="3200" b="1" smtClean="0">
                <a:latin typeface="Calibri" pitchFamily="34" charset="0"/>
                <a:cs typeface="Calibri" pitchFamily="34" charset="0"/>
              </a:rPr>
              <a:t> nhằm nâng cao hiệu quả kinh tế.</a:t>
            </a:r>
            <a:endParaRPr lang="en-US" sz="3200" b="1">
              <a:latin typeface="Calibri" pitchFamily="34" charset="0"/>
              <a:cs typeface="Calibri" pitchFamily="34" charset="0"/>
            </a:endParaRPr>
          </a:p>
        </p:txBody>
      </p:sp>
      <p:sp>
        <p:nvSpPr>
          <p:cNvPr id="9" name="Rectangle 8"/>
          <p:cNvSpPr/>
          <p:nvPr/>
        </p:nvSpPr>
        <p:spPr>
          <a:xfrm>
            <a:off x="289560" y="170838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Viễn thông: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Phát triển công nghệ tiên tiến, hiện đại và nâng cao chất lượng.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T</a:t>
            </a:r>
            <a:r>
              <a:rPr lang="vi-VN" sz="3200" b="1" smtClean="0">
                <a:latin typeface="Calibri" pitchFamily="34" charset="0"/>
                <a:cs typeface="Calibri" pitchFamily="34" charset="0"/>
              </a:rPr>
              <a:t>ập trung vào chuyển đổi số và phát triển dịch vụ dựa trên các công nghệ 5G internet vạn vật, dữ liệu lớn, trí tuệ nhân tạo</a:t>
            </a:r>
            <a:r>
              <a:rPr lang="en-US" sz="3200" b="1" smtClean="0">
                <a:latin typeface="Calibri" pitchFamily="34" charset="0"/>
                <a:cs typeface="Calibri" pitchFamily="34" charset="0"/>
              </a:rPr>
              <a:t>,</a:t>
            </a:r>
            <a:r>
              <a:rPr lang="vi-VN" sz="3200" b="1" smtClean="0">
                <a:latin typeface="Calibri" pitchFamily="34" charset="0"/>
                <a:cs typeface="Calibri" pitchFamily="34" charset="0"/>
              </a:rPr>
              <a:t>...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dịch vụ mới phát triển nhanh: cung cấp phòng ảo để dạy học trực tuyến, thanh toán trực tuyến,…</a:t>
            </a:r>
            <a:endParaRPr lang="en-US" sz="3200" b="1">
              <a:latin typeface="Calibri" pitchFamily="34" charset="0"/>
              <a:cs typeface="Calibri" pitchFamily="34" charset="0"/>
            </a:endParaRPr>
          </a:p>
        </p:txBody>
      </p:sp>
      <p:sp>
        <p:nvSpPr>
          <p:cNvPr id="10" name="Rectangle 9"/>
          <p:cNvSpPr/>
          <p:nvPr/>
        </p:nvSpPr>
        <p:spPr>
          <a:xfrm>
            <a:off x="487681" y="170838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Viễn thông: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Năm 2021, c</a:t>
            </a:r>
            <a:r>
              <a:rPr lang="vi-VN" sz="3200" b="1" smtClean="0">
                <a:latin typeface="Calibri" pitchFamily="34" charset="0"/>
                <a:cs typeface="Calibri" pitchFamily="34" charset="0"/>
              </a:rPr>
              <a:t>ả nước có 19</a:t>
            </a:r>
            <a:r>
              <a:rPr lang="en-US" sz="3200" b="1" smtClean="0">
                <a:latin typeface="Calibri" pitchFamily="34" charset="0"/>
                <a:cs typeface="Calibri" pitchFamily="34" charset="0"/>
              </a:rPr>
              <a:t>,3</a:t>
            </a:r>
            <a:r>
              <a:rPr lang="vi-VN" sz="3200" b="1" smtClean="0">
                <a:latin typeface="Calibri" pitchFamily="34" charset="0"/>
                <a:cs typeface="Calibri" pitchFamily="34" charset="0"/>
              </a:rPr>
              <a:t> triệu thuê bao internet </a:t>
            </a:r>
            <a:r>
              <a:rPr lang="en-US" sz="3200" b="1" smtClean="0">
                <a:latin typeface="Calibri" pitchFamily="34" charset="0"/>
                <a:cs typeface="Calibri" pitchFamily="34" charset="0"/>
              </a:rPr>
              <a:t>và p</a:t>
            </a:r>
            <a:r>
              <a:rPr lang="vi-VN" sz="3200" b="1" smtClean="0">
                <a:latin typeface="Calibri" pitchFamily="34" charset="0"/>
                <a:cs typeface="Calibri" pitchFamily="34" charset="0"/>
              </a:rPr>
              <a:t>hóng lên không gian 6 trạm thông tin vệ tinh, góp phần kết nối với mạng lưới viễn thông trên thế giới.</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Hà Nội và T</a:t>
            </a:r>
            <a:r>
              <a:rPr lang="en-US" sz="3200" b="1" smtClean="0">
                <a:latin typeface="Calibri" pitchFamily="34" charset="0"/>
                <a:cs typeface="Calibri" pitchFamily="34" charset="0"/>
              </a:rPr>
              <a:t>P. </a:t>
            </a:r>
            <a:r>
              <a:rPr lang="vi-VN" sz="3200" b="1" smtClean="0">
                <a:latin typeface="Calibri" pitchFamily="34" charset="0"/>
                <a:cs typeface="Calibri" pitchFamily="34" charset="0"/>
              </a:rPr>
              <a:t>H</a:t>
            </a:r>
            <a:r>
              <a:rPr lang="en-US" sz="3200" b="1" smtClean="0">
                <a:latin typeface="Calibri" pitchFamily="34" charset="0"/>
                <a:cs typeface="Calibri" pitchFamily="34" charset="0"/>
              </a:rPr>
              <a:t>CM</a:t>
            </a:r>
            <a:r>
              <a:rPr lang="vi-VN" sz="3200" b="1" smtClean="0">
                <a:latin typeface="Calibri" pitchFamily="34" charset="0"/>
                <a:cs typeface="Calibri" pitchFamily="34" charset="0"/>
              </a:rPr>
              <a:t> là hai trung tâm bưu chính viễn thông phát triển nhất cả nước.</a:t>
            </a:r>
            <a:endParaRPr lang="en-US" sz="3200" b="1">
              <a:latin typeface="Calibri" pitchFamily="34" charset="0"/>
              <a:cs typeface="Calibri" pitchFamily="34" charset="0"/>
            </a:endParaRPr>
          </a:p>
        </p:txBody>
      </p:sp>
      <p:sp>
        <p:nvSpPr>
          <p:cNvPr id="11" name="TextBox 10"/>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xit" presetSubtype="0" fill="hold" nodeType="clickEffect">
                                  <p:stCondLst>
                                    <p:cond delay="0"/>
                                  </p:stCondLst>
                                  <p:childTnLst>
                                    <p:anim calcmode="lin" valueType="num">
                                      <p:cBhvr>
                                        <p:cTn id="25" dur="1000"/>
                                        <p:tgtEl>
                                          <p:spTgt spid="7"/>
                                        </p:tgtEl>
                                        <p:attrNameLst>
                                          <p:attrName>ppt_x</p:attrName>
                                        </p:attrNameLst>
                                      </p:cBhvr>
                                      <p:tavLst>
                                        <p:tav tm="0">
                                          <p:val>
                                            <p:strVal val="ppt_x"/>
                                          </p:val>
                                        </p:tav>
                                        <p:tav tm="100000">
                                          <p:val>
                                            <p:strVal val="ppt_x-.2"/>
                                          </p:val>
                                        </p:tav>
                                      </p:tavLst>
                                    </p:anim>
                                    <p:anim calcmode="lin" valueType="num">
                                      <p:cBhvr>
                                        <p:cTn id="26" dur="1000"/>
                                        <p:tgtEl>
                                          <p:spTgt spid="7"/>
                                        </p:tgtEl>
                                        <p:attrNameLst>
                                          <p:attrName>ppt_y</p:attrName>
                                        </p:attrNameLst>
                                      </p:cBhvr>
                                      <p:tavLst>
                                        <p:tav tm="0">
                                          <p:val>
                                            <p:strVal val="ppt_y"/>
                                          </p:val>
                                        </p:tav>
                                        <p:tav tm="100000">
                                          <p:val>
                                            <p:strVal val="ppt_y"/>
                                          </p:val>
                                        </p:tav>
                                      </p:tavLst>
                                    </p:anim>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29" presetClass="exit" presetSubtype="0" fill="hold" grpId="1" nodeType="withEffect">
                                  <p:stCondLst>
                                    <p:cond delay="0"/>
                                  </p:stCondLst>
                                  <p:childTnLst>
                                    <p:anim calcmode="lin" valueType="num">
                                      <p:cBhvr>
                                        <p:cTn id="30" dur="1000"/>
                                        <p:tgtEl>
                                          <p:spTgt spid="6"/>
                                        </p:tgtEl>
                                        <p:attrNameLst>
                                          <p:attrName>ppt_x</p:attrName>
                                        </p:attrNameLst>
                                      </p:cBhvr>
                                      <p:tavLst>
                                        <p:tav tm="0">
                                          <p:val>
                                            <p:strVal val="ppt_x"/>
                                          </p:val>
                                        </p:tav>
                                        <p:tav tm="100000">
                                          <p:val>
                                            <p:strVal val="ppt_x-.2"/>
                                          </p:val>
                                        </p:tav>
                                      </p:tavLst>
                                    </p:anim>
                                    <p:anim calcmode="lin" valueType="num">
                                      <p:cBhvr>
                                        <p:cTn id="31" dur="1000"/>
                                        <p:tgtEl>
                                          <p:spTgt spid="6"/>
                                        </p:tgtEl>
                                        <p:attrNameLst>
                                          <p:attrName>ppt_y</p:attrName>
                                        </p:attrNameLst>
                                      </p:cBhvr>
                                      <p:tavLst>
                                        <p:tav tm="0">
                                          <p:val>
                                            <p:strVal val="ppt_y"/>
                                          </p:val>
                                        </p:tav>
                                        <p:tav tm="100000">
                                          <p:val>
                                            <p:strVal val="ppt_y"/>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39"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 calcmode="lin" valueType="num">
                                      <p:cBhvr>
                                        <p:cTn id="45"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46"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 calcmode="lin" valueType="num">
                                      <p:cBhvr>
                                        <p:cTn id="52"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53"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anim calcmode="lin" valueType="num">
                                      <p:cBhvr>
                                        <p:cTn id="59"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60"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8">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9" presetClass="exit" presetSubtype="0" fill="hold" grpId="0" nodeType="clickEffect">
                                  <p:stCondLst>
                                    <p:cond delay="0"/>
                                  </p:stCondLst>
                                  <p:childTnLst>
                                    <p:anim calcmode="lin" valueType="num">
                                      <p:cBhvr>
                                        <p:cTn id="65" dur="1000"/>
                                        <p:tgtEl>
                                          <p:spTgt spid="8">
                                            <p:txEl>
                                              <p:pRg st="0" end="0"/>
                                            </p:txEl>
                                          </p:spTgt>
                                        </p:tgtEl>
                                        <p:attrNameLst>
                                          <p:attrName>ppt_x</p:attrName>
                                        </p:attrNameLst>
                                      </p:cBhvr>
                                      <p:tavLst>
                                        <p:tav tm="0">
                                          <p:val>
                                            <p:strVal val="ppt_x"/>
                                          </p:val>
                                        </p:tav>
                                        <p:tav tm="100000">
                                          <p:val>
                                            <p:strVal val="ppt_x-.2"/>
                                          </p:val>
                                        </p:tav>
                                      </p:tavLst>
                                    </p:anim>
                                    <p:anim calcmode="lin" valueType="num">
                                      <p:cBhvr>
                                        <p:cTn id="66" dur="1000"/>
                                        <p:tgtEl>
                                          <p:spTgt spid="8">
                                            <p:txEl>
                                              <p:pRg st="0" end="0"/>
                                            </p:txEl>
                                          </p:spTgt>
                                        </p:tgtEl>
                                        <p:attrNameLst>
                                          <p:attrName>ppt_y</p:attrName>
                                        </p:attrNameLst>
                                      </p:cBhvr>
                                      <p:tavLst>
                                        <p:tav tm="0">
                                          <p:val>
                                            <p:strVal val="ppt_y"/>
                                          </p:val>
                                        </p:tav>
                                        <p:tav tm="100000">
                                          <p:val>
                                            <p:strVal val="ppt_y"/>
                                          </p:val>
                                        </p:tav>
                                      </p:tavLst>
                                    </p:anim>
                                    <p:animEffect transition="out" filter="fade">
                                      <p:cBhvr>
                                        <p:cTn id="67" dur="1000"/>
                                        <p:tgtEl>
                                          <p:spTgt spid="8">
                                            <p:txEl>
                                              <p:pRg st="0" end="0"/>
                                            </p:txEl>
                                          </p:spTgt>
                                        </p:tgtEl>
                                      </p:cBhvr>
                                    </p:animEffect>
                                    <p:set>
                                      <p:cBhvr>
                                        <p:cTn id="68" dur="1" fill="hold">
                                          <p:stCondLst>
                                            <p:cond delay="999"/>
                                          </p:stCondLst>
                                        </p:cTn>
                                        <p:tgtEl>
                                          <p:spTgt spid="8">
                                            <p:txEl>
                                              <p:pRg st="0" end="0"/>
                                            </p:txEl>
                                          </p:spTgt>
                                        </p:tgtEl>
                                        <p:attrNameLst>
                                          <p:attrName>style.visibility</p:attrName>
                                        </p:attrNameLst>
                                      </p:cBhvr>
                                      <p:to>
                                        <p:strVal val="hidden"/>
                                      </p:to>
                                    </p:set>
                                  </p:childTnLst>
                                </p:cTn>
                              </p:par>
                              <p:par>
                                <p:cTn id="69" presetID="29" presetClass="exit" presetSubtype="0" fill="hold" grpId="0" nodeType="withEffect">
                                  <p:stCondLst>
                                    <p:cond delay="0"/>
                                  </p:stCondLst>
                                  <p:childTnLst>
                                    <p:anim calcmode="lin" valueType="num">
                                      <p:cBhvr>
                                        <p:cTn id="70" dur="1000"/>
                                        <p:tgtEl>
                                          <p:spTgt spid="8">
                                            <p:txEl>
                                              <p:pRg st="1" end="1"/>
                                            </p:txEl>
                                          </p:spTgt>
                                        </p:tgtEl>
                                        <p:attrNameLst>
                                          <p:attrName>ppt_x</p:attrName>
                                        </p:attrNameLst>
                                      </p:cBhvr>
                                      <p:tavLst>
                                        <p:tav tm="0">
                                          <p:val>
                                            <p:strVal val="ppt_x"/>
                                          </p:val>
                                        </p:tav>
                                        <p:tav tm="100000">
                                          <p:val>
                                            <p:strVal val="ppt_x-.2"/>
                                          </p:val>
                                        </p:tav>
                                      </p:tavLst>
                                    </p:anim>
                                    <p:anim calcmode="lin" valueType="num">
                                      <p:cBhvr>
                                        <p:cTn id="71" dur="1000"/>
                                        <p:tgtEl>
                                          <p:spTgt spid="8">
                                            <p:txEl>
                                              <p:pRg st="1" end="1"/>
                                            </p:txEl>
                                          </p:spTgt>
                                        </p:tgtEl>
                                        <p:attrNameLst>
                                          <p:attrName>ppt_y</p:attrName>
                                        </p:attrNameLst>
                                      </p:cBhvr>
                                      <p:tavLst>
                                        <p:tav tm="0">
                                          <p:val>
                                            <p:strVal val="ppt_y"/>
                                          </p:val>
                                        </p:tav>
                                        <p:tav tm="100000">
                                          <p:val>
                                            <p:strVal val="ppt_y"/>
                                          </p:val>
                                        </p:tav>
                                      </p:tavLst>
                                    </p:anim>
                                    <p:animEffect transition="out" filter="fade">
                                      <p:cBhvr>
                                        <p:cTn id="72" dur="1000"/>
                                        <p:tgtEl>
                                          <p:spTgt spid="8">
                                            <p:txEl>
                                              <p:pRg st="1" end="1"/>
                                            </p:txEl>
                                          </p:spTgt>
                                        </p:tgtEl>
                                      </p:cBhvr>
                                    </p:animEffect>
                                    <p:set>
                                      <p:cBhvr>
                                        <p:cTn id="73" dur="1" fill="hold">
                                          <p:stCondLst>
                                            <p:cond delay="999"/>
                                          </p:stCondLst>
                                        </p:cTn>
                                        <p:tgtEl>
                                          <p:spTgt spid="8">
                                            <p:txEl>
                                              <p:pRg st="1" end="1"/>
                                            </p:txEl>
                                          </p:spTgt>
                                        </p:tgtEl>
                                        <p:attrNameLst>
                                          <p:attrName>style.visibility</p:attrName>
                                        </p:attrNameLst>
                                      </p:cBhvr>
                                      <p:to>
                                        <p:strVal val="hidden"/>
                                      </p:to>
                                    </p:set>
                                  </p:childTnLst>
                                </p:cTn>
                              </p:par>
                              <p:par>
                                <p:cTn id="74" presetID="29" presetClass="exit" presetSubtype="0" fill="hold" grpId="0" nodeType="withEffect">
                                  <p:stCondLst>
                                    <p:cond delay="0"/>
                                  </p:stCondLst>
                                  <p:childTnLst>
                                    <p:anim calcmode="lin" valueType="num">
                                      <p:cBhvr>
                                        <p:cTn id="75" dur="1000"/>
                                        <p:tgtEl>
                                          <p:spTgt spid="8">
                                            <p:txEl>
                                              <p:pRg st="2" end="2"/>
                                            </p:txEl>
                                          </p:spTgt>
                                        </p:tgtEl>
                                        <p:attrNameLst>
                                          <p:attrName>ppt_x</p:attrName>
                                        </p:attrNameLst>
                                      </p:cBhvr>
                                      <p:tavLst>
                                        <p:tav tm="0">
                                          <p:val>
                                            <p:strVal val="ppt_x"/>
                                          </p:val>
                                        </p:tav>
                                        <p:tav tm="100000">
                                          <p:val>
                                            <p:strVal val="ppt_x-.2"/>
                                          </p:val>
                                        </p:tav>
                                      </p:tavLst>
                                    </p:anim>
                                    <p:anim calcmode="lin" valueType="num">
                                      <p:cBhvr>
                                        <p:cTn id="76" dur="1000"/>
                                        <p:tgtEl>
                                          <p:spTgt spid="8">
                                            <p:txEl>
                                              <p:pRg st="2" end="2"/>
                                            </p:txEl>
                                          </p:spTgt>
                                        </p:tgtEl>
                                        <p:attrNameLst>
                                          <p:attrName>ppt_y</p:attrName>
                                        </p:attrNameLst>
                                      </p:cBhvr>
                                      <p:tavLst>
                                        <p:tav tm="0">
                                          <p:val>
                                            <p:strVal val="ppt_y"/>
                                          </p:val>
                                        </p:tav>
                                        <p:tav tm="100000">
                                          <p:val>
                                            <p:strVal val="ppt_y"/>
                                          </p:val>
                                        </p:tav>
                                      </p:tavLst>
                                    </p:anim>
                                    <p:animEffect transition="out" filter="fade">
                                      <p:cBhvr>
                                        <p:cTn id="77" dur="1000"/>
                                        <p:tgtEl>
                                          <p:spTgt spid="8">
                                            <p:txEl>
                                              <p:pRg st="2" end="2"/>
                                            </p:txEl>
                                          </p:spTgt>
                                        </p:tgtEl>
                                      </p:cBhvr>
                                    </p:animEffect>
                                    <p:set>
                                      <p:cBhvr>
                                        <p:cTn id="78" dur="1" fill="hold">
                                          <p:stCondLst>
                                            <p:cond delay="999"/>
                                          </p:stCondLst>
                                        </p:cTn>
                                        <p:tgtEl>
                                          <p:spTgt spid="8">
                                            <p:txEl>
                                              <p:pRg st="2" end="2"/>
                                            </p:txEl>
                                          </p:spTgt>
                                        </p:tgtEl>
                                        <p:attrNameLst>
                                          <p:attrName>style.visibility</p:attrName>
                                        </p:attrNameLst>
                                      </p:cBhvr>
                                      <p:to>
                                        <p:strVal val="hidden"/>
                                      </p:to>
                                    </p:set>
                                  </p:childTnLst>
                                </p:cTn>
                              </p:par>
                              <p:par>
                                <p:cTn id="79" presetID="29" presetClass="exit" presetSubtype="0" fill="hold" grpId="0" nodeType="withEffect">
                                  <p:stCondLst>
                                    <p:cond delay="0"/>
                                  </p:stCondLst>
                                  <p:childTnLst>
                                    <p:anim calcmode="lin" valueType="num">
                                      <p:cBhvr>
                                        <p:cTn id="80" dur="1000"/>
                                        <p:tgtEl>
                                          <p:spTgt spid="8">
                                            <p:txEl>
                                              <p:pRg st="3" end="3"/>
                                            </p:txEl>
                                          </p:spTgt>
                                        </p:tgtEl>
                                        <p:attrNameLst>
                                          <p:attrName>ppt_x</p:attrName>
                                        </p:attrNameLst>
                                      </p:cBhvr>
                                      <p:tavLst>
                                        <p:tav tm="0">
                                          <p:val>
                                            <p:strVal val="ppt_x"/>
                                          </p:val>
                                        </p:tav>
                                        <p:tav tm="100000">
                                          <p:val>
                                            <p:strVal val="ppt_x-.2"/>
                                          </p:val>
                                        </p:tav>
                                      </p:tavLst>
                                    </p:anim>
                                    <p:anim calcmode="lin" valueType="num">
                                      <p:cBhvr>
                                        <p:cTn id="81" dur="1000"/>
                                        <p:tgtEl>
                                          <p:spTgt spid="8">
                                            <p:txEl>
                                              <p:pRg st="3" end="3"/>
                                            </p:txEl>
                                          </p:spTgt>
                                        </p:tgtEl>
                                        <p:attrNameLst>
                                          <p:attrName>ppt_y</p:attrName>
                                        </p:attrNameLst>
                                      </p:cBhvr>
                                      <p:tavLst>
                                        <p:tav tm="0">
                                          <p:val>
                                            <p:strVal val="ppt_y"/>
                                          </p:val>
                                        </p:tav>
                                        <p:tav tm="100000">
                                          <p:val>
                                            <p:strVal val="ppt_y"/>
                                          </p:val>
                                        </p:tav>
                                      </p:tavLst>
                                    </p:anim>
                                    <p:animEffect transition="out" filter="fade">
                                      <p:cBhvr>
                                        <p:cTn id="82" dur="1000"/>
                                        <p:tgtEl>
                                          <p:spTgt spid="8">
                                            <p:txEl>
                                              <p:pRg st="3" end="3"/>
                                            </p:txEl>
                                          </p:spTgt>
                                        </p:tgtEl>
                                      </p:cBhvr>
                                    </p:animEffect>
                                    <p:set>
                                      <p:cBhvr>
                                        <p:cTn id="83" dur="1" fill="hold">
                                          <p:stCondLst>
                                            <p:cond delay="999"/>
                                          </p:stCondLst>
                                        </p:cTn>
                                        <p:tgtEl>
                                          <p:spTgt spid="8">
                                            <p:txEl>
                                              <p:pRg st="3" end="3"/>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9" presetClass="entr" presetSubtype="0" fill="hold" nodeType="clickEffect">
                                  <p:stCondLst>
                                    <p:cond delay="0"/>
                                  </p:stCondLst>
                                  <p:childTnLst>
                                    <p:set>
                                      <p:cBhvr>
                                        <p:cTn id="87" dur="1" fill="hold">
                                          <p:stCondLst>
                                            <p:cond delay="0"/>
                                          </p:stCondLst>
                                        </p:cTn>
                                        <p:tgtEl>
                                          <p:spTgt spid="9">
                                            <p:txEl>
                                              <p:pRg st="0" end="0"/>
                                            </p:txEl>
                                          </p:spTgt>
                                        </p:tgtEl>
                                        <p:attrNameLst>
                                          <p:attrName>style.visibility</p:attrName>
                                        </p:attrNameLst>
                                      </p:cBhvr>
                                      <p:to>
                                        <p:strVal val="visible"/>
                                      </p:to>
                                    </p:set>
                                    <p:anim calcmode="lin" valueType="num">
                                      <p:cBhvr>
                                        <p:cTn id="88"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9"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0" dur="1000"/>
                                        <p:tgtEl>
                                          <p:spTgt spid="9">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nodeType="clickEffect">
                                  <p:stCondLst>
                                    <p:cond delay="0"/>
                                  </p:stCondLst>
                                  <p:childTnLst>
                                    <p:set>
                                      <p:cBhvr>
                                        <p:cTn id="94" dur="1" fill="hold">
                                          <p:stCondLst>
                                            <p:cond delay="0"/>
                                          </p:stCondLst>
                                        </p:cTn>
                                        <p:tgtEl>
                                          <p:spTgt spid="9">
                                            <p:txEl>
                                              <p:pRg st="1" end="1"/>
                                            </p:txEl>
                                          </p:spTgt>
                                        </p:tgtEl>
                                        <p:attrNameLst>
                                          <p:attrName>style.visibility</p:attrName>
                                        </p:attrNameLst>
                                      </p:cBhvr>
                                      <p:to>
                                        <p:strVal val="visible"/>
                                      </p:to>
                                    </p:set>
                                    <p:anim calcmode="lin" valueType="num">
                                      <p:cBhvr>
                                        <p:cTn id="95" dur="1000" fill="hold"/>
                                        <p:tgtEl>
                                          <p:spTgt spid="9">
                                            <p:txEl>
                                              <p:pRg st="1" end="1"/>
                                            </p:txEl>
                                          </p:spTgt>
                                        </p:tgtEl>
                                        <p:attrNameLst>
                                          <p:attrName>ppt_x</p:attrName>
                                        </p:attrNameLst>
                                      </p:cBhvr>
                                      <p:tavLst>
                                        <p:tav tm="0">
                                          <p:val>
                                            <p:strVal val="#ppt_x-.2"/>
                                          </p:val>
                                        </p:tav>
                                        <p:tav tm="100000">
                                          <p:val>
                                            <p:strVal val="#ppt_x"/>
                                          </p:val>
                                        </p:tav>
                                      </p:tavLst>
                                    </p:anim>
                                    <p:anim calcmode="lin" valueType="num">
                                      <p:cBhvr>
                                        <p:cTn id="96" dur="1000" fill="hold"/>
                                        <p:tgtEl>
                                          <p:spTgt spid="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7" dur="1000"/>
                                        <p:tgtEl>
                                          <p:spTgt spid="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nodeType="clickEffect">
                                  <p:stCondLst>
                                    <p:cond delay="0"/>
                                  </p:stCondLst>
                                  <p:childTnLst>
                                    <p:set>
                                      <p:cBhvr>
                                        <p:cTn id="101" dur="1" fill="hold">
                                          <p:stCondLst>
                                            <p:cond delay="0"/>
                                          </p:stCondLst>
                                        </p:cTn>
                                        <p:tgtEl>
                                          <p:spTgt spid="9">
                                            <p:txEl>
                                              <p:pRg st="2" end="2"/>
                                            </p:txEl>
                                          </p:spTgt>
                                        </p:tgtEl>
                                        <p:attrNameLst>
                                          <p:attrName>style.visibility</p:attrName>
                                        </p:attrNameLst>
                                      </p:cBhvr>
                                      <p:to>
                                        <p:strVal val="visible"/>
                                      </p:to>
                                    </p:set>
                                    <p:anim calcmode="lin" valueType="num">
                                      <p:cBhvr>
                                        <p:cTn id="102" dur="1000" fill="hold"/>
                                        <p:tgtEl>
                                          <p:spTgt spid="9">
                                            <p:txEl>
                                              <p:pRg st="2" end="2"/>
                                            </p:txEl>
                                          </p:spTgt>
                                        </p:tgtEl>
                                        <p:attrNameLst>
                                          <p:attrName>ppt_x</p:attrName>
                                        </p:attrNameLst>
                                      </p:cBhvr>
                                      <p:tavLst>
                                        <p:tav tm="0">
                                          <p:val>
                                            <p:strVal val="#ppt_x-.2"/>
                                          </p:val>
                                        </p:tav>
                                        <p:tav tm="100000">
                                          <p:val>
                                            <p:strVal val="#ppt_x"/>
                                          </p:val>
                                        </p:tav>
                                      </p:tavLst>
                                    </p:anim>
                                    <p:anim calcmode="lin" valueType="num">
                                      <p:cBhvr>
                                        <p:cTn id="103" dur="1000" fill="hold"/>
                                        <p:tgtEl>
                                          <p:spTgt spid="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9">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9" presetClass="entr" presetSubtype="0" fill="hold" nodeType="clickEffect">
                                  <p:stCondLst>
                                    <p:cond delay="0"/>
                                  </p:stCondLst>
                                  <p:childTnLst>
                                    <p:set>
                                      <p:cBhvr>
                                        <p:cTn id="108" dur="1" fill="hold">
                                          <p:stCondLst>
                                            <p:cond delay="0"/>
                                          </p:stCondLst>
                                        </p:cTn>
                                        <p:tgtEl>
                                          <p:spTgt spid="9">
                                            <p:txEl>
                                              <p:pRg st="3" end="3"/>
                                            </p:txEl>
                                          </p:spTgt>
                                        </p:tgtEl>
                                        <p:attrNameLst>
                                          <p:attrName>style.visibility</p:attrName>
                                        </p:attrNameLst>
                                      </p:cBhvr>
                                      <p:to>
                                        <p:strVal val="visible"/>
                                      </p:to>
                                    </p:set>
                                    <p:anim calcmode="lin" valueType="num">
                                      <p:cBhvr>
                                        <p:cTn id="109" dur="1000" fill="hold"/>
                                        <p:tgtEl>
                                          <p:spTgt spid="9">
                                            <p:txEl>
                                              <p:pRg st="3" end="3"/>
                                            </p:txEl>
                                          </p:spTgt>
                                        </p:tgtEl>
                                        <p:attrNameLst>
                                          <p:attrName>ppt_x</p:attrName>
                                        </p:attrNameLst>
                                      </p:cBhvr>
                                      <p:tavLst>
                                        <p:tav tm="0">
                                          <p:val>
                                            <p:strVal val="#ppt_x-.2"/>
                                          </p:val>
                                        </p:tav>
                                        <p:tav tm="100000">
                                          <p:val>
                                            <p:strVal val="#ppt_x"/>
                                          </p:val>
                                        </p:tav>
                                      </p:tavLst>
                                    </p:anim>
                                    <p:anim calcmode="lin" valueType="num">
                                      <p:cBhvr>
                                        <p:cTn id="110" dur="1000" fill="hold"/>
                                        <p:tgtEl>
                                          <p:spTgt spid="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9">
                                            <p:txEl>
                                              <p:pRg st="3" end="3"/>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xit" presetSubtype="0" fill="hold" grpId="0" nodeType="clickEffect">
                                  <p:stCondLst>
                                    <p:cond delay="0"/>
                                  </p:stCondLst>
                                  <p:childTnLst>
                                    <p:anim calcmode="lin" valueType="num">
                                      <p:cBhvr>
                                        <p:cTn id="115" dur="1000"/>
                                        <p:tgtEl>
                                          <p:spTgt spid="9">
                                            <p:txEl>
                                              <p:pRg st="0" end="0"/>
                                            </p:txEl>
                                          </p:spTgt>
                                        </p:tgtEl>
                                        <p:attrNameLst>
                                          <p:attrName>ppt_x</p:attrName>
                                        </p:attrNameLst>
                                      </p:cBhvr>
                                      <p:tavLst>
                                        <p:tav tm="0">
                                          <p:val>
                                            <p:strVal val="ppt_x"/>
                                          </p:val>
                                        </p:tav>
                                        <p:tav tm="100000">
                                          <p:val>
                                            <p:strVal val="ppt_x-.2"/>
                                          </p:val>
                                        </p:tav>
                                      </p:tavLst>
                                    </p:anim>
                                    <p:anim calcmode="lin" valueType="num">
                                      <p:cBhvr>
                                        <p:cTn id="116" dur="1000"/>
                                        <p:tgtEl>
                                          <p:spTgt spid="9">
                                            <p:txEl>
                                              <p:pRg st="0" end="0"/>
                                            </p:txEl>
                                          </p:spTgt>
                                        </p:tgtEl>
                                        <p:attrNameLst>
                                          <p:attrName>ppt_y</p:attrName>
                                        </p:attrNameLst>
                                      </p:cBhvr>
                                      <p:tavLst>
                                        <p:tav tm="0">
                                          <p:val>
                                            <p:strVal val="ppt_y"/>
                                          </p:val>
                                        </p:tav>
                                        <p:tav tm="100000">
                                          <p:val>
                                            <p:strVal val="ppt_y"/>
                                          </p:val>
                                        </p:tav>
                                      </p:tavLst>
                                    </p:anim>
                                    <p:animEffect transition="out" filter="fade">
                                      <p:cBhvr>
                                        <p:cTn id="117" dur="1000"/>
                                        <p:tgtEl>
                                          <p:spTgt spid="9">
                                            <p:txEl>
                                              <p:pRg st="0" end="0"/>
                                            </p:txEl>
                                          </p:spTgt>
                                        </p:tgtEl>
                                      </p:cBhvr>
                                    </p:animEffect>
                                    <p:set>
                                      <p:cBhvr>
                                        <p:cTn id="118" dur="1" fill="hold">
                                          <p:stCondLst>
                                            <p:cond delay="999"/>
                                          </p:stCondLst>
                                        </p:cTn>
                                        <p:tgtEl>
                                          <p:spTgt spid="9">
                                            <p:txEl>
                                              <p:pRg st="0" end="0"/>
                                            </p:txEl>
                                          </p:spTgt>
                                        </p:tgtEl>
                                        <p:attrNameLst>
                                          <p:attrName>style.visibility</p:attrName>
                                        </p:attrNameLst>
                                      </p:cBhvr>
                                      <p:to>
                                        <p:strVal val="hidden"/>
                                      </p:to>
                                    </p:set>
                                  </p:childTnLst>
                                </p:cTn>
                              </p:par>
                              <p:par>
                                <p:cTn id="119" presetID="29" presetClass="exit" presetSubtype="0" fill="hold" grpId="0" nodeType="withEffect">
                                  <p:stCondLst>
                                    <p:cond delay="0"/>
                                  </p:stCondLst>
                                  <p:childTnLst>
                                    <p:anim calcmode="lin" valueType="num">
                                      <p:cBhvr>
                                        <p:cTn id="120" dur="1000"/>
                                        <p:tgtEl>
                                          <p:spTgt spid="9">
                                            <p:txEl>
                                              <p:pRg st="1" end="1"/>
                                            </p:txEl>
                                          </p:spTgt>
                                        </p:tgtEl>
                                        <p:attrNameLst>
                                          <p:attrName>ppt_x</p:attrName>
                                        </p:attrNameLst>
                                      </p:cBhvr>
                                      <p:tavLst>
                                        <p:tav tm="0">
                                          <p:val>
                                            <p:strVal val="ppt_x"/>
                                          </p:val>
                                        </p:tav>
                                        <p:tav tm="100000">
                                          <p:val>
                                            <p:strVal val="ppt_x-.2"/>
                                          </p:val>
                                        </p:tav>
                                      </p:tavLst>
                                    </p:anim>
                                    <p:anim calcmode="lin" valueType="num">
                                      <p:cBhvr>
                                        <p:cTn id="121" dur="1000"/>
                                        <p:tgtEl>
                                          <p:spTgt spid="9">
                                            <p:txEl>
                                              <p:pRg st="1" end="1"/>
                                            </p:txEl>
                                          </p:spTgt>
                                        </p:tgtEl>
                                        <p:attrNameLst>
                                          <p:attrName>ppt_y</p:attrName>
                                        </p:attrNameLst>
                                      </p:cBhvr>
                                      <p:tavLst>
                                        <p:tav tm="0">
                                          <p:val>
                                            <p:strVal val="ppt_y"/>
                                          </p:val>
                                        </p:tav>
                                        <p:tav tm="100000">
                                          <p:val>
                                            <p:strVal val="ppt_y"/>
                                          </p:val>
                                        </p:tav>
                                      </p:tavLst>
                                    </p:anim>
                                    <p:animEffect transition="out" filter="fade">
                                      <p:cBhvr>
                                        <p:cTn id="122" dur="1000"/>
                                        <p:tgtEl>
                                          <p:spTgt spid="9">
                                            <p:txEl>
                                              <p:pRg st="1" end="1"/>
                                            </p:txEl>
                                          </p:spTgt>
                                        </p:tgtEl>
                                      </p:cBhvr>
                                    </p:animEffect>
                                    <p:set>
                                      <p:cBhvr>
                                        <p:cTn id="123" dur="1" fill="hold">
                                          <p:stCondLst>
                                            <p:cond delay="999"/>
                                          </p:stCondLst>
                                        </p:cTn>
                                        <p:tgtEl>
                                          <p:spTgt spid="9">
                                            <p:txEl>
                                              <p:pRg st="1" end="1"/>
                                            </p:txEl>
                                          </p:spTgt>
                                        </p:tgtEl>
                                        <p:attrNameLst>
                                          <p:attrName>style.visibility</p:attrName>
                                        </p:attrNameLst>
                                      </p:cBhvr>
                                      <p:to>
                                        <p:strVal val="hidden"/>
                                      </p:to>
                                    </p:set>
                                  </p:childTnLst>
                                </p:cTn>
                              </p:par>
                              <p:par>
                                <p:cTn id="124" presetID="29" presetClass="exit" presetSubtype="0" fill="hold" grpId="0" nodeType="withEffect">
                                  <p:stCondLst>
                                    <p:cond delay="0"/>
                                  </p:stCondLst>
                                  <p:childTnLst>
                                    <p:anim calcmode="lin" valueType="num">
                                      <p:cBhvr>
                                        <p:cTn id="125" dur="1000"/>
                                        <p:tgtEl>
                                          <p:spTgt spid="9">
                                            <p:txEl>
                                              <p:pRg st="2" end="2"/>
                                            </p:txEl>
                                          </p:spTgt>
                                        </p:tgtEl>
                                        <p:attrNameLst>
                                          <p:attrName>ppt_x</p:attrName>
                                        </p:attrNameLst>
                                      </p:cBhvr>
                                      <p:tavLst>
                                        <p:tav tm="0">
                                          <p:val>
                                            <p:strVal val="ppt_x"/>
                                          </p:val>
                                        </p:tav>
                                        <p:tav tm="100000">
                                          <p:val>
                                            <p:strVal val="ppt_x-.2"/>
                                          </p:val>
                                        </p:tav>
                                      </p:tavLst>
                                    </p:anim>
                                    <p:anim calcmode="lin" valueType="num">
                                      <p:cBhvr>
                                        <p:cTn id="126" dur="1000"/>
                                        <p:tgtEl>
                                          <p:spTgt spid="9">
                                            <p:txEl>
                                              <p:pRg st="2" end="2"/>
                                            </p:txEl>
                                          </p:spTgt>
                                        </p:tgtEl>
                                        <p:attrNameLst>
                                          <p:attrName>ppt_y</p:attrName>
                                        </p:attrNameLst>
                                      </p:cBhvr>
                                      <p:tavLst>
                                        <p:tav tm="0">
                                          <p:val>
                                            <p:strVal val="ppt_y"/>
                                          </p:val>
                                        </p:tav>
                                        <p:tav tm="100000">
                                          <p:val>
                                            <p:strVal val="ppt_y"/>
                                          </p:val>
                                        </p:tav>
                                      </p:tavLst>
                                    </p:anim>
                                    <p:animEffect transition="out" filter="fade">
                                      <p:cBhvr>
                                        <p:cTn id="127" dur="1000"/>
                                        <p:tgtEl>
                                          <p:spTgt spid="9">
                                            <p:txEl>
                                              <p:pRg st="2" end="2"/>
                                            </p:txEl>
                                          </p:spTgt>
                                        </p:tgtEl>
                                      </p:cBhvr>
                                    </p:animEffect>
                                    <p:set>
                                      <p:cBhvr>
                                        <p:cTn id="128" dur="1" fill="hold">
                                          <p:stCondLst>
                                            <p:cond delay="999"/>
                                          </p:stCondLst>
                                        </p:cTn>
                                        <p:tgtEl>
                                          <p:spTgt spid="9">
                                            <p:txEl>
                                              <p:pRg st="2" end="2"/>
                                            </p:txEl>
                                          </p:spTgt>
                                        </p:tgtEl>
                                        <p:attrNameLst>
                                          <p:attrName>style.visibility</p:attrName>
                                        </p:attrNameLst>
                                      </p:cBhvr>
                                      <p:to>
                                        <p:strVal val="hidden"/>
                                      </p:to>
                                    </p:set>
                                  </p:childTnLst>
                                </p:cTn>
                              </p:par>
                              <p:par>
                                <p:cTn id="129" presetID="29" presetClass="exit" presetSubtype="0" fill="hold" grpId="0" nodeType="withEffect">
                                  <p:stCondLst>
                                    <p:cond delay="0"/>
                                  </p:stCondLst>
                                  <p:childTnLst>
                                    <p:anim calcmode="lin" valueType="num">
                                      <p:cBhvr>
                                        <p:cTn id="130" dur="1000"/>
                                        <p:tgtEl>
                                          <p:spTgt spid="9">
                                            <p:txEl>
                                              <p:pRg st="3" end="3"/>
                                            </p:txEl>
                                          </p:spTgt>
                                        </p:tgtEl>
                                        <p:attrNameLst>
                                          <p:attrName>ppt_x</p:attrName>
                                        </p:attrNameLst>
                                      </p:cBhvr>
                                      <p:tavLst>
                                        <p:tav tm="0">
                                          <p:val>
                                            <p:strVal val="ppt_x"/>
                                          </p:val>
                                        </p:tav>
                                        <p:tav tm="100000">
                                          <p:val>
                                            <p:strVal val="ppt_x-.2"/>
                                          </p:val>
                                        </p:tav>
                                      </p:tavLst>
                                    </p:anim>
                                    <p:anim calcmode="lin" valueType="num">
                                      <p:cBhvr>
                                        <p:cTn id="131" dur="1000"/>
                                        <p:tgtEl>
                                          <p:spTgt spid="9">
                                            <p:txEl>
                                              <p:pRg st="3" end="3"/>
                                            </p:txEl>
                                          </p:spTgt>
                                        </p:tgtEl>
                                        <p:attrNameLst>
                                          <p:attrName>ppt_y</p:attrName>
                                        </p:attrNameLst>
                                      </p:cBhvr>
                                      <p:tavLst>
                                        <p:tav tm="0">
                                          <p:val>
                                            <p:strVal val="ppt_y"/>
                                          </p:val>
                                        </p:tav>
                                        <p:tav tm="100000">
                                          <p:val>
                                            <p:strVal val="ppt_y"/>
                                          </p:val>
                                        </p:tav>
                                      </p:tavLst>
                                    </p:anim>
                                    <p:animEffect transition="out" filter="fade">
                                      <p:cBhvr>
                                        <p:cTn id="132" dur="1000"/>
                                        <p:tgtEl>
                                          <p:spTgt spid="9">
                                            <p:txEl>
                                              <p:pRg st="3" end="3"/>
                                            </p:txEl>
                                          </p:spTgt>
                                        </p:tgtEl>
                                      </p:cBhvr>
                                    </p:animEffect>
                                    <p:set>
                                      <p:cBhvr>
                                        <p:cTn id="133" dur="1" fill="hold">
                                          <p:stCondLst>
                                            <p:cond delay="999"/>
                                          </p:stCondLst>
                                        </p:cTn>
                                        <p:tgtEl>
                                          <p:spTgt spid="9">
                                            <p:txEl>
                                              <p:pRg st="3" end="3"/>
                                            </p:txEl>
                                          </p:spTgt>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9" presetClass="entr" presetSubtype="0" fill="hold" nodeType="clickEffect">
                                  <p:stCondLst>
                                    <p:cond delay="0"/>
                                  </p:stCondLst>
                                  <p:childTnLst>
                                    <p:set>
                                      <p:cBhvr>
                                        <p:cTn id="137" dur="1" fill="hold">
                                          <p:stCondLst>
                                            <p:cond delay="0"/>
                                          </p:stCondLst>
                                        </p:cTn>
                                        <p:tgtEl>
                                          <p:spTgt spid="10">
                                            <p:txEl>
                                              <p:pRg st="0" end="0"/>
                                            </p:txEl>
                                          </p:spTgt>
                                        </p:tgtEl>
                                        <p:attrNameLst>
                                          <p:attrName>style.visibility</p:attrName>
                                        </p:attrNameLst>
                                      </p:cBhvr>
                                      <p:to>
                                        <p:strVal val="visible"/>
                                      </p:to>
                                    </p:set>
                                    <p:anim calcmode="lin" valueType="num">
                                      <p:cBhvr>
                                        <p:cTn id="138"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39"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10">
                                            <p:txEl>
                                              <p:pRg st="0" end="0"/>
                                            </p:txEl>
                                          </p:spTgt>
                                        </p:tgtEl>
                                      </p:cBhvr>
                                    </p:animEffect>
                                  </p:childTnLst>
                                </p:cTn>
                              </p:par>
                              <p:par>
                                <p:cTn id="141" presetID="29" presetClass="entr" presetSubtype="0" fill="hold" nodeType="withEffect">
                                  <p:stCondLst>
                                    <p:cond delay="0"/>
                                  </p:stCondLst>
                                  <p:childTnLst>
                                    <p:set>
                                      <p:cBhvr>
                                        <p:cTn id="142" dur="1" fill="hold">
                                          <p:stCondLst>
                                            <p:cond delay="0"/>
                                          </p:stCondLst>
                                        </p:cTn>
                                        <p:tgtEl>
                                          <p:spTgt spid="10">
                                            <p:txEl>
                                              <p:pRg st="1" end="1"/>
                                            </p:txEl>
                                          </p:spTgt>
                                        </p:tgtEl>
                                        <p:attrNameLst>
                                          <p:attrName>style.visibility</p:attrName>
                                        </p:attrNameLst>
                                      </p:cBhvr>
                                      <p:to>
                                        <p:strVal val="visible"/>
                                      </p:to>
                                    </p:set>
                                    <p:anim calcmode="lin" valueType="num">
                                      <p:cBhvr>
                                        <p:cTn id="143"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44"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5" dur="1000"/>
                                        <p:tgtEl>
                                          <p:spTgt spid="10">
                                            <p:txEl>
                                              <p:pRg st="1" end="1"/>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9" presetClass="entr" presetSubtype="0" fill="hold" nodeType="clickEffect">
                                  <p:stCondLst>
                                    <p:cond delay="0"/>
                                  </p:stCondLst>
                                  <p:childTnLst>
                                    <p:set>
                                      <p:cBhvr>
                                        <p:cTn id="149" dur="1" fill="hold">
                                          <p:stCondLst>
                                            <p:cond delay="0"/>
                                          </p:stCondLst>
                                        </p:cTn>
                                        <p:tgtEl>
                                          <p:spTgt spid="10">
                                            <p:txEl>
                                              <p:pRg st="2" end="2"/>
                                            </p:txEl>
                                          </p:spTgt>
                                        </p:tgtEl>
                                        <p:attrNameLst>
                                          <p:attrName>style.visibility</p:attrName>
                                        </p:attrNameLst>
                                      </p:cBhvr>
                                      <p:to>
                                        <p:strVal val="visible"/>
                                      </p:to>
                                    </p:set>
                                    <p:anim calcmode="lin" valueType="num">
                                      <p:cBhvr>
                                        <p:cTn id="150"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151"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52" dur="1000"/>
                                        <p:tgtEl>
                                          <p:spTgt spid="10">
                                            <p:txEl>
                                              <p:pRg st="2" end="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9" presetClass="exit" presetSubtype="0" fill="hold" grpId="0" nodeType="clickEffect">
                                  <p:stCondLst>
                                    <p:cond delay="0"/>
                                  </p:stCondLst>
                                  <p:childTnLst>
                                    <p:anim calcmode="lin" valueType="num">
                                      <p:cBhvr>
                                        <p:cTn id="156" dur="1000"/>
                                        <p:tgtEl>
                                          <p:spTgt spid="10">
                                            <p:txEl>
                                              <p:pRg st="0" end="0"/>
                                            </p:txEl>
                                          </p:spTgt>
                                        </p:tgtEl>
                                        <p:attrNameLst>
                                          <p:attrName>ppt_x</p:attrName>
                                        </p:attrNameLst>
                                      </p:cBhvr>
                                      <p:tavLst>
                                        <p:tav tm="0">
                                          <p:val>
                                            <p:strVal val="ppt_x"/>
                                          </p:val>
                                        </p:tav>
                                        <p:tav tm="100000">
                                          <p:val>
                                            <p:strVal val="ppt_x-.2"/>
                                          </p:val>
                                        </p:tav>
                                      </p:tavLst>
                                    </p:anim>
                                    <p:anim calcmode="lin" valueType="num">
                                      <p:cBhvr>
                                        <p:cTn id="157" dur="1000"/>
                                        <p:tgtEl>
                                          <p:spTgt spid="10">
                                            <p:txEl>
                                              <p:pRg st="0" end="0"/>
                                            </p:txEl>
                                          </p:spTgt>
                                        </p:tgtEl>
                                        <p:attrNameLst>
                                          <p:attrName>ppt_y</p:attrName>
                                        </p:attrNameLst>
                                      </p:cBhvr>
                                      <p:tavLst>
                                        <p:tav tm="0">
                                          <p:val>
                                            <p:strVal val="ppt_y"/>
                                          </p:val>
                                        </p:tav>
                                        <p:tav tm="100000">
                                          <p:val>
                                            <p:strVal val="ppt_y"/>
                                          </p:val>
                                        </p:tav>
                                      </p:tavLst>
                                    </p:anim>
                                    <p:animEffect transition="out" filter="fade">
                                      <p:cBhvr>
                                        <p:cTn id="158" dur="1000"/>
                                        <p:tgtEl>
                                          <p:spTgt spid="10">
                                            <p:txEl>
                                              <p:pRg st="0" end="0"/>
                                            </p:txEl>
                                          </p:spTgt>
                                        </p:tgtEl>
                                      </p:cBhvr>
                                    </p:animEffect>
                                    <p:set>
                                      <p:cBhvr>
                                        <p:cTn id="159" dur="1" fill="hold">
                                          <p:stCondLst>
                                            <p:cond delay="999"/>
                                          </p:stCondLst>
                                        </p:cTn>
                                        <p:tgtEl>
                                          <p:spTgt spid="10">
                                            <p:txEl>
                                              <p:pRg st="0" end="0"/>
                                            </p:txEl>
                                          </p:spTgt>
                                        </p:tgtEl>
                                        <p:attrNameLst>
                                          <p:attrName>style.visibility</p:attrName>
                                        </p:attrNameLst>
                                      </p:cBhvr>
                                      <p:to>
                                        <p:strVal val="hidden"/>
                                      </p:to>
                                    </p:set>
                                  </p:childTnLst>
                                </p:cTn>
                              </p:par>
                              <p:par>
                                <p:cTn id="160" presetID="29" presetClass="exit" presetSubtype="0" fill="hold" grpId="0" nodeType="withEffect">
                                  <p:stCondLst>
                                    <p:cond delay="0"/>
                                  </p:stCondLst>
                                  <p:childTnLst>
                                    <p:anim calcmode="lin" valueType="num">
                                      <p:cBhvr>
                                        <p:cTn id="161" dur="1000"/>
                                        <p:tgtEl>
                                          <p:spTgt spid="10">
                                            <p:txEl>
                                              <p:pRg st="1" end="1"/>
                                            </p:txEl>
                                          </p:spTgt>
                                        </p:tgtEl>
                                        <p:attrNameLst>
                                          <p:attrName>ppt_x</p:attrName>
                                        </p:attrNameLst>
                                      </p:cBhvr>
                                      <p:tavLst>
                                        <p:tav tm="0">
                                          <p:val>
                                            <p:strVal val="ppt_x"/>
                                          </p:val>
                                        </p:tav>
                                        <p:tav tm="100000">
                                          <p:val>
                                            <p:strVal val="ppt_x-.2"/>
                                          </p:val>
                                        </p:tav>
                                      </p:tavLst>
                                    </p:anim>
                                    <p:anim calcmode="lin" valueType="num">
                                      <p:cBhvr>
                                        <p:cTn id="162" dur="1000"/>
                                        <p:tgtEl>
                                          <p:spTgt spid="10">
                                            <p:txEl>
                                              <p:pRg st="1" end="1"/>
                                            </p:txEl>
                                          </p:spTgt>
                                        </p:tgtEl>
                                        <p:attrNameLst>
                                          <p:attrName>ppt_y</p:attrName>
                                        </p:attrNameLst>
                                      </p:cBhvr>
                                      <p:tavLst>
                                        <p:tav tm="0">
                                          <p:val>
                                            <p:strVal val="ppt_y"/>
                                          </p:val>
                                        </p:tav>
                                        <p:tav tm="100000">
                                          <p:val>
                                            <p:strVal val="ppt_y"/>
                                          </p:val>
                                        </p:tav>
                                      </p:tavLst>
                                    </p:anim>
                                    <p:animEffect transition="out" filter="fade">
                                      <p:cBhvr>
                                        <p:cTn id="163" dur="1000"/>
                                        <p:tgtEl>
                                          <p:spTgt spid="10">
                                            <p:txEl>
                                              <p:pRg st="1" end="1"/>
                                            </p:txEl>
                                          </p:spTgt>
                                        </p:tgtEl>
                                      </p:cBhvr>
                                    </p:animEffect>
                                    <p:set>
                                      <p:cBhvr>
                                        <p:cTn id="164" dur="1" fill="hold">
                                          <p:stCondLst>
                                            <p:cond delay="999"/>
                                          </p:stCondLst>
                                        </p:cTn>
                                        <p:tgtEl>
                                          <p:spTgt spid="10">
                                            <p:txEl>
                                              <p:pRg st="1" end="1"/>
                                            </p:txEl>
                                          </p:spTgt>
                                        </p:tgtEl>
                                        <p:attrNameLst>
                                          <p:attrName>style.visibility</p:attrName>
                                        </p:attrNameLst>
                                      </p:cBhvr>
                                      <p:to>
                                        <p:strVal val="hidden"/>
                                      </p:to>
                                    </p:set>
                                  </p:childTnLst>
                                </p:cTn>
                              </p:par>
                              <p:par>
                                <p:cTn id="165" presetID="29" presetClass="exit" presetSubtype="0" fill="hold" grpId="0" nodeType="withEffect">
                                  <p:stCondLst>
                                    <p:cond delay="0"/>
                                  </p:stCondLst>
                                  <p:childTnLst>
                                    <p:anim calcmode="lin" valueType="num">
                                      <p:cBhvr>
                                        <p:cTn id="166" dur="1000"/>
                                        <p:tgtEl>
                                          <p:spTgt spid="10">
                                            <p:txEl>
                                              <p:pRg st="2" end="2"/>
                                            </p:txEl>
                                          </p:spTgt>
                                        </p:tgtEl>
                                        <p:attrNameLst>
                                          <p:attrName>ppt_x</p:attrName>
                                        </p:attrNameLst>
                                      </p:cBhvr>
                                      <p:tavLst>
                                        <p:tav tm="0">
                                          <p:val>
                                            <p:strVal val="ppt_x"/>
                                          </p:val>
                                        </p:tav>
                                        <p:tav tm="100000">
                                          <p:val>
                                            <p:strVal val="ppt_x-.2"/>
                                          </p:val>
                                        </p:tav>
                                      </p:tavLst>
                                    </p:anim>
                                    <p:anim calcmode="lin" valueType="num">
                                      <p:cBhvr>
                                        <p:cTn id="167" dur="1000"/>
                                        <p:tgtEl>
                                          <p:spTgt spid="10">
                                            <p:txEl>
                                              <p:pRg st="2" end="2"/>
                                            </p:txEl>
                                          </p:spTgt>
                                        </p:tgtEl>
                                        <p:attrNameLst>
                                          <p:attrName>ppt_y</p:attrName>
                                        </p:attrNameLst>
                                      </p:cBhvr>
                                      <p:tavLst>
                                        <p:tav tm="0">
                                          <p:val>
                                            <p:strVal val="ppt_y"/>
                                          </p:val>
                                        </p:tav>
                                        <p:tav tm="100000">
                                          <p:val>
                                            <p:strVal val="ppt_y"/>
                                          </p:val>
                                        </p:tav>
                                      </p:tavLst>
                                    </p:anim>
                                    <p:animEffect transition="out" filter="fade">
                                      <p:cBhvr>
                                        <p:cTn id="168" dur="1000"/>
                                        <p:tgtEl>
                                          <p:spTgt spid="10">
                                            <p:txEl>
                                              <p:pRg st="2" end="2"/>
                                            </p:txEl>
                                          </p:spTgt>
                                        </p:tgtEl>
                                      </p:cBhvr>
                                    </p:animEffect>
                                    <p:set>
                                      <p:cBhvr>
                                        <p:cTn id="169" dur="1" fill="hold">
                                          <p:stCondLst>
                                            <p:cond delay="999"/>
                                          </p:stCondLst>
                                        </p:cTn>
                                        <p:tgtEl>
                                          <p:spTgt spid="1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build="allAtOnce"/>
      <p:bldP spid="9" grpId="0" build="allAtOnce"/>
      <p:bldP spid="10"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057400" y="2590803"/>
            <a:ext cx="7848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3" name="Text Box 3"/>
          <p:cNvSpPr txBox="1">
            <a:spLocks noChangeArrowheads="1"/>
          </p:cNvSpPr>
          <p:nvPr/>
        </p:nvSpPr>
        <p:spPr bwMode="auto">
          <a:xfrm>
            <a:off x="1524000" y="4800603"/>
            <a:ext cx="2590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4" name="Text Box 4"/>
          <p:cNvSpPr txBox="1">
            <a:spLocks noChangeArrowheads="1"/>
          </p:cNvSpPr>
          <p:nvPr/>
        </p:nvSpPr>
        <p:spPr bwMode="auto">
          <a:xfrm>
            <a:off x="3886200" y="4876803"/>
            <a:ext cx="5257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pic>
        <p:nvPicPr>
          <p:cNvPr id="664583" name="Picture 7" descr="0807cms22"/>
          <p:cNvPicPr>
            <a:picLocks noChangeAspect="1" noChangeArrowheads="1"/>
          </p:cNvPicPr>
          <p:nvPr/>
        </p:nvPicPr>
        <p:blipFill>
          <a:blip r:embed="rId3">
            <a:lum bright="6000"/>
            <a:extLst>
              <a:ext uri="{28A0092B-C50C-407E-A947-70E740481C1C}">
                <a14:useLocalDpi xmlns:a14="http://schemas.microsoft.com/office/drawing/2010/main" xmlns="" val="0"/>
              </a:ext>
            </a:extLst>
          </a:blip>
          <a:srcRect/>
          <a:stretch>
            <a:fillRect/>
          </a:stretch>
        </p:blipFill>
        <p:spPr bwMode="auto">
          <a:xfrm>
            <a:off x="68580" y="0"/>
            <a:ext cx="385572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14" name="Text Box 14"/>
          <p:cNvSpPr txBox="1">
            <a:spLocks noChangeArrowheads="1"/>
          </p:cNvSpPr>
          <p:nvPr/>
        </p:nvSpPr>
        <p:spPr bwMode="auto">
          <a:xfrm>
            <a:off x="175260" y="15718"/>
            <a:ext cx="1752600"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CHUYỂN THƯ</a:t>
            </a:r>
          </a:p>
        </p:txBody>
      </p:sp>
      <p:pic>
        <p:nvPicPr>
          <p:cNvPr id="76816" name="Picture 32" descr="ImageView"/>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576" r="7879"/>
          <a:stretch/>
        </p:blipFill>
        <p:spPr bwMode="auto">
          <a:xfrm>
            <a:off x="50483" y="3421857"/>
            <a:ext cx="3886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1824" name="Picture 16" descr="buu-dien-tp-hcm-cung-cap-dich-vu-chuyen-phat-cmnd"/>
          <p:cNvPicPr>
            <a:picLocks noChangeAspect="1" noChangeArrowheads="1"/>
          </p:cNvPicPr>
          <p:nvPr/>
        </p:nvPicPr>
        <p:blipFill rotWithShape="1">
          <a:blip r:embed="rId5">
            <a:lum bright="12000"/>
            <a:extLst>
              <a:ext uri="{28A0092B-C50C-407E-A947-70E740481C1C}">
                <a14:useLocalDpi xmlns:a14="http://schemas.microsoft.com/office/drawing/2010/main" xmlns="" val="0"/>
              </a:ext>
            </a:extLst>
          </a:blip>
          <a:srcRect r="8930"/>
          <a:stretch/>
        </p:blipFill>
        <p:spPr bwMode="auto">
          <a:xfrm>
            <a:off x="3966210" y="-7143"/>
            <a:ext cx="3882391"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18" name="Text Box 18"/>
          <p:cNvSpPr txBox="1">
            <a:spLocks noChangeArrowheads="1"/>
          </p:cNvSpPr>
          <p:nvPr/>
        </p:nvSpPr>
        <p:spPr bwMode="auto">
          <a:xfrm>
            <a:off x="4459605" y="2"/>
            <a:ext cx="1447800"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BƯU PHẨM</a:t>
            </a:r>
          </a:p>
        </p:txBody>
      </p:sp>
      <p:pic>
        <p:nvPicPr>
          <p:cNvPr id="631830" name="Picture 22" descr="DSC08222"/>
          <p:cNvPicPr>
            <a:picLocks noChangeAspect="1" noChangeArrowheads="1"/>
          </p:cNvPicPr>
          <p:nvPr/>
        </p:nvPicPr>
        <p:blipFill>
          <a:blip r:embed="rId6" cstate="print">
            <a:lum bright="6000"/>
            <a:extLst>
              <a:ext uri="{28A0092B-C50C-407E-A947-70E740481C1C}">
                <a14:useLocalDpi xmlns:a14="http://schemas.microsoft.com/office/drawing/2010/main" xmlns="" val="0"/>
              </a:ext>
            </a:extLst>
          </a:blip>
          <a:srcRect/>
          <a:stretch>
            <a:fillRect/>
          </a:stretch>
        </p:blipFill>
        <p:spPr bwMode="auto">
          <a:xfrm>
            <a:off x="7917179" y="3417970"/>
            <a:ext cx="4183381"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20" name="Text Box 20"/>
          <p:cNvSpPr txBox="1">
            <a:spLocks noChangeArrowheads="1"/>
          </p:cNvSpPr>
          <p:nvPr/>
        </p:nvSpPr>
        <p:spPr bwMode="auto">
          <a:xfrm>
            <a:off x="8095296" y="3561162"/>
            <a:ext cx="1371600"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ĐIỆN HOA</a:t>
            </a:r>
          </a:p>
        </p:txBody>
      </p:sp>
      <p:pic>
        <p:nvPicPr>
          <p:cNvPr id="33794" name="Picture 2" descr="Káº¿t quáº£ hÃ¬nh áº£nh cho mua sáº¯m trá»±c tuyáº¿n"/>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7061" t="8159" r="14984" b="7954"/>
          <a:stretch/>
        </p:blipFill>
        <p:spPr bwMode="auto">
          <a:xfrm>
            <a:off x="7890511" y="15716"/>
            <a:ext cx="4191000" cy="3306604"/>
          </a:xfrm>
          <a:prstGeom prst="rect">
            <a:avLst/>
          </a:prstGeom>
          <a:noFill/>
          <a:extLst>
            <a:ext uri="{909E8E84-426E-40DD-AFC4-6F175D3DCCD1}">
              <a14:hiddenFill xmlns:a14="http://schemas.microsoft.com/office/drawing/2010/main" xmlns="">
                <a:solidFill>
                  <a:srgbClr val="FFFFFF"/>
                </a:solidFill>
              </a14:hiddenFill>
            </a:ext>
          </a:extLst>
        </p:spPr>
      </p:pic>
      <p:pic>
        <p:nvPicPr>
          <p:cNvPr id="33796" name="Picture 4" descr="Káº¿t quáº£ hÃ¬nh áº£nh cho bÃ¡o chÃ­"/>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002405" y="3447816"/>
            <a:ext cx="3846195" cy="3403043"/>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 Box 18"/>
          <p:cNvSpPr txBox="1">
            <a:spLocks noChangeArrowheads="1"/>
          </p:cNvSpPr>
          <p:nvPr/>
        </p:nvSpPr>
        <p:spPr bwMode="auto">
          <a:xfrm>
            <a:off x="8095298" y="62391"/>
            <a:ext cx="2999423"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MUA SẮM TRỰC TUYẾN</a:t>
            </a:r>
          </a:p>
        </p:txBody>
      </p:sp>
      <p:sp>
        <p:nvSpPr>
          <p:cNvPr id="17" name="Text Box 18"/>
          <p:cNvSpPr txBox="1">
            <a:spLocks noChangeArrowheads="1"/>
          </p:cNvSpPr>
          <p:nvPr/>
        </p:nvSpPr>
        <p:spPr bwMode="auto">
          <a:xfrm>
            <a:off x="4062013" y="3610770"/>
            <a:ext cx="1349543"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BÁO CHÍ</a:t>
            </a:r>
          </a:p>
        </p:txBody>
      </p:sp>
      <p:sp>
        <p:nvSpPr>
          <p:cNvPr id="76821" name="Text Box 21"/>
          <p:cNvSpPr txBox="1">
            <a:spLocks noChangeArrowheads="1"/>
          </p:cNvSpPr>
          <p:nvPr/>
        </p:nvSpPr>
        <p:spPr bwMode="auto">
          <a:xfrm>
            <a:off x="4724400" y="3200402"/>
            <a:ext cx="2895600"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000" b="1" dirty="0">
                <a:solidFill>
                  <a:srgbClr val="0000FF"/>
                </a:solidFill>
                <a:latin typeface="Calibri" pitchFamily="34" charset="0"/>
                <a:cs typeface="Calibri" pitchFamily="34" charset="0"/>
              </a:rPr>
              <a:t>DỊCH VỤ BƯU CHÍNH</a:t>
            </a:r>
          </a:p>
        </p:txBody>
      </p:sp>
    </p:spTree>
    <p:extLst>
      <p:ext uri="{BB962C8B-B14F-4D97-AF65-F5344CB8AC3E}">
        <p14:creationId xmlns:p14="http://schemas.microsoft.com/office/powerpoint/2010/main" xmlns="" val="974163878"/>
      </p:ext>
    </p:extLst>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6504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Rounded Corners 7">
            <a:extLst>
              <a:ext uri="{FF2B5EF4-FFF2-40B4-BE49-F238E27FC236}">
                <a16:creationId xmlns:a16="http://schemas.microsoft.com/office/drawing/2014/main" xmlns="" id="{83943E22-6FC5-4857-96F1-DB4BDF369685}"/>
              </a:ext>
            </a:extLst>
          </p:cNvPr>
          <p:cNvSpPr/>
          <p:nvPr/>
        </p:nvSpPr>
        <p:spPr>
          <a:xfrm>
            <a:off x="508421" y="1830920"/>
            <a:ext cx="5554754" cy="2142031"/>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smtClean="0">
                <a:solidFill>
                  <a:srgbClr val="0000FF"/>
                </a:solidFill>
                <a:latin typeface="Calibri" pitchFamily="34" charset="0"/>
                <a:cs typeface="Calibri" pitchFamily="34" charset="0"/>
              </a:rPr>
              <a:t>Kể tên một số nhà mạng điện thoại và Internet ở nước ta mà em biết.</a:t>
            </a:r>
            <a:endParaRPr lang="en-US" sz="2800" b="1" i="1" dirty="0">
              <a:solidFill>
                <a:srgbClr val="0000FF"/>
              </a:solidFill>
              <a:latin typeface="Calibri" pitchFamily="34" charset="0"/>
              <a:cs typeface="Calibri" pitchFamily="34" charset="0"/>
            </a:endParaRPr>
          </a:p>
        </p:txBody>
      </p:sp>
      <p:pic>
        <p:nvPicPr>
          <p:cNvPr id="21" name="Picture 20">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8136" y="1217789"/>
            <a:ext cx="1000545" cy="1086608"/>
          </a:xfrm>
          <a:prstGeom prst="rect">
            <a:avLst/>
          </a:prstGeom>
        </p:spPr>
      </p:pic>
      <p:pic>
        <p:nvPicPr>
          <p:cNvPr id="9" name="Picture 4" descr="Viễn thông sẽ là ngành có sức tăng trưởng mạnh nhất trong năm 2020 - MVietQ">
            <a:extLst>
              <a:ext uri="{FF2B5EF4-FFF2-40B4-BE49-F238E27FC236}">
                <a16:creationId xmlns:a16="http://schemas.microsoft.com/office/drawing/2014/main" xmlns="" id="{08E37BF4-932E-43EA-B948-E53488DA56AE}"/>
              </a:ext>
            </a:extLst>
          </p:cNvPr>
          <p:cNvPicPr>
            <a:picLocks noChangeAspect="1" noChangeArrowheads="1"/>
          </p:cNvPicPr>
          <p:nvPr/>
        </p:nvPicPr>
        <p:blipFill>
          <a:blip r:embed="rId4">
            <a:extLst>
              <a:ext uri="{28A0092B-C50C-407E-A947-70E740481C1C}">
                <a14:useLocalDpi xmlns:a14="http://schemas.microsoft.com/office/drawing/2010/main" xmlns="" val="0"/>
              </a:ext>
            </a:extLst>
          </a:blip>
          <a:stretch>
            <a:fillRect/>
          </a:stretch>
        </p:blipFill>
        <p:spPr bwMode="auto">
          <a:xfrm>
            <a:off x="3589377" y="4055630"/>
            <a:ext cx="4338481" cy="2632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1" name="Picture 4" descr="Đảm bảo người dân khu đô thị được lựa chọn mạng viễn thông - Báo Khánh Hòa  điện tử">
            <a:extLst>
              <a:ext uri="{FF2B5EF4-FFF2-40B4-BE49-F238E27FC236}">
                <a16:creationId xmlns:a16="http://schemas.microsoft.com/office/drawing/2014/main" xmlns="" id="{36B9D7F2-CBD6-453E-A358-B22AD25A5452}"/>
              </a:ext>
            </a:extLst>
          </p:cNvPr>
          <p:cNvPicPr>
            <a:picLocks noChangeAspect="1" noChangeArrowheads="1"/>
          </p:cNvPicPr>
          <p:nvPr/>
        </p:nvPicPr>
        <p:blipFill>
          <a:blip r:embed="rId5">
            <a:extLst>
              <a:ext uri="{28A0092B-C50C-407E-A947-70E740481C1C}">
                <a14:useLocalDpi xmlns:a14="http://schemas.microsoft.com/office/drawing/2010/main" xmlns="" val="0"/>
              </a:ext>
            </a:extLst>
          </a:blip>
          <a:stretch>
            <a:fillRect/>
          </a:stretch>
        </p:blipFill>
        <p:spPr bwMode="auto">
          <a:xfrm>
            <a:off x="6885731" y="867762"/>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par>
                                <p:cTn id="15" presetID="29"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ppt_x</p:attrName>
                                        </p:attrNameLst>
                                      </p:cBhvr>
                                      <p:tavLst>
                                        <p:tav tm="0">
                                          <p:val>
                                            <p:strVal val="#ppt_x-.2"/>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
                                        </p:tgtEl>
                                      </p:cBhvr>
                                    </p:animEffect>
                                  </p:childTnLst>
                                </p:cTn>
                              </p:par>
                              <p:par>
                                <p:cTn id="20" presetID="2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Administrator\Desktop\Ảnh GS 9\vinasat.jpg"/>
          <p:cNvPicPr>
            <a:picLocks noChangeAspect="1" noChangeArrowheads="1"/>
          </p:cNvPicPr>
          <p:nvPr/>
        </p:nvPicPr>
        <p:blipFill>
          <a:blip r:embed="rId2"/>
          <a:srcRect/>
          <a:stretch>
            <a:fillRect/>
          </a:stretch>
        </p:blipFill>
        <p:spPr bwMode="auto">
          <a:xfrm>
            <a:off x="5265683" y="2608716"/>
            <a:ext cx="6721371" cy="40412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3627" y="104780"/>
            <a:ext cx="11393214" cy="1692771"/>
          </a:xfrm>
          <a:prstGeom prst="rect">
            <a:avLst/>
          </a:prstGeom>
          <a:solidFill>
            <a:srgbClr val="0000FF"/>
          </a:solidFill>
        </p:spPr>
        <p:txBody>
          <a:bodyPr wrap="square">
            <a:spAutoFit/>
          </a:bodyPr>
          <a:lstStyle/>
          <a:p>
            <a:pPr algn="just"/>
            <a:r>
              <a:rPr lang="en-US" sz="2600" b="1" smtClean="0">
                <a:solidFill>
                  <a:schemeClr val="bg1"/>
                </a:solidFill>
                <a:latin typeface="Calibri" pitchFamily="34" charset="0"/>
                <a:cs typeface="Calibri" pitchFamily="34" charset="0"/>
              </a:rPr>
              <a:t>N</a:t>
            </a:r>
            <a:r>
              <a:rPr lang="vi-VN" sz="2600" b="1" smtClean="0">
                <a:solidFill>
                  <a:schemeClr val="bg1"/>
                </a:solidFill>
                <a:latin typeface="Calibri" pitchFamily="34" charset="0"/>
                <a:cs typeface="Calibri" pitchFamily="34" charset="0"/>
              </a:rPr>
              <a:t>gày 18/4/2008, vệ tinh VINASAT-1 được phóng thành công lên quỹ đạo, khẳng định chủ quyền không gian vệ tinh của Việt Nam. Đây là sự kiện lịch sử của ngành viễn thông, đánh dấu việc Việt Nam sẽ có chủ quyền trên quỹ đạo không gian và Việt Nam hoàn thiện mạng lưới thông tin liên lạc quốc gia.</a:t>
            </a:r>
            <a:endParaRPr lang="en-US" sz="2600" b="1">
              <a:solidFill>
                <a:schemeClr val="bg1"/>
              </a:solidFill>
              <a:latin typeface="Calibri" pitchFamily="34" charset="0"/>
              <a:cs typeface="Calibri" pitchFamily="34" charset="0"/>
            </a:endParaRPr>
          </a:p>
        </p:txBody>
      </p:sp>
      <p:pic>
        <p:nvPicPr>
          <p:cNvPr id="7172" name="Picture 4" descr="C:\Users\Administrator\Desktop\Ảnh GS 9\Ảnh_minh_họa_VINASAT-2.jpg"/>
          <p:cNvPicPr>
            <a:picLocks noChangeAspect="1" noChangeArrowheads="1"/>
          </p:cNvPicPr>
          <p:nvPr/>
        </p:nvPicPr>
        <p:blipFill>
          <a:blip r:embed="rId3"/>
          <a:srcRect/>
          <a:stretch>
            <a:fillRect/>
          </a:stretch>
        </p:blipFill>
        <p:spPr bwMode="auto">
          <a:xfrm>
            <a:off x="47298" y="1845390"/>
            <a:ext cx="4705692" cy="3071534"/>
          </a:xfrm>
          <a:prstGeom prst="ellipse">
            <a:avLst/>
          </a:prstGeom>
          <a:ln>
            <a:noFill/>
          </a:ln>
          <a:effectLst>
            <a:softEdge rad="112500"/>
          </a:effectLst>
        </p:spPr>
      </p:pic>
    </p:spTree>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ỗ dành sẵn cho Chân trang 4">
            <a:extLst>
              <a:ext uri="{FF2B5EF4-FFF2-40B4-BE49-F238E27FC236}">
                <a16:creationId xmlns:a16="http://schemas.microsoft.com/office/drawing/2014/main" xmlns="" id="{AD64ED44-3650-4297-A08D-305BBB05FB71}"/>
              </a:ext>
            </a:extLst>
          </p:cNvPr>
          <p:cNvSpPr>
            <a:spLocks noGrp="1"/>
          </p:cNvSpPr>
          <p:nvPr>
            <p:ph type="ftr" sz="quarter" idx="11"/>
          </p:nvPr>
        </p:nvSpPr>
        <p:spPr/>
        <p:txBody>
          <a:bodyPr/>
          <a:lstStyle/>
          <a:p>
            <a:pPr fontAlgn="base">
              <a:spcBef>
                <a:spcPct val="0"/>
              </a:spcBef>
              <a:spcAft>
                <a:spcPct val="0"/>
              </a:spcAft>
            </a:pPr>
            <a:r>
              <a:rPr lang="en-US" altLang="vi-VN" b="1">
                <a:latin typeface="Calibri" pitchFamily="34" charset="0"/>
                <a:cs typeface="Calibri" pitchFamily="34" charset="0"/>
              </a:rPr>
              <a:t>Phạm Xuân An- THCS Hưng Thành - VĨnh Lợi - Bạc Liêu</a:t>
            </a:r>
          </a:p>
        </p:txBody>
      </p:sp>
      <p:sp>
        <p:nvSpPr>
          <p:cNvPr id="14" name="Chỗ dành sẵn cho Số hiệu Bản chiếu 5">
            <a:extLst>
              <a:ext uri="{FF2B5EF4-FFF2-40B4-BE49-F238E27FC236}">
                <a16:creationId xmlns:a16="http://schemas.microsoft.com/office/drawing/2014/main" xmlns="" id="{224315B2-B25A-452A-950D-13F3805B1546}"/>
              </a:ext>
            </a:extLst>
          </p:cNvPr>
          <p:cNvSpPr>
            <a:spLocks noGrp="1"/>
          </p:cNvSpPr>
          <p:nvPr>
            <p:ph type="sldNum" sz="quarter" idx="12"/>
          </p:nvPr>
        </p:nvSpPr>
        <p:spPr/>
        <p:txBody>
          <a:bodyPr/>
          <a:lstStyle/>
          <a:p>
            <a:pPr algn="ctr" fontAlgn="base">
              <a:spcBef>
                <a:spcPct val="0"/>
              </a:spcBef>
              <a:spcAft>
                <a:spcPct val="0"/>
              </a:spcAft>
            </a:pPr>
            <a:fld id="{7D614133-071E-41FD-A917-E269C36CDC98}" type="slidenum">
              <a:rPr lang="vi-VN" altLang="vi-VN" b="1">
                <a:latin typeface="Calibri" pitchFamily="34" charset="0"/>
                <a:cs typeface="Calibri" pitchFamily="34" charset="0"/>
              </a:rPr>
              <a:pPr algn="ctr" fontAlgn="base">
                <a:spcBef>
                  <a:spcPct val="0"/>
                </a:spcBef>
                <a:spcAft>
                  <a:spcPct val="0"/>
                </a:spcAft>
              </a:pPr>
              <a:t>47</a:t>
            </a:fld>
            <a:endParaRPr lang="vi-VN" altLang="vi-VN" b="1">
              <a:latin typeface="Calibri" pitchFamily="34" charset="0"/>
              <a:cs typeface="Calibri" pitchFamily="34" charset="0"/>
            </a:endParaRPr>
          </a:p>
        </p:txBody>
      </p:sp>
      <p:pic>
        <p:nvPicPr>
          <p:cNvPr id="32770" name="Picture 16" descr="img-1205140648-1">
            <a:extLst>
              <a:ext uri="{FF2B5EF4-FFF2-40B4-BE49-F238E27FC236}">
                <a16:creationId xmlns:a16="http://schemas.microsoft.com/office/drawing/2014/main" xmlns="" id="{48FEEB37-2B26-4720-8050-418A9ED0B570}"/>
              </a:ext>
            </a:extLst>
          </p:cNvPr>
          <p:cNvPicPr>
            <a:picLocks noChangeAspect="1" noChangeArrowheads="1"/>
          </p:cNvPicPr>
          <p:nvPr/>
        </p:nvPicPr>
        <p:blipFill>
          <a:blip r:embed="rId3">
            <a:lum bright="6000"/>
            <a:extLst>
              <a:ext uri="{28A0092B-C50C-407E-A947-70E740481C1C}">
                <a14:useLocalDpi xmlns:a14="http://schemas.microsoft.com/office/drawing/2010/main" xmlns="" val="0"/>
              </a:ext>
            </a:extLst>
          </a:blip>
          <a:srcRect/>
          <a:stretch>
            <a:fillRect/>
          </a:stretch>
        </p:blipFill>
        <p:spPr bwMode="auto">
          <a:xfrm>
            <a:off x="0" y="3505200"/>
            <a:ext cx="6172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1" name="Picture 17" descr="vinasat-1__1-9101c">
            <a:extLst>
              <a:ext uri="{FF2B5EF4-FFF2-40B4-BE49-F238E27FC236}">
                <a16:creationId xmlns:a16="http://schemas.microsoft.com/office/drawing/2014/main" xmlns="" id="{C637028A-A527-45B7-8E56-D87588E9E7D9}"/>
              </a:ext>
            </a:extLst>
          </p:cNvPr>
          <p:cNvPicPr>
            <a:picLocks noChangeAspect="1" noChangeArrowheads="1"/>
          </p:cNvPicPr>
          <p:nvPr/>
        </p:nvPicPr>
        <p:blipFill>
          <a:blip r:embed="rId4">
            <a:lum bright="6000"/>
            <a:extLst>
              <a:ext uri="{28A0092B-C50C-407E-A947-70E740481C1C}">
                <a14:useLocalDpi xmlns:a14="http://schemas.microsoft.com/office/drawing/2010/main" xmlns="" val="0"/>
              </a:ext>
            </a:extLst>
          </a:blip>
          <a:srcRect/>
          <a:stretch>
            <a:fillRect/>
          </a:stretch>
        </p:blipFill>
        <p:spPr bwMode="auto">
          <a:xfrm>
            <a:off x="6248400" y="3505200"/>
            <a:ext cx="59436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19" descr="vinasat">
            <a:extLst>
              <a:ext uri="{FF2B5EF4-FFF2-40B4-BE49-F238E27FC236}">
                <a16:creationId xmlns:a16="http://schemas.microsoft.com/office/drawing/2014/main" xmlns="" id="{53774325-C783-46DE-BF2D-2668CF1DB2A9}"/>
              </a:ext>
            </a:extLst>
          </p:cNvPr>
          <p:cNvPicPr>
            <a:picLocks noChangeAspect="1" noChangeArrowheads="1"/>
          </p:cNvPicPr>
          <p:nvPr/>
        </p:nvPicPr>
        <p:blipFill>
          <a:blip r:embed="rId5">
            <a:lum bright="6000"/>
            <a:extLst>
              <a:ext uri="{28A0092B-C50C-407E-A947-70E740481C1C}">
                <a14:useLocalDpi xmlns:a14="http://schemas.microsoft.com/office/drawing/2010/main" xmlns="" val="0"/>
              </a:ext>
            </a:extLst>
          </a:blip>
          <a:srcRect/>
          <a:stretch>
            <a:fillRect/>
          </a:stretch>
        </p:blipFill>
        <p:spPr bwMode="auto">
          <a:xfrm>
            <a:off x="6248400" y="0"/>
            <a:ext cx="59436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22" descr="vinasat">
            <a:extLst>
              <a:ext uri="{FF2B5EF4-FFF2-40B4-BE49-F238E27FC236}">
                <a16:creationId xmlns:a16="http://schemas.microsoft.com/office/drawing/2014/main" xmlns="" id="{E35EBC9D-DE90-4692-976B-BCFDF5BD5583}"/>
              </a:ext>
            </a:extLst>
          </p:cNvPr>
          <p:cNvPicPr>
            <a:picLocks noChangeAspect="1" noChangeArrowheads="1"/>
          </p:cNvPicPr>
          <p:nvPr/>
        </p:nvPicPr>
        <p:blipFill>
          <a:blip r:embed="rId6">
            <a:lum bright="18000"/>
            <a:extLst>
              <a:ext uri="{28A0092B-C50C-407E-A947-70E740481C1C}">
                <a14:useLocalDpi xmlns:a14="http://schemas.microsoft.com/office/drawing/2010/main" xmlns="" val="0"/>
              </a:ext>
            </a:extLst>
          </a:blip>
          <a:srcRect/>
          <a:stretch>
            <a:fillRect/>
          </a:stretch>
        </p:blipFill>
        <p:spPr bwMode="auto">
          <a:xfrm>
            <a:off x="0" y="0"/>
            <a:ext cx="617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5687" name="Text Box 23">
            <a:extLst>
              <a:ext uri="{FF2B5EF4-FFF2-40B4-BE49-F238E27FC236}">
                <a16:creationId xmlns:a16="http://schemas.microsoft.com/office/drawing/2014/main" xmlns="" id="{F1782156-EFC0-42FB-8F75-4CB294AC94C3}"/>
              </a:ext>
            </a:extLst>
          </p:cNvPr>
          <p:cNvSpPr txBox="1">
            <a:spLocks noChangeArrowheads="1"/>
          </p:cNvSpPr>
          <p:nvPr/>
        </p:nvSpPr>
        <p:spPr bwMode="auto">
          <a:xfrm>
            <a:off x="407965" y="3167568"/>
            <a:ext cx="11310425" cy="584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Aft>
                <a:spcPct val="0"/>
              </a:spcAft>
            </a:pPr>
            <a:r>
              <a:rPr lang="en-US" altLang="vi-VN" sz="3200" b="1" smtClean="0">
                <a:solidFill>
                  <a:srgbClr val="0000FF"/>
                </a:solidFill>
                <a:cs typeface="Calibri" pitchFamily="34" charset="0"/>
              </a:rPr>
              <a:t>Việt Nam đã phóng thành công vệ tinh VINASAT 1&amp;2 lên quỹ đạo</a:t>
            </a:r>
            <a:endParaRPr lang="en-US" altLang="vi-VN" sz="3200" b="1">
              <a:solidFill>
                <a:srgbClr val="0000FF"/>
              </a:solidFill>
              <a:cs typeface="Calibri" pitchFamily="34" charset="0"/>
            </a:endParaRPr>
          </a:p>
        </p:txBody>
      </p:sp>
      <p:sp>
        <p:nvSpPr>
          <p:cNvPr id="32775" name="Text Box 24">
            <a:extLst>
              <a:ext uri="{FF2B5EF4-FFF2-40B4-BE49-F238E27FC236}">
                <a16:creationId xmlns:a16="http://schemas.microsoft.com/office/drawing/2014/main" xmlns="" id="{6CF4A9FD-46D2-4371-ADE9-F19B88A645E8}"/>
              </a:ext>
            </a:extLst>
          </p:cNvPr>
          <p:cNvSpPr txBox="1">
            <a:spLocks noChangeArrowheads="1"/>
          </p:cNvSpPr>
          <p:nvPr/>
        </p:nvSpPr>
        <p:spPr bwMode="auto">
          <a:xfrm>
            <a:off x="7620000" y="2"/>
            <a:ext cx="2667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endParaRPr lang="en-US" altLang="vi-VN" sz="2400" b="1">
              <a:solidFill>
                <a:prstClr val="black"/>
              </a:solidFill>
              <a:cs typeface="Calibri" pitchFamily="34" charset="0"/>
            </a:endParaRPr>
          </a:p>
        </p:txBody>
      </p:sp>
      <p:sp>
        <p:nvSpPr>
          <p:cNvPr id="32776" name="Text Box 25">
            <a:extLst>
              <a:ext uri="{FF2B5EF4-FFF2-40B4-BE49-F238E27FC236}">
                <a16:creationId xmlns:a16="http://schemas.microsoft.com/office/drawing/2014/main" xmlns="" id="{09266B30-4D82-4AF5-A41F-C5FFE4D0BBF1}"/>
              </a:ext>
            </a:extLst>
          </p:cNvPr>
          <p:cNvSpPr txBox="1">
            <a:spLocks noChangeArrowheads="1"/>
          </p:cNvSpPr>
          <p:nvPr/>
        </p:nvSpPr>
        <p:spPr bwMode="auto">
          <a:xfrm>
            <a:off x="8229600" y="3"/>
            <a:ext cx="243840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19/4/2008</a:t>
            </a:r>
          </a:p>
        </p:txBody>
      </p:sp>
      <p:sp>
        <p:nvSpPr>
          <p:cNvPr id="32777" name="Text Box 26">
            <a:extLst>
              <a:ext uri="{FF2B5EF4-FFF2-40B4-BE49-F238E27FC236}">
                <a16:creationId xmlns:a16="http://schemas.microsoft.com/office/drawing/2014/main" xmlns="" id="{CFB2C9C2-BE35-4C88-966C-8C1C3EB1C210}"/>
              </a:ext>
            </a:extLst>
          </p:cNvPr>
          <p:cNvSpPr txBox="1">
            <a:spLocks noChangeArrowheads="1"/>
          </p:cNvSpPr>
          <p:nvPr/>
        </p:nvSpPr>
        <p:spPr bwMode="auto">
          <a:xfrm>
            <a:off x="8458200" y="6262688"/>
            <a:ext cx="22098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16/5/2012</a:t>
            </a:r>
          </a:p>
        </p:txBody>
      </p:sp>
      <p:sp>
        <p:nvSpPr>
          <p:cNvPr id="10" name="Up Arrow 9">
            <a:hlinkClick r:id="rId7" action="ppaction://hlinksldjump"/>
            <a:extLst>
              <a:ext uri="{FF2B5EF4-FFF2-40B4-BE49-F238E27FC236}">
                <a16:creationId xmlns:a16="http://schemas.microsoft.com/office/drawing/2014/main" xmlns="" id="{09C01333-7A8B-4E58-9E2B-1C065FC551B4}"/>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xmlns="" val="4938758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nodeType="withEffect">
                                  <p:stCondLst>
                                    <p:cond delay="0"/>
                                  </p:stCondLst>
                                  <p:childTnLst>
                                    <p:set>
                                      <p:cBhvr>
                                        <p:cTn id="16" dur="1" fill="hold">
                                          <p:stCondLst>
                                            <p:cond delay="0"/>
                                          </p:stCondLst>
                                        </p:cTn>
                                        <p:tgtEl>
                                          <p:spTgt spid="32770"/>
                                        </p:tgtEl>
                                        <p:attrNameLst>
                                          <p:attrName>style.visibility</p:attrName>
                                        </p:attrNameLst>
                                      </p:cBhvr>
                                      <p:to>
                                        <p:strVal val="visible"/>
                                      </p:to>
                                    </p:set>
                                    <p:anim calcmode="lin" valueType="num">
                                      <p:cBhvr>
                                        <p:cTn id="17" dur="1000" fill="hold"/>
                                        <p:tgtEl>
                                          <p:spTgt spid="32770"/>
                                        </p:tgtEl>
                                        <p:attrNameLst>
                                          <p:attrName>ppt_x</p:attrName>
                                        </p:attrNameLst>
                                      </p:cBhvr>
                                      <p:tavLst>
                                        <p:tav tm="0">
                                          <p:val>
                                            <p:strVal val="#ppt_x-.2"/>
                                          </p:val>
                                        </p:tav>
                                        <p:tav tm="100000">
                                          <p:val>
                                            <p:strVal val="#ppt_x"/>
                                          </p:val>
                                        </p:tav>
                                      </p:tavLst>
                                    </p:anim>
                                    <p:anim calcmode="lin" valueType="num">
                                      <p:cBhvr>
                                        <p:cTn id="18" dur="1000" fill="hold"/>
                                        <p:tgtEl>
                                          <p:spTgt spid="3277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2770"/>
                                        </p:tgtEl>
                                      </p:cBhvr>
                                    </p:animEffect>
                                  </p:childTnLst>
                                </p:cTn>
                              </p:par>
                              <p:par>
                                <p:cTn id="20" presetID="29" presetClass="entr" presetSubtype="0" fill="hold" nodeType="withEffect">
                                  <p:stCondLst>
                                    <p:cond delay="0"/>
                                  </p:stCondLst>
                                  <p:childTnLst>
                                    <p:set>
                                      <p:cBhvr>
                                        <p:cTn id="21" dur="1" fill="hold">
                                          <p:stCondLst>
                                            <p:cond delay="0"/>
                                          </p:stCondLst>
                                        </p:cTn>
                                        <p:tgtEl>
                                          <p:spTgt spid="32771"/>
                                        </p:tgtEl>
                                        <p:attrNameLst>
                                          <p:attrName>style.visibility</p:attrName>
                                        </p:attrNameLst>
                                      </p:cBhvr>
                                      <p:to>
                                        <p:strVal val="visible"/>
                                      </p:to>
                                    </p:set>
                                    <p:anim calcmode="lin" valueType="num">
                                      <p:cBhvr>
                                        <p:cTn id="22" dur="1000" fill="hold"/>
                                        <p:tgtEl>
                                          <p:spTgt spid="32771"/>
                                        </p:tgtEl>
                                        <p:attrNameLst>
                                          <p:attrName>ppt_x</p:attrName>
                                        </p:attrNameLst>
                                      </p:cBhvr>
                                      <p:tavLst>
                                        <p:tav tm="0">
                                          <p:val>
                                            <p:strVal val="#ppt_x-.2"/>
                                          </p:val>
                                        </p:tav>
                                        <p:tav tm="100000">
                                          <p:val>
                                            <p:strVal val="#ppt_x"/>
                                          </p:val>
                                        </p:tav>
                                      </p:tavLst>
                                    </p:anim>
                                    <p:anim calcmode="lin" valueType="num">
                                      <p:cBhvr>
                                        <p:cTn id="23" dur="1000" fill="hold"/>
                                        <p:tgtEl>
                                          <p:spTgt spid="3277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2771"/>
                                        </p:tgtEl>
                                      </p:cBhvr>
                                    </p:animEffect>
                                  </p:childTnLst>
                                </p:cTn>
                              </p:par>
                              <p:par>
                                <p:cTn id="25" presetID="29" presetClass="entr" presetSubtype="0" fill="hold" nodeType="withEffect">
                                  <p:stCondLst>
                                    <p:cond delay="0"/>
                                  </p:stCondLst>
                                  <p:childTnLst>
                                    <p:set>
                                      <p:cBhvr>
                                        <p:cTn id="26" dur="1" fill="hold">
                                          <p:stCondLst>
                                            <p:cond delay="0"/>
                                          </p:stCondLst>
                                        </p:cTn>
                                        <p:tgtEl>
                                          <p:spTgt spid="32772"/>
                                        </p:tgtEl>
                                        <p:attrNameLst>
                                          <p:attrName>style.visibility</p:attrName>
                                        </p:attrNameLst>
                                      </p:cBhvr>
                                      <p:to>
                                        <p:strVal val="visible"/>
                                      </p:to>
                                    </p:set>
                                    <p:anim calcmode="lin" valueType="num">
                                      <p:cBhvr>
                                        <p:cTn id="27" dur="1000" fill="hold"/>
                                        <p:tgtEl>
                                          <p:spTgt spid="32772"/>
                                        </p:tgtEl>
                                        <p:attrNameLst>
                                          <p:attrName>ppt_x</p:attrName>
                                        </p:attrNameLst>
                                      </p:cBhvr>
                                      <p:tavLst>
                                        <p:tav tm="0">
                                          <p:val>
                                            <p:strVal val="#ppt_x-.2"/>
                                          </p:val>
                                        </p:tav>
                                        <p:tav tm="100000">
                                          <p:val>
                                            <p:strVal val="#ppt_x"/>
                                          </p:val>
                                        </p:tav>
                                      </p:tavLst>
                                    </p:anim>
                                    <p:anim calcmode="lin" valueType="num">
                                      <p:cBhvr>
                                        <p:cTn id="28" dur="1000" fill="hold"/>
                                        <p:tgtEl>
                                          <p:spTgt spid="3277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2772"/>
                                        </p:tgtEl>
                                      </p:cBhvr>
                                    </p:animEffect>
                                  </p:childTnLst>
                                </p:cTn>
                              </p:par>
                              <p:par>
                                <p:cTn id="30" presetID="29" presetClass="entr" presetSubtype="0" fill="hold" nodeType="withEffect">
                                  <p:stCondLst>
                                    <p:cond delay="0"/>
                                  </p:stCondLst>
                                  <p:childTnLst>
                                    <p:set>
                                      <p:cBhvr>
                                        <p:cTn id="31" dur="1" fill="hold">
                                          <p:stCondLst>
                                            <p:cond delay="0"/>
                                          </p:stCondLst>
                                        </p:cTn>
                                        <p:tgtEl>
                                          <p:spTgt spid="41989"/>
                                        </p:tgtEl>
                                        <p:attrNameLst>
                                          <p:attrName>style.visibility</p:attrName>
                                        </p:attrNameLst>
                                      </p:cBhvr>
                                      <p:to>
                                        <p:strVal val="visible"/>
                                      </p:to>
                                    </p:set>
                                    <p:anim calcmode="lin" valueType="num">
                                      <p:cBhvr>
                                        <p:cTn id="32" dur="1000" fill="hold"/>
                                        <p:tgtEl>
                                          <p:spTgt spid="41989"/>
                                        </p:tgtEl>
                                        <p:attrNameLst>
                                          <p:attrName>ppt_x</p:attrName>
                                        </p:attrNameLst>
                                      </p:cBhvr>
                                      <p:tavLst>
                                        <p:tav tm="0">
                                          <p:val>
                                            <p:strVal val="#ppt_x-.2"/>
                                          </p:val>
                                        </p:tav>
                                        <p:tav tm="100000">
                                          <p:val>
                                            <p:strVal val="#ppt_x"/>
                                          </p:val>
                                        </p:tav>
                                      </p:tavLst>
                                    </p:anim>
                                    <p:anim calcmode="lin" valueType="num">
                                      <p:cBhvr>
                                        <p:cTn id="33" dur="1000" fill="hold"/>
                                        <p:tgtEl>
                                          <p:spTgt spid="4198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1989"/>
                                        </p:tgtEl>
                                      </p:cBhvr>
                                    </p:animEffect>
                                  </p:childTnLst>
                                </p:cTn>
                              </p:par>
                              <p:par>
                                <p:cTn id="35" presetID="29" presetClass="entr" presetSubtype="0" fill="hold" grpId="0" nodeType="withEffect" nodePh="1">
                                  <p:stCondLst>
                                    <p:cond delay="0"/>
                                  </p:stCondLst>
                                  <p:endCondLst>
                                    <p:cond evt="begin" delay="0">
                                      <p:tn val="35"/>
                                    </p:cond>
                                  </p:endCondLst>
                                  <p:childTnLst>
                                    <p:set>
                                      <p:cBhvr>
                                        <p:cTn id="36" dur="1" fill="hold">
                                          <p:stCondLst>
                                            <p:cond delay="0"/>
                                          </p:stCondLst>
                                        </p:cTn>
                                        <p:tgtEl>
                                          <p:spTgt spid="32775"/>
                                        </p:tgtEl>
                                        <p:attrNameLst>
                                          <p:attrName>style.visibility</p:attrName>
                                        </p:attrNameLst>
                                      </p:cBhvr>
                                      <p:to>
                                        <p:strVal val="visible"/>
                                      </p:to>
                                    </p:set>
                                    <p:anim calcmode="lin" valueType="num">
                                      <p:cBhvr>
                                        <p:cTn id="37" dur="1000" fill="hold"/>
                                        <p:tgtEl>
                                          <p:spTgt spid="32775"/>
                                        </p:tgtEl>
                                        <p:attrNameLst>
                                          <p:attrName>ppt_x</p:attrName>
                                        </p:attrNameLst>
                                      </p:cBhvr>
                                      <p:tavLst>
                                        <p:tav tm="0">
                                          <p:val>
                                            <p:strVal val="#ppt_x-.2"/>
                                          </p:val>
                                        </p:tav>
                                        <p:tav tm="100000">
                                          <p:val>
                                            <p:strVal val="#ppt_x"/>
                                          </p:val>
                                        </p:tav>
                                      </p:tavLst>
                                    </p:anim>
                                    <p:anim calcmode="lin" valueType="num">
                                      <p:cBhvr>
                                        <p:cTn id="38" dur="1000" fill="hold"/>
                                        <p:tgtEl>
                                          <p:spTgt spid="3277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277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32776"/>
                                        </p:tgtEl>
                                        <p:attrNameLst>
                                          <p:attrName>style.visibility</p:attrName>
                                        </p:attrNameLst>
                                      </p:cBhvr>
                                      <p:to>
                                        <p:strVal val="visible"/>
                                      </p:to>
                                    </p:set>
                                    <p:anim calcmode="lin" valueType="num">
                                      <p:cBhvr>
                                        <p:cTn id="42" dur="1000" fill="hold"/>
                                        <p:tgtEl>
                                          <p:spTgt spid="32776"/>
                                        </p:tgtEl>
                                        <p:attrNameLst>
                                          <p:attrName>ppt_x</p:attrName>
                                        </p:attrNameLst>
                                      </p:cBhvr>
                                      <p:tavLst>
                                        <p:tav tm="0">
                                          <p:val>
                                            <p:strVal val="#ppt_x-.2"/>
                                          </p:val>
                                        </p:tav>
                                        <p:tav tm="100000">
                                          <p:val>
                                            <p:strVal val="#ppt_x"/>
                                          </p:val>
                                        </p:tav>
                                      </p:tavLst>
                                    </p:anim>
                                    <p:anim calcmode="lin" valueType="num">
                                      <p:cBhvr>
                                        <p:cTn id="43" dur="1000" fill="hold"/>
                                        <p:tgtEl>
                                          <p:spTgt spid="3277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2776"/>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2777"/>
                                        </p:tgtEl>
                                        <p:attrNameLst>
                                          <p:attrName>style.visibility</p:attrName>
                                        </p:attrNameLst>
                                      </p:cBhvr>
                                      <p:to>
                                        <p:strVal val="visible"/>
                                      </p:to>
                                    </p:set>
                                    <p:anim calcmode="lin" valueType="num">
                                      <p:cBhvr>
                                        <p:cTn id="47" dur="1000" fill="hold"/>
                                        <p:tgtEl>
                                          <p:spTgt spid="32777"/>
                                        </p:tgtEl>
                                        <p:attrNameLst>
                                          <p:attrName>ppt_x</p:attrName>
                                        </p:attrNameLst>
                                      </p:cBhvr>
                                      <p:tavLst>
                                        <p:tav tm="0">
                                          <p:val>
                                            <p:strVal val="#ppt_x-.2"/>
                                          </p:val>
                                        </p:tav>
                                        <p:tav tm="100000">
                                          <p:val>
                                            <p:strVal val="#ppt_x"/>
                                          </p:val>
                                        </p:tav>
                                      </p:tavLst>
                                    </p:anim>
                                    <p:anim calcmode="lin" valueType="num">
                                      <p:cBhvr>
                                        <p:cTn id="48" dur="1000" fill="hold"/>
                                        <p:tgtEl>
                                          <p:spTgt spid="32777"/>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2777"/>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ppt_x</p:attrName>
                                        </p:attrNameLst>
                                      </p:cBhvr>
                                      <p:tavLst>
                                        <p:tav tm="0">
                                          <p:val>
                                            <p:strVal val="#ppt_x-.2"/>
                                          </p:val>
                                        </p:tav>
                                        <p:tav tm="100000">
                                          <p:val>
                                            <p:strVal val="#ppt_x"/>
                                          </p:val>
                                        </p:tav>
                                      </p:tavLst>
                                    </p:anim>
                                    <p:anim calcmode="lin" valueType="num">
                                      <p:cBhvr>
                                        <p:cTn id="5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625687"/>
                                        </p:tgtEl>
                                        <p:attrNameLst>
                                          <p:attrName>style.visibility</p:attrName>
                                        </p:attrNameLst>
                                      </p:cBhvr>
                                      <p:to>
                                        <p:strVal val="visible"/>
                                      </p:to>
                                    </p:set>
                                    <p:anim calcmode="lin" valueType="num">
                                      <p:cBhvr additive="base">
                                        <p:cTn id="59" dur="1000" fill="hold"/>
                                        <p:tgtEl>
                                          <p:spTgt spid="625687"/>
                                        </p:tgtEl>
                                        <p:attrNameLst>
                                          <p:attrName>ppt_x</p:attrName>
                                        </p:attrNameLst>
                                      </p:cBhvr>
                                      <p:tavLst>
                                        <p:tav tm="0">
                                          <p:val>
                                            <p:strVal val="0-#ppt_w/2"/>
                                          </p:val>
                                        </p:tav>
                                        <p:tav tm="100000">
                                          <p:val>
                                            <p:strVal val="#ppt_x"/>
                                          </p:val>
                                        </p:tav>
                                      </p:tavLst>
                                    </p:anim>
                                    <p:anim calcmode="lin" valueType="num">
                                      <p:cBhvr additive="base">
                                        <p:cTn id="60" dur="1000" fill="hold"/>
                                        <p:tgtEl>
                                          <p:spTgt spid="625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25687" grpId="0" animBg="1"/>
      <p:bldP spid="32775" grpId="0"/>
      <p:bldP spid="32776" grpId="0" animBg="1"/>
      <p:bldP spid="32777"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xmlns="" id="{8A5D7940-BD4C-4616-96D4-231D5D0EFC3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88"/>
            <a:ext cx="12192000" cy="6853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xmlns="" id="{D4D7FDC2-93B5-4B01-BF17-877A3C680E5E}"/>
              </a:ext>
            </a:extLst>
          </p:cNvPr>
          <p:cNvSpPr/>
          <p:nvPr/>
        </p:nvSpPr>
        <p:spPr>
          <a:xfrm>
            <a:off x="0" y="0"/>
            <a:ext cx="379141"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05409191"/>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 xmlns:a16="http://schemas.microsoft.com/office/drawing/2014/main"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10401" y="685806"/>
            <a:ext cx="7270067"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smtClean="0">
                <a:solidFill>
                  <a:srgbClr val="FFFF00"/>
                </a:solidFill>
              </a:rPr>
              <a:t>Trung tâm công nghiệp nào sau đây có ngành công nghiệp sản xuất hóa chất? </a:t>
            </a:r>
            <a:endParaRPr lang="vi-VN" sz="3000" b="1" dirty="0">
              <a:solidFill>
                <a:srgbClr val="FFFF00"/>
              </a:solidFill>
            </a:endParaRPr>
          </a:p>
          <a:p>
            <a:pPr lvl="0">
              <a:lnSpc>
                <a:spcPct val="150000"/>
              </a:lnSpc>
            </a:pPr>
            <a:r>
              <a:rPr lang="en-US" sz="3000" b="1" dirty="0" smtClean="0">
                <a:solidFill>
                  <a:srgbClr val="FFFF00"/>
                </a:solidFill>
              </a:rPr>
              <a:t>A</a:t>
            </a:r>
            <a:r>
              <a:rPr lang="vi-VN" sz="3000" b="1" smtClean="0">
                <a:solidFill>
                  <a:srgbClr val="FFFF00"/>
                </a:solidFill>
              </a:rPr>
              <a:t>.</a:t>
            </a:r>
            <a:r>
              <a:rPr lang="en-US" sz="3000" b="1" smtClean="0">
                <a:solidFill>
                  <a:srgbClr val="FFFF00"/>
                </a:solidFill>
              </a:rPr>
              <a:t> Hạ Long</a:t>
            </a:r>
            <a:r>
              <a:rPr lang="en-US" sz="3000" b="1" dirty="0" smtClean="0">
                <a:solidFill>
                  <a:srgbClr val="FFFF00"/>
                </a:solidFill>
              </a:rPr>
              <a:t>	</a:t>
            </a:r>
            <a:r>
              <a:rPr lang="en-US" sz="3000" b="1" smtClean="0">
                <a:solidFill>
                  <a:srgbClr val="FFFF00"/>
                </a:solidFill>
              </a:rPr>
              <a:t>		B. Phúc Yên</a:t>
            </a:r>
            <a:r>
              <a:rPr lang="vi-VN" sz="3000" b="1" smtClean="0">
                <a:solidFill>
                  <a:srgbClr val="FFFF00"/>
                </a:solidFill>
              </a:rPr>
              <a:t>.</a:t>
            </a:r>
            <a:endParaRPr lang="vi-VN" sz="3000" b="1" dirty="0">
              <a:solidFill>
                <a:srgbClr val="FFFF00"/>
              </a:solidFill>
            </a:endParaRPr>
          </a:p>
          <a:p>
            <a:pPr lvl="0">
              <a:lnSpc>
                <a:spcPct val="150000"/>
              </a:lnSpc>
            </a:pPr>
            <a:r>
              <a:rPr lang="en-US" sz="3000" b="1" dirty="0" smtClean="0">
                <a:solidFill>
                  <a:srgbClr val="FFFF00"/>
                </a:solidFill>
              </a:rPr>
              <a:t>C</a:t>
            </a:r>
            <a:r>
              <a:rPr lang="en-US" sz="3000" b="1" smtClean="0">
                <a:solidFill>
                  <a:srgbClr val="FFFF00"/>
                </a:solidFill>
              </a:rPr>
              <a:t>. Quy Nhơn.		D</a:t>
            </a:r>
            <a:r>
              <a:rPr lang="vi-VN" sz="3000" b="1" smtClean="0">
                <a:solidFill>
                  <a:srgbClr val="FFFF00"/>
                </a:solidFill>
              </a:rPr>
              <a:t>.</a:t>
            </a:r>
            <a:r>
              <a:rPr lang="en-US" sz="3000" b="1" smtClean="0">
                <a:solidFill>
                  <a:srgbClr val="FFFF00"/>
                </a:solidFill>
              </a:rPr>
              <a:t> Cần Thơ</a:t>
            </a:r>
            <a:r>
              <a:rPr lang="vi-VN" sz="3000" b="1" smtClean="0">
                <a:solidFill>
                  <a:srgbClr val="FFFF00"/>
                </a:solidFill>
              </a:rPr>
              <a:t>.</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sp>
        <p:nvSpPr>
          <p:cNvPr id="35" name="Parallelogram 34"/>
          <p:cNvSpPr/>
          <p:nvPr/>
        </p:nvSpPr>
        <p:spPr>
          <a:xfrm flipH="1">
            <a:off x="7911386" y="6197600"/>
            <a:ext cx="2138912" cy="6604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 xmlns:p14="http://schemas.microsoft.com/office/powerpoint/2010/main" val="24537012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áº¿t quáº£ hÃ¬nh áº£nh cho interne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67953" y="2499371"/>
            <a:ext cx="4632960" cy="277823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90720" y="2224574"/>
            <a:ext cx="11155680" cy="4616648"/>
          </a:xfrm>
          <a:prstGeom prst="rect">
            <a:avLst/>
          </a:prstGeom>
        </p:spPr>
        <p:txBody>
          <a:bodyPr wrap="square">
            <a:spAutoFit/>
          </a:bodyPr>
          <a:lstStyle/>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Tích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endParaRPr lang="en-US" sz="2800" b="1" i="1" smtClean="0">
              <a:solidFill>
                <a:srgbClr val="0000FF"/>
              </a:solidFill>
              <a:latin typeface="Calibri" pitchFamily="34" charset="0"/>
              <a:ea typeface="Times New Roman" panose="02020603050405020304" pitchFamily="18" charset="0"/>
              <a:cs typeface="Calibri" pitchFamily="34" charset="0"/>
            </a:endParaRP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Liên </a:t>
            </a:r>
            <a:r>
              <a:rPr lang="en-US" sz="2800" b="1" i="1" dirty="0" err="1">
                <a:solidFill>
                  <a:srgbClr val="0000FF"/>
                </a:solidFill>
                <a:latin typeface="Calibri" pitchFamily="34" charset="0"/>
                <a:ea typeface="Times New Roman" panose="02020603050405020304" pitchFamily="18" charset="0"/>
                <a:cs typeface="Calibri" pitchFamily="34" charset="0"/>
              </a:rPr>
              <a:t>lạc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trao</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đổi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nhanh</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chóng.</a:t>
            </a: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Tìm </a:t>
            </a:r>
            <a:r>
              <a:rPr lang="en-US" sz="2800" b="1" i="1" dirty="0" err="1">
                <a:solidFill>
                  <a:srgbClr val="0000FF"/>
                </a:solidFill>
                <a:latin typeface="Calibri" pitchFamily="34" charset="0"/>
                <a:ea typeface="Times New Roman" panose="02020603050405020304" pitchFamily="18" charset="0"/>
                <a:cs typeface="Calibri" pitchFamily="34" charset="0"/>
              </a:rPr>
              <a:t>kiếm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học</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tập…</a:t>
            </a: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Mở </a:t>
            </a:r>
            <a:r>
              <a:rPr lang="en-US" sz="2800" b="1" i="1" dirty="0" err="1">
                <a:solidFill>
                  <a:srgbClr val="0000FF"/>
                </a:solidFill>
                <a:latin typeface="Calibri" pitchFamily="34" charset="0"/>
                <a:ea typeface="Times New Roman" panose="02020603050405020304" pitchFamily="18" charset="0"/>
                <a:cs typeface="Calibri" pitchFamily="34" charset="0"/>
              </a:rPr>
              <a:t>rộng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quan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hệ</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mặt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thế</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giới</a:t>
            </a:r>
            <a:r>
              <a:rPr lang="en-US" sz="2800" b="1" i="1" dirty="0">
                <a:solidFill>
                  <a:srgbClr val="0000FF"/>
                </a:solidFill>
                <a:latin typeface="Calibri" pitchFamily="34" charset="0"/>
                <a:ea typeface="Times New Roman" panose="02020603050405020304" pitchFamily="18" charset="0"/>
                <a:cs typeface="Calibri" pitchFamily="34" charset="0"/>
              </a:rPr>
              <a:t>…</a:t>
            </a: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Tiêu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endParaRPr lang="en-US" sz="2800" b="1" i="1" smtClean="0">
              <a:solidFill>
                <a:srgbClr val="0000FF"/>
              </a:solidFill>
              <a:latin typeface="Calibri" pitchFamily="34" charset="0"/>
              <a:ea typeface="Times New Roman" panose="02020603050405020304" pitchFamily="18" charset="0"/>
              <a:cs typeface="Calibri" pitchFamily="34" charset="0"/>
            </a:endParaRP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Khó </a:t>
            </a:r>
            <a:r>
              <a:rPr lang="en-US" sz="2800" b="1" i="1" dirty="0" err="1">
                <a:solidFill>
                  <a:srgbClr val="0000FF"/>
                </a:solidFill>
                <a:latin typeface="Calibri" pitchFamily="34" charset="0"/>
                <a:ea typeface="Times New Roman" panose="02020603050405020304" pitchFamily="18" charset="0"/>
                <a:cs typeface="Calibri" pitchFamily="34" charset="0"/>
              </a:rPr>
              <a:t>kiểm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soát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tin, </a:t>
            </a:r>
            <a:r>
              <a:rPr lang="en-US" sz="2800" b="1" i="1" dirty="0" err="1">
                <a:solidFill>
                  <a:srgbClr val="0000FF"/>
                </a:solidFill>
                <a:latin typeface="Calibri" pitchFamily="34" charset="0"/>
                <a:ea typeface="Times New Roman" panose="02020603050405020304" pitchFamily="18" charset="0"/>
                <a:cs typeface="Calibri" pitchFamily="34" charset="0"/>
              </a:rPr>
              <a:t>nguy</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đối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lứa</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tuổi.</a:t>
            </a: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Hội </a:t>
            </a:r>
            <a:r>
              <a:rPr lang="en-US" sz="2800" b="1" i="1" dirty="0" err="1">
                <a:solidFill>
                  <a:srgbClr val="0000FF"/>
                </a:solidFill>
                <a:latin typeface="Calibri" pitchFamily="34" charset="0"/>
                <a:ea typeface="Times New Roman" panose="02020603050405020304" pitchFamily="18" charset="0"/>
                <a:cs typeface="Calibri" pitchFamily="34" charset="0"/>
              </a:rPr>
              <a:t>chứng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FF0000"/>
                </a:solidFill>
                <a:latin typeface="Calibri" pitchFamily="34" charset="0"/>
                <a:ea typeface="Times New Roman" panose="02020603050405020304" pitchFamily="18" charset="0"/>
                <a:cs typeface="Calibri" pitchFamily="34" charset="0"/>
              </a:rPr>
              <a:t>nghiện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đặc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biệt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là</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các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minh.</a:t>
            </a:r>
            <a:endParaRPr lang="en-US" sz="2800" b="1" i="1" dirty="0">
              <a:solidFill>
                <a:srgbClr val="0000FF"/>
              </a:solidFill>
              <a:latin typeface="Calibri" pitchFamily="34" charset="0"/>
              <a:cs typeface="Calibri" pitchFamily="34" charset="0"/>
            </a:endParaRPr>
          </a:p>
        </p:txBody>
      </p:sp>
      <p:sp>
        <p:nvSpPr>
          <p:cNvPr id="6" name="Rectangle: Rounded Corners 7">
            <a:extLst>
              <a:ext uri="{FF2B5EF4-FFF2-40B4-BE49-F238E27FC236}">
                <a16:creationId xmlns:a16="http://schemas.microsoft.com/office/drawing/2014/main" xmlns="" id="{83943E22-6FC5-4857-96F1-DB4BDF369685}"/>
              </a:ext>
            </a:extLst>
          </p:cNvPr>
          <p:cNvSpPr/>
          <p:nvPr/>
        </p:nvSpPr>
        <p:spPr>
          <a:xfrm>
            <a:off x="606894" y="840309"/>
            <a:ext cx="11158386" cy="129796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nl-NL" sz="2900" b="1" i="1" smtClean="0">
                <a:solidFill>
                  <a:srgbClr val="0000FF"/>
                </a:solidFill>
                <a:latin typeface="Calibri" pitchFamily="34" charset="0"/>
                <a:cs typeface="Calibri" pitchFamily="34" charset="0"/>
              </a:rPr>
              <a:t>Việc phát triển dịch vụ điện thoại, mạng Internet tác động như thế nào đến đời sống kinh tế -  xã hội nước ta?</a:t>
            </a:r>
            <a:endParaRPr lang="en-US" sz="29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53219" y="0"/>
            <a:ext cx="1000545" cy="1086608"/>
          </a:xfrm>
          <a:prstGeom prst="rect">
            <a:avLst/>
          </a:prstGeom>
        </p:spPr>
      </p:pic>
    </p:spTree>
    <p:extLst>
      <p:ext uri="{BB962C8B-B14F-4D97-AF65-F5344CB8AC3E}">
        <p14:creationId xmlns:p14="http://schemas.microsoft.com/office/powerpoint/2010/main" xmlns="" val="3348945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28674"/>
                                        </p:tgtEl>
                                        <p:attrNameLst>
                                          <p:attrName>style.visibility</p:attrName>
                                        </p:attrNameLst>
                                      </p:cBhvr>
                                      <p:to>
                                        <p:strVal val="visible"/>
                                      </p:to>
                                    </p:set>
                                    <p:anim calcmode="lin" valueType="num">
                                      <p:cBhvr>
                                        <p:cTn id="12" dur="1000" fill="hold"/>
                                        <p:tgtEl>
                                          <p:spTgt spid="28674"/>
                                        </p:tgtEl>
                                        <p:attrNameLst>
                                          <p:attrName>ppt_x</p:attrName>
                                        </p:attrNameLst>
                                      </p:cBhvr>
                                      <p:tavLst>
                                        <p:tav tm="0">
                                          <p:val>
                                            <p:strVal val="#ppt_x-.2"/>
                                          </p:val>
                                        </p:tav>
                                        <p:tav tm="100000">
                                          <p:val>
                                            <p:strVal val="#ppt_x"/>
                                          </p:val>
                                        </p:tav>
                                      </p:tavLst>
                                    </p:anim>
                                    <p:anim calcmode="lin" valueType="num">
                                      <p:cBhvr>
                                        <p:cTn id="13" dur="1000" fill="hold"/>
                                        <p:tgtEl>
                                          <p:spTgt spid="2867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867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32AB5289-4270-43A2-8397-EEC7A4420713}"/>
              </a:ext>
            </a:extLst>
          </p:cNvPr>
          <p:cNvSpPr>
            <a:spLocks noChangeArrowheads="1"/>
          </p:cNvSpPr>
          <p:nvPr/>
        </p:nvSpPr>
        <p:spPr bwMode="auto">
          <a:xfrm>
            <a:off x="436099" y="995296"/>
            <a:ext cx="1139483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1:</a:t>
            </a:r>
            <a:r>
              <a:rPr lang="en-US" altLang="vi-VN" sz="3200" dirty="0">
                <a:solidFill>
                  <a:srgbClr val="FF00FF"/>
                </a:solidFill>
              </a:rPr>
              <a:t> </a:t>
            </a:r>
            <a:r>
              <a:rPr lang="en-US" altLang="vi-VN" sz="3200" b="1" dirty="0" err="1">
                <a:solidFill>
                  <a:srgbClr val="FF00FF"/>
                </a:solidFill>
              </a:rPr>
              <a:t>Loại</a:t>
            </a:r>
            <a:r>
              <a:rPr lang="en-US" altLang="vi-VN" sz="3200" b="1" dirty="0">
                <a:solidFill>
                  <a:srgbClr val="FF00FF"/>
                </a:solidFill>
              </a:rPr>
              <a:t> </a:t>
            </a:r>
            <a:r>
              <a:rPr lang="en-US" altLang="vi-VN" sz="3200" b="1" dirty="0" err="1">
                <a:solidFill>
                  <a:srgbClr val="FF00FF"/>
                </a:solidFill>
              </a:rPr>
              <a:t>hình</a:t>
            </a:r>
            <a:r>
              <a:rPr lang="en-US" altLang="vi-VN" sz="3200" b="1" dirty="0">
                <a:solidFill>
                  <a:srgbClr val="FF00FF"/>
                </a:solidFill>
              </a:rPr>
              <a:t> </a:t>
            </a:r>
            <a:r>
              <a:rPr lang="en-US" altLang="vi-VN" sz="3200" b="1" err="1">
                <a:solidFill>
                  <a:srgbClr val="FF00FF"/>
                </a:solidFill>
              </a:rPr>
              <a:t>vận</a:t>
            </a:r>
            <a:r>
              <a:rPr lang="en-US" altLang="vi-VN" sz="3200" b="1">
                <a:solidFill>
                  <a:srgbClr val="FF00FF"/>
                </a:solidFill>
              </a:rPr>
              <a:t> </a:t>
            </a:r>
            <a:r>
              <a:rPr lang="en-US" altLang="vi-VN" sz="3200" b="1" smtClean="0">
                <a:solidFill>
                  <a:srgbClr val="FF00FF"/>
                </a:solidFill>
              </a:rPr>
              <a:t>tải nào </a:t>
            </a:r>
            <a:r>
              <a:rPr lang="en-US" altLang="vi-VN" sz="3200" b="1" dirty="0" err="1">
                <a:solidFill>
                  <a:srgbClr val="FF00FF"/>
                </a:solidFill>
              </a:rPr>
              <a:t>có</a:t>
            </a:r>
            <a:r>
              <a:rPr lang="en-US" altLang="vi-VN" sz="3200" b="1" dirty="0">
                <a:solidFill>
                  <a:srgbClr val="FF00FF"/>
                </a:solidFill>
              </a:rPr>
              <a:t> </a:t>
            </a:r>
            <a:r>
              <a:rPr lang="en-US" altLang="vi-VN" sz="3200" b="1" dirty="0" err="1">
                <a:solidFill>
                  <a:srgbClr val="FF00FF"/>
                </a:solidFill>
              </a:rPr>
              <a:t>khối</a:t>
            </a:r>
            <a:r>
              <a:rPr lang="en-US" altLang="vi-VN" sz="3200" b="1" dirty="0">
                <a:solidFill>
                  <a:srgbClr val="FF00FF"/>
                </a:solidFill>
              </a:rPr>
              <a:t> </a:t>
            </a:r>
            <a:r>
              <a:rPr lang="en-US" altLang="vi-VN" sz="3200" b="1" dirty="0" err="1">
                <a:solidFill>
                  <a:srgbClr val="FF00FF"/>
                </a:solidFill>
              </a:rPr>
              <a:t>lượng</a:t>
            </a:r>
            <a:r>
              <a:rPr lang="en-US" altLang="vi-VN" sz="3200" b="1" dirty="0">
                <a:solidFill>
                  <a:srgbClr val="FF00FF"/>
                </a:solidFill>
              </a:rPr>
              <a:t> </a:t>
            </a:r>
            <a:r>
              <a:rPr lang="en-US" altLang="vi-VN" sz="3200" b="1" dirty="0" err="1">
                <a:solidFill>
                  <a:srgbClr val="FF00FF"/>
                </a:solidFill>
              </a:rPr>
              <a:t>vận</a:t>
            </a:r>
            <a:r>
              <a:rPr lang="en-US" altLang="vi-VN" sz="3200" b="1" dirty="0">
                <a:solidFill>
                  <a:srgbClr val="FF00FF"/>
                </a:solidFill>
              </a:rPr>
              <a:t> </a:t>
            </a:r>
            <a:r>
              <a:rPr lang="en-US" altLang="vi-VN" sz="3200" b="1" err="1">
                <a:solidFill>
                  <a:srgbClr val="FF00FF"/>
                </a:solidFill>
              </a:rPr>
              <a:t>chuyển</a:t>
            </a:r>
            <a:r>
              <a:rPr lang="en-US" altLang="vi-VN" sz="3200" b="1">
                <a:solidFill>
                  <a:srgbClr val="FF00FF"/>
                </a:solidFill>
              </a:rPr>
              <a:t> </a:t>
            </a:r>
            <a:r>
              <a:rPr lang="en-US" altLang="vi-VN" sz="3200" b="1" smtClean="0">
                <a:solidFill>
                  <a:srgbClr val="FF00FF"/>
                </a:solidFill>
              </a:rPr>
              <a:t>hàng </a:t>
            </a:r>
            <a:r>
              <a:rPr lang="en-US" altLang="vi-VN" sz="3200" b="1" err="1">
                <a:solidFill>
                  <a:srgbClr val="FF00FF"/>
                </a:solidFill>
              </a:rPr>
              <a:t>hóa</a:t>
            </a:r>
            <a:r>
              <a:rPr lang="en-US" altLang="vi-VN" sz="3200" b="1">
                <a:solidFill>
                  <a:srgbClr val="FF00FF"/>
                </a:solidFill>
              </a:rPr>
              <a:t> </a:t>
            </a:r>
            <a:endParaRPr lang="en-US" altLang="vi-VN" sz="3200" b="1" smtClean="0">
              <a:solidFill>
                <a:srgbClr val="FF00FF"/>
              </a:solidFill>
            </a:endParaRPr>
          </a:p>
          <a:p>
            <a:pPr algn="just" eaLnBrk="1" fontAlgn="base" hangingPunct="1">
              <a:spcBef>
                <a:spcPct val="0"/>
              </a:spcBef>
              <a:spcAft>
                <a:spcPct val="0"/>
              </a:spcAft>
            </a:pPr>
            <a:r>
              <a:rPr lang="en-US" altLang="vi-VN" sz="3200" b="1" smtClean="0">
                <a:solidFill>
                  <a:srgbClr val="FF00FF"/>
                </a:solidFill>
              </a:rPr>
              <a:t>lớn </a:t>
            </a:r>
            <a:r>
              <a:rPr lang="en-US" altLang="vi-VN" sz="3200" b="1" dirty="0" err="1">
                <a:solidFill>
                  <a:srgbClr val="FF00FF"/>
                </a:solidFill>
              </a:rPr>
              <a:t>nhất</a:t>
            </a:r>
            <a:r>
              <a:rPr lang="en-US" altLang="vi-VN" sz="3200" b="1" dirty="0">
                <a:solidFill>
                  <a:srgbClr val="FF00FF"/>
                </a:solidFill>
              </a:rPr>
              <a:t> </a:t>
            </a:r>
            <a:r>
              <a:rPr lang="en-US" altLang="vi-VN" sz="3200" b="1" dirty="0" err="1">
                <a:solidFill>
                  <a:srgbClr val="FF00FF"/>
                </a:solidFill>
              </a:rPr>
              <a:t>nước</a:t>
            </a:r>
            <a:r>
              <a:rPr lang="en-US" altLang="vi-VN" sz="3200" b="1" dirty="0">
                <a:solidFill>
                  <a:srgbClr val="FF00FF"/>
                </a:solidFill>
              </a:rPr>
              <a:t> ta?</a:t>
            </a:r>
          </a:p>
        </p:txBody>
      </p:sp>
      <p:sp>
        <p:nvSpPr>
          <p:cNvPr id="8" name="Rectangle 9">
            <a:extLst>
              <a:ext uri="{FF2B5EF4-FFF2-40B4-BE49-F238E27FC236}">
                <a16:creationId xmlns:a16="http://schemas.microsoft.com/office/drawing/2014/main" xmlns="" id="{FCB5D4FA-5DA7-4DDC-805D-362EE56FB1A0}"/>
              </a:ext>
            </a:extLst>
          </p:cNvPr>
          <p:cNvSpPr>
            <a:spLocks noChangeArrowheads="1"/>
          </p:cNvSpPr>
          <p:nvPr/>
        </p:nvSpPr>
        <p:spPr bwMode="auto">
          <a:xfrm>
            <a:off x="645920" y="2212153"/>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Đường </a:t>
            </a:r>
            <a:r>
              <a:rPr lang="en-US" altLang="vi-VN" sz="3200" b="1">
                <a:solidFill>
                  <a:srgbClr val="0000FF"/>
                </a:solidFill>
              </a:rPr>
              <a:t>biển</a:t>
            </a:r>
          </a:p>
        </p:txBody>
      </p:sp>
      <p:sp>
        <p:nvSpPr>
          <p:cNvPr id="9" name="Rectangle 47">
            <a:extLst>
              <a:ext uri="{FF2B5EF4-FFF2-40B4-BE49-F238E27FC236}">
                <a16:creationId xmlns:a16="http://schemas.microsoft.com/office/drawing/2014/main" xmlns="" id="{7816A922-EE03-4A45-95B8-2EA5227945F9}"/>
              </a:ext>
            </a:extLst>
          </p:cNvPr>
          <p:cNvSpPr>
            <a:spLocks noChangeArrowheads="1"/>
          </p:cNvSpPr>
          <p:nvPr/>
        </p:nvSpPr>
        <p:spPr bwMode="auto">
          <a:xfrm>
            <a:off x="645920" y="2982361"/>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Đường </a:t>
            </a:r>
            <a:r>
              <a:rPr lang="en-US" altLang="vi-VN" sz="3200" b="1">
                <a:solidFill>
                  <a:srgbClr val="0000FF"/>
                </a:solidFill>
              </a:rPr>
              <a:t>sông</a:t>
            </a:r>
          </a:p>
        </p:txBody>
      </p:sp>
      <p:sp>
        <p:nvSpPr>
          <p:cNvPr id="10" name="Rectangle 48">
            <a:extLst>
              <a:ext uri="{FF2B5EF4-FFF2-40B4-BE49-F238E27FC236}">
                <a16:creationId xmlns:a16="http://schemas.microsoft.com/office/drawing/2014/main" xmlns="" id="{AA90F54C-685D-43B1-8432-BD164D15F435}"/>
              </a:ext>
            </a:extLst>
          </p:cNvPr>
          <p:cNvSpPr>
            <a:spLocks noChangeArrowheads="1"/>
          </p:cNvSpPr>
          <p:nvPr/>
        </p:nvSpPr>
        <p:spPr bwMode="auto">
          <a:xfrm>
            <a:off x="645920" y="3736153"/>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Đường </a:t>
            </a:r>
            <a:r>
              <a:rPr lang="en-US" altLang="vi-VN" sz="3200" b="1">
                <a:solidFill>
                  <a:srgbClr val="0000FF"/>
                </a:solidFill>
              </a:rPr>
              <a:t>bộ</a:t>
            </a:r>
          </a:p>
        </p:txBody>
      </p:sp>
      <p:sp>
        <p:nvSpPr>
          <p:cNvPr id="11" name="Rectangle 49">
            <a:extLst>
              <a:ext uri="{FF2B5EF4-FFF2-40B4-BE49-F238E27FC236}">
                <a16:creationId xmlns:a16="http://schemas.microsoft.com/office/drawing/2014/main" xmlns="" id="{AB5554B4-C6F2-47D3-B214-6B71D36626B2}"/>
              </a:ext>
            </a:extLst>
          </p:cNvPr>
          <p:cNvSpPr>
            <a:spLocks noChangeArrowheads="1"/>
          </p:cNvSpPr>
          <p:nvPr/>
        </p:nvSpPr>
        <p:spPr bwMode="auto">
          <a:xfrm>
            <a:off x="645920" y="4650553"/>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Đường </a:t>
            </a:r>
            <a:r>
              <a:rPr lang="en-US" altLang="vi-VN" sz="3200" b="1">
                <a:solidFill>
                  <a:srgbClr val="0000FF"/>
                </a:solidFill>
              </a:rPr>
              <a:t>hàng không</a:t>
            </a:r>
          </a:p>
        </p:txBody>
      </p:sp>
    </p:spTree>
    <p:extLst>
      <p:ext uri="{BB962C8B-B14F-4D97-AF65-F5344CB8AC3E}">
        <p14:creationId xmlns=""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0">
                                            <p:txEl>
                                              <p:pRg st="0" end="0"/>
                                            </p:txEl>
                                          </p:spTgt>
                                        </p:tgtEl>
                                        <p:attrNameLst>
                                          <p:attrName>style.color</p:attrName>
                                        </p:attrNameLst>
                                      </p:cBhvr>
                                      <p:by>
                                        <p:hsl h="-7200000" s="0" l="0"/>
                                      </p:by>
                                    </p:animClr>
                                    <p:animClr clrSpc="hsl" dir="cw">
                                      <p:cBhvr>
                                        <p:cTn id="7" dur="500" fill="hold"/>
                                        <p:tgtEl>
                                          <p:spTgt spid="10">
                                            <p:txEl>
                                              <p:pRg st="0" end="0"/>
                                            </p:txEl>
                                          </p:spTgt>
                                        </p:tgtEl>
                                        <p:attrNameLst>
                                          <p:attrName>fillcolor</p:attrName>
                                        </p:attrNameLst>
                                      </p:cBhvr>
                                      <p:by>
                                        <p:hsl h="-7200000" s="0" l="0"/>
                                      </p:by>
                                    </p:animClr>
                                    <p:animClr clrSpc="hsl" dir="cw">
                                      <p:cBhvr>
                                        <p:cTn id="8" dur="500" fill="hold"/>
                                        <p:tgtEl>
                                          <p:spTgt spid="10">
                                            <p:txEl>
                                              <p:pRg st="0" end="0"/>
                                            </p:txEl>
                                          </p:spTgt>
                                        </p:tgtEl>
                                        <p:attrNameLst>
                                          <p:attrName>stroke.color</p:attrName>
                                        </p:attrNameLst>
                                      </p:cBhvr>
                                      <p:by>
                                        <p:hsl h="-7200000" s="0" l="0"/>
                                      </p:by>
                                    </p:animClr>
                                    <p:set>
                                      <p:cBhvr>
                                        <p:cTn id="9" dur="5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12" name="Rectangle 3">
            <a:extLst>
              <a:ext uri="{FF2B5EF4-FFF2-40B4-BE49-F238E27FC236}">
                <a16:creationId xmlns:a16="http://schemas.microsoft.com/office/drawing/2014/main" xmlns="" id="{B20B195E-3BDD-4BF6-97F9-20DE41572B7C}"/>
              </a:ext>
            </a:extLst>
          </p:cNvPr>
          <p:cNvSpPr>
            <a:spLocks noChangeArrowheads="1"/>
          </p:cNvSpPr>
          <p:nvPr/>
        </p:nvSpPr>
        <p:spPr bwMode="auto">
          <a:xfrm>
            <a:off x="551543" y="1142994"/>
            <a:ext cx="1101634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2</a:t>
            </a:r>
            <a:r>
              <a:rPr lang="en-US" altLang="vi-VN" sz="3200" b="1" smtClean="0">
                <a:solidFill>
                  <a:srgbClr val="FF00FF"/>
                </a:solidFill>
              </a:rPr>
              <a:t>: Tuyến đường </a:t>
            </a:r>
            <a:r>
              <a:rPr lang="en-US" altLang="vi-VN" sz="3200" b="1">
                <a:solidFill>
                  <a:srgbClr val="FF00FF"/>
                </a:solidFill>
              </a:rPr>
              <a:t>sắt Thống Nhất </a:t>
            </a:r>
            <a:r>
              <a:rPr lang="en-US" altLang="vi-VN" sz="3200" b="1" smtClean="0">
                <a:solidFill>
                  <a:srgbClr val="FF00FF"/>
                </a:solidFill>
              </a:rPr>
              <a:t>có điểm đầu và điểm cuối </a:t>
            </a:r>
          </a:p>
          <a:p>
            <a:pPr algn="just" eaLnBrk="1" fontAlgn="base" hangingPunct="1">
              <a:spcBef>
                <a:spcPct val="0"/>
              </a:spcBef>
              <a:spcAft>
                <a:spcPct val="0"/>
              </a:spcAft>
            </a:pPr>
            <a:r>
              <a:rPr lang="en-US" altLang="vi-VN" sz="3200" b="1" smtClean="0">
                <a:solidFill>
                  <a:srgbClr val="FF00FF"/>
                </a:solidFill>
              </a:rPr>
              <a:t>theo chiều từ bắc vào nam là</a:t>
            </a:r>
            <a:endParaRPr lang="en-US" altLang="vi-VN" sz="3200" b="1">
              <a:solidFill>
                <a:srgbClr val="FF00FF"/>
              </a:solidFill>
            </a:endParaRPr>
          </a:p>
        </p:txBody>
      </p:sp>
      <p:sp>
        <p:nvSpPr>
          <p:cNvPr id="13" name="Rectangle 8">
            <a:extLst>
              <a:ext uri="{FF2B5EF4-FFF2-40B4-BE49-F238E27FC236}">
                <a16:creationId xmlns:a16="http://schemas.microsoft.com/office/drawing/2014/main" xmlns="" id="{02084A5A-6F7A-49B9-BBD3-528974B130A4}"/>
              </a:ext>
            </a:extLst>
          </p:cNvPr>
          <p:cNvSpPr>
            <a:spLocks noChangeArrowheads="1"/>
          </p:cNvSpPr>
          <p:nvPr/>
        </p:nvSpPr>
        <p:spPr bwMode="auto">
          <a:xfrm>
            <a:off x="881743" y="2434765"/>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TP. Hồ Chí Minh - Hà Nội</a:t>
            </a:r>
            <a:endParaRPr lang="en-US" altLang="vi-VN" sz="3200" b="1">
              <a:solidFill>
                <a:srgbClr val="0000FF"/>
              </a:solidFill>
            </a:endParaRPr>
          </a:p>
        </p:txBody>
      </p:sp>
      <p:sp>
        <p:nvSpPr>
          <p:cNvPr id="14" name="Rectangle 18">
            <a:extLst>
              <a:ext uri="{FF2B5EF4-FFF2-40B4-BE49-F238E27FC236}">
                <a16:creationId xmlns:a16="http://schemas.microsoft.com/office/drawing/2014/main" xmlns="" id="{8DCA0A02-0BEE-474E-9568-7CFF7450D34A}"/>
              </a:ext>
            </a:extLst>
          </p:cNvPr>
          <p:cNvSpPr>
            <a:spLocks noChangeArrowheads="1"/>
          </p:cNvSpPr>
          <p:nvPr/>
        </p:nvSpPr>
        <p:spPr bwMode="auto">
          <a:xfrm>
            <a:off x="881743" y="3164107"/>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Hà </a:t>
            </a:r>
            <a:r>
              <a:rPr lang="en-US" altLang="vi-VN" sz="3200" b="1">
                <a:solidFill>
                  <a:srgbClr val="0000FF"/>
                </a:solidFill>
              </a:rPr>
              <a:t>Nội </a:t>
            </a:r>
            <a:r>
              <a:rPr lang="en-US" altLang="vi-VN" sz="3200" b="1" smtClean="0">
                <a:solidFill>
                  <a:srgbClr val="0000FF"/>
                </a:solidFill>
              </a:rPr>
              <a:t>- TP. </a:t>
            </a:r>
            <a:r>
              <a:rPr lang="en-US" altLang="vi-VN" sz="3200" b="1">
                <a:solidFill>
                  <a:srgbClr val="0000FF"/>
                </a:solidFill>
              </a:rPr>
              <a:t>Hồ Chí Minh</a:t>
            </a:r>
          </a:p>
        </p:txBody>
      </p:sp>
      <p:sp>
        <p:nvSpPr>
          <p:cNvPr id="15" name="Rectangle 19">
            <a:extLst>
              <a:ext uri="{FF2B5EF4-FFF2-40B4-BE49-F238E27FC236}">
                <a16:creationId xmlns:a16="http://schemas.microsoft.com/office/drawing/2014/main" xmlns="" id="{C3442E43-0060-402B-AE11-073A32984AAD}"/>
              </a:ext>
            </a:extLst>
          </p:cNvPr>
          <p:cNvSpPr>
            <a:spLocks noChangeArrowheads="1"/>
          </p:cNvSpPr>
          <p:nvPr/>
        </p:nvSpPr>
        <p:spPr bwMode="auto">
          <a:xfrm>
            <a:off x="881743" y="3958765"/>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Hà </a:t>
            </a:r>
            <a:r>
              <a:rPr lang="en-US" altLang="vi-VN" sz="3200" b="1">
                <a:solidFill>
                  <a:srgbClr val="0000FF"/>
                </a:solidFill>
              </a:rPr>
              <a:t>Nội </a:t>
            </a:r>
            <a:r>
              <a:rPr lang="en-US" altLang="vi-VN" sz="3200" b="1" smtClean="0">
                <a:solidFill>
                  <a:srgbClr val="0000FF"/>
                </a:solidFill>
              </a:rPr>
              <a:t>- Lạng </a:t>
            </a:r>
            <a:r>
              <a:rPr lang="en-US" altLang="vi-VN" sz="3200" b="1">
                <a:solidFill>
                  <a:srgbClr val="0000FF"/>
                </a:solidFill>
              </a:rPr>
              <a:t>Sơn</a:t>
            </a:r>
          </a:p>
        </p:txBody>
      </p:sp>
      <p:sp>
        <p:nvSpPr>
          <p:cNvPr id="16" name="Rectangle 20">
            <a:extLst>
              <a:ext uri="{FF2B5EF4-FFF2-40B4-BE49-F238E27FC236}">
                <a16:creationId xmlns:a16="http://schemas.microsoft.com/office/drawing/2014/main" xmlns="" id="{EC0C258E-2D9B-4DF2-93E9-C7C33A1E7102}"/>
              </a:ext>
            </a:extLst>
          </p:cNvPr>
          <p:cNvSpPr>
            <a:spLocks noChangeArrowheads="1"/>
          </p:cNvSpPr>
          <p:nvPr/>
        </p:nvSpPr>
        <p:spPr bwMode="auto">
          <a:xfrm>
            <a:off x="881743" y="4873165"/>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Hà </a:t>
            </a:r>
            <a:r>
              <a:rPr lang="en-US" altLang="vi-VN" sz="3200" b="1">
                <a:solidFill>
                  <a:srgbClr val="0000FF"/>
                </a:solidFill>
              </a:rPr>
              <a:t>Nội </a:t>
            </a:r>
            <a:r>
              <a:rPr lang="en-US" altLang="vi-VN" sz="3200" b="1" smtClean="0">
                <a:solidFill>
                  <a:srgbClr val="0000FF"/>
                </a:solidFill>
              </a:rPr>
              <a:t>- </a:t>
            </a:r>
            <a:r>
              <a:rPr lang="en-US" altLang="vi-VN" sz="3200" b="1">
                <a:solidFill>
                  <a:srgbClr val="0000FF"/>
                </a:solidFill>
              </a:rPr>
              <a:t>Hải Phòng</a:t>
            </a:r>
          </a:p>
        </p:txBody>
      </p:sp>
    </p:spTree>
    <p:extLst>
      <p:ext uri="{BB962C8B-B14F-4D97-AF65-F5344CB8AC3E}">
        <p14:creationId xmlns=""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4">
                                            <p:txEl>
                                              <p:pRg st="0" end="0"/>
                                            </p:txEl>
                                          </p:spTgt>
                                        </p:tgtEl>
                                        <p:attrNameLst>
                                          <p:attrName>style.color</p:attrName>
                                        </p:attrNameLst>
                                      </p:cBhvr>
                                      <p:by>
                                        <p:hsl h="-7200000" s="0" l="0"/>
                                      </p:by>
                                    </p:animClr>
                                    <p:animClr clrSpc="hsl" dir="cw">
                                      <p:cBhvr>
                                        <p:cTn id="7" dur="500" fill="hold"/>
                                        <p:tgtEl>
                                          <p:spTgt spid="14">
                                            <p:txEl>
                                              <p:pRg st="0" end="0"/>
                                            </p:txEl>
                                          </p:spTgt>
                                        </p:tgtEl>
                                        <p:attrNameLst>
                                          <p:attrName>fillcolor</p:attrName>
                                        </p:attrNameLst>
                                      </p:cBhvr>
                                      <p:by>
                                        <p:hsl h="-7200000" s="0" l="0"/>
                                      </p:by>
                                    </p:animClr>
                                    <p:animClr clrSpc="hsl" dir="cw">
                                      <p:cBhvr>
                                        <p:cTn id="8" dur="500" fill="hold"/>
                                        <p:tgtEl>
                                          <p:spTgt spid="14">
                                            <p:txEl>
                                              <p:pRg st="0" end="0"/>
                                            </p:txEl>
                                          </p:spTgt>
                                        </p:tgtEl>
                                        <p:attrNameLst>
                                          <p:attrName>stroke.color</p:attrName>
                                        </p:attrNameLst>
                                      </p:cBhvr>
                                      <p:by>
                                        <p:hsl h="-7200000" s="0" l="0"/>
                                      </p:by>
                                    </p:animClr>
                                    <p:set>
                                      <p:cBhvr>
                                        <p:cTn id="9" dur="500" fill="hold"/>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3">
            <a:extLst>
              <a:ext uri="{FF2B5EF4-FFF2-40B4-BE49-F238E27FC236}">
                <a16:creationId xmlns:a16="http://schemas.microsoft.com/office/drawing/2014/main" xmlns="" id="{3563BBEC-EF4E-4835-9B70-DD7D5BE40022}"/>
              </a:ext>
            </a:extLst>
          </p:cNvPr>
          <p:cNvSpPr>
            <a:spLocks noChangeArrowheads="1"/>
          </p:cNvSpPr>
          <p:nvPr/>
        </p:nvSpPr>
        <p:spPr bwMode="auto">
          <a:xfrm>
            <a:off x="444256" y="880404"/>
            <a:ext cx="7620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3:</a:t>
            </a:r>
            <a:r>
              <a:rPr lang="en-US" altLang="vi-VN" sz="3200">
                <a:solidFill>
                  <a:srgbClr val="FF00FF"/>
                </a:solidFill>
              </a:rPr>
              <a:t> </a:t>
            </a:r>
            <a:r>
              <a:rPr lang="en-US" altLang="vi-VN" sz="3200" b="1">
                <a:solidFill>
                  <a:srgbClr val="FF00FF"/>
                </a:solidFill>
              </a:rPr>
              <a:t>Ba cảng biển lớn nhất nước ta hiện </a:t>
            </a:r>
            <a:r>
              <a:rPr lang="en-US" altLang="vi-VN" sz="3200" b="1" smtClean="0">
                <a:solidFill>
                  <a:srgbClr val="FF00FF"/>
                </a:solidFill>
              </a:rPr>
              <a:t>nay là</a:t>
            </a:r>
            <a:endParaRPr lang="en-US" altLang="vi-VN" sz="3200" b="1">
              <a:solidFill>
                <a:srgbClr val="FF00FF"/>
              </a:solidFill>
            </a:endParaRPr>
          </a:p>
        </p:txBody>
      </p:sp>
      <p:sp>
        <p:nvSpPr>
          <p:cNvPr id="8" name="Rectangle 8">
            <a:extLst>
              <a:ext uri="{FF2B5EF4-FFF2-40B4-BE49-F238E27FC236}">
                <a16:creationId xmlns:a16="http://schemas.microsoft.com/office/drawing/2014/main" xmlns="" id="{E488BEF5-CA4A-49B7-982B-FC2E562E8E43}"/>
              </a:ext>
            </a:extLst>
          </p:cNvPr>
          <p:cNvSpPr>
            <a:spLocks noChangeArrowheads="1"/>
          </p:cNvSpPr>
          <p:nvPr/>
        </p:nvSpPr>
        <p:spPr bwMode="auto">
          <a:xfrm>
            <a:off x="913179" y="1874521"/>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A. Nha </a:t>
            </a:r>
            <a:r>
              <a:rPr lang="en-US" altLang="vi-VN" sz="3200" b="1">
                <a:solidFill>
                  <a:srgbClr val="0000FF"/>
                </a:solidFill>
              </a:rPr>
              <a:t>Trang, Sài Gòn, Cần Thơ</a:t>
            </a:r>
          </a:p>
        </p:txBody>
      </p:sp>
      <p:sp>
        <p:nvSpPr>
          <p:cNvPr id="9" name="Rectangle 18">
            <a:extLst>
              <a:ext uri="{FF2B5EF4-FFF2-40B4-BE49-F238E27FC236}">
                <a16:creationId xmlns:a16="http://schemas.microsoft.com/office/drawing/2014/main" xmlns="" id="{3625BF7A-624E-430E-A92B-60F05E81E862}"/>
              </a:ext>
            </a:extLst>
          </p:cNvPr>
          <p:cNvSpPr>
            <a:spLocks noChangeArrowheads="1"/>
          </p:cNvSpPr>
          <p:nvPr/>
        </p:nvSpPr>
        <p:spPr bwMode="auto">
          <a:xfrm>
            <a:off x="913179" y="2602525"/>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B. Hải </a:t>
            </a:r>
            <a:r>
              <a:rPr lang="en-US" altLang="vi-VN" sz="3200" b="1">
                <a:solidFill>
                  <a:srgbClr val="0000FF"/>
                </a:solidFill>
              </a:rPr>
              <a:t>Phòng, Đà Nẵng, Sài Gòn</a:t>
            </a:r>
          </a:p>
        </p:txBody>
      </p:sp>
      <p:sp>
        <p:nvSpPr>
          <p:cNvPr id="10" name="Rectangle 19">
            <a:extLst>
              <a:ext uri="{FF2B5EF4-FFF2-40B4-BE49-F238E27FC236}">
                <a16:creationId xmlns:a16="http://schemas.microsoft.com/office/drawing/2014/main" xmlns="" id="{C29D3CF6-80FD-4810-ADAC-D8F78FC43DFB}"/>
              </a:ext>
            </a:extLst>
          </p:cNvPr>
          <p:cNvSpPr>
            <a:spLocks noChangeArrowheads="1"/>
          </p:cNvSpPr>
          <p:nvPr/>
        </p:nvSpPr>
        <p:spPr bwMode="auto">
          <a:xfrm>
            <a:off x="913179" y="3454793"/>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C. Sài </a:t>
            </a:r>
            <a:r>
              <a:rPr lang="en-US" altLang="vi-VN" sz="3200" b="1">
                <a:solidFill>
                  <a:srgbClr val="0000FF"/>
                </a:solidFill>
              </a:rPr>
              <a:t>Gòn, Quy Nhơn, Nha Trang</a:t>
            </a:r>
          </a:p>
        </p:txBody>
      </p:sp>
      <p:sp>
        <p:nvSpPr>
          <p:cNvPr id="11" name="Rectangle 20">
            <a:extLst>
              <a:ext uri="{FF2B5EF4-FFF2-40B4-BE49-F238E27FC236}">
                <a16:creationId xmlns:a16="http://schemas.microsoft.com/office/drawing/2014/main" xmlns="" id="{8540772D-CEDC-4A38-B4A9-78C9DC47DA32}"/>
              </a:ext>
            </a:extLst>
          </p:cNvPr>
          <p:cNvSpPr>
            <a:spLocks noChangeArrowheads="1"/>
          </p:cNvSpPr>
          <p:nvPr/>
        </p:nvSpPr>
        <p:spPr bwMode="auto">
          <a:xfrm>
            <a:off x="913179" y="4312921"/>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D. Quảng </a:t>
            </a:r>
            <a:r>
              <a:rPr lang="en-US" altLang="vi-VN" sz="3200" b="1">
                <a:solidFill>
                  <a:srgbClr val="0000FF"/>
                </a:solidFill>
              </a:rPr>
              <a:t>Ninh, Hải Phòng, Sài Gòn</a:t>
            </a:r>
          </a:p>
        </p:txBody>
      </p:sp>
    </p:spTree>
    <p:extLst>
      <p:ext uri="{BB962C8B-B14F-4D97-AF65-F5344CB8AC3E}">
        <p14:creationId xmlns=""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9">
                                            <p:txEl>
                                              <p:pRg st="0" end="0"/>
                                            </p:txEl>
                                          </p:spTgt>
                                        </p:tgtEl>
                                        <p:attrNameLst>
                                          <p:attrName>style.color</p:attrName>
                                        </p:attrNameLst>
                                      </p:cBhvr>
                                      <p:by>
                                        <p:hsl h="-7200000" s="0" l="0"/>
                                      </p:by>
                                    </p:animClr>
                                    <p:animClr clrSpc="hsl" dir="cw">
                                      <p:cBhvr>
                                        <p:cTn id="7" dur="500" fill="hold"/>
                                        <p:tgtEl>
                                          <p:spTgt spid="9">
                                            <p:txEl>
                                              <p:pRg st="0" end="0"/>
                                            </p:txEl>
                                          </p:spTgt>
                                        </p:tgtEl>
                                        <p:attrNameLst>
                                          <p:attrName>fillcolor</p:attrName>
                                        </p:attrNameLst>
                                      </p:cBhvr>
                                      <p:by>
                                        <p:hsl h="-7200000" s="0" l="0"/>
                                      </p:by>
                                    </p:animClr>
                                    <p:animClr clrSpc="hsl" dir="cw">
                                      <p:cBhvr>
                                        <p:cTn id="8" dur="500" fill="hold"/>
                                        <p:tgtEl>
                                          <p:spTgt spid="9">
                                            <p:txEl>
                                              <p:pRg st="0" end="0"/>
                                            </p:txEl>
                                          </p:spTgt>
                                        </p:tgtEl>
                                        <p:attrNameLst>
                                          <p:attrName>stroke.color</p:attrName>
                                        </p:attrNameLst>
                                      </p:cBhvr>
                                      <p:by>
                                        <p:hsl h="-7200000" s="0" l="0"/>
                                      </p:by>
                                    </p:animClr>
                                    <p:set>
                                      <p:cBhvr>
                                        <p:cTn id="9"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27D31608-2F87-48FD-B241-84EBC7332BF9}"/>
              </a:ext>
            </a:extLst>
          </p:cNvPr>
          <p:cNvSpPr>
            <a:spLocks noChangeArrowheads="1"/>
          </p:cNvSpPr>
          <p:nvPr/>
        </p:nvSpPr>
        <p:spPr bwMode="auto">
          <a:xfrm>
            <a:off x="0" y="967161"/>
            <a:ext cx="10243656" cy="917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4:</a:t>
            </a:r>
            <a:r>
              <a:rPr lang="en-US" altLang="vi-VN" sz="3200">
                <a:solidFill>
                  <a:srgbClr val="FF00FF"/>
                </a:solidFill>
              </a:rPr>
              <a:t> </a:t>
            </a:r>
            <a:r>
              <a:rPr lang="en-US" altLang="vi-VN" sz="3200" b="1">
                <a:solidFill>
                  <a:srgbClr val="FF00FF"/>
                </a:solidFill>
              </a:rPr>
              <a:t>Loại hình vận tải có </a:t>
            </a:r>
            <a:r>
              <a:rPr lang="en-US" altLang="vi-VN" sz="3200" b="1" smtClean="0">
                <a:solidFill>
                  <a:srgbClr val="FF00FF"/>
                </a:solidFill>
              </a:rPr>
              <a:t>giá thành đắt đỏ nhất </a:t>
            </a:r>
            <a:r>
              <a:rPr lang="en-US" altLang="vi-VN" sz="3200" b="1">
                <a:solidFill>
                  <a:srgbClr val="FF00FF"/>
                </a:solidFill>
              </a:rPr>
              <a:t>là </a:t>
            </a:r>
          </a:p>
        </p:txBody>
      </p:sp>
      <p:sp>
        <p:nvSpPr>
          <p:cNvPr id="8" name="Rectangle 9">
            <a:extLst>
              <a:ext uri="{FF2B5EF4-FFF2-40B4-BE49-F238E27FC236}">
                <a16:creationId xmlns:a16="http://schemas.microsoft.com/office/drawing/2014/main" xmlns="" id="{FA6DF825-ED40-4818-BAA0-37FF56A74B00}"/>
              </a:ext>
            </a:extLst>
          </p:cNvPr>
          <p:cNvSpPr>
            <a:spLocks noChangeArrowheads="1"/>
          </p:cNvSpPr>
          <p:nvPr/>
        </p:nvSpPr>
        <p:spPr bwMode="auto">
          <a:xfrm>
            <a:off x="1335227" y="1987069"/>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A. Đường </a:t>
            </a:r>
            <a:r>
              <a:rPr lang="en-US" altLang="vi-VN" sz="3200" b="1">
                <a:solidFill>
                  <a:srgbClr val="0000FF"/>
                </a:solidFill>
              </a:rPr>
              <a:t>biển</a:t>
            </a:r>
          </a:p>
        </p:txBody>
      </p:sp>
      <p:sp>
        <p:nvSpPr>
          <p:cNvPr id="9" name="Rectangle 47">
            <a:extLst>
              <a:ext uri="{FF2B5EF4-FFF2-40B4-BE49-F238E27FC236}">
                <a16:creationId xmlns:a16="http://schemas.microsoft.com/office/drawing/2014/main" xmlns="" id="{57878F58-0DBD-4A49-8C23-B63FB1A206CD}"/>
              </a:ext>
            </a:extLst>
          </p:cNvPr>
          <p:cNvSpPr>
            <a:spLocks noChangeArrowheads="1"/>
          </p:cNvSpPr>
          <p:nvPr/>
        </p:nvSpPr>
        <p:spPr bwMode="auto">
          <a:xfrm>
            <a:off x="1335227" y="2672869"/>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B. Đường </a:t>
            </a:r>
            <a:r>
              <a:rPr lang="en-US" altLang="vi-VN" sz="3200" b="1">
                <a:solidFill>
                  <a:srgbClr val="0000FF"/>
                </a:solidFill>
              </a:rPr>
              <a:t>sông</a:t>
            </a:r>
          </a:p>
        </p:txBody>
      </p:sp>
      <p:sp>
        <p:nvSpPr>
          <p:cNvPr id="10" name="Rectangle 48">
            <a:extLst>
              <a:ext uri="{FF2B5EF4-FFF2-40B4-BE49-F238E27FC236}">
                <a16:creationId xmlns:a16="http://schemas.microsoft.com/office/drawing/2014/main" xmlns="" id="{79A16F11-DA0D-474A-A337-821EE3B1322A}"/>
              </a:ext>
            </a:extLst>
          </p:cNvPr>
          <p:cNvSpPr>
            <a:spLocks noChangeArrowheads="1"/>
          </p:cNvSpPr>
          <p:nvPr/>
        </p:nvSpPr>
        <p:spPr bwMode="auto">
          <a:xfrm>
            <a:off x="1335227" y="3511069"/>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C. Đường </a:t>
            </a:r>
            <a:r>
              <a:rPr lang="en-US" altLang="vi-VN" sz="3200" b="1">
                <a:solidFill>
                  <a:srgbClr val="0000FF"/>
                </a:solidFill>
              </a:rPr>
              <a:t>bộ</a:t>
            </a:r>
          </a:p>
        </p:txBody>
      </p:sp>
      <p:sp>
        <p:nvSpPr>
          <p:cNvPr id="11" name="Rectangle 49">
            <a:extLst>
              <a:ext uri="{FF2B5EF4-FFF2-40B4-BE49-F238E27FC236}">
                <a16:creationId xmlns:a16="http://schemas.microsoft.com/office/drawing/2014/main" xmlns="" id="{3EA43636-2DEB-47A4-9E8B-F340B1438570}"/>
              </a:ext>
            </a:extLst>
          </p:cNvPr>
          <p:cNvSpPr>
            <a:spLocks noChangeArrowheads="1"/>
          </p:cNvSpPr>
          <p:nvPr/>
        </p:nvSpPr>
        <p:spPr bwMode="auto">
          <a:xfrm>
            <a:off x="1335227" y="4158177"/>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D. Đường </a:t>
            </a:r>
            <a:r>
              <a:rPr lang="en-US" altLang="vi-VN" sz="3200" b="1">
                <a:solidFill>
                  <a:srgbClr val="0000FF"/>
                </a:solidFill>
              </a:rPr>
              <a:t>hàng không</a:t>
            </a:r>
          </a:p>
        </p:txBody>
      </p:sp>
    </p:spTree>
    <p:extLst>
      <p:ext uri="{BB962C8B-B14F-4D97-AF65-F5344CB8AC3E}">
        <p14:creationId xmlns=""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1">
                                            <p:txEl>
                                              <p:pRg st="0" end="0"/>
                                            </p:txEl>
                                          </p:spTgt>
                                        </p:tgtEl>
                                        <p:attrNameLst>
                                          <p:attrName>style.color</p:attrName>
                                        </p:attrNameLst>
                                      </p:cBhvr>
                                      <p:by>
                                        <p:hsl h="-7200000" s="0" l="0"/>
                                      </p:by>
                                    </p:animClr>
                                    <p:animClr clrSpc="hsl" dir="cw">
                                      <p:cBhvr>
                                        <p:cTn id="7" dur="500" fill="hold"/>
                                        <p:tgtEl>
                                          <p:spTgt spid="11">
                                            <p:txEl>
                                              <p:pRg st="0" end="0"/>
                                            </p:txEl>
                                          </p:spTgt>
                                        </p:tgtEl>
                                        <p:attrNameLst>
                                          <p:attrName>fillcolor</p:attrName>
                                        </p:attrNameLst>
                                      </p:cBhvr>
                                      <p:by>
                                        <p:hsl h="-7200000" s="0" l="0"/>
                                      </p:by>
                                    </p:animClr>
                                    <p:animClr clrSpc="hsl" dir="cw">
                                      <p:cBhvr>
                                        <p:cTn id="8" dur="500" fill="hold"/>
                                        <p:tgtEl>
                                          <p:spTgt spid="11">
                                            <p:txEl>
                                              <p:pRg st="0" end="0"/>
                                            </p:txEl>
                                          </p:spTgt>
                                        </p:tgtEl>
                                        <p:attrNameLst>
                                          <p:attrName>stroke.color</p:attrName>
                                        </p:attrNameLst>
                                      </p:cBhvr>
                                      <p:by>
                                        <p:hsl h="-7200000" s="0" l="0"/>
                                      </p:by>
                                    </p:animClr>
                                    <p:set>
                                      <p:cBhvr>
                                        <p:cTn id="9" dur="5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5: </a:t>
            </a:r>
            <a:r>
              <a:rPr lang="en-US" altLang="vi-VN" sz="3200" b="1" smtClean="0">
                <a:solidFill>
                  <a:srgbClr val="FF00FF"/>
                </a:solidFill>
              </a:rPr>
              <a:t>Việt Nam là nước có tốc độ phát triển điện thoại xếp thứ </a:t>
            </a:r>
          </a:p>
          <a:p>
            <a:pPr algn="just" eaLnBrk="1" fontAlgn="base" hangingPunct="1">
              <a:spcBef>
                <a:spcPct val="0"/>
              </a:spcBef>
              <a:spcAft>
                <a:spcPct val="0"/>
              </a:spcAft>
            </a:pPr>
            <a:r>
              <a:rPr lang="en-US" altLang="vi-VN" sz="3200" b="1" smtClean="0">
                <a:solidFill>
                  <a:srgbClr val="FF00FF"/>
                </a:solidFill>
              </a:rPr>
              <a:t>mấy thế giới?</a:t>
            </a:r>
            <a:endParaRPr lang="en-US" altLang="vi-VN" sz="3200" b="1">
              <a:solidFill>
                <a:srgbClr val="FF00FF"/>
              </a:solidFill>
            </a:endParaRPr>
          </a:p>
        </p:txBody>
      </p:sp>
      <p:sp>
        <p:nvSpPr>
          <p:cNvPr id="8" name="Rectangle 9">
            <a:extLst>
              <a:ext uri="{FF2B5EF4-FFF2-40B4-BE49-F238E27FC236}">
                <a16:creationId xmlns:a16="http://schemas.microsoft.com/office/drawing/2014/main" xmlns="" id="{6167DB9D-ADCF-4E5C-83BB-57F929538277}"/>
              </a:ext>
            </a:extLst>
          </p:cNvPr>
          <p:cNvSpPr>
            <a:spLocks noChangeArrowheads="1"/>
          </p:cNvSpPr>
          <p:nvPr/>
        </p:nvSpPr>
        <p:spPr bwMode="auto">
          <a:xfrm>
            <a:off x="1520371" y="2198526"/>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Thứ hai</a:t>
            </a:r>
            <a:endParaRPr lang="en-US" altLang="vi-VN" sz="3200" b="1">
              <a:solidFill>
                <a:srgbClr val="0000FF"/>
              </a:solidFill>
            </a:endParaRPr>
          </a:p>
        </p:txBody>
      </p:sp>
      <p:sp>
        <p:nvSpPr>
          <p:cNvPr id="9" name="Rectangle 47">
            <a:extLst>
              <a:ext uri="{FF2B5EF4-FFF2-40B4-BE49-F238E27FC236}">
                <a16:creationId xmlns:a16="http://schemas.microsoft.com/office/drawing/2014/main" xmlns="" id="{976FD773-5BAF-488B-AFE4-801586FD6F59}"/>
              </a:ext>
            </a:extLst>
          </p:cNvPr>
          <p:cNvSpPr>
            <a:spLocks noChangeArrowheads="1"/>
          </p:cNvSpPr>
          <p:nvPr/>
        </p:nvSpPr>
        <p:spPr bwMode="auto">
          <a:xfrm>
            <a:off x="1520371" y="2898840"/>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Thứ ba</a:t>
            </a:r>
            <a:endParaRPr lang="en-US" altLang="vi-VN" sz="3200" b="1">
              <a:solidFill>
                <a:srgbClr val="0000FF"/>
              </a:solidFill>
            </a:endParaRPr>
          </a:p>
        </p:txBody>
      </p:sp>
      <p:sp>
        <p:nvSpPr>
          <p:cNvPr id="10" name="Rectangle 48">
            <a:extLst>
              <a:ext uri="{FF2B5EF4-FFF2-40B4-BE49-F238E27FC236}">
                <a16:creationId xmlns:a16="http://schemas.microsoft.com/office/drawing/2014/main" xmlns="" id="{155611CF-54B4-4C45-A4F2-A4EA29722414}"/>
              </a:ext>
            </a:extLst>
          </p:cNvPr>
          <p:cNvSpPr>
            <a:spLocks noChangeArrowheads="1"/>
          </p:cNvSpPr>
          <p:nvPr/>
        </p:nvSpPr>
        <p:spPr bwMode="auto">
          <a:xfrm>
            <a:off x="1520371" y="3664470"/>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Thứ tư</a:t>
            </a:r>
            <a:endParaRPr lang="en-US" altLang="vi-VN" sz="3200" b="1">
              <a:solidFill>
                <a:srgbClr val="0000FF"/>
              </a:solidFill>
            </a:endParaRPr>
          </a:p>
        </p:txBody>
      </p:sp>
      <p:sp>
        <p:nvSpPr>
          <p:cNvPr id="11" name="Rectangle 49">
            <a:extLst>
              <a:ext uri="{FF2B5EF4-FFF2-40B4-BE49-F238E27FC236}">
                <a16:creationId xmlns:a16="http://schemas.microsoft.com/office/drawing/2014/main" xmlns="" id="{50333076-2862-4186-953E-A0D46637BC02}"/>
              </a:ext>
            </a:extLst>
          </p:cNvPr>
          <p:cNvSpPr>
            <a:spLocks noChangeArrowheads="1"/>
          </p:cNvSpPr>
          <p:nvPr/>
        </p:nvSpPr>
        <p:spPr bwMode="auto">
          <a:xfrm>
            <a:off x="1520371" y="4317618"/>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Thứ năm</a:t>
            </a:r>
            <a:endParaRPr lang="en-US" altLang="vi-VN" sz="3200" b="1">
              <a:solidFill>
                <a:srgbClr val="0000FF"/>
              </a:solidFill>
            </a:endParaRPr>
          </a:p>
        </p:txBody>
      </p:sp>
    </p:spTree>
    <p:extLst>
      <p:ext uri="{BB962C8B-B14F-4D97-AF65-F5344CB8AC3E}">
        <p14:creationId xmlns=""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a:t>
            </a:r>
            <a:r>
              <a:rPr lang="en-US" altLang="vi-VN" sz="3200" b="1" smtClean="0">
                <a:solidFill>
                  <a:srgbClr val="FF00FF"/>
                </a:solidFill>
              </a:rPr>
              <a:t>6: Loại hình bưu chính viễn thông kết nối nhanh chóng thế giới</a:t>
            </a:r>
            <a:endParaRPr lang="en-US" altLang="vi-VN" sz="3200" b="1">
              <a:solidFill>
                <a:srgbClr val="FF00FF"/>
              </a:solidFill>
            </a:endParaRPr>
          </a:p>
        </p:txBody>
      </p:sp>
      <p:sp>
        <p:nvSpPr>
          <p:cNvPr id="8" name="Rectangle 9">
            <a:extLst>
              <a:ext uri="{FF2B5EF4-FFF2-40B4-BE49-F238E27FC236}">
                <a16:creationId xmlns:a16="http://schemas.microsoft.com/office/drawing/2014/main" xmlns="" id="{6167DB9D-ADCF-4E5C-83BB-57F929538277}"/>
              </a:ext>
            </a:extLst>
          </p:cNvPr>
          <p:cNvSpPr>
            <a:spLocks noChangeArrowheads="1"/>
          </p:cNvSpPr>
          <p:nvPr/>
        </p:nvSpPr>
        <p:spPr bwMode="auto">
          <a:xfrm>
            <a:off x="1562574" y="4379005"/>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Internet</a:t>
            </a:r>
            <a:endParaRPr lang="en-US" altLang="vi-VN" sz="3200" b="1">
              <a:solidFill>
                <a:srgbClr val="0000FF"/>
              </a:solidFill>
            </a:endParaRPr>
          </a:p>
        </p:txBody>
      </p:sp>
      <p:sp>
        <p:nvSpPr>
          <p:cNvPr id="9" name="Rectangle 47">
            <a:extLst>
              <a:ext uri="{FF2B5EF4-FFF2-40B4-BE49-F238E27FC236}">
                <a16:creationId xmlns:a16="http://schemas.microsoft.com/office/drawing/2014/main" xmlns=""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Chuyển phát nhanh</a:t>
            </a:r>
            <a:endParaRPr lang="en-US" altLang="vi-VN" sz="3200" b="1">
              <a:solidFill>
                <a:srgbClr val="0000FF"/>
              </a:solidFill>
            </a:endParaRPr>
          </a:p>
        </p:txBody>
      </p:sp>
      <p:sp>
        <p:nvSpPr>
          <p:cNvPr id="10" name="Rectangle 48">
            <a:extLst>
              <a:ext uri="{FF2B5EF4-FFF2-40B4-BE49-F238E27FC236}">
                <a16:creationId xmlns:a16="http://schemas.microsoft.com/office/drawing/2014/main" xmlns="" id="{155611CF-54B4-4C45-A4F2-A4EA29722414}"/>
              </a:ext>
            </a:extLst>
          </p:cNvPr>
          <p:cNvSpPr>
            <a:spLocks noChangeArrowheads="1"/>
          </p:cNvSpPr>
          <p:nvPr/>
        </p:nvSpPr>
        <p:spPr bwMode="auto">
          <a:xfrm>
            <a:off x="1520371" y="3045478"/>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Điện thoại di động</a:t>
            </a:r>
            <a:endParaRPr lang="en-US" altLang="vi-VN" sz="3200" b="1">
              <a:solidFill>
                <a:srgbClr val="0000FF"/>
              </a:solidFill>
            </a:endParaRPr>
          </a:p>
        </p:txBody>
      </p:sp>
      <p:sp>
        <p:nvSpPr>
          <p:cNvPr id="11" name="Rectangle 49">
            <a:extLst>
              <a:ext uri="{FF2B5EF4-FFF2-40B4-BE49-F238E27FC236}">
                <a16:creationId xmlns:a16="http://schemas.microsoft.com/office/drawing/2014/main" xmlns="" id="{50333076-2862-4186-953E-A0D46637BC02}"/>
              </a:ext>
            </a:extLst>
          </p:cNvPr>
          <p:cNvSpPr>
            <a:spLocks noChangeArrowheads="1"/>
          </p:cNvSpPr>
          <p:nvPr/>
        </p:nvSpPr>
        <p:spPr bwMode="auto">
          <a:xfrm>
            <a:off x="1520371" y="3698626"/>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Phát hành báo chí</a:t>
            </a:r>
            <a:endParaRPr lang="en-US" altLang="vi-VN" sz="3200" b="1">
              <a:solidFill>
                <a:srgbClr val="0000FF"/>
              </a:solidFill>
            </a:endParaRPr>
          </a:p>
        </p:txBody>
      </p:sp>
    </p:spTree>
    <p:extLst>
      <p:ext uri="{BB962C8B-B14F-4D97-AF65-F5344CB8AC3E}">
        <p14:creationId xmlns=""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a:t>
            </a:r>
            <a:r>
              <a:rPr lang="en-US" altLang="vi-VN" sz="3200" b="1" smtClean="0">
                <a:solidFill>
                  <a:srgbClr val="FF00FF"/>
                </a:solidFill>
              </a:rPr>
              <a:t>7: Trung tâm bưu chính viễn thông lớn nhất, quan trọng nhất,</a:t>
            </a:r>
          </a:p>
          <a:p>
            <a:pPr algn="just" eaLnBrk="1" fontAlgn="base" hangingPunct="1">
              <a:spcBef>
                <a:spcPct val="0"/>
              </a:spcBef>
              <a:spcAft>
                <a:spcPct val="0"/>
              </a:spcAft>
            </a:pPr>
            <a:r>
              <a:rPr lang="en-US" altLang="vi-VN" sz="3200" b="1" smtClean="0">
                <a:solidFill>
                  <a:srgbClr val="FF00FF"/>
                </a:solidFill>
              </a:rPr>
              <a:t>đa dạng và hiện đại nhất cả nước là</a:t>
            </a:r>
            <a:endParaRPr lang="en-US" altLang="vi-VN" sz="3200" b="1">
              <a:solidFill>
                <a:srgbClr val="FF00FF"/>
              </a:solidFill>
            </a:endParaRPr>
          </a:p>
        </p:txBody>
      </p:sp>
      <p:sp>
        <p:nvSpPr>
          <p:cNvPr id="8" name="Rectangle 9">
            <a:extLst>
              <a:ext uri="{FF2B5EF4-FFF2-40B4-BE49-F238E27FC236}">
                <a16:creationId xmlns:a16="http://schemas.microsoft.com/office/drawing/2014/main" xmlns="" id="{6167DB9D-ADCF-4E5C-83BB-57F929538277}"/>
              </a:ext>
            </a:extLst>
          </p:cNvPr>
          <p:cNvSpPr>
            <a:spLocks noChangeArrowheads="1"/>
          </p:cNvSpPr>
          <p:nvPr/>
        </p:nvSpPr>
        <p:spPr bwMode="auto">
          <a:xfrm>
            <a:off x="1562574" y="2915965"/>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Hà Nội</a:t>
            </a:r>
            <a:endParaRPr lang="en-US" altLang="vi-VN" sz="3200" b="1">
              <a:solidFill>
                <a:srgbClr val="0000FF"/>
              </a:solidFill>
            </a:endParaRPr>
          </a:p>
        </p:txBody>
      </p:sp>
      <p:sp>
        <p:nvSpPr>
          <p:cNvPr id="9" name="Rectangle 47">
            <a:extLst>
              <a:ext uri="{FF2B5EF4-FFF2-40B4-BE49-F238E27FC236}">
                <a16:creationId xmlns:a16="http://schemas.microsoft.com/office/drawing/2014/main" xmlns=""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TP. Hồ Chí Minh</a:t>
            </a:r>
            <a:endParaRPr lang="en-US" altLang="vi-VN" sz="3200" b="1">
              <a:solidFill>
                <a:srgbClr val="0000FF"/>
              </a:solidFill>
            </a:endParaRPr>
          </a:p>
        </p:txBody>
      </p:sp>
      <p:sp>
        <p:nvSpPr>
          <p:cNvPr id="10" name="Rectangle 48">
            <a:extLst>
              <a:ext uri="{FF2B5EF4-FFF2-40B4-BE49-F238E27FC236}">
                <a16:creationId xmlns:a16="http://schemas.microsoft.com/office/drawing/2014/main" xmlns="" id="{155611CF-54B4-4C45-A4F2-A4EA29722414}"/>
              </a:ext>
            </a:extLst>
          </p:cNvPr>
          <p:cNvSpPr>
            <a:spLocks noChangeArrowheads="1"/>
          </p:cNvSpPr>
          <p:nvPr/>
        </p:nvSpPr>
        <p:spPr bwMode="auto">
          <a:xfrm>
            <a:off x="1534439" y="4255299"/>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Đà Nẵng</a:t>
            </a:r>
            <a:endParaRPr lang="en-US" altLang="vi-VN" sz="3200" b="1">
              <a:solidFill>
                <a:srgbClr val="0000FF"/>
              </a:solidFill>
            </a:endParaRPr>
          </a:p>
        </p:txBody>
      </p:sp>
      <p:sp>
        <p:nvSpPr>
          <p:cNvPr id="11" name="Rectangle 49">
            <a:extLst>
              <a:ext uri="{FF2B5EF4-FFF2-40B4-BE49-F238E27FC236}">
                <a16:creationId xmlns:a16="http://schemas.microsoft.com/office/drawing/2014/main" xmlns="" id="{50333076-2862-4186-953E-A0D46637BC02}"/>
              </a:ext>
            </a:extLst>
          </p:cNvPr>
          <p:cNvSpPr>
            <a:spLocks noChangeArrowheads="1"/>
          </p:cNvSpPr>
          <p:nvPr/>
        </p:nvSpPr>
        <p:spPr bwMode="auto">
          <a:xfrm>
            <a:off x="1520371" y="3614218"/>
            <a:ext cx="594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Hải Phòng</a:t>
            </a:r>
            <a:endParaRPr lang="en-US" altLang="vi-VN" sz="3200" b="1">
              <a:solidFill>
                <a:srgbClr val="0000FF"/>
              </a:solidFill>
            </a:endParaRPr>
          </a:p>
        </p:txBody>
      </p:sp>
    </p:spTree>
    <p:extLst>
      <p:ext uri="{BB962C8B-B14F-4D97-AF65-F5344CB8AC3E}">
        <p14:creationId xmlns=""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448C59C-7DE9-4509-82CA-1EB8BC4C31DA}"/>
              </a:ext>
            </a:extLst>
          </p:cNvPr>
          <p:cNvSpPr/>
          <p:nvPr/>
        </p:nvSpPr>
        <p:spPr>
          <a:xfrm>
            <a:off x="347173" y="1113446"/>
            <a:ext cx="11413418" cy="2377574"/>
          </a:xfrm>
          <a:prstGeom prst="rect">
            <a:avLst/>
          </a:prstGeom>
          <a:ln>
            <a:solidFill>
              <a:schemeClr val="accent6">
                <a:lumMod val="50000"/>
              </a:schemeClr>
            </a:solidFill>
          </a:ln>
        </p:spPr>
        <p:txBody>
          <a:bodyPr wrap="square">
            <a:spAutoFit/>
          </a:bodyPr>
          <a:lstStyle/>
          <a:p>
            <a:pPr algn="just">
              <a:lnSpc>
                <a:spcPct val="150000"/>
              </a:lnSpc>
            </a:pPr>
            <a:r>
              <a:rPr lang="it-IT" sz="3300" b="1" dirty="0">
                <a:solidFill>
                  <a:srgbClr val="0000FF"/>
                </a:solidFill>
                <a:latin typeface="Calibri" pitchFamily="34" charset="0"/>
                <a:ea typeface="Times New Roman" panose="02020603050405020304" pitchFamily="18" charset="0"/>
                <a:cs typeface="Calibri" pitchFamily="34" charset="0"/>
              </a:rPr>
              <a:t>- </a:t>
            </a:r>
            <a:r>
              <a:rPr lang="vi-VN" sz="3300" b="1" dirty="0">
                <a:solidFill>
                  <a:srgbClr val="0000FF"/>
                </a:solidFill>
                <a:latin typeface="Calibri" pitchFamily="34" charset="0"/>
                <a:cs typeface="Calibri" pitchFamily="34" charset="0"/>
              </a:rPr>
              <a:t>Viết báo cáo ngắn </a:t>
            </a:r>
            <a:r>
              <a:rPr lang="vi-VN" sz="3300" b="1">
                <a:solidFill>
                  <a:srgbClr val="0000FF"/>
                </a:solidFill>
                <a:latin typeface="Calibri" pitchFamily="34" charset="0"/>
                <a:cs typeface="Calibri" pitchFamily="34" charset="0"/>
              </a:rPr>
              <a:t>gọn </a:t>
            </a:r>
            <a:r>
              <a:rPr lang="en-US" sz="3300" b="1" smtClean="0">
                <a:solidFill>
                  <a:srgbClr val="0000FF"/>
                </a:solidFill>
                <a:latin typeface="Calibri" pitchFamily="34" charset="0"/>
                <a:cs typeface="Calibri" pitchFamily="34" charset="0"/>
              </a:rPr>
              <a:t>cho biết: </a:t>
            </a:r>
            <a:r>
              <a:rPr lang="en-US" sz="3300" b="1" smtClean="0">
                <a:solidFill>
                  <a:srgbClr val="0000FF"/>
                </a:solidFill>
                <a:latin typeface="Calibri" pitchFamily="34" charset="0"/>
                <a:ea typeface="Cambria" panose="02040503050406030204" pitchFamily="18" charset="0"/>
                <a:cs typeface="Calibri" pitchFamily="34" charset="0"/>
              </a:rPr>
              <a:t>Thời đại 4.0, </a:t>
            </a:r>
            <a:r>
              <a:rPr lang="vi-VN" sz="3300" b="1" smtClean="0">
                <a:solidFill>
                  <a:srgbClr val="0000FF"/>
                </a:solidFill>
                <a:latin typeface="Calibri" pitchFamily="34" charset="0"/>
                <a:ea typeface="Cambria" panose="02040503050406030204" pitchFamily="18" charset="0"/>
                <a:cs typeface="Calibri" pitchFamily="34" charset="0"/>
              </a:rPr>
              <a:t>chúng ta phải làm thế nào để cuộc sống của mình không bị lệ thuộc vào các thiết bị viễn thông và mạng internet</a:t>
            </a:r>
            <a:r>
              <a:rPr lang="en-US" sz="3300" b="1" smtClean="0">
                <a:solidFill>
                  <a:srgbClr val="0000FF"/>
                </a:solidFill>
                <a:latin typeface="Calibri" pitchFamily="34" charset="0"/>
                <a:cs typeface="Calibri" pitchFamily="34" charset="0"/>
              </a:rPr>
              <a:t>?</a:t>
            </a:r>
            <a:endParaRPr lang="en-US" altLang="en-US" sz="3300" b="1" dirty="0">
              <a:solidFill>
                <a:srgbClr val="0000FF"/>
              </a:solidFill>
              <a:latin typeface="Calibri" pitchFamily="34" charset="0"/>
              <a:cs typeface="Calibri" pitchFamily="34" charset="0"/>
            </a:endParaRPr>
          </a:p>
        </p:txBody>
      </p:sp>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VỀ</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NHÀ</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Tree>
    <p:extLst>
      <p:ext uri="{BB962C8B-B14F-4D97-AF65-F5344CB8AC3E}">
        <p14:creationId xmlns=""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xmlns=""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7159282"/>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rgbClr val="FFFF00"/>
                </a:solidFill>
              </a:rPr>
              <a:t>Từ Hà Nội đi đến thành phố Hạ Long bằng phương tiên gì là tối ưu nhất?</a:t>
            </a:r>
            <a:endParaRPr lang="en-US" sz="3000" b="1" dirty="0" smtClean="0">
              <a:solidFill>
                <a:srgbClr val="FFFF00"/>
              </a:solidFill>
            </a:endParaRPr>
          </a:p>
          <a:p>
            <a:pPr lvl="0" algn="just">
              <a:lnSpc>
                <a:spcPct val="130000"/>
              </a:lnSpc>
            </a:pPr>
            <a:r>
              <a:rPr lang="en-US" sz="3000" b="1" dirty="0" smtClean="0">
                <a:solidFill>
                  <a:srgbClr val="FFFF00"/>
                </a:solidFill>
              </a:rPr>
              <a:t>A</a:t>
            </a:r>
            <a:r>
              <a:rPr lang="vi-VN" sz="3000" b="1" smtClean="0">
                <a:solidFill>
                  <a:srgbClr val="FFFF00"/>
                </a:solidFill>
              </a:rPr>
              <a:t>.</a:t>
            </a:r>
            <a:r>
              <a:rPr lang="en-US" sz="3000" b="1" smtClean="0">
                <a:solidFill>
                  <a:srgbClr val="FFFF00"/>
                </a:solidFill>
              </a:rPr>
              <a:t> Tàu hỏa</a:t>
            </a:r>
            <a:r>
              <a:rPr lang="en-US" sz="3000" b="1" dirty="0" smtClean="0">
                <a:solidFill>
                  <a:srgbClr val="FFFF00"/>
                </a:solidFill>
              </a:rPr>
              <a:t>	</a:t>
            </a:r>
            <a:r>
              <a:rPr lang="en-US" sz="3000" b="1" smtClean="0">
                <a:solidFill>
                  <a:srgbClr val="FFFF00"/>
                </a:solidFill>
              </a:rPr>
              <a:t>		B. Máy bay.</a:t>
            </a:r>
            <a:endParaRPr lang="vi-VN" sz="3000" b="1" dirty="0">
              <a:solidFill>
                <a:srgbClr val="FFFF00"/>
              </a:solidFill>
            </a:endParaRPr>
          </a:p>
          <a:p>
            <a:pPr lvl="0" algn="just">
              <a:lnSpc>
                <a:spcPct val="130000"/>
              </a:lnSpc>
            </a:pPr>
            <a:r>
              <a:rPr lang="en-US" sz="3000" b="1" dirty="0" smtClean="0">
                <a:solidFill>
                  <a:srgbClr val="FFFF00"/>
                </a:solidFill>
              </a:rPr>
              <a:t>C</a:t>
            </a:r>
            <a:r>
              <a:rPr lang="en-US" sz="3000" b="1" smtClean="0">
                <a:solidFill>
                  <a:srgbClr val="FFFF00"/>
                </a:solidFill>
              </a:rPr>
              <a:t>. Ô tô.</a:t>
            </a:r>
            <a:r>
              <a:rPr lang="en-US" sz="3000" b="1" dirty="0" smtClean="0">
                <a:solidFill>
                  <a:srgbClr val="FFFF00"/>
                </a:solidFill>
              </a:rPr>
              <a:t>	</a:t>
            </a:r>
            <a:r>
              <a:rPr lang="en-US" sz="3000" b="1" smtClean="0">
                <a:solidFill>
                  <a:srgbClr val="FFFF00"/>
                </a:solidFill>
              </a:rPr>
              <a:t>		D</a:t>
            </a:r>
            <a:r>
              <a:rPr lang="vi-VN" sz="3000" b="1" smtClean="0">
                <a:solidFill>
                  <a:srgbClr val="FFFF00"/>
                </a:solidFill>
              </a:rPr>
              <a:t>.</a:t>
            </a:r>
            <a:r>
              <a:rPr lang="en-US" sz="3000" b="1" smtClean="0">
                <a:solidFill>
                  <a:srgbClr val="FFFF00"/>
                </a:solidFill>
              </a:rPr>
              <a:t> Tàu thủy.</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sp>
        <p:nvSpPr>
          <p:cNvPr id="35" name="Parallelogram 34"/>
          <p:cNvSpPr/>
          <p:nvPr/>
        </p:nvSpPr>
        <p:spPr>
          <a:xfrm flipH="1">
            <a:off x="7887254" y="6235700"/>
            <a:ext cx="2138912" cy="6223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 xmlns:p14="http://schemas.microsoft.com/office/powerpoint/2010/main" val="4263357136"/>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S và ĐL 7\GA Địa lí 7 (KNTTCS)\56.GADT Địa lí 7 (KNTTCS)\Ngỏ.jpg"/>
          <p:cNvPicPr>
            <a:picLocks noChangeAspect="1" noChangeArrowheads="1"/>
          </p:cNvPicPr>
          <p:nvPr/>
        </p:nvPicPr>
        <p:blipFill>
          <a:blip r:embed="rId2"/>
          <a:srcRect/>
          <a:stretch>
            <a:fillRect/>
          </a:stretch>
        </p:blipFill>
        <p:spPr bwMode="auto">
          <a:xfrm>
            <a:off x="444500" y="419100"/>
            <a:ext cx="11303000" cy="6019800"/>
          </a:xfrm>
          <a:prstGeom prst="rect">
            <a:avLst/>
          </a:prstGeom>
          <a:noFill/>
        </p:spPr>
      </p:pic>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803002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3000" b="1" smtClean="0">
                <a:solidFill>
                  <a:srgbClr val="FFFF00"/>
                </a:solidFill>
              </a:rPr>
              <a:t>Ngành kinh tế có thể kết nối khắp mọi nơi trên Trái Đất dễ dàng nhất, thuận lợi nhất là</a:t>
            </a:r>
            <a:endParaRPr lang="en-US" sz="3000" b="1" dirty="0" smtClean="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952344"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1842448" y="3920594"/>
            <a:ext cx="7914424" cy="2654675"/>
            <a:chOff x="318448" y="3549113"/>
            <a:chExt cx="7914424"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1" y="2611241"/>
                <a:ext cx="1566975"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318448" y="4031549"/>
              <a:ext cx="7914424"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Tahoma" pitchFamily="34" charset="0"/>
                  <a:ea typeface="Tahoma" pitchFamily="34" charset="0"/>
                  <a:cs typeface="Tahoma" pitchFamily="34" charset="0"/>
                </a:rPr>
                <a:t>BƯU</a:t>
              </a:r>
              <a:r>
                <a:rPr kumimoji="0" lang="en-US" sz="3600" b="1" i="0" u="none" strike="noStrike" kern="1200" cap="none" spc="0" normalizeH="0" noProof="0" smtClean="0">
                  <a:ln>
                    <a:noFill/>
                  </a:ln>
                  <a:solidFill>
                    <a:prstClr val="white"/>
                  </a:solidFill>
                  <a:effectLst/>
                  <a:uLnTx/>
                  <a:uFillTx/>
                  <a:latin typeface="Tahoma" pitchFamily="34" charset="0"/>
                  <a:ea typeface="Tahoma" pitchFamily="34" charset="0"/>
                  <a:cs typeface="Tahoma" pitchFamily="34" charset="0"/>
                </a:rPr>
                <a:t> CHÍNH VIỄN THÔNG</a:t>
              </a:r>
              <a:endPar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sp>
        <p:nvSpPr>
          <p:cNvPr id="35" name="Parallelogram 34"/>
          <p:cNvSpPr/>
          <p:nvPr/>
        </p:nvSpPr>
        <p:spPr>
          <a:xfrm flipH="1">
            <a:off x="8788499" y="6349993"/>
            <a:ext cx="1611447"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 xmlns:p14="http://schemas.microsoft.com/office/powerpoint/2010/main" val="143599229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5F295B-4E73-4941-B32D-88CC9D779356}"/>
              </a:ext>
            </a:extLst>
          </p:cNvPr>
          <p:cNvPicPr>
            <a:picLocks noChangeAspect="1"/>
          </p:cNvPicPr>
          <p:nvPr/>
        </p:nvPicPr>
        <p:blipFill rotWithShape="1">
          <a:blip r:embed="rId2"/>
          <a:srcRect b="461"/>
          <a:stretch/>
        </p:blipFill>
        <p:spPr>
          <a:xfrm>
            <a:off x="20" y="1281"/>
            <a:ext cx="12191980" cy="6856719"/>
          </a:xfrm>
          <a:prstGeom prst="rect">
            <a:avLst/>
          </a:prstGeom>
        </p:spPr>
      </p:pic>
      <mc:AlternateContent xmlns:mc="http://schemas.openxmlformats.org/markup-compatibility/2006">
        <mc:Choice xmlns:am3d="http://schemas.microsoft.com/office/drawing/2017/model3d" xmlns=""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xmlns=""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53" y="4597885"/>
                <a:ext cx="2071755" cy="2071755"/>
              </a:xfrm>
              <a:prstGeom prst="rect">
                <a:avLst/>
              </a:prstGeom>
            </p:spPr>
          </p:pic>
        </mc:Fallback>
      </mc:AlternateContent>
      <p:sp>
        <p:nvSpPr>
          <p:cNvPr id="8" name="TextBox 7"/>
          <p:cNvSpPr txBox="1"/>
          <p:nvPr/>
        </p:nvSpPr>
        <p:spPr>
          <a:xfrm>
            <a:off x="1209037" y="1089292"/>
            <a:ext cx="9707880" cy="2246765"/>
          </a:xfrm>
          <a:prstGeom prst="rect">
            <a:avLst/>
          </a:prstGeom>
          <a:noFill/>
        </p:spPr>
        <p:txBody>
          <a:bodyPr wrap="square" lIns="91436" tIns="45718" rIns="91436" bIns="45718" rtlCol="0">
            <a:spAutoFit/>
          </a:bodyPr>
          <a:lstStyle/>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Bài 9. </a:t>
            </a:r>
          </a:p>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DỊCH VỤ</a:t>
            </a:r>
            <a:endPar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xmlns="" val="3284912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
        <p:nvSpPr>
          <p:cNvPr id="17" name="Rectangle 16"/>
          <p:cNvSpPr/>
          <p:nvPr/>
        </p:nvSpPr>
        <p:spPr>
          <a:xfrm>
            <a:off x="176594" y="783851"/>
            <a:ext cx="12015406" cy="553994"/>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endParaRPr lang="en-US" sz="3000" b="1" i="1" u="sng">
              <a:latin typeface="Calibri" pitchFamily="34" charset="0"/>
              <a:cs typeface="Calibri" pitchFamily="34" charset="0"/>
            </a:endParaRPr>
          </a:p>
        </p:txBody>
      </p:sp>
      <p:pic>
        <p:nvPicPr>
          <p:cNvPr id="6"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 xmlns:a14="http://schemas.microsoft.com/office/drawing/2010/main">
                  <a14:imgLayer r:embed="">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0" y="4177263"/>
            <a:ext cx="3404054" cy="284990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5F389E6E-7FE9-4F09-931A-7C3803EBF160}"/>
              </a:ext>
            </a:extLst>
          </p:cNvPr>
          <p:cNvPicPr>
            <a:picLocks noChangeAspect="1"/>
          </p:cNvPicPr>
          <p:nvPr/>
        </p:nvPicPr>
        <p:blipFill>
          <a:blip r:embed="rId4" cstate="print">
            <a:extLst>
              <a:ext uri="{BEBA8EAE-BF5A-486C-A8C5-ECC9F3942E4B}">
                <a14:imgProps xmlns="" xmlns:a14="http://schemas.microsoft.com/office/drawing/2010/main">
                  <a14:imgLayer r:embed="">
                    <a14:imgEffect>
                      <a14:backgroundRemoval t="5615" b="92781" l="211" r="99789">
                        <a14:foregroundMark x1="1579" y1="67380" x2="8211" y2="54011"/>
                        <a14:foregroundMark x1="8211" y1="54011" x2="8316" y2="54011"/>
                        <a14:foregroundMark x1="5895" y1="52941" x2="211" y2="65508"/>
                        <a14:foregroundMark x1="18421" y1="67380" x2="48842" y2="72995"/>
                        <a14:foregroundMark x1="48842" y1="72995" x2="60526" y2="72193"/>
                        <a14:foregroundMark x1="60526" y1="72193" x2="60947" y2="72193"/>
                        <a14:foregroundMark x1="14421" y1="84225" x2="47474" y2="93048"/>
                        <a14:foregroundMark x1="12632" y1="87968" x2="30105" y2="87433"/>
                        <a14:foregroundMark x1="30105" y1="87433" x2="50737" y2="87433"/>
                        <a14:foregroundMark x1="50737" y1="87433" x2="85684" y2="76738"/>
                        <a14:foregroundMark x1="69053" y1="88503" x2="85263" y2="90374"/>
                        <a14:foregroundMark x1="85263" y1="90374" x2="93895" y2="87968"/>
                        <a14:foregroundMark x1="93895" y1="87968" x2="95474" y2="64706"/>
                        <a14:foregroundMark x1="95474" y1="64706" x2="94842" y2="63636"/>
                        <a14:foregroundMark x1="93053" y1="48396" x2="92632" y2="76203"/>
                        <a14:foregroundMark x1="92632" y1="76203" x2="91895" y2="81818"/>
                        <a14:foregroundMark x1="88316" y1="17112" x2="93053" y2="29144"/>
                        <a14:foregroundMark x1="94000" y1="44118" x2="96421" y2="42246"/>
                        <a14:foregroundMark x1="58947" y1="8289" x2="62105" y2="14706"/>
                        <a14:foregroundMark x1="66947" y1="7219" x2="66947" y2="5882"/>
                        <a14:foregroundMark x1="68316" y1="15241" x2="70842" y2="17914"/>
                        <a14:foregroundMark x1="97789" y1="40374" x2="99789" y2="39037"/>
                        <a14:foregroundMark x1="14632" y1="31016" x2="17158" y2="31016"/>
                      </a14:backgroundRemoval>
                    </a14:imgEffect>
                  </a14:imgLayer>
                </a14:imgProps>
              </a:ext>
              <a:ext uri="{28A0092B-C50C-407E-A947-70E740481C1C}">
                <a14:useLocalDpi xmlns="" xmlns:a14="http://schemas.microsoft.com/office/drawing/2010/main" val="0"/>
              </a:ext>
            </a:extLst>
          </a:blip>
          <a:stretch>
            <a:fillRect/>
          </a:stretch>
        </p:blipFill>
        <p:spPr>
          <a:xfrm>
            <a:off x="3726009" y="5205937"/>
            <a:ext cx="3920366" cy="1406404"/>
          </a:xfrm>
          <a:prstGeom prst="rect">
            <a:avLst/>
          </a:prstGeom>
        </p:spPr>
      </p:pic>
      <p:pic>
        <p:nvPicPr>
          <p:cNvPr id="8" name="Picture 4" descr="Image result for viá»t nam váº» Äáº¹p tiá»m áº©n">
            <a:extLst>
              <a:ext uri="{FF2B5EF4-FFF2-40B4-BE49-F238E27FC236}">
                <a16:creationId xmlns:a16="http://schemas.microsoft.com/office/drawing/2014/main" xmlns="" id="{23C37D1B-F294-44D1-808D-0114AA09678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45958" y="1345196"/>
            <a:ext cx="5872687" cy="4107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8"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TotalTime>
  <Words>3072</Words>
  <Application>Microsoft Office PowerPoint</Application>
  <PresentationFormat>Custom</PresentationFormat>
  <Paragraphs>466</Paragraphs>
  <Slides>60</Slides>
  <Notes>36</Notes>
  <HiddenSlides>0</HiddenSlides>
  <MMClips>2</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Office Theme</vt:lpstr>
      <vt:lpstr>1_Office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Nguyen </cp:lastModifiedBy>
  <cp:revision>152</cp:revision>
  <dcterms:created xsi:type="dcterms:W3CDTF">2022-10-23T19:31:07Z</dcterms:created>
  <dcterms:modified xsi:type="dcterms:W3CDTF">2024-07-18T10:53:30Z</dcterms:modified>
</cp:coreProperties>
</file>