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75"/>
  </p:notesMasterIdLst>
  <p:sldIdLst>
    <p:sldId id="256" r:id="rId3"/>
    <p:sldId id="257" r:id="rId4"/>
    <p:sldId id="260" r:id="rId5"/>
    <p:sldId id="258" r:id="rId6"/>
    <p:sldId id="269" r:id="rId7"/>
    <p:sldId id="259" r:id="rId8"/>
    <p:sldId id="261" r:id="rId9"/>
    <p:sldId id="262" r:id="rId10"/>
    <p:sldId id="263" r:id="rId11"/>
    <p:sldId id="264" r:id="rId12"/>
    <p:sldId id="297" r:id="rId13"/>
    <p:sldId id="298" r:id="rId14"/>
    <p:sldId id="265" r:id="rId15"/>
    <p:sldId id="299" r:id="rId16"/>
    <p:sldId id="300" r:id="rId17"/>
    <p:sldId id="267" r:id="rId18"/>
    <p:sldId id="301" r:id="rId19"/>
    <p:sldId id="302" r:id="rId20"/>
    <p:sldId id="268" r:id="rId21"/>
    <p:sldId id="271" r:id="rId22"/>
    <p:sldId id="303" r:id="rId23"/>
    <p:sldId id="272" r:id="rId24"/>
    <p:sldId id="304" r:id="rId25"/>
    <p:sldId id="274" r:id="rId26"/>
    <p:sldId id="305" r:id="rId27"/>
    <p:sldId id="273" r:id="rId28"/>
    <p:sldId id="306" r:id="rId29"/>
    <p:sldId id="307" r:id="rId30"/>
    <p:sldId id="308" r:id="rId31"/>
    <p:sldId id="314" r:id="rId32"/>
    <p:sldId id="316" r:id="rId33"/>
    <p:sldId id="315" r:id="rId34"/>
    <p:sldId id="309" r:id="rId35"/>
    <p:sldId id="310" r:id="rId36"/>
    <p:sldId id="311" r:id="rId37"/>
    <p:sldId id="313" r:id="rId38"/>
    <p:sldId id="317" r:id="rId39"/>
    <p:sldId id="318" r:id="rId40"/>
    <p:sldId id="319" r:id="rId41"/>
    <p:sldId id="320" r:id="rId42"/>
    <p:sldId id="270" r:id="rId43"/>
    <p:sldId id="294" r:id="rId44"/>
    <p:sldId id="328" r:id="rId45"/>
    <p:sldId id="329" r:id="rId46"/>
    <p:sldId id="330" r:id="rId47"/>
    <p:sldId id="324" r:id="rId48"/>
    <p:sldId id="325" r:id="rId49"/>
    <p:sldId id="326" r:id="rId50"/>
    <p:sldId id="327" r:id="rId51"/>
    <p:sldId id="323" r:id="rId52"/>
    <p:sldId id="276" r:id="rId53"/>
    <p:sldId id="331" r:id="rId54"/>
    <p:sldId id="332" r:id="rId55"/>
    <p:sldId id="333" r:id="rId56"/>
    <p:sldId id="334" r:id="rId57"/>
    <p:sldId id="277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278" r:id="rId73"/>
    <p:sldId id="275" r:id="rId74"/>
  </p:sldIdLst>
  <p:sldSz cx="9144000" cy="5143500" type="screen16x9"/>
  <p:notesSz cx="6858000" cy="9144000"/>
  <p:embeddedFontLst>
    <p:embeddedFont>
      <p:font typeface="Archivo" panose="020B0604020202020204" charset="0"/>
      <p:regular r:id="rId76"/>
      <p:bold r:id="rId77"/>
      <p:italic r:id="rId78"/>
      <p:boldItalic r:id="rId79"/>
    </p:embeddedFont>
    <p:embeddedFont>
      <p:font typeface="Bebas Neue" panose="020B0606020202050201" pitchFamily="34" charset="0"/>
      <p:regular r:id="rId80"/>
    </p:embeddedFont>
    <p:embeddedFont>
      <p:font typeface="Cambria Math" panose="02040503050406030204" pitchFamily="18" charset="0"/>
      <p:regular r:id="rId81"/>
    </p:embeddedFont>
    <p:embeddedFont>
      <p:font typeface="DengXian" panose="02010600030101010101" pitchFamily="2" charset="-122"/>
      <p:regular r:id="rId82"/>
    </p:embeddedFont>
    <p:embeddedFont>
      <p:font typeface="Grandstander" panose="020B0604020202020204" charset="0"/>
      <p:regular r:id="rId83"/>
      <p:bold r:id="rId84"/>
      <p:italic r:id="rId85"/>
      <p:boldItalic r:id="rId86"/>
    </p:embeddedFont>
    <p:embeddedFont>
      <p:font typeface="Lato" panose="020F0502020204030203" pitchFamily="34" charset="0"/>
      <p:regular r:id="rId87"/>
      <p:bold r:id="rId88"/>
      <p:italic r:id="rId89"/>
      <p:boldItalic r:id="rId90"/>
    </p:embeddedFont>
    <p:embeddedFont>
      <p:font typeface="Tilt Warp" panose="020B0604020202020204" charset="0"/>
      <p:regular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0000"/>
    <a:srgbClr val="33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27746-F76E-4CBF-832C-007970380C7D}">
  <a:tblStyle styleId="{88327746-F76E-4CBF-832C-007970380C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0" autoAdjust="0"/>
  </p:normalViewPr>
  <p:slideViewPr>
    <p:cSldViewPr snapToGrid="0">
      <p:cViewPr>
        <p:scale>
          <a:sx n="66" d="100"/>
          <a:sy n="66" d="100"/>
        </p:scale>
        <p:origin x="6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4.fntdata"/><Relationship Id="rId5" Type="http://schemas.openxmlformats.org/officeDocument/2006/relationships/slide" Target="slides/slide3.xml"/><Relationship Id="rId90" Type="http://schemas.openxmlformats.org/officeDocument/2006/relationships/font" Target="fonts/font15.fntdata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2.fntdata"/><Relationship Id="rId61" Type="http://schemas.openxmlformats.org/officeDocument/2006/relationships/slide" Target="slides/slide59.xml"/><Relationship Id="rId82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3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77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92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5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8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28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979d87f16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979d87f165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91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52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93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04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751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9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48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7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144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39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4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31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324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802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874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21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9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91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45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632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37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96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30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979d87f165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979d87f165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979d87f165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979d87f165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26" name="Google Shape;826;p1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27" name="Google Shape;827;p1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3" name="Google Shape;843;p1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45" name="Google Shape;845;p1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19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847" name="Google Shape;847;p19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861" name="Google Shape;861;p19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19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9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9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19"/>
          <p:cNvGrpSpPr/>
          <p:nvPr/>
        </p:nvGrpSpPr>
        <p:grpSpPr>
          <a:xfrm>
            <a:off x="8345589" y="4271998"/>
            <a:ext cx="615339" cy="664009"/>
            <a:chOff x="3515760" y="4601880"/>
            <a:chExt cx="359280" cy="387720"/>
          </a:xfrm>
        </p:grpSpPr>
        <p:sp>
          <p:nvSpPr>
            <p:cNvPr id="868" name="Google Shape;868;p19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18" name="Google Shape;918;p2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19" name="Google Shape;919;p2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2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2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2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5" name="Google Shape;935;p2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7" name="Google Shape;937;p21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21"/>
          <p:cNvGrpSpPr/>
          <p:nvPr/>
        </p:nvGrpSpPr>
        <p:grpSpPr>
          <a:xfrm rot="1800284" flipH="1">
            <a:off x="7691577" y="433432"/>
            <a:ext cx="1783187" cy="1322542"/>
            <a:chOff x="2159280" y="-208440"/>
            <a:chExt cx="2345400" cy="1739520"/>
          </a:xfrm>
        </p:grpSpPr>
        <p:sp>
          <p:nvSpPr>
            <p:cNvPr id="939" name="Google Shape;939;p21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1"/>
          <p:cNvGrpSpPr/>
          <p:nvPr/>
        </p:nvGrpSpPr>
        <p:grpSpPr>
          <a:xfrm rot="-791452">
            <a:off x="8644132" y="918073"/>
            <a:ext cx="171785" cy="954469"/>
            <a:chOff x="3708000" y="2146320"/>
            <a:chExt cx="127440" cy="708120"/>
          </a:xfrm>
        </p:grpSpPr>
        <p:sp>
          <p:nvSpPr>
            <p:cNvPr id="955" name="Google Shape;955;p21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21"/>
          <p:cNvSpPr/>
          <p:nvPr/>
        </p:nvSpPr>
        <p:spPr>
          <a:xfrm rot="899975">
            <a:off x="215578" y="664671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rot="8737451">
            <a:off x="370567" y="374340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888500" y="2390463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575400" y="1056388"/>
            <a:ext cx="1969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1888500" y="3312363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7741719" y="3576791"/>
            <a:ext cx="171791" cy="954486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7983707" y="3783584"/>
            <a:ext cx="514665" cy="748009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647617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141990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715421" y="2512125"/>
            <a:ext cx="555173" cy="554531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757852" y="662250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689013" y="380609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02" name="Google Shape;1002;p2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03" name="Google Shape;1003;p2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19" name="Google Shape;1019;p2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title"/>
          </p:nvPr>
        </p:nvSpPr>
        <p:spPr>
          <a:xfrm>
            <a:off x="2347950" y="553200"/>
            <a:ext cx="44481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subTitle" idx="1"/>
          </p:nvPr>
        </p:nvSpPr>
        <p:spPr>
          <a:xfrm>
            <a:off x="2347900" y="1716103"/>
            <a:ext cx="44481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/>
          <p:nvPr/>
        </p:nvSpPr>
        <p:spPr>
          <a:xfrm>
            <a:off x="2099100" y="3508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4" name="Google Shape;1024;p23"/>
          <p:cNvGrpSpPr/>
          <p:nvPr/>
        </p:nvGrpSpPr>
        <p:grpSpPr>
          <a:xfrm rot="3600519">
            <a:off x="-862330" y="527131"/>
            <a:ext cx="2224589" cy="2305599"/>
            <a:chOff x="6685560" y="-446040"/>
            <a:chExt cx="3539160" cy="3668040"/>
          </a:xfrm>
        </p:grpSpPr>
        <p:sp>
          <p:nvSpPr>
            <p:cNvPr id="1025" name="Google Shape;1025;p23"/>
            <p:cNvSpPr/>
            <p:nvPr/>
          </p:nvSpPr>
          <p:spPr>
            <a:xfrm>
              <a:off x="6685560" y="-446040"/>
              <a:ext cx="3539160" cy="3668040"/>
            </a:xfrm>
            <a:custGeom>
              <a:avLst/>
              <a:gdLst/>
              <a:ahLst/>
              <a:cxnLst/>
              <a:rect l="l" t="t" r="r" b="b"/>
              <a:pathLst>
                <a:path w="9831" h="10189" extrusionOk="0">
                  <a:moveTo>
                    <a:pt x="9588" y="6836"/>
                  </a:moveTo>
                  <a:lnTo>
                    <a:pt x="5111" y="10076"/>
                  </a:lnTo>
                  <a:cubicBezTo>
                    <a:pt x="4848" y="10267"/>
                    <a:pt x="4480" y="10208"/>
                    <a:pt x="4289" y="9945"/>
                  </a:cubicBezTo>
                  <a:lnTo>
                    <a:pt x="111" y="4175"/>
                  </a:lnTo>
                  <a:cubicBezTo>
                    <a:pt x="-79" y="3912"/>
                    <a:pt x="-20" y="3544"/>
                    <a:pt x="243" y="3354"/>
                  </a:cubicBezTo>
                  <a:lnTo>
                    <a:pt x="4720" y="112"/>
                  </a:lnTo>
                  <a:cubicBezTo>
                    <a:pt x="4983" y="-78"/>
                    <a:pt x="5351" y="-19"/>
                    <a:pt x="5542" y="244"/>
                  </a:cubicBezTo>
                  <a:lnTo>
                    <a:pt x="9719" y="6014"/>
                  </a:lnTo>
                  <a:cubicBezTo>
                    <a:pt x="9910" y="6278"/>
                    <a:pt x="9851" y="6646"/>
                    <a:pt x="9588" y="68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948360" y="-199080"/>
              <a:ext cx="2962080" cy="3103200"/>
            </a:xfrm>
            <a:custGeom>
              <a:avLst/>
              <a:gdLst/>
              <a:ahLst/>
              <a:cxnLst/>
              <a:rect l="l" t="t" r="r" b="b"/>
              <a:pathLst>
                <a:path w="8228" h="8620" extrusionOk="0">
                  <a:moveTo>
                    <a:pt x="4175" y="0"/>
                  </a:moveTo>
                  <a:lnTo>
                    <a:pt x="0" y="3022"/>
                  </a:lnTo>
                  <a:lnTo>
                    <a:pt x="4053" y="8620"/>
                  </a:lnTo>
                  <a:lnTo>
                    <a:pt x="8228" y="5599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7044840" y="-232920"/>
              <a:ext cx="1239480" cy="1058040"/>
            </a:xfrm>
            <a:custGeom>
              <a:avLst/>
              <a:gdLst/>
              <a:ahLst/>
              <a:cxnLst/>
              <a:rect l="l" t="t" r="r" b="b"/>
              <a:pathLst>
                <a:path w="3443" h="2939" extrusionOk="0">
                  <a:moveTo>
                    <a:pt x="2128" y="368"/>
                  </a:moveTo>
                  <a:cubicBezTo>
                    <a:pt x="2042" y="430"/>
                    <a:pt x="1929" y="432"/>
                    <a:pt x="1838" y="378"/>
                  </a:cubicBezTo>
                  <a:cubicBezTo>
                    <a:pt x="1572" y="218"/>
                    <a:pt x="1225" y="222"/>
                    <a:pt x="958" y="415"/>
                  </a:cubicBezTo>
                  <a:lnTo>
                    <a:pt x="958" y="415"/>
                  </a:lnTo>
                  <a:cubicBezTo>
                    <a:pt x="691" y="609"/>
                    <a:pt x="579" y="937"/>
                    <a:pt x="648" y="1239"/>
                  </a:cubicBezTo>
                  <a:cubicBezTo>
                    <a:pt x="671" y="1343"/>
                    <a:pt x="633" y="1450"/>
                    <a:pt x="547" y="1512"/>
                  </a:cubicBezTo>
                  <a:lnTo>
                    <a:pt x="108" y="1830"/>
                  </a:lnTo>
                  <a:cubicBezTo>
                    <a:pt x="-9" y="1915"/>
                    <a:pt x="-35" y="2078"/>
                    <a:pt x="49" y="2195"/>
                  </a:cubicBezTo>
                  <a:lnTo>
                    <a:pt x="510" y="2832"/>
                  </a:lnTo>
                  <a:cubicBezTo>
                    <a:pt x="594" y="2948"/>
                    <a:pt x="758" y="2975"/>
                    <a:pt x="875" y="2890"/>
                  </a:cubicBezTo>
                  <a:lnTo>
                    <a:pt x="3335" y="1109"/>
                  </a:lnTo>
                  <a:cubicBezTo>
                    <a:pt x="3452" y="1024"/>
                    <a:pt x="3478" y="861"/>
                    <a:pt x="3393" y="744"/>
                  </a:cubicBezTo>
                  <a:lnTo>
                    <a:pt x="2933" y="108"/>
                  </a:lnTo>
                  <a:cubicBezTo>
                    <a:pt x="2848" y="-9"/>
                    <a:pt x="2685" y="-35"/>
                    <a:pt x="2568" y="49"/>
                  </a:cubicBezTo>
                  <a:lnTo>
                    <a:pt x="2128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7399080" y="264600"/>
              <a:ext cx="1770840" cy="1717560"/>
            </a:xfrm>
            <a:custGeom>
              <a:avLst/>
              <a:gdLst/>
              <a:ahLst/>
              <a:cxnLst/>
              <a:rect l="l" t="t" r="r" b="b"/>
              <a:pathLst>
                <a:path w="4919" h="4771" extrusionOk="0">
                  <a:moveTo>
                    <a:pt x="4919" y="2544"/>
                  </a:moveTo>
                  <a:lnTo>
                    <a:pt x="1842" y="4771"/>
                  </a:lnTo>
                  <a:lnTo>
                    <a:pt x="0" y="2227"/>
                  </a:lnTo>
                  <a:lnTo>
                    <a:pt x="3077" y="0"/>
                  </a:lnTo>
                  <a:lnTo>
                    <a:pt x="4919" y="2544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8197920" y="1902600"/>
              <a:ext cx="334080" cy="241920"/>
            </a:xfrm>
            <a:custGeom>
              <a:avLst/>
              <a:gdLst/>
              <a:ahLst/>
              <a:cxnLst/>
              <a:rect l="l" t="t" r="r" b="b"/>
              <a:pathLst>
                <a:path w="928" h="672" extrusionOk="0">
                  <a:moveTo>
                    <a:pt x="0" y="672"/>
                  </a:moveTo>
                  <a:lnTo>
                    <a:pt x="92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8348040" y="2110320"/>
              <a:ext cx="334440" cy="241920"/>
            </a:xfrm>
            <a:custGeom>
              <a:avLst/>
              <a:gdLst/>
              <a:ahLst/>
              <a:cxnLst/>
              <a:rect l="l" t="t" r="r" b="b"/>
              <a:pathLst>
                <a:path w="929" h="672" extrusionOk="0">
                  <a:moveTo>
                    <a:pt x="0" y="672"/>
                  </a:moveTo>
                  <a:lnTo>
                    <a:pt x="929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8760600" y="1351080"/>
              <a:ext cx="870480" cy="852480"/>
            </a:xfrm>
            <a:custGeom>
              <a:avLst/>
              <a:gdLst/>
              <a:ahLst/>
              <a:cxnLst/>
              <a:rect l="l" t="t" r="r" b="b"/>
              <a:pathLst>
                <a:path w="2418" h="2368" extrusionOk="0">
                  <a:moveTo>
                    <a:pt x="2418" y="1296"/>
                  </a:moveTo>
                  <a:lnTo>
                    <a:pt x="939" y="2368"/>
                  </a:lnTo>
                  <a:lnTo>
                    <a:pt x="0" y="1072"/>
                  </a:lnTo>
                  <a:lnTo>
                    <a:pt x="1480" y="0"/>
                  </a:lnTo>
                  <a:lnTo>
                    <a:pt x="2418" y="129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8929800" y="1588680"/>
              <a:ext cx="532080" cy="38520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1478" y="0"/>
                  </a:moveTo>
                  <a:lnTo>
                    <a:pt x="0" y="1070"/>
                  </a:lnTo>
                  <a:lnTo>
                    <a:pt x="147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8570880" y="704520"/>
              <a:ext cx="323640" cy="231840"/>
            </a:xfrm>
            <a:custGeom>
              <a:avLst/>
              <a:gdLst/>
              <a:ahLst/>
              <a:cxnLst/>
              <a:rect l="l" t="t" r="r" b="b"/>
              <a:pathLst>
                <a:path w="899" h="644" extrusionOk="0">
                  <a:moveTo>
                    <a:pt x="601" y="482"/>
                  </a:moveTo>
                  <a:lnTo>
                    <a:pt x="378" y="644"/>
                  </a:lnTo>
                  <a:lnTo>
                    <a:pt x="0" y="122"/>
                  </a:lnTo>
                  <a:cubicBezTo>
                    <a:pt x="288" y="-86"/>
                    <a:pt x="691" y="-22"/>
                    <a:pt x="899" y="266"/>
                  </a:cubicBezTo>
                  <a:lnTo>
                    <a:pt x="601" y="48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7579440" y="1100880"/>
              <a:ext cx="324000" cy="231840"/>
            </a:xfrm>
            <a:custGeom>
              <a:avLst/>
              <a:gdLst/>
              <a:ahLst/>
              <a:cxnLst/>
              <a:rect l="l" t="t" r="r" b="b"/>
              <a:pathLst>
                <a:path w="900" h="644" extrusionOk="0">
                  <a:moveTo>
                    <a:pt x="602" y="483"/>
                  </a:moveTo>
                  <a:lnTo>
                    <a:pt x="378" y="644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602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8318160" y="1466280"/>
              <a:ext cx="324000" cy="232200"/>
            </a:xfrm>
            <a:custGeom>
              <a:avLst/>
              <a:gdLst/>
              <a:ahLst/>
              <a:cxnLst/>
              <a:rect l="l" t="t" r="r" b="b"/>
              <a:pathLst>
                <a:path w="900" h="645" extrusionOk="0">
                  <a:moveTo>
                    <a:pt x="601" y="483"/>
                  </a:moveTo>
                  <a:lnTo>
                    <a:pt x="378" y="645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900" y="267"/>
                  </a:lnTo>
                  <a:lnTo>
                    <a:pt x="601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7636320" y="939600"/>
              <a:ext cx="622080" cy="450360"/>
            </a:xfrm>
            <a:custGeom>
              <a:avLst/>
              <a:gdLst/>
              <a:ahLst/>
              <a:cxnLst/>
              <a:rect l="l" t="t" r="r" b="b"/>
              <a:pathLst>
                <a:path w="1728" h="1251" extrusionOk="0">
                  <a:moveTo>
                    <a:pt x="0" y="1251"/>
                  </a:moveTo>
                  <a:lnTo>
                    <a:pt x="1728" y="0"/>
                  </a:lnTo>
                  <a:lnTo>
                    <a:pt x="0" y="125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8561160" y="982800"/>
              <a:ext cx="442080" cy="401040"/>
            </a:xfrm>
            <a:custGeom>
              <a:avLst/>
              <a:gdLst/>
              <a:ahLst/>
              <a:cxnLst/>
              <a:rect l="l" t="t" r="r" b="b"/>
              <a:pathLst>
                <a:path w="1228" h="1114" extrusionOk="0">
                  <a:moveTo>
                    <a:pt x="886" y="0"/>
                  </a:moveTo>
                  <a:lnTo>
                    <a:pt x="0" y="642"/>
                  </a:lnTo>
                  <a:lnTo>
                    <a:pt x="342" y="1114"/>
                  </a:lnTo>
                  <a:lnTo>
                    <a:pt x="1228" y="473"/>
                  </a:lnTo>
                  <a:lnTo>
                    <a:pt x="88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8146800" y="411120"/>
              <a:ext cx="442440" cy="401040"/>
            </a:xfrm>
            <a:custGeom>
              <a:avLst/>
              <a:gdLst/>
              <a:ahLst/>
              <a:cxnLst/>
              <a:rect l="l" t="t" r="r" b="b"/>
              <a:pathLst>
                <a:path w="1229" h="1114" extrusionOk="0">
                  <a:moveTo>
                    <a:pt x="887" y="0"/>
                  </a:moveTo>
                  <a:lnTo>
                    <a:pt x="0" y="641"/>
                  </a:lnTo>
                  <a:lnTo>
                    <a:pt x="343" y="1114"/>
                  </a:lnTo>
                  <a:lnTo>
                    <a:pt x="1229" y="472"/>
                  </a:lnTo>
                  <a:lnTo>
                    <a:pt x="88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7880040" y="1355040"/>
              <a:ext cx="365400" cy="385200"/>
            </a:xfrm>
            <a:custGeom>
              <a:avLst/>
              <a:gdLst/>
              <a:ahLst/>
              <a:cxnLst/>
              <a:rect l="l" t="t" r="r" b="b"/>
              <a:pathLst>
                <a:path w="1015" h="1070" extrusionOk="0">
                  <a:moveTo>
                    <a:pt x="505" y="0"/>
                  </a:moveTo>
                  <a:lnTo>
                    <a:pt x="0" y="366"/>
                  </a:lnTo>
                  <a:lnTo>
                    <a:pt x="510" y="1070"/>
                  </a:lnTo>
                  <a:lnTo>
                    <a:pt x="1015" y="704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 rot="5400000">
            <a:off x="574472" y="1810580"/>
            <a:ext cx="1070158" cy="605373"/>
            <a:chOff x="1195575" y="1247040"/>
            <a:chExt cx="501480" cy="283680"/>
          </a:xfrm>
        </p:grpSpPr>
        <p:grpSp>
          <p:nvGrpSpPr>
            <p:cNvPr id="1041" name="Google Shape;1041;p2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042" name="Google Shape;1042;p2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2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23"/>
          <p:cNvGrpSpPr/>
          <p:nvPr/>
        </p:nvGrpSpPr>
        <p:grpSpPr>
          <a:xfrm rot="9900040" flipH="1">
            <a:off x="7800204" y="2341561"/>
            <a:ext cx="1922703" cy="2316531"/>
            <a:chOff x="28440" y="3891600"/>
            <a:chExt cx="1922760" cy="2316600"/>
          </a:xfrm>
        </p:grpSpPr>
        <p:sp>
          <p:nvSpPr>
            <p:cNvPr id="1046" name="Google Shape;1046;p23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55" name="Google Shape;1055;p23"/>
          <p:cNvCxnSpPr/>
          <p:nvPr/>
        </p:nvCxnSpPr>
        <p:spPr>
          <a:xfrm rot="4499551">
            <a:off x="7480317" y="2532711"/>
            <a:ext cx="2008920" cy="1537436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6" name="Google Shape;1056;p23"/>
          <p:cNvGrpSpPr/>
          <p:nvPr/>
        </p:nvGrpSpPr>
        <p:grpSpPr>
          <a:xfrm rot="-957169" flipH="1">
            <a:off x="7784706" y="421107"/>
            <a:ext cx="162102" cy="900699"/>
            <a:chOff x="3708000" y="2146320"/>
            <a:chExt cx="127440" cy="708120"/>
          </a:xfrm>
        </p:grpSpPr>
        <p:sp>
          <p:nvSpPr>
            <p:cNvPr id="1057" name="Google Shape;1057;p2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3"/>
          <p:cNvSpPr/>
          <p:nvPr/>
        </p:nvSpPr>
        <p:spPr>
          <a:xfrm rot="-900016">
            <a:off x="8009602" y="408046"/>
            <a:ext cx="485657" cy="705848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3" name="Google Shape;1063;p23"/>
          <p:cNvGrpSpPr/>
          <p:nvPr/>
        </p:nvGrpSpPr>
        <p:grpSpPr>
          <a:xfrm rot="900061">
            <a:off x="537497" y="4087934"/>
            <a:ext cx="615326" cy="664007"/>
            <a:chOff x="3515760" y="4601880"/>
            <a:chExt cx="359280" cy="387720"/>
          </a:xfrm>
        </p:grpSpPr>
        <p:sp>
          <p:nvSpPr>
            <p:cNvPr id="1064" name="Google Shape;1064;p23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77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77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06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973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1608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79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" name="Google Shape;130;p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054050" y="1218500"/>
            <a:ext cx="70359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 flipH="1">
            <a:off x="3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1957624" flipH="1">
            <a:off x="618592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6299960" flipH="1">
            <a:off x="7101833" y="4161483"/>
            <a:ext cx="1869064" cy="831935"/>
            <a:chOff x="2277360" y="4158360"/>
            <a:chExt cx="1869120" cy="831960"/>
          </a:xfrm>
        </p:grpSpPr>
        <p:sp>
          <p:nvSpPr>
            <p:cNvPr id="137" name="Google Shape;137;p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 rot="-138022" flipH="1">
            <a:off x="7885165" y="4018595"/>
            <a:ext cx="351725" cy="394926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 rot="900018" flipH="1">
            <a:off x="931201" y="4415786"/>
            <a:ext cx="572341" cy="606143"/>
            <a:chOff x="5085720" y="648720"/>
            <a:chExt cx="359640" cy="380880"/>
          </a:xfrm>
        </p:grpSpPr>
        <p:sp>
          <p:nvSpPr>
            <p:cNvPr id="146" name="Google Shape;146;p4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1956750" y="1454275"/>
            <a:ext cx="5230500" cy="223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6923808" y="2964711"/>
            <a:ext cx="3574181" cy="3574180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282695" y="446167"/>
            <a:ext cx="615326" cy="663997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35405" y="3878730"/>
            <a:ext cx="1566644" cy="1136552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430937" y="3993342"/>
            <a:ext cx="102599" cy="625314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548714" y="2025649"/>
            <a:ext cx="381189" cy="632780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663841" y="2188239"/>
            <a:ext cx="620850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8020669" y="1810851"/>
            <a:ext cx="266140" cy="596528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8374546" y="1707672"/>
            <a:ext cx="171811" cy="954537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7184575" y="3432975"/>
            <a:ext cx="929100" cy="2299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6692862" y="3636828"/>
            <a:ext cx="1922658" cy="2316477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7320607" y="3201536"/>
            <a:ext cx="379421" cy="2536002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166991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168769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567764" y="2177922"/>
            <a:ext cx="478496" cy="489632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8358104" y="738004"/>
            <a:ext cx="102596" cy="625298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744953" y="110458"/>
            <a:ext cx="1484559" cy="1098905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8173596" y="2207205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8123259" y="2760263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483884" y="407432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450648" y="4568508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121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1.wdp"/><Relationship Id="rId3" Type="http://schemas.openxmlformats.org/officeDocument/2006/relationships/slide" Target="slide45.xml"/><Relationship Id="rId7" Type="http://schemas.openxmlformats.org/officeDocument/2006/relationships/slide" Target="slide46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11" Type="http://schemas.openxmlformats.org/officeDocument/2006/relationships/slide" Target="slide48.xml"/><Relationship Id="rId5" Type="http://schemas.openxmlformats.org/officeDocument/2006/relationships/slide" Target="slide49.xml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slide" Target="slide47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92.png"/><Relationship Id="rId7" Type="http://schemas.openxmlformats.org/officeDocument/2006/relationships/slide" Target="slide44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521275" y="1372200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7390977" y="317243"/>
            <a:ext cx="171796" cy="954515"/>
            <a:chOff x="3708000" y="2146320"/>
            <a:chExt cx="127440" cy="708120"/>
          </a:xfrm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CD03823-59EE-B6FB-3688-630106E340D7}"/>
              </a:ext>
            </a:extLst>
          </p:cNvPr>
          <p:cNvSpPr/>
          <p:nvPr/>
        </p:nvSpPr>
        <p:spPr>
          <a:xfrm>
            <a:off x="1125090" y="581984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/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phương trình bậc nhất hai ẩn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   (1)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giá trị của biểu thức ở vế trái của phương trình (1) tại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đó có bằng 6 hay không?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blipFill>
                <a:blip r:embed="rId3"/>
                <a:stretch>
                  <a:fillRect l="-953" t="-1661" r="-86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CF3C89-1DCF-D8D1-0BBB-0E9AE0B63D28}"/>
              </a:ext>
            </a:extLst>
          </p:cNvPr>
          <p:cNvSpPr/>
          <p:nvPr/>
        </p:nvSpPr>
        <p:spPr>
          <a:xfrm>
            <a:off x="426588" y="2731721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/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vế trái của phương trình (1)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3.4−2.3=12−6=6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phương trình (1), giá trị của vế trái tại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vế phải.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blipFill>
                <a:blip r:embed="rId4"/>
                <a:stretch>
                  <a:fillRect l="-991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C61F91-ECF1-416A-B424-C97B70E003BE}"/>
              </a:ext>
            </a:extLst>
          </p:cNvPr>
          <p:cNvGrpSpPr/>
          <p:nvPr/>
        </p:nvGrpSpPr>
        <p:grpSpPr>
          <a:xfrm>
            <a:off x="497717" y="603348"/>
            <a:ext cx="8289491" cy="4284306"/>
            <a:chOff x="1177954" y="2720189"/>
            <a:chExt cx="8784580" cy="4284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74AC29-F329-3D46-A7EC-756C5FD5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573571" y="5661831"/>
              <a:ext cx="1388963" cy="1342664"/>
            </a:xfrm>
            <a:prstGeom prst="rect">
              <a:avLst/>
            </a:prstGeom>
          </p:spPr>
        </p:pic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80109FEE-0E28-58E0-C647-EEFA087FD0DA}"/>
                </a:ext>
              </a:extLst>
            </p:cNvPr>
            <p:cNvSpPr/>
            <p:nvPr/>
          </p:nvSpPr>
          <p:spPr>
            <a:xfrm>
              <a:off x="1177954" y="2720189"/>
              <a:ext cx="8009680" cy="3353627"/>
            </a:xfrm>
            <a:prstGeom prst="cloudCallout">
              <a:avLst>
                <a:gd name="adj1" fmla="val 44233"/>
                <a:gd name="adj2" fmla="val 5608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/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phương trình (1), giá trị của vế trái tại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=4;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bằng vế phải.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 số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(4;3)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được gọi là một nghiệm của phương trình (1)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blipFill>
                  <a:blip r:embed="rId4"/>
                  <a:stretch>
                    <a:fillRect l="-1346" r="-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610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8" y="68473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phương trình bậc nhất hai ẩn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 thì cặp số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một nghiệm của phương trình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blipFill>
                <a:blip r:embed="rId3"/>
                <a:stretch>
                  <a:fillRect l="-861" r="-86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9305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2.0−3.5=−15≠5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 5)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261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2.(−2)−3.</m:t>
                      </m:r>
                      <m:d>
                        <m:d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10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0" y="17455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blipFill>
                <a:blip r:embed="rId4"/>
                <a:stretch>
                  <a:fillRect l="-1042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00EFE2-913D-C7B8-EAEB-C4E7D7E8A1B4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14CCEC-6079-2117-5D41-8DF8177029E4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0E1149-7ABE-E9C6-ADF8-072975594922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blipFill>
                <a:blip r:embed="rId4"/>
                <a:stretch>
                  <a:fillRect l="-1042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80F138-92CE-A5A1-6A52-A0C3A9535F4E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36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−5.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nghiệm của phương trình đã cho có thể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blipFill>
                <a:blip r:embed="rId4"/>
                <a:stretch>
                  <a:fillRect l="-943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07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E8F5A-EA28-8347-45F5-C403F25E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879" y="382455"/>
            <a:ext cx="2094239" cy="10296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3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3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/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điểm. Nghiệm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có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cũng áp dụng được quy tắc chuyển vế, quy tắc nhân đã biết ở phương trình bậc nhất một ẩn để biến đổi phương trình bậc nhất hai ẩn.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blipFill>
                <a:blip r:embed="rId3"/>
                <a:stretch>
                  <a:fillRect l="-917" r="-83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"/>
          <p:cNvSpPr txBox="1">
            <a:spLocks noGrp="1"/>
          </p:cNvSpPr>
          <p:nvPr>
            <p:ph type="title"/>
          </p:nvPr>
        </p:nvSpPr>
        <p:spPr>
          <a:xfrm>
            <a:off x="3316535" y="492292"/>
            <a:ext cx="30263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+mj-lt"/>
              </a:rPr>
              <a:t>KHỞI ĐỘNG</a:t>
            </a:r>
            <a:endParaRPr sz="35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C836C-4B41-CBB1-55CD-1DCBB5A49F4C}"/>
              </a:ext>
            </a:extLst>
          </p:cNvPr>
          <p:cNvSpPr txBox="1"/>
          <p:nvPr/>
        </p:nvSpPr>
        <p:spPr>
          <a:xfrm>
            <a:off x="358037" y="1263512"/>
            <a:ext cx="456120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26 g protein,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22 g protein.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70 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932E7-2619-44D1-ACB4-C7CF2DB3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41" y="1439172"/>
            <a:ext cx="3730621" cy="1530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BBAC2-A7EA-D1CF-98F1-D99649592D99}"/>
              </a:ext>
            </a:extLst>
          </p:cNvPr>
          <p:cNvSpPr txBox="1"/>
          <p:nvPr/>
        </p:nvSpPr>
        <p:spPr>
          <a:xfrm>
            <a:off x="1843269" y="3321162"/>
            <a:ext cx="61519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thỏa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ràng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đáp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An?</a:t>
            </a:r>
            <a:endParaRPr lang="en-US" sz="20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C26C390-36F0-2909-0BB1-881C17AA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849" y="3560891"/>
            <a:ext cx="1393876" cy="94086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BE0A5-AFD2-C695-F892-F96A074B3813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/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160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blipFill>
                <a:blip r:embed="rId3"/>
                <a:stretch>
                  <a:fillRect l="-713" r="-713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546905" y="257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blipFill>
                <a:blip r:embed="rId4"/>
                <a:stretch>
                  <a:fillRect l="-685" r="-771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4155311" y="615629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10%.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=8 000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100;1 520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500;1200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800" i="0" kern="100" dirty="0"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1 000;800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blipFill>
                <a:blip r:embed="rId3"/>
                <a:stretch>
                  <a:fillRect l="-623" r="-623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61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B20F4-7630-7A23-27EC-3E9EC88967DC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/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700" i="0" kern="100" dirty="0"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blipFill>
                <a:blip r:embed="rId3"/>
                <a:stretch>
                  <a:fillRect l="-714" r="-833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101C86-0C2A-A3E2-A919-43F6A9722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80" y="439719"/>
            <a:ext cx="2073090" cy="235845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159499-4DD9-400A-C65D-37A9439D36F3}"/>
              </a:ext>
            </a:extLst>
          </p:cNvPr>
          <p:cNvSpPr/>
          <p:nvPr/>
        </p:nvSpPr>
        <p:spPr>
          <a:xfrm>
            <a:off x="427429" y="2798174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/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2+0.1=2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blipFill>
                <a:blip r:embed="rId5"/>
                <a:stretch>
                  <a:fillRect l="-516" r="-516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a-DK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đường thẳng đi qua điểm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vuông góc với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blipFill>
                <a:blip r:embed="rId2"/>
                <a:stretch>
                  <a:fillRect l="-1578" r="-1578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22" y="1090386"/>
            <a:ext cx="2605638" cy="29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D4363-CD0B-D8BA-C8A4-B5AECFA4CDD4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/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blipFill>
                <a:blip r:embed="rId3"/>
                <a:stretch>
                  <a:fillRect l="-823" r="-705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9C189D1-8212-D82C-26CF-DF7F4D62FC0D}"/>
              </a:ext>
            </a:extLst>
          </p:cNvPr>
          <p:cNvSpPr/>
          <p:nvPr/>
        </p:nvSpPr>
        <p:spPr>
          <a:xfrm>
            <a:off x="7807123" y="3495555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/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0.(−1)+2.2=4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blipFill>
                <a:blip r:embed="rId4"/>
                <a:stretch>
                  <a:fillRect l="-497" r="-497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A0AD45-0685-AEC6-16A2-F0F4528F091F}"/>
              </a:ext>
            </a:extLst>
          </p:cNvPr>
          <p:cNvSpPr/>
          <p:nvPr/>
        </p:nvSpPr>
        <p:spPr>
          <a:xfrm>
            <a:off x="567162" y="2832898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92EFE-6AAC-352D-DB3E-01C3BB823EB8}"/>
              </a:ext>
            </a:extLst>
          </p:cNvPr>
          <p:cNvSpPr/>
          <p:nvPr/>
        </p:nvSpPr>
        <p:spPr>
          <a:xfrm>
            <a:off x="7614693" y="292007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744BE-4FFA-E902-B3E3-6833B633E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22" y="329676"/>
            <a:ext cx="2165758" cy="237662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9A690-94D4-E115-F9C9-B5DDDA259FBA}"/>
              </a:ext>
            </a:extLst>
          </p:cNvPr>
          <p:cNvGrpSpPr/>
          <p:nvPr/>
        </p:nvGrpSpPr>
        <p:grpSpPr>
          <a:xfrm>
            <a:off x="1302151" y="764320"/>
            <a:ext cx="7037408" cy="3810017"/>
            <a:chOff x="1302151" y="764320"/>
            <a:chExt cx="7037408" cy="38100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/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2000" b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Nhận xét: </a:t>
                  </a:r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Mỗi nghiệm của phương trình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≠0)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được biểu diễn bởi một điểm có tọa độ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) nằm trên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là đường thẳng đi qua điểm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trên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và vuông góc với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blipFill>
                  <a:blip r:embed="rId2"/>
                  <a:stretch>
                    <a:fillRect l="-1578" r="-1578" b="-1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336463-03B6-FDD1-C868-9FB3287A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733921" y="1361081"/>
              <a:ext cx="2605638" cy="2616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57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A9CE3-D496-182A-EC94-43FECCE9EDC7}"/>
              </a:ext>
            </a:extLst>
          </p:cNvPr>
          <p:cNvSpPr txBox="1"/>
          <p:nvPr/>
        </p:nvSpPr>
        <p:spPr>
          <a:xfrm>
            <a:off x="1018573" y="395535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/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blipFill>
                <a:blip r:embed="rId3"/>
                <a:stretch>
                  <a:fillRect l="-500" r="-5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5A5CAE-3792-B930-5E24-3214FF561C2D}"/>
              </a:ext>
            </a:extLst>
          </p:cNvPr>
          <p:cNvSpPr/>
          <p:nvPr/>
        </p:nvSpPr>
        <p:spPr>
          <a:xfrm>
            <a:off x="439841" y="2415511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/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2.2+0=4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blipFill>
                <a:blip r:embed="rId4"/>
                <a:stretch>
                  <a:fillRect l="-784" r="-784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DCAA4BA-8448-9DD1-A645-EC4795629046}"/>
              </a:ext>
            </a:extLst>
          </p:cNvPr>
          <p:cNvSpPr/>
          <p:nvPr/>
        </p:nvSpPr>
        <p:spPr>
          <a:xfrm>
            <a:off x="7749250" y="3495555"/>
            <a:ext cx="1336877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ABA25A-6611-2FB1-34AD-04BFD85E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495" y="2370997"/>
            <a:ext cx="2169510" cy="2470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đồ thị của hàm số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blipFill>
                <a:blip r:embed="rId2"/>
                <a:stretch>
                  <a:fillRect l="-1521" r="-1383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75768" y="929057"/>
            <a:ext cx="2210763" cy="32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96" y="1454250"/>
            <a:ext cx="7011208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II. HỆ HAI PHƯƠNG TRÌNH BẬC NHẤT HAI ẨN</a:t>
            </a:r>
          </a:p>
        </p:txBody>
      </p:sp>
    </p:spTree>
    <p:extLst>
      <p:ext uri="{BB962C8B-B14F-4D97-AF65-F5344CB8AC3E}">
        <p14:creationId xmlns:p14="http://schemas.microsoft.com/office/powerpoint/2010/main" val="2862876646"/>
      </p:ext>
    </p:extLst>
  </p:cSld>
  <p:clrMapOvr>
    <a:masterClrMapping/>
  </p:clrMapOvr>
  <p:transition spd="med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Hai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6 000;3 000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blipFill>
                <a:blip r:embed="rId3"/>
                <a:stretch>
                  <a:fillRect l="-721" r="-721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524113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</p:spTree>
    <p:extLst>
      <p:ext uri="{BB962C8B-B14F-4D97-AF65-F5344CB8AC3E}">
        <p14:creationId xmlns:p14="http://schemas.microsoft.com/office/powerpoint/2010/main" val="18211628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43DA1F-7A7C-D133-C7CE-9D4DA3134711}"/>
              </a:ext>
            </a:extLst>
          </p:cNvPr>
          <p:cNvSpPr txBox="1"/>
          <p:nvPr/>
        </p:nvSpPr>
        <p:spPr>
          <a:xfrm>
            <a:off x="124428" y="441943"/>
            <a:ext cx="8895144" cy="398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TRÌNH BẬC NHẤT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ẨN, HỆ HAI PHƯƠNG TRÌNH BẬC NHẤT HAI ẨN</a:t>
            </a:r>
            <a:endParaRPr lang="en-US" sz="4200" b="1" dirty="0">
              <a:solidFill>
                <a:srgbClr val="334D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Phương trình biểu thị tổng số tiền Dũng phải trả là: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=39 000 (1)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Huy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=42 000 (2)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blipFill>
                <a:blip r:embed="rId3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50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5.6000+3.3000=30000+9000=39000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6.6000+2.3000=36000+6000=42000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blipFill>
                <a:blip r:embed="rId3"/>
                <a:stretch>
                  <a:fillRect l="-868" r="-631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3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752354"/>
            <a:ext cx="7784499" cy="4039195"/>
            <a:chOff x="523207" y="752354"/>
            <a:chExt cx="7784499" cy="40391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064871" y="752354"/>
              <a:ext cx="7242835" cy="3159889"/>
            </a:xfrm>
            <a:prstGeom prst="cloudCallout">
              <a:avLst>
                <a:gd name="adj1" fmla="val -40698"/>
                <a:gd name="adj2" fmla="val 62101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6 000;3 000</m:t>
                          </m:r>
                        </m:e>
                      </m:d>
                    </m:oMath>
                  </a14:m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=39 000</m:t>
                                </m:r>
                              </m:e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en-US" sz="2000" i="1" kern="10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=42 000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blipFill>
                  <a:blip r:embed="rId4"/>
                  <a:stretch>
                    <a:fillRect l="-1024" r="-11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942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47505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</m:eqAr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blipFill>
                <a:blip r:embed="rId3"/>
                <a:stretch>
                  <a:fillRect l="-636" r="-71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929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954912" y="302943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Trong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121</m:t>
                            </m:r>
                          </m:e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blipFill>
                <a:blip r:embed="rId3"/>
                <a:stretch>
                  <a:fillRect l="-927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60485D9-C7AD-6BA6-3295-01B3DF0C1B24}"/>
              </a:ext>
            </a:extLst>
          </p:cNvPr>
          <p:cNvSpPr/>
          <p:nvPr/>
        </p:nvSpPr>
        <p:spPr>
          <a:xfrm>
            <a:off x="451414" y="382181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67D17-8C93-0103-E42C-2BE9A7F4D2F2}"/>
              </a:ext>
            </a:extLst>
          </p:cNvPr>
          <p:cNvSpPr txBox="1"/>
          <p:nvPr/>
        </p:nvSpPr>
        <p:spPr>
          <a:xfrm>
            <a:off x="1469986" y="3275831"/>
            <a:ext cx="693323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053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564928" y="1720726"/>
            <a:ext cx="5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58549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ví dụ về hệ hai phương trình bậc nhất hai ẩn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blipFill>
                <a:blip r:embed="rId3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2346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50987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=−11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blipFill>
                <a:blip r:embed="rId3"/>
                <a:stretch>
                  <a:fillRect l="-734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1868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blipFill>
                <a:blip r:embed="rId4"/>
                <a:stretch>
                  <a:fillRect l="-748" r="-224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3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62562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=−2≠ −11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blipFill>
                <a:blip r:embed="rId3"/>
                <a:stretch>
                  <a:fillRect l="-692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30262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blipFill>
                <a:blip r:embed="rId4"/>
                <a:stretch>
                  <a:fillRect l="-748" r="-224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1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0F23D6-67E2-B1CB-D091-8C495FC50671}"/>
              </a:ext>
            </a:extLst>
          </p:cNvPr>
          <p:cNvGrpSpPr/>
          <p:nvPr/>
        </p:nvGrpSpPr>
        <p:grpSpPr>
          <a:xfrm>
            <a:off x="3481322" y="462117"/>
            <a:ext cx="2181355" cy="631397"/>
            <a:chOff x="1273216" y="479773"/>
            <a:chExt cx="1863524" cy="6313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4302FF-E3F9-453D-24C8-D65411150F5F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F382D-674F-00D2-8C88-4CC71644FDF3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/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−2</m:t>
                            </m:r>
                          </m:e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3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2</m:t>
                        </m: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blipFill>
                <a:blip r:embed="rId2"/>
                <a:stretch>
                  <a:fillRect l="-1066" r="-1173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80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2.3−5.3=−9≠−2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3+3=6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(3;3)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hệ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blipFill>
                <a:blip r:embed="rId2"/>
                <a:stretch>
                  <a:fillRect l="-832" r="-915" b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544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DCDE53B-F687-87E5-A5C1-9A7D01AA22B6}"/>
              </a:ext>
            </a:extLst>
          </p:cNvPr>
          <p:cNvSpPr/>
          <p:nvPr/>
        </p:nvSpPr>
        <p:spPr>
          <a:xfrm>
            <a:off x="2115828" y="625335"/>
            <a:ext cx="4912343" cy="7837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265ED67-B629-D6DD-1E72-C109D570FA7E}"/>
              </a:ext>
            </a:extLst>
          </p:cNvPr>
          <p:cNvSpPr/>
          <p:nvPr/>
        </p:nvSpPr>
        <p:spPr>
          <a:xfrm>
            <a:off x="747114" y="3140900"/>
            <a:ext cx="3177265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PHƯƠNG TRÌNH BẬC NHẤT HAI ẨN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061D67-C07A-5517-1A9E-8797C131BCA7}"/>
              </a:ext>
            </a:extLst>
          </p:cNvPr>
          <p:cNvSpPr/>
          <p:nvPr/>
        </p:nvSpPr>
        <p:spPr>
          <a:xfrm>
            <a:off x="4356235" y="3140900"/>
            <a:ext cx="4260570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HỆ HAI PHƯƠNG TRÌNH BẬC NHẤT HAI ẨN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CA1A9C-8081-EF3E-2082-273436FB1840}"/>
              </a:ext>
            </a:extLst>
          </p:cNvPr>
          <p:cNvCxnSpPr/>
          <p:nvPr/>
        </p:nvCxnSpPr>
        <p:spPr>
          <a:xfrm flipH="1">
            <a:off x="4571997" y="1468662"/>
            <a:ext cx="2" cy="5498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C4547D-ADB0-363E-F046-1531D1529B97}"/>
              </a:ext>
            </a:extLst>
          </p:cNvPr>
          <p:cNvCxnSpPr>
            <a:cxnSpLocks/>
          </p:cNvCxnSpPr>
          <p:nvPr/>
        </p:nvCxnSpPr>
        <p:spPr>
          <a:xfrm>
            <a:off x="2015043" y="1988793"/>
            <a:ext cx="5013128" cy="1380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4DEDE-1718-5BEE-4BD7-652CDA78FE77}"/>
              </a:ext>
            </a:extLst>
          </p:cNvPr>
          <p:cNvCxnSpPr>
            <a:cxnSpLocks/>
          </p:cNvCxnSpPr>
          <p:nvPr/>
        </p:nvCxnSpPr>
        <p:spPr>
          <a:xfrm>
            <a:off x="7028171" y="1980246"/>
            <a:ext cx="0" cy="105750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89F0C6-DDF1-8D05-7F80-3A15321EEB68}"/>
              </a:ext>
            </a:extLst>
          </p:cNvPr>
          <p:cNvCxnSpPr>
            <a:cxnSpLocks/>
          </p:cNvCxnSpPr>
          <p:nvPr/>
        </p:nvCxnSpPr>
        <p:spPr>
          <a:xfrm>
            <a:off x="2015043" y="1980246"/>
            <a:ext cx="1" cy="104154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2.4−5.2=−2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4+2=6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(4;2)</m:t>
                    </m:r>
                  </m:oMath>
                </a14:m>
                <a:r>
                  <a:rPr lang="vi-VN" sz="20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nghiệm của từng phương trình trong hệ.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blipFill>
                <a:blip r:embed="rId2"/>
                <a:stretch>
                  <a:fillRect l="-832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71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+mj-lt"/>
              </a:rPr>
              <a:t>LUYỆN TẬP</a:t>
            </a:r>
            <a:endParaRPr sz="4500" b="1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141871"/>
      </p:ext>
    </p:extLst>
  </p:cSld>
  <p:clrMapOvr>
    <a:masterClrMapping/>
  </p:clrMapOvr>
  <p:transition spd="med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Có 5 lọ thí nghiệm, trong mỗi lọ thí nghiệm ẩn chứa một bí mật. Các em hãy giải mã những bí mật đó nhé!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228253"/>
      </p:ext>
    </p:extLst>
  </p:cSld>
  <p:clrMapOvr>
    <a:masterClrMapping/>
  </p:clrMapOvr>
  <p:transition spd="med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128/542/54249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9" y="3176975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2906020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1: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Cặp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=19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(0;−1)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7;−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(1;−2)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  <a:sym typeface="Arial"/>
                  </a:rPr>
                  <a:t>4</a:t>
                </a: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tổ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chức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vé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cửa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80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ngày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2200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101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triệu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diễn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mối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</a:t>
                </a:r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blipFill>
                <a:blip r:embed="rId2"/>
                <a:stretch>
                  <a:fillRect b="-2222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7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362857" y="235195"/>
            <a:ext cx="8418286" cy="121207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lnSpc>
                <a:spcPct val="150000"/>
              </a:lnSpc>
              <a:buClrTx/>
              <a:defRPr/>
            </a:pP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 algn="ctr" defTabSz="685800">
              <a:lnSpc>
                <a:spcPct val="150000"/>
              </a:lnSpc>
              <a:buClrTx/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Cặp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đã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700;1500)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800;1400)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1400;800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25" y="1454250"/>
            <a:ext cx="5404749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I. PHƯƠNG TRÌNH BẬC NHẤT HAI ẨN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08D66-07B0-651E-E40B-466479A49B71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/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−3;6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−1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(0;2)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blipFill>
                <a:blip r:embed="rId3"/>
                <a:stretch>
                  <a:fillRect l="-683" r="-683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4155311" y="2045102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8−2.1=8−2=6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blipFill>
                <a:blip r:embed="rId4"/>
                <a:stretch>
                  <a:fillRect l="-651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−3−2.6=−3−12=−15≠6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4−2.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=4+2=6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blipFill>
                <a:blip r:embed="rId3"/>
                <a:stretch>
                  <a:fillRect l="-748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CF8B78F-4E2F-7892-7FAF-692EF8F57702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33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0−2.2=0−4=−4≠6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(8;1)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blipFill>
                <a:blip r:embed="rId3"/>
                <a:stretch>
                  <a:fillRect l="-748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3F9BD9A-3920-99A1-FE8F-AED47F51E3CB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8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	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8+1=9≠3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−3+6=3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blipFill>
                <a:blip r:embed="rId3"/>
                <a:stretch>
                  <a:fillRect l="-754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5473FFF-373D-91A2-0978-E3E144BB9BDD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79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0+2=2≠3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blipFill>
                <a:blip r:embed="rId3"/>
                <a:stretch>
                  <a:fillRect l="-61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37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3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3.3−2.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=11≠3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(3;−1)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4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3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1+2.0=1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3.1−2.0=3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1;0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4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606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+mj-lt"/>
              </a:rPr>
              <a:t>V</a:t>
            </a:r>
            <a:r>
              <a:rPr lang="en" sz="4500" b="1" dirty="0">
                <a:latin typeface="+mj-lt"/>
              </a:rPr>
              <a:t>ẬN DỤNG</a:t>
            </a:r>
            <a:endParaRPr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415818"/>
      </p:ext>
    </p:extLst>
  </p:cSld>
  <p:clrMapOvr>
    <a:masterClrMapping/>
  </p:clrMapOvr>
  <p:transition spd="med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FCB089-2164-46D7-9AAC-5236C121AFCD}"/>
              </a:ext>
            </a:extLst>
          </p:cNvPr>
          <p:cNvSpPr/>
          <p:nvPr/>
        </p:nvSpPr>
        <p:spPr>
          <a:xfrm>
            <a:off x="756937" y="505194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F3FE42-EEAA-007B-C435-44621A51BF2B}"/>
                  </a:ext>
                </a:extLst>
              </p:cNvPr>
              <p:cNvSpPr txBox="1"/>
              <p:nvPr/>
            </p:nvSpPr>
            <p:spPr>
              <a:xfrm>
                <a:off x="619246" y="505194"/>
                <a:ext cx="7633505" cy="2238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dịp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tết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bánh: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 g, 50 g.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500 kg. </a:t>
                </a:r>
                <a:endParaRPr lang="en-US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F3FE42-EEAA-007B-C435-44621A51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6" y="505194"/>
                <a:ext cx="7633505" cy="2238049"/>
              </a:xfrm>
              <a:prstGeom prst="rect">
                <a:avLst/>
              </a:prstGeom>
              <a:blipFill>
                <a:blip r:embed="rId3"/>
                <a:stretch>
                  <a:fillRect l="-799" r="-719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A8767AA-FE70-1BC3-42AF-25550D97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182" y="2743243"/>
            <a:ext cx="3032569" cy="20175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938FC-3698-DDCB-CE5C-5D24E4832032}"/>
                  </a:ext>
                </a:extLst>
              </p:cNvPr>
              <p:cNvSpPr txBox="1"/>
              <p:nvPr/>
            </p:nvSpPr>
            <p:spPr>
              <a:xfrm>
                <a:off x="619246" y="2743243"/>
                <a:ext cx="4114800" cy="179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Viết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sản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xuất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loại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bánh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19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938FC-3698-DDCB-CE5C-5D24E483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6" y="2743243"/>
                <a:ext cx="4114800" cy="1792478"/>
              </a:xfrm>
              <a:prstGeom prst="rect">
                <a:avLst/>
              </a:prstGeom>
              <a:blipFill>
                <a:blip r:embed="rId5"/>
                <a:stretch>
                  <a:fillRect l="-1481" r="-133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3450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466238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bổ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sung protein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blipFill>
                <a:blip r:embed="rId3"/>
                <a:stretch>
                  <a:fillRect l="-843" r="-927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523207" y="249295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/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thức cần tìm là: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26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+22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blipFill>
                <a:blip r:embed="rId4"/>
                <a:stretch>
                  <a:fillRect l="-1266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2962159"/>
            <a:ext cx="7784499" cy="1829390"/>
            <a:chOff x="523207" y="2962159"/>
            <a:chExt cx="7784499" cy="18293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710136" y="2962159"/>
              <a:ext cx="6597570" cy="1442274"/>
            </a:xfrm>
            <a:prstGeom prst="cloudCallout">
              <a:avLst>
                <a:gd name="adj1" fmla="val -53163"/>
                <a:gd name="adj2" fmla="val 3462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a14:m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blipFill>
                  <a:blip r:embed="rId6"/>
                  <a:stretch>
                    <a:fillRect l="-921" t="-937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1767EA9-5F60-DAE8-81B9-58E12F92525C}"/>
              </a:ext>
            </a:extLst>
          </p:cNvPr>
          <p:cNvSpPr/>
          <p:nvPr/>
        </p:nvSpPr>
        <p:spPr>
          <a:xfrm>
            <a:off x="4155311" y="669524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75F89-3034-6412-527A-5103BCEC18E2}"/>
                  </a:ext>
                </a:extLst>
              </p:cNvPr>
              <p:cNvSpPr txBox="1"/>
              <p:nvPr/>
            </p:nvSpPr>
            <p:spPr>
              <a:xfrm>
                <a:off x="376177" y="1261889"/>
                <a:ext cx="8391646" cy="3304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dẻo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dẻo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=500 000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=50 000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(5000;4000)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(6000;2800)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(8000;400)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75F89-3034-6412-527A-5103BCEC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7" y="1261889"/>
                <a:ext cx="8391646" cy="3304687"/>
              </a:xfrm>
              <a:prstGeom prst="rect">
                <a:avLst/>
              </a:prstGeom>
              <a:blipFill>
                <a:blip r:embed="rId2"/>
                <a:stretch>
                  <a:fillRect l="-65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5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BBA0E-7BC5-6DD0-E372-240252911AB5}"/>
              </a:ext>
            </a:extLst>
          </p:cNvPr>
          <p:cNvSpPr/>
          <p:nvPr/>
        </p:nvSpPr>
        <p:spPr>
          <a:xfrm>
            <a:off x="3376311" y="338597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5C1F4-B282-EA7F-10A6-EA083642142C}"/>
                  </a:ext>
                </a:extLst>
              </p:cNvPr>
              <p:cNvSpPr txBox="1"/>
              <p:nvPr/>
            </p:nvSpPr>
            <p:spPr>
              <a:xfrm>
                <a:off x="1074999" y="835593"/>
                <a:ext cx="6994002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Châu, Hà, Khang, Minh, Phong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sticker: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5C1F4-B282-EA7F-10A6-EA083642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99" y="835593"/>
                <a:ext cx="6994002" cy="3992247"/>
              </a:xfrm>
              <a:prstGeom prst="rect">
                <a:avLst/>
              </a:prstGeom>
              <a:blipFill>
                <a:blip r:embed="rId2"/>
                <a:stretch>
                  <a:fillRect l="-697" r="-697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48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8E6AF3-FE0E-48DD-7CB5-366FCDDDB55B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/>
              <p:nvPr/>
            </p:nvSpPr>
            <p:spPr>
              <a:xfrm>
                <a:off x="1027253" y="835911"/>
                <a:ext cx="7089493" cy="4127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1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(1)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mua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12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 (2)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3" y="835911"/>
                <a:ext cx="7089493" cy="4127668"/>
              </a:xfrm>
              <a:prstGeom prst="rect">
                <a:avLst/>
              </a:prstGeom>
              <a:blipFill>
                <a:blip r:embed="rId2"/>
                <a:stretch>
                  <a:fillRect l="-775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21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8E6AF3-FE0E-48DD-7CB5-366FCDDDB55B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/>
              <p:nvPr/>
            </p:nvSpPr>
            <p:spPr>
              <a:xfrm>
                <a:off x="1027253" y="1229106"/>
                <a:ext cx="7089493" cy="2685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3+2=5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2.3+3.2=12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3" y="1229106"/>
                <a:ext cx="7089493" cy="2685287"/>
              </a:xfrm>
              <a:prstGeom prst="rect">
                <a:avLst/>
              </a:prstGeom>
              <a:blipFill>
                <a:blip r:embed="rId2"/>
                <a:stretch>
                  <a:fillRect l="-775" b="-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359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8EF965-008E-18B4-BB08-827276AE59A5}"/>
              </a:ext>
            </a:extLst>
          </p:cNvPr>
          <p:cNvSpPr/>
          <p:nvPr/>
        </p:nvSpPr>
        <p:spPr>
          <a:xfrm>
            <a:off x="3376311" y="338597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/>
              <p:nvPr/>
            </p:nvSpPr>
            <p:spPr>
              <a:xfrm>
                <a:off x="949123" y="835593"/>
                <a:ext cx="7697165" cy="398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130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/kg,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/kg.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295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3,5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kilôgam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Cặp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1,5;2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 hay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1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23" y="835593"/>
                <a:ext cx="7697165" cy="3985706"/>
              </a:xfrm>
              <a:prstGeom prst="rect">
                <a:avLst/>
              </a:prstGeom>
              <a:blipFill>
                <a:blip r:embed="rId3"/>
                <a:stretch>
                  <a:fillRect l="-713" r="-713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0384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6804EC3-4585-B47B-D39A-F807D670561F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/>
              <p:nvPr/>
            </p:nvSpPr>
            <p:spPr>
              <a:xfrm>
                <a:off x="1203767" y="539847"/>
                <a:ext cx="6910086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3,5kg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295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=295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=3,5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=295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67" y="539847"/>
                <a:ext cx="6910086" cy="4063805"/>
              </a:xfrm>
              <a:prstGeom prst="rect">
                <a:avLst/>
              </a:prstGeom>
              <a:blipFill>
                <a:blip r:embed="rId3"/>
                <a:stretch>
                  <a:fillRect l="-882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038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6804EC3-4585-B47B-D39A-F807D670561F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/>
              <p:nvPr/>
            </p:nvSpPr>
            <p:spPr>
              <a:xfrm>
                <a:off x="1203767" y="1149181"/>
                <a:ext cx="7095281" cy="2845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1,5+2=3,5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130.1,5+50,2=195+100=295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(1,5;2)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67" y="1149181"/>
                <a:ext cx="7095281" cy="2845138"/>
              </a:xfrm>
              <a:prstGeom prst="rect">
                <a:avLst/>
              </a:prstGeom>
              <a:blipFill>
                <a:blip r:embed="rId3"/>
                <a:stretch>
                  <a:fillRect l="-859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693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9C945-9CCF-6EDA-7C1A-CCDAD94A2982}"/>
              </a:ext>
            </a:extLst>
          </p:cNvPr>
          <p:cNvSpPr/>
          <p:nvPr/>
        </p:nvSpPr>
        <p:spPr>
          <a:xfrm>
            <a:off x="1026650" y="356763"/>
            <a:ext cx="23913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109F2-13EF-517D-E76A-8ED1BCC3CAE7}"/>
              </a:ext>
            </a:extLst>
          </p:cNvPr>
          <p:cNvSpPr txBox="1"/>
          <p:nvPr/>
        </p:nvSpPr>
        <p:spPr>
          <a:xfrm>
            <a:off x="1061379" y="356763"/>
            <a:ext cx="6820980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kg/1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ED022AD-E0DE-3B79-D4BB-38FEF6A5A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679193"/>
                  </p:ext>
                </p:extLst>
              </p:nvPr>
            </p:nvGraphicFramePr>
            <p:xfrm>
              <a:off x="825844" y="1939725"/>
              <a:ext cx="7492311" cy="2548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7437">
                      <a:extLst>
                        <a:ext uri="{9D8B030D-6E8A-4147-A177-3AD203B41FA5}">
                          <a16:colId xmlns:a16="http://schemas.microsoft.com/office/drawing/2014/main" val="1618499722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039409339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929156764"/>
                        </a:ext>
                      </a:extLst>
                    </a:gridCol>
                  </a:tblGrid>
                  <a:tr h="84251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sơn</a:t>
                          </a:r>
                          <a:endParaRPr lang="en-US" sz="1800" dirty="0"/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endParaRPr lang="en-US" sz="1800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xanh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vàng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408448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oMath>
                            </m:oMathPara>
                          </a14:m>
                          <a:endParaRPr lang="en-US" sz="18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1705563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909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ED022AD-E0DE-3B79-D4BB-38FEF6A5A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679193"/>
                  </p:ext>
                </p:extLst>
              </p:nvPr>
            </p:nvGraphicFramePr>
            <p:xfrm>
              <a:off x="825844" y="1939725"/>
              <a:ext cx="7492311" cy="2548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7437">
                      <a:extLst>
                        <a:ext uri="{9D8B030D-6E8A-4147-A177-3AD203B41FA5}">
                          <a16:colId xmlns:a16="http://schemas.microsoft.com/office/drawing/2014/main" val="1618499722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039409339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929156764"/>
                        </a:ext>
                      </a:extLst>
                    </a:gridCol>
                  </a:tblGrid>
                  <a:tr h="8636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sơn</a:t>
                          </a:r>
                          <a:endParaRPr lang="en-US" sz="1800" dirty="0"/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endParaRPr lang="en-US" sz="1800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xanh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vàng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408448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4" t="-103623" r="-100488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244" t="-103623" r="-488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1705563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4" t="-202158" r="-100488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244" t="-202158" r="-488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90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3A018B-0857-9DE3-C6B8-042C22B062A9}"/>
              </a:ext>
            </a:extLst>
          </p:cNvPr>
          <p:cNvSpPr txBox="1"/>
          <p:nvPr/>
        </p:nvSpPr>
        <p:spPr>
          <a:xfrm>
            <a:off x="4100511" y="4513753"/>
            <a:ext cx="942975" cy="375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5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9C945-9CCF-6EDA-7C1A-CCDAD94A2982}"/>
              </a:ext>
            </a:extLst>
          </p:cNvPr>
          <p:cNvSpPr/>
          <p:nvPr/>
        </p:nvSpPr>
        <p:spPr>
          <a:xfrm>
            <a:off x="1026650" y="356763"/>
            <a:ext cx="23913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8364B6-308E-D9C6-6315-167615B328B0}"/>
                  </a:ext>
                </a:extLst>
              </p:cNvPr>
              <p:cNvSpPr txBox="1"/>
              <p:nvPr/>
            </p:nvSpPr>
            <p:spPr>
              <a:xfrm>
                <a:off x="612775" y="787898"/>
                <a:ext cx="7781925" cy="4096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85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100;50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8364B6-308E-D9C6-6315-167615B3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787898"/>
                <a:ext cx="7781925" cy="4096121"/>
              </a:xfrm>
              <a:prstGeom prst="rect">
                <a:avLst/>
              </a:prstGeom>
              <a:blipFill>
                <a:blip r:embed="rId3"/>
                <a:stretch>
                  <a:fillRect l="-705" r="-627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85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/>
              <p:nvPr/>
            </p:nvSpPr>
            <p:spPr>
              <a:xfrm>
                <a:off x="745328" y="1091300"/>
                <a:ext cx="7653339" cy="3286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85kg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+0,5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=85 </m:t>
                    </m:r>
                    <m:d>
                      <m:dPr>
                        <m:ctrlP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0,4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28" y="1091300"/>
                <a:ext cx="7653339" cy="3286541"/>
              </a:xfrm>
              <a:prstGeom prst="rect">
                <a:avLst/>
              </a:prstGeom>
              <a:blipFill>
                <a:blip r:embed="rId3"/>
                <a:stretch>
                  <a:fillRect l="-717" r="-717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EC194A-0691-489A-8230-1B638E891BC6}"/>
              </a:ext>
            </a:extLst>
          </p:cNvPr>
          <p:cNvSpPr/>
          <p:nvPr/>
        </p:nvSpPr>
        <p:spPr>
          <a:xfrm>
            <a:off x="4155310" y="33324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297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104221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thức dạng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những số cho trước,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blipFill>
                <a:blip r:embed="rId3"/>
                <a:stretch>
                  <a:fillRect l="-778" r="-77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24EB41E-3181-E500-165E-0520DF41F8C5}"/>
              </a:ext>
            </a:extLst>
          </p:cNvPr>
          <p:cNvSpPr/>
          <p:nvPr/>
        </p:nvSpPr>
        <p:spPr>
          <a:xfrm>
            <a:off x="4155310" y="33324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/>
              <p:nvPr/>
            </p:nvSpPr>
            <p:spPr>
              <a:xfrm>
                <a:off x="501649" y="781092"/>
                <a:ext cx="8140700" cy="4092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50kg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+0,4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 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0,6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+0,5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=85</m:t>
                            </m:r>
                          </m:e>
                          <m:e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0,3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+0,4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=50</m:t>
                            </m:r>
                          </m:e>
                        </m:eqArr>
                      </m:e>
                    </m:d>
                  </m:oMath>
                </a14:m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0,6.100+0,5.50=60+25=85 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0,3.100+0,4.50=30+20=50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100;50</m:t>
                        </m:r>
                      </m:e>
                    </m:d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9" y="781092"/>
                <a:ext cx="8140700" cy="4092659"/>
              </a:xfrm>
              <a:prstGeom prst="rect">
                <a:avLst/>
              </a:prstGeom>
              <a:blipFill>
                <a:blip r:embed="rId3"/>
                <a:stretch>
                  <a:fillRect l="-674" r="-67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349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1"/>
          <p:cNvSpPr/>
          <p:nvPr/>
        </p:nvSpPr>
        <p:spPr>
          <a:xfrm flipH="1">
            <a:off x="177503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5" name="Google Shape;1725;p51"/>
          <p:cNvGrpSpPr/>
          <p:nvPr/>
        </p:nvGrpSpPr>
        <p:grpSpPr>
          <a:xfrm rot="-8100000" flipH="1">
            <a:off x="7368454" y="1188100"/>
            <a:ext cx="3115050" cy="1694864"/>
            <a:chOff x="720000" y="6076080"/>
            <a:chExt cx="3115080" cy="1694880"/>
          </a:xfrm>
        </p:grpSpPr>
        <p:sp>
          <p:nvSpPr>
            <p:cNvPr id="1726" name="Google Shape;1726;p51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5669084" flipH="1">
            <a:off x="7876501" y="1783211"/>
            <a:ext cx="1270478" cy="718719"/>
            <a:chOff x="1195575" y="1247040"/>
            <a:chExt cx="501480" cy="283680"/>
          </a:xfrm>
        </p:grpSpPr>
        <p:grpSp>
          <p:nvGrpSpPr>
            <p:cNvPr id="1740" name="Google Shape;1740;p51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741" name="Google Shape;1741;p51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1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1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51"/>
          <p:cNvSpPr/>
          <p:nvPr/>
        </p:nvSpPr>
        <p:spPr>
          <a:xfrm rot="-9486416" flipH="1">
            <a:off x="179281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2DEE64FF-567E-F787-A38E-4BD0A04AF0FA}"/>
              </a:ext>
            </a:extLst>
          </p:cNvPr>
          <p:cNvSpPr txBox="1">
            <a:spLocks/>
          </p:cNvSpPr>
          <p:nvPr/>
        </p:nvSpPr>
        <p:spPr>
          <a:xfrm>
            <a:off x="704650" y="67038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CD0D8-BD18-F3BB-916C-417B9DE65F6C}"/>
              </a:ext>
            </a:extLst>
          </p:cNvPr>
          <p:cNvSpPr/>
          <p:nvPr/>
        </p:nvSpPr>
        <p:spPr>
          <a:xfrm>
            <a:off x="1008391" y="1600493"/>
            <a:ext cx="38387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 </a:t>
            </a:r>
            <a:r>
              <a:rPr lang="en-US" sz="2100" err="1">
                <a:ea typeface="+mn-ea"/>
              </a:rPr>
              <a:t>đã</a:t>
            </a:r>
            <a:r>
              <a:rPr lang="en-US" sz="2100">
                <a:ea typeface="+mn-ea"/>
              </a:rPr>
              <a:t> học.</a:t>
            </a:r>
            <a:endParaRPr lang="en-US" sz="2100" dirty="0"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0C2CB-0E78-D59B-E25D-3A2486B777AE}"/>
              </a:ext>
            </a:extLst>
          </p:cNvPr>
          <p:cNvSpPr/>
          <p:nvPr/>
        </p:nvSpPr>
        <p:spPr>
          <a:xfrm>
            <a:off x="1008391" y="2362383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2EE53-B228-8403-4FF8-85B402D638B2}"/>
              </a:ext>
            </a:extLst>
          </p:cNvPr>
          <p:cNvSpPr/>
          <p:nvPr/>
        </p:nvSpPr>
        <p:spPr>
          <a:xfrm>
            <a:off x="1008391" y="3124274"/>
            <a:ext cx="7173450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1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nhất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ẩn</a:t>
            </a:r>
            <a:endParaRPr lang="en-US" sz="21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E9457-85C2-A0CA-94C0-99ED37937C2E}"/>
              </a:ext>
            </a:extLst>
          </p:cNvPr>
          <p:cNvSpPr/>
          <p:nvPr/>
        </p:nvSpPr>
        <p:spPr>
          <a:xfrm>
            <a:off x="2209800" y="3543300"/>
            <a:ext cx="4838700" cy="596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910A6-2806-BA33-76F3-BD415BF65D51}"/>
              </a:ext>
            </a:extLst>
          </p:cNvPr>
          <p:cNvSpPr txBox="1"/>
          <p:nvPr/>
        </p:nvSpPr>
        <p:spPr>
          <a:xfrm>
            <a:off x="1371600" y="1098045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810229" y="708056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blipFill>
                <a:blip r:embed="rId3"/>
                <a:stretch>
                  <a:fillRect l="-884" r="-803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/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blipFill>
                <a:blip r:embed="rId4"/>
                <a:stretch>
                  <a:fillRect l="-169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7DC6A-F79E-2210-F56D-1D295B2A0A9B}"/>
              </a:ext>
            </a:extLst>
          </p:cNvPr>
          <p:cNvCxnSpPr/>
          <p:nvPr/>
        </p:nvCxnSpPr>
        <p:spPr>
          <a:xfrm>
            <a:off x="2546432" y="230336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/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blipFill>
                <a:blip r:embed="rId5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995C6-CA52-935C-CFF0-BD7329C38B64}"/>
              </a:ext>
            </a:extLst>
          </p:cNvPr>
          <p:cNvCxnSpPr/>
          <p:nvPr/>
        </p:nvCxnSpPr>
        <p:spPr>
          <a:xfrm>
            <a:off x="2644817" y="2976621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/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blipFill>
                <a:blip r:embed="rId6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9B9365-896D-DDA0-1AC5-2133737FC067}"/>
              </a:ext>
            </a:extLst>
          </p:cNvPr>
          <p:cNvCxnSpPr/>
          <p:nvPr/>
        </p:nvCxnSpPr>
        <p:spPr>
          <a:xfrm>
            <a:off x="2797217" y="372760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/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 phải 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blipFill>
                <a:blip r:embed="rId7"/>
                <a:stretch>
                  <a:fillRect l="-11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367A63-20F1-1282-2FA7-5FD6DAC9CB3D}"/>
              </a:ext>
            </a:extLst>
          </p:cNvPr>
          <p:cNvCxnSpPr/>
          <p:nvPr/>
        </p:nvCxnSpPr>
        <p:spPr>
          <a:xfrm>
            <a:off x="2610091" y="4471658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785394" y="1632460"/>
            <a:ext cx="5573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 hai ví dụ về phương trình bậc nhất hai ẩn</a:t>
            </a:r>
            <a:endParaRPr lang="en-US" sz="2000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blipFill>
                <a:blip r:embed="rId3"/>
                <a:stretch>
                  <a:fillRect l="-1517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4996</Words>
  <Application>Microsoft Office PowerPoint</Application>
  <PresentationFormat>On-screen Show (16:9)</PresentationFormat>
  <Paragraphs>362</Paragraphs>
  <Slides>72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Bebas Neue</vt:lpstr>
      <vt:lpstr>Times New Roman</vt:lpstr>
      <vt:lpstr>Calibri</vt:lpstr>
      <vt:lpstr>Grandstander</vt:lpstr>
      <vt:lpstr>Tilt Warp</vt:lpstr>
      <vt:lpstr>Lato</vt:lpstr>
      <vt:lpstr>DengXian</vt:lpstr>
      <vt:lpstr>Wingdings</vt:lpstr>
      <vt:lpstr>Calibri Light</vt:lpstr>
      <vt:lpstr>Arial</vt:lpstr>
      <vt:lpstr>Darker Grotesque SemiBold</vt:lpstr>
      <vt:lpstr>Cambria Math</vt:lpstr>
      <vt:lpstr>Archivo</vt:lpstr>
      <vt:lpstr>Symbol</vt:lpstr>
      <vt:lpstr>Measurement and Data - Mathematics - 3rd grade by Slidesgo</vt:lpstr>
      <vt:lpstr>How to Become a Scientist - Elementary Lesson by Slidesgo</vt:lpstr>
      <vt:lpstr>CHÀO MỪNG CÁC EM ĐẾN VỚI BÀI GIẢNG HÔM NAY</vt:lpstr>
      <vt:lpstr>KHỞI ĐỘNG</vt:lpstr>
      <vt:lpstr>PowerPoint Presentation</vt:lpstr>
      <vt:lpstr>PowerPoint Presentation</vt:lpstr>
      <vt:lpstr>I. PHƯƠNG TRÌNH BẬC NHẤT HAI ẨN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HỆ HAI PHƯƠNG TRÌNH BẬC NHẤT HAI ẨN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GIẢI MÃ THÍ NGHIỆM</vt:lpstr>
      <vt:lpstr>Có 5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tuyết nguyễn thị ánh</cp:lastModifiedBy>
  <cp:revision>3</cp:revision>
  <dcterms:modified xsi:type="dcterms:W3CDTF">2024-07-03T09:58:46Z</dcterms:modified>
</cp:coreProperties>
</file>