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  <p:sldMasterId id="2147483678" r:id="rId4"/>
    <p:sldMasterId id="2147483690" r:id="rId5"/>
    <p:sldMasterId id="2147483702" r:id="rId6"/>
  </p:sldMasterIdLst>
  <p:notesMasterIdLst>
    <p:notesMasterId r:id="rId31"/>
  </p:notesMasterIdLst>
  <p:sldIdLst>
    <p:sldId id="257" r:id="rId7"/>
    <p:sldId id="258" r:id="rId8"/>
    <p:sldId id="259" r:id="rId9"/>
    <p:sldId id="267" r:id="rId10"/>
    <p:sldId id="561" r:id="rId11"/>
    <p:sldId id="546" r:id="rId12"/>
    <p:sldId id="550" r:id="rId13"/>
    <p:sldId id="549" r:id="rId14"/>
    <p:sldId id="547" r:id="rId15"/>
    <p:sldId id="269" r:id="rId16"/>
    <p:sldId id="556" r:id="rId17"/>
    <p:sldId id="274" r:id="rId18"/>
    <p:sldId id="562" r:id="rId19"/>
    <p:sldId id="564" r:id="rId20"/>
    <p:sldId id="558" r:id="rId21"/>
    <p:sldId id="553" r:id="rId22"/>
    <p:sldId id="289" r:id="rId23"/>
    <p:sldId id="554" r:id="rId24"/>
    <p:sldId id="294" r:id="rId25"/>
    <p:sldId id="316" r:id="rId26"/>
    <p:sldId id="317" r:id="rId27"/>
    <p:sldId id="565" r:id="rId28"/>
    <p:sldId id="543" r:id="rId29"/>
    <p:sldId id="54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29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698" userDrawn="1">
          <p15:clr>
            <a:srgbClr val="A4A3A4"/>
          </p15:clr>
        </p15:guide>
        <p15:guide id="5" orient="horz" pos="38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9F7C5"/>
    <a:srgbClr val="C7A169"/>
    <a:srgbClr val="FF3300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4364" autoAdjust="0"/>
  </p:normalViewPr>
  <p:slideViewPr>
    <p:cSldViewPr snapToGrid="0" showGuides="1">
      <p:cViewPr varScale="1">
        <p:scale>
          <a:sx n="63" d="100"/>
          <a:sy n="63" d="100"/>
        </p:scale>
        <p:origin x="652" y="64"/>
      </p:cViewPr>
      <p:guideLst>
        <p:guide pos="429"/>
        <p:guide pos="7242"/>
        <p:guide orient="horz" pos="698"/>
        <p:guide orient="horz" pos="38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2" Type="http://schemas.openxmlformats.org/officeDocument/2006/relationships/slideLayout" Target="../slideLayouts/slideLayout31.xml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6.jpe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0.png"/><Relationship Id="rId5" Type="http://schemas.openxmlformats.org/officeDocument/2006/relationships/image" Target="../media/image22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16.jpeg"/><Relationship Id="rId10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microsoft.com/office/2007/relationships/hdphoto" Target="../media/image47.wdp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openxmlformats.org/officeDocument/2006/relationships/image" Target="../media/image48.png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2.xml"/><Relationship Id="rId6" Type="http://schemas.openxmlformats.org/officeDocument/2006/relationships/image" Target="../media/image54.png"/><Relationship Id="rId5" Type="http://schemas.openxmlformats.org/officeDocument/2006/relationships/image" Target="../media/image15.png"/><Relationship Id="rId4" Type="http://schemas.microsoft.com/office/2007/relationships/hdphoto" Target="../media/image53.wdp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3" y="-14615"/>
            <a:ext cx="1347333" cy="1353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552226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2118202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6895" y="12061"/>
            <a:ext cx="1347333" cy="1353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8" y="183609"/>
            <a:ext cx="1771930" cy="1536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6920" y="183609"/>
            <a:ext cx="1771930" cy="15365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06320" y="1510775"/>
            <a:ext cx="7569200" cy="2226444"/>
            <a:chOff x="2306320" y="1510775"/>
            <a:chExt cx="7569200" cy="2226444"/>
          </a:xfrm>
        </p:grpSpPr>
        <p:sp>
          <p:nvSpPr>
            <p:cNvPr id="6" name="Rectangle 5"/>
            <p:cNvSpPr/>
            <p:nvPr/>
          </p:nvSpPr>
          <p:spPr>
            <a:xfrm>
              <a:off x="2306320" y="1510775"/>
              <a:ext cx="7569200" cy="6771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kumimoji="0" lang="en-US" sz="3800" b="1" i="0" u="none" strike="noStrike" kern="1200" cap="none" spc="0" normalizeH="0" baseline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kumimoji="0" lang="en-US" sz="3800" b="1" i="0" u="none" strike="noStrike" kern="1200" cap="none" spc="0" normalizeH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 SÁU CHỮ, BẢY CHỮ</a:t>
              </a:r>
              <a:endPara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40209" y="2291959"/>
              <a:ext cx="7425055" cy="14452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NẾU MAI EM VỀ CHIÊM HÓA</a:t>
              </a:r>
              <a:endPara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                        Mai</a:t>
              </a:r>
              <a:r>
                <a:rPr kumimoji="0" lang="en-US" sz="44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Liễu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3535680" y="4148455"/>
            <a:ext cx="6339840" cy="863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Huyền</a:t>
            </a:r>
            <a:endParaRPr 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 panose="02020609040205080304" charset="-128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2645" y="1190625"/>
            <a:ext cx="8115300" cy="6400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1,2):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4):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7" y="109968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6831" y="-101601"/>
            <a:ext cx="12192000" cy="7061201"/>
            <a:chOff x="0" y="-144463"/>
            <a:chExt cx="12192000" cy="7061201"/>
          </a:xfrm>
        </p:grpSpPr>
        <p:sp>
          <p:nvSpPr>
            <p:cNvPr id="19458" name="AutoShape 2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144463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2" name="AutoShape 4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350838" y="158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8" name="Picture 2" descr="Giáo án Nếu mai em về Chiêm Hóa (Cánh diều 2023) | Giáo án Ngữ văn 8 (ảnh 1)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566" y="33179"/>
              <a:ext cx="1562893" cy="142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76200" y="160338"/>
              <a:ext cx="12115800" cy="6756400"/>
              <a:chOff x="76200" y="160338"/>
              <a:chExt cx="12115800" cy="6756400"/>
            </a:xfrm>
          </p:grpSpPr>
          <p:pic>
            <p:nvPicPr>
              <p:cNvPr id="19459" name="Picture 1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0" y="4867275"/>
                <a:ext cx="2892425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0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671888"/>
                <a:ext cx="2943225" cy="2525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1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088" y="4078288"/>
                <a:ext cx="2241550" cy="2343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3" name="AutoShape 6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576263" y="160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4" name="AutoShape 8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728663" y="312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5" name="AutoShape 10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881063" y="4651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6" name="AutoShape 12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1033463" y="6175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7" name="AutoShape 14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185863" y="7699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8" name="AutoShape 16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338263" y="922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9" name="AutoShape 18" descr="Ông đồ - Tiếng thở dài tiếc nuối cho một nền văn hoá truyền thống đang lụi tàn"/>
              <p:cNvSpPr>
                <a:spLocks noChangeAspect="1" noChangeArrowheads="1"/>
              </p:cNvSpPr>
              <p:nvPr/>
            </p:nvSpPr>
            <p:spPr bwMode="auto">
              <a:xfrm>
                <a:off x="1490663" y="1074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pic>
            <p:nvPicPr>
              <p:cNvPr id="19471" name="Picture 2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2033" y="2377281"/>
                <a:ext cx="2408237" cy="1381125"/>
              </a:xfrm>
              <a:prstGeom prst="rect">
                <a:avLst/>
              </a:prstGeom>
              <a:noFill/>
              <a:ln w="228600" cap="sq" cmpd="thickThin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Line Callout 2 15"/>
              <p:cNvSpPr/>
              <p:nvPr/>
            </p:nvSpPr>
            <p:spPr>
              <a:xfrm>
                <a:off x="6591300" y="1454150"/>
                <a:ext cx="2498725" cy="612775"/>
              </a:xfrm>
              <a:prstGeom prst="borderCallout2">
                <a:avLst/>
              </a:prstGeom>
              <a:solidFill>
                <a:srgbClr val="FBDAD1"/>
              </a:solidFill>
              <a:ln w="476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0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0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giả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20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Mai Liễu</a:t>
                </a:r>
                <a:endPara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473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0788" y="922338"/>
                <a:ext cx="2438400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939338" y="985838"/>
                <a:ext cx="1520825" cy="45402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200" b="1" dirty="0" smtClean="0">
                    <a:solidFill>
                      <a:schemeClr val="bg1"/>
                    </a:solidFill>
                  </a:rPr>
                  <a:t>19</a:t>
                </a:r>
                <a:r>
                  <a:rPr lang="vi-VN" b="1" dirty="0" smtClean="0">
                    <a:solidFill>
                      <a:schemeClr val="bg1"/>
                    </a:solidFill>
                  </a:rPr>
                  <a:t>49 - 2020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475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976687" cy="211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6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190875" cy="1008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9064625" y="2495550"/>
                <a:ext cx="2511425" cy="5048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Tuyên Quang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8574088" y="3446463"/>
                <a:ext cx="3606800" cy="6572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sáng tác của ông phong phú về đề tài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479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38" y="2006600"/>
                <a:ext cx="3987800" cy="308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8574088" y="4388167"/>
                <a:ext cx="3617912" cy="611188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lòng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 yêu quê hương và con người (miền núi)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481" name="Picture 1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038" y="6045200"/>
                <a:ext cx="2582862" cy="87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2" name="Picture 1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750" y="2803525"/>
                <a:ext cx="2528888" cy="167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3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625" y="1935480"/>
                <a:ext cx="3492500" cy="262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4" name="Picture 1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063" y="1122363"/>
                <a:ext cx="35099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728663" y="1935480"/>
                <a:ext cx="2813050" cy="609600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17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 sáu chữ</a:t>
                </a:r>
                <a:endParaRPr lang="en-US" sz="17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08" name="Rounded Rectangle 43007"/>
              <p:cNvSpPr/>
              <p:nvPr/>
            </p:nvSpPr>
            <p:spPr>
              <a:xfrm flipH="1">
                <a:off x="787401" y="2710500"/>
                <a:ext cx="2702877" cy="633412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PTBĐ: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b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17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ự</a:t>
                </a:r>
                <a:r>
                  <a:rPr lang="en-US" sz="17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Miêu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tả</a:t>
                </a:r>
                <a:endParaRPr lang="en-US" sz="17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11" name="Line Callout 2 43010"/>
              <p:cNvSpPr/>
              <p:nvPr/>
            </p:nvSpPr>
            <p:spPr>
              <a:xfrm rot="10800000">
                <a:off x="3363913" y="4078288"/>
                <a:ext cx="2081212" cy="681037"/>
              </a:xfrm>
              <a:prstGeom prst="borderCallout2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9" name="TextBox 43012"/>
              <p:cNvSpPr txBox="1">
                <a:spLocks noChangeArrowheads="1"/>
              </p:cNvSpPr>
              <p:nvPr/>
            </p:nvSpPr>
            <p:spPr bwMode="auto">
              <a:xfrm>
                <a:off x="3571875" y="4219575"/>
                <a:ext cx="161131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alt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alt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14" name="Rounded Rectangle 43013"/>
              <p:cNvSpPr/>
              <p:nvPr/>
            </p:nvSpPr>
            <p:spPr>
              <a:xfrm>
                <a:off x="77788" y="3667760"/>
                <a:ext cx="2216150" cy="695958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P1: 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Bức tranh thiên nhiên mùa xuân</a:t>
                </a:r>
                <a:endPara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127000" y="4794568"/>
                <a:ext cx="2278063" cy="6543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P2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Vẻ đẹp con người trong mùa xuân</a:t>
                </a:r>
                <a:endPara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27000" y="6098856"/>
                <a:ext cx="2478088" cy="66960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P3: 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Nét riêng trong lễ hội đầu năm ở Chiêm Hóa</a:t>
                </a:r>
                <a:endPara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2547938" y="5678488"/>
                <a:ext cx="1622425" cy="554037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 cục: 3 phần</a:t>
                </a:r>
                <a:endParaRPr lang="en-US" sz="1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Frame 39"/>
            <p:cNvSpPr/>
            <p:nvPr/>
          </p:nvSpPr>
          <p:spPr>
            <a:xfrm>
              <a:off x="0" y="0"/>
              <a:ext cx="12192000" cy="6857999"/>
            </a:xfrm>
            <a:prstGeom prst="frame">
              <a:avLst>
                <a:gd name="adj1" fmla="val 93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42" name="Frame 4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2035" y="2347569"/>
            <a:ext cx="2414269" cy="144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809650" y="2383630"/>
            <a:ext cx="2408238" cy="1323439"/>
          </a:xfrm>
          <a:prstGeom prst="rect">
            <a:avLst/>
          </a:prstGeom>
          <a:solidFill>
            <a:srgbClr val="39F7C5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sz="2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NẾU MAI EM VỀ CHIÊM HÓA</a:t>
            </a:r>
            <a:endParaRPr lang="en-US" sz="2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</a:t>
            </a:r>
            <a:r>
              <a:rPr kumimoji="0" lang="vi-VN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000" b="1" i="0" u="none" strike="noStrike" kern="1200" cap="none" spc="0" normalizeH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Liễu</a:t>
            </a:r>
            <a:endParaRPr kumimoji="0" lang="vi-VN" sz="2000" b="1" i="0" u="none" strike="noStrike" kern="1200" cap="none" spc="0" normalizeH="0" noProof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584" y="1226186"/>
            <a:ext cx="2356246" cy="450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787401" y="1149193"/>
            <a:ext cx="2824162" cy="61436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 xứ: Trích trong “Thơ Mai Liễu” – năm 2015</a:t>
            </a:r>
            <a:endParaRPr lang="en-US" sz="1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18160" y="197485"/>
            <a:ext cx="1115568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01520" y="181613"/>
            <a:ext cx="8173720" cy="8505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NẾU MAI EM VỀ CHIÊM HÓA</a:t>
            </a:r>
            <a:b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(Mai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2109" y="230825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1199515" y="3458210"/>
          <a:ext cx="9808845" cy="34004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7790"/>
                <a:gridCol w="4631055"/>
              </a:tblGrid>
              <a:tr h="45847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958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1694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9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1860" y="762000"/>
          <a:ext cx="10575290" cy="5781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/>
                <a:gridCol w="5194300"/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98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2440" y="3139440"/>
            <a:ext cx="3723640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rét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endParaRPr lang="vi-VN" sz="20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-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Non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ngút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ngát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0116" y="3219661"/>
            <a:ext cx="287020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vi-VN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Non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0116" y="4654414"/>
            <a:ext cx="254108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ta</a:t>
            </a:r>
            <a:endParaRPr lang="en-US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0040" y="5451184"/>
            <a:ext cx="886968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62880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01866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342" y="2530938"/>
            <a:ext cx="4216399" cy="40084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44837" y="2510812"/>
            <a:ext cx="9140904" cy="4215108"/>
            <a:chOff x="1244837" y="2480332"/>
            <a:chExt cx="9140904" cy="43776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4837" y="2480332"/>
              <a:ext cx="4347951" cy="4059049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244837" y="6539381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CON GÁI DÂN TỘC DAO</a:t>
              </a:r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23858" y="6539380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CON GÁI DÂN TỘC TÀY</a:t>
              </a:r>
              <a:endParaRPr lang="en-US" dirty="0"/>
            </a:p>
          </p:txBody>
        </p:sp>
      </p:grpSp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38442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488" y="2926692"/>
            <a:ext cx="58654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33318" y="2996847"/>
            <a:ext cx="4673782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264166" y="3058510"/>
            <a:ext cx="535323" cy="328450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142" y="49555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Liệt kê: các cô gái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ao, gái Tày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Nhân hóa: mùa xuân em cũng lạc đường.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9089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ame 13"/>
          <p:cNvSpPr/>
          <p:nvPr/>
        </p:nvSpPr>
        <p:spPr>
          <a:xfrm>
            <a:off x="0" y="-90890"/>
            <a:ext cx="12192000" cy="694889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31820" y="9010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rcRect l="77070" t="47262" r="22855" b="52565"/>
          <a:stretch>
            <a:fillRect/>
          </a:stretch>
        </p:blipFill>
        <p:spPr>
          <a:xfrm>
            <a:off x="6691536" y="2922926"/>
            <a:ext cx="3575" cy="45719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Flowchart: Magnetic Disk 7"/>
          <p:cNvSpPr/>
          <p:nvPr/>
        </p:nvSpPr>
        <p:spPr>
          <a:xfrm>
            <a:off x="4456356" y="1436934"/>
            <a:ext cx="4098439" cy="925190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Nét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văn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hóa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đặc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sắc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vùng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đất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Chiêm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Hóa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1712229" y="3023912"/>
            <a:ext cx="2744157" cy="1836347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Magnetic Disk 19"/>
          <p:cNvSpPr/>
          <p:nvPr/>
        </p:nvSpPr>
        <p:spPr>
          <a:xfrm>
            <a:off x="7908290" y="2978105"/>
            <a:ext cx="2865120" cy="1910461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8435" y="944854"/>
            <a:ext cx="7495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290" y="2799841"/>
            <a:ext cx="2865120" cy="6895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29" y="2847708"/>
            <a:ext cx="2744156" cy="7748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457065" y="3070225"/>
            <a:ext cx="325501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NT: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 flipH="1">
            <a:off x="1293328" y="5063809"/>
            <a:ext cx="988140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53340" y="5873295"/>
            <a:ext cx="9653950" cy="939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Liễu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19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/>
          <p:nvPr/>
        </p:nvGrpSpPr>
        <p:grpSpPr bwMode="auto">
          <a:xfrm>
            <a:off x="4700588" y="552744"/>
            <a:ext cx="2730500" cy="1275739"/>
            <a:chOff x="7044797" y="1103351"/>
            <a:chExt cx="2946474" cy="1374431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103351"/>
              <a:ext cx="2946474" cy="1374431"/>
              <a:chOff x="3686" y="-1303"/>
              <a:chExt cx="5666" cy="2643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303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0" name="组合 6"/>
          <p:cNvGrpSpPr/>
          <p:nvPr/>
        </p:nvGrpSpPr>
        <p:grpSpPr bwMode="auto">
          <a:xfrm>
            <a:off x="117475" y="1829118"/>
            <a:ext cx="3863975" cy="4149722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35585" y="2218055"/>
            <a:ext cx="3884295" cy="440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400" b="1" u="sng" dirty="0" err="1" smtClean="0">
                <a:latin typeface="Times New Roman" panose="02020603050405020304" pitchFamily="18" charset="0"/>
              </a:rPr>
              <a:t>Nghệ</a:t>
            </a:r>
            <a:r>
              <a:rPr lang="en-US" altLang="en-US" sz="2400" b="1" u="sng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latin typeface="Times New Roman" panose="02020603050405020304" pitchFamily="18" charset="0"/>
              </a:rPr>
              <a:t>thuật</a:t>
            </a:r>
            <a:r>
              <a:rPr lang="en-US" altLang="en-US" sz="2400" b="1" u="sng" dirty="0" smtClean="0">
                <a:latin typeface="Times New Roman" panose="02020603050405020304" pitchFamily="18" charset="0"/>
              </a:rPr>
              <a:t>:</a:t>
            </a:r>
            <a:endParaRPr lang="en-US" altLang="en-US" sz="2400" b="1" u="sng" dirty="0" smtClean="0">
              <a:latin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grpSp>
        <p:nvGrpSpPr>
          <p:cNvPr id="15" name="组合 33"/>
          <p:cNvGrpSpPr/>
          <p:nvPr/>
        </p:nvGrpSpPr>
        <p:grpSpPr bwMode="auto">
          <a:xfrm>
            <a:off x="4001770" y="1972945"/>
            <a:ext cx="4497070" cy="4485640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118610" y="2234883"/>
            <a:ext cx="3581400" cy="46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33"/>
          <p:cNvGrpSpPr/>
          <p:nvPr/>
        </p:nvGrpSpPr>
        <p:grpSpPr bwMode="auto">
          <a:xfrm>
            <a:off x="8070850" y="1834833"/>
            <a:ext cx="4187825" cy="4095411"/>
            <a:chOff x="1809" y="2422"/>
            <a:chExt cx="3768" cy="6034"/>
          </a:xfrm>
        </p:grpSpPr>
        <p:sp>
          <p:nvSpPr>
            <p:cNvPr id="21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2" name="矩形 93"/>
            <p:cNvSpPr/>
            <p:nvPr/>
          </p:nvSpPr>
          <p:spPr>
            <a:xfrm>
              <a:off x="1809" y="2422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3" name="矩形 93"/>
            <p:cNvSpPr/>
            <p:nvPr/>
          </p:nvSpPr>
          <p:spPr>
            <a:xfrm rot="10800000">
              <a:off x="4971" y="7851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8288655" y="2026920"/>
            <a:ext cx="3854450" cy="459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rame 2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176273" y="1130300"/>
            <a:ext cx="11883647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580" y="575926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1241739" y="1262390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48759" y="3179221"/>
            <a:ext cx="4481781" cy="1674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b="1" dirty="0" err="1">
                <a:solidFill>
                  <a:srgbClr val="C00000"/>
                </a:solidFill>
              </a:rPr>
              <a:t>Viết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một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đoạn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văn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ngắn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để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thiệu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về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quê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hương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những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nét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đặc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trưng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vẻ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đẹp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riêng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của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ấy</a:t>
            </a:r>
            <a:r>
              <a:rPr lang="en-US" b="1" dirty="0">
                <a:solidFill>
                  <a:srgbClr val="C00000"/>
                </a:solidFill>
              </a:rPr>
              <a:t>?</a:t>
            </a:r>
            <a:r>
              <a:rPr lang="vi-VN" b="1" dirty="0">
                <a:solidFill>
                  <a:srgbClr val="C00000"/>
                </a:solidFill>
              </a:rPr>
              <a:t>                                                                      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Freeform 31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Ngữ Văn 8 Tập Một - Cánh Diề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56000" y="2126360"/>
            <a:ext cx="5176735" cy="3133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baseline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970651" y="258489"/>
            <a:ext cx="4250697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Plaque 6"/>
          <p:cNvSpPr/>
          <p:nvPr/>
        </p:nvSpPr>
        <p:spPr>
          <a:xfrm>
            <a:off x="917842" y="761353"/>
            <a:ext cx="2164570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121" y="1375419"/>
            <a:ext cx="8548492" cy="5246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1" y="1924705"/>
            <a:ext cx="6964854" cy="4087211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>
            <a:fillRect/>
          </a:stretch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7847" y="2830174"/>
            <a:ext cx="761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" y="160681"/>
            <a:ext cx="12120880" cy="6697319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436914"/>
            <a:ext cx="11393715" cy="5109029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extBox 7"/>
          <p:cNvSpPr txBox="1"/>
          <p:nvPr/>
        </p:nvSpPr>
        <p:spPr>
          <a:xfrm flipH="1">
            <a:off x="3358406" y="2377099"/>
            <a:ext cx="6913354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933" y="1526733"/>
            <a:ext cx="297670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4741" y="1182902"/>
            <a:ext cx="7689940" cy="5343597"/>
            <a:chOff x="549049" y="1182902"/>
            <a:chExt cx="7685631" cy="5343597"/>
          </a:xfrm>
        </p:grpSpPr>
        <p:sp>
          <p:nvSpPr>
            <p:cNvPr id="2" name="Rectangle 1"/>
            <p:cNvSpPr/>
            <p:nvPr/>
          </p:nvSpPr>
          <p:spPr>
            <a:xfrm>
              <a:off x="549049" y="1182902"/>
              <a:ext cx="6096000" cy="5878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 panose="02020609040205080304" charset="-128"/>
                </a:rPr>
                <a:t>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 panose="02020609040205080304" charset="-128"/>
                </a:rPr>
                <a:t>.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 panose="02020609040205080304" charset="-128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 panose="02020609040205080304" charset="-128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 panose="02020609040205080304" charset="-128"/>
                </a:rPr>
                <a:t>hiểu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 panose="02020609040205080304" charset="-128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 panose="02020609040205080304" charset="-128"/>
                </a:rPr>
                <a:t>chung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39" y="1837733"/>
              <a:ext cx="4257041" cy="468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189730" y="3667760"/>
              <a:ext cx="3888377" cy="2373137"/>
              <a:chOff x="4189730" y="3667760"/>
              <a:chExt cx="3888377" cy="237313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06240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Năm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sinh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189730" y="4350606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Quê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quán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196080" y="5007662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Phong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cách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st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189730" y="5664718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Tác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phẩm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chính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78187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Xuất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xứ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94787" y="4368969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Thể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thơ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203994" y="5007662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PTBĐ:</a:t>
                </a:r>
                <a:endParaRPr lang="en-US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63354" y="5671565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Bố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cục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9573" y="2362372"/>
            <a:ext cx="4585735" cy="114382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Tên thật là Ma Văn Liễu, bút danh Mai Liễu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573" y="3782200"/>
            <a:ext cx="4513943" cy="76813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57095" algn="l"/>
              </a:tabLs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1949, 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421822" y="4823136"/>
            <a:ext cx="5755458" cy="1537023"/>
          </a:xfrm>
          <a:prstGeom prst="diamon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22869" y="2191657"/>
            <a:ext cx="5112915" cy="21265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72167" y="4597073"/>
            <a:ext cx="5128109" cy="15696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</a:t>
            </a:r>
            <a:r>
              <a:rPr lang="de-DE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(1994),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(1995),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(1996),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 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giả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Mai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Liễu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Giáo án Nếu mai em về Chiêm Hóa (Cánh diều 2023) | Giáo án Ngữ văn 8 (ảnh 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9" y="2196890"/>
            <a:ext cx="17907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9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 panose="02020609040205080304" charset="-128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1078065" y="1361306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87014" y="2184425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ràn</a:t>
              </a:r>
              <a:r>
                <a:rPr lang="vi-VN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194504" y="1309213"/>
            <a:ext cx="8736240" cy="5345588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8176" y="5855394"/>
            <a:ext cx="748588" cy="712786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7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294612" y="1453738"/>
            <a:ext cx="748588" cy="712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1109528" y="5837493"/>
            <a:ext cx="748588" cy="712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7625" y="985361"/>
            <a:ext cx="6019800" cy="4419600"/>
          </a:xfrm>
          <a:prstGeom prst="verticalScroll">
            <a:avLst/>
          </a:prstGeom>
          <a:solidFill>
            <a:srgbClr val="FBDAD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000" dirty="0">
              <a:solidFill>
                <a:srgbClr val="0000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181725" y="1068388"/>
            <a:ext cx="5892800" cy="395605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Horizontal Scroll 15"/>
          <p:cNvSpPr/>
          <p:nvPr/>
        </p:nvSpPr>
        <p:spPr>
          <a:xfrm>
            <a:off x="3806825" y="4713288"/>
            <a:ext cx="5048250" cy="205740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73627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-58638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595732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066416" y="928688"/>
            <a:ext cx="2514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Liễu</a:t>
            </a:r>
            <a:endParaRPr lang="en-US" alt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837793" y="69728"/>
            <a:ext cx="6348247" cy="77549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NẾU MAI EM VỀ CHIÊM HÓA</a:t>
            </a:r>
            <a:endParaRPr lang="en-US" sz="2400" b="1" dirty="0">
              <a:latin typeface="Broadway" panose="04040905080B020205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5075" y="626245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000" b="1" dirty="0">
                <a:solidFill>
                  <a:srgbClr val="000000"/>
                </a:solidFill>
                <a:latin typeface="+mj-lt"/>
              </a:rPr>
              <a:t>(Tháng Giêng, Ất </a:t>
            </a:r>
            <a:r>
              <a:rPr lang="vi-VN" sz="2000" b="1" dirty="0" smtClean="0">
                <a:solidFill>
                  <a:srgbClr val="000000"/>
                </a:solidFill>
                <a:latin typeface="+mj-lt"/>
              </a:rPr>
              <a:t>Hợi)</a:t>
            </a: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6828" y="1833563"/>
            <a:ext cx="35988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Cho ta gửi nỗi nhớ cùng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Tháng giêng mưa tơ rét lộc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Em về vừa kịp mùa măng.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Sông Gâm đôi bờ cát trắng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Đá ngồi dưới bến trông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Non Thần hình như trẻ lại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Xanh lên ngút ngát một màu.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7429" y="1649036"/>
            <a:ext cx="3926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Phố đông cứ mải tìm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Cô gái Dao nào cũng đẹp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Vòng bạc rung rinh cổ tay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Ngù hoa mơn mởn ngực đầy.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Con gái bản Tày duyên quá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Sắc chàm như cũng pha hương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Chỉ riêng nụ cười môi mọng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Mùa xuân e cũng lạc đường.</a:t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3409" y="5084535"/>
            <a:ext cx="3797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Đầu xuân đi hội lùng tùng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Quả còn chạm vai thì nhặt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Ngày lành duyên tốt mừng nhau.</a:t>
            </a:r>
            <a:br>
              <a:rPr lang="vi-VN" sz="2000" b="1" i="1" dirty="0">
                <a:latin typeface="+mj-lt"/>
              </a:rPr>
            </a:br>
            <a:br>
              <a:rPr lang="vi-VN" sz="2000" dirty="0">
                <a:latin typeface="+mj-lt"/>
              </a:rPr>
            </a:b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0871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charset="-128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 panose="02020609040205080304" charset="-128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481" y="2914416"/>
            <a:ext cx="5121580" cy="850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 Hoá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tên một huyện nằm ở phía bắc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481" y="3721329"/>
            <a:ext cx="5092462" cy="29537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60061" y="1715031"/>
            <a:ext cx="6124264" cy="1260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(còn gọi là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 tồng, lồng tông):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xuống 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ồng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ược 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 vào dịp đầu xuân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bào các dân tộc Thái. Tày,...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061" y="3036337"/>
            <a:ext cx="6124264" cy="363878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2" y="125875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080" y="1825625"/>
            <a:ext cx="7092315" cy="52622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 tơ rét lộc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mưa xuân giăng nhẹ (như tơ), rét vào đầu mùa xuân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miền Bắc, không quá lạnh, là dịp cây cối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chồi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Non Thần: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núi Bách Thần thuộc thị trấn Vĩnh Lộc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 Chiêm Hoá, tinh Tuyên Quang.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Ngừ hoa: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dây kết bằng len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đỏ,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hai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ngực áo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phụ nữ Dao đỏ.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2080" y="410210"/>
            <a:ext cx="4141470" cy="499364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5760" y="481330"/>
            <a:ext cx="7112635" cy="12280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cầu bằng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màu. dùng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tung, ném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 trong ngày hội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 miền núi phía bắc.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ags/tag1.xml><?xml version="1.0" encoding="utf-8"?>
<p:tagLst xmlns:p="http://schemas.openxmlformats.org/presentationml/2006/main">
  <p:tag name="TABLE_ENDDRAG_ORIGIN_RECT" val="772*261"/>
  <p:tag name="TABLE_ENDDRAG_RECT" val="94*278*772*26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7739</Words>
  <Application>WPS Presentation</Application>
  <PresentationFormat>Widescreen</PresentationFormat>
  <Paragraphs>309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24</vt:i4>
      </vt:variant>
    </vt:vector>
  </HeadingPairs>
  <TitlesOfParts>
    <vt:vector size="62" baseType="lpstr">
      <vt:lpstr>Arial</vt:lpstr>
      <vt:lpstr>SimSun</vt:lpstr>
      <vt:lpstr>Wingdings</vt:lpstr>
      <vt:lpstr>Garamond</vt:lpstr>
      <vt:lpstr>Arial</vt:lpstr>
      <vt:lpstr>Calibri</vt:lpstr>
      <vt:lpstr>Times New Roman</vt:lpstr>
      <vt:lpstr>Bahnschrift SemiBold Condensed</vt:lpstr>
      <vt:lpstr>Vrinda</vt:lpstr>
      <vt:lpstr>MS Mincho</vt:lpstr>
      <vt:lpstr>Calibri</vt:lpstr>
      <vt:lpstr>Microsoft YaHei</vt:lpstr>
      <vt:lpstr>Broadway</vt:lpstr>
      <vt:lpstr>Arial Unicode MS</vt:lpstr>
      <vt:lpstr>Algerian</vt:lpstr>
      <vt:lpstr>Agency FB</vt:lpstr>
      <vt:lpstr>Symbol</vt:lpstr>
      <vt:lpstr>Lucida Handwriting</vt:lpstr>
      <vt:lpstr>Garamond</vt:lpstr>
      <vt:lpstr>Trebuchet MS</vt:lpstr>
      <vt:lpstr>Constantia</vt:lpstr>
      <vt:lpstr>Mongolian Baiti</vt:lpstr>
      <vt:lpstr>MV Boli</vt:lpstr>
      <vt:lpstr>Onyx</vt:lpstr>
      <vt:lpstr>Playbill</vt:lpstr>
      <vt:lpstr>Ravie</vt:lpstr>
      <vt:lpstr>Roboto Black</vt:lpstr>
      <vt:lpstr>Segoe UI</vt:lpstr>
      <vt:lpstr>Segoe UI Symbol</vt:lpstr>
      <vt:lpstr>Stencil</vt:lpstr>
      <vt:lpstr>Tempus Sans ITC</vt:lpstr>
      <vt:lpstr>Calibri Light</vt:lpstr>
      <vt:lpstr>等线</vt:lpstr>
      <vt:lpstr>Organic</vt:lpstr>
      <vt:lpstr>Office Theme</vt:lpstr>
      <vt:lpstr>18_Office Theme</vt:lpstr>
      <vt:lpstr>39_Office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247</cp:revision>
  <dcterms:created xsi:type="dcterms:W3CDTF">2021-09-08T13:32:00Z</dcterms:created>
  <dcterms:modified xsi:type="dcterms:W3CDTF">2025-09-25T08:55:54Z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293273CC0C3B41A69860F662BCCAD0CF_12</vt:lpwstr>
  </property>
  <property fmtid="{D5CDD505-2E9C-101B-9397-08002B2CF9AE}" pid="3" name="KSOProductBuildVer">
    <vt:lpwstr>1033-12.2.0.22549</vt:lpwstr>
  </property>
</Properties>
</file>