
<file path=[Content_Types].xml><?xml version="1.0" encoding="utf-8"?>
<Types xmlns="http://schemas.openxmlformats.org/package/2006/content-types">
  <Default Extension="jfif"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Lst>
  <p:notesMasterIdLst>
    <p:notesMasterId r:id="rId22"/>
  </p:notesMasterIdLst>
  <p:sldIdLst>
    <p:sldId id="302" r:id="rId3"/>
    <p:sldId id="280" r:id="rId4"/>
    <p:sldId id="281" r:id="rId5"/>
    <p:sldId id="256" r:id="rId6"/>
    <p:sldId id="289" r:id="rId7"/>
    <p:sldId id="282" r:id="rId8"/>
    <p:sldId id="306" r:id="rId9"/>
    <p:sldId id="290" r:id="rId10"/>
    <p:sldId id="285" r:id="rId11"/>
    <p:sldId id="304" r:id="rId12"/>
    <p:sldId id="299" r:id="rId13"/>
    <p:sldId id="307" r:id="rId14"/>
    <p:sldId id="308" r:id="rId15"/>
    <p:sldId id="305" r:id="rId16"/>
    <p:sldId id="283" r:id="rId17"/>
    <p:sldId id="287" r:id="rId18"/>
    <p:sldId id="284" r:id="rId19"/>
    <p:sldId id="288" r:id="rId20"/>
    <p:sldId id="279"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jDzl0zg1wnN98VYnZXEtwQG81E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6"/>
  </p:normalViewPr>
  <p:slideViewPr>
    <p:cSldViewPr snapToGrid="0">
      <p:cViewPr>
        <p:scale>
          <a:sx n="66" d="100"/>
          <a:sy n="66" d="100"/>
        </p:scale>
        <p:origin x="1302" y="8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566279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2642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79230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7066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Trống đồng Đông Sơn được coi là biểu tượng rực rỡ của </a:t>
            </a:r>
            <a:r>
              <a:rPr lang="vi-VN" b="1" dirty="0"/>
              <a:t>nền văn minh Đông Sơn</a:t>
            </a:r>
            <a:r>
              <a:rPr lang="vi-VN" dirty="0"/>
              <a:t> (cách đây khoảng 2.000 – 2.500 năm).</a:t>
            </a:r>
          </a:p>
        </p:txBody>
      </p:sp>
    </p:spTree>
    <p:extLst>
      <p:ext uri="{BB962C8B-B14F-4D97-AF65-F5344CB8AC3E}">
        <p14:creationId xmlns:p14="http://schemas.microsoft.com/office/powerpoint/2010/main" val="240075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2"/>
        <p:cNvGrpSpPr/>
        <p:nvPr/>
      </p:nvGrpSpPr>
      <p:grpSpPr>
        <a:xfrm>
          <a:off x="0" y="0"/>
          <a:ext cx="0" cy="0"/>
          <a:chOff x="0" y="0"/>
          <a:chExt cx="0" cy="0"/>
        </a:xfrm>
      </p:grpSpPr>
      <p:sp>
        <p:nvSpPr>
          <p:cNvPr id="163" name="Google Shape;163;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5" name="Google Shape;1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8"/>
        <p:cNvGrpSpPr/>
        <p:nvPr/>
      </p:nvGrpSpPr>
      <p:grpSpPr>
        <a:xfrm>
          <a:off x="0" y="0"/>
          <a:ext cx="0" cy="0"/>
          <a:chOff x="0" y="0"/>
          <a:chExt cx="0" cy="0"/>
        </a:xfrm>
      </p:grpSpPr>
      <p:sp>
        <p:nvSpPr>
          <p:cNvPr id="169" name="Google Shape;169;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4"/>
        <p:cNvGrpSpPr/>
        <p:nvPr/>
      </p:nvGrpSpPr>
      <p:grpSpPr>
        <a:xfrm>
          <a:off x="0" y="0"/>
          <a:ext cx="0" cy="0"/>
          <a:chOff x="0" y="0"/>
          <a:chExt cx="0" cy="0"/>
        </a:xfrm>
      </p:grpSpPr>
      <p:sp>
        <p:nvSpPr>
          <p:cNvPr id="175" name="Google Shape;175;p5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5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7" name="Google Shape;177;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7"/>
        <p:cNvGrpSpPr/>
        <p:nvPr/>
      </p:nvGrpSpPr>
      <p:grpSpPr>
        <a:xfrm>
          <a:off x="0" y="0"/>
          <a:ext cx="0" cy="0"/>
          <a:chOff x="0" y="0"/>
          <a:chExt cx="0" cy="0"/>
        </a:xfrm>
      </p:grpSpPr>
      <p:sp>
        <p:nvSpPr>
          <p:cNvPr id="188" name="Google Shape;188;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0" name="Google Shape;190;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2" name="Google Shape;192;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
        <p:cNvGrpSpPr/>
        <p:nvPr/>
      </p:nvGrpSpPr>
      <p:grpSpPr>
        <a:xfrm>
          <a:off x="0" y="0"/>
          <a:ext cx="0" cy="0"/>
          <a:chOff x="0" y="0"/>
          <a:chExt cx="0" cy="0"/>
        </a:xfrm>
      </p:grpSpPr>
      <p:sp>
        <p:nvSpPr>
          <p:cNvPr id="197" name="Google Shape;19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1"/>
        <p:cNvGrpSpPr/>
        <p:nvPr/>
      </p:nvGrpSpPr>
      <p:grpSpPr>
        <a:xfrm>
          <a:off x="0" y="0"/>
          <a:ext cx="0" cy="0"/>
          <a:chOff x="0" y="0"/>
          <a:chExt cx="0" cy="0"/>
        </a:xfrm>
      </p:grpSpPr>
      <p:sp>
        <p:nvSpPr>
          <p:cNvPr id="202" name="Google Shape;20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5"/>
        <p:cNvGrpSpPr/>
        <p:nvPr/>
      </p:nvGrpSpPr>
      <p:grpSpPr>
        <a:xfrm>
          <a:off x="0" y="0"/>
          <a:ext cx="0" cy="0"/>
          <a:chOff x="0" y="0"/>
          <a:chExt cx="0" cy="0"/>
        </a:xfrm>
      </p:grpSpPr>
      <p:sp>
        <p:nvSpPr>
          <p:cNvPr id="206" name="Google Shape;206;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8" name="Google Shape;208;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9" name="Google Shape;209;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2"/>
        <p:cNvGrpSpPr/>
        <p:nvPr/>
      </p:nvGrpSpPr>
      <p:grpSpPr>
        <a:xfrm>
          <a:off x="0" y="0"/>
          <a:ext cx="0" cy="0"/>
          <a:chOff x="0" y="0"/>
          <a:chExt cx="0" cy="0"/>
        </a:xfrm>
      </p:grpSpPr>
      <p:sp>
        <p:nvSpPr>
          <p:cNvPr id="213" name="Google Shape;213;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58"/>
          <p:cNvSpPr>
            <a:spLocks noGrp="1"/>
          </p:cNvSpPr>
          <p:nvPr>
            <p:ph type="pic" idx="2"/>
          </p:nvPr>
        </p:nvSpPr>
        <p:spPr>
          <a:xfrm>
            <a:off x="5183188" y="987425"/>
            <a:ext cx="6172200" cy="4873625"/>
          </a:xfrm>
          <a:prstGeom prst="rect">
            <a:avLst/>
          </a:prstGeom>
          <a:noFill/>
          <a:ln>
            <a:noFill/>
          </a:ln>
        </p:spPr>
      </p:sp>
      <p:sp>
        <p:nvSpPr>
          <p:cNvPr id="215" name="Google Shape;215;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6" name="Google Shape;216;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9"/>
        <p:cNvGrpSpPr/>
        <p:nvPr/>
      </p:nvGrpSpPr>
      <p:grpSpPr>
        <a:xfrm>
          <a:off x="0" y="0"/>
          <a:ext cx="0" cy="0"/>
          <a:chOff x="0" y="0"/>
          <a:chExt cx="0" cy="0"/>
        </a:xfrm>
      </p:grpSpPr>
      <p:sp>
        <p:nvSpPr>
          <p:cNvPr id="220" name="Google Shape;22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5"/>
        <p:cNvGrpSpPr/>
        <p:nvPr/>
      </p:nvGrpSpPr>
      <p:grpSpPr>
        <a:xfrm>
          <a:off x="0" y="0"/>
          <a:ext cx="0" cy="0"/>
          <a:chOff x="0" y="0"/>
          <a:chExt cx="0" cy="0"/>
        </a:xfrm>
      </p:grpSpPr>
      <p:sp>
        <p:nvSpPr>
          <p:cNvPr id="226" name="Google Shape;226;p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8"/>
          <p:cNvSpPr>
            <a:spLocks noGrp="1"/>
          </p:cNvSpPr>
          <p:nvPr>
            <p:ph type="pic" idx="2"/>
          </p:nvPr>
        </p:nvSpPr>
        <p:spPr>
          <a:xfrm>
            <a:off x="5183188" y="987425"/>
            <a:ext cx="6172200" cy="4873625"/>
          </a:xfrm>
          <a:prstGeom prst="rect">
            <a:avLst/>
          </a:prstGeom>
          <a:noFill/>
          <a:ln>
            <a:noFill/>
          </a:ln>
        </p:spPr>
      </p:sp>
      <p:sp>
        <p:nvSpPr>
          <p:cNvPr id="64" name="Google Shape;64;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0"/>
          <p:cNvSpPr txBox="1"/>
          <p:nvPr/>
        </p:nvSpPr>
        <p:spPr>
          <a:xfrm>
            <a:off x="0" y="-27349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CFCFCF"/>
                </a:solidFill>
                <a:latin typeface="Calibri"/>
                <a:ea typeface="Calibri"/>
                <a:cs typeface="Calibri"/>
                <a:sym typeface="Calibri"/>
              </a:rPr>
              <a:t>www.9slide.vn</a:t>
            </a:r>
            <a:endParaRPr/>
          </a:p>
        </p:txBody>
      </p:sp>
      <p:sp>
        <p:nvSpPr>
          <p:cNvPr id="157" name="Google Shape;15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 name="Google Shape;158;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giao-duc-cong-dan-7/1/145/14/"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giao-duc-cong-dan-7/1/145/9/"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5.png"/><Relationship Id="rId7"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0.svg"/><Relationship Id="rId4" Type="http://schemas.openxmlformats.org/officeDocument/2006/relationships/image" Target="../media/image36.sv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hyperlink" Target="https://www.facebook.com/hoc10fb/" TargetMode="Externa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hoc10.vn/doc-sach/giao-duc-cong-dan-7/1/145/9/"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hoc10.vn/doc-sach/giao-duc-cong-dan-7/1/145/9/"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fif"/><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FF15EBC-DAFA-DD2E-3435-79AAE32492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88199" y="646416"/>
            <a:ext cx="1703801" cy="1031574"/>
          </a:xfrm>
          <a:prstGeom prst="rect">
            <a:avLst/>
          </a:prstGeom>
        </p:spPr>
      </p:pic>
      <p:pic>
        <p:nvPicPr>
          <p:cNvPr id="3" name="Picture 4">
            <a:extLst>
              <a:ext uri="{FF2B5EF4-FFF2-40B4-BE49-F238E27FC236}">
                <a16:creationId xmlns:a16="http://schemas.microsoft.com/office/drawing/2014/main" id="{B39EF30A-8506-3633-51ED-B577EA0F66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28992">
            <a:off x="9200848" y="1220041"/>
            <a:ext cx="1841022" cy="257093"/>
          </a:xfrm>
          <a:prstGeom prst="rect">
            <a:avLst/>
          </a:prstGeom>
        </p:spPr>
      </p:pic>
      <p:sp>
        <p:nvSpPr>
          <p:cNvPr id="6" name="TextBox 5">
            <a:extLst>
              <a:ext uri="{FF2B5EF4-FFF2-40B4-BE49-F238E27FC236}">
                <a16:creationId xmlns:a16="http://schemas.microsoft.com/office/drawing/2014/main" id="{2F5AFDCC-F108-CC90-0E5C-46A4AF17FA93}"/>
              </a:ext>
            </a:extLst>
          </p:cNvPr>
          <p:cNvSpPr txBox="1"/>
          <p:nvPr/>
        </p:nvSpPr>
        <p:spPr>
          <a:xfrm>
            <a:off x="698500" y="1554785"/>
            <a:ext cx="4013200" cy="410946"/>
          </a:xfrm>
          <a:prstGeom prst="rect">
            <a:avLst/>
          </a:prstGeom>
          <a:noFill/>
        </p:spPr>
        <p:txBody>
          <a:bodyPr wrap="square">
            <a:spAutoFit/>
          </a:bodyPr>
          <a:lstStyle/>
          <a:p>
            <a:pPr>
              <a:lnSpc>
                <a:spcPct val="114000"/>
              </a:lnSpc>
              <a:spcAft>
                <a:spcPts val="667"/>
              </a:spcAft>
            </a:pP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Thảo</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luận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theo</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cặp</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a:t>
            </a:r>
            <a:endParaRPr lang="en-US" sz="2000" b="1" dirty="0">
              <a:solidFill>
                <a:schemeClr val="tx1"/>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4A5D4764-8422-08E0-2CBE-506E654FA781}"/>
              </a:ext>
            </a:extLst>
          </p:cNvPr>
          <p:cNvSpPr txBox="1"/>
          <p:nvPr/>
        </p:nvSpPr>
        <p:spPr>
          <a:xfrm>
            <a:off x="698500" y="2182685"/>
            <a:ext cx="9936440" cy="756361"/>
          </a:xfrm>
          <a:prstGeom prst="rect">
            <a:avLst/>
          </a:prstGeom>
          <a:noFill/>
        </p:spPr>
        <p:txBody>
          <a:bodyPr wrap="square">
            <a:spAutoFit/>
          </a:bodyPr>
          <a:lstStyle/>
          <a:p>
            <a:pPr marL="304815" indent="-304815">
              <a:lnSpc>
                <a:spcPct val="114000"/>
              </a:lnSpc>
              <a:spcAft>
                <a:spcPts val="667"/>
              </a:spcAft>
              <a:buFont typeface="Wingdings" panose="05000000000000000000" pitchFamily="2" charset="2"/>
              <a:buChar char="Ø"/>
            </a:pP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N</a:t>
            </a:r>
            <a:r>
              <a:rPr lang="vi-VN" sz="2000" dirty="0">
                <a:solidFill>
                  <a:schemeClr val="tx1"/>
                </a:solidFill>
                <a:latin typeface="UTM Avo" panose="02040603050506020204" pitchFamily="18"/>
                <a:ea typeface="Calibri" panose="020F0502020204030204" pitchFamily="34" charset="0"/>
                <a:cs typeface="Arial" panose="020B0604020202020204" pitchFamily="34" charset="0"/>
              </a:rPr>
              <a:t>êu được di sản nào là di tích lịch sử; danh lam thắng cảnh; di vật, bảo vật quốc gia; di sản văn hoá phi vật thể. Giải thích vì sao</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a:t>
            </a:r>
            <a:endParaRPr lang="vi-VN" sz="2000" dirty="0">
              <a:solidFill>
                <a:schemeClr val="tx1"/>
              </a:solidFill>
              <a:latin typeface="UTM Avo" panose="02040603050506020204" pitchFamily="18"/>
              <a:cs typeface="Arial" panose="020B0604020202020204" pitchFamily="34" charset="0"/>
            </a:endParaRPr>
          </a:p>
        </p:txBody>
      </p:sp>
      <p:pic>
        <p:nvPicPr>
          <p:cNvPr id="8" name="Picture 7">
            <a:extLst>
              <a:ext uri="{FF2B5EF4-FFF2-40B4-BE49-F238E27FC236}">
                <a16:creationId xmlns:a16="http://schemas.microsoft.com/office/drawing/2014/main" id="{413656BE-CF9F-BDF5-F76B-6834CC06D0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3472" b="53380"/>
          <a:stretch/>
        </p:blipFill>
        <p:spPr>
          <a:xfrm>
            <a:off x="266700" y="3398360"/>
            <a:ext cx="2826600" cy="1933739"/>
          </a:xfrm>
          <a:prstGeom prst="rect">
            <a:avLst/>
          </a:prstGeom>
        </p:spPr>
      </p:pic>
      <p:sp>
        <p:nvSpPr>
          <p:cNvPr id="9" name="TextBox 8">
            <a:extLst>
              <a:ext uri="{FF2B5EF4-FFF2-40B4-BE49-F238E27FC236}">
                <a16:creationId xmlns:a16="http://schemas.microsoft.com/office/drawing/2014/main" id="{676A5335-DBB7-64E6-B8E2-D8B2F8DC1BB9}"/>
              </a:ext>
            </a:extLst>
          </p:cNvPr>
          <p:cNvSpPr txBox="1"/>
          <p:nvPr/>
        </p:nvSpPr>
        <p:spPr>
          <a:xfrm>
            <a:off x="5930899" y="3102158"/>
            <a:ext cx="5994401" cy="3949671"/>
          </a:xfrm>
          <a:prstGeom prst="rect">
            <a:avLst/>
          </a:prstGeom>
          <a:noFill/>
        </p:spPr>
        <p:txBody>
          <a:bodyPr wrap="square">
            <a:spAutoFit/>
          </a:bodyPr>
          <a:lstStyle/>
          <a:p>
            <a:pPr algn="just">
              <a:lnSpc>
                <a:spcPct val="150000"/>
              </a:lnSpc>
              <a:spcBef>
                <a:spcPts val="200"/>
              </a:spcBef>
              <a:spcAft>
                <a:spcPts val="200"/>
              </a:spcAft>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1. Văn Miếu – Quốc Tử Giám</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là di </a:t>
            </a:r>
            <a:r>
              <a:rPr lang="en-US" sz="2400" dirty="0" err="1">
                <a:solidFill>
                  <a:schemeClr val="tx1"/>
                </a:solidFill>
                <a:latin typeface="UTM Avo" panose="02040603050506020204" pitchFamily="18"/>
                <a:cs typeface="Arial" panose="020B0604020202020204" pitchFamily="34" charset="0"/>
              </a:rPr>
              <a:t>sản</a:t>
            </a:r>
            <a:r>
              <a:rPr lang="vi-VN" sz="2400" dirty="0">
                <a:solidFill>
                  <a:schemeClr val="tx1"/>
                </a:solidFill>
                <a:latin typeface="UTM Avo" panose="02040603050506020204" pitchFamily="18"/>
                <a:cs typeface="Times New Roman" panose="02020603050405020304" pitchFamily="18" charset="0"/>
              </a:rPr>
              <a:t> </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lịch sử – văn hoá, vì đây là công trình có giá trị lịch sử – văn hoá to lớn. </a:t>
            </a:r>
            <a:endPar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Bef>
                <a:spcPts val="200"/>
              </a:spcBef>
              <a:spcAft>
                <a:spcPts val="200"/>
              </a:spcAft>
            </a:pP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2. </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Trống đồng Ngọc Lũ là cổ vật quốc gia, vì đây là hiện vật quý của đất nước.</a:t>
            </a:r>
            <a:endParaRPr lang="vi-VN" sz="2400" dirty="0">
              <a:solidFill>
                <a:schemeClr val="tx1"/>
              </a:solidFill>
              <a:latin typeface="UTM Avo" panose="02040603050506020204" pitchFamily="18"/>
              <a:cs typeface="Times New Roman" panose="02020603050405020304" pitchFamily="18" charset="0"/>
            </a:endParaRPr>
          </a:p>
        </p:txBody>
      </p:sp>
      <p:sp>
        <p:nvSpPr>
          <p:cNvPr id="10" name="Rectangle 9">
            <a:extLst>
              <a:ext uri="{FF2B5EF4-FFF2-40B4-BE49-F238E27FC236}">
                <a16:creationId xmlns:a16="http://schemas.microsoft.com/office/drawing/2014/main" id="{B01C0F74-0B56-E217-2DAF-9DE0D23D04AC}"/>
              </a:ext>
            </a:extLst>
          </p:cNvPr>
          <p:cNvSpPr/>
          <p:nvPr/>
        </p:nvSpPr>
        <p:spPr>
          <a:xfrm>
            <a:off x="698500" y="2121333"/>
            <a:ext cx="9789699" cy="85624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UTM Avo" panose="02040603050506020204" pitchFamily="18"/>
            </a:endParaRPr>
          </a:p>
        </p:txBody>
      </p:sp>
      <p:sp>
        <p:nvSpPr>
          <p:cNvPr id="16" name="Rectangle: Rounded Corners 21">
            <a:extLst>
              <a:ext uri="{FF2B5EF4-FFF2-40B4-BE49-F238E27FC236}">
                <a16:creationId xmlns:a16="http://schemas.microsoft.com/office/drawing/2014/main" id="{BD6688B8-5BF9-F202-EC85-CFB8FF3E4245}"/>
              </a:ext>
            </a:extLst>
          </p:cNvPr>
          <p:cNvSpPr/>
          <p:nvPr/>
        </p:nvSpPr>
        <p:spPr>
          <a:xfrm>
            <a:off x="4337040" y="991764"/>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200"/>
              </a:spcBef>
              <a:spcAft>
                <a:spcPts val="200"/>
              </a:spcAft>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2.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Phân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loại</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endParaRPr lang="en-US" sz="2000" dirty="0">
              <a:solidFill>
                <a:schemeClr val="tx1"/>
              </a:solidFill>
              <a:latin typeface="UTM Avo" panose="02040603050506020204" pitchFamily="18"/>
              <a:cs typeface="Arial" panose="020B0604020202020204" pitchFamily="34" charset="0"/>
            </a:endParaRPr>
          </a:p>
        </p:txBody>
      </p:sp>
      <p:pic>
        <p:nvPicPr>
          <p:cNvPr id="17" name="Picture 16">
            <a:extLst>
              <a:ext uri="{FF2B5EF4-FFF2-40B4-BE49-F238E27FC236}">
                <a16:creationId xmlns:a16="http://schemas.microsoft.com/office/drawing/2014/main" id="{37E4DE7C-1A21-4B1F-912B-6865BFAFBC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3471" b="53380"/>
          <a:stretch/>
        </p:blipFill>
        <p:spPr>
          <a:xfrm>
            <a:off x="280636" y="4922450"/>
            <a:ext cx="2829249" cy="1935550"/>
          </a:xfrm>
          <a:prstGeom prst="rect">
            <a:avLst/>
          </a:prstGeom>
        </p:spPr>
      </p:pic>
    </p:spTree>
    <p:extLst>
      <p:ext uri="{BB962C8B-B14F-4D97-AF65-F5344CB8AC3E}">
        <p14:creationId xmlns:p14="http://schemas.microsoft.com/office/powerpoint/2010/main" val="87172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750"/>
                                        <p:tgtEl>
                                          <p:spTgt spid="8"/>
                                        </p:tgtEl>
                                      </p:cBhvr>
                                    </p:animEffect>
                                  </p:childTnLst>
                                </p:cTn>
                              </p:par>
                              <p:par>
                                <p:cTn id="27" presetID="6"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75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barn(inVertical)">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barn(inVertical)">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1130F93-CC59-17F0-C644-AAE1C8E7BCD8}"/>
              </a:ext>
            </a:extLst>
          </p:cNvPr>
          <p:cNvSpPr txBox="1"/>
          <p:nvPr/>
        </p:nvSpPr>
        <p:spPr>
          <a:xfrm>
            <a:off x="728664" y="1598654"/>
            <a:ext cx="3237680" cy="464038"/>
          </a:xfrm>
          <a:prstGeom prst="rect">
            <a:avLst/>
          </a:prstGeom>
          <a:noFill/>
        </p:spPr>
        <p:txBody>
          <a:bodyPr wrap="square">
            <a:spAutoFit/>
          </a:bodyPr>
          <a:lstStyle/>
          <a:p>
            <a:pPr>
              <a:lnSpc>
                <a:spcPct val="114000"/>
              </a:lnSpc>
              <a:spcAft>
                <a:spcPts val="667"/>
              </a:spcAft>
            </a:pPr>
            <a:r>
              <a:rPr lang="en-US" sz="2333" b="1" dirty="0" err="1">
                <a:solidFill>
                  <a:schemeClr val="tx1"/>
                </a:solidFill>
                <a:latin typeface="UTM Avo" panose="02040603050506020204" pitchFamily="18"/>
                <a:ea typeface="Calibri" panose="020F0502020204030204" pitchFamily="34" charset="0"/>
                <a:cs typeface="Arial" panose="020B0604020202020204" pitchFamily="34" charset="0"/>
              </a:rPr>
              <a:t>Thảo</a:t>
            </a:r>
            <a:r>
              <a:rPr lang="en-US" sz="2333"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333" b="1" dirty="0" err="1">
                <a:solidFill>
                  <a:schemeClr val="tx1"/>
                </a:solidFill>
                <a:latin typeface="UTM Avo" panose="02040603050506020204" pitchFamily="18"/>
                <a:ea typeface="Calibri" panose="020F0502020204030204" pitchFamily="34" charset="0"/>
                <a:cs typeface="Arial" panose="020B0604020202020204" pitchFamily="34" charset="0"/>
              </a:rPr>
              <a:t>luận</a:t>
            </a:r>
            <a:r>
              <a:rPr lang="en-US" sz="2333"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333" b="1" dirty="0" err="1">
                <a:solidFill>
                  <a:schemeClr val="tx1"/>
                </a:solidFill>
                <a:latin typeface="UTM Avo" panose="02040603050506020204" pitchFamily="18"/>
                <a:ea typeface="Calibri" panose="020F0502020204030204" pitchFamily="34" charset="0"/>
                <a:cs typeface="Arial" panose="020B0604020202020204" pitchFamily="34" charset="0"/>
              </a:rPr>
              <a:t>nhóm</a:t>
            </a:r>
            <a:r>
              <a:rPr lang="en-US" sz="2333" b="1" dirty="0">
                <a:solidFill>
                  <a:schemeClr val="tx1"/>
                </a:solidFill>
                <a:latin typeface="UTM Avo" panose="02040603050506020204" pitchFamily="18"/>
                <a:ea typeface="Calibri" panose="020F0502020204030204" pitchFamily="34" charset="0"/>
                <a:cs typeface="Arial" panose="020B0604020202020204" pitchFamily="34" charset="0"/>
              </a:rPr>
              <a:t>:</a:t>
            </a:r>
            <a:endParaRPr lang="en-US" sz="2333" b="1" dirty="0">
              <a:solidFill>
                <a:schemeClr val="tx1"/>
              </a:solidFill>
              <a:latin typeface="UTM Avo" panose="02040603050506020204" pitchFamily="18"/>
              <a:cs typeface="Arial" panose="020B0604020202020204" pitchFamily="34" charset="0"/>
            </a:endParaRPr>
          </a:p>
        </p:txBody>
      </p:sp>
      <p:sp>
        <p:nvSpPr>
          <p:cNvPr id="11" name="TextBox 10">
            <a:extLst>
              <a:ext uri="{FF2B5EF4-FFF2-40B4-BE49-F238E27FC236}">
                <a16:creationId xmlns:a16="http://schemas.microsoft.com/office/drawing/2014/main" id="{F5565ED1-D295-0821-F518-7A9032649633}"/>
              </a:ext>
            </a:extLst>
          </p:cNvPr>
          <p:cNvSpPr txBox="1"/>
          <p:nvPr/>
        </p:nvSpPr>
        <p:spPr>
          <a:xfrm>
            <a:off x="336973" y="2139573"/>
            <a:ext cx="5632849" cy="864532"/>
          </a:xfrm>
          <a:prstGeom prst="rect">
            <a:avLst/>
          </a:prstGeom>
          <a:noFill/>
        </p:spPr>
        <p:txBody>
          <a:bodyPr wrap="square">
            <a:spAutoFit/>
          </a:bodyPr>
          <a:lstStyle/>
          <a:p>
            <a:pPr algn="just">
              <a:lnSpc>
                <a:spcPct val="150000"/>
              </a:lnSpc>
              <a:spcBef>
                <a:spcPts val="200"/>
              </a:spcBef>
              <a:spcAft>
                <a:spcPts val="200"/>
              </a:spcAft>
            </a:pP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a) Em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hãy</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chỉ</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ra</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sự</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khác</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biệt</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giữa</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các</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di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sản</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văn</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hoá</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trong</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các</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sự</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kiện</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 </a:t>
            </a:r>
            <a:r>
              <a:rPr lang="en-US" sz="1800" i="1" dirty="0" err="1">
                <a:solidFill>
                  <a:srgbClr val="C00000"/>
                </a:solidFill>
                <a:latin typeface="UTM Avo" panose="02040603050506020204" pitchFamily="18"/>
                <a:ea typeface="Calibri" panose="020F0502020204030204" pitchFamily="34" charset="0"/>
                <a:cs typeface="Arial" panose="020B0604020202020204" pitchFamily="34" charset="0"/>
              </a:rPr>
              <a:t>trên</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a:t>
            </a:r>
            <a:endParaRPr lang="en-US" sz="1800" dirty="0">
              <a:solidFill>
                <a:srgbClr val="C00000"/>
              </a:solidFill>
              <a:latin typeface="UTM Avo" panose="02040603050506020204" pitchFamily="18"/>
              <a:cs typeface="Arial" panose="020B0604020202020204" pitchFamily="34" charset="0"/>
            </a:endParaRPr>
          </a:p>
        </p:txBody>
      </p:sp>
      <p:cxnSp>
        <p:nvCxnSpPr>
          <p:cNvPr id="12" name="Straight Connector 11">
            <a:extLst>
              <a:ext uri="{FF2B5EF4-FFF2-40B4-BE49-F238E27FC236}">
                <a16:creationId xmlns:a16="http://schemas.microsoft.com/office/drawing/2014/main" id="{A9833ED5-F395-BA01-5DBA-4344C659BF14}"/>
              </a:ext>
            </a:extLst>
          </p:cNvPr>
          <p:cNvCxnSpPr>
            <a:cxnSpLocks/>
          </p:cNvCxnSpPr>
          <p:nvPr/>
        </p:nvCxnSpPr>
        <p:spPr>
          <a:xfrm flipH="1">
            <a:off x="5933476" y="1598654"/>
            <a:ext cx="36346" cy="525934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C6D3805-1180-55D6-2D56-BD9261340264}"/>
              </a:ext>
            </a:extLst>
          </p:cNvPr>
          <p:cNvSpPr txBox="1"/>
          <p:nvPr/>
        </p:nvSpPr>
        <p:spPr>
          <a:xfrm>
            <a:off x="6057884" y="2035878"/>
            <a:ext cx="5843413" cy="1280030"/>
          </a:xfrm>
          <a:prstGeom prst="rect">
            <a:avLst/>
          </a:prstGeom>
          <a:noFill/>
        </p:spPr>
        <p:txBody>
          <a:bodyPr wrap="square">
            <a:spAutoFit/>
          </a:bodyPr>
          <a:lstStyle/>
          <a:p>
            <a:pPr algn="just">
              <a:lnSpc>
                <a:spcPct val="150000"/>
              </a:lnSpc>
              <a:spcBef>
                <a:spcPts val="200"/>
              </a:spcBef>
              <a:spcAft>
                <a:spcPts val="200"/>
              </a:spcAft>
            </a:pPr>
            <a:r>
              <a:rPr lang="vi-VN" sz="1800" i="1" dirty="0">
                <a:solidFill>
                  <a:srgbClr val="C00000"/>
                </a:solidFill>
                <a:latin typeface="UTM Avo" panose="02040603050506020204" pitchFamily="18"/>
                <a:ea typeface="Calibri" panose="020F0502020204030204" pitchFamily="34" charset="0"/>
                <a:cs typeface="Times New Roman" panose="02020603050405020304" pitchFamily="18" charset="0"/>
              </a:rPr>
              <a:t>b) Theo em, di sản văn hoá có thể được chia thành những loại nào? Em hãy chia sẻ hiểu biết của em về các loại di sản văn hóa đó</a:t>
            </a:r>
            <a:r>
              <a:rPr lang="en-US" sz="1800" i="1" dirty="0">
                <a:solidFill>
                  <a:srgbClr val="C00000"/>
                </a:solidFill>
                <a:latin typeface="UTM Avo" panose="02040603050506020204" pitchFamily="18"/>
                <a:ea typeface="Calibri" panose="020F0502020204030204" pitchFamily="34" charset="0"/>
                <a:cs typeface="Arial" panose="020B0604020202020204" pitchFamily="34" charset="0"/>
              </a:rPr>
              <a:t>?</a:t>
            </a:r>
            <a:endParaRPr lang="vi-VN" sz="1800" dirty="0">
              <a:solidFill>
                <a:srgbClr val="C00000"/>
              </a:solidFill>
              <a:latin typeface="UTM Avo" panose="02040603050506020204" pitchFamily="18"/>
              <a:cs typeface="Arial" panose="020B0604020202020204" pitchFamily="34" charset="0"/>
            </a:endParaRPr>
          </a:p>
        </p:txBody>
      </p:sp>
      <p:sp>
        <p:nvSpPr>
          <p:cNvPr id="14" name="TextBox 13">
            <a:extLst>
              <a:ext uri="{FF2B5EF4-FFF2-40B4-BE49-F238E27FC236}">
                <a16:creationId xmlns:a16="http://schemas.microsoft.com/office/drawing/2014/main" id="{D73F9112-308E-6408-C7CC-08381D5BD453}"/>
              </a:ext>
            </a:extLst>
          </p:cNvPr>
          <p:cNvSpPr txBox="1"/>
          <p:nvPr/>
        </p:nvSpPr>
        <p:spPr>
          <a:xfrm>
            <a:off x="203260" y="3576755"/>
            <a:ext cx="5478876" cy="2167196"/>
          </a:xfrm>
          <a:prstGeom prst="rect">
            <a:avLst/>
          </a:prstGeom>
          <a:noFill/>
        </p:spPr>
        <p:txBody>
          <a:bodyPr wrap="square">
            <a:spAutoFit/>
          </a:bodyPr>
          <a:lstStyle/>
          <a:p>
            <a:pPr marL="304815" indent="-304815" algn="just">
              <a:lnSpc>
                <a:spcPct val="150000"/>
              </a:lnSpc>
              <a:spcBef>
                <a:spcPts val="200"/>
              </a:spcBef>
              <a:spcAft>
                <a:spcPts val="200"/>
              </a:spcAft>
              <a:buFont typeface="Courier New" panose="02070309020205020404" pitchFamily="49" charset="0"/>
              <a:buChar char="o"/>
            </a:pP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1, 2, 3</a:t>
            </a:r>
            <a:r>
              <a:rPr lang="en-US" sz="1800" dirty="0">
                <a:solidFill>
                  <a:schemeClr val="tx1"/>
                </a:solidFill>
                <a:latin typeface="UTM Avo" panose="02040603050506020204" pitchFamily="18"/>
                <a:ea typeface="Calibri" panose="020F0502020204030204" pitchFamily="34" charset="0"/>
                <a:cs typeface="Times New Roman" panose="02020603050405020304" pitchFamily="18" charset="0"/>
              </a:rPr>
              <a:t> - </a:t>
            </a: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di sản thể hiện bằng vật chất, nhìn thấy được ở một địa điểm cụ thể, gắn với một địa phương cụ thể.</a:t>
            </a:r>
            <a:endParaRPr lang="vi-VN" sz="1800" dirty="0">
              <a:solidFill>
                <a:schemeClr val="tx1"/>
              </a:solidFill>
              <a:latin typeface="UTM Avo" panose="02040603050506020204" pitchFamily="18"/>
              <a:cs typeface="Times New Roman" panose="02020603050405020304" pitchFamily="18" charset="0"/>
            </a:endParaRPr>
          </a:p>
          <a:p>
            <a:pPr marL="304815" indent="-304815" algn="just">
              <a:lnSpc>
                <a:spcPct val="150000"/>
              </a:lnSpc>
              <a:spcBef>
                <a:spcPts val="200"/>
              </a:spcBef>
              <a:spcAft>
                <a:spcPts val="200"/>
              </a:spcAft>
              <a:buFont typeface="Courier New" panose="02070309020205020404" pitchFamily="49" charset="0"/>
              <a:buChar char="o"/>
            </a:pP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4, 5, 6 </a:t>
            </a:r>
            <a:r>
              <a:rPr lang="en-US" sz="1800" dirty="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di sản không thể hiện bằng vật chất</a:t>
            </a:r>
            <a:endParaRPr lang="vi-VN" sz="1800" dirty="0">
              <a:solidFill>
                <a:schemeClr val="tx1"/>
              </a:solidFill>
              <a:latin typeface="UTM Avo" panose="02040603050506020204" pitchFamily="18"/>
              <a:cs typeface="Times New Roman" panose="02020603050405020304" pitchFamily="18" charset="0"/>
            </a:endParaRPr>
          </a:p>
        </p:txBody>
      </p:sp>
      <p:sp>
        <p:nvSpPr>
          <p:cNvPr id="15" name="TextBox 14">
            <a:extLst>
              <a:ext uri="{FF2B5EF4-FFF2-40B4-BE49-F238E27FC236}">
                <a16:creationId xmlns:a16="http://schemas.microsoft.com/office/drawing/2014/main" id="{1317C933-FB9B-330D-C86D-8F45D8B6599C}"/>
              </a:ext>
            </a:extLst>
          </p:cNvPr>
          <p:cNvSpPr txBox="1"/>
          <p:nvPr/>
        </p:nvSpPr>
        <p:spPr>
          <a:xfrm>
            <a:off x="5969822" y="3472954"/>
            <a:ext cx="6160861" cy="2706062"/>
          </a:xfrm>
          <a:prstGeom prst="rect">
            <a:avLst/>
          </a:prstGeom>
          <a:noFill/>
        </p:spPr>
        <p:txBody>
          <a:bodyPr wrap="square">
            <a:spAutoFit/>
          </a:bodyPr>
          <a:lstStyle/>
          <a:p>
            <a:pPr marL="304815" indent="-304815" algn="just">
              <a:lnSpc>
                <a:spcPct val="150000"/>
              </a:lnSpc>
              <a:spcAft>
                <a:spcPts val="667"/>
              </a:spcAft>
              <a:buFont typeface="Courier New" panose="02070309020205020404" pitchFamily="49" charset="0"/>
              <a:buChar char="o"/>
            </a:pP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Di sản văn hoá vật thể và phi vật thể. </a:t>
            </a:r>
            <a:endParaRPr lang="en-US" sz="18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marL="304815" indent="-304815" algn="just">
              <a:lnSpc>
                <a:spcPct val="150000"/>
              </a:lnSpc>
              <a:spcAft>
                <a:spcPts val="667"/>
              </a:spcAft>
              <a:buFont typeface="Courier New" panose="02070309020205020404" pitchFamily="49" charset="0"/>
              <a:buChar char="o"/>
            </a:pP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Di sản văn hoá vật thể là sản phẩm vật chất, được lưu truyền từ đời này sang đời khác. </a:t>
            </a:r>
            <a:endParaRPr lang="en-US" sz="18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marL="304815" indent="-304815" algn="just">
              <a:lnSpc>
                <a:spcPct val="150000"/>
              </a:lnSpc>
              <a:spcAft>
                <a:spcPts val="667"/>
              </a:spcAft>
              <a:buFont typeface="Courier New" panose="02070309020205020404" pitchFamily="49" charset="0"/>
              <a:buChar char="o"/>
            </a:pPr>
            <a:r>
              <a:rPr lang="vi-VN" sz="1800" dirty="0">
                <a:solidFill>
                  <a:schemeClr val="tx1"/>
                </a:solidFill>
                <a:latin typeface="UTM Avo" panose="02040603050506020204" pitchFamily="18"/>
                <a:ea typeface="Calibri" panose="020F0502020204030204" pitchFamily="34" charset="0"/>
                <a:cs typeface="Times New Roman" panose="02020603050405020304" pitchFamily="18" charset="0"/>
              </a:rPr>
              <a:t>Di sản văn hoá phi vật thể là sản phẩm tinh thần, gắn với đời sống văn hoá của dân tộc qua các thời đại khác nhau.</a:t>
            </a:r>
            <a:endParaRPr lang="vi-VN" sz="1800" dirty="0">
              <a:solidFill>
                <a:schemeClr val="tx1"/>
              </a:solidFill>
              <a:latin typeface="UTM Avo" panose="02040603050506020204" pitchFamily="18"/>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A45891E6-31CA-8F4E-3291-9660B8C73CFF}"/>
              </a:ext>
            </a:extLst>
          </p:cNvPr>
          <p:cNvCxnSpPr/>
          <p:nvPr/>
        </p:nvCxnSpPr>
        <p:spPr>
          <a:xfrm>
            <a:off x="336973" y="3415037"/>
            <a:ext cx="1161604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Rectangle: Rounded Corners 21">
            <a:extLst>
              <a:ext uri="{FF2B5EF4-FFF2-40B4-BE49-F238E27FC236}">
                <a16:creationId xmlns:a16="http://schemas.microsoft.com/office/drawing/2014/main" id="{4825B2BC-FA67-242B-2AFA-5A1113A53BA5}"/>
              </a:ext>
            </a:extLst>
          </p:cNvPr>
          <p:cNvSpPr/>
          <p:nvPr/>
        </p:nvSpPr>
        <p:spPr>
          <a:xfrm>
            <a:off x="4337040" y="991764"/>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200"/>
              </a:spcBef>
              <a:spcAft>
                <a:spcPts val="200"/>
              </a:spcAft>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2.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Phân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loại</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endParaRPr lang="en-US" sz="20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50118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barn(inVertical)">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barn(inVertical)">
                                      <p:cBhvr>
                                        <p:cTn id="42" dur="500"/>
                                        <p:tgtEl>
                                          <p:spTgt spid="1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barn(inVertical)">
                                      <p:cBhvr>
                                        <p:cTn id="47" dur="500"/>
                                        <p:tgtEl>
                                          <p:spTgt spid="1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xEl>
                                              <p:pRg st="1" end="1"/>
                                            </p:txEl>
                                          </p:spTgt>
                                        </p:tgtEl>
                                        <p:attrNameLst>
                                          <p:attrName>style.visibility</p:attrName>
                                        </p:attrNameLst>
                                      </p:cBhvr>
                                      <p:to>
                                        <p:strVal val="visible"/>
                                      </p:to>
                                    </p:set>
                                    <p:animEffect transition="in" filter="barn(inVertical)">
                                      <p:cBhvr>
                                        <p:cTn id="52" dur="500"/>
                                        <p:tgtEl>
                                          <p:spTgt spid="15">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xEl>
                                              <p:pRg st="2" end="2"/>
                                            </p:txEl>
                                          </p:spTgt>
                                        </p:tgtEl>
                                        <p:attrNameLst>
                                          <p:attrName>style.visibility</p:attrName>
                                        </p:attrNameLst>
                                      </p:cBhvr>
                                      <p:to>
                                        <p:strVal val="visible"/>
                                      </p:to>
                                    </p:set>
                                    <p:animEffect transition="in" filter="barn(inVertical)">
                                      <p:cBhvr>
                                        <p:cTn id="5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086B7-DF50-DE44-2895-43D8163BE30F}"/>
              </a:ext>
            </a:extLst>
          </p:cNvPr>
          <p:cNvSpPr/>
          <p:nvPr/>
        </p:nvSpPr>
        <p:spPr>
          <a:xfrm>
            <a:off x="781131" y="1998839"/>
            <a:ext cx="10629736" cy="34783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extBox 4">
            <a:extLst>
              <a:ext uri="{FF2B5EF4-FFF2-40B4-BE49-F238E27FC236}">
                <a16:creationId xmlns:a16="http://schemas.microsoft.com/office/drawing/2014/main" id="{F830D54A-6E1E-35BD-A7BE-E17908CE2802}"/>
              </a:ext>
            </a:extLst>
          </p:cNvPr>
          <p:cNvSpPr txBox="1"/>
          <p:nvPr/>
        </p:nvSpPr>
        <p:spPr>
          <a:xfrm>
            <a:off x="915719" y="2252004"/>
            <a:ext cx="10360560" cy="3182410"/>
          </a:xfrm>
          <a:prstGeom prst="rect">
            <a:avLst/>
          </a:prstGeom>
          <a:noFill/>
        </p:spPr>
        <p:txBody>
          <a:bodyPr wrap="square">
            <a:spAutoFit/>
          </a:bodyPr>
          <a:lstStyle/>
          <a:p>
            <a:pPr marL="304815" indent="-304815" algn="just">
              <a:lnSpc>
                <a:spcPct val="150000"/>
              </a:lnSpc>
              <a:spcBef>
                <a:spcPts val="200"/>
              </a:spcBef>
              <a:spcAft>
                <a:spcPts val="200"/>
              </a:spcAft>
              <a:buFont typeface="Courier New" panose="02070309020205020404" pitchFamily="49" charset="0"/>
              <a:buChar char="o"/>
            </a:pPr>
            <a:r>
              <a:rPr lang="vi-VN" sz="1900" dirty="0">
                <a:solidFill>
                  <a:srgbClr val="FF0000"/>
                </a:solidFill>
                <a:latin typeface="UTM Avo" panose="02040603050506020204" pitchFamily="18"/>
                <a:ea typeface="Calibri" panose="020F0502020204030204" pitchFamily="34" charset="0"/>
                <a:cs typeface="Times New Roman" panose="02020603050405020304" pitchFamily="18" charset="0"/>
              </a:rPr>
              <a:t>Di sản văn hoá </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bao gồm di sản văn hoá vật thể và di sản văn hoá phi vật thể.</a:t>
            </a:r>
            <a:endParaRPr lang="vi-VN" sz="1900" dirty="0">
              <a:solidFill>
                <a:schemeClr val="tx1"/>
              </a:solidFill>
              <a:latin typeface="UTM Avo" panose="02040603050506020204" pitchFamily="18"/>
              <a:cs typeface="Times New Roman" panose="02020603050405020304" pitchFamily="18" charset="0"/>
            </a:endParaRPr>
          </a:p>
          <a:p>
            <a:pPr marL="304815" indent="-304815" algn="just">
              <a:lnSpc>
                <a:spcPct val="150000"/>
              </a:lnSpc>
              <a:spcBef>
                <a:spcPts val="200"/>
              </a:spcBef>
              <a:spcAft>
                <a:spcPts val="200"/>
              </a:spcAft>
              <a:buFont typeface="Courier New" panose="02070309020205020404" pitchFamily="49" charset="0"/>
              <a:buChar char="o"/>
            </a:pPr>
            <a:r>
              <a:rPr lang="vi-VN" sz="1900" dirty="0">
                <a:solidFill>
                  <a:srgbClr val="FF0000"/>
                </a:solidFill>
                <a:latin typeface="UTM Avo" panose="02040603050506020204" pitchFamily="18"/>
                <a:ea typeface="Calibri" panose="020F0502020204030204" pitchFamily="34" charset="0"/>
                <a:cs typeface="Times New Roman" panose="02020603050405020304" pitchFamily="18" charset="0"/>
              </a:rPr>
              <a:t>Di sản văn hoá vật thể </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là sản phẩm vật chất có giá trị lịch sử, văn hoá, khoa học</a:t>
            </a:r>
            <a:r>
              <a:rPr lang="en-US" sz="19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a:t>
            </a:r>
            <a:endParaRPr lang="vi-VN" sz="1900" dirty="0">
              <a:solidFill>
                <a:schemeClr val="tx1"/>
              </a:solidFill>
              <a:latin typeface="UTM Avo" panose="02040603050506020204" pitchFamily="18"/>
              <a:cs typeface="Times New Roman" panose="02020603050405020304" pitchFamily="18" charset="0"/>
            </a:endParaRPr>
          </a:p>
          <a:p>
            <a:pPr marL="304815" indent="-304815" algn="just">
              <a:lnSpc>
                <a:spcPct val="150000"/>
              </a:lnSpc>
              <a:spcAft>
                <a:spcPts val="667"/>
              </a:spcAft>
              <a:buFont typeface="Courier New" panose="02070309020205020404" pitchFamily="49" charset="0"/>
              <a:buChar char="o"/>
            </a:pPr>
            <a:r>
              <a:rPr lang="vi-VN" sz="1900" dirty="0">
                <a:solidFill>
                  <a:srgbClr val="FF0000"/>
                </a:solidFill>
                <a:latin typeface="UTM Avo" panose="02040603050506020204" pitchFamily="18"/>
                <a:ea typeface="Calibri" panose="020F0502020204030204" pitchFamily="34" charset="0"/>
                <a:cs typeface="Times New Roman" panose="02020603050405020304" pitchFamily="18" charset="0"/>
              </a:rPr>
              <a:t>Di sản văn hoá phi vật thể </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là sản phẩm tinh thần gắn với cộng đồng hoặc cá nhân, vật thể và không gian văn hoá liên quan, có giá trị lịch sử, văn hoá, khoa học, thể hiện bản sắc của cộng đồng được lưu truyền từ thế hệ này sang thế hệ khác bằng truyền miệng, truyền nghề, trình diễn và các hình thức khác.</a:t>
            </a:r>
            <a:endParaRPr lang="vi-VN" sz="1900" dirty="0">
              <a:solidFill>
                <a:schemeClr val="tx1"/>
              </a:solidFill>
              <a:latin typeface="UTM Avo" panose="02040603050506020204" pitchFamily="18"/>
              <a:cs typeface="Times New Roman" panose="02020603050405020304" pitchFamily="18" charset="0"/>
            </a:endParaRPr>
          </a:p>
        </p:txBody>
      </p:sp>
      <p:sp>
        <p:nvSpPr>
          <p:cNvPr id="10" name="Rectangle: Rounded Corners 21">
            <a:extLst>
              <a:ext uri="{FF2B5EF4-FFF2-40B4-BE49-F238E27FC236}">
                <a16:creationId xmlns:a16="http://schemas.microsoft.com/office/drawing/2014/main" id="{FFFC07B1-2DCE-B7C7-9DEE-5267D825CD0B}"/>
              </a:ext>
            </a:extLst>
          </p:cNvPr>
          <p:cNvSpPr/>
          <p:nvPr/>
        </p:nvSpPr>
        <p:spPr>
          <a:xfrm>
            <a:off x="4174723" y="994593"/>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200"/>
              </a:spcBef>
              <a:spcAft>
                <a:spcPts val="200"/>
              </a:spcAft>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2.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Phân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loại</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endParaRPr lang="en-US" sz="20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48146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arn(inVertic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arn(inVertical)">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5520B19-7A43-451C-8BBA-83DF6CF26E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36313" y="-195413"/>
            <a:ext cx="1703801" cy="1031574"/>
          </a:xfrm>
          <a:prstGeom prst="rect">
            <a:avLst/>
          </a:prstGeom>
        </p:spPr>
      </p:pic>
      <p:pic>
        <p:nvPicPr>
          <p:cNvPr id="3" name="Picture 4">
            <a:extLst>
              <a:ext uri="{FF2B5EF4-FFF2-40B4-BE49-F238E27FC236}">
                <a16:creationId xmlns:a16="http://schemas.microsoft.com/office/drawing/2014/main" id="{84DADFC4-14CE-DB4F-DC83-86F9B236B4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71008">
            <a:off x="8934148" y="334671"/>
            <a:ext cx="1841022" cy="257093"/>
          </a:xfrm>
          <a:prstGeom prst="rect">
            <a:avLst/>
          </a:prstGeom>
        </p:spPr>
      </p:pic>
      <p:sp>
        <p:nvSpPr>
          <p:cNvPr id="5" name="TextBox 4">
            <a:extLst>
              <a:ext uri="{FF2B5EF4-FFF2-40B4-BE49-F238E27FC236}">
                <a16:creationId xmlns:a16="http://schemas.microsoft.com/office/drawing/2014/main" id="{924DA359-BA0D-F283-41D3-931B6D263742}"/>
              </a:ext>
            </a:extLst>
          </p:cNvPr>
          <p:cNvSpPr txBox="1"/>
          <p:nvPr/>
        </p:nvSpPr>
        <p:spPr>
          <a:xfrm>
            <a:off x="402771" y="978001"/>
            <a:ext cx="11586029" cy="895694"/>
          </a:xfrm>
          <a:prstGeom prst="rect">
            <a:avLst/>
          </a:prstGeom>
          <a:noFill/>
        </p:spPr>
        <p:txBody>
          <a:bodyPr wrap="square">
            <a:spAutoFit/>
          </a:bodyPr>
          <a:lstStyle/>
          <a:p>
            <a:pPr marL="304815" indent="-304815">
              <a:lnSpc>
                <a:spcPct val="114000"/>
              </a:lnSpc>
              <a:spcAft>
                <a:spcPts val="667"/>
              </a:spcAft>
              <a:buFont typeface="Wingdings" panose="05000000000000000000" pitchFamily="2" charset="2"/>
              <a:buChar char="Ø"/>
            </a:pPr>
            <a:r>
              <a:rPr lang="en-US" sz="2400" dirty="0">
                <a:solidFill>
                  <a:schemeClr val="tx1"/>
                </a:solidFill>
                <a:latin typeface="UTM Avo" panose="02040603050506020204" pitchFamily="18"/>
                <a:ea typeface="Calibri" panose="020F0502020204030204" pitchFamily="34" charset="0"/>
                <a:cs typeface="Arial" panose="020B0604020202020204" pitchFamily="34" charset="0"/>
              </a:rPr>
              <a:t>N</a:t>
            </a:r>
            <a:r>
              <a:rPr lang="vi-VN" sz="2400" dirty="0">
                <a:solidFill>
                  <a:schemeClr val="tx1"/>
                </a:solidFill>
                <a:latin typeface="UTM Avo" panose="02040603050506020204" pitchFamily="18"/>
                <a:ea typeface="Calibri" panose="020F0502020204030204" pitchFamily="34" charset="0"/>
                <a:cs typeface="Arial" panose="020B0604020202020204" pitchFamily="34" charset="0"/>
              </a:rPr>
              <a:t>êu được di sản nào là di tích lịch sử; danh lam thắng cảnh; di vật, bảo vật quốc gia; di sản văn hoá phi vật thể. Giải thích vì sao</a:t>
            </a:r>
            <a:r>
              <a:rPr lang="en-US" sz="2400" dirty="0">
                <a:solidFill>
                  <a:schemeClr val="tx1"/>
                </a:solidFill>
                <a:latin typeface="UTM Avo" panose="02040603050506020204" pitchFamily="18"/>
                <a:ea typeface="Calibri" panose="020F0502020204030204" pitchFamily="34" charset="0"/>
                <a:cs typeface="Arial" panose="020B0604020202020204" pitchFamily="34" charset="0"/>
              </a:rPr>
              <a:t>?</a:t>
            </a:r>
            <a:endParaRPr lang="vi-VN" sz="2400" dirty="0">
              <a:solidFill>
                <a:schemeClr val="tx1"/>
              </a:solidFill>
              <a:latin typeface="UTM Avo" panose="02040603050506020204" pitchFamily="18"/>
              <a:cs typeface="Arial" panose="020B0604020202020204" pitchFamily="34" charset="0"/>
            </a:endParaRPr>
          </a:p>
        </p:txBody>
      </p:sp>
      <p:pic>
        <p:nvPicPr>
          <p:cNvPr id="6" name="Picture 5">
            <a:extLst>
              <a:ext uri="{FF2B5EF4-FFF2-40B4-BE49-F238E27FC236}">
                <a16:creationId xmlns:a16="http://schemas.microsoft.com/office/drawing/2014/main" id="{4E03E600-9F8B-3DF4-5FDF-CA315988B1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472" b="53380"/>
          <a:stretch/>
        </p:blipFill>
        <p:spPr>
          <a:xfrm>
            <a:off x="217715" y="2077560"/>
            <a:ext cx="3657600" cy="2502244"/>
          </a:xfrm>
          <a:prstGeom prst="rect">
            <a:avLst/>
          </a:prstGeom>
        </p:spPr>
      </p:pic>
      <p:sp>
        <p:nvSpPr>
          <p:cNvPr id="7" name="TextBox 6">
            <a:extLst>
              <a:ext uri="{FF2B5EF4-FFF2-40B4-BE49-F238E27FC236}">
                <a16:creationId xmlns:a16="http://schemas.microsoft.com/office/drawing/2014/main" id="{CC0F8137-B8AC-29D8-623F-7F1A623EEC3C}"/>
              </a:ext>
            </a:extLst>
          </p:cNvPr>
          <p:cNvSpPr txBox="1"/>
          <p:nvPr/>
        </p:nvSpPr>
        <p:spPr>
          <a:xfrm>
            <a:off x="4532084" y="2274844"/>
            <a:ext cx="7485745" cy="3446969"/>
          </a:xfrm>
          <a:prstGeom prst="rect">
            <a:avLst/>
          </a:prstGeom>
          <a:noFill/>
        </p:spPr>
        <p:txBody>
          <a:bodyPr wrap="square">
            <a:spAutoFit/>
          </a:bodyPr>
          <a:lstStyle/>
          <a:p>
            <a:pPr marL="457200" indent="-457200" algn="just">
              <a:lnSpc>
                <a:spcPct val="150000"/>
              </a:lnSpc>
              <a:spcBef>
                <a:spcPts val="200"/>
              </a:spcBef>
              <a:spcAft>
                <a:spcPts val="200"/>
              </a:spcAft>
              <a:buAutoNum type="arabicPeriod"/>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Văn Miếu – Quốc Tử Giám</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là </a:t>
            </a:r>
            <a:r>
              <a:rPr lang="vi-VN" sz="2400" dirty="0">
                <a:solidFill>
                  <a:srgbClr val="FF0000"/>
                </a:solidFill>
                <a:latin typeface="UTM Avo" panose="02040603050506020204" pitchFamily="18"/>
                <a:ea typeface="Calibri" panose="020F0502020204030204" pitchFamily="34" charset="0"/>
                <a:cs typeface="Times New Roman" panose="02020603050405020304" pitchFamily="18" charset="0"/>
              </a:rPr>
              <a:t>di tích</a:t>
            </a:r>
            <a:r>
              <a:rPr lang="vi-VN" sz="2400" dirty="0">
                <a:solidFill>
                  <a:srgbClr val="FF0000"/>
                </a:solidFill>
                <a:latin typeface="UTM Avo" panose="02040603050506020204" pitchFamily="18"/>
                <a:cs typeface="Times New Roman" panose="02020603050405020304" pitchFamily="18" charset="0"/>
              </a:rPr>
              <a:t> </a:t>
            </a:r>
            <a:r>
              <a:rPr lang="vi-VN" sz="2400" dirty="0">
                <a:solidFill>
                  <a:srgbClr val="FF0000"/>
                </a:solidFill>
                <a:latin typeface="UTM Avo" panose="02040603050506020204" pitchFamily="18"/>
                <a:ea typeface="Calibri" panose="020F0502020204030204" pitchFamily="34" charset="0"/>
                <a:cs typeface="Times New Roman" panose="02020603050405020304" pitchFamily="18" charset="0"/>
              </a:rPr>
              <a:t>lịch sử </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văn hoá, vì đây là công trình có giá trị lịch sử – văn hoá to lớn. </a:t>
            </a:r>
          </a:p>
          <a:p>
            <a:pPr algn="just">
              <a:lnSpc>
                <a:spcPct val="150000"/>
              </a:lnSpc>
              <a:spcBef>
                <a:spcPts val="200"/>
              </a:spcBef>
              <a:spcAft>
                <a:spcPts val="200"/>
              </a:spcAft>
            </a:pPr>
            <a:endPar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Bef>
                <a:spcPts val="200"/>
              </a:spcBef>
              <a:spcAft>
                <a:spcPts val="200"/>
              </a:spcAft>
            </a:pP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2. </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Trống đồng Ngọc Lũ là </a:t>
            </a:r>
            <a:r>
              <a:rPr lang="vi-VN" sz="2400" dirty="0">
                <a:solidFill>
                  <a:srgbClr val="FF0000"/>
                </a:solidFill>
                <a:latin typeface="UTM Avo" panose="02040603050506020204" pitchFamily="18"/>
                <a:ea typeface="Calibri" panose="020F0502020204030204" pitchFamily="34" charset="0"/>
                <a:cs typeface="Times New Roman" panose="02020603050405020304" pitchFamily="18" charset="0"/>
              </a:rPr>
              <a:t>cổ vật quốc gia</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vì đây là hiện vật quý của đất nước.</a:t>
            </a:r>
            <a:endParaRPr lang="vi-VN" sz="2400" dirty="0">
              <a:solidFill>
                <a:schemeClr val="tx1"/>
              </a:solidFill>
              <a:latin typeface="UTM Avo" panose="02040603050506020204" pitchFamily="18"/>
              <a:cs typeface="Times New Roman" panose="02020603050405020304" pitchFamily="18" charset="0"/>
            </a:endParaRPr>
          </a:p>
        </p:txBody>
      </p:sp>
      <p:sp>
        <p:nvSpPr>
          <p:cNvPr id="8" name="Rectangle 7">
            <a:extLst>
              <a:ext uri="{FF2B5EF4-FFF2-40B4-BE49-F238E27FC236}">
                <a16:creationId xmlns:a16="http://schemas.microsoft.com/office/drawing/2014/main" id="{2DADE334-BD9C-C583-56F2-9F5CDDD91E93}"/>
              </a:ext>
            </a:extLst>
          </p:cNvPr>
          <p:cNvSpPr/>
          <p:nvPr/>
        </p:nvSpPr>
        <p:spPr>
          <a:xfrm>
            <a:off x="344714" y="989220"/>
            <a:ext cx="11571514" cy="85624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UTM Avo" panose="02040603050506020204" pitchFamily="18"/>
            </a:endParaRPr>
          </a:p>
        </p:txBody>
      </p:sp>
      <p:sp>
        <p:nvSpPr>
          <p:cNvPr id="9" name="Rectangle: Rounded Corners 21">
            <a:extLst>
              <a:ext uri="{FF2B5EF4-FFF2-40B4-BE49-F238E27FC236}">
                <a16:creationId xmlns:a16="http://schemas.microsoft.com/office/drawing/2014/main" id="{4B96CA5B-3BF1-2973-B0E9-54444D875466}"/>
              </a:ext>
            </a:extLst>
          </p:cNvPr>
          <p:cNvSpPr/>
          <p:nvPr/>
        </p:nvSpPr>
        <p:spPr>
          <a:xfrm>
            <a:off x="4278983" y="149936"/>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200"/>
              </a:spcBef>
              <a:spcAft>
                <a:spcPts val="200"/>
              </a:spcAft>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2.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Phân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loại</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endParaRPr lang="en-US" sz="2000" dirty="0">
              <a:solidFill>
                <a:schemeClr val="tx1"/>
              </a:solidFill>
              <a:latin typeface="UTM Avo" panose="02040603050506020204" pitchFamily="18"/>
              <a:cs typeface="Arial" panose="020B0604020202020204" pitchFamily="34" charset="0"/>
            </a:endParaRPr>
          </a:p>
        </p:txBody>
      </p:sp>
      <p:pic>
        <p:nvPicPr>
          <p:cNvPr id="10" name="Picture 9">
            <a:extLst>
              <a:ext uri="{FF2B5EF4-FFF2-40B4-BE49-F238E27FC236}">
                <a16:creationId xmlns:a16="http://schemas.microsoft.com/office/drawing/2014/main" id="{AEDCF093-B63F-DD11-E822-48B35CF6A4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471" b="53380"/>
          <a:stretch/>
        </p:blipFill>
        <p:spPr>
          <a:xfrm>
            <a:off x="188107" y="4472508"/>
            <a:ext cx="3629150" cy="2385492"/>
          </a:xfrm>
          <a:prstGeom prst="rect">
            <a:avLst/>
          </a:prstGeom>
        </p:spPr>
      </p:pic>
    </p:spTree>
    <p:extLst>
      <p:ext uri="{BB962C8B-B14F-4D97-AF65-F5344CB8AC3E}">
        <p14:creationId xmlns:p14="http://schemas.microsoft.com/office/powerpoint/2010/main" val="21663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75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barn(inVertical)">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barn(inVertical)">
                                      <p:cBhvr>
                                        <p:cTn id="3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349ECB03-D86A-C9E1-F457-B6E77142E7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63742" y="-1640115"/>
            <a:ext cx="1703801" cy="1031574"/>
          </a:xfrm>
          <a:prstGeom prst="rect">
            <a:avLst/>
          </a:prstGeom>
        </p:spPr>
      </p:pic>
      <p:pic>
        <p:nvPicPr>
          <p:cNvPr id="12" name="Picture 4">
            <a:extLst>
              <a:ext uri="{FF2B5EF4-FFF2-40B4-BE49-F238E27FC236}">
                <a16:creationId xmlns:a16="http://schemas.microsoft.com/office/drawing/2014/main" id="{8B9E6089-997A-E70D-8134-34F19C6247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71008">
            <a:off x="11276391" y="-1066490"/>
            <a:ext cx="1841022" cy="257093"/>
          </a:xfrm>
          <a:prstGeom prst="rect">
            <a:avLst/>
          </a:prstGeom>
        </p:spPr>
      </p:pic>
      <p:sp>
        <p:nvSpPr>
          <p:cNvPr id="14" name="TextBox 13">
            <a:extLst>
              <a:ext uri="{FF2B5EF4-FFF2-40B4-BE49-F238E27FC236}">
                <a16:creationId xmlns:a16="http://schemas.microsoft.com/office/drawing/2014/main" id="{374AE67F-33B8-8F27-F15D-66ED049A1479}"/>
              </a:ext>
            </a:extLst>
          </p:cNvPr>
          <p:cNvSpPr txBox="1"/>
          <p:nvPr/>
        </p:nvSpPr>
        <p:spPr>
          <a:xfrm>
            <a:off x="437242" y="1057297"/>
            <a:ext cx="11566071" cy="756361"/>
          </a:xfrm>
          <a:prstGeom prst="rect">
            <a:avLst/>
          </a:prstGeom>
          <a:noFill/>
        </p:spPr>
        <p:txBody>
          <a:bodyPr wrap="square">
            <a:spAutoFit/>
          </a:bodyPr>
          <a:lstStyle/>
          <a:p>
            <a:pPr marL="304815" indent="-304815">
              <a:lnSpc>
                <a:spcPct val="114000"/>
              </a:lnSpc>
              <a:spcAft>
                <a:spcPts val="667"/>
              </a:spcAft>
              <a:buFont typeface="Wingdings" panose="05000000000000000000" pitchFamily="2" charset="2"/>
              <a:buChar char="Ø"/>
            </a:pP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N</a:t>
            </a:r>
            <a:r>
              <a:rPr lang="vi-VN" sz="2000" dirty="0">
                <a:solidFill>
                  <a:schemeClr val="tx1"/>
                </a:solidFill>
                <a:latin typeface="UTM Avo" panose="02040603050506020204" pitchFamily="18"/>
                <a:ea typeface="Calibri" panose="020F0502020204030204" pitchFamily="34" charset="0"/>
                <a:cs typeface="Arial" panose="020B0604020202020204" pitchFamily="34" charset="0"/>
              </a:rPr>
              <a:t>êu được di sản nào là di tích lịch sử; danh lam thắng cảnh; di vật, bảo vật quốc gia; di sản văn hoá phi vật thể. Giải thích vì sao</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a:t>
            </a:r>
            <a:endParaRPr lang="vi-VN" sz="2000" dirty="0">
              <a:solidFill>
                <a:schemeClr val="tx1"/>
              </a:solidFill>
              <a:latin typeface="UTM Avo" panose="02040603050506020204" pitchFamily="18"/>
              <a:cs typeface="Arial" panose="020B0604020202020204" pitchFamily="34" charset="0"/>
            </a:endParaRPr>
          </a:p>
        </p:txBody>
      </p:sp>
      <p:pic>
        <p:nvPicPr>
          <p:cNvPr id="15" name="Picture 14">
            <a:extLst>
              <a:ext uri="{FF2B5EF4-FFF2-40B4-BE49-F238E27FC236}">
                <a16:creationId xmlns:a16="http://schemas.microsoft.com/office/drawing/2014/main" id="{4433FDD6-5F02-2205-F44B-C6A4021876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213" r="63472"/>
          <a:stretch/>
        </p:blipFill>
        <p:spPr>
          <a:xfrm>
            <a:off x="317284" y="1991188"/>
            <a:ext cx="3841010" cy="2580811"/>
          </a:xfrm>
          <a:prstGeom prst="rect">
            <a:avLst/>
          </a:prstGeom>
        </p:spPr>
      </p:pic>
      <p:sp>
        <p:nvSpPr>
          <p:cNvPr id="16" name="Rectangle 15">
            <a:extLst>
              <a:ext uri="{FF2B5EF4-FFF2-40B4-BE49-F238E27FC236}">
                <a16:creationId xmlns:a16="http://schemas.microsoft.com/office/drawing/2014/main" id="{0EC20CC9-FBAE-B968-27E8-4A49891F3220}"/>
              </a:ext>
            </a:extLst>
          </p:cNvPr>
          <p:cNvSpPr/>
          <p:nvPr/>
        </p:nvSpPr>
        <p:spPr>
          <a:xfrm>
            <a:off x="437243" y="995945"/>
            <a:ext cx="11395264" cy="85624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UTM Avo" panose="02040603050506020204" pitchFamily="18"/>
            </a:endParaRPr>
          </a:p>
        </p:txBody>
      </p:sp>
      <p:sp>
        <p:nvSpPr>
          <p:cNvPr id="17" name="TextBox 16">
            <a:extLst>
              <a:ext uri="{FF2B5EF4-FFF2-40B4-BE49-F238E27FC236}">
                <a16:creationId xmlns:a16="http://schemas.microsoft.com/office/drawing/2014/main" id="{F0D58884-DDE4-6166-C544-D1F320C806F0}"/>
              </a:ext>
            </a:extLst>
          </p:cNvPr>
          <p:cNvSpPr txBox="1"/>
          <p:nvPr/>
        </p:nvSpPr>
        <p:spPr>
          <a:xfrm>
            <a:off x="4833715" y="2006011"/>
            <a:ext cx="7111542" cy="3975319"/>
          </a:xfrm>
          <a:prstGeom prst="rect">
            <a:avLst/>
          </a:prstGeom>
          <a:noFill/>
        </p:spPr>
        <p:txBody>
          <a:bodyPr wrap="square">
            <a:spAutoFit/>
          </a:bodyPr>
          <a:lstStyle/>
          <a:p>
            <a:pPr algn="just">
              <a:lnSpc>
                <a:spcPct val="150000"/>
              </a:lnSpc>
              <a:spcBef>
                <a:spcPts val="200"/>
              </a:spcBef>
              <a:spcAft>
                <a:spcPts val="200"/>
              </a:spcAft>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3</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Vịnh Hạ Long là </a:t>
            </a:r>
            <a:r>
              <a:rPr lang="vi-VN" sz="2400" dirty="0">
                <a:solidFill>
                  <a:srgbClr val="FF0000"/>
                </a:solidFill>
                <a:latin typeface="UTM Avo" panose="02040603050506020204" pitchFamily="18"/>
                <a:ea typeface="Calibri" panose="020F0502020204030204" pitchFamily="34" charset="0"/>
                <a:cs typeface="Times New Roman" panose="02020603050405020304" pitchFamily="18" charset="0"/>
              </a:rPr>
              <a:t>danh lam thắng cảnh</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vì đây là cảnh quan thiên nhiên kì thú, có từ hàng triệu năm trước đây.</a:t>
            </a:r>
          </a:p>
          <a:p>
            <a:pPr algn="just">
              <a:lnSpc>
                <a:spcPct val="150000"/>
              </a:lnSpc>
              <a:spcBef>
                <a:spcPts val="200"/>
              </a:spcBef>
              <a:spcAft>
                <a:spcPts val="200"/>
              </a:spcAft>
            </a:pPr>
            <a:endParaRPr lang="vi-VN" sz="2400" dirty="0">
              <a:solidFill>
                <a:schemeClr val="tx1"/>
              </a:solidFill>
              <a:latin typeface="UTM Avo" panose="02040603050506020204" pitchFamily="18"/>
              <a:cs typeface="Times New Roman" panose="02020603050405020304" pitchFamily="18" charset="0"/>
            </a:endParaRPr>
          </a:p>
          <a:p>
            <a:pPr algn="just">
              <a:lnSpc>
                <a:spcPct val="150000"/>
              </a:lnSpc>
              <a:spcAft>
                <a:spcPts val="667"/>
              </a:spcAft>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4</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Văn hoá Công chiêng Tây Nguyên – </a:t>
            </a:r>
            <a:r>
              <a:rPr lang="vi-VN" sz="2400" dirty="0">
                <a:solidFill>
                  <a:srgbClr val="FF0000"/>
                </a:solidFill>
                <a:latin typeface="UTM Avo" panose="02040603050506020204" pitchFamily="18"/>
                <a:ea typeface="Calibri" panose="020F0502020204030204" pitchFamily="34" charset="0"/>
                <a:cs typeface="Times New Roman" panose="02020603050405020304" pitchFamily="18" charset="0"/>
              </a:rPr>
              <a:t>Di sản văn hoả phi vật thể</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vì đây là sản phẩm tinh thần.</a:t>
            </a:r>
            <a:endParaRPr lang="vi-VN" sz="2400" dirty="0">
              <a:solidFill>
                <a:schemeClr val="tx1"/>
              </a:solidFill>
              <a:latin typeface="UTM Avo" panose="02040603050506020204" pitchFamily="18"/>
              <a:cs typeface="Times New Roman" panose="02020603050405020304" pitchFamily="18" charset="0"/>
            </a:endParaRPr>
          </a:p>
        </p:txBody>
      </p:sp>
      <p:sp>
        <p:nvSpPr>
          <p:cNvPr id="18" name="Rectangle: Rounded Corners 21">
            <a:extLst>
              <a:ext uri="{FF2B5EF4-FFF2-40B4-BE49-F238E27FC236}">
                <a16:creationId xmlns:a16="http://schemas.microsoft.com/office/drawing/2014/main" id="{6F0FEAF5-4E3C-664E-A5B9-428BF5CF5007}"/>
              </a:ext>
            </a:extLst>
          </p:cNvPr>
          <p:cNvSpPr/>
          <p:nvPr/>
        </p:nvSpPr>
        <p:spPr>
          <a:xfrm>
            <a:off x="4337040" y="345348"/>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200"/>
              </a:spcBef>
              <a:spcAft>
                <a:spcPts val="200"/>
              </a:spcAft>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2.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Phân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loại</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endParaRPr lang="en-US" sz="2000" dirty="0">
              <a:solidFill>
                <a:schemeClr val="tx1"/>
              </a:solidFill>
              <a:latin typeface="UTM Avo" panose="02040603050506020204" pitchFamily="18"/>
              <a:cs typeface="Arial" panose="020B0604020202020204" pitchFamily="34" charset="0"/>
            </a:endParaRPr>
          </a:p>
        </p:txBody>
      </p:sp>
      <p:pic>
        <p:nvPicPr>
          <p:cNvPr id="19" name="Picture 18">
            <a:extLst>
              <a:ext uri="{FF2B5EF4-FFF2-40B4-BE49-F238E27FC236}">
                <a16:creationId xmlns:a16="http://schemas.microsoft.com/office/drawing/2014/main" id="{39DE3B80-C09F-555F-45D4-938E19D679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001" t="53674"/>
          <a:stretch/>
        </p:blipFill>
        <p:spPr>
          <a:xfrm>
            <a:off x="424801" y="4255416"/>
            <a:ext cx="3637398" cy="2580811"/>
          </a:xfrm>
          <a:prstGeom prst="rect">
            <a:avLst/>
          </a:prstGeom>
        </p:spPr>
      </p:pic>
    </p:spTree>
    <p:extLst>
      <p:ext uri="{BB962C8B-B14F-4D97-AF65-F5344CB8AC3E}">
        <p14:creationId xmlns:p14="http://schemas.microsoft.com/office/powerpoint/2010/main" val="213528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75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75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barn(inVertical)">
                                      <p:cBhvr>
                                        <p:cTn id="28" dur="500"/>
                                        <p:tgtEl>
                                          <p:spTgt spid="1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animEffect transition="in" filter="barn(inVertical)">
                                      <p:cBhvr>
                                        <p:cTn id="3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FF15EBC-DAFA-DD2E-3435-79AAE32492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88199" y="646416"/>
            <a:ext cx="1703801" cy="1031574"/>
          </a:xfrm>
          <a:prstGeom prst="rect">
            <a:avLst/>
          </a:prstGeom>
        </p:spPr>
      </p:pic>
      <p:pic>
        <p:nvPicPr>
          <p:cNvPr id="3" name="Picture 4">
            <a:extLst>
              <a:ext uri="{FF2B5EF4-FFF2-40B4-BE49-F238E27FC236}">
                <a16:creationId xmlns:a16="http://schemas.microsoft.com/office/drawing/2014/main" id="{B39EF30A-8506-3633-51ED-B577EA0F66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28992">
            <a:off x="9200848" y="1220041"/>
            <a:ext cx="1841022" cy="257093"/>
          </a:xfrm>
          <a:prstGeom prst="rect">
            <a:avLst/>
          </a:prstGeom>
        </p:spPr>
      </p:pic>
      <p:sp>
        <p:nvSpPr>
          <p:cNvPr id="6" name="TextBox 5">
            <a:extLst>
              <a:ext uri="{FF2B5EF4-FFF2-40B4-BE49-F238E27FC236}">
                <a16:creationId xmlns:a16="http://schemas.microsoft.com/office/drawing/2014/main" id="{2F5AFDCC-F108-CC90-0E5C-46A4AF17FA93}"/>
              </a:ext>
            </a:extLst>
          </p:cNvPr>
          <p:cNvSpPr txBox="1"/>
          <p:nvPr/>
        </p:nvSpPr>
        <p:spPr>
          <a:xfrm>
            <a:off x="698500" y="1554785"/>
            <a:ext cx="4013200" cy="410946"/>
          </a:xfrm>
          <a:prstGeom prst="rect">
            <a:avLst/>
          </a:prstGeom>
          <a:noFill/>
        </p:spPr>
        <p:txBody>
          <a:bodyPr wrap="square">
            <a:spAutoFit/>
          </a:bodyPr>
          <a:lstStyle/>
          <a:p>
            <a:pPr>
              <a:lnSpc>
                <a:spcPct val="114000"/>
              </a:lnSpc>
              <a:spcAft>
                <a:spcPts val="667"/>
              </a:spcAft>
            </a:pP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Thảo</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luận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theo</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cặp</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a:t>
            </a:r>
            <a:endParaRPr lang="en-US" sz="2000" b="1" dirty="0">
              <a:solidFill>
                <a:schemeClr val="tx1"/>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4A5D4764-8422-08E0-2CBE-506E654FA781}"/>
              </a:ext>
            </a:extLst>
          </p:cNvPr>
          <p:cNvSpPr txBox="1"/>
          <p:nvPr/>
        </p:nvSpPr>
        <p:spPr>
          <a:xfrm>
            <a:off x="698500" y="2182685"/>
            <a:ext cx="9936440" cy="756361"/>
          </a:xfrm>
          <a:prstGeom prst="rect">
            <a:avLst/>
          </a:prstGeom>
          <a:noFill/>
        </p:spPr>
        <p:txBody>
          <a:bodyPr wrap="square">
            <a:spAutoFit/>
          </a:bodyPr>
          <a:lstStyle/>
          <a:p>
            <a:pPr marL="304815" indent="-304815">
              <a:lnSpc>
                <a:spcPct val="114000"/>
              </a:lnSpc>
              <a:spcAft>
                <a:spcPts val="667"/>
              </a:spcAft>
              <a:buFont typeface="Wingdings" panose="05000000000000000000" pitchFamily="2" charset="2"/>
              <a:buChar char="Ø"/>
            </a:pP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N</a:t>
            </a:r>
            <a:r>
              <a:rPr lang="vi-VN" sz="2000" dirty="0">
                <a:solidFill>
                  <a:schemeClr val="tx1"/>
                </a:solidFill>
                <a:latin typeface="UTM Avo" panose="02040603050506020204" pitchFamily="18"/>
                <a:ea typeface="Calibri" panose="020F0502020204030204" pitchFamily="34" charset="0"/>
                <a:cs typeface="Arial" panose="020B0604020202020204" pitchFamily="34" charset="0"/>
              </a:rPr>
              <a:t>êu được di sản nào là di tích lịch sử; danh lam thắng cảnh; di vật, bảo vật quốc gia; di sản văn hoá phi vật thể. Giải thích vì sao</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a:t>
            </a:r>
            <a:endParaRPr lang="vi-VN" sz="2000" dirty="0">
              <a:solidFill>
                <a:schemeClr val="tx1"/>
              </a:solidFill>
              <a:latin typeface="UTM Avo" panose="02040603050506020204" pitchFamily="18"/>
              <a:cs typeface="Arial" panose="020B0604020202020204" pitchFamily="34" charset="0"/>
            </a:endParaRPr>
          </a:p>
        </p:txBody>
      </p:sp>
      <p:pic>
        <p:nvPicPr>
          <p:cNvPr id="8" name="Picture 7">
            <a:extLst>
              <a:ext uri="{FF2B5EF4-FFF2-40B4-BE49-F238E27FC236}">
                <a16:creationId xmlns:a16="http://schemas.microsoft.com/office/drawing/2014/main" id="{413656BE-CF9F-BDF5-F76B-6834CC06D0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4213" r="63472"/>
          <a:stretch/>
        </p:blipFill>
        <p:spPr>
          <a:xfrm>
            <a:off x="273741" y="3392347"/>
            <a:ext cx="3175193" cy="2133442"/>
          </a:xfrm>
          <a:prstGeom prst="rect">
            <a:avLst/>
          </a:prstGeom>
        </p:spPr>
      </p:pic>
      <p:sp>
        <p:nvSpPr>
          <p:cNvPr id="10" name="Rectangle 9">
            <a:extLst>
              <a:ext uri="{FF2B5EF4-FFF2-40B4-BE49-F238E27FC236}">
                <a16:creationId xmlns:a16="http://schemas.microsoft.com/office/drawing/2014/main" id="{B01C0F74-0B56-E217-2DAF-9DE0D23D04AC}"/>
              </a:ext>
            </a:extLst>
          </p:cNvPr>
          <p:cNvSpPr/>
          <p:nvPr/>
        </p:nvSpPr>
        <p:spPr>
          <a:xfrm>
            <a:off x="698500" y="2121333"/>
            <a:ext cx="9789699" cy="856241"/>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UTM Avo" panose="02040603050506020204" pitchFamily="18"/>
            </a:endParaRPr>
          </a:p>
        </p:txBody>
      </p:sp>
      <p:sp>
        <p:nvSpPr>
          <p:cNvPr id="15" name="TextBox 14">
            <a:extLst>
              <a:ext uri="{FF2B5EF4-FFF2-40B4-BE49-F238E27FC236}">
                <a16:creationId xmlns:a16="http://schemas.microsoft.com/office/drawing/2014/main" id="{6A3C3BD2-46F3-9F6B-6DCB-D51DBF506C27}"/>
              </a:ext>
            </a:extLst>
          </p:cNvPr>
          <p:cNvSpPr txBox="1"/>
          <p:nvPr/>
        </p:nvSpPr>
        <p:spPr>
          <a:xfrm>
            <a:off x="6589944" y="3131398"/>
            <a:ext cx="5167947" cy="2687339"/>
          </a:xfrm>
          <a:prstGeom prst="rect">
            <a:avLst/>
          </a:prstGeom>
          <a:noFill/>
        </p:spPr>
        <p:txBody>
          <a:bodyPr wrap="square">
            <a:spAutoFit/>
          </a:bodyPr>
          <a:lstStyle/>
          <a:p>
            <a:pPr algn="just">
              <a:lnSpc>
                <a:spcPct val="150000"/>
              </a:lnSpc>
              <a:spcBef>
                <a:spcPts val="200"/>
              </a:spcBef>
              <a:spcAft>
                <a:spcPts val="200"/>
              </a:spcAft>
            </a:pP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3</a:t>
            </a:r>
            <a:r>
              <a:rPr lang="en-US" sz="19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 Vịnh Hạ Long là danh lam thắng cảnh, vì đây là cảnh quan thiên nhiên kì thú, có từ hàng triệu năm trước đây.</a:t>
            </a:r>
            <a:endParaRPr lang="vi-VN" sz="1900" dirty="0">
              <a:solidFill>
                <a:schemeClr val="tx1"/>
              </a:solidFill>
              <a:latin typeface="UTM Avo" panose="02040603050506020204" pitchFamily="18"/>
              <a:cs typeface="Times New Roman" panose="02020603050405020304" pitchFamily="18" charset="0"/>
            </a:endParaRPr>
          </a:p>
          <a:p>
            <a:pPr algn="just">
              <a:lnSpc>
                <a:spcPct val="150000"/>
              </a:lnSpc>
              <a:spcAft>
                <a:spcPts val="667"/>
              </a:spcAft>
            </a:pP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4</a:t>
            </a:r>
            <a:r>
              <a:rPr lang="en-US" sz="19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1900" dirty="0">
                <a:solidFill>
                  <a:schemeClr val="tx1"/>
                </a:solidFill>
                <a:latin typeface="UTM Avo" panose="02040603050506020204" pitchFamily="18"/>
                <a:ea typeface="Calibri" panose="020F0502020204030204" pitchFamily="34" charset="0"/>
                <a:cs typeface="Times New Roman" panose="02020603050405020304" pitchFamily="18" charset="0"/>
              </a:rPr>
              <a:t> Văn hoá Công chiêng Tây Nguyên – Di sản văn hoả phi vật thể, vì đây là sản phẩm tinh thần.</a:t>
            </a:r>
            <a:endParaRPr lang="vi-VN" sz="1900" dirty="0">
              <a:solidFill>
                <a:schemeClr val="tx1"/>
              </a:solidFill>
              <a:latin typeface="UTM Avo" panose="02040603050506020204" pitchFamily="18"/>
              <a:cs typeface="Times New Roman" panose="02020603050405020304" pitchFamily="18" charset="0"/>
            </a:endParaRPr>
          </a:p>
        </p:txBody>
      </p:sp>
      <p:sp>
        <p:nvSpPr>
          <p:cNvPr id="16" name="Rectangle: Rounded Corners 21">
            <a:extLst>
              <a:ext uri="{FF2B5EF4-FFF2-40B4-BE49-F238E27FC236}">
                <a16:creationId xmlns:a16="http://schemas.microsoft.com/office/drawing/2014/main" id="{BD6688B8-5BF9-F202-EC85-CFB8FF3E4245}"/>
              </a:ext>
            </a:extLst>
          </p:cNvPr>
          <p:cNvSpPr/>
          <p:nvPr/>
        </p:nvSpPr>
        <p:spPr>
          <a:xfrm>
            <a:off x="4337040" y="991764"/>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200"/>
              </a:spcBef>
              <a:spcAft>
                <a:spcPts val="200"/>
              </a:spcAft>
            </a:pP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2.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Phân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loại</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endParaRPr lang="en-US" sz="2000" dirty="0">
              <a:solidFill>
                <a:schemeClr val="tx1"/>
              </a:solidFill>
              <a:latin typeface="UTM Avo" panose="02040603050506020204" pitchFamily="18"/>
              <a:cs typeface="Arial" panose="020B0604020202020204" pitchFamily="34" charset="0"/>
            </a:endParaRPr>
          </a:p>
        </p:txBody>
      </p:sp>
      <p:pic>
        <p:nvPicPr>
          <p:cNvPr id="17" name="Picture 16">
            <a:extLst>
              <a:ext uri="{FF2B5EF4-FFF2-40B4-BE49-F238E27FC236}">
                <a16:creationId xmlns:a16="http://schemas.microsoft.com/office/drawing/2014/main" id="{37E4DE7C-1A21-4B1F-912B-6865BFAFBC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001" t="53674"/>
          <a:stretch/>
        </p:blipFill>
        <p:spPr>
          <a:xfrm>
            <a:off x="3501829" y="3392347"/>
            <a:ext cx="3006876" cy="2133442"/>
          </a:xfrm>
          <a:prstGeom prst="rect">
            <a:avLst/>
          </a:prstGeom>
        </p:spPr>
      </p:pic>
    </p:spTree>
    <p:extLst>
      <p:ext uri="{BB962C8B-B14F-4D97-AF65-F5344CB8AC3E}">
        <p14:creationId xmlns:p14="http://schemas.microsoft.com/office/powerpoint/2010/main" val="20576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750"/>
                                        <p:tgtEl>
                                          <p:spTgt spid="8"/>
                                        </p:tgtEl>
                                      </p:cBhvr>
                                    </p:animEffect>
                                  </p:childTnLst>
                                </p:cTn>
                              </p:par>
                              <p:par>
                                <p:cTn id="27" presetID="6"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75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barn(inVertical)">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barn(inVertical)">
                                      <p:cBhvr>
                                        <p:cTn id="3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39F6078-A371-131F-87D3-913C9853F3ED}"/>
              </a:ext>
            </a:extLst>
          </p:cNvPr>
          <p:cNvPicPr>
            <a:picLocks noChangeAspect="1"/>
          </p:cNvPicPr>
          <p:nvPr/>
        </p:nvPicPr>
        <p:blipFill>
          <a:blip r:embed="rId4"/>
          <a:stretch>
            <a:fillRect/>
          </a:stretch>
        </p:blipFill>
        <p:spPr>
          <a:xfrm>
            <a:off x="8790975" y="716752"/>
            <a:ext cx="3403163" cy="1882800"/>
          </a:xfrm>
          <a:prstGeom prst="rect">
            <a:avLst/>
          </a:prstGeom>
        </p:spPr>
      </p:pic>
    </p:spTree>
    <p:extLst>
      <p:ext uri="{BB962C8B-B14F-4D97-AF65-F5344CB8AC3E}">
        <p14:creationId xmlns:p14="http://schemas.microsoft.com/office/powerpoint/2010/main" val="248217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DEE9D4-43A8-8200-6222-942EF5C8A8D9}"/>
              </a:ext>
            </a:extLst>
          </p:cNvPr>
          <p:cNvSpPr txBox="1"/>
          <p:nvPr/>
        </p:nvSpPr>
        <p:spPr>
          <a:xfrm>
            <a:off x="673100" y="1446171"/>
            <a:ext cx="10845800" cy="1074333"/>
          </a:xfrm>
          <a:prstGeom prst="rect">
            <a:avLst/>
          </a:prstGeom>
          <a:noFill/>
        </p:spPr>
        <p:txBody>
          <a:bodyPr wrap="square">
            <a:spAutoFit/>
          </a:bodyPr>
          <a:lstStyle/>
          <a:p>
            <a:pPr algn="just">
              <a:lnSpc>
                <a:spcPct val="150000"/>
              </a:lnSpc>
              <a:spcBef>
                <a:spcPts val="200"/>
              </a:spcBef>
              <a:spcAft>
                <a:spcPts val="200"/>
              </a:spcAft>
            </a:pPr>
            <a:r>
              <a:rPr lang="vi-VN" sz="2267" b="1">
                <a:solidFill>
                  <a:schemeClr val="tx1"/>
                </a:solidFill>
                <a:latin typeface="UTM Avo" panose="02040603050506020204" pitchFamily="18"/>
                <a:ea typeface="Calibri" panose="020F0502020204030204" pitchFamily="34" charset="0"/>
                <a:cs typeface="Times New Roman" panose="02020603050405020304" pitchFamily="18" charset="0"/>
              </a:rPr>
              <a:t>Bài 1</a:t>
            </a:r>
            <a:r>
              <a:rPr lang="vi-VN" sz="2267">
                <a:solidFill>
                  <a:schemeClr val="tx1"/>
                </a:solidFill>
                <a:latin typeface="UTM Avo" panose="02040603050506020204" pitchFamily="18"/>
                <a:ea typeface="Calibri" panose="020F0502020204030204" pitchFamily="34" charset="0"/>
                <a:cs typeface="Times New Roman" panose="02020603050405020304" pitchFamily="18" charset="0"/>
              </a:rPr>
              <a:t>: Theo em, những giá trị văn hoá nào dưới đây đã được công nhận là di sản văn hoá? (Đánh dấu x vào ô em lựa chọn)</a:t>
            </a:r>
            <a:endParaRPr lang="vi-VN" sz="2267" dirty="0">
              <a:solidFill>
                <a:schemeClr val="tx1"/>
              </a:solidFill>
              <a:latin typeface="UTM Avo" panose="02040603050506020204" pitchFamily="18"/>
              <a:cs typeface="Times New Roman" panose="02020603050405020304" pitchFamily="18" charset="0"/>
            </a:endParaRPr>
          </a:p>
        </p:txBody>
      </p:sp>
      <p:pic>
        <p:nvPicPr>
          <p:cNvPr id="3" name="Picture 2" descr="Cô giáo đã nói gì với Chi khi em xin phép cô cho hái hoa ? Đọc">
            <a:extLst>
              <a:ext uri="{FF2B5EF4-FFF2-40B4-BE49-F238E27FC236}">
                <a16:creationId xmlns:a16="http://schemas.microsoft.com/office/drawing/2014/main" id="{A8FF9F53-579A-9A62-A466-8F6FFB552E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57" b="98957" l="5184" r="89849">
                        <a14:foregroundMark x1="24622" y1="9565" x2="39309" y2="6261"/>
                        <a14:foregroundMark x1="39309" y1="6261" x2="24838" y2="11304"/>
                        <a14:foregroundMark x1="24838" y1="11304" x2="24622" y2="12174"/>
                        <a14:foregroundMark x1="37149" y1="3130" x2="37149" y2="3130"/>
                        <a14:foregroundMark x1="28942" y1="13565" x2="12527" y2="18609"/>
                        <a14:foregroundMark x1="12527" y1="18609" x2="7343" y2="32174"/>
                        <a14:foregroundMark x1="7343" y1="32174" x2="7343" y2="30783"/>
                        <a14:foregroundMark x1="14039" y1="79130" x2="5184" y2="79478"/>
                        <a14:foregroundMark x1="29374" y1="75478" x2="30238" y2="93043"/>
                        <a14:foregroundMark x1="30238" y1="93043" x2="44492" y2="97217"/>
                        <a14:foregroundMark x1="44492" y1="97217" x2="44708" y2="98957"/>
                      </a14:backgroundRemoval>
                    </a14:imgEffect>
                  </a14:imgLayer>
                </a14:imgProps>
              </a:ext>
              <a:ext uri="{28A0092B-C50C-407E-A947-70E740481C1C}">
                <a14:useLocalDpi xmlns:a14="http://schemas.microsoft.com/office/drawing/2010/main" val="0"/>
              </a:ext>
            </a:extLst>
          </a:blip>
          <a:srcRect/>
          <a:stretch>
            <a:fillRect/>
          </a:stretch>
        </p:blipFill>
        <p:spPr bwMode="auto">
          <a:xfrm>
            <a:off x="0" y="4631656"/>
            <a:ext cx="1969688" cy="2226343"/>
          </a:xfrm>
          <a:prstGeom prst="rect">
            <a:avLst/>
          </a:prstGeom>
          <a:noFill/>
          <a:extLst>
            <a:ext uri="{909E8E84-426E-40DD-AFC4-6F175D3DCCD1}">
              <a14:hiddenFill xmlns:a14="http://schemas.microsoft.com/office/drawing/2010/main">
                <a:solidFill>
                  <a:srgbClr val="FFFFFF"/>
                </a:solidFill>
              </a14:hiddenFill>
            </a:ext>
          </a:extLst>
        </p:spPr>
      </p:pic>
      <p:sp>
        <p:nvSpPr>
          <p:cNvPr id="7" name="Multiplication Sign 9">
            <a:extLst>
              <a:ext uri="{FF2B5EF4-FFF2-40B4-BE49-F238E27FC236}">
                <a16:creationId xmlns:a16="http://schemas.microsoft.com/office/drawing/2014/main" id="{53C629FC-4780-452E-1AD8-116717AEA563}"/>
              </a:ext>
            </a:extLst>
          </p:cNvPr>
          <p:cNvSpPr/>
          <p:nvPr/>
        </p:nvSpPr>
        <p:spPr>
          <a:xfrm>
            <a:off x="8470231" y="2782653"/>
            <a:ext cx="583495" cy="653215"/>
          </a:xfrm>
          <a:prstGeom prst="mathMultiply">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8" name="Multiplication Sign 10">
            <a:extLst>
              <a:ext uri="{FF2B5EF4-FFF2-40B4-BE49-F238E27FC236}">
                <a16:creationId xmlns:a16="http://schemas.microsoft.com/office/drawing/2014/main" id="{DCC341FF-FD1A-F4CB-B2F4-0CDFF3C70A43}"/>
              </a:ext>
            </a:extLst>
          </p:cNvPr>
          <p:cNvSpPr/>
          <p:nvPr/>
        </p:nvSpPr>
        <p:spPr>
          <a:xfrm>
            <a:off x="8470232" y="3427690"/>
            <a:ext cx="583495" cy="653215"/>
          </a:xfrm>
          <a:prstGeom prst="mathMultiply">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5" name="TextBox 4">
            <a:extLst>
              <a:ext uri="{FF2B5EF4-FFF2-40B4-BE49-F238E27FC236}">
                <a16:creationId xmlns:a16="http://schemas.microsoft.com/office/drawing/2014/main" id="{5124FC69-812B-DC70-D7DA-9948300837CC}"/>
              </a:ext>
            </a:extLst>
          </p:cNvPr>
          <p:cNvSpPr txBox="1"/>
          <p:nvPr/>
        </p:nvSpPr>
        <p:spPr>
          <a:xfrm>
            <a:off x="1472086" y="2782653"/>
            <a:ext cx="7190652" cy="2840201"/>
          </a:xfrm>
          <a:prstGeom prst="rect">
            <a:avLst/>
          </a:prstGeom>
          <a:noFill/>
        </p:spPr>
        <p:txBody>
          <a:bodyPr wrap="square">
            <a:spAutoFit/>
          </a:bodyPr>
          <a:lstStyle/>
          <a:p>
            <a:pPr marL="457200" indent="-457200" algn="just">
              <a:lnSpc>
                <a:spcPct val="150000"/>
              </a:lnSpc>
              <a:spcBef>
                <a:spcPts val="200"/>
              </a:spcBef>
              <a:spcAft>
                <a:spcPts val="200"/>
              </a:spcAft>
              <a:buAutoNum type="alphaUcPeriod"/>
            </a:pPr>
            <a:r>
              <a:rPr lang="en-US" sz="2267">
                <a:solidFill>
                  <a:schemeClr val="tx1"/>
                </a:solidFill>
                <a:latin typeface="UTM Avo" panose="02040603050506020204" pitchFamily="18"/>
                <a:cs typeface="Times New Roman" panose="02020603050405020304" pitchFamily="18" charset="0"/>
              </a:rPr>
              <a:t>Nhã nhạc cung đình Huế (Thừa Thiên Huế).</a:t>
            </a:r>
          </a:p>
          <a:p>
            <a:pPr marL="457200" indent="-457200" algn="just">
              <a:lnSpc>
                <a:spcPct val="150000"/>
              </a:lnSpc>
              <a:spcBef>
                <a:spcPts val="200"/>
              </a:spcBef>
              <a:spcAft>
                <a:spcPts val="200"/>
              </a:spcAft>
              <a:buAutoNum type="alphaUcPeriod"/>
            </a:pPr>
            <a:r>
              <a:rPr lang="en-US" sz="2267">
                <a:solidFill>
                  <a:schemeClr val="tx1"/>
                </a:solidFill>
                <a:latin typeface="UTM Avo" panose="02040603050506020204" pitchFamily="18"/>
                <a:cs typeface="Times New Roman" panose="02020603050405020304" pitchFamily="18" charset="0"/>
              </a:rPr>
              <a:t>Hội Gióng đền Phù Đổng và đền Sóc (Hà Nội).</a:t>
            </a:r>
          </a:p>
          <a:p>
            <a:pPr marL="457200" indent="-457200" algn="just">
              <a:lnSpc>
                <a:spcPct val="150000"/>
              </a:lnSpc>
              <a:spcBef>
                <a:spcPts val="200"/>
              </a:spcBef>
              <a:spcAft>
                <a:spcPts val="200"/>
              </a:spcAft>
              <a:buAutoNum type="alphaUcPeriod"/>
            </a:pPr>
            <a:r>
              <a:rPr lang="en-US" sz="2267">
                <a:solidFill>
                  <a:schemeClr val="tx1"/>
                </a:solidFill>
                <a:latin typeface="UTM Avo" panose="02040603050506020204" pitchFamily="18"/>
                <a:cs typeface="Times New Roman" panose="02020603050405020304" pitchFamily="18" charset="0"/>
              </a:rPr>
              <a:t>Công trình thủy điện Yaly (Gia Lai).</a:t>
            </a:r>
          </a:p>
          <a:p>
            <a:pPr marL="457200" indent="-457200" algn="just">
              <a:lnSpc>
                <a:spcPct val="150000"/>
              </a:lnSpc>
              <a:spcBef>
                <a:spcPts val="200"/>
              </a:spcBef>
              <a:spcAft>
                <a:spcPts val="200"/>
              </a:spcAft>
              <a:buAutoNum type="alphaUcPeriod"/>
            </a:pPr>
            <a:r>
              <a:rPr lang="en-US" sz="2267">
                <a:solidFill>
                  <a:schemeClr val="tx1"/>
                </a:solidFill>
                <a:latin typeface="UTM Avo" panose="02040603050506020204" pitchFamily="18"/>
                <a:cs typeface="Times New Roman" panose="02020603050405020304" pitchFamily="18" charset="0"/>
              </a:rPr>
              <a:t>Khu di tích văn hóa Óc Eo (An Giang).</a:t>
            </a:r>
          </a:p>
          <a:p>
            <a:pPr marL="457200" indent="-457200" algn="just">
              <a:lnSpc>
                <a:spcPct val="150000"/>
              </a:lnSpc>
              <a:spcBef>
                <a:spcPts val="200"/>
              </a:spcBef>
              <a:spcAft>
                <a:spcPts val="200"/>
              </a:spcAft>
              <a:buAutoNum type="alphaUcPeriod"/>
            </a:pPr>
            <a:r>
              <a:rPr lang="en-US" sz="2267">
                <a:solidFill>
                  <a:schemeClr val="tx1"/>
                </a:solidFill>
                <a:latin typeface="UTM Avo" panose="02040603050506020204" pitchFamily="18"/>
                <a:cs typeface="Times New Roman" panose="02020603050405020304" pitchFamily="18" charset="0"/>
              </a:rPr>
              <a:t>Bãi biển Mỹ Khê (Đà Nẵng).</a:t>
            </a:r>
            <a:endParaRPr lang="vi-VN" sz="2267" dirty="0">
              <a:solidFill>
                <a:schemeClr val="tx1"/>
              </a:solidFill>
              <a:latin typeface="UTM Avo" panose="02040603050506020204" pitchFamily="18"/>
              <a:cs typeface="Times New Roman" panose="02020603050405020304" pitchFamily="18" charset="0"/>
            </a:endParaRPr>
          </a:p>
        </p:txBody>
      </p:sp>
    </p:spTree>
    <p:extLst>
      <p:ext uri="{BB962C8B-B14F-4D97-AF65-F5344CB8AC3E}">
        <p14:creationId xmlns:p14="http://schemas.microsoft.com/office/powerpoint/2010/main" val="56034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AA266D1-2F82-F84C-5DAC-EDE01092BD2B}"/>
              </a:ext>
            </a:extLst>
          </p:cNvPr>
          <p:cNvPicPr>
            <a:picLocks noChangeAspect="1"/>
          </p:cNvPicPr>
          <p:nvPr/>
        </p:nvPicPr>
        <p:blipFill>
          <a:blip r:embed="rId4"/>
          <a:stretch>
            <a:fillRect/>
          </a:stretch>
        </p:blipFill>
        <p:spPr>
          <a:xfrm>
            <a:off x="8790975" y="716752"/>
            <a:ext cx="3403163" cy="1882800"/>
          </a:xfrm>
          <a:prstGeom prst="rect">
            <a:avLst/>
          </a:prstGeom>
        </p:spPr>
      </p:pic>
    </p:spTree>
    <p:extLst>
      <p:ext uri="{BB962C8B-B14F-4D97-AF65-F5344CB8AC3E}">
        <p14:creationId xmlns:p14="http://schemas.microsoft.com/office/powerpoint/2010/main" val="113493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BC263F7F-08D6-9160-5A6E-97ABD002C9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28800" y="2336801"/>
            <a:ext cx="1222064" cy="1995466"/>
          </a:xfrm>
          <a:prstGeom prst="rect">
            <a:avLst/>
          </a:prstGeom>
        </p:spPr>
      </p:pic>
      <p:grpSp>
        <p:nvGrpSpPr>
          <p:cNvPr id="14" name="Group 13">
            <a:extLst>
              <a:ext uri="{FF2B5EF4-FFF2-40B4-BE49-F238E27FC236}">
                <a16:creationId xmlns:a16="http://schemas.microsoft.com/office/drawing/2014/main" id="{32E59B34-AB22-30EC-FC7D-9EDEC6CC8766}"/>
              </a:ext>
            </a:extLst>
          </p:cNvPr>
          <p:cNvGrpSpPr/>
          <p:nvPr/>
        </p:nvGrpSpPr>
        <p:grpSpPr>
          <a:xfrm>
            <a:off x="6003370" y="2166861"/>
            <a:ext cx="1281772" cy="2165406"/>
            <a:chOff x="5495370" y="2166860"/>
            <a:chExt cx="1281772" cy="2165406"/>
          </a:xfrm>
        </p:grpSpPr>
        <p:pic>
          <p:nvPicPr>
            <p:cNvPr id="7" name="Picture 10">
              <a:extLst>
                <a:ext uri="{FF2B5EF4-FFF2-40B4-BE49-F238E27FC236}">
                  <a16:creationId xmlns:a16="http://schemas.microsoft.com/office/drawing/2014/main" id="{C90D676C-83C6-7106-F699-4D0CB10FBF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55077" y="2336801"/>
              <a:ext cx="1222065" cy="1995465"/>
            </a:xfrm>
            <a:prstGeom prst="rect">
              <a:avLst/>
            </a:prstGeom>
          </p:spPr>
        </p:pic>
        <p:pic>
          <p:nvPicPr>
            <p:cNvPr id="8" name="Picture 11">
              <a:extLst>
                <a:ext uri="{FF2B5EF4-FFF2-40B4-BE49-F238E27FC236}">
                  <a16:creationId xmlns:a16="http://schemas.microsoft.com/office/drawing/2014/main" id="{9D72D7A2-A4C5-8333-456B-27B7765B757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00000">
              <a:off x="5495370" y="2166860"/>
              <a:ext cx="645038" cy="339881"/>
            </a:xfrm>
            <a:prstGeom prst="rect">
              <a:avLst/>
            </a:prstGeom>
          </p:spPr>
        </p:pic>
      </p:grpSp>
      <p:pic>
        <p:nvPicPr>
          <p:cNvPr id="9" name="Picture 12">
            <a:extLst>
              <a:ext uri="{FF2B5EF4-FFF2-40B4-BE49-F238E27FC236}">
                <a16:creationId xmlns:a16="http://schemas.microsoft.com/office/drawing/2014/main" id="{91DAB877-2318-91BA-1407-5F1EFA8386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32703">
            <a:off x="785397" y="3155801"/>
            <a:ext cx="1642603" cy="229384"/>
          </a:xfrm>
          <a:prstGeom prst="rect">
            <a:avLst/>
          </a:prstGeom>
        </p:spPr>
      </p:pic>
      <p:sp>
        <p:nvSpPr>
          <p:cNvPr id="11" name="TextBox 10">
            <a:extLst>
              <a:ext uri="{FF2B5EF4-FFF2-40B4-BE49-F238E27FC236}">
                <a16:creationId xmlns:a16="http://schemas.microsoft.com/office/drawing/2014/main" id="{AB62B222-193C-3BF2-2BDD-6D2FD13F765F}"/>
              </a:ext>
            </a:extLst>
          </p:cNvPr>
          <p:cNvSpPr txBox="1"/>
          <p:nvPr/>
        </p:nvSpPr>
        <p:spPr>
          <a:xfrm>
            <a:off x="2808893" y="2902349"/>
            <a:ext cx="2409651" cy="1053302"/>
          </a:xfrm>
          <a:prstGeom prst="rect">
            <a:avLst/>
          </a:prstGeom>
          <a:noFill/>
        </p:spPr>
        <p:txBody>
          <a:bodyPr wrap="square">
            <a:spAutoFit/>
          </a:bodyPr>
          <a:lstStyle/>
          <a:p>
            <a:pPr algn="ctr">
              <a:lnSpc>
                <a:spcPct val="150000"/>
              </a:lnSpc>
            </a:pPr>
            <a:r>
              <a:rPr lang="vi-VN" sz="2200" dirty="0">
                <a:solidFill>
                  <a:schemeClr val="tx1"/>
                </a:solidFill>
                <a:latin typeface="UTM Avo" panose="02040603050506020204" pitchFamily="18"/>
              </a:rPr>
              <a:t>Ôn lại kiến thức bài học</a:t>
            </a:r>
            <a:endParaRPr lang="en-US" sz="2200" dirty="0">
              <a:solidFill>
                <a:schemeClr val="tx1"/>
              </a:solidFill>
              <a:latin typeface="UTM Avo" panose="02040603050506020204" pitchFamily="18"/>
            </a:endParaRPr>
          </a:p>
        </p:txBody>
      </p:sp>
      <p:sp>
        <p:nvSpPr>
          <p:cNvPr id="12" name="TextBox 11">
            <a:extLst>
              <a:ext uri="{FF2B5EF4-FFF2-40B4-BE49-F238E27FC236}">
                <a16:creationId xmlns:a16="http://schemas.microsoft.com/office/drawing/2014/main" id="{A83098BA-6E60-9563-57A9-8F9A9A4B0588}"/>
              </a:ext>
            </a:extLst>
          </p:cNvPr>
          <p:cNvSpPr txBox="1"/>
          <p:nvPr/>
        </p:nvSpPr>
        <p:spPr>
          <a:xfrm>
            <a:off x="7023894" y="2811921"/>
            <a:ext cx="3826200" cy="1045223"/>
          </a:xfrm>
          <a:prstGeom prst="rect">
            <a:avLst/>
          </a:prstGeom>
          <a:noFill/>
        </p:spPr>
        <p:txBody>
          <a:bodyPr wrap="square">
            <a:spAutoFit/>
          </a:bodyPr>
          <a:lstStyle/>
          <a:p>
            <a:pPr algn="ctr">
              <a:lnSpc>
                <a:spcPct val="150000"/>
              </a:lnSpc>
            </a:pPr>
            <a:r>
              <a:rPr lang="en-US" sz="2200" dirty="0" err="1">
                <a:solidFill>
                  <a:schemeClr val="tx1"/>
                </a:solidFill>
                <a:latin typeface="UTM Avo" panose="02040603050506020204" pitchFamily="18"/>
                <a:cs typeface="Arial" panose="020B0604020202020204" pitchFamily="34" charset="0"/>
              </a:rPr>
              <a:t>Chuẩn</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bị</a:t>
            </a:r>
            <a:r>
              <a:rPr lang="en-US" sz="2200" dirty="0">
                <a:solidFill>
                  <a:schemeClr val="tx1"/>
                </a:solidFill>
                <a:latin typeface="UTM Avo" panose="02040603050506020204" pitchFamily="18"/>
                <a:cs typeface="Arial" panose="020B0604020202020204" pitchFamily="34" charset="0"/>
              </a:rPr>
              <a:t> </a:t>
            </a:r>
            <a:r>
              <a:rPr lang="en-US" sz="2200" b="1" dirty="0" err="1">
                <a:solidFill>
                  <a:schemeClr val="tx1"/>
                </a:solidFill>
                <a:latin typeface="UTM Avo" panose="02040603050506020204" pitchFamily="18"/>
                <a:cs typeface="Arial" panose="020B0604020202020204" pitchFamily="34" charset="0"/>
              </a:rPr>
              <a:t>Bài</a:t>
            </a:r>
            <a:r>
              <a:rPr lang="en-US" sz="2200" b="1" dirty="0">
                <a:solidFill>
                  <a:schemeClr val="tx1"/>
                </a:solidFill>
                <a:latin typeface="UTM Avo" panose="02040603050506020204" pitchFamily="18"/>
                <a:cs typeface="Arial" panose="020B0604020202020204" pitchFamily="34" charset="0"/>
              </a:rPr>
              <a:t> 2: </a:t>
            </a:r>
            <a:r>
              <a:rPr lang="en-US" sz="2200" b="1" dirty="0" err="1">
                <a:solidFill>
                  <a:schemeClr val="tx1"/>
                </a:solidFill>
                <a:latin typeface="UTM Avo" panose="02040603050506020204" pitchFamily="18"/>
                <a:cs typeface="Arial" panose="020B0604020202020204" pitchFamily="34" charset="0"/>
              </a:rPr>
              <a:t>Bảo</a:t>
            </a:r>
            <a:r>
              <a:rPr lang="en-US" sz="2200" b="1" dirty="0">
                <a:solidFill>
                  <a:schemeClr val="tx1"/>
                </a:solidFill>
                <a:latin typeface="UTM Avo" panose="02040603050506020204" pitchFamily="18"/>
                <a:cs typeface="Arial" panose="020B0604020202020204" pitchFamily="34" charset="0"/>
              </a:rPr>
              <a:t> </a:t>
            </a:r>
            <a:r>
              <a:rPr lang="en-US" sz="2200" b="1" dirty="0" err="1">
                <a:solidFill>
                  <a:schemeClr val="tx1"/>
                </a:solidFill>
                <a:latin typeface="UTM Avo" panose="02040603050506020204" pitchFamily="18"/>
                <a:cs typeface="Arial" panose="020B0604020202020204" pitchFamily="34" charset="0"/>
              </a:rPr>
              <a:t>tồn</a:t>
            </a:r>
            <a:r>
              <a:rPr lang="en-US" sz="2200" b="1" dirty="0">
                <a:solidFill>
                  <a:schemeClr val="tx1"/>
                </a:solidFill>
                <a:latin typeface="UTM Avo" panose="02040603050506020204" pitchFamily="18"/>
                <a:cs typeface="Arial" panose="020B0604020202020204" pitchFamily="34" charset="0"/>
              </a:rPr>
              <a:t> di </a:t>
            </a:r>
            <a:r>
              <a:rPr lang="en-US" sz="2200" b="1" dirty="0" err="1">
                <a:solidFill>
                  <a:schemeClr val="tx1"/>
                </a:solidFill>
                <a:latin typeface="UTM Avo" panose="02040603050506020204" pitchFamily="18"/>
                <a:cs typeface="Arial" panose="020B0604020202020204" pitchFamily="34" charset="0"/>
              </a:rPr>
              <a:t>sản</a:t>
            </a:r>
            <a:r>
              <a:rPr lang="en-US" sz="2200" b="1" dirty="0">
                <a:solidFill>
                  <a:schemeClr val="tx1"/>
                </a:solidFill>
                <a:latin typeface="UTM Avo" panose="02040603050506020204" pitchFamily="18"/>
                <a:cs typeface="Arial" panose="020B0604020202020204" pitchFamily="34" charset="0"/>
              </a:rPr>
              <a:t> </a:t>
            </a:r>
            <a:r>
              <a:rPr lang="en-US" sz="2200" b="1" dirty="0" err="1">
                <a:solidFill>
                  <a:schemeClr val="tx1"/>
                </a:solidFill>
                <a:latin typeface="UTM Avo" panose="02040603050506020204" pitchFamily="18"/>
                <a:cs typeface="Arial" panose="020B0604020202020204" pitchFamily="34" charset="0"/>
              </a:rPr>
              <a:t>văn</a:t>
            </a:r>
            <a:r>
              <a:rPr lang="en-US" sz="2200" b="1" dirty="0">
                <a:solidFill>
                  <a:schemeClr val="tx1"/>
                </a:solidFill>
                <a:latin typeface="UTM Avo" panose="02040603050506020204" pitchFamily="18"/>
                <a:cs typeface="Arial" panose="020B0604020202020204" pitchFamily="34" charset="0"/>
              </a:rPr>
              <a:t> </a:t>
            </a:r>
            <a:r>
              <a:rPr lang="en-US" sz="2200" b="1" dirty="0" err="1">
                <a:solidFill>
                  <a:schemeClr val="tx1"/>
                </a:solidFill>
                <a:latin typeface="UTM Avo" panose="02040603050506020204" pitchFamily="18"/>
                <a:cs typeface="Arial" panose="020B0604020202020204" pitchFamily="34" charset="0"/>
              </a:rPr>
              <a:t>hóa</a:t>
            </a:r>
            <a:r>
              <a:rPr lang="en-US" sz="2200" b="1" dirty="0">
                <a:solidFill>
                  <a:schemeClr val="tx1"/>
                </a:solidFill>
                <a:latin typeface="UTM Avo" panose="02040603050506020204" pitchFamily="18"/>
                <a:cs typeface="Arial" panose="020B0604020202020204" pitchFamily="34" charset="0"/>
              </a:rPr>
              <a:t> (</a:t>
            </a:r>
            <a:r>
              <a:rPr lang="en-US" sz="2200" b="1" dirty="0" err="1">
                <a:solidFill>
                  <a:schemeClr val="tx1"/>
                </a:solidFill>
                <a:latin typeface="UTM Avo" panose="02040603050506020204" pitchFamily="18"/>
                <a:cs typeface="Arial" panose="020B0604020202020204" pitchFamily="34" charset="0"/>
              </a:rPr>
              <a:t>Tiết</a:t>
            </a:r>
            <a:r>
              <a:rPr lang="en-US" sz="2200" b="1" dirty="0">
                <a:solidFill>
                  <a:schemeClr val="tx1"/>
                </a:solidFill>
                <a:latin typeface="UTM Avo" panose="02040603050506020204" pitchFamily="18"/>
                <a:cs typeface="Arial" panose="020B0604020202020204" pitchFamily="34" charset="0"/>
              </a:rPr>
              <a:t> 2)</a:t>
            </a:r>
          </a:p>
        </p:txBody>
      </p:sp>
    </p:spTree>
    <p:extLst>
      <p:ext uri="{BB962C8B-B14F-4D97-AF65-F5344CB8AC3E}">
        <p14:creationId xmlns:p14="http://schemas.microsoft.com/office/powerpoint/2010/main" val="262771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4" name="Google Shape;354;p24"/>
          <p:cNvSpPr txBox="1"/>
          <p:nvPr/>
        </p:nvSpPr>
        <p:spPr>
          <a:xfrm>
            <a:off x="4011326" y="2381351"/>
            <a:ext cx="4321723" cy="488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833C0B"/>
              </a:buClr>
              <a:buSzPts val="2000"/>
              <a:buFont typeface="Arial"/>
              <a:buNone/>
            </a:pPr>
            <a:r>
              <a:rPr lang="en-US" sz="2000" b="0" i="0" u="none" strike="noStrike" cap="none">
                <a:solidFill>
                  <a:srgbClr val="833C0B"/>
                </a:solidFill>
                <a:latin typeface="Arial"/>
                <a:ea typeface="Arial"/>
                <a:cs typeface="Arial"/>
                <a:sym typeface="Arial"/>
              </a:rPr>
              <a:t>Hoặc truy cập qua QR code</a:t>
            </a:r>
            <a:endParaRPr/>
          </a:p>
        </p:txBody>
      </p:sp>
      <p:pic>
        <p:nvPicPr>
          <p:cNvPr id="355" name="Google Shape;355;p24" descr="Ngón Trỏ, ngón tay, Máy tính Biểu tượng Tay - tay png tải về - Miễn phí  trong suốt Tay png Tải về."/>
          <p:cNvPicPr preferRelativeResize="0"/>
          <p:nvPr/>
        </p:nvPicPr>
        <p:blipFill rotWithShape="1">
          <a:blip r:embed="rId4">
            <a:alphaModFix/>
          </a:blip>
          <a:srcRect/>
          <a:stretch/>
        </p:blipFill>
        <p:spPr>
          <a:xfrm rot="-5400000">
            <a:off x="5679086" y="2851979"/>
            <a:ext cx="1053311" cy="749021"/>
          </a:xfrm>
          <a:prstGeom prst="rect">
            <a:avLst/>
          </a:prstGeom>
          <a:noFill/>
          <a:ln>
            <a:noFill/>
          </a:ln>
        </p:spPr>
      </p:pic>
      <p:sp>
        <p:nvSpPr>
          <p:cNvPr id="3" name="TextBox 2">
            <a:extLst>
              <a:ext uri="{FF2B5EF4-FFF2-40B4-BE49-F238E27FC236}">
                <a16:creationId xmlns:a16="http://schemas.microsoft.com/office/drawing/2014/main" id="{A752605B-BA11-7A09-FE05-0AC140D5821C}"/>
              </a:ext>
            </a:extLst>
          </p:cNvPr>
          <p:cNvSpPr txBox="1"/>
          <p:nvPr/>
        </p:nvSpPr>
        <p:spPr>
          <a:xfrm>
            <a:off x="462105" y="912740"/>
            <a:ext cx="11367083" cy="950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Like fanpage Hoc10 - Học 1 biết 10 để nhận thêm nhiều tài liệu giảng dạy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theo đường link:  </a:t>
            </a:r>
          </a:p>
        </p:txBody>
      </p:sp>
      <p:sp>
        <p:nvSpPr>
          <p:cNvPr id="4" name="TextBox 3">
            <a:hlinkClick r:id="rId5"/>
            <a:extLst>
              <a:ext uri="{FF2B5EF4-FFF2-40B4-BE49-F238E27FC236}">
                <a16:creationId xmlns:a16="http://schemas.microsoft.com/office/drawing/2014/main" id="{E1240BE0-2DC3-C2B3-E2C1-15E02559380B}"/>
              </a:ext>
            </a:extLst>
          </p:cNvPr>
          <p:cNvSpPr txBox="1"/>
          <p:nvPr/>
        </p:nvSpPr>
        <p:spPr>
          <a:xfrm>
            <a:off x="2534873" y="1891375"/>
            <a:ext cx="7122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Arial"/>
                <a:sym typeface="Arial"/>
                <a:hlinkClick r:id="rId5">
                  <a:extLst>
                    <a:ext uri="{A12FA001-AC4F-418D-AE19-62706E023703}">
                      <ahyp:hlinkClr xmlns:ahyp="http://schemas.microsoft.com/office/drawing/2018/hyperlinkcolor" val="tx"/>
                    </a:ext>
                  </a:extLst>
                </a:hlinkClick>
              </a:rPr>
              <a:t>Hoc10 – Học 1 biết 10</a:t>
            </a:r>
            <a:endPar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Arial"/>
              <a:sym typeface="Arial"/>
            </a:endParaRPr>
          </a:p>
        </p:txBody>
      </p:sp>
      <p:sp>
        <p:nvSpPr>
          <p:cNvPr id="5" name="Rectangle: Rounded Corners 4">
            <a:extLst>
              <a:ext uri="{FF2B5EF4-FFF2-40B4-BE49-F238E27FC236}">
                <a16:creationId xmlns:a16="http://schemas.microsoft.com/office/drawing/2014/main" id="{BC9207F1-2383-72ED-4C2C-2746CE55C47F}"/>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CD5498BF-0427-B25F-5C78-2A85CFF9606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4"/>
                                        </p:tgtEl>
                                        <p:attrNameLst>
                                          <p:attrName>style.color</p:attrName>
                                        </p:attrNameLst>
                                      </p:cBhvr>
                                      <p:by>
                                        <p:hsl h="7200000" s="0" l="0"/>
                                      </p:by>
                                    </p:animClr>
                                    <p:animClr clrSpc="hsl" dir="cw">
                                      <p:cBhvr>
                                        <p:cTn id="7" dur="1000" fill="hold"/>
                                        <p:tgtEl>
                                          <p:spTgt spid="4"/>
                                        </p:tgtEl>
                                        <p:attrNameLst>
                                          <p:attrName>fillcolor</p:attrName>
                                        </p:attrNameLst>
                                      </p:cBhvr>
                                      <p:by>
                                        <p:hsl h="7200000" s="0" l="0"/>
                                      </p:by>
                                    </p:animClr>
                                    <p:animClr clrSpc="hsl" dir="cw">
                                      <p:cBhvr>
                                        <p:cTn id="8" dur="1000" fill="hold"/>
                                        <p:tgtEl>
                                          <p:spTgt spid="4"/>
                                        </p:tgtEl>
                                        <p:attrNameLst>
                                          <p:attrName>stroke.color</p:attrName>
                                        </p:attrNameLst>
                                      </p:cBhvr>
                                      <p:by>
                                        <p:hsl h="7200000" s="0" l="0"/>
                                      </p:by>
                                    </p:animClr>
                                    <p:set>
                                      <p:cBhvr>
                                        <p:cTn id="9" dur="1000" fill="hold"/>
                                        <p:tgtEl>
                                          <p:spTgt spid="4"/>
                                        </p:tgtEl>
                                        <p:attrNameLst>
                                          <p:attrName>fill.type</p:attrName>
                                        </p:attrNameLst>
                                      </p:cBhvr>
                                      <p:to>
                                        <p:strVal val="solid"/>
                                      </p:to>
                                    </p:set>
                                  </p:childTnLst>
                                </p:cTn>
                              </p:par>
                              <p:par>
                                <p:cTn id="10" presetID="21" presetClass="emph" presetSubtype="0" repeatCount="indefinite" fill="hold" grpId="0" nodeType="withEffect">
                                  <p:stCondLst>
                                    <p:cond delay="0"/>
                                  </p:stCondLst>
                                  <p:childTnLst>
                                    <p:animClr clrSpc="hsl" dir="cw">
                                      <p:cBhvr override="childStyle">
                                        <p:cTn id="11" dur="1000" fill="hold"/>
                                        <p:tgtEl>
                                          <p:spTgt spid="5"/>
                                        </p:tgtEl>
                                        <p:attrNameLst>
                                          <p:attrName>style.color</p:attrName>
                                        </p:attrNameLst>
                                      </p:cBhvr>
                                      <p:by>
                                        <p:hsl h="7200000" s="0" l="0"/>
                                      </p:by>
                                    </p:animClr>
                                    <p:animClr clrSpc="hsl" dir="cw">
                                      <p:cBhvr>
                                        <p:cTn id="12" dur="1000" fill="hold"/>
                                        <p:tgtEl>
                                          <p:spTgt spid="5"/>
                                        </p:tgtEl>
                                        <p:attrNameLst>
                                          <p:attrName>fillcolor</p:attrName>
                                        </p:attrNameLst>
                                      </p:cBhvr>
                                      <p:by>
                                        <p:hsl h="7200000" s="0" l="0"/>
                                      </p:by>
                                    </p:animClr>
                                    <p:animClr clrSpc="hsl" dir="cw">
                                      <p:cBhvr>
                                        <p:cTn id="13" dur="1000" fill="hold"/>
                                        <p:tgtEl>
                                          <p:spTgt spid="5"/>
                                        </p:tgtEl>
                                        <p:attrNameLst>
                                          <p:attrName>stroke.color</p:attrName>
                                        </p:attrNameLst>
                                      </p:cBhvr>
                                      <p:by>
                                        <p:hsl h="7200000" s="0" l="0"/>
                                      </p:by>
                                    </p:animClr>
                                    <p:set>
                                      <p:cBhvr>
                                        <p:cTn id="14" dur="1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EDD2D5-BA03-97C4-A8ED-922EE434B340}"/>
              </a:ext>
            </a:extLst>
          </p:cNvPr>
          <p:cNvPicPr>
            <a:picLocks noChangeAspect="1"/>
          </p:cNvPicPr>
          <p:nvPr/>
        </p:nvPicPr>
        <p:blipFill>
          <a:blip r:embed="rId3"/>
          <a:stretch>
            <a:fillRect/>
          </a:stretch>
        </p:blipFill>
        <p:spPr>
          <a:xfrm>
            <a:off x="2708" y="0"/>
            <a:ext cx="12186584" cy="6858000"/>
          </a:xfrm>
          <a:prstGeom prst="rect">
            <a:avLst/>
          </a:prstGeom>
        </p:spPr>
      </p:pic>
      <p:pic>
        <p:nvPicPr>
          <p:cNvPr id="3" name="Picture 2">
            <a:hlinkClick r:id="rId4"/>
            <a:extLst>
              <a:ext uri="{FF2B5EF4-FFF2-40B4-BE49-F238E27FC236}">
                <a16:creationId xmlns:a16="http://schemas.microsoft.com/office/drawing/2014/main" id="{5F035666-2092-63B9-B7EF-B0B780F4D098}"/>
              </a:ext>
            </a:extLst>
          </p:cNvPr>
          <p:cNvPicPr>
            <a:picLocks noChangeAspect="1"/>
          </p:cNvPicPr>
          <p:nvPr/>
        </p:nvPicPr>
        <p:blipFill>
          <a:blip r:embed="rId5"/>
          <a:stretch>
            <a:fillRect/>
          </a:stretch>
        </p:blipFill>
        <p:spPr>
          <a:xfrm>
            <a:off x="8790975" y="716752"/>
            <a:ext cx="3403163" cy="1882800"/>
          </a:xfrm>
          <a:prstGeom prst="rect">
            <a:avLst/>
          </a:prstGeom>
        </p:spPr>
      </p:pic>
    </p:spTree>
    <p:extLst>
      <p:ext uri="{BB962C8B-B14F-4D97-AF65-F5344CB8AC3E}">
        <p14:creationId xmlns:p14="http://schemas.microsoft.com/office/powerpoint/2010/main" val="401264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BD4263F4-0E59-43F3-8594-847052D40B88}"/>
              </a:ext>
            </a:extLst>
          </p:cNvPr>
          <p:cNvPicPr>
            <a:picLocks noChangeAspect="1"/>
          </p:cNvPicPr>
          <p:nvPr/>
        </p:nvPicPr>
        <p:blipFill>
          <a:blip r:embed="rId4"/>
          <a:stretch>
            <a:fillRect/>
          </a:stretch>
        </p:blipFill>
        <p:spPr>
          <a:xfrm>
            <a:off x="8790975" y="716752"/>
            <a:ext cx="3403163" cy="1882800"/>
          </a:xfrm>
          <a:prstGeom prst="rect">
            <a:avLst/>
          </a:prstGeom>
        </p:spPr>
      </p:pic>
    </p:spTree>
    <p:extLst>
      <p:ext uri="{BB962C8B-B14F-4D97-AF65-F5344CB8AC3E}">
        <p14:creationId xmlns:p14="http://schemas.microsoft.com/office/powerpoint/2010/main" val="382095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1"/>
          <p:cNvSpPr txBox="1">
            <a:spLocks noGrp="1"/>
          </p:cNvSpPr>
          <p:nvPr>
            <p:ph type="ctrTitle"/>
          </p:nvPr>
        </p:nvSpPr>
        <p:spPr>
          <a:xfrm>
            <a:off x="1524000" y="1467803"/>
            <a:ext cx="9144000" cy="124214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200"/>
              <a:buFont typeface="Calibri"/>
              <a:buNone/>
            </a:pPr>
            <a:r>
              <a:rPr lang="vi-VN" sz="5200" b="1" dirty="0">
                <a:solidFill>
                  <a:srgbClr val="FFFAF7"/>
                </a:solidFill>
                <a:latin typeface="UTM Avo" panose="02040603050506020204" pitchFamily="18"/>
                <a:ea typeface="Arial"/>
                <a:cs typeface="Arial"/>
                <a:sym typeface="Arial"/>
              </a:rPr>
              <a:t>Tuần 3</a:t>
            </a:r>
            <a:endParaRPr sz="5200" b="1" dirty="0">
              <a:solidFill>
                <a:srgbClr val="FFFAF7"/>
              </a:solidFill>
              <a:latin typeface="UTM Avo" panose="02040603050506020204" pitchFamily="18"/>
              <a:ea typeface="Arial"/>
              <a:cs typeface="Arial"/>
              <a:sym typeface="Arial"/>
            </a:endParaRPr>
          </a:p>
        </p:txBody>
      </p:sp>
      <p:sp>
        <p:nvSpPr>
          <p:cNvPr id="236" name="Google Shape;236;p1"/>
          <p:cNvSpPr txBox="1">
            <a:spLocks noGrp="1"/>
          </p:cNvSpPr>
          <p:nvPr>
            <p:ph type="subTitle" idx="1"/>
          </p:nvPr>
        </p:nvSpPr>
        <p:spPr>
          <a:xfrm>
            <a:off x="383887" y="2885440"/>
            <a:ext cx="11050732" cy="1655762"/>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6000"/>
              <a:buNone/>
            </a:pPr>
            <a:r>
              <a:rPr lang="vi-VN" sz="5200" b="1" dirty="0">
                <a:solidFill>
                  <a:srgbClr val="FF0000"/>
                </a:solidFill>
                <a:latin typeface="UTM Avo" panose="02040603050506020204" pitchFamily="18"/>
                <a:ea typeface="Arial"/>
                <a:cs typeface="Arial"/>
                <a:sym typeface="Arial"/>
              </a:rPr>
              <a:t>Bài 2: </a:t>
            </a:r>
            <a:r>
              <a:rPr lang="en-US" sz="5200" b="1" i="0" u="none" strike="noStrike" dirty="0" err="1">
                <a:solidFill>
                  <a:srgbClr val="FF0000"/>
                </a:solidFill>
                <a:effectLst/>
                <a:latin typeface="UTM Avo" panose="02040603050506020204" pitchFamily="18"/>
              </a:rPr>
              <a:t>Bảo</a:t>
            </a:r>
            <a:r>
              <a:rPr lang="en-US" sz="5200" b="1" i="0" u="none" strike="noStrike" dirty="0">
                <a:solidFill>
                  <a:srgbClr val="FF0000"/>
                </a:solidFill>
                <a:effectLst/>
                <a:latin typeface="UTM Avo" panose="02040603050506020204" pitchFamily="18"/>
              </a:rPr>
              <a:t> </a:t>
            </a:r>
            <a:r>
              <a:rPr lang="en-US" sz="5200" b="1" i="0" u="none" strike="noStrike" dirty="0" err="1">
                <a:solidFill>
                  <a:srgbClr val="FF0000"/>
                </a:solidFill>
                <a:effectLst/>
                <a:latin typeface="UTM Avo" panose="02040603050506020204" pitchFamily="18"/>
              </a:rPr>
              <a:t>tồn</a:t>
            </a:r>
            <a:r>
              <a:rPr lang="en-US" sz="5200" b="1" i="0" u="none" strike="noStrike" dirty="0">
                <a:solidFill>
                  <a:srgbClr val="FF0000"/>
                </a:solidFill>
                <a:effectLst/>
                <a:latin typeface="UTM Avo" panose="02040603050506020204" pitchFamily="18"/>
              </a:rPr>
              <a:t> di </a:t>
            </a:r>
            <a:r>
              <a:rPr lang="en-US" sz="5200" b="1" i="0" u="none" strike="noStrike" dirty="0" err="1">
                <a:solidFill>
                  <a:srgbClr val="FF0000"/>
                </a:solidFill>
                <a:effectLst/>
                <a:latin typeface="UTM Avo" panose="02040603050506020204" pitchFamily="18"/>
              </a:rPr>
              <a:t>sản</a:t>
            </a:r>
            <a:r>
              <a:rPr lang="en-US" sz="5200" b="1" i="0" u="none" strike="noStrike" dirty="0">
                <a:solidFill>
                  <a:srgbClr val="FF0000"/>
                </a:solidFill>
                <a:effectLst/>
                <a:latin typeface="UTM Avo" panose="02040603050506020204" pitchFamily="18"/>
              </a:rPr>
              <a:t> </a:t>
            </a:r>
            <a:r>
              <a:rPr lang="en-US" sz="5200" b="1" i="0" u="none" strike="noStrike" dirty="0" err="1">
                <a:solidFill>
                  <a:srgbClr val="FF0000"/>
                </a:solidFill>
                <a:effectLst/>
                <a:latin typeface="UTM Avo" panose="02040603050506020204" pitchFamily="18"/>
              </a:rPr>
              <a:t>văn</a:t>
            </a:r>
            <a:r>
              <a:rPr lang="en-US" sz="5200" b="1" i="0" u="none" strike="noStrike" dirty="0">
                <a:solidFill>
                  <a:srgbClr val="FF0000"/>
                </a:solidFill>
                <a:effectLst/>
                <a:latin typeface="UTM Avo" panose="02040603050506020204" pitchFamily="18"/>
              </a:rPr>
              <a:t> </a:t>
            </a:r>
            <a:r>
              <a:rPr lang="en-US" sz="5200" b="1" i="0" u="none" strike="noStrike" dirty="0" err="1">
                <a:solidFill>
                  <a:srgbClr val="FF0000"/>
                </a:solidFill>
                <a:effectLst/>
                <a:latin typeface="UTM Avo" panose="02040603050506020204" pitchFamily="18"/>
              </a:rPr>
              <a:t>hóa</a:t>
            </a:r>
            <a:r>
              <a:rPr lang="en-US" sz="5200" b="1" i="0" u="none" strike="noStrike" dirty="0">
                <a:solidFill>
                  <a:srgbClr val="FF0000"/>
                </a:solidFill>
                <a:effectLst/>
                <a:latin typeface="UTM Avo" panose="02040603050506020204" pitchFamily="18"/>
              </a:rPr>
              <a:t> </a:t>
            </a:r>
            <a:r>
              <a:rPr lang="en-US" sz="5200" b="1" i="0" u="none" strike="noStrike" dirty="0">
                <a:solidFill>
                  <a:srgbClr val="FFFAF7"/>
                </a:solidFill>
                <a:effectLst/>
                <a:latin typeface="UTM Avo" panose="02040603050506020204" pitchFamily="18"/>
              </a:rPr>
              <a:t>(</a:t>
            </a:r>
            <a:r>
              <a:rPr lang="en-US" sz="5200" b="1" i="0" u="none" strike="noStrike" dirty="0" err="1">
                <a:solidFill>
                  <a:srgbClr val="FFFAF7"/>
                </a:solidFill>
                <a:effectLst/>
                <a:latin typeface="UTM Avo" panose="02040603050506020204" pitchFamily="18"/>
              </a:rPr>
              <a:t>Tiết</a:t>
            </a:r>
            <a:r>
              <a:rPr lang="en-US" sz="5200" b="1" i="0" u="none" strike="noStrike" dirty="0">
                <a:solidFill>
                  <a:srgbClr val="FFFAF7"/>
                </a:solidFill>
                <a:effectLst/>
                <a:latin typeface="UTM Avo" panose="02040603050506020204" pitchFamily="18"/>
              </a:rPr>
              <a:t> 1)</a:t>
            </a:r>
            <a:endParaRPr sz="5200" b="1" dirty="0">
              <a:solidFill>
                <a:srgbClr val="FFFAF7"/>
              </a:solidFill>
              <a:latin typeface="UTM Avo" panose="02040603050506020204" pitchFamily="18"/>
              <a:ea typeface="Arial"/>
              <a:cs typeface="Arial"/>
              <a:sym typeface="Arial"/>
            </a:endParaRPr>
          </a:p>
        </p:txBody>
      </p:sp>
      <p:sp>
        <p:nvSpPr>
          <p:cNvPr id="2" name="TextBox 1">
            <a:extLst>
              <a:ext uri="{FF2B5EF4-FFF2-40B4-BE49-F238E27FC236}">
                <a16:creationId xmlns:a16="http://schemas.microsoft.com/office/drawing/2014/main" id="{C7ADD60E-AAF3-ADE9-FB95-9790A8A08D06}"/>
              </a:ext>
            </a:extLst>
          </p:cNvPr>
          <p:cNvSpPr txBox="1"/>
          <p:nvPr/>
        </p:nvSpPr>
        <p:spPr>
          <a:xfrm>
            <a:off x="9185292" y="212535"/>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a:sym typeface="Arial"/>
              </a:rPr>
              <a:t>GDCD 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5EF645B2-AF86-E45E-BC41-56A5B71735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67633" y="394017"/>
            <a:ext cx="495331" cy="522903"/>
          </a:xfrm>
          <a:prstGeom prst="rect">
            <a:avLst/>
          </a:prstGeom>
        </p:spPr>
      </p:pic>
      <p:sp>
        <p:nvSpPr>
          <p:cNvPr id="7" name="TextBox 6">
            <a:extLst>
              <a:ext uri="{FF2B5EF4-FFF2-40B4-BE49-F238E27FC236}">
                <a16:creationId xmlns:a16="http://schemas.microsoft.com/office/drawing/2014/main" id="{E055CFD4-74A2-BCF8-8257-3C65F6B88414}"/>
              </a:ext>
            </a:extLst>
          </p:cNvPr>
          <p:cNvSpPr txBox="1"/>
          <p:nvPr/>
        </p:nvSpPr>
        <p:spPr>
          <a:xfrm>
            <a:off x="393200" y="1480405"/>
            <a:ext cx="11258026" cy="494110"/>
          </a:xfrm>
          <a:prstGeom prst="rect">
            <a:avLst/>
          </a:prstGeom>
          <a:noFill/>
        </p:spPr>
        <p:txBody>
          <a:bodyPr wrap="square">
            <a:spAutoFit/>
          </a:bodyPr>
          <a:lstStyle/>
          <a:p>
            <a:pPr algn="just">
              <a:lnSpc>
                <a:spcPct val="150000"/>
              </a:lnSpc>
              <a:spcBef>
                <a:spcPts val="200"/>
              </a:spcBef>
              <a:spcAft>
                <a:spcPts val="200"/>
              </a:spcAft>
            </a:pP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Xem</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video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và</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kể</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về</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những</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mà</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các</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em</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quan</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sát</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dirty="0" err="1">
                <a:solidFill>
                  <a:schemeClr val="tx1"/>
                </a:solidFill>
                <a:latin typeface="UTM Avo" panose="02040603050506020204" pitchFamily="18"/>
                <a:ea typeface="Calibri" panose="020F0502020204030204" pitchFamily="34" charset="0"/>
                <a:cs typeface="Arial" panose="020B0604020202020204" pitchFamily="34" charset="0"/>
              </a:rPr>
              <a:t>thấy</a:t>
            </a:r>
            <a:r>
              <a:rPr lang="en-US" sz="2000" dirty="0">
                <a:solidFill>
                  <a:schemeClr val="tx1"/>
                </a:solidFill>
                <a:latin typeface="UTM Avo" panose="02040603050506020204" pitchFamily="18"/>
                <a:ea typeface="Calibri" panose="020F0502020204030204" pitchFamily="34" charset="0"/>
                <a:cs typeface="Arial" panose="020B0604020202020204" pitchFamily="34" charset="0"/>
              </a:rPr>
              <a:t>?</a:t>
            </a:r>
            <a:endParaRPr lang="en-US" sz="2000" dirty="0">
              <a:solidFill>
                <a:schemeClr val="tx1"/>
              </a:solidFill>
              <a:latin typeface="UTM Avo" panose="02040603050506020204" pitchFamily="18"/>
              <a:cs typeface="Arial" panose="020B0604020202020204" pitchFamily="34" charset="0"/>
            </a:endParaRPr>
          </a:p>
        </p:txBody>
      </p:sp>
      <p:pic>
        <p:nvPicPr>
          <p:cNvPr id="9" name="Di Sản Văn Hóa Thế Giới Tại Việt Nam - Phần Di Sản Vật Thể">
            <a:hlinkClick r:id="" action="ppaction://media"/>
            <a:extLst>
              <a:ext uri="{FF2B5EF4-FFF2-40B4-BE49-F238E27FC236}">
                <a16:creationId xmlns:a16="http://schemas.microsoft.com/office/drawing/2014/main" id="{C4334472-16BE-3057-087B-8AAF333758D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01932" y="2095500"/>
            <a:ext cx="8788135" cy="4762500"/>
          </a:xfrm>
          <a:prstGeom prst="rect">
            <a:avLst/>
          </a:prstGeom>
        </p:spPr>
      </p:pic>
    </p:spTree>
    <p:extLst>
      <p:ext uri="{BB962C8B-B14F-4D97-AF65-F5344CB8AC3E}">
        <p14:creationId xmlns:p14="http://schemas.microsoft.com/office/powerpoint/2010/main" val="396298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F005D4D-D17C-2B9A-3880-3EF184942C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6819" y="3591941"/>
            <a:ext cx="1780392" cy="3279069"/>
          </a:xfrm>
          <a:prstGeom prst="rect">
            <a:avLst/>
          </a:prstGeom>
        </p:spPr>
      </p:pic>
      <p:pic>
        <p:nvPicPr>
          <p:cNvPr id="3" name="Picture 8">
            <a:extLst>
              <a:ext uri="{FF2B5EF4-FFF2-40B4-BE49-F238E27FC236}">
                <a16:creationId xmlns:a16="http://schemas.microsoft.com/office/drawing/2014/main" id="{70CF2DC8-7FAD-1671-C57B-0698399B4E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7350">
            <a:off x="10734838" y="1261507"/>
            <a:ext cx="998331" cy="526037"/>
          </a:xfrm>
          <a:prstGeom prst="rect">
            <a:avLst/>
          </a:prstGeom>
        </p:spPr>
      </p:pic>
      <p:pic>
        <p:nvPicPr>
          <p:cNvPr id="4" name="Picture 3">
            <a:extLst>
              <a:ext uri="{FF2B5EF4-FFF2-40B4-BE49-F238E27FC236}">
                <a16:creationId xmlns:a16="http://schemas.microsoft.com/office/drawing/2014/main" id="{21553BEE-BBBB-C46E-C32F-126BE409397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4481" y="1778196"/>
            <a:ext cx="495331" cy="522903"/>
          </a:xfrm>
          <a:prstGeom prst="rect">
            <a:avLst/>
          </a:prstGeom>
        </p:spPr>
      </p:pic>
      <p:sp>
        <p:nvSpPr>
          <p:cNvPr id="7" name="Rectangle 6">
            <a:extLst>
              <a:ext uri="{FF2B5EF4-FFF2-40B4-BE49-F238E27FC236}">
                <a16:creationId xmlns:a16="http://schemas.microsoft.com/office/drawing/2014/main" id="{FEAAF95C-C594-9202-A964-5BBBE915CC99}"/>
              </a:ext>
            </a:extLst>
          </p:cNvPr>
          <p:cNvSpPr/>
          <p:nvPr/>
        </p:nvSpPr>
        <p:spPr>
          <a:xfrm>
            <a:off x="1889669" y="2632933"/>
            <a:ext cx="4157291"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Vịnh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Hạ</a:t>
            </a:r>
            <a:r>
              <a:rPr lang="en-US" sz="2400" dirty="0">
                <a:solidFill>
                  <a:schemeClr val="tx1"/>
                </a:solidFill>
                <a:latin typeface="UTM Avo" panose="02040603050506020204" pitchFamily="18"/>
                <a:cs typeface="Arial" panose="020B0604020202020204" pitchFamily="34" charset="0"/>
              </a:rPr>
              <a:t> Long</a:t>
            </a:r>
          </a:p>
        </p:txBody>
      </p:sp>
      <p:sp>
        <p:nvSpPr>
          <p:cNvPr id="9" name="Rectangle 8">
            <a:extLst>
              <a:ext uri="{FF2B5EF4-FFF2-40B4-BE49-F238E27FC236}">
                <a16:creationId xmlns:a16="http://schemas.microsoft.com/office/drawing/2014/main" id="{3BE2D6F9-FA3C-04AD-0931-077AE2EC2063}"/>
              </a:ext>
            </a:extLst>
          </p:cNvPr>
          <p:cNvSpPr/>
          <p:nvPr/>
        </p:nvSpPr>
        <p:spPr>
          <a:xfrm>
            <a:off x="1878213" y="3428664"/>
            <a:ext cx="4157291" cy="966347"/>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Vườn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Quốc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gia</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Phong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Nha</a:t>
            </a:r>
            <a:r>
              <a:rPr lang="en-US" sz="2400" dirty="0">
                <a:solidFill>
                  <a:schemeClr val="tx1"/>
                </a:solidFill>
                <a:latin typeface="UTM Avo" panose="02040603050506020204" pitchFamily="18"/>
                <a:cs typeface="Arial" panose="020B0604020202020204" pitchFamily="34" charset="0"/>
              </a:rPr>
              <a:t> – </a:t>
            </a:r>
            <a:r>
              <a:rPr lang="en-US" sz="2400" dirty="0" err="1">
                <a:solidFill>
                  <a:schemeClr val="tx1"/>
                </a:solidFill>
                <a:latin typeface="UTM Avo" panose="02040603050506020204" pitchFamily="18"/>
                <a:cs typeface="Arial" panose="020B0604020202020204" pitchFamily="34" charset="0"/>
              </a:rPr>
              <a:t>Kẻ</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Bàng</a:t>
            </a:r>
            <a:endParaRPr lang="en-US" sz="2400" dirty="0">
              <a:solidFill>
                <a:schemeClr val="tx1"/>
              </a:solidFill>
              <a:latin typeface="UTM Avo" panose="02040603050506020204" pitchFamily="18"/>
              <a:cs typeface="Arial" panose="020B0604020202020204" pitchFamily="34" charset="0"/>
            </a:endParaRPr>
          </a:p>
        </p:txBody>
      </p:sp>
      <p:sp>
        <p:nvSpPr>
          <p:cNvPr id="11" name="Rectangle 10">
            <a:extLst>
              <a:ext uri="{FF2B5EF4-FFF2-40B4-BE49-F238E27FC236}">
                <a16:creationId xmlns:a16="http://schemas.microsoft.com/office/drawing/2014/main" id="{2BAE7230-8A31-F616-FFED-F5629B2304C3}"/>
              </a:ext>
            </a:extLst>
          </p:cNvPr>
          <p:cNvSpPr/>
          <p:nvPr/>
        </p:nvSpPr>
        <p:spPr>
          <a:xfrm>
            <a:off x="1879851" y="4603035"/>
            <a:ext cx="4157291"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Danh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thắng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Tràng</a:t>
            </a:r>
            <a:r>
              <a:rPr lang="en-US" sz="2400" dirty="0">
                <a:solidFill>
                  <a:schemeClr val="tx1"/>
                </a:solidFill>
                <a:latin typeface="UTM Avo" panose="02040603050506020204" pitchFamily="18"/>
                <a:cs typeface="Arial" panose="020B0604020202020204" pitchFamily="34" charset="0"/>
              </a:rPr>
              <a:t> An</a:t>
            </a:r>
          </a:p>
        </p:txBody>
      </p:sp>
      <p:sp>
        <p:nvSpPr>
          <p:cNvPr id="13" name="Rectangle 12">
            <a:extLst>
              <a:ext uri="{FF2B5EF4-FFF2-40B4-BE49-F238E27FC236}">
                <a16:creationId xmlns:a16="http://schemas.microsoft.com/office/drawing/2014/main" id="{506D26EF-EF19-4CD2-B00E-2A5C3FA0128F}"/>
              </a:ext>
            </a:extLst>
          </p:cNvPr>
          <p:cNvSpPr/>
          <p:nvPr/>
        </p:nvSpPr>
        <p:spPr>
          <a:xfrm>
            <a:off x="1854561" y="5520066"/>
            <a:ext cx="4186648"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err="1">
                <a:solidFill>
                  <a:schemeClr val="tx1"/>
                </a:solidFill>
                <a:latin typeface="UTM Avo" panose="02040603050506020204" pitchFamily="18"/>
                <a:cs typeface="Arial" panose="020B0604020202020204" pitchFamily="34" charset="0"/>
              </a:rPr>
              <a:t>Quần</a:t>
            </a:r>
            <a:r>
              <a:rPr lang="en-US" sz="2300" dirty="0">
                <a:solidFill>
                  <a:schemeClr val="tx1"/>
                </a:solidFill>
                <a:latin typeface="UTM Avo" panose="02040603050506020204" pitchFamily="18"/>
                <a:cs typeface="Arial" panose="020B0604020202020204" pitchFamily="34" charset="0"/>
              </a:rPr>
              <a:t> </a:t>
            </a:r>
            <a:r>
              <a:rPr lang="en-US" sz="2300" dirty="0" err="1">
                <a:solidFill>
                  <a:schemeClr val="tx1"/>
                </a:solidFill>
                <a:latin typeface="UTM Avo" panose="02040603050506020204" pitchFamily="18"/>
                <a:cs typeface="Arial" panose="020B0604020202020204" pitchFamily="34" charset="0"/>
              </a:rPr>
              <a:t>thể</a:t>
            </a:r>
            <a:r>
              <a:rPr lang="en-US" sz="2300" dirty="0">
                <a:solidFill>
                  <a:schemeClr val="tx1"/>
                </a:solidFill>
                <a:latin typeface="UTM Avo" panose="02040603050506020204" pitchFamily="18"/>
                <a:cs typeface="Arial" panose="020B0604020202020204" pitchFamily="34" charset="0"/>
              </a:rPr>
              <a:t> di </a:t>
            </a:r>
            <a:r>
              <a:rPr lang="en-US" sz="2300" dirty="0" err="1">
                <a:solidFill>
                  <a:schemeClr val="tx1"/>
                </a:solidFill>
                <a:latin typeface="UTM Avo" panose="02040603050506020204" pitchFamily="18"/>
                <a:cs typeface="Arial" panose="020B0604020202020204" pitchFamily="34" charset="0"/>
              </a:rPr>
              <a:t>tích</a:t>
            </a:r>
            <a:r>
              <a:rPr lang="en-US" sz="2300" dirty="0">
                <a:solidFill>
                  <a:schemeClr val="tx1"/>
                </a:solidFill>
                <a:latin typeface="UTM Avo" panose="02040603050506020204" pitchFamily="18"/>
                <a:cs typeface="Arial" panose="020B0604020202020204" pitchFamily="34" charset="0"/>
              </a:rPr>
              <a:t> </a:t>
            </a:r>
            <a:r>
              <a:rPr lang="en-US" sz="2300" dirty="0" err="1">
                <a:solidFill>
                  <a:schemeClr val="tx1"/>
                </a:solidFill>
                <a:latin typeface="UTM Avo" panose="02040603050506020204" pitchFamily="18"/>
                <a:cs typeface="Arial" panose="020B0604020202020204" pitchFamily="34" charset="0"/>
              </a:rPr>
              <a:t>Cố</a:t>
            </a:r>
            <a:r>
              <a:rPr lang="en-US" sz="2300" dirty="0">
                <a:solidFill>
                  <a:schemeClr val="tx1"/>
                </a:solidFill>
                <a:latin typeface="UTM Avo" panose="02040603050506020204" pitchFamily="18"/>
                <a:cs typeface="Arial" panose="020B0604020202020204" pitchFamily="34" charset="0"/>
              </a:rPr>
              <a:t> </a:t>
            </a:r>
            <a:r>
              <a:rPr lang="en-US" sz="2300" dirty="0" err="1">
                <a:solidFill>
                  <a:schemeClr val="tx1"/>
                </a:solidFill>
                <a:latin typeface="UTM Avo" panose="02040603050506020204" pitchFamily="18"/>
                <a:cs typeface="Arial" panose="020B0604020202020204" pitchFamily="34" charset="0"/>
              </a:rPr>
              <a:t>Đô</a:t>
            </a:r>
            <a:r>
              <a:rPr lang="en-US" sz="2300" dirty="0">
                <a:solidFill>
                  <a:schemeClr val="tx1"/>
                </a:solidFill>
                <a:latin typeface="UTM Avo" panose="02040603050506020204" pitchFamily="18"/>
                <a:cs typeface="Arial" panose="020B0604020202020204" pitchFamily="34" charset="0"/>
              </a:rPr>
              <a:t> </a:t>
            </a:r>
            <a:r>
              <a:rPr lang="en-US" sz="2300" dirty="0" err="1">
                <a:solidFill>
                  <a:schemeClr val="tx1"/>
                </a:solidFill>
                <a:latin typeface="UTM Avo" panose="02040603050506020204" pitchFamily="18"/>
                <a:cs typeface="Arial" panose="020B0604020202020204" pitchFamily="34" charset="0"/>
              </a:rPr>
              <a:t>Huế</a:t>
            </a:r>
            <a:endParaRPr lang="en-US" sz="2300" dirty="0">
              <a:solidFill>
                <a:schemeClr val="tx1"/>
              </a:solidFill>
              <a:latin typeface="UTM Avo" panose="02040603050506020204" pitchFamily="18"/>
              <a:cs typeface="Arial" panose="020B0604020202020204" pitchFamily="34" charset="0"/>
            </a:endParaRPr>
          </a:p>
        </p:txBody>
      </p:sp>
      <p:sp>
        <p:nvSpPr>
          <p:cNvPr id="15" name="Rectangle 14">
            <a:extLst>
              <a:ext uri="{FF2B5EF4-FFF2-40B4-BE49-F238E27FC236}">
                <a16:creationId xmlns:a16="http://schemas.microsoft.com/office/drawing/2014/main" id="{9A65A684-0846-ACCE-5E81-E324DDA6E9A1}"/>
              </a:ext>
            </a:extLst>
          </p:cNvPr>
          <p:cNvSpPr/>
          <p:nvPr/>
        </p:nvSpPr>
        <p:spPr>
          <a:xfrm>
            <a:off x="6197496" y="5522721"/>
            <a:ext cx="4157292"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Hoàng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Thành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Thăng</a:t>
            </a:r>
            <a:r>
              <a:rPr lang="en-US" sz="2400" dirty="0">
                <a:solidFill>
                  <a:schemeClr val="tx1"/>
                </a:solidFill>
                <a:latin typeface="UTM Avo" panose="02040603050506020204" pitchFamily="18"/>
                <a:cs typeface="Arial" panose="020B0604020202020204" pitchFamily="34" charset="0"/>
              </a:rPr>
              <a:t> Long</a:t>
            </a:r>
          </a:p>
        </p:txBody>
      </p:sp>
      <p:sp>
        <p:nvSpPr>
          <p:cNvPr id="17" name="Rectangle 16">
            <a:extLst>
              <a:ext uri="{FF2B5EF4-FFF2-40B4-BE49-F238E27FC236}">
                <a16:creationId xmlns:a16="http://schemas.microsoft.com/office/drawing/2014/main" id="{001F6984-CC09-B5BD-4C87-130027F2A0E2}"/>
              </a:ext>
            </a:extLst>
          </p:cNvPr>
          <p:cNvSpPr/>
          <p:nvPr/>
        </p:nvSpPr>
        <p:spPr>
          <a:xfrm>
            <a:off x="6197497" y="2664965"/>
            <a:ext cx="4157291"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Phố</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Cổ</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Hội</a:t>
            </a:r>
            <a:r>
              <a:rPr lang="en-US" sz="2400" dirty="0">
                <a:solidFill>
                  <a:schemeClr val="tx1"/>
                </a:solidFill>
                <a:latin typeface="UTM Avo" panose="02040603050506020204" pitchFamily="18"/>
                <a:cs typeface="Arial" panose="020B0604020202020204" pitchFamily="34" charset="0"/>
              </a:rPr>
              <a:t> An</a:t>
            </a:r>
          </a:p>
        </p:txBody>
      </p:sp>
      <p:sp>
        <p:nvSpPr>
          <p:cNvPr id="19" name="Rectangle 18">
            <a:extLst>
              <a:ext uri="{FF2B5EF4-FFF2-40B4-BE49-F238E27FC236}">
                <a16:creationId xmlns:a16="http://schemas.microsoft.com/office/drawing/2014/main" id="{8B275C2D-009C-6F13-A576-81C667986FB4}"/>
              </a:ext>
            </a:extLst>
          </p:cNvPr>
          <p:cNvSpPr/>
          <p:nvPr/>
        </p:nvSpPr>
        <p:spPr>
          <a:xfrm>
            <a:off x="6197497" y="3560541"/>
            <a:ext cx="4157291"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Thánh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địa</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Mỹ</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Sơn</a:t>
            </a:r>
            <a:endParaRPr lang="en-US" sz="2400" dirty="0">
              <a:solidFill>
                <a:schemeClr val="tx1"/>
              </a:solidFill>
              <a:latin typeface="UTM Avo" panose="02040603050506020204" pitchFamily="18"/>
              <a:cs typeface="Arial" panose="020B0604020202020204" pitchFamily="34" charset="0"/>
            </a:endParaRPr>
          </a:p>
        </p:txBody>
      </p:sp>
      <p:sp>
        <p:nvSpPr>
          <p:cNvPr id="21" name="Rectangle 20">
            <a:extLst>
              <a:ext uri="{FF2B5EF4-FFF2-40B4-BE49-F238E27FC236}">
                <a16:creationId xmlns:a16="http://schemas.microsoft.com/office/drawing/2014/main" id="{E4B275BB-DF91-FDD6-7B20-87F7E768EE57}"/>
              </a:ext>
            </a:extLst>
          </p:cNvPr>
          <p:cNvSpPr/>
          <p:nvPr/>
        </p:nvSpPr>
        <p:spPr>
          <a:xfrm>
            <a:off x="6197497" y="4456117"/>
            <a:ext cx="4157291" cy="56772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Thành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Nhà</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Hồ</a:t>
            </a:r>
            <a:endParaRPr lang="en-US" sz="2400" dirty="0">
              <a:solidFill>
                <a:schemeClr val="tx1"/>
              </a:solidFill>
              <a:latin typeface="UTM Avo" panose="02040603050506020204" pitchFamily="18"/>
              <a:cs typeface="Arial" panose="020B0604020202020204" pitchFamily="34" charset="0"/>
            </a:endParaRPr>
          </a:p>
        </p:txBody>
      </p:sp>
      <p:grpSp>
        <p:nvGrpSpPr>
          <p:cNvPr id="27" name="Group 26">
            <a:extLst>
              <a:ext uri="{FF2B5EF4-FFF2-40B4-BE49-F238E27FC236}">
                <a16:creationId xmlns:a16="http://schemas.microsoft.com/office/drawing/2014/main" id="{DF3099CD-0639-EAE7-F8B2-02F2B7981E2D}"/>
              </a:ext>
            </a:extLst>
          </p:cNvPr>
          <p:cNvGrpSpPr/>
          <p:nvPr/>
        </p:nvGrpSpPr>
        <p:grpSpPr>
          <a:xfrm>
            <a:off x="1320800" y="1705903"/>
            <a:ext cx="9779000" cy="637520"/>
            <a:chOff x="1780433" y="279400"/>
            <a:chExt cx="9550400" cy="637520"/>
          </a:xfrm>
        </p:grpSpPr>
        <p:sp>
          <p:nvSpPr>
            <p:cNvPr id="28" name="TextBox 27">
              <a:extLst>
                <a:ext uri="{FF2B5EF4-FFF2-40B4-BE49-F238E27FC236}">
                  <a16:creationId xmlns:a16="http://schemas.microsoft.com/office/drawing/2014/main" id="{9D4E6254-5AB4-8E2C-953D-544ADAD49691}"/>
                </a:ext>
              </a:extLst>
            </p:cNvPr>
            <p:cNvSpPr txBox="1"/>
            <p:nvPr/>
          </p:nvSpPr>
          <p:spPr>
            <a:xfrm>
              <a:off x="1983632" y="279400"/>
              <a:ext cx="9144179" cy="494046"/>
            </a:xfrm>
            <a:prstGeom prst="rect">
              <a:avLst/>
            </a:prstGeom>
            <a:noFill/>
          </p:spPr>
          <p:txBody>
            <a:bodyPr wrap="square">
              <a:spAutoFit/>
            </a:bodyPr>
            <a:lstStyle/>
            <a:p>
              <a:pPr algn="just">
                <a:lnSpc>
                  <a:spcPct val="150000"/>
                </a:lnSpc>
                <a:spcBef>
                  <a:spcPts val="200"/>
                </a:spcBef>
                <a:spcAft>
                  <a:spcPts val="200"/>
                </a:spcAft>
              </a:pP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Xem</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video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và</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kể</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về</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những</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mà</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các</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em</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quan</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sát</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000" b="1" dirty="0" err="1">
                  <a:solidFill>
                    <a:schemeClr val="tx1"/>
                  </a:solidFill>
                  <a:latin typeface="UTM Avo" panose="02040603050506020204" pitchFamily="18"/>
                  <a:ea typeface="Calibri" panose="020F0502020204030204" pitchFamily="34" charset="0"/>
                  <a:cs typeface="Arial" panose="020B0604020202020204" pitchFamily="34" charset="0"/>
                </a:rPr>
                <a:t>thấy</a:t>
              </a:r>
              <a:r>
                <a:rPr lang="en-US" sz="2000" b="1" dirty="0">
                  <a:solidFill>
                    <a:schemeClr val="tx1"/>
                  </a:solidFill>
                  <a:latin typeface="UTM Avo" panose="02040603050506020204" pitchFamily="18"/>
                  <a:ea typeface="Calibri" panose="020F0502020204030204" pitchFamily="34" charset="0"/>
                  <a:cs typeface="Arial" panose="020B0604020202020204" pitchFamily="34" charset="0"/>
                </a:rPr>
                <a:t>?</a:t>
              </a:r>
              <a:endParaRPr lang="en-US" sz="2000" b="1" dirty="0">
                <a:solidFill>
                  <a:schemeClr val="tx1"/>
                </a:solidFill>
                <a:latin typeface="UTM Avo" panose="02040603050506020204" pitchFamily="18"/>
                <a:cs typeface="Arial" panose="020B0604020202020204" pitchFamily="34" charset="0"/>
              </a:endParaRPr>
            </a:p>
          </p:txBody>
        </p:sp>
        <p:sp>
          <p:nvSpPr>
            <p:cNvPr id="29" name="Rectangle: Rounded Corners 11">
              <a:extLst>
                <a:ext uri="{FF2B5EF4-FFF2-40B4-BE49-F238E27FC236}">
                  <a16:creationId xmlns:a16="http://schemas.microsoft.com/office/drawing/2014/main" id="{03C7A4BC-2743-00D0-677B-7686836FC552}"/>
                </a:ext>
              </a:extLst>
            </p:cNvPr>
            <p:cNvSpPr/>
            <p:nvPr/>
          </p:nvSpPr>
          <p:spPr>
            <a:xfrm>
              <a:off x="1780433" y="279401"/>
              <a:ext cx="9550400" cy="637519"/>
            </a:xfrm>
            <a:custGeom>
              <a:avLst/>
              <a:gdLst>
                <a:gd name="connsiteX0" fmla="*/ 0 w 9550400"/>
                <a:gd name="connsiteY0" fmla="*/ 106255 h 637519"/>
                <a:gd name="connsiteX1" fmla="*/ 106255 w 9550400"/>
                <a:gd name="connsiteY1" fmla="*/ 0 h 637519"/>
                <a:gd name="connsiteX2" fmla="*/ 503115 w 9550400"/>
                <a:gd name="connsiteY2" fmla="*/ 0 h 637519"/>
                <a:gd name="connsiteX3" fmla="*/ 993355 w 9550400"/>
                <a:gd name="connsiteY3" fmla="*/ 0 h 637519"/>
                <a:gd name="connsiteX4" fmla="*/ 1763730 w 9550400"/>
                <a:gd name="connsiteY4" fmla="*/ 0 h 637519"/>
                <a:gd name="connsiteX5" fmla="*/ 2440728 w 9550400"/>
                <a:gd name="connsiteY5" fmla="*/ 0 h 637519"/>
                <a:gd name="connsiteX6" fmla="*/ 2744209 w 9550400"/>
                <a:gd name="connsiteY6" fmla="*/ 0 h 637519"/>
                <a:gd name="connsiteX7" fmla="*/ 3234448 w 9550400"/>
                <a:gd name="connsiteY7" fmla="*/ 0 h 637519"/>
                <a:gd name="connsiteX8" fmla="*/ 3724687 w 9550400"/>
                <a:gd name="connsiteY8" fmla="*/ 0 h 637519"/>
                <a:gd name="connsiteX9" fmla="*/ 4028169 w 9550400"/>
                <a:gd name="connsiteY9" fmla="*/ 0 h 637519"/>
                <a:gd name="connsiteX10" fmla="*/ 4518408 w 9550400"/>
                <a:gd name="connsiteY10" fmla="*/ 0 h 637519"/>
                <a:gd name="connsiteX11" fmla="*/ 5102026 w 9550400"/>
                <a:gd name="connsiteY11" fmla="*/ 0 h 637519"/>
                <a:gd name="connsiteX12" fmla="*/ 5779023 w 9550400"/>
                <a:gd name="connsiteY12" fmla="*/ 0 h 637519"/>
                <a:gd name="connsiteX13" fmla="*/ 6549399 w 9550400"/>
                <a:gd name="connsiteY13" fmla="*/ 0 h 637519"/>
                <a:gd name="connsiteX14" fmla="*/ 6852881 w 9550400"/>
                <a:gd name="connsiteY14" fmla="*/ 0 h 637519"/>
                <a:gd name="connsiteX15" fmla="*/ 7529878 w 9550400"/>
                <a:gd name="connsiteY15" fmla="*/ 0 h 637519"/>
                <a:gd name="connsiteX16" fmla="*/ 8020117 w 9550400"/>
                <a:gd name="connsiteY16" fmla="*/ 0 h 637519"/>
                <a:gd name="connsiteX17" fmla="*/ 8790493 w 9550400"/>
                <a:gd name="connsiteY17" fmla="*/ 0 h 637519"/>
                <a:gd name="connsiteX18" fmla="*/ 9444145 w 9550400"/>
                <a:gd name="connsiteY18" fmla="*/ 0 h 637519"/>
                <a:gd name="connsiteX19" fmla="*/ 9550400 w 9550400"/>
                <a:gd name="connsiteY19" fmla="*/ 106255 h 637519"/>
                <a:gd name="connsiteX20" fmla="*/ 9550400 w 9550400"/>
                <a:gd name="connsiteY20" fmla="*/ 531264 h 637519"/>
                <a:gd name="connsiteX21" fmla="*/ 9444145 w 9550400"/>
                <a:gd name="connsiteY21" fmla="*/ 637519 h 637519"/>
                <a:gd name="connsiteX22" fmla="*/ 8953906 w 9550400"/>
                <a:gd name="connsiteY22" fmla="*/ 637519 h 637519"/>
                <a:gd name="connsiteX23" fmla="*/ 8650424 w 9550400"/>
                <a:gd name="connsiteY23" fmla="*/ 637519 h 637519"/>
                <a:gd name="connsiteX24" fmla="*/ 7880048 w 9550400"/>
                <a:gd name="connsiteY24" fmla="*/ 637519 h 637519"/>
                <a:gd name="connsiteX25" fmla="*/ 7203051 w 9550400"/>
                <a:gd name="connsiteY25" fmla="*/ 637519 h 637519"/>
                <a:gd name="connsiteX26" fmla="*/ 6432675 w 9550400"/>
                <a:gd name="connsiteY26" fmla="*/ 637519 h 637519"/>
                <a:gd name="connsiteX27" fmla="*/ 6035815 w 9550400"/>
                <a:gd name="connsiteY27" fmla="*/ 637519 h 637519"/>
                <a:gd name="connsiteX28" fmla="*/ 5545576 w 9550400"/>
                <a:gd name="connsiteY28" fmla="*/ 637519 h 637519"/>
                <a:gd name="connsiteX29" fmla="*/ 5148716 w 9550400"/>
                <a:gd name="connsiteY29" fmla="*/ 637519 h 637519"/>
                <a:gd name="connsiteX30" fmla="*/ 4471719 w 9550400"/>
                <a:gd name="connsiteY30" fmla="*/ 637519 h 637519"/>
                <a:gd name="connsiteX31" fmla="*/ 3981479 w 9550400"/>
                <a:gd name="connsiteY31" fmla="*/ 637519 h 637519"/>
                <a:gd name="connsiteX32" fmla="*/ 3491240 w 9550400"/>
                <a:gd name="connsiteY32" fmla="*/ 637519 h 637519"/>
                <a:gd name="connsiteX33" fmla="*/ 2720864 w 9550400"/>
                <a:gd name="connsiteY33" fmla="*/ 637519 h 637519"/>
                <a:gd name="connsiteX34" fmla="*/ 2417383 w 9550400"/>
                <a:gd name="connsiteY34" fmla="*/ 637519 h 637519"/>
                <a:gd name="connsiteX35" fmla="*/ 1833765 w 9550400"/>
                <a:gd name="connsiteY35" fmla="*/ 637519 h 637519"/>
                <a:gd name="connsiteX36" fmla="*/ 1156768 w 9550400"/>
                <a:gd name="connsiteY36" fmla="*/ 637519 h 637519"/>
                <a:gd name="connsiteX37" fmla="*/ 853286 w 9550400"/>
                <a:gd name="connsiteY37" fmla="*/ 637519 h 637519"/>
                <a:gd name="connsiteX38" fmla="*/ 106255 w 9550400"/>
                <a:gd name="connsiteY38" fmla="*/ 637519 h 637519"/>
                <a:gd name="connsiteX39" fmla="*/ 0 w 9550400"/>
                <a:gd name="connsiteY39" fmla="*/ 531264 h 637519"/>
                <a:gd name="connsiteX40" fmla="*/ 0 w 9550400"/>
                <a:gd name="connsiteY40" fmla="*/ 106255 h 6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550400" h="637519" extrusionOk="0">
                  <a:moveTo>
                    <a:pt x="0" y="106255"/>
                  </a:moveTo>
                  <a:cubicBezTo>
                    <a:pt x="8012" y="55994"/>
                    <a:pt x="44415" y="13228"/>
                    <a:pt x="106255" y="0"/>
                  </a:cubicBezTo>
                  <a:cubicBezTo>
                    <a:pt x="234430" y="-37829"/>
                    <a:pt x="419137" y="42381"/>
                    <a:pt x="503115" y="0"/>
                  </a:cubicBezTo>
                  <a:cubicBezTo>
                    <a:pt x="587093" y="-42381"/>
                    <a:pt x="803826" y="54998"/>
                    <a:pt x="993355" y="0"/>
                  </a:cubicBezTo>
                  <a:cubicBezTo>
                    <a:pt x="1182884" y="-54998"/>
                    <a:pt x="1551294" y="71741"/>
                    <a:pt x="1763730" y="0"/>
                  </a:cubicBezTo>
                  <a:cubicBezTo>
                    <a:pt x="1976167" y="-71741"/>
                    <a:pt x="2290643" y="20592"/>
                    <a:pt x="2440728" y="0"/>
                  </a:cubicBezTo>
                  <a:cubicBezTo>
                    <a:pt x="2590813" y="-20592"/>
                    <a:pt x="2666728" y="11802"/>
                    <a:pt x="2744209" y="0"/>
                  </a:cubicBezTo>
                  <a:cubicBezTo>
                    <a:pt x="2821690" y="-11802"/>
                    <a:pt x="3012326" y="18894"/>
                    <a:pt x="3234448" y="0"/>
                  </a:cubicBezTo>
                  <a:cubicBezTo>
                    <a:pt x="3456570" y="-18894"/>
                    <a:pt x="3484664" y="48541"/>
                    <a:pt x="3724687" y="0"/>
                  </a:cubicBezTo>
                  <a:cubicBezTo>
                    <a:pt x="3964710" y="-48541"/>
                    <a:pt x="3915181" y="8974"/>
                    <a:pt x="4028169" y="0"/>
                  </a:cubicBezTo>
                  <a:cubicBezTo>
                    <a:pt x="4141157" y="-8974"/>
                    <a:pt x="4420237" y="20446"/>
                    <a:pt x="4518408" y="0"/>
                  </a:cubicBezTo>
                  <a:cubicBezTo>
                    <a:pt x="4616579" y="-20446"/>
                    <a:pt x="4836297" y="48418"/>
                    <a:pt x="5102026" y="0"/>
                  </a:cubicBezTo>
                  <a:cubicBezTo>
                    <a:pt x="5367755" y="-48418"/>
                    <a:pt x="5493630" y="45418"/>
                    <a:pt x="5779023" y="0"/>
                  </a:cubicBezTo>
                  <a:cubicBezTo>
                    <a:pt x="6064416" y="-45418"/>
                    <a:pt x="6246736" y="9839"/>
                    <a:pt x="6549399" y="0"/>
                  </a:cubicBezTo>
                  <a:cubicBezTo>
                    <a:pt x="6852062" y="-9839"/>
                    <a:pt x="6738517" y="2896"/>
                    <a:pt x="6852881" y="0"/>
                  </a:cubicBezTo>
                  <a:cubicBezTo>
                    <a:pt x="6967245" y="-2896"/>
                    <a:pt x="7274000" y="70353"/>
                    <a:pt x="7529878" y="0"/>
                  </a:cubicBezTo>
                  <a:cubicBezTo>
                    <a:pt x="7785756" y="-70353"/>
                    <a:pt x="7863208" y="46242"/>
                    <a:pt x="8020117" y="0"/>
                  </a:cubicBezTo>
                  <a:cubicBezTo>
                    <a:pt x="8177026" y="-46242"/>
                    <a:pt x="8604979" y="33527"/>
                    <a:pt x="8790493" y="0"/>
                  </a:cubicBezTo>
                  <a:cubicBezTo>
                    <a:pt x="8976007" y="-33527"/>
                    <a:pt x="9269429" y="50329"/>
                    <a:pt x="9444145" y="0"/>
                  </a:cubicBezTo>
                  <a:cubicBezTo>
                    <a:pt x="9514320" y="2258"/>
                    <a:pt x="9553946" y="46347"/>
                    <a:pt x="9550400" y="106255"/>
                  </a:cubicBezTo>
                  <a:cubicBezTo>
                    <a:pt x="9589111" y="288128"/>
                    <a:pt x="9550233" y="360830"/>
                    <a:pt x="9550400" y="531264"/>
                  </a:cubicBezTo>
                  <a:cubicBezTo>
                    <a:pt x="9533430" y="590434"/>
                    <a:pt x="9496660" y="636134"/>
                    <a:pt x="9444145" y="637519"/>
                  </a:cubicBezTo>
                  <a:cubicBezTo>
                    <a:pt x="9215142" y="671930"/>
                    <a:pt x="9163572" y="617338"/>
                    <a:pt x="8953906" y="637519"/>
                  </a:cubicBezTo>
                  <a:cubicBezTo>
                    <a:pt x="8744240" y="657700"/>
                    <a:pt x="8715847" y="603285"/>
                    <a:pt x="8650424" y="637519"/>
                  </a:cubicBezTo>
                  <a:cubicBezTo>
                    <a:pt x="8585001" y="671753"/>
                    <a:pt x="8040562" y="607679"/>
                    <a:pt x="7880048" y="637519"/>
                  </a:cubicBezTo>
                  <a:cubicBezTo>
                    <a:pt x="7719534" y="667359"/>
                    <a:pt x="7515294" y="630576"/>
                    <a:pt x="7203051" y="637519"/>
                  </a:cubicBezTo>
                  <a:cubicBezTo>
                    <a:pt x="6890808" y="644462"/>
                    <a:pt x="6715612" y="569409"/>
                    <a:pt x="6432675" y="637519"/>
                  </a:cubicBezTo>
                  <a:cubicBezTo>
                    <a:pt x="6149738" y="705629"/>
                    <a:pt x="6180574" y="594405"/>
                    <a:pt x="6035815" y="637519"/>
                  </a:cubicBezTo>
                  <a:cubicBezTo>
                    <a:pt x="5891056" y="680633"/>
                    <a:pt x="5737922" y="622293"/>
                    <a:pt x="5545576" y="637519"/>
                  </a:cubicBezTo>
                  <a:cubicBezTo>
                    <a:pt x="5353230" y="652745"/>
                    <a:pt x="5325310" y="629184"/>
                    <a:pt x="5148716" y="637519"/>
                  </a:cubicBezTo>
                  <a:cubicBezTo>
                    <a:pt x="4972122" y="645854"/>
                    <a:pt x="4762883" y="580733"/>
                    <a:pt x="4471719" y="637519"/>
                  </a:cubicBezTo>
                  <a:cubicBezTo>
                    <a:pt x="4180555" y="694305"/>
                    <a:pt x="4100085" y="622268"/>
                    <a:pt x="3981479" y="637519"/>
                  </a:cubicBezTo>
                  <a:cubicBezTo>
                    <a:pt x="3862873" y="652770"/>
                    <a:pt x="3608280" y="631286"/>
                    <a:pt x="3491240" y="637519"/>
                  </a:cubicBezTo>
                  <a:cubicBezTo>
                    <a:pt x="3374200" y="643752"/>
                    <a:pt x="3006221" y="586248"/>
                    <a:pt x="2720864" y="637519"/>
                  </a:cubicBezTo>
                  <a:cubicBezTo>
                    <a:pt x="2435507" y="688790"/>
                    <a:pt x="2525687" y="634242"/>
                    <a:pt x="2417383" y="637519"/>
                  </a:cubicBezTo>
                  <a:cubicBezTo>
                    <a:pt x="2309079" y="640796"/>
                    <a:pt x="2079061" y="613436"/>
                    <a:pt x="1833765" y="637519"/>
                  </a:cubicBezTo>
                  <a:cubicBezTo>
                    <a:pt x="1588469" y="661602"/>
                    <a:pt x="1307257" y="601000"/>
                    <a:pt x="1156768" y="637519"/>
                  </a:cubicBezTo>
                  <a:cubicBezTo>
                    <a:pt x="1006279" y="674038"/>
                    <a:pt x="915349" y="613652"/>
                    <a:pt x="853286" y="637519"/>
                  </a:cubicBezTo>
                  <a:cubicBezTo>
                    <a:pt x="791223" y="661386"/>
                    <a:pt x="386583" y="599441"/>
                    <a:pt x="106255" y="637519"/>
                  </a:cubicBezTo>
                  <a:cubicBezTo>
                    <a:pt x="61307" y="631062"/>
                    <a:pt x="-4522" y="592267"/>
                    <a:pt x="0" y="531264"/>
                  </a:cubicBezTo>
                  <a:cubicBezTo>
                    <a:pt x="-11876" y="406515"/>
                    <a:pt x="6484" y="226983"/>
                    <a:pt x="0" y="106255"/>
                  </a:cubicBezTo>
                  <a:close/>
                </a:path>
              </a:pathLst>
            </a:custGeom>
            <a:noFill/>
            <a:ln>
              <a:solidFill>
                <a:srgbClr val="002060"/>
              </a:solidFill>
              <a:prstDash val="dash"/>
              <a:extLst>
                <a:ext uri="{C807C97D-BFC1-408E-A445-0C87EB9F89A2}">
                  <ask:lineSketchStyleProps xmlns:ask="http://schemas.microsoft.com/office/drawing/2018/sketchyshapes" sd="163111800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grpSp>
    </p:spTree>
    <p:extLst>
      <p:ext uri="{BB962C8B-B14F-4D97-AF65-F5344CB8AC3E}">
        <p14:creationId xmlns:p14="http://schemas.microsoft.com/office/powerpoint/2010/main" val="174440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E1C4F30C-AA71-71C5-9B00-D9815945676C}"/>
              </a:ext>
            </a:extLst>
          </p:cNvPr>
          <p:cNvSpPr/>
          <p:nvPr/>
        </p:nvSpPr>
        <p:spPr>
          <a:xfrm>
            <a:off x="690564" y="1602481"/>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1. Di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là gì?</a:t>
            </a:r>
            <a:endParaRPr lang="it-IT" sz="2300" dirty="0">
              <a:solidFill>
                <a:schemeClr val="tx1"/>
              </a:solidFill>
              <a:latin typeface="UTM Avo" panose="02040603050506020204" pitchFamily="18"/>
              <a:cs typeface="Arial" panose="020B0604020202020204" pitchFamily="34" charset="0"/>
            </a:endParaRPr>
          </a:p>
        </p:txBody>
      </p:sp>
      <p:grpSp>
        <p:nvGrpSpPr>
          <p:cNvPr id="22" name="Group 21">
            <a:extLst>
              <a:ext uri="{FF2B5EF4-FFF2-40B4-BE49-F238E27FC236}">
                <a16:creationId xmlns:a16="http://schemas.microsoft.com/office/drawing/2014/main" id="{A38316EE-C7E8-8A30-63F4-FFF3ED956BFD}"/>
              </a:ext>
            </a:extLst>
          </p:cNvPr>
          <p:cNvGrpSpPr/>
          <p:nvPr/>
        </p:nvGrpSpPr>
        <p:grpSpPr>
          <a:xfrm>
            <a:off x="336867" y="2245349"/>
            <a:ext cx="5711686" cy="1064972"/>
            <a:chOff x="803329" y="1458928"/>
            <a:chExt cx="5711686" cy="1064972"/>
          </a:xfrm>
        </p:grpSpPr>
        <p:pic>
          <p:nvPicPr>
            <p:cNvPr id="2" name="Picture 10">
              <a:extLst>
                <a:ext uri="{FF2B5EF4-FFF2-40B4-BE49-F238E27FC236}">
                  <a16:creationId xmlns:a16="http://schemas.microsoft.com/office/drawing/2014/main" id="{E08F0355-4E04-90F3-7493-4E7629226A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3329" y="1587324"/>
              <a:ext cx="456329" cy="329387"/>
            </a:xfrm>
            <a:prstGeom prst="rect">
              <a:avLst/>
            </a:prstGeom>
          </p:spPr>
        </p:pic>
        <p:sp>
          <p:nvSpPr>
            <p:cNvPr id="6" name="TextBox 5">
              <a:extLst>
                <a:ext uri="{FF2B5EF4-FFF2-40B4-BE49-F238E27FC236}">
                  <a16:creationId xmlns:a16="http://schemas.microsoft.com/office/drawing/2014/main" id="{53456097-BC6D-7230-E400-DD4099F17F37}"/>
                </a:ext>
              </a:extLst>
            </p:cNvPr>
            <p:cNvSpPr txBox="1"/>
            <p:nvPr/>
          </p:nvSpPr>
          <p:spPr>
            <a:xfrm>
              <a:off x="1274078" y="1458928"/>
              <a:ext cx="5240937" cy="1064972"/>
            </a:xfrm>
            <a:prstGeom prst="rect">
              <a:avLst/>
            </a:prstGeom>
            <a:noFill/>
          </p:spPr>
          <p:txBody>
            <a:bodyPr wrap="square">
              <a:spAutoFit/>
            </a:bodyPr>
            <a:lstStyle/>
            <a:p>
              <a:pPr>
                <a:lnSpc>
                  <a:spcPct val="150000"/>
                </a:lnSpc>
                <a:spcBef>
                  <a:spcPts val="200"/>
                </a:spcBef>
                <a:spcAft>
                  <a:spcPts val="200"/>
                </a:spcAft>
              </a:pP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Quan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sát</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6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hình</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ảnh</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trong</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SGK</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trang</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9, 10?</a:t>
              </a:r>
              <a:endParaRPr lang="en-US" sz="2267" dirty="0">
                <a:solidFill>
                  <a:schemeClr val="tx1"/>
                </a:solidFill>
                <a:latin typeface="UTM Avo" panose="02040603050506020204" pitchFamily="18"/>
                <a:cs typeface="Arial" panose="020B0604020202020204" pitchFamily="34" charset="0"/>
              </a:endParaRPr>
            </a:p>
          </p:txBody>
        </p:sp>
      </p:grpSp>
      <p:pic>
        <p:nvPicPr>
          <p:cNvPr id="7" name="Picture 6">
            <a:extLst>
              <a:ext uri="{FF2B5EF4-FFF2-40B4-BE49-F238E27FC236}">
                <a16:creationId xmlns:a16="http://schemas.microsoft.com/office/drawing/2014/main" id="{58EC3EE1-F978-3FA3-8847-E6EE205C9A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389" y="3530600"/>
            <a:ext cx="6100157" cy="3097358"/>
          </a:xfrm>
          <a:prstGeom prst="rect">
            <a:avLst/>
          </a:prstGeom>
        </p:spPr>
      </p:pic>
      <p:sp>
        <p:nvSpPr>
          <p:cNvPr id="23" name="Rounded Rectangle 22">
            <a:extLst>
              <a:ext uri="{FF2B5EF4-FFF2-40B4-BE49-F238E27FC236}">
                <a16:creationId xmlns:a16="http://schemas.microsoft.com/office/drawing/2014/main" id="{984AED65-4BDE-6D93-A524-147663BFEF1E}"/>
              </a:ext>
            </a:extLst>
          </p:cNvPr>
          <p:cNvSpPr/>
          <p:nvPr/>
        </p:nvSpPr>
        <p:spPr>
          <a:xfrm>
            <a:off x="6143448" y="1071021"/>
            <a:ext cx="6215700" cy="53848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a)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Em</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hãy</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cho</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biết</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tên</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của</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gắn</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với</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từng</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hình</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ảnh</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trên</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và</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những</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đặc</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điểm</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chung</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của</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các</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hình</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ảnh</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đó</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endParaRPr lang="en-US" sz="2400" b="1" dirty="0">
              <a:solidFill>
                <a:schemeClr val="tx1"/>
              </a:solidFill>
              <a:latin typeface="UTM Avo" panose="02040603050506020204" pitchFamily="18"/>
              <a:cs typeface="Arial" panose="020B0604020202020204" pitchFamily="34" charset="0"/>
            </a:endParaRPr>
          </a:p>
          <a:p>
            <a:pPr algn="just">
              <a:lnSpc>
                <a:spcPct val="150000"/>
              </a:lnSpc>
              <a:spcAft>
                <a:spcPts val="667"/>
              </a:spcAft>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1</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Chùa Một Cột ở Hà Nội</a:t>
            </a:r>
            <a:endPar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Aft>
                <a:spcPts val="667"/>
              </a:spcAft>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2</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Chùa Cầu ở Hội An</a:t>
            </a:r>
            <a:endPar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Aft>
                <a:spcPts val="667"/>
              </a:spcAft>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3</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Khu di tích Mỹ Sơn ở Quảng Nam</a:t>
            </a:r>
            <a:endPar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Aft>
                <a:spcPts val="667"/>
              </a:spcAft>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4</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Đờn ca tài tử Nam Bộ</a:t>
            </a:r>
            <a:endPar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Aft>
                <a:spcPts val="667"/>
              </a:spcAft>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5</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Hát Then </a:t>
            </a:r>
            <a:endPar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just">
              <a:lnSpc>
                <a:spcPct val="150000"/>
              </a:lnSpc>
              <a:spcAft>
                <a:spcPts val="667"/>
              </a:spcAft>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6</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Hát Bài Chòi ở Quảng Nam.</a:t>
            </a:r>
            <a:endParaRPr lang="vi-VN" sz="2000" dirty="0">
              <a:solidFill>
                <a:schemeClr val="tx1"/>
              </a:solidFill>
              <a:latin typeface="UTM Avo" panose="02040603050506020204" pitchFamily="18"/>
              <a:cs typeface="Times New Roman" panose="02020603050405020304" pitchFamily="18" charset="0"/>
            </a:endParaRPr>
          </a:p>
        </p:txBody>
      </p:sp>
    </p:spTree>
    <p:extLst>
      <p:ext uri="{BB962C8B-B14F-4D97-AF65-F5344CB8AC3E}">
        <p14:creationId xmlns:p14="http://schemas.microsoft.com/office/powerpoint/2010/main" val="135870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barn(inVertical)">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barn(inVertical)">
                                      <p:cBhvr>
                                        <p:cTn id="27" dur="500"/>
                                        <p:tgtEl>
                                          <p:spTgt spid="2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Effect transition="in" filter="barn(inVertical)">
                                      <p:cBhvr>
                                        <p:cTn id="32" dur="500"/>
                                        <p:tgtEl>
                                          <p:spTgt spid="2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xEl>
                                              <p:pRg st="3" end="3"/>
                                            </p:txEl>
                                          </p:spTgt>
                                        </p:tgtEl>
                                        <p:attrNameLst>
                                          <p:attrName>style.visibility</p:attrName>
                                        </p:attrNameLst>
                                      </p:cBhvr>
                                      <p:to>
                                        <p:strVal val="visible"/>
                                      </p:to>
                                    </p:set>
                                    <p:animEffect transition="in" filter="barn(inVertical)">
                                      <p:cBhvr>
                                        <p:cTn id="37" dur="500"/>
                                        <p:tgtEl>
                                          <p:spTgt spid="2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barn(inVertical)">
                                      <p:cBhvr>
                                        <p:cTn id="42" dur="500"/>
                                        <p:tgtEl>
                                          <p:spTgt spid="2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3">
                                            <p:txEl>
                                              <p:pRg st="5" end="5"/>
                                            </p:txEl>
                                          </p:spTgt>
                                        </p:tgtEl>
                                        <p:attrNameLst>
                                          <p:attrName>style.visibility</p:attrName>
                                        </p:attrNameLst>
                                      </p:cBhvr>
                                      <p:to>
                                        <p:strVal val="visible"/>
                                      </p:to>
                                    </p:set>
                                    <p:animEffect transition="in" filter="barn(inVertical)">
                                      <p:cBhvr>
                                        <p:cTn id="47" dur="500"/>
                                        <p:tgtEl>
                                          <p:spTgt spid="2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3">
                                            <p:txEl>
                                              <p:pRg st="6" end="6"/>
                                            </p:txEl>
                                          </p:spTgt>
                                        </p:tgtEl>
                                        <p:attrNameLst>
                                          <p:attrName>style.visibility</p:attrName>
                                        </p:attrNameLst>
                                      </p:cBhvr>
                                      <p:to>
                                        <p:strVal val="visible"/>
                                      </p:to>
                                    </p:set>
                                    <p:animEffect transition="in" filter="barn(inVertical)">
                                      <p:cBhvr>
                                        <p:cTn id="52"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E1C4F30C-AA71-71C5-9B00-D9815945676C}"/>
              </a:ext>
            </a:extLst>
          </p:cNvPr>
          <p:cNvSpPr/>
          <p:nvPr/>
        </p:nvSpPr>
        <p:spPr>
          <a:xfrm>
            <a:off x="690564" y="1602481"/>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1. Di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là gì?</a:t>
            </a:r>
            <a:endParaRPr lang="it-IT" sz="2300" dirty="0">
              <a:solidFill>
                <a:schemeClr val="tx1"/>
              </a:solidFill>
              <a:latin typeface="UTM Avo" panose="02040603050506020204" pitchFamily="18"/>
              <a:cs typeface="Arial" panose="020B0604020202020204" pitchFamily="34" charset="0"/>
            </a:endParaRPr>
          </a:p>
        </p:txBody>
      </p:sp>
      <p:grpSp>
        <p:nvGrpSpPr>
          <p:cNvPr id="22" name="Group 21">
            <a:extLst>
              <a:ext uri="{FF2B5EF4-FFF2-40B4-BE49-F238E27FC236}">
                <a16:creationId xmlns:a16="http://schemas.microsoft.com/office/drawing/2014/main" id="{A38316EE-C7E8-8A30-63F4-FFF3ED956BFD}"/>
              </a:ext>
            </a:extLst>
          </p:cNvPr>
          <p:cNvGrpSpPr/>
          <p:nvPr/>
        </p:nvGrpSpPr>
        <p:grpSpPr>
          <a:xfrm>
            <a:off x="462399" y="2247031"/>
            <a:ext cx="5636142" cy="1064972"/>
            <a:chOff x="928861" y="1460610"/>
            <a:chExt cx="5636142" cy="1064972"/>
          </a:xfrm>
        </p:grpSpPr>
        <p:pic>
          <p:nvPicPr>
            <p:cNvPr id="2" name="Picture 10">
              <a:extLst>
                <a:ext uri="{FF2B5EF4-FFF2-40B4-BE49-F238E27FC236}">
                  <a16:creationId xmlns:a16="http://schemas.microsoft.com/office/drawing/2014/main" id="{E08F0355-4E04-90F3-7493-4E7629226A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8861" y="1647197"/>
              <a:ext cx="456329" cy="262772"/>
            </a:xfrm>
            <a:prstGeom prst="rect">
              <a:avLst/>
            </a:prstGeom>
          </p:spPr>
        </p:pic>
        <p:sp>
          <p:nvSpPr>
            <p:cNvPr id="6" name="TextBox 5">
              <a:extLst>
                <a:ext uri="{FF2B5EF4-FFF2-40B4-BE49-F238E27FC236}">
                  <a16:creationId xmlns:a16="http://schemas.microsoft.com/office/drawing/2014/main" id="{53456097-BC6D-7230-E400-DD4099F17F37}"/>
                </a:ext>
              </a:extLst>
            </p:cNvPr>
            <p:cNvSpPr txBox="1"/>
            <p:nvPr/>
          </p:nvSpPr>
          <p:spPr>
            <a:xfrm>
              <a:off x="1385190" y="1460610"/>
              <a:ext cx="5179813" cy="1064972"/>
            </a:xfrm>
            <a:prstGeom prst="rect">
              <a:avLst/>
            </a:prstGeom>
            <a:noFill/>
          </p:spPr>
          <p:txBody>
            <a:bodyPr wrap="square">
              <a:spAutoFit/>
            </a:bodyPr>
            <a:lstStyle/>
            <a:p>
              <a:pPr>
                <a:lnSpc>
                  <a:spcPct val="150000"/>
                </a:lnSpc>
                <a:spcBef>
                  <a:spcPts val="200"/>
                </a:spcBef>
                <a:spcAft>
                  <a:spcPts val="200"/>
                </a:spcAft>
              </a:pP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Quan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sát</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6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hình</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ảnh</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trong</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SGK</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267" dirty="0" err="1">
                  <a:solidFill>
                    <a:schemeClr val="tx1"/>
                  </a:solidFill>
                  <a:latin typeface="UTM Avo" panose="02040603050506020204" pitchFamily="18"/>
                  <a:ea typeface="Calibri" panose="020F0502020204030204" pitchFamily="34" charset="0"/>
                  <a:cs typeface="Arial" panose="020B0604020202020204" pitchFamily="34" charset="0"/>
                </a:rPr>
                <a:t>trang</a:t>
              </a:r>
              <a:r>
                <a:rPr lang="en-US" sz="2267" dirty="0">
                  <a:solidFill>
                    <a:schemeClr val="tx1"/>
                  </a:solidFill>
                  <a:latin typeface="UTM Avo" panose="02040603050506020204" pitchFamily="18"/>
                  <a:ea typeface="Calibri" panose="020F0502020204030204" pitchFamily="34" charset="0"/>
                  <a:cs typeface="Arial" panose="020B0604020202020204" pitchFamily="34" charset="0"/>
                </a:rPr>
                <a:t> 9, 10?</a:t>
              </a:r>
              <a:endParaRPr lang="en-US" sz="2267" dirty="0">
                <a:solidFill>
                  <a:schemeClr val="tx1"/>
                </a:solidFill>
                <a:latin typeface="UTM Avo" panose="02040603050506020204" pitchFamily="18"/>
                <a:cs typeface="Arial" panose="020B0604020202020204" pitchFamily="34" charset="0"/>
              </a:endParaRPr>
            </a:p>
          </p:txBody>
        </p:sp>
      </p:grpSp>
      <p:pic>
        <p:nvPicPr>
          <p:cNvPr id="7" name="Picture 6">
            <a:extLst>
              <a:ext uri="{FF2B5EF4-FFF2-40B4-BE49-F238E27FC236}">
                <a16:creationId xmlns:a16="http://schemas.microsoft.com/office/drawing/2014/main" id="{58EC3EE1-F978-3FA3-8847-E6EE205C9A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561" y="3412210"/>
            <a:ext cx="6176005" cy="3043611"/>
          </a:xfrm>
          <a:prstGeom prst="rect">
            <a:avLst/>
          </a:prstGeom>
        </p:spPr>
      </p:pic>
      <p:sp>
        <p:nvSpPr>
          <p:cNvPr id="24" name="Rounded Rectangle 23">
            <a:extLst>
              <a:ext uri="{FF2B5EF4-FFF2-40B4-BE49-F238E27FC236}">
                <a16:creationId xmlns:a16="http://schemas.microsoft.com/office/drawing/2014/main" id="{04FFE8EE-641B-CA87-8A1D-B10F14444F8D}"/>
              </a:ext>
            </a:extLst>
          </p:cNvPr>
          <p:cNvSpPr/>
          <p:nvPr/>
        </p:nvSpPr>
        <p:spPr>
          <a:xfrm>
            <a:off x="6300837" y="628568"/>
            <a:ext cx="5891163" cy="578697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Bef>
                <a:spcPts val="200"/>
              </a:spcBef>
              <a:spcAft>
                <a:spcPts val="200"/>
              </a:spcAft>
            </a:pP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b) Theo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em</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di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là</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chemeClr val="tx1"/>
                </a:solidFill>
                <a:latin typeface="UTM Avo" panose="02040603050506020204" pitchFamily="18"/>
                <a:ea typeface="Calibri" panose="020F0502020204030204" pitchFamily="34" charset="0"/>
                <a:cs typeface="Arial" panose="020B0604020202020204" pitchFamily="34" charset="0"/>
              </a:rPr>
              <a:t>gì</a:t>
            </a:r>
            <a:r>
              <a:rPr lang="en-US" sz="2400" b="1" dirty="0">
                <a:solidFill>
                  <a:schemeClr val="tx1"/>
                </a:solidFill>
                <a:latin typeface="UTM Avo" panose="02040603050506020204" pitchFamily="18"/>
                <a:ea typeface="Calibri" panose="020F0502020204030204" pitchFamily="34" charset="0"/>
                <a:cs typeface="Arial" panose="020B0604020202020204" pitchFamily="34" charset="0"/>
              </a:rPr>
              <a:t>?</a:t>
            </a:r>
          </a:p>
          <a:p>
            <a:pPr marL="304815" indent="-304815">
              <a:lnSpc>
                <a:spcPct val="150000"/>
              </a:lnSpc>
              <a:spcBef>
                <a:spcPts val="200"/>
              </a:spcBef>
              <a:spcAft>
                <a:spcPts val="200"/>
              </a:spcAft>
              <a:buFont typeface="Courier New" panose="02070309020205020404" pitchFamily="49" charset="0"/>
              <a:buChar char="o"/>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Là sản phẩm tiêu biểu</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en-US" sz="2400" dirty="0" err="1">
                <a:solidFill>
                  <a:schemeClr val="tx1"/>
                </a:solidFill>
                <a:latin typeface="UTM Avo" panose="02040603050506020204" pitchFamily="18"/>
                <a:ea typeface="Calibri" panose="020F0502020204030204" pitchFamily="34" charset="0"/>
                <a:cs typeface="Times New Roman" panose="02020603050405020304" pitchFamily="18" charset="0"/>
              </a:rPr>
              <a:t>của</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 lịch sử, văn hoá dân tộc.</a:t>
            </a:r>
            <a:endParaRPr lang="vi-VN" sz="2400" dirty="0">
              <a:solidFill>
                <a:schemeClr val="tx1"/>
              </a:solidFill>
              <a:latin typeface="UTM Avo" panose="02040603050506020204" pitchFamily="18"/>
              <a:cs typeface="Times New Roman" panose="02020603050405020304" pitchFamily="18" charset="0"/>
            </a:endParaRPr>
          </a:p>
          <a:p>
            <a:pPr marL="304815" indent="-304815">
              <a:lnSpc>
                <a:spcPct val="150000"/>
              </a:lnSpc>
              <a:spcBef>
                <a:spcPts val="200"/>
              </a:spcBef>
              <a:spcAft>
                <a:spcPts val="200"/>
              </a:spcAft>
              <a:buFont typeface="Courier New" panose="02070309020205020404" pitchFamily="49" charset="0"/>
              <a:buChar char="o"/>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Là những di sản có lịch sử dài lâu</a:t>
            </a:r>
            <a:r>
              <a:rPr lang="en-US" sz="2400" dirty="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tồn tại qua nhiều thế hệ. </a:t>
            </a:r>
            <a:endParaRPr lang="vi-VN" sz="2400" dirty="0">
              <a:solidFill>
                <a:schemeClr val="tx1"/>
              </a:solidFill>
              <a:latin typeface="UTM Avo" panose="02040603050506020204" pitchFamily="18"/>
              <a:cs typeface="Times New Roman" panose="02020603050405020304" pitchFamily="18" charset="0"/>
            </a:endParaRPr>
          </a:p>
          <a:p>
            <a:pPr marL="304815" indent="-304815">
              <a:lnSpc>
                <a:spcPct val="150000"/>
              </a:lnSpc>
              <a:spcBef>
                <a:spcPts val="200"/>
              </a:spcBef>
              <a:spcAft>
                <a:spcPts val="200"/>
              </a:spcAft>
              <a:buFont typeface="Courier New" panose="02070309020205020404" pitchFamily="49" charset="0"/>
              <a:buChar char="o"/>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Nói lên nền văn hoá của dân tộc qua những mốc thời gian khác nhau. </a:t>
            </a:r>
            <a:endParaRPr lang="vi-VN" sz="2400" dirty="0">
              <a:solidFill>
                <a:schemeClr val="tx1"/>
              </a:solidFill>
              <a:latin typeface="UTM Avo" panose="02040603050506020204" pitchFamily="18"/>
              <a:cs typeface="Times New Roman" panose="02020603050405020304" pitchFamily="18" charset="0"/>
            </a:endParaRPr>
          </a:p>
        </p:txBody>
      </p:sp>
    </p:spTree>
    <p:extLst>
      <p:ext uri="{BB962C8B-B14F-4D97-AF65-F5344CB8AC3E}">
        <p14:creationId xmlns:p14="http://schemas.microsoft.com/office/powerpoint/2010/main" val="131175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animEffect transition="in" filter="barn(inVertical)">
                                      <p:cBhvr>
                                        <p:cTn id="27" dur="500"/>
                                        <p:tgtEl>
                                          <p:spTgt spid="2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2" end="2"/>
                                            </p:txEl>
                                          </p:spTgt>
                                        </p:tgtEl>
                                        <p:attrNameLst>
                                          <p:attrName>style.visibility</p:attrName>
                                        </p:attrNameLst>
                                      </p:cBhvr>
                                      <p:to>
                                        <p:strVal val="visible"/>
                                      </p:to>
                                    </p:set>
                                    <p:animEffect transition="in" filter="barn(inVertical)">
                                      <p:cBhvr>
                                        <p:cTn id="32" dur="500"/>
                                        <p:tgtEl>
                                          <p:spTgt spid="2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xEl>
                                              <p:pRg st="3" end="3"/>
                                            </p:txEl>
                                          </p:spTgt>
                                        </p:tgtEl>
                                        <p:attrNameLst>
                                          <p:attrName>style.visibility</p:attrName>
                                        </p:attrNameLst>
                                      </p:cBhvr>
                                      <p:to>
                                        <p:strVal val="visible"/>
                                      </p:to>
                                    </p:set>
                                    <p:animEffect transition="in" filter="barn(inVertical)">
                                      <p:cBhvr>
                                        <p:cTn id="3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19">
            <a:extLst>
              <a:ext uri="{FF2B5EF4-FFF2-40B4-BE49-F238E27FC236}">
                <a16:creationId xmlns:a16="http://schemas.microsoft.com/office/drawing/2014/main" id="{EAA0CB6D-5BAC-E091-AAD7-973DC312E3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60980" y="690419"/>
            <a:ext cx="1280911" cy="1255292"/>
          </a:xfrm>
          <a:prstGeom prst="rect">
            <a:avLst/>
          </a:prstGeom>
        </p:spPr>
      </p:pic>
      <p:sp>
        <p:nvSpPr>
          <p:cNvPr id="30" name="TextBox 29">
            <a:extLst>
              <a:ext uri="{FF2B5EF4-FFF2-40B4-BE49-F238E27FC236}">
                <a16:creationId xmlns:a16="http://schemas.microsoft.com/office/drawing/2014/main" id="{7D6A51D3-FEA2-CEDE-52F2-F96AC02FE85D}"/>
              </a:ext>
            </a:extLst>
          </p:cNvPr>
          <p:cNvSpPr txBox="1"/>
          <p:nvPr/>
        </p:nvSpPr>
        <p:spPr>
          <a:xfrm>
            <a:off x="427875" y="2129989"/>
            <a:ext cx="11626473" cy="1128386"/>
          </a:xfrm>
          <a:prstGeom prst="rect">
            <a:avLst/>
          </a:prstGeom>
          <a:noFill/>
        </p:spPr>
        <p:txBody>
          <a:bodyPr wrap="square">
            <a:spAutoFit/>
          </a:bodyPr>
          <a:lstStyle/>
          <a:p>
            <a:pPr marL="304815" indent="-304815" algn="just">
              <a:lnSpc>
                <a:spcPct val="150000"/>
              </a:lnSpc>
              <a:spcBef>
                <a:spcPts val="200"/>
              </a:spcBef>
              <a:spcAft>
                <a:spcPts val="200"/>
              </a:spcAft>
              <a:buFont typeface="Courier New" panose="02070309020205020404" pitchFamily="49" charset="0"/>
              <a:buChar char="o"/>
            </a:pPr>
            <a:r>
              <a:rPr lang="vi-VN" sz="2400" dirty="0">
                <a:solidFill>
                  <a:schemeClr val="tx1"/>
                </a:solidFill>
                <a:latin typeface="UTM Avo" panose="02040603050506020204" pitchFamily="18"/>
                <a:ea typeface="Calibri" panose="020F0502020204030204" pitchFamily="34" charset="0"/>
                <a:cs typeface="Times New Roman" panose="02020603050405020304" pitchFamily="18" charset="0"/>
              </a:rPr>
              <a:t>Di sản văn hoá là những sản phẩm vật chất, tinh thần có giá trị lịch sử, văn hoá, khoa học, được lưu truyền từ thế hệ này qua thế hệ khác.</a:t>
            </a:r>
            <a:endParaRPr lang="vi-VN" sz="2400" dirty="0">
              <a:solidFill>
                <a:schemeClr val="tx1"/>
              </a:solidFill>
              <a:latin typeface="UTM Avo" panose="02040603050506020204" pitchFamily="18"/>
              <a:cs typeface="Times New Roman" panose="02020603050405020304" pitchFamily="18" charset="0"/>
            </a:endParaRPr>
          </a:p>
        </p:txBody>
      </p:sp>
      <p:sp>
        <p:nvSpPr>
          <p:cNvPr id="31" name="Oval 30">
            <a:extLst>
              <a:ext uri="{FF2B5EF4-FFF2-40B4-BE49-F238E27FC236}">
                <a16:creationId xmlns:a16="http://schemas.microsoft.com/office/drawing/2014/main" id="{58FF945C-9219-FEAD-3341-BBCDDA3F17D4}"/>
              </a:ext>
            </a:extLst>
          </p:cNvPr>
          <p:cNvSpPr>
            <a:spLocks noChangeAspect="1"/>
          </p:cNvSpPr>
          <p:nvPr/>
        </p:nvSpPr>
        <p:spPr>
          <a:xfrm>
            <a:off x="942709" y="3867193"/>
            <a:ext cx="2520000" cy="2520000"/>
          </a:xfrm>
          <a:prstGeom prst="ellipse">
            <a:avLst/>
          </a:prstGeom>
          <a:blipFill>
            <a:blip r:embed="rId5"/>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2" name="Oval 31">
            <a:extLst>
              <a:ext uri="{FF2B5EF4-FFF2-40B4-BE49-F238E27FC236}">
                <a16:creationId xmlns:a16="http://schemas.microsoft.com/office/drawing/2014/main" id="{25E5C652-2A30-AC36-B60D-3DEAA3B394F8}"/>
              </a:ext>
            </a:extLst>
          </p:cNvPr>
          <p:cNvSpPr>
            <a:spLocks noChangeAspect="1"/>
          </p:cNvSpPr>
          <p:nvPr/>
        </p:nvSpPr>
        <p:spPr>
          <a:xfrm>
            <a:off x="4826167" y="3867193"/>
            <a:ext cx="2520000" cy="2520000"/>
          </a:xfrm>
          <a:prstGeom prst="ellipse">
            <a:avLst/>
          </a:prstGeom>
          <a:blipFill>
            <a:blip r:embed="rId6"/>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3" name="Oval 32">
            <a:extLst>
              <a:ext uri="{FF2B5EF4-FFF2-40B4-BE49-F238E27FC236}">
                <a16:creationId xmlns:a16="http://schemas.microsoft.com/office/drawing/2014/main" id="{6EF38C9C-1720-CF54-7D1D-517696AF2015}"/>
              </a:ext>
            </a:extLst>
          </p:cNvPr>
          <p:cNvSpPr>
            <a:spLocks noChangeAspect="1"/>
          </p:cNvSpPr>
          <p:nvPr/>
        </p:nvSpPr>
        <p:spPr>
          <a:xfrm>
            <a:off x="8588109" y="3867193"/>
            <a:ext cx="2520000" cy="2520000"/>
          </a:xfrm>
          <a:prstGeom prst="ellipse">
            <a:avLst/>
          </a:prstGeom>
          <a:blipFill>
            <a:blip r:embed="rId7"/>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4" name="Rectangle: Rounded Corners 21">
            <a:extLst>
              <a:ext uri="{FF2B5EF4-FFF2-40B4-BE49-F238E27FC236}">
                <a16:creationId xmlns:a16="http://schemas.microsoft.com/office/drawing/2014/main" id="{37F68F5A-4F6D-2308-9458-23825FBC7C57}"/>
              </a:ext>
            </a:extLst>
          </p:cNvPr>
          <p:cNvSpPr/>
          <p:nvPr/>
        </p:nvSpPr>
        <p:spPr>
          <a:xfrm>
            <a:off x="690564" y="1602481"/>
            <a:ext cx="3842553" cy="550985"/>
          </a:xfrm>
          <a:prstGeom prst="roundRect">
            <a:avLst/>
          </a:prstGeom>
          <a:solidFill>
            <a:srgbClr val="FD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1. Di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sản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văn</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a:t>
            </a:r>
            <a:r>
              <a:rPr lang="it-IT" sz="2300" b="1" dirty="0" err="1">
                <a:solidFill>
                  <a:schemeClr val="tx1"/>
                </a:solidFill>
                <a:latin typeface="UTM Avo" panose="02040603050506020204" pitchFamily="18"/>
                <a:ea typeface="Calibri" panose="020F0502020204030204" pitchFamily="34" charset="0"/>
                <a:cs typeface="Arial" panose="020B0604020202020204" pitchFamily="34" charset="0"/>
              </a:rPr>
              <a:t>hoá</a:t>
            </a:r>
            <a:r>
              <a:rPr lang="it-IT" sz="2300" b="1" dirty="0">
                <a:solidFill>
                  <a:schemeClr val="tx1"/>
                </a:solidFill>
                <a:latin typeface="UTM Avo" panose="02040603050506020204" pitchFamily="18"/>
                <a:ea typeface="Calibri" panose="020F0502020204030204" pitchFamily="34" charset="0"/>
                <a:cs typeface="Arial" panose="020B0604020202020204" pitchFamily="34" charset="0"/>
              </a:rPr>
              <a:t> là gì?</a:t>
            </a:r>
            <a:endParaRPr lang="it-IT" sz="23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0868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heel(1)">
                                      <p:cBhvr>
                                        <p:cTn id="12" dur="2000"/>
                                        <p:tgtEl>
                                          <p:spTgt spid="3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heel(1)">
                                      <p:cBhvr>
                                        <p:cTn id="15" dur="2000"/>
                                        <p:tgtEl>
                                          <p:spTgt spid="3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heel(1)">
                                      <p:cBhvr>
                                        <p:cTn id="1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TotalTime>
  <Words>1194</Words>
  <Application>Microsoft Office PowerPoint</Application>
  <PresentationFormat>Widescreen</PresentationFormat>
  <Paragraphs>76</Paragraphs>
  <Slides>19</Slides>
  <Notes>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Arial</vt:lpstr>
      <vt:lpstr>UTM Avo</vt:lpstr>
      <vt:lpstr>Wingdings</vt:lpstr>
      <vt:lpstr>Courier New</vt:lpstr>
      <vt:lpstr>2_Office Theme</vt:lpstr>
      <vt:lpstr>1_Office Theme</vt:lpstr>
      <vt:lpstr>PowerPoint Presentation</vt:lpstr>
      <vt:lpstr>PowerPoint Presentation</vt:lpstr>
      <vt:lpstr>PowerPoint Presentation</vt:lpstr>
      <vt:lpstr>Tuần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phamthibichlien2504@gmail.com</cp:lastModifiedBy>
  <cp:revision>47</cp:revision>
  <dcterms:created xsi:type="dcterms:W3CDTF">2023-10-19T01:39:18Z</dcterms:created>
  <dcterms:modified xsi:type="dcterms:W3CDTF">2025-09-26T00:46:57Z</dcterms:modified>
</cp:coreProperties>
</file>