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59" r:id="rId5"/>
    <p:sldId id="260" r:id="rId6"/>
    <p:sldId id="262" r:id="rId7"/>
    <p:sldId id="273" r:id="rId8"/>
    <p:sldId id="274" r:id="rId9"/>
    <p:sldId id="275" r:id="rId10"/>
    <p:sldId id="276" r:id="rId11"/>
    <p:sldId id="277" r:id="rId12"/>
    <p:sldId id="278" r:id="rId13"/>
    <p:sldId id="263" r:id="rId14"/>
    <p:sldId id="265" r:id="rId15"/>
    <p:sldId id="279" r:id="rId16"/>
    <p:sldId id="268" r:id="rId17"/>
    <p:sldId id="270" r:id="rId18"/>
    <p:sldId id="271" r:id="rId19"/>
    <p:sldId id="272" r:id="rId20"/>
  </p:sldIdLst>
  <p:sldSz cx="12192000" cy="6858000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UTM Avo" panose="02040603050506020204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g+TKISDTokyxyqbwrhPLkfeGhRr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94626"/>
  </p:normalViewPr>
  <p:slideViewPr>
    <p:cSldViewPr snapToGrid="0" showGuides="1">
      <p:cViewPr varScale="1">
        <p:scale>
          <a:sx n="104" d="100"/>
          <a:sy n="104" d="100"/>
        </p:scale>
        <p:origin x="57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customschemas.google.com/relationships/presentationmetadata" Target="meta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1-28T09:32:41.516" idx="1">
    <p:pos x="10" y="10"/>
    <p:text/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C1HAPoI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2966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8331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1704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4" name="Google Shape;2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5824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6591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2090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888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8-tap-1/1/417/23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8-tap-1/1/417/21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hyperlink" Target="https://www.facebook.com/hoc10fb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8-tap-1/1/417/19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8-tap-1/1/417/19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170.png"/><Relationship Id="rId4" Type="http://schemas.openxmlformats.org/officeDocument/2006/relationships/image" Target="../media/image120.png"/><Relationship Id="rId9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UTM Avo" panose="02040603050506020204" pitchFamily="18"/>
                <a:sym typeface="Arial"/>
              </a:rPr>
              <a:t>TOÁN 8</a:t>
            </a:r>
            <a:endParaRPr>
              <a:latin typeface="UTM Avo" panose="02040603050506020204" pitchFamily="18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698870" y="646331"/>
            <a:ext cx="9909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/>
                <a:sym typeface="Arial"/>
              </a:rPr>
              <a:t> 1</a:t>
            </a:r>
            <a:endParaRPr sz="2400" b="0" i="0" u="none" strike="noStrike" cap="none" dirty="0">
              <a:solidFill>
                <a:srgbClr val="FFFFFF"/>
              </a:solidFill>
              <a:latin typeface="UTM Avo" panose="02040603050506020204" pitchFamily="18"/>
              <a:sym typeface="Arial"/>
            </a:endParaRPr>
          </a:p>
        </p:txBody>
      </p:sp>
      <p:sp>
        <p:nvSpPr>
          <p:cNvPr id="2" name="Google Shape;165;p1">
            <a:extLst>
              <a:ext uri="{FF2B5EF4-FFF2-40B4-BE49-F238E27FC236}">
                <a16:creationId xmlns:a16="http://schemas.microsoft.com/office/drawing/2014/main" id="{8A0CD749-A87B-8214-F4DD-71D7E0889DBB}"/>
              </a:ext>
            </a:extLst>
          </p:cNvPr>
          <p:cNvSpPr txBox="1"/>
          <p:nvPr/>
        </p:nvSpPr>
        <p:spPr>
          <a:xfrm>
            <a:off x="952062" y="3357162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200" b="1" i="0" u="none" strike="noStrike" cap="none" dirty="0" err="1">
                <a:solidFill>
                  <a:srgbClr val="002060"/>
                </a:solidFill>
                <a:latin typeface="UTM Avo" panose="02040603050506020204" pitchFamily="18"/>
                <a:sym typeface="Arial"/>
              </a:rPr>
              <a:t>Chương</a:t>
            </a:r>
            <a:r>
              <a:rPr lang="en-US" sz="5200" b="1" i="0" u="none" strike="noStrike" cap="none" dirty="0">
                <a:solidFill>
                  <a:srgbClr val="002060"/>
                </a:solidFill>
                <a:latin typeface="UTM Avo" panose="02040603050506020204" pitchFamily="18"/>
                <a:sym typeface="Arial"/>
              </a:rPr>
              <a:t> I</a:t>
            </a:r>
            <a:endParaRPr sz="5200" b="1" i="0" u="none" strike="noStrike" cap="none" dirty="0">
              <a:solidFill>
                <a:srgbClr val="002060"/>
              </a:solidFill>
              <a:latin typeface="UTM Avo" panose="02040603050506020204" pitchFamily="18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Bài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 3: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Hằng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đẳng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thức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 </a:t>
            </a:r>
            <a:b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/>
                <a:sym typeface="Arial"/>
              </a:rPr>
            </a:b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đáng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nhớ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 - </a:t>
            </a:r>
            <a:r>
              <a:rPr lang="en-US" sz="5200" b="1" i="0" u="none" strike="noStrike" cap="none" dirty="0" err="1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Tiết</a:t>
            </a:r>
            <a:r>
              <a:rPr lang="en-US" sz="5200" b="1" i="0" u="none" strike="noStrike" cap="none" dirty="0">
                <a:solidFill>
                  <a:srgbClr val="FF0000"/>
                </a:solidFill>
                <a:latin typeface="UTM Avo" panose="02040603050506020204" pitchFamily="18"/>
                <a:sym typeface="Arial"/>
              </a:rPr>
              <a:t> 2</a:t>
            </a:r>
            <a:endParaRPr dirty="0">
              <a:latin typeface="UTM Avo" panose="02040603050506020204" pitchFamily="1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EFCC2326-D6F4-9CEE-2FE5-3A12CDF7DCF7}"/>
              </a:ext>
            </a:extLst>
          </p:cNvPr>
          <p:cNvSpPr/>
          <p:nvPr/>
        </p:nvSpPr>
        <p:spPr>
          <a:xfrm>
            <a:off x="823548" y="1851038"/>
            <a:ext cx="2587583" cy="7850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170">
              <a:buClrTx/>
              <a:defRPr/>
            </a:pPr>
            <a:r>
              <a:rPr lang="en-US" sz="28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Luyện</a:t>
            </a:r>
            <a:r>
              <a:rPr lang="en-US" sz="28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tập</a:t>
            </a:r>
            <a:r>
              <a:rPr lang="en-US" sz="28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D6A32D-BA2E-C830-CAB1-495F2CE30435}"/>
              </a:ext>
            </a:extLst>
          </p:cNvPr>
          <p:cNvSpPr/>
          <p:nvPr/>
        </p:nvSpPr>
        <p:spPr>
          <a:xfrm>
            <a:off x="3544481" y="1968829"/>
            <a:ext cx="1065618" cy="587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Tx/>
              <a:defRPr/>
            </a:pP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500" kern="1200" dirty="0">
              <a:solidFill>
                <a:prstClr val="black"/>
              </a:solidFill>
              <a:latin typeface="UTM Avo" panose="02040603050506020204" pitchFamily="1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480ECB-E90F-749A-FE21-EBB28225D44D}"/>
              </a:ext>
            </a:extLst>
          </p:cNvPr>
          <p:cNvSpPr/>
          <p:nvPr/>
        </p:nvSpPr>
        <p:spPr>
          <a:xfrm>
            <a:off x="5576782" y="3660223"/>
            <a:ext cx="1038435" cy="63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12820">
              <a:lnSpc>
                <a:spcPct val="150000"/>
              </a:lnSpc>
              <a:buClrTx/>
              <a:defRPr/>
            </a:pPr>
            <a:r>
              <a:rPr lang="vi-VN" sz="2667" b="1" u="sng" kern="1200" dirty="0">
                <a:solidFill>
                  <a:prstClr val="black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Giải</a:t>
            </a:r>
            <a:endParaRPr lang="en-US" sz="2667" b="1" u="sng" kern="1200" dirty="0">
              <a:solidFill>
                <a:prstClr val="black"/>
              </a:solidFill>
              <a:latin typeface="UTM Avo" panose="02040603050506020204" pitchFamily="18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CE0075D-D6C3-32A2-ADDD-EF424C0C88AC}"/>
                  </a:ext>
                </a:extLst>
              </p:cNvPr>
              <p:cNvSpPr/>
              <p:nvPr/>
            </p:nvSpPr>
            <p:spPr>
              <a:xfrm>
                <a:off x="939163" y="2804938"/>
                <a:ext cx="11252837" cy="594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>
                  <a:lnSpc>
                    <a:spcPct val="150000"/>
                  </a:lnSpc>
                  <a:buClrTx/>
                  <a:defRPr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3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3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;	  b) </a:t>
                </a:r>
                <a14:m>
                  <m:oMath xmlns:m="http://schemas.openxmlformats.org/officeDocument/2006/math"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2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5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2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5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;	   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4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4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1</m:t>
                        </m:r>
                      </m:e>
                    </m:d>
                    <m:r>
                      <a:rPr lang="en-US" sz="25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500" kern="1200" dirty="0">
                  <a:solidFill>
                    <a:prstClr val="black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CE0075D-D6C3-32A2-ADDD-EF424C0C88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63" y="2804938"/>
                <a:ext cx="11252837" cy="594843"/>
              </a:xfrm>
              <a:prstGeom prst="rect">
                <a:avLst/>
              </a:prstGeom>
              <a:blipFill>
                <a:blip r:embed="rId4"/>
                <a:stretch>
                  <a:fillRect l="-86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13215F4-364A-509F-BCB1-49FDD6778753}"/>
                  </a:ext>
                </a:extLst>
              </p:cNvPr>
              <p:cNvSpPr/>
              <p:nvPr/>
            </p:nvSpPr>
            <p:spPr>
              <a:xfrm>
                <a:off x="1391597" y="4484274"/>
                <a:ext cx="10447240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500" dirty="0">
                    <a:latin typeface="UTM Avo" panose="02040603050506020204" pitchFamily="18"/>
                    <a:ea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(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𝑎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– </m:t>
                    </m:r>
                    <m:r>
                      <m:rPr>
                        <m:nor/>
                      </m:rPr>
                      <a:rPr lang="en-US" sz="2500" i="0" dirty="0">
                        <a:latin typeface="UTM Avo" panose="02040603050506020204" pitchFamily="18" charset="0"/>
                        <a:ea typeface="Arial" panose="020B0604020202020204" pitchFamily="34" charset="0"/>
                      </a:rPr>
                      <m:t>3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𝑏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)(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𝑎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500" i="0" dirty="0">
                        <a:latin typeface="UTM Avo" panose="02040603050506020204" pitchFamily="18" charset="0"/>
                        <a:ea typeface="Arial" panose="020B0604020202020204" pitchFamily="34" charset="0"/>
                      </a:rPr>
                      <m:t>3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𝑏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) = 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𝑎</m:t>
                    </m:r>
                    <m:r>
                      <a:rPr lang="en-US" sz="2500" i="1" baseline="30000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2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– </m:t>
                    </m:r>
                    <m:sSup>
                      <m:sSupPr>
                        <m:ctrlPr>
                          <a:rPr lang="en-US" sz="25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500" i="0" dirty="0">
                                <a:latin typeface="UTM Avo" panose="02040603050506020204" pitchFamily="18" charset="0"/>
                              </a:rPr>
                              <m:t>3</m:t>
                            </m:r>
                            <m:r>
                              <a:rPr lang="en-US" sz="25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25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 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𝑎</m:t>
                    </m:r>
                    <m:r>
                      <a:rPr lang="en-US" sz="2500" i="1" baseline="30000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2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– </m:t>
                    </m:r>
                    <m:r>
                      <m:rPr>
                        <m:nor/>
                      </m:rPr>
                      <a:rPr lang="en-US" sz="2500" i="0" dirty="0">
                        <a:latin typeface="UTM Avo" panose="02040603050506020204" pitchFamily="18" charset="0"/>
                        <a:ea typeface="Arial" panose="020B0604020202020204" pitchFamily="34" charset="0"/>
                      </a:rPr>
                      <m:t>9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𝑏</m:t>
                    </m:r>
                    <m:r>
                      <a:rPr lang="en-US" sz="2500" i="1" baseline="30000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2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5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13215F4-364A-509F-BCB1-49FDD67787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597" y="4484274"/>
                <a:ext cx="10447240" cy="477054"/>
              </a:xfrm>
              <a:prstGeom prst="rect">
                <a:avLst/>
              </a:prstGeom>
              <a:blipFill>
                <a:blip r:embed="rId5"/>
                <a:stretch>
                  <a:fillRect l="-933" t="-12821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A8FD492-8202-4FE0-0EA0-92E2C9F39E8F}"/>
                  </a:ext>
                </a:extLst>
              </p:cNvPr>
              <p:cNvSpPr/>
              <p:nvPr/>
            </p:nvSpPr>
            <p:spPr>
              <a:xfrm>
                <a:off x="1391597" y="5213132"/>
                <a:ext cx="10447240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500" dirty="0">
                    <a:latin typeface="UTM Avo" panose="02040603050506020204" pitchFamily="18"/>
                    <a:ea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500" i="0" dirty="0">
                        <a:latin typeface="UTM Avo" panose="02040603050506020204" pitchFamily="18" charset="0"/>
                        <a:ea typeface="Arial" panose="020B0604020202020204" pitchFamily="34" charset="0"/>
                      </a:rPr>
                      <m:t>2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𝑥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500" i="0" dirty="0">
                        <a:latin typeface="UTM Avo" panose="02040603050506020204" pitchFamily="18" charset="0"/>
                        <a:ea typeface="Arial" panose="020B0604020202020204" pitchFamily="34" charset="0"/>
                      </a:rPr>
                      <m:t>5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)(</m:t>
                    </m:r>
                    <m:r>
                      <m:rPr>
                        <m:nor/>
                      </m:rPr>
                      <a:rPr lang="en-US" sz="2500" i="0" dirty="0">
                        <a:latin typeface="UTM Avo" panose="02040603050506020204" pitchFamily="18" charset="0"/>
                        <a:ea typeface="Arial" panose="020B0604020202020204" pitchFamily="34" charset="0"/>
                      </a:rPr>
                      <m:t>2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𝑥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– </m:t>
                    </m:r>
                    <m:r>
                      <m:rPr>
                        <m:nor/>
                      </m:rPr>
                      <a:rPr lang="en-US" sz="2500" i="0" dirty="0">
                        <a:latin typeface="UTM Avo" panose="02040603050506020204" pitchFamily="18" charset="0"/>
                        <a:ea typeface="Arial" panose="020B0604020202020204" pitchFamily="34" charset="0"/>
                      </a:rPr>
                      <m:t>5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) =</m:t>
                    </m:r>
                    <m:sSup>
                      <m:sSupPr>
                        <m:ctrlPr>
                          <a:rPr lang="en-US" sz="25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500" i="0" dirty="0">
                                <a:latin typeface="UTM Avo" panose="02040603050506020204" pitchFamily="18" charset="0"/>
                              </a:rPr>
                              <m:t>2</m:t>
                            </m:r>
                            <m:r>
                              <a:rPr lang="en-US" sz="25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5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–</m:t>
                    </m:r>
                    <m:r>
                      <m:rPr>
                        <m:nor/>
                      </m:rPr>
                      <a:rPr lang="en-US" sz="2500" i="0" dirty="0">
                        <a:latin typeface="UTM Avo" panose="02040603050506020204" pitchFamily="18" charset="0"/>
                        <a:ea typeface="Arial" panose="020B0604020202020204" pitchFamily="34" charset="0"/>
                      </a:rPr>
                      <m:t>5</m:t>
                    </m:r>
                    <m:r>
                      <a:rPr lang="en-US" sz="2500" i="1" baseline="30000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2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500" i="0" dirty="0">
                        <a:latin typeface="UTM Avo" panose="02040603050506020204" pitchFamily="18" charset="0"/>
                        <a:ea typeface="Arial" panose="020B0604020202020204" pitchFamily="34" charset="0"/>
                      </a:rPr>
                      <m:t>4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𝑥</m:t>
                    </m:r>
                    <m:r>
                      <a:rPr lang="en-US" sz="2500" i="1" baseline="30000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2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– </m:t>
                    </m:r>
                    <m:r>
                      <m:rPr>
                        <m:nor/>
                      </m:rPr>
                      <a:rPr lang="en-US" sz="2500" i="0" dirty="0">
                        <a:latin typeface="UTM Avo" panose="02040603050506020204" pitchFamily="18" charset="0"/>
                        <a:ea typeface="Arial" panose="020B0604020202020204" pitchFamily="34" charset="0"/>
                      </a:rPr>
                      <m:t>25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5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A8FD492-8202-4FE0-0EA0-92E2C9F39E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597" y="5213132"/>
                <a:ext cx="10447240" cy="477054"/>
              </a:xfrm>
              <a:prstGeom prst="rect">
                <a:avLst/>
              </a:prstGeom>
              <a:blipFill>
                <a:blip r:embed="rId6"/>
                <a:stretch>
                  <a:fillRect l="-933" t="-11538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10A3783-C8E2-0783-B1BE-9DA8C955AEBA}"/>
                  </a:ext>
                </a:extLst>
              </p:cNvPr>
              <p:cNvSpPr/>
              <p:nvPr/>
            </p:nvSpPr>
            <p:spPr>
              <a:xfrm>
                <a:off x="1391597" y="5941990"/>
                <a:ext cx="10447240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500" dirty="0">
                    <a:latin typeface="UTM Avo" panose="02040603050506020204" pitchFamily="18"/>
                    <a:ea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500" i="0" dirty="0">
                        <a:latin typeface="UTM Avo" panose="02040603050506020204" pitchFamily="18" charset="0"/>
                        <a:ea typeface="Arial" panose="020B0604020202020204" pitchFamily="34" charset="0"/>
                      </a:rPr>
                      <m:t>4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𝑦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– </m:t>
                    </m:r>
                    <m:r>
                      <m:rPr>
                        <m:nor/>
                      </m:rPr>
                      <a:rPr lang="en-US" sz="2500" i="0" dirty="0">
                        <a:latin typeface="UTM Avo" panose="02040603050506020204" pitchFamily="18" charset="0"/>
                        <a:ea typeface="Arial" panose="020B0604020202020204" pitchFamily="34" charset="0"/>
                      </a:rPr>
                      <m:t>1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)(</m:t>
                    </m:r>
                    <m:r>
                      <m:rPr>
                        <m:nor/>
                      </m:rPr>
                      <a:rPr lang="en-US" sz="2500" i="0" dirty="0">
                        <a:latin typeface="UTM Avo" panose="02040603050506020204" pitchFamily="18" charset="0"/>
                        <a:ea typeface="Arial" panose="020B0604020202020204" pitchFamily="34" charset="0"/>
                      </a:rPr>
                      <m:t>4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𝑦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500" i="0" dirty="0">
                        <a:latin typeface="UTM Avo" panose="02040603050506020204" pitchFamily="18" charset="0"/>
                        <a:ea typeface="Arial" panose="020B0604020202020204" pitchFamily="34" charset="0"/>
                      </a:rPr>
                      <m:t>1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) =</m:t>
                    </m:r>
                    <m:sSup>
                      <m:sSupPr>
                        <m:ctrlPr>
                          <a:rPr lang="en-US" sz="25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500" i="0" dirty="0">
                                <a:latin typeface="UTM Avo" panose="02040603050506020204" pitchFamily="18" charset="0"/>
                              </a:rPr>
                              <m:t>4</m:t>
                            </m:r>
                            <m:r>
                              <a:rPr lang="en-US" sz="25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5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– </m:t>
                    </m:r>
                    <m:r>
                      <m:rPr>
                        <m:nor/>
                      </m:rPr>
                      <a:rPr lang="en-US" sz="2500" i="0" dirty="0">
                        <a:latin typeface="UTM Avo" panose="02040603050506020204" pitchFamily="18" charset="0"/>
                        <a:ea typeface="Arial" panose="020B0604020202020204" pitchFamily="34" charset="0"/>
                      </a:rPr>
                      <m:t>1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= </m:t>
                    </m:r>
                    <m:r>
                      <m:rPr>
                        <m:nor/>
                      </m:rPr>
                      <a:rPr lang="en-US" sz="2500" i="0" dirty="0">
                        <a:latin typeface="UTM Avo" panose="02040603050506020204" pitchFamily="18" charset="0"/>
                        <a:ea typeface="Arial" panose="020B0604020202020204" pitchFamily="34" charset="0"/>
                      </a:rPr>
                      <m:t>16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𝑦</m:t>
                    </m:r>
                    <m:r>
                      <a:rPr lang="en-US" sz="2500" i="1" baseline="30000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2</m:t>
                    </m:r>
                    <m:r>
                      <a:rPr lang="en-US" sz="2500" i="1" dirty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– </m:t>
                    </m:r>
                    <m:r>
                      <m:rPr>
                        <m:nor/>
                      </m:rPr>
                      <a:rPr lang="en-US" sz="2500" i="0" dirty="0">
                        <a:latin typeface="UTM Avo" panose="02040603050506020204" pitchFamily="18" charset="0"/>
                        <a:ea typeface="Arial" panose="020B0604020202020204" pitchFamily="34" charset="0"/>
                      </a:rPr>
                      <m:t>1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5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10A3783-C8E2-0783-B1BE-9DA8C955AE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597" y="5941990"/>
                <a:ext cx="10447240" cy="477054"/>
              </a:xfrm>
              <a:prstGeom prst="rect">
                <a:avLst/>
              </a:prstGeom>
              <a:blipFill>
                <a:blip r:embed="rId7"/>
                <a:stretch>
                  <a:fillRect l="-933" t="-12821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60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EA4798-C2D7-4B71-0786-8E3E3B835E27}"/>
                  </a:ext>
                </a:extLst>
              </p:cNvPr>
              <p:cNvSpPr/>
              <p:nvPr/>
            </p:nvSpPr>
            <p:spPr>
              <a:xfrm>
                <a:off x="2924903" y="1785338"/>
                <a:ext cx="10579914" cy="594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>
                  <a:lnSpc>
                    <a:spcPct val="150000"/>
                  </a:lnSpc>
                  <a:buClrTx/>
                  <a:defRPr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2500" kern="1200" dirty="0" err="1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nhanh</a:t>
                </a: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98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102</m:t>
                    </m:r>
                    <m:r>
                      <m:rPr>
                        <m:nor/>
                      </m:rPr>
                      <a:rPr lang="en-US" sz="2500" b="0" i="0" kern="120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5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EA4798-C2D7-4B71-0786-8E3E3B835E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903" y="1785338"/>
                <a:ext cx="10579914" cy="594843"/>
              </a:xfrm>
              <a:prstGeom prst="rect">
                <a:avLst/>
              </a:prstGeom>
              <a:blipFill>
                <a:blip r:embed="rId4"/>
                <a:stretch>
                  <a:fillRect l="-980" b="-2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E8F3C61-395B-6C75-3C2C-A8C4262FEB92}"/>
              </a:ext>
            </a:extLst>
          </p:cNvPr>
          <p:cNvSpPr/>
          <p:nvPr/>
        </p:nvSpPr>
        <p:spPr>
          <a:xfrm>
            <a:off x="1019903" y="1785338"/>
            <a:ext cx="1769736" cy="6689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FFF8F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B880DEE-B793-5AB2-1FDB-28FE4D414BA4}"/>
                  </a:ext>
                </a:extLst>
              </p:cNvPr>
              <p:cNvSpPr/>
              <p:nvPr/>
            </p:nvSpPr>
            <p:spPr>
              <a:xfrm>
                <a:off x="2924903" y="2523472"/>
                <a:ext cx="9768840" cy="1508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200000"/>
                  </a:lnSpc>
                  <a:buClrTx/>
                  <a:defRPr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Ta </a:t>
                </a:r>
                <a:r>
                  <a:rPr lang="en-US" sz="2500" kern="1200" dirty="0" err="1">
                    <a:solidFill>
                      <a:prstClr val="black"/>
                    </a:solidFill>
                    <a:latin typeface="UTM Avo" panose="02040603050506020204" pitchFamily="18"/>
                  </a:rPr>
                  <a:t>có</a:t>
                </a: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98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102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100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2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100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2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100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500" i="1" kern="1200" dirty="0">
                  <a:solidFill>
                    <a:prstClr val="black"/>
                  </a:solidFill>
                  <a:latin typeface="UTM Avo" panose="02040603050506020204" pitchFamily="18"/>
                </a:endParaRPr>
              </a:p>
              <a:p>
                <a:pPr algn="just" defTabSz="1219170">
                  <a:lnSpc>
                    <a:spcPct val="200000"/>
                  </a:lnSpc>
                  <a:buClrTx/>
                  <a:defRPr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	     </a:t>
                </a:r>
                <a14:m>
                  <m:oMath xmlns:m="http://schemas.openxmlformats.org/officeDocument/2006/math">
                    <m:r>
                      <a:rPr lang="en-US" sz="2500" b="0" i="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10 000 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4</m:t>
                    </m:r>
                  </m:oMath>
                </a14:m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9 996</m:t>
                    </m:r>
                    <m:r>
                      <m:rPr>
                        <m:nor/>
                      </m:rPr>
                      <a:rPr lang="en-US" sz="2500" b="0" i="0" kern="120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.</m:t>
                    </m:r>
                  </m:oMath>
                </a14:m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		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B880DEE-B793-5AB2-1FDB-28FE4D414B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903" y="2523472"/>
                <a:ext cx="9768840" cy="1508555"/>
              </a:xfrm>
              <a:prstGeom prst="rect">
                <a:avLst/>
              </a:prstGeom>
              <a:blipFill>
                <a:blip r:embed="rId5"/>
                <a:stretch>
                  <a:fillRect l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3505996-5074-027B-A171-098F0662DB3F}"/>
              </a:ext>
            </a:extLst>
          </p:cNvPr>
          <p:cNvSpPr/>
          <p:nvPr/>
        </p:nvSpPr>
        <p:spPr>
          <a:xfrm>
            <a:off x="1737614" y="2657398"/>
            <a:ext cx="86754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500" b="1" i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Giải</a:t>
            </a:r>
            <a:endParaRPr lang="en-US" sz="2500" b="1" i="1" dirty="0">
              <a:solidFill>
                <a:schemeClr val="tx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69B60A14-64A4-B9C7-6C2F-0643D7A2CA67}"/>
              </a:ext>
            </a:extLst>
          </p:cNvPr>
          <p:cNvSpPr/>
          <p:nvPr/>
        </p:nvSpPr>
        <p:spPr>
          <a:xfrm>
            <a:off x="1019903" y="4308669"/>
            <a:ext cx="2587583" cy="7850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170">
              <a:buClrTx/>
              <a:defRPr/>
            </a:pPr>
            <a:r>
              <a:rPr lang="en-US" sz="25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Luyện</a:t>
            </a:r>
            <a:r>
              <a:rPr lang="en-US" sz="25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lang="en-US" sz="25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tập</a:t>
            </a:r>
            <a:r>
              <a:rPr lang="en-US" sz="25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AB7FF79-D35F-0E73-5BB7-0170A4CF8915}"/>
                  </a:ext>
                </a:extLst>
              </p:cNvPr>
              <p:cNvSpPr/>
              <p:nvPr/>
            </p:nvSpPr>
            <p:spPr>
              <a:xfrm>
                <a:off x="3734528" y="4481084"/>
                <a:ext cx="10579914" cy="594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>
                  <a:lnSpc>
                    <a:spcPct val="150000"/>
                  </a:lnSpc>
                  <a:buClrTx/>
                  <a:defRPr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2500" kern="1200" dirty="0" err="1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nhanh</a:t>
                </a: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vi-VN" sz="2500" b="0" i="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48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52</m:t>
                    </m:r>
                    <m:r>
                      <m:rPr>
                        <m:nor/>
                      </m:rPr>
                      <a:rPr lang="en-US" sz="2500" b="0" i="0" kern="120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5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AB7FF79-D35F-0E73-5BB7-0170A4CF89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528" y="4481084"/>
                <a:ext cx="10579914" cy="594843"/>
              </a:xfrm>
              <a:prstGeom prst="rect">
                <a:avLst/>
              </a:prstGeom>
              <a:blipFill>
                <a:blip r:embed="rId6"/>
                <a:stretch>
                  <a:fillRect l="-980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6CFAA84-19EE-2A92-D5C9-7C70ACFBE9BE}"/>
                  </a:ext>
                </a:extLst>
              </p:cNvPr>
              <p:cNvSpPr/>
              <p:nvPr/>
            </p:nvSpPr>
            <p:spPr>
              <a:xfrm>
                <a:off x="3801203" y="5188789"/>
                <a:ext cx="9768840" cy="1508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200000"/>
                  </a:lnSpc>
                  <a:buClrTx/>
                  <a:defRPr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Ta </a:t>
                </a:r>
                <a:r>
                  <a:rPr lang="en-US" sz="2500" kern="1200" dirty="0" err="1">
                    <a:solidFill>
                      <a:prstClr val="black"/>
                    </a:solidFill>
                    <a:latin typeface="UTM Avo" panose="02040603050506020204" pitchFamily="18"/>
                  </a:rPr>
                  <a:t>có</a:t>
                </a: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48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52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50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2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50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2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50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500" i="1" kern="1200" dirty="0">
                  <a:solidFill>
                    <a:prstClr val="black"/>
                  </a:solidFill>
                  <a:latin typeface="UTM Avo" panose="02040603050506020204" pitchFamily="18"/>
                </a:endParaRPr>
              </a:p>
              <a:p>
                <a:pPr algn="just" defTabSz="1219170">
                  <a:lnSpc>
                    <a:spcPct val="200000"/>
                  </a:lnSpc>
                  <a:buClrTx/>
                  <a:defRPr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       	      </a:t>
                </a:r>
                <a14:m>
                  <m:oMath xmlns:m="http://schemas.openxmlformats.org/officeDocument/2006/math">
                    <m:r>
                      <a:rPr lang="en-US" sz="2500" b="0" i="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2 500 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4</m:t>
                    </m:r>
                  </m:oMath>
                </a14:m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2 496</m:t>
                    </m:r>
                  </m:oMath>
                </a14:m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6CFAA84-19EE-2A92-D5C9-7C70ACFBE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203" y="5188789"/>
                <a:ext cx="9768840" cy="1508555"/>
              </a:xfrm>
              <a:prstGeom prst="rect">
                <a:avLst/>
              </a:prstGeom>
              <a:blipFill>
                <a:blip r:embed="rId7"/>
                <a:stretch>
                  <a:fillRect l="-1061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5BE4B7BC-8AC7-61FF-DAB1-D8651785F924}"/>
              </a:ext>
            </a:extLst>
          </p:cNvPr>
          <p:cNvSpPr/>
          <p:nvPr/>
        </p:nvSpPr>
        <p:spPr>
          <a:xfrm>
            <a:off x="2686913" y="5399808"/>
            <a:ext cx="86754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500" b="1" i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Giải</a:t>
            </a:r>
            <a:endParaRPr lang="en-US" sz="2500" b="1" i="1" dirty="0">
              <a:solidFill>
                <a:schemeClr val="tx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17" name="Picture 13">
            <a:extLst>
              <a:ext uri="{FF2B5EF4-FFF2-40B4-BE49-F238E27FC236}">
                <a16:creationId xmlns:a16="http://schemas.microsoft.com/office/drawing/2014/main" id="{D234E8C9-CF59-E0B1-2AB2-D7E20FF121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68709" y="4321791"/>
            <a:ext cx="2006776" cy="253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0;p2">
            <a:extLst>
              <a:ext uri="{FF2B5EF4-FFF2-40B4-BE49-F238E27FC236}">
                <a16:creationId xmlns:a16="http://schemas.microsoft.com/office/drawing/2014/main" id="{4120BC0B-0DF4-8ECD-CE1B-2640EAD2E734}"/>
              </a:ext>
            </a:extLst>
          </p:cNvPr>
          <p:cNvGrpSpPr/>
          <p:nvPr/>
        </p:nvGrpSpPr>
        <p:grpSpPr>
          <a:xfrm>
            <a:off x="4727728" y="2864135"/>
            <a:ext cx="2736543" cy="1674349"/>
            <a:chOff x="309541" y="967667"/>
            <a:chExt cx="2878585" cy="1674349"/>
          </a:xfrm>
        </p:grpSpPr>
        <p:pic>
          <p:nvPicPr>
            <p:cNvPr id="3" name="Google Shape;171;p2">
              <a:hlinkClick r:id="rId4"/>
              <a:extLst>
                <a:ext uri="{FF2B5EF4-FFF2-40B4-BE49-F238E27FC236}">
                  <a16:creationId xmlns:a16="http://schemas.microsoft.com/office/drawing/2014/main" id="{997361EB-20CC-6631-9399-61DC6BD18F2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172;p2">
              <a:extLst>
                <a:ext uri="{FF2B5EF4-FFF2-40B4-BE49-F238E27FC236}">
                  <a16:creationId xmlns:a16="http://schemas.microsoft.com/office/drawing/2014/main" id="{42CBE05E-D4BB-DA52-65B4-CC4E988B68E3}"/>
                </a:ext>
              </a:extLst>
            </p:cNvPr>
            <p:cNvSpPr txBox="1"/>
            <p:nvPr/>
          </p:nvSpPr>
          <p:spPr>
            <a:xfrm>
              <a:off x="309541" y="967667"/>
              <a:ext cx="28785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Ấn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để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đến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trang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sách</a:t>
              </a:r>
              <a:endParaRPr dirty="0">
                <a:latin typeface="UTM Avo" panose="02040603050506020204" pitchFamily="18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5418C2A-5B4B-9C8C-022D-DD5305B7AA0F}"/>
              </a:ext>
            </a:extLst>
          </p:cNvPr>
          <p:cNvSpPr txBox="1"/>
          <p:nvPr/>
        </p:nvSpPr>
        <p:spPr>
          <a:xfrm>
            <a:off x="4804365" y="1657149"/>
            <a:ext cx="6939959" cy="731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ClrTx/>
              <a:defRPr/>
            </a:pP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Viết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mỗi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biểu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thức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sau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dưới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dạng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tích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641776-401F-C173-9AD4-F76263DB9F0B}"/>
              </a:ext>
            </a:extLst>
          </p:cNvPr>
          <p:cNvSpPr txBox="1"/>
          <p:nvPr/>
        </p:nvSpPr>
        <p:spPr>
          <a:xfrm>
            <a:off x="672601" y="1724172"/>
            <a:ext cx="3947000" cy="639324"/>
          </a:xfrm>
          <a:prstGeom prst="roundRect">
            <a:avLst/>
          </a:prstGeom>
          <a:solidFill>
            <a:srgbClr val="4DB3B5">
              <a:lumMod val="20000"/>
              <a:lumOff val="8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3: SGK – tr.23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89726B-EB79-5A37-9F27-34CA9500D8D9}"/>
                  </a:ext>
                </a:extLst>
              </p:cNvPr>
              <p:cNvSpPr txBox="1"/>
              <p:nvPr/>
            </p:nvSpPr>
            <p:spPr>
              <a:xfrm>
                <a:off x="1184043" y="2625149"/>
                <a:ext cx="3190815" cy="1508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buClrTx/>
                  <a:defRPr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  <a:ea typeface="+mn-ea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25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16</m:t>
                    </m:r>
                  </m:oMath>
                </a14:m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  <a:ea typeface="+mn-ea"/>
                    <a:cs typeface="Arial" panose="020B0604020202020204" pitchFamily="34" charset="0"/>
                  </a:rPr>
                  <a:t>;	</a:t>
                </a:r>
              </a:p>
              <a:p>
                <a:pPr>
                  <a:lnSpc>
                    <a:spcPct val="200000"/>
                  </a:lnSpc>
                  <a:buClrTx/>
                  <a:defRPr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  <a:ea typeface="+mn-ea"/>
                    <a:cs typeface="Arial" panose="020B0604020202020204" pitchFamily="34" charset="0"/>
                  </a:rPr>
                  <a:t>e)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16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9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  <a:ea typeface="+mn-ea"/>
                    <a:cs typeface="Arial" panose="020B0604020202020204" pitchFamily="34" charset="0"/>
                  </a:rPr>
                  <a:t>;	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89726B-EB79-5A37-9F27-34CA9500D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043" y="2625149"/>
                <a:ext cx="3190815" cy="1508555"/>
              </a:xfrm>
              <a:prstGeom prst="rect">
                <a:avLst/>
              </a:prstGeom>
              <a:blipFill>
                <a:blip r:embed="rId4"/>
                <a:stretch>
                  <a:fillRect l="-3053" b="-8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Callout 29">
            <a:extLst>
              <a:ext uri="{FF2B5EF4-FFF2-40B4-BE49-F238E27FC236}">
                <a16:creationId xmlns:a16="http://schemas.microsoft.com/office/drawing/2014/main" id="{386627F1-3D1D-94A2-6C41-594D674930CD}"/>
              </a:ext>
            </a:extLst>
          </p:cNvPr>
          <p:cNvSpPr/>
          <p:nvPr/>
        </p:nvSpPr>
        <p:spPr>
          <a:xfrm>
            <a:off x="7090309" y="2625149"/>
            <a:ext cx="1297003" cy="485828"/>
          </a:xfrm>
          <a:prstGeom prst="wedgeEllipseCallout">
            <a:avLst>
              <a:gd name="adj1" fmla="val 7363"/>
              <a:gd name="adj2" fmla="val 69485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170">
              <a:buClrTx/>
              <a:defRPr/>
            </a:pPr>
            <a:r>
              <a:rPr lang="vi-VN" sz="24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</a:rPr>
              <a:t>Giải</a:t>
            </a:r>
            <a:endParaRPr lang="en-US" sz="2400" b="1" kern="1200" dirty="0">
              <a:solidFill>
                <a:schemeClr val="tx1"/>
              </a:solidFill>
              <a:latin typeface="UTM Avo" panose="02040603050506020204" pitchFamily="18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B8BC6B-426F-4598-514F-8DA05A025659}"/>
                  </a:ext>
                </a:extLst>
              </p:cNvPr>
              <p:cNvSpPr txBox="1"/>
              <p:nvPr/>
            </p:nvSpPr>
            <p:spPr>
              <a:xfrm>
                <a:off x="5389900" y="3356378"/>
                <a:ext cx="5283356" cy="1312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en-US" sz="2500" kern="100" dirty="0"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25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16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d>
                      <m:dPr>
                        <m:ctrlPr>
                          <a:rPr lang="en-US" sz="2500" i="1" kern="1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500" i="0" kern="100" dirty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500" i="1" kern="1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2  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2500" kern="100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en-US" sz="2500" kern="100" dirty="0"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 </a:t>
                </a:r>
                <a14:m>
                  <m:oMath xmlns:m="http://schemas.openxmlformats.org/officeDocument/2006/math">
                    <m:r>
                      <a:rPr lang="en-US" sz="2500" b="0" i="0" kern="10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(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m:rPr>
                        <m:nor/>
                      </m:rPr>
                      <a:rPr lang="en-US" sz="2500" i="0" kern="100" dirty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500" kern="100" dirty="0"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B8BC6B-426F-4598-514F-8DA05A025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900" y="3356378"/>
                <a:ext cx="5283356" cy="1312988"/>
              </a:xfrm>
              <a:prstGeom prst="rect">
                <a:avLst/>
              </a:prstGeom>
              <a:blipFill>
                <a:blip r:embed="rId5"/>
                <a:stretch>
                  <a:fillRect l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4C57A6-9263-BFF1-55B0-F75738F7E8F4}"/>
                  </a:ext>
                </a:extLst>
              </p:cNvPr>
              <p:cNvSpPr txBox="1"/>
              <p:nvPr/>
            </p:nvSpPr>
            <p:spPr>
              <a:xfrm>
                <a:off x="5389900" y="4871486"/>
                <a:ext cx="6040101" cy="13143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en-US" sz="25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e)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500" i="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16</m:t>
                    </m:r>
                    <m:sSup>
                      <m:sSupPr>
                        <m:ctrlPr>
                          <a:rPr lang="en-US" sz="25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5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500" i="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25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5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500" b="0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ctrlPr>
                          <a:rPr lang="en-US" sz="2500" i="1" kern="1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500" kern="100" dirty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5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2  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  <m:d>
                      <m:dPr>
                        <m:ctrlPr>
                          <a:rPr lang="en-US" sz="2500" i="1" kern="1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500"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5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2500" i="1" dirty="0">
                  <a:latin typeface="UTM Avo" panose="02040603050506020204" pitchFamily="18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en-US" sz="25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0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                        </m:t>
                    </m:r>
                    <m:r>
                      <a:rPr lang="en-US" sz="25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m:rPr>
                        <m:nor/>
                      </m:rPr>
                      <a:rPr lang="en-US" sz="2500" i="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5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5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500" i="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5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5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m:rPr>
                        <m:nor/>
                      </m:rPr>
                      <a:rPr lang="en-US" sz="2500" i="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5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5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500" i="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5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5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500" kern="100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4C57A6-9263-BFF1-55B0-F75738F7E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900" y="4871486"/>
                <a:ext cx="6040101" cy="1314399"/>
              </a:xfrm>
              <a:prstGeom prst="rect">
                <a:avLst/>
              </a:prstGeom>
              <a:blipFill>
                <a:blip r:embed="rId6"/>
                <a:stretch>
                  <a:fillRect l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418C2A-5B4B-9C8C-022D-DD5305B7AA0F}"/>
                  </a:ext>
                </a:extLst>
              </p:cNvPr>
              <p:cNvSpPr txBox="1"/>
              <p:nvPr/>
            </p:nvSpPr>
            <p:spPr>
              <a:xfrm>
                <a:off x="498804" y="1836352"/>
                <a:ext cx="10534011" cy="1085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232275" algn="just">
                  <a:lnSpc>
                    <a:spcPct val="150000"/>
                  </a:lnSpc>
                  <a:buClrTx/>
                  <a:defRPr/>
                </a:pPr>
                <a:r>
                  <a:rPr lang="en-US" sz="2300" kern="1200" dirty="0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Chứng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minh</a:t>
                </a:r>
                <a:r>
                  <a:rPr lang="en-US" sz="2300" kern="1200" dirty="0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giá</a:t>
                </a:r>
                <a:r>
                  <a:rPr lang="en-US" sz="2300" kern="1200" dirty="0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trị</a:t>
                </a:r>
                <a:r>
                  <a:rPr lang="en-US" sz="2300" kern="1200" dirty="0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của</a:t>
                </a:r>
                <a:r>
                  <a:rPr lang="en-US" sz="2300" kern="1200" dirty="0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mỗi</a:t>
                </a:r>
                <a:r>
                  <a:rPr lang="en-US" sz="2300" kern="1200" dirty="0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biểu</a:t>
                </a:r>
                <a:r>
                  <a:rPr lang="en-US" sz="2300" kern="1200" dirty="0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thức</a:t>
                </a:r>
                <a:r>
                  <a:rPr lang="en-US" sz="2300" kern="1200" dirty="0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sau</a:t>
                </a:r>
                <a:r>
                  <a:rPr lang="en-US" sz="2300" kern="1200" dirty="0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không</a:t>
                </a:r>
                <a:r>
                  <a:rPr lang="en-US" sz="2300" kern="1200" dirty="0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phụ</a:t>
                </a:r>
                <a:r>
                  <a:rPr lang="en-US" sz="2300" kern="1200" dirty="0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thuộc</a:t>
                </a:r>
                <a:r>
                  <a:rPr lang="en-US" sz="2300" kern="1200" dirty="0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vào</a:t>
                </a:r>
                <a:r>
                  <a:rPr lang="en-US" sz="2300" kern="1200" dirty="0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giá</a:t>
                </a:r>
                <a:r>
                  <a:rPr lang="en-US" sz="2300" kern="1200" dirty="0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trị</a:t>
                </a:r>
                <a:r>
                  <a:rPr lang="en-US" sz="2300" kern="1200" dirty="0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của</a:t>
                </a:r>
                <a:r>
                  <a:rPr lang="en-US" sz="2300" kern="1200" dirty="0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 </a:t>
                </a:r>
                <a:r>
                  <a:rPr lang="en-US" sz="2300" kern="1200" dirty="0" err="1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biến</a:t>
                </a:r>
                <a:r>
                  <a:rPr lang="en-US" sz="2300" kern="1200" dirty="0">
                    <a:solidFill>
                      <a:prstClr val="black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3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en-US" sz="2300" kern="1200" dirty="0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418C2A-5B4B-9C8C-022D-DD5305B7A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04" y="1836352"/>
                <a:ext cx="10534011" cy="1085554"/>
              </a:xfrm>
              <a:prstGeom prst="rect">
                <a:avLst/>
              </a:prstGeom>
              <a:blipFill>
                <a:blip r:embed="rId4"/>
                <a:stretch>
                  <a:fillRect l="-868" r="-810" b="-1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2641776-401F-C173-9AD4-F76263DB9F0B}"/>
              </a:ext>
            </a:extLst>
          </p:cNvPr>
          <p:cNvSpPr txBox="1"/>
          <p:nvPr/>
        </p:nvSpPr>
        <p:spPr>
          <a:xfrm>
            <a:off x="666750" y="1705582"/>
            <a:ext cx="4019550" cy="616765"/>
          </a:xfrm>
          <a:prstGeom prst="roundRect">
            <a:avLst/>
          </a:prstGeom>
          <a:solidFill>
            <a:srgbClr val="4DB3B5">
              <a:lumMod val="20000"/>
              <a:lumOff val="8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3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Bài</a:t>
            </a:r>
            <a:r>
              <a:rPr kumimoji="0" lang="nl-NL" sz="2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3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tập</a:t>
            </a:r>
            <a:r>
              <a:rPr kumimoji="0" lang="nl-NL" sz="2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5: SGK – tr.23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4191BE-A756-D5DF-7CBB-58D1AE6D59AB}"/>
                  </a:ext>
                </a:extLst>
              </p:cNvPr>
              <p:cNvSpPr txBox="1"/>
              <p:nvPr/>
            </p:nvSpPr>
            <p:spPr>
              <a:xfrm>
                <a:off x="1463984" y="2921906"/>
                <a:ext cx="9454531" cy="5746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defRPr/>
                </a:pPr>
                <a:r>
                  <a:rPr lang="en-US" sz="2300" kern="1200" dirty="0">
                    <a:solidFill>
                      <a:prstClr val="black"/>
                    </a:solidFill>
                    <a:latin typeface="UTM Avo" panose="02040603050506020204" pitchFamily="18"/>
                    <a:ea typeface="+mn-ea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3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3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3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3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300" i="0" kern="12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23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3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300" i="0" kern="12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3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3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3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3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300" i="0" kern="12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23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3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300" i="0" kern="12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3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3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23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2</m:t>
                    </m:r>
                    <m:r>
                      <a:rPr lang="en-US" sz="23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3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3</m:t>
                    </m:r>
                    <m:r>
                      <a:rPr lang="en-US" sz="23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3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23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1</m:t>
                    </m:r>
                    <m:r>
                      <a:rPr lang="en-US" sz="23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)(</m:t>
                    </m:r>
                    <m:r>
                      <m:rPr>
                        <m:nor/>
                      </m:rPr>
                      <a:rPr lang="en-US" sz="23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3</m:t>
                    </m:r>
                    <m:r>
                      <a:rPr lang="en-US" sz="23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3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23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1</m:t>
                    </m:r>
                    <m:r>
                      <a:rPr lang="en-US" sz="23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300" kern="1200" dirty="0">
                    <a:solidFill>
                      <a:prstClr val="black"/>
                    </a:solidFill>
                    <a:latin typeface="UTM Avo" panose="02040603050506020204" pitchFamily="18"/>
                    <a:ea typeface="+mn-ea"/>
                    <a:cs typeface="Arial" panose="020B0604020202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4191BE-A756-D5DF-7CBB-58D1AE6D5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984" y="2921906"/>
                <a:ext cx="9454531" cy="574644"/>
              </a:xfrm>
              <a:prstGeom prst="rect">
                <a:avLst/>
              </a:prstGeom>
              <a:blipFill>
                <a:blip r:embed="rId5"/>
                <a:stretch>
                  <a:fillRect l="-903" b="-1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6AF0222-299B-119C-D510-C957E86F48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0027" y="5220501"/>
            <a:ext cx="2911108" cy="1637499"/>
          </a:xfrm>
          <a:prstGeom prst="rect">
            <a:avLst/>
          </a:prstGeom>
        </p:spPr>
      </p:pic>
      <p:sp>
        <p:nvSpPr>
          <p:cNvPr id="4" name="Oval Callout 29">
            <a:extLst>
              <a:ext uri="{FF2B5EF4-FFF2-40B4-BE49-F238E27FC236}">
                <a16:creationId xmlns:a16="http://schemas.microsoft.com/office/drawing/2014/main" id="{B4174A37-139B-363E-E5AD-B3ADD2D5B66E}"/>
              </a:ext>
            </a:extLst>
          </p:cNvPr>
          <p:cNvSpPr/>
          <p:nvPr/>
        </p:nvSpPr>
        <p:spPr>
          <a:xfrm>
            <a:off x="275743" y="3435163"/>
            <a:ext cx="1297003" cy="485828"/>
          </a:xfrm>
          <a:prstGeom prst="wedgeEllipseCallout">
            <a:avLst>
              <a:gd name="adj1" fmla="val 7363"/>
              <a:gd name="adj2" fmla="val 69485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170">
              <a:buClrTx/>
              <a:defRPr/>
            </a:pPr>
            <a:r>
              <a:rPr lang="vi-VN" sz="23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</a:rPr>
              <a:t>Giải</a:t>
            </a:r>
            <a:endParaRPr lang="en-US" sz="2300" b="1" kern="1200" dirty="0">
              <a:solidFill>
                <a:schemeClr val="tx1"/>
              </a:solidFill>
              <a:latin typeface="UTM Avo" panose="02040603050506020204" pitchFamily="18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DB3EF7-2233-76C2-80C9-158450DFB918}"/>
                  </a:ext>
                </a:extLst>
              </p:cNvPr>
              <p:cNvSpPr txBox="1"/>
              <p:nvPr/>
            </p:nvSpPr>
            <p:spPr>
              <a:xfrm>
                <a:off x="1803781" y="3501263"/>
                <a:ext cx="9331800" cy="3406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0639" marR="40639"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</a:pPr>
                <a:r>
                  <a:rPr lang="en-US" sz="23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2300" kern="100" dirty="0" err="1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3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300" kern="100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0639" marR="40639"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</a:pPr>
                <a:r>
                  <a:rPr lang="en-US" sz="23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3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d>
                      <m:dPr>
                        <m:ctrlPr>
                          <a:rPr lang="en-US" sz="2300" i="1" kern="1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300" i="0" kern="100" dirty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300" i="1" kern="1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300" i="1" kern="1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– </m:t>
                        </m:r>
                        <m:r>
                          <m:rPr>
                            <m:nor/>
                          </m:rPr>
                          <a:rPr lang="en-US" sz="2300" i="0" kern="100" dirty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300" i="1" kern="100" baseline="300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3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d>
                      <m:dPr>
                        <m:ctrlPr>
                          <a:rPr lang="en-US" sz="2300" i="1" kern="1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300" i="0" kern="100" dirty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300" i="1" kern="1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300" i="1" kern="1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US" sz="2300" i="0" kern="100" dirty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300" i="1" kern="100" baseline="300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3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230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2</m:t>
                    </m:r>
                    <m:d>
                      <m:dPr>
                        <m:ctrlPr>
                          <a:rPr lang="en-US" sz="2300" i="1" kern="1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300" i="0" kern="100" dirty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300" i="1" kern="1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300" i="1" kern="1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–</m:t>
                        </m:r>
                        <m:r>
                          <m:rPr>
                            <m:nor/>
                          </m:rPr>
                          <a:rPr lang="en-US" sz="2300" i="0" kern="100" dirty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2300" i="1" kern="1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300" i="0" kern="100" dirty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300" i="1" kern="1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300" i="1" kern="1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US" sz="2300" i="0" kern="100" dirty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300" i="1" kern="100" dirty="0">
                  <a:latin typeface="UTM Avo" panose="02040603050506020204" pitchFamily="18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639" marR="40639"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</a:pPr>
                <a:r>
                  <a:rPr lang="en-US" sz="23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3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n-US" sz="2300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i="1" kern="1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[(</m:t>
                        </m:r>
                        <m:r>
                          <m:rPr>
                            <m:nor/>
                          </m:rPr>
                          <a:rPr lang="en-US" sz="2300" i="0" kern="100" dirty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300" i="1" kern="1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300" i="1" kern="1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– </m:t>
                        </m:r>
                        <m:r>
                          <m:rPr>
                            <m:nor/>
                          </m:rPr>
                          <a:rPr lang="en-US" sz="2300" i="0" kern="100" dirty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300" i="1" kern="1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 – (</m:t>
                        </m:r>
                        <m:r>
                          <m:rPr>
                            <m:nor/>
                          </m:rPr>
                          <a:rPr lang="en-US" sz="2300" i="0" kern="100" dirty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300" i="1" kern="1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300" i="1" kern="1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US" sz="2300" i="0" kern="100" dirty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300" i="1" kern="1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)]</m:t>
                        </m:r>
                      </m:e>
                      <m:sup>
                        <m:r>
                          <a:rPr lang="en-US" sz="2300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300" kern="100" dirty="0">
                    <a:latin typeface="UTM Avo" panose="02040603050506020204" pitchFamily="18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0639" marR="40639"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</a:pPr>
                <a:r>
                  <a:rPr lang="en-US" sz="23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3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n-US" sz="2300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i="1" kern="1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300" i="0" kern="100" dirty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300" i="1" kern="1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300" i="1" kern="1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– </m:t>
                        </m:r>
                        <m:r>
                          <m:rPr>
                            <m:nor/>
                          </m:rPr>
                          <a:rPr lang="en-US" sz="2300" i="0" kern="100" dirty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300" i="1" kern="1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– </m:t>
                        </m:r>
                        <m:r>
                          <m:rPr>
                            <m:nor/>
                          </m:rPr>
                          <a:rPr lang="en-US" sz="2300" i="0" kern="100" dirty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300" i="1" kern="1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300" i="1" kern="1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– </m:t>
                        </m:r>
                        <m:r>
                          <m:rPr>
                            <m:nor/>
                          </m:rPr>
                          <a:rPr lang="en-US" sz="2300" i="0" kern="100" dirty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300" i="1" kern="1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300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3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300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i="1" kern="1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 – </m:t>
                        </m:r>
                        <m:r>
                          <m:rPr>
                            <m:nor/>
                          </m:rPr>
                          <a:rPr lang="en-US" sz="2300" i="0" kern="100" dirty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300" i="1" kern="1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– </m:t>
                        </m:r>
                        <m:r>
                          <m:rPr>
                            <m:nor/>
                          </m:rPr>
                          <a:rPr lang="en-US" sz="2300" i="0" kern="100" dirty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300" i="1" kern="1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300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3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300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i="1" kern="1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 –</m:t>
                        </m:r>
                        <m:r>
                          <m:rPr>
                            <m:nor/>
                          </m:rPr>
                          <a:rPr lang="en-US" sz="2300" i="0" kern="100" dirty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300" i="1" kern="100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300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3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sz="2300" i="0" kern="100" dirty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3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300" kern="100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0639" marR="40639"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</a:pPr>
                <a:r>
                  <a:rPr lang="en-US" sz="2300" kern="100" dirty="0" err="1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3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kern="100" dirty="0" err="1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3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kern="100" dirty="0" err="1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3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3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kern="100" dirty="0" err="1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3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kern="100" dirty="0" err="1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phụ</a:t>
                </a:r>
                <a:r>
                  <a:rPr lang="en-US" sz="23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kern="100" dirty="0" err="1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3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kern="100" dirty="0" err="1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3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kern="100" dirty="0" err="1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3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 kern="1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300" kern="100" dirty="0">
                    <a:latin typeface="UTM Avo" panose="02040603050506020204" pitchFamily="18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300" kern="100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DB3EF7-2233-76C2-80C9-158450DFB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81" y="3501263"/>
                <a:ext cx="9331800" cy="3406189"/>
              </a:xfrm>
              <a:prstGeom prst="rect">
                <a:avLst/>
              </a:prstGeom>
              <a:blipFill>
                <a:blip r:embed="rId7"/>
                <a:stretch>
                  <a:fillRect l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32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2" grpId="0"/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0;p2">
            <a:extLst>
              <a:ext uri="{FF2B5EF4-FFF2-40B4-BE49-F238E27FC236}">
                <a16:creationId xmlns:a16="http://schemas.microsoft.com/office/drawing/2014/main" id="{3112AE77-A430-1FF1-37E6-4D9B5ECAFC62}"/>
              </a:ext>
            </a:extLst>
          </p:cNvPr>
          <p:cNvGrpSpPr/>
          <p:nvPr/>
        </p:nvGrpSpPr>
        <p:grpSpPr>
          <a:xfrm>
            <a:off x="4727728" y="2864135"/>
            <a:ext cx="2736543" cy="1674349"/>
            <a:chOff x="309541" y="967667"/>
            <a:chExt cx="2878585" cy="1674349"/>
          </a:xfrm>
        </p:grpSpPr>
        <p:pic>
          <p:nvPicPr>
            <p:cNvPr id="3" name="Google Shape;171;p2">
              <a:hlinkClick r:id="rId4"/>
              <a:extLst>
                <a:ext uri="{FF2B5EF4-FFF2-40B4-BE49-F238E27FC236}">
                  <a16:creationId xmlns:a16="http://schemas.microsoft.com/office/drawing/2014/main" id="{65F956D5-2FD3-4E67-6F62-4C8FC3DB9C9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172;p2">
              <a:extLst>
                <a:ext uri="{FF2B5EF4-FFF2-40B4-BE49-F238E27FC236}">
                  <a16:creationId xmlns:a16="http://schemas.microsoft.com/office/drawing/2014/main" id="{C56323EC-7C49-7A2A-E103-6DA88D220EC8}"/>
                </a:ext>
              </a:extLst>
            </p:cNvPr>
            <p:cNvSpPr txBox="1"/>
            <p:nvPr/>
          </p:nvSpPr>
          <p:spPr>
            <a:xfrm>
              <a:off x="309541" y="967667"/>
              <a:ext cx="28785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Ấn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để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đến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trang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sách</a:t>
              </a:r>
              <a:endParaRPr dirty="0">
                <a:latin typeface="UTM Avo" panose="02040603050506020204" pitchFamily="18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BD63B37-3359-7EC3-CCB3-74B395A46D6C}"/>
              </a:ext>
            </a:extLst>
          </p:cNvPr>
          <p:cNvGrpSpPr/>
          <p:nvPr/>
        </p:nvGrpSpPr>
        <p:grpSpPr>
          <a:xfrm>
            <a:off x="3827167" y="2921930"/>
            <a:ext cx="2850752" cy="2311826"/>
            <a:chOff x="3502968" y="1985740"/>
            <a:chExt cx="2138064" cy="1733870"/>
          </a:xfrm>
        </p:grpSpPr>
        <p:sp>
          <p:nvSpPr>
            <p:cNvPr id="3" name="Hộp Văn bản 44">
              <a:extLst>
                <a:ext uri="{FF2B5EF4-FFF2-40B4-BE49-F238E27FC236}">
                  <a16:creationId xmlns:a16="http://schemas.microsoft.com/office/drawing/2014/main" id="{B0CED6AB-216F-E6C9-3780-1A52CA4B2730}"/>
                </a:ext>
              </a:extLst>
            </p:cNvPr>
            <p:cNvSpPr txBox="1"/>
            <p:nvPr/>
          </p:nvSpPr>
          <p:spPr>
            <a:xfrm>
              <a:off x="3502968" y="2870724"/>
              <a:ext cx="2138064" cy="84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Tx/>
                <a:defRPr/>
              </a:pPr>
              <a:r>
                <a:rPr lang="en-US" sz="2400" kern="1200" dirty="0" err="1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Hoàn</a:t>
              </a:r>
              <a:r>
                <a:rPr lang="en-US" sz="2400" kern="1200" dirty="0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thành</a:t>
              </a:r>
              <a:r>
                <a:rPr lang="en-US" sz="2400" kern="1200" dirty="0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bài</a:t>
              </a:r>
              <a:r>
                <a:rPr lang="en-US" sz="2400" kern="1200" dirty="0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tập</a:t>
              </a:r>
              <a:r>
                <a:rPr lang="en-US" sz="2400" kern="1200" dirty="0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trong</a:t>
              </a:r>
              <a:r>
                <a:rPr lang="en-US" sz="2400" kern="1200" dirty="0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 SBT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494EAA5-C8D6-B3E8-7129-B93314D8C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8493" y="1985740"/>
              <a:ext cx="587013" cy="587013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3690328-447B-2A5E-56C1-7BFC71E79E45}"/>
              </a:ext>
            </a:extLst>
          </p:cNvPr>
          <p:cNvGrpSpPr/>
          <p:nvPr/>
        </p:nvGrpSpPr>
        <p:grpSpPr>
          <a:xfrm>
            <a:off x="298327" y="2895141"/>
            <a:ext cx="3285669" cy="2338616"/>
            <a:chOff x="801638" y="1965648"/>
            <a:chExt cx="2464252" cy="1753962"/>
          </a:xfrm>
        </p:grpSpPr>
        <p:sp>
          <p:nvSpPr>
            <p:cNvPr id="6" name="Hộp Văn bản 43">
              <a:extLst>
                <a:ext uri="{FF2B5EF4-FFF2-40B4-BE49-F238E27FC236}">
                  <a16:creationId xmlns:a16="http://schemas.microsoft.com/office/drawing/2014/main" id="{7467C791-09D9-7CEB-2636-81C25EA2158D}"/>
                </a:ext>
              </a:extLst>
            </p:cNvPr>
            <p:cNvSpPr txBox="1"/>
            <p:nvPr/>
          </p:nvSpPr>
          <p:spPr>
            <a:xfrm>
              <a:off x="801638" y="2870724"/>
              <a:ext cx="2464252" cy="84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Tx/>
                <a:defRPr/>
              </a:pPr>
              <a:r>
                <a:rPr lang="en-US" sz="2400" kern="1200" dirty="0" err="1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Ghi</a:t>
              </a:r>
              <a:r>
                <a:rPr lang="en-US" sz="2400" kern="1200" dirty="0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nhớ</a:t>
              </a:r>
              <a:r>
                <a:rPr lang="en-US" sz="2400" kern="1200" dirty="0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kiến</a:t>
              </a:r>
              <a:r>
                <a:rPr lang="en-US" sz="2400" kern="1200" dirty="0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thức</a:t>
              </a:r>
              <a:r>
                <a:rPr lang="en-US" sz="2400" kern="1200" dirty="0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trong</a:t>
              </a:r>
              <a:r>
                <a:rPr lang="en-US" sz="2400" kern="1200" dirty="0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kern="1200" dirty="0" err="1">
                  <a:solidFill>
                    <a:prstClr val="black"/>
                  </a:solidFill>
                  <a:latin typeface="UTM Avo" panose="02040603050506020204" pitchFamily="18"/>
                  <a:ea typeface="+mn-ea"/>
                  <a:cs typeface="Arial" panose="020B0604020202020204" pitchFamily="34" charset="0"/>
                </a:rPr>
                <a:t>bài</a:t>
              </a:r>
              <a:endParaRPr lang="en-US" sz="2400" kern="1200" dirty="0">
                <a:solidFill>
                  <a:prstClr val="black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3C1FB8-07E8-DF52-EAF6-FE55E698E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513512" y="1965648"/>
              <a:ext cx="1261947" cy="709845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B423A15-9B97-5AB7-599A-6686A6A45C01}"/>
              </a:ext>
            </a:extLst>
          </p:cNvPr>
          <p:cNvGrpSpPr/>
          <p:nvPr/>
        </p:nvGrpSpPr>
        <p:grpSpPr>
          <a:xfrm>
            <a:off x="6921090" y="2985548"/>
            <a:ext cx="5012760" cy="2292341"/>
            <a:chOff x="5502661" y="2074264"/>
            <a:chExt cx="3759570" cy="1719256"/>
          </a:xfrm>
        </p:grpSpPr>
        <p:sp>
          <p:nvSpPr>
            <p:cNvPr id="9" name="Hộp Văn bản 45">
              <a:extLst>
                <a:ext uri="{FF2B5EF4-FFF2-40B4-BE49-F238E27FC236}">
                  <a16:creationId xmlns:a16="http://schemas.microsoft.com/office/drawing/2014/main" id="{E9F533CB-CFF8-8F03-2F92-8697614850F6}"/>
                </a:ext>
              </a:extLst>
            </p:cNvPr>
            <p:cNvSpPr txBox="1"/>
            <p:nvPr/>
          </p:nvSpPr>
          <p:spPr>
            <a:xfrm>
              <a:off x="5502661" y="2944634"/>
              <a:ext cx="3759570" cy="84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vi-VN" sz="2400" dirty="0"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Chuẩn bị bài mới </a:t>
              </a:r>
              <a:r>
                <a:rPr lang="en-US" sz="2400" b="1" dirty="0" err="1"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lang="en-US" sz="2400" b="1" dirty="0"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 3: </a:t>
              </a:r>
              <a:r>
                <a:rPr lang="en-US" sz="2400" b="1" dirty="0" err="1"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Hằng</a:t>
              </a:r>
              <a:r>
                <a:rPr lang="en-US" sz="2400" b="1" dirty="0"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đẳng</a:t>
              </a:r>
              <a:r>
                <a:rPr lang="en-US" sz="2400" b="1" dirty="0"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thức</a:t>
              </a:r>
              <a:r>
                <a:rPr lang="en-US" sz="2400" b="1" dirty="0"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đáng</a:t>
              </a:r>
              <a:r>
                <a:rPr lang="en-US" sz="2400" b="1" dirty="0"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nhớ</a:t>
              </a:r>
              <a:r>
                <a:rPr lang="en-US" sz="2400" b="1" dirty="0"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 - </a:t>
              </a:r>
              <a:r>
                <a:rPr lang="en-US" sz="2400" b="1" dirty="0" err="1"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Tiết</a:t>
              </a:r>
              <a:r>
                <a:rPr lang="en-US" sz="2400" b="1" dirty="0"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rPr>
                <a:t> 3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76BD3A3-82EB-66DF-0B91-EAA21D9FD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6958919" y="2074264"/>
              <a:ext cx="491586" cy="4915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7"/>
          <p:cNvSpPr txBox="1"/>
          <p:nvPr/>
        </p:nvSpPr>
        <p:spPr>
          <a:xfrm>
            <a:off x="462105" y="912740"/>
            <a:ext cx="11367083" cy="95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Like fanpage Hoc10 - Học 1 biết 10 để nhận thêm nhiều tài liệu giảng dạy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theo đường link:  </a:t>
            </a:r>
            <a:endParaRPr/>
          </a:p>
        </p:txBody>
      </p:sp>
      <p:sp>
        <p:nvSpPr>
          <p:cNvPr id="242" name="Google Shape;242;p17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25400" cap="flat" cmpd="sng">
            <a:solidFill>
              <a:srgbClr val="C55A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7">
            <a:hlinkClick r:id="rId4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843C0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Hoc10 – Học 1 biết 10</a:t>
            </a:r>
            <a:endParaRPr sz="2400" b="1" u="sng">
              <a:solidFill>
                <a:srgbClr val="843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7"/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Hoặc truy cập qua QR code</a:t>
            </a:r>
            <a:endParaRPr/>
          </a:p>
        </p:txBody>
      </p:sp>
      <p:pic>
        <p:nvPicPr>
          <p:cNvPr id="245" name="Google Shape;245;p17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0;p2">
            <a:extLst>
              <a:ext uri="{FF2B5EF4-FFF2-40B4-BE49-F238E27FC236}">
                <a16:creationId xmlns:a16="http://schemas.microsoft.com/office/drawing/2014/main" id="{DA9E7BD8-CE72-5A67-87CA-70E3CEB90550}"/>
              </a:ext>
            </a:extLst>
          </p:cNvPr>
          <p:cNvGrpSpPr/>
          <p:nvPr/>
        </p:nvGrpSpPr>
        <p:grpSpPr>
          <a:xfrm>
            <a:off x="4727728" y="2864135"/>
            <a:ext cx="2736543" cy="1674349"/>
            <a:chOff x="309541" y="967667"/>
            <a:chExt cx="2878585" cy="1674349"/>
          </a:xfrm>
        </p:grpSpPr>
        <p:pic>
          <p:nvPicPr>
            <p:cNvPr id="3" name="Google Shape;171;p2">
              <a:hlinkClick r:id="rId4"/>
              <a:extLst>
                <a:ext uri="{FF2B5EF4-FFF2-40B4-BE49-F238E27FC236}">
                  <a16:creationId xmlns:a16="http://schemas.microsoft.com/office/drawing/2014/main" id="{020008C8-5E12-A259-6CDC-360BCCBAA6B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172;p2">
              <a:extLst>
                <a:ext uri="{FF2B5EF4-FFF2-40B4-BE49-F238E27FC236}">
                  <a16:creationId xmlns:a16="http://schemas.microsoft.com/office/drawing/2014/main" id="{BBE10257-1E00-CEBD-2CE4-D5E1CF74C2D9}"/>
                </a:ext>
              </a:extLst>
            </p:cNvPr>
            <p:cNvSpPr txBox="1"/>
            <p:nvPr/>
          </p:nvSpPr>
          <p:spPr>
            <a:xfrm>
              <a:off x="309541" y="967667"/>
              <a:ext cx="28785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Ấn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để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đến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trang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sách</a:t>
              </a:r>
              <a:endParaRPr dirty="0">
                <a:latin typeface="UTM Avo" panose="02040603050506020204" pitchFamily="18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117D14D-92B9-53C1-A74A-12478D8860B2}"/>
                  </a:ext>
                </a:extLst>
              </p:cNvPr>
              <p:cNvSpPr/>
              <p:nvPr/>
            </p:nvSpPr>
            <p:spPr>
              <a:xfrm>
                <a:off x="2972505" y="2924175"/>
                <a:ext cx="7536851" cy="227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200000"/>
                  </a:lnSpc>
                  <a:buClrTx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</m:t>
                    </m:r>
                    <m:r>
                      <m:rPr>
                        <m:nor/>
                      </m:rP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)</m:t>
                    </m:r>
                    <m:r>
                      <a:rPr kumimoji="0" lang="en-US" sz="2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sSup>
                      <m:sSupPr>
                        <m:ctrlP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m:rPr>
                        <m:nor/>
                      </m:rPr>
                      <a:rPr kumimoji="0" lang="en-US" sz="2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m:rPr>
                        <m:nor/>
                      </m:rPr>
                      <a:rPr kumimoji="0" lang="en-US" sz="2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+mn-ea"/>
                  </a:rPr>
                  <a:t>	</a:t>
                </a:r>
              </a:p>
              <a:p>
                <a:pPr lvl="0">
                  <a:lnSpc>
                    <a:spcPct val="200000"/>
                  </a:lnSpc>
                  <a:buClrTx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500" b="0" i="0" kern="120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50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)</m:t>
                    </m:r>
                    <m:r>
                      <a:rPr lang="en-US" sz="25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9</m:t>
                    </m:r>
                    <m:sSup>
                      <m:sSup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50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5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kumimoji="0" lang="en-US" sz="25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kumimoji="0" lang="en-US" sz="25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+mn-ea"/>
                  </a:rPr>
                  <a:t> </a:t>
                </a:r>
              </a:p>
              <a:p>
                <a:pPr lvl="0">
                  <a:lnSpc>
                    <a:spcPct val="200000"/>
                  </a:lnSpc>
                  <a:buClrTx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500" b="0" i="0" kern="120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50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)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m:t>25</m:t>
                    </m:r>
                    <m:sSup>
                      <m:sSup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kumimoji="0" lang="en-US" sz="2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</a:rPr>
                      <m:t>4</m:t>
                    </m:r>
                    <m:sSup>
                      <m:sSup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50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500" b="0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25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5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20</m:t>
                    </m:r>
                    <m:r>
                      <a:rPr kumimoji="0" lang="en-US" sz="25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𝑎𝑏</m:t>
                    </m:r>
                  </m:oMath>
                </a14:m>
                <a:endPara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117D14D-92B9-53C1-A74A-12478D8860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505" y="2924175"/>
                <a:ext cx="7536851" cy="227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CD254AFA-55FA-0E67-1341-0DB1E3AC56B3}"/>
              </a:ext>
            </a:extLst>
          </p:cNvPr>
          <p:cNvSpPr/>
          <p:nvPr/>
        </p:nvSpPr>
        <p:spPr>
          <a:xfrm>
            <a:off x="1611536" y="1791934"/>
            <a:ext cx="9351740" cy="1164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Tx/>
              <a:defRPr/>
            </a:pP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500" kern="1200" dirty="0">
              <a:solidFill>
                <a:prstClr val="black"/>
              </a:solidFill>
              <a:latin typeface="UTM Avo" panose="02040603050506020204" pitchFamily="18"/>
              <a:ea typeface="+mn-e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85D576-12F9-CEA7-57DD-D3F2CDB6B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51736" y="4374931"/>
            <a:ext cx="4820743" cy="27116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6BD1D2-2780-3C98-D035-D8783A0773A2}"/>
                  </a:ext>
                </a:extLst>
              </p:cNvPr>
              <p:cNvSpPr txBox="1"/>
              <p:nvPr/>
            </p:nvSpPr>
            <p:spPr>
              <a:xfrm>
                <a:off x="5105399" y="3195285"/>
                <a:ext cx="1514475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sz="2500" i="1" kern="12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00" b="0" i="1" kern="12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500" b="0" i="1" kern="12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500" b="0" i="0" kern="1200">
                              <a:solidFill>
                                <a:srgbClr val="002060"/>
                              </a:solidFill>
                              <a:latin typeface="UTM Avo" panose="02040603050506020204" pitchFamily="18" charset="0"/>
                            </a:rPr>
                            <m:t>1</m:t>
                          </m:r>
                          <m:r>
                            <a:rPr lang="en-US" sz="2500" b="0" i="1" kern="12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500" b="0" i="1" kern="12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5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6BD1D2-2780-3C98-D035-D8783A077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399" y="3195285"/>
                <a:ext cx="1514475" cy="477054"/>
              </a:xfrm>
              <a:prstGeom prst="rect">
                <a:avLst/>
              </a:prstGeom>
              <a:blipFill>
                <a:blip r:embed="rId6"/>
                <a:stretch>
                  <a:fillRect r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6CCAE2-38CB-8EF8-7EF2-178B22C50A0A}"/>
                  </a:ext>
                </a:extLst>
              </p:cNvPr>
              <p:cNvSpPr txBox="1"/>
              <p:nvPr/>
            </p:nvSpPr>
            <p:spPr>
              <a:xfrm>
                <a:off x="5554302" y="3709899"/>
                <a:ext cx="2569758" cy="739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200000"/>
                  </a:lnSpc>
                  <a:buClrTx/>
                  <a:defRPr/>
                </a:pPr>
                <a14:m>
                  <m:oMath xmlns:m="http://schemas.openxmlformats.org/officeDocument/2006/math">
                    <m:r>
                      <a:rPr kumimoji="0" lang="en-US" sz="2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en-US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</a:rPr>
                          <m:t>3</m:t>
                        </m:r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TM Avo" panose="02040603050506020204" pitchFamily="18"/>
                  </a:rPr>
                  <a:t>;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6CCAE2-38CB-8EF8-7EF2-178B22C50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302" y="3709899"/>
                <a:ext cx="2569758" cy="739113"/>
              </a:xfrm>
              <a:prstGeom prst="rect">
                <a:avLst/>
              </a:prstGeom>
              <a:blipFill>
                <a:blip r:embed="rId7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944296-2C62-2C99-BB7C-0966813C30A1}"/>
                  </a:ext>
                </a:extLst>
              </p:cNvPr>
              <p:cNvSpPr txBox="1"/>
              <p:nvPr/>
            </p:nvSpPr>
            <p:spPr>
              <a:xfrm>
                <a:off x="6199232" y="4713365"/>
                <a:ext cx="2569758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2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en-US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</a:rPr>
                          <m:t>5</m:t>
                        </m:r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kumimoji="0" lang="en-US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</a:rPr>
                          <m:t>2</m:t>
                        </m:r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TM Avo" panose="02040603050506020204" pitchFamily="18"/>
                  </a:rPr>
                  <a:t>.</a:t>
                </a:r>
                <a:endParaRPr lang="en-US" sz="25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944296-2C62-2C99-BB7C-0966813C3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232" y="4713365"/>
                <a:ext cx="2569758" cy="477054"/>
              </a:xfrm>
              <a:prstGeom prst="rect">
                <a:avLst/>
              </a:prstGeom>
              <a:blipFill>
                <a:blip r:embed="rId8"/>
                <a:stretch>
                  <a:fillRect t="-11538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0;p2">
            <a:extLst>
              <a:ext uri="{FF2B5EF4-FFF2-40B4-BE49-F238E27FC236}">
                <a16:creationId xmlns:a16="http://schemas.microsoft.com/office/drawing/2014/main" id="{620A0D01-D89B-8BD0-F292-C3F160E8F0DE}"/>
              </a:ext>
            </a:extLst>
          </p:cNvPr>
          <p:cNvGrpSpPr/>
          <p:nvPr/>
        </p:nvGrpSpPr>
        <p:grpSpPr>
          <a:xfrm>
            <a:off x="4727728" y="2864135"/>
            <a:ext cx="2736543" cy="1674349"/>
            <a:chOff x="309541" y="967667"/>
            <a:chExt cx="2878585" cy="1674349"/>
          </a:xfrm>
        </p:grpSpPr>
        <p:pic>
          <p:nvPicPr>
            <p:cNvPr id="3" name="Google Shape;171;p2">
              <a:hlinkClick r:id="rId4"/>
              <a:extLst>
                <a:ext uri="{FF2B5EF4-FFF2-40B4-BE49-F238E27FC236}">
                  <a16:creationId xmlns:a16="http://schemas.microsoft.com/office/drawing/2014/main" id="{C3276972-A18D-2AB8-8610-4A9145D2B2B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172;p2">
              <a:extLst>
                <a:ext uri="{FF2B5EF4-FFF2-40B4-BE49-F238E27FC236}">
                  <a16:creationId xmlns:a16="http://schemas.microsoft.com/office/drawing/2014/main" id="{1997917C-2DCA-1954-33EE-E112422B81A2}"/>
                </a:ext>
              </a:extLst>
            </p:cNvPr>
            <p:cNvSpPr txBox="1"/>
            <p:nvPr/>
          </p:nvSpPr>
          <p:spPr>
            <a:xfrm>
              <a:off x="309541" y="967667"/>
              <a:ext cx="28785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Ấn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để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đến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trang</a:t>
              </a:r>
              <a:r>
                <a:rPr lang="en-US" sz="1800" b="1" i="0" u="none" strike="noStrike" cap="none" dirty="0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 </a:t>
              </a:r>
              <a:r>
                <a:rPr lang="en-US" sz="1800" b="1" i="0" u="none" strike="noStrike" cap="none" dirty="0" err="1">
                  <a:solidFill>
                    <a:schemeClr val="accent2"/>
                  </a:solidFill>
                  <a:latin typeface="UTM Avo" panose="02040603050506020204" pitchFamily="18"/>
                  <a:sym typeface="Arial"/>
                </a:rPr>
                <a:t>sách</a:t>
              </a:r>
              <a:endParaRPr dirty="0">
                <a:latin typeface="UTM Avo" panose="02040603050506020204" pitchFamily="18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ABC05C-51D6-C1E5-144A-7FF0B57FC19B}"/>
              </a:ext>
            </a:extLst>
          </p:cNvPr>
          <p:cNvSpPr/>
          <p:nvPr/>
        </p:nvSpPr>
        <p:spPr>
          <a:xfrm>
            <a:off x="4245089" y="1192965"/>
            <a:ext cx="5854488" cy="6547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HẰNG ĐẲNG THỨC ĐÁNG NHỚ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BB8E99-F3E3-9CE5-52A8-EDDC985E71F3}"/>
              </a:ext>
            </a:extLst>
          </p:cNvPr>
          <p:cNvSpPr/>
          <p:nvPr/>
        </p:nvSpPr>
        <p:spPr>
          <a:xfrm>
            <a:off x="854363" y="2189784"/>
            <a:ext cx="1035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400" b="1" kern="1200" dirty="0">
                <a:solidFill>
                  <a:prstClr val="black"/>
                </a:solidFill>
                <a:latin typeface="UTM Avo" panose="02040603050506020204" pitchFamily="18"/>
                <a:ea typeface="Cambria Math" panose="02040503050406030204" pitchFamily="18" charset="0"/>
                <a:cs typeface="Arial" panose="020B0604020202020204" pitchFamily="34" charset="0"/>
              </a:rPr>
              <a:t>HĐ 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70D666-7744-AD7C-CC5E-9622CB00C3D1}"/>
                  </a:ext>
                </a:extLst>
              </p:cNvPr>
              <p:cNvSpPr/>
              <p:nvPr/>
            </p:nvSpPr>
            <p:spPr>
              <a:xfrm>
                <a:off x="1773632" y="2069470"/>
                <a:ext cx="10001672" cy="594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639" marR="40639" algn="just">
                  <a:lnSpc>
                    <a:spcPct val="150000"/>
                  </a:lnSpc>
                  <a:buClrTx/>
                  <a:defRPr/>
                </a:pPr>
                <a:r>
                  <a:rPr lang="en-US" sz="25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5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5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5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5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là</a:t>
                </a:r>
                <a:r>
                  <a:rPr lang="en-US" sz="25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hai</a:t>
                </a:r>
                <a:r>
                  <a:rPr lang="en-US" sz="25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số</a:t>
                </a:r>
                <a:r>
                  <a:rPr lang="en-US" sz="25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thực</a:t>
                </a:r>
                <a:r>
                  <a:rPr lang="en-US" sz="25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bất</a:t>
                </a:r>
                <a:r>
                  <a:rPr lang="en-US" sz="25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kì</a:t>
                </a:r>
                <a:r>
                  <a:rPr lang="en-US" sz="25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, </a:t>
                </a:r>
                <a:r>
                  <a:rPr lang="en-US" sz="2500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thực</a:t>
                </a:r>
                <a:r>
                  <a:rPr lang="en-US" sz="25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hiện</a:t>
                </a:r>
                <a:r>
                  <a:rPr lang="en-US" sz="25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phép</a:t>
                </a:r>
                <a:r>
                  <a:rPr lang="en-US" sz="25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500" kern="12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tính</a:t>
                </a:r>
                <a:r>
                  <a:rPr lang="en-US" sz="2500" kern="1200" dirty="0">
                    <a:latin typeface="UTM Avo" panose="02040603050506020204" pitchFamily="18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5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5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5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5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5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)(</m:t>
                    </m:r>
                    <m:r>
                      <a:rPr lang="en-US" sz="25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5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5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500" i="1" kern="1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70D666-7744-AD7C-CC5E-9622CB00C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632" y="2069470"/>
                <a:ext cx="10001672" cy="594843"/>
              </a:xfrm>
              <a:prstGeom prst="rect">
                <a:avLst/>
              </a:prstGeom>
              <a:blipFill>
                <a:blip r:embed="rId4"/>
                <a:stretch>
                  <a:fillRect l="-609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361E57-7B3D-C5D5-7807-7F76D5DEADC7}"/>
                  </a:ext>
                </a:extLst>
              </p:cNvPr>
              <p:cNvSpPr/>
              <p:nvPr/>
            </p:nvSpPr>
            <p:spPr>
              <a:xfrm>
                <a:off x="854363" y="3797262"/>
                <a:ext cx="10920941" cy="1312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en-US" sz="25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500" kern="100" dirty="0" err="1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5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500" kern="100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67"/>
                  </a:spcAft>
                </a:pPr>
                <a14:m>
                  <m:oMath xmlns:m="http://schemas.openxmlformats.org/officeDocument/2006/math"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500" b="0" i="1" kern="100" dirty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a:rPr lang="en-US" sz="2500" i="1" kern="1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500" i="1" kern="100" baseline="30000" dirty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5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500" kern="100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361E57-7B3D-C5D5-7807-7F76D5DEAD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63" y="3797262"/>
                <a:ext cx="10920941" cy="1312988"/>
              </a:xfrm>
              <a:prstGeom prst="rect">
                <a:avLst/>
              </a:prstGeom>
              <a:blipFill>
                <a:blip r:embed="rId5"/>
                <a:stretch>
                  <a:fillRect l="-893" b="-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CB7F2C4F-366F-DC4A-0918-6519ACFF61EE}"/>
              </a:ext>
            </a:extLst>
          </p:cNvPr>
          <p:cNvGrpSpPr/>
          <p:nvPr/>
        </p:nvGrpSpPr>
        <p:grpSpPr>
          <a:xfrm>
            <a:off x="5101145" y="2954242"/>
            <a:ext cx="1723009" cy="949515"/>
            <a:chOff x="8403160" y="4587774"/>
            <a:chExt cx="1263473" cy="8236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662CEF2-1AAD-BDA6-CCDB-89BD3CF5A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53553" y="4587774"/>
              <a:ext cx="962685" cy="82361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0DE465A-C377-D86F-FB71-57E1045282F4}"/>
                </a:ext>
              </a:extLst>
            </p:cNvPr>
            <p:cNvSpPr txBox="1"/>
            <p:nvPr/>
          </p:nvSpPr>
          <p:spPr>
            <a:xfrm>
              <a:off x="8403160" y="4726472"/>
              <a:ext cx="1263473" cy="453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Tx/>
                <a:defRPr/>
              </a:pPr>
              <a:r>
                <a:rPr lang="en-US" sz="2800" b="1" kern="1200" dirty="0" err="1">
                  <a:solidFill>
                    <a:prstClr val="black"/>
                  </a:solidFill>
                  <a:latin typeface="UTM Avo" panose="02040603050506020204" pitchFamily="18"/>
                  <a:ea typeface="Cambria Math" panose="02040503050406030204" pitchFamily="18" charset="0"/>
                  <a:cs typeface="Arial" panose="020B0604020202020204" pitchFamily="34" charset="0"/>
                </a:rPr>
                <a:t>Giải</a:t>
              </a:r>
              <a:endParaRPr lang="en-US" sz="2800" b="1" kern="1200" dirty="0">
                <a:solidFill>
                  <a:prstClr val="black"/>
                </a:solidFill>
                <a:latin typeface="UTM Avo" panose="02040603050506020204" pitchFamily="18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82D8C6C-6C68-DCC5-1B63-D7DD4C8DA9EB}"/>
                  </a:ext>
                </a:extLst>
              </p:cNvPr>
              <p:cNvSpPr/>
              <p:nvPr/>
            </p:nvSpPr>
            <p:spPr>
              <a:xfrm>
                <a:off x="1740300" y="4104232"/>
                <a:ext cx="9312077" cy="574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67"/>
                  </a:spcAft>
                  <a:defRPr/>
                </a:pPr>
                <a:r>
                  <a:rPr lang="en-US" sz="24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Với </a:t>
                </a:r>
                <a:r>
                  <a:rPr lang="en-US" sz="2400" kern="100" dirty="0" err="1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kern="1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tùy</a:t>
                </a:r>
                <a:r>
                  <a:rPr lang="en-US" sz="24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 ý, ta </a:t>
                </a:r>
                <a:r>
                  <a:rPr lang="en-US" sz="2400" kern="100" dirty="0" err="1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82D8C6C-6C68-DCC5-1B63-D7DD4C8DA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300" y="4104232"/>
                <a:ext cx="9312077" cy="574644"/>
              </a:xfrm>
              <a:prstGeom prst="rect">
                <a:avLst/>
              </a:prstGeom>
              <a:blipFill>
                <a:blip r:embed="rId4"/>
                <a:stretch>
                  <a:fillRect l="-952" b="-2173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11">
                <a:extLst>
                  <a:ext uri="{FF2B5EF4-FFF2-40B4-BE49-F238E27FC236}">
                    <a16:creationId xmlns:a16="http://schemas.microsoft.com/office/drawing/2014/main" id="{77D7D655-EFC1-B6D2-B731-C48AA83B355A}"/>
                  </a:ext>
                </a:extLst>
              </p:cNvPr>
              <p:cNvSpPr/>
              <p:nvPr/>
            </p:nvSpPr>
            <p:spPr>
              <a:xfrm>
                <a:off x="2509201" y="4864819"/>
                <a:ext cx="7774276" cy="88634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 cap="flat" cmpd="sng" algn="ctr">
                <a:solidFill>
                  <a:srgbClr val="FF0000"/>
                </a:solidFill>
                <a:prstDash val="dash"/>
              </a:ln>
              <a:effectLst/>
            </p:spPr>
            <p:txBody>
              <a:bodyPr wrap="square" anchor="t">
                <a:spAutoFit/>
              </a:bodyPr>
              <a:lstStyle/>
              <a:p>
                <a:pPr algn="just" defTabSz="1219170">
                  <a:spcAft>
                    <a:spcPts val="1600"/>
                  </a:spcAft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1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p>
                          <m:r>
                            <a:rPr lang="en-US" sz="3200" b="1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1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p>
                          <m:r>
                            <a:rPr lang="en-US" sz="3200" b="1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=(</m:t>
                      </m:r>
                      <m:r>
                        <a:rPr lang="en-US" sz="3200" b="1" i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en-US" sz="3200" b="1" i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200" b="1" i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𝑩</m:t>
                      </m:r>
                      <m:r>
                        <a:rPr lang="en-US" sz="3200" b="1" i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)(</m:t>
                      </m:r>
                      <m:r>
                        <a:rPr lang="en-US" sz="3200" b="1" i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en-US" sz="3200" b="1" i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200" b="1" i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𝑩</m:t>
                      </m:r>
                      <m:r>
                        <a:rPr lang="en-US" sz="3200" b="1" i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3200" b="1" kern="1200" dirty="0">
                  <a:solidFill>
                    <a:prstClr val="black"/>
                  </a:solidFill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: Rounded Corners 11">
                <a:extLst>
                  <a:ext uri="{FF2B5EF4-FFF2-40B4-BE49-F238E27FC236}">
                    <a16:creationId xmlns:a16="http://schemas.microsoft.com/office/drawing/2014/main" id="{77D7D655-EFC1-B6D2-B731-C48AA83B3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201" y="4864819"/>
                <a:ext cx="7774276" cy="8863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5400" cap="flat" cmpd="sng" algn="ctr">
                <a:solidFill>
                  <a:srgbClr val="FF0000"/>
                </a:solidFill>
                <a:prstDash val="dash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2563E16A-124A-546A-6570-AA6918D045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780202" y="4992271"/>
            <a:ext cx="3316849" cy="18657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E6EBA3-3468-B666-E0D6-DF439F0D16A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3770" y="4156716"/>
            <a:ext cx="584200" cy="522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402FF41-345A-7900-1093-6B3C60445EAB}"/>
                  </a:ext>
                </a:extLst>
              </p:cNvPr>
              <p:cNvSpPr/>
              <p:nvPr/>
            </p:nvSpPr>
            <p:spPr>
              <a:xfrm>
                <a:off x="1710677" y="3108096"/>
                <a:ext cx="364781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12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3200" i="1" kern="12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200" i="1" kern="12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</m:t>
                      </m:r>
                      <m:r>
                        <a:rPr lang="en-US" sz="3200" i="1" kern="12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3200" i="1" kern="12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)(</m:t>
                      </m:r>
                      <m:r>
                        <a:rPr lang="en-US" sz="3200" i="1" kern="12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200" i="1" kern="12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200" i="1" kern="12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3200" i="1" kern="12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3200" kern="1200" dirty="0">
                  <a:solidFill>
                    <a:prstClr val="black"/>
                  </a:solidFill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402FF41-345A-7900-1093-6B3C60445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677" y="3108096"/>
                <a:ext cx="3647812" cy="830997"/>
              </a:xfrm>
              <a:prstGeom prst="rect">
                <a:avLst/>
              </a:prstGeom>
              <a:blipFill>
                <a:blip r:embed="rId9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332A936-5731-BA23-525E-F04F9132667B}"/>
                  </a:ext>
                </a:extLst>
              </p:cNvPr>
              <p:cNvSpPr/>
              <p:nvPr/>
            </p:nvSpPr>
            <p:spPr>
              <a:xfrm>
                <a:off x="6833510" y="3108096"/>
                <a:ext cx="249310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kern="12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200" i="1" kern="1200" baseline="30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3200" i="1" kern="12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− </m:t>
                      </m:r>
                      <m:r>
                        <a:rPr lang="en-US" sz="3200" i="1" kern="12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3200" i="1" kern="1200" baseline="30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lang="en-US" sz="3200" kern="1200" dirty="0">
                  <a:solidFill>
                    <a:prstClr val="black"/>
                  </a:solidFill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332A936-5731-BA23-525E-F04F913266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510" y="3108096"/>
                <a:ext cx="2493107" cy="830997"/>
              </a:xfrm>
              <a:prstGeom prst="rect">
                <a:avLst/>
              </a:prstGeom>
              <a:blipFill>
                <a:blip r:embed="rId10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29C68E4-02DE-D17A-EBCA-F5C21206B033}"/>
              </a:ext>
            </a:extLst>
          </p:cNvPr>
          <p:cNvGrpSpPr/>
          <p:nvPr/>
        </p:nvGrpSpPr>
        <p:grpSpPr>
          <a:xfrm>
            <a:off x="5358489" y="3146472"/>
            <a:ext cx="1475021" cy="752473"/>
            <a:chOff x="6582817" y="7034075"/>
            <a:chExt cx="3879758" cy="169082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E680EEF-3743-FC22-3FC4-EC53595E99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359" b="1"/>
            <a:stretch/>
          </p:blipFill>
          <p:spPr>
            <a:xfrm>
              <a:off x="6582818" y="7962900"/>
              <a:ext cx="3879757" cy="76199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076D754-A068-64BE-F7B2-41489EED69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359" b="1"/>
            <a:stretch/>
          </p:blipFill>
          <p:spPr>
            <a:xfrm>
              <a:off x="6582817" y="7034075"/>
              <a:ext cx="3879757" cy="761999"/>
            </a:xfrm>
            <a:prstGeom prst="rect">
              <a:avLst/>
            </a:prstGeom>
          </p:spPr>
        </p:pic>
      </p:grpSp>
      <p:sp>
        <p:nvSpPr>
          <p:cNvPr id="18" name="Pentagon 6">
            <a:extLst>
              <a:ext uri="{FF2B5EF4-FFF2-40B4-BE49-F238E27FC236}">
                <a16:creationId xmlns:a16="http://schemas.microsoft.com/office/drawing/2014/main" id="{7D9F1252-B271-C1E8-FA2E-0EDB7430C747}"/>
              </a:ext>
            </a:extLst>
          </p:cNvPr>
          <p:cNvSpPr/>
          <p:nvPr/>
        </p:nvSpPr>
        <p:spPr>
          <a:xfrm>
            <a:off x="4716216" y="1733237"/>
            <a:ext cx="2759565" cy="1009325"/>
          </a:xfrm>
          <a:prstGeom prst="wave">
            <a:avLst>
              <a:gd name="adj1" fmla="val 12500"/>
              <a:gd name="adj2" fmla="val -3853"/>
            </a:avLst>
          </a:prstGeom>
          <a:solidFill>
            <a:srgbClr val="DFF3C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buClrTx/>
              <a:defRPr/>
            </a:pP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NHẬN XÉT</a:t>
            </a:r>
          </a:p>
        </p:txBody>
      </p:sp>
    </p:spTree>
    <p:extLst>
      <p:ext uri="{BB962C8B-B14F-4D97-AF65-F5344CB8AC3E}">
        <p14:creationId xmlns:p14="http://schemas.microsoft.com/office/powerpoint/2010/main" val="35049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3" grpId="0"/>
      <p:bldP spid="14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85E687-CA81-40D2-0A8A-9A692181277D}"/>
              </a:ext>
            </a:extLst>
          </p:cNvPr>
          <p:cNvSpPr/>
          <p:nvPr/>
        </p:nvSpPr>
        <p:spPr>
          <a:xfrm>
            <a:off x="2905853" y="1852289"/>
            <a:ext cx="10579914" cy="587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Tx/>
              <a:defRPr/>
            </a:pP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500" kern="1200" dirty="0">
              <a:solidFill>
                <a:prstClr val="black"/>
              </a:solidFill>
              <a:latin typeface="UTM Avo" panose="02040603050506020204" pitchFamily="18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240E9E2-23F1-3855-BF31-AA02003E77CB}"/>
              </a:ext>
            </a:extLst>
          </p:cNvPr>
          <p:cNvSpPr/>
          <p:nvPr/>
        </p:nvSpPr>
        <p:spPr>
          <a:xfrm>
            <a:off x="1019903" y="1785338"/>
            <a:ext cx="1769736" cy="6689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FFF8F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49D69B-7ABB-08BE-E84B-7395EEF8401F}"/>
              </a:ext>
            </a:extLst>
          </p:cNvPr>
          <p:cNvSpPr/>
          <p:nvPr/>
        </p:nvSpPr>
        <p:spPr>
          <a:xfrm>
            <a:off x="5509686" y="3358289"/>
            <a:ext cx="949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defRPr/>
            </a:pPr>
            <a:r>
              <a:rPr lang="en-US" sz="2800" b="1" i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Giải</a:t>
            </a:r>
            <a:endParaRPr lang="en-US" sz="2800" b="1" i="1" dirty="0">
              <a:solidFill>
                <a:schemeClr val="tx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2803D00-B083-E66D-8138-2D52F60EB56B}"/>
                  </a:ext>
                </a:extLst>
              </p:cNvPr>
              <p:cNvSpPr/>
              <p:nvPr/>
            </p:nvSpPr>
            <p:spPr>
              <a:xfrm>
                <a:off x="1235365" y="3979294"/>
                <a:ext cx="10447240" cy="739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>
                  <a:lnSpc>
                    <a:spcPct val="200000"/>
                  </a:lnSpc>
                  <a:buClrTx/>
                  <a:defRPr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4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</m:e>
                    </m:d>
                    <m:r>
                      <a:rPr lang="en-US" sz="25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500" kern="1200" dirty="0">
                  <a:solidFill>
                    <a:prstClr val="black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2803D00-B083-E66D-8138-2D52F60EB5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365" y="3979294"/>
                <a:ext cx="10447240" cy="739113"/>
              </a:xfrm>
              <a:prstGeom prst="rect">
                <a:avLst/>
              </a:prstGeom>
              <a:blipFill>
                <a:blip r:embed="rId4"/>
                <a:stretch>
                  <a:fillRect l="-992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3F52F8F-4519-1932-24DC-3984469692E2}"/>
                  </a:ext>
                </a:extLst>
              </p:cNvPr>
              <p:cNvSpPr/>
              <p:nvPr/>
            </p:nvSpPr>
            <p:spPr>
              <a:xfrm>
                <a:off x="2381978" y="2630083"/>
                <a:ext cx="7057063" cy="594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>
                  <a:lnSpc>
                    <a:spcPct val="150000"/>
                  </a:lnSpc>
                  <a:buClrTx/>
                  <a:defRPr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  <a:ea typeface="+mn-ea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+mn-ea"/>
                        <a:cs typeface="+mn-cs"/>
                      </a:rPr>
                      <m:t>4</m:t>
                    </m:r>
                  </m:oMath>
                </a14:m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  <a:ea typeface="+mn-ea"/>
                  </a:rPr>
                  <a:t>;			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+mn-ea"/>
                      </a:rPr>
                      <m:t>4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𝑦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−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+mn-ea"/>
                      </a:rPr>
                      <m:t>9</m:t>
                    </m:r>
                    <m:r>
                      <a:rPr lang="en-US" sz="25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.</m:t>
                    </m:r>
                  </m:oMath>
                </a14:m>
                <a:endParaRPr lang="en-US" sz="2500" kern="1200" dirty="0">
                  <a:solidFill>
                    <a:prstClr val="black"/>
                  </a:solidFill>
                  <a:latin typeface="UTM Avo" panose="02040603050506020204" pitchFamily="18"/>
                  <a:ea typeface="+mn-ea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3F52F8F-4519-1932-24DC-3984469692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978" y="2630083"/>
                <a:ext cx="7057063" cy="594843"/>
              </a:xfrm>
              <a:prstGeom prst="rect">
                <a:avLst/>
              </a:prstGeom>
              <a:blipFill>
                <a:blip r:embed="rId5"/>
                <a:stretch>
                  <a:fillRect l="-1469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B34EEDD-4629-9F66-00B1-A85A4AC38016}"/>
                  </a:ext>
                </a:extLst>
              </p:cNvPr>
              <p:cNvSpPr/>
              <p:nvPr/>
            </p:nvSpPr>
            <p:spPr>
              <a:xfrm>
                <a:off x="1235365" y="4769382"/>
                <a:ext cx="10447240" cy="739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>
                  <a:lnSpc>
                    <a:spcPct val="200000"/>
                  </a:lnSpc>
                  <a:buClrTx/>
                  <a:defRPr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4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9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500" i="0" kern="12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</a:rPr>
                              <m:t>2</m:t>
                            </m:r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e>
                    </m:d>
                    <m:r>
                      <a:rPr lang="en-US" sz="25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500" kern="1200" dirty="0">
                  <a:solidFill>
                    <a:prstClr val="black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B34EEDD-4629-9F66-00B1-A85A4AC38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365" y="4769382"/>
                <a:ext cx="10447240" cy="739113"/>
              </a:xfrm>
              <a:prstGeom prst="rect">
                <a:avLst/>
              </a:prstGeom>
              <a:blipFill>
                <a:blip r:embed="rId6"/>
                <a:stretch>
                  <a:fillRect l="-992" b="-17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0234B499-2BB0-0DD8-94DD-E7222D9CB2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4538" y="3783724"/>
            <a:ext cx="5465380" cy="30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EFCC2326-D6F4-9CEE-2FE5-3A12CDF7DCF7}"/>
              </a:ext>
            </a:extLst>
          </p:cNvPr>
          <p:cNvSpPr/>
          <p:nvPr/>
        </p:nvSpPr>
        <p:spPr>
          <a:xfrm>
            <a:off x="737824" y="1834486"/>
            <a:ext cx="2587583" cy="7850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170">
              <a:buClrTx/>
              <a:defRPr/>
            </a:pPr>
            <a:r>
              <a:rPr lang="en-US" sz="28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Luyện</a:t>
            </a:r>
            <a:r>
              <a:rPr lang="en-US" sz="28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tập</a:t>
            </a:r>
            <a:r>
              <a:rPr lang="en-US" sz="2800" b="1" kern="1200" dirty="0">
                <a:solidFill>
                  <a:schemeClr val="tx1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D6A32D-BA2E-C830-CAB1-495F2CE30435}"/>
              </a:ext>
            </a:extLst>
          </p:cNvPr>
          <p:cNvSpPr/>
          <p:nvPr/>
        </p:nvSpPr>
        <p:spPr>
          <a:xfrm>
            <a:off x="3325407" y="1892484"/>
            <a:ext cx="10579914" cy="587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Tx/>
              <a:defRPr/>
            </a:pP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500" kern="1200" dirty="0">
              <a:solidFill>
                <a:prstClr val="black"/>
              </a:solidFill>
              <a:latin typeface="UTM Avo" panose="02040603050506020204" pitchFamily="1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480ECB-E90F-749A-FE21-EBB28225D44D}"/>
              </a:ext>
            </a:extLst>
          </p:cNvPr>
          <p:cNvSpPr/>
          <p:nvPr/>
        </p:nvSpPr>
        <p:spPr>
          <a:xfrm>
            <a:off x="5576782" y="3660223"/>
            <a:ext cx="1038435" cy="63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12820">
              <a:lnSpc>
                <a:spcPct val="150000"/>
              </a:lnSpc>
              <a:buClrTx/>
              <a:defRPr/>
            </a:pPr>
            <a:r>
              <a:rPr lang="vi-VN" sz="2667" b="1" u="sng" kern="1200" dirty="0">
                <a:solidFill>
                  <a:prstClr val="black"/>
                </a:solidFill>
                <a:latin typeface="UTM Avo" panose="02040603050506020204" pitchFamily="18"/>
                <a:ea typeface="+mn-ea"/>
                <a:cs typeface="Arial" panose="020B0604020202020204" pitchFamily="34" charset="0"/>
              </a:rPr>
              <a:t>Giải</a:t>
            </a:r>
            <a:endParaRPr lang="en-US" sz="2667" b="1" u="sng" kern="1200" dirty="0">
              <a:solidFill>
                <a:prstClr val="black"/>
              </a:solidFill>
              <a:latin typeface="UTM Avo" panose="02040603050506020204" pitchFamily="18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CE0075D-D6C3-32A2-ADDD-EF424C0C88AC}"/>
                  </a:ext>
                </a:extLst>
              </p:cNvPr>
              <p:cNvSpPr/>
              <p:nvPr/>
            </p:nvSpPr>
            <p:spPr>
              <a:xfrm>
                <a:off x="1633174" y="2831924"/>
                <a:ext cx="8272826" cy="594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>
                  <a:lnSpc>
                    <a:spcPct val="150000"/>
                  </a:lnSpc>
                  <a:buClrTx/>
                  <a:defRPr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9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16</m:t>
                    </m:r>
                  </m:oMath>
                </a14:m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;			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25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16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CE0075D-D6C3-32A2-ADDD-EF424C0C88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174" y="2831924"/>
                <a:ext cx="8272826" cy="594843"/>
              </a:xfrm>
              <a:prstGeom prst="rect">
                <a:avLst/>
              </a:prstGeom>
              <a:blipFill>
                <a:blip r:embed="rId4"/>
                <a:stretch>
                  <a:fillRect l="-1253" b="-2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13215F4-364A-509F-BCB1-49FDD6778753}"/>
                  </a:ext>
                </a:extLst>
              </p:cNvPr>
              <p:cNvSpPr/>
              <p:nvPr/>
            </p:nvSpPr>
            <p:spPr>
              <a:xfrm>
                <a:off x="1391597" y="4389679"/>
                <a:ext cx="10447240" cy="596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>
                  <a:lnSpc>
                    <a:spcPct val="150000"/>
                  </a:lnSpc>
                  <a:spcAft>
                    <a:spcPts val="1067"/>
                  </a:spcAft>
                  <a:defRPr/>
                </a:pPr>
                <a:r>
                  <a:rPr lang="en-US" sz="25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a)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500" i="0" kern="10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500" i="0" kern="10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16</m:t>
                    </m:r>
                    <m:r>
                      <a:rPr lang="en-US" sz="2500" i="1" kern="1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kern="1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500" i="0" kern="100">
                                <a:latin typeface="UTM Avo" panose="0204060305050602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500" i="1" kern="1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500" i="0" kern="100"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500" i="0" kern="100"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500" i="0" kern="100"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d>
                      <m:dPr>
                        <m:ctrlP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500" i="0" kern="100"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500" i="0" kern="100"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sz="2500" b="0" i="1" kern="10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500" kern="100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13215F4-364A-509F-BCB1-49FDD67787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597" y="4389679"/>
                <a:ext cx="10447240" cy="596125"/>
              </a:xfrm>
              <a:prstGeom prst="rect">
                <a:avLst/>
              </a:prstGeom>
              <a:blipFill>
                <a:blip r:embed="rId5"/>
                <a:stretch>
                  <a:fillRect l="-93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A8FD492-8202-4FE0-0EA0-92E2C9F39E8F}"/>
                  </a:ext>
                </a:extLst>
              </p:cNvPr>
              <p:cNvSpPr/>
              <p:nvPr/>
            </p:nvSpPr>
            <p:spPr>
              <a:xfrm>
                <a:off x="1391597" y="5265792"/>
                <a:ext cx="10447240" cy="594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>
                  <a:lnSpc>
                    <a:spcPct val="150000"/>
                  </a:lnSpc>
                  <a:spcAft>
                    <a:spcPts val="1067"/>
                  </a:spcAft>
                  <a:defRPr/>
                </a:pPr>
                <a:r>
                  <a:rPr lang="en-US" sz="2500" kern="100" dirty="0">
                    <a:latin typeface="UTM Avo" panose="02040603050506020204" pitchFamily="18"/>
                    <a:ea typeface="Arial" panose="020B06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500" i="0" kern="10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25</m:t>
                    </m:r>
                    <m:r>
                      <a:rPr lang="en-US" sz="2500" i="1" kern="1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500" kern="100">
                        <a:latin typeface="UTM Avo" panose="0204060305050602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16</m:t>
                    </m:r>
                    <m:sSup>
                      <m:sSupPr>
                        <m:ctrlP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500" i="0" kern="100"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kern="1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500" i="0" kern="100">
                                <a:latin typeface="UTM Avo" panose="0204060305050602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2500" i="1" kern="1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500" i="0" kern="100"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500" i="0" kern="100"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500" i="0" kern="100"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500" i="0" kern="100"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500" i="1" kern="1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500" b="0" i="1" kern="10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500" kern="100" dirty="0">
                  <a:latin typeface="UTM Avo" panose="02040603050506020204" pitchFamily="18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A8FD492-8202-4FE0-0EA0-92E2C9F39E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597" y="5265792"/>
                <a:ext cx="10447240" cy="594843"/>
              </a:xfrm>
              <a:prstGeom prst="rect">
                <a:avLst/>
              </a:prstGeom>
              <a:blipFill>
                <a:blip r:embed="rId6"/>
                <a:stretch>
                  <a:fillRect l="-933" b="-2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840D56A2-207E-0B58-30EF-E0B1A9F222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5538" y="3728654"/>
            <a:ext cx="5465380" cy="30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2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85E687-CA81-40D2-0A8A-9A692181277D}"/>
              </a:ext>
            </a:extLst>
          </p:cNvPr>
          <p:cNvSpPr/>
          <p:nvPr/>
        </p:nvSpPr>
        <p:spPr>
          <a:xfrm>
            <a:off x="2934428" y="1855272"/>
            <a:ext cx="1904272" cy="587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Tx/>
              <a:defRPr/>
            </a:pPr>
            <a:r>
              <a:rPr lang="en-US" sz="2500" kern="1200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500" kern="1200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500" kern="1200" dirty="0">
              <a:solidFill>
                <a:prstClr val="black"/>
              </a:solidFill>
              <a:latin typeface="UTM Avo" panose="02040603050506020204" pitchFamily="18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240E9E2-23F1-3855-BF31-AA02003E77CB}"/>
              </a:ext>
            </a:extLst>
          </p:cNvPr>
          <p:cNvSpPr/>
          <p:nvPr/>
        </p:nvSpPr>
        <p:spPr>
          <a:xfrm>
            <a:off x="1019903" y="1785338"/>
            <a:ext cx="1769736" cy="6689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FFF8F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49D69B-7ABB-08BE-E84B-7395EEF8401F}"/>
              </a:ext>
            </a:extLst>
          </p:cNvPr>
          <p:cNvSpPr/>
          <p:nvPr/>
        </p:nvSpPr>
        <p:spPr>
          <a:xfrm>
            <a:off x="5047052" y="3268366"/>
            <a:ext cx="949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defRPr/>
            </a:pPr>
            <a:r>
              <a:rPr lang="en-US" sz="2800" b="1" i="1" dirty="0" err="1">
                <a:solidFill>
                  <a:schemeClr val="tx1"/>
                </a:solidFill>
                <a:latin typeface="UTM Avo" panose="02040603050506020204" pitchFamily="18"/>
                <a:cs typeface="Arial" panose="020B0604020202020204" pitchFamily="34" charset="0"/>
              </a:rPr>
              <a:t>Giải</a:t>
            </a:r>
            <a:endParaRPr lang="en-US" sz="2800" b="1" i="1" dirty="0">
              <a:solidFill>
                <a:schemeClr val="tx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2803D00-B083-E66D-8138-2D52F60EB56B}"/>
                  </a:ext>
                </a:extLst>
              </p:cNvPr>
              <p:cNvSpPr/>
              <p:nvPr/>
            </p:nvSpPr>
            <p:spPr>
              <a:xfrm>
                <a:off x="1235365" y="3876605"/>
                <a:ext cx="10447240" cy="739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>
                  <a:lnSpc>
                    <a:spcPct val="200000"/>
                  </a:lnSpc>
                  <a:buClrTx/>
                  <a:defRPr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1</m:t>
                        </m:r>
                      </m:e>
                    </m:d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500" b="0" i="0" kern="120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.</m:t>
                    </m:r>
                  </m:oMath>
                </a14:m>
                <a:endParaRPr lang="en-US" sz="2500" kern="1200" dirty="0">
                  <a:solidFill>
                    <a:prstClr val="black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2803D00-B083-E66D-8138-2D52F60EB5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365" y="3876605"/>
                <a:ext cx="10447240" cy="739113"/>
              </a:xfrm>
              <a:prstGeom prst="rect">
                <a:avLst/>
              </a:prstGeom>
              <a:blipFill>
                <a:blip r:embed="rId4"/>
                <a:stretch>
                  <a:fillRect l="-992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3F52F8F-4519-1932-24DC-3984469692E2}"/>
                  </a:ext>
                </a:extLst>
              </p:cNvPr>
              <p:cNvSpPr/>
              <p:nvPr/>
            </p:nvSpPr>
            <p:spPr>
              <a:xfrm>
                <a:off x="1019903" y="2594363"/>
                <a:ext cx="9952897" cy="594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>
                  <a:lnSpc>
                    <a:spcPct val="150000"/>
                  </a:lnSpc>
                  <a:buClrTx/>
                  <a:defRPr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1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1</m:t>
                    </m:r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;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5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500" kern="1200" dirty="0">
                  <a:solidFill>
                    <a:prstClr val="black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3F52F8F-4519-1932-24DC-3984469692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903" y="2594363"/>
                <a:ext cx="9952897" cy="594843"/>
              </a:xfrm>
              <a:prstGeom prst="rect">
                <a:avLst/>
              </a:prstGeom>
              <a:blipFill>
                <a:blip r:embed="rId5"/>
                <a:stretch>
                  <a:fillRect l="-980" b="-2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B34EEDD-4629-9F66-00B1-A85A4AC38016}"/>
                  </a:ext>
                </a:extLst>
              </p:cNvPr>
              <p:cNvSpPr/>
              <p:nvPr/>
            </p:nvSpPr>
            <p:spPr>
              <a:xfrm>
                <a:off x="1235365" y="4769381"/>
                <a:ext cx="10447240" cy="739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>
                  <a:lnSpc>
                    <a:spcPct val="200000"/>
                  </a:lnSpc>
                  <a:buClrTx/>
                  <a:defRPr/>
                </a:pPr>
                <a:r>
                  <a:rPr lang="en-US" sz="2500" kern="1200" dirty="0">
                    <a:solidFill>
                      <a:prstClr val="black"/>
                    </a:solidFill>
                    <a:latin typeface="UTM Avo" panose="02040603050506020204" pitchFamily="18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500" i="0" kern="12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500" i="0" kern="12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</a:rPr>
                              <m:t>2</m:t>
                            </m:r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500" i="0" kern="12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</a:rPr>
                              <m:t>3</m:t>
                            </m:r>
                            <m:r>
                              <a:rPr lang="en-US" sz="25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4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5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500" i="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9</m:t>
                    </m:r>
                    <m:sSup>
                      <m:sSupPr>
                        <m:ctrlP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5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500" kern="120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.</m:t>
                    </m:r>
                  </m:oMath>
                </a14:m>
                <a:endParaRPr lang="en-US" sz="2500" kern="1200" dirty="0">
                  <a:solidFill>
                    <a:prstClr val="black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B34EEDD-4629-9F66-00B1-A85A4AC38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365" y="4769381"/>
                <a:ext cx="10447240" cy="739113"/>
              </a:xfrm>
              <a:prstGeom prst="rect">
                <a:avLst/>
              </a:prstGeom>
              <a:blipFill>
                <a:blip r:embed="rId6"/>
                <a:stretch>
                  <a:fillRect l="-992" b="-17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05E330C-CB56-0643-06A2-F94AFE8EBE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5622" y="3456074"/>
            <a:ext cx="5935255" cy="333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0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795</Words>
  <Application>Microsoft Office PowerPoint</Application>
  <PresentationFormat>Widescreen</PresentationFormat>
  <Paragraphs>86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UTM Avo</vt:lpstr>
      <vt:lpstr>Cambria Math</vt:lpstr>
      <vt:lpstr>Arial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2023-11-28T09:31:40Z</dcterms:created>
  <dcterms:modified xsi:type="dcterms:W3CDTF">2024-01-12T08:26:16Z</dcterms:modified>
</cp:coreProperties>
</file>