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516" r:id="rId2"/>
    <p:sldId id="264" r:id="rId3"/>
    <p:sldId id="336" r:id="rId4"/>
    <p:sldId id="520" r:id="rId5"/>
    <p:sldId id="390" r:id="rId6"/>
    <p:sldId id="313" r:id="rId7"/>
    <p:sldId id="263" r:id="rId8"/>
    <p:sldId id="517" r:id="rId9"/>
    <p:sldId id="392" r:id="rId10"/>
    <p:sldId id="394" r:id="rId11"/>
    <p:sldId id="522" r:id="rId12"/>
    <p:sldId id="337" r:id="rId13"/>
    <p:sldId id="524" r:id="rId14"/>
    <p:sldId id="382" r:id="rId15"/>
    <p:sldId id="368" r:id="rId16"/>
    <p:sldId id="519" r:id="rId17"/>
    <p:sldId id="359" r:id="rId18"/>
    <p:sldId id="523" r:id="rId19"/>
    <p:sldId id="346" r:id="rId20"/>
    <p:sldId id="275"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4E4"/>
    <a:srgbClr val="FAD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5" autoAdjust="0"/>
    <p:restoredTop sz="94660"/>
  </p:normalViewPr>
  <p:slideViewPr>
    <p:cSldViewPr snapToGrid="0" showGuides="1">
      <p:cViewPr varScale="1">
        <p:scale>
          <a:sx n="69" d="100"/>
          <a:sy n="69" d="100"/>
        </p:scale>
        <p:origin x="54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6948A-538E-4F21-8A4D-BBBF35FDD77B}" type="datetimeFigureOut">
              <a:rPr lang="en-US" smtClean="0"/>
              <a:t>6/16/2025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EBE7F-560B-4617-B18A-7E4FD205610B}"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42E6C-E3E5-45D8-B20F-44B405C41388}" type="datetimeFigureOut">
              <a:rPr lang="en-US" smtClean="0"/>
              <a:t>6/16/2025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42E6C-E3E5-45D8-B20F-44B405C41388}" type="datetimeFigureOut">
              <a:rPr lang="en-US" smtClean="0"/>
              <a:t>6/16/2025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85A4C-4F0D-4B8F-AB1A-43B6367A13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sndAc>
      <p:stSnd>
        <p:snd r:embed="rId13" name="chimes.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6.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8.svg"/><Relationship Id="rId19"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6.svg"/><Relationship Id="rId1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40.svg"/><Relationship Id="rId12" Type="http://schemas.openxmlformats.org/officeDocument/2006/relationships/image" Target="../media/image31.png"/><Relationship Id="rId17" Type="http://schemas.openxmlformats.org/officeDocument/2006/relationships/image" Target="../media/image50.svg"/><Relationship Id="rId2" Type="http://schemas.openxmlformats.org/officeDocument/2006/relationships/audio" Target="../media/audio1.wav"/><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4.svg"/><Relationship Id="rId5" Type="http://schemas.openxmlformats.org/officeDocument/2006/relationships/image" Target="../media/image3.png"/><Relationship Id="rId15" Type="http://schemas.openxmlformats.org/officeDocument/2006/relationships/image" Target="../media/image48.svg"/><Relationship Id="rId10" Type="http://schemas.openxmlformats.org/officeDocument/2006/relationships/image" Target="../media/image30.png"/><Relationship Id="rId19" Type="http://schemas.openxmlformats.org/officeDocument/2006/relationships/image" Target="../media/image52.svg"/><Relationship Id="rId4" Type="http://schemas.openxmlformats.org/officeDocument/2006/relationships/image" Target="../media/image2.svg"/><Relationship Id="rId9" Type="http://schemas.openxmlformats.org/officeDocument/2006/relationships/image" Target="../media/image42.sv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svg"/><Relationship Id="rId3" Type="http://schemas.openxmlformats.org/officeDocument/2006/relationships/image" Target="../media/image1.png"/><Relationship Id="rId7" Type="http://schemas.openxmlformats.org/officeDocument/2006/relationships/image" Target="../media/image27.sv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31.svg"/><Relationship Id="rId5" Type="http://schemas.openxmlformats.org/officeDocument/2006/relationships/image" Target="../media/image3.png"/><Relationship Id="rId15" Type="http://schemas.openxmlformats.org/officeDocument/2006/relationships/image" Target="../media/image33.svg"/><Relationship Id="rId10" Type="http://schemas.openxmlformats.org/officeDocument/2006/relationships/image" Target="../media/image21.png"/><Relationship Id="rId4" Type="http://schemas.openxmlformats.org/officeDocument/2006/relationships/image" Target="../media/image2.svg"/><Relationship Id="rId9" Type="http://schemas.openxmlformats.org/officeDocument/2006/relationships/image" Target="../media/image29.sv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0536" y="-361096"/>
            <a:ext cx="9410930" cy="7580192"/>
          </a:xfrm>
          <a:custGeom>
            <a:avLst/>
            <a:gdLst/>
            <a:ahLst/>
            <a:cxnLst/>
            <a:rect l="l" t="t" r="r" b="b"/>
            <a:pathLst>
              <a:path w="10038325" h="8085538">
                <a:moveTo>
                  <a:pt x="0" y="0"/>
                </a:moveTo>
                <a:lnTo>
                  <a:pt x="10038324" y="0"/>
                </a:lnTo>
                <a:lnTo>
                  <a:pt x="10038324" y="8085538"/>
                </a:lnTo>
                <a:lnTo>
                  <a:pt x="0" y="8085538"/>
                </a:lnTo>
                <a:lnTo>
                  <a:pt x="0" y="0"/>
                </a:lnTo>
                <a:close/>
              </a:path>
            </a:pathLst>
          </a:custGeom>
          <a:blipFill>
            <a:blip r:embed="rId3">
              <a:alphaModFix amt="64000"/>
              <a:extLst>
                <a:ext uri="{96DAC541-7B7A-43D3-8B79-37D633B846F1}">
                  <asvg:svgBlip xmlns:asvg="http://schemas.microsoft.com/office/drawing/2016/SVG/main" xmlns="" r:embed="rId4"/>
                </a:ext>
              </a:extLst>
            </a:blip>
            <a:stretch>
              <a:fillRect b="-24151"/>
            </a:stretch>
          </a:blipFill>
        </p:spPr>
      </p:sp>
      <p:sp>
        <p:nvSpPr>
          <p:cNvPr id="3" name="Freeform 3"/>
          <p:cNvSpPr/>
          <p:nvPr/>
        </p:nvSpPr>
        <p:spPr>
          <a:xfrm>
            <a:off x="3838679" y="1670651"/>
            <a:ext cx="8153023" cy="3160189"/>
          </a:xfrm>
          <a:custGeom>
            <a:avLst/>
            <a:gdLst/>
            <a:ahLst/>
            <a:cxnLst/>
            <a:rect l="l" t="t" r="r" b="b"/>
            <a:pathLst>
              <a:path w="6002702" h="3370868">
                <a:moveTo>
                  <a:pt x="0" y="0"/>
                </a:moveTo>
                <a:lnTo>
                  <a:pt x="6002702" y="0"/>
                </a:lnTo>
                <a:lnTo>
                  <a:pt x="6002702" y="3370868"/>
                </a:lnTo>
                <a:lnTo>
                  <a:pt x="0" y="33708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0" y="5592903"/>
            <a:ext cx="12192000" cy="1911729"/>
          </a:xfrm>
          <a:custGeom>
            <a:avLst/>
            <a:gdLst/>
            <a:ahLst/>
            <a:cxnLst/>
            <a:rect l="l" t="t" r="r" b="b"/>
            <a:pathLst>
              <a:path w="10732518" h="2039178">
                <a:moveTo>
                  <a:pt x="0" y="0"/>
                </a:moveTo>
                <a:lnTo>
                  <a:pt x="10732518" y="0"/>
                </a:lnTo>
                <a:lnTo>
                  <a:pt x="10732518" y="2039178"/>
                </a:lnTo>
                <a:lnTo>
                  <a:pt x="0" y="2039178"/>
                </a:lnTo>
                <a:lnTo>
                  <a:pt x="0" y="0"/>
                </a:lnTo>
                <a:close/>
              </a:path>
            </a:pathLst>
          </a:custGeom>
          <a:blipFill>
            <a:blip r:embed="rId7"/>
            <a:stretch>
              <a:fillRect/>
            </a:stretch>
          </a:blipFill>
        </p:spPr>
      </p:sp>
      <p:grpSp>
        <p:nvGrpSpPr>
          <p:cNvPr id="5" name="Group 5"/>
          <p:cNvGrpSpPr/>
          <p:nvPr/>
        </p:nvGrpSpPr>
        <p:grpSpPr>
          <a:xfrm>
            <a:off x="5326545" y="3966110"/>
            <a:ext cx="4068062" cy="450286"/>
            <a:chOff x="0" y="0"/>
            <a:chExt cx="1783307" cy="197391"/>
          </a:xfrm>
        </p:grpSpPr>
        <p:sp>
          <p:nvSpPr>
            <p:cNvPr id="6" name="Freeform 6"/>
            <p:cNvSpPr/>
            <p:nvPr/>
          </p:nvSpPr>
          <p:spPr>
            <a:xfrm>
              <a:off x="0" y="0"/>
              <a:ext cx="1783307" cy="197391"/>
            </a:xfrm>
            <a:custGeom>
              <a:avLst/>
              <a:gdLst/>
              <a:ahLst/>
              <a:cxnLst/>
              <a:rect l="l" t="t" r="r" b="b"/>
              <a:pathLst>
                <a:path w="1783307" h="197391">
                  <a:moveTo>
                    <a:pt x="64230" y="0"/>
                  </a:moveTo>
                  <a:lnTo>
                    <a:pt x="1719078" y="0"/>
                  </a:lnTo>
                  <a:cubicBezTo>
                    <a:pt x="1754551" y="0"/>
                    <a:pt x="1783307" y="28757"/>
                    <a:pt x="1783307" y="64230"/>
                  </a:cubicBezTo>
                  <a:lnTo>
                    <a:pt x="1783307" y="133161"/>
                  </a:lnTo>
                  <a:cubicBezTo>
                    <a:pt x="1783307" y="150196"/>
                    <a:pt x="1776540" y="166533"/>
                    <a:pt x="1764495" y="178579"/>
                  </a:cubicBezTo>
                  <a:cubicBezTo>
                    <a:pt x="1752450" y="190624"/>
                    <a:pt x="1736113" y="197391"/>
                    <a:pt x="1719078" y="197391"/>
                  </a:cubicBezTo>
                  <a:lnTo>
                    <a:pt x="64230" y="197391"/>
                  </a:lnTo>
                  <a:cubicBezTo>
                    <a:pt x="47195" y="197391"/>
                    <a:pt x="30858" y="190624"/>
                    <a:pt x="18812" y="178579"/>
                  </a:cubicBezTo>
                  <a:cubicBezTo>
                    <a:pt x="6767" y="166533"/>
                    <a:pt x="0" y="150196"/>
                    <a:pt x="0" y="133161"/>
                  </a:cubicBezTo>
                  <a:lnTo>
                    <a:pt x="0" y="64230"/>
                  </a:lnTo>
                  <a:cubicBezTo>
                    <a:pt x="0" y="47195"/>
                    <a:pt x="6767" y="30858"/>
                    <a:pt x="18812" y="18812"/>
                  </a:cubicBezTo>
                  <a:cubicBezTo>
                    <a:pt x="30858" y="6767"/>
                    <a:pt x="47195" y="0"/>
                    <a:pt x="64230" y="0"/>
                  </a:cubicBezTo>
                  <a:close/>
                </a:path>
              </a:pathLst>
            </a:custGeom>
            <a:solidFill>
              <a:srgbClr val="FFFFFF"/>
            </a:solidFill>
          </p:spPr>
        </p:sp>
        <p:sp>
          <p:nvSpPr>
            <p:cNvPr id="7" name="TextBox 7"/>
            <p:cNvSpPr txBox="1"/>
            <p:nvPr/>
          </p:nvSpPr>
          <p:spPr>
            <a:xfrm>
              <a:off x="0" y="-57150"/>
              <a:ext cx="1783307" cy="254541"/>
            </a:xfrm>
            <a:prstGeom prst="rect">
              <a:avLst/>
            </a:prstGeom>
          </p:spPr>
          <p:txBody>
            <a:bodyPr lIns="47625" tIns="47625" rIns="47625" bIns="47625" rtlCol="0" anchor="ctr"/>
            <a:lstStyle/>
            <a:p>
              <a:pPr algn="ctr" defTabSz="857250">
                <a:lnSpc>
                  <a:spcPts val="1838"/>
                </a:lnSpc>
              </a:pPr>
              <a:endParaRPr sz="1688">
                <a:solidFill>
                  <a:prstClr val="black"/>
                </a:solidFill>
                <a:latin typeface="Calibri"/>
              </a:endParaRPr>
            </a:p>
          </p:txBody>
        </p:sp>
      </p:grpSp>
      <p:sp>
        <p:nvSpPr>
          <p:cNvPr id="8" name="Freeform 8"/>
          <p:cNvSpPr/>
          <p:nvPr/>
        </p:nvSpPr>
        <p:spPr>
          <a:xfrm>
            <a:off x="5190350" y="5245285"/>
            <a:ext cx="2345663" cy="1853831"/>
          </a:xfrm>
          <a:custGeom>
            <a:avLst/>
            <a:gdLst/>
            <a:ahLst/>
            <a:cxnLst/>
            <a:rect l="l" t="t" r="r" b="b"/>
            <a:pathLst>
              <a:path w="2502041" h="1977420">
                <a:moveTo>
                  <a:pt x="0" y="0"/>
                </a:moveTo>
                <a:lnTo>
                  <a:pt x="2502041" y="0"/>
                </a:lnTo>
                <a:lnTo>
                  <a:pt x="2502041" y="1977420"/>
                </a:lnTo>
                <a:lnTo>
                  <a:pt x="0" y="1977420"/>
                </a:lnTo>
                <a:lnTo>
                  <a:pt x="0" y="0"/>
                </a:lnTo>
                <a:close/>
              </a:path>
            </a:pathLst>
          </a:custGeom>
          <a:blipFill>
            <a:blip r:embed="rId8"/>
            <a:stretch>
              <a:fillRect/>
            </a:stretch>
          </a:blipFill>
        </p:spPr>
      </p:sp>
      <p:sp>
        <p:nvSpPr>
          <p:cNvPr id="9" name="Freeform 9"/>
          <p:cNvSpPr/>
          <p:nvPr/>
        </p:nvSpPr>
        <p:spPr>
          <a:xfrm>
            <a:off x="5588975" y="-17529"/>
            <a:ext cx="1548411" cy="1548411"/>
          </a:xfrm>
          <a:custGeom>
            <a:avLst/>
            <a:gdLst/>
            <a:ahLst/>
            <a:cxnLst/>
            <a:rect l="l" t="t" r="r" b="b"/>
            <a:pathLst>
              <a:path w="1651638" h="1651638">
                <a:moveTo>
                  <a:pt x="0" y="0"/>
                </a:moveTo>
                <a:lnTo>
                  <a:pt x="1651638" y="0"/>
                </a:lnTo>
                <a:lnTo>
                  <a:pt x="1651638" y="1651638"/>
                </a:lnTo>
                <a:lnTo>
                  <a:pt x="0" y="165163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159657" y="1837568"/>
            <a:ext cx="2183070" cy="4334632"/>
          </a:xfrm>
          <a:custGeom>
            <a:avLst/>
            <a:gdLst/>
            <a:ahLst/>
            <a:cxnLst/>
            <a:rect l="l" t="t" r="r" b="b"/>
            <a:pathLst>
              <a:path w="2328608" h="4623607">
                <a:moveTo>
                  <a:pt x="0" y="0"/>
                </a:moveTo>
                <a:lnTo>
                  <a:pt x="2328608" y="0"/>
                </a:lnTo>
                <a:lnTo>
                  <a:pt x="2328608" y="4623607"/>
                </a:lnTo>
                <a:lnTo>
                  <a:pt x="0" y="462360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284678" y="1526601"/>
            <a:ext cx="2913763" cy="6541102"/>
          </a:xfrm>
          <a:custGeom>
            <a:avLst/>
            <a:gdLst/>
            <a:ahLst/>
            <a:cxnLst/>
            <a:rect l="l" t="t" r="r" b="b"/>
            <a:pathLst>
              <a:path w="3108014" h="6977175">
                <a:moveTo>
                  <a:pt x="0" y="0"/>
                </a:moveTo>
                <a:lnTo>
                  <a:pt x="3108014" y="0"/>
                </a:lnTo>
                <a:lnTo>
                  <a:pt x="3108014" y="6977175"/>
                </a:lnTo>
                <a:lnTo>
                  <a:pt x="0" y="69771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1312738">
            <a:off x="673584" y="252797"/>
            <a:ext cx="3657600" cy="791372"/>
          </a:xfrm>
          <a:custGeom>
            <a:avLst/>
            <a:gdLst/>
            <a:ahLst/>
            <a:cxnLst/>
            <a:rect l="l" t="t" r="r" b="b"/>
            <a:pathLst>
              <a:path w="3901440" h="844130">
                <a:moveTo>
                  <a:pt x="0" y="0"/>
                </a:moveTo>
                <a:lnTo>
                  <a:pt x="3901440" y="0"/>
                </a:lnTo>
                <a:lnTo>
                  <a:pt x="3901440" y="844130"/>
                </a:lnTo>
                <a:lnTo>
                  <a:pt x="0" y="84413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a:off x="8802067" y="339258"/>
            <a:ext cx="2259649" cy="1187343"/>
          </a:xfrm>
          <a:custGeom>
            <a:avLst/>
            <a:gdLst/>
            <a:ahLst/>
            <a:cxnLst/>
            <a:rect l="l" t="t" r="r" b="b"/>
            <a:pathLst>
              <a:path w="2410292" h="1266499">
                <a:moveTo>
                  <a:pt x="0" y="0"/>
                </a:moveTo>
                <a:lnTo>
                  <a:pt x="2410292" y="0"/>
                </a:lnTo>
                <a:lnTo>
                  <a:pt x="2410292" y="1266499"/>
                </a:lnTo>
                <a:lnTo>
                  <a:pt x="0" y="126649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4" name="Freeform 14"/>
          <p:cNvSpPr/>
          <p:nvPr/>
        </p:nvSpPr>
        <p:spPr>
          <a:xfrm>
            <a:off x="8698330" y="4514623"/>
            <a:ext cx="1840617" cy="2343378"/>
          </a:xfrm>
          <a:custGeom>
            <a:avLst/>
            <a:gdLst/>
            <a:ahLst/>
            <a:cxnLst/>
            <a:rect l="l" t="t" r="r" b="b"/>
            <a:pathLst>
              <a:path w="1963325" h="2499603">
                <a:moveTo>
                  <a:pt x="0" y="0"/>
                </a:moveTo>
                <a:lnTo>
                  <a:pt x="1963324" y="0"/>
                </a:lnTo>
                <a:lnTo>
                  <a:pt x="1963324" y="2499603"/>
                </a:lnTo>
                <a:lnTo>
                  <a:pt x="0" y="2499603"/>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5" name="TextBox 15"/>
          <p:cNvSpPr txBox="1"/>
          <p:nvPr/>
        </p:nvSpPr>
        <p:spPr>
          <a:xfrm>
            <a:off x="4304299" y="2779936"/>
            <a:ext cx="7446310" cy="948978"/>
          </a:xfrm>
          <a:prstGeom prst="rect">
            <a:avLst/>
          </a:prstGeom>
        </p:spPr>
        <p:txBody>
          <a:bodyPr wrap="square" lIns="0" tIns="0" rIns="0" bIns="0" rtlCol="0" anchor="t">
            <a:spAutoFit/>
          </a:bodyPr>
          <a:lstStyle>
            <a:defPPr>
              <a:defRPr lang="en-US"/>
            </a:defPPr>
            <a:lvl1pPr algn="ctr">
              <a:lnSpc>
                <a:spcPts val="7355"/>
              </a:lnSpc>
              <a:defRPr sz="7505" b="1">
                <a:solidFill>
                  <a:srgbClr val="FFFFFF"/>
                </a:solidFill>
                <a:latin typeface="Genty Sans"/>
                <a:ea typeface="Genty Sans"/>
                <a:cs typeface="Genty Sans"/>
              </a:defRPr>
            </a:lvl1pPr>
          </a:lstStyle>
          <a:p>
            <a:r>
              <a:rPr lang="en-US" dirty="0">
                <a:latin typeface="Times New Roman" panose="02020603050405020304" pitchFamily="18" charset="0"/>
                <a:cs typeface="Times New Roman" panose="02020603050405020304" pitchFamily="18" charset="0"/>
              </a:rPr>
              <a:t>KỸ NĂNG SỐNG</a:t>
            </a:r>
          </a:p>
        </p:txBody>
      </p:sp>
    </p:spTree>
    <p:extLst>
      <p:ext uri="{BB962C8B-B14F-4D97-AF65-F5344CB8AC3E}">
        <p14:creationId xmlns:p14="http://schemas.microsoft.com/office/powerpoint/2010/main" val="1367714026"/>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665" y="1277447"/>
            <a:ext cx="6338764" cy="4980214"/>
          </a:xfrm>
          <a:prstGeom prst="rect">
            <a:avLst/>
          </a:prstGeom>
        </p:spPr>
      </p:pic>
      <p:sp>
        <p:nvSpPr>
          <p:cNvPr id="7" name="Rectangle 6"/>
          <p:cNvSpPr/>
          <p:nvPr/>
        </p:nvSpPr>
        <p:spPr>
          <a:xfrm>
            <a:off x="6672944" y="1277447"/>
            <a:ext cx="5132614" cy="2862322"/>
          </a:xfrm>
          <a:prstGeom prst="rect">
            <a:avLst/>
          </a:prstGeom>
        </p:spPr>
        <p:txBody>
          <a:bodyPr wrap="square">
            <a:spAutoFit/>
          </a:bodyPr>
          <a:lstStyle/>
          <a:p>
            <a:pPr algn="ctr"/>
            <a:endParaRPr lang="vi-VN" sz="3600" dirty="0">
              <a:latin typeface="Times New Roman" panose="02020603050405020304" pitchFamily="18" charset="0"/>
              <a:cs typeface="Times New Roman" panose="02020603050405020304" pitchFamily="18" charset="0"/>
            </a:endParaRPr>
          </a:p>
          <a:p>
            <a:pPr algn="ctr"/>
            <a:r>
              <a:rPr lang="en-US" sz="3600" b="1" dirty="0" smtClean="0">
                <a:solidFill>
                  <a:srgbClr val="FF0000"/>
                </a:solidFill>
                <a:latin typeface="Times New Roman" panose="02020603050405020304" pitchFamily="18" charset="0"/>
                <a:cs typeface="Times New Roman" panose="02020603050405020304" pitchFamily="18" charset="0"/>
              </a:rPr>
              <a:t>CHUẨN BỊ :</a:t>
            </a:r>
          </a:p>
          <a:p>
            <a:pPr algn="ctr"/>
            <a:endParaRPr lang="en-US" sz="3600" b="1" dirty="0" smtClean="0">
              <a:solidFill>
                <a:srgbClr val="FF0000"/>
              </a:solidFill>
              <a:latin typeface="Times New Roman" panose="02020603050405020304" pitchFamily="18" charset="0"/>
              <a:cs typeface="Times New Roman" panose="02020603050405020304" pitchFamily="18" charset="0"/>
            </a:endParaRPr>
          </a:p>
          <a:p>
            <a:pPr algn="ctr"/>
            <a:r>
              <a:rPr lang="en-US" sz="3600" dirty="0" smtClean="0">
                <a:solidFill>
                  <a:srgbClr val="FF0000"/>
                </a:solidFill>
                <a:latin typeface="Times New Roman" panose="02020603050405020304" pitchFamily="18" charset="0"/>
                <a:cs typeface="Times New Roman" panose="02020603050405020304" pitchFamily="18" charset="0"/>
              </a:rPr>
              <a:t>Chai </a:t>
            </a:r>
            <a:r>
              <a:rPr lang="en-US" sz="3600" dirty="0" err="1" smtClean="0">
                <a:solidFill>
                  <a:srgbClr val="FF0000"/>
                </a:solidFill>
                <a:latin typeface="Times New Roman" panose="02020603050405020304" pitchFamily="18" charset="0"/>
                <a:cs typeface="Times New Roman" panose="02020603050405020304" pitchFamily="18" charset="0"/>
              </a:rPr>
              <a:t>nhỏ</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giấm</a:t>
            </a:r>
            <a:r>
              <a:rPr lang="en-US" sz="3600" dirty="0" smtClean="0">
                <a:solidFill>
                  <a:srgbClr val="FF0000"/>
                </a:solidFill>
                <a:latin typeface="Times New Roman" panose="02020603050405020304" pitchFamily="18" charset="0"/>
                <a:cs typeface="Times New Roman" panose="02020603050405020304" pitchFamily="18" charset="0"/>
              </a:rPr>
              <a:t>, baking soda, </a:t>
            </a:r>
            <a:r>
              <a:rPr lang="en-US" sz="3600" dirty="0" err="1" smtClean="0">
                <a:solidFill>
                  <a:srgbClr val="FF0000"/>
                </a:solidFill>
                <a:latin typeface="Times New Roman" panose="02020603050405020304" pitchFamily="18" charset="0"/>
                <a:cs typeface="Times New Roman" panose="02020603050405020304" pitchFamily="18" charset="0"/>
              </a:rPr>
              <a:t>giấy</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ống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hút</a:t>
            </a:r>
            <a:r>
              <a:rPr lang="en-US" sz="3600" dirty="0" smtClean="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
        <p:nvSpPr>
          <p:cNvPr id="7" name="Rounded Rectangle 6"/>
          <p:cNvSpPr/>
          <p:nvPr/>
        </p:nvSpPr>
        <p:spPr>
          <a:xfrm>
            <a:off x="244764" y="909784"/>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800" dirty="0">
                <a:latin typeface="Times New Roman" panose="02020603050405020304" pitchFamily="18" charset="0"/>
                <a:cs typeface="Times New Roman" panose="02020603050405020304" pitchFamily="18" charset="0"/>
              </a:rPr>
              <a:t>Bước </a:t>
            </a:r>
            <a:r>
              <a:rPr lang="vi-VN" sz="2800" dirty="0" smtClean="0">
                <a:latin typeface="Times New Roman" panose="02020603050405020304" pitchFamily="18" charset="0"/>
                <a:cs typeface="Times New Roman" panose="02020603050405020304" pitchFamily="18" charset="0"/>
              </a:rPr>
              <a:t>1</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baking soda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608619" y="2567710"/>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800" dirty="0">
                <a:latin typeface="Times New Roman" panose="02020603050405020304" pitchFamily="18" charset="0"/>
                <a:cs typeface="Times New Roman" panose="02020603050405020304" pitchFamily="18" charset="0"/>
              </a:rPr>
              <a:t>Bước </a:t>
            </a:r>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đổ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chai </a:t>
            </a:r>
            <a:r>
              <a:rPr lang="en-US" sz="2800" dirty="0" err="1" smtClean="0">
                <a:latin typeface="Times New Roman" panose="02020603050405020304" pitchFamily="18" charset="0"/>
                <a:cs typeface="Times New Roman" panose="02020603050405020304" pitchFamily="18" charset="0"/>
              </a:rPr>
              <a:t>nhựa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lưu</a:t>
            </a:r>
            <a:r>
              <a:rPr lang="en-US" sz="2800" dirty="0" smtClean="0">
                <a:latin typeface="Times New Roman" panose="02020603050405020304" pitchFamily="18" charset="0"/>
                <a:cs typeface="Times New Roman" panose="02020603050405020304" pitchFamily="18" charset="0"/>
              </a:rPr>
              <a:t> ý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đầy</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74073" y="4479638"/>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2800" dirty="0"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chai </a:t>
            </a:r>
            <a:r>
              <a:rPr lang="en-US" sz="2800" dirty="0" err="1" smtClean="0">
                <a:latin typeface="Times New Roman" panose="02020603050405020304" pitchFamily="18" charset="0"/>
                <a:cs typeface="Times New Roman" panose="02020603050405020304" pitchFamily="18" charset="0"/>
              </a:rPr>
              <a:t>nhựa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nắp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nhanh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625270"/>
      </p:ext>
    </p:extLst>
  </p:cSld>
  <p:clrMapOvr>
    <a:masterClrMapping/>
  </p:clrMapOvr>
  <p:transition spd="slow">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
        <p:nvSpPr>
          <p:cNvPr id="6" name="Rounded Rectangle 5"/>
          <p:cNvSpPr/>
          <p:nvPr/>
        </p:nvSpPr>
        <p:spPr>
          <a:xfrm>
            <a:off x="2730136" y="186714"/>
            <a:ext cx="7785463" cy="152409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b="1" dirty="0">
                <a:latin typeface="+mj-lt"/>
              </a:rPr>
              <a:t>HOẠT ĐỘNG</a:t>
            </a:r>
          </a:p>
          <a:p>
            <a:pPr algn="ctr"/>
            <a:r>
              <a:rPr lang="vi-VN" sz="4400" b="1" dirty="0" smtClean="0">
                <a:solidFill>
                  <a:srgbClr val="FF0000"/>
                </a:solidFill>
                <a:latin typeface="+mj-lt"/>
              </a:rPr>
              <a:t>“</a:t>
            </a:r>
            <a:r>
              <a:rPr lang="en-US" sz="4400" b="1" dirty="0" smtClean="0">
                <a:solidFill>
                  <a:srgbClr val="FF0000"/>
                </a:solidFill>
                <a:latin typeface="+mj-lt"/>
              </a:rPr>
              <a:t>PHẢN ỨNG KÌ DIỆU </a:t>
            </a:r>
            <a:r>
              <a:rPr lang="vi-VN" sz="4400" b="1" dirty="0" smtClean="0">
                <a:solidFill>
                  <a:srgbClr val="FF0000"/>
                </a:solidFill>
                <a:latin typeface="+mj-lt"/>
              </a:rPr>
              <a:t>”</a:t>
            </a:r>
            <a:endParaRPr lang="en-US" sz="4400" b="1" dirty="0">
              <a:solidFill>
                <a:srgbClr val="FF0000"/>
              </a:solidFill>
              <a:latin typeface="+mj-lt"/>
            </a:endParaRPr>
          </a:p>
        </p:txBody>
      </p:sp>
      <p:sp>
        <p:nvSpPr>
          <p:cNvPr id="4" name="Rounded Rectangle 3"/>
          <p:cNvSpPr/>
          <p:nvPr/>
        </p:nvSpPr>
        <p:spPr>
          <a:xfrm>
            <a:off x="3148150" y="1974142"/>
            <a:ext cx="8543106" cy="39433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457200" indent="-457200">
              <a:lnSpc>
                <a:spcPct val="115000"/>
              </a:lnSpc>
              <a:spcAft>
                <a:spcPts val="0"/>
              </a:spcAft>
              <a:buFontTx/>
              <a:buChar char="-"/>
              <a:tabLst>
                <a:tab pos="171450" algn="l"/>
              </a:tabLst>
            </a:pPr>
            <a:r>
              <a:rPr lang="vi-VN" sz="3600" dirty="0" smtClean="0">
                <a:latin typeface="+mj-lt"/>
              </a:rPr>
              <a:t>H</a:t>
            </a:r>
            <a:r>
              <a:rPr lang="en-US" sz="3600" dirty="0" err="1" smtClean="0">
                <a:latin typeface="SimSun" panose="02010600030101010101" pitchFamily="2" charset="-122"/>
                <a:ea typeface="SimSun" panose="02010600030101010101" pitchFamily="2" charset="-122"/>
              </a:rPr>
              <a:t>ọ</a:t>
            </a: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c</a:t>
            </a:r>
            <a:r>
              <a:rPr lang="en-US" sz="3600"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smtClean="0">
                <a:latin typeface="Times New Roman" panose="02020603050405020304" pitchFamily="18" charset="0"/>
                <a:ea typeface="SimSun" panose="02010600030101010101" pitchFamily="2" charset="-122"/>
                <a:cs typeface="Times New Roman" panose="02020603050405020304" pitchFamily="18" charset="0"/>
              </a:rPr>
              <a:t>sinh</a:t>
            </a:r>
            <a:r>
              <a:rPr lang="en-US" sz="3600" dirty="0" smtClean="0">
                <a:latin typeface="Times New Roman" panose="02020603050405020304" pitchFamily="18" charset="0"/>
                <a:ea typeface="SimSun" panose="02010600030101010101" pitchFamily="2" charset="-122"/>
                <a:cs typeface="Times New Roman" panose="02020603050405020304" pitchFamily="18" charset="0"/>
              </a:rPr>
              <a:t> </a:t>
            </a:r>
            <a:r>
              <a:rPr lang="vi-VN" sz="3600" dirty="0" smtClean="0">
                <a:latin typeface="+mj-lt"/>
              </a:rPr>
              <a:t>quan </a:t>
            </a:r>
            <a:r>
              <a:rPr lang="vi-VN" sz="3600" dirty="0">
                <a:latin typeface="+mj-lt"/>
              </a:rPr>
              <a:t>sát </a:t>
            </a:r>
            <a:r>
              <a:rPr lang="en-US" sz="3600" dirty="0" err="1" smtClean="0">
                <a:latin typeface="Times New Roman" panose="02020603050405020304" pitchFamily="18" charset="0"/>
                <a:cs typeface="Times New Roman" panose="02020603050405020304" pitchFamily="18" charset="0"/>
              </a:rPr>
              <a:t>thí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nghiệm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suy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giải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thích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tượng</a:t>
            </a:r>
            <a:endParaRPr lang="en-US" sz="3600" dirty="0" smtClean="0">
              <a:latin typeface="Times New Roman" panose="02020603050405020304" pitchFamily="18" charset="0"/>
              <a:cs typeface="Times New Roman" panose="02020603050405020304" pitchFamily="18" charset="0"/>
            </a:endParaRPr>
          </a:p>
          <a:p>
            <a:pPr>
              <a:lnSpc>
                <a:spcPct val="115000"/>
              </a:lnSpc>
              <a:spcAft>
                <a:spcPts val="0"/>
              </a:spcAft>
              <a:tabLst>
                <a:tab pos="171450" algn="l"/>
              </a:tabLst>
            </a:pPr>
            <a:endParaRPr lang="en-US" sz="2800" dirty="0">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rot="19806236">
            <a:off x="-519056" y="1198762"/>
            <a:ext cx="4064894" cy="4064894"/>
          </a:xfrm>
          <a:prstGeom prst="rect">
            <a:avLst/>
          </a:prstGeom>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
        <p:nvSpPr>
          <p:cNvPr id="6" name="Rounded Rectangle 5"/>
          <p:cNvSpPr/>
          <p:nvPr/>
        </p:nvSpPr>
        <p:spPr>
          <a:xfrm>
            <a:off x="2730136" y="186714"/>
            <a:ext cx="7785463" cy="152409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b="1" dirty="0">
                <a:latin typeface="+mj-lt"/>
              </a:rPr>
              <a:t>HOẠT ĐỘNG</a:t>
            </a:r>
          </a:p>
          <a:p>
            <a:pPr algn="ctr"/>
            <a:r>
              <a:rPr lang="vi-VN" sz="4400" b="1" dirty="0" smtClean="0">
                <a:solidFill>
                  <a:srgbClr val="FF0000"/>
                </a:solidFill>
                <a:latin typeface="+mj-lt"/>
              </a:rPr>
              <a:t>“</a:t>
            </a:r>
            <a:r>
              <a:rPr lang="en-US" sz="4400" b="1" dirty="0" smtClean="0">
                <a:solidFill>
                  <a:srgbClr val="FF0000"/>
                </a:solidFill>
                <a:latin typeface="+mj-lt"/>
              </a:rPr>
              <a:t>PHẢN ỨNG KÌ DIỆU </a:t>
            </a:r>
            <a:r>
              <a:rPr lang="vi-VN" sz="4400" b="1" dirty="0" smtClean="0">
                <a:solidFill>
                  <a:srgbClr val="FF0000"/>
                </a:solidFill>
                <a:latin typeface="+mj-lt"/>
              </a:rPr>
              <a:t>”</a:t>
            </a:r>
            <a:endParaRPr lang="en-US" sz="4400" b="1" dirty="0">
              <a:solidFill>
                <a:srgbClr val="FF0000"/>
              </a:solidFill>
              <a:latin typeface="+mj-lt"/>
            </a:endParaRPr>
          </a:p>
        </p:txBody>
      </p:sp>
      <p:sp>
        <p:nvSpPr>
          <p:cNvPr id="4" name="Rounded Rectangle 3"/>
          <p:cNvSpPr/>
          <p:nvPr/>
        </p:nvSpPr>
        <p:spPr>
          <a:xfrm>
            <a:off x="3148150" y="1974142"/>
            <a:ext cx="8543106" cy="39433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15000"/>
              </a:lnSpc>
              <a:spcAft>
                <a:spcPts val="0"/>
              </a:spcAft>
              <a:tabLst>
                <a:tab pos="171450" algn="l"/>
              </a:tabLst>
            </a:pPr>
            <a:r>
              <a:rPr lang="vi-VN" sz="2800" b="1" dirty="0"/>
              <a:t>Phản ứng axit (giấm) + bazơ (baking soda) </a:t>
            </a:r>
            <a:r>
              <a:rPr lang="zh-CN" altLang="en-US" sz="2800" b="1" dirty="0"/>
              <a:t>→</a:t>
            </a:r>
            <a:r>
              <a:rPr lang="vi-VN" sz="2800" b="1" dirty="0"/>
              <a:t> khí CO₂ + nước + muối</a:t>
            </a:r>
            <a:endParaRPr lang="en-US" sz="4000" dirty="0">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rot="19806236">
            <a:off x="-519056" y="1198762"/>
            <a:ext cx="4064894" cy="4064894"/>
          </a:xfrm>
          <a:prstGeom prst="rect">
            <a:avLst/>
          </a:prstGeom>
        </p:spPr>
      </p:pic>
    </p:spTree>
    <p:extLst>
      <p:ext uri="{BB962C8B-B14F-4D97-AF65-F5344CB8AC3E}">
        <p14:creationId xmlns:p14="http://schemas.microsoft.com/office/powerpoint/2010/main" val="185326725"/>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EFEFE"/>
              </a:clrFrom>
              <a:clrTo>
                <a:srgbClr val="FEFEFE">
                  <a:alpha val="0"/>
                </a:srgbClr>
              </a:clrTo>
            </a:clrChange>
          </a:blip>
          <a:stretch>
            <a:fillRect/>
          </a:stretch>
        </p:blipFill>
        <p:spPr>
          <a:xfrm>
            <a:off x="796835" y="2552217"/>
            <a:ext cx="4871084" cy="4684333"/>
          </a:xfrm>
          <a:prstGeom prst="rect">
            <a:avLst/>
          </a:prstGeom>
        </p:spPr>
      </p:pic>
      <p:sp>
        <p:nvSpPr>
          <p:cNvPr id="3" name="Cloud Callout 2"/>
          <p:cNvSpPr/>
          <p:nvPr/>
        </p:nvSpPr>
        <p:spPr>
          <a:xfrm>
            <a:off x="4467495" y="822961"/>
            <a:ext cx="7197635" cy="3055402"/>
          </a:xfrm>
          <a:prstGeom prst="cloudCallout">
            <a:avLst>
              <a:gd name="adj1" fmla="val -41570"/>
              <a:gd name="adj2" fmla="val 69612"/>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4000" b="1" dirty="0">
                <a:solidFill>
                  <a:schemeClr val="tx1">
                    <a:lumMod val="95000"/>
                    <a:lumOff val="5000"/>
                  </a:schemeClr>
                </a:solidFill>
                <a:latin typeface="Times" panose="02020603050405020304" pitchFamily="18" charset="0"/>
                <a:cs typeface="Times" panose="02020603050405020304" pitchFamily="18" charset="0"/>
              </a:rPr>
              <a:t> </a:t>
            </a:r>
            <a:r>
              <a:rPr lang="vi-VN" sz="4000" dirty="0">
                <a:latin typeface="+mj-lt"/>
              </a:rPr>
              <a:t>Theo các em, </a:t>
            </a:r>
            <a:r>
              <a:rPr lang="en-US" sz="4000" dirty="0" err="1" smtClean="0">
                <a:latin typeface="Times New Roman" panose="02020603050405020304" pitchFamily="18" charset="0"/>
                <a:cs typeface="Times New Roman" panose="02020603050405020304" pitchFamily="18" charset="0"/>
              </a:rPr>
              <a:t>phản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ứng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gì</a:t>
            </a:r>
            <a:r>
              <a:rPr lang="en-US" sz="4000" dirty="0" smtClean="0">
                <a:latin typeface="Times New Roman" panose="02020603050405020304" pitchFamily="18" charset="0"/>
                <a:cs typeface="Times New Roman" panose="02020603050405020304" pitchFamily="18" charset="0"/>
              </a:rPr>
              <a:t> ?</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p 190+ tải hình nền powerpoint đẹp nhất - curveshan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4543"/>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Plaque 2"/>
          <p:cNvSpPr/>
          <p:nvPr/>
        </p:nvSpPr>
        <p:spPr>
          <a:xfrm>
            <a:off x="2152732" y="2351319"/>
            <a:ext cx="2982686" cy="1029189"/>
          </a:xfrm>
          <a:prstGeom prst="plaqu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TẠO CHẤT TẨY </a:t>
            </a:r>
            <a:r>
              <a:rPr lang="en-US" sz="2400" dirty="0" smtClean="0">
                <a:latin typeface="Times New Roman" panose="02020603050405020304" pitchFamily="18" charset="0"/>
                <a:cs typeface="Times New Roman" panose="02020603050405020304" pitchFamily="18" charset="0"/>
              </a:rPr>
              <a:t>RƯẢ</a:t>
            </a:r>
            <a:endParaRPr lang="en-US" sz="2400" dirty="0">
              <a:latin typeface="Times New Roman" panose="02020603050405020304" pitchFamily="18" charset="0"/>
              <a:cs typeface="Times New Roman" panose="02020603050405020304" pitchFamily="18" charset="0"/>
            </a:endParaRPr>
          </a:p>
        </p:txBody>
      </p:sp>
      <p:sp>
        <p:nvSpPr>
          <p:cNvPr id="6" name="Plaque 5"/>
          <p:cNvSpPr/>
          <p:nvPr/>
        </p:nvSpPr>
        <p:spPr>
          <a:xfrm>
            <a:off x="2265877" y="3690268"/>
            <a:ext cx="2756395" cy="992567"/>
          </a:xfrm>
          <a:prstGeom prst="plaqu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LÀM BÁNH</a:t>
            </a:r>
            <a:endParaRPr lang="en-US" sz="2400" dirty="0">
              <a:latin typeface="Times New Roman" panose="02020603050405020304" pitchFamily="18" charset="0"/>
              <a:cs typeface="Times New Roman" panose="02020603050405020304" pitchFamily="18" charset="0"/>
            </a:endParaRPr>
          </a:p>
        </p:txBody>
      </p:sp>
      <p:sp>
        <p:nvSpPr>
          <p:cNvPr id="7" name="Plaque 6"/>
          <p:cNvSpPr/>
          <p:nvPr/>
        </p:nvSpPr>
        <p:spPr>
          <a:xfrm>
            <a:off x="6770914" y="2351319"/>
            <a:ext cx="2835564" cy="1029189"/>
          </a:xfrm>
          <a:prstGeom prst="plaqu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KHỬ MÙI</a:t>
            </a:r>
            <a:endParaRPr lang="en-US" sz="2400" dirty="0">
              <a:latin typeface="Times New Roman" panose="02020603050405020304" pitchFamily="18" charset="0"/>
              <a:cs typeface="Times New Roman" panose="02020603050405020304" pitchFamily="18" charset="0"/>
            </a:endParaRPr>
          </a:p>
        </p:txBody>
      </p:sp>
      <p:sp>
        <p:nvSpPr>
          <p:cNvPr id="8" name="Plaque 7"/>
          <p:cNvSpPr/>
          <p:nvPr/>
        </p:nvSpPr>
        <p:spPr>
          <a:xfrm>
            <a:off x="6822370" y="3690268"/>
            <a:ext cx="2784107" cy="992567"/>
          </a:xfrm>
          <a:prstGeom prst="plaqu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TẠO </a:t>
            </a:r>
            <a:r>
              <a:rPr lang="en-US" sz="2400" dirty="0" smtClean="0">
                <a:latin typeface="Times New Roman" panose="02020603050405020304" pitchFamily="18" charset="0"/>
                <a:cs typeface="Times New Roman" panose="02020603050405020304" pitchFamily="18" charset="0"/>
              </a:rPr>
              <a:t>THÌ NGHIỆM STEM</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0536" y="-361096"/>
            <a:ext cx="9410930" cy="7580192"/>
          </a:xfrm>
          <a:custGeom>
            <a:avLst/>
            <a:gdLst/>
            <a:ahLst/>
            <a:cxnLst/>
            <a:rect l="l" t="t" r="r" b="b"/>
            <a:pathLst>
              <a:path w="10038325" h="8085538">
                <a:moveTo>
                  <a:pt x="0" y="0"/>
                </a:moveTo>
                <a:lnTo>
                  <a:pt x="10038324" y="0"/>
                </a:lnTo>
                <a:lnTo>
                  <a:pt x="10038324" y="8085538"/>
                </a:lnTo>
                <a:lnTo>
                  <a:pt x="0" y="8085538"/>
                </a:lnTo>
                <a:lnTo>
                  <a:pt x="0" y="0"/>
                </a:lnTo>
                <a:close/>
              </a:path>
            </a:pathLst>
          </a:custGeom>
          <a:blipFill>
            <a:blip r:embed="rId3">
              <a:alphaModFix amt="64000"/>
              <a:extLst>
                <a:ext uri="{96DAC541-7B7A-43D3-8B79-37D633B846F1}">
                  <asvg:svgBlip xmlns:asvg="http://schemas.microsoft.com/office/drawing/2016/SVG/main" xmlns="" r:embed="rId4"/>
                </a:ext>
              </a:extLst>
            </a:blip>
            <a:stretch>
              <a:fillRect b="-24151"/>
            </a:stretch>
          </a:blipFill>
        </p:spPr>
      </p:sp>
      <p:sp>
        <p:nvSpPr>
          <p:cNvPr id="3" name="Freeform 3"/>
          <p:cNvSpPr/>
          <p:nvPr/>
        </p:nvSpPr>
        <p:spPr>
          <a:xfrm>
            <a:off x="0" y="5962014"/>
            <a:ext cx="12191999" cy="1911729"/>
          </a:xfrm>
          <a:custGeom>
            <a:avLst/>
            <a:gdLst/>
            <a:ahLst/>
            <a:cxnLst/>
            <a:rect l="l" t="t" r="r" b="b"/>
            <a:pathLst>
              <a:path w="10732518" h="2039178">
                <a:moveTo>
                  <a:pt x="0" y="0"/>
                </a:moveTo>
                <a:lnTo>
                  <a:pt x="10732519" y="0"/>
                </a:lnTo>
                <a:lnTo>
                  <a:pt x="10732519" y="2039178"/>
                </a:lnTo>
                <a:lnTo>
                  <a:pt x="0" y="2039178"/>
                </a:lnTo>
                <a:lnTo>
                  <a:pt x="0" y="0"/>
                </a:lnTo>
                <a:close/>
              </a:path>
            </a:pathLst>
          </a:custGeom>
          <a:blipFill>
            <a:blip r:embed="rId5"/>
            <a:stretch>
              <a:fillRect/>
            </a:stretch>
          </a:blipFill>
        </p:spPr>
      </p:sp>
      <p:sp>
        <p:nvSpPr>
          <p:cNvPr id="4" name="Freeform 4"/>
          <p:cNvSpPr/>
          <p:nvPr/>
        </p:nvSpPr>
        <p:spPr>
          <a:xfrm>
            <a:off x="561019"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328509"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6096000"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8863490"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685110" y="1075765"/>
            <a:ext cx="7628708" cy="3273719"/>
          </a:xfrm>
          <a:custGeom>
            <a:avLst/>
            <a:gdLst/>
            <a:ahLst/>
            <a:cxnLst/>
            <a:rect l="l" t="t" r="r" b="b"/>
            <a:pathLst>
              <a:path w="5969174" h="3491967">
                <a:moveTo>
                  <a:pt x="0" y="0"/>
                </a:moveTo>
                <a:lnTo>
                  <a:pt x="5969174" y="0"/>
                </a:lnTo>
                <a:lnTo>
                  <a:pt x="5969174" y="3491967"/>
                </a:lnTo>
                <a:lnTo>
                  <a:pt x="0" y="349196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9489732" y="685800"/>
            <a:ext cx="2448929" cy="2743200"/>
          </a:xfrm>
          <a:custGeom>
            <a:avLst/>
            <a:gdLst/>
            <a:ahLst/>
            <a:cxnLst/>
            <a:rect l="l" t="t" r="r" b="b"/>
            <a:pathLst>
              <a:path w="2612191" h="2926080">
                <a:moveTo>
                  <a:pt x="0" y="0"/>
                </a:moveTo>
                <a:lnTo>
                  <a:pt x="2612192" y="0"/>
                </a:lnTo>
                <a:lnTo>
                  <a:pt x="2612192" y="2926080"/>
                </a:lnTo>
                <a:lnTo>
                  <a:pt x="0" y="29260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flipH="1">
            <a:off x="9061326" y="2441658"/>
            <a:ext cx="3430747" cy="7040711"/>
          </a:xfrm>
          <a:custGeom>
            <a:avLst/>
            <a:gdLst/>
            <a:ahLst/>
            <a:cxnLst/>
            <a:rect l="l" t="t" r="r" b="b"/>
            <a:pathLst>
              <a:path w="3659463" h="7510092">
                <a:moveTo>
                  <a:pt x="3659463" y="0"/>
                </a:moveTo>
                <a:lnTo>
                  <a:pt x="0" y="0"/>
                </a:lnTo>
                <a:lnTo>
                  <a:pt x="0" y="7510093"/>
                </a:lnTo>
                <a:lnTo>
                  <a:pt x="3659463" y="7510093"/>
                </a:lnTo>
                <a:lnTo>
                  <a:pt x="3659463"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6226714" y="4835644"/>
            <a:ext cx="2021078" cy="1499273"/>
          </a:xfrm>
          <a:custGeom>
            <a:avLst/>
            <a:gdLst/>
            <a:ahLst/>
            <a:cxnLst/>
            <a:rect l="l" t="t" r="r" b="b"/>
            <a:pathLst>
              <a:path w="2155817" h="1599224">
                <a:moveTo>
                  <a:pt x="0" y="0"/>
                </a:moveTo>
                <a:lnTo>
                  <a:pt x="2155817" y="0"/>
                </a:lnTo>
                <a:lnTo>
                  <a:pt x="2155817" y="1599224"/>
                </a:lnTo>
                <a:lnTo>
                  <a:pt x="0" y="159922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flipH="1">
            <a:off x="0" y="2773587"/>
            <a:ext cx="2015053" cy="4676285"/>
          </a:xfrm>
          <a:custGeom>
            <a:avLst/>
            <a:gdLst/>
            <a:ahLst/>
            <a:cxnLst/>
            <a:rect l="l" t="t" r="r" b="b"/>
            <a:pathLst>
              <a:path w="2149390" h="4988037">
                <a:moveTo>
                  <a:pt x="2149390" y="0"/>
                </a:moveTo>
                <a:lnTo>
                  <a:pt x="0" y="0"/>
                </a:lnTo>
                <a:lnTo>
                  <a:pt x="0" y="4988037"/>
                </a:lnTo>
                <a:lnTo>
                  <a:pt x="2149390" y="4988037"/>
                </a:lnTo>
                <a:lnTo>
                  <a:pt x="214939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Freeform 13"/>
          <p:cNvSpPr/>
          <p:nvPr/>
        </p:nvSpPr>
        <p:spPr>
          <a:xfrm>
            <a:off x="3328510" y="4831054"/>
            <a:ext cx="2241530" cy="1503863"/>
          </a:xfrm>
          <a:custGeom>
            <a:avLst/>
            <a:gdLst/>
            <a:ahLst/>
            <a:cxnLst/>
            <a:rect l="l" t="t" r="r" b="b"/>
            <a:pathLst>
              <a:path w="2390965" h="1604120">
                <a:moveTo>
                  <a:pt x="0" y="0"/>
                </a:moveTo>
                <a:lnTo>
                  <a:pt x="2390965" y="0"/>
                </a:lnTo>
                <a:lnTo>
                  <a:pt x="2390965" y="1604120"/>
                </a:lnTo>
                <a:lnTo>
                  <a:pt x="0" y="160412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4" name="TextBox 14"/>
          <p:cNvSpPr txBox="1"/>
          <p:nvPr/>
        </p:nvSpPr>
        <p:spPr>
          <a:xfrm>
            <a:off x="2277495" y="2275787"/>
            <a:ext cx="6363909" cy="795089"/>
          </a:xfrm>
          <a:prstGeom prst="rect">
            <a:avLst/>
          </a:prstGeom>
        </p:spPr>
        <p:txBody>
          <a:bodyPr wrap="square" lIns="0" tIns="0" rIns="0" bIns="0" rtlCol="0" anchor="t">
            <a:spAutoFit/>
          </a:bodyPr>
          <a:lstStyle/>
          <a:p>
            <a:pPr algn="ctr">
              <a:lnSpc>
                <a:spcPts val="6150"/>
              </a:lnSpc>
              <a:spcBef>
                <a:spcPct val="0"/>
              </a:spcBef>
            </a:pPr>
            <a:r>
              <a:rPr lang="en-US" sz="6700" b="1" dirty="0">
                <a:solidFill>
                  <a:srgbClr val="FFFFFF"/>
                </a:solidFill>
                <a:latin typeface="Times New Roman" panose="02020603050405020304" pitchFamily="18" charset="0"/>
                <a:ea typeface="Genty Sans"/>
                <a:cs typeface="Times New Roman" panose="02020603050405020304" pitchFamily="18" charset="0"/>
                <a:sym typeface="Genty Sans"/>
              </a:rPr>
              <a:t>III.LUYỆN TẬP</a:t>
            </a:r>
          </a:p>
        </p:txBody>
      </p:sp>
    </p:spTree>
    <p:extLst>
      <p:ext uri="{BB962C8B-B14F-4D97-AF65-F5344CB8AC3E}">
        <p14:creationId xmlns:p14="http://schemas.microsoft.com/office/powerpoint/2010/main" val="2366769728"/>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
        <p:nvSpPr>
          <p:cNvPr id="3" name="Rounded Rectangle 2"/>
          <p:cNvSpPr/>
          <p:nvPr/>
        </p:nvSpPr>
        <p:spPr>
          <a:xfrm>
            <a:off x="1815737" y="192048"/>
            <a:ext cx="8059783" cy="136243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dirty="0">
                <a:latin typeface="Times" panose="02020603050405020304" pitchFamily="18" charset="0"/>
                <a:cs typeface="Times" panose="02020603050405020304" pitchFamily="18" charset="0"/>
              </a:rPr>
              <a:t>HOẠT ĐỘNG:</a:t>
            </a:r>
          </a:p>
          <a:p>
            <a:pPr algn="ctr"/>
            <a:r>
              <a:rPr lang="vi-VN" sz="3600" b="1" dirty="0">
                <a:solidFill>
                  <a:srgbClr val="FF0000"/>
                </a:solidFill>
                <a:latin typeface="Times" panose="02020603050405020304" pitchFamily="18" charset="0"/>
                <a:cs typeface="Times" panose="02020603050405020304" pitchFamily="18" charset="0"/>
              </a:rPr>
              <a:t> </a:t>
            </a:r>
            <a:r>
              <a:rPr lang="vi-VN" sz="4000" b="1" dirty="0" smtClean="0">
                <a:solidFill>
                  <a:srgbClr val="FF0000"/>
                </a:solidFill>
                <a:latin typeface="Times" panose="02020603050405020304" pitchFamily="18" charset="0"/>
                <a:cs typeface="Times" panose="02020603050405020304" pitchFamily="18" charset="0"/>
              </a:rPr>
              <a:t>“</a:t>
            </a:r>
            <a:r>
              <a:rPr lang="en-US" sz="4000" b="1" dirty="0" smtClean="0">
                <a:solidFill>
                  <a:srgbClr val="FF0000"/>
                </a:solidFill>
                <a:latin typeface="Times" panose="02020603050405020304" pitchFamily="18" charset="0"/>
                <a:cs typeface="Times" panose="02020603050405020304" pitchFamily="18" charset="0"/>
              </a:rPr>
              <a:t>NHÀ SÁNG CHẾ</a:t>
            </a:r>
            <a:r>
              <a:rPr lang="vi-VN" sz="4000" b="1" dirty="0" smtClean="0">
                <a:solidFill>
                  <a:srgbClr val="FF0000"/>
                </a:solidFill>
                <a:latin typeface="Times" panose="02020603050405020304" pitchFamily="18" charset="0"/>
                <a:cs typeface="Times" panose="02020603050405020304" pitchFamily="18" charset="0"/>
              </a:rPr>
              <a:t>”</a:t>
            </a:r>
            <a:endParaRPr lang="en-US" sz="4000" b="1" dirty="0">
              <a:solidFill>
                <a:srgbClr val="FF0000"/>
              </a:solidFill>
              <a:latin typeface="Times" panose="02020603050405020304" pitchFamily="18" charset="0"/>
              <a:cs typeface="Times" panose="02020603050405020304" pitchFamily="18" charset="0"/>
            </a:endParaRPr>
          </a:p>
        </p:txBody>
      </p:sp>
      <p:sp>
        <p:nvSpPr>
          <p:cNvPr id="4" name="Rounded Rectangle 3"/>
          <p:cNvSpPr/>
          <p:nvPr/>
        </p:nvSpPr>
        <p:spPr>
          <a:xfrm>
            <a:off x="4267200" y="2077667"/>
            <a:ext cx="7195127" cy="317782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0"/>
              </a:spcAft>
            </a:pPr>
            <a:r>
              <a:rPr lang="vi-VN" sz="3200" dirty="0">
                <a:latin typeface="Times New Roman" panose="02020603050405020304" pitchFamily="18" charset="0"/>
                <a:cs typeface="Times New Roman" panose="02020603050405020304" pitchFamily="18" charset="0"/>
              </a:rPr>
              <a:t>Hãy ứng dụng kiến thức vừa học để tạo một động cơ đẩy mini từ các công cụ có sẵn</a:t>
            </a:r>
            <a:endParaRPr lang="en-US" sz="3200" dirty="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614" y="2077667"/>
            <a:ext cx="3722915" cy="2899002"/>
          </a:xfrm>
          <a:prstGeom prst="rect">
            <a:avLst/>
          </a:prstGeom>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1" cy="6858001"/>
          </a:xfrm>
          <a:prstGeom prst="rect">
            <a:avLst/>
          </a:prstGeom>
        </p:spPr>
      </p:pic>
      <p:pic>
        <p:nvPicPr>
          <p:cNvPr id="4" name="Google Shape;96;p2"/>
          <p:cNvPicPr preferRelativeResize="0"/>
          <p:nvPr/>
        </p:nvPicPr>
        <p:blipFill rotWithShape="1">
          <a:blip r:embed="rId4"/>
          <a:srcRect/>
          <a:stretch>
            <a:fillRect/>
          </a:stretch>
        </p:blipFill>
        <p:spPr>
          <a:xfrm>
            <a:off x="0" y="-76617"/>
            <a:ext cx="1615580" cy="908383"/>
          </a:xfrm>
          <a:prstGeom prst="rect">
            <a:avLst/>
          </a:prstGeom>
          <a:noFill/>
          <a:ln>
            <a:noFill/>
          </a:ln>
        </p:spPr>
      </p:pic>
      <p:sp>
        <p:nvSpPr>
          <p:cNvPr id="7" name="Rounded Rectangle 6"/>
          <p:cNvSpPr/>
          <p:nvPr/>
        </p:nvSpPr>
        <p:spPr>
          <a:xfrm>
            <a:off x="918625" y="982274"/>
            <a:ext cx="10576420" cy="53036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0"/>
              </a:spcAft>
            </a:pPr>
            <a:r>
              <a:rPr lang="vi-VN" sz="4000" dirty="0">
                <a:latin typeface="+mj-lt"/>
              </a:rPr>
              <a:t>Tiêu chí đánh giá:</a:t>
            </a:r>
            <a:endParaRPr lang="en-US" sz="4000" dirty="0">
              <a:latin typeface="+mj-lt"/>
            </a:endParaRPr>
          </a:p>
          <a:p>
            <a:pPr>
              <a:lnSpc>
                <a:spcPct val="115000"/>
              </a:lnSpc>
              <a:spcAft>
                <a:spcPts val="0"/>
              </a:spcAft>
            </a:pPr>
            <a:r>
              <a:rPr lang="vi-VN" sz="4000" dirty="0">
                <a:latin typeface="+mj-lt"/>
              </a:rPr>
              <a:t>    + Thực nghiệm thành công khi trứng ở vị trí cao nhất:   </a:t>
            </a:r>
            <a:r>
              <a:rPr lang="en-US" sz="4000" dirty="0" smtClean="0">
                <a:latin typeface="Times New Roman" panose="02020603050405020304" pitchFamily="18" charset="0"/>
                <a:cs typeface="Times New Roman" panose="02020603050405020304" pitchFamily="18" charset="0"/>
              </a:rPr>
              <a:t>30đ</a:t>
            </a:r>
            <a:endParaRPr lang="en-US" sz="4000" dirty="0">
              <a:latin typeface="+mj-lt"/>
            </a:endParaRPr>
          </a:p>
          <a:p>
            <a:pPr>
              <a:lnSpc>
                <a:spcPct val="115000"/>
              </a:lnSpc>
              <a:spcAft>
                <a:spcPts val="0"/>
              </a:spcAft>
            </a:pPr>
            <a:r>
              <a:rPr lang="vi-VN" sz="4000" dirty="0">
                <a:latin typeface="+mj-lt"/>
              </a:rPr>
              <a:t>    + Trình bày, giới thiệu ý tưởng:   </a:t>
            </a:r>
            <a:r>
              <a:rPr lang="en-US" sz="4000" dirty="0" smtClean="0">
                <a:latin typeface="Times New Roman" panose="02020603050405020304" pitchFamily="18" charset="0"/>
                <a:cs typeface="Times New Roman" panose="02020603050405020304" pitchFamily="18" charset="0"/>
              </a:rPr>
              <a:t>30đ</a:t>
            </a:r>
            <a:r>
              <a:rPr lang="vi-VN" sz="4000" dirty="0" smtClean="0">
                <a:latin typeface="+mj-lt"/>
              </a:rPr>
              <a:t>                                    </a:t>
            </a:r>
            <a:endParaRPr lang="en-US" sz="4000" dirty="0">
              <a:latin typeface="+mj-lt"/>
            </a:endParaRPr>
          </a:p>
          <a:p>
            <a:pPr>
              <a:lnSpc>
                <a:spcPct val="115000"/>
              </a:lnSpc>
              <a:spcAft>
                <a:spcPts val="0"/>
              </a:spcAft>
            </a:pPr>
            <a:r>
              <a:rPr lang="vi-VN" sz="4000" dirty="0">
                <a:latin typeface="+mj-lt"/>
              </a:rPr>
              <a:t>    + Hợp tác nhóm:  </a:t>
            </a:r>
            <a:r>
              <a:rPr lang="en-US" sz="4000" dirty="0" smtClean="0">
                <a:latin typeface="Times New Roman" panose="02020603050405020304" pitchFamily="18" charset="0"/>
                <a:cs typeface="Times New Roman" panose="02020603050405020304" pitchFamily="18" charset="0"/>
              </a:rPr>
              <a:t>30đ</a:t>
            </a:r>
            <a:r>
              <a:rPr lang="vi-VN" sz="4000" dirty="0" smtClean="0">
                <a:latin typeface="+mj-lt"/>
              </a:rPr>
              <a:t>                                                             </a:t>
            </a:r>
            <a:endParaRPr lang="en-US" sz="4000" dirty="0" smtClean="0">
              <a:latin typeface="+mj-lt"/>
            </a:endParaRPr>
          </a:p>
          <a:p>
            <a:pPr>
              <a:lnSpc>
                <a:spcPct val="115000"/>
              </a:lnSpc>
              <a:spcAft>
                <a:spcPts val="0"/>
              </a:spcAft>
            </a:pPr>
            <a:r>
              <a:rPr lang="vi-VN" sz="4000" dirty="0" smtClean="0">
                <a:latin typeface="+mj-lt"/>
              </a:rPr>
              <a:t>    </a:t>
            </a:r>
            <a:r>
              <a:rPr lang="vi-VN" sz="4000" dirty="0">
                <a:latin typeface="+mj-lt"/>
              </a:rPr>
              <a:t>+ Điểm thưởng:  </a:t>
            </a:r>
            <a:r>
              <a:rPr lang="en-US" sz="4000" dirty="0" smtClean="0">
                <a:latin typeface="Times New Roman" panose="02020603050405020304" pitchFamily="18" charset="0"/>
                <a:cs typeface="Times New Roman" panose="02020603050405020304" pitchFamily="18" charset="0"/>
              </a:rPr>
              <a:t>10đ</a:t>
            </a:r>
            <a:r>
              <a:rPr lang="vi-VN" sz="4000" dirty="0" smtClean="0">
                <a:latin typeface="+mj-lt"/>
              </a:rPr>
              <a:t>                                                                </a:t>
            </a:r>
            <a:endParaRPr lang="en-US" sz="4000" dirty="0">
              <a:latin typeface="+mj-lt"/>
              <a:ea typeface="SimSun" panose="02010600030101010101" pitchFamily="2" charset="-122"/>
            </a:endParaRPr>
          </a:p>
        </p:txBody>
      </p:sp>
    </p:spTree>
    <p:extLst>
      <p:ext uri="{BB962C8B-B14F-4D97-AF65-F5344CB8AC3E}">
        <p14:creationId xmlns:p14="http://schemas.microsoft.com/office/powerpoint/2010/main" val="1237973957"/>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12192001" cy="6858001"/>
          </a:xfrm>
          <a:prstGeom prst="rect">
            <a:avLst/>
          </a:prstGeom>
        </p:spPr>
      </p:pic>
      <p:sp>
        <p:nvSpPr>
          <p:cNvPr id="3" name="TextBox 2"/>
          <p:cNvSpPr txBox="1"/>
          <p:nvPr/>
        </p:nvSpPr>
        <p:spPr>
          <a:xfrm>
            <a:off x="1615580" y="1582725"/>
            <a:ext cx="9379989" cy="4031873"/>
          </a:xfrm>
          <a:prstGeom prst="rect">
            <a:avLst/>
          </a:prstGeom>
          <a:noFill/>
        </p:spPr>
        <p:txBody>
          <a:bodyPr wrap="square" rtlCol="0">
            <a:spAutoFit/>
          </a:bodyPr>
          <a:lstStyle/>
          <a:p>
            <a:pPr algn="just"/>
            <a:r>
              <a:rPr lang="vi-VN" sz="3200" i="1">
                <a:latin typeface="+mj-lt"/>
              </a:rPr>
              <a:t>	</a:t>
            </a:r>
            <a:r>
              <a:rPr lang="vi-VN" sz="3200" i="1">
                <a:solidFill>
                  <a:schemeClr val="bg2">
                    <a:lumMod val="10000"/>
                  </a:schemeClr>
                </a:solidFill>
                <a:latin typeface="+mj-lt"/>
              </a:rPr>
              <a:t>Các hoạt động liên quan đến khám phá kỳ diệu không chỉ là hành trình tìm hiểu và mở mang tri thức mà còn là cơ hội để chúng ta trải nghiệm thay đổi và phát triển. Mỗi khám phá đều góp phần làm cho cuộc sống thêm phong phú, khơi dậy niềm đam mê và lòng hiếu kỳ vô tận trong mỗi chúng ta. Hãy tiếp tục tìm kiếm, khám phá và trải nghiệm bởi thế giới này luôn ẩn chứa những điều kỳ diệu đang chờ đợi.</a:t>
            </a:r>
            <a:endParaRPr lang="en-US" sz="3200" i="1" dirty="0">
              <a:solidFill>
                <a:schemeClr val="bg2">
                  <a:lumMod val="10000"/>
                </a:schemeClr>
              </a:solidFill>
              <a:latin typeface="+mj-lt"/>
            </a:endParaRPr>
          </a:p>
        </p:txBody>
      </p:sp>
      <p:pic>
        <p:nvPicPr>
          <p:cNvPr id="4" name="Google Shape;96;p2"/>
          <p:cNvPicPr preferRelativeResize="0"/>
          <p:nvPr/>
        </p:nvPicPr>
        <p:blipFill rotWithShape="1">
          <a:blip r:embed="rId4"/>
          <a:srcRect/>
          <a:stretch>
            <a:fillRect/>
          </a:stretch>
        </p:blipFill>
        <p:spPr>
          <a:xfrm>
            <a:off x="0" y="-76617"/>
            <a:ext cx="1615580" cy="908383"/>
          </a:xfrm>
          <a:prstGeom prst="rect">
            <a:avLst/>
          </a:prstGeom>
          <a:noFill/>
          <a:ln>
            <a:noFill/>
          </a:ln>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loud 2"/>
          <p:cNvSpPr/>
          <p:nvPr/>
        </p:nvSpPr>
        <p:spPr>
          <a:xfrm>
            <a:off x="2085431" y="1196724"/>
            <a:ext cx="6766560" cy="3782201"/>
          </a:xfrm>
          <a:prstGeom prst="cloud">
            <a:avLst/>
          </a:prstGeom>
          <a:solidFill>
            <a:schemeClr val="accent2">
              <a:lumMod val="60000"/>
              <a:lumOff val="40000"/>
            </a:schemeClr>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C00000"/>
                </a:solidFill>
                <a:latin typeface="Algerian" panose="04020705040A02060702" pitchFamily="82" charset="0"/>
              </a:rPr>
              <a:t>I. KHÁM</a:t>
            </a:r>
            <a:r>
              <a:rPr lang="vi-VN" sz="7200" b="1" dirty="0">
                <a:solidFill>
                  <a:srgbClr val="C00000"/>
                </a:solidFill>
                <a:latin typeface="Algerian" panose="04020705040A02060702" pitchFamily="82" charset="0"/>
              </a:rPr>
              <a:t> </a:t>
            </a:r>
            <a:r>
              <a:rPr lang="en-US" sz="7200" b="1" dirty="0">
                <a:solidFill>
                  <a:srgbClr val="C00000"/>
                </a:solidFill>
                <a:latin typeface="Algerian" panose="04020705040A02060702" pitchFamily="82" charset="0"/>
              </a:rPr>
              <a:t>PHÁ</a:t>
            </a:r>
          </a:p>
        </p:txBody>
      </p:sp>
      <p:pic>
        <p:nvPicPr>
          <p:cNvPr id="4"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5248" y="914400"/>
            <a:ext cx="6077243" cy="12003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7200" b="1" dirty="0">
                <a:latin typeface="Algerian" panose="04020705040A02060702" pitchFamily="82" charset="0"/>
              </a:rPr>
              <a:t>IV.VẬN DỤNG</a:t>
            </a:r>
          </a:p>
        </p:txBody>
      </p:sp>
      <p:sp>
        <p:nvSpPr>
          <p:cNvPr id="4" name="TextBox 3"/>
          <p:cNvSpPr txBox="1"/>
          <p:nvPr/>
        </p:nvSpPr>
        <p:spPr>
          <a:xfrm>
            <a:off x="300445" y="2389547"/>
            <a:ext cx="5447212" cy="2606995"/>
          </a:xfrm>
          <a:prstGeom prst="rect">
            <a:avLst/>
          </a:prstGeom>
          <a:noFill/>
        </p:spPr>
        <p:txBody>
          <a:bodyPr wrap="square" rtlCol="0">
            <a:spAutoFit/>
          </a:bodyPr>
          <a:lstStyle/>
          <a:p>
            <a:pPr marL="571500" indent="-571500" algn="just">
              <a:buFont typeface="Wingdings" panose="05000000000000000000" pitchFamily="2" charset="2"/>
              <a:buChar char="q"/>
              <a:tabLst>
                <a:tab pos="228600" algn="l"/>
              </a:tabLst>
            </a:pPr>
            <a:r>
              <a:rPr lang="vi-VN" sz="3300" dirty="0">
                <a:latin typeface="Times New Roman" panose="02020603050405020304" pitchFamily="18" charset="0"/>
                <a:ea typeface="Calibri" panose="020F0502020204030204" charset="0"/>
                <a:cs typeface="Times New Roman" panose="02020603050405020304" pitchFamily="18" charset="0"/>
              </a:rPr>
              <a:t>Áp dụng những kỹ năng đã học trong cuộc sống</a:t>
            </a:r>
            <a:r>
              <a:rPr lang="vi-VN" sz="3300" dirty="0" smtClean="0">
                <a:latin typeface="Times New Roman" panose="02020603050405020304" pitchFamily="18" charset="0"/>
                <a:ea typeface="Calibri" panose="020F0502020204030204" charset="0"/>
                <a:cs typeface="Times New Roman" panose="02020603050405020304" pitchFamily="18" charset="0"/>
              </a:rPr>
              <a:t>.</a:t>
            </a:r>
            <a:endParaRPr lang="en-US" sz="3300" dirty="0" smtClean="0">
              <a:latin typeface="Times New Roman" panose="02020603050405020304" pitchFamily="18" charset="0"/>
              <a:ea typeface="Calibri" panose="020F0502020204030204" charset="0"/>
              <a:cs typeface="Times New Roman" panose="02020603050405020304" pitchFamily="18" charset="0"/>
            </a:endParaRPr>
          </a:p>
          <a:p>
            <a:pPr marL="571500" indent="-571500" algn="just">
              <a:buFont typeface="Wingdings" panose="05000000000000000000" pitchFamily="2" charset="2"/>
              <a:buChar char="q"/>
              <a:tabLst>
                <a:tab pos="228600" algn="l"/>
              </a:tabLst>
            </a:pPr>
            <a:r>
              <a:rPr lang="en-US" sz="3300" dirty="0" smtClean="0">
                <a:effectLst/>
                <a:latin typeface="Times New Roman" panose="02020603050405020304" pitchFamily="18" charset="0"/>
                <a:ea typeface="Calibri" panose="020F0502020204030204" charset="0"/>
                <a:cs typeface="Times New Roman" panose="02020603050405020304" pitchFamily="18" charset="0"/>
              </a:rPr>
              <a:t>HS chia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sẻ</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một</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số</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ứng</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dụng</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có</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thể</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áp</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dụng</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vào</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cuộc</a:t>
            </a:r>
            <a:r>
              <a:rPr lang="en-US" sz="3300" dirty="0" smtClean="0">
                <a:effectLst/>
                <a:latin typeface="Times New Roman" panose="02020603050405020304" pitchFamily="18" charset="0"/>
                <a:ea typeface="Calibri" panose="020F0502020204030204" charset="0"/>
                <a:cs typeface="Times New Roman" panose="02020603050405020304" pitchFamily="18" charset="0"/>
              </a:rPr>
              <a:t> </a:t>
            </a:r>
            <a:r>
              <a:rPr lang="en-US" sz="3300" dirty="0" err="1" smtClean="0">
                <a:effectLst/>
                <a:latin typeface="Times New Roman" panose="02020603050405020304" pitchFamily="18" charset="0"/>
                <a:ea typeface="Calibri" panose="020F0502020204030204" charset="0"/>
                <a:cs typeface="Times New Roman" panose="02020603050405020304" pitchFamily="18" charset="0"/>
              </a:rPr>
              <a:t>sống</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pic>
        <p:nvPicPr>
          <p:cNvPr id="5" name="Google Shape;96;p2"/>
          <p:cNvPicPr preferRelativeResize="0"/>
          <p:nvPr/>
        </p:nvPicPr>
        <p:blipFill rotWithShape="1">
          <a:blip r:embed="rId4"/>
          <a:srcRect/>
          <a:stretch>
            <a:fillRect/>
          </a:stretch>
        </p:blipFill>
        <p:spPr>
          <a:xfrm>
            <a:off x="0" y="-76617"/>
            <a:ext cx="1615580" cy="908383"/>
          </a:xfrm>
          <a:prstGeom prst="rect">
            <a:avLst/>
          </a:prstGeom>
          <a:noFill/>
          <a:ln>
            <a:noFill/>
          </a:ln>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ập nhật với hơn 71 về hình nền học sinh - coedo.com.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12167" y="539645"/>
            <a:ext cx="9084039" cy="1319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dirty="0">
                <a:latin typeface="+mj-lt"/>
              </a:rPr>
              <a:t>HOẠT ĐỘNG</a:t>
            </a:r>
          </a:p>
          <a:p>
            <a:pPr algn="ctr"/>
            <a:r>
              <a:rPr lang="vi-VN" sz="4400" b="1" dirty="0" smtClean="0">
                <a:solidFill>
                  <a:srgbClr val="FF0000"/>
                </a:solidFill>
                <a:latin typeface="+mj-lt"/>
              </a:rPr>
              <a:t>“</a:t>
            </a:r>
            <a:r>
              <a:rPr lang="en-US" sz="4400" b="1" dirty="0" smtClean="0">
                <a:solidFill>
                  <a:srgbClr val="FF0000"/>
                </a:solidFill>
                <a:latin typeface="+mj-lt"/>
              </a:rPr>
              <a:t> AI BAY XA HƠN </a:t>
            </a:r>
            <a:r>
              <a:rPr lang="vi-VN" sz="4400" b="1" dirty="0" smtClean="0">
                <a:solidFill>
                  <a:srgbClr val="FF0000"/>
                </a:solidFill>
                <a:latin typeface="+mj-lt"/>
              </a:rPr>
              <a:t>”</a:t>
            </a:r>
            <a:endParaRPr lang="en-US" sz="4400" b="1" dirty="0">
              <a:solidFill>
                <a:srgbClr val="FF0000"/>
              </a:solidFill>
              <a:latin typeface="+mj-lt"/>
            </a:endParaRPr>
          </a:p>
        </p:txBody>
      </p:sp>
      <p:pic>
        <p:nvPicPr>
          <p:cNvPr id="7" name="Google Shape;96;p2"/>
          <p:cNvPicPr preferRelativeResize="0"/>
          <p:nvPr/>
        </p:nvPicPr>
        <p:blipFill rotWithShape="1">
          <a:blip r:embed="rId4"/>
          <a:srcRect/>
          <a:stretch>
            <a:fillRect/>
          </a:stretch>
        </p:blipFill>
        <p:spPr>
          <a:xfrm>
            <a:off x="0" y="-63554"/>
            <a:ext cx="1615580" cy="908383"/>
          </a:xfrm>
          <a:prstGeom prst="rect">
            <a:avLst/>
          </a:prstGeom>
          <a:noFill/>
          <a:ln>
            <a:no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0496" y="2526161"/>
            <a:ext cx="4777031" cy="4160966"/>
          </a:xfrm>
          <a:prstGeom prst="rect">
            <a:avLst/>
          </a:prstGeom>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2270"/>
            <a:ext cx="12192001" cy="6858001"/>
          </a:xfrm>
          <a:prstGeom prst="rect">
            <a:avLst/>
          </a:prstGeom>
        </p:spPr>
      </p:pic>
      <p:pic>
        <p:nvPicPr>
          <p:cNvPr id="4" name="Google Shape;96;p2"/>
          <p:cNvPicPr preferRelativeResize="0"/>
          <p:nvPr/>
        </p:nvPicPr>
        <p:blipFill rotWithShape="1">
          <a:blip r:embed="rId4"/>
          <a:srcRect/>
          <a:stretch>
            <a:fillRect/>
          </a:stretch>
        </p:blipFill>
        <p:spPr>
          <a:xfrm>
            <a:off x="0" y="-76617"/>
            <a:ext cx="1615580" cy="908383"/>
          </a:xfrm>
          <a:prstGeom prst="rect">
            <a:avLst/>
          </a:prstGeom>
          <a:noFill/>
          <a:ln>
            <a:noFill/>
          </a:ln>
        </p:spPr>
      </p:pic>
      <p:sp>
        <p:nvSpPr>
          <p:cNvPr id="7" name="TextBox 6"/>
          <p:cNvSpPr txBox="1"/>
          <p:nvPr/>
        </p:nvSpPr>
        <p:spPr>
          <a:xfrm>
            <a:off x="1615580" y="1387847"/>
            <a:ext cx="4181063" cy="4031873"/>
          </a:xfrm>
          <a:prstGeom prst="rect">
            <a:avLst/>
          </a:prstGeom>
          <a:noFill/>
        </p:spPr>
        <p:txBody>
          <a:bodyPr wrap="square" rtlCol="0">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CHUẨN BỊ :</a:t>
            </a: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Giấy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đã</a:t>
            </a:r>
            <a:r>
              <a:rPr lang="en-US" sz="3200" dirty="0" smtClean="0">
                <a:solidFill>
                  <a:srgbClr val="FF0000"/>
                </a:solidFill>
                <a:latin typeface="Times New Roman" panose="02020603050405020304" pitchFamily="18" charset="0"/>
                <a:cs typeface="Times New Roman" panose="02020603050405020304" pitchFamily="18" charset="0"/>
              </a:rPr>
              <a:t> qua </a:t>
            </a:r>
            <a:r>
              <a:rPr lang="en-US" sz="3200" dirty="0" err="1" smtClean="0">
                <a:solidFill>
                  <a:srgbClr val="FF0000"/>
                </a:solidFill>
                <a:latin typeface="Times New Roman" panose="02020603050405020304" pitchFamily="18" charset="0"/>
                <a:cs typeface="Times New Roman" panose="02020603050405020304" pitchFamily="18" charset="0"/>
              </a:rPr>
              <a:t>sử</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dụng</a:t>
            </a:r>
            <a:r>
              <a:rPr lang="en-US" sz="3200" dirty="0" smtClean="0">
                <a:solidFill>
                  <a:srgbClr val="FF0000"/>
                </a:solidFill>
                <a:latin typeface="Times New Roman" panose="02020603050405020304" pitchFamily="18" charset="0"/>
                <a:cs typeface="Times New Roman" panose="02020603050405020304" pitchFamily="18" charset="0"/>
              </a:rPr>
              <a:t> </a:t>
            </a: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Sinh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gấp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máy</a:t>
            </a:r>
            <a:r>
              <a:rPr lang="en-US" sz="3200" dirty="0" smtClean="0">
                <a:solidFill>
                  <a:srgbClr val="FF0000"/>
                </a:solidFill>
                <a:latin typeface="Times New Roman" panose="02020603050405020304" pitchFamily="18" charset="0"/>
                <a:cs typeface="Times New Roman" panose="02020603050405020304" pitchFamily="18" charset="0"/>
              </a:rPr>
              <a:t> bay </a:t>
            </a:r>
            <a:r>
              <a:rPr lang="en-US" sz="3200" dirty="0" err="1" smtClean="0">
                <a:solidFill>
                  <a:srgbClr val="FF0000"/>
                </a:solidFill>
                <a:latin typeface="Times New Roman" panose="02020603050405020304" pitchFamily="18" charset="0"/>
                <a:cs typeface="Times New Roman" panose="02020603050405020304" pitchFamily="18" charset="0"/>
              </a:rPr>
              <a:t>trong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gian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nhanh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nhất</a:t>
            </a:r>
            <a:r>
              <a:rPr lang="en-US" sz="3200" dirty="0" smtClean="0">
                <a:solidFill>
                  <a:srgbClr val="FF0000"/>
                </a:solidFill>
                <a:latin typeface="Times New Roman" panose="02020603050405020304" pitchFamily="18" charset="0"/>
                <a:cs typeface="Times New Roman" panose="02020603050405020304" pitchFamily="18" charset="0"/>
              </a:rPr>
              <a:t>.</a:t>
            </a:r>
          </a:p>
          <a:p>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Đội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nào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có</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máy</a:t>
            </a:r>
            <a:r>
              <a:rPr lang="en-US" sz="3200" dirty="0" smtClean="0">
                <a:solidFill>
                  <a:srgbClr val="FF0000"/>
                </a:solidFill>
                <a:latin typeface="Times New Roman" panose="02020603050405020304" pitchFamily="18" charset="0"/>
                <a:cs typeface="Times New Roman" panose="02020603050405020304" pitchFamily="18" charset="0"/>
              </a:rPr>
              <a:t> bay </a:t>
            </a:r>
            <a:r>
              <a:rPr lang="en-US" sz="3200" dirty="0" err="1" smtClean="0">
                <a:solidFill>
                  <a:srgbClr val="FF0000"/>
                </a:solidFill>
                <a:latin typeface="Times New Roman" panose="02020603050405020304" pitchFamily="18" charset="0"/>
                <a:cs typeface="Times New Roman" panose="02020603050405020304" pitchFamily="18" charset="0"/>
              </a:rPr>
              <a:t>bay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xa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nhất</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đội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ấy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chiến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thắng</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901" y="1205179"/>
            <a:ext cx="4933582" cy="3690257"/>
          </a:xfrm>
          <a:prstGeom prst="rect">
            <a:avLst/>
          </a:prstGeom>
        </p:spPr>
      </p:pic>
    </p:spTree>
    <p:extLst>
      <p:ext uri="{BB962C8B-B14F-4D97-AF65-F5344CB8AC3E}">
        <p14:creationId xmlns:p14="http://schemas.microsoft.com/office/powerpoint/2010/main" val="86966301"/>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6F6F6"/>
              </a:clrFrom>
              <a:clrTo>
                <a:srgbClr val="F6F6F6">
                  <a:alpha val="0"/>
                </a:srgbClr>
              </a:clrTo>
            </a:clrChange>
          </a:blip>
          <a:stretch>
            <a:fillRect/>
          </a:stretch>
        </p:blipFill>
        <p:spPr>
          <a:xfrm>
            <a:off x="1306286" y="2802526"/>
            <a:ext cx="3666036" cy="3942399"/>
          </a:xfrm>
          <a:prstGeom prst="rect">
            <a:avLst/>
          </a:prstGeom>
        </p:spPr>
      </p:pic>
      <p:sp>
        <p:nvSpPr>
          <p:cNvPr id="4" name="Cloud Callout 3"/>
          <p:cNvSpPr/>
          <p:nvPr/>
        </p:nvSpPr>
        <p:spPr>
          <a:xfrm>
            <a:off x="4815567" y="248192"/>
            <a:ext cx="7150009" cy="3226527"/>
          </a:xfrm>
          <a:prstGeom prst="cloudCallout">
            <a:avLst>
              <a:gd name="adj1" fmla="val -45680"/>
              <a:gd name="adj2" fmla="val 4671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p:cNvSpPr/>
          <p:nvPr/>
        </p:nvSpPr>
        <p:spPr>
          <a:xfrm>
            <a:off x="5569132" y="1270502"/>
            <a:ext cx="6096000" cy="1200329"/>
          </a:xfrm>
          <a:prstGeom prst="rect">
            <a:avLst/>
          </a:prstGeom>
        </p:spPr>
        <p:txBody>
          <a:bodyPr>
            <a:spAutoFit/>
          </a:bodyPr>
          <a:lstStyle/>
          <a:p>
            <a:pPr algn="ctr"/>
            <a:r>
              <a:rPr lang="en-US" sz="3600" dirty="0" smtClean="0">
                <a:latin typeface="Times" panose="02020603050405020304" pitchFamily="18" charset="0"/>
                <a:cs typeface="Times" panose="02020603050405020304" pitchFamily="18" charset="0"/>
              </a:rPr>
              <a:t>“MÁY BAY GIẤY BAY ĐƯỢC DO ĐÂU?”</a:t>
            </a:r>
            <a:endParaRPr lang="en-US" sz="3600" dirty="0">
              <a:latin typeface="Times" panose="02020603050405020304" pitchFamily="18" charset="0"/>
              <a:cs typeface="Times" panose="02020603050405020304" pitchFamily="18" charset="0"/>
            </a:endParaRPr>
          </a:p>
        </p:txBody>
      </p:sp>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 tiết 187+ hình nền powerpoint đẹp đơn giản nhất - curveshan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617"/>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96;p2"/>
          <p:cNvPicPr preferRelativeResize="0"/>
          <p:nvPr/>
        </p:nvPicPr>
        <p:blipFill rotWithShape="1">
          <a:blip r:embed="rId4"/>
          <a:srcRect/>
          <a:stretch>
            <a:fillRect/>
          </a:stretch>
        </p:blipFill>
        <p:spPr>
          <a:xfrm>
            <a:off x="0" y="-76617"/>
            <a:ext cx="1615580" cy="908383"/>
          </a:xfrm>
          <a:prstGeom prst="rect">
            <a:avLst/>
          </a:prstGeom>
          <a:noFill/>
          <a:ln>
            <a:noFill/>
          </a:ln>
        </p:spPr>
      </p:pic>
      <p:sp>
        <p:nvSpPr>
          <p:cNvPr id="2" name="TextBox 1"/>
          <p:cNvSpPr txBox="1"/>
          <p:nvPr/>
        </p:nvSpPr>
        <p:spPr>
          <a:xfrm>
            <a:off x="1615580" y="1171329"/>
            <a:ext cx="8817429" cy="2862322"/>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Có</a:t>
            </a:r>
            <a:r>
              <a:rPr lang="vi-VN" sz="3600" dirty="0">
                <a:latin typeface="Times New Roman" panose="02020603050405020304" pitchFamily="18" charset="0"/>
                <a:cs typeface="Times New Roman" panose="02020603050405020304" pitchFamily="18" charset="0"/>
              </a:rPr>
              <a:t> rất nhiều cách thức vật lí có thể giúp vật thể bay lên, nhưng ngày hôm nay, chúng ta sẽ ứng dụng một trong những điều kỳ diệu của các phản ứng hóa học để xem có thể làm điều tương tự không nhé.</a:t>
            </a:r>
            <a:endParaRPr lang="en-US" sz="3600" i="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a:stretch>
        </a:blipFill>
        <a:effectLst/>
      </p:bgPr>
    </p:bg>
    <p:spTree>
      <p:nvGrpSpPr>
        <p:cNvPr id="1" name=""/>
        <p:cNvGrpSpPr/>
        <p:nvPr/>
      </p:nvGrpSpPr>
      <p:grpSpPr>
        <a:xfrm>
          <a:off x="0" y="0"/>
          <a:ext cx="0" cy="0"/>
          <a:chOff x="0" y="0"/>
          <a:chExt cx="0" cy="0"/>
        </a:xfrm>
      </p:grpSpPr>
      <p:sp>
        <p:nvSpPr>
          <p:cNvPr id="2" name="TextBox 1"/>
          <p:cNvSpPr txBox="1"/>
          <p:nvPr/>
        </p:nvSpPr>
        <p:spPr>
          <a:xfrm>
            <a:off x="169817" y="2906829"/>
            <a:ext cx="12022183" cy="35394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a:t>
            </a:r>
            <a:r>
              <a:rPr lang="en-US" sz="35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 2</a:t>
            </a:r>
            <a:r>
              <a:rPr lang="vi-VN" sz="35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 HÀNH CÁC NHÓM NGHỀ NGHIỆP TƯƠNG LAI</a:t>
            </a:r>
            <a:endParaRPr lang="vi-VN"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5400" b="1" dirty="0">
                <a:solidFill>
                  <a:srgbClr val="FF0000"/>
                </a:solidFill>
                <a:effectLst>
                  <a:outerShdw blurRad="38100" dist="38100" dir="2700000" algn="tl">
                    <a:srgbClr val="000000">
                      <a:alpha val="43137"/>
                    </a:srgbClr>
                  </a:outerShdw>
                </a:effectLst>
                <a:latin typeface="Algerian" panose="04020705040A02060702" pitchFamily="82" charset="0"/>
              </a:rPr>
              <a:t>BÀI </a:t>
            </a:r>
            <a:r>
              <a:rPr lang="en-US" sz="5400" b="1" dirty="0">
                <a:solidFill>
                  <a:srgbClr val="FF0000"/>
                </a:solidFill>
                <a:effectLst>
                  <a:outerShdw blurRad="38100" dist="38100" dir="2700000" algn="tl">
                    <a:srgbClr val="000000">
                      <a:alpha val="43137"/>
                    </a:srgbClr>
                  </a:outerShdw>
                </a:effectLst>
                <a:latin typeface="Algerian" panose="04020705040A02060702" pitchFamily="82" charset="0"/>
              </a:rPr>
              <a:t>2</a:t>
            </a:r>
          </a:p>
          <a:p>
            <a:pPr algn="ctr"/>
            <a:r>
              <a:rPr lang="en-US"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 KHOA HỌC NHỎ TUỔI</a:t>
            </a:r>
            <a:endPar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a:t>
            </a:r>
            <a:r>
              <a:rPr lang="en-US" sz="40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4000" b="1" i="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Google Shape;96;p2"/>
          <p:cNvPicPr preferRelativeResize="0"/>
          <p:nvPr/>
        </p:nvPicPr>
        <p:blipFill rotWithShape="1">
          <a:blip r:embed="rId4"/>
          <a:srcRect/>
          <a:stretch>
            <a:fillRect/>
          </a:stretch>
        </p:blipFill>
        <p:spPr>
          <a:xfrm>
            <a:off x="0" y="-63554"/>
            <a:ext cx="1615580" cy="908383"/>
          </a:xfrm>
          <a:prstGeom prst="rect">
            <a:avLst/>
          </a:prstGeom>
          <a:noFill/>
          <a:ln>
            <a:noFill/>
          </a:ln>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1347" y="-689349"/>
            <a:ext cx="9410930" cy="7580192"/>
          </a:xfrm>
          <a:custGeom>
            <a:avLst/>
            <a:gdLst/>
            <a:ahLst/>
            <a:cxnLst/>
            <a:rect l="l" t="t" r="r" b="b"/>
            <a:pathLst>
              <a:path w="10038325" h="8085538">
                <a:moveTo>
                  <a:pt x="0" y="0"/>
                </a:moveTo>
                <a:lnTo>
                  <a:pt x="10038324" y="0"/>
                </a:lnTo>
                <a:lnTo>
                  <a:pt x="10038324" y="8085538"/>
                </a:lnTo>
                <a:lnTo>
                  <a:pt x="0" y="8085538"/>
                </a:lnTo>
                <a:lnTo>
                  <a:pt x="0" y="0"/>
                </a:lnTo>
                <a:close/>
              </a:path>
            </a:pathLst>
          </a:custGeom>
          <a:blipFill>
            <a:blip r:embed="rId3">
              <a:alphaModFix amt="64000"/>
              <a:extLst>
                <a:ext uri="{96DAC541-7B7A-43D3-8B79-37D633B846F1}">
                  <asvg:svgBlip xmlns:asvg="http://schemas.microsoft.com/office/drawing/2016/SVG/main" xmlns="" r:embed="rId4"/>
                </a:ext>
              </a:extLst>
            </a:blip>
            <a:stretch>
              <a:fillRect b="-24151"/>
            </a:stretch>
          </a:blipFill>
        </p:spPr>
      </p:sp>
      <p:grpSp>
        <p:nvGrpSpPr>
          <p:cNvPr id="3" name="Group 3"/>
          <p:cNvGrpSpPr/>
          <p:nvPr/>
        </p:nvGrpSpPr>
        <p:grpSpPr>
          <a:xfrm>
            <a:off x="7036535" y="658918"/>
            <a:ext cx="3512536" cy="1151797"/>
            <a:chOff x="0" y="0"/>
            <a:chExt cx="2272773" cy="830139"/>
          </a:xfrm>
        </p:grpSpPr>
        <p:sp>
          <p:nvSpPr>
            <p:cNvPr id="4" name="Freeform 4"/>
            <p:cNvSpPr/>
            <p:nvPr/>
          </p:nvSpPr>
          <p:spPr>
            <a:xfrm>
              <a:off x="0" y="0"/>
              <a:ext cx="2272773" cy="830139"/>
            </a:xfrm>
            <a:custGeom>
              <a:avLst/>
              <a:gdLst/>
              <a:ahLst/>
              <a:cxnLst/>
              <a:rect l="l" t="t" r="r" b="b"/>
              <a:pathLst>
                <a:path w="2272773" h="830139">
                  <a:moveTo>
                    <a:pt x="36846" y="0"/>
                  </a:moveTo>
                  <a:lnTo>
                    <a:pt x="2235926" y="0"/>
                  </a:lnTo>
                  <a:cubicBezTo>
                    <a:pt x="2245699" y="0"/>
                    <a:pt x="2255070" y="3882"/>
                    <a:pt x="2261981" y="10792"/>
                  </a:cubicBezTo>
                  <a:cubicBezTo>
                    <a:pt x="2268891" y="17702"/>
                    <a:pt x="2272773" y="27074"/>
                    <a:pt x="2272773" y="36846"/>
                  </a:cubicBezTo>
                  <a:lnTo>
                    <a:pt x="2272773" y="793293"/>
                  </a:lnTo>
                  <a:cubicBezTo>
                    <a:pt x="2272773" y="803065"/>
                    <a:pt x="2268891" y="812437"/>
                    <a:pt x="2261981" y="819347"/>
                  </a:cubicBezTo>
                  <a:cubicBezTo>
                    <a:pt x="2255070" y="826257"/>
                    <a:pt x="2245699" y="830139"/>
                    <a:pt x="2235926" y="830139"/>
                  </a:cubicBezTo>
                  <a:lnTo>
                    <a:pt x="36846" y="830139"/>
                  </a:lnTo>
                  <a:cubicBezTo>
                    <a:pt x="27074" y="830139"/>
                    <a:pt x="17702" y="826257"/>
                    <a:pt x="10792" y="819347"/>
                  </a:cubicBezTo>
                  <a:cubicBezTo>
                    <a:pt x="3882" y="812437"/>
                    <a:pt x="0" y="803065"/>
                    <a:pt x="0" y="793293"/>
                  </a:cubicBezTo>
                  <a:lnTo>
                    <a:pt x="0" y="36846"/>
                  </a:lnTo>
                  <a:cubicBezTo>
                    <a:pt x="0" y="27074"/>
                    <a:pt x="3882" y="17702"/>
                    <a:pt x="10792" y="10792"/>
                  </a:cubicBezTo>
                  <a:cubicBezTo>
                    <a:pt x="17702" y="3882"/>
                    <a:pt x="27074" y="0"/>
                    <a:pt x="36846" y="0"/>
                  </a:cubicBezTo>
                  <a:close/>
                </a:path>
              </a:pathLst>
            </a:custGeom>
            <a:solidFill>
              <a:srgbClr val="FFA849"/>
            </a:solidFill>
          </p:spPr>
        </p:sp>
        <p:sp>
          <p:nvSpPr>
            <p:cNvPr id="5" name="TextBox 5"/>
            <p:cNvSpPr txBox="1"/>
            <p:nvPr/>
          </p:nvSpPr>
          <p:spPr>
            <a:xfrm>
              <a:off x="0" y="-57150"/>
              <a:ext cx="2272773" cy="887289"/>
            </a:xfrm>
            <a:prstGeom prst="rect">
              <a:avLst/>
            </a:prstGeom>
          </p:spPr>
          <p:txBody>
            <a:bodyPr lIns="47625" tIns="47625" rIns="47625" bIns="47625" rtlCol="0" anchor="ctr"/>
            <a:lstStyle/>
            <a:p>
              <a:pPr algn="ctr">
                <a:lnSpc>
                  <a:spcPts val="1838"/>
                </a:lnSpc>
              </a:pPr>
              <a:endParaRPr sz="1688"/>
            </a:p>
          </p:txBody>
        </p:sp>
      </p:grpSp>
      <p:sp>
        <p:nvSpPr>
          <p:cNvPr id="6" name="Freeform 6"/>
          <p:cNvSpPr/>
          <p:nvPr/>
        </p:nvSpPr>
        <p:spPr>
          <a:xfrm>
            <a:off x="933956" y="5807501"/>
            <a:ext cx="10061736" cy="1911729"/>
          </a:xfrm>
          <a:custGeom>
            <a:avLst/>
            <a:gdLst/>
            <a:ahLst/>
            <a:cxnLst/>
            <a:rect l="l" t="t" r="r" b="b"/>
            <a:pathLst>
              <a:path w="10732518" h="2039178">
                <a:moveTo>
                  <a:pt x="0" y="0"/>
                </a:moveTo>
                <a:lnTo>
                  <a:pt x="10732519" y="0"/>
                </a:lnTo>
                <a:lnTo>
                  <a:pt x="10732519" y="2039179"/>
                </a:lnTo>
                <a:lnTo>
                  <a:pt x="0" y="2039179"/>
                </a:lnTo>
                <a:lnTo>
                  <a:pt x="0" y="0"/>
                </a:lnTo>
                <a:close/>
              </a:path>
            </a:pathLst>
          </a:custGeom>
          <a:blipFill>
            <a:blip r:embed="rId5"/>
            <a:stretch>
              <a:fillRect/>
            </a:stretch>
          </a:blipFill>
        </p:spPr>
      </p:sp>
      <p:sp>
        <p:nvSpPr>
          <p:cNvPr id="7" name="Freeform 7"/>
          <p:cNvSpPr/>
          <p:nvPr/>
        </p:nvSpPr>
        <p:spPr>
          <a:xfrm>
            <a:off x="5207080" y="2772493"/>
            <a:ext cx="3259069" cy="3577820"/>
          </a:xfrm>
          <a:custGeom>
            <a:avLst/>
            <a:gdLst/>
            <a:ahLst/>
            <a:cxnLst/>
            <a:rect l="l" t="t" r="r" b="b"/>
            <a:pathLst>
              <a:path w="3476340" h="3816341">
                <a:moveTo>
                  <a:pt x="0" y="0"/>
                </a:moveTo>
                <a:lnTo>
                  <a:pt x="3476339" y="0"/>
                </a:lnTo>
                <a:lnTo>
                  <a:pt x="3476339" y="3816341"/>
                </a:lnTo>
                <a:lnTo>
                  <a:pt x="0" y="381634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8466148" y="2401037"/>
            <a:ext cx="2459764" cy="4992140"/>
          </a:xfrm>
          <a:custGeom>
            <a:avLst/>
            <a:gdLst/>
            <a:ahLst/>
            <a:cxnLst/>
            <a:rect l="l" t="t" r="r" b="b"/>
            <a:pathLst>
              <a:path w="2623748" h="5324949">
                <a:moveTo>
                  <a:pt x="0" y="0"/>
                </a:moveTo>
                <a:lnTo>
                  <a:pt x="2623748" y="0"/>
                </a:lnTo>
                <a:lnTo>
                  <a:pt x="2623748" y="5324949"/>
                </a:lnTo>
                <a:lnTo>
                  <a:pt x="0" y="53249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594286" y="3429000"/>
            <a:ext cx="1859428" cy="2589077"/>
          </a:xfrm>
          <a:custGeom>
            <a:avLst/>
            <a:gdLst/>
            <a:ahLst/>
            <a:cxnLst/>
            <a:rect l="l" t="t" r="r" b="b"/>
            <a:pathLst>
              <a:path w="1983390" h="2761682">
                <a:moveTo>
                  <a:pt x="0" y="0"/>
                </a:moveTo>
                <a:lnTo>
                  <a:pt x="1983390" y="0"/>
                </a:lnTo>
                <a:lnTo>
                  <a:pt x="1983390" y="2761682"/>
                </a:lnTo>
                <a:lnTo>
                  <a:pt x="0" y="276168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2719725" y="2401037"/>
            <a:ext cx="1797017" cy="3568097"/>
          </a:xfrm>
          <a:custGeom>
            <a:avLst/>
            <a:gdLst/>
            <a:ahLst/>
            <a:cxnLst/>
            <a:rect l="l" t="t" r="r" b="b"/>
            <a:pathLst>
              <a:path w="1916818" h="3805970">
                <a:moveTo>
                  <a:pt x="0" y="0"/>
                </a:moveTo>
                <a:lnTo>
                  <a:pt x="1916817" y="0"/>
                </a:lnTo>
                <a:lnTo>
                  <a:pt x="1916817" y="3805970"/>
                </a:lnTo>
                <a:lnTo>
                  <a:pt x="0" y="38059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a:off x="2939397" y="3429000"/>
            <a:ext cx="2667526" cy="4890465"/>
          </a:xfrm>
          <a:custGeom>
            <a:avLst/>
            <a:gdLst/>
            <a:ahLst/>
            <a:cxnLst/>
            <a:rect l="l" t="t" r="r" b="b"/>
            <a:pathLst>
              <a:path w="2845361" h="5216496">
                <a:moveTo>
                  <a:pt x="0" y="0"/>
                </a:moveTo>
                <a:lnTo>
                  <a:pt x="2845362" y="0"/>
                </a:lnTo>
                <a:lnTo>
                  <a:pt x="2845362" y="5216496"/>
                </a:lnTo>
                <a:lnTo>
                  <a:pt x="0" y="521649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TextBox 12"/>
          <p:cNvSpPr txBox="1"/>
          <p:nvPr/>
        </p:nvSpPr>
        <p:spPr>
          <a:xfrm>
            <a:off x="497384" y="1187246"/>
            <a:ext cx="7551551" cy="673261"/>
          </a:xfrm>
          <a:prstGeom prst="rect">
            <a:avLst/>
          </a:prstGeom>
        </p:spPr>
        <p:txBody>
          <a:bodyPr wrap="square" lIns="0" tIns="0" rIns="0" bIns="0" rtlCol="0" anchor="ctr">
            <a:spAutoFit/>
          </a:bodyPr>
          <a:lstStyle/>
          <a:p>
            <a:pPr algn="ctr">
              <a:lnSpc>
                <a:spcPts val="4533"/>
              </a:lnSpc>
              <a:spcBef>
                <a:spcPct val="0"/>
              </a:spcBef>
            </a:pPr>
            <a:r>
              <a:rPr lang="en-US" sz="8000" b="1" dirty="0">
                <a:latin typeface="Times New Roman" panose="02020603050405020304" pitchFamily="18" charset="0"/>
                <a:ea typeface="Genty Sans"/>
                <a:cs typeface="Times New Roman" panose="02020603050405020304" pitchFamily="18" charset="0"/>
                <a:sym typeface="Genty Sans"/>
              </a:rPr>
              <a:t>II.KẾT NỐI</a:t>
            </a:r>
          </a:p>
        </p:txBody>
      </p:sp>
    </p:spTree>
    <p:extLst>
      <p:ext uri="{BB962C8B-B14F-4D97-AF65-F5344CB8AC3E}">
        <p14:creationId xmlns:p14="http://schemas.microsoft.com/office/powerpoint/2010/main" val="820279131"/>
      </p:ext>
    </p:extLst>
  </p:cSld>
  <p:clrMapOvr>
    <a:masterClrMapping/>
  </p:clrMapOvr>
  <p:transition spd="slow">
    <p:randomBar dir="vert"/>
    <p:sndAc>
      <p:stSnd>
        <p:snd r:embed="rId2" name="chimes.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
        <p:nvSpPr>
          <p:cNvPr id="6" name="Rounded Rectangle 5"/>
          <p:cNvSpPr/>
          <p:nvPr/>
        </p:nvSpPr>
        <p:spPr>
          <a:xfrm>
            <a:off x="2730136" y="186714"/>
            <a:ext cx="7785463" cy="152409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4400" dirty="0">
                <a:latin typeface="+mj-lt"/>
              </a:rPr>
              <a:t>HOẠT ĐỘNG</a:t>
            </a:r>
          </a:p>
          <a:p>
            <a:pPr algn="ctr"/>
            <a:r>
              <a:rPr lang="vi-VN" sz="4000" b="1" dirty="0" smtClean="0">
                <a:solidFill>
                  <a:srgbClr val="FF0000"/>
                </a:solidFill>
                <a:latin typeface="+mj-lt"/>
              </a:rPr>
              <a:t>“</a:t>
            </a:r>
            <a:r>
              <a:rPr lang="en-US" sz="4000" b="1" dirty="0" smtClean="0">
                <a:solidFill>
                  <a:srgbClr val="FF0000"/>
                </a:solidFill>
                <a:latin typeface="Times New Roman" panose="02020603050405020304" pitchFamily="18" charset="0"/>
                <a:cs typeface="Times New Roman" panose="02020603050405020304" pitchFamily="18" charset="0"/>
              </a:rPr>
              <a:t>PHẢN ỨNG KÌ DIỆU</a:t>
            </a:r>
            <a:r>
              <a:rPr lang="vi-VN" sz="4000" b="1" dirty="0" smtClean="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Những Câu Hỏi Vì Sao | Thú Vi – Apps bei Google 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3854" y="19812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sndAc>
      <p:stSnd>
        <p:snd r:embed="rId2" name="chimes.wav"/>
      </p:st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377</Words>
  <Application>Microsoft Office PowerPoint</Application>
  <PresentationFormat>Widescreen</PresentationFormat>
  <Paragraphs>48</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SimSun</vt:lpstr>
      <vt:lpstr>Algerian</vt:lpstr>
      <vt:lpstr>Arial</vt:lpstr>
      <vt:lpstr>Calibri</vt:lpstr>
      <vt:lpstr>Calibri Light</vt:lpstr>
      <vt:lpstr>等线</vt:lpstr>
      <vt:lpstr>Genty Sans</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391</cp:revision>
  <dcterms:created xsi:type="dcterms:W3CDTF">2022-07-25T06:57:00Z</dcterms:created>
  <dcterms:modified xsi:type="dcterms:W3CDTF">2025-06-16T09:38:21Z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9B718540EB6F45928833BE182FFA71DD_12</vt:lpwstr>
  </property>
  <property fmtid="{D5CDD505-2E9C-101B-9397-08002B2CF9AE}" pid="3" name="KSOProductBuildVer">
    <vt:lpwstr>1033-12.2.0.17562</vt:lpwstr>
  </property>
</Properties>
</file>