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347" r:id="rId4"/>
    <p:sldId id="259" r:id="rId5"/>
    <p:sldId id="270" r:id="rId6"/>
    <p:sldId id="342" r:id="rId7"/>
    <p:sldId id="305" r:id="rId8"/>
    <p:sldId id="365" r:id="rId9"/>
    <p:sldId id="258" r:id="rId10"/>
    <p:sldId id="272" r:id="rId11"/>
    <p:sldId id="273" r:id="rId12"/>
    <p:sldId id="341" r:id="rId13"/>
    <p:sldId id="275" r:id="rId14"/>
    <p:sldId id="276" r:id="rId15"/>
    <p:sldId id="278" r:id="rId16"/>
    <p:sldId id="287" r:id="rId17"/>
    <p:sldId id="344" r:id="rId18"/>
    <p:sldId id="292" r:id="rId19"/>
    <p:sldId id="315" r:id="rId20"/>
    <p:sldId id="294" r:id="rId21"/>
    <p:sldId id="306" r:id="rId22"/>
    <p:sldId id="345" r:id="rId23"/>
    <p:sldId id="303" r:id="rId24"/>
    <p:sldId id="308" r:id="rId25"/>
    <p:sldId id="311" r:id="rId26"/>
    <p:sldId id="312" r:id="rId27"/>
    <p:sldId id="316" r:id="rId28"/>
    <p:sldId id="358" r:id="rId29"/>
    <p:sldId id="346" r:id="rId30"/>
    <p:sldId id="297" r:id="rId31"/>
    <p:sldId id="313" r:id="rId32"/>
    <p:sldId id="299" r:id="rId33"/>
    <p:sldId id="279" r:id="rId34"/>
    <p:sldId id="322" r:id="rId35"/>
    <p:sldId id="348" r:id="rId36"/>
    <p:sldId id="324" r:id="rId37"/>
    <p:sldId id="333" r:id="rId38"/>
    <p:sldId id="334" r:id="rId39"/>
    <p:sldId id="335" r:id="rId40"/>
    <p:sldId id="336" r:id="rId41"/>
    <p:sldId id="325" r:id="rId42"/>
    <p:sldId id="349" r:id="rId43"/>
    <p:sldId id="350" r:id="rId44"/>
    <p:sldId id="337" r:id="rId45"/>
    <p:sldId id="359" r:id="rId46"/>
    <p:sldId id="360" r:id="rId47"/>
    <p:sldId id="361" r:id="rId48"/>
    <p:sldId id="362" r:id="rId49"/>
    <p:sldId id="363" r:id="rId50"/>
    <p:sldId id="364" r:id="rId51"/>
    <p:sldId id="338" r:id="rId52"/>
    <p:sldId id="352" r:id="rId53"/>
    <p:sldId id="331" r:id="rId54"/>
    <p:sldId id="353" r:id="rId55"/>
    <p:sldId id="330" r:id="rId56"/>
    <p:sldId id="339" r:id="rId57"/>
    <p:sldId id="354" r:id="rId58"/>
    <p:sldId id="355" r:id="rId59"/>
    <p:sldId id="356" r:id="rId60"/>
    <p:sldId id="357" r:id="rId61"/>
    <p:sldId id="317" r:id="rId62"/>
    <p:sldId id="340" r:id="rId63"/>
    <p:sldId id="32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010" autoAdjust="0"/>
  </p:normalViewPr>
  <p:slideViewPr>
    <p:cSldViewPr snapToGrid="0">
      <p:cViewPr>
        <p:scale>
          <a:sx n="66" d="100"/>
          <a:sy n="66" d="100"/>
        </p:scale>
        <p:origin x="81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4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2851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616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6CBA-D626-ECEE-F9CE-880626564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6F1999-D79B-1D11-CD4B-C4F015CB2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79F422-9CFB-DFDC-A448-CAA0C9B21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DE5792-B0B9-E915-440F-1EAFAB800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7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60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5284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63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25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968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249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6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CD7C4-1772-4C5C-95CA-799C3D9D7D8F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D93C3-F334-4353-9BC7-5A3DA7F665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48"/>
            <a:ext cx="1402842" cy="7804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3460" y="1661764"/>
            <a:ext cx="92107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81"/>
            <a:ext cx="1402842" cy="78045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3098" y="2470690"/>
            <a:ext cx="2739869" cy="169629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Ăn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uống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đủ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chất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315788" y="4971510"/>
            <a:ext cx="3379125" cy="163710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dục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5273922" y="4864073"/>
            <a:ext cx="3387658" cy="174454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Uống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đủ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7962638" y="2898510"/>
            <a:ext cx="3698420" cy="179986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sử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dụng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chất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hại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176656" y="494108"/>
            <a:ext cx="3962400" cy="197658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Ngủ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đủ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giấc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đúng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giờ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3595372" y="2556089"/>
            <a:ext cx="3962400" cy="1976582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CÁCH BẢO VỆ SỨC KHỎE</a:t>
            </a:r>
          </a:p>
        </p:txBody>
      </p:sp>
      <p:sp>
        <p:nvSpPr>
          <p:cNvPr id="16" name="Cloud 15"/>
          <p:cNvSpPr/>
          <p:nvPr/>
        </p:nvSpPr>
        <p:spPr>
          <a:xfrm>
            <a:off x="3005351" y="235530"/>
            <a:ext cx="3962400" cy="197658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Giữ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tinh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thần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thoải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mái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" y="117987"/>
            <a:ext cx="1402842" cy="7804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452" y="1997563"/>
            <a:ext cx="111104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đặn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mạnh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hơn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sĩ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xung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550" y="3553929"/>
            <a:ext cx="2133625" cy="3304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6101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50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349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77495" y="1154371"/>
            <a:ext cx="7106327" cy="3037920"/>
          </a:xfrm>
          <a:custGeom>
            <a:avLst/>
            <a:gdLst/>
            <a:ahLst/>
            <a:cxnLst/>
            <a:rect l="l" t="t" r="r" b="b"/>
            <a:pathLst>
              <a:path w="5969174" h="3491967">
                <a:moveTo>
                  <a:pt x="0" y="0"/>
                </a:moveTo>
                <a:lnTo>
                  <a:pt x="5969174" y="0"/>
                </a:lnTo>
                <a:lnTo>
                  <a:pt x="5969174" y="3491967"/>
                </a:lnTo>
                <a:lnTo>
                  <a:pt x="0" y="349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13891" y="2218001"/>
            <a:ext cx="644698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FFFFF"/>
                </a:solidFill>
                <a:latin typeface="Times New Roman" panose="02020603050405020304" pitchFamily="18" charset="0"/>
                <a:ea typeface="Genty Sans"/>
                <a:cs typeface="Times New Roman" panose="02020603050405020304" pitchFamily="18" charset="0"/>
                <a:sym typeface="Genty Sans"/>
              </a:rPr>
              <a:t>III.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37" y="46859"/>
            <a:ext cx="1481456" cy="835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37" y="3296388"/>
            <a:ext cx="3561612" cy="3561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131" y="4022131"/>
            <a:ext cx="2835869" cy="28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9"/>
            <a:ext cx="1402842" cy="78045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533400" y="0"/>
            <a:ext cx="10515600" cy="1199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 HỌC TRÒ TƯ VẤN</a:t>
            </a:r>
          </a:p>
        </p:txBody>
      </p:sp>
      <p:sp>
        <p:nvSpPr>
          <p:cNvPr id="8" name="Rectangle 7"/>
          <p:cNvSpPr/>
          <p:nvPr/>
        </p:nvSpPr>
        <p:spPr>
          <a:xfrm>
            <a:off x="7536602" y="2153051"/>
            <a:ext cx="4498975" cy="2962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300₫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200₫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55107"/>
              </p:ext>
            </p:extLst>
          </p:nvPr>
        </p:nvGraphicFramePr>
        <p:xfrm>
          <a:off x="442452" y="1199535"/>
          <a:ext cx="6617108" cy="5496233"/>
        </p:xfrm>
        <a:graphic>
          <a:graphicData uri="http://schemas.openxmlformats.org/drawingml/2006/table">
            <a:tbl>
              <a:tblPr/>
              <a:tblGrid>
                <a:gridCol w="6617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623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HS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10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phút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sau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đó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HS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sẽ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đóng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vai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sĩ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học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trò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để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ra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khuyên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vấn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huống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: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1.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thường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xuyên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bỏ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bữa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vì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muốn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ngủ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thêm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2.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khuya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game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nên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mệt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mỏi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ngày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3.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Lan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rửa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tay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vì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“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quen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”.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4.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Minh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uống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đủ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mỗi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ngày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vì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“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”.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1421" y="1504335"/>
            <a:ext cx="9877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rồi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giỏi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nay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hứa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giữ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gìn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nhé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  <a:endParaRPr lang="vi-VN" sz="28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9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921" y="3435695"/>
            <a:ext cx="2133785" cy="3304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/>
          <p:nvPr/>
        </p:nvSpPr>
        <p:spPr>
          <a:xfrm>
            <a:off x="2289274" y="775195"/>
            <a:ext cx="72464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9"/>
            <a:ext cx="1402842" cy="7804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6515" y="2570102"/>
            <a:ext cx="1023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Viết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hứa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-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tốt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sức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khỏe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VD: “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tôi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hứa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sẽ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ăn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sáng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đầy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đủ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”….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22" y="4309453"/>
            <a:ext cx="2511770" cy="251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3651" y="1609859"/>
            <a:ext cx="8165205" cy="1970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</p:txBody>
      </p:sp>
      <p:pic>
        <p:nvPicPr>
          <p:cNvPr id="6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9329"/>
            <a:ext cx="1390918" cy="92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368001" y="2201170"/>
            <a:ext cx="7246448" cy="1227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KHÁM PHÁ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95548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5" y="3323303"/>
            <a:ext cx="3414252" cy="34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6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76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2693" y="0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3700466" y="0"/>
            <a:ext cx="8254357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</a:t>
            </a:r>
            <a:r>
              <a:rPr lang="en-US" altLang="vi-VN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SĨ TỐC HÀNH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600624"/>
              </p:ext>
            </p:extLst>
          </p:nvPr>
        </p:nvGraphicFramePr>
        <p:xfrm>
          <a:off x="3448879" y="2721134"/>
          <a:ext cx="8743122" cy="1913414"/>
        </p:xfrm>
        <a:graphic>
          <a:graphicData uri="http://schemas.openxmlformats.org/drawingml/2006/table">
            <a:tbl>
              <a:tblPr/>
              <a:tblGrid>
                <a:gridCol w="8743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34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32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HS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bốc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thăm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TH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GV, 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huống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 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quan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sát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,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xử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lý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TH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3" y="3859722"/>
            <a:ext cx="3883489" cy="291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76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103031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3700466" y="0"/>
            <a:ext cx="8254357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</a:t>
            </a:r>
            <a:r>
              <a:rPr lang="en-US" altLang="vi-VN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SĨ TỐC HÀNH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5164" y="3130825"/>
            <a:ext cx="813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 1: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 2: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 3: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5655"/>
            <a:ext cx="388348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3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368001" y="2201170"/>
            <a:ext cx="7246448" cy="1227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KHÁM PHÁ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5" y="184039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5" y="3323303"/>
            <a:ext cx="3414252" cy="3414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990" y="1620235"/>
            <a:ext cx="11427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cuộc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hằng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ngờ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gặp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huống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ngất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xỉu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máu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cam, hay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đỡ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."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8" y="157316"/>
            <a:ext cx="1402202" cy="78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239" y="4346230"/>
            <a:ext cx="2511770" cy="251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286327" y="971552"/>
            <a:ext cx="11263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4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DU HÀNH CÁC NHÓM NGHỀ NGHIỆP TƯƠNG LAI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709199" y="2505670"/>
            <a:ext cx="107736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  <a:p>
            <a:pPr algn="ctr"/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BÁC SĨ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48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984" r="20974"/>
          <a:stretch/>
        </p:blipFill>
        <p:spPr>
          <a:xfrm>
            <a:off x="10087897" y="3883742"/>
            <a:ext cx="1966451" cy="27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6101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50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349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77495" y="1154371"/>
            <a:ext cx="7106327" cy="3037920"/>
          </a:xfrm>
          <a:custGeom>
            <a:avLst/>
            <a:gdLst/>
            <a:ahLst/>
            <a:cxnLst/>
            <a:rect l="l" t="t" r="r" b="b"/>
            <a:pathLst>
              <a:path w="5969174" h="3491967">
                <a:moveTo>
                  <a:pt x="0" y="0"/>
                </a:moveTo>
                <a:lnTo>
                  <a:pt x="5969174" y="0"/>
                </a:lnTo>
                <a:lnTo>
                  <a:pt x="5969174" y="3491967"/>
                </a:lnTo>
                <a:lnTo>
                  <a:pt x="0" y="349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13891" y="2218001"/>
            <a:ext cx="644698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FFFFF"/>
                </a:solidFill>
                <a:latin typeface="Times New Roman" panose="02020603050405020304" pitchFamily="18" charset="0"/>
                <a:ea typeface="Genty Sans"/>
                <a:cs typeface="Times New Roman" panose="02020603050405020304" pitchFamily="18" charset="0"/>
                <a:sym typeface="Genty Sans"/>
              </a:rPr>
              <a:t>II. KẾT NỐI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481456" cy="83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858" y="4345858"/>
            <a:ext cx="2512142" cy="2512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93412"/>
            <a:ext cx="3167215" cy="36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3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22F5-B078-7D96-9702-85AE0EAE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5DB3C6E-77CA-FEEC-8244-0A0FB2F9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9C75E4E-899C-4740-2202-42D2D5EF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2" y="2243"/>
            <a:ext cx="676715" cy="70719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1EB23A8-6BD4-2EEB-D27D-3D075E04D5F9}"/>
              </a:ext>
            </a:extLst>
          </p:cNvPr>
          <p:cNvSpPr txBox="1"/>
          <p:nvPr/>
        </p:nvSpPr>
        <p:spPr>
          <a:xfrm>
            <a:off x="1347463" y="146106"/>
            <a:ext cx="10339712" cy="89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228600" algn="l"/>
              </a:tabLst>
            </a:pP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 4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- 4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419968"/>
              </p:ext>
            </p:extLst>
          </p:nvPr>
        </p:nvGraphicFramePr>
        <p:xfrm>
          <a:off x="794327" y="1394690"/>
          <a:ext cx="9411855" cy="9513453"/>
        </p:xfrm>
        <a:graphic>
          <a:graphicData uri="http://schemas.openxmlformats.org/drawingml/2006/table">
            <a:tbl>
              <a:tblPr/>
              <a:tblGrid>
                <a:gridCol w="9411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345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 HS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xem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video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trả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hỏi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GV: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+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cứu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chảy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máu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cam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gì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+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cứu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choáng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ngất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gì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+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băng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bó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giản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+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cứu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thương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nhẹ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gì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6" y="116092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ướng dẫn sơ cấp cứu] Sơ Cứu Chảy Máu Cam (máu mũi) - Bệnh viện Hoàn Mỹ Đà Nẵ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302" y="110613"/>
            <a:ext cx="11637025" cy="6545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6" y="110613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ướng dẫn sơ cấp cứu] Sơ Cứu Choáng Ngất - Bệnh viện Hoàn Mỹ Đà Nẵ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49" y="78658"/>
            <a:ext cx="10959691" cy="6164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3" y="157316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ỹ thuật Điều dưỡng cơ bản] - Kỹ thuật băng bó vết thương (băng số 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103" y="69480"/>
            <a:ext cx="10573977" cy="5947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" y="69480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9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ướng dẫn sơ cấp cứu] Sơ Cứu Vết Thương Chảy Máu - Bệnh viện Hoàn Mỹ Đà Nẵ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93" y="71265"/>
            <a:ext cx="11938613" cy="6715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2842" cy="780454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217054" y="4252452"/>
            <a:ext cx="4472933" cy="26055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Ngất xỉu</a:t>
            </a:r>
            <a:r>
              <a:rPr lang="vi-VN" sz="2800" dirty="0">
                <a:latin typeface="+mj-lt"/>
              </a:rPr>
              <a:t>: Đặt nạn nhân nằm ngửa, kê chân cao, nới lỏng quần áo, quạt nhẹ và gọi người lớn.</a:t>
            </a:r>
          </a:p>
        </p:txBody>
      </p:sp>
      <p:sp>
        <p:nvSpPr>
          <p:cNvPr id="12" name="Cloud 11"/>
          <p:cNvSpPr/>
          <p:nvPr/>
        </p:nvSpPr>
        <p:spPr>
          <a:xfrm>
            <a:off x="6715432" y="3805084"/>
            <a:ext cx="4994787" cy="259332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Chảy máu cam</a:t>
            </a:r>
            <a:r>
              <a:rPr lang="vi-VN" sz="2800" dirty="0">
                <a:latin typeface="+mj-lt"/>
              </a:rPr>
              <a:t>: Ngồi thẳng, hơi cúi đầu về phía trước, bịt mũi trong 5-10 phút.</a:t>
            </a:r>
          </a:p>
        </p:txBody>
      </p:sp>
      <p:sp>
        <p:nvSpPr>
          <p:cNvPr id="14" name="Cloud 13"/>
          <p:cNvSpPr/>
          <p:nvPr/>
        </p:nvSpPr>
        <p:spPr>
          <a:xfrm>
            <a:off x="6645714" y="103881"/>
            <a:ext cx="5332597" cy="26253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+mj-lt"/>
              </a:rPr>
              <a:t>Sơ cứu vết thương nhẹ</a:t>
            </a:r>
            <a:r>
              <a:rPr lang="vi-VN" sz="2800" dirty="0">
                <a:latin typeface="+mj-lt"/>
              </a:rPr>
              <a:t>: Rửa sạch bằng nước muối sinh lý, lau khô, dán băng cá nhân</a:t>
            </a:r>
            <a:r>
              <a:rPr lang="vi-VN" sz="2800" dirty="0"/>
              <a:t>.</a:t>
            </a:r>
          </a:p>
        </p:txBody>
      </p:sp>
      <p:sp>
        <p:nvSpPr>
          <p:cNvPr id="15" name="Cloud 14"/>
          <p:cNvSpPr/>
          <p:nvPr/>
        </p:nvSpPr>
        <p:spPr>
          <a:xfrm>
            <a:off x="3475767" y="2275644"/>
            <a:ext cx="4547355" cy="251266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4 THAO TÁC SƠ CỨU CƠ BẢN</a:t>
            </a:r>
          </a:p>
        </p:txBody>
      </p:sp>
      <p:sp>
        <p:nvSpPr>
          <p:cNvPr id="16" name="Cloud 15"/>
          <p:cNvSpPr/>
          <p:nvPr/>
        </p:nvSpPr>
        <p:spPr>
          <a:xfrm>
            <a:off x="217054" y="314632"/>
            <a:ext cx="5131694" cy="25462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Băng bó đơn giản</a:t>
            </a:r>
            <a:r>
              <a:rPr lang="vi-VN" sz="2800" dirty="0">
                <a:latin typeface="+mj-lt"/>
              </a:rPr>
              <a:t>: Dùng gạc và băng để cố định và bảo vệ vùng tổn thương, không quấn quá chặt. </a:t>
            </a:r>
          </a:p>
        </p:txBody>
      </p:sp>
    </p:spTree>
    <p:extLst>
      <p:ext uri="{BB962C8B-B14F-4D97-AF65-F5344CB8AC3E}">
        <p14:creationId xmlns:p14="http://schemas.microsoft.com/office/powerpoint/2010/main" val="230184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6101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50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349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77495" y="1154371"/>
            <a:ext cx="7106327" cy="3037920"/>
          </a:xfrm>
          <a:custGeom>
            <a:avLst/>
            <a:gdLst/>
            <a:ahLst/>
            <a:cxnLst/>
            <a:rect l="l" t="t" r="r" b="b"/>
            <a:pathLst>
              <a:path w="5969174" h="3491967">
                <a:moveTo>
                  <a:pt x="0" y="0"/>
                </a:moveTo>
                <a:lnTo>
                  <a:pt x="5969174" y="0"/>
                </a:lnTo>
                <a:lnTo>
                  <a:pt x="5969174" y="3491967"/>
                </a:lnTo>
                <a:lnTo>
                  <a:pt x="0" y="349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13891" y="2218001"/>
            <a:ext cx="644698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FFFFF"/>
                </a:solidFill>
                <a:latin typeface="Times New Roman" panose="02020603050405020304" pitchFamily="18" charset="0"/>
                <a:ea typeface="Genty Sans"/>
                <a:cs typeface="Times New Roman" panose="02020603050405020304" pitchFamily="18" charset="0"/>
                <a:sym typeface="Genty Sans"/>
              </a:rPr>
              <a:t>III.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481456" cy="835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37" y="3296388"/>
            <a:ext cx="3561612" cy="3561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131" y="4022131"/>
            <a:ext cx="2835869" cy="28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1921164" y="1"/>
            <a:ext cx="8505024" cy="1423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“BÁC SĨ NÓI GÌ?”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95548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1570" y="3956913"/>
            <a:ext cx="3880430" cy="291032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07538"/>
              </p:ext>
            </p:extLst>
          </p:nvPr>
        </p:nvGraphicFramePr>
        <p:xfrm>
          <a:off x="725501" y="1412056"/>
          <a:ext cx="8349673" cy="3434544"/>
        </p:xfrm>
        <a:graphic>
          <a:graphicData uri="http://schemas.openxmlformats.org/drawingml/2006/table">
            <a:tbl>
              <a:tblPr/>
              <a:tblGrid>
                <a:gridCol w="8349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3454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HS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theo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hiệu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lệnh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GV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đưa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ra.</a:t>
                      </a:r>
                      <a:endParaRPr lang="en-US" sz="2800" b="1" baseline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Lưu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ý: HS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chỉ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theo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hiệu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GV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khẩu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”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khẩu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theo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5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2" y="2243"/>
            <a:ext cx="676715" cy="7071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47463" y="146106"/>
            <a:ext cx="10339712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228600" algn="l"/>
              </a:tabLst>
            </a:pP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“LỚP HỌC SƠ CỨU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.png" descr="Description: Description: logo smile-en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46602" y="82986"/>
            <a:ext cx="1120877" cy="715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144" y="1573306"/>
            <a:ext cx="103397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- HS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 bông gạc, băng, khẩu trang, bình nước muối sinh lý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,…</a:t>
            </a:r>
            <a:endParaRPr lang="vi-VN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- C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ác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hành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 thao tác sơ cứu</a:t>
            </a:r>
          </a:p>
          <a:p>
            <a:r>
              <a:rPr lang="vi-VN" sz="2800" b="1" dirty="0">
                <a:latin typeface="Times" panose="02020603050405020304" pitchFamily="18" charset="0"/>
                <a:cs typeface="Times" panose="02020603050405020304" pitchFamily="18" charset="0"/>
              </a:rPr>
              <a:t>Nhóm 1: Thực hành rửa và dán vết thương.</a:t>
            </a:r>
          </a:p>
          <a:p>
            <a:r>
              <a:rPr lang="vi-VN" sz="2800" b="1" dirty="0">
                <a:latin typeface="Times" panose="02020603050405020304" pitchFamily="18" charset="0"/>
                <a:cs typeface="Times" panose="02020603050405020304" pitchFamily="18" charset="0"/>
              </a:rPr>
              <a:t>Nhóm 2: Thực hành sơ cứu chảy máu cam.</a:t>
            </a:r>
          </a:p>
          <a:p>
            <a:r>
              <a:rPr lang="vi-VN" sz="2800" b="1" dirty="0">
                <a:latin typeface="Times" panose="02020603050405020304" pitchFamily="18" charset="0"/>
                <a:cs typeface="Times" panose="02020603050405020304" pitchFamily="18" charset="0"/>
              </a:rPr>
              <a:t>Nhóm 3: Diễn lại cách xử lý khi bạn ngất xỉu.</a:t>
            </a:r>
          </a:p>
          <a:p>
            <a:r>
              <a:rPr lang="vi-VN" sz="2800" b="1" dirty="0">
                <a:latin typeface="Times" panose="02020603050405020304" pitchFamily="18" charset="0"/>
                <a:cs typeface="Times" panose="02020603050405020304" pitchFamily="18" charset="0"/>
              </a:rPr>
              <a:t>Nhóm 4: Thực hành băng bó cổ tay bị đau. </a:t>
            </a:r>
          </a:p>
          <a:p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Các nhóm nhận xét cho nhau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827" y="2641808"/>
            <a:ext cx="1963082" cy="277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491" y="1588656"/>
            <a:ext cx="10704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qúa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siêu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2202" cy="78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74" y="4143201"/>
            <a:ext cx="2517035" cy="25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100+ hình nền giáo án powerpoint đẹp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" y="45327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580" cy="908383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3601329" y="1308295"/>
            <a:ext cx="4895557" cy="1252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latin typeface="+mj-lt"/>
              </a:rPr>
              <a:t>IV.VẬN DỤNG</a:t>
            </a:r>
            <a:endParaRPr lang="en-US" sz="4800" b="1">
              <a:latin typeface="+mj-lt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209822" y="2889553"/>
            <a:ext cx="9931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35392"/>
              </p:ext>
            </p:extLst>
          </p:nvPr>
        </p:nvGraphicFramePr>
        <p:xfrm>
          <a:off x="1209822" y="2560320"/>
          <a:ext cx="9733161" cy="2255012"/>
        </p:xfrm>
        <a:graphic>
          <a:graphicData uri="http://schemas.openxmlformats.org/drawingml/2006/table">
            <a:tbl>
              <a:tblPr/>
              <a:tblGrid>
                <a:gridCol w="9733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550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Học sinh cá nhân viết nhanh một tình huống nguy hiểm mà mình từng gặp hoặc từng thấy bạn gặp phải.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Nêu rõ: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hi đó bạn nên làm gì? Áp dụng kỹ năng sơ cứu nào?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" y="0"/>
            <a:ext cx="121437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32392"/>
            <a:ext cx="1402842" cy="780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3651" y="1609859"/>
            <a:ext cx="8165205" cy="1970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</p:txBody>
      </p:sp>
      <p:pic>
        <p:nvPicPr>
          <p:cNvPr id="6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390918" cy="927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21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2368001" y="2201170"/>
            <a:ext cx="7246448" cy="1227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KHÁM PHÁ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44710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5" y="3323303"/>
            <a:ext cx="3414252" cy="34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9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" r="24900"/>
          <a:stretch>
            <a:fillRect/>
          </a:stretch>
        </p:blipFill>
        <p:spPr>
          <a:xfrm>
            <a:off x="2" y="-103031"/>
            <a:ext cx="3937580" cy="6961031"/>
          </a:xfrm>
          <a:prstGeom prst="rect">
            <a:avLst/>
          </a:prstGeom>
        </p:spPr>
      </p:pic>
      <p:pic>
        <p:nvPicPr>
          <p:cNvPr id="10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3700466" y="0"/>
            <a:ext cx="8703569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</a:t>
            </a:r>
            <a:r>
              <a:rPr lang="en-US" altLang="vi-VN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986606"/>
              </p:ext>
            </p:extLst>
          </p:nvPr>
        </p:nvGraphicFramePr>
        <p:xfrm>
          <a:off x="4045226" y="3240157"/>
          <a:ext cx="8030816" cy="2247037"/>
        </p:xfrm>
        <a:graphic>
          <a:graphicData uri="http://schemas.openxmlformats.org/drawingml/2006/table">
            <a:tbl>
              <a:tblPr/>
              <a:tblGrid>
                <a:gridCol w="8030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470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mô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tả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xem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y?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 HS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trả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lời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đúng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: 100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0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" r="24900"/>
          <a:stretch>
            <a:fillRect/>
          </a:stretch>
        </p:blipFill>
        <p:spPr>
          <a:xfrm>
            <a:off x="2" y="-103031"/>
            <a:ext cx="3937580" cy="6961031"/>
          </a:xfrm>
          <a:prstGeom prst="rect">
            <a:avLst/>
          </a:prstGeom>
        </p:spPr>
      </p:pic>
      <p:pic>
        <p:nvPicPr>
          <p:cNvPr id="10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3031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4621696" y="0"/>
            <a:ext cx="5963478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72322"/>
              </p:ext>
            </p:extLst>
          </p:nvPr>
        </p:nvGraphicFramePr>
        <p:xfrm>
          <a:off x="3937582" y="3359426"/>
          <a:ext cx="8097102" cy="1843532"/>
        </p:xfrm>
        <a:graphic>
          <a:graphicData uri="http://schemas.openxmlformats.org/drawingml/2006/table">
            <a:tbl>
              <a:tblPr/>
              <a:tblGrid>
                <a:gridCol w="8097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1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7h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lưu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690791" y="5808955"/>
            <a:ext cx="338426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268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" r="24900"/>
          <a:stretch>
            <a:fillRect/>
          </a:stretch>
        </p:blipFill>
        <p:spPr>
          <a:xfrm>
            <a:off x="2" y="-103031"/>
            <a:ext cx="3937580" cy="6961031"/>
          </a:xfrm>
          <a:prstGeom prst="rect">
            <a:avLst/>
          </a:prstGeom>
        </p:spPr>
      </p:pic>
      <p:pic>
        <p:nvPicPr>
          <p:cNvPr id="10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3031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4621696" y="0"/>
            <a:ext cx="5963478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303468"/>
              </p:ext>
            </p:extLst>
          </p:nvPr>
        </p:nvGraphicFramePr>
        <p:xfrm>
          <a:off x="3937581" y="3250096"/>
          <a:ext cx="8156095" cy="2256182"/>
        </p:xfrm>
        <a:graphic>
          <a:graphicData uri="http://schemas.openxmlformats.org/drawingml/2006/table">
            <a:tbl>
              <a:tblPr/>
              <a:tblGrid>
                <a:gridCol w="815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56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găng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cẩn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rồi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lặng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lẽ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hồ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trấn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an.”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96979" y="5729442"/>
            <a:ext cx="31053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574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" r="24900"/>
          <a:stretch>
            <a:fillRect/>
          </a:stretch>
        </p:blipFill>
        <p:spPr>
          <a:xfrm>
            <a:off x="2" y="-103031"/>
            <a:ext cx="3937580" cy="6961031"/>
          </a:xfrm>
          <a:prstGeom prst="rect">
            <a:avLst/>
          </a:prstGeom>
        </p:spPr>
      </p:pic>
      <p:pic>
        <p:nvPicPr>
          <p:cNvPr id="10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3031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4621696" y="0"/>
            <a:ext cx="5963478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64390"/>
              </p:ext>
            </p:extLst>
          </p:nvPr>
        </p:nvGraphicFramePr>
        <p:xfrm>
          <a:off x="4164496" y="2951922"/>
          <a:ext cx="8027504" cy="2325756"/>
        </p:xfrm>
        <a:graphic>
          <a:graphicData uri="http://schemas.openxmlformats.org/drawingml/2006/table">
            <a:tbl>
              <a:tblPr/>
              <a:tblGrid>
                <a:gridCol w="8027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57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băng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dỗ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rồi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mọi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dõi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.”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76419" y="5600232"/>
            <a:ext cx="47323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3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" y="66051"/>
            <a:ext cx="1402842" cy="7804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1394691"/>
            <a:ext cx="116020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mến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! Qua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rồi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vệ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ngay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bây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xem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viêc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cụ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vệ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nhé</a:t>
            </a:r>
            <a:r>
              <a:rPr lang="en-US" sz="2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691" y="3758759"/>
            <a:ext cx="3883489" cy="291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" r="24900"/>
          <a:stretch>
            <a:fillRect/>
          </a:stretch>
        </p:blipFill>
        <p:spPr>
          <a:xfrm>
            <a:off x="2" y="-103031"/>
            <a:ext cx="3937580" cy="6961031"/>
          </a:xfrm>
          <a:prstGeom prst="rect">
            <a:avLst/>
          </a:prstGeom>
        </p:spPr>
      </p:pic>
      <p:pic>
        <p:nvPicPr>
          <p:cNvPr id="10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3031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4621696" y="0"/>
            <a:ext cx="5963478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828120"/>
              </p:ext>
            </p:extLst>
          </p:nvPr>
        </p:nvGraphicFramePr>
        <p:xfrm>
          <a:off x="4184374" y="2852530"/>
          <a:ext cx="7169425" cy="2862470"/>
        </p:xfrm>
        <a:graphic>
          <a:graphicData uri="http://schemas.openxmlformats.org/drawingml/2006/table">
            <a:tbl>
              <a:tblPr/>
              <a:tblGrid>
                <a:gridCol w="716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2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chữa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giúp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tắm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rửa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sẽ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mặt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hỗ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.”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181653" y="5967981"/>
            <a:ext cx="3012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537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8259" y="1789471"/>
            <a:ext cx="9936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trắng”ấy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" y="114446"/>
            <a:ext cx="1402202" cy="78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98" y="4067693"/>
            <a:ext cx="251786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0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286327" y="971552"/>
            <a:ext cx="11263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4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DU HÀNH CÁC NHÓM NGHỀ NGHIỆP TƯƠNG LAI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709199" y="2505670"/>
            <a:ext cx="107736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  <a:p>
            <a:pPr algn="ctr"/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BÁC SĨ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85759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984" r="20974"/>
          <a:stretch/>
        </p:blipFill>
        <p:spPr>
          <a:xfrm>
            <a:off x="10087897" y="3883742"/>
            <a:ext cx="1966451" cy="27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6101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50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349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77495" y="1154371"/>
            <a:ext cx="7106327" cy="3037920"/>
          </a:xfrm>
          <a:custGeom>
            <a:avLst/>
            <a:gdLst/>
            <a:ahLst/>
            <a:cxnLst/>
            <a:rect l="l" t="t" r="r" b="b"/>
            <a:pathLst>
              <a:path w="5969174" h="3491967">
                <a:moveTo>
                  <a:pt x="0" y="0"/>
                </a:moveTo>
                <a:lnTo>
                  <a:pt x="5969174" y="0"/>
                </a:lnTo>
                <a:lnTo>
                  <a:pt x="5969174" y="3491967"/>
                </a:lnTo>
                <a:lnTo>
                  <a:pt x="0" y="349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13891" y="2218001"/>
            <a:ext cx="644698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FFFFF"/>
                </a:solidFill>
                <a:latin typeface="Times New Roman" panose="02020603050405020304" pitchFamily="18" charset="0"/>
                <a:ea typeface="Genty Sans"/>
                <a:cs typeface="Times New Roman" panose="02020603050405020304" pitchFamily="18" charset="0"/>
                <a:sym typeface="Genty Sans"/>
              </a:rPr>
              <a:t>II. KẾT NỐI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186"/>
            <a:ext cx="1481456" cy="83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858" y="4345858"/>
            <a:ext cx="2512142" cy="2512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4" y="3168320"/>
            <a:ext cx="3167215" cy="36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/>
          <p:cNvSpPr/>
          <p:nvPr/>
        </p:nvSpPr>
        <p:spPr>
          <a:xfrm>
            <a:off x="226232" y="1647229"/>
            <a:ext cx="11965768" cy="474404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Mỗi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HS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1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trạm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r>
              <a:rPr lang="vi-VN" sz="2800" dirty="0">
                <a:latin typeface="+mj-lt"/>
              </a:rPr>
              <a:t>Trạm 1: Bác sĩ</a:t>
            </a:r>
            <a:r>
              <a:rPr lang="en-US" sz="2800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Trạm 2: Y tá</a:t>
            </a:r>
          </a:p>
          <a:p>
            <a:r>
              <a:rPr lang="vi-VN" sz="2800" dirty="0">
                <a:latin typeface="+mj-lt"/>
              </a:rPr>
              <a:t>Trạm 3: Dược sĩ</a:t>
            </a:r>
          </a:p>
          <a:p>
            <a:r>
              <a:rPr lang="vi-VN" sz="2800" dirty="0">
                <a:latin typeface="+mj-lt"/>
              </a:rPr>
              <a:t>Trạm 4: Kỹ thuật viên xét nghiệm</a:t>
            </a:r>
          </a:p>
          <a:p>
            <a:r>
              <a:rPr lang="vi-VN" sz="2800" dirty="0">
                <a:latin typeface="+mj-lt"/>
              </a:rPr>
              <a:t>Trạm 5: Hộ lý</a:t>
            </a:r>
          </a:p>
          <a:p>
            <a:r>
              <a:rPr lang="vi-VN" sz="2800" dirty="0">
                <a:latin typeface="+mj-lt"/>
              </a:rPr>
              <a:t>-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GV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TH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HS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lắng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nghe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suy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nghĩ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xác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định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nhiệm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trạm mình thì giơ bảng hiệu hoặc giơ tay xung phong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GV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G</a:t>
            </a:r>
            <a:r>
              <a:rPr lang="vi-VN" sz="2800" dirty="0">
                <a:latin typeface="+mj-lt"/>
              </a:rPr>
              <a:t>iáo viên xác nhận xét đúng/sai, giải thích lý do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762000" y="2039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NÀO ĐÚNG? NGƯỜI NÀO LO?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" y="86320"/>
            <a:ext cx="1402842" cy="7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8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199" y="1115033"/>
          <a:ext cx="10916265" cy="2645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6265">
                  <a:extLst>
                    <a:ext uri="{9D8B030D-6E8A-4147-A177-3AD203B41FA5}">
                      <a16:colId xmlns:a16="http://schemas.microsoft.com/office/drawing/2014/main" val="3795970172"/>
                    </a:ext>
                  </a:extLst>
                </a:gridCol>
              </a:tblGrid>
              <a:tr h="264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 nhận được đơn thuốc, kiểm tra và phát thuốc cho bệnh nhân, hướng dẫn cách dùng.</a:t>
                      </a:r>
                      <a:b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36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724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38199" y="2929842"/>
            <a:ext cx="2421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71450" algn="l"/>
              </a:tabLst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Dược sĩ</a:t>
            </a:r>
            <a:endParaRPr lang="en-US" sz="3600" i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8" y="98976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199" y="1115033"/>
          <a:ext cx="10916265" cy="2645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6265">
                  <a:extLst>
                    <a:ext uri="{9D8B030D-6E8A-4147-A177-3AD203B41FA5}">
                      <a16:colId xmlns:a16="http://schemas.microsoft.com/office/drawing/2014/main" val="3795970172"/>
                    </a:ext>
                  </a:extLst>
                </a:gridCol>
              </a:tblGrid>
              <a:tr h="264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 lấy mẫu máu của bệnh nhân để xét nghiệm kiểm tra sốt xuất huyết.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36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724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38199" y="3236590"/>
          <a:ext cx="10515600" cy="724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17232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Kỹ thuật viên xét nghiệm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2681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" y="89145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199" y="1115033"/>
          <a:ext cx="10916265" cy="2645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6265">
                  <a:extLst>
                    <a:ext uri="{9D8B030D-6E8A-4147-A177-3AD203B41FA5}">
                      <a16:colId xmlns:a16="http://schemas.microsoft.com/office/drawing/2014/main" val="3795970172"/>
                    </a:ext>
                  </a:extLst>
                </a:gridCol>
              </a:tblGrid>
              <a:tr h="264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 giúp bệnh nhân lớn tuổi thay áo quần, ăn uống, vệ sinh cá nhân hằng ngày.</a:t>
                      </a:r>
                      <a:endParaRPr lang="en-US" sz="36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724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38199" y="3236590"/>
          <a:ext cx="10515600" cy="724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17232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Hộ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lý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2681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" y="108809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0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199" y="1115033"/>
          <a:ext cx="10916265" cy="2645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6265">
                  <a:extLst>
                    <a:ext uri="{9D8B030D-6E8A-4147-A177-3AD203B41FA5}">
                      <a16:colId xmlns:a16="http://schemas.microsoft.com/office/drawing/2014/main" val="3795970172"/>
                    </a:ext>
                  </a:extLst>
                </a:gridCol>
              </a:tblGrid>
              <a:tr h="264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 gọi người nhà bệnh nhân vào tư vấn tình trạng bệnh và dặn dò theo dõi sau xuất viện.</a:t>
                      </a:r>
                      <a:b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en-US" sz="36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724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92293"/>
              </p:ext>
            </p:extLst>
          </p:nvPr>
        </p:nvGraphicFramePr>
        <p:xfrm>
          <a:off x="838199" y="3236590"/>
          <a:ext cx="10515600" cy="724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17232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sĩ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2681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9" y="79312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199" y="1115033"/>
          <a:ext cx="10916265" cy="2645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6265">
                  <a:extLst>
                    <a:ext uri="{9D8B030D-6E8A-4147-A177-3AD203B41FA5}">
                      <a16:colId xmlns:a16="http://schemas.microsoft.com/office/drawing/2014/main" val="3795970172"/>
                    </a:ext>
                  </a:extLst>
                </a:gridCol>
              </a:tblGrid>
              <a:tr h="2645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 phát hiện bệnh nhân bị dị ứng thuốc, lập tức ngừng cấp phát và báo bác sĩ.</a:t>
                      </a:r>
                      <a:endParaRPr lang="en-US" sz="3600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724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30301"/>
              </p:ext>
            </p:extLst>
          </p:nvPr>
        </p:nvGraphicFramePr>
        <p:xfrm>
          <a:off x="838199" y="3236590"/>
          <a:ext cx="10515600" cy="724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17232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Dược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sĩ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2681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70" y="69480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6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286327" y="971552"/>
            <a:ext cx="11263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40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DU HÀNH CÁC NHÓM NGHỀ NGHIỆP TƯƠNG LAI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531100" y="2390541"/>
            <a:ext cx="107736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  <a:p>
            <a:pPr algn="ctr"/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BÁC SĨ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95548"/>
            <a:ext cx="1402842" cy="780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88" y="3825872"/>
            <a:ext cx="3883489" cy="291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199" y="1115033"/>
          <a:ext cx="10916265" cy="2645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6265">
                  <a:extLst>
                    <a:ext uri="{9D8B030D-6E8A-4147-A177-3AD203B41FA5}">
                      <a16:colId xmlns:a16="http://schemas.microsoft.com/office/drawing/2014/main" val="3795970172"/>
                    </a:ext>
                  </a:extLst>
                </a:gridCol>
              </a:tblGrid>
              <a:tr h="26458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Bạn phát hiện bệnh nhân vừa chụp phim X-quang, cần đưa phim đến bác sĩ kịp thời.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3724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246548"/>
              </p:ext>
            </p:extLst>
          </p:nvPr>
        </p:nvGraphicFramePr>
        <p:xfrm>
          <a:off x="838199" y="3236590"/>
          <a:ext cx="10515600" cy="724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17232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thuật viên hình ảnh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2681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1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2" r="24900"/>
          <a:stretch>
            <a:fillRect/>
          </a:stretch>
        </p:blipFill>
        <p:spPr>
          <a:xfrm>
            <a:off x="2" y="-103031"/>
            <a:ext cx="3937580" cy="6961031"/>
          </a:xfrm>
          <a:prstGeom prst="rect">
            <a:avLst/>
          </a:prstGeom>
        </p:spPr>
      </p:pic>
      <p:pic>
        <p:nvPicPr>
          <p:cNvPr id="10" name="Google Shape;176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03031"/>
            <a:ext cx="1615580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4412975" y="1689652"/>
            <a:ext cx="5963478" cy="26719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59B6273-839E-F629-8F07-11AF9FE0DD4A}"/>
              </a:ext>
            </a:extLst>
          </p:cNvPr>
          <p:cNvSpPr/>
          <p:nvPr/>
        </p:nvSpPr>
        <p:spPr>
          <a:xfrm>
            <a:off x="3847369" y="1539915"/>
            <a:ext cx="4279502" cy="276589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NGÀNH Y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3630624-030B-D605-7D9F-80A981DC9EE0}"/>
              </a:ext>
            </a:extLst>
          </p:cNvPr>
          <p:cNvSpPr/>
          <p:nvPr/>
        </p:nvSpPr>
        <p:spPr>
          <a:xfrm>
            <a:off x="8278760" y="0"/>
            <a:ext cx="3415309" cy="235062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endParaRPr lang="en-US" sz="2933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031FC-A307-8B5E-3969-18A948028477}"/>
              </a:ext>
            </a:extLst>
          </p:cNvPr>
          <p:cNvSpPr/>
          <p:nvPr/>
        </p:nvSpPr>
        <p:spPr>
          <a:xfrm>
            <a:off x="52639" y="70222"/>
            <a:ext cx="1327487" cy="63891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vi-VN" sz="1200"/>
          </a:p>
        </p:txBody>
      </p:sp>
      <p:sp>
        <p:nvSpPr>
          <p:cNvPr id="2" name="Google Shape;397;p23">
            <a:extLst>
              <a:ext uri="{FF2B5EF4-FFF2-40B4-BE49-F238E27FC236}">
                <a16:creationId xmlns:a16="http://schemas.microsoft.com/office/drawing/2014/main" id="{E8EA663D-119F-5890-9F99-706EA1E3DBA5}"/>
              </a:ext>
            </a:extLst>
          </p:cNvPr>
          <p:cNvSpPr/>
          <p:nvPr/>
        </p:nvSpPr>
        <p:spPr>
          <a:xfrm rot="17599986">
            <a:off x="6733461" y="915492"/>
            <a:ext cx="1317001" cy="1032637"/>
          </a:xfrm>
          <a:custGeom>
            <a:avLst/>
            <a:gdLst/>
            <a:ahLst/>
            <a:cxnLst/>
            <a:rect l="l" t="t" r="r" b="b"/>
            <a:pathLst>
              <a:path w="1003736" h="801164" extrusionOk="0">
                <a:moveTo>
                  <a:pt x="0" y="0"/>
                </a:moveTo>
                <a:lnTo>
                  <a:pt x="1003736" y="0"/>
                </a:lnTo>
                <a:lnTo>
                  <a:pt x="1003736" y="801164"/>
                </a:lnTo>
                <a:lnTo>
                  <a:pt x="0" y="801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82" y="481616"/>
            <a:ext cx="1581894" cy="1199345"/>
          </a:xfrm>
          <a:prstGeom prst="rect">
            <a:avLst/>
          </a:prstGeom>
        </p:spPr>
      </p:pic>
      <p:sp>
        <p:nvSpPr>
          <p:cNvPr id="13" name="Google Shape;397;p23">
            <a:extLst>
              <a:ext uri="{FF2B5EF4-FFF2-40B4-BE49-F238E27FC236}">
                <a16:creationId xmlns:a16="http://schemas.microsoft.com/office/drawing/2014/main" id="{7E9A6F3D-A10E-C453-C1AF-A5D9F1EB2D6F}"/>
              </a:ext>
            </a:extLst>
          </p:cNvPr>
          <p:cNvSpPr/>
          <p:nvPr/>
        </p:nvSpPr>
        <p:spPr>
          <a:xfrm>
            <a:off x="7494202" y="3295279"/>
            <a:ext cx="1017445" cy="1069272"/>
          </a:xfrm>
          <a:custGeom>
            <a:avLst/>
            <a:gdLst/>
            <a:ahLst/>
            <a:cxnLst/>
            <a:rect l="l" t="t" r="r" b="b"/>
            <a:pathLst>
              <a:path w="1003736" h="801164" extrusionOk="0">
                <a:moveTo>
                  <a:pt x="0" y="0"/>
                </a:moveTo>
                <a:lnTo>
                  <a:pt x="1003736" y="0"/>
                </a:lnTo>
                <a:lnTo>
                  <a:pt x="1003736" y="801164"/>
                </a:lnTo>
                <a:lnTo>
                  <a:pt x="0" y="801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B8BA84C-70CC-5886-ACF0-05A70088A042}"/>
              </a:ext>
            </a:extLst>
          </p:cNvPr>
          <p:cNvSpPr/>
          <p:nvPr/>
        </p:nvSpPr>
        <p:spPr>
          <a:xfrm>
            <a:off x="8126871" y="3833858"/>
            <a:ext cx="3056551" cy="206007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FB8BA84C-70CC-5886-ACF0-05A70088A042}"/>
              </a:ext>
            </a:extLst>
          </p:cNvPr>
          <p:cNvSpPr/>
          <p:nvPr/>
        </p:nvSpPr>
        <p:spPr>
          <a:xfrm>
            <a:off x="505964" y="3025266"/>
            <a:ext cx="2883568" cy="223622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Google Shape;397;p23">
            <a:extLst>
              <a:ext uri="{FF2B5EF4-FFF2-40B4-BE49-F238E27FC236}">
                <a16:creationId xmlns:a16="http://schemas.microsoft.com/office/drawing/2014/main" id="{FF546073-ECF8-7546-3303-1E0BFAF38EBB}"/>
              </a:ext>
            </a:extLst>
          </p:cNvPr>
          <p:cNvSpPr/>
          <p:nvPr/>
        </p:nvSpPr>
        <p:spPr>
          <a:xfrm rot="8784182">
            <a:off x="3082691" y="3320355"/>
            <a:ext cx="1225576" cy="976562"/>
          </a:xfrm>
          <a:custGeom>
            <a:avLst/>
            <a:gdLst/>
            <a:ahLst/>
            <a:cxnLst/>
            <a:rect l="l" t="t" r="r" b="b"/>
            <a:pathLst>
              <a:path w="1003736" h="801164" extrusionOk="0">
                <a:moveTo>
                  <a:pt x="0" y="0"/>
                </a:moveTo>
                <a:lnTo>
                  <a:pt x="1003736" y="0"/>
                </a:lnTo>
                <a:lnTo>
                  <a:pt x="1003736" y="801164"/>
                </a:lnTo>
                <a:lnTo>
                  <a:pt x="0" y="801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B8BA84C-70CC-5886-ACF0-05A70088A042}"/>
              </a:ext>
            </a:extLst>
          </p:cNvPr>
          <p:cNvSpPr/>
          <p:nvPr/>
        </p:nvSpPr>
        <p:spPr>
          <a:xfrm>
            <a:off x="4399759" y="4661924"/>
            <a:ext cx="3047303" cy="209899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FB8BA84C-70CC-5886-ACF0-05A70088A042}"/>
              </a:ext>
            </a:extLst>
          </p:cNvPr>
          <p:cNvSpPr/>
          <p:nvPr/>
        </p:nvSpPr>
        <p:spPr>
          <a:xfrm>
            <a:off x="1203521" y="282862"/>
            <a:ext cx="3107695" cy="175419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Google Shape;397;p23">
            <a:extLst>
              <a:ext uri="{FF2B5EF4-FFF2-40B4-BE49-F238E27FC236}">
                <a16:creationId xmlns:a16="http://schemas.microsoft.com/office/drawing/2014/main" id="{7E9A6F3D-A10E-C453-C1AF-A5D9F1EB2D6F}"/>
              </a:ext>
            </a:extLst>
          </p:cNvPr>
          <p:cNvSpPr/>
          <p:nvPr/>
        </p:nvSpPr>
        <p:spPr>
          <a:xfrm rot="1956742">
            <a:off x="5599703" y="4019799"/>
            <a:ext cx="1017445" cy="1069272"/>
          </a:xfrm>
          <a:custGeom>
            <a:avLst/>
            <a:gdLst/>
            <a:ahLst/>
            <a:cxnLst/>
            <a:rect l="l" t="t" r="r" b="b"/>
            <a:pathLst>
              <a:path w="1003736" h="801164" extrusionOk="0">
                <a:moveTo>
                  <a:pt x="0" y="0"/>
                </a:moveTo>
                <a:lnTo>
                  <a:pt x="1003736" y="0"/>
                </a:lnTo>
                <a:lnTo>
                  <a:pt x="1003736" y="801164"/>
                </a:lnTo>
                <a:lnTo>
                  <a:pt x="0" y="801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21" name="Google Shape;397;p23">
            <a:extLst>
              <a:ext uri="{FF2B5EF4-FFF2-40B4-BE49-F238E27FC236}">
                <a16:creationId xmlns:a16="http://schemas.microsoft.com/office/drawing/2014/main" id="{7E9A6F3D-A10E-C453-C1AF-A5D9F1EB2D6F}"/>
              </a:ext>
            </a:extLst>
          </p:cNvPr>
          <p:cNvSpPr/>
          <p:nvPr/>
        </p:nvSpPr>
        <p:spPr>
          <a:xfrm rot="10337910">
            <a:off x="3391587" y="1752154"/>
            <a:ext cx="1017445" cy="1069272"/>
          </a:xfrm>
          <a:custGeom>
            <a:avLst/>
            <a:gdLst/>
            <a:ahLst/>
            <a:cxnLst/>
            <a:rect l="l" t="t" r="r" b="b"/>
            <a:pathLst>
              <a:path w="1003736" h="801164" extrusionOk="0">
                <a:moveTo>
                  <a:pt x="0" y="0"/>
                </a:moveTo>
                <a:lnTo>
                  <a:pt x="1003736" y="0"/>
                </a:lnTo>
                <a:lnTo>
                  <a:pt x="1003736" y="801164"/>
                </a:lnTo>
                <a:lnTo>
                  <a:pt x="0" y="801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5189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1782356"/>
            <a:ext cx="10637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Cả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bệnh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viện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giống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đội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bóng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vai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–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ai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thay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ai</a:t>
            </a:r>
            <a:r>
              <a:rPr lang="en-US" sz="3200" b="1" i="1" dirty="0">
                <a:solidFill>
                  <a:srgbClr val="000000"/>
                </a:solidFill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.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Mỗi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vị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trí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đóng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vai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trò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không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thể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thiếu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trong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hành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trình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chữa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bệnh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–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phục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hồi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của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bệnh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nhân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.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Họ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hợp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tác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,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gắn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bó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,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và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đều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cần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trái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tim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nhân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ái</a:t>
            </a:r>
            <a:r>
              <a:rPr lang="en-US" sz="3200" b="1" i="1" dirty="0">
                <a:latin typeface="Times" panose="02020603050405020304" pitchFamily="18" charset="0"/>
                <a:ea typeface="SimSun" panose="02010600030101010101" pitchFamily="2" charset="-122"/>
                <a:cs typeface="Times" panose="02020603050405020304" pitchFamily="18" charset="0"/>
              </a:rPr>
              <a:t>.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5" y="88491"/>
            <a:ext cx="1402202" cy="78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044" y="3702125"/>
            <a:ext cx="1917291" cy="29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6101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50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349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77495" y="1154371"/>
            <a:ext cx="7106327" cy="3037920"/>
          </a:xfrm>
          <a:custGeom>
            <a:avLst/>
            <a:gdLst/>
            <a:ahLst/>
            <a:cxnLst/>
            <a:rect l="l" t="t" r="r" b="b"/>
            <a:pathLst>
              <a:path w="5969174" h="3491967">
                <a:moveTo>
                  <a:pt x="0" y="0"/>
                </a:moveTo>
                <a:lnTo>
                  <a:pt x="5969174" y="0"/>
                </a:lnTo>
                <a:lnTo>
                  <a:pt x="5969174" y="3491967"/>
                </a:lnTo>
                <a:lnTo>
                  <a:pt x="0" y="349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13891" y="2218001"/>
            <a:ext cx="644698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FFFFF"/>
                </a:solidFill>
                <a:latin typeface="Times New Roman" panose="02020603050405020304" pitchFamily="18" charset="0"/>
                <a:ea typeface="Genty Sans"/>
                <a:cs typeface="Times New Roman" panose="02020603050405020304" pitchFamily="18" charset="0"/>
                <a:sym typeface="Genty Sans"/>
              </a:rPr>
              <a:t>III.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481456" cy="835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37" y="3296388"/>
            <a:ext cx="3561612" cy="3561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131" y="4022131"/>
            <a:ext cx="2835869" cy="28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2" y="2243"/>
            <a:ext cx="676715" cy="7071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47463" y="146106"/>
            <a:ext cx="10339712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228600" algn="l"/>
              </a:tabLst>
            </a:pP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“PHÒNG KHÁM CỦA TÔI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.png" descr="Description: Description: logo smile-en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6294"/>
            <a:ext cx="1150374" cy="71573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80028"/>
              </p:ext>
            </p:extLst>
          </p:nvPr>
        </p:nvGraphicFramePr>
        <p:xfrm>
          <a:off x="432619" y="1288026"/>
          <a:ext cx="10921181" cy="5250220"/>
        </p:xfrm>
        <a:graphic>
          <a:graphicData uri="http://schemas.openxmlformats.org/drawingml/2006/table">
            <a:tbl>
              <a:tblPr/>
              <a:tblGrid>
                <a:gridCol w="10921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022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đóng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phòng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gồm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71450" algn="l"/>
                        </a:tabLst>
                      </a:pP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nghiệm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71450" algn="l"/>
                        </a:tabLst>
                      </a:pP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HS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huống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71450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Mỗi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sẽ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đúng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vai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trò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quá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sóc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bệnh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chuẩn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(2–3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phòng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40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1083456"/>
            <a:ext cx="10339712" cy="11583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2" y="2243"/>
            <a:ext cx="676715" cy="7071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47463" y="146106"/>
            <a:ext cx="10339712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228600" algn="l"/>
              </a:tabLst>
            </a:pP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“PHÒNG KHÁM CỦA TÔI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.png" descr="Description: Description: logo smile-en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094" y="2243"/>
            <a:ext cx="1130710" cy="71573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922222"/>
              </p:ext>
            </p:extLst>
          </p:nvPr>
        </p:nvGraphicFramePr>
        <p:xfrm>
          <a:off x="568960" y="1646790"/>
          <a:ext cx="10784840" cy="4891456"/>
        </p:xfrm>
        <a:graphic>
          <a:graphicData uri="http://schemas.openxmlformats.org/drawingml/2006/table">
            <a:tbl>
              <a:tblPr/>
              <a:tblGrid>
                <a:gridCol w="1078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1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dõi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khỏe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18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0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" y="114446"/>
            <a:ext cx="1402202" cy="78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98" y="4067693"/>
            <a:ext cx="2517866" cy="2517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3393" y="894802"/>
            <a:ext cx="10687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NHÓM TÌNH HUỐNG TAI NẠN HỌC ĐƯỜNG</a:t>
            </a:r>
            <a:endParaRPr lang="vi-VN" sz="2800" dirty="0"/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Một bạn bị té khi chơi cầu lông, trầy xước và rỉ máu ở đầu gối.</a:t>
            </a:r>
            <a:endParaRPr lang="vi-VN" sz="2800" dirty="0"/>
          </a:p>
          <a:p>
            <a:br>
              <a:rPr lang="vi-VN" sz="2800" dirty="0"/>
            </a:b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67659" y="3482918"/>
            <a:ext cx="9765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: 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ần xử lý sơ cứu, sát khuẩn, theo dõi chấn thương.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809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" y="114446"/>
            <a:ext cx="1402202" cy="78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98" y="4067693"/>
            <a:ext cx="2517866" cy="2517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967" y="1759369"/>
            <a:ext cx="11588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NHÓM TÌNH HUỐNG KHÓ THỞ – TIỀN TĂNG ĐỘ CẤP CỨU</a:t>
            </a:r>
            <a:endParaRPr lang="vi-VN" sz="2800" dirty="0"/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Một học sinh bị khó thở, mặt tái, sau khi chạy bộ ngoài nắng.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402798" y="3698361"/>
            <a:ext cx="767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say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288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" y="114446"/>
            <a:ext cx="1402202" cy="78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98" y="4067693"/>
            <a:ext cx="2517866" cy="2517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123" y="1504335"/>
            <a:ext cx="107859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NHÓM TÌNH HUỐNG CẦN THEO DÕI TÂM LÝ</a:t>
            </a:r>
            <a:endParaRPr lang="vi-VN" sz="2800" dirty="0"/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Bạn học sinh thường xuyên than mệt, mất ngủ, và không muốn đến lớp.</a:t>
            </a:r>
            <a:endParaRPr lang="vi-VN" sz="2800" dirty="0"/>
          </a:p>
          <a:p>
            <a:br>
              <a:rPr lang="vi-VN" sz="2800" dirty="0"/>
            </a:b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03123" y="3526927"/>
            <a:ext cx="87900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→ Gợi ý về vấn đề tâm lý học đường, căng thẳng hoặc trầm cảm nhẹ.</a:t>
            </a:r>
            <a:endParaRPr lang="vi-VN" sz="3200" dirty="0"/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4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6101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509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600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3490" y="1"/>
            <a:ext cx="2767491" cy="598784"/>
          </a:xfrm>
          <a:custGeom>
            <a:avLst/>
            <a:gdLst/>
            <a:ahLst/>
            <a:cxnLst/>
            <a:rect l="l" t="t" r="r" b="b"/>
            <a:pathLst>
              <a:path w="2951990" h="638703">
                <a:moveTo>
                  <a:pt x="0" y="0"/>
                </a:moveTo>
                <a:lnTo>
                  <a:pt x="2951990" y="0"/>
                </a:lnTo>
                <a:lnTo>
                  <a:pt x="2951990" y="638703"/>
                </a:lnTo>
                <a:lnTo>
                  <a:pt x="0" y="638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77495" y="1154371"/>
            <a:ext cx="7106327" cy="3037920"/>
          </a:xfrm>
          <a:custGeom>
            <a:avLst/>
            <a:gdLst/>
            <a:ahLst/>
            <a:cxnLst/>
            <a:rect l="l" t="t" r="r" b="b"/>
            <a:pathLst>
              <a:path w="5969174" h="3491967">
                <a:moveTo>
                  <a:pt x="0" y="0"/>
                </a:moveTo>
                <a:lnTo>
                  <a:pt x="5969174" y="0"/>
                </a:lnTo>
                <a:lnTo>
                  <a:pt x="5969174" y="3491967"/>
                </a:lnTo>
                <a:lnTo>
                  <a:pt x="0" y="349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13891" y="2218001"/>
            <a:ext cx="644698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  <a:spcBef>
                <a:spcPct val="0"/>
              </a:spcBef>
            </a:pPr>
            <a:r>
              <a:rPr lang="en-US" sz="6700" b="1" dirty="0">
                <a:solidFill>
                  <a:srgbClr val="FFFFFF"/>
                </a:solidFill>
                <a:latin typeface="Times New Roman" panose="02020603050405020304" pitchFamily="18" charset="0"/>
                <a:ea typeface="Genty Sans"/>
                <a:cs typeface="Times New Roman" panose="02020603050405020304" pitchFamily="18" charset="0"/>
                <a:sym typeface="Genty Sans"/>
              </a:rPr>
              <a:t>II. KẾT NỐI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0" y="41354"/>
            <a:ext cx="1481456" cy="83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858" y="4345858"/>
            <a:ext cx="2512142" cy="2512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156" y="3013090"/>
            <a:ext cx="3167215" cy="36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2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7" y="114446"/>
            <a:ext cx="1402202" cy="78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998" y="4067693"/>
            <a:ext cx="2517866" cy="25178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54" y="973394"/>
            <a:ext cx="114709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ÌNH HUỐNG KẾT HỢP TỔNG QUÁT</a:t>
            </a:r>
            <a:endParaRPr lang="vi-VN" sz="3200" dirty="0"/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Một bạn đến khám vì thường xuyên bị chảy máu cam vào buổi sáng.</a:t>
            </a:r>
            <a:endParaRPr lang="vi-VN" sz="3200" dirty="0"/>
          </a:p>
          <a:p>
            <a:br>
              <a:rPr lang="vi-VN" sz="2400" dirty="0"/>
            </a:b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12955" y="4006610"/>
            <a:ext cx="8042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3200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2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hơn 82 về hình nền powerpoint đẹp mầm non hay nhất - coedo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01261" cy="900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303" y="1946787"/>
            <a:ext cx="117541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85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100+ hình nền giáo án powerpoint đẹp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580" cy="908383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3601329" y="1308295"/>
            <a:ext cx="4895557" cy="1252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latin typeface="+mj-lt"/>
              </a:rPr>
              <a:t>IV.VẬN DỤNG</a:t>
            </a:r>
            <a:endParaRPr lang="en-US" sz="4800" b="1">
              <a:latin typeface="+mj-lt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209822" y="2889553"/>
            <a:ext cx="9931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3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18816"/>
              </p:ext>
            </p:extLst>
          </p:nvPr>
        </p:nvGraphicFramePr>
        <p:xfrm>
          <a:off x="1209822" y="2325757"/>
          <a:ext cx="9733161" cy="2718175"/>
        </p:xfrm>
        <a:graphic>
          <a:graphicData uri="http://schemas.openxmlformats.org/drawingml/2006/table">
            <a:tbl>
              <a:tblPr/>
              <a:tblGrid>
                <a:gridCol w="9733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181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hãy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chọn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muốn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1–2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hãy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sẽ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gì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98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" y="0"/>
            <a:ext cx="121437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9"/>
            <a:ext cx="1402842" cy="7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2"/>
          <a:stretch/>
        </p:blipFill>
        <p:spPr>
          <a:xfrm>
            <a:off x="0" y="-28288"/>
            <a:ext cx="332509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2842" cy="7804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02545" y="335674"/>
            <a:ext cx="7509164" cy="1080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: “BALÔ SỨC KHỎE”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9344" y="2022763"/>
            <a:ext cx="72043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Mỗi nhóm được phát một “chiếc ba lô sức khỏe” (hình vẽ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giấy A4) 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- Các nhóm sẽ thảo luận và chọn ra tối đa là 6 vật dụng để cho vào “b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 lô sức khỏe”</a:t>
            </a:r>
          </a:p>
          <a:p>
            <a:pPr algn="just"/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- HS các nhóm làm việc 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5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phút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800" dirty="0">
                <a:latin typeface="Times" panose="02020603050405020304" pitchFamily="18" charset="0"/>
                <a:cs typeface="Times" panose="02020603050405020304" pitchFamily="18" charset="0"/>
              </a:rPr>
              <a:t>sau đó đại diện lên thuyết trình lí do lựa chọn những vật dụng đã lựa chọn để cho vào balo</a:t>
            </a:r>
          </a:p>
        </p:txBody>
      </p:sp>
    </p:spTree>
    <p:extLst>
      <p:ext uri="{BB962C8B-B14F-4D97-AF65-F5344CB8AC3E}">
        <p14:creationId xmlns:p14="http://schemas.microsoft.com/office/powerpoint/2010/main" val="18873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2"/>
          <a:stretch/>
        </p:blipFill>
        <p:spPr>
          <a:xfrm>
            <a:off x="0" y="0"/>
            <a:ext cx="332509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150100"/>
            <a:ext cx="1402842" cy="7804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6068" y="390227"/>
            <a:ext cx="7509164" cy="1080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: “BALÔ SỨC KHỎE”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181539" y="2320413"/>
            <a:ext cx="71382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hẩu trang, xà phòng, trái cây, chai nước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lọc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ghế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vợt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game,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9279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2"/>
          <a:stretch/>
        </p:blipFill>
        <p:spPr>
          <a:xfrm>
            <a:off x="0" y="-19051"/>
            <a:ext cx="3325091" cy="6858000"/>
          </a:xfrm>
          <a:prstGeom prst="rect">
            <a:avLst/>
          </a:prstGeom>
        </p:spPr>
      </p:pic>
      <p:sp>
        <p:nvSpPr>
          <p:cNvPr id="6" name="Cloud Callout 1"/>
          <p:cNvSpPr/>
          <p:nvPr/>
        </p:nvSpPr>
        <p:spPr>
          <a:xfrm>
            <a:off x="4764769" y="876002"/>
            <a:ext cx="5303464" cy="374072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dk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sức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khỏe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tốt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 err="1"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48"/>
            <a:ext cx="1402842" cy="780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2236</Words>
  <Application>Microsoft Office PowerPoint</Application>
  <PresentationFormat>Widescreen</PresentationFormat>
  <Paragraphs>182</Paragraphs>
  <Slides>63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等线</vt:lpstr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Vu Quang</cp:lastModifiedBy>
  <cp:revision>121</cp:revision>
  <dcterms:created xsi:type="dcterms:W3CDTF">2024-06-18T11:57:00Z</dcterms:created>
  <dcterms:modified xsi:type="dcterms:W3CDTF">2025-07-23T09:12:16Z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1153B1EBEF944B619D82F572160A17AB_13</vt:lpwstr>
  </property>
  <property fmtid="{D5CDD505-2E9C-101B-9397-08002B2CF9AE}" pid="3" name="KSOProductBuildVer">
    <vt:lpwstr>1033-12.2.0.19805</vt:lpwstr>
  </property>
</Properties>
</file>