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352" r:id="rId3"/>
    <p:sldId id="341" r:id="rId4"/>
    <p:sldId id="342" r:id="rId5"/>
    <p:sldId id="270" r:id="rId6"/>
    <p:sldId id="353" r:id="rId7"/>
    <p:sldId id="275" r:id="rId8"/>
    <p:sldId id="343" r:id="rId9"/>
    <p:sldId id="273" r:id="rId10"/>
    <p:sldId id="344" r:id="rId11"/>
    <p:sldId id="346" r:id="rId12"/>
    <p:sldId id="258" r:id="rId13"/>
    <p:sldId id="347" r:id="rId14"/>
    <p:sldId id="348" r:id="rId15"/>
    <p:sldId id="278" r:id="rId16"/>
    <p:sldId id="287" r:id="rId17"/>
    <p:sldId id="356" r:id="rId18"/>
    <p:sldId id="349" r:id="rId19"/>
    <p:sldId id="292" r:id="rId20"/>
    <p:sldId id="294" r:id="rId21"/>
    <p:sldId id="354" r:id="rId22"/>
    <p:sldId id="355" r:id="rId23"/>
    <p:sldId id="303" r:id="rId24"/>
    <p:sldId id="315" r:id="rId25"/>
    <p:sldId id="298" r:id="rId26"/>
    <p:sldId id="297" r:id="rId27"/>
    <p:sldId id="351" r:id="rId28"/>
    <p:sldId id="313" r:id="rId29"/>
    <p:sldId id="299"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010" autoAdjust="0"/>
  </p:normalViewPr>
  <p:slideViewPr>
    <p:cSldViewPr snapToGrid="0">
      <p:cViewPr varScale="1">
        <p:scale>
          <a:sx n="65" d="100"/>
          <a:sy n="65" d="100"/>
        </p:scale>
        <p:origin x="648" y="48"/>
      </p:cViewPr>
      <p:guideLst/>
    </p:cSldViewPr>
  </p:slideViewPr>
  <p:notesTextViewPr>
    <p:cViewPr>
      <p:scale>
        <a:sx n="1" d="1"/>
        <a:sy n="1" d="1"/>
      </p:scale>
      <p:origin x="0" y="0"/>
    </p:cViewPr>
  </p:notesTextViewPr>
  <p:sorterViewPr>
    <p:cViewPr>
      <p:scale>
        <a:sx n="100" d="100"/>
        <a:sy n="100" d="100"/>
      </p:scale>
      <p:origin x="0" y="-277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6/22/2025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101449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50000"/>
              </a:lnSpc>
              <a:buFont typeface="Times New Roman" panose="02020603050405020304" pitchFamily="18" charset="0"/>
              <a:buChar char="-"/>
            </a:pPr>
            <a:endParaRPr dirty="0"/>
          </a:p>
        </p:txBody>
      </p:sp>
      <p:sp>
        <p:nvSpPr>
          <p:cNvPr id="254" name="Google Shape;25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41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50000"/>
              </a:lnSpc>
              <a:buFont typeface="Times New Roman" panose="02020603050405020304" pitchFamily="18" charset="0"/>
              <a:buChar char="-"/>
            </a:pPr>
            <a:endParaRPr dirty="0"/>
          </a:p>
        </p:txBody>
      </p:sp>
      <p:sp>
        <p:nvSpPr>
          <p:cNvPr id="254" name="Google Shape;25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724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285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B386CBA-D626-ECEE-F9CE-880626564A54}"/>
            </a:ext>
          </a:extLst>
        </p:cNvPr>
        <p:cNvGrpSpPr/>
        <p:nvPr/>
      </p:nvGrpSpPr>
      <p:grpSpPr>
        <a:xfrm>
          <a:off x="0" y="0"/>
          <a:ext cx="0" cy="0"/>
          <a:chOff x="0" y="0"/>
          <a:chExt cx="0" cy="0"/>
        </a:xfrm>
      </p:grpSpPr>
      <p:sp>
        <p:nvSpPr>
          <p:cNvPr id="2" name="幻灯片图像占位符 1">
            <a:extLst>
              <a:ext uri="{FF2B5EF4-FFF2-40B4-BE49-F238E27FC236}">
                <a16:creationId xmlns="" xmlns:a16="http://schemas.microsoft.com/office/drawing/2014/main" id="{5B6F1999-D79B-1D11-CD4B-C4F015CB23AE}"/>
              </a:ext>
            </a:extLst>
          </p:cNvPr>
          <p:cNvSpPr>
            <a:spLocks noGrp="1" noRot="1" noChangeAspect="1"/>
          </p:cNvSpPr>
          <p:nvPr>
            <p:ph type="sldImg"/>
          </p:nvPr>
        </p:nvSpPr>
        <p:spPr/>
      </p:sp>
      <p:sp>
        <p:nvSpPr>
          <p:cNvPr id="3" name="备注占位符 2">
            <a:extLst>
              <a:ext uri="{FF2B5EF4-FFF2-40B4-BE49-F238E27FC236}">
                <a16:creationId xmlns="" xmlns:a16="http://schemas.microsoft.com/office/drawing/2014/main" id="{6779F422-9CFB-DFDC-A448-CAA0C9B2147E}"/>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 xmlns:a16="http://schemas.microsoft.com/office/drawing/2014/main" id="{61DE5792-B0B9-E915-440F-1EAFAB8004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cs typeface="+mn-cs"/>
            </a:endParaRPr>
          </a:p>
        </p:txBody>
      </p:sp>
    </p:spTree>
    <p:extLst>
      <p:ext uri="{BB962C8B-B14F-4D97-AF65-F5344CB8AC3E}">
        <p14:creationId xmlns:p14="http://schemas.microsoft.com/office/powerpoint/2010/main" val="350347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cs typeface="+mn-cs"/>
            </a:endParaRPr>
          </a:p>
        </p:txBody>
      </p:sp>
    </p:spTree>
    <p:extLst>
      <p:ext uri="{BB962C8B-B14F-4D97-AF65-F5344CB8AC3E}">
        <p14:creationId xmlns:p14="http://schemas.microsoft.com/office/powerpoint/2010/main" val="110660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DCD7C4-1772-4C5C-95CA-799C3D9D7D8F}"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D93C3-F334-4353-9BC7-5A3DA7F665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DCD7C4-1772-4C5C-95CA-799C3D9D7D8F}"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D93C3-F334-4353-9BC7-5A3DA7F665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DCD7C4-1772-4C5C-95CA-799C3D9D7D8F}"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D93C3-F334-4353-9BC7-5A3DA7F6659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285750" y="85725"/>
            <a:ext cx="11610975" cy="6686550"/>
          </a:xfrm>
          <a:prstGeom prst="rect">
            <a:avLst/>
          </a:prstGeom>
        </p:spPr>
      </p:pic>
      <p:pic>
        <p:nvPicPr>
          <p:cNvPr id="7" name="图片 6"/>
          <p:cNvPicPr>
            <a:picLocks noChangeAspect="1"/>
          </p:cNvPicPr>
          <p:nvPr userDrawn="1"/>
        </p:nvPicPr>
        <p:blipFill>
          <a:blip r:embed="rId3"/>
          <a:stretch>
            <a:fillRect/>
          </a:stretch>
        </p:blipFill>
        <p:spPr>
          <a:xfrm>
            <a:off x="11493653" y="935520"/>
            <a:ext cx="1054699" cy="4986960"/>
          </a:xfrm>
          <a:prstGeom prst="rect">
            <a:avLst/>
          </a:prstGeom>
        </p:spPr>
      </p:pic>
      <p:pic>
        <p:nvPicPr>
          <p:cNvPr id="8" name="图片 7"/>
          <p:cNvPicPr>
            <a:picLocks noChangeAspect="1"/>
          </p:cNvPicPr>
          <p:nvPr userDrawn="1"/>
        </p:nvPicPr>
        <p:blipFill>
          <a:blip r:embed="rId4"/>
          <a:stretch>
            <a:fillRect/>
          </a:stretch>
        </p:blipFill>
        <p:spPr>
          <a:xfrm>
            <a:off x="483697" y="5566146"/>
            <a:ext cx="1860677" cy="1378473"/>
          </a:xfrm>
          <a:prstGeom prst="rect">
            <a:avLst/>
          </a:prstGeom>
        </p:spPr>
      </p:pic>
      <p:pic>
        <p:nvPicPr>
          <p:cNvPr id="9" name="图片 8"/>
          <p:cNvPicPr>
            <a:picLocks noChangeAspect="1"/>
          </p:cNvPicPr>
          <p:nvPr userDrawn="1"/>
        </p:nvPicPr>
        <p:blipFill>
          <a:blip r:embed="rId5"/>
          <a:stretch>
            <a:fillRect/>
          </a:stretch>
        </p:blipFill>
        <p:spPr>
          <a:xfrm>
            <a:off x="9715500" y="5540995"/>
            <a:ext cx="1918638" cy="142877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DCD7C4-1772-4C5C-95CA-799C3D9D7D8F}"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D93C3-F334-4353-9BC7-5A3DA7F665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DCD7C4-1772-4C5C-95CA-799C3D9D7D8F}"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D93C3-F334-4353-9BC7-5A3DA7F665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DCD7C4-1772-4C5C-95CA-799C3D9D7D8F}" type="datetimeFigureOut">
              <a:rPr lang="en-US" smtClean="0"/>
              <a:t>6/22/2025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D93C3-F334-4353-9BC7-5A3DA7F665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DCD7C4-1772-4C5C-95CA-799C3D9D7D8F}" type="datetimeFigureOut">
              <a:rPr lang="en-US" smtClean="0"/>
              <a:t>6/22/2025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D93C3-F334-4353-9BC7-5A3DA7F665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DCD7C4-1772-4C5C-95CA-799C3D9D7D8F}" type="datetimeFigureOut">
              <a:rPr lang="en-US" smtClean="0"/>
              <a:t>6/22/2025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D93C3-F334-4353-9BC7-5A3DA7F665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CD7C4-1772-4C5C-95CA-799C3D9D7D8F}" type="datetimeFigureOut">
              <a:rPr lang="en-US" smtClean="0"/>
              <a:t>6/22/2025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D93C3-F334-4353-9BC7-5A3DA7F665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DCD7C4-1772-4C5C-95CA-799C3D9D7D8F}" type="datetimeFigureOut">
              <a:rPr lang="en-US" smtClean="0"/>
              <a:t>6/22/2025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D93C3-F334-4353-9BC7-5A3DA7F665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DCD7C4-1772-4C5C-95CA-799C3D9D7D8F}" type="datetimeFigureOut">
              <a:rPr lang="en-US" smtClean="0"/>
              <a:t>6/22/2025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D93C3-F334-4353-9BC7-5A3DA7F665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CD7C4-1772-4C5C-95CA-799C3D9D7D8F}" type="datetimeFigureOut">
              <a:rPr lang="en-US" smtClean="0"/>
              <a:t>6/22/2025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D93C3-F334-4353-9BC7-5A3DA7F6659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40.sv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20.png"/><Relationship Id="rId10" Type="http://schemas.openxmlformats.org/officeDocument/2006/relationships/image" Target="../media/image19.png"/><Relationship Id="rId9" Type="http://schemas.openxmlformats.org/officeDocument/2006/relationships/image" Target="../media/image42.sv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40.sv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20.png"/><Relationship Id="rId10" Type="http://schemas.openxmlformats.org/officeDocument/2006/relationships/image" Target="../media/image19.png"/><Relationship Id="rId9" Type="http://schemas.openxmlformats.org/officeDocument/2006/relationships/image" Target="../media/image42.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548"/>
            <a:ext cx="1402842" cy="780454"/>
          </a:xfrm>
          <a:prstGeom prst="rect">
            <a:avLst/>
          </a:prstGeom>
        </p:spPr>
      </p:pic>
      <p:sp>
        <p:nvSpPr>
          <p:cNvPr id="8" name="Rectangle 7"/>
          <p:cNvSpPr/>
          <p:nvPr/>
        </p:nvSpPr>
        <p:spPr>
          <a:xfrm>
            <a:off x="1233460" y="1661764"/>
            <a:ext cx="9210730" cy="144655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KỸ NĂNG SỐNG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9"/>
            <a:ext cx="1402842" cy="780454"/>
          </a:xfrm>
          <a:prstGeom prst="rect">
            <a:avLst/>
          </a:prstGeom>
        </p:spPr>
      </p:pic>
      <p:sp>
        <p:nvSpPr>
          <p:cNvPr id="6" name="Title 1"/>
          <p:cNvSpPr>
            <a:spLocks noGrp="1"/>
          </p:cNvSpPr>
          <p:nvPr/>
        </p:nvSpPr>
        <p:spPr>
          <a:xfrm>
            <a:off x="533400" y="0"/>
            <a:ext cx="10515600" cy="17105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70C0"/>
                </a:solidFill>
                <a:latin typeface="Times New Roman" panose="02020603050405020304" pitchFamily="18" charset="0"/>
                <a:cs typeface="Times New Roman" panose="02020603050405020304" pitchFamily="18" charset="0"/>
              </a:rPr>
              <a:t>HOẠT </a:t>
            </a:r>
            <a:r>
              <a:rPr lang="en-US" sz="4000" dirty="0" smtClean="0">
                <a:solidFill>
                  <a:srgbClr val="0070C0"/>
                </a:solidFill>
                <a:latin typeface="Times New Roman" panose="02020603050405020304" pitchFamily="18" charset="0"/>
                <a:cs typeface="Times New Roman" panose="02020603050405020304" pitchFamily="18" charset="0"/>
              </a:rPr>
              <a:t>ĐỘNG</a:t>
            </a:r>
            <a:r>
              <a:rPr lang="vi-VN" sz="4000" dirty="0" smtClean="0">
                <a:solidFill>
                  <a:srgbClr val="0070C0"/>
                </a:solidFill>
                <a:latin typeface="Times New Roman" panose="02020603050405020304" pitchFamily="18" charset="0"/>
                <a:cs typeface="Times New Roman" panose="02020603050405020304" pitchFamily="18" charset="0"/>
              </a:rPr>
              <a:t>:</a:t>
            </a:r>
            <a:endParaRPr lang="vi-VN" sz="5400" dirty="0">
              <a:solidFill>
                <a:srgbClr val="0070C0"/>
              </a:solidFill>
              <a:latin typeface="Times New Roman" panose="02020603050405020304" pitchFamily="18" charset="0"/>
              <a:cs typeface="Times New Roman" panose="02020603050405020304" pitchFamily="18" charset="0"/>
            </a:endParaRPr>
          </a:p>
          <a:p>
            <a:pPr algn="ctr"/>
            <a:r>
              <a:rPr lang="en-US" sz="4800" b="1" dirty="0" smtClean="0">
                <a:solidFill>
                  <a:srgbClr val="0070C0"/>
                </a:solidFill>
                <a:latin typeface="Times New Roman" panose="02020603050405020304" pitchFamily="18" charset="0"/>
                <a:cs typeface="Times New Roman" panose="02020603050405020304" pitchFamily="18" charset="0"/>
              </a:rPr>
              <a:t>“CHUYÊN GIA Y TẾ”</a:t>
            </a:r>
            <a:endParaRPr lang="en-US" sz="4800" b="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7702857" y="3643413"/>
            <a:ext cx="4154846" cy="3117765"/>
          </a:xfrm>
          <a:prstGeom prst="rect">
            <a:avLst/>
          </a:prstGeom>
        </p:spPr>
      </p:pic>
      <p:sp>
        <p:nvSpPr>
          <p:cNvPr id="3" name="Rectangle 2"/>
          <p:cNvSpPr/>
          <p:nvPr/>
        </p:nvSpPr>
        <p:spPr>
          <a:xfrm>
            <a:off x="371938" y="1803845"/>
            <a:ext cx="7100577" cy="4678204"/>
          </a:xfrm>
          <a:prstGeom prst="rect">
            <a:avLst/>
          </a:prstGeom>
        </p:spPr>
        <p:txBody>
          <a:bodyPr wrap="square">
            <a:spAutoFit/>
          </a:bodyPr>
          <a:lstStyle/>
          <a:p>
            <a:endParaRPr lang="vi-VN" dirty="0"/>
          </a:p>
          <a:p>
            <a:r>
              <a:rPr lang="vi-VN" sz="2800" dirty="0">
                <a:latin typeface="+mj-lt"/>
              </a:rPr>
              <a:t>Nhóm 1,3,5: Tình huống 1</a:t>
            </a:r>
          </a:p>
          <a:p>
            <a:r>
              <a:rPr lang="vi-VN" sz="2800" dirty="0">
                <a:latin typeface="+mj-lt"/>
              </a:rPr>
              <a:t>Nhóm 2,4,6: Tình huống 2 </a:t>
            </a:r>
          </a:p>
          <a:p>
            <a:pPr algn="just"/>
            <a:r>
              <a:rPr lang="vi-VN" sz="2800" b="1" dirty="0">
                <a:latin typeface="+mj-lt"/>
              </a:rPr>
              <a:t>+ TH1: A và B rủ nhau đi vặt ổi. Do trượt tay nên A bị ngã từ trên cây xuống và bị gãy tay. Nếu em là B em sẽ xử lý như thế nào trong tình huống đó? </a:t>
            </a:r>
          </a:p>
          <a:p>
            <a:pPr algn="just"/>
            <a:r>
              <a:rPr lang="vi-VN" sz="2800" b="1" dirty="0">
                <a:latin typeface="+mj-lt"/>
              </a:rPr>
              <a:t>+ TH2: Trong lúc em và bạn đang chơi thì bất ngờ cửa kính bị vỡ. Các mảnh vỡ bắn ra cứa vào chân của bạn, gây chảy máu. Em sẽ xử lí như thế nào? </a:t>
            </a:r>
          </a:p>
        </p:txBody>
      </p:sp>
    </p:spTree>
    <p:extLst>
      <p:ext uri="{BB962C8B-B14F-4D97-AF65-F5344CB8AC3E}">
        <p14:creationId xmlns:p14="http://schemas.microsoft.com/office/powerpoint/2010/main" val="354770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9"/>
            <a:ext cx="1402842" cy="780454"/>
          </a:xfrm>
          <a:prstGeom prst="rect">
            <a:avLst/>
          </a:prstGeom>
        </p:spPr>
      </p:pic>
      <p:sp>
        <p:nvSpPr>
          <p:cNvPr id="6" name="Title 1"/>
          <p:cNvSpPr>
            <a:spLocks noGrp="1"/>
          </p:cNvSpPr>
          <p:nvPr/>
        </p:nvSpPr>
        <p:spPr>
          <a:xfrm>
            <a:off x="533400" y="0"/>
            <a:ext cx="10515600" cy="17105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70C0"/>
                </a:solidFill>
                <a:latin typeface="Times New Roman" panose="02020603050405020304" pitchFamily="18" charset="0"/>
                <a:cs typeface="Times New Roman" panose="02020603050405020304" pitchFamily="18" charset="0"/>
              </a:rPr>
              <a:t>HOẠT </a:t>
            </a:r>
            <a:r>
              <a:rPr lang="en-US" sz="4000" dirty="0" smtClean="0">
                <a:solidFill>
                  <a:srgbClr val="0070C0"/>
                </a:solidFill>
                <a:latin typeface="Times New Roman" panose="02020603050405020304" pitchFamily="18" charset="0"/>
                <a:cs typeface="Times New Roman" panose="02020603050405020304" pitchFamily="18" charset="0"/>
              </a:rPr>
              <a:t>ĐỘNG</a:t>
            </a:r>
            <a:r>
              <a:rPr lang="vi-VN" sz="4000" dirty="0" smtClean="0">
                <a:solidFill>
                  <a:srgbClr val="0070C0"/>
                </a:solidFill>
                <a:latin typeface="Times New Roman" panose="02020603050405020304" pitchFamily="18" charset="0"/>
                <a:cs typeface="Times New Roman" panose="02020603050405020304" pitchFamily="18" charset="0"/>
              </a:rPr>
              <a:t>:</a:t>
            </a:r>
            <a:endParaRPr lang="vi-VN" sz="5400" dirty="0">
              <a:solidFill>
                <a:srgbClr val="0070C0"/>
              </a:solidFill>
              <a:latin typeface="Times New Roman" panose="02020603050405020304" pitchFamily="18" charset="0"/>
              <a:cs typeface="Times New Roman" panose="02020603050405020304" pitchFamily="18" charset="0"/>
            </a:endParaRPr>
          </a:p>
          <a:p>
            <a:pPr algn="ctr"/>
            <a:r>
              <a:rPr lang="en-US" sz="4800" b="1" dirty="0" smtClean="0">
                <a:solidFill>
                  <a:srgbClr val="0070C0"/>
                </a:solidFill>
                <a:latin typeface="Times New Roman" panose="02020603050405020304" pitchFamily="18" charset="0"/>
                <a:cs typeface="Times New Roman" panose="02020603050405020304" pitchFamily="18" charset="0"/>
              </a:rPr>
              <a:t>“CHUYÊN GIA Y TẾ”</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8" name="Rectangle 7"/>
          <p:cNvSpPr/>
          <p:nvPr/>
        </p:nvSpPr>
        <p:spPr>
          <a:xfrm>
            <a:off x="7516045" y="3265525"/>
            <a:ext cx="4498975" cy="2962275"/>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FF0000"/>
                </a:solidFill>
                <a:latin typeface="Times New Roman" panose="02020603050405020304" pitchFamily="18" charset="0"/>
                <a:cs typeface="Times New Roman" panose="02020603050405020304" pitchFamily="18" charset="0"/>
              </a:rPr>
              <a:t>Tiêu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điểm</a:t>
            </a:r>
            <a:r>
              <a:rPr lang="en-US" sz="3200" dirty="0" smtClean="0">
                <a:solidFill>
                  <a:srgbClr val="FF0000"/>
                </a:solidFill>
                <a:latin typeface="Times New Roman" panose="02020603050405020304" pitchFamily="18" charset="0"/>
                <a:cs typeface="Times New Roman" panose="02020603050405020304" pitchFamily="18" charset="0"/>
              </a:rPr>
              <a:t>:</a:t>
            </a:r>
          </a:p>
          <a:p>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Xử</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lý</a:t>
            </a:r>
            <a:r>
              <a:rPr lang="en-US" sz="3200" dirty="0" smtClean="0">
                <a:solidFill>
                  <a:srgbClr val="7030A0"/>
                </a:solidFill>
                <a:latin typeface="Times New Roman" panose="02020603050405020304" pitchFamily="18" charset="0"/>
                <a:cs typeface="Times New Roman" panose="02020603050405020304" pitchFamily="18" charset="0"/>
              </a:rPr>
              <a:t> TH: 300 đ </a:t>
            </a:r>
            <a:endParaRPr lang="en-US" sz="3200" dirty="0">
              <a:solidFill>
                <a:srgbClr val="7030A0"/>
              </a:solidFill>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Diễn</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xuất</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1</a:t>
            </a:r>
            <a:r>
              <a:rPr lang="en-US" sz="3200" dirty="0" smtClean="0">
                <a:solidFill>
                  <a:srgbClr val="7030A0"/>
                </a:solidFill>
                <a:latin typeface="Times New Roman" panose="02020603050405020304" pitchFamily="18" charset="0"/>
                <a:cs typeface="Times New Roman" panose="02020603050405020304" pitchFamily="18" charset="0"/>
              </a:rPr>
              <a:t>00₫</a:t>
            </a:r>
            <a:endParaRPr lang="en-US" sz="3200" dirty="0">
              <a:solidFill>
                <a:srgbClr val="7030A0"/>
              </a:solidFill>
              <a:latin typeface="Times New Roman" panose="02020603050405020304" pitchFamily="18" charset="0"/>
              <a:cs typeface="Times New Roman" panose="02020603050405020304" pitchFamily="18" charset="0"/>
            </a:endParaRPr>
          </a:p>
          <a:p>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Ý </a:t>
            </a:r>
            <a:r>
              <a:rPr lang="en-US" sz="3200" dirty="0" err="1" smtClean="0">
                <a:solidFill>
                  <a:srgbClr val="7030A0"/>
                </a:solidFill>
                <a:latin typeface="Times New Roman" panose="02020603050405020304" pitchFamily="18" charset="0"/>
                <a:cs typeface="Times New Roman" panose="02020603050405020304" pitchFamily="18" charset="0"/>
              </a:rPr>
              <a:t>thức</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nhóm</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 1</a:t>
            </a:r>
            <a:r>
              <a:rPr lang="en-US" sz="3200" dirty="0" smtClean="0">
                <a:solidFill>
                  <a:srgbClr val="7030A0"/>
                </a:solidFill>
                <a:latin typeface="Times New Roman" panose="02020603050405020304" pitchFamily="18" charset="0"/>
                <a:cs typeface="Times New Roman" panose="02020603050405020304" pitchFamily="18" charset="0"/>
              </a:rPr>
              <a:t>00</a:t>
            </a:r>
            <a:r>
              <a:rPr lang="en-US" sz="3200" dirty="0">
                <a:solidFill>
                  <a:srgbClr val="7030A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1086590" y="4056368"/>
            <a:ext cx="3883489" cy="2914141"/>
          </a:xfrm>
          <a:prstGeom prst="rect">
            <a:avLst/>
          </a:prstGeom>
        </p:spPr>
      </p:pic>
      <p:sp>
        <p:nvSpPr>
          <p:cNvPr id="7" name="Rectangle 6"/>
          <p:cNvSpPr/>
          <p:nvPr/>
        </p:nvSpPr>
        <p:spPr>
          <a:xfrm>
            <a:off x="206476" y="1710532"/>
            <a:ext cx="6066503" cy="2554545"/>
          </a:xfrm>
          <a:prstGeom prst="rect">
            <a:avLst/>
          </a:prstGeom>
        </p:spPr>
        <p:txBody>
          <a:bodyPr wrap="square">
            <a:spAutoFit/>
          </a:bodyPr>
          <a:lstStyle/>
          <a:p>
            <a:r>
              <a:rPr lang="en-US" sz="3200" dirty="0" smtClean="0"/>
              <a:t>- </a:t>
            </a:r>
            <a:r>
              <a:rPr lang="en-US" sz="3200" dirty="0" smtClean="0">
                <a:latin typeface="Times" panose="02020603050405020304" pitchFamily="18" charset="0"/>
                <a:cs typeface="Times" panose="02020603050405020304" pitchFamily="18" charset="0"/>
              </a:rPr>
              <a:t>HS </a:t>
            </a:r>
            <a:r>
              <a:rPr lang="en-US" sz="3200" dirty="0" err="1">
                <a:latin typeface="Times" panose="02020603050405020304" pitchFamily="18" charset="0"/>
                <a:cs typeface="Times" panose="02020603050405020304" pitchFamily="18" charset="0"/>
              </a:rPr>
              <a:t>các</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nhóm</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thảo</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luận</a:t>
            </a:r>
            <a:r>
              <a:rPr lang="en-US" sz="3200" dirty="0">
                <a:latin typeface="Times" panose="02020603050405020304" pitchFamily="18" charset="0"/>
                <a:cs typeface="Times" panose="02020603050405020304" pitchFamily="18" charset="0"/>
              </a:rPr>
              <a:t> 5 </a:t>
            </a:r>
            <a:r>
              <a:rPr lang="en-US" sz="3200" dirty="0" err="1">
                <a:latin typeface="Times" panose="02020603050405020304" pitchFamily="18" charset="0"/>
                <a:cs typeface="Times" panose="02020603050405020304" pitchFamily="18" charset="0"/>
              </a:rPr>
              <a:t>phút</a:t>
            </a:r>
            <a:r>
              <a:rPr lang="en-US" sz="3200" dirty="0">
                <a:latin typeface="Times" panose="02020603050405020304" pitchFamily="18" charset="0"/>
                <a:cs typeface="Times" panose="02020603050405020304" pitchFamily="18" charset="0"/>
              </a:rPr>
              <a:t>.</a:t>
            </a:r>
          </a:p>
          <a:p>
            <a:r>
              <a:rPr lang="en-US" sz="3200" dirty="0" smtClean="0">
                <a:latin typeface="Times" panose="02020603050405020304" pitchFamily="18" charset="0"/>
                <a:cs typeface="Times" panose="02020603050405020304" pitchFamily="18" charset="0"/>
              </a:rPr>
              <a:t>- </a:t>
            </a:r>
            <a:r>
              <a:rPr lang="en-US" sz="3200" dirty="0" err="1" smtClean="0">
                <a:latin typeface="Times" panose="02020603050405020304" pitchFamily="18" charset="0"/>
                <a:cs typeface="Times" panose="02020603050405020304" pitchFamily="18" charset="0"/>
              </a:rPr>
              <a:t>Đại</a:t>
            </a:r>
            <a:r>
              <a:rPr lang="en-US" sz="3200" dirty="0" smtClean="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diện</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các</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nhóm</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lên</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xử</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lí</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tình</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huống</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bằng</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cách</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đóng</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vai</a:t>
            </a:r>
            <a:r>
              <a:rPr lang="en-US" sz="3200" dirty="0">
                <a:latin typeface="Times" panose="02020603050405020304" pitchFamily="18" charset="0"/>
                <a:cs typeface="Times" panose="02020603050405020304" pitchFamily="18" charset="0"/>
              </a:rPr>
              <a:t>. </a:t>
            </a:r>
          </a:p>
          <a:p>
            <a:r>
              <a:rPr lang="en-US" sz="3200" dirty="0">
                <a:latin typeface="Times" panose="02020603050405020304" pitchFamily="18" charset="0"/>
                <a:cs typeface="Times" panose="02020603050405020304" pitchFamily="18" charset="0"/>
              </a:rPr>
              <a:t>- </a:t>
            </a:r>
            <a:r>
              <a:rPr lang="en-US" sz="3200" dirty="0" smtClean="0">
                <a:latin typeface="Times" panose="02020603050405020304" pitchFamily="18" charset="0"/>
                <a:cs typeface="Times" panose="02020603050405020304" pitchFamily="18" charset="0"/>
              </a:rPr>
              <a:t> </a:t>
            </a:r>
            <a:r>
              <a:rPr lang="en-US" sz="3200" dirty="0" err="1" smtClean="0">
                <a:latin typeface="Times" panose="02020603050405020304" pitchFamily="18" charset="0"/>
                <a:cs typeface="Times" panose="02020603050405020304" pitchFamily="18" charset="0"/>
              </a:rPr>
              <a:t>Các</a:t>
            </a:r>
            <a:r>
              <a:rPr lang="en-US" sz="3200" dirty="0" smtClean="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nhóm</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quan</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sát</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góp</a:t>
            </a:r>
            <a:r>
              <a:rPr lang="en-US" sz="3200" dirty="0">
                <a:latin typeface="Times" panose="02020603050405020304" pitchFamily="18" charset="0"/>
                <a:cs typeface="Times" panose="02020603050405020304" pitchFamily="18" charset="0"/>
              </a:rPr>
              <a:t> ý </a:t>
            </a:r>
            <a:r>
              <a:rPr lang="en-US" sz="3200" dirty="0" err="1">
                <a:latin typeface="Times" panose="02020603050405020304" pitchFamily="18" charset="0"/>
                <a:cs typeface="Times" panose="02020603050405020304" pitchFamily="18" charset="0"/>
              </a:rPr>
              <a:t>cho</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nhóm</a:t>
            </a:r>
            <a:r>
              <a:rPr lang="en-US" sz="3200" dirty="0">
                <a:latin typeface="Times" panose="02020603050405020304" pitchFamily="18" charset="0"/>
                <a:cs typeface="Times" panose="02020603050405020304" pitchFamily="18" charset="0"/>
              </a:rPr>
              <a:t> </a:t>
            </a:r>
            <a:r>
              <a:rPr lang="en-US" sz="3200" dirty="0" err="1">
                <a:latin typeface="Times" panose="02020603050405020304" pitchFamily="18" charset="0"/>
                <a:cs typeface="Times" panose="02020603050405020304" pitchFamily="18" charset="0"/>
              </a:rPr>
              <a:t>bạn</a:t>
            </a:r>
            <a:r>
              <a:rPr lang="en-US" sz="3200" dirty="0" smtClean="0">
                <a:latin typeface="Times" panose="02020603050405020304" pitchFamily="18" charset="0"/>
                <a:cs typeface="Times" panose="02020603050405020304" pitchFamily="18" charset="0"/>
              </a:rPr>
              <a:t>.</a:t>
            </a:r>
            <a:endParaRPr lang="en-US" sz="3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7441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36582"/>
          <a:stretch/>
        </p:blipFill>
        <p:spPr>
          <a:xfrm>
            <a:off x="0" y="-19051"/>
            <a:ext cx="3325091"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2842" cy="780454"/>
          </a:xfrm>
          <a:prstGeom prst="rect">
            <a:avLst/>
          </a:prstGeom>
        </p:spPr>
      </p:pic>
      <p:sp>
        <p:nvSpPr>
          <p:cNvPr id="2" name="Rectangle 1"/>
          <p:cNvSpPr/>
          <p:nvPr/>
        </p:nvSpPr>
        <p:spPr>
          <a:xfrm>
            <a:off x="3598606" y="1002891"/>
            <a:ext cx="8445910" cy="5262979"/>
          </a:xfrm>
          <a:prstGeom prst="rect">
            <a:avLst/>
          </a:prstGeom>
        </p:spPr>
        <p:txBody>
          <a:bodyPr wrap="square">
            <a:spAutoFit/>
          </a:bodyPr>
          <a:lstStyle/>
          <a:p>
            <a:r>
              <a:rPr lang="vi-VN" sz="2800" dirty="0" smtClean="0">
                <a:latin typeface="+mj-lt"/>
              </a:rPr>
              <a:t>+ </a:t>
            </a:r>
            <a:r>
              <a:rPr lang="vi-VN" sz="2800" dirty="0">
                <a:latin typeface="+mj-lt"/>
              </a:rPr>
              <a:t>Nếu gãy xương cánh tay: </a:t>
            </a:r>
          </a:p>
          <a:p>
            <a:r>
              <a:rPr lang="vi-VN" sz="2800" dirty="0">
                <a:latin typeface="+mj-lt"/>
              </a:rPr>
              <a:t>B1:Để cánh tay bị gãy sát thân mình nạn nhân, cẳng tay vuông góc với cánh tay </a:t>
            </a:r>
          </a:p>
          <a:p>
            <a:r>
              <a:rPr lang="vi-VN" sz="2800" dirty="0">
                <a:latin typeface="+mj-lt"/>
              </a:rPr>
              <a:t>B2: Đặt 2 nẹp, nẹp trong từ hố nách tới quá khuỷu tay, nẹp ngoài từ bả vai đến quá khớp khuỷu. </a:t>
            </a:r>
          </a:p>
          <a:p>
            <a:r>
              <a:rPr lang="vi-VN" sz="2800" dirty="0">
                <a:latin typeface="+mj-lt"/>
              </a:rPr>
              <a:t>B3: Dùng 2 dây rộng bản buộc cố định nẹp ở trên và ở dưới ổ gãy. </a:t>
            </a:r>
          </a:p>
          <a:p>
            <a:r>
              <a:rPr lang="vi-VN" sz="2800" dirty="0">
                <a:latin typeface="+mj-lt"/>
              </a:rPr>
              <a:t>B4: Dùng khăn tam giác đỡ cẳng tay treo trước ngực, cẳng tay vuông góc với cánh tay, bàn tay cao hơn khuỷu tay, bàn tay để ngửa. </a:t>
            </a:r>
          </a:p>
          <a:p>
            <a:r>
              <a:rPr lang="vi-VN" sz="2800" dirty="0">
                <a:latin typeface="+mj-lt"/>
              </a:rPr>
              <a:t>B5: Dùng băng rộng bản băng ép cánh tay vào thân mình. Thắt nút phía trước nách bên lành. </a:t>
            </a:r>
          </a:p>
        </p:txBody>
      </p:sp>
      <p:sp>
        <p:nvSpPr>
          <p:cNvPr id="3" name="Rectangle 2"/>
          <p:cNvSpPr/>
          <p:nvPr/>
        </p:nvSpPr>
        <p:spPr>
          <a:xfrm>
            <a:off x="4408996" y="134123"/>
            <a:ext cx="6070893" cy="646331"/>
          </a:xfrm>
          <a:prstGeom prst="rect">
            <a:avLst/>
          </a:prstGeom>
        </p:spPr>
        <p:txBody>
          <a:bodyPr wrap="none">
            <a:spAutoFit/>
          </a:bodyPr>
          <a:lstStyle/>
          <a:p>
            <a:r>
              <a:rPr lang="vi-VN" sz="3600" b="1" dirty="0">
                <a:latin typeface="+mj-lt"/>
              </a:rPr>
              <a:t>* Sơ cứu người khi bị gãy tay </a:t>
            </a: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36582"/>
          <a:stretch/>
        </p:blipFill>
        <p:spPr>
          <a:xfrm>
            <a:off x="-68826" y="134123"/>
            <a:ext cx="3325091"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2842" cy="780454"/>
          </a:xfrm>
          <a:prstGeom prst="rect">
            <a:avLst/>
          </a:prstGeom>
        </p:spPr>
      </p:pic>
      <p:sp>
        <p:nvSpPr>
          <p:cNvPr id="3" name="Rectangle 2"/>
          <p:cNvSpPr/>
          <p:nvPr/>
        </p:nvSpPr>
        <p:spPr>
          <a:xfrm>
            <a:off x="4408996" y="134123"/>
            <a:ext cx="6070893" cy="646331"/>
          </a:xfrm>
          <a:prstGeom prst="rect">
            <a:avLst/>
          </a:prstGeom>
        </p:spPr>
        <p:txBody>
          <a:bodyPr wrap="none">
            <a:spAutoFit/>
          </a:bodyPr>
          <a:lstStyle/>
          <a:p>
            <a:r>
              <a:rPr lang="vi-VN" sz="3600" b="1" dirty="0">
                <a:latin typeface="+mj-lt"/>
              </a:rPr>
              <a:t>* Sơ cứu người khi bị gãy tay </a:t>
            </a:r>
          </a:p>
        </p:txBody>
      </p:sp>
      <p:sp>
        <p:nvSpPr>
          <p:cNvPr id="4" name="Rectangle 3"/>
          <p:cNvSpPr/>
          <p:nvPr/>
        </p:nvSpPr>
        <p:spPr>
          <a:xfrm>
            <a:off x="3559277" y="1209368"/>
            <a:ext cx="8288593" cy="4524315"/>
          </a:xfrm>
          <a:prstGeom prst="rect">
            <a:avLst/>
          </a:prstGeom>
        </p:spPr>
        <p:txBody>
          <a:bodyPr wrap="square">
            <a:spAutoFit/>
          </a:bodyPr>
          <a:lstStyle/>
          <a:p>
            <a:r>
              <a:rPr lang="vi-VN" sz="3200" dirty="0">
                <a:latin typeface="+mj-lt"/>
              </a:rPr>
              <a:t>+ Nếu gãy xương cẳng tay: </a:t>
            </a:r>
          </a:p>
          <a:p>
            <a:r>
              <a:rPr lang="vi-VN" sz="3200" dirty="0">
                <a:latin typeface="+mj-lt"/>
              </a:rPr>
              <a:t>B1: Để cẳng tay bị gãy sát thân mình, cẳng tay vuông góc cánh tay. Lòng bàn tay ngửa. B2: Dùng hai nẹp, nẹp trong từ lòng bàn tay đến nếp khuỷu tay, nẹp ngoài từ đầu các ngón tay đến quá khuỷu. </a:t>
            </a:r>
          </a:p>
          <a:p>
            <a:r>
              <a:rPr lang="vi-VN" sz="3200" dirty="0">
                <a:latin typeface="+mj-lt"/>
              </a:rPr>
              <a:t>B3: Dùng 3 dây rộng bản buộc cố định nẹp bàn tay, thân cẳng tay (trên, dưới ổ gãy). B4: Dùng khăn tam giác đỡ cẳng tay treo trước ngực</a:t>
            </a:r>
            <a:r>
              <a:rPr lang="vi-VN" dirty="0"/>
              <a:t>. </a:t>
            </a:r>
          </a:p>
        </p:txBody>
      </p:sp>
    </p:spTree>
    <p:extLst>
      <p:ext uri="{BB962C8B-B14F-4D97-AF65-F5344CB8AC3E}">
        <p14:creationId xmlns:p14="http://schemas.microsoft.com/office/powerpoint/2010/main" val="4174144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36582"/>
          <a:stretch/>
        </p:blipFill>
        <p:spPr>
          <a:xfrm>
            <a:off x="0" y="-19051"/>
            <a:ext cx="3325091"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2842" cy="780454"/>
          </a:xfrm>
          <a:prstGeom prst="rect">
            <a:avLst/>
          </a:prstGeom>
        </p:spPr>
      </p:pic>
      <p:sp>
        <p:nvSpPr>
          <p:cNvPr id="4" name="Rectangle 3"/>
          <p:cNvSpPr/>
          <p:nvPr/>
        </p:nvSpPr>
        <p:spPr>
          <a:xfrm>
            <a:off x="3519947" y="1189704"/>
            <a:ext cx="8485240" cy="3539430"/>
          </a:xfrm>
          <a:prstGeom prst="rect">
            <a:avLst/>
          </a:prstGeom>
        </p:spPr>
        <p:txBody>
          <a:bodyPr wrap="square">
            <a:spAutoFit/>
          </a:bodyPr>
          <a:lstStyle/>
          <a:p>
            <a:r>
              <a:rPr lang="vi-VN" sz="3200" b="1" dirty="0" smtClean="0">
                <a:latin typeface="+mj-lt"/>
              </a:rPr>
              <a:t>* Cách cầm máu </a:t>
            </a:r>
          </a:p>
          <a:p>
            <a:r>
              <a:rPr lang="vi-VN" sz="3200" dirty="0" smtClean="0">
                <a:latin typeface="+mj-lt"/>
              </a:rPr>
              <a:t>B1: Bấm giữ vết thương thật chặt </a:t>
            </a:r>
          </a:p>
          <a:p>
            <a:r>
              <a:rPr lang="vi-VN" sz="3200" dirty="0" smtClean="0">
                <a:latin typeface="+mj-lt"/>
              </a:rPr>
              <a:t>B2</a:t>
            </a:r>
            <a:r>
              <a:rPr lang="vi-VN" sz="3200" dirty="0">
                <a:latin typeface="+mj-lt"/>
              </a:rPr>
              <a:t>: Nâng vùng bị thương lên cao </a:t>
            </a:r>
          </a:p>
          <a:p>
            <a:r>
              <a:rPr lang="vi-VN" sz="3200" dirty="0">
                <a:latin typeface="+mj-lt"/>
              </a:rPr>
              <a:t>B3: Rửa sạch bằng nước muối sinh lí </a:t>
            </a:r>
          </a:p>
          <a:p>
            <a:r>
              <a:rPr lang="vi-VN" sz="3200" dirty="0">
                <a:latin typeface="+mj-lt"/>
              </a:rPr>
              <a:t>B4: Lấy bông, gạc băng lại </a:t>
            </a:r>
          </a:p>
          <a:p>
            <a:r>
              <a:rPr lang="vi-VN" sz="3200" dirty="0">
                <a:latin typeface="+mj-lt"/>
              </a:rPr>
              <a:t>Lưu ý: Nếu chảy máu nhiều thì phải đưa nạn nhân đến cơ sở y tế gần nhất</a:t>
            </a:r>
          </a:p>
        </p:txBody>
      </p:sp>
    </p:spTree>
    <p:extLst>
      <p:ext uri="{BB962C8B-B14F-4D97-AF65-F5344CB8AC3E}">
        <p14:creationId xmlns:p14="http://schemas.microsoft.com/office/powerpoint/2010/main" val="1253633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
          <p:cNvSpPr txBox="1"/>
          <p:nvPr/>
        </p:nvSpPr>
        <p:spPr>
          <a:xfrm>
            <a:off x="2289274" y="775195"/>
            <a:ext cx="7246448" cy="110799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66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IV. VẬN DỤNG</a:t>
            </a:r>
            <a:endParaRPr lang="en-US" sz="66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9"/>
            <a:ext cx="1402842" cy="780454"/>
          </a:xfrm>
          <a:prstGeom prst="rect">
            <a:avLst/>
          </a:prstGeom>
        </p:spPr>
      </p:pic>
      <p:sp>
        <p:nvSpPr>
          <p:cNvPr id="2" name="Rectangle 1"/>
          <p:cNvSpPr/>
          <p:nvPr/>
        </p:nvSpPr>
        <p:spPr>
          <a:xfrm>
            <a:off x="1402842" y="2300748"/>
            <a:ext cx="9029184" cy="1384995"/>
          </a:xfrm>
          <a:prstGeom prst="rect">
            <a:avLst/>
          </a:prstGeom>
        </p:spPr>
        <p:txBody>
          <a:bodyPr wrap="square">
            <a:spAutoFit/>
          </a:bodyPr>
          <a:lstStyle/>
          <a:p>
            <a:pPr algn="just"/>
            <a:r>
              <a:rPr lang="en-US" sz="2800" dirty="0" err="1">
                <a:latin typeface="Times New Roman" panose="02020603050405020304" pitchFamily="18" charset="0"/>
                <a:ea typeface="SimSun" panose="02010600030101010101" pitchFamily="2" charset="-122"/>
              </a:rPr>
              <a:t>Chủ</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động</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tìm</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hiểu</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học</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tập</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các</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kỹ</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năng</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ứng</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phó</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trong</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mỗi</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tình</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huống</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nguy</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hiểm</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sẽ</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giúp</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chúng</a:t>
            </a:r>
            <a:r>
              <a:rPr lang="en-US" sz="2800" dirty="0">
                <a:latin typeface="Times New Roman" panose="02020603050405020304" pitchFamily="18" charset="0"/>
                <a:ea typeface="SimSun" panose="02010600030101010101" pitchFamily="2" charset="-122"/>
              </a:rPr>
              <a:t> ta </a:t>
            </a:r>
            <a:r>
              <a:rPr lang="en-US" sz="2800" dirty="0" err="1">
                <a:latin typeface="Times New Roman" panose="02020603050405020304" pitchFamily="18" charset="0"/>
                <a:ea typeface="SimSun" panose="02010600030101010101" pitchFamily="2" charset="-122"/>
              </a:rPr>
              <a:t>bình</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tĩnh</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tự</a:t>
            </a:r>
            <a:r>
              <a:rPr lang="en-US" sz="2800" dirty="0">
                <a:latin typeface="Times New Roman" panose="02020603050405020304" pitchFamily="18" charset="0"/>
                <a:ea typeface="SimSun" panose="02010600030101010101" pitchFamily="2" charset="-122"/>
              </a:rPr>
              <a:t> tin </a:t>
            </a:r>
            <a:r>
              <a:rPr lang="en-US" sz="2800" dirty="0" err="1">
                <a:latin typeface="Times New Roman" panose="02020603050405020304" pitchFamily="18" charset="0"/>
                <a:ea typeface="SimSun" panose="02010600030101010101" pitchFamily="2" charset="-122"/>
              </a:rPr>
              <a:t>và</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giúp</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được</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người</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khác</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thoát</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khỏi</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nguy</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hiểm</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trong</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cuộc</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sống</a:t>
            </a:r>
            <a:r>
              <a:rPr lang="en-US" sz="2800" dirty="0">
                <a:latin typeface="Times New Roman" panose="02020603050405020304" pitchFamily="18" charset="0"/>
                <a:ea typeface="SimSun" panose="02010600030101010101" pitchFamily="2" charset="-122"/>
              </a:rPr>
              <a:t>.</a:t>
            </a:r>
            <a:r>
              <a:rPr lang="en-US" sz="2800" i="1" dirty="0">
                <a:solidFill>
                  <a:srgbClr val="000000"/>
                </a:solidFill>
                <a:latin typeface="Times New Roman" panose="02020603050405020304" pitchFamily="18" charset="0"/>
                <a:ea typeface="Calibri" panose="020F0502020204030204" pitchFamily="34" charset="0"/>
              </a:rPr>
              <a:t> </a:t>
            </a:r>
            <a:endParaRPr lang="en-US" sz="2800" dirty="0"/>
          </a:p>
        </p:txBody>
      </p:sp>
      <p:pic>
        <p:nvPicPr>
          <p:cNvPr id="3" name="Picture 2"/>
          <p:cNvPicPr>
            <a:picLocks noChangeAspect="1"/>
          </p:cNvPicPr>
          <p:nvPr/>
        </p:nvPicPr>
        <p:blipFill>
          <a:blip r:embed="rId3"/>
          <a:stretch>
            <a:fillRect/>
          </a:stretch>
        </p:blipFill>
        <p:spPr>
          <a:xfrm>
            <a:off x="472508" y="3833480"/>
            <a:ext cx="3633531" cy="2755631"/>
          </a:xfrm>
          <a:prstGeom prst="rect">
            <a:avLst/>
          </a:prstGeom>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163651" y="1609859"/>
            <a:ext cx="8165205" cy="197046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6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KỸ NĂNG SỐNG</a:t>
            </a:r>
          </a:p>
        </p:txBody>
      </p:sp>
      <p:pic>
        <p:nvPicPr>
          <p:cNvPr id="6" name="Google Shape;176;p13"/>
          <p:cNvPicPr preferRelativeResize="0"/>
          <p:nvPr/>
        </p:nvPicPr>
        <p:blipFill rotWithShape="1">
          <a:blip r:embed="rId3"/>
          <a:srcRect/>
          <a:stretch>
            <a:fillRect/>
          </a:stretch>
        </p:blipFill>
        <p:spPr>
          <a:xfrm>
            <a:off x="0" y="0"/>
            <a:ext cx="1390918" cy="9272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pSp>
        <p:nvGrpSpPr>
          <p:cNvPr id="257" name="Google Shape;257;p18"/>
          <p:cNvGrpSpPr/>
          <p:nvPr/>
        </p:nvGrpSpPr>
        <p:grpSpPr>
          <a:xfrm rot="5400000">
            <a:off x="4255859" y="-2372234"/>
            <a:ext cx="4790323" cy="10393837"/>
            <a:chOff x="0" y="0"/>
            <a:chExt cx="9638679" cy="8779961"/>
          </a:xfrm>
        </p:grpSpPr>
        <p:sp>
          <p:nvSpPr>
            <p:cNvPr id="258" name="Google Shape;258;p18"/>
            <p:cNvSpPr/>
            <p:nvPr/>
          </p:nvSpPr>
          <p:spPr>
            <a:xfrm>
              <a:off x="0" y="0"/>
              <a:ext cx="9638679" cy="8779961"/>
            </a:xfrm>
            <a:custGeom>
              <a:avLst/>
              <a:gdLst/>
              <a:ahLst/>
              <a:cxnLst/>
              <a:rect l="l" t="t" r="r" b="b"/>
              <a:pathLst>
                <a:path w="9638679" h="8779961" extrusionOk="0">
                  <a:moveTo>
                    <a:pt x="0" y="0"/>
                  </a:moveTo>
                  <a:lnTo>
                    <a:pt x="9638679" y="0"/>
                  </a:lnTo>
                  <a:lnTo>
                    <a:pt x="9638679" y="8779961"/>
                  </a:lnTo>
                  <a:lnTo>
                    <a:pt x="0" y="8779961"/>
                  </a:lnTo>
                  <a:lnTo>
                    <a:pt x="0" y="0"/>
                  </a:lnTo>
                  <a:close/>
                </a:path>
              </a:pathLst>
            </a:custGeom>
            <a:blipFill rotWithShape="1">
              <a:blip r:embed="rId3">
                <a:alphaModFix/>
              </a:blip>
              <a:stretch>
                <a:fillRect/>
              </a:stretch>
            </a:blipFill>
            <a:ln>
              <a:noFill/>
            </a:ln>
          </p:spPr>
          <p:txBody>
            <a:bodyPr/>
            <a:lstStyle/>
            <a:p>
              <a:endParaRPr lang="en-US" sz="1200"/>
            </a:p>
          </p:txBody>
        </p:sp>
        <p:grpSp>
          <p:nvGrpSpPr>
            <p:cNvPr id="259" name="Google Shape;259;p18"/>
            <p:cNvGrpSpPr/>
            <p:nvPr/>
          </p:nvGrpSpPr>
          <p:grpSpPr>
            <a:xfrm>
              <a:off x="1735006" y="652679"/>
              <a:ext cx="5865322" cy="6628157"/>
              <a:chOff x="0" y="-133350"/>
              <a:chExt cx="1158582" cy="1309265"/>
            </a:xfrm>
          </p:grpSpPr>
          <p:sp>
            <p:nvSpPr>
              <p:cNvPr id="260" name="Google Shape;260;p18"/>
              <p:cNvSpPr/>
              <p:nvPr/>
            </p:nvSpPr>
            <p:spPr>
              <a:xfrm>
                <a:off x="0" y="0"/>
                <a:ext cx="1158582" cy="1175915"/>
              </a:xfrm>
              <a:custGeom>
                <a:avLst/>
                <a:gdLst/>
                <a:ahLst/>
                <a:cxnLst/>
                <a:rect l="l" t="t" r="r" b="b"/>
                <a:pathLst>
                  <a:path w="1158582" h="1175915" extrusionOk="0">
                    <a:moveTo>
                      <a:pt x="0" y="0"/>
                    </a:moveTo>
                    <a:lnTo>
                      <a:pt x="1158582" y="0"/>
                    </a:lnTo>
                    <a:lnTo>
                      <a:pt x="1158582" y="1175915"/>
                    </a:lnTo>
                    <a:lnTo>
                      <a:pt x="0" y="1175915"/>
                    </a:lnTo>
                    <a:close/>
                  </a:path>
                </a:pathLst>
              </a:custGeom>
              <a:solidFill>
                <a:srgbClr val="C6E6ED"/>
              </a:solidFill>
              <a:ln>
                <a:noFill/>
              </a:ln>
            </p:spPr>
            <p:txBody>
              <a:bodyPr/>
              <a:lstStyle/>
              <a:p>
                <a:endParaRPr lang="en-US" sz="1200"/>
              </a:p>
            </p:txBody>
          </p:sp>
          <p:sp>
            <p:nvSpPr>
              <p:cNvPr id="261" name="Google Shape;261;p18"/>
              <p:cNvSpPr txBox="1"/>
              <p:nvPr/>
            </p:nvSpPr>
            <p:spPr>
              <a:xfrm>
                <a:off x="0" y="-133350"/>
                <a:ext cx="1158582" cy="1309265"/>
              </a:xfrm>
              <a:prstGeom prst="rect">
                <a:avLst/>
              </a:prstGeom>
              <a:noFill/>
              <a:ln>
                <a:noFill/>
              </a:ln>
            </p:spPr>
            <p:txBody>
              <a:bodyPr spcFirstLastPara="1" wrap="square" lIns="33867" tIns="33867" rIns="33867" bIns="33867" anchor="ctr" anchorCtr="0">
                <a:noAutofit/>
              </a:bodyPr>
              <a:lstStyle/>
              <a:p>
                <a:pPr algn="ctr">
                  <a:lnSpc>
                    <a:spcPct val="222333"/>
                  </a:lnSpc>
                </a:pPr>
                <a:endParaRPr sz="1200">
                  <a:solidFill>
                    <a:schemeClr val="dk1"/>
                  </a:solidFill>
                  <a:latin typeface="Calibri"/>
                  <a:ea typeface="Calibri"/>
                  <a:cs typeface="Calibri"/>
                  <a:sym typeface="Calibri"/>
                </a:endParaRPr>
              </a:p>
            </p:txBody>
          </p:sp>
        </p:grpSp>
      </p:grpSp>
      <p:sp>
        <p:nvSpPr>
          <p:cNvPr id="2" name="Rectangle 1">
            <a:extLst>
              <a:ext uri="{FF2B5EF4-FFF2-40B4-BE49-F238E27FC236}">
                <a16:creationId xmlns="" xmlns:a16="http://schemas.microsoft.com/office/drawing/2014/main" id="{4C5A3CC1-E88B-0F2A-7242-BE9F65513E30}"/>
              </a:ext>
            </a:extLst>
          </p:cNvPr>
          <p:cNvSpPr/>
          <p:nvPr/>
        </p:nvSpPr>
        <p:spPr>
          <a:xfrm>
            <a:off x="126615" y="84824"/>
            <a:ext cx="1327487" cy="63891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0960" tIns="30480" rIns="60960" bIns="30480" numCol="1" spcCol="0" rtlCol="0" fromWordArt="0" anchor="ctr" anchorCtr="0" forceAA="0" compatLnSpc="1">
            <a:prstTxWarp prst="textNoShape">
              <a:avLst/>
            </a:prstTxWarp>
            <a:noAutofit/>
          </a:bodyPr>
          <a:lstStyle/>
          <a:p>
            <a:endParaRPr lang="vi-VN" sz="1200"/>
          </a:p>
        </p:txBody>
      </p:sp>
      <p:sp>
        <p:nvSpPr>
          <p:cNvPr id="5" name="Google Shape;397;p23">
            <a:extLst>
              <a:ext uri="{FF2B5EF4-FFF2-40B4-BE49-F238E27FC236}">
                <a16:creationId xmlns="" xmlns:a16="http://schemas.microsoft.com/office/drawing/2014/main" id="{36C4E5AC-366C-591E-59C5-4EC80FCA2F1C}"/>
              </a:ext>
            </a:extLst>
          </p:cNvPr>
          <p:cNvSpPr/>
          <p:nvPr/>
        </p:nvSpPr>
        <p:spPr>
          <a:xfrm rot="19703044">
            <a:off x="8804727" y="278331"/>
            <a:ext cx="1546475" cy="1981279"/>
          </a:xfrm>
          <a:custGeom>
            <a:avLst/>
            <a:gdLst/>
            <a:ahLst/>
            <a:cxnLst/>
            <a:rect l="l" t="t" r="r" b="b"/>
            <a:pathLst>
              <a:path w="1003736" h="801164" extrusionOk="0">
                <a:moveTo>
                  <a:pt x="0" y="0"/>
                </a:moveTo>
                <a:lnTo>
                  <a:pt x="1003736" y="0"/>
                </a:lnTo>
                <a:lnTo>
                  <a:pt x="1003736" y="801164"/>
                </a:lnTo>
                <a:lnTo>
                  <a:pt x="0" y="801164"/>
                </a:lnTo>
                <a:lnTo>
                  <a:pt x="0" y="0"/>
                </a:lnTo>
                <a:close/>
              </a:path>
            </a:pathLst>
          </a:custGeom>
          <a:blipFill rotWithShape="1">
            <a:blip r:embed="rId5">
              <a:alphaModFix/>
            </a:blip>
            <a:stretch>
              <a:fillRect/>
            </a:stretch>
          </a:blipFill>
          <a:ln>
            <a:noFill/>
          </a:ln>
        </p:spPr>
        <p:txBody>
          <a:bodyPr/>
          <a:lstStyle/>
          <a:p>
            <a:endParaRPr lang="en-US" sz="1200"/>
          </a:p>
        </p:txBody>
      </p:sp>
      <p:sp>
        <p:nvSpPr>
          <p:cNvPr id="8" name="Rectangle 7"/>
          <p:cNvSpPr/>
          <p:nvPr/>
        </p:nvSpPr>
        <p:spPr>
          <a:xfrm>
            <a:off x="3198276" y="2117819"/>
            <a:ext cx="4168129" cy="830997"/>
          </a:xfrm>
          <a:prstGeom prst="rect">
            <a:avLst/>
          </a:prstGeom>
        </p:spPr>
        <p:txBody>
          <a:bodyPr wrap="none">
            <a:spAutoFit/>
          </a:bodyPr>
          <a:lstStyle/>
          <a:p>
            <a:pPr lvl="0" algn="ctr">
              <a:buClrTx/>
            </a:pPr>
            <a:r>
              <a:rPr lang="en-US" sz="4800" b="1"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 KHÁM PHÁ</a:t>
            </a:r>
          </a:p>
        </p:txBody>
      </p:sp>
      <p:pic>
        <p:nvPicPr>
          <p:cNvPr id="6" name="Picture 5"/>
          <p:cNvPicPr>
            <a:picLocks noChangeAspect="1"/>
          </p:cNvPicPr>
          <p:nvPr/>
        </p:nvPicPr>
        <p:blipFill>
          <a:blip r:embed="rId6"/>
          <a:stretch>
            <a:fillRect/>
          </a:stretch>
        </p:blipFill>
        <p:spPr>
          <a:xfrm>
            <a:off x="6932943" y="2940996"/>
            <a:ext cx="1467231" cy="707197"/>
          </a:xfrm>
          <a:prstGeom prst="rect">
            <a:avLst/>
          </a:prstGeom>
        </p:spPr>
      </p:pic>
      <p:pic>
        <p:nvPicPr>
          <p:cNvPr id="7" name="Picture 6"/>
          <p:cNvPicPr>
            <a:picLocks noChangeAspect="1"/>
          </p:cNvPicPr>
          <p:nvPr/>
        </p:nvPicPr>
        <p:blipFill>
          <a:blip r:embed="rId7"/>
          <a:stretch>
            <a:fillRect/>
          </a:stretch>
        </p:blipFill>
        <p:spPr>
          <a:xfrm>
            <a:off x="9577964" y="4890077"/>
            <a:ext cx="2476500" cy="1847850"/>
          </a:xfrm>
          <a:prstGeom prst="rect">
            <a:avLst/>
          </a:prstGeom>
        </p:spPr>
      </p:pic>
    </p:spTree>
    <p:extLst>
      <p:ext uri="{BB962C8B-B14F-4D97-AF65-F5344CB8AC3E}">
        <p14:creationId xmlns:p14="http://schemas.microsoft.com/office/powerpoint/2010/main" val="20851625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9"/>
            <a:ext cx="1402842" cy="780454"/>
          </a:xfrm>
          <a:prstGeom prst="rect">
            <a:avLst/>
          </a:prstGeom>
        </p:spPr>
      </p:pic>
      <p:sp>
        <p:nvSpPr>
          <p:cNvPr id="6" name="Title 1"/>
          <p:cNvSpPr>
            <a:spLocks noGrp="1"/>
          </p:cNvSpPr>
          <p:nvPr/>
        </p:nvSpPr>
        <p:spPr>
          <a:xfrm>
            <a:off x="533400" y="0"/>
            <a:ext cx="10515600" cy="17105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70C0"/>
                </a:solidFill>
                <a:latin typeface="Times New Roman" panose="02020603050405020304" pitchFamily="18" charset="0"/>
                <a:cs typeface="Times New Roman" panose="02020603050405020304" pitchFamily="18" charset="0"/>
              </a:rPr>
              <a:t>HOẠT </a:t>
            </a:r>
            <a:r>
              <a:rPr lang="en-US" sz="4000" dirty="0" smtClean="0">
                <a:solidFill>
                  <a:srgbClr val="0070C0"/>
                </a:solidFill>
                <a:latin typeface="Times New Roman" panose="02020603050405020304" pitchFamily="18" charset="0"/>
                <a:cs typeface="Times New Roman" panose="02020603050405020304" pitchFamily="18" charset="0"/>
              </a:rPr>
              <a:t>ĐỘNG</a:t>
            </a:r>
            <a:r>
              <a:rPr lang="vi-VN" sz="4000" dirty="0" smtClean="0">
                <a:solidFill>
                  <a:srgbClr val="0070C0"/>
                </a:solidFill>
                <a:latin typeface="Times New Roman" panose="02020603050405020304" pitchFamily="18" charset="0"/>
                <a:cs typeface="Times New Roman" panose="02020603050405020304" pitchFamily="18" charset="0"/>
              </a:rPr>
              <a:t>:</a:t>
            </a:r>
            <a:endParaRPr lang="vi-VN" sz="5400" dirty="0">
              <a:solidFill>
                <a:srgbClr val="0070C0"/>
              </a:solidFill>
              <a:latin typeface="Times New Roman" panose="02020603050405020304" pitchFamily="18" charset="0"/>
              <a:cs typeface="Times New Roman" panose="02020603050405020304" pitchFamily="18" charset="0"/>
            </a:endParaRPr>
          </a:p>
          <a:p>
            <a:pPr algn="ctr"/>
            <a:r>
              <a:rPr lang="en-US" sz="4800" b="1" dirty="0" smtClean="0">
                <a:solidFill>
                  <a:srgbClr val="0070C0"/>
                </a:solidFill>
                <a:latin typeface="Times New Roman" panose="02020603050405020304" pitchFamily="18" charset="0"/>
                <a:cs typeface="Times New Roman" panose="02020603050405020304" pitchFamily="18" charset="0"/>
              </a:rPr>
              <a:t>“BAN NHẠC MUÔN LOÀI”</a:t>
            </a:r>
            <a:endParaRPr lang="en-US" sz="48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7454080" y="2054940"/>
            <a:ext cx="4591666" cy="4591666"/>
          </a:xfrm>
          <a:prstGeom prst="rect">
            <a:avLst/>
          </a:prstGeom>
        </p:spPr>
      </p:pic>
      <p:sp>
        <p:nvSpPr>
          <p:cNvPr id="4" name="Rectangle 3"/>
          <p:cNvSpPr/>
          <p:nvPr/>
        </p:nvSpPr>
        <p:spPr>
          <a:xfrm>
            <a:off x="108154" y="2376552"/>
            <a:ext cx="7600335" cy="2554545"/>
          </a:xfrm>
          <a:prstGeom prst="rect">
            <a:avLst/>
          </a:prstGeom>
        </p:spPr>
        <p:txBody>
          <a:bodyPr wrap="square">
            <a:spAutoFit/>
          </a:bodyPr>
          <a:lstStyle/>
          <a:p>
            <a:pPr algn="just"/>
            <a:r>
              <a:rPr lang="en-US" sz="3200" dirty="0" smtClean="0">
                <a:latin typeface="Times New Roman" panose="02020603050405020304" pitchFamily="18" charset="0"/>
                <a:ea typeface="Calibri" panose="020F0502020204030204" pitchFamily="34" charset="0"/>
              </a:rPr>
              <a:t>- GV </a:t>
            </a:r>
            <a:r>
              <a:rPr lang="en-US" sz="3200" dirty="0" err="1" smtClean="0">
                <a:latin typeface="Times New Roman" panose="02020603050405020304" pitchFamily="18" charset="0"/>
                <a:ea typeface="Calibri" panose="020F0502020204030204" pitchFamily="34" charset="0"/>
              </a:rPr>
              <a:t>đưa</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ra</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bài</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hát</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bất</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kỳ</a:t>
            </a:r>
            <a:r>
              <a:rPr lang="vi-VN" sz="3200" dirty="0" smtClean="0">
                <a:latin typeface="Times New Roman" panose="02020603050405020304" pitchFamily="18" charset="0"/>
                <a:ea typeface="Calibri" panose="020F0502020204030204" pitchFamily="34" charset="0"/>
              </a:rPr>
              <a:t>, </a:t>
            </a:r>
            <a:r>
              <a:rPr lang="en-US" sz="3200" dirty="0" smtClean="0">
                <a:latin typeface="Times New Roman" panose="02020603050405020304" pitchFamily="18" charset="0"/>
                <a:ea typeface="Calibri" panose="020F0502020204030204" pitchFamily="34" charset="0"/>
              </a:rPr>
              <a:t>HS </a:t>
            </a:r>
            <a:r>
              <a:rPr lang="en-US" sz="3200" dirty="0" err="1" smtClean="0">
                <a:latin typeface="Times New Roman" panose="02020603050405020304" pitchFamily="18" charset="0"/>
                <a:ea typeface="Calibri" panose="020F0502020204030204" pitchFamily="34" charset="0"/>
              </a:rPr>
              <a:t>cả</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đội</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hát</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bài</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hát</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đó</a:t>
            </a:r>
            <a:r>
              <a:rPr lang="vi-VN" sz="3200" dirty="0" smtClean="0">
                <a:latin typeface="Times New Roman" panose="02020603050405020304" pitchFamily="18" charset="0"/>
                <a:ea typeface="Calibri" panose="020F0502020204030204" pitchFamily="34" charset="0"/>
              </a:rPr>
              <a:t> nhưng </a:t>
            </a:r>
            <a:r>
              <a:rPr lang="vi-VN" sz="3200" dirty="0">
                <a:latin typeface="Times New Roman" panose="02020603050405020304" pitchFamily="18" charset="0"/>
                <a:ea typeface="Calibri" panose="020F0502020204030204" pitchFamily="34" charset="0"/>
              </a:rPr>
              <a:t>theo ngôn ngữ của các loài vật </a:t>
            </a:r>
            <a:r>
              <a:rPr lang="vi-VN" sz="3200" dirty="0" smtClean="0">
                <a:latin typeface="Times New Roman" panose="02020603050405020304" pitchFamily="18" charset="0"/>
                <a:ea typeface="Calibri" panose="020F0502020204030204" pitchFamily="34" charset="0"/>
              </a:rPr>
              <a:t>nuôi </a:t>
            </a:r>
            <a:r>
              <a:rPr lang="vi-VN" sz="3200" dirty="0">
                <a:latin typeface="Times New Roman" panose="02020603050405020304" pitchFamily="18" charset="0"/>
                <a:ea typeface="Calibri" panose="020F0502020204030204" pitchFamily="34" charset="0"/>
              </a:rPr>
              <a:t>(chó, mèo</a:t>
            </a:r>
            <a:r>
              <a:rPr lang="vi-VN" sz="3200" dirty="0" smtClean="0">
                <a:latin typeface="Times New Roman" panose="02020603050405020304" pitchFamily="18" charset="0"/>
                <a:ea typeface="Calibri" panose="020F0502020204030204" pitchFamily="34" charset="0"/>
              </a:rPr>
              <a:t>…. )</a:t>
            </a:r>
            <a:endParaRPr lang="en-US" sz="3200" dirty="0" smtClean="0">
              <a:latin typeface="Times New Roman" panose="02020603050405020304" pitchFamily="18" charset="0"/>
              <a:ea typeface="Calibri" panose="020F0502020204030204" pitchFamily="34" charset="0"/>
            </a:endParaRPr>
          </a:p>
          <a:p>
            <a:pPr algn="just"/>
            <a:r>
              <a:rPr lang="en-US" sz="3200" dirty="0" smtClean="0">
                <a:latin typeface="Times New Roman" panose="02020603050405020304" pitchFamily="18" charset="0"/>
                <a:ea typeface="Calibri" panose="020F0502020204030204" pitchFamily="34" charset="0"/>
              </a:rPr>
              <a:t>- </a:t>
            </a:r>
            <a:r>
              <a:rPr lang="vi-VN" sz="3200" dirty="0" smtClean="0">
                <a:latin typeface="Times New Roman" panose="02020603050405020304" pitchFamily="18" charset="0"/>
                <a:ea typeface="Calibri" panose="020F0502020204030204" pitchFamily="34" charset="0"/>
              </a:rPr>
              <a:t>Nhóm </a:t>
            </a:r>
            <a:r>
              <a:rPr lang="vi-VN" sz="3200" dirty="0">
                <a:latin typeface="Times New Roman" panose="02020603050405020304" pitchFamily="18" charset="0"/>
                <a:ea typeface="Calibri" panose="020F0502020204030204" pitchFamily="34" charset="0"/>
              </a:rPr>
              <a:t>hát đều và đồng </a:t>
            </a:r>
            <a:r>
              <a:rPr lang="vi-VN" sz="3200" dirty="0" smtClean="0">
                <a:latin typeface="Times New Roman" panose="02020603050405020304" pitchFamily="18" charset="0"/>
                <a:ea typeface="Calibri" panose="020F0502020204030204" pitchFamily="34" charset="0"/>
              </a:rPr>
              <a:t>thanh</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ghi</a:t>
            </a:r>
            <a:r>
              <a:rPr lang="en-US" sz="3200" dirty="0" smtClean="0">
                <a:latin typeface="Times New Roman" panose="02020603050405020304" pitchFamily="18" charset="0"/>
                <a:ea typeface="Calibri" panose="020F0502020204030204" pitchFamily="34" charset="0"/>
              </a:rPr>
              <a:t> 100 </a:t>
            </a:r>
            <a:r>
              <a:rPr lang="en-US" sz="3200" dirty="0" err="1" smtClean="0">
                <a:latin typeface="Times New Roman" panose="02020603050405020304" pitchFamily="18" charset="0"/>
                <a:ea typeface="Calibri" panose="020F0502020204030204" pitchFamily="34" charset="0"/>
              </a:rPr>
              <a:t>điểm</a:t>
            </a:r>
            <a:endParaRPr lang="en-US" sz="3200" dirty="0" smtClean="0">
              <a:latin typeface="Times New Roman" panose="02020603050405020304" pitchFamily="18" charset="0"/>
              <a:ea typeface="Calibri" panose="020F0502020204030204" pitchFamily="34" charset="0"/>
            </a:endParaRPr>
          </a:p>
          <a:p>
            <a:pPr algn="just"/>
            <a:r>
              <a:rPr lang="en-US" sz="3200" dirty="0" smtClean="0">
                <a:latin typeface="Times New Roman" panose="02020603050405020304" pitchFamily="18" charset="0"/>
                <a:ea typeface="Calibri" panose="020F0502020204030204" pitchFamily="34" charset="0"/>
              </a:rPr>
              <a:t>- GV </a:t>
            </a:r>
            <a:r>
              <a:rPr lang="en-US" sz="3200" dirty="0" err="1" smtClean="0">
                <a:latin typeface="Times New Roman" panose="02020603050405020304" pitchFamily="18" charset="0"/>
                <a:ea typeface="Calibri" panose="020F0502020204030204" pitchFamily="34" charset="0"/>
              </a:rPr>
              <a:t>chỉ</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tay</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về</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đội</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nào</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đội</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đó</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tham</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gia</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hát</a:t>
            </a:r>
            <a:endParaRPr lang="en-US" sz="3200" dirty="0"/>
          </a:p>
        </p:txBody>
      </p:sp>
    </p:spTree>
    <p:extLst>
      <p:ext uri="{BB962C8B-B14F-4D97-AF65-F5344CB8AC3E}">
        <p14:creationId xmlns:p14="http://schemas.microsoft.com/office/powerpoint/2010/main" val="19443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502" r="24900"/>
          <a:stretch>
            <a:fillRect/>
          </a:stretch>
        </p:blipFill>
        <p:spPr>
          <a:xfrm>
            <a:off x="2" y="-103031"/>
            <a:ext cx="3937580" cy="6961031"/>
          </a:xfrm>
          <a:prstGeom prst="rect">
            <a:avLst/>
          </a:prstGeom>
        </p:spPr>
      </p:pic>
      <p:pic>
        <p:nvPicPr>
          <p:cNvPr id="10" name="Google Shape;176;p13"/>
          <p:cNvPicPr preferRelativeResize="0"/>
          <p:nvPr/>
        </p:nvPicPr>
        <p:blipFill rotWithShape="1">
          <a:blip r:embed="rId3"/>
          <a:srcRect/>
          <a:stretch>
            <a:fillRect/>
          </a:stretch>
        </p:blipFill>
        <p:spPr>
          <a:xfrm>
            <a:off x="0" y="-103031"/>
            <a:ext cx="1615580" cy="908383"/>
          </a:xfrm>
          <a:prstGeom prst="rect">
            <a:avLst/>
          </a:prstGeom>
          <a:noFill/>
          <a:ln>
            <a:noFill/>
          </a:ln>
        </p:spPr>
      </p:pic>
      <p:sp>
        <p:nvSpPr>
          <p:cNvPr id="2" name="Cloud Callout 1"/>
          <p:cNvSpPr/>
          <p:nvPr/>
        </p:nvSpPr>
        <p:spPr>
          <a:xfrm>
            <a:off x="4660490" y="934065"/>
            <a:ext cx="7078024" cy="37633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Bí quyết giúp nhóm em thể hiện ban nhạc muôn loài đồng thanh như vậy?</a:t>
            </a:r>
            <a:endParaRPr lang="en-US" sz="32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pSp>
        <p:nvGrpSpPr>
          <p:cNvPr id="257" name="Google Shape;257;p18"/>
          <p:cNvGrpSpPr/>
          <p:nvPr/>
        </p:nvGrpSpPr>
        <p:grpSpPr>
          <a:xfrm rot="5400000">
            <a:off x="4255859" y="-2372234"/>
            <a:ext cx="4790323" cy="10393837"/>
            <a:chOff x="0" y="0"/>
            <a:chExt cx="9638679" cy="8779961"/>
          </a:xfrm>
        </p:grpSpPr>
        <p:sp>
          <p:nvSpPr>
            <p:cNvPr id="258" name="Google Shape;258;p18"/>
            <p:cNvSpPr/>
            <p:nvPr/>
          </p:nvSpPr>
          <p:spPr>
            <a:xfrm>
              <a:off x="0" y="0"/>
              <a:ext cx="9638679" cy="8779961"/>
            </a:xfrm>
            <a:custGeom>
              <a:avLst/>
              <a:gdLst/>
              <a:ahLst/>
              <a:cxnLst/>
              <a:rect l="l" t="t" r="r" b="b"/>
              <a:pathLst>
                <a:path w="9638679" h="8779961" extrusionOk="0">
                  <a:moveTo>
                    <a:pt x="0" y="0"/>
                  </a:moveTo>
                  <a:lnTo>
                    <a:pt x="9638679" y="0"/>
                  </a:lnTo>
                  <a:lnTo>
                    <a:pt x="9638679" y="8779961"/>
                  </a:lnTo>
                  <a:lnTo>
                    <a:pt x="0" y="8779961"/>
                  </a:lnTo>
                  <a:lnTo>
                    <a:pt x="0" y="0"/>
                  </a:lnTo>
                  <a:close/>
                </a:path>
              </a:pathLst>
            </a:custGeom>
            <a:blipFill rotWithShape="1">
              <a:blip r:embed="rId3">
                <a:alphaModFix/>
              </a:blip>
              <a:stretch>
                <a:fillRect/>
              </a:stretch>
            </a:blipFill>
            <a:ln>
              <a:noFill/>
            </a:ln>
          </p:spPr>
          <p:txBody>
            <a:bodyPr/>
            <a:lstStyle/>
            <a:p>
              <a:endParaRPr lang="en-US" sz="1200"/>
            </a:p>
          </p:txBody>
        </p:sp>
        <p:grpSp>
          <p:nvGrpSpPr>
            <p:cNvPr id="259" name="Google Shape;259;p18"/>
            <p:cNvGrpSpPr/>
            <p:nvPr/>
          </p:nvGrpSpPr>
          <p:grpSpPr>
            <a:xfrm>
              <a:off x="1735006" y="652679"/>
              <a:ext cx="5865322" cy="6628157"/>
              <a:chOff x="0" y="-133350"/>
              <a:chExt cx="1158582" cy="1309265"/>
            </a:xfrm>
          </p:grpSpPr>
          <p:sp>
            <p:nvSpPr>
              <p:cNvPr id="260" name="Google Shape;260;p18"/>
              <p:cNvSpPr/>
              <p:nvPr/>
            </p:nvSpPr>
            <p:spPr>
              <a:xfrm>
                <a:off x="0" y="0"/>
                <a:ext cx="1158582" cy="1175915"/>
              </a:xfrm>
              <a:custGeom>
                <a:avLst/>
                <a:gdLst/>
                <a:ahLst/>
                <a:cxnLst/>
                <a:rect l="l" t="t" r="r" b="b"/>
                <a:pathLst>
                  <a:path w="1158582" h="1175915" extrusionOk="0">
                    <a:moveTo>
                      <a:pt x="0" y="0"/>
                    </a:moveTo>
                    <a:lnTo>
                      <a:pt x="1158582" y="0"/>
                    </a:lnTo>
                    <a:lnTo>
                      <a:pt x="1158582" y="1175915"/>
                    </a:lnTo>
                    <a:lnTo>
                      <a:pt x="0" y="1175915"/>
                    </a:lnTo>
                    <a:close/>
                  </a:path>
                </a:pathLst>
              </a:custGeom>
              <a:solidFill>
                <a:srgbClr val="C6E6ED"/>
              </a:solidFill>
              <a:ln>
                <a:noFill/>
              </a:ln>
            </p:spPr>
            <p:txBody>
              <a:bodyPr/>
              <a:lstStyle/>
              <a:p>
                <a:endParaRPr lang="en-US" sz="1200"/>
              </a:p>
            </p:txBody>
          </p:sp>
          <p:sp>
            <p:nvSpPr>
              <p:cNvPr id="261" name="Google Shape;261;p18"/>
              <p:cNvSpPr txBox="1"/>
              <p:nvPr/>
            </p:nvSpPr>
            <p:spPr>
              <a:xfrm>
                <a:off x="0" y="-133350"/>
                <a:ext cx="1158582" cy="1309265"/>
              </a:xfrm>
              <a:prstGeom prst="rect">
                <a:avLst/>
              </a:prstGeom>
              <a:noFill/>
              <a:ln>
                <a:noFill/>
              </a:ln>
            </p:spPr>
            <p:txBody>
              <a:bodyPr spcFirstLastPara="1" wrap="square" lIns="33867" tIns="33867" rIns="33867" bIns="33867" anchor="ctr" anchorCtr="0">
                <a:noAutofit/>
              </a:bodyPr>
              <a:lstStyle/>
              <a:p>
                <a:pPr algn="ctr">
                  <a:lnSpc>
                    <a:spcPct val="222333"/>
                  </a:lnSpc>
                </a:pPr>
                <a:endParaRPr sz="1200">
                  <a:solidFill>
                    <a:schemeClr val="dk1"/>
                  </a:solidFill>
                  <a:latin typeface="Calibri"/>
                  <a:ea typeface="Calibri"/>
                  <a:cs typeface="Calibri"/>
                  <a:sym typeface="Calibri"/>
                </a:endParaRPr>
              </a:p>
            </p:txBody>
          </p:sp>
        </p:grpSp>
      </p:grpSp>
      <p:sp>
        <p:nvSpPr>
          <p:cNvPr id="2" name="Rectangle 1">
            <a:extLst>
              <a:ext uri="{FF2B5EF4-FFF2-40B4-BE49-F238E27FC236}">
                <a16:creationId xmlns="" xmlns:a16="http://schemas.microsoft.com/office/drawing/2014/main" id="{4C5A3CC1-E88B-0F2A-7242-BE9F65513E30}"/>
              </a:ext>
            </a:extLst>
          </p:cNvPr>
          <p:cNvSpPr/>
          <p:nvPr/>
        </p:nvSpPr>
        <p:spPr>
          <a:xfrm>
            <a:off x="126615" y="84824"/>
            <a:ext cx="1327487" cy="63891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0960" tIns="30480" rIns="60960" bIns="30480" numCol="1" spcCol="0" rtlCol="0" fromWordArt="0" anchor="ctr" anchorCtr="0" forceAA="0" compatLnSpc="1">
            <a:prstTxWarp prst="textNoShape">
              <a:avLst/>
            </a:prstTxWarp>
            <a:noAutofit/>
          </a:bodyPr>
          <a:lstStyle/>
          <a:p>
            <a:endParaRPr lang="vi-VN" sz="1200"/>
          </a:p>
        </p:txBody>
      </p:sp>
      <p:sp>
        <p:nvSpPr>
          <p:cNvPr id="5" name="Google Shape;397;p23">
            <a:extLst>
              <a:ext uri="{FF2B5EF4-FFF2-40B4-BE49-F238E27FC236}">
                <a16:creationId xmlns="" xmlns:a16="http://schemas.microsoft.com/office/drawing/2014/main" id="{36C4E5AC-366C-591E-59C5-4EC80FCA2F1C}"/>
              </a:ext>
            </a:extLst>
          </p:cNvPr>
          <p:cNvSpPr/>
          <p:nvPr/>
        </p:nvSpPr>
        <p:spPr>
          <a:xfrm rot="19703044">
            <a:off x="8804727" y="278331"/>
            <a:ext cx="1546475" cy="1981279"/>
          </a:xfrm>
          <a:custGeom>
            <a:avLst/>
            <a:gdLst/>
            <a:ahLst/>
            <a:cxnLst/>
            <a:rect l="l" t="t" r="r" b="b"/>
            <a:pathLst>
              <a:path w="1003736" h="801164" extrusionOk="0">
                <a:moveTo>
                  <a:pt x="0" y="0"/>
                </a:moveTo>
                <a:lnTo>
                  <a:pt x="1003736" y="0"/>
                </a:lnTo>
                <a:lnTo>
                  <a:pt x="1003736" y="801164"/>
                </a:lnTo>
                <a:lnTo>
                  <a:pt x="0" y="801164"/>
                </a:lnTo>
                <a:lnTo>
                  <a:pt x="0" y="0"/>
                </a:lnTo>
                <a:close/>
              </a:path>
            </a:pathLst>
          </a:custGeom>
          <a:blipFill rotWithShape="1">
            <a:blip r:embed="rId5">
              <a:alphaModFix/>
            </a:blip>
            <a:stretch>
              <a:fillRect/>
            </a:stretch>
          </a:blipFill>
          <a:ln>
            <a:noFill/>
          </a:ln>
        </p:spPr>
        <p:txBody>
          <a:bodyPr/>
          <a:lstStyle/>
          <a:p>
            <a:endParaRPr lang="en-US" sz="1200"/>
          </a:p>
        </p:txBody>
      </p:sp>
      <p:sp>
        <p:nvSpPr>
          <p:cNvPr id="8" name="Rectangle 7"/>
          <p:cNvSpPr/>
          <p:nvPr/>
        </p:nvSpPr>
        <p:spPr>
          <a:xfrm>
            <a:off x="3198276" y="2117819"/>
            <a:ext cx="4168129" cy="830997"/>
          </a:xfrm>
          <a:prstGeom prst="rect">
            <a:avLst/>
          </a:prstGeom>
        </p:spPr>
        <p:txBody>
          <a:bodyPr wrap="none">
            <a:spAutoFit/>
          </a:bodyPr>
          <a:lstStyle/>
          <a:p>
            <a:pPr lvl="0" algn="ctr">
              <a:buClrTx/>
            </a:pPr>
            <a:r>
              <a:rPr lang="en-US" sz="4800" b="1"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 KHÁM PHÁ</a:t>
            </a:r>
          </a:p>
        </p:txBody>
      </p:sp>
      <p:pic>
        <p:nvPicPr>
          <p:cNvPr id="6" name="Picture 5"/>
          <p:cNvPicPr>
            <a:picLocks noChangeAspect="1"/>
          </p:cNvPicPr>
          <p:nvPr/>
        </p:nvPicPr>
        <p:blipFill>
          <a:blip r:embed="rId6"/>
          <a:stretch>
            <a:fillRect/>
          </a:stretch>
        </p:blipFill>
        <p:spPr>
          <a:xfrm>
            <a:off x="6932943" y="2940996"/>
            <a:ext cx="1467231" cy="707197"/>
          </a:xfrm>
          <a:prstGeom prst="rect">
            <a:avLst/>
          </a:prstGeom>
        </p:spPr>
      </p:pic>
      <p:pic>
        <p:nvPicPr>
          <p:cNvPr id="7" name="Picture 6"/>
          <p:cNvPicPr>
            <a:picLocks noChangeAspect="1"/>
          </p:cNvPicPr>
          <p:nvPr/>
        </p:nvPicPr>
        <p:blipFill>
          <a:blip r:embed="rId7"/>
          <a:stretch>
            <a:fillRect/>
          </a:stretch>
        </p:blipFill>
        <p:spPr>
          <a:xfrm>
            <a:off x="9577964" y="4890077"/>
            <a:ext cx="2476500" cy="1847850"/>
          </a:xfrm>
          <a:prstGeom prst="rect">
            <a:avLst/>
          </a:prstGeom>
        </p:spPr>
      </p:pic>
    </p:spTree>
    <p:extLst>
      <p:ext uri="{BB962C8B-B14F-4D97-AF65-F5344CB8AC3E}">
        <p14:creationId xmlns:p14="http://schemas.microsoft.com/office/powerpoint/2010/main" val="1918897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47"/>
          <p:cNvPicPr preferRelativeResize="0"/>
          <p:nvPr/>
        </p:nvPicPr>
        <p:blipFill rotWithShape="1">
          <a:blip r:embed="rId3"/>
          <a:srcRect/>
          <a:stretch>
            <a:fillRect/>
          </a:stretch>
        </p:blipFill>
        <p:spPr>
          <a:xfrm>
            <a:off x="0" y="0"/>
            <a:ext cx="12192000" cy="6858000"/>
          </a:xfrm>
          <a:prstGeom prst="rect">
            <a:avLst/>
          </a:prstGeom>
          <a:noFill/>
          <a:ln>
            <a:noFill/>
          </a:ln>
        </p:spPr>
      </p:pic>
      <p:pic>
        <p:nvPicPr>
          <p:cNvPr id="5" name="image6.png" descr="Description: Description: logo smile-en"/>
          <p:cNvPicPr/>
          <p:nvPr/>
        </p:nvPicPr>
        <p:blipFill>
          <a:blip r:embed="rId4"/>
          <a:srcRect/>
          <a:stretch>
            <a:fillRect/>
          </a:stretch>
        </p:blipFill>
        <p:spPr>
          <a:xfrm>
            <a:off x="0" y="0"/>
            <a:ext cx="1081825" cy="759854"/>
          </a:xfrm>
          <a:prstGeom prst="rect">
            <a:avLst/>
          </a:prstGeom>
        </p:spPr>
      </p:pic>
      <p:sp>
        <p:nvSpPr>
          <p:cNvPr id="3" name="Rectangle 2"/>
          <p:cNvSpPr/>
          <p:nvPr/>
        </p:nvSpPr>
        <p:spPr>
          <a:xfrm>
            <a:off x="1081825" y="2261419"/>
            <a:ext cx="9605840" cy="2062103"/>
          </a:xfrm>
          <a:prstGeom prst="rect">
            <a:avLst/>
          </a:prstGeom>
        </p:spPr>
        <p:txBody>
          <a:bodyPr wrap="square">
            <a:spAutoFit/>
          </a:bodyPr>
          <a:lstStyle/>
          <a:p>
            <a:pPr algn="just"/>
            <a:r>
              <a:rPr lang="en-US" sz="3200" i="1" dirty="0" err="1">
                <a:latin typeface="Times New Roman" panose="02020603050405020304" pitchFamily="18" charset="0"/>
                <a:ea typeface="Calibri" panose="020F0502020204030204" pitchFamily="34" charset="0"/>
              </a:rPr>
              <a:t>Các</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hoạt</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động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tập</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thể</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sẽ</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giúp</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bạn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gắn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kết</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mối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quan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hệ</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bạn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bè</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đồng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thời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là</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cơ</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hội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để</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bạn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rèn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luyện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và</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phát</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triển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sự</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tự</a:t>
            </a:r>
            <a:r>
              <a:rPr lang="en-US" sz="3200" i="1" dirty="0">
                <a:latin typeface="Times New Roman" panose="02020603050405020304" pitchFamily="18" charset="0"/>
                <a:ea typeface="Calibri" panose="020F0502020204030204" pitchFamily="34" charset="0"/>
              </a:rPr>
              <a:t> tin ở </a:t>
            </a:r>
            <a:r>
              <a:rPr lang="en-US" sz="3200" i="1" dirty="0" err="1">
                <a:latin typeface="Times New Roman" panose="02020603050405020304" pitchFamily="18" charset="0"/>
                <a:ea typeface="Calibri" panose="020F0502020204030204" pitchFamily="34" charset="0"/>
              </a:rPr>
              <a:t>bản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thân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Bài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học</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hôm</a:t>
            </a:r>
            <a:r>
              <a:rPr lang="en-US" sz="3200" i="1" dirty="0">
                <a:latin typeface="Times New Roman" panose="02020603050405020304" pitchFamily="18" charset="0"/>
                <a:ea typeface="Calibri" panose="020F0502020204030204" pitchFamily="34" charset="0"/>
              </a:rPr>
              <a:t> nay </a:t>
            </a:r>
            <a:r>
              <a:rPr lang="en-US" sz="3200" i="1" dirty="0" err="1">
                <a:latin typeface="Times New Roman" panose="02020603050405020304" pitchFamily="18" charset="0"/>
                <a:ea typeface="Calibri" panose="020F0502020204030204" pitchFamily="34" charset="0"/>
              </a:rPr>
              <a:t>sẽ</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giúp</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chúng</a:t>
            </a:r>
            <a:r>
              <a:rPr lang="en-US" sz="3200" i="1" dirty="0">
                <a:latin typeface="Times New Roman" panose="02020603050405020304" pitchFamily="18" charset="0"/>
                <a:ea typeface="Calibri" panose="020F0502020204030204" pitchFamily="34" charset="0"/>
              </a:rPr>
              <a:t> ta </a:t>
            </a:r>
            <a:r>
              <a:rPr lang="en-US" sz="3200" i="1" dirty="0" err="1">
                <a:latin typeface="Times New Roman" panose="02020603050405020304" pitchFamily="18" charset="0"/>
                <a:ea typeface="Calibri" panose="020F0502020204030204" pitchFamily="34" charset="0"/>
              </a:rPr>
              <a:t>cùng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nhau</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rèn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luyện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kỹ</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năng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này</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nhé</a:t>
            </a:r>
            <a:r>
              <a:rPr lang="en-US" sz="3200" i="1" dirty="0">
                <a:latin typeface="Times New Roman" panose="02020603050405020304" pitchFamily="18" charset="0"/>
                <a:ea typeface="Calibri" panose="020F0502020204030204" pitchFamily="34" charset="0"/>
              </a:rPr>
              <a:t>!</a:t>
            </a:r>
            <a:endParaRPr lang="en-US" sz="3200" dirty="0"/>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353961" y="939464"/>
            <a:ext cx="11284004"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CHỦ ĐỀ</a:t>
            </a:r>
            <a:r>
              <a:rPr lang="en-US" sz="40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smtClean="0">
                <a:solidFill>
                  <a:schemeClr val="accent1"/>
                </a:solidFill>
                <a:latin typeface="Times" panose="02020603050405020304" pitchFamily="18" charset="0"/>
                <a:cs typeface="Times" panose="02020603050405020304" pitchFamily="18" charset="0"/>
              </a:rPr>
              <a:t>VẬN ĐỘNG VÀ KHÁM PHÁ THẾ GIỚI</a:t>
            </a:r>
            <a:endParaRPr lang="en-US" sz="4000" dirty="0">
              <a:ln w="0"/>
              <a:solidFill>
                <a:schemeClr val="accent1"/>
              </a:solidFill>
              <a:effectLst>
                <a:outerShdw blurRad="38100" dist="25400" dir="5400000" algn="ctr" rotWithShape="0">
                  <a:srgbClr val="6E747A">
                    <a:alpha val="43000"/>
                  </a:srgbClr>
                </a:outerShdw>
              </a:effectLst>
              <a:latin typeface="Times" panose="02020603050405020304" pitchFamily="18" charset="0"/>
              <a:cs typeface="Times" panose="02020603050405020304" pitchFamily="18" charset="0"/>
            </a:endParaRPr>
          </a:p>
        </p:txBody>
      </p:sp>
      <p:sp>
        <p:nvSpPr>
          <p:cNvPr id="7" name="TextBox 10"/>
          <p:cNvSpPr txBox="1"/>
          <p:nvPr/>
        </p:nvSpPr>
        <p:spPr>
          <a:xfrm>
            <a:off x="512553" y="1710812"/>
            <a:ext cx="10773601" cy="19389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u="sng"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BÀI 9:</a:t>
            </a:r>
          </a:p>
          <a:p>
            <a:pPr algn="ctr"/>
            <a:r>
              <a:rPr lang="en-US" sz="4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TEAM </a:t>
            </a:r>
            <a:r>
              <a:rPr lang="en-US" sz="4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BUILDING</a:t>
            </a:r>
            <a:endParaRPr lang="en-US" sz="4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a:p>
            <a:pPr algn="ctr"/>
            <a:r>
              <a:rPr lang="vi-VN" sz="36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a:t>
            </a:r>
            <a:r>
              <a:rPr lang="en-US"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IẾT</a:t>
            </a:r>
            <a:r>
              <a:rPr lang="vi-VN"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6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2)</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48"/>
            <a:ext cx="1402842" cy="780454"/>
          </a:xfrm>
          <a:prstGeom prst="rect">
            <a:avLst/>
          </a:prstGeom>
        </p:spPr>
      </p:pic>
      <p:pic>
        <p:nvPicPr>
          <p:cNvPr id="2" name="Picture 1"/>
          <p:cNvPicPr>
            <a:picLocks noChangeAspect="1"/>
          </p:cNvPicPr>
          <p:nvPr/>
        </p:nvPicPr>
        <p:blipFill>
          <a:blip r:embed="rId3"/>
          <a:stretch>
            <a:fillRect/>
          </a:stretch>
        </p:blipFill>
        <p:spPr>
          <a:xfrm>
            <a:off x="3383600" y="3649804"/>
            <a:ext cx="5224725" cy="3078747"/>
          </a:xfrm>
          <a:prstGeom prst="rect">
            <a:avLst/>
          </a:prstGeom>
        </p:spPr>
      </p:pic>
    </p:spTree>
    <p:extLst>
      <p:ext uri="{BB962C8B-B14F-4D97-AF65-F5344CB8AC3E}">
        <p14:creationId xmlns:p14="http://schemas.microsoft.com/office/powerpoint/2010/main" val="276644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par>
                                <p:cTn id="15" presetID="42"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61019" y="1"/>
            <a:ext cx="2767491" cy="598784"/>
          </a:xfrm>
          <a:custGeom>
            <a:avLst/>
            <a:gdLst/>
            <a:ahLst/>
            <a:cxnLst/>
            <a:rect l="l" t="t" r="r" b="b"/>
            <a:pathLst>
              <a:path w="2951990" h="638703">
                <a:moveTo>
                  <a:pt x="0" y="0"/>
                </a:moveTo>
                <a:lnTo>
                  <a:pt x="2951990" y="0"/>
                </a:lnTo>
                <a:lnTo>
                  <a:pt x="2951990" y="638703"/>
                </a:lnTo>
                <a:lnTo>
                  <a:pt x="0" y="638703"/>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328509" y="1"/>
            <a:ext cx="2767491" cy="598784"/>
          </a:xfrm>
          <a:custGeom>
            <a:avLst/>
            <a:gdLst/>
            <a:ahLst/>
            <a:cxnLst/>
            <a:rect l="l" t="t" r="r" b="b"/>
            <a:pathLst>
              <a:path w="2951990" h="638703">
                <a:moveTo>
                  <a:pt x="0" y="0"/>
                </a:moveTo>
                <a:lnTo>
                  <a:pt x="2951990" y="0"/>
                </a:lnTo>
                <a:lnTo>
                  <a:pt x="2951990" y="638703"/>
                </a:lnTo>
                <a:lnTo>
                  <a:pt x="0" y="638703"/>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096000" y="1"/>
            <a:ext cx="2767491" cy="598784"/>
          </a:xfrm>
          <a:custGeom>
            <a:avLst/>
            <a:gdLst/>
            <a:ahLst/>
            <a:cxnLst/>
            <a:rect l="l" t="t" r="r" b="b"/>
            <a:pathLst>
              <a:path w="2951990" h="638703">
                <a:moveTo>
                  <a:pt x="0" y="0"/>
                </a:moveTo>
                <a:lnTo>
                  <a:pt x="2951990" y="0"/>
                </a:lnTo>
                <a:lnTo>
                  <a:pt x="2951990" y="638703"/>
                </a:lnTo>
                <a:lnTo>
                  <a:pt x="0" y="638703"/>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8863490" y="1"/>
            <a:ext cx="2767491" cy="598784"/>
          </a:xfrm>
          <a:custGeom>
            <a:avLst/>
            <a:gdLst/>
            <a:ahLst/>
            <a:cxnLst/>
            <a:rect l="l" t="t" r="r" b="b"/>
            <a:pathLst>
              <a:path w="2951990" h="638703">
                <a:moveTo>
                  <a:pt x="0" y="0"/>
                </a:moveTo>
                <a:lnTo>
                  <a:pt x="2951990" y="0"/>
                </a:lnTo>
                <a:lnTo>
                  <a:pt x="2951990" y="638703"/>
                </a:lnTo>
                <a:lnTo>
                  <a:pt x="0" y="638703"/>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2542836" y="1005284"/>
            <a:ext cx="7106327" cy="3037920"/>
          </a:xfrm>
          <a:custGeom>
            <a:avLst/>
            <a:gdLst/>
            <a:ahLst/>
            <a:cxnLst/>
            <a:rect l="l" t="t" r="r" b="b"/>
            <a:pathLst>
              <a:path w="5969174" h="3491967">
                <a:moveTo>
                  <a:pt x="0" y="0"/>
                </a:moveTo>
                <a:lnTo>
                  <a:pt x="5969174" y="0"/>
                </a:lnTo>
                <a:lnTo>
                  <a:pt x="5969174" y="3491967"/>
                </a:lnTo>
                <a:lnTo>
                  <a:pt x="0" y="349196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TextBox 14"/>
          <p:cNvSpPr txBox="1"/>
          <p:nvPr/>
        </p:nvSpPr>
        <p:spPr>
          <a:xfrm>
            <a:off x="2792796" y="2126699"/>
            <a:ext cx="6446982" cy="795089"/>
          </a:xfrm>
          <a:prstGeom prst="rect">
            <a:avLst/>
          </a:prstGeom>
        </p:spPr>
        <p:txBody>
          <a:bodyPr wrap="square" lIns="0" tIns="0" rIns="0" bIns="0" rtlCol="0" anchor="t">
            <a:spAutoFit/>
          </a:bodyPr>
          <a:lstStyle/>
          <a:p>
            <a:pPr algn="ctr">
              <a:lnSpc>
                <a:spcPts val="6150"/>
              </a:lnSpc>
              <a:spcBef>
                <a:spcPct val="0"/>
              </a:spcBef>
            </a:pPr>
            <a:r>
              <a:rPr lang="en-US" sz="6700" b="1" dirty="0" smtClean="0">
                <a:solidFill>
                  <a:srgbClr val="FFFFFF"/>
                </a:solidFill>
                <a:latin typeface="Times New Roman" panose="02020603050405020304" pitchFamily="18" charset="0"/>
                <a:ea typeface="Genty Sans"/>
                <a:cs typeface="Times New Roman" panose="02020603050405020304" pitchFamily="18" charset="0"/>
                <a:sym typeface="Genty Sans"/>
              </a:rPr>
              <a:t>II. LUYỆN </a:t>
            </a:r>
            <a:r>
              <a:rPr lang="en-US" sz="6700" b="1" dirty="0">
                <a:solidFill>
                  <a:srgbClr val="FFFFFF"/>
                </a:solidFill>
                <a:latin typeface="Times New Roman" panose="02020603050405020304" pitchFamily="18" charset="0"/>
                <a:ea typeface="Genty Sans"/>
                <a:cs typeface="Times New Roman" panose="02020603050405020304" pitchFamily="18" charset="0"/>
                <a:sym typeface="Genty Sans"/>
              </a:rPr>
              <a:t>TẬP</a:t>
            </a:r>
          </a:p>
        </p:txBody>
      </p:sp>
      <p:pic>
        <p:nvPicPr>
          <p:cNvPr id="3" name="Picture 2"/>
          <p:cNvPicPr>
            <a:picLocks noChangeAspect="1"/>
          </p:cNvPicPr>
          <p:nvPr/>
        </p:nvPicPr>
        <p:blipFill>
          <a:blip r:embed="rId10"/>
          <a:stretch>
            <a:fillRect/>
          </a:stretch>
        </p:blipFill>
        <p:spPr>
          <a:xfrm>
            <a:off x="0" y="1"/>
            <a:ext cx="1481456" cy="835224"/>
          </a:xfrm>
          <a:prstGeom prst="rect">
            <a:avLst/>
          </a:prstGeom>
        </p:spPr>
      </p:pic>
      <p:pic>
        <p:nvPicPr>
          <p:cNvPr id="2" name="Picture 1"/>
          <p:cNvPicPr>
            <a:picLocks noChangeAspect="1"/>
          </p:cNvPicPr>
          <p:nvPr/>
        </p:nvPicPr>
        <p:blipFill>
          <a:blip r:embed="rId11"/>
          <a:stretch>
            <a:fillRect/>
          </a:stretch>
        </p:blipFill>
        <p:spPr>
          <a:xfrm>
            <a:off x="-264502" y="3077727"/>
            <a:ext cx="3561612" cy="3561612"/>
          </a:xfrm>
          <a:prstGeom prst="rect">
            <a:avLst/>
          </a:prstGeom>
        </p:spPr>
      </p:pic>
    </p:spTree>
    <p:extLst>
      <p:ext uri="{BB962C8B-B14F-4D97-AF65-F5344CB8AC3E}">
        <p14:creationId xmlns:p14="http://schemas.microsoft.com/office/powerpoint/2010/main" val="1734073570"/>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05E22F5-B078-7D96-9702-85AE0EAEF168}"/>
            </a:ext>
          </a:extLst>
        </p:cNvPr>
        <p:cNvGrpSpPr/>
        <p:nvPr/>
      </p:nvGrpSpPr>
      <p:grpSpPr>
        <a:xfrm>
          <a:off x="0" y="0"/>
          <a:ext cx="0" cy="0"/>
          <a:chOff x="0" y="0"/>
          <a:chExt cx="0" cy="0"/>
        </a:xfrm>
      </p:grpSpPr>
      <p:pic>
        <p:nvPicPr>
          <p:cNvPr id="15" name="图片 14">
            <a:extLst>
              <a:ext uri="{FF2B5EF4-FFF2-40B4-BE49-F238E27FC236}">
                <a16:creationId xmlns="" xmlns:a16="http://schemas.microsoft.com/office/drawing/2014/main" id="{F5DB3C6E-77CA-FEEC-8244-0A0FB2F9F1D3}"/>
              </a:ext>
            </a:extLst>
          </p:cNvPr>
          <p:cNvPicPr>
            <a:picLocks noChangeAspect="1"/>
          </p:cNvPicPr>
          <p:nvPr/>
        </p:nvPicPr>
        <p:blipFill>
          <a:blip r:embed="rId3"/>
          <a:stretch>
            <a:fillRect/>
          </a:stretch>
        </p:blipFill>
        <p:spPr>
          <a:xfrm>
            <a:off x="926144" y="1083456"/>
            <a:ext cx="10339712" cy="115834"/>
          </a:xfrm>
          <a:prstGeom prst="rect">
            <a:avLst/>
          </a:prstGeom>
        </p:spPr>
      </p:pic>
      <p:pic>
        <p:nvPicPr>
          <p:cNvPr id="28" name="图片 27">
            <a:extLst>
              <a:ext uri="{FF2B5EF4-FFF2-40B4-BE49-F238E27FC236}">
                <a16:creationId xmlns="" xmlns:a16="http://schemas.microsoft.com/office/drawing/2014/main" id="{69C75E4E-899C-4740-2202-42D2D5EFFBBD}"/>
              </a:ext>
            </a:extLst>
          </p:cNvPr>
          <p:cNvPicPr>
            <a:picLocks noChangeAspect="1"/>
          </p:cNvPicPr>
          <p:nvPr/>
        </p:nvPicPr>
        <p:blipFill>
          <a:blip r:embed="rId4"/>
          <a:stretch>
            <a:fillRect/>
          </a:stretch>
        </p:blipFill>
        <p:spPr>
          <a:xfrm>
            <a:off x="929122" y="2243"/>
            <a:ext cx="676715" cy="707197"/>
          </a:xfrm>
          <a:prstGeom prst="rect">
            <a:avLst/>
          </a:prstGeom>
        </p:spPr>
      </p:pic>
      <p:sp>
        <p:nvSpPr>
          <p:cNvPr id="14" name="文本框 13">
            <a:extLst>
              <a:ext uri="{FF2B5EF4-FFF2-40B4-BE49-F238E27FC236}">
                <a16:creationId xmlns="" xmlns:a16="http://schemas.microsoft.com/office/drawing/2014/main" id="{41EB23A8-6BD4-2EEB-D27D-3D075E04D5F9}"/>
              </a:ext>
            </a:extLst>
          </p:cNvPr>
          <p:cNvSpPr txBox="1"/>
          <p:nvPr/>
        </p:nvSpPr>
        <p:spPr>
          <a:xfrm>
            <a:off x="1347463" y="146106"/>
            <a:ext cx="10339712" cy="972574"/>
          </a:xfrm>
          <a:prstGeom prst="rect">
            <a:avLst/>
          </a:prstGeom>
          <a:noFill/>
        </p:spPr>
        <p:txBody>
          <a:bodyPr wrap="square" rtlCol="0">
            <a:spAutoFit/>
          </a:bodyPr>
          <a:lstStyle/>
          <a:p>
            <a:pPr lvl="0" algn="just">
              <a:lnSpc>
                <a:spcPct val="130000"/>
              </a:lnSpc>
              <a:spcAft>
                <a:spcPts val="0"/>
              </a:spcAft>
              <a:tabLst>
                <a:tab pos="57150" algn="l"/>
                <a:tab pos="228600" algn="l"/>
              </a:tabLst>
            </a:pP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4400" b="1" i="1" dirty="0" smtClean="0">
                <a:latin typeface="Times New Roman" panose="02020603050405020304" pitchFamily="18" charset="0"/>
                <a:ea typeface="Calibri" panose="020F0502020204030204" pitchFamily="34" charset="0"/>
                <a:cs typeface="Times New Roman" panose="02020603050405020304" pitchFamily="18" charset="0"/>
              </a:rPr>
              <a:t>: “THÁP BÓNG BAY”</a:t>
            </a:r>
            <a:endParaRPr lang="en-US" sz="40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6.png" descr="Description: Description: logo smile-en">
            <a:extLst>
              <a:ext uri="{FF2B5EF4-FFF2-40B4-BE49-F238E27FC236}">
                <a16:creationId xmlns="" xmlns:a16="http://schemas.microsoft.com/office/drawing/2014/main" id="{55AFA888-D19A-CAE3-39ED-3C5020D5D3C9}"/>
              </a:ext>
            </a:extLst>
          </p:cNvPr>
          <p:cNvPicPr/>
          <p:nvPr/>
        </p:nvPicPr>
        <p:blipFill>
          <a:blip r:embed="rId5"/>
          <a:srcRect/>
          <a:stretch>
            <a:fillRect/>
          </a:stretch>
        </p:blipFill>
        <p:spPr>
          <a:xfrm>
            <a:off x="0" y="74316"/>
            <a:ext cx="1248697" cy="715734"/>
          </a:xfrm>
          <a:prstGeom prst="rect">
            <a:avLst/>
          </a:prstGeom>
        </p:spPr>
      </p:pic>
      <p:sp>
        <p:nvSpPr>
          <p:cNvPr id="4" name="Rectangle 3"/>
          <p:cNvSpPr/>
          <p:nvPr/>
        </p:nvSpPr>
        <p:spPr>
          <a:xfrm>
            <a:off x="766917" y="1492696"/>
            <a:ext cx="6371302" cy="4031873"/>
          </a:xfrm>
          <a:prstGeom prst="rect">
            <a:avLst/>
          </a:prstGeom>
        </p:spPr>
        <p:txBody>
          <a:bodyPr wrap="square">
            <a:spAutoFit/>
          </a:bodyPr>
          <a:lstStyle/>
          <a:p>
            <a:r>
              <a:rPr lang="en-US" sz="3200" dirty="0" smtClean="0">
                <a:latin typeface="Times" panose="02020603050405020304" pitchFamily="18" charset="0"/>
                <a:cs typeface="Times" panose="02020603050405020304" pitchFamily="18" charset="0"/>
              </a:rPr>
              <a:t>- </a:t>
            </a:r>
            <a:r>
              <a:rPr lang="en-US" sz="2800" dirty="0" smtClean="0">
                <a:latin typeface="Times" panose="02020603050405020304" pitchFamily="18" charset="0"/>
                <a:cs typeface="Times" panose="02020603050405020304" pitchFamily="18" charset="0"/>
              </a:rPr>
              <a:t>HS </a:t>
            </a:r>
            <a:r>
              <a:rPr lang="en-US" sz="2800" dirty="0" err="1" smtClean="0">
                <a:latin typeface="Times" panose="02020603050405020304" pitchFamily="18" charset="0"/>
                <a:cs typeface="Times" panose="02020603050405020304" pitchFamily="18" charset="0"/>
              </a:rPr>
              <a:t>nhận</a:t>
            </a:r>
            <a:r>
              <a:rPr lang="vi-VN" sz="2800" dirty="0" smtClean="0">
                <a:latin typeface="Times" panose="02020603050405020304" pitchFamily="18" charset="0"/>
                <a:cs typeface="Times" panose="02020603050405020304" pitchFamily="18" charset="0"/>
              </a:rPr>
              <a:t> </a:t>
            </a:r>
            <a:r>
              <a:rPr lang="vi-VN" sz="2800" dirty="0">
                <a:latin typeface="Times" panose="02020603050405020304" pitchFamily="18" charset="0"/>
                <a:cs typeface="Times" panose="02020603050405020304" pitchFamily="18" charset="0"/>
              </a:rPr>
              <a:t>bóng bay và băng dính hai </a:t>
            </a:r>
            <a:r>
              <a:rPr lang="vi-VN" sz="2800" dirty="0" smtClean="0">
                <a:latin typeface="Times" panose="02020603050405020304" pitchFamily="18" charset="0"/>
                <a:cs typeface="Times" panose="02020603050405020304" pitchFamily="18" charset="0"/>
              </a:rPr>
              <a:t>mặt</a:t>
            </a:r>
            <a:r>
              <a:rPr lang="en-US" sz="2800" dirty="0" smtClean="0">
                <a:latin typeface="Times" panose="02020603050405020304" pitchFamily="18" charset="0"/>
                <a:cs typeface="Times" panose="02020603050405020304" pitchFamily="18" charset="0"/>
              </a:rPr>
              <a:t>.</a:t>
            </a:r>
            <a:endParaRPr lang="vi-VN" sz="2800" dirty="0">
              <a:latin typeface="Times" panose="02020603050405020304" pitchFamily="18" charset="0"/>
              <a:cs typeface="Times" panose="02020603050405020304" pitchFamily="18" charset="0"/>
            </a:endParaRPr>
          </a:p>
          <a:p>
            <a:r>
              <a:rPr lang="vi-VN" sz="2800" dirty="0">
                <a:latin typeface="Times" panose="02020603050405020304" pitchFamily="18" charset="0"/>
                <a:cs typeface="Times" panose="02020603050405020304" pitchFamily="18" charset="0"/>
              </a:rPr>
              <a:t>- </a:t>
            </a:r>
            <a:r>
              <a:rPr lang="en-US" sz="2800" dirty="0">
                <a:latin typeface="Times" panose="02020603050405020304" pitchFamily="18" charset="0"/>
                <a:cs typeface="Times" panose="02020603050405020304" pitchFamily="18" charset="0"/>
              </a:rPr>
              <a:t>N</a:t>
            </a:r>
            <a:r>
              <a:rPr lang="vi-VN" sz="2800" dirty="0" smtClean="0">
                <a:latin typeface="Times" panose="02020603050405020304" pitchFamily="18" charset="0"/>
                <a:cs typeface="Times" panose="02020603050405020304" pitchFamily="18" charset="0"/>
              </a:rPr>
              <a:t>hiệm </a:t>
            </a:r>
            <a:r>
              <a:rPr lang="vi-VN" sz="2800" dirty="0">
                <a:latin typeface="Times" panose="02020603050405020304" pitchFamily="18" charset="0"/>
                <a:cs typeface="Times" panose="02020603050405020304" pitchFamily="18" charset="0"/>
              </a:rPr>
              <a:t>vụ cho HS: Trong thời gian 10 phút, các nhóm sẽ xây một cái tháp từ bóng bay đảm bảo cao và vững chắc nhất sau đó trang trí tháp cho đẹp mắt.</a:t>
            </a:r>
          </a:p>
          <a:p>
            <a:pPr marL="457200" indent="-457200">
              <a:buFontTx/>
              <a:buChar char="-"/>
            </a:pPr>
            <a:r>
              <a:rPr lang="vi-VN" sz="2800" dirty="0" smtClean="0">
                <a:latin typeface="Times" panose="02020603050405020304" pitchFamily="18" charset="0"/>
                <a:cs typeface="Times" panose="02020603050405020304" pitchFamily="18" charset="0"/>
              </a:rPr>
              <a:t>Lưu </a:t>
            </a:r>
            <a:r>
              <a:rPr lang="vi-VN" sz="2800" dirty="0">
                <a:latin typeface="Times" panose="02020603050405020304" pitchFamily="18" charset="0"/>
                <a:cs typeface="Times" panose="02020603050405020304" pitchFamily="18" charset="0"/>
              </a:rPr>
              <a:t>ý: Mỗi nhóm chỉ có số lượng bóng như nhau, nếu làm nổ bóng thì sẽ không được cấp thêm</a:t>
            </a:r>
            <a:r>
              <a:rPr lang="vi-VN" sz="2800" dirty="0" smtClean="0">
                <a:latin typeface="Times" panose="02020603050405020304" pitchFamily="18" charset="0"/>
                <a:cs typeface="Times" panose="02020603050405020304" pitchFamily="18" charset="0"/>
              </a:rPr>
              <a:t>.</a:t>
            </a:r>
            <a:endParaRPr lang="en-US" sz="2800" dirty="0" smtClean="0">
              <a:latin typeface="Times" panose="02020603050405020304" pitchFamily="18" charset="0"/>
              <a:cs typeface="Times" panose="02020603050405020304" pitchFamily="18" charset="0"/>
            </a:endParaRPr>
          </a:p>
          <a:p>
            <a:pPr marL="457200" indent="-457200">
              <a:buFontTx/>
              <a:buChar char="-"/>
            </a:pPr>
            <a:r>
              <a:rPr lang="en-US" sz="2800" dirty="0" err="1" smtClean="0">
                <a:latin typeface="Times" panose="02020603050405020304" pitchFamily="18" charset="0"/>
                <a:cs typeface="Times" panose="02020603050405020304" pitchFamily="18" charset="0"/>
              </a:rPr>
              <a:t>Đội</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xây</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cao</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nhất</a:t>
            </a:r>
            <a:r>
              <a:rPr lang="en-US" sz="2800" dirty="0" smtClean="0">
                <a:latin typeface="Times" panose="02020603050405020304" pitchFamily="18" charset="0"/>
                <a:cs typeface="Times" panose="02020603050405020304" pitchFamily="18" charset="0"/>
              </a:rPr>
              <a:t>: 500 </a:t>
            </a:r>
            <a:r>
              <a:rPr lang="en-US" sz="2800" dirty="0" err="1" smtClean="0">
                <a:latin typeface="Times" panose="02020603050405020304" pitchFamily="18" charset="0"/>
                <a:cs typeface="Times" panose="02020603050405020304" pitchFamily="18" charset="0"/>
              </a:rPr>
              <a:t>điểm</a:t>
            </a:r>
            <a:endParaRPr lang="vi-VN" sz="2800" dirty="0">
              <a:latin typeface="Times" panose="02020603050405020304" pitchFamily="18" charset="0"/>
              <a:cs typeface="Times" panose="02020603050405020304" pitchFamily="18" charset="0"/>
            </a:endParaRPr>
          </a:p>
        </p:txBody>
      </p:sp>
      <p:pic>
        <p:nvPicPr>
          <p:cNvPr id="7" name="Picture 6"/>
          <p:cNvPicPr>
            <a:picLocks noChangeAspect="1"/>
          </p:cNvPicPr>
          <p:nvPr/>
        </p:nvPicPr>
        <p:blipFill>
          <a:blip r:embed="rId6"/>
          <a:stretch>
            <a:fillRect/>
          </a:stretch>
        </p:blipFill>
        <p:spPr>
          <a:xfrm>
            <a:off x="7393645" y="1492696"/>
            <a:ext cx="3756136" cy="3756136"/>
          </a:xfrm>
          <a:prstGeom prst="rect">
            <a:avLst/>
          </a:prstGeom>
        </p:spPr>
      </p:pic>
    </p:spTree>
    <p:extLst>
      <p:ext uri="{BB962C8B-B14F-4D97-AF65-F5344CB8AC3E}">
        <p14:creationId xmlns:p14="http://schemas.microsoft.com/office/powerpoint/2010/main" val="244057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502" r="24900"/>
          <a:stretch>
            <a:fillRect/>
          </a:stretch>
        </p:blipFill>
        <p:spPr>
          <a:xfrm>
            <a:off x="2" y="-103031"/>
            <a:ext cx="3937580" cy="6961031"/>
          </a:xfrm>
          <a:prstGeom prst="rect">
            <a:avLst/>
          </a:prstGeom>
        </p:spPr>
      </p:pic>
      <p:pic>
        <p:nvPicPr>
          <p:cNvPr id="10" name="Google Shape;176;p13"/>
          <p:cNvPicPr preferRelativeResize="0"/>
          <p:nvPr/>
        </p:nvPicPr>
        <p:blipFill rotWithShape="1">
          <a:blip r:embed="rId3"/>
          <a:srcRect/>
          <a:stretch>
            <a:fillRect/>
          </a:stretch>
        </p:blipFill>
        <p:spPr>
          <a:xfrm>
            <a:off x="0" y="-103031"/>
            <a:ext cx="1615580" cy="908383"/>
          </a:xfrm>
          <a:prstGeom prst="rect">
            <a:avLst/>
          </a:prstGeom>
          <a:noFill/>
          <a:ln>
            <a:noFill/>
          </a:ln>
        </p:spPr>
      </p:pic>
      <p:sp>
        <p:nvSpPr>
          <p:cNvPr id="2" name="Cloud Callout 1"/>
          <p:cNvSpPr/>
          <p:nvPr/>
        </p:nvSpPr>
        <p:spPr>
          <a:xfrm>
            <a:off x="4984955" y="1710813"/>
            <a:ext cx="6784258" cy="2671999"/>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 khó nhất trong các thử thách trên?</a:t>
            </a:r>
            <a:endParaRPr lang="en-US" sz="4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735588"/>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hia sẻ hơn 82 về hình nền powerpoint đẹp mầm non hay nhất - coedo.com.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 y="0"/>
            <a:ext cx="1601261" cy="900332"/>
          </a:xfrm>
          <a:prstGeom prst="rect">
            <a:avLst/>
          </a:prstGeom>
        </p:spPr>
      </p:pic>
      <p:sp>
        <p:nvSpPr>
          <p:cNvPr id="6" name="Rectangle 5"/>
          <p:cNvSpPr/>
          <p:nvPr/>
        </p:nvSpPr>
        <p:spPr>
          <a:xfrm>
            <a:off x="216310" y="1769806"/>
            <a:ext cx="11838038" cy="2062103"/>
          </a:xfrm>
          <a:prstGeom prst="rect">
            <a:avLst/>
          </a:prstGeom>
        </p:spPr>
        <p:txBody>
          <a:bodyPr wrap="square">
            <a:spAutoFit/>
          </a:bodyPr>
          <a:lstStyle/>
          <a:p>
            <a:pPr algn="just"/>
            <a:r>
              <a:rPr lang="vi-VN" sz="3200" dirty="0">
                <a:latin typeface="+mj-lt"/>
              </a:rPr>
              <a:t>Sự khéo léo của bản thân trong các công việc, thêm vào đó là sự phối hợp nhịp nhàng giữa các cá nhân để hoàn thành tốt nhiệm vụ. Thông qua đó, chúng ta rèn luyện được kỹ năng làm việc nhóm một cách có hiệu quả</a:t>
            </a:r>
            <a:endParaRPr lang="en-US" sz="3200" dirty="0">
              <a:latin typeface="+mj-lt"/>
            </a:endParaRP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926144" y="1083456"/>
            <a:ext cx="10339712" cy="115834"/>
          </a:xfrm>
          <a:prstGeom prst="rect">
            <a:avLst/>
          </a:prstGeom>
        </p:spPr>
      </p:pic>
      <p:pic>
        <p:nvPicPr>
          <p:cNvPr id="28" name="图片 27"/>
          <p:cNvPicPr>
            <a:picLocks noChangeAspect="1"/>
          </p:cNvPicPr>
          <p:nvPr/>
        </p:nvPicPr>
        <p:blipFill>
          <a:blip r:embed="rId4"/>
          <a:stretch>
            <a:fillRect/>
          </a:stretch>
        </p:blipFill>
        <p:spPr>
          <a:xfrm>
            <a:off x="929122" y="2243"/>
            <a:ext cx="676715" cy="707197"/>
          </a:xfrm>
          <a:prstGeom prst="rect">
            <a:avLst/>
          </a:prstGeom>
        </p:spPr>
      </p:pic>
      <p:sp>
        <p:nvSpPr>
          <p:cNvPr id="14" name="文本框 13"/>
          <p:cNvSpPr txBox="1"/>
          <p:nvPr/>
        </p:nvSpPr>
        <p:spPr>
          <a:xfrm>
            <a:off x="1347463" y="146106"/>
            <a:ext cx="10339712" cy="884794"/>
          </a:xfrm>
          <a:prstGeom prst="rect">
            <a:avLst/>
          </a:prstGeom>
          <a:noFill/>
        </p:spPr>
        <p:txBody>
          <a:bodyPr wrap="square" rtlCol="0">
            <a:spAutoFit/>
          </a:bodyPr>
          <a:lstStyle/>
          <a:p>
            <a:pPr lvl="0" algn="just">
              <a:lnSpc>
                <a:spcPct val="130000"/>
              </a:lnSpc>
              <a:spcAft>
                <a:spcPts val="0"/>
              </a:spcAft>
              <a:tabLst>
                <a:tab pos="57150" algn="l"/>
                <a:tab pos="228600" algn="l"/>
              </a:tabLst>
            </a:pP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3600" b="1" i="1" dirty="0" smtClean="0">
                <a:latin typeface="Times New Roman" panose="02020603050405020304" pitchFamily="18" charset="0"/>
                <a:ea typeface="Calibri" panose="020F0502020204030204" pitchFamily="34" charset="0"/>
                <a:cs typeface="Times New Roman" panose="02020603050405020304" pitchFamily="18" charset="0"/>
              </a:rPr>
              <a:t>THÔNG ĐIỆP YÊU THƯƠNG”</a:t>
            </a:r>
            <a:endParaRPr lang="en-US" sz="36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6.png" descr="Description: Description: logo smile-en"/>
          <p:cNvPicPr/>
          <p:nvPr/>
        </p:nvPicPr>
        <p:blipFill>
          <a:blip r:embed="rId5"/>
          <a:srcRect/>
          <a:stretch>
            <a:fillRect/>
          </a:stretch>
        </p:blipFill>
        <p:spPr>
          <a:xfrm>
            <a:off x="0" y="106053"/>
            <a:ext cx="1150374" cy="715734"/>
          </a:xfrm>
          <a:prstGeom prst="rect">
            <a:avLst/>
          </a:prstGeom>
        </p:spPr>
      </p:pic>
      <p:sp>
        <p:nvSpPr>
          <p:cNvPr id="2" name="Rectangle 1"/>
          <p:cNvSpPr/>
          <p:nvPr/>
        </p:nvSpPr>
        <p:spPr>
          <a:xfrm>
            <a:off x="521110" y="1573306"/>
            <a:ext cx="5427406" cy="3539430"/>
          </a:xfrm>
          <a:prstGeom prst="rect">
            <a:avLst/>
          </a:prstGeom>
        </p:spPr>
        <p:txBody>
          <a:bodyPr wrap="square">
            <a:spAutoFit/>
          </a:bodyPr>
          <a:lstStyle/>
          <a:p>
            <a:pPr algn="just"/>
            <a:r>
              <a:rPr lang="en-US" sz="2800" dirty="0" smtClean="0">
                <a:latin typeface="Times" panose="02020603050405020304" pitchFamily="18" charset="0"/>
                <a:cs typeface="Times" panose="02020603050405020304" pitchFamily="18" charset="0"/>
              </a:rPr>
              <a:t>- </a:t>
            </a:r>
            <a:r>
              <a:rPr lang="vi-VN" sz="2800" dirty="0" smtClean="0">
                <a:latin typeface="Times" panose="02020603050405020304" pitchFamily="18" charset="0"/>
                <a:cs typeface="Times" panose="02020603050405020304" pitchFamily="18" charset="0"/>
              </a:rPr>
              <a:t>Các </a:t>
            </a:r>
            <a:r>
              <a:rPr lang="vi-VN" sz="2800" dirty="0">
                <a:latin typeface="Times" panose="02020603050405020304" pitchFamily="18" charset="0"/>
                <a:cs typeface="Times" panose="02020603050405020304" pitchFamily="18" charset="0"/>
              </a:rPr>
              <a:t>nhóm sẽ in tay của thành viên trong nhóm lên tờ A3 để tạo thành một bức hình sáng tạo với chủ đề “Chào năm học mới” và đưa ra thông điệp hay nhất, ý nghĩa nhất cho năm học mới</a:t>
            </a:r>
            <a:r>
              <a:rPr lang="vi-VN" sz="2800" dirty="0" smtClean="0">
                <a:latin typeface="Times" panose="02020603050405020304" pitchFamily="18" charset="0"/>
                <a:cs typeface="Times" panose="02020603050405020304" pitchFamily="18" charset="0"/>
              </a:rPr>
              <a:t>.</a:t>
            </a:r>
            <a:endParaRPr lang="en-US" sz="2800" dirty="0" smtClean="0">
              <a:latin typeface="Times" panose="02020603050405020304" pitchFamily="18" charset="0"/>
              <a:cs typeface="Times" panose="02020603050405020304" pitchFamily="18" charset="0"/>
            </a:endParaRPr>
          </a:p>
          <a:p>
            <a:pPr algn="just"/>
            <a:r>
              <a:rPr lang="en-US" sz="2800" dirty="0" smtClean="0">
                <a:latin typeface="Times" panose="02020603050405020304" pitchFamily="18" charset="0"/>
                <a:cs typeface="Times" panose="02020603050405020304" pitchFamily="18" charset="0"/>
              </a:rPr>
              <a:t>- </a:t>
            </a:r>
            <a:r>
              <a:rPr lang="vi-VN" sz="2800" dirty="0" smtClean="0">
                <a:latin typeface="Times" panose="02020603050405020304" pitchFamily="18" charset="0"/>
                <a:cs typeface="Times" panose="02020603050405020304" pitchFamily="18" charset="0"/>
              </a:rPr>
              <a:t>Thời </a:t>
            </a:r>
            <a:r>
              <a:rPr lang="vi-VN" sz="2800" dirty="0">
                <a:latin typeface="Times" panose="02020603050405020304" pitchFamily="18" charset="0"/>
                <a:cs typeface="Times" panose="02020603050405020304" pitchFamily="18" charset="0"/>
              </a:rPr>
              <a:t>gian làm việc là 7 phút, trình bày 2 phút cho mỗi nhóm</a:t>
            </a:r>
          </a:p>
        </p:txBody>
      </p:sp>
      <p:pic>
        <p:nvPicPr>
          <p:cNvPr id="4" name="Picture 3"/>
          <p:cNvPicPr>
            <a:picLocks noChangeAspect="1"/>
          </p:cNvPicPr>
          <p:nvPr/>
        </p:nvPicPr>
        <p:blipFill>
          <a:blip r:embed="rId6"/>
          <a:stretch>
            <a:fillRect/>
          </a:stretch>
        </p:blipFill>
        <p:spPr>
          <a:xfrm>
            <a:off x="6366857" y="909023"/>
            <a:ext cx="4762500" cy="3171825"/>
          </a:xfrm>
          <a:prstGeom prst="rect">
            <a:avLst/>
          </a:prstGeom>
        </p:spPr>
      </p:pic>
      <p:sp>
        <p:nvSpPr>
          <p:cNvPr id="5" name="Rectangle 4"/>
          <p:cNvSpPr/>
          <p:nvPr/>
        </p:nvSpPr>
        <p:spPr>
          <a:xfrm>
            <a:off x="5948517" y="4224168"/>
            <a:ext cx="5604386" cy="1938992"/>
          </a:xfrm>
          <a:prstGeom prst="rect">
            <a:avLst/>
          </a:prstGeom>
        </p:spPr>
        <p:txBody>
          <a:bodyPr wrap="square">
            <a:spAutoFit/>
          </a:bodyPr>
          <a:lstStyle/>
          <a:p>
            <a:r>
              <a:rPr lang="vi-VN" sz="2400" b="1" dirty="0">
                <a:latin typeface="+mj-lt"/>
              </a:rPr>
              <a:t>Tiêu chí đánh giá: </a:t>
            </a:r>
          </a:p>
          <a:p>
            <a:r>
              <a:rPr lang="vi-VN" sz="2400" b="1" dirty="0">
                <a:latin typeface="+mj-lt"/>
              </a:rPr>
              <a:t>   1. Hình ảnh sáng tạo:            300 điểm</a:t>
            </a:r>
          </a:p>
          <a:p>
            <a:r>
              <a:rPr lang="vi-VN" sz="2400" b="1" dirty="0">
                <a:latin typeface="+mj-lt"/>
              </a:rPr>
              <a:t>   2. Thông điệp ấn tượng:        200 điểm</a:t>
            </a:r>
          </a:p>
          <a:p>
            <a:r>
              <a:rPr lang="vi-VN" sz="2400" b="1" dirty="0">
                <a:latin typeface="+mj-lt"/>
              </a:rPr>
              <a:t>   3. Hợp tác nhóm:                   300 điểm</a:t>
            </a:r>
          </a:p>
          <a:p>
            <a:r>
              <a:rPr lang="vi-VN" sz="2400" b="1" dirty="0">
                <a:latin typeface="+mj-lt"/>
              </a:rPr>
              <a:t>   4. Thuyết trình tự tin:            200 điểm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5088" y="1328123"/>
            <a:ext cx="5673696" cy="3932903"/>
          </a:xfrm>
          <a:prstGeom prst="rect">
            <a:avLst/>
          </a:prstGeom>
        </p:spPr>
      </p:pic>
      <p:pic>
        <p:nvPicPr>
          <p:cNvPr id="4" name="Picture 3"/>
          <p:cNvPicPr>
            <a:picLocks noChangeAspect="1"/>
          </p:cNvPicPr>
          <p:nvPr/>
        </p:nvPicPr>
        <p:blipFill>
          <a:blip r:embed="rId3"/>
          <a:stretch>
            <a:fillRect/>
          </a:stretch>
        </p:blipFill>
        <p:spPr>
          <a:xfrm>
            <a:off x="6017442" y="978769"/>
            <a:ext cx="5715000" cy="4410075"/>
          </a:xfrm>
          <a:prstGeom prst="rect">
            <a:avLst/>
          </a:prstGeom>
        </p:spPr>
      </p:pic>
      <p:pic>
        <p:nvPicPr>
          <p:cNvPr id="2" name="Picture 1"/>
          <p:cNvPicPr>
            <a:picLocks noChangeAspect="1"/>
          </p:cNvPicPr>
          <p:nvPr/>
        </p:nvPicPr>
        <p:blipFill>
          <a:blip r:embed="rId4"/>
          <a:stretch>
            <a:fillRect/>
          </a:stretch>
        </p:blipFill>
        <p:spPr>
          <a:xfrm>
            <a:off x="72807" y="70466"/>
            <a:ext cx="1152244" cy="719390"/>
          </a:xfrm>
          <a:prstGeom prst="rect">
            <a:avLst/>
          </a:prstGeom>
        </p:spPr>
      </p:pic>
    </p:spTree>
    <p:extLst>
      <p:ext uri="{BB962C8B-B14F-4D97-AF65-F5344CB8AC3E}">
        <p14:creationId xmlns:p14="http://schemas.microsoft.com/office/powerpoint/2010/main" val="248830907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2619" y="1759974"/>
            <a:ext cx="11012129" cy="2246769"/>
          </a:xfrm>
          <a:prstGeom prst="rect">
            <a:avLst/>
          </a:prstGeom>
        </p:spPr>
        <p:txBody>
          <a:bodyPr wrap="square">
            <a:spAutoFit/>
          </a:bodyPr>
          <a:lstStyle/>
          <a:p>
            <a:pPr algn="just"/>
            <a:r>
              <a:rPr lang="en-US" sz="2800" dirty="0" err="1">
                <a:latin typeface="Times New Roman" panose="02020603050405020304" pitchFamily="18" charset="0"/>
                <a:ea typeface="Calibri" panose="020F0502020204030204" pitchFamily="34" charset="0"/>
              </a:rPr>
              <a:t>Mỗi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bức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hôm</a:t>
            </a:r>
            <a:r>
              <a:rPr lang="en-US" sz="2800" dirty="0">
                <a:latin typeface="Times New Roman" panose="02020603050405020304" pitchFamily="18" charset="0"/>
                <a:ea typeface="Calibri" panose="020F0502020204030204" pitchFamily="34" charset="0"/>
              </a:rPr>
              <a:t> nay </a:t>
            </a:r>
            <a:r>
              <a:rPr lang="en-US" sz="2800" dirty="0" err="1">
                <a:latin typeface="Times New Roman" panose="02020603050405020304" pitchFamily="18" charset="0"/>
                <a:ea typeface="Calibri" panose="020F0502020204030204" pitchFamily="34" charset="0"/>
              </a:rPr>
              <a:t>không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chỉ</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màu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sắc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ảnh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còn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thần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nhóm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gửi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đến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năm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cùng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tạo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lắng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nghe</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đóng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góp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sẻ</a:t>
            </a:r>
            <a:r>
              <a:rPr lang="en-US" sz="2800" dirty="0">
                <a:latin typeface="Times New Roman" panose="02020603050405020304" pitchFamily="18" charset="0"/>
                <a:ea typeface="Calibri" panose="020F0502020204030204" pitchFamily="34" charset="0"/>
              </a:rPr>
              <a:t> chia, </a:t>
            </a:r>
            <a:r>
              <a:rPr lang="en-US" sz="2800" dirty="0" err="1">
                <a:latin typeface="Times New Roman" panose="02020603050405020304" pitchFamily="18" charset="0"/>
                <a:ea typeface="Calibri" panose="020F0502020204030204" pitchFamily="34" charset="0"/>
              </a:rPr>
              <a:t>chính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lúc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chúng</a:t>
            </a:r>
            <a:r>
              <a:rPr lang="en-US" sz="2800" dirty="0">
                <a:latin typeface="Times New Roman" panose="02020603050405020304" pitchFamily="18" charset="0"/>
                <a:ea typeface="Calibri" panose="020F0502020204030204" pitchFamily="34" charset="0"/>
              </a:rPr>
              <a:t> ta </a:t>
            </a:r>
            <a:r>
              <a:rPr lang="en-US" sz="2800" dirty="0" err="1">
                <a:latin typeface="Times New Roman" panose="02020603050405020304" pitchFamily="18" charset="0"/>
                <a:ea typeface="Calibri" panose="020F0502020204030204" pitchFamily="34" charset="0"/>
              </a:rPr>
              <a:t>xây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một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năm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đầy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gắn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tỏa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Hãy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thần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đồng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này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ngày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sắp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tới</a:t>
            </a:r>
            <a:r>
              <a:rPr lang="en-US" sz="2800" dirty="0">
                <a:latin typeface="Times New Roman" panose="02020603050405020304" pitchFamily="18" charset="0"/>
                <a:ea typeface="Calibri" panose="020F0502020204030204" pitchFamily="34" charset="0"/>
              </a:rPr>
              <a:t>!</a:t>
            </a:r>
            <a:r>
              <a:rPr lang="en-US" sz="2800" i="1" dirty="0">
                <a:solidFill>
                  <a:srgbClr val="000000"/>
                </a:solidFill>
                <a:latin typeface="Times New Roman" panose="02020603050405020304" pitchFamily="18" charset="0"/>
                <a:ea typeface="Calibri" panose="020F0502020204030204" pitchFamily="34" charset="0"/>
              </a:rPr>
              <a:t> </a:t>
            </a:r>
            <a:endParaRPr lang="en-US" sz="2800" dirty="0"/>
          </a:p>
        </p:txBody>
      </p:sp>
      <p:pic>
        <p:nvPicPr>
          <p:cNvPr id="2" name="Picture 1"/>
          <p:cNvPicPr>
            <a:picLocks noChangeAspect="1"/>
          </p:cNvPicPr>
          <p:nvPr/>
        </p:nvPicPr>
        <p:blipFill>
          <a:blip r:embed="rId2"/>
          <a:stretch>
            <a:fillRect/>
          </a:stretch>
        </p:blipFill>
        <p:spPr>
          <a:xfrm>
            <a:off x="112136" y="99963"/>
            <a:ext cx="1152244" cy="719390"/>
          </a:xfrm>
          <a:prstGeom prst="rect">
            <a:avLst/>
          </a:prstGeom>
        </p:spPr>
      </p:pic>
    </p:spTree>
    <p:extLst>
      <p:ext uri="{BB962C8B-B14F-4D97-AF65-F5344CB8AC3E}">
        <p14:creationId xmlns:p14="http://schemas.microsoft.com/office/powerpoint/2010/main" val="486843203"/>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100+ hình nền giáo án powerpoint đẹp và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0" y="0"/>
            <a:ext cx="1615580" cy="908383"/>
          </a:xfrm>
          <a:prstGeom prst="rect">
            <a:avLst/>
          </a:prstGeom>
        </p:spPr>
      </p:pic>
      <p:sp>
        <p:nvSpPr>
          <p:cNvPr id="2" name="Hình chữ nhật 1"/>
          <p:cNvSpPr/>
          <p:nvPr/>
        </p:nvSpPr>
        <p:spPr>
          <a:xfrm>
            <a:off x="3601329" y="1308295"/>
            <a:ext cx="4895557" cy="125202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vi-VN" sz="4800" b="1">
                <a:latin typeface="+mj-lt"/>
              </a:rPr>
              <a:t>IV.VẬN DỤNG</a:t>
            </a:r>
            <a:endParaRPr lang="en-US" sz="4800" b="1">
              <a:latin typeface="+mj-lt"/>
            </a:endParaRPr>
          </a:p>
        </p:txBody>
      </p:sp>
      <p:sp>
        <p:nvSpPr>
          <p:cNvPr id="7" name="Hộp Văn bản 6"/>
          <p:cNvSpPr txBox="1"/>
          <p:nvPr/>
        </p:nvSpPr>
        <p:spPr>
          <a:xfrm>
            <a:off x="1209822" y="2889553"/>
            <a:ext cx="9931790" cy="584775"/>
          </a:xfrm>
          <a:prstGeom prst="rect">
            <a:avLst/>
          </a:prstGeom>
          <a:noFill/>
        </p:spPr>
        <p:txBody>
          <a:bodyPr wrap="square">
            <a:spAutoFit/>
          </a:bodyPr>
          <a:lstStyle/>
          <a:p>
            <a:pPr algn="just"/>
            <a:endParaRPr lang="en-US" sz="3200" b="1" dirty="0"/>
          </a:p>
        </p:txBody>
      </p:sp>
      <p:sp>
        <p:nvSpPr>
          <p:cNvPr id="6" name="Rectangle 5"/>
          <p:cNvSpPr/>
          <p:nvPr/>
        </p:nvSpPr>
        <p:spPr>
          <a:xfrm>
            <a:off x="1209823" y="2467897"/>
            <a:ext cx="10097274" cy="1077218"/>
          </a:xfrm>
          <a:prstGeom prst="rect">
            <a:avLst/>
          </a:prstGeom>
        </p:spPr>
        <p:txBody>
          <a:bodyPr wrap="square">
            <a:spAutoFit/>
          </a:bodyPr>
          <a:lstStyle/>
          <a:p>
            <a:r>
              <a:rPr lang="vi-VN" sz="2400" dirty="0">
                <a:latin typeface="+mj-lt"/>
              </a:rPr>
              <a:t>Hãy kể ra nội dung học mà em ấn tượng nhất trong </a:t>
            </a:r>
            <a:r>
              <a:rPr lang="vi-VN" sz="2400" dirty="0" smtClean="0">
                <a:latin typeface="+mj-lt"/>
              </a:rPr>
              <a:t>hè</a:t>
            </a:r>
            <a:r>
              <a:rPr lang="en-US" sz="2400" dirty="0" smtClean="0">
                <a:latin typeface="Times" panose="02020603050405020304" pitchFamily="18" charset="0"/>
                <a:cs typeface="Times" panose="02020603050405020304" pitchFamily="18" charset="0"/>
              </a:rPr>
              <a:t>?</a:t>
            </a:r>
          </a:p>
          <a:p>
            <a:endParaRPr lang="en-US" sz="2000" b="1" dirty="0" smtClean="0">
              <a:latin typeface="Times" panose="02020603050405020304" pitchFamily="18" charset="0"/>
              <a:cs typeface="Times" panose="02020603050405020304" pitchFamily="18" charset="0"/>
            </a:endParaRPr>
          </a:p>
          <a:p>
            <a:r>
              <a:rPr lang="en-US" sz="2000" b="1" dirty="0" smtClean="0">
                <a:latin typeface="Times" panose="02020603050405020304" pitchFamily="18" charset="0"/>
                <a:cs typeface="Times" panose="02020603050405020304" pitchFamily="18" charset="0"/>
              </a:rPr>
              <a:t>ÁP DỤNG NHỮNG KỸ NĂNG ĐÃ HỌC VÀO CUỘC SỐNG CÁC EM NHÉ</a:t>
            </a:r>
            <a:endParaRPr lang="en-US" sz="2000" b="1" dirty="0">
              <a:latin typeface="Times" panose="02020603050405020304" pitchFamily="18" charset="0"/>
              <a:cs typeface="Times"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9"/>
            <a:ext cx="1402842" cy="780454"/>
          </a:xfrm>
          <a:prstGeom prst="rect">
            <a:avLst/>
          </a:prstGeom>
        </p:spPr>
      </p:pic>
      <p:sp>
        <p:nvSpPr>
          <p:cNvPr id="6" name="Title 1"/>
          <p:cNvSpPr>
            <a:spLocks noGrp="1"/>
          </p:cNvSpPr>
          <p:nvPr/>
        </p:nvSpPr>
        <p:spPr>
          <a:xfrm>
            <a:off x="385916" y="30736"/>
            <a:ext cx="10515600" cy="17105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70C0"/>
                </a:solidFill>
                <a:latin typeface="Times New Roman" panose="02020603050405020304" pitchFamily="18" charset="0"/>
                <a:cs typeface="Times New Roman" panose="02020603050405020304" pitchFamily="18" charset="0"/>
              </a:rPr>
              <a:t>Hoạt đông</a:t>
            </a:r>
            <a:r>
              <a:rPr lang="vi-VN" sz="4000" smtClean="0">
                <a:solidFill>
                  <a:srgbClr val="0070C0"/>
                </a:solidFill>
                <a:latin typeface="Times New Roman" panose="02020603050405020304" pitchFamily="18" charset="0"/>
                <a:cs typeface="Times New Roman" panose="02020603050405020304" pitchFamily="18" charset="0"/>
              </a:rPr>
              <a:t>:</a:t>
            </a:r>
            <a:endParaRPr lang="vi-VN" sz="5400" smtClean="0">
              <a:solidFill>
                <a:srgbClr val="0070C0"/>
              </a:solidFill>
              <a:latin typeface="Times New Roman" panose="02020603050405020304" pitchFamily="18" charset="0"/>
              <a:cs typeface="Times New Roman" panose="02020603050405020304" pitchFamily="18" charset="0"/>
            </a:endParaRPr>
          </a:p>
          <a:p>
            <a:pPr algn="ctr"/>
            <a:r>
              <a:rPr lang="en-US" sz="4800" b="1" smtClean="0">
                <a:solidFill>
                  <a:srgbClr val="0070C0"/>
                </a:solidFill>
                <a:latin typeface="Times New Roman" panose="02020603050405020304" pitchFamily="18" charset="0"/>
                <a:cs typeface="Times New Roman" panose="02020603050405020304" pitchFamily="18" charset="0"/>
              </a:rPr>
              <a:t>“ĐẬP BẢNG”</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17987" y="3077497"/>
            <a:ext cx="6764593" cy="3046988"/>
          </a:xfrm>
          <a:prstGeom prst="rect">
            <a:avLst/>
          </a:prstGeom>
        </p:spPr>
        <p:txBody>
          <a:bodyPr wrap="square">
            <a:spAutoFit/>
          </a:bodyPr>
          <a:lstStyle/>
          <a:p>
            <a:r>
              <a:rPr lang="en-US" sz="3200" dirty="0" smtClean="0"/>
              <a:t>- </a:t>
            </a:r>
            <a:r>
              <a:rPr lang="vi-VN" sz="3200" dirty="0" smtClean="0">
                <a:latin typeface="+mj-lt"/>
              </a:rPr>
              <a:t>Nhiệm </a:t>
            </a:r>
            <a:r>
              <a:rPr lang="vi-VN" sz="3200" dirty="0">
                <a:latin typeface="+mj-lt"/>
              </a:rPr>
              <a:t>vụ của HS là lắng nghe tình huống cô giáo đọc sau đó nhanh tay đập vào số điện thoại </a:t>
            </a:r>
            <a:r>
              <a:rPr lang="vi-VN" sz="3200" dirty="0" smtClean="0">
                <a:latin typeface="+mj-lt"/>
              </a:rPr>
              <a:t>đúng</a:t>
            </a:r>
            <a:r>
              <a:rPr lang="en-US" sz="3200" dirty="0" smtClean="0">
                <a:latin typeface="+mj-lt"/>
              </a:rPr>
              <a:t> </a:t>
            </a:r>
            <a:r>
              <a:rPr lang="en-US" sz="3200" dirty="0" smtClean="0">
                <a:latin typeface="Times" panose="02020603050405020304" pitchFamily="18" charset="0"/>
                <a:ea typeface="Tahoma" panose="020B0604030504040204" pitchFamily="34" charset="0"/>
                <a:cs typeface="Times" panose="02020603050405020304" pitchFamily="18" charset="0"/>
              </a:rPr>
              <a:t>GV </a:t>
            </a:r>
            <a:r>
              <a:rPr lang="en-US" sz="3200" dirty="0" err="1" smtClean="0">
                <a:latin typeface="Times" panose="02020603050405020304" pitchFamily="18" charset="0"/>
                <a:ea typeface="Tahoma" panose="020B0604030504040204" pitchFamily="34" charset="0"/>
                <a:cs typeface="Times" panose="02020603050405020304" pitchFamily="18" charset="0"/>
              </a:rPr>
              <a:t>viết</a:t>
            </a:r>
            <a:r>
              <a:rPr lang="en-US" sz="3200" dirty="0" smtClean="0">
                <a:latin typeface="Times" panose="02020603050405020304" pitchFamily="18" charset="0"/>
                <a:ea typeface="Tahoma" panose="020B0604030504040204" pitchFamily="34" charset="0"/>
                <a:cs typeface="Times" panose="02020603050405020304" pitchFamily="18" charset="0"/>
              </a:rPr>
              <a:t> </a:t>
            </a:r>
            <a:r>
              <a:rPr lang="en-US" sz="3200" dirty="0" err="1" smtClean="0">
                <a:latin typeface="Times" panose="02020603050405020304" pitchFamily="18" charset="0"/>
                <a:ea typeface="Tahoma" panose="020B0604030504040204" pitchFamily="34" charset="0"/>
                <a:cs typeface="Times" panose="02020603050405020304" pitchFamily="18" charset="0"/>
              </a:rPr>
              <a:t>trên</a:t>
            </a:r>
            <a:r>
              <a:rPr lang="en-US" sz="3200" dirty="0" smtClean="0">
                <a:latin typeface="Times" panose="02020603050405020304" pitchFamily="18" charset="0"/>
                <a:ea typeface="Tahoma" panose="020B0604030504040204" pitchFamily="34" charset="0"/>
                <a:cs typeface="Times" panose="02020603050405020304" pitchFamily="18" charset="0"/>
              </a:rPr>
              <a:t> </a:t>
            </a:r>
            <a:r>
              <a:rPr lang="en-US" sz="3200" dirty="0" err="1" smtClean="0">
                <a:latin typeface="Times" panose="02020603050405020304" pitchFamily="18" charset="0"/>
                <a:ea typeface="Tahoma" panose="020B0604030504040204" pitchFamily="34" charset="0"/>
                <a:cs typeface="Times" panose="02020603050405020304" pitchFamily="18" charset="0"/>
              </a:rPr>
              <a:t>bảng</a:t>
            </a:r>
            <a:endParaRPr lang="en-US" sz="3200" dirty="0">
              <a:latin typeface="Times" panose="02020603050405020304" pitchFamily="18" charset="0"/>
              <a:ea typeface="Tahoma" panose="020B0604030504040204" pitchFamily="34" charset="0"/>
              <a:cs typeface="Times" panose="02020603050405020304" pitchFamily="18" charset="0"/>
            </a:endParaRPr>
          </a:p>
          <a:p>
            <a:r>
              <a:rPr lang="en-US" sz="3200" dirty="0" smtClean="0">
                <a:latin typeface="Times" panose="02020603050405020304" pitchFamily="18" charset="0"/>
                <a:cs typeface="Times" panose="02020603050405020304" pitchFamily="18" charset="0"/>
              </a:rPr>
              <a:t>- </a:t>
            </a:r>
            <a:r>
              <a:rPr lang="vi-VN" sz="3200" dirty="0" smtClean="0">
                <a:latin typeface="+mj-lt"/>
              </a:rPr>
              <a:t>Nhóm </a:t>
            </a:r>
            <a:r>
              <a:rPr lang="vi-VN" sz="3200" dirty="0">
                <a:latin typeface="+mj-lt"/>
              </a:rPr>
              <a:t>nào đập nhanh hơn, chính xác hơn mang về 100 điểm cho đội. </a:t>
            </a:r>
            <a:endParaRPr lang="en-US" sz="3200" dirty="0">
              <a:latin typeface="+mj-lt"/>
            </a:endParaRPr>
          </a:p>
        </p:txBody>
      </p:sp>
      <p:sp>
        <p:nvSpPr>
          <p:cNvPr id="3" name="Rectangle 2"/>
          <p:cNvSpPr/>
          <p:nvPr/>
        </p:nvSpPr>
        <p:spPr>
          <a:xfrm>
            <a:off x="6027174" y="1955208"/>
            <a:ext cx="6096000" cy="584775"/>
          </a:xfrm>
          <a:prstGeom prst="rect">
            <a:avLst/>
          </a:prstGeom>
        </p:spPr>
        <p:txBody>
          <a:bodyPr wrap="square">
            <a:spAutoFit/>
          </a:bodyPr>
          <a:lstStyle/>
          <a:p>
            <a:r>
              <a:rPr lang="en-US" sz="3200" b="1" dirty="0">
                <a:solidFill>
                  <a:srgbClr val="FF0000"/>
                </a:solidFill>
                <a:latin typeface="Times" panose="02020603050405020304" pitchFamily="18" charset="0"/>
                <a:cs typeface="Times" panose="02020603050405020304" pitchFamily="18" charset="0"/>
              </a:rPr>
              <a:t>111, 112, 113, 114, 115, </a:t>
            </a:r>
            <a:r>
              <a:rPr lang="en-US" sz="3200" b="1" dirty="0" smtClean="0">
                <a:solidFill>
                  <a:srgbClr val="FF0000"/>
                </a:solidFill>
                <a:latin typeface="Times" panose="02020603050405020304" pitchFamily="18" charset="0"/>
                <a:cs typeface="Times" panose="02020603050405020304" pitchFamily="18" charset="0"/>
              </a:rPr>
              <a:t>18001507...</a:t>
            </a:r>
            <a:endParaRPr lang="en-US" sz="3200" b="1" dirty="0">
              <a:solidFill>
                <a:srgbClr val="FF0000"/>
              </a:solidFill>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3"/>
          <a:stretch>
            <a:fillRect/>
          </a:stretch>
        </p:blipFill>
        <p:spPr>
          <a:xfrm>
            <a:off x="7057102" y="3933307"/>
            <a:ext cx="2416278" cy="2592883"/>
          </a:xfrm>
          <a:prstGeom prst="rect">
            <a:avLst/>
          </a:prstGeom>
        </p:spPr>
      </p:pic>
      <p:pic>
        <p:nvPicPr>
          <p:cNvPr id="7" name="Picture 6"/>
          <p:cNvPicPr>
            <a:picLocks noChangeAspect="1"/>
          </p:cNvPicPr>
          <p:nvPr/>
        </p:nvPicPr>
        <p:blipFill>
          <a:blip r:embed="rId4"/>
          <a:stretch>
            <a:fillRect/>
          </a:stretch>
        </p:blipFill>
        <p:spPr>
          <a:xfrm>
            <a:off x="4091067" y="1376020"/>
            <a:ext cx="1743149" cy="1743149"/>
          </a:xfrm>
          <a:prstGeom prst="rect">
            <a:avLst/>
          </a:prstGeom>
        </p:spPr>
      </p:pic>
    </p:spTree>
    <p:extLst>
      <p:ext uri="{BB962C8B-B14F-4D97-AF65-F5344CB8AC3E}">
        <p14:creationId xmlns:p14="http://schemas.microsoft.com/office/powerpoint/2010/main" val="4813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24121" y="0"/>
            <a:ext cx="12143757"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59"/>
            <a:ext cx="1402842" cy="7804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hia sẻ hơn 82 về hình nền powerpoint đẹp mầm non hay nhất - coedo.com.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 y="0"/>
            <a:ext cx="1601261" cy="900332"/>
          </a:xfrm>
          <a:prstGeom prst="rect">
            <a:avLst/>
          </a:prstGeom>
        </p:spPr>
      </p:pic>
      <p:sp>
        <p:nvSpPr>
          <p:cNvPr id="2" name="Rectangle 1"/>
          <p:cNvSpPr/>
          <p:nvPr/>
        </p:nvSpPr>
        <p:spPr>
          <a:xfrm>
            <a:off x="226141" y="1543666"/>
            <a:ext cx="11779045" cy="2554545"/>
          </a:xfrm>
          <a:prstGeom prst="rect">
            <a:avLst/>
          </a:prstGeom>
        </p:spPr>
        <p:txBody>
          <a:bodyPr wrap="square">
            <a:spAutoFit/>
          </a:bodyPr>
          <a:lstStyle/>
          <a:p>
            <a:pPr algn="just"/>
            <a:r>
              <a:rPr lang="en-US" sz="3200" i="1" dirty="0" err="1">
                <a:latin typeface="Times New Roman" panose="02020603050405020304" pitchFamily="18" charset="0"/>
                <a:ea typeface="Calibri" panose="020F0502020204030204" pitchFamily="34" charset="0"/>
              </a:rPr>
              <a:t>Trong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cuộc</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sống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đôi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khi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có</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những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tình</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huống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nguy</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hiểm</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bất</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ngờ</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xảy</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ra.</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Việc</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ghi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nhớ</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những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số</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điện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thoại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khẩn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cấp</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sẽ</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giúp</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chúng</a:t>
            </a:r>
            <a:r>
              <a:rPr lang="en-US" sz="3200" i="1" dirty="0">
                <a:latin typeface="Times New Roman" panose="02020603050405020304" pitchFamily="18" charset="0"/>
                <a:ea typeface="Calibri" panose="020F0502020204030204" pitchFamily="34" charset="0"/>
              </a:rPr>
              <a:t> ta </a:t>
            </a:r>
            <a:r>
              <a:rPr lang="en-US" sz="3200" i="1" dirty="0" err="1">
                <a:latin typeface="Times New Roman" panose="02020603050405020304" pitchFamily="18" charset="0"/>
                <a:ea typeface="Calibri" panose="020F0502020204030204" pitchFamily="34" charset="0"/>
              </a:rPr>
              <a:t>đối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phó</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với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những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tình</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huống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nguy</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cấp</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đó</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Chính</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vì</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vậy</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các</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em</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cần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trang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bị</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cho</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mình</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những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kiến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thức</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kỹ</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năng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sinh</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tồn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để</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bảo</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vệ</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bản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thân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mình</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và</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những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người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xung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quanh</a:t>
            </a:r>
            <a:r>
              <a:rPr lang="en-US" i="1" dirty="0">
                <a:latin typeface="Times New Roman" panose="02020603050405020304" pitchFamily="18" charset="0"/>
                <a:ea typeface="Calibri" panose="020F0502020204030204" pitchFamily="34" charset="0"/>
              </a:rPr>
              <a:t>.</a:t>
            </a:r>
            <a:endParaRPr lang="en-US" i="1" dirty="0"/>
          </a:p>
        </p:txBody>
      </p:sp>
    </p:spTree>
    <p:extLst>
      <p:ext uri="{BB962C8B-B14F-4D97-AF65-F5344CB8AC3E}">
        <p14:creationId xmlns:p14="http://schemas.microsoft.com/office/powerpoint/2010/main" val="3456226272"/>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353961" y="939464"/>
            <a:ext cx="11284004"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CHỦ ĐỀ</a:t>
            </a:r>
            <a:r>
              <a:rPr lang="en-US" sz="40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smtClean="0">
                <a:solidFill>
                  <a:schemeClr val="accent1"/>
                </a:solidFill>
                <a:latin typeface="Times" panose="02020603050405020304" pitchFamily="18" charset="0"/>
                <a:cs typeface="Times" panose="02020603050405020304" pitchFamily="18" charset="0"/>
              </a:rPr>
              <a:t>VẬN ĐỘNG VÀ KHÁM PHÁ THẾ GIỚI</a:t>
            </a:r>
            <a:endParaRPr lang="en-US" sz="4000" dirty="0">
              <a:ln w="0"/>
              <a:solidFill>
                <a:schemeClr val="accent1"/>
              </a:solidFill>
              <a:effectLst>
                <a:outerShdw blurRad="38100" dist="25400" dir="5400000" algn="ctr" rotWithShape="0">
                  <a:srgbClr val="6E747A">
                    <a:alpha val="43000"/>
                  </a:srgbClr>
                </a:outerShdw>
              </a:effectLst>
              <a:latin typeface="Times" panose="02020603050405020304" pitchFamily="18" charset="0"/>
              <a:cs typeface="Times" panose="02020603050405020304" pitchFamily="18" charset="0"/>
            </a:endParaRPr>
          </a:p>
        </p:txBody>
      </p:sp>
      <p:sp>
        <p:nvSpPr>
          <p:cNvPr id="7" name="TextBox 10"/>
          <p:cNvSpPr txBox="1"/>
          <p:nvPr/>
        </p:nvSpPr>
        <p:spPr>
          <a:xfrm>
            <a:off x="512553" y="1710812"/>
            <a:ext cx="10773601" cy="19389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u="sng"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BÀI 9:</a:t>
            </a:r>
          </a:p>
          <a:p>
            <a:pPr algn="ctr"/>
            <a:r>
              <a:rPr lang="en-US" sz="4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TEAM </a:t>
            </a:r>
            <a:r>
              <a:rPr lang="en-US" sz="4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BUILDING</a:t>
            </a:r>
            <a:endParaRPr lang="en-US" sz="4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a:p>
            <a:pPr algn="ctr"/>
            <a:r>
              <a:rPr lang="vi-VN" sz="36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a:t>
            </a:r>
            <a:r>
              <a:rPr lang="en-US"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IẾT</a:t>
            </a:r>
            <a:r>
              <a:rPr lang="vi-VN"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1)</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48"/>
            <a:ext cx="1402842" cy="780454"/>
          </a:xfrm>
          <a:prstGeom prst="rect">
            <a:avLst/>
          </a:prstGeom>
        </p:spPr>
      </p:pic>
      <p:pic>
        <p:nvPicPr>
          <p:cNvPr id="2" name="Picture 1"/>
          <p:cNvPicPr>
            <a:picLocks noChangeAspect="1"/>
          </p:cNvPicPr>
          <p:nvPr/>
        </p:nvPicPr>
        <p:blipFill>
          <a:blip r:embed="rId3"/>
          <a:stretch>
            <a:fillRect/>
          </a:stretch>
        </p:blipFill>
        <p:spPr>
          <a:xfrm>
            <a:off x="3383600" y="3649804"/>
            <a:ext cx="5224725" cy="30787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par>
                                <p:cTn id="15" presetID="42"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61019" y="1"/>
            <a:ext cx="2767491" cy="598784"/>
          </a:xfrm>
          <a:custGeom>
            <a:avLst/>
            <a:gdLst/>
            <a:ahLst/>
            <a:cxnLst/>
            <a:rect l="l" t="t" r="r" b="b"/>
            <a:pathLst>
              <a:path w="2951990" h="638703">
                <a:moveTo>
                  <a:pt x="0" y="0"/>
                </a:moveTo>
                <a:lnTo>
                  <a:pt x="2951990" y="0"/>
                </a:lnTo>
                <a:lnTo>
                  <a:pt x="2951990" y="638703"/>
                </a:lnTo>
                <a:lnTo>
                  <a:pt x="0" y="638703"/>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328509" y="1"/>
            <a:ext cx="2767491" cy="598784"/>
          </a:xfrm>
          <a:custGeom>
            <a:avLst/>
            <a:gdLst/>
            <a:ahLst/>
            <a:cxnLst/>
            <a:rect l="l" t="t" r="r" b="b"/>
            <a:pathLst>
              <a:path w="2951990" h="638703">
                <a:moveTo>
                  <a:pt x="0" y="0"/>
                </a:moveTo>
                <a:lnTo>
                  <a:pt x="2951990" y="0"/>
                </a:lnTo>
                <a:lnTo>
                  <a:pt x="2951990" y="638703"/>
                </a:lnTo>
                <a:lnTo>
                  <a:pt x="0" y="638703"/>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096000" y="1"/>
            <a:ext cx="2767491" cy="598784"/>
          </a:xfrm>
          <a:custGeom>
            <a:avLst/>
            <a:gdLst/>
            <a:ahLst/>
            <a:cxnLst/>
            <a:rect l="l" t="t" r="r" b="b"/>
            <a:pathLst>
              <a:path w="2951990" h="638703">
                <a:moveTo>
                  <a:pt x="0" y="0"/>
                </a:moveTo>
                <a:lnTo>
                  <a:pt x="2951990" y="0"/>
                </a:lnTo>
                <a:lnTo>
                  <a:pt x="2951990" y="638703"/>
                </a:lnTo>
                <a:lnTo>
                  <a:pt x="0" y="638703"/>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8863490" y="1"/>
            <a:ext cx="2767491" cy="598784"/>
          </a:xfrm>
          <a:custGeom>
            <a:avLst/>
            <a:gdLst/>
            <a:ahLst/>
            <a:cxnLst/>
            <a:rect l="l" t="t" r="r" b="b"/>
            <a:pathLst>
              <a:path w="2951990" h="638703">
                <a:moveTo>
                  <a:pt x="0" y="0"/>
                </a:moveTo>
                <a:lnTo>
                  <a:pt x="2951990" y="0"/>
                </a:lnTo>
                <a:lnTo>
                  <a:pt x="2951990" y="638703"/>
                </a:lnTo>
                <a:lnTo>
                  <a:pt x="0" y="638703"/>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2542836" y="1005284"/>
            <a:ext cx="7106327" cy="3037920"/>
          </a:xfrm>
          <a:custGeom>
            <a:avLst/>
            <a:gdLst/>
            <a:ahLst/>
            <a:cxnLst/>
            <a:rect l="l" t="t" r="r" b="b"/>
            <a:pathLst>
              <a:path w="5969174" h="3491967">
                <a:moveTo>
                  <a:pt x="0" y="0"/>
                </a:moveTo>
                <a:lnTo>
                  <a:pt x="5969174" y="0"/>
                </a:lnTo>
                <a:lnTo>
                  <a:pt x="5969174" y="3491967"/>
                </a:lnTo>
                <a:lnTo>
                  <a:pt x="0" y="349196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TextBox 14"/>
          <p:cNvSpPr txBox="1"/>
          <p:nvPr/>
        </p:nvSpPr>
        <p:spPr>
          <a:xfrm>
            <a:off x="2792796" y="2126699"/>
            <a:ext cx="6446982" cy="795089"/>
          </a:xfrm>
          <a:prstGeom prst="rect">
            <a:avLst/>
          </a:prstGeom>
        </p:spPr>
        <p:txBody>
          <a:bodyPr wrap="square" lIns="0" tIns="0" rIns="0" bIns="0" rtlCol="0" anchor="t">
            <a:spAutoFit/>
          </a:bodyPr>
          <a:lstStyle/>
          <a:p>
            <a:pPr algn="ctr">
              <a:lnSpc>
                <a:spcPts val="6150"/>
              </a:lnSpc>
              <a:spcBef>
                <a:spcPct val="0"/>
              </a:spcBef>
            </a:pPr>
            <a:r>
              <a:rPr lang="en-US" sz="6700" b="1" dirty="0" smtClean="0">
                <a:solidFill>
                  <a:srgbClr val="FFFFFF"/>
                </a:solidFill>
                <a:latin typeface="Times New Roman" panose="02020603050405020304" pitchFamily="18" charset="0"/>
                <a:ea typeface="Genty Sans"/>
                <a:cs typeface="Times New Roman" panose="02020603050405020304" pitchFamily="18" charset="0"/>
                <a:sym typeface="Genty Sans"/>
              </a:rPr>
              <a:t>II. LUYỆN </a:t>
            </a:r>
            <a:r>
              <a:rPr lang="en-US" sz="6700" b="1" dirty="0">
                <a:solidFill>
                  <a:srgbClr val="FFFFFF"/>
                </a:solidFill>
                <a:latin typeface="Times New Roman" panose="02020603050405020304" pitchFamily="18" charset="0"/>
                <a:ea typeface="Genty Sans"/>
                <a:cs typeface="Times New Roman" panose="02020603050405020304" pitchFamily="18" charset="0"/>
                <a:sym typeface="Genty Sans"/>
              </a:rPr>
              <a:t>TẬP</a:t>
            </a:r>
          </a:p>
        </p:txBody>
      </p:sp>
      <p:pic>
        <p:nvPicPr>
          <p:cNvPr id="3" name="Picture 2"/>
          <p:cNvPicPr>
            <a:picLocks noChangeAspect="1"/>
          </p:cNvPicPr>
          <p:nvPr/>
        </p:nvPicPr>
        <p:blipFill>
          <a:blip r:embed="rId10"/>
          <a:stretch>
            <a:fillRect/>
          </a:stretch>
        </p:blipFill>
        <p:spPr>
          <a:xfrm>
            <a:off x="0" y="1"/>
            <a:ext cx="1481456" cy="835224"/>
          </a:xfrm>
          <a:prstGeom prst="rect">
            <a:avLst/>
          </a:prstGeom>
        </p:spPr>
      </p:pic>
      <p:pic>
        <p:nvPicPr>
          <p:cNvPr id="2" name="Picture 1"/>
          <p:cNvPicPr>
            <a:picLocks noChangeAspect="1"/>
          </p:cNvPicPr>
          <p:nvPr/>
        </p:nvPicPr>
        <p:blipFill>
          <a:blip r:embed="rId11"/>
          <a:stretch>
            <a:fillRect/>
          </a:stretch>
        </p:blipFill>
        <p:spPr>
          <a:xfrm>
            <a:off x="-264502" y="3077727"/>
            <a:ext cx="3561612" cy="3561612"/>
          </a:xfrm>
          <a:prstGeom prst="rect">
            <a:avLst/>
          </a:prstGeom>
        </p:spPr>
      </p:pic>
    </p:spTree>
    <p:extLst>
      <p:ext uri="{BB962C8B-B14F-4D97-AF65-F5344CB8AC3E}">
        <p14:creationId xmlns:p14="http://schemas.microsoft.com/office/powerpoint/2010/main" val="2805604870"/>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9"/>
            <a:ext cx="1402842" cy="780454"/>
          </a:xfrm>
          <a:prstGeom prst="rect">
            <a:avLst/>
          </a:prstGeom>
        </p:spPr>
      </p:pic>
      <p:sp>
        <p:nvSpPr>
          <p:cNvPr id="6" name="Title 1"/>
          <p:cNvSpPr>
            <a:spLocks noGrp="1"/>
          </p:cNvSpPr>
          <p:nvPr/>
        </p:nvSpPr>
        <p:spPr>
          <a:xfrm>
            <a:off x="533400" y="0"/>
            <a:ext cx="10515600" cy="17105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err="1" smtClean="0">
                <a:solidFill>
                  <a:srgbClr val="0070C0"/>
                </a:solidFill>
                <a:latin typeface="Times New Roman" panose="02020603050405020304" pitchFamily="18" charset="0"/>
                <a:cs typeface="Times New Roman" panose="02020603050405020304" pitchFamily="18" charset="0"/>
              </a:rPr>
              <a:t>Hoạt</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động</a:t>
            </a:r>
            <a:r>
              <a:rPr lang="vi-VN" sz="4000" dirty="0" smtClean="0">
                <a:solidFill>
                  <a:srgbClr val="0070C0"/>
                </a:solidFill>
                <a:latin typeface="Times New Roman" panose="02020603050405020304" pitchFamily="18" charset="0"/>
                <a:cs typeface="Times New Roman" panose="02020603050405020304" pitchFamily="18" charset="0"/>
              </a:rPr>
              <a:t>:</a:t>
            </a:r>
            <a:r>
              <a:rPr lang="en-US" sz="4000" dirty="0" smtClean="0">
                <a:solidFill>
                  <a:srgbClr val="0070C0"/>
                </a:solidFill>
                <a:latin typeface="Times New Roman" panose="02020603050405020304" pitchFamily="18" charset="0"/>
                <a:cs typeface="Times New Roman" panose="02020603050405020304" pitchFamily="18" charset="0"/>
              </a:rPr>
              <a:t> “VẬN DỤNG SINH TỒN”</a:t>
            </a:r>
            <a:endParaRPr lang="vi-VN" sz="5400"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89616739"/>
              </p:ext>
            </p:extLst>
          </p:nvPr>
        </p:nvGraphicFramePr>
        <p:xfrm>
          <a:off x="98323" y="1238864"/>
          <a:ext cx="8131277" cy="5388077"/>
        </p:xfrm>
        <a:graphic>
          <a:graphicData uri="http://schemas.openxmlformats.org/drawingml/2006/table">
            <a:tbl>
              <a:tblPr/>
              <a:tblGrid>
                <a:gridCol w="8131277"/>
              </a:tblGrid>
              <a:tr h="5388077">
                <a:tc>
                  <a:txBody>
                    <a:bodyPr/>
                    <a:lstStyle/>
                    <a:p>
                      <a:pPr marL="0" marR="0" algn="just">
                        <a:lnSpc>
                          <a:spcPct val="115000"/>
                        </a:lnSpc>
                        <a:spcBef>
                          <a:spcPts val="0"/>
                        </a:spcBef>
                        <a:spcAft>
                          <a:spcPts val="0"/>
                        </a:spcAft>
                      </a:pPr>
                      <a:r>
                        <a:rPr lang="en-US" sz="2800" dirty="0" err="1" smtClean="0">
                          <a:effectLst/>
                          <a:latin typeface="Times New Roman" panose="02020603050405020304" pitchFamily="18" charset="0"/>
                          <a:ea typeface="SimSun" panose="02010600030101010101" pitchFamily="2" charset="-122"/>
                        </a:rPr>
                        <a:t>Tình</a:t>
                      </a:r>
                      <a:r>
                        <a:rPr lang="en-US" sz="2800" dirty="0" smtClean="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huống</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giả</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định</a:t>
                      </a:r>
                      <a:r>
                        <a:rPr lang="en-US" sz="2800" dirty="0">
                          <a:effectLst/>
                          <a:latin typeface="Times New Roman" panose="02020603050405020304" pitchFamily="18" charset="0"/>
                          <a:ea typeface="SimSun" panose="02010600030101010101" pitchFamily="2" charset="-122"/>
                        </a:rPr>
                        <a:t>: </a:t>
                      </a:r>
                      <a:r>
                        <a:rPr lang="en-US" sz="2800" b="1" i="1" dirty="0">
                          <a:solidFill>
                            <a:srgbClr val="FF0000"/>
                          </a:solidFill>
                          <a:effectLst/>
                          <a:latin typeface="Times New Roman" panose="02020603050405020304" pitchFamily="18" charset="0"/>
                          <a:ea typeface="SimSun" panose="02010600030101010101" pitchFamily="2" charset="-122"/>
                        </a:rPr>
                        <a:t>“</a:t>
                      </a:r>
                      <a:r>
                        <a:rPr lang="en-US" sz="2800" b="1" i="1" dirty="0" err="1">
                          <a:solidFill>
                            <a:srgbClr val="FF0000"/>
                          </a:solidFill>
                          <a:effectLst/>
                          <a:latin typeface="Times New Roman" panose="02020603050405020304" pitchFamily="18" charset="0"/>
                          <a:ea typeface="SimSun" panose="02010600030101010101" pitchFamily="2" charset="-122"/>
                        </a:rPr>
                        <a:t>Các</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em</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đang</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đi</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dã</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ngoại</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thì</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bị</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lạc</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trong</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rừng</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Mỗi</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nhóm</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chỉ</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có</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thể</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chọn</a:t>
                      </a:r>
                      <a:r>
                        <a:rPr lang="en-US" sz="2800" b="1" i="1" dirty="0">
                          <a:solidFill>
                            <a:srgbClr val="FF0000"/>
                          </a:solidFill>
                          <a:effectLst/>
                          <a:latin typeface="Times New Roman" panose="02020603050405020304" pitchFamily="18" charset="0"/>
                          <a:ea typeface="SimSun" panose="02010600030101010101" pitchFamily="2" charset="-122"/>
                        </a:rPr>
                        <a:t> 5 </a:t>
                      </a:r>
                      <a:r>
                        <a:rPr lang="en-US" sz="2800" b="1" i="1" dirty="0" err="1">
                          <a:solidFill>
                            <a:srgbClr val="FF0000"/>
                          </a:solidFill>
                          <a:effectLst/>
                          <a:latin typeface="Times New Roman" panose="02020603050405020304" pitchFamily="18" charset="0"/>
                          <a:ea typeface="SimSun" panose="02010600030101010101" pitchFamily="2" charset="-122"/>
                        </a:rPr>
                        <a:t>món</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đồ</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để</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mang</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theo.</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Hãy</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cân</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nhắc</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để</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tối</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ưu</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việc</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sinh</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tồn</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trong</a:t>
                      </a:r>
                      <a:r>
                        <a:rPr lang="en-US" sz="2800" b="1" i="1" dirty="0">
                          <a:solidFill>
                            <a:srgbClr val="FF0000"/>
                          </a:solidFill>
                          <a:effectLst/>
                          <a:latin typeface="Times New Roman" panose="02020603050405020304" pitchFamily="18" charset="0"/>
                          <a:ea typeface="SimSun" panose="02010600030101010101" pitchFamily="2" charset="-122"/>
                        </a:rPr>
                        <a:t> 2 </a:t>
                      </a:r>
                      <a:r>
                        <a:rPr lang="en-US" sz="2800" b="1" i="1" dirty="0" err="1">
                          <a:solidFill>
                            <a:srgbClr val="FF0000"/>
                          </a:solidFill>
                          <a:effectLst/>
                          <a:latin typeface="Times New Roman" panose="02020603050405020304" pitchFamily="18" charset="0"/>
                          <a:ea typeface="SimSun" panose="02010600030101010101" pitchFamily="2" charset="-122"/>
                        </a:rPr>
                        <a:t>ngày</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trước</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khi</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cứu</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hộ</a:t>
                      </a:r>
                      <a:r>
                        <a:rPr lang="en-US" sz="2800" b="1" i="1" dirty="0">
                          <a:solidFill>
                            <a:srgbClr val="FF0000"/>
                          </a:solidFill>
                          <a:effectLst/>
                          <a:latin typeface="Times New Roman" panose="02020603050405020304" pitchFamily="18" charset="0"/>
                          <a:ea typeface="SimSun" panose="02010600030101010101" pitchFamily="2" charset="-122"/>
                        </a:rPr>
                        <a:t> </a:t>
                      </a:r>
                      <a:r>
                        <a:rPr lang="en-US" sz="2800" b="1" i="1" dirty="0" err="1">
                          <a:solidFill>
                            <a:srgbClr val="FF0000"/>
                          </a:solidFill>
                          <a:effectLst/>
                          <a:latin typeface="Times New Roman" panose="02020603050405020304" pitchFamily="18" charset="0"/>
                          <a:ea typeface="SimSun" panose="02010600030101010101" pitchFamily="2" charset="-122"/>
                        </a:rPr>
                        <a:t>đến</a:t>
                      </a:r>
                      <a:r>
                        <a:rPr lang="en-US" sz="2800" b="1" i="1" dirty="0">
                          <a:solidFill>
                            <a:srgbClr val="FF0000"/>
                          </a:solidFill>
                          <a:effectLst/>
                          <a:latin typeface="Times New Roman" panose="02020603050405020304" pitchFamily="18" charset="0"/>
                          <a:ea typeface="SimSun" panose="02010600030101010101" pitchFamily="2" charset="-122"/>
                        </a:rPr>
                        <a:t>”</a:t>
                      </a:r>
                      <a:endParaRPr lang="en-US" sz="2800" b="1" dirty="0">
                        <a:solidFill>
                          <a:srgbClr val="FF0000"/>
                        </a:solidFill>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SimSun" panose="02010600030101010101" pitchFamily="2" charset="-122"/>
                        </a:rPr>
                        <a:t>- </a:t>
                      </a:r>
                      <a:r>
                        <a:rPr lang="en-US" sz="2800" baseline="0" dirty="0" smtClean="0">
                          <a:effectLst/>
                          <a:latin typeface="Times New Roman" panose="02020603050405020304" pitchFamily="18" charset="0"/>
                          <a:ea typeface="SimSun" panose="02010600030101010101" pitchFamily="2" charset="-122"/>
                        </a:rPr>
                        <a:t> </a:t>
                      </a:r>
                      <a:r>
                        <a:rPr lang="en-US" sz="2800" baseline="0" dirty="0" err="1" smtClean="0">
                          <a:effectLst/>
                          <a:latin typeface="Times New Roman" panose="02020603050405020304" pitchFamily="18" charset="0"/>
                          <a:ea typeface="SimSun" panose="02010600030101010101" pitchFamily="2" charset="-122"/>
                        </a:rPr>
                        <a:t>N</a:t>
                      </a:r>
                      <a:r>
                        <a:rPr lang="en-US" sz="2800" dirty="0" err="1" smtClean="0">
                          <a:effectLst/>
                          <a:latin typeface="Times New Roman" panose="02020603050405020304" pitchFamily="18" charset="0"/>
                          <a:ea typeface="SimSun" panose="02010600030101010101" pitchFamily="2" charset="-122"/>
                        </a:rPr>
                        <a:t>hiệm</a:t>
                      </a:r>
                      <a:r>
                        <a:rPr lang="en-US" sz="2800" dirty="0" smtClean="0">
                          <a:effectLst/>
                          <a:latin typeface="Times New Roman" panose="02020603050405020304" pitchFamily="18" charset="0"/>
                          <a:ea typeface="SimSun" panose="02010600030101010101" pitchFamily="2" charset="-122"/>
                        </a:rPr>
                        <a:t> </a:t>
                      </a:r>
                      <a:r>
                        <a:rPr lang="en-US" sz="2800" dirty="0" err="1" smtClean="0">
                          <a:effectLst/>
                          <a:latin typeface="Times New Roman" panose="02020603050405020304" pitchFamily="18" charset="0"/>
                          <a:ea typeface="SimSun" panose="02010600030101010101" pitchFamily="2" charset="-122"/>
                        </a:rPr>
                        <a:t>vụ</a:t>
                      </a:r>
                      <a:r>
                        <a:rPr lang="en-US" sz="2800" dirty="0" smtClean="0">
                          <a:effectLst/>
                          <a:latin typeface="Times New Roman" panose="02020603050405020304" pitchFamily="18" charset="0"/>
                          <a:ea typeface="SimSun" panose="02010600030101010101" pitchFamily="2" charset="-122"/>
                        </a:rPr>
                        <a:t> HS: </a:t>
                      </a:r>
                      <a:endParaRPr lang="en-US" sz="2800" dirty="0">
                        <a:effectLst/>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rabicPeriod"/>
                        <a:tabLst>
                          <a:tab pos="457200" algn="l"/>
                        </a:tabLst>
                      </a:pPr>
                      <a:r>
                        <a:rPr lang="en-US" sz="2800" dirty="0" err="1">
                          <a:effectLst/>
                          <a:latin typeface="Times New Roman" panose="02020603050405020304" pitchFamily="18" charset="0"/>
                          <a:ea typeface="SimSun" panose="02010600030101010101" pitchFamily="2" charset="-122"/>
                        </a:rPr>
                        <a:t>Đọc</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kỹ</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danh</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sách</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vật</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dụng</a:t>
                      </a:r>
                      <a:r>
                        <a:rPr lang="en-US" sz="2800" dirty="0">
                          <a:effectLst/>
                          <a:latin typeface="Times New Roman" panose="02020603050405020304" pitchFamily="18" charset="0"/>
                          <a:ea typeface="SimSun" panose="02010600030101010101" pitchFamily="2" charset="-122"/>
                        </a:rPr>
                        <a:t>.</a:t>
                      </a:r>
                      <a:endParaRPr lang="en-US" sz="2800" dirty="0">
                        <a:effectLst/>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rabicPeriod"/>
                        <a:tabLst>
                          <a:tab pos="457200" algn="l"/>
                        </a:tabLst>
                      </a:pPr>
                      <a:r>
                        <a:rPr lang="en-US" sz="2800" dirty="0" err="1">
                          <a:effectLst/>
                          <a:latin typeface="Times New Roman" panose="02020603050405020304" pitchFamily="18" charset="0"/>
                          <a:ea typeface="SimSun" panose="02010600030101010101" pitchFamily="2" charset="-122"/>
                        </a:rPr>
                        <a:t>Thảo</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luận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và</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chọn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ra</a:t>
                      </a:r>
                      <a:r>
                        <a:rPr lang="en-US" sz="2800" dirty="0">
                          <a:effectLst/>
                          <a:latin typeface="Times New Roman" panose="02020603050405020304" pitchFamily="18" charset="0"/>
                          <a:ea typeface="SimSun" panose="02010600030101010101" pitchFamily="2" charset="-122"/>
                        </a:rPr>
                        <a:t> 5 </a:t>
                      </a:r>
                      <a:r>
                        <a:rPr lang="en-US" sz="2800" dirty="0" err="1">
                          <a:effectLst/>
                          <a:latin typeface="Times New Roman" panose="02020603050405020304" pitchFamily="18" charset="0"/>
                          <a:ea typeface="SimSun" panose="02010600030101010101" pitchFamily="2" charset="-122"/>
                        </a:rPr>
                        <a:t>món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đồ</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sinh</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tồn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quan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trọng</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nhất</a:t>
                      </a:r>
                      <a:r>
                        <a:rPr lang="en-US" sz="2800" dirty="0">
                          <a:effectLst/>
                          <a:latin typeface="Times New Roman" panose="02020603050405020304" pitchFamily="18" charset="0"/>
                          <a:ea typeface="SimSun" panose="02010600030101010101" pitchFamily="2" charset="-122"/>
                        </a:rPr>
                        <a:t>.</a:t>
                      </a:r>
                      <a:endParaRPr lang="en-US" sz="2800" dirty="0">
                        <a:effectLst/>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rabicPeriod"/>
                        <a:tabLst>
                          <a:tab pos="457200" algn="l"/>
                        </a:tabLst>
                      </a:pPr>
                      <a:r>
                        <a:rPr lang="en-US" sz="2800" dirty="0" err="1">
                          <a:effectLst/>
                          <a:latin typeface="Times New Roman" panose="02020603050405020304" pitchFamily="18" charset="0"/>
                          <a:ea typeface="SimSun" panose="02010600030101010101" pitchFamily="2" charset="-122"/>
                        </a:rPr>
                        <a:t>Giải</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thích</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vì</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sao</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chọn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mỗi</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món</a:t>
                      </a:r>
                      <a:r>
                        <a:rPr lang="en-US" sz="2800" dirty="0">
                          <a:effectLst/>
                          <a:latin typeface="Times New Roman" panose="02020603050405020304" pitchFamily="18" charset="0"/>
                          <a:ea typeface="SimSun" panose="02010600030101010101" pitchFamily="2" charset="-122"/>
                        </a:rPr>
                        <a:t>.</a:t>
                      </a:r>
                      <a:endParaRPr lang="en-US" sz="2800" dirty="0">
                        <a:effectLst/>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rabicPeriod"/>
                        <a:tabLst>
                          <a:tab pos="457200" algn="l"/>
                        </a:tabLst>
                      </a:pPr>
                      <a:r>
                        <a:rPr lang="en-US" sz="2800" dirty="0" err="1">
                          <a:effectLst/>
                          <a:latin typeface="Times New Roman" panose="02020603050405020304" pitchFamily="18" charset="0"/>
                          <a:ea typeface="SimSun" panose="02010600030101010101" pitchFamily="2" charset="-122"/>
                        </a:rPr>
                        <a:t>Cử</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đại</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diện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trình</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bày</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và</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bảo</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vệ</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lựa</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chọn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trước</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lớp</a:t>
                      </a:r>
                      <a:r>
                        <a:rPr lang="en-US" sz="2800" dirty="0">
                          <a:effectLst/>
                          <a:latin typeface="Times New Roman" panose="02020603050405020304" pitchFamily="18" charset="0"/>
                          <a:ea typeface="SimSun" panose="02010600030101010101" pitchFamily="2" charset="-122"/>
                        </a:rPr>
                        <a:t>.</a:t>
                      </a:r>
                      <a:endParaRPr lang="en-US" sz="2800" dirty="0">
                        <a:effectLst/>
                        <a:latin typeface="Times New Roman" panose="02020603050405020304" pitchFamily="18" charset="0"/>
                        <a:ea typeface="Calibri" panose="020F0502020204030204" pitchFamily="34" charset="0"/>
                      </a:endParaRPr>
                    </a:p>
                  </a:txBody>
                  <a:tcPr marL="114300" marR="114300" marT="0" marB="0">
                    <a:lnL>
                      <a:noFill/>
                    </a:lnL>
                    <a:lnR>
                      <a:noFill/>
                    </a:lnR>
                    <a:lnT>
                      <a:noFill/>
                    </a:lnT>
                    <a:lnB>
                      <a:noFill/>
                    </a:lnB>
                  </a:tcPr>
                </a:tc>
              </a:tr>
            </a:tbl>
          </a:graphicData>
        </a:graphic>
      </p:graphicFrame>
      <p:pic>
        <p:nvPicPr>
          <p:cNvPr id="3" name="Picture 2"/>
          <p:cNvPicPr>
            <a:picLocks noChangeAspect="1"/>
          </p:cNvPicPr>
          <p:nvPr/>
        </p:nvPicPr>
        <p:blipFill>
          <a:blip r:embed="rId3"/>
          <a:stretch>
            <a:fillRect/>
          </a:stretch>
        </p:blipFill>
        <p:spPr>
          <a:xfrm>
            <a:off x="8352199" y="3345969"/>
            <a:ext cx="3505504" cy="3371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077" y="186813"/>
            <a:ext cx="6070485" cy="6534096"/>
          </a:xfrm>
          <a:prstGeom prst="rect">
            <a:avLst/>
          </a:prstGeom>
        </p:spPr>
        <p:txBody>
          <a:bodyPr wrap="square">
            <a:spAutoFit/>
          </a:bodyPr>
          <a:lstStyle/>
          <a:p>
            <a:pPr algn="just">
              <a:lnSpc>
                <a:spcPct val="115000"/>
              </a:lnSpc>
            </a:pPr>
            <a:r>
              <a:rPr lang="en-US" sz="2800" b="1" i="1" dirty="0">
                <a:latin typeface="Times New Roman" panose="02020603050405020304" pitchFamily="18" charset="0"/>
                <a:ea typeface="SimSun" panose="02010600030101010101" pitchFamily="2" charset="-122"/>
              </a:rPr>
              <a:t>BỘ THẺ VẬT DỤNG SINH TỒN </a:t>
            </a:r>
            <a:endParaRPr lang="en-US" sz="2800" dirty="0">
              <a:latin typeface="Times New Roman" panose="02020603050405020304" pitchFamily="18" charset="0"/>
              <a:ea typeface="Calibri" panose="020F0502020204030204" pitchFamily="34" charset="0"/>
            </a:endParaRPr>
          </a:p>
          <a:p>
            <a:pPr algn="just">
              <a:lnSpc>
                <a:spcPct val="115000"/>
              </a:lnSpc>
            </a:pPr>
            <a:r>
              <a:rPr lang="en-US" sz="2800" dirty="0">
                <a:latin typeface="Times New Roman" panose="02020603050405020304" pitchFamily="18" charset="0"/>
                <a:ea typeface="SimSun" panose="02010600030101010101" pitchFamily="2" charset="-122"/>
              </a:rPr>
              <a:t> 1.Dao </a:t>
            </a:r>
            <a:r>
              <a:rPr lang="en-US" sz="2800" dirty="0" err="1">
                <a:latin typeface="Times New Roman" panose="02020603050405020304" pitchFamily="18" charset="0"/>
                <a:ea typeface="SimSun" panose="02010600030101010101" pitchFamily="2" charset="-122"/>
              </a:rPr>
              <a:t>đa</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năng</a:t>
            </a:r>
            <a:endParaRPr lang="en-US" sz="2800" dirty="0">
              <a:latin typeface="Times New Roman" panose="02020603050405020304" pitchFamily="18" charset="0"/>
              <a:ea typeface="Calibri" panose="020F0502020204030204" pitchFamily="34" charset="0"/>
            </a:endParaRPr>
          </a:p>
          <a:p>
            <a:pPr algn="just">
              <a:lnSpc>
                <a:spcPct val="115000"/>
              </a:lnSpc>
            </a:pPr>
            <a:r>
              <a:rPr lang="en-US" sz="2800" dirty="0">
                <a:latin typeface="Times New Roman" panose="02020603050405020304" pitchFamily="18" charset="0"/>
                <a:ea typeface="SimSun" panose="02010600030101010101" pitchFamily="2" charset="-122"/>
              </a:rPr>
              <a:t> 2. </a:t>
            </a:r>
            <a:r>
              <a:rPr lang="en-US" sz="2800" dirty="0" err="1">
                <a:latin typeface="Times New Roman" panose="02020603050405020304" pitchFamily="18" charset="0"/>
                <a:ea typeface="SimSun" panose="02010600030101010101" pitchFamily="2" charset="-122"/>
              </a:rPr>
              <a:t>Thức</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ăn</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khô</a:t>
            </a:r>
            <a:endParaRPr lang="en-US" sz="2800" dirty="0">
              <a:latin typeface="Times New Roman" panose="02020603050405020304" pitchFamily="18" charset="0"/>
              <a:ea typeface="Calibri" panose="020F0502020204030204" pitchFamily="34" charset="0"/>
            </a:endParaRPr>
          </a:p>
          <a:p>
            <a:pPr algn="just">
              <a:lnSpc>
                <a:spcPct val="115000"/>
              </a:lnSpc>
            </a:pPr>
            <a:r>
              <a:rPr lang="en-US" sz="2800" dirty="0">
                <a:latin typeface="Times New Roman" panose="02020603050405020304" pitchFamily="18" charset="0"/>
                <a:ea typeface="SimSun" panose="02010600030101010101" pitchFamily="2" charset="-122"/>
              </a:rPr>
              <a:t> 3. </a:t>
            </a:r>
            <a:r>
              <a:rPr lang="en-US" sz="2800" dirty="0" err="1">
                <a:latin typeface="Times New Roman" panose="02020603050405020304" pitchFamily="18" charset="0"/>
                <a:ea typeface="SimSun" panose="02010600030101010101" pitchFamily="2" charset="-122"/>
              </a:rPr>
              <a:t>Gương</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nhỏ</a:t>
            </a:r>
            <a:endParaRPr lang="en-US" sz="2800" dirty="0">
              <a:latin typeface="Times New Roman" panose="02020603050405020304" pitchFamily="18" charset="0"/>
              <a:ea typeface="Calibri" panose="020F0502020204030204" pitchFamily="34" charset="0"/>
            </a:endParaRPr>
          </a:p>
          <a:p>
            <a:pPr algn="just">
              <a:lnSpc>
                <a:spcPct val="115000"/>
              </a:lnSpc>
            </a:pPr>
            <a:r>
              <a:rPr lang="en-US" sz="2800" dirty="0">
                <a:latin typeface="Times New Roman" panose="02020603050405020304" pitchFamily="18" charset="0"/>
                <a:ea typeface="SimSun" panose="02010600030101010101" pitchFamily="2" charset="-122"/>
              </a:rPr>
              <a:t> 4. </a:t>
            </a:r>
            <a:r>
              <a:rPr lang="en-US" sz="2800" dirty="0" err="1">
                <a:latin typeface="Times New Roman" panose="02020603050405020304" pitchFamily="18" charset="0"/>
                <a:ea typeface="SimSun" panose="02010600030101010101" pitchFamily="2" charset="-122"/>
              </a:rPr>
              <a:t>Đèn</a:t>
            </a:r>
            <a:r>
              <a:rPr lang="en-US" sz="2800" dirty="0">
                <a:latin typeface="Times New Roman" panose="02020603050405020304" pitchFamily="18" charset="0"/>
                <a:ea typeface="SimSun" panose="02010600030101010101" pitchFamily="2" charset="-122"/>
              </a:rPr>
              <a:t> pin</a:t>
            </a:r>
            <a:endParaRPr lang="en-US" sz="2800" dirty="0">
              <a:latin typeface="Times New Roman" panose="02020603050405020304" pitchFamily="18" charset="0"/>
              <a:ea typeface="Calibri" panose="020F0502020204030204" pitchFamily="34" charset="0"/>
            </a:endParaRPr>
          </a:p>
          <a:p>
            <a:pPr algn="just">
              <a:lnSpc>
                <a:spcPct val="115000"/>
              </a:lnSpc>
            </a:pPr>
            <a:r>
              <a:rPr lang="en-US" sz="2800" dirty="0">
                <a:latin typeface="Times New Roman" panose="02020603050405020304" pitchFamily="18" charset="0"/>
                <a:ea typeface="SimSun" panose="02010600030101010101" pitchFamily="2" charset="-122"/>
              </a:rPr>
              <a:t> 5. </a:t>
            </a:r>
            <a:r>
              <a:rPr lang="en-US" sz="2800" dirty="0" err="1">
                <a:latin typeface="Times New Roman" panose="02020603050405020304" pitchFamily="18" charset="0"/>
                <a:ea typeface="SimSun" panose="02010600030101010101" pitchFamily="2" charset="-122"/>
              </a:rPr>
              <a:t>Kính</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râm</a:t>
            </a:r>
            <a:endParaRPr lang="en-US" sz="2800" dirty="0">
              <a:latin typeface="Times New Roman" panose="02020603050405020304" pitchFamily="18" charset="0"/>
              <a:ea typeface="Calibri" panose="020F0502020204030204" pitchFamily="34" charset="0"/>
            </a:endParaRPr>
          </a:p>
          <a:p>
            <a:pPr algn="just">
              <a:lnSpc>
                <a:spcPct val="115000"/>
              </a:lnSpc>
            </a:pPr>
            <a:r>
              <a:rPr lang="en-US" sz="2800" dirty="0">
                <a:latin typeface="Times New Roman" panose="02020603050405020304" pitchFamily="18" charset="0"/>
                <a:ea typeface="SimSun" panose="02010600030101010101" pitchFamily="2" charset="-122"/>
              </a:rPr>
              <a:t> 6. </a:t>
            </a:r>
            <a:r>
              <a:rPr lang="en-US" sz="2800" dirty="0" err="1">
                <a:latin typeface="Times New Roman" panose="02020603050405020304" pitchFamily="18" charset="0"/>
                <a:ea typeface="SimSun" panose="02010600030101010101" pitchFamily="2" charset="-122"/>
              </a:rPr>
              <a:t>Sạc</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điện</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thoại</a:t>
            </a:r>
            <a:endParaRPr lang="en-US" sz="2800" dirty="0">
              <a:latin typeface="Times New Roman" panose="02020603050405020304" pitchFamily="18" charset="0"/>
              <a:ea typeface="Calibri" panose="020F0502020204030204" pitchFamily="34" charset="0"/>
            </a:endParaRPr>
          </a:p>
          <a:p>
            <a:pPr algn="just">
              <a:lnSpc>
                <a:spcPct val="115000"/>
              </a:lnSpc>
            </a:pPr>
            <a:r>
              <a:rPr lang="en-US" sz="2800" dirty="0">
                <a:latin typeface="Times New Roman" panose="02020603050405020304" pitchFamily="18" charset="0"/>
                <a:ea typeface="SimSun" panose="02010600030101010101" pitchFamily="2" charset="-122"/>
              </a:rPr>
              <a:t> 7. </a:t>
            </a:r>
            <a:r>
              <a:rPr lang="en-US" sz="2800" dirty="0" err="1">
                <a:latin typeface="Times New Roman" panose="02020603050405020304" pitchFamily="18" charset="0"/>
                <a:ea typeface="SimSun" panose="02010600030101010101" pitchFamily="2" charset="-122"/>
              </a:rPr>
              <a:t>Bản</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đồ</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và</a:t>
            </a:r>
            <a:r>
              <a:rPr lang="en-US" sz="2800" dirty="0">
                <a:latin typeface="Times New Roman" panose="02020603050405020304" pitchFamily="18" charset="0"/>
                <a:ea typeface="SimSun" panose="02010600030101010101" pitchFamily="2" charset="-122"/>
              </a:rPr>
              <a:t> la </a:t>
            </a:r>
            <a:r>
              <a:rPr lang="en-US" sz="2800" dirty="0" err="1">
                <a:latin typeface="Times New Roman" panose="02020603050405020304" pitchFamily="18" charset="0"/>
                <a:ea typeface="SimSun" panose="02010600030101010101" pitchFamily="2" charset="-122"/>
              </a:rPr>
              <a:t>bàn</a:t>
            </a:r>
            <a:endParaRPr lang="en-US" sz="2800" dirty="0">
              <a:latin typeface="Times New Roman" panose="02020603050405020304" pitchFamily="18" charset="0"/>
              <a:ea typeface="Calibri" panose="020F0502020204030204" pitchFamily="34" charset="0"/>
            </a:endParaRPr>
          </a:p>
          <a:p>
            <a:pPr algn="just">
              <a:lnSpc>
                <a:spcPct val="115000"/>
              </a:lnSpc>
            </a:pPr>
            <a:r>
              <a:rPr lang="en-US" sz="2800" dirty="0">
                <a:latin typeface="Times New Roman" panose="02020603050405020304" pitchFamily="18" charset="0"/>
                <a:ea typeface="SimSun" panose="02010600030101010101" pitchFamily="2" charset="-122"/>
              </a:rPr>
              <a:t> 8. </a:t>
            </a:r>
            <a:r>
              <a:rPr lang="en-US" sz="2800" dirty="0" err="1">
                <a:latin typeface="Times New Roman" panose="02020603050405020304" pitchFamily="18" charset="0"/>
                <a:ea typeface="SimSun" panose="02010600030101010101" pitchFamily="2" charset="-122"/>
              </a:rPr>
              <a:t>Thuốc</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sát</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trùng</a:t>
            </a:r>
            <a:endParaRPr lang="en-US" sz="2800" dirty="0">
              <a:latin typeface="Times New Roman" panose="02020603050405020304" pitchFamily="18" charset="0"/>
              <a:ea typeface="Calibri" panose="020F0502020204030204" pitchFamily="34" charset="0"/>
            </a:endParaRPr>
          </a:p>
          <a:p>
            <a:pPr algn="just">
              <a:lnSpc>
                <a:spcPct val="115000"/>
              </a:lnSpc>
            </a:pPr>
            <a:r>
              <a:rPr lang="en-US" sz="2800" dirty="0">
                <a:latin typeface="Times New Roman" panose="02020603050405020304" pitchFamily="18" charset="0"/>
                <a:ea typeface="SimSun" panose="02010600030101010101" pitchFamily="2" charset="-122"/>
              </a:rPr>
              <a:t> 9. </a:t>
            </a:r>
            <a:r>
              <a:rPr lang="en-US" sz="2800" dirty="0" err="1">
                <a:latin typeface="Times New Roman" panose="02020603050405020304" pitchFamily="18" charset="0"/>
                <a:ea typeface="SimSun" panose="02010600030101010101" pitchFamily="2" charset="-122"/>
              </a:rPr>
              <a:t>Áo</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mưa</a:t>
            </a:r>
            <a:endParaRPr lang="en-US" sz="2800" dirty="0">
              <a:latin typeface="Times New Roman" panose="02020603050405020304" pitchFamily="18" charset="0"/>
              <a:ea typeface="Calibri" panose="020F0502020204030204" pitchFamily="34" charset="0"/>
            </a:endParaRPr>
          </a:p>
          <a:p>
            <a:pPr algn="just">
              <a:lnSpc>
                <a:spcPct val="115000"/>
              </a:lnSpc>
            </a:pPr>
            <a:r>
              <a:rPr lang="en-US" sz="2800" dirty="0">
                <a:latin typeface="Times New Roman" panose="02020603050405020304" pitchFamily="18" charset="0"/>
                <a:ea typeface="SimSun" panose="02010600030101010101" pitchFamily="2" charset="-122"/>
              </a:rPr>
              <a:t>10. Son </a:t>
            </a:r>
            <a:r>
              <a:rPr lang="en-US" sz="2800" dirty="0" err="1">
                <a:latin typeface="Times New Roman" panose="02020603050405020304" pitchFamily="18" charset="0"/>
                <a:ea typeface="SimSun" panose="02010600030101010101" pitchFamily="2" charset="-122"/>
              </a:rPr>
              <a:t>môi</a:t>
            </a:r>
            <a:endParaRPr lang="en-US" sz="2800" dirty="0">
              <a:latin typeface="Times New Roman" panose="02020603050405020304" pitchFamily="18" charset="0"/>
              <a:ea typeface="Calibri" panose="020F0502020204030204" pitchFamily="34" charset="0"/>
            </a:endParaRPr>
          </a:p>
          <a:p>
            <a:pPr algn="just">
              <a:lnSpc>
                <a:spcPct val="115000"/>
              </a:lnSpc>
            </a:pPr>
            <a:r>
              <a:rPr lang="en-US" sz="2800" dirty="0">
                <a:latin typeface="Times New Roman" panose="02020603050405020304" pitchFamily="18" charset="0"/>
                <a:ea typeface="SimSun" panose="02010600030101010101" pitchFamily="2" charset="-122"/>
              </a:rPr>
              <a:t>11. </a:t>
            </a:r>
            <a:r>
              <a:rPr lang="en-US" sz="2800" dirty="0" err="1">
                <a:latin typeface="Times New Roman" panose="02020603050405020304" pitchFamily="18" charset="0"/>
                <a:ea typeface="SimSun" panose="02010600030101010101" pitchFamily="2" charset="-122"/>
              </a:rPr>
              <a:t>Dây</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thừng</a:t>
            </a:r>
            <a:endParaRPr lang="en-US" sz="2800" dirty="0">
              <a:latin typeface="Times New Roman" panose="02020603050405020304" pitchFamily="18" charset="0"/>
              <a:ea typeface="Calibri" panose="020F0502020204030204" pitchFamily="34" charset="0"/>
            </a:endParaRPr>
          </a:p>
          <a:p>
            <a:pPr algn="just">
              <a:lnSpc>
                <a:spcPct val="115000"/>
              </a:lnSpc>
            </a:pPr>
            <a:r>
              <a:rPr lang="en-US" sz="2800" dirty="0">
                <a:latin typeface="Times New Roman" panose="02020603050405020304" pitchFamily="18" charset="0"/>
                <a:ea typeface="SimSun" panose="02010600030101010101" pitchFamily="2" charset="-122"/>
              </a:rPr>
              <a:t>12. </a:t>
            </a:r>
            <a:r>
              <a:rPr lang="en-US" sz="2800" dirty="0" err="1">
                <a:latin typeface="Times New Roman" panose="02020603050405020304" pitchFamily="18" charset="0"/>
                <a:ea typeface="SimSun" panose="02010600030101010101" pitchFamily="2" charset="-122"/>
              </a:rPr>
              <a:t>Gấu</a:t>
            </a:r>
            <a:r>
              <a:rPr lang="en-US" sz="2800" dirty="0">
                <a:latin typeface="Times New Roman" panose="02020603050405020304" pitchFamily="18" charset="0"/>
                <a:ea typeface="SimSun" panose="02010600030101010101" pitchFamily="2" charset="-122"/>
              </a:rPr>
              <a:t> </a:t>
            </a:r>
            <a:r>
              <a:rPr lang="en-US" sz="2800" dirty="0" err="1">
                <a:latin typeface="Times New Roman" panose="02020603050405020304" pitchFamily="18" charset="0"/>
                <a:ea typeface="SimSun" panose="02010600030101010101" pitchFamily="2" charset="-122"/>
              </a:rPr>
              <a:t>bông</a:t>
            </a:r>
            <a:endParaRPr lang="en-US" sz="2800" dirty="0">
              <a:effectLst/>
              <a:latin typeface="Times New Roman" panose="02020603050405020304" pitchFamily="18" charset="0"/>
              <a:ea typeface="Calibri" panose="020F0502020204030204" pitchFamily="34" charset="0"/>
            </a:endParaRPr>
          </a:p>
        </p:txBody>
      </p:sp>
      <p:pic>
        <p:nvPicPr>
          <p:cNvPr id="6" name="Picture 5"/>
          <p:cNvPicPr>
            <a:picLocks noChangeAspect="1"/>
          </p:cNvPicPr>
          <p:nvPr/>
        </p:nvPicPr>
        <p:blipFill>
          <a:blip r:embed="rId2"/>
          <a:stretch>
            <a:fillRect/>
          </a:stretch>
        </p:blipFill>
        <p:spPr>
          <a:xfrm>
            <a:off x="6754761" y="1035033"/>
            <a:ext cx="4630994" cy="4449528"/>
          </a:xfrm>
          <a:prstGeom prst="rect">
            <a:avLst/>
          </a:prstGeom>
        </p:spPr>
      </p:pic>
      <p:sp>
        <p:nvSpPr>
          <p:cNvPr id="7" name="Rectangle 6"/>
          <p:cNvSpPr/>
          <p:nvPr/>
        </p:nvSpPr>
        <p:spPr>
          <a:xfrm>
            <a:off x="5771536" y="5776448"/>
            <a:ext cx="6166820" cy="613245"/>
          </a:xfrm>
          <a:prstGeom prst="rect">
            <a:avLst/>
          </a:prstGeom>
        </p:spPr>
        <p:txBody>
          <a:bodyPr wrap="square">
            <a:spAutoFit/>
          </a:bodyPr>
          <a:lstStyle/>
          <a:p>
            <a:pPr algn="just">
              <a:lnSpc>
                <a:spcPct val="115000"/>
              </a:lnSpc>
            </a:pPr>
            <a:r>
              <a:rPr lang="en-US" sz="3200" b="1" dirty="0" smtClean="0">
                <a:latin typeface="Times New Roman" panose="02020603050405020304" pitchFamily="18" charset="0"/>
                <a:ea typeface="SimSun" panose="02010600030101010101" pitchFamily="2" charset="-122"/>
              </a:rPr>
              <a:t>- </a:t>
            </a:r>
            <a:r>
              <a:rPr lang="en-US" sz="3200" b="1" dirty="0" err="1" smtClean="0">
                <a:latin typeface="Times New Roman" panose="02020603050405020304" pitchFamily="18" charset="0"/>
                <a:ea typeface="SimSun" panose="02010600030101010101" pitchFamily="2" charset="-122"/>
              </a:rPr>
              <a:t>Các</a:t>
            </a:r>
            <a:r>
              <a:rPr lang="en-US" sz="3200" b="1" dirty="0" smtClean="0">
                <a:latin typeface="Times New Roman" panose="02020603050405020304" pitchFamily="18" charset="0"/>
                <a:ea typeface="SimSun" panose="02010600030101010101" pitchFamily="2" charset="-122"/>
              </a:rPr>
              <a:t> </a:t>
            </a:r>
            <a:r>
              <a:rPr lang="en-US" sz="3200" b="1" dirty="0" err="1">
                <a:latin typeface="Times New Roman" panose="02020603050405020304" pitchFamily="18" charset="0"/>
                <a:ea typeface="SimSun" panose="02010600030101010101" pitchFamily="2" charset="-122"/>
              </a:rPr>
              <a:t>nhóm</a:t>
            </a:r>
            <a:r>
              <a:rPr lang="en-US" sz="3200" b="1" dirty="0">
                <a:latin typeface="Times New Roman" panose="02020603050405020304" pitchFamily="18" charset="0"/>
                <a:ea typeface="SimSun" panose="02010600030101010101" pitchFamily="2" charset="-122"/>
              </a:rPr>
              <a:t> </a:t>
            </a:r>
            <a:r>
              <a:rPr lang="en-US" sz="3200" b="1" dirty="0" err="1">
                <a:latin typeface="Times New Roman" panose="02020603050405020304" pitchFamily="18" charset="0"/>
                <a:ea typeface="SimSun" panose="02010600030101010101" pitchFamily="2" charset="-122"/>
              </a:rPr>
              <a:t>khác</a:t>
            </a:r>
            <a:r>
              <a:rPr lang="en-US" sz="3200" b="1" dirty="0">
                <a:latin typeface="Times New Roman" panose="02020603050405020304" pitchFamily="18" charset="0"/>
                <a:ea typeface="SimSun" panose="02010600030101010101" pitchFamily="2" charset="-122"/>
              </a:rPr>
              <a:t> </a:t>
            </a:r>
            <a:r>
              <a:rPr lang="en-US" sz="3200" b="1" dirty="0" err="1">
                <a:latin typeface="Times New Roman" panose="02020603050405020304" pitchFamily="18" charset="0"/>
                <a:ea typeface="SimSun" panose="02010600030101010101" pitchFamily="2" charset="-122"/>
              </a:rPr>
              <a:t>có</a:t>
            </a:r>
            <a:r>
              <a:rPr lang="en-US" sz="3200" b="1" dirty="0">
                <a:latin typeface="Times New Roman" panose="02020603050405020304" pitchFamily="18" charset="0"/>
                <a:ea typeface="SimSun" panose="02010600030101010101" pitchFamily="2" charset="-122"/>
              </a:rPr>
              <a:t> </a:t>
            </a:r>
            <a:r>
              <a:rPr lang="en-US" sz="3200" b="1" dirty="0" err="1">
                <a:latin typeface="Times New Roman" panose="02020603050405020304" pitchFamily="18" charset="0"/>
                <a:ea typeface="SimSun" panose="02010600030101010101" pitchFamily="2" charset="-122"/>
              </a:rPr>
              <a:t>thể</a:t>
            </a:r>
            <a:r>
              <a:rPr lang="en-US" sz="3200" b="1" dirty="0">
                <a:latin typeface="Times New Roman" panose="02020603050405020304" pitchFamily="18" charset="0"/>
                <a:ea typeface="SimSun" panose="02010600030101010101" pitchFamily="2" charset="-122"/>
              </a:rPr>
              <a:t> </a:t>
            </a:r>
            <a:r>
              <a:rPr lang="en-US" sz="3200" b="1" dirty="0" err="1">
                <a:latin typeface="Times New Roman" panose="02020603050405020304" pitchFamily="18" charset="0"/>
                <a:ea typeface="SimSun" panose="02010600030101010101" pitchFamily="2" charset="-122"/>
              </a:rPr>
              <a:t>phản</a:t>
            </a:r>
            <a:r>
              <a:rPr lang="en-US" sz="3200" b="1" dirty="0">
                <a:latin typeface="Times New Roman" panose="02020603050405020304" pitchFamily="18" charset="0"/>
                <a:ea typeface="SimSun" panose="02010600030101010101" pitchFamily="2" charset="-122"/>
              </a:rPr>
              <a:t> </a:t>
            </a:r>
            <a:r>
              <a:rPr lang="en-US" sz="3200" b="1" dirty="0" err="1">
                <a:latin typeface="Times New Roman" panose="02020603050405020304" pitchFamily="18" charset="0"/>
                <a:ea typeface="SimSun" panose="02010600030101010101" pitchFamily="2" charset="-122"/>
              </a:rPr>
              <a:t>biện</a:t>
            </a:r>
            <a:r>
              <a:rPr lang="en-US" sz="3200" b="1" dirty="0">
                <a:latin typeface="Times New Roman" panose="02020603050405020304" pitchFamily="18" charset="0"/>
                <a:ea typeface="SimSun" panose="02010600030101010101" pitchFamily="2" charset="-122"/>
              </a:rPr>
              <a:t> </a:t>
            </a:r>
            <a:endParaRPr lang="en-US" sz="3200" b="1" dirty="0">
              <a:effectLst/>
              <a:latin typeface="Times New Roman" panose="02020603050405020304" pitchFamily="18" charset="0"/>
              <a:ea typeface="Calibri" panose="020F0502020204030204" pitchFamily="34" charset="0"/>
            </a:endParaRPr>
          </a:p>
        </p:txBody>
      </p:sp>
      <p:pic>
        <p:nvPicPr>
          <p:cNvPr id="2" name="Picture 1"/>
          <p:cNvPicPr>
            <a:picLocks noChangeAspect="1"/>
          </p:cNvPicPr>
          <p:nvPr/>
        </p:nvPicPr>
        <p:blipFill>
          <a:blip r:embed="rId3"/>
          <a:stretch>
            <a:fillRect/>
          </a:stretch>
        </p:blipFill>
        <p:spPr>
          <a:xfrm>
            <a:off x="9833" y="186813"/>
            <a:ext cx="1152244" cy="719390"/>
          </a:xfrm>
          <a:prstGeom prst="rect">
            <a:avLst/>
          </a:prstGeom>
        </p:spPr>
      </p:pic>
    </p:spTree>
    <p:extLst>
      <p:ext uri="{BB962C8B-B14F-4D97-AF65-F5344CB8AC3E}">
        <p14:creationId xmlns:p14="http://schemas.microsoft.com/office/powerpoint/2010/main" val="4259551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02842" cy="78045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730681520"/>
              </p:ext>
            </p:extLst>
          </p:nvPr>
        </p:nvGraphicFramePr>
        <p:xfrm>
          <a:off x="117988" y="924233"/>
          <a:ext cx="10884310" cy="3126657"/>
        </p:xfrm>
        <a:graphic>
          <a:graphicData uri="http://schemas.openxmlformats.org/drawingml/2006/table">
            <a:tbl>
              <a:tblPr/>
              <a:tblGrid>
                <a:gridCol w="10884310"/>
              </a:tblGrid>
              <a:tr h="3126657">
                <a:tc>
                  <a:txBody>
                    <a:bodyPr/>
                    <a:lstStyle/>
                    <a:p>
                      <a:pPr marL="0" marR="0" algn="just">
                        <a:lnSpc>
                          <a:spcPct val="115000"/>
                        </a:lnSpc>
                        <a:spcBef>
                          <a:spcPts val="0"/>
                        </a:spcBef>
                        <a:spcAft>
                          <a:spcPts val="0"/>
                        </a:spcAft>
                      </a:pPr>
                      <a:r>
                        <a:rPr lang="en-US" sz="2800" i="1" dirty="0" err="1">
                          <a:effectLst/>
                          <a:latin typeface="Times New Roman" panose="02020603050405020304" pitchFamily="18" charset="0"/>
                          <a:ea typeface="SimSun" panose="02010600030101010101" pitchFamily="2" charset="-122"/>
                        </a:rPr>
                        <a:t>Trong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những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tình</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huống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sống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còn</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điều</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quan</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trọng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không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chỉ</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là</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có</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bao</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nhiêu</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đồ</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vật</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trong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tay</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mà</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là</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biết</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chọn</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đúng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thứ</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cần</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thiết</a:t>
                      </a:r>
                      <a:r>
                        <a:rPr lang="en-US" sz="2800" i="1" dirty="0">
                          <a:effectLst/>
                          <a:latin typeface="Times New Roman" panose="02020603050405020304" pitchFamily="18" charset="0"/>
                          <a:ea typeface="SimSun" panose="02010600030101010101" pitchFamily="2" charset="-122"/>
                        </a:rPr>
                        <a:t>. Qua </a:t>
                      </a:r>
                      <a:r>
                        <a:rPr lang="en-US" sz="2800" i="1" dirty="0" err="1">
                          <a:effectLst/>
                          <a:latin typeface="Times New Roman" panose="02020603050405020304" pitchFamily="18" charset="0"/>
                          <a:ea typeface="SimSun" panose="02010600030101010101" pitchFamily="2" charset="-122"/>
                        </a:rPr>
                        <a:t>hoạt</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động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này</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các</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em</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đã</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luyện</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tập</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kỹ</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năng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ra</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quyết</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định</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trong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hoàn</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cảnh</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khẩn</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cấp</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tư</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duy</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chọn</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lọc</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thông</a:t>
                      </a:r>
                      <a:r>
                        <a:rPr lang="en-US" sz="2800" i="1" dirty="0">
                          <a:effectLst/>
                          <a:latin typeface="Times New Roman" panose="02020603050405020304" pitchFamily="18" charset="0"/>
                          <a:ea typeface="SimSun" panose="02010600030101010101" pitchFamily="2" charset="-122"/>
                        </a:rPr>
                        <a:t> tin, </a:t>
                      </a:r>
                      <a:r>
                        <a:rPr lang="en-US" sz="2800" i="1" dirty="0" err="1">
                          <a:effectLst/>
                          <a:latin typeface="Times New Roman" panose="02020603050405020304" pitchFamily="18" charset="0"/>
                          <a:ea typeface="SimSun" panose="02010600030101010101" pitchFamily="2" charset="-122"/>
                        </a:rPr>
                        <a:t>và</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quan</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trọng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hơn</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cả</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là</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biết</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lắng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nghe</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thuyết</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phục</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và</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hợp</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tác</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trong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nhóm</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Đây</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là</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những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kỹ</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năng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sinh</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tồn</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không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chỉ</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trong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rừng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sâu</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mà</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còn</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cần</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thiết</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trong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cuộc</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sống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hàng</a:t>
                      </a:r>
                      <a:r>
                        <a:rPr lang="en-US" sz="2800" i="1" dirty="0">
                          <a:effectLst/>
                          <a:latin typeface="Times New Roman" panose="02020603050405020304" pitchFamily="18" charset="0"/>
                          <a:ea typeface="SimSun" panose="02010600030101010101" pitchFamily="2" charset="-122"/>
                        </a:rPr>
                        <a:t> </a:t>
                      </a:r>
                      <a:r>
                        <a:rPr lang="en-US" sz="2800" i="1" dirty="0" err="1">
                          <a:effectLst/>
                          <a:latin typeface="Times New Roman" panose="02020603050405020304" pitchFamily="18" charset="0"/>
                          <a:ea typeface="SimSun" panose="02010600030101010101" pitchFamily="2" charset="-122"/>
                        </a:rPr>
                        <a:t>ngày</a:t>
                      </a:r>
                      <a:r>
                        <a:rPr lang="en-US" sz="1400" i="1" dirty="0">
                          <a:effectLst/>
                          <a:latin typeface="Times New Roman" panose="02020603050405020304" pitchFamily="18" charset="0"/>
                          <a:ea typeface="SimSun" panose="02010600030101010101" pitchFamily="2" charset="-122"/>
                        </a:rPr>
                        <a:t>.</a:t>
                      </a:r>
                      <a:endParaRPr lang="en-US" sz="1400" dirty="0">
                        <a:effectLst/>
                        <a:latin typeface="Times New Roman" panose="02020603050405020304" pitchFamily="18" charset="0"/>
                        <a:ea typeface="Calibri" panose="020F0502020204030204" pitchFamily="34" charset="0"/>
                      </a:endParaRPr>
                    </a:p>
                  </a:txBody>
                  <a:tcPr marL="114300" marR="114300" marT="0" marB="0">
                    <a:lnL>
                      <a:noFill/>
                    </a:lnL>
                    <a:lnR>
                      <a:noFill/>
                    </a:lnR>
                    <a:lnT>
                      <a:noFill/>
                    </a:lnT>
                    <a:lnB>
                      <a:noFill/>
                    </a:lnB>
                  </a:tcPr>
                </a:tc>
              </a:tr>
            </a:tbl>
          </a:graphicData>
        </a:graphic>
      </p:graphicFrame>
      <p:pic>
        <p:nvPicPr>
          <p:cNvPr id="2" name="Picture 1"/>
          <p:cNvPicPr>
            <a:picLocks noChangeAspect="1"/>
          </p:cNvPicPr>
          <p:nvPr/>
        </p:nvPicPr>
        <p:blipFill>
          <a:blip r:embed="rId3"/>
          <a:stretch>
            <a:fillRect/>
          </a:stretch>
        </p:blipFill>
        <p:spPr>
          <a:xfrm>
            <a:off x="3100179" y="3779253"/>
            <a:ext cx="5224725" cy="3078747"/>
          </a:xfrm>
          <a:prstGeom prst="rect">
            <a:avLst/>
          </a:prstGeom>
        </p:spPr>
      </p:pic>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1500</Words>
  <Application>Microsoft Office PowerPoint</Application>
  <PresentationFormat>Widescreen</PresentationFormat>
  <Paragraphs>106</Paragraphs>
  <Slides>30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SimSun</vt:lpstr>
      <vt:lpstr>SimSun</vt:lpstr>
      <vt:lpstr>Arial</vt:lpstr>
      <vt:lpstr>Calibri</vt:lpstr>
      <vt:lpstr>Calibri Light</vt:lpstr>
      <vt:lpstr>Genty Sans</vt:lpstr>
      <vt:lpstr>Tahoma</vt:lpstr>
      <vt:lpstr>Times</vt:lpstr>
      <vt:lpstr>Times New Roman</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104</cp:revision>
  <dcterms:created xsi:type="dcterms:W3CDTF">2024-06-18T11:57:00Z</dcterms:created>
  <dcterms:modified xsi:type="dcterms:W3CDTF">2025-06-22T01:29:15Z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1153B1EBEF944B619D82F572160A17AB_13</vt:lpwstr>
  </property>
  <property fmtid="{D5CDD505-2E9C-101B-9397-08002B2CF9AE}" pid="3" name="KSOProductBuildVer">
    <vt:lpwstr>1033-12.2.0.19805</vt:lpwstr>
  </property>
</Properties>
</file>