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03" r:id="rId2"/>
    <p:sldId id="256" r:id="rId3"/>
    <p:sldId id="260" r:id="rId4"/>
    <p:sldId id="293" r:id="rId5"/>
    <p:sldId id="310" r:id="rId6"/>
    <p:sldId id="304" r:id="rId7"/>
    <p:sldId id="305" r:id="rId8"/>
    <p:sldId id="306" r:id="rId9"/>
    <p:sldId id="308" r:id="rId10"/>
    <p:sldId id="309" r:id="rId11"/>
    <p:sldId id="268" r:id="rId12"/>
    <p:sldId id="311" r:id="rId13"/>
    <p:sldId id="314" r:id="rId14"/>
    <p:sldId id="261" r:id="rId15"/>
    <p:sldId id="315" r:id="rId16"/>
    <p:sldId id="312" r:id="rId17"/>
    <p:sldId id="307" r:id="rId18"/>
    <p:sldId id="316" r:id="rId19"/>
    <p:sldId id="259" r:id="rId20"/>
    <p:sldId id="320" r:id="rId21"/>
    <p:sldId id="319" r:id="rId22"/>
    <p:sldId id="313" r:id="rId23"/>
    <p:sldId id="262" r:id="rId24"/>
    <p:sldId id="291" r:id="rId25"/>
    <p:sldId id="273" r:id="rId26"/>
    <p:sldId id="292" r:id="rId27"/>
    <p:sldId id="270" r:id="rId28"/>
    <p:sldId id="271" r:id="rId29"/>
  </p:sldIdLst>
  <p:sldSz cx="9144000" cy="5143500" type="screen16x9"/>
  <p:notesSz cx="6858000" cy="9144000"/>
  <p:embeddedFontLst>
    <p:embeddedFont>
      <p:font typeface="Asap" panose="020B0604020202020204" charset="0"/>
      <p:regular r:id="rId31"/>
      <p:bold r:id="rId32"/>
      <p:italic r:id="rId33"/>
      <p:boldItalic r:id="rId34"/>
    </p:embeddedFont>
    <p:embeddedFont>
      <p:font typeface="Bebas Neue" panose="020B0606020202050201" pitchFamily="34" charset="0"/>
      <p:regular r:id="rId35"/>
    </p:embeddedFont>
    <p:embeddedFont>
      <p:font typeface="Aleo" panose="020B0604020202020204" charset="0"/>
      <p:regular r:id="rId36"/>
      <p:bold r:id="rId37"/>
      <p:italic r:id="rId38"/>
      <p:boldItalic r:id="rId39"/>
    </p:embeddedFont>
    <p:embeddedFont>
      <p:font typeface="#9Slide07 SVNMomento" panose="00000500000000000000" charset="0"/>
      <p:regular r:id="rId40"/>
    </p:embeddedFont>
    <p:embeddedFont>
      <p:font typeface="微软雅黑" panose="020B0503020204020204" pitchFamily="34" charset="-122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ADF4B2-509E-4434-83FB-EAB5D50F52E0}">
  <a:tblStyle styleId="{4FADF4B2-509E-4434-83FB-EAB5D50F52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18" autoAdjust="0"/>
  </p:normalViewPr>
  <p:slideViewPr>
    <p:cSldViewPr snapToGrid="0">
      <p:cViewPr varScale="1">
        <p:scale>
          <a:sx n="114" d="100"/>
          <a:sy n="114" d="100"/>
        </p:scale>
        <p:origin x="10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91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8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6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a754dda9a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a754dda9a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7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7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8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21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4225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a754dda9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a754dda9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7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8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10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68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3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4ac14693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4ac14693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81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4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a754dda9a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a754dda9a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337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6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a754dda9a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a754dda9a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465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a754dda9a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a754dda9a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9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ac1469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ac14693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9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5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3744851" y="377527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8019" t="6615" r="119" b="6789"/>
          <a:stretch/>
        </p:blipFill>
        <p:spPr>
          <a:xfrm>
            <a:off x="-26350" y="5250"/>
            <a:ext cx="4884349" cy="51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81000" y="535000"/>
            <a:ext cx="41913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992">
            <a:off x="712099" y="2373800"/>
            <a:ext cx="3118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5111" y="2606600"/>
            <a:ext cx="4407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15100" y="1033162"/>
            <a:ext cx="4407300" cy="15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6281799" y="-31173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437924" y="1936412"/>
            <a:ext cx="5178527" cy="12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715100" y="3468200"/>
            <a:ext cx="37935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715100" y="1733025"/>
            <a:ext cx="37935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167" y="-38101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1797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4497925" y="2408884"/>
            <a:ext cx="39261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497925" y="534992"/>
            <a:ext cx="39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5400000" flipH="1">
            <a:off x="3874741" y="163315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7200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7200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34038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60876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34038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60876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-5400000">
            <a:off x="3874741" y="163876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47568">
            <a:off x="6683350" y="248976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t="23611"/>
          <a:stretch/>
        </p:blipFill>
        <p:spPr>
          <a:xfrm rot="10800000">
            <a:off x="-25949" y="3894399"/>
            <a:ext cx="9195899" cy="1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7649" y="2127675"/>
            <a:ext cx="5657124" cy="140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6">
            <a:alphaModFix/>
          </a:blip>
          <a:srcRect l="68207" t="19435" b="12393"/>
          <a:stretch/>
        </p:blipFill>
        <p:spPr>
          <a:xfrm rot="10800000" flipH="1">
            <a:off x="1" y="-1"/>
            <a:ext cx="1943101" cy="56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46849">
            <a:off x="3911417" y="-689261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90977">
            <a:off x="-1270401" y="2503250"/>
            <a:ext cx="2593064" cy="21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6849">
            <a:off x="-589945" y="1916239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49083">
            <a:off x="-737001" y="2553950"/>
            <a:ext cx="2593063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6">
            <a:alphaModFix/>
          </a:blip>
          <a:srcRect l="-120" t="6615" r="119" b="6789"/>
          <a:stretch/>
        </p:blipFill>
        <p:spPr>
          <a:xfrm flipH="1">
            <a:off x="5288188" y="-4680"/>
            <a:ext cx="5317100" cy="51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547568">
            <a:off x="8080400" y="-574775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l="61312" t="6610" r="119" b="6296"/>
          <a:stretch/>
        </p:blipFill>
        <p:spPr>
          <a:xfrm rot="-5400000">
            <a:off x="2003761" y="529285"/>
            <a:ext cx="2640926" cy="664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6499" y="-19052"/>
            <a:ext cx="2862201" cy="521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5100" y="3183150"/>
            <a:ext cx="5736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21000" y="1166375"/>
            <a:ext cx="12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5100" y="4024950"/>
            <a:ext cx="57360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960488" y="803900"/>
            <a:ext cx="42543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960500" y="2073500"/>
            <a:ext cx="4254300" cy="19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950951" y="1918324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276212" y="1922513"/>
            <a:ext cx="5171799" cy="1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4">
            <a:alphaModFix/>
          </a:blip>
          <a:srcRect l="-120" t="6615" r="119" b="6789"/>
          <a:stretch/>
        </p:blipFill>
        <p:spPr>
          <a:xfrm flipH="1">
            <a:off x="4424338" y="5250"/>
            <a:ext cx="5317100" cy="5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88900" y="1151025"/>
            <a:ext cx="3840000" cy="2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00">
            <a:off x="6800824" y="-1744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6333">
            <a:off x="8209610" y="935344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550" y="-308689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6">
            <a:alphaModFix/>
          </a:blip>
          <a:srcRect l="61312" t="6610" r="119" b="6296"/>
          <a:stretch/>
        </p:blipFill>
        <p:spPr>
          <a:xfrm rot="-5400000" flipH="1">
            <a:off x="4499311" y="-3793957"/>
            <a:ext cx="2640926" cy="66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671325" y="2308975"/>
            <a:ext cx="4423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671420" y="3099800"/>
            <a:ext cx="44238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7">
            <a:alphaModFix/>
          </a:blip>
          <a:srcRect l="49367" t="19435" b="12393"/>
          <a:stretch/>
        </p:blipFill>
        <p:spPr>
          <a:xfrm rot="10800000" flipH="1">
            <a:off x="-1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 t="23611"/>
          <a:stretch/>
        </p:blipFill>
        <p:spPr>
          <a:xfrm rot="10800000">
            <a:off x="-21174" y="3451674"/>
            <a:ext cx="9195899" cy="17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02225" y="2088475"/>
            <a:ext cx="47415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02225" y="3683450"/>
            <a:ext cx="40851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982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4253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 rotWithShape="1">
          <a:blip r:embed="rId5">
            <a:alphaModFix/>
          </a:blip>
          <a:srcRect t="23611"/>
          <a:stretch/>
        </p:blipFill>
        <p:spPr>
          <a:xfrm flipH="1">
            <a:off x="-21174" y="-1"/>
            <a:ext cx="9195899" cy="17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t="68992"/>
          <a:stretch/>
        </p:blipFill>
        <p:spPr>
          <a:xfrm rot="10800000">
            <a:off x="-25949" y="4706850"/>
            <a:ext cx="9195899" cy="7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 flipH="1">
            <a:off x="-2214526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8428899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8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43.sv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4" Type="http://schemas.openxmlformats.org/officeDocument/2006/relationships/image" Target="../media/image51.png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5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15" Type="http://schemas.openxmlformats.org/officeDocument/2006/relationships/image" Target="../media/image19.png"/><Relationship Id="rId4" Type="http://schemas.openxmlformats.org/officeDocument/2006/relationships/image" Target="../media/image23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410.sv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emf"/><Relationship Id="rId11" Type="http://schemas.openxmlformats.org/officeDocument/2006/relationships/image" Target="NULL"/><Relationship Id="rId5" Type="http://schemas.openxmlformats.org/officeDocument/2006/relationships/image" Target="../media/image370.sv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1.svg"/><Relationship Id="rId4" Type="http://schemas.openxmlformats.org/officeDocument/2006/relationships/image" Target="../media/image32.e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2" y="-476605"/>
            <a:ext cx="3334801" cy="6025349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1353833" y="2926344"/>
            <a:ext cx="4739582" cy="2326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8936" y="868944"/>
            <a:ext cx="3945064" cy="41148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20000" y="1017392"/>
            <a:ext cx="3389263" cy="956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98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41"/>
          <p:cNvSpPr txBox="1">
            <a:spLocks/>
          </p:cNvSpPr>
          <p:nvPr/>
        </p:nvSpPr>
        <p:spPr>
          <a:xfrm>
            <a:off x="130434" y="2750841"/>
            <a:ext cx="30021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34;p41"/>
          <p:cNvSpPr txBox="1">
            <a:spLocks/>
          </p:cNvSpPr>
          <p:nvPr/>
        </p:nvSpPr>
        <p:spPr>
          <a:xfrm>
            <a:off x="3331574" y="2750841"/>
            <a:ext cx="25495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35;p41"/>
          <p:cNvSpPr txBox="1">
            <a:spLocks/>
          </p:cNvSpPr>
          <p:nvPr/>
        </p:nvSpPr>
        <p:spPr>
          <a:xfrm>
            <a:off x="6062058" y="2776010"/>
            <a:ext cx="25248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/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337;p41"/>
          <p:cNvSpPr txBox="1">
            <a:spLocks/>
          </p:cNvSpPr>
          <p:nvPr/>
        </p:nvSpPr>
        <p:spPr>
          <a:xfrm>
            <a:off x="450321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hai cha con đi dạo trên bờ biển.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338;p41"/>
          <p:cNvSpPr txBox="1">
            <a:spLocks/>
          </p:cNvSpPr>
          <p:nvPr/>
        </p:nvSpPr>
        <p:spPr>
          <a:xfrm>
            <a:off x="3331574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giữa hai cha con và mong muốn của người con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39;p41"/>
          <p:cNvSpPr txBox="1">
            <a:spLocks/>
          </p:cNvSpPr>
          <p:nvPr/>
        </p:nvSpPr>
        <p:spPr>
          <a:xfrm>
            <a:off x="5955469" y="3282999"/>
            <a:ext cx="2631442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người cha</a:t>
            </a:r>
            <a:endParaRPr lang="de-DE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40;p41"/>
          <p:cNvSpPr/>
          <p:nvPr/>
        </p:nvSpPr>
        <p:spPr>
          <a:xfrm rot="1409" flipH="1">
            <a:off x="1276864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41;p41"/>
          <p:cNvSpPr/>
          <p:nvPr/>
        </p:nvSpPr>
        <p:spPr>
          <a:xfrm rot="1409" flipH="1">
            <a:off x="42059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42;p41"/>
          <p:cNvSpPr/>
          <p:nvPr/>
        </p:nvSpPr>
        <p:spPr>
          <a:xfrm rot="1409" flipH="1">
            <a:off x="68897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-7076" y="4595449"/>
            <a:ext cx="2593063" cy="2192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45;p41"/>
          <p:cNvGrpSpPr/>
          <p:nvPr/>
        </p:nvGrpSpPr>
        <p:grpSpPr>
          <a:xfrm>
            <a:off x="1444699" y="1846572"/>
            <a:ext cx="396324" cy="346942"/>
            <a:chOff x="5119475" y="3672750"/>
            <a:chExt cx="247100" cy="216325"/>
          </a:xfrm>
        </p:grpSpPr>
        <p:sp>
          <p:nvSpPr>
            <p:cNvPr id="15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Google Shape;353;p41"/>
          <p:cNvSpPr/>
          <p:nvPr/>
        </p:nvSpPr>
        <p:spPr>
          <a:xfrm>
            <a:off x="4482975" y="1808324"/>
            <a:ext cx="178038" cy="423438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54;p41"/>
          <p:cNvGrpSpPr/>
          <p:nvPr/>
        </p:nvGrpSpPr>
        <p:grpSpPr>
          <a:xfrm>
            <a:off x="7089786" y="1846570"/>
            <a:ext cx="353302" cy="346945"/>
            <a:chOff x="5692825" y="3231675"/>
            <a:chExt cx="250125" cy="245625"/>
          </a:xfrm>
        </p:grpSpPr>
        <p:sp>
          <p:nvSpPr>
            <p:cNvPr id="24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34" y="38918"/>
            <a:ext cx="1955921" cy="13239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8540" y="47004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7436" y="-529477"/>
            <a:ext cx="2541136" cy="20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/>
          <p:cNvGrpSpPr>
            <a:grpSpLocks noChangeAspect="1"/>
          </p:cNvGrpSpPr>
          <p:nvPr/>
        </p:nvGrpSpPr>
        <p:grpSpPr>
          <a:xfrm>
            <a:off x="753508" y="1894933"/>
            <a:ext cx="2124271" cy="1746443"/>
            <a:chOff x="0" y="0"/>
            <a:chExt cx="4991100" cy="4103370"/>
          </a:xfrm>
        </p:grpSpPr>
        <p:sp>
          <p:nvSpPr>
            <p:cNvPr id="13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529" name="Google Shape;5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5630650" y="368362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01485">
            <a:off x="6783275" y="-1109362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7871">
            <a:off x="-1478348" y="-55427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452128">
            <a:off x="-45248" y="-539488"/>
            <a:ext cx="1520705" cy="145831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/>
          <p:nvPr/>
        </p:nvSpPr>
        <p:spPr>
          <a:xfrm rot="1611667">
            <a:off x="3341876" y="526523"/>
            <a:ext cx="1479984" cy="306703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5"/>
          <p:cNvSpPr/>
          <p:nvPr/>
        </p:nvSpPr>
        <p:spPr>
          <a:xfrm rot="-1130337">
            <a:off x="636297" y="2230611"/>
            <a:ext cx="1479983" cy="30681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6902" y="1151031"/>
            <a:ext cx="6157494" cy="327993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5943">
            <a:off x="2709824" y="1108527"/>
            <a:ext cx="1686836" cy="1844452"/>
          </a:xfrm>
          <a:prstGeom prst="rect">
            <a:avLst/>
          </a:prstGeom>
        </p:spPr>
      </p:pic>
      <p:grpSp>
        <p:nvGrpSpPr>
          <p:cNvPr id="15" name="Group 5"/>
          <p:cNvGrpSpPr>
            <a:grpSpLocks noChangeAspect="1"/>
          </p:cNvGrpSpPr>
          <p:nvPr/>
        </p:nvGrpSpPr>
        <p:grpSpPr>
          <a:xfrm>
            <a:off x="760563" y="1864058"/>
            <a:ext cx="2124271" cy="1746443"/>
            <a:chOff x="0" y="0"/>
            <a:chExt cx="4991100" cy="4103370"/>
          </a:xfrm>
        </p:grpSpPr>
        <p:sp>
          <p:nvSpPr>
            <p:cNvPr id="16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7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5943">
            <a:off x="2716879" y="1077652"/>
            <a:ext cx="1686836" cy="18444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" y="241624"/>
            <a:ext cx="8596105" cy="10729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01853" y="1020762"/>
            <a:ext cx="2256929" cy="2968869"/>
            <a:chOff x="6378502" y="874259"/>
            <a:chExt cx="2399269" cy="3621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1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54339" y="1947475"/>
            <a:ext cx="2857030" cy="3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8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206" r="30105"/>
          <a:stretch/>
        </p:blipFill>
        <p:spPr>
          <a:xfrm rot="268827">
            <a:off x="5654786" y="342273"/>
            <a:ext cx="3309620" cy="4688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4" y="2853153"/>
            <a:ext cx="3878088" cy="2170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13" y="0"/>
            <a:ext cx="5233745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2’,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5’.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852669" y="29080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073300" y="46510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2669" y="118399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73301" y="939700"/>
            <a:ext cx="16927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52669" y="2131595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073300" y="1887297"/>
            <a:ext cx="1985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52669" y="3637424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073300" y="3393126"/>
            <a:ext cx="1985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  <p:bldP spid="29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90944" y="244297"/>
            <a:ext cx="210921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1216" y="2278586"/>
            <a:ext cx="232867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636638">
            <a:off x="8138628" y="4237683"/>
            <a:ext cx="3063692" cy="2531376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23181">
            <a:off x="7630249" y="1812172"/>
            <a:ext cx="632629" cy="2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13" y="0"/>
            <a:ext cx="8248603" cy="15119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0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5120" y="1796139"/>
            <a:ext cx="3163256" cy="33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1872" y="85344"/>
            <a:ext cx="3657600" cy="4972812"/>
            <a:chOff x="4852416" y="170688"/>
            <a:chExt cx="3657600" cy="4972812"/>
          </a:xfrm>
        </p:grpSpPr>
        <p:sp>
          <p:nvSpPr>
            <p:cNvPr id="4" name="Rectangle 3"/>
            <p:cNvSpPr/>
            <p:nvPr/>
          </p:nvSpPr>
          <p:spPr>
            <a:xfrm>
              <a:off x="4852416" y="170688"/>
              <a:ext cx="3657600" cy="4972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0445" r="30509"/>
            <a:stretch/>
          </p:blipFill>
          <p:spPr>
            <a:xfrm>
              <a:off x="5066012" y="334829"/>
              <a:ext cx="3230408" cy="464452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1821" y="854852"/>
            <a:ext cx="42692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đoạn 2, nhà thơ đã sử dụng biện pháp tu từ đặc sắc nào? Nêu tác dụng?</a:t>
            </a:r>
          </a:p>
          <a:p>
            <a:pPr algn="just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thơ, hình ảnh “cánh buồm” được nhắc đến mấy lần? Hình ảnh đó tượng trưng cho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640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9">
            <a:extLst>
              <a:ext uri="{FF2B5EF4-FFF2-40B4-BE49-F238E27FC236}">
                <a16:creationId xmlns:a16="http://schemas.microsoft.com/office/drawing/2014/main" id="{E2FB60F6-472A-67D3-EFED-797BADAEA502}"/>
              </a:ext>
            </a:extLst>
          </p:cNvPr>
          <p:cNvSpPr/>
          <p:nvPr/>
        </p:nvSpPr>
        <p:spPr>
          <a:xfrm>
            <a:off x="152400" y="2379784"/>
            <a:ext cx="9448800" cy="1125415"/>
          </a:xfrm>
          <a:custGeom>
            <a:avLst/>
            <a:gdLst>
              <a:gd name="connsiteX0" fmla="*/ 0 w 6388100"/>
              <a:gd name="connsiteY0" fmla="*/ 927159 h 927159"/>
              <a:gd name="connsiteX1" fmla="*/ 939800 w 6388100"/>
              <a:gd name="connsiteY1" fmla="*/ 114359 h 927159"/>
              <a:gd name="connsiteX2" fmla="*/ 2476500 w 6388100"/>
              <a:gd name="connsiteY2" fmla="*/ 558859 h 927159"/>
              <a:gd name="connsiteX3" fmla="*/ 3860800 w 6388100"/>
              <a:gd name="connsiteY3" fmla="*/ 59 h 927159"/>
              <a:gd name="connsiteX4" fmla="*/ 5105400 w 6388100"/>
              <a:gd name="connsiteY4" fmla="*/ 520759 h 927159"/>
              <a:gd name="connsiteX5" fmla="*/ 6388100 w 6388100"/>
              <a:gd name="connsiteY5" fmla="*/ 114359 h 92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8100" h="927159">
                <a:moveTo>
                  <a:pt x="0" y="927159"/>
                </a:moveTo>
                <a:cubicBezTo>
                  <a:pt x="263525" y="551450"/>
                  <a:pt x="527050" y="175742"/>
                  <a:pt x="939800" y="114359"/>
                </a:cubicBezTo>
                <a:cubicBezTo>
                  <a:pt x="1352550" y="52976"/>
                  <a:pt x="1989667" y="577909"/>
                  <a:pt x="2476500" y="558859"/>
                </a:cubicBezTo>
                <a:cubicBezTo>
                  <a:pt x="2963333" y="539809"/>
                  <a:pt x="3422650" y="6409"/>
                  <a:pt x="3860800" y="59"/>
                </a:cubicBezTo>
                <a:cubicBezTo>
                  <a:pt x="4298950" y="-6291"/>
                  <a:pt x="4684183" y="501709"/>
                  <a:pt x="5105400" y="520759"/>
                </a:cubicBezTo>
                <a:cubicBezTo>
                  <a:pt x="5526617" y="539809"/>
                  <a:pt x="5957358" y="327084"/>
                  <a:pt x="6388100" y="114359"/>
                </a:cubicBezTo>
              </a:path>
            </a:pathLst>
          </a:custGeom>
          <a:noFill/>
          <a:ln w="3810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  <a:round/>
          </a:ln>
          <a:effectLst/>
        </p:spPr>
        <p:txBody>
          <a:bodyPr rtlCol="0" anchor="ctr"/>
          <a:lstStyle/>
          <a:p>
            <a:pPr algn="just" defTabSz="1371600">
              <a:defRPr/>
            </a:pPr>
            <a:endParaRPr lang="zh-CN" altLang="en-US" sz="2700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305" r="33527"/>
          <a:stretch/>
        </p:blipFill>
        <p:spPr>
          <a:xfrm>
            <a:off x="7397261" y="2180492"/>
            <a:ext cx="1899138" cy="336159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65652" t="678"/>
          <a:stretch/>
        </p:blipFill>
        <p:spPr>
          <a:xfrm flipH="1">
            <a:off x="0" y="-686542"/>
            <a:ext cx="981338" cy="33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1338" y="793399"/>
            <a:ext cx="5111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“Cha ơi!</a:t>
            </a:r>
          </a:p>
          <a:p>
            <a:pPr algn="just"/>
            <a:r>
              <a:rPr lang="en-US" sz="2200" i="1" dirty="0" smtClean="0">
                <a:latin typeface="+mj-lt"/>
              </a:rPr>
              <a:t>.</a:t>
            </a:r>
            <a:r>
              <a:rPr lang="vi-VN" sz="2200" i="1" dirty="0" smtClean="0">
                <a:latin typeface="+mj-lt"/>
              </a:rPr>
              <a:t>.. </a:t>
            </a:r>
            <a:r>
              <a:rPr lang="vi-VN" sz="2200" i="1" dirty="0">
                <a:latin typeface="+mj-lt"/>
              </a:rPr>
              <a:t>không thấy người ở đó?”</a:t>
            </a:r>
          </a:p>
          <a:p>
            <a:pPr algn="just"/>
            <a:r>
              <a:rPr lang="vi-VN" sz="2200" i="1" dirty="0" smtClean="0">
                <a:latin typeface="+mj-lt"/>
              </a:rPr>
              <a:t>“</a:t>
            </a:r>
            <a:r>
              <a:rPr lang="vi-VN" sz="2200" i="1" dirty="0">
                <a:latin typeface="+mj-lt"/>
              </a:rPr>
              <a:t>Cha mượn cho con buồm trắng nhé,</a:t>
            </a:r>
          </a:p>
          <a:p>
            <a:pPr algn="just"/>
            <a:r>
              <a:rPr lang="vi-VN" sz="2200" i="1" dirty="0" smtClean="0">
                <a:latin typeface="+mj-lt"/>
              </a:rPr>
              <a:t>Để </a:t>
            </a:r>
            <a:r>
              <a:rPr lang="vi-VN" sz="2200" i="1" dirty="0">
                <a:latin typeface="+mj-lt"/>
              </a:rPr>
              <a:t>con đi…”</a:t>
            </a:r>
            <a:endParaRPr lang="en-US" sz="2200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169" y="3415645"/>
            <a:ext cx="30865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gười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 trầm ngâm, mỉm cười giảng giải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từng bước nâng đỡ ước mơ con.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6892" y="3415645"/>
            <a:ext cx="51112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 smtClean="0">
                <a:latin typeface="+mj-lt"/>
              </a:rPr>
              <a:t>“Theo cánh buồm đi mãi đến nơi xa</a:t>
            </a:r>
          </a:p>
          <a:p>
            <a:pPr algn="just"/>
            <a:r>
              <a:rPr lang="vi-VN" sz="2200" i="1" dirty="0" smtClean="0">
                <a:latin typeface="+mj-lt"/>
              </a:rPr>
              <a:t>…</a:t>
            </a:r>
          </a:p>
          <a:p>
            <a:pPr algn="just"/>
            <a:r>
              <a:rPr lang="vi-VN" sz="2200" i="1" dirty="0" smtClean="0">
                <a:latin typeface="+mj-lt"/>
              </a:rPr>
              <a:t>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200" i="1" dirty="0" smtClean="0">
                <a:latin typeface="+mj-lt"/>
              </a:rPr>
              <a:t>ng nơi đó cha chưa hề đi đến”.</a:t>
            </a:r>
            <a:endParaRPr lang="en-US" sz="2200" i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29892" y="914546"/>
            <a:ext cx="3590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ngây thơ, hồn nhiên. Người con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kiến thức, được đi nhiều nơi.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 flipH="1">
            <a:off x="3255615" y="3743660"/>
            <a:ext cx="519216" cy="440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843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con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4" y="1701113"/>
            <a:ext cx="5288335" cy="1060982"/>
          </a:xfrm>
          <a:prstGeom prst="rect">
            <a:avLst/>
          </a:prstGeom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0977">
            <a:off x="-846001" y="26129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74811">
            <a:off x="-401998" y="1824096"/>
            <a:ext cx="1556844" cy="1316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147173" y="1816105"/>
            <a:ext cx="520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1" name="Group 8"/>
          <p:cNvGrpSpPr>
            <a:grpSpLocks noChangeAspect="1"/>
          </p:cNvGrpSpPr>
          <p:nvPr/>
        </p:nvGrpSpPr>
        <p:grpSpPr>
          <a:xfrm>
            <a:off x="0" y="949569"/>
            <a:ext cx="4205116" cy="4205116"/>
            <a:chOff x="0" y="0"/>
            <a:chExt cx="3331210" cy="333121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blipFill>
              <a:blip r:embed="rId5"/>
              <a:stretch>
                <a:fillRect t="-10238" b="-14889"/>
              </a:stretch>
            </a:blipFill>
          </p:spPr>
        </p:sp>
      </p:grpSp>
      <p:sp>
        <p:nvSpPr>
          <p:cNvPr id="4" name="Rectangle 3"/>
          <p:cNvSpPr/>
          <p:nvPr/>
        </p:nvSpPr>
        <p:spPr>
          <a:xfrm>
            <a:off x="4149971" y="287553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00">
            <a:off x="6842425" y="-337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01485">
            <a:off x="-467125" y="3329288"/>
            <a:ext cx="2593063" cy="2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rot="581143">
            <a:off x="5984933" y="6138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3"/>
          <p:cNvSpPr/>
          <p:nvPr/>
        </p:nvSpPr>
        <p:spPr>
          <a:xfrm rot="-496579">
            <a:off x="5985078" y="4272159"/>
            <a:ext cx="1479711" cy="306786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5094" y="0"/>
            <a:ext cx="3363708" cy="50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2" y="-59251"/>
            <a:ext cx="4084674" cy="4743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374540"/>
            <a:ext cx="4191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992">
            <a:off x="231452" y="709277"/>
            <a:ext cx="4199843" cy="409500"/>
          </a:xfrm>
        </p:spPr>
        <p:txBody>
          <a:bodyPr>
            <a:noAutofit/>
          </a:bodyPr>
          <a:lstStyle/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21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(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:/Cha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8" y="0"/>
            <a:ext cx="8065707" cy="1457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07381" y="952740"/>
            <a:ext cx="3127248" cy="4114800"/>
            <a:chOff x="225552" y="1063870"/>
            <a:chExt cx="3127248" cy="4114800"/>
          </a:xfrm>
        </p:grpSpPr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25552" y="1063870"/>
              <a:ext cx="3127248" cy="4114800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8808" y="1386733"/>
              <a:ext cx="2801687" cy="3686430"/>
            </a:xfrm>
            <a:prstGeom prst="rect">
              <a:avLst/>
            </a:prstGeom>
          </p:spPr>
        </p:pic>
      </p:grpSp>
      <p:pic>
        <p:nvPicPr>
          <p:cNvPr id="16" name="Google Shape;567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68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6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21222" y="1678590"/>
            <a:ext cx="7422775" cy="34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/>
          <p:nvPr/>
        </p:nvSpPr>
        <p:spPr>
          <a:xfrm rot="581143">
            <a:off x="1295821" y="6573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/>
          <p:nvPr/>
        </p:nvSpPr>
        <p:spPr>
          <a:xfrm rot="812427">
            <a:off x="1585871" y="4132772"/>
            <a:ext cx="1479935" cy="306769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81281">
            <a:off x="7005506" y="4517882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033666">
            <a:off x="8048243" y="383875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6333">
            <a:off x="7737610" y="-497118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00014">
            <a:off x="330012" y="930148"/>
            <a:ext cx="2441776" cy="26699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1076" y="355267"/>
            <a:ext cx="5759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7212" y="2387995"/>
            <a:ext cx="55737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67212" y="4192889"/>
            <a:ext cx="5573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69" y="3455300"/>
            <a:ext cx="7937680" cy="2139881"/>
          </a:xfrm>
          <a:prstGeom prst="rect">
            <a:avLst/>
          </a:prstGeom>
        </p:spPr>
      </p:pic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621469" y="86061"/>
            <a:ext cx="5884434" cy="3291840"/>
            <a:chOff x="0" y="0"/>
            <a:chExt cx="4544060" cy="30353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544060" cy="3035300"/>
            </a:xfrm>
            <a:custGeom>
              <a:avLst/>
              <a:gdLst/>
              <a:ahLst/>
              <a:cxnLst/>
              <a:rect l="l" t="t" r="r" b="b"/>
              <a:pathLst>
                <a:path w="4544060" h="3035300">
                  <a:moveTo>
                    <a:pt x="4544060" y="3035300"/>
                  </a:moveTo>
                  <a:lnTo>
                    <a:pt x="0" y="3035300"/>
                  </a:lnTo>
                  <a:lnTo>
                    <a:pt x="0" y="0"/>
                  </a:lnTo>
                  <a:lnTo>
                    <a:pt x="4544060" y="0"/>
                  </a:lnTo>
                  <a:lnTo>
                    <a:pt x="4544060" y="3035300"/>
                  </a:lnTo>
                  <a:close/>
                </a:path>
              </a:pathLst>
            </a:custGeom>
            <a:blipFill>
              <a:blip r:embed="rId4"/>
              <a:stretch>
                <a:fillRect l="-4112" r="-33104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255270" y="349250"/>
              <a:ext cx="4024630" cy="2336800"/>
            </a:xfrm>
            <a:custGeom>
              <a:avLst/>
              <a:gdLst/>
              <a:ahLst/>
              <a:cxnLst/>
              <a:rect l="l" t="t" r="r" b="b"/>
              <a:pathLst>
                <a:path w="4024630" h="2336800">
                  <a:moveTo>
                    <a:pt x="4024630" y="2336800"/>
                  </a:moveTo>
                  <a:lnTo>
                    <a:pt x="0" y="2336800"/>
                  </a:lnTo>
                  <a:lnTo>
                    <a:pt x="0" y="0"/>
                  </a:lnTo>
                  <a:lnTo>
                    <a:pt x="4024630" y="0"/>
                  </a:lnTo>
                  <a:lnTo>
                    <a:pt x="4024630" y="2336800"/>
                  </a:lnTo>
                  <a:close/>
                </a:path>
              </a:pathLst>
            </a:custGeom>
            <a:blipFill>
              <a:blip r:embed="rId5"/>
              <a:stretch>
                <a:fillRect t="-197" b="-19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598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3743660" y="4023485"/>
            <a:ext cx="6024283" cy="1883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70" y="425663"/>
            <a:ext cx="5696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latin typeface="+mj-lt"/>
              </a:rPr>
              <a:t>1. Nghệ thuật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Kết hợp yếu tố tự sự, miêu tả trong thơ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Thể thơ tự do dễ truyền tải nội dung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Ngôn ngữ thơ giàu hình ảnh, cảm xúc</a:t>
            </a:r>
          </a:p>
          <a:p>
            <a:pPr algn="just"/>
            <a:r>
              <a:rPr lang="vi-VN" sz="2200" b="1" dirty="0" smtClean="0">
                <a:latin typeface="+mj-lt"/>
              </a:rPr>
              <a:t>2</a:t>
            </a:r>
            <a:r>
              <a:rPr lang="vi-VN" sz="2200" b="1" dirty="0">
                <a:latin typeface="+mj-lt"/>
              </a:rPr>
              <a:t>. Nội dung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Tình cảm cha con thân thiết, tràn đầy </a:t>
            </a:r>
            <a:r>
              <a:rPr lang="vi-VN" sz="2200" dirty="0" smtClean="0">
                <a:latin typeface="+mj-lt"/>
              </a:rPr>
              <a:t>yêu </a:t>
            </a:r>
            <a:r>
              <a:rPr lang="vi-VN" sz="2200" dirty="0">
                <a:latin typeface="+mj-lt"/>
              </a:rPr>
              <a:t>thương</a:t>
            </a:r>
          </a:p>
          <a:p>
            <a:pPr algn="just"/>
            <a:r>
              <a:rPr lang="vi-VN" sz="2200" dirty="0" smtClean="0">
                <a:latin typeface="+mj-lt"/>
              </a:rPr>
              <a:t>- </a:t>
            </a:r>
            <a:r>
              <a:rPr lang="vi-VN" sz="2200" dirty="0">
                <a:latin typeface="+mj-lt"/>
              </a:rPr>
              <a:t>Ca ngợi ước mơ khám phá cuộc sống của trẻ thơ. Những ước mơ </a:t>
            </a:r>
            <a:r>
              <a:rPr lang="vi-VN" sz="2200" dirty="0" smtClean="0">
                <a:latin typeface="+mj-lt"/>
              </a:rPr>
              <a:t>làm</a:t>
            </a:r>
            <a:r>
              <a:rPr lang="en-US" sz="2200" dirty="0" smtClean="0">
                <a:latin typeface="+mj-lt"/>
              </a:rPr>
              <a:t> </a:t>
            </a:r>
            <a:r>
              <a:rPr lang="vi-VN" sz="2200" dirty="0" smtClean="0">
                <a:latin typeface="+mj-lt"/>
              </a:rPr>
              <a:t>cho </a:t>
            </a:r>
            <a:r>
              <a:rPr lang="vi-VN" sz="2200" dirty="0">
                <a:latin typeface="+mj-lt"/>
              </a:rPr>
              <a:t>cuộc sống không ngừng tốt đẹp hơn.</a:t>
            </a:r>
            <a:endParaRPr lang="en-US" sz="2200" dirty="0">
              <a:latin typeface="+mj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07694" y="425663"/>
            <a:ext cx="2445765" cy="46808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31523">
            <a:off x="798790" y="4200599"/>
            <a:ext cx="2593062" cy="21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7;p47"/>
          <p:cNvSpPr/>
          <p:nvPr/>
        </p:nvSpPr>
        <p:spPr>
          <a:xfrm rot="1885311">
            <a:off x="7257689" y="1794023"/>
            <a:ext cx="1480046" cy="306598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58;p47"/>
          <p:cNvSpPr/>
          <p:nvPr/>
        </p:nvSpPr>
        <p:spPr>
          <a:xfrm rot="-1659346">
            <a:off x="3237761" y="861023"/>
            <a:ext cx="1480098" cy="30675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5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56171">
            <a:off x="7269050" y="-88143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9" y="1329049"/>
            <a:ext cx="8486368" cy="2353260"/>
          </a:xfrm>
          <a:prstGeom prst="rect">
            <a:avLst/>
          </a:prstGeom>
        </p:spPr>
      </p:pic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5256081" y="3555145"/>
            <a:ext cx="2124271" cy="1746443"/>
            <a:chOff x="0" y="0"/>
            <a:chExt cx="4991100" cy="4103370"/>
          </a:xfrm>
        </p:grpSpPr>
        <p:sp>
          <p:nvSpPr>
            <p:cNvPr id="9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6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7"/>
              <a:stretch>
                <a:fillRect l="-2856" t="-34555" r="-838" b="-85845"/>
              </a:stretch>
            </a:blipFill>
          </p:spPr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85943">
            <a:off x="7212397" y="2768739"/>
            <a:ext cx="1686836" cy="18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35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8" y="240697"/>
            <a:ext cx="5944115" cy="1176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140" y="1845672"/>
            <a:ext cx="5696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2132" y="1845672"/>
            <a:ext cx="3163256" cy="334736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3447" y="-899831"/>
            <a:ext cx="2760732" cy="228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612" y="125756"/>
            <a:ext cx="79714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- con.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302" y="679754"/>
            <a:ext cx="4868054" cy="4868054"/>
          </a:xfrm>
          <a:prstGeom prst="rect">
            <a:avLst/>
          </a:prstGeom>
        </p:spPr>
      </p:pic>
      <p:pic>
        <p:nvPicPr>
          <p:cNvPr id="2050" name="Picture 2" descr="CHA GIÀ RỒI ĐÚNG KHÔNG - PHẠM HỒNG PHƯỚC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93" y="1787750"/>
            <a:ext cx="566928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00">
            <a:off x="3412150" y="-64261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7485924" y="2507775"/>
            <a:ext cx="2593063" cy="219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/>
          <p:nvPr/>
        </p:nvSpPr>
        <p:spPr>
          <a:xfrm rot="557774">
            <a:off x="6216851" y="495666"/>
            <a:ext cx="1480140" cy="306721"/>
          </a:xfrm>
          <a:prstGeom prst="rect">
            <a:avLst/>
          </a:prstGeom>
          <a:solidFill>
            <a:srgbClr val="6A584D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Momento" panose="00000500000000000000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75384" y="376576"/>
            <a:ext cx="2514553" cy="4766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" y="1016341"/>
            <a:ext cx="6761050" cy="3907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0370" y="4244653"/>
            <a:ext cx="4775355" cy="21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70" y="601683"/>
            <a:ext cx="86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toàn bài với giọng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dịu dàng, trầm lắng phù hợp với việc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cha với con.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con: ngây thơ, hồn nhiên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cha: ấm áp, dịu dàng thể hiện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con, cảm xúc tự hào về con, về tuổi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mình, về sự tiếp nối cao đẹp của các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28043"/>
              </p:ext>
            </p:extLst>
          </p:nvPr>
        </p:nvGraphicFramePr>
        <p:xfrm>
          <a:off x="227023" y="2576784"/>
          <a:ext cx="8749922" cy="242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6626" y="-584136"/>
            <a:ext cx="1178121" cy="111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1858" y="554444"/>
            <a:ext cx="3667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cha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733" y="23446"/>
            <a:ext cx="44062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2933" y="4709874"/>
            <a:ext cx="44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1382" y="2628519"/>
            <a:ext cx="1749369" cy="276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210" y="-42060"/>
            <a:ext cx="14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3292" y="1166083"/>
            <a:ext cx="894069" cy="10129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60" y="1639101"/>
            <a:ext cx="3082674" cy="1776045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406" y="3221861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943" y="3033393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1375348" y="2926344"/>
            <a:ext cx="4739582" cy="232670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06870" y="629328"/>
            <a:ext cx="894069" cy="101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70" y="1237319"/>
            <a:ext cx="3082674" cy="1776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6348" y="1326573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5038" y="1728355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424" y="3037674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406" y="3221861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24538" y="-376403"/>
            <a:ext cx="1217438" cy="1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9436" y="4858891"/>
            <a:ext cx="9384865" cy="13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67" y="565574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" y="1389563"/>
            <a:ext cx="20955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13" y="417086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(1925-1993)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6"/>
          <a:srcRect t="3250" r="46992"/>
          <a:stretch/>
        </p:blipFill>
        <p:spPr>
          <a:xfrm rot="5400000">
            <a:off x="2952278" y="1705369"/>
            <a:ext cx="1202342" cy="499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9846" y="1336044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9846" y="1815487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6"/>
          <a:srcRect l="48580" t="-8832" r="22418"/>
          <a:stretch/>
        </p:blipFill>
        <p:spPr>
          <a:xfrm rot="5400000">
            <a:off x="3255708" y="2694602"/>
            <a:ext cx="657827" cy="561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03073" y="2664262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6"/>
          <a:srcRect l="75152" t="-10846" r="-4154" b="2014"/>
          <a:stretch/>
        </p:blipFill>
        <p:spPr>
          <a:xfrm rot="5400000">
            <a:off x="3259644" y="3561153"/>
            <a:ext cx="657827" cy="561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639" y="3548589"/>
            <a:ext cx="513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(1955);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(1960);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28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105" y="-75803"/>
            <a:ext cx="1108324" cy="110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87" y="782752"/>
            <a:ext cx="6197134" cy="177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370" y="1248537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7966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9593" y="894831"/>
            <a:ext cx="5904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406" y="2892229"/>
            <a:ext cx="6049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6866" y="2892229"/>
            <a:ext cx="1504140" cy="1220234"/>
          </a:xfrm>
          <a:prstGeom prst="rect">
            <a:avLst/>
          </a:prstGeom>
        </p:spPr>
      </p:pic>
      <p:pic>
        <p:nvPicPr>
          <p:cNvPr id="15" name="Google Shape;1302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7370" y="1262191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9331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20412" y="1209658"/>
            <a:ext cx="1955921" cy="1323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8518" y="1640782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3877" y="2655627"/>
            <a:ext cx="2848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1945 - 1975,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439" y="1209658"/>
            <a:ext cx="1955921" cy="13239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5545" y="164078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6614" y="2655627"/>
            <a:ext cx="222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1550</Words>
  <Application>Microsoft Office PowerPoint</Application>
  <PresentationFormat>On-screen Show (16:9)</PresentationFormat>
  <Paragraphs>159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Wingdings</vt:lpstr>
      <vt:lpstr>Asap</vt:lpstr>
      <vt:lpstr>Times New Roman</vt:lpstr>
      <vt:lpstr>Bebas Neue</vt:lpstr>
      <vt:lpstr>Aleo</vt:lpstr>
      <vt:lpstr>#9Slide07 SVNMomento</vt:lpstr>
      <vt:lpstr>微软雅黑</vt:lpstr>
      <vt:lpstr>Novel Writing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những câu hỏi, lời nói của mình, người con đã bộc lộ ước mơ gì? Em có nhận xét gì về ước mơ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Admin</cp:lastModifiedBy>
  <cp:revision>83</cp:revision>
  <dcterms:modified xsi:type="dcterms:W3CDTF">2023-01-31T13:39:52Z</dcterms:modified>
</cp:coreProperties>
</file>