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31"/>
  </p:notesMasterIdLst>
  <p:handoutMasterIdLst>
    <p:handoutMasterId r:id="rId32"/>
  </p:handoutMasterIdLst>
  <p:sldIdLst>
    <p:sldId id="1908" r:id="rId3"/>
    <p:sldId id="1858" r:id="rId4"/>
    <p:sldId id="1913" r:id="rId5"/>
    <p:sldId id="1876" r:id="rId6"/>
    <p:sldId id="1909" r:id="rId7"/>
    <p:sldId id="1828" r:id="rId8"/>
    <p:sldId id="1851" r:id="rId9"/>
    <p:sldId id="1826" r:id="rId10"/>
    <p:sldId id="1910" r:id="rId11"/>
    <p:sldId id="1836" r:id="rId12"/>
    <p:sldId id="1911" r:id="rId13"/>
    <p:sldId id="1912" r:id="rId14"/>
    <p:sldId id="1914" r:id="rId15"/>
    <p:sldId id="1915" r:id="rId16"/>
    <p:sldId id="1916" r:id="rId17"/>
    <p:sldId id="1834" r:id="rId18"/>
    <p:sldId id="1852" r:id="rId19"/>
    <p:sldId id="1917" r:id="rId20"/>
    <p:sldId id="1837" r:id="rId21"/>
    <p:sldId id="1859" r:id="rId22"/>
    <p:sldId id="1854" r:id="rId23"/>
    <p:sldId id="1896" r:id="rId24"/>
    <p:sldId id="1897" r:id="rId25"/>
    <p:sldId id="1847" r:id="rId26"/>
    <p:sldId id="1848" r:id="rId27"/>
    <p:sldId id="1860" r:id="rId28"/>
    <p:sldId id="1856" r:id="rId29"/>
    <p:sldId id="1898" r:id="rId30"/>
  </p:sldIdLst>
  <p:sldSz cx="9144000" cy="5143500" type="screen16x9"/>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33CCFF"/>
    <a:srgbClr val="515C63"/>
    <a:srgbClr val="5EAADE"/>
    <a:srgbClr val="38579A"/>
    <a:srgbClr val="E99BEB"/>
    <a:srgbClr val="3F4C55"/>
    <a:srgbClr val="31AF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73"/>
    <p:restoredTop sz="94434"/>
  </p:normalViewPr>
  <p:slideViewPr>
    <p:cSldViewPr showGuides="1">
      <p:cViewPr varScale="1">
        <p:scale>
          <a:sx n="84" d="100"/>
          <a:sy n="84" d="100"/>
        </p:scale>
        <p:origin x="820" y="9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60D0CDCF-B072-4CC6-B2A3-B1C4F4AE3FFA}"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t>3/10/2025</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Footer Placeholder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p>
            <a:pPr lvl="0" algn="r"/>
            <a:fld id="{9A0DB2DC-4C9A-4742-B13C-FB6460FD3503}" type="slidenum">
              <a:rPr lang="en-US" sz="1200">
                <a:latin typeface="Calibri" panose="020F0502020204030204" pitchFamily="34" charset="0"/>
              </a:rPr>
              <a:t>‹#›</a:t>
            </a:fld>
            <a:endParaRPr lang="en-US" sz="1200">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7663E9E0-D922-418E-8BFA-E41C87CB1E68}"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t>3/10/2025</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p>
            <a:pPr lvl="0" algn="r"/>
            <a:fld id="{9A0DB2DC-4C9A-4742-B13C-FB6460FD3503}" type="slidenum">
              <a:rPr lang="en-US" sz="1200" dirty="0">
                <a:latin typeface="Calibri" panose="020F0502020204030204" pitchFamily="34" charset="0"/>
              </a:rPr>
              <a:t>‹#›</a:t>
            </a:fld>
            <a:endParaRPr 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err="1">
                <a:solidFill>
                  <a:schemeClr val="tx1"/>
                </a:solidFill>
                <a:effectLst/>
                <a:latin typeface="+mn-lt"/>
                <a:ea typeface="+mn-ea"/>
                <a:cs typeface="+mn-cs"/>
              </a:rPr>
              <a:t>Nguyễn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Nhâm</a:t>
            </a:r>
            <a:r>
              <a:rPr lang="en-US" sz="1200" b="1" kern="1200" dirty="0">
                <a:solidFill>
                  <a:schemeClr val="tx1"/>
                </a:solidFill>
                <a:effectLst/>
                <a:latin typeface="+mn-lt"/>
                <a:ea typeface="+mn-ea"/>
                <a:cs typeface="+mn-cs"/>
              </a:rPr>
              <a:t>- 0981.713.891- 0366.698.459</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Google Shape;269;p6:notes"/>
          <p:cNvSpPr txBox="1">
            <a:spLocks noGrp="1"/>
          </p:cNvSpPr>
          <p:nvPr>
            <p:ph type="body" idx="1"/>
          </p:nvPr>
        </p:nvSpPr>
        <p:spPr>
          <a:noFill/>
          <a:ln>
            <a:noFill/>
          </a:ln>
        </p:spPr>
        <p:txBody>
          <a:bodyPr wrap="square" lIns="91425" tIns="91425" rIns="91425" bIns="91425" anchor="t" anchorCtr="0"/>
          <a:lstStyle/>
          <a:p>
            <a:pPr lvl="0"/>
            <a:endParaRPr lang="vi-VN" altLang="x-none" sz="1000" dirty="0"/>
          </a:p>
        </p:txBody>
      </p:sp>
      <p:sp>
        <p:nvSpPr>
          <p:cNvPr id="38915" name="Google Shape;270;p6:notes"/>
          <p:cNvSpPr>
            <a:spLocks noGrp="1" noRot="1" noChangeAspect="1" noTextEdit="1"/>
          </p:cNvSpPr>
          <p:nvPr>
            <p:ph type="sldImg" idx="2"/>
          </p:nvPr>
        </p:nvSpPr>
        <p:spPr>
          <a:custGeom>
            <a:avLst/>
            <a:gdLst/>
            <a:ahLst/>
            <a:cxnLst/>
            <a:rect l="0" t="0" r="0" b="0"/>
            <a:pathLst>
              <a:path w="120000" h="120000">
                <a:moveTo>
                  <a:pt x="0" y="0"/>
                </a:moveTo>
                <a:lnTo>
                  <a:pt x="120000" y="0"/>
                </a:lnTo>
                <a:lnTo>
                  <a:pt x="120000" y="120000"/>
                </a:lnTo>
                <a:lnTo>
                  <a:pt x="0" y="120000"/>
                </a:lnTo>
                <a:close/>
              </a:path>
            </a:pathLst>
          </a:custGeom>
          <a:ln>
            <a:solidFill>
              <a:srgbClr val="000000"/>
            </a:solidFill>
            <a:miter/>
          </a:ln>
        </p:spPr>
      </p:sp>
    </p:spTree>
    <p:extLst>
      <p:ext uri="{BB962C8B-B14F-4D97-AF65-F5344CB8AC3E}">
        <p14:creationId xmlns:p14="http://schemas.microsoft.com/office/powerpoint/2010/main" val="82127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Google Shape;269;p6:notes"/>
          <p:cNvSpPr txBox="1">
            <a:spLocks noGrp="1"/>
          </p:cNvSpPr>
          <p:nvPr>
            <p:ph type="body" idx="1"/>
          </p:nvPr>
        </p:nvSpPr>
        <p:spPr>
          <a:noFill/>
          <a:ln>
            <a:noFill/>
          </a:ln>
        </p:spPr>
        <p:txBody>
          <a:bodyPr wrap="square" lIns="91425" tIns="91425" rIns="91425" bIns="91425" anchor="t" anchorCtr="0"/>
          <a:lstStyle/>
          <a:p>
            <a:pPr lvl="0"/>
            <a:endParaRPr lang="vi-VN" altLang="x-none" sz="1000" dirty="0"/>
          </a:p>
        </p:txBody>
      </p:sp>
      <p:sp>
        <p:nvSpPr>
          <p:cNvPr id="31747" name="Google Shape;270;p6:notes"/>
          <p:cNvSpPr>
            <a:spLocks noGrp="1" noRot="1" noChangeAspect="1" noTextEdit="1"/>
          </p:cNvSpPr>
          <p:nvPr>
            <p:ph type="sldImg" idx="2"/>
          </p:nvPr>
        </p:nvSpPr>
        <p:spPr>
          <a:custGeom>
            <a:avLst/>
            <a:gdLst/>
            <a:ahLst/>
            <a:cxnLst/>
            <a:rect l="0" t="0" r="0" b="0"/>
            <a:pathLst>
              <a:path w="120000" h="120000">
                <a:moveTo>
                  <a:pt x="0" y="0"/>
                </a:moveTo>
                <a:lnTo>
                  <a:pt x="120000" y="0"/>
                </a:lnTo>
                <a:lnTo>
                  <a:pt x="120000" y="120000"/>
                </a:lnTo>
                <a:lnTo>
                  <a:pt x="0" y="120000"/>
                </a:lnTo>
                <a:close/>
              </a:path>
            </a:pathLst>
          </a:custGeom>
          <a:ln>
            <a:solidFill>
              <a:srgbClr val="000000"/>
            </a:solidFill>
            <a:mite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Google Shape;269;p6:notes"/>
          <p:cNvSpPr txBox="1">
            <a:spLocks noGrp="1"/>
          </p:cNvSpPr>
          <p:nvPr>
            <p:ph type="body" idx="1"/>
          </p:nvPr>
        </p:nvSpPr>
        <p:spPr>
          <a:noFill/>
          <a:ln>
            <a:noFill/>
          </a:ln>
        </p:spPr>
        <p:txBody>
          <a:bodyPr wrap="square" lIns="91425" tIns="91425" rIns="91425" bIns="91425" anchor="t" anchorCtr="0"/>
          <a:lstStyle/>
          <a:p>
            <a:pPr lvl="0"/>
            <a:endParaRPr lang="vi-VN" altLang="x-none" sz="1000" dirty="0"/>
          </a:p>
        </p:txBody>
      </p:sp>
      <p:sp>
        <p:nvSpPr>
          <p:cNvPr id="71683" name="Google Shape;270;p6:notes"/>
          <p:cNvSpPr>
            <a:spLocks noGrp="1" noRot="1" noChangeAspect="1" noTextEdit="1"/>
          </p:cNvSpPr>
          <p:nvPr>
            <p:ph type="sldImg" idx="2"/>
          </p:nvPr>
        </p:nvSpPr>
        <p:spPr>
          <a:custGeom>
            <a:avLst/>
            <a:gdLst/>
            <a:ahLst/>
            <a:cxnLst/>
            <a:rect l="0" t="0" r="0" b="0"/>
            <a:pathLst>
              <a:path w="120000" h="120000">
                <a:moveTo>
                  <a:pt x="0" y="0"/>
                </a:moveTo>
                <a:lnTo>
                  <a:pt x="120000" y="0"/>
                </a:lnTo>
                <a:lnTo>
                  <a:pt x="120000" y="120000"/>
                </a:lnTo>
                <a:lnTo>
                  <a:pt x="0" y="120000"/>
                </a:lnTo>
                <a:close/>
              </a:path>
            </a:pathLst>
          </a:custGeom>
          <a:ln>
            <a:solidFill>
              <a:srgbClr val="000000"/>
            </a:solidFill>
            <a:miter/>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Google Shape;269;p6:notes"/>
          <p:cNvSpPr txBox="1">
            <a:spLocks noGrp="1"/>
          </p:cNvSpPr>
          <p:nvPr>
            <p:ph type="body" idx="1"/>
          </p:nvPr>
        </p:nvSpPr>
        <p:spPr>
          <a:noFill/>
          <a:ln>
            <a:noFill/>
          </a:ln>
        </p:spPr>
        <p:txBody>
          <a:bodyPr wrap="square" lIns="91425" tIns="91425" rIns="91425" bIns="91425" anchor="t" anchorCtr="0"/>
          <a:lstStyle/>
          <a:p>
            <a:pPr lvl="0"/>
            <a:endParaRPr lang="vi-VN" altLang="x-none" sz="1000" dirty="0"/>
          </a:p>
        </p:txBody>
      </p:sp>
      <p:sp>
        <p:nvSpPr>
          <p:cNvPr id="31747" name="Google Shape;270;p6:notes"/>
          <p:cNvSpPr>
            <a:spLocks noGrp="1" noRot="1" noChangeAspect="1" noTextEdit="1"/>
          </p:cNvSpPr>
          <p:nvPr>
            <p:ph type="sldImg" idx="2"/>
          </p:nvPr>
        </p:nvSpPr>
        <p:spPr>
          <a:custGeom>
            <a:avLst/>
            <a:gdLst/>
            <a:ahLst/>
            <a:cxnLst/>
            <a:rect l="0" t="0" r="0" b="0"/>
            <a:pathLst>
              <a:path w="120000" h="120000">
                <a:moveTo>
                  <a:pt x="0" y="0"/>
                </a:moveTo>
                <a:lnTo>
                  <a:pt x="120000" y="0"/>
                </a:lnTo>
                <a:lnTo>
                  <a:pt x="120000" y="120000"/>
                </a:lnTo>
                <a:lnTo>
                  <a:pt x="0" y="120000"/>
                </a:lnTo>
                <a:close/>
              </a:path>
            </a:pathLst>
          </a:custGeom>
          <a:ln>
            <a:solidFill>
              <a:srgbClr val="000000"/>
            </a:solidFill>
            <a:mite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Google Shape;269;p6:notes"/>
          <p:cNvSpPr txBox="1">
            <a:spLocks noGrp="1"/>
          </p:cNvSpPr>
          <p:nvPr>
            <p:ph type="body" idx="1"/>
          </p:nvPr>
        </p:nvSpPr>
        <p:spPr>
          <a:noFill/>
          <a:ln>
            <a:noFill/>
          </a:ln>
        </p:spPr>
        <p:txBody>
          <a:bodyPr wrap="square" lIns="91425" tIns="91425" rIns="91425" bIns="91425" anchor="t" anchorCtr="0"/>
          <a:lstStyle/>
          <a:p>
            <a:pPr lvl="0"/>
            <a:endParaRPr lang="vi-VN" altLang="x-none" sz="1000" dirty="0"/>
          </a:p>
        </p:txBody>
      </p:sp>
      <p:sp>
        <p:nvSpPr>
          <p:cNvPr id="52227" name="Google Shape;270;p6:notes"/>
          <p:cNvSpPr>
            <a:spLocks noGrp="1" noRot="1" noChangeAspect="1" noTextEdit="1"/>
          </p:cNvSpPr>
          <p:nvPr>
            <p:ph type="sldImg" idx="2"/>
          </p:nvPr>
        </p:nvSpPr>
        <p:spPr>
          <a:custGeom>
            <a:avLst/>
            <a:gdLst/>
            <a:ahLst/>
            <a:cxnLst/>
            <a:rect l="0" t="0" r="0" b="0"/>
            <a:pathLst>
              <a:path w="120000" h="120000">
                <a:moveTo>
                  <a:pt x="0" y="0"/>
                </a:moveTo>
                <a:lnTo>
                  <a:pt x="120000" y="0"/>
                </a:lnTo>
                <a:lnTo>
                  <a:pt x="120000" y="120000"/>
                </a:lnTo>
                <a:lnTo>
                  <a:pt x="0" y="120000"/>
                </a:lnTo>
                <a:close/>
              </a:path>
            </a:pathLst>
          </a:custGeom>
          <a:ln>
            <a:solidFill>
              <a:srgbClr val="000000"/>
            </a:solidFill>
            <a:miter/>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Google Shape;269;p6:notes"/>
          <p:cNvSpPr txBox="1">
            <a:spLocks noGrp="1"/>
          </p:cNvSpPr>
          <p:nvPr>
            <p:ph type="body" idx="1"/>
          </p:nvPr>
        </p:nvSpPr>
        <p:spPr>
          <a:noFill/>
          <a:ln>
            <a:noFill/>
          </a:ln>
        </p:spPr>
        <p:txBody>
          <a:bodyPr wrap="square" lIns="91425" tIns="91425" rIns="91425" bIns="91425" anchor="t" anchorCtr="0"/>
          <a:lstStyle/>
          <a:p>
            <a:pPr lvl="0"/>
            <a:endParaRPr lang="vi-VN" altLang="x-none" sz="1000" dirty="0"/>
          </a:p>
        </p:txBody>
      </p:sp>
      <p:sp>
        <p:nvSpPr>
          <p:cNvPr id="65539" name="Google Shape;270;p6:notes"/>
          <p:cNvSpPr>
            <a:spLocks noGrp="1" noRot="1" noChangeAspect="1" noTextEdit="1"/>
          </p:cNvSpPr>
          <p:nvPr>
            <p:ph type="sldImg" idx="2"/>
          </p:nvPr>
        </p:nvSpPr>
        <p:spPr>
          <a:custGeom>
            <a:avLst/>
            <a:gdLst/>
            <a:ahLst/>
            <a:cxnLst/>
            <a:rect l="0" t="0" r="0" b="0"/>
            <a:pathLst>
              <a:path w="120000" h="120000">
                <a:moveTo>
                  <a:pt x="0" y="0"/>
                </a:moveTo>
                <a:lnTo>
                  <a:pt x="120000" y="0"/>
                </a:lnTo>
                <a:lnTo>
                  <a:pt x="120000" y="120000"/>
                </a:lnTo>
                <a:lnTo>
                  <a:pt x="0" y="120000"/>
                </a:lnTo>
                <a:close/>
              </a:path>
            </a:pathLst>
          </a:custGeom>
          <a:ln>
            <a:solidFill>
              <a:srgbClr val="000000"/>
            </a:solidFill>
            <a:miter/>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8" name="Text Placeholder 3"/>
          <p:cNvSpPr>
            <a:spLocks noGrp="1"/>
          </p:cNvSpPr>
          <p:nvPr>
            <p:ph type="body" sz="half" idx="2"/>
          </p:nvPr>
        </p:nvSpPr>
        <p:spPr>
          <a:xfrm>
            <a:off x="381000" y="883820"/>
            <a:ext cx="8368363" cy="173255"/>
          </a:xfrm>
          <a:prstGeom prst="rect">
            <a:avLst/>
          </a:prstGeom>
        </p:spPr>
        <p:txBody>
          <a:bodyPr wrap="none" lIns="0" tIns="0" rIns="0" bIns="0" anchor="ctr">
            <a:noAutofit/>
          </a:bodyPr>
          <a:lstStyle>
            <a:lvl1pPr marL="0" indent="0" algn="ctr">
              <a:buNone/>
              <a:defRPr sz="1050" b="0" baseline="0">
                <a:solidFill>
                  <a:schemeClr val="bg1">
                    <a:lumMod val="75000"/>
                  </a:schemeClr>
                </a:solidFill>
                <a:latin typeface="Roboto Light" panose="02000000000000000000" pitchFamily="2" charset="0"/>
                <a:ea typeface="Roboto Light"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200">
                <a:solidFill>
                  <a:schemeClr val="bg1">
                    <a:lumMod val="50000"/>
                  </a:schemeClr>
                </a:solidFill>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2">
    <p:spTree>
      <p:nvGrpSpPr>
        <p:cNvPr id="1" name=""/>
        <p:cNvGrpSpPr/>
        <p:nvPr/>
      </p:nvGrpSpPr>
      <p:grpSpPr>
        <a:xfrm>
          <a:off x="0" y="0"/>
          <a:ext cx="0" cy="0"/>
          <a:chOff x="0" y="0"/>
          <a:chExt cx="0" cy="0"/>
        </a:xfrm>
      </p:grpSpPr>
      <p:sp>
        <p:nvSpPr>
          <p:cNvPr id="8" name="Text Placeholder 3"/>
          <p:cNvSpPr>
            <a:spLocks noGrp="1"/>
          </p:cNvSpPr>
          <p:nvPr>
            <p:ph type="body" sz="half" idx="2"/>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lstStyle/>
          <a:p>
            <a:fld id="{F86BAB08-D03A-4FEF-8092-001CB785BBAB}" type="datetimeFigureOut">
              <a:rPr lang="zh-CN" altLang="en-US" smtClean="0"/>
              <a:t>2025/3/10</a:t>
            </a:fld>
            <a:endParaRPr lang="zh-CN" altLang="en-US"/>
          </a:p>
        </p:txBody>
      </p:sp>
      <p:sp>
        <p:nvSpPr>
          <p:cNvPr id="3" name="页脚占位符 2"/>
          <p:cNvSpPr>
            <a:spLocks noGrp="1"/>
          </p:cNvSpPr>
          <p:nvPr>
            <p:ph type="ftr" sz="quarter" idx="11"/>
          </p:nvPr>
        </p:nvSpPr>
        <p:spPr>
          <a:xfrm>
            <a:off x="3028950" y="4767263"/>
            <a:ext cx="3086100" cy="273844"/>
          </a:xfr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p:spPr>
        <p:txBody>
          <a:bodyPr/>
          <a:lstStyle/>
          <a:p>
            <a:fld id="{B8AB37BB-E8A6-440B-8775-2A002C97BC5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3"/>
          <p:cNvSpPr>
            <a:spLocks noGrp="1"/>
          </p:cNvSpPr>
          <p:nvPr>
            <p:ph type="body" sz="half" idx="2"/>
          </p:nvPr>
        </p:nvSpPr>
        <p:spPr>
          <a:xfrm>
            <a:off x="381000" y="883820"/>
            <a:ext cx="8368363" cy="173255"/>
          </a:xfrm>
          <a:prstGeom prst="rect">
            <a:avLst/>
          </a:prstGeom>
        </p:spPr>
        <p:txBody>
          <a:bodyPr wrap="none" lIns="0" tIns="0" rIns="0" bIns="0" anchor="ctr">
            <a:noAutofit/>
          </a:bodyPr>
          <a:lstStyle>
            <a:lvl1pPr marL="0" indent="0" algn="l">
              <a:buNone/>
              <a:defRPr sz="1050" b="0" baseline="0">
                <a:solidFill>
                  <a:schemeClr val="bg1"/>
                </a:solidFill>
                <a:latin typeface="Roboto Light" panose="02000000000000000000" pitchFamily="2" charset="0"/>
                <a:ea typeface="Roboto Light"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2"/>
          <p:cNvSpPr>
            <a:spLocks noGrp="1"/>
          </p:cNvSpPr>
          <p:nvPr>
            <p:ph type="title"/>
          </p:nvPr>
        </p:nvSpPr>
        <p:spPr>
          <a:xfrm>
            <a:off x="381000" y="341313"/>
            <a:ext cx="8368363" cy="495383"/>
          </a:xfrm>
          <a:prstGeom prst="rect">
            <a:avLst/>
          </a:prstGeom>
        </p:spPr>
        <p:txBody>
          <a:bodyPr lIns="0" tIns="0" rIns="0" bIns="0" anchor="ctr"/>
          <a:lstStyle>
            <a:lvl1pPr algn="l">
              <a:defRPr sz="3200">
                <a:solidFill>
                  <a:schemeClr val="bg1"/>
                </a:solidFill>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72B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Inhaltsplatzhalter 4"/>
          <p:cNvSpPr txBox="1"/>
          <p:nvPr/>
        </p:nvSpPr>
        <p:spPr>
          <a:xfrm>
            <a:off x="5715000" y="4895850"/>
            <a:ext cx="3048000" cy="138113"/>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1000"/>
              </a:spcAft>
              <a:buClrTx/>
              <a:buSzTx/>
              <a:buFont typeface="Wingdings" panose="05000000000000000000" pitchFamily="2" charset="2"/>
              <a:buNone/>
              <a:defRPr/>
            </a:pPr>
            <a:r>
              <a:rPr kumimoji="0" lang="en-US" sz="10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Copyright (C) SlideSalad.com All rights reserved.</a:t>
            </a:r>
          </a:p>
        </p:txBody>
      </p:sp>
      <p:sp>
        <p:nvSpPr>
          <p:cNvPr id="8" name="Inhaltsplatzhalter 4"/>
          <p:cNvSpPr txBox="1"/>
          <p:nvPr/>
        </p:nvSpPr>
        <p:spPr>
          <a:xfrm>
            <a:off x="400050" y="4895850"/>
            <a:ext cx="3048000" cy="138113"/>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000"/>
              </a:spcAft>
              <a:buClrTx/>
              <a:buSzTx/>
              <a:buFont typeface="Wingdings" panose="05000000000000000000" pitchFamily="2" charset="2"/>
              <a:buNone/>
              <a:defRPr/>
            </a:pPr>
            <a:r>
              <a:rPr kumimoji="0" lang="en-US" sz="1000" b="0" i="0" u="none" strike="noStrike" kern="1200" cap="none" spc="0" normalizeH="0" baseline="0" noProof="0" dirty="0">
                <a:ln>
                  <a:noFill/>
                </a:ln>
                <a:solidFill>
                  <a:schemeClr val="bg1"/>
                </a:solidFill>
                <a:effectLst/>
                <a:uLnTx/>
                <a:uFillTx/>
                <a:latin typeface="Calibri Light" panose="020F0302020204030204" pitchFamily="34" charset="0"/>
                <a:ea typeface="+mn-ea"/>
                <a:cs typeface="+mn-cs"/>
              </a:rPr>
              <a:t>Free SlideSalad Google Slides Template</a:t>
            </a:r>
          </a:p>
        </p:txBody>
      </p:sp>
      <p:cxnSp>
        <p:nvCxnSpPr>
          <p:cNvPr id="9" name="Straight Connector 8"/>
          <p:cNvCxnSpPr/>
          <p:nvPr/>
        </p:nvCxnSpPr>
        <p:spPr>
          <a:xfrm>
            <a:off x="0" y="4786313"/>
            <a:ext cx="9144000"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126" name="Picture 9"/>
          <p:cNvPicPr>
            <a:picLocks noChangeAspect="1"/>
          </p:cNvPicPr>
          <p:nvPr userDrawn="1"/>
        </p:nvPicPr>
        <p:blipFill>
          <a:blip r:embed="rId3"/>
          <a:stretch>
            <a:fillRect/>
          </a:stretch>
        </p:blipFill>
        <p:spPr>
          <a:xfrm>
            <a:off x="4038600" y="4872038"/>
            <a:ext cx="1066800" cy="185737"/>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4793"/>
          <a:stretch>
            <a:fillRect/>
          </a:stretch>
        </p:blipFill>
        <p:spPr>
          <a:xfrm>
            <a:off x="-1" y="0"/>
            <a:ext cx="9144000" cy="5143500"/>
          </a:xfrm>
          <a:prstGeom prst="rect">
            <a:avLst/>
          </a:prstGeom>
        </p:spPr>
      </p:pic>
      <p:sp>
        <p:nvSpPr>
          <p:cNvPr id="3" name="文本框 2"/>
          <p:cNvSpPr txBox="1"/>
          <p:nvPr/>
        </p:nvSpPr>
        <p:spPr>
          <a:xfrm>
            <a:off x="1359260" y="1236778"/>
            <a:ext cx="6260740" cy="193899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noProof="0" dirty="0">
                <a:ln>
                  <a:noFill/>
                </a:ln>
                <a:solidFill>
                  <a:srgbClr val="FF0000"/>
                </a:solidFill>
                <a:effectLst/>
                <a:uLnTx/>
                <a:uFillTx/>
                <a:latin typeface="Times New Roman" panose="02020603050405020304" charset="0"/>
                <a:cs typeface="Times New Roman" panose="02020603050405020304" charset="0"/>
              </a:rPr>
              <a:t>CHÀO MỪNG CÁC EM HỌC SINH ĐẾN VỚI TIẾT HỌC MÔN GDCD 7</a:t>
            </a:r>
            <a:endParaRPr kumimoji="0" lang="en-US" sz="40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endParaRPr>
          </a:p>
        </p:txBody>
      </p:sp>
      <p:cxnSp>
        <p:nvCxnSpPr>
          <p:cNvPr id="6" name="直接连接符 5"/>
          <p:cNvCxnSpPr/>
          <p:nvPr/>
        </p:nvCxnSpPr>
        <p:spPr>
          <a:xfrm flipV="1">
            <a:off x="1819750" y="3638550"/>
            <a:ext cx="5504498" cy="23336"/>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矩形: 圆角 10"/>
          <p:cNvSpPr/>
          <p:nvPr/>
        </p:nvSpPr>
        <p:spPr>
          <a:xfrm>
            <a:off x="3895248" y="3791323"/>
            <a:ext cx="1228727" cy="290251"/>
          </a:xfrm>
          <a:prstGeom prst="roundRect">
            <a:avLst>
              <a:gd name="adj" fmla="val 50000"/>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Helvetica"/>
              <a:cs typeface="Helvetica"/>
              <a:sym typeface="+mn-lt"/>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그래픽 3"/>
          <p:cNvPicPr>
            <a:picLocks noChangeAspect="1"/>
          </p:cNvPicPr>
          <p:nvPr/>
        </p:nvPicPr>
        <p:blipFill>
          <a:blip r:embed="rId2"/>
          <a:stretch>
            <a:fillRect/>
          </a:stretch>
        </p:blipFill>
        <p:spPr>
          <a:xfrm>
            <a:off x="1295400" y="819150"/>
            <a:ext cx="1784350" cy="3446463"/>
          </a:xfrm>
          <a:prstGeom prst="rect">
            <a:avLst/>
          </a:prstGeom>
          <a:noFill/>
          <a:ln w="9525">
            <a:noFill/>
          </a:ln>
        </p:spPr>
      </p:pic>
      <p:pic>
        <p:nvPicPr>
          <p:cNvPr id="29699" name="그래픽 20"/>
          <p:cNvPicPr>
            <a:picLocks noChangeAspect="1"/>
          </p:cNvPicPr>
          <p:nvPr/>
        </p:nvPicPr>
        <p:blipFill>
          <a:blip r:embed="rId3"/>
          <a:stretch>
            <a:fillRect/>
          </a:stretch>
        </p:blipFill>
        <p:spPr>
          <a:xfrm>
            <a:off x="2408238" y="869950"/>
            <a:ext cx="1106487" cy="52388"/>
          </a:xfrm>
          <a:prstGeom prst="rect">
            <a:avLst/>
          </a:prstGeom>
          <a:noFill/>
          <a:ln w="9525">
            <a:noFill/>
          </a:ln>
        </p:spPr>
      </p:pic>
      <p:pic>
        <p:nvPicPr>
          <p:cNvPr id="29700" name="그래픽 21"/>
          <p:cNvPicPr>
            <a:picLocks noChangeAspect="1"/>
          </p:cNvPicPr>
          <p:nvPr/>
        </p:nvPicPr>
        <p:blipFill>
          <a:blip r:embed="rId4"/>
          <a:stretch>
            <a:fillRect/>
          </a:stretch>
        </p:blipFill>
        <p:spPr>
          <a:xfrm>
            <a:off x="2960688" y="1655763"/>
            <a:ext cx="1108075" cy="52387"/>
          </a:xfrm>
          <a:prstGeom prst="rect">
            <a:avLst/>
          </a:prstGeom>
          <a:noFill/>
          <a:ln w="9525">
            <a:noFill/>
          </a:ln>
        </p:spPr>
      </p:pic>
      <p:pic>
        <p:nvPicPr>
          <p:cNvPr id="29701" name="그래픽 22"/>
          <p:cNvPicPr>
            <a:picLocks noChangeAspect="1"/>
          </p:cNvPicPr>
          <p:nvPr/>
        </p:nvPicPr>
        <p:blipFill>
          <a:blip r:embed="rId5"/>
          <a:stretch>
            <a:fillRect/>
          </a:stretch>
        </p:blipFill>
        <p:spPr>
          <a:xfrm>
            <a:off x="3138488" y="2405063"/>
            <a:ext cx="1108075" cy="52387"/>
          </a:xfrm>
          <a:prstGeom prst="rect">
            <a:avLst/>
          </a:prstGeom>
          <a:noFill/>
          <a:ln w="9525">
            <a:noFill/>
          </a:ln>
        </p:spPr>
      </p:pic>
      <p:pic>
        <p:nvPicPr>
          <p:cNvPr id="29702" name="그래픽 23"/>
          <p:cNvPicPr>
            <a:picLocks noChangeAspect="1"/>
          </p:cNvPicPr>
          <p:nvPr/>
        </p:nvPicPr>
        <p:blipFill>
          <a:blip r:embed="rId6"/>
          <a:stretch>
            <a:fillRect/>
          </a:stretch>
        </p:blipFill>
        <p:spPr>
          <a:xfrm>
            <a:off x="2960688" y="3289300"/>
            <a:ext cx="1108075" cy="52388"/>
          </a:xfrm>
          <a:prstGeom prst="rect">
            <a:avLst/>
          </a:prstGeom>
          <a:noFill/>
          <a:ln w="9525">
            <a:noFill/>
          </a:ln>
        </p:spPr>
      </p:pic>
      <p:pic>
        <p:nvPicPr>
          <p:cNvPr id="29703" name="그래픽 24"/>
          <p:cNvPicPr>
            <a:picLocks noChangeAspect="1"/>
          </p:cNvPicPr>
          <p:nvPr/>
        </p:nvPicPr>
        <p:blipFill>
          <a:blip r:embed="rId7"/>
          <a:stretch>
            <a:fillRect/>
          </a:stretch>
        </p:blipFill>
        <p:spPr>
          <a:xfrm>
            <a:off x="2408238" y="4198938"/>
            <a:ext cx="1106487" cy="52387"/>
          </a:xfrm>
          <a:prstGeom prst="rect">
            <a:avLst/>
          </a:prstGeom>
          <a:noFill/>
          <a:ln w="9525">
            <a:noFill/>
          </a:ln>
        </p:spPr>
      </p:pic>
      <p:sp>
        <p:nvSpPr>
          <p:cNvPr id="29704" name="타원 25"/>
          <p:cNvSpPr/>
          <p:nvPr/>
        </p:nvSpPr>
        <p:spPr>
          <a:xfrm>
            <a:off x="3619500" y="584200"/>
            <a:ext cx="627063" cy="625475"/>
          </a:xfrm>
          <a:prstGeom prst="ellipse">
            <a:avLst/>
          </a:prstGeom>
          <a:solidFill>
            <a:schemeClr val="bg1"/>
          </a:solidFill>
          <a:ln w="76200" cap="flat" cmpd="sng">
            <a:solidFill>
              <a:srgbClr val="F74F4E"/>
            </a:solidFill>
            <a:prstDash val="solid"/>
            <a:miter/>
            <a:headEnd type="none" w="med" len="med"/>
            <a:tailEnd type="none" w="med" len="med"/>
          </a:ln>
        </p:spPr>
        <p:txBody>
          <a:bodyPr lIns="68580" tIns="34290" rIns="68580" bIns="34290" anchor="ctr" anchorCtr="0"/>
          <a:lstStyle/>
          <a:p>
            <a:pPr algn="ctr" defTabSz="685800" latinLnBrk="1"/>
            <a:r>
              <a:rPr lang="en-US" altLang="ko-KR" sz="1400">
                <a:latin typeface="Arial Black" panose="020B0A04020102020204" pitchFamily="34" charset="0"/>
                <a:ea typeface="Arial Unicode MS" pitchFamily="34" charset="-128"/>
              </a:rPr>
              <a:t>01</a:t>
            </a:r>
            <a:endParaRPr lang="ko-KR" altLang="en-US" sz="1400" dirty="0">
              <a:latin typeface="Arial Black" panose="020B0A04020102020204" pitchFamily="34" charset="0"/>
              <a:ea typeface="Arial Unicode MS" pitchFamily="34" charset="-128"/>
            </a:endParaRPr>
          </a:p>
        </p:txBody>
      </p:sp>
      <p:sp>
        <p:nvSpPr>
          <p:cNvPr id="29705" name="타원 26"/>
          <p:cNvSpPr/>
          <p:nvPr/>
        </p:nvSpPr>
        <p:spPr>
          <a:xfrm>
            <a:off x="4141788" y="1368425"/>
            <a:ext cx="625475" cy="625475"/>
          </a:xfrm>
          <a:prstGeom prst="ellipse">
            <a:avLst/>
          </a:prstGeom>
          <a:solidFill>
            <a:schemeClr val="bg1"/>
          </a:solidFill>
          <a:ln w="76200" cap="flat" cmpd="sng">
            <a:solidFill>
              <a:srgbClr val="F9A42D"/>
            </a:solidFill>
            <a:prstDash val="solid"/>
            <a:miter/>
            <a:headEnd type="none" w="med" len="med"/>
            <a:tailEnd type="none" w="med" len="med"/>
          </a:ln>
        </p:spPr>
        <p:txBody>
          <a:bodyPr lIns="68580" tIns="34290" rIns="68580" bIns="34290" anchor="ctr" anchorCtr="0"/>
          <a:lstStyle/>
          <a:p>
            <a:pPr algn="ctr" defTabSz="685800" latinLnBrk="1"/>
            <a:r>
              <a:rPr lang="en-US" altLang="ko-KR" sz="1400">
                <a:latin typeface="Arial Black" panose="020B0A04020102020204" pitchFamily="34" charset="0"/>
                <a:ea typeface="Arial Unicode MS" pitchFamily="34" charset="-128"/>
              </a:rPr>
              <a:t>02</a:t>
            </a:r>
            <a:endParaRPr lang="ko-KR" altLang="en-US" sz="1400" dirty="0">
              <a:latin typeface="Arial Black" panose="020B0A04020102020204" pitchFamily="34" charset="0"/>
              <a:ea typeface="Arial Unicode MS" pitchFamily="34" charset="-128"/>
            </a:endParaRPr>
          </a:p>
        </p:txBody>
      </p:sp>
      <p:sp>
        <p:nvSpPr>
          <p:cNvPr id="29706" name="타원 27"/>
          <p:cNvSpPr/>
          <p:nvPr/>
        </p:nvSpPr>
        <p:spPr>
          <a:xfrm>
            <a:off x="4340225" y="2114550"/>
            <a:ext cx="625475" cy="627063"/>
          </a:xfrm>
          <a:prstGeom prst="ellipse">
            <a:avLst/>
          </a:prstGeom>
          <a:solidFill>
            <a:schemeClr val="bg1"/>
          </a:solidFill>
          <a:ln w="76200" cap="flat" cmpd="sng">
            <a:solidFill>
              <a:srgbClr val="4AD296"/>
            </a:solidFill>
            <a:prstDash val="solid"/>
            <a:miter/>
            <a:headEnd type="none" w="med" len="med"/>
            <a:tailEnd type="none" w="med" len="med"/>
          </a:ln>
        </p:spPr>
        <p:txBody>
          <a:bodyPr lIns="68580" tIns="34290" rIns="68580" bIns="34290" anchor="ctr" anchorCtr="0"/>
          <a:lstStyle/>
          <a:p>
            <a:pPr algn="ctr" defTabSz="685800" latinLnBrk="1"/>
            <a:r>
              <a:rPr lang="en-US" altLang="ko-KR" sz="1400">
                <a:latin typeface="Arial Black" panose="020B0A04020102020204" pitchFamily="34" charset="0"/>
                <a:ea typeface="Arial Unicode MS" pitchFamily="34" charset="-128"/>
              </a:rPr>
              <a:t>03</a:t>
            </a:r>
            <a:endParaRPr lang="ko-KR" altLang="en-US" sz="1400" dirty="0">
              <a:latin typeface="Arial Black" panose="020B0A04020102020204" pitchFamily="34" charset="0"/>
              <a:ea typeface="Arial Unicode MS" pitchFamily="34" charset="-128"/>
            </a:endParaRPr>
          </a:p>
        </p:txBody>
      </p:sp>
      <p:sp>
        <p:nvSpPr>
          <p:cNvPr id="29707" name="타원 28"/>
          <p:cNvSpPr/>
          <p:nvPr/>
        </p:nvSpPr>
        <p:spPr>
          <a:xfrm>
            <a:off x="4141788" y="3001963"/>
            <a:ext cx="625475" cy="625475"/>
          </a:xfrm>
          <a:prstGeom prst="ellipse">
            <a:avLst/>
          </a:prstGeom>
          <a:solidFill>
            <a:schemeClr val="bg1"/>
          </a:solidFill>
          <a:ln w="76200" cap="flat" cmpd="sng">
            <a:solidFill>
              <a:srgbClr val="1677E6"/>
            </a:solidFill>
            <a:prstDash val="solid"/>
            <a:miter/>
            <a:headEnd type="none" w="med" len="med"/>
            <a:tailEnd type="none" w="med" len="med"/>
          </a:ln>
        </p:spPr>
        <p:txBody>
          <a:bodyPr lIns="68580" tIns="34290" rIns="68580" bIns="34290" anchor="ctr" anchorCtr="0"/>
          <a:lstStyle/>
          <a:p>
            <a:pPr algn="ctr" defTabSz="685800" latinLnBrk="1"/>
            <a:r>
              <a:rPr lang="en-US" altLang="ko-KR" sz="1400">
                <a:latin typeface="Arial Black" panose="020B0A04020102020204" pitchFamily="34" charset="0"/>
                <a:ea typeface="Arial Unicode MS" pitchFamily="34" charset="-128"/>
              </a:rPr>
              <a:t>04</a:t>
            </a:r>
            <a:endParaRPr lang="ko-KR" altLang="en-US" sz="1400" dirty="0">
              <a:latin typeface="Arial Black" panose="020B0A04020102020204" pitchFamily="34" charset="0"/>
              <a:ea typeface="Arial Unicode MS" pitchFamily="34" charset="-128"/>
            </a:endParaRPr>
          </a:p>
        </p:txBody>
      </p:sp>
      <p:sp>
        <p:nvSpPr>
          <p:cNvPr id="29708" name="타원 29"/>
          <p:cNvSpPr/>
          <p:nvPr/>
        </p:nvSpPr>
        <p:spPr>
          <a:xfrm>
            <a:off x="3619500" y="3911600"/>
            <a:ext cx="627063" cy="627063"/>
          </a:xfrm>
          <a:prstGeom prst="ellipse">
            <a:avLst/>
          </a:prstGeom>
          <a:solidFill>
            <a:schemeClr val="bg1"/>
          </a:solidFill>
          <a:ln w="76200" cap="flat" cmpd="sng">
            <a:solidFill>
              <a:srgbClr val="787FE7"/>
            </a:solidFill>
            <a:prstDash val="solid"/>
            <a:miter/>
            <a:headEnd type="none" w="med" len="med"/>
            <a:tailEnd type="none" w="med" len="med"/>
          </a:ln>
        </p:spPr>
        <p:txBody>
          <a:bodyPr lIns="68580" tIns="34290" rIns="68580" bIns="34290" anchor="ctr" anchorCtr="0"/>
          <a:lstStyle/>
          <a:p>
            <a:pPr algn="ctr" defTabSz="685800" latinLnBrk="1"/>
            <a:r>
              <a:rPr lang="en-US" altLang="ko-KR" sz="1400">
                <a:latin typeface="Arial Black" panose="020B0A04020102020204" pitchFamily="34" charset="0"/>
                <a:ea typeface="Arial Unicode MS" pitchFamily="34" charset="-128"/>
              </a:rPr>
              <a:t>05</a:t>
            </a:r>
            <a:endParaRPr lang="ko-KR" altLang="en-US" sz="1400" dirty="0">
              <a:latin typeface="Arial Black" panose="020B0A04020102020204" pitchFamily="34" charset="0"/>
              <a:ea typeface="Arial Unicode MS" pitchFamily="34" charset="-128"/>
            </a:endParaRPr>
          </a:p>
        </p:txBody>
      </p:sp>
      <p:sp>
        <p:nvSpPr>
          <p:cNvPr id="29709" name="사각형: 둥근 모서리 36"/>
          <p:cNvSpPr/>
          <p:nvPr/>
        </p:nvSpPr>
        <p:spPr>
          <a:xfrm>
            <a:off x="4630738" y="514350"/>
            <a:ext cx="3282950" cy="625475"/>
          </a:xfrm>
          <a:prstGeom prst="roundRect">
            <a:avLst>
              <a:gd name="adj" fmla="val 50000"/>
            </a:avLst>
          </a:prstGeom>
          <a:solidFill>
            <a:srgbClr val="EDEDED"/>
          </a:solidFill>
          <a:ln w="38100">
            <a:noFill/>
          </a:ln>
        </p:spPr>
        <p:txBody>
          <a:bodyPr lIns="135000" tIns="34290" rIns="135000" bIns="34290" anchor="ctr" anchorCtr="0"/>
          <a:lstStyle/>
          <a:p>
            <a:pPr defTabSz="685800" latinLnBrk="1"/>
            <a:r>
              <a:rPr lang="en-US" altLang="ko-KR" sz="3500" b="1" dirty="0">
                <a:latin typeface="Times New Roman" panose="02020603050405020304" pitchFamily="18" charset="0"/>
                <a:ea typeface="Arial Unicode MS" pitchFamily="34" charset="-128"/>
                <a:cs typeface="Times New Roman" panose="02020603050405020304" pitchFamily="18" charset="0"/>
              </a:rPr>
              <a:t>Ma </a:t>
            </a:r>
            <a:r>
              <a:rPr lang="en-US" altLang="ko-KR" sz="3500" b="1" dirty="0" err="1">
                <a:latin typeface="Times New Roman" panose="02020603050405020304" pitchFamily="18" charset="0"/>
                <a:ea typeface="Arial Unicode MS" pitchFamily="34" charset="-128"/>
                <a:cs typeface="Times New Roman" panose="02020603050405020304" pitchFamily="18" charset="0"/>
              </a:rPr>
              <a:t>túy</a:t>
            </a:r>
            <a:endParaRPr lang="en-US" altLang="ko-KR" sz="3500" b="1" dirty="0">
              <a:latin typeface="Times New Roman" panose="02020603050405020304" pitchFamily="18" charset="0"/>
              <a:ea typeface="Arial Unicode MS" pitchFamily="34" charset="-128"/>
              <a:cs typeface="Times New Roman" panose="02020603050405020304" pitchFamily="18" charset="0"/>
            </a:endParaRPr>
          </a:p>
        </p:txBody>
      </p:sp>
      <p:sp>
        <p:nvSpPr>
          <p:cNvPr id="29710" name="사각형: 둥근 모서리 37"/>
          <p:cNvSpPr/>
          <p:nvPr/>
        </p:nvSpPr>
        <p:spPr>
          <a:xfrm>
            <a:off x="5105400" y="1352550"/>
            <a:ext cx="3282950" cy="625475"/>
          </a:xfrm>
          <a:prstGeom prst="roundRect">
            <a:avLst>
              <a:gd name="adj" fmla="val 50000"/>
            </a:avLst>
          </a:prstGeom>
          <a:solidFill>
            <a:srgbClr val="EDEDED"/>
          </a:solidFill>
          <a:ln w="38100">
            <a:noFill/>
          </a:ln>
        </p:spPr>
        <p:txBody>
          <a:bodyPr lIns="135000" tIns="34290" rIns="135000" bIns="34290" anchor="ctr" anchorCtr="0"/>
          <a:lstStyle/>
          <a:p>
            <a:pPr defTabSz="685800" latinLnBrk="1"/>
            <a:r>
              <a:rPr lang="en-US" altLang="ko-KR" sz="3500" b="1" dirty="0" err="1">
                <a:latin typeface="Times New Roman" panose="02020603050405020304" pitchFamily="18" charset="0"/>
                <a:ea typeface="Arial Unicode MS" pitchFamily="34" charset="-128"/>
                <a:cs typeface="Times New Roman" panose="02020603050405020304" pitchFamily="18" charset="0"/>
              </a:rPr>
              <a:t>Mại</a:t>
            </a:r>
            <a:r>
              <a:rPr lang="en-US" altLang="ko-KR" sz="3500" b="1" dirty="0">
                <a:latin typeface="Times New Roman" panose="02020603050405020304" pitchFamily="18" charset="0"/>
                <a:ea typeface="Arial Unicode MS" pitchFamily="34" charset="-128"/>
                <a:cs typeface="Times New Roman" panose="02020603050405020304" pitchFamily="18" charset="0"/>
              </a:rPr>
              <a:t> </a:t>
            </a:r>
            <a:r>
              <a:rPr lang="en-US" altLang="ko-KR" sz="3500" b="1" dirty="0" err="1">
                <a:latin typeface="Times New Roman" panose="02020603050405020304" pitchFamily="18" charset="0"/>
                <a:ea typeface="Arial Unicode MS" pitchFamily="34" charset="-128"/>
                <a:cs typeface="Times New Roman" panose="02020603050405020304" pitchFamily="18" charset="0"/>
              </a:rPr>
              <a:t>dâm</a:t>
            </a:r>
            <a:endParaRPr lang="en-US" altLang="ko-KR" sz="3500" b="1" dirty="0">
              <a:latin typeface="Times New Roman" panose="02020603050405020304" pitchFamily="18" charset="0"/>
              <a:ea typeface="Arial Unicode MS" pitchFamily="34" charset="-128"/>
              <a:cs typeface="Times New Roman" panose="02020603050405020304" pitchFamily="18" charset="0"/>
            </a:endParaRPr>
          </a:p>
        </p:txBody>
      </p:sp>
      <p:sp>
        <p:nvSpPr>
          <p:cNvPr id="29711" name="사각형: 둥근 모서리 38"/>
          <p:cNvSpPr/>
          <p:nvPr/>
        </p:nvSpPr>
        <p:spPr>
          <a:xfrm>
            <a:off x="5341938" y="2124075"/>
            <a:ext cx="3281362" cy="627063"/>
          </a:xfrm>
          <a:prstGeom prst="roundRect">
            <a:avLst>
              <a:gd name="adj" fmla="val 50000"/>
            </a:avLst>
          </a:prstGeom>
          <a:solidFill>
            <a:srgbClr val="EDEDED"/>
          </a:solidFill>
          <a:ln w="38100">
            <a:noFill/>
          </a:ln>
        </p:spPr>
        <p:txBody>
          <a:bodyPr lIns="135000" tIns="34290" rIns="135000" bIns="34290" anchor="ctr" anchorCtr="0"/>
          <a:lstStyle/>
          <a:p>
            <a:pPr defTabSz="685800" latinLnBrk="1"/>
            <a:r>
              <a:rPr lang="en-US" altLang="ko-KR" sz="3500" b="1" dirty="0" err="1">
                <a:latin typeface="Times New Roman" panose="02020603050405020304" pitchFamily="18" charset="0"/>
                <a:ea typeface="Arial Unicode MS" pitchFamily="34" charset="-128"/>
                <a:cs typeface="Times New Roman" panose="02020603050405020304" pitchFamily="18" charset="0"/>
              </a:rPr>
              <a:t>Cờ</a:t>
            </a:r>
            <a:r>
              <a:rPr lang="en-US" altLang="ko-KR" sz="3500" b="1" dirty="0">
                <a:latin typeface="Times New Roman" panose="02020603050405020304" pitchFamily="18" charset="0"/>
                <a:ea typeface="Arial Unicode MS" pitchFamily="34" charset="-128"/>
                <a:cs typeface="Times New Roman" panose="02020603050405020304" pitchFamily="18" charset="0"/>
              </a:rPr>
              <a:t> </a:t>
            </a:r>
            <a:r>
              <a:rPr lang="en-US" altLang="ko-KR" sz="3500" b="1" dirty="0" err="1">
                <a:latin typeface="Times New Roman" panose="02020603050405020304" pitchFamily="18" charset="0"/>
                <a:ea typeface="Arial Unicode MS" pitchFamily="34" charset="-128"/>
                <a:cs typeface="Times New Roman" panose="02020603050405020304" pitchFamily="18" charset="0"/>
              </a:rPr>
              <a:t>bạc</a:t>
            </a:r>
            <a:endParaRPr lang="en-US" altLang="ko-KR" sz="3500" b="1" dirty="0">
              <a:latin typeface="Times New Roman" panose="02020603050405020304" pitchFamily="18" charset="0"/>
              <a:ea typeface="Arial Unicode MS" pitchFamily="34" charset="-128"/>
              <a:cs typeface="Times New Roman" panose="02020603050405020304" pitchFamily="18" charset="0"/>
            </a:endParaRPr>
          </a:p>
        </p:txBody>
      </p:sp>
      <p:sp>
        <p:nvSpPr>
          <p:cNvPr id="29712" name="사각형: 둥근 모서리 39"/>
          <p:cNvSpPr/>
          <p:nvPr/>
        </p:nvSpPr>
        <p:spPr>
          <a:xfrm>
            <a:off x="5141913" y="3028950"/>
            <a:ext cx="3282950" cy="625475"/>
          </a:xfrm>
          <a:prstGeom prst="roundRect">
            <a:avLst>
              <a:gd name="adj" fmla="val 50000"/>
            </a:avLst>
          </a:prstGeom>
          <a:solidFill>
            <a:srgbClr val="EDEDED"/>
          </a:solidFill>
          <a:ln w="38100">
            <a:noFill/>
          </a:ln>
        </p:spPr>
        <p:txBody>
          <a:bodyPr lIns="135000" tIns="34290" rIns="135000" bIns="34290" anchor="ctr" anchorCtr="0"/>
          <a:lstStyle/>
          <a:p>
            <a:pPr defTabSz="685800" latinLnBrk="1"/>
            <a:r>
              <a:rPr lang="en-US" altLang="ko-KR" sz="3500" b="1" dirty="0" err="1">
                <a:latin typeface="Times New Roman" panose="02020603050405020304" pitchFamily="18" charset="0"/>
                <a:ea typeface="Arial Unicode MS" pitchFamily="34" charset="-128"/>
                <a:cs typeface="Times New Roman" panose="02020603050405020304" pitchFamily="18" charset="0"/>
              </a:rPr>
              <a:t>Mê</a:t>
            </a:r>
            <a:r>
              <a:rPr lang="en-US" altLang="ko-KR" sz="3500" b="1" dirty="0">
                <a:latin typeface="Times New Roman" panose="02020603050405020304" pitchFamily="18" charset="0"/>
                <a:ea typeface="Arial Unicode MS" pitchFamily="34" charset="-128"/>
                <a:cs typeface="Times New Roman" panose="02020603050405020304" pitchFamily="18" charset="0"/>
              </a:rPr>
              <a:t> </a:t>
            </a:r>
            <a:r>
              <a:rPr lang="en-US" altLang="ko-KR" sz="3500" b="1" dirty="0" err="1">
                <a:latin typeface="Times New Roman" panose="02020603050405020304" pitchFamily="18" charset="0"/>
                <a:ea typeface="Arial Unicode MS" pitchFamily="34" charset="-128"/>
                <a:cs typeface="Times New Roman" panose="02020603050405020304" pitchFamily="18" charset="0"/>
              </a:rPr>
              <a:t>tín</a:t>
            </a:r>
            <a:r>
              <a:rPr lang="en-US" altLang="ko-KR" sz="3500" b="1" dirty="0">
                <a:latin typeface="Times New Roman" panose="02020603050405020304" pitchFamily="18" charset="0"/>
                <a:ea typeface="Arial Unicode MS" pitchFamily="34" charset="-128"/>
                <a:cs typeface="Times New Roman" panose="02020603050405020304" pitchFamily="18" charset="0"/>
              </a:rPr>
              <a:t> </a:t>
            </a:r>
            <a:r>
              <a:rPr lang="en-US" altLang="ko-KR" sz="3500" b="1" dirty="0" err="1">
                <a:latin typeface="Times New Roman" panose="02020603050405020304" pitchFamily="18" charset="0"/>
                <a:ea typeface="Arial Unicode MS" pitchFamily="34" charset="-128"/>
                <a:cs typeface="Times New Roman" panose="02020603050405020304" pitchFamily="18" charset="0"/>
              </a:rPr>
              <a:t>dị</a:t>
            </a:r>
            <a:r>
              <a:rPr lang="en-US" altLang="ko-KR" sz="3500" b="1" dirty="0">
                <a:latin typeface="Times New Roman" panose="02020603050405020304" pitchFamily="18" charset="0"/>
                <a:ea typeface="Arial Unicode MS" pitchFamily="34" charset="-128"/>
                <a:cs typeface="Times New Roman" panose="02020603050405020304" pitchFamily="18" charset="0"/>
              </a:rPr>
              <a:t> </a:t>
            </a:r>
            <a:r>
              <a:rPr lang="en-US" altLang="ko-KR" sz="3500" b="1" dirty="0" err="1">
                <a:latin typeface="Times New Roman" panose="02020603050405020304" pitchFamily="18" charset="0"/>
                <a:ea typeface="Arial Unicode MS" pitchFamily="34" charset="-128"/>
                <a:cs typeface="Times New Roman" panose="02020603050405020304" pitchFamily="18" charset="0"/>
              </a:rPr>
              <a:t>đoan</a:t>
            </a:r>
            <a:endParaRPr lang="en-US" altLang="ko-KR" sz="3500" b="1" dirty="0">
              <a:latin typeface="Times New Roman" panose="02020603050405020304" pitchFamily="18" charset="0"/>
              <a:ea typeface="Arial Unicode MS" pitchFamily="34" charset="-128"/>
              <a:cs typeface="Times New Roman" panose="02020603050405020304" pitchFamily="18" charset="0"/>
            </a:endParaRPr>
          </a:p>
        </p:txBody>
      </p:sp>
      <p:sp>
        <p:nvSpPr>
          <p:cNvPr id="29713" name="사각형: 둥근 모서리 40"/>
          <p:cNvSpPr/>
          <p:nvPr/>
        </p:nvSpPr>
        <p:spPr>
          <a:xfrm>
            <a:off x="4648200" y="3926205"/>
            <a:ext cx="4183380" cy="626745"/>
          </a:xfrm>
          <a:prstGeom prst="roundRect">
            <a:avLst>
              <a:gd name="adj" fmla="val 50000"/>
            </a:avLst>
          </a:prstGeom>
          <a:solidFill>
            <a:srgbClr val="EDEDED"/>
          </a:solidFill>
          <a:ln w="38100">
            <a:noFill/>
          </a:ln>
        </p:spPr>
        <p:txBody>
          <a:bodyPr lIns="135000" tIns="34290" rIns="135000" bIns="34290" anchor="ctr" anchorCtr="0"/>
          <a:lstStyle/>
          <a:p>
            <a:pPr defTabSz="685800" latinLnBrk="1"/>
            <a:r>
              <a:rPr lang="nl-NL" altLang="ko-KR" sz="3500" b="1" dirty="0">
                <a:latin typeface="Times New Roman" panose="02020603050405020304" pitchFamily="18" charset="0"/>
                <a:ea typeface="Arial Unicode MS" pitchFamily="34" charset="-128"/>
                <a:cs typeface="Times New Roman" panose="02020603050405020304" pitchFamily="18" charset="0"/>
              </a:rPr>
              <a:t>Nghiện rượu, bia</a:t>
            </a:r>
            <a:r>
              <a:rPr lang="en-US" altLang="nl-NL" sz="3500" b="1" dirty="0">
                <a:latin typeface="Times New Roman" panose="02020603050405020304" pitchFamily="18" charset="0"/>
                <a:ea typeface="Arial Unicode MS" pitchFamily="34" charset="-128"/>
                <a:cs typeface="Times New Roman" panose="02020603050405020304" pitchFamily="18" charset="0"/>
              </a:rPr>
              <a:t>...</a:t>
            </a:r>
            <a:r>
              <a:rPr lang="vi-VN" altLang="ko-KR" sz="3500" b="1" dirty="0">
                <a:latin typeface="Times New Roman" panose="02020603050405020304" pitchFamily="18" charset="0"/>
                <a:ea typeface="Arial Unicode MS" pitchFamily="34" charset="-128"/>
                <a:cs typeface="Times New Roman" panose="02020603050405020304" pitchFamily="18" charset="0"/>
              </a:rPr>
              <a:t> </a:t>
            </a:r>
            <a:endParaRPr lang="en-US" altLang="ko-KR" sz="3500" b="1" dirty="0">
              <a:latin typeface="Times New Roman" panose="02020603050405020304" pitchFamily="18" charset="0"/>
              <a:ea typeface="Arial Unicode MS" pitchFamily="34" charset="-128"/>
              <a:cs typeface="Times New Roman" panose="02020603050405020304" pitchFamily="18" charset="0"/>
            </a:endParaRPr>
          </a:p>
        </p:txBody>
      </p:sp>
      <p:sp>
        <p:nvSpPr>
          <p:cNvPr id="29714" name="Oval 29713"/>
          <p:cNvSpPr/>
          <p:nvPr/>
        </p:nvSpPr>
        <p:spPr>
          <a:xfrm>
            <a:off x="228599" y="1096010"/>
            <a:ext cx="2571751" cy="2991485"/>
          </a:xfrm>
          <a:prstGeom prst="ellipse">
            <a:avLst/>
          </a:prstGeom>
          <a:solidFill>
            <a:schemeClr val="accent1"/>
          </a:solidFill>
          <a:ln w="9525">
            <a:noFill/>
          </a:ln>
        </p:spPr>
        <p:txBody>
          <a:bodyPr wrap="none" anchor="ctr" anchorCtr="0"/>
          <a:lstStyle/>
          <a:p>
            <a:pPr algn="ctr"/>
            <a:r>
              <a:rPr lang="nl-NL" altLang="x-none" sz="2500" dirty="0">
                <a:solidFill>
                  <a:schemeClr val="bg1"/>
                </a:solidFill>
                <a:latin typeface="Arial Unicode MS" pitchFamily="34" charset="-128"/>
                <a:ea typeface="Arial Unicode MS" pitchFamily="34" charset="-128"/>
              </a:rPr>
              <a:t> </a:t>
            </a:r>
            <a:r>
              <a:rPr lang="en-US" altLang="nl-NL" sz="3600" b="1" dirty="0">
                <a:solidFill>
                  <a:schemeClr val="bg1"/>
                </a:solidFill>
                <a:latin typeface="Times New Roman" panose="02020603050405020304" pitchFamily="18" charset="0"/>
                <a:ea typeface="Arial Unicode MS" pitchFamily="34" charset="-128"/>
                <a:cs typeface="Times New Roman" panose="02020603050405020304" pitchFamily="18" charset="0"/>
              </a:rPr>
              <a:t>T</a:t>
            </a:r>
            <a:r>
              <a:rPr lang="nl-NL" altLang="x-none" sz="3600" b="1" dirty="0">
                <a:solidFill>
                  <a:schemeClr val="bg1"/>
                </a:solidFill>
                <a:latin typeface="Times New Roman" panose="02020603050405020304" pitchFamily="18" charset="0"/>
                <a:ea typeface="Arial Unicode MS" pitchFamily="34" charset="-128"/>
                <a:cs typeface="Times New Roman" panose="02020603050405020304" pitchFamily="18" charset="0"/>
              </a:rPr>
              <a:t>ệ</a:t>
            </a:r>
            <a:r>
              <a:rPr lang="vi-VN" altLang="x-none" sz="3600" b="1" dirty="0">
                <a:solidFill>
                  <a:schemeClr val="bg1"/>
                </a:solidFill>
                <a:latin typeface="Times New Roman" panose="02020603050405020304" pitchFamily="18" charset="0"/>
                <a:ea typeface="Arial Unicode MS" pitchFamily="34" charset="-128"/>
                <a:cs typeface="Times New Roman" panose="02020603050405020304" pitchFamily="18" charset="0"/>
              </a:rPr>
              <a:t> </a:t>
            </a:r>
            <a:r>
              <a:rPr lang="nl-NL" altLang="x-none" sz="3600" b="1" dirty="0">
                <a:solidFill>
                  <a:schemeClr val="bg1"/>
                </a:solidFill>
                <a:latin typeface="Times New Roman" panose="02020603050405020304" pitchFamily="18" charset="0"/>
                <a:ea typeface="Arial Unicode MS" pitchFamily="34" charset="-128"/>
                <a:cs typeface="Times New Roman" panose="02020603050405020304" pitchFamily="18" charset="0"/>
              </a:rPr>
              <a:t>nạn xã </a:t>
            </a:r>
            <a:endParaRPr lang="vi-VN" altLang="x-none" sz="3600" b="1" dirty="0">
              <a:solidFill>
                <a:schemeClr val="bg1"/>
              </a:solidFill>
              <a:latin typeface="Times New Roman" panose="02020603050405020304" pitchFamily="18" charset="0"/>
              <a:ea typeface="Arial Unicode MS" pitchFamily="34" charset="-128"/>
              <a:cs typeface="Times New Roman" panose="02020603050405020304" pitchFamily="18" charset="0"/>
            </a:endParaRPr>
          </a:p>
          <a:p>
            <a:pPr algn="ctr"/>
            <a:r>
              <a:rPr lang="nl-NL" altLang="x-none" sz="3600" b="1" dirty="0">
                <a:solidFill>
                  <a:schemeClr val="bg1"/>
                </a:solidFill>
                <a:latin typeface="Times New Roman" panose="02020603050405020304" pitchFamily="18" charset="0"/>
                <a:ea typeface="Arial Unicode MS" pitchFamily="34" charset="-128"/>
                <a:cs typeface="Times New Roman" panose="02020603050405020304" pitchFamily="18" charset="0"/>
              </a:rPr>
              <a:t>hội phổ </a:t>
            </a:r>
            <a:endParaRPr lang="vi-VN" altLang="x-none" sz="3600" b="1" dirty="0">
              <a:solidFill>
                <a:schemeClr val="bg1"/>
              </a:solidFill>
              <a:latin typeface="Times New Roman" panose="02020603050405020304" pitchFamily="18" charset="0"/>
              <a:ea typeface="Arial Unicode MS" pitchFamily="34" charset="-128"/>
              <a:cs typeface="Times New Roman" panose="02020603050405020304" pitchFamily="18" charset="0"/>
            </a:endParaRPr>
          </a:p>
          <a:p>
            <a:pPr algn="ctr"/>
            <a:r>
              <a:rPr lang="nl-NL" altLang="x-none" sz="3600" b="1" dirty="0">
                <a:solidFill>
                  <a:schemeClr val="bg1"/>
                </a:solidFill>
                <a:latin typeface="Times New Roman" panose="02020603050405020304" pitchFamily="18" charset="0"/>
                <a:ea typeface="Arial Unicode MS" pitchFamily="34" charset="-128"/>
                <a:cs typeface="Times New Roman" panose="02020603050405020304" pitchFamily="18" charset="0"/>
              </a:rPr>
              <a:t>biến </a:t>
            </a:r>
            <a:endParaRPr lang="vi-VN" altLang="x-none" sz="3600" b="1" dirty="0">
              <a:solidFill>
                <a:schemeClr val="bg1"/>
              </a:solidFill>
              <a:latin typeface="Times New Roman" panose="02020603050405020304" pitchFamily="18" charset="0"/>
              <a:ea typeface="Arial Unicode MS" pitchFamily="34" charset="-128"/>
              <a:cs typeface="Times New Roman" panose="02020603050405020304" pitchFamily="18" charset="0"/>
            </a:endParaRPr>
          </a:p>
          <a:p>
            <a:pPr algn="ctr"/>
            <a:r>
              <a:rPr lang="en-US" altLang="nl-NL" sz="3600" b="1" dirty="0">
                <a:solidFill>
                  <a:schemeClr val="bg1"/>
                </a:solidFill>
                <a:latin typeface="Times New Roman" panose="02020603050405020304" pitchFamily="18" charset="0"/>
                <a:ea typeface="Arial Unicode MS" pitchFamily="34" charset="-128"/>
                <a:cs typeface="Times New Roman" panose="02020603050405020304" pitchFamily="18" charset="0"/>
              </a:rPr>
              <a:t>bao gồm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14"/>
                                        </p:tgtEl>
                                        <p:attrNameLst>
                                          <p:attrName>style.visibility</p:attrName>
                                        </p:attrNameLst>
                                      </p:cBhvr>
                                      <p:to>
                                        <p:strVal val="visible"/>
                                      </p:to>
                                    </p:set>
                                    <p:animEffect transition="in" filter="blinds(horizontal)">
                                      <p:cBhvr>
                                        <p:cTn id="7" dur="500"/>
                                        <p:tgtEl>
                                          <p:spTgt spid="297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blinds(horizontal)">
                                      <p:cBhvr>
                                        <p:cTn id="12" dur="500"/>
                                        <p:tgtEl>
                                          <p:spTgt spid="2969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9699"/>
                                        </p:tgtEl>
                                        <p:attrNameLst>
                                          <p:attrName>style.visibility</p:attrName>
                                        </p:attrNameLst>
                                      </p:cBhvr>
                                      <p:to>
                                        <p:strVal val="visible"/>
                                      </p:to>
                                    </p:set>
                                    <p:animEffect transition="in" filter="blinds(horizontal)">
                                      <p:cBhvr>
                                        <p:cTn id="17" dur="500"/>
                                        <p:tgtEl>
                                          <p:spTgt spid="2969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9704"/>
                                        </p:tgtEl>
                                        <p:attrNameLst>
                                          <p:attrName>style.visibility</p:attrName>
                                        </p:attrNameLst>
                                      </p:cBhvr>
                                      <p:to>
                                        <p:strVal val="visible"/>
                                      </p:to>
                                    </p:set>
                                    <p:animEffect transition="in" filter="blinds(horizontal)">
                                      <p:cBhvr>
                                        <p:cTn id="20" dur="500"/>
                                        <p:tgtEl>
                                          <p:spTgt spid="2970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9709"/>
                                        </p:tgtEl>
                                        <p:attrNameLst>
                                          <p:attrName>style.visibility</p:attrName>
                                        </p:attrNameLst>
                                      </p:cBhvr>
                                      <p:to>
                                        <p:strVal val="visible"/>
                                      </p:to>
                                    </p:set>
                                    <p:animEffect transition="in" filter="blinds(horizontal)">
                                      <p:cBhvr>
                                        <p:cTn id="23" dur="500"/>
                                        <p:tgtEl>
                                          <p:spTgt spid="2970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9700"/>
                                        </p:tgtEl>
                                        <p:attrNameLst>
                                          <p:attrName>style.visibility</p:attrName>
                                        </p:attrNameLst>
                                      </p:cBhvr>
                                      <p:to>
                                        <p:strVal val="visible"/>
                                      </p:to>
                                    </p:set>
                                    <p:animEffect transition="in" filter="blinds(horizontal)">
                                      <p:cBhvr>
                                        <p:cTn id="28" dur="500"/>
                                        <p:tgtEl>
                                          <p:spTgt spid="2970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9705"/>
                                        </p:tgtEl>
                                        <p:attrNameLst>
                                          <p:attrName>style.visibility</p:attrName>
                                        </p:attrNameLst>
                                      </p:cBhvr>
                                      <p:to>
                                        <p:strVal val="visible"/>
                                      </p:to>
                                    </p:set>
                                    <p:animEffect transition="in" filter="blinds(horizontal)">
                                      <p:cBhvr>
                                        <p:cTn id="31" dur="500"/>
                                        <p:tgtEl>
                                          <p:spTgt spid="2970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9710"/>
                                        </p:tgtEl>
                                        <p:attrNameLst>
                                          <p:attrName>style.visibility</p:attrName>
                                        </p:attrNameLst>
                                      </p:cBhvr>
                                      <p:to>
                                        <p:strVal val="visible"/>
                                      </p:to>
                                    </p:set>
                                    <p:animEffect transition="in" filter="blinds(horizontal)">
                                      <p:cBhvr>
                                        <p:cTn id="34" dur="500"/>
                                        <p:tgtEl>
                                          <p:spTgt spid="2971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9701"/>
                                        </p:tgtEl>
                                        <p:attrNameLst>
                                          <p:attrName>style.visibility</p:attrName>
                                        </p:attrNameLst>
                                      </p:cBhvr>
                                      <p:to>
                                        <p:strVal val="visible"/>
                                      </p:to>
                                    </p:set>
                                    <p:animEffect transition="in" filter="blinds(horizontal)">
                                      <p:cBhvr>
                                        <p:cTn id="39" dur="500"/>
                                        <p:tgtEl>
                                          <p:spTgt spid="2970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9706"/>
                                        </p:tgtEl>
                                        <p:attrNameLst>
                                          <p:attrName>style.visibility</p:attrName>
                                        </p:attrNameLst>
                                      </p:cBhvr>
                                      <p:to>
                                        <p:strVal val="visible"/>
                                      </p:to>
                                    </p:set>
                                    <p:animEffect transition="in" filter="blinds(horizontal)">
                                      <p:cBhvr>
                                        <p:cTn id="42" dur="500"/>
                                        <p:tgtEl>
                                          <p:spTgt spid="2970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9711"/>
                                        </p:tgtEl>
                                        <p:attrNameLst>
                                          <p:attrName>style.visibility</p:attrName>
                                        </p:attrNameLst>
                                      </p:cBhvr>
                                      <p:to>
                                        <p:strVal val="visible"/>
                                      </p:to>
                                    </p:set>
                                    <p:animEffect transition="in" filter="blinds(horizontal)">
                                      <p:cBhvr>
                                        <p:cTn id="45" dur="500"/>
                                        <p:tgtEl>
                                          <p:spTgt spid="29711"/>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9702"/>
                                        </p:tgtEl>
                                        <p:attrNameLst>
                                          <p:attrName>style.visibility</p:attrName>
                                        </p:attrNameLst>
                                      </p:cBhvr>
                                      <p:to>
                                        <p:strVal val="visible"/>
                                      </p:to>
                                    </p:set>
                                    <p:animEffect transition="in" filter="blinds(horizontal)">
                                      <p:cBhvr>
                                        <p:cTn id="50" dur="500"/>
                                        <p:tgtEl>
                                          <p:spTgt spid="2970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9707"/>
                                        </p:tgtEl>
                                        <p:attrNameLst>
                                          <p:attrName>style.visibility</p:attrName>
                                        </p:attrNameLst>
                                      </p:cBhvr>
                                      <p:to>
                                        <p:strVal val="visible"/>
                                      </p:to>
                                    </p:set>
                                    <p:animEffect transition="in" filter="blinds(horizontal)">
                                      <p:cBhvr>
                                        <p:cTn id="53" dur="500"/>
                                        <p:tgtEl>
                                          <p:spTgt spid="2970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9712"/>
                                        </p:tgtEl>
                                        <p:attrNameLst>
                                          <p:attrName>style.visibility</p:attrName>
                                        </p:attrNameLst>
                                      </p:cBhvr>
                                      <p:to>
                                        <p:strVal val="visible"/>
                                      </p:to>
                                    </p:set>
                                    <p:animEffect transition="in" filter="blinds(horizontal)">
                                      <p:cBhvr>
                                        <p:cTn id="56" dur="500"/>
                                        <p:tgtEl>
                                          <p:spTgt spid="29712"/>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29703"/>
                                        </p:tgtEl>
                                        <p:attrNameLst>
                                          <p:attrName>style.visibility</p:attrName>
                                        </p:attrNameLst>
                                      </p:cBhvr>
                                      <p:to>
                                        <p:strVal val="visible"/>
                                      </p:to>
                                    </p:set>
                                    <p:animEffect transition="in" filter="blinds(horizontal)">
                                      <p:cBhvr>
                                        <p:cTn id="61" dur="500"/>
                                        <p:tgtEl>
                                          <p:spTgt spid="29703"/>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9708"/>
                                        </p:tgtEl>
                                        <p:attrNameLst>
                                          <p:attrName>style.visibility</p:attrName>
                                        </p:attrNameLst>
                                      </p:cBhvr>
                                      <p:to>
                                        <p:strVal val="visible"/>
                                      </p:to>
                                    </p:set>
                                    <p:animEffect transition="in" filter="blinds(horizontal)">
                                      <p:cBhvr>
                                        <p:cTn id="64" dur="500"/>
                                        <p:tgtEl>
                                          <p:spTgt spid="29708"/>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9713"/>
                                        </p:tgtEl>
                                        <p:attrNameLst>
                                          <p:attrName>style.visibility</p:attrName>
                                        </p:attrNameLst>
                                      </p:cBhvr>
                                      <p:to>
                                        <p:strVal val="visible"/>
                                      </p:to>
                                    </p:set>
                                    <p:animEffect transition="in" filter="blinds(horizontal)">
                                      <p:cBhvr>
                                        <p:cTn id="67"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p:bldP spid="29705" grpId="0" animBg="1"/>
      <p:bldP spid="29706" grpId="0" animBg="1"/>
      <p:bldP spid="29707" grpId="0" animBg="1"/>
      <p:bldP spid="29708" grpId="0" animBg="1"/>
      <p:bldP spid="29709" grpId="0" animBg="1"/>
      <p:bldP spid="29710" grpId="0" animBg="1"/>
      <p:bldP spid="29711" grpId="0" animBg="1"/>
      <p:bldP spid="29712" grpId="0" animBg="1"/>
      <p:bldP spid="29713" grpId="0" bldLvl="0" animBg="1"/>
      <p:bldP spid="2971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579120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 BÀI HỌC</a:t>
            </a:r>
            <a:br>
              <a:rPr lang="en-US" sz="3600" b="1" dirty="0">
                <a:solidFill>
                  <a:srgbClr val="FF0000"/>
                </a:solidFill>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89271" y="1200329"/>
            <a:ext cx="5791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304800" y="1800493"/>
            <a:ext cx="8305800"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Tệ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gồm</a:t>
            </a:r>
            <a:r>
              <a:rPr lang="en-US" sz="3600" dirty="0">
                <a:latin typeface="Times New Roman" panose="02020603050405020304" pitchFamily="18" charset="0"/>
                <a:cs typeface="Times New Roman" panose="02020603050405020304" pitchFamily="18" charset="0"/>
              </a:rPr>
              <a:t>: ma </a:t>
            </a:r>
            <a:r>
              <a:rPr lang="en-US" sz="3600" dirty="0" err="1">
                <a:latin typeface="Times New Roman" panose="02020603050405020304" pitchFamily="18" charset="0"/>
                <a:cs typeface="Times New Roman" panose="02020603050405020304" pitchFamily="18" charset="0"/>
              </a:rPr>
              <a:t>túy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đoan</a:t>
            </a:r>
            <a:r>
              <a:rPr lang="en-US" sz="36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272845" y="2954655"/>
            <a:ext cx="5791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II. BÀI TẬP</a:t>
            </a:r>
          </a:p>
        </p:txBody>
      </p:sp>
    </p:spTree>
    <p:extLst>
      <p:ext uri="{BB962C8B-B14F-4D97-AF65-F5344CB8AC3E}">
        <p14:creationId xmlns:p14="http://schemas.microsoft.com/office/powerpoint/2010/main" val="6833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84" name="Rectangles 44083"/>
          <p:cNvSpPr/>
          <p:nvPr/>
        </p:nvSpPr>
        <p:spPr>
          <a:xfrm>
            <a:off x="131763" y="24723"/>
            <a:ext cx="8458200" cy="584775"/>
          </a:xfrm>
          <a:prstGeom prst="rect">
            <a:avLst/>
          </a:prstGeom>
          <a:solidFill>
            <a:srgbClr val="33CCFF"/>
          </a:solidFill>
          <a:ln w="9525">
            <a:noFill/>
          </a:ln>
        </p:spPr>
        <p:txBody>
          <a:bodyPr wrap="square" anchor="ctr" anchorCtr="0">
            <a:spAutoFit/>
          </a:bodyPr>
          <a:lstStyle/>
          <a:p>
            <a:r>
              <a:rPr sz="3200" b="1" dirty="0" err="1">
                <a:latin typeface="Times New Roman" panose="02020603050405020304" pitchFamily="18" charset="0"/>
                <a:ea typeface="Arial Unicode MS" pitchFamily="34" charset="-128"/>
                <a:cs typeface="Times New Roman" panose="02020603050405020304" pitchFamily="18" charset="0"/>
              </a:rPr>
              <a:t>Câu</a:t>
            </a:r>
            <a:r>
              <a:rPr sz="3200" b="1" dirty="0">
                <a:latin typeface="Times New Roman" panose="02020603050405020304" pitchFamily="18" charset="0"/>
                <a:ea typeface="Arial Unicode MS" pitchFamily="34" charset="-128"/>
                <a:cs typeface="Times New Roman" panose="02020603050405020304" pitchFamily="18" charset="0"/>
              </a:rPr>
              <a:t> 1. </a:t>
            </a:r>
            <a:r>
              <a:rPr sz="3200" b="1" dirty="0" err="1">
                <a:latin typeface="Times New Roman" panose="02020603050405020304" pitchFamily="18" charset="0"/>
                <a:ea typeface="Arial Unicode MS" pitchFamily="34" charset="-128"/>
                <a:cs typeface="Times New Roman" panose="02020603050405020304" pitchFamily="18" charset="0"/>
              </a:rPr>
              <a:t>Hành</a:t>
            </a:r>
            <a:r>
              <a:rPr sz="3200" b="1" dirty="0">
                <a:latin typeface="Times New Roman" panose="02020603050405020304" pitchFamily="18" charset="0"/>
                <a:ea typeface="Arial Unicode MS" pitchFamily="34" charset="-128"/>
                <a:cs typeface="Times New Roman" panose="02020603050405020304" pitchFamily="18" charset="0"/>
              </a:rPr>
              <a:t> vi </a:t>
            </a:r>
            <a:r>
              <a:rPr sz="3200" b="1" dirty="0" err="1">
                <a:latin typeface="Times New Roman" panose="02020603050405020304" pitchFamily="18" charset="0"/>
                <a:ea typeface="Arial Unicode MS" pitchFamily="34" charset="-128"/>
                <a:cs typeface="Times New Roman" panose="02020603050405020304" pitchFamily="18" charset="0"/>
              </a:rPr>
              <a:t>nào</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dưới</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đây</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là</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tệ</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nạn</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xã</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hội</a:t>
            </a:r>
            <a:r>
              <a:rPr sz="3200" b="1" dirty="0">
                <a:latin typeface="Times New Roman" panose="02020603050405020304" pitchFamily="18" charset="0"/>
                <a:ea typeface="Arial Unicode MS" pitchFamily="34" charset="-128"/>
                <a:cs typeface="Times New Roman" panose="02020603050405020304" pitchFamily="18" charset="0"/>
              </a:rPr>
              <a:t>? </a:t>
            </a:r>
          </a:p>
        </p:txBody>
      </p:sp>
      <p:graphicFrame>
        <p:nvGraphicFramePr>
          <p:cNvPr id="44171" name="Table 44170"/>
          <p:cNvGraphicFramePr/>
          <p:nvPr>
            <p:extLst>
              <p:ext uri="{D42A27DB-BD31-4B8C-83A1-F6EECF244321}">
                <p14:modId xmlns:p14="http://schemas.microsoft.com/office/powerpoint/2010/main" val="2929637503"/>
              </p:ext>
            </p:extLst>
          </p:nvPr>
        </p:nvGraphicFramePr>
        <p:xfrm>
          <a:off x="152400" y="742950"/>
          <a:ext cx="8610600" cy="4160520"/>
        </p:xfrm>
        <a:graphic>
          <a:graphicData uri="http://schemas.openxmlformats.org/drawingml/2006/table">
            <a:tbl>
              <a:tblPr/>
              <a:tblGrid>
                <a:gridCol w="73152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533400">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buNone/>
                      </a:pPr>
                      <a:r>
                        <a:rPr lang="vi-VN" altLang="x-none" sz="2600" b="1" dirty="0">
                          <a:solidFill>
                            <a:schemeClr val="tx1"/>
                          </a:solidFill>
                          <a:latin typeface="Times New Roman" panose="02020603050405020304" pitchFamily="18" charset="0"/>
                          <a:ea typeface="Arial Unicode MS" pitchFamily="34" charset="-128"/>
                          <a:cs typeface="Times New Roman" panose="02020603050405020304" pitchFamily="18" charset="0"/>
                        </a:rPr>
                        <a:t>A. Anh Q thường xuyên sử dụng ma tuý.</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endParaRPr lang="vi-VN" altLang="x-none" sz="2600" b="1" dirty="0">
                        <a:solidFill>
                          <a:schemeClr val="tx1"/>
                        </a:solidFill>
                        <a:latin typeface="Times New Roman" panose="02020603050405020304" pitchFamily="18" charset="0"/>
                        <a:ea typeface="Arial Unicode MS" pitchFamily="34" charset="-128"/>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471488">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buNone/>
                      </a:pPr>
                      <a:r>
                        <a:rPr lang="vi-VN" altLang="x-none" sz="2600" b="1" dirty="0">
                          <a:solidFill>
                            <a:schemeClr val="tx1"/>
                          </a:solidFill>
                          <a:latin typeface="Times New Roman" panose="02020603050405020304" pitchFamily="18" charset="0"/>
                          <a:ea typeface="Arial Unicode MS" pitchFamily="34" charset="-128"/>
                          <a:cs typeface="Times New Roman" panose="02020603050405020304" pitchFamily="18" charset="0"/>
                        </a:rPr>
                        <a:t>B. Chị M không xa lánh người bị nhiễm HIV.</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600" b="1">
                          <a:solidFill>
                            <a:schemeClr val="tx1"/>
                          </a:solidFill>
                          <a:latin typeface="Times New Roman" panose="02020603050405020304" pitchFamily="18" charset="0"/>
                          <a:ea typeface="Arial Unicode MS" pitchFamily="34" charset="-128"/>
                          <a:cs typeface="Times New Roman" panose="02020603050405020304" pitchFamily="18" charset="0"/>
                        </a:rPr>
                        <a:t> </a:t>
                      </a:r>
                      <a:endParaRPr lang="en-US" sz="2600" b="1">
                        <a:solidFill>
                          <a:schemeClr val="tx1"/>
                        </a:solidFill>
                        <a:latin typeface="Times New Roman" panose="02020603050405020304" pitchFamily="18" charset="0"/>
                        <a:ea typeface="Arial Unicode MS" pitchFamily="34" charset="-128"/>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852487">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buNone/>
                      </a:pPr>
                      <a:r>
                        <a:rPr lang="vi-VN" altLang="x-none" sz="2600" b="1" dirty="0">
                          <a:solidFill>
                            <a:schemeClr val="tx1"/>
                          </a:solidFill>
                          <a:latin typeface="Times New Roman" panose="02020603050405020304" pitchFamily="18" charset="0"/>
                          <a:ea typeface="Arial Unicode MS" pitchFamily="34" charset="-128"/>
                          <a:cs typeface="Times New Roman" panose="02020603050405020304" pitchFamily="18" charset="0"/>
                        </a:rPr>
                        <a:t>C. Bạn T luôn thực hiện nghiêm túc các nội quy của nhà trường.</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600" b="1">
                          <a:solidFill>
                            <a:schemeClr val="tx1"/>
                          </a:solidFill>
                          <a:latin typeface="Times New Roman" panose="02020603050405020304" pitchFamily="18" charset="0"/>
                          <a:ea typeface="Arial Unicode MS" pitchFamily="34" charset="-128"/>
                          <a:cs typeface="Times New Roman" panose="02020603050405020304" pitchFamily="18" charset="0"/>
                        </a:rPr>
                        <a:t> </a:t>
                      </a:r>
                      <a:endParaRPr lang="en-US" sz="2600" b="1">
                        <a:solidFill>
                          <a:schemeClr val="tx1"/>
                        </a:solidFill>
                        <a:latin typeface="Times New Roman" panose="02020603050405020304" pitchFamily="18" charset="0"/>
                        <a:ea typeface="Arial Unicode MS" pitchFamily="34" charset="-128"/>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471488">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buNone/>
                      </a:pPr>
                      <a:r>
                        <a:rPr lang="vi-VN" altLang="x-none" sz="2600" b="1" dirty="0">
                          <a:solidFill>
                            <a:schemeClr val="tx1"/>
                          </a:solidFill>
                          <a:latin typeface="Times New Roman" panose="02020603050405020304" pitchFamily="18" charset="0"/>
                          <a:ea typeface="Arial Unicode MS" pitchFamily="34" charset="-128"/>
                          <a:cs typeface="Times New Roman" panose="02020603050405020304" pitchFamily="18" charset="0"/>
                        </a:rPr>
                        <a:t>D. Anh C thường tham gia đánh bạc cùng bạn bè.</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600" b="1">
                          <a:solidFill>
                            <a:schemeClr val="tx1"/>
                          </a:solidFill>
                          <a:latin typeface="Times New Roman" panose="02020603050405020304" pitchFamily="18" charset="0"/>
                          <a:ea typeface="Arial Unicode MS" pitchFamily="34" charset="-128"/>
                          <a:cs typeface="Times New Roman" panose="02020603050405020304" pitchFamily="18" charset="0"/>
                        </a:rPr>
                        <a:t> </a:t>
                      </a:r>
                      <a:endParaRPr lang="en-US" sz="2600" b="1">
                        <a:solidFill>
                          <a:schemeClr val="tx1"/>
                        </a:solidFill>
                        <a:latin typeface="Times New Roman" panose="02020603050405020304" pitchFamily="18" charset="0"/>
                        <a:ea typeface="Arial Unicode MS" pitchFamily="34" charset="-128"/>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0003"/>
                  </a:ext>
                </a:extLst>
              </a:tr>
              <a:tr h="852487">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buNone/>
                      </a:pPr>
                      <a:r>
                        <a:rPr lang="vi-VN" altLang="x-none" sz="2600" b="1" dirty="0">
                          <a:solidFill>
                            <a:schemeClr val="tx1"/>
                          </a:solidFill>
                          <a:latin typeface="Times New Roman" panose="02020603050405020304" pitchFamily="18" charset="0"/>
                          <a:ea typeface="Arial Unicode MS" pitchFamily="34" charset="-128"/>
                          <a:cs typeface="Times New Roman" panose="02020603050405020304" pitchFamily="18" charset="0"/>
                        </a:rPr>
                        <a:t>E. Bạn H đã từ chối việc hút thuốc lá khi bị bạn bè dụ dỗ.</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600" b="1">
                          <a:solidFill>
                            <a:schemeClr val="tx1"/>
                          </a:solidFill>
                          <a:latin typeface="Times New Roman" panose="02020603050405020304" pitchFamily="18" charset="0"/>
                          <a:ea typeface="Arial Unicode MS" pitchFamily="34" charset="-128"/>
                          <a:cs typeface="Times New Roman" panose="02020603050405020304" pitchFamily="18" charset="0"/>
                        </a:rPr>
                        <a:t> </a:t>
                      </a:r>
                      <a:endParaRPr lang="en-US" sz="2600" b="1">
                        <a:solidFill>
                          <a:schemeClr val="tx1"/>
                        </a:solidFill>
                        <a:latin typeface="Times New Roman" panose="02020603050405020304" pitchFamily="18" charset="0"/>
                        <a:ea typeface="Arial Unicode MS" pitchFamily="34" charset="-128"/>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r h="852488">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buNone/>
                      </a:pPr>
                      <a:r>
                        <a:rPr lang="vi-VN" altLang="x-none" sz="2600" b="1" dirty="0">
                          <a:solidFill>
                            <a:schemeClr val="tx1"/>
                          </a:solidFill>
                          <a:latin typeface="Times New Roman" panose="02020603050405020304" pitchFamily="18" charset="0"/>
                          <a:ea typeface="Arial Unicode MS" pitchFamily="34" charset="-128"/>
                          <a:cs typeface="Times New Roman" panose="02020603050405020304" pitchFamily="18" charset="0"/>
                        </a:rPr>
                        <a:t>G. Bà N thường mời thầy cúng đến giải hạn khi các con mình bị ốm.</a:t>
                      </a: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600" b="1" dirty="0">
                          <a:solidFill>
                            <a:schemeClr val="tx1"/>
                          </a:solidFill>
                          <a:latin typeface="Times New Roman" panose="02020603050405020304" pitchFamily="18" charset="0"/>
                          <a:ea typeface="Arial Unicode MS" pitchFamily="34" charset="-128"/>
                          <a:cs typeface="Times New Roman" panose="02020603050405020304" pitchFamily="18" charset="0"/>
                        </a:rPr>
                        <a:t> </a:t>
                      </a:r>
                      <a:endParaRPr lang="en-US" sz="2600" b="1" dirty="0">
                        <a:solidFill>
                          <a:schemeClr val="tx1"/>
                        </a:solidFill>
                        <a:latin typeface="Times New Roman" panose="02020603050405020304" pitchFamily="18" charset="0"/>
                        <a:ea typeface="Arial Unicode MS" pitchFamily="34" charset="-128"/>
                        <a:cs typeface="Times New Roman" panose="02020603050405020304" pitchFamily="18" charset="0"/>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bl>
          </a:graphicData>
        </a:graphic>
      </p:graphicFrame>
      <p:sp>
        <p:nvSpPr>
          <p:cNvPr id="44172" name="Rectangles 44171"/>
          <p:cNvSpPr/>
          <p:nvPr/>
        </p:nvSpPr>
        <p:spPr>
          <a:xfrm>
            <a:off x="7543800" y="819150"/>
            <a:ext cx="1109599" cy="477054"/>
          </a:xfrm>
          <a:prstGeom prst="rect">
            <a:avLst/>
          </a:prstGeom>
          <a:noFill/>
          <a:ln w="9525">
            <a:noFill/>
          </a:ln>
        </p:spPr>
        <p:txBody>
          <a:bodyPr wrap="none" anchor="t" anchorCtr="0">
            <a:spAutoFit/>
          </a:bodyPr>
          <a:lstStyle/>
          <a:p>
            <a:r>
              <a:rPr sz="2500" b="1" dirty="0">
                <a:solidFill>
                  <a:srgbClr val="FF0000"/>
                </a:solidFill>
                <a:latin typeface="Times New Roman" panose="02020603050405020304" pitchFamily="18" charset="0"/>
                <a:ea typeface="Arial Unicode MS" pitchFamily="34" charset="-128"/>
                <a:cs typeface="Times New Roman" panose="02020603050405020304" pitchFamily="18" charset="0"/>
              </a:rPr>
              <a:t>TNXH</a:t>
            </a:r>
            <a:endParaRPr lang="vi-VN" altLang="x-none" sz="2500" b="1" dirty="0">
              <a:solidFill>
                <a:srgbClr val="FF0000"/>
              </a:solidFill>
              <a:latin typeface="Times New Roman" panose="02020603050405020304" pitchFamily="18" charset="0"/>
              <a:ea typeface="Arial Unicode MS" pitchFamily="34" charset="-128"/>
              <a:cs typeface="Times New Roman" panose="02020603050405020304" pitchFamily="18" charset="0"/>
            </a:endParaRPr>
          </a:p>
        </p:txBody>
      </p:sp>
      <p:sp>
        <p:nvSpPr>
          <p:cNvPr id="44173" name="Rectangles 44172"/>
          <p:cNvSpPr/>
          <p:nvPr/>
        </p:nvSpPr>
        <p:spPr>
          <a:xfrm>
            <a:off x="7505328" y="2607393"/>
            <a:ext cx="1148071" cy="492443"/>
          </a:xfrm>
          <a:prstGeom prst="rect">
            <a:avLst/>
          </a:prstGeom>
          <a:noFill/>
          <a:ln w="9525">
            <a:noFill/>
          </a:ln>
        </p:spPr>
        <p:txBody>
          <a:bodyPr wrap="none" anchor="t" anchorCtr="0">
            <a:spAutoFit/>
          </a:bodyPr>
          <a:lstStyle/>
          <a:p>
            <a:r>
              <a:rPr sz="2600" b="1" dirty="0">
                <a:solidFill>
                  <a:srgbClr val="FF0000"/>
                </a:solidFill>
                <a:latin typeface="Times New Roman" panose="02020603050405020304" pitchFamily="18" charset="0"/>
                <a:ea typeface="Arial Unicode MS" pitchFamily="34" charset="-128"/>
                <a:cs typeface="Times New Roman" panose="02020603050405020304" pitchFamily="18" charset="0"/>
              </a:rPr>
              <a:t>TNXH</a:t>
            </a:r>
            <a:endParaRPr lang="vi-VN" altLang="x-none" sz="2600" b="1" dirty="0">
              <a:solidFill>
                <a:srgbClr val="FF0000"/>
              </a:solidFill>
              <a:latin typeface="Times New Roman" panose="02020603050405020304" pitchFamily="18" charset="0"/>
              <a:ea typeface="Arial Unicode MS" pitchFamily="34" charset="-128"/>
              <a:cs typeface="Times New Roman" panose="02020603050405020304" pitchFamily="18" charset="0"/>
            </a:endParaRPr>
          </a:p>
        </p:txBody>
      </p:sp>
      <p:sp>
        <p:nvSpPr>
          <p:cNvPr id="44174" name="Rectangles 44173"/>
          <p:cNvSpPr/>
          <p:nvPr/>
        </p:nvSpPr>
        <p:spPr>
          <a:xfrm>
            <a:off x="7536426" y="4164803"/>
            <a:ext cx="1148071" cy="492443"/>
          </a:xfrm>
          <a:prstGeom prst="rect">
            <a:avLst/>
          </a:prstGeom>
          <a:noFill/>
          <a:ln w="9525">
            <a:noFill/>
          </a:ln>
        </p:spPr>
        <p:txBody>
          <a:bodyPr wrap="none" anchor="t" anchorCtr="0">
            <a:spAutoFit/>
          </a:bodyPr>
          <a:lstStyle/>
          <a:p>
            <a:r>
              <a:rPr sz="2600" b="1" dirty="0">
                <a:solidFill>
                  <a:srgbClr val="FF0000"/>
                </a:solidFill>
                <a:latin typeface="Times New Roman" panose="02020603050405020304" pitchFamily="18" charset="0"/>
                <a:ea typeface="Arial Unicode MS" pitchFamily="34" charset="-128"/>
                <a:cs typeface="Times New Roman" panose="02020603050405020304" pitchFamily="18" charset="0"/>
              </a:rPr>
              <a:t>TNXH</a:t>
            </a:r>
            <a:endParaRPr lang="vi-VN" altLang="x-none" sz="2600" b="1" dirty="0">
              <a:solidFill>
                <a:srgbClr val="FF0000"/>
              </a:solidFill>
              <a:latin typeface="Times New Roman" panose="02020603050405020304" pitchFamily="18" charset="0"/>
              <a:ea typeface="Arial Unicode MS" pitchFamily="34" charset="-128"/>
              <a:cs typeface="Times New Roman" panose="02020603050405020304" pitchFamily="18" charset="0"/>
            </a:endParaRPr>
          </a:p>
        </p:txBody>
      </p:sp>
    </p:spTree>
    <p:extLst>
      <p:ext uri="{BB962C8B-B14F-4D97-AF65-F5344CB8AC3E}">
        <p14:creationId xmlns:p14="http://schemas.microsoft.com/office/powerpoint/2010/main" val="169226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172"/>
                                        </p:tgtEl>
                                        <p:attrNameLst>
                                          <p:attrName>style.visibility</p:attrName>
                                        </p:attrNameLst>
                                      </p:cBhvr>
                                      <p:to>
                                        <p:strVal val="visible"/>
                                      </p:to>
                                    </p:set>
                                    <p:animEffect transition="in" filter="blinds(horizontal)">
                                      <p:cBhvr>
                                        <p:cTn id="7" dur="500"/>
                                        <p:tgtEl>
                                          <p:spTgt spid="4417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4173"/>
                                        </p:tgtEl>
                                        <p:attrNameLst>
                                          <p:attrName>style.visibility</p:attrName>
                                        </p:attrNameLst>
                                      </p:cBhvr>
                                      <p:to>
                                        <p:strVal val="visible"/>
                                      </p:to>
                                    </p:set>
                                    <p:animEffect transition="in" filter="blinds(horizontal)">
                                      <p:cBhvr>
                                        <p:cTn id="12" dur="500"/>
                                        <p:tgtEl>
                                          <p:spTgt spid="441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4174"/>
                                        </p:tgtEl>
                                        <p:attrNameLst>
                                          <p:attrName>style.visibility</p:attrName>
                                        </p:attrNameLst>
                                      </p:cBhvr>
                                      <p:to>
                                        <p:strVal val="visible"/>
                                      </p:to>
                                    </p:set>
                                    <p:animEffect transition="in" filter="blinds(horizontal)">
                                      <p:cBhvr>
                                        <p:cTn id="17" dur="500"/>
                                        <p:tgtEl>
                                          <p:spTgt spid="44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72" grpId="0"/>
      <p:bldP spid="44173" grpId="0"/>
      <p:bldP spid="441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Tác hại của thuốc lá điện tử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0"/>
            <a:ext cx="8134350" cy="4857750"/>
          </a:xfrm>
          <a:prstGeom prst="rect">
            <a:avLst/>
          </a:prstGeom>
        </p:spPr>
      </p:pic>
    </p:spTree>
    <p:extLst>
      <p:ext uri="{BB962C8B-B14F-4D97-AF65-F5344CB8AC3E}">
        <p14:creationId xmlns:p14="http://schemas.microsoft.com/office/powerpoint/2010/main" val="3836277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85800" y="147956"/>
            <a:ext cx="8001000" cy="1509394"/>
            <a:chOff x="2747841" y="3852619"/>
            <a:chExt cx="3904168" cy="667311"/>
          </a:xfrm>
        </p:grpSpPr>
        <p:sp>
          <p:nvSpPr>
            <p:cNvPr id="8" name="Rounded Rectangle 7"/>
            <p:cNvSpPr/>
            <p:nvPr/>
          </p:nvSpPr>
          <p:spPr>
            <a:xfrm>
              <a:off x="2747841" y="3910330"/>
              <a:ext cx="3904168" cy="609600"/>
            </a:xfrm>
            <a:prstGeom prst="roundRect">
              <a:avLst/>
            </a:prstGeom>
            <a:solidFill>
              <a:srgbClr val="5D9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j-lt"/>
                <a:ea typeface="+mn-ea"/>
                <a:cs typeface="+mn-cs"/>
              </a:endParaRPr>
            </a:p>
          </p:txBody>
        </p:sp>
        <p:sp>
          <p:nvSpPr>
            <p:cNvPr id="9" name="Rounded Rectangle 8"/>
            <p:cNvSpPr/>
            <p:nvPr/>
          </p:nvSpPr>
          <p:spPr>
            <a:xfrm>
              <a:off x="2747841" y="3852619"/>
              <a:ext cx="3904168" cy="636711"/>
            </a:xfrm>
            <a:prstGeom prst="roundRect">
              <a:avLst/>
            </a:prstGeom>
            <a:solidFill>
              <a:srgbClr val="72B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Roboto" pitchFamily="2"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en-US" sz="4000" b="1" dirty="0">
                  <a:solidFill>
                    <a:srgbClr val="FFFFFF"/>
                  </a:solidFill>
                  <a:latin typeface="Times New Roman" panose="02020603050405020304" charset="0"/>
                  <a:ea typeface="Arial Unicode MS" pitchFamily="34" charset="-128"/>
                  <a:cs typeface="Times New Roman" panose="02020603050405020304" charset="0"/>
                </a:rPr>
                <a:t>TUẦN 26 - TIẾT 26</a:t>
              </a:r>
            </a:p>
            <a:p>
              <a:pPr lvl="0" algn="ctr"/>
              <a:r>
                <a:rPr sz="4000" b="1" dirty="0">
                  <a:solidFill>
                    <a:srgbClr val="FFFFFF"/>
                  </a:solidFill>
                  <a:latin typeface="Times New Roman" panose="02020603050405020304" charset="0"/>
                  <a:ea typeface="Arial Unicode MS" pitchFamily="34" charset="-128"/>
                  <a:cs typeface="Times New Roman" panose="02020603050405020304" charset="0"/>
                </a:rPr>
                <a:t>BÀI 10:</a:t>
              </a:r>
              <a:r>
                <a:rPr lang="en-US" sz="4000" b="1" dirty="0">
                  <a:solidFill>
                    <a:srgbClr val="FFFFFF"/>
                  </a:solidFill>
                  <a:latin typeface="Times New Roman" panose="02020603050405020304" charset="0"/>
                  <a:ea typeface="Arial Unicode MS" pitchFamily="34" charset="-128"/>
                  <a:cs typeface="Times New Roman" panose="02020603050405020304" charset="0"/>
                </a:rPr>
                <a:t> </a:t>
              </a:r>
              <a:r>
                <a:rPr sz="4000" b="1" dirty="0">
                  <a:solidFill>
                    <a:srgbClr val="FFFFFF"/>
                  </a:solidFill>
                  <a:latin typeface="Times New Roman" panose="02020603050405020304" charset="0"/>
                  <a:ea typeface="Arial Unicode MS" pitchFamily="34" charset="-128"/>
                  <a:cs typeface="Times New Roman" panose="02020603050405020304" charset="0"/>
                </a:rPr>
                <a:t>TỆ NẠN XÃ HỘI</a:t>
              </a:r>
            </a:p>
          </p:txBody>
        </p:sp>
      </p:grpSp>
      <p:sp>
        <p:nvSpPr>
          <p:cNvPr id="9226" name="Rectangles 9225" descr="Chia sẻ – Bộ tranh cổ động tuyên truyền phòng chống ma túy – HIV/AIDS – mại  dâm - Thái Triển"/>
          <p:cNvSpPr>
            <a:spLocks noChangeAspect="1"/>
          </p:cNvSpPr>
          <p:nvPr/>
        </p:nvSpPr>
        <p:spPr>
          <a:xfrm>
            <a:off x="4419600" y="2419350"/>
            <a:ext cx="304800" cy="304800"/>
          </a:xfrm>
          <a:prstGeom prst="rect">
            <a:avLst/>
          </a:prstGeom>
          <a:noFill/>
          <a:ln w="9525">
            <a:noFill/>
          </a:ln>
        </p:spPr>
        <p:txBody>
          <a:bodyPr/>
          <a:lstStyle/>
          <a:p>
            <a:endParaRPr lang="en-US"/>
          </a:p>
        </p:txBody>
      </p:sp>
      <p:pic>
        <p:nvPicPr>
          <p:cNvPr id="9228" name="Picture 9227" descr="tranh-co-dong-ma-tuy-aids-bythaitrien"/>
          <p:cNvPicPr>
            <a:picLocks noChangeAspect="1"/>
          </p:cNvPicPr>
          <p:nvPr/>
        </p:nvPicPr>
        <p:blipFill>
          <a:blip r:embed="rId2"/>
          <a:stretch>
            <a:fillRect/>
          </a:stretch>
        </p:blipFill>
        <p:spPr>
          <a:xfrm>
            <a:off x="485775" y="1885950"/>
            <a:ext cx="8344535" cy="3212465"/>
          </a:xfrm>
          <a:prstGeom prst="rect">
            <a:avLst/>
          </a:prstGeom>
          <a:noFill/>
          <a:ln w="9525">
            <a:noFill/>
          </a:ln>
        </p:spPr>
      </p:pic>
    </p:spTree>
    <p:extLst>
      <p:ext uri="{BB962C8B-B14F-4D97-AF65-F5344CB8AC3E}">
        <p14:creationId xmlns:p14="http://schemas.microsoft.com/office/powerpoint/2010/main" val="254170735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5791200" cy="1138773"/>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a:t>
            </a:r>
            <a:r>
              <a:rPr lang="en-US" sz="3200" b="1" dirty="0">
                <a:solidFill>
                  <a:srgbClr val="FF0000"/>
                </a:solidFill>
                <a:latin typeface="Times New Roman" panose="02020603050405020304" pitchFamily="18" charset="0"/>
                <a:cs typeface="Times New Roman" panose="02020603050405020304" pitchFamily="18" charset="0"/>
              </a:rPr>
              <a:t>. BÀI HỌC</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47484" y="984982"/>
            <a:ext cx="57912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Rectangles 27649"/>
          <p:cNvSpPr/>
          <p:nvPr/>
        </p:nvSpPr>
        <p:spPr>
          <a:xfrm>
            <a:off x="228600" y="1429398"/>
            <a:ext cx="9144000" cy="694357"/>
          </a:xfrm>
          <a:prstGeom prst="rect">
            <a:avLst/>
          </a:prstGeom>
          <a:noFill/>
          <a:ln w="9525">
            <a:noFill/>
          </a:ln>
        </p:spPr>
        <p:txBody>
          <a:bodyPr lIns="0" tIns="99981" rIns="0" bIns="99981" anchor="ctr" anchorCtr="0">
            <a:spAutoFit/>
          </a:bodyPr>
          <a:lstStyle/>
          <a:p>
            <a:r>
              <a:rPr lang="en-US" sz="3200" b="1" dirty="0">
                <a:solidFill>
                  <a:srgbClr val="FF0000"/>
                </a:solidFill>
                <a:latin typeface="Times New Roman" panose="02020603050405020304" charset="0"/>
                <a:ea typeface="Arial Unicode MS" pitchFamily="34" charset="-128"/>
                <a:cs typeface="Times New Roman" panose="02020603050405020304" charset="0"/>
              </a:rPr>
              <a:t>3</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Nguyên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nhân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dẫn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đến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tệ</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nạn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xã</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hội</a:t>
            </a:r>
            <a:endParaRPr sz="3200" b="1" dirty="0">
              <a:solidFill>
                <a:srgbClr val="FF0000"/>
              </a:solidFill>
              <a:latin typeface="Times New Roman" panose="02020603050405020304" charset="0"/>
              <a:ea typeface="Arial Unicode MS" pitchFamily="34" charset="-128"/>
              <a:cs typeface="Times New Roman" panose="02020603050405020304" charset="0"/>
            </a:endParaRPr>
          </a:p>
        </p:txBody>
      </p:sp>
    </p:spTree>
    <p:extLst>
      <p:ext uri="{BB962C8B-B14F-4D97-AF65-F5344CB8AC3E}">
        <p14:creationId xmlns:p14="http://schemas.microsoft.com/office/powerpoint/2010/main" val="163282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7" name="Picture 27656" descr="Giáo dục công dân 7 Canh dieu_page-0050"/>
          <p:cNvPicPr>
            <a:picLocks noChangeAspect="1"/>
          </p:cNvPicPr>
          <p:nvPr/>
        </p:nvPicPr>
        <p:blipFill>
          <a:blip r:embed="rId2"/>
          <a:stretch>
            <a:fillRect/>
          </a:stretch>
        </p:blipFill>
        <p:spPr>
          <a:xfrm>
            <a:off x="0" y="0"/>
            <a:ext cx="7162800" cy="5143500"/>
          </a:xfrm>
          <a:prstGeom prst="rect">
            <a:avLst/>
          </a:prstGeom>
          <a:noFill/>
          <a:ln w="9525">
            <a:noFill/>
          </a:ln>
        </p:spPr>
      </p:pic>
      <p:sp>
        <p:nvSpPr>
          <p:cNvPr id="27658" name="Rectangles 27657"/>
          <p:cNvSpPr/>
          <p:nvPr/>
        </p:nvSpPr>
        <p:spPr>
          <a:xfrm>
            <a:off x="7162800" y="209550"/>
            <a:ext cx="1981200" cy="3416320"/>
          </a:xfrm>
          <a:prstGeom prst="rect">
            <a:avLst/>
          </a:prstGeom>
          <a:noFill/>
          <a:ln w="28575" cap="flat" cmpd="sng">
            <a:solidFill>
              <a:srgbClr val="FF0000"/>
            </a:solidFill>
            <a:prstDash val="solid"/>
            <a:miter/>
            <a:headEnd type="none" w="med" len="med"/>
            <a:tailEnd type="none" w="med" len="med"/>
          </a:ln>
        </p:spPr>
        <p:txBody>
          <a:bodyPr wrap="square" anchor="ctr" anchorCtr="0">
            <a:spAutoFit/>
          </a:bodyPr>
          <a:lstStyle/>
          <a:p>
            <a:pPr algn="ct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Do 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ăn</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chơi</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đua</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đòi</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tò</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mò</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và</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K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thì</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thiếu</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sự</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giáo</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dục</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quan</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tâm</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từ</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gia</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đình</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nên</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bị</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bạn</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xấu</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rủ</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rê</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lôi</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400" b="1" dirty="0" err="1">
                <a:solidFill>
                  <a:srgbClr val="0000CC"/>
                </a:solidFill>
                <a:latin typeface="Times New Roman" panose="02020603050405020304" pitchFamily="18" charset="0"/>
                <a:ea typeface="Arial Unicode MS" pitchFamily="34" charset="-128"/>
                <a:cs typeface="Times New Roman" panose="02020603050405020304" pitchFamily="18" charset="0"/>
              </a:rPr>
              <a:t>kéo</a:t>
            </a:r>
            <a:r>
              <a:rPr sz="24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blinds(horizontal)">
                                      <p:cBhvr>
                                        <p:cTn id="7" dur="5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1" name="Group 73"/>
          <p:cNvGrpSpPr/>
          <p:nvPr/>
        </p:nvGrpSpPr>
        <p:grpSpPr>
          <a:xfrm>
            <a:off x="210820" y="135559"/>
            <a:ext cx="8187055" cy="2835275"/>
            <a:chOff x="1868805" y="1760538"/>
            <a:chExt cx="5034914" cy="2172017"/>
          </a:xfrm>
          <a:solidFill>
            <a:schemeClr val="accent1">
              <a:lumMod val="20000"/>
              <a:lumOff val="80000"/>
            </a:schemeClr>
          </a:solidFill>
        </p:grpSpPr>
        <p:sp>
          <p:nvSpPr>
            <p:cNvPr id="75" name="Oval 74"/>
            <p:cNvSpPr/>
            <p:nvPr/>
          </p:nvSpPr>
          <p:spPr>
            <a:xfrm>
              <a:off x="5169544" y="2102614"/>
              <a:ext cx="1734175" cy="1735289"/>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6" name="Oval 75"/>
            <p:cNvSpPr/>
            <p:nvPr/>
          </p:nvSpPr>
          <p:spPr>
            <a:xfrm>
              <a:off x="5337154" y="2270332"/>
              <a:ext cx="1398955" cy="1399854"/>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58374" name="Group 76"/>
            <p:cNvGrpSpPr/>
            <p:nvPr/>
          </p:nvGrpSpPr>
          <p:grpSpPr>
            <a:xfrm>
              <a:off x="1868805" y="1760538"/>
              <a:ext cx="3385676" cy="2172017"/>
              <a:chOff x="1859280" y="1760538"/>
              <a:chExt cx="3385676" cy="2172017"/>
            </a:xfrm>
            <a:grpFill/>
          </p:grpSpPr>
          <p:sp>
            <p:nvSpPr>
              <p:cNvPr id="78" name="Freeform 77"/>
              <p:cNvSpPr/>
              <p:nvPr/>
            </p:nvSpPr>
            <p:spPr>
              <a:xfrm>
                <a:off x="1859280" y="1760538"/>
                <a:ext cx="311985" cy="237461"/>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1" fmla="*/ 295275 w 301625"/>
                  <a:gd name="connsiteY0-2" fmla="*/ 0 h 234950"/>
                  <a:gd name="connsiteX1-3" fmla="*/ 0 w 301625"/>
                  <a:gd name="connsiteY1-4" fmla="*/ 156369 h 234950"/>
                  <a:gd name="connsiteX2-5" fmla="*/ 301625 w 301625"/>
                  <a:gd name="connsiteY2-6" fmla="*/ 234950 h 234950"/>
                  <a:gd name="connsiteX3-7" fmla="*/ 295275 w 301625"/>
                  <a:gd name="connsiteY3-8" fmla="*/ 0 h 234950"/>
                  <a:gd name="connsiteX0-9" fmla="*/ 296127 w 302477"/>
                  <a:gd name="connsiteY0-10" fmla="*/ 0 h 234950"/>
                  <a:gd name="connsiteX1-11" fmla="*/ 852 w 302477"/>
                  <a:gd name="connsiteY1-12" fmla="*/ 156369 h 234950"/>
                  <a:gd name="connsiteX2-13" fmla="*/ 302477 w 302477"/>
                  <a:gd name="connsiteY2-14" fmla="*/ 234950 h 234950"/>
                  <a:gd name="connsiteX3-15" fmla="*/ 296127 w 302477"/>
                  <a:gd name="connsiteY3-16" fmla="*/ 0 h 234950"/>
                  <a:gd name="connsiteX0-17" fmla="*/ 296127 w 302477"/>
                  <a:gd name="connsiteY0-18" fmla="*/ 0 h 234950"/>
                  <a:gd name="connsiteX1-19" fmla="*/ 852 w 302477"/>
                  <a:gd name="connsiteY1-20" fmla="*/ 156369 h 234950"/>
                  <a:gd name="connsiteX2-21" fmla="*/ 302477 w 302477"/>
                  <a:gd name="connsiteY2-22" fmla="*/ 234950 h 234950"/>
                  <a:gd name="connsiteX3-23" fmla="*/ 296127 w 302477"/>
                  <a:gd name="connsiteY3-24" fmla="*/ 0 h 234950"/>
                  <a:gd name="connsiteX0-25" fmla="*/ 305652 w 305652"/>
                  <a:gd name="connsiteY0-26" fmla="*/ 0 h 239712"/>
                  <a:gd name="connsiteX1-27" fmla="*/ 852 w 305652"/>
                  <a:gd name="connsiteY1-28" fmla="*/ 161131 h 239712"/>
                  <a:gd name="connsiteX2-29" fmla="*/ 302477 w 305652"/>
                  <a:gd name="connsiteY2-30" fmla="*/ 239712 h 239712"/>
                  <a:gd name="connsiteX3-31" fmla="*/ 305652 w 305652"/>
                  <a:gd name="connsiteY3-32" fmla="*/ 0 h 239712"/>
                  <a:gd name="connsiteX0-33" fmla="*/ 305652 w 305652"/>
                  <a:gd name="connsiteY0-34" fmla="*/ 0 h 239712"/>
                  <a:gd name="connsiteX1-35" fmla="*/ 852 w 305652"/>
                  <a:gd name="connsiteY1-36" fmla="*/ 161131 h 239712"/>
                  <a:gd name="connsiteX2-37" fmla="*/ 302477 w 305652"/>
                  <a:gd name="connsiteY2-38" fmla="*/ 239712 h 239712"/>
                  <a:gd name="connsiteX3-39" fmla="*/ 305652 w 305652"/>
                  <a:gd name="connsiteY3-40" fmla="*/ 0 h 239712"/>
                  <a:gd name="connsiteX0-41" fmla="*/ 305627 w 309720"/>
                  <a:gd name="connsiteY0-42" fmla="*/ 0 h 237331"/>
                  <a:gd name="connsiteX1-43" fmla="*/ 827 w 309720"/>
                  <a:gd name="connsiteY1-44" fmla="*/ 161131 h 237331"/>
                  <a:gd name="connsiteX2-45" fmla="*/ 309596 w 309720"/>
                  <a:gd name="connsiteY2-46" fmla="*/ 237331 h 237331"/>
                  <a:gd name="connsiteX3-47" fmla="*/ 305627 w 309720"/>
                  <a:gd name="connsiteY3-48" fmla="*/ 0 h 237331"/>
                  <a:gd name="connsiteX0-49" fmla="*/ 305643 w 305643"/>
                  <a:gd name="connsiteY0-50" fmla="*/ 0 h 237331"/>
                  <a:gd name="connsiteX1-51" fmla="*/ 843 w 305643"/>
                  <a:gd name="connsiteY1-52" fmla="*/ 161131 h 237331"/>
                  <a:gd name="connsiteX2-53" fmla="*/ 304849 w 305643"/>
                  <a:gd name="connsiteY2-54" fmla="*/ 237331 h 237331"/>
                  <a:gd name="connsiteX3-55" fmla="*/ 305643 w 305643"/>
                  <a:gd name="connsiteY3-56" fmla="*/ 0 h 237331"/>
                  <a:gd name="connsiteX0-57" fmla="*/ 305805 w 305805"/>
                  <a:gd name="connsiteY0-58" fmla="*/ 0 h 237713"/>
                  <a:gd name="connsiteX1-59" fmla="*/ 1005 w 305805"/>
                  <a:gd name="connsiteY1-60" fmla="*/ 161131 h 237713"/>
                  <a:gd name="connsiteX2-61" fmla="*/ 305011 w 305805"/>
                  <a:gd name="connsiteY2-62" fmla="*/ 237331 h 237713"/>
                  <a:gd name="connsiteX3-63" fmla="*/ 305805 w 305805"/>
                  <a:gd name="connsiteY3-64" fmla="*/ 0 h 237713"/>
                  <a:gd name="connsiteX0-65" fmla="*/ 306764 w 306764"/>
                  <a:gd name="connsiteY0-66" fmla="*/ 0 h 237734"/>
                  <a:gd name="connsiteX1-67" fmla="*/ 1964 w 306764"/>
                  <a:gd name="connsiteY1-68" fmla="*/ 161131 h 237734"/>
                  <a:gd name="connsiteX2-69" fmla="*/ 305970 w 306764"/>
                  <a:gd name="connsiteY2-70" fmla="*/ 237331 h 237734"/>
                  <a:gd name="connsiteX3-71" fmla="*/ 306764 w 306764"/>
                  <a:gd name="connsiteY3-72" fmla="*/ 0 h 237734"/>
                </a:gdLst>
                <a:ahLst/>
                <a:cxnLst>
                  <a:cxn ang="0">
                    <a:pos x="connsiteX0-1" y="connsiteY0-2"/>
                  </a:cxn>
                  <a:cxn ang="0">
                    <a:pos x="connsiteX1-3" y="connsiteY1-4"/>
                  </a:cxn>
                  <a:cxn ang="0">
                    <a:pos x="connsiteX2-5" y="connsiteY2-6"/>
                  </a:cxn>
                  <a:cxn ang="0">
                    <a:pos x="connsiteX3-7" y="connsiteY3-8"/>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9" name="Freeform 78"/>
              <p:cNvSpPr/>
              <p:nvPr/>
            </p:nvSpPr>
            <p:spPr>
              <a:xfrm>
                <a:off x="1859280" y="1919862"/>
                <a:ext cx="3385676" cy="2012693"/>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1" fmla="*/ 0 w 3657600"/>
                  <a:gd name="connsiteY0-2" fmla="*/ 0 h 1996440"/>
                  <a:gd name="connsiteX1-3" fmla="*/ 312420 w 3657600"/>
                  <a:gd name="connsiteY1-4" fmla="*/ 76200 h 1996440"/>
                  <a:gd name="connsiteX2-5" fmla="*/ 3078480 w 3657600"/>
                  <a:gd name="connsiteY2-6" fmla="*/ 60960 h 1996440"/>
                  <a:gd name="connsiteX3-7" fmla="*/ 3657600 w 3657600"/>
                  <a:gd name="connsiteY3-8" fmla="*/ 990600 h 1996440"/>
                  <a:gd name="connsiteX4-9" fmla="*/ 3108960 w 3657600"/>
                  <a:gd name="connsiteY4-10" fmla="*/ 1988820 h 1996440"/>
                  <a:gd name="connsiteX5-11" fmla="*/ 198120 w 3657600"/>
                  <a:gd name="connsiteY5-12" fmla="*/ 1996440 h 1996440"/>
                  <a:gd name="connsiteX6-13" fmla="*/ 0 w 3657600"/>
                  <a:gd name="connsiteY6-14" fmla="*/ 1943100 h 1996440"/>
                  <a:gd name="connsiteX7-15" fmla="*/ 0 w 3657600"/>
                  <a:gd name="connsiteY7-16" fmla="*/ 0 h 1996440"/>
                  <a:gd name="connsiteX0-17" fmla="*/ 0 w 3657600"/>
                  <a:gd name="connsiteY0-18" fmla="*/ 0 h 1996440"/>
                  <a:gd name="connsiteX1-19" fmla="*/ 312420 w 3657600"/>
                  <a:gd name="connsiteY1-20" fmla="*/ 76200 h 1996440"/>
                  <a:gd name="connsiteX2-21" fmla="*/ 3078480 w 3657600"/>
                  <a:gd name="connsiteY2-22" fmla="*/ 60960 h 1996440"/>
                  <a:gd name="connsiteX3-23" fmla="*/ 3657600 w 3657600"/>
                  <a:gd name="connsiteY3-24" fmla="*/ 990600 h 1996440"/>
                  <a:gd name="connsiteX4-25" fmla="*/ 3108960 w 3657600"/>
                  <a:gd name="connsiteY4-26" fmla="*/ 1988820 h 1996440"/>
                  <a:gd name="connsiteX5-27" fmla="*/ 198120 w 3657600"/>
                  <a:gd name="connsiteY5-28" fmla="*/ 1996440 h 1996440"/>
                  <a:gd name="connsiteX6-29" fmla="*/ 0 w 3657600"/>
                  <a:gd name="connsiteY6-30" fmla="*/ 1943100 h 1996440"/>
                  <a:gd name="connsiteX7-31" fmla="*/ 0 w 3657600"/>
                  <a:gd name="connsiteY7-32" fmla="*/ 0 h 1996440"/>
                  <a:gd name="connsiteX0-33" fmla="*/ 0 w 3657600"/>
                  <a:gd name="connsiteY0-34" fmla="*/ 0 h 1996440"/>
                  <a:gd name="connsiteX1-35" fmla="*/ 312420 w 3657600"/>
                  <a:gd name="connsiteY1-36" fmla="*/ 76200 h 1996440"/>
                  <a:gd name="connsiteX2-37" fmla="*/ 3078480 w 3657600"/>
                  <a:gd name="connsiteY2-38" fmla="*/ 60960 h 1996440"/>
                  <a:gd name="connsiteX3-39" fmla="*/ 3657600 w 3657600"/>
                  <a:gd name="connsiteY3-40" fmla="*/ 990600 h 1996440"/>
                  <a:gd name="connsiteX4-41" fmla="*/ 3108960 w 3657600"/>
                  <a:gd name="connsiteY4-42" fmla="*/ 1988820 h 1996440"/>
                  <a:gd name="connsiteX5-43" fmla="*/ 198120 w 3657600"/>
                  <a:gd name="connsiteY5-44" fmla="*/ 1996440 h 1996440"/>
                  <a:gd name="connsiteX6-45" fmla="*/ 0 w 3657600"/>
                  <a:gd name="connsiteY6-46" fmla="*/ 1943100 h 1996440"/>
                  <a:gd name="connsiteX7-47" fmla="*/ 0 w 3657600"/>
                  <a:gd name="connsiteY7-48" fmla="*/ 0 h 1996440"/>
                  <a:gd name="connsiteX0-49" fmla="*/ 0 w 3657600"/>
                  <a:gd name="connsiteY0-50" fmla="*/ 0 h 1996440"/>
                  <a:gd name="connsiteX1-51" fmla="*/ 312420 w 3657600"/>
                  <a:gd name="connsiteY1-52" fmla="*/ 76200 h 1996440"/>
                  <a:gd name="connsiteX2-53" fmla="*/ 3078480 w 3657600"/>
                  <a:gd name="connsiteY2-54" fmla="*/ 60960 h 1996440"/>
                  <a:gd name="connsiteX3-55" fmla="*/ 3657600 w 3657600"/>
                  <a:gd name="connsiteY3-56" fmla="*/ 990600 h 1996440"/>
                  <a:gd name="connsiteX4-57" fmla="*/ 3108960 w 3657600"/>
                  <a:gd name="connsiteY4-58" fmla="*/ 1988820 h 1996440"/>
                  <a:gd name="connsiteX5-59" fmla="*/ 198120 w 3657600"/>
                  <a:gd name="connsiteY5-60" fmla="*/ 1996440 h 1996440"/>
                  <a:gd name="connsiteX6-61" fmla="*/ 0 w 3657600"/>
                  <a:gd name="connsiteY6-62" fmla="*/ 1943100 h 1996440"/>
                  <a:gd name="connsiteX7-63" fmla="*/ 0 w 3657600"/>
                  <a:gd name="connsiteY7-64" fmla="*/ 0 h 1996440"/>
                  <a:gd name="connsiteX0-65" fmla="*/ 0 w 3657600"/>
                  <a:gd name="connsiteY0-66" fmla="*/ 0 h 1996440"/>
                  <a:gd name="connsiteX1-67" fmla="*/ 312420 w 3657600"/>
                  <a:gd name="connsiteY1-68" fmla="*/ 76200 h 1996440"/>
                  <a:gd name="connsiteX2-69" fmla="*/ 3078480 w 3657600"/>
                  <a:gd name="connsiteY2-70" fmla="*/ 60960 h 1996440"/>
                  <a:gd name="connsiteX3-71" fmla="*/ 3657600 w 3657600"/>
                  <a:gd name="connsiteY3-72" fmla="*/ 990600 h 1996440"/>
                  <a:gd name="connsiteX4-73" fmla="*/ 3108960 w 3657600"/>
                  <a:gd name="connsiteY4-74" fmla="*/ 1988820 h 1996440"/>
                  <a:gd name="connsiteX5-75" fmla="*/ 198120 w 3657600"/>
                  <a:gd name="connsiteY5-76" fmla="*/ 1996440 h 1996440"/>
                  <a:gd name="connsiteX6-77" fmla="*/ 0 w 3657600"/>
                  <a:gd name="connsiteY6-78" fmla="*/ 1943100 h 1996440"/>
                  <a:gd name="connsiteX7-79" fmla="*/ 0 w 3657600"/>
                  <a:gd name="connsiteY7-80" fmla="*/ 0 h 1996440"/>
                  <a:gd name="connsiteX0-81" fmla="*/ 0 w 3657600"/>
                  <a:gd name="connsiteY0-82" fmla="*/ 0 h 2012315"/>
                  <a:gd name="connsiteX1-83" fmla="*/ 312420 w 3657600"/>
                  <a:gd name="connsiteY1-84" fmla="*/ 76200 h 2012315"/>
                  <a:gd name="connsiteX2-85" fmla="*/ 3078480 w 3657600"/>
                  <a:gd name="connsiteY2-86" fmla="*/ 60960 h 2012315"/>
                  <a:gd name="connsiteX3-87" fmla="*/ 3657600 w 3657600"/>
                  <a:gd name="connsiteY3-88" fmla="*/ 990600 h 2012315"/>
                  <a:gd name="connsiteX4-89" fmla="*/ 3108960 w 3657600"/>
                  <a:gd name="connsiteY4-90" fmla="*/ 1988820 h 2012315"/>
                  <a:gd name="connsiteX5-91" fmla="*/ 198120 w 3657600"/>
                  <a:gd name="connsiteY5-92" fmla="*/ 2012315 h 2012315"/>
                  <a:gd name="connsiteX6-93" fmla="*/ 0 w 3657600"/>
                  <a:gd name="connsiteY6-94" fmla="*/ 1943100 h 2012315"/>
                  <a:gd name="connsiteX7-95" fmla="*/ 0 w 3657600"/>
                  <a:gd name="connsiteY7-96" fmla="*/ 0 h 2012315"/>
                  <a:gd name="connsiteX0-97" fmla="*/ 0 w 3657600"/>
                  <a:gd name="connsiteY0-98" fmla="*/ 0 h 2012315"/>
                  <a:gd name="connsiteX1-99" fmla="*/ 312420 w 3657600"/>
                  <a:gd name="connsiteY1-100" fmla="*/ 76200 h 2012315"/>
                  <a:gd name="connsiteX2-101" fmla="*/ 3078480 w 3657600"/>
                  <a:gd name="connsiteY2-102" fmla="*/ 60960 h 2012315"/>
                  <a:gd name="connsiteX3-103" fmla="*/ 3657600 w 3657600"/>
                  <a:gd name="connsiteY3-104" fmla="*/ 990600 h 2012315"/>
                  <a:gd name="connsiteX4-105" fmla="*/ 3108960 w 3657600"/>
                  <a:gd name="connsiteY4-106" fmla="*/ 1988820 h 2012315"/>
                  <a:gd name="connsiteX5-107" fmla="*/ 198120 w 3657600"/>
                  <a:gd name="connsiteY5-108" fmla="*/ 2012315 h 2012315"/>
                  <a:gd name="connsiteX6-109" fmla="*/ 0 w 3657600"/>
                  <a:gd name="connsiteY6-110" fmla="*/ 1943100 h 2012315"/>
                  <a:gd name="connsiteX7-111" fmla="*/ 0 w 3657600"/>
                  <a:gd name="connsiteY7-112" fmla="*/ 0 h 2012315"/>
                  <a:gd name="connsiteX0-113" fmla="*/ 0 w 3657600"/>
                  <a:gd name="connsiteY0-114" fmla="*/ 0 h 2012315"/>
                  <a:gd name="connsiteX1-115" fmla="*/ 312420 w 3657600"/>
                  <a:gd name="connsiteY1-116" fmla="*/ 76200 h 2012315"/>
                  <a:gd name="connsiteX2-117" fmla="*/ 3078480 w 3657600"/>
                  <a:gd name="connsiteY2-118" fmla="*/ 60960 h 2012315"/>
                  <a:gd name="connsiteX3-119" fmla="*/ 3657600 w 3657600"/>
                  <a:gd name="connsiteY3-120" fmla="*/ 990600 h 2012315"/>
                  <a:gd name="connsiteX4-121" fmla="*/ 3108960 w 3657600"/>
                  <a:gd name="connsiteY4-122" fmla="*/ 1988820 h 2012315"/>
                  <a:gd name="connsiteX5-123" fmla="*/ 198120 w 3657600"/>
                  <a:gd name="connsiteY5-124" fmla="*/ 2012315 h 2012315"/>
                  <a:gd name="connsiteX6-125" fmla="*/ 0 w 3657600"/>
                  <a:gd name="connsiteY6-126" fmla="*/ 1943100 h 2012315"/>
                  <a:gd name="connsiteX7-127" fmla="*/ 0 w 3657600"/>
                  <a:gd name="connsiteY7-128" fmla="*/ 0 h 20123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nvGrpSpPr>
          <p:cNvPr id="58377" name="Group 79"/>
          <p:cNvGrpSpPr/>
          <p:nvPr/>
        </p:nvGrpSpPr>
        <p:grpSpPr>
          <a:xfrm>
            <a:off x="142875" y="3118485"/>
            <a:ext cx="8255000" cy="2024380"/>
            <a:chOff x="1868805" y="1760538"/>
            <a:chExt cx="5034914" cy="2172017"/>
          </a:xfrm>
        </p:grpSpPr>
        <p:sp>
          <p:nvSpPr>
            <p:cNvPr id="81" name="Oval 80"/>
            <p:cNvSpPr/>
            <p:nvPr/>
          </p:nvSpPr>
          <p:spPr>
            <a:xfrm>
              <a:off x="5169544" y="2104012"/>
              <a:ext cx="1734175" cy="1733962"/>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2" name="Oval 81"/>
            <p:cNvSpPr/>
            <p:nvPr/>
          </p:nvSpPr>
          <p:spPr>
            <a:xfrm>
              <a:off x="5337154" y="2271601"/>
              <a:ext cx="1398955" cy="1398786"/>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grpSp>
          <p:nvGrpSpPr>
            <p:cNvPr id="58380" name="Group 82"/>
            <p:cNvGrpSpPr/>
            <p:nvPr/>
          </p:nvGrpSpPr>
          <p:grpSpPr>
            <a:xfrm>
              <a:off x="1868805" y="1760538"/>
              <a:ext cx="3657600" cy="2172017"/>
              <a:chOff x="1859280" y="1760538"/>
              <a:chExt cx="3657600" cy="2172017"/>
            </a:xfrm>
          </p:grpSpPr>
          <p:sp>
            <p:nvSpPr>
              <p:cNvPr id="84" name="Freeform 83"/>
              <p:cNvSpPr/>
              <p:nvPr/>
            </p:nvSpPr>
            <p:spPr>
              <a:xfrm>
                <a:off x="1859280" y="1760538"/>
                <a:ext cx="311985" cy="237280"/>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1" fmla="*/ 295275 w 301625"/>
                  <a:gd name="connsiteY0-2" fmla="*/ 0 h 234950"/>
                  <a:gd name="connsiteX1-3" fmla="*/ 0 w 301625"/>
                  <a:gd name="connsiteY1-4" fmla="*/ 156369 h 234950"/>
                  <a:gd name="connsiteX2-5" fmla="*/ 301625 w 301625"/>
                  <a:gd name="connsiteY2-6" fmla="*/ 234950 h 234950"/>
                  <a:gd name="connsiteX3-7" fmla="*/ 295275 w 301625"/>
                  <a:gd name="connsiteY3-8" fmla="*/ 0 h 234950"/>
                  <a:gd name="connsiteX0-9" fmla="*/ 296127 w 302477"/>
                  <a:gd name="connsiteY0-10" fmla="*/ 0 h 234950"/>
                  <a:gd name="connsiteX1-11" fmla="*/ 852 w 302477"/>
                  <a:gd name="connsiteY1-12" fmla="*/ 156369 h 234950"/>
                  <a:gd name="connsiteX2-13" fmla="*/ 302477 w 302477"/>
                  <a:gd name="connsiteY2-14" fmla="*/ 234950 h 234950"/>
                  <a:gd name="connsiteX3-15" fmla="*/ 296127 w 302477"/>
                  <a:gd name="connsiteY3-16" fmla="*/ 0 h 234950"/>
                  <a:gd name="connsiteX0-17" fmla="*/ 296127 w 302477"/>
                  <a:gd name="connsiteY0-18" fmla="*/ 0 h 234950"/>
                  <a:gd name="connsiteX1-19" fmla="*/ 852 w 302477"/>
                  <a:gd name="connsiteY1-20" fmla="*/ 156369 h 234950"/>
                  <a:gd name="connsiteX2-21" fmla="*/ 302477 w 302477"/>
                  <a:gd name="connsiteY2-22" fmla="*/ 234950 h 234950"/>
                  <a:gd name="connsiteX3-23" fmla="*/ 296127 w 302477"/>
                  <a:gd name="connsiteY3-24" fmla="*/ 0 h 234950"/>
                  <a:gd name="connsiteX0-25" fmla="*/ 305652 w 305652"/>
                  <a:gd name="connsiteY0-26" fmla="*/ 0 h 239712"/>
                  <a:gd name="connsiteX1-27" fmla="*/ 852 w 305652"/>
                  <a:gd name="connsiteY1-28" fmla="*/ 161131 h 239712"/>
                  <a:gd name="connsiteX2-29" fmla="*/ 302477 w 305652"/>
                  <a:gd name="connsiteY2-30" fmla="*/ 239712 h 239712"/>
                  <a:gd name="connsiteX3-31" fmla="*/ 305652 w 305652"/>
                  <a:gd name="connsiteY3-32" fmla="*/ 0 h 239712"/>
                  <a:gd name="connsiteX0-33" fmla="*/ 305652 w 305652"/>
                  <a:gd name="connsiteY0-34" fmla="*/ 0 h 239712"/>
                  <a:gd name="connsiteX1-35" fmla="*/ 852 w 305652"/>
                  <a:gd name="connsiteY1-36" fmla="*/ 161131 h 239712"/>
                  <a:gd name="connsiteX2-37" fmla="*/ 302477 w 305652"/>
                  <a:gd name="connsiteY2-38" fmla="*/ 239712 h 239712"/>
                  <a:gd name="connsiteX3-39" fmla="*/ 305652 w 305652"/>
                  <a:gd name="connsiteY3-40" fmla="*/ 0 h 239712"/>
                  <a:gd name="connsiteX0-41" fmla="*/ 305627 w 309720"/>
                  <a:gd name="connsiteY0-42" fmla="*/ 0 h 237331"/>
                  <a:gd name="connsiteX1-43" fmla="*/ 827 w 309720"/>
                  <a:gd name="connsiteY1-44" fmla="*/ 161131 h 237331"/>
                  <a:gd name="connsiteX2-45" fmla="*/ 309596 w 309720"/>
                  <a:gd name="connsiteY2-46" fmla="*/ 237331 h 237331"/>
                  <a:gd name="connsiteX3-47" fmla="*/ 305627 w 309720"/>
                  <a:gd name="connsiteY3-48" fmla="*/ 0 h 237331"/>
                  <a:gd name="connsiteX0-49" fmla="*/ 305643 w 305643"/>
                  <a:gd name="connsiteY0-50" fmla="*/ 0 h 237331"/>
                  <a:gd name="connsiteX1-51" fmla="*/ 843 w 305643"/>
                  <a:gd name="connsiteY1-52" fmla="*/ 161131 h 237331"/>
                  <a:gd name="connsiteX2-53" fmla="*/ 304849 w 305643"/>
                  <a:gd name="connsiteY2-54" fmla="*/ 237331 h 237331"/>
                  <a:gd name="connsiteX3-55" fmla="*/ 305643 w 305643"/>
                  <a:gd name="connsiteY3-56" fmla="*/ 0 h 237331"/>
                  <a:gd name="connsiteX0-57" fmla="*/ 305805 w 305805"/>
                  <a:gd name="connsiteY0-58" fmla="*/ 0 h 237713"/>
                  <a:gd name="connsiteX1-59" fmla="*/ 1005 w 305805"/>
                  <a:gd name="connsiteY1-60" fmla="*/ 161131 h 237713"/>
                  <a:gd name="connsiteX2-61" fmla="*/ 305011 w 305805"/>
                  <a:gd name="connsiteY2-62" fmla="*/ 237331 h 237713"/>
                  <a:gd name="connsiteX3-63" fmla="*/ 305805 w 305805"/>
                  <a:gd name="connsiteY3-64" fmla="*/ 0 h 237713"/>
                  <a:gd name="connsiteX0-65" fmla="*/ 306764 w 306764"/>
                  <a:gd name="connsiteY0-66" fmla="*/ 0 h 237734"/>
                  <a:gd name="connsiteX1-67" fmla="*/ 1964 w 306764"/>
                  <a:gd name="connsiteY1-68" fmla="*/ 161131 h 237734"/>
                  <a:gd name="connsiteX2-69" fmla="*/ 305970 w 306764"/>
                  <a:gd name="connsiteY2-70" fmla="*/ 237331 h 237734"/>
                  <a:gd name="connsiteX3-71" fmla="*/ 306764 w 306764"/>
                  <a:gd name="connsiteY3-72" fmla="*/ 0 h 237734"/>
                </a:gdLst>
                <a:ahLst/>
                <a:cxnLst>
                  <a:cxn ang="0">
                    <a:pos x="connsiteX0-1" y="connsiteY0-2"/>
                  </a:cxn>
                  <a:cxn ang="0">
                    <a:pos x="connsiteX1-3" y="connsiteY1-4"/>
                  </a:cxn>
                  <a:cxn ang="0">
                    <a:pos x="connsiteX2-5" y="connsiteY2-6"/>
                  </a:cxn>
                  <a:cxn ang="0">
                    <a:pos x="connsiteX3-7" y="connsiteY3-8"/>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gradFill flip="none" rotWithShape="1">
                <a:gsLst>
                  <a:gs pos="0">
                    <a:schemeClr val="accent1">
                      <a:lumMod val="50000"/>
                    </a:schemeClr>
                  </a:gs>
                  <a:gs pos="100000">
                    <a:schemeClr val="accent1"/>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5" name="Freeform 84"/>
              <p:cNvSpPr/>
              <p:nvPr/>
            </p:nvSpPr>
            <p:spPr>
              <a:xfrm>
                <a:off x="1859280" y="1919830"/>
                <a:ext cx="3657531" cy="2012725"/>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1" fmla="*/ 0 w 3657600"/>
                  <a:gd name="connsiteY0-2" fmla="*/ 0 h 1996440"/>
                  <a:gd name="connsiteX1-3" fmla="*/ 312420 w 3657600"/>
                  <a:gd name="connsiteY1-4" fmla="*/ 76200 h 1996440"/>
                  <a:gd name="connsiteX2-5" fmla="*/ 3078480 w 3657600"/>
                  <a:gd name="connsiteY2-6" fmla="*/ 60960 h 1996440"/>
                  <a:gd name="connsiteX3-7" fmla="*/ 3657600 w 3657600"/>
                  <a:gd name="connsiteY3-8" fmla="*/ 990600 h 1996440"/>
                  <a:gd name="connsiteX4-9" fmla="*/ 3108960 w 3657600"/>
                  <a:gd name="connsiteY4-10" fmla="*/ 1988820 h 1996440"/>
                  <a:gd name="connsiteX5-11" fmla="*/ 198120 w 3657600"/>
                  <a:gd name="connsiteY5-12" fmla="*/ 1996440 h 1996440"/>
                  <a:gd name="connsiteX6-13" fmla="*/ 0 w 3657600"/>
                  <a:gd name="connsiteY6-14" fmla="*/ 1943100 h 1996440"/>
                  <a:gd name="connsiteX7-15" fmla="*/ 0 w 3657600"/>
                  <a:gd name="connsiteY7-16" fmla="*/ 0 h 1996440"/>
                  <a:gd name="connsiteX0-17" fmla="*/ 0 w 3657600"/>
                  <a:gd name="connsiteY0-18" fmla="*/ 0 h 1996440"/>
                  <a:gd name="connsiteX1-19" fmla="*/ 312420 w 3657600"/>
                  <a:gd name="connsiteY1-20" fmla="*/ 76200 h 1996440"/>
                  <a:gd name="connsiteX2-21" fmla="*/ 3078480 w 3657600"/>
                  <a:gd name="connsiteY2-22" fmla="*/ 60960 h 1996440"/>
                  <a:gd name="connsiteX3-23" fmla="*/ 3657600 w 3657600"/>
                  <a:gd name="connsiteY3-24" fmla="*/ 990600 h 1996440"/>
                  <a:gd name="connsiteX4-25" fmla="*/ 3108960 w 3657600"/>
                  <a:gd name="connsiteY4-26" fmla="*/ 1988820 h 1996440"/>
                  <a:gd name="connsiteX5-27" fmla="*/ 198120 w 3657600"/>
                  <a:gd name="connsiteY5-28" fmla="*/ 1996440 h 1996440"/>
                  <a:gd name="connsiteX6-29" fmla="*/ 0 w 3657600"/>
                  <a:gd name="connsiteY6-30" fmla="*/ 1943100 h 1996440"/>
                  <a:gd name="connsiteX7-31" fmla="*/ 0 w 3657600"/>
                  <a:gd name="connsiteY7-32" fmla="*/ 0 h 1996440"/>
                  <a:gd name="connsiteX0-33" fmla="*/ 0 w 3657600"/>
                  <a:gd name="connsiteY0-34" fmla="*/ 0 h 1996440"/>
                  <a:gd name="connsiteX1-35" fmla="*/ 312420 w 3657600"/>
                  <a:gd name="connsiteY1-36" fmla="*/ 76200 h 1996440"/>
                  <a:gd name="connsiteX2-37" fmla="*/ 3078480 w 3657600"/>
                  <a:gd name="connsiteY2-38" fmla="*/ 60960 h 1996440"/>
                  <a:gd name="connsiteX3-39" fmla="*/ 3657600 w 3657600"/>
                  <a:gd name="connsiteY3-40" fmla="*/ 990600 h 1996440"/>
                  <a:gd name="connsiteX4-41" fmla="*/ 3108960 w 3657600"/>
                  <a:gd name="connsiteY4-42" fmla="*/ 1988820 h 1996440"/>
                  <a:gd name="connsiteX5-43" fmla="*/ 198120 w 3657600"/>
                  <a:gd name="connsiteY5-44" fmla="*/ 1996440 h 1996440"/>
                  <a:gd name="connsiteX6-45" fmla="*/ 0 w 3657600"/>
                  <a:gd name="connsiteY6-46" fmla="*/ 1943100 h 1996440"/>
                  <a:gd name="connsiteX7-47" fmla="*/ 0 w 3657600"/>
                  <a:gd name="connsiteY7-48" fmla="*/ 0 h 1996440"/>
                  <a:gd name="connsiteX0-49" fmla="*/ 0 w 3657600"/>
                  <a:gd name="connsiteY0-50" fmla="*/ 0 h 1996440"/>
                  <a:gd name="connsiteX1-51" fmla="*/ 312420 w 3657600"/>
                  <a:gd name="connsiteY1-52" fmla="*/ 76200 h 1996440"/>
                  <a:gd name="connsiteX2-53" fmla="*/ 3078480 w 3657600"/>
                  <a:gd name="connsiteY2-54" fmla="*/ 60960 h 1996440"/>
                  <a:gd name="connsiteX3-55" fmla="*/ 3657600 w 3657600"/>
                  <a:gd name="connsiteY3-56" fmla="*/ 990600 h 1996440"/>
                  <a:gd name="connsiteX4-57" fmla="*/ 3108960 w 3657600"/>
                  <a:gd name="connsiteY4-58" fmla="*/ 1988820 h 1996440"/>
                  <a:gd name="connsiteX5-59" fmla="*/ 198120 w 3657600"/>
                  <a:gd name="connsiteY5-60" fmla="*/ 1996440 h 1996440"/>
                  <a:gd name="connsiteX6-61" fmla="*/ 0 w 3657600"/>
                  <a:gd name="connsiteY6-62" fmla="*/ 1943100 h 1996440"/>
                  <a:gd name="connsiteX7-63" fmla="*/ 0 w 3657600"/>
                  <a:gd name="connsiteY7-64" fmla="*/ 0 h 1996440"/>
                  <a:gd name="connsiteX0-65" fmla="*/ 0 w 3657600"/>
                  <a:gd name="connsiteY0-66" fmla="*/ 0 h 1996440"/>
                  <a:gd name="connsiteX1-67" fmla="*/ 312420 w 3657600"/>
                  <a:gd name="connsiteY1-68" fmla="*/ 76200 h 1996440"/>
                  <a:gd name="connsiteX2-69" fmla="*/ 3078480 w 3657600"/>
                  <a:gd name="connsiteY2-70" fmla="*/ 60960 h 1996440"/>
                  <a:gd name="connsiteX3-71" fmla="*/ 3657600 w 3657600"/>
                  <a:gd name="connsiteY3-72" fmla="*/ 990600 h 1996440"/>
                  <a:gd name="connsiteX4-73" fmla="*/ 3108960 w 3657600"/>
                  <a:gd name="connsiteY4-74" fmla="*/ 1988820 h 1996440"/>
                  <a:gd name="connsiteX5-75" fmla="*/ 198120 w 3657600"/>
                  <a:gd name="connsiteY5-76" fmla="*/ 1996440 h 1996440"/>
                  <a:gd name="connsiteX6-77" fmla="*/ 0 w 3657600"/>
                  <a:gd name="connsiteY6-78" fmla="*/ 1943100 h 1996440"/>
                  <a:gd name="connsiteX7-79" fmla="*/ 0 w 3657600"/>
                  <a:gd name="connsiteY7-80" fmla="*/ 0 h 1996440"/>
                  <a:gd name="connsiteX0-81" fmla="*/ 0 w 3657600"/>
                  <a:gd name="connsiteY0-82" fmla="*/ 0 h 2012315"/>
                  <a:gd name="connsiteX1-83" fmla="*/ 312420 w 3657600"/>
                  <a:gd name="connsiteY1-84" fmla="*/ 76200 h 2012315"/>
                  <a:gd name="connsiteX2-85" fmla="*/ 3078480 w 3657600"/>
                  <a:gd name="connsiteY2-86" fmla="*/ 60960 h 2012315"/>
                  <a:gd name="connsiteX3-87" fmla="*/ 3657600 w 3657600"/>
                  <a:gd name="connsiteY3-88" fmla="*/ 990600 h 2012315"/>
                  <a:gd name="connsiteX4-89" fmla="*/ 3108960 w 3657600"/>
                  <a:gd name="connsiteY4-90" fmla="*/ 1988820 h 2012315"/>
                  <a:gd name="connsiteX5-91" fmla="*/ 198120 w 3657600"/>
                  <a:gd name="connsiteY5-92" fmla="*/ 2012315 h 2012315"/>
                  <a:gd name="connsiteX6-93" fmla="*/ 0 w 3657600"/>
                  <a:gd name="connsiteY6-94" fmla="*/ 1943100 h 2012315"/>
                  <a:gd name="connsiteX7-95" fmla="*/ 0 w 3657600"/>
                  <a:gd name="connsiteY7-96" fmla="*/ 0 h 2012315"/>
                  <a:gd name="connsiteX0-97" fmla="*/ 0 w 3657600"/>
                  <a:gd name="connsiteY0-98" fmla="*/ 0 h 2012315"/>
                  <a:gd name="connsiteX1-99" fmla="*/ 312420 w 3657600"/>
                  <a:gd name="connsiteY1-100" fmla="*/ 76200 h 2012315"/>
                  <a:gd name="connsiteX2-101" fmla="*/ 3078480 w 3657600"/>
                  <a:gd name="connsiteY2-102" fmla="*/ 60960 h 2012315"/>
                  <a:gd name="connsiteX3-103" fmla="*/ 3657600 w 3657600"/>
                  <a:gd name="connsiteY3-104" fmla="*/ 990600 h 2012315"/>
                  <a:gd name="connsiteX4-105" fmla="*/ 3108960 w 3657600"/>
                  <a:gd name="connsiteY4-106" fmla="*/ 1988820 h 2012315"/>
                  <a:gd name="connsiteX5-107" fmla="*/ 198120 w 3657600"/>
                  <a:gd name="connsiteY5-108" fmla="*/ 2012315 h 2012315"/>
                  <a:gd name="connsiteX6-109" fmla="*/ 0 w 3657600"/>
                  <a:gd name="connsiteY6-110" fmla="*/ 1943100 h 2012315"/>
                  <a:gd name="connsiteX7-111" fmla="*/ 0 w 3657600"/>
                  <a:gd name="connsiteY7-112" fmla="*/ 0 h 2012315"/>
                  <a:gd name="connsiteX0-113" fmla="*/ 0 w 3657600"/>
                  <a:gd name="connsiteY0-114" fmla="*/ 0 h 2012315"/>
                  <a:gd name="connsiteX1-115" fmla="*/ 312420 w 3657600"/>
                  <a:gd name="connsiteY1-116" fmla="*/ 76200 h 2012315"/>
                  <a:gd name="connsiteX2-117" fmla="*/ 3078480 w 3657600"/>
                  <a:gd name="connsiteY2-118" fmla="*/ 60960 h 2012315"/>
                  <a:gd name="connsiteX3-119" fmla="*/ 3657600 w 3657600"/>
                  <a:gd name="connsiteY3-120" fmla="*/ 990600 h 2012315"/>
                  <a:gd name="connsiteX4-121" fmla="*/ 3108960 w 3657600"/>
                  <a:gd name="connsiteY4-122" fmla="*/ 1988820 h 2012315"/>
                  <a:gd name="connsiteX5-123" fmla="*/ 198120 w 3657600"/>
                  <a:gd name="connsiteY5-124" fmla="*/ 2012315 h 2012315"/>
                  <a:gd name="connsiteX6-125" fmla="*/ 0 w 3657600"/>
                  <a:gd name="connsiteY6-126" fmla="*/ 1943100 h 2012315"/>
                  <a:gd name="connsiteX7-127" fmla="*/ 0 w 3657600"/>
                  <a:gd name="connsiteY7-128" fmla="*/ 0 h 20123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gradFill flip="none" rotWithShape="1">
                <a:gsLst>
                  <a:gs pos="0">
                    <a:schemeClr val="accent1">
                      <a:lumMod val="50000"/>
                    </a:schemeClr>
                  </a:gs>
                  <a:gs pos="70000">
                    <a:schemeClr val="accent1"/>
                  </a:gs>
                  <a:gs pos="100000">
                    <a:schemeClr val="accent1">
                      <a:lumMod val="60000"/>
                      <a:lumOff val="40000"/>
                    </a:scheme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58383" name="Rectangles 58382"/>
          <p:cNvSpPr/>
          <p:nvPr/>
        </p:nvSpPr>
        <p:spPr>
          <a:xfrm>
            <a:off x="6300852" y="1037688"/>
            <a:ext cx="1482090" cy="1200329"/>
          </a:xfrm>
          <a:prstGeom prst="rect">
            <a:avLst/>
          </a:prstGeom>
          <a:noFill/>
          <a:ln w="9525">
            <a:noFill/>
          </a:ln>
        </p:spPr>
        <p:txBody>
          <a:bodyPr wrap="square" anchor="ctr" anchorCtr="0">
            <a:spAutoFit/>
          </a:bodyPr>
          <a:lstStyle/>
          <a:p>
            <a:pPr algn="ctr"/>
            <a:r>
              <a:rPr sz="3600" b="1" dirty="0" err="1">
                <a:solidFill>
                  <a:srgbClr val="0000CC"/>
                </a:solidFill>
                <a:latin typeface="Times New Roman" panose="02020603050405020304" pitchFamily="18" charset="0"/>
                <a:ea typeface="Arial Unicode MS" pitchFamily="34" charset="-128"/>
                <a:cs typeface="Times New Roman" panose="02020603050405020304" pitchFamily="18" charset="0"/>
              </a:rPr>
              <a:t>Khách</a:t>
            </a:r>
            <a:r>
              <a:rPr sz="36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3600" b="1" dirty="0" err="1">
                <a:solidFill>
                  <a:srgbClr val="0000CC"/>
                </a:solidFill>
                <a:latin typeface="Times New Roman" panose="02020603050405020304" pitchFamily="18" charset="0"/>
                <a:ea typeface="Arial Unicode MS" pitchFamily="34" charset="-128"/>
                <a:cs typeface="Times New Roman" panose="02020603050405020304" pitchFamily="18" charset="0"/>
              </a:rPr>
              <a:t>quan</a:t>
            </a:r>
            <a:r>
              <a:rPr sz="36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p>
        </p:txBody>
      </p:sp>
      <p:sp>
        <p:nvSpPr>
          <p:cNvPr id="58384" name="Rectangles 58383"/>
          <p:cNvSpPr/>
          <p:nvPr/>
        </p:nvSpPr>
        <p:spPr>
          <a:xfrm>
            <a:off x="6477000" y="3605123"/>
            <a:ext cx="1219200" cy="1200329"/>
          </a:xfrm>
          <a:prstGeom prst="rect">
            <a:avLst/>
          </a:prstGeom>
          <a:noFill/>
          <a:ln w="9525">
            <a:noFill/>
          </a:ln>
        </p:spPr>
        <p:txBody>
          <a:bodyPr anchor="ctr" anchorCtr="0">
            <a:spAutoFit/>
          </a:bodyPr>
          <a:lstStyle/>
          <a:p>
            <a:pPr algn="ctr"/>
            <a:r>
              <a:rPr sz="3600" b="1" dirty="0" err="1">
                <a:solidFill>
                  <a:srgbClr val="0000CC"/>
                </a:solidFill>
                <a:latin typeface="Times New Roman" panose="02020603050405020304" pitchFamily="18" charset="0"/>
                <a:ea typeface="Arial Unicode MS" pitchFamily="34" charset="-128"/>
                <a:cs typeface="Times New Roman" panose="02020603050405020304" pitchFamily="18" charset="0"/>
              </a:rPr>
              <a:t>Chủ</a:t>
            </a:r>
            <a:r>
              <a:rPr sz="36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3600" b="1" dirty="0" err="1">
                <a:solidFill>
                  <a:srgbClr val="0000CC"/>
                </a:solidFill>
                <a:latin typeface="Times New Roman" panose="02020603050405020304" pitchFamily="18" charset="0"/>
                <a:ea typeface="Arial Unicode MS" pitchFamily="34" charset="-128"/>
                <a:cs typeface="Times New Roman" panose="02020603050405020304" pitchFamily="18" charset="0"/>
              </a:rPr>
              <a:t>quan</a:t>
            </a:r>
            <a:r>
              <a:rPr sz="36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p>
        </p:txBody>
      </p:sp>
      <p:sp>
        <p:nvSpPr>
          <p:cNvPr id="58385" name="Rectangles 58384"/>
          <p:cNvSpPr/>
          <p:nvPr/>
        </p:nvSpPr>
        <p:spPr>
          <a:xfrm>
            <a:off x="195113" y="379911"/>
            <a:ext cx="5382895" cy="2554545"/>
          </a:xfrm>
          <a:prstGeom prst="rect">
            <a:avLst/>
          </a:prstGeom>
          <a:noFill/>
          <a:ln w="9525">
            <a:noFill/>
          </a:ln>
        </p:spPr>
        <p:txBody>
          <a:bodyPr wrap="square" anchor="ctr" anchorCtr="0">
            <a:spAutoFit/>
          </a:bodyPr>
          <a:lstStyle/>
          <a:p>
            <a:r>
              <a:rPr sz="3200" dirty="0" err="1">
                <a:latin typeface="Times New Roman" panose="02020603050405020304" charset="0"/>
                <a:ea typeface="Arial Unicode MS" pitchFamily="34" charset="-128"/>
                <a:cs typeface="Times New Roman" panose="02020603050405020304" charset="0"/>
              </a:rPr>
              <a:t>Mặt</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trái</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của</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nền</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kinh</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tế</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thị</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trường</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môi</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trường</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sống</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không</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lành</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mạnh</a:t>
            </a:r>
            <a:r>
              <a:rPr sz="3200" dirty="0">
                <a:latin typeface="Times New Roman" panose="02020603050405020304" charset="0"/>
                <a:ea typeface="Arial Unicode MS" pitchFamily="34" charset="-128"/>
                <a:cs typeface="Times New Roman" panose="02020603050405020304" charset="0"/>
              </a:rPr>
              <a:t>, do </a:t>
            </a:r>
            <a:r>
              <a:rPr sz="3200" dirty="0" err="1">
                <a:latin typeface="Times New Roman" panose="02020603050405020304" charset="0"/>
                <a:ea typeface="Arial Unicode MS" pitchFamily="34" charset="-128"/>
                <a:cs typeface="Times New Roman" panose="02020603050405020304" charset="0"/>
              </a:rPr>
              <a:t>sự</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nuông</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chi</a:t>
            </a:r>
            <a:r>
              <a:rPr lang="en-US" sz="3200" dirty="0" err="1">
                <a:latin typeface="Times New Roman" panose="02020603050405020304" charset="0"/>
                <a:ea typeface="Arial Unicode MS" pitchFamily="34" charset="-128"/>
                <a:cs typeface="Times New Roman" panose="02020603050405020304" charset="0"/>
              </a:rPr>
              <a:t>ề</a:t>
            </a:r>
            <a:r>
              <a:rPr sz="3200" dirty="0" err="1">
                <a:latin typeface="Times New Roman" panose="02020603050405020304" charset="0"/>
                <a:ea typeface="Arial Unicode MS" pitchFamily="34" charset="-128"/>
                <a:cs typeface="Times New Roman" panose="02020603050405020304" charset="0"/>
              </a:rPr>
              <a:t>u</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quá</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mức</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và</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buông</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lỏng</a:t>
            </a:r>
            <a:r>
              <a:rPr sz="3200" dirty="0">
                <a:latin typeface="Times New Roman" panose="02020603050405020304" charset="0"/>
                <a:ea typeface="Arial Unicode MS" pitchFamily="34" charset="-128"/>
                <a:cs typeface="Times New Roman" panose="02020603050405020304" charset="0"/>
              </a:rPr>
              <a:t> con </a:t>
            </a:r>
            <a:r>
              <a:rPr sz="3200" dirty="0" err="1">
                <a:latin typeface="Times New Roman" panose="02020603050405020304" charset="0"/>
                <a:ea typeface="Arial Unicode MS" pitchFamily="34" charset="-128"/>
                <a:cs typeface="Times New Roman" panose="02020603050405020304" charset="0"/>
              </a:rPr>
              <a:t>cái</a:t>
            </a:r>
            <a:r>
              <a:rPr sz="3200" dirty="0">
                <a:latin typeface="Times New Roman" panose="02020603050405020304" charset="0"/>
                <a:ea typeface="Arial Unicode MS" pitchFamily="34" charset="-128"/>
                <a:cs typeface="Times New Roman" panose="02020603050405020304" charset="0"/>
              </a:rPr>
              <a:t> </a:t>
            </a:r>
            <a:r>
              <a:rPr sz="3200" dirty="0" err="1">
                <a:latin typeface="Times New Roman" panose="02020603050405020304" charset="0"/>
                <a:ea typeface="Arial Unicode MS" pitchFamily="34" charset="-128"/>
                <a:cs typeface="Times New Roman" panose="02020603050405020304" charset="0"/>
              </a:rPr>
              <a:t>của</a:t>
            </a:r>
            <a:r>
              <a:rPr sz="3200" dirty="0">
                <a:latin typeface="Times New Roman" panose="02020603050405020304" charset="0"/>
                <a:ea typeface="Arial Unicode MS" pitchFamily="34" charset="-128"/>
                <a:cs typeface="Times New Roman" panose="02020603050405020304" charset="0"/>
              </a:rPr>
              <a:t> cha </a:t>
            </a:r>
            <a:r>
              <a:rPr sz="3200" dirty="0" err="1">
                <a:latin typeface="Times New Roman" panose="02020603050405020304" charset="0"/>
                <a:ea typeface="Arial Unicode MS" pitchFamily="34" charset="-128"/>
                <a:cs typeface="Times New Roman" panose="02020603050405020304" charset="0"/>
              </a:rPr>
              <a:t>mẹ</a:t>
            </a:r>
            <a:r>
              <a:rPr lang="vi-VN" altLang="x-none" sz="3200" dirty="0">
                <a:latin typeface="Times New Roman" panose="02020603050405020304" charset="0"/>
                <a:ea typeface="Arial Unicode MS" pitchFamily="34" charset="-128"/>
                <a:cs typeface="Times New Roman" panose="02020603050405020304" charset="0"/>
              </a:rPr>
              <a:t> </a:t>
            </a:r>
          </a:p>
        </p:txBody>
      </p:sp>
      <p:sp>
        <p:nvSpPr>
          <p:cNvPr id="58386" name="Rectangles 58385"/>
          <p:cNvSpPr/>
          <p:nvPr/>
        </p:nvSpPr>
        <p:spPr>
          <a:xfrm>
            <a:off x="381000" y="3393153"/>
            <a:ext cx="4495800" cy="1569660"/>
          </a:xfrm>
          <a:prstGeom prst="rect">
            <a:avLst/>
          </a:prstGeom>
          <a:noFill/>
          <a:ln w="9525">
            <a:noFill/>
          </a:ln>
        </p:spPr>
        <p:txBody>
          <a:bodyPr anchor="ctr" anchorCtr="0">
            <a:spAutoFit/>
          </a:bodyPr>
          <a:lstStyle/>
          <a:p>
            <a:r>
              <a:rPr sz="3200" b="1" dirty="0" err="1">
                <a:solidFill>
                  <a:schemeClr val="bg1"/>
                </a:solidFill>
                <a:latin typeface="Times New Roman" panose="02020603050405020304" charset="0"/>
                <a:ea typeface="Arial Unicode MS" pitchFamily="34" charset="-128"/>
                <a:cs typeface="Times New Roman" panose="02020603050405020304" charset="0"/>
              </a:rPr>
              <a:t>Tò</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mò</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lười</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biếng</a:t>
            </a:r>
            <a:r>
              <a:rPr sz="3200" b="1" dirty="0">
                <a:solidFill>
                  <a:schemeClr val="bg1"/>
                </a:solidFill>
                <a:latin typeface="Times New Roman" panose="02020603050405020304" charset="0"/>
                <a:ea typeface="Arial Unicode MS" pitchFamily="34" charset="-128"/>
                <a:cs typeface="Times New Roman" panose="02020603050405020304" charset="0"/>
              </a:rPr>
              <a:t>, ham </a:t>
            </a:r>
            <a:r>
              <a:rPr sz="3200" b="1" dirty="0" err="1">
                <a:solidFill>
                  <a:schemeClr val="bg1"/>
                </a:solidFill>
                <a:latin typeface="Times New Roman" panose="02020603050405020304" charset="0"/>
                <a:ea typeface="Arial Unicode MS" pitchFamily="34" charset="-128"/>
                <a:cs typeface="Times New Roman" panose="02020603050405020304" charset="0"/>
              </a:rPr>
              <a:t>chơi</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đua</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đòi</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thiếu</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hiểu</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biết</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và</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thiếu</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tự</a:t>
            </a:r>
            <a:r>
              <a:rPr sz="3200" b="1" dirty="0">
                <a:solidFill>
                  <a:schemeClr val="bg1"/>
                </a:solidFill>
                <a:latin typeface="Times New Roman" panose="02020603050405020304" charset="0"/>
                <a:ea typeface="Arial Unicode MS" pitchFamily="34" charset="-128"/>
                <a:cs typeface="Times New Roman" panose="02020603050405020304" charset="0"/>
              </a:rPr>
              <a:t> </a:t>
            </a:r>
            <a:r>
              <a:rPr sz="3200" b="1" dirty="0" err="1">
                <a:solidFill>
                  <a:schemeClr val="bg1"/>
                </a:solidFill>
                <a:latin typeface="Times New Roman" panose="02020603050405020304" charset="0"/>
                <a:ea typeface="Arial Unicode MS" pitchFamily="34" charset="-128"/>
                <a:cs typeface="Times New Roman" panose="02020603050405020304" charset="0"/>
              </a:rPr>
              <a:t>chủ</a:t>
            </a:r>
            <a:r>
              <a:rPr lang="vi-VN" altLang="x-none" sz="3200" b="1" dirty="0">
                <a:solidFill>
                  <a:schemeClr val="bg1"/>
                </a:solidFill>
                <a:latin typeface="Times New Roman" panose="02020603050405020304" charset="0"/>
                <a:ea typeface="Arial Unicode MS" pitchFamily="34" charset="-128"/>
                <a:cs typeface="Times New Roman" panose="02020603050405020304"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83"/>
                                        </p:tgtEl>
                                        <p:attrNameLst>
                                          <p:attrName>style.visibility</p:attrName>
                                        </p:attrNameLst>
                                      </p:cBhvr>
                                      <p:to>
                                        <p:strVal val="visible"/>
                                      </p:to>
                                    </p:set>
                                    <p:animEffect transition="in" filter="blinds(horizontal)">
                                      <p:cBhvr>
                                        <p:cTn id="7" dur="500"/>
                                        <p:tgtEl>
                                          <p:spTgt spid="583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8371"/>
                                        </p:tgtEl>
                                        <p:attrNameLst>
                                          <p:attrName>style.visibility</p:attrName>
                                        </p:attrNameLst>
                                      </p:cBhvr>
                                      <p:to>
                                        <p:strVal val="visible"/>
                                      </p:to>
                                    </p:set>
                                    <p:animEffect transition="in" filter="blinds(horizontal)">
                                      <p:cBhvr>
                                        <p:cTn id="12" dur="500"/>
                                        <p:tgtEl>
                                          <p:spTgt spid="5837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8385"/>
                                        </p:tgtEl>
                                        <p:attrNameLst>
                                          <p:attrName>style.visibility</p:attrName>
                                        </p:attrNameLst>
                                      </p:cBhvr>
                                      <p:to>
                                        <p:strVal val="visible"/>
                                      </p:to>
                                    </p:set>
                                    <p:animEffect transition="in" filter="blinds(horizontal)">
                                      <p:cBhvr>
                                        <p:cTn id="15" dur="500"/>
                                        <p:tgtEl>
                                          <p:spTgt spid="5838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8384"/>
                                        </p:tgtEl>
                                        <p:attrNameLst>
                                          <p:attrName>style.visibility</p:attrName>
                                        </p:attrNameLst>
                                      </p:cBhvr>
                                      <p:to>
                                        <p:strVal val="visible"/>
                                      </p:to>
                                    </p:set>
                                    <p:animEffect transition="in" filter="blinds(horizontal)">
                                      <p:cBhvr>
                                        <p:cTn id="20" dur="500"/>
                                        <p:tgtEl>
                                          <p:spTgt spid="5838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8377"/>
                                        </p:tgtEl>
                                        <p:attrNameLst>
                                          <p:attrName>style.visibility</p:attrName>
                                        </p:attrNameLst>
                                      </p:cBhvr>
                                      <p:to>
                                        <p:strVal val="visible"/>
                                      </p:to>
                                    </p:set>
                                    <p:animEffect transition="in" filter="blinds(horizontal)">
                                      <p:cBhvr>
                                        <p:cTn id="25" dur="5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3" grpId="0"/>
      <p:bldP spid="58384" grpId="0"/>
      <p:bldP spid="583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5791200" cy="1138773"/>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a:t>
            </a:r>
            <a:r>
              <a:rPr lang="en-US" sz="3200" b="1" dirty="0">
                <a:solidFill>
                  <a:srgbClr val="FF0000"/>
                </a:solidFill>
                <a:latin typeface="Times New Roman" panose="02020603050405020304" pitchFamily="18" charset="0"/>
                <a:cs typeface="Times New Roman" panose="02020603050405020304" pitchFamily="18" charset="0"/>
              </a:rPr>
              <a:t>. BÀI HỌC</a:t>
            </a:r>
            <a:br>
              <a:rPr lang="en-US" sz="3200" b="1" dirty="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s 27649"/>
          <p:cNvSpPr/>
          <p:nvPr/>
        </p:nvSpPr>
        <p:spPr>
          <a:xfrm>
            <a:off x="157480" y="444416"/>
            <a:ext cx="9144000" cy="694357"/>
          </a:xfrm>
          <a:prstGeom prst="rect">
            <a:avLst/>
          </a:prstGeom>
          <a:noFill/>
          <a:ln w="9525">
            <a:noFill/>
          </a:ln>
        </p:spPr>
        <p:txBody>
          <a:bodyPr lIns="0" tIns="99981" rIns="0" bIns="99981" anchor="ctr" anchorCtr="0">
            <a:spAutoFit/>
          </a:bodyPr>
          <a:lstStyle/>
          <a:p>
            <a:r>
              <a:rPr lang="en-US" sz="3200" b="1" dirty="0">
                <a:solidFill>
                  <a:srgbClr val="FF0000"/>
                </a:solidFill>
                <a:latin typeface="Times New Roman" panose="02020603050405020304" charset="0"/>
                <a:ea typeface="Arial Unicode MS" pitchFamily="34" charset="-128"/>
                <a:cs typeface="Times New Roman" panose="02020603050405020304" charset="0"/>
              </a:rPr>
              <a:t>3</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Nguyên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nhân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dẫn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đến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tệ</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nạn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xã</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hội</a:t>
            </a:r>
            <a:endParaRPr sz="3200" b="1" dirty="0">
              <a:solidFill>
                <a:srgbClr val="FF0000"/>
              </a:solidFill>
              <a:latin typeface="Times New Roman" panose="02020603050405020304" charset="0"/>
              <a:ea typeface="Arial Unicode MS" pitchFamily="34" charset="-128"/>
              <a:cs typeface="Times New Roman" panose="02020603050405020304" charset="0"/>
            </a:endParaRPr>
          </a:p>
        </p:txBody>
      </p:sp>
      <p:sp>
        <p:nvSpPr>
          <p:cNvPr id="6" name="Rectangles 30752"/>
          <p:cNvSpPr/>
          <p:nvPr/>
        </p:nvSpPr>
        <p:spPr>
          <a:xfrm>
            <a:off x="76200" y="940028"/>
            <a:ext cx="9067800" cy="3754874"/>
          </a:xfrm>
          <a:prstGeom prst="rect">
            <a:avLst/>
          </a:prstGeom>
          <a:noFill/>
          <a:ln w="15875" cap="flat" cmpd="sng">
            <a:noFill/>
            <a:prstDash val="dash"/>
            <a:miter/>
            <a:headEnd type="none" w="med" len="med"/>
            <a:tailEnd type="none" w="med" len="med"/>
          </a:ln>
        </p:spPr>
        <p:txBody>
          <a:bodyPr wrap="square" anchor="ctr" anchorCtr="0">
            <a:spAutoFit/>
          </a:bodyPr>
          <a:lstStyle/>
          <a:p>
            <a:r>
              <a:rPr lang="en-US" sz="3400" dirty="0" err="1">
                <a:latin typeface="Times New Roman" panose="02020603050405020304" charset="0"/>
                <a:ea typeface="Arial Unicode MS" pitchFamily="34" charset="-128"/>
                <a:cs typeface="Times New Roman" panose="02020603050405020304" charset="0"/>
              </a:rPr>
              <a:t>Tệ</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nạn</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xã</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hội</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bắt</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nguồn</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từ</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nhiều</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nguyên</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nhân</a:t>
            </a:r>
            <a:r>
              <a:rPr lang="en-US" sz="3400" dirty="0">
                <a:latin typeface="Times New Roman" panose="02020603050405020304" charset="0"/>
                <a:ea typeface="Arial Unicode MS" pitchFamily="34" charset="-128"/>
                <a:cs typeface="Times New Roman" panose="02020603050405020304" charset="0"/>
              </a:rPr>
              <a:t>: </a:t>
            </a:r>
          </a:p>
          <a:p>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Thiếu</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hiểu</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biết</a:t>
            </a:r>
            <a:r>
              <a:rPr lang="en-US" sz="3400" dirty="0">
                <a:latin typeface="Times New Roman" panose="02020603050405020304" charset="0"/>
                <a:ea typeface="Arial Unicode MS" pitchFamily="34" charset="-128"/>
                <a:cs typeface="Times New Roman" panose="02020603050405020304" charset="0"/>
              </a:rPr>
              <a:t>.</a:t>
            </a:r>
          </a:p>
          <a:p>
            <a:r>
              <a:rPr lang="en-US" sz="3400" dirty="0">
                <a:latin typeface="Times New Roman" panose="02020603050405020304" charset="0"/>
                <a:ea typeface="Arial Unicode MS" pitchFamily="34" charset="-128"/>
                <a:cs typeface="Times New Roman" panose="02020603050405020304" charset="0"/>
              </a:rPr>
              <a:t>- Ham </a:t>
            </a:r>
            <a:r>
              <a:rPr lang="en-US" sz="3400" dirty="0" err="1">
                <a:latin typeface="Times New Roman" panose="02020603050405020304" charset="0"/>
                <a:ea typeface="Arial Unicode MS" pitchFamily="34" charset="-128"/>
                <a:cs typeface="Times New Roman" panose="02020603050405020304" charset="0"/>
              </a:rPr>
              <a:t>chơi</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đua</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đòi</a:t>
            </a:r>
            <a:r>
              <a:rPr lang="en-US" sz="3400" dirty="0">
                <a:latin typeface="Times New Roman" panose="02020603050405020304" charset="0"/>
                <a:ea typeface="Arial Unicode MS" pitchFamily="34" charset="-128"/>
                <a:cs typeface="Times New Roman" panose="02020603050405020304" charset="0"/>
              </a:rPr>
              <a:t>.</a:t>
            </a:r>
          </a:p>
          <a:p>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Bị</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dụ</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dỗ</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lôi</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kéo</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mua</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chuộc</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hoặc</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ép</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buộc</a:t>
            </a:r>
            <a:r>
              <a:rPr lang="en-US" sz="3400" dirty="0">
                <a:latin typeface="Times New Roman" panose="02020603050405020304" charset="0"/>
                <a:ea typeface="Arial Unicode MS" pitchFamily="34" charset="-128"/>
                <a:cs typeface="Times New Roman" panose="02020603050405020304" charset="0"/>
              </a:rPr>
              <a:t>;</a:t>
            </a:r>
          </a:p>
          <a:p>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Thiếu</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sự</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giáo</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dục</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phù</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hợp</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quan</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tâm</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chăm</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sóc</a:t>
            </a:r>
            <a:r>
              <a:rPr lang="en-US" sz="3400" dirty="0">
                <a:latin typeface="Times New Roman" panose="02020603050405020304" charset="0"/>
                <a:ea typeface="Arial Unicode MS" pitchFamily="34" charset="-128"/>
                <a:cs typeface="Times New Roman" panose="02020603050405020304" charset="0"/>
              </a:rPr>
              <a:t>, chia </a:t>
            </a:r>
            <a:r>
              <a:rPr lang="en-US" sz="3400" dirty="0" err="1">
                <a:latin typeface="Times New Roman" panose="02020603050405020304" charset="0"/>
                <a:ea typeface="Arial Unicode MS" pitchFamily="34" charset="-128"/>
                <a:cs typeface="Times New Roman" panose="02020603050405020304" charset="0"/>
              </a:rPr>
              <a:t>sẻ</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yêu</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thương</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của</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gia</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đình</a:t>
            </a:r>
            <a:r>
              <a:rPr lang="en-US" sz="3400" dirty="0">
                <a:latin typeface="Times New Roman" panose="02020603050405020304" charset="0"/>
                <a:ea typeface="Arial Unicode MS" pitchFamily="34" charset="-128"/>
                <a:cs typeface="Times New Roman" panose="02020603050405020304" charset="0"/>
              </a:rPr>
              <a:t>;</a:t>
            </a:r>
          </a:p>
          <a:p>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Thiếu</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môi</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trường</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vui</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chơi</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giải</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trí</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lành</a:t>
            </a:r>
            <a:r>
              <a:rPr lang="en-US" sz="3400" dirty="0">
                <a:latin typeface="Times New Roman" panose="02020603050405020304" charset="0"/>
                <a:ea typeface="Arial Unicode MS" pitchFamily="34" charset="-128"/>
                <a:cs typeface="Times New Roman" panose="02020603050405020304" charset="0"/>
              </a:rPr>
              <a:t> </a:t>
            </a:r>
            <a:r>
              <a:rPr lang="en-US" sz="3400" dirty="0" err="1">
                <a:latin typeface="Times New Roman" panose="02020603050405020304" charset="0"/>
                <a:ea typeface="Arial Unicode MS" pitchFamily="34" charset="-128"/>
                <a:cs typeface="Times New Roman" panose="02020603050405020304" charset="0"/>
              </a:rPr>
              <a:t>mạnh</a:t>
            </a:r>
            <a:r>
              <a:rPr lang="en-US" sz="3400" dirty="0">
                <a:latin typeface="Times New Roman" panose="02020603050405020304" charset="0"/>
                <a:ea typeface="Arial Unicode MS" pitchFamily="34" charset="-128"/>
                <a:cs typeface="Times New Roman" panose="02020603050405020304" charset="0"/>
              </a:rPr>
              <a:t>...</a:t>
            </a:r>
          </a:p>
        </p:txBody>
      </p:sp>
      <p:sp>
        <p:nvSpPr>
          <p:cNvPr id="2" name="Rectangle 1"/>
          <p:cNvSpPr/>
          <p:nvPr/>
        </p:nvSpPr>
        <p:spPr>
          <a:xfrm>
            <a:off x="152400" y="4558725"/>
            <a:ext cx="5174815" cy="584775"/>
          </a:xfrm>
          <a:prstGeom prst="rect">
            <a:avLst/>
          </a:prstGeom>
        </p:spPr>
        <p:txBody>
          <a:bodyPr wrap="none">
            <a:spAutoFit/>
          </a:bodyPr>
          <a:lstStyle/>
          <a:p>
            <a:r>
              <a:rPr lang="en-US" sz="3200" b="1" dirty="0">
                <a:solidFill>
                  <a:srgbClr val="FF0000"/>
                </a:solidFill>
                <a:latin typeface="Times New Roman" panose="02020603050405020304" charset="0"/>
                <a:ea typeface="Arial Unicode MS" pitchFamily="34" charset="-128"/>
                <a:cs typeface="Times New Roman" panose="02020603050405020304" charset="0"/>
              </a:rPr>
              <a:t>4. </a:t>
            </a:r>
            <a:r>
              <a:rPr lang="en-US" sz="3200" b="1" dirty="0" err="1">
                <a:solidFill>
                  <a:srgbClr val="FF0000"/>
                </a:solidFill>
                <a:latin typeface="Times New Roman" panose="02020603050405020304" charset="0"/>
                <a:ea typeface="Arial Unicode MS" pitchFamily="34" charset="-128"/>
                <a:cs typeface="Times New Roman" panose="02020603050405020304" charset="0"/>
              </a:rPr>
              <a:t>Hậu</a:t>
            </a:r>
            <a:r>
              <a:rPr lang="en-US" sz="3200" b="1" dirty="0">
                <a:solidFill>
                  <a:srgbClr val="FF0000"/>
                </a:solidFill>
                <a:latin typeface="Times New Roman" panose="02020603050405020304" charset="0"/>
                <a:ea typeface="Arial Unicode MS" pitchFamily="34" charset="-128"/>
                <a:cs typeface="Times New Roman" panose="02020603050405020304" charset="0"/>
              </a:rPr>
              <a:t> </a:t>
            </a:r>
            <a:r>
              <a:rPr lang="en-US" sz="3200" b="1" dirty="0" err="1">
                <a:solidFill>
                  <a:srgbClr val="FF0000"/>
                </a:solidFill>
                <a:latin typeface="Times New Roman" panose="02020603050405020304" charset="0"/>
                <a:ea typeface="Arial Unicode MS" pitchFamily="34" charset="-128"/>
                <a:cs typeface="Times New Roman" panose="02020603050405020304" charset="0"/>
              </a:rPr>
              <a:t>quả</a:t>
            </a:r>
            <a:r>
              <a:rPr lang="en-US" sz="3200" b="1" dirty="0">
                <a:solidFill>
                  <a:srgbClr val="FF0000"/>
                </a:solidFill>
                <a:latin typeface="Times New Roman" panose="02020603050405020304" charset="0"/>
                <a:ea typeface="Arial Unicode MS" pitchFamily="34" charset="-128"/>
                <a:cs typeface="Times New Roman" panose="02020603050405020304" charset="0"/>
              </a:rPr>
              <a:t> </a:t>
            </a:r>
            <a:r>
              <a:rPr lang="en-US" sz="3200" b="1" dirty="0" err="1">
                <a:solidFill>
                  <a:srgbClr val="FF0000"/>
                </a:solidFill>
                <a:latin typeface="Times New Roman" panose="02020603050405020304" charset="0"/>
                <a:ea typeface="Arial Unicode MS" pitchFamily="34" charset="-128"/>
                <a:cs typeface="Times New Roman" panose="02020603050405020304" charset="0"/>
              </a:rPr>
              <a:t>của</a:t>
            </a:r>
            <a:r>
              <a:rPr lang="en-US" sz="3200" b="1" dirty="0">
                <a:solidFill>
                  <a:srgbClr val="FF0000"/>
                </a:solidFill>
                <a:latin typeface="Times New Roman" panose="02020603050405020304" charset="0"/>
                <a:ea typeface="Arial Unicode MS" pitchFamily="34" charset="-128"/>
                <a:cs typeface="Times New Roman" panose="02020603050405020304" charset="0"/>
              </a:rPr>
              <a:t> </a:t>
            </a:r>
            <a:r>
              <a:rPr lang="en-US" sz="3200" b="1" dirty="0" err="1">
                <a:solidFill>
                  <a:srgbClr val="FF0000"/>
                </a:solidFill>
                <a:latin typeface="Times New Roman" panose="02020603050405020304" charset="0"/>
                <a:ea typeface="Arial Unicode MS" pitchFamily="34" charset="-128"/>
                <a:cs typeface="Times New Roman" panose="02020603050405020304" charset="0"/>
              </a:rPr>
              <a:t>tệ</a:t>
            </a:r>
            <a:r>
              <a:rPr lang="en-US" sz="3200" b="1" dirty="0">
                <a:solidFill>
                  <a:srgbClr val="FF0000"/>
                </a:solidFill>
                <a:latin typeface="Times New Roman" panose="02020603050405020304" charset="0"/>
                <a:ea typeface="Arial Unicode MS" pitchFamily="34" charset="-128"/>
                <a:cs typeface="Times New Roman" panose="02020603050405020304" charset="0"/>
              </a:rPr>
              <a:t> </a:t>
            </a:r>
            <a:r>
              <a:rPr lang="en-US" sz="3200" b="1" dirty="0" err="1">
                <a:solidFill>
                  <a:srgbClr val="FF0000"/>
                </a:solidFill>
                <a:latin typeface="Times New Roman" panose="02020603050405020304" charset="0"/>
                <a:ea typeface="Arial Unicode MS" pitchFamily="34" charset="-128"/>
                <a:cs typeface="Times New Roman" panose="02020603050405020304" charset="0"/>
              </a:rPr>
              <a:t>nạn</a:t>
            </a:r>
            <a:r>
              <a:rPr lang="en-US" sz="3200" b="1" dirty="0">
                <a:solidFill>
                  <a:srgbClr val="FF0000"/>
                </a:solidFill>
                <a:latin typeface="Times New Roman" panose="02020603050405020304" charset="0"/>
                <a:ea typeface="Arial Unicode MS" pitchFamily="34" charset="-128"/>
                <a:cs typeface="Times New Roman" panose="02020603050405020304" charset="0"/>
              </a:rPr>
              <a:t> </a:t>
            </a:r>
            <a:r>
              <a:rPr lang="en-US" sz="3200" b="1" dirty="0" err="1">
                <a:solidFill>
                  <a:srgbClr val="FF0000"/>
                </a:solidFill>
                <a:latin typeface="Times New Roman" panose="02020603050405020304" charset="0"/>
                <a:ea typeface="Arial Unicode MS" pitchFamily="34" charset="-128"/>
                <a:cs typeface="Times New Roman" panose="02020603050405020304" charset="0"/>
              </a:rPr>
              <a:t>xã</a:t>
            </a:r>
            <a:r>
              <a:rPr lang="en-US" sz="3200" b="1" dirty="0">
                <a:solidFill>
                  <a:srgbClr val="FF0000"/>
                </a:solidFill>
                <a:latin typeface="Times New Roman" panose="02020603050405020304" charset="0"/>
                <a:ea typeface="Arial Unicode MS" pitchFamily="34" charset="-128"/>
                <a:cs typeface="Times New Roman" panose="02020603050405020304" charset="0"/>
              </a:rPr>
              <a:t> </a:t>
            </a:r>
            <a:r>
              <a:rPr lang="en-US" sz="3200" b="1" dirty="0" err="1">
                <a:solidFill>
                  <a:srgbClr val="FF0000"/>
                </a:solidFill>
                <a:latin typeface="Times New Roman" panose="02020603050405020304" charset="0"/>
                <a:ea typeface="Arial Unicode MS" pitchFamily="34" charset="-128"/>
                <a:cs typeface="Times New Roman" panose="02020603050405020304" charset="0"/>
              </a:rPr>
              <a:t>hội</a:t>
            </a:r>
            <a:endParaRPr lang="en-US" sz="3200" b="1" dirty="0">
              <a:solidFill>
                <a:srgbClr val="FF0000"/>
              </a:solidFill>
              <a:latin typeface="Times New Roman" panose="02020603050405020304" charset="0"/>
              <a:ea typeface="Arial Unicode MS" pitchFamily="34" charset="-128"/>
              <a:cs typeface="Times New Roman" panose="02020603050405020304" charset="0"/>
            </a:endParaRPr>
          </a:p>
        </p:txBody>
      </p:sp>
    </p:spTree>
    <p:extLst>
      <p:ext uri="{BB962C8B-B14F-4D97-AF65-F5344CB8AC3E}">
        <p14:creationId xmlns:p14="http://schemas.microsoft.com/office/powerpoint/2010/main" val="172913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1" name="Rectangles 30750"/>
          <p:cNvSpPr/>
          <p:nvPr/>
        </p:nvSpPr>
        <p:spPr>
          <a:xfrm>
            <a:off x="102870" y="-55245"/>
            <a:ext cx="9041130" cy="691515"/>
          </a:xfrm>
          <a:prstGeom prst="rect">
            <a:avLst/>
          </a:prstGeom>
          <a:solidFill>
            <a:srgbClr val="FFCC99"/>
          </a:solidFill>
          <a:ln w="9525">
            <a:noFill/>
          </a:ln>
        </p:spPr>
        <p:txBody>
          <a:bodyPr wrap="square" lIns="0" tIns="99981" rIns="0" bIns="99981" anchor="ctr" anchorCtr="0">
            <a:spAutoFit/>
          </a:bodyPr>
          <a:lstStyle/>
          <a:p>
            <a:r>
              <a:rPr lang="en-US" sz="3200" b="1" dirty="0">
                <a:solidFill>
                  <a:srgbClr val="FF0000"/>
                </a:solidFill>
                <a:latin typeface="Times New Roman" panose="02020603050405020304" charset="0"/>
                <a:ea typeface="Arial Unicode MS" pitchFamily="34" charset="-128"/>
                <a:cs typeface="Times New Roman" panose="02020603050405020304" charset="0"/>
              </a:rPr>
              <a:t>4</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Hậu</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quả</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của</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tệ</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nạn</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xã</a:t>
            </a:r>
            <a:r>
              <a:rPr sz="3200" b="1" dirty="0">
                <a:solidFill>
                  <a:srgbClr val="FF0000"/>
                </a:solidFill>
                <a:latin typeface="Times New Roman" panose="02020603050405020304" charset="0"/>
                <a:ea typeface="Arial Unicode MS" pitchFamily="34" charset="-128"/>
                <a:cs typeface="Times New Roman" panose="02020603050405020304" charset="0"/>
              </a:rPr>
              <a:t> </a:t>
            </a:r>
            <a:r>
              <a:rPr sz="3200" b="1" dirty="0" err="1">
                <a:solidFill>
                  <a:srgbClr val="FF0000"/>
                </a:solidFill>
                <a:latin typeface="Times New Roman" panose="02020603050405020304" charset="0"/>
                <a:ea typeface="Arial Unicode MS" pitchFamily="34" charset="-128"/>
                <a:cs typeface="Times New Roman" panose="02020603050405020304" charset="0"/>
              </a:rPr>
              <a:t>hội</a:t>
            </a:r>
            <a:endParaRPr sz="3200" b="1" dirty="0">
              <a:solidFill>
                <a:srgbClr val="FF0000"/>
              </a:solidFill>
              <a:latin typeface="Times New Roman" panose="02020603050405020304" charset="0"/>
              <a:ea typeface="Arial Unicode MS" pitchFamily="34" charset="-128"/>
              <a:cs typeface="Times New Roman" panose="02020603050405020304" charset="0"/>
            </a:endParaRPr>
          </a:p>
        </p:txBody>
      </p:sp>
      <p:sp>
        <p:nvSpPr>
          <p:cNvPr id="30752" name="Rectangles 30751"/>
          <p:cNvSpPr/>
          <p:nvPr/>
        </p:nvSpPr>
        <p:spPr>
          <a:xfrm>
            <a:off x="102870" y="1180337"/>
            <a:ext cx="8812530" cy="2062103"/>
          </a:xfrm>
          <a:prstGeom prst="rect">
            <a:avLst/>
          </a:prstGeom>
          <a:noFill/>
          <a:ln w="38100" cap="flat" cmpd="sng">
            <a:solidFill>
              <a:srgbClr val="FF0000"/>
            </a:solidFill>
            <a:prstDash val="solid"/>
            <a:miter/>
            <a:headEnd type="none" w="med" len="med"/>
            <a:tailEnd type="none" w="med" len="med"/>
          </a:ln>
        </p:spPr>
        <p:txBody>
          <a:bodyPr wrap="square" anchor="ctr" anchorCtr="0">
            <a:spAutoFit/>
          </a:bodyPr>
          <a:lstStyle/>
          <a:p>
            <a:r>
              <a:rPr lang="vi-VN" altLang="x-none" sz="3200" b="1" dirty="0">
                <a:solidFill>
                  <a:srgbClr val="0000CC"/>
                </a:solidFill>
                <a:latin typeface="Times New Roman" panose="02020603050405020304" pitchFamily="18" charset="0"/>
                <a:ea typeface="Arial Unicode MS" pitchFamily="34" charset="-128"/>
                <a:cs typeface="Times New Roman" panose="02020603050405020304" pitchFamily="18" charset="0"/>
              </a:rPr>
              <a:t>H rất thích đua xe nên đã rủ các bạn tham gia với mình. Trong lúc đua xe, H đã làm mọi người đi đường hoảng sợ, thậm chí còn đâm vào vợ chồng anh K, khiến họ bị thương nặng</a:t>
            </a:r>
            <a:r>
              <a:rPr lang="en-US" altLang="x-none" sz="3200" b="1" dirty="0">
                <a:solidFill>
                  <a:srgbClr val="0000CC"/>
                </a:solidFill>
                <a:latin typeface="Times New Roman" panose="02020603050405020304" pitchFamily="18" charset="0"/>
                <a:ea typeface="Arial Unicode MS" pitchFamily="34" charset="-128"/>
                <a:cs typeface="Times New Roman" panose="02020603050405020304" pitchFamily="18" charset="0"/>
              </a:rPr>
              <a:t>.</a:t>
            </a:r>
            <a:endParaRPr lang="vi-VN" altLang="x-none" sz="3200" b="1" dirty="0">
              <a:solidFill>
                <a:srgbClr val="0000CC"/>
              </a:solidFill>
              <a:latin typeface="Times New Roman" panose="02020603050405020304" pitchFamily="18" charset="0"/>
              <a:ea typeface="Arial Unicode MS" pitchFamily="34" charset="-128"/>
              <a:cs typeface="Times New Roman" panose="02020603050405020304" pitchFamily="18" charset="0"/>
            </a:endParaRPr>
          </a:p>
        </p:txBody>
      </p:sp>
      <p:sp>
        <p:nvSpPr>
          <p:cNvPr id="30753" name="Rectangles 30752"/>
          <p:cNvSpPr/>
          <p:nvPr/>
        </p:nvSpPr>
        <p:spPr>
          <a:xfrm>
            <a:off x="228600" y="3313484"/>
            <a:ext cx="3200400" cy="1815882"/>
          </a:xfrm>
          <a:prstGeom prst="rect">
            <a:avLst/>
          </a:prstGeom>
          <a:noFill/>
          <a:ln w="15875" cap="flat" cmpd="sng">
            <a:solidFill>
              <a:srgbClr val="0000FF"/>
            </a:solidFill>
            <a:prstDash val="solid"/>
            <a:miter/>
            <a:headEnd type="none" w="med" len="med"/>
            <a:tailEnd type="none" w="med" len="med"/>
          </a:ln>
        </p:spPr>
        <p:txBody>
          <a:bodyPr wrap="square" anchor="ctr" anchorCtr="0">
            <a:spAutoFit/>
          </a:bodyPr>
          <a:lstStyle/>
          <a:p>
            <a:r>
              <a:rPr sz="2800" b="1" dirty="0" err="1">
                <a:latin typeface="Times New Roman" panose="02020603050405020304" pitchFamily="18" charset="0"/>
                <a:ea typeface="Arial Unicode MS" pitchFamily="34" charset="-128"/>
                <a:cs typeface="Times New Roman" panose="02020603050405020304" pitchFamily="18" charset="0"/>
              </a:rPr>
              <a:t>Em</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hãy</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liệt</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kê</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hậu</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quả</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của</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việc</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đua</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xe</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đối</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với</a:t>
            </a:r>
            <a:r>
              <a:rPr sz="2800" b="1" dirty="0">
                <a:latin typeface="Times New Roman" panose="02020603050405020304" pitchFamily="18" charset="0"/>
                <a:ea typeface="Arial Unicode MS" pitchFamily="34" charset="-128"/>
                <a:cs typeface="Times New Roman" panose="02020603050405020304" pitchFamily="18" charset="0"/>
              </a:rPr>
              <a:t> H </a:t>
            </a:r>
            <a:r>
              <a:rPr sz="2800" b="1" dirty="0" err="1">
                <a:latin typeface="Times New Roman" panose="02020603050405020304" pitchFamily="18" charset="0"/>
                <a:ea typeface="Arial Unicode MS" pitchFamily="34" charset="-128"/>
                <a:cs typeface="Times New Roman" panose="02020603050405020304" pitchFamily="18" charset="0"/>
              </a:rPr>
              <a:t>và</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vợ</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chồng</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anh</a:t>
            </a:r>
            <a:r>
              <a:rPr sz="2800" b="1" dirty="0">
                <a:latin typeface="Times New Roman" panose="02020603050405020304" pitchFamily="18" charset="0"/>
                <a:ea typeface="Arial Unicode MS" pitchFamily="34" charset="-128"/>
                <a:cs typeface="Times New Roman" panose="02020603050405020304" pitchFamily="18" charset="0"/>
              </a:rPr>
              <a:t> K? </a:t>
            </a:r>
          </a:p>
        </p:txBody>
      </p:sp>
      <p:sp>
        <p:nvSpPr>
          <p:cNvPr id="30754" name="Right Arrow 30753"/>
          <p:cNvSpPr/>
          <p:nvPr/>
        </p:nvSpPr>
        <p:spPr>
          <a:xfrm>
            <a:off x="3429000" y="3741738"/>
            <a:ext cx="762000" cy="609600"/>
          </a:xfrm>
          <a:prstGeom prst="rightArrow">
            <a:avLst>
              <a:gd name="adj1" fmla="val 50000"/>
              <a:gd name="adj2" fmla="val 46875"/>
            </a:avLst>
          </a:prstGeom>
          <a:solidFill>
            <a:srgbClr val="FF0000"/>
          </a:solidFill>
          <a:ln w="9525">
            <a:noFill/>
          </a:ln>
        </p:spPr>
        <p:txBody>
          <a:bodyPr/>
          <a:lstStyle/>
          <a:p>
            <a:endParaRPr lang="en-US"/>
          </a:p>
        </p:txBody>
      </p:sp>
      <p:sp>
        <p:nvSpPr>
          <p:cNvPr id="30755" name="Rectangles 30754"/>
          <p:cNvSpPr/>
          <p:nvPr/>
        </p:nvSpPr>
        <p:spPr>
          <a:xfrm>
            <a:off x="4343400" y="3308193"/>
            <a:ext cx="4572000" cy="1815882"/>
          </a:xfrm>
          <a:prstGeom prst="rect">
            <a:avLst/>
          </a:prstGeom>
          <a:noFill/>
          <a:ln w="28575" cap="flat" cmpd="sng">
            <a:solidFill>
              <a:srgbClr val="0000FF"/>
            </a:solidFill>
            <a:prstDash val="solid"/>
            <a:miter/>
            <a:headEnd type="none" w="med" len="med"/>
            <a:tailEnd type="none" w="med" len="med"/>
          </a:ln>
        </p:spPr>
        <p:txBody>
          <a:bodyPr wrap="square" anchor="ctr" anchorCtr="0">
            <a:spAutoFit/>
          </a:bodyPr>
          <a:lstStyle/>
          <a:p>
            <a:r>
              <a:rPr sz="2800" dirty="0" err="1">
                <a:latin typeface="Times New Roman" panose="02020603050405020304" pitchFamily="18" charset="0"/>
                <a:ea typeface="Arial Unicode MS" pitchFamily="34" charset="-128"/>
                <a:cs typeface="Times New Roman" panose="02020603050405020304" pitchFamily="18" charset="0"/>
              </a:rPr>
              <a:t>Việc</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đua</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xe</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đã</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khiến</a:t>
            </a:r>
            <a:r>
              <a:rPr sz="2800" dirty="0">
                <a:latin typeface="Times New Roman" panose="02020603050405020304" pitchFamily="18" charset="0"/>
                <a:ea typeface="Arial Unicode MS" pitchFamily="34" charset="-128"/>
                <a:cs typeface="Times New Roman" panose="02020603050405020304" pitchFamily="18" charset="0"/>
              </a:rPr>
              <a:t> H </a:t>
            </a:r>
            <a:r>
              <a:rPr sz="2800" dirty="0" err="1">
                <a:latin typeface="Times New Roman" panose="02020603050405020304" pitchFamily="18" charset="0"/>
                <a:ea typeface="Arial Unicode MS" pitchFamily="34" charset="-128"/>
                <a:cs typeface="Times New Roman" panose="02020603050405020304" pitchFamily="18" charset="0"/>
              </a:rPr>
              <a:t>trở</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thành</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người</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gây</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ra</a:t>
            </a:r>
            <a:r>
              <a:rPr sz="2800" dirty="0">
                <a:latin typeface="Times New Roman" panose="02020603050405020304" pitchFamily="18" charset="0"/>
                <a:ea typeface="Arial Unicode MS" pitchFamily="34" charset="-128"/>
                <a:cs typeface="Times New Roman" panose="02020603050405020304" pitchFamily="18" charset="0"/>
              </a:rPr>
              <a:t> tai </a:t>
            </a:r>
            <a:r>
              <a:rPr sz="2800" dirty="0" err="1">
                <a:latin typeface="Times New Roman" panose="02020603050405020304" pitchFamily="18" charset="0"/>
                <a:ea typeface="Arial Unicode MS" pitchFamily="34" charset="-128"/>
                <a:cs typeface="Times New Roman" panose="02020603050405020304" pitchFamily="18" charset="0"/>
              </a:rPr>
              <a:t>nạn</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giao</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thông</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và</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vợ</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chồng</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anh</a:t>
            </a:r>
            <a:r>
              <a:rPr sz="2800" dirty="0">
                <a:latin typeface="Times New Roman" panose="02020603050405020304" pitchFamily="18" charset="0"/>
                <a:ea typeface="Arial Unicode MS" pitchFamily="34" charset="-128"/>
                <a:cs typeface="Times New Roman" panose="02020603050405020304" pitchFamily="18" charset="0"/>
              </a:rPr>
              <a:t> K </a:t>
            </a:r>
            <a:r>
              <a:rPr sz="2800" dirty="0" err="1">
                <a:latin typeface="Times New Roman" panose="02020603050405020304" pitchFamily="18" charset="0"/>
                <a:ea typeface="Arial Unicode MS" pitchFamily="34" charset="-128"/>
                <a:cs typeface="Times New Roman" panose="02020603050405020304" pitchFamily="18" charset="0"/>
              </a:rPr>
              <a:t>thì</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bị</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thương</a:t>
            </a:r>
            <a:r>
              <a:rPr sz="2800" dirty="0">
                <a:latin typeface="Times New Roman" panose="02020603050405020304" pitchFamily="18" charset="0"/>
                <a:ea typeface="Arial Unicode MS" pitchFamily="34" charset="-128"/>
                <a:cs typeface="Times New Roman" panose="02020603050405020304" pitchFamily="18" charset="0"/>
              </a:rPr>
              <a:t> </a:t>
            </a:r>
            <a:r>
              <a:rPr sz="2800" dirty="0" err="1">
                <a:latin typeface="Times New Roman" panose="02020603050405020304" pitchFamily="18" charset="0"/>
                <a:ea typeface="Arial Unicode MS" pitchFamily="34" charset="-128"/>
                <a:cs typeface="Times New Roman" panose="02020603050405020304" pitchFamily="18" charset="0"/>
              </a:rPr>
              <a:t>nặng</a:t>
            </a:r>
            <a:r>
              <a:rPr sz="2800" dirty="0">
                <a:latin typeface="Times New Roman" panose="02020603050405020304" pitchFamily="18" charset="0"/>
                <a:ea typeface="Arial Unicode MS" pitchFamily="34" charset="-128"/>
                <a:cs typeface="Times New Roman" panose="02020603050405020304" pitchFamily="18" charset="0"/>
              </a:rPr>
              <a:t>. </a:t>
            </a:r>
          </a:p>
        </p:txBody>
      </p:sp>
      <p:sp>
        <p:nvSpPr>
          <p:cNvPr id="30756" name="Rectangles 30755"/>
          <p:cNvSpPr/>
          <p:nvPr/>
        </p:nvSpPr>
        <p:spPr>
          <a:xfrm>
            <a:off x="102870" y="648714"/>
            <a:ext cx="8662949" cy="523220"/>
          </a:xfrm>
          <a:prstGeom prst="rect">
            <a:avLst/>
          </a:prstGeom>
          <a:solidFill>
            <a:srgbClr val="CCFFCC"/>
          </a:solidFill>
          <a:ln w="9525">
            <a:noFill/>
          </a:ln>
        </p:spPr>
        <p:txBody>
          <a:bodyPr wrap="none" anchor="ctr" anchorCtr="0">
            <a:spAutoFit/>
          </a:bodyPr>
          <a:lstStyle/>
          <a:p>
            <a:r>
              <a:rPr sz="2800" b="1" dirty="0" err="1">
                <a:latin typeface="Times New Roman" panose="02020603050405020304" pitchFamily="18" charset="0"/>
                <a:ea typeface="Arial Unicode MS" pitchFamily="34" charset="-128"/>
                <a:cs typeface="Times New Roman" panose="02020603050405020304" pitchFamily="18" charset="0"/>
              </a:rPr>
              <a:t>Em</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hãy</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đọc</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các</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trường</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hợp</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dưới</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đây</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và</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trả</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lời</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câu</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hỏi</a:t>
            </a:r>
            <a:r>
              <a:rPr sz="2800" b="1" dirty="0">
                <a:latin typeface="Times New Roman" panose="02020603050405020304" pitchFamily="18" charset="0"/>
                <a:ea typeface="Arial Unicode MS" pitchFamily="34" charset="-128"/>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6"/>
                                        </p:tgtEl>
                                        <p:attrNameLst>
                                          <p:attrName>style.visibility</p:attrName>
                                        </p:attrNameLst>
                                      </p:cBhvr>
                                      <p:to>
                                        <p:strVal val="visible"/>
                                      </p:to>
                                    </p:set>
                                    <p:animEffect transition="in" filter="blinds(horizontal)">
                                      <p:cBhvr>
                                        <p:cTn id="7" dur="500"/>
                                        <p:tgtEl>
                                          <p:spTgt spid="307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2"/>
                                        </p:tgtEl>
                                        <p:attrNameLst>
                                          <p:attrName>style.visibility</p:attrName>
                                        </p:attrNameLst>
                                      </p:cBhvr>
                                      <p:to>
                                        <p:strVal val="visible"/>
                                      </p:to>
                                    </p:set>
                                    <p:animEffect transition="in" filter="blinds(horizontal)">
                                      <p:cBhvr>
                                        <p:cTn id="12" dur="500"/>
                                        <p:tgtEl>
                                          <p:spTgt spid="307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3"/>
                                        </p:tgtEl>
                                        <p:attrNameLst>
                                          <p:attrName>style.visibility</p:attrName>
                                        </p:attrNameLst>
                                      </p:cBhvr>
                                      <p:to>
                                        <p:strVal val="visible"/>
                                      </p:to>
                                    </p:set>
                                    <p:animEffect transition="in" filter="blinds(horizontal)">
                                      <p:cBhvr>
                                        <p:cTn id="17" dur="500"/>
                                        <p:tgtEl>
                                          <p:spTgt spid="3075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754"/>
                                        </p:tgtEl>
                                        <p:attrNameLst>
                                          <p:attrName>style.visibility</p:attrName>
                                        </p:attrNameLst>
                                      </p:cBhvr>
                                      <p:to>
                                        <p:strVal val="visible"/>
                                      </p:to>
                                    </p:set>
                                    <p:animEffect transition="in" filter="blinds(horizontal)">
                                      <p:cBhvr>
                                        <p:cTn id="22" dur="500"/>
                                        <p:tgtEl>
                                          <p:spTgt spid="3075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755"/>
                                        </p:tgtEl>
                                        <p:attrNameLst>
                                          <p:attrName>style.visibility</p:attrName>
                                        </p:attrNameLst>
                                      </p:cBhvr>
                                      <p:to>
                                        <p:strVal val="visible"/>
                                      </p:to>
                                    </p:set>
                                    <p:animEffect transition="in" filter="blinds(horizontal)">
                                      <p:cBhvr>
                                        <p:cTn id="27" dur="500"/>
                                        <p:tgtEl>
                                          <p:spTgt spid="30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2" grpId="0" bldLvl="0" animBg="1"/>
      <p:bldP spid="30753" grpId="0" animBg="1"/>
      <p:bldP spid="30755" grpId="0" animBg="1"/>
      <p:bldP spid="3075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flipH="1">
            <a:off x="6156325" y="209550"/>
            <a:ext cx="2987675" cy="533400"/>
            <a:chOff x="1050386" y="2038350"/>
            <a:chExt cx="2988213" cy="533400"/>
          </a:xfrm>
        </p:grpSpPr>
        <p:sp>
          <p:nvSpPr>
            <p:cNvPr id="67587" name="Rounded Rectangle 51"/>
            <p:cNvSpPr/>
            <p:nvPr/>
          </p:nvSpPr>
          <p:spPr>
            <a:xfrm>
              <a:off x="1050386" y="2038350"/>
              <a:ext cx="2988213" cy="533400"/>
            </a:xfrm>
            <a:prstGeom prst="roundRect">
              <a:avLst>
                <a:gd name="adj" fmla="val 50000"/>
              </a:avLst>
            </a:prstGeom>
            <a:solidFill>
              <a:schemeClr val="accent1"/>
            </a:solidFill>
            <a:ln w="9525">
              <a:noFill/>
            </a:ln>
          </p:spPr>
          <p:txBody>
            <a:bodyPr/>
            <a:lstStyle/>
            <a:p>
              <a:pPr algn="ctr"/>
              <a:endParaRPr lang="vi-VN" altLang="x-none" dirty="0">
                <a:latin typeface="Roboto" pitchFamily="2" charset="0"/>
              </a:endParaRPr>
            </a:p>
          </p:txBody>
        </p:sp>
        <p:sp>
          <p:nvSpPr>
            <p:cNvPr id="53" name="Oval 52"/>
            <p:cNvSpPr/>
            <p:nvPr/>
          </p:nvSpPr>
          <p:spPr bwMode="auto">
            <a:xfrm>
              <a:off x="1112520" y="2076450"/>
              <a:ext cx="457200" cy="457200"/>
            </a:xfrm>
            <a:prstGeom prst="ellipse">
              <a:avLst/>
            </a:prstGeom>
            <a:solidFill>
              <a:schemeClr val="bg1"/>
            </a:solidFill>
            <a:ln w="9525">
              <a:noFill/>
              <a:round/>
            </a:ln>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50" b="1" i="0" u="none" strike="noStrike" kern="1200" cap="none" spc="0" normalizeH="0" baseline="0" noProof="0" dirty="0">
                  <a:ln>
                    <a:noFill/>
                  </a:ln>
                  <a:solidFill>
                    <a:schemeClr val="accent1"/>
                  </a:solidFill>
                  <a:effectLst/>
                  <a:uLnTx/>
                  <a:uFillTx/>
                  <a:latin typeface="+mn-lt"/>
                  <a:ea typeface="+mn-ea"/>
                  <a:cs typeface="+mn-cs"/>
                </a:rPr>
                <a:t>50%</a:t>
              </a:r>
            </a:p>
          </p:txBody>
        </p:sp>
        <p:sp>
          <p:nvSpPr>
            <p:cNvPr id="54" name="Inhaltsplatzhalter 4"/>
            <p:cNvSpPr txBox="1"/>
            <p:nvPr/>
          </p:nvSpPr>
          <p:spPr>
            <a:xfrm flipH="1">
              <a:off x="1583882" y="2228850"/>
              <a:ext cx="1778320" cy="152400"/>
            </a:xfrm>
            <a:prstGeom prst="rect">
              <a:avLst/>
            </a:prstGeom>
          </p:spPr>
          <p:txBody>
            <a:bodyPr wrap="square" lIns="0" tIns="0" rIns="0" bIns="0" anchor="ctr">
              <a:spAutoFit/>
            </a:bodyPr>
            <a:lstStyle/>
            <a:p>
              <a:pPr algn="r" defTabSz="913130">
                <a:spcAft>
                  <a:spcPts val="1000"/>
                </a:spcAft>
                <a:buFont typeface="Wingdings" panose="05000000000000000000" pitchFamily="2" charset="2"/>
              </a:pPr>
              <a:endParaRPr lang="vi-VN" altLang="x-none" sz="1000" dirty="0">
                <a:solidFill>
                  <a:schemeClr val="bg1"/>
                </a:solidFill>
                <a:latin typeface="Roboto" pitchFamily="2" charset="0"/>
              </a:endParaRPr>
            </a:p>
          </p:txBody>
        </p:sp>
      </p:grpSp>
      <p:grpSp>
        <p:nvGrpSpPr>
          <p:cNvPr id="63" name="Group 62"/>
          <p:cNvGrpSpPr/>
          <p:nvPr/>
        </p:nvGrpSpPr>
        <p:grpSpPr>
          <a:xfrm>
            <a:off x="228600" y="209550"/>
            <a:ext cx="2987675" cy="533400"/>
            <a:chOff x="1050386" y="2038350"/>
            <a:chExt cx="2988213" cy="533400"/>
          </a:xfrm>
        </p:grpSpPr>
        <p:sp>
          <p:nvSpPr>
            <p:cNvPr id="67591" name="Rounded Rectangle 63"/>
            <p:cNvSpPr/>
            <p:nvPr/>
          </p:nvSpPr>
          <p:spPr>
            <a:xfrm>
              <a:off x="1050386" y="2038350"/>
              <a:ext cx="2988213" cy="533400"/>
            </a:xfrm>
            <a:prstGeom prst="roundRect">
              <a:avLst>
                <a:gd name="adj" fmla="val 50000"/>
              </a:avLst>
            </a:prstGeom>
            <a:solidFill>
              <a:schemeClr val="accent1"/>
            </a:solidFill>
            <a:ln w="9525">
              <a:noFill/>
            </a:ln>
          </p:spPr>
          <p:txBody>
            <a:bodyPr/>
            <a:lstStyle/>
            <a:p>
              <a:pPr algn="ctr"/>
              <a:endParaRPr lang="vi-VN" altLang="x-none" dirty="0">
                <a:latin typeface="Roboto" pitchFamily="2" charset="0"/>
              </a:endParaRPr>
            </a:p>
          </p:txBody>
        </p:sp>
        <p:sp>
          <p:nvSpPr>
            <p:cNvPr id="65" name="Oval 64"/>
            <p:cNvSpPr/>
            <p:nvPr/>
          </p:nvSpPr>
          <p:spPr bwMode="auto">
            <a:xfrm>
              <a:off x="1112520" y="2076450"/>
              <a:ext cx="457200" cy="457200"/>
            </a:xfrm>
            <a:prstGeom prst="ellipse">
              <a:avLst/>
            </a:prstGeom>
            <a:solidFill>
              <a:schemeClr val="bg1"/>
            </a:solidFill>
            <a:ln w="9525">
              <a:noFill/>
              <a:round/>
            </a:ln>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50" b="1" i="0" u="none" strike="noStrike" kern="1200" cap="none" spc="0" normalizeH="0" baseline="0" noProof="0" dirty="0">
                  <a:ln>
                    <a:noFill/>
                  </a:ln>
                  <a:solidFill>
                    <a:schemeClr val="accent1"/>
                  </a:solidFill>
                  <a:effectLst/>
                  <a:uLnTx/>
                  <a:uFillTx/>
                  <a:latin typeface="+mn-lt"/>
                  <a:ea typeface="+mn-ea"/>
                  <a:cs typeface="+mn-cs"/>
                </a:rPr>
                <a:t>50%</a:t>
              </a:r>
            </a:p>
          </p:txBody>
        </p:sp>
        <p:sp>
          <p:nvSpPr>
            <p:cNvPr id="66" name="Inhaltsplatzhalter 4"/>
            <p:cNvSpPr txBox="1"/>
            <p:nvPr/>
          </p:nvSpPr>
          <p:spPr>
            <a:xfrm flipH="1">
              <a:off x="1726783" y="2227263"/>
              <a:ext cx="1778320" cy="152400"/>
            </a:xfrm>
            <a:prstGeom prst="rect">
              <a:avLst/>
            </a:prstGeom>
          </p:spPr>
          <p:txBody>
            <a:bodyPr wrap="square" lIns="0" tIns="0" rIns="0" bIns="0" anchor="ctr">
              <a:spAutoFit/>
            </a:bodyPr>
            <a:lstStyle/>
            <a:p>
              <a:pPr defTabSz="913130">
                <a:spcAft>
                  <a:spcPts val="1000"/>
                </a:spcAft>
                <a:buFont typeface="Wingdings" panose="05000000000000000000" pitchFamily="2" charset="2"/>
              </a:pPr>
              <a:endParaRPr lang="vi-VN" altLang="x-none" sz="1000" dirty="0">
                <a:solidFill>
                  <a:schemeClr val="bg1"/>
                </a:solidFill>
                <a:latin typeface="Roboto" pitchFamily="2" charset="0"/>
              </a:endParaRPr>
            </a:p>
          </p:txBody>
        </p:sp>
      </p:grpSp>
      <p:sp>
        <p:nvSpPr>
          <p:cNvPr id="2" name="Title 1"/>
          <p:cNvSpPr>
            <a:spLocks noGrp="1"/>
          </p:cNvSpPr>
          <p:nvPr>
            <p:ph type="title" idx="4294967295"/>
          </p:nvPr>
        </p:nvSpPr>
        <p:spPr>
          <a:xfrm>
            <a:off x="3429000" y="209550"/>
            <a:ext cx="2514600" cy="495300"/>
          </a:xfrm>
          <a:prstGeom prst="rect">
            <a:avLst/>
          </a:prstGeom>
        </p:spPr>
        <p:txBody>
          <a:bodyPr lIns="0" tIns="0" rIns="0" bIns="0" anchor="ctr"/>
          <a:lstStyle/>
          <a:p>
            <a:r>
              <a:rPr sz="4000" b="1">
                <a:solidFill>
                  <a:srgbClr val="0000CC"/>
                </a:solidFill>
                <a:latin typeface="Times New Roman" panose="02020603050405020304" charset="0"/>
                <a:ea typeface="Arial Unicode MS" pitchFamily="34" charset="-128"/>
                <a:cs typeface="Times New Roman" panose="02020603050405020304" charset="0"/>
              </a:rPr>
              <a:t>MỞ ĐẦU</a:t>
            </a:r>
          </a:p>
        </p:txBody>
      </p:sp>
      <p:pic>
        <p:nvPicPr>
          <p:cNvPr id="67595" name="Picture 67594" descr="20211209053430_wm_shs-giao-duc-cong-dan-7-53"/>
          <p:cNvPicPr>
            <a:picLocks noChangeAspect="1"/>
          </p:cNvPicPr>
          <p:nvPr/>
        </p:nvPicPr>
        <p:blipFill>
          <a:blip r:embed="rId2"/>
          <a:stretch>
            <a:fillRect/>
          </a:stretch>
        </p:blipFill>
        <p:spPr>
          <a:xfrm>
            <a:off x="19665" y="864881"/>
            <a:ext cx="5400675" cy="4319587"/>
          </a:xfrm>
          <a:prstGeom prst="rect">
            <a:avLst/>
          </a:prstGeom>
          <a:noFill/>
          <a:ln w="9525">
            <a:noFill/>
          </a:ln>
        </p:spPr>
      </p:pic>
      <p:graphicFrame>
        <p:nvGraphicFramePr>
          <p:cNvPr id="67596" name="Table 67595"/>
          <p:cNvGraphicFramePr/>
          <p:nvPr/>
        </p:nvGraphicFramePr>
        <p:xfrm>
          <a:off x="5791200" y="1047750"/>
          <a:ext cx="3124200" cy="3779520"/>
        </p:xfrm>
        <a:graphic>
          <a:graphicData uri="http://schemas.openxmlformats.org/drawingml/2006/table">
            <a:tbl>
              <a:tblPr/>
              <a:tblGrid>
                <a:gridCol w="3124200">
                  <a:extLst>
                    <a:ext uri="{9D8B030D-6E8A-4147-A177-3AD203B41FA5}">
                      <a16:colId xmlns:a16="http://schemas.microsoft.com/office/drawing/2014/main" val="20000"/>
                    </a:ext>
                  </a:extLst>
                </a:gridCol>
              </a:tblGrid>
              <a:tr h="944563">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vi-VN" altLang="x-none" dirty="0">
                          <a:solidFill>
                            <a:srgbClr val="333333"/>
                          </a:solidFill>
                          <a:latin typeface="Arial Unicode MS" pitchFamily="34" charset="-128"/>
                          <a:ea typeface="Arial Unicode MS" pitchFamily="34" charset="-128"/>
                        </a:rPr>
                        <a:t>Tranh 1: tệ nạn ma túy.</a:t>
                      </a:r>
                    </a:p>
                  </a:txBody>
                  <a:tcPr anchor="ctr">
                    <a:lnL w="76200" cap="flat" cmpd="sng">
                      <a:solidFill>
                        <a:schemeClr val="bg2"/>
                      </a:solidFill>
                      <a:prstDash val="solid"/>
                      <a:headEnd type="none" w="med" len="med"/>
                      <a:tailEnd type="none" w="med" len="med"/>
                    </a:lnL>
                    <a:lnR w="76200" cap="flat" cmpd="sng">
                      <a:solidFill>
                        <a:schemeClr val="bg2"/>
                      </a:solidFill>
                      <a:prstDash val="solid"/>
                      <a:headEnd type="none" w="med" len="med"/>
                      <a:tailEnd type="none" w="med" len="med"/>
                    </a:lnR>
                    <a:lnT w="76200" cap="flat" cmpd="sng">
                      <a:solidFill>
                        <a:schemeClr val="bg2"/>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944562">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vi-VN" altLang="x-none" dirty="0">
                          <a:solidFill>
                            <a:srgbClr val="333333"/>
                          </a:solidFill>
                          <a:latin typeface="Arial Unicode MS" pitchFamily="34" charset="-128"/>
                          <a:ea typeface="Arial Unicode MS" pitchFamily="34" charset="-128"/>
                        </a:rPr>
                        <a:t>Tranh 2: tệ nạn cờ bạc (đánh bài).</a:t>
                      </a:r>
                    </a:p>
                  </a:txBody>
                  <a:tcPr anchor="ctr">
                    <a:lnL w="76200" cap="flat" cmpd="sng">
                      <a:solidFill>
                        <a:schemeClr val="bg2"/>
                      </a:solidFill>
                      <a:prstDash val="solid"/>
                      <a:headEnd type="none" w="med" len="med"/>
                      <a:tailEnd type="none" w="med" len="med"/>
                    </a:lnL>
                    <a:lnR w="76200" cap="flat" cmpd="sng">
                      <a:solidFill>
                        <a:schemeClr val="bg2"/>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944563">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vi-VN" altLang="x-none" dirty="0">
                          <a:solidFill>
                            <a:srgbClr val="333333"/>
                          </a:solidFill>
                          <a:latin typeface="Arial Unicode MS" pitchFamily="34" charset="-128"/>
                          <a:ea typeface="Arial Unicode MS" pitchFamily="34" charset="-128"/>
                        </a:rPr>
                        <a:t>Tranh 3: tệ nạn nghiện rượu bia.</a:t>
                      </a:r>
                    </a:p>
                  </a:txBody>
                  <a:tcPr anchor="ctr">
                    <a:lnL w="76200" cap="flat" cmpd="sng">
                      <a:solidFill>
                        <a:schemeClr val="bg2"/>
                      </a:solidFill>
                      <a:prstDash val="solid"/>
                      <a:headEnd type="none" w="med" len="med"/>
                      <a:tailEnd type="none" w="med" len="med"/>
                    </a:lnL>
                    <a:lnR w="76200" cap="flat" cmpd="sng">
                      <a:solidFill>
                        <a:schemeClr val="bg2"/>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944562">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a:buNone/>
                      </a:pPr>
                      <a:r>
                        <a:rPr lang="vi-VN" altLang="x-none" dirty="0">
                          <a:solidFill>
                            <a:srgbClr val="333333"/>
                          </a:solidFill>
                          <a:latin typeface="Arial Unicode MS" pitchFamily="34" charset="-128"/>
                          <a:ea typeface="Arial Unicode MS" pitchFamily="34" charset="-128"/>
                        </a:rPr>
                        <a:t>Tranh 4: tệ nạn cờ bạc (đá gà).</a:t>
                      </a:r>
                    </a:p>
                  </a:txBody>
                  <a:tcPr anchor="ctr">
                    <a:lnL w="76200" cap="flat" cmpd="sng">
                      <a:solidFill>
                        <a:schemeClr val="bg2"/>
                      </a:solidFill>
                      <a:prstDash val="solid"/>
                      <a:headEnd type="none" w="med" len="med"/>
                      <a:tailEnd type="none" w="med" len="med"/>
                    </a:lnL>
                    <a:lnR w="76200" cap="flat" cmpd="sng">
                      <a:solidFill>
                        <a:schemeClr val="bg2"/>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2"/>
                      </a:solidFill>
                      <a:prstDash val="soli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0003"/>
                  </a:ext>
                </a:extLst>
              </a:tr>
            </a:tbl>
          </a:graphicData>
        </a:graphic>
      </p:graphicFrame>
      <p:sp>
        <p:nvSpPr>
          <p:cNvPr id="67608" name="Rectangle 9"/>
          <p:cNvSpPr/>
          <p:nvPr/>
        </p:nvSpPr>
        <p:spPr>
          <a:xfrm>
            <a:off x="5791200" y="1123950"/>
            <a:ext cx="3048000" cy="838200"/>
          </a:xfrm>
          <a:prstGeom prst="rect">
            <a:avLst/>
          </a:prstGeom>
          <a:solidFill>
            <a:srgbClr val="FFFF99"/>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67609" name="Rectangle 9"/>
          <p:cNvSpPr/>
          <p:nvPr/>
        </p:nvSpPr>
        <p:spPr>
          <a:xfrm>
            <a:off x="5791200" y="2038350"/>
            <a:ext cx="3048000" cy="8382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67610" name="Rectangle 9"/>
          <p:cNvSpPr/>
          <p:nvPr/>
        </p:nvSpPr>
        <p:spPr>
          <a:xfrm>
            <a:off x="5791200" y="2038350"/>
            <a:ext cx="3048000" cy="8382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67611" name="Rectangle 9"/>
          <p:cNvSpPr/>
          <p:nvPr/>
        </p:nvSpPr>
        <p:spPr>
          <a:xfrm>
            <a:off x="5791200" y="2952750"/>
            <a:ext cx="3048000" cy="914400"/>
          </a:xfrm>
          <a:prstGeom prst="rect">
            <a:avLst/>
          </a:prstGeom>
          <a:solidFill>
            <a:srgbClr val="FFCC99"/>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67612" name="Rectangle 9"/>
          <p:cNvSpPr/>
          <p:nvPr/>
        </p:nvSpPr>
        <p:spPr>
          <a:xfrm>
            <a:off x="5791200" y="3943350"/>
            <a:ext cx="3048000" cy="914400"/>
          </a:xfrm>
          <a:prstGeom prst="rect">
            <a:avLst/>
          </a:prstGeom>
          <a:solidFill>
            <a:srgbClr val="FF99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7608"/>
                                        </p:tgtEl>
                                      </p:cBhvr>
                                    </p:animEffect>
                                    <p:set>
                                      <p:cBhvr>
                                        <p:cTn id="7" dur="1" fill="hold">
                                          <p:stCondLst>
                                            <p:cond delay="499"/>
                                          </p:stCondLst>
                                        </p:cTn>
                                        <p:tgtEl>
                                          <p:spTgt spid="6760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7609"/>
                                        </p:tgtEl>
                                      </p:cBhvr>
                                    </p:animEffect>
                                    <p:set>
                                      <p:cBhvr>
                                        <p:cTn id="12" dur="1" fill="hold">
                                          <p:stCondLst>
                                            <p:cond delay="499"/>
                                          </p:stCondLst>
                                        </p:cTn>
                                        <p:tgtEl>
                                          <p:spTgt spid="676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7610"/>
                                        </p:tgtEl>
                                      </p:cBhvr>
                                    </p:animEffect>
                                    <p:set>
                                      <p:cBhvr>
                                        <p:cTn id="17" dur="1" fill="hold">
                                          <p:stCondLst>
                                            <p:cond delay="499"/>
                                          </p:stCondLst>
                                        </p:cTn>
                                        <p:tgtEl>
                                          <p:spTgt spid="676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67611"/>
                                        </p:tgtEl>
                                      </p:cBhvr>
                                    </p:animEffect>
                                    <p:set>
                                      <p:cBhvr>
                                        <p:cTn id="22" dur="1" fill="hold">
                                          <p:stCondLst>
                                            <p:cond delay="499"/>
                                          </p:stCondLst>
                                        </p:cTn>
                                        <p:tgtEl>
                                          <p:spTgt spid="676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67612"/>
                                        </p:tgtEl>
                                      </p:cBhvr>
                                    </p:animEffect>
                                    <p:set>
                                      <p:cBhvr>
                                        <p:cTn id="27" dur="1" fill="hold">
                                          <p:stCondLst>
                                            <p:cond delay="499"/>
                                          </p:stCondLst>
                                        </p:cTn>
                                        <p:tgtEl>
                                          <p:spTgt spid="676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8" grpId="0" animBg="1"/>
      <p:bldP spid="67609" grpId="0" animBg="1"/>
      <p:bldP spid="67610" grpId="0" animBg="1"/>
      <p:bldP spid="67611" grpId="0" animBg="1"/>
      <p:bldP spid="676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s 70658"/>
          <p:cNvSpPr/>
          <p:nvPr/>
        </p:nvSpPr>
        <p:spPr>
          <a:xfrm>
            <a:off x="72287" y="58264"/>
            <a:ext cx="8999426" cy="2062103"/>
          </a:xfrm>
          <a:prstGeom prst="rect">
            <a:avLst/>
          </a:prstGeom>
          <a:noFill/>
          <a:ln w="19050" cap="flat" cmpd="sng">
            <a:solidFill>
              <a:srgbClr val="FF0000"/>
            </a:solidFill>
            <a:prstDash val="dash"/>
            <a:miter/>
            <a:headEnd type="none" w="med" len="med"/>
            <a:tailEnd type="none" w="med" len="med"/>
          </a:ln>
        </p:spPr>
        <p:txBody>
          <a:bodyPr wrap="square" anchor="ctr" anchorCtr="0">
            <a:spAutoFit/>
          </a:bodyPr>
          <a:lstStyle/>
          <a:p>
            <a:r>
              <a:rPr lang="vi-VN" altLang="x-none" sz="3200" b="1" dirty="0">
                <a:solidFill>
                  <a:srgbClr val="0000CC"/>
                </a:solidFill>
                <a:latin typeface="Times New Roman" panose="02020603050405020304" pitchFamily="18" charset="0"/>
                <a:ea typeface="Arial Unicode MS" pitchFamily="34" charset="-128"/>
                <a:cs typeface="Times New Roman" panose="02020603050405020304" pitchFamily="18" charset="0"/>
              </a:rPr>
              <a:t>Do bị bạn bè xấu dụ dỗ, lôi kéo nên N đã sa vào tệ nạn đánh cờ bạc, cá độ và sử dụng chất kích thích gây nghiện.Khi biết sự việc này, bố mẹ N rất đau lòng</a:t>
            </a:r>
          </a:p>
        </p:txBody>
      </p:sp>
      <p:sp>
        <p:nvSpPr>
          <p:cNvPr id="70660" name="Rectangles 70659"/>
          <p:cNvSpPr/>
          <p:nvPr/>
        </p:nvSpPr>
        <p:spPr>
          <a:xfrm>
            <a:off x="100330" y="2120982"/>
            <a:ext cx="3328670" cy="2862322"/>
          </a:xfrm>
          <a:prstGeom prst="rect">
            <a:avLst/>
          </a:prstGeom>
          <a:noFill/>
          <a:ln w="38100" cap="flat" cmpd="sng">
            <a:solidFill>
              <a:srgbClr val="0000FF"/>
            </a:solidFill>
            <a:prstDash val="solid"/>
            <a:miter/>
            <a:headEnd type="none" w="med" len="med"/>
            <a:tailEnd type="none" w="med" len="med"/>
          </a:ln>
        </p:spPr>
        <p:txBody>
          <a:bodyPr wrap="square" anchor="ctr" anchorCtr="0">
            <a:spAutoFit/>
          </a:bodyPr>
          <a:lstStyle/>
          <a:p>
            <a:r>
              <a:rPr lang="vi-VN" altLang="x-none" sz="3000" b="1" dirty="0">
                <a:latin typeface="Times New Roman" panose="02020603050405020304" charset="0"/>
                <a:ea typeface="Arial Unicode MS" pitchFamily="34" charset="-128"/>
                <a:cs typeface="Times New Roman" panose="02020603050405020304" charset="0"/>
              </a:rPr>
              <a:t>Hành vi đánh bạc, cá độ và sử dụng chất kích thích gây nghiện đã dẫn đến hậu quả gì đối với N và gia đình? </a:t>
            </a:r>
            <a:endParaRPr sz="3000" b="1" dirty="0">
              <a:latin typeface="Times New Roman" panose="02020603050405020304" charset="0"/>
              <a:ea typeface="Arial Unicode MS" pitchFamily="34" charset="-128"/>
              <a:cs typeface="Times New Roman" panose="02020603050405020304" charset="0"/>
            </a:endParaRPr>
          </a:p>
        </p:txBody>
      </p:sp>
      <p:sp>
        <p:nvSpPr>
          <p:cNvPr id="70661" name="Right Arrow 70660"/>
          <p:cNvSpPr/>
          <p:nvPr/>
        </p:nvSpPr>
        <p:spPr>
          <a:xfrm>
            <a:off x="3543300" y="3285442"/>
            <a:ext cx="838200" cy="533400"/>
          </a:xfrm>
          <a:prstGeom prst="rightArrow">
            <a:avLst>
              <a:gd name="adj1" fmla="val 50000"/>
              <a:gd name="adj2" fmla="val 46875"/>
            </a:avLst>
          </a:prstGeom>
          <a:solidFill>
            <a:srgbClr val="FF0000"/>
          </a:solidFill>
          <a:ln w="9525">
            <a:noFill/>
          </a:ln>
        </p:spPr>
        <p:txBody>
          <a:bodyPr/>
          <a:lstStyle/>
          <a:p>
            <a:endParaRPr lang="en-US"/>
          </a:p>
        </p:txBody>
      </p:sp>
      <p:sp>
        <p:nvSpPr>
          <p:cNvPr id="70662" name="Rectangles 70661"/>
          <p:cNvSpPr/>
          <p:nvPr/>
        </p:nvSpPr>
        <p:spPr>
          <a:xfrm>
            <a:off x="4495800" y="2274870"/>
            <a:ext cx="4114800" cy="2554545"/>
          </a:xfrm>
          <a:prstGeom prst="rect">
            <a:avLst/>
          </a:prstGeom>
          <a:noFill/>
          <a:ln w="38100" cap="flat" cmpd="sng">
            <a:solidFill>
              <a:srgbClr val="0000FF"/>
            </a:solidFill>
            <a:prstDash val="solid"/>
            <a:miter/>
            <a:headEnd type="none" w="med" len="med"/>
            <a:tailEnd type="none" w="med" len="med"/>
          </a:ln>
        </p:spPr>
        <p:txBody>
          <a:bodyPr anchor="ctr" anchorCtr="0">
            <a:spAutoFit/>
          </a:bodyPr>
          <a:lstStyle/>
          <a:p>
            <a:r>
              <a:rPr lang="vi-VN" altLang="x-none" sz="3200" dirty="0">
                <a:latin typeface="Times New Roman" panose="02020603050405020304" pitchFamily="18" charset="0"/>
                <a:ea typeface="Arial Unicode MS" pitchFamily="34" charset="-128"/>
                <a:cs typeface="Times New Roman" panose="02020603050405020304" pitchFamily="18" charset="0"/>
              </a:rPr>
              <a:t>Việc sa ngã vào tệ nạn xã hội của N đã khiến cho hạnh phúc gia đình N tan rã, bố mẹ N đau khổ. </a:t>
            </a:r>
            <a:endParaRPr sz="3200" dirty="0">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blinds(horizontal)">
                                      <p:cBhvr>
                                        <p:cTn id="7" dur="500"/>
                                        <p:tgtEl>
                                          <p:spTgt spid="706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0660"/>
                                        </p:tgtEl>
                                        <p:attrNameLst>
                                          <p:attrName>style.visibility</p:attrName>
                                        </p:attrNameLst>
                                      </p:cBhvr>
                                      <p:to>
                                        <p:strVal val="visible"/>
                                      </p:to>
                                    </p:set>
                                    <p:animEffect transition="in" filter="blinds(horizontal)">
                                      <p:cBhvr>
                                        <p:cTn id="12" dur="500"/>
                                        <p:tgtEl>
                                          <p:spTgt spid="7066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0661"/>
                                        </p:tgtEl>
                                        <p:attrNameLst>
                                          <p:attrName>style.visibility</p:attrName>
                                        </p:attrNameLst>
                                      </p:cBhvr>
                                      <p:to>
                                        <p:strVal val="visible"/>
                                      </p:to>
                                    </p:set>
                                    <p:animEffect transition="in" filter="blinds(horizontal)">
                                      <p:cBhvr>
                                        <p:cTn id="17" dur="500"/>
                                        <p:tgtEl>
                                          <p:spTgt spid="7066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0662"/>
                                        </p:tgtEl>
                                        <p:attrNameLst>
                                          <p:attrName>style.visibility</p:attrName>
                                        </p:attrNameLst>
                                      </p:cBhvr>
                                      <p:to>
                                        <p:strVal val="visible"/>
                                      </p:to>
                                    </p:set>
                                    <p:animEffect transition="in" filter="blinds(horizontal)">
                                      <p:cBhvr>
                                        <p:cTn id="22"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nimBg="1"/>
      <p:bldP spid="70660" grpId="0" bldLvl="0" animBg="1"/>
      <p:bldP spid="7066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s 61441"/>
          <p:cNvSpPr/>
          <p:nvPr/>
        </p:nvSpPr>
        <p:spPr>
          <a:xfrm>
            <a:off x="1604963" y="3844925"/>
            <a:ext cx="184150" cy="488950"/>
          </a:xfrm>
          <a:prstGeom prst="rect">
            <a:avLst/>
          </a:prstGeom>
          <a:noFill/>
          <a:ln w="9525">
            <a:noFill/>
          </a:ln>
        </p:spPr>
        <p:txBody>
          <a:bodyPr wrap="none" anchor="ctr" anchorCtr="0">
            <a:spAutoFit/>
          </a:bodyPr>
          <a:lstStyle/>
          <a:p>
            <a:br>
              <a:rPr sz="800">
                <a:latin typeface="Roboto" pitchFamily="2" charset="0"/>
              </a:rPr>
            </a:br>
            <a:endParaRPr>
              <a:latin typeface="Roboto" pitchFamily="2" charset="0"/>
            </a:endParaRPr>
          </a:p>
        </p:txBody>
      </p:sp>
      <p:sp>
        <p:nvSpPr>
          <p:cNvPr id="61443" name="Rectangles 61442"/>
          <p:cNvSpPr/>
          <p:nvPr/>
        </p:nvSpPr>
        <p:spPr>
          <a:xfrm>
            <a:off x="9474" y="104487"/>
            <a:ext cx="9144000" cy="584775"/>
          </a:xfrm>
          <a:prstGeom prst="rect">
            <a:avLst/>
          </a:prstGeom>
          <a:solidFill>
            <a:srgbClr val="CCFFCC"/>
          </a:solidFill>
          <a:ln w="9525">
            <a:noFill/>
          </a:ln>
        </p:spPr>
        <p:txBody>
          <a:bodyPr anchor="ctr" anchorCtr="0">
            <a:spAutoFit/>
          </a:bodyPr>
          <a:lstStyle/>
          <a:p>
            <a:pPr algn="ctr"/>
            <a:r>
              <a:rPr sz="3200" b="1" dirty="0">
                <a:solidFill>
                  <a:srgbClr val="0000CC"/>
                </a:solidFill>
                <a:latin typeface="Times New Roman" panose="02020603050405020304" pitchFamily="18" charset="0"/>
                <a:ea typeface="Arial Unicode MS" pitchFamily="34" charset="-128"/>
                <a:cs typeface="Times New Roman" panose="02020603050405020304" pitchFamily="18" charset="0"/>
              </a:rPr>
              <a:t>HẬU QUẢ CỦA TỆ NẠN XÃ HỘI </a:t>
            </a:r>
          </a:p>
        </p:txBody>
      </p:sp>
      <p:graphicFrame>
        <p:nvGraphicFramePr>
          <p:cNvPr id="61444" name="Table 61443"/>
          <p:cNvGraphicFramePr/>
          <p:nvPr>
            <p:extLst>
              <p:ext uri="{D42A27DB-BD31-4B8C-83A1-F6EECF244321}">
                <p14:modId xmlns:p14="http://schemas.microsoft.com/office/powerpoint/2010/main" val="2512631289"/>
              </p:ext>
            </p:extLst>
          </p:nvPr>
        </p:nvGraphicFramePr>
        <p:xfrm>
          <a:off x="152400" y="819150"/>
          <a:ext cx="8763000" cy="3937000"/>
        </p:xfrm>
        <a:graphic>
          <a:graphicData uri="http://schemas.openxmlformats.org/drawingml/2006/table">
            <a:tbl>
              <a:tblPr/>
              <a:tblGrid>
                <a:gridCol w="2763108">
                  <a:extLst>
                    <a:ext uri="{9D8B030D-6E8A-4147-A177-3AD203B41FA5}">
                      <a16:colId xmlns:a16="http://schemas.microsoft.com/office/drawing/2014/main" val="20000"/>
                    </a:ext>
                  </a:extLst>
                </a:gridCol>
                <a:gridCol w="2526270">
                  <a:extLst>
                    <a:ext uri="{9D8B030D-6E8A-4147-A177-3AD203B41FA5}">
                      <a16:colId xmlns:a16="http://schemas.microsoft.com/office/drawing/2014/main" val="20001"/>
                    </a:ext>
                  </a:extLst>
                </a:gridCol>
                <a:gridCol w="3473622">
                  <a:extLst>
                    <a:ext uri="{9D8B030D-6E8A-4147-A177-3AD203B41FA5}">
                      <a16:colId xmlns:a16="http://schemas.microsoft.com/office/drawing/2014/main" val="20002"/>
                    </a:ext>
                  </a:extLst>
                </a:gridCol>
              </a:tblGrid>
              <a:tr h="493713">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000" b="1" dirty="0">
                          <a:latin typeface="Times New Roman" panose="02020603050405020304" pitchFamily="18" charset="0"/>
                          <a:ea typeface="Arial Unicode MS" pitchFamily="34" charset="-128"/>
                          <a:cs typeface="Times New Roman" panose="02020603050405020304" pitchFamily="18" charset="0"/>
                        </a:rPr>
                        <a:t> </a:t>
                      </a:r>
                      <a:r>
                        <a:rPr lang="vi-VN" altLang="x-none" sz="2400" b="1" dirty="0">
                          <a:latin typeface="Times New Roman" panose="02020603050405020304" pitchFamily="18" charset="0"/>
                          <a:ea typeface="Arial Unicode MS" pitchFamily="34" charset="-128"/>
                          <a:cs typeface="Times New Roman" panose="02020603050405020304" pitchFamily="18" charset="0"/>
                        </a:rPr>
                        <a:t>Đối với bản thân </a:t>
                      </a:r>
                      <a:endParaRPr lang="en-US" sz="2400" b="1" dirty="0">
                        <a:latin typeface="Times New Roman" panose="02020603050405020304" pitchFamily="18" charset="0"/>
                        <a:ea typeface="Arial Unicode MS" pitchFamily="34" charset="-128"/>
                        <a:cs typeface="Times New Roman" panose="02020603050405020304" pitchFamily="18" charset="0"/>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000" b="1" dirty="0">
                          <a:latin typeface="Times New Roman" panose="02020603050405020304" pitchFamily="18" charset="0"/>
                          <a:ea typeface="Arial Unicode MS" pitchFamily="34" charset="-128"/>
                          <a:cs typeface="Times New Roman" panose="02020603050405020304" pitchFamily="18" charset="0"/>
                        </a:rPr>
                        <a:t> </a:t>
                      </a:r>
                      <a:r>
                        <a:rPr lang="vi-VN" altLang="x-none" sz="2400" b="1" dirty="0">
                          <a:latin typeface="Times New Roman" panose="02020603050405020304" pitchFamily="18" charset="0"/>
                          <a:ea typeface="Arial Unicode MS" pitchFamily="34" charset="-128"/>
                          <a:cs typeface="Times New Roman" panose="02020603050405020304" pitchFamily="18" charset="0"/>
                        </a:rPr>
                        <a:t>Đối với gia đình </a:t>
                      </a:r>
                      <a:endParaRPr lang="en-US" sz="2400" b="1" dirty="0">
                        <a:latin typeface="Times New Roman" panose="02020603050405020304" pitchFamily="18" charset="0"/>
                        <a:ea typeface="Arial Unicode MS" pitchFamily="34" charset="-128"/>
                        <a:cs typeface="Times New Roman" panose="02020603050405020304" pitchFamily="18" charset="0"/>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000" b="1" dirty="0">
                          <a:latin typeface="Times New Roman" panose="02020603050405020304" pitchFamily="18" charset="0"/>
                          <a:ea typeface="Arial Unicode MS" pitchFamily="34" charset="-128"/>
                          <a:cs typeface="Times New Roman" panose="02020603050405020304" pitchFamily="18" charset="0"/>
                        </a:rPr>
                        <a:t> </a:t>
                      </a:r>
                      <a:r>
                        <a:rPr lang="vi-VN" altLang="x-none" sz="2200" b="1" dirty="0">
                          <a:latin typeface="Times New Roman" panose="02020603050405020304" pitchFamily="18" charset="0"/>
                          <a:ea typeface="Arial Unicode MS" pitchFamily="34" charset="-128"/>
                          <a:cs typeface="Times New Roman" panose="02020603050405020304" pitchFamily="18" charset="0"/>
                        </a:rPr>
                        <a:t>Đối với cộng đồng xã hội </a:t>
                      </a:r>
                      <a:endParaRPr lang="en-US" sz="2200" b="1" dirty="0">
                        <a:latin typeface="Times New Roman" panose="02020603050405020304" pitchFamily="18" charset="0"/>
                        <a:ea typeface="Arial Unicode MS" pitchFamily="34" charset="-128"/>
                        <a:cs typeface="Times New Roman" panose="02020603050405020304" pitchFamily="18" charset="0"/>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3443287">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spcBef>
                          <a:spcPct val="0"/>
                        </a:spcBef>
                        <a:buFontTx/>
                        <a:buNone/>
                      </a:pPr>
                      <a:r>
                        <a:rPr sz="2000">
                          <a:latin typeface="Arial Unicode MS" pitchFamily="34" charset="-128"/>
                          <a:ea typeface="Arial Unicode MS" pitchFamily="34" charset="-128"/>
                        </a:rPr>
                        <a:t> </a:t>
                      </a:r>
                      <a:r>
                        <a:rPr lang="vi-VN" altLang="x-none" sz="2000" dirty="0">
                          <a:latin typeface="Arial Unicode MS" pitchFamily="34" charset="-128"/>
                          <a:ea typeface="Arial Unicode MS" pitchFamily="34" charset="-128"/>
                        </a:rPr>
                        <a:t>Ảnh hưởng đến sức khỏe bản thân, có nguy cơ mắc các căn bệnh ảnh hưởng đến tính mạng như HIV, tim mạch, hệ thần kinh...</a:t>
                      </a:r>
                    </a:p>
                    <a:p>
                      <a:pPr marL="0" lvl="0" indent="0">
                        <a:spcBef>
                          <a:spcPct val="0"/>
                        </a:spcBef>
                        <a:buFontTx/>
                        <a:buNone/>
                      </a:pPr>
                      <a:r>
                        <a:rPr lang="vi-VN" altLang="x-none" sz="2000" dirty="0">
                          <a:latin typeface="Arial Unicode MS" pitchFamily="34" charset="-128"/>
                          <a:ea typeface="Arial Unicode MS" pitchFamily="34" charset="-128"/>
                        </a:rPr>
                        <a:t>Tha hóa đạo đức, dễ vi phạm pháp luật</a:t>
                      </a:r>
                    </a:p>
                    <a:p>
                      <a:pPr marL="0" lvl="0" indent="0">
                        <a:spcBef>
                          <a:spcPct val="0"/>
                        </a:spcBef>
                        <a:buFontTx/>
                        <a:buNone/>
                      </a:pPr>
                      <a:r>
                        <a:rPr lang="vi-VN" altLang="x-none" sz="2000" dirty="0">
                          <a:latin typeface="Arial Unicode MS" pitchFamily="34" charset="-128"/>
                          <a:ea typeface="Arial Unicode MS" pitchFamily="34" charset="-128"/>
                        </a:rPr>
                        <a:t>Tổn hao về tinh thần, kinh tế.</a:t>
                      </a:r>
                      <a:endParaRPr lang="en-US" sz="2000">
                        <a:latin typeface="Arial Unicode MS" pitchFamily="34" charset="-128"/>
                        <a:ea typeface="Arial Unicode MS" pitchFamily="34" charset="-128"/>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spcBef>
                          <a:spcPct val="0"/>
                        </a:spcBef>
                        <a:buFontTx/>
                        <a:buNone/>
                      </a:pPr>
                      <a:r>
                        <a:rPr sz="2000">
                          <a:latin typeface="Arial Unicode MS" pitchFamily="34" charset="-128"/>
                          <a:ea typeface="Arial Unicode MS" pitchFamily="34" charset="-128"/>
                        </a:rPr>
                        <a:t> </a:t>
                      </a:r>
                      <a:r>
                        <a:rPr lang="vi-VN" altLang="x-none" sz="2000" dirty="0">
                          <a:latin typeface="Arial Unicode MS" pitchFamily="34" charset="-128"/>
                          <a:ea typeface="Arial Unicode MS" pitchFamily="34" charset="-128"/>
                        </a:rPr>
                        <a:t>Khủng hoảng về tài chính, tinh thần</a:t>
                      </a:r>
                    </a:p>
                    <a:p>
                      <a:pPr marL="0" lvl="0" indent="0">
                        <a:spcBef>
                          <a:spcPct val="0"/>
                        </a:spcBef>
                        <a:buFontTx/>
                        <a:buNone/>
                      </a:pPr>
                      <a:r>
                        <a:rPr lang="vi-VN" altLang="x-none" sz="2000" dirty="0">
                          <a:latin typeface="Arial Unicode MS" pitchFamily="34" charset="-128"/>
                          <a:ea typeface="Arial Unicode MS" pitchFamily="34" charset="-128"/>
                        </a:rPr>
                        <a:t>Phát sinh các mâu thuẫn gia đình, sứt mẻ tình cảm</a:t>
                      </a:r>
                    </a:p>
                    <a:p>
                      <a:pPr marL="0" lvl="0" indent="0">
                        <a:spcBef>
                          <a:spcPct val="0"/>
                        </a:spcBef>
                        <a:buFontTx/>
                        <a:buNone/>
                      </a:pPr>
                      <a:r>
                        <a:rPr lang="vi-VN" altLang="x-none" sz="2000" dirty="0">
                          <a:latin typeface="Arial Unicode MS" pitchFamily="34" charset="-128"/>
                          <a:ea typeface="Arial Unicode MS" pitchFamily="34" charset="-128"/>
                        </a:rPr>
                        <a:t>Đổ vỡ niềm tin giữa các thành viên</a:t>
                      </a:r>
                    </a:p>
                    <a:p>
                      <a:pPr marL="0" lvl="0" indent="0">
                        <a:spcBef>
                          <a:spcPct val="0"/>
                        </a:spcBef>
                        <a:buFontTx/>
                        <a:buNone/>
                      </a:pPr>
                      <a:r>
                        <a:rPr lang="vi-VN" altLang="x-none" sz="2000" dirty="0">
                          <a:latin typeface="Arial Unicode MS" pitchFamily="34" charset="-128"/>
                          <a:ea typeface="Arial Unicode MS" pitchFamily="34" charset="-128"/>
                        </a:rPr>
                        <a:t>Nguy cơ bạo lực gia đình.</a:t>
                      </a:r>
                      <a:endParaRPr lang="en-US" sz="2000">
                        <a:latin typeface="Arial Unicode MS" pitchFamily="34" charset="-128"/>
                        <a:ea typeface="Arial Unicode MS" pitchFamily="34" charset="-128"/>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spcBef>
                          <a:spcPct val="0"/>
                        </a:spcBef>
                        <a:buFontTx/>
                        <a:buNone/>
                      </a:pPr>
                      <a:r>
                        <a:rPr sz="2000" dirty="0">
                          <a:latin typeface="Arial Unicode MS" pitchFamily="34" charset="-128"/>
                          <a:ea typeface="Arial Unicode MS" pitchFamily="34" charset="-128"/>
                        </a:rPr>
                        <a:t> </a:t>
                      </a:r>
                      <a:r>
                        <a:rPr lang="vi-VN" altLang="x-none" sz="2000" dirty="0">
                          <a:latin typeface="Arial Unicode MS" pitchFamily="34" charset="-128"/>
                          <a:ea typeface="Arial Unicode MS" pitchFamily="34" charset="-128"/>
                        </a:rPr>
                        <a:t>Làm suy thoái giống nòi.</a:t>
                      </a:r>
                    </a:p>
                    <a:p>
                      <a:pPr marL="0" lvl="0" indent="0">
                        <a:spcBef>
                          <a:spcPct val="0"/>
                        </a:spcBef>
                        <a:buFontTx/>
                        <a:buNone/>
                      </a:pPr>
                      <a:r>
                        <a:rPr lang="vi-VN" altLang="x-none" sz="2000" dirty="0">
                          <a:latin typeface="Arial Unicode MS" pitchFamily="34" charset="-128"/>
                          <a:ea typeface="Arial Unicode MS" pitchFamily="34" charset="-128"/>
                        </a:rPr>
                        <a:t>Gây bức xúc, bất bình trong dư luận xã hội</a:t>
                      </a:r>
                    </a:p>
                    <a:p>
                      <a:pPr marL="0" lvl="0" indent="0">
                        <a:spcBef>
                          <a:spcPct val="0"/>
                        </a:spcBef>
                        <a:buFontTx/>
                        <a:buNone/>
                      </a:pPr>
                      <a:r>
                        <a:rPr lang="vi-VN" altLang="x-none" sz="2000" dirty="0">
                          <a:latin typeface="Arial Unicode MS" pitchFamily="34" charset="-128"/>
                          <a:ea typeface="Arial Unicode MS" pitchFamily="34" charset="-128"/>
                        </a:rPr>
                        <a:t>Ảnh hưởng tới trật tự, an toàn xã hội</a:t>
                      </a:r>
                    </a:p>
                    <a:p>
                      <a:pPr marL="0" lvl="0" indent="0">
                        <a:spcBef>
                          <a:spcPct val="0"/>
                        </a:spcBef>
                        <a:buFontTx/>
                        <a:buNone/>
                      </a:pPr>
                      <a:r>
                        <a:rPr lang="vi-VN" altLang="x-none" sz="2000" dirty="0">
                          <a:latin typeface="Arial Unicode MS" pitchFamily="34" charset="-128"/>
                          <a:ea typeface="Arial Unicode MS" pitchFamily="34" charset="-128"/>
                        </a:rPr>
                        <a:t>Gây tâm lý hoang mang, sợ hãi cho người dân</a:t>
                      </a:r>
                    </a:p>
                    <a:p>
                      <a:pPr marL="0" lvl="0" indent="0">
                        <a:spcBef>
                          <a:spcPct val="0"/>
                        </a:spcBef>
                        <a:buFontTx/>
                        <a:buNone/>
                      </a:pPr>
                      <a:r>
                        <a:rPr lang="vi-VN" altLang="x-none" sz="2000" dirty="0">
                          <a:latin typeface="Arial Unicode MS" pitchFamily="34" charset="-128"/>
                          <a:ea typeface="Arial Unicode MS" pitchFamily="34" charset="-128"/>
                        </a:rPr>
                        <a:t>Suy giảm sức lao động, ảnh hưởng đến sự phát triển chung của nền kinh tế.</a:t>
                      </a:r>
                      <a:endParaRPr lang="en-US" sz="2000" dirty="0">
                        <a:latin typeface="Arial Unicode MS" pitchFamily="34" charset="-128"/>
                        <a:ea typeface="Arial Unicode MS" pitchFamily="34" charset="-128"/>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bl>
          </a:graphicData>
        </a:graphic>
      </p:graphicFrame>
      <p:sp>
        <p:nvSpPr>
          <p:cNvPr id="61458" name="Rectangle 9"/>
          <p:cNvSpPr/>
          <p:nvPr/>
        </p:nvSpPr>
        <p:spPr>
          <a:xfrm>
            <a:off x="228600" y="1403350"/>
            <a:ext cx="2514600" cy="33528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61459" name="Rectangle 9"/>
          <p:cNvSpPr/>
          <p:nvPr/>
        </p:nvSpPr>
        <p:spPr>
          <a:xfrm>
            <a:off x="2971800" y="1352550"/>
            <a:ext cx="2362200" cy="33528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61460" name="Rectangle 9"/>
          <p:cNvSpPr/>
          <p:nvPr/>
        </p:nvSpPr>
        <p:spPr>
          <a:xfrm>
            <a:off x="5486400" y="1352550"/>
            <a:ext cx="3429000" cy="33528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1458"/>
                                        </p:tgtEl>
                                      </p:cBhvr>
                                    </p:animEffect>
                                    <p:set>
                                      <p:cBhvr>
                                        <p:cTn id="7" dur="1" fill="hold">
                                          <p:stCondLst>
                                            <p:cond delay="499"/>
                                          </p:stCondLst>
                                        </p:cTn>
                                        <p:tgtEl>
                                          <p:spTgt spid="614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1459"/>
                                        </p:tgtEl>
                                      </p:cBhvr>
                                    </p:animEffect>
                                    <p:set>
                                      <p:cBhvr>
                                        <p:cTn id="12" dur="1" fill="hold">
                                          <p:stCondLst>
                                            <p:cond delay="499"/>
                                          </p:stCondLst>
                                        </p:cTn>
                                        <p:tgtEl>
                                          <p:spTgt spid="6145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61460"/>
                                        </p:tgtEl>
                                      </p:cBhvr>
                                    </p:animEffect>
                                    <p:set>
                                      <p:cBhvr>
                                        <p:cTn id="17" dur="1" fill="hold">
                                          <p:stCondLst>
                                            <p:cond delay="499"/>
                                          </p:stCondLst>
                                        </p:cTn>
                                        <p:tgtEl>
                                          <p:spTgt spid="614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animBg="1"/>
      <p:bldP spid="61459" grpId="0" animBg="1"/>
      <p:bldP spid="614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1" name="Rectangles 30750"/>
          <p:cNvSpPr/>
          <p:nvPr/>
        </p:nvSpPr>
        <p:spPr>
          <a:xfrm>
            <a:off x="76835" y="57150"/>
            <a:ext cx="9067165" cy="753110"/>
          </a:xfrm>
          <a:prstGeom prst="rect">
            <a:avLst/>
          </a:prstGeom>
          <a:solidFill>
            <a:srgbClr val="FFCC99"/>
          </a:solidFill>
          <a:ln w="9525">
            <a:noFill/>
          </a:ln>
        </p:spPr>
        <p:txBody>
          <a:bodyPr wrap="square" lIns="0" tIns="99981" rIns="0" bIns="99981" anchor="ctr" anchorCtr="0">
            <a:spAutoFit/>
          </a:bodyPr>
          <a:lstStyle/>
          <a:p>
            <a:r>
              <a:rPr lang="en-US" sz="3600" b="1" dirty="0">
                <a:solidFill>
                  <a:srgbClr val="FF0000"/>
                </a:solidFill>
                <a:latin typeface="Times New Roman" panose="02020603050405020304" charset="0"/>
                <a:ea typeface="Arial Unicode MS" pitchFamily="34" charset="-128"/>
                <a:cs typeface="Times New Roman" panose="02020603050405020304" charset="0"/>
              </a:rPr>
              <a:t>4</a:t>
            </a:r>
            <a:r>
              <a:rPr sz="3600" b="1" dirty="0">
                <a:solidFill>
                  <a:srgbClr val="FF0000"/>
                </a:solidFill>
                <a:latin typeface="Times New Roman" panose="02020603050405020304" charset="0"/>
                <a:ea typeface="Arial Unicode MS" pitchFamily="34" charset="-128"/>
                <a:cs typeface="Times New Roman" panose="02020603050405020304" charset="0"/>
              </a:rPr>
              <a:t>. </a:t>
            </a:r>
            <a:r>
              <a:rPr sz="3600" b="1" dirty="0" err="1">
                <a:solidFill>
                  <a:srgbClr val="FF0000"/>
                </a:solidFill>
                <a:latin typeface="Times New Roman" panose="02020603050405020304" charset="0"/>
                <a:ea typeface="Arial Unicode MS" pitchFamily="34" charset="-128"/>
                <a:cs typeface="Times New Roman" panose="02020603050405020304" charset="0"/>
              </a:rPr>
              <a:t>Hậu</a:t>
            </a:r>
            <a:r>
              <a:rPr sz="3600" b="1" dirty="0">
                <a:solidFill>
                  <a:srgbClr val="FF0000"/>
                </a:solidFill>
                <a:latin typeface="Times New Roman" panose="02020603050405020304" charset="0"/>
                <a:ea typeface="Arial Unicode MS" pitchFamily="34" charset="-128"/>
                <a:cs typeface="Times New Roman" panose="02020603050405020304" charset="0"/>
              </a:rPr>
              <a:t> </a:t>
            </a:r>
            <a:r>
              <a:rPr sz="3600" b="1" dirty="0" err="1">
                <a:solidFill>
                  <a:srgbClr val="FF0000"/>
                </a:solidFill>
                <a:latin typeface="Times New Roman" panose="02020603050405020304" charset="0"/>
                <a:ea typeface="Arial Unicode MS" pitchFamily="34" charset="-128"/>
                <a:cs typeface="Times New Roman" panose="02020603050405020304" charset="0"/>
              </a:rPr>
              <a:t>quả</a:t>
            </a:r>
            <a:r>
              <a:rPr sz="3600" b="1" dirty="0">
                <a:solidFill>
                  <a:srgbClr val="FF0000"/>
                </a:solidFill>
                <a:latin typeface="Times New Roman" panose="02020603050405020304" charset="0"/>
                <a:ea typeface="Arial Unicode MS" pitchFamily="34" charset="-128"/>
                <a:cs typeface="Times New Roman" panose="02020603050405020304" charset="0"/>
              </a:rPr>
              <a:t> </a:t>
            </a:r>
            <a:r>
              <a:rPr sz="3600" b="1" dirty="0" err="1">
                <a:solidFill>
                  <a:srgbClr val="FF0000"/>
                </a:solidFill>
                <a:latin typeface="Times New Roman" panose="02020603050405020304" charset="0"/>
                <a:ea typeface="Arial Unicode MS" pitchFamily="34" charset="-128"/>
                <a:cs typeface="Times New Roman" panose="02020603050405020304" charset="0"/>
              </a:rPr>
              <a:t>của</a:t>
            </a:r>
            <a:r>
              <a:rPr sz="3600" b="1" dirty="0">
                <a:solidFill>
                  <a:srgbClr val="FF0000"/>
                </a:solidFill>
                <a:latin typeface="Times New Roman" panose="02020603050405020304" charset="0"/>
                <a:ea typeface="Arial Unicode MS" pitchFamily="34" charset="-128"/>
                <a:cs typeface="Times New Roman" panose="02020603050405020304" charset="0"/>
              </a:rPr>
              <a:t> </a:t>
            </a:r>
            <a:r>
              <a:rPr sz="3600" b="1" dirty="0" err="1">
                <a:solidFill>
                  <a:srgbClr val="FF0000"/>
                </a:solidFill>
                <a:latin typeface="Times New Roman" panose="02020603050405020304" charset="0"/>
                <a:ea typeface="Arial Unicode MS" pitchFamily="34" charset="-128"/>
                <a:cs typeface="Times New Roman" panose="02020603050405020304" charset="0"/>
              </a:rPr>
              <a:t>tệ</a:t>
            </a:r>
            <a:r>
              <a:rPr sz="3600" b="1" dirty="0">
                <a:solidFill>
                  <a:srgbClr val="FF0000"/>
                </a:solidFill>
                <a:latin typeface="Times New Roman" panose="02020603050405020304" charset="0"/>
                <a:ea typeface="Arial Unicode MS" pitchFamily="34" charset="-128"/>
                <a:cs typeface="Times New Roman" panose="02020603050405020304" charset="0"/>
              </a:rPr>
              <a:t> </a:t>
            </a:r>
            <a:r>
              <a:rPr sz="3600" b="1" dirty="0" err="1">
                <a:solidFill>
                  <a:srgbClr val="FF0000"/>
                </a:solidFill>
                <a:latin typeface="Times New Roman" panose="02020603050405020304" charset="0"/>
                <a:ea typeface="Arial Unicode MS" pitchFamily="34" charset="-128"/>
                <a:cs typeface="Times New Roman" panose="02020603050405020304" charset="0"/>
              </a:rPr>
              <a:t>nạn</a:t>
            </a:r>
            <a:r>
              <a:rPr sz="3600" b="1" dirty="0">
                <a:solidFill>
                  <a:srgbClr val="FF0000"/>
                </a:solidFill>
                <a:latin typeface="Times New Roman" panose="02020603050405020304" charset="0"/>
                <a:ea typeface="Arial Unicode MS" pitchFamily="34" charset="-128"/>
                <a:cs typeface="Times New Roman" panose="02020603050405020304" charset="0"/>
              </a:rPr>
              <a:t> </a:t>
            </a:r>
            <a:r>
              <a:rPr sz="3600" b="1" dirty="0" err="1">
                <a:solidFill>
                  <a:srgbClr val="FF0000"/>
                </a:solidFill>
                <a:latin typeface="Times New Roman" panose="02020603050405020304" charset="0"/>
                <a:ea typeface="Arial Unicode MS" pitchFamily="34" charset="-128"/>
                <a:cs typeface="Times New Roman" panose="02020603050405020304" charset="0"/>
              </a:rPr>
              <a:t>xã</a:t>
            </a:r>
            <a:r>
              <a:rPr sz="3600" b="1" dirty="0">
                <a:solidFill>
                  <a:srgbClr val="FF0000"/>
                </a:solidFill>
                <a:latin typeface="Times New Roman" panose="02020603050405020304" charset="0"/>
                <a:ea typeface="Arial Unicode MS" pitchFamily="34" charset="-128"/>
                <a:cs typeface="Times New Roman" panose="02020603050405020304" charset="0"/>
              </a:rPr>
              <a:t> </a:t>
            </a:r>
            <a:r>
              <a:rPr sz="3600" b="1" dirty="0" err="1">
                <a:solidFill>
                  <a:srgbClr val="FF0000"/>
                </a:solidFill>
                <a:latin typeface="Times New Roman" panose="02020603050405020304" charset="0"/>
                <a:ea typeface="Arial Unicode MS" pitchFamily="34" charset="-128"/>
                <a:cs typeface="Times New Roman" panose="02020603050405020304" charset="0"/>
              </a:rPr>
              <a:t>hội</a:t>
            </a:r>
            <a:r>
              <a:rPr lang="en-US" sz="3600" b="1" dirty="0">
                <a:solidFill>
                  <a:srgbClr val="FF0000"/>
                </a:solidFill>
                <a:latin typeface="Times New Roman" panose="02020603050405020304" charset="0"/>
                <a:ea typeface="Arial Unicode MS" pitchFamily="34" charset="-128"/>
                <a:cs typeface="Times New Roman" panose="02020603050405020304" charset="0"/>
              </a:rPr>
              <a:t>:</a:t>
            </a:r>
          </a:p>
        </p:txBody>
      </p:sp>
      <p:sp>
        <p:nvSpPr>
          <p:cNvPr id="30752" name="Rectangles 30751"/>
          <p:cNvSpPr/>
          <p:nvPr/>
        </p:nvSpPr>
        <p:spPr>
          <a:xfrm>
            <a:off x="66040" y="971550"/>
            <a:ext cx="9011285" cy="3861435"/>
          </a:xfrm>
          <a:prstGeom prst="rect">
            <a:avLst/>
          </a:prstGeom>
          <a:noFill/>
          <a:ln w="28575" cap="flat" cmpd="sng">
            <a:solidFill>
              <a:srgbClr val="FF0000"/>
            </a:solidFill>
            <a:prstDash val="solid"/>
            <a:miter/>
            <a:headEnd type="none" w="med" len="med"/>
            <a:tailEnd type="none" w="med" len="med"/>
          </a:ln>
        </p:spPr>
        <p:txBody>
          <a:bodyPr wrap="square" anchor="ctr" anchorCtr="0">
            <a:spAutoFit/>
          </a:bodyPr>
          <a:lstStyle/>
          <a:p>
            <a:r>
              <a:rPr lang="en-US" altLang="vi-VN" sz="3500" dirty="0">
                <a:latin typeface="Times New Roman" panose="02020603050405020304" charset="0"/>
                <a:ea typeface="Arial Unicode MS" pitchFamily="34" charset="-128"/>
                <a:cs typeface="Times New Roman" panose="02020603050405020304" charset="0"/>
              </a:rPr>
              <a:t>- Gây tổn hại nghiêm trọng về mặt sức khỏe, tinh thần, trí tuệ, thậm chí là tính mạng con người.</a:t>
            </a:r>
          </a:p>
          <a:p>
            <a:r>
              <a:rPr lang="en-US" altLang="vi-VN" sz="3500" dirty="0">
                <a:latin typeface="Times New Roman" panose="02020603050405020304" charset="0"/>
                <a:ea typeface="Arial Unicode MS" pitchFamily="34" charset="-128"/>
                <a:cs typeface="Times New Roman" panose="02020603050405020304" charset="0"/>
              </a:rPr>
              <a:t>- Dẫn đến những tổn thất về kinh tế, tình trạng bạo lực và phá vỡ hạnh phúc của gia đình.</a:t>
            </a:r>
          </a:p>
          <a:p>
            <a:r>
              <a:rPr lang="en-US" altLang="vi-VN" sz="3500" dirty="0">
                <a:latin typeface="Times New Roman" panose="02020603050405020304" charset="0"/>
                <a:ea typeface="Arial Unicode MS" pitchFamily="34" charset="-128"/>
                <a:cs typeface="Times New Roman" panose="02020603050405020304" charset="0"/>
              </a:rPr>
              <a:t>- Ảnh hưởng đến trật tự, an toàn xã hội, chuẩn mực đạo đức, thuần phong mĩ tục và vi phạm các quy định pháp luật của Nhà nước.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2"/>
                                        </p:tgtEl>
                                        <p:attrNameLst>
                                          <p:attrName>style.visibility</p:attrName>
                                        </p:attrNameLst>
                                      </p:cBhvr>
                                      <p:to>
                                        <p:strVal val="visible"/>
                                      </p:to>
                                    </p:set>
                                    <p:animEffect transition="in" filter="blinds(horizontal)">
                                      <p:cBhvr>
                                        <p:cTn id="7" dur="500"/>
                                        <p:tgtEl>
                                          <p:spTgt spid="30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矩形 2"/>
          <p:cNvSpPr/>
          <p:nvPr/>
        </p:nvSpPr>
        <p:spPr>
          <a:xfrm>
            <a:off x="265509" y="257175"/>
            <a:ext cx="8611791" cy="4630340"/>
          </a:xfrm>
          <a:prstGeom prst="rect">
            <a:avLst/>
          </a:prstGeom>
          <a:noFill/>
          <a:ln>
            <a:solidFill>
              <a:srgbClr val="57A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4" name="矩形 3"/>
          <p:cNvSpPr/>
          <p:nvPr/>
        </p:nvSpPr>
        <p:spPr>
          <a:xfrm>
            <a:off x="1556640" y="1809948"/>
            <a:ext cx="6496604" cy="83058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1">
                <a:ln>
                  <a:noFill/>
                </a:ln>
                <a:solidFill>
                  <a:srgbClr val="FF0000"/>
                </a:solidFill>
                <a:effectLst/>
                <a:uLnTx/>
                <a:uFillTx/>
                <a:latin typeface="Times New Roman" panose="02020603050405020304" charset="0"/>
                <a:ea typeface="字魂36号-正文宋楷" panose="00000500000000000000" pitchFamily="2" charset="-122"/>
                <a:cs typeface="Times New Roman" panose="02020603050405020304" charset="0"/>
                <a:sym typeface="字魂36号-正文宋楷" panose="00000500000000000000" pitchFamily="2" charset="-122"/>
              </a:rPr>
              <a:t>LUYỆN TẬP</a:t>
            </a:r>
            <a:endParaRPr kumimoji="0" lang="zh-CN" altLang="en-US" sz="5400" b="1" i="0" u="none" strike="noStrike" kern="1200" cap="none" spc="0" normalizeH="0" baseline="0" noProof="1">
              <a:ln>
                <a:noFill/>
              </a:ln>
              <a:solidFill>
                <a:srgbClr val="FF0000"/>
              </a:solidFill>
              <a:effectLst/>
              <a:uLnTx/>
              <a:uFillTx/>
              <a:latin typeface="Times New Roman" panose="02020603050405020304" charset="0"/>
              <a:ea typeface="字魂36号-正文宋楷" panose="00000500000000000000" pitchFamily="2" charset="-122"/>
              <a:cs typeface="Times New Roman" panose="02020603050405020304" charset="0"/>
              <a:sym typeface="字魂36号-正文宋楷" panose="00000500000000000000" pitchFamily="2" charset="-122"/>
            </a:endParaRPr>
          </a:p>
        </p:txBody>
      </p:sp>
      <p:grpSp>
        <p:nvGrpSpPr>
          <p:cNvPr id="6" name="组合 5"/>
          <p:cNvGrpSpPr/>
          <p:nvPr/>
        </p:nvGrpSpPr>
        <p:grpSpPr>
          <a:xfrm>
            <a:off x="2882265" y="1487805"/>
            <a:ext cx="3947160" cy="1438910"/>
            <a:chOff x="2802618" y="3136900"/>
            <a:chExt cx="6578600" cy="1018073"/>
          </a:xfrm>
        </p:grpSpPr>
        <p:cxnSp>
          <p:nvCxnSpPr>
            <p:cNvPr id="7" name="直接连接符 6"/>
            <p:cNvCxnSpPr/>
            <p:nvPr/>
          </p:nvCxnSpPr>
          <p:spPr>
            <a:xfrm>
              <a:off x="2802618" y="3136900"/>
              <a:ext cx="6578600" cy="0"/>
            </a:xfrm>
            <a:prstGeom prst="line">
              <a:avLst/>
            </a:prstGeom>
            <a:ln>
              <a:solidFill>
                <a:srgbClr val="57A97D"/>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802618" y="4154973"/>
              <a:ext cx="6578600" cy="0"/>
            </a:xfrm>
            <a:prstGeom prst="line">
              <a:avLst/>
            </a:prstGeom>
            <a:ln>
              <a:solidFill>
                <a:srgbClr val="57A97D"/>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491348" y="1711321"/>
            <a:ext cx="1065291" cy="1001261"/>
          </a:xfrm>
          <a:prstGeom prst="rect">
            <a:avLst/>
          </a:prstGeom>
          <a:solidFill>
            <a:srgbClr val="57A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950" b="1"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2" name="Rectangles 51221"/>
          <p:cNvSpPr/>
          <p:nvPr/>
        </p:nvSpPr>
        <p:spPr>
          <a:xfrm>
            <a:off x="36871" y="48518"/>
            <a:ext cx="8991600" cy="892552"/>
          </a:xfrm>
          <a:prstGeom prst="rect">
            <a:avLst/>
          </a:prstGeom>
          <a:solidFill>
            <a:srgbClr val="FFCC99"/>
          </a:solidFill>
          <a:ln w="9525">
            <a:noFill/>
          </a:ln>
        </p:spPr>
        <p:txBody>
          <a:bodyPr wrap="square" anchor="ctr" anchorCtr="0">
            <a:spAutoFit/>
          </a:bodyPr>
          <a:lstStyle/>
          <a:p>
            <a:r>
              <a:rPr sz="2600" b="1" dirty="0" err="1">
                <a:latin typeface="Times New Roman" panose="02020603050405020304" charset="0"/>
                <a:cs typeface="Times New Roman" panose="02020603050405020304" charset="0"/>
              </a:rPr>
              <a:t>Câu</a:t>
            </a:r>
            <a:r>
              <a:rPr sz="2600" b="1" dirty="0">
                <a:latin typeface="Times New Roman" panose="02020603050405020304" charset="0"/>
                <a:cs typeface="Times New Roman" panose="02020603050405020304" charset="0"/>
              </a:rPr>
              <a:t> 2.</a:t>
            </a:r>
            <a:r>
              <a:rPr sz="2600" dirty="0">
                <a:latin typeface="Times New Roman" panose="02020603050405020304" charset="0"/>
                <a:cs typeface="Times New Roman" panose="02020603050405020304" charset="0"/>
              </a:rPr>
              <a:t> Theo </a:t>
            </a:r>
            <a:r>
              <a:rPr sz="2600" dirty="0" err="1">
                <a:latin typeface="Times New Roman" panose="02020603050405020304" charset="0"/>
                <a:cs typeface="Times New Roman" panose="02020603050405020304" charset="0"/>
              </a:rPr>
              <a:t>em</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học</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sinh</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có</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thể</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mắc</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phải</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những</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tệ</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nạn</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xã</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hội</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nào</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Hãy</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liệt</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kê</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nguyên</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nhân</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và</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hậu</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quả</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của</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các</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tệ</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nạn</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xã</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hội</a:t>
            </a:r>
            <a:r>
              <a:rPr sz="2600" dirty="0">
                <a:latin typeface="Times New Roman" panose="02020603050405020304" charset="0"/>
                <a:cs typeface="Times New Roman" panose="02020603050405020304" charset="0"/>
              </a:rPr>
              <a:t> </a:t>
            </a:r>
            <a:r>
              <a:rPr sz="2600" dirty="0" err="1">
                <a:latin typeface="Times New Roman" panose="02020603050405020304" charset="0"/>
                <a:cs typeface="Times New Roman" panose="02020603050405020304" charset="0"/>
              </a:rPr>
              <a:t>đó</a:t>
            </a:r>
            <a:r>
              <a:rPr sz="2600" dirty="0">
                <a:latin typeface="Times New Roman" panose="02020603050405020304" charset="0"/>
                <a:cs typeface="Times New Roman" panose="02020603050405020304" charset="0"/>
              </a:rPr>
              <a:t>. </a:t>
            </a:r>
          </a:p>
        </p:txBody>
      </p:sp>
      <p:graphicFrame>
        <p:nvGraphicFramePr>
          <p:cNvPr id="51295" name="Table 51294"/>
          <p:cNvGraphicFramePr/>
          <p:nvPr/>
        </p:nvGraphicFramePr>
        <p:xfrm>
          <a:off x="228600" y="971550"/>
          <a:ext cx="8458200" cy="3230880"/>
        </p:xfrm>
        <a:graphic>
          <a:graphicData uri="http://schemas.openxmlformats.org/drawingml/2006/table">
            <a:tbl>
              <a:tblPr/>
              <a:tblGrid>
                <a:gridCol w="1458913">
                  <a:extLst>
                    <a:ext uri="{9D8B030D-6E8A-4147-A177-3AD203B41FA5}">
                      <a16:colId xmlns:a16="http://schemas.microsoft.com/office/drawing/2014/main" val="20000"/>
                    </a:ext>
                  </a:extLst>
                </a:gridCol>
                <a:gridCol w="1784350">
                  <a:extLst>
                    <a:ext uri="{9D8B030D-6E8A-4147-A177-3AD203B41FA5}">
                      <a16:colId xmlns:a16="http://schemas.microsoft.com/office/drawing/2014/main" val="20001"/>
                    </a:ext>
                  </a:extLst>
                </a:gridCol>
                <a:gridCol w="1782762">
                  <a:extLst>
                    <a:ext uri="{9D8B030D-6E8A-4147-A177-3AD203B41FA5}">
                      <a16:colId xmlns:a16="http://schemas.microsoft.com/office/drawing/2014/main" val="20002"/>
                    </a:ext>
                  </a:extLst>
                </a:gridCol>
                <a:gridCol w="1506538">
                  <a:extLst>
                    <a:ext uri="{9D8B030D-6E8A-4147-A177-3AD203B41FA5}">
                      <a16:colId xmlns:a16="http://schemas.microsoft.com/office/drawing/2014/main" val="20003"/>
                    </a:ext>
                  </a:extLst>
                </a:gridCol>
                <a:gridCol w="1925637">
                  <a:extLst>
                    <a:ext uri="{9D8B030D-6E8A-4147-A177-3AD203B41FA5}">
                      <a16:colId xmlns:a16="http://schemas.microsoft.com/office/drawing/2014/main" val="20004"/>
                    </a:ext>
                  </a:extLst>
                </a:gridCol>
              </a:tblGrid>
              <a:tr h="700088">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b="1" dirty="0">
                          <a:latin typeface="Arial Unicode MS" pitchFamily="34" charset="-128"/>
                          <a:ea typeface="Arial Unicode MS" pitchFamily="34" charset="-128"/>
                        </a:rPr>
                        <a:t> TNXH</a:t>
                      </a:r>
                      <a:endParaRPr lang="en-US" sz="2000" b="1"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b="1">
                          <a:latin typeface="Arial Unicode MS" pitchFamily="34" charset="-128"/>
                          <a:ea typeface="Arial Unicode MS" pitchFamily="34" charset="-128"/>
                        </a:rPr>
                        <a:t> NN </a:t>
                      </a:r>
                      <a:r>
                        <a:rPr sz="2000" b="1" err="1">
                          <a:latin typeface="Arial Unicode MS" pitchFamily="34" charset="-128"/>
                          <a:ea typeface="Arial Unicode MS" pitchFamily="34" charset="-128"/>
                        </a:rPr>
                        <a:t>từ</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phía</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cá</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nhân</a:t>
                      </a:r>
                      <a:endParaRPr lang="en-US" sz="2000" b="1">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b="1">
                          <a:latin typeface="Arial Unicode MS" pitchFamily="34" charset="-128"/>
                          <a:ea typeface="Arial Unicode MS" pitchFamily="34" charset="-128"/>
                        </a:rPr>
                        <a:t> NN </a:t>
                      </a:r>
                      <a:r>
                        <a:rPr sz="2000" b="1" err="1">
                          <a:latin typeface="Arial Unicode MS" pitchFamily="34" charset="-128"/>
                          <a:ea typeface="Arial Unicode MS" pitchFamily="34" charset="-128"/>
                        </a:rPr>
                        <a:t>từ</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phía</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gia</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đình</a:t>
                      </a:r>
                      <a:endParaRPr lang="en-US" sz="2000" b="1">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b="1">
                          <a:latin typeface="Arial Unicode MS" pitchFamily="34" charset="-128"/>
                          <a:ea typeface="Arial Unicode MS" pitchFamily="34" charset="-128"/>
                        </a:rPr>
                        <a:t>NN </a:t>
                      </a:r>
                      <a:r>
                        <a:rPr sz="2000" b="1" err="1">
                          <a:latin typeface="Arial Unicode MS" pitchFamily="34" charset="-128"/>
                          <a:ea typeface="Arial Unicode MS" pitchFamily="34" charset="-128"/>
                        </a:rPr>
                        <a:t>từ</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phía</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xã</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hội</a:t>
                      </a:r>
                      <a:endParaRPr lang="en-US" sz="2000" b="1">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b="1" err="1">
                          <a:latin typeface="Arial Unicode MS" pitchFamily="34" charset="-128"/>
                          <a:ea typeface="Arial Unicode MS" pitchFamily="34" charset="-128"/>
                        </a:rPr>
                        <a:t>Hậu</a:t>
                      </a:r>
                      <a:r>
                        <a:rPr sz="2000" b="1">
                          <a:latin typeface="Arial Unicode MS" pitchFamily="34" charset="-128"/>
                          <a:ea typeface="Arial Unicode MS" pitchFamily="34" charset="-128"/>
                        </a:rPr>
                        <a:t> </a:t>
                      </a:r>
                      <a:r>
                        <a:rPr sz="2000" b="1" err="1">
                          <a:latin typeface="Arial Unicode MS" pitchFamily="34" charset="-128"/>
                          <a:ea typeface="Arial Unicode MS" pitchFamily="34" charset="-128"/>
                        </a:rPr>
                        <a:t>quả</a:t>
                      </a:r>
                      <a:endParaRPr lang="en-US" sz="2000" b="1">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528887">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a:latin typeface="Arial Unicode MS" pitchFamily="34" charset="-128"/>
                          <a:ea typeface="Arial Unicode MS" pitchFamily="34" charset="-128"/>
                        </a:rPr>
                        <a:t> </a:t>
                      </a:r>
                      <a:r>
                        <a:rPr lang="vi-VN" altLang="x-none" sz="2000" dirty="0">
                          <a:latin typeface="Arial Unicode MS" pitchFamily="34" charset="-128"/>
                          <a:ea typeface="Arial Unicode MS" pitchFamily="34" charset="-128"/>
                        </a:rPr>
                        <a:t>ma túy, cờ bạc, nghiện thuốc lá, nghiện trò chơi điện tử,. </a:t>
                      </a:r>
                      <a:endParaRPr lang="en-US" sz="200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a:latin typeface="Arial Unicode MS" pitchFamily="34" charset="-128"/>
                          <a:ea typeface="Arial Unicode MS" pitchFamily="34" charset="-128"/>
                        </a:rPr>
                        <a:t> </a:t>
                      </a:r>
                      <a:r>
                        <a:rPr lang="vi-VN" altLang="x-none" sz="2000" dirty="0">
                          <a:latin typeface="Arial Unicode MS" pitchFamily="34" charset="-128"/>
                          <a:ea typeface="Arial Unicode MS" pitchFamily="34" charset="-128"/>
                        </a:rPr>
                        <a:t>Do thiếu hiểu biết, bị bạn bè rủ rê, lôi kéo, do tò m</a:t>
                      </a:r>
                      <a:r>
                        <a:rPr lang="en-US" altLang="vi-VN" sz="2000" dirty="0">
                          <a:latin typeface="Arial Unicode MS" pitchFamily="34" charset="-128"/>
                          <a:ea typeface="Arial Unicode MS" pitchFamily="34" charset="-128"/>
                        </a:rPr>
                        <a:t>ò</a:t>
                      </a:r>
                      <a:r>
                        <a:rPr lang="vi-VN" altLang="x-none" sz="2000" dirty="0">
                          <a:latin typeface="Arial Unicode MS" pitchFamily="34" charset="-128"/>
                          <a:ea typeface="Arial Unicode MS" pitchFamily="34" charset="-128"/>
                        </a:rPr>
                        <a:t> </a:t>
                      </a:r>
                      <a:endParaRPr lang="en-US" sz="200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a:latin typeface="Arial Unicode MS" pitchFamily="34" charset="-128"/>
                          <a:ea typeface="Arial Unicode MS" pitchFamily="34" charset="-128"/>
                        </a:rPr>
                        <a:t> </a:t>
                      </a:r>
                      <a:r>
                        <a:rPr lang="vi-VN" altLang="x-none" sz="2000" dirty="0">
                          <a:latin typeface="Arial Unicode MS" pitchFamily="34" charset="-128"/>
                          <a:ea typeface="Arial Unicode MS" pitchFamily="34" charset="-128"/>
                        </a:rPr>
                        <a:t> thiếu sự quan tâm giáo dục từ gia đình </a:t>
                      </a:r>
                      <a:endParaRPr lang="en-US" sz="200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a:latin typeface="Arial Unicode MS" pitchFamily="34" charset="-128"/>
                          <a:ea typeface="Arial Unicode MS" pitchFamily="34" charset="-128"/>
                        </a:rPr>
                        <a:t> </a:t>
                      </a:r>
                      <a:r>
                        <a:rPr lang="vi-VN" altLang="x-none" sz="2000" dirty="0">
                          <a:latin typeface="Arial Unicode MS" pitchFamily="34" charset="-128"/>
                          <a:ea typeface="Arial Unicode MS" pitchFamily="34" charset="-128"/>
                        </a:rPr>
                        <a:t>môi trường sống không lành mạnh </a:t>
                      </a:r>
                      <a:endParaRPr lang="en-US" sz="200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lang="vi-VN" altLang="x-none" sz="2000" dirty="0">
                          <a:latin typeface="Arial Unicode MS" pitchFamily="34" charset="-128"/>
                          <a:ea typeface="Arial Unicode MS" pitchFamily="34" charset="-128"/>
                        </a:rPr>
                        <a:t>Gây suy giảm sức khỏe nghiêm trọng, thay đổi tâm sinh lí, ảnh hưởng xấu đến mọi người xung quanh </a:t>
                      </a:r>
                      <a:r>
                        <a:rPr sz="2000" dirty="0">
                          <a:latin typeface="Arial Unicode MS" pitchFamily="34" charset="-128"/>
                          <a:ea typeface="Arial Unicode MS" pitchFamily="34" charset="-128"/>
                        </a:rPr>
                        <a:t> </a:t>
                      </a:r>
                      <a:endParaRPr lang="en-US" sz="2000" dirty="0">
                        <a:latin typeface="Arial Unicode MS" pitchFamily="34" charset="-128"/>
                        <a:ea typeface="Arial Unicode MS" pitchFamily="34" charset="-128"/>
                      </a:endParaRPr>
                    </a:p>
                  </a:txBody>
                  <a:tcPr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bl>
          </a:graphicData>
        </a:graphic>
      </p:graphicFrame>
      <p:sp>
        <p:nvSpPr>
          <p:cNvPr id="51296" name="Rectangle 9"/>
          <p:cNvSpPr/>
          <p:nvPr/>
        </p:nvSpPr>
        <p:spPr>
          <a:xfrm>
            <a:off x="304800" y="1809750"/>
            <a:ext cx="1295400" cy="23622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51297" name="Rectangle 9"/>
          <p:cNvSpPr/>
          <p:nvPr/>
        </p:nvSpPr>
        <p:spPr>
          <a:xfrm>
            <a:off x="1752600" y="1733550"/>
            <a:ext cx="1676400" cy="23622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51298" name="Rectangle 9"/>
          <p:cNvSpPr/>
          <p:nvPr/>
        </p:nvSpPr>
        <p:spPr>
          <a:xfrm>
            <a:off x="3505200" y="1733550"/>
            <a:ext cx="1676400" cy="23622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51299" name="Rectangle 9"/>
          <p:cNvSpPr/>
          <p:nvPr/>
        </p:nvSpPr>
        <p:spPr>
          <a:xfrm>
            <a:off x="5334000" y="1733550"/>
            <a:ext cx="1371600" cy="23622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51300" name="Rectangle 9"/>
          <p:cNvSpPr/>
          <p:nvPr/>
        </p:nvSpPr>
        <p:spPr>
          <a:xfrm>
            <a:off x="5334000" y="1733550"/>
            <a:ext cx="1371600" cy="23622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
        <p:nvSpPr>
          <p:cNvPr id="51301" name="Rectangle 9"/>
          <p:cNvSpPr/>
          <p:nvPr/>
        </p:nvSpPr>
        <p:spPr>
          <a:xfrm>
            <a:off x="6858000" y="1733550"/>
            <a:ext cx="1752600" cy="2362200"/>
          </a:xfrm>
          <a:prstGeom prst="rect">
            <a:avLst/>
          </a:prstGeom>
          <a:solidFill>
            <a:srgbClr val="CCFFCC"/>
          </a:solidFill>
          <a:ln w="25400">
            <a:noFill/>
          </a:ln>
        </p:spPr>
        <p:txBody>
          <a:bodyPr anchor="ctr" anchorCtr="0"/>
          <a:lstStyle/>
          <a:p>
            <a:pPr algn="ctr">
              <a:buClr>
                <a:srgbClr val="000000"/>
              </a:buClr>
            </a:pPr>
            <a:endParaRPr lang="vi-VN" altLang="x-none" sz="1400" dirty="0">
              <a:solidFill>
                <a:srgbClr val="FFF8F3"/>
              </a:solidFill>
              <a:latin typeface="Arial" panose="020B0604020202020204" pitchFamily="34" charset="0"/>
              <a:ea typeface="YF补 汉仪夏日体+黑白emoji"/>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1296"/>
                                        </p:tgtEl>
                                      </p:cBhvr>
                                    </p:animEffect>
                                    <p:set>
                                      <p:cBhvr>
                                        <p:cTn id="7" dur="1" fill="hold">
                                          <p:stCondLst>
                                            <p:cond delay="499"/>
                                          </p:stCondLst>
                                        </p:cTn>
                                        <p:tgtEl>
                                          <p:spTgt spid="512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1297"/>
                                        </p:tgtEl>
                                      </p:cBhvr>
                                    </p:animEffect>
                                    <p:set>
                                      <p:cBhvr>
                                        <p:cTn id="12" dur="1" fill="hold">
                                          <p:stCondLst>
                                            <p:cond delay="499"/>
                                          </p:stCondLst>
                                        </p:cTn>
                                        <p:tgtEl>
                                          <p:spTgt spid="512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51298"/>
                                        </p:tgtEl>
                                      </p:cBhvr>
                                    </p:animEffect>
                                    <p:set>
                                      <p:cBhvr>
                                        <p:cTn id="17" dur="1" fill="hold">
                                          <p:stCondLst>
                                            <p:cond delay="499"/>
                                          </p:stCondLst>
                                        </p:cTn>
                                        <p:tgtEl>
                                          <p:spTgt spid="5129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51299"/>
                                        </p:tgtEl>
                                      </p:cBhvr>
                                    </p:animEffect>
                                    <p:set>
                                      <p:cBhvr>
                                        <p:cTn id="22" dur="1" fill="hold">
                                          <p:stCondLst>
                                            <p:cond delay="499"/>
                                          </p:stCondLst>
                                        </p:cTn>
                                        <p:tgtEl>
                                          <p:spTgt spid="512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51300"/>
                                        </p:tgtEl>
                                      </p:cBhvr>
                                    </p:animEffect>
                                    <p:set>
                                      <p:cBhvr>
                                        <p:cTn id="27" dur="1" fill="hold">
                                          <p:stCondLst>
                                            <p:cond delay="499"/>
                                          </p:stCondLst>
                                        </p:cTn>
                                        <p:tgtEl>
                                          <p:spTgt spid="5130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51301"/>
                                        </p:tgtEl>
                                      </p:cBhvr>
                                    </p:animEffect>
                                    <p:set>
                                      <p:cBhvr>
                                        <p:cTn id="32" dur="1" fill="hold">
                                          <p:stCondLst>
                                            <p:cond delay="499"/>
                                          </p:stCondLst>
                                        </p:cTn>
                                        <p:tgtEl>
                                          <p:spTgt spid="513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6" grpId="0" animBg="1"/>
      <p:bldP spid="51297" grpId="0" bldLvl="0" animBg="1"/>
      <p:bldP spid="51298" grpId="0" animBg="1"/>
      <p:bldP spid="51299" grpId="0" animBg="1"/>
      <p:bldP spid="51300" grpId="0" animBg="1"/>
      <p:bldP spid="5130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6" name="Rectangles 53265"/>
          <p:cNvSpPr/>
          <p:nvPr/>
        </p:nvSpPr>
        <p:spPr>
          <a:xfrm>
            <a:off x="0" y="0"/>
            <a:ext cx="3632200" cy="473075"/>
          </a:xfrm>
          <a:prstGeom prst="rect">
            <a:avLst/>
          </a:prstGeom>
          <a:solidFill>
            <a:srgbClr val="CCFFCC"/>
          </a:solidFill>
          <a:ln w="9525">
            <a:noFill/>
          </a:ln>
        </p:spPr>
        <p:txBody>
          <a:bodyPr wrap="none" anchor="ctr" anchorCtr="0">
            <a:spAutoFit/>
          </a:bodyPr>
          <a:lstStyle/>
          <a:p>
            <a:pPr algn="just"/>
            <a:r>
              <a:rPr sz="2500" b="1" dirty="0" err="1">
                <a:latin typeface="Arial Unicode MS" pitchFamily="34" charset="-128"/>
                <a:ea typeface="Arial Unicode MS" pitchFamily="34" charset="-128"/>
              </a:rPr>
              <a:t>Câu</a:t>
            </a:r>
            <a:r>
              <a:rPr sz="2500" b="1" dirty="0">
                <a:latin typeface="Arial Unicode MS" pitchFamily="34" charset="-128"/>
                <a:ea typeface="Arial Unicode MS" pitchFamily="34" charset="-128"/>
              </a:rPr>
              <a:t> 3.</a:t>
            </a:r>
            <a:r>
              <a:rPr sz="2500" dirty="0">
                <a:latin typeface="Arial Unicode MS" pitchFamily="34" charset="-128"/>
                <a:ea typeface="Arial Unicode MS" pitchFamily="34" charset="-128"/>
              </a:rPr>
              <a:t> </a:t>
            </a:r>
            <a:r>
              <a:rPr sz="2500" dirty="0" err="1">
                <a:latin typeface="Arial Unicode MS" pitchFamily="34" charset="-128"/>
                <a:ea typeface="Arial Unicode MS" pitchFamily="34" charset="-128"/>
              </a:rPr>
              <a:t>Xử</a:t>
            </a:r>
            <a:r>
              <a:rPr sz="2500" dirty="0">
                <a:latin typeface="Arial Unicode MS" pitchFamily="34" charset="-128"/>
                <a:ea typeface="Arial Unicode MS" pitchFamily="34" charset="-128"/>
              </a:rPr>
              <a:t> </a:t>
            </a:r>
            <a:r>
              <a:rPr sz="2500" dirty="0" err="1">
                <a:latin typeface="Arial Unicode MS" pitchFamily="34" charset="-128"/>
                <a:ea typeface="Arial Unicode MS" pitchFamily="34" charset="-128"/>
              </a:rPr>
              <a:t>lí</a:t>
            </a:r>
            <a:r>
              <a:rPr sz="2500" dirty="0">
                <a:latin typeface="Arial Unicode MS" pitchFamily="34" charset="-128"/>
                <a:ea typeface="Arial Unicode MS" pitchFamily="34" charset="-128"/>
              </a:rPr>
              <a:t> </a:t>
            </a:r>
            <a:r>
              <a:rPr sz="2500" dirty="0" err="1">
                <a:latin typeface="Arial Unicode MS" pitchFamily="34" charset="-128"/>
                <a:ea typeface="Arial Unicode MS" pitchFamily="34" charset="-128"/>
              </a:rPr>
              <a:t>tình</a:t>
            </a:r>
            <a:r>
              <a:rPr sz="2500" dirty="0">
                <a:latin typeface="Arial Unicode MS" pitchFamily="34" charset="-128"/>
                <a:ea typeface="Arial Unicode MS" pitchFamily="34" charset="-128"/>
              </a:rPr>
              <a:t> </a:t>
            </a:r>
            <a:r>
              <a:rPr sz="2500" dirty="0" err="1">
                <a:latin typeface="Arial Unicode MS" pitchFamily="34" charset="-128"/>
                <a:ea typeface="Arial Unicode MS" pitchFamily="34" charset="-128"/>
              </a:rPr>
              <a:t>huống</a:t>
            </a:r>
            <a:r>
              <a:rPr sz="2500" dirty="0">
                <a:latin typeface="Arial Unicode MS" pitchFamily="34" charset="-128"/>
                <a:ea typeface="Arial Unicode MS" pitchFamily="34" charset="-128"/>
              </a:rPr>
              <a:t>: </a:t>
            </a:r>
          </a:p>
        </p:txBody>
      </p:sp>
      <p:sp>
        <p:nvSpPr>
          <p:cNvPr id="53267" name="Rectangles 53266"/>
          <p:cNvSpPr/>
          <p:nvPr/>
        </p:nvSpPr>
        <p:spPr>
          <a:xfrm>
            <a:off x="977900" y="666750"/>
            <a:ext cx="8013700" cy="1660525"/>
          </a:xfrm>
          <a:prstGeom prst="rect">
            <a:avLst/>
          </a:prstGeom>
          <a:noFill/>
          <a:ln w="9525">
            <a:noFill/>
          </a:ln>
        </p:spPr>
        <p:txBody>
          <a:bodyPr>
            <a:spAutoFit/>
          </a:bodyPr>
          <a:lstStyle/>
          <a:p>
            <a:r>
              <a:rPr lang="vi-VN" altLang="ko-KR" sz="1700" dirty="0">
                <a:solidFill>
                  <a:schemeClr val="bg1"/>
                </a:solidFill>
                <a:latin typeface="Arial Unicode MS" pitchFamily="34" charset="-128"/>
                <a:ea typeface="Arial Unicode MS" pitchFamily="34" charset="-128"/>
              </a:rPr>
              <a:t>Gia đình M sống ở một vùng quê nên còn nhiều khó khăn. Mỗi lần các em của M bị ốm, bố mẹ không đưa đến trạm y tế xã mà lại mời thầy c</a:t>
            </a:r>
            <a:r>
              <a:rPr lang="en-US" altLang="vi-VN" sz="1700" dirty="0">
                <a:solidFill>
                  <a:schemeClr val="bg1"/>
                </a:solidFill>
                <a:latin typeface="Arial Unicode MS" pitchFamily="34" charset="-128"/>
                <a:ea typeface="Arial Unicode MS" pitchFamily="34" charset="-128"/>
              </a:rPr>
              <a:t>ú</a:t>
            </a:r>
            <a:r>
              <a:rPr lang="vi-VN" altLang="ko-KR" sz="1700" dirty="0">
                <a:solidFill>
                  <a:schemeClr val="bg1"/>
                </a:solidFill>
                <a:latin typeface="Arial Unicode MS" pitchFamily="34" charset="-128"/>
                <a:ea typeface="Arial Unicode MS" pitchFamily="34" charset="-128"/>
              </a:rPr>
              <a:t>ng đến nhà làm lễ mong cho các em khỏi bệnh.</a:t>
            </a:r>
          </a:p>
          <a:p>
            <a:r>
              <a:rPr lang="vi-VN" altLang="ko-KR" sz="1700" dirty="0">
                <a:solidFill>
                  <a:schemeClr val="bg1"/>
                </a:solidFill>
                <a:latin typeface="Arial Unicode MS" pitchFamily="34" charset="-128"/>
                <a:ea typeface="Arial Unicode MS" pitchFamily="34" charset="-128"/>
              </a:rPr>
              <a:t>a) Theo em, nguyên nhân nào dẫn tới hành vi của bố mẹ M? Hậu quả của hành vi đó là gì?</a:t>
            </a:r>
          </a:p>
          <a:p>
            <a:r>
              <a:rPr lang="vi-VN" altLang="ko-KR" sz="1700" dirty="0">
                <a:solidFill>
                  <a:schemeClr val="bg1"/>
                </a:solidFill>
                <a:latin typeface="Arial Unicode MS" pitchFamily="34" charset="-128"/>
                <a:ea typeface="Arial Unicode MS" pitchFamily="34" charset="-128"/>
              </a:rPr>
              <a:t>b) Nếu là M, em sẽ làm gì để ngăn cản hành vi của bố mẹ?</a:t>
            </a:r>
            <a:endParaRPr lang="en-US" altLang="ko-KR" sz="1700" dirty="0">
              <a:solidFill>
                <a:schemeClr val="bg1"/>
              </a:solidFill>
              <a:latin typeface="Arial Unicode MS" pitchFamily="34" charset="-128"/>
              <a:ea typeface="Arial Unicode MS" pitchFamily="34" charset="-128"/>
            </a:endParaRPr>
          </a:p>
        </p:txBody>
      </p:sp>
      <p:graphicFrame>
        <p:nvGraphicFramePr>
          <p:cNvPr id="53325" name="Table 53324"/>
          <p:cNvGraphicFramePr/>
          <p:nvPr>
            <p:extLst>
              <p:ext uri="{D42A27DB-BD31-4B8C-83A1-F6EECF244321}">
                <p14:modId xmlns:p14="http://schemas.microsoft.com/office/powerpoint/2010/main" val="2373691434"/>
              </p:ext>
            </p:extLst>
          </p:nvPr>
        </p:nvGraphicFramePr>
        <p:xfrm>
          <a:off x="81116" y="473075"/>
          <a:ext cx="9062884" cy="4815840"/>
        </p:xfrm>
        <a:graphic>
          <a:graphicData uri="http://schemas.openxmlformats.org/drawingml/2006/table">
            <a:tbl>
              <a:tblPr/>
              <a:tblGrid>
                <a:gridCol w="1081220">
                  <a:extLst>
                    <a:ext uri="{9D8B030D-6E8A-4147-A177-3AD203B41FA5}">
                      <a16:colId xmlns:a16="http://schemas.microsoft.com/office/drawing/2014/main" val="20000"/>
                    </a:ext>
                  </a:extLst>
                </a:gridCol>
                <a:gridCol w="7981664">
                  <a:extLst>
                    <a:ext uri="{9D8B030D-6E8A-4147-A177-3AD203B41FA5}">
                      <a16:colId xmlns:a16="http://schemas.microsoft.com/office/drawing/2014/main" val="20001"/>
                    </a:ext>
                  </a:extLst>
                </a:gridCol>
              </a:tblGrid>
              <a:tr h="708025">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b="1" dirty="0" err="1">
                          <a:latin typeface="Times New Roman" panose="02020603050405020304" pitchFamily="18" charset="0"/>
                          <a:ea typeface="Arial Unicode MS" pitchFamily="34" charset="-128"/>
                          <a:cs typeface="Times New Roman" panose="02020603050405020304" pitchFamily="18" charset="0"/>
                        </a:rPr>
                        <a:t>Nguyên</a:t>
                      </a:r>
                      <a:r>
                        <a:rPr sz="2000" b="1" dirty="0">
                          <a:latin typeface="Times New Roman" panose="02020603050405020304" pitchFamily="18" charset="0"/>
                          <a:ea typeface="Arial Unicode MS" pitchFamily="34" charset="-128"/>
                          <a:cs typeface="Times New Roman" panose="02020603050405020304" pitchFamily="18" charset="0"/>
                        </a:rPr>
                        <a:t> </a:t>
                      </a:r>
                      <a:r>
                        <a:rPr sz="2000" b="1" dirty="0" err="1">
                          <a:latin typeface="Times New Roman" panose="02020603050405020304" pitchFamily="18" charset="0"/>
                          <a:ea typeface="Arial Unicode MS" pitchFamily="34" charset="-128"/>
                          <a:cs typeface="Times New Roman" panose="02020603050405020304" pitchFamily="18" charset="0"/>
                        </a:rPr>
                        <a:t>nhân</a:t>
                      </a:r>
                      <a:endParaRPr lang="en-US" sz="2000" b="1" dirty="0">
                        <a:latin typeface="Times New Roman" panose="02020603050405020304" pitchFamily="18" charset="0"/>
                        <a:ea typeface="Arial Unicode MS" pitchFamily="34" charset="-128"/>
                        <a:cs typeface="Times New Roman" panose="02020603050405020304" pitchFamily="18" charset="0"/>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FFFF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800" dirty="0">
                          <a:latin typeface="Times New Roman" panose="02020603050405020304" pitchFamily="18" charset="0"/>
                          <a:ea typeface="Arial Unicode MS" pitchFamily="34" charset="-128"/>
                          <a:cs typeface="Times New Roman" panose="02020603050405020304" pitchFamily="18" charset="0"/>
                        </a:rPr>
                        <a:t> </a:t>
                      </a:r>
                      <a:r>
                        <a:rPr lang="vi-VN" altLang="x-none" sz="2800" dirty="0">
                          <a:latin typeface="Times New Roman" panose="02020603050405020304" pitchFamily="18" charset="0"/>
                          <a:ea typeface="Arial Unicode MS" pitchFamily="34" charset="-128"/>
                          <a:cs typeface="Times New Roman" panose="02020603050405020304" pitchFamily="18" charset="0"/>
                        </a:rPr>
                        <a:t>Do cơ sở vật chất còn thiếu thốn, dân trí thấp, cho nên bố mẹ M còn thiếu hiểu biết </a:t>
                      </a:r>
                      <a:endParaRPr lang="en-US" sz="2800" dirty="0">
                        <a:latin typeface="Times New Roman" panose="02020603050405020304" pitchFamily="18" charset="0"/>
                        <a:ea typeface="Arial Unicode MS" pitchFamily="34" charset="-128"/>
                        <a:cs typeface="Times New Roman" panose="02020603050405020304" pitchFamily="18" charset="0"/>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712788">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b="1" err="1">
                          <a:latin typeface="Times New Roman" panose="02020603050405020304" pitchFamily="18" charset="0"/>
                          <a:ea typeface="Arial Unicode MS" pitchFamily="34" charset="-128"/>
                          <a:cs typeface="Times New Roman" panose="02020603050405020304" pitchFamily="18" charset="0"/>
                        </a:rPr>
                        <a:t>Hậu</a:t>
                      </a:r>
                      <a:r>
                        <a:rPr sz="2000" b="1">
                          <a:latin typeface="Times New Roman" panose="02020603050405020304" pitchFamily="18" charset="0"/>
                          <a:ea typeface="Arial Unicode MS" pitchFamily="34" charset="-128"/>
                          <a:cs typeface="Times New Roman" panose="02020603050405020304" pitchFamily="18" charset="0"/>
                        </a:rPr>
                        <a:t> </a:t>
                      </a:r>
                      <a:r>
                        <a:rPr sz="2000" b="1" err="1">
                          <a:latin typeface="Times New Roman" panose="02020603050405020304" pitchFamily="18" charset="0"/>
                          <a:ea typeface="Arial Unicode MS" pitchFamily="34" charset="-128"/>
                          <a:cs typeface="Times New Roman" panose="02020603050405020304" pitchFamily="18" charset="0"/>
                        </a:rPr>
                        <a:t>quả</a:t>
                      </a:r>
                      <a:r>
                        <a:rPr sz="2000" b="1">
                          <a:latin typeface="Times New Roman" panose="02020603050405020304" pitchFamily="18" charset="0"/>
                          <a:ea typeface="Arial Unicode MS" pitchFamily="34" charset="-128"/>
                          <a:cs typeface="Times New Roman" panose="02020603050405020304" pitchFamily="18" charset="0"/>
                        </a:rPr>
                        <a:t> </a:t>
                      </a:r>
                      <a:endParaRPr lang="en-US" sz="2000" b="1">
                        <a:latin typeface="Times New Roman" panose="02020603050405020304" pitchFamily="18" charset="0"/>
                        <a:ea typeface="Arial Unicode MS" pitchFamily="34" charset="-128"/>
                        <a:cs typeface="Times New Roman" panose="02020603050405020304" pitchFamily="18" charset="0"/>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CCFFCC"/>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800" dirty="0">
                          <a:latin typeface="Times New Roman" panose="02020603050405020304" pitchFamily="18" charset="0"/>
                          <a:ea typeface="Arial Unicode MS" pitchFamily="34" charset="-128"/>
                          <a:cs typeface="Times New Roman" panose="02020603050405020304" pitchFamily="18" charset="0"/>
                        </a:rPr>
                        <a:t> </a:t>
                      </a:r>
                      <a:r>
                        <a:rPr lang="en-US" altLang="x-none" sz="2800" dirty="0" err="1">
                          <a:latin typeface="Times New Roman" panose="02020603050405020304" pitchFamily="18" charset="0"/>
                          <a:ea typeface="Arial Unicode MS" pitchFamily="34" charset="-128"/>
                          <a:cs typeface="Times New Roman" panose="02020603050405020304" pitchFamily="18" charset="0"/>
                        </a:rPr>
                        <a:t>Gây</a:t>
                      </a:r>
                      <a:r>
                        <a:rPr lang="en-US" altLang="x-none" sz="2800" baseline="0" dirty="0">
                          <a:latin typeface="Times New Roman" panose="02020603050405020304" pitchFamily="18" charset="0"/>
                          <a:ea typeface="Arial Unicode MS" pitchFamily="34" charset="-128"/>
                          <a:cs typeface="Times New Roman" panose="02020603050405020304" pitchFamily="18" charset="0"/>
                        </a:rPr>
                        <a:t> </a:t>
                      </a:r>
                      <a:r>
                        <a:rPr lang="vi-VN" altLang="x-none" sz="2800" dirty="0">
                          <a:latin typeface="Times New Roman" panose="02020603050405020304" pitchFamily="18" charset="0"/>
                          <a:ea typeface="Arial Unicode MS" pitchFamily="34" charset="-128"/>
                          <a:cs typeface="Times New Roman" panose="02020603050405020304" pitchFamily="18" charset="0"/>
                        </a:rPr>
                        <a:t>nguy hiểm cho sức khỏe của các em,</a:t>
                      </a:r>
                      <a:r>
                        <a:rPr lang="en-US" altLang="x-none" sz="2800" baseline="0" dirty="0">
                          <a:latin typeface="Times New Roman" panose="02020603050405020304" pitchFamily="18" charset="0"/>
                          <a:ea typeface="Arial Unicode MS" pitchFamily="34" charset="-128"/>
                          <a:cs typeface="Times New Roman" panose="02020603050405020304" pitchFamily="18" charset="0"/>
                        </a:rPr>
                        <a:t> </a:t>
                      </a:r>
                      <a:r>
                        <a:rPr lang="en-US" altLang="x-none" sz="2800" baseline="0" dirty="0" err="1">
                          <a:latin typeface="Times New Roman" panose="02020603050405020304" pitchFamily="18" charset="0"/>
                          <a:ea typeface="Arial Unicode MS" pitchFamily="34" charset="-128"/>
                          <a:cs typeface="Times New Roman" panose="02020603050405020304" pitchFamily="18" charset="0"/>
                        </a:rPr>
                        <a:t>tốn</a:t>
                      </a:r>
                      <a:r>
                        <a:rPr lang="en-US" altLang="x-none" sz="2800" baseline="0" dirty="0">
                          <a:latin typeface="Times New Roman" panose="02020603050405020304" pitchFamily="18" charset="0"/>
                          <a:ea typeface="Arial Unicode MS" pitchFamily="34" charset="-128"/>
                          <a:cs typeface="Times New Roman" panose="02020603050405020304" pitchFamily="18" charset="0"/>
                        </a:rPr>
                        <a:t> </a:t>
                      </a:r>
                      <a:r>
                        <a:rPr lang="en-US" altLang="x-none" sz="2800" baseline="0" dirty="0" err="1">
                          <a:latin typeface="Times New Roman" panose="02020603050405020304" pitchFamily="18" charset="0"/>
                          <a:ea typeface="Arial Unicode MS" pitchFamily="34" charset="-128"/>
                          <a:cs typeface="Times New Roman" panose="02020603050405020304" pitchFamily="18" charset="0"/>
                        </a:rPr>
                        <a:t>kém</a:t>
                      </a:r>
                      <a:r>
                        <a:rPr lang="en-US" altLang="x-none" sz="2800" baseline="0" dirty="0">
                          <a:latin typeface="Times New Roman" panose="02020603050405020304" pitchFamily="18" charset="0"/>
                          <a:ea typeface="Arial Unicode MS" pitchFamily="34" charset="-128"/>
                          <a:cs typeface="Times New Roman" panose="02020603050405020304" pitchFamily="18" charset="0"/>
                        </a:rPr>
                        <a:t> </a:t>
                      </a:r>
                      <a:r>
                        <a:rPr lang="en-US" altLang="x-none" sz="2800" baseline="0" dirty="0" err="1">
                          <a:latin typeface="Times New Roman" panose="02020603050405020304" pitchFamily="18" charset="0"/>
                          <a:ea typeface="Arial Unicode MS" pitchFamily="34" charset="-128"/>
                          <a:cs typeface="Times New Roman" panose="02020603050405020304" pitchFamily="18" charset="0"/>
                        </a:rPr>
                        <a:t>tiền</a:t>
                      </a:r>
                      <a:r>
                        <a:rPr lang="en-US" altLang="x-none" sz="2800" baseline="0" dirty="0">
                          <a:latin typeface="Times New Roman" panose="02020603050405020304" pitchFamily="18" charset="0"/>
                          <a:ea typeface="Arial Unicode MS" pitchFamily="34" charset="-128"/>
                          <a:cs typeface="Times New Roman" panose="02020603050405020304" pitchFamily="18" charset="0"/>
                        </a:rPr>
                        <a:t> </a:t>
                      </a:r>
                      <a:r>
                        <a:rPr lang="en-US" altLang="x-none" sz="2800" baseline="0" dirty="0" err="1">
                          <a:latin typeface="Times New Roman" panose="02020603050405020304" pitchFamily="18" charset="0"/>
                          <a:ea typeface="Arial Unicode MS" pitchFamily="34" charset="-128"/>
                          <a:cs typeface="Times New Roman" panose="02020603050405020304" pitchFamily="18" charset="0"/>
                        </a:rPr>
                        <a:t>của</a:t>
                      </a:r>
                      <a:r>
                        <a:rPr lang="vi-VN" altLang="x-none" sz="2800" dirty="0">
                          <a:latin typeface="Times New Roman" panose="02020603050405020304" pitchFamily="18" charset="0"/>
                          <a:ea typeface="Arial Unicode MS" pitchFamily="34" charset="-128"/>
                          <a:cs typeface="Times New Roman" panose="02020603050405020304" pitchFamily="18" charset="0"/>
                        </a:rPr>
                        <a:t> nếu như không được chữa bệnh kịp thời sẽ gây nguy hiểm đến tính mạn</a:t>
                      </a:r>
                      <a:r>
                        <a:rPr lang="en-US" altLang="x-none" sz="2800" dirty="0">
                          <a:latin typeface="Times New Roman" panose="02020603050405020304" pitchFamily="18" charset="0"/>
                          <a:ea typeface="Arial Unicode MS" pitchFamily="34" charset="-128"/>
                          <a:cs typeface="Times New Roman" panose="02020603050405020304" pitchFamily="18" charset="0"/>
                        </a:rPr>
                        <a:t>g</a:t>
                      </a:r>
                      <a:endParaRPr lang="en-US" sz="2800" dirty="0">
                        <a:latin typeface="Times New Roman" panose="02020603050405020304" pitchFamily="18" charset="0"/>
                        <a:ea typeface="Arial Unicode MS" pitchFamily="34" charset="-128"/>
                        <a:cs typeface="Times New Roman" panose="02020603050405020304" pitchFamily="18" charset="0"/>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1068387">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algn="ctr" fontAlgn="ctr">
                        <a:spcBef>
                          <a:spcPct val="0"/>
                        </a:spcBef>
                        <a:buFontTx/>
                        <a:buNone/>
                      </a:pPr>
                      <a:r>
                        <a:rPr sz="2000" b="1" dirty="0" err="1">
                          <a:latin typeface="Times New Roman" panose="02020603050405020304" pitchFamily="18" charset="0"/>
                          <a:ea typeface="Arial Unicode MS" pitchFamily="34" charset="-128"/>
                          <a:cs typeface="Times New Roman" panose="02020603050405020304" pitchFamily="18" charset="0"/>
                        </a:rPr>
                        <a:t>Lời</a:t>
                      </a:r>
                      <a:r>
                        <a:rPr sz="2000" b="1" dirty="0">
                          <a:latin typeface="Times New Roman" panose="02020603050405020304" pitchFamily="18" charset="0"/>
                          <a:ea typeface="Arial Unicode MS" pitchFamily="34" charset="-128"/>
                          <a:cs typeface="Times New Roman" panose="02020603050405020304" pitchFamily="18" charset="0"/>
                        </a:rPr>
                        <a:t> </a:t>
                      </a:r>
                      <a:r>
                        <a:rPr sz="2000" b="1" dirty="0" err="1">
                          <a:latin typeface="Times New Roman" panose="02020603050405020304" pitchFamily="18" charset="0"/>
                          <a:ea typeface="Arial Unicode MS" pitchFamily="34" charset="-128"/>
                          <a:cs typeface="Times New Roman" panose="02020603050405020304" pitchFamily="18" charset="0"/>
                        </a:rPr>
                        <a:t>khuyên</a:t>
                      </a:r>
                      <a:r>
                        <a:rPr sz="2000" b="1" dirty="0">
                          <a:latin typeface="Times New Roman" panose="02020603050405020304" pitchFamily="18" charset="0"/>
                          <a:ea typeface="Arial Unicode MS" pitchFamily="34" charset="-128"/>
                          <a:cs typeface="Times New Roman" panose="02020603050405020304" pitchFamily="18" charset="0"/>
                        </a:rPr>
                        <a:t> </a:t>
                      </a:r>
                      <a:endParaRPr lang="en-US" sz="2000" b="1" dirty="0">
                        <a:latin typeface="Times New Roman" panose="02020603050405020304" pitchFamily="18" charset="0"/>
                        <a:ea typeface="Arial Unicode MS" pitchFamily="34" charset="-128"/>
                        <a:cs typeface="Times New Roman" panose="02020603050405020304" pitchFamily="18" charset="0"/>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FFCC99"/>
                    </a:solidFill>
                  </a:tcPr>
                </a:tc>
                <a:tc>
                  <a:txBody>
                    <a:bodyPr/>
                    <a:lstStyle>
                      <a:lvl1pPr marL="342900" lvl="0" indent="-342900" algn="l" defTabSz="914400" rtl="0" eaLnBrk="1" latinLnBrk="0" hangingPunct="1">
                        <a:spcBef>
                          <a:spcPct val="20000"/>
                        </a:spcBef>
                        <a:buClrTx/>
                        <a:buSzTx/>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ClrTx/>
                        <a:buSzTx/>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ClrTx/>
                        <a:buSzTx/>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ClrTx/>
                        <a:buSzTx/>
                        <a:buFont typeface="Arial" panose="020B0604020202020204" pitchFamily="34" charset="0"/>
                        <a:buChar char="»"/>
                        <a:defRPr sz="1800" kern="1200">
                          <a:solidFill>
                            <a:schemeClr val="tx1"/>
                          </a:solidFill>
                          <a:latin typeface="+mn-lt"/>
                          <a:ea typeface="+mn-ea"/>
                          <a:cs typeface="+mn-cs"/>
                        </a:defRPr>
                      </a:lvl5pPr>
                    </a:lstStyle>
                    <a:p>
                      <a:pPr marL="0" lvl="0" indent="0" fontAlgn="ctr">
                        <a:spcBef>
                          <a:spcPct val="0"/>
                        </a:spcBef>
                        <a:buFontTx/>
                        <a:buNone/>
                      </a:pPr>
                      <a:r>
                        <a:rPr sz="2800" dirty="0">
                          <a:latin typeface="Times New Roman" panose="02020603050405020304" pitchFamily="18" charset="0"/>
                          <a:ea typeface="Arial Unicode MS" pitchFamily="34" charset="-128"/>
                          <a:cs typeface="Times New Roman" panose="02020603050405020304" pitchFamily="18" charset="0"/>
                        </a:rPr>
                        <a:t> </a:t>
                      </a:r>
                      <a:r>
                        <a:rPr lang="vi-VN" altLang="x-none" sz="2600" dirty="0">
                          <a:latin typeface="Times New Roman" panose="02020603050405020304" pitchFamily="18" charset="0"/>
                          <a:ea typeface="Arial Unicode MS" pitchFamily="34" charset="-128"/>
                          <a:cs typeface="Times New Roman" panose="02020603050405020304" pitchFamily="18" charset="0"/>
                        </a:rPr>
                        <a:t>Em sẽ giải thích với bố mẹ rằng khi bị bệnh cần phải đến gặp bác sĩ và chữa bằng thuốc thì mới khỏi bệnh được. Còn việc mời thầy cúng về để chữa bệnh là hành vi mê tín dị đoan, là vi phạm quy định của pháp luật. Nếu các em không được chữa trị kịp thời thì sẽ nguy hiểm đến tính mạng </a:t>
                      </a:r>
                      <a:endParaRPr lang="en-US" sz="2600" dirty="0">
                        <a:latin typeface="Times New Roman" panose="02020603050405020304" pitchFamily="18" charset="0"/>
                        <a:ea typeface="Arial Unicode MS" pitchFamily="34" charset="-128"/>
                        <a:cs typeface="Times New Roman" panose="02020603050405020304" pitchFamily="18" charset="0"/>
                      </a:endParaRPr>
                    </a:p>
                  </a:txBody>
                  <a:tcPr anchor="ctr">
                    <a:lnL w="76200" cap="flat" cmpd="sng">
                      <a:solidFill>
                        <a:schemeClr val="bg1"/>
                      </a:solidFill>
                      <a:prstDash val="solid"/>
                      <a:headEnd type="none" w="med" len="med"/>
                      <a:tailEnd type="none" w="med" len="med"/>
                    </a:lnL>
                    <a:lnR w="76200" cap="flat" cmpd="sng">
                      <a:solidFill>
                        <a:schemeClr val="bg1"/>
                      </a:solidFill>
                      <a:prstDash val="solid"/>
                      <a:headEnd type="none" w="med" len="med"/>
                      <a:tailEnd type="none" w="med" len="med"/>
                    </a:lnR>
                    <a:lnT w="76200" cap="flat" cmpd="sng">
                      <a:solidFill>
                        <a:schemeClr val="bg1"/>
                      </a:solidFill>
                      <a:prstDash val="solid"/>
                      <a:headEnd type="none" w="med" len="med"/>
                      <a:tailEnd type="none" w="med" len="med"/>
                    </a:lnT>
                    <a:lnB w="76200" cap="flat" cmpd="sng">
                      <a:solidFill>
                        <a:schemeClr val="bg1"/>
                      </a:solidFill>
                      <a:prstDash val="soli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자유형: 도형 7"/>
          <p:cNvSpPr/>
          <p:nvPr/>
        </p:nvSpPr>
        <p:spPr>
          <a:xfrm>
            <a:off x="0" y="514350"/>
            <a:ext cx="966788" cy="1981200"/>
          </a:xfrm>
          <a:custGeom>
            <a:avLst/>
            <a:gdLst>
              <a:gd name="txL" fmla="*/ 0 w 1289713"/>
              <a:gd name="txT" fmla="*/ 0 h 1312745"/>
              <a:gd name="txR" fmla="*/ 1289713 w 1289713"/>
              <a:gd name="txB" fmla="*/ 1312745 h 1312745"/>
            </a:gdLst>
            <a:ahLst/>
            <a:cxnLst>
              <a:cxn ang="0">
                <a:pos x="41756" y="41756"/>
              </a:cxn>
              <a:cxn ang="0">
                <a:pos x="1270899" y="41756"/>
              </a:cxn>
              <a:cxn ang="0">
                <a:pos x="1270899" y="1285411"/>
              </a:cxn>
              <a:cxn ang="0">
                <a:pos x="41756" y="1285411"/>
              </a:cxn>
            </a:cxnLst>
            <a:rect l="txL" t="txT" r="txR" b="txB"/>
            <a:pathLst>
              <a:path w="1289713" h="1312745">
                <a:moveTo>
                  <a:pt x="41756" y="41756"/>
                </a:moveTo>
                <a:lnTo>
                  <a:pt x="1270899" y="41756"/>
                </a:lnTo>
                <a:lnTo>
                  <a:pt x="1270899" y="1285410"/>
                </a:lnTo>
                <a:lnTo>
                  <a:pt x="41756" y="1285410"/>
                </a:lnTo>
                <a:close/>
              </a:path>
            </a:pathLst>
          </a:custGeom>
          <a:solidFill>
            <a:srgbClr val="F74F4E"/>
          </a:solidFill>
          <a:ln w="23026">
            <a:noFill/>
          </a:ln>
        </p:spPr>
        <p:txBody>
          <a:bodyPr lIns="68580" tIns="34290" rIns="68580" bIns="34290" anchor="ctr" anchorCtr="0"/>
          <a:lstStyle/>
          <a:p>
            <a:pPr algn="ctr" defTabSz="685800" latinLnBrk="1"/>
            <a:r>
              <a:rPr lang="en-US" altLang="ko-KR" sz="2500" b="1">
                <a:solidFill>
                  <a:schemeClr val="bg1"/>
                </a:solidFill>
                <a:latin typeface="Arial Unicode MS" pitchFamily="34" charset="-128"/>
                <a:ea typeface="Arial Unicode MS" pitchFamily="34" charset="-128"/>
              </a:rPr>
              <a:t>TH</a:t>
            </a:r>
            <a:endParaRPr lang="ko-KR" altLang="en-US" sz="2500" b="1" dirty="0">
              <a:solidFill>
                <a:schemeClr val="bg1"/>
              </a:solidFill>
              <a:latin typeface="Arial Unicode MS" pitchFamily="34" charset="-128"/>
              <a:ea typeface="Arial Unicode MS" pitchFamily="34" charset="-128"/>
            </a:endParaRPr>
          </a:p>
        </p:txBody>
      </p:sp>
      <p:sp>
        <p:nvSpPr>
          <p:cNvPr id="72707" name="자유형: 도형 8"/>
          <p:cNvSpPr/>
          <p:nvPr/>
        </p:nvSpPr>
        <p:spPr>
          <a:xfrm>
            <a:off x="914400" y="514350"/>
            <a:ext cx="8229600" cy="1981200"/>
          </a:xfrm>
          <a:custGeom>
            <a:avLst/>
            <a:gdLst>
              <a:gd name="txL" fmla="*/ 0 w 7991615"/>
              <a:gd name="txT" fmla="*/ 0 h 1312745"/>
              <a:gd name="txR" fmla="*/ 7991615 w 7991615"/>
              <a:gd name="txB" fmla="*/ 1312745 h 1312745"/>
            </a:gdLst>
            <a:ahLst/>
            <a:cxnLst>
              <a:cxn ang="0">
                <a:pos x="41756" y="41756"/>
              </a:cxn>
              <a:cxn ang="0">
                <a:pos x="7959215" y="41756"/>
              </a:cxn>
              <a:cxn ang="0">
                <a:pos x="7959215" y="1285411"/>
              </a:cxn>
              <a:cxn ang="0">
                <a:pos x="41756" y="1285411"/>
              </a:cxn>
            </a:cxnLst>
            <a:rect l="txL" t="txT" r="txR" b="txB"/>
            <a:pathLst>
              <a:path w="7991615" h="1312745">
                <a:moveTo>
                  <a:pt x="41756" y="41756"/>
                </a:moveTo>
                <a:lnTo>
                  <a:pt x="7959213" y="41756"/>
                </a:lnTo>
                <a:lnTo>
                  <a:pt x="7959213" y="1285410"/>
                </a:lnTo>
                <a:lnTo>
                  <a:pt x="41756" y="1285410"/>
                </a:lnTo>
                <a:close/>
              </a:path>
            </a:pathLst>
          </a:custGeom>
          <a:solidFill>
            <a:srgbClr val="F74F4E"/>
          </a:solidFill>
          <a:ln w="23026">
            <a:noFill/>
          </a:ln>
        </p:spPr>
        <p:txBody>
          <a:bodyPr lIns="189000" tIns="34290" rIns="189000" bIns="34290" anchor="ctr" anchorCtr="0"/>
          <a:lstStyle/>
          <a:p>
            <a:pPr algn="ctr" defTabSz="685800"/>
            <a:endParaRPr lang="en-US" altLang="ko-KR" sz="1500">
              <a:latin typeface="Arial Unicode MS" pitchFamily="34" charset="-128"/>
              <a:ea typeface="Arial Unicode MS" pitchFamily="34" charset="-128"/>
            </a:endParaRPr>
          </a:p>
        </p:txBody>
      </p:sp>
      <p:sp>
        <p:nvSpPr>
          <p:cNvPr id="72708" name="Rectangles 72707"/>
          <p:cNvSpPr/>
          <p:nvPr/>
        </p:nvSpPr>
        <p:spPr>
          <a:xfrm>
            <a:off x="0" y="0"/>
            <a:ext cx="3632200" cy="473075"/>
          </a:xfrm>
          <a:prstGeom prst="rect">
            <a:avLst/>
          </a:prstGeom>
          <a:solidFill>
            <a:srgbClr val="CCFFCC"/>
          </a:solidFill>
          <a:ln w="9525">
            <a:noFill/>
          </a:ln>
        </p:spPr>
        <p:txBody>
          <a:bodyPr wrap="none" anchor="ctr" anchorCtr="0">
            <a:spAutoFit/>
          </a:bodyPr>
          <a:lstStyle/>
          <a:p>
            <a:pPr algn="just"/>
            <a:r>
              <a:rPr sz="2500" b="1" err="1">
                <a:latin typeface="Arial Unicode MS" pitchFamily="34" charset="-128"/>
                <a:ea typeface="Arial Unicode MS" pitchFamily="34" charset="-128"/>
              </a:rPr>
              <a:t>Câu</a:t>
            </a:r>
            <a:r>
              <a:rPr sz="2500" b="1">
                <a:latin typeface="Arial Unicode MS" pitchFamily="34" charset="-128"/>
                <a:ea typeface="Arial Unicode MS" pitchFamily="34" charset="-128"/>
              </a:rPr>
              <a:t> 4.</a:t>
            </a:r>
            <a:r>
              <a:rPr sz="2500">
                <a:latin typeface="Arial Unicode MS" pitchFamily="34" charset="-128"/>
                <a:ea typeface="Arial Unicode MS" pitchFamily="34" charset="-128"/>
              </a:rPr>
              <a:t> </a:t>
            </a:r>
            <a:r>
              <a:rPr sz="2500" err="1">
                <a:latin typeface="Arial Unicode MS" pitchFamily="34" charset="-128"/>
                <a:ea typeface="Arial Unicode MS" pitchFamily="34" charset="-128"/>
              </a:rPr>
              <a:t>Xử</a:t>
            </a:r>
            <a:r>
              <a:rPr sz="2500">
                <a:latin typeface="Arial Unicode MS" pitchFamily="34" charset="-128"/>
                <a:ea typeface="Arial Unicode MS" pitchFamily="34" charset="-128"/>
              </a:rPr>
              <a:t> </a:t>
            </a:r>
            <a:r>
              <a:rPr sz="2500" err="1">
                <a:latin typeface="Arial Unicode MS" pitchFamily="34" charset="-128"/>
                <a:ea typeface="Arial Unicode MS" pitchFamily="34" charset="-128"/>
              </a:rPr>
              <a:t>lí</a:t>
            </a:r>
            <a:r>
              <a:rPr sz="2500">
                <a:latin typeface="Arial Unicode MS" pitchFamily="34" charset="-128"/>
                <a:ea typeface="Arial Unicode MS" pitchFamily="34" charset="-128"/>
              </a:rPr>
              <a:t> </a:t>
            </a:r>
            <a:r>
              <a:rPr sz="2500" err="1">
                <a:latin typeface="Arial Unicode MS" pitchFamily="34" charset="-128"/>
                <a:ea typeface="Arial Unicode MS" pitchFamily="34" charset="-128"/>
              </a:rPr>
              <a:t>tình</a:t>
            </a:r>
            <a:r>
              <a:rPr sz="2500">
                <a:latin typeface="Arial Unicode MS" pitchFamily="34" charset="-128"/>
                <a:ea typeface="Arial Unicode MS" pitchFamily="34" charset="-128"/>
              </a:rPr>
              <a:t> </a:t>
            </a:r>
            <a:r>
              <a:rPr sz="2500" err="1">
                <a:latin typeface="Arial Unicode MS" pitchFamily="34" charset="-128"/>
                <a:ea typeface="Arial Unicode MS" pitchFamily="34" charset="-128"/>
              </a:rPr>
              <a:t>huống</a:t>
            </a:r>
            <a:r>
              <a:rPr sz="2500">
                <a:latin typeface="Arial Unicode MS" pitchFamily="34" charset="-128"/>
                <a:ea typeface="Arial Unicode MS" pitchFamily="34" charset="-128"/>
              </a:rPr>
              <a:t>: </a:t>
            </a:r>
          </a:p>
        </p:txBody>
      </p:sp>
      <p:sp>
        <p:nvSpPr>
          <p:cNvPr id="72709" name="Rectangles 72708"/>
          <p:cNvSpPr/>
          <p:nvPr/>
        </p:nvSpPr>
        <p:spPr>
          <a:xfrm>
            <a:off x="977900" y="666750"/>
            <a:ext cx="8013700" cy="1616075"/>
          </a:xfrm>
          <a:prstGeom prst="rect">
            <a:avLst/>
          </a:prstGeom>
          <a:noFill/>
          <a:ln w="9525">
            <a:noFill/>
          </a:ln>
        </p:spPr>
        <p:txBody>
          <a:bodyPr>
            <a:spAutoFit/>
          </a:bodyPr>
          <a:lstStyle/>
          <a:p>
            <a:r>
              <a:rPr lang="vi-VN" altLang="ko-KR" sz="2500" dirty="0">
                <a:solidFill>
                  <a:schemeClr val="bg1"/>
                </a:solidFill>
                <a:latin typeface="Arial Unicode MS" pitchFamily="34" charset="-128"/>
                <a:ea typeface="Arial Unicode MS" pitchFamily="34" charset="-128"/>
              </a:rPr>
              <a:t>Một số bạn trong lớp của H đã xem các video về đánh bài ăn tiền trên mạng xã hội. Do tò mò, các bạn có ý định rủ nhau tụ tập cùng chơi bài.</a:t>
            </a:r>
          </a:p>
          <a:p>
            <a:r>
              <a:rPr lang="vi-VN" altLang="ko-KR" sz="2500" dirty="0">
                <a:solidFill>
                  <a:schemeClr val="bg1"/>
                </a:solidFill>
                <a:latin typeface="Arial Unicode MS" pitchFamily="34" charset="-128"/>
                <a:ea typeface="Arial Unicode MS" pitchFamily="34" charset="-128"/>
              </a:rPr>
              <a:t>Nếu là H trong tình huống trên em sẽ làm gì?</a:t>
            </a:r>
            <a:endParaRPr lang="en-US" altLang="ko-KR" sz="2500">
              <a:solidFill>
                <a:schemeClr val="bg1"/>
              </a:solidFill>
              <a:latin typeface="Arial Unicode MS" pitchFamily="34" charset="-128"/>
              <a:ea typeface="Arial Unicode MS" pitchFamily="34" charset="-128"/>
            </a:endParaRPr>
          </a:p>
        </p:txBody>
      </p:sp>
      <p:sp>
        <p:nvSpPr>
          <p:cNvPr id="72710" name="Rectangles 72709"/>
          <p:cNvSpPr/>
          <p:nvPr/>
        </p:nvSpPr>
        <p:spPr>
          <a:xfrm>
            <a:off x="12065" y="2545080"/>
            <a:ext cx="9131935" cy="2630805"/>
          </a:xfrm>
          <a:prstGeom prst="rect">
            <a:avLst/>
          </a:prstGeom>
          <a:solidFill>
            <a:srgbClr val="FFFFFF"/>
          </a:solidFill>
          <a:ln w="15875" cap="flat" cmpd="sng">
            <a:solidFill>
              <a:srgbClr val="0000FF"/>
            </a:solidFill>
            <a:prstDash val="dash"/>
            <a:miter/>
            <a:headEnd type="none" w="med" len="med"/>
            <a:tailEnd type="none" w="med" len="med"/>
          </a:ln>
        </p:spPr>
        <p:txBody>
          <a:bodyPr wrap="square" tIns="0" anchor="ctr" anchorCtr="0">
            <a:spAutoFit/>
          </a:bodyPr>
          <a:lstStyle/>
          <a:p>
            <a:r>
              <a:rPr sz="2800" dirty="0" err="1">
                <a:solidFill>
                  <a:srgbClr val="FF0000"/>
                </a:solidFill>
                <a:latin typeface="Times New Roman" panose="02020603050405020304" charset="0"/>
                <a:cs typeface="Times New Roman" panose="02020603050405020304" charset="0"/>
              </a:rPr>
              <a:t>Nếu</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là</a:t>
            </a:r>
            <a:r>
              <a:rPr sz="2800" dirty="0">
                <a:solidFill>
                  <a:srgbClr val="FF0000"/>
                </a:solidFill>
                <a:latin typeface="Times New Roman" panose="02020603050405020304" charset="0"/>
                <a:cs typeface="Times New Roman" panose="02020603050405020304" charset="0"/>
              </a:rPr>
              <a:t> H </a:t>
            </a:r>
            <a:r>
              <a:rPr sz="2800" dirty="0" err="1">
                <a:solidFill>
                  <a:srgbClr val="FF0000"/>
                </a:solidFill>
                <a:latin typeface="Times New Roman" panose="02020603050405020304" charset="0"/>
                <a:cs typeface="Times New Roman" panose="02020603050405020304" charset="0"/>
              </a:rPr>
              <a:t>trong</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tình</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huống</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trên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em</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sẽ</a:t>
            </a:r>
            <a:r>
              <a:rPr sz="2800" dirty="0">
                <a:solidFill>
                  <a:srgbClr val="FF0000"/>
                </a:solidFill>
                <a:latin typeface="Times New Roman" panose="02020603050405020304" charset="0"/>
                <a:cs typeface="Times New Roman" panose="02020603050405020304" charset="0"/>
              </a:rPr>
              <a:t>:</a:t>
            </a:r>
          </a:p>
          <a:p>
            <a:r>
              <a:rPr sz="2800" dirty="0" err="1">
                <a:solidFill>
                  <a:srgbClr val="FF0000"/>
                </a:solidFill>
                <a:latin typeface="Times New Roman" panose="02020603050405020304" charset="0"/>
                <a:cs typeface="Times New Roman" panose="02020603050405020304" charset="0"/>
              </a:rPr>
              <a:t>Giải</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thích</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cho</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các</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bạn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hiểu</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rằng</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đánh</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bài</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ăn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tiền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chính</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là</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biểu</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hiện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của</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tệ</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nạn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cờ</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bạc</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và</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đây</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là</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hành</a:t>
            </a:r>
            <a:r>
              <a:rPr sz="2800" dirty="0">
                <a:solidFill>
                  <a:srgbClr val="FF0000"/>
                </a:solidFill>
                <a:latin typeface="Times New Roman" panose="02020603050405020304" charset="0"/>
                <a:cs typeface="Times New Roman" panose="02020603050405020304" charset="0"/>
              </a:rPr>
              <a:t> vi </a:t>
            </a:r>
            <a:r>
              <a:rPr sz="2800" dirty="0" err="1">
                <a:solidFill>
                  <a:srgbClr val="FF0000"/>
                </a:solidFill>
                <a:latin typeface="Times New Roman" panose="02020603050405020304" charset="0"/>
                <a:cs typeface="Times New Roman" panose="02020603050405020304" charset="0"/>
              </a:rPr>
              <a:t>vi</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phạm</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pháp</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luật</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Vì</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vậy</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các</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bạn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không</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nên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hưởng</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ứng</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hành</a:t>
            </a:r>
            <a:r>
              <a:rPr sz="2800" dirty="0">
                <a:solidFill>
                  <a:srgbClr val="FF0000"/>
                </a:solidFill>
                <a:latin typeface="Times New Roman" panose="02020603050405020304" charset="0"/>
                <a:cs typeface="Times New Roman" panose="02020603050405020304" charset="0"/>
              </a:rPr>
              <a:t> vi </a:t>
            </a:r>
            <a:r>
              <a:rPr sz="2800" dirty="0" err="1">
                <a:solidFill>
                  <a:srgbClr val="FF0000"/>
                </a:solidFill>
                <a:latin typeface="Times New Roman" panose="02020603050405020304" charset="0"/>
                <a:cs typeface="Times New Roman" panose="02020603050405020304" charset="0"/>
              </a:rPr>
              <a:t>này</a:t>
            </a:r>
            <a:r>
              <a:rPr sz="2800" dirty="0">
                <a:solidFill>
                  <a:srgbClr val="FF0000"/>
                </a:solidFill>
                <a:latin typeface="Times New Roman" panose="02020603050405020304" charset="0"/>
                <a:cs typeface="Times New Roman" panose="02020603050405020304" charset="0"/>
              </a:rPr>
              <a:t>.</a:t>
            </a:r>
          </a:p>
          <a:p>
            <a:r>
              <a:rPr sz="2800" dirty="0" err="1">
                <a:solidFill>
                  <a:srgbClr val="FF0000"/>
                </a:solidFill>
                <a:latin typeface="Times New Roman" panose="02020603050405020304" charset="0"/>
                <a:cs typeface="Times New Roman" panose="02020603050405020304" charset="0"/>
              </a:rPr>
              <a:t>Nếu</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các</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bạn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cố</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t</a:t>
            </a:r>
            <a:r>
              <a:rPr lang="en-US" sz="2800" dirty="0" err="1">
                <a:solidFill>
                  <a:srgbClr val="FF0000"/>
                </a:solidFill>
                <a:latin typeface="Times New Roman" panose="02020603050405020304" charset="0"/>
                <a:cs typeface="Times New Roman" panose="02020603050405020304" charset="0"/>
              </a:rPr>
              <a:t>ì</a:t>
            </a:r>
            <a:r>
              <a:rPr sz="2800" dirty="0" err="1">
                <a:solidFill>
                  <a:srgbClr val="FF0000"/>
                </a:solidFill>
                <a:latin typeface="Times New Roman" panose="02020603050405020304" charset="0"/>
                <a:cs typeface="Times New Roman" panose="02020603050405020304" charset="0"/>
              </a:rPr>
              <a:t>nh</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đánh</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bài</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ăn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tiền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em</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sẽ</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báo</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cáo</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sự</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việc</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lên</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thầy</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cô</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giáo</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giải</a:t>
            </a:r>
            <a:r>
              <a:rPr sz="2800" dirty="0">
                <a:solidFill>
                  <a:srgbClr val="FF0000"/>
                </a:solidFill>
                <a:latin typeface="Times New Roman" panose="02020603050405020304" charset="0"/>
                <a:cs typeface="Times New Roman" panose="02020603050405020304" charset="0"/>
              </a:rPr>
              <a:t> </a:t>
            </a:r>
            <a:r>
              <a:rPr sz="2800" dirty="0" err="1">
                <a:solidFill>
                  <a:srgbClr val="FF0000"/>
                </a:solidFill>
                <a:latin typeface="Times New Roman" panose="02020603050405020304" charset="0"/>
                <a:cs typeface="Times New Roman" panose="02020603050405020304" charset="0"/>
              </a:rPr>
              <a:t>quyết</a:t>
            </a:r>
            <a:r>
              <a:rPr sz="2800" dirty="0">
                <a:solidFill>
                  <a:srgbClr val="FF0000"/>
                </a:solidFill>
                <a:latin typeface="Times New Roman" panose="02020603050405020304" charset="0"/>
                <a:cs typeface="Times New Roman" panose="020206030504050203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blinds(horizontal)">
                                      <p:cBhvr>
                                        <p:cTn id="7"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oogle Shape;316;p10"/>
          <p:cNvGrpSpPr/>
          <p:nvPr/>
        </p:nvGrpSpPr>
        <p:grpSpPr>
          <a:xfrm>
            <a:off x="0" y="-19050"/>
            <a:ext cx="9144000" cy="1265238"/>
            <a:chOff x="1401096" y="1550772"/>
            <a:chExt cx="9389806" cy="1266024"/>
          </a:xfrm>
        </p:grpSpPr>
        <p:sp>
          <p:nvSpPr>
            <p:cNvPr id="317" name="Google Shape;317;p10"/>
            <p:cNvSpPr/>
            <p:nvPr/>
          </p:nvSpPr>
          <p:spPr>
            <a:xfrm rot="-5400000" flipH="1">
              <a:off x="1025567" y="1930397"/>
              <a:ext cx="1261929" cy="510868"/>
            </a:xfrm>
            <a:custGeom>
              <a:avLst/>
              <a:gdLst/>
              <a:ahLst/>
              <a:cxnLst/>
              <a:rect l="l" t="t" r="r" b="b"/>
              <a:pathLst>
                <a:path w="1261929" h="510868" extrusionOk="0">
                  <a:moveTo>
                    <a:pt x="0" y="510868"/>
                  </a:moveTo>
                  <a:lnTo>
                    <a:pt x="646369" y="9833"/>
                  </a:lnTo>
                  <a:lnTo>
                    <a:pt x="1261929" y="0"/>
                  </a:lnTo>
                  <a:lnTo>
                    <a:pt x="895575" y="510868"/>
                  </a:lnTo>
                  <a:lnTo>
                    <a:pt x="0" y="510868"/>
                  </a:lnTo>
                  <a:close/>
                </a:path>
              </a:pathLst>
            </a:custGeom>
            <a:solidFill>
              <a:srgbClr val="BC0E1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chemeClr val="lt1"/>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8" name="Google Shape;318;p10"/>
            <p:cNvSpPr/>
            <p:nvPr/>
          </p:nvSpPr>
          <p:spPr>
            <a:xfrm>
              <a:off x="1902542" y="1550772"/>
              <a:ext cx="8888361" cy="895576"/>
            </a:xfrm>
            <a:prstGeom prst="homePlate">
              <a:avLst>
                <a:gd name="adj" fmla="val 34630"/>
              </a:avLst>
            </a:prstGeom>
            <a:solidFill>
              <a:srgbClr val="D22F4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chemeClr val="lt1"/>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64517" name="Google Shape;319;p10"/>
          <p:cNvSpPr txBox="1"/>
          <p:nvPr/>
        </p:nvSpPr>
        <p:spPr>
          <a:xfrm>
            <a:off x="738188" y="112713"/>
            <a:ext cx="785812" cy="646112"/>
          </a:xfrm>
          <a:prstGeom prst="rect">
            <a:avLst/>
          </a:prstGeom>
          <a:noFill/>
          <a:ln w="9525">
            <a:noFill/>
          </a:ln>
        </p:spPr>
        <p:txBody>
          <a:bodyPr lIns="91425" tIns="45700" rIns="91425" bIns="45700"/>
          <a:lstStyle/>
          <a:p>
            <a:pPr>
              <a:buClr>
                <a:srgbClr val="000000"/>
              </a:buClr>
            </a:pPr>
            <a:r>
              <a:rPr lang="es-ES" altLang="x-none" sz="3600" b="1" dirty="0">
                <a:solidFill>
                  <a:srgbClr val="FFFFFF"/>
                </a:solidFill>
                <a:latin typeface="Montserrat" charset="0"/>
                <a:sym typeface="Montserrat" charset="0"/>
              </a:rPr>
              <a:t>0</a:t>
            </a:r>
            <a:r>
              <a:rPr lang="vi-VN" altLang="x-none" sz="3600" b="1" dirty="0">
                <a:solidFill>
                  <a:srgbClr val="FFFFFF"/>
                </a:solidFill>
                <a:latin typeface="Arial" panose="020B0604020202020204" pitchFamily="34" charset="0"/>
                <a:sym typeface="Montserrat" charset="0"/>
              </a:rPr>
              <a:t>4</a:t>
            </a:r>
            <a:endParaRPr lang="vi-VN" altLang="x-none" sz="1400" dirty="0">
              <a:solidFill>
                <a:srgbClr val="000000"/>
              </a:solidFill>
              <a:latin typeface="Arial" panose="020B0604020202020204" pitchFamily="34" charset="0"/>
              <a:sym typeface="Arial" panose="020B0604020202020204" pitchFamily="34" charset="0"/>
            </a:endParaRPr>
          </a:p>
        </p:txBody>
      </p:sp>
      <p:sp>
        <p:nvSpPr>
          <p:cNvPr id="64518" name="Google Shape;324;p10"/>
          <p:cNvSpPr txBox="1"/>
          <p:nvPr/>
        </p:nvSpPr>
        <p:spPr>
          <a:xfrm>
            <a:off x="1447800" y="190170"/>
            <a:ext cx="6858000" cy="685800"/>
          </a:xfrm>
          <a:prstGeom prst="rect">
            <a:avLst/>
          </a:prstGeom>
          <a:noFill/>
          <a:ln w="9525">
            <a:noFill/>
          </a:ln>
        </p:spPr>
        <p:txBody>
          <a:bodyPr lIns="91425" tIns="45700" rIns="91425" bIns="45700"/>
          <a:lstStyle/>
          <a:p>
            <a:pPr algn="ctr">
              <a:buClr>
                <a:srgbClr val="000000"/>
              </a:buClr>
            </a:pPr>
            <a:r>
              <a:rPr lang="vi-VN" altLang="x-none" sz="3500" b="1" dirty="0">
                <a:solidFill>
                  <a:srgbClr val="FFFFFF"/>
                </a:solidFill>
                <a:latin typeface="Times New Roman" panose="02020603050405020304" pitchFamily="18" charset="0"/>
                <a:ea typeface="Arial Unicode MS" pitchFamily="34" charset="-128"/>
                <a:cs typeface="Times New Roman" panose="02020603050405020304" pitchFamily="18" charset="0"/>
                <a:sym typeface="Montserrat" charset="0"/>
              </a:rPr>
              <a:t>VẬN DỤNG</a:t>
            </a:r>
            <a:r>
              <a:rPr lang="en-US" altLang="x-none" sz="3500" b="1" dirty="0">
                <a:solidFill>
                  <a:srgbClr val="FFFFFF"/>
                </a:solidFill>
                <a:latin typeface="Times New Roman" panose="02020603050405020304" pitchFamily="18" charset="0"/>
                <a:ea typeface="Arial Unicode MS" pitchFamily="34" charset="-128"/>
                <a:cs typeface="Times New Roman" panose="02020603050405020304" pitchFamily="18" charset="0"/>
                <a:sym typeface="Montserrat" charset="0"/>
              </a:rPr>
              <a:t>: LÀM VIỆC NHÓM</a:t>
            </a:r>
            <a:endParaRPr lang="vi-VN" altLang="x-none" sz="3500" dirty="0">
              <a:solidFill>
                <a:srgbClr val="000000"/>
              </a:solidFill>
              <a:latin typeface="Times New Roman" panose="02020603050405020304" pitchFamily="18" charset="0"/>
              <a:ea typeface="Arial Unicode MS" pitchFamily="34" charset="-128"/>
              <a:cs typeface="Times New Roman" panose="02020603050405020304" pitchFamily="18" charset="0"/>
              <a:sym typeface="Arial" panose="020B0604020202020204" pitchFamily="34" charset="0"/>
            </a:endParaRPr>
          </a:p>
        </p:txBody>
      </p:sp>
      <p:sp>
        <p:nvSpPr>
          <p:cNvPr id="64519" name="Google Shape;334;p10"/>
          <p:cNvSpPr/>
          <p:nvPr/>
        </p:nvSpPr>
        <p:spPr>
          <a:xfrm>
            <a:off x="8205788" y="220663"/>
            <a:ext cx="642937" cy="431800"/>
          </a:xfrm>
          <a:custGeom>
            <a:avLst/>
            <a:gdLst/>
            <a:ahLst/>
            <a:cxnLst/>
            <a:rect l="0" t="0" r="0" b="0"/>
            <a:pathLst>
              <a:path w="10653" h="7459">
                <a:moveTo>
                  <a:pt x="9475" y="803"/>
                </a:moveTo>
                <a:lnTo>
                  <a:pt x="5514" y="4657"/>
                </a:lnTo>
                <a:cubicBezTo>
                  <a:pt x="5460" y="4711"/>
                  <a:pt x="5394" y="4737"/>
                  <a:pt x="5327" y="4737"/>
                </a:cubicBezTo>
                <a:cubicBezTo>
                  <a:pt x="5260" y="4737"/>
                  <a:pt x="5193" y="4711"/>
                  <a:pt x="5139" y="4657"/>
                </a:cubicBezTo>
                <a:lnTo>
                  <a:pt x="1196" y="803"/>
                </a:lnTo>
                <a:close/>
                <a:moveTo>
                  <a:pt x="804" y="1160"/>
                </a:moveTo>
                <a:lnTo>
                  <a:pt x="3409" y="3693"/>
                </a:lnTo>
                <a:lnTo>
                  <a:pt x="804" y="6299"/>
                </a:lnTo>
                <a:lnTo>
                  <a:pt x="804" y="1160"/>
                </a:lnTo>
                <a:close/>
                <a:moveTo>
                  <a:pt x="9850" y="1178"/>
                </a:moveTo>
                <a:lnTo>
                  <a:pt x="9850" y="6299"/>
                </a:lnTo>
                <a:lnTo>
                  <a:pt x="7263" y="3693"/>
                </a:lnTo>
                <a:lnTo>
                  <a:pt x="9850" y="1178"/>
                </a:lnTo>
                <a:close/>
                <a:moveTo>
                  <a:pt x="6906" y="4068"/>
                </a:moveTo>
                <a:lnTo>
                  <a:pt x="9493" y="6655"/>
                </a:lnTo>
                <a:lnTo>
                  <a:pt x="1196" y="6655"/>
                </a:lnTo>
                <a:lnTo>
                  <a:pt x="3783" y="4068"/>
                </a:lnTo>
                <a:lnTo>
                  <a:pt x="4782" y="5032"/>
                </a:lnTo>
                <a:cubicBezTo>
                  <a:pt x="4943" y="5192"/>
                  <a:pt x="5139" y="5264"/>
                  <a:pt x="5353" y="5264"/>
                </a:cubicBezTo>
                <a:cubicBezTo>
                  <a:pt x="5550" y="5264"/>
                  <a:pt x="5746" y="5192"/>
                  <a:pt x="5907" y="5032"/>
                </a:cubicBezTo>
                <a:lnTo>
                  <a:pt x="6906" y="4068"/>
                </a:lnTo>
                <a:close/>
                <a:moveTo>
                  <a:pt x="1" y="0"/>
                </a:moveTo>
                <a:lnTo>
                  <a:pt x="1" y="7458"/>
                </a:lnTo>
                <a:lnTo>
                  <a:pt x="10653" y="7458"/>
                </a:lnTo>
                <a:lnTo>
                  <a:pt x="10653" y="0"/>
                </a:lnTo>
                <a:close/>
              </a:path>
            </a:pathLst>
          </a:custGeom>
          <a:solidFill>
            <a:srgbClr val="FFFFFF">
              <a:alpha val="100000"/>
            </a:srgbClr>
          </a:solidFill>
          <a:ln w="9525">
            <a:noFill/>
          </a:ln>
        </p:spPr>
        <p:txBody>
          <a:bodyPr/>
          <a:lstStyle/>
          <a:p>
            <a:endParaRPr lang="en-US"/>
          </a:p>
        </p:txBody>
      </p:sp>
      <p:sp>
        <p:nvSpPr>
          <p:cNvPr id="64520" name="Rectangles 64519"/>
          <p:cNvSpPr/>
          <p:nvPr/>
        </p:nvSpPr>
        <p:spPr>
          <a:xfrm>
            <a:off x="152399" y="815252"/>
            <a:ext cx="8696325" cy="4154984"/>
          </a:xfrm>
          <a:prstGeom prst="rect">
            <a:avLst/>
          </a:prstGeom>
          <a:noFill/>
          <a:ln w="9525" cap="flat" cmpd="sng">
            <a:solidFill>
              <a:srgbClr val="FF0000"/>
            </a:solidFill>
            <a:prstDash val="solid"/>
            <a:miter/>
            <a:headEnd type="none" w="med" len="med"/>
            <a:tailEnd type="none" w="med" len="med"/>
          </a:ln>
        </p:spPr>
        <p:txBody>
          <a:bodyPr wrap="square" anchor="ctr" anchorCtr="0">
            <a:spAutoFit/>
          </a:bodyPr>
          <a:lstStyle/>
          <a:p>
            <a:pPr algn="ctr"/>
            <a:r>
              <a:rPr lang="en-US" sz="4400" b="1" dirty="0" err="1">
                <a:latin typeface="Times New Roman" panose="02020603050405020304" charset="0"/>
                <a:ea typeface="Arial Unicode MS" pitchFamily="34" charset="-128"/>
                <a:cs typeface="Times New Roman" panose="02020603050405020304" charset="0"/>
              </a:rPr>
              <a:t>Em</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hãy</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vẽ</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một</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bức</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tranh</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tuyên</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truyền</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về</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phòng</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chống</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tệ</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nạn</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xã</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hội</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trên</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tờ</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giấy</a:t>
            </a:r>
            <a:r>
              <a:rPr lang="en-US" sz="4400" b="1" dirty="0">
                <a:latin typeface="Times New Roman" panose="02020603050405020304" charset="0"/>
                <a:ea typeface="Arial Unicode MS" pitchFamily="34" charset="-128"/>
                <a:cs typeface="Times New Roman" panose="02020603050405020304" charset="0"/>
              </a:rPr>
              <a:t> A0 </a:t>
            </a:r>
            <a:r>
              <a:rPr lang="en-US" sz="4400" b="1" dirty="0" err="1">
                <a:latin typeface="Times New Roman" panose="02020603050405020304" charset="0"/>
                <a:ea typeface="Arial Unicode MS" pitchFamily="34" charset="-128"/>
                <a:cs typeface="Times New Roman" panose="02020603050405020304" charset="0"/>
              </a:rPr>
              <a:t>sau</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đó</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thuyết</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trình</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trước</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lớp</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để</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lấy</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điểm</a:t>
            </a:r>
            <a:r>
              <a:rPr lang="en-US" sz="4400" b="1" dirty="0">
                <a:latin typeface="Times New Roman" panose="02020603050405020304" charset="0"/>
                <a:ea typeface="Arial Unicode MS" pitchFamily="34" charset="-128"/>
                <a:cs typeface="Times New Roman" panose="02020603050405020304" charset="0"/>
              </a:rPr>
              <a:t>.</a:t>
            </a:r>
          </a:p>
          <a:p>
            <a:pPr algn="ct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Thời</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gian</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nộp</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Tuần</a:t>
            </a:r>
            <a:r>
              <a:rPr lang="en-US" sz="4400" b="1" dirty="0">
                <a:latin typeface="Times New Roman" panose="02020603050405020304" charset="0"/>
                <a:ea typeface="Arial Unicode MS" pitchFamily="34" charset="-128"/>
                <a:cs typeface="Times New Roman" panose="02020603050405020304" charset="0"/>
              </a:rPr>
              <a:t> 28 (</a:t>
            </a:r>
            <a:r>
              <a:rPr lang="en-US" sz="4400" b="1" dirty="0" err="1">
                <a:latin typeface="Times New Roman" panose="02020603050405020304" charset="0"/>
                <a:ea typeface="Arial Unicode MS" pitchFamily="34" charset="-128"/>
                <a:cs typeface="Times New Roman" panose="02020603050405020304" charset="0"/>
              </a:rPr>
              <a:t>sau</a:t>
            </a:r>
            <a:r>
              <a:rPr lang="en-US" sz="4400" b="1" dirty="0">
                <a:latin typeface="Times New Roman" panose="02020603050405020304" charset="0"/>
                <a:ea typeface="Arial Unicode MS" pitchFamily="34" charset="-128"/>
                <a:cs typeface="Times New Roman" panose="02020603050405020304" charset="0"/>
              </a:rPr>
              <a:t> KT </a:t>
            </a:r>
            <a:r>
              <a:rPr lang="en-US" sz="4400" b="1" dirty="0" err="1">
                <a:latin typeface="Times New Roman" panose="02020603050405020304" charset="0"/>
                <a:ea typeface="Arial Unicode MS" pitchFamily="34" charset="-128"/>
                <a:cs typeface="Times New Roman" panose="02020603050405020304" charset="0"/>
              </a:rPr>
              <a:t>giữa</a:t>
            </a:r>
            <a:r>
              <a:rPr lang="en-US" sz="4400" b="1" dirty="0">
                <a:latin typeface="Times New Roman" panose="02020603050405020304" charset="0"/>
                <a:ea typeface="Arial Unicode MS" pitchFamily="34" charset="-128"/>
                <a:cs typeface="Times New Roman" panose="02020603050405020304" charset="0"/>
              </a:rPr>
              <a:t> </a:t>
            </a:r>
            <a:r>
              <a:rPr lang="en-US" sz="4400" b="1" dirty="0" err="1">
                <a:latin typeface="Times New Roman" panose="02020603050405020304" charset="0"/>
                <a:ea typeface="Arial Unicode MS" pitchFamily="34" charset="-128"/>
                <a:cs typeface="Times New Roman" panose="02020603050405020304" charset="0"/>
              </a:rPr>
              <a:t>kì</a:t>
            </a:r>
            <a:r>
              <a:rPr lang="en-US" sz="4400" b="1" dirty="0">
                <a:latin typeface="Times New Roman" panose="02020603050405020304" charset="0"/>
                <a:ea typeface="Arial Unicode MS" pitchFamily="34" charset="-128"/>
                <a:cs typeface="Times New Roman" panose="02020603050405020304" charset="0"/>
              </a:rPr>
              <a:t> 2)</a:t>
            </a:r>
            <a:endParaRPr sz="4400" dirty="0">
              <a:latin typeface="Times New Roman" panose="02020603050405020304" charset="0"/>
              <a:ea typeface="Arial Unicode MS" pitchFamily="34" charset="-128"/>
              <a:cs typeface="Times New Roman" panose="020206030504050203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矩形 2"/>
          <p:cNvSpPr/>
          <p:nvPr/>
        </p:nvSpPr>
        <p:spPr>
          <a:xfrm>
            <a:off x="265509" y="257175"/>
            <a:ext cx="8611791" cy="4630340"/>
          </a:xfrm>
          <a:prstGeom prst="rect">
            <a:avLst/>
          </a:prstGeom>
          <a:noFill/>
          <a:ln>
            <a:solidFill>
              <a:srgbClr val="57A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4" name="矩形 3"/>
          <p:cNvSpPr/>
          <p:nvPr/>
        </p:nvSpPr>
        <p:spPr>
          <a:xfrm>
            <a:off x="1556640" y="1541978"/>
            <a:ext cx="6496604" cy="138493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500" b="1" i="0" u="none" strike="noStrike" kern="1200" cap="none" spc="0" normalizeH="0" baseline="0" noProof="1">
                <a:ln>
                  <a:noFill/>
                </a:ln>
                <a:solidFill>
                  <a:srgbClr val="FF0000"/>
                </a:solidFill>
                <a:effectLst/>
                <a:uLnTx/>
                <a:uFillTx/>
                <a:latin typeface="Times New Roman" panose="02020603050405020304" charset="0"/>
                <a:ea typeface="字魂36号-正文宋楷" panose="00000500000000000000" pitchFamily="2" charset="-122"/>
                <a:cs typeface="Times New Roman" panose="02020603050405020304" charset="0"/>
                <a:sym typeface="字魂36号-正文宋楷" panose="00000500000000000000" pitchFamily="2" charset="-122"/>
              </a:rPr>
              <a:t>CHÚC</a:t>
            </a:r>
            <a:r>
              <a:rPr kumimoji="0" lang="en-US" altLang="zh-CN" sz="4500" b="1" i="0" u="none" strike="noStrike" kern="1200" cap="none" spc="0" normalizeH="0" noProof="1">
                <a:ln>
                  <a:noFill/>
                </a:ln>
                <a:solidFill>
                  <a:srgbClr val="FF0000"/>
                </a:solidFill>
                <a:effectLst/>
                <a:uLnTx/>
                <a:uFillTx/>
                <a:latin typeface="Times New Roman" panose="02020603050405020304" charset="0"/>
                <a:ea typeface="字魂36号-正文宋楷" panose="00000500000000000000" pitchFamily="2" charset="-122"/>
                <a:cs typeface="Times New Roman" panose="02020603050405020304" charset="0"/>
                <a:sym typeface="字魂36号-正文宋楷" panose="00000500000000000000" pitchFamily="2" charset="-122"/>
              </a:rPr>
              <a:t> CÁC EM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500" b="1" i="0" u="none" strike="noStrike" kern="1200" cap="none" spc="0" normalizeH="0" noProof="1">
                <a:ln>
                  <a:noFill/>
                </a:ln>
                <a:solidFill>
                  <a:srgbClr val="FF0000"/>
                </a:solidFill>
                <a:effectLst/>
                <a:uLnTx/>
                <a:uFillTx/>
                <a:latin typeface="Times New Roman" panose="02020603050405020304" charset="0"/>
                <a:ea typeface="字魂36号-正文宋楷" panose="00000500000000000000" pitchFamily="2" charset="-122"/>
                <a:cs typeface="Times New Roman" panose="02020603050405020304" charset="0"/>
                <a:sym typeface="字魂36号-正文宋楷" panose="00000500000000000000" pitchFamily="2" charset="-122"/>
              </a:rPr>
              <a:t>HỌC TỐT</a:t>
            </a:r>
            <a:r>
              <a:rPr lang="en-US" altLang="zh-CN" sz="4500" b="1" noProof="1">
                <a:solidFill>
                  <a:srgbClr val="FF0000"/>
                </a:solidFill>
                <a:latin typeface="Times New Roman" panose="02020603050405020304" charset="0"/>
                <a:ea typeface="字魂36号-正文宋楷" panose="00000500000000000000" pitchFamily="2" charset="-122"/>
                <a:cs typeface="Times New Roman" panose="02020603050405020304" charset="0"/>
                <a:sym typeface="字魂36号-正文宋楷" panose="00000500000000000000" pitchFamily="2" charset="-122"/>
              </a:rPr>
              <a:t>!</a:t>
            </a:r>
            <a:endParaRPr kumimoji="0" lang="zh-CN" altLang="en-US" sz="4500" b="1" i="0" u="none" strike="noStrike" kern="1200" cap="none" spc="0" normalizeH="0" baseline="0" noProof="1">
              <a:ln>
                <a:noFill/>
              </a:ln>
              <a:solidFill>
                <a:srgbClr val="FF0000"/>
              </a:solidFill>
              <a:effectLst/>
              <a:uLnTx/>
              <a:uFillTx/>
              <a:latin typeface="Times New Roman" panose="02020603050405020304" charset="0"/>
              <a:ea typeface="字魂36号-正文宋楷" panose="00000500000000000000" pitchFamily="2" charset="-122"/>
              <a:cs typeface="Times New Roman" panose="02020603050405020304" charset="0"/>
              <a:sym typeface="字魂36号-正文宋楷" panose="00000500000000000000" pitchFamily="2" charset="-122"/>
            </a:endParaRPr>
          </a:p>
        </p:txBody>
      </p:sp>
      <p:grpSp>
        <p:nvGrpSpPr>
          <p:cNvPr id="6" name="组合 5"/>
          <p:cNvGrpSpPr/>
          <p:nvPr/>
        </p:nvGrpSpPr>
        <p:grpSpPr>
          <a:xfrm>
            <a:off x="3612968" y="1477859"/>
            <a:ext cx="3216479" cy="1449113"/>
            <a:chOff x="2802618" y="3136900"/>
            <a:chExt cx="6578600" cy="1018073"/>
          </a:xfrm>
        </p:grpSpPr>
        <p:cxnSp>
          <p:nvCxnSpPr>
            <p:cNvPr id="7" name="直接连接符 6"/>
            <p:cNvCxnSpPr/>
            <p:nvPr/>
          </p:nvCxnSpPr>
          <p:spPr>
            <a:xfrm>
              <a:off x="2802618" y="3136900"/>
              <a:ext cx="6578600" cy="0"/>
            </a:xfrm>
            <a:prstGeom prst="line">
              <a:avLst/>
            </a:prstGeom>
            <a:ln>
              <a:solidFill>
                <a:srgbClr val="57A97D"/>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802618" y="4154973"/>
              <a:ext cx="6578600" cy="0"/>
            </a:xfrm>
            <a:prstGeom prst="line">
              <a:avLst/>
            </a:prstGeom>
            <a:ln>
              <a:solidFill>
                <a:srgbClr val="57A97D"/>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491348" y="1711321"/>
            <a:ext cx="1065291" cy="1001261"/>
          </a:xfrm>
          <a:prstGeom prst="rect">
            <a:avLst/>
          </a:prstGeom>
          <a:solidFill>
            <a:srgbClr val="57A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950" b="1"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Ệ NẠN XÃ HỘI">
            <a:hlinkClick r:id="" action="ppaction://media"/>
          </p:cNvPr>
          <p:cNvPicPr>
            <a:picLocks noChangeAspect="1"/>
          </p:cNvPicPr>
          <p:nvPr>
            <a:videoFile r:link="rId1"/>
            <p:extLst>
              <p:ext uri="{DAA4B4D4-6D71-4841-9C94-3DE7FCFB9230}">
                <p14:media xmlns:p14="http://schemas.microsoft.com/office/powerpoint/2010/main" r:embed="rId2">
                  <p14:trim end="1730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53230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71500" y="109856"/>
            <a:ext cx="8001000" cy="1509394"/>
            <a:chOff x="2747841" y="3852619"/>
            <a:chExt cx="3904168" cy="667311"/>
          </a:xfrm>
        </p:grpSpPr>
        <p:sp>
          <p:nvSpPr>
            <p:cNvPr id="8" name="Rounded Rectangle 7"/>
            <p:cNvSpPr/>
            <p:nvPr/>
          </p:nvSpPr>
          <p:spPr>
            <a:xfrm>
              <a:off x="2747841" y="3910330"/>
              <a:ext cx="3904168" cy="609600"/>
            </a:xfrm>
            <a:prstGeom prst="roundRect">
              <a:avLst/>
            </a:prstGeom>
            <a:solidFill>
              <a:srgbClr val="5D9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j-lt"/>
                <a:ea typeface="+mn-ea"/>
                <a:cs typeface="+mn-cs"/>
              </a:endParaRPr>
            </a:p>
          </p:txBody>
        </p:sp>
        <p:sp>
          <p:nvSpPr>
            <p:cNvPr id="9" name="Rounded Rectangle 8"/>
            <p:cNvSpPr/>
            <p:nvPr/>
          </p:nvSpPr>
          <p:spPr>
            <a:xfrm>
              <a:off x="2747841" y="3852619"/>
              <a:ext cx="3904168" cy="636711"/>
            </a:xfrm>
            <a:prstGeom prst="roundRect">
              <a:avLst/>
            </a:prstGeom>
            <a:solidFill>
              <a:srgbClr val="72B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Roboto" pitchFamily="2"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en-US" sz="4000" b="1" dirty="0">
                  <a:solidFill>
                    <a:srgbClr val="FFFFFF"/>
                  </a:solidFill>
                  <a:latin typeface="Times New Roman" panose="02020603050405020304" charset="0"/>
                  <a:ea typeface="Arial Unicode MS" pitchFamily="34" charset="-128"/>
                  <a:cs typeface="Times New Roman" panose="02020603050405020304" charset="0"/>
                </a:rPr>
                <a:t> TIẾT </a:t>
              </a:r>
              <a:r>
                <a:rPr lang="vi-VN" sz="4000" b="1">
                  <a:solidFill>
                    <a:srgbClr val="FFFFFF"/>
                  </a:solidFill>
                  <a:latin typeface="Times New Roman" panose="02020603050405020304" charset="0"/>
                  <a:ea typeface="Arial Unicode MS" pitchFamily="34" charset="-128"/>
                  <a:cs typeface="Times New Roman" panose="02020603050405020304" charset="0"/>
                </a:rPr>
                <a:t>24,25,26</a:t>
              </a:r>
            </a:p>
            <a:p>
              <a:pPr lvl="0" algn="ctr"/>
              <a:r>
                <a:rPr sz="4000" b="1">
                  <a:solidFill>
                    <a:srgbClr val="FFFFFF"/>
                  </a:solidFill>
                  <a:latin typeface="Times New Roman" panose="02020603050405020304" charset="0"/>
                  <a:ea typeface="Arial Unicode MS" pitchFamily="34" charset="-128"/>
                  <a:cs typeface="Times New Roman" panose="02020603050405020304" charset="0"/>
                </a:rPr>
                <a:t>BÀI </a:t>
              </a:r>
              <a:r>
                <a:rPr sz="4000" b="1" dirty="0">
                  <a:solidFill>
                    <a:srgbClr val="FFFFFF"/>
                  </a:solidFill>
                  <a:latin typeface="Times New Roman" panose="02020603050405020304" charset="0"/>
                  <a:ea typeface="Arial Unicode MS" pitchFamily="34" charset="-128"/>
                  <a:cs typeface="Times New Roman" panose="02020603050405020304" charset="0"/>
                </a:rPr>
                <a:t>10:</a:t>
              </a:r>
              <a:r>
                <a:rPr lang="en-US" sz="4000" b="1" dirty="0">
                  <a:solidFill>
                    <a:srgbClr val="FFFFFF"/>
                  </a:solidFill>
                  <a:latin typeface="Times New Roman" panose="02020603050405020304" charset="0"/>
                  <a:ea typeface="Arial Unicode MS" pitchFamily="34" charset="-128"/>
                  <a:cs typeface="Times New Roman" panose="02020603050405020304" charset="0"/>
                </a:rPr>
                <a:t> </a:t>
              </a:r>
              <a:r>
                <a:rPr sz="4000" b="1" dirty="0">
                  <a:solidFill>
                    <a:srgbClr val="FFFFFF"/>
                  </a:solidFill>
                  <a:latin typeface="Times New Roman" panose="02020603050405020304" charset="0"/>
                  <a:ea typeface="Arial Unicode MS" pitchFamily="34" charset="-128"/>
                  <a:cs typeface="Times New Roman" panose="02020603050405020304" charset="0"/>
                </a:rPr>
                <a:t>TỆ NẠN XÃ HỘI</a:t>
              </a:r>
            </a:p>
          </p:txBody>
        </p:sp>
      </p:grpSp>
      <p:sp>
        <p:nvSpPr>
          <p:cNvPr id="9226" name="Rectangles 9225" descr="Chia sẻ – Bộ tranh cổ động tuyên truyền phòng chống ma túy – HIV/AIDS – mại  dâm - Thái Triển"/>
          <p:cNvSpPr>
            <a:spLocks noChangeAspect="1"/>
          </p:cNvSpPr>
          <p:nvPr/>
        </p:nvSpPr>
        <p:spPr>
          <a:xfrm>
            <a:off x="4419600" y="2419350"/>
            <a:ext cx="304800" cy="304800"/>
          </a:xfrm>
          <a:prstGeom prst="rect">
            <a:avLst/>
          </a:prstGeom>
          <a:noFill/>
          <a:ln w="9525">
            <a:noFill/>
          </a:ln>
        </p:spPr>
        <p:txBody>
          <a:bodyPr/>
          <a:lstStyle/>
          <a:p>
            <a:endParaRPr lang="en-US"/>
          </a:p>
        </p:txBody>
      </p:sp>
      <p:pic>
        <p:nvPicPr>
          <p:cNvPr id="9228" name="Picture 9227" descr="tranh-co-dong-ma-tuy-aids-bythaitrien"/>
          <p:cNvPicPr>
            <a:picLocks noChangeAspect="1"/>
          </p:cNvPicPr>
          <p:nvPr/>
        </p:nvPicPr>
        <p:blipFill>
          <a:blip r:embed="rId2"/>
          <a:stretch>
            <a:fillRect/>
          </a:stretch>
        </p:blipFill>
        <p:spPr>
          <a:xfrm>
            <a:off x="485775" y="1885950"/>
            <a:ext cx="8344535" cy="3212465"/>
          </a:xfrm>
          <a:prstGeom prst="rect">
            <a:avLst/>
          </a:prstGeom>
          <a:noFill/>
          <a:ln w="9525">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579120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 BÀI HỌC</a:t>
            </a:r>
            <a:br>
              <a:rPr lang="en-US" sz="3600" b="1" dirty="0">
                <a:solidFill>
                  <a:srgbClr val="FF0000"/>
                </a:solidFill>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1344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1532" descr="A1"/>
          <p:cNvPicPr>
            <a:picLocks noChangeAspect="1"/>
          </p:cNvPicPr>
          <p:nvPr/>
        </p:nvPicPr>
        <p:blipFill>
          <a:blip r:embed="rId2"/>
          <a:stretch>
            <a:fillRect/>
          </a:stretch>
        </p:blipFill>
        <p:spPr>
          <a:xfrm>
            <a:off x="152400" y="133351"/>
            <a:ext cx="4724400" cy="3581400"/>
          </a:xfrm>
          <a:prstGeom prst="rect">
            <a:avLst/>
          </a:prstGeom>
          <a:noFill/>
          <a:ln w="9525">
            <a:noFill/>
          </a:ln>
        </p:spPr>
      </p:pic>
      <p:pic>
        <p:nvPicPr>
          <p:cNvPr id="21534" name="Picture 21533" descr="A2"/>
          <p:cNvPicPr>
            <a:picLocks noChangeAspect="1"/>
          </p:cNvPicPr>
          <p:nvPr/>
        </p:nvPicPr>
        <p:blipFill>
          <a:blip r:embed="rId3"/>
          <a:stretch>
            <a:fillRect/>
          </a:stretch>
        </p:blipFill>
        <p:spPr>
          <a:xfrm>
            <a:off x="4648200" y="133351"/>
            <a:ext cx="4319588" cy="3428999"/>
          </a:xfrm>
          <a:prstGeom prst="rect">
            <a:avLst/>
          </a:prstGeom>
          <a:noFill/>
          <a:ln w="9525">
            <a:noFill/>
          </a:ln>
        </p:spPr>
      </p:pic>
      <p:sp>
        <p:nvSpPr>
          <p:cNvPr id="21535" name="Rectangles 21534"/>
          <p:cNvSpPr/>
          <p:nvPr/>
        </p:nvSpPr>
        <p:spPr>
          <a:xfrm>
            <a:off x="228600" y="3969534"/>
            <a:ext cx="8686800" cy="954107"/>
          </a:xfrm>
          <a:prstGeom prst="rect">
            <a:avLst/>
          </a:prstGeom>
          <a:noFill/>
          <a:ln w="9525">
            <a:noFill/>
          </a:ln>
        </p:spPr>
        <p:txBody>
          <a:bodyPr anchor="ctr" anchorCtr="0">
            <a:spAutoFit/>
          </a:bodyPr>
          <a:lstStyle/>
          <a:p>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a) Theo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em</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mỗi</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hình</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ảnh</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trên</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nói</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về</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điều</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gì</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Hãy</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chỉ</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ra</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điểm</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chung</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của</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các</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hình</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ảnh</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r>
              <a:rPr sz="2800" b="1" dirty="0" err="1">
                <a:solidFill>
                  <a:srgbClr val="0000CC"/>
                </a:solidFill>
                <a:latin typeface="Times New Roman" panose="02020603050405020304" pitchFamily="18" charset="0"/>
                <a:ea typeface="Arial Unicode MS" pitchFamily="34" charset="-128"/>
                <a:cs typeface="Times New Roman" panose="02020603050405020304" pitchFamily="18" charset="0"/>
              </a:rPr>
              <a:t>đó</a:t>
            </a:r>
            <a:r>
              <a:rPr sz="2800" b="1" dirty="0">
                <a:solidFill>
                  <a:srgbClr val="0000CC"/>
                </a:solidFill>
                <a:latin typeface="Times New Roman" panose="02020603050405020304" pitchFamily="18" charset="0"/>
                <a:ea typeface="Arial Unicode MS" pitchFamily="34" charset="-128"/>
                <a:cs typeface="Times New Roman" panose="02020603050405020304" pitchFamily="18"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2" name="Picture 56331" descr="A1"/>
          <p:cNvPicPr>
            <a:picLocks noChangeAspect="1"/>
          </p:cNvPicPr>
          <p:nvPr/>
        </p:nvPicPr>
        <p:blipFill>
          <a:blip r:embed="rId2"/>
          <a:stretch>
            <a:fillRect/>
          </a:stretch>
        </p:blipFill>
        <p:spPr>
          <a:xfrm>
            <a:off x="152400" y="209550"/>
            <a:ext cx="4724400" cy="3505200"/>
          </a:xfrm>
          <a:prstGeom prst="rect">
            <a:avLst/>
          </a:prstGeom>
          <a:noFill/>
          <a:ln w="9525">
            <a:noFill/>
          </a:ln>
        </p:spPr>
      </p:pic>
      <p:pic>
        <p:nvPicPr>
          <p:cNvPr id="56333" name="Picture 56332" descr="A2"/>
          <p:cNvPicPr>
            <a:picLocks noChangeAspect="1"/>
          </p:cNvPicPr>
          <p:nvPr/>
        </p:nvPicPr>
        <p:blipFill>
          <a:blip r:embed="rId3"/>
          <a:stretch>
            <a:fillRect/>
          </a:stretch>
        </p:blipFill>
        <p:spPr>
          <a:xfrm>
            <a:off x="4622006" y="133350"/>
            <a:ext cx="4445794" cy="3411896"/>
          </a:xfrm>
          <a:prstGeom prst="rect">
            <a:avLst/>
          </a:prstGeom>
          <a:noFill/>
          <a:ln w="9525">
            <a:noFill/>
          </a:ln>
        </p:spPr>
      </p:pic>
      <p:sp>
        <p:nvSpPr>
          <p:cNvPr id="56335" name="Rectangles 56334"/>
          <p:cNvSpPr/>
          <p:nvPr/>
        </p:nvSpPr>
        <p:spPr>
          <a:xfrm>
            <a:off x="271375" y="3679444"/>
            <a:ext cx="1790876" cy="1031051"/>
          </a:xfrm>
          <a:prstGeom prst="rect">
            <a:avLst/>
          </a:prstGeom>
          <a:solidFill>
            <a:srgbClr val="FFFFFF"/>
          </a:solidFill>
          <a:ln w="9525">
            <a:noFill/>
          </a:ln>
        </p:spPr>
        <p:txBody>
          <a:bodyPr wrap="none" tIns="0" anchor="ctr" anchorCtr="0">
            <a:spAutoFit/>
          </a:bodyPr>
          <a:lstStyle/>
          <a:p>
            <a:pPr algn="ctr"/>
            <a:r>
              <a:rPr sz="3200" b="1" dirty="0" err="1">
                <a:latin typeface="Times New Roman" panose="02020603050405020304" pitchFamily="18" charset="0"/>
                <a:ea typeface="Arial Unicode MS" pitchFamily="34" charset="-128"/>
                <a:cs typeface="Times New Roman" panose="02020603050405020304" pitchFamily="18" charset="0"/>
              </a:rPr>
              <a:t>Đua</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xe</a:t>
            </a:r>
            <a:r>
              <a:rPr sz="3200" b="1" dirty="0">
                <a:latin typeface="Times New Roman" panose="02020603050405020304" pitchFamily="18" charset="0"/>
                <a:ea typeface="Arial Unicode MS" pitchFamily="34" charset="-128"/>
                <a:cs typeface="Times New Roman" panose="02020603050405020304" pitchFamily="18" charset="0"/>
              </a:rPr>
              <a:t> </a:t>
            </a:r>
          </a:p>
          <a:p>
            <a:pPr algn="ctr"/>
            <a:r>
              <a:rPr sz="3200" b="1" dirty="0" err="1">
                <a:latin typeface="Times New Roman" panose="02020603050405020304" pitchFamily="18" charset="0"/>
                <a:ea typeface="Arial Unicode MS" pitchFamily="34" charset="-128"/>
                <a:cs typeface="Times New Roman" panose="02020603050405020304" pitchFamily="18" charset="0"/>
              </a:rPr>
              <a:t>trái</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phép</a:t>
            </a:r>
            <a:endParaRPr sz="3200" b="1" dirty="0">
              <a:latin typeface="Times New Roman" panose="02020603050405020304" pitchFamily="18" charset="0"/>
              <a:ea typeface="Arial Unicode MS" pitchFamily="34" charset="-128"/>
              <a:cs typeface="Times New Roman" panose="02020603050405020304" pitchFamily="18" charset="0"/>
            </a:endParaRPr>
          </a:p>
        </p:txBody>
      </p:sp>
      <p:sp>
        <p:nvSpPr>
          <p:cNvPr id="56336" name="Rectangles 56335"/>
          <p:cNvSpPr/>
          <p:nvPr/>
        </p:nvSpPr>
        <p:spPr>
          <a:xfrm>
            <a:off x="2736430" y="3603179"/>
            <a:ext cx="1859805" cy="1077218"/>
          </a:xfrm>
          <a:prstGeom prst="rect">
            <a:avLst/>
          </a:prstGeom>
          <a:noFill/>
          <a:ln w="9525">
            <a:noFill/>
          </a:ln>
        </p:spPr>
        <p:txBody>
          <a:bodyPr wrap="none" anchor="ctr" anchorCtr="0">
            <a:spAutoFit/>
          </a:bodyPr>
          <a:lstStyle/>
          <a:p>
            <a:pPr algn="ctr"/>
            <a:r>
              <a:rPr sz="3200" b="1" dirty="0" err="1">
                <a:latin typeface="Times New Roman" panose="02020603050405020304" pitchFamily="18" charset="0"/>
                <a:ea typeface="Arial Unicode MS" pitchFamily="34" charset="-128"/>
                <a:cs typeface="Times New Roman" panose="02020603050405020304" pitchFamily="18" charset="0"/>
              </a:rPr>
              <a:t>Đánh</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bạc</a:t>
            </a:r>
            <a:endParaRPr sz="3200" b="1" dirty="0">
              <a:latin typeface="Times New Roman" panose="02020603050405020304" pitchFamily="18" charset="0"/>
              <a:ea typeface="Arial Unicode MS" pitchFamily="34" charset="-128"/>
              <a:cs typeface="Times New Roman" panose="02020603050405020304" pitchFamily="18" charset="0"/>
            </a:endParaRPr>
          </a:p>
          <a:p>
            <a:pPr algn="ct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ăn</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tiền</a:t>
            </a:r>
            <a:r>
              <a:rPr sz="3200" b="1" dirty="0">
                <a:latin typeface="Times New Roman" panose="02020603050405020304" pitchFamily="18" charset="0"/>
                <a:ea typeface="Arial Unicode MS" pitchFamily="34" charset="-128"/>
                <a:cs typeface="Times New Roman" panose="02020603050405020304" pitchFamily="18" charset="0"/>
              </a:rPr>
              <a:t> </a:t>
            </a:r>
          </a:p>
        </p:txBody>
      </p:sp>
      <p:sp>
        <p:nvSpPr>
          <p:cNvPr id="56337" name="Rectangles 56336"/>
          <p:cNvSpPr/>
          <p:nvPr/>
        </p:nvSpPr>
        <p:spPr>
          <a:xfrm>
            <a:off x="4876799" y="3427521"/>
            <a:ext cx="2081635" cy="1815882"/>
          </a:xfrm>
          <a:prstGeom prst="rect">
            <a:avLst/>
          </a:prstGeom>
          <a:noFill/>
          <a:ln w="9525">
            <a:noFill/>
          </a:ln>
        </p:spPr>
        <p:txBody>
          <a:bodyPr wrap="square" anchor="ctr" anchorCtr="0">
            <a:spAutoFit/>
          </a:bodyPr>
          <a:lstStyle/>
          <a:p>
            <a:pPr algn="ctr"/>
            <a:r>
              <a:rPr sz="2800" b="1" dirty="0" err="1">
                <a:latin typeface="Times New Roman" panose="02020603050405020304" pitchFamily="18" charset="0"/>
                <a:ea typeface="Arial Unicode MS" pitchFamily="34" charset="-128"/>
                <a:cs typeface="Times New Roman" panose="02020603050405020304" pitchFamily="18" charset="0"/>
              </a:rPr>
              <a:t>Chữa</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bệnh</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bằng</a:t>
            </a:r>
            <a:r>
              <a:rPr sz="2800" b="1" dirty="0">
                <a:latin typeface="Times New Roman" panose="02020603050405020304" pitchFamily="18" charset="0"/>
                <a:ea typeface="Arial Unicode MS" pitchFamily="34" charset="-128"/>
                <a:cs typeface="Times New Roman" panose="02020603050405020304" pitchFamily="18" charset="0"/>
              </a:rPr>
              <a:t> </a:t>
            </a:r>
          </a:p>
          <a:p>
            <a:pPr algn="ctr"/>
            <a:r>
              <a:rPr sz="2800" b="1" dirty="0" err="1">
                <a:latin typeface="Times New Roman" panose="02020603050405020304" pitchFamily="18" charset="0"/>
                <a:ea typeface="Arial Unicode MS" pitchFamily="34" charset="-128"/>
                <a:cs typeface="Times New Roman" panose="02020603050405020304" pitchFamily="18" charset="0"/>
              </a:rPr>
              <a:t>phương</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pháp</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mê</a:t>
            </a:r>
            <a:r>
              <a:rPr sz="2800" b="1" dirty="0">
                <a:latin typeface="Times New Roman" panose="02020603050405020304" pitchFamily="18" charset="0"/>
                <a:ea typeface="Arial Unicode MS" pitchFamily="34" charset="-128"/>
                <a:cs typeface="Times New Roman" panose="02020603050405020304" pitchFamily="18" charset="0"/>
              </a:rPr>
              <a:t> </a:t>
            </a:r>
            <a:r>
              <a:rPr sz="2800" b="1" dirty="0" err="1">
                <a:latin typeface="Times New Roman" panose="02020603050405020304" pitchFamily="18" charset="0"/>
                <a:ea typeface="Arial Unicode MS" pitchFamily="34" charset="-128"/>
                <a:cs typeface="Times New Roman" panose="02020603050405020304" pitchFamily="18" charset="0"/>
              </a:rPr>
              <a:t>tín</a:t>
            </a:r>
            <a:r>
              <a:rPr sz="2800" b="1" dirty="0">
                <a:latin typeface="Times New Roman" panose="02020603050405020304" pitchFamily="18" charset="0"/>
                <a:ea typeface="Arial Unicode MS" pitchFamily="34" charset="-128"/>
                <a:cs typeface="Times New Roman" panose="02020603050405020304" pitchFamily="18" charset="0"/>
              </a:rPr>
              <a:t> </a:t>
            </a:r>
          </a:p>
        </p:txBody>
      </p:sp>
      <p:sp>
        <p:nvSpPr>
          <p:cNvPr id="56338" name="Rectangles 56337"/>
          <p:cNvSpPr/>
          <p:nvPr/>
        </p:nvSpPr>
        <p:spPr>
          <a:xfrm>
            <a:off x="7239000" y="3547458"/>
            <a:ext cx="1752600" cy="1569660"/>
          </a:xfrm>
          <a:prstGeom prst="rect">
            <a:avLst/>
          </a:prstGeom>
          <a:noFill/>
          <a:ln w="9525">
            <a:noFill/>
          </a:ln>
        </p:spPr>
        <p:txBody>
          <a:bodyPr wrap="square" anchor="ctr" anchorCtr="0">
            <a:spAutoFit/>
          </a:bodyPr>
          <a:lstStyle/>
          <a:p>
            <a:pPr algn="ctr"/>
            <a:r>
              <a:rPr sz="3200" b="1" dirty="0" err="1">
                <a:latin typeface="Times New Roman" panose="02020603050405020304" pitchFamily="18" charset="0"/>
                <a:ea typeface="Arial Unicode MS" pitchFamily="34" charset="-128"/>
                <a:cs typeface="Times New Roman" panose="02020603050405020304" pitchFamily="18" charset="0"/>
              </a:rPr>
              <a:t>Cá</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độ</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trò</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chơi</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điện</a:t>
            </a:r>
            <a:r>
              <a:rPr sz="3200" b="1" dirty="0">
                <a:latin typeface="Times New Roman" panose="02020603050405020304" pitchFamily="18" charset="0"/>
                <a:ea typeface="Arial Unicode MS" pitchFamily="34" charset="-128"/>
                <a:cs typeface="Times New Roman" panose="02020603050405020304" pitchFamily="18" charset="0"/>
              </a:rPr>
              <a:t> </a:t>
            </a:r>
            <a:r>
              <a:rPr sz="3200" b="1" dirty="0" err="1">
                <a:latin typeface="Times New Roman" panose="02020603050405020304" pitchFamily="18" charset="0"/>
                <a:ea typeface="Arial Unicode MS" pitchFamily="34" charset="-128"/>
                <a:cs typeface="Times New Roman" panose="02020603050405020304" pitchFamily="18" charset="0"/>
              </a:rPr>
              <a:t>tử</a:t>
            </a:r>
            <a:r>
              <a:rPr sz="3200" b="1" dirty="0">
                <a:latin typeface="Times New Roman" panose="02020603050405020304" pitchFamily="18" charset="0"/>
                <a:ea typeface="Arial Unicode MS" pitchFamily="34" charset="-128"/>
                <a:cs typeface="Times New Roman" panose="02020603050405020304" pitchFamily="18"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3" name="Picture 14432" descr="te-nan-xa-hoi"/>
          <p:cNvPicPr>
            <a:picLocks noChangeAspect="1"/>
          </p:cNvPicPr>
          <p:nvPr/>
        </p:nvPicPr>
        <p:blipFill>
          <a:blip r:embed="rId2"/>
          <a:stretch>
            <a:fillRect/>
          </a:stretch>
        </p:blipFill>
        <p:spPr>
          <a:xfrm>
            <a:off x="0" y="-38100"/>
            <a:ext cx="4590415" cy="5181600"/>
          </a:xfrm>
          <a:prstGeom prst="rect">
            <a:avLst/>
          </a:prstGeom>
          <a:noFill/>
          <a:ln w="9525">
            <a:noFill/>
          </a:ln>
        </p:spPr>
      </p:pic>
      <p:sp>
        <p:nvSpPr>
          <p:cNvPr id="14434" name="Rectangles 14433"/>
          <p:cNvSpPr/>
          <p:nvPr/>
        </p:nvSpPr>
        <p:spPr>
          <a:xfrm>
            <a:off x="4590415" y="44450"/>
            <a:ext cx="4553585" cy="5015865"/>
          </a:xfrm>
          <a:prstGeom prst="rect">
            <a:avLst/>
          </a:prstGeom>
          <a:noFill/>
          <a:ln w="15875" cap="flat" cmpd="sng">
            <a:solidFill>
              <a:srgbClr val="FF0000"/>
            </a:solidFill>
            <a:prstDash val="dash"/>
            <a:miter/>
            <a:headEnd type="none" w="med" len="med"/>
            <a:tailEnd type="none" w="med" len="med"/>
          </a:ln>
        </p:spPr>
        <p:txBody>
          <a:bodyPr wrap="square" anchor="ctr" anchorCtr="0">
            <a:spAutoFit/>
          </a:bodyPr>
          <a:lstStyle/>
          <a:p>
            <a:pPr algn="dist"/>
            <a:r>
              <a:rPr lang="nl-NL" altLang="x-none" sz="4000" dirty="0">
                <a:solidFill>
                  <a:srgbClr val="0000CC"/>
                </a:solidFill>
                <a:latin typeface="Times New Roman" panose="02020603050405020304" charset="0"/>
                <a:ea typeface="Arial Unicode MS" pitchFamily="34" charset="-128"/>
                <a:cs typeface="Times New Roman" panose="02020603050405020304" charset="0"/>
              </a:rPr>
              <a:t>Tệ nạn xã hội là hành vi sai lệch chuẩn mực</a:t>
            </a:r>
            <a:r>
              <a:rPr lang="en-US" altLang="nl-NL" sz="4000" dirty="0">
                <a:solidFill>
                  <a:srgbClr val="0000CC"/>
                </a:solidFill>
                <a:latin typeface="Times New Roman" panose="02020603050405020304" charset="0"/>
                <a:ea typeface="Arial Unicode MS" pitchFamily="34" charset="-128"/>
                <a:cs typeface="Times New Roman" panose="02020603050405020304" charset="0"/>
              </a:rPr>
              <a:t> đạo đức</a:t>
            </a:r>
            <a:r>
              <a:rPr lang="nl-NL" altLang="x-none" sz="4000" dirty="0">
                <a:solidFill>
                  <a:srgbClr val="0000CC"/>
                </a:solidFill>
                <a:latin typeface="Times New Roman" panose="02020603050405020304" charset="0"/>
                <a:ea typeface="Arial Unicode MS" pitchFamily="34" charset="-128"/>
                <a:cs typeface="Times New Roman" panose="02020603050405020304" charset="0"/>
              </a:rPr>
              <a:t> xã hội, vi phạm pháp luật</a:t>
            </a:r>
            <a:r>
              <a:rPr lang="en-US" altLang="nl-NL" sz="4000" dirty="0">
                <a:solidFill>
                  <a:srgbClr val="0000CC"/>
                </a:solidFill>
                <a:latin typeface="Times New Roman" panose="02020603050405020304" charset="0"/>
                <a:ea typeface="Arial Unicode MS" pitchFamily="34" charset="-128"/>
                <a:cs typeface="Times New Roman" panose="02020603050405020304" charset="0"/>
              </a:rPr>
              <a:t>,</a:t>
            </a:r>
            <a:r>
              <a:rPr lang="nl-NL" altLang="x-none" sz="4000" dirty="0">
                <a:solidFill>
                  <a:srgbClr val="0000CC"/>
                </a:solidFill>
                <a:latin typeface="Times New Roman" panose="02020603050405020304" charset="0"/>
                <a:ea typeface="Arial Unicode MS" pitchFamily="34" charset="-128"/>
                <a:cs typeface="Times New Roman" panose="02020603050405020304" charset="0"/>
              </a:rPr>
              <a:t> mang tính phổ biến, gây hậu quả xấu đối với </a:t>
            </a:r>
            <a:r>
              <a:rPr lang="en-US" altLang="nl-NL" sz="4000" dirty="0">
                <a:solidFill>
                  <a:srgbClr val="0000CC"/>
                </a:solidFill>
                <a:latin typeface="Times New Roman" panose="02020603050405020304" charset="0"/>
                <a:ea typeface="Arial Unicode MS" pitchFamily="34" charset="-128"/>
                <a:cs typeface="Times New Roman" panose="02020603050405020304" charset="0"/>
              </a:rPr>
              <a:t>cá nhân, gia đình và</a:t>
            </a:r>
            <a:r>
              <a:rPr lang="nl-NL" altLang="x-none" sz="4000" dirty="0">
                <a:solidFill>
                  <a:srgbClr val="0000CC"/>
                </a:solidFill>
                <a:latin typeface="Times New Roman" panose="02020603050405020304" charset="0"/>
                <a:ea typeface="Arial Unicode MS" pitchFamily="34" charset="-128"/>
                <a:cs typeface="Times New Roman" panose="02020603050405020304" charset="0"/>
              </a:rPr>
              <a:t> xã hội.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433"/>
                                        </p:tgtEl>
                                        <p:attrNameLst>
                                          <p:attrName>style.visibility</p:attrName>
                                        </p:attrNameLst>
                                      </p:cBhvr>
                                      <p:to>
                                        <p:strVal val="visible"/>
                                      </p:to>
                                    </p:set>
                                    <p:animEffect transition="in" filter="blinds(horizontal)">
                                      <p:cBhvr>
                                        <p:cTn id="7" dur="500"/>
                                        <p:tgtEl>
                                          <p:spTgt spid="144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434"/>
                                        </p:tgtEl>
                                        <p:attrNameLst>
                                          <p:attrName>style.visibility</p:attrName>
                                        </p:attrNameLst>
                                      </p:cBhvr>
                                      <p:to>
                                        <p:strVal val="visible"/>
                                      </p:to>
                                    </p:set>
                                    <p:animEffect transition="in" filter="blinds(horizontal)">
                                      <p:cBhvr>
                                        <p:cTn id="12" dur="500"/>
                                        <p:tgtEl>
                                          <p:spTgt spid="14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0"/>
            <a:ext cx="579120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I. BÀI HỌC</a:t>
            </a:r>
            <a:br>
              <a:rPr lang="en-US" sz="3600" b="1" dirty="0">
                <a:solidFill>
                  <a:srgbClr val="FF0000"/>
                </a:solidFill>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76200" y="1123950"/>
            <a:ext cx="9067800" cy="2308324"/>
          </a:xfrm>
          <a:prstGeom prst="rect">
            <a:avLst/>
          </a:prstGeom>
        </p:spPr>
        <p:txBody>
          <a:bodyPr wrap="square">
            <a:spAutoFit/>
          </a:bodyPr>
          <a:lstStyle/>
          <a:p>
            <a:r>
              <a:rPr lang="nl-NL" altLang="x-none" sz="3600" dirty="0">
                <a:latin typeface="Times New Roman" panose="02020603050405020304" charset="0"/>
                <a:ea typeface="Arial Unicode MS" pitchFamily="34" charset="-128"/>
                <a:cs typeface="Times New Roman" panose="02020603050405020304" charset="0"/>
              </a:rPr>
              <a:t>Tệ nạn xã hội là hành vi sai lệch chuẩn mực</a:t>
            </a:r>
            <a:r>
              <a:rPr lang="en-US" altLang="nl-NL" sz="3600" dirty="0">
                <a:latin typeface="Times New Roman" panose="02020603050405020304" charset="0"/>
                <a:ea typeface="Arial Unicode MS" pitchFamily="34" charset="-128"/>
                <a:cs typeface="Times New Roman" panose="02020603050405020304" charset="0"/>
              </a:rPr>
              <a:t> </a:t>
            </a:r>
            <a:r>
              <a:rPr lang="en-US" altLang="nl-NL" sz="3600" dirty="0" err="1">
                <a:latin typeface="Times New Roman" panose="02020603050405020304" charset="0"/>
                <a:ea typeface="Arial Unicode MS" pitchFamily="34" charset="-128"/>
                <a:cs typeface="Times New Roman" panose="02020603050405020304" charset="0"/>
              </a:rPr>
              <a:t>đạo</a:t>
            </a:r>
            <a:r>
              <a:rPr lang="en-US" altLang="nl-NL" sz="3600" dirty="0">
                <a:latin typeface="Times New Roman" panose="02020603050405020304" charset="0"/>
                <a:ea typeface="Arial Unicode MS" pitchFamily="34" charset="-128"/>
                <a:cs typeface="Times New Roman" panose="02020603050405020304" charset="0"/>
              </a:rPr>
              <a:t> </a:t>
            </a:r>
            <a:r>
              <a:rPr lang="en-US" altLang="nl-NL" sz="3600" dirty="0" err="1">
                <a:latin typeface="Times New Roman" panose="02020603050405020304" charset="0"/>
                <a:ea typeface="Arial Unicode MS" pitchFamily="34" charset="-128"/>
                <a:cs typeface="Times New Roman" panose="02020603050405020304" charset="0"/>
              </a:rPr>
              <a:t>đức</a:t>
            </a:r>
            <a:r>
              <a:rPr lang="nl-NL" altLang="x-none" sz="3600" dirty="0">
                <a:latin typeface="Times New Roman" panose="02020603050405020304" charset="0"/>
                <a:ea typeface="Arial Unicode MS" pitchFamily="34" charset="-128"/>
                <a:cs typeface="Times New Roman" panose="02020603050405020304" charset="0"/>
              </a:rPr>
              <a:t> xã hội, vi phạm pháp luật</a:t>
            </a:r>
            <a:r>
              <a:rPr lang="en-US" altLang="nl-NL" sz="3600" dirty="0">
                <a:latin typeface="Times New Roman" panose="02020603050405020304" charset="0"/>
                <a:ea typeface="Arial Unicode MS" pitchFamily="34" charset="-128"/>
                <a:cs typeface="Times New Roman" panose="02020603050405020304" charset="0"/>
              </a:rPr>
              <a:t>,</a:t>
            </a:r>
            <a:r>
              <a:rPr lang="nl-NL" altLang="x-none" sz="3600" dirty="0">
                <a:latin typeface="Times New Roman" panose="02020603050405020304" charset="0"/>
                <a:ea typeface="Arial Unicode MS" pitchFamily="34" charset="-128"/>
                <a:cs typeface="Times New Roman" panose="02020603050405020304" charset="0"/>
              </a:rPr>
              <a:t> mang tính phổ biến, gây hậu quả xấu đối với </a:t>
            </a:r>
            <a:r>
              <a:rPr lang="en-US" altLang="nl-NL" sz="3600" dirty="0" err="1">
                <a:latin typeface="Times New Roman" panose="02020603050405020304" charset="0"/>
                <a:ea typeface="Arial Unicode MS" pitchFamily="34" charset="-128"/>
                <a:cs typeface="Times New Roman" panose="02020603050405020304" charset="0"/>
              </a:rPr>
              <a:t>cá</a:t>
            </a:r>
            <a:r>
              <a:rPr lang="en-US" altLang="nl-NL" sz="3600" dirty="0">
                <a:latin typeface="Times New Roman" panose="02020603050405020304" charset="0"/>
                <a:ea typeface="Arial Unicode MS" pitchFamily="34" charset="-128"/>
                <a:cs typeface="Times New Roman" panose="02020603050405020304" charset="0"/>
              </a:rPr>
              <a:t> </a:t>
            </a:r>
            <a:r>
              <a:rPr lang="en-US" altLang="nl-NL" sz="3600" dirty="0" err="1">
                <a:latin typeface="Times New Roman" panose="02020603050405020304" charset="0"/>
                <a:ea typeface="Arial Unicode MS" pitchFamily="34" charset="-128"/>
                <a:cs typeface="Times New Roman" panose="02020603050405020304" charset="0"/>
              </a:rPr>
              <a:t>nhân</a:t>
            </a:r>
            <a:r>
              <a:rPr lang="en-US" altLang="nl-NL" sz="3600" dirty="0">
                <a:latin typeface="Times New Roman" panose="02020603050405020304" charset="0"/>
                <a:ea typeface="Arial Unicode MS" pitchFamily="34" charset="-128"/>
                <a:cs typeface="Times New Roman" panose="02020603050405020304" charset="0"/>
              </a:rPr>
              <a:t>, </a:t>
            </a:r>
            <a:r>
              <a:rPr lang="en-US" altLang="nl-NL" sz="3600" dirty="0" err="1">
                <a:latin typeface="Times New Roman" panose="02020603050405020304" charset="0"/>
                <a:ea typeface="Arial Unicode MS" pitchFamily="34" charset="-128"/>
                <a:cs typeface="Times New Roman" panose="02020603050405020304" charset="0"/>
              </a:rPr>
              <a:t>gia</a:t>
            </a:r>
            <a:r>
              <a:rPr lang="en-US" altLang="nl-NL" sz="3600" dirty="0">
                <a:latin typeface="Times New Roman" panose="02020603050405020304" charset="0"/>
                <a:ea typeface="Arial Unicode MS" pitchFamily="34" charset="-128"/>
                <a:cs typeface="Times New Roman" panose="02020603050405020304" charset="0"/>
              </a:rPr>
              <a:t> </a:t>
            </a:r>
            <a:r>
              <a:rPr lang="en-US" altLang="nl-NL" sz="3600" dirty="0" err="1">
                <a:latin typeface="Times New Roman" panose="02020603050405020304" charset="0"/>
                <a:ea typeface="Arial Unicode MS" pitchFamily="34" charset="-128"/>
                <a:cs typeface="Times New Roman" panose="02020603050405020304" charset="0"/>
              </a:rPr>
              <a:t>đình</a:t>
            </a:r>
            <a:r>
              <a:rPr lang="en-US" altLang="nl-NL" sz="3600" dirty="0">
                <a:latin typeface="Times New Roman" panose="02020603050405020304" charset="0"/>
                <a:ea typeface="Arial Unicode MS" pitchFamily="34" charset="-128"/>
                <a:cs typeface="Times New Roman" panose="02020603050405020304" charset="0"/>
              </a:rPr>
              <a:t> </a:t>
            </a:r>
            <a:r>
              <a:rPr lang="en-US" altLang="nl-NL" sz="3600" dirty="0" err="1">
                <a:latin typeface="Times New Roman" panose="02020603050405020304" charset="0"/>
                <a:ea typeface="Arial Unicode MS" pitchFamily="34" charset="-128"/>
                <a:cs typeface="Times New Roman" panose="02020603050405020304" charset="0"/>
              </a:rPr>
              <a:t>và</a:t>
            </a:r>
            <a:r>
              <a:rPr lang="nl-NL" altLang="x-none" sz="3600" dirty="0">
                <a:latin typeface="Times New Roman" panose="02020603050405020304" charset="0"/>
                <a:ea typeface="Arial Unicode MS" pitchFamily="34" charset="-128"/>
                <a:cs typeface="Times New Roman" panose="02020603050405020304" charset="0"/>
              </a:rPr>
              <a:t> xã hội.</a:t>
            </a:r>
          </a:p>
        </p:txBody>
      </p:sp>
      <p:sp>
        <p:nvSpPr>
          <p:cNvPr id="5" name="TextBox 4"/>
          <p:cNvSpPr txBox="1"/>
          <p:nvPr/>
        </p:nvSpPr>
        <p:spPr>
          <a:xfrm>
            <a:off x="-2458" y="3257550"/>
            <a:ext cx="5791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loại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91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Default Theme">
  <a:themeElements>
    <a:clrScheme name="SlideSalad Theme 61">
      <a:dk1>
        <a:srgbClr val="262626"/>
      </a:dk1>
      <a:lt1>
        <a:srgbClr val="FFFFFF"/>
      </a:lt1>
      <a:dk2>
        <a:srgbClr val="262626"/>
      </a:dk2>
      <a:lt2>
        <a:srgbClr val="FFFFFF"/>
      </a:lt2>
      <a:accent1>
        <a:srgbClr val="1AAD96"/>
      </a:accent1>
      <a:accent2>
        <a:srgbClr val="A9C370"/>
      </a:accent2>
      <a:accent3>
        <a:srgbClr val="F5AE3B"/>
      </a:accent3>
      <a:accent4>
        <a:srgbClr val="CC4E3D"/>
      </a:accent4>
      <a:accent5>
        <a:srgbClr val="56687C"/>
      </a:accent5>
      <a:accent6>
        <a:srgbClr val="94A4B5"/>
      </a:accent6>
      <a:hlink>
        <a:srgbClr val="FFFFFF"/>
      </a:hlink>
      <a:folHlink>
        <a:srgbClr val="595959"/>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ln>
      </a:spPr>
      <a:bodyPr vert="horz" wrap="square" lIns="91440" tIns="45720" rIns="91440" bIns="45720" numCol="1" anchor="t" anchorCtr="0" compatLnSpc="1"/>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76">
      <a:majorFont>
        <a:latin typeface="Robot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1695</Words>
  <Application>Microsoft Office PowerPoint</Application>
  <PresentationFormat>Trình chiếu Trên màn hình (16:9)</PresentationFormat>
  <Paragraphs>144</Paragraphs>
  <Slides>28</Slides>
  <Notes>9</Notes>
  <HiddenSlides>0</HiddenSlides>
  <MMClips>2</MMClips>
  <ScaleCrop>false</ScaleCrop>
  <HeadingPairs>
    <vt:vector size="6" baseType="variant">
      <vt:variant>
        <vt:lpstr>Phông được Dùng</vt:lpstr>
      </vt:variant>
      <vt:variant>
        <vt:i4>13</vt:i4>
      </vt:variant>
      <vt:variant>
        <vt:lpstr>Chủ đề</vt:lpstr>
      </vt:variant>
      <vt:variant>
        <vt:i4>2</vt:i4>
      </vt:variant>
      <vt:variant>
        <vt:lpstr>Tiêu đề Bản chiếu</vt:lpstr>
      </vt:variant>
      <vt:variant>
        <vt:i4>28</vt:i4>
      </vt:variant>
    </vt:vector>
  </HeadingPairs>
  <TitlesOfParts>
    <vt:vector size="43" baseType="lpstr">
      <vt:lpstr>等线</vt:lpstr>
      <vt:lpstr>Arial</vt:lpstr>
      <vt:lpstr>Arial Black</vt:lpstr>
      <vt:lpstr>Arial Unicode MS</vt:lpstr>
      <vt:lpstr>Calibri</vt:lpstr>
      <vt:lpstr>Calibri Light</vt:lpstr>
      <vt:lpstr>Helvetica</vt:lpstr>
      <vt:lpstr>Montserrat</vt:lpstr>
      <vt:lpstr>Roboto</vt:lpstr>
      <vt:lpstr>Roboto Light</vt:lpstr>
      <vt:lpstr>Times New Roman</vt:lpstr>
      <vt:lpstr>Wingdings</vt:lpstr>
      <vt:lpstr>字魂36号-正文宋楷</vt:lpstr>
      <vt:lpstr>Default Theme</vt:lpstr>
      <vt:lpstr>Custom Design</vt:lpstr>
      <vt:lpstr>Bản trình bày PowerPoint</vt:lpstr>
      <vt:lpstr>MỞ ĐẦU</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High Tech</dc:creator>
  <cp:lastModifiedBy>Quynh Pham</cp:lastModifiedBy>
  <cp:revision>1688</cp:revision>
  <dcterms:created xsi:type="dcterms:W3CDTF">2015-09-08T18:46:00Z</dcterms:created>
  <dcterms:modified xsi:type="dcterms:W3CDTF">2025-03-10T03:10:08Z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7A8FC785139C4B21810BAE949CE4DC75</vt:lpwstr>
  </property>
  <property fmtid="{D5CDD505-2E9C-101B-9397-08002B2CF9AE}" pid="3" name="KSOProductBuildVer">
    <vt:lpwstr>1033-11.2.0.11537</vt:lpwstr>
  </property>
</Properties>
</file>