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67" r:id="rId3"/>
    <p:sldId id="279" r:id="rId4"/>
    <p:sldId id="305" r:id="rId5"/>
    <p:sldId id="306" r:id="rId6"/>
    <p:sldId id="309" r:id="rId7"/>
    <p:sldId id="283" r:id="rId8"/>
    <p:sldId id="284" r:id="rId9"/>
    <p:sldId id="285" r:id="rId10"/>
    <p:sldId id="286" r:id="rId11"/>
    <p:sldId id="289" r:id="rId12"/>
    <p:sldId id="287" r:id="rId13"/>
    <p:sldId id="280" r:id="rId14"/>
    <p:sldId id="288" r:id="rId15"/>
    <p:sldId id="290" r:id="rId16"/>
    <p:sldId id="291" r:id="rId17"/>
    <p:sldId id="292" r:id="rId18"/>
    <p:sldId id="293" r:id="rId19"/>
    <p:sldId id="294" r:id="rId20"/>
    <p:sldId id="295" r:id="rId21"/>
    <p:sldId id="296" r:id="rId22"/>
    <p:sldId id="297" r:id="rId23"/>
    <p:sldId id="298" r:id="rId24"/>
    <p:sldId id="299" r:id="rId25"/>
    <p:sldId id="300" r:id="rId26"/>
    <p:sldId id="281" r:id="rId27"/>
    <p:sldId id="301" r:id="rId28"/>
    <p:sldId id="282" r:id="rId29"/>
    <p:sldId id="275" r:id="rId30"/>
    <p:sldId id="302" r:id="rId31"/>
    <p:sldId id="270" r:id="rId32"/>
  </p:sldIdLst>
  <p:sldSz cx="18288000" cy="10287000"/>
  <p:notesSz cx="6858000" cy="9144000"/>
  <p:embeddedFontLs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727" autoAdjust="0"/>
  </p:normalViewPr>
  <p:slideViewPr>
    <p:cSldViewPr>
      <p:cViewPr varScale="1">
        <p:scale>
          <a:sx n="56" d="100"/>
          <a:sy n="56" d="100"/>
        </p:scale>
        <p:origin x="64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FD27DB-4238-447B-B7A9-42D0012283C5}"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F4EF4-CE70-481F-B504-85395C834F7C}" type="slidenum">
              <a:rPr lang="en-US" smtClean="0"/>
              <a:t>‹#›</a:t>
            </a:fld>
            <a:endParaRPr lang="en-US"/>
          </a:p>
        </p:txBody>
      </p:sp>
    </p:spTree>
    <p:extLst>
      <p:ext uri="{BB962C8B-B14F-4D97-AF65-F5344CB8AC3E}">
        <p14:creationId xmlns:p14="http://schemas.microsoft.com/office/powerpoint/2010/main" val="3650097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Mỗi</a:t>
            </a:r>
            <a:r>
              <a:rPr lang="en-US" baseline="0" dirty="0" smtClean="0"/>
              <a:t> </a:t>
            </a:r>
            <a:r>
              <a:rPr lang="en-US" baseline="0" dirty="0" err="1" smtClean="0"/>
              <a:t>một</a:t>
            </a:r>
            <a:r>
              <a:rPr lang="en-US" baseline="0" dirty="0" smtClean="0"/>
              <a:t> </a:t>
            </a:r>
            <a:r>
              <a:rPr lang="en-US" baseline="0" dirty="0" err="1" smtClean="0"/>
              <a:t>vùng</a:t>
            </a:r>
            <a:r>
              <a:rPr lang="en-US" baseline="0" dirty="0" smtClean="0"/>
              <a:t> </a:t>
            </a:r>
            <a:r>
              <a:rPr lang="en-US" baseline="0" dirty="0" err="1" smtClean="0"/>
              <a:t>miền</a:t>
            </a:r>
            <a:r>
              <a:rPr lang="en-US" baseline="0" dirty="0" smtClean="0"/>
              <a:t> </a:t>
            </a:r>
            <a:r>
              <a:rPr lang="en-US" baseline="0" dirty="0" err="1" smtClean="0"/>
              <a:t>tùy</a:t>
            </a:r>
            <a:r>
              <a:rPr lang="en-US" baseline="0" dirty="0" smtClean="0"/>
              <a:t> </a:t>
            </a:r>
            <a:r>
              <a:rPr lang="en-US" baseline="0" dirty="0" err="1" smtClean="0"/>
              <a:t>theo</a:t>
            </a:r>
            <a:r>
              <a:rPr lang="en-US" baseline="0" dirty="0" smtClean="0"/>
              <a:t> </a:t>
            </a:r>
            <a:r>
              <a:rPr lang="en-US" baseline="0" dirty="0" err="1" smtClean="0"/>
              <a:t>đặc</a:t>
            </a:r>
            <a:r>
              <a:rPr lang="en-US" baseline="0" dirty="0" smtClean="0"/>
              <a:t> </a:t>
            </a:r>
            <a:r>
              <a:rPr lang="en-US" baseline="0" dirty="0" err="1" smtClean="0"/>
              <a:t>điểm</a:t>
            </a:r>
            <a:r>
              <a:rPr lang="en-US" baseline="0" dirty="0" smtClean="0"/>
              <a:t> </a:t>
            </a:r>
            <a:r>
              <a:rPr lang="en-US" baseline="0" dirty="0" err="1" smtClean="0"/>
              <a:t>địa</a:t>
            </a:r>
            <a:r>
              <a:rPr lang="en-US" baseline="0" dirty="0" smtClean="0"/>
              <a:t> </a:t>
            </a:r>
            <a:r>
              <a:rPr lang="en-US" baseline="0" dirty="0" err="1" smtClean="0"/>
              <a:t>lí</a:t>
            </a:r>
            <a:r>
              <a:rPr lang="en-US" baseline="0" dirty="0" smtClean="0"/>
              <a:t> </a:t>
            </a:r>
            <a:r>
              <a:rPr lang="en-US" baseline="0" dirty="0" err="1" smtClean="0"/>
              <a:t>lại</a:t>
            </a:r>
            <a:r>
              <a:rPr lang="en-US" baseline="0" dirty="0" smtClean="0"/>
              <a:t> </a:t>
            </a:r>
            <a:r>
              <a:rPr lang="en-US" baseline="0" dirty="0" err="1" smtClean="0"/>
              <a:t>có</a:t>
            </a:r>
            <a:r>
              <a:rPr lang="en-US" baseline="0" dirty="0" smtClean="0"/>
              <a:t> </a:t>
            </a:r>
            <a:r>
              <a:rPr lang="en-US" baseline="0" dirty="0" err="1" smtClean="0"/>
              <a:t>những</a:t>
            </a:r>
            <a:r>
              <a:rPr lang="en-US" baseline="0" dirty="0" smtClean="0"/>
              <a:t> </a:t>
            </a:r>
            <a:r>
              <a:rPr lang="en-US" baseline="0" dirty="0" err="1" smtClean="0"/>
              <a:t>phương</a:t>
            </a:r>
            <a:r>
              <a:rPr lang="en-US" baseline="0" dirty="0" smtClean="0"/>
              <a:t> </a:t>
            </a:r>
            <a:r>
              <a:rPr lang="en-US" baseline="0" dirty="0" err="1" smtClean="0"/>
              <a:t>tiện</a:t>
            </a:r>
            <a:r>
              <a:rPr lang="en-US" baseline="0" dirty="0" smtClean="0"/>
              <a:t> </a:t>
            </a:r>
            <a:r>
              <a:rPr lang="en-US" baseline="0" dirty="0" err="1" smtClean="0"/>
              <a:t>đi</a:t>
            </a:r>
            <a:r>
              <a:rPr lang="en-US" baseline="0" dirty="0" smtClean="0"/>
              <a:t> </a:t>
            </a:r>
            <a:r>
              <a:rPr lang="en-US" baseline="0" dirty="0" err="1" smtClean="0"/>
              <a:t>lại</a:t>
            </a:r>
            <a:r>
              <a:rPr lang="en-US" baseline="0" dirty="0" smtClean="0"/>
              <a:t> </a:t>
            </a:r>
            <a:r>
              <a:rPr lang="en-US" baseline="0" dirty="0" err="1" smtClean="0"/>
              <a:t>rất</a:t>
            </a:r>
            <a:r>
              <a:rPr lang="en-US" baseline="0" dirty="0" smtClean="0"/>
              <a:t> </a:t>
            </a:r>
            <a:r>
              <a:rPr lang="en-US" baseline="0" dirty="0" err="1" smtClean="0"/>
              <a:t>đặc</a:t>
            </a:r>
            <a:r>
              <a:rPr lang="en-US" baseline="0" dirty="0" smtClean="0"/>
              <a:t> </a:t>
            </a:r>
            <a:r>
              <a:rPr lang="en-US" baseline="0" dirty="0" err="1" smtClean="0"/>
              <a:t>thù</a:t>
            </a:r>
            <a:r>
              <a:rPr lang="en-US" baseline="0" dirty="0" smtClean="0"/>
              <a:t>. </a:t>
            </a:r>
            <a:r>
              <a:rPr lang="en-US" baseline="0" dirty="0" err="1" smtClean="0"/>
              <a:t>Muốn</a:t>
            </a:r>
            <a:r>
              <a:rPr lang="en-US" baseline="0" dirty="0" smtClean="0"/>
              <a:t> </a:t>
            </a:r>
            <a:r>
              <a:rPr lang="en-US" baseline="0" dirty="0" err="1" smtClean="0"/>
              <a:t>biết</a:t>
            </a:r>
            <a:r>
              <a:rPr lang="en-US" baseline="0" dirty="0" smtClean="0"/>
              <a:t> </a:t>
            </a:r>
            <a:r>
              <a:rPr lang="en-US" baseline="0" dirty="0" err="1" smtClean="0"/>
              <a:t>về</a:t>
            </a:r>
            <a:r>
              <a:rPr lang="en-US" baseline="0" dirty="0" smtClean="0"/>
              <a:t> </a:t>
            </a:r>
            <a:r>
              <a:rPr lang="en-US" baseline="0" dirty="0" err="1" smtClean="0"/>
              <a:t>các</a:t>
            </a:r>
            <a:r>
              <a:rPr lang="en-US" baseline="0" dirty="0" smtClean="0"/>
              <a:t> </a:t>
            </a:r>
            <a:r>
              <a:rPr lang="en-US" baseline="0" dirty="0" err="1" smtClean="0"/>
              <a:t>phương</a:t>
            </a:r>
            <a:r>
              <a:rPr lang="en-US" baseline="0" dirty="0" smtClean="0"/>
              <a:t> </a:t>
            </a:r>
            <a:r>
              <a:rPr lang="en-US" baseline="0" dirty="0" err="1" smtClean="0"/>
              <a:t>tiện</a:t>
            </a:r>
            <a:r>
              <a:rPr lang="en-US" baseline="0" dirty="0" smtClean="0"/>
              <a:t> ở </a:t>
            </a:r>
            <a:r>
              <a:rPr lang="en-US" baseline="0" dirty="0" err="1" smtClean="0"/>
              <a:t>từng</a:t>
            </a:r>
            <a:r>
              <a:rPr lang="en-US" baseline="0" dirty="0" smtClean="0"/>
              <a:t> </a:t>
            </a:r>
            <a:r>
              <a:rPr lang="en-US" baseline="0" dirty="0" err="1" smtClean="0"/>
              <a:t>vùng</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cần</a:t>
            </a:r>
            <a:r>
              <a:rPr lang="en-US" baseline="0" dirty="0" smtClean="0"/>
              <a:t> </a:t>
            </a:r>
            <a:r>
              <a:rPr lang="en-US" baseline="0" dirty="0" err="1" smtClean="0"/>
              <a:t>phải</a:t>
            </a:r>
            <a:r>
              <a:rPr lang="en-US" baseline="0" dirty="0" smtClean="0"/>
              <a:t> </a:t>
            </a:r>
            <a:r>
              <a:rPr lang="en-US" baseline="0" dirty="0" err="1" smtClean="0"/>
              <a:t>tìm</a:t>
            </a:r>
            <a:r>
              <a:rPr lang="en-US" baseline="0" dirty="0" smtClean="0"/>
              <a:t> </a:t>
            </a:r>
            <a:r>
              <a:rPr lang="en-US" baseline="0" dirty="0" err="1" smtClean="0"/>
              <a:t>đọc</a:t>
            </a:r>
            <a:r>
              <a:rPr lang="en-US" baseline="0" dirty="0" smtClean="0"/>
              <a:t> </a:t>
            </a:r>
            <a:r>
              <a:rPr lang="en-US" baseline="0" dirty="0" err="1" smtClean="0"/>
              <a:t>thông</a:t>
            </a:r>
            <a:r>
              <a:rPr lang="en-US" baseline="0" dirty="0" smtClean="0"/>
              <a:t> tin </a:t>
            </a:r>
            <a:r>
              <a:rPr lang="en-US" baseline="0" dirty="0" err="1" smtClean="0"/>
              <a:t>trên</a:t>
            </a:r>
            <a:r>
              <a:rPr lang="en-US" baseline="0" dirty="0" smtClean="0"/>
              <a:t> </a:t>
            </a:r>
            <a:r>
              <a:rPr lang="en-US" baseline="0" dirty="0" err="1" smtClean="0"/>
              <a:t>sách</a:t>
            </a:r>
            <a:r>
              <a:rPr lang="en-US" baseline="0" dirty="0" smtClean="0"/>
              <a:t>, </a:t>
            </a:r>
            <a:r>
              <a:rPr lang="en-US" baseline="0" dirty="0" err="1" smtClean="0"/>
              <a:t>báo</a:t>
            </a:r>
            <a:r>
              <a:rPr lang="en-US" baseline="0" dirty="0" smtClean="0"/>
              <a:t>, </a:t>
            </a:r>
            <a:r>
              <a:rPr lang="en-US" baseline="0" dirty="0" err="1" smtClean="0"/>
              <a:t>trang</a:t>
            </a:r>
            <a:r>
              <a:rPr lang="en-US" baseline="0" dirty="0" smtClean="0"/>
              <a:t> </a:t>
            </a:r>
            <a:r>
              <a:rPr lang="en-US" baseline="0" dirty="0" err="1" smtClean="0"/>
              <a:t>mạng</a:t>
            </a:r>
            <a:r>
              <a:rPr lang="en-US" baseline="0" dirty="0" smtClean="0"/>
              <a:t> </a:t>
            </a:r>
            <a:r>
              <a:rPr lang="en-US" baseline="0" dirty="0" err="1" smtClean="0"/>
              <a:t>điện</a:t>
            </a:r>
            <a:r>
              <a:rPr lang="en-US" baseline="0" dirty="0" smtClean="0"/>
              <a:t> </a:t>
            </a:r>
            <a:r>
              <a:rPr lang="en-US" baseline="0" dirty="0" err="1" smtClean="0"/>
              <a:t>tử</a:t>
            </a:r>
            <a:r>
              <a:rPr lang="en-US" baseline="0" dirty="0" smtClean="0"/>
              <a:t>,...</a:t>
            </a:r>
            <a:r>
              <a:rPr lang="en-US" baseline="0" dirty="0" err="1" smtClean="0"/>
              <a:t>từ</a:t>
            </a:r>
            <a:r>
              <a:rPr lang="en-US" baseline="0" dirty="0" smtClean="0"/>
              <a:t> </a:t>
            </a:r>
            <a:r>
              <a:rPr lang="en-US" baseline="0" dirty="0" err="1" smtClean="0"/>
              <a:t>đó</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chủ</a:t>
            </a:r>
            <a:r>
              <a:rPr lang="en-US" baseline="0" dirty="0" smtClean="0"/>
              <a:t> </a:t>
            </a:r>
            <a:r>
              <a:rPr lang="en-US" baseline="0" dirty="0" err="1" smtClean="0"/>
              <a:t>động</a:t>
            </a:r>
            <a:r>
              <a:rPr lang="en-US" baseline="0" dirty="0" smtClean="0"/>
              <a:t> </a:t>
            </a:r>
            <a:r>
              <a:rPr lang="en-US" baseline="0" dirty="0" err="1" smtClean="0"/>
              <a:t>trong</a:t>
            </a:r>
            <a:r>
              <a:rPr lang="en-US" baseline="0" dirty="0" smtClean="0"/>
              <a:t> </a:t>
            </a:r>
            <a:r>
              <a:rPr lang="en-US" baseline="0" dirty="0" err="1" smtClean="0"/>
              <a:t>việc</a:t>
            </a:r>
            <a:r>
              <a:rPr lang="en-US" baseline="0" dirty="0" smtClean="0"/>
              <a:t> </a:t>
            </a:r>
            <a:r>
              <a:rPr lang="en-US" baseline="0" dirty="0" err="1" smtClean="0"/>
              <a:t>đi</a:t>
            </a:r>
            <a:r>
              <a:rPr lang="en-US" baseline="0" dirty="0" smtClean="0"/>
              <a:t> </a:t>
            </a:r>
            <a:r>
              <a:rPr lang="en-US" baseline="0" dirty="0" err="1" smtClean="0"/>
              <a:t>lại</a:t>
            </a:r>
            <a:r>
              <a:rPr lang="en-US" baseline="0" dirty="0" smtClean="0"/>
              <a:t> </a:t>
            </a:r>
            <a:r>
              <a:rPr lang="en-US" baseline="0" dirty="0" err="1" smtClean="0"/>
              <a:t>hoặc</a:t>
            </a:r>
            <a:r>
              <a:rPr lang="en-US" baseline="0" dirty="0" smtClean="0"/>
              <a:t> </a:t>
            </a:r>
            <a:r>
              <a:rPr lang="en-US" baseline="0" dirty="0" err="1" smtClean="0"/>
              <a:t>mở</a:t>
            </a:r>
            <a:r>
              <a:rPr lang="en-US" baseline="0" dirty="0" smtClean="0"/>
              <a:t> </a:t>
            </a:r>
            <a:r>
              <a:rPr lang="en-US" baseline="0" dirty="0" err="1" smtClean="0"/>
              <a:t>rộng</a:t>
            </a:r>
            <a:r>
              <a:rPr lang="en-US" baseline="0" dirty="0" smtClean="0"/>
              <a:t> </a:t>
            </a:r>
            <a:r>
              <a:rPr lang="en-US" baseline="0" dirty="0" err="1" smtClean="0"/>
              <a:t>tầm</a:t>
            </a:r>
            <a:r>
              <a:rPr lang="en-US" baseline="0" dirty="0" smtClean="0"/>
              <a:t> </a:t>
            </a:r>
            <a:r>
              <a:rPr lang="en-US" baseline="0" dirty="0" err="1" smtClean="0"/>
              <a:t>hiểu</a:t>
            </a:r>
            <a:r>
              <a:rPr lang="en-US" baseline="0" dirty="0" smtClean="0"/>
              <a:t> </a:t>
            </a:r>
            <a:r>
              <a:rPr lang="en-US" baseline="0" dirty="0" err="1" smtClean="0"/>
              <a:t>biết</a:t>
            </a:r>
            <a:r>
              <a:rPr lang="en-US" baseline="0" dirty="0" smtClean="0"/>
              <a:t> </a:t>
            </a:r>
            <a:r>
              <a:rPr lang="en-US" baseline="0" dirty="0" err="1" smtClean="0"/>
              <a:t>của</a:t>
            </a:r>
            <a:r>
              <a:rPr lang="en-US" baseline="0" dirty="0" smtClean="0"/>
              <a:t> </a:t>
            </a:r>
            <a:r>
              <a:rPr lang="en-US" baseline="0" dirty="0" err="1" smtClean="0"/>
              <a:t>mình</a:t>
            </a:r>
            <a:r>
              <a:rPr lang="en-US" baseline="0" dirty="0" smtClean="0"/>
              <a:t>. </a:t>
            </a:r>
            <a:r>
              <a:rPr lang="en-US" baseline="0" dirty="0" err="1" smtClean="0"/>
              <a:t>Nói</a:t>
            </a:r>
            <a:r>
              <a:rPr lang="en-US" baseline="0" dirty="0" smtClean="0"/>
              <a:t> </a:t>
            </a:r>
            <a:r>
              <a:rPr lang="en-US" baseline="0" dirty="0" err="1" smtClean="0"/>
              <a:t>đến</a:t>
            </a:r>
            <a:r>
              <a:rPr lang="en-US" baseline="0" dirty="0" smtClean="0"/>
              <a:t> Nam </a:t>
            </a:r>
            <a:r>
              <a:rPr lang="en-US" baseline="0" dirty="0" err="1" smtClean="0"/>
              <a:t>Bộ</a:t>
            </a:r>
            <a:r>
              <a:rPr lang="en-US" baseline="0" dirty="0" smtClean="0"/>
              <a:t>, </a:t>
            </a:r>
            <a:r>
              <a:rPr lang="en-US" baseline="0" dirty="0" err="1" smtClean="0"/>
              <a:t>em</a:t>
            </a:r>
            <a:r>
              <a:rPr lang="en-US" baseline="0" dirty="0" smtClean="0"/>
              <a:t> </a:t>
            </a:r>
            <a:r>
              <a:rPr lang="en-US" baseline="0" dirty="0" err="1" smtClean="0"/>
              <a:t>có</a:t>
            </a:r>
            <a:r>
              <a:rPr lang="en-US" baseline="0" dirty="0" smtClean="0"/>
              <a:t> </a:t>
            </a:r>
            <a:r>
              <a:rPr lang="en-US" baseline="0" dirty="0" err="1" smtClean="0"/>
              <a:t>biết</a:t>
            </a:r>
            <a:r>
              <a:rPr lang="en-US" baseline="0" dirty="0" smtClean="0"/>
              <a:t> </a:t>
            </a:r>
            <a:r>
              <a:rPr lang="en-US" baseline="0" dirty="0" err="1" smtClean="0"/>
              <a:t>phương</a:t>
            </a:r>
            <a:r>
              <a:rPr lang="en-US" baseline="0" dirty="0" smtClean="0"/>
              <a:t> </a:t>
            </a:r>
            <a:r>
              <a:rPr lang="en-US" baseline="0" dirty="0" err="1" smtClean="0"/>
              <a:t>tiện</a:t>
            </a:r>
            <a:r>
              <a:rPr lang="en-US" baseline="0" dirty="0" smtClean="0"/>
              <a:t> </a:t>
            </a:r>
            <a:r>
              <a:rPr lang="en-US" baseline="0" dirty="0" err="1" smtClean="0"/>
              <a:t>đi</a:t>
            </a:r>
            <a:r>
              <a:rPr lang="en-US" baseline="0" dirty="0" smtClean="0"/>
              <a:t> </a:t>
            </a:r>
            <a:r>
              <a:rPr lang="en-US" baseline="0" dirty="0" err="1" smtClean="0"/>
              <a:t>lại</a:t>
            </a:r>
            <a:r>
              <a:rPr lang="en-US" baseline="0" dirty="0" smtClean="0"/>
              <a:t> </a:t>
            </a:r>
            <a:r>
              <a:rPr lang="en-US" baseline="0" dirty="0" err="1" smtClean="0"/>
              <a:t>chủ</a:t>
            </a:r>
            <a:r>
              <a:rPr lang="en-US" baseline="0" dirty="0" smtClean="0"/>
              <a:t> </a:t>
            </a:r>
            <a:r>
              <a:rPr lang="en-US" baseline="0" dirty="0" err="1" smtClean="0"/>
              <a:t>yếu</a:t>
            </a:r>
            <a:r>
              <a:rPr lang="en-US" baseline="0" dirty="0" smtClean="0"/>
              <a:t> </a:t>
            </a:r>
            <a:r>
              <a:rPr lang="en-US" baseline="0" dirty="0" err="1" smtClean="0"/>
              <a:t>của</a:t>
            </a:r>
            <a:r>
              <a:rPr lang="en-US" baseline="0" dirty="0" smtClean="0"/>
              <a:t> </a:t>
            </a:r>
            <a:r>
              <a:rPr lang="en-US" baseline="0" dirty="0" err="1" smtClean="0"/>
              <a:t>người</a:t>
            </a:r>
            <a:r>
              <a:rPr lang="en-US" baseline="0" dirty="0" smtClean="0"/>
              <a:t> </a:t>
            </a:r>
            <a:r>
              <a:rPr lang="en-US" baseline="0" dirty="0" err="1" smtClean="0"/>
              <a:t>dân</a:t>
            </a:r>
            <a:r>
              <a:rPr lang="en-US" baseline="0" dirty="0" smtClean="0"/>
              <a:t> ở </a:t>
            </a:r>
            <a:r>
              <a:rPr lang="en-US" baseline="0" dirty="0" err="1" smtClean="0"/>
              <a:t>đó</a:t>
            </a:r>
            <a:r>
              <a:rPr lang="en-US" baseline="0" dirty="0" smtClean="0"/>
              <a:t> </a:t>
            </a:r>
            <a:r>
              <a:rPr lang="en-US" baseline="0" dirty="0" err="1" smtClean="0"/>
              <a:t>là</a:t>
            </a:r>
            <a:r>
              <a:rPr lang="en-US" baseline="0" dirty="0" smtClean="0"/>
              <a:t> </a:t>
            </a:r>
            <a:r>
              <a:rPr lang="en-US" baseline="0" dirty="0" err="1" smtClean="0"/>
              <a:t>gì</a:t>
            </a:r>
            <a:r>
              <a:rPr lang="en-US" baseline="0" dirty="0" smtClean="0"/>
              <a:t> </a:t>
            </a:r>
            <a:r>
              <a:rPr lang="en-US" baseline="0" dirty="0" err="1" smtClean="0"/>
              <a:t>không</a:t>
            </a:r>
            <a:r>
              <a:rPr lang="en-US" baseline="0" dirty="0" smtClean="0"/>
              <a:t>? </a:t>
            </a:r>
            <a:r>
              <a:rPr lang="en-US" baseline="0" dirty="0" err="1" smtClean="0"/>
              <a:t>Có</a:t>
            </a:r>
            <a:r>
              <a:rPr lang="en-US" baseline="0" dirty="0" smtClean="0"/>
              <a:t> </a:t>
            </a:r>
            <a:r>
              <a:rPr lang="en-US" baseline="0" dirty="0" err="1" smtClean="0"/>
              <a:t>bao</a:t>
            </a:r>
            <a:r>
              <a:rPr lang="en-US" baseline="0" dirty="0" smtClean="0"/>
              <a:t> </a:t>
            </a:r>
            <a:r>
              <a:rPr lang="en-US" baseline="0" dirty="0" err="1" smtClean="0"/>
              <a:t>nhiêu</a:t>
            </a:r>
            <a:r>
              <a:rPr lang="en-US" baseline="0" dirty="0" smtClean="0"/>
              <a:t> </a:t>
            </a:r>
            <a:r>
              <a:rPr lang="en-US" baseline="0" dirty="0" err="1" smtClean="0"/>
              <a:t>loại</a:t>
            </a:r>
            <a:r>
              <a:rPr lang="en-US" baseline="0" dirty="0" smtClean="0"/>
              <a:t>, </a:t>
            </a:r>
            <a:r>
              <a:rPr lang="en-US" baseline="0" dirty="0" err="1" smtClean="0"/>
              <a:t>mỗi</a:t>
            </a:r>
            <a:r>
              <a:rPr lang="en-US" baseline="0" dirty="0" smtClean="0"/>
              <a:t> </a:t>
            </a:r>
            <a:r>
              <a:rPr lang="en-US" baseline="0" dirty="0" err="1" smtClean="0"/>
              <a:t>loại</a:t>
            </a:r>
            <a:r>
              <a:rPr lang="en-US" baseline="0" dirty="0" smtClean="0"/>
              <a:t> </a:t>
            </a:r>
            <a:r>
              <a:rPr lang="en-US" baseline="0" dirty="0" err="1" smtClean="0"/>
              <a:t>có</a:t>
            </a:r>
            <a:r>
              <a:rPr lang="en-US" baseline="0" dirty="0" smtClean="0"/>
              <a:t> </a:t>
            </a:r>
            <a:r>
              <a:rPr lang="en-US" baseline="0" dirty="0" err="1" smtClean="0"/>
              <a:t>đặc</a:t>
            </a:r>
            <a:r>
              <a:rPr lang="en-US" baseline="0" dirty="0" smtClean="0"/>
              <a:t> </a:t>
            </a:r>
            <a:r>
              <a:rPr lang="en-US" baseline="0" dirty="0" err="1" smtClean="0"/>
              <a:t>điểm</a:t>
            </a:r>
            <a:r>
              <a:rPr lang="en-US" baseline="0" dirty="0" smtClean="0"/>
              <a:t> </a:t>
            </a:r>
            <a:r>
              <a:rPr lang="en-US" baseline="0" dirty="0" err="1" smtClean="0"/>
              <a:t>ra</a:t>
            </a:r>
            <a:r>
              <a:rPr lang="en-US" baseline="0" dirty="0" smtClean="0"/>
              <a:t> </a:t>
            </a:r>
            <a:r>
              <a:rPr lang="en-US" baseline="0" dirty="0" err="1" smtClean="0"/>
              <a:t>sao</a:t>
            </a:r>
            <a:r>
              <a:rPr lang="en-US" baseline="0" dirty="0" smtClean="0"/>
              <a:t>? </a:t>
            </a:r>
            <a:r>
              <a:rPr lang="en-US" baseline="0" dirty="0" err="1" smtClean="0"/>
              <a:t>Chúng</a:t>
            </a:r>
            <a:r>
              <a:rPr lang="en-US" baseline="0" dirty="0" smtClean="0"/>
              <a:t> ta </a:t>
            </a:r>
            <a:r>
              <a:rPr lang="en-US" baseline="0" dirty="0" err="1" smtClean="0"/>
              <a:t>sẽ</a:t>
            </a:r>
            <a:r>
              <a:rPr lang="en-US" baseline="0" dirty="0" smtClean="0"/>
              <a:t> </a:t>
            </a:r>
            <a:r>
              <a:rPr lang="en-US" baseline="0" dirty="0" err="1" smtClean="0"/>
              <a:t>đi</a:t>
            </a:r>
            <a:r>
              <a:rPr lang="en-US" baseline="0" dirty="0" smtClean="0"/>
              <a:t> </a:t>
            </a:r>
            <a:r>
              <a:rPr lang="en-US" baseline="0" dirty="0" err="1" smtClean="0"/>
              <a:t>tìm</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trong</a:t>
            </a:r>
            <a:r>
              <a:rPr lang="en-US" baseline="0" dirty="0" smtClean="0"/>
              <a:t> </a:t>
            </a:r>
            <a:r>
              <a:rPr lang="en-US" baseline="0" dirty="0" err="1" smtClean="0"/>
              <a:t>bài</a:t>
            </a:r>
            <a:r>
              <a:rPr lang="en-US" baseline="0" dirty="0" smtClean="0"/>
              <a:t> </a:t>
            </a:r>
            <a:r>
              <a:rPr lang="en-US" baseline="0" dirty="0" err="1" smtClean="0"/>
              <a:t>học</a:t>
            </a:r>
            <a:r>
              <a:rPr lang="en-US" baseline="0" dirty="0" smtClean="0"/>
              <a:t> </a:t>
            </a:r>
            <a:r>
              <a:rPr lang="en-US" baseline="0" dirty="0" err="1" smtClean="0"/>
              <a:t>hôm</a:t>
            </a:r>
            <a:r>
              <a:rPr lang="en-US" baseline="0" dirty="0" smtClean="0"/>
              <a:t> nay.</a:t>
            </a:r>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1</a:t>
            </a:fld>
            <a:endParaRPr lang="en-US"/>
          </a:p>
        </p:txBody>
      </p:sp>
    </p:spTree>
    <p:extLst>
      <p:ext uri="{BB962C8B-B14F-4D97-AF65-F5344CB8AC3E}">
        <p14:creationId xmlns:p14="http://schemas.microsoft.com/office/powerpoint/2010/main" val="3325249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Mục</a:t>
            </a:r>
            <a:r>
              <a:rPr lang="en-US" baseline="0" dirty="0" smtClean="0"/>
              <a:t> </a:t>
            </a:r>
            <a:r>
              <a:rPr lang="en-US" baseline="0" dirty="0" err="1" smtClean="0"/>
              <a:t>đích</a:t>
            </a:r>
            <a:r>
              <a:rPr lang="en-US" baseline="0" dirty="0" smtClean="0"/>
              <a:t> </a:t>
            </a:r>
            <a:r>
              <a:rPr lang="en-US" baseline="0" dirty="0" err="1" smtClean="0"/>
              <a:t>của</a:t>
            </a:r>
            <a:r>
              <a:rPr lang="en-US" baseline="0" dirty="0" smtClean="0"/>
              <a:t> </a:t>
            </a:r>
            <a:r>
              <a:rPr lang="en-US" baseline="0" dirty="0" err="1" smtClean="0"/>
              <a:t>văn</a:t>
            </a:r>
            <a:r>
              <a:rPr lang="en-US" baseline="0" dirty="0" smtClean="0"/>
              <a:t> </a:t>
            </a:r>
            <a:r>
              <a:rPr lang="en-US" baseline="0" dirty="0" err="1" smtClean="0"/>
              <a:t>bản</a:t>
            </a:r>
            <a:r>
              <a:rPr lang="en-US" baseline="0" dirty="0" smtClean="0"/>
              <a:t> </a:t>
            </a:r>
            <a:r>
              <a:rPr lang="en-US" baseline="0" dirty="0" err="1" smtClean="0"/>
              <a:t>là</a:t>
            </a:r>
            <a:r>
              <a:rPr lang="en-US" baseline="0" dirty="0" smtClean="0"/>
              <a:t> </a:t>
            </a:r>
            <a:r>
              <a:rPr lang="en-US" baseline="0" dirty="0" err="1" smtClean="0"/>
              <a:t>gì</a:t>
            </a:r>
            <a:r>
              <a:rPr lang="en-US" baseline="0" dirty="0" smtClean="0"/>
              <a:t>? </a:t>
            </a:r>
            <a:r>
              <a:rPr lang="en-US" baseline="0" dirty="0" err="1" smtClean="0"/>
              <a:t>Các</a:t>
            </a:r>
            <a:r>
              <a:rPr lang="en-US" baseline="0" dirty="0" smtClean="0"/>
              <a:t> </a:t>
            </a:r>
            <a:r>
              <a:rPr lang="en-US" baseline="0" dirty="0" err="1" smtClean="0"/>
              <a:t>nội</a:t>
            </a:r>
            <a:r>
              <a:rPr lang="en-US" baseline="0" dirty="0" smtClean="0"/>
              <a:t> dung </a:t>
            </a:r>
            <a:r>
              <a:rPr lang="en-US" baseline="0" dirty="0" err="1" smtClean="0"/>
              <a:t>trình</a:t>
            </a:r>
            <a:r>
              <a:rPr lang="en-US" baseline="0" dirty="0" smtClean="0"/>
              <a:t> </a:t>
            </a:r>
            <a:r>
              <a:rPr lang="en-US" baseline="0" dirty="0" err="1" smtClean="0"/>
              <a:t>bày</a:t>
            </a:r>
            <a:r>
              <a:rPr lang="en-US" baseline="0" dirty="0" smtClean="0"/>
              <a:t> </a:t>
            </a:r>
            <a:r>
              <a:rPr lang="en-US" baseline="0" dirty="0" err="1" smtClean="0"/>
              <a:t>trong</a:t>
            </a:r>
            <a:r>
              <a:rPr lang="en-US" baseline="0" dirty="0" smtClean="0"/>
              <a:t> </a:t>
            </a:r>
            <a:r>
              <a:rPr lang="en-US" baseline="0" dirty="0" err="1" smtClean="0"/>
              <a:t>văn</a:t>
            </a:r>
            <a:r>
              <a:rPr lang="en-US" baseline="0" dirty="0" smtClean="0"/>
              <a:t> </a:t>
            </a:r>
            <a:r>
              <a:rPr lang="en-US" baseline="0" dirty="0" err="1" smtClean="0"/>
              <a:t>bản</a:t>
            </a:r>
            <a:r>
              <a:rPr lang="en-US" baseline="0" dirty="0" smtClean="0"/>
              <a:t> </a:t>
            </a:r>
            <a:r>
              <a:rPr lang="en-US" i="1" baseline="0" dirty="0" err="1" smtClean="0"/>
              <a:t>Ghe</a:t>
            </a:r>
            <a:r>
              <a:rPr lang="en-US" i="1" baseline="0" dirty="0" smtClean="0"/>
              <a:t> </a:t>
            </a:r>
            <a:r>
              <a:rPr lang="en-US" i="1" baseline="0" dirty="0" err="1" smtClean="0"/>
              <a:t>xuồng</a:t>
            </a:r>
            <a:r>
              <a:rPr lang="en-US" i="1" baseline="0" dirty="0" smtClean="0"/>
              <a:t> Nam </a:t>
            </a:r>
            <a:r>
              <a:rPr lang="en-US" i="1" baseline="0" dirty="0" err="1" smtClean="0"/>
              <a:t>Bộ</a:t>
            </a:r>
            <a:r>
              <a:rPr lang="en-US" i="1" baseline="0" dirty="0" smtClean="0"/>
              <a:t> </a:t>
            </a:r>
            <a:r>
              <a:rPr lang="en-US" i="0" baseline="0" dirty="0" err="1" smtClean="0"/>
              <a:t>đã</a:t>
            </a:r>
            <a:r>
              <a:rPr lang="en-US" i="0" baseline="0" dirty="0" smtClean="0"/>
              <a:t> </a:t>
            </a:r>
            <a:r>
              <a:rPr lang="en-US" i="0" baseline="0" dirty="0" err="1" smtClean="0"/>
              <a:t>làm</a:t>
            </a:r>
            <a:r>
              <a:rPr lang="en-US" i="0" baseline="0" dirty="0" smtClean="0"/>
              <a:t> </a:t>
            </a:r>
            <a:r>
              <a:rPr lang="en-US" i="0" baseline="0" dirty="0" err="1" smtClean="0"/>
              <a:t>sáng</a:t>
            </a:r>
            <a:r>
              <a:rPr lang="en-US" i="0" baseline="0" dirty="0" smtClean="0"/>
              <a:t> </a:t>
            </a:r>
            <a:r>
              <a:rPr lang="en-US" i="0" baseline="0" dirty="0" err="1" smtClean="0"/>
              <a:t>tỏ</a:t>
            </a:r>
            <a:r>
              <a:rPr lang="en-US" i="0" baseline="0" dirty="0" smtClean="0"/>
              <a:t> </a:t>
            </a:r>
            <a:r>
              <a:rPr lang="en-US" i="0" baseline="0" dirty="0" err="1" smtClean="0"/>
              <a:t>mục</a:t>
            </a:r>
            <a:r>
              <a:rPr lang="en-US" i="0" baseline="0" dirty="0" smtClean="0"/>
              <a:t> </a:t>
            </a:r>
            <a:r>
              <a:rPr lang="en-US" i="0" baseline="0" dirty="0" err="1" smtClean="0"/>
              <a:t>đích</a:t>
            </a:r>
            <a:r>
              <a:rPr lang="en-US" i="0" baseline="0" dirty="0" smtClean="0"/>
              <a:t> </a:t>
            </a:r>
            <a:r>
              <a:rPr lang="en-US" i="0" baseline="0" dirty="0" err="1" smtClean="0"/>
              <a:t>ấy</a:t>
            </a:r>
            <a:r>
              <a:rPr lang="en-US" i="0" baseline="0" dirty="0" smtClean="0"/>
              <a:t> </a:t>
            </a:r>
            <a:r>
              <a:rPr lang="en-US" i="0" baseline="0" dirty="0" err="1" smtClean="0"/>
              <a:t>như</a:t>
            </a:r>
            <a:r>
              <a:rPr lang="en-US" i="0" baseline="0" dirty="0" smtClean="0"/>
              <a:t> </a:t>
            </a:r>
            <a:r>
              <a:rPr lang="en-US" i="0" baseline="0" dirty="0" err="1" smtClean="0"/>
              <a:t>thế</a:t>
            </a:r>
            <a:r>
              <a:rPr lang="en-US" i="0" baseline="0" dirty="0" smtClean="0"/>
              <a:t> </a:t>
            </a:r>
            <a:r>
              <a:rPr lang="en-US" i="0" baseline="0" dirty="0" err="1" smtClean="0"/>
              <a:t>nào</a:t>
            </a:r>
            <a:r>
              <a:rPr lang="en-US" i="0" baseline="0" dirty="0" smtClean="0"/>
              <a:t>?</a:t>
            </a:r>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11</a:t>
            </a:fld>
            <a:endParaRPr lang="en-US"/>
          </a:p>
        </p:txBody>
      </p:sp>
    </p:spTree>
    <p:extLst>
      <p:ext uri="{BB962C8B-B14F-4D97-AF65-F5344CB8AC3E}">
        <p14:creationId xmlns:p14="http://schemas.microsoft.com/office/powerpoint/2010/main" val="3958104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12</a:t>
            </a:fld>
            <a:endParaRPr lang="en-US"/>
          </a:p>
        </p:txBody>
      </p:sp>
    </p:spTree>
    <p:extLst>
      <p:ext uri="{BB962C8B-B14F-4D97-AF65-F5344CB8AC3E}">
        <p14:creationId xmlns:p14="http://schemas.microsoft.com/office/powerpoint/2010/main" val="4277771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13</a:t>
            </a:fld>
            <a:endParaRPr lang="en-US"/>
          </a:p>
        </p:txBody>
      </p:sp>
    </p:spTree>
    <p:extLst>
      <p:ext uri="{BB962C8B-B14F-4D97-AF65-F5344CB8AC3E}">
        <p14:creationId xmlns:p14="http://schemas.microsoft.com/office/powerpoint/2010/main" val="375301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14</a:t>
            </a:fld>
            <a:endParaRPr lang="en-US"/>
          </a:p>
        </p:txBody>
      </p:sp>
    </p:spTree>
    <p:extLst>
      <p:ext uri="{BB962C8B-B14F-4D97-AF65-F5344CB8AC3E}">
        <p14:creationId xmlns:p14="http://schemas.microsoft.com/office/powerpoint/2010/main" val="4241632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15</a:t>
            </a:fld>
            <a:endParaRPr lang="en-US"/>
          </a:p>
        </p:txBody>
      </p:sp>
    </p:spTree>
    <p:extLst>
      <p:ext uri="{BB962C8B-B14F-4D97-AF65-F5344CB8AC3E}">
        <p14:creationId xmlns:p14="http://schemas.microsoft.com/office/powerpoint/2010/main" val="3018044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16</a:t>
            </a:fld>
            <a:endParaRPr lang="en-US"/>
          </a:p>
        </p:txBody>
      </p:sp>
    </p:spTree>
    <p:extLst>
      <p:ext uri="{BB962C8B-B14F-4D97-AF65-F5344CB8AC3E}">
        <p14:creationId xmlns:p14="http://schemas.microsoft.com/office/powerpoint/2010/main" val="2459240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17</a:t>
            </a:fld>
            <a:endParaRPr lang="en-US"/>
          </a:p>
        </p:txBody>
      </p:sp>
    </p:spTree>
    <p:extLst>
      <p:ext uri="{BB962C8B-B14F-4D97-AF65-F5344CB8AC3E}">
        <p14:creationId xmlns:p14="http://schemas.microsoft.com/office/powerpoint/2010/main" val="1984571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18</a:t>
            </a:fld>
            <a:endParaRPr lang="en-US"/>
          </a:p>
        </p:txBody>
      </p:sp>
    </p:spTree>
    <p:extLst>
      <p:ext uri="{BB962C8B-B14F-4D97-AF65-F5344CB8AC3E}">
        <p14:creationId xmlns:p14="http://schemas.microsoft.com/office/powerpoint/2010/main" val="2514615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19</a:t>
            </a:fld>
            <a:endParaRPr lang="en-US"/>
          </a:p>
        </p:txBody>
      </p:sp>
    </p:spTree>
    <p:extLst>
      <p:ext uri="{BB962C8B-B14F-4D97-AF65-F5344CB8AC3E}">
        <p14:creationId xmlns:p14="http://schemas.microsoft.com/office/powerpoint/2010/main" val="2152646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20</a:t>
            </a:fld>
            <a:endParaRPr lang="en-US"/>
          </a:p>
        </p:txBody>
      </p:sp>
    </p:spTree>
    <p:extLst>
      <p:ext uri="{BB962C8B-B14F-4D97-AF65-F5344CB8AC3E}">
        <p14:creationId xmlns:p14="http://schemas.microsoft.com/office/powerpoint/2010/main" val="225179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2</a:t>
            </a:fld>
            <a:endParaRPr lang="en-US"/>
          </a:p>
        </p:txBody>
      </p:sp>
    </p:spTree>
    <p:extLst>
      <p:ext uri="{BB962C8B-B14F-4D97-AF65-F5344CB8AC3E}">
        <p14:creationId xmlns:p14="http://schemas.microsoft.com/office/powerpoint/2010/main" val="1805891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21</a:t>
            </a:fld>
            <a:endParaRPr lang="en-US"/>
          </a:p>
        </p:txBody>
      </p:sp>
    </p:spTree>
    <p:extLst>
      <p:ext uri="{BB962C8B-B14F-4D97-AF65-F5344CB8AC3E}">
        <p14:creationId xmlns:p14="http://schemas.microsoft.com/office/powerpoint/2010/main" val="2466475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22</a:t>
            </a:fld>
            <a:endParaRPr lang="en-US"/>
          </a:p>
        </p:txBody>
      </p:sp>
    </p:spTree>
    <p:extLst>
      <p:ext uri="{BB962C8B-B14F-4D97-AF65-F5344CB8AC3E}">
        <p14:creationId xmlns:p14="http://schemas.microsoft.com/office/powerpoint/2010/main" val="1294003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23</a:t>
            </a:fld>
            <a:endParaRPr lang="en-US"/>
          </a:p>
        </p:txBody>
      </p:sp>
    </p:spTree>
    <p:extLst>
      <p:ext uri="{BB962C8B-B14F-4D97-AF65-F5344CB8AC3E}">
        <p14:creationId xmlns:p14="http://schemas.microsoft.com/office/powerpoint/2010/main" val="1059415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24</a:t>
            </a:fld>
            <a:endParaRPr lang="en-US"/>
          </a:p>
        </p:txBody>
      </p:sp>
    </p:spTree>
    <p:extLst>
      <p:ext uri="{BB962C8B-B14F-4D97-AF65-F5344CB8AC3E}">
        <p14:creationId xmlns:p14="http://schemas.microsoft.com/office/powerpoint/2010/main" val="467493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25</a:t>
            </a:fld>
            <a:endParaRPr lang="en-US"/>
          </a:p>
        </p:txBody>
      </p:sp>
    </p:spTree>
    <p:extLst>
      <p:ext uri="{BB962C8B-B14F-4D97-AF65-F5344CB8AC3E}">
        <p14:creationId xmlns:p14="http://schemas.microsoft.com/office/powerpoint/2010/main" val="2761279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26</a:t>
            </a:fld>
            <a:endParaRPr lang="en-US"/>
          </a:p>
        </p:txBody>
      </p:sp>
    </p:spTree>
    <p:extLst>
      <p:ext uri="{BB962C8B-B14F-4D97-AF65-F5344CB8AC3E}">
        <p14:creationId xmlns:p14="http://schemas.microsoft.com/office/powerpoint/2010/main" val="228760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27</a:t>
            </a:fld>
            <a:endParaRPr lang="en-US"/>
          </a:p>
        </p:txBody>
      </p:sp>
    </p:spTree>
    <p:extLst>
      <p:ext uri="{BB962C8B-B14F-4D97-AF65-F5344CB8AC3E}">
        <p14:creationId xmlns:p14="http://schemas.microsoft.com/office/powerpoint/2010/main" val="2782835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7CF4EF4-CE70-481F-B504-85395C834F7C}" type="slidenum">
              <a:rPr lang="en-US" smtClean="0"/>
              <a:t>28</a:t>
            </a:fld>
            <a:endParaRPr lang="en-US"/>
          </a:p>
        </p:txBody>
      </p:sp>
    </p:spTree>
    <p:extLst>
      <p:ext uri="{BB962C8B-B14F-4D97-AF65-F5344CB8AC3E}">
        <p14:creationId xmlns:p14="http://schemas.microsoft.com/office/powerpoint/2010/main" val="2608091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29</a:t>
            </a:fld>
            <a:endParaRPr lang="en-US"/>
          </a:p>
        </p:txBody>
      </p:sp>
    </p:spTree>
    <p:extLst>
      <p:ext uri="{BB962C8B-B14F-4D97-AF65-F5344CB8AC3E}">
        <p14:creationId xmlns:p14="http://schemas.microsoft.com/office/powerpoint/2010/main" val="1269236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30</a:t>
            </a:fld>
            <a:endParaRPr lang="en-US"/>
          </a:p>
        </p:txBody>
      </p:sp>
    </p:spTree>
    <p:extLst>
      <p:ext uri="{BB962C8B-B14F-4D97-AF65-F5344CB8AC3E}">
        <p14:creationId xmlns:p14="http://schemas.microsoft.com/office/powerpoint/2010/main" val="1003246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3</a:t>
            </a:fld>
            <a:endParaRPr lang="en-US"/>
          </a:p>
        </p:txBody>
      </p:sp>
    </p:spTree>
    <p:extLst>
      <p:ext uri="{BB962C8B-B14F-4D97-AF65-F5344CB8AC3E}">
        <p14:creationId xmlns:p14="http://schemas.microsoft.com/office/powerpoint/2010/main" val="1943366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31</a:t>
            </a:fld>
            <a:endParaRPr lang="en-US"/>
          </a:p>
        </p:txBody>
      </p:sp>
    </p:spTree>
    <p:extLst>
      <p:ext uri="{BB962C8B-B14F-4D97-AF65-F5344CB8AC3E}">
        <p14:creationId xmlns:p14="http://schemas.microsoft.com/office/powerpoint/2010/main" val="141287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493632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634466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Nhóm</a:t>
            </a:r>
            <a:r>
              <a:rPr lang="en-US" baseline="0" dirty="0" smtClean="0"/>
              <a:t> 1,3 </a:t>
            </a:r>
            <a:r>
              <a:rPr lang="en-US" baseline="0" dirty="0" err="1" smtClean="0"/>
              <a:t>thực</a:t>
            </a:r>
            <a:r>
              <a:rPr lang="en-US" baseline="0" dirty="0" smtClean="0"/>
              <a:t> </a:t>
            </a:r>
            <a:r>
              <a:rPr lang="en-US" baseline="0" dirty="0" err="1" smtClean="0"/>
              <a:t>hiện</a:t>
            </a:r>
            <a:r>
              <a:rPr lang="en-US" baseline="0" dirty="0" smtClean="0"/>
              <a:t> PHT </a:t>
            </a:r>
            <a:r>
              <a:rPr lang="en-US" baseline="0" dirty="0" err="1" smtClean="0"/>
              <a:t>số</a:t>
            </a:r>
            <a:r>
              <a:rPr lang="en-US" baseline="0" dirty="0" smtClean="0"/>
              <a:t> 1</a:t>
            </a:r>
          </a:p>
          <a:p>
            <a:r>
              <a:rPr lang="en-US" baseline="0" dirty="0" err="1" smtClean="0"/>
              <a:t>Nhóm</a:t>
            </a:r>
            <a:r>
              <a:rPr lang="en-US" baseline="0" dirty="0" smtClean="0"/>
              <a:t> 2,4 </a:t>
            </a:r>
            <a:r>
              <a:rPr lang="en-US" baseline="0" dirty="0" err="1" smtClean="0"/>
              <a:t>thực</a:t>
            </a:r>
            <a:r>
              <a:rPr lang="en-US" baseline="0" dirty="0" smtClean="0"/>
              <a:t> </a:t>
            </a:r>
            <a:r>
              <a:rPr lang="en-US" baseline="0" dirty="0" err="1" smtClean="0"/>
              <a:t>hiện</a:t>
            </a:r>
            <a:r>
              <a:rPr lang="en-US" baseline="0" dirty="0" smtClean="0"/>
              <a:t> PHT </a:t>
            </a:r>
            <a:r>
              <a:rPr lang="en-US" baseline="0" dirty="0" err="1" smtClean="0"/>
              <a:t>số</a:t>
            </a:r>
            <a:r>
              <a:rPr lang="en-US" baseline="0" dirty="0" smtClean="0"/>
              <a:t> 2</a:t>
            </a:r>
          </a:p>
        </p:txBody>
      </p:sp>
      <p:sp>
        <p:nvSpPr>
          <p:cNvPr id="4" name="Slide Number Placeholder 3"/>
          <p:cNvSpPr>
            <a:spLocks noGrp="1"/>
          </p:cNvSpPr>
          <p:nvPr>
            <p:ph type="sldNum" sz="quarter" idx="10"/>
          </p:nvPr>
        </p:nvSpPr>
        <p:spPr/>
        <p:txBody>
          <a:bodyPr/>
          <a:lstStyle/>
          <a:p>
            <a:fld id="{57CF4EF4-CE70-481F-B504-85395C834F7C}" type="slidenum">
              <a:rPr lang="en-US" smtClean="0"/>
              <a:t>7</a:t>
            </a:fld>
            <a:endParaRPr lang="en-US"/>
          </a:p>
        </p:txBody>
      </p:sp>
    </p:spTree>
    <p:extLst>
      <p:ext uri="{BB962C8B-B14F-4D97-AF65-F5344CB8AC3E}">
        <p14:creationId xmlns:p14="http://schemas.microsoft.com/office/powerpoint/2010/main" val="3331158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8</a:t>
            </a:fld>
            <a:endParaRPr lang="en-US"/>
          </a:p>
        </p:txBody>
      </p:sp>
    </p:spTree>
    <p:extLst>
      <p:ext uri="{BB962C8B-B14F-4D97-AF65-F5344CB8AC3E}">
        <p14:creationId xmlns:p14="http://schemas.microsoft.com/office/powerpoint/2010/main" val="2938877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9</a:t>
            </a:fld>
            <a:endParaRPr lang="en-US"/>
          </a:p>
        </p:txBody>
      </p:sp>
    </p:spTree>
    <p:extLst>
      <p:ext uri="{BB962C8B-B14F-4D97-AF65-F5344CB8AC3E}">
        <p14:creationId xmlns:p14="http://schemas.microsoft.com/office/powerpoint/2010/main" val="1405769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t>10</a:t>
            </a:fld>
            <a:endParaRPr lang="en-US"/>
          </a:p>
        </p:txBody>
      </p:sp>
    </p:spTree>
    <p:extLst>
      <p:ext uri="{BB962C8B-B14F-4D97-AF65-F5344CB8AC3E}">
        <p14:creationId xmlns:p14="http://schemas.microsoft.com/office/powerpoint/2010/main" val="1080896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8" Type="http://schemas.openxmlformats.org/officeDocument/2006/relationships/image" Target="../media/image33.svg"/><Relationship Id="rId3" Type="http://schemas.openxmlformats.org/officeDocument/2006/relationships/image" Target="../media/image9.png"/><Relationship Id="rId21" Type="http://schemas.openxmlformats.org/officeDocument/2006/relationships/image" Target="../media/image13.png"/><Relationship Id="rId2" Type="http://schemas.openxmlformats.org/officeDocument/2006/relationships/notesSlide" Target="../notesSlides/notesSlide9.xml"/><Relationship Id="rId20" Type="http://schemas.openxmlformats.org/officeDocument/2006/relationships/image" Target="../media/image22.png"/><Relationship Id="rId1" Type="http://schemas.openxmlformats.org/officeDocument/2006/relationships/slideLayout" Target="../slideLayouts/slideLayout7.xml"/><Relationship Id="rId1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sv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8" Type="http://schemas.openxmlformats.org/officeDocument/2006/relationships/image" Target="../media/image33.svg"/><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9" Type="http://schemas.openxmlformats.org/officeDocument/2006/relationships/image" Target="../media/image26.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18" Type="http://schemas.openxmlformats.org/officeDocument/2006/relationships/image" Target="NULL"/><Relationship Id="rId3" Type="http://schemas.openxmlformats.org/officeDocument/2006/relationships/image" Target="../media/image27.png"/><Relationship Id="rId17" Type="http://schemas.openxmlformats.org/officeDocument/2006/relationships/image" Target="../media/image11.png"/><Relationship Id="rId2" Type="http://schemas.openxmlformats.org/officeDocument/2006/relationships/notesSlide" Target="../notesSlides/notesSlide13.xml"/><Relationship Id="rId16" Type="http://schemas.openxmlformats.org/officeDocument/2006/relationships/image" Target="NULL"/><Relationship Id="rId20" Type="http://schemas.openxmlformats.org/officeDocument/2006/relationships/image" Target="../media/image29.png"/><Relationship Id="rId1" Type="http://schemas.openxmlformats.org/officeDocument/2006/relationships/slideLayout" Target="../slideLayouts/slideLayout7.xml"/><Relationship Id="rId11" Type="http://schemas.openxmlformats.org/officeDocument/2006/relationships/image" Target="../media/image43.svg"/><Relationship Id="rId1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12"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11" Type="http://schemas.openxmlformats.org/officeDocument/2006/relationships/image" Target="../media/image26.sv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8" Type="http://schemas.openxmlformats.org/officeDocument/2006/relationships/image" Target="NULL"/><Relationship Id="rId3" Type="http://schemas.openxmlformats.org/officeDocument/2006/relationships/image" Target="../media/image27.png"/><Relationship Id="rId21" Type="http://schemas.openxmlformats.org/officeDocument/2006/relationships/image" Target="../media/image33.png"/><Relationship Id="rId17" Type="http://schemas.openxmlformats.org/officeDocument/2006/relationships/image" Target="../media/image11.png"/><Relationship Id="rId2" Type="http://schemas.openxmlformats.org/officeDocument/2006/relationships/notesSlide" Target="../notesSlides/notesSlide15.xml"/><Relationship Id="rId16" Type="http://schemas.openxmlformats.org/officeDocument/2006/relationships/image" Target="NULL"/><Relationship Id="rId20" Type="http://schemas.openxmlformats.org/officeDocument/2006/relationships/image" Target="../media/image32.png"/><Relationship Id="rId1" Type="http://schemas.openxmlformats.org/officeDocument/2006/relationships/slideLayout" Target="../slideLayouts/slideLayout7.xml"/><Relationship Id="rId11" Type="http://schemas.openxmlformats.org/officeDocument/2006/relationships/image" Target="../media/image43.svg"/><Relationship Id="rId1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8" Type="http://schemas.openxmlformats.org/officeDocument/2006/relationships/image" Target="NULL"/><Relationship Id="rId3" Type="http://schemas.openxmlformats.org/officeDocument/2006/relationships/image" Target="../media/image27.png"/><Relationship Id="rId21" Type="http://schemas.openxmlformats.org/officeDocument/2006/relationships/image" Target="../media/image37.png"/><Relationship Id="rId17" Type="http://schemas.openxmlformats.org/officeDocument/2006/relationships/image" Target="../media/image11.png"/><Relationship Id="rId2" Type="http://schemas.openxmlformats.org/officeDocument/2006/relationships/notesSlide" Target="../notesSlides/notesSlide18.xml"/><Relationship Id="rId16" Type="http://schemas.openxmlformats.org/officeDocument/2006/relationships/image" Target="NULL"/><Relationship Id="rId20" Type="http://schemas.openxmlformats.org/officeDocument/2006/relationships/image" Target="../media/image36.png"/><Relationship Id="rId1" Type="http://schemas.openxmlformats.org/officeDocument/2006/relationships/slideLayout" Target="../slideLayouts/slideLayout7.xml"/><Relationship Id="rId11" Type="http://schemas.openxmlformats.org/officeDocument/2006/relationships/image" Target="../media/image43.svg"/><Relationship Id="rId1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sv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8" Type="http://schemas.openxmlformats.org/officeDocument/2006/relationships/image" Target="../media/image33.svg"/><Relationship Id="rId3" Type="http://schemas.openxmlformats.org/officeDocument/2006/relationships/image" Target="../media/image38.png"/><Relationship Id="rId2" Type="http://schemas.openxmlformats.org/officeDocument/2006/relationships/notesSlide" Target="../notesSlides/notesSlide19.xml"/><Relationship Id="rId16" Type="http://schemas.openxmlformats.org/officeDocument/2006/relationships/image" Target="../media/image31.svg"/><Relationship Id="rId20" Type="http://schemas.openxmlformats.org/officeDocument/2006/relationships/image" Target="../media/image40.png"/><Relationship Id="rId1" Type="http://schemas.openxmlformats.org/officeDocument/2006/relationships/slideLayout" Target="../slideLayouts/slideLayout7.xml"/><Relationship Id="rId19" Type="http://schemas.openxmlformats.org/officeDocument/2006/relationships/image" Target="../media/image39.png"/><Relationship Id="rId4" Type="http://schemas.openxmlformats.org/officeDocument/2006/relationships/image" Target="../media/image9.png"/><Relationship Id="rId14" Type="http://schemas.openxmlformats.org/officeDocument/2006/relationships/image" Target="../media/image29.svg"/></Relationships>
</file>

<file path=ppt/slides/_rels/slide21.xml.rels><?xml version="1.0" encoding="UTF-8" standalone="yes"?>
<Relationships xmlns="http://schemas.openxmlformats.org/package/2006/relationships"><Relationship Id="rId18" Type="http://schemas.openxmlformats.org/officeDocument/2006/relationships/image" Target="NULL"/><Relationship Id="rId3" Type="http://schemas.openxmlformats.org/officeDocument/2006/relationships/image" Target="../media/image27.png"/><Relationship Id="rId21" Type="http://schemas.openxmlformats.org/officeDocument/2006/relationships/image" Target="../media/image42.png"/><Relationship Id="rId17" Type="http://schemas.openxmlformats.org/officeDocument/2006/relationships/image" Target="../media/image11.png"/><Relationship Id="rId2" Type="http://schemas.openxmlformats.org/officeDocument/2006/relationships/notesSlide" Target="../notesSlides/notesSlide20.xml"/><Relationship Id="rId16" Type="http://schemas.openxmlformats.org/officeDocument/2006/relationships/image" Target="NULL"/><Relationship Id="rId20" Type="http://schemas.openxmlformats.org/officeDocument/2006/relationships/image" Target="../media/image41.png"/><Relationship Id="rId1" Type="http://schemas.openxmlformats.org/officeDocument/2006/relationships/slideLayout" Target="../slideLayouts/slideLayout7.xml"/><Relationship Id="rId11" Type="http://schemas.openxmlformats.org/officeDocument/2006/relationships/image" Target="../media/image43.svg"/><Relationship Id="rId6" Type="http://schemas.openxmlformats.org/officeDocument/2006/relationships/image" Target="../media/image5.svg"/><Relationship Id="rId1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18.svg"/><Relationship Id="rId14"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15" Type="http://schemas.openxmlformats.org/officeDocument/2006/relationships/image" Target="../media/image32.svg"/><Relationship Id="rId10"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128.sv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6" Type="http://schemas.openxmlformats.org/officeDocument/2006/relationships/image" Target="../media/image48.png"/><Relationship Id="rId1" Type="http://schemas.openxmlformats.org/officeDocument/2006/relationships/slideLayout" Target="../slideLayouts/slideLayout7.xml"/><Relationship Id="rId15" Type="http://schemas.openxmlformats.org/officeDocument/2006/relationships/image" Target="../media/image32.sv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37.sv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8" Type="http://schemas.openxmlformats.org/officeDocument/2006/relationships/image" Target="../media/image33.svg"/><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9" Type="http://schemas.openxmlformats.org/officeDocument/2006/relationships/image" Target="../media/image50.png"/><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18" Type="http://schemas.openxmlformats.org/officeDocument/2006/relationships/image" Target="../media/image55.png"/><Relationship Id="rId3" Type="http://schemas.openxmlformats.org/officeDocument/2006/relationships/image" Target="../media/image51.png"/><Relationship Id="rId17" Type="http://schemas.openxmlformats.org/officeDocument/2006/relationships/image" Target="../media/image54.png"/><Relationship Id="rId2" Type="http://schemas.openxmlformats.org/officeDocument/2006/relationships/notesSlide" Target="../notesSlides/notesSlide26.xml"/><Relationship Id="rId16" Type="http://schemas.openxmlformats.org/officeDocument/2006/relationships/image" Target="../media/image53.png"/><Relationship Id="rId1" Type="http://schemas.openxmlformats.org/officeDocument/2006/relationships/slideLayout" Target="../slideLayouts/slideLayout7.xml"/><Relationship Id="rId15" Type="http://schemas.openxmlformats.org/officeDocument/2006/relationships/image" Target="../media/image52.png"/><Relationship Id="rId14" Type="http://schemas.openxmlformats.org/officeDocument/2006/relationships/image" Target="NULL"/><Relationship Id="rId9" Type="http://schemas.openxmlformats.org/officeDocument/2006/relationships/image" Target="NULL"/></Relationships>
</file>

<file path=ppt/slides/_rels/slide28.xml.rels><?xml version="1.0" encoding="UTF-8" standalone="yes"?>
<Relationships xmlns="http://schemas.openxmlformats.org/package/2006/relationships"><Relationship Id="rId18" Type="http://schemas.openxmlformats.org/officeDocument/2006/relationships/image" Target="../media/image33.svg"/><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9" Type="http://schemas.openxmlformats.org/officeDocument/2006/relationships/image" Target="../media/image56.png"/><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8" Type="http://schemas.openxmlformats.org/officeDocument/2006/relationships/image" Target="../media/image33.svg"/><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9" Type="http://schemas.openxmlformats.org/officeDocument/2006/relationships/image" Target="../media/image10.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8" Type="http://schemas.openxmlformats.org/officeDocument/2006/relationships/image" Target="../media/image33.svg"/><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9" Type="http://schemas.openxmlformats.org/officeDocument/2006/relationships/image" Target="../media/image58.pn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13" Type="http://schemas.openxmlformats.org/officeDocument/2006/relationships/image" Target="../media/image61.png"/><Relationship Id="rId3" Type="http://schemas.openxmlformats.org/officeDocument/2006/relationships/image" Target="../media/image59.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30.xml"/><Relationship Id="rId16" Type="http://schemas.openxmlformats.org/officeDocument/2006/relationships/image" Target="../media/image64.png"/><Relationship Id="rId1" Type="http://schemas.openxmlformats.org/officeDocument/2006/relationships/slideLayout" Target="../slideLayouts/slideLayout7.xml"/><Relationship Id="rId11" Type="http://schemas.openxmlformats.org/officeDocument/2006/relationships/image" Target="../media/image28.svg"/><Relationship Id="rId5" Type="http://schemas.openxmlformats.org/officeDocument/2006/relationships/image" Target="../media/image47.svg"/><Relationship Id="rId15" Type="http://schemas.openxmlformats.org/officeDocument/2006/relationships/image" Target="../media/image63.png"/><Relationship Id="rId1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NUL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300504"/>
            <a:ext cx="16687800" cy="1938992"/>
          </a:xfrm>
          <a:prstGeom prst="rect">
            <a:avLst/>
          </a:prstGeom>
          <a:noFill/>
        </p:spPr>
        <p:txBody>
          <a:bodyPr wrap="square" rtlCol="0">
            <a:spAutoFit/>
          </a:bodyPr>
          <a:lstStyle/>
          <a:p>
            <a:pPr algn="just"/>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hãy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biết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bức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ảnh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này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được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chụp</a:t>
            </a:r>
            <a:r>
              <a:rPr lang="en-US" sz="4000" b="1" dirty="0" smtClean="0">
                <a:latin typeface="Times New Roman" panose="02020603050405020304" pitchFamily="18" charset="0"/>
                <a:cs typeface="Times New Roman" panose="02020603050405020304" pitchFamily="18" charset="0"/>
              </a:rPr>
              <a:t> ở </a:t>
            </a:r>
            <a:r>
              <a:rPr lang="en-US" sz="4000" b="1" dirty="0" err="1" smtClean="0">
                <a:latin typeface="Times New Roman" panose="02020603050405020304" pitchFamily="18" charset="0"/>
                <a:cs typeface="Times New Roman" panose="02020603050405020304" pitchFamily="18" charset="0"/>
              </a:rPr>
              <a:t>đâu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Để</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đến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địa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điểm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đó</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phải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dùng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phương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tiện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nào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Ấn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tượng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nổi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bật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về</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phương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tiện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lại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họ</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gì</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pic>
        <p:nvPicPr>
          <p:cNvPr id="1026" name="Picture 2" descr="KINH NGHIỆM DU LỊCH CHỢ NỔI CÁI RĂNG MỚI NHẤT 2022 -"/>
          <p:cNvPicPr>
            <a:picLocks noChangeAspect="1" noChangeArrowheads="1"/>
          </p:cNvPicPr>
          <p:nvPr/>
        </p:nvPicPr>
        <p:blipFill rotWithShape="1">
          <a:blip r:embed="rId3">
            <a:extLst>
              <a:ext uri="{28A0092B-C50C-407E-A947-70E740481C1C}">
                <a14:useLocalDpi xmlns:a14="http://schemas.microsoft.com/office/drawing/2010/main" val="0"/>
              </a:ext>
            </a:extLst>
          </a:blip>
          <a:srcRect t="9774"/>
          <a:stretch/>
        </p:blipFill>
        <p:spPr bwMode="auto">
          <a:xfrm>
            <a:off x="2743200" y="2324100"/>
            <a:ext cx="12857480" cy="77376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02000" y="7124700"/>
            <a:ext cx="3955352"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1725363" y="6154502"/>
            <a:ext cx="6452839" cy="3498478"/>
          </a:xfrm>
          <a:prstGeom prst="rect">
            <a:avLst/>
          </a:prstGeom>
        </p:spPr>
      </p:pic>
      <p:pic>
        <p:nvPicPr>
          <p:cNvPr id="15" name="Picture 10"/>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833946" y="3673216"/>
            <a:ext cx="6452839" cy="3498478"/>
          </a:xfrm>
          <a:prstGeom prst="rect">
            <a:avLst/>
          </a:prstGeom>
        </p:spPr>
      </p:pic>
      <p:pic>
        <p:nvPicPr>
          <p:cNvPr id="14" name="Picture 10"/>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328961" y="1409700"/>
            <a:ext cx="6452839" cy="3498478"/>
          </a:xfrm>
          <a:prstGeom prst="rect">
            <a:avLst/>
          </a:prstGeom>
        </p:spPr>
      </p:pic>
      <p:sp>
        <p:nvSpPr>
          <p:cNvPr id="2" name="TextBox 1"/>
          <p:cNvSpPr txBox="1"/>
          <p:nvPr/>
        </p:nvSpPr>
        <p:spPr>
          <a:xfrm>
            <a:off x="685800" y="300504"/>
            <a:ext cx="3048000" cy="707886"/>
          </a:xfrm>
          <a:prstGeom prst="rect">
            <a:avLst/>
          </a:prstGeom>
          <a:noFill/>
        </p:spPr>
        <p:txBody>
          <a:bodyPr wrap="square" rtlCol="0">
            <a:spAutoFit/>
          </a:bodyPr>
          <a:lstStyle/>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Bố</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cục</a:t>
            </a:r>
            <a:endParaRPr lang="en-US" sz="4000" b="1" dirty="0">
              <a:latin typeface="Times New Roman" panose="02020603050405020304" pitchFamily="18" charset="0"/>
              <a:cs typeface="Times New Roman" panose="02020603050405020304" pitchFamily="18" charset="0"/>
            </a:endParaRPr>
          </a:p>
        </p:txBody>
      </p:sp>
      <p:pic>
        <p:nvPicPr>
          <p:cNvPr id="3" name="Picture 11"/>
          <p:cNvPicPr>
            <a:picLocks noChangeAspect="1"/>
          </p:cNvPicPr>
          <p:nvPr/>
        </p:nvPicPr>
        <p:blipFill>
          <a:blip r:embed="rId19">
            <a:lum bright="70000" contrast="-70000"/>
          </a:blip>
          <a:srcRect/>
          <a:stretch>
            <a:fillRect/>
          </a:stretch>
        </p:blipFill>
        <p:spPr>
          <a:xfrm rot="5826498">
            <a:off x="-1143000" y="6177870"/>
            <a:ext cx="5334000" cy="7331958"/>
          </a:xfrm>
          <a:prstGeom prst="rect">
            <a:avLst/>
          </a:prstGeom>
        </p:spPr>
      </p:pic>
      <p:sp>
        <p:nvSpPr>
          <p:cNvPr id="9" name="TextBox 8"/>
          <p:cNvSpPr txBox="1"/>
          <p:nvPr/>
        </p:nvSpPr>
        <p:spPr>
          <a:xfrm>
            <a:off x="990599" y="1910170"/>
            <a:ext cx="5504985" cy="2308324"/>
          </a:xfrm>
          <a:prstGeom prst="rect">
            <a:avLst/>
          </a:prstGeom>
          <a:noFill/>
        </p:spPr>
        <p:txBody>
          <a:bodyPr wrap="square" rtlCol="0">
            <a:spAutoFit/>
          </a:bodyPr>
          <a:lstStyle/>
          <a:p>
            <a:pPr algn="just"/>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Phần</a:t>
            </a:r>
            <a:r>
              <a:rPr lang="en-US" sz="4800" dirty="0" smtClean="0">
                <a:latin typeface="Times New Roman" panose="02020603050405020304" pitchFamily="18" charset="0"/>
                <a:cs typeface="Times New Roman" panose="02020603050405020304" pitchFamily="18" charset="0"/>
              </a:rPr>
              <a:t> (1): </a:t>
            </a:r>
            <a:r>
              <a:rPr lang="en-US" sz="4800" dirty="0" err="1" smtClean="0">
                <a:latin typeface="Times New Roman" panose="02020603050405020304" pitchFamily="18" charset="0"/>
                <a:cs typeface="Times New Roman" panose="02020603050405020304" pitchFamily="18" charset="0"/>
              </a:rPr>
              <a:t>đoạn</a:t>
            </a:r>
            <a:r>
              <a:rPr lang="en-US" sz="4800" dirty="0" smtClean="0">
                <a:latin typeface="Times New Roman" panose="02020603050405020304" pitchFamily="18" charset="0"/>
                <a:cs typeface="Times New Roman" panose="02020603050405020304" pitchFamily="18" charset="0"/>
              </a:rPr>
              <a:t> 1 – </a:t>
            </a:r>
            <a:r>
              <a:rPr lang="en-US" sz="4800" dirty="0" err="1" smtClean="0">
                <a:latin typeface="Times New Roman" panose="02020603050405020304" pitchFamily="18" charset="0"/>
                <a:cs typeface="Times New Roman" panose="02020603050405020304" pitchFamily="18" charset="0"/>
              </a:rPr>
              <a:t>giới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thiệu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chung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về</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ghe</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xuồng</a:t>
            </a:r>
            <a:r>
              <a:rPr lang="en-US" sz="4800" dirty="0" smtClean="0">
                <a:latin typeface="Times New Roman" panose="02020603050405020304" pitchFamily="18" charset="0"/>
                <a:cs typeface="Times New Roman" panose="02020603050405020304" pitchFamily="18" charset="0"/>
              </a:rPr>
              <a:t> Nam </a:t>
            </a:r>
            <a:r>
              <a:rPr lang="en-US" sz="4800" dirty="0" err="1" smtClean="0">
                <a:latin typeface="Times New Roman" panose="02020603050405020304" pitchFamily="18" charset="0"/>
                <a:cs typeface="Times New Roman" panose="02020603050405020304" pitchFamily="18" charset="0"/>
              </a:rPr>
              <a:t>Bộ</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2573000" y="6676024"/>
            <a:ext cx="5029200" cy="3046988"/>
          </a:xfrm>
          <a:prstGeom prst="rect">
            <a:avLst/>
          </a:prstGeom>
          <a:noFill/>
        </p:spPr>
        <p:txBody>
          <a:bodyPr wrap="square" rtlCol="0">
            <a:spAutoFit/>
          </a:bodyPr>
          <a:lstStyle/>
          <a:p>
            <a:pPr algn="just"/>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Phần</a:t>
            </a:r>
            <a:r>
              <a:rPr lang="en-US" sz="4800" dirty="0" smtClean="0">
                <a:latin typeface="Times New Roman" panose="02020603050405020304" pitchFamily="18" charset="0"/>
                <a:cs typeface="Times New Roman" panose="02020603050405020304" pitchFamily="18" charset="0"/>
              </a:rPr>
              <a:t> (3): </a:t>
            </a:r>
            <a:r>
              <a:rPr lang="en-US" sz="4800" dirty="0" err="1" smtClean="0">
                <a:latin typeface="Times New Roman" panose="02020603050405020304" pitchFamily="18" charset="0"/>
                <a:cs typeface="Times New Roman" panose="02020603050405020304" pitchFamily="18" charset="0"/>
              </a:rPr>
              <a:t>đoạn</a:t>
            </a:r>
            <a:r>
              <a:rPr lang="en-US" sz="4800" dirty="0" smtClean="0">
                <a:latin typeface="Times New Roman" panose="02020603050405020304" pitchFamily="18" charset="0"/>
                <a:cs typeface="Times New Roman" panose="02020603050405020304" pitchFamily="18" charset="0"/>
              </a:rPr>
              <a:t> 4 – </a:t>
            </a:r>
            <a:r>
              <a:rPr lang="en-US" sz="4800" dirty="0" err="1" smtClean="0">
                <a:latin typeface="Times New Roman" panose="02020603050405020304" pitchFamily="18" charset="0"/>
                <a:cs typeface="Times New Roman" panose="02020603050405020304" pitchFamily="18" charset="0"/>
              </a:rPr>
              <a:t>khái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quát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giá</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trị</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của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ghe</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xuồng</a:t>
            </a:r>
            <a:r>
              <a:rPr lang="en-US" sz="4800" dirty="0" smtClean="0">
                <a:latin typeface="Times New Roman" panose="02020603050405020304" pitchFamily="18" charset="0"/>
                <a:cs typeface="Times New Roman" panose="02020603050405020304" pitchFamily="18" charset="0"/>
              </a:rPr>
              <a:t> Nam </a:t>
            </a:r>
            <a:r>
              <a:rPr lang="en-US" sz="4800" dirty="0" err="1" smtClean="0">
                <a:latin typeface="Times New Roman" panose="02020603050405020304" pitchFamily="18" charset="0"/>
                <a:cs typeface="Times New Roman" panose="02020603050405020304" pitchFamily="18" charset="0"/>
              </a:rPr>
              <a:t>Bộ</a:t>
            </a:r>
            <a:r>
              <a:rPr lang="en-US" sz="48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6781800" y="4229100"/>
            <a:ext cx="5376746" cy="2308324"/>
          </a:xfrm>
          <a:prstGeom prst="rect">
            <a:avLst/>
          </a:prstGeom>
          <a:noFill/>
        </p:spPr>
        <p:txBody>
          <a:bodyPr wrap="square" rtlCol="0">
            <a:spAutoFit/>
          </a:bodyPr>
          <a:lstStyle/>
          <a:p>
            <a:pPr algn="just"/>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Phần</a:t>
            </a:r>
            <a:r>
              <a:rPr lang="en-US" sz="4800" dirty="0" smtClean="0">
                <a:latin typeface="Times New Roman" panose="02020603050405020304" pitchFamily="18" charset="0"/>
                <a:cs typeface="Times New Roman" panose="02020603050405020304" pitchFamily="18" charset="0"/>
              </a:rPr>
              <a:t> (2): </a:t>
            </a:r>
            <a:r>
              <a:rPr lang="en-US" sz="4800" dirty="0" err="1" smtClean="0">
                <a:latin typeface="Times New Roman" panose="02020603050405020304" pitchFamily="18" charset="0"/>
                <a:cs typeface="Times New Roman" panose="02020603050405020304" pitchFamily="18" charset="0"/>
              </a:rPr>
              <a:t>đoạn</a:t>
            </a:r>
            <a:r>
              <a:rPr lang="en-US" sz="4800" dirty="0" smtClean="0">
                <a:latin typeface="Times New Roman" panose="02020603050405020304" pitchFamily="18" charset="0"/>
                <a:cs typeface="Times New Roman" panose="02020603050405020304" pitchFamily="18" charset="0"/>
              </a:rPr>
              <a:t> 2 </a:t>
            </a:r>
            <a:r>
              <a:rPr lang="en-US" sz="4800" dirty="0" err="1" smtClean="0">
                <a:latin typeface="Times New Roman" panose="02020603050405020304" pitchFamily="18" charset="0"/>
                <a:cs typeface="Times New Roman" panose="02020603050405020304" pitchFamily="18" charset="0"/>
              </a:rPr>
              <a:t>và</a:t>
            </a:r>
            <a:r>
              <a:rPr lang="en-US" sz="4800" dirty="0" smtClean="0">
                <a:latin typeface="Times New Roman" panose="02020603050405020304" pitchFamily="18" charset="0"/>
                <a:cs typeface="Times New Roman" panose="02020603050405020304" pitchFamily="18" charset="0"/>
              </a:rPr>
              <a:t> 3 – </a:t>
            </a:r>
            <a:r>
              <a:rPr lang="en-US" sz="4800" dirty="0" err="1" smtClean="0">
                <a:latin typeface="Times New Roman" panose="02020603050405020304" pitchFamily="18" charset="0"/>
                <a:cs typeface="Times New Roman" panose="02020603050405020304" pitchFamily="18" charset="0"/>
              </a:rPr>
              <a:t>giới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thiệu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cụ</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về</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xuồng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ghe</a:t>
            </a:r>
            <a:endParaRPr lang="en-US" sz="4800" dirty="0">
              <a:latin typeface="Times New Roman" panose="02020603050405020304" pitchFamily="18" charset="0"/>
              <a:cs typeface="Times New Roman" panose="02020603050405020304" pitchFamily="18" charset="0"/>
            </a:endParaRPr>
          </a:p>
        </p:txBody>
      </p:sp>
      <p:pic>
        <p:nvPicPr>
          <p:cNvPr id="12" name="Picture 5"/>
          <p:cNvPicPr>
            <a:picLocks noChangeAspect="1"/>
          </p:cNvPicPr>
          <p:nvPr/>
        </p:nvPicPr>
        <p:blipFill>
          <a:blip r:embed="rId20"/>
          <a:srcRect/>
          <a:stretch>
            <a:fillRect/>
          </a:stretch>
        </p:blipFill>
        <p:spPr>
          <a:xfrm>
            <a:off x="12344400" y="-25090"/>
            <a:ext cx="7183953" cy="4157713"/>
          </a:xfrm>
          <a:prstGeom prst="rect">
            <a:avLst/>
          </a:prstGeom>
        </p:spPr>
      </p:pic>
      <p:pic>
        <p:nvPicPr>
          <p:cNvPr id="13" name="Picture 2"/>
          <p:cNvPicPr>
            <a:picLocks noChangeAspect="1"/>
          </p:cNvPicPr>
          <p:nvPr/>
        </p:nvPicPr>
        <p:blipFill>
          <a:blip r:embed="rId21"/>
          <a:srcRect/>
          <a:stretch>
            <a:fillRect/>
          </a:stretch>
        </p:blipFill>
        <p:spPr>
          <a:xfrm>
            <a:off x="457200" y="6676024"/>
            <a:ext cx="7109168" cy="3794518"/>
          </a:xfrm>
          <a:prstGeom prst="rect">
            <a:avLst/>
          </a:prstGeom>
        </p:spPr>
      </p:pic>
    </p:spTree>
    <p:extLst>
      <p:ext uri="{BB962C8B-B14F-4D97-AF65-F5344CB8AC3E}">
        <p14:creationId xmlns:p14="http://schemas.microsoft.com/office/powerpoint/2010/main" val="110552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9990" y="1562100"/>
            <a:ext cx="15773400" cy="1323439"/>
          </a:xfrm>
          <a:prstGeom prst="rect">
            <a:avLst/>
          </a:prstGeom>
          <a:noFill/>
        </p:spPr>
        <p:txBody>
          <a:bodyPr wrap="square" rtlCol="0">
            <a:spAutoFit/>
          </a:bodyPr>
          <a:lstStyle/>
          <a:p>
            <a:pPr algn="just"/>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Mục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đích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bản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cung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cấp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thông</a:t>
            </a:r>
            <a:r>
              <a:rPr lang="en-US" sz="4000" dirty="0" smtClean="0">
                <a:latin typeface="Times New Roman" panose="02020603050405020304" pitchFamily="18" charset="0"/>
                <a:cs typeface="Times New Roman" panose="02020603050405020304" pitchFamily="18" charset="0"/>
              </a:rPr>
              <a:t> tin </a:t>
            </a:r>
            <a:r>
              <a:rPr lang="en-US" sz="4000" dirty="0" err="1" smtClean="0">
                <a:latin typeface="Times New Roman" panose="02020603050405020304" pitchFamily="18" charset="0"/>
                <a:cs typeface="Times New Roman" panose="02020603050405020304" pitchFamily="18" charset="0"/>
              </a:rPr>
              <a:t>chính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ghe</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xuồng</a:t>
            </a:r>
            <a:r>
              <a:rPr lang="en-US" sz="4000" dirty="0" smtClean="0">
                <a:latin typeface="Times New Roman" panose="02020603050405020304" pitchFamily="18" charset="0"/>
                <a:cs typeface="Times New Roman" panose="02020603050405020304" pitchFamily="18" charset="0"/>
              </a:rPr>
              <a:t> Nam </a:t>
            </a:r>
            <a:r>
              <a:rPr lang="en-US" sz="4000" dirty="0" err="1" smtClean="0">
                <a:latin typeface="Times New Roman" panose="02020603050405020304" pitchFamily="18" charset="0"/>
                <a:cs typeface="Times New Roman" panose="02020603050405020304" pitchFamily="18" charset="0"/>
              </a:rPr>
              <a:t>Bộ</a:t>
            </a:r>
            <a:endParaRPr lang="en-US" sz="4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073090" y="3314700"/>
            <a:ext cx="11887200" cy="1323439"/>
          </a:xfrm>
          <a:prstGeom prst="rect">
            <a:avLst/>
          </a:prstGeom>
          <a:solidFill>
            <a:schemeClr val="accent3">
              <a:lumMod val="20000"/>
              <a:lumOff val="80000"/>
            </a:schemeClr>
          </a:solidFill>
        </p:spPr>
        <p:txBody>
          <a:bodyPr wrap="square" rtlCol="0">
            <a:spAutoFit/>
          </a:bodyPr>
          <a:lstStyle/>
          <a:p>
            <a:pPr algn="just"/>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nội</a:t>
            </a:r>
            <a:r>
              <a:rPr lang="en-US" sz="4000" dirty="0" smtClean="0">
                <a:latin typeface="Times New Roman" panose="02020603050405020304" pitchFamily="18" charset="0"/>
                <a:cs typeface="Times New Roman" panose="02020603050405020304" pitchFamily="18" charset="0"/>
              </a:rPr>
              <a:t> dung </a:t>
            </a:r>
            <a:r>
              <a:rPr lang="en-US" sz="4000" dirty="0" err="1" smtClean="0">
                <a:latin typeface="Times New Roman" panose="02020603050405020304" pitchFamily="18" charset="0"/>
                <a:cs typeface="Times New Roman" panose="02020603050405020304" pitchFamily="18" charset="0"/>
              </a:rPr>
              <a:t>trình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bản</a:t>
            </a:r>
            <a:r>
              <a:rPr lang="en-US" sz="4000"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Ghe</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xuồng</a:t>
            </a:r>
            <a:r>
              <a:rPr lang="en-US" sz="4000" i="1" dirty="0" smtClean="0">
                <a:latin typeface="Times New Roman" panose="02020603050405020304" pitchFamily="18" charset="0"/>
                <a:cs typeface="Times New Roman" panose="02020603050405020304" pitchFamily="18" charset="0"/>
              </a:rPr>
              <a:t> Nam </a:t>
            </a:r>
            <a:r>
              <a:rPr lang="en-US" sz="4000" i="1" dirty="0" err="1" smtClean="0">
                <a:latin typeface="Times New Roman" panose="02020603050405020304" pitchFamily="18" charset="0"/>
                <a:cs typeface="Times New Roman" panose="02020603050405020304" pitchFamily="18" charset="0"/>
              </a:rPr>
              <a:t>Bộ</a:t>
            </a:r>
            <a:r>
              <a:rPr lang="en-US" sz="4000" i="1"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tỏ</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mục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đích</a:t>
            </a:r>
            <a:endParaRPr lang="en-US" sz="4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116980" y="5600700"/>
            <a:ext cx="4661210" cy="1323439"/>
          </a:xfrm>
          <a:prstGeom prst="rect">
            <a:avLst/>
          </a:prstGeom>
          <a:solidFill>
            <a:schemeClr val="accent6">
              <a:lumMod val="20000"/>
              <a:lumOff val="80000"/>
            </a:schemeClr>
          </a:solidFill>
        </p:spPr>
        <p:txBody>
          <a:bodyPr wrap="square" rtlCol="0">
            <a:spAutoFit/>
          </a:bodyPr>
          <a:lstStyle/>
          <a:p>
            <a:pPr algn="just"/>
            <a:r>
              <a:rPr lang="en-US" sz="4000" dirty="0" err="1" smtClean="0">
                <a:latin typeface="Times New Roman" panose="02020603050405020304" pitchFamily="18" charset="0"/>
                <a:cs typeface="Times New Roman" panose="02020603050405020304" pitchFamily="18" charset="0"/>
              </a:rPr>
              <a:t>Phân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loại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hai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loại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ghe</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xuồng</a:t>
            </a:r>
            <a:endParaRPr lang="en-US" sz="4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387790" y="5600700"/>
            <a:ext cx="4661210" cy="1938992"/>
          </a:xfrm>
          <a:prstGeom prst="rect">
            <a:avLst/>
          </a:prstGeom>
          <a:solidFill>
            <a:schemeClr val="accent6">
              <a:lumMod val="20000"/>
              <a:lumOff val="80000"/>
            </a:schemeClr>
          </a:solidFill>
        </p:spPr>
        <p:txBody>
          <a:bodyPr wrap="square" rtlCol="0">
            <a:spAutoFit/>
          </a:bodyPr>
          <a:lstStyle/>
          <a:p>
            <a:pPr algn="just"/>
            <a:r>
              <a:rPr lang="en-US" sz="4000" dirty="0" err="1" smtClean="0">
                <a:latin typeface="Times New Roman" panose="02020603050405020304" pitchFamily="18" charset="0"/>
                <a:cs typeface="Times New Roman" panose="02020603050405020304" pitchFamily="18" charset="0"/>
              </a:rPr>
              <a:t>Giới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điểm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chức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năng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phạm</a:t>
            </a:r>
            <a:r>
              <a:rPr lang="en-US" sz="4000" dirty="0" smtClean="0">
                <a:latin typeface="Times New Roman" panose="02020603050405020304" pitchFamily="18" charset="0"/>
                <a:cs typeface="Times New Roman" panose="02020603050405020304" pitchFamily="18" charset="0"/>
              </a:rPr>
              <a:t> vi </a:t>
            </a:r>
            <a:r>
              <a:rPr lang="en-US" sz="4000" dirty="0" err="1" smtClean="0">
                <a:latin typeface="Times New Roman" panose="02020603050405020304" pitchFamily="18" charset="0"/>
                <a:cs typeface="Times New Roman" panose="02020603050405020304" pitchFamily="18" charset="0"/>
              </a:rPr>
              <a:t>sử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từng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loại</a:t>
            </a:r>
            <a:endParaRPr lang="en-US" sz="4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658600" y="5600700"/>
            <a:ext cx="4661210" cy="3170099"/>
          </a:xfrm>
          <a:prstGeom prst="rect">
            <a:avLst/>
          </a:prstGeom>
          <a:solidFill>
            <a:schemeClr val="accent6">
              <a:lumMod val="20000"/>
              <a:lumOff val="80000"/>
            </a:schemeClr>
          </a:solidFill>
        </p:spPr>
        <p:txBody>
          <a:bodyPr wrap="square" rtlCol="0">
            <a:spAutoFit/>
          </a:bodyPr>
          <a:lstStyle/>
          <a:p>
            <a:pPr algn="just"/>
            <a:r>
              <a:rPr lang="en-US" sz="4000" dirty="0" err="1" smtClean="0">
                <a:latin typeface="Times New Roman" panose="02020603050405020304" pitchFamily="18" charset="0"/>
                <a:cs typeface="Times New Roman" panose="02020603050405020304" pitchFamily="18" charset="0"/>
              </a:rPr>
              <a:t>Khẳng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định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trị</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vai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trò</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ghe</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xuồng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hóa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Nam </a:t>
            </a:r>
            <a:r>
              <a:rPr lang="en-US" sz="4000" dirty="0" err="1" smtClean="0">
                <a:latin typeface="Times New Roman" panose="02020603050405020304" pitchFamily="18" charset="0"/>
                <a:cs typeface="Times New Roman" panose="02020603050405020304" pitchFamily="18" charset="0"/>
              </a:rPr>
              <a:t>bộ</a:t>
            </a:r>
            <a:endParaRPr lang="en-US" sz="4000" dirty="0">
              <a:latin typeface="Times New Roman" panose="02020603050405020304" pitchFamily="18" charset="0"/>
              <a:cs typeface="Times New Roman" panose="02020603050405020304" pitchFamily="18" charset="0"/>
            </a:endParaRPr>
          </a:p>
        </p:txBody>
      </p:sp>
      <p:cxnSp>
        <p:nvCxnSpPr>
          <p:cNvPr id="10" name="Straight Arrow Connector 9"/>
          <p:cNvCxnSpPr>
            <a:stCxn id="4" idx="2"/>
            <a:endCxn id="6" idx="0"/>
          </p:cNvCxnSpPr>
          <p:nvPr/>
        </p:nvCxnSpPr>
        <p:spPr>
          <a:xfrm flipH="1">
            <a:off x="3447585" y="4638139"/>
            <a:ext cx="5569105" cy="9625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a:stCxn id="4" idx="2"/>
            <a:endCxn id="7" idx="0"/>
          </p:cNvCxnSpPr>
          <p:nvPr/>
        </p:nvCxnSpPr>
        <p:spPr>
          <a:xfrm flipH="1">
            <a:off x="8718395" y="4638139"/>
            <a:ext cx="298295" cy="9625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a:stCxn id="4" idx="2"/>
            <a:endCxn id="8" idx="0"/>
          </p:cNvCxnSpPr>
          <p:nvPr/>
        </p:nvCxnSpPr>
        <p:spPr>
          <a:xfrm>
            <a:off x="9016690" y="4638139"/>
            <a:ext cx="4972515" cy="9625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 name="Picture 5"/>
          <p:cNvPicPr>
            <a:picLocks noChangeAspect="1"/>
          </p:cNvPicPr>
          <p:nvPr/>
        </p:nvPicPr>
        <p:blipFill>
          <a:blip r:embed="rId3"/>
          <a:srcRect/>
          <a:stretch>
            <a:fillRect/>
          </a:stretch>
        </p:blipFill>
        <p:spPr>
          <a:xfrm>
            <a:off x="-1785690" y="7769977"/>
            <a:ext cx="3571379" cy="3245490"/>
          </a:xfrm>
          <a:prstGeom prst="rect">
            <a:avLst/>
          </a:prstGeom>
        </p:spPr>
      </p:pic>
      <p:pic>
        <p:nvPicPr>
          <p:cNvPr id="1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6279" y="6900667"/>
            <a:ext cx="5744921" cy="4114800"/>
          </a:xfrm>
          <a:prstGeom prst="rect">
            <a:avLst/>
          </a:prstGeom>
        </p:spPr>
      </p:pic>
      <p:sp>
        <p:nvSpPr>
          <p:cNvPr id="12" name="TextBox 11"/>
          <p:cNvSpPr txBox="1"/>
          <p:nvPr/>
        </p:nvSpPr>
        <p:spPr>
          <a:xfrm>
            <a:off x="609600" y="726877"/>
            <a:ext cx="6324600" cy="707886"/>
          </a:xfrm>
          <a:prstGeom prst="rect">
            <a:avLst/>
          </a:prstGeom>
          <a:noFill/>
        </p:spPr>
        <p:txBody>
          <a:bodyPr wrap="square" rtlCol="0">
            <a:spAutoFit/>
          </a:bodyPr>
          <a:lstStyle/>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Mục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đích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văn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bản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367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p:cNvPicPr>
            <a:picLocks noChangeAspect="1"/>
          </p:cNvPicPr>
          <p:nvPr/>
        </p:nvPicPr>
        <p:blipFill>
          <a:blip r:embed="rId3">
            <a:lum bright="70000" contrast="-70000"/>
          </a:blip>
          <a:srcRect/>
          <a:stretch>
            <a:fillRect/>
          </a:stretch>
        </p:blipFill>
        <p:spPr>
          <a:xfrm rot="5826498">
            <a:off x="-1143000" y="6177870"/>
            <a:ext cx="5334000" cy="7331958"/>
          </a:xfrm>
          <a:prstGeom prst="rect">
            <a:avLst/>
          </a:prstGeom>
        </p:spPr>
      </p:pic>
      <p:pic>
        <p:nvPicPr>
          <p:cNvPr id="12" name="Picture 5"/>
          <p:cNvPicPr>
            <a:picLocks noChangeAspect="1"/>
          </p:cNvPicPr>
          <p:nvPr/>
        </p:nvPicPr>
        <p:blipFill>
          <a:blip r:embed="rId4"/>
          <a:srcRect/>
          <a:stretch>
            <a:fillRect/>
          </a:stretch>
        </p:blipFill>
        <p:spPr>
          <a:xfrm>
            <a:off x="14696023" y="-1333500"/>
            <a:ext cx="7183953" cy="4157713"/>
          </a:xfrm>
          <a:prstGeom prst="rect">
            <a:avLst/>
          </a:prstGeom>
        </p:spPr>
      </p:pic>
      <p:sp>
        <p:nvSpPr>
          <p:cNvPr id="20" name="TextBox 19"/>
          <p:cNvSpPr txBox="1"/>
          <p:nvPr/>
        </p:nvSpPr>
        <p:spPr>
          <a:xfrm>
            <a:off x="685800" y="391413"/>
            <a:ext cx="6324600" cy="707886"/>
          </a:xfrm>
          <a:prstGeom prst="rect">
            <a:avLst/>
          </a:prstGeom>
          <a:noFill/>
        </p:spPr>
        <p:txBody>
          <a:bodyPr wrap="square" rtlCol="0">
            <a:spAutoFit/>
          </a:bodyPr>
          <a:lstStyle/>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Cách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triển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khai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thông</a:t>
            </a:r>
            <a:r>
              <a:rPr lang="en-US" sz="4000" b="1" dirty="0" smtClean="0">
                <a:latin typeface="Times New Roman" panose="02020603050405020304" pitchFamily="18" charset="0"/>
                <a:cs typeface="Times New Roman" panose="02020603050405020304" pitchFamily="18" charset="0"/>
              </a:rPr>
              <a:t> tin</a:t>
            </a:r>
            <a:endParaRPr lang="en-US" sz="40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327994" y="1700868"/>
            <a:ext cx="14216805" cy="550920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khai</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p>
          <a:p>
            <a:pPr algn="just"/>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Ở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xuồng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ghe</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3.</a:t>
            </a:r>
          </a:p>
          <a:p>
            <a:pPr algn="just"/>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đầy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lạc</a:t>
            </a:r>
            <a:r>
              <a:rPr lang="en-US" sz="4400" dirty="0">
                <a:latin typeface="Times New Roman" panose="02020603050405020304" pitchFamily="18" charset="0"/>
                <a:cs typeface="Times New Roman" panose="02020603050405020304" pitchFamily="18" charset="0"/>
              </a:rPr>
              <a:t>.</a:t>
            </a:r>
          </a:p>
        </p:txBody>
      </p:sp>
      <p:pic>
        <p:nvPicPr>
          <p:cNvPr id="2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147321" y="6172200"/>
            <a:ext cx="4140679" cy="4114800"/>
          </a:xfrm>
          <a:prstGeom prst="rect">
            <a:avLst/>
          </a:prstGeom>
        </p:spPr>
      </p:pic>
    </p:spTree>
    <p:extLst>
      <p:ext uri="{BB962C8B-B14F-4D97-AF65-F5344CB8AC3E}">
        <p14:creationId xmlns:p14="http://schemas.microsoft.com/office/powerpoint/2010/main" val="251886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ợ nổi Cái Răng Cần Thơ,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55920"/>
            <a:ext cx="541020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hám phá nét đặc sắc của Chợ nổi Cái Răng Cần Thơ chốn miền Tây sông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5455920"/>
            <a:ext cx="541020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gày hội Du lịch “Văn hóa chợ nổi Cái Ră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7080" y="5455920"/>
            <a:ext cx="5405120" cy="4250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p:cNvPicPr>
            <a:picLocks noChangeAspect="1"/>
          </p:cNvPicPr>
          <p:nvPr/>
        </p:nvPicPr>
        <p:blipFill>
          <a:blip r:embed="rId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828800" y="647700"/>
            <a:ext cx="13792200" cy="4114800"/>
          </a:xfrm>
          <a:prstGeom prst="rect">
            <a:avLst/>
          </a:prstGeom>
        </p:spPr>
      </p:pic>
      <p:pic>
        <p:nvPicPr>
          <p:cNvPr id="2" name="Picture 1"/>
          <p:cNvPicPr>
            <a:picLocks noChangeAspect="1"/>
          </p:cNvPicPr>
          <p:nvPr/>
        </p:nvPicPr>
        <p:blipFill>
          <a:blip r:embed="rId19"/>
          <a:stretch>
            <a:fillRect/>
          </a:stretch>
        </p:blipFill>
        <p:spPr>
          <a:xfrm>
            <a:off x="4115898" y="1193161"/>
            <a:ext cx="9827604" cy="3023878"/>
          </a:xfrm>
          <a:prstGeom prst="rect">
            <a:avLst/>
          </a:prstGeom>
        </p:spPr>
      </p:pic>
    </p:spTree>
    <p:extLst>
      <p:ext uri="{BB962C8B-B14F-4D97-AF65-F5344CB8AC3E}">
        <p14:creationId xmlns:p14="http://schemas.microsoft.com/office/powerpoint/2010/main" val="3881469623"/>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31634" y="1257300"/>
            <a:ext cx="15375995" cy="6342598"/>
          </a:xfrm>
          <a:prstGeom prst="rect">
            <a:avLst/>
          </a:prstGeom>
        </p:spPr>
      </p:pic>
      <p:pic>
        <p:nvPicPr>
          <p:cNvPr id="4" name="Picture 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5925800" y="-103338"/>
            <a:ext cx="3029522" cy="4114800"/>
          </a:xfrm>
          <a:prstGeom prst="rect">
            <a:avLst/>
          </a:prstGeom>
        </p:spPr>
      </p:pic>
      <p:pic>
        <p:nvPicPr>
          <p:cNvPr id="6" name="Picture 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24162" y="7599898"/>
            <a:ext cx="7315200" cy="1609344"/>
          </a:xfrm>
          <a:prstGeom prst="rect">
            <a:avLst/>
          </a:prstGeom>
        </p:spPr>
      </p:pic>
      <p:pic>
        <p:nvPicPr>
          <p:cNvPr id="7" name="Picture 6"/>
          <p:cNvPicPr>
            <a:picLocks noChangeAspect="1"/>
          </p:cNvPicPr>
          <p:nvPr/>
        </p:nvPicPr>
        <p:blipFill>
          <a:blip r:embed="rId20"/>
          <a:stretch>
            <a:fillRect/>
          </a:stretch>
        </p:blipFill>
        <p:spPr>
          <a:xfrm>
            <a:off x="4405829" y="3086100"/>
            <a:ext cx="9827604" cy="3023878"/>
          </a:xfrm>
          <a:prstGeom prst="rect">
            <a:avLst/>
          </a:prstGeom>
        </p:spPr>
      </p:pic>
    </p:spTree>
    <p:extLst>
      <p:ext uri="{BB962C8B-B14F-4D97-AF65-F5344CB8AC3E}">
        <p14:creationId xmlns:p14="http://schemas.microsoft.com/office/powerpoint/2010/main" val="1457057434"/>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4610100"/>
            <a:ext cx="6324600" cy="3170099"/>
          </a:xfrm>
          <a:prstGeom prst="rect">
            <a:avLst/>
          </a:prstGeom>
          <a:noFill/>
        </p:spPr>
        <p:txBody>
          <a:bodyPr wrap="square" rtlCol="0">
            <a:spAutoFit/>
          </a:bodyPr>
          <a:lstStyle/>
          <a:p>
            <a:pPr algn="just"/>
            <a:r>
              <a:rPr lang="en-US" sz="4000" dirty="0" smtClean="0">
                <a:latin typeface="Times New Roman" panose="02020603050405020304" pitchFamily="18" charset="0"/>
                <a:cs typeface="Times New Roman" panose="02020603050405020304" pitchFamily="18" charset="0"/>
              </a:rPr>
              <a:t>Theo </a:t>
            </a:r>
            <a:r>
              <a:rPr lang="en-US" sz="4000" dirty="0" err="1" smtClean="0">
                <a:latin typeface="Times New Roman" panose="02020603050405020304" pitchFamily="18" charset="0"/>
                <a:cs typeface="Times New Roman" panose="02020603050405020304" pitchFamily="18" charset="0"/>
              </a:rPr>
              <a:t>cách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loại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tượng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thành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nhiều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loại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nhỏ</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giải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thích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loại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gọi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nhau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743200" y="571500"/>
            <a:ext cx="12268200" cy="2969165"/>
          </a:xfrm>
          <a:prstGeom prst="rect">
            <a:avLst/>
          </a:prstGeom>
        </p:spPr>
      </p:pic>
      <p:pic>
        <p:nvPicPr>
          <p:cNvPr id="4"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153400" y="4695958"/>
            <a:ext cx="1894553" cy="4114800"/>
          </a:xfrm>
          <a:prstGeom prst="rect">
            <a:avLst/>
          </a:prstGeom>
        </p:spPr>
      </p:pic>
      <p:sp>
        <p:nvSpPr>
          <p:cNvPr id="5" name="TextBox 4"/>
          <p:cNvSpPr txBox="1"/>
          <p:nvPr/>
        </p:nvSpPr>
        <p:spPr>
          <a:xfrm>
            <a:off x="10047953" y="4583151"/>
            <a:ext cx="6324600" cy="707886"/>
          </a:xfrm>
          <a:prstGeom prst="rect">
            <a:avLst/>
          </a:prstGeom>
          <a:noFill/>
        </p:spPr>
        <p:txBody>
          <a:bodyPr wrap="square" rtlCol="0">
            <a:spAutoFit/>
          </a:bodyPr>
          <a:lstStyle/>
          <a:p>
            <a:pPr algn="just"/>
            <a:r>
              <a:rPr lang="en-US" sz="4000" dirty="0" err="1" smtClean="0">
                <a:latin typeface="Times New Roman" panose="02020603050405020304" pitchFamily="18" charset="0"/>
                <a:cs typeface="Times New Roman" panose="02020603050405020304" pitchFamily="18" charset="0"/>
              </a:rPr>
              <a:t>Đặc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điểm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sản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xuất</a:t>
            </a:r>
            <a:endParaRPr lang="en-US" sz="4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515600" y="5841206"/>
            <a:ext cx="6324600" cy="707886"/>
          </a:xfrm>
          <a:prstGeom prst="rect">
            <a:avLst/>
          </a:prstGeom>
          <a:noFill/>
        </p:spPr>
        <p:txBody>
          <a:bodyPr wrap="square" rtlCol="0">
            <a:spAutoFit/>
          </a:bodyPr>
          <a:lstStyle/>
          <a:p>
            <a:pPr algn="just"/>
            <a:r>
              <a:rPr lang="en-US" sz="4000" dirty="0" err="1" smtClean="0">
                <a:latin typeface="Times New Roman" panose="02020603050405020304" pitchFamily="18" charset="0"/>
                <a:cs typeface="Times New Roman" panose="02020603050405020304" pitchFamily="18" charset="0"/>
              </a:rPr>
              <a:t>Chức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năng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endParaRPr lang="en-US" sz="4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201400" y="7426256"/>
            <a:ext cx="6324600" cy="707886"/>
          </a:xfrm>
          <a:prstGeom prst="rect">
            <a:avLst/>
          </a:prstGeom>
          <a:noFill/>
        </p:spPr>
        <p:txBody>
          <a:bodyPr wrap="square" rtlCol="0">
            <a:spAutoFit/>
          </a:bodyPr>
          <a:lstStyle/>
          <a:p>
            <a:pPr algn="just"/>
            <a:r>
              <a:rPr lang="en-US" sz="4000" dirty="0" err="1" smtClean="0">
                <a:latin typeface="Times New Roman" panose="02020603050405020304" pitchFamily="18" charset="0"/>
                <a:cs typeface="Times New Roman" panose="02020603050405020304" pitchFamily="18" charset="0"/>
              </a:rPr>
              <a:t>Phương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thức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hoạt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endParaRPr lang="en-US" sz="4000" dirty="0">
              <a:latin typeface="Times New Roman" panose="02020603050405020304" pitchFamily="18" charset="0"/>
              <a:cs typeface="Times New Roman" panose="02020603050405020304" pitchFamily="18" charset="0"/>
            </a:endParaRPr>
          </a:p>
        </p:txBody>
      </p:sp>
      <p:pic>
        <p:nvPicPr>
          <p:cNvPr id="8" name="Picture 11"/>
          <p:cNvPicPr>
            <a:picLocks noChangeAspect="1"/>
          </p:cNvPicPr>
          <p:nvPr/>
        </p:nvPicPr>
        <p:blipFill>
          <a:blip r:embed="rId12">
            <a:lum bright="70000" contrast="-70000"/>
          </a:blip>
          <a:srcRect/>
          <a:stretch>
            <a:fillRect/>
          </a:stretch>
        </p:blipFill>
        <p:spPr>
          <a:xfrm rot="5826498">
            <a:off x="-1752600" y="6482670"/>
            <a:ext cx="5334000" cy="7331958"/>
          </a:xfrm>
          <a:prstGeom prst="rect">
            <a:avLst/>
          </a:prstGeom>
        </p:spPr>
      </p:pic>
    </p:spTree>
    <p:extLst>
      <p:ext uri="{BB962C8B-B14F-4D97-AF65-F5344CB8AC3E}">
        <p14:creationId xmlns:p14="http://schemas.microsoft.com/office/powerpoint/2010/main" val="394914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31634" y="1257300"/>
            <a:ext cx="15375995" cy="6342598"/>
          </a:xfrm>
          <a:prstGeom prst="rect">
            <a:avLst/>
          </a:prstGeom>
        </p:spPr>
      </p:pic>
      <p:pic>
        <p:nvPicPr>
          <p:cNvPr id="4" name="Picture 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5925800" y="-103338"/>
            <a:ext cx="3029522" cy="4114800"/>
          </a:xfrm>
          <a:prstGeom prst="rect">
            <a:avLst/>
          </a:prstGeom>
        </p:spPr>
      </p:pic>
      <p:pic>
        <p:nvPicPr>
          <p:cNvPr id="6" name="Picture 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439061" y="8107422"/>
            <a:ext cx="7315200" cy="1609344"/>
          </a:xfrm>
          <a:prstGeom prst="rect">
            <a:avLst/>
          </a:prstGeom>
        </p:spPr>
      </p:pic>
      <p:grpSp>
        <p:nvGrpSpPr>
          <p:cNvPr id="7" name="Group 3"/>
          <p:cNvGrpSpPr>
            <a:grpSpLocks noChangeAspect="1"/>
          </p:cNvGrpSpPr>
          <p:nvPr/>
        </p:nvGrpSpPr>
        <p:grpSpPr>
          <a:xfrm>
            <a:off x="152400" y="6765689"/>
            <a:ext cx="4800600" cy="3521311"/>
            <a:chOff x="0" y="0"/>
            <a:chExt cx="4198620" cy="3079750"/>
          </a:xfrm>
        </p:grpSpPr>
        <p:sp>
          <p:nvSpPr>
            <p:cNvPr id="8" name="Freeform 4"/>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20"/>
              <a:stretch>
                <a:fillRect l="-9983" t="-9639" r="-9983"/>
              </a:stretch>
            </a:blipFill>
          </p:spPr>
        </p:sp>
      </p:grpSp>
      <p:pic>
        <p:nvPicPr>
          <p:cNvPr id="2" name="Picture 1"/>
          <p:cNvPicPr>
            <a:picLocks noChangeAspect="1"/>
          </p:cNvPicPr>
          <p:nvPr/>
        </p:nvPicPr>
        <p:blipFill>
          <a:blip r:embed="rId21"/>
          <a:stretch>
            <a:fillRect/>
          </a:stretch>
        </p:blipFill>
        <p:spPr>
          <a:xfrm>
            <a:off x="4182859" y="3058588"/>
            <a:ext cx="9827604" cy="3023878"/>
          </a:xfrm>
          <a:prstGeom prst="rect">
            <a:avLst/>
          </a:prstGeom>
        </p:spPr>
      </p:pic>
    </p:spTree>
    <p:extLst>
      <p:ext uri="{BB962C8B-B14F-4D97-AF65-F5344CB8AC3E}">
        <p14:creationId xmlns:p14="http://schemas.microsoft.com/office/powerpoint/2010/main" val="1846490761"/>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p:cNvPicPr>
          <p:nvPr/>
        </p:nvPicPr>
        <p:blipFill>
          <a:blip r:embed="rId3"/>
          <a:srcRect/>
          <a:stretch>
            <a:fillRect/>
          </a:stretch>
        </p:blipFill>
        <p:spPr>
          <a:xfrm>
            <a:off x="15316200" y="7060077"/>
            <a:ext cx="4145290" cy="400020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445392357"/>
              </p:ext>
            </p:extLst>
          </p:nvPr>
        </p:nvGraphicFramePr>
        <p:xfrm>
          <a:off x="685800" y="2171700"/>
          <a:ext cx="16230600" cy="6979920"/>
        </p:xfrm>
        <a:graphic>
          <a:graphicData uri="http://schemas.openxmlformats.org/drawingml/2006/table">
            <a:tbl>
              <a:tblPr firstRow="1" bandRow="1">
                <a:tableStyleId>{93296810-A885-4BE3-A3E7-6D5BEEA58F35}</a:tableStyleId>
              </a:tblPr>
              <a:tblGrid>
                <a:gridCol w="3352800">
                  <a:extLst>
                    <a:ext uri="{9D8B030D-6E8A-4147-A177-3AD203B41FA5}">
                      <a16:colId xmlns:a16="http://schemas.microsoft.com/office/drawing/2014/main" val="1663259962"/>
                    </a:ext>
                  </a:extLst>
                </a:gridCol>
                <a:gridCol w="6096000">
                  <a:extLst>
                    <a:ext uri="{9D8B030D-6E8A-4147-A177-3AD203B41FA5}">
                      <a16:colId xmlns:a16="http://schemas.microsoft.com/office/drawing/2014/main" val="4139602990"/>
                    </a:ext>
                  </a:extLst>
                </a:gridCol>
                <a:gridCol w="6781800">
                  <a:extLst>
                    <a:ext uri="{9D8B030D-6E8A-4147-A177-3AD203B41FA5}">
                      <a16:colId xmlns:a16="http://schemas.microsoft.com/office/drawing/2014/main" val="2755330607"/>
                    </a:ext>
                  </a:extLst>
                </a:gridCol>
              </a:tblGrid>
              <a:tr h="370840">
                <a:tc>
                  <a:txBody>
                    <a:bodyPr/>
                    <a:lstStyle/>
                    <a:p>
                      <a:endParaRPr lang="en-US" sz="4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smtClean="0">
                          <a:latin typeface="Times New Roman" panose="02020603050405020304" pitchFamily="18" charset="0"/>
                          <a:cs typeface="Times New Roman" panose="02020603050405020304" pitchFamily="18" charset="0"/>
                        </a:rPr>
                        <a:t>Xuồng</a:t>
                      </a:r>
                      <a:r>
                        <a:rPr lang="en-US" sz="4000" baseline="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smtClean="0">
                          <a:latin typeface="Times New Roman" panose="02020603050405020304" pitchFamily="18" charset="0"/>
                          <a:cs typeface="Times New Roman" panose="02020603050405020304" pitchFamily="18" charset="0"/>
                        </a:rPr>
                        <a:t>Ghe</a:t>
                      </a:r>
                      <a:endParaRPr lang="en-US" sz="4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1799475"/>
                  </a:ext>
                </a:extLst>
              </a:tr>
              <a:tr h="370840">
                <a:tc>
                  <a:txBody>
                    <a:bodyPr/>
                    <a:lstStyle/>
                    <a:p>
                      <a:pPr algn="ctr"/>
                      <a:r>
                        <a:rPr lang="en-US" sz="4000" b="1" dirty="0" err="1" smtClean="0">
                          <a:latin typeface="Times New Roman" panose="02020603050405020304" pitchFamily="18" charset="0"/>
                          <a:cs typeface="Times New Roman" panose="02020603050405020304" pitchFamily="18" charset="0"/>
                        </a:rPr>
                        <a:t>Phân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loại</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dirty="0" smtClean="0">
                        <a:latin typeface="Times New Roman" panose="02020603050405020304" pitchFamily="18" charset="0"/>
                        <a:cs typeface="Times New Roman" panose="02020603050405020304" pitchFamily="18" charset="0"/>
                      </a:endParaRPr>
                    </a:p>
                    <a:p>
                      <a:endParaRPr lang="en-US" sz="4000" dirty="0" smtClean="0">
                        <a:latin typeface="Times New Roman" panose="02020603050405020304" pitchFamily="18" charset="0"/>
                        <a:cs typeface="Times New Roman" panose="02020603050405020304" pitchFamily="18" charset="0"/>
                      </a:endParaRPr>
                    </a:p>
                    <a:p>
                      <a:endParaRPr lang="en-US" sz="4000" dirty="0" smtClean="0">
                        <a:latin typeface="Times New Roman" panose="02020603050405020304" pitchFamily="18" charset="0"/>
                        <a:cs typeface="Times New Roman" panose="02020603050405020304" pitchFamily="18" charset="0"/>
                      </a:endParaRPr>
                    </a:p>
                    <a:p>
                      <a:endParaRPr lang="en-US" sz="4000" dirty="0" smtClean="0">
                        <a:latin typeface="Times New Roman" panose="02020603050405020304" pitchFamily="18" charset="0"/>
                        <a:cs typeface="Times New Roman" panose="02020603050405020304" pitchFamily="18" charset="0"/>
                      </a:endParaRPr>
                    </a:p>
                    <a:p>
                      <a:endParaRPr lang="en-US" sz="4000" dirty="0" smtClean="0">
                        <a:latin typeface="Times New Roman" panose="02020603050405020304" pitchFamily="18" charset="0"/>
                        <a:cs typeface="Times New Roman" panose="02020603050405020304" pitchFamily="18" charset="0"/>
                      </a:endParaRPr>
                    </a:p>
                    <a:p>
                      <a:endParaRPr lang="en-US" sz="4000" dirty="0" smtClean="0">
                        <a:latin typeface="Times New Roman" panose="02020603050405020304" pitchFamily="18" charset="0"/>
                        <a:cs typeface="Times New Roman" panose="02020603050405020304" pitchFamily="18" charset="0"/>
                      </a:endParaRPr>
                    </a:p>
                    <a:p>
                      <a:endParaRPr lang="en-US" sz="4000" dirty="0" smtClean="0">
                        <a:latin typeface="Times New Roman" panose="02020603050405020304" pitchFamily="18" charset="0"/>
                        <a:cs typeface="Times New Roman" panose="02020603050405020304" pitchFamily="18" charset="0"/>
                      </a:endParaRPr>
                    </a:p>
                    <a:p>
                      <a:endParaRPr lang="en-US" sz="4000"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30593298"/>
                  </a:ext>
                </a:extLst>
              </a:tr>
              <a:tr h="370840">
                <a:tc>
                  <a:txBody>
                    <a:bodyPr/>
                    <a:lstStyle/>
                    <a:p>
                      <a:pPr algn="ctr"/>
                      <a:r>
                        <a:rPr lang="en-US" sz="4000" b="1" dirty="0" err="1" smtClean="0">
                          <a:latin typeface="Times New Roman" panose="02020603050405020304" pitchFamily="18" charset="0"/>
                          <a:cs typeface="Times New Roman" panose="02020603050405020304" pitchFamily="18" charset="0"/>
                        </a:rPr>
                        <a:t>Nhận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xét</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dirty="0" smtClean="0">
                        <a:latin typeface="Times New Roman" panose="02020603050405020304" pitchFamily="18" charset="0"/>
                        <a:cs typeface="Times New Roman" panose="02020603050405020304" pitchFamily="18" charset="0"/>
                      </a:endParaRPr>
                    </a:p>
                    <a:p>
                      <a:endParaRPr lang="en-US" sz="4000"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10602806"/>
                  </a:ext>
                </a:extLst>
              </a:tr>
            </a:tbl>
          </a:graphicData>
        </a:graphic>
      </p:graphicFrame>
      <p:sp>
        <p:nvSpPr>
          <p:cNvPr id="3" name="TextBox 2"/>
          <p:cNvSpPr txBox="1"/>
          <p:nvPr/>
        </p:nvSpPr>
        <p:spPr>
          <a:xfrm>
            <a:off x="609600" y="586650"/>
            <a:ext cx="16306800" cy="1323439"/>
          </a:xfrm>
          <a:prstGeom prst="rect">
            <a:avLst/>
          </a:prstGeom>
          <a:noFill/>
        </p:spPr>
        <p:txBody>
          <a:bodyPr wrap="square" rtlCol="0">
            <a:spAutoFit/>
          </a:bodyPr>
          <a:lstStyle/>
          <a:p>
            <a:pPr algn="just"/>
            <a:r>
              <a:rPr lang="en-US" sz="4000" b="1" dirty="0" err="1" smtClean="0">
                <a:latin typeface="Times New Roman" panose="02020603050405020304" pitchFamily="18" charset="0"/>
                <a:cs typeface="Times New Roman" panose="02020603050405020304" pitchFamily="18" charset="0"/>
              </a:rPr>
              <a:t>Hoạt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động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cặp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đôi</a:t>
            </a:r>
            <a:r>
              <a:rPr lang="en-US" sz="4000" b="1" dirty="0" smtClean="0">
                <a:latin typeface="Times New Roman" panose="02020603050405020304" pitchFamily="18" charset="0"/>
                <a:cs typeface="Times New Roman" panose="02020603050405020304" pitchFamily="18" charset="0"/>
              </a:rPr>
              <a:t> (2p): </a:t>
            </a:r>
            <a:r>
              <a:rPr lang="en-US" sz="4000" dirty="0" err="1" smtClean="0">
                <a:latin typeface="Times New Roman" panose="02020603050405020304" pitchFamily="18" charset="0"/>
                <a:cs typeface="Times New Roman" panose="02020603050405020304" pitchFamily="18" charset="0"/>
              </a:rPr>
              <a:t>Dựa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phần</a:t>
            </a:r>
            <a:r>
              <a:rPr lang="en-US" sz="4000" dirty="0" smtClean="0">
                <a:latin typeface="Times New Roman" panose="02020603050405020304" pitchFamily="18" charset="0"/>
                <a:cs typeface="Times New Roman" panose="02020603050405020304" pitchFamily="18" charset="0"/>
              </a:rPr>
              <a:t> 2,3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bản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hãy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liệt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kê</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loại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xuồng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ghe</a:t>
            </a:r>
            <a:r>
              <a:rPr lang="en-US" sz="4000" dirty="0" smtClean="0">
                <a:latin typeface="Times New Roman" panose="02020603050405020304" pitchFamily="18" charset="0"/>
                <a:cs typeface="Times New Roman" panose="02020603050405020304" pitchFamily="18" charset="0"/>
              </a:rPr>
              <a:t> ở Nam </a:t>
            </a:r>
            <a:r>
              <a:rPr lang="en-US" sz="4000" dirty="0" err="1" smtClean="0">
                <a:latin typeface="Times New Roman" panose="02020603050405020304" pitchFamily="18" charset="0"/>
                <a:cs typeface="Times New Roman" panose="02020603050405020304" pitchFamily="18" charset="0"/>
              </a:rPr>
              <a:t>Bộ</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nhận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xét</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ghe</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xuồng</a:t>
            </a:r>
            <a:r>
              <a:rPr lang="en-US" sz="4000" dirty="0" smtClean="0">
                <a:latin typeface="Times New Roman" panose="02020603050405020304" pitchFamily="18" charset="0"/>
                <a:cs typeface="Times New Roman" panose="02020603050405020304" pitchFamily="18" charset="0"/>
              </a:rPr>
              <a:t> ở </a:t>
            </a:r>
            <a:r>
              <a:rPr lang="en-US" sz="4000" dirty="0" err="1" smtClean="0">
                <a:latin typeface="Times New Roman" panose="02020603050405020304" pitchFamily="18" charset="0"/>
                <a:cs typeface="Times New Roman" panose="02020603050405020304" pitchFamily="18" charset="0"/>
              </a:rPr>
              <a:t>nơi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đây</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92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p:cNvPicPr>
          <p:nvPr/>
        </p:nvPicPr>
        <p:blipFill>
          <a:blip r:embed="rId3">
            <a:grayscl/>
          </a:blip>
          <a:srcRect/>
          <a:stretch>
            <a:fillRect/>
          </a:stretch>
        </p:blipFill>
        <p:spPr>
          <a:xfrm>
            <a:off x="13276435" y="-1076185"/>
            <a:ext cx="7584729" cy="370451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218556051"/>
              </p:ext>
            </p:extLst>
          </p:nvPr>
        </p:nvGraphicFramePr>
        <p:xfrm>
          <a:off x="838199" y="266700"/>
          <a:ext cx="16230600" cy="9418320"/>
        </p:xfrm>
        <a:graphic>
          <a:graphicData uri="http://schemas.openxmlformats.org/drawingml/2006/table">
            <a:tbl>
              <a:tblPr firstRow="1" bandRow="1">
                <a:tableStyleId>{93296810-A885-4BE3-A3E7-6D5BEEA58F35}</a:tableStyleId>
              </a:tblPr>
              <a:tblGrid>
                <a:gridCol w="2743201">
                  <a:extLst>
                    <a:ext uri="{9D8B030D-6E8A-4147-A177-3AD203B41FA5}">
                      <a16:colId xmlns:a16="http://schemas.microsoft.com/office/drawing/2014/main" val="1663259962"/>
                    </a:ext>
                  </a:extLst>
                </a:gridCol>
                <a:gridCol w="5943599">
                  <a:extLst>
                    <a:ext uri="{9D8B030D-6E8A-4147-A177-3AD203B41FA5}">
                      <a16:colId xmlns:a16="http://schemas.microsoft.com/office/drawing/2014/main" val="4139602990"/>
                    </a:ext>
                  </a:extLst>
                </a:gridCol>
                <a:gridCol w="7543800">
                  <a:extLst>
                    <a:ext uri="{9D8B030D-6E8A-4147-A177-3AD203B41FA5}">
                      <a16:colId xmlns:a16="http://schemas.microsoft.com/office/drawing/2014/main" val="2755330607"/>
                    </a:ext>
                  </a:extLst>
                </a:gridCol>
              </a:tblGrid>
              <a:tr h="370840">
                <a:tc>
                  <a:txBody>
                    <a:bodyPr/>
                    <a:lstStyle/>
                    <a:p>
                      <a:endParaRPr lang="en-US" sz="4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smtClean="0">
                          <a:latin typeface="Times New Roman" panose="02020603050405020304" pitchFamily="18" charset="0"/>
                          <a:cs typeface="Times New Roman" panose="02020603050405020304" pitchFamily="18" charset="0"/>
                        </a:rPr>
                        <a:t>Xuồng</a:t>
                      </a:r>
                      <a:r>
                        <a:rPr lang="en-US" sz="4000" baseline="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smtClean="0">
                          <a:latin typeface="Times New Roman" panose="02020603050405020304" pitchFamily="18" charset="0"/>
                          <a:cs typeface="Times New Roman" panose="02020603050405020304" pitchFamily="18" charset="0"/>
                        </a:rPr>
                        <a:t>Ghe</a:t>
                      </a:r>
                      <a:endParaRPr lang="en-US" sz="4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1799475"/>
                  </a:ext>
                </a:extLst>
              </a:tr>
              <a:tr h="370840">
                <a:tc>
                  <a:txBody>
                    <a:bodyPr/>
                    <a:lstStyle/>
                    <a:p>
                      <a:pPr algn="ctr"/>
                      <a:r>
                        <a:rPr lang="en-US" sz="4000" b="1" dirty="0" err="1" smtClean="0">
                          <a:latin typeface="Times New Roman" panose="02020603050405020304" pitchFamily="18" charset="0"/>
                          <a:cs typeface="Times New Roman" panose="02020603050405020304" pitchFamily="18" charset="0"/>
                        </a:rPr>
                        <a:t>Phân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loại</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4000" dirty="0" err="1" smtClean="0">
                          <a:latin typeface="Times New Roman" panose="02020603050405020304" pitchFamily="18" charset="0"/>
                          <a:cs typeface="Times New Roman" panose="02020603050405020304" pitchFamily="18" charset="0"/>
                        </a:rPr>
                        <a:t>Xuồng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ba</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lá</a:t>
                      </a:r>
                      <a:endParaRPr lang="en-US" sz="4000" baseline="0" dirty="0" smtClean="0">
                        <a:latin typeface="Times New Roman" panose="02020603050405020304" pitchFamily="18" charset="0"/>
                        <a:cs typeface="Times New Roman" panose="02020603050405020304" pitchFamily="18" charset="0"/>
                      </a:endParaRPr>
                    </a:p>
                    <a:p>
                      <a:r>
                        <a:rPr lang="en-US" sz="4000" baseline="0" dirty="0" err="1" smtClean="0">
                          <a:latin typeface="Times New Roman" panose="02020603050405020304" pitchFamily="18" charset="0"/>
                          <a:cs typeface="Times New Roman" panose="02020603050405020304" pitchFamily="18" charset="0"/>
                        </a:rPr>
                        <a:t>Xuồng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năm</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lá</a:t>
                      </a:r>
                      <a:endParaRPr lang="en-US" sz="4000" baseline="0" dirty="0" smtClean="0">
                        <a:latin typeface="Times New Roman" panose="02020603050405020304" pitchFamily="18" charset="0"/>
                        <a:cs typeface="Times New Roman" panose="02020603050405020304" pitchFamily="18" charset="0"/>
                      </a:endParaRPr>
                    </a:p>
                    <a:p>
                      <a:r>
                        <a:rPr lang="en-US" sz="4000" baseline="0" dirty="0" err="1" smtClean="0">
                          <a:latin typeface="Times New Roman" panose="02020603050405020304" pitchFamily="18" charset="0"/>
                          <a:cs typeface="Times New Roman" panose="02020603050405020304" pitchFamily="18" charset="0"/>
                        </a:rPr>
                        <a:t>Xuồng</a:t>
                      </a:r>
                      <a:r>
                        <a:rPr lang="en-US" sz="4000" baseline="0" dirty="0" smtClean="0">
                          <a:latin typeface="Times New Roman" panose="02020603050405020304" pitchFamily="18" charset="0"/>
                          <a:cs typeface="Times New Roman" panose="02020603050405020304" pitchFamily="18" charset="0"/>
                        </a:rPr>
                        <a:t> tam </a:t>
                      </a:r>
                      <a:r>
                        <a:rPr lang="en-US" sz="4000" baseline="0" dirty="0" err="1" smtClean="0">
                          <a:latin typeface="Times New Roman" panose="02020603050405020304" pitchFamily="18" charset="0"/>
                          <a:cs typeface="Times New Roman" panose="02020603050405020304" pitchFamily="18" charset="0"/>
                        </a:rPr>
                        <a:t>bản</a:t>
                      </a:r>
                      <a:endParaRPr lang="en-US" sz="4000" baseline="0" dirty="0" smtClean="0">
                        <a:latin typeface="Times New Roman" panose="02020603050405020304" pitchFamily="18" charset="0"/>
                        <a:cs typeface="Times New Roman" panose="02020603050405020304" pitchFamily="18" charset="0"/>
                      </a:endParaRPr>
                    </a:p>
                    <a:p>
                      <a:r>
                        <a:rPr lang="en-US" sz="4000" baseline="0" dirty="0" err="1" smtClean="0">
                          <a:latin typeface="Times New Roman" panose="02020603050405020304" pitchFamily="18" charset="0"/>
                          <a:cs typeface="Times New Roman" panose="02020603050405020304" pitchFamily="18" charset="0"/>
                        </a:rPr>
                        <a:t>Xuồng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vỏ</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gòn</a:t>
                      </a:r>
                      <a:endParaRPr lang="en-US" sz="4000" baseline="0" dirty="0" smtClean="0">
                        <a:latin typeface="Times New Roman" panose="02020603050405020304" pitchFamily="18" charset="0"/>
                        <a:cs typeface="Times New Roman" panose="02020603050405020304" pitchFamily="18" charset="0"/>
                      </a:endParaRPr>
                    </a:p>
                    <a:p>
                      <a:r>
                        <a:rPr lang="en-US" sz="4000" baseline="0" dirty="0" err="1" smtClean="0">
                          <a:latin typeface="Times New Roman" panose="02020603050405020304" pitchFamily="18" charset="0"/>
                          <a:cs typeface="Times New Roman" panose="02020603050405020304" pitchFamily="18" charset="0"/>
                        </a:rPr>
                        <a:t>Xuồng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độc</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mộc</a:t>
                      </a:r>
                      <a:endParaRPr lang="en-US" sz="4000" baseline="0" dirty="0" smtClean="0">
                        <a:latin typeface="Times New Roman" panose="02020603050405020304" pitchFamily="18" charset="0"/>
                        <a:cs typeface="Times New Roman" panose="02020603050405020304" pitchFamily="18" charset="0"/>
                      </a:endParaRPr>
                    </a:p>
                    <a:p>
                      <a:r>
                        <a:rPr lang="en-US" sz="4000" baseline="0" dirty="0" err="1" smtClean="0">
                          <a:latin typeface="Times New Roman" panose="02020603050405020304" pitchFamily="18" charset="0"/>
                          <a:cs typeface="Times New Roman" panose="02020603050405020304" pitchFamily="18" charset="0"/>
                        </a:rPr>
                        <a:t>Xuồng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máy</a:t>
                      </a:r>
                      <a:endParaRPr lang="en-US" sz="4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4000" dirty="0" err="1" smtClean="0">
                          <a:latin typeface="Times New Roman" panose="02020603050405020304" pitchFamily="18" charset="0"/>
                          <a:cs typeface="Times New Roman" panose="02020603050405020304" pitchFamily="18" charset="0"/>
                        </a:rPr>
                        <a:t>Ghe</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bầu</a:t>
                      </a:r>
                      <a:endParaRPr lang="en-US" sz="4000" dirty="0" smtClean="0">
                        <a:latin typeface="Times New Roman" panose="02020603050405020304" pitchFamily="18" charset="0"/>
                        <a:cs typeface="Times New Roman" panose="02020603050405020304" pitchFamily="18" charset="0"/>
                      </a:endParaRPr>
                    </a:p>
                    <a:p>
                      <a:r>
                        <a:rPr lang="en-US" sz="4000" dirty="0" err="1" smtClean="0">
                          <a:latin typeface="Times New Roman" panose="02020603050405020304" pitchFamily="18" charset="0"/>
                          <a:cs typeface="Times New Roman" panose="02020603050405020304" pitchFamily="18" charset="0"/>
                        </a:rPr>
                        <a:t>Ghe</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lồng</a:t>
                      </a:r>
                      <a:endParaRPr lang="en-US" sz="4000" baseline="0" dirty="0" smtClean="0">
                        <a:latin typeface="Times New Roman" panose="02020603050405020304" pitchFamily="18" charset="0"/>
                        <a:cs typeface="Times New Roman" panose="02020603050405020304" pitchFamily="18" charset="0"/>
                      </a:endParaRPr>
                    </a:p>
                    <a:p>
                      <a:r>
                        <a:rPr lang="en-US" sz="4000" baseline="0" dirty="0" err="1" smtClean="0">
                          <a:latin typeface="Times New Roman" panose="02020603050405020304" pitchFamily="18" charset="0"/>
                          <a:cs typeface="Times New Roman" panose="02020603050405020304" pitchFamily="18" charset="0"/>
                        </a:rPr>
                        <a:t>Ghe</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chài</a:t>
                      </a:r>
                      <a:endParaRPr lang="en-US" sz="4000" baseline="0" dirty="0" smtClean="0">
                        <a:latin typeface="Times New Roman" panose="02020603050405020304" pitchFamily="18" charset="0"/>
                        <a:cs typeface="Times New Roman" panose="02020603050405020304" pitchFamily="18" charset="0"/>
                      </a:endParaRPr>
                    </a:p>
                    <a:p>
                      <a:r>
                        <a:rPr lang="en-US" sz="4000" baseline="0" dirty="0" err="1" smtClean="0">
                          <a:latin typeface="Times New Roman" panose="02020603050405020304" pitchFamily="18" charset="0"/>
                          <a:cs typeface="Times New Roman" panose="02020603050405020304" pitchFamily="18" charset="0"/>
                        </a:rPr>
                        <a:t>Ghe</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cào</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tôm</a:t>
                      </a:r>
                      <a:endParaRPr lang="en-US" sz="4000" baseline="0" dirty="0" smtClean="0">
                        <a:latin typeface="Times New Roman" panose="02020603050405020304" pitchFamily="18" charset="0"/>
                        <a:cs typeface="Times New Roman" panose="02020603050405020304" pitchFamily="18" charset="0"/>
                      </a:endParaRPr>
                    </a:p>
                    <a:p>
                      <a:r>
                        <a:rPr lang="en-US" sz="4000" baseline="0" dirty="0" err="1" smtClean="0">
                          <a:latin typeface="Times New Roman" panose="02020603050405020304" pitchFamily="18" charset="0"/>
                          <a:cs typeface="Times New Roman" panose="02020603050405020304" pitchFamily="18" charset="0"/>
                        </a:rPr>
                        <a:t>Ghe</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ngo</a:t>
                      </a:r>
                      <a:endParaRPr lang="en-US" sz="4000" baseline="0" dirty="0" smtClean="0">
                        <a:latin typeface="Times New Roman" panose="02020603050405020304" pitchFamily="18" charset="0"/>
                        <a:cs typeface="Times New Roman" panose="02020603050405020304" pitchFamily="18" charset="0"/>
                      </a:endParaRPr>
                    </a:p>
                    <a:p>
                      <a:r>
                        <a:rPr lang="en-US" sz="4000" baseline="0" dirty="0" err="1" smtClean="0">
                          <a:latin typeface="Times New Roman" panose="02020603050405020304" pitchFamily="18" charset="0"/>
                          <a:cs typeface="Times New Roman" panose="02020603050405020304" pitchFamily="18" charset="0"/>
                        </a:rPr>
                        <a:t>Ghe</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hầu</a:t>
                      </a:r>
                      <a:endParaRPr lang="en-US" sz="4000" baseline="0" dirty="0" smtClean="0">
                        <a:latin typeface="Times New Roman" panose="02020603050405020304" pitchFamily="18" charset="0"/>
                        <a:cs typeface="Times New Roman" panose="02020603050405020304" pitchFamily="18" charset="0"/>
                      </a:endParaRPr>
                    </a:p>
                    <a:p>
                      <a:r>
                        <a:rPr lang="en-US" sz="4000" baseline="0" dirty="0" err="1" smtClean="0">
                          <a:latin typeface="Times New Roman" panose="02020603050405020304" pitchFamily="18" charset="0"/>
                          <a:cs typeface="Times New Roman" panose="02020603050405020304" pitchFamily="18" charset="0"/>
                        </a:rPr>
                        <a:t>Ghe</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câu</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Phú</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Quốc</a:t>
                      </a:r>
                      <a:endParaRPr lang="en-US" sz="4000" baseline="0" dirty="0" smtClean="0">
                        <a:latin typeface="Times New Roman" panose="02020603050405020304" pitchFamily="18" charset="0"/>
                        <a:cs typeface="Times New Roman" panose="02020603050405020304" pitchFamily="18" charset="0"/>
                      </a:endParaRPr>
                    </a:p>
                    <a:p>
                      <a:r>
                        <a:rPr lang="en-US" sz="4000" baseline="0" dirty="0" err="1" smtClean="0">
                          <a:latin typeface="Times New Roman" panose="02020603050405020304" pitchFamily="18" charset="0"/>
                          <a:cs typeface="Times New Roman" panose="02020603050405020304" pitchFamily="18" charset="0"/>
                        </a:rPr>
                        <a:t>Ghe</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cửa</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Bà</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Rịa</a:t>
                      </a:r>
                      <a:endParaRPr lang="en-US" sz="4000" baseline="0" dirty="0" smtClean="0">
                        <a:latin typeface="Times New Roman" panose="02020603050405020304" pitchFamily="18" charset="0"/>
                        <a:cs typeface="Times New Roman" panose="02020603050405020304" pitchFamily="18" charset="0"/>
                      </a:endParaRPr>
                    </a:p>
                    <a:p>
                      <a:r>
                        <a:rPr lang="en-US" sz="4000" baseline="0" dirty="0" err="1" smtClean="0">
                          <a:latin typeface="Times New Roman" panose="02020603050405020304" pitchFamily="18" charset="0"/>
                          <a:cs typeface="Times New Roman" panose="02020603050405020304" pitchFamily="18" charset="0"/>
                        </a:rPr>
                        <a:t>Ghe</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lưới</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rừng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Phước</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Hải</a:t>
                      </a:r>
                      <a:endParaRPr lang="en-US" sz="4000" baseline="0" dirty="0" smtClean="0">
                        <a:latin typeface="Times New Roman" panose="02020603050405020304" pitchFamily="18" charset="0"/>
                        <a:cs typeface="Times New Roman" panose="02020603050405020304" pitchFamily="18" charset="0"/>
                      </a:endParaRPr>
                    </a:p>
                    <a:p>
                      <a:r>
                        <a:rPr lang="en-US" sz="4000" baseline="0" dirty="0" err="1" smtClean="0">
                          <a:latin typeface="Times New Roman" panose="02020603050405020304" pitchFamily="18" charset="0"/>
                          <a:cs typeface="Times New Roman" panose="02020603050405020304" pitchFamily="18" charset="0"/>
                        </a:rPr>
                        <a:t>Ghe</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Cửa</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Đại</a:t>
                      </a:r>
                      <a:endParaRPr lang="en-US" sz="4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30593298"/>
                  </a:ext>
                </a:extLst>
              </a:tr>
              <a:tr h="370840">
                <a:tc>
                  <a:txBody>
                    <a:bodyPr/>
                    <a:lstStyle/>
                    <a:p>
                      <a:pPr algn="ctr"/>
                      <a:r>
                        <a:rPr lang="en-US" sz="4000" b="1" dirty="0" err="1" smtClean="0">
                          <a:latin typeface="Times New Roman" panose="02020603050405020304" pitchFamily="18" charset="0"/>
                          <a:cs typeface="Times New Roman" panose="02020603050405020304" pitchFamily="18" charset="0"/>
                        </a:rPr>
                        <a:t>Nhận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xét</a:t>
                      </a:r>
                      <a:endParaRPr lang="en-US" sz="40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4000" dirty="0" smtClean="0">
                          <a:latin typeface="Times New Roman" panose="02020603050405020304" pitchFamily="18" charset="0"/>
                          <a:cs typeface="Times New Roman" panose="02020603050405020304" pitchFamily="18" charset="0"/>
                        </a:rPr>
                        <a:t>NT: </a:t>
                      </a:r>
                      <a:r>
                        <a:rPr lang="en-US" sz="4000" dirty="0" err="1" smtClean="0">
                          <a:latin typeface="Times New Roman" panose="02020603050405020304" pitchFamily="18" charset="0"/>
                          <a:cs typeface="Times New Roman" panose="02020603050405020304" pitchFamily="18" charset="0"/>
                        </a:rPr>
                        <a:t>Liệt</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kê</a:t>
                      </a:r>
                      <a:r>
                        <a:rPr lang="en-US" sz="4000" baseline="0" dirty="0" smtClean="0">
                          <a:latin typeface="Times New Roman" panose="02020603050405020304" pitchFamily="18" charset="0"/>
                          <a:cs typeface="Times New Roman" panose="02020603050405020304" pitchFamily="18" charset="0"/>
                        </a:rPr>
                        <a:t> </a:t>
                      </a:r>
                      <a:r>
                        <a:rPr lang="en-US" sz="40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latin typeface="Times New Roman" panose="02020603050405020304" pitchFamily="18" charset="0"/>
                          <a:cs typeface="Times New Roman" panose="02020603050405020304" pitchFamily="18" charset="0"/>
                        </a:rPr>
                        <a:t>Rất</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đa</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dạng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với</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nhiều</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loại</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xuồng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khác</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nhau</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và</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mục</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đích</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sử</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dụng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khác</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nhau</a:t>
                      </a:r>
                      <a:endParaRPr lang="en-US" sz="4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4000" dirty="0" smtClean="0">
                          <a:latin typeface="Times New Roman" panose="02020603050405020304" pitchFamily="18" charset="0"/>
                          <a:cs typeface="Times New Roman" panose="02020603050405020304" pitchFamily="18" charset="0"/>
                        </a:rPr>
                        <a:t>NT: </a:t>
                      </a:r>
                      <a:r>
                        <a:rPr lang="en-US" sz="4000" dirty="0" err="1" smtClean="0">
                          <a:latin typeface="Times New Roman" panose="02020603050405020304" pitchFamily="18" charset="0"/>
                          <a:cs typeface="Times New Roman" panose="02020603050405020304" pitchFamily="18" charset="0"/>
                        </a:rPr>
                        <a:t>Miêu</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tả</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l</a:t>
                      </a:r>
                      <a:r>
                        <a:rPr lang="en-US" sz="4000" dirty="0" err="1" smtClean="0">
                          <a:latin typeface="Times New Roman" panose="02020603050405020304" pitchFamily="18" charset="0"/>
                          <a:cs typeface="Times New Roman" panose="02020603050405020304" pitchFamily="18" charset="0"/>
                        </a:rPr>
                        <a:t>iệ</a:t>
                      </a:r>
                      <a:r>
                        <a:rPr lang="en-US" sz="4000" baseline="0" dirty="0" err="1" smtClean="0">
                          <a:latin typeface="Times New Roman" panose="02020603050405020304" pitchFamily="18" charset="0"/>
                          <a:cs typeface="Times New Roman" panose="02020603050405020304" pitchFamily="18" charset="0"/>
                        </a:rPr>
                        <a:t>t</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kê</a:t>
                      </a:r>
                      <a:r>
                        <a:rPr lang="en-US" sz="4000" baseline="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Rất</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đa</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dạng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và</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thường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là</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những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chiếc</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ghe</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có</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kích</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thước</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lớn</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sức</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chở</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nặng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và</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đi</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đường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dài</a:t>
                      </a:r>
                      <a:r>
                        <a:rPr lang="en-US" sz="4000" baseline="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64648746"/>
                  </a:ext>
                </a:extLst>
              </a:tr>
            </a:tbl>
          </a:graphicData>
        </a:graphic>
      </p:graphicFrame>
    </p:spTree>
    <p:extLst>
      <p:ext uri="{BB962C8B-B14F-4D97-AF65-F5344CB8AC3E}">
        <p14:creationId xmlns:p14="http://schemas.microsoft.com/office/powerpoint/2010/main" val="177970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31634" y="1257300"/>
            <a:ext cx="15375995" cy="6342598"/>
          </a:xfrm>
          <a:prstGeom prst="rect">
            <a:avLst/>
          </a:prstGeom>
        </p:spPr>
      </p:pic>
      <p:pic>
        <p:nvPicPr>
          <p:cNvPr id="4" name="Picture 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5925800" y="-103338"/>
            <a:ext cx="3029522" cy="4114800"/>
          </a:xfrm>
          <a:prstGeom prst="rect">
            <a:avLst/>
          </a:prstGeom>
        </p:spPr>
      </p:pic>
      <p:pic>
        <p:nvPicPr>
          <p:cNvPr id="6" name="Picture 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439061" y="8107422"/>
            <a:ext cx="7315200" cy="1609344"/>
          </a:xfrm>
          <a:prstGeom prst="rect">
            <a:avLst/>
          </a:prstGeom>
        </p:spPr>
      </p:pic>
      <p:grpSp>
        <p:nvGrpSpPr>
          <p:cNvPr id="12" name="Group 5"/>
          <p:cNvGrpSpPr>
            <a:grpSpLocks noChangeAspect="1"/>
          </p:cNvGrpSpPr>
          <p:nvPr/>
        </p:nvGrpSpPr>
        <p:grpSpPr>
          <a:xfrm>
            <a:off x="228600" y="4565459"/>
            <a:ext cx="4972805" cy="5246370"/>
            <a:chOff x="0" y="0"/>
            <a:chExt cx="2077720" cy="2192020"/>
          </a:xfrm>
        </p:grpSpPr>
        <p:sp>
          <p:nvSpPr>
            <p:cNvPr id="13" name="Freeform 6"/>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20"/>
              <a:stretch>
                <a:fillRect l="-2736" r="-2736"/>
              </a:stretch>
            </a:blipFill>
          </p:spPr>
        </p:sp>
      </p:grpSp>
      <p:pic>
        <p:nvPicPr>
          <p:cNvPr id="2" name="Picture 1"/>
          <p:cNvPicPr>
            <a:picLocks noChangeAspect="1"/>
          </p:cNvPicPr>
          <p:nvPr/>
        </p:nvPicPr>
        <p:blipFill>
          <a:blip r:embed="rId21"/>
          <a:stretch>
            <a:fillRect/>
          </a:stretch>
        </p:blipFill>
        <p:spPr>
          <a:xfrm>
            <a:off x="4182859" y="3047441"/>
            <a:ext cx="9827604" cy="3023878"/>
          </a:xfrm>
          <a:prstGeom prst="rect">
            <a:avLst/>
          </a:prstGeom>
        </p:spPr>
      </p:pic>
    </p:spTree>
    <p:extLst>
      <p:ext uri="{BB962C8B-B14F-4D97-AF65-F5344CB8AC3E}">
        <p14:creationId xmlns:p14="http://schemas.microsoft.com/office/powerpoint/2010/main" val="382818406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00200" y="723899"/>
            <a:ext cx="14782800" cy="8081531"/>
          </a:xfrm>
          <a:prstGeom prst="rect">
            <a:avLst/>
          </a:prstGeom>
        </p:spPr>
      </p:pic>
      <p:pic>
        <p:nvPicPr>
          <p:cNvPr id="2" name="Picture 1"/>
          <p:cNvPicPr>
            <a:picLocks noChangeAspect="1"/>
          </p:cNvPicPr>
          <p:nvPr/>
        </p:nvPicPr>
        <p:blipFill>
          <a:blip r:embed="rId7"/>
          <a:stretch>
            <a:fillRect/>
          </a:stretch>
        </p:blipFill>
        <p:spPr>
          <a:xfrm>
            <a:off x="1600200" y="723899"/>
            <a:ext cx="13857409" cy="6285521"/>
          </a:xfrm>
          <a:prstGeom prst="rect">
            <a:avLst/>
          </a:prstGeom>
        </p:spPr>
      </p:pic>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571500"/>
            <a:ext cx="15316200" cy="3956017"/>
          </a:xfrm>
          <a:prstGeom prst="rect">
            <a:avLst/>
          </a:prstGeom>
        </p:spPr>
      </p:pic>
      <p:pic>
        <p:nvPicPr>
          <p:cNvPr id="3" name="Picture 10"/>
          <p:cNvPicPr>
            <a:picLocks noChangeAspect="1"/>
          </p:cNvPicPr>
          <p:nvPr/>
        </p:nvPicPr>
        <p:blipFill>
          <a:blip r:embed="rId4">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838200" y="5143500"/>
            <a:ext cx="7449078" cy="4038600"/>
          </a:xfrm>
          <a:prstGeom prst="rect">
            <a:avLst/>
          </a:prstGeom>
        </p:spPr>
      </p:pic>
      <p:sp>
        <p:nvSpPr>
          <p:cNvPr id="4" name="TextBox 3"/>
          <p:cNvSpPr txBox="1"/>
          <p:nvPr/>
        </p:nvSpPr>
        <p:spPr>
          <a:xfrm>
            <a:off x="2064834" y="5546984"/>
            <a:ext cx="5029200" cy="3170099"/>
          </a:xfrm>
          <a:prstGeom prst="rect">
            <a:avLst/>
          </a:prstGeom>
          <a:noFill/>
        </p:spPr>
        <p:txBody>
          <a:bodyPr wrap="square" rtlCol="0">
            <a:spAutoFit/>
          </a:bodyPr>
          <a:lstStyle/>
          <a:p>
            <a:pPr algn="just"/>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loại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phương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giao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hữu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vừa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ẩn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chứa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trị</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hóa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đáo</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5" name="Picture 10"/>
          <p:cNvPicPr>
            <a:picLocks noChangeAspect="1"/>
          </p:cNvPicPr>
          <p:nvPr/>
        </p:nvPicPr>
        <p:blipFill>
          <a:blip r:embed="rId4">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8686800" y="5137177"/>
            <a:ext cx="7449078" cy="4038600"/>
          </a:xfrm>
          <a:prstGeom prst="rect">
            <a:avLst/>
          </a:prstGeom>
        </p:spPr>
      </p:pic>
      <p:sp>
        <p:nvSpPr>
          <p:cNvPr id="6" name="TextBox 5"/>
          <p:cNvSpPr txBox="1"/>
          <p:nvPr/>
        </p:nvSpPr>
        <p:spPr>
          <a:xfrm>
            <a:off x="9913434" y="5540661"/>
            <a:ext cx="5029200" cy="2554545"/>
          </a:xfrm>
          <a:prstGeom prst="rect">
            <a:avLst/>
          </a:prstGeom>
          <a:noFill/>
        </p:spPr>
        <p:txBody>
          <a:bodyPr wrap="square" rtlCol="0">
            <a:spAutoFit/>
          </a:bodyPr>
          <a:lstStyle/>
          <a:p>
            <a:pPr algn="just"/>
            <a:r>
              <a:rPr lang="en-US" sz="4000" dirty="0" err="1" smtClean="0">
                <a:latin typeface="Times New Roman" panose="02020603050405020304" pitchFamily="18" charset="0"/>
                <a:cs typeface="Times New Roman" panose="02020603050405020304" pitchFamily="18" charset="0"/>
              </a:rPr>
              <a:t>Sau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khoa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thuật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phát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triển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ghe</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xuồng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vẫn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giữ</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vị</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quan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trọng</a:t>
            </a:r>
            <a:endParaRPr lang="en-US" sz="4000" dirty="0">
              <a:latin typeface="Times New Roman" panose="02020603050405020304" pitchFamily="18" charset="0"/>
              <a:cs typeface="Times New Roman" panose="02020603050405020304" pitchFamily="18" charset="0"/>
            </a:endParaRPr>
          </a:p>
        </p:txBody>
      </p:sp>
      <p:pic>
        <p:nvPicPr>
          <p:cNvPr id="7" name="Picture 9"/>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4942634" y="7353300"/>
            <a:ext cx="5646381" cy="4114800"/>
          </a:xfrm>
          <a:prstGeom prst="rect">
            <a:avLst/>
          </a:prstGeom>
        </p:spPr>
      </p:pic>
      <p:pic>
        <p:nvPicPr>
          <p:cNvPr id="8" name="Picture 8"/>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92016" y="7156477"/>
            <a:ext cx="3860431" cy="4114800"/>
          </a:xfrm>
          <a:prstGeom prst="rect">
            <a:avLst/>
          </a:prstGeom>
        </p:spPr>
      </p:pic>
    </p:spTree>
    <p:extLst>
      <p:ext uri="{BB962C8B-B14F-4D97-AF65-F5344CB8AC3E}">
        <p14:creationId xmlns:p14="http://schemas.microsoft.com/office/powerpoint/2010/main" val="387118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31634" y="1257300"/>
            <a:ext cx="15375995" cy="6342598"/>
          </a:xfrm>
          <a:prstGeom prst="rect">
            <a:avLst/>
          </a:prstGeom>
        </p:spPr>
      </p:pic>
      <p:pic>
        <p:nvPicPr>
          <p:cNvPr id="4" name="Picture 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5925800" y="-103338"/>
            <a:ext cx="3029522" cy="4114800"/>
          </a:xfrm>
          <a:prstGeom prst="rect">
            <a:avLst/>
          </a:prstGeom>
        </p:spPr>
      </p:pic>
      <p:pic>
        <p:nvPicPr>
          <p:cNvPr id="6" name="Picture 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439061" y="8107422"/>
            <a:ext cx="7315200" cy="1609344"/>
          </a:xfrm>
          <a:prstGeom prst="rect">
            <a:avLst/>
          </a:prstGeom>
        </p:spPr>
      </p:pic>
      <p:pic>
        <p:nvPicPr>
          <p:cNvPr id="8" name="Picture 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73702" y="5685262"/>
            <a:ext cx="3808060" cy="4114800"/>
          </a:xfrm>
          <a:prstGeom prst="rect">
            <a:avLst/>
          </a:prstGeom>
        </p:spPr>
      </p:pic>
      <p:pic>
        <p:nvPicPr>
          <p:cNvPr id="2" name="Picture 1"/>
          <p:cNvPicPr>
            <a:picLocks noChangeAspect="1"/>
          </p:cNvPicPr>
          <p:nvPr/>
        </p:nvPicPr>
        <p:blipFill>
          <a:blip r:embed="rId21"/>
          <a:stretch>
            <a:fillRect/>
          </a:stretch>
        </p:blipFill>
        <p:spPr>
          <a:xfrm>
            <a:off x="4211499" y="3465347"/>
            <a:ext cx="9827604" cy="1926503"/>
          </a:xfrm>
          <a:prstGeom prst="rect">
            <a:avLst/>
          </a:prstGeom>
        </p:spPr>
      </p:pic>
    </p:spTree>
    <p:extLst>
      <p:ext uri="{BB962C8B-B14F-4D97-AF65-F5344CB8AC3E}">
        <p14:creationId xmlns:p14="http://schemas.microsoft.com/office/powerpoint/2010/main" val="117849070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090096" y="7200900"/>
            <a:ext cx="5350213" cy="4114800"/>
          </a:xfrm>
          <a:prstGeom prst="rect">
            <a:avLst/>
          </a:prstGeom>
        </p:spPr>
      </p:pic>
      <p:pic>
        <p:nvPicPr>
          <p:cNvPr id="2" name="Picture 1"/>
          <p:cNvPicPr>
            <a:picLocks noChangeAspect="1"/>
          </p:cNvPicPr>
          <p:nvPr/>
        </p:nvPicPr>
        <p:blipFill rotWithShape="1">
          <a:blip r:embed="rId5"/>
          <a:srcRect l="30088" r="30673"/>
          <a:stretch/>
        </p:blipFill>
        <p:spPr>
          <a:xfrm>
            <a:off x="2590800" y="342900"/>
            <a:ext cx="7543800" cy="10809027"/>
          </a:xfrm>
          <a:prstGeom prst="rect">
            <a:avLst/>
          </a:prstGeom>
        </p:spPr>
      </p:pic>
      <p:sp>
        <p:nvSpPr>
          <p:cNvPr id="3" name="TextBox 2"/>
          <p:cNvSpPr txBox="1"/>
          <p:nvPr/>
        </p:nvSpPr>
        <p:spPr>
          <a:xfrm>
            <a:off x="11430000" y="2705100"/>
            <a:ext cx="5029200" cy="3785652"/>
          </a:xfrm>
          <a:prstGeom prst="rect">
            <a:avLst/>
          </a:prstGeom>
          <a:noFill/>
        </p:spPr>
        <p:txBody>
          <a:bodyPr wrap="square" rtlCol="0">
            <a:spAutoFit/>
          </a:bodyPr>
          <a:lstStyle/>
          <a:p>
            <a:pPr algn="ctr"/>
            <a:r>
              <a:rPr lang="en-US" sz="4000" b="1" dirty="0" err="1" smtClean="0">
                <a:latin typeface="Times New Roman" panose="02020603050405020304" pitchFamily="18" charset="0"/>
                <a:cs typeface="Times New Roman" panose="02020603050405020304" pitchFamily="18" charset="0"/>
              </a:rPr>
              <a:t>Hoạt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động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theo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bàn</a:t>
            </a:r>
            <a:endParaRPr lang="en-US" sz="4000" b="1" dirty="0" smtClean="0">
              <a:latin typeface="Times New Roman" panose="02020603050405020304" pitchFamily="18" charset="0"/>
              <a:cs typeface="Times New Roman" panose="02020603050405020304" pitchFamily="18" charset="0"/>
            </a:endParaRPr>
          </a:p>
          <a:p>
            <a:pPr algn="just"/>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Yêu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cầu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cước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chú</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tài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tham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khảo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gợi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dẫn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Phiếu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tập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a:t>
            </a:r>
            <a:r>
              <a:rPr lang="en-US" sz="4000" dirty="0" smtClean="0">
                <a:latin typeface="Times New Roman" panose="02020603050405020304" pitchFamily="18" charset="0"/>
                <a:cs typeface="Times New Roman" panose="02020603050405020304" pitchFamily="18" charset="0"/>
              </a:rPr>
              <a:t> 3</a:t>
            </a:r>
          </a:p>
          <a:p>
            <a:pPr algn="just"/>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gian</a:t>
            </a:r>
            <a:r>
              <a:rPr lang="en-US" sz="4000" dirty="0" smtClean="0">
                <a:latin typeface="Times New Roman" panose="02020603050405020304" pitchFamily="18" charset="0"/>
                <a:cs typeface="Times New Roman" panose="02020603050405020304" pitchFamily="18" charset="0"/>
              </a:rPr>
              <a:t>: 3 </a:t>
            </a:r>
            <a:r>
              <a:rPr lang="en-US" sz="4000" dirty="0" err="1" smtClean="0">
                <a:latin typeface="Times New Roman" panose="02020603050405020304" pitchFamily="18" charset="0"/>
                <a:cs typeface="Times New Roman" panose="02020603050405020304" pitchFamily="18" charset="0"/>
              </a:rPr>
              <a:t>phút</a:t>
            </a:r>
            <a:endParaRPr lang="en-US" sz="4000" dirty="0" smtClean="0">
              <a:latin typeface="Times New Roman" panose="02020603050405020304" pitchFamily="18" charset="0"/>
              <a:cs typeface="Times New Roman" panose="02020603050405020304" pitchFamily="18" charset="0"/>
            </a:endParaRPr>
          </a:p>
        </p:txBody>
      </p:sp>
      <p:pic>
        <p:nvPicPr>
          <p:cNvPr id="5"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621000" y="-1714500"/>
            <a:ext cx="3860431" cy="4114800"/>
          </a:xfrm>
          <a:prstGeom prst="rect">
            <a:avLst/>
          </a:prstGeom>
        </p:spPr>
      </p:pic>
    </p:spTree>
    <p:extLst>
      <p:ext uri="{BB962C8B-B14F-4D97-AF65-F5344CB8AC3E}">
        <p14:creationId xmlns:p14="http://schemas.microsoft.com/office/powerpoint/2010/main" val="381741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996302"/>
            <a:ext cx="5257800" cy="3170099"/>
          </a:xfrm>
          <a:prstGeom prst="rect">
            <a:avLst/>
          </a:prstGeom>
          <a:noFill/>
        </p:spPr>
        <p:txBody>
          <a:bodyPr wrap="square" rtlCol="0">
            <a:spAutoFit/>
          </a:bodyPr>
          <a:lstStyle/>
          <a:p>
            <a:pPr algn="just"/>
            <a:r>
              <a:rPr lang="en-US" sz="4000" dirty="0" smtClean="0">
                <a:latin typeface="Times New Roman" panose="02020603050405020304" pitchFamily="18" charset="0"/>
                <a:cs typeface="Times New Roman" panose="02020603050405020304" pitchFamily="18" charset="0"/>
              </a:rPr>
              <a:t>- “Tam </a:t>
            </a:r>
            <a:r>
              <a:rPr lang="en-US" sz="4000" dirty="0" err="1" smtClean="0">
                <a:latin typeface="Times New Roman" panose="02020603050405020304" pitchFamily="18" charset="0"/>
                <a:cs typeface="Times New Roman" panose="02020603050405020304" pitchFamily="18" charset="0"/>
              </a:rPr>
              <a:t>bản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xuất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tiếng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xam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pản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Pháp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phiên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âm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thành</a:t>
            </a:r>
            <a:r>
              <a:rPr lang="en-US" sz="4000" dirty="0" smtClean="0">
                <a:latin typeface="Times New Roman" panose="02020603050405020304" pitchFamily="18" charset="0"/>
                <a:cs typeface="Times New Roman" panose="02020603050405020304" pitchFamily="18" charset="0"/>
              </a:rPr>
              <a:t> “sampan”</a:t>
            </a:r>
            <a:r>
              <a:rPr lang="vi-VN" sz="4000" dirty="0" smtClean="0">
                <a:latin typeface="Times New Roman" panose="02020603050405020304" pitchFamily="18" charset="0"/>
                <a:cs typeface="Times New Roman" panose="02020603050405020304" pitchFamily="18" charset="0"/>
              </a:rPr>
              <a:t> (Cước chú của tác giả văn bản)</a:t>
            </a:r>
            <a:endParaRPr lang="en-US" sz="4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059366" y="6488151"/>
            <a:ext cx="15621000" cy="1938992"/>
          </a:xfrm>
          <a:prstGeom prst="rect">
            <a:avLst/>
          </a:prstGeom>
          <a:noFill/>
        </p:spPr>
        <p:txBody>
          <a:bodyPr wrap="square" rtlCol="0">
            <a:spAutoFit/>
          </a:bodyPr>
          <a:lstStyle/>
          <a:p>
            <a:pPr algn="just"/>
            <a:r>
              <a:rPr lang="vi-VN" sz="40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smtClean="0">
                <a:latin typeface="Times New Roman" panose="02020603050405020304" pitchFamily="18" charset="0"/>
                <a:cs typeface="Times New Roman" panose="02020603050405020304" pitchFamily="18" charset="0"/>
              </a:rPr>
              <a:t>Hai </a:t>
            </a:r>
            <a:r>
              <a:rPr lang="en-US" sz="4000" b="1" dirty="0" err="1" smtClean="0">
                <a:latin typeface="Times New Roman" panose="02020603050405020304" pitchFamily="18" charset="0"/>
                <a:cs typeface="Times New Roman" panose="02020603050405020304" pitchFamily="18" charset="0"/>
              </a:rPr>
              <a:t>cước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chú</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này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giúp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đọc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hiểu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được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xuất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xứ</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nghĩa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các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từ</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ngữ</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này</a:t>
            </a:r>
            <a:r>
              <a:rPr lang="en-US" sz="4000" b="1" dirty="0" smtClean="0">
                <a:latin typeface="Times New Roman" panose="02020603050405020304" pitchFamily="18" charset="0"/>
                <a:cs typeface="Times New Roman" panose="02020603050405020304" pitchFamily="18" charset="0"/>
              </a:rPr>
              <a:t>. Do </a:t>
            </a:r>
            <a:r>
              <a:rPr lang="en-US" sz="4000" b="1" dirty="0" err="1" smtClean="0">
                <a:latin typeface="Times New Roman" panose="02020603050405020304" pitchFamily="18" charset="0"/>
                <a:cs typeface="Times New Roman" panose="02020603050405020304" pitchFamily="18" charset="0"/>
              </a:rPr>
              <a:t>đó</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nếu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bỏ</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văn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bản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sẽ</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không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được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hiểu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một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cách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đầy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đủ</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cặn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kẽ</a:t>
            </a:r>
            <a:endParaRPr lang="en-US" sz="40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0880144" y="996302"/>
            <a:ext cx="6324600" cy="4401205"/>
          </a:xfrm>
          <a:prstGeom prst="rect">
            <a:avLst/>
          </a:prstGeom>
          <a:noFill/>
        </p:spPr>
        <p:txBody>
          <a:bodyPr wrap="square" rtlCol="0">
            <a:spAutoFit/>
          </a:bodyPr>
          <a:lstStyle/>
          <a:p>
            <a:pPr algn="just"/>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Chài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xuất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xứ</a:t>
            </a:r>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từ tiếng “pok chài” của người Triều Châu, Trung Quốc (pok: nhiều; chài: tải)</a:t>
            </a:r>
          </a:p>
          <a:p>
            <a:pPr algn="just"/>
            <a:r>
              <a:rPr lang="vi-VN" sz="4000" dirty="0" smtClean="0">
                <a:latin typeface="Times New Roman" panose="02020603050405020304" pitchFamily="18" charset="0"/>
                <a:cs typeface="Times New Roman" panose="02020603050405020304" pitchFamily="18" charset="0"/>
                <a:sym typeface="Wingdings" panose="05000000000000000000" pitchFamily="2" charset="2"/>
              </a:rPr>
              <a:t> “Ghe chài”: loại ghe có sức tải lớn (Cước chú của tác giả văn bản)</a:t>
            </a:r>
            <a:endParaRPr lang="en-US" sz="4000" dirty="0">
              <a:latin typeface="Times New Roman" panose="02020603050405020304" pitchFamily="18" charset="0"/>
              <a:cs typeface="Times New Roman" panose="02020603050405020304" pitchFamily="18" charset="0"/>
            </a:endParaRPr>
          </a:p>
        </p:txBody>
      </p:sp>
      <p:pic>
        <p:nvPicPr>
          <p:cNvPr id="5" name="Picture 5"/>
          <p:cNvPicPr>
            <a:picLocks noChangeAspect="1"/>
          </p:cNvPicPr>
          <p:nvPr/>
        </p:nvPicPr>
        <p:blipFill>
          <a:blip r:embed="rId3"/>
          <a:srcRect/>
          <a:stretch>
            <a:fillRect/>
          </a:stretch>
        </p:blipFill>
        <p:spPr>
          <a:xfrm>
            <a:off x="11734800" y="8953500"/>
            <a:ext cx="7000193" cy="15925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39468" y="2750535"/>
            <a:ext cx="4540676" cy="2831731"/>
          </a:xfrm>
          <a:prstGeom prst="rect">
            <a:avLst/>
          </a:prstGeom>
        </p:spPr>
      </p:pic>
      <p:pic>
        <p:nvPicPr>
          <p:cNvPr id="7"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705501" y="-1028700"/>
            <a:ext cx="3164998" cy="2549161"/>
          </a:xfrm>
          <a:prstGeom prst="rect">
            <a:avLst/>
          </a:prstGeom>
        </p:spPr>
      </p:pic>
      <p:sp>
        <p:nvSpPr>
          <p:cNvPr id="8" name="TextBox 7"/>
          <p:cNvSpPr txBox="1"/>
          <p:nvPr/>
        </p:nvSpPr>
        <p:spPr>
          <a:xfrm>
            <a:off x="790456" y="245880"/>
            <a:ext cx="5257800" cy="707886"/>
          </a:xfrm>
          <a:prstGeom prst="rect">
            <a:avLst/>
          </a:prstGeom>
          <a:noFill/>
        </p:spPr>
        <p:txBody>
          <a:bodyPr wrap="square" rtlCol="0">
            <a:spAutoFit/>
          </a:bodyPr>
          <a:lstStyle/>
          <a:p>
            <a:pPr algn="just"/>
            <a:r>
              <a:rPr lang="vi-VN" sz="4000" b="1" dirty="0" smtClean="0">
                <a:latin typeface="Times New Roman" panose="02020603050405020304" pitchFamily="18" charset="0"/>
                <a:cs typeface="Times New Roman" panose="02020603050405020304" pitchFamily="18" charset="0"/>
              </a:rPr>
              <a:t>a. Cước chú</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741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44400" y="3036377"/>
            <a:ext cx="5257800" cy="4401205"/>
          </a:xfrm>
          <a:prstGeom prst="rect">
            <a:avLst/>
          </a:prstGeom>
          <a:noFill/>
        </p:spPr>
        <p:txBody>
          <a:bodyPr wrap="square" rtlCol="0">
            <a:spAutoFit/>
          </a:bodyPr>
          <a:lstStyle/>
          <a:p>
            <a:pPr algn="just"/>
            <a:r>
              <a:rPr lang="vi-VN" sz="4000" dirty="0" smtClean="0">
                <a:latin typeface="Times New Roman" panose="02020603050405020304" pitchFamily="18" charset="0"/>
                <a:cs typeface="Times New Roman" panose="02020603050405020304" pitchFamily="18" charset="0"/>
              </a:rPr>
              <a:t>Phần tài liệu tham khảo thể hiện được các nguồn thông tin mà người viết đã sử dụng trong bài viết của mình, giúp thông tin thêm phong phú và thuyết phục</a:t>
            </a:r>
            <a:endParaRPr lang="en-US" sz="4000" dirty="0">
              <a:latin typeface="Times New Roman" panose="02020603050405020304" pitchFamily="18" charset="0"/>
              <a:cs typeface="Times New Roman" panose="02020603050405020304" pitchFamily="18" charset="0"/>
            </a:endParaRPr>
          </a:p>
        </p:txBody>
      </p:sp>
      <p:pic>
        <p:nvPicPr>
          <p:cNvPr id="5" name="Picture 5"/>
          <p:cNvPicPr>
            <a:picLocks noChangeAspect="1"/>
          </p:cNvPicPr>
          <p:nvPr/>
        </p:nvPicPr>
        <p:blipFill>
          <a:blip r:embed="rId3"/>
          <a:srcRect/>
          <a:stretch>
            <a:fillRect/>
          </a:stretch>
        </p:blipFill>
        <p:spPr>
          <a:xfrm>
            <a:off x="11734800" y="8953500"/>
            <a:ext cx="7000193" cy="1592544"/>
          </a:xfrm>
          <a:prstGeom prst="rect">
            <a:avLst/>
          </a:prstGeom>
        </p:spPr>
      </p:pic>
      <p:pic>
        <p:nvPicPr>
          <p:cNvPr id="7"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705501" y="-1028700"/>
            <a:ext cx="3164998" cy="2549161"/>
          </a:xfrm>
          <a:prstGeom prst="rect">
            <a:avLst/>
          </a:prstGeom>
        </p:spPr>
      </p:pic>
      <p:sp>
        <p:nvSpPr>
          <p:cNvPr id="8" name="TextBox 7"/>
          <p:cNvSpPr txBox="1"/>
          <p:nvPr/>
        </p:nvSpPr>
        <p:spPr>
          <a:xfrm>
            <a:off x="790456" y="245880"/>
            <a:ext cx="5257800" cy="707886"/>
          </a:xfrm>
          <a:prstGeom prst="rect">
            <a:avLst/>
          </a:prstGeom>
          <a:noFill/>
        </p:spPr>
        <p:txBody>
          <a:bodyPr wrap="square" rtlCol="0">
            <a:spAutoFit/>
          </a:bodyPr>
          <a:lstStyle/>
          <a:p>
            <a:pPr algn="just"/>
            <a:r>
              <a:rPr lang="vi-VN" sz="4000" b="1" dirty="0" smtClean="0">
                <a:latin typeface="Times New Roman" panose="02020603050405020304" pitchFamily="18" charset="0"/>
                <a:cs typeface="Times New Roman" panose="02020603050405020304" pitchFamily="18" charset="0"/>
              </a:rPr>
              <a:t>b. Tài liệu tham khảo</a:t>
            </a:r>
            <a:endParaRPr lang="en-US" sz="400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16"/>
          <a:srcRect b="2340"/>
          <a:stretch/>
        </p:blipFill>
        <p:spPr>
          <a:xfrm>
            <a:off x="668842" y="2057113"/>
            <a:ext cx="10917401" cy="6359734"/>
          </a:xfrm>
          <a:prstGeom prst="rect">
            <a:avLst/>
          </a:prstGeom>
        </p:spPr>
      </p:pic>
    </p:spTree>
    <p:extLst>
      <p:ext uri="{BB962C8B-B14F-4D97-AF65-F5344CB8AC3E}">
        <p14:creationId xmlns:p14="http://schemas.microsoft.com/office/powerpoint/2010/main" val="381247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p:nvPr/>
        </p:nvSpPr>
        <p:spPr>
          <a:xfrm>
            <a:off x="1752600" y="2400300"/>
            <a:ext cx="15468600" cy="3429000"/>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chemeClr val="accent3">
              <a:lumMod val="20000"/>
              <a:lumOff val="80000"/>
            </a:schemeClr>
          </a:solidFill>
        </p:spPr>
      </p:sp>
      <p:sp>
        <p:nvSpPr>
          <p:cNvPr id="2" name="TextBox 1"/>
          <p:cNvSpPr txBox="1"/>
          <p:nvPr/>
        </p:nvSpPr>
        <p:spPr>
          <a:xfrm>
            <a:off x="2286000" y="3086100"/>
            <a:ext cx="14325600" cy="1938992"/>
          </a:xfrm>
          <a:prstGeom prst="rect">
            <a:avLst/>
          </a:prstGeom>
          <a:noFill/>
        </p:spPr>
        <p:txBody>
          <a:bodyPr wrap="square" rtlCol="0">
            <a:spAutoFit/>
          </a:bodyPr>
          <a:lstStyle/>
          <a:p>
            <a:pPr algn="just"/>
            <a:r>
              <a:rPr lang="vi-VN" sz="4000" dirty="0" smtClean="0">
                <a:latin typeface="Times New Roman" panose="02020603050405020304" pitchFamily="18" charset="0"/>
                <a:cs typeface="Times New Roman" panose="02020603050405020304" pitchFamily="18" charset="0"/>
              </a:rPr>
              <a:t>Cước chú và tài liệu tham khảo góp phần tạo nên sự chính xác, rõ ràng, phong phú thông tin của văn bản. Đây là một trong những yếu tố có mối quan hệ hỗ trợ cho việc đạt được mục đích của văn bản</a:t>
            </a:r>
            <a:endParaRPr lang="en-US" sz="4000" dirty="0">
              <a:latin typeface="Times New Roman" panose="02020603050405020304" pitchFamily="18" charset="0"/>
              <a:cs typeface="Times New Roman" panose="02020603050405020304" pitchFamily="18" charset="0"/>
            </a:endParaRPr>
          </a:p>
        </p:txBody>
      </p:sp>
      <p:pic>
        <p:nvPicPr>
          <p:cNvPr id="6" name="Picture 9"/>
          <p:cNvPicPr>
            <a:picLocks noChangeAspect="1"/>
          </p:cNvPicPr>
          <p:nvPr/>
        </p:nvPicPr>
        <p:blipFill>
          <a:blip r:embed="rId3"/>
          <a:srcRect/>
          <a:stretch>
            <a:fillRect/>
          </a:stretch>
        </p:blipFill>
        <p:spPr>
          <a:xfrm>
            <a:off x="14097000" y="6510454"/>
            <a:ext cx="4006139" cy="4114135"/>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017" y="36241"/>
            <a:ext cx="3401166" cy="2759197"/>
          </a:xfrm>
          <a:prstGeom prst="rect">
            <a:avLst/>
          </a:prstGeom>
        </p:spPr>
      </p:pic>
      <p:pic>
        <p:nvPicPr>
          <p:cNvPr id="8" name="Picture 2"/>
          <p:cNvPicPr>
            <a:picLocks noChangeAspect="1"/>
          </p:cNvPicPr>
          <p:nvPr/>
        </p:nvPicPr>
        <p:blipFill>
          <a:blip r:embed="rId8"/>
          <a:srcRect/>
          <a:stretch>
            <a:fillRect/>
          </a:stretch>
        </p:blipFill>
        <p:spPr>
          <a:xfrm>
            <a:off x="457200" y="6676024"/>
            <a:ext cx="7109168" cy="3794518"/>
          </a:xfrm>
          <a:prstGeom prst="rect">
            <a:avLst/>
          </a:prstGeom>
        </p:spPr>
      </p:pic>
    </p:spTree>
    <p:extLst>
      <p:ext uri="{BB962C8B-B14F-4D97-AF65-F5344CB8AC3E}">
        <p14:creationId xmlns:p14="http://schemas.microsoft.com/office/powerpoint/2010/main" val="12377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ợ nổi Cái Răng Cần Thơ,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55920"/>
            <a:ext cx="541020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hám phá nét đặc sắc của Chợ nổi Cái Răng Cần Thơ chốn miền Tây sông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5455920"/>
            <a:ext cx="541020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gày hội Du lịch “Văn hóa chợ nổi Cái Ră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7080" y="5455920"/>
            <a:ext cx="5405120" cy="4250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p:cNvPicPr>
            <a:picLocks noChangeAspect="1"/>
          </p:cNvPicPr>
          <p:nvPr/>
        </p:nvPicPr>
        <p:blipFill>
          <a:blip r:embed="rId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828800" y="647700"/>
            <a:ext cx="13792200" cy="4114800"/>
          </a:xfrm>
          <a:prstGeom prst="rect">
            <a:avLst/>
          </a:prstGeom>
        </p:spPr>
      </p:pic>
      <p:pic>
        <p:nvPicPr>
          <p:cNvPr id="2" name="Picture 1"/>
          <p:cNvPicPr>
            <a:picLocks noChangeAspect="1"/>
          </p:cNvPicPr>
          <p:nvPr/>
        </p:nvPicPr>
        <p:blipFill>
          <a:blip r:embed="rId19"/>
          <a:stretch>
            <a:fillRect/>
          </a:stretch>
        </p:blipFill>
        <p:spPr>
          <a:xfrm>
            <a:off x="3811098" y="1409700"/>
            <a:ext cx="9827604" cy="3023878"/>
          </a:xfrm>
          <a:prstGeom prst="rect">
            <a:avLst/>
          </a:prstGeom>
        </p:spPr>
      </p:pic>
    </p:spTree>
    <p:extLst>
      <p:ext uri="{BB962C8B-B14F-4D97-AF65-F5344CB8AC3E}">
        <p14:creationId xmlns:p14="http://schemas.microsoft.com/office/powerpoint/2010/main" val="1035014984"/>
      </p:ext>
    </p:extLst>
  </p:cSld>
  <p:clrMapOvr>
    <a:masterClrMapping/>
  </p:clrMapOvr>
  <p:transition spd="slow">
    <p:push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14400" y="1790700"/>
            <a:ext cx="6723033" cy="8496300"/>
          </a:xfrm>
          <a:prstGeom prst="rect">
            <a:avLst/>
          </a:prstGeom>
        </p:spPr>
      </p:pic>
      <p:pic>
        <p:nvPicPr>
          <p:cNvPr id="3"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536948" y="647700"/>
            <a:ext cx="6723033" cy="8839200"/>
          </a:xfrm>
          <a:prstGeom prst="rect">
            <a:avLst/>
          </a:prstGeom>
        </p:spPr>
      </p:pic>
      <p:sp>
        <p:nvSpPr>
          <p:cNvPr id="4" name="TextBox 3"/>
          <p:cNvSpPr txBox="1"/>
          <p:nvPr/>
        </p:nvSpPr>
        <p:spPr>
          <a:xfrm>
            <a:off x="1647016" y="3027366"/>
            <a:ext cx="5257800" cy="6247864"/>
          </a:xfrm>
          <a:prstGeom prst="rect">
            <a:avLst/>
          </a:prstGeom>
          <a:noFill/>
        </p:spPr>
        <p:txBody>
          <a:bodyPr wrap="square" rtlCol="0">
            <a:spAutoFit/>
          </a:bodyPr>
          <a:lstStyle/>
          <a:p>
            <a:pPr algn="ctr"/>
            <a:r>
              <a:rPr lang="vi-VN" sz="4000" b="1" dirty="0" smtClean="0">
                <a:latin typeface="Times New Roman" panose="02020603050405020304" pitchFamily="18" charset="0"/>
                <a:cs typeface="Times New Roman" panose="02020603050405020304" pitchFamily="18" charset="0"/>
              </a:rPr>
              <a:t>1. Nghệ thuật</a:t>
            </a:r>
          </a:p>
          <a:p>
            <a:pPr marL="571500" indent="-571500" algn="just">
              <a:buFontTx/>
              <a:buChar char="-"/>
            </a:pPr>
            <a:r>
              <a:rPr lang="vi-VN" sz="4000" dirty="0" smtClean="0">
                <a:latin typeface="Times New Roman" panose="02020603050405020304" pitchFamily="18" charset="0"/>
                <a:cs typeface="Times New Roman" panose="02020603050405020304" pitchFamily="18" charset="0"/>
              </a:rPr>
              <a:t>Nội dung được trình bày một cách logic, cô đọng, cung cấp đầy đủ thông tin.</a:t>
            </a:r>
          </a:p>
          <a:p>
            <a:pPr marL="571500" indent="-571500" algn="just">
              <a:buFontTx/>
              <a:buChar char="-"/>
            </a:pPr>
            <a:r>
              <a:rPr lang="vi-VN" sz="4000" dirty="0" smtClean="0">
                <a:latin typeface="Times New Roman" panose="02020603050405020304" pitchFamily="18" charset="0"/>
                <a:cs typeface="Times New Roman" panose="02020603050405020304" pitchFamily="18" charset="0"/>
              </a:rPr>
              <a:t>Ngôn ngữ phổ thông, trong sáng, dễ hiểu</a:t>
            </a:r>
          </a:p>
          <a:p>
            <a:pPr marL="571500" indent="-571500" algn="just">
              <a:buFontTx/>
              <a:buChar char="-"/>
            </a:pPr>
            <a:r>
              <a:rPr lang="vi-VN" sz="4000" dirty="0" smtClean="0">
                <a:latin typeface="Times New Roman" panose="02020603050405020304" pitchFamily="18" charset="0"/>
                <a:cs typeface="Times New Roman" panose="02020603050405020304" pitchFamily="18" charset="0"/>
              </a:rPr>
              <a:t>Sử dụng linh hoạt cước chú và tài liệu tham khảo.</a:t>
            </a: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070348" y="1830920"/>
            <a:ext cx="5257800" cy="6863417"/>
          </a:xfrm>
          <a:prstGeom prst="rect">
            <a:avLst/>
          </a:prstGeom>
          <a:noFill/>
        </p:spPr>
        <p:txBody>
          <a:bodyPr wrap="square" rtlCol="0">
            <a:spAutoFit/>
          </a:bodyPr>
          <a:lstStyle/>
          <a:p>
            <a:pPr algn="ctr"/>
            <a:r>
              <a:rPr lang="vi-VN" sz="4000" b="1" dirty="0" smtClean="0">
                <a:latin typeface="Times New Roman" panose="02020603050405020304" pitchFamily="18" charset="0"/>
                <a:cs typeface="Times New Roman" panose="02020603050405020304" pitchFamily="18" charset="0"/>
              </a:rPr>
              <a:t>2. Nội dung</a:t>
            </a:r>
          </a:p>
          <a:p>
            <a:pPr marL="571500" indent="-571500" algn="just">
              <a:buFontTx/>
              <a:buChar char="-"/>
            </a:pPr>
            <a:r>
              <a:rPr lang="vi-VN" sz="4000" dirty="0" smtClean="0">
                <a:latin typeface="Times New Roman" panose="02020603050405020304" pitchFamily="18" charset="0"/>
                <a:cs typeface="Times New Roman" panose="02020603050405020304" pitchFamily="18" charset="0"/>
              </a:rPr>
              <a:t>Văn bản đề cập đến giá trị kinh tế và văn hóa của ghe xuồng đối với người dân Nam Bộ.</a:t>
            </a:r>
          </a:p>
          <a:p>
            <a:pPr marL="571500" indent="-571500" algn="just">
              <a:buFontTx/>
              <a:buChar char="-"/>
            </a:pPr>
            <a:r>
              <a:rPr lang="vi-VN" sz="4000" dirty="0" smtClean="0">
                <a:latin typeface="Times New Roman" panose="02020603050405020304" pitchFamily="18" charset="0"/>
                <a:cs typeface="Times New Roman" panose="02020603050405020304" pitchFamily="18" charset="0"/>
              </a:rPr>
              <a:t>Ghe xuồng vừa là một phương tiện di chuyển, vận tải, vừa là một nét đẹp văn hóa.</a:t>
            </a:r>
            <a:endParaRPr lang="en-US" sz="4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47625">
            <a:off x="17147178" y="-495127"/>
            <a:ext cx="1337344" cy="2468252"/>
          </a:xfrm>
          <a:prstGeom prst="rect">
            <a:avLst/>
          </a:prstGeom>
        </p:spPr>
      </p:pic>
      <p:pic>
        <p:nvPicPr>
          <p:cNvPr id="7" name="Picture 3"/>
          <p:cNvPicPr>
            <a:picLocks noChangeAspect="1"/>
          </p:cNvPicPr>
          <p:nvPr/>
        </p:nvPicPr>
        <p:blipFill>
          <a:blip r:embed="rId16"/>
          <a:srcRect/>
          <a:stretch>
            <a:fillRect/>
          </a:stretch>
        </p:blipFill>
        <p:spPr>
          <a:xfrm>
            <a:off x="17302744" y="5406259"/>
            <a:ext cx="1713504" cy="2339255"/>
          </a:xfrm>
          <a:prstGeom prst="rect">
            <a:avLst/>
          </a:prstGeom>
        </p:spPr>
      </p:pic>
      <p:pic>
        <p:nvPicPr>
          <p:cNvPr id="8" name="Picture 7"/>
          <p:cNvPicPr>
            <a:picLocks noChangeAspect="1"/>
          </p:cNvPicPr>
          <p:nvPr/>
        </p:nvPicPr>
        <p:blipFill>
          <a:blip r:embed="rId17"/>
          <a:srcRect/>
          <a:stretch>
            <a:fillRect/>
          </a:stretch>
        </p:blipFill>
        <p:spPr>
          <a:xfrm>
            <a:off x="-250619" y="-792978"/>
            <a:ext cx="2330038" cy="2729181"/>
          </a:xfrm>
          <a:prstGeom prst="rect">
            <a:avLst/>
          </a:prstGeom>
        </p:spPr>
      </p:pic>
      <p:pic>
        <p:nvPicPr>
          <p:cNvPr id="9" name="Picture 4"/>
          <p:cNvPicPr>
            <a:picLocks noChangeAspect="1"/>
          </p:cNvPicPr>
          <p:nvPr/>
        </p:nvPicPr>
        <p:blipFill>
          <a:blip r:embed="rId18"/>
          <a:srcRect/>
          <a:stretch>
            <a:fillRect/>
          </a:stretch>
        </p:blipFill>
        <p:spPr>
          <a:xfrm>
            <a:off x="14110524" y="8688029"/>
            <a:ext cx="5002763" cy="1844769"/>
          </a:xfrm>
          <a:prstGeom prst="rect">
            <a:avLst/>
          </a:prstGeom>
        </p:spPr>
      </p:pic>
    </p:spTree>
    <p:extLst>
      <p:ext uri="{BB962C8B-B14F-4D97-AF65-F5344CB8AC3E}">
        <p14:creationId xmlns:p14="http://schemas.microsoft.com/office/powerpoint/2010/main" val="263367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ợ nổi Cái Răng Cần Thơ,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55920"/>
            <a:ext cx="541020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hám phá nét đặc sắc của Chợ nổi Cái Răng Cần Thơ chốn miền Tây sông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5455920"/>
            <a:ext cx="541020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gày hội Du lịch “Văn hóa chợ nổi Cái Ră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7080" y="5455920"/>
            <a:ext cx="5405120" cy="4250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p:cNvPicPr>
            <a:picLocks noChangeAspect="1"/>
          </p:cNvPicPr>
          <p:nvPr/>
        </p:nvPicPr>
        <p:blipFill>
          <a:blip r:embed="rId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828800" y="647700"/>
            <a:ext cx="13792200" cy="4114800"/>
          </a:xfrm>
          <a:prstGeom prst="rect">
            <a:avLst/>
          </a:prstGeom>
        </p:spPr>
      </p:pic>
      <p:pic>
        <p:nvPicPr>
          <p:cNvPr id="2" name="Picture 1"/>
          <p:cNvPicPr>
            <a:picLocks noChangeAspect="1"/>
          </p:cNvPicPr>
          <p:nvPr/>
        </p:nvPicPr>
        <p:blipFill>
          <a:blip r:embed="rId19"/>
          <a:stretch>
            <a:fillRect/>
          </a:stretch>
        </p:blipFill>
        <p:spPr>
          <a:xfrm>
            <a:off x="4115898" y="1741848"/>
            <a:ext cx="9827604" cy="1926503"/>
          </a:xfrm>
          <a:prstGeom prst="rect">
            <a:avLst/>
          </a:prstGeom>
        </p:spPr>
      </p:pic>
    </p:spTree>
    <p:extLst>
      <p:ext uri="{BB962C8B-B14F-4D97-AF65-F5344CB8AC3E}">
        <p14:creationId xmlns:p14="http://schemas.microsoft.com/office/powerpoint/2010/main" val="941346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571500"/>
            <a:ext cx="16383000" cy="1938992"/>
          </a:xfrm>
          <a:prstGeom prst="rect">
            <a:avLst/>
          </a:prstGeom>
          <a:noFill/>
        </p:spPr>
        <p:txBody>
          <a:bodyPr wrap="square" rtlCol="0">
            <a:spAutoFit/>
          </a:bodyPr>
          <a:lstStyle/>
          <a:p>
            <a:pPr algn="just"/>
            <a:r>
              <a:rPr lang="en-US" sz="4000" b="1" dirty="0" err="1" smtClean="0">
                <a:latin typeface="Times New Roman" panose="02020603050405020304" pitchFamily="18" charset="0"/>
                <a:cs typeface="Times New Roman" panose="02020603050405020304" pitchFamily="18" charset="0"/>
              </a:rPr>
              <a:t>Tìm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hiểu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thêm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từ</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nhiều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nguồn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thông</a:t>
            </a:r>
            <a:r>
              <a:rPr lang="en-US" sz="4000" b="1" dirty="0" smtClean="0">
                <a:latin typeface="Times New Roman" panose="02020603050405020304" pitchFamily="18" charset="0"/>
                <a:cs typeface="Times New Roman" panose="02020603050405020304" pitchFamily="18" charset="0"/>
              </a:rPr>
              <a:t> tin </a:t>
            </a:r>
            <a:r>
              <a:rPr lang="en-US" sz="4000" b="1" dirty="0" err="1" smtClean="0">
                <a:latin typeface="Times New Roman" panose="02020603050405020304" pitchFamily="18" charset="0"/>
                <a:cs typeface="Times New Roman" panose="02020603050405020304" pitchFamily="18" charset="0"/>
              </a:rPr>
              <a:t>khác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nhau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để</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nêu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một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số</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nét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thay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đổi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về</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phương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tiện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lại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vận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chuyển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hiện</a:t>
            </a:r>
            <a:r>
              <a:rPr lang="en-US" sz="4000" b="1" dirty="0" smtClean="0">
                <a:latin typeface="Times New Roman" panose="02020603050405020304" pitchFamily="18" charset="0"/>
                <a:cs typeface="Times New Roman" panose="02020603050405020304" pitchFamily="18" charset="0"/>
              </a:rPr>
              <a:t> nay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vùng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sông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nước</a:t>
            </a:r>
            <a:r>
              <a:rPr lang="en-US" sz="4000" b="1" dirty="0" smtClean="0">
                <a:latin typeface="Times New Roman" panose="02020603050405020304" pitchFamily="18" charset="0"/>
                <a:cs typeface="Times New Roman" panose="02020603050405020304" pitchFamily="18" charset="0"/>
              </a:rPr>
              <a:t> Nam </a:t>
            </a:r>
            <a:r>
              <a:rPr lang="en-US" sz="4000" b="1" dirty="0" err="1" smtClean="0">
                <a:latin typeface="Times New Roman" panose="02020603050405020304" pitchFamily="18" charset="0"/>
                <a:cs typeface="Times New Roman" panose="02020603050405020304" pitchFamily="18" charset="0"/>
              </a:rPr>
              <a:t>Bộ</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990600" y="2933700"/>
            <a:ext cx="5715000" cy="3785652"/>
          </a:xfrm>
          <a:prstGeom prst="rect">
            <a:avLst/>
          </a:prstGeom>
          <a:noFill/>
        </p:spPr>
        <p:txBody>
          <a:bodyPr wrap="square" rtlCol="0">
            <a:spAutoFit/>
          </a:bodyPr>
          <a:lstStyle/>
          <a:p>
            <a:pPr algn="just"/>
            <a:r>
              <a:rPr lang="vi-VN" sz="4000" dirty="0" smtClean="0">
                <a:latin typeface="Times New Roman" panose="02020603050405020304" pitchFamily="18" charset="0"/>
                <a:cs typeface="Times New Roman" panose="02020603050405020304" pitchFamily="18" charset="0"/>
              </a:rPr>
              <a:t>Gần </a:t>
            </a:r>
            <a:r>
              <a:rPr lang="vi-VN" sz="4000" dirty="0">
                <a:latin typeface="Times New Roman" panose="02020603050405020304" pitchFamily="18" charset="0"/>
                <a:cs typeface="Times New Roman" panose="02020603050405020304" pitchFamily="18" charset="0"/>
              </a:rPr>
              <a:t>đây người dân Nam Bộ còn sử dụng các loại xe mô- tô, xuồng máy,...một số loại phương tiện vận chuyển hiện đại hơn trong sinh hoạt, lao động.</a:t>
            </a:r>
            <a:endParaRPr lang="en-US" sz="4000" dirty="0">
              <a:latin typeface="Times New Roman" panose="02020603050405020304" pitchFamily="18" charset="0"/>
              <a:cs typeface="Times New Roman" panose="02020603050405020304" pitchFamily="18" charset="0"/>
            </a:endParaRPr>
          </a:p>
        </p:txBody>
      </p:sp>
      <p:pic>
        <p:nvPicPr>
          <p:cNvPr id="11266" name="Picture 2" descr="CẬN CẢNH NHỮNG CHIẾC GHE CÀO - TÀU BIỂN - THUYỀN ĐÁNH CÁ TẤP NẬP RA KHƠI.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933700"/>
            <a:ext cx="10468452" cy="588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85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barn(inVertical)">
                                      <p:cBhvr>
                                        <p:cTn id="15"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ợ nổi Cái Răng Cần Thơ,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55920"/>
            <a:ext cx="541020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hám phá nét đặc sắc của Chợ nổi Cái Răng Cần Thơ chốn miền Tây sông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5455920"/>
            <a:ext cx="541020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gày hội Du lịch “Văn hóa chợ nổi Cái Ră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7080" y="5455920"/>
            <a:ext cx="5405120" cy="4250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p:cNvPicPr>
            <a:picLocks noChangeAspect="1"/>
          </p:cNvPicPr>
          <p:nvPr/>
        </p:nvPicPr>
        <p:blipFill>
          <a:blip r:embed="rId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828800" y="647700"/>
            <a:ext cx="13792200" cy="4114800"/>
          </a:xfrm>
          <a:prstGeom prst="rect">
            <a:avLst/>
          </a:prstGeom>
        </p:spPr>
      </p:pic>
      <p:pic>
        <p:nvPicPr>
          <p:cNvPr id="3" name="Picture 2"/>
          <p:cNvPicPr>
            <a:picLocks noChangeAspect="1"/>
          </p:cNvPicPr>
          <p:nvPr/>
        </p:nvPicPr>
        <p:blipFill>
          <a:blip r:embed="rId19"/>
          <a:stretch>
            <a:fillRect/>
          </a:stretch>
        </p:blipFill>
        <p:spPr>
          <a:xfrm>
            <a:off x="4115898" y="1193161"/>
            <a:ext cx="9827604" cy="3023878"/>
          </a:xfrm>
          <a:prstGeom prst="rect">
            <a:avLst/>
          </a:prstGeom>
        </p:spPr>
      </p:pic>
    </p:spTree>
    <p:extLst>
      <p:ext uri="{BB962C8B-B14F-4D97-AF65-F5344CB8AC3E}">
        <p14:creationId xmlns:p14="http://schemas.microsoft.com/office/powerpoint/2010/main" val="2101454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ợ nổi Cái Răng Cần Thơ,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55920"/>
            <a:ext cx="541020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hám phá nét đặc sắc của Chợ nổi Cái Răng Cần Thơ chốn miền Tây sông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5455920"/>
            <a:ext cx="5410200" cy="42481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gày hội Du lịch “Văn hóa chợ nổi Cái Ră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7080" y="5455920"/>
            <a:ext cx="5405120" cy="4250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p:cNvPicPr>
            <a:picLocks noChangeAspect="1"/>
          </p:cNvPicPr>
          <p:nvPr/>
        </p:nvPicPr>
        <p:blipFill>
          <a:blip r:embed="rId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828800" y="647700"/>
            <a:ext cx="13792200" cy="4114800"/>
          </a:xfrm>
          <a:prstGeom prst="rect">
            <a:avLst/>
          </a:prstGeom>
        </p:spPr>
      </p:pic>
      <p:pic>
        <p:nvPicPr>
          <p:cNvPr id="2" name="Picture 1"/>
          <p:cNvPicPr>
            <a:picLocks noChangeAspect="1"/>
          </p:cNvPicPr>
          <p:nvPr/>
        </p:nvPicPr>
        <p:blipFill>
          <a:blip r:embed="rId19"/>
          <a:stretch>
            <a:fillRect/>
          </a:stretch>
        </p:blipFill>
        <p:spPr>
          <a:xfrm>
            <a:off x="4115898" y="1741848"/>
            <a:ext cx="9827604" cy="1926503"/>
          </a:xfrm>
          <a:prstGeom prst="rect">
            <a:avLst/>
          </a:prstGeom>
        </p:spPr>
      </p:pic>
    </p:spTree>
    <p:extLst>
      <p:ext uri="{BB962C8B-B14F-4D97-AF65-F5344CB8AC3E}">
        <p14:creationId xmlns:p14="http://schemas.microsoft.com/office/powerpoint/2010/main" val="651658321"/>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279793" y="6801816"/>
            <a:ext cx="2087326" cy="4114800"/>
          </a:xfrm>
          <a:prstGeom prst="rect">
            <a:avLst/>
          </a:prstGeom>
        </p:spPr>
      </p:pic>
      <p:pic>
        <p:nvPicPr>
          <p:cNvPr id="16" name="Picture 2"/>
          <p:cNvPicPr>
            <a:picLocks noChangeAspect="1"/>
          </p:cNvPicPr>
          <p:nvPr/>
        </p:nvPicPr>
        <p:blipFill>
          <a:blip r:embed="rId12"/>
          <a:srcRect/>
          <a:stretch>
            <a:fillRect/>
          </a:stretch>
        </p:blipFill>
        <p:spPr>
          <a:xfrm>
            <a:off x="-482330" y="2932495"/>
            <a:ext cx="3932015" cy="3927100"/>
          </a:xfrm>
          <a:prstGeom prst="rect">
            <a:avLst/>
          </a:prstGeom>
        </p:spPr>
      </p:pic>
      <p:pic>
        <p:nvPicPr>
          <p:cNvPr id="3"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970503">
            <a:off x="12304441" y="6896100"/>
            <a:ext cx="7109806" cy="4114800"/>
          </a:xfrm>
          <a:prstGeom prst="rect">
            <a:avLst/>
          </a:prstGeom>
        </p:spPr>
      </p:pic>
      <p:sp>
        <p:nvSpPr>
          <p:cNvPr id="9" name="TextBox 8"/>
          <p:cNvSpPr txBox="1"/>
          <p:nvPr/>
        </p:nvSpPr>
        <p:spPr>
          <a:xfrm>
            <a:off x="7315200" y="3926549"/>
            <a:ext cx="9982200" cy="1938992"/>
          </a:xfrm>
          <a:prstGeom prst="rect">
            <a:avLst/>
          </a:prstGeom>
          <a:noFill/>
        </p:spPr>
        <p:txBody>
          <a:bodyPr wrap="square" rtlCol="0">
            <a:spAutoFit/>
          </a:bodyPr>
          <a:lstStyle/>
          <a:p>
            <a:pPr algn="just"/>
            <a:r>
              <a:rPr lang="vi-VN" sz="4000" dirty="0" smtClean="0">
                <a:latin typeface="Times New Roman" panose="02020603050405020304" pitchFamily="18" charset="0"/>
                <a:cs typeface="Times New Roman" panose="02020603050405020304" pitchFamily="18" charset="0"/>
              </a:rPr>
              <a:t>Em hãy đóng vai một người dân Nam Bộ để giới thiệu về ghe hoặc xuồng nam Bộ (có thể kết hợp tranh, ảnh để giới thiệu về đối tượng)</a:t>
            </a:r>
            <a:endParaRPr lang="en-US" sz="4000" dirty="0">
              <a:latin typeface="Times New Roman" panose="02020603050405020304" pitchFamily="18" charset="0"/>
              <a:cs typeface="Times New Roman" panose="02020603050405020304" pitchFamily="18" charset="0"/>
            </a:endParaRPr>
          </a:p>
        </p:txBody>
      </p:sp>
      <p:pic>
        <p:nvPicPr>
          <p:cNvPr id="29698" name="Picture 2" descr="Du lịch miền Tây Nam Bộ - Nhất định phải đến một lần trong đời - Vivu"/>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396827">
            <a:off x="-212677" y="571500"/>
            <a:ext cx="4860877" cy="30839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5"/>
          <a:stretch>
            <a:fillRect/>
          </a:stretch>
        </p:blipFill>
        <p:spPr>
          <a:xfrm>
            <a:off x="7054141" y="1333500"/>
            <a:ext cx="10504318" cy="2139881"/>
          </a:xfrm>
          <a:prstGeom prst="rect">
            <a:avLst/>
          </a:prstGeom>
        </p:spPr>
      </p:pic>
      <p:pic>
        <p:nvPicPr>
          <p:cNvPr id="12" name="Picture 11"/>
          <p:cNvPicPr>
            <a:picLocks noChangeAspect="1"/>
          </p:cNvPicPr>
          <p:nvPr/>
        </p:nvPicPr>
        <p:blipFill>
          <a:blip r:embed="rId16"/>
          <a:stretch>
            <a:fillRect/>
          </a:stretch>
        </p:blipFill>
        <p:spPr>
          <a:xfrm>
            <a:off x="2057400" y="3482207"/>
            <a:ext cx="4714492" cy="2988031"/>
          </a:xfrm>
          <a:prstGeom prst="rect">
            <a:avLst/>
          </a:prstGeom>
        </p:spPr>
      </p:pic>
      <p:pic>
        <p:nvPicPr>
          <p:cNvPr id="13" name="Picture 12"/>
          <p:cNvPicPr>
            <a:picLocks noChangeAspect="1"/>
          </p:cNvPicPr>
          <p:nvPr/>
        </p:nvPicPr>
        <p:blipFill>
          <a:blip r:embed="rId17"/>
          <a:stretch>
            <a:fillRect/>
          </a:stretch>
        </p:blipFill>
        <p:spPr>
          <a:xfrm rot="1052226">
            <a:off x="994079" y="6870904"/>
            <a:ext cx="5046720" cy="3364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arn(inVertical)">
                                      <p:cBhvr>
                                        <p:cTn id="7" dur="500"/>
                                        <p:tgtEl>
                                          <p:spTgt spid="29698"/>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02000" y="7124700"/>
            <a:ext cx="3955352" cy="4114800"/>
          </a:xfrm>
          <a:prstGeom prst="rect">
            <a:avLst/>
          </a:prstGeom>
        </p:spPr>
      </p:pic>
      <p:grpSp>
        <p:nvGrpSpPr>
          <p:cNvPr id="5" name="Group 2"/>
          <p:cNvGrpSpPr/>
          <p:nvPr/>
        </p:nvGrpSpPr>
        <p:grpSpPr>
          <a:xfrm>
            <a:off x="1028700" y="2659384"/>
            <a:ext cx="16230600" cy="6598916"/>
            <a:chOff x="0" y="0"/>
            <a:chExt cx="17532556" cy="8889747"/>
          </a:xfrm>
        </p:grpSpPr>
        <p:sp>
          <p:nvSpPr>
            <p:cNvPr id="7"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8" name="Rectangle 7"/>
          <p:cNvSpPr/>
          <p:nvPr/>
        </p:nvSpPr>
        <p:spPr>
          <a:xfrm>
            <a:off x="609600" y="495300"/>
            <a:ext cx="9282118" cy="769441"/>
          </a:xfrm>
          <a:prstGeom prst="rect">
            <a:avLst/>
          </a:prstGeom>
        </p:spPr>
        <p:txBody>
          <a:bodyPr wrap="square">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1. </a:t>
            </a:r>
            <a:r>
              <a:rPr lang="en-US" sz="4400" b="1" dirty="0" err="1" smtClean="0">
                <a:solidFill>
                  <a:prstClr val="black"/>
                </a:solidFill>
                <a:latin typeface="Times New Roman" panose="02020603050405020304" pitchFamily="18" charset="0"/>
                <a:cs typeface="Times New Roman" panose="02020603050405020304" pitchFamily="18" charset="0"/>
              </a:rPr>
              <a:t>Đọc</a:t>
            </a:r>
            <a:r>
              <a:rPr lang="en-US" sz="4400" b="1" dirty="0" smtClean="0">
                <a:solidFill>
                  <a:prstClr val="black"/>
                </a:solidFill>
                <a:latin typeface="Times New Roman" panose="02020603050405020304" pitchFamily="18" charset="0"/>
                <a:cs typeface="Times New Roman" panose="02020603050405020304" pitchFamily="18" charset="0"/>
              </a:rPr>
              <a:t> – </a:t>
            </a:r>
            <a:r>
              <a:rPr lang="en-US" sz="4400" b="1" dirty="0" err="1" smtClean="0">
                <a:solidFill>
                  <a:prstClr val="black"/>
                </a:solidFill>
                <a:latin typeface="Times New Roman" panose="02020603050405020304" pitchFamily="18" charset="0"/>
                <a:cs typeface="Times New Roman" panose="02020603050405020304" pitchFamily="18" charset="0"/>
              </a:rPr>
              <a:t>chú</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thích</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914400" y="1577342"/>
            <a:ext cx="9282118" cy="769441"/>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a. </a:t>
            </a:r>
            <a:r>
              <a:rPr lang="en-US" sz="4400" dirty="0" err="1" smtClean="0">
                <a:solidFill>
                  <a:prstClr val="black"/>
                </a:solidFill>
                <a:latin typeface="Times New Roman" panose="02020603050405020304" pitchFamily="18" charset="0"/>
                <a:cs typeface="Times New Roman" panose="02020603050405020304" pitchFamily="18" charset="0"/>
              </a:rPr>
              <a:t>Đọc</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133600" y="2857500"/>
            <a:ext cx="14706600" cy="4702826"/>
          </a:xfrm>
          <a:prstGeom prst="rect">
            <a:avLst/>
          </a:prstGeom>
        </p:spPr>
        <p:txBody>
          <a:bodyPr wrap="square">
            <a:spAutoFit/>
          </a:bodyPr>
          <a:lstStyle/>
          <a:p>
            <a:pPr algn="just">
              <a:lnSpc>
                <a:spcPct val="107000"/>
              </a:lnSpc>
              <a:tabLst>
                <a:tab pos="90170" algn="l"/>
                <a:tab pos="180340" algn="l"/>
              </a:tabLst>
            </a:pPr>
            <a:r>
              <a:rPr lang="en-US" sz="40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 </a:t>
            </a:r>
            <a:r>
              <a:rPr lang="en-US" sz="40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a:t>
            </a:r>
            <a:r>
              <a:rPr lang="en-US"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a:t>
            </a:r>
            <a:endParaRPr lang="en-US" sz="4000" b="1" dirty="0" smtClean="0">
              <a:solidFill>
                <a:prstClr val="black"/>
              </a:solidFill>
              <a:ea typeface="Calibri" panose="020F0502020204030204" pitchFamily="34" charset="0"/>
              <a:cs typeface="Times New Roman" panose="02020603050405020304" pitchFamily="18" charset="0"/>
            </a:endParaRPr>
          </a:p>
          <a:p>
            <a:pPr algn="just">
              <a:lnSpc>
                <a:spcPct val="107000"/>
              </a:lnSpc>
              <a:tabLst>
                <a:tab pos="90170" algn="l"/>
                <a:tab pos="180340" algn="l"/>
              </a:tabLst>
            </a:pP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khai</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tabLst>
                <a:tab pos="90170" algn="l"/>
                <a:tab pos="180340" algn="l"/>
              </a:tabLst>
            </a:pP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cục</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gồm</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mấy</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mỗi</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tabLst>
                <a:tab pos="90170" algn="l"/>
                <a:tab pos="180340" algn="l"/>
              </a:tabLst>
            </a:pP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tabLst>
                <a:tab pos="90170" algn="l"/>
                <a:tab pos="180340" algn="l"/>
              </a:tabLst>
            </a:pP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mấy</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mỗi</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nhỏ</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40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prstClr val="black"/>
              </a:solidFill>
              <a:ea typeface="Calibri" panose="020F0502020204030204" pitchFamily="34" charset="0"/>
              <a:cs typeface="Times New Roman" panose="02020603050405020304" pitchFamily="18" charset="0"/>
            </a:endParaRPr>
          </a:p>
        </p:txBody>
      </p:sp>
      <p:pic>
        <p:nvPicPr>
          <p:cNvPr id="11"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25800" y="-103338"/>
            <a:ext cx="3029522" cy="4114800"/>
          </a:xfrm>
          <a:prstGeom prst="rect">
            <a:avLst/>
          </a:prstGeom>
        </p:spPr>
      </p:pic>
    </p:spTree>
    <p:extLst>
      <p:ext uri="{BB962C8B-B14F-4D97-AF65-F5344CB8AC3E}">
        <p14:creationId xmlns:p14="http://schemas.microsoft.com/office/powerpoint/2010/main" val="266210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p:cNvPicPr>
          <p:nvPr/>
        </p:nvPicPr>
        <p:blipFill>
          <a:blip r:embed="rId3"/>
          <a:srcRect/>
          <a:stretch>
            <a:fillRect/>
          </a:stretch>
        </p:blipFill>
        <p:spPr>
          <a:xfrm>
            <a:off x="15649744" y="7092"/>
            <a:ext cx="2623388" cy="2694108"/>
          </a:xfrm>
          <a:prstGeom prst="rect">
            <a:avLst/>
          </a:prstGeom>
        </p:spPr>
      </p:pic>
      <p:pic>
        <p:nvPicPr>
          <p:cNvPr id="8" name="Picture 2"/>
          <p:cNvPicPr>
            <a:picLocks noChangeAspect="1"/>
          </p:cNvPicPr>
          <p:nvPr/>
        </p:nvPicPr>
        <p:blipFill>
          <a:blip r:embed="rId4"/>
          <a:srcRect/>
          <a:stretch>
            <a:fillRect/>
          </a:stretch>
        </p:blipFill>
        <p:spPr>
          <a:xfrm>
            <a:off x="457200" y="6676024"/>
            <a:ext cx="7109168" cy="3794518"/>
          </a:xfrm>
          <a:prstGeom prst="rect">
            <a:avLst/>
          </a:prstGeom>
        </p:spPr>
      </p:pic>
      <p:grpSp>
        <p:nvGrpSpPr>
          <p:cNvPr id="9" name="Group 2"/>
          <p:cNvGrpSpPr/>
          <p:nvPr/>
        </p:nvGrpSpPr>
        <p:grpSpPr>
          <a:xfrm>
            <a:off x="1028700" y="2659384"/>
            <a:ext cx="16230600" cy="6598916"/>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11" name="Rectangle 10"/>
          <p:cNvSpPr/>
          <p:nvPr/>
        </p:nvSpPr>
        <p:spPr>
          <a:xfrm>
            <a:off x="609600" y="495300"/>
            <a:ext cx="9282118" cy="769441"/>
          </a:xfrm>
          <a:prstGeom prst="rect">
            <a:avLst/>
          </a:prstGeom>
        </p:spPr>
        <p:txBody>
          <a:bodyPr wrap="square">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1. </a:t>
            </a:r>
            <a:r>
              <a:rPr lang="en-US" sz="4400" b="1" dirty="0" err="1" smtClean="0">
                <a:solidFill>
                  <a:prstClr val="black"/>
                </a:solidFill>
                <a:latin typeface="Times New Roman" panose="02020603050405020304" pitchFamily="18" charset="0"/>
                <a:cs typeface="Times New Roman" panose="02020603050405020304" pitchFamily="18" charset="0"/>
              </a:rPr>
              <a:t>Đọc</a:t>
            </a:r>
            <a:r>
              <a:rPr lang="en-US" sz="4400" b="1" dirty="0" smtClean="0">
                <a:solidFill>
                  <a:prstClr val="black"/>
                </a:solidFill>
                <a:latin typeface="Times New Roman" panose="02020603050405020304" pitchFamily="18" charset="0"/>
                <a:cs typeface="Times New Roman" panose="02020603050405020304" pitchFamily="18" charset="0"/>
              </a:rPr>
              <a:t> – </a:t>
            </a:r>
            <a:r>
              <a:rPr lang="en-US" sz="4400" b="1" dirty="0" err="1" smtClean="0">
                <a:solidFill>
                  <a:prstClr val="black"/>
                </a:solidFill>
                <a:latin typeface="Times New Roman" panose="02020603050405020304" pitchFamily="18" charset="0"/>
                <a:cs typeface="Times New Roman" panose="02020603050405020304" pitchFamily="18" charset="0"/>
              </a:rPr>
              <a:t>chú</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thích</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914400" y="1577342"/>
            <a:ext cx="9282118" cy="769441"/>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a. </a:t>
            </a:r>
            <a:r>
              <a:rPr lang="en-US" sz="4400" dirty="0" err="1" smtClean="0">
                <a:solidFill>
                  <a:prstClr val="black"/>
                </a:solidFill>
                <a:latin typeface="Times New Roman" panose="02020603050405020304" pitchFamily="18" charset="0"/>
                <a:cs typeface="Times New Roman" panose="02020603050405020304" pitchFamily="18" charset="0"/>
              </a:rPr>
              <a:t>Đọc</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133600" y="2857500"/>
            <a:ext cx="14706600" cy="781111"/>
          </a:xfrm>
          <a:prstGeom prst="rect">
            <a:avLst/>
          </a:prstGeom>
        </p:spPr>
        <p:txBody>
          <a:bodyPr wrap="square">
            <a:spAutoFit/>
          </a:bodyPr>
          <a:lstStyle/>
          <a:p>
            <a:pPr algn="ctr">
              <a:lnSpc>
                <a:spcPct val="107000"/>
              </a:lnSpc>
              <a:tabLst>
                <a:tab pos="90170" algn="l"/>
                <a:tab pos="180340" algn="l"/>
              </a:tabLst>
            </a:pP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4400" b="1" dirty="0">
              <a:solidFill>
                <a:prstClr val="black"/>
              </a:solidFill>
              <a:ea typeface="Calibri" panose="020F0502020204030204" pitchFamily="34"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3593409575"/>
              </p:ext>
            </p:extLst>
          </p:nvPr>
        </p:nvGraphicFramePr>
        <p:xfrm>
          <a:off x="1295400" y="3935398"/>
          <a:ext cx="15544800" cy="3048000"/>
        </p:xfrm>
        <a:graphic>
          <a:graphicData uri="http://schemas.openxmlformats.org/drawingml/2006/table">
            <a:tbl>
              <a:tblPr firstRow="1" bandRow="1">
                <a:tableStyleId>{93296810-A885-4BE3-A3E7-6D5BEEA58F35}</a:tableStyleId>
              </a:tblPr>
              <a:tblGrid>
                <a:gridCol w="9372600">
                  <a:extLst>
                    <a:ext uri="{9D8B030D-6E8A-4147-A177-3AD203B41FA5}">
                      <a16:colId xmlns:a16="http://schemas.microsoft.com/office/drawing/2014/main" val="1581923702"/>
                    </a:ext>
                  </a:extLst>
                </a:gridCol>
                <a:gridCol w="2895600">
                  <a:extLst>
                    <a:ext uri="{9D8B030D-6E8A-4147-A177-3AD203B41FA5}">
                      <a16:colId xmlns:a16="http://schemas.microsoft.com/office/drawing/2014/main" val="2443342177"/>
                    </a:ext>
                  </a:extLst>
                </a:gridCol>
                <a:gridCol w="3276600">
                  <a:extLst>
                    <a:ext uri="{9D8B030D-6E8A-4147-A177-3AD203B41FA5}">
                      <a16:colId xmlns:a16="http://schemas.microsoft.com/office/drawing/2014/main" val="977379158"/>
                    </a:ext>
                  </a:extLst>
                </a:gridCol>
              </a:tblGrid>
              <a:tr h="370840">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Tiêu</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chí</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Có</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Không</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extLst>
                  <a:ext uri="{0D108BD9-81ED-4DB2-BD59-A6C34878D82A}">
                    <a16:rowId xmlns:a16="http://schemas.microsoft.com/office/drawing/2014/main" val="3906272452"/>
                  </a:ext>
                </a:extLst>
              </a:tr>
              <a:tr h="370840">
                <a:tc>
                  <a:txBody>
                    <a:bodyPr/>
                    <a:lstStyle/>
                    <a:p>
                      <a:pPr algn="just"/>
                      <a:r>
                        <a:rPr lang="en-US" sz="4400" dirty="0" err="1" smtClean="0">
                          <a:solidFill>
                            <a:schemeClr val="tx1"/>
                          </a:solidFill>
                          <a:latin typeface="Times New Roman" panose="02020603050405020304" pitchFamily="18" charset="0"/>
                          <a:cs typeface="Times New Roman" panose="02020603050405020304" pitchFamily="18" charset="0"/>
                        </a:rPr>
                        <a:t>Đọc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trôi</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chảy</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không</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bỏ</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từ</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thêm</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từ</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5628032"/>
                  </a:ext>
                </a:extLst>
              </a:tr>
              <a:tr h="370840">
                <a:tc>
                  <a:txBody>
                    <a:bodyPr/>
                    <a:lstStyle/>
                    <a:p>
                      <a:pPr algn="just"/>
                      <a:r>
                        <a:rPr lang="en-US" sz="4400" dirty="0" err="1" smtClean="0">
                          <a:solidFill>
                            <a:schemeClr val="tx1"/>
                          </a:solidFill>
                          <a:latin typeface="Times New Roman" panose="02020603050405020304" pitchFamily="18" charset="0"/>
                          <a:cs typeface="Times New Roman" panose="02020603050405020304" pitchFamily="18" charset="0"/>
                        </a:rPr>
                        <a:t>Ngắt</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giọng</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phù</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hợp</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3287588"/>
                  </a:ext>
                </a:extLst>
              </a:tr>
              <a:tr h="370840">
                <a:tc>
                  <a:txBody>
                    <a:bodyPr/>
                    <a:lstStyle/>
                    <a:p>
                      <a:pPr algn="just"/>
                      <a:r>
                        <a:rPr lang="en-US" sz="4400" dirty="0" err="1" smtClean="0">
                          <a:solidFill>
                            <a:schemeClr val="tx1"/>
                          </a:solidFill>
                          <a:latin typeface="Times New Roman" panose="02020603050405020304" pitchFamily="18" charset="0"/>
                          <a:cs typeface="Times New Roman" panose="02020603050405020304" pitchFamily="18" charset="0"/>
                        </a:rPr>
                        <a:t>Giọng</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đọc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chậm</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rãi</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nhẹ</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nhàng</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8478845"/>
                  </a:ext>
                </a:extLst>
              </a:tr>
            </a:tbl>
          </a:graphicData>
        </a:graphic>
      </p:graphicFrame>
    </p:spTree>
    <p:extLst>
      <p:ext uri="{BB962C8B-B14F-4D97-AF65-F5344CB8AC3E}">
        <p14:creationId xmlns:p14="http://schemas.microsoft.com/office/powerpoint/2010/main" val="233660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250882" y="-571500"/>
            <a:ext cx="2196274" cy="4114800"/>
          </a:xfrm>
          <a:prstGeom prst="rect">
            <a:avLst/>
          </a:prstGeom>
        </p:spPr>
      </p:pic>
      <p:sp>
        <p:nvSpPr>
          <p:cNvPr id="4" name="Rectangle 3"/>
          <p:cNvSpPr/>
          <p:nvPr/>
        </p:nvSpPr>
        <p:spPr>
          <a:xfrm>
            <a:off x="838200" y="662942"/>
            <a:ext cx="9282118" cy="769441"/>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b. </a:t>
            </a:r>
            <a:r>
              <a:rPr lang="en-US" sz="4400" dirty="0" err="1" smtClean="0">
                <a:solidFill>
                  <a:prstClr val="black"/>
                </a:solidFill>
                <a:latin typeface="Times New Roman" panose="02020603050405020304" pitchFamily="18" charset="0"/>
                <a:cs typeface="Times New Roman" panose="02020603050405020304" pitchFamily="18" charset="0"/>
              </a:rPr>
              <a:t>Giải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nghĩa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từ</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khó</a:t>
            </a:r>
            <a:endParaRPr lang="vi-VN" sz="4400" dirty="0">
              <a:solidFill>
                <a:prstClr val="black"/>
              </a:solidFill>
              <a:latin typeface="Times New Roman" panose="02020603050405020304" pitchFamily="18" charset="0"/>
              <a:cs typeface="Times New Roman" panose="02020603050405020304" pitchFamily="18" charset="0"/>
            </a:endParaRPr>
          </a:p>
        </p:txBody>
      </p:sp>
      <p:grpSp>
        <p:nvGrpSpPr>
          <p:cNvPr id="5" name="Group 2"/>
          <p:cNvGrpSpPr/>
          <p:nvPr/>
        </p:nvGrpSpPr>
        <p:grpSpPr>
          <a:xfrm>
            <a:off x="838200" y="1638300"/>
            <a:ext cx="16230600" cy="7924800"/>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7" name="Group 6"/>
          <p:cNvGrpSpPr/>
          <p:nvPr/>
        </p:nvGrpSpPr>
        <p:grpSpPr>
          <a:xfrm>
            <a:off x="1439245" y="2052420"/>
            <a:ext cx="3513755" cy="1422121"/>
            <a:chOff x="0" y="0"/>
            <a:chExt cx="14423829" cy="4243521"/>
          </a:xfrm>
          <a:solidFill>
            <a:schemeClr val="bg2"/>
          </a:solidFill>
        </p:grpSpPr>
        <p:sp>
          <p:nvSpPr>
            <p:cNvPr id="8" name="Freeform 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9" name="Group 8"/>
          <p:cNvGrpSpPr/>
          <p:nvPr/>
        </p:nvGrpSpPr>
        <p:grpSpPr>
          <a:xfrm>
            <a:off x="1490273" y="5700901"/>
            <a:ext cx="3513755" cy="1795680"/>
            <a:chOff x="0" y="0"/>
            <a:chExt cx="14423829" cy="4243521"/>
          </a:xfrm>
          <a:solidFill>
            <a:schemeClr val="bg2"/>
          </a:solidFill>
        </p:grpSpPr>
        <p:sp>
          <p:nvSpPr>
            <p:cNvPr id="10" name="Freeform 9"/>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11" name="Group 10"/>
          <p:cNvGrpSpPr/>
          <p:nvPr/>
        </p:nvGrpSpPr>
        <p:grpSpPr>
          <a:xfrm>
            <a:off x="1490274" y="3891753"/>
            <a:ext cx="3513755" cy="1414680"/>
            <a:chOff x="0" y="0"/>
            <a:chExt cx="14423829" cy="4243521"/>
          </a:xfrm>
          <a:solidFill>
            <a:schemeClr val="bg2"/>
          </a:solidFill>
        </p:grpSpPr>
        <p:sp>
          <p:nvSpPr>
            <p:cNvPr id="12" name="Freeform 1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3" name="Rectangle 12"/>
          <p:cNvSpPr/>
          <p:nvPr/>
        </p:nvSpPr>
        <p:spPr>
          <a:xfrm>
            <a:off x="2448541" y="2368673"/>
            <a:ext cx="4038600" cy="769441"/>
          </a:xfrm>
          <a:prstGeom prst="rect">
            <a:avLst/>
          </a:prstGeom>
        </p:spPr>
        <p:txBody>
          <a:bodyPr wrap="square">
            <a:spAutoFit/>
          </a:bodyPr>
          <a:lstStyle/>
          <a:p>
            <a:pPr algn="just"/>
            <a:r>
              <a:rPr lang="en-US" sz="4400" b="1" dirty="0" err="1" smtClean="0">
                <a:solidFill>
                  <a:prstClr val="black"/>
                </a:solidFill>
                <a:latin typeface="Times New Roman" panose="02020603050405020304" pitchFamily="18" charset="0"/>
                <a:cs typeface="Times New Roman" panose="02020603050405020304" pitchFamily="18" charset="0"/>
              </a:rPr>
              <a:t>Trét</a:t>
            </a:r>
            <a:r>
              <a:rPr lang="en-US" sz="4400" b="1" dirty="0" smtClean="0">
                <a:solidFill>
                  <a:prstClr val="black"/>
                </a:solidFill>
                <a:latin typeface="Times New Roman" panose="02020603050405020304" pitchFamily="18" charset="0"/>
                <a:cs typeface="Times New Roman" panose="02020603050405020304" pitchFamily="18" charset="0"/>
              </a:rPr>
              <a:t> </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03629" y="4297418"/>
            <a:ext cx="4038600" cy="769441"/>
          </a:xfrm>
          <a:prstGeom prst="rect">
            <a:avLst/>
          </a:prstGeom>
        </p:spPr>
        <p:txBody>
          <a:bodyPr wrap="square">
            <a:spAutoFit/>
          </a:bodyPr>
          <a:lstStyle/>
          <a:p>
            <a:pPr algn="just"/>
            <a:r>
              <a:rPr lang="en-US" sz="4400" b="1" dirty="0" err="1" smtClean="0">
                <a:solidFill>
                  <a:prstClr val="black"/>
                </a:solidFill>
                <a:latin typeface="Times New Roman" panose="02020603050405020304" pitchFamily="18" charset="0"/>
                <a:cs typeface="Times New Roman" panose="02020603050405020304" pitchFamily="18" charset="0"/>
              </a:rPr>
              <a:t>Thương</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hồ</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553132" y="5883538"/>
            <a:ext cx="3450896" cy="1323439"/>
          </a:xfrm>
          <a:prstGeom prst="rect">
            <a:avLst/>
          </a:prstGeom>
        </p:spPr>
        <p:txBody>
          <a:bodyPr wrap="square">
            <a:spAutoFit/>
          </a:bodyPr>
          <a:lstStyle/>
          <a:p>
            <a:pPr algn="just"/>
            <a:r>
              <a:rPr lang="en-US" sz="4000" b="1" dirty="0" err="1" smtClean="0">
                <a:solidFill>
                  <a:prstClr val="black"/>
                </a:solidFill>
                <a:latin typeface="Times New Roman" panose="02020603050405020304" pitchFamily="18" charset="0"/>
                <a:cs typeface="Times New Roman" panose="02020603050405020304" pitchFamily="18" charset="0"/>
              </a:rPr>
              <a:t>Cai</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tổng</a:t>
            </a:r>
            <a:r>
              <a:rPr lang="en-US" sz="4000" b="1" dirty="0" smtClean="0">
                <a:solidFill>
                  <a:prstClr val="black"/>
                </a:solidFill>
                <a:latin typeface="Times New Roman" panose="02020603050405020304" pitchFamily="18" charset="0"/>
                <a:cs typeface="Times New Roman" panose="02020603050405020304" pitchFamily="18" charset="0"/>
              </a:rPr>
              <a:t>, tri </a:t>
            </a:r>
            <a:r>
              <a:rPr lang="en-US" sz="4000" b="1" dirty="0" err="1" smtClean="0">
                <a:solidFill>
                  <a:prstClr val="black"/>
                </a:solidFill>
                <a:latin typeface="Times New Roman" panose="02020603050405020304" pitchFamily="18" charset="0"/>
                <a:cs typeface="Times New Roman" panose="02020603050405020304" pitchFamily="18" charset="0"/>
              </a:rPr>
              <a:t>phủ</a:t>
            </a:r>
            <a:r>
              <a:rPr lang="en-US" sz="4000" b="1" dirty="0" smtClean="0">
                <a:solidFill>
                  <a:prstClr val="black"/>
                </a:solidFill>
                <a:latin typeface="Times New Roman" panose="02020603050405020304" pitchFamily="18" charset="0"/>
                <a:cs typeface="Times New Roman" panose="02020603050405020304" pitchFamily="18" charset="0"/>
              </a:rPr>
              <a:t>, tri </a:t>
            </a:r>
            <a:r>
              <a:rPr lang="en-US" sz="4000" b="1" dirty="0" err="1" smtClean="0">
                <a:solidFill>
                  <a:prstClr val="black"/>
                </a:solidFill>
                <a:latin typeface="Times New Roman" panose="02020603050405020304" pitchFamily="18" charset="0"/>
                <a:cs typeface="Times New Roman" panose="02020603050405020304" pitchFamily="18" charset="0"/>
              </a:rPr>
              <a:t>huyện</a:t>
            </a:r>
            <a:endParaRPr lang="vi-VN" sz="4000" b="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174459" y="2156789"/>
            <a:ext cx="11284741" cy="1323439"/>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Làm</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kín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bằng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nhét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một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chất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dính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vào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mỗi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chỗ</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hở</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miết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kĩ</a:t>
            </a:r>
            <a:r>
              <a:rPr lang="en-US" sz="4000" dirty="0" smtClean="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317384" y="3997883"/>
            <a:ext cx="11284741" cy="1323439"/>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Chỉ</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những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người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buôn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bán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kiếm</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sống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trên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sông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nước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bằng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phương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tiện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ghe</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xuồng</a:t>
            </a:r>
            <a:r>
              <a:rPr lang="en-US" sz="4000" dirty="0" smtClean="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5174459" y="6028585"/>
            <a:ext cx="11284741" cy="1323439"/>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Các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chức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danh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của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người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đứng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đầu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bộ</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máy</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chính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quyền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trước</a:t>
            </a:r>
            <a:r>
              <a:rPr lang="en-US" sz="4000" dirty="0" smtClean="0">
                <a:solidFill>
                  <a:prstClr val="black"/>
                </a:solidFill>
                <a:latin typeface="Times New Roman" panose="02020603050405020304" pitchFamily="18" charset="0"/>
                <a:cs typeface="Times New Roman" panose="02020603050405020304" pitchFamily="18" charset="0"/>
              </a:rPr>
              <a:t> CMT8 1945</a:t>
            </a:r>
            <a:endParaRPr lang="vi-VN" sz="4000" dirty="0">
              <a:solidFill>
                <a:prstClr val="black"/>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1437062" y="7953785"/>
            <a:ext cx="3513755" cy="1323439"/>
            <a:chOff x="0" y="0"/>
            <a:chExt cx="14423829" cy="4243521"/>
          </a:xfrm>
          <a:solidFill>
            <a:schemeClr val="bg2"/>
          </a:solidFill>
        </p:grpSpPr>
        <p:sp>
          <p:nvSpPr>
            <p:cNvPr id="20" name="Freeform 19"/>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1" name="Rectangle 20"/>
          <p:cNvSpPr/>
          <p:nvPr/>
        </p:nvSpPr>
        <p:spPr>
          <a:xfrm>
            <a:off x="1506838" y="8261561"/>
            <a:ext cx="3450896" cy="707886"/>
          </a:xfrm>
          <a:prstGeom prst="rect">
            <a:avLst/>
          </a:prstGeom>
        </p:spPr>
        <p:txBody>
          <a:bodyPr wrap="square">
            <a:spAutoFit/>
          </a:bodyPr>
          <a:lstStyle/>
          <a:p>
            <a:pPr algn="ctr"/>
            <a:r>
              <a:rPr lang="en-US" sz="4000" b="1" dirty="0" err="1" smtClean="0">
                <a:solidFill>
                  <a:prstClr val="black"/>
                </a:solidFill>
                <a:latin typeface="Times New Roman" panose="02020603050405020304" pitchFamily="18" charset="0"/>
                <a:cs typeface="Times New Roman" panose="02020603050405020304" pitchFamily="18" charset="0"/>
              </a:rPr>
              <a:t>Châu</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thổ</a:t>
            </a:r>
            <a:endParaRPr lang="vi-VN" sz="4000" b="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5204196" y="8313750"/>
            <a:ext cx="11284741" cy="707886"/>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Vùng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đồng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bằng</a:t>
            </a:r>
            <a:r>
              <a:rPr lang="en-US" sz="4000" dirty="0" smtClean="0">
                <a:solidFill>
                  <a:prstClr val="black"/>
                </a:solidFill>
                <a:latin typeface="Times New Roman" panose="02020603050405020304" pitchFamily="18" charset="0"/>
                <a:cs typeface="Times New Roman" panose="02020603050405020304" pitchFamily="18" charset="0"/>
              </a:rPr>
              <a:t> ở </a:t>
            </a:r>
            <a:r>
              <a:rPr lang="en-US" sz="4000" dirty="0" err="1" smtClean="0">
                <a:solidFill>
                  <a:prstClr val="black"/>
                </a:solidFill>
                <a:latin typeface="Times New Roman" panose="02020603050405020304" pitchFamily="18" charset="0"/>
                <a:cs typeface="Times New Roman" panose="02020603050405020304" pitchFamily="18" charset="0"/>
              </a:rPr>
              <a:t>cửa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sông</a:t>
            </a:r>
            <a:r>
              <a:rPr lang="en-US" sz="4000" dirty="0" smtClean="0">
                <a:solidFill>
                  <a:prstClr val="black"/>
                </a:solidFill>
                <a:latin typeface="Times New Roman" panose="02020603050405020304" pitchFamily="18" charset="0"/>
                <a:cs typeface="Times New Roman" panose="02020603050405020304" pitchFamily="18" charset="0"/>
              </a:rPr>
              <a:t>, do </a:t>
            </a:r>
            <a:r>
              <a:rPr lang="en-US" sz="4000" dirty="0" err="1" smtClean="0">
                <a:solidFill>
                  <a:prstClr val="black"/>
                </a:solidFill>
                <a:latin typeface="Times New Roman" panose="02020603050405020304" pitchFamily="18" charset="0"/>
                <a:cs typeface="Times New Roman" panose="02020603050405020304" pitchFamily="18" charset="0"/>
              </a:rPr>
              <a:t>phù</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sa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bồi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đắp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nên</a:t>
            </a:r>
            <a:endParaRPr lang="vi-VN"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594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a:stretch>
            <a:fillRect/>
          </a:stretch>
        </p:blipFill>
        <p:spPr>
          <a:xfrm>
            <a:off x="457200" y="6676024"/>
            <a:ext cx="7109168" cy="3794518"/>
          </a:xfrm>
          <a:prstGeom prst="rect">
            <a:avLst/>
          </a:prstGeom>
        </p:spPr>
      </p:pic>
      <p:pic>
        <p:nvPicPr>
          <p:cNvPr id="2" name="Picture 1"/>
          <p:cNvPicPr>
            <a:picLocks noChangeAspect="1"/>
          </p:cNvPicPr>
          <p:nvPr/>
        </p:nvPicPr>
        <p:blipFill rotWithShape="1">
          <a:blip r:embed="rId4"/>
          <a:srcRect l="30675" r="31259"/>
          <a:stretch/>
        </p:blipFill>
        <p:spPr>
          <a:xfrm>
            <a:off x="7162800" y="1028700"/>
            <a:ext cx="5184775" cy="7657514"/>
          </a:xfrm>
          <a:prstGeom prst="rect">
            <a:avLst/>
          </a:prstGeom>
        </p:spPr>
      </p:pic>
      <p:pic>
        <p:nvPicPr>
          <p:cNvPr id="3" name="Picture 2"/>
          <p:cNvPicPr>
            <a:picLocks noChangeAspect="1"/>
          </p:cNvPicPr>
          <p:nvPr/>
        </p:nvPicPr>
        <p:blipFill rotWithShape="1">
          <a:blip r:embed="rId5"/>
          <a:srcRect l="30453" r="30893"/>
          <a:stretch/>
        </p:blipFill>
        <p:spPr>
          <a:xfrm>
            <a:off x="12818748" y="2314828"/>
            <a:ext cx="5257712" cy="7647582"/>
          </a:xfrm>
          <a:prstGeom prst="rect">
            <a:avLst/>
          </a:prstGeom>
        </p:spPr>
      </p:pic>
      <p:sp>
        <p:nvSpPr>
          <p:cNvPr id="5" name="Rectangle 4"/>
          <p:cNvSpPr/>
          <p:nvPr/>
        </p:nvSpPr>
        <p:spPr>
          <a:xfrm>
            <a:off x="609600" y="495300"/>
            <a:ext cx="9282118" cy="769441"/>
          </a:xfrm>
          <a:prstGeom prst="rect">
            <a:avLst/>
          </a:prstGeom>
        </p:spPr>
        <p:txBody>
          <a:bodyPr wrap="square">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2. </a:t>
            </a:r>
            <a:r>
              <a:rPr lang="en-US" sz="4400" b="1" dirty="0" err="1" smtClean="0">
                <a:solidFill>
                  <a:prstClr val="black"/>
                </a:solidFill>
                <a:latin typeface="Times New Roman" panose="02020603050405020304" pitchFamily="18" charset="0"/>
                <a:cs typeface="Times New Roman" panose="02020603050405020304" pitchFamily="18" charset="0"/>
              </a:rPr>
              <a:t>Tìm</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hiểu</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chung</a:t>
            </a:r>
            <a:endParaRPr lang="vi-VN" sz="4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5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00504"/>
            <a:ext cx="3048000" cy="707886"/>
          </a:xfrm>
          <a:prstGeom prst="rect">
            <a:avLst/>
          </a:prstGeom>
          <a:noFill/>
        </p:spPr>
        <p:txBody>
          <a:bodyPr wrap="square" rtlCol="0">
            <a:spAutoFit/>
          </a:bodyPr>
          <a:lstStyle/>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Xuất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xứ</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pic>
        <p:nvPicPr>
          <p:cNvPr id="3" name="Picture 11"/>
          <p:cNvPicPr>
            <a:picLocks noChangeAspect="1"/>
          </p:cNvPicPr>
          <p:nvPr/>
        </p:nvPicPr>
        <p:blipFill>
          <a:blip r:embed="rId3">
            <a:lum bright="70000" contrast="-70000"/>
          </a:blip>
          <a:srcRect/>
          <a:stretch>
            <a:fillRect/>
          </a:stretch>
        </p:blipFill>
        <p:spPr>
          <a:xfrm rot="5826498">
            <a:off x="-1143000" y="6177870"/>
            <a:ext cx="5334000" cy="7331958"/>
          </a:xfrm>
          <a:prstGeom prst="rect">
            <a:avLst/>
          </a:prstGeom>
        </p:spPr>
      </p:pic>
      <p:sp>
        <p:nvSpPr>
          <p:cNvPr id="4" name="TextBox 3"/>
          <p:cNvSpPr txBox="1"/>
          <p:nvPr/>
        </p:nvSpPr>
        <p:spPr>
          <a:xfrm>
            <a:off x="2971800" y="1257300"/>
            <a:ext cx="8382000"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Minh Nguyen, chonnoicantho.vn</a:t>
            </a:r>
            <a:endParaRPr lang="en-US" sz="4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1219200" y="2476500"/>
            <a:ext cx="15957443" cy="6968004"/>
          </a:xfrm>
          <a:prstGeom prst="rect">
            <a:avLst/>
          </a:prstGeom>
        </p:spPr>
      </p:pic>
    </p:spTree>
    <p:extLst>
      <p:ext uri="{BB962C8B-B14F-4D97-AF65-F5344CB8AC3E}">
        <p14:creationId xmlns:p14="http://schemas.microsoft.com/office/powerpoint/2010/main" val="94283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lum bright="70000" contrast="-70000"/>
          </a:blip>
          <a:srcRect/>
          <a:stretch>
            <a:fillRect/>
          </a:stretch>
        </p:blipFill>
        <p:spPr>
          <a:xfrm>
            <a:off x="13076053" y="-1389719"/>
            <a:ext cx="6934200" cy="7004242"/>
          </a:xfrm>
          <a:prstGeom prst="rect">
            <a:avLst/>
          </a:prstGeom>
        </p:spPr>
      </p:pic>
      <p:sp>
        <p:nvSpPr>
          <p:cNvPr id="2" name="TextBox 1"/>
          <p:cNvSpPr txBox="1"/>
          <p:nvPr/>
        </p:nvSpPr>
        <p:spPr>
          <a:xfrm>
            <a:off x="685800" y="300504"/>
            <a:ext cx="3048000" cy="707886"/>
          </a:xfrm>
          <a:prstGeom prst="rect">
            <a:avLst/>
          </a:prstGeom>
          <a:noFill/>
        </p:spPr>
        <p:txBody>
          <a:bodyPr wrap="square" rtlCol="0">
            <a:spAutoFit/>
          </a:bodyPr>
          <a:lstStyle/>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Đối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tượng</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pic>
        <p:nvPicPr>
          <p:cNvPr id="3" name="Picture 11"/>
          <p:cNvPicPr>
            <a:picLocks noChangeAspect="1"/>
          </p:cNvPicPr>
          <p:nvPr/>
        </p:nvPicPr>
        <p:blipFill>
          <a:blip r:embed="rId4">
            <a:lum bright="70000" contrast="-70000"/>
          </a:blip>
          <a:srcRect/>
          <a:stretch>
            <a:fillRect/>
          </a:stretch>
        </p:blipFill>
        <p:spPr>
          <a:xfrm rot="5826498">
            <a:off x="-1143000" y="6177870"/>
            <a:ext cx="5334000" cy="7331958"/>
          </a:xfrm>
          <a:prstGeom prst="rect">
            <a:avLst/>
          </a:prstGeom>
        </p:spPr>
      </p:pic>
      <p:sp>
        <p:nvSpPr>
          <p:cNvPr id="4" name="TextBox 3"/>
          <p:cNvSpPr txBox="1"/>
          <p:nvPr/>
        </p:nvSpPr>
        <p:spPr>
          <a:xfrm>
            <a:off x="2819400" y="1485900"/>
            <a:ext cx="8382000" cy="769441"/>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Ghe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xuồng</a:t>
            </a:r>
            <a:r>
              <a:rPr lang="en-US" sz="4400" dirty="0" smtClean="0">
                <a:latin typeface="Times New Roman" panose="02020603050405020304" pitchFamily="18" charset="0"/>
                <a:cs typeface="Times New Roman" panose="02020603050405020304" pitchFamily="18" charset="0"/>
              </a:rPr>
              <a:t> Nam </a:t>
            </a:r>
            <a:r>
              <a:rPr lang="en-US" sz="4400" dirty="0" err="1" smtClean="0">
                <a:latin typeface="Times New Roman" panose="02020603050405020304" pitchFamily="18" charset="0"/>
                <a:cs typeface="Times New Roman" panose="02020603050405020304" pitchFamily="18" charset="0"/>
              </a:rPr>
              <a:t>Bộ</a:t>
            </a:r>
            <a:endParaRPr lang="en-US" sz="4400" dirty="0">
              <a:latin typeface="Times New Roman" panose="02020603050405020304" pitchFamily="18" charset="0"/>
              <a:cs typeface="Times New Roman" panose="02020603050405020304" pitchFamily="18" charset="0"/>
            </a:endParaRPr>
          </a:p>
        </p:txBody>
      </p:sp>
      <p:pic>
        <p:nvPicPr>
          <p:cNvPr id="4098" name="Picture 2" descr="Những hình ảnh chưa từng có của chợ nổi Cái Răng những ngày giãn cá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216414"/>
            <a:ext cx="8120363" cy="5638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ịa chỉ chợ nổi Cái Răng nằm ở đâu? Du khách đã biết chưa | Viet Fun Trav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9199" y="3216414"/>
            <a:ext cx="8473709"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72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par>
                                <p:cTn id="13" presetID="16" presetClass="entr" presetSubtype="21"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barn(inVertical)">
                                      <p:cBhvr>
                                        <p:cTn id="15"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1360</Words>
  <Application>Microsoft Office PowerPoint</Application>
  <PresentationFormat>Custom</PresentationFormat>
  <Paragraphs>140</Paragraphs>
  <Slides>31</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Times New Roman</vt:lpstr>
      <vt:lpstr>Calibri</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 World Landmark Game Presentation</dc:title>
  <cp:lastModifiedBy>Admin</cp:lastModifiedBy>
  <cp:revision>40</cp:revision>
  <dcterms:created xsi:type="dcterms:W3CDTF">2006-08-16T00:00:00Z</dcterms:created>
  <dcterms:modified xsi:type="dcterms:W3CDTF">2023-08-23T08:36:01Z</dcterms:modified>
  <dc:identifier>DAFfJcTRkJo</dc:identifier>
</cp:coreProperties>
</file>