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0"/>
  </p:notesMasterIdLst>
  <p:sldIdLst>
    <p:sldId id="258" r:id="rId4"/>
    <p:sldId id="261" r:id="rId5"/>
    <p:sldId id="260" r:id="rId6"/>
    <p:sldId id="269" r:id="rId7"/>
    <p:sldId id="262" r:id="rId8"/>
    <p:sldId id="264" r:id="rId9"/>
    <p:sldId id="266" r:id="rId10"/>
    <p:sldId id="268" r:id="rId11"/>
    <p:sldId id="270" r:id="rId12"/>
    <p:sldId id="271" r:id="rId13"/>
    <p:sldId id="272" r:id="rId14"/>
    <p:sldId id="274" r:id="rId15"/>
    <p:sldId id="275" r:id="rId16"/>
    <p:sldId id="276" r:id="rId17"/>
    <p:sldId id="277"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p:scale>
          <a:sx n="80" d="100"/>
          <a:sy n="80" d="100"/>
        </p:scale>
        <p:origin x="-414"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8/6/2021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8/6/2021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8/6/2021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8/6/2021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8/6/2021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8/6/2021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8/6/2021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2021/8/6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1569660"/>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1: HỆ THỐNG KINH, VĨ TUYẾN. </a:t>
            </a: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7931145"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630879" cy="584775"/>
            </a:xfrm>
            <a:prstGeom prst="rect">
              <a:avLst/>
            </a:prstGeom>
            <a:noFill/>
          </p:spPr>
          <p:txBody>
            <a:bodyPr wrap="non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a:solidFill>
                  <a:srgbClr val="00B0F0"/>
                </a:solidFill>
                <a:latin typeface="Times New Roman"/>
                <a:ea typeface="Calibri"/>
                <a:cs typeface="Times New Roman"/>
              </a:rPr>
              <a:t>Quan sát hình 4 và đọc thông tin trong mục 2, em hãy:</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1. Nêu khái niệm: kinh độ, vĩ độ, tọa độ địa lí của một điểm.</a:t>
            </a:r>
            <a:endParaRPr lang="en-US" sz="2800">
              <a:solidFill>
                <a:srgbClr val="00B0F0"/>
              </a:solidFill>
              <a:latin typeface="Calibri"/>
              <a:ea typeface="Calibri"/>
              <a:cs typeface="Times New Roman"/>
            </a:endParaRPr>
          </a:p>
          <a:p>
            <a:pPr algn="just">
              <a:lnSpc>
                <a:spcPct val="115000"/>
              </a:lnSpc>
              <a:spcAft>
                <a:spcPts val="1000"/>
              </a:spcAft>
            </a:pPr>
            <a:r>
              <a:rPr lang="en-US" sz="3600" b="1">
                <a:solidFill>
                  <a:srgbClr val="00B0F0"/>
                </a:solidFill>
                <a:latin typeface="Times New Roman"/>
                <a:ea typeface="Calibri"/>
                <a:cs typeface="Times New Roman"/>
              </a:rPr>
              <a:t>2. Xác định tọa độ địa lí của các điểm A, B, C trên hình 4</a:t>
            </a:r>
            <a:endParaRPr lang="en-US" sz="2800">
              <a:solidFill>
                <a:srgbClr val="00B0F0"/>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610692"/>
            <a:ext cx="8184565" cy="625183"/>
            <a:chOff x="994820" y="496392"/>
            <a:chExt cx="6074765"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5662131"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Kinh độ, vĩ độ và tọa độ địa lí</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19395"/>
            <a:ext cx="6020792" cy="5111143"/>
          </a:xfrm>
          <a:prstGeom prst="rect">
            <a:avLst/>
          </a:prstGeom>
          <a:noFill/>
        </p:spPr>
        <p:txBody>
          <a:bodyPr wrap="square" rtlCol="0">
            <a:spAutoFit/>
          </a:bodyPr>
          <a:lstStyle/>
          <a:p>
            <a:pPr algn="just">
              <a:lnSpc>
                <a:spcPct val="115000"/>
              </a:lnSpc>
              <a:spcAft>
                <a:spcPts val="1000"/>
              </a:spcAft>
            </a:pPr>
            <a:r>
              <a:rPr lang="en-US" sz="2400" b="1">
                <a:solidFill>
                  <a:schemeClr val="bg1"/>
                </a:solidFill>
                <a:latin typeface="Times New Roman"/>
                <a:ea typeface="Calibri"/>
                <a:cs typeface="Times New Roman"/>
              </a:rPr>
              <a:t>- Kinh độ của một điểm: khoảng cách tính bằng độ từ kinh tuyến gốc đến kinh tuyến đi qua điểm đó.</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độ của một điểm: khoảng cách tính bằng độ từ vĩ tuyến gốc đến vĩ tuyến đi qua điểm đó.</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Tọa độ địa lí của một điểm: nơi giao nhau giữa kinh độ và vĩ độ của điểm đó</a:t>
            </a:r>
            <a:r>
              <a:rPr lang="en-US" sz="2400" b="1" smtClean="0">
                <a:solidFill>
                  <a:schemeClr val="bg1"/>
                </a:solidFill>
                <a:latin typeface="Times New Roman"/>
                <a:ea typeface="Calibri"/>
              </a:rPr>
              <a:t>.</a:t>
            </a:r>
          </a:p>
          <a:p>
            <a:pPr algn="just">
              <a:lnSpc>
                <a:spcPct val="115000"/>
              </a:lnSpc>
              <a:spcAft>
                <a:spcPts val="1000"/>
              </a:spcAft>
            </a:pPr>
            <a:r>
              <a:rPr lang="nl-NL" sz="2400" b="1" smtClean="0">
                <a:solidFill>
                  <a:schemeClr val="bg1"/>
                </a:solidFill>
                <a:latin typeface="Times New Roman"/>
                <a:ea typeface="Calibri"/>
                <a:cs typeface="Times New Roman"/>
              </a:rPr>
              <a:t>         A </a:t>
            </a:r>
            <a:r>
              <a:rPr lang="nl-NL" sz="2400" b="1">
                <a:solidFill>
                  <a:schemeClr val="bg1"/>
                </a:solidFill>
                <a:latin typeface="Times New Roman"/>
                <a:ea typeface="Calibri"/>
                <a:cs typeface="Times New Roman"/>
              </a:rPr>
              <a:t>(120</a:t>
            </a:r>
            <a:r>
              <a:rPr lang="nl-NL" sz="2400" b="1" baseline="30000">
                <a:solidFill>
                  <a:schemeClr val="bg1"/>
                </a:solidFill>
                <a:latin typeface="Times New Roman"/>
                <a:ea typeface="Calibri"/>
                <a:cs typeface="Times New Roman"/>
              </a:rPr>
              <a:t>0 </a:t>
            </a:r>
            <a:r>
              <a:rPr lang="nl-NL" sz="2400" b="1">
                <a:solidFill>
                  <a:schemeClr val="bg1"/>
                </a:solidFill>
                <a:latin typeface="Times New Roman"/>
                <a:ea typeface="Calibri"/>
                <a:cs typeface="Times New Roman"/>
              </a:rPr>
              <a:t>Đ, 60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B</a:t>
            </a:r>
            <a:r>
              <a:rPr lang="nl-NL" sz="2400" b="1" smtClean="0">
                <a:solidFill>
                  <a:schemeClr val="bg1"/>
                </a:solidFill>
                <a:latin typeface="Times New Roman"/>
                <a:ea typeface="Calibri"/>
                <a:cs typeface="Times New Roman"/>
              </a:rPr>
              <a:t>)</a:t>
            </a:r>
            <a:endParaRPr lang="en-US" sz="2400" b="1">
              <a:solidFill>
                <a:schemeClr val="bg1"/>
              </a:solidFill>
              <a:latin typeface="Calibri"/>
              <a:ea typeface="Calibri"/>
              <a:cs typeface="Times New Roman"/>
            </a:endParaRPr>
          </a:p>
          <a:p>
            <a:pPr algn="just">
              <a:lnSpc>
                <a:spcPct val="115000"/>
              </a:lnSpc>
              <a:spcAft>
                <a:spcPts val="1000"/>
              </a:spcAft>
            </a:pPr>
            <a:r>
              <a:rPr lang="nl-NL" sz="2400" b="1" smtClean="0">
                <a:solidFill>
                  <a:schemeClr val="bg1"/>
                </a:solidFill>
                <a:latin typeface="Times New Roman"/>
                <a:ea typeface="Calibri"/>
                <a:cs typeface="Times New Roman"/>
              </a:rPr>
              <a:t>         B </a:t>
            </a:r>
            <a:r>
              <a:rPr lang="nl-NL" sz="2400" b="1">
                <a:solidFill>
                  <a:schemeClr val="bg1"/>
                </a:solidFill>
                <a:latin typeface="Times New Roman"/>
                <a:ea typeface="Calibri"/>
                <a:cs typeface="Times New Roman"/>
              </a:rPr>
              <a:t>(60</a:t>
            </a:r>
            <a:r>
              <a:rPr lang="nl-NL" sz="2400" b="1" baseline="30000">
                <a:solidFill>
                  <a:schemeClr val="bg1"/>
                </a:solidFill>
                <a:latin typeface="Times New Roman"/>
                <a:ea typeface="Calibri"/>
                <a:cs typeface="Times New Roman"/>
              </a:rPr>
              <a:t>0</a:t>
            </a:r>
            <a:r>
              <a:rPr lang="nl-NL" sz="2400" b="1">
                <a:solidFill>
                  <a:schemeClr val="bg1"/>
                </a:solidFill>
                <a:latin typeface="Times New Roman"/>
                <a:ea typeface="Calibri"/>
                <a:cs typeface="Times New Roman"/>
              </a:rPr>
              <a:t>Đ, </a:t>
            </a:r>
            <a:r>
              <a:rPr lang="nl-NL" sz="2400" b="1" smtClean="0">
                <a:solidFill>
                  <a:schemeClr val="bg1"/>
                </a:solidFill>
                <a:latin typeface="Times New Roman"/>
                <a:ea typeface="Calibri"/>
                <a:cs typeface="Times New Roman"/>
              </a:rPr>
              <a:t>30</a:t>
            </a:r>
            <a:r>
              <a:rPr lang="nl-NL" sz="2400" b="1" baseline="30000" smtClean="0">
                <a:solidFill>
                  <a:schemeClr val="bg1"/>
                </a:solidFill>
                <a:latin typeface="Times New Roman"/>
                <a:ea typeface="Calibri"/>
                <a:cs typeface="Times New Roman"/>
              </a:rPr>
              <a:t>0</a:t>
            </a:r>
            <a:r>
              <a:rPr lang="nl-NL" sz="2400" b="1" smtClean="0">
                <a:solidFill>
                  <a:schemeClr val="bg1"/>
                </a:solidFill>
                <a:latin typeface="Times New Roman"/>
                <a:ea typeface="Calibri"/>
                <a:cs typeface="Times New Roman"/>
              </a:rPr>
              <a:t>B)</a:t>
            </a:r>
            <a:endParaRPr lang="en-US" sz="2400" b="1" smtClean="0">
              <a:solidFill>
                <a:schemeClr val="bg1"/>
              </a:solidFill>
              <a:latin typeface="Calibri"/>
              <a:ea typeface="Calibri"/>
              <a:cs typeface="Times New Roman"/>
            </a:endParaRPr>
          </a:p>
          <a:p>
            <a:r>
              <a:rPr lang="nl-NL" sz="2400" b="1" smtClean="0">
                <a:solidFill>
                  <a:schemeClr val="bg1"/>
                </a:solidFill>
                <a:latin typeface="Times New Roman"/>
                <a:ea typeface="Calibri"/>
              </a:rPr>
              <a:t>         C (90</a:t>
            </a:r>
            <a:r>
              <a:rPr lang="nl-NL" sz="2400" b="1" baseline="30000" smtClean="0">
                <a:solidFill>
                  <a:schemeClr val="bg1"/>
                </a:solidFill>
                <a:latin typeface="Times New Roman"/>
                <a:ea typeface="Calibri"/>
              </a:rPr>
              <a:t>0</a:t>
            </a:r>
            <a:r>
              <a:rPr lang="nl-NL" sz="2400" b="1" smtClean="0">
                <a:solidFill>
                  <a:schemeClr val="bg1"/>
                </a:solidFill>
                <a:latin typeface="Times New Roman"/>
                <a:ea typeface="Calibri"/>
              </a:rPr>
              <a:t>Đ, 30</a:t>
            </a:r>
            <a:r>
              <a:rPr lang="nl-NL" sz="2400" b="1" baseline="30000" smtClean="0">
                <a:solidFill>
                  <a:schemeClr val="bg1"/>
                </a:solidFill>
                <a:latin typeface="Times New Roman"/>
                <a:ea typeface="Calibri"/>
              </a:rPr>
              <a:t>0</a:t>
            </a:r>
            <a:r>
              <a:rPr lang="nl-NL" sz="2400" b="1" smtClean="0">
                <a:solidFill>
                  <a:schemeClr val="bg1"/>
                </a:solidFill>
                <a:latin typeface="Times New Roman"/>
                <a:ea typeface="Calibri"/>
              </a:rPr>
              <a:t>N)</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5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p>
        </p:txBody>
      </p:sp>
      <p:sp>
        <p:nvSpPr>
          <p:cNvPr id="14" name="Rectangle 13"/>
          <p:cNvSpPr/>
          <p:nvPr/>
        </p:nvSpPr>
        <p:spPr>
          <a:xfrm>
            <a:off x="475279" y="1618353"/>
            <a:ext cx="3075443" cy="2357568"/>
          </a:xfrm>
          <a:prstGeom prst="rect">
            <a:avLst/>
          </a:prstGeom>
        </p:spPr>
        <p:txBody>
          <a:bodyPr wrap="square">
            <a:spAutoFit/>
          </a:bodyPr>
          <a:lstStyle/>
          <a:p>
            <a:pPr lvl="0" algn="just">
              <a:lnSpc>
                <a:spcPct val="115000"/>
              </a:lnSpc>
              <a:spcAft>
                <a:spcPts val="600"/>
              </a:spcAft>
            </a:pPr>
            <a:r>
              <a:rPr lang="nl-NL" sz="2400" b="1">
                <a:solidFill>
                  <a:prstClr val="white"/>
                </a:solidFill>
                <a:latin typeface="Times New Roman"/>
                <a:ea typeface="Calibri"/>
                <a:cs typeface="Times New Roman"/>
              </a:rPr>
              <a:t>A </a:t>
            </a:r>
            <a:r>
              <a:rPr lang="nl-NL" sz="2400" b="1" smtClean="0">
                <a:solidFill>
                  <a:prstClr val="white"/>
                </a:solidFill>
                <a:latin typeface="Times New Roman"/>
                <a:ea typeface="Calibri"/>
                <a:cs typeface="Times New Roman"/>
              </a:rPr>
              <a:t>(30</a:t>
            </a:r>
            <a:r>
              <a:rPr lang="nl-NL" sz="2400" b="1" baseline="30000" smtClean="0">
                <a:solidFill>
                  <a:prstClr val="white"/>
                </a:solidFill>
                <a:latin typeface="Times New Roman"/>
                <a:ea typeface="Calibri"/>
                <a:cs typeface="Times New Roman"/>
              </a:rPr>
              <a:t>0 </a:t>
            </a:r>
            <a:r>
              <a:rPr lang="nl-NL" sz="2400" b="1" smtClean="0">
                <a:solidFill>
                  <a:prstClr val="white"/>
                </a:solidFill>
                <a:latin typeface="Times New Roman"/>
                <a:ea typeface="Calibri"/>
                <a:cs typeface="Times New Roman"/>
              </a:rPr>
              <a:t>Đ, 30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lgn="just">
              <a:lnSpc>
                <a:spcPct val="115000"/>
              </a:lnSpc>
              <a:spcAft>
                <a:spcPts val="600"/>
              </a:spcAft>
            </a:pPr>
            <a:r>
              <a:rPr lang="nl-NL" sz="2400" b="1" smtClean="0">
                <a:solidFill>
                  <a:prstClr val="white"/>
                </a:solidFill>
                <a:latin typeface="Times New Roman"/>
                <a:ea typeface="Calibri"/>
                <a:cs typeface="Times New Roman"/>
              </a:rPr>
              <a:t>B (0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  20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spcAft>
                <a:spcPts val="600"/>
              </a:spcAft>
            </a:pPr>
            <a:r>
              <a:rPr lang="nl-NL" sz="2400" b="1" smtClean="0">
                <a:solidFill>
                  <a:prstClr val="white"/>
                </a:solidFill>
                <a:latin typeface="Times New Roman"/>
                <a:ea typeface="Calibri"/>
              </a:rPr>
              <a:t>C (20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r>
              <a:rPr lang="nl-NL" sz="2400" b="1" smtClean="0">
                <a:solidFill>
                  <a:prstClr val="white"/>
                </a:solidFill>
                <a:latin typeface="Times New Roman"/>
                <a:ea typeface="Calibri"/>
              </a:rPr>
              <a:t>)</a:t>
            </a:r>
          </a:p>
          <a:p>
            <a:pPr lvl="0">
              <a:spcAft>
                <a:spcPts val="600"/>
              </a:spcAft>
            </a:pPr>
            <a:r>
              <a:rPr lang="nl-NL" sz="2400" b="1" smtClean="0">
                <a:solidFill>
                  <a:prstClr val="white"/>
                </a:solidFill>
                <a:latin typeface="Times New Roman"/>
                <a:ea typeface="Calibri"/>
              </a:rPr>
              <a:t>D </a:t>
            </a:r>
            <a:r>
              <a:rPr lang="nl-NL" sz="2400" b="1">
                <a:solidFill>
                  <a:prstClr val="white"/>
                </a:solidFill>
                <a:latin typeface="Times New Roman"/>
                <a:ea typeface="Calibri"/>
              </a:rPr>
              <a:t>(</a:t>
            </a:r>
            <a:r>
              <a:rPr lang="nl-NL" sz="2400" b="1" smtClean="0">
                <a:solidFill>
                  <a:prstClr val="white"/>
                </a:solidFill>
                <a:latin typeface="Times New Roman"/>
                <a:ea typeface="Calibri"/>
              </a:rPr>
              <a:t>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a:solidFill>
                  <a:prstClr val="white"/>
                </a:solidFill>
                <a:latin typeface="Times New Roman"/>
                <a:ea typeface="Calibri"/>
              </a:rPr>
              <a:t>B</a:t>
            </a:r>
            <a:r>
              <a:rPr lang="nl-NL" sz="2400" b="1" smtClean="0">
                <a:solidFill>
                  <a:prstClr val="white"/>
                </a:solidFill>
                <a:latin typeface="Times New Roman"/>
                <a:ea typeface="Calibri"/>
              </a:rPr>
              <a:t>)</a:t>
            </a:r>
            <a:endParaRPr lang="nl-NL" sz="2400" b="1">
              <a:solidFill>
                <a:prstClr val="white"/>
              </a:solidFill>
              <a:latin typeface="Times New Roman"/>
              <a:ea typeface="Calibri"/>
            </a:endParaRPr>
          </a:p>
          <a:p>
            <a:pPr lvl="0">
              <a:spcAft>
                <a:spcPts val="600"/>
              </a:spcAft>
            </a:pPr>
            <a:r>
              <a:rPr lang="nl-NL" sz="2400" b="1" smtClean="0">
                <a:solidFill>
                  <a:prstClr val="white"/>
                </a:solidFill>
                <a:latin typeface="Times New Roman"/>
                <a:ea typeface="Calibri"/>
              </a:rPr>
              <a:t>E (30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N)</a:t>
            </a:r>
            <a:endParaRPr lang="nl-NL" sz="2400" b="1">
              <a:solidFill>
                <a:prstClr val="white"/>
              </a:solidFill>
              <a:latin typeface="Times New Roman"/>
              <a:ea typeface="Calibri"/>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circle(in)">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circle(in)">
                                      <p:cBhvr>
                                        <p:cTn id="25" dur="20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circle(in)">
                                      <p:cBhvr>
                                        <p:cTn id="30" dur="2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circle(in)">
                                      <p:cBhvr>
                                        <p:cTn id="35" dur="20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5279" y="1741564"/>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circle(in)">
                                      <p:cBhvr>
                                        <p:cTn id="25" dur="20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circle(in)">
                                      <p:cBhvr>
                                        <p:cTn id="30" dur="2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circle(in)">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99331" y="1348120"/>
            <a:ext cx="8917209" cy="2428357"/>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5008" y="1380133"/>
            <a:ext cx="7148945" cy="5163171"/>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426973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97750" y="2288756"/>
            <a:ext cx="4773168"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srgbClr val="0070C0"/>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400" b="1" i="1" dirty="0">
              <a:solidFill>
                <a:srgbClr val="0070C0"/>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2078" y="3486193"/>
            <a:ext cx="4432173"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383193" y="2959841"/>
            <a:ext cx="4568879" cy="620959"/>
            <a:chOff x="3630593" y="2338141"/>
            <a:chExt cx="4568879"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630593" y="2338141"/>
              <a:ext cx="456887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3139" y="1721670"/>
            <a:ext cx="5671702" cy="3716580"/>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58893"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998154" y="2502323"/>
            <a:ext cx="4363685" cy="1865126"/>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4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24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332509" y="5402625"/>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Em hãy nhận xét về hình dạng quả Địa </a:t>
            </a:r>
            <a:r>
              <a:rPr lang="en-US" sz="3600" b="1" smtClean="0">
                <a:solidFill>
                  <a:srgbClr val="0070C0"/>
                </a:solidFill>
                <a:latin typeface="Times New Roman"/>
                <a:ea typeface="Calibri"/>
              </a:rPr>
              <a:t>Cầu</a:t>
            </a:r>
            <a:endParaRPr lang="en-US" sz="360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circle(in)">
                                      <p:cBhvr>
                                        <p:cTn id="15"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292925" y="1301426"/>
            <a:ext cx="4920343" cy="5264262"/>
          </a:xfrm>
          <a:prstGeom prst="rect">
            <a:avLst/>
          </a:prstGeom>
        </p:spPr>
        <p:txBody>
          <a:bodyPr wrap="square">
            <a:spAutoFit/>
          </a:bodyPr>
          <a:lstStyle/>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Quan sát hình 2 và đọc thông tin trong mục 1, em hãy:</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1. Xác định đường kinh tuyến gốc và vĩ tuyến gốc. Cho biết thế nào là kinh tuyến tây, kinh tuyến đông, vĩ tuyến bắc, vĩ tuyến nam.</a:t>
            </a:r>
            <a:endParaRPr lang="en-US" sz="2800">
              <a:solidFill>
                <a:srgbClr val="0070C0"/>
              </a:solidFill>
              <a:latin typeface="Times New Roman" pitchFamily="18" charset="0"/>
              <a:ea typeface="Calibri"/>
              <a:cs typeface="Times New Roman" pitchFamily="18" charset="0"/>
            </a:endParaRPr>
          </a:p>
          <a:p>
            <a:pPr algn="just">
              <a:lnSpc>
                <a:spcPct val="115000"/>
              </a:lnSpc>
              <a:spcAft>
                <a:spcPts val="1000"/>
              </a:spcAft>
            </a:pPr>
            <a:r>
              <a:rPr lang="en-US" sz="2800" b="1">
                <a:solidFill>
                  <a:srgbClr val="0070C0"/>
                </a:solidFill>
                <a:latin typeface="Times New Roman" pitchFamily="18" charset="0"/>
                <a:ea typeface="Calibri"/>
                <a:cs typeface="Times New Roman" pitchFamily="18" charset="0"/>
              </a:rPr>
              <a:t>2. So sánh độ dài các đường kinh tuyến với nhau và độ dài các đường vĩ tuyến với nhau.</a:t>
            </a:r>
            <a:endParaRPr lang="en-US" sz="2800">
              <a:solidFill>
                <a:srgbClr val="0070C0"/>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10692"/>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gridCol w="2326394"/>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125558"/>
            <a:ext cx="6486634" cy="625183"/>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4" y="496392"/>
              <a:ext cx="4329612" cy="584775"/>
            </a:xfrm>
            <a:prstGeom prst="rect">
              <a:avLst/>
            </a:prstGeom>
            <a:noFill/>
          </p:spPr>
          <p:txBody>
            <a:bodyPr wrap="non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110923383"/>
              </p:ext>
            </p:extLst>
          </p:nvPr>
        </p:nvGraphicFramePr>
        <p:xfrm>
          <a:off x="270445" y="719666"/>
          <a:ext cx="11640508" cy="5516852"/>
        </p:xfrm>
        <a:graphic>
          <a:graphicData uri="http://schemas.openxmlformats.org/drawingml/2006/table">
            <a:tbl>
              <a:tblPr firstRow="1" bandRow="1">
                <a:tableStyleId>{F5AB1C69-6EDB-4FF4-983F-18BD219EF322}</a:tableStyleId>
              </a:tblPr>
              <a:tblGrid>
                <a:gridCol w="2057119"/>
                <a:gridCol w="3763135"/>
                <a:gridCol w="2020148"/>
                <a:gridCol w="3800106"/>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r>
              <a:tr h="840701">
                <a:tc>
                  <a:txBody>
                    <a:bodyPr/>
                    <a:lstStyle/>
                    <a:p>
                      <a:r>
                        <a:rPr lang="en-US" sz="2400" smtClean="0">
                          <a:solidFill>
                            <a:schemeClr val="bg1"/>
                          </a:solidFill>
                          <a:latin typeface="Times New Roman" pitchFamily="18" charset="0"/>
                          <a:cs typeface="Times New Roman" pitchFamily="18" charset="0"/>
                        </a:rPr>
                        <a:t>Khái niệm: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Khái niệm:</a:t>
                      </a:r>
                    </a:p>
                    <a:p>
                      <a:endParaRPr lang="en-US" sz="2400" smtClean="0">
                        <a:solidFill>
                          <a:schemeClr val="bg1"/>
                        </a:solidFill>
                        <a:latin typeface="Times New Roman" pitchFamily="18" charset="0"/>
                        <a:cs typeface="Times New Roman" pitchFamily="18" charset="0"/>
                      </a:endParaRPr>
                    </a:p>
                    <a:p>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gốc: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Tây: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Bắc: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840701">
                <a:tc>
                  <a:txBody>
                    <a:bodyPr/>
                    <a:lstStyle/>
                    <a:p>
                      <a:r>
                        <a:rPr lang="en-US" sz="2400" smtClean="0">
                          <a:solidFill>
                            <a:schemeClr val="bg1"/>
                          </a:solidFill>
                          <a:latin typeface="Times New Roman" pitchFamily="18" charset="0"/>
                          <a:cs typeface="Times New Roman" pitchFamily="18" charset="0"/>
                        </a:rPr>
                        <a:t>KT Đông: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smtClean="0">
                          <a:solidFill>
                            <a:schemeClr val="bg1"/>
                          </a:solidFill>
                          <a:latin typeface="Times New Roman" pitchFamily="18" charset="0"/>
                          <a:cs typeface="Times New Roman" pitchFamily="18" charset="0"/>
                        </a:rPr>
                        <a:t>VT Nam: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r h="965328">
                <a:tc>
                  <a:txBody>
                    <a:bodyPr/>
                    <a:lstStyle/>
                    <a:p>
                      <a:r>
                        <a:rPr lang="vi-VN" sz="2400" smtClean="0">
                          <a:solidFill>
                            <a:schemeClr val="bg1"/>
                          </a:solidFill>
                          <a:latin typeface="Times New Roman" pitchFamily="18" charset="0"/>
                          <a:cs typeface="Times New Roman" pitchFamily="18" charset="0"/>
                        </a:rPr>
                        <a:t>So sánh độ dài các đường KT: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smtClean="0">
                          <a:solidFill>
                            <a:schemeClr val="bg1"/>
                          </a:solidFill>
                          <a:latin typeface="Times New Roman" pitchFamily="18" charset="0"/>
                          <a:cs typeface="Times New Roman" pitchFamily="18" charset="0"/>
                        </a:rPr>
                        <a:t>So sánh độ dài các đường VT: </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a:t>
            </a:r>
            <a:r>
              <a:rPr lang="vi-VN" sz="2400"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i="1">
                <a:solidFill>
                  <a:prstClr val="white"/>
                </a:solidFill>
                <a:latin typeface="Times New Roman" pitchFamily="18" charset="0"/>
                <a:ea typeface="Calibri"/>
                <a:cs typeface="Times New Roman" pitchFamily="18" charset="0"/>
              </a:rPr>
              <a:t>những KT nằm bên trái KT gốc</a:t>
            </a:r>
            <a:endParaRPr lang="en-US" sz="2400"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i="1">
                <a:solidFill>
                  <a:prstClr val="white"/>
                </a:solidFill>
                <a:latin typeface="Times New Roman" pitchFamily="18" charset="0"/>
                <a:ea typeface="Calibri"/>
                <a:cs typeface="Times New Roman" pitchFamily="18" charset="0"/>
              </a:rPr>
              <a:t>0</a:t>
            </a:r>
            <a:r>
              <a:rPr lang="nl-NL" sz="2400" i="1" baseline="30000">
                <a:solidFill>
                  <a:prstClr val="white"/>
                </a:solidFill>
                <a:latin typeface="Times New Roman" pitchFamily="18" charset="0"/>
                <a:ea typeface="Calibri"/>
                <a:cs typeface="Times New Roman" pitchFamily="18" charset="0"/>
              </a:rPr>
              <a:t>0 </a:t>
            </a:r>
            <a:r>
              <a:rPr lang="nl-NL" sz="2400" i="1">
                <a:solidFill>
                  <a:prstClr val="white"/>
                </a:solidFill>
                <a:latin typeface="Times New Roman" pitchFamily="18" charset="0"/>
                <a:ea typeface="Calibri"/>
                <a:cs typeface="Times New Roman" pitchFamily="18" charset="0"/>
              </a:rPr>
              <a:t>(xích đạo)</a:t>
            </a:r>
            <a:endParaRPr lang="en-US" sz="2400"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925817" y="3905866"/>
            <a:ext cx="5483617" cy="573459"/>
            <a:chOff x="3173217" y="2385641"/>
            <a:chExt cx="5483617"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173217" y="2385641"/>
              <a:ext cx="5483617"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863</Words>
  <Application>Microsoft Office PowerPoint</Application>
  <PresentationFormat>Custom</PresentationFormat>
  <Paragraphs>119</Paragraphs>
  <Slides>16</Slides>
  <Notes>15</Notes>
  <HiddenSlides>0</HiddenSlides>
  <MMClips>2</MMClips>
  <ScaleCrop>false</ScaleCrop>
  <HeadingPairs>
    <vt:vector size="4" baseType="variant">
      <vt:variant>
        <vt:lpstr>Theme</vt:lpstr>
      </vt:variant>
      <vt:variant>
        <vt:i4>3</vt:i4>
      </vt:variant>
      <vt:variant>
        <vt:lpstr>Slide Titles</vt:lpstr>
      </vt:variant>
      <vt:variant>
        <vt:i4>16</vt:i4>
      </vt:variant>
    </vt:vector>
  </HeadingPairs>
  <TitlesOfParts>
    <vt:vector size="19" baseType="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Nguyen </cp:lastModifiedBy>
  <cp:revision>51</cp:revision>
  <dcterms:created xsi:type="dcterms:W3CDTF">2020-11-02T15:38:20Z</dcterms:created>
  <dcterms:modified xsi:type="dcterms:W3CDTF">2021-08-06T08:11:11Z</dcterms:modified>
</cp:coreProperties>
</file>