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0" r:id="rId1"/>
  </p:sldMasterIdLst>
  <p:notesMasterIdLst>
    <p:notesMasterId r:id="rId21"/>
  </p:notesMasterIdLst>
  <p:sldIdLst>
    <p:sldId id="291" r:id="rId2"/>
    <p:sldId id="275" r:id="rId3"/>
    <p:sldId id="292" r:id="rId4"/>
    <p:sldId id="260" r:id="rId5"/>
    <p:sldId id="293" r:id="rId6"/>
    <p:sldId id="294" r:id="rId7"/>
    <p:sldId id="262" r:id="rId8"/>
    <p:sldId id="296" r:id="rId9"/>
    <p:sldId id="297" r:id="rId10"/>
    <p:sldId id="272" r:id="rId11"/>
    <p:sldId id="298" r:id="rId12"/>
    <p:sldId id="299" r:id="rId13"/>
    <p:sldId id="300" r:id="rId14"/>
    <p:sldId id="301" r:id="rId15"/>
    <p:sldId id="302" r:id="rId16"/>
    <p:sldId id="266" r:id="rId17"/>
    <p:sldId id="304" r:id="rId18"/>
    <p:sldId id="295" r:id="rId19"/>
    <p:sldId id="290" r:id="rId20"/>
  </p:sldIdLst>
  <p:sldSz cx="12192000" cy="6858000"/>
  <p:notesSz cx="6858000" cy="9144000"/>
  <p:embeddedFontLst>
    <p:embeddedFont>
      <p:font typeface="等线" panose="02010600030101010101" pitchFamily="2" charset="-122"/>
      <p:regular r:id="rId22"/>
    </p:embeddedFont>
    <p:embeddedFont>
      <p:font typeface="微软雅黑" panose="020B0503020204020204" pitchFamily="34" charset="-122"/>
      <p:regular r:id="rId23"/>
      <p:bold r:id="rId24"/>
    </p:embeddedFont>
    <p:embeddedFont>
      <p:font typeface="#9Slide03 Arima Madurai" panose="020B0604020202020204" charset="0"/>
      <p:regular r:id="rId25"/>
    </p:embeddedFont>
  </p:embeddedFontLst>
  <p:custDataLst>
    <p:tags r:id="rId2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2422"/>
    <a:srgbClr val="FF9409"/>
    <a:srgbClr val="299DA7"/>
    <a:srgbClr val="E9471A"/>
    <a:srgbClr val="EBA1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44" autoAdjust="0"/>
    <p:restoredTop sz="94650"/>
  </p:normalViewPr>
  <p:slideViewPr>
    <p:cSldViewPr snapToGrid="0">
      <p:cViewPr varScale="1">
        <p:scale>
          <a:sx n="60" d="100"/>
          <a:sy n="60" d="100"/>
        </p:scale>
        <p:origin x="1180" y="200"/>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2025/9/11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a:t>
            </a:fld>
            <a:endParaRPr lang="zh-CN" altLang="en-US"/>
          </a:p>
        </p:txBody>
      </p:sp>
    </p:spTree>
    <p:extLst>
      <p:ext uri="{BB962C8B-B14F-4D97-AF65-F5344CB8AC3E}">
        <p14:creationId xmlns:p14="http://schemas.microsoft.com/office/powerpoint/2010/main" val="3340252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10</a:t>
            </a:fld>
            <a:endParaRPr lang="zh-CN" altLang="en-US"/>
          </a:p>
        </p:txBody>
      </p:sp>
    </p:spTree>
    <p:extLst>
      <p:ext uri="{BB962C8B-B14F-4D97-AF65-F5344CB8AC3E}">
        <p14:creationId xmlns:p14="http://schemas.microsoft.com/office/powerpoint/2010/main" val="1470425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ltLang="zh-CN" dirty="0"/>
          </a:p>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11</a:t>
            </a:fld>
            <a:endParaRPr lang="zh-CN" altLang="en-US"/>
          </a:p>
        </p:txBody>
      </p:sp>
    </p:spTree>
    <p:extLst>
      <p:ext uri="{BB962C8B-B14F-4D97-AF65-F5344CB8AC3E}">
        <p14:creationId xmlns:p14="http://schemas.microsoft.com/office/powerpoint/2010/main" val="1321213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12</a:t>
            </a:fld>
            <a:endParaRPr lang="zh-CN" altLang="en-US"/>
          </a:p>
        </p:txBody>
      </p:sp>
    </p:spTree>
    <p:extLst>
      <p:ext uri="{BB962C8B-B14F-4D97-AF65-F5344CB8AC3E}">
        <p14:creationId xmlns:p14="http://schemas.microsoft.com/office/powerpoint/2010/main" val="1970665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13</a:t>
            </a:fld>
            <a:endParaRPr lang="zh-CN" altLang="en-US"/>
          </a:p>
        </p:txBody>
      </p:sp>
    </p:spTree>
    <p:extLst>
      <p:ext uri="{BB962C8B-B14F-4D97-AF65-F5344CB8AC3E}">
        <p14:creationId xmlns:p14="http://schemas.microsoft.com/office/powerpoint/2010/main" val="1621672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t>Kim Dung </a:t>
            </a:r>
            <a:r>
              <a:rPr lang="en-US" altLang="zh-CN" b="0" dirty="0" err="1"/>
              <a:t>biên</a:t>
            </a:r>
            <a:r>
              <a:rPr lang="en-US" altLang="zh-CN" b="0" dirty="0"/>
              <a:t> </a:t>
            </a:r>
            <a:r>
              <a:rPr lang="en-US" altLang="zh-CN" b="0" dirty="0" err="1"/>
              <a:t>soạn</a:t>
            </a:r>
            <a:r>
              <a:rPr lang="en-US" altLang="zh-CN" b="0" dirty="0"/>
              <a:t>. </a:t>
            </a:r>
            <a:r>
              <a:rPr lang="en-US" altLang="zh-CN" b="0" dirty="0" err="1"/>
              <a:t>Liên</a:t>
            </a:r>
            <a:r>
              <a:rPr lang="en-US" altLang="zh-CN" b="0" dirty="0"/>
              <a:t> </a:t>
            </a:r>
            <a:r>
              <a:rPr lang="en-US" altLang="zh-CN" b="0" dirty="0" err="1"/>
              <a:t>hệ</a:t>
            </a:r>
            <a:r>
              <a:rPr lang="en-US" altLang="zh-CN" b="0"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14</a:t>
            </a:fld>
            <a:endParaRPr lang="zh-CN" altLang="en-US"/>
          </a:p>
        </p:txBody>
      </p:sp>
    </p:spTree>
    <p:extLst>
      <p:ext uri="{BB962C8B-B14F-4D97-AF65-F5344CB8AC3E}">
        <p14:creationId xmlns:p14="http://schemas.microsoft.com/office/powerpoint/2010/main" val="471714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15</a:t>
            </a:fld>
            <a:endParaRPr lang="zh-CN" altLang="en-US"/>
          </a:p>
        </p:txBody>
      </p:sp>
    </p:spTree>
    <p:extLst>
      <p:ext uri="{BB962C8B-B14F-4D97-AF65-F5344CB8AC3E}">
        <p14:creationId xmlns:p14="http://schemas.microsoft.com/office/powerpoint/2010/main" val="1768536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16</a:t>
            </a:fld>
            <a:endParaRPr lang="zh-CN" altLang="en-US"/>
          </a:p>
        </p:txBody>
      </p:sp>
    </p:spTree>
    <p:extLst>
      <p:ext uri="{BB962C8B-B14F-4D97-AF65-F5344CB8AC3E}">
        <p14:creationId xmlns:p14="http://schemas.microsoft.com/office/powerpoint/2010/main" val="1323415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F1CB8912-F0BA-4AD8-8415-DA1F26BCB09F}" type="slidenum">
              <a:rPr lang="zh-CN" altLang="en-US" smtClean="0"/>
              <a:t>17</a:t>
            </a:fld>
            <a:endParaRPr lang="zh-CN" altLang="en-US"/>
          </a:p>
        </p:txBody>
      </p:sp>
    </p:spTree>
    <p:extLst>
      <p:ext uri="{BB962C8B-B14F-4D97-AF65-F5344CB8AC3E}">
        <p14:creationId xmlns:p14="http://schemas.microsoft.com/office/powerpoint/2010/main" val="32463964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18</a:t>
            </a:fld>
            <a:endParaRPr lang="zh-CN" altLang="en-US"/>
          </a:p>
        </p:txBody>
      </p:sp>
    </p:spTree>
    <p:extLst>
      <p:ext uri="{BB962C8B-B14F-4D97-AF65-F5344CB8AC3E}">
        <p14:creationId xmlns:p14="http://schemas.microsoft.com/office/powerpoint/2010/main" val="1049339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ltLang="zh-CN" dirty="0"/>
          </a:p>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19</a:t>
            </a:fld>
            <a:endParaRPr lang="zh-CN" altLang="en-US"/>
          </a:p>
        </p:txBody>
      </p:sp>
    </p:spTree>
    <p:extLst>
      <p:ext uri="{BB962C8B-B14F-4D97-AF65-F5344CB8AC3E}">
        <p14:creationId xmlns:p14="http://schemas.microsoft.com/office/powerpoint/2010/main" val="254894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2</a:t>
            </a:fld>
            <a:endParaRPr lang="zh-CN" altLang="en-US"/>
          </a:p>
        </p:txBody>
      </p:sp>
    </p:spTree>
    <p:extLst>
      <p:ext uri="{BB962C8B-B14F-4D97-AF65-F5344CB8AC3E}">
        <p14:creationId xmlns:p14="http://schemas.microsoft.com/office/powerpoint/2010/main" val="812784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F1CB8912-F0BA-4AD8-8415-DA1F26BCB09F}" type="slidenum">
              <a:rPr lang="zh-CN" altLang="en-US" smtClean="0"/>
              <a:t>3</a:t>
            </a:fld>
            <a:endParaRPr lang="zh-CN" altLang="en-US"/>
          </a:p>
        </p:txBody>
      </p:sp>
    </p:spTree>
    <p:extLst>
      <p:ext uri="{BB962C8B-B14F-4D97-AF65-F5344CB8AC3E}">
        <p14:creationId xmlns:p14="http://schemas.microsoft.com/office/powerpoint/2010/main" val="1878534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4</a:t>
            </a:fld>
            <a:endParaRPr lang="zh-CN" altLang="en-US"/>
          </a:p>
        </p:txBody>
      </p:sp>
    </p:spTree>
    <p:extLst>
      <p:ext uri="{BB962C8B-B14F-4D97-AF65-F5344CB8AC3E}">
        <p14:creationId xmlns:p14="http://schemas.microsoft.com/office/powerpoint/2010/main" val="3677609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5</a:t>
            </a:fld>
            <a:endParaRPr lang="zh-CN" altLang="en-US"/>
          </a:p>
        </p:txBody>
      </p:sp>
    </p:spTree>
    <p:extLst>
      <p:ext uri="{BB962C8B-B14F-4D97-AF65-F5344CB8AC3E}">
        <p14:creationId xmlns:p14="http://schemas.microsoft.com/office/powerpoint/2010/main" val="1989042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6</a:t>
            </a:fld>
            <a:endParaRPr lang="zh-CN" altLang="en-US"/>
          </a:p>
        </p:txBody>
      </p:sp>
    </p:spTree>
    <p:extLst>
      <p:ext uri="{BB962C8B-B14F-4D97-AF65-F5344CB8AC3E}">
        <p14:creationId xmlns:p14="http://schemas.microsoft.com/office/powerpoint/2010/main" val="1170988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7</a:t>
            </a:fld>
            <a:endParaRPr lang="zh-CN" altLang="en-US"/>
          </a:p>
        </p:txBody>
      </p:sp>
    </p:spTree>
    <p:extLst>
      <p:ext uri="{BB962C8B-B14F-4D97-AF65-F5344CB8AC3E}">
        <p14:creationId xmlns:p14="http://schemas.microsoft.com/office/powerpoint/2010/main" val="940775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8</a:t>
            </a:fld>
            <a:endParaRPr lang="zh-CN" altLang="en-US"/>
          </a:p>
        </p:txBody>
      </p:sp>
    </p:spTree>
    <p:extLst>
      <p:ext uri="{BB962C8B-B14F-4D97-AF65-F5344CB8AC3E}">
        <p14:creationId xmlns:p14="http://schemas.microsoft.com/office/powerpoint/2010/main" val="4215861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9</a:t>
            </a:fld>
            <a:endParaRPr lang="zh-CN" altLang="en-US"/>
          </a:p>
        </p:txBody>
      </p:sp>
    </p:spTree>
    <p:extLst>
      <p:ext uri="{BB962C8B-B14F-4D97-AF65-F5344CB8AC3E}">
        <p14:creationId xmlns:p14="http://schemas.microsoft.com/office/powerpoint/2010/main" val="4095233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559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960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786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pic>
        <p:nvPicPr>
          <p:cNvPr id="3" name="图片 2"/>
          <p:cNvPicPr>
            <a:picLocks noChangeAspect="1"/>
          </p:cNvPicPr>
          <p:nvPr userDrawn="1"/>
        </p:nvPicPr>
        <p:blipFill rotWithShape="1">
          <a:blip r:embed="rId5">
            <a:duotone>
              <a:schemeClr val="accent2">
                <a:shade val="45000"/>
                <a:satMod val="135000"/>
              </a:schemeClr>
              <a:prstClr val="white"/>
            </a:duotone>
            <a:extLst>
              <a:ext uri="{28A0092B-C50C-407E-A947-70E740481C1C}">
                <a14:useLocalDpi xmlns:a14="http://schemas.microsoft.com/office/drawing/2010/main" val="0"/>
              </a:ext>
            </a:extLst>
          </a:blip>
          <a:srcRect l="5741" r="6297"/>
          <a:stretch/>
        </p:blipFill>
        <p:spPr>
          <a:xfrm>
            <a:off x="0" y="0"/>
            <a:ext cx="12192000" cy="6858000"/>
          </a:xfrm>
          <a:prstGeom prst="rect">
            <a:avLst/>
          </a:prstGeom>
        </p:spPr>
      </p:pic>
      <p:pic>
        <p:nvPicPr>
          <p:cNvPr id="4" name="图片 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406374" y="-455204"/>
            <a:ext cx="3366198" cy="2495377"/>
          </a:xfrm>
          <a:prstGeom prst="rect">
            <a:avLst/>
          </a:prstGeom>
        </p:spPr>
      </p:pic>
      <p:pic>
        <p:nvPicPr>
          <p:cNvPr id="5" name="图片 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31522" y="2641600"/>
            <a:ext cx="1572485" cy="4673600"/>
          </a:xfrm>
          <a:prstGeom prst="rect">
            <a:avLst/>
          </a:prstGeom>
        </p:spPr>
      </p:pic>
      <p:pic>
        <p:nvPicPr>
          <p:cNvPr id="6" name="图片 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851035" y="4038600"/>
            <a:ext cx="2027434" cy="2819400"/>
          </a:xfrm>
          <a:prstGeom prst="rect">
            <a:avLst/>
          </a:prstGeom>
        </p:spPr>
      </p:pic>
      <p:pic>
        <p:nvPicPr>
          <p:cNvPr id="7" name="图片 6"/>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37429" y="225716"/>
            <a:ext cx="1484556" cy="1814457"/>
          </a:xfrm>
          <a:prstGeom prst="rect">
            <a:avLst/>
          </a:prstGeom>
        </p:spPr>
      </p:pic>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gif"/><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5741" r="6297"/>
          <a:stretch/>
        </p:blipFill>
        <p:spPr>
          <a:xfrm>
            <a:off x="0" y="0"/>
            <a:ext cx="12192000" cy="6858000"/>
          </a:xfrm>
          <a:prstGeom prst="rect">
            <a:avLst/>
          </a:prstGeom>
        </p:spPr>
      </p:pic>
      <p:sp>
        <p:nvSpPr>
          <p:cNvPr id="2" name="文本框 1"/>
          <p:cNvSpPr txBox="1"/>
          <p:nvPr/>
        </p:nvSpPr>
        <p:spPr>
          <a:xfrm>
            <a:off x="1335873" y="2495377"/>
            <a:ext cx="9753600" cy="5467583"/>
          </a:xfrm>
          <a:prstGeom prst="rect">
            <a:avLst/>
          </a:prstGeom>
          <a:noFill/>
        </p:spPr>
        <p:txBody>
          <a:bodyPr wrap="none" rtlCol="0">
            <a:prstTxWarp prst="textArchUp">
              <a:avLst/>
            </a:prstTxWarp>
            <a:spAutoFit/>
          </a:bodyPr>
          <a:lstStyle/>
          <a:p>
            <a:pPr algn="ctr"/>
            <a:r>
              <a:rPr lang="en-US" altLang="zh-CN" sz="9600" dirty="0">
                <a:solidFill>
                  <a:srgbClr val="E9471A"/>
                </a:solidFill>
                <a:latin typeface="Times New Roman" panose="02020603050405020304" pitchFamily="18" charset="0"/>
                <a:ea typeface="华康POP2体W9(P)" panose="040B0900000000000000" pitchFamily="82" charset="-122"/>
                <a:cs typeface="Times New Roman" panose="02020603050405020304" pitchFamily="18" charset="0"/>
              </a:rPr>
              <a:t>THỬ TÀI GHI NHỚ</a:t>
            </a:r>
            <a:endParaRPr lang="zh-CN" altLang="en-US" sz="9600" dirty="0">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6374" y="-455204"/>
            <a:ext cx="3366198" cy="2495377"/>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522" y="2641600"/>
            <a:ext cx="1572485" cy="4673600"/>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51035" y="4038600"/>
            <a:ext cx="2027434" cy="2819400"/>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7429" y="225716"/>
            <a:ext cx="1484556" cy="1814457"/>
          </a:xfrm>
          <a:prstGeom prst="rect">
            <a:avLst/>
          </a:prstGeom>
        </p:spPr>
      </p:pic>
      <p:pic>
        <p:nvPicPr>
          <p:cNvPr id="9" name="图片 8" descr="6fc417983c9675ce1b60e983870aeb8a"/>
          <p:cNvPicPr/>
          <p:nvPr/>
        </p:nvPicPr>
        <p:blipFill>
          <a:blip r:embed="rId8"/>
          <a:stretch>
            <a:fillRect/>
          </a:stretch>
        </p:blipFill>
        <p:spPr>
          <a:xfrm>
            <a:off x="4286250" y="3429000"/>
            <a:ext cx="3619498" cy="3058100"/>
          </a:xfrm>
          <a:prstGeom prst="rect">
            <a:avLst/>
          </a:prstGeom>
        </p:spPr>
      </p:pic>
      <p:sp>
        <p:nvSpPr>
          <p:cNvPr id="10" name="Rectangle 9">
            <a:extLst>
              <a:ext uri="{FF2B5EF4-FFF2-40B4-BE49-F238E27FC236}">
                <a16:creationId xmlns:a16="http://schemas.microsoft.com/office/drawing/2014/main" id="{760A4651-5EFB-EE4C-9991-4ED32E1E55B3}"/>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16307888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59af418a3766c"/>
          <p:cNvPicPr/>
          <p:nvPr/>
        </p:nvPicPr>
        <p:blipFill>
          <a:blip r:embed="rId3"/>
          <a:stretch>
            <a:fillRect/>
          </a:stretch>
        </p:blipFill>
        <p:spPr>
          <a:xfrm>
            <a:off x="5024485" y="4186420"/>
            <a:ext cx="2667000" cy="2671580"/>
          </a:xfrm>
          <a:prstGeom prst="rect">
            <a:avLst/>
          </a:prstGeom>
        </p:spPr>
      </p:pic>
      <p:sp>
        <p:nvSpPr>
          <p:cNvPr id="16" name="文本框 10">
            <a:extLst>
              <a:ext uri="{FF2B5EF4-FFF2-40B4-BE49-F238E27FC236}">
                <a16:creationId xmlns:a16="http://schemas.microsoft.com/office/drawing/2014/main" id="{AACDE383-5DCB-254B-AB50-C49290E04501}"/>
              </a:ext>
            </a:extLst>
          </p:cNvPr>
          <p:cNvSpPr txBox="1"/>
          <p:nvPr/>
        </p:nvSpPr>
        <p:spPr>
          <a:xfrm>
            <a:off x="2838962" y="393086"/>
            <a:ext cx="6099026" cy="769441"/>
          </a:xfrm>
          <a:prstGeom prst="rect">
            <a:avLst/>
          </a:prstGeom>
          <a:noFill/>
        </p:spPr>
        <p:txBody>
          <a:bodyPr wrap="square" rtlCol="0">
            <a:spAutoFit/>
          </a:bodyPr>
          <a:lstStyle/>
          <a:p>
            <a:pPr algn="ctr"/>
            <a:r>
              <a:rPr lang="en-US" altLang="zh-CN"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BÀI TẬP 2:</a:t>
            </a:r>
            <a:endParaRPr lang="zh-CN" altLang="en-US"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17" name="文本框 7">
            <a:extLst>
              <a:ext uri="{FF2B5EF4-FFF2-40B4-BE49-F238E27FC236}">
                <a16:creationId xmlns:a16="http://schemas.microsoft.com/office/drawing/2014/main" id="{24EDC565-F359-4349-95DE-ECD5AF542E68}"/>
              </a:ext>
            </a:extLst>
          </p:cNvPr>
          <p:cNvSpPr txBox="1"/>
          <p:nvPr/>
        </p:nvSpPr>
        <p:spPr>
          <a:xfrm>
            <a:off x="1119472" y="1508764"/>
            <a:ext cx="3955812" cy="3108543"/>
          </a:xfrm>
          <a:prstGeom prst="rect">
            <a:avLst/>
          </a:prstGeom>
          <a:noFill/>
        </p:spPr>
        <p:txBody>
          <a:bodyPr wrap="square" rtlCol="0">
            <a:spAutoFit/>
          </a:bodyPr>
          <a:lstStyle/>
          <a:p>
            <a:pPr algn="ctr"/>
            <a:r>
              <a:rPr lang="vi-VN" sz="2800" b="1" dirty="0">
                <a:latin typeface="Times New Roman" panose="02020603050405020304" pitchFamily="18" charset="0"/>
                <a:cs typeface="Times New Roman" panose="02020603050405020304" pitchFamily="18" charset="0"/>
              </a:rPr>
              <a:t>Ghép các yếu tố có nghĩa gần nhau hoặc gi</a:t>
            </a:r>
            <a:r>
              <a:rPr lang="en-US" sz="2800" b="1" dirty="0" err="1">
                <a:latin typeface="Times New Roman" panose="02020603050405020304" pitchFamily="18" charset="0"/>
                <a:cs typeface="Times New Roman" panose="02020603050405020304" pitchFamily="18" charset="0"/>
              </a:rPr>
              <a:t>ố</a:t>
            </a:r>
            <a:r>
              <a:rPr lang="vi-VN" sz="2800" b="1" dirty="0">
                <a:latin typeface="Times New Roman" panose="02020603050405020304" pitchFamily="18" charset="0"/>
                <a:cs typeface="Times New Roman" panose="02020603050405020304" pitchFamily="18" charset="0"/>
              </a:rPr>
              <a:t>ng nhau, ví dụ:</a:t>
            </a:r>
            <a:r>
              <a:rPr lang="vi-VN" sz="2800"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núi non, làng xóm, tìm kiếm, bờ cõi, tài giỏi, hiền lành, non yểu, tr</a:t>
            </a:r>
            <a:r>
              <a:rPr lang="en-US" sz="2800" i="1" dirty="0" err="1">
                <a:latin typeface="Times New Roman" panose="02020603050405020304" pitchFamily="18" charset="0"/>
                <a:cs typeface="Times New Roman" panose="02020603050405020304" pitchFamily="18" charset="0"/>
              </a:rPr>
              <a:t>ố</a:t>
            </a:r>
            <a:r>
              <a:rPr lang="vi-VN" sz="2800" i="1" dirty="0">
                <a:latin typeface="Times New Roman" panose="02020603050405020304" pitchFamily="18" charset="0"/>
                <a:cs typeface="Times New Roman" panose="02020603050405020304" pitchFamily="18" charset="0"/>
              </a:rPr>
              <a:t>n tránh, giẫm đạp</a:t>
            </a:r>
            <a:r>
              <a:rPr lang="en-US" sz="2800" i="1" dirty="0">
                <a:latin typeface="Times New Roman" panose="02020603050405020304" pitchFamily="18" charset="0"/>
                <a:cs typeface="Times New Roman" panose="02020603050405020304" pitchFamily="18" charset="0"/>
              </a:rPr>
              <a:t>.</a:t>
            </a:r>
            <a:r>
              <a:rPr lang="en-VN" sz="2800" dirty="0">
                <a:latin typeface="Times New Roman" panose="02020603050405020304" pitchFamily="18" charset="0"/>
                <a:cs typeface="Times New Roman" panose="02020603050405020304" pitchFamily="18" charset="0"/>
              </a:rPr>
              <a:t> </a:t>
            </a:r>
            <a:endParaRPr lang="zh-CN" altLang="en-US" sz="28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18" name="文本框 7">
            <a:extLst>
              <a:ext uri="{FF2B5EF4-FFF2-40B4-BE49-F238E27FC236}">
                <a16:creationId xmlns:a16="http://schemas.microsoft.com/office/drawing/2014/main" id="{9B7C945E-AFEE-6D49-B5ED-E2652D2EBCD0}"/>
              </a:ext>
            </a:extLst>
          </p:cNvPr>
          <p:cNvSpPr txBox="1"/>
          <p:nvPr/>
        </p:nvSpPr>
        <p:spPr>
          <a:xfrm>
            <a:off x="7116718" y="1508764"/>
            <a:ext cx="3955812" cy="2677656"/>
          </a:xfrm>
          <a:prstGeom prst="rect">
            <a:avLst/>
          </a:prstGeom>
          <a:noFill/>
        </p:spPr>
        <p:txBody>
          <a:bodyPr wrap="square" rtlCol="0">
            <a:spAutoFit/>
          </a:bodyPr>
          <a:lstStyle/>
          <a:p>
            <a:pPr algn="ctr"/>
            <a:r>
              <a:rPr lang="vi-VN" sz="2800" b="1" dirty="0">
                <a:latin typeface="Times New Roman" panose="02020603050405020304" pitchFamily="18" charset="0"/>
                <a:cs typeface="Times New Roman" panose="02020603050405020304" pitchFamily="18" charset="0"/>
              </a:rPr>
              <a:t>Ghép các yếu t</a:t>
            </a:r>
            <a:r>
              <a:rPr lang="en-US" sz="2800" b="1" dirty="0" err="1">
                <a:latin typeface="Times New Roman" panose="02020603050405020304" pitchFamily="18" charset="0"/>
                <a:cs typeface="Times New Roman" panose="02020603050405020304" pitchFamily="18" charset="0"/>
              </a:rPr>
              <a:t>ố</a:t>
            </a:r>
            <a:r>
              <a:rPr lang="vi-VN" sz="2800" b="1" dirty="0">
                <a:latin typeface="Times New Roman" panose="02020603050405020304" pitchFamily="18" charset="0"/>
                <a:cs typeface="Times New Roman" panose="02020603050405020304" pitchFamily="18" charset="0"/>
              </a:rPr>
              <a:t> có nghĩa trái ngược nhau, ví dụ:</a:t>
            </a:r>
            <a:r>
              <a:rPr lang="vi-VN" sz="2800"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hơn kém, ngày đêm, trước sau, trên dưới, đầu đuôi, được thua, phải trái</a:t>
            </a:r>
            <a:r>
              <a:rPr lang="en-US" sz="2800" i="1" dirty="0">
                <a:latin typeface="Times New Roman" panose="02020603050405020304" pitchFamily="18" charset="0"/>
                <a:cs typeface="Times New Roman" panose="02020603050405020304" pitchFamily="18" charset="0"/>
              </a:rPr>
              <a:t>.</a:t>
            </a:r>
            <a:endParaRPr lang="en-VN" sz="28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05428DDE-07E3-C34E-8236-64009EFE34B8}"/>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2293682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heckerboard(across)">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checkerboard(across)">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2603831" y="366960"/>
            <a:ext cx="6099026" cy="769441"/>
          </a:xfrm>
          <a:prstGeom prst="rect">
            <a:avLst/>
          </a:prstGeom>
          <a:noFill/>
        </p:spPr>
        <p:txBody>
          <a:bodyPr wrap="square" rtlCol="0">
            <a:spAutoFit/>
          </a:bodyPr>
          <a:lstStyle/>
          <a:p>
            <a:pPr algn="ctr"/>
            <a:r>
              <a:rPr lang="en-US" altLang="zh-CN"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BÀI TẬP 3:</a:t>
            </a:r>
            <a:endParaRPr lang="zh-CN" altLang="en-US"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pic>
        <p:nvPicPr>
          <p:cNvPr id="4" name="图片 11">
            <a:extLst>
              <a:ext uri="{FF2B5EF4-FFF2-40B4-BE49-F238E27FC236}">
                <a16:creationId xmlns:a16="http://schemas.microsoft.com/office/drawing/2014/main" id="{66C6B069-454E-DF4A-87D5-B09F64DBD8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5882" y="1950148"/>
            <a:ext cx="1315898" cy="1001654"/>
          </a:xfrm>
          <a:prstGeom prst="rect">
            <a:avLst/>
          </a:prstGeom>
        </p:spPr>
      </p:pic>
      <p:pic>
        <p:nvPicPr>
          <p:cNvPr id="5" name="图片 11">
            <a:extLst>
              <a:ext uri="{FF2B5EF4-FFF2-40B4-BE49-F238E27FC236}">
                <a16:creationId xmlns:a16="http://schemas.microsoft.com/office/drawing/2014/main" id="{CCE0188F-8575-A64D-AFF4-BDF27160C5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1644" y="3906199"/>
            <a:ext cx="1315898" cy="1001654"/>
          </a:xfrm>
          <a:prstGeom prst="rect">
            <a:avLst/>
          </a:prstGeom>
        </p:spPr>
      </p:pic>
      <p:sp>
        <p:nvSpPr>
          <p:cNvPr id="6" name="文本框 7">
            <a:extLst>
              <a:ext uri="{FF2B5EF4-FFF2-40B4-BE49-F238E27FC236}">
                <a16:creationId xmlns:a16="http://schemas.microsoft.com/office/drawing/2014/main" id="{56E0A212-2899-434F-9F68-4F2315F1E50D}"/>
              </a:ext>
            </a:extLst>
          </p:cNvPr>
          <p:cNvSpPr txBox="1"/>
          <p:nvPr/>
        </p:nvSpPr>
        <p:spPr>
          <a:xfrm>
            <a:off x="3261780" y="2135504"/>
            <a:ext cx="7867774" cy="1708160"/>
          </a:xfrm>
          <a:prstGeom prst="rect">
            <a:avLst/>
          </a:prstGeom>
          <a:noFill/>
        </p:spPr>
        <p:txBody>
          <a:bodyPr wrap="square" rtlCol="0">
            <a:spAutoFit/>
          </a:bodyPr>
          <a:lstStyle/>
          <a:p>
            <a:pPr algn="ct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GV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treo</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bảng</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trống</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lên</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bảng</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HS chia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làm</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2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đội</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chơi</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trò</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chơi</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“Ai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hiểu</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biết</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hơn</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7" name="文本框 7">
            <a:extLst>
              <a:ext uri="{FF2B5EF4-FFF2-40B4-BE49-F238E27FC236}">
                <a16:creationId xmlns:a16="http://schemas.microsoft.com/office/drawing/2014/main" id="{26489BE4-8F69-1647-B82E-3F7ED02842C9}"/>
              </a:ext>
            </a:extLst>
          </p:cNvPr>
          <p:cNvSpPr txBox="1"/>
          <p:nvPr/>
        </p:nvSpPr>
        <p:spPr>
          <a:xfrm>
            <a:off x="3360536" y="4091555"/>
            <a:ext cx="7502014" cy="1169551"/>
          </a:xfrm>
          <a:prstGeom prst="rect">
            <a:avLst/>
          </a:prstGeom>
          <a:noFill/>
        </p:spPr>
        <p:txBody>
          <a:bodyPr wrap="square" rtlCol="0">
            <a:spAutoFit/>
          </a:bodyPr>
          <a:lstStyle/>
          <a:p>
            <a:pPr algn="ct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Làm</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bài</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tập</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trong</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2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phút</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sau</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đó</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trình</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bày</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kết</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quả</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trước</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lớp</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8" name="Rectangle 7">
            <a:extLst>
              <a:ext uri="{FF2B5EF4-FFF2-40B4-BE49-F238E27FC236}">
                <a16:creationId xmlns:a16="http://schemas.microsoft.com/office/drawing/2014/main" id="{41F03B17-3734-2749-AEB0-60C47B87B88E}"/>
              </a:ext>
            </a:extLst>
          </p:cNvPr>
          <p:cNvSpPr/>
          <p:nvPr/>
        </p:nvSpPr>
        <p:spPr>
          <a:xfrm>
            <a:off x="3048000" y="-955309"/>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2149476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2603831" y="366960"/>
            <a:ext cx="6099026" cy="769441"/>
          </a:xfrm>
          <a:prstGeom prst="rect">
            <a:avLst/>
          </a:prstGeom>
          <a:noFill/>
        </p:spPr>
        <p:txBody>
          <a:bodyPr wrap="square" rtlCol="0">
            <a:spAutoFit/>
          </a:bodyPr>
          <a:lstStyle/>
          <a:p>
            <a:pPr algn="ctr"/>
            <a:r>
              <a:rPr lang="en-US" altLang="zh-CN"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BÀI TẬP 3:</a:t>
            </a:r>
            <a:endParaRPr lang="zh-CN" altLang="en-US"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pic>
        <p:nvPicPr>
          <p:cNvPr id="26" name="图片 1" descr="9ee5199484871">
            <a:extLst>
              <a:ext uri="{FF2B5EF4-FFF2-40B4-BE49-F238E27FC236}">
                <a16:creationId xmlns:a16="http://schemas.microsoft.com/office/drawing/2014/main" id="{40ED7720-BB12-EB41-BDB7-0A3EC487BE82}"/>
              </a:ext>
            </a:extLst>
          </p:cNvPr>
          <p:cNvPicPr/>
          <p:nvPr/>
        </p:nvPicPr>
        <p:blipFill>
          <a:blip r:embed="rId3"/>
          <a:stretch>
            <a:fillRect/>
          </a:stretch>
        </p:blipFill>
        <p:spPr>
          <a:xfrm>
            <a:off x="1485819" y="1464179"/>
            <a:ext cx="1414120" cy="947304"/>
          </a:xfrm>
          <a:prstGeom prst="rect">
            <a:avLst/>
          </a:prstGeom>
        </p:spPr>
      </p:pic>
      <p:sp>
        <p:nvSpPr>
          <p:cNvPr id="27" name="文本框 7">
            <a:extLst>
              <a:ext uri="{FF2B5EF4-FFF2-40B4-BE49-F238E27FC236}">
                <a16:creationId xmlns:a16="http://schemas.microsoft.com/office/drawing/2014/main" id="{993BE104-5837-A346-93E5-E96AF4910520}"/>
              </a:ext>
            </a:extLst>
          </p:cNvPr>
          <p:cNvSpPr txBox="1"/>
          <p:nvPr/>
        </p:nvSpPr>
        <p:spPr>
          <a:xfrm>
            <a:off x="2899939" y="1353055"/>
            <a:ext cx="7867774" cy="138499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a. </a:t>
            </a:r>
            <a:r>
              <a:rPr lang="vi-VN" sz="2800" dirty="0">
                <a:latin typeface="Times New Roman" panose="02020603050405020304" pitchFamily="18" charset="0"/>
                <a:cs typeface="Times New Roman" panose="02020603050405020304" pitchFamily="18" charset="0"/>
              </a:rPr>
              <a:t>Ch</a:t>
            </a:r>
            <a:r>
              <a:rPr lang="en-US" sz="2800" dirty="0" err="1">
                <a:latin typeface="Times New Roman" panose="02020603050405020304" pitchFamily="18" charset="0"/>
                <a:cs typeface="Times New Roman" panose="02020603050405020304" pitchFamily="18" charset="0"/>
              </a:rPr>
              <a:t>ỉ</a:t>
            </a:r>
            <a:r>
              <a:rPr lang="vi-VN" sz="2800" dirty="0">
                <a:latin typeface="Times New Roman" panose="02020603050405020304" pitchFamily="18" charset="0"/>
                <a:cs typeface="Times New Roman" panose="02020603050405020304" pitchFamily="18" charset="0"/>
              </a:rPr>
              <a:t> chất liệu để làm món ăn, ví dụ: </a:t>
            </a:r>
            <a:r>
              <a:rPr lang="vi-VN" sz="2800" i="1" dirty="0">
                <a:latin typeface="Times New Roman" panose="02020603050405020304" pitchFamily="18" charset="0"/>
                <a:cs typeface="Times New Roman" panose="02020603050405020304" pitchFamily="18" charset="0"/>
              </a:rPr>
              <a:t>bánh n</a:t>
            </a:r>
            <a:r>
              <a:rPr lang="en-US" sz="2800" i="1" dirty="0" err="1">
                <a:latin typeface="Times New Roman" panose="02020603050405020304" pitchFamily="18" charset="0"/>
                <a:cs typeface="Times New Roman" panose="02020603050405020304" pitchFamily="18" charset="0"/>
              </a:rPr>
              <a:t>ế</a:t>
            </a:r>
            <a:r>
              <a:rPr lang="vi-VN" sz="2800" i="1" dirty="0">
                <a:latin typeface="Times New Roman" panose="02020603050405020304" pitchFamily="18" charset="0"/>
                <a:cs typeface="Times New Roman" panose="02020603050405020304" pitchFamily="18" charset="0"/>
              </a:rPr>
              <a:t>p, bánh tẻ, bánh khoai, bánh kh</a:t>
            </a:r>
            <a:r>
              <a:rPr lang="en-US" sz="2800" i="1" dirty="0" err="1">
                <a:latin typeface="Times New Roman" panose="02020603050405020304" pitchFamily="18" charset="0"/>
                <a:cs typeface="Times New Roman" panose="02020603050405020304" pitchFamily="18" charset="0"/>
              </a:rPr>
              <a:t>ú</a:t>
            </a:r>
            <a:r>
              <a:rPr lang="vi-VN" sz="2800" i="1" dirty="0">
                <a:latin typeface="Times New Roman" panose="02020603050405020304" pitchFamily="18" charset="0"/>
                <a:cs typeface="Times New Roman" panose="02020603050405020304" pitchFamily="18" charset="0"/>
              </a:rPr>
              <a:t>c, bánh đậu xanh, bánh cẩm, bánh tôm</a:t>
            </a:r>
            <a:r>
              <a:rPr lang="en-US" sz="2800" i="1" dirty="0">
                <a:latin typeface="Times New Roman" panose="02020603050405020304" pitchFamily="18" charset="0"/>
                <a:cs typeface="Times New Roman" panose="02020603050405020304" pitchFamily="18" charset="0"/>
              </a:rPr>
              <a:t>... </a:t>
            </a:r>
            <a:endParaRPr lang="en-VN" sz="2800" dirty="0">
              <a:latin typeface="Times New Roman" panose="02020603050405020304" pitchFamily="18" charset="0"/>
              <a:cs typeface="Times New Roman" panose="02020603050405020304" pitchFamily="18" charset="0"/>
            </a:endParaRPr>
          </a:p>
        </p:txBody>
      </p:sp>
      <p:pic>
        <p:nvPicPr>
          <p:cNvPr id="28" name="图片 1" descr="9ee5199484871">
            <a:extLst>
              <a:ext uri="{FF2B5EF4-FFF2-40B4-BE49-F238E27FC236}">
                <a16:creationId xmlns:a16="http://schemas.microsoft.com/office/drawing/2014/main" id="{3B89EB2A-B352-3F47-AF43-A475E5708FDE}"/>
              </a:ext>
            </a:extLst>
          </p:cNvPr>
          <p:cNvPicPr/>
          <p:nvPr/>
        </p:nvPicPr>
        <p:blipFill>
          <a:blip r:embed="rId3"/>
          <a:stretch>
            <a:fillRect/>
          </a:stretch>
        </p:blipFill>
        <p:spPr>
          <a:xfrm>
            <a:off x="1485819" y="2846080"/>
            <a:ext cx="1414120" cy="947304"/>
          </a:xfrm>
          <a:prstGeom prst="rect">
            <a:avLst/>
          </a:prstGeom>
        </p:spPr>
      </p:pic>
      <p:sp>
        <p:nvSpPr>
          <p:cNvPr id="29" name="文本框 7">
            <a:extLst>
              <a:ext uri="{FF2B5EF4-FFF2-40B4-BE49-F238E27FC236}">
                <a16:creationId xmlns:a16="http://schemas.microsoft.com/office/drawing/2014/main" id="{55B49208-CEC2-1D4B-B7C4-38F8C6F6574C}"/>
              </a:ext>
            </a:extLst>
          </p:cNvPr>
          <p:cNvSpPr txBox="1"/>
          <p:nvPr/>
        </p:nvSpPr>
        <p:spPr>
          <a:xfrm>
            <a:off x="2899939" y="2906780"/>
            <a:ext cx="7867774"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b. </a:t>
            </a:r>
            <a:r>
              <a:rPr lang="vi-VN" sz="2800" dirty="0">
                <a:latin typeface="Times New Roman" panose="02020603050405020304" pitchFamily="18" charset="0"/>
                <a:cs typeface="Times New Roman" panose="02020603050405020304" pitchFamily="18" charset="0"/>
              </a:rPr>
              <a:t>Chỉ cách chế biến món ăn, ví dụ: </a:t>
            </a:r>
            <a:r>
              <a:rPr lang="vi-VN" sz="2800" i="1" dirty="0">
                <a:latin typeface="Times New Roman" panose="02020603050405020304" pitchFamily="18" charset="0"/>
                <a:cs typeface="Times New Roman" panose="02020603050405020304" pitchFamily="18" charset="0"/>
              </a:rPr>
              <a:t>bánh rán, bánh nướng</a:t>
            </a:r>
            <a:r>
              <a:rPr lang="en-US" sz="2800" i="1" dirty="0">
                <a:latin typeface="Times New Roman" panose="02020603050405020304" pitchFamily="18" charset="0"/>
                <a:cs typeface="Times New Roman" panose="02020603050405020304" pitchFamily="18" charset="0"/>
              </a:rPr>
              <a:t>.</a:t>
            </a:r>
            <a:endParaRPr lang="en-VN" sz="2800" dirty="0">
              <a:latin typeface="Times New Roman" panose="02020603050405020304" pitchFamily="18" charset="0"/>
              <a:cs typeface="Times New Roman" panose="02020603050405020304" pitchFamily="18" charset="0"/>
            </a:endParaRPr>
          </a:p>
        </p:txBody>
      </p:sp>
      <p:pic>
        <p:nvPicPr>
          <p:cNvPr id="30" name="图片 1" descr="9ee5199484871">
            <a:extLst>
              <a:ext uri="{FF2B5EF4-FFF2-40B4-BE49-F238E27FC236}">
                <a16:creationId xmlns:a16="http://schemas.microsoft.com/office/drawing/2014/main" id="{01A13DEB-F2EE-D841-B337-124BBC3F0FB7}"/>
              </a:ext>
            </a:extLst>
          </p:cNvPr>
          <p:cNvPicPr/>
          <p:nvPr/>
        </p:nvPicPr>
        <p:blipFill>
          <a:blip r:embed="rId3"/>
          <a:stretch>
            <a:fillRect/>
          </a:stretch>
        </p:blipFill>
        <p:spPr>
          <a:xfrm>
            <a:off x="1485819" y="3958664"/>
            <a:ext cx="1414120" cy="947304"/>
          </a:xfrm>
          <a:prstGeom prst="rect">
            <a:avLst/>
          </a:prstGeom>
        </p:spPr>
      </p:pic>
      <p:sp>
        <p:nvSpPr>
          <p:cNvPr id="31" name="文本框 7">
            <a:extLst>
              <a:ext uri="{FF2B5EF4-FFF2-40B4-BE49-F238E27FC236}">
                <a16:creationId xmlns:a16="http://schemas.microsoft.com/office/drawing/2014/main" id="{BC83F6FD-69B9-2D41-8256-279923BC54C8}"/>
              </a:ext>
            </a:extLst>
          </p:cNvPr>
          <p:cNvSpPr txBox="1"/>
          <p:nvPr/>
        </p:nvSpPr>
        <p:spPr>
          <a:xfrm>
            <a:off x="2899939" y="4019364"/>
            <a:ext cx="7867774"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c. </a:t>
            </a:r>
            <a:r>
              <a:rPr lang="vi-VN" sz="2800" dirty="0">
                <a:latin typeface="Times New Roman" panose="02020603050405020304" pitchFamily="18" charset="0"/>
                <a:cs typeface="Times New Roman" panose="02020603050405020304" pitchFamily="18" charset="0"/>
              </a:rPr>
              <a:t>Ch</a:t>
            </a:r>
            <a:r>
              <a:rPr lang="en-US" sz="2800" dirty="0" err="1">
                <a:latin typeface="Times New Roman" panose="02020603050405020304" pitchFamily="18" charset="0"/>
                <a:cs typeface="Times New Roman" panose="02020603050405020304" pitchFamily="18" charset="0"/>
              </a:rPr>
              <a:t>ỉ</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tính chất c</a:t>
            </a:r>
            <a:r>
              <a:rPr lang="en-US" sz="2800" dirty="0" err="1">
                <a:latin typeface="Times New Roman" panose="02020603050405020304" pitchFamily="18" charset="0"/>
                <a:cs typeface="Times New Roman" panose="02020603050405020304" pitchFamily="18" charset="0"/>
              </a:rPr>
              <a:t>ủa</a:t>
            </a:r>
            <a:r>
              <a:rPr lang="vi-VN" sz="2800" dirty="0">
                <a:latin typeface="Times New Roman" panose="02020603050405020304" pitchFamily="18" charset="0"/>
                <a:cs typeface="Times New Roman" panose="02020603050405020304" pitchFamily="18" charset="0"/>
              </a:rPr>
              <a:t> món ăn, ví dụ: </a:t>
            </a:r>
            <a:r>
              <a:rPr lang="vi-VN" sz="2800" i="1" dirty="0">
                <a:latin typeface="Times New Roman" panose="02020603050405020304" pitchFamily="18" charset="0"/>
                <a:cs typeface="Times New Roman" panose="02020603050405020304" pitchFamily="18" charset="0"/>
              </a:rPr>
              <a:t>bánh dẻo, bánh bèo</a:t>
            </a:r>
            <a:r>
              <a:rPr lang="en-US" sz="2800" i="1" dirty="0">
                <a:latin typeface="Times New Roman" panose="02020603050405020304" pitchFamily="18" charset="0"/>
                <a:cs typeface="Times New Roman" panose="02020603050405020304" pitchFamily="18" charset="0"/>
              </a:rPr>
              <a:t>.</a:t>
            </a:r>
            <a:endParaRPr lang="en-VN" sz="2800" dirty="0">
              <a:latin typeface="Times New Roman" panose="02020603050405020304" pitchFamily="18" charset="0"/>
              <a:cs typeface="Times New Roman" panose="02020603050405020304" pitchFamily="18" charset="0"/>
            </a:endParaRPr>
          </a:p>
        </p:txBody>
      </p:sp>
      <p:pic>
        <p:nvPicPr>
          <p:cNvPr id="32" name="图片 1" descr="9ee5199484871">
            <a:extLst>
              <a:ext uri="{FF2B5EF4-FFF2-40B4-BE49-F238E27FC236}">
                <a16:creationId xmlns:a16="http://schemas.microsoft.com/office/drawing/2014/main" id="{0BD9561D-8B37-8F42-A36E-2AE8CCBBB74C}"/>
              </a:ext>
            </a:extLst>
          </p:cNvPr>
          <p:cNvPicPr/>
          <p:nvPr/>
        </p:nvPicPr>
        <p:blipFill>
          <a:blip r:embed="rId3"/>
          <a:stretch>
            <a:fillRect/>
          </a:stretch>
        </p:blipFill>
        <p:spPr>
          <a:xfrm>
            <a:off x="1485819" y="5182088"/>
            <a:ext cx="1414120" cy="947304"/>
          </a:xfrm>
          <a:prstGeom prst="rect">
            <a:avLst/>
          </a:prstGeom>
        </p:spPr>
      </p:pic>
      <p:sp>
        <p:nvSpPr>
          <p:cNvPr id="33" name="文本框 7">
            <a:extLst>
              <a:ext uri="{FF2B5EF4-FFF2-40B4-BE49-F238E27FC236}">
                <a16:creationId xmlns:a16="http://schemas.microsoft.com/office/drawing/2014/main" id="{BE72E148-085D-BA40-A6BD-076A3947265D}"/>
              </a:ext>
            </a:extLst>
          </p:cNvPr>
          <p:cNvSpPr txBox="1"/>
          <p:nvPr/>
        </p:nvSpPr>
        <p:spPr>
          <a:xfrm>
            <a:off x="2899939" y="5249591"/>
            <a:ext cx="7867774"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d. </a:t>
            </a:r>
            <a:r>
              <a:rPr lang="vi-VN" sz="2800" dirty="0">
                <a:latin typeface="Times New Roman" panose="02020603050405020304" pitchFamily="18" charset="0"/>
                <a:cs typeface="Times New Roman" panose="02020603050405020304" pitchFamily="18" charset="0"/>
              </a:rPr>
              <a:t>Ch</a:t>
            </a:r>
            <a:r>
              <a:rPr lang="en-US" sz="2800" dirty="0" err="1">
                <a:latin typeface="Times New Roman" panose="02020603050405020304" pitchFamily="18" charset="0"/>
                <a:cs typeface="Times New Roman" panose="02020603050405020304" pitchFamily="18" charset="0"/>
              </a:rPr>
              <a:t>ỉ</a:t>
            </a:r>
            <a:r>
              <a:rPr lang="vi-VN" sz="2800" dirty="0">
                <a:latin typeface="Times New Roman" panose="02020603050405020304" pitchFamily="18" charset="0"/>
                <a:cs typeface="Times New Roman" panose="02020603050405020304" pitchFamily="18" charset="0"/>
              </a:rPr>
              <a:t> hình dáng c</a:t>
            </a:r>
            <a:r>
              <a:rPr lang="en-US" sz="2800" dirty="0" err="1">
                <a:latin typeface="Times New Roman" panose="02020603050405020304" pitchFamily="18" charset="0"/>
                <a:cs typeface="Times New Roman" panose="02020603050405020304" pitchFamily="18" charset="0"/>
              </a:rPr>
              <a:t>ủ</a:t>
            </a:r>
            <a:r>
              <a:rPr lang="vi-VN" sz="2800" dirty="0">
                <a:latin typeface="Times New Roman" panose="02020603050405020304" pitchFamily="18" charset="0"/>
                <a:cs typeface="Times New Roman" panose="02020603050405020304" pitchFamily="18" charset="0"/>
              </a:rPr>
              <a:t>a món ăn, ví dụ: </a:t>
            </a:r>
            <a:r>
              <a:rPr lang="vi-VN" sz="2800" i="1" dirty="0">
                <a:latin typeface="Times New Roman" panose="02020603050405020304" pitchFamily="18" charset="0"/>
                <a:cs typeface="Times New Roman" panose="02020603050405020304" pitchFamily="18" charset="0"/>
              </a:rPr>
              <a:t>bánh gối, bánh tai voi</a:t>
            </a:r>
            <a:r>
              <a:rPr lang="en-US" sz="2800" i="1" dirty="0">
                <a:latin typeface="Times New Roman" panose="02020603050405020304" pitchFamily="18" charset="0"/>
                <a:cs typeface="Times New Roman" panose="02020603050405020304" pitchFamily="18" charset="0"/>
              </a:rPr>
              <a:t>.</a:t>
            </a:r>
            <a:endParaRPr lang="en-VN" sz="2800"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EA971C1E-19FF-FC4A-8C4C-656213F95D47}"/>
              </a:ext>
            </a:extLst>
          </p:cNvPr>
          <p:cNvSpPr/>
          <p:nvPr/>
        </p:nvSpPr>
        <p:spPr>
          <a:xfrm>
            <a:off x="3048000" y="716348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578744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blinds(horizontal)">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linds(horizontal)">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p:cTn id="29" dur="500" fill="hold"/>
                                        <p:tgtEl>
                                          <p:spTgt spid="30"/>
                                        </p:tgtEl>
                                        <p:attrNameLst>
                                          <p:attrName>ppt_w</p:attrName>
                                        </p:attrNameLst>
                                      </p:cBhvr>
                                      <p:tavLst>
                                        <p:tav tm="0">
                                          <p:val>
                                            <p:fltVal val="0"/>
                                          </p:val>
                                        </p:tav>
                                        <p:tav tm="100000">
                                          <p:val>
                                            <p:strVal val="#ppt_w"/>
                                          </p:val>
                                        </p:tav>
                                      </p:tavLst>
                                    </p:anim>
                                    <p:anim calcmode="lin" valueType="num">
                                      <p:cBhvr>
                                        <p:cTn id="30" dur="500" fill="hold"/>
                                        <p:tgtEl>
                                          <p:spTgt spid="30"/>
                                        </p:tgtEl>
                                        <p:attrNameLst>
                                          <p:attrName>ppt_h</p:attrName>
                                        </p:attrNameLst>
                                      </p:cBhvr>
                                      <p:tavLst>
                                        <p:tav tm="0">
                                          <p:val>
                                            <p:fltVal val="0"/>
                                          </p:val>
                                        </p:tav>
                                        <p:tav tm="100000">
                                          <p:val>
                                            <p:strVal val="#ppt_h"/>
                                          </p:val>
                                        </p:tav>
                                      </p:tavLst>
                                    </p:anim>
                                    <p:animEffect transition="in" filter="fade">
                                      <p:cBhvr>
                                        <p:cTn id="31" dur="500"/>
                                        <p:tgtEl>
                                          <p:spTgt spid="30"/>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checkerboard(across)">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p:cTn id="39" dur="500" fill="hold"/>
                                        <p:tgtEl>
                                          <p:spTgt spid="32"/>
                                        </p:tgtEl>
                                        <p:attrNameLst>
                                          <p:attrName>ppt_w</p:attrName>
                                        </p:attrNameLst>
                                      </p:cBhvr>
                                      <p:tavLst>
                                        <p:tav tm="0">
                                          <p:val>
                                            <p:fltVal val="0"/>
                                          </p:val>
                                        </p:tav>
                                        <p:tav tm="100000">
                                          <p:val>
                                            <p:strVal val="#ppt_w"/>
                                          </p:val>
                                        </p:tav>
                                      </p:tavLst>
                                    </p:anim>
                                    <p:anim calcmode="lin" valueType="num">
                                      <p:cBhvr>
                                        <p:cTn id="40" dur="500" fill="hold"/>
                                        <p:tgtEl>
                                          <p:spTgt spid="32"/>
                                        </p:tgtEl>
                                        <p:attrNameLst>
                                          <p:attrName>ppt_h</p:attrName>
                                        </p:attrNameLst>
                                      </p:cBhvr>
                                      <p:tavLst>
                                        <p:tav tm="0">
                                          <p:val>
                                            <p:fltVal val="0"/>
                                          </p:val>
                                        </p:tav>
                                        <p:tav tm="100000">
                                          <p:val>
                                            <p:strVal val="#ppt_h"/>
                                          </p:val>
                                        </p:tav>
                                      </p:tavLst>
                                    </p:anim>
                                    <p:animEffect transition="in" filter="fade">
                                      <p:cBhvr>
                                        <p:cTn id="41" dur="500"/>
                                        <p:tgtEl>
                                          <p:spTgt spid="32"/>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checkerboard(across)">
                                      <p:cBhvr>
                                        <p:cTn id="4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1"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2603831" y="366960"/>
            <a:ext cx="6099026" cy="769441"/>
          </a:xfrm>
          <a:prstGeom prst="rect">
            <a:avLst/>
          </a:prstGeom>
          <a:noFill/>
        </p:spPr>
        <p:txBody>
          <a:bodyPr wrap="square" rtlCol="0">
            <a:spAutoFit/>
          </a:bodyPr>
          <a:lstStyle/>
          <a:p>
            <a:pPr algn="ctr"/>
            <a:r>
              <a:rPr lang="en-US" altLang="zh-CN"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BÀI TẬP 4:</a:t>
            </a:r>
            <a:endParaRPr lang="zh-CN" altLang="en-US"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pic>
        <p:nvPicPr>
          <p:cNvPr id="4" name="图片 11">
            <a:extLst>
              <a:ext uri="{FF2B5EF4-FFF2-40B4-BE49-F238E27FC236}">
                <a16:creationId xmlns:a16="http://schemas.microsoft.com/office/drawing/2014/main" id="{66C6B069-454E-DF4A-87D5-B09F64DBD8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5882" y="1950148"/>
            <a:ext cx="1315898" cy="1001654"/>
          </a:xfrm>
          <a:prstGeom prst="rect">
            <a:avLst/>
          </a:prstGeom>
        </p:spPr>
      </p:pic>
      <p:pic>
        <p:nvPicPr>
          <p:cNvPr id="5" name="图片 11">
            <a:extLst>
              <a:ext uri="{FF2B5EF4-FFF2-40B4-BE49-F238E27FC236}">
                <a16:creationId xmlns:a16="http://schemas.microsoft.com/office/drawing/2014/main" id="{CCE0188F-8575-A64D-AFF4-BDF27160C5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1644" y="3906199"/>
            <a:ext cx="1315898" cy="1001654"/>
          </a:xfrm>
          <a:prstGeom prst="rect">
            <a:avLst/>
          </a:prstGeom>
        </p:spPr>
      </p:pic>
      <p:sp>
        <p:nvSpPr>
          <p:cNvPr id="6" name="文本框 7">
            <a:extLst>
              <a:ext uri="{FF2B5EF4-FFF2-40B4-BE49-F238E27FC236}">
                <a16:creationId xmlns:a16="http://schemas.microsoft.com/office/drawing/2014/main" id="{56E0A212-2899-434F-9F68-4F2315F1E50D}"/>
              </a:ext>
            </a:extLst>
          </p:cNvPr>
          <p:cNvSpPr txBox="1"/>
          <p:nvPr/>
        </p:nvSpPr>
        <p:spPr>
          <a:xfrm>
            <a:off x="3261780" y="2135504"/>
            <a:ext cx="7867774" cy="630942"/>
          </a:xfrm>
          <a:prstGeom prst="rect">
            <a:avLst/>
          </a:prstGeom>
          <a:noFill/>
        </p:spPr>
        <p:txBody>
          <a:bodyPr wrap="square" rtlCol="0">
            <a:spAutoFit/>
          </a:bodyPr>
          <a:lstStyle/>
          <a:p>
            <a:pPr algn="ct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HS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hoạt</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động</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cá</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nhân</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Thời</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gian</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2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phút</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7" name="文本框 7">
            <a:extLst>
              <a:ext uri="{FF2B5EF4-FFF2-40B4-BE49-F238E27FC236}">
                <a16:creationId xmlns:a16="http://schemas.microsoft.com/office/drawing/2014/main" id="{26489BE4-8F69-1647-B82E-3F7ED02842C9}"/>
              </a:ext>
            </a:extLst>
          </p:cNvPr>
          <p:cNvSpPr txBox="1"/>
          <p:nvPr/>
        </p:nvSpPr>
        <p:spPr>
          <a:xfrm>
            <a:off x="3360536" y="4091555"/>
            <a:ext cx="7502014" cy="1169551"/>
          </a:xfrm>
          <a:prstGeom prst="rect">
            <a:avLst/>
          </a:prstGeom>
          <a:noFill/>
        </p:spPr>
        <p:txBody>
          <a:bodyPr wrap="square" rtlCol="0">
            <a:spAutoFit/>
          </a:bodyPr>
          <a:lstStyle/>
          <a:p>
            <a:pPr algn="ct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Xếp</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từ</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láy</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trong</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các</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câu</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vào</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nhóm</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thích</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hợp</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8" name="Rectangle 7">
            <a:extLst>
              <a:ext uri="{FF2B5EF4-FFF2-40B4-BE49-F238E27FC236}">
                <a16:creationId xmlns:a16="http://schemas.microsoft.com/office/drawing/2014/main" id="{6DC18AAF-B6C6-5F4D-A125-0AD337DBAC34}"/>
              </a:ext>
            </a:extLst>
          </p:cNvPr>
          <p:cNvSpPr/>
          <p:nvPr/>
        </p:nvSpPr>
        <p:spPr>
          <a:xfrm>
            <a:off x="3048000" y="716348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3010317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3046487" y="962265"/>
            <a:ext cx="6099026" cy="769441"/>
          </a:xfrm>
          <a:prstGeom prst="rect">
            <a:avLst/>
          </a:prstGeom>
          <a:noFill/>
        </p:spPr>
        <p:txBody>
          <a:bodyPr wrap="square" rtlCol="0">
            <a:spAutoFit/>
          </a:bodyPr>
          <a:lstStyle/>
          <a:p>
            <a:pPr algn="ctr"/>
            <a:r>
              <a:rPr lang="en-US" altLang="zh-CN"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BÀI TẬP 4:</a:t>
            </a:r>
            <a:endParaRPr lang="zh-CN" altLang="en-US"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graphicFrame>
        <p:nvGraphicFramePr>
          <p:cNvPr id="2" name="Table 2">
            <a:extLst>
              <a:ext uri="{FF2B5EF4-FFF2-40B4-BE49-F238E27FC236}">
                <a16:creationId xmlns:a16="http://schemas.microsoft.com/office/drawing/2014/main" id="{3FB56AF6-2EF4-DC41-90DA-88E3081CB752}"/>
              </a:ext>
            </a:extLst>
          </p:cNvPr>
          <p:cNvGraphicFramePr>
            <a:graphicFrameLocks noGrp="1"/>
          </p:cNvGraphicFramePr>
          <p:nvPr>
            <p:extLst>
              <p:ext uri="{D42A27DB-BD31-4B8C-83A1-F6EECF244321}">
                <p14:modId xmlns:p14="http://schemas.microsoft.com/office/powerpoint/2010/main" val="557478152"/>
              </p:ext>
            </p:extLst>
          </p:nvPr>
        </p:nvGraphicFramePr>
        <p:xfrm>
          <a:off x="1852023" y="2261084"/>
          <a:ext cx="8487954" cy="3249930"/>
        </p:xfrm>
        <a:graphic>
          <a:graphicData uri="http://schemas.openxmlformats.org/drawingml/2006/table">
            <a:tbl>
              <a:tblPr firstRow="1" bandRow="1">
                <a:tableStyleId>{5C22544A-7EE6-4342-B048-85BDC9FD1C3A}</a:tableStyleId>
              </a:tblPr>
              <a:tblGrid>
                <a:gridCol w="4243977">
                  <a:extLst>
                    <a:ext uri="{9D8B030D-6E8A-4147-A177-3AD203B41FA5}">
                      <a16:colId xmlns:a16="http://schemas.microsoft.com/office/drawing/2014/main" val="3126930909"/>
                    </a:ext>
                  </a:extLst>
                </a:gridCol>
                <a:gridCol w="4243977">
                  <a:extLst>
                    <a:ext uri="{9D8B030D-6E8A-4147-A177-3AD203B41FA5}">
                      <a16:colId xmlns:a16="http://schemas.microsoft.com/office/drawing/2014/main" val="3701164536"/>
                    </a:ext>
                  </a:extLst>
                </a:gridCol>
              </a:tblGrid>
              <a:tr h="370840">
                <a:tc>
                  <a:txBody>
                    <a:bodyPr/>
                    <a:lstStyle/>
                    <a:p>
                      <a:pPr algn="ctr">
                        <a:lnSpc>
                          <a:spcPct val="150000"/>
                        </a:lnSpc>
                      </a:pPr>
                      <a:r>
                        <a:rPr lang="en-VN" sz="3500" dirty="0">
                          <a:solidFill>
                            <a:schemeClr val="tx1"/>
                          </a:solidFill>
                          <a:latin typeface="#9Slide03 Arima Madurai" pitchFamily="2" charset="77"/>
                          <a:cs typeface="#9Slide03 Arima Madurai" pitchFamily="2" charset="77"/>
                        </a:rPr>
                        <a:t>Gợi tả dáng vẻ, trạng thái của sự vật</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a:lnSpc>
                          <a:spcPct val="150000"/>
                        </a:lnSpc>
                      </a:pPr>
                      <a:r>
                        <a:rPr lang="en-VN" sz="3500" dirty="0">
                          <a:solidFill>
                            <a:schemeClr val="tx1"/>
                          </a:solidFill>
                          <a:latin typeface="#9Slide03 Arima Madurai" pitchFamily="2" charset="77"/>
                          <a:cs typeface="#9Slide03 Arima Madurai" pitchFamily="2" charset="77"/>
                        </a:rPr>
                        <a:t>Gợi tả âm thanh</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2598950079"/>
                  </a:ext>
                </a:extLst>
              </a:tr>
              <a:tr h="370840">
                <a:tc>
                  <a:txBody>
                    <a:bodyPr/>
                    <a:lstStyle/>
                    <a:p>
                      <a:pPr algn="ctr">
                        <a:lnSpc>
                          <a:spcPct val="150000"/>
                        </a:lnSpc>
                      </a:pPr>
                      <a:r>
                        <a:rPr lang="en-VN" sz="3500" dirty="0">
                          <a:solidFill>
                            <a:schemeClr val="tx1"/>
                          </a:solidFill>
                          <a:latin typeface="#9Slide03 Arima Madurai" pitchFamily="2" charset="77"/>
                          <a:cs typeface="#9Slide03 Arima Madurai" pitchFamily="2" charset="77"/>
                        </a:rPr>
                        <a:t>Lom khom, lủi thủi, rười rượi, rón rén</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a:lnSpc>
                          <a:spcPct val="150000"/>
                        </a:lnSpc>
                      </a:pPr>
                      <a:r>
                        <a:rPr lang="en-US" sz="3500" dirty="0">
                          <a:solidFill>
                            <a:schemeClr val="tx1"/>
                          </a:solidFill>
                          <a:latin typeface="#9Slide03 Arima Madurai" pitchFamily="2" charset="77"/>
                          <a:cs typeface="#9Slide03 Arima Madurai" pitchFamily="2" charset="77"/>
                        </a:rPr>
                        <a:t>R</a:t>
                      </a:r>
                      <a:r>
                        <a:rPr lang="en-VN" sz="3500" dirty="0">
                          <a:solidFill>
                            <a:schemeClr val="tx1"/>
                          </a:solidFill>
                          <a:latin typeface="#9Slide03 Arima Madurai" pitchFamily="2" charset="77"/>
                          <a:cs typeface="#9Slide03 Arima Madurai" pitchFamily="2" charset="77"/>
                        </a:rPr>
                        <a:t>íu rít, véo von</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2701666785"/>
                  </a:ext>
                </a:extLst>
              </a:tr>
            </a:tbl>
          </a:graphicData>
        </a:graphic>
      </p:graphicFrame>
      <p:sp>
        <p:nvSpPr>
          <p:cNvPr id="4" name="Rectangle 3">
            <a:extLst>
              <a:ext uri="{FF2B5EF4-FFF2-40B4-BE49-F238E27FC236}">
                <a16:creationId xmlns:a16="http://schemas.microsoft.com/office/drawing/2014/main" id="{385EFEB6-16F3-9349-A434-CC59801AF562}"/>
              </a:ext>
            </a:extLst>
          </p:cNvPr>
          <p:cNvSpPr/>
          <p:nvPr/>
        </p:nvSpPr>
        <p:spPr>
          <a:xfrm>
            <a:off x="3048000" y="716348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1990849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2857500" y="1509101"/>
            <a:ext cx="6477000" cy="4560524"/>
          </a:xfrm>
          <a:prstGeom prst="rect">
            <a:avLst/>
          </a:prstGeom>
        </p:spPr>
      </p:pic>
      <p:sp>
        <p:nvSpPr>
          <p:cNvPr id="4" name="文本框 3"/>
          <p:cNvSpPr txBox="1"/>
          <p:nvPr/>
        </p:nvSpPr>
        <p:spPr>
          <a:xfrm>
            <a:off x="3882177" y="2295958"/>
            <a:ext cx="3929411" cy="769441"/>
          </a:xfrm>
          <a:prstGeom prst="rect">
            <a:avLst/>
          </a:prstGeom>
          <a:noFill/>
        </p:spPr>
        <p:txBody>
          <a:bodyPr wrap="square" rtlCol="0">
            <a:spAutoFit/>
          </a:bodyPr>
          <a:lstStyle/>
          <a:p>
            <a:pPr algn="ctr"/>
            <a:r>
              <a:rPr lang="en-US" altLang="zh-CN" sz="4400" b="1" dirty="0">
                <a:solidFill>
                  <a:schemeClr val="bg1"/>
                </a:solidFill>
                <a:latin typeface="Times New Roman" panose="02020603050405020304" pitchFamily="18" charset="0"/>
                <a:ea typeface="华康POP2体W9(P)" panose="040B0900000000000000" pitchFamily="82" charset="-122"/>
                <a:cs typeface="Times New Roman" panose="02020603050405020304" pitchFamily="18" charset="0"/>
              </a:rPr>
              <a:t>VẬN DỤNG</a:t>
            </a:r>
          </a:p>
        </p:txBody>
      </p:sp>
      <p:sp>
        <p:nvSpPr>
          <p:cNvPr id="5" name="Rectangle 4">
            <a:extLst>
              <a:ext uri="{FF2B5EF4-FFF2-40B4-BE49-F238E27FC236}">
                <a16:creationId xmlns:a16="http://schemas.microsoft.com/office/drawing/2014/main" id="{9215C01F-0B0A-8F44-B8EC-6EDFF86ED516}"/>
              </a:ext>
            </a:extLst>
          </p:cNvPr>
          <p:cNvSpPr/>
          <p:nvPr/>
        </p:nvSpPr>
        <p:spPr>
          <a:xfrm>
            <a:off x="3048000" y="716348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959559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9"/>
          <p:cNvPicPr/>
          <p:nvPr/>
        </p:nvPicPr>
        <p:blipFill rotWithShape="1">
          <a:blip r:embed="rId3"/>
          <a:srcRect l="28218" t="25895" r="28890" b="26352"/>
          <a:stretch/>
        </p:blipFill>
        <p:spPr>
          <a:xfrm>
            <a:off x="1302948" y="2620194"/>
            <a:ext cx="1338309" cy="1386211"/>
          </a:xfrm>
          <a:prstGeom prst="rect">
            <a:avLst/>
          </a:prstGeom>
        </p:spPr>
      </p:pic>
      <p:sp>
        <p:nvSpPr>
          <p:cNvPr id="14" name="文本框 10">
            <a:extLst>
              <a:ext uri="{FF2B5EF4-FFF2-40B4-BE49-F238E27FC236}">
                <a16:creationId xmlns:a16="http://schemas.microsoft.com/office/drawing/2014/main" id="{7A94C4F1-D9B8-DC44-B28C-5121F5CF8F2D}"/>
              </a:ext>
            </a:extLst>
          </p:cNvPr>
          <p:cNvSpPr txBox="1"/>
          <p:nvPr/>
        </p:nvSpPr>
        <p:spPr>
          <a:xfrm>
            <a:off x="2545593" y="108324"/>
            <a:ext cx="6099026" cy="769441"/>
          </a:xfrm>
          <a:prstGeom prst="rect">
            <a:avLst/>
          </a:prstGeom>
          <a:noFill/>
        </p:spPr>
        <p:txBody>
          <a:bodyPr wrap="square" rtlCol="0">
            <a:spAutoFit/>
          </a:bodyPr>
          <a:lstStyle/>
          <a:p>
            <a:pPr algn="ctr"/>
            <a:r>
              <a:rPr lang="en-US" altLang="zh-CN" sz="4400" b="1" dirty="0" err="1">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Trò</a:t>
            </a:r>
            <a:r>
              <a:rPr lang="en-US" altLang="zh-CN"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4400" b="1" dirty="0" err="1">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chơi</a:t>
            </a:r>
            <a:endParaRPr lang="zh-CN" altLang="en-US"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15" name="文本框 10">
            <a:extLst>
              <a:ext uri="{FF2B5EF4-FFF2-40B4-BE49-F238E27FC236}">
                <a16:creationId xmlns:a16="http://schemas.microsoft.com/office/drawing/2014/main" id="{F3F817E4-3DD5-5641-B1BD-81A9A07E54DD}"/>
              </a:ext>
            </a:extLst>
          </p:cNvPr>
          <p:cNvSpPr txBox="1"/>
          <p:nvPr/>
        </p:nvSpPr>
        <p:spPr>
          <a:xfrm>
            <a:off x="801765" y="870659"/>
            <a:ext cx="10588469" cy="1015663"/>
          </a:xfrm>
          <a:prstGeom prst="rect">
            <a:avLst/>
          </a:prstGeom>
          <a:noFill/>
        </p:spPr>
        <p:txBody>
          <a:bodyPr wrap="square" rtlCol="0">
            <a:spAutoFit/>
          </a:bodyPr>
          <a:lstStyle/>
          <a:p>
            <a:pPr algn="ctr"/>
            <a:r>
              <a:rPr lang="en-US" altLang="zh-CN" sz="6000" b="1" dirty="0" err="1">
                <a:solidFill>
                  <a:schemeClr val="accent3">
                    <a:lumMod val="75000"/>
                  </a:schemeClr>
                </a:solidFill>
                <a:latin typeface="Times New Roman" panose="02020603050405020304" pitchFamily="18" charset="0"/>
                <a:ea typeface="华康POP2体W9(P)" panose="040B0900000000000000" pitchFamily="82" charset="-122"/>
                <a:cs typeface="Times New Roman" panose="02020603050405020304" pitchFamily="18" charset="0"/>
              </a:rPr>
              <a:t>Nhìn</a:t>
            </a:r>
            <a:r>
              <a:rPr lang="en-US" altLang="zh-CN" sz="6000" b="1" dirty="0">
                <a:solidFill>
                  <a:schemeClr val="accent3">
                    <a:lumMod val="75000"/>
                  </a:schemeClr>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6000" b="1" dirty="0" err="1">
                <a:solidFill>
                  <a:schemeClr val="accent3">
                    <a:lumMod val="75000"/>
                  </a:schemeClr>
                </a:solidFill>
                <a:latin typeface="Times New Roman" panose="02020603050405020304" pitchFamily="18" charset="0"/>
                <a:ea typeface="华康POP2体W9(P)" panose="040B0900000000000000" pitchFamily="82" charset="-122"/>
                <a:cs typeface="Times New Roman" panose="02020603050405020304" pitchFamily="18" charset="0"/>
              </a:rPr>
              <a:t>hình</a:t>
            </a:r>
            <a:r>
              <a:rPr lang="en-US" altLang="zh-CN" sz="6000" b="1" dirty="0">
                <a:solidFill>
                  <a:schemeClr val="accent3">
                    <a:lumMod val="75000"/>
                  </a:schemeClr>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6000" b="1" dirty="0" err="1">
                <a:solidFill>
                  <a:schemeClr val="accent3">
                    <a:lumMod val="75000"/>
                  </a:schemeClr>
                </a:solidFill>
                <a:latin typeface="Times New Roman" panose="02020603050405020304" pitchFamily="18" charset="0"/>
                <a:ea typeface="华康POP2体W9(P)" panose="040B0900000000000000" pitchFamily="82" charset="-122"/>
                <a:cs typeface="Times New Roman" panose="02020603050405020304" pitchFamily="18" charset="0"/>
              </a:rPr>
              <a:t>đoán</a:t>
            </a:r>
            <a:r>
              <a:rPr lang="en-US" altLang="zh-CN" sz="6000" b="1" dirty="0">
                <a:solidFill>
                  <a:schemeClr val="accent3">
                    <a:lumMod val="75000"/>
                  </a:schemeClr>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6000" b="1" dirty="0" err="1">
                <a:solidFill>
                  <a:schemeClr val="accent3">
                    <a:lumMod val="75000"/>
                  </a:schemeClr>
                </a:solidFill>
                <a:latin typeface="Times New Roman" panose="02020603050405020304" pitchFamily="18" charset="0"/>
                <a:ea typeface="华康POP2体W9(P)" panose="040B0900000000000000" pitchFamily="82" charset="-122"/>
                <a:cs typeface="Times New Roman" panose="02020603050405020304" pitchFamily="18" charset="0"/>
              </a:rPr>
              <a:t>nhân</a:t>
            </a:r>
            <a:r>
              <a:rPr lang="en-US" altLang="zh-CN" sz="6000" b="1" dirty="0">
                <a:solidFill>
                  <a:schemeClr val="accent3">
                    <a:lumMod val="75000"/>
                  </a:schemeClr>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6000" b="1" dirty="0" err="1">
                <a:solidFill>
                  <a:schemeClr val="accent3">
                    <a:lumMod val="75000"/>
                  </a:schemeClr>
                </a:solidFill>
                <a:latin typeface="Times New Roman" panose="02020603050405020304" pitchFamily="18" charset="0"/>
                <a:ea typeface="华康POP2体W9(P)" panose="040B0900000000000000" pitchFamily="82" charset="-122"/>
                <a:cs typeface="Times New Roman" panose="02020603050405020304" pitchFamily="18" charset="0"/>
              </a:rPr>
              <a:t>vật</a:t>
            </a:r>
            <a:endParaRPr lang="zh-CN" altLang="en-US" sz="6000" b="1" dirty="0">
              <a:solidFill>
                <a:schemeClr val="accent3">
                  <a:lumMod val="75000"/>
                </a:schemeClr>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16" name="文本框 10">
            <a:extLst>
              <a:ext uri="{FF2B5EF4-FFF2-40B4-BE49-F238E27FC236}">
                <a16:creationId xmlns:a16="http://schemas.microsoft.com/office/drawing/2014/main" id="{A75ADF8F-D5A1-2642-8524-2654B403999B}"/>
              </a:ext>
            </a:extLst>
          </p:cNvPr>
          <p:cNvSpPr txBox="1"/>
          <p:nvPr/>
        </p:nvSpPr>
        <p:spPr>
          <a:xfrm>
            <a:off x="1242647" y="2016538"/>
            <a:ext cx="9633434" cy="523220"/>
          </a:xfrm>
          <a:prstGeom prst="rect">
            <a:avLst/>
          </a:prstGeom>
          <a:noFill/>
        </p:spPr>
        <p:txBody>
          <a:bodyPr wrap="square" rtlCol="0">
            <a:spAutoFit/>
          </a:bodyPr>
          <a:lstStyle/>
          <a:p>
            <a:pPr algn="ctr"/>
            <a:r>
              <a:rPr lang="en-US" altLang="zh-CN" sz="2800" b="1" dirty="0" err="1">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Lớp</a:t>
            </a:r>
            <a:r>
              <a:rPr lang="en-US" altLang="zh-CN" sz="28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 chia </a:t>
            </a:r>
            <a:r>
              <a:rPr lang="en-US" altLang="zh-CN" sz="2800" b="1" dirty="0" err="1">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làm</a:t>
            </a:r>
            <a:r>
              <a:rPr lang="en-US" altLang="zh-CN" sz="28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 3 </a:t>
            </a:r>
            <a:r>
              <a:rPr lang="en-US" altLang="zh-CN" sz="2800" b="1" dirty="0" err="1">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nhóm</a:t>
            </a:r>
            <a:r>
              <a:rPr lang="en-US" altLang="zh-CN" sz="28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b="1" dirty="0" err="1">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thảo</a:t>
            </a:r>
            <a:r>
              <a:rPr lang="en-US" altLang="zh-CN" sz="28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b="1" dirty="0" err="1">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luận</a:t>
            </a:r>
            <a:r>
              <a:rPr lang="en-US" altLang="zh-CN" sz="28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b="1" dirty="0" err="1">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theo</a:t>
            </a:r>
            <a:r>
              <a:rPr lang="en-US" altLang="zh-CN" sz="28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 3 </a:t>
            </a:r>
            <a:r>
              <a:rPr lang="en-US" altLang="zh-CN" sz="2800" b="1" dirty="0" err="1">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bước</a:t>
            </a:r>
            <a:endParaRPr lang="zh-CN" altLang="en-US" sz="28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17" name="文本框 7">
            <a:extLst>
              <a:ext uri="{FF2B5EF4-FFF2-40B4-BE49-F238E27FC236}">
                <a16:creationId xmlns:a16="http://schemas.microsoft.com/office/drawing/2014/main" id="{0531E0B1-3357-8545-922B-421C478BC796}"/>
              </a:ext>
            </a:extLst>
          </p:cNvPr>
          <p:cNvSpPr txBox="1"/>
          <p:nvPr/>
        </p:nvSpPr>
        <p:spPr>
          <a:xfrm>
            <a:off x="2842234" y="2997828"/>
            <a:ext cx="7867774" cy="630942"/>
          </a:xfrm>
          <a:prstGeom prst="rect">
            <a:avLst/>
          </a:prstGeom>
          <a:noFill/>
        </p:spPr>
        <p:txBody>
          <a:bodyPr wrap="square" rtlCol="0">
            <a:spAutoFit/>
          </a:bodyPr>
          <a:lstStyle/>
          <a:p>
            <a:pPr algn="just"/>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Suy</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nghĩ</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độc</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lập</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(1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phút</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18" name="文本框 7">
            <a:extLst>
              <a:ext uri="{FF2B5EF4-FFF2-40B4-BE49-F238E27FC236}">
                <a16:creationId xmlns:a16="http://schemas.microsoft.com/office/drawing/2014/main" id="{31E44CDA-66B5-614E-A00E-0B8E6CC51A89}"/>
              </a:ext>
            </a:extLst>
          </p:cNvPr>
          <p:cNvSpPr txBox="1"/>
          <p:nvPr/>
        </p:nvSpPr>
        <p:spPr>
          <a:xfrm>
            <a:off x="1745149" y="2997828"/>
            <a:ext cx="1097085" cy="630942"/>
          </a:xfrm>
          <a:prstGeom prst="rect">
            <a:avLst/>
          </a:prstGeom>
          <a:noFill/>
        </p:spPr>
        <p:txBody>
          <a:bodyPr wrap="square" rtlCol="0">
            <a:spAutoFit/>
          </a:bodyPr>
          <a:lstStyle/>
          <a:p>
            <a:pPr algn="just"/>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01</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pic>
        <p:nvPicPr>
          <p:cNvPr id="19" name="图片 1" descr="29">
            <a:extLst>
              <a:ext uri="{FF2B5EF4-FFF2-40B4-BE49-F238E27FC236}">
                <a16:creationId xmlns:a16="http://schemas.microsoft.com/office/drawing/2014/main" id="{868F7049-3347-C042-88FB-B87A2771A8BD}"/>
              </a:ext>
            </a:extLst>
          </p:cNvPr>
          <p:cNvPicPr/>
          <p:nvPr/>
        </p:nvPicPr>
        <p:blipFill rotWithShape="1">
          <a:blip r:embed="rId3"/>
          <a:srcRect l="28218" t="25895" r="28890" b="26352"/>
          <a:stretch/>
        </p:blipFill>
        <p:spPr>
          <a:xfrm>
            <a:off x="1302948" y="3771370"/>
            <a:ext cx="1338309" cy="1386211"/>
          </a:xfrm>
          <a:prstGeom prst="rect">
            <a:avLst/>
          </a:prstGeom>
        </p:spPr>
      </p:pic>
      <p:sp>
        <p:nvSpPr>
          <p:cNvPr id="20" name="文本框 7">
            <a:extLst>
              <a:ext uri="{FF2B5EF4-FFF2-40B4-BE49-F238E27FC236}">
                <a16:creationId xmlns:a16="http://schemas.microsoft.com/office/drawing/2014/main" id="{53752E12-C99F-3347-BD83-997A387DAF97}"/>
              </a:ext>
            </a:extLst>
          </p:cNvPr>
          <p:cNvSpPr txBox="1"/>
          <p:nvPr/>
        </p:nvSpPr>
        <p:spPr>
          <a:xfrm>
            <a:off x="2842234" y="4149004"/>
            <a:ext cx="7867774" cy="630942"/>
          </a:xfrm>
          <a:prstGeom prst="rect">
            <a:avLst/>
          </a:prstGeom>
          <a:noFill/>
        </p:spPr>
        <p:txBody>
          <a:bodyPr wrap="square" rtlCol="0">
            <a:spAutoFit/>
          </a:bodyPr>
          <a:lstStyle/>
          <a:p>
            <a:pPr algn="just"/>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Chia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sẻ</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với</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bạn</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bên</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cạnh</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(1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phút</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21" name="文本框 7">
            <a:extLst>
              <a:ext uri="{FF2B5EF4-FFF2-40B4-BE49-F238E27FC236}">
                <a16:creationId xmlns:a16="http://schemas.microsoft.com/office/drawing/2014/main" id="{F8A937AF-C428-C645-89B5-1615F51F8BEF}"/>
              </a:ext>
            </a:extLst>
          </p:cNvPr>
          <p:cNvSpPr txBox="1"/>
          <p:nvPr/>
        </p:nvSpPr>
        <p:spPr>
          <a:xfrm>
            <a:off x="1745149" y="4149004"/>
            <a:ext cx="1097085" cy="630942"/>
          </a:xfrm>
          <a:prstGeom prst="rect">
            <a:avLst/>
          </a:prstGeom>
          <a:noFill/>
        </p:spPr>
        <p:txBody>
          <a:bodyPr wrap="square" rtlCol="0">
            <a:spAutoFit/>
          </a:bodyPr>
          <a:lstStyle/>
          <a:p>
            <a:pPr algn="just"/>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02</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pic>
        <p:nvPicPr>
          <p:cNvPr id="23" name="图片 1" descr="29">
            <a:extLst>
              <a:ext uri="{FF2B5EF4-FFF2-40B4-BE49-F238E27FC236}">
                <a16:creationId xmlns:a16="http://schemas.microsoft.com/office/drawing/2014/main" id="{85B64250-5652-524E-A9A1-C10FABA7B64D}"/>
              </a:ext>
            </a:extLst>
          </p:cNvPr>
          <p:cNvPicPr/>
          <p:nvPr/>
        </p:nvPicPr>
        <p:blipFill rotWithShape="1">
          <a:blip r:embed="rId3"/>
          <a:srcRect l="28218" t="25895" r="28890" b="26352"/>
          <a:stretch/>
        </p:blipFill>
        <p:spPr>
          <a:xfrm>
            <a:off x="1242647" y="5040351"/>
            <a:ext cx="1338309" cy="1386211"/>
          </a:xfrm>
          <a:prstGeom prst="rect">
            <a:avLst/>
          </a:prstGeom>
        </p:spPr>
      </p:pic>
      <p:sp>
        <p:nvSpPr>
          <p:cNvPr id="24" name="文本框 7">
            <a:extLst>
              <a:ext uri="{FF2B5EF4-FFF2-40B4-BE49-F238E27FC236}">
                <a16:creationId xmlns:a16="http://schemas.microsoft.com/office/drawing/2014/main" id="{9A480545-A543-F64C-801D-EEBBB66113F3}"/>
              </a:ext>
            </a:extLst>
          </p:cNvPr>
          <p:cNvSpPr txBox="1"/>
          <p:nvPr/>
        </p:nvSpPr>
        <p:spPr>
          <a:xfrm>
            <a:off x="2781933" y="5417985"/>
            <a:ext cx="7867774" cy="1169551"/>
          </a:xfrm>
          <a:prstGeom prst="rect">
            <a:avLst/>
          </a:prstGeom>
          <a:noFill/>
        </p:spPr>
        <p:txBody>
          <a:bodyPr wrap="square" rtlCol="0">
            <a:spAutoFit/>
          </a:bodyPr>
          <a:lstStyle/>
          <a:p>
            <a:pPr algn="just"/>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Thống</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nhất</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trong</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nhóm</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và</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cử</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đại</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diện</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trình</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bày</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trước</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lớp</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25" name="文本框 7">
            <a:extLst>
              <a:ext uri="{FF2B5EF4-FFF2-40B4-BE49-F238E27FC236}">
                <a16:creationId xmlns:a16="http://schemas.microsoft.com/office/drawing/2014/main" id="{F6636F3E-0EF2-1D46-9EAA-88467E7CE41A}"/>
              </a:ext>
            </a:extLst>
          </p:cNvPr>
          <p:cNvSpPr txBox="1"/>
          <p:nvPr/>
        </p:nvSpPr>
        <p:spPr>
          <a:xfrm>
            <a:off x="1684848" y="5417985"/>
            <a:ext cx="1097085" cy="630942"/>
          </a:xfrm>
          <a:prstGeom prst="rect">
            <a:avLst/>
          </a:prstGeom>
          <a:noFill/>
        </p:spPr>
        <p:txBody>
          <a:bodyPr wrap="square" rtlCol="0">
            <a:spAutoFit/>
          </a:bodyPr>
          <a:lstStyle/>
          <a:p>
            <a:pPr algn="just"/>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03</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Tree>
    <p:extLst>
      <p:ext uri="{BB962C8B-B14F-4D97-AF65-F5344CB8AC3E}">
        <p14:creationId xmlns:p14="http://schemas.microsoft.com/office/powerpoint/2010/main" val="625239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heckerboard(across)">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linds(horizontal)">
                                      <p:cBhvr>
                                        <p:cTn id="24" dur="500"/>
                                        <p:tgtEl>
                                          <p:spTgt spid="18"/>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linds(horizontal)">
                                      <p:cBhvr>
                                        <p:cTn id="27" dur="500"/>
                                        <p:tgtEl>
                                          <p:spTgt spid="17"/>
                                        </p:tgtEl>
                                      </p:cBhvr>
                                    </p:animEffect>
                                  </p:childTnLst>
                                </p:cTn>
                              </p:par>
                              <p:par>
                                <p:cTn id="28" presetID="3" presetClass="entr" presetSubtype="1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linds(horizont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linds(horizontal)">
                                      <p:cBhvr>
                                        <p:cTn id="35" dur="500"/>
                                        <p:tgtEl>
                                          <p:spTgt spid="21"/>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linds(horizontal)">
                                      <p:cBhvr>
                                        <p:cTn id="38" dur="500"/>
                                        <p:tgtEl>
                                          <p:spTgt spid="20"/>
                                        </p:tgtEl>
                                      </p:cBhvr>
                                    </p:animEffect>
                                  </p:childTnLst>
                                </p:cTn>
                              </p:par>
                              <p:par>
                                <p:cTn id="39" presetID="3" presetClass="entr" presetSubtype="1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linds(horizontal)">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blinds(horizontal)">
                                      <p:cBhvr>
                                        <p:cTn id="46" dur="500"/>
                                        <p:tgtEl>
                                          <p:spTgt spid="25"/>
                                        </p:tgtEl>
                                      </p:cBhvr>
                                    </p:animEffect>
                                  </p:childTnLst>
                                </p:cTn>
                              </p:par>
                              <p:par>
                                <p:cTn id="47" presetID="3" presetClass="entr" presetSubtype="1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blinds(horizontal)">
                                      <p:cBhvr>
                                        <p:cTn id="49" dur="500"/>
                                        <p:tgtEl>
                                          <p:spTgt spid="23"/>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linds(horizontal)">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20" grpId="0"/>
      <p:bldP spid="21" grpId="0"/>
      <p:bldP spid="24"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05D6A89-1EBD-6C40-A2A7-644E92EDC9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041" y="268356"/>
            <a:ext cx="4880411" cy="2748288"/>
          </a:xfrm>
          <a:prstGeom prst="rect">
            <a:avLst/>
          </a:prstGeom>
        </p:spPr>
      </p:pic>
      <p:pic>
        <p:nvPicPr>
          <p:cNvPr id="4" name="Picture 3">
            <a:extLst>
              <a:ext uri="{FF2B5EF4-FFF2-40B4-BE49-F238E27FC236}">
                <a16:creationId xmlns:a16="http://schemas.microsoft.com/office/drawing/2014/main" id="{A7D905C1-8D56-5748-A668-D932EC4092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615" y="2790092"/>
            <a:ext cx="5513731" cy="4067908"/>
          </a:xfrm>
          <a:prstGeom prst="rect">
            <a:avLst/>
          </a:prstGeom>
        </p:spPr>
      </p:pic>
      <p:pic>
        <p:nvPicPr>
          <p:cNvPr id="5" name="Picture 8">
            <a:extLst>
              <a:ext uri="{FF2B5EF4-FFF2-40B4-BE49-F238E27FC236}">
                <a16:creationId xmlns:a16="http://schemas.microsoft.com/office/drawing/2014/main" id="{882859D0-BFD5-5247-AF6E-C355D845D7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9071" y="448422"/>
            <a:ext cx="2178383" cy="26289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6" name="Picture 2" descr="Sự tích hồ Gươm [Truyện truyền thuyết Việt Nam] - Thế giới cổ tích">
            <a:extLst>
              <a:ext uri="{FF2B5EF4-FFF2-40B4-BE49-F238E27FC236}">
                <a16:creationId xmlns:a16="http://schemas.microsoft.com/office/drawing/2014/main" id="{6E65E3C5-F46F-014C-B6C5-F907493749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7567" y="3780678"/>
            <a:ext cx="4881392" cy="274828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240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11111"/>
          <p:cNvPicPr>
            <a:picLocks noChangeAspect="1" noChangeArrowheads="1"/>
          </p:cNvPicPr>
          <p:nvPr/>
        </p:nvPicPr>
        <p:blipFill>
          <a:blip r:embed="rId3" cstate="print">
            <a:extLst>
              <a:ext uri="{28A0092B-C50C-407E-A947-70E740481C1C}">
                <a14:useLocalDpi xmlns:a14="http://schemas.microsoft.com/office/drawing/2010/main" val="0"/>
              </a:ext>
            </a:extLst>
          </a:blip>
          <a:srcRect l="70358" t="57350" r="8348"/>
          <a:stretch>
            <a:fillRect/>
          </a:stretch>
        </p:blipFill>
        <p:spPr bwMode="auto">
          <a:xfrm>
            <a:off x="6759068" y="1655763"/>
            <a:ext cx="3014187"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descr="1"/>
          <p:cNvPicPr/>
          <p:nvPr/>
        </p:nvPicPr>
        <p:blipFill>
          <a:blip r:embed="rId4"/>
          <a:stretch>
            <a:fillRect/>
          </a:stretch>
        </p:blipFill>
        <p:spPr>
          <a:xfrm>
            <a:off x="1782545" y="873321"/>
            <a:ext cx="4735486" cy="5111358"/>
          </a:xfrm>
          <a:prstGeom prst="rect">
            <a:avLst/>
          </a:prstGeom>
        </p:spPr>
      </p:pic>
      <p:sp>
        <p:nvSpPr>
          <p:cNvPr id="6" name="文本框 7">
            <a:extLst>
              <a:ext uri="{FF2B5EF4-FFF2-40B4-BE49-F238E27FC236}">
                <a16:creationId xmlns:a16="http://schemas.microsoft.com/office/drawing/2014/main" id="{9A56D18C-BE7A-4C4E-8601-3AB1C17F4EF8}"/>
              </a:ext>
            </a:extLst>
          </p:cNvPr>
          <p:cNvSpPr txBox="1"/>
          <p:nvPr/>
        </p:nvSpPr>
        <p:spPr>
          <a:xfrm>
            <a:off x="2418745" y="1443841"/>
            <a:ext cx="3214864" cy="3970318"/>
          </a:xfrm>
          <a:prstGeom prst="rect">
            <a:avLst/>
          </a:prstGeom>
          <a:noFill/>
        </p:spPr>
        <p:txBody>
          <a:bodyPr wrap="square" rtlCol="0">
            <a:spAutoFit/>
          </a:bodyPr>
          <a:lstStyle/>
          <a:p>
            <a:pPr algn="ctr"/>
            <a:r>
              <a:rPr lang="vi-VN" sz="2800" b="1" dirty="0">
                <a:solidFill>
                  <a:srgbClr val="492422"/>
                </a:solidFill>
                <a:latin typeface="Times New Roman" panose="02020603050405020304" pitchFamily="18" charset="0"/>
                <a:cs typeface="Times New Roman" panose="02020603050405020304" pitchFamily="18" charset="0"/>
              </a:rPr>
              <a:t>Dựa vào câu mở đầu các truyền thuyết và cổ tích đã học, em hãy viết câu mở đầu giới thiệu nhân vật của một truyền thuyết hoặc cổ tích khác mà em muốn kể.</a:t>
            </a:r>
            <a:endParaRPr lang="en-VN" sz="2800" b="1" dirty="0">
              <a:solidFill>
                <a:srgbClr val="492422"/>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31C04757-DCA9-8644-8FEE-C43119918452}"/>
              </a:ext>
            </a:extLst>
          </p:cNvPr>
          <p:cNvSpPr/>
          <p:nvPr/>
        </p:nvSpPr>
        <p:spPr>
          <a:xfrm>
            <a:off x="3048000" y="716348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2425300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1000"/>
                                        <p:tgtEl>
                                          <p:spTgt spid="2051"/>
                                        </p:tgtEl>
                                      </p:cBhvr>
                                    </p:animEffect>
                                    <p:anim calcmode="lin" valueType="num">
                                      <p:cBhvr>
                                        <p:cTn id="8" dur="1000" fill="hold"/>
                                        <p:tgtEl>
                                          <p:spTgt spid="2051"/>
                                        </p:tgtEl>
                                        <p:attrNameLst>
                                          <p:attrName>ppt_x</p:attrName>
                                        </p:attrNameLst>
                                      </p:cBhvr>
                                      <p:tavLst>
                                        <p:tav tm="0">
                                          <p:val>
                                            <p:strVal val="#ppt_x"/>
                                          </p:val>
                                        </p:tav>
                                        <p:tav tm="100000">
                                          <p:val>
                                            <p:strVal val="#ppt_x"/>
                                          </p:val>
                                        </p:tav>
                                      </p:tavLst>
                                    </p:anim>
                                    <p:anim calcmode="lin" valueType="num">
                                      <p:cBhvr>
                                        <p:cTn id="9" dur="1000" fill="hold"/>
                                        <p:tgtEl>
                                          <p:spTgt spid="205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5741" r="6297"/>
          <a:stretch/>
        </p:blipFill>
        <p:spPr>
          <a:xfrm>
            <a:off x="0" y="0"/>
            <a:ext cx="12192000" cy="6858000"/>
          </a:xfrm>
          <a:prstGeom prst="rect">
            <a:avLst/>
          </a:prstGeom>
        </p:spPr>
      </p:pic>
      <p:sp>
        <p:nvSpPr>
          <p:cNvPr id="2" name="文本框 1"/>
          <p:cNvSpPr txBox="1"/>
          <p:nvPr/>
        </p:nvSpPr>
        <p:spPr>
          <a:xfrm>
            <a:off x="1219199" y="2495377"/>
            <a:ext cx="9753600" cy="5467583"/>
          </a:xfrm>
          <a:prstGeom prst="rect">
            <a:avLst/>
          </a:prstGeom>
          <a:noFill/>
        </p:spPr>
        <p:txBody>
          <a:bodyPr wrap="none" rtlCol="0">
            <a:prstTxWarp prst="textArchUp">
              <a:avLst/>
            </a:prstTxWarp>
            <a:spAutoFit/>
          </a:bodyPr>
          <a:lstStyle/>
          <a:p>
            <a:pPr algn="ctr"/>
            <a:r>
              <a:rPr lang="en-US" altLang="zh-CN" sz="12000" dirty="0">
                <a:solidFill>
                  <a:srgbClr val="E9471A"/>
                </a:solidFill>
                <a:latin typeface="Times New Roman" panose="02020603050405020304" pitchFamily="18" charset="0"/>
                <a:ea typeface="华康POP2体W9(P)" panose="040B0900000000000000" pitchFamily="82" charset="-122"/>
                <a:cs typeface="Times New Roman" panose="02020603050405020304" pitchFamily="18" charset="0"/>
              </a:rPr>
              <a:t>THANK YOU</a:t>
            </a:r>
            <a:endParaRPr lang="zh-CN" altLang="en-US" sz="12000" dirty="0">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6374" y="-455204"/>
            <a:ext cx="3366198" cy="2495377"/>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522" y="2641600"/>
            <a:ext cx="1572485" cy="4673600"/>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51035" y="4038600"/>
            <a:ext cx="2027434" cy="2819400"/>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7429" y="225716"/>
            <a:ext cx="1484556" cy="1814457"/>
          </a:xfrm>
          <a:prstGeom prst="rect">
            <a:avLst/>
          </a:prstGeom>
        </p:spPr>
      </p:pic>
      <p:pic>
        <p:nvPicPr>
          <p:cNvPr id="9" name="图片 8" descr="6fc417983c9675ce1b60e983870aeb8a"/>
          <p:cNvPicPr/>
          <p:nvPr/>
        </p:nvPicPr>
        <p:blipFill>
          <a:blip r:embed="rId8"/>
          <a:stretch>
            <a:fillRect/>
          </a:stretch>
        </p:blipFill>
        <p:spPr>
          <a:xfrm>
            <a:off x="4286250" y="3343031"/>
            <a:ext cx="3619498" cy="3058100"/>
          </a:xfrm>
          <a:prstGeom prst="rect">
            <a:avLst/>
          </a:prstGeom>
        </p:spPr>
      </p:pic>
      <p:sp>
        <p:nvSpPr>
          <p:cNvPr id="10" name="Rectangle 9">
            <a:extLst>
              <a:ext uri="{FF2B5EF4-FFF2-40B4-BE49-F238E27FC236}">
                <a16:creationId xmlns:a16="http://schemas.microsoft.com/office/drawing/2014/main" id="{1094CC7B-DA98-1C4D-B04C-CEB808DDB579}"/>
              </a:ext>
            </a:extLst>
          </p:cNvPr>
          <p:cNvSpPr/>
          <p:nvPr/>
        </p:nvSpPr>
        <p:spPr>
          <a:xfrm>
            <a:off x="3048000" y="716348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4520403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2190541" y="733530"/>
            <a:ext cx="3639968" cy="2513197"/>
            <a:chOff x="3113455" y="1092033"/>
            <a:chExt cx="2717054" cy="2154694"/>
          </a:xfrm>
        </p:grpSpPr>
        <p:pic>
          <p:nvPicPr>
            <p:cNvPr id="2" name="图片 1" descr="5b30162743781782b2672bfe1ba762bf"/>
            <p:cNvPicPr/>
            <p:nvPr/>
          </p:nvPicPr>
          <p:blipFill>
            <a:blip r:embed="rId3"/>
            <a:stretch>
              <a:fillRect/>
            </a:stretch>
          </p:blipFill>
          <p:spPr>
            <a:xfrm>
              <a:off x="3113455" y="1092033"/>
              <a:ext cx="2717054" cy="2154694"/>
            </a:xfrm>
            <a:prstGeom prst="rect">
              <a:avLst/>
            </a:prstGeom>
          </p:spPr>
        </p:pic>
        <p:sp>
          <p:nvSpPr>
            <p:cNvPr id="6" name="文本框 5"/>
            <p:cNvSpPr txBox="1"/>
            <p:nvPr/>
          </p:nvSpPr>
          <p:spPr>
            <a:xfrm>
              <a:off x="3310455" y="1994829"/>
              <a:ext cx="2323054" cy="954107"/>
            </a:xfrm>
            <a:prstGeom prst="rect">
              <a:avLst/>
            </a:prstGeom>
            <a:noFill/>
          </p:spPr>
          <p:txBody>
            <a:bodyPr wrap="square" rtlCol="0">
              <a:spAutoFit/>
            </a:bodyPr>
            <a:lstStyle/>
            <a:p>
              <a:pPr algn="ctr"/>
              <a:r>
                <a:rPr lang="en-US" altLang="zh-CN" sz="2800" dirty="0" err="1">
                  <a:solidFill>
                    <a:srgbClr val="E9471A"/>
                  </a:solidFill>
                  <a:latin typeface="Times New Roman" panose="02020603050405020304" pitchFamily="18" charset="0"/>
                  <a:ea typeface="华康POP2体W9(P)" panose="040B0900000000000000" pitchFamily="82" charset="-122"/>
                  <a:cs typeface="Times New Roman" panose="02020603050405020304" pitchFamily="18" charset="0"/>
                </a:rPr>
                <a:t>Xem</a:t>
              </a:r>
              <a:r>
                <a:rPr lang="en-US" altLang="zh-CN" sz="2800" dirty="0">
                  <a:solidFill>
                    <a:srgbClr val="E9471A"/>
                  </a:solidFill>
                  <a:latin typeface="Times New Roman" panose="02020603050405020304" pitchFamily="18" charset="0"/>
                  <a:ea typeface="华康POP2体W9(P)" panose="040B0900000000000000" pitchFamily="82" charset="-122"/>
                  <a:cs typeface="Times New Roman" panose="02020603050405020304" pitchFamily="18" charset="0"/>
                </a:rPr>
                <a:t> 1 </a:t>
              </a:r>
              <a:r>
                <a:rPr lang="en-US" altLang="zh-CN" sz="2800" dirty="0" err="1">
                  <a:solidFill>
                    <a:srgbClr val="E9471A"/>
                  </a:solidFill>
                  <a:latin typeface="Times New Roman" panose="02020603050405020304" pitchFamily="18" charset="0"/>
                  <a:ea typeface="华康POP2体W9(P)" panose="040B0900000000000000" pitchFamily="82" charset="-122"/>
                  <a:cs typeface="Times New Roman" panose="02020603050405020304" pitchFamily="18" charset="0"/>
                </a:rPr>
                <a:t>đoạn</a:t>
              </a:r>
              <a:r>
                <a:rPr lang="en-US" altLang="zh-CN" sz="2800" dirty="0">
                  <a:solidFill>
                    <a:srgbClr val="E9471A"/>
                  </a:solidFill>
                  <a:latin typeface="Times New Roman" panose="02020603050405020304" pitchFamily="18" charset="0"/>
                  <a:ea typeface="华康POP2体W9(P)" panose="040B0900000000000000" pitchFamily="82" charset="-122"/>
                  <a:cs typeface="Times New Roman" panose="02020603050405020304" pitchFamily="18" charset="0"/>
                </a:rPr>
                <a:t> video</a:t>
              </a:r>
              <a:endParaRPr lang="zh-CN" altLang="en-US" sz="2800" dirty="0">
                <a:solidFill>
                  <a:srgbClr val="E9471A"/>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grpSp>
      <p:grpSp>
        <p:nvGrpSpPr>
          <p:cNvPr id="11" name="组合 10"/>
          <p:cNvGrpSpPr/>
          <p:nvPr/>
        </p:nvGrpSpPr>
        <p:grpSpPr>
          <a:xfrm>
            <a:off x="6410835" y="823965"/>
            <a:ext cx="3858579" cy="2778452"/>
            <a:chOff x="6410836" y="1092033"/>
            <a:chExt cx="2717054" cy="2510384"/>
          </a:xfrm>
        </p:grpSpPr>
        <p:pic>
          <p:nvPicPr>
            <p:cNvPr id="4" name="图片 3" descr="5b30162743781782b2672bfe1ba762bf"/>
            <p:cNvPicPr/>
            <p:nvPr/>
          </p:nvPicPr>
          <p:blipFill>
            <a:blip r:embed="rId3"/>
            <a:stretch>
              <a:fillRect/>
            </a:stretch>
          </p:blipFill>
          <p:spPr>
            <a:xfrm>
              <a:off x="6410836" y="1092033"/>
              <a:ext cx="2717054" cy="2154694"/>
            </a:xfrm>
            <a:prstGeom prst="rect">
              <a:avLst/>
            </a:prstGeom>
          </p:spPr>
        </p:pic>
        <p:sp>
          <p:nvSpPr>
            <p:cNvPr id="7" name="文本框 6"/>
            <p:cNvSpPr txBox="1"/>
            <p:nvPr/>
          </p:nvSpPr>
          <p:spPr>
            <a:xfrm>
              <a:off x="6607836" y="1786535"/>
              <a:ext cx="2323054" cy="1815882"/>
            </a:xfrm>
            <a:prstGeom prst="rect">
              <a:avLst/>
            </a:prstGeom>
            <a:noFill/>
          </p:spPr>
          <p:txBody>
            <a:bodyPr wrap="square" rtlCol="0">
              <a:spAutoFit/>
            </a:bodyPr>
            <a:lstStyle/>
            <a:p>
              <a:pPr algn="ctr"/>
              <a:r>
                <a:rPr lang="en-US" altLang="zh-CN" sz="2800" dirty="0" err="1">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Ghi</a:t>
              </a:r>
              <a:r>
                <a:rPr lang="en-US" altLang="zh-CN" sz="2800" dirty="0">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nhớ</a:t>
              </a:r>
              <a:r>
                <a:rPr lang="en-US" altLang="zh-CN" sz="2800" dirty="0">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những</a:t>
              </a:r>
              <a:r>
                <a:rPr lang="en-US" altLang="zh-CN" sz="2800" dirty="0">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hình</a:t>
              </a:r>
              <a:r>
                <a:rPr lang="en-US" altLang="zh-CN" sz="2800" dirty="0">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ảnh</a:t>
              </a:r>
              <a:r>
                <a:rPr lang="en-US" altLang="zh-CN" sz="2800" dirty="0">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xuất</a:t>
              </a:r>
              <a:r>
                <a:rPr lang="en-US" altLang="zh-CN" sz="2800" dirty="0">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hiện</a:t>
              </a:r>
              <a:r>
                <a:rPr lang="en-US" altLang="zh-CN" sz="2800" dirty="0">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trong</a:t>
              </a:r>
              <a:r>
                <a:rPr lang="en-US" altLang="zh-CN" sz="2800" dirty="0">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 video</a:t>
              </a:r>
              <a:endParaRPr lang="zh-CN" altLang="en-US" sz="2800" dirty="0">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grpSp>
      <p:grpSp>
        <p:nvGrpSpPr>
          <p:cNvPr id="12" name="组合 11"/>
          <p:cNvGrpSpPr/>
          <p:nvPr/>
        </p:nvGrpSpPr>
        <p:grpSpPr>
          <a:xfrm>
            <a:off x="1909187" y="3557997"/>
            <a:ext cx="3921322" cy="3154302"/>
            <a:chOff x="3113455" y="3329397"/>
            <a:chExt cx="2717054" cy="2641317"/>
          </a:xfrm>
        </p:grpSpPr>
        <p:pic>
          <p:nvPicPr>
            <p:cNvPr id="3" name="图片 2" descr="5b30162743781782b2672bfe1ba762bf"/>
            <p:cNvPicPr/>
            <p:nvPr/>
          </p:nvPicPr>
          <p:blipFill>
            <a:blip r:embed="rId3"/>
            <a:stretch>
              <a:fillRect/>
            </a:stretch>
          </p:blipFill>
          <p:spPr>
            <a:xfrm>
              <a:off x="3113455" y="3329397"/>
              <a:ext cx="2717054" cy="2154694"/>
            </a:xfrm>
            <a:prstGeom prst="rect">
              <a:avLst/>
            </a:prstGeom>
          </p:spPr>
        </p:pic>
        <p:sp>
          <p:nvSpPr>
            <p:cNvPr id="8" name="文本框 7"/>
            <p:cNvSpPr txBox="1"/>
            <p:nvPr/>
          </p:nvSpPr>
          <p:spPr>
            <a:xfrm>
              <a:off x="3310455" y="3723945"/>
              <a:ext cx="2323054" cy="2246769"/>
            </a:xfrm>
            <a:prstGeom prst="rect">
              <a:avLst/>
            </a:prstGeom>
            <a:noFill/>
          </p:spPr>
          <p:txBody>
            <a:bodyPr wrap="square" rtlCol="0">
              <a:spAutoFit/>
            </a:bodyPr>
            <a:lstStyle/>
            <a:p>
              <a:pPr algn="ct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2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đại</a:t>
              </a: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diện</a:t>
              </a: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lên</a:t>
              </a: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bảng</a:t>
              </a: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và</a:t>
              </a: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liệt</a:t>
              </a: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kê</a:t>
              </a: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những</a:t>
              </a: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hình</a:t>
              </a: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ảnh</a:t>
              </a: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trong</a:t>
              </a: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video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đó</a:t>
              </a: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trong</a:t>
              </a: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1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phút</a:t>
              </a:r>
              <a:endParaRPr lang="zh-CN" altLang="en-US"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grpSp>
      <p:grpSp>
        <p:nvGrpSpPr>
          <p:cNvPr id="13" name="组合 12"/>
          <p:cNvGrpSpPr/>
          <p:nvPr/>
        </p:nvGrpSpPr>
        <p:grpSpPr>
          <a:xfrm>
            <a:off x="6507876" y="3426202"/>
            <a:ext cx="3841430" cy="2683127"/>
            <a:chOff x="6410836" y="3329397"/>
            <a:chExt cx="2717054" cy="2154694"/>
          </a:xfrm>
        </p:grpSpPr>
        <p:pic>
          <p:nvPicPr>
            <p:cNvPr id="5" name="图片 4" descr="5b30162743781782b2672bfe1ba762bf"/>
            <p:cNvPicPr/>
            <p:nvPr/>
          </p:nvPicPr>
          <p:blipFill>
            <a:blip r:embed="rId3"/>
            <a:stretch>
              <a:fillRect/>
            </a:stretch>
          </p:blipFill>
          <p:spPr>
            <a:xfrm>
              <a:off x="6410836" y="3329397"/>
              <a:ext cx="2717054" cy="2154694"/>
            </a:xfrm>
            <a:prstGeom prst="rect">
              <a:avLst/>
            </a:prstGeom>
          </p:spPr>
        </p:pic>
        <p:sp>
          <p:nvSpPr>
            <p:cNvPr id="9" name="文本框 8"/>
            <p:cNvSpPr txBox="1"/>
            <p:nvPr/>
          </p:nvSpPr>
          <p:spPr>
            <a:xfrm>
              <a:off x="6494404" y="3934758"/>
              <a:ext cx="2549918" cy="1205248"/>
            </a:xfrm>
            <a:prstGeom prst="rect">
              <a:avLst/>
            </a:prstGeom>
            <a:noFill/>
          </p:spPr>
          <p:txBody>
            <a:bodyPr wrap="square" rtlCol="0">
              <a:spAutoFit/>
            </a:bodyPr>
            <a:lstStyle/>
            <a:p>
              <a:pPr algn="ctr"/>
              <a:r>
                <a:rPr lang="en-US" altLang="zh-CN" sz="2800" dirty="0" err="1">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Đội</a:t>
              </a:r>
              <a:r>
                <a:rPr lang="en-US" altLang="zh-CN" sz="2800" dirty="0">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nào</a:t>
              </a:r>
              <a:r>
                <a:rPr lang="en-US" altLang="zh-CN" sz="2800" dirty="0">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viết</a:t>
              </a:r>
              <a:r>
                <a:rPr lang="en-US" altLang="zh-CN" sz="2800" dirty="0">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được</a:t>
              </a:r>
              <a:r>
                <a:rPr lang="en-US" altLang="zh-CN" sz="2800" dirty="0">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nhiều</a:t>
              </a:r>
              <a:r>
                <a:rPr lang="en-US" altLang="zh-CN" sz="2800" dirty="0">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từ</a:t>
              </a:r>
              <a:r>
                <a:rPr lang="en-US" altLang="zh-CN" sz="2800" dirty="0">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nhất</a:t>
              </a:r>
              <a:r>
                <a:rPr lang="en-US" altLang="zh-CN" sz="2800" dirty="0">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sẽ</a:t>
              </a:r>
              <a:r>
                <a:rPr lang="en-US" altLang="zh-CN" sz="2800" dirty="0">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được</a:t>
              </a:r>
              <a:r>
                <a:rPr lang="en-US" altLang="zh-CN" sz="2800" dirty="0">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 10 </a:t>
              </a:r>
              <a:r>
                <a:rPr lang="en-US" altLang="zh-CN" sz="2800" dirty="0" err="1">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điểm</a:t>
              </a:r>
              <a:endParaRPr lang="zh-CN" altLang="en-US" sz="2800" dirty="0">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grpSp>
      <p:sp>
        <p:nvSpPr>
          <p:cNvPr id="14" name="Rectangle 13">
            <a:extLst>
              <a:ext uri="{FF2B5EF4-FFF2-40B4-BE49-F238E27FC236}">
                <a16:creationId xmlns:a16="http://schemas.microsoft.com/office/drawing/2014/main" id="{057F16DC-59F1-874D-9E09-84E6086CA604}"/>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778270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fltVal val="0"/>
                                          </p:val>
                                        </p:tav>
                                        <p:tav tm="100000">
                                          <p:val>
                                            <p:strVal val="#ppt_w"/>
                                          </p:val>
                                        </p:tav>
                                      </p:tavLst>
                                    </p:anim>
                                    <p:anim calcmode="lin" valueType="num">
                                      <p:cBhvr>
                                        <p:cTn id="15" dur="1000" fill="hold"/>
                                        <p:tgtEl>
                                          <p:spTgt spid="11"/>
                                        </p:tgtEl>
                                        <p:attrNameLst>
                                          <p:attrName>ppt_h</p:attrName>
                                        </p:attrNameLst>
                                      </p:cBhvr>
                                      <p:tavLst>
                                        <p:tav tm="0">
                                          <p:val>
                                            <p:fltVal val="0"/>
                                          </p:val>
                                        </p:tav>
                                        <p:tav tm="100000">
                                          <p:val>
                                            <p:strVal val="#ppt_h"/>
                                          </p:val>
                                        </p:tav>
                                      </p:tavLst>
                                    </p:anim>
                                    <p:anim calcmode="lin" valueType="num">
                                      <p:cBhvr>
                                        <p:cTn id="16" dur="1000" fill="hold"/>
                                        <p:tgtEl>
                                          <p:spTgt spid="11"/>
                                        </p:tgtEl>
                                        <p:attrNameLst>
                                          <p:attrName>style.rotation</p:attrName>
                                        </p:attrNameLst>
                                      </p:cBhvr>
                                      <p:tavLst>
                                        <p:tav tm="0">
                                          <p:val>
                                            <p:fltVal val="90"/>
                                          </p:val>
                                        </p:tav>
                                        <p:tav tm="100000">
                                          <p:val>
                                            <p:fltVal val="0"/>
                                          </p:val>
                                        </p:tav>
                                      </p:tavLst>
                                    </p:anim>
                                    <p:animEffect transition="in" filter="fade">
                                      <p:cBhvr>
                                        <p:cTn id="17" dur="1000"/>
                                        <p:tgtEl>
                                          <p:spTgt spid="11"/>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fltVal val="0"/>
                                          </p:val>
                                        </p:tav>
                                        <p:tav tm="100000">
                                          <p:val>
                                            <p:strVal val="#ppt_w"/>
                                          </p:val>
                                        </p:tav>
                                      </p:tavLst>
                                    </p:anim>
                                    <p:anim calcmode="lin" valueType="num">
                                      <p:cBhvr>
                                        <p:cTn id="22" dur="1000" fill="hold"/>
                                        <p:tgtEl>
                                          <p:spTgt spid="12"/>
                                        </p:tgtEl>
                                        <p:attrNameLst>
                                          <p:attrName>ppt_h</p:attrName>
                                        </p:attrNameLst>
                                      </p:cBhvr>
                                      <p:tavLst>
                                        <p:tav tm="0">
                                          <p:val>
                                            <p:fltVal val="0"/>
                                          </p:val>
                                        </p:tav>
                                        <p:tav tm="100000">
                                          <p:val>
                                            <p:strVal val="#ppt_h"/>
                                          </p:val>
                                        </p:tav>
                                      </p:tavLst>
                                    </p:anim>
                                    <p:anim calcmode="lin" valueType="num">
                                      <p:cBhvr>
                                        <p:cTn id="23" dur="1000" fill="hold"/>
                                        <p:tgtEl>
                                          <p:spTgt spid="12"/>
                                        </p:tgtEl>
                                        <p:attrNameLst>
                                          <p:attrName>style.rotation</p:attrName>
                                        </p:attrNameLst>
                                      </p:cBhvr>
                                      <p:tavLst>
                                        <p:tav tm="0">
                                          <p:val>
                                            <p:fltVal val="90"/>
                                          </p:val>
                                        </p:tav>
                                        <p:tav tm="100000">
                                          <p:val>
                                            <p:fltVal val="0"/>
                                          </p:val>
                                        </p:tav>
                                      </p:tavLst>
                                    </p:anim>
                                    <p:animEffect transition="in" filter="fade">
                                      <p:cBhvr>
                                        <p:cTn id="24" dur="1000"/>
                                        <p:tgtEl>
                                          <p:spTgt spid="12"/>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1000" fill="hold"/>
                                        <p:tgtEl>
                                          <p:spTgt spid="13"/>
                                        </p:tgtEl>
                                        <p:attrNameLst>
                                          <p:attrName>ppt_w</p:attrName>
                                        </p:attrNameLst>
                                      </p:cBhvr>
                                      <p:tavLst>
                                        <p:tav tm="0">
                                          <p:val>
                                            <p:fltVal val="0"/>
                                          </p:val>
                                        </p:tav>
                                        <p:tav tm="100000">
                                          <p:val>
                                            <p:strVal val="#ppt_w"/>
                                          </p:val>
                                        </p:tav>
                                      </p:tavLst>
                                    </p:anim>
                                    <p:anim calcmode="lin" valueType="num">
                                      <p:cBhvr>
                                        <p:cTn id="29" dur="1000" fill="hold"/>
                                        <p:tgtEl>
                                          <p:spTgt spid="13"/>
                                        </p:tgtEl>
                                        <p:attrNameLst>
                                          <p:attrName>ppt_h</p:attrName>
                                        </p:attrNameLst>
                                      </p:cBhvr>
                                      <p:tavLst>
                                        <p:tav tm="0">
                                          <p:val>
                                            <p:fltVal val="0"/>
                                          </p:val>
                                        </p:tav>
                                        <p:tav tm="100000">
                                          <p:val>
                                            <p:strVal val="#ppt_h"/>
                                          </p:val>
                                        </p:tav>
                                      </p:tavLst>
                                    </p:anim>
                                    <p:anim calcmode="lin" valueType="num">
                                      <p:cBhvr>
                                        <p:cTn id="30" dur="1000" fill="hold"/>
                                        <p:tgtEl>
                                          <p:spTgt spid="13"/>
                                        </p:tgtEl>
                                        <p:attrNameLst>
                                          <p:attrName>style.rotation</p:attrName>
                                        </p:attrNameLst>
                                      </p:cBhvr>
                                      <p:tavLst>
                                        <p:tav tm="0">
                                          <p:val>
                                            <p:fltVal val="90"/>
                                          </p:val>
                                        </p:tav>
                                        <p:tav tm="100000">
                                          <p:val>
                                            <p:fltVal val="0"/>
                                          </p:val>
                                        </p:tav>
                                      </p:tavLst>
                                    </p:anim>
                                    <p:animEffect transition="in" filter="fade">
                                      <p:cBhvr>
                                        <p:cTn id="3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ế lại đồ dùng học tập nhanh - đẹp - tiện với sticker và băng dính.mp4" descr="Chế lại đồ dùng học tập nhanh - đẹp - tiện với sticker và băng dính.mp4">
            <a:hlinkClick r:id="" action="ppaction://media"/>
            <a:extLst>
              <a:ext uri="{FF2B5EF4-FFF2-40B4-BE49-F238E27FC236}">
                <a16:creationId xmlns:a16="http://schemas.microsoft.com/office/drawing/2014/main" id="{69D960D4-3D7F-C742-8DB1-9473B2EBAD5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73100" y="381000"/>
            <a:ext cx="10845800" cy="6096000"/>
          </a:xfrm>
          <a:prstGeom prst="rect">
            <a:avLst/>
          </a:prstGeom>
        </p:spPr>
      </p:pic>
      <p:sp>
        <p:nvSpPr>
          <p:cNvPr id="3" name="Rectangle 2">
            <a:extLst>
              <a:ext uri="{FF2B5EF4-FFF2-40B4-BE49-F238E27FC236}">
                <a16:creationId xmlns:a16="http://schemas.microsoft.com/office/drawing/2014/main" id="{2EDBBCAE-F008-E34D-9ED0-5BF78A1F1958}"/>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311866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7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2857500" y="1509101"/>
            <a:ext cx="6477000" cy="4560524"/>
          </a:xfrm>
          <a:prstGeom prst="rect">
            <a:avLst/>
          </a:prstGeom>
        </p:spPr>
      </p:pic>
      <p:sp>
        <p:nvSpPr>
          <p:cNvPr id="4" name="文本框 3"/>
          <p:cNvSpPr txBox="1"/>
          <p:nvPr/>
        </p:nvSpPr>
        <p:spPr>
          <a:xfrm>
            <a:off x="3882177" y="1982450"/>
            <a:ext cx="3929411" cy="1169551"/>
          </a:xfrm>
          <a:prstGeom prst="rect">
            <a:avLst/>
          </a:prstGeom>
          <a:noFill/>
        </p:spPr>
        <p:txBody>
          <a:bodyPr wrap="square" rtlCol="0">
            <a:spAutoFit/>
          </a:bodyPr>
          <a:lstStyle/>
          <a:p>
            <a:pPr algn="ctr"/>
            <a:r>
              <a:rPr lang="en-US" altLang="zh-CN" sz="3500" b="1" dirty="0">
                <a:solidFill>
                  <a:schemeClr val="bg1"/>
                </a:solidFill>
                <a:latin typeface="Times New Roman" panose="02020603050405020304" pitchFamily="18" charset="0"/>
                <a:ea typeface="华康POP2体W9(P)" panose="040B0900000000000000" pitchFamily="82" charset="-122"/>
                <a:cs typeface="Times New Roman" panose="02020603050405020304" pitchFamily="18" charset="0"/>
              </a:rPr>
              <a:t>HÌNH THÀNH</a:t>
            </a:r>
          </a:p>
          <a:p>
            <a:pPr algn="ctr"/>
            <a:r>
              <a:rPr lang="en-US" altLang="zh-CN" sz="3500" b="1" dirty="0">
                <a:solidFill>
                  <a:schemeClr val="bg1"/>
                </a:solidFill>
                <a:latin typeface="Times New Roman" panose="02020603050405020304" pitchFamily="18" charset="0"/>
                <a:ea typeface="华康POP2体W9(P)" panose="040B0900000000000000" pitchFamily="82" charset="-122"/>
                <a:cs typeface="Times New Roman" panose="02020603050405020304" pitchFamily="18" charset="0"/>
              </a:rPr>
              <a:t>KIẾN THỨC MỚI</a:t>
            </a:r>
          </a:p>
        </p:txBody>
      </p:sp>
      <p:sp>
        <p:nvSpPr>
          <p:cNvPr id="5" name="Rectangle 4">
            <a:extLst>
              <a:ext uri="{FF2B5EF4-FFF2-40B4-BE49-F238E27FC236}">
                <a16:creationId xmlns:a16="http://schemas.microsoft.com/office/drawing/2014/main" id="{2167D23B-BDBD-5C46-8377-FA3F1130590C}"/>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2227582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2628642" y="240146"/>
            <a:ext cx="6934715" cy="769441"/>
          </a:xfrm>
          <a:prstGeom prst="rect">
            <a:avLst/>
          </a:prstGeom>
          <a:noFill/>
        </p:spPr>
        <p:txBody>
          <a:bodyPr wrap="square" rtlCol="0">
            <a:spAutoFit/>
          </a:bodyPr>
          <a:lstStyle/>
          <a:p>
            <a:pPr algn="ctr"/>
            <a:r>
              <a:rPr lang="en-US" altLang="zh-CN"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1. KIẾN THỨC CƠ BẢN</a:t>
            </a:r>
            <a:endParaRPr lang="zh-CN" altLang="en-US"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12" name="Freeform 11">
            <a:extLst>
              <a:ext uri="{FF2B5EF4-FFF2-40B4-BE49-F238E27FC236}">
                <a16:creationId xmlns:a16="http://schemas.microsoft.com/office/drawing/2014/main" id="{466CF1D8-CD86-8A4C-8BDD-9022B01F57AB}"/>
              </a:ext>
            </a:extLst>
          </p:cNvPr>
          <p:cNvSpPr/>
          <p:nvPr/>
        </p:nvSpPr>
        <p:spPr>
          <a:xfrm>
            <a:off x="1780791" y="2626478"/>
            <a:ext cx="1085881" cy="1217083"/>
          </a:xfrm>
          <a:custGeom>
            <a:avLst/>
            <a:gdLst>
              <a:gd name="connsiteX0" fmla="*/ 0 w 1085881"/>
              <a:gd name="connsiteY0" fmla="*/ 108588 h 1217083"/>
              <a:gd name="connsiteX1" fmla="*/ 108588 w 1085881"/>
              <a:gd name="connsiteY1" fmla="*/ 0 h 1217083"/>
              <a:gd name="connsiteX2" fmla="*/ 977293 w 1085881"/>
              <a:gd name="connsiteY2" fmla="*/ 0 h 1217083"/>
              <a:gd name="connsiteX3" fmla="*/ 1085881 w 1085881"/>
              <a:gd name="connsiteY3" fmla="*/ 108588 h 1217083"/>
              <a:gd name="connsiteX4" fmla="*/ 1085881 w 1085881"/>
              <a:gd name="connsiteY4" fmla="*/ 1108495 h 1217083"/>
              <a:gd name="connsiteX5" fmla="*/ 977293 w 1085881"/>
              <a:gd name="connsiteY5" fmla="*/ 1217083 h 1217083"/>
              <a:gd name="connsiteX6" fmla="*/ 108588 w 1085881"/>
              <a:gd name="connsiteY6" fmla="*/ 1217083 h 1217083"/>
              <a:gd name="connsiteX7" fmla="*/ 0 w 1085881"/>
              <a:gd name="connsiteY7" fmla="*/ 1108495 h 1217083"/>
              <a:gd name="connsiteX8" fmla="*/ 0 w 1085881"/>
              <a:gd name="connsiteY8" fmla="*/ 108588 h 121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81" h="1217083">
                <a:moveTo>
                  <a:pt x="0" y="108588"/>
                </a:moveTo>
                <a:cubicBezTo>
                  <a:pt x="0" y="48617"/>
                  <a:pt x="48617" y="0"/>
                  <a:pt x="108588" y="0"/>
                </a:cubicBezTo>
                <a:lnTo>
                  <a:pt x="977293" y="0"/>
                </a:lnTo>
                <a:cubicBezTo>
                  <a:pt x="1037264" y="0"/>
                  <a:pt x="1085881" y="48617"/>
                  <a:pt x="1085881" y="108588"/>
                </a:cubicBezTo>
                <a:lnTo>
                  <a:pt x="1085881" y="1108495"/>
                </a:lnTo>
                <a:cubicBezTo>
                  <a:pt x="1085881" y="1168466"/>
                  <a:pt x="1037264" y="1217083"/>
                  <a:pt x="977293" y="1217083"/>
                </a:cubicBezTo>
                <a:lnTo>
                  <a:pt x="108588" y="1217083"/>
                </a:lnTo>
                <a:cubicBezTo>
                  <a:pt x="48617" y="1217083"/>
                  <a:pt x="0" y="1168466"/>
                  <a:pt x="0" y="1108495"/>
                </a:cubicBezTo>
                <a:lnTo>
                  <a:pt x="0" y="10858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869" tIns="43869" rIns="43869" bIns="43869"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Times New Roman" panose="02020603050405020304" pitchFamily="18" charset="0"/>
                <a:cs typeface="Times New Roman" panose="02020603050405020304" pitchFamily="18" charset="0"/>
              </a:rPr>
              <a:t>TỪ</a:t>
            </a:r>
          </a:p>
        </p:txBody>
      </p:sp>
      <p:sp>
        <p:nvSpPr>
          <p:cNvPr id="13" name="Freeform 12">
            <a:extLst>
              <a:ext uri="{FF2B5EF4-FFF2-40B4-BE49-F238E27FC236}">
                <a16:creationId xmlns:a16="http://schemas.microsoft.com/office/drawing/2014/main" id="{239B2559-A125-7F4A-AF0D-9A4BDB6C17D1}"/>
              </a:ext>
            </a:extLst>
          </p:cNvPr>
          <p:cNvSpPr/>
          <p:nvPr/>
        </p:nvSpPr>
        <p:spPr>
          <a:xfrm rot="17838095">
            <a:off x="2440351" y="2514983"/>
            <a:ext cx="1575101" cy="40429"/>
          </a:xfrm>
          <a:custGeom>
            <a:avLst/>
            <a:gdLst>
              <a:gd name="connsiteX0" fmla="*/ 0 w 1575101"/>
              <a:gd name="connsiteY0" fmla="*/ 20214 h 40429"/>
              <a:gd name="connsiteX1" fmla="*/ 1575101 w 1575101"/>
              <a:gd name="connsiteY1" fmla="*/ 20214 h 40429"/>
            </a:gdLst>
            <a:ahLst/>
            <a:cxnLst>
              <a:cxn ang="0">
                <a:pos x="connsiteX0" y="connsiteY0"/>
              </a:cxn>
              <a:cxn ang="0">
                <a:pos x="connsiteX1" y="connsiteY1"/>
              </a:cxn>
            </a:cxnLst>
            <a:rect l="l" t="t" r="r" b="b"/>
            <a:pathLst>
              <a:path w="1575101" h="40429">
                <a:moveTo>
                  <a:pt x="0" y="20214"/>
                </a:moveTo>
                <a:lnTo>
                  <a:pt x="1575101" y="20214"/>
                </a:lnTo>
              </a:path>
            </a:pathLst>
          </a:custGeom>
          <a:noFill/>
          <a:ln>
            <a:solidFill>
              <a:schemeClr val="accent2">
                <a:lumMod val="75000"/>
              </a:schemeClr>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60871" tIns="-19163" rIns="760874" bIns="-19164" numCol="1" spcCol="1270" anchor="ctr" anchorCtr="0">
            <a:noAutofit/>
          </a:bodyPr>
          <a:lstStyle/>
          <a:p>
            <a:pPr marL="0" lvl="0" indent="0" algn="ctr" defTabSz="222250">
              <a:lnSpc>
                <a:spcPct val="90000"/>
              </a:lnSpc>
              <a:spcBef>
                <a:spcPct val="0"/>
              </a:spcBef>
              <a:spcAft>
                <a:spcPct val="35000"/>
              </a:spcAft>
              <a:buNone/>
            </a:pPr>
            <a:endParaRPr lang="en-US" sz="500" kern="1200">
              <a:latin typeface="Times New Roman" panose="02020603050405020304" pitchFamily="18" charset="0"/>
              <a:cs typeface="Times New Roman" panose="02020603050405020304" pitchFamily="18" charset="0"/>
            </a:endParaRPr>
          </a:p>
        </p:txBody>
      </p:sp>
      <p:sp>
        <p:nvSpPr>
          <p:cNvPr id="14" name="Freeform 13">
            <a:extLst>
              <a:ext uri="{FF2B5EF4-FFF2-40B4-BE49-F238E27FC236}">
                <a16:creationId xmlns:a16="http://schemas.microsoft.com/office/drawing/2014/main" id="{6FAA5390-DF9A-6748-9B26-CDB1B050AC0E}"/>
              </a:ext>
            </a:extLst>
          </p:cNvPr>
          <p:cNvSpPr/>
          <p:nvPr/>
        </p:nvSpPr>
        <p:spPr>
          <a:xfrm>
            <a:off x="3589130" y="1226836"/>
            <a:ext cx="1305857" cy="1217083"/>
          </a:xfrm>
          <a:custGeom>
            <a:avLst/>
            <a:gdLst>
              <a:gd name="connsiteX0" fmla="*/ 0 w 1305857"/>
              <a:gd name="connsiteY0" fmla="*/ 121708 h 1217083"/>
              <a:gd name="connsiteX1" fmla="*/ 121708 w 1305857"/>
              <a:gd name="connsiteY1" fmla="*/ 0 h 1217083"/>
              <a:gd name="connsiteX2" fmla="*/ 1184149 w 1305857"/>
              <a:gd name="connsiteY2" fmla="*/ 0 h 1217083"/>
              <a:gd name="connsiteX3" fmla="*/ 1305857 w 1305857"/>
              <a:gd name="connsiteY3" fmla="*/ 121708 h 1217083"/>
              <a:gd name="connsiteX4" fmla="*/ 1305857 w 1305857"/>
              <a:gd name="connsiteY4" fmla="*/ 1095375 h 1217083"/>
              <a:gd name="connsiteX5" fmla="*/ 1184149 w 1305857"/>
              <a:gd name="connsiteY5" fmla="*/ 1217083 h 1217083"/>
              <a:gd name="connsiteX6" fmla="*/ 121708 w 1305857"/>
              <a:gd name="connsiteY6" fmla="*/ 1217083 h 1217083"/>
              <a:gd name="connsiteX7" fmla="*/ 0 w 1305857"/>
              <a:gd name="connsiteY7" fmla="*/ 1095375 h 1217083"/>
              <a:gd name="connsiteX8" fmla="*/ 0 w 1305857"/>
              <a:gd name="connsiteY8" fmla="*/ 121708 h 121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5857" h="1217083">
                <a:moveTo>
                  <a:pt x="0" y="121708"/>
                </a:moveTo>
                <a:cubicBezTo>
                  <a:pt x="0" y="54491"/>
                  <a:pt x="54491" y="0"/>
                  <a:pt x="121708" y="0"/>
                </a:cubicBezTo>
                <a:lnTo>
                  <a:pt x="1184149" y="0"/>
                </a:lnTo>
                <a:cubicBezTo>
                  <a:pt x="1251366" y="0"/>
                  <a:pt x="1305857" y="54491"/>
                  <a:pt x="1305857" y="121708"/>
                </a:cubicBezTo>
                <a:lnTo>
                  <a:pt x="1305857" y="1095375"/>
                </a:lnTo>
                <a:cubicBezTo>
                  <a:pt x="1305857" y="1162592"/>
                  <a:pt x="1251366" y="1217083"/>
                  <a:pt x="1184149" y="1217083"/>
                </a:cubicBezTo>
                <a:lnTo>
                  <a:pt x="121708" y="1217083"/>
                </a:lnTo>
                <a:cubicBezTo>
                  <a:pt x="54491" y="1217083"/>
                  <a:pt x="0" y="1162592"/>
                  <a:pt x="0" y="1095375"/>
                </a:cubicBezTo>
                <a:lnTo>
                  <a:pt x="0" y="121708"/>
                </a:lnTo>
                <a:close/>
              </a:path>
            </a:pathLst>
          </a:custGeom>
          <a:solidFill>
            <a:schemeClr val="accent4">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7712" tIns="47712" rIns="47712" bIns="47712" numCol="1" spcCol="1270" anchor="ctr" anchorCtr="0">
            <a:noAutofit/>
          </a:bodyPr>
          <a:lstStyle/>
          <a:p>
            <a:pPr marL="0" lvl="0" indent="0" algn="ctr" defTabSz="844550">
              <a:lnSpc>
                <a:spcPct val="90000"/>
              </a:lnSpc>
              <a:spcBef>
                <a:spcPct val="0"/>
              </a:spcBef>
              <a:spcAft>
                <a:spcPct val="35000"/>
              </a:spcAft>
              <a:buNone/>
            </a:pPr>
            <a:r>
              <a:rPr lang="en-US" sz="1900" kern="1200" dirty="0" err="1">
                <a:solidFill>
                  <a:schemeClr val="tx1"/>
                </a:solidFill>
                <a:latin typeface="Times New Roman" panose="02020603050405020304" pitchFamily="18" charset="0"/>
                <a:cs typeface="Times New Roman" panose="02020603050405020304" pitchFamily="18" charset="0"/>
              </a:rPr>
              <a:t>Từ</a:t>
            </a:r>
            <a:r>
              <a:rPr lang="en-US" sz="1900" kern="1200" dirty="0">
                <a:solidFill>
                  <a:schemeClr val="tx1"/>
                </a:solidFill>
                <a:latin typeface="Times New Roman" panose="02020603050405020304" pitchFamily="18" charset="0"/>
                <a:cs typeface="Times New Roman" panose="02020603050405020304" pitchFamily="18" charset="0"/>
              </a:rPr>
              <a:t> </a:t>
            </a:r>
            <a:r>
              <a:rPr lang="en-US" sz="1900" kern="1200" dirty="0" err="1">
                <a:solidFill>
                  <a:schemeClr val="tx1"/>
                </a:solidFill>
                <a:latin typeface="Times New Roman" panose="02020603050405020304" pitchFamily="18" charset="0"/>
                <a:cs typeface="Times New Roman" panose="02020603050405020304" pitchFamily="18" charset="0"/>
              </a:rPr>
              <a:t>đơn</a:t>
            </a:r>
            <a:endParaRPr lang="en-US" sz="1900" kern="1200" dirty="0">
              <a:solidFill>
                <a:schemeClr val="tx1"/>
              </a:solidFill>
              <a:latin typeface="Times New Roman" panose="02020603050405020304" pitchFamily="18" charset="0"/>
              <a:cs typeface="Times New Roman" panose="02020603050405020304" pitchFamily="18" charset="0"/>
            </a:endParaRPr>
          </a:p>
        </p:txBody>
      </p:sp>
      <p:sp>
        <p:nvSpPr>
          <p:cNvPr id="15" name="Freeform 14">
            <a:extLst>
              <a:ext uri="{FF2B5EF4-FFF2-40B4-BE49-F238E27FC236}">
                <a16:creationId xmlns:a16="http://schemas.microsoft.com/office/drawing/2014/main" id="{C064C60D-CEC3-4845-9D0A-2F267D34F93A}"/>
              </a:ext>
            </a:extLst>
          </p:cNvPr>
          <p:cNvSpPr/>
          <p:nvPr/>
        </p:nvSpPr>
        <p:spPr>
          <a:xfrm>
            <a:off x="4894988" y="1815162"/>
            <a:ext cx="481307" cy="40429"/>
          </a:xfrm>
          <a:custGeom>
            <a:avLst/>
            <a:gdLst>
              <a:gd name="connsiteX0" fmla="*/ 0 w 481307"/>
              <a:gd name="connsiteY0" fmla="*/ 20214 h 40429"/>
              <a:gd name="connsiteX1" fmla="*/ 481307 w 481307"/>
              <a:gd name="connsiteY1" fmla="*/ 20214 h 40429"/>
            </a:gdLst>
            <a:ahLst/>
            <a:cxnLst>
              <a:cxn ang="0">
                <a:pos x="connsiteX0" y="connsiteY0"/>
              </a:cxn>
              <a:cxn ang="0">
                <a:pos x="connsiteX1" y="connsiteY1"/>
              </a:cxn>
            </a:cxnLst>
            <a:rect l="l" t="t" r="r" b="b"/>
            <a:pathLst>
              <a:path w="481307" h="40429">
                <a:moveTo>
                  <a:pt x="0" y="20214"/>
                </a:moveTo>
                <a:lnTo>
                  <a:pt x="481307" y="20214"/>
                </a:lnTo>
              </a:path>
            </a:pathLst>
          </a:custGeom>
          <a:noFill/>
          <a:ln>
            <a:solidFill>
              <a:schemeClr val="accent2">
                <a:lumMod val="75000"/>
              </a:schemeClr>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1321" tIns="8183" rIns="241321" bIns="8181" numCol="1" spcCol="1270" anchor="ctr" anchorCtr="0">
            <a:noAutofit/>
          </a:bodyPr>
          <a:lstStyle/>
          <a:p>
            <a:pPr marL="0" lvl="0" indent="0" algn="ctr" defTabSz="222250">
              <a:lnSpc>
                <a:spcPct val="90000"/>
              </a:lnSpc>
              <a:spcBef>
                <a:spcPct val="0"/>
              </a:spcBef>
              <a:spcAft>
                <a:spcPct val="35000"/>
              </a:spcAft>
              <a:buNone/>
            </a:pPr>
            <a:endParaRPr lang="en-US" sz="500" kern="1200">
              <a:latin typeface="Times New Roman" panose="02020603050405020304" pitchFamily="18" charset="0"/>
              <a:cs typeface="Times New Roman" panose="02020603050405020304" pitchFamily="18" charset="0"/>
            </a:endParaRPr>
          </a:p>
        </p:txBody>
      </p:sp>
      <p:sp>
        <p:nvSpPr>
          <p:cNvPr id="16" name="Freeform 15">
            <a:extLst>
              <a:ext uri="{FF2B5EF4-FFF2-40B4-BE49-F238E27FC236}">
                <a16:creationId xmlns:a16="http://schemas.microsoft.com/office/drawing/2014/main" id="{BAD29AF8-23F2-1A41-956E-D3665B6AEA3F}"/>
              </a:ext>
            </a:extLst>
          </p:cNvPr>
          <p:cNvSpPr/>
          <p:nvPr/>
        </p:nvSpPr>
        <p:spPr>
          <a:xfrm>
            <a:off x="5376296" y="1226836"/>
            <a:ext cx="4802684" cy="1217083"/>
          </a:xfrm>
          <a:custGeom>
            <a:avLst/>
            <a:gdLst>
              <a:gd name="connsiteX0" fmla="*/ 0 w 4802684"/>
              <a:gd name="connsiteY0" fmla="*/ 121708 h 1217083"/>
              <a:gd name="connsiteX1" fmla="*/ 121708 w 4802684"/>
              <a:gd name="connsiteY1" fmla="*/ 0 h 1217083"/>
              <a:gd name="connsiteX2" fmla="*/ 4680976 w 4802684"/>
              <a:gd name="connsiteY2" fmla="*/ 0 h 1217083"/>
              <a:gd name="connsiteX3" fmla="*/ 4802684 w 4802684"/>
              <a:gd name="connsiteY3" fmla="*/ 121708 h 1217083"/>
              <a:gd name="connsiteX4" fmla="*/ 4802684 w 4802684"/>
              <a:gd name="connsiteY4" fmla="*/ 1095375 h 1217083"/>
              <a:gd name="connsiteX5" fmla="*/ 4680976 w 4802684"/>
              <a:gd name="connsiteY5" fmla="*/ 1217083 h 1217083"/>
              <a:gd name="connsiteX6" fmla="*/ 121708 w 4802684"/>
              <a:gd name="connsiteY6" fmla="*/ 1217083 h 1217083"/>
              <a:gd name="connsiteX7" fmla="*/ 0 w 4802684"/>
              <a:gd name="connsiteY7" fmla="*/ 1095375 h 1217083"/>
              <a:gd name="connsiteX8" fmla="*/ 0 w 4802684"/>
              <a:gd name="connsiteY8" fmla="*/ 121708 h 121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2684" h="1217083">
                <a:moveTo>
                  <a:pt x="0" y="121708"/>
                </a:moveTo>
                <a:cubicBezTo>
                  <a:pt x="0" y="54491"/>
                  <a:pt x="54491" y="0"/>
                  <a:pt x="121708" y="0"/>
                </a:cubicBezTo>
                <a:lnTo>
                  <a:pt x="4680976" y="0"/>
                </a:lnTo>
                <a:cubicBezTo>
                  <a:pt x="4748193" y="0"/>
                  <a:pt x="4802684" y="54491"/>
                  <a:pt x="4802684" y="121708"/>
                </a:cubicBezTo>
                <a:lnTo>
                  <a:pt x="4802684" y="1095375"/>
                </a:lnTo>
                <a:cubicBezTo>
                  <a:pt x="4802684" y="1162592"/>
                  <a:pt x="4748193" y="1217083"/>
                  <a:pt x="4680976" y="1217083"/>
                </a:cubicBezTo>
                <a:lnTo>
                  <a:pt x="121708" y="1217083"/>
                </a:lnTo>
                <a:cubicBezTo>
                  <a:pt x="54491" y="1217083"/>
                  <a:pt x="0" y="1162592"/>
                  <a:pt x="0" y="1095375"/>
                </a:cubicBezTo>
                <a:lnTo>
                  <a:pt x="0" y="121708"/>
                </a:lnTo>
                <a:close/>
              </a:path>
            </a:pathLst>
          </a:custGeom>
          <a:solidFill>
            <a:schemeClr val="accent4">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7712" tIns="47712" rIns="47712" bIns="47712" numCol="1" spcCol="1270" anchor="ctr" anchorCtr="0">
            <a:noAutofit/>
          </a:bodyPr>
          <a:lstStyle/>
          <a:p>
            <a:pPr marL="0" lvl="0" indent="0" algn="ctr" defTabSz="844550">
              <a:lnSpc>
                <a:spcPct val="90000"/>
              </a:lnSpc>
              <a:spcBef>
                <a:spcPct val="0"/>
              </a:spcBef>
              <a:spcAft>
                <a:spcPct val="35000"/>
              </a:spcAft>
              <a:buNone/>
            </a:pPr>
            <a:r>
              <a:rPr lang="en-US" sz="1900" kern="1200" dirty="0" err="1">
                <a:solidFill>
                  <a:schemeClr val="tx1"/>
                </a:solidFill>
                <a:latin typeface="Times New Roman" panose="02020603050405020304" pitchFamily="18" charset="0"/>
                <a:cs typeface="Times New Roman" panose="02020603050405020304" pitchFamily="18" charset="0"/>
              </a:rPr>
              <a:t>Là</a:t>
            </a:r>
            <a:r>
              <a:rPr lang="en-US" sz="1900" kern="1200" dirty="0">
                <a:solidFill>
                  <a:schemeClr val="tx1"/>
                </a:solidFill>
                <a:latin typeface="Times New Roman" panose="02020603050405020304" pitchFamily="18" charset="0"/>
                <a:cs typeface="Times New Roman" panose="02020603050405020304" pitchFamily="18" charset="0"/>
              </a:rPr>
              <a:t> </a:t>
            </a:r>
            <a:r>
              <a:rPr lang="en-US" sz="1900" kern="1200" dirty="0" err="1">
                <a:solidFill>
                  <a:schemeClr val="tx1"/>
                </a:solidFill>
                <a:latin typeface="Times New Roman" panose="02020603050405020304" pitchFamily="18" charset="0"/>
                <a:cs typeface="Times New Roman" panose="02020603050405020304" pitchFamily="18" charset="0"/>
              </a:rPr>
              <a:t>từ</a:t>
            </a:r>
            <a:r>
              <a:rPr lang="en-US" sz="1900" kern="1200" dirty="0">
                <a:solidFill>
                  <a:schemeClr val="tx1"/>
                </a:solidFill>
                <a:latin typeface="Times New Roman" panose="02020603050405020304" pitchFamily="18" charset="0"/>
                <a:cs typeface="Times New Roman" panose="02020603050405020304" pitchFamily="18" charset="0"/>
              </a:rPr>
              <a:t> </a:t>
            </a:r>
            <a:r>
              <a:rPr lang="en-US" sz="1900" kern="1200" dirty="0" err="1">
                <a:solidFill>
                  <a:schemeClr val="tx1"/>
                </a:solidFill>
                <a:latin typeface="Times New Roman" panose="02020603050405020304" pitchFamily="18" charset="0"/>
                <a:cs typeface="Times New Roman" panose="02020603050405020304" pitchFamily="18" charset="0"/>
              </a:rPr>
              <a:t>chỉ</a:t>
            </a:r>
            <a:r>
              <a:rPr lang="en-US" sz="1900" kern="1200" dirty="0">
                <a:solidFill>
                  <a:schemeClr val="tx1"/>
                </a:solidFill>
                <a:latin typeface="Times New Roman" panose="02020603050405020304" pitchFamily="18" charset="0"/>
                <a:cs typeface="Times New Roman" panose="02020603050405020304" pitchFamily="18" charset="0"/>
              </a:rPr>
              <a:t> </a:t>
            </a:r>
            <a:r>
              <a:rPr lang="en-US" sz="1900" kern="1200" dirty="0" err="1">
                <a:solidFill>
                  <a:schemeClr val="tx1"/>
                </a:solidFill>
                <a:latin typeface="Times New Roman" panose="02020603050405020304" pitchFamily="18" charset="0"/>
                <a:cs typeface="Times New Roman" panose="02020603050405020304" pitchFamily="18" charset="0"/>
              </a:rPr>
              <a:t>có</a:t>
            </a:r>
            <a:r>
              <a:rPr lang="en-US" sz="1900" kern="1200" dirty="0">
                <a:solidFill>
                  <a:schemeClr val="tx1"/>
                </a:solidFill>
                <a:latin typeface="Times New Roman" panose="02020603050405020304" pitchFamily="18" charset="0"/>
                <a:cs typeface="Times New Roman" panose="02020603050405020304" pitchFamily="18" charset="0"/>
              </a:rPr>
              <a:t> 1 </a:t>
            </a:r>
            <a:r>
              <a:rPr lang="en-US" sz="1900" kern="1200" dirty="0" err="1">
                <a:solidFill>
                  <a:schemeClr val="tx1"/>
                </a:solidFill>
                <a:latin typeface="Times New Roman" panose="02020603050405020304" pitchFamily="18" charset="0"/>
                <a:cs typeface="Times New Roman" panose="02020603050405020304" pitchFamily="18" charset="0"/>
              </a:rPr>
              <a:t>tiếng</a:t>
            </a:r>
            <a:endParaRPr lang="en-US" sz="1900" kern="1200" dirty="0">
              <a:solidFill>
                <a:schemeClr val="tx1"/>
              </a:solidFill>
              <a:latin typeface="Times New Roman" panose="02020603050405020304" pitchFamily="18" charset="0"/>
              <a:cs typeface="Times New Roman" panose="02020603050405020304" pitchFamily="18" charset="0"/>
            </a:endParaRPr>
          </a:p>
        </p:txBody>
      </p:sp>
      <p:sp>
        <p:nvSpPr>
          <p:cNvPr id="17" name="Freeform 16">
            <a:extLst>
              <a:ext uri="{FF2B5EF4-FFF2-40B4-BE49-F238E27FC236}">
                <a16:creationId xmlns:a16="http://schemas.microsoft.com/office/drawing/2014/main" id="{F2B62B49-A30A-F441-B0FC-E761C0BDD0F6}"/>
              </a:ext>
            </a:extLst>
          </p:cNvPr>
          <p:cNvSpPr/>
          <p:nvPr/>
        </p:nvSpPr>
        <p:spPr>
          <a:xfrm rot="3761909">
            <a:off x="2440349" y="3914628"/>
            <a:ext cx="1575104" cy="40429"/>
          </a:xfrm>
          <a:custGeom>
            <a:avLst/>
            <a:gdLst>
              <a:gd name="connsiteX0" fmla="*/ 0 w 1575104"/>
              <a:gd name="connsiteY0" fmla="*/ 20214 h 40429"/>
              <a:gd name="connsiteX1" fmla="*/ 1575104 w 1575104"/>
              <a:gd name="connsiteY1" fmla="*/ 20214 h 40429"/>
            </a:gdLst>
            <a:ahLst/>
            <a:cxnLst>
              <a:cxn ang="0">
                <a:pos x="connsiteX0" y="connsiteY0"/>
              </a:cxn>
              <a:cxn ang="0">
                <a:pos x="connsiteX1" y="connsiteY1"/>
              </a:cxn>
            </a:cxnLst>
            <a:rect l="l" t="t" r="r" b="b"/>
            <a:pathLst>
              <a:path w="1575104" h="40429">
                <a:moveTo>
                  <a:pt x="0" y="20214"/>
                </a:moveTo>
                <a:lnTo>
                  <a:pt x="1575104" y="20214"/>
                </a:lnTo>
              </a:path>
            </a:pathLst>
          </a:custGeom>
          <a:noFill/>
          <a:ln>
            <a:solidFill>
              <a:srgbClr val="FF9409"/>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60875" tIns="-19164" rIns="760873" bIns="-19163" numCol="1" spcCol="1270" anchor="ctr" anchorCtr="0">
            <a:noAutofit/>
          </a:bodyPr>
          <a:lstStyle/>
          <a:p>
            <a:pPr marL="0" lvl="0" indent="0" algn="ctr" defTabSz="222250">
              <a:lnSpc>
                <a:spcPct val="90000"/>
              </a:lnSpc>
              <a:spcBef>
                <a:spcPct val="0"/>
              </a:spcBef>
              <a:spcAft>
                <a:spcPct val="35000"/>
              </a:spcAft>
              <a:buNone/>
            </a:pPr>
            <a:endParaRPr lang="en-US" sz="500" kern="1200">
              <a:latin typeface="Times New Roman" panose="02020603050405020304" pitchFamily="18" charset="0"/>
              <a:cs typeface="Times New Roman" panose="02020603050405020304" pitchFamily="18" charset="0"/>
            </a:endParaRPr>
          </a:p>
        </p:txBody>
      </p:sp>
      <p:sp>
        <p:nvSpPr>
          <p:cNvPr id="18" name="Freeform 17">
            <a:extLst>
              <a:ext uri="{FF2B5EF4-FFF2-40B4-BE49-F238E27FC236}">
                <a16:creationId xmlns:a16="http://schemas.microsoft.com/office/drawing/2014/main" id="{3A35EDD8-F60A-8A42-AE02-CBC111453447}"/>
              </a:ext>
            </a:extLst>
          </p:cNvPr>
          <p:cNvSpPr/>
          <p:nvPr/>
        </p:nvSpPr>
        <p:spPr>
          <a:xfrm>
            <a:off x="3589130" y="4026124"/>
            <a:ext cx="1305857" cy="1217083"/>
          </a:xfrm>
          <a:custGeom>
            <a:avLst/>
            <a:gdLst>
              <a:gd name="connsiteX0" fmla="*/ 0 w 1305857"/>
              <a:gd name="connsiteY0" fmla="*/ 121708 h 1217083"/>
              <a:gd name="connsiteX1" fmla="*/ 121708 w 1305857"/>
              <a:gd name="connsiteY1" fmla="*/ 0 h 1217083"/>
              <a:gd name="connsiteX2" fmla="*/ 1184149 w 1305857"/>
              <a:gd name="connsiteY2" fmla="*/ 0 h 1217083"/>
              <a:gd name="connsiteX3" fmla="*/ 1305857 w 1305857"/>
              <a:gd name="connsiteY3" fmla="*/ 121708 h 1217083"/>
              <a:gd name="connsiteX4" fmla="*/ 1305857 w 1305857"/>
              <a:gd name="connsiteY4" fmla="*/ 1095375 h 1217083"/>
              <a:gd name="connsiteX5" fmla="*/ 1184149 w 1305857"/>
              <a:gd name="connsiteY5" fmla="*/ 1217083 h 1217083"/>
              <a:gd name="connsiteX6" fmla="*/ 121708 w 1305857"/>
              <a:gd name="connsiteY6" fmla="*/ 1217083 h 1217083"/>
              <a:gd name="connsiteX7" fmla="*/ 0 w 1305857"/>
              <a:gd name="connsiteY7" fmla="*/ 1095375 h 1217083"/>
              <a:gd name="connsiteX8" fmla="*/ 0 w 1305857"/>
              <a:gd name="connsiteY8" fmla="*/ 121708 h 121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5857" h="1217083">
                <a:moveTo>
                  <a:pt x="0" y="121708"/>
                </a:moveTo>
                <a:cubicBezTo>
                  <a:pt x="0" y="54491"/>
                  <a:pt x="54491" y="0"/>
                  <a:pt x="121708" y="0"/>
                </a:cubicBezTo>
                <a:lnTo>
                  <a:pt x="1184149" y="0"/>
                </a:lnTo>
                <a:cubicBezTo>
                  <a:pt x="1251366" y="0"/>
                  <a:pt x="1305857" y="54491"/>
                  <a:pt x="1305857" y="121708"/>
                </a:cubicBezTo>
                <a:lnTo>
                  <a:pt x="1305857" y="1095375"/>
                </a:lnTo>
                <a:cubicBezTo>
                  <a:pt x="1305857" y="1162592"/>
                  <a:pt x="1251366" y="1217083"/>
                  <a:pt x="1184149" y="1217083"/>
                </a:cubicBezTo>
                <a:lnTo>
                  <a:pt x="121708" y="1217083"/>
                </a:lnTo>
                <a:cubicBezTo>
                  <a:pt x="54491" y="1217083"/>
                  <a:pt x="0" y="1162592"/>
                  <a:pt x="0" y="1095375"/>
                </a:cubicBezTo>
                <a:lnTo>
                  <a:pt x="0" y="121708"/>
                </a:lnTo>
                <a:close/>
              </a:path>
            </a:pathLst>
          </a:cu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7712" tIns="47712" rIns="47712" bIns="47712" numCol="1" spcCol="1270" anchor="ctr" anchorCtr="0">
            <a:noAutofit/>
          </a:bodyPr>
          <a:lstStyle/>
          <a:p>
            <a:pPr marL="0" lvl="0" indent="0" algn="ctr" defTabSz="844550">
              <a:lnSpc>
                <a:spcPct val="90000"/>
              </a:lnSpc>
              <a:spcBef>
                <a:spcPct val="0"/>
              </a:spcBef>
              <a:spcAft>
                <a:spcPct val="35000"/>
              </a:spcAft>
              <a:buNone/>
            </a:pPr>
            <a:r>
              <a:rPr lang="en-US" sz="1900" kern="1200" dirty="0" err="1">
                <a:latin typeface="Times New Roman" panose="02020603050405020304" pitchFamily="18" charset="0"/>
                <a:cs typeface="Times New Roman" panose="02020603050405020304" pitchFamily="18" charset="0"/>
              </a:rPr>
              <a:t>Từ</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phức</a:t>
            </a:r>
            <a:endParaRPr lang="en-US" sz="1900" kern="1200" dirty="0">
              <a:latin typeface="Times New Roman" panose="02020603050405020304" pitchFamily="18" charset="0"/>
              <a:cs typeface="Times New Roman" panose="02020603050405020304" pitchFamily="18" charset="0"/>
            </a:endParaRPr>
          </a:p>
        </p:txBody>
      </p:sp>
      <p:sp>
        <p:nvSpPr>
          <p:cNvPr id="19" name="Freeform 18">
            <a:extLst>
              <a:ext uri="{FF2B5EF4-FFF2-40B4-BE49-F238E27FC236}">
                <a16:creationId xmlns:a16="http://schemas.microsoft.com/office/drawing/2014/main" id="{BF7FDBCA-3D78-6041-B839-776D9603DBB4}"/>
              </a:ext>
            </a:extLst>
          </p:cNvPr>
          <p:cNvSpPr/>
          <p:nvPr/>
        </p:nvSpPr>
        <p:spPr>
          <a:xfrm rot="17338619">
            <a:off x="4395597" y="3914628"/>
            <a:ext cx="1480089" cy="40429"/>
          </a:xfrm>
          <a:custGeom>
            <a:avLst/>
            <a:gdLst>
              <a:gd name="connsiteX0" fmla="*/ 0 w 1480089"/>
              <a:gd name="connsiteY0" fmla="*/ 20214 h 40429"/>
              <a:gd name="connsiteX1" fmla="*/ 1480089 w 1480089"/>
              <a:gd name="connsiteY1" fmla="*/ 20214 h 40429"/>
            </a:gdLst>
            <a:ahLst/>
            <a:cxnLst>
              <a:cxn ang="0">
                <a:pos x="connsiteX0" y="connsiteY0"/>
              </a:cxn>
              <a:cxn ang="0">
                <a:pos x="connsiteX1" y="connsiteY1"/>
              </a:cxn>
            </a:cxnLst>
            <a:rect l="l" t="t" r="r" b="b"/>
            <a:pathLst>
              <a:path w="1480089" h="40429">
                <a:moveTo>
                  <a:pt x="0" y="20214"/>
                </a:moveTo>
                <a:lnTo>
                  <a:pt x="1480089" y="20214"/>
                </a:lnTo>
              </a:path>
            </a:pathLst>
          </a:custGeom>
          <a:noFill/>
          <a:ln>
            <a:solidFill>
              <a:schemeClr val="accent1">
                <a:lumMod val="75000"/>
              </a:schemeClr>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15742" tIns="-16789" rIns="715742" bIns="-16787" numCol="1" spcCol="1270" anchor="ctr" anchorCtr="0">
            <a:noAutofit/>
          </a:bodyPr>
          <a:lstStyle/>
          <a:p>
            <a:pPr marL="0" lvl="0" indent="0" algn="ctr" defTabSz="222250">
              <a:lnSpc>
                <a:spcPct val="90000"/>
              </a:lnSpc>
              <a:spcBef>
                <a:spcPct val="0"/>
              </a:spcBef>
              <a:spcAft>
                <a:spcPct val="35000"/>
              </a:spcAft>
              <a:buNone/>
            </a:pPr>
            <a:endParaRPr lang="en-US" sz="500" kern="1200">
              <a:latin typeface="Times New Roman" panose="02020603050405020304" pitchFamily="18" charset="0"/>
              <a:cs typeface="Times New Roman" panose="02020603050405020304" pitchFamily="18" charset="0"/>
            </a:endParaRPr>
          </a:p>
        </p:txBody>
      </p:sp>
      <p:sp>
        <p:nvSpPr>
          <p:cNvPr id="20" name="Freeform 19">
            <a:extLst>
              <a:ext uri="{FF2B5EF4-FFF2-40B4-BE49-F238E27FC236}">
                <a16:creationId xmlns:a16="http://schemas.microsoft.com/office/drawing/2014/main" id="{7825684F-D5C3-4B4C-BB64-793DF3CA5808}"/>
              </a:ext>
            </a:extLst>
          </p:cNvPr>
          <p:cNvSpPr/>
          <p:nvPr/>
        </p:nvSpPr>
        <p:spPr>
          <a:xfrm>
            <a:off x="5376296" y="2626478"/>
            <a:ext cx="4802684" cy="1217083"/>
          </a:xfrm>
          <a:custGeom>
            <a:avLst/>
            <a:gdLst>
              <a:gd name="connsiteX0" fmla="*/ 0 w 4802684"/>
              <a:gd name="connsiteY0" fmla="*/ 121708 h 1217083"/>
              <a:gd name="connsiteX1" fmla="*/ 121708 w 4802684"/>
              <a:gd name="connsiteY1" fmla="*/ 0 h 1217083"/>
              <a:gd name="connsiteX2" fmla="*/ 4680976 w 4802684"/>
              <a:gd name="connsiteY2" fmla="*/ 0 h 1217083"/>
              <a:gd name="connsiteX3" fmla="*/ 4802684 w 4802684"/>
              <a:gd name="connsiteY3" fmla="*/ 121708 h 1217083"/>
              <a:gd name="connsiteX4" fmla="*/ 4802684 w 4802684"/>
              <a:gd name="connsiteY4" fmla="*/ 1095375 h 1217083"/>
              <a:gd name="connsiteX5" fmla="*/ 4680976 w 4802684"/>
              <a:gd name="connsiteY5" fmla="*/ 1217083 h 1217083"/>
              <a:gd name="connsiteX6" fmla="*/ 121708 w 4802684"/>
              <a:gd name="connsiteY6" fmla="*/ 1217083 h 1217083"/>
              <a:gd name="connsiteX7" fmla="*/ 0 w 4802684"/>
              <a:gd name="connsiteY7" fmla="*/ 1095375 h 1217083"/>
              <a:gd name="connsiteX8" fmla="*/ 0 w 4802684"/>
              <a:gd name="connsiteY8" fmla="*/ 121708 h 121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2684" h="1217083">
                <a:moveTo>
                  <a:pt x="0" y="121708"/>
                </a:moveTo>
                <a:cubicBezTo>
                  <a:pt x="0" y="54491"/>
                  <a:pt x="54491" y="0"/>
                  <a:pt x="121708" y="0"/>
                </a:cubicBezTo>
                <a:lnTo>
                  <a:pt x="4680976" y="0"/>
                </a:lnTo>
                <a:cubicBezTo>
                  <a:pt x="4748193" y="0"/>
                  <a:pt x="4802684" y="54491"/>
                  <a:pt x="4802684" y="121708"/>
                </a:cubicBezTo>
                <a:lnTo>
                  <a:pt x="4802684" y="1095375"/>
                </a:lnTo>
                <a:cubicBezTo>
                  <a:pt x="4802684" y="1162592"/>
                  <a:pt x="4748193" y="1217083"/>
                  <a:pt x="4680976" y="1217083"/>
                </a:cubicBezTo>
                <a:lnTo>
                  <a:pt x="121708" y="1217083"/>
                </a:lnTo>
                <a:cubicBezTo>
                  <a:pt x="54491" y="1217083"/>
                  <a:pt x="0" y="1162592"/>
                  <a:pt x="0" y="1095375"/>
                </a:cubicBezTo>
                <a:lnTo>
                  <a:pt x="0" y="121708"/>
                </a:lnTo>
                <a:close/>
              </a:path>
            </a:pathLst>
          </a:custGeom>
          <a:solidFill>
            <a:schemeClr val="accent1">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7712" tIns="47712" rIns="47712" bIns="47712" numCol="1" spcCol="1270" anchor="ctr" anchorCtr="0">
            <a:noAutofit/>
          </a:bodyPr>
          <a:lstStyle/>
          <a:p>
            <a:pPr marL="0" lvl="0" indent="0" algn="ctr" defTabSz="844550">
              <a:lnSpc>
                <a:spcPct val="90000"/>
              </a:lnSpc>
              <a:spcBef>
                <a:spcPct val="0"/>
              </a:spcBef>
              <a:spcAft>
                <a:spcPct val="35000"/>
              </a:spcAft>
              <a:buNone/>
            </a:pPr>
            <a:r>
              <a:rPr lang="en-US" sz="1900" kern="1200" dirty="0" err="1">
                <a:solidFill>
                  <a:schemeClr val="tx1"/>
                </a:solidFill>
                <a:latin typeface="Times New Roman" panose="02020603050405020304" pitchFamily="18" charset="0"/>
                <a:cs typeface="Times New Roman" panose="02020603050405020304" pitchFamily="18" charset="0"/>
              </a:rPr>
              <a:t>Là</a:t>
            </a:r>
            <a:r>
              <a:rPr lang="en-US" sz="1900" kern="1200" dirty="0">
                <a:solidFill>
                  <a:schemeClr val="tx1"/>
                </a:solidFill>
                <a:latin typeface="Times New Roman" panose="02020603050405020304" pitchFamily="18" charset="0"/>
                <a:cs typeface="Times New Roman" panose="02020603050405020304" pitchFamily="18" charset="0"/>
              </a:rPr>
              <a:t> </a:t>
            </a:r>
            <a:r>
              <a:rPr lang="en-US" sz="1900" kern="1200" dirty="0" err="1">
                <a:solidFill>
                  <a:schemeClr val="tx1"/>
                </a:solidFill>
                <a:latin typeface="Times New Roman" panose="02020603050405020304" pitchFamily="18" charset="0"/>
                <a:cs typeface="Times New Roman" panose="02020603050405020304" pitchFamily="18" charset="0"/>
              </a:rPr>
              <a:t>từ</a:t>
            </a:r>
            <a:r>
              <a:rPr lang="en-US" sz="1900" kern="1200" dirty="0">
                <a:solidFill>
                  <a:schemeClr val="tx1"/>
                </a:solidFill>
                <a:latin typeface="Times New Roman" panose="02020603050405020304" pitchFamily="18" charset="0"/>
                <a:cs typeface="Times New Roman" panose="02020603050405020304" pitchFamily="18" charset="0"/>
              </a:rPr>
              <a:t> </a:t>
            </a:r>
            <a:r>
              <a:rPr lang="en-US" sz="1900" kern="1200" dirty="0" err="1">
                <a:solidFill>
                  <a:schemeClr val="tx1"/>
                </a:solidFill>
                <a:latin typeface="Times New Roman" panose="02020603050405020304" pitchFamily="18" charset="0"/>
                <a:cs typeface="Times New Roman" panose="02020603050405020304" pitchFamily="18" charset="0"/>
              </a:rPr>
              <a:t>có</a:t>
            </a:r>
            <a:r>
              <a:rPr lang="en-US" sz="1900" kern="1200" dirty="0">
                <a:solidFill>
                  <a:schemeClr val="tx1"/>
                </a:solidFill>
                <a:latin typeface="Times New Roman" panose="02020603050405020304" pitchFamily="18" charset="0"/>
                <a:cs typeface="Times New Roman" panose="02020603050405020304" pitchFamily="18" charset="0"/>
              </a:rPr>
              <a:t> </a:t>
            </a:r>
            <a:r>
              <a:rPr lang="en-US" sz="1900" kern="1200" dirty="0" err="1">
                <a:solidFill>
                  <a:schemeClr val="tx1"/>
                </a:solidFill>
                <a:latin typeface="Times New Roman" panose="02020603050405020304" pitchFamily="18" charset="0"/>
                <a:cs typeface="Times New Roman" panose="02020603050405020304" pitchFamily="18" charset="0"/>
              </a:rPr>
              <a:t>hai</a:t>
            </a:r>
            <a:r>
              <a:rPr lang="en-US" sz="1900" kern="1200" dirty="0">
                <a:solidFill>
                  <a:schemeClr val="tx1"/>
                </a:solidFill>
                <a:latin typeface="Times New Roman" panose="02020603050405020304" pitchFamily="18" charset="0"/>
                <a:cs typeface="Times New Roman" panose="02020603050405020304" pitchFamily="18" charset="0"/>
              </a:rPr>
              <a:t> hay </a:t>
            </a:r>
            <a:r>
              <a:rPr lang="en-US" sz="1900" kern="1200" dirty="0" err="1">
                <a:solidFill>
                  <a:schemeClr val="tx1"/>
                </a:solidFill>
                <a:latin typeface="Times New Roman" panose="02020603050405020304" pitchFamily="18" charset="0"/>
                <a:cs typeface="Times New Roman" panose="02020603050405020304" pitchFamily="18" charset="0"/>
              </a:rPr>
              <a:t>nhiều</a:t>
            </a:r>
            <a:r>
              <a:rPr lang="en-US" sz="1900" kern="1200" dirty="0">
                <a:solidFill>
                  <a:schemeClr val="tx1"/>
                </a:solidFill>
                <a:latin typeface="Times New Roman" panose="02020603050405020304" pitchFamily="18" charset="0"/>
                <a:cs typeface="Times New Roman" panose="02020603050405020304" pitchFamily="18" charset="0"/>
              </a:rPr>
              <a:t> </a:t>
            </a:r>
            <a:r>
              <a:rPr lang="en-US" sz="1900" kern="1200" dirty="0" err="1">
                <a:solidFill>
                  <a:schemeClr val="tx1"/>
                </a:solidFill>
                <a:latin typeface="Times New Roman" panose="02020603050405020304" pitchFamily="18" charset="0"/>
                <a:cs typeface="Times New Roman" panose="02020603050405020304" pitchFamily="18" charset="0"/>
              </a:rPr>
              <a:t>tiếng</a:t>
            </a:r>
            <a:endParaRPr lang="en-US" sz="1900" kern="1200" dirty="0">
              <a:solidFill>
                <a:schemeClr val="tx1"/>
              </a:solidFill>
              <a:latin typeface="Times New Roman" panose="02020603050405020304" pitchFamily="18" charset="0"/>
              <a:cs typeface="Times New Roman" panose="02020603050405020304" pitchFamily="18" charset="0"/>
            </a:endParaRPr>
          </a:p>
        </p:txBody>
      </p:sp>
      <p:sp>
        <p:nvSpPr>
          <p:cNvPr id="21" name="Freeform 20">
            <a:extLst>
              <a:ext uri="{FF2B5EF4-FFF2-40B4-BE49-F238E27FC236}">
                <a16:creationId xmlns:a16="http://schemas.microsoft.com/office/drawing/2014/main" id="{F01F44B9-0E54-A046-A1DA-F5B538060B47}"/>
              </a:ext>
            </a:extLst>
          </p:cNvPr>
          <p:cNvSpPr/>
          <p:nvPr/>
        </p:nvSpPr>
        <p:spPr>
          <a:xfrm>
            <a:off x="4894988" y="4614450"/>
            <a:ext cx="481307" cy="40429"/>
          </a:xfrm>
          <a:custGeom>
            <a:avLst/>
            <a:gdLst>
              <a:gd name="connsiteX0" fmla="*/ 0 w 481307"/>
              <a:gd name="connsiteY0" fmla="*/ 20214 h 40429"/>
              <a:gd name="connsiteX1" fmla="*/ 481307 w 481307"/>
              <a:gd name="connsiteY1" fmla="*/ 20214 h 40429"/>
            </a:gdLst>
            <a:ahLst/>
            <a:cxnLst>
              <a:cxn ang="0">
                <a:pos x="connsiteX0" y="connsiteY0"/>
              </a:cxn>
              <a:cxn ang="0">
                <a:pos x="connsiteX1" y="connsiteY1"/>
              </a:cxn>
            </a:cxnLst>
            <a:rect l="l" t="t" r="r" b="b"/>
            <a:pathLst>
              <a:path w="481307" h="40429">
                <a:moveTo>
                  <a:pt x="0" y="20214"/>
                </a:moveTo>
                <a:lnTo>
                  <a:pt x="481307" y="20214"/>
                </a:lnTo>
              </a:path>
            </a:pathLst>
          </a:custGeom>
          <a:noFill/>
          <a:ln>
            <a:solidFill>
              <a:srgbClr val="299DA7"/>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1321" tIns="8183" rIns="241321" bIns="8181" numCol="1" spcCol="1270" anchor="ctr" anchorCtr="0">
            <a:noAutofit/>
          </a:bodyPr>
          <a:lstStyle/>
          <a:p>
            <a:pPr marL="0" lvl="0" indent="0" algn="ctr" defTabSz="222250">
              <a:lnSpc>
                <a:spcPct val="90000"/>
              </a:lnSpc>
              <a:spcBef>
                <a:spcPct val="0"/>
              </a:spcBef>
              <a:spcAft>
                <a:spcPct val="35000"/>
              </a:spcAft>
              <a:buNone/>
            </a:pPr>
            <a:endParaRPr lang="en-US" sz="500" kern="1200">
              <a:latin typeface="Times New Roman" panose="02020603050405020304" pitchFamily="18" charset="0"/>
              <a:cs typeface="Times New Roman" panose="02020603050405020304" pitchFamily="18" charset="0"/>
            </a:endParaRPr>
          </a:p>
        </p:txBody>
      </p:sp>
      <p:sp>
        <p:nvSpPr>
          <p:cNvPr id="22" name="Freeform 21">
            <a:extLst>
              <a:ext uri="{FF2B5EF4-FFF2-40B4-BE49-F238E27FC236}">
                <a16:creationId xmlns:a16="http://schemas.microsoft.com/office/drawing/2014/main" id="{93810960-9C61-7C40-8B34-D56AA7B60733}"/>
              </a:ext>
            </a:extLst>
          </p:cNvPr>
          <p:cNvSpPr/>
          <p:nvPr/>
        </p:nvSpPr>
        <p:spPr>
          <a:xfrm>
            <a:off x="5376296" y="4026124"/>
            <a:ext cx="4802684" cy="1217083"/>
          </a:xfrm>
          <a:custGeom>
            <a:avLst/>
            <a:gdLst>
              <a:gd name="connsiteX0" fmla="*/ 0 w 4802684"/>
              <a:gd name="connsiteY0" fmla="*/ 121708 h 1217083"/>
              <a:gd name="connsiteX1" fmla="*/ 121708 w 4802684"/>
              <a:gd name="connsiteY1" fmla="*/ 0 h 1217083"/>
              <a:gd name="connsiteX2" fmla="*/ 4680976 w 4802684"/>
              <a:gd name="connsiteY2" fmla="*/ 0 h 1217083"/>
              <a:gd name="connsiteX3" fmla="*/ 4802684 w 4802684"/>
              <a:gd name="connsiteY3" fmla="*/ 121708 h 1217083"/>
              <a:gd name="connsiteX4" fmla="*/ 4802684 w 4802684"/>
              <a:gd name="connsiteY4" fmla="*/ 1095375 h 1217083"/>
              <a:gd name="connsiteX5" fmla="*/ 4680976 w 4802684"/>
              <a:gd name="connsiteY5" fmla="*/ 1217083 h 1217083"/>
              <a:gd name="connsiteX6" fmla="*/ 121708 w 4802684"/>
              <a:gd name="connsiteY6" fmla="*/ 1217083 h 1217083"/>
              <a:gd name="connsiteX7" fmla="*/ 0 w 4802684"/>
              <a:gd name="connsiteY7" fmla="*/ 1095375 h 1217083"/>
              <a:gd name="connsiteX8" fmla="*/ 0 w 4802684"/>
              <a:gd name="connsiteY8" fmla="*/ 121708 h 121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2684" h="1217083">
                <a:moveTo>
                  <a:pt x="0" y="121708"/>
                </a:moveTo>
                <a:cubicBezTo>
                  <a:pt x="0" y="54491"/>
                  <a:pt x="54491" y="0"/>
                  <a:pt x="121708" y="0"/>
                </a:cubicBezTo>
                <a:lnTo>
                  <a:pt x="4680976" y="0"/>
                </a:lnTo>
                <a:cubicBezTo>
                  <a:pt x="4748193" y="0"/>
                  <a:pt x="4802684" y="54491"/>
                  <a:pt x="4802684" y="121708"/>
                </a:cubicBezTo>
                <a:lnTo>
                  <a:pt x="4802684" y="1095375"/>
                </a:lnTo>
                <a:cubicBezTo>
                  <a:pt x="4802684" y="1162592"/>
                  <a:pt x="4748193" y="1217083"/>
                  <a:pt x="4680976" y="1217083"/>
                </a:cubicBezTo>
                <a:lnTo>
                  <a:pt x="121708" y="1217083"/>
                </a:lnTo>
                <a:cubicBezTo>
                  <a:pt x="54491" y="1217083"/>
                  <a:pt x="0" y="1162592"/>
                  <a:pt x="0" y="1095375"/>
                </a:cubicBezTo>
                <a:lnTo>
                  <a:pt x="0" y="121708"/>
                </a:lnTo>
                <a:close/>
              </a:path>
            </a:pathLst>
          </a:custGeom>
          <a:solidFill>
            <a:srgbClr val="299DA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7712" tIns="47712" rIns="47712" bIns="47712" numCol="1" spcCol="1270" anchor="ctr" anchorCtr="0">
            <a:noAutofit/>
          </a:bodyPr>
          <a:lstStyle/>
          <a:p>
            <a:pPr marL="0" lvl="0" indent="0" algn="ctr" defTabSz="844550">
              <a:lnSpc>
                <a:spcPct val="90000"/>
              </a:lnSpc>
              <a:spcBef>
                <a:spcPct val="0"/>
              </a:spcBef>
              <a:spcAft>
                <a:spcPct val="35000"/>
              </a:spcAft>
              <a:buNone/>
            </a:pPr>
            <a:r>
              <a:rPr lang="en-US" sz="1900" kern="1200" dirty="0" err="1">
                <a:latin typeface="Times New Roman" panose="02020603050405020304" pitchFamily="18" charset="0"/>
                <a:cs typeface="Times New Roman" panose="02020603050405020304" pitchFamily="18" charset="0"/>
              </a:rPr>
              <a:t>Từ</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ghép</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từ</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phức</a:t>
            </a:r>
            <a:r>
              <a:rPr lang="en-US" sz="1900" kern="1200" dirty="0">
                <a:latin typeface="Times New Roman" panose="02020603050405020304" pitchFamily="18" charset="0"/>
                <a:cs typeface="Times New Roman" panose="02020603050405020304" pitchFamily="18" charset="0"/>
              </a:rPr>
              <a:t> do </a:t>
            </a:r>
            <a:r>
              <a:rPr lang="en-US" sz="1900" kern="1200" dirty="0" err="1">
                <a:latin typeface="Times New Roman" panose="02020603050405020304" pitchFamily="18" charset="0"/>
                <a:cs typeface="Times New Roman" panose="02020603050405020304" pitchFamily="18" charset="0"/>
              </a:rPr>
              <a:t>hai</a:t>
            </a:r>
            <a:r>
              <a:rPr lang="en-US" sz="1900" kern="1200" dirty="0">
                <a:latin typeface="Times New Roman" panose="02020603050405020304" pitchFamily="18" charset="0"/>
                <a:cs typeface="Times New Roman" panose="02020603050405020304" pitchFamily="18" charset="0"/>
              </a:rPr>
              <a:t> hay </a:t>
            </a:r>
            <a:r>
              <a:rPr lang="en-US" sz="1900" kern="1200" dirty="0" err="1">
                <a:latin typeface="Times New Roman" panose="02020603050405020304" pitchFamily="18" charset="0"/>
                <a:cs typeface="Times New Roman" panose="02020603050405020304" pitchFamily="18" charset="0"/>
              </a:rPr>
              <a:t>nhiều</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tiếng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có</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quan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hệ</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về</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nghĩa</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với</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nhau</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tạo</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thành</a:t>
            </a:r>
            <a:endParaRPr lang="en-US" sz="1900" kern="1200" dirty="0">
              <a:latin typeface="Times New Roman" panose="02020603050405020304" pitchFamily="18" charset="0"/>
              <a:cs typeface="Times New Roman" panose="02020603050405020304" pitchFamily="18" charset="0"/>
            </a:endParaRPr>
          </a:p>
        </p:txBody>
      </p:sp>
      <p:sp>
        <p:nvSpPr>
          <p:cNvPr id="23" name="Freeform 22">
            <a:extLst>
              <a:ext uri="{FF2B5EF4-FFF2-40B4-BE49-F238E27FC236}">
                <a16:creationId xmlns:a16="http://schemas.microsoft.com/office/drawing/2014/main" id="{628BD0F3-3707-0949-A8F9-2D6B7FB651E9}"/>
              </a:ext>
            </a:extLst>
          </p:cNvPr>
          <p:cNvSpPr/>
          <p:nvPr/>
        </p:nvSpPr>
        <p:spPr>
          <a:xfrm rot="4261381">
            <a:off x="4395597" y="5314273"/>
            <a:ext cx="1480089" cy="40429"/>
          </a:xfrm>
          <a:custGeom>
            <a:avLst/>
            <a:gdLst>
              <a:gd name="connsiteX0" fmla="*/ 0 w 1480089"/>
              <a:gd name="connsiteY0" fmla="*/ 20214 h 40429"/>
              <a:gd name="connsiteX1" fmla="*/ 1480089 w 1480089"/>
              <a:gd name="connsiteY1" fmla="*/ 20214 h 40429"/>
            </a:gdLst>
            <a:ahLst/>
            <a:cxnLst>
              <a:cxn ang="0">
                <a:pos x="connsiteX0" y="connsiteY0"/>
              </a:cxn>
              <a:cxn ang="0">
                <a:pos x="connsiteX1" y="connsiteY1"/>
              </a:cxn>
            </a:cxnLst>
            <a:rect l="l" t="t" r="r" b="b"/>
            <a:pathLst>
              <a:path w="1480089" h="40429">
                <a:moveTo>
                  <a:pt x="0" y="20214"/>
                </a:moveTo>
                <a:lnTo>
                  <a:pt x="1480089" y="20214"/>
                </a:lnTo>
              </a:path>
            </a:pathLst>
          </a:custGeom>
          <a:noFill/>
          <a:ln>
            <a:solidFill>
              <a:srgbClr val="92D050"/>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15742" tIns="-16788" rIns="715742" bIns="-16788" numCol="1" spcCol="1270" anchor="ctr" anchorCtr="0">
            <a:noAutofit/>
          </a:bodyPr>
          <a:lstStyle/>
          <a:p>
            <a:pPr marL="0" lvl="0" indent="0" algn="ctr" defTabSz="222250">
              <a:lnSpc>
                <a:spcPct val="90000"/>
              </a:lnSpc>
              <a:spcBef>
                <a:spcPct val="0"/>
              </a:spcBef>
              <a:spcAft>
                <a:spcPct val="35000"/>
              </a:spcAft>
              <a:buNone/>
            </a:pPr>
            <a:endParaRPr lang="en-US" sz="500" kern="1200">
              <a:latin typeface="Times New Roman" panose="02020603050405020304" pitchFamily="18" charset="0"/>
              <a:cs typeface="Times New Roman" panose="02020603050405020304" pitchFamily="18" charset="0"/>
            </a:endParaRPr>
          </a:p>
        </p:txBody>
      </p:sp>
      <p:sp>
        <p:nvSpPr>
          <p:cNvPr id="24" name="Freeform 23">
            <a:extLst>
              <a:ext uri="{FF2B5EF4-FFF2-40B4-BE49-F238E27FC236}">
                <a16:creationId xmlns:a16="http://schemas.microsoft.com/office/drawing/2014/main" id="{0FF4AB59-2C5C-AD43-AA71-5BC258F38963}"/>
              </a:ext>
            </a:extLst>
          </p:cNvPr>
          <p:cNvSpPr/>
          <p:nvPr/>
        </p:nvSpPr>
        <p:spPr>
          <a:xfrm>
            <a:off x="5376296" y="5425770"/>
            <a:ext cx="4802684" cy="1217083"/>
          </a:xfrm>
          <a:custGeom>
            <a:avLst/>
            <a:gdLst>
              <a:gd name="connsiteX0" fmla="*/ 0 w 4802684"/>
              <a:gd name="connsiteY0" fmla="*/ 121708 h 1217083"/>
              <a:gd name="connsiteX1" fmla="*/ 121708 w 4802684"/>
              <a:gd name="connsiteY1" fmla="*/ 0 h 1217083"/>
              <a:gd name="connsiteX2" fmla="*/ 4680976 w 4802684"/>
              <a:gd name="connsiteY2" fmla="*/ 0 h 1217083"/>
              <a:gd name="connsiteX3" fmla="*/ 4802684 w 4802684"/>
              <a:gd name="connsiteY3" fmla="*/ 121708 h 1217083"/>
              <a:gd name="connsiteX4" fmla="*/ 4802684 w 4802684"/>
              <a:gd name="connsiteY4" fmla="*/ 1095375 h 1217083"/>
              <a:gd name="connsiteX5" fmla="*/ 4680976 w 4802684"/>
              <a:gd name="connsiteY5" fmla="*/ 1217083 h 1217083"/>
              <a:gd name="connsiteX6" fmla="*/ 121708 w 4802684"/>
              <a:gd name="connsiteY6" fmla="*/ 1217083 h 1217083"/>
              <a:gd name="connsiteX7" fmla="*/ 0 w 4802684"/>
              <a:gd name="connsiteY7" fmla="*/ 1095375 h 1217083"/>
              <a:gd name="connsiteX8" fmla="*/ 0 w 4802684"/>
              <a:gd name="connsiteY8" fmla="*/ 121708 h 121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2684" h="1217083">
                <a:moveTo>
                  <a:pt x="0" y="121708"/>
                </a:moveTo>
                <a:cubicBezTo>
                  <a:pt x="0" y="54491"/>
                  <a:pt x="54491" y="0"/>
                  <a:pt x="121708" y="0"/>
                </a:cubicBezTo>
                <a:lnTo>
                  <a:pt x="4680976" y="0"/>
                </a:lnTo>
                <a:cubicBezTo>
                  <a:pt x="4748193" y="0"/>
                  <a:pt x="4802684" y="54491"/>
                  <a:pt x="4802684" y="121708"/>
                </a:cubicBezTo>
                <a:lnTo>
                  <a:pt x="4802684" y="1095375"/>
                </a:lnTo>
                <a:cubicBezTo>
                  <a:pt x="4802684" y="1162592"/>
                  <a:pt x="4748193" y="1217083"/>
                  <a:pt x="4680976" y="1217083"/>
                </a:cubicBezTo>
                <a:lnTo>
                  <a:pt x="121708" y="1217083"/>
                </a:lnTo>
                <a:cubicBezTo>
                  <a:pt x="54491" y="1217083"/>
                  <a:pt x="0" y="1162592"/>
                  <a:pt x="0" y="1095375"/>
                </a:cubicBezTo>
                <a:lnTo>
                  <a:pt x="0" y="121708"/>
                </a:lnTo>
                <a:close/>
              </a:path>
            </a:pathLst>
          </a:cu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7712" tIns="47712" rIns="47712" bIns="47712" numCol="1" spcCol="1270" anchor="ctr" anchorCtr="0">
            <a:noAutofit/>
          </a:bodyPr>
          <a:lstStyle/>
          <a:p>
            <a:pPr marL="0" lvl="0" indent="0" algn="ctr" defTabSz="844550">
              <a:lnSpc>
                <a:spcPct val="90000"/>
              </a:lnSpc>
              <a:spcBef>
                <a:spcPct val="0"/>
              </a:spcBef>
              <a:spcAft>
                <a:spcPct val="35000"/>
              </a:spcAft>
              <a:buNone/>
            </a:pPr>
            <a:r>
              <a:rPr lang="en-US" sz="1900" kern="1200" dirty="0" err="1">
                <a:latin typeface="Times New Roman" panose="02020603050405020304" pitchFamily="18" charset="0"/>
                <a:cs typeface="Times New Roman" panose="02020603050405020304" pitchFamily="18" charset="0"/>
              </a:rPr>
              <a:t>Từ</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láy</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từ</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phức</a:t>
            </a:r>
            <a:r>
              <a:rPr lang="en-US" sz="1900" kern="1200" dirty="0">
                <a:latin typeface="Times New Roman" panose="02020603050405020304" pitchFamily="18" charset="0"/>
                <a:cs typeface="Times New Roman" panose="02020603050405020304" pitchFamily="18" charset="0"/>
              </a:rPr>
              <a:t> do </a:t>
            </a:r>
            <a:r>
              <a:rPr lang="en-US" sz="1900" kern="1200" dirty="0" err="1">
                <a:latin typeface="Times New Roman" panose="02020603050405020304" pitchFamily="18" charset="0"/>
                <a:cs typeface="Times New Roman" panose="02020603050405020304" pitchFamily="18" charset="0"/>
              </a:rPr>
              <a:t>hai</a:t>
            </a:r>
            <a:r>
              <a:rPr lang="en-US" sz="1900" kern="1200" dirty="0">
                <a:latin typeface="Times New Roman" panose="02020603050405020304" pitchFamily="18" charset="0"/>
                <a:cs typeface="Times New Roman" panose="02020603050405020304" pitchFamily="18" charset="0"/>
              </a:rPr>
              <a:t> hay </a:t>
            </a:r>
            <a:r>
              <a:rPr lang="en-US" sz="1900" kern="1200" dirty="0" err="1">
                <a:latin typeface="Times New Roman" panose="02020603050405020304" pitchFamily="18" charset="0"/>
                <a:cs typeface="Times New Roman" panose="02020603050405020304" pitchFamily="18" charset="0"/>
              </a:rPr>
              <a:t>nhiều</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tiếng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có</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âm</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đầu</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hoặc</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vần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hoặc</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cả</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âm</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đầu</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và</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vần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giống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nhau</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tạo</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thành</a:t>
            </a:r>
            <a:r>
              <a:rPr lang="en-US" sz="1900" kern="1200" dirty="0">
                <a:latin typeface="Times New Roman" panose="02020603050405020304" pitchFamily="18" charset="0"/>
                <a:cs typeface="Times New Roman" panose="02020603050405020304" pitchFamily="18" charset="0"/>
              </a:rPr>
              <a:t>.</a:t>
            </a:r>
          </a:p>
        </p:txBody>
      </p:sp>
      <p:sp>
        <p:nvSpPr>
          <p:cNvPr id="25" name="Rectangle 24">
            <a:extLst>
              <a:ext uri="{FF2B5EF4-FFF2-40B4-BE49-F238E27FC236}">
                <a16:creationId xmlns:a16="http://schemas.microsoft.com/office/drawing/2014/main" id="{F4612FE0-09B5-6347-969E-24A259B6F7AC}"/>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1035346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heckerboard(across)">
                                      <p:cBhvr>
                                        <p:cTn id="25" dur="500"/>
                                        <p:tgtEl>
                                          <p:spTgt spid="15"/>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checkerboard(across)">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checkerboard(across)">
                                      <p:cBhvr>
                                        <p:cTn id="33" dur="500"/>
                                        <p:tgtEl>
                                          <p:spTgt spid="19"/>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checkerboard(across)">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checkerboard(across)">
                                      <p:cBhvr>
                                        <p:cTn id="41" dur="500"/>
                                        <p:tgtEl>
                                          <p:spTgt spid="21"/>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checkerboard(across)">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checkerboard(across)">
                                      <p:cBhvr>
                                        <p:cTn id="49" dur="500"/>
                                        <p:tgtEl>
                                          <p:spTgt spid="23"/>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checkerboard(across)">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2857500" y="1509101"/>
            <a:ext cx="6477000" cy="4560524"/>
          </a:xfrm>
          <a:prstGeom prst="rect">
            <a:avLst/>
          </a:prstGeom>
        </p:spPr>
      </p:pic>
      <p:sp>
        <p:nvSpPr>
          <p:cNvPr id="4" name="文本框 3"/>
          <p:cNvSpPr txBox="1"/>
          <p:nvPr/>
        </p:nvSpPr>
        <p:spPr>
          <a:xfrm>
            <a:off x="3882177" y="2295958"/>
            <a:ext cx="3929411" cy="769441"/>
          </a:xfrm>
          <a:prstGeom prst="rect">
            <a:avLst/>
          </a:prstGeom>
          <a:noFill/>
        </p:spPr>
        <p:txBody>
          <a:bodyPr wrap="square" rtlCol="0">
            <a:spAutoFit/>
          </a:bodyPr>
          <a:lstStyle/>
          <a:p>
            <a:pPr algn="ctr"/>
            <a:r>
              <a:rPr lang="en-US" altLang="zh-CN" sz="4400" b="1" dirty="0">
                <a:solidFill>
                  <a:schemeClr val="bg1"/>
                </a:solidFill>
                <a:latin typeface="Times New Roman" panose="02020603050405020304" pitchFamily="18" charset="0"/>
                <a:ea typeface="华康POP2体W9(P)" panose="040B0900000000000000" pitchFamily="82" charset="-122"/>
                <a:cs typeface="Times New Roman" panose="02020603050405020304" pitchFamily="18" charset="0"/>
              </a:rPr>
              <a:t>LUYỆN TẬP</a:t>
            </a:r>
          </a:p>
        </p:txBody>
      </p:sp>
      <p:sp>
        <p:nvSpPr>
          <p:cNvPr id="5" name="Rectangle 4">
            <a:extLst>
              <a:ext uri="{FF2B5EF4-FFF2-40B4-BE49-F238E27FC236}">
                <a16:creationId xmlns:a16="http://schemas.microsoft.com/office/drawing/2014/main" id="{CFA68EDC-1651-FA41-B3FE-34F6CF2C6A06}"/>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631974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2603831" y="366960"/>
            <a:ext cx="6099026" cy="769441"/>
          </a:xfrm>
          <a:prstGeom prst="rect">
            <a:avLst/>
          </a:prstGeom>
          <a:noFill/>
        </p:spPr>
        <p:txBody>
          <a:bodyPr wrap="square" rtlCol="0">
            <a:spAutoFit/>
          </a:bodyPr>
          <a:lstStyle/>
          <a:p>
            <a:pPr algn="ctr"/>
            <a:r>
              <a:rPr lang="en-US" altLang="zh-CN"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BÀI TẬP 1:</a:t>
            </a:r>
            <a:endParaRPr lang="zh-CN" altLang="en-US"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pic>
        <p:nvPicPr>
          <p:cNvPr id="12" name="图片 11">
            <a:extLst>
              <a:ext uri="{FF2B5EF4-FFF2-40B4-BE49-F238E27FC236}">
                <a16:creationId xmlns:a16="http://schemas.microsoft.com/office/drawing/2014/main" id="{DA77EB28-890A-1547-BE4C-282EB63CFC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5882" y="1950148"/>
            <a:ext cx="1315898" cy="1001654"/>
          </a:xfrm>
          <a:prstGeom prst="rect">
            <a:avLst/>
          </a:prstGeom>
        </p:spPr>
      </p:pic>
      <p:pic>
        <p:nvPicPr>
          <p:cNvPr id="13" name="图片 11">
            <a:extLst>
              <a:ext uri="{FF2B5EF4-FFF2-40B4-BE49-F238E27FC236}">
                <a16:creationId xmlns:a16="http://schemas.microsoft.com/office/drawing/2014/main" id="{B86F884E-81D3-0E45-9AEF-B08FEE4B48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1644" y="3906199"/>
            <a:ext cx="1315898" cy="1001654"/>
          </a:xfrm>
          <a:prstGeom prst="rect">
            <a:avLst/>
          </a:prstGeom>
        </p:spPr>
      </p:pic>
      <p:sp>
        <p:nvSpPr>
          <p:cNvPr id="14" name="文本框 7">
            <a:extLst>
              <a:ext uri="{FF2B5EF4-FFF2-40B4-BE49-F238E27FC236}">
                <a16:creationId xmlns:a16="http://schemas.microsoft.com/office/drawing/2014/main" id="{35CB205D-6A5D-AE4A-B52C-B91F95721FC2}"/>
              </a:ext>
            </a:extLst>
          </p:cNvPr>
          <p:cNvSpPr txBox="1"/>
          <p:nvPr/>
        </p:nvSpPr>
        <p:spPr>
          <a:xfrm>
            <a:off x="3261780" y="2135504"/>
            <a:ext cx="7502014" cy="1169551"/>
          </a:xfrm>
          <a:prstGeom prst="rect">
            <a:avLst/>
          </a:prstGeom>
          <a:noFill/>
        </p:spPr>
        <p:txBody>
          <a:bodyPr wrap="square" rtlCol="0">
            <a:spAutoFit/>
          </a:bodyPr>
          <a:lstStyle/>
          <a:p>
            <a:pPr algn="ct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HS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làm</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bài</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cá</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nhân</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vào</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phiếu</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học</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tập</a:t>
            </a:r>
            <a:endPar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a:p>
            <a:pPr algn="ct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Thời</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gian</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2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phút</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15" name="文本框 7">
            <a:extLst>
              <a:ext uri="{FF2B5EF4-FFF2-40B4-BE49-F238E27FC236}">
                <a16:creationId xmlns:a16="http://schemas.microsoft.com/office/drawing/2014/main" id="{EDE671C9-8CE0-144E-875F-23FC8F0BE431}"/>
              </a:ext>
            </a:extLst>
          </p:cNvPr>
          <p:cNvSpPr txBox="1"/>
          <p:nvPr/>
        </p:nvSpPr>
        <p:spPr>
          <a:xfrm>
            <a:off x="3360536" y="4091555"/>
            <a:ext cx="7502014" cy="1169551"/>
          </a:xfrm>
          <a:prstGeom prst="rect">
            <a:avLst/>
          </a:prstGeom>
          <a:noFill/>
        </p:spPr>
        <p:txBody>
          <a:bodyPr wrap="square" rtlCol="0">
            <a:spAutoFit/>
          </a:bodyPr>
          <a:lstStyle/>
          <a:p>
            <a:pPr algn="ct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Trao</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đổi</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phiếu</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học</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tập</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chấm</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chéo</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bài</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cho</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nhau</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theo</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cặp</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7" name="Rectangle 6">
            <a:extLst>
              <a:ext uri="{FF2B5EF4-FFF2-40B4-BE49-F238E27FC236}">
                <a16:creationId xmlns:a16="http://schemas.microsoft.com/office/drawing/2014/main" id="{1DFF4785-A996-C745-97A4-921AB23E3A96}"/>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1318247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style.rotation</p:attrName>
                                        </p:attrNameLst>
                                      </p:cBhvr>
                                      <p:tavLst>
                                        <p:tav tm="0">
                                          <p:val>
                                            <p:fltVal val="90"/>
                                          </p:val>
                                        </p:tav>
                                        <p:tav tm="100000">
                                          <p:val>
                                            <p:fltVal val="0"/>
                                          </p:val>
                                        </p:tav>
                                      </p:tavLst>
                                    </p:anim>
                                    <p:animEffect transition="in" filter="fade">
                                      <p:cBhvr>
                                        <p:cTn id="16" dur="1000"/>
                                        <p:tgtEl>
                                          <p:spTgt spid="13"/>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heel(1)">
                                      <p:cBhvr>
                                        <p:cTn id="19" dur="2000"/>
                                        <p:tgtEl>
                                          <p:spTgt spid="14"/>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heel(1)">
                                      <p:cBhvr>
                                        <p:cTn id="2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2603831" y="366960"/>
            <a:ext cx="6099026" cy="769441"/>
          </a:xfrm>
          <a:prstGeom prst="rect">
            <a:avLst/>
          </a:prstGeom>
          <a:noFill/>
        </p:spPr>
        <p:txBody>
          <a:bodyPr wrap="square" rtlCol="0">
            <a:spAutoFit/>
          </a:bodyPr>
          <a:lstStyle/>
          <a:p>
            <a:pPr algn="ctr"/>
            <a:r>
              <a:rPr lang="en-US" altLang="zh-CN" sz="4400"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BÀI TẬP 1:</a:t>
            </a:r>
            <a:endParaRPr lang="zh-CN" altLang="en-US" sz="4400"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graphicFrame>
        <p:nvGraphicFramePr>
          <p:cNvPr id="2" name="Table 1">
            <a:extLst>
              <a:ext uri="{FF2B5EF4-FFF2-40B4-BE49-F238E27FC236}">
                <a16:creationId xmlns:a16="http://schemas.microsoft.com/office/drawing/2014/main" id="{07346C7E-370A-BD44-9E42-6DB1DADC3A21}"/>
              </a:ext>
            </a:extLst>
          </p:cNvPr>
          <p:cNvGraphicFramePr>
            <a:graphicFrameLocks noGrp="1"/>
          </p:cNvGraphicFramePr>
          <p:nvPr>
            <p:extLst>
              <p:ext uri="{D42A27DB-BD31-4B8C-83A1-F6EECF244321}">
                <p14:modId xmlns:p14="http://schemas.microsoft.com/office/powerpoint/2010/main" val="1096658565"/>
              </p:ext>
            </p:extLst>
          </p:nvPr>
        </p:nvGraphicFramePr>
        <p:xfrm>
          <a:off x="1673234" y="1879212"/>
          <a:ext cx="8676568" cy="3622635"/>
        </p:xfrm>
        <a:graphic>
          <a:graphicData uri="http://schemas.openxmlformats.org/drawingml/2006/table">
            <a:tbl>
              <a:tblPr firstRow="1" firstCol="1" bandRow="1">
                <a:tableStyleId>{F5AB1C69-6EDB-4FF4-983F-18BD219EF322}</a:tableStyleId>
              </a:tblPr>
              <a:tblGrid>
                <a:gridCol w="2557122">
                  <a:extLst>
                    <a:ext uri="{9D8B030D-6E8A-4147-A177-3AD203B41FA5}">
                      <a16:colId xmlns:a16="http://schemas.microsoft.com/office/drawing/2014/main" val="2947533898"/>
                    </a:ext>
                  </a:extLst>
                </a:gridCol>
                <a:gridCol w="3828422">
                  <a:extLst>
                    <a:ext uri="{9D8B030D-6E8A-4147-A177-3AD203B41FA5}">
                      <a16:colId xmlns:a16="http://schemas.microsoft.com/office/drawing/2014/main" val="4192579833"/>
                    </a:ext>
                  </a:extLst>
                </a:gridCol>
                <a:gridCol w="2291024">
                  <a:extLst>
                    <a:ext uri="{9D8B030D-6E8A-4147-A177-3AD203B41FA5}">
                      <a16:colId xmlns:a16="http://schemas.microsoft.com/office/drawing/2014/main" val="2683289194"/>
                    </a:ext>
                  </a:extLst>
                </a:gridCol>
              </a:tblGrid>
              <a:tr h="453394">
                <a:tc rowSpan="2">
                  <a:txBody>
                    <a:bodyPr/>
                    <a:lstStyle/>
                    <a:p>
                      <a:pPr algn="ctr">
                        <a:lnSpc>
                          <a:spcPct val="150000"/>
                        </a:lnSpc>
                      </a:pPr>
                      <a:r>
                        <a:rPr lang="vi-VN" sz="2800" dirty="0">
                          <a:solidFill>
                            <a:schemeClr val="tx1"/>
                          </a:solidFill>
                          <a:effectLst/>
                          <a:latin typeface="Times New Roman" panose="02020603050405020304" pitchFamily="18" charset="0"/>
                          <a:cs typeface="Times New Roman" panose="02020603050405020304" pitchFamily="18" charset="0"/>
                        </a:rPr>
                        <a:t>Từ đơn</a:t>
                      </a:r>
                      <a:endParaRPr lang="en-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rgbClr val="92D050"/>
                    </a:solidFill>
                  </a:tcPr>
                </a:tc>
                <a:tc gridSpan="2">
                  <a:txBody>
                    <a:bodyPr/>
                    <a:lstStyle/>
                    <a:p>
                      <a:pPr algn="ctr">
                        <a:lnSpc>
                          <a:spcPct val="150000"/>
                        </a:lnSpc>
                      </a:pPr>
                      <a:r>
                        <a:rPr lang="vi-VN" sz="2800" dirty="0">
                          <a:solidFill>
                            <a:schemeClr val="tx1"/>
                          </a:solidFill>
                          <a:effectLst/>
                          <a:latin typeface="Times New Roman" panose="02020603050405020304" pitchFamily="18" charset="0"/>
                          <a:cs typeface="Times New Roman" panose="02020603050405020304" pitchFamily="18" charset="0"/>
                        </a:rPr>
                        <a:t>Từ phức</a:t>
                      </a:r>
                      <a:endParaRPr lang="en-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rgbClr val="92D050"/>
                    </a:solidFill>
                  </a:tcPr>
                </a:tc>
                <a:tc hMerge="1">
                  <a:txBody>
                    <a:bodyPr/>
                    <a:lstStyle/>
                    <a:p>
                      <a:endParaRPr lang="en-VN"/>
                    </a:p>
                  </a:txBody>
                  <a:tcPr/>
                </a:tc>
                <a:extLst>
                  <a:ext uri="{0D108BD9-81ED-4DB2-BD59-A6C34878D82A}">
                    <a16:rowId xmlns:a16="http://schemas.microsoft.com/office/drawing/2014/main" val="1506825283"/>
                  </a:ext>
                </a:extLst>
              </a:tr>
              <a:tr h="575651">
                <a:tc vMerge="1">
                  <a:txBody>
                    <a:bodyPr/>
                    <a:lstStyle/>
                    <a:p>
                      <a:endParaRPr lang="en-VN"/>
                    </a:p>
                  </a:txBody>
                  <a:tcPr/>
                </a:tc>
                <a:tc>
                  <a:txBody>
                    <a:bodyPr/>
                    <a:lstStyle/>
                    <a:p>
                      <a:pPr algn="ctr">
                        <a:lnSpc>
                          <a:spcPct val="150000"/>
                        </a:lnSpc>
                      </a:pPr>
                      <a:r>
                        <a:rPr lang="vi-VN" sz="2800" dirty="0">
                          <a:solidFill>
                            <a:schemeClr val="tx1"/>
                          </a:solidFill>
                          <a:effectLst/>
                          <a:latin typeface="Times New Roman" panose="02020603050405020304" pitchFamily="18" charset="0"/>
                          <a:cs typeface="Times New Roman" panose="02020603050405020304" pitchFamily="18" charset="0"/>
                        </a:rPr>
                        <a:t>Từ ghép</a:t>
                      </a:r>
                      <a:endParaRPr lang="en-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rgbClr val="92D050"/>
                    </a:solidFill>
                  </a:tcPr>
                </a:tc>
                <a:tc>
                  <a:txBody>
                    <a:bodyPr/>
                    <a:lstStyle/>
                    <a:p>
                      <a:pPr algn="ctr">
                        <a:lnSpc>
                          <a:spcPct val="150000"/>
                        </a:lnSpc>
                      </a:pPr>
                      <a:r>
                        <a:rPr lang="vi-VN" sz="2800" dirty="0">
                          <a:solidFill>
                            <a:schemeClr val="tx1"/>
                          </a:solidFill>
                          <a:effectLst/>
                          <a:latin typeface="Times New Roman" panose="02020603050405020304" pitchFamily="18" charset="0"/>
                          <a:cs typeface="Times New Roman" panose="02020603050405020304" pitchFamily="18" charset="0"/>
                        </a:rPr>
                        <a:t>Từ láy</a:t>
                      </a:r>
                      <a:endParaRPr lang="en-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rgbClr val="92D050"/>
                    </a:solidFill>
                  </a:tcPr>
                </a:tc>
                <a:extLst>
                  <a:ext uri="{0D108BD9-81ED-4DB2-BD59-A6C34878D82A}">
                    <a16:rowId xmlns:a16="http://schemas.microsoft.com/office/drawing/2014/main" val="4002975884"/>
                  </a:ext>
                </a:extLst>
              </a:tr>
              <a:tr h="2075726">
                <a:tc>
                  <a:txBody>
                    <a:bodyPr/>
                    <a:lstStyle/>
                    <a:p>
                      <a:pPr algn="ctr">
                        <a:lnSpc>
                          <a:spcPct val="150000"/>
                        </a:lnSpc>
                      </a:pPr>
                      <a:r>
                        <a:rPr lang="vi-VN" sz="2800" dirty="0">
                          <a:solidFill>
                            <a:schemeClr val="tx1"/>
                          </a:solidFill>
                          <a:effectLst/>
                          <a:latin typeface="Times New Roman" panose="02020603050405020304" pitchFamily="18" charset="0"/>
                          <a:cs typeface="Times New Roman" panose="02020603050405020304" pitchFamily="18" charset="0"/>
                        </a:rPr>
                        <a:t>vừa, </a:t>
                      </a:r>
                      <a:endParaRPr lang="en-VN" sz="2800" dirty="0">
                        <a:solidFill>
                          <a:schemeClr val="tx1"/>
                        </a:solidFill>
                        <a:effectLst/>
                        <a:latin typeface="Times New Roman" panose="02020603050405020304" pitchFamily="18" charset="0"/>
                        <a:cs typeface="Times New Roman" panose="02020603050405020304" pitchFamily="18" charset="0"/>
                      </a:endParaRPr>
                    </a:p>
                    <a:p>
                      <a:pPr algn="ctr">
                        <a:lnSpc>
                          <a:spcPct val="150000"/>
                        </a:lnSpc>
                      </a:pPr>
                      <a:r>
                        <a:rPr lang="vi-VN" sz="2800" dirty="0">
                          <a:solidFill>
                            <a:schemeClr val="tx1"/>
                          </a:solidFill>
                          <a:effectLst/>
                          <a:latin typeface="Times New Roman" panose="02020603050405020304" pitchFamily="18" charset="0"/>
                          <a:cs typeface="Times New Roman" panose="02020603050405020304" pitchFamily="18" charset="0"/>
                        </a:rPr>
                        <a:t>về,</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tâu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vua</a:t>
                      </a:r>
                      <a:endParaRPr lang="en-VN" sz="2800" dirty="0">
                        <a:solidFill>
                          <a:schemeClr val="tx1"/>
                        </a:solidFill>
                        <a:effectLst/>
                        <a:latin typeface="Times New Roman" panose="02020603050405020304" pitchFamily="18" charset="0"/>
                        <a:cs typeface="Times New Roman" panose="02020603050405020304" pitchFamily="18" charset="0"/>
                      </a:endParaRPr>
                    </a:p>
                    <a:p>
                      <a:pPr algn="ctr">
                        <a:lnSpc>
                          <a:spcPct val="150000"/>
                        </a:lnSpc>
                      </a:pPr>
                      <a:r>
                        <a:rPr lang="en-US" sz="2800" dirty="0">
                          <a:solidFill>
                            <a:schemeClr val="tx1"/>
                          </a:solidFill>
                          <a:effectLst/>
                          <a:latin typeface="Times New Roman" panose="02020603050405020304" pitchFamily="18" charset="0"/>
                          <a:cs typeface="Times New Roman" panose="02020603050405020304" pitchFamily="18" charset="0"/>
                        </a:rPr>
                        <a:t>t</a:t>
                      </a:r>
                      <a:r>
                        <a:rPr lang="vi-VN" sz="2800" dirty="0">
                          <a:solidFill>
                            <a:schemeClr val="tx1"/>
                          </a:solidFill>
                          <a:effectLst/>
                          <a:latin typeface="Times New Roman" panose="02020603050405020304" pitchFamily="18" charset="0"/>
                          <a:cs typeface="Times New Roman" panose="02020603050405020304" pitchFamily="18" charset="0"/>
                        </a:rPr>
                        <a:t>ừ</a:t>
                      </a:r>
                      <a:r>
                        <a:rPr lang="en-US" sz="2800" dirty="0">
                          <a:solidFill>
                            <a:schemeClr val="tx1"/>
                          </a:solidFill>
                          <a:effectLst/>
                          <a:latin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cs typeface="Times New Roman" panose="02020603050405020304" pitchFamily="18" charset="0"/>
                        </a:rPr>
                        <a:t>ngày</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bị</a:t>
                      </a:r>
                      <a:endParaRPr lang="en-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a:lnSpc>
                          <a:spcPct val="150000"/>
                        </a:lnSpc>
                      </a:pPr>
                      <a:r>
                        <a:rPr lang="vi-VN" sz="2800" dirty="0">
                          <a:solidFill>
                            <a:schemeClr val="tx1"/>
                          </a:solidFill>
                          <a:effectLst/>
                          <a:latin typeface="Times New Roman" panose="02020603050405020304" pitchFamily="18" charset="0"/>
                          <a:cs typeface="Times New Roman" panose="02020603050405020304" pitchFamily="18" charset="0"/>
                        </a:rPr>
                        <a:t>Sứ già</a:t>
                      </a:r>
                      <a:r>
                        <a:rPr lang="en-US" sz="2800" dirty="0">
                          <a:solidFill>
                            <a:schemeClr val="tx1"/>
                          </a:solidFill>
                          <a:effectLst/>
                          <a:latin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cs typeface="Times New Roman" panose="02020603050405020304" pitchFamily="18" charset="0"/>
                        </a:rPr>
                        <a:t>kinh ngạc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mừng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rỡ</a:t>
                      </a:r>
                      <a:r>
                        <a:rPr lang="en-US" sz="2800" dirty="0">
                          <a:solidFill>
                            <a:schemeClr val="tx1"/>
                          </a:solidFill>
                          <a:effectLst/>
                          <a:latin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cs typeface="Times New Roman" panose="02020603050405020304" pitchFamily="18" charset="0"/>
                        </a:rPr>
                        <a:t>công chúa</a:t>
                      </a:r>
                      <a:r>
                        <a:rPr lang="en-US" sz="2800" dirty="0">
                          <a:solidFill>
                            <a:schemeClr val="tx1"/>
                          </a:solidFill>
                          <a:effectLst/>
                          <a:latin typeface="Times New Roman" panose="02020603050405020304" pitchFamily="18" charset="0"/>
                          <a:cs typeface="Times New Roman" panose="02020603050405020304" pitchFamily="18" charset="0"/>
                        </a:rPr>
                        <a:t>,</a:t>
                      </a:r>
                      <a:r>
                        <a:rPr lang="vi-VN" sz="2800" dirty="0">
                          <a:solidFill>
                            <a:schemeClr val="tx1"/>
                          </a:solidFill>
                          <a:effectLst/>
                          <a:latin typeface="Times New Roman" panose="02020603050405020304" pitchFamily="18" charset="0"/>
                          <a:cs typeface="Times New Roman" panose="02020603050405020304" pitchFamily="18" charset="0"/>
                        </a:rPr>
                        <a:t> mất tích,  nhà vua, vô cùng, đau đ</a:t>
                      </a:r>
                      <a:r>
                        <a:rPr lang="en-US" sz="2800" dirty="0" err="1">
                          <a:solidFill>
                            <a:schemeClr val="tx1"/>
                          </a:solidFill>
                          <a:effectLst/>
                          <a:latin typeface="Times New Roman" panose="02020603050405020304" pitchFamily="18" charset="0"/>
                          <a:cs typeface="Times New Roman" panose="02020603050405020304" pitchFamily="18" charset="0"/>
                        </a:rPr>
                        <a:t>ớ</a:t>
                      </a:r>
                      <a:r>
                        <a:rPr lang="vi-VN" sz="2800" dirty="0">
                          <a:solidFill>
                            <a:schemeClr val="tx1"/>
                          </a:solidFill>
                          <a:effectLst/>
                          <a:latin typeface="Times New Roman" panose="02020603050405020304" pitchFamily="18" charset="0"/>
                          <a:cs typeface="Times New Roman" panose="02020603050405020304" pitchFamily="18" charset="0"/>
                        </a:rPr>
                        <a:t>n.</a:t>
                      </a:r>
                      <a:endParaRPr lang="en-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a:lnSpc>
                          <a:spcPct val="150000"/>
                        </a:lnSpc>
                      </a:pPr>
                      <a:r>
                        <a:rPr lang="en-US" sz="2800" dirty="0" err="1">
                          <a:solidFill>
                            <a:schemeClr val="tx1"/>
                          </a:solidFill>
                          <a:effectLst/>
                          <a:latin typeface="Times New Roman" panose="02020603050405020304" pitchFamily="18" charset="0"/>
                          <a:cs typeface="Times New Roman" panose="02020603050405020304" pitchFamily="18" charset="0"/>
                        </a:rPr>
                        <a:t>Vội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vàng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đau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đớn</a:t>
                      </a:r>
                      <a:endParaRPr lang="en-VN" sz="2800" dirty="0">
                        <a:solidFill>
                          <a:schemeClr val="tx1"/>
                        </a:solidFill>
                        <a:effectLst/>
                        <a:latin typeface="Times New Roman" panose="02020603050405020304" pitchFamily="18" charset="0"/>
                        <a:cs typeface="Times New Roman" panose="02020603050405020304" pitchFamily="18" charset="0"/>
                      </a:endParaRPr>
                    </a:p>
                    <a:p>
                      <a:pPr algn="just">
                        <a:lnSpc>
                          <a:spcPct val="150000"/>
                        </a:lnSpc>
                      </a:pPr>
                      <a:r>
                        <a:rPr lang="vi-VN" sz="2800" dirty="0">
                          <a:solidFill>
                            <a:schemeClr val="tx1"/>
                          </a:solidFill>
                          <a:effectLst/>
                          <a:latin typeface="Times New Roman" panose="02020603050405020304" pitchFamily="18" charset="0"/>
                          <a:cs typeface="Times New Roman" panose="02020603050405020304" pitchFamily="18" charset="0"/>
                        </a:rPr>
                        <a:t> </a:t>
                      </a:r>
                      <a:endParaRPr lang="en-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2827239055"/>
                  </a:ext>
                </a:extLst>
              </a:tr>
            </a:tbl>
          </a:graphicData>
        </a:graphic>
      </p:graphicFrame>
      <p:sp>
        <p:nvSpPr>
          <p:cNvPr id="4" name="Rectangle 3">
            <a:extLst>
              <a:ext uri="{FF2B5EF4-FFF2-40B4-BE49-F238E27FC236}">
                <a16:creationId xmlns:a16="http://schemas.microsoft.com/office/drawing/2014/main" id="{14DF1CB7-0F8B-1F42-9AAD-83851AD49EC9}"/>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1234225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2603831" y="366960"/>
            <a:ext cx="6099026" cy="769441"/>
          </a:xfrm>
          <a:prstGeom prst="rect">
            <a:avLst/>
          </a:prstGeom>
          <a:noFill/>
        </p:spPr>
        <p:txBody>
          <a:bodyPr wrap="square" rtlCol="0">
            <a:spAutoFit/>
          </a:bodyPr>
          <a:lstStyle/>
          <a:p>
            <a:pPr algn="ctr"/>
            <a:r>
              <a:rPr lang="en-US" altLang="zh-CN"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BÀI TẬP 2:</a:t>
            </a:r>
            <a:endParaRPr lang="zh-CN" altLang="en-US"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pic>
        <p:nvPicPr>
          <p:cNvPr id="4" name="图片 11">
            <a:extLst>
              <a:ext uri="{FF2B5EF4-FFF2-40B4-BE49-F238E27FC236}">
                <a16:creationId xmlns:a16="http://schemas.microsoft.com/office/drawing/2014/main" id="{66C6B069-454E-DF4A-87D5-B09F64DBD8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5882" y="1950148"/>
            <a:ext cx="1315898" cy="1001654"/>
          </a:xfrm>
          <a:prstGeom prst="rect">
            <a:avLst/>
          </a:prstGeom>
        </p:spPr>
      </p:pic>
      <p:pic>
        <p:nvPicPr>
          <p:cNvPr id="5" name="图片 11">
            <a:extLst>
              <a:ext uri="{FF2B5EF4-FFF2-40B4-BE49-F238E27FC236}">
                <a16:creationId xmlns:a16="http://schemas.microsoft.com/office/drawing/2014/main" id="{CCE0188F-8575-A64D-AFF4-BDF27160C5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1644" y="3906199"/>
            <a:ext cx="1315898" cy="1001654"/>
          </a:xfrm>
          <a:prstGeom prst="rect">
            <a:avLst/>
          </a:prstGeom>
        </p:spPr>
      </p:pic>
      <p:sp>
        <p:nvSpPr>
          <p:cNvPr id="6" name="文本框 7">
            <a:extLst>
              <a:ext uri="{FF2B5EF4-FFF2-40B4-BE49-F238E27FC236}">
                <a16:creationId xmlns:a16="http://schemas.microsoft.com/office/drawing/2014/main" id="{56E0A212-2899-434F-9F68-4F2315F1E50D}"/>
              </a:ext>
            </a:extLst>
          </p:cNvPr>
          <p:cNvSpPr txBox="1"/>
          <p:nvPr/>
        </p:nvSpPr>
        <p:spPr>
          <a:xfrm>
            <a:off x="3261780" y="2135504"/>
            <a:ext cx="7502014" cy="1169551"/>
          </a:xfrm>
          <a:prstGeom prst="rect">
            <a:avLst/>
          </a:prstGeom>
          <a:noFill/>
        </p:spPr>
        <p:txBody>
          <a:bodyPr wrap="square" rtlCol="0">
            <a:spAutoFit/>
          </a:bodyPr>
          <a:lstStyle/>
          <a:p>
            <a:pPr algn="ct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HS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làm</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việc</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nhóm</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đôi</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hoàn</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thành</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phiếu</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bài</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tập</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7" name="文本框 7">
            <a:extLst>
              <a:ext uri="{FF2B5EF4-FFF2-40B4-BE49-F238E27FC236}">
                <a16:creationId xmlns:a16="http://schemas.microsoft.com/office/drawing/2014/main" id="{26489BE4-8F69-1647-B82E-3F7ED02842C9}"/>
              </a:ext>
            </a:extLst>
          </p:cNvPr>
          <p:cNvSpPr txBox="1"/>
          <p:nvPr/>
        </p:nvSpPr>
        <p:spPr>
          <a:xfrm>
            <a:off x="3360536" y="4091555"/>
            <a:ext cx="7502014" cy="630942"/>
          </a:xfrm>
          <a:prstGeom prst="rect">
            <a:avLst/>
          </a:prstGeom>
          <a:noFill/>
        </p:spPr>
        <p:txBody>
          <a:bodyPr wrap="square" rtlCol="0">
            <a:spAutoFit/>
          </a:bodyPr>
          <a:lstStyle/>
          <a:p>
            <a:pPr algn="ct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Trình</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bày</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kết</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quả</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trước</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lớp</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8" name="Rectangle 7">
            <a:extLst>
              <a:ext uri="{FF2B5EF4-FFF2-40B4-BE49-F238E27FC236}">
                <a16:creationId xmlns:a16="http://schemas.microsoft.com/office/drawing/2014/main" id="{E1404302-F5AA-AE4E-AD16-FA6E4CC2BE91}"/>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4048615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401</TotalTime>
  <Words>1044</Words>
  <Application>Microsoft Office PowerPoint</Application>
  <PresentationFormat>Màn hình rộng</PresentationFormat>
  <Paragraphs>102</Paragraphs>
  <Slides>19</Slides>
  <Notes>19</Notes>
  <HiddenSlides>0</HiddenSlides>
  <MMClips>1</MMClips>
  <ScaleCrop>false</ScaleCrop>
  <HeadingPairs>
    <vt:vector size="6" baseType="variant">
      <vt:variant>
        <vt:lpstr>Phông được Dùng</vt:lpstr>
      </vt:variant>
      <vt:variant>
        <vt:i4>5</vt:i4>
      </vt:variant>
      <vt:variant>
        <vt:lpstr>Chủ đề</vt:lpstr>
      </vt:variant>
      <vt:variant>
        <vt:i4>1</vt:i4>
      </vt:variant>
      <vt:variant>
        <vt:lpstr>Tiêu đề Bản chiếu</vt:lpstr>
      </vt:variant>
      <vt:variant>
        <vt:i4>19</vt:i4>
      </vt:variant>
    </vt:vector>
  </HeadingPairs>
  <TitlesOfParts>
    <vt:vector size="25" baseType="lpstr">
      <vt:lpstr>#9Slide03 Arima Madurai</vt:lpstr>
      <vt:lpstr>Arial</vt:lpstr>
      <vt:lpstr>微软雅黑</vt:lpstr>
      <vt:lpstr>Times New Roman</vt:lpstr>
      <vt:lpstr>等线</vt:lpstr>
      <vt:lpstr>包图主题2</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Quỳnh Phạm</cp:lastModifiedBy>
  <cp:revision>75</cp:revision>
  <dcterms:created xsi:type="dcterms:W3CDTF">2017-08-18T03:02:00Z</dcterms:created>
  <dcterms:modified xsi:type="dcterms:W3CDTF">2025-09-11T03:46:41Z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