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59"/>
  </p:notesMasterIdLst>
  <p:sldIdLst>
    <p:sldId id="470" r:id="rId11"/>
    <p:sldId id="1016" r:id="rId12"/>
    <p:sldId id="1014" r:id="rId13"/>
    <p:sldId id="257" r:id="rId14"/>
    <p:sldId id="256" r:id="rId15"/>
    <p:sldId id="258" r:id="rId16"/>
    <p:sldId id="259" r:id="rId17"/>
    <p:sldId id="260" r:id="rId18"/>
    <p:sldId id="261" r:id="rId19"/>
    <p:sldId id="262" r:id="rId20"/>
    <p:sldId id="303" r:id="rId21"/>
    <p:sldId id="304" r:id="rId22"/>
    <p:sldId id="305" r:id="rId23"/>
    <p:sldId id="1015" r:id="rId24"/>
    <p:sldId id="306" r:id="rId25"/>
    <p:sldId id="308" r:id="rId26"/>
    <p:sldId id="265" r:id="rId27"/>
    <p:sldId id="1017" r:id="rId28"/>
    <p:sldId id="493" r:id="rId29"/>
    <p:sldId id="472" r:id="rId30"/>
    <p:sldId id="1024" r:id="rId31"/>
    <p:sldId id="1025" r:id="rId32"/>
    <p:sldId id="1023" r:id="rId33"/>
    <p:sldId id="1022" r:id="rId34"/>
    <p:sldId id="1018" r:id="rId35"/>
    <p:sldId id="1027" r:id="rId36"/>
    <p:sldId id="1026" r:id="rId37"/>
    <p:sldId id="1028" r:id="rId38"/>
    <p:sldId id="1029" r:id="rId39"/>
    <p:sldId id="1030" r:id="rId40"/>
    <p:sldId id="485" r:id="rId41"/>
    <p:sldId id="1031" r:id="rId42"/>
    <p:sldId id="1032" r:id="rId43"/>
    <p:sldId id="1019" r:id="rId44"/>
    <p:sldId id="1033" r:id="rId45"/>
    <p:sldId id="1020" r:id="rId46"/>
    <p:sldId id="1034" r:id="rId47"/>
    <p:sldId id="264" r:id="rId48"/>
    <p:sldId id="1036" r:id="rId49"/>
    <p:sldId id="1037" r:id="rId50"/>
    <p:sldId id="1038" r:id="rId51"/>
    <p:sldId id="1039" r:id="rId52"/>
    <p:sldId id="1040" r:id="rId53"/>
    <p:sldId id="1041" r:id="rId54"/>
    <p:sldId id="1021" r:id="rId55"/>
    <p:sldId id="1042" r:id="rId56"/>
    <p:sldId id="297" r:id="rId57"/>
    <p:sldId id="1043" r:id="rId58"/>
  </p:sldIdLst>
  <p:sldSz cx="12190413" cy="6859588"/>
  <p:notesSz cx="6858000" cy="9144000"/>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E55"/>
    <a:srgbClr val="F6EAEE"/>
    <a:srgbClr val="699E56"/>
    <a:srgbClr val="6FAD32"/>
    <a:srgbClr val="ED6D4A"/>
    <a:srgbClr val="0C8983"/>
    <a:srgbClr val="DF5924"/>
    <a:srgbClr val="8D5153"/>
    <a:srgbClr val="3BB29C"/>
    <a:srgbClr val="6D9C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23" autoAdjust="0"/>
    <p:restoredTop sz="95748" autoAdjust="0"/>
  </p:normalViewPr>
  <p:slideViewPr>
    <p:cSldViewPr snapToGrid="0" showGuides="1">
      <p:cViewPr varScale="1">
        <p:scale>
          <a:sx n="121" d="100"/>
          <a:sy n="121" d="100"/>
        </p:scale>
        <p:origin x="624" y="18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2021/9/2</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2538783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39373635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413488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82793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857498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703004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395006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302033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746337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1528315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111776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3768832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7621157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419857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2928689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2599110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1492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957041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3324673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490436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2102361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3365636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86042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805448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266924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1274217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34</a:t>
            </a:fld>
            <a:endParaRPr lang="zh-CN" altLang="en-US"/>
          </a:p>
        </p:txBody>
      </p:sp>
    </p:spTree>
    <p:extLst>
      <p:ext uri="{BB962C8B-B14F-4D97-AF65-F5344CB8AC3E}">
        <p14:creationId xmlns:p14="http://schemas.microsoft.com/office/powerpoint/2010/main" val="37940375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307705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904515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37</a:t>
            </a:fld>
            <a:endParaRPr lang="zh-CN" altLang="en-US"/>
          </a:p>
        </p:txBody>
      </p:sp>
    </p:spTree>
    <p:extLst>
      <p:ext uri="{BB962C8B-B14F-4D97-AF65-F5344CB8AC3E}">
        <p14:creationId xmlns:p14="http://schemas.microsoft.com/office/powerpoint/2010/main" val="1290423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38</a:t>
            </a:fld>
            <a:endParaRPr lang="zh-CN" altLang="en-US"/>
          </a:p>
        </p:txBody>
      </p:sp>
    </p:spTree>
    <p:extLst>
      <p:ext uri="{BB962C8B-B14F-4D97-AF65-F5344CB8AC3E}">
        <p14:creationId xmlns:p14="http://schemas.microsoft.com/office/powerpoint/2010/main" val="19880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39</a:t>
            </a:fld>
            <a:endParaRPr lang="zh-CN" altLang="en-US"/>
          </a:p>
        </p:txBody>
      </p:sp>
    </p:spTree>
    <p:extLst>
      <p:ext uri="{BB962C8B-B14F-4D97-AF65-F5344CB8AC3E}">
        <p14:creationId xmlns:p14="http://schemas.microsoft.com/office/powerpoint/2010/main" val="1050693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1835244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40</a:t>
            </a:fld>
            <a:endParaRPr lang="zh-CN" altLang="en-US"/>
          </a:p>
        </p:txBody>
      </p:sp>
    </p:spTree>
    <p:extLst>
      <p:ext uri="{BB962C8B-B14F-4D97-AF65-F5344CB8AC3E}">
        <p14:creationId xmlns:p14="http://schemas.microsoft.com/office/powerpoint/2010/main" val="2845626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1720271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42</a:t>
            </a:fld>
            <a:endParaRPr lang="zh-CN" altLang="en-US"/>
          </a:p>
        </p:txBody>
      </p:sp>
    </p:spTree>
    <p:extLst>
      <p:ext uri="{BB962C8B-B14F-4D97-AF65-F5344CB8AC3E}">
        <p14:creationId xmlns:p14="http://schemas.microsoft.com/office/powerpoint/2010/main" val="804695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43</a:t>
            </a:fld>
            <a:endParaRPr lang="zh-CN" altLang="en-US"/>
          </a:p>
        </p:txBody>
      </p:sp>
    </p:spTree>
    <p:extLst>
      <p:ext uri="{BB962C8B-B14F-4D97-AF65-F5344CB8AC3E}">
        <p14:creationId xmlns:p14="http://schemas.microsoft.com/office/powerpoint/2010/main" val="28072716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44</a:t>
            </a:fld>
            <a:endParaRPr lang="zh-CN" altLang="en-US"/>
          </a:p>
        </p:txBody>
      </p:sp>
    </p:spTree>
    <p:extLst>
      <p:ext uri="{BB962C8B-B14F-4D97-AF65-F5344CB8AC3E}">
        <p14:creationId xmlns:p14="http://schemas.microsoft.com/office/powerpoint/2010/main" val="297532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24212993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46</a:t>
            </a:fld>
            <a:endParaRPr lang="zh-CN" altLang="en-US"/>
          </a:p>
        </p:txBody>
      </p:sp>
    </p:spTree>
    <p:extLst>
      <p:ext uri="{BB962C8B-B14F-4D97-AF65-F5344CB8AC3E}">
        <p14:creationId xmlns:p14="http://schemas.microsoft.com/office/powerpoint/2010/main" val="1022979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47</a:t>
            </a:fld>
            <a:endParaRPr lang="zh-CN" altLang="en-US"/>
          </a:p>
        </p:txBody>
      </p:sp>
    </p:spTree>
    <p:extLst>
      <p:ext uri="{BB962C8B-B14F-4D97-AF65-F5344CB8AC3E}">
        <p14:creationId xmlns:p14="http://schemas.microsoft.com/office/powerpoint/2010/main" val="3819202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a:t>
            </a:r>
            <a:r>
              <a:rPr lang="en-US" altLang="zh-CN"/>
              <a:t>phamkimdung25/</a:t>
            </a:r>
            <a:endParaRPr lang="en-US" altLang="zh-C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48</a:t>
            </a:fld>
            <a:endParaRPr lang="zh-CN" altLang="en-US"/>
          </a:p>
        </p:txBody>
      </p:sp>
    </p:spTree>
    <p:extLst>
      <p:ext uri="{BB962C8B-B14F-4D97-AF65-F5344CB8AC3E}">
        <p14:creationId xmlns:p14="http://schemas.microsoft.com/office/powerpoint/2010/main" val="227955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73776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338582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548326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2269522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en-VN"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37937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2021/9/2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9/2/21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9/2/21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9/2/21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9/2/21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9/2/21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9/2/21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9/2/21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9/2/21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9/2/21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9/2/21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9/2/21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2021/9/2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2021/9/2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2021/9/2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2021/9/2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2021/9/2</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9/2/21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02/09/2021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g"/><Relationship Id="rId5" Type="http://schemas.openxmlformats.org/officeDocument/2006/relationships/notesSlide" Target="../notesSlides/notesSlide1.xml"/><Relationship Id="rId4"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31.gif"/><Relationship Id="rId17" Type="http://schemas.openxmlformats.org/officeDocument/2006/relationships/audio" Target="../media/audio1.wav"/><Relationship Id="rId2" Type="http://schemas.openxmlformats.org/officeDocument/2006/relationships/notesSlide" Target="../notesSlides/notesSlide10.xml"/><Relationship Id="rId16" Type="http://schemas.openxmlformats.org/officeDocument/2006/relationships/image" Target="../media/image35.gif"/><Relationship Id="rId1" Type="http://schemas.openxmlformats.org/officeDocument/2006/relationships/slideLayout" Target="../slideLayouts/slideLayout36.xml"/><Relationship Id="rId6" Type="http://schemas.openxmlformats.org/officeDocument/2006/relationships/image" Target="../media/image28.gif"/><Relationship Id="rId11" Type="http://schemas.openxmlformats.org/officeDocument/2006/relationships/image" Target="../media/image30.gif"/><Relationship Id="rId5" Type="http://schemas.openxmlformats.org/officeDocument/2006/relationships/image" Target="../media/image27.png"/><Relationship Id="rId15" Type="http://schemas.openxmlformats.org/officeDocument/2006/relationships/image" Target="../media/image34.gif"/><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9.jpeg"/><Relationship Id="rId14" Type="http://schemas.openxmlformats.org/officeDocument/2006/relationships/image" Target="../media/image33.gif"/></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45.jpeg"/><Relationship Id="rId5" Type="http://schemas.openxmlformats.org/officeDocument/2006/relationships/image" Target="../media/image8.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4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43.xml"/><Relationship Id="rId6" Type="http://schemas.openxmlformats.org/officeDocument/2006/relationships/image" Target="../media/image45.jpeg"/><Relationship Id="rId5" Type="http://schemas.openxmlformats.org/officeDocument/2006/relationships/image" Target="../media/image8.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43.xml"/><Relationship Id="rId6" Type="http://schemas.microsoft.com/office/2007/relationships/hdphoto" Target="../media/hdphoto3.wdp"/><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openxmlformats.org/officeDocument/2006/relationships/image" Target="../media/image54.png"/><Relationship Id="rId5" Type="http://schemas.openxmlformats.org/officeDocument/2006/relationships/image" Target="../media/image57.gif"/><Relationship Id="rId4" Type="http://schemas.openxmlformats.org/officeDocument/2006/relationships/image" Target="../media/image56.gif"/></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3.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0.xml"/><Relationship Id="rId1" Type="http://schemas.openxmlformats.org/officeDocument/2006/relationships/slideLayout" Target="../slideLayouts/slideLayout43.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3.xml"/><Relationship Id="rId1" Type="http://schemas.openxmlformats.org/officeDocument/2006/relationships/slideLayout" Target="../slideLayouts/slideLayout43.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8.xml"/><Relationship Id="rId1" Type="http://schemas.openxmlformats.org/officeDocument/2006/relationships/slideLayout" Target="../slideLayouts/slideLayout37.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5.jpeg"/><Relationship Id="rId7" Type="http://schemas.openxmlformats.org/officeDocument/2006/relationships/image" Target="../media/image67.png"/><Relationship Id="rId12"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36.xml"/><Relationship Id="rId6" Type="http://schemas.openxmlformats.org/officeDocument/2006/relationships/slide" Target="slide41.xml"/><Relationship Id="rId11" Type="http://schemas.openxmlformats.org/officeDocument/2006/relationships/slide" Target="slide44.xml"/><Relationship Id="rId5" Type="http://schemas.openxmlformats.org/officeDocument/2006/relationships/image" Target="../media/image66.png"/><Relationship Id="rId10" Type="http://schemas.openxmlformats.org/officeDocument/2006/relationships/slide" Target="slide43.xml"/><Relationship Id="rId4" Type="http://schemas.openxmlformats.org/officeDocument/2006/relationships/slide" Target="slide40.xml"/><Relationship Id="rId9" Type="http://schemas.openxmlformats.org/officeDocument/2006/relationships/slide" Target="slide42.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 Target="slide11.xml"/><Relationship Id="rId21" Type="http://schemas.openxmlformats.org/officeDocument/2006/relationships/image" Target="../media/image24.png"/><Relationship Id="rId7" Type="http://schemas.openxmlformats.org/officeDocument/2006/relationships/image" Target="../media/image15.png"/><Relationship Id="rId12" Type="http://schemas.openxmlformats.org/officeDocument/2006/relationships/image" Target="../media/image18.png"/><Relationship Id="rId17" Type="http://schemas.openxmlformats.org/officeDocument/2006/relationships/slide" Target="slide9.xml"/><Relationship Id="rId2" Type="http://schemas.openxmlformats.org/officeDocument/2006/relationships/notesSlide" Target="../notesSlides/notesSlide4.xml"/><Relationship Id="rId16" Type="http://schemas.openxmlformats.org/officeDocument/2006/relationships/image" Target="../media/image21.png"/><Relationship Id="rId20" Type="http://schemas.openxmlformats.org/officeDocument/2006/relationships/slide" Target="slide10.xml"/><Relationship Id="rId1" Type="http://schemas.openxmlformats.org/officeDocument/2006/relationships/slideLayout" Target="../slideLayouts/slideLayout36.xml"/><Relationship Id="rId6" Type="http://schemas.openxmlformats.org/officeDocument/2006/relationships/image" Target="../media/image14.png"/><Relationship Id="rId11" Type="http://schemas.openxmlformats.org/officeDocument/2006/relationships/slide" Target="slide7.xml"/><Relationship Id="rId24" Type="http://schemas.openxmlformats.org/officeDocument/2006/relationships/slide" Target="slide13.xml"/><Relationship Id="rId5" Type="http://schemas.openxmlformats.org/officeDocument/2006/relationships/slide" Target="slide5.xml"/><Relationship Id="rId15" Type="http://schemas.openxmlformats.org/officeDocument/2006/relationships/image" Target="../media/image20.png"/><Relationship Id="rId23" Type="http://schemas.openxmlformats.org/officeDocument/2006/relationships/image" Target="../media/image26.gif"/><Relationship Id="rId10" Type="http://schemas.openxmlformats.org/officeDocument/2006/relationships/image" Target="../media/image17.png"/><Relationship Id="rId19" Type="http://schemas.openxmlformats.org/officeDocument/2006/relationships/image" Target="../media/image23.pn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slide" Target="slide8.xml"/><Relationship Id="rId22"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0.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1.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2.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3.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4.xml"/><Relationship Id="rId1" Type="http://schemas.openxmlformats.org/officeDocument/2006/relationships/slideLayout" Target="../slideLayouts/slideLayout37.xml"/><Relationship Id="rId5" Type="http://schemas.microsoft.com/office/2007/relationships/hdphoto" Target="../media/hdphoto4.wdp"/><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46.xml"/><Relationship Id="rId13" Type="http://schemas.openxmlformats.org/officeDocument/2006/relationships/image" Target="../media/image75.png"/><Relationship Id="rId3" Type="http://schemas.openxmlformats.org/officeDocument/2006/relationships/tags" Target="../tags/tag5.xml"/><Relationship Id="rId7" Type="http://schemas.openxmlformats.org/officeDocument/2006/relationships/slideLayout" Target="../slideLayouts/slideLayout43.xml"/><Relationship Id="rId12" Type="http://schemas.openxmlformats.org/officeDocument/2006/relationships/image" Target="../media/image7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73.png"/><Relationship Id="rId5" Type="http://schemas.openxmlformats.org/officeDocument/2006/relationships/tags" Target="../tags/tag7.xml"/><Relationship Id="rId10" Type="http://schemas.openxmlformats.org/officeDocument/2006/relationships/image" Target="../media/image72.png"/><Relationship Id="rId4" Type="http://schemas.openxmlformats.org/officeDocument/2006/relationships/tags" Target="../tags/tag6.xml"/><Relationship Id="rId9"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7.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31.gif"/><Relationship Id="rId17" Type="http://schemas.openxmlformats.org/officeDocument/2006/relationships/audio" Target="../media/audio1.wav"/><Relationship Id="rId2" Type="http://schemas.openxmlformats.org/officeDocument/2006/relationships/notesSlide" Target="../notesSlides/notesSlide5.xml"/><Relationship Id="rId16" Type="http://schemas.openxmlformats.org/officeDocument/2006/relationships/image" Target="../media/image35.gif"/><Relationship Id="rId1" Type="http://schemas.openxmlformats.org/officeDocument/2006/relationships/slideLayout" Target="../slideLayouts/slideLayout36.xml"/><Relationship Id="rId6" Type="http://schemas.openxmlformats.org/officeDocument/2006/relationships/image" Target="../media/image28.gif"/><Relationship Id="rId11" Type="http://schemas.openxmlformats.org/officeDocument/2006/relationships/image" Target="../media/image30.gif"/><Relationship Id="rId5" Type="http://schemas.openxmlformats.org/officeDocument/2006/relationships/image" Target="../media/image27.png"/><Relationship Id="rId15" Type="http://schemas.openxmlformats.org/officeDocument/2006/relationships/image" Target="../media/image34.gif"/><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9.jpeg"/><Relationship Id="rId14" Type="http://schemas.openxmlformats.org/officeDocument/2006/relationships/image" Target="../media/image33.gi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31.gif"/><Relationship Id="rId17" Type="http://schemas.openxmlformats.org/officeDocument/2006/relationships/audio" Target="../media/audio1.wav"/><Relationship Id="rId2" Type="http://schemas.openxmlformats.org/officeDocument/2006/relationships/notesSlide" Target="../notesSlides/notesSlide6.xml"/><Relationship Id="rId16" Type="http://schemas.openxmlformats.org/officeDocument/2006/relationships/image" Target="../media/image35.gif"/><Relationship Id="rId1" Type="http://schemas.openxmlformats.org/officeDocument/2006/relationships/slideLayout" Target="../slideLayouts/slideLayout36.xml"/><Relationship Id="rId6" Type="http://schemas.openxmlformats.org/officeDocument/2006/relationships/image" Target="../media/image28.gif"/><Relationship Id="rId11" Type="http://schemas.openxmlformats.org/officeDocument/2006/relationships/image" Target="../media/image30.gif"/><Relationship Id="rId5" Type="http://schemas.openxmlformats.org/officeDocument/2006/relationships/image" Target="../media/image27.png"/><Relationship Id="rId15" Type="http://schemas.openxmlformats.org/officeDocument/2006/relationships/image" Target="../media/image34.gif"/><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9.jpeg"/><Relationship Id="rId14" Type="http://schemas.openxmlformats.org/officeDocument/2006/relationships/image" Target="../media/image33.gif"/></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31.gif"/><Relationship Id="rId17" Type="http://schemas.openxmlformats.org/officeDocument/2006/relationships/audio" Target="../media/audio1.wav"/><Relationship Id="rId2" Type="http://schemas.openxmlformats.org/officeDocument/2006/relationships/notesSlide" Target="../notesSlides/notesSlide7.xml"/><Relationship Id="rId16" Type="http://schemas.openxmlformats.org/officeDocument/2006/relationships/image" Target="../media/image35.gif"/><Relationship Id="rId1" Type="http://schemas.openxmlformats.org/officeDocument/2006/relationships/slideLayout" Target="../slideLayouts/slideLayout36.xml"/><Relationship Id="rId6" Type="http://schemas.openxmlformats.org/officeDocument/2006/relationships/image" Target="../media/image28.gif"/><Relationship Id="rId11" Type="http://schemas.openxmlformats.org/officeDocument/2006/relationships/image" Target="../media/image30.gif"/><Relationship Id="rId5" Type="http://schemas.openxmlformats.org/officeDocument/2006/relationships/image" Target="../media/image27.png"/><Relationship Id="rId15" Type="http://schemas.openxmlformats.org/officeDocument/2006/relationships/image" Target="../media/image34.gif"/><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9.jpeg"/><Relationship Id="rId14" Type="http://schemas.openxmlformats.org/officeDocument/2006/relationships/image" Target="../media/image33.gif"/></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31.gif"/><Relationship Id="rId17" Type="http://schemas.openxmlformats.org/officeDocument/2006/relationships/audio" Target="../media/audio1.wav"/><Relationship Id="rId2" Type="http://schemas.openxmlformats.org/officeDocument/2006/relationships/notesSlide" Target="../notesSlides/notesSlide8.xml"/><Relationship Id="rId16" Type="http://schemas.openxmlformats.org/officeDocument/2006/relationships/image" Target="../media/image35.gif"/><Relationship Id="rId1" Type="http://schemas.openxmlformats.org/officeDocument/2006/relationships/slideLayout" Target="../slideLayouts/slideLayout36.xml"/><Relationship Id="rId6" Type="http://schemas.openxmlformats.org/officeDocument/2006/relationships/image" Target="../media/image28.gif"/><Relationship Id="rId11" Type="http://schemas.openxmlformats.org/officeDocument/2006/relationships/image" Target="../media/image30.gif"/><Relationship Id="rId5" Type="http://schemas.openxmlformats.org/officeDocument/2006/relationships/image" Target="../media/image27.png"/><Relationship Id="rId15" Type="http://schemas.openxmlformats.org/officeDocument/2006/relationships/image" Target="../media/image34.gif"/><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9.jpeg"/><Relationship Id="rId14" Type="http://schemas.openxmlformats.org/officeDocument/2006/relationships/image" Target="../media/image33.gif"/></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gif"/><Relationship Id="rId3" Type="http://schemas.openxmlformats.org/officeDocument/2006/relationships/audio" Target="../media/audio1.wav"/><Relationship Id="rId7" Type="http://schemas.openxmlformats.org/officeDocument/2006/relationships/image" Target="../media/image22.png"/><Relationship Id="rId12" Type="http://schemas.openxmlformats.org/officeDocument/2006/relationships/image" Target="../media/image31.gif"/><Relationship Id="rId17" Type="http://schemas.openxmlformats.org/officeDocument/2006/relationships/audio" Target="../media/audio1.wav"/><Relationship Id="rId2" Type="http://schemas.openxmlformats.org/officeDocument/2006/relationships/notesSlide" Target="../notesSlides/notesSlide9.xml"/><Relationship Id="rId16" Type="http://schemas.openxmlformats.org/officeDocument/2006/relationships/image" Target="../media/image35.gif"/><Relationship Id="rId1" Type="http://schemas.openxmlformats.org/officeDocument/2006/relationships/slideLayout" Target="../slideLayouts/slideLayout36.xml"/><Relationship Id="rId6" Type="http://schemas.openxmlformats.org/officeDocument/2006/relationships/image" Target="../media/image28.gif"/><Relationship Id="rId11" Type="http://schemas.openxmlformats.org/officeDocument/2006/relationships/image" Target="../media/image30.gif"/><Relationship Id="rId5" Type="http://schemas.openxmlformats.org/officeDocument/2006/relationships/image" Target="../media/image27.png"/><Relationship Id="rId15" Type="http://schemas.openxmlformats.org/officeDocument/2006/relationships/image" Target="../media/image34.gif"/><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9.jpeg"/><Relationship Id="rId1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599" y="-1676722"/>
            <a:ext cx="609600" cy="609600"/>
          </a:xfrm>
          <a:prstGeom prst="rect">
            <a:avLst/>
          </a:prstGeom>
        </p:spPr>
      </p:pic>
      <p:sp>
        <p:nvSpPr>
          <p:cNvPr id="2" name="Rectangle 1">
            <a:extLst>
              <a:ext uri="{FF2B5EF4-FFF2-40B4-BE49-F238E27FC236}">
                <a16:creationId xmlns:a16="http://schemas.microsoft.com/office/drawing/2014/main" id="{119DFF67-FABB-D048-902B-E0116FE8EF36}"/>
              </a:ext>
            </a:extLst>
          </p:cNvPr>
          <p:cNvSpPr/>
          <p:nvPr/>
        </p:nvSpPr>
        <p:spPr>
          <a:xfrm>
            <a:off x="1643789" y="2159566"/>
            <a:ext cx="8902834"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Chào</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mừng</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quý</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thầy</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cô</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giáo</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và</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các</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bạn</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học</a:t>
            </a:r>
            <a:r>
              <a:rPr lang="en-US" sz="5400" b="1" cap="none" spc="0" dirty="0">
                <a:ln/>
                <a:solidFill>
                  <a:schemeClr val="accent3"/>
                </a:solidFill>
                <a:effectLst/>
                <a:latin typeface="Times New Roman" panose="02020603050405020304" pitchFamily="18" charset="0"/>
                <a:cs typeface="Times New Roman" panose="02020603050405020304" pitchFamily="18" charset="0"/>
              </a:rPr>
              <a:t> </a:t>
            </a:r>
            <a:r>
              <a:rPr lang="en-US" sz="5400" b="1" cap="none" spc="0" dirty="0" err="1">
                <a:ln/>
                <a:solidFill>
                  <a:schemeClr val="accent3"/>
                </a:solidFill>
                <a:effectLst/>
                <a:latin typeface="Times New Roman" panose="02020603050405020304" pitchFamily="18" charset="0"/>
                <a:cs typeface="Times New Roman" panose="02020603050405020304" pitchFamily="18" charset="0"/>
              </a:rPr>
              <a:t>sinh</a:t>
            </a:r>
            <a:endParaRPr lang="en-US" sz="5400" b="1" cap="none" spc="0" dirty="0">
              <a:ln/>
              <a:solidFill>
                <a:schemeClr val="accent3"/>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8184C5A-AA08-244C-B674-3B5361CAF6A6}"/>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 repeatCount="indefinite"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163211FC-47AF-614A-9F88-62608996B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6: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khác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Gươm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Hoàn</a:t>
            </a:r>
            <a:r>
              <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Kiếm</a:t>
            </a:r>
            <a:endParaRPr lang="en-US" sz="3200"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
        <p:nvSpPr>
          <p:cNvPr id="19" name="Rectangle 18">
            <a:extLst>
              <a:ext uri="{FF2B5EF4-FFF2-40B4-BE49-F238E27FC236}">
                <a16:creationId xmlns:a16="http://schemas.microsoft.com/office/drawing/2014/main" id="{E917B03B-EE88-A14B-B720-D9BEBF574961}"/>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BDoAAAU2CAIAAAD7+kEhAAAACXBIWXMAABYlAAAWJQFJUiTwAAAgAElEQVR42uza169keWLY9xMr3ro5dbi3c0/3pJ0OE5abuMtdcSkRIkRKpEiaXDoAsqA3A/arbBM2QNuCDT/Isk0LFK0H09JySW4ebpyd2d2Z6ekJPR2m+/bt3DfnW7nOOX6YYVj9BX74fFA49UOh4kHh96vvORUWRREAAAD8/09kFwAAAHIFAABArgAAAHIFAABArgAAAHIFAABArgAAAMgVAABArgAAAMgVAABArgAAAMgVAAAAuQIAAMgVAAAAuQIAAMgVAAAAuQIAAMgVAAAAuQIAACBXAAAAuQIAACBXAAAAuQIAACBXAAAA5AoAACBXAAAA5AoAACBXAAAA5AoAACBXAAAA5AoAAIBcAQAA5AoAAIBcAQAA5AoAAIBcAQAAkCsAAIBcAQAAkCsAAIBcAQAAkCsAAIBcAQAAkCsAAAByBQAAkCsAAAByBQAAkCsAAAByBQAAQK4AAAByBQAAQK4AAAByBQAAQK4AAADIFQAAQK4AAADIFQAAQK4AAADIFQAAQK4AAADIFQAAALkCAADIFQAAALkCAADIFQAAALkCAAAgVwAAALkCAAAgVwAAALkCAAAgVwAAALkCAAAgVwAAAOQKAAAgVwAAAOQKAAAgVwAAAOQKAACAXAEAAOQKAACAXAEAAOQKAACAXAEAAOQKAACAXAEAAJArAACAXAEAAJArAACAXAEAAJArAAAAcgUAAJArAAAAcgUAAJArAAAAcgUAAECuAAAAcgUAAECuAAAAcgUAAECuAAAAcgUAAECuAAAAyBUAAECuAAAAyBUAAECuAAAAyBUAAAC5AgAAyBUAAAC5AgAAyBUAAAC5AgAAyBUAAAC5AgAAIFcAAAC5AgAAIFcAAAC5AgAAIFcAAADkCgAAIFcAAADkCgAAIFcAAADkCgAAIFcAAADkCgAAgFwBAADkCgAAgFwBAADkCgAAgFwBAACQKwAAgFwBAACQKwAAgFwBAACQKwAAAHIFAACQKwAAAHIFAACQKwAAAHIFAACQKwAAAHIFAABArgAAAHIFAABArgAAAHIFAABArgAAAMgVAABArgAAAMgVAABArgAAAMgVAABArgAAAMgVAAAAuQIAAMgVAAAAuQIAAMgVAAAAuQIAACBXAAAAuQIAACBXAAAAuQIAACBXAAAAuQIAACBXAAAA5AoAACBXAAAA5AoAACBXAAAA5AoAAIBcAQAA5AoAAIBcAQAA5AoAAIBcAQAAkCsAAIBcAQAAkCsAAIBcAQAAkCsAAIBcAQAAkCsAAAByBQAAkCsAAAByBQAAkCsAAAByBQAAQK4AAAByBQAAQK4AAAByBQAAQK4AAAByBQAAQK4AAADIFQAAQK4AAADIFQAAQK4AAADIFQAAALkCAADIFQAAALkCAADIFQAAALkCAADIFQAAALkCAAAgVwAAALkCAAAgVwAAALkCAAAgVwAAAOQKAAAgVwAAAOQKAAAgVwAAAOQKAACAXAEAAOQKAACAXAEAAOQKAACAXAEAAOQKAACAXAEAAJArAACAXAEAAJArAACAXAEAAJArAAAAcgUAAJArAAAAcgUAAJArAAAAcgUAAJArAAAAcgUAAECuAAAAcgUAAECuAAAAcgUAAECuAAAAyBUAAECuAAAAyBUAAECuAAAAyBUAAECuAAAAyBUAAAC5AgAAyBUAAAC5AgAAyBUAAAC5AgAAIFcAAAC5AgAAIFcAAAC5AgAAIFcAAAC5YhcAAAByBQAAQK4AAAByBQAAQK4AAAByBQAAQK4AAADIFQAAQK4AAADIFQAAQK4AAADIFQAAALkCAADIFQAAALkCAADIFQAAALkCAADIFQAAALkCAAAgVwAAALkCAAAgVwAAALkCAAAgVwAAAOQKAAAgVwAAAOQKAAAgVwAAAOQKAAAgVwAAAOQKAACAXAEAAOQKAACAXAEAAOQKAACAXAEAAJArAACAXAEAAJArAACAXAEAAJArAACAXAEAAJArAAAAcgUAAJArAAAAcgUAAJArAAAAcgUAAECuAAAAcgUAAECuAAAAcgUAAECuAAAAyBUAAECuAAAAyBUAAECuAAAAyBUAAECuAAAAyBUAAAC5AgAAyBUAAAC5AgAAyBUAAAC5AgAAIFcAAAC5AgAAIFcAAAC5AgAAIFcAAAC5AgAAIFcAAADkCgAAIFcAAADkCgAAIFcAAADkCgAAgFwBAADkCgAAgFwBAADkCgAAgFwBAADkCgAAgFwBAACQKwAAgFwBAACQKwAAgFwBAACQKwAAAHIFAACQKwAAAHIFAACQKwAAAHIFAABArgAAAHIFAABArgAAAHIFAABArgAAAHIFAABArgAAAMgVAABArgAAAMgVAABArgAAAMgVAAAAuQIAAMgVAAAAuQIAAMgVAAAAuQIAAMgVAAAAuQIAACBXAAAAuQIAACBXAAAAuQIAACBXAAAA5AoAACBXAAAA5AoAACBXAAAA5AoAACBXAAAA5AoAAIBcAQAA5AoAAIBcAQAA5AoAAIBcAQAAkCsAAIBcAQAAkCsAAIBcAQAAkCsAAAByBQAAkCsAAAByBQAAkCsAAAByBQAAkCsAAAByBQAAQK4AAAByBQAAQK4AAAByBQAAQK4AAADIFQAAQK4AAADIFQAAQK4AAADIFQAAQK4AAADIFQAAALkCAADIFQAAALkCAADIFQAAALkCAAAgVwAAALkCAAAgVwAAALkCAAAgVwAAALkCAAAgVwAAAOQKAAAgVwAAAOQKAAAgVwAAAOQKAACAXAEAAOQKAACAXAEAAOQKAACAXAEAAJArAACAXAEAAJArAACAXAEAAJArAACAXAEAAJArAAAAcgUAAJArAAAAcgUAAJArAAAAcgUAAECuAAAAcgUAAECuAAAAcgUAAECuAAAAcgUAAECuAAAAyBUAAECuAAAAyBUAAECuAAAAyBUAAAC5AgAAyBUAAAC5AgAAyBUAAAC5AgAAyBUAAAC5AgAAIFcAAAC5AgAAIFcAAAC5AgAAIFcAAADkCgAAIFcAAADkCgAAIFcAAADkCgAAgFwBAADkCgAAgFwBAADkCgAAgFwBAADkCgAAgFwBAACQKwAAgFwBAACQKwAAgFwBAACQKwAAAHIFAACQKwAAAHIFAACQKwAAAHIFAACQKwAAAHIFAABArgAAAHIFAABArgAAAHIFAABArgAAAMgVAABArgAAAMgVAABArgAAAMgVAABArgAAAMgVAAAAuQIAAMgVAAAAuQIAAMgVAAAAuQIAACBXAAAAuQIAACBXAAAAuQIAACBXAAAAuWIXAAAAcgUAAECuAAAAcgUAAECuAAAAcgUAAECuAAAAyBUAAECuAAAAyBUAAECuAAAAyBUAAAC5AgAAyBUAAAC5AgAAyBUAAAC5AgAAyBUAAAC5AgAAIFcAAAC5AgAAIFcAAAC5AgAAIFcAAADkCgAAIFcAAADkCgAAIFcAAADkCgAAIFcAAADkCgAAgFwBAADkCgAAgFwBAADkCgAAgFwBAACQKwAAgFwBAACQKwAAgFwBAACQKwAAgFwBAACQKwAAAHIFAACQKwAAAHIFAACQKwAAAHIFAABArgAAAHIFAABArgAAAHIFAABArgAAAMgVAABArgAAAMgVAABArgAAAMgVAABArgAAAMgVAAAAuQIAAMgVAAAAuQIAAMgVAAAAuQIAACBXAAAAuQIAACBXAAAAuQIAACBXAAAAuQIAACBXAAAA5AoAACBXAAAA5AoAACBXAAAA5AoAAIBcAQAA5AoAAIBcAQAA5AoAAIBcAQAA5AoAAIBcAQAAkCsAAIBcAQAAkCsAAIBcAQAAkCsAAAByBQAAkCsAAAByBQAAkCsAAAByBQAAQK4AAAByBQAAQK4AAAByBQAAQK4AAAByBQAAQK4AAADIFQAAQK4AAADIFQAAQK4AAADIFQAAALkCAADIFQAAALkCAADIFQAAALkCAADIFQAAALkCAAAgVwAAALkCAAAgVwAAALkCAAAgVwAAAOQKAAAgVwAAAOQKAAAgVwAAAOQKAAAgVwAAAOQKAACAXAEAAOQKAACAXAEAAOQKAACAXAEAAJArAACAXAEAAJArAACAXAEAAJArAAAAcgUAAJArAAAAcgUAAJArAAAAcgUAAJArAAAAcgUAAECuAAAAcgUAAECuAAAAcgUAAECuAAAAyBUAAECuAAAAyBUAAECuAAAAyBUAAECuAAAAyBUAAAC5AgAAyBUAAAC5AgAAyBUAAAC5AgAA8LPCU4enwihM0nj24IGR0dFut9Pr97r97t7+XpRElWopz/OklJTr5SAIsmzQ7Xf3W/t7+/vb2/tz8wePHp9LK+W7Dx/eefTo73zxF06ePDFUqV968/LthcWtjZ00LgVZsLfVLJWq5VI1GxStTrfZave6g7wIojSZPXBwbGKiOlRvt9t5MRhqVMrVIilnRdQLoyJN46GRehHlrW6z2d0vVUrT09ON4cZgMHhw52G1Ug3z6PbNu+39TpQn9bTRqI0M10eTqBQWYZb3f+nv/cKxY4cePrr/5X/3le9/90dZL4iLqBSnjWqj3extbe4fmJ0ZHRmtlKu7ezvHThz70u/9XlJKVjaWL73zZpSG5Xr50aOHj5YerK+vHJge7/c6jx89mJqeHhsfazQa5XK5KIrd3d39VqvZam9vb8/MHDh75sknn3yy3em+996Va9eu7ezsjY1OXLx48cyZM/X60FCjMjJWPzQ39ZU///r/8Yd/dPbsoeGR6iDLt7d2ev2sVK4HRVpKh8ZGZz7/2S8+98zzCzfvhkVUSat3Fm7/5LVXv/Pyt+qV0snjRz/5iZfeePOnjx49OnDg8MmTp+ePHBtqjK6tbdy5c/fu/QcHDx44f+G57/7g2wu3r3e6u5NTjdNPzH/qMy81GpVBv/3w0f3dnZ1BL5ucnBweGhmqNWZmJubmpk8cn7127fqdu0vb2/nySntnNyiVD7x96YMr79w8cuzJ3/qtf/il3/m1/+af/08f3Lx1/PjBL33pH73w0rNJqf+DH7/89b/8i69+86tBOhgZr+2190aGG1PjE/cePOwP8tGR8frQcJqWB1l+6NCharX64MGDbrddKiXzc3ODbndzY6PX6SdRqV6pN7e7W+u7q483tjf38iycOTB94uyJoyfn6yP1jz333NNPP3vpzctjI+Of/uRngiDaWF//4IPrhw8eTNNk4ebN/Z2dOIwOH5rvtbuba5v9Tn78yMkL5164s3BnY22rN8gPHz5WROG7Vy+v7dzf6610k513bvzk/YW3Tn/s6PEzxw7OH3z/2ge7u93hoen2XpEW9QMTcx8//4lzZ85NVsZaO7srjx9efeedmcnp5y+80GnnYZRWavVyvTwI+5vNtUqlMsgHC/du3bt3f/HW4uWfvvXJFz/1T//TfxoGRRpH5UraDVoPNxZ/eu2V16++dmv5Wlbt5VFQKQ+dOXz+7PHzxw+fuXdneWt9v98ufu75TwdZ/L3vfPfQ7OyJY/Pz8wduXH/7xz/+7quvfr9SKx09Pt9pd4eGRg8cPBIUabuVbW42DxyYnpqsl8utfn+n22vmWTQ6OtkYGn3n8tXG0MTFCy8dnTuxu9189dWf3rx5J4lLP//zn+u0e0EevvDCCxMT42mSZHnWH/T6/V6plMRxGIT54uLtfrd35tSZsIj6/SzIgjQpldJyEsVRGAZhEeR5EGRBUARhHoRFEAZFmBdBUQRBHhQfjYogLMIg+OgSBmEYhkEQheHfDIoiKPKg2Wyura394Aev1Gr1z3/+893u4EevvPr7v//7RRFMT8+cOfPE+OTY+MT4yZMnjh07eujQoTAM+/1+p9MJwzBJklKpFMdxkiRpmgZBUBTFh9s8z39mpgs/vAqCoAiCIgiCMAw/3EZR9LcHRVEMBoM4juM4jsIgCMOi+OhJiqIoiiIv8izPB4N8eXnl6vVrV957p16r/vZv/9bE6FgSx4NBP47CbJDdvXv3gw9u3rlz9zOf+czRo8fipJyU0iwv2q1OuVLq9LrvX725t98ulytPPn360dLGK69c/sEPf7yxuTM2PvHw4aPJyYlf+Qe//Nz5pyq16Ps/fPntyz++s3itXA7SNIijIusOikEYZHGn2e+180EnnD0wf/r0M5/85OcmJmfbnd73v/+9hw/v7+3ttjvtVmu/02k++/STBw5MRXFw5OihSjVZuH1jdLR+ZP7Qk0+emp6ZGGrUkzRoNXfXVpeXHq0FWeXgzOl6tVGtVErVOMvbRdir1uI4DYug6HZ7l966/Odf+8bbl6/Nzh753d/7z/73f/WvX3vtjanp2f1ma3dvP88Hn/uFz7744vN/9Ef/6tH6g6HZofpQZWpy4sjckV//1V8fHxn/iz/9i9PHT1987sLZk2crpUqeZUGWRVGYplEQBv1Bt9ndD8M8ToK0lGZFPw96cTgI82aYtdI4Xnq0fndx+cTxpycmjpTKU629/vZGc2V5o1Kp12q1Uhz3ut08yybGxm7dvPnmG69XS9XxsYkDswcfP1zZ2troDXbDZHu/vXT77rW5+fm5+aM7O3uPHq7cvfNoeWUtSSoz04fCKI2TUlqqrK6u7+7uRnEcBMGBAwd+50u/M8gGNz64sbm5vr27s99uDY+Pr25t/vSNn05PTw4NVff3d+Mwj6M8y/pZvxfkxeTkRJEVzd1mqVT6zKc+81/+F/9Vv99fX19fvLVQrVZHRkZqlXJe9AZ5p1wPoqTIiyLLkkePNt9998bXvvryrYV7E1Mz/X6/1drfb+2fffLkCy+ef+bZs3fuLHz729+6c+fO1tZ2kRUvvvjxY8dOpkn5V3/tl89deGLhzlsjE/V+nv23//3/+ubbH+zsZ4O8FCfVcqW+u7qUhP25uclf+aVPfPFzF889e6JeGeR5c5D3izAugnRjp/ODVy//2z/56vkLLx6ZO15PaouLdzqd3jNPf2x69mCclm8v3J0/euzMk0+9+upPvvb1r//pn/3psRPHSuV0bX3p6LH5w/MHxsaHLr/9/q2FW0eOjkTxIArz5567MFwf77WL8bGZVrNz88bND24s9HvZs888VynV93bbV69cn587/qlPfe4f/epvJnH5xvVb5aS+sb519eqN733nlfv3Hk5OTPd6/aKIpyYPldOxoKg0W/ur63f3mo//x3/xzz/16Yv9rPm977/81uU37997OD09df78+d/93f+oVi9vba+tbyy//c6l11//6fj49NZm8/33Piin4/t7/Zs374ZJWqsPjY6Pt9qt/f29OA6DIguKLE6Cn//5T/yzf/afnzwxNzo61O61kyRO4igogqIIizzM+kGr2dnf6+RZVClXhofr3Xb7+rWrf/4XX7l37169XvviF7944flz4xPjr/zwtSCIp6Zm8yy4cuXay3/5nZs3b21ubcdJkqZJuZLWapU4DkZGGxcunHvi9KnpyYkPrt84dPDgSy99/F/+y/9tkOW/83tf+sP/81+//c67p86cuXjx+fMXzp85e3x4uBoE+fZ2J06ikZFKEARX33//y//+yy+99PxTTz85PTG5sbHea3eOHTpaKVf+egoLguKvZ+Uiz/MsGwwGcZomSRIEQV4U/UF/b29vcXHx1q1b4+Pjs7Mzc3OH01p5fXfz8vtv/79/+uVXX31t0OqPDo3NHZy/+LHzV69c+9Y3vzU9PVOpVbIg39jcmJiZ/MwXPtfPBo8fP770xhtBEJaS8v76xqkTT1x84eemJyfvLS5+7zt/2et2jh098sVf+uLt2zfX1ldGRxuDrN/ttnqDbppGURw+evy41WoGQbG52Tp58tRv/uavLi+vZll2+vTp19+49NqPf7r8eOXcx576/C986onTJ37y48t//Mf//g//8H8+f+HZ995/v9PpFEVQSitLS8tra2tBEK2srt6//+Devfv7+82iKJqtdp4XcRz3+/0iyNNqVBoK4koRxNnHnj3/iZ/7zHMfu/jWm2//m//r/15+sDno5rWhWpJU4jAN82B/b396auq3/vFvFkW2uLjwk1d/NDU58dy5Zx/evxMn4eH5w7/1u789NjX28vde/rOvfe3KtatTB6bCNO70+qtr60ER1Gv1sZGJI4fnzxw/dfvmwtb6ZhyFKytL7W5zempip7k9MTPxL/6X/6EIszfefGNtbeP+/QeLi4tb69vZIKvVhoo8aDa7KyuboyOjo8PD7Xa33eq0Wp0PP3ISJZVKJU3TIIj29/aSJJk/cmRjfW1zfS0Nw3q1Vq1U+/1+v5cNBnkSJWmSxnGaZx8tc0mcBEXQ6bTDMEzTJAiyD78z9VolLSVBELTbrSzLSqVSEAR5nvf7gzAM4zge9Is4TkqlUjYIsizPsiwM435/sLe3Vy6XP3xL3W6n1+sGQZCmablc7uW9uBRV6pW91l4RFI36UK/Xy7O8lFSiMIrCKE3K2SAbDAaVcqXf68cjw9UiDPMgyIq80+20Op1BnhVRGCdJuVIulcpxEgdh0M/yer1RhMHS8sogy5M4iZJwZGQ0TUo3b91aXVvLw6zX63XanSIvbi8srq1tFFnQaXd63X61XMkGg7293a2t7WZzf5BllWp5ZLQxNjE2OT02OtZoNGpxEialsFQOu/1Wu71XFFmRZ1meFUGR5dkgy7JsEMdxpVqpVCrlUrlWq584duL0qdNzhw5Pjk9XStVuu5tEydjY2Mz0zOjISBSEu3vb9+7fXVp6PD46fmz+yN7eblgEURh3Wr08y6vlcpblURQ2hoc63e7DR4++8Y1vbO5shHG+sbVeREWcREWQxXFYKsW1enmQd3f3d0dGR/IiX1hcnJ6dmjsyX6qUz5w9e/GFi/Pz8+MT44PB4J0r7966fas/GMwemB0ebSyvLi+vLHV7nU99+hPDI0ODrJ+W4/WN5U5n+8LF82fOnJmbmwuKoNvr7++39vebnW43SdLG0PDo6Ngzzzx9+tTp4aGhl7/9rbcuXdrb2b5w/ty5cx+bn5tbuLWwsrI6Mjo8NTNTqlSvXr26tr7WGwxuLy5m+WBkdHh/fzsIB0GUBeGg1dp99Oj+XnO3VE5OnDjeaDSKIBgMst2d3fW19W63PVQvnTw599777z5+vDwxOZOUajOzh3/xl375+RdfOnHq9JX339vZ3UlLteGRodnZsX7WPH/+7PTM8MbW0tvvv7l490a1ngwNV4Ko2N/fazZbe7v7/d4giuIwjBvDw9VqLQzjPA/a7U671RwMBkWeh0G4urpy/+7dfJD1Op2trZ1qpZr18wf3HgZFWKvVGsPDeZjv7G0vry53e/04TobqjeGR4V6/n+d5mqajY6Mjo6Mjw435Q4eDIFhdW7t2/ere7l6tXu/3+5sbG9dvXN/e3l5ZXXn3vSvDI41ao9Lp7Y1NDQ2PVx6v3NttrafV4ODBySSNdnZ3KpVyrVLtd3vtvWa/04myfPnRw4Ub11aWHty+df3u4kKR9cdHR8bHxtO4XK3Uh4YaRZRnwaCIiyAuWr3m0uryzQ9u3l5YHB0eO3v67LH54/VKrSjyjc3NQT5IqsnUwen1rbWdvd2ZAzNRmHRb/aRIu63Oxvr6/buLeb9/6MDMgZmZ0UZtbGTo6JFDszMTjWr52tUr77z9dqmUBkG0v9usVof7/eDBvaU7iw+2NveHG5MXzp0/Mj+3uPjB1tZW1i/Gx6Yb9bGgSO/de5zGtbm5E9NjB4YbkyMjEx/cuL2+tvXEE0+Nj01OT83MzMwGQdhstnq9fp4XcZSmSZrEaRImOzu7WR6Mjo6laZomaTlN4ygq8kG/1xv0e1nWD8MwisKPfv1/FCNREERBEAXFh0EQBkEUhXH4t3xUDR+NwzAMiyLvdDtJEo2MDI+Ojs3Pz83MTKZpOUmS4eHGU089eeLEibGx0aNHj545e/rIkSMzM9Ojo8OlUilN0yRJK5VKpVIpl8sf3hL+rL9+sb8ukw/f8EflFIYf9kkURf/Bo6IoiuP4w3FRfNQ/f/VsH26jOIqTOFleWXr1tddqtdqJ48dPnz6dJEk2GERR2Ov1u91utVpNkiSOk5MnT46OjcdxHIRhGIVxmsRJHIRRFCcTE1NT09P9QVgq1w8dOhyFYZ4PNjfXpqfHz1145hd/6Rfm58bbzbXvff9by8v3Blmz12932s1Wq9ludoIiqteGh2qjaVxr7ndPnnziyaeeOjR/6OCh6SPHDj7z7JlPfOKFT3zqhWMn5oZHKt3efqUWN9vbj5fuVqrx2Hj98Nx0q7lz5+7NlbVH/UGnUk3X1h7fXrx55eq7ly5dfvedd999+70fvvLK+9eu1mrVcqUcJ/HS0mqvl8Vx+eHj1XK5fvHii8MjE2m5srK68u6Vd1fXVrKgH6dBbahUq5dqQ+Vur/Vo/WFcC0anqkMjpeHR2ujocL1RaQzVnn76bL/TXly8uba+EgT52OhwKY3DsOj3e4NBL8t6RZGlSRzHcVHkvV63P+gnSZxEaZjHG6vbV9678ePXLt1/sLS9tVcpl9fXV+7fv/Pulbfu3b/9+NG9za2VTmevn7XX1pb297eHhipPPX1mcnJ0Z2e9090bGS4/9czJ4bFKnIZZUaytb91euN/c626s766vb7eavVa7v7m9v765vbm1s7vTGhkdO3nq9Llz548cOzY5PZ0k6cLCrffee295abnZaidpKa1U2+3u0tLK3t5ut90aG21MToyOjDTCsAiLIE2Tg7MHpyZnpiZnG0Njo8MTaVxtN7sLN2//8b/5t+vr6/1u78GD+++++85PXn/9/WvX3rty/e13rn/ly9/8k//nz7/85a8vLW8899zFP/iDPwjCYOH2zWZrZ2Nj5e7dW48fPaxUKxcvXtjb2+/1BnGUPn/x4+fOXTxz5uze/u7lty+9/saPoiSaOXAgKde3N5vX3781e3Dm+Kn5M0+ezPNWUbSjqPvxF56bmRr/i6/86ZtvXLp3d2kwSEql0VJ57L33F+3SWCMAACAASURBVK5cW3i0tPHSi584fvRku9W59MZbD+49fPKpp0+cOHn48OGiKBbvLH7zm9/8zne+c//B/bGx0VKllKRRo9GIk3Rzc+vdd6/UqtVTp07EcblRGx8Znn78YPPh3eWNtZ04Lq2vbb516d1eLyuXqlEQLz1eXl3dmJk5dPr0mdOnnjh75uzkxPTk+OSJE4cOHz4wM3243Wq22s12uxmGYaNRP3jwQJKmvUE3LRX1RjI1PTQ2UV9eeXD5nTda7f0sy9ZW1z/5yU994QtfmJyc6vcGzWZ7Z2fn8uV3Xv72Xz5+uDo7M/ef/Mf/5PrVhQ8+WKwPjY6MjpRK8cbGapqEY6ONKMwPHJh68qknGo3aYNC5tXBtbv7g9OxkUfTDqAijDw985EGR5XlWFHkUhZVqqV4vV6vRvXsP3njj0re/+a3dvb12u7mwsDA9M33mzBNhGC4sLLz66o9OP3FyqFHf3d25fft2t9s59cSJvf3d3d3dSqXy0sc//vnPf2FqajIMos3NrSvvvnfj+s2rV69NTk+HUfSVP/vK+uZ6XIq2d7ee+djZp585s7q63O33yuVyrV4qlaJ+Nmh3mptbG5tb6/Pzh8fHRqMwCIKiXCrVK9Uo+mg+C8IwiP9q3v7rKTEOgzAogjzPsyIoiqJot5tBUAwNDQ0PD5crpSDMt3e2b92+9aOfvHL5rbdWl5ZGG8P9bnd7fXN/d2/p8aO93d3RkeEiyLe2t4aGh8q18ubWxtrq6s7OVrfXq1WqQ/XG+MTEiy+89KlPfnr18dL9+/d3t7efv3jx7/69v/sbv/Ebq6ur9+/fa7VbW1ubOztb7U5nc3NzZXUlDIPhxvD0zMzRo0eOHZsfHh65ePHi5z73ueeeO1cfGsry/P79B/u7u9vbG48fPb51a+HRo6UPPrj2o1d+dPXajW9/6y+/8fVvfvvbL3//+6++/vrlt9+5fOPGjQcPHq6ubtfrwydPHguKsFwuT05ODg0NVWuVpJxMTI2eeuL4F37xC6VS+drVa++8+96lS2/du38/TdOknOZFEBRF1s9a7faTT5194fnnpybH95t7OzubeTaIk2i/uf/w0YM4TU6ePnX+/IXl5bX/+vf/u83tjYnJ8amZ6f1Wc3NrY3xiNAzC/b32/Pzcx1964e//8t9/9ODBwq3bN27c6na7SRwPBoPpmekjx471+v1Lb11+/fW32s323s7e1sbWoDfotHtbG9tZP4/CqJSWSklaZEFRFNkgywfBcGO4XCoXg6LX7eWDvFIqp0kSBuHu9m6e5dVypVKqpEkax3G1Uk+SUp4XSVyKouTDRS0IwiAout1ev9dL01KaJnEcf5TT1Uqr1drZ2d7e3qrWq/VGfZANBkXWz3rtdrvb7/ayQZzGQRQO8iwuJXEcFVFQLpfTShqXkjzI+tkgSqMiyIsoT9IkTKM8yHr9Tm/Q7fXblUpaKpV6vV6v24vDcGxkJCiKVqu1tbHR63bjKNzd3gmDIukOsjiNSnG81+7sdztpWkqSOEqiNE2zQd7L+uVKGiWlOI6SUiUul2dnD6+tr+3sbA+ywcbGThyXP/FzP7+0vvzutSsPHyx3O3mQJZ32IMijbrfd3GsXgyIZiTvddqvdyvIgTuJSKZ6eGR0eGa7Uq6VKmpb6YdwO4lbW73Sbvf6gG0V5rT4cJ2Ee5IN+FgdRnCZxlARF2Ot2e91ukAf9Xn93dyfrZ81mKwyD+lAtmJqcHJs+dfxUOalvbmw8eHB3bLJRTksb6xtplNZrQ88+/bEbVxduXb9TZEW9WhseGS7yolxO4zgcHq4P8v7aw5XXXv3Re++/FabFU88+efjw2Wo92tpZvffw7vhEo9GonnnmiU6nM8iyQ0cPFknQ6rcOzB8IgnB9a2O3vTfIs0GcdfrdVqfZy7rloXR0auTc+LOPHy89XLv/je9+7dTJk3OHD+83uzMzh3/u45/p9buPH61ubm4UQX7o4IEjR9K19a2Njd219cfXb7wTFtn25locllYerr71+o+X7t+NivzE8RMfe+7CganJ79V+OBiEcZI2W3vdx93FO7f29pqDvMiL3srq0re/882RkXoRFXmYDzVqpSRYWlnf3ttZWVvq9tonj5+YnT3wwx+8sraynkTJfmt7bKJShOcaw5XacLLf2Zg6OD86Or3fWYrKlWfOz80d+ydLj5evXH/t8MHZg/O1w0eOjIyH7e7q6sbdUnkwMd1Y2ew9+dSpqQOzf/Lvvtrab46Njjb324NBlveyNCw1aiNRlO7t721ubm5urJXSdKhR29nZ6XQ6SZqWSmklrcZhGoVBGBaNRm1nq9lqNUcGI/1+P2gX3d3utfdvtFv9z372s91u/8r7V8fHxkdHRxqNof6gV07TxlDt8LG5xmjjzuJ4e7+V9Qe9otNqt5p7nY21zf29ZqfdO7Iymw4N2v3txcXryxt3k1p2dG7+cDyxuvmgs9ucmB0fHhtttTp3N+539jZLUW1qbHbxg/fut7LTv/LrwyONbi0venkYtbe2lg7OnKpWK2ER5lmWF4M4CLv93vr62qU3Xr9z516WZc+df+HUqVNhGIZhXCmV49FyL28PglKpXKsH08V+bbPdHARBOarmnfb62t3N5ftxWKpPHipVZh4tvTPWmDg8dyjMszzf7ef99bWltZW1p556KoqSnZ299fXtTqcdBsnz5z997PjpkeGJJ06cCKNeozodZHG1nB6efaJSru3uNkvhSBI0kmAoy0r12vCRuZFTx5+qpo8b9YmJsamR4UYlLeV5EIflKIriOAyjIB8UgyyP46gc18IkDrIgiIMoCqMwKPKsCLM4CoIiiKIwDIuPVrziZ/5NGgZBEORhkccfJUL4s+c3Plokw7AIgjwIwqLIBoNuHMdJuXro8IEojOI4qlajY8fnfu0f/oMsy7Is63Y61aH68PBwtVYplUpx/FdnQuI4CIIoDMLooyL5m6OHQVAUYZR/uD5/dJrlw9s/7I0Pm+Q/LKm/uU/4t8+lfBQ8wc/cJwiCvMja7db66sozzzxz+PDhNEnzLMsGgzBM0jSJo2hnZyeKo7Hx8VK5XBRFr9cf5EUQhlGctFrdbq//YWslpVK7ncVJND1Vqw995rnzZx48ul+ulqZmxqdm40qlVwR77e7K1u79nZ3NoXq1XCkFeeXx2nIa9SrpRLPXLUVDZ86c/8IXfvHi8891i977N36ytPzgwoUL4+PjjVp0Ih3Po9lmd3J+/vDq6vJXv/rdh6vX5m8fev75c9VKaWS89ODRzbjUKdcG2zub77zz9g9+8IMXn//4qbMny9Ho2OjM2NhUfai2cPvug4ePbt9erDcaBw8eSkrxxOTEgUMHP/u5L2Z5f2dve3NntdvfXllbycMwHwQ7O3vjE8nsodrBIyPr+629/vLw8GR5tNpP1nc6Dx+sdrv7vSeOnT595qnbN+5cevuHN66/9dwz52anZ2vVahFE/X7Y7fR7nUEQFFESFkERR2mpGEqiuIjyWqUWRyv7zeDBo6uX377yzW9//eDBQ1NT05OzowcPHJiemh1ujKZJKY6SIoyKvCiyohRFRTaYOVTKikNbm5sLt64Xxf/Hxnv/SJKed56vDZ/el8sy3dVVbWd6Zno8Z4aUSFHUyoBcaQ+7ON3t3i4OiwPuX1rcQQfhdIKAXYiiRFKcGXK86Zlp312+Kr2NDP/a+6F6jO42f4qMCGQgAokn3s/z/X4fnS/W3njjQpKkvh/MZ4vhYGxbvcdPDvxFCDRpNJrFYsm23KvXru5e3tm60MYECykZE5VqhZpGr9uNk1RDNBkF80VcrywvgjEX4WwyjqMpxipJwlqltry06lhetMhG/flyq+1YdSDd258+2d9/TJArJen1B/t799oba7deeIkQRyEjScWd23+bpd71a6/XarVytfS3/8/f9YanjVbZcMRsPk54mCu565vti1uX3nn7fcGAbRUfPzqMQ7neXusNTvxwUK4Z777z4WdffrW5vXvz1hXi4Y2tjYgl9x/eZ7pP7dBx7Cd798e9k49/97FnOa1G85MPe5sX+yvt9q/f/Z0fh5cvP1Mq1RAyMLQEgwTbOztXW81lw7SuXb42nUx/0zl59OhRnKb1ZtmyrEKhVK3WgyDqdXrjo7DqrNUv7jq2m6ZsNpum/hnnsWmik8NxmiZAUdd2TMMKFhljGkKiJHAdr9loWpYJoBKKz+cZwcbF7bU/++lPnr15bTiaCC4QxJbp3bv/6GD/6Ae/930mosOjBzefv4KRPHnv8f7BHiH4xz/+g9dff319fT0Kk1/9+p/fffedcqXQOTuzjeof/OhPXn7p9cu710vF3wD1QAkZ+FOEda3mUkqVYkEwfPGlq//hP/zPWoskWfj+1PNoHM0t24AQAiAgRABoBbWCEpvIMQkllGKMISiXS+VyjRrObD6JklhqPZ3OoihcXVt+9PjBdD7YO3iwsbH5pz/98ZdfftIfnAThzDDI7u7uT3/60+eev95eW4pi+eXtO+998e7de/uUYNvOKzDqD3uff/7Jz/78Z1ev73Z6Z7tXVt286gzOOBhBc1EsFG3TJBBjDAxDcLmYzHrFklstb1NKtJCIAIAUAOq8HgKlv5WYz0siABACrTUTDGOEMbIsUm+UW0t1CAFjLAzDs87xp5+8//f/9e/8xcKigCWLaqla8kqhP42DqYFlEs62dy79xb/5Myb44enxbz94P01ThKDtehRBKCXGuJDLLzeaX/Hbq0tLr7106+WXXty5dKneqBU8L02Sw6PDRrO2tbndXKqvrK60lhpaK9M0Pc/r9/qHh4cff/TJV1/esW2bUnM6nfX7fa3EfJF+cfvJY/tYSgERDEMm1TRJ0lqt2my4e/v7QkgIoZTAtu1CwcrleD7vQQijKAzCKE2TfD5nmkYWR9euXb156wakutPpHRweEmw0aq0//dM//uL2nc5pj2Ws1lza3b786mvfK+TySZzc/eqrhe8rKVc31rI0ns9nUivLtmuN5ju/e+/J4X6UJALIDCxm8YLJTEMlJCMmaC4X/+J/+NOrO1eieN7tHo/HPdc10zSzTO/733/DtC0m+KN7x/1hr9efLJwoTVN/EhnUQNpIoggIYRoIABSEIWeCEEMJzZlMw4wQYpmmVhpDRCHRSjEm0iTL5TzLtrI0DeIYAthseJRSCASAWAGoBYBAK6WyLMMIE0ohghpoIUSaZUIwJQWAABNkOY6QIkxCBZRGGlBAc9RzPcu2ZzNfaWmalpScc5EyxsMJRtjx3DRJWMagqRSUEkqCCTinY6zO/RBJLIAGQAFKKdRyNh5CgClC1VJBCClEZhnYJJAwCAhQCEHGMq21i7FQGklMbBsRDIDmCiIFCMYpkysryz/6gz86OTm5f//+F1/cDhZpmvXDhAktoCZxGE2A79kjggzPLcRhopWWSgRRCLS2bGqaFiaEUFKpea5nIQwzHkSRRBlKsjRJkzhJDMPM5/Oe6yGMuGQASgQRQZjpjGcimAdQAcuyIERJkkgmo0UcB2kUJGEQAqktalBsxFEiBF8sFkB7hVzp3hcPj/aODZMEi8BxLIMYWuqF77uuizGEUK+uLbc3VhrNYsoSw8HrF9YaS3UF0ocPvzrpHiuYKGSYXq610qCExnHa6faoayATDyZDIVQUJaenp66Xa7Va1WYlSR0mmCJKII4pri4Vwyi6fe/jk95htVJDAqdRFieJ4xgIK6lELu84rmU7tmkZGAN/dhDHk8HoZNDvDjqT04PusDewPKOQL9Xq9UqlWq7W1jc3h5ORaZkZZ5lgEAOheZjESmlsEAzAYDzEWNkedV3b9cxyIx8G88lkfPv27UKhsNZez+fz/f5oMh4Vi87J2dFvfvtrBWSubA0Gc1vmMuVkKZvP04WfuXZhY7ty8/nV0aBPkGg2a25BCD0Tyl9r16F5qdM/wBhAoColN++a9XJ9jhacS4ypzFTkx67rEUgIwJEfw5wDXSgYZ2kmOLcs8+rlK7eef/HLz+58/smdxSzBmBgmnS+mi3ShEUiz1DD6o+G4Vq0vrywzxvf3nggpcvkc0KqQz+3uXioW8ghCO2dO5sPJeLK5vsH72eN79wWXlmE16hXiAcOFF5bW7RIoDexUBmeDw87ZYBEFuZJTLRFLGaVyYbnUuH/3welR98tPP06DpFFp5D0KBAsWM8/yEIJAAyVFliWch9iGyNAGhsPRaDA8I0Q/c+NypVzLIvbZ7Y8+eu+DV198bW25TYnpeJZjWhLyqtVaK1xAjo6570ej+ajvuKRSLiiZzqaHn846pVy1vbyRd9CTR3vzaXjp4mXB2XJr5bkbLyqJjo7OdNaxas7m1vZzN59fWVkjmCIE0yx65uqLYeRjBNZXNzTAU9vfWs9cJ9+orFlGESObEvzcM7c223690vAczzQsrRFC0DYQgFADrZUESgEEKcXlYklKYVIKgdZCSCAhBBhCSM57MOe9uG+NXkA/VS3OYQQBqIEGACD4LcxooL/WK76RKwCE0LIsrbQQjBCCIBSSaw1Mk6ysNM9PllKe6x0IIa2BVE+RAmP4XU76Vj75RhWB39AF+o5CAs51oae48t+hqm+4C+iv9ZlzIFJaKfUUYM53KimDYOF5brVWQwhpJc8PYYy00mEYRlEspNBAK62YEBCjc7+Z0koBZRgmoQQhZBgAAK2VajUKlYrd3qicq83UFgqylPvz+SBJAqVkmqRAIdOwKrUWUoaQsF5f3t668vKLr6+stkzPNrAu180g0Sed+8cdnabp2enpdDqJkzgTzsaFxv/2v/8vj588Oj46/Oe3/7HZrC0tNdy8fXp2/ODRV1pLy7Le+v4bz9y4aRv508MBQHwy63/44QfjiQ8guXTpcrPZKpXLpWopl3Ms18hEKJWquc7WTuPwrHQy2AeKGwTZec31YjQ99YMxBwtsi+5kILFeaVe9MqG28uezIB2XkHdhZ4XHIvLjTz59r1ysXNi8aBomy9h0MuWCp2kaRkGWMdOyNte3PK/Ambx3987Dh/fm86BQyhkmgpCZXrZIjh7udW4+e9PKXY65mXOLhVw55xUJolppyQTPMqgyyTKhF4hIrQ0h8GCwqNdbxeLKoP/JYLjo9+cp05adr5Rrf/wnP7m0s6M1rjVK5WrRcxyEsQaKc1GsFDY21weDnr8I4pSNxsFoMhtNxk/27k0mHcsEnmsgrKJF0Gosv/7KG5bhTcfB0X5XCrSYp3tPTv152GysvvXmW8WSq0G2tdkuV0qr65tuvhyEvNud/flf/HsIQa2RMwz7yZMn/+X/+C8pXyidLoKF63m5vHd0dNpqrl2/8sLPfvpv22uf//IXv4oidnp61u/1mAg1zlJBuU4sz1i7cNHxjFyRrrQr88B/+Dgpl+3UAFmYBGGKpZVmhKWKZyEh2WAk8o86D/cPIAXQpL/85a8woDKFt269evXK9VZzWQi1CEa9fvfoZG8RjDDJXFc7DqJUIyQhVJQQaliY2ilDWYzbS+uCKwqmDqkDyCgVxydHGLpvvP6j6Ww2HU/n0xnn2rad1dX29es3bj77nGXbLEszFmVx5thuqVS8cm3z4vZyFDOtFFBASrhxodHtbr308vN7e4/PenfyBatcKjwbP5OxFEH0wgu3bNvd3z882D9673cffPnFvRdfumXQfM5ttFcvra1sFnK5Rr1ZKlYm0zGhkFLEsySLQ8uyfv/7b/3w935wZfcSRBoAqSS3bYOaBBOtoYZQQwCU1kpLpQVGlFJEENRKRKnwCvazN6/+5b//y3ffedv3p2++9ebzz990PStJ0stXdgql3MH+vh9Mb+28+OzN60IKatm8ILcvbf/gB6/U601CTM8DSRLdu/eIZcqxcwCQKEqbS8v/63/+z1evXypVcsWKVal6lg02L7S6vc6jJ188c+UGxV6UpY7teTmjvb6sgZgvpqlMDGJgQsG5Uxeip4TytLpp+E0xhud3pAEQEBIpxWjcWwQB54JgzDgLgvDu/bsP7t+fjadJmmCETItsttc22+u/e/tdx9LVCy2EEcHRwwcfpjxlSly9sowwiqL08OgsSyNiuYVio9UobV9Yoz/5fUro2tpqqVRyHQdjVK1WnnvuuZ/85CeWYyAEM5YlSXL/zqNO94xzZpjmaDiezqZBMCeEOq5TLJayLGMZKxVLpQIGCs0mE86VQV2ELNcpNurexe3tLEtPTnuGoR3HMUyDZVkUhRlL4ziZTKZJmmggM5Zsbl2/eu3KSnsJUJGp2J/7nHPXdXK5wrM3b9x67sV+r3d6cpoJ8Yf/6sc//tEPl5dXTWpFYdRcqgz6w/FwdHx86AeZ1DJXzENCjk87B0dHvdEgVyj5kR8nkeYaU4gNyGTKuWRcvPf+u3e/+HzcHz1++FhIZpuuY9uWYT28v7e6vl4ol3rH/W5/ulgkWNE44uNBYBlUSsVjQLUiABCCDWQhIpVQSEHHNHK5fKlULBaLDx888H0/hYnWmkJi5kyEoBTSMAyW8SxjCGMAtBAMQqy1llIRjIHWQmacKySQbdsYQw1UlkUQaTfvXL9+9cqV3Z3dSwrIiT95vP/ozv07k8n44voGACjNmFexp5NFfzAp5DxMIIS6WMzncvlSuXJ0eDQajbUBtYQaAGBArYAUmmAClJacF5wcxThLMimkUFwrQBDRiGiglNZAKUwQSxKSaGYi07KIZVNKaS6XU0oKKaljE4IBAGmaipSBlEkFZvPw4OjUsd319YtnncF8PmcsOzsdaKwRQSLVCWCT0bxULFmGXcpXKDLiOGZZalmG49iWZUIEIALU1AAxLngYLZhgmKCMszTL4jgp5isUE4NaEEKllFBKKwCUlkykWRIBwVJmWQYhVHjColbgh9EijhZJtIiSME6iyCBmzs0vr7QwJlGY+PPF8dHZwf4RIdQyDdM0eSqA1AhCoBXnLIp9ajR3di/+6z//o7P+6fHZ/nDSz+WM1krjwSOFMbcdpEAGDV2qFU3TgtN5dpKOZuOUZwhTSgyJAKBEEyiRNnOWoppHgphYQb4IpwgBaAiZZb3x6WnnNBgwILFBDWrC1dXGlWuXVlabjMd379/xPLdWKUxKrtLpeNJJI3GyNzjd6zue3V5fv3r5ulf0ur3ukydPMs5ayy1iwHwxBxGa+fMoixIG0iClgNguydkWMRA1le3ZuaLjOIZl49kMdHrTL768Tw3z0u4ugPjdd99NMjiaju4/eWBYGGIkEQqzMfe5VAbBtlexJB8SB5aargRSsEyAwUlnAqHOeCaUsCz0yisvppxN5z7UUmQsWsQ2dQqubZpOtz+YT8JisVQoFopeKe8VMIZZkoXRgrPUoHh9ff3atatXr15Jo/TsZJCyL02baIQY5xgYAKEwiB0Xcib29vYIJevr63fv3RmOhqVykRBsWUZ3dIYRJBiXCvnj46PDg4OQLxzbWrrQ6PV6YThPZrHXzZs5Z7d2ub60lisXAZK5owoEZhDPERYgJgd3uoWid/nyTru2Ln1w/+RhwSss1ZaTICvmqutrFcf0KLK4gIdHhzkvv7q2Ml2MIxkAqriM6w335fwNpXQUJZ8/uTMfBw7OachNixBEKaYIYM3BhaUdzygUyvmz0f6D/c++GPW4jkHehBIkUTqfLVhl7hk4XGlG4difzvef4CxOGtVWrdwi2CGgYJNKuVx75plnS6WSa3uEYi4YxvDC+uU0S5TipXxFa2gZZX6JWJbdqDUpMSDEUoL19tpyi3GuCSEmJec+J6CVUhIAjRDABBGMCFKmgVnGw8WcEkQppZSgc7OAfmrxAvobXQUCDb+lBQ3OoywQfNeCBb/RKs6/fr2htdYYIY3ON6DWWkpxDjYUUwCgUlILjiBFEJ+zwjlBIAS/84PfmNK+Cy1Aa/i1WqK/q/B81yf2tK34tWzyzQ/q75APhPCbyIpSX4stEGgAGeez2cwyzWKhgBBUGiKEMMJCipRlECGpZBAEWZY5jpRKmgbFhAANTcskBqWEnNc2TM495FJrBaFybWRaJkSAqYRxlqYCKhMBlyLDsTwlYbhQxXzVIDZQ5Oat51984aUrO1dGk8Gjg3u9wd5k1p1M+91uL01TKeTx0aFSqlKtRvHs4sWLL7/8EldZnIT9QT8IoozLcrUWxcnpWS9J43KpbNne0dGZ4ODkoGcZh4ypk+OOAnB5eXXn6vr6etu0zTCep2qRxSKIxgoy2zNaq/TKs63hvDQYjpM4JQaO+bw/FlEWSjMFhHOlmIozkQKsDJtYjuGH8/F0eO3SdYe6LGL93GA6nn15+3aWMZZmaZKGQbhYLHx/njGOCSlXqrlcwXFcauBMRBqlW5e2Vtu1fI7uHz3ZP9g7Gzzin/c7w3ut1tqFzV2vsK0QTgWKw3Q28SejyWgw4oxpDQxiA4CmE/+z23c8N1cqlsM4NkxvZW2j2liqVKuXtndeff3W6tqKlAARABFQUgstAQTUJhWnVK7ll1arSZKlGU9TNV+Ew+Hk5/+QpLGPsSLIJAgWXFUurBa85mzi59zya69ePDvtZUmWsfjipQvt1ZV2e9myqdRZq7mktSIWdXNF09aG5V64eNGyTdcj/d70rNNzvHwtVyNUx/dYu726vb09HI4L+RWMii/eulTwmv3O9PT0eDgaYiSpCQwbzhcpIBKYaDgeLeIgCOalUtHJedVyc5CMGaCuU44iUyXaMCuOYbqOm/F4MO13Z6fNlQbT7NHegzhIPLt4afPalSvXX3n5VaHY3ftffXb706/uft7td+b+2HY0xAiRTEox96PprFertipVu73VaDYr5ZLjOqTVXCm/9GKapkkShcFsOg4Yyy5sXknTdDQcPnn0xLbttfb6m6+/ce3a1Wq1KriAUFsWpRgZlAiZEIIM03I8CyNMMNIAGbZsLHlr7WrG51tba4ylhFZee+0Vx3bn/gIANBqNO53O22//Vgr1gx/83ssvv3x8dBYuRBLLo8Nu52xQd2BHqAAAIABJREFUqzZefvmlg8P90bgXBr4GOp8rNBr1Vn2l6FUN7FADQAiUlBgjDCBFQOmni3oluRRASYghRdCQUidJOvcXWgKh45W16quvv6CUuHHjxmp72bYdpUG73V5rr1qGbZi26+T/5E//7IVbLycpu337C8d2CsWC7VhaaanUdDY+PjksFsqW7XKhLcfK54rNZmsRhADL9vp6uVIwTFJxyqed47PT04219TAOOt3uyvKqQc3Nrc1+fySkUFALLaTSBoFQQ6X1uRcMfN02Oi91EJw3oZTWCiIVBH6v1/3FP/6i0+kIKRFCAGgh5MlZZzAalwsNXMKEYKJ15AeHe08o5tWK6eVMAAVXs7nf8UpurVpqLjct251MF3F2spglQDHOdRSeJnH/2vUt18khSHw/GPS7C98/PDxc+ItmoznoDfv93ng8mkyni2BhGAbnLAgDxhiE0HFtKZhSGgJsGNRxHNt2WSaTmFPqakAJoTdvvlStlgfDwXQaJGm8tLQWxSFnLE1ZlqVcCEIpYzyah/lCnhpESpEkcRD4QtUqhYLpVRZxIWMMQlzIF4iBH+3dX4RTTKWXx+tbrfpSaTA+5ZlQSpdr+bX1ZZ7xX/xDNpoMh5MhQljNpvLxo/kiCJM0TjOupABaKSEkNDWpVAqcs8APP/n0Q6yAygSLuNYgTeLLO9e2ti7Vak3LzcVJEgaP/VkSBAzJME2SJBJYE0qoZxHORZglhPB6rVEoFAI/XCwWWcaq5WqpVEQIW9SKUaIVYJxDAFzXyBVynudgAiaTydz3bZekaSZ0AjRQSiupMDURQkRLCAEl0HaAkIzzrFAhq6vLV65cfumlW1euXl5fbyc8Gs2G68dluyqe7D8pF50wSkXADWQYuWKplQv8IEuZY5vXrlxdXlolhhXzbBYuBAQaIk2oJibnIhOCKIAVRJzwWAOsgSBaAK0QAhBDk0KilUZaaaAUB1ICYuRs07KcUs62LdtybMfO0ixNEkQpQBhBCDkH5wsFhHvD0d37D5eWlm3LThLueUXTMPzAD5IwThOgsJYwS+XCj3Ku22qtzOez+WwaBHPDONdLEUAKQq0150IwliVpkHGGEGCCcy60UhghgqkSQCqRZkwBDgWQAiZRmrFUaqGFUlw4jqNMITRLoigOoyRJINRSsSCc80yIMqvXa0mcBX48my4azaZJzb3HB1nKgYSCSwNT2zENk0rN5/Mwiv1i0f3hD996cvhQ/Db87XvvEhMurRR3L29UW94s8A/PTjOeSiiZZJnImBKTbpcQc729bliOTY1GawlAnXEulZBaG6YBCNBani+6LAsVqk2ZgXDG0tk0mjMWJ17BVgpBgCkxhMyyNG3Uq27VYVkaxzxLOMtiwTOgAUK6vb7yk3/1B1CTw/3DX/3yl1rLYqW4s7ulkYqTePNC23QoJJoQjAhwPKNQ8KiJmEgBAhnLABT1RmN5Zfno8LQ/mPz2dx/95f/473av7J6enc7mwyhNMsGGvYmCqlxtuGaO2Cxa+AWvXK7YWkDHjTnoxbyjtcqblePTs8l4EiUpF9rJ5S9dvjLzw9FoFoepPwllBCulOsJYMp2GGWNCuRBpQolRLlSSJEzDMAoig6JCOb+81CoW8nEcYYpsz8QW4CqDXBBiup5LqZkyYVmOZVqj4dDzXNd1R5PRzJ9SG5dKBQH4k8NH8/mMc7a81MxYGsngweHdUqmQz+en6aDT6U+GYcQy4pjN9gqEABJjudWqVurtla3HB/en034Uzu8+uFepFF689kpEs0Y+BVuIYLNSbOTd8vLSRs4tD3rjRZDwLPank2Ixl6/gIBlHMtRCIBOYLjA9cnR8/HDvcWd0iLVZLnuzqOfHleV6W2shhUIQbyxtrTbalmW52FyMxw/UpwU3t71xcTIcD5MhFDJn2QaCvbNTzXje9QxEgNQ8FWnIlpeW67srRa9qWW6lUDEogUryTBiUYEo0VBSbSksETYhQzjVXlhDB2KLmOfYroS2TWgZOEkYIphRpwLWSSksAJIKAYAyBiuN4Pp1EURQGi/l8Vm/Ul5aWyuUaRkRKJbmECBkEAoC+hpCnQsq3+XUgAZBfIwTS/8Il/f/9aK05ZxgjgxpSSaXVN5EYDcS5W4zLjAAAEVbqaXoEfUdL0V+3C+F/7yLnO7976DvbXzsi9Df+se/yz7eWMKXU16R0nj2BCEGt9Vm32+12EUKWZdqWCSFEEGkENHgaNDy/bymlVEpp9c2TEEpSSkyEAQKMMSUFJURjqKSWSgEtCdRACa0hkEhxrLhBUME1m5pCx/GkUCliQBu2nW806jdu3rh09QI15fyk/3j/zqefv9/tnc7n4yTJEIQI4fFoKJWeL+KuNRwMZ93eSCkVhhEmDkROEuuD/a6/8DmjQLujUTQYfNmoDzEis4mPIEYQQ4g01GE6Oe4+LDeM1drS2eh4POslWSBVqjRTgGFKty+v5orf/+qrhw8eHEwms5RFQglIUbFYrqwWEh6bBg3DLAzSvCUN07XtnGm6GFNMjXzBaVaW9h8ffvrRp1EY8owDDfu9frfbnU6nSp1buu6319c3tzadnBkzP+H+1O8VY1isVgeTg07/sUCLwSyWKCxUTKbqmZykAkJtKyCn/mi68IVW2LDDRfTo8RNKXCWxabln3d7RaeeNN99cai1Zlq2BLpdLa2srtmMpoBABCgKgASBAawUAABhqLZSWjmc4nqkUVAo2WXVttfXhB28DCVy3aGADAuDalmTWeJgATZeazcs7u+211SSOpRCbW5u1WhUoDQmEigBoEoIsy9AAYAryZQNDAqHKeHL7q0/3jp688PLNUqmwCPy79+5iaDcbG88+83qzsVQoNB27sLm5+7Of/Zu//uv/czzumR4BUEKMypVKxII4zQaDcZTGYZAO+jNCLc+uzalKdKC4RtArVxsb7e1SwQGaf3b7QxYsHIcsrdYGk8nxSZ9AWM7XL2xeDBfRV1/e4Yp99MmHH3/6/ng6DCM/40k+5wEMhGQA4jBK+/1JrVpbb6/mPcegDsZpv7/v2Lhey2uVCJ7yTBrE8Zzi+upF13HiOG7VVltLS1tbm+3VNdd14jg2qEENagOLIKyVihOfUkqpQSgGSGuEtNa2gwvSyVjqON7OzhXB9XwWFvPlUqkKkSGE2N9/8ujRw/l8/MILL/7whz9aW203akdZqizL2ds/2t/bv3Xr5s7lCyfHp598/MnDB/fjJH7m2jM3b97EGEJNhp1JY6lsWkQppQRCECONIIAKnMdqgRLnhYMqhTjncZIEwWI4GI5Ho9lsihGybHsw6lATKi08z6MGBUBvX9qGkJiWcfO5ZzY25nt7B8FiTggxDEIIjOP44cODw6MjxrNSuVyr151cLk2i/f2jR48ftTdXdq9cbK9tYGgrSRGEUtA0AcPxIgzDRw8fLRasWCgBDabThesqgqhWSkipz/tJT2eQfFuP9del9rzgIYggQlE8OTg4/Kd//OVZt+O6LuccImgYpgZQA+I5xUKu6DoWEGwy6nVPDvM5CoCczReWo5sr5Ys7u/Xlar6cM0xKTXs4nIzG+4/u90a9KADpwcHtD96vrrW3KXECP51N/V5veHR02Ol0JtPpwwcP4ySK4yhNs3KlsrV5cWdnZz6ffX77syiKIIS5fD5JY8ayhR/kC57rulpBJQVjQmpQKlXXN9b/8Cd/pJT8q//rr7rdTpalxVJBa5ikaZrFWiuMIaUUE0wpMkyCEEQIn5wcpSyWiN/M3yg3imEWua7bWmqura71et1/fvu94aRvu7RUKjzZ/yqKJ76/iMIEQdxsLL304stbWxc2ttf3j/f9+4FWMGJZKgXAKFNsspgCooiFPdd2C06h5DbqpclkEixCzjOtAUGIGhhInYWpFNKgRq3WSFIeBnNKbAiMJOZASi0ZQei8GgOkEq60Ao5jra9vbLQ3+r3+k72909PTJEmVnKZpsrKysrK6Mp/PhsNhkiQQweXlpaWl5nDUTdIw4xRiBZDEVAMAodIAKUQUxgAgcJ4MBZoRrHJF99kb11649dytF54vlgqGQWd+L0gXi3hueqq65M0SL4kWEguvRJv1VqlUMwznow8+6Zz1kQBeyfXKOc4VIFBCDbSCCEGIJYRcaSakwnCtsfzMpcuT/ihcBErKOEqUUvlc3qQGADAIAs4ypZTtWFmWkQtXLkAACSUEEYRQphgDTGKltSAAQEwBRQa1LNOixAijKE6Svf19ACBjrFQs2pbtOp4CQCqgNTBNw7HcJIoJwivLnhCccwahllIoqaRUGEJCiNZQSS2EVFIrIYVWjHOtgW05npN3TE8yGSdxEIcASYgBwjpOEqkZoRhqiAAyMIVKC8Y4Y5xnUjCoEQCKSxnFgUFwFAe9ziSYx5SY6+0N6+KObbrHB8fT8aSQz1GCpZaYmBDKjPG5P55MB3HqC5UqLRjPDo/2ChV09fqV6/kdPw5//k+/Hs9mZ2enpWJFSEkIFTzO0ixYRASbtk0wolzwNEmFZIVCbnmjPZmN0ix0HOrlHDdn2Y7BEjUfJtkCd+KBPwnXN1Ypoo8ePNaKN1rl1159vVQsSCF4Jkej2SidzadBEieYAkKR4xjFYk5wCaGYL0bEoA27sr2zNRwP2DC7tHOxsVSvL9V834cI2I7d7Z3GWWTaNIrDJFH5gvv85s2d3UvdzulXX94/O+11er1SPn/rxVuffPp+nI6n83mUhcTAEgqFhMYZoEmmpmEqDGJQj+Qr4P6DUyDU8lLedkHWXdy9e48J6LhF34+TTPYHE5FpimyKrDhIY59LqaCE5UJ1pbUKIEjTGCssM8lTnrPdYilfb1Smk0m32ymXSkIyjSSiQEoFMbIcy7JMQkzbtDBCLGNxFB0fHY0mw+FkwCQbT7XhYAuZcRbFPJKSByxwHLNeqFKDTIPRvYMvtVLQkXaZchIPguPbDz+EQJsGVWC7Wa+vry/Pw14UDCfhAmtgIcMERKXCJvaNa892O/00YYSafhD0+tPhcIogznmeNrJIpAe9rFTPF1wUZNEsmvrjWZxFh0fHx91TlDOQVOP4+MM72SwcvfLs655ddK2CZbgaUyBAtkiJMBre0s7a9fVLjRdevvH2b/55fBaAzFpvbdcqzZPjbhJyg3hl17ENLyOJgY1CLl+r1G1qSqUwELZBMAGcCwwA1FAoBQEgiGqtIQQEoXzO1RpILjFGAGgIpJQAAEWpohQQooTMNJQQKIS0kiJjLAjm3bPjh/fupmkSBuFwNL5y+RpGz+U8F1ue1lAqgCDQCJ4HT54mOJ4arxR8uvg/N0lDABDQ+rtg823s4+kbUj2dsaOhBlpwASAwTAoB0FJyIRCCCCHLNM9XiBieDws5N519SxlPrWZafy3qfOcKAACgEYTnhrev5+JoAICS36ou3wwT+664gr5Op0ohzp8dxvh8p1I6zdLPPvv08PDg8uXdYrHw9OoIAgWllOdh/clkmmZZuVIxTQthQg2oIRBKSqUQhgAhqbXSWisFNMAIEWoACLSWQoqUMaABNUyTGBS5WYQpLNleXgplWWapYEwmo0Kx/vrr32s0an4wvvvg4N79Ow/u3z8+6Q+HsyBITNM0DRMCaluYcZbGUgmSJv7pyRc5zzNNg2VIy8z3R7PZlGcMY1iv102LMMaiiEjBg5BTqkwTWhbRQAbx/Lfvvy10RKxbEGtMSeKzJE1ns0mn11nf3FxbW9967dlqZbNSubu/dziZzNKUucXc9tWdGy8+c3R8OJvPlNBZRAIqiTLKrZW15U1K8krAMGWd0Wgynrr5AtBwzv3pZOoHwSIM5/5Ca2XZVqPVuHhpe2197bfvvT2dDYihHj0+6AxOyw/s/vA0ZcrN5REC1CbUAotoeHDKc26lWl4u55vVZr5SK+fdcuAnn3x8++133r24feXGjedefeONvb3945PTSq3U3lxZW1ujpkEoQlixTArNMcYAAog0pkgrpbREGHLOGGPUIIQQRLASGmNlmooS6Nj2Sms1jlgYJga2baNYLjQvXdpqLdVKJXe13RQiS+LIcm1iaC3AuTtcKkUMg1IbEMllnLIon88HQfB4/8lXj95jWfajH//o6Pjkwd7jyexspd0olb0bz1ytlOtAY6hhsVJ89rmbj588iJNoMDjLF5yVdvPGC5cf7N178OR+HGupLKRz773zBSYUaFjMFTVTj+49ePGFa99/45VmvaYE654ef3SbFavFizvbQRiORossRY3lRrlcj8Lk448+E0JmIoviwLFKL9/aHY0H+4d7jmd7OcfLe+Px9LQ7kDzGwLbNXClPe/3B8cGJY3v+bH58dJAlHAKDEocgo726+dwzz51P1DSpdXH7YnttzfenWZYpRW3LQhie+1EF57HIENbnRlSEoQaSMWGYtICKCz9WEjXqK3e+erC/39vf708mAy6SQtHudI815N//vVdv3nx+e7sNIW1vrFi2++DBk+GoD4lc31za3d2+cvXC+nrz7pfrd+7ce+3VWz/84e9LKZM0zrJA8hx1TcfGGVNaayEUxghCrRXQSiutIYIQaQ2EVEwDAZHmkodxNJnNFv5cSVmplEbj3mh1eXd3x7IszjkTGQBQBYu8V5z5nfc//FWt2rqwtWmaCAC18MMP3vto7/EBBIRSI1coVKvVL768fXx8tAh8DbDrloC6v7a+2mhUMcX+FArmhXO8CEAwB3uPB5ROtJSj0bBaqV677OcLOZPYAFKlwXlkBUIAAYYAKC2FkoILrZRSmnN+nhXs9ya93mQ8DhZ+BqGVpQwiZNuktdRCBHd73UxQFxKvYJtmM583JuN+MAuSNM4VSalWy+ebjl1CkIZhyufxcJRkGeWMZBkwkNrfP0gWP8/nPlCKBAHLMhFHyXzur66ura6s9vt90zRbzaVcLnft+vUXXnihVq8/fPhgPvePjo+E4IV83qA0SWMhuFIqiWOlAYDYdi0mWKGS37iwnrA4DEMANUQ642l/EBOCTNuAWAOgtJJJEgMITdNQSlUq1Z2d7TiODcvwXG8+98M0POmdcJa5nru03BAypQaSGkCCCiXnq7uffv7lJ5yB1eXl5eWlTASDcQciPfVHCqlcMc8yLpSc+lONdcYZ15lJcLlS3L263d5aKVcLYeDf+YoJoSyTeKblUkcxmARsmvndTjcKsrt3Hpm2CzHlnCOM9FOtQCOMmOBcCgBQqVqq1xobmxs72zulYinJEtM2IYbj2RgjCDV46ZUXcrncnTt3Up4gCj3PcTwHETz3ozBkQqAwzIRQ1HAwxlprITiCEACNMEEYawDSNKvWSpcuXfyjP/7jZ5650Wo1Dg73j46P57NpwuMgC+bRdP/kpNebZIyvrrZ3L12+evUZKfXR4Rk1TAARhPrw6HAwHEmpB6OOgsw0CcYYAigkw5TbHsp77gsvXf+P//Z/Ojs66Xf6k/HkyePHnPFbt26ZhrlYLO589ZUQ3HGdLE2GowG5evNymmXhYhFHSRTF8/kcQkgQQQBpQIHWqUgNapi2qZQmBqnUylLI81ZjGAazk4llWVJroIFtOY7jeF5eZJxlfDweSykoNVw3z1jKeSYlJIRSamJkKS2UzJA2oFaSM6iIZVrVaqNWa+XdUhTHcZQFfgiwOjeFMZkSA9qmRbEBFAwXQRyEEEDBJUKIEhIFkZIKQ2IYJF/0avXqZLTw/cVoMPWn/tbG5u///g8//fCTd37zjpAcAIkQYCIzDZwveuPp4P6jO1/c+Ww8Hcz8frVOnRyiFKysNkrl0jxYXNhsR3eTB/f2N9vCdXOlXFkyGAbxbOxnsXTdzLZtLkWaJIZJyoXKtcvXh+OevxhHkd9s1fIFJ4z8zqQ/HPSD+fx8yk0UhFLGSrPLuxfXVtbX19cYy7qdThqJ3ung8KDTPQu1VLmK2V5ZieLwb/7mr23bTpOksVQ2TbNQtKN4YTtWvVHNsqxYylcblSSNEYbYIN2/P5rMRmVUMg2ayzm1eqVSr9WbzXKlXCqWjo+PR+NhliXlYqlYLPpno3sPDhpLxWa55Lq5Xr+7iANikGarabpwMU8UiDCMDUuE8/D2lx9f2bleLj0vFT4+7nd7k70n70apEgJSahXzOcdwRoMxSzkh1PUK5Xy5WW0maSIzLjMhMqElMG0r5+U8x7139x5nbHf3UqNZX1tbyRfzUqamSVzHBQqwND1fEgAgIdRxEsyDMTYxIcAPJnQCsUGGg74EolgsrG2tRtFiMOxubK0raumZaDXrjUa9Xm+mMRv1h//3z39LEKpXSmej7Ss7u5tra26BIxL1e3vtdt2ixq/+8R9sx202l3Z3dwHATx4f/OqdX2dMAkAuX7mxsrJcLLhoMpMqTDGLVQYzMQ4HEVtEcjFPZvPshOHpZntbczobhrOsezI2yif5i+3LpkWSVETzNAkyxTXWZGvl0vbuhuEBxpJJVwYj7NGVldq1Rr21GNNkNpjPGGCjWqV5bad9eWfX83JKZstLVYigEJwLpiXIu3bCMimVQU2I8PlqXWsJALAtohVQUmotAISmAbnItBYGhQhrrRVCQmsJgBQyCxb+eDw8OTk4PnpyuP/ANAzOZa87rlS86XQpSZYJoQCZ5612DRVA4BxLtJYAnM8y1t+gAtRAAwQAepoK0fBfRkK+PRFhTDCFEGitzs9GGgKgpFKcMUwQIYQSor+eZfN0uM3XgIG/Bg6tFVAAIfwvojLfxFrQt540waU6T5pqpb/DKv//DYgBwlhrDZQGSkMIMUQUI85lmqVz3+92zhCCb731ZqvVUkpxwc/5RimFIJJSdzpdwzQ3NrdsxyaUUINmkiutKaEaAq6EUkpBDTBmTGKETYMCoBlXccKkkIQSYlJCSc4q5N2aTEPLyFk5l1IDYoCxtbOz+7033xwOT3/73u/+9u/+ajQahwFLYpRzK7XK2mQ6wcDyCkWDKEqIZVmLxUJrXSjkKSZCcJ76w8GC8dixPSUlS2UUWK1mc3N96dGje+Nx/3wqgIaICVGtlfMFN0rCO/cfLuL46tUrtlUr5CyMEpYW867n0FUTrZi4trWRz3ur7dWj/f0nZ93TXKGwc/Ha81ffaBQvHB4dH+4fqCSXYUsjaqCSa9WIMkN/cXxy8ouf/0KkWavROtjff/zo0YN79wqFgmEYQnBCcK1Q/94bb5QqlUUUzOcL08pd3N6EWA5Hnfd/d6fRKtebFyvV/MnZ/niyGE7GGeeUDKFGK0sb2xeuVhotBOw45F/e++LTLz6PWXrt2as/+sMf5vOF1mqt8bjyy1/+U8L9nSubACmlOGMCYIgJphR//VfnQnOlBAJEIwmxVEBJJRAiEAENRJolG+sraZy5dqF7NhIZWlpaeeWl195861WCATE0IgpAhaA0bIkI11ArCJM040yWagUpQJwy24CGDaGJIIm7w/v/9M7feHn74tpqcw3+11+8/ct3fr60VX7zR8//6I9ezbkljJASAALkz9nUH9584XnTsv/bf/v71bWl529df+sPXmrcbRHLtO2S0sgg1ZOT0yCYACja7UYuj4kVlxuwWNcj/0nntHu4dxyxuFVZKRYb/cFCK7S1sXx595pLc/fvPzKJbVIbUbyxuXXhwoVmq3HWPcvnV9IsuXjx4muvv/6rX/0S6U+ykAYz/ujuKWOs3+8zxl94frNRa1i2Az0MFFWSrK3QrY3NleWle/ce9Lv9xcJfXVk1DaNeq0kplNaUGlorZSjbtCQhXGQQAiE4Y5nrOqZpIoQAJFLDlMWMI63og4fH3W6/Xq8NRqdzvy918OM//P7P3vrx0krLsz2CQJJmlofLde/x39+DAPy7v/zzZrNhOnQ5X1pdfvX5Z3fee799Yau9ulZIM4lxkVLIBVBKZExxIbXWQiMTUkwQhBJACeD5rHOAsSKGsDQu43wuX6jVGnt7+5PxKE4ChHVneDYLhtVmTgM+GHSVEqZpFvKF9bXNOO2fnN1rLZXLFY8zaRAJtfKn0WIWB35ydHTiuG6zWWcZUwoWCzWW4bPj6bAf9XtJo+5rrSezaZJZJl5eba6ZuNwfDObzWZykvd4ijORX9/Z2Lm0t1etRKiRnPGNKSvA0UwilVExwwZgUUimZZTwMwk63e3x0tLe3pxRF0PJniee5COE05nHMqAkgZuWqVS47i+nUMu1ytTEYTlKOhTJnM/3RR8effH5aqpcQQbP5fB7EWSYJwQgoaiDTznFBRpOQUg8jyAUnlKy11773vfXV1XaxWMwyNp3OGOPr6+vLKyvVapUx5jne2spaFEWLwD9vGBGMMUZSciZSiDGAEiBcruc1zL68+/EHH7+Tz+c2NzYh4cYYLxYLL+c6jpVlqVSSM5Z04iiMoihpNqvPPvvMf/pP/9H3/b2DJ7/74HfTYGI4dOpPAQQZ4+PJxLSMy1cv9YeL/qDf6XeKxZwGeDSJXnzp+TfffKVcqvW6w1//5p9+99v3fT/OF3Npwv1g4S8mpk0U0gCrSqOye33zrbdeXVppERMfHx8N+r1q2YYKNevLly9c7hx1B2cjmUCCDSFFHAcpz7hS3eEwTRPDwhpKDTUEGBOECSbY2L22u7O7215b54yddE8e7D3sT/uKqFQklmXmXDfmcTJPBrNBKmJqo3zFG0z6J92zxTxmHAHgBIECAEDoYEwABAgLJYTW8vyVqrSmhlMo1JutdqOxall530/+X9be69my9D7P+9LKa+21czg5dc49PT0ZEzACQIBFEKBokRQll1UuX+hG5T9B5X9AVS7LpiVbtIombZFgkQQFEHkSMNPdM53j6ZPPPjunlcOXfHEGwFCyfaV1tav2vlpVe9X6fb/3fZ7d3c7e3u5sMo3zyIv8sTc56neDKHScwpXzr//Ot3/HNJ0bN24+uPMkmKW6aiqWNh6N2smh4CJNU12HpokQklJSmaWqhi3TXpybW1mrWS68fO0kuHIy9MMf/wQFnveb3/qyZZrdbpcCjyik2ay///7WMhZpAAAgAElEQVT7choTzcZGwTYLWpokgR8CRUgBgISh74eBz3MGBCi6Jc0kcZxxQAGWBKE8y0bDiWEYxZI7Go3iJJUSOLaNTYgBtCwrjqOd7b1SuWjbFkZYUw0heBgFGCsKsYEkgkPJNIygRjQMOMbIcZyF1nK12lQVLYm7NGNJlBEVSslymuQs0wylYEPEoaappqnHUZxlmaqpjuUoSBmPRnEUM8qSJPMC7+jowHXdjQ1VMLS3dzDsDxcXl4vV4txyo9vtpzk1DFWRRMEIa4quk9F0+Ef/9n/BCsCqXFyZr9aKc/ONNA0pM8old6E5v/Wsd/h8P548b9TKCwtLCldYJDKRJB5LLb66WuQUJLNs7tSca5X8sb+2uGZZZ9Is6PYOd59t3ntwN08YTWHgR0mcZzHr9TrVuju/0Izj9MHdRx+89xHGOEnSg712p9MfDXzBpG0ac43GK6+8QvP8wYMHjXqtVHJPnF4aj8d+NNk72ClVagijdqc9Go8Yz0+ePllwC2maIgyIgqXkL7/62vLy4mDQv3f34c0bN2q16urq6qXLl4fD4bDff/z4sR+FTKIghKtW1XLKk2kwDbwoDbECg8g7ONwrFpw8jaHgtm2GXvjpp58VndrG2plXXnljfq5/cDA46kx39o6OOgOWo4RTnkVpnCmKWqs1sowmSeJ5gWHoju1oqq4SlfOM57R9cHB4uLuw0NI09eBgv1qtrazOff03X/W9cDLxDw86gnEAsOAUAYSRnEwGmqkWKwUBBUBQRTpEgrKMAeoUbLNgbO9vu669tLaY8TjKA8VE/UkbafnSiUZrtbFypjZ/0g5nE5ZlUh9uHkz2Dj+pl6umw65cW2u1FrKYbj7eQQgYprG2vn7h4tWDdvd/++M/jtOsVK31/U730UFOo9OnFoiSPdva8cKxauETZ1d1S3EcDdn2ONa9DEGT0ZjGwIujsWmbQs0j5o8DwmNYLTRM3dx7tq8baqlYBgbz42lv6FuksTpnOU5xtXmlUqkni4aIt2I9PXv23Prq+nxrDmMMpBCSYyiEZJxnGEmMMJBMIxAABSCcM55zBqTkQkgpLd0+PgvMslxKqaoKggwAjjESkglJCYGMpWkaTmeTTufo4GBvd3fT8wZYyaqNEsEKwtKwcJKF/XGPQ2Q7RUiQRIyCHEIJIQdACMAB4BAcn9gRICUEBEjllxkw9IW0AfzCxuNzR638vH8iAQCKoh1PI0ICiJBhGMeFdikBgghCDAAUUh5Hs37lSMEIH+e15OdRtM+3KPALqa//pEr/hV2K/OKU8p98dfxk/Xwuwvi47S+lTJJkNpsNh8NWo2U79sWLFy3TggCkaUoQUhRFU7Usz8IwTJJE1TTbtrngaZ4SVaWMSgl0XckozVgupYQAYYilhBgChcgkzTljqkIMx+JcTCZjVXXKpdo/+cPf7xyN4pgtL29AiJIkXllfqDccpwB3dsLd3YN79x66bqnkNmzVUpWiQmy11sAII4yyJM5TznNULCwpiiIEIxhnSdTvdiBEulFCQBeSCUE5M+OYzMa0UVstutUgGgqZMB6HceiWHE3XVUPt9buPHj/s9PqGZvl+WK3PnTp17pu/9QdJkqZZKkCeZ4wx8eDB/a2tp4NhL2PUsopf/fK3Ty1V4pH86aMPzTPuaqNxauMEAnBrc08y/vD+g09v3Nra3AQSlMslBCXAuLm4+DmhWlVdx2nNzRkFZzQd7+ztDiaTlZXl1bVTjWb9/oM7P/zhhxIYaY4O25OcxqqKjzo+RFa94nImRpMZe/JsYZ5lCdzd6tz+9JFumP/yf/iXp8+eazRblFGT6uV6cWl9sVh1MhaneQokUAjRVYMoSMgcwuO+FQOAHQ/ICsEEw2PoAoIwTTOMULNRO3VqAwiSpfxLb7y1urKRJplb1m1XMgYAoIznCAtEhK4QKRmQDGLFKZt5LnrtoWWZ5UoRqDTJ0ySdAAjdirz2ylq9URSS//yzv3n47D7Rrd//p996/ZVrdhEC4EugEEyYkEaRrxjlcs2st8qXX7j60S8+2D3cvxaffv3N669+6fKjh9uDwTSK82tXL/YHg8eP7tumnmO5sLB4997Dp0+eerNZlmZAQEO3Hz979vNf3Lx46erK8sYqhM1G09LsxcaSoJJg1XWLp8+eXV1fRxjPvBBD7Q/+0e+trq0JIUuF+WZlrAB3PB2PB7GiKK3aWrVauXLharVahRA+e7b56MGjzc3df/Ev/vs333xLSry0tGzoxtbW1vHmIYwCQ1cdx5YAMCqOO2MQIVVVKaVZRtM0BgAiiIWAaco8Pxv0pnfvPrl7+/Hp02fPn7tScM2/+e6f1+vl//a/++dLq7Vi0UCYC+gzGJtmYTDwd/Z2c+pXK42lpZaqYogYxhhKYDnGiZNrruukKeWASQ4khERRaZpPZ9NCoaCoSpblXCAkoTwmdkBIyDEHHSgKIQq2bB0Dba5ZO312ndIs8L3Do/07d2+3D/fv3P1MSur7U4jgmdMnz104LYT042lv2HZcfXG5oakKwZDxfDTupnlUcM16s1QqO6qGsIIcx2425//h7/yjK1deyLL83t0Hu3uHtVqdpmoa5jTVVpZa58+tHhxOd3cPn289DrwMSjHoT3WtHYWBpogwnM6m4zAMkzimlGKiaoqiqRpECGOsKsr6xgmr4H5862e3bt/Y290rVyuOW0/i+MLFi4yxRw8fDYaHjmudv3j+9TfeUFXlf/3X/+bZ4+3QS8ollzMRJbnj2AiiPGFhx6ecxWGKdWC7WrNZnY5Dnsqr16+98+brr7/0arVUp6ns96e2VSq65Wq1mmd0OvW2t3cqFZ9zUSyVojjqPerpmq5q6ssvv7S2sdbrd4+O2oNh3/dZTnNFUQkxEMFcconh3PwcpXQwHCiG8MLhxzcPSsWSaRuaWeCMAZgvLDUn48nh4YgxrmnEMFQh6M7O9l//9V+Zljn1pp1OZzAdeJEXJhHjwCkU0iyan6/qunrt2trWFr5zZyvNskbDfe2Nkykd/+yDH+mKNZuGnc7wsHvIcqDr1nAwBRBWG+UwnWVZJjE4f+nUl956cWGpPpkOj7rd0AsjLyZIm2subCxtrC2d3HnS9ryoUCimKaV5RhSUZHmYxkE8Ypwqmlqrlu2CbeiapulhGO3u7O4e7c6S2f1HdzzP970gp3nCYwpzKTiSMkfk1v2bAADGWA4z0zQrrXKa5DJMqkaVU5mlue/7eZ5DAJigCAGIAMAAI2zoapolaZ5ACbr9I/xQrK4vFgr2pQvnL166gAi88fEvnm1uDidjq+AoUFuaq7366mvXLr1kG8XQD58+3Pzo/Y+vXH4BN/Duzm7FrTCLTWdTDBDjlOeUSSClYJRqpmIbRrVc6fU6//Mf/Wtd0RYXl166/nIm892j/f/9T/4dRjAMw2fPnnn+TAheLLnYxGS/vYswnp+ft1VT0RAkIk3SNEnCiHOQZTzjVPIZ54JpmoogwgQkUZylmWEqCEpKU0KgphLGeByHhKCCYzUbdUrp7t4eAIjmMoqiVqvVarUAAJZlaZq+ufk8SwPTsB3bcuyCU3A4Y4xxJvjG8tn5+bn3458NBwMVq5cuXNQNZTIZPn76MInCNMwE5SylLKVEJZZhAQAklznNIISKqkAA4ziOoqDX666vnC+7dQSVousMB8M//dM/KZWKtWZt5k3iiDLJM5bILKcCVvQiUQnECCkAADadjv1wHETT1fVlQzcQxLZuNcrFjeXCdBxPB0m1QOvFZkGvdo/6lPLcy+7delAqlRaXFhZri5ZiTnoe4qBUcuyCPjwcPX+4v/d0wnmOIaA50k1smcYxuz1L0lKhouv608fb04kX+HGWZLNJFs8kZ6CxtPjitesXL1zpdA/vP7jjuLpZULLMf/Hli7Vaw5tF9x88OWwfLSzMvfrqS7VG7catG2HsN5uNRqOGCEAISCn6/f6jRw8n43EQBFEUnTyxduniuUajPvP95zvbZ8+drDfLd+9/VinVFudXbNfKWNrpdz++cTPJA00DPaIGzRhy0qrOQ2CYeklyLY0Ry9Hpk1fWVtDtu097/WQ2PQAAaiS3NLXgOhiROI4xVmiWt/f3AQBCMJ6zYqG0VFw4e35jOOo+efZQxTiL40G3t/V8y7Lsd955W9fNTqf/N3/9vYJV1BT7Rz98L8tEvVWuOUUOaJSEURppptaYazAhaZ4eSz4IQZZj5izbb08VFXCZYRVgBUGFZ3zGEJCYRmA/I75lqWfOL7Ak9UZTZEABOTDjKO9BoLeW6wgahm13h+MaUCVCxFRns353p5s9S0eT8XA4Wj9RbTQdx9X3D9tIEcOsP79Y1y11OOz3+gMv9OkByxI5GcfDo8B0KvMn5mf9yXQWVMw6g9Qy7dUTy4EfHB0d/eLOh5Vm5coLV3/j3bVeb/zk0XN/CguWdfbE6/4Qe3h2+dzLxaIFjq1IgAFAOQAQIlPXkixllAIJEcKfo64gQAAKKTFEmOBfLSIUTBAABCGpqYxlcRJBIDCGkBDOeBCE+/v7h4f7R0dtxnJNwxIADhJCUGOxOpz2tn66F0V//caX3v7q175eMAsAg1zmDMRYCgOSKA+YZJpq6NDBQk8SrhBHJUqaMISkph0PLL++hABfwIKBX7bWf40O/mX1U36xeSJ/vZaBGGH8hS3Krwv0/98NmS9eGGMI0XG461hu9Xnii3PG2PEshDE2TRNCyBiL41jTNEJIlmXH93N/f397e7vb67719lura6uqojLOjp9sjFLBBSC/Nk4qimKaJsKICZGmKUQQEyyAgBhgCdKMYkwwwIxTggAAJM1jCbll6VyEAIlaw5QC2A4qV08LjgTHlELKgZSgUICc8+Ew293tTcbJ0uIZIBUATAAsIF0ILAUBIbmkwjYdBAHnvFmbq1arTsFuNetJEv30pz8eDgd5njuOE4ZBFI6HQ19TnYVWMc19jHPbdpBiZFSN+2Ga534YJGmoKHh5eSmOQ11TV9eWKBWD/uHHn7z/bHPz6Ogwp/H1ly6XqwXP744mHT/0bMuyNGJhzbJKZ5ZPfen6l65evqRp6oc/+XDY70VBIDj3vNlkMk7yDEIQptEbb7xRqVQmk0kYhowxwzAAAGkSf+9HPxyPBr4344KXSsX9/YPJ1BuPosXFkwCA4TCL41mex1ykT592Fxb6J09sXLhwHuNyGJOPP360t330+OHzf/wH/831F191nIJhmMdjpOM6y8tLDx7d54IFUeC4jq6pEMCc0pxyVVGP+00AYoWQXzPjPg/+IwAgwce6Iby6uqprxsF+u1Iz6y0Tq7aUPOcZwgJiiRCIkxBCbho6k4wymmfM0G0BQMz6CnCBpgLAVE3aCplFh+Nwh8ruLJzkLI/So8vX3MvXWifPNq0iZGCqAA0AwABlkHIspAKxKQ0JgUIuXF3d2c/+zz//o9ffuPra69eKtbjadMqlehyyn/7k4M6tD//ZP/vn6+tnnz55vr291T46jCKqarZpK4apJjnNsvTS5XNXLl9rNebdQjGLk/bujhBsMp58dvvTMBvF+aTZXDhxcnl1fSlN2NbzLUyUkxunDc25eev20sIJQpQkTg4P27Evm5U123ImkzGgBgKaSkirUWnWi5TRYsGMQ3U46Di27jomhEBXFMk/v8MEEC4kgtA0C3GaIEUvVWrb2zt37z0xTZtR2O9Nv/cff2zo7vXrL29vb49G/cWlua/9xrvLq5XT5+aJmkmYAJADCAFQKBBPnt/+3vd+urx44tLFc+WSGcZpmmaSq5qKAQaKrgzHg8l0sLaxppqaEJyBDGug1igzygEQlmUyLlJKIUAAEIwRwYoELGMUfe68pQymEjJAhE5UXTNtd/3p5qNOr4cJObbdvfvuu2fOnEbAkYDFEd3bOUiSWNOxSoDguWHCV14744Wdh48mv/H1N1uthZkfvvvum4363OVLVx3HNg0VYa3ovnLixLnHj590j561D49ajYXQizCRjmOVCvXrL1YN4+6DB3f+jz/+03Pn1s6cnUdkenD49Ki9XalUGOdZmp46febCuQuXL60/evR4NBqbyLz/dDeKIgY7X/oHp3+3/iW3WIICUEpty/r5L2597wePrrxwpVhp7B8M2v/h+1GUPnp4kCUSKWaYAttxF5vzAjJAJFJhb9gVWCyfr2NFuq516tR6EgUIiLffvHrhzHKpiQ1dMMkk4IWC47ouhDCO46NO++79O1euXL169QXGGFEUVVcpzRmjnLMgCMIwTNPkO3/5nQ8/en/mz+I4EpI5ruWWnWq92FiwXbdwWTmh6wZnPPC8er2p6/p0Ov301medTrfWOLGyMnfy1Orjx0/iONFUNYmT/qD7nb/8C1XRMMEMsKnveVEoIFhcrp86tdxq1QEQ48mwUi1TmvZ6W6qmqJocjwfdvJOlTDKoa5am2idPrtNcpgmzTDvNkpRGpgVUG1ABNk42L14+Va3U/vZvH/3w+98XDF2+8MK3f/P3kCS7T3e//90fCyZcpzybzHRdl6ocTvpxnuQ8BUguLDZOnj31zpffNQyj3W5HUbSzvbvf253G41k85ZyZpqXpupBCKBxwjlRsFrVyze33+4xR13VLjUa1VlleWVRVVcFatVTf2dq9c/vuxPcA5qZjCUZVlTiOOZlMhaB2WSUpgJHI0rQ+Xzt/ZePEmUWrhPqz/UfPb33w8/f+9rvfrdYb5UpJ0xWMzLW1jd/7nW8RRX1y/96tm5/OxtP/6lvf1lRza3tnf3t/rjmvqopIAOAKYCiJYkKIrtuubUIIcx8mPohn/lH7kFNGbt77/g9/xjkXXLT7o+l0ijH++td/w7KsKAqLRTeMQtIbHCEIMZbVcsW0dCFsXVdiFQeBz5lCEAz9mIucspTzTFVU0zAxNDCSnhdgBIiiGFKFCOYZAwDmOW0fdjRVd4ulExun9g/2e90DVdWqVY6RViwW19c35ubmBVfu3bu//XxvbWWtWi4uL2x4fjibTZPpxNQKaysnHNtRVfXHP/7hsDd48fq1b3/zt//V//ivHj2+zzLuTz0uqGkaRdctV4uNRsO2bSnEw0cPsyQzDKNUKilEUxSl3qg0q0vVSu1mlnU6RwJQL5iEiZfQnOjEtPU4TlRTW1ieUzUsRN7utbECTFMtFu35xVajVb179/7m5pZtF8f9UIXa2vzaUJl6XvD80VazOV8p10+unMhy5s2CZ0+ej9vjweFgdWHp1KXTGxsrv/j4g8d3H2u6oij62sJae/8w9HMIccktxBENgtixrTyn7XanVm2ur20gof3d3/14+/kRlBBIRJAuEW+1Fi9euIqQapn2pUuXuv2DJJutn1g+c+5Es7X4fPOgNZ5llDLOO90OE/mX331nPBk9eHD3m7/9W7qhb209n0wmnU5vPJ6GQURzbhjGYDD88MOfl0puuVw6cWJtOp2G4cy2nO5RP6d0cXm+VCudWD+9ceLUeDo6ah8+fvjYm2ZhRYCyYahawW5lMUlCWCo1XKcxmYV7u+1ed5hlzLKs1nxrdXGOMxaE0WQ8m2vNCS6fbz6v1+uGoU8m4WgyLJUK//gPf9ctvb61deGjjz7ACK+trzx88KjX7URxHPhRvz/s9Y5Wr6+tLG98eutWY6729pffLFbcvYOdD37+HlEAwpLSzHELJc0tld2M5kmaJHlcKJjVcinJQy/wZ9MRhNx0EJcxhwSgFKnB2O/2M9pa0AqGZhW5QiLXLczPVW794iHP1LOnrqtq0TDKDAAmQc7laDr1Ik8SHosAmXl12Zhbb9qOFsZ+c7VpmgrRzDQTYeI9e743nflJQoUIFGIo2AwzOfaj9rBTsmqqaQWef3T/pib186cuWq5eoJbvT+2i4do2kLq1XJqvrz95vPV882PLchv1VrU69+Of/Hx+oba+vlQuWYr6ee+C8zznAEGMVQNjDUp0rCeCmGiqKqQ4rnYDAPKcRnGsq5qqEMYBwogQ1bIwBAAIQfN0NPR29g4ePdzc29vpD3tCJs2We+WFC4SA8Xhy//79bn8aRhkmhnofI5u+9NILbslOaeiHQ84zXcGapmOkhB5CzNBQqeQsIKnkOVQVAyMEjn1qn88kCECI0RdbJccszV/NLeCXQGT4S+s8+M/AX//vM8n/zy7lP//l8Vbmi857CCEhBGN8LB9I07Tf77tuwTRN27ajKIqiyHGcJIm73d6dO3ds2/7aV79WrVV+9f4qpTze+cjj03dF0TSNcs6FwIREacIlRxgrRBVS+KHPJQcIKrpKMCHyuEWTRnkCcEqwREgiLLI0GQ+OMFYVxdD1AgAqRorhqGkKwljkOcYEl1xVCuFNo87huFZvVSsV1a1JrnKGAABAcs5y3/csy1xeXvrGN948fWadEKQq2PN8x9Hfe/+Du3dvjyfxXKt15fI5z5tNJpNPbnykqkjVkKbjUs01dbta1jFEwUwGET9/7vT1l66qqoYIBBA4jtNuH37/e3+1vLy8MF978uzJ3Tt3CJFhEDqWbem6bRem/fF3/uzPDMVxHPfS6ZPf/cu/oDn9J//0DxWCR6Ph48eP0zTJsvyzz27FaaoYyubOZvY4OzxsAwg1VXPcYpZlQRCMR4M8CaGgRdctltyVtfXhcJjnue0UPd8b9YP9naOF5Va9OS84C2bgwd3+0T4tlyu2XXj+bLviVr/6lW+vLp927LLjFI75CZZZkFJAnNZqDV3XwjDSDF0hKiGIKIqUgAmBEEJAQcfYVyEBQJ9jFSTgjHFGiaIQgoAUpqmpKu4POtVqhbFUYkwIUAgQMKd5lCahpmGiYAkjjCWAQhLBQRhnaZCOAMnNCCsqpiKOkvHe0dbEO5CSzvxQCG451uKKqaiFUtlWNElBSMHMD8bTaU83VcMwTM1WHSPM891Op744p5cWP/p3/+H/+vO773/03Uq5ttBcbNXne11v+8lTAvFia/7a1avrqxt7+wdPnj6+eeuTOJ1xyaI4SrIMItJqzZ9YP9mqLw16/U9vfPpv/83/VC65qkp29/a/Zn+9Wn51eaHV7Q0ePrh3796jVnP+nXe/Mh5NZrOhFHm73fdmQeBFly5dfu3V165fu+IWnDiOCCKddjuOQs+bpmlUsJ04TYkCT53eqFRqhqFjjIMg6Pf7zWbTMAxVVRjnWZbHSSoBGE/G9+/fz/Pcspz5ueW7dx589OHH1WqxWm0hxHb3ntVq5Zdf+UapohkW84IBRCGXcU4jQ9cJUdvt0WB01GqV3vzSq0uLG1MviOMUAogKCo1zIGS9We/3uOdPUppAKgRgjHOCiK6ZWMUSQC4FxFiRiHOIAIZIIogmE++oezQcdT1/mmZ+RoOchjnNLl964dTG2VKhsrG6vre7/5Of/LRRr7/22qvVas22LQAEBMC09PmFpmEqQlAIGJdCM/C161dOnj7pedHO3n6c+UtLc3OthUa9XqsVo0hQyjWMXRfZdmFp6XKpBD/8kH5y42du0V1bX0nTeDga7O/vfe0bX3n77bcJwa35ombAvf19ibPF9UYSxaWyvbh48oWrLxq6+eDJ7fc//GB3Z5dAXCyWMFZ6vcHli5cWF+fu37+9u7N7dNgOwyjL8pW16lFnf2vvMOd6mgEukFMqzy+ZpqFmaZzTOJNT3SKGoxoFVdpKkGY+H7q2gUzs54NSuehazmG3rRCcpTScZRp0a+6Sqqpxkmxubv7Fd75z45MbXHBd186cOWnbdprHk96QEBhG4WQyLboFt2g3zaoXTDrdw1arNRhQohh/+F//fkKDx5t379z7mAvu2AWMMcEEI+xHk0KhkKapZqH5xbplqQTDgmv91je/USyWLdPqtDv379372c/eP3np1LUXr7346vWJP95r7z19/rRcKbhF64MP3yuVC9euXbZtY21t8UtvvqzrGud8NvMJVvxJ8NFHN/Z2u9NxRyGEEI0QwzYLlMLAm73ztZdOnltSDLC4uIShsHRtNsqePujrOqg6nXazYyj2zlb7xsf3lhcWiq5bLTWiJJjNvNEwEJgBTXIAUpbO/P7Pb7xnFwqqqmmqVqzZG2fWJ+NJmiaE2ARhKQASgEgkMNF1VS/omq1ZuRVHoZ94Xjwd+8PJbNRstlYXV6r18sHB/tQfqwax7UK1UgEAzM01Ll++JCXf3d39m7/5gUpkoWDp9XK5UqQsv//g7mDUK5dKT5484VK+9eV3d3f2GIUXz1/kVCBGfvC3P6WUTSezg/12pVJZWVm5dfPW9tauo7mRl4QippQjiJCASEAFEJ2otm4kaTodTT7p9wAQEAPK6Ora2ltf/TIAQNe0tdXVx48fP3z4YKe94ziO67q7R3tJmpLjSIAUQlOIoWmaquiaZmq6P5mJnGUSqCoRXGRZnKappmhGQ9MNDSMYxwnBWFWwEARISIAym3kQYtvWDg+O4iQ7cfLEbOYnCUUYDYZjCcnbq+tRkn/8yae3bt7udnsQKHHM9nc6h7td1y2urK78g7e/MpkNb33y6Zfefv13vvU7K4tLP/jR9z98/8Pnm894xlq1ZhyHClI1RcUAAYHSMN/2doiCFVUxdEshWpIko9G04LhryyeWl5ZWl0+kKZv5k4k39KbaeDyZziamrRRcx3ULURgiLDOWCYSyNO0NvGJRNwwNYuL5YZTFNM8c23EL2eHucDwIkjDHAhGAYy8GVeAYjlsoSYACJ8oT2u/3ozj63l/9oHvY/erX3om9VGSoPxwKmfv+FFNsqRZEJMsYQqBYdBYXFhWiJHEyGk50pWdoDuAkT4RCVMEAIerayoJpOFube083HwKYNZrF+cX5Ws1ttsqWY1GaTyYTxpimakmW3Lv/eDgcXbh0isu82z1yi4V6oy6EaLfb7XYbQjQ3N68qiu97EAhFQcfveIZhFAp2mjrDoUoUhIGSxvTJw82MZa2FpmlZS/MnzmxcCb1o1Bsf7XsathbmztJMzRJl5fyZZ1u7P79x69PP7h0cHjFGq7VKqeISDRdKlmZm4LsAACAASURBVGkbEKEgnIVhTDkzHWturtVoVnf3tpIkPNw/IMpio9FACD3ffN4f9Ov1umGavu8Ph6M4TtbWl5dW5paXW7/xjXe8cDaedk6dX67PXbZc8v2/+6Db6QFELVszdVs39SAMPX/mzzzOciB5nPrjybQ/8EplRVLKssSbxLotFhfLks+mo1EUdjVcsFTD8wPFJXP1hWqz7E34LAhObKyXKwtpCp5s7ewfHmi2aTMnSKYZj5AqLMfqjodFUFpaXh6P+v3hpN3pX7x0fnlpTcEuYyJK0nv3HvUHsyzJDdMMk/Cvv/+95ebGYm15rjQ38Ecylc25Rq1cqTTs3/zmO7qpqlo+Hs58j0aRnFtorG2cUhQDQoSgaM6V0jya+TPDwhJhAAWCUEjIqFBVFUFNcsI55BJyKDGECEMuIBdQCAgAhhAqxFAUFSBIGVMhQVhBgGdZGkWJ502HQz/yRaW8UKsu2bZVrRXckmoU+N0Hn/Y2d/e7/STPAAEC8cPxc/05X71QiIja6e51untx7CMIeS6hUA1SSn2igsqZ9RdX5s83quucQ0AAIQJA+suEFf5lNgxLCSUAx5glhP6+YPmLgTEJwBeoweC/xCWFkBJAADBG8Nfs4+OKzecfNVUruq6qKUBKwbmuaUDKw4ODzc3Ndrt98eLFpeXlarWCEDwW8fwq9yYhBBhzwSFCAKIgCFVNC6NQQoAwwhhxSdnnbk4dQJBkyUG/Mxgc8TyQIoWQWbZpmaZhGgohs4n3+MnTwE/SlHOKIdDKpeZXvvKNaq3pEowIZFxmiTx79hznnCjQcUpQqltPOwqx67VarVYDQEjBzp8/qxtaEPimpQNA5+ZKCCFFoa2W47pIVXNNU3SdGiZ/6613DdMYDkd7ewe93tibJjJTsxxBamUZnaXBwcGRrWZnT9nXX7zguHoQ+ds7z2YTr1mvn9hYwwR1uu0szfJYFK15mdu+5/uD/Ol0u7M7KLlFzvhoPBoOBqurq3k6FoSMxoc3br43nc0URbFsa3FtvVptHB4edgbdg05bVXXTsOKc+37geV6WxQqSGoLd3hgAvL6+/ODBvYePH/T6A84l46JSb2UZ8Wfw5MlLs2kwGoxiD0QzXnBYr811pJlmS1GKEOpSYCkQgAJAzDmnHAqgSKBIqECoAqhICSHAAB6bUD9n0UkJj7ndnzeyJEAACAgRlEJSzilREVHVnLLxdNofDevNKlEwREyABCqJijOA8wzkEc+EEFJCCRUotURyqVLFQLquQcQnI29vf2t7fyehE7ekcYDTjE294PTpSxsb5xzTnUwnW3tPkmwWp5OMjgtFU1MJANAyKnEEOl5/nDhCwHOXNsIgjPzk9idPb/NtS3O9UTybBjySe1vPW81KoWTP/Oedwd3R7AlRFdt0KBMSoJzCB/ee1YuLrfLKJx/d/OBnHwVeLJgAUIxGk/29/WebT0rlYhCNp7PO8617j5/c3jt4miQZwVq5XN3c3D1q98rFqmMTQ0e721vN5pyhm08fP9rZ3qRpfLC/s/V8oVlvWo5dLrrmmTOMc86oomBVVThTp9NpEASKqgopp9PZ3u4+wshx7JevX+90+1tbu//+3/+Jqionz67admFvr33zsw+/+a1vnD5zStPZwyf3J94hJvFgvA9R/tIrVwnGs5nf6Ywqxfmvfv2daqksEZcCYIyFQElCFVVRFEVToV1yMpBNwlkBWoWCJSAHUApAuQScA8GRShBCSAiQZYJSDoHodGe7O53BsBdGs5zFnf5ep3fQ6R7evvPs0sUrL19/eeJ5umW2FprVSpmo8v0PfvDe+xQAXi6XojBaXKoXXBNALgRLoiwOqKYUTF1NE8C5bNXKr73yAsYqQoiz3DKJlDJNwyCIgiD0vWA03la14Le/9cbyynKp5PpB7PnBzPNGo9HW86cYo/39g939GdEyREDOsqPD7kvXX3r3y7/FmNjZ2vnwwxv37j6bjGfVajVNIwhx6ItPPn706c3N8XgcBjHNqarqACg0k5TDnEo/DQAmuqEVS0bBAaYpECIZA1EWc0AVB9k1c/5MpVTbqNZrtuWEQXrn0/tjj6VR9nzSZoleK5wcD+L5urO2fqbXG968cfP//rM/U1T19Lkzb7zxxsWL51UDH3Z2c5ojjC3biJJZt79fLJ/Z2dv8i7/8zmjcO3X6hJCy14dc4tbc3GHveZR4X/3GO7ZjB36w9Xy7c9QZj6dRGuiaHoWJqmqmYfUGXQQRkNAPfCBBkmRHB0dpkp46deL6Sy++9PLLp8+fGXsjqIDnO8+ePXsaRt5o1A/8CcvTeqNcKrkFxzgW+6qKami6VtNefPGaih88Sjc5BUAIluedSbdUcd966/WL59aLVX006x3s7h3utxmHt2/eFyms1Koq0vtH487B43Aav/TCy7PJbDKc5XmWZFGax5DQk6eXFtfnIhr70XTs9yMWarqpqLrkguY0SdIoDQQX5WoxTbIwCDOacSAQgVGa0tEwin2MISSAYAQAYjxvdw6dgoMUBUCsqobrlgEASRLv7h+d2FiTEj96vCkEnUwmpmXUqhXXtcfj8dRLKO8dHPYdx2nU61euvnD+wkuMsuebu/3uOPbAfGup1Zg3LUsI4Whe5OHtza2f/fhmkiRpmuYZFTIBAGCMVFM3DEXXEKM0S6cT6gnBAKCKIohKdFuL4nzsH/zdj//CMM25VstyQbVpbvCl733vZ/Va6UrjzLDbBgCQOIgRwlM89YqeqVpSSMd2dMsxNCOQAcuZrumc8SxJozDJMTUNz7EcQohlmfLYPgQgBhhgYGgWQtjQDEwIzejO9q6hWysrK8d/oX5/MBgMMZ52O33fDxjjClaSKM6TLEvzLKVFtxgGkWTS0PSi44b+jDNxcv30aNz3/ZmKtEqxWimWw8hP04hSqmGt6JQUlUxn09FwomkaREgIoGsG5/KgfXjrs1tHnZ6m6nHqlyoFrIAoC/1YFkqOZVtIgYajExWblj4cDWczL06pkhItTsUUmo5TqTQC36OUDwez2cT3p2ES0UKh0Kg2XKuysrK2urrRas1rusGoOHVi49PPPrvxyY1+t/fpzTyJfYKRomJFRQBwyfFcY3k4Gg7HkzTjWMGmpSpE4UxMx97+7v506Pe7o0FvBCWkmYAAV+r1f/jt31VUsrO3s79/WG8U1zdOlaqWXVBVDX70i190j4ajQVhwKoZhB2GIIMBYPnp4P6NpTrOPPvzIdmzKeBLHBad46dJlQ9ezNG0fHUwnozDwUpHW6/U33/zSs6ePwwDONar9QS/J0zzJIEcaNg3ipAHtd/qCDgQFIgcdr9+szr949erRYS8KBETGaOS32z0OpO1YdslaP7VSr5V1FUdhkLJYgDzMopTlpqN3e+3JZFguFhijmqZKLgAHlmW98drrN27e+vFP3z93njZbdYKVolus15qlUqlaLQJIDRtrTrFaKxGFF4rOW2++rGjkwaOH+4c7R0f7s9m0NbdUKRQdy3rmhcPucNTtKRrgLNUxrBTcgmFlYYgRVzBUTb1kKTJG/nRoa6RWKOYxz9NsNBrnORcSppR1B4M0J45ToSyjPCMq1HQiiOZW55lM4zyJcjb2/Hz3cNQfhb4vKG1Ww+WWfv7k9clksrW9A5mOhaYRVK3UOBe3bn86XvDi1dg4rUGVGrqm2DKiozwMVDNL6Ozp1u7RwSSOoaIUi4VWvbHcmKu1D48836vWighLghEHggOIEYQAYaIggBFSpSScHSepoPw8nyKOWasQQi4kQtjQdUoZZYwxTjEiGGOCEdRNkxCsG3qhVp0XgiuKYlmGXdCQRlMx7g1/9mxnP8hSRADSUMriQZDKg/DTp45pkcH4SIpcCi6ZCL0McaPm4t5RlIcDBVeKzlKzAfM0J1ASKAGgEB7vMcgvKWECQnQcXjseQuCvmJp/Tx//9wBf8L/MtPL3xZLw76lajjv8QkiMkWHoEH7OI97d3e12u4ZhFIvFarW6trZWLLoYIyGFEAIAiSCCCP9Kz8I5RwAIIY53MpqqSQSY4FmWYoVAjBRExpNx++jo6ebT9tHuaNSm+USICABqW7Zl2qZumaaTJexgvxP5WRIzmoNyqXliAwd+UC5VNE2ZeIEEwLSsjbX5kqu3mpUsZ4GXVEv17tEQQv7W2xeq1TKEYq7VnM28h4/DNJuEIYLIVRSkaUJRc8ZmUTQgxNaNUqPhXLy0Pjc/n2fZdOrNprE3yWce92bZbDrt93t7+zvBdO/Zo36tvHnh9CWaZ7fvPWAsdMzi0osLvX5nd2/7YGdPU03TsBVpiixJfGDpLkuTo8kBrUdAislk4hQMhOmPfvRdAcBkMml3djzfBxDNzS24lSJRwNSbzrwZRFACwLiglHMBMdELiqGrBAPR73QH/dne9hHLgetUVGLtH7RZnhXdahwzwUxDa8REN3Xt6pWr1WpFVciVS68uLTavvXihUi7pugYAQBhKiBmDAGAIUBjEqmoU3LKqGQjiX/ZSPjdvHMtJESIYYSABZ4JzDiRCCCkEChlJmQMoEVZNy5xbWIzi7Pnz3WKlpBmYilygRKBIQt9L+lRGRAdJmsZRHicyDkQcAZopWNEqPFcEHPVn924/vfvwM4Cy0+fWa41qs7Z06kSx1mgVi2UMoYRpnA27g52UTbCaykRHGcgyZmhFhRSay+7W5v5o6Lfqi3OtxXCSb97/iY70ublTNogKWhg54e0bd548fqDbKMxmI284mnSrjapZKKrElpxHfrS19ezkygn9bcVQdUt3HKuiKARh2Kgrve70vZ/+QtXsMPSfb271et3xeLy7u10uVSqVGmPJbDpgNCoWFhcX65WyffOTTzF+YBrW40f3vOnIMnWCIKN5msaFgm3quoJxmudCCF3TNFUzdD3Lab8/aB+1dcO0LGdtfR0AmGXZwUHnxs2bW1vblWp5bqFeKFo3b94UQr72xqXrr1yo1ardfifJvf2Dnd29R1Ov67hao1VxHDPPc8cxWnPlhaUqARgCLhQchBFlsKSXkQok4bHIVVspYac7OGQoMIoNAKUEkIH8uFkvBMLg8yEWEwQRxEhWyiUpNubnFuLU98PJ1B8JAU2rMJ0FDx4+mYzDer1Rr8+/9pqVZ0kQxLPZKEl8RlMumKaqxaIrOJtOxwQmccTzDJqGK3iaxtnG6lqjWdMMVSUKzfPpbBpFAaU5IURKCaG0C2B1vVKpkhdePFmvNwgmSeamWZVSdnjU2dlW0iwY7c3G07ZhUwnjNA8nk9gP6GSa3vj45uaz591OL/B5mqCjtrc47zq2m8TZLEk5i/JccqoKoRJkMkq9aZpzxhHAmiqxkCDPWSihpRhI0wGhUqaMwwwbUuC83KzNLxZLJYcQI8vTmT/zBkMWKP6ANp3T7jtzi/Vzlu5Mp9EHH/z8s08/41K+9vJLr73+6rlzZ+I42tnbCkKPc6poqlNcBIiOZ72/+9HW/v7BvYd3z505V29W33v/fUXHi4tzcRoSBc8vziuaMvOn+/v7fjilPGMiN229XmtAgAMvzHOqqChN8sAL+/0+zUWe0/Fg0mw0X3nllcuXL66sLDmOPfZGvu9vbj73gpmqwjSjlGZC0DCYOY5lmqpCiK5rtl1QFc0tlM6cOmVrtm0Wnj58DqFaLtcFh5qumKpu6xaByB8HumlTlj9+8nzQ65o6kEzkMUujnKXC0u1qo3p3fG868RnPJaQSS11Xas3y+sllQUSUhUEUaZoex9loPO4PB3GcqqpGCNRMs1wuzmZeHAcASkIgQkSIjLE8Tlih4BBMaJ5JKSnlQZAahlNv1HOWhUmQs7RWq84v1DHBs+l0e3eb0hxh6Bac19945cL585VK5eHDh8+ePev2uovzC4VC2bSK5UpjeWXVsZzV5bPeJPLHSa0yV6vWDUONomQ4HGuKM+xN93c+dhxHCBkGiWXphGDOaZ5mgkGIJGd5zjIgOSZIVTDEiEPhh4kEnCAsYHb1hZdWV1c6R4dSiDhJVI3ZBdUumBLQMAwJkgQwEHvpbBRoaColAAwZupHFeRplSZg6touJwiDTFF1wMR3PeCZMw1QVjeaU0pxgRUDBmXDsIoJYArC0sCyg3N7ZKZWBaZkAgGPo+LPNJ5qm05whIjGWcRJgKBHEWZqZphJH0zQJABRZyu7evnPYPtjfPZBS1CvNhdZcf9CLkxAiEYdRnnCEkGBScKBrlm2KNM2TPINQKIpCFI0zPhyNZpOPdf2+W3BVRYEEahaxXMOhFjEIhzyhDEIAAcw4o1IIBIhKUkpH02AWxusbpzbWz+wf7O7v7h8d9izVKRRcglLXdU3TxkipVEqVSunqC5ecQjFLsydPdM1Qlpbmf/7Jx51299bHdyv1gltybNvIaapqysrykmE4CBu9wTineRLm3XbfMAy3UOz3+nvRweFBJ/BigpCmG7btLi7MFwqF4Wi4t7efJpmqGsViTYi8359OvcFnn93tdYZlt1EqUlXRBqMugLxUKgbBNM0Txlin08UYSwDcQnFhvrS8tAIB9GezKAyBEAqGSRIYulEqulIwwfKC5bKiM5xkvaNDw3ZKlZqhWkAyxNnRQTdLhIoMFZkKLOlKBcMwS0F/MC1VqhcvX0xYZBaUlKaWq1AQexNvPJpEQcxywYQUgKd5nsSJgomm4TAMpeS+70MAS27pAIAkyWazrN8bYQyLbnF+cdl2CkEQcEEVTSqahAQClL/3/vsLS3Nf/vIr77zz4ty8+/0fRAeHvcl4pGBtdXm10Wz12/3ZeBJFnuNo5Yq1tjJXq7mWg1icYAMrDFAvsLCiFqtZkuvAIMKwFTWJwG7/aHPzMApAqUA3N9uaVmi1FpyCC0A26B940RhrwlE1jASGQtOUnIPxdKZqRtFVEy8YHk2PioOrJ17MpiIa5ck014FRqlc0w0ySDCGQ0iBIR2E2FJISrFM0nsymk2HHLaoIAcpTPzkS0iiXCgJO/RgeDUQOaC6D2/eftOYay8uLVOZEqgiQJM8hwBoxmaCACwAwwQhhySUDCAggJRIAAilEEIUKVkzTmszGcZxgTHRN11RNVVRFIYToqmradvFYsC4BQBBwSBmPOdRzSQRRnUox5zEFKVIZ1GQCvCd7952CASDnlHEqBJVpILHAkMfB/0Pbe/RalqVnestuv/fx5nof3mVG2kqfWYZVRa9Gs+kkaCBBaBk0NNBAgABNJEB/QECDINWAWhJZ3WSzaapYLk2kicxwGREZ9rq4/h7vtl9Wg5sskg0J6kHrDDcOcIAzWftb7/c+T5xjZViOhQ0tVIQNiDAXkkEoIdQAIogw0FhrBACGAAOAISbwRFPyt+te+h8MJ/ofWub/w8wrCMFfWFbUL8ie8IR1/HWvRkqllIyiaDIJwzAcDocQwnq9Xi6XXdcRQkopCcF/xx7726bK14obecJJO9HbY0qphkCJE2gzSJLkqHX08Mmjh48ePHjwIIqHAKaEZhBkWnGgMUWmQR0MbSVQGnORQa2wQe2Zs8vPX3mpFBQQAIIJAhEmyDHRhDEEebnkOm5gUOv8ubM723tRGF26tFCtVU4Yz1KFlarR63RGY4HhEgDctNDK8szFi6vHx1v7+3uei8+dW67VCpWSC7RbKnr5jGQ5ylKUZTJPo8Oj3tOnMwDI8WTUOR4mEXehAYSFtdJCRGO+/mh7c2s9TZikUORKSp3GMcvSgufNzy416lf7/fZg0Lctx3U8xuX9rx4kWZokcZQkAACEcc7ySTjpdrtHh0ej0di2XCmA4DLPcgyxa3kEUgIJUrBadNqH2Z/9q/cdz1mcu7i4tHDj5q2nTzc7nT4ABCiz1xlXKvXLF66+9dartVoZIUUJsi3s+djxEKFfr+lpQCDAaZqORuMkSaq1iuvaACgucwQAxr+4CBD6bytVEMqTf1RLBQDUCAIIpMogEJgQqJEfBGfOXrh9+/7T9d3lU6eoFRBTS8C5nuSydTx8nPCh7WEldJLIfi/f2er3urwYLAyGaas1Prt82jIq89MXbt98nIvYwQvTteXZxalyLQCYC5AKlSI7dIo5Ckci7uU8BZmDMRUC9UdHQI8K3szW3t7BTjcO9drCucCtaEGq9alXXnjdJn4S5a3j1gfXfrb5ZNMuGlaAFAEYG4ZBHI82ahWg2WggGw23XDYhyK9cOg8VBMrY3z8cT8KSX8qydGerf+/O9mQyevR4LxwpyQzFUQiZYMPxMJuMEootzwvyNDvc33+2vVUpV/z5Jde1l5YWGs3a2TNnp5tThmFSSiFEQEMttZJKSkkIIYT0B4Ner9dpd1ZPnWo067VqdTgcb2y0P/jgwziJ5xfmX3v9lWc7T69f/wgife78uTfeeMvzqVJZs1Zmp1ZzNtnZWU8TkWbp/XuPz5xdWVpaqFWrpXIV0QQBhICmWks14hJgy0WGkEDELERYKitNdTuLhGi3fN+zTZtiAyACIIXQUEgJyBVC2CAGIhihKvX9wFaS7R882z14LFXqF+zqVLF13G93e75XaTRMz6kmkfLsglnEBPtHh7uHre00nRSDoF6e3d05ZBls1mc8r2zbgWmiE4nLhYvngqI3mYzC8SjPTiqaGmEItHRsixCcpnG95lYrluMoCGMAqGkCDTgX6fx8qViihRI13WxjK2Fi1BsMev0e5+LwqPP557fv3Xu8v3cYTiLBAcaOlmgyYUk8HvQTLQFGVErEmeBMAAWBMggKlBYaCCkUJSZWetxPoNCWaZ0/czFlo939p4Ay6iCnQHlKe+1UsNhzDS0M1yoeh+323gDlEGrgu14lqBwdtD+/fvPBVw8opb/zu79/6crFhcVZ08AZixDVbmBS4ti2ZTmo2z+8fuPazs5OqVz5J7/zjzjj6083esPum6+/+e1vf6s523iyOQmj5KNrN5M0ZCzOUsZyLriMk1RpuLK05FiuaVq+F2xubD28/1AKKQRLkkRrGYbjR48e5nm2tb3lF4NMZvvH+0orSohBca1alzwVIpuMJ+Ek1Bo4Nl2Yn3vu8imCiO8F506dWVs8feHM5Y0rW5Nxwrk8PuwMR4NRd9BtDYvcpdATKZqMo/7RKB6lIgc8EUSTolcAFTgeRPt7B3EUAa0xxhJICBEiYDgebz/bRRasNMpLS0txlGZpmyUJzzKR51BpjDBBSORMMq6lAlI7rut7fjgJsywTnEOFMCYaKoCgxghD7nterVqiBBuOJBZDNA3KQa1W/fDDZ91uu1y2ZubmTq2tXrxwqVAoMMacAJkOcH3y3NXzp9bOVCu10WTybHejUq7WK81mY8UEnkEsxsTe3s7B4dHB/tH29tbh0R7neZ4TTLDnuYQQCAHCGEKglAJKSUmgBggDgjHBhImMKS6ApCbxbK9eafhugWdqc/2Z67r1WuPb3/zmYDi8fev+wcFRkiTEgDZjLEvZuBcRbSil84hTYnSOe6PBJM+YRaVpGrbpOVaQp9lwOFRsktuiEARSKKWga3sYaMUYQQYmBCFUqdRN2wKQCMVzljPOtJZSqYPjPcd2bMs2LWg7KM8ZMZRBCaUEwGw8bm9uPUzSNIpC80ujXC7PTE2PxiPPdRqNap5laRJnKUMAY0iTOBaBVgKMByETDCND8dT13Hqz0Wp3oigUUiqZK60gErbtUGpIIB3PLOogyzIphGGaWusoTTr9vu871VqFsXwShlkuq36gAQ2jTHAURqzV6q0sFIvlYhAoSg2IsJKyO+iYjgWJJgYI42z/aEdocersSnfU1loeH3ajMJVKccnSLKYG9YOC5wXzC06cqvEoVFIlMbMMp1KvcMY5m2RpLDgzqDXdrK2unZmbWzw63N/d2xv0etVKzfMKx8fdw9Zup3c8Cvu97kAriEtWu9WLokjK3C845UphZnom5+XRZBSGE8aYBnBxcWl1ZS1NMsF4kqQIotXllWLRO24dcMZ+8uMfx9HQsynFulJy03R0d/+wMTVVrzV8xzeIFinhdeNov9c5Hp1ZXTBpcX+3l6WA+jSN86mpKcMl23uPh9GRiNgkbsMMZGnSHffSKAMKO5ZrOFRBzQVDCBGDSK3iMGy1jrNsLQiCPM+VFLVqQXCepZkz5RrUZDnb29u1LFIo2ytr8zmLe/3uzVu3BqOFN9685DhOueSXCr5WaDCMD/Zab7/mXVw7f6twMynFwg84T8pecW1+ybIxwrlQ2idGyaCOhbTW2gKwSBCgIjQgJyLKh+3JoMPCCWfRIIo54/vrTzcazaZhkWg0JEQ7hiEzxjUXiqeCCYgJMUq+TwGOETUUSQfZ8HB8vHl8vHXkaIu6pm8HGc8sileWZzFCACdM98NkFCWwHzn9QbvXO/IrS4ZpQJlyMAQopU6TEKjhoD2YUMMRSEzSYzsCxdhBhkLUhVAPwzEE0Hcl0JBAahJbI62g0DDnkjHOGWcndfYkTBzbNWw4iXphGFuWY5hVajgnuGOpgAYAI4QRhvhEmKK5kkzpXGvD8fxKSRA2ilPFc9OFbtH0C04iE5lwhEgacy0wAdZ4mIkkndBBya0vLayeOrVSLFtMDizTAIgLnSKoIUDwb0cUDRDQBGgMAQaQQEBOrrCBRn9/JtHg3xlX0N/hxf7fjZP/Xstgfxfj/F3p/2tpvVJCCCFEnrM0TZMkybIsz/Nms1koFDzPM00DY8x5clJTgQhCBU/IZicCFQCgVuCEZgYACIKCYZpJmiBCAIKmaQktW53WT3/20/XN9YPDg26/A6E0TJAxATWAgAgOCcSWaeYRlxwRbBFguLY/PTWztHC2XpvpdwcsZ6VS2bGI0nI06B0eH8dpYtt2rVIoFsoa4LnZOsuyYtGlWAEItdKlonNqbVawUZIONjcf1Rv1QrEwP9d4953XyyX3xo0bZ0+fvXLpomkQlmeWaSkpgZaGCQwTFhGmpDS7UFhday4sVLa3d6MwRAgXg9KrL73UH/S2tte/+OyL/f3jcMyJ4Qx74yTpGIYJISoXSloq3ytduvRSnBEHFwAAIABJREFUnmd7+3t37twSkmcRy/NMaikE4hxgYrheYWl5rVyuQI2U0FBBz/HSJBdCKS4INiEiIlcZk1oYllEFwht0Va8zxqB4erW6NH+RZWa/d9v3C9NTMyura5cvn7908ez8fNOyDX1i9hMp47GQCiGkIWScaKVNCx8dHa6vbxgm8X2bEKA010BBCBRQWgN0Il1BGgIIQC7V1+0qTE8iOqWBgpADqKWWGALTdqamHXTvSavXX9/aRsbc1KybiXgYH3XHjw7bj6KsiygvBCWtzUGYH3Ra4yGcXzoPAOx0e83STKPUvHr5jdZhxAV76coLQdlVIl9/vEfsFNsJh8OEt6L8UKCRgFHGU8AQIUhJkjCdJXm3d9AdRL1h2jl80tnLa4VaPEliK24fHTfL2LcKhaWzw95kujlfrBcOezvdyeH8bLFQtTzX93zH841iybp4cXVldQbqfHFxJvBKterczRtfbmw+yzmL4xhjaOCiZZDAm2mrGGlqWzbPWJrkUsQGNYp+2SB2r9OHCp0/d2ZxYbFWq29uPLLsubffeWdxacHz/DzP4yjJMKPUSOIkjmOPC8/zMCGMccOg09NTi4sLjuseHh0eHBweHByalnHh4rnZ+dkkCR88vHf984/fevt1qbK7925GYey7wdLiSlAMLl54zjKtax+///jpvUcPtmq12sWLPjUAl+NRGCNgGtgzSQHgCcUGobFCIJdpJIb97vFw2GY8nEz60dPB/NxsuVRyLBcoYtGgFDQpcBBwELAIsgAypEIYI8dBjOle/+iz6x8AKhFRnV6Lcd2ozX3jtbfKhbrgKBypeq0yNzu9vrE+6Gaj/maaSqhEHKmtzf0o5FONOc91DMMYDfoYy5mZmuuZeZ602600TUzDqFWrrmsbpgGkYDzv9Xp37tzK88z13DSNZudmm1NTBGGDCkrzNMvSbCBU37CY6yMZAYQRoQal1nA4uX373nAwiqKkPxhZhmNgEyI8HIScK6CQlhABbZkOtbE0VJYwISQElmUiCmTCEwookCoZhzwOPbt48fSriMiC17R9wnU2TgbtXiueMIvYFnJ4AlhEeIoMZCytzcxM17UQezvPOu0hgvjS5edmZ6dfefXloOASChmLHN803FqWxwhqpcSjJ3c/u3Hty/s3HMdtzpy+cPnMT/7m/acb67VG9dXXX33v29/sj3pPtx9HMcsyhZDte1avexBHqWmS7e3WcMBYri5duDQ7N0UJrdUbK6u5adrRJDw+brWP2/1u/8aNLx4/eewHvu05U3NT1DakVHnOWC78wIWEKIldx6WESKGmmtWVxdWl+aXAK/heUK/UtUIlvzJdnxmPouFgtBscDIdDxlnB99Moae1PkiSL41hm2KVFp0RXlhdKfnHQ6eUJHw0Gu1u7LGcIAvn1aoRGGrfa/e54wKGYWZheWEyG3f5oMAhHYwyAQ42ccYSBBHwyHIucm9CABJrIpNDwbN/EluScAgoYUBwCALDGvmn7tmNbhpBpUMRTc34cD9uDOGEdhaJChVYa1oXLi6uri8TID46fDvrDJI/qU/7cYv3lb1w5tXbGd4Mf/+Qn975aDyfx5YvPnT11cXX+dGfQXn+68aMf/Xhvb6/XHxwdtqIwohZQkGFkmobBci6lxIQiCCHESkMIMCUQYQQhkAIgQGxDIEPlnPFUJ+P8yf113w8Cu9yoNaanpgvF0ocffvzx+zcJRQABgpShhRSZSCY51pHSejJIlJK9Ti/LcghgZjICqWO5pmmnOB0NwjwTWmWW6SqptUam4RoYE620gq7rVmpV1y0ExWBuYZFaZDQZ3rlza29/dxIObcdWijEWlYKAEocQ4TqGbViGYXDGh6Ojn/5sm+UCQlKp1l5++eWVlZXRaJQkUb83OD5qtdpthIBWECMSR6kSwCQWwpBSihBqHbdt262Ua1kuOJdpOigVfc9zDINwLqI0U1ojqh3PGkdDAJBhUalkzkWSCdeHlu0WiqWcKyXVpUtXCLEeP9mGACiJDdPmQmoICuWi1ppzwUTW6w8myXjqi4bn+eNJeOf+zTCMbdupVCpXX77c6XYf39+YhBF1EaYGl/L+w0e1at33S1JgBE2ANCWEMdVp9aammlNTU1rKw/0OY4pSWCp5xaLz9MmG4Oz06bVKrYooarW6N7/4stNre4Fj2ZbjuIJDqDHFVORMcQC0tkzLtAxCsBISaAghWl1eXZhf3N7ejsKQM4YQcF1/amo6TaMnT77a2nyyvDRdPbM8PVUZjXoEaS1lEuVZzEtBKQyznohtwyv6UDOnENTzDDx8sBn4vmP7WsPRaHjc3usPjjI21iiJU+UVgkqjmOQJlzyNcq6NwHWnZ2aebe1MhuM8zwlBjmtGUXh8dFSvl+fn518RjFLwbGePYGN5aYUaVq/X73Y6loUrNe/q1UsKcGMX1uquYcjxpJ/zJEonACjPsZKId1oDlgjfDMpeic5jx7X29zZMBFQmLcd2bJsQr1n0GpWgXAoO9o/6g8lUc54xGE0YRo4phYPipWYt9rlSxKZZzrgG+nCvH6dhEHilol+q+H7RGcej3dbuMOqHLIWIuMiwbK/s+wXTd7Cxt/Vs+9F6f7+9sLJk+zaDQuax5Vuz81OTaERpylQvE10FoUIzKT8cxfu5LPAUtzq9/mgfIcuf2EFQBdAcDlPD8EzTn1+rCyaOOruGBRFWGcRRGmKEDQsSRAimkKo4CTMWayyTLArDMJxEUmqECMVU6KJpA4Bzw9KEKtOClo0RwictYQ200hrIk5761ygurQFXIpMsV1wSiV3kQNMOcLleKFeKCoDxKGq3e0A6NnGLXn00PGaxcuuFU6cvv3j56srSAkGA5d0w5RBKjE82ajBCBCMDQwNiCgEFgGqNgRYAEgwpBBhA/f8VofyHCViklFqDE98jxl9nLCdYMM55lmWMMc4559wwjCAIgsCn1NBaJ0mCECQEY4wxRhpoBAFA8KSxr7WSUkKAAUAIIS5EnrNCseB6XpZlkGBMMKUUaDAaDm/c+KI/6gspHNdWSjPGw3EmGAKAIGBY1FV2kaeSQMOyCiU/aDYa586erlXqk9EkjIa1etlxjTSXOcvDOI7i0LG902tnKaFaK8ZZ4Fmk4JyMHAgCiKHrGoZZZvni7u7O9eufXL5yeW3tlGkaiwtz083mSy+85HtBrVqfhBOWc9OwTMOgRIETqaVWUmHLBnPz7vTMC93uSqfT91zbtNDMbKPZqE6Gk+314+Ew4RwbpjHs6knIC4EzPzc31WzsHR4cHSY3b2x99/vfq9ZO7e6Nj1uHUThgAnuebxhgHAmKzVKxcfW5V8rlyng0fvpoSwvo2S7WRHIJITaIoSSchLHIleQ6mWSnVk6/8+47f/pv/uzWF1+FY+Z4DgbW8uKp02fWLl26+PzV52dmykHB4JxzkSqhHNuwTMuSSCnGhEKYAAgBkGmW7Oxub249vvLcxanpCsIMngCLtZKaQ6AQREJywRnnTCkFIDApJdggxDiBNmitMcJSQ8YVJRAhQijwApea6KtHX1peVps6NZy09lobzw7vJrzN1EjqJOOJkMbebjgIY8+ffu7FCwV7Kh0qU8Asm2Blnzt9xbaDU6und/Z3Nnf3n2w/rEyBQkNl6ihTx5ns5iLUABHD08COYjAexQT7UtM4ZdS0TMvd3GgfbY0cYprQbB0f/uRHf1VwimfWzr32jTfefvMlQBAw0F/99K+6o97KwhnTw5DIJISKuwV3yqA+BhQBjbFqThWb0/XF5ebu3uHxUXs0mQCAVtfOcC6Wlla67eF4tE8QIsTVPBv0J89dXj1/7uz0dLNeK8/Pz7788gu2ZR4fHUqRlIq1V15+hXOeZFma5uPxGADQbDbjOA7DCGNimiY1aBAEjuMghCAE+wd76+sbSZI4tv3d730bIXx0fPjDH/3lxuZDQsm9e/eePdt2XX/QHxJiNhsz33jtjQsXLrzx2i8dHHS3t/YQYINeuL6+bpi54xHPNxFClDq2GbhWxXNqGgyYhrHKJ/ngwfq9jY2vZufq3d7B9taTw+5cvVr13QBKWio0T62owKnaBkSIAiil5DyXBFGTmhhjxlir3SnXgyhJHj58+vo33nvvne+99to7WqJonM00VxzbMinyvQHFHstBlus813kmheCloqjXp4qFchSlu7v71XJlbXV1NBkOx4MkieZm5+vVauAFnHOlFMG41Wrt77R/+uNrYTgqFIPFpYWrV684tm2ahmGSStn55LNbt+/e2treSvIk4zzLc8e1g9KqY9lawTxnYRSHYZxlHCMpeR5HOUaUIJMgWi5XapVGvT7le4FW8JNrn7bbHZMaWmqEkWt7AAjOmWQCSoAUma7PTc/WFubmvbKzd/Ts08+v2YRZtlktzudJ3tobrj86igZR2StdOf/cTH0hGeajflgp1l584U2/4FGDCMEQhkoLJnIuE6FyqfNne88eP3l4796d8Xh88fKZSqVGCP3jP/6X167djsL8vfden5ufCaPo4aPHo3E0PbMwh2EUR+12B2hDylwJMh5ng/7xZBwdHrRrlXsIwUq5MtWcnp2eUVI2Gs2H+CHQGiLIWD6ZjLgS5sBQCD7bPoBQ+j6NoonrWtVKearZLBcLjm0WAo9g+sVnN86ePbe24sZhwnMRR2k4SeIwEzlfnJ87tbpmmpZhWo+ePPnRX30wnoSO6545c9n1XIoN07C2N7Zv3b/l2r7kSvBcsJxxLpVCBiKYag0YU1pDjfHeXqfd6kLBkVQI6EKxCDQY5iMoNABKQk4RoZbBIOe5GKdj13WLTsGgdDyexEmcpbmQHCHk2C5LeK/VTdhAqqzWCIbrrcGo1e0jv+g6jmOZRrFsA8QfPX2Sxqlp2KdOrzLGBVdeYKd5PB6Po2jS63WfPF6Pwng4GCVxevfO/U+vXb/++fU8z03TdqygVC1BCDgXaZoPRgOEMABIM/6L89e2LGpaECHGGGcsKNiWjTGV/eEwjfJhZ+iZ/tzU3NUXXrQtO4nTjc2tnc39eCxKZRdATSgwAUHUMoFEacQBAEIKzjjPNJAEIigZkBQAgwgGBAcIUkQgpQaEGAAAtRZcAoUpsWZmFubn5+cWZsNozGVOCXn7rbcKZb9SLnzw4c+/ejQ2KIyjUScK6eK85zpBwRQ8TbI4Z9ixbTfAxDB63TxNc84K3U73yZMnw+Hg2fb248cPOWcIAds2JlEoFQ+CIIqjVrvz3PNXqvUaE2zv4PDg8IhLWSgWPc9nLBuNh+NJz3WdE2w+gBBjelLczfJsMBDUpLbj1hu1KIqiJKWGQTAlJqlU6pSSOI61VIbpul4xSTPbTpvNhmGZGGPOOSSw1+v9+Kc/xIRoCKUQiBBI1PRcIygU0jRnMt/Y2ByMh7ZlQwjjJEn2DwjpG8jNUjkZTSCUnmfXqsX9/YNi4K2urmQp2987eLa7MZ4MLdM9brXPX7z82oU3Ms6TJEminOdaS4KhY1GPIjONstnZGcswrl37OAwnuYiPW4cIA4iAbdvLi0tzs/NpFN//8u5wOB70e2mSuJ6z+2wrTSZHx0eOQ2dmaoRQQlEQ2P1+qlUy3XA2ttvHraxUrjWbs416897B05mpuV/+pVeSMet1JyJHGMHhcPjlvTsxG3SGB4NR27CAY3lC84xNMpZYjuEV3DTNkywhiJSLFcsypO/argWhyDMYJ/Gdu19ubD1ZXl6yHePCxYujMEKQeJ4/NT3ruv5H1z5gLMMEIAKUUgir2dmCkNm9e7efu/pCqRQUi/69u493dlqOhYTMhpOhZdq2aZcrRazVcNQ+3usszszMzzQQEAuzc+WgmCf5s3s76+ud73znFdssQADKxSZzYICjUzNGGCeHx60kibzAvXTpwqfXP/ni1vVsEvYyRhT+9lvf10TcX79zb+fe5sGzg6Pe6Vl3plEHmUj68YQP7OmlpalZyCWiuFQsVaarw7APqA5KrucqrZnWI8fjgWMFRd7rJVwP9g+3HMtHGJXKHsaGaYtilXR7w89ufPjGG99aOrUaTvj+XiscR4WSE+fjPOOu6xYdj1oCaM5AlGfq4Gh3MOobJs7yLIyiyWjCGIcQVyuNOBsORq1ysVauFQ1qUUMJFUNAECRQYwCg1lBqCCEC8EQZDSgiNrGzPMt4WqgEFdshjjId4AW27TlJIkZjNQnH+896Ih2X/VRnoFmZXjt19cyZ52ZmZyfxgGXDNO2naSSFAAohSAgxDWq5TuA6gesVTOoZ2Di5l9ZAQaBOqvTg76laANDg/5+PlFIpDSE9SVROspSTUOWEYgyA9jy3UCgyxgDQJ1chWmvDMDDGSmlKKYQndphflGD+LqgBEEIAkyQdjUaEEM/zfD9IsjRnLOO5bTsUGVIoQqhhmkKJLFdam4E7JQyDZxBpjCTOJjBwg2q51Gw2ppvl+dn66tpcqeR4vmF7K1xmYdxPkgQTWixWpmdmKbWlQEApDVSWppZpWMRSGAohmJQYQyFEluW1Sg0qEA4nw974GdyZn5u3LJtia7o5jyASQvtuEUKohNYKCaFznhoWNU2DIJSmcS6Y5zjNplWq1JTEEIIsjfu9aDSYAGH49hT1Lc8PXDKIg7hUKi0tLk7PTHnuYafXPTpMt7fGGcuOj/lgiKQKiqUpDXicTOIQ+m5QrcxS4lvUAz4qBKVhbyyZsKmJKMYQY4SVVNISxLEwMnu9sR9Y09ONer0mleJcb2/taqBqjepbb732zjuvc8ENEzEhwmgMoTZNQwPMmEjS1LFciHCW5JZFOeB7ezu94TGmcml5qlJx46SX5ZGUOYTSdgzLIAji3uCo3T0e9voQAcu2ikHB83zbdkzDNE2XUh8CVwpDSkAw1hBooGZm6v3h1I07n07Pmxdlo9U9OO4ej6MQUICJTbAxiXivO374uG3QoFqzUhYZeCQ0IICMw17Y53FIWYZah+GzzX63x0reUr2MTTfsHR6kQkqCFbAxpoRYeQ577cnGZiuJj5QmnuvEozycZCYlWSxzrpeXZxzTAEwQmlp2EhRyCXjKxGgccxYb1Cp4U9Q2hVYYwLJXtnXY2k+fmvs1v1kuupZDOBRuOTtTCq6+OscZ4AyYZjDsxRDIUik4OiJSKsfyAMVQjV9+8bXvf/87hYIHIacUEqwxFrYNcjbO8xBCRQkxDUNY5nisWc7iKKaEBkEBAMiZSGE+HI4oIaVy+fHTJ51eR4i8ViuVSkXXs+7cufPll3fCcOQ4DueFo6PDqebcb/7Gb3a7/Z2dgyePNvd3OyY5aB1NdrY6WtlvvfnOUfvJD37wr5bXKs1pt1S2DJNghLWGF8686Hh6kIeptCaJavd7x+1Ou9f3CtYkigbjsdrRw9GkUix5VpFgN8uyooNNaiFNpNCcM55yjJXSEGglJdSS7O91EYXPXX7lW+99/5WX3oSAuo5ddIujIRsOxkeDQZ5yJXUSJxChwAvmZhb6wz6ANE14wUdAk057GIc5QpSaqFKqLC8uOLZnEEMpgKGFIFBc2bRUKcxO1ZazaKtzNOl1voomKWNyerZeqvq2Q3728x/ee3B7cXnBN7GrCTaqGiBMzMX5JUrNyTiS/PZ4FHEh4iTBkEKEIIAnrturV1/4le//mu8XXduTXHZaPcFU4BeiZJzyWCiGkNJQIsUX5uZevHxxql5ZnJudm2tEWZjEk/mpueWVFWwQAGC3t9Pa67NQAoYMbVW9JpH2uJcYxE0T8dX9h/PLC41mrVB0cxalWZTnSRgPw7A/mvQ+uvb+R9d+PjXd+MY3Xv3Od77z05++/8kn12/dvjseq7nZlbWza8PJ8P0Pf37z9p2cZZDAnYODdrs9GAwtakBFR4MUIeC6TrFQPT7srT9+BrRuNhtTU1OUYAShkqp93IqjSGvAOCOUup4zGI5GYci5KJf8SqUQx5NiIZiemkYIZBnHiNy88eVoODQIVRwRYHXdYSkoO5aDdb7xdP2zT65LoQqF8tzc4gsvvOKZlanKUvf4AUX43de/HRSDg/39P/mTH+w+22EZS4wYIwIV5CJXSlHDcAIXGXiUThDAjuNUp2txGg16Hc8wDAKgUkRRrRSWWClwIhnWUEihWZ5rjQgxkERQIKXgpB+lSWZZppJac8UVv3/nq+GgvXC6LlScJCHnnBLiefY4DPM8azRqjPFwEnbanckkCvzipSvB7oP12ze/bB0PCoWCEHoyjgm1zp6/CAE+OGpF4ac//cm1WzfuYAJmZ2ZOnz7zwgsvHR22Pv3ks5SFGWe5ZAa2PNcuFEsYoTzPO61WxlNAoO3YEoqYxZQD23WLgVsKLKWEFMqgiCBoG7RcDJDW648eHezvEAQFy6XSxCU2sXwNIePspD4IAUQEE888OcURpFKinMk8T9I0FQp4ju06rkEtDjhnPIqSNJ5IQa4898LzV69evnLxy7u3nq4/2dnaGj93fmlx+rvffi9Lx6NBezQaQiVMA5kGQVDneaqUVkqmXAyHA85Ynok0kVIgxvnUVINSYhiGZVuO6xhmkXM2Gg3q9QY16HA0zDI2DsPxJOoOBset4+FknOfZ8fGx5diOY3uek2WTLMsIQa7rEUKSNGU80wo4ji2VjuO0UCi4tqu4rBSrnInD3Zbrua7rfHH9drNZn5mZKZWDJEriKAVSOLYNEPQ8r1Ao2LbtOI7S+ubN22meeZ6zduoMISROoygJM5a1Wu0oCSGB1KRCSwiQ7bkQEi1QEiXpJNUpd4uebdiC6TwL4zAcDYdRPDYsjDFWWuQsIRQ9fPjVw0ePDcM0LNuybQKtZnUWGySLslQxxzKTONFSVKqBVDkBhBIUBG6h4MdxvLa09h///n+yvf3s4OAwqoQP8rx9fHR8dKAUl0qOJ0KpvN0Jlxb9Rt13Pc+yHc/zGs2pTq913Jpce//aSy+9vrR8vtPqEuhalnHpzBWKrd6gt7W9+eXdO3/9J386vzzdnC1VyjWNGYfsqLUvpTRNSwiZTMJRb/jS1ZdLQelgt5WlmWC822kbBjYsOoqHEjGJ2EfXPyiWgpWVVb/gcCZ39p71BoMszer1Wq1e81zbdc2MSUKR5zvjkPUGHQ2EkuLoeDcoWhcvrgJlOg7ptI+VAhgRBM2VpXPHx97mxsPF2dMry3OdVssmM3lIHj3cePogHPRIs3zFNNxuZ1wLlgmxmkVZbdSFlEdHh5NojDFoTjU684NkmCvFIUblUmmucqFQ9euVxVZvODCH1VNBOgw3+knZDkpuoRJU0ljwHDpGoVgpzy/Or55Z8cvOYNJ79PQBwBITXvJtblGtsq2dJ2kWF8u+VFpq6Ln+vOfHSdbtdxeXlquVouMYO7ubTMhabbo/2m+1WqbLueRROD5z6rTpTpuqmKc8jrJwkj568Ljb7VZKZcsxEUJZxsNJmKaZkqjXGSRR+tKL36iVpwp+GYITOwTSAEH4NRpOayi1/HoXSkmueC5lOmQihIVG1XQVtoThKCHyXnvQ6Y2zVJVLpXiEemm8t7N34dSVs2curC6fHo3C9z/4aHvryXBwxPNJwfcwMDXHGJu26bquX68367VmszFdreBC0TYMDBQCGkGEAUBfL4P9A1CxBn8LNP732fU66Ub/P37tF88hhCeOGqWUlCLPWZIkeZ4LIQzDcBzHcRzLMiCEjAnbtk9CFcM0DcOwbUtKyYWglAIAhFQIAw20+tobgyBGWkMAgFQ6TtPBYJRlPMt4mOSO5VCoY5alTDKhPbdUqU17vhdGk8k4CycyTUxNLGRZgePb1MIIXT5//vSp1cX56VrNCAKIDRGl0TAc7m21uMoNE1ar1VKxHAQlrRDUEAEouQYQVAuBBDLjWZqmlFLbsgEAyCCGYSEAXdstlyqdTncyiba2dtM0lVLWavVavVatVqVWSijBNTYgoYhabi6yPE8BpRoKjQRX+Wg8GQxGnluIwuxg//jGF3d7vcn5i1eef+6FWrXRavU+/fSTZ1tbp8+cO3/+3NmzpyrVEhNiMJ4Qg3xx80a70/c82/VKpkVc19RAWJbFeX582N7a2pZc+J7n2p5juWmUWqZhYFNrABUCSttUF4qVaq1x/oJ13G79D//jfz81Pfvuu2/+o3/8W3/9w7++dftmp3uYZhExAMQIIqWBLpYKEGipxCScEEyLpYoQmuUiYwIgNBz3vrx3O82iuYVm4NuTqPdsf7PbOc7ymBC4uDTXaFaLgbu59/jBo7uHB7u2ZVYq5Wa9YTueZTnlYr1WnalXHAQggcSmBENycnrOz82lWfrJ9Y+iOMm5nIzyXjs9OIpa3V0uY8e1KXUIdmZrZy9deHl+7szeeu/Rg8+ePd1cqNcKTuDZ5dde+RXfK+/ub5RLwdzii4WKvd++/3hj5/a97XF8IFEEsXSDQqXa8PyKiwqzpeK1B49Go/D8BceCgaR2KzrWkpbLteevvjjTrKk8fv/nP/k3P/yTv3n/z23XqzVmVk6dbzZrMwvLhUq9WKrXGtNrqyta5J3W/pMHX45GvQ8++tmVK2uVujvO2p1hSyq9tHDa8yqWV7SIGWftZwcPh5MWobpRb0yGMcHGpYtXLl64HATF659/sre3Qan8jV///uxsI2VjBRKNY0gnGBLbANjE5doi0CjPOGMqitLjVlsKXS4bisNWr7+5tRNHYaHsnz1/tXW0v7X95N/+5V2MYaFo1RvLT59utQ5bJg6K3lS1NF9056rBSrN0ZmV1rdcf/eEf/EGcjFfWFr/xyjc/+jS59unPNEri1GmkfnOq7LoWROirpzf2O/unzr5w8/bO3bvPuoNoNO5nWRT2k+Gos3/QzbOu51ozU8HK0oqJStF0nHqxYU4Ej7TAUGFIKcYaEiC4BEQ4jmECurJ26td+5dcXF1ZLxZoWUCmkFfAds3MYHu5vl8rB85fPlwLjJz/56zRKDGJcuXhlbm5uamo6nMSbmztb29sL83OO685M1wyT5CwlJ3x0BYBSSEEEceAWlhdXv/PGGhOuAAAgAElEQVTN712//tnt27fG0ej+3Sd7O/tvvv2aaaPHT766eefzSTz0rAK1KTXNkkUBwASRkh+0Wp0vrn++ubk16A2glgRhSgiEql4rL80vX778/Ouvvnnl0vNpnBvIgAC989aryWRy7cOP682a61sKqCgaSJFP1Sr/0W/+6u/93j+p1UtAManyybBnG8YrV1/u9LpPNzevf37j0YOnezttHgLLNMvz9bff/FYlqD3b2PmLv/jjdr9TaVZ/+de+99LLLzjO7P7BdpZHKysLrod7/cP/6X/+X4aj7qlTi7/+678xNzu9s7P78Sef3PnyvtJwZq5UquDbd27GcTIaTqI4hZgAiLe29jiTvhvkCdMSWLAANNQZHnXzNFVcUt93pMKD0YRQoiRnLLdcGwmxvblrEFgsl6jpJlxyoS3TFlyPRwkAKEtlrzs2DTSQIkvTerVaKVvrT9f/6A9/QMlfnllbLpcqJrVGg/GwPxr0B93uSCnte8Hf/PCaAvDouCWUAAr92b/+t8Ph8Pj4MIzGQkgEkJASI2LaJjUNIWQuBKGYGNSFjkKaaGQCmnIgUo6JgTAQUrKcY0x8vwA0RBCZpsm5ynMOAUizLI7DEwUAJUYSsSwTlmUrCQRXkvOtzb1Orw3oKWLKOA09x+FcpDGLxzIBSueDW+IrjOn+/sFkHGmAttaPjo7Cvf3evfvbs7PNuYUFw7SIYWCILYOkcby1uTeJxl7gRlEyt7DyzW9/79233/uLP/+rP7j/R5ZjO54zPT3d7/QrpdLv/P7vLC0tRlH8J//6Bw/vP+x22kVdhBhZruH5ztLK0ssvXURI7+3u/PxnP9/Z3+32umcvnCvXygqqrWdb40mvXLO0VnkuCWACIWJahgEJ4zxlDAGMCCUUAcakzgGmXIM8SgTngksAkFCACYnlyQUjCpPENBy/EPzkgx+nPD53Yflb33zr5ZeufH7js6ePHtz6/GOWJzs7W0RIQ2lDAYrouZXTCOP1jY29vX2Wi1KlnKY8SZSUwDAdy0Lj0ejjjz/66qt7lUrFssxCqWhZppACUbS0sry6trJ2au2Lm58/fPRwFIdhPOmOegABgEHCkt2DHddzAs8rV6tAlzljWZYxNslZjhE2DMOxLaAVz9JeuxPSqOCVKl6NBqZM9GQ8Pu61lJLJKOGJqL7wvG97DjHLtSbB+MmDJ9Vq9eKli++9/d6X5t1Bf7i4sNDr9Rhj8SSq1mqNWj2OEiFlnuemYRQCP2cMISylCuNIMi6YDkdp4BZmZ2cm42GaJnkO5ufnlBLrGxu2bXlByTQtJVSeMQkANaht2nGaSy4M13A9L47TZ092lpYX/ZLdbh/UqoFp2VkeJ3FsmqRUKiVjxqPh7PxMe6/zz/7pPysWC0HgO67dPT7OorhSKlSqpaDgZyzv9bu9XntmbsEv1Fu9McBWqTZDzDJjFoQH+7vtJ4/+lLE/10p4/v1bt744tXJmfmGxMdW8+vzzsyvfLDWN9fWnaSp++7f+089vfv7DH/51mvFyxauWS0+froeDcdE0Xn/uarnY/Jv2T52SKQKZptH0/HRzpjaOhikLGUjOPLdWb9Qc17l+ZzjoDcu18mg08hz/l7/33VZn7/69u2k2cTw7Y1masdm5ubfffSOKI8tD/+1/9198cu36xuae61SZnjxc/2r/4OjCuedeuvoGAHCqflgOmpMx+Oj9e19c/6LXifMEmIZbKdfOXXq+XF1u1puL87LbbmvOygXfo0BiUC84Ohs/efr0//rf/vDp0404zZ97/oVXX/3GufMXdp8cP92+vnOw8c6v/PL33/3Vzd3HH73/YefouDJdKJcWKuValORCuX7gTzXmFmZWF6dOYQLrnlitP793vL6x/dXD2zfPnF1oNGb399fbrU44TkoBbtbLpWIBIdgfHD3b3p2dOTUaJ599dvfVV73VFbdc9AcFsHd09MmNO5Dkrk9yfP/+Fg3HwjJqs83zl869nYi9nb39g73D565cOX16bTIc76W7yah/+dwbS4tLlBh7z/Y6B+PCWhPAk3Y41AD9ohyikQJQA6iA1khDqm03JwXW9KI66FgXT51bPjfViQ6644NB2KmXalwqnuvFRr671Xl4d6PXefL0kZipBe3D3tH+IWe83+uFk3C6MatZHvZzoAnUGGpQKhdcx0UYv/vO26+9/urycoVgIrjSBCH0tXoF/gMcGPx31sCEEBAiCGGaphBCx3GklFprQohSSmt9EnsKISzL+vsjCgCAcw4AMAyD5+zkHV1qDSEwTer7rmmaGGOI0C9+1DANrbVWwLJdBQBXGp9YJenXhkpI8EkpP8ky0zAoMQBEWmshlATADYrNGdDqDTOux+PsuDWQSiFC7t69t7u3t7xwaXd/98nuPkLo3PnLa6vnDw/7WhEDm5+8/2HUT0+vrBRdTeRob7OTRiWps0+++Ghhbf7Ki5dWLp4mBpRAYAyBlON0YGKCFORx7rq+QWwhmFAaaGAbJkIYnOyqKS2lBAgiRErlarFcVUprDfI8T+K4N+ju7D17+PiBaZmWaVGDpllKCCqUAilFzvI4Tg1qmqZtGRbGJsGFrc3W4cFxpzN475vfnZubxxC5HkEYpencO9++dHy88y/+xf8+zgyvOl+a0lwADrOfv/9+v9//r/+r311cWszy/NrHH9y/f//gcJ8Q1GhU5uZmikFgGdSxrReff7HsVe7cvmsRRzLd6w4xMCi2sOEJiYfjMEqOG43G7/zeP/7+r3xreWUZQvqf/9Pf/q3xd/f2D2fnZgCAlkW45EJrAJDUSiiADQsixIDWCCALeYYvJBuMxl/ev/fKq8+/+0tvEaJ31vcern/leBZT+bg7bk96C8OZV15+8dHOxu1Hd/yAOn4F+mqsxw8fPTk67L3z5nctt1EHVCsJNaeQKA44BzkDBnZc6nX3o+5ULhJ/deGVg93hzY9+nnFZrszMn79SLtTrldmZmbU4ZLt3+7s7E99f+tVvv/rqS6dKRUsIZluVKGJhluwfPEvbolZr3Ll76/HGYwDqVW8aU/1sb1MMMI1LKUU5Y5MJ1yNtMkxTv9Pqdo/GIDMBB2ksUyaG4XgS9qUJqgvNxcX5g4NWBoUZ2G+9+a1zZ54TAhLDptSESEuRlr2FC2dmtp89un7955/f+1CTibYjBfM4S/7yw//zlRfefu3l9ziMCtP0jfcuN6cqn3385c9/9tm733r35RdevXjpcq1aefTw/j//5/9rmo0qVffOvU9/+Ve+9fY7rwIjBLSbg20CiAZIQqm0CZQhAXG8QrFUbzQbjx9t/+iH7/d7o15/EKfxb//ubzoO+fM//bMbNz/yA/Jf/jf/WVCgO7tbf/SH/wdLrMvnX+i301EH/OBf/t9UvemPJPed5ve748yMvDPrvqu6qqvvJrvZJEVKombEGWk0Go13gTU88P4V/j9sLOCFAWNhw37h9cxoPbOixKHES7yafXdX131mHVl5Z8Yd8Tv8opocbbxKBBKZkUBGxO+J7/N8nn85qTe6XTcME4iQ67n1o/3LVxdLhcl2y1fSrlYXMQp9T543eLd/Vipnp6bHRsZGCdUfPvr2v/y/33z5xTaBhlJQCAkhTJI4SVAma8UxPhokvZN9A1T/u5/P94fden03igIn61Cqbaxv93tumoo4FpaW+cWv3psaX6yVx/KZgm1mYJJ2u13LsDNWVhFQcpBfNq9eWyIEHx9P8nBomsa//x/+x5QnQRicHZ88fPTkqH7yxr3XlhYXJsfHgBJQKU23eSpEEiOEm41WHPFCvoARFVGkEv7Om2//8me/aHVbnCcAqIdPHn756YPHzx5btgEl/vg3zxeX5++9fedvfvZzJ2cOvf7LtY3NZ08ff/VFmEhCcd7Ri0WnWMwXi8Ufvvvuazdfc7JO1s4Z+sBkBEGiBPrJu685DJdt/ei4nvCkNDqm4NTU9Ojf/d2/1U10enb4h0//qdU5DaMgl8tkc7lM1vns068ePXqxt3fKmFG2yoKCKEzSQBm6nQp+eHL4fOvZ2flhoZ3dOvxmeWXxp+//9MqVy6NjI27Q/ud//qcPPvhNmgTLS0tLS0sPHzz9+A+f9nr9Vrs7Ozs3Nz/v+aHnemfnJ1yITC77zo9/UCzUklD++h/+6/bmoddNS7mqbpoqhQPXK+er77//0ygJ6ueHa5tPvChOVOxFLS/0wzCkEAChOAKGYXFA9g9P/FCkHOhmQSrhuQljJIQAwlBnRNepZeXPGn1v4MYhKuSqWSvHY313q9nrDpKYB14YhZFhGITQKAI7e4dccIRgkiac806rOxwOAi+m2MJQ8JTHschkzNn5OYxxu9N59uwFZCBnOaWME/M45cmweR74HohSoAPDdOySWa8fe16badTQDdMwAAJjEyOapr18+VJGKcASU8BVHHi+7lCkQy8KORdcSMHF5NToxFRFctlz+4Nhz9DMJAGDQeL11ez0zM/+4qcT4zPnjdb/8fz/DPpxkojTwwPT0iulQpiEqWK6UyxWSqeNs48//rBWHtWhMTgf9pqDNAK16lQUgA9/+/n/+r/8p/NGE2EDKJpGwBPhxOTUyuXlcrHkDvoHh7vnZ0dBPFBY9t1ePp8bnxy9dGkhmzW3DveK+WwCuO5YwyjdPKj/z//xP9x7882xsYkYyRiBNAqZRpCJCBSSRzEQCmKMEaKYpFxyLgAClFLCWJryNBVSSs4FF1wKmaYpRghjDAFUQEGouEi8cDj03S+//qzbPfvVr/56YnwMAO65g1azIdLkYKe+vb2fzxsm1RSC+zv7AKHAjSwjm82SXL5YqdAgiOrHx6HnizSBEDKNWrZRLBU0XUt52h8MgiBIRVIbHb1y9frcwlxldGRucfGj3/9ud/+w1++VSjnd0pM06fX9fs/3HNc2Ld3QKaaGTi3dUkr6vuf5njf0dc0Yq431B17oJY2zZjFfs0v5cr5iaXYY+nESJXF0fFgv5LKU4YnxCaDU2Njo9evXnj17/uTJ00ePn3iexzT21ptvra9vrK2tEUoZ0xAiR4dHnW7XD/zFxcXxiYlWu10oFBBCe3v7ZyeN7mBACeZJ2u10pBRJwqMomphA8/OX3n77nc3NjWazmcvlAABhEJ6cnkZREqWRlJIQpOuMpymCYHSklnOc6ZmJv/rr91vNs739XdtydM3MZuwb1643z8+//vrLWmX07bff+tH/9MP1jZdra89fvnxRyBcytr2xvVkbqS0sLD5fe64UsLM5AFgYAz+CQYh6PX502BodXVpdfWfYj7/66sE33z7UNI1SEsXxx5//cb5x9stf/uXTFw+UUpTBmdlp086YRhYrHUMra5sMwTTg85MzZJpSpNt6JvFjDdF2r+2GvpUxx8cnrt1cbQ+bB0c7u4dbj188v4qv/NW9n71Y29SNRrlaYUg3NZNSNjY2OTpRc3J2qVLO5Z1qdcwPh41Gt9k6xQSkPBybrBYqJZFSirMi0gxsR1F4//63P/7hT3zT3987+ezjT7qdZhSnlDgImgMvrNQc3So9fbq5QQ6AVBohCAIpeByHGCnT0LNO9tbN66/fvvWbDz744ouvOq32cf2oWh3JZLIyBRsvdq7eulwuzF6ZeeMJ3T4Lh1A4vY5onda3NzaurF554417juMEXvr8yYu5+dli3rGoPjs6p1OMlcKEB0NQyM6kkRV6jcP97uHeMJs5vv361WJx5NIScYc+j8Vf/eXPhm60ub5lmoaS0jRYtx8zxnMFI1/SPTdudU+ACpk2gplVLk/m897exoZO8zMTK+uDF0gZOnUyRiFrFBkhtZJQChFsQPkKHIxelUYoBSWAQkEFoIJKQIkIppZu/d2v/v1f/flfhaqrFwC0ImbSVqtxftycX5o1bTNN+FCPdEUNQJun7rDf+uf/8uvlpeszM5fWX27Fsa4Uwbg6OjlVWh1pn/fcoRdH4cTEqONkOE8JyfW6aUMfOrmsZWkEQ4SAUkpdJN6BhN/XPqpXlS1ASfUKggwghIZhSCkvlMmr8ADGF5YtQghCKAxDQgil9ELPfJ+hHw6HFw0uGEOCCcaEfrddTHOkVEopCF+1wUAIIX4FLFMXO9C/SigAAICIUgoATIVEEKdcpJwrALq93uFhfWtr1w+DF2sb4+MTUoHjk7OR0dGbN+6YpnV6era2vv7JJ58dHZwpwT77/MvhwDOYdrZ/cPPy6s/ef3d6ctzJmDwO7ZzZGbSFjB4+/mZt/9ncpdmRiZFypVwrlzOGgTHiaQiAKuRyacrjKNB0E0J4gVJ4hV1SSgogOJBQAqA4knESKwWyWZsyqim9AIulcpkxpoDkPImjCKIipUQ3jZQLISQCCCMSJ+L0+KzRqHc6fUb1kbGx1994o1hwLEsnCAz9QCTCyVmIaFzlr7+2nCTho2dfBl8HlGi27YyOlVavLC/MLzBda3c6Q7czcHt+6DKGEx5vb2/s7qzfuHHjvR/9GJVx4Mfjje7+7nG/4xGkU2oTYhJCdd3QTOzH3ujkyJvvvFkbHdFNDWLV64VUI1evXWKMAiz9KLlgIUQxRxgRYgCUSinCJJJSYoh1Xa/vHO/s7jDGTMuilAkV54qlS6urURS2O+1Wb7C9vtXudiZmJvw4VgQDgjkQYRIlXJVrY9OzV2ujM5iZQcp1hLBUIk0RcjDBKAGUwLxjX71603eD3/7TZz/6ydsl55JFp2U09Fpo7UGnWmZwfmRpopYr0pozeX35ZqlgFYt6Is+H3nmUeknz2PXSXi+cmJmSgm5v7Wcs4+aV17JZZ2//YHNz01BTlXxpcnSsfnxkIjW7dP38MDo+rrvnioli0cq5qbCy2UqlnMREwczYeFEiCkBaKuUFMnkqgjCK4ihJwyQWFgJUpwhCyKgkhgIJgiRJwLP1tUHYKI1rUwujdq6Y81Wzc/74xYObl+9mrZKmm4X8pbGJ4rUb8wuzl8dGpwv5IiU0X9KXL8+enBxGsXdYP372fCNfKEBECcPtztHu3la/N4BQN42CwXIEZcfHFkol7Htia/vl1998VilXr99Yvfna9dPG4ce//cP/9X//7+/92b3br19udjb7nvKD/tx8Sccj49XrYyOXHKeCsLa+tt3v+4xZjx8/Xt9YRwggRF88X/vq/ied/jEH7g/evT0xVdQMdXyyXT/0er3jOLYytjo9cXkEDKyHPmBE17Hu+oGGrYJjUw2F3qDROBu7NzVamTFwVlo8CAf9QeN4fff4+OzrL5/k88WrV1fz+crU2PTi3EopO2LrDgYkjnzJVcHRe93u6dF+mqS2nbl5fdU0LZ7ynJ2vVcYgglGYJmna7Q0OD/YLhdzi0sLMzKymsyD2TMYQREoIKFWapL43fPLo6cHeEQBESjXoD54+fVYuVy+vXJ6ZnaG67rn9TrMfuHEhWxJAFPKlu7fv/ei9d1ZWF1qd42ePH66tPb//7dNWu8OIZWiYMcp0WilVDUtrtZrr6y+S2AdK1Uq1qYnp8dHpnF3SiD0zP6pptFwqlIpVzLRh4GoGVSA9PTn59LOPvv7mMwWSfCFTLBcOdk89z+8PBvXDTpLIicokAFhwEIiYGFrGzgouEAJEB0QTkCUC+8fnvVa/u3e0/atf/er6tWvddufLr755/mJdKdBquU+fbrl+Orcw+9Zbt8D2Rqfb3tzb0TRmZ63lmfkg8izLevPdWxO1GX/Id7f2eCg6rSGPVcKFpWf/5mfv3733xrXrVzd21j79Wnz76H7fbyOmoiRkOnIKtjcMCCXVao5hJmLRH/hxDAnRTNMhSKZp4Pn9QX8gFc85usYwUEoKhQDWDRsTQ0FGqXXz5pVioby5sbO7s1evH2NMLtp5IYQYI4xhLl8mlJ2cnLiuF0URIUTXddO0IIKmbSkIdnZ3Bu6gWC1QhlzXq9fd11+/8dYP7kxPT3/99Ve//qf/0u8NUi4QxheBBp7KGCWEYAubhGGmUdM2gygQMoYYcJH6ge8NkjSVmELLzkKIB303TtLB0I9SCTDB2PHdFChq6WVftQjQHXukUpwMXTDohv1eoBAgjIRBKiS8/db1+eW56kT1vHUWq35lwun3z0WAMixvZe0QJu1uN45FITd0nLwUIIlS0zQxBpKnQMiTev3v//P/c946a7abrutSjVZK+W7XnZqY+ulf/OTuvTth5H7zzeczs1NxHIZJ8u23a8enjfNO+/GzJ/tHdS8KmMWoopRSjAgBCgjOpQSIEoguuKLqosQBIYQIiaOYc66UAlKCV6DPV8lUgjEEgFJykWNJk6B57ieR73mDaqWka7TdaoSBn8tmc/ns3Nz0+flZGMWEkl5vABGK4iQIQ4BQKgFGWErFGIG2DpVu2xbBiIu02+9QxgCAQRC4nucF3sbGJqGk0+s0281ur/P663ezTu7psyeazhCGjGqBFwVu0ArSNAcsSyAINUoMg9m2xVPhu6E3DLVCtlSspBGIvYFIUn/oI9np9fpRFCqlbNsEAAResLuzm8kYGqNxHOkG63TbN2/dxAQ3W612uw0AWFhYuHDAY0ou3O26oQMIB33XtjKTk5OVcrXZanm+Pzk5GfpJ86zPozQRkmBRKhUt0/YDj6eCUm119Woun2+cN9IkOTo6anU7A9cjGGcytlG2Td3UNDoYuEEYRGEcJxlEYLFS1UyTK9Tre4SQYqHQ6rhmpvDzX/zt+su1h49f3Lp9t1iqXrvOxsYndVNPeTz14kmlWq7Vqjs7+8PhaeO87ziF4SBpnnmNRvvosL65sTs3i6enTQQYwXYuW9M13bQsTTcEh1EYPHr8aG5uLpdzUsHDOIAYIYxu376dLxR3djeb58eh3y1WSrlM3mT23s6hN4wsM2tbHsJkbGIsjtP9/frs4jRhWirBw8cPd7eOdzbrGTM/O5WplEZUohQHg64/OT1RHal0B10MHJ2UqkXQ6p62Oqe5TBURMeh7fuBHYSIFZjTWSX52fnxns76++ezy5UvlSukXv/j5i2ePnz599PDxY80AWce2rfzk7OTExHilOpIxsxgwtz+QUhCMoDfQGBkZKTmOHafB9t7WMOzHym82D1fx/MR80TadejOPdFk/Os1k8tPTU3du/dnS7GvlYuHpk0cvXj46qbeXFlU+n8tk9O2ttW8ffnlpeX5hYWZubkoC7g66/a4rlQQApml6cNDvdqN7d96llHQ6rUcP17OOOTc/7XlhkopCIU9JbFn5ybG50AuDIYQ8azG96FRydgWKIGMKoHK2UTANu1YdOa92tl+siVRoWKvVRgUXg35fY0wpCSEo5AtKQSjFBW/3goylgFJAAqgUBBIIBcVF/bziPPSVaWasrAm0iqua/bSBAPXc+OiwEcaJYWoAwGEnFDF27FxbBZEfQoEMas3PLE2MLDx+/Hzt+QYj5sry8k/e/bNhL/TdIAj9SqVoGFoUR8VCplDIahrTGCUUAQWklOpiCgDUKzfYn5ahqFegsAtYsJQSIXRRPnCx52LnRRYFIQQhpJSmaer7fpIkSZJwzi3L0jTNMIwLhBeCCBNyIXLQd4FpdbHCh//qSFN/kqFR/3o4/011C8ZEASgkiJMIAHihvVqt1tb2DiZkbm5+bm6+2+2dnDYajebNm1cur15SikxPj46NlX3Xf7m+sfbiRafXU0KGlFJNTUxXXr+zkrV0gkAUkcPjg4ePv/3yy487fp/a7MXGMzuXzTjO9WvXVpdXlucuKc4UV24oGGGEUCDJBawMAgABBABBCBBCGH8/b0KGbigg4yhFGBuGaWh6ytMkFZgQjWmO7XAhJYAQEkRgIpN+r396un/ePI/jyDTNqZmxkdpILpczTZ3zJEyGGAGmESnRMOwxTdNt7bU7tz77/LMPP/rIyeYrldGJ8cyVq8sjI6OGbqVcWNn8ypVrHIBipdzvt+r1w7PTYwjlxvaG5w/dQVDMVd546604/qrX22r3/Kmxkdn5lcVL87WxfCZPXb83PTtx48aSpusYA4iAxhjGilINIXhRBUowwghFUYQJxhgjiBVQQAqMKcUEQ7y1tXV0dPT++38xMTXKOZQKZzJlzbC7nfZ5s7e7c9jp9pxc3rbzYSS6ncA0Sr1u4vvueK1QKU2Pjc2WcuO24UgAFZSpDIMwtCxIMARYBjEAiP7w3Xc//uzj33/0xytXbpULs3du/9mjRw/brWao5MT1yWvXV2bnyqnwA99L0kEseaMdHZ9t9/rtMAoQ0Cvlycur10NfnJ62m+26YxcJtQ4OD/d3971hcOeNu4Ph8IvPHr719g9yjnPeakKeZbDoGNPdTj/2A1vPXlu9sXTp0lnjkKLyxOj02lr9+KRO6Xnz/FTXKMG253mpiCBGEKcQxEKoi+ohKTFCTsaaHnafnbUx0QoaM5mGm005sIeQt1fmk4wdAxQCKgrVZNUoGJonyJEb9yzsSNwDNAqTsNsZdrq9flcqUei0gB/UM86nu/ubvucZet62SpPjC6/deke3zEbz7Ne//ucoim/fXRybGCmX7VDt//YP/2l758Xte2OTc4bpxBz0+p2+7/qT09Wp8eXZyWWsbEowYXq5clkpjDHlqm078FdTf9Htt7e213//yYYbhLlCBsrcWO3q1WvL583j7d31x88eHxDFWNQ8D85PQq8fco6xRjAjUCqEEOCqN+wDwMvV2nvvvX/z+vVnz19KFHMRYqXFgQy9dHZ6bnRscnnp2uT4bKVYc2yHQiyVLwEkDKdAdbpdz4shBCNjYxk7q2m64LDvRWdn/X43IJQO+qGTy+SdYttqOoVsbaRgZwiEUggOEQEKXpzKhLBsTpueXjBoPuWq0+65AyFSWj9sDgfxyWlremZicnL07p07t1+/RjQlZMJ0XCoXzhr133zw95vbL09PTzrtXhQpQ8tSpuuaOTo6dml5mctk4Pb84f7Gy+Od7VMMpWWa1XLl1s3bV5evz8+uIKRVaqWMnceIQYiFAlyKg6ODr758yhPjzmvvD4d9qbiha5dvrXOqOY8AACAASURBVLTb7U8+/YQAbmTY8qWrS0tLo6OjlJLf/e639+/f/4//238YHRthFBsWsR0jVQlASSpEt989OKxzAZ8/XVt/udntXRhSUojQ/ML8xOQsYvZxw93dPRZCzizmnZpWmjBTDm3LKI9qnf7R9np9cXk8ivyvPn/AiDYzMfnWvR/evv363PyClbGebvqtzkmUuKmIkAQi5YJiiKSTswzNyNqOiFUkYoQQYwgA1eu2RBrzJBQwhYgzphTASZqGfswoIYgKxXXHZAxzEc/Pz12/fvPg4NDzh643YJgwRijFCEGlYCr40HURwhBCTWOGZWQzWamkEGJyclIpuX90SDU6VZoulUqHR/vNVtO0WLlSzOcL543GWeM8DHmh6GgGGw6HYRhJqQxDI5hIqYZDD6GmaZoAIEO3gEJSAgCQbuoIMZ5KCWSlUtI0w7IGEIEoTgGmEhAhgcGygR90uz2EjEptYnn12tbG5pdffz3wwyiRTEfZAsMMMBNbToxYNwXCKSYjGEYKFvOLKLU6h3HerDlmCQLcbfebzU7oRkEcJCLN6VQJ0R0OEhEPvIGhM9cbxEloWWYc8zBNpqfHdZ1svnxJGRYyOT45nZqbzpVKtbFR4+VBmsqhFx3Uj812LxUpoYRzTinVNIMAAAjCAADJpYBKQYQgIghIACSXXMRCcPUK3ImwUkCpi3oBzlMIFEYIIRjHoR/EQiYiSdvn/qDXLpVLCwtzN29cLxaLR/v7WScDlPqXDz88azS4SP0gElLEaWpaVrFYHBkf6/X7/f6AC4wQQwBSijnncRJTRjnnQqooioQQGJMwjM5OG77n+6Gf8oQnKY+5pVme7zGNZZ0sG9GCbDgceEAqtxeGfkIpNG2tWBQAKIp1KGMlIZAEAqI4ij0+6LpxlPZ6/cALAFCCO4RCxjQIICEs62Qwydu21e53J2amy+WSbhuzC7MYES64lc04+RyAME6S/umJ5/tKqVwul88XJiencrnc/W+/PTw8ymXzN6/fnBqd33i+3TzrBkHMuVq9snLv3t21tReMaZlsdjW/WqlW7t//BmGUz+c0XXPdYRgHTj5rO4ZhWABLSKVEnMP4tHn8+09/f/Xq1Zt3bhdrpY2XG9vbWzxJ8rncaG3EzGRdP/jPf/8PP37v3ZXLV5M0DkKv3WmN9Tpc8pPT83anJ5UqlnMQEaCYqVcYSQkJTd1vt6J2c6Pd6vcHXhQrSvQ4RnESAUDSVBwfNxwnb2cytZHaYDhsts6Pjw+DMGq1G2dnp63zZhR4IkWiTFkp4w1Dd+hrVEcImbpZyBXjINndPky4yBSyk+OLJ8cdgmjzzJubvpyG8cHeQSGbgxLu7OwliYLAODlrl8vApOWMMaJVs1m7ZNqYK68zOBWpCrxo0B+EfgsDc7y2SIhgGlh78eTK5avXr15zbFMI8ezFS4SRVMnA7a2vP++1u3PTS9dWby7Nr1JqxmHEeTKeL9i2nnGMKB4e7O9/8NF/3d5d7wVNI0/78dnz3a8mJ6bNorj2+kIQue1me3nxyp1bbwEAgZCdxqA90ruysnp5dY4S1Wwenp5v9od7QcLO2l6z9/zS0opQyUnjoFabLBVHkxjubHf7nX4uM5XEceusnqSAIej2+e7uke9HuXwZKM3WmUEdgxVsVgE2nRkfvXJ5UdfZMTyrMxcoUyMMATE+VgHJ8rDVFpzvbG2XK5WZqZm4GlqGITlPAaSEAYAEFwgh9N10AH7nsVIQQADVBRkMAIARMgiQQCKlMCRAwynr972zs97hQac3HAqBAg+YDE+OTC6sLJcy00d7rbXH2/3O8Kx+HoUiDUU+VyzmSuVieXSkMjmGpZBRzDWNAaDCMMhkNMNgaZKGoS98Yeg6Iei7xkYFIVRAAam+5wsrpYRUAEBC2IXFK0mSi4X3BaULQiiEiON4MBj0er04jsfHxwEAcRybpskYE0Louk4phX+yXQibiw+8UDuveAMAQKikBBe7hfpvMjAX0ZeLgAzCr15DhACQSZoyxhijSqogCIbDwc2bNwvFYhzzr776GkDw05++Nz09zaiZplLKRAgAIeBpIngyMVabmJiYn5lxLPPaynKuYIsk4Epajnb28Ojx029397dSIKw0G0RBsicTwQ92D/dWD1q3e1eXL9cKZcElgBQiIqSU3zfXKPi9sw5Cgl61wbwK80AkAERKIgQRwRAhAQBSSiapFAIIoYQQxyenjUaj220pJXVDm5+fLxbzmaxlmiYmUMmE0Fd1ikKmCinKMMYwDNNmqyUEGB+fWr1y3dSzYSg63QBht1azO93hwB0KoVwv7vaGrhtIhQwrw3l83u7Uj08lV/Mz6dLSamW04gXx/u7J7bu3fvzjn8zNV528qZkoFQljGtMMKVUQJkKklBJCYBSFjFGMMSGEYAQv/uFKCSEghBAgjAjBJEmSs5NTd+gahjEzM2taRuDHCCOhCOeUkuzUxAJ5R9/e2cgXMghqPEFhAHwXAqAsk2TnxnRW9gbqeG9TpIpiSgGvlgrLS5eCaMCFR4iGmOEU2OXs1MvdzKNnA9fvzc7N/vxnv8jYmUbjJJMxX3/9erFof/HV74KgHUXd/uA0CPopDy64CHGUhgGfnmqXi2NPn24O+vH01FKpONZpD7/84st2s2tnnXazG4QREHTl0lXB5Uf/8uXK0muTY/6jbx/l86Xbt15/7eadyckpTdMePUajter87OpodaPT9HuDNsN5glDrfLC1tZfN5qampixgSMVfUb4RwRAXcqOXlm7Vj7tkp5z48cFGHET93qCzuprPmqMYmUEY9nrnZ2fHSopcNqeQBWlOZ5V647jv9X7852/nC4VHD9bOW8OTk/76+nGnI8yY1+sDz1NxhOIoXFiYXry0wnT28PG3Dx88/uSzT2/evPbWu1dzeXtj69mHv/8gDHoTM/nrN1bDyNvYfnl0fLIwP724MF/IV9NQPntxf9iNhoM4CHitNjU2Oj02Np0kbi5vvPHGzZ293WbzREqpBMBAw8owWbGYn8o7Y+MjK5cv/SCKw067w/39SiHyimow8KDEKoUUaYxoGFEeC6qRQqFsm86w5z97/i3VgGkRw6AEWTOTS0rCfK6Uz1bymbJG7TjmiEkueeh7CBDBURDFtp3LWkXbzimJ4lgKDvb2Dj/88KNyuTQ7P1ssFrq9jh95k9NTmZxt24YEAgGACIhjH0NKCQMKEIQRYZOTY9VyBSA06Pmzc7OXlhbiJInjaG39eRT5tZEybMfn7f5Z/cSwWCqi+w8+O6ofnjfPfT8AAJt6IWMZQZj6fjw3tfDG3Xs//elP1rc2X66vdbtBFA2iMJQy4QIoef6HT34/GAyYQSulmmVmNYOFoZ+mEiEMUyGU6/rds7NmHPE4SlZXr/7gBz+oVCr3798/Oui5nhjP5ebnlqvVqmEYUnJKiVTiybPHh/X9XM6J0tS0s5AKCQYpT8OYP1/b3N453t05cId+KqniCmNmm1auWOp77kcff9Jon1o5Vh0pTc0XqhNZQQM9g6wsPulue13uxW6xWnn7nZvXr61kzUKtPD4ztZRE6dHxy8N6/fef/+Hxk6/jdIiwwARmizpEKkljyzCVEoNBv5At2qZtmFar1R0MPSAgo8g2NKYZCiSSh0mSMkpLZQdDlERi0PN42nIHPsN6ELqmpc3MThwc7NbrB3bGRggGYUgYgRCKVCQJJ4Q4OefiyoswSuM0iiI/8IUUvu+XSoWL+9TFvY8x7ORylUq102nVarWVlUuGqXOZDl03juMgCMIwplQCoFGKozCNouGgP0hTLqUKQxchzCgzTC2Oeb/nmqZeq1VL5cLRYb3VbDslh2gEIphIRXS9VKtZhkFN/dGzx59/+vmLtReaBVaurswtTFfHnaHf6Qwaus1T1Q4TP+sYGZAYnWBs0qQqFw+a/V7jvHmeJiD0I98NYz8N45BoyA1dAlHGycRJyDnPOhVMURhShGASJ4ah/+S9H0kld7Z3fv8vHxWrheXLC6NjY0xn5WpzanrUD/04CQFQURwJIRDCpmlduEEIABDji8JpBQCEmEighFI8vTACSCUUBq960BCEF0+vBOeJklJwQghGCGFgGARjPQpUMPQxgH7oHRwevvnmvYmJqbPT88Z5Z9Dv+X4MAEYISAkhJLpGMnbGsi2EkGUZlGJYKbqDoe/5SkqIEKWUMSalCoJAKcUosywbI5zECU8FVDAO0/XTjSiKgIAqhRIpmSisCENMI0wKFYtUxLHiSslYJF3D0CglhmYghQM3ZtgwWNyVnueFSSLiKE0TrpQMvNDJ2dmMbVu2xnQAoJWxzKyNdVo/qzc7zTRNa7WRXC4PFBRKhnHk+34QhFGcCCEIobVqbWpyanFhsVyu9HuDKEjCMJydmbt5rcSguY63T44bvutBBWZnZwvFvKZr+XyeUiyVyOWcfCGXyWayTnZjc+Phw4dSiliEBtE5iKkBR/IVyqifDg6e7+oOLo1ll68tDMPu9sFaseAUCgWnmKmNl3zP3z7Ynj+eGxkfHR2phifBwB0mQvT6vV6v54WhbjDbthAkrps2m4HvY0OrLMyXUi6b5739g504Su1MVmM5zpNOt5nyuFIrVEoj3d4giDbsY7Pb7Xq+12q34jhxXa/VagdeIBKRRCANkYoxo4auyeOjulTKNK04jBMhoiQ52m+UA1muVW5evQcRIsjIZUaa7smDb55cv3K1lC+4fferP95/+GANQLS4uERQxsk72ZxeK81oJpDAN009DpN+b4ARsgyCFO31WhBptWqpfnQIJbaNzHH9ZND3M3YBY8pTIWS0t793XD/jMZgcm6YazutZ38X9fmpmLSujIwb63e5x6+i4ud8NmgkOzExm+/hZ/TdbM7Mz09Nzb7577Z//8aPDOn8H3asUS4wanuutrlweqZYWZschDruDo7WX9wfu0cxcZmJKk6CzvbuZLwmEdYX6VnZ6bKJsapVhPwl9dLQ/aJ23tzY7N24tl3IZtxuFQ913uYiSdrt1nouWFm7pJD85dmnvYIPAjI6yfn/QbnSbp41sphSF3W5nn8JMxsZ3XrvVaw32dw8pZtVKaaRSY4wgiASXUHKEMAQQqosJyvd65ZV0QeACZwQAhAAhhSCiiAPh8+is09g7XX+4/u3GxkGvGxMKhADDPk8IcfQwdBOGzWphJJqGK4tXZqaW9nfrs5PW8uLVidGJ2ekZKQUzCEaUahghJASXEmIMAVBKCQABQlABIaWCCF3EBC+e714Igu+tYAAgpUAYhhf65Ps8fa/Xi6LoQmxcjFNOT0+DIMhms47jWJal6zoh5ELYXKzRvx+n/OtM5rsvgn/SzaIAkArI7zxq3zO/1J90vCgAL2xqF2323+sgTICu67lcbm5uptlqf/jhR1999eXKysrrt28oiJJEhGHcanYPDo62t7ZKxcLdO6+NT4xMjI+Pj445luHYFsZAEQShIhQM3F7j/NT3h8w2NI1yzjkXUsiT+mnsp43Dc/F++tqNW7ViBUEsJZCvCmxeSSkhpRTq1VMmdKHTLuDLkFDCubow+lKCCNWShLuu3+v3Aj9MEyElDoIQKjBaK1t2xsnlaiNlTaMACAihUKmQHGP0qhzzu8lUq9U+Pj7d3NzOF4o3brw2NTUtBWw2O0fHp83Wy+3dvXK5ShlzvWT/4Gxz67iQzxLiaDpI3EHKRSq4xlhvOPzsq8/mZxbvvnVjaWXuxz984+6dy6YBEYEKqDQlAOALhDTnPAiibNZklDCKIFQKSISQVEoJyZj2HYYBIQghglKoxlnjj3/8nBA0Nzen68Zw4J+3WoLz/rDfG3QpRaVy7tq11yHEUewdHp56LkfAktzMZBxTs7c3Wwc7LlDk7KRFMCmXykXHRkCbmhIDtxPGoaZTy7IIY17sQ61hOO6TF/+C9TtXr9xYvTJdrdm6RmyLndQPf/0P/5AkLmNSgSRJgiQJMcZSKJ7Kft8fdGi1tHdS72ksUy6OS0G8YeRkCoNeOOz7u9v7Y2OTb917Z3J8djj0apXJ5UurjUbzt//fp6/dfudv/vavb928zBjr9rqnZzlCQRD69+6+NTYytrb2/OT0qN9vN8/dZ0+2KLEmxmcx1hXAAMiL0wECaVjG2MToW2+/Mzoxd3zSWFtf87o+w+X5yRs3r7xtMCtO+mEk+oNhp33ue36SyFKxduP67bUXe8NesrR4g3OYCtRsD06bZx998ofhsFsoasd1l1CDp3A4HCJEE5589e2nay/XNzc3Xf/09Ny6/+gzztP68dHB4dHi4tzIyASA9vl5c2+/cVg/sc1i3gnqh9tn9f7xQbvX8vtdP4rEe+/9pWVUqmUEFBZc9Lq9+uFRs9kYHx3pD5gE6fFR/eGDh77vAiCnZ2bevPf2YDjcWN/cWttnyM4YlWFXEsQ0aiYgpYgyrJlaKmTca3svnm7EYeDYhTBxQy9hRKtWK04u2+v0gzDZ3druNvsZO2sapq4hU6eWaUKAENScXIZiDVIlQez6Ya/rAoX3D7efPLv/7/7df790aQ4igCnOkEy5WgIYRFHQPm0hqAyDmhTqGlGApnGqBESICiWJBqmmKZAigp1ChVFNKsCswLYt20HNHj862v/gd7+xs5Zh6gAoyrRCbgopV2emrlu9/jBjgGo584O337v35t3l5WXDzlp2BjN8crLf6pz6gaSMKMy39l9YDli+WjPzPgBmHIVBGAAFLTMbcxmDOtROhsGBO0jnZy/PL4yPjla+uf/wiy+/7HR7SgnXDXZ291+uv4iTQCnZbDYhIlIh10vS1CW6ZemmQjyMgVBBytXObl0IEIcR5wohbDsZ0zJNS2v1z/3GsDtsrlyen780NT03BnAcpcPusGUjHcXy4YsHIKaEmzplk5OzM28uFJyqpeco0Pf3j3YOjh8//fLFy0fHJwfYkJpJrJw1Oz9NKHaHQ2/oh16UxnGhmM87xeZ52/VcP1SazjK2ZlkMQCFSmCaSC7UwP/eTH7/je+HO1v4f/uWPnKcUp1g3FOQQyaVL87u7248eP6IaxgjGHGGChJRciGw2a9k2wjiO4ySJIYJT01Pz8/Oe7x0eHXleoBs6wigIfS6FaVkY40w2W6pUMMWFs7NMxiKUJBzqumZZphBiOHSVUpRSXTcQwnEUe24ghMQYx3ECEVIS2DYjFAMoso41MlaBADbPG3EcOqVqJJLh0DWcQrlYyucKg263fr6384/bg14nXzH+/GfvT82MVSoFzcLHpwfoMHDDrh+GYBiYdh5joesYgCSM+p3h6eFuv9UIpOAIEAypShFBmukYcRhzJTVGDWJks5lisahUGvhuFMeCc0BlGAQZ2y6XSg+fPIzSYOHS7BdffSOVBEqMT40btrmxsRH4oZBKR0gKxbkIg9AyMRFcQIgRgpgSSjDGLOZJGkVJFEulEEbk4jqPIFBAQKUASIUQgqepooQIShnDmq5lHAsjxLkI/fCCTriztf3bD3638XKzPxhub20dHh0yQpnGNIMZugEhSEUaxXHjvHHSOHWcTL5YqFYqjBGphEiFlApBBBGKo9DzPMuyNU2jlHlDn2E2PjoOYIYSLYlihjWUgQWn5HnDfqvPGAUKMKinQGqEUoddUL19dxiHXNMYoVSmYNDzDN0yzaydjZIkjYJEpCkhhDCCIEYQI4CTKAkCT4J0Ao5DDSMNHtYPkzjhnG9ub2manslk+v2BBKrT615wGwCABBFd0wmmSoIkTrOZXK1Sa7VahmZYpjUyUuv33TRJleDdTvvX//CPv/zbv760cknKNE1jJ5e9fed2HIe6rq+sXl65sjwxNf7xp38YDIcR1wZ+FyFUrBWZTlOJE6oPorOd+tN5ulCs6a/du+w4uUKuUMgVeMqH/aGRIUEy3K/vmBnWG3aG3kA3dRZpTGeXli8FYeC6brPZ67R36oc9nkjLcuZnFoulomn4GxunCOJqrVatllut80ajDRAtl0bfuPeDg6Odw6O9F2svpBJC8uFwCCHCCMdxqjiEiiYx8NykjQdZywyDcDAYZLNZRsmg30eYIkJEBHgMGbKv3HidMdbttU1Nj6OTbmvY7Qw0oqUJPziqd/vDYqmKkGaauWKpOD5Ry1hjaZRCrGW0kohg6CUa1jM5R6N2px3ZTk5nzunR483NrdBPm+fN09PTKJCTU9V8vhDGyc7mrtvvU4Y0A1NNESQVRAppiPJEejwVqfJNh61cXTBP8Gmz3u43ZZhCF+2ebt8Obv/onR+60YnvtZ8//4JeuztanTIYWrm0ANVcIWd1ekdDrx7Hrm6AqZlSvoDjlDt5ftZZI8Qam7StrADYL5TN1WtLAOi7a2ftxjBjjs5P3xoZKwXhMGtO1Y/q6+sbL9frjDUX57ZWLi/MTy977hBJ0Dxpb24/3z3YbpzU88sOw0nzfNft8cQnFq3qmo4YC/1ICpjN5CAAUgrBuRQSSMiYBhQCUn1XsfJqWgDRxSocKoUAAFIBLjhCKFbRwOs/ePLg6yefNnpHaZLOTE07eaZrWEkc+1Il5MWzzZHiVNYoX1pYubJybXpigSiTMqNSqtVqVds2MAEASgUVJuLVIARgjBVQAmFgajrGKEkSqSS8KJj/7rAuqmAg+m4IBC9SJRfPT2S3242iCADQ6XTS9MIpizHGlmUVCgVCiOu6tm0Xi8UwDC8aVL4f1HyvVf6UIfZdJAW+ehMAAEEFIYAIKAn+1A+mvu+XVEkqIISI4DTlUkpN04RQUZgwRorF0vT0dKNx/tXX33zwwQf9/mB1dYUSABF0h97W5m4cJ77rtZrn169de/ONN1ZXl5xsFgGoYYChVIITiiAEKU/sjFUoFRRQCEJGGI9jjWq2bRDMfNd/0XzOII2C6Jc//5lGkFRAKAkhgAhCAJVUUkrxanSEgIIXmvDiNwoBlQJSCNf1Pc/zA4+nF2ooiaIEQWgY5uhotVjIFwoWgFhIhbBSSigAEEZYISGhUDJN0ygKTNOSQpydn21tbZ2fN/P5/OLS1ML8HAAKKGhlSgr7uzv9jc2NlC9Va2OWZROi8wSHATTNfLlYZLTb67XSuMWYHiV8e3frzXt37915Q2OsVhsxswIoKCTgXMVJyigwDB1AAJEUggIFFIC6zoRUUimgVJqmUgrdMIACKecQwYt0k+u6Jyenjx4/fuute3Nzcxjj3d2DBw+ehGEUhGGcxrWREsZsfILUqhNDt9tqDXgCDT2fsWq10jhQ+OPffxb6cSaTs63MxPh4tTw1PzszUisGseq6vUbzsNWpO3nTsFir3Wz1T5xS9OjZh1QPL69OFUtaEID64f7ZycHZyen+Tj1JwmzGnp2dyVk0CPyjw8Moigk2gDCHHfbgq12EWLVaCj0kpbLN0i9/8W/29g8OD48Y0y4tL9+9e7dSKudyhX/7b/7m2dOtvd0jhLWF+cUb16+UynqUBHDoWxnoet3Dw/TO63eWL81PT0198cUfX66vtVrnzTP3tN6lyMbI4qlIubxYmLqe67pDd+glCSjki4XcuGUU2lOLugVev3lzanwFAFcKyYhDSbbZ3L5//34UJU6ueHjU2No4CQPYaA6nJ5duvX7jrNna3T7c2d/kPHUDLUqDQsGWMm42Tze3d2Oe7O1vDQZ9ogmA+UF9tz1oxpGoVkbuvfFePlfQdMN3JSOjxRwJPFo/9PZ3vz49Plcpo8pKQuV5SZooIE0M7TgC2UwRIi3wwyRJMrZ9+9YN1+313a4C6fHRwcnxfqfbfuONe3fv3glc7+z45PGDJ5ITg+WKOYQBQZAM+BBKhCTDSI+i2Bv2ttZ3R2qVv/nlX7hBt9k6bZwdn9QbB/tH7WbbtrPFYuX+5jdxFGuablna/OzMD95+CyFCMMs62STmnt9ttU8PDo9P6qdzc4t+1PLDtpXBdob5gZvL5ShjcZoe7dUPDg5OTk+EiE0DlgqaZSJGJAIQQUwJcQd+nKSMar4XeF6YplzXTV23Eh55gf9yPTo+Odvd293e2lu+fHlxcenWjVumlRkM3C//+HUUxpjQXEYfG5+4dv3a3TdeHxmruW4wUq1mMmahYN9/wMR6iAmnTDBNVkedXIVI2mm54fkg7HYbYeAbujE5PjPsR43eiUT1QiWt1JzlpRGu+h9/+sFnn329t3domFoURb1B99GTh4N+1w+GGCNCKdM0S8sQpmNqmKYlQOIGgyTGSJlZxw6DCEGeKWeFFBqj84tzY+MjusV+/8mHifKWV2dfv3dzdmHSdoyjk91Ou3/easEuJBjxJDaRVTAKFjO48gGJEU0ginjKC0VzZnbkvDP5YvsZZbBYyRUq+cpoeeHSAqW03+/vbu708ZAgmss5lOAw8AyDVSoFCJWuE9OkCAPGTIphGHqLC5M//OG79aOTOEwty5ienp2bWTA0e3llOZdzKMUIQ4SBF7iUEMKQlFwIiQjWDF0zWBhFYRxEUSwUHx0b/fFP3js6Ogii0Lv/oFIrCSXqJ+eEEsoopaQ/HGzv7HQ6rcZ5I07ioecmPE7TBEKo6/rFEEEpmKYCApUkAgAspRRCYPzKQWCaBkRQyoRQmCSBAtIpmkv21K23Vlr99sHR4fhYrlop5LK5nY3WWef8qN6YnhxdXBqbXhxlDHlJH5m2hEIo0esPIBEAZnzXBBhautPvDtvn0f7BWXeQJgBoBlBcCAlzxTyGTCQAAJJGqeu7b9x5fXxsLImidqsRBRFESknlDb3PP/1semqyUq1KLhpnjU8//7zd65mWeXnlkmmYAKIkSaVSjDGNau7Q73VdkSY6M0kSJ5wLiIgODUIoxTiOVRLFaRQTRnVNF5xLJZUESkklhBRSCiGlgFABiAlBjFEAZJpGY9OTGTsjuDo4OErTFALw4NsHa2svC8VymqZOrqgz9v9z9V5BkmX3md85557rTXpfWd53V/vu6Z6ZHgvMACAIYg25FJfUaqmQIqTQg2JD0pNCD3qQHmRCitiN1Wr90i9IkOCCTWxLVAAAIABJREFUIGaAwcwA095UtStvMstkpTfXu3OOHmoAQptPNzLy3rgRJ+Le/J/v+36fKIuKKudyWdMa7R/sIQx5AQsiRhxkjFi2admW67mAAgQ5wIEgDIPwLDwDGAMkJooqYyyMBnaukJueyI1Xxjvt9mDQr1QqzWZzbXUVQ4w5ThY403QhpLKRgAjEcUBj5vueFfiqqtI4DjwrkgFgSFUSo5HpuS6LokQqoSoqY3Hgh/3+EEISk4AikilleMvsDtoQciQmrueNRiPLtKMwzGXz6XRGlCQOYcaA74c8LxQKpXa7++TJqiiIvV7fcRxDT9iWbQ1shGgyqZJqfnl5qdftPbh7v1LNx9QvjxWTqWTRyBtp9f79+0+fPbF8a3Jy8o3br7/aehnSUDOUVJSM4jgIHV5VUhllfHFeUjGU7eZwW9bkxYsVSgGGJIJDJHC5sladuqgIsiRJ7UHDi13ZkERNkDWpUMrli3nbsWu1w3v3Vk+OWv2ebQ5dTU0KvFGMeUqhpqWq1fHlc+cAoIQySa7nC8m5ufnxiUlFlyRZsG3r8LhuWiNN0zzPdx2P5yUBKwKWwpBFERN4qdls0Tianp7iECRx7FimpBiyIAMkJPXMZHVuZmIRC7yuJBGko/xwbnbRtd3N3qtavRaEsWGomXRClSUaEc/xe50RAkjWOEkFsgJ6baffdoqFDIi5iMQYYpEXRSy6rjvsO75LgyD0fCLwyvLixXK5srG5cYSPQuBJEuRwGJMRAAiiUJACXowgolHsSwqYmiqXKu8/30w/eBLvHu0m0kqhkjuonaxvvaTULpa12KY/+MEfI0D4K1w+PaaIaQgggrEipSqF2RtX3rbcOsADHsm8CquV8d6wHwFvbHwmCPzOoCZpmpLUZxdKvWYvnZyYrM5cuHAukUwEgZ/LjCIf37uzNux5EAXbW/vlUrFYmJqfm4ecB4HXbLROj5u+E0q8LGHRs5zGUee4Nhy0o7de/+D1196iNFIVA0GekAgChDFPAQEMMQYggP9xnQlDZ7zgM6sMAAwghkUasWBodjd3N16+el6r1yuTuZncpJoQAaQCFkRBRoRvHfWeP9mYv7EwXpzd3zk+PKi3jnqEoOrYVCaZTmiaIHEQxIARCCHHMQ4xABnDZzwtQimJY8oYRymhlAEGAQAIIo7jEOI4hABEjFFCKKUkjiNCSBxHcUw839vZ2XFsWxAEzPPpVKparfKCwGOe5/lcLt/rdff3DzDGmUzmLIXPC8LZVcIwBABiHsL/KKQC4dmoRikjlEIIEOQQOhOcAf0bdeXLU77sbCERQlDAvO/HlFBZUt3ID4IYQi6RSGUy7g9+8IMHDx/3ul3XdX3PjUnMI+g51tbGq0KxXCwUVs4t0zh6tvZ0vFpO6jrGAHFnxuaY0hhCihCYnZt/7eatO/cf+HFMYo7nVAYhIBxEmEOAcezR48ccRO+/9142I3AI+F4IAOQg4iAGEEAEMY8gRAhyX05klAHKSEx8n/i+a9tmq9XrtLuDQV+WpUwmUywV1ZKiG3o6bVAKKYWEAgAZhAz+vM2T0ghCymNIACGRZ7vddm+/12/v72/3B11B5C7N30xkR6b7nEIWhSQM4lRGXRSTemq83Woen4xmps4V86lyKd9u9Svl8cWFhXbr9PmLtYOdusBJiYSW0lOL88srKxcAixEAgEUY85RCAKAgKAgCRkMAIeaQYWhnjq8gjDHGHOb+hm19tqYxORPZGGODwdA0TUVR0+mkIHK7u9uPHz+6f39VEJRSqTI9szgzO1EsZSDEEGJKUOgTRrCAdV0tinw6Cpkq5TkQJRPpSxcvLs7Pz0xPjJVLEEWN1v7hyeHWztPt/eeptKLp4mnztJCrXLq0vLlRcx3n1YtXcQSap61HD55EYeQ7voC1OEQYJZfnX+M4vtE4PdxzOBZnU3lekHwvfPpoT9cTGKVlwShVqrpuIISCKHBcp93paKpaGStLkgghMPTpP/7j7zx+dL9arWQyCQjocGD3h51up53P5yBCo+GAsahYLORy6Vw+vbi08OrVxmhkamoWAmXYD3u9oWVbo+GoP+jVj+ut5umg1xNENZMujI8vnF++lssmAzKSFdBqDTjgdQbteuOgVq/t7zc63WG5XAEAffbTO+1mEEV8t2+++440P3e+UMkPR6bre64TOa57chLGcaxpUipVYkD0A8pxCi+EDNjdvi3LsqwmREkuFqtLi5fyuWIcs0azqWtlgc/s7/UOD+v9/gAjfro6Njs5h6HQafdPTtpRSI4Pj7vdIUKoWhmbmZnO5dPz81N7+5uWnYhZmee5Tq99cHDQ71j1/cbLte211bWN9S2J1ydnZgqFou8FB3sHe3v7CBIOAgRJFLiMxKosu7Y76I58JxZ5jYb4wZ213f3tbr8LCH3vva8sL16989njza1tP/Ty+VS/1y8Ui2dtvIqsIsjZlvPi2Ytup8chfnZuQtOxIDFZxVgAoeVzId83zY2N7dWnaxsbWyPLDnyLxo4khorEVBUlNEORFVGU+r2B5wY8Fn0/CMOYQ/wZyiyKKOZFUZBPTpuW41bHJr75K9967/2vzM7MAgAbjYZrjRqNU0LZ5OTVxaVzy+fO6YZKGR2ZrmEgQ1GW5hf6g1PT6vQHkBeJnuATqdl0VnZcs360YVo91zFJHCqKMhwM261Br21ncykIg147uH//bhDyCGgT4zNGMv3s+UuveRqGIWOUF7FIRcIiToBY5GIWBjFgiAKfhGFgWiMIQKlQunjxgmmZQeipiiyIvKLJxVJufLKiaNL69tMgVq9cuSiIuHHa8Otu/fjwtH1q2qbjOQCw8bECkEIuNm3XDInP8dT1RpEfckCUVa06UQzI+YPjvYBahUquVC2n82nLtWzb9H1XliWxIKqyZlujUd9sNZuSLMuSZNt2AIjAg2I2n8+ldE3e2FxvNls/+9kX9drRydFpuVJ66623rly85jmRphr7BwcPHjysH9ZkmQ8CEkURhyEDECIkKYLlWhGNisVCFEWD4SgkYe2otvps1XEsx7EEEamGwmHOcm1RFBUEMI+ev3i+d7AXx2Eul11YXHzw8EG31+V5TlFUSZIQ4lzXjyMy6FtnG3mUAkoRpYQxKAhIEIRsLmsYeqVSkmWx3++cNI6NjLqwWC5PJXKAL89LqqhQAny3kygIYyBJsZ3NyU40+OjTv1JkuVQsXLl2WVFVw8isb20LIlcupzigxlFMQqnZ6fXaHuaNRCaOojD0A0ixoaVfv3Gr3x4+ebAWRzSZTE1NTv0nv/VbuUzms5/8ZG93hxAiCwIQaBTFvuueHJ/0un3PdZ3I2dgwJ2YmqhNVI5nc3to5PDwiYQQApCTyHN+x/TCIRYEnhGLX9THGAEYxoVFEJIkGfkBDAijjESfzgheTsw06SgklhDEKIeQx5gVOVVVN03VdJTSMacBhSFkUxaRYyiOETMtWFFXEsmU7kixXqtXlpeViqZjJpoqFQq2+/8mnn3Ac4EVO05RkKgERazQapjkaDoaMAY7jJUlSFEVWFAQxITTwA1GUX7txU9f0jz/6aNAfnD9//vr16z/6+OP7dx/+zu/8zvnlFQELjx4+Ou20RFFStYSuyQihKPIFXl5aqHi+OxoNOY4jMQmDaDQYIYgNI40AJ2LJtWyBlzHkXT9wHZexyEio6WwyU0wCALrdrumMKGUQcbIkzc7N85h//vx5u9NpNtuqqqZTmZSR7Hb7M7Oz3/7Wt3u9/mH9aPXx082NrcFgWCgUkolkwkhk0mkjISpy7vbbNyijxUry8599dv/JTz/48KvvvPtOsVio7ew/WXt07979z774/PKVyxcurMQ0SmfSlbHKxPSk67qtVkuQoJbkpxdykI8ojBSBSgLjUDzoWW5AIIWNo2ZCS167enN+ajxppIe2WShnXM/b2tpSjUQileQFYVysXLh0bvnc0vFxu9d2tjf2u53R0BzFDADGMUA0Q01n065ri4pspJLTszOqoT978byQz6iq7gWe5wW25dmWSyngeTmbKTCCzJFHwjiTTFXGKoyEqszfvH61cdo4ODhotZqSpGaSKT2VS+gp1w5ICCBgrhUgGMuCcuPajc8/+2hz8yXGIAhjyLGFhYlLFy9Wx2YOaserT57Va7X3P3h7+dy0gIXG0aBx1F+YXlQ11ba9k8O9LaseBZw5GlHKWbbd6/Umxqd/93f/Cx7y3U4PROD8uXMJQ5meLiUTgMcjDrPB8LR+WJuZnk2nkoIIYhYzAFU5lTISiqpySLRsVzb7S0tlCOHIbn/93Q9DO/rr7/34zr1PBr3R7dc/zKWrupzGvKgrkipnxopTh40X+/UnGSMRgeFoEKYSGuBYGMX90SCO+wjzJBR8G84saGOFmdnpZUrh/v76g3uPlxYupNPZxYVzrVbftixNlh17VK/vmU7HMLCREDKpTB0px/Wjp9y6N4IrK9dUMQmpff/evfHSwu3XcalYkGSekIiQCEHI8xhQCgBljMAvi9x/kVP5RXL8zD9EAaAIUsCxkASDUevx6oOQ+guL8xOzZSSwkPiYR77r93tDhdNISDHgJirVyyuXxnKTd3/2cO9g69aN21PVsVI+Iyk8RJQShBFD8OxvM6CAIXQmZUDGwBmug+N4CNGXHjAEOYAhgJTCOCaO7Vi27bo2gIDQuNVqRVHE83wqlVlcXKpUymEYEULPaGCUEtf1OMwnkmnEHVm2e9psp9NpQZTOHugQYUUVvvR8/TzV8KVU8qW5C1AAAOK+tIWdWajAL7pc2C93vPxCnIEMQIAAAHFMAUAch8+GGs/znj592jg5LhYLu5tbg26/1xlls4l8Lv32W7dlRZMl6fKF83/6p3/yxZ1P3759DU9kJZGPwhAAikWIkXCWycnmC3Pzy1evv7m9s287XiKbhpALwoiEhOOQpknH/Xp/NPDjIKIEI0QhgRBSACAgZ2QzBDkEEQA0jlkUxkEQI0TCIGy3+/v79UajAQCrjlXfuv1moZiVZZlScMZqiyOKMcI8IAycJXwCP4aQYQwZRyGgCFEKIsocP+p+/JM/X99clVU4MVlIFVNbtb/cbwBJxtlsftR3anvNQrZaKc2fO7+8tFQc9MKt9Wc8di9dmBcEvVCoGHo68sOUnimkqwlFLqQzkxOVbKJEAtTrDXOZtGporucxQhGHRYzCMLRdD0LIC6KiKYxBQmLPdWVZ5hBiAGCMMYcZg5R+aYMjhLiuf3h4bDve5cuXASAPH9798SefRAGampqenVlcPnd+cWmRw2g4ah8crP/hH/3bWn1vcnJs0B8JgmpoGQ4pAHNv3PqKJCnpVPLc+eViIauoIgTR/v7Ojz/9wX7tmRv2ytUxAEPbscMAjpXnbr/xQSax/+kn9/7V//OPxsYmRV42R0ND12VJShjpVCI/MTH1zjvf6LR63fZdyAzEKEZZz/YZ4Mul9O3bt1+7eX3l/CKDiDIqiLyG5ERK1XRpZI5q9f1sLue54cHB0cnxYS6X+Dt/+9dvvnZB5Nn21jGALGkUx6rF5y+e7Wxu2O4ojNMIscVzk3NLU1/7xgcbG7vmyI1ifmv76PmzzXar4/sBIXRoDknMMM5KohH4/PNnW4aWSiWMswJvL+itbz3e2Frbr60zGETEj2PEYUWWVSOJRJHGMWRE+OkXdz7/6X3IhCiI9ISi6pLvur7raLp++fKl27dvtzvtvYOd1dUtSRIg5BmVXRc0T03fD3U1F4ZxOpnrdAf3HzxtnnaGQyuOacKYLBdXirn8O7ffeO36ldre/sb61s72/tLSrCjKR4fHlEFCgvGJUj6fFUT4an3t8PC422+7nhtHhBAaOPDeF8+fr/4PjIIrl6/+L//z/1kqZQjxtrbXv/tnzSdPjjEWRFHkecZxoSQwTVNajZNPfzzqtprtbuv09KTT6ciylEgkJU3e2279u5M/3d7Y8QPfSCmjkXP/wcO1F2uKLGGM4zCmhAZ+2Ot2P/jqh7/9W7+j68ZwpF+5djGXT0eRV6/XiqWxTnf4Z3/63ePjU9cNGENR6IeBQ+K+oXGFXMq3XElkqoISxlg5n9JU3RzZQRDncgXHcVut1kGt1jjuWtYojKPlc8u//vf+7qUrl8YnxwURMhDnS/LXv3lz0O8GQTQ1tZhOFkRRIxRBhI1ixvXDyIsxj2VeEDjo2mbRSFWKBT+yGoed9efdWm2fAVYqFUmESexsP3/pOH7SyL7/7nsP77948LOftZrWxMTi67eu/cqv/GqvN2DgO77ntjqnI2tESMjxKJfLCRJmjA2GfQiwiOOB2bVGjjlwvvbNr7z1zu3r165ubG4cHx0xSHK5tKxIO3vb9+7uur7Dc0AQlJPDxmmnORj1HN827dj1KWFAkEAup2WNMXc03NjdGXVsXUldWrm6tb0t88qF5csRCXqjbv3o4Pz5xZmFyUbnVJAlyKPn956fnDQIoXPTs6l0Ig7jrYOt9mlXFGXTND0/jEKAMdN0noNQlSVD0yDjTo5bf/X9H8YxM/Tk1as3REHZ2NjZ2tg92K8fHx03m604jgUBq5pECXFdN5lNY8ybtiVJ0tTU5De/+StffHG/88knsioOzcHjp489zx0M+oounzROGGAcRomkoekqiUm31+n02pMTE+VKZaxaefz0KSFU11VRlACAYRgTQsMwphRhzDPKfC/keV7V1JFpUkp5XhAEcWpqcmZmSje0w8P6v/23L1v9o8Zg98R8lRtLZEtpI2ecHDYeP3mazxR5VSpW055t0SAamxy3Rnan1z85aVbHJxaXLz56/AoBLpuaTGfSvX63eVznsDo9U37rnXHLdDrtXuOojaFczFVff/PG6qMXn37yOcf4m6+/9r/9r/87h1D94EBV1bMGszBw87lcIV8wEnqr1drZ2U3lEpqmW5ErKxrGwmBoWbZLGUhls512v9fuyrLIY5zOJhBDnuNj3w9EEVAAgjD0XFeS5LM3uYAxz+GzmgZAz/Y5CQAUAcZhxPNYVuVkKplKp5IJPYj8kdnv9Tqu67m2F0csCCJBxACCkIQxi03HSmUyH3z9a8vLy5qmSpLQ7a0snVvqdlsv159/9tlP5uZns7msquqzs/NTE9Rx3F6v3+v1XbcvS0oqkQIM+H7Q7w9M00wmU3NzC1NTU3NzcxDAOI5N0/p3//rfLC8vX79+XXtbO20292u1ifEpWVG7vZ5pjlRVfv8r7yIEhsO+bduWaY+Go83NbVUxrl272ev267X6+rPnvU6fFzlB5BCCGIscx4uiJEmK7dpWYJqOaZqWpukXL16cmZkbq4xdu3r92drz9VfrPBbGx8bHKmOPHz9tnrbu3Ln3tQ+/fuH8pWKuZI7sk6PG1mAbIWgY2vK5hbGxcqVaiIhpWpYTDDQDH5+c/LN/+U8i5t26dcuyB5IiJjPJ0Wj0/MWz01bDMJKaZgxHlizJPC9UquNKAqspCLhYUrCgSBhyiihripbP5zdfbd396R0IBDQG3cDsWq2Aea7ri6IkStLFy+cGg36/P8AiIyyOI8aQPzaevX7txlh1bG311cP7j8dElM+XKcwjzHr9VqGYW1qeyxeTf+tvf3N+fhpCChntdpsTk9WPPv7o8ePHnuel05lUMh0Eke8RjlMMRZsYKxdLBU3FhiqOT1RmZsbHKsV6rXZwsDc07eXzV9vt/qOHT3leWrmwsry83GmfOHYf8zAMQ9txNBWnM0Y2l3HcUa/fzeeqs9MLkQ83Xu6Zg2jQ9UkUZZNjgRceH3Yte48QUq1Oz84sFgvV9Vc7thlgLGxubmezhaVzMxKnkpCunFuMiR2Ew273EKIB5LqMxVF04ti106YfhHkjmel2e7XD45dbm/NL8+++9V633233T2Qd37h+Tdcl0xwc1F9JSPzVX3v3+3/x+fHhcS5bxIuygLRe16dxzCGazhgz49cmJ2ZG7hGFo+mJhVe7T9uDhsBjQfQAF0NsDwdWt20mxGzM6UAoeg7z4wHA4fhkGUFpZ29zeWWe48CtN66m0nKrffyHf/DvRJFduLQwNlaerE69WNs9PDgq5Sory8s8p2VT9edrW+3u0ZO1O2+//SYnKlEQKLLIYcwAiUEAABAECUDGKAIMftnJSP8GwcUYAIACSBggAFIvtCLmF4qZ6cWKrPPNfsMJrIgQEtPAjeOAKil1SOyD3YPdrZ3ZsfmF2dmZ6mynM9xY3/E9h8ccYAAjjEXkB24YxwAAUZDO0u1nADBBkETxS7GCxDQ+2xsCjFIWxDTww9HIarZareZpp9tWVDmTTZVKxUKhkMvlzgaGOKYQIp5HGGMIIQDcWao+jmNRFI+Pj/f399999x1ZLp711nMcJ4oi/HkX5ZdqLSHkzCwFzhxO3JlZjDFA2Rki6ReTyd+0VVLAGGCI4xGEMWE8L0BIPC8QBEGSRIRAu2O1Wq04jjHmeJ6XdY0AdnhUl6TpVCo1MTGOIOQwwlj/ylduFwqJ09MDVYmXlxcFAZE4sm2PFyVeEDAvKroxM7/8u//5f/UXf/H9jz/+pNe0JUXRDcPIGozFptV3fb837DfaDVnjEwldkDn4CwMdhYwCwqKIMBJRx3Esy7Etu14/Gg5HiqKUy5ULF88XChmB5xllUUSjiHAcAgAwEBPmc1CEHEYEIA4yABkDiOMEHkckZoxQyihAvhd12l0EecNIAuSn0+l0Nrm99+LoeHcw6FTKY7qc4Zm+P9g93m+vr21PT1+olhfefvONo6Pe1mb92bPN7VebAKCVlZVvfPD++7df/+jjvyoX8v/l7/5udSxrqHJCrmIMIWA8gEgQscDHhAiiICtyFMcQQg6CMCYIoUwmHUVxEIYAAEHAPI+jiCKEZF7GHLA8r9Pp7O7uuq5z7frFe/d+8vzFkyAIrl558/VbX5mfWzYSBoCk0x3s7u49Xn3o2K5ju/fvPSoUSrduXvp7v/HbccQ9X1v/F//vv+GxcPXqleWl85SC02az12vt7q3X6qfJVDEnpHuDlus6uVz+f/zv/ydGxKdPtv75P//z5nGvnD8/7IwQslPJZHVsHCG2ufEyDCIA4O7u7vqrzZ98+nkymcVI8Lwgmc7MzMxcuXLl8uWlfCFnmr6m84rEh3EcRAGlUSqj5vIJQsir9c1PP/vpd//0exiLk1Mzqia6XmjbrFqdTCR4zcAAAFEEvMBsp+sFRiadtByLMCCreiarMEaardNm89R2TEWTxycnK5WKIGBd19KZJMdxcUwcy0KIDgbtx0/uj08V0zmt3emdNju9ns2JjBc5jte3dxsY84aelCSN0Hh//+hLd/HMQqU8ZuiJ+kFta3Pr8LCmG8aDB08fPFgdmabv+zwWPN/zAx8A5gfeSdhTNbXZ7L1a31jf3Dk8Or57934ymZ6dWbj95ruallYkLZU0Uobq+abnmwe17U9+8qP1jReCIDm2f/aCfrK68vbbb1fHx4uFQhgGGPMj0240msfHp5QIiqQntTyjMKGVVSk76ju1w83PPvvxk0ePmqcnuXyBkCAMwzAIEIJhBB3b0lS5WCzu79UO9xuijDXV0NREr9cd9EeGYXzwta+IEl873LO9Tm/Y3q8d5bJpQ9cZA0kjlc/ny5VSTOmnn3+eSmR1LfHaa7fS6SyAmBelk5NT03QuX7qkKnqj0U6lMnHsj4adw5pdqYx948OvZtPZhJHWtcTExGwymQlcf3trdzSyr127OhqZT548+cf/5B/3+z1VVQACqbQxvzBVKKYUlYsit9NpttonnVYjl0lNT40x4NpOO459WdIwFFmM4tAP4whT1mv16jvHe3uHg85w1LUjEiRTiWx2sc3TTCbz/nvvf+c733nx/BlG8Gtf+/qtm2/oatoy105Pe9NTC4SSH3/6Q4CIpiUSKZmXgZGSz11YKpayiaTGC6B+eHB8clgxkhcurly6fGlnZ+vF81cvnm3OLeQMgzx48KNardZoNAaDoSiKum4kUslbr79+4cLF3/v93/vZnXs7u09DCgAHsAQQBzgASAwQBz3Tv/PZI02WdFnY3T2U8VNdzL5ce5XLFNLJkucFURTPzMysb23u7e3XT45jQGJG9nYOCCGlUunq5WuyID17uubZzHWYInGiICDEQR15bjQcBru7h5qqzs/O337zvW6nu7G+6Xs2z8UICqurL7e3DzZe7pIo5jFHCBFFUZalMAwopaIsabqeyWUv5LKSKKWTKVGRkhm9OlniOI4X+Sjy5xdmXc/d3Nw4OW26jitLgmkNg8hTVZUAGkXRabPZH/Q5jOI4TKUSURTats1jQVN1zImu69q2wxjksaDrCVmWz9CXAFAOo9WnTzc2Xk5NTfzqt34ll8uUSoXjdhgEAQBQFCUO4dXVteZp13Lj5eVCHLKXL7YwwuXS2PjERBTEnhuGMQsjoomaqqqWZa6/3Gl1Wo5jERovLi9WSuPpdHJsrHz16iVdTm9tHDx99OL/+r//j/bJCDI4MztTHiuPrEEmnc3kMguLi/fu3I9CgET41a9+9Vvf+tWXL19+8cXP6ocHw+GQkwQ5pRWLpUKx5NiOZbpHh40m35JFuVwuLy8tjoaj/d19x3biKMKMActyOI6TFRkBZJuWHwSEEFlROcAJnAAB4CCikFLGMMaJlOF6LsfBcrGYzeUUTXVd6wzbFcVhHIcxjSJKKaAIQ4AAhECQeN8LT1uNP/ij35+cnCqXS+PjY4KAPd9FGI9VJ956+91Xr172+8MPPvigOjbuOv53v/vnAMBctgAAShh6PpvXNN2yrL29ve3tnY2NrdOTxvr6+vT01Gs3bvi+ryhKFEUHBweO46iazAvi2FhlZnY6nyvElLTbrdFoUKvtExIDwAzDUFQl8IOxsWqpVLl+/fr+/oGm6uNj4y9fPj88qiMEOQx4AadTWYyFbrvfHJxGIFJ0iUe8a7mP7j+iIcUQz83NAwZ73f758yuJRCoIImtkuY4HYkYjQgh99PDxyXEDAMBjXhAx4kCtRflEAAAgAElEQVSttplI4csT83OL1TAKIfaPT3Y8zx2ZtN3p9fpdDqOZmSle4Hd29uKYcIiPwlgUUSqZ9n0PAJQy0orBiwpDyAWAAsoJotrtjJ4dbtdrR0e1RvOkp0hipzVsHLU+/OBrc7NzpmmJkiiKYhSHqqqMT+ZHtnnUOKzVDgI/UpUEgDQGQy0BihU9V1JzeTWRkhEnePGodjikNGaQ3X90t9U9mZ2bbBwfjcwhQvjSxSuKrD18+GhqcmZ5+ZxpOnu7B+sbm6fNoyA2K+NpXZMgYi9erV6/eu3SpZXTRmPt2cbRSWt19VG5MjE5Pbe7vcFhdvPWTV7gFEUWRQFCBBgAkEmyyAtCvV5nRAZESSVLAq+++9aHcRhYg+DihWvV6nh30Njde/nw4Z3jxnE+V4EQ6Ib83rtvcBxPAX3z3QvdbvfFxk/PzV4eL05NlJJDq9HsDIeD0WhkHR8P8vmMqkflMfW0UbNG/enplUF32G0Nh21HOZdYnlvCf4f//O7HT1/c29/Z5HjiuoNiNgMFreccZsuK3Wd37n+kympCN8KIdNv9frdHaTA2nltYGtOVCQpHMRggkAy9drffsf2BpOJsXhyfzEQhHLQ8yzy6++RUkzNBzGWK0nb9qYDV+eWxy9cX0unkeLXyw4/+8j/81Xe9yExlMgCAVqtVLOb+u3/0Xz98+IjnQb2+vbRwcWVl6tf+1rthQCLQiWEXiWlFZBAGFFAKGOMIBBwAPgA4psz1AlGQeU7yPA/zWBJlAACJ4jjwsYgBpjGIeBHohmQkZFERGKT9/jCIPV7AWOQBgb4VMhVIWMplcq7ttE6buWQ5Cihg8ezMROO0/dHHB2+88Xq+kDuLo/Acz/M8hAgwBDhMyFlz4VngG3AcIDH13FAUBdfxTk9be3v7p6dN27ar1epYpTI1M5PLpdIZAyGEEPcLSBfHcb8kd3x5gBAyDOP69etPnz5dXV09K2ZBCCmKDCEghJ5Fw385tYIwouxLKYUQQsgvVJO/ybewXwqu/PxMhDlIKfWCCGPMi7wo83FMY0IFDkVRGIfR0uIiZKBWq/Ec0hQFAgAYoIR4rq+qAo9FBsDCwuzYWG44POG4eDCoa6ouiqKa5CkFlNGIUcThZDp58aKua7mFuev//F/+y3arGwWYxZiAcDDqi5JYrhSnpyYVQwqBzwFEKQUMCFhkgAQkCvyg1+kfHx0Ph2YcEVlWiuXi+ZUlSZIUWVMkWRDQGfmYw+BLPhsCGDKMgR+OgpAJgkIIAhQiyMUR8z2fEAY5BBF+/nJvMOwoSuadN3+ToeD4ZG9jc+2Lnz5pnB74vsWLUlIoqakSALrZduIA9AUvI3HVtJGQcupkIbDg7/+rP5Bk+dbNm1/76muVcpHG8dtvLfMcrFbSHGIkdjHiEEAQQEXiAYQUAh5/GUDiMXe2JpiDlEEGAEJQFHiEuDAMA9+VZAlz6GwZj4+OfvjRTzRdAwD88R/+sWk3s9n0r/7qNxfmLmbTEwxwiAMQAsyhTCazsLC4sfmKxExVddfxW82uOXIEXtV148aNGwkjuby0JEkiADCdzDZPW+2WebDfWj43Y+hFQMAbr33jxrWbufTMx3/9s9//11+06jwHqhjkAOEQIqqSPKyfuN7AtHphFCQDJZ2TAee2e7VEWkkXk5lM9tat1+fm57LZbDJhCDKXEZUg8r0wEAUe8xxljFA/ZghClEqrAMTPX6z++t/9zfff++rKuYu5XFbXVZ6HAFJCYwBDjg9VA3C8B4ADgSDKYRDHbuAIiodEc2NrrVyeuPr6OwBwjuP5rj8+URAE3nFsgedFQayO57e3tmr1F+tbj4rVt8fGpvOFnHSgEICmqjNG0qCAep7vOr5l2eXyRCKRSibHMMKZdHZlZQUhrt/t1g9ixmKEcPO061hhKpPOZiq+H756/hJykOf5iBJJ1LOZYi6f9rzoe9/7DwhDVVMXlyaXl5cvXrz42o2bHOZ7vf7ak6cPG6fWcGgOzeOTU05ibjAAOJHM6qftIySAqamJ2dnJufn5arXMYYQg2Ns7fvzo2eMna+lUyRy4r17uEAJPj+yPfnD3pLG3v//isL7bH3hJvQRiZFqObZuZTBohZg1HGEPDUDRFvnRpMZ0S64e1wB+Y0FlcnDp/fvnipZWFhXmOY41249X26knzyAvmfC/07MCxPE1TE4kUJWhzo/bpjx7+/b//Dwr52YSe5qCa0DJXLmQAggwASsnx8Um329c0zfOsfq95VNuolHNvvH5DVRJRGHfa3Vevnpw2Wp12z/P8TDa3cnlxZ+/Vjz/5K8ft8iIFnJ9MyNm8ohmc63fZ0FZVJZtP6oakiJLICwJWJFmK49A0D00TiqKk6Lqiqq3a8fe++5eray+HA+v8wlupVJZS9uLFs9S5ySsL73dqgtkZPLlzPGhxU5WrH37w1QsXLwSh/0//6T/b3NxMphKQi6PIdgPnpLV+a+r1b3z7N7Nl/uX6K4gAxNFg1Nze22w2u5qu/zf/7T+YmCx6vtMZgIUlY2xsfnPz44O9z6cmZ77x4YcL8+dcN45idHLc+v3f+/d/9Wcff/HJk9W15632UGAKAhRByHM8oRGhEYaEugxwwvzSLATEsUYiFgr5ycXFS5/+6N4Xnz364rOHNGapVOr8xQsnrWbtqN4b9Ue2ZTmW7fmv3bzxG7/+dyqF8ubLjZfPX7rOkOeIY1sI8QCgIIgFDukZQ9dk2wpWn67Pzc0FPrCtkOe0uZnzf+83/tM/+oN/f//uc8wJCPIQQMhiwoDnx6IgSrIoq7JqqBGN6/XawuJioVJMZVKJlCFK4tFJgzGiqdLIGei6ns6mWs0+ZL6syG7g+nYQ0fjK1SsTExNPHj+2LIujCJwZmngeQg4w4DgOz4uJREKSlCiMEcL5fD6VSqmqatumbZuWbQ6Hfc/ze71+rVZLpRKKonBI6vedl886B8eDdE6fGp8UOejZtjlgkiAXcpO9Xj8OcUIvpKpJ1/HWnq2uPllrNVuDgQkg6bSbmqEIPHLc0Bz1um2egiCZTFHCIh8kEsbS0uLRwWmfH8U8a7VOfvSjj2q7+9/+tW9fOL9y6fKF8lg+ndHPryxfuXo1k83ef3hv9dmzIGSSKsqKKqv6ztbu1tZu4AW2bauKghEniTKj4NWrTd9xXcflEOIQ5hRFPAPzw58nTTmEeIxFXjxzWSAEMcdhjDmIRFHQNBkwgnkulU4ZCUOW5SgKCI0JjV3PDaMQMBjGURBGZ7uqAEEKgawqoizWD2tB6MuqPLJMy7FjEgPIdN2YnZ0Jw7DT6a2tPQOAS6cyCOF8rpTJZGu1esJIvP3WO8lkslAonDu3oml6HMeu47iu0+12arWa57rZbEYQeQaZ53lHx4eDYV8Qec/zRubIduwoDjCGvIBMa3jabPQHXUqJYRij4QhzOJvNbaxvAgC//WvfXllZKRaKh/U6xlw6nWKU9gb902YTC7ysKKIoYSzQmA361oULl84tnYsj+url+vb2roBFTVVTyTQEUMBCHMWNk9N2qyuJUvu01+sOOYyyuVQ2lxya/Yj5DIWppKaosmbo3V53MDS7Xct2hmHgLi4uVSrVfL7MKIyi2PfCUqmczRZkUdnc2GmctCDgSuVSNpfzAj+Oodn31h5vPLjz7Mmj9VZjyAG5XKgqogYotkYeBBwviJOTU0EYdPtt17UQBqIi8CKMiOe6Iw4Dz3fq9QNVk1MZQ5QxL/Icz5VKBYhor9/Z3tloNI99z02ldI5jnU7n44//+osvflqr1SYmJhcWlmzbaTY7O9t7ECHM84qu8gLn+dbe7qaiiACQo/qBbZtxFI5PTGHMeZ7PYV6SFUVVquNVWZZazeO93a3nz57evfez7a19y3Z1XWSAmqbdbPVdm3gOa5x0262+ZXoAAN3QspkUxlDV5Gq1nMtndF1rtU8RxxIp1XS7BDqiwlq9vUZrr9mq8TySRKhqWJDCKO6/3Lw7sk8YdESJChJSZLnfG4Yhk8SkwOv57Njc3LlMOo84nM2ljIQsCnB7e8M0u9m8trw0k0iqnW6LMsphGMfh9MxUdbzMYeB5tm2PKIsFkeMw6vY6g9HAdZ29g93jxlGv34KICCLwI2s46g0GvcHQJBQIokwZFRW5Uq1wGDqB1emfGilB0VCzUzs53Q9jO19Mz8zNLM4vTkxOLi4srKycr06UCqVUEI4Y8hAf58vpVEbRkly2qCDBj5FJoEmgTYFjBz2fmIAPTa/vh5Ygwoh4QeSIEsdxgFI/iFzT7Hd7Tcczh2b3tHO8X99rtk+RACGHCCUQonr9cGNja3nhXCqRiQOaSeTKhbFL5y/TgO5s7tz94m633ZUlZWZ2FvPYtsz64aHjWImEfmb9iuMvA9/gzBoGICGAMUgpCHxy1n7V7fbX1p59//vfT6czs7NzszMzS0uzU1PVVDKl6Sov4L8pSPmlzy9SJWfphS9xxBD2er1er5fL5SVJ5nkeIQQAJIQgBH9+HXD247PJ5JdnmF/ugfz/fwN/iWkMEYIAQQC+ZCJTys6YXQKPwjCmhImi2G6319bWMEbLy8vf+ta3dF3jOIwxFAUOQeraLs8hTZUQi2SRVxUJiwIFMAgjP4giAhAnAsRFFLkeFERlbKz83juvLy8vCoKMeRDGjheY73345le+fntsJkuRH0T2cDTodNonJ41arba1s7m+/vLZs+eN0xMOc5OTkwsLi7Ozs7lsVtM0VVVEgecQZOAM5UwBIBAyiBhCDELCWMwhiCAiMcEcxhxPKcAc5HnOtpyjw+Nnz57v7OyRmE1Nz5YK1Uy6pBs5WU4CIB8f9swR8V0+8gRviLwRGnXCtF554+b7ywtXysVJDogP7j16+OBBNp1+89bNt27fnJooG5oki1iT+YShqIqIEeQgQBBCAiBhECAAEPhFgyf8ksr8i0X5xThJCEUIcRhTCnw/9DyfMVivH9+//+DatWszM1NR7L3zzusffO29qalJRdUZ4CDiwjB23VCWJT9wjk4O6/W67/uGrvf7w8CPyuVqMpGujk0sLiwsLy2WyjnbtizLCoJI0xO+T1bXXkHAq0ry3PK1c4vXSvl5EkoP7q7f+XwtlSgnjByCAiXMModbWy8xRjwPR+bQcV3HdZqt9v5BPYqpmjCm52fffOetxXOL5UpZM3QKoRf4lmtxHEQYDa0hYQTzmBDi+8FwNNzY2HJd78LKpW9845tXr14plXKaJnIYRCQEIAYojknIC1wmnep1+6ZlyorSbLUGwxFjjBf5MHRXnz/KFZILi1OCSI0En8vroswQF0AuDGPruLF35+5P/vqjv3iyek9WufMXFsYmSienxzs7++uvdgVJxqKkKAmMlTACnfbQ8+I4YulUZmFh6dKli/Nzs5Y1evXqxWH90LFdkVdEQUEQh37cPDntdfuqZhQK5WymIPASxiJgXBQxy3RHA9s2PcagYSRyuawki/1Bd23t8RdffPrZZz9+9eplu9Wrjk9UKxPFQsVxgna7d3x0ks8V3nzzjd/4jd9MpdIkjo2EwRgIw7BYyk9PT6+cv3Rh5eL58yvXr98wTfvo6HBvbzeT0RYXZyuVEoRsMOgPBt10OnnjxvW333mzXCkOh/1MJjU2VpmZmSYktmyzXj+6eevGb//2b73zzlvTM+MAkLVnj9eePz483g+JhzhGaOw5bhyRZDJl6EnIuOOjZhyxSnnijTfeTiay/e6oVCwlkwlBwIwyBKCiiIoqG7ouCUJtf+fu3Z++WFsd9PuUgHrt8MG9+3/yJ995tvYsjqK333lremqS0PhP/vgPf/azzzqdJoNMkkRJEnO5XCqdZgysb2weHzV4XuYFXlWVVFrXE4ogQUlBQ7O1V1tvdY5CYhkJiccMshhQcm5p6a3bb719+70L5y7NTi/OzS5dPH91dnphcmKukB/z7ICDUqU8c2nl5mjgra2uf/b5F4P+ACLAi0hPSOOTpa99/d3L186lc2rMPNvrr2+u7h3s79VqQ6ufzPDnLlbe//A1QY5PWztB2BOEMGlwCwsTF1bmlxZn5xdmC4WCKimPHjz53p9///GD54cHjX5nNDezlE7kR30XUA4yjKHII0HgRJ6TBCyKvCxgybH8QddqNuzDg9OnD59srm+7lkcj1mn3gpDk88VUKp3J5khMeV7Q9UR1fPzCysXlheW97dr+7kEUxCvL55fnl5JGyvOi/sD0vWhmZvat22+/8857gMIv7typHRxube7X9ttRSAf90f27T+7deXB63EJQgBCdEXNJTDzf870gm82+/sbNZDqhGapmqKl0EiHQ6XbWt9brRzVe5DgORnFoO7aiyfOL86YzdHzH8bwgiCVZmZufuXT1UmWs8mztWRAEmqEFYWDbzqA/imNyhj2MY8IYUBTV0PVEwlAUhVJiWma707ZMM4ojSRZ5nhuNhpZlnjabg8HA872QxI5PctnS0uKFiyvXWYx3N+u6mmWM910yGjjd9mB7c+/J49XHD5++fL7X7fSiyI+CmOOQKPCjQYCRMDtdzWWyGHO9Xs8cWe1Wd2t9d3/n4Lh22u+YUUBoREMvMIdm87TZ63dNc6Rr2uraU0Lif/gP/7Or164CyH74wx8eHh7HMREVkRMwgyCMSRQRShigACMOczzmeAggiWISEUoYAhBxHNZ1g1EWhVEURWEYgp83EkRRRAgNg1AQMeYxwhwHEcdxECKeF7DAybKsKIqqKjEJKIujOPS9wDStKCZxTABEqq7wvEgZHQ7MiIYJI7F4fr5cKvMSR1g8GA3anWYumzV0I4rJ1NSsrqV29/bazd6g+0gSJdO0hoPRRHVa4Pm7d+7LiiKKIuawosqFQsEcjc48HUNzmNFT87OzpXIhm80qinL33p1+r5dMJlzPdz1n2O64riPJwsWLKzH1uv3I8WyEgSxLANGQBJ1ex7LNKCQPHz+am5u9cOli7XB/b3e7cXzKAI1YxDhSmRhTNNnyLEgRIzj0WeQT34miyAEEyYJ6ctgQsZTUU+ViRVeMxsnJ/v6Bbdm6ZviBK6tioZATBN5x3ZiFooT1hOaFXhAHiWRicXmx1RltbjeP6m2ObRYK1ddee31hZkERDZF/urb23Br5khCnS/lvfuPbjuPu7++PeoFttQ8ah6etRrvbtkaWwPGGXs0X8oauK6IUhUGr1dreX28379X2O5TgdCbBIXEwHFIQR9R3PdPzbV5kAEEGOYTEGDg09mQdWWbgRySiBmEhYX5EvZFljqxeKqeJKjemj/mhf3RysvbslZFI37p167Wbtwi5//jRkyCKk5lkImkAlIwCAcTh0fHhoCtmEkZMaBTHuq6lUqlMJj2wXAaiwbC7tfXSfeY3To8z6YTv28fHhzF1RQkFIXFcJ4ohx8mCmEik8gjKLAau63MYnDZOHz/2k2lRMzheIsmUfu78/O7B+u7BqxhaxXLGCJWuixn0oNy1oj2sjgsJyyZREA5G0XGygAOfOmE/pFnCVAhwPl+yRrB1OkqnDU3LQCQGkWsNHKyECc24cvlCqaL0zGPX73YHTUJoyFwtJWZyhqHk1Uww9HaIj2VDnE9kFUH1A7/bP2YohjiEcSBwqq6kYupKIkWI9np9z/N8n0BmzE6uTM3O2lbY61kvttcMLSGr6kQ6E/rdo9YJxlwiL15JrBTyRUrAsG9urq4yFudz6XI1nSmIEBLKWg4xk9mSnIQxpR446jTNbr8dh76mqrlsbmTaUUAwFs9uoyiXA8ZcL+yNgCJpumYAiAi0g3g0csORZba77aEzYhjmy0VZUUIS2iPPtSLu/6PrvZ4ku+78zuOud+mzvOnqquruagc0QDjCEBoORQ43NqSRYmNDetX+WRuxD7uhjdjQzFIaDcmZIQkaAI1GA+1NdfmqrPSZN6+/x+5DARxQwz2RLxkZac9D3u/5fb+fr7JW5y9X/MDBQefg7LB3mobpu997763X3+WldJ1KtdowDG1xcd527IcPH591zjinW1tblUpVKcAYF1IZBgQAci7KokSYIIiTJD07Ozs+PpYSmKb5V3/10/mFOdd1OZe2bRFd1zQEIBTym9r7i1qR7ybfv6UEAKHAhYIQUumm5QWVSTgzbWd52REXs5GLy/A/rYBU/wwm/jMqRV6wCP7FUgAICSCChGAIL8xpgnOhlOSCmIbZbNYRgoKzSuAdHx/Nt1u+51iGBqBilHOmMEa6dgEpkRWvLRXjgrESQoyJRgCBQqFSIgQggsC0IUQEAGfO0LGu1eqVUXgepv04H1g+7Eye/p9/80VR5iwXPNNds1LxGvVaY2Fu4fLGZpbnhGiBV/Fdn2CNMmpouq7r38R3lAJKAqDQtyxrCACUQEjFmdB1Q9MIR1IIKRjVdEMpRXnJZX7eO7r35advvfPW6tqKYWknp4fj6Wg4Geg6ce2aoVcQiBkrGdXbrbW3b32vTFm7ufDaa2+4XmU8Dn//+18+fvK0LOmPf/yjra1LrXZV13UlpFLCMq2LzwAvvIsAAQG+CVl9wzb7s0tBoC48jghCBZSSinOBEUQEfnX/fn8wfOut7y0uLlRrfqVqV2umF+gAKKUQVFLDACOsgDw9O3v46NGnn30xmUS67vieMyBTKRVjVNdRrepw1w7DaDweVaoe53w6TUzTxch1rCZBXuDO33nt3VqlAYGRJRQq3KjXtjavZFm2v78LETctvd5ocKFmMVXK0DUCodHvp3GcJamcw1Z7YfXG7TeUAuMwYzx2XVfXNCEJlphIBJAZJdl4EiEIkjjp93pf3L1vGPaPfvivW605jMhwMIEQQCQV4LqBNZ1AhS1Sb1ad3/zjQ9uxty9/v+o1FOASSIiEaZXrl1abzUDTGcAUQkiwUEodHB59fvfueafbOTs7Oz557bXX3njryudffBYlg5LHz14+Oh+cGi7BOknSYjw5NQwrz2mSsoWFYH196+aNnYX5tmloR0dHn3/+6R9+90ma5DSXkmpAIiEkZaxWq7bn59dWL3Eu0zQ3dZsLJRVMk1QxHSsDSFomZNApv8pfHe33mq3AcQ0hhKmbTMee03737R9fWtsoi/Jv/t//1mz2GrVGvV7b3LxcrbUcW2O8ODs7dhynVq1gDdu2UW8EZSGVUgSRhWX3qy8f/PwXv4Q4jpPyxcuHWTFbWAqwltoOliCJ06EfWP/qLz5YXVm1LCeOE85UJWj9Tz/9t+99/92bN3Z2954/fvz8+PjQcU0msmk01m0MsCxZwahUCsZJZupB1fNWV/XVlcu3b97Z3tyJwmTQ7VJWMEY5lwTjLM9fvTp9tbd/enpW5Pnhwf7uyxfT8XjQjbIYNGr10XBw74tHH33wwdbWNY3oT548+eKLL548eXLjxs2f/vSnQoHJJOx2ekIpodTX9w/yspybX9hYc1QjUAAVYqhQQjSBiDGM9p7u3W235rSCHZ2xdmPONNydG8uG4em6AwERDBQF8YMmghpnYRT2As/6q5/8pHPaTTNKYLUWNOuVNJryPJOuj4ejIdarrtfoDQ/ie/2CZvsH+3sHR6Np33K0xoJdazT9qrG8UjG8VIFScyMtTRxHawWLBrEcy/O9alHEDx9++dnvv3741fOXL08EKzSs6wSvLC5PJuET+tzAJpcijwvLNk3HtCyzZDnL6bgTU1Fwzqt+1dS1eJa9futNUzMmg3Hm56trqz/64Y8gxsPp2LLcrx4+ON97tby2MhvH9+8+xBCvLF26vfO6Y5iD7uCTT363MLdcq80LKVutJqfqN7/63fHR0WSYJTMqpSoLodQsnGYvy2OlECYWgFgICYDyPI8QpBRP08QPvOWVpd2DlxDDW3duaRiPx+MvPv9yMOwpKCCGrBBFymtNTzNwQTPbN72qPRxMsA6RrpIi6XQ7SZaMZ7MizySUaRyzkkKoOOeM8bJI6vVaENhBEHiuFwSV9txco97wfDfL8uPjw6dPHx+fHIdhxHkphDIMs1FvxllRpDNIsCwISzSRGSzVixiFwzLGvNcdSoGANKfj3DI113NvXl+v1TwA5G9/cy+ahpJTTcOubdWCJoIwnaXn3X6SMMGRa1tpXE5GWTrjBOo1vxJHGSt5nqdf378vaLm6sri+sbq2tvze99/Ni+z+/fvdwUhBWG1UNEsXSsVxCjFG6KInBSCAIbwAu0Cd6Lqjm4aKo0jDhOi6jhEWurhweH9zTnnxwwAOGWUUazrRDE0BgCVCSAklpNLSNLWSWCkZR/E0DKezSZ6XSiGiYQWoUIoLygTjXFCaAygFtCBRSIe6pVX8oNvtPXr4sF6r12uNer1+aW396pXFwGs+e/JsPJpuvX6NtViv14uieBaFUTRYWFigJY/j2HVtjKHt2FjDUomC5UKxtEy8yoZXdSCEV3a2wnCaF1lyGuc0gkjqpkSYDcedwaA/HHeSpKjkKcYoTsKiLE9Pj2ZxmCXF/Qf3Z9FsbX3t3/67f//V/Xu//90nvf65pJRoGAhIoOY7Fc6EpNAx0oOXB6qUnudlUV5xKmmWplF2dnJu6EaSxN1uj1IKAMiyTNO/kViajnIWz7KBBIALOYsz044V0uYXljcujR3nMyCwblicwclo5tnx6tIGBpaG3M/v3rX04vLbW9eu7mCs7R3sHZ+cvNzb3XvSHU2macZpgRq1wK0uIOq0grUbOzsAyBfPnx2+7IbD8Fm+r+Qvvv/BW1tX1iHQsqxkggLEEUaO64azGYDSdHQpBATADRyhQJHwOAs5B5qBXN8hOkIQp1kczqYrq0vNVmN+fi7LsqfPHkvF33zj7ZWVlTCcjSajkuYlx0gHpmZgqfEsp1wUJfe8SiWoz8L4+Pj08PDIdL3tqxvXrt84OTsd7/eHw3MIqJCMMuY6jmXoWZZzLoVACGpAaQjqQRBomAguPN8wLZCk45LzWQq8iqaQRwx46/VrvX6nNzwyPZYymBaTNJ9QliMLDZNX+oDXgtrp2f7x8atw0odKBK7XyuZmCR10kx0bbFkAACAASURBVIq7pLg3S0o/gJpm64ZdzsqioBqmRMfVSkCMBXPKuqOiN+iXjJqG1Wz4zdp8szZvW2qWn076Sbu2VG+vY0CjPAxn/fnFeaIZccrazRXHt0ehN8sGRR4SC2dpMZmkQcXPOR/F09OTbpaVmmEoo5S6KoDCpjRsRTCQGCuu11o1pAzD8CfTKE7CnJZRHEKNuJ4oyrQs+DA6NSzfsh2a4l6/e3R8EM+mtXp9U22G07gsBIKaZ9ebtUWvamDdlAU9PD3GyPS9Ks15EiWzMDJMi3OR5floMKZKIKSve1VsWId756NeounWZJgHVmt5buOr3z1+9NXjaBy+/9ZHV7d3dGxAiCHUiG4IqYIg2Nm5dn7e7XS6nhdASIKgghGUUhQ5veDJCiH7/e5kMsUYx3GCEGy1Wu12e2FhgehQSJmmBdGRAqCgFCGMELroQfkf5ApCCCl4UeEOvjluB0JKTddtx5lMp6ZlrayuXDwLYQTgNya0Pw5nvks0Bt+dsSj152Ys/8wokEJCBb91l6mLeYtSSEilAMAY6zq5cePqm2/cOjg49H3fMjUIlFLSNIgQUklhGPpFhh0DIoSUigkJBFAKgFJwKhnlRZHTPM2zJCbIItCYTiZA8aBGKu25jOnjCPamR+ejg7PhHmdCFLgIDd9s1fy27wcIk43Lm3NzCxdmPFoyyqkCQAIpJP+j2AMQfAP9utBu8uKbI4ItwZRgkmgYIAyQIhgVZT6djh89ehjOpjduXd3YWNVN/fj0ZNDvHxwdPnj0oNWe830fAKvVWvN9/50337x1dWd7da3MSlO3avUAYTIcd3/2d3+rEW1n59rWlbW5uQbGEGElBee8NHQNKEUpJRAjpEGEgZRAgQuEnfoWewC/C5j+9u4F+hphJIQEQF4M0sqyODw6gAi9/dZb9VrVdqxa3VegAJBBqDgHjFNaCl03leT/9E+/+uLeF53zM0IgJiRNmJTYdYKVlRXbNvMiMzQzL5LeoEcIhBALzhEkzUbrzTvf8zxnZXmxGjQJ1gVTOsHz842t7XVDB1leYE0gITSduDjgknKJEFYAS4hwkrGg1ljd2Gotzvn1GoMAAMgBKBhPJ1OgAFASI6gRbBoEAKUU0XWiQJ7ntN8fzs8tbm5eppQVRZ4XpevapmWUJeecS6kQgAhqkhsarhLkAOFZNia6EoBSHhGCbEfnKu6PD0eTgWM7lUp1/+D4y3tf/eY3v+/1BqykvusKRQuedQedF/vPvIaT0ai1WA2a7nAYTuIphKhRb2mm5vjWlWtb77zz1tblTc9xpuPhowePHn716Oyk61gOwSYyNKAQZ0JwWhZFLQj+w//6v5yfD/f3TzDQ0pxNp/HZWXc6CaHMsiwpUzbmbDwcDP1ZeUle3lx2PV/H0/WVxpXt29ev35yfWy5z8cMfAloWy0vNw8MzAAkXSiioEBKSYwx0EzNWCikhhKatI4iVEpc356Zhi/736fHpFEJ52jkEUJimtrDYwgQKWezvP5cSEKJdu3bt5o3bGOuDwSgKIwiRbVsvXx7+4Q9342QWBMH33rwTp9Pff/rbvVenYRxCLNdWV1r1llRge/vKzvaOrlvzraWlueUsLSiNMOac5YwVBGuzcPLy5d7f//yXo+FkNou73W4cxUVecCZ5EWXJy6vb27Vq/eOPfnzzxg5B5s9+9vePHj0cDvqbW5vvf/DhX/zwL5VSs1kyHI7jJI2SNIpTiEir1VpeWpEg70/OS7g/TQ7jpG/p9nAwoWhgVmtSC/dPTs77e+3GwtXNG4SoWdh/+uRFFKZZSgf9qeDIMBzHCVZW122L+L6bZdP9vaP+YLi79zxLmRSoLEXBijAMz7tnYTIUisVphDECCF3aXHA8o1pzWgtNRATE7IsvP4uTaDQe6ljW/ZqtV0oIpTA0TX791d3nT/f2dk+mk7Sk3LQIgjpC4sWLx3GcQyDKgkoFdWLYhmsQU5QScB0IkOUFMbVGtXLjxtWVhcVmrXZla9vU9GG3n2Wp63nz7bkwjjHEvlNZXVon2NRMA3AyHSd5nBGEKn6QzqL++fnL568M23P8imEatuXSUjx/uquAunH95nA4nM1CCoqy5AJCDHUEsQKIMaFpmmFqGGPOKKU5wgBrmEs+GPUns0lOU89z4zjZOzgUipomZpz5FXthsW06BGB5fHbg+u6qsYg1hCCEGM7i6e6rl67rWo6BCeCSX0Q6WalsG2KMNB3eeeP2a7dv+0FgmZauGxhjQjSEYFmWw2E3SRJGmef5S0vzjuMILieTEEG9VZ9jQGTT4vEXz9JxEUWRLLFiuCzEZBDpmq5rBCFYKlUNrNdv33Fsa9Dv68RACmGlIwGKmHVPJxCBkpbJlFKmgEKllDQVopA0Y0xKVQCdaJCgNMoIKLrds1//+p9u3bqxc+0aNtBXd7/62d/9t25vqBDSbbOgJePiQnFc/A0hBC8AoQBBgAA2dE3XNVtzHZdRSiBEGBOMCEJYSokgFEIIzqVuEEI0XSvKUgGJARRAKiHKvBBKUFb2+6AoctMyJtMwiqM0zzDGmmZIoLgQvCwpyxVQmOCg6pqu5Vdcr2rbro41GGezOIlKVu7tH3TOeovzy0jpG+ubN67fgVI/Pzu/euV6pVKhlB0eHrzae3V0fPj6a29ggh48ehBHEcKg3W5ADOM0SvKYq4KYiH1VWLap6dr29uXWYr3Xp8RUAFPGC4WEQjjJxkk+KWiMCBSqjLOpbmFaFk+fP9aICTGZRbOXr3ZLWi4t/eD7H7y/vrH681/8/avdl7NomkSZbbn1Zn00HLOcS6r2dw+H3dHK6orgAkjkO4ESoNvpu66d51kUxWVJpZQYK9dzPc8LKoFuYosbaTmjDJyeDZut1ThhSTo2NAtjy3N9jPRWe+HS+hUgjbPToUGCetC+ff3OwauTRtBcXbxUcWqO7VS96nxj0XdqRSqfPnvG00GrMX9l+8rW5mYYhsvNpa2165XA16T5K+M3UKCySO9/8bhRb1QqFSZlf9gJk/Hrr9+oVGsAi5JKpQoAUJZSoZRhGPPzgWAwnGaGpbtehUtQ5DlQoCzzMJz2+j2IYLNVl4B3O93PPpsgiKrV+tWr26ddJysTiRmBCAoAKACYOI5/6dLm8vJlx/UP9g6Kglu2CyBaXl58/4N3f/O73/ZHXcd3SlYWeU6pqFcblmlOp7NJGGUZdVy/Uq225xpra6uVwCMY+L6JNUplOIv6ST6OkrHlsma1cev1641z/+B4r2B5XGY5nZ119yHiKysrg+RkdjKxDGsWToZhb9DvIoDqZb06GpskSCgvpzNL0yuNeafi2r5lmy5HBTCp5cg4L0eT2Wn3JKVTgE2ujDDJ0v5I06u2S9VkqLVN39KhzpDOFSrOzk9nk0wp4LkuIVqel0HQqKE5z63vHT0vcs3x7QjrECJiWONkNHkRHh12GvX299/5flHkk8ng5Phgrt2s16pUQGLZOrIzWlTd6qWNNT+YHw7P+/0TRGiSxpNoYNqIK9btH2iG6QV+peqnIoVmwdI0prI30UajkFPg2BWJgFlaMZthRZOsDNOZYMl4GvfPh+FkVuTsypUrjVrDtPyXu4en550k5gsLG/NLi47RYHlv1A/vffbEUP4bt+9U3DmoXo4GsyzhrFBMlf3+cBpGWDNqjUa92WrPL1iWbRn2ZBwWBV1cWDINoyjL8/PzNE0RQq32XJblQnDXdaq1yuXNNc+vIATTPPY0G2MIkQAQflPLDr8Nj3wHyfXdEpVvgysXV+Dqom9EShlFUaUS/FGDXDQk/lGl/DMZ7J+vetUfRYv6zin+nz3Ol0pBCSBSf2RBE0IuSGFSSS5YkkbVSmV9bW1pcREhhKAqSgqBch1bCCmFUJILLmjO0xmN4yLJMga40hQ2IVW0kLSkpbgAM0rlW55jOq4PCCaWhQ3XHEzDw94Q64yYYpaPpEAa8CynKgUYTaad7sDzq5e3tg3D0Q0ipKCcAwUcyxFCUMYwQhe3PxKd/8hAgxACgBCCUgkhFaNc0zWESZ7lJ53Tw6PDoqAry2tb21sAwCiJETSCoOXYs0Evmk5pEFSE1JvNxcsbG99788PLa/O+hbMkggACrVBICpjlfIpNl9gCmxxoTAIJoeKwZKDQoAGBErBAWINYh0hTSioIENIVJOrCEvbdOZf6k926sPdhCCFGVMrJZNrtdhGC9Xptfr5t6DrGWAKhgKEUkkogiDSMmFQAAFqWX3755ZPHz6u1GiEGY3TQH0Got5rzy0srfhBABTUNUZqPx0PPdj3P91zX8w3baVr2m7ZlO7YNoWAsgwo5rnXp0nwcXT06OJLSvnnzeqdzGs5CzhnRkQQsSicKMt1AtUZw+/Vb12/dyChzPKszOpESCK4EExAQgolGCC1LDaGlhXkIAWVlPJ6dd872D/fH01GlUhGilIoTonzfDHzbsgxKSVYUjHFD1yEkCoCNy6sIo6KMdMvgSuRlOEu6nd7+wfGDpKzkotkf9DyvUk1av//000cPX/SH43CWAgE1Ap4828cEpiV9+PTxcDYYTnpMlQyIUk0ZLHVDoxBDRTjMqg1jfrHiuHqRZ53T7tNHu73OlCiXKAsrCAA1LFMZBAEjzfNhf9w9GxDsrC1vV/w6IXpJ+d6rgzhJFQBpMivKnEs2mQ7yIikzPBtjRTUoqitLV19//U3HcyUQSMO3b+8gBA2D5KUYj8PTztncXNP1DExIycppNNU0jBGGACkgmJCMyelkdt7r9Ho9DJFhGEoZlqnXasHK6qICfDoZ7u/v9fr9OEoWFlYdu/ree+8vL18SQsZR/Nnnn3794B7G6vrNa9vbGwrSTv9wOBr0uqPJLAJQ2UbV0oLAD2zL9TzfMi1Ks/2D52EYjcfTKJ6VxUyJOiLOyfHhZ599+vO/+3vDcHy/Wqacl0BxpGOT83I4GF9aY7Vac3Vt5fzs7NHDp/1BT3C0sbH9Vz/56Z0379QbDSGoX3Hnlxt5npas4JwrqHRTC4Ly1fHTg/Ovc7TP0ZiDOJklWVpKrBJgYlIzquDxg8cv9hzNRDSH4358djIY9sPzzujF8z1aiiCoXr9+g7Eijsej8WwaFlkOHz95ure3izEsmYzCzKlYjMHO2RgQUTKapMXiUqtWr1iObds2IQ6n9nQ4Go66YTRNs4QxNtcM5ppaFk5btVZmscGw+4+/fvDq5WGtFiDd0C2CkSEYzIrk0dMHSmHbshSGUiJCCEZQSSWFLEtOiLZzdXPr6vrmlbXlpXajVg0cr16tSMYD27Jt2zBMhMne3l7n5MwLKm9/713dNPOi3D84fPjw0cn+UTydIQCzOC7SrKTM9gM3yCzXTrOMYMSY8Hy3VqsBBSDAkk2VghjpumYVeSE4M03r8uWN1fUVWuaHh69evnhquUaSzvYOdoejfpxFuA+SzCsKmhaFAhxgjBGoNNylpfk4iSeTcDSarq4taZqmm+iCmI8hpqzIS1ir+4yJIssl4yznUjLLslZXl69evbq6urq6urK+fimO4s75+d7eoWEY9XrDD/xKJZibm0vTFBO8uLACgArDWRimRNds0w7jOElnUzE2NU3T9Ga1rkOSUSaZpJzygkMIdE3LbRZNC56DdMZMbLiWb+lmGkf9WTI6L269dr3VqpiwH06nUZSEYYoADqxKw7EEU2XB8jxFEAaBD5Eoy/y8e3p5c61gxf7h3mQ20UydmFhSzoEUSiGELaJRyjnnUgh1gXJCSkDJIVYSKAGBflEhLYmuGRBCoJRGiJRKCQEh1gxiGabt2JZtxVFU0IIrISQXQAKoAEISqGg2o7TQNDKdzYqSSQUsi0gu8yIDCGCMbcMxbd0P3EarIZXEGNcabq3pe67d746Ijra2th4/ejYaTVkJs4TFIQ3cxubG1eWF9WgWB37t2tXrN6/f2t3bvfvF3Y8//oiycjoLn794XpaZ7TpzC22IlAQ0nI3DeDKJBogg2zbtQGs0aoBwAXMqk5JnzVa91WxUKhWF6TjsGYblu0G1Wmu3FuNZ8fjBi4X5OUO3x+OQlrzX7/3+0z+8//57H370UZREtCy/+nIch5llpLbhzMZxNI6LhColWSE0bGCMIYKVIDAMQ9d1jegFLJUCUirGGOcMEwygkkogYpia47i1rMzPz2eX1qllSgBELPM0Vb4/b5vO4tyl9dWrtGDTSXhy0BVCUMrffuO9VrNl657kQDBpEWN7Y2u+NT/fnvsH13v85PHK8upbb7194/qNZ89e2KZVcfyaX7V0m2bMtQLXdWfJeDYtDvY6aTF7vvusPzxvNhf8SiOoVubaDhdCSfDo0bNud6CR2ZWtG0tLi6YxVQArAWdRzoUq81wqlRfFYDjIyxxryHFtw9TC6eyLe59eu3bz8uXNubnGOIZhOtY0IkueJQVS2HEqy8ubmualCS9Ktba2tbF5NafFwsJ8ksbDYX8aThhnXIGypFIhw/Rc108zqVQqAZhbnL92Y/utd24uLy/Yjq5kYduQ6BRgq9svT84m+wcdJ5c15dqGtby87AX+wcleWiLLs0bhoGRJKTmARVpmo/OJ73pGzeJjZOqWXqlMs7Liwmp7Pk+hZTsrK8uO42ua4irTbOVZpmnBWQHGk/j4eEBl6lRMhD0Fy+Fk4nSHRSE0iIHCZEFzfEu3cMnSwfAcCK1enSdEI1h37Jpne0RDtlnPUg2CKgLSxsg2ZEHzIp5IJHIR59wZRcNoFvZ754en+3E2GocVXbea1UXfJt3eUVZF+mKjKCVlSCgjSUsFuUIAEqWwAgSGyXiaDhlacD1nfrVteBqjLC7jWTYDkjhBFWpIQJUUeTyZjftJlFHXquqaNwlP4pg5tt9srCwvLRNMPv3D/f75dDhIb954Z+fqwvff+WGWgE//8NmrZ52tpbjy3vw7b30cjYtH956zEjIKsix79mz38dPn0zB67c6d9z74ABOjUqn7brC/dxDH8dHhYXax8rwoCsMwTNNqtZrrayumZUIEFJASqKKkTOYlgwQjhMVFbyPCCEIALgAM342S/Iu0CUJQqYvhgCqKYjabMcYuMipKAQiAkuCPeue7ckX9ixdUAF6U1v/J8f2fviMmAAAllQQSXTyAMUIYQqB0DROC8jw3DZ1xrmkEIsgYBVJAhJSUjJZ5lqZZVuQsT+hsVCRxmXOKbUgcqAsSldMoD9M89j2vXq8vtudt3TawHrjzCALBqYBlf8rPOqeNxcDxK4blxVEpOHAMhwgHIM3QkesGmmYKBRhXAGJNMxFACBIFgLwoCYUIKCiVumiUVEpBCDFG6AI2LeRF5W5ByyLPs7zo9/u94aAs+a1br7daLcO0ypIqQObaqD8YEGyapqcgABBVa5WFhaVWe24wGtiOMFfrFM6U5IBlXEChza69vnRycnLYfxSW79iCA8kpy7koleIc2DrRoAYV1hXSJSASKwURxBfbooE/VSx/rBP6ZrekEpITghGARZ6fnBy/ePFibW1tfX3dNMwL2x6ECmFNQcQZxUQnmq5pknGZpCUtBQS6ZVUI0VgZ55lqtWqt1oJjO65tKyU5oxgD3/c8z/d9HxOsmwAT5HhNyzAxxEVOKWVQAU0ji4s1jVxrNQMloO36X339+Pj4LE7SgsZZORO4qDbMpdXa9rWV7Z3Ly2sLs6RIC16wfpoXkgEdm4bhAKQXTCR5AoSyXZREUbfb6XROT46OOqcn9UpNN8CvP/nFlStX59vzGsGapiBkuo44B1IITVNFmUZxyGXIWHlyzuZRXTfBZNYdjk9OOrtHJ49L0YJanhcFZWw0ik9OzmdRrhHXMnGeloNhmhWS6Khk6vTsbBT2bI9gg+gOXt6oZHkUhrOc0SJX0ylN8iHlM8r9Z89e/eGTu0cHZ1iZS+1mnsUljYRKNF1qxHBdU0rQ7w7+j//9//qLv/irO2+8w6mcm5+bn5/fuXoZQGA5Tp7llBVSsX6v1+31e/2RaZimaSy0Li+vzfmBBxCQgCNNGToGADMKFpYWIIEvXjyzHa1WX8IaKTljEYNAea5f8StxknKhNGJSxhlTSmKADAQcQ9evXtm+88bN1fUFxvOz0+M0Y3FCITAePHwax3Q8Tj744MOrV682W/O/+IdfPHz06C9/9FGjVU/y2fMXD54+e3x8eiglrFXrQVBNovzZ0/16vRKF2Yun+8164Dq2oeuGZuRZGc9iKQuiAQB4t3t2dLCfxpGp2/Va/fqVm53O+e7uS6A4QhIhlaZpp3OeZdmr3ZdSynfeeavRbMzPt27evlGrVxQQAHGiSZ0AzQKU8aJMz7on8SDUDfL1s7vPj75kdn9tq7642jgPByWibuBmYAQ5g9DYPX0VjYVuBpryTVxbv3SToH63Q0fDvCypUsaLF7uDYa9W8xrNuUptbnGlddrZBag0LUw5YQJjZCOABRdJHJcMCGkPezSJZ5ZDqw1k2ujgcNLv98bjESIEQIixpgFDg7qBia5paS7jWRRlmkCVnGEhlYAAYVKURZRlpRCWqbkVW2eCUlGWNE5LAJFhWEWRVqqVH3z8/s7N7VrdSeLpZDwY9c7V2qqBcZqGgW97jsmlMg2tWqlsX7mGNCNO8zzp9c4GX997NBmMRUkNokMhlARQkTwtSsa1NB4OB0pJKXmWpcfHJ1ubm0tLK4Pu4OzsPJqlUgjOmODCse1Wq37lyqYQtGTxq/1npkW4Ks57J5QXcwutD37wQTgL9/ePsIaKQpRUVau2giJOZwijWr3qB1UhijSLNYNQygghzWbLdV1CyHQaAggxctIoMS3d99yNjUt37tz5+OOP79+//8UXd8eTUafTefHi5avdV81ma2dn59atm61269133ymKstvtHh2dmqbJKOMMlmUhJE/zVEHh2nrVcXRdTyBIpmGSpjokSikpJBcSShyH2YMvnzTqDV3TDOIhx7QtOwtlFsWUUiz8dnWt5sw9ih72plMAiGE5Va+2trruu74Q8u4Xd6fh2PWcyWSc5xmlfPfVblok7XZbQXVpY+3lq5fjCRNKIIwhQBhipAQQQAqFEYIYQgCBBEKJXBSM8gzCsiwxxuQCsEMIwQBKIcs8V1BdQD8RhIyWGCOMUVkWUkoIAdSRbugSqCSNBWcAyAvcJ+cqVaWUglEa1H2/5nkVp1rzq/VKpR6Mx+Ner//k+UMFxMrqcq1Wz1M2HcedziBPORdgMomeFbujQfhv/ud/s7Nz+//5v/+zYGquvUAIqdebP/jBv1pZWQ5n09XV9b39vf4gPO9224utre3L125sffb57z/5/a9d18rLbHB6FmXjarVSrwYnpwdZGterles3t69dvVIURRgNtQMAIPMDa3NzbWFhDUh9ZXmdIJMzMAvTs7NOFMVxEu0f7DFeuq5ba9SRjvKs7HeGs2HEBQccGEhXCiiuup2+6zp+4DPKa/V6s9k8P++MRqPRaLS8vKyUOjw6LMpSSOEHQc2sG7Y1mIQGMCzLPjsLNa2+vbnNmPS80nda62sb167cdO1GyhMM8miWHh8eTybj//gf/uPa2iqj1DZsRzcxAlxyS0eX1+f1H3/wxutbCJF2a87UuOKxbVpLC80kSeLZNM+yy5s784vtOJ1ZrtHrTl68fBJlqWk3et242U6DoF2vtjBGlLHp5Msnj18JriyjEXjzmubEURKGUVlyCDAiugYEQohzbtuWUnwWhfML7WrVHw5HUTyJ4qmEikuWZEkQBBJBysVcbV4jzqOHuxXX92zXNLxKtdJo1xdX5ruD81/+4hefff5pbzBAmPiub2gWY5BxMBhFp2e9LE8s11xYbF66vLB+ua3pXIKEiYgXBWQ5RHlWdks+oCI86aRRNltd2241Fhfa65CYYTpJi9D3xqOwO5pkXgNBHVKNl1hyAFMl6/XW8uaVeJL3wnAK+fLCWqXuQYPmcprkU0pZksZCsUazhnQSVBoQeXlaciSRrTXm6pWWm8VJxuL5Zvu0ezTonc81FlijqDgNpHHLcbyayUUOgHIc29BNXTdsy5drmuPUz85PdJJbRtpP9swKqjUbjJuTWf7ff/6bsig4pwgKy+ZQSwWbpSk18eT8dOKZnYPDs/EotE1jcaH94OHXTE6u35ybRhMuc7fiR3kynYVOxTds03Q8NwgopZwprwoJMqv1po59CfU0V4Nxet6ZTMf55bXWQnuFsleW5Vzfub2xcavdbAIpti5fPzrsffng4dHB+Z032M2dt/IEFjHudDrjUT6eZNevvTHuzv7Lf/4Zp6gslWX5rfZSexSNxtHZWe/5s11C9MDzJOO1Wo0QPBgMX7x4IaV47bXX2nMXZiFg25bj2gAoylhRlgoqTHCzWc3zjHFqWQbGWEqZF5lGTF0jF6H278qVb7HI36gRAMA3FSsAZVk+HAwbzaZt23/0dgmhvq10/45c+U5k5V9IoP/fBSFECEslpJDqmzZJCSSECGEETct0Xfdi3uK4dpomkglD023bwhhJwY+O9o+PjxhjtuU5pgcgaM75tVY1aPvA4DGbPD/oj9J+VI50r4FMYgV1xzB1ABQsAcREJ6ykcczOz2ZQdzW/trLy5mgwSaZlWRDH9uYWFtbXNq7v7CwtrHLGC8oJ0UzNhAoUlGkY67r+TcO9lOqbpL26ALVBgBDECAIAwUVZshCi1xt0u/04jheWlt5+ewMhAhGUUmmGDss0Tqd37/3u64dfMTBdWGgvrzQazWqj6dlu9vjlvUlSsYNbmg4oy48707ykURavXdOPRr3T8cGMP0XxWTgL43imlDI1veJVK36j4tUhcL/RmYooRRAgEJBvMNx/loagAFBAKkUpA0ATXHQ6Z+fn51mWra2trawsCyEUUAhChAhQQKkLRgIoBBNclCUrS761da0scRQVJeBCEN9rLi4sL8yvIqwJJRgv8ixvNhuLC8uCoaJgSZz4SEMIIig5LwHWPNdkFHHOIGKep7nO/ObmKoSEC2m7VlANnjx9OT0ZxNnMr+ubO/PXH5j7PQAAIABJREFUby9fvlKD+rgXnZpuYDgEcGlUkIEd39An4eS8OzzcO0mjXJTi/mNcpuVsMjs+PA3DCQHqxz/+gWmYv/jH/6obIAhMz/GKsswLSXkpJWeM9YanJyenr/b2jk+OueK1emX7ysbScjuouUQjCOqcoTJHZY6h8gTTSwoRdIAy87zAxHQDC0IgZJkX8Sye1gynUqttXVtfubRQa/i7r14cHh4IxQQFSknLJpPJeG//ZRaXD76+9+DrLxHgzXql4tVHQ5XnXALFGJNAVCs1WvCyLPMsXFysvfba1qvdA0pnSYIvX66blsm4KkoHIei6GgRbQqqSQQSgEGw8jZNiylTGREKl0LApgIUAgJj7gZVkNmVlWWZScs8PSponSdQ5O6nXG47jFmUpBSTYaLfntravXL95mxXKIJZpmu+///YHH75Vb9iIgMlkcnxyMh7NlBwXuXz54uD0ZNhqLV6+fJWxYjKOzs76X91/+NXX9+J0tLY2f+FLNUxjaWnt++99+PzZs6PD/TRK7h8/ggp/740bOztX5tcWdd3QUMJyQalI4gwAGsexaervvPv22urG1SvXt7eufvbZ3el0OAunCAHHtgaDwXg8IgTfvH79tddvv/XW9xaXF4KqJyRlNIujHBApAeU8U5DOotFp5/Czz/9w0jmyHeugsz/Mz+euGk5sGwmVmtdq1FYWLxURO3zVuf/Zk3EP6qC6vz97/cb1qxt3GpWFaPIUwpNKZUlKUWv4QlIupe1aP/rxD3eu3xZSOzjc/+LeXamU6/q25xV5jpBhOgadUohIveaH0SRKZ45LoabZXISzGaXC9nzPc6QUQop6c77WaDlBvTdOgQKu5bYX5oWCh4fHECANazwtsrQsc24ahulYSNdpERWsVFCmRco4t6WpkDJtR7fYo8efP3/+KJxNDIya9cbHH364trSkaUrKsiiiLKdXrmzeeaOKiPGb3376X/72v/7qH349Hs90ywECGZpr6rqkXAmJEORICCVYSbGGMAa6rlFaDgfFB++/v75+iebs5z//xSzcLcsMIgARmE6GT54+mCVjXUedzrkQqlr3l5bnWgstoIlmu3lt5+rzF8/hkbIdgjDRdewHNqX5WSe6du3qjZs3b964+cknv+2cn/t+kCSpkKpWq7uuyxjrdru05KZuaJqmYy3wgpWVFdM0nz178vLls739vd//4ZOLI8CyYN1u7+mzpwcH+xsbl1utlq7rZcEOD58JoSBApmkhhDBWvm1CpExTczSDMT4bTybjkHGu6YZUCEGFMSnTYkyFa/uO6eu+qWMbA2kQyzYC4OkQgqP9M0XBnddfM6GrSq1Wa1T8oFqtBXbQbs5VKxUMQK/fTfJEcDocje7ffzCeDmdJmBVZFCedznnBKDF0gHCaJIIrHRHOhOQSAAA1TCAmWFMAKCm5EBdnjoRoEAIym81Mw7ArNdMwEQApIhgjQjQNoTiNprOpaZpC8iSJFFAQIxMahqkhhBhnAggiiZRKcFkUFEBh2Ua92WwvtSpVVzOR69uOZ1umbtmGZuDx2fDw+KDVar9+63vtpmsbk1q1Nh1FQGDPDZr1drMxZ2imazn/+kc/qdertXr1k9/+Tki+urYqpbQsa2tz8+T0KC/SyWTyy1/+4v5Xdz/+iw9bc6033nzj2fNHSRZDDMMonEajg0O+trZYb8z3uuef/O4fdl89vnX7dq3h37h1jVIpBTo6PRyOp63m8urqZhRlrFBBpc45RwgFFb/b7+3t7+4fHPTOOxgTyzAF5b1BH5KLegZsmiYhhHEGBCzzspdmaZJOR5Oc5kVeIohcxwUQEs1wHLPZbm1f3a5UqgoSzfT8Sq1aa5yedCyzNj+3oWGtiEGZg3p1vl5f6J2Pe91+OB57nt9szFWDxmgwqbjBpfU1XSdlWfRHk1Y7sHTYG/ZsK19dsQ3DIlgIMWo29VoFAxBNp+ezWVfXxA8+ev/W7VtfPbh/cnZ0dDYIJ8mbb9/54OMPRtPBbFzs8rP5pTnO+cnp0aOHu52z0Vx7odcLgXg5myXTcViW7Mr2FdfxR6M+BSLN8ujgcG1tpV6vE4KAFFKoS5cuGYYBIKO0xEj6vmeYhl8LrqxfO93vjMazubobxaWgaK7pIqhlGb137+u79z//9W/+aTAdW7a1vLKCsKbpZrNls1LSIsOasVD355cbCysVvwqgFs2yiWmoWtWKinA0OT4+fjEJR/3h8Oz03A/aJZd5gWeLfGFpvdVYB8jt9aPXbn98Pjz6+a9+tqgbbsNimADTJNgxg0bCwMHZgKYMSWIR5lYqhWDP959gpOm6bprmaDgpS75xeatZb7fb6wC+UICbhs7J2Ksbi6vrB7t7LC/rbf/o1eHh+XA6HbKywEug2qpggPJihBGnwqAlQKRJtAApEvg+RJBSBnVIHFiOE2xLjJzhYDIeZIKhImecMwzZ1uba4lL9yeP7vo8ac1XDsp48ePXr3/z644/+0q97YdJ7ufdyMDzs9q36nF9vBcoww7iczspmCZKEM5ZSxjE2bMvxvSVDdx2zmsWypFqcAowrhgl7/Re2kbpW+Wq3bxve9oYFhKfhCtHkW29+UOTwxcvOwavze58/ee/7H1zbfg0B+2//5m/DMD/aP7+2tbEwv/LRhz+Mo/z5s1e3bt/euLS1tLT2ox//dO/g6OjkRN/dX5hr1Tzv6wdfIwRuXL9x48aO4zqmaUD0TYGJEIILpoAEUBkGIYQIIBgrbEuHEFBeAqA0TcOaDZWmJIQXCK9vFcuFtPhnxXLh4VIAKECIVhbleDzZ2Lhcr9cQAkoiqSTnAvxp78p33V9/zvP1pwWR6n8wg12oI4k1iBASDDDOGFeGoWNCLMtECColEYSmqQOlMCYYAaC4VOLx44dffnlvdXX19q3bV3fWTc1ABEgkpBaH5WicHB13v3i+/+R80FlaWlLkWrNNbGMJ46qSUgGbAIMgQnADo7leV4GJglZbw9VmHbWd+vLc4try2vblK1U/0BAWQH07LVJQfev4UlApAJQEUgGIIIQYoW88bQpKKRWQEKg8z8NwdnzaiaNM1/V33n3X9T0pRRznmCAnsCQQEJUSRBk9l7i/sqE1WtytD4ExmWavenG2331xPkWT/NNrO1cwgnv7e4ahY4JwwJE34zydiSezMT07Pc0zqiHDtYNJ3Jjn65ZrQKBLZSNpAGFCZQqhI4guajzVn3ODXSSYlJSMlxDKNEm/uHfXcd0f/vDjStXngmGMIYQIIgAAY4oLBaHGBROSIwhdx3Yd66c/+UmrufrZp1+fnp6lGbUs68033v34o/cdxwFAEYw935UcsFLleZnEWRwnlaDtWqZSIssyXuaai3UdGzqCUNGiZILrBoYQA0Zu3LqCCDg82bu8vVhrb7z+1oZTKxjq7p79iqoR0AqGJNIMrFtZRJUgll4B3Bj0Zg+fPQtHKS+BqbmeVQWCvDx4jCG4vL7UG+436+3rNzYHw5NHj/nOtRtxFMVJhAmwLZ0Jev/+1199/fDZs+cAQi4k5ezwaOf777//13/917ZZ63fzfkfONxcuLb3HGHf9qmHa5yfl0cG0LCeOayCk0iycReOCJoaFTUczbKNarzmOLyXhDBl6sNDWz066OuHbm61nT59+fe8BUkYzaLbb1ZrvDs4Hu7tHnucRAouCTEaJrquKLw0TAchKPk6yMyGH21cbL1+8unf/vuP+oD0/ByDwfQ1jBKBijEolTQshALlgFs+cqimA9mL3paaZS4urFQQ5h8Px1He9izLNwWgEMKhVq2WZzqIpFwoijBB2XZ9RwSjTLGNj49L/9p/+k0ls03AJxgDyoiiLXDdtzTTNleW1B87ju3fvbVzasixvMo6SmCZx2T3vIWg36kuPH74yHdyeqyhlSpExqiybNBvVnetbO9cuJ0k6GozOTs9YwT58/6PbN/8/xt4rVrbsvtNbYedQu3LVOXVyuOecm0OHy26xE5uiRKopSsaMNQqwJGBoQCPNk2FgHv3kFwMCxmEcINsYCGPJFCkOyZGaosgm2WTf2zd133RyqpxP1c5pBT+cbpIShIH3Q73Url1AobCx1v7/ft93c3V5xXHcbrt3enJyuFt//GA3jhLGwbUrV9fXL6ysrFZKlThJDg6emoaQxFIcA4yF2mw1l7NUVf7Kr7/zwos3NV2mLPG9oW2PR+P+2dkgSSPPdxx3giU8dSanpyd7B3vjyZlh6DGKBCOLUDaIClM3l82viUhtNMCT+yeHO43OaXjr8i/Nly8AIs9UX8hm1r7//TsfP3oyGSV/8Ad/jDHt9E7NjLyxufTqL72IRZFzlMZppVJZWVtr1NuEcgAFAZIwjoZeiKABIfNdAjgCkNnudEmrXL+xunX5guc7jVZz/2CfEGaameXV9XJpxlCzz5/tDvrjs0nUbnVdN5id38BQIilzzmzGAgCiIPBdb9rtT0QRiSISRIRkaGaUxcWyKAJJQvc/+rvxeNxstOM42lhfX1y8enS0++zxg8lwdPvlVy5dvlKtzqmaGsfB3tOd77373Xe/87e+F3KGSMwMRYMUeHZIk1QSxVzO4iKPaThxpqalZ8wMITFLMaN0b3ubkXR5eW1xcT4Mw9OTpq5rgii6rnM2GY2nA0IiSpkoCrlCdnFpbn1zVc8og/HoP/zFfxiPx57nlUpmShQOmKorhBCcChjjjGksryyfnJ4gAVlW1rYd1/UJJVPH9ly3OxgICIvZvCiKSZAMh8M7d+785Cfv27adz2VlVfJ9jzMmy2KlUpxO3fFoWq+f9vt9zmC32/fcAAJBxJKZsRbmFykhQeD4/oSxWIDCfG0OAIihoEma5/lxkoZhRCmXFRUwrirq0sLiyvKqpmqtRqt+ejKdTEuFYqFQKBQKlXKpVqnmM0WWoMnACWyqb1imZvU6w8ZpS5LFL37xC2sXVhVV/r/+7z/70U/eG46HUeSNx8OMZXpB6IUBhxwKCCIsqXIakiRIz5k25xT9TyJcAHKAOAKUMc4ZoVSSJCGM/CSJOOciFs4LjqVCsVQs5HM5z3P6/R4SkB8GKUkopxBDWZZlWaKAUpamMU9TFKVEM8zSzEyv3Y5jH8UgTmMKVEUQFE2RFYVQFkdxGieaonU63b9997tpxC9vXqtWKiSNPHdqaNkodmS58uZbr25urMmKQEhMaWLo6ufffmtqTwejYRzHhqndfvnl8dnAdiZ7+9uGaqiy9vTx9sxcZXF++XD/MHSTqXMGADNNrTpTHA5GCBFFlRgAfhRNbQdjMVco9boDDqBmGMViWTcNN/JEWSqVC0uLq51By2lMLsyt9Lqdeudk4g2ByApFKw6JgMTZhRnf98MwTJIEIcgYTdPU8zzOQS6XgQwkUVwo5HNmFgGoykq5Ur60tbW989wP/DiI5JKcyeYYgMuLS1euXB+tj8ejye72zlxtQZG1jfWNG9dvblzYarfasiQDgOr1ZqVUXFleylrWaDQ+PT1ZXV2qlEulcl5RkRtMh4MmwgQi3m43NNUo5MsLc9VsNo8xrzcOwnD6+usvX768nM/LUTju906m487ifOn2i9deeenmX3/zr3/64d3T09PPf+HzYRT8x2//x1wuXytVq6XqzpPH99w7Vy5d0zSzkM3O16qdTqdxWk9JNJmMO+2m8oXPX7y4uVBbaLdakoy+/M6vUUKbjcbDjx/GgSeJ+Kzf7wZtSARdNg05EycRAUImk7l47YrjOcenh892nra6Dd20LM6wKAAAbdfJZaULWxtpzBzHzeTVpfXK+lYtm5PzVSkB06PGM8KCQtGoNw+Pjnf29p5mc5auG5JuUShMvTBlNpLHUDIFRQ9TEsZMUbL57Hwxt5SEbNSlXohMIaPqORpOu92wHhyNh2MRiaV8CUMNcPb0yeMkihGAqqJduXKtNrvw9PETUdCKhdn/4tf/hePZOwePBcOnyPH6toEqIfCPt/sYGjPlLKAwiYEXJJS4kAWAo0whS9Kw3qtjjQk6AEzAULIy+rVL19x4ue/OqydSDCIsScOM4A3a3f5oc/1q1jJ8f9I7dVtH7TgN7eHR0fapICitxnh4Nn3y7DHG4Ma164auxVF2a+Py4uqcpIonreZkTB0PkFSNYymKuOvGnMWiSDKGqMrcRlE2U5RlI/AYoFiRVVPXJAGwNIaAutPJ4d7e5ur6bKUKJVSbXbp8Obh27ZnrBTvPdl599fbyQtUypJ0nz/LZwubGRjajbqyv/suvfvXwYL8/HO7t7/f6vTBOrly7triyuLZ1QVVVESOeJpVqRdOU5dUlziE/f4JPOWUsiUNRkiRJBIBTRiglhKUQQUWRAeCcMYQQBYzSBCMRflqh/v81AIEAY0Bo7IeBaWUylgUAgBgADihn+GchIv6fvwr/J7Yrv8g45oylhDECOMciEgBgABBC0jTllMmyxDlPk5ikMWVJmkYQASwACgAFJCZRAiKrlPniV351tjojYQQAoSAGMCDAZWiE5EllDjI1W/G5LEoAD/dO7qa1raXKpoQsADDh2I/jYqn4zjtf/ouv/dXj588EVb71wo2XX3zh9o0b5WxOkxUBiFEUTTxPUQxVVkQsMsYoZRgAltAUUAABhhAhhCESPsFEA0YZp5QQghAQJbx3sH9arwOANjY2l1fWGABhHBJKDUsFiEXEBYgqJly7uPC28Nn1K5WJ22u2jk+ap7KKGIgZT62SlkTh42eP86VcsZiXVMHKGhCy4ajveMnwLOn0W4W8rBuI0BQDAHEcp3acOAgRBDg6JxRzxClMKRAEgDD4p6cqnx6iIBTz+ZOT+u7ePgJ4YXZ+88KG53mMEFkSOWOAMfBJKg4RBmRJxIJIUnaObtjc2JifW/382194/PhJ4Ptz87NLyzOValaAAABy/ldMUxJFiawYGGFRwHEc+y7PWaacESlNkyTijEvCOTcOcBFwEEMAJQkjDvIV/fL15Sc79xmONi5Vnh//+OnRe1rWhaJH0yBhBKWyzDKKZgpQADwOkygIz7xgSgFTNHN+ZrbT7B/tHYsygwx1uvXv/t1/mp9duLC2+fDBSRwlC7XFq9eu1eZr7tk0TeMkieOUiZIqiEoURYwDVTG2Ni9f3rqqCpmsKZYLC6ZWmS1vXFx/GWKh3x8cH5/mzerq4gbmUq5gJixodsKUYZQgTRc/88qt26+8GJOo2WodHp1MJ+504tpn7vTMC9zkIJqosmKoumXIiqjlrByViQgEGcvNRotSZhiZQqHAGB2Np+VynnG6v3/wre98LU7s3/+v/uDWSxtrWzOKBADwVM1gLEkppZSKgiAKgPDID31CU8vSEBYJA+ur66f15k/ff//ypWuWlQcsTZMoiQOSxrZ9pih4cX6mWsklaen09BRQ2u90S8WqlTXP22mGLGcvbnJ2PnoFtjMNoyiJE0lEEpY21jY31vY//OAeZyCOSZpwjJCqSLKsJTHw7ESWsoCm3bbXbW9DTCUxDwA4Ojr6X//d/3xx82KpUBoMxp7tYyg06+1cpmxquXw2J6LpqD/NWZY9cr737ne//OUvv/bK7bm5miAIgEeKjPq9kw/vvlepzL/yymvv/NqXM5aZy1nlclEzdUnGgCT106Ojo/12rz0YdAeD3mDQPZueOZ6jagqhxHEcTddlMes6sZLNZDNWyaouVpfKlXKn1Xv//uM7P75/Vifl/OxLn/kcSyRFKv3e7/7hyX79z//9X33rm9/+lV/+wr/+o381O5vHIk2IB2AsykCUAeURAFg3dFkRZFnM5axbL9yuzS3+23/7Pw1H40w2AxCKU9+ZTAxLVDQVCWK32wGPU82URQmTNBn2+5QxQtOz+5PV1Y1XX3n9d377X1ACnzx+DoHkO/H+7tHh/nGn2fFtn1IGIUBIkQxVlrFtjxmlmXzOzCvFcvbGzcs3blzTDfUbX//6xJsmgAQJf/R47+nTPV3GGV3LZ7I//smDmercH/zhH1iZfKs9+PM//8u9/RPHCU0zJwgypyAKIsCBoqkJhJIkGVkroRFLWL6QDwLv5LjOAbh69dLrr3+m2+2cnO7f/fADRdHyhezGxufG40mv2/c8h3OAIAQAyAo2TTn03Ua9GadxpmDNzdemznR5eZEQsru76wc+odRzI8fxPS/0vXQwmH700fa50LdZ78ZxDAAwMxnOeRLFpXy2NlvbWN9gIeu2uvt7B4QQL06iMAE5KAlyKpBz2IznhICCbMaSRcU+8+v1nqJIpVJldWWt2Wy7rj8ajtI0CSMvCKayDHN588aNa/Pzi74fyIoW+GG73X3w8OGz59utVqtUKi8tLlXLpVaj3qg3wjCUBGRoqmWapqaLCBeyBVlSjw5OPDfY2rr0J3/yJ7lcbjQa3bt3bzjsU5reu3/v8OQgV8gxAHK56kl9zEBsZGIsyHPz5Xy54kUPu72+75/JWBaQpOsmYJxRxhg7x/AwlkCAOAeEs3NMjqJIjHAByyIEMIgCzhgEQBElP/Q6vVa324rCMAgDK2uJslQqlRISIxEZGTNKozROc9kcQFBW5HJtZuo69XaLG6xcKl+8eJExigUoK3IYJZOJM+j3bNv2HDeMYggQ11Gv2TElI/T8TEaenc0mUSqKoRt07t//+2JOWph7aWGhbBq6pkJFFWUla5pKt9drTUaCILzy0qvXr9x48OhBoZjNmHqjWS+W8jO16vWtF9577wff+ObXBQExQEe9YGV9RtZgo3WyuFg2s6UPHz4VBFlVDd+LRqPJePhM1y1KuT31RCxCgEhKgjBACPWnp4apI42EfAwkaGiZeBTLkjZbme31etCDWcFypq4fhZoiYwwB44DS2A/TIFIFCWEMYgYTsFRb+o3f/I1v/PU33v277377r7/zW7/9W2+8/tpkerazt/vv/8/3v/zlrywvFA8P3HGv3mx0Br1Gq34oQtBotlaX126/9KLnOY8/evS9v/8bM5OpVkvztdkHH90pFnKXrlzMYXM0GX788TPHmVBKkoRVSjO1OWAa0WDgQFDXFOXFF6/eurW1sGB5wSBJW1evlt8qXTAtYzBs/u//43+3t3fg+fFM1rBEhGJgifjC3Mza+tpsbS71zx41D+7dGfze7/z+7/3u7wdR9NMPQlEAqmLGQUwiENiJM44iIWmf9mUJ66IWJO50MNh7+iQmSaFc9qZT2/Z8J1pf2yAIHZ32yqUZSUM//PC9ufmFjSuXbr7ycm/Y2955fvfDu/VGvd0d5QsFjdHhdLS2urZ5bS1OFq0iNLPcj85ak2nXOej1+o7nJ7vp852dyXSiqIXYVaVYZIwKAhM9X5FpKshSxojqoe+6tjPudpUgCEVqjBsewurC/JU5eSFnFKpXbj39+MmDnfvjIajNFtbmbqzMXzs7G02HH85UKoIgNOuNJ8lOfb9rn3mWmZ+fj3NKcXF++Uu3f7PRPnT9KZAA1/hgMHi493BxYX5ubk4QQLtz+uDe8ZWrW9msBhHZb+wqilReyni0H4wmsqRTgiAXFMWUFa2Sqxl6FkMsAuVyfrpTPbz/4UMRYjKOUwfGhAEsmNZMGHl24DEQAaKU8jOd1gTzEwnmVxdvWsrs/R8fZJULKxsrChZmilo+G8m4SGNEGROxhUVZFLV+22HEszIySGClaCwvlFkaO8aERuXZcr6Sl/NGNPbdcNrkiQ1IEgMBYHFpde2rX/3q1/7qr+onh+7ETnMFQ9F/851fQRDKIhUwNzLq4lJteW1eEgVZksMoikmKJUmUJVGQOGeAcU6F5bWlJI4bzUahUNRULaXpJ3weVWWAx4QIWIBIwAjjT9hP54J5LiLhvC8CAGIcferYgJwDxsB5CeXnHfHzJj0EHIIkZbbjnk29hDAjY6l6JkpBmiaAA0kWOYWfduvZpw1+/gmsGP5s1Xs+uPn5Chjy8xfIAfxU/MEFDDgEjFKRM0AhTBIFCpqiAARYytIoKRXymq5EkY9l6AfOcauzf7DveHaxVNxrbk/t6VFnn6skYxjTyeBs0huc1fdPHtphR9BTyaRIoaLCvCByY6GIak+OBnvHTwrZRUMpydDiVNS17K2bS6PhtatbMyurqxdWVmozZUFiGE0hgIxDWcKqKEIYcZbQGAhIFqHAMJAkCXIUn6O3APAcR5IlXdeSJKWUnSfEOr3+s53nZ5OxmTFfffWXNEOjMKYshSJUNMyhR3iawhBAxhGFmC6vLfqJ/Z3v/e1kMsQiKlfzmp41VCWfK0wn02G3Xj8CPFUrhVuON2UsruRmLfVsmJ5EE7nedwb97trKIklJs9Gbm51XisiAmJKAMiRhTDkAHMiigDDggKc05ZwBCASMIYQcMEIJYxwALGKBUtrtDKdTX1Myn3np1XKliCCyDJNxSmkahT6AwNAyAAIOOUaAc07S83wgBBTJEpREmMtqs5VbAHCMMQeU0zCIE4yBIGBJlmQZC1ighMkCMo0MIwRBEMexgAFCTBYR4ISxlLEUIawoMoSIA8ZAFMa+VUBv/uqNB/vffvz0QeFDX9A9uYAG7lCUma4rAs5ApiaOdHjaH/U9z2ZJgGkiC7AiUBx57HG7NZ1MPRsYmokQT+N0HNuQ9WXRlGXt6tUXf/u//B1Bkp5v7/wff/bv0pQVihWaQklUL6x9VlbkKPLH48HlSy+urW1Eid/ptI72908Oj7JGaXF29fq1G2WrEhdZ86StS3qtXAkTJ3CmceQDmNbmS29//rWl5VqaOH//vb/rtgdRyGgiT0dRrz3FUC3mauvXNkxDh5zZZ2etg+Gz+weccJIwRpim6/mclbEynV47iGwAeNIZSLJQma3EJL5z/06733jp5Zdvf+blbE4VVZZCm0HAAGeAYyhRBsIoQhCJkup7CWMkSVmvP/GnqSyYw/4kComu6UxMLct49ZUXhoMepSmGiYhEScFri7UoSNKYYEZhSiFDcURIyhEQROkT/hyCCmBx/fjYMPRKtTo3s3jr+svN016j0fb8sFwod9rDn/zkoT1FiD6dAAAgAElEQVR1Dg6Ou71xLpcTBAUArukKB2nkugmZiGoEKPjRe+8nUYohNvWMYZiteuvBh4+W5xZ/4yu/UT85/au/+H/+5I//+MrWxtNHD493tzUMil/61clksre7fffu3f5g8M9+/Vf++W/97tr6lqgosqJCiGiaIAx7/cGPf/D9x48fd7qd6kyFA06oViqvffaNCy+8cOvOvQ/u37//6KMH1CeappSKMy+/+tKVFy7rRTVk4elJ82t/9t5g0C9XZr7yh69dv3xrfWWzkClBgtuNnf/07W92G93/4b//N7KIj/c/cO1sENut7tEH936Yr2S+8s++WCzNSILhTcEHH7537/77q6tr9x/+8Ps/9Am3BTEeDRuaoVk5a2HhUm/Q9m0bICYh3Rmy7//NvTD2o9iHGERR2j5t6ro4X1qczRZns/lcprgxv/Lg/uMf7Xxw54fvj0cTSoCmGjGLzh3qoowA0IqlIuPp2dTmkLpB6AfkuD4UZenBw72URJZlrC7mM7qpYPnjh/uHzWlGixVRE9VcFEsPvn//w7sPTo67SQhkrHp2IEtUNwxVV0VB1HQVQmBZ2dXV1b29vd7xmAOqqqpe0sfDSa068/prr7TajQ8/vP/o4Uf5fPbK5a3/9r/5N5lMLgiSZqP19W98/dvf+rbnY0qTwCV9No0iFoTxiogK1WypkqeMTQfT3mDg2B6lnFJOU84omo4i56xxsNu2LKuQz5XL5cD1x2ejyeT5ysrS5cuXPv+5z83OzBSyBUvJsJS5jteoN7e3t+/eves6/nRgR3GiaQbGuN8dQYR1XY84zWdKy7+0vrq6puuaPbVDNwhcb9Bty4qQL5ovv3Kbg9S2z/63P/tfdN1aXFi+cePW5ctXP/PKq7/1z3/75OjkL7/xl91u17LML33pl0+OT36YhB89+ijwAlVVh4Pe2WikKBojTBTE48PD6zeuv/H6a7dfebnf6+0f7nYGrcPDg7OzsWEaAMMwjt98861XPvt6abb27Nnzw6POYOwJEgYIMM7OfwqAAcYIMuw6PkmIqCg/cwuosogR9hxHFARN1wHlAABB0WVAAaeMpBxwzgAnjBBKBIgkScTY4JyTNIEYKooMEPB9J4jjhCYc8SgMCUuLpXxtea62Vts/OqCUuOE0Z+UghKPxOImjJE6TOGEpABzzFMZxkoZOt90r5orVSqVUsCYjZbt5ImAh8Cc8DRmNd7efZ0xLU3Vd08qVSqFYyuULGdPo9bp37965cf3GTG1mobYwW5vJ5XKFbIlxlkbJsHPm23FWK8qylJBo4g57rTEXEtsLJDwOXOZ5cRDYjA5mZ+eXFtY31lTH8QbDUeDGru8mSYIhVDVVEMVm5zSbzeiGHkQJ4BwiGJJAkCWkCm994XM0JXc/uBNFYZLEgR+eBy0oIVtbm9evXhuOR9Pp1MO4WW/EcQwYn1+c/9d/9Cf9QY8C8vjRg8vXNudq2fHo9ONHPy4XZ6rVeUnUVpbmXrn9YtYqYCRlszpGoh9MVE1ZWlmAiMZxBBG3vTNDV7nA+uNuvXXQ7TeHo3EUhQLChplDWAnD1DRFy8qZhr63v93qnkynA0GOKjO5X/rszcGwEwSeJCmjQev500dhQCrl2Y0Ll+cq1SSffO6zny1XypmshQFZnKvQ9EJ3MJxMuw8++mmr1Ws2+6auZXNFRdQmYyeOuDMNqpUSAtJ4MHr3O++GodftNiHlIOXTwZmVzWmiPuITXVURBn7o2f4UK6KbhEyAE9/Z3d1bWVt9/Y23rly/fu/B/e9859sxieM0sPK6oiM9g2v5OUHzRMWfzcx7ftDvT9zIr7fbjUav2x8rmr6wegGLQhxH4343TW3DJLduruVK+ZAGk+7Ic13PdQt5S0BypTA3V7Yg15KIC1Emg6pXNhdRoI3b/nKN5wtWPlvtNAeDQZsz3Gx2OGOI8zRKiUyK+aKmmjyljaMTGciFrfz67CUIIDtHVMdHO+C0lFlcrl1AIohi0u0Pv/eDHy4szly/eYljxkUOJRCGgTsZTcbueOwEXiwgZWvrytbmZVXUOIOAoMXyUgYXSnq5WCgCSAfD5t+8+429wyeGOhfY6fDMNgxTEg05p5KYF/Pzpdxiz++G01H7yD96Pi7m11+59SU3dKbuGIq822s12nVBkDBmGCWaVGIY2mdR3oSKoJbM/GBQd72BpnNVJRj5lYrG0pSDUJCAqGIGEYbQymji8sKLt27MlIuFbEYTMYC8Ws4CCFRFSpIAIpQvWJTRmCRT3w6CwHbc/mhYKBRrc/MZw5AkEXKBc4YFgaQp4SxMYsqoKIhYwOwTXi7ggH+CH/7FVjv8Gaz2fONwbgP5JH91niU7fxLzaayLAQglUSSMh1F0fHLqen6xWBRlmTJGGRMwhggSCtGn1wTwH1Xrf16k/8fRsF+g5n4KTAYQcEZTwAiEHEGKEOQy4hxCyDDGjEOApEq14AfuUX3ftIzx2eCjJw+7vZ6sKnNL83OL84IqH7eaumUpinrUON4/fHba2OmPj9xokEIvTIGkg0oNFovFbK6YRJETDCbD1vbz76YB1CUdMWlj7dIbr71NojNT5abIdIkiHrlnjuNObWfqOC4CgiKrEGIBS7KoLc6tWGaepiwkMYKiLKtRECdxqutqkqb9wVASsKLIkiT+9O6dwbBj5rTVSsHI6BHrjPthkiTZnCVIEiJIliWEEcacAQYgFwDY3t75yZ279UY7X8hWZioYI0IhY9rCwmalHGKgipJJqYxxkacojkKQyP6ZNB3wxkFaLVcr2fKo6yIALXWuklvNZ+YQ1DFWETZEqDImcoAhBJQRyhjEECHhnGnMzpXPgsg5YAwmCY2iKI4TTdV0zahUiqoqk4RyThEGoiBQUQSAQ8gg5OeWHs7BLzAVzmcsEEEkCec0AkgppBRAANH5OwxASgGjEHBBQLKMIUcQMAATAFIOCIAEoXMfKmKcpCSMU4KQiGUZiUSUOEKgPJvrOHpn0NTyHClQUi0sAADlyEexDwMvHbTosJfaZ1EUwMh342CQt8qabLo2JYkgS1lDzyRRFPnTxYX5z9y+/c6X3tnd3SeENjp1Quhp4zRO0vmFlatXbgUewUhSVUNV5cGgazvecHj20UePu71Gvd44PW0CgMrFai5TevTgeRwRQnhWL8qws799ODtfLGRLSEJ7J3uUqBvrl0ej7sePHzVPepORk4QAAyv1sUANRcxcufDyv/qjP/761/7y/fffg5wylkpYhghwDCgFYRDFyZkXhhALkqI5zrRaq+bzVpwEALCJPXF3puPp6LRx9M477ywtLUmSCCHGWJCx1BsMXd8TsIiQIElKxswSChllywsrCzXu+3Gz1TzYPTo5Pp6tzaysLF++tDk9m0R+QFI2Go4nZ6PJeFIqlNdW1xHHie8HXqxrhoSFKAjHI9dxHS/0KOVRHDdbzUwm43lRq912HG9z8+LyyrppZtZW17AoIQRu3rz2bPvJzl717bc/79jOs2fPwzgOQ9/3QyurCZiMh2f5XCFnFuIohhx6thsGYaVQWVlZOTw8PDo4JGlysLdbLhQX5mb3d3ebp0eDXnMymUSBv7lx4fXPfmZ+cam6vKgaGQ4RAohTTjGEgASu12n32+1ht3cWRVCUJA54GAWD4aOnz46wACyr8tprny+WcpSR09Mjzw3qJ01jqoQk7A06kAaz1fy1a1fefOOz+WyhcXpw4O8M2sPnH21fvnDpV99+Y2Nzvt1s1Jt73/rOw+6wafujoT0ysvJxe29l7YJpFNwJfbbzkROMGx3oebHrBbquZSwpk1WDMAxDz7Z5PpvVdWU47Pl2BDkulHMCpzxNQs+frc0sLS553pSE6Y++/wNnPDW0TLPR/9GPPvj40bPRwMZYUkQ5DDxKiSgKhqLKmiApYpJEhKeKpsRpnBBmu0F82kUYYUFRDC1bMC5sXiBxenpUp5ASwEejpFjIdAf2//u1b9eqcxcuXGqcDiAjiiSpChZFUZQl25kSRlRLRQKahvadB3dd22MAWWYmij13PNV1aWf32Z/+6Z/+2jtffOGF64DTCxubN6/fmpufkUTVdfzxWFVlVRQkklLOoSTKacINzbp69WZ5LifpyAnsnZ29g/3j8dhOE4qgoMpaTNM4jCjhjKU0DRVBt0Fgj49uvnDj5rWbe/s7KyuLs7XqvQ/u+p4nQKxLmohEwGG73Z1MplEUJzGNwnQ68Z1JJIkCBEIS0Nh1Z2r6+srGG2+8mc1apycnd396p1FvTqe2ICFdNebnZl977RUvdnb2tkfT6UmjcXTc29s7vnZ1/803P/fCjReWV5d//ctf/va3v7X9/OkP3/s+p0yWIEIMIYYgTOKgVlt47bNvBEE4HAwoJYoiAcifbz+pVMuvvvaZMPVsd3pwfMIQRwgEUQwAX1lbff3NN9770Y9/+tOfHp8e8ZSLouA4HhZRuZTjhJlappKvnhw1fM83MyalFHAuYTkMQj/wRBGLooAQNDSDUCJAiAHikAOMEaeMcZYkCQRAEUQBC6IkMs4gBBgjQggUoarroqakjKYsRQGmgPYH/QVz8cL6apD4vV53PO4DzhDC9tTOZ7PFQgkB5LrueDTuRJ0oTBhLR6Nhr9crl8uEUFmWM5mM5/rj8cieOKfHjZx1f3V57bwvizGuVKvLq2urKyuu641HI8Yo5GDQHwAAKGEAIFVRMlLmxvUXi4XK5sZFAMDB0d73fvCuAIEs6zmrEHhB86jneImuaVnL8qahCFQ5qw66g16370wcBrkIBQFiAYiQgNRPfRhBJpiyEUWR64S6ZiKMm+1msVDQFTWTMbMZCzIY+eGwPzwbjzHGsqwYpkkojaJoMOhFUdysN781+dZLL790/caNy5ev+KGdUt80cTFRFhZyWauQz2VyOcn3QxHD2ZkqIdB3fUrCmPqc69VqMWut1+aqrus0m/XD4wPdnAMQTqbTbrfVap/2R/1cPju/sLC1eVUU1TRlpmHmCoVc1nr45EGj1RqNu6ophul8Zabghn5/NN794NHRcd22E0nUVLVgWRWMVUi4LGuEUtu2gyjkjBeLRcrBcDh87733Wq0eY4Jh5l03iBNqZfJRSNrN/mQ8zZjZrJXZ3T+OAieKvCBIPT8glNdmV1VVF7G5srxBKWs0BscnjePTppXN7+3tC4KQzeWum9dmZ2eanXqSBrW5iiThfCFbqVjzi+WZWkVRgKBoFEz7g1an22+2eoeHp64fqaouCm7oh8fHJ4vLC4VCzjTlo6OT/mA4GHX9cAoAmJup5fM50zTCIEwT/xO5II2jKDk5dSaTcTZrYJGXKrlarZokUbvbkAQwmQz90JYkQdVkVVUYTafuGVFJShJC0mwue3Syu7P79KWbLywtLFpmZtDvceh+9rUbM7WqbqDT9snx6fN6Y39hqba0tDRTnXv0+JE9PdM0bW31giKbYTRJYpKmlMHk+ORgdDbUTd0wzGwmP1NczJX0q8YFRVVIGmkGXV9fDJIhAEwSBFMzacqdwMOQ3bz+8q2rL13fuvmDyXssOhaI/uiDHW/K87klq1gVjUyze+z0k3jKzbIpihKhbKZcCYOofnKCeIJ4IEvJ3Tvvf/zR/XIx9+L1F/PZXLlWRthQcIFDHsaBqCgQQIyBocu3bl6+sLaQtTSMKYRQVUUEoSgK57cKQhOAkCiKCAkPH338/k9+sru/f+PGjc+9/ctbF9YJSh3bxhjLkpyxDAFjADhlHEDIGA+CQJJEWZbP5R//lEwe/mKvnXPO2CdOkE+NKz+nEp+fnFIKIUzT6PGTJ1EUbW1tmabBAU/TVBRlhGBC6M+qC/wfJIjgPzR5QPCLyLBPdyzw53saDs5ZZZADwBIaAQY4Z5RQDrksKBgjCbFcUQs6k3a9CQew1+9t7xzqpjFbnKnNripKXtOajUbbnk3U1ezy8mZKUs9zJlM7DQM3SLp9jyESnMml23NWaanXGLiOHwY0q+emsTseDy+sbmbzehBM2536aHDW7/ZOTk91zXQd72x6NhqPhsOulTNnazNxEgpYNAyzUpxdXly/dPG6KKopYY7rSFhUTA1LIsZAhAxjfnC6++DBnWJJK84KWsaZesNh1zlsgSCIkoQbRhaLsqwYW1uXc9kihMKnXRjYaXdb9ZYIMSPMmdpRHFUqpcpScWl+Nk6dMG4Gvh2kOGFV1SiKghD5MHazTl+uHwBdKi3Ml5GZZDNqpVSYLdUsM8eZBrkKuJIymTMRAgFweI41OGeXQcgZZwAABBCAgDFOkjQKoyiKBYw1S1NVRdcVAHmSUMaICBAWBVEQzicz8Bf3q/9AvfNziAOEAEIgCBhjhDH+ZHvMAKWMpBRCAAWIEUmpzXgIEeEsIWkYBq7nukHgJzFFSBYlTZZ1RTFlzVR1AwuYsFRTLUW0JsOEcFEyJCcQ/dAN/WlgE5aKItJUuTg3Uy1adNi3R2wauBNZFjVd7ff6CAqZjCnJiu/Frk+WVi/ki6VnO8+fPX+SJknKfFEU/SDYvLQ8N7c0v1gRoKYohqFnivnCcNQ3MkIch/v7u8NR7+Sk7nnhlSvXV1cuSKJ6NmqHYSKKCklREkLPJqyqEgxHvSRyxERS+s2UpFpWWdpYsnbDw53TQwknCKqGlp2vrcqy+r2/+97e7p7veZomAEg5SJI0poQyxiFGEHNCBU5BHKdxnF66dOXq1UuuZxOahKHbbDU6nd5wONzaumiamXw+z1gqCbKsqkmSpAnJFLJpSqMwjsMxgCIWFNPI9PujJ092tre3nz599tFHH9/+zG1J0G5ev5bPlgMnvfPBx8+fPu52Wl/45ber5XnP8wedQa/T63f6lPEoTOypp+mWohkA4XyhUMgXNjev5LJ6NqfLsjxTnX3hBS7JEoAgjmNJllRNVTWEhVhR6cXLC2EYBvHw6bMnCbEzlogFIooomytBjgI/8H1fEiQRSzQlgiBouh4GISHEsrKu79dqtS/8yq+enJw8fPRgMh1fvXrlxdu3r79wq1It6YYKZUC5TZKUEoCwLKuZNIpdZ9pudycTj6QYAg1wEWO8srRcnSlXa2Urq4sSTGl4Wj9stU9lWZpbmF1cqbVGp2OnN3a7QA68MNk72b5lXyMw3G9sP/hg2x2H60tLl29ceumlFxHHhpMxrbwbpN3+9MyZJpzFPCV7g/3DMUaCCOWp62RyOsQMCSkS0iB0EDbNjBnGJIz8KHa/+KVfKZULe/u73W7Hdqb9To8BwjjhnGOAZEEgopJESbPR6HX6jh0fH/aGw2EYhJKkM8r80EviBAtYksQo8gGSZVUgLElpDBgkhOiGXpufUzWdcS5NRMpiCFAcpYwwjEVGAOBI0UTPDfxps37QrtX6umrEUSyJkiwrfuAnaSKQhEMuK6KqybIiJ2niOLaqaZYpMUZN0TQMxfPP0jTlHJbL5dXV5aWlZXvqBEFwenoyHk973eF4bB8eHoyGwzRNVE3VdcP3vdHo7NnT51ZPyxT0TM6MwxQjIWfloihNY/qJz5gBzpkiy3ouzymfnk3iJHr25FmplAeQjwZnnuOdHtcno3HgByTGAkSyBH0/EgUxny9YGV1VdJpyWVZFUZpOp4ATytigN2o12q1mazwaHR4c7u8epiRBCFCSOo59cnzy7ruRqKIwDn0/TJKEpvHhXjAd+/3+6OT4tDY757rOaDRGCM9UZxglvucjKCiqMTc3lybkxRduf/Vf/tff/OY3j4+Oh6Ozhw8f9votCPm1G1fWLqwNhq0w9gBmioYEAVIAtvc+NvPqtesXL1++YNujdreekhRCjiCjCYkRqFbKWxsbt65d/+677+7t7sfJ2DRMjIWz0SRNE0HiiqIBABgNXS/SNE1ghCEAEEJIlKBwDorhSZJwQgVBEESMMUYcpiQBGHIOgjAolAvZQl4ztd29vcOT416/ZxWt0kxRkSVJEn3fG42HaUxc2/c9X9c0TqEgYIxxLpvjFDhTr98bZTP9hXkHApTLFVZX8P7eXnc8panL0lFPGpKYGIbJOR8Mhk+ePtHv3tna2uIc7u7s2bZdLpcdz5UkqVgsXrt2tVIpW1amWCzn84XllVVKSCaTef782dJyzcrpfuAc7B84g1hFYlbJmZLRaLSnfccveaP2MA2TvJEtFIuE0JOjk3Iua+WsLhEEQTQEUyupQRDYrlOqlOMkaTVbvW7XyliCIMxWZ0uFkoDQg3sPp7ZdKpcxxp1OByJAKImTJIyiOI77o1EYRfVmY+vixepsoVDUD/a3FRUuLVY4Fwj1+/3I9+KMUZidKWMsMIpNU2IcyYoqSSiKozgJsMg1Q85mTStrZvMZWZZsb2RmtUV5bnFpbmlxSdd1UVAQktTzT1FfVJFmqXKk9EY9IKaCJuiZbLZQ/vv3furYXq44k8+XMtmSF5HlTC61QavbF8cIIpCkKWWUcoCwOBqd1RvdMCKSZCQpSuJpEpM4TCfjtiQK1WpFURRd100zK8ui4An94dh2Qs6xIlu6ao64l7PKqqafbUQPHz7stLtJwn3fgwC8+fZbhKbPnz+9f/9Or98plixdVyQZj8fdKLbHk8q1q5th5PX6zXsP7jquB7gQuCT0SZLGsiBLosTSZDoZWxnl1s2rCLHn2+7ZuN/pxCQhWdMsLuR13Ww3O1EcCoIIWOL5Tr3eKpermpmfeH0s0fnFcsbSAVDNvGhPRxERsgVzfn7GMs0oikIvYATkLAsBURGl2kI1DpNmo+6EvZFNHR+P7BaS6ObmgqwK/WHrzr2/3dnb8QJX0eYITer11sH+SeO04fvhm2/g1ZX1Qn5GQLpru3GcOK49OOu6gS3IkmlYllaaLS2sLKzBKZhOzg4OdmIaLq8tqbrEOPXDqNsddDtnvktLuUqtslgu1Gqlhblyb1q0e73eoDnxhomCeETYWdMbN+2zsaMJer6oZkzLndjD0XAy7kfBhBDHyKDT1uHBye50mltaXAISkk3dSpWMVpE0mUNKWQz5J5jbmWq+UsoizCmNMMaCABCECHGEIOeAMoYhRkjAGM1UZ+dqC0+fbf/kJ3eOjhtvv/XG5YsX52qzoiCIoogxBhACDkRRRAgxRtOUCFhAEPNfMJ/852sp58vi8xUkhJAxBAD9FNKFAAQpIZQxx7GPjo9qs7WrV69YlvlJFf8TzeD51zDwi76VnwkG+acTHg7/gZDlF077ZNoDGEAQgnNEFU9IzBkTBEgxBYADCAkHhBOOUo5pQpL9nYNWuzsaT15YXFtfvVjOzxpaLknBkyfbR0fHhq7azqjXmyaxlMssc2YiPvCkYZJEzFXtTqYRpM+fNQHkmUwml8tKOVkTFcsyNE2WZKFQLozHkw/u37PMgiKbjh1JkmxmjNrCJgXRaac3HHUQ5rm89ezweW7vo2cnz69cujU3uwqgAEQdi8iP/CSO4zAYDDq9biOi3siZeCzVSZQyx4+c8dhRFVNRMl4YOsPIdeOd3Sfra5deeukVUVQYB2ESRaEPGctlMgBxEkUI0FLeWlmopYnTHx13R9uV0gzE3u7BY0WcyZtLC4tbpfKyoraxUMzllpeW1xWZaSrSNUkzLCjKCYUyEjjAKacYChhDAAECCHIAOGIUwE/FnIzyJE3SJP3EdAxgxtRlSRYlSRQgoRQCJmCEMQKAc8o44Agg9vNt6M+r+/AXjn+Ec4AQfRqtppQySikAAAuQAcQBoIwQ4ve6rVbr9Pho33Vczphl5RTZREjxvARCWdWstQsXZ+fnrFIOUwMkJouwDCyBkM5hs9sfT20PA7RQW1rdvCxLGqcgCOKNdTONaafVHfbPBr2RHzkCEiQJKAhCMeVCeub09k/SNAklSRRE+Gz3wzCMOUNWpuwH9u7es8AlnGNTt9566y0rZywtLzx9+sixx8VSjlEuS+rn3np7c/2qZRTX1xGjXJKENE11XQYQHBztTUfTrDE37HrhhA9aqaKomJURQSzoxA5Wc3ouU8pZhdCLTg73x8MB57RYLIzGPVEEAuYpi1ISUUYFLAsAMC6lhDHKJUm+sL755htvYwEMx4PTk0PP85MkhZDv7hxMp64sy2EYa6o+NzPf7fUm0yml3HN93w8p4S/ffvWVV1+bTO179x9886+/oygaAML83EqlNJ8xixiKuVy517W/+7ffYDRdXFiVJevkpPXh3fs0SV3b7vd6V65eXajOeW6UsXJGJisIkpkxTTOjKJogQgjZ/IKGEJRkTDnzA384HJqWIYr47GyExVjV+NNnd1NCXL8bJ2MKAiQahCaICAhpGAoYCgAARhihVFSU2tz8jVs3aUo3NjevXru2v7t39979J4+fHhydpJTLqr65dfn2K79UKBW9wKk3TrujFhJAPpdVVVNRMpISaLJZLJXe/uXPv/SZgDKgyhZCCGNUKOUkWUxpcnS81+23HHf8bPvjXq8lSVDQmJMOmRIChVplxSxJ8ci3k8Fe42nOzo+8wSToy5p+5YWL1cWKE7n37zwCFGFZl9QsQGYUu5JmEMI73TiOfQi5aWiGrlVmiqqihlHsup5te6oqZXKKrBUlUbSs7LXrW7O1maXl2Xv37z1//mw4GnJGIQaQc9/xeu0egEAUEElT1+lPp8HUDjFGqqpGccookGRlaXnRdZ1et8shFRigXFJ1GRPgeE6aMlPIVKulUrmSpKTdbokizJpZDHASp2lERSxKWCQxJXEiQjFn5Qf9Pmf9QqmkKirnPO5GHADN0BzPZoCKknDt+hVBFO99eC8JGYnIcHCmarJuSNwDmUxmdXVVkVVV0VdWcifHp67rNxrN7e29+mkTQfHs7IxxijA+L/+pqprE6e7uPjqCRlabmS8lSYq4IEBqaBKXoeu4CEJNkQFEkigKGLmOm8QxBLzbak/HI1VT+p0uhCAMgyiIkjjFEIqypGmyKMrFYun6tRueG/h+tLK8qutmmtJHjz6ygZOmxPeC09PTDz+8q+v6aDRK0kRVZYSh57miKKqaqoE6k/gAACAASURBVKqabikGNwOflIpQU83dp8eUUlGUivmSoRnb289lWd7c3Lp06fLpybHj2JqmappRm5trNduu5/b7/WazORj0EQS9Xns4bDOWdnqns08qSRp53lBROCFhkgI/SBuN42LZ7A9OW63Dbuc0TQIIIYairqlRGJEkLeRyFzc33njzVUniKytz/e5wPBpPp46sclHGgAPOCeAQIQQBStNYOL8xC4IgYEFAmDNGz3UtjFNGAeGcc4QhhIBRnqY0JpGW0QoCyhdy2XxO66uEpKPRUKhjezpN4pgS4rteEqeMgOlk4toORqJhGLquGoYRh7E78TzXn04dx3ELuYKuGbKkdju9AR7FQSAgEUHQabeLxWK+kNd1NU5IHEfHx8dRlHTa3X6/L0qSIAilcnlpaVFVtd3dPd/3SuVSLp/PZrOqqnhOyAnO6qVaqRrFQedoxKOeqWsqViUuVbLlKApH7UFkB7qmLc4tGqY5nTiJl2YUa21urWpVB8OR4ziSokNR4sr/R9h7NUty3XeCx6XPrMry9nrX3hsQIAjQiEag6ERpYqQYxYZmRxG7of0Q+y12nzZiQjuMIWclzq4IkgAEgAZAd6MbjUb37etN1a2qW96kd+ecfbgNkjIRk08nqiKrHvJE5Pn9f45kU/kzPb2hG2daFEVRdF21Z1ZCE1ESFxYXNFWx7JkgCnEcAQB8PwyjSJSE/mAwnk62d3dr9WJ9Ll8siJVatlYvl8s13w+Pj9uhl2hqP4ziWnVeN7IpU00ogBAGke35bhjPEILFklmtZGVdVjVF11QouEoqmlgsnSeUTBvdlqGnC4UyUjIAR2GSyGlaqOlqpuy4EzucNNoHmYwZgyikPhS5kdWL1YLvRU+3PxMUwlgSxbEbRJQljPGEJRwiWVH9MHK9IJMpiaJGKez3+64TYERc29E0tVqteUGIHahqOpFwwhJBUiQpwUhRZZNzNBxZ7fZgYdG4c+sL07E9ndi+53MO0ulULpedTEYnreNO50SSheWlOcezPN/2PPvweGf/UALMH426zcah47lJQgHAmpwJ3dlpt1mbnyuWC2bGOOmcjAdDWRByWSOf1QGnSRRGUWxbMwB4uVxOIobgyJ65M2fa6w6OGntzC9XF5RpAMQUREvjMHhsptVIr2O7AyGh3azdTKUMgyLHtwA9oxCSi0AQKWIAi02WpCnMxmHZHE0p9yiIi4OHUD4dho9F4tn0PIbi8WkGE7h3sDAbWoD8Z9CfD/lgSHjszevnyZVnSQylxXQ9ABiAYToeWa8cxpwGqFOauXLheK1et6ey39z6MEy+T0S9fvSCIJMPh+uqlve3m5uYBAZIz9dvNrgTVjeWLc7n5g4MDUZEXCsuaobmhvVjwEycKndDqe4EVK7rVHfQtZxrGQRz6skQm4ykmOJ1JBUnkeK4fhVgSBI0gmRBVIBKCgEJ2dq5jGEGCYUITxhnkFCEEIeecAsDRWf0swgAgxsDGxgbG5JPHT+5//Ojp0+32Sefbf/zNH/7p9xVZJYQkCT2rJSGEIAQB4KIoYUz4vwIF/yZiOTsuIvT7hkfGGKOMvtCDvaiWRxC2O6fb27sIwWIxX69XMcFJwv5gis4ARP+qCf2f6bxeIBb2L+gd/oeLM16FMcohw/hFIDAmiGHAOEtgHIah4/thmMwsx/WCZqtrWW61On9u/cLywhLGjIMgTibd3s501ugP9nvdseN4UZhgIgiCWcmVCqnEdqxer3N6GI7E0B4wDiLqW4aiCQTJAu6etiM/dF2fIFHWlfFs4gdMFEJ7FhMsVaH6R3/8RUmFjc7B4yf3RtPTgT2aWBPa3np2/Onu6ealC9fOrV3I4oLE5MloFrh+7IdREGWK6eW1V/q9huN3KU0gUgnhAmGCoMuSTgmilIQhGA1HmnrS7bUhR3FC3dD3nAlBVMQACQgTFMUJSGLPnu1MT3rjw/G4V60XAPfb3aPAPaoWh6urC3qOiUY8czsTu+QEZkTj0cwKgkkum0qndF3VUmpeIinKiYxTgKQ4lzCUCRAYfUF9QQYpY3EUe74fhSFjDBMsy6KuKRiTs75OwBlCQBAwxghwfiYmRAACzl5EWcPfBSN/DoXh7yOz+R9CGQRfJJChFxFrlIIkETxf7XVne3vHTz97fHCwPR71NFXJ57O8LqUMVRRVnlCEZcjSNJRpKKPECGzBGvLQpwv1YkqRp6cf91tBRNnSYnljfePO7VthSOOARSEt5KsECf1e/7133+t0ThaWihhzkaBsVjALqpHTQnAS8qC2WI2jeDqdnZycuE6IuFouwHZr6rss9GiSAFGQGYPlcjGK/cCLJEktFirZbJ9zuLKyWi6XRKKnjDRjjDEKACiWzfnF8i/e+mWz1TazpcCmgNNzSzcsa9ptPN9+3Oqe2IZcvHvji3P1OUEQ3vnF2/3RSJKkdCqVMjRREqaTvuvOEMaIYEoTQcYIwiSJo4gRjHO5YqlUyedLYeR2njx58umz6dTRtbSha41Ge2trz7Jmvh8qslKp1KbT2Wxq2bYTBCHnwNBTC4tLRICdTq8/7Iaxf+elO3P1JcgJhIJhZKYzlsRsPPafbzXWVpcWFs8NRx7gMURSoVTI5gtGOn3+4oW5+jzGwouHjpAgCBgT3w8TBggRFE3EGABIu612fzCY2jPvwLEdazqdHB3tRbE3mQ454AkNAKQYA0Kg40cIAUVSIQcMc0IEa2ZBhG5cv3Hn7t3V9fVBrw8h5Ay8+867Dx48GI/GhXxueX1dMdKjqbV/1EgY9zzvtDM+OOomjKbSjiSpoiBDRBbml8rl6itf/KIoiYggRhGCgPJkOBrsH+49/ezJg4f3Do/2JtNhTH3KYghZZ9zSnim1c5nFc/VMOV2Yy2MdU8paw+PBrE8jLhiJoRBBhxEMjruNH//DjzU5XSnWO73hzInCmAhAj6J4NHUFURIlEMWUiFhLKYqscETDGOVEA2MEUSwrqFYrXr50OZfXg8DqD9qWNYaAlYq5JE7iOKaMQYZc21c1VUvpmayZMnxBmFizVq1WwZA839oVRCGTSVUqRQ6SuB1KisAx8wJH1iREOBFATAFjjLJIVgQiYGs2A4DpilJI53jMPduvlEqGZBzvt0SBKJKiamrg+WGUGCm9VqspiuJHvud7goiTJOIh9QPvwqULlWrVdd1OszfsDiGESRxHERAEQRREzoHr+knCSqUsWMK93qDZaHc6p83mSeBHM2umG3oYhoxR13UFgXDIYkppyPwwtBxLUzVRFJOYqqpMRMGazpKYQoBEERMEOY3jKGKUaopSKhQVRZrMJr5rM8YQghiJqioIGMmSKEuSquJqtbK+vt7vDceTKWAok8lRyhqNpu8FQRARgYRR2G63DcMIAl+SBQD52WDFNM2FhYWV5fkExJPJSFWUlJGdqy/1O2MIcLVSXVpYMk1zd2+nUMiXinlV1cIwdF1XEFAURa1W5/S0yyh/5913jhpHQeBjDM4cKADS8agPUXT16oX5hdLSuNRqtUbjGRESUUS+N3z69MH9+589ebJF40AQJcCZLEqAcZqwQrZcrczXKotf+2r6wsa13Z2dN//xF0cHHVGSCRYY474bYkwkUYIQea5PEISAc844JABjhATCMaaUcsbO6o4TmkCMRVEK4jBOoiAMB8MBQwwIACKeL2S9yLftWXDkub7neq7jOHGYCIKQz2cFQVRkNZ02Hcu1ZhajlDGmaHIc0SAM2u1OPltQFGU8nmayuVLZa7gNIggYo8Gw73qO49kZM1ssFcxMVhCEwA81VQvDyPW86XSaSqUqlapt261W6/Dw0PPd+tzctavXdMM4PNjf2zkSocQCvrCwQLgSWEno2AIXS5nSF+58odvtfPThRyyMYxAmftibObOZLWLBt30egtde/sqjh49+e/yRRmJMsER0VdTTGb1erfq+P51MoygKAn88GW9tPu/1TiVJyBWykijOpjMAAGU0juOEMoSwritBFMVxYs0sx5m2mvura5XGMVY1+dtvfCeVMgUkDmfT3umoddK9dfullTUBQYwxxhgRQs2sms5KQejJomiaJgVxGAeuO2DQCdn48OTJcZfJqgQBMYzM0M5n0rlisZQvFJhgSUaSrWSPj6fdXre73VBkmTFuFlQAiKZKCQwtf9Ydtt56r6cqatowWMzjiAZxiBAGEDqOF8WJKMm5fEEgiuOGURw7josgyWSyZjodxLEfhADQ6SwQZYRFMV8sASj7dgyRiBARJe3ps+3RyPrCyy8Xi5VKpX54dCDJYto0JVFyHKfVavq+m8mWqpXS8YnrelSSRUFAjjW7f+9+t3Pq2u7Nm7dc1ztptUuVbErGGS1IyZmF8uLtu9ff/817rdPG3tZeb9CN/CBGUJWlQj6HEIyiGAAoywqEqDcYnBy3et2+47kcUICB4zmWM5vZM893pzYaz6TGSUNVxXPnVyDiSRIxKGMR+G7oODOCJEkSZu5QkSWi0JnbkQWaSokEMT/wnu896/V77c6pH41WVtYuXFynibC3e7K9vcMSgSYonSo2j3uQ7ZSK9VwubaYz09GQJgnnTFRUMaExjRiH/cHk/oNPXrojqrKcMYv7h1uD4UCQRIyRJKu3bnxhvr4UuBhxcrTf2H1yXM6UVhbX1xaXj4+OwzhcW1hTDIVBulirL9bnj05Wt/e29o/2nz/dS2XSspqSRT2IbBpBnmBRUA09CwEIE9467UaMJojP/FnEfI5izBEmCDAQxUkQxYBzUZQxAhDwF43CLOEMcg4hRpwDAAFCZzuW+F6IkaAo2v7e0Ycf3i/k8zdvXK9UKoJAzibWLw6LEKuqCuELI8q/Qg7/ErScVaScfXhWV08po5Txz7/gnJ39+PbW1qOHD9fX1tbXVwnBjAFGOTpL6gWM0gRBAhAEgEHwO889BC94EvgHNM6/CJ46kw9x+HkSAIA0YTEEFCMEOE2SIHSjIPYjFgEIXMe3bT8MkpNmd2d7nwGwvLJy9+7dc+trqiZ0Boen3cbW9qcHh5+JErbs8mzMk0gEXAYsrlXzF1auZbPZ7unpz05+Oj51U2nx8sb1hLoRtfPpLEcUAtbqdE9P+zv7x7lsEQCSKxdcK7FcDyKt25uMp97Lvemdl69vXL4wC2fhXugFY0hZHDkTOvvNk9ZW6/6d0a3FuSVTy1ojV8Ja1ijUFhayqYIup5YWlsNoNpw1O91GMh5kUmXP9XpTnzEuiHIpN39+PYcQ3N/fjcIoCAPP9wb9dhQ4gTdLpVMiJqPe+HiPxYGrGIKaEtaWLwpI9YOISJT7Uz9qjqxNJzwOWWtihweNAJJWOiO47mA0apbL6WIxk89lM0ZJU/MSSStiURGLmlgQkYkARhCBM9ycsChKoihilCGERFEUBCJJoiC8kIoxxgDg+OweCBnjBJ2B5DNd2e8Ke/4ZYuUQ8s9Vf79roOQvuko5hhAzBpOEM8Y4jkLyyYPW40fbzze3Bv0hY3q9vrS4UK/VS6mUYqZTZtrM5YuGkZJkJaacQwhjqGATU/30uH3lkpKpVoGvkURVFXW+MlcuFCWBIEYMSVFVEwIh8CKCJYRQOq3duHUZwiAMZ4ViGhMWhVXbmWXM9IXzS++9++vD1kEUcygoiqQbqbw7pW4SpI0U54hStrfb6J4OdUNWVT2XNTKZQi5XiKIoDAM/8IAIaZL4fugHSSqlGSkxZdb19Bvt9uCkOc7oOUM3vvLKV+/df3B/+GTQsgMH5oq1P/7Gn1Qqpf2DvfpcXdO0pYVFCBFGuFaff/jxvZNmu1jJEVEUaaAoWhLjKKRJnACOEMSuG/R6g9Gw/87b7//2g19fuHgukzHjmEdRNBxM2u22QERCnEF/EkWJIAiFfDGhNIljQRSGo96Tzx56nl+t5f/9X/7w5o07+Vw5Cvj29pFjB/2+v7e3/+jhQ8+js1nQPOnrqnTx4vrt29dURYhCfzgcjkeDZrtVn6v7nheEPiZY13VZlr3QlSRZVlOYAMe2T7udT588OTg46A36R0dH/X6fMWZZU83Qv/KVr4ZR9OD+/UbjJIoiQZAgdNMp8+qVK3u7e41GM0morhlrq2v/7s//XalY/vjBx08+fdJutWdT68GjT7qDgSzJX3z99ZWVlZ3trSebW3uHx3fu3l1dXVtYumBmlizLs2zXsqy+PbPsme+BOAHLqwoWEOAQCxBA5tnT+4/ee/Dg3tOnT2x3ZrmTqTXK5TOCKNm25bjeOLR7QcdDwbq8oplpLiDbcf0k8KMgDmjAPBVpXuwMrX5k8xhErW6r3e4dHjQs26McWlaQAA6BChGAMImp5/genHJHdKaTqef5c3M1IqAoDAGnqooLpbTjTA4OD955553JyFFV/dr1y5qqR2F0eHBMKZWIms8UC6VcLp9GmCB8/PHHz69cvZbL5g6PGwnlEQ2PT45cz1EMGQkcYBrRJLR8hIEooTjhcRwOh720aRAsAkCHvYk39bNGVpGUQqZgpsyxMG0fnwpEhBAOh4MoCAFAg2F/aXnh/MVzAIPJdBLRqFovQYJlXdVTRiabvXr9GgGbvuPJigQAQwgSQhzHOzo8np+fy+VymUx2OBy3W51Go8kZlyR5c3PLcz0IkaoqlNI4jj3PgwgIEhFlyBELvFDEXCJEFiUMCadMlVUac98NEeeQMwGIgHIRi7lMtlQsKYoMAZpOp0EQ6IrGGU+SKGUouqYosnwmhO72usPBeDAY2pZbyJdlWYmiKI7jMIwURSIEB0EgCCSOIwhBEAScM1mWFUXmjJ+ctGIa+r5LIxoF0Xg4jqNYICiJkwcPPxYFYTQczS/UEUIffXSv3WpKklSv16ZTdzSaBkEwmU62d7Ycx4YQ0iRhjGm6srJaL1WytXrh4pX1TM6gLLx//6Od3Z3TXl9VNFniTz693zrpRVEgCggAGoehLGuIY8ahRFRFSInYVAUkIDcKRM+BzpQLcqIookAEBCAGhCBFlmWeIBLHCaNJxEEckVgQRCLAf8aJA0EUMEEQQcMwUICm9sSyKJZwzs2NJ6PReGiYBoDcdZ0g8OMwZAkTBUFRVe2MRtKMbCY/GczazQ6EQBAERVFFgSVx0myeLC4sc8Z7/b4kKaVyZTyaOjMr8DwsoITF0+kEIaQZuqapxWIxihLKWBTFRipVKBYJIYPBoFwunzt3bm1t/de/+Y2hp+r1eUEQpxOrWKw4VnB8eCogBVLBUM3OaVtXNYKEYq4gEdJf6mqKPJ5M9vf3MCIQ4pSuT0ajdqv9xjfLC3PLB8UmQkI6lc7mTUGFmiqlTd227NgPkyjutDsjUQrjCCCECMYEEZEIkhjFYcJpzGKAOWc8TJKEUgiRrusAxBjzKID2zLKtE9/+x8uXrl65doPHchBEiqIpksoTKmqyaZq6oWGEGaJRHNjt7nA8OWgF2UzasqdPNz8bz3rd/snO4WdmzigWc6KgdvodzoAkKhsb52/evOVGlhfb4czZPdw9OjpK4iSfz+fzhaXVtZSRJVg+2D9WNO3G7VubzzaHk1GUhKqqAAQ83yOiyAEfDMYYS7qetuwpY7ZthYJAjLRGY768vKQoyuHhfhi6qipGoVOfL5crZU3TbHt3f7dx0mpVa3MbG+c+/OCDRqMxnk4yplmulE97nSgKR6PR4cEBJnAyHQxHfcaicrngWk4cRDGNkoTRhHtOmISIME1GaUFJhWnEAigAYaG8NplM/BlfW7g07M8gINORN+pZw54VxWGtXqlWcwDgVqvT708mI2s0mowG40FvaFsugjim3PWCyWTKOTAz2SAK/CCIaGC7zsyJ2NP4xvWrmWJ6vN/3QzdhTNIFQzdyZq5cyQsYBZ41GwVcSHRTEkQJOUF34o6m3dG0p6cEI62KouBElBAhY+ZcmxJVSRu509MeY1AU5Fp1DoJkf3d7OpmFNAZcVOScKGApoztjr9XsPhX3lpcWb9/6Uq061+ocdjuthMaMg6ef7c/X1zZWL/lWcni0u/f8+Iff+UE+X8jlC+lUKkliLBLAKMRcU/TVxY3F+aWlhfWHnz4C7MO7L3/BzJmdfqfVPhIkMF8712kNklC8fPmiIhv7B03ABRpBlngzZ2y5JuFYxiLBBEEUBWEUJ4W8SjDhnMOzMGLGAj+GCKuaFifsrKMDICRKysa5c44bnJ52y5WyrhvPnj2r12v5fC5lqJzzJGFRGBFCCMEIcko5Y2dE7+/4j39bDXZGo+CzgTfnZ4JVhCA8K1/nPE6SIAgsy2o0GqPR8Ad/+oOl5eUoSvjn1vwXkjD+wkv9uXcF/E4A9m+lGL9YQ0gBZBCd+bMZgIBDBgBDAgOAMcBsfzyYdHqDluvNwtiDCERREoRJHPKjw/bW7sGVy9eu3Fy5dnsDQT4YNZ49/6TdOdrd3x1NxvlCSpCYIJJsplyvrBXz1UqpVqvUoiiyJ66MtcCxhZR059rdUiWTcHdr57Mg8Y1yZjzyg8DiXBhOZqqWWl5fffZkb9gepWRJEBRRkNvt4WhomXnD80MiC8uLSyHPWl63Ozi2Le/Umr17/2ChNVcp1EmirM1fXswW+8MGDeP0QiYKKYBGuXAhDlRAs5QmjmBDNjo5aTJmaXpiqBk/8I4aR+l0KgyDVrtp23bsBzymPGYM0NAJHej5RlAt1crlUiqnj6fj4agz6bFyaa5WriWh79guQPjO3UvVWlZVBdOUREmOIgkT4Hluxw+msq8oM1XKYTjRlenKnIxkFcGYYAFwxBgLwzCKYsaoJIqCKJyh4jMWDkKOMcAYUXpGwr2IkhNFkZ0pwgCEEP9+J/zB6nddop/DFfii2OfzblKEMMYEQnqmbPzww4+fPz0ul+vXr99eXKjU5/K5XCqdVmQZEAQQODtmAIAY8zkHUMT4/NraYHD67q9b0/5srGowElSckQmaDeL24VSGA9+LRVHL5TiGxJrZe/u7hwfHs5mlyIrn+47rrGcW8kUTYba/t0spG00nDEJBkWMaJyHUjOxXv/otZ8yO9ruhH3ueH0XR0tJC2kwhzBrHezRJFpdWVFVPEms0GkKOCBIsy2aMSbKcyS6pusgBnZ8rZE2zVvIUOQ04GXaHBztH4/50fmEFgCSbS51bXxcEvPU8uHr1SqlUfv2117e393e295vNVhJJBJmKWiQCTWI3DIMwoDSBApHiOGk2Ww8ffJIy0isrS7lcqVKeu3zpuqJIYRBigkVBs62gVq0qqhpFESFCuVy+cf3WaDTc3t7+6N4Hv3zr57sHz9fX169fv3X9+h0EJc93kpiomsgBC0L3V7969/333y8UCoVSSTNSskwYhLbrSzIioqBoBhuNKaNEEHACMaWYUAbchCWKhhFiUeIIUGw093/x1i8PDo5OO6dTyxoMhpZlcc7m5uZu37nzyitfarVOnn72DHDse/F0auuqVi6WioXC8dGx63qj0fib37j6xhvfzuXyn3z6+Bdv/vLo6MhxXMjAaDSmlEoyvHrz5te//vWT48Z//+lP7927N5zMvvENtLp+sVJLCYLMORwOByet5u7ejpZSBYnoaVUUCeVJnES2PTtuHL77/j89/ezJbDbVdFXXdQ54nMRhFEEoaBoRcDz13NOuK5tjzZA5lzBhqXQqieKBO5QUIZs3K3PFyWwY2fS7f/rtTqO//XT/6PAoTkIOUWB7HGEsy3HoJ0kgSLHX9XqQqZpAEyoKkmmmU2kNAG7oeqVc0XV5c/P58dF+FAaMckPN3L5+J5fNDUeTo91G6EYplRiqmYRsd3u/Nl8nBOs6QYhTxkRZciZT23UIQbIipUw9iB0iIEWVJ1MnTmJBZAhCzqhtT6PQFzVBkYgAEY8gAVIxV6oVao7tjXqz0E+ISmRFTWVTvue7nu96tu3YgkS+9e1vSZIUs1iW5SCORtNxEAa7e7tYwABx33cm46EkC6JkIEw8zz84OIrjZH/veGVl+eHHD4ejSaVcuXz56pXLhXar02w2gyDMZrMIoTAMoyikjCIMOQcIAFUWJCITJApESOIIQnBuYyMM/F631+32HMsGANAYKZqiKsqw32eMC0SKAxq4kallLde2rNnlixcvXlwrlYqHh0f9/nBra/v4qNHvD5KYp4yWJMmj0SROYkWRzlq8fd9HGFKaUJpgjGRZLhaLBOPhaAinUTafKVdqIpZPTjq/evdX1syr1ecFQXznnbdPmi2EwNWrl81M+u2335Yl8cL59TfeeENT9Vbr9L/9t384PGxYlgM5xBCn06bneflc8Yc//OH6uQVJBlvbn8YhWl1fBOBGpZJtn7ZVxQiCpNls57MSQSnXjX3/LI4PQ4YjLz7ab7bPdwkUtrd279279+DBA9fzV9fXspms5/vT6YwmgDOOEN7YOOfYDkmShCYJoCyJkziKY0IIxgghBDiEEGMkKzLGmDLquz5HYG5xzvEcP/AbzSYWsZk1Pd9JOKWAOrYjiuJcrWaapqpqCJGzEeZkNFJVaWFpbjQcBV7oRZ5AxLMWWM/zKGW24/muH4dRsVSUBdG1bJGQIAhd1w3DSBSlWn2uWq0GQbS1td1sNoMgKJYqvu8Ph4Nms3nx4qWFhcUkpjs7e5blfPvbf/KdP/ne//zX/+nN/+/NB/fuPX22E0W+ns4Ik9FgOL7/8OHRyWG1Uq7Wq1duXOn3+x988KGm6HGcdLv9jFmQFOXexx9Pp46sGKfdPhHliqQ+fvKgXM1993vfTqVSvV7P98OnT562W20iolKpuLK8nCvkCMEAgsEwFGWxPj/X7femM9uyfSOlYYz7g7GhKVkzFQeCb5PZEDwc7e0+73/w66evv/blhaUlBtjRYavfn9y4fSNJEs93GY8BokHoPX326NHj+893nhaLGYThxBqFceCHvu159cXFQmmucdwSRSmdNgM/Om62wphZlt1oNp98+ilCSNO0SrW4sLCUzeTGI0uSM6qijcbPopCVy4aZK8iaRhCoVIoIQUxwlMRRHKfNFCaiKMqe7/pe7NgBjFyeBAAAIABJREFUxvLS0tLa6obneb1udzwZBpGUh2atVkhYfNrrrK9t+EHU6Q4+efJw92CvVqsZpk4k0u62IOaSJKZSGueqpqnjydjznPF4oGlyErNW69RxLIRA2jTGyRQwUinN9U+cQXe2UNvIZ/OdTvfNX/wSIHTlypVx/2ljb/Cbdz9ZWFpdWjjX7h4r4uMkhONpn8XEnvinrUGvN2w2+wRDTdcKubxAJFmCk7F90uhWq/21tfXReHTSahYLFYCoH9qdbtuaTqOWf+HSRk5KQcwUQ4IQxiELqWMHUEkvIc5Hs7Efj0eTYaNpX7161UjpmqbNzc2ZZp4BUq8tZzKlvb0nnh8tLizHEfS9xJ75uq7V69XLVy7lc2brpLGzs8M4KFSqKd10fDoZexjohEsCCO9/sNk6Gv7g+9XVpUu1av3h449cz57Z9qePnzSPx4OeXcrVKQepdKrZam3t75RKeVUWFUWEBA5HvfFkCImIMCFEmKsuF/Jzt2++ni+WiIgtZ+YFNsQskzc+e7xHA219+QYAvH/ay+bys6nTPD5pn7RQDEEMU2rKTJnZXA4AzBkFnACGAGMAIcABBEjXlTN+QcBCxJLReKobar1e+Zu/+Zuf//yte/fuffd73y0XcjQO11aXMqYJOIjCOIpiSqmAEeQoDOIkSTjnsiyD3xUU/t5H8s/FYJwDyl5MUTjglCEIECEYI854EMae6/Z6vc3nzzFGt2/frpQLqiRGMYUIIQwggpS9OKriM+PK780okP8zxPIHRSuQQ8gAoABRCCmAFEDKEQWAcng2locUJCEIh3bnqP18Z//TMJpyFCDM4jjygtCxAs9m6QIp1rlsuN3RThInw36/2dqjNMxllfX1dKFQLuYrg9PGwoXaf/iLv8oYuX5v9Mmjx+++886TTx8P+52rV8+9cveluzdfkhTYaB0e7LRPOh0sipX5OTNDppaNRZzJZ5eXFwEXZbE9OaVJSBXJ0JVUkvDxeCopSiaXMXNivppnuNDpiZtbjdlssjAvXljNLVSq1CcwcPYPHke2yCt4Ze6iIhmc4yiKIl9jkZlKqbWyLstiFHvj8aA/6E4mg0bzZP/gMJMxkyQ87Z4qiiRiRRaoNXTjOBaYWs7MrS9durhxbTLzPnpnJ/Cj066zszNUFCuT68zPnRw8b6OEFLLm7RtX5+dLRwe7MElABmAi0RBYbhiLug1xHE67nX2ClK++rqwuSaWsEcfsTF6SJAkAQBRFWRaJQBACjFHOKTx7QBwBABCCCCFKaUIpRgRCBDiiCUUYQYwYAOxzURh/kRHGGXhBo33uWvkXcAYwyjkDgCOMkCgKf/Efvuu7iSQqmiFpGtFUgDADjFIaJknEKDvD1YAjVVMZA17geN50Ouo2Dg8G/ZNUWvN8G4skivHxZEp9UycskylygJtH4+bR0e7u7pMnjxGmekp695e/TVgARaZppa3tbrvdAIAbhmHNlHbL7fUC23IrhcV6dWlp6fxUC1mklYplQ08pilKu5BlPBoP+cNCz7YnnBTev30lovLu7+/HkYwjgxsbG8vJSvV4zDAmCOEoCWZIVUUzrqm0Fnz3Z/D//j//L0NO3bl4OovDVL91+442vxXGS0PjixVXGIYREFJTl5Qurq0f/+T//WJBysuqpcnVm9Xu9nqYrAhFU5ayjM4EQPXu2KYpiJpObn1tUZO1LX3p1aWkhkzE5559++vif3nlneWW5UCgqigIAkCTZNDPLyyupVPrDjz7Y2n7eaO3NrJHrWZ3TjqFnK5WFtbWLq+uFycT6+MHmcNKWNfTVr786s6b/9N4vB4Pu1auXYvbtm9cvmGmTiPKly5ddz97e3avVc/XFKgBxQilgQBaUMIps18IC2d7f/vuf/r3nBaIgFgolhLAgCO12e31941vf/FbWzAVeeH7j4vbz3SSmgoghBAcHh8+ePUunTU3TRqMJQrjX7//d//1fmo0Tx3YppVEYxVFSKpUY463GyePHn66url25cuXjTx7HH3100u1+/PiRYiiXL5+v1atmNlM309Wli7dfWkeYAIAYZ2HgMwAkRT062nzrl+9uPz9ybKZrhTD0wyhKEuJ4PgcwmzW92HP8IEKg33EY6C8sz8myxCmfjUOEuKFnZv7Ycayj430FaSWz+urdu76VrCxs9btdBuI45kI27UfxaDIxc4asqhR4judEUeCHkShgUcKO5wSRxxnFCI3HI89zeqe9wPMxxPmsvLE+/9qrr/393//0v/7oJ8uLq6qU8Sz/6ePnSAKSShw/cD0XIfL02WbazF6+cvm02+v2erIsAMhjHiGGOKAMhIoGKEWM81xBSaWMdErbWF+rV+f3tve8acAjtLq4qqt6s9G4ef1GKVfa297VNf3qlWt/9Zd/tb29/fjx415/UK6WOGfN5rEkS4qmhnHU6Z5ubm2Wy2VG2db2TmD5nuUBCIIw8Dy8urpiO9P9/b1Bf/r48aYikzhOAICHB8f1+vy1azdu375tZsxmozkajV3XjaIon8+rqsI4jVmSxDGL2Syw7ZkjCEQQiGmm52pzmqpM65MPPvxtN+piTNSMhgBsNg4JFjEWBSJgTFK6OZs4rutyyqeTaafTPZvzNo6bT59uccY5h5wBWdJkWcEYn1UmAgAEgZyNe+I49v2Acc4BpJx6fkj9SJQhGPEojuvVRchR4AcYwSSKWs3WeDSJoiidNqazqePalNKz0aAoiplsFgBcrVZs24YQS4ICKLBnVqmUX1td1DXdtpz+YBqGoefBfr8XRf7VK5f+01//9XA06fVHp73h/XuPtzYPgxBMxo49C0RZFyCD1Hv66TNVVs+fWz883JtZQ0Uld9eun9s4f/vmSz/72c9+/JOfuJ7FGccYSoKQqpSJLEqcCGdTJAQhgWe+FnAmakp4DGKQhInne1jEgiICIiVJQnkSJ2ECICK4UC4AAPzAp0kiiKJpmhAijEmxUFqYWwj84B//8WeW5TDGaULPErTMdFaWFITwcDgyzczq6uq9D+81jhuZtBn6fhSGnutKoqTrum07h0eHw8loNpsSIh4fHyYJVVU1ndIRJnGcuK679XzrtNPNF/IrqyvFYjmTyTquOx5Nzp2/cO3adVWW33vvnbfefvPoeL9ar1y4uCErhIMkjL1XX/tCoVD82h995dGjx/3ewNDTFy5cLhQqzcbpO++8//izx5Ko+IHb6Tb90Ha86Y9+9KPXXnstjuOtrS3Pd4y0AgDIZMxcLjuzLVEUsUhUXRVlkRDh5Ve/aNvuw4cPe73e2UhG1w1dz7RP+o7t0ggYhkpACgNja/Oo37eLlWIun9GU9GzsjIYjx5tZ9qhYyuWLmZNWw7anhqY2GkeCjNfWFg+OGp4XFAoFWdI5l6vVxVTK1DRtc3Nzb/9ob//IcVzGWLlSr1Zq2WxOkuTZzP7kk+dPnz67eeP2l7/8te98908PDo4+++xptVZNkrjTanpBkNB4PBtblsUBKJXLUcgcZ5bEgFIEIIYYyDIxMzrC3A/0ar1UqeSzuVQQuM3m8XQ2RAJMGZlXX/vC1ubOaaf76JNmqVSWJNnzbEGs5/KmZee63e7JSRO24YULF1555eWDg72ZNT3cawIECMGW5UuiXszXqqXFfeV0Cv1acR4jMhsfQiYRJEGmLdTOR0n08UfbxfzC2uqFUnZuNvZPGn2QFgmGvk2tqRd6oSzBTCYDOGy1OpqSJkjW9BRgcDZ2+t2hkdIvnDs/taajcW8w6EVR6DhW/7i7fn7BMHGxmun3e7Y1VWUtnUpnMwYnrqqp582F/im3J0rk25SDIALV2oLrwfGkSyl+/rwRBscYqVcu3bx86frbb713/97DzWc7t27dXFyaM1MqBIxzmkqZo9Gk3xmkMzgIQWAFip5KK6ZQlf2JL0Ela+RkAWNML1641Om24Gn7yrXzve7k+c42vqhev3Tze9/5/ke//ujBo3tJ4q2vrVTKBVFChqmkcguOG9i27/tRMnY5wASovfZEM9T5ubmIJ5PZ+GBrz5uwlFwSQHo2nQ57XrVkjgP3YKfxyu3XAcAHe0fZdDauQNMsEKxyQQCAfC6XQhCis4QkzsGZ11wUpWqlEEY0iYAqKX/6g+/82Z99VxDQWT0tRi80VxBCQghCCCEEAA/DQJJERZGThIH/0QU/7zH8nUzrxbScgzhJHMcZDAaHh4f37t37yle+8rWvfc3z/CCMNF0FAFDOk4T5XoAgTKUUSgEA/+N/BJCBFxAlBjABMAaQApgAkLyIhQcs5ixkccyCIJlEbJZwmyhMkEjCIifw+sPR8XF/OglohIej4MMPnmGkGHp2Npk+uH+vkDdNU5vNXJZYiM8q1WK9nlXURFUZAO5odHJysu+4o+XV+QsX1zfOrZYrhW6vc3TYbDa6W7uHMQX/07VXCtXqYeOo2W7G/VmlRvVUpl4nOkr67akgiEtzi2sLa7pJ7Im1d7zTPI2NBmB4Npo2K7XMuY05WSRmyhAIhAgCBERRWF1fz+nF2XiQM+cIViOA11avhGHYarWax6e9XqfbO71y5cKtG6//9B9+8uzJ8eMnTxbm66om+r4fuDFCgNFIU+TCQv3Klctz87VcriAKui7nDHnOTBcdx98/2P3w3q92d5+d7DWm1szMaP7M758MYjd4/HjTtT1J0vKZTErN5A29UqxDjpuNk83Hzenk9MqF4UItQgg4ru15QRjGsqQoiqKq6pkjKUkYYxRCTghmPImjEABAMEEYnxV7hnEoCNIZqQIAxC9edJAxzjn7nH8Df7g4236fvxJfcHuUUsbYGeBFBNTqGcYABABhgBADMKYg4iAGMEECFCRIkIAgAZzElDWOm7/5zUe/+u1vDg+P1xYuRFHIOa8vbHROO83DVrlev7D88nf++IdB4D9/vvmrD34WBt5sEnhuMr9Qy2T14+P92lx1rlR9680HALBcPhfGQRhOw3Df9wNGmSCIB3tdBTWUv0zNXa4s1tfCIEiSmAN2tvMlSbh65ZokCbdu39rf33n48P577/+qXCzduX375S+8UiqVAOCUxWEcel7EZei5buPo6P13fzPoTf/iL75/6eLlhfkFAHicUMcOVZ1IisS4wAFiFCYxYAzIsnHhwrWD/fbBfuekOZJloVhcjSIvif0kiQSCAQAIkYO9w3wmd/7cxaWl5efPN9/82S9zuczq6hqlyePHj99++51cPoMQchzHcRwIYTqd/tu//ds7d+6+dPcl+JD2Bu1Go7mzszebed/85huvvvplM5PtJnx7a+e//vgn6xvn/vwvv3v75s3JZLy1tfngwb35+frcQgkKGCCQyii+F/RG4+OTEyMjF0A2ijjBhBAScYBFOScbMaWiqBIsZ0wNY5wkdDgcTqdTwzBu3Ljx+uuvE0J8363VKp7nBIFXrS50O+0w8A1Dj6IoimKBCPfu3d/c3PL9IApjxihCUFFVVUWu5zHGM4X82++9H1L6v587ly0UipVq6+TkydOn7W7zpHP9pbs3b968KooKACiIY5QQhEWEJSILGBHK+MHB0a9/+9F06iQUeH5ipLMw8PrNhiAqsiRySjBSZQJth37ha1/+8je+/Ovfvjs4PYUkwQIghAsIIIAno+nP33wzo2SWa6uGqB3vNh/89hPXHpYLaUFQG61W6Lu6gjkNfY8xEOiaitOa69qECKKsAYAdy51ORwIWJFEyjNTLL39REuXhYLy1ubO3d/Qf/+PfYCheunD1B9//M4LFo8Pj33zw6/3jXTuYfecHf3zl6tX5uZXhaDKdWSft1mm3NxqNIAC37t58+dU7p6fN5snhSeu4Wi0Sgl3XXlpa0VTt5KSdMc2F+XlAeRzEvhX95Ec/WV5avnTpUqFQcl0/CsIvfv2b3/j6N9fWVr7w8kvfm37v7/7uvywtL9+4dfP+gwcffvThJ48/uXP3jmma9Wp1d2+v0WgOegMCsESkfCFr29ZoNImiLUywqhpJEsdx7HmRosgQQtf1Wq12oVCUZOG1175EsPDmmz8/Pj72PO9sBD+zZoqmIYLCKM7nc5lMWiAwCHzP8X713q9yuUwmkw7DKA6B7SZqDWop1dCMN974k1e/+Fq1Uu+0u48/efLf//v/GwQh5+zw8OjoeD+KgjimNGEAcFVTCRajKGGM2bbtui7nXFbEKIrAC8l0LAigWMo6jkNpOBicxnGiavL1tfMYI8d1Dw8PB71xHCdz9UVJUnZ3d4fDYRAESRK5ri2IOJXSspk0AODtt98Kw8iaOZpm3Lx5XRIVXTVSupk20j//2S9++tO3f/6Lf7pxa+PlL15Z21hQVcGeOXP1eUEUP3ny6XhsQUAqpfpLd5Sl+Uu+z+99+OjJk+eZVN6xA2sSpFO55893/tf/5X+7+9LtlZWl69dvXr16fX5uLvCDdqfVaBwDwAnBgpj6sz9/QxJFIgrCma0wieM4ioM4xggSASuyLIqEiCShiYhFPaVN7Knj2rZvVedqhmmMZ+OYJ2fKMd/3bcvOZrIYYc9x5+cXzLTJGTs8PBgPx45lY4gLhdzy8optOyeNVve0b5qZjY2N6cQajcYIofF0wiGIk4QQoqpqGIaMUt93KU10Qy+VikHgWVavcXxQKlWJrvX6XU3TCRFd14UQYYwaJyfFYskwUrquD4eDH/3oR3GUFPL5W7du5Kv5L33lS8+efzKaDA5PhFIpR1nketaP//7HS0tL9XodywgIrDvuRJvJ8rLzyiuvC7IoqbLr+t1ut9frrq0tL6/MLy7OPXr0cG9vdzaduq6PESqV85evXrl48eL+/m4YRrIkZfNZz/Mmk+nV69dSqbSRSm1ubh4cHJye9ogoCaJKEwyYKAgojvF05kdRb2+vkdAEILC6tlws5aLYj2hIWUh5JEpIVgVJQapCyoXqrZs3Yxrs7m1HfoKBoErZ+drG5atXy6XS4dHh48ePkwgYmqmoSiYdU0oBQLKksQS4ob/zfP/g4AhA5Nhut3N669Ytz/Pu3/vIsWeYIFmXR5Ox57kM0JiyMIiHgxFGGHCsaXouUywUKgiJAlGi0CvkMwvz1ZdfvjEadzvdVrffyuT0uYXCSetAwJKhZRCJUxlZ0QiHkR9FCNNW+8iyRrKsAsBczzbNbBiGrVZnMrEHg/FkMkmbaVVRAISVctlF4N5Hn8Vhsry0OJlMNSWVy5SK2er8wvL3vv/n77//626/l8llVFIEoZ7R0t/48g/Pr1/7xzf/n+29zeaka5jy+trFpZUl2541m81R/zmUkYhFSDgGhCc8CiPOmCDIGMMoCsbj0XQ6CiNHVfnB4TOErbX1xVJFK1VlxhigcZD0mqcjXTWyRtrMGhlDdS3f86LxMApD1jiejcf08pWrJ83T486RpsPJ1BmMRlEcmBnt4qXlCxeWKxVzMutrqg4411X9tN2bTkehT2XJUJFoD3uGllmZn1+bnysWcrVy3osn09H4pHkYJEG2aNaX6r3etHHUDRP3sHUAEUIaFoi4ebBp5FTFFIKZAyBAiBAky0qqkM7JsmbZ/ux0aNm2HwayLCMMIIf10tzLd15bXz63VF0fSQNC1XNLVyWe2jYbWaO6PH9huXrx4/uP9vfb9blVRdZFCXKGGMIQcsuxEcKapkEAXd8bDIfZbF43DACBKGJBAAyAKGYJpTQBBEOMX0QCA3CWBosB4GcTa8PQzzofzw6Cf5gb+2/Blc+t0BAQiAAkAACMcRCENKGGof3sZw92dra//PrrG+vrnDEzrXMAwiA6uxljrCkyAIAmACIEIeK/v9jv6ZwXVZQcAgZ4gjHjIIlil3KfgwhjBhGFmBF4NoCnQRxQwAQBFwqGH2WPmwISBEVRMBbaJ3v7e43pWFxffem1V77FqTIbh61m/9L6dQyhwJb7vZY9GsYhrF+6cvPWpXbnUJTdib0ty0GxKn7zjZcBdLqdcysrK5VKrlTMjicDPa1dvnLlZ794S1FSGdVcXb584/btP/q6/O6v/+ngaHc0cM6tXXrt7oLTZYSrsiRjmX5879720aeHzd3pdOx1h6vnKvliNl0xosgNJ+LC6rop5VCkuiM7p+UWa+vl7IKplDSYoYCHsRcHcPeosbW9+/DRo+GgL0ril1591dTmfFssFy7M14bN41ESooADQdBL+Uy+kEqbEoRx2lRu310WJRhFo2xGGvSdYa+7s/lYU1IbKyuIXs9o+JPHH0Oa/P9kvVmPZOed5veuZz9xYo+M3NfKzNpZRVIkRUpq7WjNwMbANjwNG4MG+kvYV/4GAxjwhX3ri/G02z3obrVanlFLIqkWd7KKtWVV7ltk7BFnP+c97+KLKJKSfJPIBDKRgcQbed7n/3+e5wcL/s//+D5i9J3vvFMiy+2F0sbG9vLChmV5gitDM6SU8/W1hdZKHAdLi0sQ8sH4gjNpGE690cxZgRHCFDJWKKU0jSJMAVQz6zlC9OvTMwsDYjLDSgJCiYRAACgBkArM+pFnIvzr0D0ALw1jCkguJACQYAgACKMIAEAoIYhATDkHnEsFJESAQAWgQlBBABEiAM4gPUgBKiRRkrBUhAEYDfioK6d96LrG/PymbphPnzyT0N1YfL212FxoXat5C7ACu5eTLATjcZKncHVpFwKZxWTn2msrq8v1ejXP9YuL86uL0dLy8nzDUxAGfhgEYRTGmcjDgD99+vj+HX1+sZWlFACAMArDSLLCcY3pdIIQhABPJlHB0E9+9F8tzM+vLi+X3DoCuhD8qjMouHAdh6XwyaPn/8f//u/fefvtn/wP/2Z1ddc0PIQAY4LqyNJRIfK84DN0EUbUMAwIAYTFeDyOkwwAgpCxsbG5sbX88OGn3auzPM8pAZRqlGpKqbwQR0cnjuOwnH/58InvTy3LKjjLsjTLiuPjcymEUiqJY4gAy3mW5Z5Xfvvt7/YG/Rf7R1F4VSp5qytbP/zBT+/dv48Q+cUv/+nDjz7sjY5/tPnt2/dXR8FRyXN+8KNXX31zExPkOrZGCz/tDgZDr1SuNO033r4PFZqMmedVIACcK4RRXgiWF45tvnL3jf/pf/5fut2r0WgYR8Evf/lPRVH85V/+5ZtvvS5EJqR68vTzn//j3xQiNEwwHHUA4ErJbrfXas05tpvE+XTqB0FUq9UppZkQCihe5AUrbNvFGIZhZLIsSZPxeNLr9/vDIStknPhhPL59e0OoAmAJsYAQUgVPT06CILbdSrMxVy5XpQJSFkBJ27ZzxvI8vzi/NEzjxvW784vzeZ598slnCkGqu/WyVdLrICNXJ4OTi1NI+MJSvdms1Ctl6AqWZuHEhwzmcRwHftUrXdtYPXz2YuKHtu0ZFCHbyouCGpphm6ZjxnGYsdRzagiBIuNPnxxLzjQNRlGua/b2tRuGphua2W4tTYfR8f7FZOhTpIv84n/99//b+vrWrdt3/uLf/rsXh4//9hd/XS5V6rUGQeZo7PcHQ98P8yK3bMN2zN3rW2+88a1ne2Yh02k4LJVKtVq1VCptrG/kGTvaP/nkg48vT66AgCXb5XEQh8l07E9Gk9//7vfj8ajRaDx58jiOo4uLs8WlJQRhlidUw6WSc/fu7Wqtcvfu7fmFxZPT03ffe38yGWdJRghRhWQsm61nLctUSjFWACUxIZQiAGBRcIyJ53n9fv/LL7/EGLfb7RvXb/QH/SzLHj586HkehJBgqmuGYZrVCq1UPAjl2elxnicIQts2gZRxGNim1Wqq0I8QlCzLlQJZkkZhNELDxfbC8r9eWZhbfPe933zy6cdz81VMQJJFlmnpuk6p5theGMQff/xJFEVKqVmyS9M0yzKFKBjLF5cWMIJX3SulhFcu3b59w7ZNRGDBU88rLS0uPXnynOU5Rdi1HduykYKixFKKFQRJlBCKVlcXTENjRVpwigguVUubG1tAobOzS5VChLBt2vdevTs3Xzu/OOr1B3/9179YWatWKlbJs15//X6lWgmjcDIJCyaPDwdQ6ZyjNJGuVb62cX1hYdVxypLLd997/7JzqZR89Pn+1flkdW1F5OSLTx/97nfvHh8f6hoGgNdqzuZmy3SKJB0SzvlMrkghwcwYAeEMaVJAoYDyKh6iKC8yW9m4IAADoUSap5qlI4klkGmecc4JIRrVbdt2LHtlcQVAeLB/0OsNJhNfCLW8vLi7u3vj+k3GiuOj43/6p18Ggd/v91dX17KUPXjwAABl2SZjOYFIo9Q0TY1SCKE/9RkvLi8vEUKMMV4wAAQXLIwixnLDtCAEYeiHYVAue4zl77//2zAMTdPAGO3cvgEQ+Nu//1vDwJalv/b2t/xgxIpsfXt9Oh12vrx48PhhkIS258R57CfB1VXv2f6LZ/svACXt1sJ//d/+6ydP9l48NzQDLy7NVyplzkUcp3GcCiEQBppOXc/VdQ1CRXXNcuxqpZrnuZCSC354eFir1SuVyp07r6yurnW7/W6n17saRElKEDENK2c5AFAzrfFkmiQx0bUnj5/uPQMQgxlkV6rCMKlpaQgJRJSmobupWlic29m416itHZ91Hnx6eHTwnx98/uyHP/x+lqWKw2sb25pGi6J48uRJFMW1Wi0Yh5fh1eXlZfdqkmV8fr4532rPz81NxqN6tfzf/Tf/5uNPPp76frPeAgrkLC9iadu2aagsSaUEtuFsrW/cunV3d+dmwcDR4cm//MsHP/rRj3av71AddzpnjUuvPV8No3GWxyv2opKAM2i7OoCcMZznDAJol70oillB3/r2W5Ti6XRSq1U1qkVhwnLOC8WYKnKodN22rDRRUPKq19pevVarVFjBajXz7t1XigLZdhlKury4uTC/sbK2QihMQ+VYbqPklQwP/ATt7ty67J4qXDSataWVhdOzoyxm9dqwZFdqXrNRn7MsBwM47PVPjw+C0AdY5EWUpIFpYNdrOKU2xCzL/ZxNTccxTR1AFAZBksSNUt0PO8cHj7918y3I6bNnp65b0zQHQjKZqE4nXl1F29uv3rr19mjfBjxmAAAgAElEQVQ0Go6Gv3333VLJ3t7dyLP0lXvXS6792WcfunZJCUgQ/tZrr5e98unpafeqNx6PXLM633JvXl9xLFtwdnj4AFLhJ6PO1XGUR6Zr3rz7yvXWtfVr25KhYJKddk5r5Rqg6qrTPeudG65GNSSEjOPk+Piq2ZjfWN9RaoCx5pZt0yWUEMMEjOWMxXEU1KuVRrVWsl1bc9u15eW55dFlCApDMio4xQC32ktKStMydV3jXIRBqBu6Y1uW7eR5PplOOed5ngvBu/0rI5jW63VN17mQUz/Udc2yrJmzC4M/wVl84/PCs4G3Un/cFfv/D9mDr4UKAEBKIbiYkSWVRASTKIrOLi4Yy1utuZ2dnXZ7bvbeF1J+NS8HvOCzYTnGGH2zn/nDSP3MCzS7tUopWVGkQTgJgrEfDgASlCrdgBAJAAoIpYIKIFiqVbBGkjifBAPOs+2drazIclYkGZ/67PwyJMA4Pe/99t2Pvvfdn7362re+83a5d9UvcvYX//avBoOrZ8++/NV/+Tnnmq6Zms4LNfLjo2pVT2P14ujorXduEPzKcNRXIO77gxcXo61rm27FcxvCGQBdQ81WeW6uITH97jvfe/X+qxACyzRZUhz0jw73n46G/eZ8LcrHo+HZqNvJi9gp2aNLPw1ir2xWqp6LvcKnDFCn5G4tL7VK7TmvrVNTsWgcB7bTCEP+6MnZR588Oj6+JBi/+eYbN2/ebLcXKmWX8+zk6PLF3lmvE9XrpZyoOJn6kziNGvV71/cPn1xeHj969NTzTMexFtornYvpZx+/aNQWdndulcydN1+9VyvZR3vPWZTxnKUCfvz+s1GneO21129eu7O1tY1m7dgmFpwDJBfnFjzHzllqOdasa8EwCKUAYmYYWEmYsxQhAiSM4xhAhTHSdfKyaHrm3VJqVjD9FU0HqplKkeBrM5hS4BtboJo9BOEfHFEIAJAKSimLQkAICYFw9tyUcnaUIABKIgWkgABB9LJMTkEAsFIYw1lGC1umM99a+B//4t9dnnf/7u9/sbV+4979+2+/OTZMrVJ3m0tOvV0pOTZQcHVp7cc/+PNf/epXcXjaai4CwKUqoACq0DRsry9fW1ncUEqOx5Nut396duF5VUNrYKdi61xJ41f/+Z/H/eHd27c2NtZt21JKlbENAcZIa7aaaZJHUTroTU5PrgCA/iQJp8nJ8QVjLE2zdnu+1ZpzLePxs0cPvngcx6lh6G7JkoIpVWCi6ZDM/jwUIwGgUBwCDJBSCFAdmBY0Ley6Rqtd39nZffPN1zc2V06OD85OD4UQGrUoJXnOBBdplo/Hkzxno9F0MBhnWYIQmUwmeZ4BCHRdh1ixgtm2o4DK8/yLL74gGB8cHOQpqFUWJxPftZu723dXV7bK5Xp/2H/89NHT5182m5XPv/iXk/NHcRoSAizbbDTrt2/eevX+qxzEDGaSBpKgAtKYpRenPcnQK3dfc2wbAAAkwgibpoYQrlbqt2/fK3sn5xdnnYuL9txCuz3/ve99b2N9NUnThw+/eO+9dx88fDAaDYXgSulIEcNwLMsLw2Q89iml1WqdUjqZTGYXLUopxggZGoCS5UWSRD/72Z//7F/9rFKvjMfjs7Oz5eVlBQsh0mvbN9fXd3WtFMdRmvp5UZxdXgguFpYXJcinQd91vXLVas1XHz1+kjNeLle2r99/5d7973//R1mWnZ2d12vt7rA3mox7o97Ji9PID4K+rwkMkDrd70+HIV9LN9fWLGKcPD8qG2XXdhda8xWnujG/Wbarz58fXF72NMPsD8dPnj6DCQIKLS4uu46XsVRJ4bp2rVFdWlrAECRJmGWJFPjRw6dKyDhKB/3BeDQdj6cYEcO0DN1kTPZ7oy8fPu50LvvjDkvZr/7LP7fb7c3NHZZzBBDnnHNONeKVPUjgeDLsXHWm0ykCWAgRhmEap3mcKwls03VM19ad+dbi6CrspCOkRL8/gPCZEJyxPEmSoigoJQfVan/Qk0p2e70gmp6en7z+xhuVilcUbGFhYX5+YXFh8f/+m7/56MOPZCEQAAgjhEDBxexOO0N5xFEMgdJNUwherVVv3751cnL28cef1utVhFAYhndu34nC6OnTp7ZtCwGSJM/TXEmAEFJSUUpcxxO8iOKIC56kiaaTarVcq1ZrlZrvBxDCaqX+9OnTk+NzU7e9UtkwLH8adrs9gvHJyVnOsoKLkmutra3euXO/7FU6l92PP/6Uc4ExsSxLCJGmsa7rsyVqs1W/c/vm7vUdVuRBML26ujo5Obo4Op/64eLS/MrKIsVapVwhSBsO+n350vtgGMZkOqYUlzzbMHTD1CnFUvIgnA6G48lk7HkV1/H6/avL/KJX6t66eWtra/3xk9L5xfFgeDUe+6PRABN4ftbVDV0pledCCIiR3m4tLy6ura1smVplvpUuLa8ZusUYbzSaT589++CDj6bTSRxfJEn6fO+5UkKqQiml6xrVqGlRVoR/+5/+Q6XqkK/SqAoohRCCFM7KvGeBLS4USYimU4DBXHvOKlmWY3VH3Wk4JZRgjIECheQIY8u086xQMsaKRGGcZfnB/tFoOOFcNerV+XZ7bXVtYWGBF5wSwljx7One4eHR7Tt3Fpe8KA6Pj48Hg4DnjEAsEBWEKikty9q9vosQCuMkSZLpdAIQyIsMJShJ4larubKyoutmt9vvdK4AlLpuYGyORgO35DZatbXN1XqjurQy9+WjB89fPB2P+kIyr+LOzc+1F5qIok7nHBEEMdravra8utLt9j/5+NOzs9Of/+Lvtja3l5dXia7eeuf1avmnv3v3tw8fPEiTpNfvpUkipaSUaDoVQgyGA93QueCIoJSljuPcmG+/9fbbg97ADwIAgFf2HNd1XI8gmmcsjqIiZ1kRAQgLlYfRBCBJDYoJzvIEAOCVS0rKnLEsy+Mwp5RwwRBSVEP+8OHc3NXa+pJm6RSUbN2Og/D08PzF/EGjWW3VGhCpYDIdDPpJFLE0G/T6YZBMxkG/N0lTrhuGqRk60YBUcRDoOq1V3Eq5VBS5klAprARRAs0yBlDhsus26nOtegsB3O300yQ/PDh4/OWX9WrVts033no9y4IgcgCqOS5N0jCOozhKWc7m5hu+b1ycX+oGQYggrOIkyTJ+dXWZJPEsEUupZtuOPw0p1kt2mWIDAUqxRSDVqdOozW+sLXgl6/Hjxxjriwtra2vreSY7l1eUaO1GdffaWueqlyUZkJhCzbCqt3fuLS4sDINukgcZS9I07ncn/jQtuTVHs0qW3W40Z+W5RCcXZ8fP9p4056q2p9umnuWpZWtLS3XdAlIlh4fPtrX1cqU9HA7SLAZIShWH0fjs/FTGVGb65en4/r35+bk1qrmtxrBzkT58sP+tN2qvvHLdtj0/8M/PTxvNqkYQyxOqKcfVEZZJEmVpEYT+zrXt+6/crdf1/Rfi/CxfXZj3HGM82meZUylXbt9cVaQ474nHe5lDoWajR48/rdYXFhevVSsN1yubpjkeTKEEW7tbh6cn3UHv+9//vuO6RGeVQDEOjk/PFFAIAkrhxuYywMmjJ180m3Wv5GIPhQFnuaLE04gtKYZCkwUlytSQrVMLQLC8tiJEMQl9FM0Y31BBWUiWpDEAwDA1zvF4Onr06NHq6prrWhgrBQREwLJ0ABQrUk3TMUJI/SE3/qtw+x8H2f8UfvKnuZWv8I1Kcc5nskIUHCKENXJ+cXZ0dPTixUG57N26cXN+fs62bYRgUXApFYAQYySlmlEyEEIY0xlo8o+WNn/4SqAAUEAkEFGsSKJkGic+JkoBDDGUinGeFUVWiIJLcXB8xATngEPMkzzo9s6RpohBAMSmW2zfqK8sbZbcOUtvzK8Qr8F0khcSREERZlerG83VtT9zHGVaElOxttmyXQXxtDt8nsQyE2PDK5crVKvgrMiDeDAWR6NiKmTlrR+32xt4OlHIHqVF1yLNerXs2HYUxkhxjWYrW7ja9PIMO14piPTFAXrl/sLJxfGjxw+n40k+jUEicY4po3qhu9CWNM/Y5GzsX8oXrcYchVqeFNXKglS2WxYLS3bJW11bXd/auDbXnI/idDjsXF1djcdDoGDJqWCoY4gcy7QNw7Hmq+Wb803bH1uffXRgmlGjXn1GX6Rx5o9zf3jUvxzuPX7Sbi9kGWOJ5AkmuHxz+26W5WcHwfoiO3dHebzHZeq65vxC07IMSkghhUIMIJVmiW5gwyIQCYSYAFBJDACFSIMIQIiops2UhQRKypkq+bpQQQGglJQAQKXQrOtNgZlceYn0US9FB4B/oFW+AvvAmTIpCvkyw6VmqScoJQTyD4GTEEAkgIAzKJCCLzGnQCIFBBRexbr9yrV6rXZ8fPrRp7+1HFGtkrt37zmeTQ0EaAF1iAlHgFTLpa2NrQefP+p2RlDq1WoTE3V+cWTpzs2dm7VmRchiMBj8w89/3u/28jhPIAOmqREPKJ5FYu/pcTiNB70Bpdrq6rJtWQBDjDSdGq5THg7O//lX73358Mvj43MIQegHeZr82Z9913acyWTy8MGDbndQMJll4WjUGQ79Tz55OBnHlNg7O7d2r9+em2tijHLGMAUQAQiBEIXiggMuJLJL+g9/8ppXMc7OunfvvFJv1MIoLETGBdN1DWPIOY+iyHYchNCHH34YhVEQhPfvv3p+fn54cIgwwlgTgrO8AEBKJQxDhxCkafT5559dXJxPxtPBMMxiBIRdqyxfu/aKYZQB0By7pGk6hKoQ2d7Bl9oFWF1bVEXR9+PzHojyCw5HrVbLth3dId3x87OTywefPbO06tL8lh9tUB3rmp4XGcJY0zQJAKG0WiljtD6ZTD/59IvROHRd+/PPv7w47zCeP3v65NmzQ38SG5qDMYIA8mI2JMEIUYIhxkQKKZBwXVcILoTQdV0IkaYphLDRrO9e3/3pT3/8zjvfNk1DNzXT1NMscV1vvr29sXEbAu/hg5MgmEAoS2V3ob3suJbr2QAoVmRXgyPdFq+9sbuwWrFMd2lprd1eWF5e39zYjlO2uLy8tn7tsnPx8NHD/+s//p9Xp6csnYo0BQUvisw0ME+zg2en4yufQBiOgwzkZaMKFdGpTcrOO29/b3Vl+8Xzgy8ePPLHYRYzw7JYKi5Or7Ii0019d3dnd2drY3Oj3W5gBFieajqdTEYH+/tffPb50fGJPw2kUBAgx3URpDljnMtpME6yZDztc5lZptO9Gg360+HQn/qhH0YZS72y55TdgvMnT570+1fDUS/LYkrp0uKybVuT4XjcH2vUuHfrnqE7o9705PBsMppSTDSqI4h835+OAwVVybMs22rONW/cur64uGCa5mA4ODs9G4+Go0Ff182CMZ1qjXpzqb306//y2yItWJLrGsUGlvJlUz9C2DBMy7QFV5xzjDSlQJ4XnU53PBoFgS8lT9Pk8vKif6ff6/VKpRLLOeeCEDprkOGcR2Fk6NSx7aLIWFEQAjkXRZHatk2JThBGEDPGhv0+hqRari8tLe49e/H06TMhZFEURZEXIpdAAAh8yQ8OTgI/tSwrTXPOFQCA5YzlQtepbVu6oes6MU3z7bff+tYbr66sLE+no+Pjw8vLUwAkpQgAXrAsTRLOmGs7rfrc1A/9aTid+kAqiIBj20vL80vLC/V6BRGY5cnJybFUfHFxzjBt27Id2/InkyLPuWI5TwtuEg3PzbVqdS8Ix1N/FIaBaVZrtZrrehfnnU6nP+h3+1fp8WH/C+e5lFBJ6Dx66rquYzsAwsAfK1BQDSklotgP/KlpGm+++XoYTq+6F3EcuG6pVm0oCRAkZFY1/4eWi5m/fPYfWwEVJwnEdrlcXltfW15bnluae7L3+Nn+Xn/Yz0XOpWSMUUg1rAfTsGBFDw0DPyo4v7rsCgEMwySE5ll+1elMJ9OZ8bfRqI9ajb29Pd+fGqZeb1TH01GchAxCrCCFBCPMOU+SBABgO45p28+fP0+S2LRMKUWSRDmbrc4CxnIAhOuaAAiMgeOYQTAGSM4tNIXM/XAcxhMuMoiEghJhqJTcP9gvl0uVSnW2sfn008/X1tddxyWEAAhylvT7V1EUnJ4d3793f2Xtxsb65uMHn4dBeHxwJCRXQCIKZ0U0eZ5P/anjOY1mA2HMeEENrVKttNvzhNAkTjWqda/6WRa1mnMLcwu3bt/69OOPhsMBLzghWhRF/e6Ay3y21dJ0DQDIcv6yKtutE0KkUlEYQikp1Xrn0bRfxFOpmRRgqQEdEqUhSzGMhAaROnzxIowCCAEFNMqyk4NzKRVnCkmtXW/W6vV2ozXuhZ/8/ovXXr/n6KWcpbZmUWQE0zQJuaGVFnZWfX+axJGlW47junaJ5fL08CJLjy7OO5edq/Fo8v5v35dC3LlzwyuV6vX6eNxzbKteL/eHfdPIeEkphSDEvh+MRlOgikatZhgaAFhKcePm9Z3d66cnFxAgzjljDEJU9iqEUF03KdEcyy2XPMu0FYBBGB4eHVqWiwiq1sujYdgfdBcWlur1smPrnmfDSEbBlGDbdg2NUs8t6waRiJ93zo4OTx8/POh0Ll3bable2akijkb9UZpnSyuLZau83F5eWm3rJs4KfxwIQweO5XhVI4zHT548qla9atnNk5RlGUQKIQAUSBN2OLkoYj32wdFRXwqvXke2VSuXm0+ePK1UGouLS5ajO66j6SSKAilyztIXL54lcWQYGstEUeQQAE3DXtna3V1VcpokvVIZEJQlYZZTxjiQwIgTfzq9SrNJba5RbdUe773Yez4+PDzf3b1bK7cNWx/tD/M4NzXt4OjQNKwf/vhnll3WdbB1rSK55JyH0XQ07J6dX1TqQIH00ZP3d+U1w1y1TAfhWCqBcUXXLKB03/f9IFQApTnL8sywqZD5NJ6cn59hhFzHbjYaVHezgnUHHSWlYzuU0jCeXHXPNR0ZJq1Wvdltj1Iww0cylgJMCNX/aFHyTTfsy2H0H+AXZwNtBb/BOapZnH3200LIKIwopTMrWhRHnavOu+++OxlPVlfX2+32XHvONE0IoRCiKDgAACEECUboZZ3TbAojxDexhK8daOCrSfjstyGIKTa8kouJrNddRBTGSgImJSt4nmdJxrIkz4oi4TynCNtOKY7jTz5+YJVIo13xqmVMWa1O2otWydUw5AxcDPxYCdqqLVguPDk8j1lqG9bGToMxn2jZ6norY6Or7mGSHBm615xfEHQS8EmGp6nsM71LG70I9Viutbdcu14eD0CmzvtTr01IEss0kSwXjo0wSTJ+aHiJXZXT6SDJc4xFyTYrVtXV6zzBCIGaXjMEykb8+OrCv5r2yg4EEgilYbq9uUOQNh76GO2XSu259s6NG5um4c3PzRu6paSgmtzff/bee//i2KVX79+7d/eVvb3nvh9YlrO9vbO0tGTppZXFpk5WeP7pZDIZdYVlECUJECyKJuP+9PjozNCfapqFsZanAOp4Y+061TR/Ojk/v7zonBJNAph4FXNpubW2ttKaa9m2Y2iOaepMMkg4pAUGGECulCgUQsDUiV5wDhSmVFNASaWEFDOE6FdBo5eexBlOZ6ZBJHh52l7uVv6o4uEPW63VLK+vFBBCzo7WLDoPIZplur7yKr5c0r0s3n6JaAEKKQSEFFwKiTCxS4Ronm1pzgh4VYRIxOXYKc2XqxhrOGG5BABBCCTM02w4GM7PLWSJuLi8YKmwLM3U3OWFtXt3Xq3WvSCcKg5YwlWBltvrUchUjstei+U5yzMoC5YB3087F33TsOs1BRHCUGZQxFE+HgadTl/TnI2N7cCfICQYY7quTabDTz/95IMPPjo9uYjCzDA1SgCCeP/F2eXlECE9zUGpXKvWyqZmAoQAVGr2FoIKAIEgFEpYDtqqtitVKwjyer11eHTy6NGno0EHqMIteYLlUkrHsd5++516vfH48eOLi45jO3/1V3/1ySeffvH5Q8dxCMEAgyxLFRCEICklQgBhNBj0fX+aJoxzCgBVUs61lr/95nca9YauaQh7r7/+Lcajx3uf6Saqt8rLa23H0wEsgnBMjOKi98IuQwGj6dQ/P73oXPaCLFhYaM8vVeJ06DDNtKqSZxDQlyZALgvGNE0TQr54cZDneVGIf/7Ve45jQwhGo/Hl+TCORMm1AMBcCM6FlBJxiSCBBPKC65puWRalNE2TOI4oJRAqAOTq6tK9e/e+853v3rlzt1LxOOe7u9e++9139vaeb1/b/v73f7C6ssGLot/z/WDqle31etu2dS6zo6PDKPbH0+Hh8WEQBLzgpbK5vrZy69bdarVpWh7jeRAGk6mfpHEYBkkUGpQIIKEQBqEKUChZuWRzWYxGY38UEoSrriUBHPSnv/71ewZ2KDRu37hjW1693h6Nfte9GiqJNc1CkIwGE0igoZs61sNpfPTiaNDtSVlwzprNOoCKEL1WayZJDhQKgwgA1Gg1wiCeTgJKNM5ZztNqw9WxlQuTQJwk6cX5JedSIeg6JcuyNUKFAqPhaDweuK5VqVQrZY8gEkzCYX8UTmKNGJ41GQ/PLs+6l5eXUKFKucK55IKzKFdQ6rpmO7Zh6rqh6QZ1S06lUil5rus6vW5/OBjkGRNCbaxtxmE86A2G3WGRFmWnDJBQUCgldUO3sSaE1DXDtl1dN5MkmU6nUoI4So6PTrhgGIOiyPq9ZNAfTSZTgqlpmlGYFgUnBM/gs3me8SJPKbFsE0JkmSZEIMuyJGGjYRiFOcWoKAolJQIwz7IojM5OT8/Ozjqdrq5TTaO6ThvlGtUIgGo8GodBFAbx108wy7I1SjHRVpYX1zdWAATT6ajX70axv7f35PHjLzhnBc8rVZeLpq6jWq3cbLTm5xfWlmQc52nK7t65d37e+Yd/+CdgA8cxXdfa2dne2d2Uihcin/pEKoEIcEt2vxeMR1GtFq9vrjZqDcdylRRBOE7TyHYtz5sLo2r3ykawv7V5a1bsZBt7Gjk19WEUpoGfRuFLkq/j2HPtOUrniqKIkmlRMIwxAFhJQIhGqcbygmDNNt3xcBIFeRgwXsgwSMlsegoAEApIIYGUAGAIgaYRTDHCEECgm4brlQzTcFxncWlRIlEA3hv2cpZzKZI4VRwgSYqM51meZVkcphgjJaFlGpqmxXFydHTc7fY4F0XBEcK7u9uaTnd2tyfTUZrFmqbX61XT0PI4V4XkGQ+nYZZlLC/Oz8+rtVq5UlFKYoyoRubbc5iQ84vzwaDr+xPDsCzT1DQtiSNW5BDKNMuFKo6PQKVixSn64IP3RqMhgOr69Z0wCvv97u//5UNd12q16tLSoq7ZQRAcHpwYum4YRhTGSZKahpUzlGURgHw86vE8NTTaqNUuTs5AoRSEBCPLNA3L1AyCCVZAIYwAVHmeD0YDqZSQcjyaQIBajbl6vW6adpEXOzvbtXq1KJJur4MQtEw3SdL+Vf/p02e93qCQDEEEJGQ5gwBRqmnEnIk9z6zMHoV51JFMpYFKoxwRQEy94DzkcnSVqnyiQHG8f1UUzC05BeP+iI2vsqXFlXK9mmeiVmtUKzWM8enpyWRytrt+r+VVCSlqTjAhojs598d5uVK5feP1wJ+OR0PBhZJAMHE1GIVBHIdJluWCgZJVGXRHDz/78t1fv3/rzm690nihYBKlCIG1lXWEtCzhL54fIqTNzy/FEYvipOCy5HmuW2rNtW7dvF2t1t9793fPnjzff/48jlNdN8pepeyVLcvRqEYwpQQLUXSuLv1w1Bv2tyUzHZ0VRdFLOv3Tja2lStVSkJcrFtX5cNwLozQrUHfY6Q+702DslJzhZNw5G3TOx3Eklptzu5t3mpXa2cl5/3LMhbi2Xrq1vXjv1uvNuZofjQ5On+YZAyIvEhICPglyfygHnaTshlKAPAcAAqRsUUT+uJBJyiIRB2o6fnB82Lt5+w7VjGar8fmD7PT8+MvHXrVWGo17GEPDpBDgIkMHh4f+NNxa385ZnueZ49jjyfDJs0fVmq5bWrVWrtQ9HTuuI0zTEkI8fvZld3h53jnpXF2Znt2kuFop93tneyenCOirS6LqtUxDL5L8cH8/CsOS41GsKQGLXGhU92qeY5sXnVMpwpxRxsZJOgyi89EU26PcMh1RUEQtiWLddHWqJWnIZMxU1J+cH14AgIqMpX4wuep0dEpr1So1OaI5RqjTP/YnUylUvV4nhN64de3ysrN/wNoLDdO0hQRZmhm6qRtmlqUCAKVR8FILQAC/scx8XcD19VD6Tz1gM6Tjy4H3S+74zMszk7inp6cffvjhaDRut9vf/vZbs4YoKSRGCEFICJ5xWhAECkA8KwcAQAoBwNetyd+EqmcXCAAVQhAAqBRUCui6STViWRQioGSRFYlSHEDJecGKPC8YAEhIKVVBDGTpXqv6MGZ+5CtNB8GUXV2NpdyH6KxgaGuzX6/WMdL84MSxXK+hQ9KbJNnlYH88Gmoa2Nh6w9BplrLxKNZNZrk2LTjGRRBfBflZKnrAyIXMRSYI9KhRr803p9ElGdqVUqsoMIa0ZOqCB5Pw7OTi4STsxHGY+CiJSZZoQNjjYda7kBpuNJrN7cUthNl4fPlg78MOHdu2hpC0TavsVTUUAEV63XES9SkZtZrR22//2dbquqGbM9yN67hSSt8Pbt+6s7W1Xa1WP/rw0/5g7Dre9es7tVp9MgmyjFfLy563tP/i4Pz8YmG+2u8fPTo91ig0jJJh2pOxH4aRZTus4AClw2lnfqFVbuKHj/bCaIQ1xXmMqfryhbG5tX7z5vVXX33N1AkmskimcZyAuHDMElCUc2IaNZ1QqZgCRCoocqYUBBAgNHMWvtQML9WIgkopoOA3X321fPmTHZ/62h/49eGEMx0uuOAQQYQRRGhG8wFKvpS78A8Or5IKSPAH7mqlpFACYYQ1qEMCkOKSS8hMm5TKFqazVwsQolKqIgNpknavBieHJ7vb1zbXNt59/3eDfr83nRJNq7jNZnUJQ0CVskhTB2rBTR8AACAASURBVFUTTkt6Mx4PIKYVp9rebFmm6QejdruxtrboODVRwCzlmBCguOBc0+xGrQ2UWfY8quHhsBvHEynzjz/5MM3i/uCqP+goyDevrVUrVdPQgeKahg3L9LzK8tq6Zpo5F0RITAmESkEBgEJYAaAwBEykheCSaZWaWW96QsLO1eGHH7+fpaFlGbZtCg23ms179+5/97vf0zSdMdZotFzHxZgoBSjVZmoQI7yysgKgGo8HnDPGCoiAlDNrp0CIWLbebs/durV7/fqOYQKAJeTgzbfeNF0cswlAhVc1AIKYENPSEVWCszAJ4izMeHpxdT4KxrqN7r9xa7GxbFJ1cPowTodLfEUqpWs2RCVCdAWBlJxzpRn65uZmr9fP0nw4mPa644KxPMvDqCDQyRKIkcKYlEoV27Esy6AaKQo2GPQc27RsK44jSqnjOJqmMQYMne7ubH3nnW//9Cc/VkoVRYYxuXP7pq7RSrl048bN7/3Ztx3bipNoaaVZCiihsODp4yd7J2fHxyeHo9FgPB1N/CmE0DTtRrPVnlu17JKmWxhrSsGjo8OHXz45PDjpdC7Ho4FXcrnMOcuhUgRihbU0LhQUlqFzgpBCClDdLHGJfvf7T8JRrCHT81qeWx6MpmM/SBnDuqaZuqbrXHJDNyzd5Dnfe7I3GPYgUlIWAKi5dmt5eXFldfnOnbvz8/O/+c1vKKW6rrfbc6enZ8Nx5trmzHLZmq/ledbpnjfrNS5knOVKKaxRy3ExxRApCKFSCBFpmrZGtILxw6tjf+KHfihyRaAWDLNBdzoZBZqmra2tLq+sTgNfSG5o2vxi2y05ECiEUa1edVxbQcmKHEKwsDA/P7/Q7fRHo3EcJL1Od//pwWeffn704hBK6NgulymXuWFahmETrAdBJCXI86LZaBh6PBpN1KxtBkEolFQKQqCULJgYjUaGYVKiY4ylVIUolJIAKUQwAkgokaapUgoTKgSfdVoFQYpgOtsHY0wI1rq9Qbc3iMIYAORVSo1aZa7dmp9vt+cXuBC9Xvezz77I85HjuLzgBeecc8MwXdculUo3bu7evHn94PBgMOyOx8Nf//o3mo4hKJySNddqbG9fazarpZKNESGI6prRWJqbTMLjo1OoFEbItu07d25UqqXzixPbNhCGvatuxrIszyBUeZ53u52rK7/VnNvZvba7c73VbEGgRsPh+VkmIdPNUrVWkUA1m9ArN+v1BaDM4TCB0KpWFgyjZuqmrhkQQYQUgLIostZcY3V1SXDw4sUZy5Bjl5WCQehPxqMsSw/3r9bXV3a3lw2tQiiseC6EQgj29XYFKiWEkErwWRhf0zTD1DWDSiUJxUkSPX++Nw5GTOWaSW3bYoIVnM/8wUmS5RF3DIcgDUNR5BxQWnJKGBMu+Hg8DYLQMAzXdaeTIAzCctnb2t66tn3tgw8+6Pe7S8tLlqUTBAtNz2MeFXGW5owVhBAAoGEYrVbLK5eCYDoYDLe2NnXDoBru9/tRHEsliiKDEPlB6DiupiPTsLMs+vTTw8XF+tLK0lyr7k9HcZyUHDdP0nAaXV32sizTdJrFbG1tbWl+9fT0mCVs7c764vzieDAKpv7Skru6vFgu2ZNR/8WTp52znj+dQjUzBmCNUtuyS5WS6Ri2Y7OCHR4fYowJIeFZXK3UeCGeP3+RZ2xpceXOrbstp/TrX/26Pd/evLa5uLwIsGQs90rlcrnqfcf7x5//4osvHg6HozzJBVeUaBhRDNF0PKU0sU272WwSQrI0NXQbKGUQy7BMRHBWsPE4zorgkHYuTcJlxnKWsaRzMiFYkwJYsNLy1hr1+ThigqnhBWcsHvRZnpPzF4Gns9Zc7frGtzTS6vbykcqgNB2jbmsVouzne3tpnAguQj+aTPwsZT/785/puvHFgy9OTo9GQ/8//of/Jwx/dOeV6+3WwvP9x6dnZz/4wQ9arUXGwPn5yDC452qcwaurbr/fX1hYWFxatm1X0w3TMufm5p4+enp0eFCrN+r1aq1RXllcrpSrBJPJ1I/jOIp9PxqPJgMJJVeFH0+YKKZhb//oy7X1RrNtuWVINEhFJpV/djYcjPsn5ycvDvbPzs9M2zUsR9NMWZBGdfnurbfefO3bFtYuDoau3rBtd33hxvLqSrVWNkxt//jZ8eElyN1CwWRKs4hFMSKyIlI7GmPGGCGOaZnJVI8nNI8tkBssJwUTg+koS8XC8nK1XqE6MB3kB92Hjz7K86woMozUnTu3XceajsZ5yiDEluX40yTLcssy954//+SzjzavLTiuadiVWn3BNsppzDDEcRIrP7i47O8fnma58P1k0B8VucAQ61TTia64CCf+yvxi6ibPHz81MLF1g2VZCkjBlGFYUCmMoGuby0vz7bYFSRBfxnkxSnNzGsjxFEJgGnrFsKlhEaojr07LTUKdLGSXhxfjbv+y4JmQHChQKZcZQH58xVWIAEjZ5LJ3fHJ8ur29s7N9/e69GwoWYRT3h1e1WsPQTc5zQRBQVKMEIfQyyK7+8MMf6xYIAEBfR1rg198zSxx8tfUACiIEbdsqCj6dTvf29vb39y8vLt96663rN25UquUsy1jOWJZhaGi6RgiWSkmpZoEZgpGSSCnFuUCYvOSuqG9U0+zzlyoGoqIoosgPAl8B0ahXLcPAWCcQA6wIxkB7mcoGQHFeZEXKiqxstV+7+51He19e9i5Ylo59Hk5B6F+lOWeFIgRJmbiO/XTvQyDV9ubO9Z0tp4b8L58/fv4sjYq7dxa9kgOkaZk6JDSIUuwgAotYprGIEhECmBc8LxhHErhayaZkNJ1iNUZQ1MslycBkNNw/fnjZf1agQW90NRxNHX1xNMk6p2OLzvNMR6xpmI4mGzyoWBbQhYRZFUNApJHGURGTPMZAMtOwpFhUEoxH2eHzFzub3yY7JVlABSQCgCKyvbUL/pzcvHmjNdeyTLPeqBdc6bphmQRBGKet8SiaTtJ6q44pITq9fevaw4fFb98LyiWzNTd/6/b9y8urXr83mY6hJhkIvnj2bi+oeWUj4udSy7FBoOAKQQZhf9rvDL0g34xH4yQJp9NBEgdS8FZrHkqdZXhz9W61TCVAGLsQwCTNESKYIKDQ1+uSr9crSgEl1TfGxJmI+BPeD4R/ZFKE4Cs4qBIScCGFlIRSQgjCCKLZGeYAyNn5+aZADMlvjI4QSgAhRgQRqRQCkOo6L0TG8izPS2VvcXnRLTmEUKUgkJoSkrHi6OD8/OQCAXRtc63ZatXr1Q8++PD53gtCqaW5SOhSAB2Wm+7q1tKdcYd1z3os5/V6uV2vf/87b29srl9cXHgVrzXX0DSgaYgSzIpCSkUJ3t66Vik1Hj58HoYBxnB1ZcMPeqenz997/7fXr2//6MffPzw8yHP+nXfenm8vQYguLy/rjerS8tLO9jXTMhACEMGCF5BoCCKpZMFlnqd+MO4Pr6LILzjTNaPVWmw2FwzdZUWSppHjuSVYqtXK66srr7766o9/9BPbtrMstyyLYBIEwS9/+auDg0NN03Rdl1JIyX/4wx8hpP7u7/+T72ecc6ohBYSUCkBp2ajZqr799ne+9eZNqoucF1ABSnG54i0tL9+8eefo9EWv150GY6FyLjMACqJBy9JHk6DZbJTLnlepyEIVPH+2/2jSDw9enM81WivLyxq1XKdSLtcbtVazsTBXXwijdGlp/i/+4r9/vrd/eHja7w2uOt3hcKq4BADbZlkIYRi657kb1zbW1leWluYLXvS63c8+/zgO/SzNCCG6XkIIAiCzDCGoIASMZVmaYIwQxhrV5ttNy9K9kuO6DsZcgdjxkFNq9Qdof3//N+/+v0dHR5edzmQyVgpohtGamyNUI5hWK/ONxnKzsVhwqSQ0NCPNssGwd3Zx7E+nBUspwUUmszQTgBETl5xqkIRMSEQ03aBQwqKQjCOsQBYlAOJaperVamEYP9p7GqQRNjGmlBgUYgARSOIYQZA06v50OhwMlJKOa9VqFceyvZLXajZbrRalxHFtp2SZlmk7eqls1vJSteq1Ws1Wc851vd7VoFRyF+aXIMKXva4UUgAglTIsAxLQG/Sojm27JAXo90a+PykyJhhXAkCJuVR+EksGTGpjRBr1ud0b19MsLXmlleXF+6/dN0399PQEIWA7drvdcl2XUpJGKcZU0/SdzZ3xaHpydLb37MWDz7/84PcfjocTKHHsx9RUbsmem59TCiUxgwDGSRrHmWOXlIKUaEJChAGlRMpCKq6U0g2qG1BKxVihJMRY40JkUaagoDoxddO2LYxRkiQKQAVQlhcQQtdx4jgpCi4EcGyLEJpnPGfcMLTF5cXFxYXFxYV6tUYIQRg3GnNhGI/Hvq6bumZq1ESwAKDAiOQZKwqmlOp2u5pGPvr4w16/IwSLkwhhZBhUKm7bdDIdNhqNVqtBsXZx3jk8PPAnkZSwKNj777/HWHH39u6bb72OEDo43D8+PgmiydQfFqKQimd5whiTUtbrxu27Wz/9858IXkzH45OTAwQhJEW5ZrUXGvML7SCKXM9rmi6CRpoKKZGUGoCGFGJ39/bG+lqchNXa/8fXe8VYkuVnfseFj7je38ybN31WZVZVlm/fnO7p4TSbw5khh+TsQoJAUlpCFCARepEgSBAE7LMg7QoUuStB0Eq7C5I75HjTZqa9LZ9ZmZXeX2/Du3OOHrJ7ZqgVFI8XAcRL3Ij4/7/v+32Gbkj7B9uE8FwhlU2XioUJieTmZy8gKO7s7r/33rtPnmw4EZufXf3qV78yHHQQArIiQEiD0Cf/PoQHEyJJkqKomq5Iimg5lm073WG33W/jDbJ/vFedqsaADgcDPw6wIAAOEEQIIAgIABxBwiinkEOAacyiKAYMCIKoyAqEUBAEVVEZi2VZnJys3rtHwiiIosBxnUF/1G107JHHQp7Uk4qiEELqU7WZ2ZnZ+fnqRMX33SdPNo+Pj7vdTm1qQtPVRqNxdnaGEVFVTSAIAGpZ4/F4JApCqZTf2tpsNU5UTVUEMcaBM7bskR06IeaYAJEFYHt9b3fzgDGKMSpXSkk9XS1W5BviB+9/IECcS6VWLiwNB6ODnf3PPvn09KiBIFY1RZIkfM48gkDVVCQgyzYPjg51w6hWq45jO7Y96PURIgSLjUYjjhinYHt7e3FpEUJ47foNRVXXN9YtxyWCrGuJmbl5iMjJ8Umv0x8Nxo5lB34AANQ0ndHIHA8Cz5EkSRSkfDotCgLGGCMURbE5MAMnJETQJGPY7xyd7KmqAACnjE5O1g09GYVg3HN6Z7uuG7lOEMcgYSQAILqaBaEU2pD6ZOXKpVJp1gtwNrMDMUjqxXQqmdILT9b2PItyDlgkKkIybShff+33UqlMQssa2t2Ts6M4iNYebhKMXvnqlwaD3tra+p3PHqyuiheWVi8t3zhLnjabrXweUYqHQ7tWm1lYWEQcEiIiRCzLpIDmStn6VK1ULGWzuWIpk0qkEMKMh0Fg9gZtxqmqqYKIB6PBO++/PVmtDsbN0+b2G287I/v0d772miRh2zFbnZ17D+5ubm3atjuybNNyvdNWMpUvV+s8IgpJ5pKTCs6qRJ4qXSimfElSQKDFjsR0zQ6j1qm7vzngWBMUlblET0t6rmTIRYipO+KciWoqoRKjdWQFTmJh9rYh5SCVPDfeP9gNQtf2TK8xstyxolKImO30Dg5anMfFQnKqVsums9vRtlrQDD2JsRjHjDOeTCS2tnbv3Hu4f3yczqSTRmbniT1bX7i0fIVRJsvqVC318acP+72gOlUhSB71bC+IfSemEapVa7qU3N85zulZCSLPtGRRkhA6OzrIFyqZTH6yUsYYR2GYz2Qw0QBI98cHZw3qeuMgSHqh6Hr+aOwDJlEUA0KBGBOiJPO8fjEVCd2+E1vh4PDogNJ4fm6+PDVVLmaaZ4d+wyeQTFQn9BSxnPZglDw+I0Fo1WemMRYP9o+IgPTKRC6XopQFsSthCUPMGf1/dS7+2jfhL39mXwgeHPyDfgv+Sx2GcxTHdDgcuq43HI7eeustWZZ/93d/t16vJxIJL/AxxoIomGOLMQYhIgLh4JfNgAghRAhm7Ny08stYP/r8op9HGDAA7Hz7HgRRrzdqNRsxjeOIFwvFZDJJkHj+8csYh4AjyBkN7ZF72mq0e+3TxunuYWN/p33WaSuGlCumlxYLR8eHAFrJNGDQYdBNZTMjixzuH//1dx79xgu3Ll+aS2WkUkXvNAb7u8e+E+/uHl+5dntpfnlmYfaos9sc7A9dLwAoBHIYhwBpBCkyzvh+PraUOJAFlFGkhAzJwGxtrL97cPa4b58KyUjUpWqihlnGNEdBNMgkxSvXn3721ksfvvfx/bv3v/ed79Vq+VRG0aXMzMzkZL1qWubIchwnQiir6dV8fpJgkUWRa47L5QpCQJJgHMMoZnHEpmem69N1ImCIUEyZpiuUccYpwNTzgrNm2zRt07Lanc5Ja8fy+oXq1eoon8wkIOKV+uS3/8Pfb7VbRycHe/tbd+99tH+41R37aoZq+YKaksem3xn1E4lEuViqz0ynMwlNVx5urXV7jdG4K2DGaYA56/bPOJWiQIBYopzkMhLnAQBQkESBCAjBKKb8fAcH8BdUBfTrQ8g/IDjA/9+aUAg4B3HM45jRmHLORUHA5Hwa/2Lg4QwABgEAHJ3n7yHAv3Y7IwDBeVelSATAuR8G5mjcH44pB8l0Opcv0JiCOMYCRohiEDPgrj++MxpZly5fTKVT2Uz6heefmp2tt1sd1/ZqtTKGEeAYy4JYTn7tt17RZPGv//pvyoXM8vLSKy89d+nKTLlSmJ4uxAxwwEWRQsgBZ4IgIYxEQbBGXq/XfP1nb3heUCzmM5mMbXndzmA0cjY3dx0noBQmkwUI5IcPnli2HdHQi2IjlcGiqCd0UcQM0C8cb9D3w8FwsLO3+eDBp+9/8AuIKMacc/7UUy889+zLS/NX6lNTzz33/N3P7imydPXqymuvvjo1NWXbjqIIqZSey2UR5Lu7+41Go9lsBUGkadp5xuz27VsA0O9+7+8A4JhAXVc5YIzFQOBXri2+8OLzpXKpUJEBHDmByzmQFfno6HB7a6vRaHda/e6gH1LXtMe2Y4oiFWUsyeT9Dx4sLS187Wuv2nZ0etx4eG+t1+qaA9ezUUJTkgmVMygKWsJIz0wvPPvMC6+9+nUag0wmWXjm5lNPPbW3d/h//at/fXZ67LqmRETOOURwYqJarU5MTFTnFucXFucXFhbefPP1T48+OTtrdjstgvnt2zcxRuPxIIwDSRJFgTx+vI4xrNdr9al6OpWOQo9zYOjqxYuLw+Hg9OR0enqGCJLjWnfvrP385z9/6803jERCVkUAYLFcrtVrszMzrudZlnXhwny5WohYYDk2o1yV9FwusXRxNoq90Wg8Ho66zTbkRBY1UUtPzU3NX5zrDFq7+zv3Ht4HIBCJqMp6SKHvOq3T9tM3n/nyl16JEX+48eit996K4oBoSFKFkLvMp4Ef+K7vWmMMqOM6MY0vX16+cHFpbm5alkVZkWVNdhyL0nB5Zen09Lg/7Fv2KJnW6zMTmVzmqaeeunHzxttvvY0xl8XrgqBAiCcmp/qDwdAah1EUxqEX+oQIqqoYeoKxCDIQy7RvDQMvFjBSJJ3HcNg1NSmRzKiW7YwG1uHhISJIkgUiEg6Y57u9fiedSRJBh5BjjBRJlkWJxYAzCBiAHIqChCFGHBFIMCcg5q7vJWXF0PVsNjsaWqbZc13P90JKQavVEQQiy0ocE8oC1/URAoSQKAolSRIEwbFDRgFBQsyiwA881xUUIiACIGOcnm/dzolWlDKBEEmSGaMIIUbBzMxcNpv2fU8gQrlcfvqZp2ZnZ4vFAobwO9/5u//tX/7vEQUCkVRVw1hIpTJxHHueHwSBLMthGAWBzxi9d8/a2FjXDSWTSUdxUKnkHTd49GgPIVYoJo2EpmuqJJA4jBVJTKdTo9EgjjjnKJlMQIjz+fz9e3fPGs2t7YNOVymUEtlsUpJFBpBtc1EUZFkZj8fHJwfvv//O1NTkcNj70U//PmFo9an6yuXLFy5cTiZzpydn6wfb3e7m/OzyzRvPvvzSVz755N7O1k5/0MdEGo9N1xu7Xl+QeRw7R6fHH3xyvHLxej47e+Pm5aWFBVVNXbi41Ggeb21vRGGkyMpUfer69RVRIIzxIPQt2yTs/DXOOeccE0wgUVRF01RVVWRFFiXBD30YQMqoJEsc0W6344QOIAAgGISxO3YxAAKQFEWNw5hGlFEOAYh5bNsuhABjlNANRVEQRJ12p1AsXFxeGpuj09PTXC6bTqc9z223m9XqRC6bk4l4xltm3wYAWJYdRUF1ory/v//RJ59EcajraqVStmzLtqyTs2PP9TzPUxQZQhDHgTN2wyDCBAVBKIqiQFCsSuM4OtjdzefyM1PTYRBGXiQgMZ8pAQ4Y5aPRiEZM0xJhFPRbw08/+DSZNGIaD7vO/LReLhTMwfBo72B/e9v3XFVVkom0qimIIC90Pc+DBGYLGXTujMeI0tj3vWK55PtB86xpaCkMwpbZsUwnl81fvbYqSdLdew82Nh/3+r0oiufm5jRF7Q3GmWxe1YxabarV7HRa7V6nOxoMbdOmcewHfhSEGOkJQ8rndAhgEASjkVmfnlG0ZBR5ulEgAhgOmq47VhUsEhBGEaf02uql1Ss3spnih+/fffjgyajfqZarc7OLq6urw+FgNBr89quv1WeqRIAQIpEoq1eeMowC5Wx+9sJEpeS5bvO4v7O93W23fau/ODv/9DPPilinEbpy6VrCSLm+nc4ldg42Wq1eo9G2TM8auz/72VujUZxLz87NLhOsb2zs53KFbLZcm5i5du0aRPxf/OX/ms1kJiaq21tbg2Ff1xXPt8/ODhunh7vbmiSJGBNzOLYdO2ZsfnFxbm42iALXdQ4Od8LYHtsDLYna3f2N7XjmSSaXS0kSNtLcSEMsBMNxg1Ks64pljjzPj0KmqZmkURRx6qN3Hpnd4Xgw/upvvrx69cqj9d17H+9a7oPF5YX9reHj+40Ll2YhQfubx3pKqlQzS8vPv/PeL55srV+5vGIPY89vNJttXTOmJqcnZy5lUhkW04nJ8mjcCZlr2n2Zs+XL06JIPC88a46jwFVVuZgvZVK5Y6mBkNhpD+5++nA8HBu6Nj87v3Rh3g3Crd3D4cjOpPXPGveX5qJsenmiOpEtJBUFLV887I+ckd0RJEQEybW9QddvHNk7G4fP3Lr9j//g26qo9Jodpz94+vZT1erE7v4BjF1NQjwKABcJAKHnCwKVJSH0YkXSrl69Zrm9vcM927YBILKSPGnvqUklkVdPB9sj1sxO8e3tB43TxnBoUsYmq5MrV6dnp0uQ8f3TjcP9g8iPn7r5dDqVeeGlpw4PTj+984E1tr/1rW/Xa9PdfkPTlXQmpSuIAUBZ7MYxwaJEpF/tqD9XStCvF9hD+Ovh+186cc5PZV+wu2DgO5ZpnZ42Tk5O253OjRvXJiYma7XaOQVfU7Ug9H0/CKOABESSRIAg+PyRBs/FEwgRIQAhGEZxHNPzKAtC8NzPwznknDFGKYs555QyUZAhFDjjCMoIKAhon3d1MBjGURRHlPrNZnNnZ+PewzvbO9s7+3v7xwdaWi7XcvOzCxevzE/Ui4fHO4cnOyfNfdPqnbVCVQOZnC5JNQyD4+Od5tmRRCQagJRRsMZQk4tXlmevXn5KTRhbT3o+EDkrQyBwaiBSyWeUOEaew/vNCEfJhFRZqC/WyhMIJN1g5MV9WbXq01oJVBwc9camafmayASNpkvCN3/3xXpl0Rmd3Xv4k7VHa9l05vDwPt2LMrnMtRuXbt9+ZnZ+cWQ5e/snra4pSnqpNFUpl5OahLhDOPWDHhF0iCARAEZQwBhC6PkB5RxA6HkuQiiZMqLYP+scvPH2T8/Ojk7PTtYePyICnp6ut4a1kXMSgTDyfZ/aghZOzhmV2YVbL9S43GqON4djVxtZetqASHFDt90NHd8TlahMBSwZEecHh4eebwsCyedSnNlxYFHou77rmKDXb2ZS1Wyu5gUeZ1zAGmAcccg5+rXJgwPIP89GIXgenYK/1kcK/4G88qtB+fxAANCYfxF7pYxzQSAYE8oAZ5/rNJ+HYxDgAAGAwfn992uXOLcisnODCGeUovsPNjY3tqenFxJG1vUjwDhEMQ1CLzB7g87J2dHu/v1KqfaV33weAhKF1PP8yWp+brochdR27NGol8umiYBiGl2/NVOqygtLBYRwPldYXr4iCGIQUCIhAlhEQ9Mxw9ClNM6lCgLRGGMff/LwF29+srOz//JLX67Xa9//3o8RiiQJYKC2m1a/uzU/t1Sp1JNatXp12UhquiFmC4lMzkhnExgDyiMO4jCO4zhSJGM4HD949Ojv//5vNp88AjAURcB4OB6N263e3u7xf/af/pezs3Ol/OzTt15Ip/XLl2cZ4zRmiqIAgOOYE8IDnztO7HmBJEnZbNbzHEkWpyZqqZTOWFwsFSkLw9BLJJMQMMrCiPpXr8199bdvPXz0YP/kMy9qZQvlIKDHa43X33rrydYugyCMQkXKVPMzvu8Mxj3TGjAQY4QkMUIo4XnCo0dHaw+ebK8dqzJI6HKppGOAw5ANByPOxqIwGo88guV8tpxKZXwv3NvZX1hYDINoMGj44QiRgOOoXCrNzy8899wzszOz6XQ+lclTyre3d37wgx+8+947U1NT54vU69dvTk/XKA3efPONRuOUc97utE5Ojg8P9hmNdU23bRsBJCtyIV8UBUlTBRrrp4fWo0dbf/mX39nYeJjOZHU1lS+msjlD0kTNkBEOSxVjIVlZXJxNZ7Qw7kfUaTTbe3uHnXbPNG1I2OKFWQLFtXuPj45OTMuaqs/8xpde/PKrL2/ubP7szZ9+9NmjQj4vy4pnu44bsYiJstrsdd545812s93v931mUxgjyEttiwAAIABJREFUCAGLAs9nIRe4qChEJCKNI98NKOe6pmfSyUwmU6kUKY9bnVan2zo+Pny8+Wg0Gpq2NbbCy5eXLl1deOHF50ul8mjc3j/evnf/3sFW40//yZ+9+OJL+WLpf/7n/8vpneZTTz9t+85g2I1YREEcRf7p0VGn27NMZ7ZeS+p6FMTDrjk2XQIlQBENOQa41Wy2+s2IBZl8enP78f2Hd9PpJIT8onyhSIocAgggp9z1XAiwKEiSJKWSqdCPzZF5dHB4dHDEY8gZxxAJROCc9/rdXmfU7XYDP5ZlLZvNBEH0BSgMSIKgqoJpDi17HMdxFMWyTGfnZuKYDXrjz3dkCFFKPc8NQg9jrKpqpVJRZJUxBiFwHNe0bc/zkonEdL3+7X/07Vwu88knH6dSqfn5uRdfeGF9fe1HP/phsVQ4PDm0PVcUVIQJQrjX68UxTSQSsqxIkhSGYSJhIJSM4uDzaB5nooA1Pfnc888JAkxnJM+zbdt6+xe/yOVymVSGxwgjQVON1dVV07S3tvdmZuqu6x8fnZi2GQTe9HQRYup5zuaTxsrliyuXVtqd1u7u4ebmriSR2bmFq1evYsI5CC5fWcrm0jMzsyvLV8yx9+lnH65trG1tH3Y7pm3ROCYIKYVc+atf/a1iqfjg4d07dz5ae3xn9crSrdsrXjB0/GZ/GOUKSiEv0ZAenu5pamqiOjE7n5+oJdfW1t/78GdECm9cv5HLZjHG3U7n6OiIxFHwy+wpPq9cERASIMCcAxoDDgQg6oIhG5OzE7IuAQK90GOQ1efqh8dH+4eHvhtydv5AjwkWUok0hOAc/QEhAIAghM4rP2lE7bF1dnzih0Gz0frskzupVAoAMBwOOcUXly78x3/yn+xt760/WO+0257rYYJr0xNhGAysnjt2HT/2I+Pg6LDdbmMBJBL65NTE08880263t55saxd0y3YbzbY9tsMwajYb+WwKI9zpDEvFXG1qcnKyNjE1UayUU5msoiiMsTdef/P09MSJHEkUZFUmkrB3eDzo9wXC6vXJ+fnFhw8ffvThx599dp9GQMBSGIayJgsC1iSNgkhSiCAhP3B6g85g0GEcjC0z3cvls6WlhcvmyGo3OwcHxyxikiBgRPcPotE4MzszZRj69s7uZ599JhCSzmQmJydq9YlC6eobr79+3NjDCpCTAidi4DPZ0AlEnuN1B812+yydSiuyjCEMAyeKQ8seQAJhyIajbhgFnDNBAIKACSHf/9731teefPnlr4ZRJMmSZY05R5l0Np1Orq6uJFP6xERJkHAcB7KqJNLpdKaYMTIcsHq9BBFRBPX3vvn7UeAPh4Ofv/nzSrn8/PPPr62tRXFYnaxeufpaIqmHkffeB9r7H739V//8r3rDdkT9SmFCJcbx/snZcf/g4Hjr8fED/8nlyyt//p//WSqd3NxYC/zo6PCYxnRpadkcjw8ODkPP7fUHw1EfQnAepO43Rqqc+PJrX8qW8kSSRFXK5jIA0s3NtfG4Z6TFfL4oK/j1d38wP1+vVEqCINRmKrIujl1rOPAAJxARhGSBaKpErHH43tsfptVkMZ2/eXNpb//so08ejk07lclOz8zUJ+rlQqmUL21sr52eHXgmCFxPFakM8wrOg8joNYNyJZ1UMxudY1tghmLftR5omppI6vV6qTCRbvVODz7bPjzerVaLly4tV6uVmIPGaTMO4g8+/igK+PrDzcnqFIvhztZ282ygSJqIE9lctlabOzoZdXrWYNhMKPmTM/uv/sW/+5M/+qNyeUnWxPmlG51h/+fv/MSP+7Znu66LcVyrJVaWZ2VR+PCD929evW4747sPPr167RKR4MP1BxcvXqpPzymKKIoy5yCmBAIKQHR2Mn746HBtY53IlEN/aPWK5ZKeEmPgtkdH0bEd0qA1au4db++f7fYGgzjinhthDbRHx9GBE/hBZ9RI5LR0KuMBp3/S7ff6qWQ2WVSteLx9sm6FAw8Eo6DdGUtYmhyNx/3hIJ8rGKqBkALPzTQAQkgAxAhADiD/tfgIAhwAzgCDgP2aosLZOboJAgCQ6Q6PT8/u33uYSadfeOFmpVI1DANCGIZ+FHlExKKIkgkIAJFlqKoAAgogZABwwDhjlJ4bw5AokNCPgyDGGBMBY4IxBhAyDuKIRecyL6WMEFwo52MeB36YzWUVRaWUO44nEEGWJAhEzphthT/52Rv3H3w8GvcbrU5/PBZlnWAVg1TSqFgjdnzQvXzt5u1nr1te+6Sxb5pdygLOvWRaevaFW7qSjH2w++Rw98mR2R/Uq1eTqXIikU+mKhwhz+mbPouRnEzNjk7paWNkWb10qlgpTS+U68XUVD4xWUjmNEkUYYglxNVRUsmebB2OvNH86gpmXmh2z/Z7xczkl779O1eXr/bb5sefvOeFppoUYuCn8inG2Gg0+vTufU6kRLpUnZgqVWY4FBgnAECMEAFMQgKMQ8BiTkNCJIkIIWUs/tyzLRIsSqKuiDGLw8hmIOYgoMw9Pt1vtc6eevpqpVqpVsr16clWs8sBwKK0/mTrv/nv/ttURqvWiiuXljQjtbCw8mR7XzcyilLe3t7nQJ6bvWnb4/EYPHnSaLSGuXxyolbHAqQ88Pw+IbKcIooiO/F43BuThCIlVYaprBogllzPFwAUsfiFLIIAYAD+Q7/X52IaBAD9f7f8/Oo47+RBjFNK45jGlMUQcoTAr+yEX0DHzs9GXzir/33JBiFICMQQ9Ifjre29g4OjZqNlmeZoNB6PzE6743o2xHRmvhqE3tHR4fT09PzsIkaQMYAQlGURQcQ5AJAnkxrGsuubEYeyLAWBkysYX/udV+KYQ4gVSXW9MAj9iEEOKUIsaagIqZSy4Wg8GI9FQR2N+4VK6k//7I+fPNl6+703iUBeeumlSysX3nzrZ082N13X+8M//JahZz/9+PHBwZ7tDxmxnv+NG+nKUgyjkFPKYoIIRBiJBMB4/fGjv/iLvxgPhxCJ6VTWdoeeEwIuAyACBsMwFgWYLCezmQRCgJ7PeAhgEREC4yhst0zDULMFbeXyoukM9/b2/MidX5r92u+8VqxU/MD7jZd+462fv7G/vzsamxBxSkM/dH7809cPT3ZkWVIUTZK3RkO71xs2m33H9TlAmp5MJXNT01Nf/vLLRlLpDzuvv/XTR2v3W+3T1dXLSwtzqqgdH7YOD4+VBCMQxxQEQSxiBACSZVVRtEwyGwTx2trayfFpNlvQFJUz/oMf/H2r2RwOhmEYMhZZbvDaa6/8+Z//F5Ik7e0e/vBH31W19GBg3b//IAj8leXLCMPxaAQgKpUmVldvpFIJy/LefucXD+7fnZya1BPJdz/4gL/3HqVxFEVBEKRSqW98/RsXLlyq1SbH43h9ffN73/8xQuLt289eXJmfnatVqjnNEBRNkBRBkvHYHPQHvf393eHdO4PBkAMEkUCwLIni3Ozc0tJKJpNvNTvvv/vh2BnHgB4eHX70kRSBWJJF6nMWAMQFEENzaPGYiVhMpZLmeNhtNRhjqqrMzk1BBAbD8fFRQzdkSUae6VOOOI0QCmMWQChGsT0ed5oNQVHJ3t7ed77z72bm60ZSyRdSMRtVJgvf+oNvJlNJyli3dwBhkE7l48AzR+NWo5dNJ2WJf/Du67PT5aWl35+dn+/0eg8ePfyb7/y1KIn1es1zvMsrK6+++upsfabVaP/d3373ZLc77I0TRkqSFYxIyCIOGeOR69tR2/dc6+6dOxwwSRQWFhfn5uamarWV5eXqxIRjOZAjAUsCFnrt/taTne//8IeP1zb80AcMIoQEkUCIbNs9PDn23DDwKWCgkC/Nz893Ot3RaOx5DiaYhbTrmKoq5bIF2zlHPQHTtBHEAILxaMQByGTTjm/FLAIASJJUrVa/9KUvJRMJz/O2trb29/dPTk6+QA/SIPANw3j22WePT46fbD05PTv99NOP7979jNGYA6hooiAQRoPuwAqjEALguLxen6rVaoV8adDvn56cHJ8c+44feKFtuqJEFE366Y9/Ua0WVy5e29rZ3N3bOzvr6UZPlfFoFC4tzT399LVMOS0Zansw2N3elwTp2eee2d55sn+we9Y6K5ZyyVR2NDYbp21VVgvl8pVLV+oT9Y8/edTvOuZ4XC4VUsmUIChRyPf3jj56745pur4bC4J2+fIlSUw+erBxeLQ/OVl//Wc/EQThhReeOzk7iKjzx3/ybV0XKPOCiEuSBIHwr/7P/xtBpTaxHEdIVRIT1dra+r0gtIvF/MHB/v7+/g9/+MNXv/rq7/7eN+aX5iVVICCmEAFZErFIGKemOZI1pOgJTujQG7gDm0EuqqKe0brjDrdBrpCfmq5hkTx+vK4b+urq6v7+kTVwqMu0hIqRAAD3fD8MQwaYJIpEEGNKz/+NcRSFnhQIkWM5ruuHYZSS04IoUQfoOFVKT05Vp1OGkUhIn939xLIsWZHzE4lWqzWwWpggLBE/dqpTuVRObjabfuSetU7vPfhM07WJ6XIikRAF+Tpa5QzattVsNvu9/mgwwAobOD3Y5cVa6dnnn1u6cGFrZ2d7e2tvd2/x6uzqsyuqqg8Hg+FgMBoMbr9wS5Hkjz/6cGN7Z/Rvnc3HG71ul3GICIGYAIKITDhmg1E3oL4ey2WakXWcAupZC/p2MB6a44FPA7GYnfVsJ/KQLiWs0bjBfcgzro1dOzM9NVkt5FkUbUd+p9/uDs68eBghkySi/ebmyWB3dm4WjkK/a1IUn4cYWRRHEQ3imDiO5/qRHxBRSOfSxXIKCUjR5JuFy2NzfHpy2m63YsoEojiOv761s3/cikLIGBZFxQ7Mzx58tPbkXiqVyOcztckKxMz33dXVq1NTc8lEqVyeMBIpu+uqumwokl7Kc86q5UK1kjsvmUnliOv6AJntjvd4s/vZnU8fPnxwcnosiURGkoylwKT3P37w6Xtrgmhks6UrS7dmZqYuXlyq5esURogTmcidZns8tDqNUS5XqOSn9/Z2Qh9KgiEpJArD05OWrmUq9Xo2NwEhGI9MBmNRwpKMUrmEqHEvHDfGp0ok1OuTg3Dk98JivgQBsVmMNYOOaODxbH4y9PGTjcNcurJ0cemVl7+cTeq9duPHP/j+0tLFF798u1KtaJpmW/a/+bf/R7lc/tbvfXP5wuz6xqP3P3wnlUlM1stZo3hj5ZZM5Edr9yYr1ds3bj37zLOWY3W6zWaraflDn1sHH24bCfXS6sWlldVELu97bqfnDUdHrdYIIrVQyllOfHrcffjw+OzEzGdz1cq8OdpunDa/971fXLtxbXnl4urqVdPyLCvqtiLfhbHPvUAxbdzu9bo9hwGhUC6NrIZpDSBkCIWEEFnGjjd+vPlwcrKkKtLcSt2Mx2ZovvbNb5hjb+fgwDDSFHA/CHVFR1iilEZBtpS9tfT1L3UGJ0Oz4cejMB75nk0Hw0RaE5Vk+6zheAPFEPW0FqMYIKxoRiqZ7rn9ttkLwxgn5YmJ2uRkLXD88dhkBjw9ORmNxjGJ7x18UvbLq1euHttbG/fvK7LWbXeajbZExIWZxdXlK2dHTUmQZ2cWBKL4Aet1BpIoJ1OZyUqVAxbEHgSUg5DyUJYQ46EfWgBQjLkgCd1O2zJNWdQaJ8NB2169PpfN5AwDEmFMmQshEATIOQ38gHNGKaU0iCLJD1QACMIiQjLnBAABIumXRfatZmfYt1KpdCqT1HQSxiEREId8e3vz8OSg02uVK6VkwhAEgTOuyFpInZiLGCFFESDHLGaxG501T9c3H/zivTcOGzsTtbKS0tOiFISAEJnF2t7WUE2M1RQe21Zl2qjU1WwhEaPB3sG+pii6rBFILTsMTB56nqEYWimvGMm+ZW7snqxv76UzxWKpMl1djGm8sbmxfbc5HNo3b966sXrzwuJFgUgy1hSkiVhAnAOGIRckTUkvTWpo+ej00D7wMQB1ZWHxojJZq8/NLCb01Nn2na3NM80olSb0drsdxwAAICZyh43u+O33jXThuWefW16+LBARQcw5pzTGDIhchIjwc62LIx4jAjiEEGEIoAA/pxIwwCkDIOagUqz84z/4D3rtwcb6VlgTIk86PbG/87f/bDx2qrXpRrPZ7dnDkbOwMA8B7bV2W63ecKBNFp6SiTJoExlPhVFk9kGhsCgrJI79ux88rkwUvvTCNyYnJsLY/fThO3332IlNIBuNoP/Zzvbp6LvP37K//Y0pAAJMsKQRzBECADIYBZRSKskCZ5yymAiYQx6x8FzqAwAiKCAO2XnXDoAQfY6hY+f4sM+lQIAxCIMoDIKYMkUWZUlCENM4juMYQYwQQgQjjjgAHHLb9aIwAgAxxjjniqIwSqMoojHt9bqnJ6cQgDCKPNfb3d6mMf3t1357aXExnUrmc4kwiqOYaQllfX3vzsfbf/gH3760ci2OIGMMACjL5LzTlIiEAxpzSAQNIn4OGzsX+AmGnMOAUkiQAAXOYowFhGAYBBAhIgiKoodhHNP46RdvmqZ7etJipDp7obSyslIs5MLA5ziqTpXzuXx30N/dPXi8uTa0W1y0UhX+YO+sE34wOTmlKbpIZFkwVDmhKWkkZobj7vbmZjqdN4wEDSR7CB0HKUr65uqLX3nly8V8XiCMAyuMXAAhR4ogiABDABiDHIsoW0hgRCBOfe2bX9VT8iefKOVy+datWy+//DLG6P6D3fXH651ONwhjVSOU0ZgSQgxzBLY3Bpxzy7RHQzOVzMiyCgD2bZBMJq4uXn/66dtLFxYFGXmhw2RveXqhe3p6uLNdzGUwj957+/Vet1GpZJ+6tdo+6XaaAwyFKIyjMFZ1FSHk+DalPKYxY9HN2zeurV4rlUr/0//4zz788KBYzBMJxwHRdO3e/Qf//f/wT1977bfmZha+/o1vqaphW/7V1Rs/+elP7t27F0ZhKl1cWlq4dOVWsTzNOLt+60UiJoxUkcYhxJwBwUhruVxqYqKSSCQMQ0skDSc2T3uh68Q7R/c+/OwnT92+cfXa6qXLF1VNsm3z0zv3LHs8NodHR0fj8SiK43KpcuHCxavXruVyxUwqn0pkOYCUgSiO33nn3Xfff7c3app+x7RMwzDu3x+uP74PGLAsS4iBDkQBEOTFIhEgBY3DM0nCCU2SdTkKw8bxkSTLnh9xBkI3xKKUTmQSCV2SoB/0E1kRC/Ck9WhxuXjz6ZXPPl1/9Gidxnzl4nImp35y7+2LK6VMXhzbj5PpWjaTPTnufvrh5unReO3+5oWZhX/6X/9Xk5MVXYufvj73b/76bz+7cy+RzixdXJ4opFcWZvqD4bDbCxz/0b21rY0dXTEgQK7r254LRQQFyAgTJVwplLDAY+YPTNGxLGs8np6eSafTCOKZmbnJai2Xyn/0/t3T0x8okqrpOsHkYO/QMq0ojtr9DlEx5lAURA6A6zjI4yLDgRfLopxKqIEfjQaDTz/6QBBFhDGEgEAMIOKYBF7oc4YQUUWCCIYcYoQ0VQl9PwgD33cgAwIWBFGYnZldWJhTFGmqPlEul65dv/zOO+/86Ed9ziOAYss1P/r0oyc7T8IgMAzD89w7d+/2+12E2IXlC37gt9ttSqNEMjGTr50cH/d7w6HpXUldTKXl/b2Ng72TZrMnCvgcEGwkDN8Om6e9lmYd7Hbu3d2NWIAFWJuaHVv9vtVXEnwcnj3cjobu2ByFW5sHJ0ddRVL8KDprHiUM5Z/86R+32839/d100kgn0iI2DnYalDIRi1eWr6xevby6cvXDj95/+PDhyUlzeXlZUzOdxuGFCxeefea5YrEqCIrnRp9duIegsLx8aXGxOjYHXtR85rmFykSBg+junU+3tp/cuH6zVKoDri0uPN046z5+9CSXLdYmJ15++ZV6fW5xcXt/73h7Z/es0QhjRAESVUVOiHIaE0kUYxoHYZBQRUmREOEQccsxRVUKaeBTnwPqO64dmlgQUul0ZbKSzmYc1+n1exwCI5GsTdZsw+23RoAjGtEwDCIaUh5xyGMWQwoAIxBCWZIFTecM2KaNIVElTUCxOXQwDiWsVEsT+UyxddbxolEQ+wH1iARVTWp1zmzXqdYq1UpFNwzOqe0449EIYF4s5uv1+tzcnCiJURhbjjMem6ZpTU7V8rnLmq7v7e2dnZ4Nh0PH9WJKfe7ZkYVUdOnGcgSDneMdNSMbhiGLsqDksAht1xyM+hhiQZQGw9FgMOq2uzSmgqCEYSwpcrlaoTwKIofyWDfkREoNItuPY8dzJBmEEYiCCHNh2B89erCeTqYnKhNzM5NxbFpWd3NjU5Z5uZTdXEtdvnzz+Wdu9rqnzZbrOqPxSNrb8/ePt87ax1hBokqySgaJeHtrz/d9zAANGYdQlEgQhYCIyVSGM+g6HhABi4OYx0bCqNenV69dG41Gnu8HQXj//sNub4AEWJ+c5BxtP9kOvYBzjgXiR4kgHrZ7B0Hguq61vn43oWVlKV0uV3P5QiKh5wrZSrU0PTOVzCRkVdITpNE627q7+cEH79uOWa6U261ms9VsNZudTl9VtOe++koQhu12l8aMMkyZAJGUSiRymYyAiGPZx8cn2XyyUih+9StfefPNNx49WgMU1ybrV1dXOWdPnviHh818MSOKoqZpyWRS03VKuSzLBMcHR7t6Ui6Vc7brIQGV8uW9QxuIJF8pbe1ue80zIuuKrANBLlVqoS83TgeW5eXTk9cureTSpUppQiTi/uHueNRZXl1aWlycWZgs5nOiIFmmeOXSxSCItjc3Z+Zqz96+ntBk1VASKS2Z0TMpPZUyrPEActBuNbOFTLmYvbA43ew1j8+Odw929aSmqMpwZO4fnDSbzYmJqqrlOOONhiUJUiGrj8dOv2+5fmTZviwGuhonUzkakfHIPDsbKGqrXCkockaVIwUDXSnUJhem6pOChP0IpnPpzDDtPrQce4RQVCjkVSl0nJjSUJTkYim3vrkmS0K2lNs93LEd9ze/8k3baZwcn4gSmaxMFnIl3/cQFAiRF+euzE0va7rUHZydtfb3jx/nSguKQdeefIo40RRDUxLt1rDXMl+8/QpD7O7GHYgRIqhvdSVJhgSNhqNkqAQw2bY7kIDclNEYxsz3BIQi7gy91s7ZRqFQyiSMbrd/1N3b2d/llNveUBBZUkvEKH68fa/fH1umT2MAAcpmc/TWLdMcNZonmDBFxapGCOEAxYwHvX6bCGh6eqrdaTWbrVHfmZlcvnZzBcTEdsa9frtYLCZ0QxQFQjCNQ8saD4YDP/A1TXNcL6ZsYmJKT6QFkXIgmFbQ7o44xaKoJBJpQcaZfIJgiAlFhCIEEeZRHPmRG7MAYb7++KEsibMzc/Oz85lU1vM9kYgECwQLkHNOgShixx5tbz/2Y4uoAEhcMoSQweF4LEs4p+irl6+1BscHR0+QlM9VDFXNmL2h48S+DwnELKA9u58zyhpOJ1TZwcOxHQ4GjpFQcvmCaTqnRyenR63nnjMqxepsedEqO27CeeXWq6ViQeeqLmoYIk59FngIEZGIw6HDGU+nJhdmEoXMBdfzBVmSFBkirGqqbugcIcgVxiTfj9yAxgB/HuCBXJBJGLOfv/12OpW+cukyjTyAsEgEgjgCEEMEv6j65L/y730OMICQcc5cz6WACpJIOPJc7/jw1LECHouHO43xIJIVzRzGfsApjTPpgif73W4f8kQ+M3/58uWf/fTNva0HS4s1iKBl2YET2rbnR37aKCzMLVy9fvnvv/s3oownKgsE4+5gbNmsb3kW650M28P+CGjifuOwdLptRkMZxjKMFawjjjhlYcAwxKJAQj8CEGCCGOMhDb3A0TSNYBjSGAL0uYp3XjtGf4UtPsfKQYgghgAgURQxxpQyxmgYhhBCgSCBED+IY0oxxGEce55rWpbnuuekY01VZUl2XSfwfddxTNMKgwBBkEwmDd0wdP346MBz7OvXLxl6gnOOkCgQQmk46FpxgCqleilfSRpJCBBC53AzxtgXsIDPQWSYc04ZPPeecQARhBBBwCHGABMEODmnGCEmcMgBhIIIMWEMcoQJkbDljFSjBiFSNGR7o0Gv32o3Cvni9eur5VLBNm1Nk896ux5oKwUvXZCxEN1//FG70bfHfiZRqpbq9Yn5xZnLkijOzi3apj/qu1EwRpjM1FZ+8ytfvv3Ujbn5qTDyWq3TKPaJQARRDpkcBBHGWDcMGH+Oh1YkVVHExQv1VPbV5168qWmarhsAh9/9wQ/eeeedew/vSJJSLBfCIKCcQQRFUaURNkeRruiarKj57NTUdLlUzqQzyWQimUymksnRePCzH/7k4GDH9iw/coZmt9k/ExF2TbvHw267V8qlJVmMw8jzwiigRFZ1TYcaNE2LYKLIKo1ZqVi+tHIplUqenp3s7GwfHR6FYcABl0RJwILv+0YiNTe3MDMzPzs3pyo6ADgMaT6fB5BXJ6q9XrdanVxZuTg5WVUUJaa0VptNpLLLl6/a9hhhkE2nTpvHljNKJLVup/1o87FljYqFQj6bf/jg8dqjxzGzD0+23WD4ePOu47qmNR4Oe0HgU0qJIHDGBSKKxCjlp5bmV1PJjKYmREH2/PDo6Pjdd99/591fbGytCSr3fNdxnURSjwJv1B84losRKaWL7siJwxBTlDS0aqW8sDCfTBqqKomiuL7++IMP3tc1NZUUC7n8cDCqlCq//drXC/k0wlF/eCgrUFaJZZqZTH4wbGxtPxAl9B/90T/K5RP9wZlt9S6vLi9cqIzNTsKQioV0NlkYtO5sb27PTc+98OxTt25eODs93NxYbzQ7R/trqsJe/coLuVLZtNxsWu912t1O3zbNMGKu4w+YCTgEACGM1ISOCOaIM0ixADVDEQSVgUjAiDGuKkq5VLmwdDGfK7iu/947HzZbLcd2ZVmdm5urVqtBFPeHA9d1AeRYIF7kAQESjIEIADo3dkJGWRxFADCEz+3JcRQFYRAaCQNCaFu2LEsYI9/zCCEqEQkmCEELrd8KAAAgAElEQVQWxxhDzlkQhulMcm5+/tnnn6lP1xVFOjw6HAx6goAzmUyhkC8VSxMTtVQyVSiU0+n0ed+x5zuUscuXV0x7jDG/dfM6EfBw2G932rphzMzOypJ0cnjys5+86XqDgwM/8qnnuZ7nEazKsiqJCsKEA65qCoeR7Y+tsM8A1BNiViUiD3MZ+dazsxcuzk3VpjBIPby382TvMRd8L4rPOg3TsfWEbiQyuzv73Y45XV9aWlypTc4eH59ub28fHhw+/cxtBMXvf+9HnW4ncHkxO7O72bSsbcZpqVC/vHJD15Ku4/fp8KUvfdlx/G63rWoSxFq3N3K8UacT9Ifdo+OD0Wjs2GHgw343qtWmSoVkN+el0mldTyMozs8vTE7WbNd9463XX3/zZycnRz9+61+f9D5+6ZVn6rMVIkmSCEXLNillCOJsNgsxFGShUMqHNOgNe91eOwgCAohq6JjgVrs1HA0pjQ0jQTnDCCuyAlQY6LHnBlEQxeelBxBxznnMIhpBAgghgiSKgui5vu/7mVRGEKQoosPhmMa2qqoI4sAPNjaeqLqAsJROFGzLjnygZxIz00uTk7VCIU8EYlrj09OT4WgAAZycrJbKRYgg54wyRil1Pc913Vy+YOiGKEqqLk9MTZjjse8HluU0243d/W3Ls15++WUjqUEMtra3VVWbn5tL6Ea5UsIIjQYje2zrumaOTGtsIYg4BJQyIhAGwNiyRAkBiGRFjuPQtBxRhqouCgIURCAKgEeURv5o1Bn2RlOTNREXE0ZiZXlB1eY3NuRW69B3u3t7D2fqtWrx6vLSHMGsNxpk83nLc9Y2151xoCmpQm5iOBh6TjcOaRxRxoCARVEQJVUMnZDH3HEcTTUAE33bpxC4Xjge7SuqsbB4UVHVdqfZH3YYDBIpcaJanqrXECRY8CVBhBA1Gg0IISKh43mObVmmNegNEDhAkKiqpqqqosnJdCKTTRdLuUK5kM6lEUFHx0frj9c73V4UReK65Hm+47q2ZdOYSarhU+b4gem5NGZTU9MXL15JJNKGkdQ1o9frDc2z/WM3AmVNlW/fvn50vHtyenDxwvylS7OTU7m1xzFlLsQ08F0mCoJICAEIM4y5azuWY2dTRSIga+ifHXUqtcKlizfDiPcGrScb+yPTliSJxyR0WeSDbKqAa7ouZPaenE2Uyr/58kvHBw1rODhitNM5kWR8+9aN+tRUNptBmHheGIX0woWLrWbz5OQ0mdLyhezt2zf7w24QuYDH2VQypkUM6enpwchqlyfyV65crk+XI5jyQ3tspmNKAQC2afV7g2aj5Tm+esWo1aamp2Y77e7OzmEmldW1RLGQj/xwPLYI6suSms7m4hhMTtRn6xcaZ60wDDFSdEldnJt76aUv5QtJItCYhlO1FBHrB0eTp6eB44455YaWLObSqqzj/4eq92qyJTvP9JbJld5sv2uXrzpV55w63vXpbnSDaHQDIDGgG8iRE5IiGCHFREgX+jVzNQqGgjcaBjkhSgIIEIQ97d3xrrzd3uVOn7mcLqrBEfMf5E2u78v1vs+DVF219vb2sixtNGtASihIGEzLJVPSavtsPw4m8eKsXm04ZknFslErCS4YL5rVmqWjaslwywokWRYluqbC1FmqXOnsZ/tPH79xrWSWNCz0nMWAZ5pOABYYAd1Kseoz2YNkqqma7SCAfCEDTbVdu+JYnhA8zwoVG9VyvdkIhv3J6dFpb9DvD3r1raquGaPhtN099v2gXK5CAPPB9J9+fQqgEKJgPDNM4riG51lS8jCaBUFg23al2lB1F+Ho0aOvEa+vLaim7kHAEcxUtUJUR1V1jJAUmQQQIslFOJkWh8dnE38S5WJxWdTqWFFgLhM/H9JcaMxAJrc900K4yGOkS0CYkIJLUfBc0/Hi4vyFC+unp6cIobXV9XKpCiUM/FAyJBk6L//ZpqOoRNUB0YFCkK5rnmf3k3Ga+gjlrfnG1asLV68tGCepHx5mcZinQsO1YHIS+65NrkCK4qgYdQNjvumUFhBLSuacTQSRTsVpLi+v5BmbTcN+f0TjIhj5MuOKxFmYfPbRJ4RAw9BuXL/Smms4tskZ1xRNVV2sUSGAxIXhaope5VRquqGqOuWcA04Z5QBADL2y2x/3Z6EPFXCej5NC6poGoHz18sXZvXsKQlxwTvM4jU3dUBQVAgElBBICANF5pwOet9PP0c8SAKkoCgIIQ5wzxplASBEc5ilPVQpAqBtyvrUqgIiTOAwCTnPJsT+JOYW3b77x7PHOsdf54Ls/GI9GDx8/CmeRYN/4B1zbefdb79i2ykRer1S3d16+3H46mQwKkAicJ7HPRG57ShEnAsYcRhgSIFCUJTpxdGRrqkqLIqcCQowRwRhRziAAtmFBiCgVBeMKYgoCQJ6XqeB5EfZfSivnCvpzgAyHQErJGFUUrBKCFSylYJRDCGmeT6dhEIZZnnHBLcuybRchhBHmjE8nI1oUQALT0GqVkmM7nudYpmXomq4q4YyahqFpKqWMFjnGmChy5+SQ0+LWzeuVcklBUAIJEQAACikwkv8iSDv3r0r5r1o38l84evAbIhrlTDDxTX0HSsa5BEICEAWh78+SPB6PJ0DCSxcv+tPZq+3Xj588uXfnjWZzrlarurYnOaYwmubcLUvTwAVPeRHHwXTYT2fD/ulB+Fg5Wm7tK9B84+67L57tnCXtOGdXLl96++23/vD7P2otNAwT5wXhTOM8L0QOFYAVLrM0jNLxpB0EAefccbxmo1nySgLw5pzXmq8URbG7u/fpp5/95je/OT4+dlxVJYQxHscxAAAimKYZgjYhqNM9vbC++e47725dvjrXbOqa7th2nuUHBwcfPnjw2eefRFFwrnLjIEcqKNnV1y/2IRZMUtvROaU7g5M05JKrGFqGZmOMk0SU3NLayuqlS5c1Tfcn/scffd5pdzjnWZKvrq+rhGRpyjmfn1985513/+zP/mxxYdG1bQiRBBAhrCjWt965t7V1YTAcVavVuWbTMA0AhEowtCxd12vVWkHzqT8+Ozs5ODg+PTtO0jCKgygK4jhcXFxozflff/241+kTog8Gk/F4qig4y7KCUgjFufeWU1lr1FaWV++/8c7Vq7ccu6xptoJ1AJSnjx/99re/++lPf5YVia6ZiipKbokoBAGcpXkaZVBigjQFEsYLXvA8zUMYxo5jGkaR5/1Bj3M+HI0cx11aXnVcD0g4GIwsw2Kc9of9PA/8sAtgbpi4Wi1NZsN25/TgaFvXdD+sRBkkBH773bfLFX02LgaDtFEysSw/evzs7HhUKdd++MMfXtxYOTk9+OLLj9udNsZqremtupWF5eb23t5nnz18/GS7P5hkWV4ql6q1eq3anIz9wWDc6w00VYMQxEmkqboUfDDIStRuzdc/+O773V7vk08+mfn+6ckJLWhRsGAWDfrDOI41XV9cWrhz99aVra2Tk6PZbGpa5traymQ6fvDgARecCyak4JwqGBqGfh4jZpxihFVNAwAwxinLhDAIIeesDQBAlhWmiRQF67rOGM3zPM8z09RX1pbuv333/v17d+/d7XQ6Z+22riqcsmF/1O8OkVTff+8PNzcvmYYdR+l4PA7DAJhKkdNyybx778bUH0ym/XLFFJIKaFjuEmV8Mul/6+13KiXv+bOngR9NJhN/HKZpahgEIZjnWZJmWJGqAUt1lFKK1cKtiuZCqVzVFC3AqizXvXtv1SpliPGwSCLFGrq1Qh2K2Tg7aXeRBAjMfvGzT85O21EoFlu1VmPr0satPNFso/nmG+8dHO08/PJpWgQL8/OlUk1B1rAXZwm6eu2K58yNBnGfR5pq2HbddcrtonN08GQWjFUNrqwuxlHsT/sSisX5zbXVG2srl/xJloY2K6xaee5HP7wxnYwLmj1+/Oza9c3WgnvS6TYX81v3zRv3F1WDuZUR8Z6GfE+BGKkqoYxKCYQAruNBBUGCLMtRKNGSGEJFikJKSCmb+UHS60GETMucm29RzpIkDWZBGuaUnrOguRDyG6IjPP8jdE4QgRAiwQUEUFEIAJBzwTljlNKCQgDiOCnyQlP1wA/SPKmVF7PoZNAf3Lh+//79N7aubGVZmuVZXqSMCgUTw9QvXFiv1MqnZycFowCAJI0hgrV6xXENBEUQThinRFVs13Y8Rzf17qC9vbPz/OWrlZVl23bevH//8aMn/f7g5YsX66tr5VLFse00Smd8FgZhFEZ5liMJMUKYKJiojItut+OVXU1XqOASSgCkkIwxoBvk+rXL03F4fNSdjlNWUAT4eHwKZYBQ7dIlb2l5YXnlXr8312n3/CEN/E7ndOf65Y2NC2uTWVgq18bTma1XBpMJUdWrW1c/+vDDs+M+LyQGCgSAYAVwWDDWbLY821Mx4RTmlHMqkjxN8jjLIoxeJXEGMctonKRBveHVauXLly9BhBDC6xvfUTDJ0nx/d0/X9Eq5CiSIwng8HJ2dtqeTSV6klIZhOplGrDtS0KGiKNgpWV7ZNW07TrLheEqpZFwyFimKqmrO3GJjdW2lXC4d97phNEuTuKBFtagilS2u1OqNqkoUgSdhmDHgzyJIuakaaH6xcfPW5e997w8c1xmODofjozgdazrUDYKQQmnqemazWXIcjTFIFFXXjV6/s3uw3+62PbdUcVrri5dVrA+G3ao7bxrGqOMbuq0T2ySE60qmc8cwdQXLIgunIwTJwtxmGvuUFUUh81zkGeeMR2EUzkJN1ZvNOUM306yIk3R1bYnLfOxnk8mo24/b3aPJZDDy+8MJ7/QOVRWubSzmaYIhdyxdUzUuxNSf2oahE+1w7wQwnMdsdWnV0pyj41PJIEbEdT2fzYpCBGFkW1657GmaMT+/2Gouaqgc+GmaUEKUubq3ud6MkvFsOhhPTnVL8CJAgBNMCNJoLku2u7K03qy1pFCSGQUChUGKgG+aejALX758OldvEAWzIgpnbKKTRrWk4IIVlBAVKxCCgijc1I1aZQlgxkR6+9IbHAhFJYZhd0pxTXvVPZioLtahE6Uhh5ltqkDkBU2LYpYmMMtwuaT5k8nD7e3xsIMk8iy7UqraRhkCTRE6ZETXLRWZitRs3RUUdjsDzylXvAqQUtWJaWm6gVutlhD8k08/mpurrawtDodBkiVQyWt1ByIcRCDLaJb5u7snqyvrldK85Mazp3tF9NF73/5Bq7FYr+mqamBEIMQQIaww3bDqasMrZ1ESUGRasyHDSs8fT/NASCmhRLbIRRhTFo/bzWq95DjYQLGEcYwQJIyKOEq7vVMFa/Mt7/LmVaKoCibd09FkPA7DcHl52dIthADCUuKCg6LadO69efuwu3PcwSq2VRxhCIssrlb0lZWySvKSR+bnq53+2ZOHL87aE69sCVBNZwRwJApkkTlQtCRtXVipF0meJjFRxerc4tb6ZSFgkuT+NDg76746fun7U84ZZ8U//uz/Zjwrl91Ob+/Klc31tWXd1CzDyISNCRZSdmd90/B0w8YqgZAyKTgQ4hu7iHQ8fePiSmdwMpwWAEIguZTiG40NF2ka0yKDUBKsCMqyLNUJAQqGEMBv6Fnwv3TH4f+vww4BUdWC0ihOEEKm4Swtrrz11jtZJk6O2xLgaqX+3e9+hwv2/MXrFy9eBDIu2WWasWFveHJ4giRcW165df36q1evHkmhYIiRlJxfvXLx1o0rtbL35ht3mMwtTZkMu2cn+8DICea5pJymnOVIinLZcGySZ34shcxn0Sz3rJqjlSFTEFAVRdM1DWNFApgXHECoalpOCy4kwSqGGEEM8b8S2P+LgeX82PpmLuRSSnnOLuacZ+e30mGc57mUQiEYQenYpqoRhJAQIkuTLE2LgkIAHce2LduyvgHXqKoSRdHr1wdCMM9zGWcIQx0rRf4NHtOfDDWCL2xsuq51vhN+s07Bb/xD53AA8a/XFfkv+phv3uIctA0ZkJSzvMjPp7G8yIUUCCNKKVJEo17pdI6jJDada1waqgYn0/5o3AmjaaXiarpWb1S38JVZ1mBqKDHjkulriw7pD9wRy0Uc5OEs29/tLbZWbt+871nN3ko/mPnfevvNO3du1GqV0WgwGnfjZCYlxRjollqwfBZMB6NBv9frdntRFAEIatXa2trayspqyStLAaI4abfbr169fvTosT+dcUaxpmV5zBnXNEUKCYAkigokS5MAAHnhwuqf/umP5ppzlmFJLh8+fPTw4ZNHjx7v7+9FYUopEFDKXEgEVUkUTE77o2q9cueNNwfD3mQ2SWJBMw64QCAFEhuG6TnVtdX1K5evxHG2+3rn5bMX7W4vzwrXdRcXFk3L7He743CGELx396133/n21qUtWhSUUkIUgCSEkgtaq5Tq1crS8gJRiKIoaUYZ46qKzrnqGOPj4/aTJ48//ezj8XQUBNMoCTSNuK4915xTEOl2BklUCI4xIkmSSMk1jURxzhjVNFUIyCighWAFgICUStVyqaZrthTw5KT96tX2L/7pF48ePZlOZxIKVAjCpZBSQQovJCuk5JhgUnarK8srJyfHURBjSBjlw+H488+/hBgUNC+KgnOOFAIx5kLmeYEwnoWz3z74NaNFXsRRNAMoM0zYmq+Vyqaq4iQf6ZaHiF+tN8rlimXZL56/7Jz1LMs91tLuycF//rvftlrzP/7xf3vn7i0Fs7Pjs1LNtUq6bXuD0bTbm/79P/x0Z3f78Pi4YMrmpbW1tQthGGFFdd3y4sLi2VnX92dSACClaRqsYEEwY0WBsVxZXbxz997OzvavfvWrLM0gRI1Go9VqNuo1LgrDJNVa9Q++8/aNm1dKpVKtXup01Nks8GfTOI41TeOcSykQQlyIoshVlUAIOZeMSQAFgAIAiBDAGDNGAQCEKABIIYSmEawgIQVjlFLKGBWCLy0t/Js//sH1m5crNff07NVoNMmy1LJImtIkpuVyfXnhQr025zil/b2jzz75FEh5jjLTdby8Mufa3qDfPj0+6bSPsjyO0wRjjQvAKS9Slib52ekgz4o0zsZD39CNWq1kmAZnPM6SKJlxxHVXu3XtwtJ6udIU5TpW9GwatG2XVJvuwqLKWDwdj0474TQKKk10CbXGfT7qxnnMwzDb2++mERVcOTkcfwIfHR8OptPJ2trS5ctbw1F3POoKLi9d2lpaXO13Z3FEa9Xm1Ss3ozD96KPPrl+/6bRqhu5KoRQ5pAXypxmlaZ5xzQClsnXhwqqUkDNg6hVjTi/Zq0UhEVB0VXdtd2fvxf/zk//85Fl1btERcGp6/DvfW7U9zkSQ0olmDBmUSpblXAhFIaqmGobleqU0T4MwPC3OOOA5z1WicykpK8IgRgrGBBU5BTBjlDMhioJFUZyEWRKkgkMpBITw91ZfCQA8X1wElxQwJgCESNP0NM0Y44yxc3RYnmezmZ+m6dr62pdfnuwf7L/z7XcqXisJaL0yh4B6fHB2fHLoz3yIxc7Oziz051oNjJVZMDs8PkjSOC/ybvfMMI3llaXLly9ZlsVEQXlOOROAAQnTPD5tn/QGfQDQs2fPLl2+vLm5WSqVHn798Gc/+ZmKCS8YFCDw/el4Muj1gQAKVvI4tx23Vq/ljAdRRDlLs6zgMKdxqWzYlk4UXOSpooibN67QQtQqB19+/sqnkWkiVgRRnEUR29uVhEzu3b8019zYuLDQOfazuNjZfvT2299da65zqVh2Lcv56sqV7mAQRhHRVcA/m40jVcUKVCCUQAKaF1lMVxfXLl++cuPqrVcvd3d3D6NkHAdBECWYwNPj7nDYt1xiWMR01PX1pdX15dX1xTiKMMLzCwtFRqdTn9O5Uqm8sry6trqWxMnh/n777GQyGSRZMJtNgnAWJcksSNOcqqqWZOFpe6hpDlEtTTVpQQWHECpCYoAMy6lUmy3DIo9ePaQ8UVVYgKw/OXm5o6kGp7LlugZSQ7skVMI5iOIsTZJ8br7qePeuXF8bT4Yvtw+ZCIkuVAF1Q0OQMMbKVdsr6WE8VpAhONzfPds/3Ds82ueyyKIijQpLdWvevGRY01RCCJIQFKjIBYYECUVX9Hq5FkymP//JTxbml7euXLx76xYtik6vl8QsDqltMtNUOJcFlQQrpXKt0ZgbDrt5TmezACEMIex2utt7L45Odoqi0FWditwf+6dHx/s7O4at0jyRPHEsGwAYzsRcrcoLFkzi7lk3T+jt23dbzUXPqadRNp0GeUkgoNOcqURzS5VKuWLbblHQTru73NpolFAwC7M8ZIV/dPgsjEfjaafdPsiLMIgmwSQs2dWF5oqq6o363PzCcqPeIopRrzeZYJPJtF6rp0nEaH6wv9NrnxiajhGWGvUnw8m4i2WhaxohKkIQ4xwhDiCTgknAVQVajTkhAZcCAtKwKxfml1iYE2Jc2bh1OnAHfjucTC0Ha7oiGS/SJA1nmleaDkevnr6qeOVKuVG2GyWzoRM3T2StNu84Xq/XH3X8cW9mKKZnlkzVohmPUQoldExPQbpgfLG1Wq2WR4ORV3JqlVocRkkaFDkrMlYuexfWL/hjv9cbZGneqjfr1dadu7effb3/5Zdfr61cdZ2G7daJonMO05SqBENEiEZUJHTErHLZa1Vn0eDV7rPhsCtQkeYh1oDlGtPZmLJcVwm2VoFWzZNcMAgE0TWnSMRskg5GfUFxNMtuX79TtmphEBUxj2e5Pw0NfWQa+sLinGmpEHHKUq9q3nJvHZ8NtKcvJxNfR9DWSICEa9ZN1T7aO0YaWFlcFoA9fvHqn37xyY//6z9eXl0sDMgLYbve+uIGFsRUrOXWSjDxJ8NRxbVd3Z72pmGQJEmapfRo+2A4GiIFzbUaRJFBMCloLGH89EWa0EFc9Cs1z7R0THCtVkUYTSezkl2vuq2yNccYZVRICBWFqKpKgZxrle+/eWs47kSJ3+n2MMaapgABgORSiHqt4jo255RAhSjY1HQpOGO5ShTwDWELn3O1wDkpQf6eAC0RZZRSzrnECtEIRkj9zh98d2314hdfPiwK0ag1vvvdb1NeNOvNZr3Z7fSSMPVns2gW/cPf/4OUcnlx0TKNZr22dXGjP7D9mSMk/aPvf/fuvds0jzSCdKxiyONoGvijmu3mAmRJnqdUMKAAFUOQxdnx4ZGBHJmjYJQAdqhhq2RVW83lem0uCCaE6LphIQiFBEmSIwxVTLBCgIS/54MBIeT5yCIlQAhA+M07UsqyNIffPDKhLMvyLM2yPMuznHOmqkTTTF1XIYKUFTM/yLIcQ0VKoBK1VqmZpqVpuq5rGGMkAWfs6PDopz/5aaVS3thYN3SCkYAAqCput7snJ6cqUWr15tLComlq+PxehXMJAVawEEIKCREEUp5nwiBEEKJvfKvwHNgsgQTnnuKM5RgjpChp7CdpXNB0OO7lRaoQ5LiW5zqe7ZZqEoVMNWMeDjPW062MaAkVY4hqhoWJqjXmN3O+PAqHBaCMsyJjnrGwUAuQVKBQBIdxkJS9ytrqums506UFIdmN61uWpX/00a/7w05/cLa3v50XsW6QuVazKPJOrzscjybjiT/xFZUQQohC6vVGa35+cX4pjpNut9fpdGezIMsLz/F01SwKztk5b0mljEIIK+UqwYpKtAtrG9/59ntbl69JxpM4C/zwp//vL3/9698lSWaZVrO6FqdpnCZ5kStEEQUPU0pQc2Pl9h//4C9/89tfp+FTCiYczAAqMKaURoIXmmblWT7oj3/+j7/stQe24ZZLi+acQxDBQE1DXiSqZTRac/XvfPv9SxevQoA5Fxif62ghlxJBxJlACOmqgRCSUioISiGLjCEFYQyEkI8ffvWb3/7m9fZLTAAmQFHkXLOyubl+4/q1ycR/8eI1BFBwBIGCkc54EceUFoBzyDlTMFKI4boGQqR91v/d7z7GWG+1loWAu7v7//E//u/br7eDMKrXm0HgR8mMmAgAKiU3DAtJoilIU3Xb8sql2unxGafS0ExNV1RVmfq+ZVuWZStKnuVZQel4OkWzkBZsZXUVArG7/Xo68eMkFlyUq4aiaL3+MKNavW6XanBx2Vhas+fmqgiq3fZgNAyG/SIg9GDnWeAnwxG9e3vjzTffojRM8qDUcBYv1BUFUyo6v3nw7PWTjz55jZCcm6veuH33zq03FpfW/uH/+un+/nGv16tVmpTlGAPGOYBQV9WUcSCFYRiEkDzPd3d2j46O87yAEGIMq9Xy977/nkrU+D/NLMtaXlmu10snJ/uPn0y5yL2SlWbx8fERY3xxcTGK4iSJszQVnAnBi4JjjDHGhqH9HgoDVJVAiApaFEWuKERKCSBQCDpXLRmGbtuWaepFwYiiOLaRZtN2t3vWPjYNR9XU6XRsaE5rbvHG9bu1yjxGZqczOD3tPHn0vFqtZVm6vfO6Xi8XOSvyj/b2X+zsvSCqpKzIs1wApKm6bbsnB0POeOBHaZpyzi3b3Nra2thYxwqeTkeDUSfJXawxr6Jcv7164fJcpUFUsyjEBA8yhUhF1XIqdd0tVdznT7uzOFQNdX2z2ZpT26XZqBtjaa6tXAqm8XTsx0nw+RcP8iK1HaPdWxpND4TIXU+TUGk2a2vrK64daroahqHlaEdHB+Px+O4bt7M8Ojw6cKxqrzfs9btZliVpNBx1ag3PtNda84tRFPd7oyAIaxWvdWGu0+menR2ene23WhWB2rNo99OvPq8dW+/+wZ1Wq1WfM7mMZiGI43QaxZVaRYmiSADpOLZlW6ZlqaoexvF06odJqJuaW/FU1QAYQ5oVrAAC2ZY3mU79aQhh27RMTBSiECnTPM8J0jDGEMI8zxnjgnGEMIQYSCSEFJwJzjHCGClZmgkhEUKqqnLEoygaDvuHRwdc8N2d/ZOT05s3s5Wl9QtrGxiSR18/3t19fdY+nc4mlBfD0VBR8JVrlw8ODqXk02CSpFGaJ5zTeqMqIbt1+3pjrg4QMHIWJZnvz4JZ2B10j0+PEUJzc8129yyKw+rzrT4AACAASURBVHKpcvv23a3Llx9+8bXkPJjOFKhMx5PpeCIY1zVdV3WaUk1VXdedzAKIINFVqCCIAMYEIYyQoiDFMOxK1Sl5drlUnas2j/cH8TQkuCAG0AjLM7/djnQz2rpSw66mErCyUpuOssBPJpOeYTrV2hJBBOrmQktLUxHM8mFvqirG0sJKGE5pkQJJz4dyKeRoMp74M8etbF66oumefLmTFSIrKFKYqgAFIUaZPw3G08I0NEJwlqXlkud53syfEkwIhhKw0ajHWbay1MzS6enp3trawu27q5rOJ9PecNjr9fvjySTNc6/c6PX9g4P+WTtIUqZqgFFVClUCIgEOIzGane6dHGKVASWzHaSq2DSgagsO4sOTl2F8Vqs7rufoulGIzFArmmoxAZbXWwjOSSUjOlteq4fxhqKhg/22BEJKaZpmkoQHRztpmtEcJiFrtwdJEnHJbdfGEGVxNh5MB6PRxJ9ZlrUwv3Dvzr2z0/bhwbGE0jG82kqjajdePX/90YPf/nf/zb+rljzJqUY0Q7OBVABQBIfj0ThLizzjUmRRknBGKc24KMbjUUbjiT88Ojk4PWn7fmhbLsC2BGy+2VKg+vCLRxcvLxm2QiBtH+9lWcGYrLglx7R5xopCEGLNxgFgSrVadxZK/izEaFewbgoz1/MghkEUhEEYoMCfTLunp57lOqaZ5tEsONjd+0LVcV7Eg0FnMOhRzhaXFubml1qtlqpptuNYtj2ZTHTDrNZrV65vUsob9Wa/1x0NemkURvFsNps4ljcdT09OTrI0vLJ16eqVS3k+yfIUAYowwFBCCBnngkuEtTTJkyQ3TSedzeLJ+EJjc21jc/nqxe700svdx7/+3U90xa3Wq41KVdcRQTj2KZHKxtLSUmtTJaVoJjytaenlkGY1Z96y7eOwzROhAsLyolVvvv+d77quFwXR/u6JZApgkuVMAe58ffOPvmePxv3BsJsGoCgwlIo/Tl2rfGF9/fnjF4xSKaiigHrNfev+bRrDnZedLEuCMLDskmsTIBUuABcAIQiQwkRBOaUyi/JZd9x59OLzXASlmgHVghVpNo0KnjiuUW0uk1IwSWdffP7Icyqt+rKpeVkIkkDMtep5JINRiICiK0bM89Wl9VZj/qxzGqezTqdtOgrAjmESqRQAIAVot258y1BWnj3ZFskBdquX1m6/cfNGreQ8ffyz9UuLt9+8Pb/YKig9Oj6QMnRdtHnpYq/TtzT77TcvEUCyKB/3zkZ+N4mTaxtvx7Psq6+/2tnZH48njIlavb68urx1dUtAenSyV/LsgknLIUzGs7jfG+NJgrCKkAJX2bLtOCnNeifHBipd33hLwzZnkEupKKqmaplkREdXrm6cda8Op/3j0wNFMQnRBOcsp4SoWxcvLi8tSME5FApWDNfLskRwJpX/QuIF35RYoJTo90oTIIBkTAAAbculnDEuIMQlr+RcKV+9egsCBCQSEhAFLv7hwltvvN3pDI4ODrvd/uvXrz/83YMbN25srK/WKu5c4+b62uLp2UEYzTAGN65cdkw1THzdIESBEjDb1B3TDCfBjMUplVCYtmFamrX/+vAg6zSdnapTlzlsH/Wmw9DUnXff/A4G6mQ0DmZJvT63vnFR00wuZZpmuqohjLOcIYgQhBjjbyr16NzvDDFGEIJzaTIripk/k1JyzrMsQwidZ8Z0VfMc1zCMosim/iSOZ3mexEmsKNh13OXlJdcu6ZopBSiKglIKuJASUC6Hw8HB3sHL58//8i//4q379z3XLmieFznGeDwenp0e37nzxsLCsms75ypGAEDBmBQSEyKFEFIAqAggBT9PfH2jeQEAAgikkOcRCSFBzkWYJJquIiy7g85w0vXD0cHh6yieEBW05mvVmmdZeiEzs6ROolcvd5++2P6sNgcWVg3bLRAJIIKKhqWEhOC5SisqsjCOKY+qbrNZWtCIYRqWbVqGpkkp0zh//vTrk7NDVcUvXmZxEvziFz+da9Ud19g/eBElM8PUDo+2hYB5wfKMSgmq5aZuGgiiNM2iWX6YtPtnE98Px5OpghXOeEGl4pqu6SGFpHEahpHv+7Rgtmm3GiuXL17e3NjcWF9fWlzJIs4ZH/TDvZ2jVy+Op5Pi2tZtoqqcy5wW06k/CwPTspI08dPZhYsXbm69c/nC/VGXF7GxvfvYUDXVSB1XDWfxdDzpd/unR20FGuPebOPC1h//yX9FCzgZzw73D4eDQVHkterixUvrd+9ee+PO/Wq1xBnXNA1jIAWQEmKk2IaaZ6zIOMJIVYGqYoK1PKdZzk2CJJB5VsRxmKaBFEUSJaajLS0t3r9/6837d69e3jo8OkmS5MmjHcokwcQw9SxLfX9g2xbGKE6i5ZX1+fn5JInG4/Fo7H/66Re2Xbp69Wa5XA3C8PX2TpKmQvJ250zXNdt2KE8hVjGCnAIFEcvxbMcVXH791SOaZxrRszy2bKNcrZTLrhA8KzKIMECISxmniabppmXfuHldU5XpdDj1g4KKcslaWVlpzdd6gwOnBOtNp1QTjsdHs+Mk91XsQOEsLV7gmf9PP/s4iWit1nj/gw+ubF0Zjobj8bFhy8XVSlwEySzy/ejobC/KJxcu1TyvcvHixT/5kx8Ljp8/337+8tnr13ucSiAxhgRjRdcIZ3I4GhBFrdUqGxsbQRi8frWzv7efFTkAUFGUWeB/8eWnyyut+fl5VUeLy3OVivu7B788Pj4ZT6aeWymXypsXL4xH0zynhKinJ2dRGGdprhKECWL8HCwOVKILARjjCEGiqqZFfN/P81xKyRjjnCMM67X66urqvXt3TNOcTKa//e2D07P23/7t/3nz3vrWtZUrV9f6/dHx4f729sF3/uD7b7992/PqmqIDqTbqtXt37hKkHx+dvN7egVIZ9v1Bf/zl51/HyYzSxLRVKQWlUNXVIhbT4ajkeZZleG6FsxFDrN6sX75y6dr1K+PxiIokpuZbN+/NtSqqiV7tPfzNb78sVc2ltbJTQlFqhJFfsMC08mpVqMTqdAs/4CqETHCiobn5ikoMDdmbFxcH3aGmcwjtJFGD2Xg0Huwd9PqDl6WSh7GS5+zzzz71/WCuuWC5ClBIf3SUUV81xItXD4MgPjw42dy4nqX0rHNsWWa1Xm4014siPkezlMueQpTpOA6iKRdyd//pyenz/vB1VDiGofzwj+8OhgOi4q0r1xgvzg4jw7KQsl42Vqa5X/iqwqWQADDOkyyD/kwAkBcZhBgjBWNVQSRNcwGAZTooT7kURcaiIE2y1LKsctmwbas9awvGVVVVkAoB5JxTyhDiEgr4L2IFCc6/pIxSKQopJCHE0A3OOJMSYxTMZq9fv3z8+NFk7DPKP3rw4P0P3nv33bePTw7397cfP/6K8iLL0jiJTNtUVLK9vT0LQ8pZs1mhLE+zpNaoZjk9OztLs0xRFMuxc+rPAn93f+/09Oz09DTJknqtXqtW6tWq7wdHh8dv3X/r5vUb/g+nX33xVfv0rOxWJqPZdBwQDCiAGMB6tWRYRprFURKkWXJ+bhmGPr/YLJUM21UJEY1meXl1fmlhScFKkRS1quKPFEExhhICGgaZaVoYSigZkApnbDadIWzOzVfCcDKaDJxSM81n42l2eNL93YMPT9tnK+srt27d3Ly4/POf/+T09CCNM6QCrCgIYSrF4enZT37+izt37t99861bd9948uzR4yePTs6OongahTHKuG4Sxy0f7J0dHpyYtuF5zsLCwrXrVxfn523Tm2suFFmqqUqaxicnh0+eflUqk1p9ydIx9MwiJWen02pFNa2Kblgry/Wty6sPPnwcx9A053r9JIoAl4QKAAAyVdvyFNsjdgkrWqGovOxZ9XK14lTjwA+ikWYWmgEEKJKoMAzd8zxN8zjnlOZJOjFM7dLlTc+rEmK0zwYVtyI4Gg6HBwdHlGWMMQxVoui2YxLVTLLUtIiEfOpPpv602+3vHx7cuXPHcctBEJfLNWPLHXYHkENN1V3TlZQXSTronz17/tD17F6/vbN3OPnyizu3bi0tLT95/IRz7jhOpVzmnEVx4Ni2QiCl2WjcG016o8kAIV5ym4ZF8iJhIl9dWZmFo73Xu/WyR6CnCOXJV4/7g9Hy8vqFTbdWbly8AE3TNUznYP+kPxidnJxdu3YjjpLjw8Pj/ZMsTWrzFcd1iKLEQVAplXW9NPRPjw5ncRSvra5ouh4l6fHRSZJmXqkEAKaMn52+ePHixHHtguaKAomGuKCaoZbLrqZrnPMgDB3bqlcqKwvz1VpDgYQz2D7tttsdKZmqoVLFPDnZlSJbmm8URS4YV1VDMiw4koKcnva73dHmxua4k9II6cC1cEXhdsWZX2hES82LCGQ0Jo2FpqoDIDnGWBo2te2qswylGTMfFpphudWFeQ3r2SzRkdKslnk+nybhxurynevXAMSnJ+1ddjjqjzmD8/MrkuI4ZJ7VjKY0D4fTAXO88ubShaWlebdksliKwmSJGhQsC6EoNFmoluY1a3y+OVcplXVCEICYYI8oAADKeZ5RTIBGCIZqATEmQqD8tL3/6njUWi7XW2615ZTrVde1TNMqaHDU6zz44qNWfX5rM1lorPFUpRmeqy5XXa/mAk75wf7Bqxc7ruu05ufeuHe74Hmc+TkPkyIEmsJELjgUQptfaJTs1srSxZfPn9Iiu3v32lyrGqeTnd3X68vLlzc21TO2tFhaX7MbTWzZCYC9ON3PUqU9MD2rjBiK89Hzl1+e7fXevfvW2spKHtGj/RPHclbXNt54497mxc1yzYvTwHa0Dz/5VW8wS9LQNQwBiiSfDWcBVIRlm26FAJJDBI9O9+OpAIw0K8sasf0wZFxAiHJK3XJpcXml1qi05puKggCQQjDGOeOs7Ja/98EHN2/eVBRFUCoAB1BohECIARAAiPPEkfw9K0v+viJxztMius4ojbIUY6xgBSOsaZgLEEc5VoCmKYwCzgUtpOfYYE7SPH/j7t1LG+tffvbJxvrym/dutRoWAIprGdevrGZFMgtnpmMgJEuOk9OY5pTo+L13vz3fqv/Nf/qb8TimWNUt17YrnlaS6TjMwLiTpeo0mkYvn71emV+9fGF9bfXC08fPHz18cvnS1Uq5bqiaEELBuFJ2soxmScGlkAgDjM+Xk/P7ifP0F6W0KGiapkkSj8eTdvuMqKpt2V7JU5CiaZrruhjjoiiOj4/DaCYkqzfK8wst27Zcy9WImqQZkJIxKgVQiWIaKi1EnhdxlD57+rzT6WxtbS0vL3qee57byvN8PBmlWVqr11qtlue6tOAIIYwBROB8k4JSIoSAhBihc33MOS5ZSCkkEEJKCRgTXEjBOQccYOBVynEWHLUP/vnBzw+OXk/9Xqe7DzFtzpeColmNHEWRjWrVNu2HT/ekgLfvra6vNRSEvnr0EURyobmsE1sCIhEEAIx7U38WmIZVq9UrpSqQgFLKGQNCBLPZ4dHx8xdPvv76i16vYztGs1ndvLR6+/ZNxzXOOnvnI4iiqIKjPOWdTo9RbhkuLXhW0Dzny0sL8wuLGCndbp8VGGOc5xTJrOw1DcMMw4hRBDjRsAMxq1Za77/3w3ff/talixcJEVnKAj9zPd1znXKpdXHzhkbKm5tb165ed5zS1w8fPX36PA72Ip/FKZfcuLB64+L6Nc8w33vnB3O1dSiU3vD1LGn328F47Ad+pGsOzYsiSxcXVt//wff/l//1f+73/SePns+mo2rNqVYrFzcv3L5zbWtrwzQQgBxKoShQCJYViapoGBHOISEQY8wFR+hcMwoQQoaOpZSccQTk3Tt30jTq9XrT6dhxrPff+/6NG1eXlhdVYkiBpVAw0izTcezSZDLhTJZLtSxPAZBLiysfvP/9W7duHhwc7O7tDIeDW7dura2tHh8fCyHSNIYIKApSVdM0TawgACSlxHZM0zBHo4nnlpcWV9IkPT07Pdjfb9SqEMJgFnhlR1FwmiVxEqVZYruOhDIr0iwMTNPSdOPXv/tlGAR7O7umQeZarmm6tVqzWq31hye1SvX27cuD8Y5Ccq9k53GONWd9+UL7qDg7TKRA9+6+9e67315aai6tlksltHcwmESx6qWaTnqT3ocfflIq13/wo+8pWKvVFprN+Wq59NnnX//ilz8/a3cY40QhgsNyuXTp4qUoSPypPx5PdM1YWVp6/4Pvfv75l59/9pVmKF7JbrWacRxhjFQNGaZaqZUuXdqcTMZ7e6+fPn06nU7znPdIv1Ku1uu1OMqm03A4GKVpAQGwHJuznHKqEgIAYJwzGlMKKOWqRiwTWbatGyZRVE3TszzL8wwAsLKy8u67737wwQdC8O3t7X6/t73zst3ptvrl1nwjCak/ibqd4cHBycWN/mQyDYPMtiqOVZEAzrUqtv2GlOzoeD9JAkoLjJFhEowwlQgjoihY1wHGGoIYAEkUJY7SM7/tOFa1Uq/Xm8+evfjk08+m00m5Vr54eXPz4s3LlzcsU9/ePXr29OVgMvXKbGnVu3H3apppY382nR1IsAMAn4x4tVxdXW/oige5WSQ4CGfDwWn6JOl3+5KLd7/1dqm8mqXh119/SQtardRs2wuDrNc+/fTjh48evcYYtRaa5YqX55njmLphPPjwNxjr9ep8o9Hw3Nr62sVavVqulBzHmPr9vIgRVIVAUuBut9/tvIpDurIyv7a60Zo3R+OzIs/L5Xowy9tnnb9+8ncIKaVS5cq1a41G03W99fkbB4eHSrlSUVWVc4YwzvO83x9ADBFGumbmWX562mGCSSABhphg1SAAIM9zq7XK8uqy67lFQafTWZ5Sy7DPHZEYYNuwpGYKfn4kCsH4efBWxSoHggrGGIWS56DgnAohVJVoqoKATONQJQBB+fLFw0pFb805HDAA0ryYASQtR6k25lzPAxCOJmMBaMGo67qj8WwymeZFH5PeySn5+uFjRVVLpdLnX3zx+RdfHp9DVxkveyWM8WQ6tUxr0B88e/Ls7//277797rd//OMfH+ztb7/aViARnCoEIAAhBLZtfeuttx3HCeL41d6OEUaKpnXbnTCI3JJTKi0YJn70+PNPPw08z/23f/7+nVs3lhYWJVemkzyNwVzDNHQ1z5miqLpuapqV50UYRoio1XK5Ul3otINu/2wyyw4O+mfd6WgSZUWxvLbwoz/9gVPSzjoHL3a/CNIuB2GaR6wAkKuXr92puK3ZJN8+OHLL5f/hv/+z//Gv/vys3f7rv/4/Pvn04+3dl+PpkHOpKLqQBmNFMI0G7eT0YLbzst2o12zbCAJ/ZXn+1q0rhmFZtq3rKkF43Bs/+/KwXvM0Q91c3nA8QyK2d7jHhESIbF6wWq2LN299Wwj7wcfP/sN/+JtSpVWrNavNRrVZNmwS5f4s6hdpqNZcIVAYz5ZWWktLzaXFZq/X3d87fPz4hRTItktL8yuNRsN1rSCYACAwVsajgCj6W2++CzhhFCwvrz599qTf71RrHuc8y9Igi/KcC4HccsN2VQ4Lw9GRCtrds+B3wXgy+Yu/+HeU8jAONUMvuZ5jOtsvX16+tvE//fu/MjWz1+1//tlXRDdsV/vHf/6ZVzIac2UOislsHKX+7bvXV1dWdV0nRJlMR7u7r1fWlseT4WeffRJFvq4ad2/envqTg8O97eenALKSOf/06900myXpLEkyIcHpwUABnnapdP/2t7KCTqezm9dvPH7y5Je/+tWjh18EkzQYFBeuNS/fXCmVvX/zoz986603LUOfjgfjYUcWMctzKOC1S/cNozL2008+fjQdJ4uLG65XgQiPp5NS2XU9azztf/bFgwcf/9Ky1bgITl7tZEVGBYMAvHHvJtDIw+cfj/rj6TjiVCkyRnNhasZHHz8o/Z1zdHRAs6RWsecaTZUYo0GwtrQ1P7eRhHwyDoNp8oV3BqDMcu+zD/cePT+xW87alVWnol9avfHoyefbz16sr8/XaiXL0jnlp0fd3d3Da1dIo7qIgX66dzbSp2tra4ahFXkyGZwMu4dJOLp/787tKxsuUdKCqlCWbWsCx0lBWVTsvdg73m4zxmd+4M+mMjerzdXFyvWGU/XHk6dPHxUTu2FtabrWtK+acmlwMgzGlEC91Wi1Gk2CtbwQrMgVrAEAOGV5GlpYx0Amefjq9ZOHzz4eDM4ojSAoNA0QTQqZhWGeplMpIUF2mtPVjQWagsF4srp8teLV8gDu7O42y0u3rtx/+XQnjfO5VvPwcK/bPyWamF9sNuqVlCsMZBkNT9oHcZIgqG0s3WouLDRbc7dvLWRJ1uv1gtkIIvHnf/InHEad06OT021VK7717qXrN+ualfVG+5aXCSZf7v4immYsAY5e7Q32h+Og3T1GDc0wzPfee79cqV69dkPTNAlEkoWapq2urPzR93/w6Re/fbnzaDpOAEwZDwuZagbm0u711SD00zRhBbJsdzodV7yW62ph58yfBWlB0zy3HSeI4iRJXNddXl6OgkRKUPJMVVHXllbffuutjdV1FSi5FJyLpEh0TcUKEkBIgOTvbZ3nLfTzSxUAoIRASMBYIaXQNA1CSCkdjIee4zmW69gGpSxNcimhpiJdx9NJHPjTOJwqC1VdE4JlS4uNa1c3FQVwzs91OwQprmnqqioBz/LM1iyEQQ5yW1e2Nq79+7/63/75wYcff/Glzv4/pt6r2a4kPdNLt/xa2/t9LHAMPA6AQqGA8s3u6mEXe0ZskpomNRH8GboS9RukUMRMTIQ01IgxFMkZ+mazit1d1YUqlIH3OP6cfbb3y7s0ugAZo+t1lRkZGZHre5/3MbO4UbUq9XySRHHiW/OeHwdJOb/y8Y9+58qlq69evtre3p/P7AsXLm5ubsoymcxshHFByQaeL4QolLKUgZQKytIkScIwfG0Ge51si6IoCALP8wzDuHrtimEYqqpKkoQxjuO43W6PRiPf9yuVysrKsm6oGUtTFQkAQDAWAiAIFUmSJPn1fnHGIz/u9/v7+4cP7z9UVfmHP/xhuVzxPF8ADgB3Xe+bb76xTGt9bVMmaprwJKEIQYQQfI2BQpjEnEMh/uX5yIV4XTBDOecccCY4f/0VAgE4FBADDtn+8c7tO7/87ItPwtQuVczGaq5Q1ldXa1ZG0Q0sEZGEthc7pXzFtyN77k5sZzYKQ/dZvzvbunj92qW3TFPDQPLjFANk6UalUtM1HQkAAJAJYQCGUfL48eO//G//9fj4wHZmZkbxvBnvB9V67h8++dl4PJpOp0kSCcE1zaApDNwEAlmRcBJxjEm5WFhdXbXMbJrSZ89eHh+1JpNZuVzmXKSxuLZ1o9lcbLVOvvryjufMm82FOE4iP/2T//z/0khUSwuTyRQjKWPl7KmYjINud/DRR7+Zy+SyuYLgaDAYIyTLsqobVup4sqRrGuy1+l9/8bB7MqtWq1EUKLBgj5RuHxtGXQVlpEdh5FmGsrjZ+P0/+LfXrm55/jRXIJvnS5P5qa3LFzY3N1RFkiUZozQMfYSgLEspZRAIWYEYx5z6vucauiXLChKAUxEngFIhS4osq54fIoQyGXNjbePo4MieOmc2L954683rV9+vVEqapEaRqFZW37xGfvHJt6qSrq6e4px7nquqaqNZ39q6/OMf/9bPfvb3f/EXf/G7v/u7H//Wj0xT//WvP5ckqVQqeJ7T7Z30+y1FkSVZjmZuuVw2TX068wf9vq4ZP/3p7xOEt1/tUIIyhrHQqMdJGCeRqsuZrJHJGkzQwdjt9Dr6XCOyBCC0595wOGt12rm8oalSriSbul4pVc9sbpXLZUpj149tNwJQv3Xrg1xeJoQNumPXjofDwVd3nvXb4R/+4U8vXrymKsq//w//29Jq4Ye/eUvAaO6Nbn+zfXnrIsWpl3rPv32lqdZvfP83kQRm9vTg8OTBo0fHrSMAIk1DEpHWT2++c+v93/ud//HP/vTPnzx+9uH7H3z4wQcbaxsvd7YfPHgoKaTRqEMk5vP5tTeuvPvOze//4MPnL57+/d//3Z//+c+jKFRVYJi4Vq2eOrX23rsfMgZfvdx9/Oip77lCCIyJ4CIK4zRNhKCE4DRNORfZbK6azWmaNpvZgR+MJ9PXl2HkeWmaMEYBAMftE/DVV73BIAiCVqvleV6SAk0rPHlwNOi48yEghESuPjihj+8f5Iw7xWIxSehkPN3bO5xOnShMnz17MR5NZFkuFPKKInu+i1AsywIjZpm6ZVm6ZmIsAQBPn1qN4uju3e82z5y7+fbbH3/8sQDwuNX+5S8/e/7q5b27ez/7my9UQ6kt1VMQqoa+tlrrDk6+/Xpy+8vbH//4zbff/0GQ9qNk5gezQX8oIaFYyenlkiYVvbk4OTkeDz0iW1tXzzRri+fPns3nM55rv3jxvFLJffSDH1XKi9ORf/frZ14QdLrth4++29nZL5QytXq5VqsuL2d//Fs/adSXNDU7GXnb24cP7j++dOnS6upyJmt0OoeT6UBWJNd1p9OZbfuAyxipX92+CwFbWCj2e60kDq3McGNjY7W5Efvbruv0WuHhztcrp1YuXDwXJ23DNIisyoZhUEqXlpdyhYLrutPZbO7anIo4pnPHUTUFYJgkiQ61NKTjYKoocqmUP3fmnJWx5vP5i2cvWORihFJOOecIIMMwFUUBAnpu4Ht+TAMhAGciTkNFUUzD9IHHGWeMYYyFEGEYjsZjRZYojeM4SWlKiOh0du58zW/cvK6oqeP1EQLNZvPqG+cn02m3N5hNR3GUCIjG40kUx7qOdUO3MmYua+3vH9mOLcvyy5fbg8EAY2wYRpqkURghiDFEB/v7NGGNWmN3Zy9n5a9euhqHSeAFYz5mNNVUBTCeJmw+92zXxjLmgKYsDZMQszRbyBFCMJZs26eUNCqL+YwjS8J3PHvm5szCyvLifDLvtodBELEUl8vZ2SR4cH+Xc1auZq2MbhoZ3aIAw3y5GMckCPjtb26/2j7M5Ms//YOfvnHjEvfCmwAAIABJREFUDduf/D9/9jdffPULWYbZikL0nGuHhpKrllZ4DPqTcexj2u3lCoWDo+7K8gImuFjKX7l6+ey5jZim48m4dXJyeLAfRyxfqHPOaMr6Hd+ZMd2QJQnEYavXGf7yF19AxAjmve5UlPJ5o3y8s8eYv3yqMgkcLPOtc5vDyfik3avkdZE4j+9/2etGR8ezxVqxUmtU6oulepOBJGa+DGGtVFL1cr5gZk3NMrRGvRIE3s8/+dV3393v9wampsmyms1EClE455OJ9PLl8067O5/NM1a+Xl86vbwBoUywIkvafOa4tuvOY4FSgTmRoWKoCOH2oNN0FxqLtenz6cyZhzTigRjb4+F0kM/lhERv3/lCQvjUysrWhUs8Tf/y7/5vBGEcpfbc//5HHy+tV+/c/YVqpnoOvPu9Kz/72c++uP2rH378frGmK5IMIMBKBuLTpqEHwaJhaLP5VNOVG2++OZ1OMmb+r/7qr+I4aCxUxoNIkuTlxQulSkWSpJltj0aTB9884xEZTSfbOzuHrcPBaOq4oQBCVUVzE/zg46tLK/VO50i3/Ji3ZiNvPh167giyKPbCKOJIEaaxwFNrMp97AY8ZYAAJAWwvCGnsxA4iTLP0Uq1qZpRsQc/lbzx/+WBmDy1LKTWk+qnsD350i0CZRiAO4ahvD3qTNKZJFCdJdPrskqZKGcNMIgYYuSLnFFJQpIKlFU09r0r6fG4/enT/zp3PP/rX3yeW+OLh5/ee3pFNvLa+3KguVIqF3d0XztQrFfOAA5HiemnBnXjzwSvfCTOZnGEY/c4RpZHv2cNR1zDlcjE/GYyePHoxH6ZZqxyFnIfG5uq1OBajwYwY1lJj9fLWlX6/f3iwJwBfXl46c3Yz8F13FmFhgsSVgFLO1gy5acjNU4tMJ+U0jUv5qoTl1+ZwRnkUB6qq6DKWsgaDSZIEaeRPh/3JcNis1OvNXCwc1YAqkhSo2OO5F7hBGC801gi2AMoAKKIY7+61VupqNbeAsAMAwASsrC68fPbyv/zp//X2O+9cvnRe0VGQ2NT3scLn7rjVPbz99ee7e7vOzPu3v/2HZ9avACq5s2g6mnXb/Vw2XywXdVOWTYEUvV5aap3sPPj2UTanNldLhqxjDkfO9MXOXhoICRilDFTVzPJK2fG859OXR3tdK5OXFO1frOhIVlRJQqVC5c03bx53Dh48uatoAAEiISXwgsBz5pN5IVMQMX/05PFi4/RirZIkDGNJNyzGRJLS1yp13wtarRPLylYrtZs3397fOwg8f2lxebG5uLK0gjEKolAyJMEZgkjV1SSOKOWySv67MVH8d577tZfkNeaNsURp7PqeqRuqohSLecFBnISKpDIkEGK6qmCEkoT1+20hxM23rt6+ffvZs2cfffTB2tpKksaMQiJhXZcEFxhhQrQw8ATkmqYhhASgIgUAAU0yN5cvwncKK83rSJJr1Xo+l3lx7+jkeFum7vLi4qVbFz54791xv//pp7/6r3/+F2c3z/zkJ797ZvOMJMnT6VzTDVmWAAC5XDZNWeCncRJHURjEkeu6tm0HQYAQ0nW9VCpVq9XXHlKEEIQwiiLHcebzueu6SZJomlav14vFoqqqskQwApynQHBCEGMcAKDrpuCQUgEBdGx3NpnO567neQCA06dP12rlq1cvISQJISiL6euSGybKpcqZM2cYhYJzCSMuBGMJF4wQzDjzfFcAwKHggkIAX1e1cfHPdhgICUav+VNJIgpCkCEWQ7/dO3z47N5x+6BUNReXTxsWyhXUYsmEMNENudGoDvuD2XgyGk8BUxHWw3DeORmfHIzah87LJ+0H3+5du3ajXm/EKW00mguNIsEECPT6JMRhEkVxztI82/7yyzsYASxBmeNSqQ4A+/yzO2fObG6sXTw5afd6vfF4PB3PIYAYYSFAmqZhEK2vr9dq1Ww2s7Oz8/LFq2F/pOnWwmIDIey5vue7n376j7puJkk6n9mSjCUZ63qWMeH7/i9+8U8vnj5TFLVYLFUqtTRhvh/OZrZpZlRFhwBR9ropgdfqOVUHfhgahlEsFm1nDlFEU2d7uxNFIUbizOb5Wzff/Y0ffI+x9NXLp//xP/4fH3x483/5X/9nWcEQcc7iMJr4YZ+DmaKnRkYIHkTUBQJomvZ6OYAJAACGEAJOCMhlLS5AkgZJyhVJUxSVYMGFSGmk6wpCiDLa7XXyhdwf/dEfnTq9WqmUKaO7u7vD0TCfz04ns35/9NFHHy0vn7p48dLOzs50OoUQbGysAwC+/vorAdjNW29euHi2XC75vpukwXTmhZH77Nmzp0+fyCoEkAGQyqo0mQ1GYwYFUlV1YaHxzq2b49Hom6+/efLkyXA45JxbGcOyjEaj9MEH7ywsN29/9XmcUg7I4vIi5cloNDq1UY/itNfvb2yeXmhWMeJLiwvra5tbF28IAXZ3d371+adhyDmTJJwXTIzno4XFjalqf/bLr7Z3d3Sl+vG/eR9w8PjpkxSMv7v3cOfg9kc/es8qqONx/Nd//zdIwqc3N7mAQZAGUQAQyBUKppl/8uSF485Pnz51+dIbb11/23f8JKZffvnFweG+qsnvvPM2xvCb7+58+929vf0dTIAfeCmlvu/v7++77uSzX386GvVHoylEYXPBMHR5MnWEAELQV9vPDg96d+48QEAwJtJEyJIGCXk9JVAUKY5DzoGq6t/78Ps3b95aX9/45JNPvrz95d279yzL0nSdEJIkyWv0ejqZ+W5YKBS2trZ+/OMfAwCm08n+wZ6mSp12+0//y88q1Vy1mr9wfjOJg7/527/p9UZRGAPAOWcAIIykQqFoGOrxcTuKQy6obdtCMFWV8/m8osiUsuFwmKZUcL6/t40wVFT1/oN7XuTfevfG0vLytdqlrTcu/tVf/+0f//F/DkpZ1VCyhUy20GQgGk86hm5phux403ObGzfeuHnUuz+cMjVIL17cYImYDO39/W2WqJZWz2bz+RxvHw0a1dVqdXE4nu/u7fV7J67nRVHy2We/Gg7sfLZ+5dI7zYWF4ajv+NP1jeVqrfD8xZO7dx/8/Oef/VnuvzXqS436CqeSbUf97hgCCQKyvLIQBDQIWBimm5tnNjfP6prhOtF47Bh6pt/tP7x3D6SWqspXrl66vHVe1aTs7c+ms1Ece643m83Hv/rlz4PYO712mvi+zznXdd0wjEI+LwCwstkmo3t7u2Ymc+7ChfF0LCCwstZx68jzXd3UDUPjnD9+/ETTNAhhqVjSFTONKEEySxljPJPJbKxv3Ljx1hef3/7u27vz6QwjQgjhDAABMSYIIg44Y0wmMiKESxJnNEkYJgJhTqDQTWBmmWYkhsXWNisfsbeeP9ueOf2797+wnTRNQSZrNJoNAKSTbk+RVNPKpjQ19dziwnLoh/vzVkrjKE4kSY4SDwgAARKC8VTQWEgQslTEYRJHztH+4d1v7wEOMkZu3J9CxCUJaYoiRBKn0f7hnsCnFpeWGs0qVrDtep4bWMRaXT311lvXN9ZOcR5/9dUvHzz4ejrxphN3oY5++NFvbq5dvH/38aMHT8bjkeOkqiqnKd7fHw5G82q9eOuddShr+53OSWvSbk/a7enOYSuBQrFEwKf9+cFw0g75kBjRaDJGCKhZWccECRDwQNMMiWgph36adAb9x8+eGIZUqxbOnN3YPLOey+VkVQ2iaDyZ9Lq9/f2jF6+2W62T6WQmBJ3Pgtk0KhUzkEIWU4CYEBRBmvqvcqaUUbhpQEXmh9t7HCZI4sNuFxECGPTn/nA0GoxCSq0kVQt6duvcpa2r1zfOn/Nie+YO7WA0mLTG806aOK4bprHa7XYn42m33R0O3SREERCUUgjCkTL1vSiTyb/39kd37z78q7/8W01JAhuKWCFE9Vz/6LDFqTDVcpD4VIQCJ1gGCaUsSU5vrmGV/Owf/7HT701n01K9PJ/ZM2+ewICYGZOQbE0eDfovjkZKJiwXi9km3H71ot/rx0FyuleqlBvX31nsdh7/yZ9/V6s2GBTv/+B8uYGQYjOIfD8EAtaamcePHnW7PUXWzp3fyOfzo9EIIby+fvb06Rf3793/+suH/9NPf3rj+rVqtUQZ44IjAr/57pvnL5/tvDhp906OTw6GkzHEtNnQzl/cyOVVypxz56vFsg6xbLu7z1+1MOKuM/V9W5dlwDADykn/yHM63XY4GaWWUWUwNfJqrpAt1PSvv/vyV3fuSgoeT0f9YV/1pWyg2YHup5FiSsWG5dHxySiuL+kK0eOAddtTwJVcI6cqeVOzTEPvdduuY1PKZFUr5qrn1reK2SVTKWGoCYY5BxiDbF2i0ri5mlWy8P3CVqt7mIhwaal0enU5l7cuXliDUJi6nrEswUXoRWEYpVHKKFtcWFJlZdDv7u7sHB7MdBUs1iub62eymVrkKK8eup2TNhRKpVyz7UmaprKi6JI0GwSfffIFREyWUbVWkpDotg6KxcLq0mIhk+20+4yBxYWlbKZIuN4sr9byC5ylPAQu81RFw5JMCJKJiKMIAKGaSkJjLLipqDffeOvC+Q1FRWOnf9Ddff7q6XwU50tarx95UUpkjXtRJmOcXrzRa/dHvSmKfRgN/SyYze35xBsNx9e2rq2dW47ZDSIDJxyurl3yE6fbP5m7073DnZ2j7ZiGRJIRUZ693B6PYl3KQyZpkrGxfqF90n/ycC+bNb1kznH44b+6dfm8NBonkS1N2kap2nTHvWkn9caFyGO6lLNK567dOp+3it9+dd/Sc+vnN7/++luOwLvf+4ByITgTEAsIZdVYWVq/tvXWeDzc2X3KE8hiMu97RIHLK0tnVi/ruhbMmWUULbVUyNQ01Xo9c8+YhWyhQGRpOpsdHB1ygQCAlpVdXFxSJOnK5Su6piOAJpMpgUTGmEBCMIIQyIpMaeJ5HoAQIUKI5jiO60WSrGqaKSmK7TgAAs3QJIkQJGXNLICciQQijhBCQFAWQAgUGSLEbHs2HI4r5bwsSUniP3v6YDgc/sFPf39lZUWWIMGYc57EKcEIIogBMgxTCM4BF0wAIOlE5pxSJgQkLMazgffk2cv19Y1bt27mjcrKAltdXoZQzKdO67hdKRe3tq6eHJ8sLy8trawomiogZEKMRyOaUs45JpJEFEmRHdcOwgBAqEpyptnMZSyMCRNACE6IpMoyQsixncOjI4zx632plMqGoZuGrqgKRjhOKKdMkmUIBUScQMRoQlkqKJAIieP45YttP4gkLBWLRSGYbc/Pnj1TrpTDmKkqIQTLRH32/Hnr5Hjr6hsLzQaRJIwFS9IkTSRFQggKgSDkAglF1cMkTCjFBBFCCJYY4BwILkQcpwClqowBolykCfMkJPmB//TgyZ3vfvnk2XdmTq7WS5lsZvXUAkS0Nzip10oYGoNe/M2XL48OjuuVhcBhs3HgO6k/p4yZ40EM0jERvcsXcDHfsDK6LCsYEBoLhASCCAigEBkpYGev/fjJ3vFhb2GxUS/X6/WaH3iTych1Ya8XEhwgWIwjr9/rG5oCYJKmtqpjmjLH9d9+9+aNN994+eKl484Go75uqpqGKPNDLwIAFkq6649cf4IgTnm62Fj6+Le+v762bphWu932bBdy2Fxo1uv1UqlCU5qmLEmZruuKIkMIooQyymVZxhgwngxHc02TK5V8GNLpdNbv91V9EQIYhFG+WMvly7pu/MM//O3nv/70o998//vff7dcsobjHkS8kLMmk5nrTFQFP3nyoN872bp82dBMjGUMCYGSAIgBAAEkWAIACME4ZxARWUISAUlCfT+RiEwIQQgDINI0jpMomzMgqvq+Xq1mMzk5jFPDEnrEsBxW6rpmVD7//FtVlz9a+EGhnD1pte49uPfFnc/Ho1G327516+133n2nWW/s7m5//e2dx08e9bodx7Md27adecICWZYBAUhCNA2SOCZIhgmbzUZ3737d7faev3gURj4mgMbpe+/f3NxYd715oZiZzUYHB7uKKq5fP7N+Zt1xbEJgvlCAmDSa1SgODo72VJWcObvWWKiGqaNIWqlSfOP6m+Nx/9tvnnXbvc0zK5cvn2UJO9w//OST+6tLC1tbZ2fuTqlQ3DibOX+hfO9evzdwddM8vbFUX6u2OseO5yNCitXKgmxdvXq9VKgCIbWOukmcKJJaLVcF4/fv37v37WPbdqqViq4aEKL/9Mf/5+vfB2EYBkGkqornebVa5a23rjWa1TQN9va3DUOv1spLS4uZrJkm0cOHT5eWls+dPTse25TFaRqpiiIhDIAQnAkBFEW5dHmrUMh//tln2ZxZr9Vf7exSJsbj2b37D3r9QalS9V3X9/xytaYbBqXUcWzKmIii0Xi8f3gQxXG+kFMUsrzSPLXaTJLNetNqd1qu65iGMRoPpvOu6/k0ZQgBmoJsNr+0uLK8tGrbQb8/lYkuYRkIDwJBE9RpTRVFUTQlDkMIgaJI7HWFNY+CKB0Ou1/e+fm70turp08Nxn2ojE+dtaTOvFYvX7/xRsLCg6OD59vdejNTrWdOGwXVYIPRYUodhGJJ4opKUgA5R8PBTKRWdsmEnBEk8lnz+tXv37xx87u7X6cxq9cFITgIvTiJJTVhcD719ipCyZfIG29eKFeKmi7PnBqWUa0Zlorl+dx78PguTSQINEUyvNDjACytrJxaX06SwPPnQeTvH+3qmqlpppnV4yDQDfXKlTfLpZokw7PnN/zQ2T3c3zu4P551onjGQFhvFDcuNZ4+ezyc3yOZrGUYhmVZlLNOt7u7t2+YRqFYKFdra+trFy9ftG3b8V3XdxqN+mQ2CSLf813PDcIwkmUJY8IFNw2TWPJoMEpjihByHLffHw56wyAIEcKqaiRRlMSJaZpCQM/zIISyLCOEojAEQOi6xjlNKQ29pN4w1jfrb928rBkSTaMonSiqfOPmuVNrjecvDn79+aMw4tlMZmmhibDi+6mhGhjLmmEywfLZnK5lgmmcRAxABCFGUJKwjGVJYJAmlCACOAAMIYEIIkBS4yjZ390PvABBSDmTCZJkgggiMgKUOp49nU0y+YyVNWKWOIFbLBY1RbfnbuekXy9Xb968bs8nx4cHB/ttTTErpWbnpB9HdH3j3HTsc44YS5KUCV+kLAwTAKVoZ7+bK4QpA3e+fXB01Pf9VDdzZ86t33z7VsK9e09vx9SjyKk0TY6dMIwoC4CEMIJYxXEaQyArVlYkQDX0XD6PMEIYb21tCcAgRpgQiLAQ0A+C0Wh83Or4XjibOr1er3PSabWOj48PwhBKsoYBDDxnNpvZ40AnqQzCi+eWazWLsjiMk5QFno2yuZxhZTSCeOy5Y//yla1afU2S8xvnLq+c3qgtNDlupGI5pO7znQePn3vd3snYH8Zh2uuP04QbauYn/8O/W1xoTiaDBw/udjptwFHgJ1BEipx/9+ZHC9Wzt3/9Rev4+Nveg0a9IYQY9UdQKBgrAMkCC4iJpiqmhCBGUcyOW10AOgKLMIwm45kg1MhLxbplFmVuu1ALfT70PbswAlBfrFYKcs7XkpAYiVCHSs66enNRee7u7PSO+u1Kpb566lwMOgfd+WQ0c10/YxY2188bOdCQcqae1VSJiwgTgCCQJNysNybLExlLmpRRSLacW5YVSZIxJNB3E88N73xze//gaDybFsrG9bcuffgbb1k51XaHewfPdB0pCqyUM4alYMImk7HvzwPf8xwhmIKEYenJYOQ8eXFQq5yqLZXWzy0aGZLy8dBpjd0DJ+oqQuUwMTPWwtKCJEM/mApIFE3LlbMQJJIMjnutSrFOsNoed44Ops5MXDi/3qjVMlbGNDWdwO5JFwruJYOJ891ibbq6eGZ1eUNTVMA4RLyykjt3fa1cM4UUFbAysNM0CCAI4nge+JSzqN0+8X3vRz/8qFQsxmGsSIo9n+/vHXheHxnZhUZ51O8pklopNJqVU5X8cq/jBTZCaeni5sVivlYsFoVIMRGqJkEgOOACJCftg37vJImdKPLn9jSbyVhW1rIyccQ0LRMHLJWFjIhKJApiKiIhGEYESzJLE8EpgIIQDJBII7d1su+Fs/piuWCaxYIJodA0HUD55GA0GI8cChZLl2VVjVI2m/sozZw9fWvS+bJ3cqwuFXheFgD7UahgSTEx1lipkL1ZvBrFoQBiHg/2D/dOusdYwRELdUNP3dQws4Ze6vZGEsxd/fCdjJHTZF3B6nQ2xTN+5eol25v2J22eoGZ57cf/6t8dtLbn7mR4wg92PMcWtfz56kazWV1aXTgNORoNRr1BH9RQpmRuXd+yzGyrd1zMV3RNZ4wBiKDgnOMzm5dkWfrq6/xw2EliP6tXa/Xy1ctbp+rnEYJrjaCQrxh6yffE0X5Hlu3F5ikqeBjH+UKBcyyR3uLCciab8f2g2+4ghM6dPy9LUuB67daJbWPLVHnKXMeZT6a6biRJ3B/2kyiNExonLIwoAKRQrFqZrKJpfhAQmZiWGQY+wTCXswqFrGXpEiESwQiJf2bVmZCIGobeaNzN581er/9Pn34KILty5eLKykI2ayDEOeevxYsIQM4YpQwggBCSiMK5CMNwOp12+93+YDiZO/uHnYPjzmRm99vt3RfPL14826wVf/WrX2azpmArs+VmxtIzeeu9D9/LWFYml4nSGEEKoNB1FQIEIQYCcgEEBLIsSxKxMibngnOh67okSRBBx/EgEBihk5P2bDZL4rhcLudy2deySITQ65I0CJFECIIAIRAGCQJANjRZViBNozCZTeeO4/i+ryhqLpeDSHBBIRK6pVtZQ1VlCEEYRa7jTud2krJiqWpmsgIAACgkjEBOCEMYCMG5oAIygDgGsUQoIRhhBlGCgUAACCEgZlSwWDgIEIiRgKA17D95/uwv//6vj9pHhimfOrVy9drW+Ytnv/j15weHe57vpAkkhGQsedgfurY36rSSSKSRkKCKgWIYqjMPsnnj1jvXVk81MhlZiAQCghACgkGBEUZAgDQW81n04N7TFy/2OMAffu+Hb79zs1gqfPpPn/YHE8pIEPDBwBkOJ64TSKRIWaooxDBkJnyEQKlsFYtZIdiz50+Gwy7GjEgwScMo8jXNIIQghDTNkCUFIjQcDB132u4cbW1dvHr10tlz657txlFULJayGUvXNUp5ShmlDBNCJIIQpIwzzhEEEAoAea2ZYywVgJZruXpTry9ovu8jhAv50vbu0Xd3n3U6XVWVf/t3fnTp8plKueR6vmmYhCCCkeBYVczVlfVXr17szvYXG0tqQ9U0jfM44QnnLAhDhDAiBksFBEiW1ddAtqoaCCEAaJrGlKYYY0wwwlBVlGw243nzg8PdwaiDCJjNJ8NRz3VtTVOThE6nzqPH2wmlj55cONjff/ny5aPHj3RNX1lZ/u3f+Te6rr189eRP/uQ/zexZGPqt1tF4PHQcm3FKaYIwh5gCBDkQAKWSigrZ7Nrp9c2NM2ZWT08iSiMBEt0gxVKGsXg2HzMW7e6OBpNRtzd9+91rP/jo3ZTRmW1nMubzV69cz9NUw7YncRKpKtnZ28nm8luXrhpWngue0nRxceXKlcv/9OnPx8PnEsoeHL5qtQ5K5cyFSyvnLyxoZijpTslE3/vBleZS7vCwe9zajYG9srmCiQJg7Lrh0uJKrbygacagPxr0xgd77W67rxC1UW/mc2V75jrOrNvpzmdTIQgUECLGOaeUxXECINI01TC0629e+73f+0m3dxLH/ps3tk7aLU2TP/zwPS54p9OhjC0trZw/d6HXHaWpiMJkPJpPJ47neBCytbX1n/zkd1RNHQ4H9caC4BwiMh6PbfvRzs5B6+goiiJV12VF4ZxPp2MABOMsSeKFxeb62tryyhJldGf3hR8EEDJNk19tZxvN8vmL6xcurUMAMCZffvllr9dHCCiKpKlKkgDGRKfdc+0oilKaUoRJPp+v1iqyRITgs/lElhVN03Ze7YZBgACSFCKrRFZBCrisATMPEj7sDJxXu9tz/7jc5JJpLC4VTp/J3n+wPXf2c0W6eba+vNIEkDv26OnTUbWpTUb+SbtDI10hJo3lhcYGSC3EdcASmYB8XtK0DISEc2BZVr6gpKk7t/vd3kmlUs1lVQ7nz7e/gUjK5DXHn/RHfhR7p04vVKtVIaCqWJqSPToYHOx19/ZODg/35vPpg0ff1hulQsFEmEsyzuUyly5dxhiPhr0H9544M1dTTEUhtUJR1uLWwfZx54WRS8rNiqKX3WC8sFA9vb6yfrZk2y7J5TOGYeq6QSl1XG8ymQxHo9Fk0lxcqNcbN2++PZ/Ptvd27t2/W8gXFU0djgeOawd+YJh6kiQIUun1PQ5QkiScMcMwGROD/uDTf/yn4XBkz20EkCwrCGJdMyllgnMEBRCCUcYYwwhgBOOYAQCq1dzZs43LV09duLgKIJ3b0ySNKA+iBCyvlCAWJyed49b8df+DJCmMElnSICRQkCSMBceGlpkjh7NQCB5FaRwnnAqMJIgRh5BTEacJoEgwIShSsBoHyc727mgwiqJIAEEkIqsyglDBsgIIJCBMwrkzY1CEUZAkMYcQcESI0j7pEogFBwd7bddOjo+nnB1ipO7tHsURM818p90PY65pFkAMEqiZmh95B0djig4qjaqmGzMnSLiQdbVQLRRrOdXCIOGu4w0mLcYDKyszkfU8EgYxUyUZm4Zi2lNGRapK0DSt5mJ9bX3NymQp47ppCMAoTxhPEeaSJIVpGqXOYHwcBgkCZH1z5fLWBcHgcDCYTWfzuT0ZjWfTaS47dWaDwJ9GNH36dDQaRmtrJUvXGfcn814STX0vkmWzkDXwaXWpkS9XM7KazVlEIQyL1FQNQLS5DxOHD45mvd7M9e0ojkbjOQQyyGUss7K8tFmrLpwcdwe9MQKEMhH6Sac1PL28+c5b3ytYteGgFwU+QsD13Eqhvr/bHgznACKiK7KssxQxLgAQlAqBBIM05TFAvFgphMwROJm6Qy55rjMGIY+XAAAgAElEQVT10mEMphGwJ/5xNmRZmCqFOEdAEglszijupsRZWleMQuPZs+dG1lUy9izcnnW9l893CVYq5SZSgiikzszvPR3rilkp1ddPnSUEUyYq1fzFC5unlhZpGj19/PDk6ODU2qmFhXq+lE3jwJ5P2idHgscb68u33rly6crZ9c0VN5hCSNdWNiFF3db46Ojg8ta55eVlzHUiZpJwBZQ4ldKYjMfpSXvc7Q8vXrq2ea5ZacqTeWv/6OV3d+90BwMgpZlC0+J5SpULFy4zke7vv/JCN47G7VaPyDybsTKG1u0FUeBSpufyiqJCP+LjeQgla2FlKQqjl7vdOPAlLHgh83Rvb+eod240LBWKGUOvVguRcDw2w2GoEVSomkoPelGCJdrpH6fHEaNpksaKimbzfhTNfd/LmVkEUbFonhx3DtyDXKZMY1wurA660+cPBztP3Ldvfv/M5Q1Lq5YKNdPKSLIEOAcQYMQZYwJyJIFcQa+P8qomJWns+V4UBkmUOnOfUhgFTuwfmaYjy1oUBYQwInHGIkmWVF2TCZYkSAjGMuKAJYlPMM1nJRo7IzfggFXrNRDzxE5lZios4QFUeTmasxcvtheXVxvFDQWU8sZivTjGQINAlhVVtzQJI8kAWGWyBbScGo/syWR00Jvv7O52e51MLo8J4QB4fpQmjGA4mXgEDA6Pj65cvpgrKs58trxmNZdPrWzolJFFX5FUkgjKoJm1iq4T9rqDQdeVCDmzcYklyWwyBGmSMS2IQbmeATg9bO+unzprZfJTZ2xlsjoxEML/nPmBuFZZyGdyhXyx1zsZj/pJEmQsvdlooMRkjFWzpw01g5AW8hBCWVcz1UrTC327ffL8yUsik0uXrtTrdcM0KE1ZmjqeE6eBrmUtSyWSGE66o3En8n2MkKUb42nXdtzxeBqHieuFw9EcY9mwckGcKrMpwpIky5lsVlJVx/Pj0O8Nu8V8zjQ1giBGUNfUarmiKipnvH0yZIwtLjaH4/6LFy+ev3z2wfvvX3/jjWzOwggKwf6F0QCCcSAAgpBzIQAUHE3H0+NW6+nTp0dHrU6/O53PwyQ2LOPHH78/mYwfPHxQLEDHted2J5NdwCRNmYdwmivks9mzEEIEkQBMACArRMIywRLGkuCCMZ5QJssSxlDVlThOkyRBGL8u3UcIOo7TbreTJJEkqVQq5nI5TVP//1YWjF/HxDCEQABAiAQF4BzGMQ2CwHGcIAgoZc2FumVZsiy3TlocpPVmNZMzZFVCBHIugiA4PD6GiDSai5ZpYUwoZwhQDhMBEy+cJ2lCeQKhQARgCSIsBOERTylN0jQJo5ADjgnWDJ0D7oX+aDQOgxBj8mp758GjJ89e3otimssXC7kCFKTTGh3u9ff3hmEYQihjjIcS1FVTUwx7Ok2iGAIgW5Jp4bxlNerrly9cunlrUZGnXpQYag5AKoQiOGNCEkACgEAEJVnYzsRxpxDys+c233zruqxIAItGs/7o0ZM05YZuvfv+bxwfdR4+eDwcdoIw5IAtLS/Va5VyqRyGyXffPThudT0/IpJiWllZkgGACGHGOE0p5wBibJlWFCVpSp88efLmjbc0Xc3mTFYqsDSViEwwgQgCjCFBmCEOBIcUQEhkTNA/13UJAIgMGUM0BUnqYIzq9ZznYdf1BqPDh4++3t49qjUWzp3fOHf+QqmYJxjRNI0jageh73u+jw21lrG08chznZmiqLJMJMLidO55c9sZz2ZjyzJXV05zIEGoYmAAzKGATHCEkapCzuE/hygR8nxvMpnM7fn+/sGDB08QQXEctdstx7VTGquqGoRhGEWLi6u2M/v3/+F/dx3Xsqwbb70RhaGqKo47+/KrLx48uN9pn8iKZBi648yD0E9pDKFASMgKRug1K84Q4ohIRIVh4p50Do9aB/bcLtcK+XzeD8L9/aNuv62o8PTaEiJ5ScPPnm+XioWz59YVRd3e222fHI+GU8d1yyUmEQKAEobB/uGRAMhxnbNnzhtGRgCBsESwvrF+ZdDv/uzvbu/u7WCSXLm2XKnmMjkpm0dzuxX6wcrqQrFoVSq5T375+WA6xpoycWYCwHy2JEnGoD/59s4Te+6loVBlKwrSMIiPD0+UdXP99AZg8PnzF48ePSGSQghhLAVAEBnrZiYK0zCIJElN03gyHVNKoygajrrdXtswtG63l8lmVUXL5/Ou4+7vHZw7d1FVzTRh33x9bzyaKZoMASqWileuXGm32/t7exKRoih6bd6z506/1xecI4I4ZwJygASAIgwjAEShmLu8deHNN9/QDd333WnBiOLIdmaTyfjlq5ftzlEQeAAAiSi1WmNuR7adBAFXZAUAnaYpIbKsZFwvSikrlouMx44/XijUFJUbhnLjvZuWkYkC6jlO+6QPBKZpLCBjAOSL0sqatbyalXXPDfsJb6e8w9GgWJGrTVysgkxe5AuICp2QOA5tRVE0Q7cUHTMVJT5O49S1VD2f163a0ilLrSBhKGJHJyPAsGHiIJpOZidCBJoOgmSeAh9JVFZ5qWqunV5/+Ohp67CXJEIIgBBUVCTJuUxOyWXz2Ww5a1auXnlzOvZ3d4/Ho1mv3z9pH+zsPYIwzeb0ciW/tNzM5mXLysU0rTZVzQiDYJgv5/I1HeuDFLWxNl9bKtaaRSujDUddWZYwIgipaRoQK2Oqqpamqev5juPJijSdzafzWRTH3Yv9wA9nc/v4uHXv3v1M1oIYuJ4T+AGllFLK4pQxbuiGoAAJnMRJmlCMomw2H4Xx82cvhAAEY1kikixjTBjlBJNsJpcmURT4YRBIEsYIhkHIOc8XMpcvry+t5CxLDyLPMOVSJet6MKEJgDCKPV2H7753Kfuk1e8608m4WGxqqsEpTNIkCtlsPoUAF/IFwQCnYjQaxzShjArOZUlghOMw4SkXTKQSExywlMtEikN7NBhHYRiGEWeCECIrMucMIYQw5EIwQMMkGE8mtuuFYczThGogY+ZdJzw4aE0m08CfAyAtL57CBOztH83mThSx8cQPwpgxIBKuGxpR5USImJGUpSfdqRNR0zQ5wLKqhlESJcHcmXZ6LcOSAaS2PVE1ZBgqQnlVUT05DFwuEy1nWXnLjHxpPk4FSChPwiTiMEtkmQORsjhOAwGYoDRx47v37j169PjZs+ecwXK5/uabtwpGppivnD27MZ06w8FYcMEoi+P45HBv3D2ej04GvRPH9fr9sFhSddMyTR7FnmPHui5pimE1jST29vdeTOdxsbJTri03FlZK1bpmGl7svXy6//LJoRM4YeInNBKAICT7XvrV7XuBG1+/vlUpNcvFoe+5GEmyJg37k2aFVksN+aKaboYYQ0JgEsfzmfOLT2/fvft0MrUVQzELZiZvzt3ZYNhDKYAyQIRwngAJCCx0TeOA3nv4bb6gQZj60RRKiazzkE2dWA6YLpnMlEgS0RTN3ZiFzFMtrSCjTF8AOLej47GD/CimaEIZcSIwss3p2LWnvu+mLTvsdI+LhQxNQbc9nNkT3ZDqlSWeUgSgJLG7927f+ToulHIvt1+8ePUsSd1TpxYubV04f2ETCnHvuwdGRlVVKWfWXXc+7ifdQ79R4vVCtllcLBix6/hRKsKAOk58tL/j2Cxj5RaWarWmxcB4NH110n9k+wdx6nKBAcyXirVy8dTls1dc33dmHsFw7sq2cxzFjjtJFNTQFBkIhTNeq+eLxYokKxASIMB+qz2dzAZTx1AtVTUSCGzfTuIJ1LDaI6qEr2yd5yDS8speexeRdGm1ni1kiAoA5r3eiWfbKytLectAkHf6RxnDzGSsOPFkoloZSyKKbc8Pdl6mEQHcMJR6Gsxsjyq4urSwtrC4wGgCIIWICYGBQEAACROEARVpc7G2sFTGBADAKUtn06lju0EQCUA4hUnEZFkWQNAwAIBCwP3YTtyIjagqE0nGREKcJ55vjyf9pZXFYjkfTsPhaOgF/uLyquuHx63OuDP13AggJTFhFAG7H680zIxUUUF2uXo6Xo329rfn03m5lDWzhu/Pt49eVBYzah4Awfc7r7rdLhe8PTxqddr6bEyIIjgYDieFfGV1eaWQBZBL+639QlkNk36/e1Sr5ZrVHCctWcPlLPIC1/dCP/B63aN2u2s7QblQUVVlNBgc7u8O+51C1rp04cLa2nomJ8+mzs7e87NnzmQy2nA0pSKmPBUccs6hADJRgeCSLl04e21tZdNz7TgK4jhMkggJLGG0UCl3un0/sGuNpWKxnMnnNV1nHGbMXL8/1Ax9dXkFYoghNEyrVC4gwuPUt92EJokfTV/be9z5PGNZxZLaG/ZHk2kQJKaZI4o0d13H8WzPc/xAVQ1VNyu1OpJkMJ0nSer6wWQytOd2LmMauoIgUGVZUKGrquBiMBxmMplGs3nvwf3BYPjG9evnL1xYWFxQFIVSyjmXCBECUJrSlGGMJUmmlAmAOBOzmd1u9w4OWq7ry5Jeq2lMxNmC/taNcy9evrj9Zf/ho4kAIl9QVA344fT5y0eyCnRTrlUaAEBKKQKEQIKRzDlggnOaYogxxgrCrwuaGeOvR/2vKcqU0slkMpvNwjCs1WqFQsEwDIlgiOBr/B1jBCESgjNGEcIQIgAEozyO4vncDoKA0hRjaFmGLMuaqRGCOWfZvJHJ66Zp6bqBJRGnEcFSQuNev1euVpeWlhCRXD8MIw/ykNIgSf3ZfBJEPhcpQhwgLiAlMoSYxzRMWZwkoRu6AvDXWQABOOXs6OjI9VzTNA8P24etdhSHSQy8uddrD8dD2/ej2dSJfOh7oFjKqoqSJAmBKiZAVmIgBISppKZmLq03pXffW2s2rFn4aNKyiTCa1c1KcTljVYTAaQIpQwhphMgApUQWmby+tNooVbNmRhGQn72wplvKZD7iHOSyxcb/x9N7/miW3Xd+J958n5yfylVdVZ3DdE9mEJNIUaJEQZQgabFYr+AX9r9hwK8MrV4Yay3gtQ1rtZRgrQEtJVEiOeQMh5yZnpme6Vhd1ZXDk8PN+Z5z/KJn/S9c3It7zu/3/X4+7aW5ZUVpIKlSlipZFkKo6Xqt2VgplSq6nt288VqePTg9O1OVIqUSFyDP0mLJrFXrk8k0TdMwyijVEGKOF2ZZjjHOc44RoarEcpbkTAgAX9a9EOY841wgAAiGBBMAIRRQCJAkEUJQ09UwCBjLCYZpGvd75/c/+TRM8itXN1577a1Ws2OYRYwoEAACkKciS7HIqa7WMIYEC1WuJDS1LU+WUJLiMJ457shyho4zjRLTKDBKSwhqDiO6ZgKB+iPb0IvFYoVQ+eXEOgi9/cODTz55MJlMJ5PpZDLJ88wPgvF4HMdRzjNCMBdc1dRLm5vD4fCf/unHy8tL165da7Vqjx49efL07JNP7x8dHV9cXGAMZVl2XYmLnHMmBANAQAQIxABwIdhLMCCAzPVsz3MPwSEAUJXVQsGUVJJxIiuk02neuHH5tTfuaYZyfnHe6180GgWZkEq52Gk2l5cWZzN/MBilaSgEhABCQDw3PDo+Ho2HL/ZfmEbx5PS43x/OZ46ulnoX80/uf2oWlXbXFBylae56dhBPbGsiGF9Y6MgywRBCgdKEOXZIqQ4RjiPuWbP51Hnx/LBgVAp6ZTycu3bIc3Tw4kiTC9uXrl6/fhMhsrv7glCCKclzwBiDECCMJBkzRrI82d17HoSOYejFolEsGbZlj0YjTdNarRYhZDgYX1yM0oQ5TsQ5sG375dcKAKxUy9VqOcvSMAzCMMzzPM0yzliWpVzkGEPF0BFEjLMwjPI8J5jKMmk0K1/68lu3b91cXllyXbtUkpdXmgjB45PjDz4YFoqaaegCgIP9Q9t219c2HSfU9NJ8lgV+zrMEYblYrLSa3cl0IgtWq5XPLo7m9oQoiQCi0az9/ivfKJfKg4vptRtbrVZHkfWd3QczewAIWF9fuXFzRTUQkXIGc1nhXuCdX0y2Ly9Ridv2UFNxu1XVNBlC4LtOSuV2s9WudS3HLkgLV9aXuq0FUy9ToiIuK9Qs6NWzct+zHZkqjFuDkTsYvUhSr1jUlla6tWZ5MBioirawuHbj1itpiqMQfP7ZY8ZyXdcWCg0umOvaBBPfj3t8/PWv/s6V7Vs3b9178OnDXq//+uv3fvLTf3z0+GPXl8PY9sP52fmhYZjlcmVre2Ntq05o1fVmdnDs7h/MvTFR0lJVQ1g4rjOd2uPRfDK2+33HsnyCMMIEeYE/HA1t21ZUHWKUcz6eTB89etz4yU/iJN4/fDEYDAbDPgeMsUxAjghIkySMgjiOwyAwVFOV9JcIY5YH29tXFUmFHPl+kKY5z7ksK5SQKIwAABAiICDjgjGmKBQCESfx0tLCxqWVS5fWUjYfDEeFimoWdd1UGOAmQbqh93sDVUVbmy2M9H31/MVen/O5qgJDL1hzd27ZURSN+VhwrhtynIT2zGbgC3xKRjmGOE0ywAQSCOY5YyJL0gQmjPEkjrlgQgiMkaLIqqblLGWCccDyPM9ElvJkbs8dxxcCy8QkiHIG0yQHPOa5wBiUSpWVFSPLYsd1ZElDWJZlM05yy3H7g1HKRR7FoeWUK4VStRXG3qA/R9iuN5qGIUXx1JpbqiYjuGZoOkZMZEItGrVy2fe8PJzzJAYZNA19dWlpqbsduOKT+88iLw78eX9wUTBlRSmHkZfxWMBcUUmexbY3efT0/qeff9ofDIqFim5K49np+fmhEGRr4wohChR4dXWt1WyXikXHmg7Oj4/3Hu89+3w8PEU4VwtKoaRoxorv2bY9yzKWJDTPJc9Nzi8mD5/sakbVKFaLlXq1WS/VqsVK4fne89FwLDDIGEsZ0HVNljWC1bPj00qx9K2vf/3K1vUkSt5//91yUa2WahggBIAsUVkigGMIxPLicqlQZDlz55FrRS/2j6qN+trmxrWbV8bT0cMnDw9P9/zYJRRSWc9E5NpOo11AAOw8e1Isa4WCnOURIliCNM2yIIrDOFEkmVCJSpIXuIzFpVIRAgFYZlZU1/GHs/NCpaDrheWNtmtHPI97o+Px0M5i0Kh05vPZ0enkJ+8wa+qOBtNyqb69sdXaWMuixNC1Trf9v//H+7/85S+9MOQgNUzl1s2rm9uXOgvtyWRi25bjObqplSvVVrMpwXqjaIDlsgpamVurdS7TkhyV0tF0Nowns2iAQalRo2srl8qlYp5HYRSNxqf2vN+oFyiCrpMizprVyq3rNxYaC9OZ1aq0m9XSzDZeHARpkPlWenbYW1lValVzPptMZz4Twc07twyj4DjeT3/68/Pznq4VzYqOVN6fn7JMKKoqlCgBIE6z0/GhYShaxZjvOp4/4zirNopmyXDtOQcMEKEakq7JEAhKMFUwlWjBKOcJGI8s38uiAMynSeSnJbP01r23yE0z8hlGuheEkOaMh4xnkCMqqQiSPGeIoBzwIHAlGSsKBTBnLGU8loy8rJIqMglVAEBpkimKAQSczxhEAiHhODgI/DiOOEuT2LMdl1AUxu7M6WXHztwtlytl2xqd9wZn52c5Q3HMranNOTHMkkrNdr223N1EVDaI3qm0JADS0Bv0ztIsdgO7XDVmnv9w95PFSzWs53EcPtj5ZDwaLy0tc5JDGSV5iohEMI2jxFgs3L59V1ZKUZgM+hfD2cnxxeT8dGd9rbmVL7TbNcpJmmW9wdj1szACR8ePhyOb0sJbb3ypWCg9e/Jk2BueHB371bJC5TiMp5aVZcwwiooMOYtPz44KZklVdQQpFAgBBARijHMGCJV0rawrphA8DELHsRRFk6mEETk8GM0n4d07K9VaDUsUIMA10KoLs2AkWTIeDXOeqZrSbjQqVVNSeJKEtmeFvmu7fUWmjaqpajnn+cw59+OxgKlZUNqdqiQbuqlP557rRYzhJGVe4KEZdTxPcOH5XppEjOee4/nlYqtRKxWLgNOzk14cRmmSyIoyHs93dvefPH1ab9S/81vfLZdKsqwyLgSAECIuhBDiJeoKAAwQenn8IgRput5stra3LyuqZpimZsjP9x4enuzs7z3Zefbw4vyw1W7phi5JKMvi8WTY6/fm9nw6nX3nO981DBNhJBGJIIoEiZOUMQ4EhxgiCDgXAH2hlCEEv+Tve75vzefT2YwSsry8VCqVFVkG/y37RTB+SesCAGRM5DmnBOUsS9NkOpqHQQgRIATLilQs6rIqUUwynjKeCsQ6C1UhRM44JQKAHACWcx6l4dyd1Vp1RPF5vz8aj6aTERIpF3Gex2HkAcQ1Q2YsDiJnao0AYogwAFku0jQPg9hDBEgy8UOfixxT4voO58wMTSdw4iwI/UxXiwW91DsbxHEaRSlClAkIBYnDFHIoSTRNYiFSiHOqCIw4kcNi1VhYVWTDnfmzYf/Us2KQaednx8vdq53WRqlYR0gDQIYwwUzJOVxY6dxLb3eW6t2VBlLyLMtmzmjm9NQiajY7umq+//4v7t9/cNHf73Q7xVJNZNl8FmXJmWtnf/Knf3r9+vWLi4swAhc9S3A5SWCap0DAywsbX/vGN/ae7x7sHxweHyVRIlFaazZ1w4QIeW5MMZdlKc8F5wIAgQmCXwS/XirKABMQcCGAgEAIBjIOKcQQSrKMkjiyLP+Tjx8dHx0lcX77zq3ta9cqlboiKxjgOE2SlOWp0HWlVNQIquZMzOfzo8O9LEkEB3u7+65baXUqlLI0xmlE8lR2rPz4cFQoMkXJEZH8IPLdYG//cG11Y31dYrkHAeEMjiazw+PDk9MjIYBZ0BrNy/sH+07gVBtlx0GOa0dxQCjBVJ9OR5PpOM3ier2GMHr//V9+/vDxxXkPE0gwVhT5JXE7ZwxjCAAXggPAEUGU4JfOUMAFRBBCkKSJEABjbJomB2w6n/QHPUmSOp3qm2+9+uabry0sdgDiTKRXrqxCkD96+IjKEiHSYndRkfW9vf2PP3ngB0GaZQCTJGE0zjBCjx8/tiw79DJZ0g6NoyTmWZRnKfvy7btLKxXH7Z0cDybjHsBBq1ld6HZcJ5hN/clkXi6VBZUwUhv1Tpykezt7WSIoVu7dfnN5aQMJ+jd//Xc8g4vdZd8NWSYCPyyXK6ZZ1HXDD7wsz4yCCREQQHDGCCQaRFEYWvOZZU1VVdnYWF1ZfRNCyXWsi4vBYDCJwngw6I9Gc8+LLi76GNEoylwnyHMuBMQYZll8fHp40buYzid+4HLOMcGSTGSFShLlnKVplmUZ52nOsjRJllfb91678YM//F6pXPR9tzeYEgKrZtnzfc8f++G402ktLjRXVjpRYguUChgXisrScltwJBhRZd31Yi5gECSeGyqyVC43bNcJgmA8spgQiKieFyPohlHw5lv3EJA4FzP7xIvG1brS7rRKpZo1D6MIM5HGoYRBXabCmZOjbDruRdVatdswddlyHTsMA88LfctKS2UVq+Va3SwUS4UKJQrPxcVZP437pl4cjl4kmdvprAXR+XQelysSwo1KpXbn9t3Z1M3ip6VSo1FdJXCxVslWlrDnSFHkQcQkqiYRHg3dk6NpsVhdWtgYT3yWWXHExyMPCu2V23efPXu+s7NDqRJF7Px85HkWQqhUKoVRtLV1qd1uPnp4dHKyH/iWokmlsu7YcRAEs5k1t6bj0XQ0srOUco7I3J6XYQUTxHkWRkGSZlRWGo06AGgw6P/DP/zD0vKSpEh37tzd3dvpDy7iJNQLmi6pnHHBueAsCAIksIRlgomgAABYLZfbrYVKqbK7u9frDQQDxULRNAuUEMuyhsN+FAQsZ5qmISgE4JTiGzeuX7t+OcvDce/MDUZmuYCpJACSZZOL3La8eqMNBA38vFSMDMPP88HF+VBV4xvX70pkNJs6EOAsze2ZNRmFAHFZppCLnAGRccYYgEBkAkFMEKFIEnnOMpHxjDMuOAAAEQJVDZvFQqlUyEEeJkEYeQAIgTkDHGKEEM5TgSUiUUWRtYJRUBQZgjyKHM8JkiQyTLVaq6VZipGsaiUiKfUwknTloncxd+YQC0MIBhCEMmdCcNisLSiaUi3XbNtqVlvbG5c3N1c9336x86KsFit6I/dQ5s3dUaiqhXqhvrG4urm+GUc8cQPXDgpG0TCp404sZ+B6M8NUao2yTgwm8lxEio60AiYWJzILk/nO7mfnZ/0oyCx72O0uVUrV/WMnyqbrdF0r0iW5qhnrVnCK9eTSpfVup6Vpymw6HQ9HsjJ17DAI4ijKJVnHGOTZme8J25vuH13kgKmmdml7PcoiiAWRCIWaAiAASJGUSqXWabevX71SrVQ1RUmT5PHnj3TFKJhFQzVZHp6f7dfrtYJRSqJEIlQwEYdRHAeMRaqMljqtV2/e+vo3vpyL/I17dz+4//5J/8iL7f74nCF1u7nix3YQWVEaYcgBzwXMhQCc45TxQBe+A6EhEwyzHHi+FUiJqhcMQy1JxhqkJ6fn4/EMUcIRiNJE0TXXCXdePLemvjOLfPvjWqVNkfLDv/0b1wpUSXv17puqKtcbtY9+/WtrPq+Uy6PRAECQZaLdqV++uv4bX/9KsVyM08RxnWKh3GkvfvTxp9Yk6dQuNeodrWteWuSKrBVLlbKyhDGlInHgeR7GvjVabG2aBaXRMG1/cHJwsrhcmY+s+dDSdaWkliq6TnFxodFZW1xIkwyBfKFWl2So4vxk96mBi1TDK8trEIrp+Bwhz3Kmw8lTLM02Njfb3YVCJZNmIUPMjSmDnqAwTqM0JkEmtRrNUqHiBtPexPdcl6hKo9hVTT3NOUCwUqsDzB1n6sdOZ2l9e2sLMH744uiDjz6+de0ez8ijz3d7J/M8Jgudza2N21uXbm5duiqY7LtpGLmSyp1gKmAMsSBEilmS5yyKElWVIYK2P6Up1ISkKhjijMEYk5TnYRB5POZJknqeCwQUAua5MM0qpUbPOpeoVO/WNE2dTsaj5xedWrOztHr55tp4POacra4vJ2ncGw48z4VIodTotrvlSmtxcZ0zWocxJHgAACAASURBVG90bt54ZW7N0zwqKBKqFMDGCpWzi9Gx5YyqLZmqIkfR0O6xs9h2rY+ffDwZzyKe1GvNy5XL06FdqzQb5ZYk6dVynXFGFQQIUQN8eLB7dvpkMj6c+0aUL2mlOyDi48n45LRvWVEYQUhAs61KVFtf7Wxduvb6vVclRL15GAfJ4V5/eDEPU7der9ZrZdsbj6ejh5/dL+qFol6oVlovYWhplkOACJEZyzLGgOAylTSNUqorsgIhytLcNKo5I6VSTZLUnDOKsch5HMeCC9u2jk4OOGKVagHJmabJksIHwx7GQlJRqSZDwDgOFINlaZxEYaUuNVslRSoiJEGE1i4t3Ck3NL2SpOL4uLf34ng6taazWRglx8fHsiRdv3Z1OrWn4+l0Yi11F4qGMez3Ai/kOdN0bTQZvzg+UDT11UKFUg0jWQjMOcOYICiyLEcIEokSQiCEAIgsywCAsqK02q1KpbK2tqaomizLXOTn5/snh8fD/vncnhXNQqNWlxTF84M8F1xwCPHOzgvfT7/05W8YZgkiICBiAAohIIYUYowpEoAzlmUJ/m89G4hQnjPHcXq93mg0WlpaajYb5XI5y17GaSB4ef4F4v8Pg0EAIACMsSAIZrNp6IUEk2qlUioXZZVmeZSzjOWxJGMJQQEQAwnL85wxAVMAcM74YDw5Oj4dTwa6oXPB+73h/sHh+elZqWBqqizJmErQMBVF0+I0c718PPGYSJDEqAQZSOLUnczHhMJC2VBUiQPgh46kYIholIeO7zlukIR8bbG7fenSweERzz2kEMY5B1CiJEvDnOSNRgtClGSp74cQJIhwqvBKjXaXi07QT1I3ZjZWCEA4jCcnp889119Z2Wo0lgsFM88xocSQ1bfffm3z8tp5/6xY0Uaz/syajoa9OIlv39uuVGqu40+dMy8ayFqGpVzRJJWUZzM7ioTv53EMVLV09Wrtzp39wWAeRzHjDGFUMM3bd17/2te+tb159cFnn0X//C/nxycSla5cuV6pNXIuvvDDAkQpenmfFPCl3Q1gKKEvFEGAcZEzDrgAAhKsEYQ4R3kOxiNv59mzBx8/k2T6e9///fZSSzXVOImyXEBM0zTgjFOKFRVJFGIEGRfQDubzi1qtXK3qDx9+RjApmtVqdwnmJTtDPJYTwF2hRGFWrbHVjfaTR092nj0/7w1VtVRvLL54cejaXpxklmVHcVSult58663FhYWc5X/9w7+2/Wm9Ub24yNxgHKU2yGCa+z/7+TBnQjf0UqVMKT09O5UkWioXZzMrgznGhFLpZX+DcyAAF4JBCCgEgGJMXj4Y8VIoRCUohBBCpFmSplkcxSIXda3W7rbrzVqSJe+9/x5nmetas+l8NBq89957AGFF1kyjuLS8EgWxPbNzLgDChKiEappe6HTqjmMJgHx/FiUxhHngpbVK7c7dq7duX6nWzF4PHuzv2vawWpNrpSVdaY36fhimmlaulHMoyeVCs2TWPRACrsRBIBvylc2bjXrbd+JGpUmEQohCgKtIGssEYyDPeJLkEBJMQM5yiVBVVUzTcGxnOpnJKiU5iuNElqXhcPjDH/6NZfkvvX/T2dyaO5SiWq2+tLQcBmEYZhDSYrFqmoKz1LJmnz/8LIqj8Xg8GAzjODYMo6QWFcUUgqdZGrheHKcsE52FhiST2dy6cn393r0blzYXLWt2fvFi5/kDo6BxuHR4eDifTRaXKlnuTe0Tdcq0Al9cqRCEORBGgjcvLzSby8364js/+9X52dD3oiROCZLSBFTLHSHw8fELSQY8Z+/+4hPT1HVV/fY3r+dp9vH9+wLm1Xpl/dICJro9TzUd9S9c3/cUTes0tgv68o//6aeM59evbqx2lxQFTweuNfZ9fy5JyJ5MvGJhfWMLQBL4zul4hiCRqDwejqMwHCM0GLwgBNabG4EfIiS+9htvNZvLhtkIXHZxcmBPtXp5jYA1e1J0ZgWFrL39+qqsojCynzx5AAWSsWJFk/W19Tde/03HynZ6Z9Y89BxAqXJyMhVcbzY2jIJkO6Mwsjc3b1GKkyQZ9J3R4FGagIPDg+l0yFgEcU4lrijID6IwTCQJtNvVza1tjKQsFWQ2m2RZUipVKrUyxGg+d1RVLpYrhmHGcWJb9vrG+tUrVy5tbf7df/nbOA4GowhwIQSglOi6LstSkiSyTCWJypLiOP5gMPzhf/rPElVqjQYlsqkXGvVmmmamaXz3t35rOBy+//67uzs7YeArqsRZCgCWZVoqlQxNvxhMDaOCCP7ow0eBH5ffvDudzbI8wQT4PquU6ytLa6dH0+FgfnI0LZdq9XJDJnK91rq0wV682OUik2UZ45zzlDNGkIQJFXmKAIIcQQEQwBhSDCUMARBIMC44QJAAJGSFFkqGWTSMoilp1A8d10OMM1VTZVWmEsUYcwjyjCGIGrXmtavXatXqYHCxf/B0Ph8KQBlPHG/OOM85ZLwHsaTp5sJyN8iCRESKSvw4tE4thcitRmtxYUFXTc45RfKV7Wvb25eubV5TNMmZuTiXrUHAw1mxUFmsI5RotuXNB9be451gGphGqVXVq6YsSUqWWwfHB0HodRdbSZ4Nxp4bKmHk94e9w5N9L3CXlxcUVQcCBr5NZE7y7PHO/WancPf1NyVKXdf59NFPF7vtZqO6dqU7tNezZ/Hzk0Moy5drl2/c2h6PJydHZ+ORZc29KEw6ncVawwpSOp1bXuDJPAvTEBIYpxmi1CiUkzSO4iSKU4QgJZQSsLm52mzXnu08Xuwsrq9uvHr39UGvZ89mnct1XccZc8vFRSCgNZ2kcQUJGHh+5Luagt54/bYi6c50NDjvdxaar968/uor1+b+7Gx4/O6vfjZ1xgsrnSd7nx+eBKkgeQwCkeU8EYBDADnDLkVWQcQuA4AnSVivljCCe3vn5XK5YJayHMUxjCJOqJFm8KI/RUDS1eKNm688fPC0f3F00Z8XjJZZ0iDEhEgyVdM4PTo6Ywl8sXv45NGzTz/5rFYvXtpa+85v/fbNm1c6C60o8RFG9ap2985rc8t68eLF9cu3MZZNtQJzWaGl9aVVgmSCJAKUPOH+PNp7ejKeTVViXN7eWFxu1ermj/7xb3dfHM3GI57IC7UtjIAsaxgprh3LAhckNcySTEKNktloVFoVgwV+f3hmFgu/8zvfn7uT3aOnz/c/LxZUo6xY9uTg6LEbTjLmCBT2hj1JxZpBOBQch3nOJpawnDMhgKGZsqQSIptlTdPkYkkbDc9QyjpL6xz5iMaddk1Tpf7wJA2z6XwmIHyxfzS8sD/69cMbV1776ttf/843f09XKyInYZhBIAolXKoXBpPjTx4+wzI3TK1arWVZ9nKS7dhZHPmz+QigTNfpwkJT0bCAcZx4YeSFoV8oFO3YfvD4wZMnO3kOfvM3v6tG9ekk/MU7v65Wa6+99tqt6zcSnh+enrqBt7a6fPv27ZnlWtOp5QQZR6Vyc2u763mpZQWbmzfWVre73dXd3eMkzu2ZZWgSwij0p4LHugYbdWM0yybTc6AESBab19afHTwOnwRUkpzETmH8bP/Zm5Vqu1179mQ3ClJdKrx27/WCWcYInfeO5/ZsZg1G09OUe7Wm0V2qVlt6lM88bzqYXKQsUAvUqBqFCElUrlaaTnRwcBItdbdee/UOyMDf/92PshhQU0nD0XTcR4hhAZu1hY3V5SwJxqN+0SxBASAklBDBOQBCkTQAhRDspXpDQpQJkCRZ4Ef15kKt0SGEQggxgoyx6XT65PmTnd0nDObtbiNhEabpbKZRUpMlWCjJaRYSwjfaC8582u+fZUlYLBjrl5Zq5WbgZc8eH86mQRgyhBTGCRMSJhqleqVWDOJ4PJufn/fq9cb62vq9u68M+j3XchRZGvTGTyc7jmUvLywtLSw+evzYi4J6tdsf9vf3ju9/9Nnm5qVOu2UaGsZIcMbyFBKMKQYIAAAEF5AAKIAAnBBIsKxqsgAgz1kUxO3mwpWtW//yL/9kFsyvfeW7siwJBDPG9vb3x6MJgLBcqXa7q5goAkgQAw4AyxngOQCQYIAxBwIIziESlCKEYBDGL1HFu7u7EMLl5eWlpQVVVbMsz/McYyTLlDGRJGkcx4oiK4oCBI/C0PV8jHEQBJ7nbayt6prueQHGCCOEJRomScZiJrAQQog8E5kAgmDsho5lu5PJ/L1f/vrFi2MMlYyxIIryXDDGMVUrlYVyqaKqSs7jJAl6F3ac+hkThtkWMGUgDhMHUyQrCECHQ0FlY31zQ0B2cnpYrpYwQZ7n7r/w+/08CgEGVFO1olkIvMD2ZlSWBBAZSyWJVirF1fVmo1GBKDs+3sszH6KMiygIs2c7R9WKkefhdGJJWG2X69ev3amVlsvFbrXSplIBIR1AFUAqACEYdFpKuVb99PP7uy+eXfTPtrbWZYX80z//CCKcJNnOzsNcpN3VdrvRIVBLfV4qltrtzhtvvJYzdnh4cPfelT/7s3/zjW9+629++LeDYV/VlN/46m9cvbrdbFU63Wp3sbmw1D3Y30cYv/nGmyurC4igQlmFAiDAMQZfeBg5eGnMhPgLU42AQHABBICQIISQEAKCNOPn54N3f/7eX/3ff/Vv/tW//trXv7q61hGEM8Q0TeOMMZEXTB0AIITI0izLGSISY3m9Xvne975LMD09O/3wgw8cK3CsmECXM05xbWvjEpVwxuJnuw+iOF67tP7iYP+jj+9DSCaT8fHJ8b/85J+fPXs+GIzyLIcQ6bp+7cZ1KksXJxcHhwf7B/sQiTAKuGCqprzcF8VxhDDVVOPg4DDPsouLfqlUKhSKlMq25Xi+7/sxpZgQkucMIoAQJgRTSimVVFWmlEIIsjxNkihOQkVTNFV1vQAioKhymmYrqys/+KM/6PfO79//8OGjz/I0EYIlSSqrEqFkPJ5GYcYZevx4FwiQRgxT2uos3H31tTANGU9r1cKlzc0sTX7yLz91HEuScM7zetO8dmPV9adRZGEsvf3mlzzP/tGP/iEPd2MXra2vLbRXNNUIgw8FldaXN8u1xsnpxWRgu3ZwEc+efnawurJRMqtnR72j49PpeC4AXFpcSuK8Wq9f9HqnZ8N6oyRTMhwNEUGmqVOKOWcv/yxZmnlekLOEUgwAoBQRgm3bztJUVeVSqfSDH/zge9/73uPHO+PROI4TQy+enp6/887P0yz1POf+/Q9UVVVU2TDLGCPG04yxMIg834OAm6beaNX+5I//qF6vvvPzn62uLrY6FdsZnl4cHxw9Ozh62l1sL63U/XDCQFBtFC/OHcsKC0UjiZM0ZRLlRkHGFB+8OBuOAUb48uXVRrM26E9KpZqmGhiRza31KIkcx3Hdee/COjv5RaNRWV9bxFyaTIa/fP/der1yeXvj6o3rmKJSubS2cnkynVxkPdf2zi/Oj09PRj1veWlhqbP99OGh40w8b1wqqkvtJd2Ql1cWSkbhwSf3bdtjHG+sbq+vbrfbiw8fPDs6OtRV1fctTVfOz89Ms1gsVorFIiGqYFK5VN7aMghuVqsL5XKzYJaq9XYSRYxHceRMphfTyfTunVuv3nv18ORkPJ7tvzhdXrzc3tokWAuDRAhhFtRi0djcuvT4yccCZPVG+Y/+6A9se/7++7/87LPPbStUlaKqqOVSQ4B0OuvPpq6sQEWl5bKGILh65eZXv/obF+f90XBKzIKe5ul4OqZULhQKkqRKsqJqOpUkSqVCsVirVpeXl+/evfvhR78yTFN1VSBEniSKRBBGEGLOKSEEAGDbTpbltVoNQSpRWZU1CBAEyLbtSqW6sbH5yp17eZ61Wq2f/Pgf9/aeW/YMAKCqaqvdQBDYtpXGmVEoN1vdzsKyrKCz87kAGWNZzhIAgsATCJiybDRqLUXaKZhGvdHutBc9Lwi9AGZcU6Wlhc5geBaEKQIAQSgEIoDAl/WonOWCiywTOcizXGQCCAi/sDUDACBGOE5iL0Q1s6JoCocGphhjJLjIWc4Yw4gWjIKhmyxn1Urt1s1br967e3h06fTsRbVeePb84bvv/WxmW52FpTfe/srz3RdBbJvCWFlfNKvqk2ePWJ7JWAIQZmmWxfmNq7cajbrrOh99+MHjT5/VCnVZlqIo2Ohe2d/fG8xm1771yqvX24Ef/OVf/m8ffvrRB+zDdru9trZ+7cq1uWUxzkajVhgHAArN5ESqSYQ8ePDw8Ojw5OwsCAIhwMyysePLsqLrer1ViaPw/PysP94bTFa2t7cKNUUtSL/4xX8RHL326ttAAqVWvTeefvz4ycXI+vY3f2tt+9al7Vd/9csPw3jPC+eXb9xdXF76gz/51weHB/1R342CvcPd/cMXvWGPQQ4x9IJAkmipWOMii+Pw2c7nF/0DBKFrB9/+1ndef/XN7e2rq8ur41H/V7/+xdrayje/8U1VRknMotg9PNiTJc3UjevXtxp1czIZf/j+R7vPDz58/6fbV7a2rm5eu3ml2W3cubqFhP8PP/nx//w//S/Xbq7XGzXfcTiHQhDBIXhpJMh5GhQj24SaIVEsodL6yka1ofX6R8+fP3//6KkXhGGYYEyr1X6lXFfV+i/f+8S1g5WFxWZ9YWv7ZhI8W1/fbtW6u4/PCY911RwOrf3nP5sOrTjgGMolY+W3v/079167U6qYG2tL5Ypx0T998uzheDr8wz/8g2a1w1chzwkh8qW1TcFRnqHeWW+xu1CsFSEAlh+mUXR1e+umtKVqtFBQVUUiELZLSxdHvQe/2m136rX6EuSMZERV1JXN5lJzOQv8s8PDwWBgWVbPNK357PMHn0zmVrnSXF/oE5WCpApiY6FTu3Zz/dmLz+bu1J5Oo8CFIC+X5GKRSgqfz2dUxkgRJ71HgR9yBrutxc31KxuX1gEAtmPtHTytVExJAp8//FCSAMbsybMjIIShGdvrVyrVomtH//X//TD2wauv3Pv97/3RneuvSYj4wShLM8MwMYZA5ADzfDawo7P5cJbzTFakNIsNQ11fXxlNeo4zNYsKlZgfJCcPHaMg1+qlJInn89nFxcVr996qNps3X93ePz07O5umAJRNowQMpGhhJmZ2mHKsmfXu0nYaRY4rLDs7O7d3nu3fv7/XaXdWVza2t6/NZ+7Z6XBpcbtUbMch2N68mqbZeDwBPEAojhJLKyhJHrz78x+FzF9ZaxkVLQVJjoPg3Dvt9Swn3thYWW23hr0xknChXLp640bspnGSFApFBOFweAFVUmmaS5cqrl2OwymGQaMq1WuyYYIgHOXcJkqMJSqrOQpyXQcLy+nuk0/G452CIba219r1b6OcfPzRx6dHB+UqyaLwYGe3Vqjeunr7d3/nB48e782mY56LUqlWLlaLxQoXPMsyIAGMkQAgZTkAkFIJQyQjmnNUb1EoBATId/w0i4rVcuh7vbMTIHipaLZaNYg5xHngzYcwKJS0zmLtnZ/9+JNPPrh540q1YiLAR9PT4TgbTw+3Nq5Uiq1L2wuD9z457/UrlbZu1DRFA4AoqkKIZtlqp9Ou1ZsL3cWCUQyCuFKuI0GfPHyy3F34ypduG7r+7js//w9/+X+trK7cefXuK6/d/c9/+8PhyH7w2bM0FWnCFhfaBUOj9GVhHQkhsiwDEGCMFUWGEIEv1JQvVxoQY2wa5puvf3V16UqeqJ2Fhd/7/vcRhheD3oOHn6+vvxLF0WgybrYaq2urGJucE4IxAECAnIscAcEYS9jLsTtUFCKAiJM0TdPBYDCfz0ulUq1Wq1QqkkRemiIxxkKANGWccyEEpZRgLDibW87FxcVoNGq32+VyeWVlVVE1gLCia5hALtI0D6PEy1msyEaWhm5oBZEfhEEQBEGYuG4wm9qj8QWh4OrlbVUrBLE/n3rDydS2A12KoQAYGoVis1JGAmSlmlZtmI1myYtmo+nF6fmL/uh0Zg821ssc5QLnlp2GkTuZBuVqe2llpdvt2tbfn+wPcw8AnvE0MVTaapU1Hff6vSgJqIyTjAGkLyyWZvNxr3c+Gg2q5XK5VPZcuHs6t+3e22/eURVjMHC7jW599dab934bQQVwWZYKAihMSGlKEMYCgJOz4XA8mttjREG7taKq2mDQPz073nn+lFCqKlq92WAMKLLx5htvri5tmkrpF++82241/4f/8V+9+96vzwenC5NWs15dWa39d//9H2dZRjBq1KtcCNub67paa5W++e0vvf2VVxCERbOYpEkQO5QQ/MX2ADABvwhCfSEyhRBgBLAAEEBIJQQE5Iz5fggFTJPsr/7qP81n83/7b//s1Tv3Ws02hIjleS5y/N/2EbngCCIEkSKrWZY5nqtphiJLQADOWRznrhuXirRaaV3e3jZNk3Pu+9FoPBhPRp1OW1LZRe/QdsZ+ZFmW8+6v8kdPHz17+rzfH/teWK01JFkGEA+Go/STT997773Dg5MoyvqDCYTQMCpJkiRJnOd5qVQWQiRJOhwMGRMQYkoVwyhWyg1FnpPpzPM8ITgQkDFAEFZkVdNUSSIIQ1mSJYkACNIsjeLUC2OBEKY0TuI0SQXnGJG9gxf/7i/+Yj6bZGli6Fq5VOi0W1eubAshBoPxe9OPE+AXi1KaZZjInVZ3Y2u71e2qphlPWRgnjhdHSYwgu3Fz8/zi9PDgKEqA4/vj6QkESMKyquj1Sr1eXrl17W2eZ/YUT3WWBlNKrVZzef/k5C/+/N9vbG5nGT877h8dDjw7Kpv6o0+fh37McqEqerlUzTI2HE6Oj3+kGRqmuFBQPN8JE1AqF2RFEkAcHh9RQiVMx5MZZ8wwaaFQEEL4vk8IBQBMp7ZpGmtrK1/+0lcq5fr9jx5kWQYA4JyPx+PBoG/bNmM5lQgAIE7jIA4lScIEIQQZyzVNXV5d8DybCxbGnhtaDVq5dmu7VDL1oqQV5eW1rmqgzSuLCAFMUA7C04uDR0/d6VQgKA2Gjq5riqJSGsxnzmQyd52wXmtLCo2j3NDLX/7a3W9967vrq5tpytIk39nZPTg6sB0LQpEkie87j58cPnywy1kmROZYw9PT6cefPNd0pbvUeXXkrq2tNRtLR4cf2fMAA9nQCqVipVyqe64bB8l0NFelOixoGKDzk4tTcAIx6rQWOt1VkMmjnr33tP/w46P5zO521SAAElbqpbUgCIaeZ6oh4DkwQBT4hYL55ltdRGSEEADpr+7/tHfRX11asy0rCNzFpUXbsz/85NeXL1/tdhc8Jzk+HA3782Kh7vsRZ1xVJUkFKyvdJFvzwsHJ6e7f/9f/xzQ1RUUrq82+PBiOLvRiE1FsO1PVBJVGrVg0JZnmeXZ+2nv6bN/z8unEylKBL9/aVHXdtp2MMUVTN7a2uguLumGeX5wPhkPHc4vlcrlSLhQK7/zinb0XexnPARKYIMM0CCWYIEVRCZFzjhAghEgvy4VRFFrz2b17t+/cuRHHYZLEvuu5jsVzVq3U4ijx3WDYHwWu3253vv+7379+5Wqr0cSIHh+fnZ72bt68y1NwuH+KoTodu08f748HDgb6xtq10ANpjA29IhFdkY033/hyHCUHB4cIQ4Cg6ziu43AmZKpCgAGDgkMMCRQwS/M8yfI04znPsozlOULoJeKFQw6RwAQ7nu36LqE4zdI0SxBGWZZ5ju9ZHmLY1ArWzMnTvNPpGrrme87O08e+bwmRffrZx2dnp5yLueUVypXrN67fvHn92o2rhVLBMBVMQc7SNI1CP4AC8ZwDAW7fvlUompY923ux92znyS/e+zkAolAoYEIKZrHZbJWK5Wa9Wa81Hn32OI6SRr0JAcIA6aqapkkUBcPJQFakWr1CJZqyZDaf//qjX3/+6PO9w33LsYIozHhGZIQJTFkiRMZFlrGYizQILSpBgrkkodlsfHJ6/LN3fqrqWrlcAQhZtjscjMbjuSIbS8tri0urull0Pf/Z850wCt760hu1RnVtY+3O3Vu3bt28e/f29RvX33777Vfv3isWSkmcjwYTQomiSoYph6EbxQGV6HQ+2Xuxd3R6DKEolc0sD2bWcOf5wyi2BqPTk9ODp0+fjMeDarUSBMHJ6dk//uM/9UdDQknGE4EZx3xmjzlmrXb9088+fvD5g6Ojw1qjoutqFCa6ahbMikI0CesYKIBRUynXS91OY3ltafPq5rWSWTB149LKpXZ9oVZuI04VpMKcHuyc7D09ODvse5Yf2OnpwTTxMyzIQntJU4zAj+IoS9LcdTw/8P0gitIcER1AKU7yNM/Hk/HZ+cnDzx88/Pwzz3GyJDYNbW15TVNVAcB8ap2dnX/86YN6o7myvNxqNRFCSZxCAQmGpkFLFblUlkyTaBLOsmDqDoLIHQ4H7//qlwKIdrv99W98A0BgOdb1G1e7Cy1C4MHh848//eDH//wPp6fH/X7fc/3ASwaD2c/f+XW7ufDGvbeiMCSQYEhXly6p1Oyfj9v1lUa5C7kkY01kEHDou77nOAXVKJqFgm4ALmbT2eHB4fraSqtdSXJfNbAA4dQaKgo0C5KkIIlCxpKzizNJku/cudts1jYvra6trWUsC0KvWNaokmMaBnGfiZEgsygdJbnDRf706ZMkia7fuHp2euQH9sbGcqmkKRoaT88FTDDJzvuH4+mF7YypDJIsmkzGTIgszyiVj46OPddb6C61W8uVcnc2dfNUsEy0Gl1dK+lacTSYBX5eLbe77dVL61eLhXq3vdztrix110y9ZBrFWqVm6IamKb7vz6aj8eg8iMaD8fGnjz746JP33//gvRdHu61u89r1q3v7B8PxBGKJMQyBzDJEoVbQ6jevvV4vd5OAT0bz+cz1vaDZaCIC4yxIhA/lvFhTqMTCxN3ZfQRJpmo4E4FAiWpixcRUE4IkRlmiKgjimaTCQlHjMDcNw9BUhpNyQ1lar16/s1CpIyIHb759Z3ml5QdTP5glmWc7k0a90qjXMhYhBCglaZYwzjHGlEiAwyhO8pwjAHVVliiVqSRJEiXkZd768Ojw6c5OsVha3oGq7wAAIABJREFUWFhYXVmGGE9n8weff+65XuhH1sx+8uTZcDi+vHWNYnk+d6MgE4AgJGOsa0q521579uTg7GxUqjQ1rQCRPJ06c8ubTq2zsx7Leb3WRAB4jtu/6DmOLRjvdrrdVrtWrbZbrfX19Tt3bhumISsKxChjGSEk8H1D1ymhQeBLiqzrGmcMYYQxRhi9DG9ACCFEEMIv7irwJVVJYIyAgIRIqysbV7a3q9WiotFKpbR5aX1tfXNpeXVxceXmjevr62uqohKEEUKCcyAEBODlfhwIAIRAEMlUgQA7tvvgwecE4dXl5cWFjirLSZxIhFJCKaFxFDGW66pCKUEQsDzLsywMwtl07DoWy7OFbrNeqxYMAwgBBZBlwlmaZgkAjEpYVmgKwye7D372yx8/fPbx0cXu3B/OvMHUHUycIaCs2a1fvn5ZIDGdT0/Pz9IkLZcqN27erNbKYeyFie9HbpgEOUvjNHEDfzqdep5PqWToZq1aX1/bqFQqUEDPdX3PhxB6jgcYuLS2eXp0PhvPWrUGS/OLs95kNpnPZ65nQ8RlGROKk5gBgDSFyFSSCB0PJ3kGRI6TCOhqudNawkALXBD40J6mpyfjj+8/evrs8Px84rlpmiGMVUKUNIXzmff5o0ee7y8tL66sLo2no3//H/7XmTXVTXXr8matXi6VjMtXt778lbd++7e/8+W337x57fKl1bW7r9y6efO6rMgnp0csTy9vbyKMsjwvFwqqKnMhJtMJ46xarRCCOc+TNFIUWVGkjMUQAyoRSiDCHKBcAM4hB5ADCCAGCEMBoACCc84Zz7I8iiIsoEIpIfgXv3j33/35n6+trn7rm1/7zd/8crFUgBACBCABWILo5VuHEIEIQ4wgzvMcQqQqxsvMlQAAISSAAFBsbW+urCxY9sz1nYylVEICplHsnVwcv//rX/7H/+P/DIJY0wqTqT0eTXu9AQcgCKOZZWdZvH1560//9I+TNP7wgw/+9m/+LkliVVXiKC6WirVqLUnSJMmyhMmSyjIReKHgAAIIEUIIxXE0Go0c286yvFwuUUqSJGM5J0QyDVPTTVmWhYAEYwAhy/l8bgV+WCwUZCoDBimWshi4diYhDAWIozTx43az83vf+93f//4ffPnLX0ni7Ozs4vjkVFMVRZLTjCGAC2ax011odzpR8v/R9F4/lmXZnd42x7vrbdgMH+kqs7J8d5PNlkjOUOSIGmEgcfQgA8yDIP01wjxKAwiEJGo0Ashpjths313V1dVVld6HjxtxvTnn3GP32U4P2fO6HzewgbV+a6/vy7/48vPAX0hBOSO1aqnbaWqaUvLsTrtuWwJjEobBeDTOs6JabiCsT6fLRw+fNZur77//8frm9sVV/yc//UWWscvL4aOHr149P33z8iyYxRrWTd1KYiIkVBQDKzoAqGCcSwEx0gxdURXK2TKKbdfRDGPhL+M4ybKcceFYTrvdff/Bg+989zuffvaZH4Tzuc85zzKSJHmey3/5V3/1P/9P/+PNw5uUFm/evP7xj3/y5W9+8/zFi6fPnp2fnWdZ9i4c4ZzqhqYbWpzklFEpaE7YrVsHf/lf/Gm5YpuWCiBTNTz3JxcXJ5cXp73Ly8BfTKZjRsmdO3ezNPvi8y9evTwO/dgwdNey69VytVy9sXnjzu07H3/0sWPbtCAKRjdurH/w4N4f/eD73//BH3zw4D7jOSmyTrcBkQjC2fHJ69GoP52NLdvotFobGxsISEVBuq6/28ZijGd5TgrKBfjtb776yY9/NpuFcZRGYbqYBgBgy3Deu31vf/fA1G0IlChMZtPAny9pIbvtjTu3Hhwe3BsNgoffPv/5zz7f3dm/efNWqVwejweM0cObh5ZtI4SuB/3z84vRcLixsYYwu+qfGaY8v3z1f/7b/+3ps99JSR48uA8AC4LZ2dlRq9W4ffv2YuHnOXEse3Nzvd1sCiGePn344vmj4aj3+MlX5+evN9Zat2/t3b51EPhz29BXu50XL18sl0F3pXPz1t7W9ka7Wfv+9//g448+ggAFQeTPliWv3qh3XaeeZxxIVSkk4Iyppp2TYrwIpsGT9fXNRr3BAeBQFpy9PT0J0+jxiyePnj1OSOqVXMs2VA0zXgghEFYcpwSkVuRwWUSGrTUaldGwL6JC1ZUnz798+fobDBTPrlgavjw7GV+NXKf00Yef7G0cbq/t26aGsZz3w0/f//TuvVukIP/wox+9PT7+8M73NFU5Pz/94d//8NGjl1dX16urK21Xt+CazuVWp/wnf/AvJuPZ0dHJD//fH172etPJJErCTqf13r3bH338EcnTX/7q5xeXl37oQwghRhhhxzATLjKSqYqCEZIYCsk5FwCCcs3VTJUy6jiOZqppklmOoetG6IdZmuQZYTlToWZilRpqt1X58P7h+cXJF7/6h8lkpKjIMFUBKBM0o3maMl5IDAVGslSy19Y618MrypeNmtusHQKBLs+H87F/fnV5fHHi1d2DO/th7nc365ZlvH//3o0bmwihx48fffvNwy+++ZWpW55bup4NMlaEk7hRb0tk9MdBs9lslJuE5S9evPn/fvTrZqusGYqq4Xq71l1fY0hGyRJhaJdNISgBwjLsMF4ky5gz7nqbjlv9d//u7xSIV7rdUskDAk0m10+ffZXvhof798olt3cxfnP8SgpIKbt374MbOxumq08nY1VTh9OrUslxyxbGyDCq9Zq1u7WGkMIo39vY/lnp8zz9BZMFYdEyXVquoapaTrIFmfnTxfn0/PnxY1NXq2WrVrZqFefo8qGuaJJDInhEitOrt1/8+uGzp0eUCWi6DPNePClmkHvo2+NHX71+9PWrR/uHO3/13/43H3/v08ve2WB4XfWqgR8gCv7kT/+JFGA4HJOsgADjgo8vr2GeN509hAQh2fnlVVFQT9r3Nu+W3yuriv53f/fDo6PTOErKTrniKCksQEwXxSy381ez40WwBFKmMcnSwrB1xdFKZe9w78Fqd7PiVauuvdpu3Nq/cXV+3Ls8ScNpFAWU5YCSgvP+eDScTE3b3dk/NGxTMbFmgjx+p/8FAFAhM6jSQqYFyxhWKKZITzd3q1C/lcKR7Zmehx8efa6qqLVjx3h8GQR5Ro4nL0fxFVUzq2aUS/UiZeVcCoYVaPVOT/+Pq0sJSbNdc5W6NCoWVZoKHVxOqFD3Gp+Op+MwDADWwkEgpPL9P/9+u90sKPn222/m8znD9OE3v9vcWdu/u72MpnN/abjQcFGpatZr7flkMugPvIoZRNPf/O4X62sHlYY56s9okcIkN6ZZyTUUxMJoBHgCJEmjQleaq42Nf/bHf8o4UjSt7jQgAk1vBWvA1N0soVE6j6LYddtzf3jZm+7s3m7ULUaUklenRJ71L+NlokAsidSlYQNjfj2Jl1nTrleM6lp9ve60e28G4/Hk4nh8986d1Y26pVU9z63VKoqqqlgzdU3BiBXzeJnlWcZYrFnRZf98OBukRWxUzJbbnKdzVTMFV3mGwzGb9AKELFduGaXthR+OA6wmRVbNNU3xJ7TIhedp9XYFqaI3G708eaHbygfWPSHyaTS8mvW4GmKX3mpt2rqKcpwuCgRAyXY0XYuW6WXvRFdLhrbMyBIkKeDW68WL8lrpo0+anM1uFPUPqNesAcO4KuDcbtiKoywDGhVHs2VRdltQcQTQoAYAgAxwyCUEUMcahkiBGFMoqeBcMEmxgjXVYIIbuluttPd2d29sba50u49fPJ4MssFlIgo7j9MkHUveOtheUfEmIyxPwNGbQaVa3vjog/PTwWKysC2jUj/Y3HINww78oiiiklcdjebX/WG3s14u1UzTXIaRqmg3D3ZN3ZRChL5/evr62bNkfW3tvbt3fvDHn32av//26PjR46cbG11DR7/98stup16tuHESSMALktdrVUXVBEBCAvj7fuUdmQnkhEgh3kGEBRAFZUAgw8Sbmy2IEcZIQgARUlTFEMB2jGrVVRWIFCgFh4BBBgBnKsKaoiOIOGE04wpSIMIFk+eXl2EYHOwd2KalGzqSCkDANBTwLtiiTFM1CME7fyXGyDHNJIkCf/L21fNmq/7Rh7c1VcGICppIiiBQAMAYaVAFVAqAIMeM8HTJFotipHlAaixCCwlEJOJBNK6Wu1bT5uZspdE1y+rDp9/Yhre2s93ckKbJ7FgGi7AgFEGFwiIlOY8M2zZKRiVaLlRgGKa62m5q2nq8svLTn/3DZBEDyFfXV1pOdXpxLeLcVS3GtUWa+n4MgNA01TCtghEEgaHryTKIA9I7G3mlVFXUstPOkmzSD6IoqZSrpfX61sbhchkPrh5DgPOMLKPp5SDC6BzwX22sbR/s33rv7oMkSYfD8dqN9Uar4VVdrEkOyGB8vcyMnIWE1zc2VrudNdtQKxWEtcVlb7F0WiutnXLJ1RRTUQDNl1G4yJLQ0OuGaWKMJ9PZyelZr3dVqVQODw9qtTpEIF7mCSa6oXmuS1nBi9wwdAiA4EBKCQGECGOkYogBQO9+gClIKSiTQnqGFkXx8duTX/7il0VB/uyf/On79++3201KqapoqgKwBiQGEgoOhGBCCgiRghFUkAIREkJKClSsQgVICARkuqPs3tp0XFPxOBRpTrIsFjXFS4vYD/v/+KOfvj05r9bW01TN5ul8Vqytdff2dlZWuscnb1+8ePFH3//De/fvrq2v/5v/9d98+eVXEKeKqt6+tfev/od/Va7We1dX//p/+df93pAz2a6XjbJZ8Ujgz23X3j3Ync0ms/k0zwTCnEuepEshAcIQSwVCTBmIkxwAXpB8e+dGtVZKsyQMg5glMFdIxCkpNF1VmOIgU2VYoYquGKQgssAadCDXJ8Pwh3/3o9F4LLigrEiSPMvozcP9++/f+/Djj3/7uy8Hw/7Gat31bFVXojgaXV8Gs+Hq6srh7i3Xc/76f/+bKMzKaxWn5qpYux6OX74+9f0wWCyjnAzm03arYTvm6vbBaLI4ejManMeOXUYYF0WRIw4hBFBnnFJOpXxHSZCGaUD8TpQkoIa9aklRVQCgqbtScCklAJBzNSvkzI+miyAM/H6/n2eZpWsV12FUjMfBxdnpi+dPPv74k/29bRWD3/7mC06LWqPVHwxIkUOENm9s1mp1Iell73I2nzbbtq5hBEUUJ9Pp6U9/shCSGYa+sV73XEXFTMHgqje4umS6qhdFEQTBT3706+l0MRiMSiXHMeppGnfazY3Njb3dvcViHodL1iwmo+np8QXGcHWl/d3vfByGcZ75miLDcBaGyxfPvxQC5ITs32yHcS/KrkzHifP+IiDrG2ua2sjSVNO0JE0Hg0Ga5QgISalr2u5KafPGDqdyPJ6JTMPMCif87//2c85SjLiiAQC0jORpRgoavXm9ePhtf3t392D/8P0PP97ZOzg/Pbm4ehOlwWd/cP/Wrb2V9a5lWVmavXz1CmPdc5Vnb342nSyGo2mnvYKwUnJZ6/425+jXX/zw1cu349G01WyvrrSvelfX18PV7vrGypamGroKFCTXV0uLafH27RMhi5WV1sZKfTwZvnn27PnDJ/4i4BJEUaCoOFXTVr1z//3311ZXB4Ph69dvrs4XkFmt2o0giOeTNAknluVSmSlBnKqqqlo2NkxCiiiKM0IKzhRDc8olAGCap1f960UwT/PMsAzbtXVdUVVFUW2EIYBAcIiQadm2YTlAcg647ZkCZstghoVCMxgsMkcPfMtHsqdhp9Na+Wd/9hfr9z882D7UNAQx54KsrjYdyzYN4+7t92yzPLgcb97Y/PD+d86Ph5P+cnwdBTPavwwHl76lVesVu+I2+leT/vXg0cPHcRxpmmpoRp6Rk6NzzynruqZhq9NcsXRrPptLKUuud/v27cD3Ly8uh8ORBMJxnDAKueCGZVSqVcsxllHolV3VVBfhfDqdU1ZIwCQXgsmyV9aAxgthGlq9VtreWUvT4PIc+ME8z1NVUyqVEtYUziEQIM/y8WjiuI6uq5WK6we6CqFgtNvpttsrtWoz9JdFQYJ4MVkMN3Y7EufY5K31stRJLsKVeqe1UmpPyhkP55N5bzTb3F9tdZtX5wNa0DBeYk1bWV/fvLERx2GcJLP5pD/oC8gcz17dWnErNlA5Kao5zQpWEEJynrOUUMqopFlOFE1rt1eKnL96cfLv//2Xn358Z3u3+1//V/9iOOr7wfDVa9HtbO3ubpCUhPHi60e/FUjubO1sbK402yUhGMIAq0yAVAqgK1jHKlEkZyJM89H1JUmTbqsDVGGXtXrbXkTjweTy7elbw9Atw1RVPZgH88kyy21d77bbXkETBVPXdRnjWTZ/9fbxzJ8Yjrna6qxsdayK9vLoWavdODzcj6KlkJwpPOdEUu6Hcy64ZdpAoDwigkosFEYFTVgSJKqqGZ4xHI5ZUmx2VxFFlCa9iwtVUUul8npnq9teMXVrdidkPnp89eQPvvdH5Ur1zZsj03IEgLPAJ6lgjAsoLNcUAGJN0Q3LNL0C50sW1O3q5sHq/o3NtWat23Tfu73DKMmzbD6fffXN1/Mw4hANBzPCJrNFoms2kPDGxrqOFV2HUGYIcwSLQgRRMvOXk6wockrygnAgZ/6Mq+nVtE+HxHB02zK9kkvVhDM+ny5enL6ZLKeGZwbpUkBcLtUhAgrQa6XWdDy/Pu/lJJsOFotREi/E2vr6dx/8eZwlXApNV7/48vNs8VZVlU/urbc79c0bqxCJuT+1VFO4rmka7WbVNNFk1ucigZi5nu54muWolqUQV/dKtq45UBqCq1gHEACvabNCzOLh6OnZjbV2t1VmIIyTURb7nlWD0OWUbK5uYdVMizRJtpMsni2mlmdmJL/qDwhLTFstVZrDcfD69Xx/L9nf7Rzuf6JgfTpeXF/2o4XUUaVT29KklfiZp3nVVmNvY6/q1m3N1QFfba3r0K54NVsru1ZNX3dVFWsqlpDN/MVweKWpMM2i+XzseRZSMeGFH82o5Id33qOsGE9GpjmMl3TUDw53H0B2+rOffvHenQ+RYr09Oz88+MS2nbdvXtsItTc7a7fXTk6en1++evLsG80Ew2nvenCq2Up74JUrnm7p9XZTKmI0D/Fp33GRpgvLbVOeRGkok5QQomh6nEdRlplGxhVGKb70n6ewahaBZRCk5ojRJc2BEtbKqyLPkdCcsp6Qfm+Y+NHM8zqu01QUB72TfWAIIVYgRAK8i5QVjDFGAAMBgJAAI2XrxrZle9Va1bRMzrG/yKCwP7z/fc9z4jR68/IrRUWNppuEOiFiNoWmuVGtdBxrK8vieElevRpqemtlxZtMpmfn1/OZf+vwdpYUnEjHdBrVmueVDnb3OWXT6RQIhiEwDCXNouHoWlHkzZvb1YbHhQtVoJna2fm5pqPDw11C0sl0dHh46Pt+mial0gMTISHfjSgAAFIw/h/HKhApWEjJORNCKliBGEAgoaYAAIWUXAoAAAQIIwmkhAqAUEAJMAIQSAE4EPQdrhICCCU2NL0gxWw6v7zsSYRKJa/RqCsYSymwCtHvpzuAc4mkeKdVEUJQTiWXEMrrwfl1/9KraI2O65ZRmi2FhFixkdChgEBwhKAAWErEJWQCcICRZjrliltVoVoQHiVZGPvBYNFz647ikgIuhGo7NfXW++sYatU2cusFQgVkC46X82gxHvoYm9Vqc2d7L00iwZljm9VSzXV1zFnv9Oz582+ePnzm+xPHNSxFtxWzrLnJLPZHiyjCaSaLQiCEdF3VNIdxIBgjKTdUU8EoDggnsappgksErapX3lgp65qqYjWPRBYxybBuOopqCIkSAjnNizzn/CKOsqO3Rwd7B3fu3q0166qhpEkwOO8fHb0hRc6jHOvCcLA2llE0TmLfNrSS6/BcNivre1v37t180G6vQQAUDAwdW4ZhahpCmBR0Mff7V8P5LIiWSZqQtfU1rKD5fKoZaqlcXl9bM01dVy0AAQAIIcwFkwBIgWjBgOQIKYqicM6XUaTruqqqlPAXz18/fPgQSrG3vfPee3ebraZpaIIXGCMIBOUFF1wigTGCGCsIY6gggKEEUCDABRdcAACkFJCnNCYs9eqOpkOK0pwv/XAaR77vm2GwPLu4NmzjvXsPPvzwO8+eP3ny5KHvBz/4wR/+5T//C01TdvbWHnxw886d28tl8I8//tuL3ps0DzjnN26sP3hwd29/y/OqtmV973vfKwh78/rIMLRut+U4zng8CKNl7/J84S8IyQzD4IIWtCCEIYwVVVHUd4jk2HFsKUWSplJCzuBiFha5UKAmC6AC1basVrvRbDWr1Urv6pKzolqtBKHfbrf29nYnk/Hzly/evD0LwwhCLIGoVL3buzt/9mf/1PPcp88eX19fZmlYrrpFHqUJpQXNsnTOBSWUU1Gr1bKEQIAN3dvbu6Vp+vnZRX84XfiBBGg0m0wWM4zx+vrGzs62ZpRMqwK4FvmZphmVSjWjpGAUYkkZKzjQdUNyxiU3XA9jhVJCKZVSQAjfIat13ZBcSCG4lGlaZIPJaDoXQjBKBOcSoDTPFQUBARGQL1++tC3l9s1bQeA/evjQc913GpLrq0mWMEWDeZ4v/EUQLhZ+oGn6vXu3u52GguW3D7/O84SLTDfUTrd+6+atNE3TJHNsc3NjU8FavdIqigIw9fT0jFKx0toEgFNKpIobtc7G6o2Dvf3Xr18PBoPxYJwliWtb6+urlmGcnZ0oihrH8XA4OTo+i5ZLyzbL5ZKiqHPf5zJode1Wy0YQSy4a1ZLgUsisIAkpIgnyW7d2d3cPd3f23r49PT+9KtKiIEKFxp/+4M+63W69Uf3lr35BafbBB3cHw97l5fHg6tpyDM2wh+Nh4J+NRmHvcthoVC3b+O3Xz8Nw3uoYl70zqPCsSFfXVhSM4yQ0DEtIcxktNB0eHq7Xag3bdlRF11Szdzn6D//hJ/5iRCkhJH39+oU/X9y/92G72aQF0TU9jsKT47e9y9f9/tHV5WvHsVSU//0P/zaKosl4lMW5oJIVVFBBmAgWy7evj6HEy0V8eXV1cd4jmSAF54ymSRHHaUFordZgjClxFFu2rWrQNE3dMIQAXAg/CAgphJAYIyFkTrKcJKqqVipep9vO8yQvcoggVjDGiDKBEFYU5BkWYwUhMdKAamDNVF3L4QWYjpd+FsZLAqhq6p6uORijTrfRaNQkEAIUXOYY0SAcn56d9QeTRRAkgytVw7Va5dPPPg7C4M3bN2vrGytrK3mRbW+vtNtt07Dqk3KtUfLKZkZCQmNFxRmhg1Ey//HYce1KtdxsNVbXOtEyXiwWAADHdRhjlm0xxqUUAAIJBIAAIaQoimEYAAHd1ASSQgIpAULYsCxWUJLmiqqttNcPdvalBLZtj8djIYRX8hBGnEtB6DJKkYq5kIzw+dR/9uRlu7MCBJpO55cXvfOznj8LXMsrl3PbUQ2zzAULl6PLPu6OS7oDPKQVIjzvB6PZWb9aRwra3u/YLry+1Oaz4PBgw9a96P2bv/n8K38WKjqr1IwbW21LXwvCfri8anZvB0t/FkwhzJmQuiHbq51lvHz9+mVeUAgA1AwBOEBS01XV0GzXu3fvASXozcuz45PTRsv5i//8jx49+ubFsxfffP2b9+6yw4N7H3z03qA/nYwXp2evbEtptcqeqwGAuaQIcAkY41S+u0TBpARSpozG66uNnf1d3dF0Fxmu+M3vfj5ZFI4tESYICwXLakVzdS9dJiynBtaRRHlEwtkyjkieCUpV3bR3Dtrr25udzbbuYWkFlqV7NaXR7QApWUGvB+fXV71XL1/pmuG5XrPeXF/Z1FSDU9w7HxwfXXm2VylZSNic6OkSzEf5fJQk0XQwGK92V6tumcSKLGyn1FrvHHbro2Nt+N7hJ9vbOxsrB9V6I83Tr779WtcdK5jFeSygBBgSXmCMFB3qGuawGC+G43kZCvLsUfDp/fu39w6hlGEQQnGRRt9QojXa3e9+ti0gpEKQDL18dnJ+1Cs5tmtqiuSGAVSDE7CQWgEV7i+XfrgMlsve4Pp6OLoeTi1PrdZdt1pKMrIIw/nCdxwXAzwczXw/cnQXIBwl6Xh03KmvdZvNcqUWhRnjcj5farptWyXPqbSbKzs7O2kez4PZ1XVPQWJlpb57sL262jRt5fLqjPEMAlIqK0jBGNPNGw3dVU6vTyQiEBUQsCyNEkWuVWqFqmsahkB6nlOtrEDoxjEPlkQALKHkQB1NgiSKXBvPRvMomH70wU7Ja0lmLGlM82WUB3oVAIom6YWnO8skfHb8ECLR6bbc6lZO4HCY9y6itZa5tX9PcMSjSdnINts1z6nsbXzs2ZUE5Z9++F3bdNZWN0tOSTIAOFxf2WjVuq5XKnklBalYVyGSEErBWe/i+ndf/8YrWaoKAaCVqmdZNo0i16qrurTUZi5yS5MrrT1CimhOb+8ewMJ9+2zQqa8jZETVAhJkuOYffuf73W692S7bDkqi0cuXy9cvnwJMw3TBOYNSGw1mGOuaqtl2I0+XszGJg5GqAd0AlYoBESsKwkWu6YrndbPUz9OckUJVSFGg6TSlhFsW3twoSymTOMaSRgsy6M3Xuweu2ZYMQazEUfz46du11YPDwwfVsqGqUgKBJIQQQoyFEFBKDBCEAAAJEJZCMC4xRpVKpVQuSwAJpUmeYaiutFdv3bolETw7P/2CfMWoKAhME+4von5vVq1Wigy9enE2m8QKVsYjXwrIudA0e21tU9fsl6/eeI63eeOGpqpJkgghbh3uu45zdm4dvX07GgwYp6qmrG+sW6YBoMwJSdJECF6v146OjzjjjWZzGYZRFDHG8pwIIShjXAgF43dYMCkFpawghHPmOLamaVKK3xtaVCwFY5yrqo4QguIdEQq+a9+EkIxRACXGEKkKY4wxqmIMpBSSIog5K0hWjEbjJEotV/HK9XK1opmqkFxKxjFjkgtB3+0xciTf+QoVRZMSFEURRcEkGidiub9/g6RIAAAgAElEQVS7qTnscvoqjGYAAMcotUvbttYQAmKoIIQwNLlUikLOgzAOdUnrotCAyAiRV5fX14N56OdFzosiXwQjzpmuOjf2vMVsOZi8iLNLQ7c0xVA02/GsIIgFg6qiNuqNyWhKsuzGxqaqyjQOJrOrh4++/M0XP89JDCBnlIX+6fBqmd8Rk8EyCopwyRXVciwHIug6rud48TJO4kwKYdu2puhFLh1TtzRXCAklMnSj3Vj1F8HJ6eV4sIQQKtAGQgNS03UdI0UwmQKcpvl13teVyd7O7sH+noByOBm9OXr1668+//rx14xJQokQDCE5GQ0AL6TM2o3q2koHMkUD9mw6KWhRFCQM57ZlmYZtWRalLEliP1zGcWoapm3bhBTT6UzXDQDBcNSvN2oKVmezmes6tm2ZtgGBFJxJIN/RDRAGQP7eOCoh1jVV05QwDH/9qy8G/QGC6ONPPlpbWy2VPd3QAJRccs7Yu06XAyGERBhjpCCBpYBcSCEFlO9eGJJQCiAABFmeJSRWdUCyIk2Wg+uLZBkIVghWQAhXVluWV1VUu7vafvIiirJRZ7VUa5mGLSDMt/c6772/ZRr6o8f984tXwTKgTHAp7r5365NPP4BYAsArFe+Tjz/qXfbevn2ZZFMmrVK9hLRKfh6/eHTEGTMN0/OqQiJWgGWy1AxkOpqiKJwLQvKiiIUAqoLzjIQyDhdZFjNOJVQl4xQKUa5aH3x457PvfDIYXKdZomqKlLxSq9y8dfPpsyfmBVhZr/EeTVNyY3P1k08/+PSzT8bjybePf/ftNw9zkmuaghWJMSxo4ftBHOcQKpVyM00KCJbVSk1VdZKzrc3daq1OiDg/v04zAgCECAoh85ykWbHwQ9twFpMlIcwy3pniVcIKhLBtOYpSZEWBFGyaimbojWYTIhDHYZxEJM+EYFJKiCSCUAIuIIeMc4EY4SSiCCJdVzXFkIiRLGFUqgryPDuKkmfP3vzjj37cvx6+fPn28OZ+p9PRdev1myvOFqalTcZTTTMcz/Jc1zBV23Ju3ry10m2dX5wmibKxuYIwbLdazWbz6Ph4OBwt5uH21m6r2Qn9uFFvtJtrWcqBBNVa9fqqV9BipbvabXdURbs4v5xN50mcaqpeqVTu37+3vbONMR6NRrVafbGYP3/xZDqZC8EFKHklU9VUTQPb22sYK2EYNBvNbnvl4vxqOBgFgX/nzl3DMK+urtbXNquVhr9YlFx3f38viUmw8H0/cmw3z/LT05ONtY2d3c1792///Jf/GISzu3fvrW+uOK7x7OWTJI2xgmiRpKmqaxgCsdLt/vGffPfs9OT5k7Pz49H2zna5XLo4nZqmlUWwXCqVKxXP86LlckkDz3XTKE2i0LGt7a2tPKPzuT+bjAET/Nad0fDq6O3rZr151bv66U9+4gf+bDYdT0aLBR4Or588YaZpqqo6m0aqghzHprwgvKCMvHr98vLq0nNKqqphRTNMY7mMptM5ALAoKCG03+8BCRSS55xzIWGlWjFNC0IUx3EURUEQMMYgBIZpKCqCCFQq5WarvtLt+sEijEIp2Duqt65rECKAKMRYVQBW1ZxQpIBao46BkoNCt4wilQUFrOBCFsEy+uqbh6qh72xtGpaOIWA5oSKN89lk0ZuHC38ZzecBUBiHeavVdsqaxOTWe7sff/z+zs6N1dVutVrTFI3CLWwwr6J//c3XT589ieNYIqSaBi3SZUqEQryKVamWms2mOTCGo9GLly/yLI+jGGLIqIijuFKpGJahqiplNEoS27EgggBy07Idz1U0nJE0hzlGaqezunVjd+/gMM9ySlmS5W65cmNnZzKfX11d+2GQ5RQUVAIAEU7i7NXL4xvbOwVlC3/+9vjNdf+aMVopp0mcUJZSQQqW+/GEX0fK42Jv70Z7bXU+H/v+fDQJXr6J6/Vao1bXLbW7XvHKeprPTRPtHKxdXlUhJobJwngQxa2drXurK7XprPvJdz6+6veev36xudnNWc76CSFJQVLD0ISQnHMApBRSCMkFyNJiGcXNqtVsNvYPt3q9s9Ozi/Pzy3KpvLG+cXE2mM+ms9n45sE9xy5VK8EyWA6GV6WSXSuXpeTLeFEpVwxDy4s8y1LGmGXZClI1Dd6+vYd1q1RpcoVPg+vji+dxNAUiWWm7SRozmqpQOJ5rVKtZ6NQ9B3NQdirBwj897y0WkaLqq+vrpUq52qi11yzFTPMi1XRS0HQ0ymzbBhLkWdG/HgRB6HlWEmdxFNXLjUqlVq00NGwOr/0kphvdtmW6cUQ7zS3LMpcBm88nQTAuSKHhDIMwsIWltcuuVimt72zdXwZgpbu3uXHQXdm1PXs0HV1cDaYLnzHOBROQSyA5LwqaZyRr1C0JWUoiP5zH/uz1s6f1Unl7c0eBaDiaX1yOVtd2DdttrayVanWkKGmeL8MgCv1gvtChYUKYZdllMIjSsVWVKVv6sQ8wTLNs4Ye9fn88WwRLsrbZgTVbUnPpp7O5ryhLx1pqqh4FlOaIQsgVlCX55ek1KEwNl6Awh5PZaDKfB8H+rZsPPvpge+tGpVrOadIfXZ5dnLw9emk62u7+2vZOt1S20nzZH5xIQCs1p9utDIbp2fnJYtFp262VTvd6cO4vlipmCxLHpr5abjMqocRSQEp4mhKEjNl0+fL5Ubu1Vi5VdbeUR0EWpcTVEaw2G9VSac0u1QnXJ4tZEPpR5guQLWO/N+jVG56QfMmmGOGoMAXEtltrtdYVVJe0rsM1gJRWuf3hnU6+XdiGvdLYUzF2dFJymrpuWJYnhRACIqS1Wl0AoK7qlLIkThin4TL0g/l8Pr2+ukhisrK6Wq+XNR13Om1d1w0rU412GOckEhjbVUctKpIzZjtWyaqUzKRRqTdrtXZz5e7Brav+QNf173zvs3LZVlResKhVr9UrFZrmdknf2diKWU5EESxiXfM1RfGnGSVUUZSSVYOCJUE0G065IIrCPc+sVF3FrSkCIJ5whlRQkkCZj7EKdA2Xyu6KZGkeCpqBcEnCWbDWvF/22hkChKhZGp6eXKaJYhh1vOt6nq4gLIEE8J2oRL4jlkohhBQQQIgAhhBCIN6dAYgRMg19a/MGQGhtdY1LQfJ8c3NrOp+mKVkuY1pwXTUp4ePhNMvSoig8z4ujZDKZRctY0/Rard5oto7fnkoOyuVqluT1erPVaiuqWhQ0DJdXvavRaFirVev1mmkay2VACjqbL549e5akma6bWU5UVXu3l5Ik6fn5Rblc8jxXCMm5+H2lCSEEUAhJchInkaIoqqoiiDBWAOCc83dLCUBiISDnkgsBIcaKKgEAUEIoIYIQQCYYYQWnVNUsBWHB2XLpL8NwuVwKLpyqt7a6gVQDIIVJzgARgKB3wZkgEAIEMcRYACABKoAmoIhp3JtcpDDRqmoo5oPxfLq4TrI5kMLS3M9uqaZlCm4ApAOkYaBiqdKEXpwsBld5srAkVahkYYqCkU7jkqcjzEs0w5koBJuryhICPBydHr0+rZSqm+vbe9u3KpV6vWrUKt1glinY4lRCgHTN0DT9+vr01cuH4+nVycmr0WhcrriGbkAJ5rM4CrkG7SJTauUuZ0uENMMwVVUruyXP9QaszwnXdV3DhqFamqZVSk3XcZMknU8XAU1XO9sKsjhTFvNY0w3PrTieWyqXq40qkCCN08FVn+QFFACC3+O3dE3TVR0BfHXZn8/8rc2dZbTISLQMEs4IlrxcMW2zVC01OAGNRmd7a8e03DjJrq8HEkDbdhnjo9G4d9UPwghIBBFWsAI0qOmaZdkFJXleRMtYcD6bTW3Hqjfquzs7uq5AADDEQAIhhIo1jBQAYJYTIaVtW0fHx8+ePn/86Onm5ub7D+7v7W3bri0Fl0ASWuQkVxUFIVhwJtA7v6QikSIA5JxJJpGEmqJgBSEIckYJyVOSRVmSsxwzkeZJGMwGg4llaK1GBzCma2q749xQtZSQ0fSqPzkjLP6jH3zcXXPDqK8oUAATKjYTGuWJYWFKOcLKxo3a7bt727ubJM2XkS84LFe8/cPt69GtyfR6MDnR7IJSkOY+KVIEFC5AlheqargeTuIMAgCh0DRIqSSEQQhUVVGQRgsCBFSQqmCVw7zguecazXZlbbu+tl3pbnhQLyUJklB2uh3bMZNs3Oxan37vTrVtPH/+pt8f3759uL23glQxXQz7o948mCKEudBmMx8AVBTU9/0kpqZVajZXKuVKkqR5BtKES54hrJmmg5FWFCJJiKZppmUahgohzrL88rKnIoXlUtPRx5+873ne2fmFv/QJobbtuG7JRZhQqumG63nlcoULJiWglAvKqOQAgP9IVWAAcogkhgoGuuRIcMELwTjAGFmGgyFEEDmWFnPhL5a//MXnaUrynEKJEMCCi3fxDi0ABcVKZ/Wf/5d/ORj3r/uXcZz6i7BaLmOk6rplWW6n0/I8N4piy7QNwxoOj1a6m4SwR49eHB4cHh6UgUQkJ8swgUB1HbNeq1UrjTzPvv3mmzRLIYRJkqm6qun6fOFLKYui6PUGQbAIA58QCgDIsiTP03q9+tHOA89zKaWPHj10HMO2jTSJpOBr6yt/+P3vdTqdi4veYh5cnl//7nePP/7o07t3712c9/1FGIbzt1nSbnW2trZc15KSX11fLkMfAO55lueZrmc2m+WcaBCBLMtJnk0ntFa2t7f3Pv3w+9kSLKavwrm4BIuJmc3nuaqxdInW1404nGV5L01jCKVpGXnG0piKQqZROpsFw8GgVqujRv3584e/TxlUYz5bvHl7pCqalMC0bMG4omjr6x3DNAgh/eGsYIVuqlhVNQVIRcbpMoz8gbw+OLhZqZUX8yBJl2kWI4SEkACIoqBQQqUoaJpkaZIKxrxymVFOioIQkiZpTnLOWanklSpeyS0Zug4ATNMMQeTajqopRVFQWmBVAQgICIRgXDAhKFKBiU3PcQWDCs69CiUaZxlIBBUAzsPwr//m347ns//+v/uXLbVs2UgDYraYTYPrlPq1luNVvSgPMxrOwiEFGUfZzuHm2maru17f2O7alolUzkFWqpq37u7u3txsrVawwa96PcoK0zQt25JSJnGakni6mEogAZISiKPjo6IoVEVVdCyhYIxv7+x0Vzuqrj599nQ6m0G1aammaVqVRs12bADFi1cvCsYs3fTKJQ7l29OT+WyuYnVzc3Ntba3V7aSkKLjwo0gCgBFCGGJVIUURBPFXX35zenKmqCpSYaXUGA0HvJAIQKxAQimhMRXZZB4GjyeVurFV2ai3yhLmae4Ho9l0PrgwjM31LUMzmCCv3xx7dpkcZBykis5T4k/m/V6/WivXKuX6ndv3FWRiqJe92ub6jqLheq15dHa8DNOSW1dwkmc5KagQSAoZR3meM8ZBEMZconZnjZAiDJP/+//64X/2T//TWwf3eWHO59Fk5Ffc2c724fbmzadPni7m4de/e3TzcF9wdnzy5sbWZrNZVxRlsVgQQppNpCCKkLK7s6sapgByFs1mk/7jb383nwyRYI6haEgDAJcdR8eajnFppetqrqWpnmXBArTK7TjgiqJ32p1mp2O5Tpb50/FsGkzjPHEcp1yuTMajKIyjKAYSNurNwwe3zk8vkjhvNht5lg2zwc2DO9tbN/Ik99xKEmeLxXx3p+66bpYkaUa5wK7bDKMiz0a726Uo4pNxRKna7Wybn9Wq1a6ul8pVkwqCkVYqVVRNoZSkaSQQRSrAKuRAUpaPp1euSzqNbrlmK1wmZHl+fXJ0vrK+ulqATLPRH/wn33FLVYC0/nDsL+YZKUzDKHXXtLWNVqNWskySRCdnWm9AbBscvzr7xee/KFXKlIvZfIk1FWGr7Lms0Ocjxkg2m8XTWWya2nkyj5aRqZuaYsYUxmGUx0Uay7OzwWKWN2qzPCNUCoCR6VqVRlWz9GUaTmajN29fnp4dX/bOPvrk/VKltFgsuCi4LAjhcbxMkrzdbgiq+bPi+sL3Sp2DO/eikC0maUKiOCKxkl+0JpVSqeJ2oiifjIPjo3G9sTmbJUfHZ0JoCjYr5apmOAArmqZZRsm1dAbUiGapTC7988VyLmGRJGF/eP3sxQvbtsolr9Qoe261UV2tNbYMddNWN1aa2yV3U/IyBmrV0Zr7O0ACIICCoBRMw6pZKiGIJYBScAQQVjUhijzLl0EUhuFyGaZZGob+ZDo5PTsplZy9/cMPP/ig0axJwSQQEgDbRVjxIQrjNIOQF1QoEBqWXquUNAx0DdQqludo62vNg/3DOMnynEAEJM3TLB/PejQvuo2OaSubO6v7t7a/fPLbt2dv/MVEU6Cu6VEYQincamV/Z19RQOBPzy+O5vM4JEtTNRRg6Ipj65TlYBknhmrZhq0rhqk7nl211JoAlqkw3UQq54gWjt22jAag/OL88vioJzicThfPX7xSzdLqCi67VU3RAEJSCg4YhBJjBQgJJYRIYogQhABCShgpCk3TVFXRsLq1dSMjxTwIomi5WPiddjfL88l02ufDUslbW92Ik5hRapp2mqS6qjHKBRMkLwJ/KThwHW9zfTNJsvFoUvJKtm2vra75i+jq6uqLL74gWerYbrezYtuWBEJKuFj4x0cn3377qKCs3ekCADyvZGiaFGKxWLx+/WZra7NarTLGORcISQihlEBKgBGGEFHK8pyoqmbouqpqiiIFowDAd1UmF0IIxhiFEEnEJZQcCoAZQghByCWHiCNVUkEKyklGRuNBmmUY49X1lbJXRUijEjDGKGcIFQgziIQEVCIiERcAIomplFwAKkCa5X4YDuM+UgRAxenbp8tkkhc+QKmCgKnY03y/JMoaLnFoAKlLaQCoCcb6V2N/mgFhsQRlpIgjRWHNmuVphtChyXPXdiuEZMEsnM/nF6dXi0W8sba50m11V5qsQIKDaqVCYrkMkjevXxu6YZja2dnJkydfffvt5xISQqJSyVUVRVV123IMvSw49BcEIaNaccreymy2CIPQqtqKVAQRKtJKTqVarUKEbMuu15uO4yKEGcFZOsvSotVYv3nYuHX4Qa93laa5rhnrNza6K51mqzYcDuazebfZZQUrsiIOlxgqg/5QQhBEIaPSNOxmvd1s18Yz2w8mBU2hpitIqgiTVM4nES9koyJM05tOFmEQn5ycappRLhfG+eVwNOld9YMgUbCiGyaESNM007AURaWMQoCm09l4zDGGlWoFQLixtm5omoI1BBFnnDLGJZcIAAkZoyQvQn/54x///Pmz59/9zmcffPhgb2+P8oJz/g5WkZB0uQx0VZdAJiRTNUs3LGFoUgM6hhICCYUQHCDJIWCMLePQX4bzICCcUk4IJYwTQlLO1ZLXXF1Z712cpRkxbavVqC6W/qMX534YqLp5++7+1o01w9QWi8lF72g+n1fK5fncz7LYsPCa27hze7tcsZbRYjJcaKplmrZl6w8+uOeU9L/5f/56NO6nJCoozJLCtKFggPJ8Op2Uy2XLMtyyzQXllBUQFEVBSVGpeJZlqYrGeQYB2N5qp7mTxEGWhx8+uPnd733QbDfckjOYHX/+1a+SNNrYWNFLJBV677Lnum6l7T6oHhoudN5g1eSDSW8ezDZ3NgTkb46OXMcDEi78JSUCY61WbXuONC13pbvOeNHrnbx9ey6l3NlZe/ToqWWdXF5cBEEEANZ1wzIt3TB03SQkz/McAxUbwFLN3f1dXTVfvzmmjBWEzOdzr1w2bQcAIQQlRRrHUEie5ylnBQACQYigRABCALCCIcBSxZRiSqGuWlRSkicCAcsyyuVSlsVFRqQCpZAQyCROLdvyXPfs7PL8/BpCufQXUMo0zm3bXFtd/fM//4uzi5Ovvv7y8ZNvT05OszTmXEgh/UWwvb1VLlcIIaur6xhqJ0cXnPP53L+8uNZU07U9hNQwnJ+cnFuW6XkuQthxrSQNjo6OhRSqpi0WvmGbpmlMp9NarVoqlY+OzrMs8Tyv3+8RQgyzOugPMMYffvhA09TlMlxfX6WUh0sfY7ixvnrz5i3HMQEQKyttzpmAfOH//zy9165lSWKeGW55s/fa3px9vEtvqiq7qrqq2YbtJZIiNZBG5AwwuhIGepAB9AYEpKu5GIgNilK3AFJNdnmTWVXp8+Txdnu/l18rVkTMRY4mniAQVwH83//9EyzB5lIdY+Iu3OFwmGX81u3r//bf/h8PH37dbp92eidJEqqaPJ0No2QuyWi2mGYZzTibzxfzmeu6Yb3e0NTCR3/4+uXLs9EoyNvWeOQD4XHOBUgXs2g+Cz1v0e/3KpWKrqsCcABQErLp2JvP3ChOCEGGrioK7nZP4yiJomg4mmQpKxRMSdIwkoUAEOB83rlz5858Pjs5ObZtK4i8IIk54BBDJCEZEYhkXde3dzbsXH5vby+ltFxxOBeLued5nq6qQEDC34CQYRR4PkJICJgkSZIkgnMEIYeIcy6YwBANh6PBcGCYuuPkLcvgnHmelyRxpVbCCqGCsjRNaRjFkWZquqpbhiVjNY04IWYSsiwGNIFplMVRMp6PLrsXnWGb40D2soXbv2ofnp7tv9rbu//We7fvvJ0r5yzLMk3z+Pi02iz867/6C1034sw7vnhdrdacvEMw4UBAwtIksAv6tVtbzZUypSmEIKUUAChhMp34kZcOx0NZlnVLJzLxfC8MI9MyZE2WJKlSry6vrhqWfnx+0h52u4NBiRXrplFvNIvlIufs/PIi8AMvCB59902pUN7a2PYWXhKnF732Hf9OqVgK4yhK4jhNdV0nhAAgsjRFECuKcnp6mWXsZz/74wfvPmCC/fVf/7Xr+u12TzUhVrmsKnIsu164GM0ePnroBfP7b9/RDN3O5ZaWl/r9ge+63V4n8MPJaEZTjgmZLcYLb7rw51nCiUyyjH3+xTfrq9tb63cPjw9FZtSLm/22u7zW+umP/nR39/LhNw//7rf/jRBCkCkwpSzjJNM12Gq1rt+4NRlOZ9MAE+X6jdvty8tPP/6sXlr98IPqu2//5PXr46ur/rDnLzdxMd9YWYq92cuj/ePt9esAoF5nDliPJWRza8NQIYGJQnI0pRnjBCoIwoj6rjeejvvDbj9c+EkcxV5QLJqlolPI61hwQZkEgmIuV3Xyvc5MZHBnYwsBxYsSfx7nHCpgeHRxvHf4+qLb1kz9xs0bjcrKYD4eD+eu52qyVnZQIV9Ea0Qi8u3b9yaj6eV5++WLJ7pm3nvrxvHRmR9OOAquOgemYdl2TjNUy9YL+RzGkqXbu9vXbctJUnB8fCkTaWVlS5YNSrnMRZJSSFBrZWkebkVs8ezVgLKIEEwkSDBSgUQzikkMpUTPYcI5J8Gr428UPflV6Rellm4WVyAUg9HJ2VlnNJzGKSeS6tiFUqFYrNVC30s8zza0Wzdv37y33Zkcuok7cWezedDpjofDuFAw7FxBN+2EZu4UMsqjUKWRMehOGM0IVhBTMohZxgkmcYh8V8RBxDJfN/L1Zm19d3047EuafHxx2p/0aJbM55Ojo/2z8+N2+9IpO5phNhq1ySQIAg9wC3DgzdPOxbkkSbd3f7i5vJXXKouBRGhFJ8HC6yMGCeKpr1rVeqFYfPb85cnhyeHR1c9/tVwolsvV6myxwLhXLpUFlwASTqn0/Ol3r148+d5775RXqkwDnz/7ajAZapq8sbFhV/NqWxsMgrmH33l7e215q1XdXKldRzV9rZHJULfVgkrySGAiEIYYCggg5zQFHCIoQSDxjLOUZhlLKU2Taa8/GI5Gk+mUZpTSNAj81bXV27duq6qKMMrZhSxDWYYNwxKCp2kaxmGSRBAkRUfu9q66vXaSRp4fuV7XKUjFovLeezf9IF64V5TVJRkmSdjr9KezSafXfvL02zQNC0X7nfvv1pZKAiW+646G3cG4V8xb5YJt6dUkikzDqBYLEDJBw5JTYKk/ZSGjGYGoXq4iziM/CF2PpalTcm5eLxAshW46GYQKkQ1lqdZoxAE7P+1gkPMW2eX54NtHLw4OzmUtRwiI6JWeKySUNRqJYzuGqstIYoJCzjHKMJYQxJxzzoUAAGJMCFKRQjDmQiSUASHms+nzV6+OT0/6g2GWUVmSa5XacDhQiFLIFXTF1Byt4ORplgnOMUI5s7izRRzHgQCFYdQxOhgR287nc3nOxN6r157nBUGg63qjVsMIDQaDpaWlarWsKIrve8+fvywUSoqiyKoaxwmCWNfNtTVTUdRPPv5YCGHbuWvXdt8UEcCbAIVlhEiGYWQZ5VwEQUApVRRFlmSMJc4zzjMhOEJAkhDCiAPO4Zu8OonTWAAOEdJkDROCgHD9mbvwfD8yNGOp3MrnCwBCyiBLUwEVDjAHEGMJyyDLfMp9yr1EBClLKc+yTEBEZNlsj/oLz1OLWrffubw6GU3PicKsPAEokjAkMuz5Z7qr1501DE3BZUqJhC3BqWBUxkRSDAAhg1Dl9KozAkhsbi0TCmGsabCZZbP5yH/8zYWqkOu7dzbW1izL9L3peOgxKhlaJYmTNI2jMK1UyinN9l6/3t9/NpsPq/WcZdssU2bzOSG4UqnJkuF7ydlpx3Ndy8x9+MGHz54+vzhpW3re5cGUzk3V1gq6ZdlRFCuSnrdKEGFF0bbWb5WLy54X7O7e3d29ls8Vzs7OB4PRYu7WGzUrZ2KJ9zr9vJ3/2U9+RqO03+332m3G+NPHzy477bOLs5OLs/FikrA08MN5ME3SUFOxbRcUCc2mo3O327sYqLIeeTh2CSH6ZLI42D+4fv1mq7Xabg/L1dpScznLrnwvpH5QrzcQgovFIopjAbgsyxnLZFlynHwuZxuqHngB5EKRMMEQI6ISCQDEM5YxoSuqN198/Mnn7cuLcqnwk5/+sNFsACHClGYMCMGghNzAf/ryeZKmRJKLhZIkW6pq5W1RzFuSqSKCAcwAzATmjLMojefuZDSZDCbzKE3DOPZ8D2OkqpKpFTQtzzgJwxQAygUI4tCP/OPxBQ4AACAASURBVDRLLVuB0BBCyIoiK/LFZfvFs+cnJ0ecCyGAEDDvaI7jWKa+f7B3ddWJo+zG9VuNVt0yHEhEu3suyXKcZuFwHsccCqRqhDOQxlnsJ7MZZZlZr1UJxhnNwihQiJyzLAi5bWqrq63X+3uKhn72y7cA5GG8oDx478Fb7733PT+cj+ejTvvyYnDAWbp7pzYPrzSglZrqbDYedC4gIH48otw7PD1/8OD7/+LP/kUU0YXnYxlDgrJURGFacIoryyu3b9+OojhOEsvMnV+cn5+1kyTO5/OlUvUff//RdDozTT0IAowgZ5xSRiRuGAYhEsv4bOrzVGhE/+TThyzlh0dnuqnpuh5GUX/YAUgQSSISwRLWNBUimGVUMAaEABCC/6kNxBhLmBBJDfw0jWJCMEBQEK7I2DJ028oncZImQZZwSikhSHCBAGIZPznta5rcaJQIQYpKJCEoTUaj8dHREQdZoVDAGGmaZts2pdx1fcbp3t7+7u72rVu3e91eGEaO48RxHEe00Sjpmpwxdv/+/bPTs+l0OhpNxuNJf6D1hm0u4jCJEUYKVsu1aqGQLxaLGxvr1WrVMPSlpYbneYqicP45pen3vvfOy5d7/d7w+bNnaZpQmi6vruRsB2NiarZE5ELB2dt75Qe+Imv5vFOtFpdXyrVaoVIuWJYtSbJhmo8fP+33rx598+X2zubutdXT86M0DQDMVA1PJsPBcCCrZvuq3W233YWXxGnGYOCmL5+//vLzJ0FAOeOWRWRZ1jTNcRzOOWM8DrMsYywl/c4MAMC5qFQqUBB/nmyu7SwtNQkRYeyFkadpSNd1xhWEsyBIgMBOrqCoFs+gYeQNw4pidnJ6tff6iEiKJREu0jSLmGCMZRlnhiZXamUrbyIE/MAvFJyVldU0oeenV8PhhBEqGCAIIlmWM10HCCZJmmUsiqI0TRVFkQiRJUlXVV3TDMPo9Xqz2RRLsFgqapoaBF4YhEQmhmnYsgWASGgMECgUHACAoRnFYolnUNWgaRfiIOMUFXMVWVKRQLKE4zj4m7/7f0pFw7CwRLLTs1ezxTCXsyFhGUgqjeKgP3z6/LvRZFIslHZ3r2cZi+JgcNZbBLNCoWiadhSFSRITQlIWyQZuOrXZfN7vdTOW0TRLEkojkSbM80KJSBnNFE3WdC3yY98LFE2WNSWMg7OL0+FkMpnNEEKu58mqpMxlcSbavU6a0bnrI0nSNEmRFEVSBtM+o8zUzVZrdbwYX3Yu0zhJeSorxDA0IECappqmEZnIijzoD7OEe14gYbmYszbXNsezwWw675+0TUerN8uSbCgKnc/d169PwjA2TZtmSZZx3cibZsoolDVz4cZzN+AU1Gtqa3ldka0wiBGQaSQODy8NUllfNiVY7LU9DmC13qo2SrVmRZPzs8mRv6AFu2qaBhes2+3qmmYacMamAAIIeXO5zgVz/dn1nWvNeu3y7KzXme69uLDfbd24/mBrLTs+vlSIqatO3q5qSptnkpOvSQTbViWOYRLDkrPk5LI0TSVJymjGBZMkLUr8uTftdzve3LP1vIxRFBtRPG1VS81m3jaFhDlPknF3OOy9HrXPivaKim1v4fU7Qy9isuycHPQoYkESIWBZemnueotxlPi8Vl5GXPHmx/3uiCAluBVSmk1Gs8P9/1wolDRNGw7b84XLmSiWyvmCIimsVikbhiWEAEBWZc3JOa2l5Vq1Yel5mWiMct8PCk7h1o1bURIBBLgQqqJUymXdwoWqUaio3eHRaBYClIZxhCSoaJquYwCn3cnk6JLkdTNfBUAOxv7l3tnjklMRDB3sn3Y7o9k0VBV9ubV2984928pZhmUb+nQ8SqOwUJRVHVGRII+ubS2Vmrnvvnspa5qdz5cqS4bpAEi+/e7J8ckZAKBSq+adQhxSLScXnFwURSxjgAPP9RnP8gWbYCJJ0sKbWbEpG3LKaXfUha9EsVTQdRUhoOhqvuAkNO52+6qqb27tnhwfv3q1l9FsZ+fa+vrGP/3jR5Vq9Zc//1W1XHaj+bPDpyf7veForKuSrVVztiQBO/GRixJBJc9FJ8fR82cnS8ut1ZWNXncyHM4++exhtVReqtayTJ9P2eFBfzL/rLFTr2/VRrN5fzT13FBW85ZhCqFbObmQLy8v7+TyNQEUynleVx3DgkySgUYghIADxjljCCDIIeCIJlmWcazCMAgX0+lisej1eldXF91eL0kT0zQ3tja3rt9otZp5J58x5vthnCaqbltWQVNzQsA0if0gXXhuvpAr1U0/nH317etPP/8YQnHt2vat2zf7w8O91/sPHz768MMflsrKdH7W7Q1Hw0kYxPv7B6/39y8uznVDW6GtdruDJGjk5FqpudKcRlFUsMqNyqqTz49HI5FlimTPZ+NBex4sqEhkDRdWm9vrS2sFs3G81/YnfLV+Pa81Sabn1QalLHHlMcwqRadSqmqyw6II84DF6sRP9l6ej8d+SlGSRdVaqVgqzeZzeHkeJ0m91ijmCznLkggmAGY844IjgQVAQiABAM8yjIhMSEIpzViSZfP54uzsbH/vtarr1XLt9OxUkbV6rfbW/XcURfbcxW9+85sgCLa3t1ZXVoqFgkQkCDKMEBQIAIAhcfLFXC5fKpU910MQOY7zhz985Pv+9vZ23s7FUXR5eRXHCcZStVqViMzZ1HEciFEUx7PZPE2SuaLeu3cvZ+dPjk8X7vzs7EySsKYpCEAAABMiy7isSoahy7Iyn88D358kU13XDMOwDB1BIATPMoaxQFgAlGRZ6MeuH7th4gZRECZBxqiiqnYuL0va5UUHIbmQqzp5A0HQm3QNw9ZVS9dMAQkTMOOQgchPvNH03I+GUTqL0nmUBhFNIQQCEQHIyek5B+C9Dz84vHjy6RcfL62UKlZeKGDmTUSWaVhD7CVNkKHnbVnCgmQixkDBEigWnCTKAi/GmMhCyWllmV8xniqoWK+UrJyWRRmnRs5YuntTRoiqKuv1uuNRR1cV26xYRkVRoGFKECJVVeLU7/SH3z3+yvOGmo50ncgKTCnLAVOVdUmSBoPReOQt5hHBmm0ULd1BXEk8zhOACFEleX19U5aVmTtfzKLQX4iMlErl5vb6j/7oZ1GUTKazvFMgWDV0e3Njp5Cv9noDxumgN+iP2kuN+vJSS5U1GcoSJl98+sVoNJZk2QsDDoFt5ROawTiAAgCKRYYR1HQtb5u6grU0CnlGddXgTBoMJkHQn04Xw+F0bZ0yLmiWci5UTW80m+7Cj+NE03RKaZbxOHE1XVtaamGMsox6vjscTkajkeu6zWqlmM+lUQwglCWlUq3IipJlWRRGJydnf/u3/+Wtd+5/+IMPESZxnCiqIqvKbDGb9Ma1WrU3HHz8xedA8Gq1/s7bxTgIPZ9yBmVJUlVZxkAAwAVDAkIMJVWSVcn13a8ffrmysbm8uraubS7cRRT6laJTqpTzjt1srY9GvaOTS6nTL5aLf/rP/7WpFc9Oj2ViDQdeFPmvXpyenfYn4xAhgDEhRIoC33ej0WBK08ecQ4LlXC536/atq87pf/1vv/vNb/42plSSLca5xGLGspRygrCiEklCcZAJDm/dvNFqNhVFG40Gi/nU8xeuN7FtbX2tMp5e2TnjrQertUZR1RUkIYjAIh1O/fFw1ht7nZv3ViQJ6jncGZzIsnTnzp1SvTWdzT/95KvxbIFVbjoawHw4GVEKNNN88O73jg5OJ6MRYxACSZGNUrF+dXXV61wCKC0Wc4IVGqMkFCwDOdvJMh6GYZoyCLCiaLKkQoB8P6ApzTKha1rE6HTqTSavVUUrVioAMgG5pZgQCyJBVZVd353NJ2kCEUYIIYQIRhgCwhjijAMAOQOCYCCATDTTUGlKIeKyaiiKJCEc+mEapYIJosj8zaUlCQAgSfjBg+tbW9tbW9v/6T/93+PJHiEoY3w+Xbx6/qLaKNumee3ajq4pcZx0u3PXm5bKkvti1ulcHhzub25sWTmjUMj3+yMIpR/96IeLhd/vdSmlmqr/+Mc/TpLk8PD4s8+/Ki5kO08MUzFNc2197Wc//SkAMMvo1tb2cDh8+PDrbrdTq9Xu378LAJdl+Uc/+vG1a7tff/317373O1mWlpZalUptqWE1ao2d9R0AYJZx15v3B71XFy9v3byFkBQE/uPH36RJWqk0HKfy7nvvFIvO06fP/sN/+L/+zV/+r/V6Zf/gRbNZW1lbWt9YStONxcLtdkeXV53jo9Mvvvwyid1yyfnpT/+4Wq3O5/M3jD2EkFIax9FkMtVUzSk4juOsrW1sbm6Nx+NOp3NydHrr+p3V5TXLyI9Go3b74vTk9cXV8WjaNUyJECQEdxdRo7H8/vsfqopjW+VSubm7c7tabboL98WL53v7LzMWQ8QEzDr9i/PL4+PzwzBkbrjwfG86naqqRggQgo3Ho9l0Np8vZIIlgmVNIhAAGROkmwKALM0opYxmPGMcZxwCAUSaEl3TNlbX4jDK0nQ0GsZhjDDMGJUl2SnkWcYBQIqsh3GEMDAsczadxnFMGeOZkLFSKTe4YO4ivOqfQoBs0/5nv/pVLmf2epf7r58DBL73/XfHi+5kMVxaXj46Of6njz7vDkYY4lKp9L1333PKzmQ+Pj09C8PItu2T8xMiyWur67V6lRD84vnzF69eHB0fqaqaz+dyOevo5VGv10/TTJcswMhi7kMAFUUplgtr66sYkYurS8aYZduGZZmWCTDWDE0b6PuH+7Kq5gqOZugLzx1PxhnLdNPI5WxvPp8HE8G4oRmIis7gPJ9zVEuaeRM/9IMg4CDTdV3VNQih4CIMA8NUBMgef/cdxrDRbGCMF3PvonuONZwv2oZRBVD4PnO9NsKg3Zl/9PE3lmWapqYpEoSaopBOe7yYRZzrcZJkVMLQRDAiWFZk3ZvNJr3ZYjjZXHlw+9rG9vo7k/mQUy6jwmyUnBw/P724gkB578EHpqmGkSdhOJmMXXcRJ/6Ll99S6m+sr1ertfc+vOtYpVazud7angznhmo1G1u1SkNTjWtbgSQpPIOmkatU6ktLc1U2GGcSMjRN1dQcABJGkiJJAABDNzBBAGaaIkqofIUum7XV9db1ctlJqHd0+HQ2v0iCfpAu3HnXm490gk3VtnKaJvPxaHq8PyRQy5t2HCjuOLWc/B/94Fe5kpHy6PT8aDwedtuz1lJzddmplJZfv34lODs/7RQKjkzk2WT87Mnj8XgkBBdCKIrC+Nr6+trN2zfr9bphmIxx3w911bxx/SZBEqOApdne/uOz44truzdtxwgSlxAJIkCzmEhAwiBnaKreEGjn1t724Uk284aUQQYZwL5qASJhxqibvJTUUmtbi710FJx/+XjRqK6uLm2+++GDQq6qIDOKE4wkS7eiyBM8wnLqR6eTUY8yq1TNmY5SaSItNaZeBl74zdX8L/75TzA2ev3p119/VyzrZm5bAEgppTTIFxQIeEKnEIOcpTm5/GjEAx8ADtKUcZYCWeqPeqPpgNJUoILl6xlPIAQ0SyQJlSrl1koLACiE+OjjzxBAupofLEYSyV3bfufG7vsSkSUsc5AimLbqy3//3393ePjqBx/ca1YrMuHPv3vxDQ1zefv9739489r22fnZaDgkkrG1dfP5syeTiffLn//UyTcA0F8+H3SuGEsq56deAgKiC8IrliwlYFYwNqq1ukhK+/sH3Sv3pXa0uc6X67jdPUqdRaPYkLEGmBTQGWKSDHQVW5DLcZwOuwN34c0X88tO5/Xe3tHRQbla3d7eun371s9/8atC0cEYIfIGgIIQIYj4zZt3BRBElm3LAoBkVACg6QaRDaU/Pepc7F+0D44vnwZJP4pDcTR340vDNPSc8Ys/ef/ocC95Oq62NMWkchi1hxerO+Xtm0tXV53ZdOb5/qNvv+6Pl2/dux24QAbV1Zq2Wr9VNsvu1H30ydH56fHViUeTcDwZWpaay5dblfWS0ZJ4yR2QzMvLHOWVFohKgQcJa3mzeTjmeaUIkoI/wScvT20z9879HzMKwyC5tnOfc0OW+0TSaq1WsVqbzuaUUdd3sw6dzcZ5y27VmgUrRxDmjHEhCFYFhG+QKi4AZZQxBgCQJGkymUwmE0lSLCtPiAQEFEIwyjtXnYJTKBYKf/5n/9L3/TgK4yg+PjiZL2aNZqNULNGYnp2fT0bT9fX1yWjy9PHT4H+ewWCIEA6CwNB0CEAQBOfnF6PRKEliz/Nd1+Oc1+q15dXV6XSOESoVyqPRyLbtv/iLv/jqqy9n8+lk4tq2Y+g6AAAA9OZXAQCSZaSqapqmcRwv5p7vBWneyudNXScJ9SmNAaMRnc29wXDWjqibcj8DcRgHfuDNXW8287IM7mzfKhebo2DxxTe/jwJu2+Wb1+8tNVe5liGhAIG5SINoNpl3D05eeNGAI5/yIMmihMWyRhJGZwvX8wPTst3wEshuualcu7tqWFrGQqgVaUyzSByeXS6GAgtnrcXLhSaRdQiRLKNWqznsjTvtq7WVtYyBxXBadapOIXdtY2fqjY/2zk/Ojq7f2l3bWLet3OMnXz5//lWxAFkWuQvf0vN5q5y369eu3b998+133v7ey1fPP/20EwajNF1AAjrdOSIcIaSqGuf8qn1+fNjH0Hjr3vffuv+uYxcfff3QnQfFYoUgbbm5sbt7TdfNxWLuurGgKAnFQoSCu5rSe/rkpVMoqqqOAEYAKhLUFdVQK7mcE0bexQXf339x6/r1tdVVyKGqS86tm8V//+8vL9qDwbBUKQOEFr6XiixKIzf0Pv3i472DV4Cx2SiIFomEQBRknrsAfL66oq8sFy6ujtKU37x1LwiT88vO9tbO3//D7y8v2z/+0U8kSZlOZ5999jmEsFgsarqed/KqqlqWmaZpt9slhJRLxWajOR0MHn/9SHA2Go2Gw9Gf/Omf7l67rhnGixcvXu3tLbWaDx688+DBA865QJAKnnEWxfFssWCQ+1FQqVaWl5dL5RKUIGAcAJ7xjDJKGcMYCQ4YBwQgDCHGSJLV5lLz57/4GUAIEoIwaC03DEPHAI6Hg9d7+zJBqmLUa4Wjk9Mkjbe2ajeu/aBavqaq8u//8X/84Q+/9/2FpspFZy0MfVmRHccejyeCc8NwIhQKIXI5h8hoMOz8/vf/+MlnX15cjWv1hmXpNOOCL+LIz2iSZimCQFEkO6euLtfeffdtCZMkTv7yX/3LxXzy8Wf/1Oufzt1+p/vyT/70rd3rq/liMJz2ol6qWXmMJYixLBM3nJ63j99++45lG+PJqNxwDF038srx0eHjxy8/+/wFTWnOMqvl5fFk8tvf/W44WkzGi/nU7bZHSciLTjkM6ZPHLw/2TyGEsiIhok2mk4vzThjGQojXe0eT2SSOI0mSbDuvaRpjzPOCMArSNEUIYiwnEVWI0Vpem00XjDEBgOv5lMeWpWZxTFkiKxgioaoAIQHhG/tf9sbDwRliDHIGEGQEcUy4jFUESBolWUYh4HEkBKecpZQmCAOMORcMAQwABACYtvmXf/VvdnevAQEePXrY7/cuLsa6jmUZBJEXRXoQu48efV2vlzbWV3d2KtXa7u71rY8/+kO7czVfjDhPV5bXbt+9Mfz9Zy+evepedhgTSUI5F1FIfZ9apuoUzAcPdv7sf/l1uZr77vGjp8+evtx7mvHYcZxatbaxtaYbsp0zsqw8HA7/43/8j47jlMuVR48eMcZtO28a+UKhUCk3T0+uQj8dVsavXr1yHOedd945Pz87PNy/uLhoNhvr65sf/uDds7Orbx8/+sXPf+260173YG9v/+TkZDIdPXr01e7uVqNRf/Hy6d/99j/PZuNKpWKZhdkkXMy9xSLw/dgw86V8xZ0GIhvSNKVxOhtPDg4PSyWnUMirMgIinY6Ho0Hv4PWeROTZbAYhzOXyrzG+Om8nIbMsmxDAaObkbFlhg2E3k4RTsDc21jY2rt2+fWNz/bZpVGazGAA4HE7SNFte3WitrkSpF4au508lDdsF69rt691ep9fvDfsD1/U5gzdv3QqDcDAY9vtDRVJarfpkOOaUkTAICCFCQCEAAOLNJqosSxBCmtE0SVMp9V1vMBhMxuMoDDVNwxhxzrOIyqqStwpFpyJJ0sJfpBFfePPDg2NZJiyjrvtye3tndXk14yHlsUCpUTBYyv148tu//y/1WmVtZWlja811J3/7d/+112lPp/7f//3HSUKZgFbOqdXqtWptPndVzVhdW7915958Nj8/P+McjMfTly9f37139+bNGytr62GczOfzi8vLjGV23tZ0QzdMmnpBEHIKBec0Y2EQDXpj07TyTk7TNN0wNEMfDAajyUhRZc3U7ZwFMj4aDjNOTcsQSFCWpoxmAU1opOsy4mA2nRIFSAJ5EfXCGRKYYOKUDcrz7szzAzfNIl3VFEVRdQVjLYriy8tLiEThzPE8bzgZZZzvbN3cubHbaNWPTw6BGBtaMWNJ4LPjow4A7M3zFwuOZdppAkyjkrelg72DL794/s1Xp1ub67VKRVX0ennZlMAXx08H/fHp6flnn31WbZTv3Ls1m44Hk+5o0rt+Z6dQvJ1mAc3ii4vTKHbrzdLOtdVBv8c4c4PBzFMFCmeLbsGulHOtzc3Na9uahHRFVjEiiizLJQUIJISwLPP69Wurqyu1WmUw6EkybrWay8stCBFGEGCECQFCcM4oSzORQgHvXnsrzXgSC9syEaQbS+u///1vnp4eQjiUcGLrmi4TSzN0RYuDlFFiW8W1ym4UK68O2ljLLTWu/fiHv3aD8av9x/3uqNtpZyltVVvNpVbByW1vbk0nk+Gor0gyy+jV1ZWmaTdv3ghC//Sof3Y8ydnzvtEOgvl80WKMXVxccA40zXj67BFNWRRQlgDOkKnZO7vbikpUVRZCIAQRljhIOc/e9EgNw7x94w7NInoaEdWOU9+N5jzzTceu15v1WqVWrpdylZPDs15nhGV62nl1dnmYwWSluanLudPjM4zljdWNgm0ZpgxhZDtYVu1KxaE8vBpcvTp9cdXvTN1FoVKFSOsOzrud2XQWAiRaK0uKqgVBMB6NhqOht5hFUSA4NU3VKS5vbDXfff/ueDT6wx8+IhBwJiVplKSpphlr6+sra0uVSmk46I5G/clkuL6xutRa3t7ZyihdLNxOp1spVlXFePrk+WDQ/errz99/8KFu5qI4kRRCKe1cdnRV3Vxb29rYrVcLceS6s0edXk+WZ+trt/J2+f0HP3jyfP/ls9fnZ5PFfC4YfPZkf7mxc3337X6nG8yBNxfDcZcIjQXGUrmR10IenHZOvGCCDbNQza/klKBoVVSsMppmkKepHFMZQCXNUBZySeg6ySkai0LQ704fP3rme5GsaKvr6zdv3CASyRUcw9AViUiyhAkCAACCAUIACN8P4jjRLQsTCUIQRilCTFYUxgFASJLVq3b70bNHB6fPUxpajm1hI4r8vaPXyyvNulLVFAI16qbDZ4ePSsVKaclpbbz16Weff/fkYGv7WnNjU3D46OE3YeYmabi+urnc2nQXfqlY5lz4s5lItaK98vbNH/S67c7p588fnW7vrP76V3chNabdrB0OWGKZss0i3WcwSdhiKCZDmmV0uaZ0o8Cdd1eWVgy5POyFGBJN1Tc3WlftaRBcTObDVACOcBgnuiGUNO72OlEQCMbfvndvZ2OzUixCBhDAEOIopkma5SybC5DSTJaVNGOB73c67el06jgOAIAQcv/+/YcPHz18+FUaxZubm/fu3atWK/VKIwz9yWQSWXaz3jQt3bJsy7SLhXIYhgjhXC4ny8qXX36p6/qtW7c2NrZKpRIhJI2TXrf77bffDofDxWKxvLxcKJSEEIQQVddMy8rlcpqqOrn8cDiczeblcvmDDz4cjYa//e1vHzx4+8c//iFNMoSArBAa0wxAjJGm6bIs27Y9mUyCIIiTdDpdLOaCiVjVoWkjXVUpk4nPGfWCaBTE8+G0P3WnaZJxgSGQD06e7B++ShPoezwJIaOk3b68dfOtP/rgj3VJJgAioYMs8bAiKBZUARgKKpKE+iHDoQiTsD+eWHmTUv7Jx58kWVwu19xFdHnRHY4HOccCHITzaNZ2u8pEZMT3w6012qysIFkmstaolw8MVaTJ9sZ24Ef9y8G9m2+btjGbTcOAIqaUiw3bcBSimZqtSjpGRJVk2ZAtXWUpmc3mx4fdq8vRqD+zLevg4KDdvlJVlcg2wuli4WMJ2rYBBEyTLI2ZrunV8tr9ew+u796WiXpx2jHfzd+/E798+SJnFtdWNr97/OTs7HwymWScl4rVra3tO3fuXLtxfW1tzdDVjNGz8+5wMA78sNGoIYTD0P/yqy8AYP/7//ZXuZxNME7CBAChqsrKynKtWqeUyQrmAEaUQ0mMZ5O9wyOafLSYBs2luqbIMkGKRAhQYEYUWQkD+uUX32AiOU7RyuUajWbBKSmK6jhFhKQHD763utrSNMX30yiKoyjqdDudbnd//7BQyBuGbhp2oVBQFeXR199OB32Wxm/ffwtBdH5xqSqKqihpFH/80ccLz/0//92/ayw1CMEQ4DCJwihWVMUpOqqpACQMW8+V8gjBOI6Ho5FEdF2TscSwJDCGBCAOZQYApTChWUqT8Ww+mk4XvmvmTE0lAlLTkhzbDIKQSJKqWSLlVxeDo+PTnJNvKk6nPVGkXLmkTsYjmmAETctQEIY0AyyjbpTOZ0OCYcbT/uAYI7C+vvbLX/5yaWnp9Oz87//hD5dX7UJZywDNoohxyAE0zXzeNmfTyWLuutO0Uc8VnYKEUZoE7mIaxRNVZyurxXwhU/Xl1bWKqiM/HH/96ON2t5MyvrVzZ2Nrt1Kq9/udXr/fHw7CJLaxqepysewoihJG0aNvX3/7zevWUlmSVZbh2cy76kyTGBhaHkAsycbbb28qWAsX8eH+4WA0yjJQKOR13er3B4uFixBZWmqkNO10unYupyjqfD6PokQIzjOxWwAAIABJREFUCCHgHECIwZuRJInQNIvTcDjpQihBLOb+VJawKhkYC0wUFcmqKtMsjZMIvDGbcwAEZ0AAAIH4/9JjAQQTAjAQpZlgAEMsIcg5YDQFgBGCJFmDgHGeQSQYpxdXVwBAe2B+9NEfTk6OAECnpydxHMgySCkLgjRNIzuvV43c7TvXr65Ov/zqU1XDZEoPDtLtnfXrN7cE551ut905sy3zB3/04O37d6aTea3aKJerw+Hk+bMXjx59N5/FkiqvWirlcb7Q/LM///W7799//fr1J598cnS8pyjK8+ePDcPESM4y6rr+dDIzTUtRNE0zPNcHAlcrDdf1L8+7uzs7GEiT8cxxSo6TozTd3d2JY/rkyclnn3315Mnj+TwgRLYM+x/+x39PYj6deLPZnGXCNI2XL1+22xera63llcb33//+bD7y/UCRzZ/+5J9dXfUff/f07OyMMZZR0GwsLy0tZVl61b4EAAVBiDBMU+b7fqGQby41Go266y4ury7Wt65tb23df+tus76eRujpd4fe3Pe9BcG0P0whTt/+9c/u3r9169aN4WjS643Pzs7ceSaRXBDwQqFBiHp2ejmZjYPIlxQxWwzHk169Wco5pqlaYZgkSSYYZBlTJAUjGYiEILnkFBDABBNNVkrFEtZzBgAgimLBOcFYUWQgBM0oTRLBuSxh2zK3d7Z/9KMf9nq98WTMMw4hAgJSSlVF1TUdQDQcjM/P27O563lBHMWTyWIxn9MsyeftvGPlHQsiLkCmKAgTIcvQtnUnZ1mWGcdhv9d79XIvDKIooqPh1PeTMMp8L5xOF93O4ODwBAKytbVbyJc0zeAMrK9tlErVyWxxenp2cnq2trpZrzcLTum7756NxzNCZIIVRdKEQGlCIUDFciVN0sAPEEaMZ2EYua7LOZdVZTQezReLNE0SmrquOxqPytVSsVJMGcUSVnUVQsB5ltJYQCopKF+0nWLeypmqoRaLTqVWrtUrmqFIMlJUbNqaaWp+EERRKGCWpqGAzLL16ze2G43KeDKIaSRrSnN5tVpr5PIFSjNZVgtOCQIkSbLjFPP5kky04XDqe3EcUoRlIEgSZZOhG3hJFCVxmGCotJorGRWCgaVGU1XxxeXxw28/q9byN29tnZy9vrw6Gk06mg4FjKLY7fcvrjon40l3dbWxubls2aokCS4Sy1QESKJwIWFEoAS5FEcJo5msEE2TCYGeP6Mszlg8mfQBzIqlnKpIGAPdUJZXlsqlgiwTLlImKMYCIgYghwhgDBHCQBAZm7ZRUmVTljVdtdqXV/1eO40CCWNd1VRJ9xfp5en4+HB8eT4fjSgUOYBszSi9/eD97733YbO1PBi2u90zXZfKpWLRcfq9jmBsfX2tXqsBAF69eGmZhm3aqqrNZrOz07O5604nXhTyja1WvVEtlcqt1pIkyaPRaDQeXrUvjo8Per3eZDzp9ToSkZYaSyvLywWnYOgmQhhCkNEMAAERRBBxxgAE+Xzhjc/EWwRpQmVZKZaK1UqtUq5e272+3FohEnm9f/D68HVEvSh20yxKM5+DFEt8b//pcHhJaWDbmq5LSRomaYwQMi1zOJscnZ0cX530xv2578qqMZ4unjx5ub9/7Ptxa3WtUq1alp0xbpqmaZuT6QgT4BQsRSH1enlnd7vWqBaKeaeQW7judD7X9TylPKXMzlmlYiHn2N3u1cKfYcIbjWqlVnQKJmOJH8x6/atCyaw3SzlHt21VlkGjWVR1IHAMcZqkfhB413a237p3v1Ft2FZOVTTbzteqS+VyJaOCMWhYzulZZzx244RnGaAUTCbuamt9pbVKkDoZzRZT7+7dt2jKv3345IN3f/jO7Xc3W7v10pKKjWAegQxamlWv1lr1RrNWUSTE0nAxH9E0nI77Jyf7k1E/jn3DlIkkNEOuVAsraytra2tLy61qvVqqlE1DUzVV1lUIoYAASRJjGWcMYSmOkzhJZFl5Q9lijBEiACBJghALCrKj84OL7rkfh/lCMV8ozV0vTBLKmBcGbuD5kZfyxI8X+0evjs4OxvNeoWJ/++zFV98+ns47lAeC0JOLQ0REtVHWdcPJO436EgIoS7mCtes7N9978OHK0jpgJAnZbLyoVxt3b90LXBqFHENFU2xdsTBQOUMsFUiQ4WBycd6BXCZIt41y7HORYdsqGqpNsBIGCYTEdgq5fKFULummCSHABHHAXd8lBFWqpZxtMUoH/UEQ+JRSzgQACL9xzCNMJBkhnFLqet75+UUYxoViMaMsjuM4DFmWOfnC1tZWqVTCCFfKFUPXMcKL2WzY65+dnUpE0lRVcK5pWsEpVMolmqb9fo9nWalUXG4tmYaRJsmg38MYaapimqZpWznHqdcb5UqlXKnmcjnbtk3ThBAmcTwcDA3DWF5ubW1t1Go1WZaePX8GADRNyzQ1jHESp4SQN316hCDGSJYlSZI0VdM0E0NVZBLLMOMgpVlCU4GAYet+6CU0UQ3d9bwwSmw7Jys6QhLnME5oFKeSrGKMM0ZVTXIK+Y21NZWomOOMMoIVQ3PKhWYh19KlchIomlRdqt2oV3bq5a1GbataXJFxbj4JaIIR0HW5kIQ49IGKS+6Enh21FYTLhXy9VrBM3dT0ilOWMEEQ6YouMsApbF/2/UXYaqytrW2XCjVdNSllLOOyqgwHw6urS9M00iRO4xAKmiUpTTkCmiJZllmaTXzPjXTdShMaR+nRwWFGU1VVIYAISRASWTKTBAwHbrm0vLS0mbOrBGvj8fzzT79sX/XCMC5X6s2lZdt2dN3c2Nh6/70P3n7rnfff/+AnP/7x3bu3llsNIimqKhu6YpomBMJ1F0kSX1xefPvtN5atb26sra4ty4oMAZQQJohAgADAGGGMJYwJwoTIMsTkqt39h3/8p/2DgyiKi8XSW3ffeuetBwjgLOUiA7VqU1HNJGW379x7//0PP/zwB3fv3G+1WjRjumZYtj0ajzEhhWLZ83xVU5ZXlmq1im1bSULbl1ez6WxjY0OWZJpSIMBiNltMp81mE0EsALh7795i4f7N3/xNLp9/6+237ty5rWoqBwJAEdMkTmNZkShLvcCbLWbzxSyIAtd15+7M810hUkkGxaKp6ypGBEAsOGYZnowXvd7w6qpz1WlfdS7OLo4EpKqOrZxmWHLG04ODwyRKc1bBXySzibeYBc3lVrVWUzSFMQYAMi3rxYuXz549t+2cbpiESLOZG8UJACiMYkXVtrZ23n//g/X1zb3Xrw8ODw8PDy4vL8IooFkmKW/k3oJgzDl35x7gSMIKhFgmJGdad27fXFqqVMr22emrh48+evr8i7v3tnZ2l7HEur2LducqjOIs42kmJjP/7KLz7OXek6dP/TBsNBqu503ncwGg74ftTu/J0xcnx+dxHOXzDk2h6yaM4eko6lzMlpqrK0vrq8tbN27cVmXt4VePwiC2DKvZaEqynCRpklLGGIQwSRNKKcZIAMBYBgAwTUuWZd/3sURUVc2yDGNMCImTlHOG35jYUMZF+mY96o3wESHMKEyTLE1YHHIoZMu0IUAIYkKIZZorK60ffPj9jNPZbFKpFlRZAozzLEviMAg8ITKIBCFQN1RZlihLFYUYhqrqSrniLK8srW+uNRuNaq06m8/mC284WqgKJBL3/Vlrpb682kjToNvtnpycpmkIETNMeffa5vbO+vJKkwtqmsb21ibnLIwCzjKC0ZvYZzgcdDrtra21SjUfRAvDRPmitrm9AhFfuLOT08N6rXr79s2lpSUv8F/v7R8d9SdTX9eke/feunHtRqVUVRWDpvzirH163L+6mNmmWa1UW63lOA6jOHTd+WDYH48HYeSalpJ3cttbWx98/4N333tXkmRKOcuYZeaq1WqzuVQoOACIq/al4CKXt2/fvmXbOUIkTVMvLs8vzs/W19eWWkuWZdeqDQjIYu6/ennAGPiLP/9XhmbOZvMojDKWCkGdgqlq0LTIjZur29eazeW8phND0xu11UK+ZFu5QtHWDVmWoQAZwlBRpHK5Kjg6ObnASLXMwvr6DqV8MpnHUWLZdt7JzedTiEG5UtANXVZUSVZ73X4Sp836EhAoTTKWiSiMaZpBiAQTGc00RW3Wm1jSJcaYoiiEkP/fJSlhbNsWgjCKwizNCCGKovR7vSRJIEIYY4SQRP5fot5r2bIzy8773fJu77X9Pm4flw6JBBKuUEABhe6u7i6SUitIiheSHkQhPY2aipB0J5EKRtCI3V1dFihkITORPo/f3i/vfqeLpEIvMWPOMccYn8oZT+MsDJPFfLVZbjgHUkIpZc11u+3W7m5vZ6fveDZlJQBcVTDBEEAuBcvzdD6bvHz54vzsbHg93G6C6WQ9n27znEqJEVIhJEVOw228Wm7SpEzTotPu9bo7zUa71eo5Ts3U7ZcvXv/wp6dQYlXVXae+2QRRmE4ni53+Xqez49o1TdFNw/Hrzaqq8iynlEkpAQCUUoSRqqqqotiO7Xku5YxxZlqGaRsAQ86ZbmiGqVdVKQAnRBiW4tWtTre5u99vtxuGoR6dHt5/8N5HHz3sdTv1muM36oeHB6e3jhFGErCiyoqqpJxiRTZbdc93bMe0Hcu0Lc00uRBplodhoKhKp9PRdd2yLNMwfb9Zq9VNzYQAcSY8t64qumAg2Ea05BjgMqsYFRirSRQThE9PjwaHO82OJ2Vx5/7x4fHuk2d/nC9HkLDd/a5pKnG8DbbL9XqxXC7a7abnubPZNEvTd0wG27JM0+y2d0zNzRLOqawqGoabdxcLZcVsPj47ez2dj1UF9bptziuApO2YlmlgAoXkUlApuZRcAg6AeIeklhIRpCvYUIj+Lqw2Ho1fv345n044Z4ZmKcgc32wu34ZXFwUtLUatstRKqvmt/b/+p39z5/573Z2ubqmLxWixGEHJG3V/p9+Pw0gICSF88eLF1eUlhthxXNu2m41Gzau5rksIoaxkomi2PNu2TNOgtNoGwXq7iZI4TbM0K1RF1zQDCJgk+XQyn8+Wo+F4NJycnV2sVpt3DhnBQZ7llHGEFM+uBUE8HM5Xiy2j0DbddrPbbLRqXr3X2TFMO03z88uLbRAODgetVqvRau7t7TWbDUVRXj5/vlmvCcK9XldK+fTpUy4FVpV1EF7cXJ8PrxbBejhdXt7MiWIyjisKF8soL4Rl1SBUsrS6vh4KIS3LUlVVVRUhGJfCsu134TFd00zbnk7ni8WGUcSoQAjXPLeqiul0NJ2MomhbFGm73SAEzWaT5XKWJCHGAABBWWHbhpQ0y6K8jPMykrIajm+CIDANu+41LNNllTB02zQcBBSNGIbp9vv7db+j6XZWcNvxdvcGt27dPTo69uv+Tn9XV7RwG4Tbraoof/7NN7ePT/qd/unhacfv7vX2XNNREanykhaFoJWmkG6r2e91OK2m49GrF8+rIi+ytCiyMs/yPI6TjaJJy1V1k3h1r+b7uqErGkEKloAJwRinEEoIARcCQIAwgQjFSZKkybsBhQlWVAIx4oIjAiUCTFKGaCmKs6tL26v5zVaaFwIgrKgA46TIFuvl0elxp9+teLUKVutgVbC84qVbtzQTC8DSIq04NS1T1bXtehVut1We5lmKAGzU68eHx7s7e0mYDq9Hk+FMVdVuu9PwW51W1zLtJEkVokgh4yiCAEAIaFXQqqIVG90s0ogamufaPuBoeDUWVEoOKOVurd7f2dnd2xVSLlaLJE0YpxBBXddsxzJ0LdxuGaWD/f3VarVcLB3HRRAJISvOKK0opRIBxmiel+fnF3Ece56XZVkcRZvNttVqvXf33mAwQBBu1mvTNOMourq4TJNks1mfn52PRsObq+v1ar27s3t8crzZbIbD4Ww62dvbazabCKEiz/Ms45whCDkXnDPLtl3XE1IACTgX0+l0GwRVVUopXcc52N8fDAY7O/163dN1XTe0et1PkuT87O1Ov+84zv/fZwyhEAIAQAjGmCiKomuaQjSMdFXVVc1QVQMRpCiabTgSoCBJnj17cXk53mwSjHUIDcbQxeWoosKr1aWUeZ6G4erDj967//6tes3EkjNa5Gm8Wa1Xi3WZCwVajtXx3Z3d3q2jg7utxl6nuX/QO3EsHyONlWIynl+eX1c5z+KqTNlyFm7mIcurg93u6fH+8fGBoWuM0s16uZjPozAyNN00bL/W4FSEQTweTR3bc91as9FCkEBIBAOcCU3TjwbHUIIyLwmECtJUxcbQFkwtMrHZZIbmfPDg44bfQpC8eX1GqdBU09AdBRtcEF4pGFqe22s1duu1nuO0VNXM0uLNm7f7Bweff/75yckpUdTNZnPn7t0PPnz43nv3T06OD48G3W7XcW1NUxSCAJBcSEUhqkoUlYTh9mZ4fXlxdv/+3dNbx6pGpJQIQgVjDBGU/yX2jDHAGCICEQEAgjhJZ4vVZDKNk8x1vFazberWarHmlVAVjTO5s3vwl3/1yy+//Prk9LahmYQoRVHM50vdMHTduLq6iqIoTfMoiiiljLHFYlEUZavVQgjatt3pdBBEtKJZmobbTZFn7XZbIURKcHV1fXl9hQl58OEHJ6enXAhMkBB8PB2HcUhZVdIyK7KsyK5vrl6/efX4yeOyKrlgZZl1e829vV7Ns3VN40yMx5PlYhWFURTFjFFFI6PJKEpCv1XDKi6qbBusoyjMslxTdFqyxWwTbCIgoN/wD092LVeZr0aGqXqerRsqFwwisF6v0jRljMVJIgHQND3YxK5d+/KrLzeb7fn5xXy+uL4ajkZj2zZt21I1UrKSS6ooUErOaFUUhUoUDCGtCtc2u+3mwX6vKpPR6OxXv/lVWcUfPrxtWepyNX3642NV1RqNlu93rq7nT55eXF4vL64mFxejq6v5YhFGYe66HgBoNJylacU5tMxakTHOgG3W84Rt12kal6yCtun//Ks/2905iILs2dOXjx89mU3nBCu6pgkpkiRJ0xQhpOm6aRpZlkkpdMN4d8i+22oIIUmSOK7zbuxIKRFChCCMAZdUAiEAB0goCtF01bJtKSXG5Ojo5PT09t0792/duq2pxvBmTDCREqZp8Ytf/OIXv/gz3/e8mlP3PcFoVZS8EpZh6LqqqJjSinEqgdA0QlQoJPvJTz/96udfOq61u98/Pjm6deu02WwoKimKPEmS2XwCAcAY6jru9ptEgxfXbxfLSVWltbp5cuvgk08/PDkZ1H1XUeByMY+iIC8y13F0XX/69Onh/uFPf/IFAGIyndwMbz755MNuv1VU8YOHtw0b/f4Pv/rT4+/Pz9/kZfbpp5/+/OuvNE3N8jxJYsuyhZDz+TYM4+lkMhlNt9toPlt+//0TxqTnepzSNEk3m81yOZ8vpqPxdbvd8v26ooB3P+e7d+7cv39/b28QhbHn1vr9/c0mqCqqaToAQAjBhXAcp6roq1cvZ7N5lmVZlp29fXtxedXtduv1umM7umZst8Hr169Xq7Wm68fHR0JwVSG9fvv01uHBYX+9nZRl6HjE9YiE2WY71nXVNj3baEGgEEVrNtxOt9nqNKI4eOcALAq+Wgaz+VpTbddpdLv7VcnTtMjzghBsWUa97t25c/rgwf2iyKMojqNEcLm3e/Dn3/yi3ewCgc7enEdBDCS0TbvptzrtDkYK54IQTBDGhBAAgKKQer0WhkEYhoahKwpWVYVgtFmv//jdd1JKy7QQRFmWCyYwIpIBRlmellJCJBRZoZJSSlNTUfW60ajVa27N0LQsT1SV6KoCJSxynqf5dLyYjheLyRpyrKtG3fOymJWZNE1bVVSIMaW0yKo8LRVdD7fZn757qmE7+5R+8MGHruXm6eL8zfVsvF7Ngt//5o9ZSm/fudPy+wtne30xWc9DS/d2egeW5lZlZZmmY9m26ZydnQshdF2HEOqmgTFuNBqGZUIoVa4pKhaAQQSBlKpKABCMlbZj4oJnedHpNm3X4JwqKtQNIqWyf9C/f+9uq9bmrLq8EhXL263O8fGx36y9fvXq8ZMnJEdFUYZJulwvbc9otpuKoWyjBCCeJNs4DdI0dlzbtjUEJcGIA4ggQBh7ntfttF3H8+t+uA1HN5PDwaBIK1bxRr2BkZLEiWvbAlRxtlpHQtfV7n7N8nBarAGqsCIYp2dvX0sgwjDwfY9APY2q7TKrO9RUG2FVxnF871a/3epACLNYMsTrlrucb8u8Mg2t0WzWGzUOOCbQtDXbtRzPFpIBCDHBiBAI8TvKJkYqfseBFkxKQTCBkGCIOJMV4zlP4zSdzsYvXz+dLwKIPF3DSRxOg9X4uswTFUlfwXWCHdOyejtHB0eH3Z1WWoWry5G4Kos80hXt4u2bKAoYY1Ecd7sdWojHj36UQnz9868aTd8wdQl4vVYbHO5vtuuLi7fnF+cS8OVyGidr368zzjfBCgBUq7UaDc0xPV0x8qS8eHszvHo9HW57nXGj3p7NFoZmnJ6e2rZt2ablGqat66aCFbDcRDVj7/OPduNsE0QzV8OOYjedpo5rachevRyGAVOVOkY1y26YuiOBTYjfahy8d69YzZeSycl0vZgHV8MR0pVCVL/+zT8WLFdtze/sj1bp9fCc8enR4Z2HH/88Cv9wczV9+3aSJkhRtKuruaYrjmtiLDEyLAtjAk2zlmaUcwygBqE4GJwWBX794rLb7bRa3SyLl8s5hOJwcNBu+17Nth0zy5PLy2vPtUzTBJBcX49fvjxrNpqGbmCEL69GCGNDN9KkdOzG6cl7vKbqmsYqFZmOoSqWTiNIJZNNf990rZJXP1Xt6XwxXSxNwzYt9/379zyrBlkxmpwFwUbFRNNYr91t1qwgDObDa6IgRIAiK99Wy0wpSuJZRpnl0+EMQkFLWOVwOt40m43B/kGwWhVpsgzSWlNxIFIUkyMJIUTCkIIICTHBEEpeUawYECHOOCEKwkQCkBd5EEWYEKwQXdUxQYJzASkHAgCJkOj2O5m8fTW/yotsHcZZJUoGywowLhXV9Jt+rdH3fVe3bN2y15vl2/PLdrt7cLQXbuMoysKkrDW6hmqst5s02NqaTuC+QixKbMmTmqsZGsKY6zqp+47vO/W6qxEMJAOSEiRURWIFKZoOgKxogXB8eNQ8OR0sp9XZq9E//Kff/Mt/8S9a/QbNRRIXVbkSQDS7Lc3SZsv5+dXFcDZxPMdEJues1exiBOMgYmUJHNdxnDmYVyUlmGBCIISYEM45paWiaRhhRVE4Z0VRVFVZr3m2Zc1mc8FYWRSu4wAhgs36dZ6XZRFsg8PDwU5/J47iKI6kEHmazmczw9AvLs51Xb91ejKfL4Y315zzW7dvY4LHk6mq6aqiQYiIoiBM3rH/gm3w/fffc8EHg4Ovvvri9q1brWZTIQrGiHMBEdB1bX9///Ly4uLyYjyeOI5d92tVXgoOVFV5py4JKfC7uC2EDEIIAOeqhFRCxIQBBJJC5Jl2dZ7+u3/7Y8Ujy1WrwlZUUVbldBLpWlEVMi9yKbhCYMXm6+AVLSeOWnPUmqM3ABIAAFWp6ZqhGy7xO4qmagauOI3zcB1OL15evL54sgomZRypgOXRmglelFWVlzQreSk0rBZZ/uOTp4ZiGZpl6zUVWZbmr+bzne5xZ2e/VrvfajWe//hWiGo+m85mSNV112yWhVCwpWhQg829rlm3O2k6C8L5Zr0Ot2nI0xJllo5U7G6WuaAqhvZHD78Kw3VepIwVFS0BYpblDA5OHn74aRKXimL0ewc1z6vKkvOq7tcG+/umaT19+vTJ8x/2j/exivx2DUIAIQASAgQFkAhDIAGXUgJhmhrG4PWrHznN7t096fdbtq1DCKTgHEiCIQDwHeQHQogQAhBQRrOqysqKc763tzcYHJVVBSE6P7+aTeZ11zMMh0Cl2+s9/PjDn339lYB4td6evXmDMAZSllXV6/UURbkZDS+vr16/ef3hhx8WRWOxWKRJ6rru6enpwf7+ZrNZLpe2bSuKEoahBLBWq1PKKKVpmj398Wl/d+e/+x/++16vq2jqersRkAMI1ttNEG7zMjdt07BN3dRbraYAnHLKOA2CACJJKRWCM07DfJ3HRbSNFay6lluzdMFxmieqijDGec5ySjHBpqXXbNuxGirWNJxJCmiRF0WURtFqW5ACzJYTpEQCNijlB0d+u/dPHj/uT8bTxWK13q6SKANAIIy5EOPJ7NXLF/P5zHNtxioApaIZpoJ1S2ebVVEWTCQYYcMkpm4IyqucClG22+7Jac/11Mn46umPj8IgODl58OmnP5lOx8Pr6dnbSbd3jHHtx2cvXr2cXF2umQRMSiElkCBY5/NxUBXSq5llmd+5fbvb2u33d2iq0exSMkQLSnNc5qLZ6B4NbmtEH99MH/3xT29en4fb0DLMPM+qsrIsA0KoqIpX83r9XqfTSpLk+urmx2fPFRUrKsH4XUuhEELomu467pIsKWWCC9d1AJR5kWVZxjjDmAAguaSMlQAI3/f/+q//otft0YpdXpxvt0sIuO/XDEMvisq2rCiKz8/PNF3z641gFdFyk2dpZ7+NMYqTsKzyJCmrTBwe+vuDvu2YB4f7rXbTq3sAAgjhZDYpymJ3Z3dwOJjOV/I335aVdDzz5PREUcliMZ1ORmkaYiKYYLZjDQ73EJaMFZqumramxbgss4rmjIGiSNfb5Wo9N0zNcU1dVxpN3zC1+VrbbJaL7eUPj7+rKNU1o7+zl+XJkx8f53kVJ6FhaK2m2+00t5vWaDQKtpuTo0pT1kEQr1dr23Z0Fc1n86qsIIKOpzUbDd0k7XYbYyQEC4KQEMX1XCkFpWWv11WIBaQyHs3n8+U7tCKEuNlsd7s7VZV/++23jHFVMwzTlEL4jYbt2iUtRuPxcHyT58V6tR4cDu7cOW12PKiUEqVhtKr7luNqk0UVxeuSozCeuJ7ZaHmc42pHPeh1IYaqphIC7brhtzyIQVGmtALr1VJTzW++/guCHdNouK4rGAaS2LZjGJrr2ba6W4gpAAAgAElEQVSr+w3HsnUpOJDo4vLSsxu7vYOTo7u8BNf6kFfSMb3DwcGnn3zCKjq8vnkbv1EVlWCIMES0rBSVGLre7/UghHEcM0aBlLqm6rpOCIqi0HU9yzAVogIBY5aWeakoqm2b/18XDZJcAimIIOvppkjSIk85pZ1ew/Odd40BRVZsN5vlfBVs4zRO8rTgJQQmJnVdxTrW1Xaz09vp1xr1PM/SLI+jeDafCS6RUNfzYDJcDPZSgozNMnr8/bP5ZIOkCriShuV2GTlGba93EK6T1TwQDJmqg5Hq15ydfv/w4Ghvd1AU1Xa7hRDZtmU7tu1YtZqHMMqLDCEIEajKwrB1laC8zCDGCtQMwyCKSVTZaPiKBlerRVHkGCIuOCHoHYjnxavnT358PJ8tsiJrNv2dvS4iMsmj9Xq92QRim5a8DJMAKzDJsqTITcslEAAoGc2KXCTxdrValGWu67rgFQAyz/NGvXZ0OLh96874ZkRz2qjV14tgOlnevn3b0M03L97quoowiLLt+PlFnEQE4yBZBvGi5rslbV1eXj5//iKMIoUod+7c9Vyv5R0g5rLMON67DUovXp+tJ9JEqu83Z/NJzVH3bt8u0rMiX5aVmC1WAkhNUw1d293bcxxXcLmNI8twMFLKimmahiFhnHMhIISKQjgXjHOCCQKKBIgLWpZlnKSb7Wa9WTHB/WbXMM1guxrdvLg6yxTUgxBLqVTUcr3e/uHJx59/1j/YzVkQZZvJcvjq1Y+SCUH5zfVwPB6t1+u6X9/t7d86vvv29QVj1V5/UPc93dAA4ggDxkrT0qsqq2ieFUmWJUmydTzdMK1+v9tqHnhOG0ENCiSYrDKqYZ8At+E1dc3JM/ry2ZtgEzz503MJgGHorU5TMzRFRVCBlmPWfK+/05N5uZ1Vm0WcbBLESbSuSk7H84DmOpTw6nIb1nDdxZCXtrL/4OTg/fvutrfZrtZCiChPkaoxKLM0fHNzxqFo97v73X5n53j/IJ5MVpadffJZz/E6CEfLVYzJ1jDMivK8LOI0UlS0v9c9Pb3j1RyMAaVVxWUQJ+v1BmLi+77rLvu99v7e/jZYzeezssy/+vKrk5MjCcTb8zdZUu72jjzPVXW1yPPpaHtxNn394ub09PT4+OTt2dtgGyCMoST93oFj9zTFUbApucoqQjEhyFGVmoIFrbDkqmM5R5ZHiDZbLCbToet6xz/Za9V9WlTjkaxSAUR5efE8qjcNxVSgyItkMhybjg6wrIqg2dAs29/Z24nieDwamqYJodrq7NGiMK1ao9XN87SgGUAipetlIKBQTSUxtEqBDqOIMWHbNUXRMIQScQ4hUrCQgtGKMR7G8TbY6oZu2gaAXAIIkECYQygBFAhygqTt6vuDnbdnbxezZUmZhAQTE2JiGIrrOtttAZFSqzXv3KlneTKbzSrKtkFOKwShpSlIU+sAwqoqMBa2DZttIw6zJInzZGuZKkESYXJ42Ot160BKTVdMQ9sGS0hZv+9vg2WeF45rCSkQEfWGCiQxDfeLz774e+Pbp9+/qgphmZ53VGO0jONgsZgXtFAMZblZjYbX62B7cnpEVBLFiefYmqrKkjnNdqNWz5JMU/VmQzcMU9M0CLGmGZTSoqoIJggBTdMMwyCEZGlar/kN38QIb9bb4c2VaWhCMCnY1eV5kiScseOjw4PDwe7OzmazCbbbMNiObm7Wq2W327l3906v3/vb/+Vv37x5gwm+e++ObZtRFGzDSNfN9957v1bzLNOq1b35bLlaroIwyLJM11VN01qtuueatOKUMsbEYrFerhbT6Wy9Xum6fjMcep5T9z0pJYQAISgBBFICAAAEEL7TC7kAEhEiAOOSAiAARBKgs7Pxo+/fvHg2tz3cEcaWSC6yvMoYU4Ik36xC08LNltPvN1brC8bnjVq9brotp6P0TjSrZlo117QJtoRUGIdSClbKINheDs/+9Oz3jx7/ZjR9Y9hgZ7997/Yu5eVytZzN5wZRQ043KdWJyXJ8eXVtaLptO3UvtzRbxeHN1U10HGoP1J32ke/fGRzur5fxchEtl0EUJ0TROo2dMA6SNFlOEtvVGu7Bbmdvu10M8bWjpjUra9aLrRdirGQxVTBz3Npnn3yzWi1msyllJYCAKMS2rOOTW5//5IvRaFKVtNXqtNq+qpFm21utl0keqhY2PLXRrY3nV+al6jYs27I0TccQAgCEfEfbBBhDKWUSR4v5PImDZsN78P4HlmMhIBAiTDDOGQcQAgAlEEIgBKWElPIgSqbL1fV4tAkDKoTv+/sHgyRJ8iTLi6rfsSjEGOCvv/7m9M4pQDiO0/Vms95uGecKIZ7nIYKxQhzXLatqOBru7+2pioIQmownkwlM4phSSinlnAshIIRlVVmO06p7nW738vLyydOnCKO9/f07d+4wweIkiqKQCiohWK2XSRpLIC3HVBRiGPruTr/b7Rim8fL1yyiKGn5dCpAkGauqMs2zOGFl0e10ersWozxLy7wqejstqKCLmxvDsh2r3vI7rWbHr9UlKw1Ft00diDTP81UwZkBqmub6NMquk3yEkNJp9Zrd1pc/f3h12Xzy+PkfH4kkTSDkpmNSUX777bdVVUoAkzQ3DEXXtaKoKgq45EBKy9Qtx7B0Q0EKFKBIMloyBJqff3rv3p3DMJxsg5muk5998Vl/pz8erQEw/Nr+4ECZTrLHj29+/ZvfJ1kqOCkrLgAAEGEoAABVBR7/8ezw6ODrr396vH9kKOabZ+PlJCPAa7e7jpba2qbIqW3XbN29urhZL7ecMscyCYSqoqRxVpUFIcCyLNsxLUu/c+fW559/9uTJk/lsEW4i3VaMd05dKaWUGGMAoBASIQwk4JxjomiGZtgmXy5kWaiqAoSUUlQs1zWtVrd2dpoQ0Ivhm6urM86S+/ePT09v67qxWq3Pzt5+++13y8Wq1qh7rpfFeZ7RoiiTOEIYJWksJcMYAgC6vd7JrRPD1Ibj8bOXL/v9juc5RFE2m+1qvQmjWFP1LKdpKgjBtbp3euv24LCv6DJKNkKUlBZBkMZxLqVYrdeWZQwaB65rh0GQJdXV9SWn8PBoECXh3//6726d3mWMIYSCIKDcUBRydXMlce43fdu2W8324dHJ9eXNnx7/cHJ8alrGO86V5/oEa99++32Zs/fvvT+dzJM4PTk5pBUv8mq7DW3LrtfqDz687TddAFmSJlmWmqZZr9elALPZjFai2+GNZkclVp7RTqcLJOJcZmkZhXFZFoZuGYbaavbH4+loOKecdTrN4+NBre6lWRYlmzRLCMGtnj847vT360jJ82q1Dm/Gk5ukcDuy6dYsiYo4CdK8yqtCQiDoCLJGw0sQsIlGEJKaQVzNvmfo4/Hw+voKSLXXHfz0i6+jsCwywTnWdbXRqO/s9L2aY9tmUaUQcl6xwd4ASgwFqSirOT4SxNTsbrN3/96Dw8Hg4QcfHB0d/unRo0d/fLS7u3/v7l0imGCUIQQ5Y1VVZlmma2qn06K0LKtKSkkwIRhDBIEEECBd04EDpURpnGkqNg2rKKp3n2HOmWoYtlMfj2+W0SpL4zxJWUWbjSZBJImj64vhdDILNpGGdQWpruVonmlqFgZEVEByZBu1n3z8088+/0zRFCnBer3527/927Ozc1GBvf5By+9MhvPZeLVaLWt2w7PqvJLtRq9m+wSoLOf9zt5ef3B5dbFYLp7+8MwyrV6v0+/Bfq/fbLSGN8PXb95sVlsIoGkYjXoD4nfNOSxKw7zMNFWxLAMTuA0Tz3Qd2yxpadvGzl5bVYmQzLJsjHFV0ShObm6GRV5NxtOzN+fr7ZYyNp3NHv3w6OHDh61264svv3z85LGEUjMVooJtHERZVFEqJEAYGUgQRTFNVddVADijRVFkUjLOVYIxgmA5XwjKTdUIt1FZlGmczqeLy/ObdqPVarQQgJSysqoARuswvLg4D7dh/ZV3fHj46aefGoYnGAk2VRRVft0ZXm7Arv3NF/9VkVMugI46dw7bDefW82cv5jeXuzus1ep2m4eW2bx3z9kG68n4Ji/ofLH2m3XGOWXcMGwhQFFQiKo4DK4vR369Ua81avUa50JKoUkkBQYSSKkISaSQiqqpXEAkBeJu3ensfRxG4WQ02QQsTPRtbO5198usDKPo9PbRg48+/PyLn7R3G8SA63ipASZWycX1y9HlJI+rZq3pWnW/1uz3eu/fe3Dr9M7kg1kYBSrRCVYt0641XENT0zS8Gl5ywT3PVVSoadiyVVVT6n5td+fw5Ohh0z9gFapyyipOIPngvc1sPCvSgpasKipe8tl0ASEKgqAo8vlkEUZhVqS6qWumruoqwoiyvKARhIntkBePz3NWGZ55eHug2S5Xi4urqzAqq46se35apLPlFAJZ891et5Uk8TZYCcwoECUQR3dvj2aT8WqVQ+LVmz/78z/7T//h78MsPr++yGkGNUlFHmcbAQvdErqu247h1cyjk/27d0+aTb8o88lkFKdLWlWAgDhbxtnG9TRCBJLV8eBA0PL8fC2oWM7XZxcXz58/03X9Z1/+zPEcXdcxJoKacQRfvHiRp1jBtSyDnGv1WnM2nW02QVFmRZUyrhGCJBBFUa42G8al5zU0xeIUxmHOEVeINtg72Kw32826yFJYb7iOfXiwV7XarKTr2brKyt3+3v7+fpN7EhVMFlG6nq+u+vu9dq/d6hqApFFe5bSklAMidwa9Rr0uoShoVXKqGnqUp3mVV7nwrMKzGQEmkAoEpBKlbXu2VavKEgBu6E5ZsiwrojhdrddhGDaaPhOUyQpIDqEkioBQMFGWVbJJx7PF1XY7AaBsNWuWvZvnRZpmdb+2Ws9fv36epm2M9rqdjutamqHeu/vBd999//zFa0N1NM1RdJNRpGBsW1ar12nWDNt0g2XGKlZvuJqicE6rIm82Wt32CUASQgmBCCOzogVC4D//3Zur66tms9HutL1aXVety8vp5dnrnc7Hnd7OBx9/BiBJ07zbbkJDwxhkRYqgRAgcDvZX28Vqs6p5LhNstcw0VWk1Go5m1T3PVA1AgV9rYKRomg4RercovEu2AgQRQIZh9Ps7ZUnjOJpMxq7jOo7LKMuzrCpzgmGj4Rd5Foab+XxeFGmjXjs8OBqOhm/fvlku5mG49Rv+F//8v9nd28vyrNvrJGlMaSkEIwQfHx/9wz/+ejqbHR0f7dr93d3dZqNelRXGuN/vbzarLEsfPfoTguCzTx6+c8xPp9MffvjT+fmZpmndbvfu3TvL5XI0Hh0dH0L4LnQE3zEqAPgvPxbGKioKiaipqRyWnKdQVIzTIq7OL16Mx+euiwghVSHDoEAYSqgohGBEIKBHg067Y9suBrAkmGoqB7DMimC+HGpKbmrA0tuaCgnEUoKKiaJg33//6NHjb1+++WGxvsEaOD44Ob096O92iALevHmdBcV4s6liYSL9oHN/t7vfNKeCM86qosgZUCCBWZJG0TZJNqXf8uy2bXf8pt9oJbXZ5te//kMS51/97GuiuooisyKfT6bDKj89OUTCNtVWc3AAIczzYrVaMc7rjYZtOaqqMc5ts3E4qPm+77iOpmlxEmGMJuN5GIRlVaRZpBhHLdPHJodJVWXxKsrdhvbFNx9PJtNVNH368tGtk1udVgcQAgEEAEAgpXxHrimvry4vzs87nc5uf6fZ8CUAEAAMIQVSSM7FO2UPSSABhBBKzlmW5dvtZji8WQWBquuMMcOwVFW3dkwF4/ViqWFlf//w6OgIYfL4yUvN1LkQfrOZxDEAwDTNOImLouCcdzotyzJa7Wan0zYtazQavnn15re//U2v29vb2z86OqK0yvPcdV3HMuueY1hWmmfXo+Ff/dVfPvjgA0xwEISL9Xq2WHRQW9WV7XZtWEa31603fFVXMUEQgCxN57NZHEYQiIbvd9pt27EWswkGXFVFsF1FiUhzI1iHhGj9ftdOHE23IDJtt66bdlnRzTIvUtZt1xCEXBSmDdp9w6y3B8dN3VXDBI2H080mQkhdb2YQqJbpxVHORQkAxxirmgrRu8bYghCMMeKClRWQAJRVhRUEEeBM2o69v7uzv9uruw5BkhY5ZxQDudvvKij/8Q+/r3uNn3/1s8PDk/Vq+/jRq063rxq67fR+89vf/fjs+WoTaoaKFbXICgAgJgggQgjWMJESt2qD+7c/z9L08Y9v/+N//H8Gg4P3779/9/T9qqSr5Wo+X45H08fnT3TdqNf8n/30J9PpvChyy7TW681sNh8OhxBx09JUFXme1Wj4T548fv78qWFquq6oqkIIglBCCG3bprRar1fvTk0hRJ4XEBPd1DXdBhAjBAhGGEMEpKEqGLObm9dlWYzHI8/T9vbuNRrNZrOzXGwvLy8vLq7msxVnKI7ZTA15yZAQGCnX1zdCMIiBohHdULjkcRZfXF4FUXB1M15v1p6n7+72d3f3HMedzm5+9Y+/dR0v3GaqqmgaUjXMBdjd3R8c99vdZq3mCM6jaJhlLE2zJEkBEFmWx3E8ny/Hw0WRVzWv+bMvfj6frq+uhufnF1lW9nq7b99e2I7Z32167abhQIhZr9er15sQwKpglunevnV3tdzQgtfrddOwy4K2W01OpWUajHEhwcHBXhKni8UKExRG4XA4+uiT+xCiyXSuaQoAkFI6GAwo5b/73be6PhrsR+/dVxVUbLdxEEZ5ThEiaVrM55vFYlFRtr/Xv3Vyl2CVMRrE0bsieCF53Xfu3Dseja4tW3/w4D5RYJiMNuHF6zevh8MbVQVKUqEVVVXiujVdN4hCKKXLRSJpYRvJZDrrtAauWxOSOq5pmhpCamxX9RpVFE3XauPhcrOJ8rQCQEGIaJphmK5CIGdFlsSUlwhK27YP9w5NzcnzQtcN3/Fr73ntRhtD/N69e+/fvz+djK6vrq+vb/7Vf/uvPvvsU9zstEzTcBwHAMkoLYuCMiqBSJIEI1Sv1z3PU1WVMUYrFsfparVmjEMJpQCGbum6aei6oeu6pkrBABBAyjzLpBAYK0AiBIihmxgqVcGfP30ZBZmKjTLjggKdGIO9Q9fyVrN1mZZQIAUrB3sHx4dHe3sHezv7zUZjNJoOr0evXrze6e0ZmhFuomc/Pr+5uWn4TU5ZkZdVUSpYQRC/eP6i5tZ++ctffvzRJ4KK//1/+z+C7TZNsjzNVUXXNYNSFgbhYrGoSqqoqud5ZVVQWkkg0jSmvNR1pd1pNZo1QpBhaYpGFAU7nunVPMYohNA07SROZ9P51dUwz8owCEejaVVSXdW5lGmabzZbTBS3Vjs6Pt4E2zRLJZRcypJWWZ5DjDRNhQhVZVEUuWnomqoIQSEAQMo0iTVNM3RDwSot6WK6+N1vf/+73/z+xbOXaZxhiBu+v5yvNsuNoRsQQCFkVhbL1Wa1DpbLcD7fTiaLshBFxjEyxsNlElVIGuG6cKzWP/sn/9IyGqxSBFWPB+999vHPMbBmk/DRd8/3d0/rtVYcpxgTr1bb29s9ODjo7/brdQ8TzDmDCGOkaKqVpuWPz179X//n//3sx9fL1bbf33Fdx7JsIbCiqpqmCw4EB0AAISQmyLJ1zVJd3222O8PJ7NXry8vr+XKVFwWByELE9Nudv/nnf/PNL76+/d7R+ejV1eQtVMvv/vTb33/768l4ZBlWs95K49S17eOjo7t37ty6davf3UmSSAKAMTYt0zANgjAXvKyKNM92d3dPT0+fPH2yXC4d27Fs2zBsgow8RVWueE7Hc1t1r6VrdrPe2t85aDVaR4dHH7z/4OOHDz96+MHgYH9vt9/pNOs1V9NVXVMM0yQYAwkUogIJBRVEkCysrs8X02m8WAaT6UTVVcM2NuGq3fGPTvZ9386y7fnli37fbzQdiFgQr/Mq1R09KdNtGkqCBUEV4JtwjVTst+oVLRQdC8DidJvk2204001pOsC0wfFp9+Enp59+fq+/63IY5dWq4iFWaZTMnZry1c8/dV1DCr5drtuNll/zry4vp5NJkiSLxer87eVoNL25HOcpVYnpOE3XaUKgYWwqxFouQgkUIRGAyu7O4PTk7qvXr1fruWZC0yaup9Vrjm3rZZn/8bs/rDcbzdCOj48VVV2uVmGcCAC63d54PKnycndnV1N0TkWeZK7ltf2moBJjRdG0Rquh2zpWge7gnMUX1y+36SKnge0rEpcSVxwWab4JolW76/sNz7Kti8uLIArqNV/TTcNwfb9TVXKxWC7XcwGF7dlhHDDOLMtmjAsJCVYEgHlJ54vFcrUsq3Jnt+fWHEXDHFAJKEK8Ysk2ng9nb569+v5y+BJh1mrVj48O7r93D0q5Xq4HBwdZlj5//qzTbg/2905Pbi1msyiKDgdH88l8eDNmlZSCEKQ7Vq3htbp+9/TotO40o02aRFRT3eOjO+1Wx7EcjKDnmq6tZUXAWAxlCRFVNKhrytnZ2/l8LTjy692a26UF2SyLzbrCwNms4yhMgu0GQ3hyfBSF2zzPXNdyPVtR0Gq9mM7Gm+06jqO8yF3H7vd3fM+vuTVHt03Nci3PtmzbsnXdEEIyJgCE4t2mDyGESMGKYRhEUYIgmEwmy+XCskzbNh3LSuK4KktD1/r9rkrIdr368IMPjg4HjuO8G+bDm5skjjRN++TTTwhGwXZtmqbv1y3bgghIAFrt1sXVxfX19WQyGY5G8/kKQLwN4yAKV+sVhMA0jOfPn83n84bfdBx3vV7963/9v/7ud79dr9cPHz787LPP7t69fXV5IYSo12uGruuajhBgnEspMQYQAgkYFynEEVTXFZ2so7fj1Yvl9uJm9vLl+aPnr3/YbOeajitapWkmJShLhgA+Ojo52N/f39s52N8zTaPIUkMjuqphRFTsYOgUOWJUl9IgxAHYgNggioaIIqT4N//23/zwwyPL0sMwciznv/5nf7O/d2hojoadq/PZn/746uL1NlxxDXl/+dW/enDn5759NNi5t9+/3WsPWn7fseoYKXW/Xa83AYASAEQwkHK9Xf/47MkPP/xxthjX6tb9+4cff3xH19FyOb25uXItV3BYFXx3Z6fTabueyzmlvGKcCSnSLLs4v8RE7ff2PK9hmo6mGQiRLE+vby40AxNNrMKJZkoB0pvp2yBdclTojiJxxWR5686x7Rpnl2+IihCBioIxhgQjgjClVRhuz87fbtZrQ9UevP+g1WxGUahpmqppAkguuJRSIYQgBCGQQmAMiYIAwhJILkVvd8fx3Pl6FUZxUeQAwH5vp9lonl9cdDvdz3/y02aztdpsXr5+zYWoGCurStFU13Ubvg8gLKsyS1PLMo+OBt9889WDB+/t7PS7nbai4MvLS9M0DdPQNLVer/d7vXa7rSpKGAR/+O67+Xy+s7vz0UcfHR4d1mpuRauyLLMsA0BIKBzXUVRS0kpCwCgryyIv0iAKkjgWnCsEK4T4dU/T0Ww+JIg7rmqZpCyim5tzLirbcjrNXhDGecEMs95odFXFmkwWaZJWRR5GKyDLmqfpOgcwS/N1QaN1uFgsZ8Ob4cXFxQ+Pnz57/vLy8qqsmGO7rWb36dOXcZLYjpXlJYSw2WgCIMuyTLMUQogJklC4rtNpd2peTXCxmM6OBnsP7t/94otPT0/26nVjuRievX1+ffX2+Ojgyy+//PSTz9arbRBkCOnL1fbZsze/+sffzRabsuJMMIiIBBhIxClgFHmOb2iOgvV2o1/m/Le/+eO//3d/9+0fnmax+Is//+XPvvxmswqDbRys42dPn7968frq/ApDaBq669oHe7uffPzwr/7qL7rdtqriPE9qNafba+8d7HFOnz9/+u23f4iToNF0/abvea6maQhDgrFlWUmcLFdrAAGCUEpZUSoAVFTDMAxV0zhnGAOEpBSVpiPbUms18717p7/85V88/PD+vXu39w52l4vlD08e/8Ovfh1FGYSKoVsSKFUhqoxiiHVNZZRDCFWNOI4NMY6SYjqbX13fzJerKMkkAAiDOE4mk+lwOL4ZThbLTZLkVVWZlpYmVZFzjEF/t9fptoQUSRoH23A83uq62mhYSZzESbpcrM7OLlfLLQIkCjNG5WDvqCx4FGZxlNm2Nzg4fvn8dV6URyfH+4c7Nd9NsoQzOJ0s/8O//89JnHtuPYqSJ4+f/e63300mk+ur65vrG854WZTnb98+evTs7OyaVSlnJYISA54XxWS6uBlenl+8Wa0WvX7P9+uM0Xa7gxC5uRk/+/H1i+dvut2dKEzfvL58/PjZarmRAm23EZCw3eocHAz6/d1Go5kk6TYI0yw/Ojn67Kef9HptosCKJsv1BBG2s9tiMiEqb3W90WS03q7v3j2WQEwm09l8ySjwam1DrynEBcIMQ5YmnBCr2Wx7dT+KIykhADgMEgAU12kWuVjM1y9fni0W6zTNAQSqomiaghEoy6wqctsyap7r1+q6qpu61ai1up1eu9k2dUMKuVwufv+730EhDV2rqnIyHo+HNxCAJIlxzfcwxhCi99679+lnnw4GA8H5erWSgksgGWOaplVluVlvIEKM8SiMdV33XK/RaEsJojCmVcVpJVmFgGS0jKPINAxFUcI4jlbJehbM5qt6vdXv7S3m2zytaMltw8VALbJKwyaUCAMs+bsALV+t17PFot/rG6qWxOk//v2vzt6cZWn20Ucf/+Szn/zFn//iu2+/y5L0f/4f/6d6rV7khYKVKAg3q/XXP/vqm2++OT09/fXf/+of/u4fzs4vGGVhGF7fXG+3QRhGZVnOZvPpdMIYdWy72+m4juP7tWarwVhVlHmWJ7qpuq7VaPkIgaoqOt2WpitpmiAIGRNBmFycXY1GkzTKVFWHAMdxypkUXG422yhMirwECEoJIYSma0sgn/74nCiKoipBGKqa5rguQbgqyzRJEYSr5fL585dCCIwJgtivNzXNWM1Xs8liuVizUmCg6qppGa6GdQQIFLjm+YcHxxj/vzy955Nl12Hgd865OWuOyX0AACAASURBVL+cul/nHGZ6BoPBABiQBEWQEsUkbZBWtavdql2VPnv/D5c/bPmDy9Zq7SpTpKJJMUgEA4Q0GAwm93Tufv1yvu/mfO7xB7r8f/wCG0XJzLI9L0gJlASZ5wUIqcnUQJBbqK80m73pyHDtgKRUFODry/ZiffVg/86wP9GU/Ori2sb6xt3X3njjtbcePPi03encef3AsKa6MYpi3zDHs9nIC2xR4rM5dTgaNFvXl43LZrMZRdHS8krj+vr05PT6uiXLarlSoSgAEfwttBHHcegHLE/TDCIIB0mQAsCwwi9+/eH/85NfPHz0imLkpeUtLZPb29/72u/+zuv3blTqGciFKeWyEqB5+LN//tkHH36IKLS2vLy3uZHNyLdu7X7pS28uL80vLMzP1yqLi/XFpbqqKEkSpzitlms0zXhBOBxOTMPWddMwXVnSSsU5hpXjCE0nbuiziEgZpaRKmsAJoR+mSZrG0bDfD3yPZem1taX9/e3XXrt5//69127v53PaH//Rv/6zP/vP73zpbUkSkyT+9re/tTBfM6YzzzQjP2BomhMgxZIwiRMQKlnh937/vd29TVnlw8DutC8vzo9WVxcFiZ5Me4Nhe2qNQ+yOzZHuTGIYEQpDFgZxhNM0TqIYJ2ESTPVRJiOrqghQrKhsoajs3Vjbu7FaXyra3jDBFk6df/7lPz59+bnljGfG0HL0wahTqZZXlpbplOEpzpgaTx8/uThrjEcGJDDwQ9tyOVbIZPKKkhEEUdeN3/zmg1evXg0GA1HkBJFjOHTnzs13vvz2vTfvnJwdNq7Pmp2rUjmXyWiu404neqPRfPDgYbvd9Tx/c3NHkpUwjjmeoxgqSeIXh88sa7a6vKSpEsdSOPZRmsSh77omJzC5UhZxgNCYk2lKgCEOxsZoZulxGm1sr0uqmMKkP+ya9izC/mg6SNNkaWF+OBmY1sy2LYwxzwlztfpkMjm9OBmMBrIi15fqE32C01TTMiwrUjQXxZhCDEnhzDB832c5Zn1jNZNVKECSJMAkJCgcT7sXl0ePvvi4N7rmJer+/Xvrq2s5LWvos+ur6+tGs9vuzKZTkRdc2+Q5+uDm7uGLZ+3rq3xeCX0Px3EQ+qLAzVWr79y/v7qyzDJ06Pr2zPbdeK42v7K8UihmAQmS2FZUJMuEQq7td3rD47PLxwRYLJuIEup0GpZlIkQRwtCUsLiwYRrReOS8dvCmLGUMw3z0+eft5jVC5OzsZDjsEZBgHDuOdXZ+Mp1NwsjvD3oMwywuLuVyOYqikyAyddOe2aEfIEBRFJ2kIIpinBKOExBNAQA93w+CEKdYkmWOZV3XsyxzOBicn55NRqMkjnO5rKLIgsBnsxlZFiVR8H13PB55rveLX7x/ePhyZ2erUikXC4V8ITuZjnr9bq1aiaLo5PRUURVVVWRZOnz1ajDoy7Lsum6r2fzwww/HkwnP80dHR5PxJIlj13WiKNSnerlctG3rb/7mryEES0uLKyvL9fp8oZjX9WmKE4zjfC4nyQIAJEliQjDD0IQQCFKKwohyvKD3/PzjJ0cfPTt8OJy0rhqnz148jnEEEZzNHGPm+x6UpOx04HsG/Fd/+CcL8xv2LD45um5c9Cw97LamrcakeTltNx1zBjVlsVbbWV7cz6jzCElhAiBkAIQEkn/8yY8b15fVapXj2OWltW9963urK9vF/DwNtVcvrh589FzkVInLMCDzxu3f2V2/vbGyN1ddqM8vbaxvb23uVMrVdqv/8uXJRx991mmPwogoSv70rPH06eHjR0/z+cLq6pIksfl8Jor9X//65z/96Y8+/fSTrc3dpaWV+fl5iEirdfXBB79sdxpBaCsyn89nFUUOgyDBqef6xsw0TdNxHMcxrq7PP3nw6xsHG5tbdUj5zw4//eL5J7mS7AZ6b9zSjSGi0lK1WKkVanOV9fXVzx89ODp6kclqLEMzDBWn8cwwhsPheDKpliqv3X5NkmQACCSQoqkUkBhgACFDUSxNIYQIIUkSpykBgKIZyPKsqKjlWjGI/C+ePEMUKpdLezdu5PN5luWqlcpifVGTtclUhzSzsb3leG6v32u1WmmKA99vXl8HgQ8RjKIQpwlJiSzKgsBpmlQq5fd2d7/5zW/1+/1Op1OtVlVVlSSJ53kEUZLEM8OYGYZpW/s3b+aLxZlhAohyuezGxsZYH19dNwggDMuIkihKgmUZ52en5xcXcZzs7u4eHByUSoWj45ecQDgeB9HMMEbTyUhTFdtwWtftcnFO4DTLDgVBU5QcRXGT6aTf70WRt766tLW1PJ62eR5UK9kocimKaBmZYqj+aPTgwWdHR2eDwUTkFZYROVbkWIVlJILRs2eHhmEiRLMsx9B0HCeiIDAsY1mOKHGCyNq2RQjheT6fLxCcDgb90PND36cBiCPP9xxDn8RhUMzn/+AP/3Bra5NhqCAMGZaVZGlmGJ1e97LRmJmmH4W8JEOKwRhEXsKzUrlY3d+9RSH26rx5dd7tdcaRH8/PLR7cuPX2G2/ZhtNp9vZ2buhD49HDx6dHR5PhOIliVZbCwG1cno/HA89zBZF/+uzx5eVFsViIonA20+fna1eNq5//08+C0KcQCqNQUWWWpYMwiKI4iRMIoWW4tuFRDKIoRFF0glMMkiSNaQYxLMVyKJ/XMpqUEiyKHE3BVqs5Go50XZ/pxnSsd9vdH/3oJw8ePPbdJA5BmkCI6DCMCU5zuRzLUIDgcrmgqiqiKAIJQEQQOYwhTfPVuSKkCMYJy7IpIXGScpxACEoSIisqTXO+H6UpgRCEUdhsN18dvRqPJ5CkGU1NU0tVGIalr6+vT0/Onj9/FcdpPldaWd4QBRkSejo2trdvfPc7/3p9bevqsvX9//uHju1Xq7W9/f3HTz8/PT/WMtrDz55/8JtH/b41Go2Hgz7GoN+bDfpmvV5bmJ9brNfv3r27trqKIPA8U8vwX/vau3PzZUUVF+bniuWMIKJmqz8cjTEOlpaXdna2799/O46T8WiCcdrr65YZv/HGGzgh3c6QQowsZXhejqOUY4VCvggAch13PJo2W9e6OdZywhtvHrz71bfKlaxhjg8Pn9AMMG39408+Nk19Oh29ePmM5+mDg7133/0dVc36Xhj4aa26cHDzDcsMKCSsrexIQkYUNJ4XHddrtluHh0ftdk+fmiwnzQz35Pjy4qw5Gc9ISr3++hu3Dm7lsrkU4ygMOJZWFDmb1RRZgoR4np8kmEK0LCoUoo2Z8fLZ85/844/ff/99yzAzGTWK/L/6/vc/e/jAMPSUJNPphKYoKvSDYX+0vrqyt7v7lS9/5cFnD/7xJz8+PHyp65MEJ1EYEgA8z8MYQIAAAK7lkgRmMpBClCiKge9FSZQQTNI4CALH90WhIgkSxsQFbhSEg8vhE+plrzWdTMzAT5OYBKZJEpzGacO4YihaFqVitsBXBNtxN9bWdja3mtfXGVVdXFysVWqaqjYb12fHx2srq++89U6tXLEM49e//FWcJvu7exRFAUAIIQASHCUgATN9Zkx1EEaSkmd4zrati7PLXqfHsoxhGCAB+zdu7N/Y397ZlBSRokGYBM32tWkYnMh2O53eoKNmpUxWlVRxOh3RLMPx/Gg0dRzP8wOAYSFbkSRZFqU4AmGAaQqyNFPIVyGcGjMdQmY8nQ3Hj954826+UCUAIoplWA4Ayg8i07R5miMYAIxGfd203OnUx9F4fo7e2t7iOMF3PdsMcAR4RpVEJQ6SwI8VqRAFcb87DPyg1542L4eVuYqUUSIAOUkDDNu6buMYM4h2vajV7kRBAgDQNHU6mtICBGnSazf/9//tf81m81/58leUGxs8n7TaA8Owwzj4N//2W9fty//jv/+3d7/2zuJSTdc7hjmBEG9sLhNEWb7VHpwCDLVs9rJxcnx8eXXRAoRaWlh+7Y09RgSXzRPP88rl0ly1DCAQRIR4OY6jOMaQJbIsG45zfHl+3riezkxFy6+sb928cZBRhMXF0spaWcsAM2j2m1fj2aDZaR6fnp2cnWEMTdPlBbS4omWzmODJydmDhcUlToqFGWZYwTCs45NzVcsIonx8clarzlcLKwytHR0fX1xcfPVL/8r13OPj4ziMcrn85p2dftcEKQsBDQBKCYiiEOCYRrC+UIUkQRAA6NmON5tOeIHHJMjmuavm4bNDG0CU0eg337xRn8+ur1Vef23LHI/brauTs1eZuUyAgtPWMZ+hBR6MJx3TocPI16eT5kVn0Jp+9sWn01mbBmgynVAsvVxZyYlUOkubw06IMYY0p9CuHU5abcd00pSwFDsY9QWeu3l7N6PKgsAAEHWGjeue67lGNitncipik4wgzi+UO73+zBo7gbW4sLK4svLuV7588ao55Kb/9X/6rw8ePPzZz/9JUxVZUiCi5ur11fWN/f19RVNanVand5HNq5ubS+VKgWIAw8Cd/SUCvOcnvzSDFqtggdMsOzg7b0dODAhKQszQqu+a3Y4+0x0tm8vnShQPdWt8fnVMSMiygAAXIk/T+MXKQr/TPTk5OT4+Wl5fu7myMrNnbhACCAejYavbnhp+ihTAqN2RXyrxkFEBzYHfyuggCoCh++2ljaKkwsOXr6zeaDTpTGZ9zwkj4BAKuJEx0rvj2UhgfW2W1zTEsxQByI982/Ucz/FDHyJAQEpAmoI4jF0CIwYS05p0e42jkxeAiW1PfvAR8Lwoisj8/DJFqLyWz+fy48ngZb9NUbh9ffkPf/N905oQEH7+2S9pmuLYRJNDUQglwSZJd2omF6dNVcyCBDmWw9CAYTHDezyHRQkLMoiB58amGQ9ZLVrMwTg225PDF2c+JbLb+7kklj/56PEnH3/6nW/9ieuEsqjk8gVJxIVCoVAoOJbx6tWr+blSvV7f2lmnGNDuNq+uLiCD6vV6uVYxLevx40cCL4CIoJSaDKcoRfPluWu3FUYxLwopgAzDzi8uSpIEIQwjjHEKAGAYzjTNJInq87VSMR9F0bMnT3/2859ks9mDg4PbBwfjUX/QH+jTcb5Q6rTbP/nRT+fn68ViqdPpDIdDw5g9efZ4bXVla2crTbGmqTs7mxzPq6pSLBa3t7cNwzw7u4hjTFOsoqi6rqeEZDIZCIhp6HNzVYahLy/P/+Iv/oIQwrKsKIpJkrRarcXFhcWlhe2t7Ubj6urqamVpCZAcTjEAACEEAMAJxmnEsMTyzc7o6sWrJ1NjxLKcqsqKotEML0j58cgZdB9DECPA8LBGAwsBXqK2FErlCDtt69MpFkWa4/IQ4jgOZ4aRL8zmyiVC6oiqA8ADQACIAASYxJ5vJyQ0rNnTl8//6I/+6Btf/3qtsJJgkvqRxudq+duLlUtz5limbXjeo0+fZcTM1772ZUXgGZYDII1wyDLq6soNz6Uj78o04CcfHX/463PHCSRJ3ty8Q0GCEE5i8k8//+lk2kUoVmS4vFTE2Gm3L3GMaR4IAv2lr9ytL1YYlu73+ylBUUxyJbHbGbfaDQCQoqrFUmFpeU7VaIIc3WwZNpQzIaD0mX112SaX142Ts3OGZtaW12/fupvJCHHkNlud54ePWtedk9OTe6+/tbK86ll+Eqccy21vb5fyRUGQkiRGkNE0KQiDJMGARRABAAEBJCWYAAIAACBN0hikDEBIEBEGQNW03b3dbn+AEMpms5PRxNCNhbmFfCYr82JK0v5o8NkXDyez3zaIVkulIoSg1+0yLEMzTDafi8KAgkCUBIahCQFxnA76w6OjI8exNU1BCIShP5ulURRxLKNo2jtf/tLx8fHnn3+eAiKIwnyt4vp+lEQzczYzZkEYLGTrg2G/e9zd2NyIkygIgtAPHMuajIa9bgeQ+OaNLUb0QtwhcEqzOE7AydFZOb/w7v3veS7WR2kQ24WiAKhwOB5NzPFYHw6H7YePf5QkgSSyIs/IIr+2vFSfqxXK9Y8+/fGnjz+9alyGEeYYURZ5Q3fCwJH4eX0ahL7jmiEDeE3NsyxL0tTzbcfzaAYuLtUcxxiNR0FAGJZLUx8QnNUym6vbp8dXJO68fvNe+2rcbl0eHz6/f/+Nr777pWq54rnmaDyOcAgZTAOysln00/mr7kVNqXlBenHeXF/fWqgv2obdaXX7neFs8jDwQ9P0aYrb3Nj8nXe/SgiIo9iceTf2DziO/V/+5/92cnRqzsy5+Vy1XAYAu44ZBECShXbz8uz0+Ec/+vFcvSrL0vX1RRwnoihalhmGHgBpmqaEAACgaRgEANf1IUQUouM4ZkW6yGcxxhSiaJrhJZ7mESMi15vaXoQgnKtt1qpVSEgxV2AQ9eSLx08eX/3i5894FkEA0hRQFCUJytxmjqK5KMKjsZ6kBEKECIaYAIAs24mjyPe9KEk2dja+94ffdgJ3OB5cXJ0jhtayWUVRwjB0bIcQmJIIAJQkZGG+tvvu3r/8+sPLy8swDPTZ+PzilGUhRRGWJYomvPnmnTff/FKzeWlZBiHg1sEtRck0Gx2GEikw1cfm6cnleGSfHF2enJz6XhKGabejn55c4RRxvGo7UTaX3d3jBF6olCsZLTMaDLOZ6LXbm++9995ctRqHoSBIo+GoP+gOhjOa4qu1ou+7CfZJggElJkTrDUeW5Q2Ho5/99GeHhy/X19fn5ubDID49PXNsQxCQacxGQ+PqqrGyvJHVSiwr3X/7y/l8QVVVAojnusPh4Cc//7uR3rn35v47X725up3/wV/9YDKdbO0tE0AGg6HjWlGS0oxy7+a9yWQymYS9nsOy+ZXVA9N8Xiov3zx4czC0u51eFHffe+/rKysbnhv2esPxaCarmiJp2Vxpbm754qLRH85WljdKhaIsiXNz1SiKz05PT0+OPdfZ399ZXVtTFdH3HN8LoiAsFMtBEF6eXn328NHZ+dlsOrluXXu+s1if+80vfzkYDuLYv3v39a9//T1JFnO5LLW0vBRGYSarBUHQbrWvLhtPnzy9uDjXdZ0AyAmC63kYE1XV4ijBKZFlOQgD23aiOKrWKqurKzSDCI6j0KVppGpKtTrHs3yCcRhEBACa5gRJdjy/3xvYpp2EGAFEMImjyHN9z/Foiq5WKqqqFQqF7e0ty7GvrxuSJJ+dn//jj3780YcfpWm6v78Xx/FkPL5uNHhBoCj67//+7zfW1t/72tcoBGtzta2trbW1NVXRRqPR3/z13zx7+gxRTAoAAFBVNI7lAYG+H3C8sLq2/qf/4T+9++7vrKysMQw7HIy++OJxr9tzbNdzPUVRVUX1bDf0w9D1Hds1dXs80u2Z45ieY3ppBOIA24Zjm24YxBk5gwDte9FkPE1Tks3n6/V5luFmhskLPE5TiFCcJGEYqhk1TYljuzhOIUEUok3TkkR5d2fHtqwUk0plrtvsXl81XdPnGFGRNASYIEgsy51ODN8PBUkGhIqT1HG9FIIwCQ1H90MvTmOWYX3PnU4msizTNOP7nmM7vusFYVCrVTc3Nu7evWOa5qvDl59/9mA4GECEFhfrcRwcHr5gWcALUMtx9cWyqnE0C6b6sNO9vm5dTfWpYcyOj44pil5aWk6S1Hf96Xgym80Gg8HZyYltGSxDrywvQIDb7evPHz40ZmYmlyWIIhTEkBCILCdoNDtXVy3PS+bmFt+898aXv/Lmwa31+YUsJ6SAcg6PH/3gb//PDz/59RePH11eNZKECIIEYUpRISD23JwWBFazc8WxtGGb52dnPCdEYXx93RJ5GQK61xuGUUwIlCVZEKVcvrC1usnS3Mw0OZYvFcpr6xsUhWIcT2ZDwxxHgV0oavl8NptROA4FoTuZDBVN5jgGgHQ8Hs5mU15gNVXmOXY8GY/GQ9OYyZKU4tj37aXFai4nRqmzuDq3trl4cGe3VClwPAMB9N3AtwMOcVQKSBzNJhN7ZgqCMBgO/dBXsgrN0JCCYRyapm1b/vzcUilfFTj56vyShujOa68Zuh76nqYprmsZs7FjGUnkx3EwHg1L5eLu7s5gMCAEaJlsJpNFiGm2WiKnUIQNHXx91WlctUajca06981vfmtne4cAcHl5tbqykqb4l79+/18++vWjJ5+Zzri+WNzcWVzfri+uVsu17FjvdDrng8F14+rMd32eVUMf84z41lv37955fX93h+OZ6XTYH3UObu+WawVF4TEMTs9f/v2PftBsXwoS9drrN2gW2PasO+x88ujjjz79wApMXuZETZIU0bLtzx4+ZBhWkmWGZQBIKRpWSsVMRlVkgaEpY6ZfNS4USeBYxnWt4aCfpsnm1vpU13v9AcVQgsTm8rKW5VPg9YfNXv/K9aYJ8ZLEhjDgeWBY437/+rpx2utcW+Ykm5MJCILQCiMLoJjjoOWMBuPm5fVxQmIv9Fu93lWjOZ3Ospn8wtz82spqr9uaTgY0TAkOEYhohG/d2t3cWBoOmgDEisJVKtlsXmZZYFgj055SNBFYReRVVclyHMOwkBcpACPXnzU7F1eNk4uro7OLE8PSEYKeF6QESaIGAIsoURYLe7uv3bzx+kx3ZVnb3NzfWN1KImzMzNu3bm5urCEIer1uu9Oe6bNSqVgoFPr9IctykqzkssXGZfOj33xEAZpBrKpo1VJ1qb5YK1dn+qTdbjbbjcb1ebd3TUBESEQxIKvKmiaJIuN59ng06HZb2Ywm8NzlxeXC/MLbb7+zvLSMABwM+vlsfnl5eW9/j2XYKEpwSoqFsqyoEMBCqVgsFgf9YaPRePbs+SeffHx+cYFxGsdpFMWW5dA0o6gZhmH6/cF0qt+6fXt9Y6tWrRECLMeZTKaiKImyrGVyrXZ7PJnWqjWEUJrijKatLC+vra1qqjIdj169fLG+tlooZCEAFIUYCiEIgtCPY59lyUhvXTZPW+0Wxwr1+jLHKQwtSWJOEvI4pCYjzzaTyEcCm0ljWpWKb7/11a317Z2N7XKxnlWrJGFxxKQxQ0NFEotrK3tff+9bC3MrIidBAOMkjuMQIZIkoefZrw5fyLL43W9/++17by/ML+IEchQrchLBTFYtry1tO2Y0GenjwbBSyKwu115/bR8hjJMwJRghBAkMw1ifWqbhLdTXLDP4/OGTYrG6sb65t7u/uLSYy2dtx/A8E4C0Wittbm7evfvGwc3X52r1fD6/u7exsFjhBOrV0fMPP/rNp59+RFFIVWR9pidJIsvy8sqCKLKmPWE4QrGJluOr81lWADH2BqPOcNLvDtq9fsc0p7Zp6tNJv99VZGk0Hjx8+Fmr1fI8J0njOPRbzetf/fp9nmN2trcKhTzHMmmSQggRRBREECGIEIDw/1uK45SkBEHEMgzDsBSFUgASAjABKYCAohVFKZbKuWwuiRNJEIuFoiSJNEUjCmVzmWKxUJufW1tf29vbuXlz2zZNQ9dVVU2iyLbMJI54hpElyXNcc2ZYhsHQVL/Xff8XvwAAz9VqN27sF3J5QHCreR3HoSLL5XJ5quunp6f33ry3tLwEIXI9LwgCnKayoiiq0ul0Xc+lGNo0rdlsFsfJ9vbO5sZWqVR0bGc4GjZbV4hJeIEmhLCUCAk/Gpk8p9UqS7KSFSSFZpjpdDSa9iPsyAoThsYvf/XTTvtS10cnRy87rVbkR19+56s8K37wL5+cnTXGY8PzsCoVBE4zZ34cwKxWfuvNL2+s7RQLFct2eY7PqBmWoSlEECJxHKRpxHOUIDCSzNBU/PX3vvRn//m/7Gzs87Q0Gc58x5mvVO6/df/q4vLq4iqKorX19WKx8Pzw5XWzMZqMT87PproOIAoT7LqB7QSZbGl1dev3fu879fklz41evTiKwlBVtSQmUZhQiPl3f/wnf/rv/+N3v/O9NCEI0stLq4EXnp2evXrx0nUdCqVRGLiu43kuTUGKQgSnECKW5ThRsD1/NjMxhgwvcLzouPZUn/pBwLJMSojrBkkahXEUhDHNIFagEQPLtVJtvholIUEpzSJZ5VIQzfQxy4Ccpi7VFw72b6wsLkNCTcf6ycnVi+cN2/Q4BiURjuOUEPT6nXsHB7fn5uoz3RgOhnESQUAASAFICcY4wWmaxjhJSCKp8o2bu9/57re3drZ2drf39vYs22622gghWVZyuWIUJ0mMAYE0Racp8H2/1+sFvseyzHx9bnlpMZ/LAJimabK6ury9tVWrVn/6k9988ei5aYzz2WK5WFlYWGo0WhcXVxTN8rzEC+L8/Hy5Us1ks65rB7EbJQEn0JzA+kGwv3fj3hv3arWawPMQgLm5OcdyGlfXr9+5Cwn1xedPxyO93exeXFzZlgFARNJEkvn5eqVQ0PJ5RdVEz7MhIhzHmYY76I8bjVbzqpPE8Ctfee/L73x1a2Pvi8+f6BOjPr/4ja9//c6d20uL81EUttvNJ4+/2Nvbe+vNN9fXNl4eHl41Ln7399+pLxYsZ/LhR7+xrJmakbu9znA4DMPo5s3bW5u7gDBpwtoW/vTjJw8/e3H44mLQN0Qxl89XTMOtzy+999436vWlIPCfPXs6V60uLy73uoNBfzzojTw3nozM0E9u7t/e3NioVYuCIIZBMJkOozAQZXZ+vgJAbFs6AIks88ViFkIQhUkQkA8++PjR50/and7y0sry0nK70zENKwh8faq/ff/+n//5n69vbi4uLNI723tnZ6f9fj9isOsE7VZ3MOzrExMAGkIURySJAcbY9fwwCAkEgIKyKrMcS1G07Zl+y48jn8BUVGQaIYRQghOW4emYioIgJQRAmMQxy7IMx+M4oRCiIKIpOqdmVUXxPS8Kwolh1Obr+UopwLGgiAKQLcfCGIdx6AWuadmWbZar1fF08v2/+v76xqaWySia8vjp426/K0kyRFCW5ffee0+fzd5///3Ly6YXxILA/7bvncSE5xmIkJfEPC8ocj6frSIgjPomw/DbG7f2d+/84AffT/xHFA3LtWI2p6YkMS1d10euqQMIGI5zZkYQRSmAQeL99gbAMGwsYBJACEEQhpPJNEkTRZVvHbwmq1KSYgBg+nH5CgAAIABJREFUHCccxydxYhhGQpIkitMEx3QSMQlHM5KkUIiaTfWttR2GZtpX3UFv4LmepmVJQvlODAhAkNa0jGlaGKQpBSiZUVWBF8RqrcyLjG4NPd+GCCwtLlAUHo/7tjtDFMllsjiNccqQVMBpPBj3bMfqdvoRDlVZfvLs0fV149//6X+4cfPgrbffuLg6nur9lAS9XsPzlWqtkuJkPJz0+32Ov9TUDM9LaTwNvGf7uzfnK2vbGweNy8Z4OI6DkIGo22pNh0OMEwqh+tKyqCim7wsynYSpaRsYE9t2kxC9+85X79568+rqWpVA5A7lRQmnvj7r0VxcKOZ+9xvfiHA80afn55fPXxw3m50kiUw3nVgwIAU5x83R5ZhEBJJKtW4YbuDhNKaTCEKeyaoFHKfj8TBJfIpB2QyXAgtDUxBj0xqMp0ZvQEGKKVRoimZTHBPGEUTCCSCOw1a3qU8mYRBZlsezkqxmwxCLoprN53rd7vlZ46MPPh5PphSiht3p+sbK7s2t2mKFEyu1jezUHLuhTSgyGsXYjku1uRBgy/NwgFXAoYyWJNGw4zbOH+qmLaty4DN7N/a1/PwojfzJbNCbonCgqlkIqYKipWk6HfT71yPLNCPXVVWJooBt6zSDNE1eXNrIyDV9FLBUVsyUKsXVKI4tAzsWfvzklW/R333v37BXg+6wO+iOVpfXDw5u+U5gGYYsihASCFNR4kazTkzC3YP1ueWyFep/9Xf/gmCqaYqmShlNLRYzN/b3NHky6Hpv3Ll35/br6+vLYeCOx70ETiM48XDfTZq9aWw2jMvm1dHZUad/ChEiVE63jMvrq1anMxwOPc9NKZhRFAeDZnNAElZRtPt335UkgWZgsrb62aMPusMGjPXITmObdJtNvd8nXsQj3jWcs6NTUeAz2VwU40KpomXKnmdb0WzmOb1eb2mhdmNvi7qyA39q+hM5XgxxPSG10ah7ddnpdqauk/C8Mh7mGaaWyaq8RFEsCYh50Xna089KSxnd9mw/SjDKVIqarNmh5Sd2sZTZ3V3Z3V6QJC5NYwgiiGJEp2O9b05ncwu1UjE3nU0A8XhRgBRNcTwHVB4wKKIil3he4LppECQsC5Ik6fS8QqFWyq69fPYLlkUCVarXF2e69cGnjw5u3ivkaqOB5fsGjmmGE1VNlhVuZoz0mZ5EPhJohCAA8MaNW4oqcxx7/KphWkZWqWgkDePo9PnltDfLCoWzZ2fOyNG3prcPbguI08Mkm1O3+ZXJrJ/CGJOo23ve6b3I5rJvv3VfwHK/Nzg7bwReXKvVaAp6TpRRFIHnGYphZY5GjOPYjheIcpwt5FnezBdLilqsVmsAgMOXLxOMeUF9+/67pmn0Br1ut/3q1dmnn36xtrE+P1/P5wsMy9muq0/tbKZYr6++df8djhMM0yxUqnYQTgxLd/wE0vM1dXFlg6YoTZG77RZDo3fuv7O8sORbrsCzmiiWcllrOu23OVmRgjBI4oiAVBRFQeIISPvdyfnxIK+ucjyHEi6JoSDI5VIpny/f2GBvbr376tX58+cnTx69Kueyuzs7ywu5+Zoiilyx+Pq9N7Zs2/Y9N4kjAAHDQE2R6wvzAs9TCBOCKSrlEYUoQBDiVOk//vG/jeO4XCorisYyQhxjCkJAUhbielmr5G4sVPOHd3efPX/8xt39ra2l2bQNEaJZRpQkGjEix6wsLDQuG65tDvotnmPfeec1SVIZLjacvukCCEmukMnm94PQnUwHBNE0o0hSRhbVOAyvLs4uG69OTl9m80q5UNzb2vG8uN/qJwlQJEmStfrigqxJFANSELa6Vxct/eMHrQQHKUlsd2bZlmGOwtinkpRGDIjxtD/42x/+AEE6CKLQDylICyxstU/ShOhT/dmLaKp3QIrefOP+737tmyTFYRi5IZZkhWVZDAiAAOMkCENIMymAYRzSFM2wbBIlBAKKoREAPE1poswguuN7T14+Y2i2mC/Mzc35YaDPgoSE2Vy2Uinajj0YDJ4/fawqKoKw02xOxiPLNCAg2Uw2n82SFBcLeXFxsdNoQEK+83vfsG0HAMJRpNdtzGazzfXFbC5P0+yL509PTo4ZlhIlURRFAEC319NnejaXQzSiGXFlbdO0zfF41LhuYBxrmioIMiGo3x+fnzVGowFi0iRQHIM9Pr5eWVre3NipLyTmzDy8elHIFxVFFfOCVMgCkCEgPXz18vz8lT4eUxSFON7Sncx8dnlhXebVfm/wwfsf2YEX4USgcihGIKFESkCIykmFnJxfW1grFIrL80svXz7/4vOHjmuYlmcHjsBAiqJA4kEq5RmoVrRCVhFommWFraWdudxS+vVwOOz88K9+SNFJfXF+e+fd5ZV5SRao2cS2giCMRKXECzJkpKvT64uL1mhgzy8UPTv89OOHNM1EUQwAEERJ4AXfC/OFXKFQHIwGP/zrH/73v/wfr926Q9P0++//cjoZO7bpum6KUwCgIIgb66u7u9uGOekPuq3mNaJpgugoQRAJiEIkxbYbWa6paakgiHOLS6NhnyShnOULhSzN0I7ryrIoSSJA0Hbd5mDox/7K+vL+3m4URYNu//I0Wl1aKZfKiqK2rzqPPn46GlpRFERh4FquqqrFfD4IYt/z/SBoNDr9/jTB2DTNIIhYliWAJDjFaQpSkAIYhkFKMKQRzVKCLOSL+X/40T88/OLzJEkm00ng+VEQxSEWRck2nCAIICE0TXm+e3Q0sC2XF/iFxdo7b907ONjTNPHzR58eHj17/fbdlaU6TMmN/a2MxpnG+OWLl6en52kKlxZXv/Xtb1KITQmiEJPP5oejEUFhp3fmBaRU0SrVsppVaRbqY2vQG0WRl9HUXDZDSCqIYjabv7poMxRvzhKOFkReXJiDNFR5Ht0+uJ3Li4SE43EbUaBQYnZ2FlZWFnleOz+9DnxSrc4LnJwk8Gc//qg+vyCJsj5xaBrJMrO4VKrXq77nxtjI5Ba/9rW3WVY8fPXs2eOXJ8fHURg1LpuICRkhdV3XdqyrqzMIoSxzqqqsra1ktNLLF6cISLJYlkSCIz8NI5D4Tx9dnR79j3KpUKrkR6MZTRHXsVrXDeab397buYkwZiEVh+T4+enMsC3TpQh/dnwBYJLLqqVK9uaN/XI543lGba7IsBCQlGbSBMwMxxS4jO35l1ftXncW+FSxuJTJzEGARwMrThKWVTMqzGfKGbUAEUgJpovFUqlU0qez6XQyno6Pj0/DKISIZmkml88VS4XJdOq6boJjGzpRHKUpUVS5UCiIshiEoWM7QRADCCia8VwXQsjxAgAxAEASxTRNAYQQwgTjNIoUWUlJGoVRCjAkAEEkSVImm2MZBkPQ7vccx0GQ4jk+iEKGYaIkDuLQckzTNhmeY1iWINAf9YMoyOcLg+Gg2+tub+8KgoBxOh5PTs/OP/jgQ9tyWZqPI1zOFyVZCoIgiqIkSbOZAsOwoZ80r7sMLWiaWqkUtGxGFKX4e+TWjTumqRfKuVIpJ0r8s+ePHzz42DeTIPCTBIKQTrzQdjye5zieZVnWD3zTtwmGLMtCCASe98PAc7yzs/NMTsNpMplMwzAYDoaWZQVBkOAkinCKASNBQgBOCUIojrDnBIqUwQwJ3CiNCUwpmCKYIpympmXKiprL50RZSnCKAaEZRtW0Sq2azamCQC/gUqt9PdMnvEAJIiMpnCbLNAKGOYuDCAKoZlVEQce1DcOwHDshsRd5aZLarvN3P/pbP/a/9wd/YDlGkkbrWyspiTzXefHsJccLr7/+9nSsd3uD4XA8m8ya0YRCzfnqxt7O2mJ9c2dj7Fg2JIBlGACAa9uTydgwzelkhhielmQo8ohiEM0RkCIUMZDO5TJ0ieJpEEbOaNRgWDtJfcfTc0UZUaBQLCGGyuRzLC+cN1oRDrUMp2Q4RoCOb4m8yvA8gFScEMcJAQEU5EuFmu8nYTjNZDUA0zDwW+1JoZgpV/OmM4ixUa7KnJjHGHv+SM3mOV6MQi8FxAuD08bLSqGW0XIRDhieVVTNsp3RaDLT9bnqXKlYJAl1edF6+uSlbXk0ojmOA2kKIeEFNgExQ1NSTr7onJ6cHrdaLcf1VDV7c6Nm4mA0aTWvBwgxmpozpwPTDrzAc/wwClD7SlfEyUKszGW3zSyaduKLF621debg4Ca2o0bj+sknz/SJiZNokoal3a2Mokx6w5ShhZx6a/deEPrnRxd5tc5yjDWLwzC09DhwwXQwCu2z5dqhEzqiJvWfm4575AVeXstzHD83V7UdI0zcfEFl5ZWI+IxIhYkXu6lu6q5j8SN6fW11rlbdXN/Ka3O14ujVi+v6XFUUqMHgihcQw/sxGHGynS3HpnfR6PQm04lumHEy5fiEExSGQ4PxwLIdH2MpnzeieDQZRYDO5WME6cALFZ6UCmWeZ2gGp4TKaaJl0iyMjVHXMMyp7iReIlCSb0e2bV+cN9fWVzMa49ixImdkWYQUN5yc90eX+mzEK35phqDg5TW2kIEyb2KYDMadMA4oxkzTkaZlshkujqa+xyoaomiRoNAJp240jqHFyCmTIkmQtWyRhhRIsBMYhiOWYq1Wy0kCLwqcwDIQJHHk2p7JUOBg/5aSlTiBNWzTC92YRNW5GoSsawYMiVCcxhE0LR9RQJYKuuUYM1+fUaVsvZhdziqTOIoCd15gdkde69kX/wyT4dpqJputjIZdy5wtL2ZZmomjcDIeTqem7zsI4DAMKYoul+fm5mqSLAFyRFKqVqvxPI9xMpqMtlZ2CU7HkxFDU8Vc0dLNS9eHEHI8xQhAUuhSpSjJnKxA27EpGg9HF0mc9nrDi4umphTevHcXELbTHo9GQ4zH+Zy9srImSWqagiiKwihGiOr2eo7tr65sLS4tUxRl2c54PA7DAEIqk8kJkrK6sjYcDS8uLh3Hdp3g9TsbQRRSzKxanc9ki7KqSLIaJzhKUk4QS5UaJihJEggBoBmSAogolhVz2WJWlTfX1yulIiCEApBnWVWUjg5f9nutre31bq83Hg9Ny3zj3t2d3W2cYAR4iS0KnEBTNA2YbK5QKJTKhZokKRTFLVTSlfrOzvrNWv4TRVY31rfWFouyCFLiySLRFI1eKAACSJqSFCNIEAQIAEhimAIICI0gQPRvX7ccRe2sracEgJRAiAAhvzU8AYEUR0VhEvkeiR0KRgILuu2rKJyOhgUtk1VUVZRkWVYEWRE5oZgrlIuFiW4iispouVxBzudVUaKTBGOMkzTV1IxIlHZ3ZBqzydjLqrVr+/rFy6fN1mmU2NmcsLa6UF+YwykZDWckBfViJcIkwURWGJqJbX92cnZ4dnl82TiLkpBmaDWTGY9nxmwCQZRiDAlhOQYSKgmSsT0iAFKITuIYIUjSEKQEQsjQzHTWte0ZSwvLy4teYPGsTDMsBek0JVEYQ/hbNRHwDIdTEkUJQlQKYJTgCGMAAAUAQhRICUmSYb836HZ5hqYoKgj8RuMyiiKMUwDT6WximhbP86ZpXl5cKLJEU5RjWyzNFDI517Hzmra2tAgI4TgWprjTbgeBL0piJqPRND0d9WWRy+cWBV6gGWQ71vHRYafdphmWpWmcxDPDHI8nk+nU8bwEY4Zlq3M1lhF4QZHlTBJHDMPbtk8ISgmCkBJ4JZ/PeRYJXLC2/GaxkCFEhFRoec5V+7w7vlYUKZ/LlsslCqHxePr02aOzk6NcJhtFcehHLOJzaqFUqOCEEEzyuVKRYfwwGI3HDMPJslIolChIsTTnGHbkBzktE1VKAG9lFL7VbjQa53Fo0QxI09B2zARgEfHVUs2ajT/64DdLtX0SM5ORoWZECgBREG4ebG9uLxeLWds1RxOT5TM1pcywQhDi4XB69Kr19OnpYDBJUxSHwE39bqutqCpN0XESFwr5YqHU6/Ztx8FpOhpNHNPpd/r9bk8QxLPTU5ISBAFJE0JwNqt+97vfXl9bFiXBtPS19Y34Xvjs5ctGq+O6YQoJxVKiJCaO5To2AbYf0DSDKIaZL9bn56v6TLdtA1HEC1w/9JIUJmnMsPT+xtbG5sb8/PwXj77QJ2OKIHtm+2bsOrHrWlEYQcD6dmDZNo5JFGDXjeIIxzEghLIs1zTdMAziOIEQMjRLACCYpDgFBAKEMCG/7XojGl03r//y//rLw1cvW61mlCQQgDQlQeDiJI3CBMcJQzE0RUVh5Pu+bVmAEEIDxzYuL84JjrSs0rxu2ZYTR3EcJWnC3rt7Z2dr9fLy8qrRGA5HUYglURN4CUBKUTRJFVMQMxwslJWVjbn+oK+bQzkjIholaWRZuh/YCKYUAixNvXxxCAldn1uc6Y5rz/SxvVDbK+QLLNJGg2kUuJqi5fMSRQei4ruu6QXBjYNVValqSuUX1Ie2Fe/vvgaB0Gz0Pv3oyXRoV6sVWVLC0G23rh4/fgBhuLG5hqh5QqiMWnCcaDgYXl5e+K4rClIYksnYQUws8BlJ0nJZbapPLMv2XDsIIpSlKMRsrO8s1jdnun9ydPnq1alpGAxLKYo40QfTk8FVAxYKGo2IY00+/vCXzavLUmE+o4o4YQhma5UKy4r5fC6Ok/F4yLI0xzJJHMWxH8au5xuJE4WhhyiIcQwIXFzYHk9nn3/+uNMdMYy0v3cb48iyZosL65PpwHXNXK6kyFqKSZpggAj96ujVfH1+bW1NzagEgV6/v7O3u7a+9qtf/Yrj+Lm5eQARQsh2bABhilOMceCHURRrNMMwDEPRBOPAC5IoRjSN48S2HIZhAAD/P3kMIaQRghCSNIUAIAijMAqD0LIsRVFyuVylUun1+7ZtQwhZhmNZdqJPRVGkaYblWZbnTMMyTGNjc/Ob3/z9x48fdzodAIAsK3O1uS+9c1/gBc/3O63Os6fPzs7OSZJCAgABr9+5s7K20ul0nr94MZ3o6+vrDMOwDEsztKbJa2tLgiiwLAsh9drt2zvbmxN9JAicooiSJEACpyO93ex7jokoCFNEQ4aBCUlSHCWQZlNMkiQJgwgCKIpCvV6fTmedTrd13ZzoIqIRgIRlGVlSDHMWx0mSEI7laYqJwiQOfRpRHJswFI0gNegPEaQQQDhJAQFxFLMMz/FsnAiCwAsirzByCkGSpjTLaBmtVM4Z5tR24nIll9VUSBKOZVRFKZdLgRvFUUIhSlUUCGASpVEcIoAYhoUIJDiynVAUJZqnnx8+yxVz23tbfuBRLA0Alc2WKMSdnFzP17PLS2u393Pnl40vnjz54vMnKQbz8xVD900jWFyoZjOUKuUFXpBEkWPoJI50fTYej0fTEQHQtHRGpFMCJmOdgnSapAJPARCzLNrZXpnOBlN9aJoj05kY5jgmJUyiwfj/5em9niRJ7jtPdw+tI1KryizVVdV6evRgBjMQBCiwu+Qu93bP+MQ7s7V7vz/knu6WtDO7ezlbGrh2a5QAQYBYYDAzmB7V09O6dFVmpc7I0NI9wu+hyQuzePA/wO0n7OPfz4RC6njuxeWl69uyxmu6qBuqquo5KbkCiAxflgwpACnKeq1aMRu6Ujk6PnKctaaLuqXxguwFRJQYxJSLxaQApNGsVKqq63nj8dQPszynq6VbFiWksCxIxaw2ay1V0qpm1TSM0fnw+bPDr796+Pu/9yOBl5cLZzZbQcR+6713FUUQRc40Nd1UJU18cXxoe8sgdkZXF9PZeLVY7e9f3xzsjC/ti/PZxdmUFJDnUJln61XKC9r+ta0o8TgeVfQ6jlEa0L2tA5VvWEr79Oyk3Wlt1LfCZTqmq+XILQgWBE7hDBmpMqNVlIamqYPWdru2cX5+Nh/ag7evQQacnp/V6jVTrfJIWkX++fnk57/4mamZnAj72y2mhBTkUepRgAVRSrM8IwBlSKvIIsMs3EVeJLzACILMs4Ik8LJgMECmhSAJsFkH9IAReLKyL7Lc627UTUvoD/SsaBjzjBNiAAtFK+vtrqwyl8OL3d3BxmBLVqTVep3nWXdjgAvgOOFstu7WQt3kXXca+WvPdbY3t3RTwRgjxHKcVBZMGObLpb9aBYIgD/p9UZaS+MpzMt/JahajN1tVY4PnZFrOfP9oOverdYsRpMXazZKwXa9VG7UkSG3Pjh28mAbLeZxkuFJrd/pNVTUQR/14zWllQVMvssPUyWjESjxfAFpAVixxmiFINzZb3VbdtCRT0RgISJa6sY8gFQVWVQxFVTudXl7mURYBVhyOL5fOkrYEXtQEDnrzRKBKuzogGGZZmoRlmkFaKhVD8l367PFYlbqsyjDUWM+LLBZ3B69oUgtRRWCN8eWj4XDUqQ0SJk9CV+RKSgpJFF/aCUzTKssyihKOExr1lq4aiiIbhqGq6m6exFEUR1FJC5ZFgsBjnCdx5HlelhclLBlKypIqinr75m17vZov50Hg51kBIQh9v8AwCIJ6tddutvv9/unp8PJypOuWZVmGYSFEOZ6Zz+fj8TjLcKe9gXEmS0Z/owdBOR6Pr0aXgijW6/Wdnb3d3Z1Op7taLS2rsrOz7XieJCuGYU2mM1IUgiByAlCz/KXGW5TkVqsl8HwcR8+ePF5MpzyDVElU5e0wiH0hwDjz1o7vO6ZpnZ2dhKG3s7vFcxzLslEUZmn6cvPVa2/xnJzlOYSQ56VatW4alqoYlIKyBAjSbl2tao1eow8hUhW1ahoIMTkuKIWgpBQTlmUhy4DyZQNeAlq+fPn4UigCSvjyBCh8maoGwMuShRBEZQloCViGzSiOo9RzPZ7jD/avr5aTq8vZbLLY3t7p9NiiEHgOCiKbUwCpwDDSeHxclrToMa12X1VNQ7cEUSCksFdrSjmCMQQSghliOMTRhHhL91JQyc7Gxlvv3IOwCML51dVEls1Gp9lqV1b2emk7uNCWc/v58eOHj79arueIBYiBkqrXm1YUrV2HcojHpCwJgTxXEoqzkhdECFFJKWQBBWWOc45heJZTVTnPSI6Tfn9TELjJbNJtbcqCWCJYAgApBBC+TGnjeQ7SsqQlLSkDKYQAQkQBpYAulqv5fHF1NX4p0CQ5XgfrLMeSJKmqZpoGxpgkxPO91WoZRREhOPB9QAHOU7PZatYbHIsUWWIQKggZXl5eXJxlaWoa5t7ebhQGiEEMw7RbTdOyojA6PTt7+uz55cVZQWmn2xUFzve9w8PDsigMwwAIhmGcJFmzDQRBMnUrtuIkiSmgy6WTpbharQmcLHAElFwSp4qq3Ln5ehA4lxfnSeqH4ZrlGAqKNI/XLjk+fbFcLKeT+Xg4SeOs2+lnSb4mbp5RCFhRFM8vzpfLBYU0y1Lf91erlWlWNnr97333OwQXUZiYpsmxaLmclQWpVi1V4RSZhQB73jLHESaA50yWhaomt1pNWpaj0VmZIW8VHb04qdasre3+97777Y1BFzHg4YNnjucWJWy2u5pmkJx59OTFs6cvjo5OwjBhOdaqVPIMMwx7cLDTarWyDJ8cn6RJCgEgGDuO47m+oZmQIlVVjg8PAQAszwMKSkB5jskxyUnBsIyiKZZpkjK3qkav1621G4cnJ0en58dnI893VKVaqaiGIcZhWBQYl4BlEI84DgokpbDgm9UKy7GIYQHgWA7xIqcbhm/jL0dPXjw7D1xfgKy98ONoOZ04lqVVK6ZlVhjIEgxKHgDAhEFclqAsS0ohhOjlHqEsSwAoJjkAoCzKsqAAQgShrMglLQpK4iQdjcdRFhYFliQRZhkhBaWlKIqiKAoCj1OMEMPzfJrEDEKKotCS0JLYtv11EB6+eMELfKWqDgb9Rr0ty3pRliwrMoyIMfT9pCyYne1dRTFms9Wz5y9M0+p0uoIoSLIoSkKn1xJkLkkTxBSevwyjUNclXa8Sknuet16u4ijb3735yt23Zlfr2dShmaIpVU2tlgSyLB8E6xxnCImKyqqGiQs+x7nAV+KYzpcnDB/zInX8icDpnFjuX99qNtu1anU4ujw6Xh2fjuIkmi8mXvAux/KGXpEljeWYSkXf2R2cXR4FqcMhJU9YHGaK2Gw2aoPN3m8//dhdrdaOC0u+VmluDsjW5sbWoJf3SgblJfUxruqGXKnoX3+TTqZejqNev1OrVLyV/uibw7Pzsz/+t/9u0G+pSiWJiGlWO50BzwlZlrtu3TA1lkVJEiRJbNuO6zqU4ixPVqulKPKtVqvdJlEUX1xcGIbW7fbff/+9yXQ0mYyqFSWOOjlJVEXc2h4ASAEtIIRslITz1bxStRRd3t3bYXh0cHAw2NxcrpaOs14sFjjPy7LMsxxQ+jIVJAhCSinOc1lWWJblWJ6wBcmxIAhpSZMgkiRJ0zRZlieTied5kiRJkoQQStP0ZaxmWZZlSRFCnudhjF8WCFVVVVXNMI7jxFl5HMtJksTyvKppaZZzPLe1vf0nf/InGOPpdHZ+fn7z5q1Ot1OvVhuNZp7jn/70Z8eHR4Hr8SzHC7wsK3fv3H77W+8sVgvXcxbzOc8jyzJUVUWoBJAIIpPnGSE5x7M8x2q6pGg9SksIAYOYXrd/584rH330SZ4RlmcghM1G89VXO5eXl7Ztv7z8HMviLEcQiJJQrVR5XswzjHPsrF2AyjzPavXa/v4+YgBEyHG8TrvVaDTWSz/04yxNJYGHAJIcY0xKkr8khmVFNnTdsixN0xmee5lxX5QFBQAwKAhDZ73MsuhqPMR5trXVMw29VW/wDJ+beWgFl84ElNQ09XqtziAm8KLJ1TRPs2azKUp8jnmMC4BoQfOcpMenhz/92d/1+xuaoTw/PK1WK2VJSyp4Xrq0/Ua1rxv1arWz0Q8YxHU63SQtpxNbEswkTgpMGJQ2G4g3dcSIplGXZaPV6fqp62cewXEUxevVPApijuXbzW5Z4ijORZEXBM7QtcVq7HlenCSO62Z5PJ3Nl6vV5Wj4/OiQFwRVVwRRJAS6TpzHRbsp6w3FtiMoY0VVexs9y6zhrMhwnGSBKLcVlecFRKEkyiyARZSEYRREiS8I4mq1fvb0yHXyICyylMD322MLAAAgAElEQVSypLTIs1SWpFqlerC33260l/JqPJxcXY3WjpPjHDKI4djt3e1ev7XR74gSApAAkDMcKmD59fMHXzx4cHx23GzVVNVqteRbt15rNDr/8JNfHB1eJhF9++33REFar23PDxrNyvvffpflKCGZFzgZzuIwI2nRb2/2Ozuv332nIEVBsCGuDaGusoaoShu9zquv3okiL06C7e6+LAsqZy5HdrROdMEyZSvN09TPGntNVdKeqk/XbJamueevJYmrmJVXXtvCSRF5yXwyX5BCkpRqrcpLAk5w6eeiJjbqjQxncRQSDBVJr1pVSagGTvH0m3N37fIs1+20EVMmqb9cXlJql0Vl0G8YFlysLAYByEBVNQyrmufYsvRrO5vX9q+zrGyvnPHV1LXXPGJ6rdYkn9IijaJZmschBm6wlBUE2TYjUEnVNbNGkSAqVc1iTs+fqSXqq81avU6IULWGro3HrNuyoNnrmnrNc3OcyFmq6FqvUqvpunyxPFwzIIy4q9EydBMBKk+eDadXbqe5w0kqK0pZQcsC0wI6kZfTaO2v3dBL8lhRGFFhUQGz3M2zTJPVG7d3uvW2jMQ8ST3HtZfLPEl5jrMsy7JMRdVVhSsBwBRXzH6RS866WE2yWrXSqg6mTswWqiIZVZMGYRCHeZYRhPhOp+V73nS85HgOQORkYRqMdV3/w3/1PwRBSCngkEwylARFFlNZRAxiIMtwDCfwfJJkCDGWVUmSdDweO47DMozACyzLlmWZJElRkiRJPc8ryoJjkSiJhqEbhtHudHKSZjjMiO84YZbjzf4gjZenJyNZVmrVxrWd7edPLt11+OL5MX/L7LQGv/d7v/fom+fPnx/N5/MoihqN+mCwkefpcHSRZakoiJallUWWpaGhy+ygZ+ryaDTEmPAcUiTB0FWWRTdv7HM8jxAA9KVtzTy/vFguV2EYNlptSVY+/+KL1WqV5+Rl3pEsiZ12GxQk8n1N01RND6OUQZ7vrn/7yccQlp12M4hjVuAARNVaTVYVVVMFUVqvPV7gdM20zEqW5QghjhMgZCBAeZozDA8BRCVFCGmSduOamWOCCUEUIgBlQQKAFgXJcQ4gRICFkCnpS6oX0Jc/hAj+yxH8/wnQCEJIAaQU0LLMMpJjggD0/cj1goLCZrPdaNQ9z3ad1Xq9glBczL2rsV2vB/VmS1KUknK1elfXJwgynfamIpsMEiHgWUaCsOS5ZG2vXdeFgGu3O/W6Xu+YlTZrtj9AbKrpXKNhHR49W3hXJZtXWs12S6cgnq1OD49OCuTZzuLZi6/W7qQEmcALWY6jiDgOi0nEspBkRYkZUCJERQAphBACHiEEQQkBLGmJEBAkURIFludJAUGJSkodz7sYDiXRBKaIgCDwLEJMQQpSlHEce55fliUmxF7ZgigYpl5SyLAsz3NBEK/X7nyxFAQJY2Kv1gWlkixbVqVer1cqlTRNBUGwqtZoOIyiCFLwsn9E0IQQrte2wHOuY+dZFnjeyl4tl3Nd1aqVaq/Xmy/mGONmsynLCs7xarV6+uTJ/c8+D6Oov7V1/fq+oihJEs9m052d3Vq9DgCYLuZJmluGRSGgJTQ0g2cFjPFsPsuiTBE1RFlZVE2z0mxJuq4xiEuTPAziKA4Zlq3XGuv10lk70yR++M3Xo+FVnuIsLSRBrtVyRVVYxM8mq7XrHB4fRmHgus5iuYyTJM2yLMt6vc7Wdv+VV26/DFNVFCUKo+l0qBt6QXAQ+mkW8wLT2+iWZSaITL1qOu4yScKN3kYYBrPpdDR+nIQpJ8X1VmVjoG4MzOHo6Go8WS7ditUwjJo9T+bj1PWjX/zi15eXV3mOq7WaZVYbtZrr2RDS7a190zLt5TpLs8l4QjIMAVQlhZCSgYjjeVEQAy/AGHMcS0sKIeBFjlAcRMFvP/tUVLjvfveDOlvHJHN9p9GscSIj66JhafOFTcvM0DWW445eHMdRBgAqCxo68SiblgU11Xq/27cqVUVRAUAr254tF1cntm3b6/UaIaDK1YqhB64HSiIJAou4gsA4xkUBWFYoC6qqqq7rWZZHURQEYZ7nAABKS4QgAKAsSVnSsiwRZBiWYViWZVlSkAzTNEtgQvNcYlkIEcIYUwo0Tdvd3ZMkJc/xyeFJHCcY45eSa57nCwwKQGkJ8hzneV7Scufa1tvvfHvn2kGcBKcnh1EcjCfTwxdnq9VCEARJbOY5F8XR4YsziKBunAoit7OzdePmfrVeUzQ5juPJdLJer1wvbjV2+xvtNE0Wi4UXpc16q9lsm4ZVZpwiVgcdtLW1ZZlm0WkcHn09nUWSxHEcghCnaaRbYtuoPXt+8eTJ6ZPHJ3nKC7xBIRF4g2XUm3e3LLPGIHa6AKall7QThNGn9784PDyRZXVzc/vNN96RZc334jgNkjROkgxnQJfrurVFaanrqqFoPKipYqT3ujzSs4giysxnkzQKGRbF6dKwiCgKAOUZvhpsqVat5TjLjb5Rq1Qrpnpycu6s564/FZWtrV3LcwNZhkY1h7BUAFNt1HBOkiSjgAi8CCl/eTHKsyRJ47Oz08Ggv9HbL3KWQXy9Xr17d3Dt2v6912505ubJCf/wwRev3Ltx/eYei2in20YcJVkOS8q+8/47LMuGQQhYYNWt7b3tFy9e/PRnP3nn7Xems+nnn3/OMiyEqCwpz/McxyGIcpyHfpjEiSzJoihSSgGgCKEc47IsBUEwTHMwGOzu7t6/fz8/PZEkmVKKCaEAEIwxwbSEHMsJokAIYViWAtBut6vVqihLl8Oh43mcyMdJsnbXoiRxLNdot0SeZ1iGFEW9Ue902ov5PIqj0Wj044vhzZs3NweDo8PD2XTCAMCxTNWyNga9siC+79aqlUrVYjg4vDrHJC1B7eE3X4Sxm+ZxWZQAAsSgWtUyLVNVFYQgyzAQCValsrO71+sN4iQBsDQt49at69/9/gc///kvvvzyy9FoyDAcQDDP84IUBSkIJq1Wo9GqfXr/M9/xNV0uMMnSLAyCeq1h6PpiOe91N/r9TZYRfDdcrew8zeyVPR1PTMtgEYvzXBR4WVJMXTcMQ9M0yKI8y6M4XDseJgSyaDS8cFy3oKWuq6ZpJFHUrNXrlVqW5LqitepNHOee68dRlKmaqZv9XjdLMtteZ3lWrVUbzcZ0No2TJM1jTmRGk4u/+tvpH/zoR7t711gWPXtxSDBRZA0Xpev5x+enw9F4uV6/9fY7SZJNJtOlvSqKMs1xrVLjWHZp27LCa7oMCpQXhBSE5biKVDVYPckTWtCaWZ1dLQpMW7VeEITL1XI+n/Y2OlZFf/r0JCeJWdEI4QEFPGum6RohbX/vXpJlpMAci6Ig9u1lHsf4gK+ZA5wVTh4gMGw2eyzL2fZ6sZ6GkRfnPgwyGBU5jiFv8BLUDGW2HD94eMjzYhDEl5cT3yUFZmXZlESJgQCnmJNVVa45duyuzggukjimRbm7v6ObsihDw6i2N4yixAASz7fn88mLw6eNVuP2K3cVXZNUpQSgWq9XLXO9Xs3mC99PeFHQTUNV2DffeqPV6vi+96tf/8KsqG++8Vqloq7sxa8//KXnrD3XVSXtYP/WZv9ay+rlGQn8MOsAZxpN2vM7d2+9+cZr73/73b/7yd88ePC5oRsE587cR8WYE9jt3m6ZQXfl+6tgcTXPMC4SWDV0ocltbXebrYauaqEbrWZ2mDi2u8A5UVWVMsQApm7qDMcYlnn33t3JdHJxccGzUolpEpWsqeCUc2b+0eGRZRrXtvZUTXB9GHpR6K+T2G/UXx10t1uN5tnZSZxEiEXT0YIkxZuvvgYL6Czca/udzd5WHGI/CNMk5SB85e6uIYP57PTmwT7LipPZeuaeYMbt9br1jikYEBOMGI5XzIsLpyCs51OGIRyq3Dx4x3PXkILR+bKmLZmuLDK6zDc42MhSs8hrHKqIQpbE5MVzdzxyyrxsVSvzZbFc04P9LsubQVSEkd3oNBvVZpS6QZpFKS4oU5QoihLJMBVJoZCJPJ9nIcsDAEgc+adnJ5OrqbtyTM0wVINgwLEywyoUFAIvioKuaGKvShcGPj49JWHaq1SalXro4JPDC0VRZEHLYZZEOSmJwGmdlmmqtfF4bK/sIAgN3VR3Kv3utc8++zzwg9qtjVvXX7W0Rp6ALCoNQ2YRlxZ5EicUQJZhGcTkWV4UBctytrcqy7LX2+D58OXE8hLvns2njrOOoqDVat66dfN73/u+7Sxdn6q6fH55en4+EkVjMlufHF9JoiTfre5s3xwMTkA5DoO0LIEkKbJkfPBB49atu7/5zW8OD49OT4/y/FWeZ23bZhjYbjXu3rqeZVmeZbzANOtd4WDbOdixbScIA1UVRVGqVHSGZeMkXSzttb1KsqxSr+M8m86mn3/x+d1X7vU2+kEQ5HmuqnocxwxChqreu3fvW2+/zTFQYBlZFGVFEURR0TQ38APfTdIoThJBEi4vr7I8QQhomuq6fpxmlYqpaYokCoTkPC+wCGCSEVyUpJQUhWU4WpSkyCiFL7ewZUlLABmWZVimLIuiIEVRUMSXgCmKMsM5KQoAAIQAAggQZBBkEAMQgC+3RJQWZUkwLiktS0ryl6x8UWC6tt35YrlariilK2e20evsX99T1VefPn/x9OmzZ8+f1xvNza2d/uamVal961vv1Bp1jIuXBjOeFxEHvcBJ4iQMw9HVhW3b9XrdrJiVuoZhyMukv1cXpDIIFo+PPi8prnY0UZS67bYiKhcXV8+Pvvnssy9KFKd5vFpPiiLOstj1V2mak7IcDs9piWiBaAZZyPOsUGKW5TlFljHOaAFYngviNMcp+me6jWY55jmRYbmTszMAeMNoSPIVIVyz0cuKIvaDxXRBKXVd9/GTx5iQoqSLxZLned0wIASCKBmGeW13t7fRbzQ7x8fHa8fRdf3a/n5/sGnbNgCAYVhKASYYZFQSJU2RI8/jOabVrB/s7T97+uTBV1+NLi+qFavdaq1XtmEa3/72t2lZyJI0nU0FgVc15eV8GcXRxx9/fHh4mGeZLIqten1r0FdlGRdFvVrtdTqtdhsAYJhmlKQCL3hRiHMCAavIGsMw49FkHbqSsGQQ39/o3L5zWxTEDGfT+YznhMHG5sXlsR+tXM/75puvJtNRHIdRHBJMeF4ghOSktNc2qjGSJFab2mx19bc/ORcEXlVlTdU0XqlwpiRJ3/3ut996821eZCTIswydzmZpklJQzhfjguQFwXESyIpw794dQeQMQ9notr786v7h4XNZVj1v7XozU2MHu1q7tX379p1KpYbzydHph4ul+/rr79688RrPaX/z1z931kmc0PV6wbOo096EEEm8YhqV5WLl+46qTL/84uF4dBWHES1BluS6qouclOeYQSxiGAiQqutZliVJpOu6JIlJGjMsBAVY2vZsuQiSsL/ZXy7nH330K8dzCSGyqt69fRNBdHh4JEsKQuzp81HouiTHFauq6laz1sIYM4glMYhQmgUkTpLhaDidzyRZEhDXbbQty2zU6616/eOPP1otXU3TeJ4nhDqOF4ZRFMY4L7qd7quvvToeT0ajK98PkiSBEDAMw3IMhJRSWpakLEuWZ3ie53ghDMOSlhzPyopJQbFa2ZWKyfMsRJCBjK7re3v7CLGL+UIUxTzHCKE8y/M8g4AiBBFEiGVePt9nIBVECTL84Yuzs7PTrx58uVotbNt3nJznAUTg2bOZpkmKLCCGKSkJ42We55KsHNzYr9ZqV6Phl19+5blBkhQUSHFECwxkUb6+dwAhmk3mq8X0mziXJYNlFIaV6nWt1a7nWbyzs8FxcUEIy7CyJKzXVxCCsmC/+OKb09OrJKHDS9vQ8PbObhrhJAsMozZfjZMwMSy1v/m6LInHJyenp2dPnz0PgtQwnrx4cdZpb2BMHz54PBxdsTxfq7Vu3nhlsDVwbAeTvKTFRvt6xRw0m/XQC+9//NDx14osqqrEi1wc+0kSVmsWBSRNQkWVLL1Sr1R5Rvac1FlFrUZbFpTLy6GuazzPbPR6qsYX1M8SAgAr8Mpy6dirwPcSQZB1rZEn47Oz+XK55AXB0Lq1yiAKicBL73777WqlUalWKMhUjZdlZr64unFz+8aNXZ5nEAOi2MF5jBBg58t5lqY5JhzHbvQ23n7nrSiOLi4vnj5/yjDMYHNwcX75ciYuyxICwPN8URRFUUAA4yAGAORZKgiCbur1ep0QslyubGdd0DJOE07gO73eeDwmhAAAMCZ5lhFCTLPCcTwpCl4UeZ7HBbGdtR8GWZZlOAcsZFkW5ZDQAkBagrIgJIyCbx49/PF//Yvzs/MkjXf3dm/euFGtVn/z6988fvwNpOD4+CRNM0WWCCHVqvWD3/l+kiYffvgrPw5Lit97/x2Mc0VRZZl3Xefx0weHx4+n00mapjwv7O3tbu/sDgYDCKAkSbu7u7puaJp579XXa/UGYuA733rjxo1rvV739OT86OgY41IRRUESsizDBc6yLMsyjHPEIFURo5gJfV/RFAahq9FI1VRFkTvNrsCJnhvIEtB1s1ptemsHASb0o06rVa/Xq5VKFARRFBJCCM1td2nbqziO0yzxPAdAIMtKlng8W0qyfOPmwWCjLwiipmoCJ0Rl3N5r8bfu/P1f//16sY7DeM3YOMWBEOzt7SRJ59NPP9vd29nbu/b46ePz84v5fJZjQiHNKT+cnJk1bX9/j2GBqml3bt+Lk3SxsJ8fPR2NJn4YNZt1QRCtiuZ6weX4fDi+/OC9DyqmtVrPFZkXRMEyVFXnERKKAhBASIlpAd00nE2c1dyHgI2D0l5Ei7kfhRSnXEnEIpcm48XlcPXt73yroOzlhdtqHrzxRn/vYP+TT+9/9tn9i9PDbtNoN5unRy88NwvDvNXuz2arX334G1kz7ty6bVa0u/euX47O/vuH/9DbaO3t77Q6DUyyi9Eiz3OGQZBBz54/x3nRaPYsk89i4DkJzwq1auvVOz2REyFkNUVBEOAsc9wFBIVpKcv16LMHc9NQJEVgWBTF4cXF5dHR8enp6dbuTslw08VcUsU33n5VEBhOQP3t7nQyvxhemFadIuzHfq1p3Lyzx/Fcs6vzHN3d6k7mF9PZaRyvIUxZjse5n0RuGgW8ohhStaq2K2rDUmoNvfHWW69vbvZFjocZ68yD8eVMVoV2u9FrDUhBJvOrh8OHs8VsMpucHp37UbRa+++899rWta4b2o7nhFGYRzkpiWaqmikTXOqaLkpcjtPpPNg92Gs2moIg8pygKoah15aztbvyyobQ7Gzu9U13mTIIctAUWaVhqndvMZPpeZHFJJULUUYl16pcC+MoiqPp/BIi/ubO9V/88sOnD4eKWFd4bWdje7m2F6tlliV3bh6oIi7TZadtchyHaZzgyEtTuPYoggQVGSShX4R+2ez3q+ZGp7V99OzIW8eK1Hz9zjsix1yeXowvR97S3xhsFgm3nBWSzPEIZgGOQz1w108fHoqcqEoqJGDtcUkqF8BKMlFStXuvv2lYOsNDVTPlVGVEriwfE8JZarVAZUmJLAuqXBU5IcvD4SzyVt6LJ88jL5Y4RVFoQVFZsHkG0ggihsvikmGJWRE0udep4JOnjjMFI82P1vliYg/Phru71xqNelkW3Wa/Wq0AQF3HdZ1AYNWqJch8Yq/sk8MhonLsEwbIq7nv2ZHvZKGDTw5HRVHevXtX0zRV0V5m+wZBQEuqa8betb379+9//fXXH3748euvv/b6668XRRGGgev5g81tiNBXDx48e/5iZTsH12/leZwmBS2ZOKSBVyQhUOX69uYN13URkEXO7LZ3EFU1zdQUC1B27XiyonS7rT/5k//w05/+7Mc//st/+NlPMc4IyW/duF6xtDQLBI7jGS7PMteeF2WJEKqYcrNlIYjSPE+SpNvrYZK/OHx2NZ6IkrJ9befdd7/V7vaePnv+6NGjlb1utlq6aUVR0ul0KpYli0KWJmmaxAXmGCaMgvV6tTXY2Oh1/sN//B9dx/bc9eOnjOc6Dx5+E4SBJAl7e9dkWTAMXeq20jRezIZh5IuiWK1YkqwwiCtImeU+xiRLMgpoUZRRFIuipCgKQhBjkudZEseIgbIiS6IIIYyTNMOE0BIxDKCA0hITTGkJKWA5luM4juUY9p/9lBiTLM+zJJckWZJVFrG8UqgGSjI0Ho+fHo4ns45lWrIsEVJqhnTz1l61Xq81W5ohBfHacb0w9hBCaU55yRRkUVEYUmCAYpbPK3VJ1mq1akVWubz0LyerpTu03dF7778hisDP1oLI5Ck+Oj90g9DQqmfHQzewFV1UDVlj5Jz2Ly9PXT8LwxSxgEGAYEILhgGMIuosEgFlwyDjuJKXhCCIBZE3TCsKw6IoIcvggiCCRB7mJGcQ1CtVo2Ihjj05P1ssvV7HEzllubS/+uJLURCSJHn06LFu6J1ut7fRJ4Q4jmvbtiRL3S7F+LDX27h9+3aOc4ZlF6tlFKeXF0OWZRmWLUpalGUUhYHv5XkWhUGWJYrSaLeb29v95WKiyKJpGAgxaZpalmVaBs/z1aolSRKEUNUUhJDv+4hh0jSNosiyrGazGYaBrqksghyDLMN47d4rsqJSSnFBFUVTVAMAUBR0TZzD50eWZV6/fqNaqY+Go4cPHh0c7KM6ay9cQRJzQuyV26iZpqZ+9eX9z778+Oj4qa6LiipVKpXZbOq6XprjTretKqqz9mxnBQFKcJpTnBcJz/GVZvXgYE+VVEPXK5VKp91hORqGa8/1HMdJk7RSqdbrzfF4REvOMKqDrTbDAAip5ztJHC6WC103B4PN09Pz1WrICeQ7P7hnGMC2hwv3M1beuHXz9gdgczZbM8wag/MCK4ywxNSP4pznE0M3t7e6Z2dXaZJyrFRg5KySEzyZjK9WqyXHsrIsSaIMS0QBQIhhGA5CWBQFIRkheVEUHMeYFb2jtiaT0fDy8nJ4dX4xHE/H89X08vL8k08/TtIUUlZTTY47F3hJkZR+q1OrNwI7V/jjyWgCCWepjbdefXc+m83m8+lo7rh2nEQvSbC6pXU3OoapG4Z588YNVdWjMHny+MkQjBFiKIVlSTEmCDKCICKEDdOs1xuTyYwQUpYlABBCAF8KSimF/8JsAgAwzrIcJ0lSlJjDzJ07b1Rqlh84l8NLz/MN3SqKwvOCf/zHn+dZnmeY53jTsCzLWi4XcRSCskQI5jh/SfqwLNJ1bb327n/65cXlxdXVbL5Y8zxECLIswgWlBCCEioItqSDwUlHiEmcUsIJoWJVKnsdhFEZRGnrY1KtvvPkGAJmzitudimVYuqHWLAMhhuekyE9m06uryzliY/VYG19d6Zrc73cfPXrE87cs6xoLzSwus6xkYa3XMc1KUxKeel58OZwPz8eCoPzoR/9mo69xLF+pVta2fTUamVXtGrvdaNY/++xJnBZRkh2dnBMCeVHrb+40m/XvfPDdStWwl+sHXzzodLrvf+d7htwKwwgxzPHxC3eZ5RGLCgiKgk1oFOZFURqDpmHplJCTs7MyF2/fvEkwXa28+ZVzff9dVZV++cufffybr46PLt548972zma1Ug3DVBa1dktyXH+59EgOZammSArHGrSQBa76/e99dzDYIBmfFKUoKNevW2EYRJGNM89xV8vVRNcFez358qvfVqpGSUmOk0rF4jjEiqrICsz9X/4q8H1Zlp69eNpqtm/dvt3v9wf9vq7r//k//5nrupZl5VmGMS7LkkGswImyKCGEyrJM0rgoSZpmaZrs7Oz+wR/86P79+8Ph0HXdsiwJIVmWQQgRQhzHsSyLMQmCEADA8/ze3l6/31dV9SUY9uTZU4bjBJ7zfb8EQNE1Q9ezNPftdZ5lZ5cX0U/+fjwaxWFsmdWd7W1NVS3DsBfL2Wz2z6EWJW3U6iUhH330kVkzrYbV7TZv37mlaeqvfvWrbq/b7bb/y3/5f774/MvxaFytWyzHEoK/efQlx3GKohFSVKv13/3h77/yyr2tre0f/OB3gyDwPKc/aNcqFQZyrWa7VmuGYcIJvKarPMc57jpLYkUW67UqL3KjkZrnCctYuCQFxqEf9Dpdy7KGw+GysCFiAOWuXbt+4/rNkpSK6kqKEqcpLwhvvf3mS0saxzDL1SIMg2azgXG+Xq8uhxeTycS2bc1otprNV+7dW8yXYeCVOSFppiraRnfQ7fQEQXy+/dxeOVEwFHgR5/hqdNVut9ud9sbmBssjP/QopGZFZ3i4clZJkgIG6FVVMfgod6otq9XqNNr66ZkzXV4cnR2maQYg89mD3xzsXX/nnW/xgnhxdvHrX33oBGOOz8JkOZymKXY7rVa9XjN0g2EhLUlR5gILO41GzahxkJvOlpPJJIpiluG7nd613b3+YEPVtKPTF5PZeGtz/3J0fn4+/v7v/MH1mzeX9mo6Xl2cTXw/q5mAYL7AwsXZFGdf/tEf/rGiaI7rXl2NNF0xDFWQebOmbe31T88OP3vwEcNC09IVVb28HM5nS98P6rVWp9vf3twrCVdgFpRC4Mcs5Hd39mRBgRTV63WCs7W93N/frlT1Trf2v/8f/9vh0ZP3P3gHImqv7cPDF3GSkLJM0uxiOEz+6edWvcIJbOQHP/qDf31wY8/113/2Z//n86Pnf/iH+zwvzmfr49Nnmi7dvnXrldvXizKOcuebJ1+dnh5CJldkTpaUZs1kYOF766raFTiBgVzDqjes6lv3XgO0CEL39PJ4PLoKvUA31E6r3e60kihfrubDq5EgCpByeUYdN4ziGBQwdOPQTQRFvrw6d13n1v5tRuCitbf2wyzJSEH+9I/+dLA5OL0486Pw5OTo1x9/KIiSJCppUmiSMejvBn6aV+hgb7dZOyEYC1yNEiaJS3dRtGv7gsg8+Oz02u7g5s0DEs/XwdRehjsbrxFCrk6nvp0XgMZ+1u12DE0fjy4BTnWFk4VSkUqCSts/D6P45GzC8IKoKmmpzSaBa0IAACAASURBVG17YdtBGJWloMjNg2tv9btdSzUPn+MMR6wgFUVGoSByfBRns9X0xbPzB88Ph1cBKCLfRrLos6jkGVHktgpcRAQBzFWNnbrBacrGYHBze3u3btUTHNmr2cIZh8ma0OTVu9/Jy9B25+toFWaB74WWUVFkM8vLwAkW47njBiIrtdpdnhEFSa/UuxkG1Me1aj1KsiQGlq5xlJFRstW+naYk85DEGqDwzk+Hq8W63WptbW8JjBg64dOnT/v9/o0bN4IgDIIAELbbUlmWi4KUEsQyfJHRa9sHB3t3CCb3P73/6PGjer3R7UJN04qiEATBNM3Dw6P1eu04zkavH/jRX/zFXwi80G63LcsyzYogiJZpWpa1tbX153/+50+fPlsuV5IsAsCs1yGkgqE1sxTwrLa9eaPRaNTrDUIYVanUaoxlVAFg8hxXKjWOYxgG4JzevfuKJEl//Td/9dvffnJ6etRp1TVNHfQ79nJuL5dxGImSJKuyJIlxnCznqzRNDcNsdzYIznzPybKE51kE6Wh42en13//2e/devecHYZJmgigHYTidzuezqbteddotQ9cETvHc9Wy28BwnDHx7dY3Sol6v5Xl6cnry7NmLyeRK4LlWq1nfu7a5ua0oUlHgp08Pfc8OAyfNUlEUTNOQRAVClL/ElfM8DEPP82zbns3mHMeqqipJEgCAkCIIfACAJIkMAyFCJQCjq0kYpe1OyzAMQRDCMAjDIE0z0zQ2Nnp7e/sbGxsQwuFwiDHJMhyFkSBIsqzJksJxAkJI1VUzsbzAD6NoubRte00pyDHxA/+Nt95qbwysauX5p/d/9o+/UFW11+1t7ewUJQ3DAEKYpmkcx74fvMT5OI7leBbyYG2v5+ulH3t+7LGirFX105PjF88PH33zHBBGYBVFruiq2e31wzApKSkJ8Nw4jXNN5klBiwIwEKUZYRi20xsgyoVB7DuTDBEVIJKXhiH1ej2eR1HqcwJTlliQhHa7vbZdQNn/+U//p25nOwrwl18+np4eXY6msqRbevWtt9+Zz+fHx8e242mG2W5379y5EwTR4eGLo+OTCoDdbvfs7DwIQlmWD4+PZvO5KIrNhqrrelEUoiRKspwmURwF4/GI5BnPc71uZzwaTq6Gs6urPMtUVSE45znGMvXd3d3BYNBuN7Mso5QihASB53lOEIR/+uUvP/300zRJ6vVaq9mIY1VV5CSKcJbxltWo1TAuXmZwczzDMAhQAMoyz/MojFrN1t61a71ub3hx+fDrr3c2d1RVu7qadDodRVUEXjw+PR1PLx49fmSv1pIo3blzhxeYyeRqNg3stVuvqxzPQ4SW9qparbZaLbNmhmHgOM54vKw28da1zbdee7NZb4S+n2V5GHmXwzNN06pVSxDqHMdBiDVdyrM0zQISYcddj0ZDRZE5jsnSyFmvfd/leeHevTe3tuubWwohK0Bz0zQty8pyvL2z1eluLBfOYj4K/WL/oH9tR1jbWUFIQbhaRRteUt9dnx2fTCczx/UJpgjwmmyEgc/IrCqpjuMwDKuqKiFlSSlCKMuzOI1JWXzw/Q9++Ls/YHn0d3/3N2tvVa1b23sblbr1i3/6ueOuDm4eaKoBSuTY3mZ/p1qp+17w+NHjv/vbn7KMEAZRnheAss7af/rkxbNnz6bTcZJGLIsgolmeAFgqqiyIrCCwsiQ8fvwwCKLJeH58cpSmsSAKAFAAEABUEHie54MgfPjw66dPn0AICSFlSVRVYRiGEJJmSVEQjmNetpQAQMSwIi8ahhFGYRD4P/idH7z73tu4yP/yv/7l8xfPut3ecDQejcZxHBNc0BJCng3DyPcCWhQAQIQYACiCjCRKL9VCPC/Ztr9eB6PRVZ6nggBFSWFZDlAQxwkASFV1UhDHjRdLtywLw9J+7/e/u7c/yHMcxdHNm7f+6N/8+//2459+9cWTTz782nWWm1vtP/xX/ysh8Ww+NE2t1+t2u935bBX4cZ6UmNDVYh3H7ldf/XY+n4gCU7HMbrdfr24Hobdy3FfuvL+0/dPT4f7+67puNhqNv/zxf7u4uDg9P+z12qoqLY5P0iwpIenvVHAurZa8Vb9HS97Qm4AK63X07MlJu97qtNuPH33z1luvv/rK3flkHoXp119+rWuVRq1Tq9UiPwUFe233puut0jSyLEPf0xRZzHE+uhienp7u7x/0+5um1nj44InnZNd33726vJovTiShHQZXn3/27PPPvm62ajduHPz7P/6Pmlp5/vyUZZRmo5XERZ4T1wniKKlUKltb22+//Xa/3xUEDpOMAooQy/MspWUSx598MhmOzqaz0RdfffJ//d+OVdF0XZUVEQCKEGCW0XJlr5rNFkQgz/M4jSfTydnZ6Uv1SpplJ8cnaZoqisJxAgNZSsqypCUu8wznWV6QgmU5luMABK7r1uv199//4Ic//OH169ePj4/xv3xlWRZFURQlz/OqonIc97LMjK+uTk9Ozs/PHcfxfX/trMM4TLJYlEQAQZqlnu8iBrbabdPUWYaxV6uyKAGlQRCKogghzLM8ikLPcxnEcAzL8+xGp/veu+/+p//lP/3OD3/nu9/7znvffvfhN1//9d/81dpZXlycfPnV5xeXZ3EcIA4gBCgoAKW6ofE873kuIUUSJ0dHR5988tsHD77e2b62t7u3uTG4f//Ts4tTVVckWcYk/+abr3Oc5XkOISAFARAoqnLz5o3vfPDBbD4bj2YnxyPTVHVNhSUwDavT7rzx+huyrKwW9qNvnq1W6zzHBSk0Vett9GRJkmVJFDl7vXJdJyfZ4eGz8Xj0+huv3rp1cHB9f7DZ03U1y2Pfc2RZeOWVO6IolAW+OLu4Gl25a7debaRx6jneO2+/AwHzy19+JEtStVI5ODio1mqIRQiBtbOezqa8xHmhN1tMAQMQCzgeDra6lZoqyWgyv3zw9af/71/9xdPDr11vlqROlDgZ8Tc3W4glZ5cvchwMxyeff/EbhiOQxarBd7rV7ka11tBZvixAAlBW0oSWmSiwPAsRQ7vd+rXd7a3N/ka/s3tt69XXbjfbNUFkmq3Kzu7g1t2D7kZro995483XfN/99P4nP/2Hnzx+/DgIXMvUGQCLnLSaHUOvQsgihj05O/viq68ury4Oj59fjM66G43+VgchjItYUrh333tzo99lOERIoWl6t9dvtzqWWeU4qWK2TaMJAbfR3djeHrAc1HSxWtOiyBFltLnV8bzV6fnxZ59/bq/XkqTyvBxFWZxigNgcFznGG/3uK6++8u5739rYHPCSuFqvUhKfnB7/9v4n3zx8MpnOxpPxcDj0goDneYaFFBaIpY6/ePbs4XR6CUDeaten46tnT588ffKElsDQzNlkkaaxKImkSHKc5DimgAg8W69Zrmfrpvpv/92/fvOt13v9bhSFjx4//vCjjy6Gl/PFMs1xpdZod7rNVnOwvWnWKnmBcVEKotxp98oShGGia7okywCC9z/44PqtG612azi+ev7i2cXFhSAIPC8cH54qorLZ23Js37G9xXTh2kGz3n313tum3qjXuzf273abmyxSFlMvi1CecvXqpsRVsoj9/3h6r2dLsuy8b7v07nh/Xd2qW950tR/DwZBAAAOAjEGEFCAoUQr9S+ITQopQUOITICJEeDY4mBmM6enq6e7q6jK3rr/nHu/ynPS5cxs93CEy8j0jMiJzrW/tb/2+1Sx1jdpvf+/3P/7gu73u1mef/goBYRlKkvq2g20bDoZvwqhv6MlidbVcLQouGBfrTXB0fj6Zz9KcetVylCZBFDx4dK/TrKlYTuZnhOSdTpkgnkQbf77EQENCXy7SySSiufbxR/9qb+uuq1cRN9uNGx+/91ud5n63eavXub3duXNj50G3fXPt5xfnEwR1TXcINv/qv/ztYr55+uTDVr3HKXz16m2pVGu2urpuxVE+vJq+fXM26E/8VbRahEUugVAqlXa51NQUm2ZQctUyyqwgGFh1bzv088loZeqlitf0rFoWZ4KyWrVS9kqU0uO3x91O9/at27pmBJvw4qJfr9UN3S4KtlkHhm49fvgOYyJLKcs5L0S4CQ/fHHqe9+TJE11TWq3W3u72f/jf/8P/+2d/fn52dufO3Xv370spIUSu4967dy/P87PTs4ePHlWrVc5FmqZ5lkOEjo+PKKVeqWyapmHYBeVZRouMCQGXc3+52Dy486jd7AkGily4TmV350atUtNUleYUI0AI5lxYptFuNVqNBs2zl9+8+O53vv3Ok4edTr3IYyAKyzQ0lUAgOaOCUwiElJwoGGO0XM77V1cXF2dZnqma1mq1GStWvr/ebIiqlMtlXdMIxgjCOAoBBKVSKQyD6XQyHg2BlEKIQf/y66+f/+xnP135K0LIzs6267iu62GMbx0cdHtdIeTJyemr129ns3kYJHkuOVNoDoOATqfr2WyzXIYQGqZZLpWaRYEYw5ZVJsQCQDNMr1SqVWtt2y45TsWyyxBpmm7X691eb39v7069sa1pLueYMWQYXq3e3dq+Ua60INRms/XKjzXV9bya5zV0w0VY5wJDqDOGkpQvl1EYpFLgZnOrVuvYdmVn59bjR+/93g/+Ta3WOT3t/5//x3/8yU9+uVknnfb2cDT7sz/7i2fPvjw7uxIcqopRLtdajU61Ujd0O46yJMvygiIdLzbzV29fLVbLTRBqhn56djGdLU3DjgI6Gq4vz9eq5tZrzaur6XAwXcz9LGGaarl2taCIUQSEygoChYqhTnNBc1YwpmmqZZtEIW7JqVbLcRrSImWcAiTckvPg4b1qrdputT967+NyucahXK02lmXf2L+1Xq1XK7/I2fHxyWK5unXr4ONvffv9999vtTqlcsnzSvP5wrKsra3tjNKTs9P/5z/9JwhQt7tVKVcpLeI4rtVqURidnhxfXV2Nx8Mkih7cv3P37p1msz6bTqeT8Waz8Vcrzlir2XrvvXefPnlnMZ+fn529ef16Mp3quvbo0cPT05NPPvnkT//0T7/55hsJZKfdqVYrhq4TQhhjQRA2my3HdRVFFUJCCHWNKAQhAAEEcZwKBp48fufO7ZumrqRJHqwDf7Ve+5vZdBYGwfOvvz47P3v85PFgcPnjH33y+bNPW836//g//NEPfvC7lXL57eHhZrOgNOaMubZbrlQ6nS4XfLVeeSUXE1RwhlTOZT4cXQXr1ZvXr/7+7/7m6Pjw7dHrX376c8cybx3sV6olf704OjpUNZzTZDwe0jwBUFiWSSk9OT75i//8lxijnZ1tzsXlxdXnz17MRlmRuDXvnucc5LHz8utxtMHhWk6GYRJKjK12a2dra7/T3p7NV8vFejAYnZ2dz2bzYBPYttVsNMqep+saxijLUkIIQijLcoyxpmk5zfI8y2kmpBSS0yTf3du+defm+++/R1kugPj3/+v/vL23c3ZxOpmNJQSO6/S2ewDJL774fLmaFizb2ukOx4PD1y/jNOKC2465tb199979J++8c3p2uvJX9XpDUZWCizBKFUXBKrm8Gh0enrx6/TaOo2vVkWYxF4UQhWkZuq5xwYqCCsHL5ZKmaYwxxgrGmJRS0zSMsRCCsUJKQYiCEEYIE0KyJNusNxghjCAm8PXrl6dnp5Vq+fDtm8v+5XA4mk6nYRClScqZUIjSbDRt21YV9fbt29tbPdu28iyjOVVVVQpAC5Zkmb/erPw1LRhRVFXVOQOSY0wMz6uVy3XDsDkHmGi97vYf/MHv/7v/6Y93d3cUDUdJOJkMi6Jw7NLnv3p1fjKlKeCUKUQxDavT7ty9c5vmdLmc9/sXQrCy5/V63aPDQ0bp7/7Ob3/n299pt7c/+a+f/vxnzz/55JevXrz+/NnXX3x5uFkzxlTXq+/tHbTbHaIoiEiA8tdvv2x2rNsP2kyutvbMR097bpmvNueHJ5/ZHjy4u/Nb//Lbi8VktpjWqjUh2Gw+OT87/ru//5v//Od/fnBw8/3337t3596Lr1+MRsNqpdLt9B49fPzu0/eePnn/xt7BdLySjGiKm6dgPgnns+iP/s0fP338LcnN/d2Hjx99697tdx2zZuhlx67pmqcQO8tEFNDRaPnZp1/9zd/8w9/97T9cXgzTJC9XKkIIzpmm4+/8iw/+4F//drNdUTQJUI6JIBhCCOez6bPPn/3H//v/+pu//ZvPP/+sf3WZpAlAkuZ5GAbLxWIynqx8H6tlPYqj+XzKGcMEZ1keRWEYhkmcrFbLq6v+eDzJ8gwAICXACGuaZhqmQpQ8zymljHHTMjDBCEPbtoQQFxcXL168ePHixWAwyLJMCAH/+4UQZowBCd7/4MN3nryzt7e3Xq/TLCuVSkVRJGkqIcAYSwjSLMOK4rku4zxNs7W/RhBaltVqta/xc4ILTVPzLBteDeazeRInjOau4+zs7DSbDcM0gmizc2O3u9XOaXY17A+H/aPjw8GwP5tNojgAgKuaQhRMCMIKgghKKSQApmXpup5mdL3ejEfTw8PD5Wrlem6r09Q09eWrb06OT46Oji4uLgnGGCNa5BghRVU2m00cR+u1P51MomgTRj6CkjEmuJhOxpPJRCHK0yfvfu+734+iJNzE4/GUYFSv1e/cud1sNWzLWK+Xm42f5QkhIAg3cRwEwSqMNgjJWq3cbje67dZw2B8PB9Pp6MG9e+++826lXFsu/cvzyyROWo3mvXv3x6PRq5evzs/PDEO3TLNSqezs7vS2evVGjQue5Znt2WG8WfpzhCEkABFoWhpl8Wo9NixUb5S6vebSn47H/XLNxarEmtjZ7Wo6ihL/+PT1cHyu6ajWKKk6SNK1709n8+HKn84Xw02wsGyiKACggrOUC4qgvB6JEQV7ru06FpdMSgYQxwSoKiYETWdD358XLP/0lz9/9vmvLs5PLUOvlEusyEuOW6/UCFGjKJlMJi9fvxpPp9V61bA1gESUbryyZbmaUzIW/nTpz9yyGyXRyvdd16OUnp6dxVG6XKz7/eHZaX88mmNM1uvl5eXZ0fFrIfJq1bVtvVov1+pV0zYoLc5Oz5MsJ4peq7V2b9xqNjv9q6soSTVNv7F/s1ytFpyPxrP+1Wg0nozH4+OTk5OT0yAIJJA5Zb4fsgJ+93u/Va5U5/OFaRuuazVb9VLJgwAcHx0JJizLVYluaLYUMMvznNI8j1UdFSxdriamTjQNUpmmNMQESiSW68VkNvI3q7P+xcn5iYBAM4xyvWY7rlMqVetNibGAoNpuQqjEcXZxdsUZaNRa/moDJKzVG7ZtzxeLw8PD8XSEFHzj5v7W1rbrOHlOWV5EYdys1Rnlp8dnjx4+vnf3rqoqpqHblqmpehTFi/lyNlkJjjXV6Tb3TK2MpF7ymo16r1ZrGbqFIEqikBbJeHJx+OY5F3G1auxs127e7O3vbXc7W93ubru7h7CWUeoHG8opVlGlVuKCF4xpqq6qxDCV+XyUZxEr6Oiqv5zOoICNStvUS5fno2qt961vff8Pf+9ft+sdweB773z47uP397YPsrBYTjdXF9NGrdus96KgWC2CJM7r1VbZq1i6NR5Ol3P/9Oi84tXLXs0yPAnxehONx4v5ZLOYbebT9WgwH1xOk5gpxLLtCiYGZyiNuWWWHKeGgM4ohFIte83lIhz15yo2Lc11LdfSNYRAEgWOY3HGXr9+lWcpweTBg/vNRtPUTQjg2l/PJrPZdIoh6rTaQAAFE1VRCFEIIZZpKIRwxqTgjmO7ntvvXzHGEEKXF5cvXrx4+/YtQth1XMbYzs7OgwcPCVHyPGeMbYLQcZ1Hjx9NpzMIUbPZarc7hmGcnZ2fn/UXi1W3s2Vbrq6ZpuEoxHAdTwqoa6bnlqVEUkpFUQGAnAsIoZSiKIqcZuWy9+TJ452dbsm1W1XP9+dxtFEIxhgAKQqaIggNQzMNw7ZtyzQkBOv1+vjkqOR59VrVsq3BcDAYXBmGmabZdDodj0eL+TzYBIdv3lxeXEzG4/PT0/lsghG0LANjNBwOojhM0qTf77/45sWzZ59d9q+m0+l0OnEc17IsjPFisVyv10AiTbN1w0szvlyFg+F0Nlsvl8HKjwDAqmZXqg1F0S3Lqzc6pu2pqmlanq7ZRNUAIKbpVqoNVTMtq1SpNNOUM4573b2b+7dv336w1dtrNLueV3WdsqE7qmpipBGsY6zquqOqlhSYFxACtdncKpXqhmb564gVUlXN05PL87N+EETD4fTicnB2dvny5eHrN8eX/WG73fvoo2/fvXO/XmuWvGqn0z04uPPhBx9ruoGRUipVMcKs4FmWR1G0DvwwCy4GF0cnh6al66auahqChOb87Zuz8ShOY1ypVGvVpq45cZiHYRpuEsNwMdKiIINAVbCFoQG5IhiiCc3SvCgKKQTjLM2SzcZPkiiMgslktPSXYRTW6uW9vZ3t3W0hOZe82W4t/NXh4VEQhK7r7WzvZZRGUToZT0+OTzHGf/zHf0wIefHi608++eTk5PQak2NZFkLoajDI83xnZ+fOndu9rZ7rOtPZ9PLikhbZ5cXF6fGpdp2MyBlnRRwGURiuVyvOCoJJs16/c3Dro48+PDi4qevqrz///PLyMs+z/Zs3W60mpfTHP/7xl19+mRfUMI16vXb37p2d7a1KpRJH4dXV4OT45N7de51OR1XUnBa0KCSACEIEEedAVVXPs1RVEwJkWS64SJNks9ncuXN7d3dHURXd0EzH0nRlMhlGod9uNz786N2PP/7QtPTNZr1cLjbrleS8Uqq4pZKuaRBhRSWY4MFoMF8s8iLTTEXXFCnFdDI+fnt0enKSpomU3LSMdqtRqbq2Y/jr5WQ6rNVKYei/evnCtHTG6MXlxXA44Jx98P67N2/e0jXDX20QUipe03WamlIGwK5VulkqXnz9BmNdVS1NNQsq85xLDhFShYAXF1eXF1dHRydZlksJORdSAJrTIAgPDg5u3z6YTadFUQAgIQQFY3EcG6ahqkrOaKNZrzdrlmvNV7OrYb9SL19eXZ6dnw3Ggy+ff/Him6+3dnq97Z6iKgUr4jSGCJTKnqarURQcnxyPphPbdSzbUnUtTdOLy4tffPqLINrcvX/7f/nf/v3H3/6wt9MZjPtRGsdpnnOGFGlY0LAVLvI43vjrZZ6nhMBOt9Vq1TVN4YKxguq6LoEQkluWiTHOc3rNZwIAAAgJJoQoCCIIsaKqiqLpuo4xloIzXsRJNBiMfvXpF2dnp0GwjqLY0I1qteq6nqrqum4+evR4d2evXm+0mm0I4Gw+W8wXm/WG5rkEECNccCEFwIhYpm0YtqoYCtGJohGsQagIDhkDqqLblmPalqqp643/jz/+by9efDUaXQWhH0fxfObvdG49uPO0Wetugs1kPF4uF69fvXr+1fPlchkGcZbmnAHGZJGJra3dRq01Gk5Xy/VoOD58+0YKpioIQtTp7Dy4/zSnKM0E4ziNCylxvdZcr/08T0slZ2u74ZZ0iFOIs4wu56t+EE6FpIqKJJBxnDp2qdfdq1Y7r16+/frLF/VGA0IcBtHp6elgMKA0u3X71t7uThCsx9NxEASeVzIMy7G9WrVZKtXynP/s558OrkauU/rwow8bjTqlWbVS9VwPQcXzSltbWzs7e612t1KqJlFGC8mo5AJxJhHCjUazWimbltpu127e2jq4vd1oOogUACYQZwhTKakQQnDw+bNf/+hHP/rkk/+6Xq8BEAUrhOBAAkM3MCbXYzuEEMmL/LpcMckk/w0hRQIQJUkQhpcXl6qiqqpuGIaqqIQorAA0KwAElmPpXOeMR1EMkFR1pVqrIIwu+/2iKCSQiqomWVrQwnEcIQXnHAJUr9V6vV6r1ZISJFlqmGbBGIAgiEJWMMu1EUGYEK9SRggKLgxDJwoBAgjOwijIs1wCbjuWMCVRUByHw9Egz3IEIEKw2Wy8//57jUYjSdPPnn1mVaxVvJBIXFyezpezJIvjNKJ5pqiEaAQjdH3sAwAAQGBF9QyzYDzLMsY4lwJIvgnDZ58/u+hf7O11HcdgnK5WyzzPHz58eHZ24vurWqNa8CLNEsaYpmqtRmM6nWAENQUnccY5qNery5W/WFws54GuOh9+8FHFLZv6bL0aL+eroX6lKfijjz4wDOXlq6/7/TN/vdre6qRZnBfJi2++Oj590+t1/+D3f9DtdnZ3t773L77z5ZfWixdfv3r1UlONx48enR6ff/3F8+PDt9vdrXt37odBGAVhnlGMMCGkKHi73dne2RqOhuPJKIqd3f2dNI8u+2eWbXa6rZ3dLUSEEOlqvdi72d672atUK0jlhwrL2UZCqJsm0YpSySnVu6v1MM0WAMDVesBFpClKs9aCCvHDUT6jQMpNMHFt11D0er1BoBbHrFRpqKotJMAIEqxIhCGEArAo3KRZnNGEs5TTdLmYT0b9cLWwdYVAJmjB0lgtlTWi9q+u/LWfpilWsZQiiIL9zq5pqav1NM7CdbgUyMx4yiCL0wAhYtpakXMJhKIoaZpKyRRiJmnk+5vT86PbBzf3b+y1NNe0yTqc1eq3bEflMj8+PVqsVg8ePbJdV9N0CKBpmfPFfLVMDL185+7Bw4f3Z4vps2dfuV6ZFggD8/jkTZbHezd2dLUURXGaFjSLATRUxSHEztLwzZuLY1xAkANB8zyzzCrgKYbcNbVateU6HlaIahZAjSnwGaXzYCJw4HHHciy7oqgb+eroq9PzsyhJPvzwo0av3ui1CsYM03Ir5Ua7pep6FMUXFxcQg49rH1FG0hTEscSyUGAOoQ4BjqNiPl+HcTqaDImOdUNHGNEiBxJ6JTuPGYBsa7drEHPebHgVHWm5XZZES+M8mE1nzz57dnx07NqlZqMNAc5T7rml7a0DCAGEgBVcAFZy69/71r98ffLrF2+uVot5p7t/52CPKFJTiKCaouqKqqoqYdTnBei2GwWgEgtF4RDmeR58881zJNSK15KSqIpddsoiEWEeJkkEIO12ez/84e+ayHxGcAAAIABJREFUbset9sqVZhwnjq53Wk3DMDhjuqI7uoOqeLuz47ml5XhdcSuO45qqJXIJFfzk3rsqUl+++krlVru0W3Eaz17+ajEcjqep70fL5Xo8GiMIPNt2SnXbrkFkSaDTAhV5zplPc6XXKddqZVNzEVDOT/o/+W8/JViDAGACvv3t95q1moL5ZDKBUtQrlelk/I8/+oezk+NKueq6XrlcrVar+3t7l+eXBWOr5cy2XatakkIghBHGENTW6/VytUqzYjS8Gg37+3s7tw8OXNf78suvXr58dXR8FEcJe+dpuVwGACRJEgQBgFJRlXv37nU67Uq1/N4HH+ze2Nvd3XMcm1IKEa6UKwgTQ7cxxoKj2WwFoWqZrmm6CCKECIRSSsAYxxgRgiGEi+VqPp+VSm6j8e7Tp08m4yskiyD0oWSqAhlLMNZURYWQcCYKmpmmZehEVTDNUkZTQ9dKnmvomr9cpHHECxpufMtxLUMLClowBqW4tX8DIWToeprGeZbxazCuotx/cD9J4yxNBGNZmtI87XW7nPPhgOi6zpkIgwgh4tgeQkTVbayYGU2I5ra3KmEYrVbL8WQy98PhzI9yLgQvCgohBEBCrCNVRyohquJVm6qqYoxwGCmK2m62DdOfTOZv357r2ti2LVVVc5pnWeK6bqlseU4FoevVXiVLs7WfJHECJEBIXSzWClYwVrZ6NwTnaZpCqcRRiDGu1hqaYURxlOc0TtJub6vVbu/fvGmaZlHQZrOlqSpEKE8zVSWO4zQb9bXvz2eT19+8yHlmV/Qb97d0FxsuKXmakPnRm7PN2h8OJuNRzAu41ev9/u/+YdmtB5v44uQn81mgYODZBgCiyGLOmRBcCoSxauqKgiFjtCgoF5yomGiKBAUAMo7jglHT1BrtRqVayvPsxYvnQgDbdibzMYIaZamq4TBef/H8GU0lFwWEwHHdZr2+vdW87A/iOImiiFLKGIvjeLVazefz/Zs3t3s9wzC77U69ViWEfPnF5uzkuFJ2d7a2bt+8VdBsvVlKlpU9B2MchWGv297Z6mVZtrO93Wk1kziiWSqF8DzPcexmu2Xb1tnZ2fn5+Wg8Mi2ru9XrdrvdbrfVaioIxWEYh9FoOLrsX8VxBORvMNNCAJpTCFVVxQgBjBEAKiGAMZ6mvN+/oJTev3/Hti0AZKXqNdt1gcRqvYjiDWPUce1yuWQa+snx4dvjN8vFwjTMeq0uJWQ5jcPI8coKIRCAjb/hktmuWRQ0zxNeFGXbKVlOu3Xnwf277XYzzdL9mzu1elnComApZcnp+ds0SXWDOK51vau2WvlZmtuGNR7PxuNpliW3D+48ePBgvfJVhZQr1mB0PpsP/WBxv7y/vdNOsxhAocRZqeRIwYLNul6t6ro7HIWGpmiaqWrW03fe87zy8cn5O0/f3dnZGU9Gb968Xi7niqJCCCQEeZ4ighUVN1u1rZ2tWq366vXL6Xz6l3/1X1ar5Xgy0peqBJwLdnp+1h9e5XlaqVQAANPxNEszIIFlWMPBnEP88MnDbqcHJPzxP/7kanJJaV6tVoN8+cU3v4yTcDafICM3KyDLRUZBuWX3tkqBH7AcupYNkLAcY39/+9HDx6Zhf/HFc389pyz21zkhqqpqhEAIVSksLqQUUggBAUQYI4ghgtcr8owzwZlhmIyJNCuwgjRdsWxts4kLWlDGTMMCAEgBIICMsePjEyBBEieWabGCbtZ+GERSAM3Qs7woCo6JghVMCIEQci6F4IRoqqIpqk6IKiVgjBUFo0WaZPF0Ni54GoYrTIRlk1JVrVW8LC5qd7Zdz4o28d7uLiFicNU/Pc1UVdnZadQbZde1EbqolCvb3Z1er1cpV12nISVYLmPTsFvN9q2D/e3tnuuVIVKTYjJbbGbz6f17dUOrMWpYRltXV6cnfc4vfH+FlBSRVNFYqWTbjrtvlVqNXcmd2ZhCgRyzenPnzuuvR6+e98+PZ51O8/at3vHxm199+uzN69cff/zxBx+8//Tp0zCM86yYzftBYEJINuswiuKVPxkMTqRke/vVV69/0R9+mWWhabia6gBhZykXHHqeJ4FoNBp/+Ic/nE7HV1fnmq6s/NnR8Rsh6DqYFud+qYoamKRFOpjO0yy+efOG4zgAAi5JsCkmg+SnP/nJZ59+nsS5kFwh2HOrQjDGaJ5ThKSiaIqGOWdYGEIIgRCCAEoApBCc8WuBDiFECFJa0KJgrEDXAgchCX6TyKMQhRDMBS8YpZSapiEBSNOUFpRzDiDI85xzDiG8dqAahmmYJiGEFmw8GZ+enuY054InSYIxRgjFcaioqmmbAAIpJf/vtUdTtVKp5LiOqqgIQQigFFJRVCmk7/usKAAEClH3b+5/+NGHjx4/3r+132o3c54dn739/Ne/ev3m1WQ64ZxSSinNEYKEYFVTueASSEIIhAgAJAHIsjzPC4SwYRi2bV9T6iml4/Hw4vzs/Pw8iqKioIwVBwcHH3/80dN3n1qmmcRxFIV7ezvvvvvOer2eTxdX5zPXtU1Tp3lerdbKpfJyvhCMR1G8mPkFLQhRDF3VFKKq+NHDh5WyN19MptPxeuMLwIPAD8MN43QT+NPp2DQNTdNcz3MdhxAyn8+Xy9V4NEmSjCClUqouZgsEoZQwDIKrq8Hx0amuqo7jtjud7Z2derNerVUNw8AET6ZjTVdv3NhTNOJ6dr1R297pOq4RRmvGci4Kr+Rdl70gCnRDcz03p+nKXy6W82Cz5ryQUkAgOSsYZ4QgjJGUIk3jNIkxRnEULubzNEnyLJcAhlE8nc77/cG1cUXV1KvB5dcvnh8fvZnPxjnNKmVvMZv844/+Yb1cqARWSo6hKqamVEslBNBms1mt/DTPhJRYwZZjNVo12zEoS2fLsWYoSR6dnL1drGZYQa12CxEUJ+livhxcjfv9CWeAMZGmOcKIsrw/OCuVna3tzvZObzwefv7F5+VSOcvzy/7F86++TpJkf//G9vZOvV6XUhJFTdP86OTs4ODe97//Ozf27kyn/rNnzx88eLJ/41apXL04P9c0/d/+yb+7feeeZXmHh6drP8JIazTajMk4SVb+ejqdXF1dJmlmW87D+49dt+K5tb2dgxs3blVrteH0Mi0CqBST2WC5HhcyhQrPWbxcTxb+NM4DpICz/tnrt6/TIl0FvsTw4ZPHdtnrjwYFlJpp9HZ2Ts/PT84uojhDWC2VagrS05guF+uq1zAMmxVMCJlTCiAI4mATbvIij6JwHWySONJ0rVGrtZqtcsmr16oICw4SicJChsv18MXLz3/60x89//orRcWCsyzLEVQMw2nUW4QYBKkIEYgQwdi0jOl83L86H40u261ab6u9nK3yFCmkyqiZxGSzLl4fns7nK9t1DN1QFIXmhWASSpJGUhSkyEAWUkN1qqU65FIwSTNqm67nlnu97V63V61UsySCsvBs3TIUFUMVY0PTyp5brZRt05SCQyHqtWqzUUMQGJrqOZahabqmmqp+5+adWrmmEn29SfIcWGal5DYtvRwHVMFGqVS7efPu3t5Br7uNkQYAUYhOC0GwttXbtU1XJTqQGHCgYPXqcnh8dPT27RshcsvW7949YKwgGG9vb0VB2L+8HI9Gq9Vy7a8vzs/DYKMQIoRgRbFYzMIgWK/95WqhEGhbBsHQtsx6rVIqlyjNh8NhQWmapr6/2upt7e/v16u1OE7GozGEsCgKxjmEQEjBWEFUlRZ0E2x0Xa9UKphgy7JM0zQ0Q1FUCCDnIE0zSgvLtBEiYRgjiFVVxQTDa2KvFBIIzos0i1erZRCsm816pVxxHIexXHAqWIqQIARKyeE1PlRcZxtyoiic8ziKJpPxZr2WEigKQRgZhoEgAgJkWcYZgwBapqEpCgTSc+x6tdLttC3T1FUFAGnblue59Uat0ai1Wq1ut3vn9u0nT5/c3L+hadpytWw06r1u9+7de416vVyplkrlcqVuOaW84ERTDdOCGNmeu7OzU3Ce5llOaZKljHOsEN00dNPMaF5wLgFgXDAuBQBhHGdZzpgsCsELGYUxQlhRNEVREUKYKJZlaap+vaNfFIwVTIhrinFRFCwM44vz8yzLHddrt9qVStWyzXqt2mm32u3m9s5Wu9Oq1atbW72dna1Wq3Fjf6+31ZFAKCqplL1KtUQU6PsLxzFdx8IYrJYzfzmHgHNBJWSPnj7obrdLJXsxnw2vruaT8Wq+CPyI5dI2nXq53mr0FjP/8NXR8duTcBMKIYqCc84VogebqKDcdatIIs445wwiQBSsqCpCkAuOMYYYCMkxQZVK+ebNvTAMLi/7F5fD8Xi+mK+mk2mwCSHA4SYKwygKI4IVXTN03aZ5gRGulMu6YRmGeXJyslgsoigCAFiW1Ww2MMJZmkZBYFsWhGA8Gp2fn9I8f+edx65jp0ni+0sERK1WHo8Gi8WMYFyrVsoVTyWk1WwIwf/6r/4qDINWq2FZppRyPBn3+/3T09PLy0vTtrZ3tu/du1epVrgQ/X5/Oh5PRuMvvvhCSvn4yTsfffRRrV6nrMAYX1PIEEYSgt98MoJPJqOrq/5l/zwMNggD27F0jSgqJgoybJ2oOC+SKF7TItF0bFka5/TnP/vJy5ffLJdzjJCCMStYyfNqtXq1UkmSZD6fR1HEBROAO65Tr9V6nY5tmIauWabBWLHZrOM4SJNotVqMRoPJZLDZ+FEcFAU1DP3WrZtb2716vaEoBGOiEm21WmdZfv/+o253yzDMUrlMFLhaz0/Pj4ajyywPNR0SFVQqDiYAYc45FbLAGJi2jglCUGY0bXeaP/yjP/je97/z6Mn9rZ3Ok6cPmq1aEK5n8+loMnJc23Zt13NvHdz0Su56s9YMtVwt331wV9EULthkOo6TCGFYsCKnWU7zJE2CMAjCME3zxdy/OBvmeWGZzt6NW2lOwzBstZtJmlxenZ/3LyEW3e0mh9k6WvVHl/3x6TIYQZUiTSim1BzQ3vZ2bjRLVevu3Vvf++63GvVap93odOrvvvfOw0cPdne3GS/m83kQxExwjCGC+Dr64p8R4xAijBFC+BpgjBCCECoY2bYFESyKXFWJZRle2YEQXDdvggtasKLgjHFWiCROF/PlbDKLoujaJFbkOQBAUTQJEEJE1XSFKNe/XEoLShmEkGCiqrqqqggTIThCCAAZBht/vYiijVdyMIY5Tdudmq6pq6VPoG6b7u1bt+/eubO3tyuFvHv3weOH7yRxLgUh2JyMlpcXk6O358PBbD7zs4zNZsurq+H5+YXluFvbOx9++JFpO4uVH6XpbDZ9+/YIQqiqWqlUZkxIAYQQRUF9f7VcLR3HvnFj13HcOErPTi+DTT4arN6+GRS5YpuNG7v3F/NwPt34y8gynEatrWqaqqiM5acnx8NRX4KiWi01mnWMoWVZuq6zgjJW5FkynQ0RpkTJj0+fH518OZkdzRaXeRE26jXT0gxThYhPp+PLy8skSYSQqqr1r/r9/uXKn8/mw+nsKkqWugGy3P/8y58fvn0+nlwgzAGgjOVvD48+/eWv//5vf/JPP/3l+XlfSMAoKwouJZACcC43QZimeU55GKZpkmPFVSCAhCiaqimKCqSktKB5DiTQNN2ybFoUlNI8zwAACGNd1xFGEEMuhJACQoAUBDGEEEAEsyy/1h7X2tSyLMuyGGNFUTDGBBNRGMwXi9XKXy6XcRxTSiGEhmG0Wq1yqZQkEcRQAJllaVEUUnDGimv3FyZY13TXcRCEikJs08IEF0WR5ZkUUkqJMDYsU9d1yzJbndb7H7wbpeHR6duf/uwnk+kky9I8zynNrq2QCCGFkGt7GyYEIwIh4lxwLjAmruN2Ot1GozEaDQnB3V4HIRDH8Xg8bjQatm2FYfDwwYMPPvjg4NZ+HIeT8RBCWatWXNeJwmDtB9PJolbzCMGLxbJSrriOm6cJkJDmBRAAI6QpiqVrW73u03ce7+xscU4vL8+Wq0UYbq5vIdnWVldKPl8swiDIslw3DPIbbI3i++vJZLZcrF3H63V6iqIghP31enA13GxCwzCSNNU0/dbBAcYkSuLNZm1ZluM4V8Mr13N3drcLlqdZsvJXjmsTgmiR53kOIWo0WpeXV8fHZ5t1WBQ8y/PBYHR1NRgMhnGUAAk1zZAc0JzFSWqZtmuXbNvN0jyNs3KpihBK4nQ8ngZBTIg2nS3ns1UUpZtNuPaDnOaL2fzq6uqXv/jZcjGzLaPiueenx3/9//1FvVK6e3DrvXeePL57Z6fTKfI8S9M4TRDBWCGYIN3QvIrX6jRUnQAsAJZMUn+zmC3Gpm1sbfVu7O9TSvuXVyfH5yfHg8vLheO4pmlJCbjImUixCogCKaMI4fPLy8vLqxs3biGEp7PFaDzmnDuubVkmVnCSJrquGaal69bDB0/u3nmkKk6wztKUfetb37qxt2tbxtHRG0LgD37wu72tHsL417/+MggiAGCaZVEcF6ygRRYlwWo1L5e9ZqvRbrct065VGzf2Dmr1hoT8yxefrTYzCel4NkzzyLBVxnN/s+gPz4PIB0iUaqVNsF5ulkwWiq7UW43tG7uGY+aC9YejIAqb7WYQRUEU9y+vBAOO6dUrzTxly/mq29qqlmu25W42m4KzZrs1HA+Ho2GWZwUruOAQynq9vtXbZqzQNLXTaW+C+XR+cT54RXTKQTIaX5yevp3MRpqurvzVYDCM4wxB1XUrGKmYqAAQCLC/Dr76+sX5xbnvrznnRcGXS58VOI7Ack7rpT1Lb+W5mudYIa6hlQytoiInT6SCHFMrY2FBptKYqUhViSqZEAWXHBQUWFbNMiuaZhcFDYPFZHIOYVouGxBRjApVkZxnmopq9RItkjyLHUevVFzb1mkeqwrQFLycTwkEN3Z3qqWSghUAcJZLIRUpFENzNWJFYcao4Ew4TknXTITw6dn5eh14XqlSrbbb3W6zqxIVSkiQUilVtrd3PNvhjA6HV1fD8yhetzsN27aqtZpX8tI0jcIwDEOEEEJ4MBhMJuP5dNrutHVNHQ4HlGZxHCzmkzgOiyI1DE3ViKoqmqZCCAQXCCHOWZ5lt27e2r9xo93plMplwzQYK4qiEFzopmFZlm3baZYmacoYW678zXqdZJmqKFLI2XRK81QCSfN8OBidnpxqmg4BSOLk2perqyrCEGNICCiKLEnjgmYQAdsyPc+FAMRxUtBUCsqLlGCAMBRSCMkZZ4xRAIFCiKqojBVBEMznc85YtVbFEGmattXtNuuNeq2ua5oUktK85DiaqkAJFIIxhhAImqf/PPUQnHFWaJpaKrnVSqVcKbueiyBIkni9XidJgiC8uX/LdRzXcSzb8Uolx/Wwik3LsBzT89xarVxv1BzXLpc91zMt23Rcy3Et17Us21A1BSFAae77vu+vNpu1pqm6oQshMEKaqlmmUSmXyiXXti3Ps8sVz3NtVcVCFJqmQCjTNGZFjhColEu2ZeqawnkBIeCMQiiFKABgmo5MQzFtJc3jKAkAKLySVao4AHEuaBRvNsFSVVG9UU6zIEk2jKcYCQg4wZJgUSpZ+3tb5apjO9qtgxuUJsdHr7/+6teL2bjs2rVKdX937/2nTzWir+br85P+4au3l+d9zjhBCEAhJeOcCSEgRIQoEKA8pwXNARSMFUVBFVWVElBakGtXH0SWaeqGASBcLJabIIQAI4AZ5bPpbDn3/eVmOplLDhq1pkp0UYAoSPzVJo6SNM1M03IcdzC44ozrmlapVquViue54/Fo0O+PRiNW0DAMRsNhsFkDIBBEg37/9OQYAlHynEajenZ2HAWberWWZnESxwTh+XR6fn6WxEm1VvE8bzC8ev3m9fPnX9GCYowNw/BKXrVabTabV4PBr7/44mf/9LOTo+PpZLoJwsePn/zbP/mTnd1dTdMYZwBIAAEiGCDIOEvSGEIJobgaDAbjq9l8XC67hqHGyUbTCEA8iNZJHiV5RFmKFampcLWaTqeji4vj46M3UbDRVaVRr7ebrU6702622q3O3t4NRVFpTlfrZRzHeVaoiuLYdr1aTcIoWG826/VgMBgOB2EYzKaTwaA/Hg8BENVaBQCBEFQU4rkOQojmue+vkzgFEnEuDcPqdrYI0ZKEZhk4Ox98+qtfz+aL9Wa9DpbD0XC+GGu6UDVmWhDilIugEJtShTTb5v6tWrmiPHi88zu/91Gra1uuNByOlHwTzMfT8XQ2W282hql3e91HTx7dvXd7Z297a7tHGYUIbO9su65jWsZ642OCdV0vWJHlWZZnhBCEMISIUhZtUn+VaqpVKdV7vZ0oCIMwaDbqm8369PyYslTRMNHUAsREY3ZJqzSMStMwXFJp2o2uV20Z1ZZVrll37t54cP/Owc2bW512t9sulUrVWs2yLM9zN+vNfLH0/YCxAiGAEbkedv9zkCu8jnO9dgFBiBC8hhoXRSEEwwRLIXJahGGqqgpRcLBJMCKGYZRKFSlAmmRSAMEEZwKC69xzBiSAEAEIIcQYKQQr18ezgjHBuRTin58sheSCM1YIURRFnmYxwsAwVU0jpqnW66X33nvSarZoVjSq3f29O9/99vf29/e7nW6pXO62u+Vy2dDN7e3dO7fvtdtdzy1DgGq1um6YWZZfXFweH58MR6OVH26CxLYcWhQFp0RjisY0gxkm0g1YKplh5Od5bJgq5zTPY4KxV/Js29lswrPTq5ffHCnEkkyJwgIIomDdcyuaZpiGO+xPN+sky9jjR4+7vS4A4Pzi9OT0+PDw+Jr6q6oaAJhS5vvrMAzTNEFYEkWk+Wa+vOIyqrVsCXLL0m7s78XRZr6YJkk4HF5NJhPXcTRNFUIuVwvfX202vmmpjmuYlsZFPh4PXnzzfDGf53l+zcNIE/bpL7/68T/+6r998ovxeEEpgwBJAVjBgjAsCs6FjKKkKBjjklImJSSe40kAVEUxTUshSlEUCIaCCc4FpRQhRAjmBKVpnuYpUYhh6hBCACUHjEsupQRQEpVggiilnPOiYNd7UdfJj9cBZwCAgtI8z6+nVUmcqpqm63qe5wgh13V7vV65XGr3OscnR1ejgWHq1wNARVWFEJQW08kk2gS1So0VBYTQMmya5xKI69ojc0pUZRNuvnn5IqcZk6zVqVuO5Th2EAZ5nmOMiqIoKOVCWJaBEQHXr4ZxSbmuGwQTCCRQECFqvVG/fft2ySsdvT3cBKvNZtWs11VVKQraaDTrjUq1VlkuV58/e/bw8X2CcbfbqTdqpqlPRyMIQKddf+fpQZplcZS6lpdGqeSgWqoqiiYKZlhKnKSh78OSQyBwLDPPkvli8ub1q/7gcr1eSii4KAxTL1UqeZEXjB2dnERxkqRpr9tzbMfxykTRpYQIoTRLojQqV8phGK9W/vnFBUbK7t5ultGcFv5qrRlmnCSzxbTRrHslt9XqbILVyfEJLWie0eVqrii4UnVNw2x0dnpbnUZ962f/9OzFi7f1es1fxUly3eUghJCg0jKtet3QiCI5iJOUYNO2qxCQOCwW88Bzwka92mi2+lk/ydNNGIRhTpDeaLQn49lkMplMRnu72/du3/r5T//B0IBjKEmw3MxHWbjsVB+/9+D2O+88URA+PT378rOfS5aWPCsXIk7TnOJytayZal7kZc/1DKvUcBf+JEk3qqYatm15rqLpWNEkQPPFarFcMwZowXVdb+w05/NRlsvubjNYxxdXZ1GcEKx1eluIKJphdrt2luX+avXm8LXj2qZtmJama5qjGt/66NsAkjDIEVAbta3vfedfNetVw5C4UX384M54dnV6eqioymg8MU1iu1pO2WQ+LFiWFZFj6xCyglNIJJPFZDZGElmWixSECJRQAgSEEFxyx7U0TWW8SIMkz7MsSx3HthxD0dCNWzuKpea0wKqm6gblKdLQ3QcHo/l8OB79+J9+Um809m/dOHz1drVYngtcfVKzTbdSqjcana1u17aMTz/7eZpHtl1CSM1zLkCi6UapXNna6jZrrZJTjjdxzrM4C4/P3gzGJwJGdgW2ms1S3di73cYqqni1ycjvX45WfhgnFGL13p2H1WoDQJRn2eX57Bc/ew5womq1alleXh0eHr55/4P3FELjcNqucNKysDTv3ewGoX98+o0UgGjSJS5EAkDoIi4YEIXwZ5uV8A1db9Vbqm4hhXuVVr25Y5rOejNdLq/yPEaoQQtEiCaBwqQynAyAxPt7BxAnTAaCEUNCgLgE8XqzWSwGh6/fNOr1737nuwBIyThRVCJUGsqr42mURUkW5ZEoMplmyeHr49Fo5HrWaDR0HdsrOfs399rdBi1SpEJNMQAvAMS2rX3/+99t1CuWpf7lX//58+df6gb+4Q//qNfrvXz5yrad/f2bpmlhfN3QM9/33749vH3noNNp247RaDQUghez2WIx8f2pruMg1LM0X603iqKVy5VerwMhynPquF5R0CxPHty/p2jq0dHxcuUXtABAOq7TbreXqyWAwLbtwWi4Xq8Nw4jjOEuir778db1Wu7l/s9PurX2/f3kRRdGtmzcfPXpC8ywM1gBwxzUNQ0UQZGmcZbGiKKWSbVk2gihJsiSJpBREwQApEP9GqAghpATy/2fpPZ51yw77ur3PPjl/Od0c3n33xX6vM7obDUACQIogAJqkSMsqWnaZslyukj3wzJp6ooE9cXnksijKlIuwSRGkGAAQQKOBTq9fTvfdnL5wv3RyPjt4cHX+gDM6tetU7fVbi1Ceh4iHvMBRSgGgFBc84pq1KqkAxEt2pWrZVYxZ4N13puPhaDQfVxVFFURZ07WgyC8uRpetRkkU/TBIkkQQhFqt2mjUdN1ACFGMozCYz2bz+Xxw3j/aP6SYSpIo8EjTDdWqyJpOaAEhgZRomhhF0dnZqV2xbbuJSUkpu+TBPC9hjFpmBUJaFBku8yDwPd+/e+euoWuMMlLQIs+zJIoJhZBB7nKTo/ICd/kGy7YopZ7jxEmsyMrW1lUgIMD4xYVCZmKrAAAgAElEQVT2ZDwdj/tpEggCzwCVZHQppZ1MZ0mWqqq6uLRcqVbH48nh0XG/P2g0GyvLy4wl4/FFmmaSJEy8icDzvW5H11VVRlkWqjKnGw2FR/uD4eMvHtCs7DWaS0vdRqO+vLh8/dqtf/N//vtHnz8b9R1GkSyrmqbzPAIcpbQsiiyKgnqjyXH8+GKCIC9KkiAIRYGLokR8wQDABKi8jAQOk5ISEHjpbO6KIjK1qmGoAs9TClw3mI7nw7PZyvLGyoK+1Fs6Px2NR64zjaIohwANh0OEUL1e63Y61UqFUmIYRpamF8MBz8F6vUoJwWXuO3NFkXmOc8Pw3uefGrreabdrFYtHcDK56HTauW2mSXR4eJgk8dLiMuKgpmnvfuXtLMseP3744sWL2WxGKa3X6u1Oh+d5wEGO48bj8cOHD7+4d8+ZzlRFXez1vvbVD7/29a9f3d4GADAGFUVJsgyXJS+KHEKMkTSLMBEEUTAsuUWqms43GrYoCEWRcwIucJHkbkFIQXFepDwPdEt2vcmgf1oUyUK3XatuGJrW7XYN3QKMcxyfMtBtdPK06Kt9jkKREzlBCL0Y52eh66ZRJCK+2WyoqipKyDQ1AAgEjEPQss1ut7W/v0cINU3tYjycTKeAcfNZQDBoNbqiIMdRcXR4alcaqmo9ePB4d3fvvH9aa0iQyzz/ots1NJ0/Hx6LSls1q4YGkzhJ0lSvSAYUFUOy6mtBWOwd/xJAocQgjDIA5DgChycDJLCNrQ3GaHeps7S66Lpzy7I++Np7ygMpyzLdUHmEAKTtTjtNUwhhp9OZzWfD0aDEuCwJB1GWFXlayrxECjYbu08fPc+y2DasWtW2LIWBxA9mrh9M5sO1K83llWZnoUEBzoskiAPTNjRddQM3TeMgnUNxIcfp2dlpw25pqjafuk+fPg38xPezyXiSpSmEDAKGMSE8vlwhIQQhYICxy4oGAIwQ8p/+TjEu8jxJEss2Or3WeHzhBWFR0kZzSzdU140VRalWqs1mazKZ+15EMaWEQchRwhigjDEB8YhDHOAIucy5MI6DEDKBR4iDDDDIAUaLPCNFnlySOEWZFUWBSSmrgihw87lXq+mLiw0Bibqmr61uvnbt9e2NG6qqi6IAIVxf29zZeem5we3bdzRN5jjY7rQoJbP5DCGY54XrupqpUQj6o4vZ1H21e0rJR2sbC8vrrYVlY2lt5XVuYTYNGEGMcwn1yzIoioxHUFP0okyHZ07/bBSEXhSGeS52mhuNWleTXN/NhqNjyPhue3NxqWlZ1vn5eDrz3v/gXUGiRUFb7a6eGBwn3H/4eDi8WF5Zq9hNQ6+Iouy5/nQ+KfKYQ8iyTCT2NINbWq65rpuX0cnpi2dPDs5Oxs3mIgSSJGj1hsXz4nyWG4YmyWIUx3ffuLGw0PSCyeRi7PqzIPAFQchSznf3+6dBtdI42B8M++58HqqyIcryZZq3pKzIMYQYchxjHOJ5RZY5BAGgvK4al+CWgARZkjVVkyVZkZUgCC/zybqmCYKQ5VmJiziNOB7yiIcQMkghDwADhNCyLHFRQggR4g1DuVTOpWma5/nlNYskSbKiCDyfJGkcx5pqMMayPDNNE3HIcZy19fWl5eWvrn74k7//sed7gsRjXOZZnsWJIIimafAchwvSH/TjMCrLUuBFTVVlSQEchIgTRL7dbTfqjWqlwiE0d+ev9vem3tjzPcoIZQRSxnGQAY4QIEqqKEkAcnES5lkGIWKMEyUAGCwx4QVg2ebiUq/VbLfajePjk1e7O5RgSZQopUmSCoL0+t0rP/v5T1+8eMoArlTtmzdvzOZTjoO6rgqCsLy4cOvGjcdPnkwm87UVhRdETdNbjWa/P7gYjhkhAJeAlIaqzKfjv/wPf76+ue6H7q9++Ysg8nkRLSz2VEmWVTnHRZSmSZZTTAajizjNW42zil01DPPkrO9MHQ7yzUarKPOnz55gzBRZlWQZY+Y4HuRQEqdffvngXVHa2FhfWVqZzifj8UWtUXEd9/Bwv91ribwgIAFQyAjHAaliNy2zEUelKGjNRrdeq0+msygKFFkEEBIMJEFiFM1nQbet67rO8yqjyHPCJMkmF67nRIwcIwQ6168soy4ASFN1CjCjTFaBbglZwRxvUIukRr1649ry6urC+1+5eTE45bnQNshiW2lWYBacngyHr3ZepcG5IGi8qiRBwiAWVWRYqiCLBSkLXOCUYVAwBimAYZyenp3nRQEYMgxrbX3z7GQURyWCwWwyFXlxeWW11e5iWvKikGYsjNypO6lXGpJWOTjeISy/srG1fW3r5Pjkk199urCwXK93W42O74WTsS/LWpIUSVY2a20BAdtU0tgTeWGxU//+d39t73jn8dMHJ2fn58Oh540pzRHibVvlReYFMw4ZhiHZNS0tIsefmoaSJUUURaIg65pZ4rLTWsA0M2ytUrEAo0HgY8YkQVEkpdlqVqs2EsVub+FKGD3f2bmYjMPQa/UW4jQ/OjqpVKQokfb39ikgnVZ788pakZaI8p7rUkwqlerGxsa1q9u1auWsf356dhRHucCrtt0UVb7ebCwuLb/+xl1clLPxnBP4i+lk5/mr5y8fYxKvbrT6o0lekppVv3779pUtpsnW7ssTTJ5fnLun/YODkwUk8ktlVq83hhfns/mk3qhZlQUkljt7GQQqKaWjw0mr1avXFu893DH0yeLCRq/bJak8OA4UDVlV1TCalqHrmi6Lmu+GJ2enLx4+yfNsc2u9VZdk3URy2ex1e6uLYRiwOOflslLTGIuOTp5YVl2SNQjFHAcACPNgNPVmjuPSEoSpZxomxXQ+nQ/OB3s7+1e3rkLIAOQYgJACQADEEBGeFQynmKNQkRTE0zgPgwgLMtMMSTOktAhzHAfp/HTqtaqdpt2GhJc5VZYUnOOt7fVO7w92dh/du//Zzs7ed36DKbLmewEuSaPeun791mQ8OT09q1ZrZYGHnv/jH/1kY2PtjTdfr1ZtTVU0TeZFGIWh5805jvf94ONffaLKxs2bt69uXxUlyXUdAAHGdDToD/oDQZJ1w1xc7PE8H0YRx0GIoOd7hFKO59rttiAIh0eHmirneTyeDCAsF5faG5sr9UZNlsRHj59OZ1OMC0HQCCkHgzM9UGRZwKQAjHA8NA2TMZHSAnCCICBd11wnJoQoskxwWpZlUZYchJfhg0tMF1wOBShFEEIEOUib7bas6FlelHl6fjb49//u395/8Gg2dxqNRrVer1XrnW43L/L9/T3AQUVV6/V6mERJkoqCcHYq8AJPCGs26gu97mg4vBiOJuMJYKxq24f7+4N+33XmtUaz0mjpdoUwVpaYlFiQeQAAKbFVsRDPRX4gSBKHuDLPHNcNwlBXdFGWRElSRKUoyiwuDnYOh6cXjMEsTpI4zdIcchBBUJKSR+gyR4gQxLhkgDEAOAYIY6qiJFEWRpEfBAggdHnFXXpxHM2dKYSkKNM4jXBJeIE3TPP8fCAIouu4O69enZyc3r5zZzaZ7L/apZTwPC/LsuvMiyLXFIWQMo1jx3WbzdrW9hW7YuuiurG01mrdgbCYOSNYUJATgSKSlnmY0oJBwBCAtmlKsoRpMRr1C5zrulbkGeR4w9ApvUSpmaoZpsXneZlkWVZgKQc8hZjAIEgIzREP7YrCQw0SKYrTJE5wSVTBtOu1D9/7xmu37i4vrg+Ox4EXCoJUFiHGjBISBB5lWJZkxEGCCQeBbZsVywAQqqrSqFVHo6Hv+6IgUlykkW8b6tXtq9vb26cnx4P+uevOur1uWZbPnz2bTqeUEA7C999778qVKycnJ692dvb3Dxhjuq7XajXbtgzTsC1b1dS8KE5PT89Oz/rn/YptNZuNjY2Nf/Sd71y7do1gBiAAEDAGIISAgwUuJE5ECPI8LEmKs8yuaJIKo0iSRF7XtYrdi+IwyzPFqk/m88QJosShrMyySDPEdqfG87Wvvv/+yuKSLEmGZmRJfnx0LkuSH4TPnj578PDh46dPS5zblmlVbdeb50XmOT4pS7vdvnXjVrVmybJQlGlRpBykzVbNtPQsT/zAU1W1Xq/M514WxYDxc2duaPaN6zeePd05ODhlFMUxpcz59LOHF+OJIKDh0BFEJsm11+7cePvtlVZbURQKYBnFoaHr3W63xODsbPLyxYnnZ/3+bHf3VFZsVbFl2ZRkkzExjHPdttoLpigKRVE8evpgOBwaphHloSarrXZTlIXRcNQf9IsilyTJsqxutzudTjnIHR2fxHEq8LzvhWWBFV6SeMJw1D9x6k27263jwgUcrlUFUVI0gzRa3N03t7oLHcaRi/EoTROeFyDgs4xeXPiu5+CSCLAa1lhVquGYH5xd/PCHf1sUeZKUFxcJzwGBBxgzCDlGOUoBxwEILtkrRilljBLyn4L0HIQYI8QhQRB4XqhWaxsbG67nAxCqqrB9dbPVblEKXM9P03Q2c7I043keUg6XpCxKQRAuWTLGIIScLClFSUpKLykbACiH6OUnBDkIIQWAYlpQChgFjDFFRqpulDjP8hhxMMuys7O+40zbrdba8oaumYIgnpycNJp1gvHu3l4Q+oZlGKZ6dn7y8uXzr3zlnV6vY1WUPM+iJAlCZ/PK+sLSouP4lapXYpqk5c7O4XB8/m37DatSBRwt8ohShLiarouIM4tST2PNdaSdvVeMYVEQz04SQli92qCZWSRyEUNVtjlOcJ2LPMGQGVvba3lZHh6dPn/+XFJgXpRvvvHW0nK322394uNfPX/6/N6XT7qd5a0r1+7efcN1/Vcvd/3QaTSNjc2erAklDo6PLpI05CCfJyBJYs2QJJnL0mw8df/8L4401dAN49NPPj09O87ypNurh6E3HA6i2E3zmBICAUepE/iJrlvNRhtCMU+gppiqqnGQS5JcEDhRFDWmcTzHGOR5QRRFSZKLssAY8wyzPMuzLMuiTNXUWq1WsSrVSs31PMdxHMdhkBJIAQcwxSTFeZmLoigr8qUMDgCQpqkkSTziL3EFxuDlhJ0XhCRNGWOWZRFKcVEmNMnzoixLmKUcxwEIVU0TBIFBEEZhmqVra2vvvvM2hHTuzgnGZZa/fP5qPp9wItrc2FBl2XUdigkgjCESxmEQhRgTVVZqlWp3saurWlEU+0f756Ozk8HReDaa+1O7WgmCII5jjkOyKqscYgDM5p7n+YIgSpKsKAoSRAB5ABhhFFNCGMmKFLNicbUXpeFoeHF0dGSbVrVW0zRd4MUoSlqtFuJBHMXT2bgokm63W6tWbNuCEGiaZtsVjkMXFxNG2PXrN9bXNw3d/Pjjjz//7IuqZdW2rrSazavXr4aR/+Dxlz/58d+PxsN6U88LgQCCSXH72o21zfXpbNof9AmlsqKUmJ73RwSDomBZQRlAmLGXr15dXExMw0qTQhIVAJFZsUVehgydnw1GwzEhLIri3Ve765vrvYXO1tbV7RtbDx59CRh49723/cB98OjLoiyiMEWc8PDh80ePniHEG4Z2ZX37ybOnw+E0jvNOSzFNTVXUdqudpfnhwfGcd0EV1aoNjIHvxaIom2YVQSHNgvPBKUOBYSqGZhSMCkqOMXSiM1ER7Bo396YPHx/LIr+5tbKxWkfABWCqykG3wSmCW8RH85ybjwagdO6+1uONTkjl4S+/gBxqtduVmolEPsfFzJliWhi2ThjI8tLz/YvJeHQxFXjp1s3XVtc3COZqlfazRy/Pjlx3np+eDkpK06KIk/hiNA78oGIrvMDVWtY8HBSH4dwZ3bn9Zm9x4fr1W+ML9znbr3+4HIX4YuhwnM8hiHh+Nj2FkAKu1HQOYyFOC4QKwNKLi5PJZBCGHi8SkYCiJAAV1Ua92+lphkJJGobzrEzm3jTPoutXb9Zr7cFZv39+EUfJzZs3JFnMy0xklijySs0+OT2azx1cFrZZV2VT1hSAoGGamq799Oc/u/fFvYXFhVajEvgux4OSFHNnPBmfUpy8fvutMiORFydJQHLMQ/5iOGjWarZlchxK02J//yjOM0k2DEtdXtlcWlkaT9z+Wf/48CiNktiPEz+qVqua3nRcUpQBANaV9VUOojwrcEHXtpCiGaeHA121jCp3PtohMKq13sipx8vlxtXFxYUmJ9Akd0ocyCqvqBqj4ngcjEfOxob2a9+6jSAn8uKdm3cliUMc8bx511q7emVbFuzhaEoiq6b3Mz6qm+u4EOO4BIhLyuh0fPD48X0OJI2qstpen8+d4+NDcTISRU0Q1bXVLZ5XDs+OwijNs4JREE2jqSvWKvWkSMI04kSERKFkTBREDnK4ZMuLS72F5Q8++OB8dPpi9+lPf/Ej7IacgDCEvEApyzFLoCAbVQXDzAkmw/FI5JFtmgqvEpKmBdYUi4MKBdiybYGX5jPv1asDxtB87lHK2Zbd6S6JosIYJ0lSr+vUqrWdnZ0XL3YYAHt7e9Wq3Wo3lleX6/WayPOu62JSSIIwGvZdZ84LqNvrUVq+ePn87Ky/t7uHCZVVrd3p3L792sbGRp6no4uh67u7u7s8z2NSnp2dOa5TkvLmrQ8WF9rtptluNxYXlibTvihqH3z47srqysnJ6Ue/+NnNm9dbrSaEIAhmUezNnUm9Xl1Y7JmmxgAuiozjMGAchDDP8ySO8gwDUAJGGARI4EVRhABKgqQqiigoIQlJiVVFFgSpYpmmqiJBJHkR+8F4MBz1z2me1QwdEjwenB/v7xmmaVcqtXq9Uquapikr8qLQBRCWGAeB7wc+ocRz57jMOq320sICAKB/coYgWFtdWV9ejqJ4eDGezryj/bMgTuq1+tLikut6kAO6po+OR5RRWZLSzIniKAxCQRB4gT8f9jlekCU5TwvLtpdXV/qnfc/1SEkhhxBCsqw0G/VKxcqyNM3TLC4tQ9JkBUIwnU0ZAM16Y+7OR8Pp6dGo1W7ZdmU6nnIICaI0GlwQWiqqUuKUkIIwuLi43m63dUM/ODx6ubsfBFGW0E5rqdNcMDUbFzQMgrnjTEaj6XQaBkFZlhAwjMsoim7euKbJFnqfv3P1zpXllcn07OGjL774xb2FXocmtGl3ljqLH7z1/ke/eKQo6tWrm//oO98J4+Czz38V+m6cAcMw0zTjIOx2O+PJLI5i265IkgQAZKykTGBAHA3nPM/XGjVVlosid9xpo2q1a4uNem3uTGdsijh0ffvmV959//atu41ai1Hu6uZ1ibcIhVn6ZHwxybJElpq2aXiurypKo151HAdQ3GzUXdeZT8PIdyaTaVHkrVZTkflGrdJoNOoVO/S8Vzsv5vOpIKBPjw8ZJZZpfftb31xaWtJV7fz8/O9/8hNnPs+zTJWlKEkVRen1eohHGBeQY4hHOMGj0chzvSIvCox7C0vvvPNet7MgSyqlDIk8JmUYx4qiSjwXpXFJAC8gzVCyjBZlxgsyyfIgdlQqIqGUcjaeDeMkklU5K2JMo5xFs/EoiYOta2u6el0W0PLiUtWyZUHEBZUt6Z2333r8+Nnh7uFf/PA/RknC8RzBJA7iIi+SNEY8p6pyVhSj0fTzz+/9s//qn66uLv3Zn/9AU8VutykIPKMEieKHH35V1zQe8fv7B4P+habaaYpts2aapqpqRVbev38/jAoApCAuS8JynCoy3bq28v3vf6PTUWyb47hM0zVV5l13JgkaI9rLJ7s//dmjH/3do7KAiFdUtYlLAWNWFAGDgWnpN1/bLnDSv+jHcRxFYZ7nb7zxxsLigizJtmkVef6Ljz96cP/+ycmJoiiypCiKWqlUKpWqbVdUZRIHURBFpMQCpCKfiZBABinGpm4vdCQOpbwIKxWlVgLI2aIi6ZYyHQ9e7u5jTBVVbfeWIr+czp2jkyDLiSxJzgRJBS6laD5Ijw8HOy/nhs5JEtQVCAACDJYMy5KiKDouCcEMIQYhBznAIQAwA5ABQC/HLAywJE1xgW3bbLXqnU7HsjRMjHqj1mw2Gs3mxsbG06fPjwengM14XhQEWRCEssAY40uEHgDGCKGUIcTrgooJTbM0L+ISpwBSQeQgRAKPeIQ4DoqQoxRQyvK8bDarv/3bv3NwuPfFvc8wkQBHOMCKrOQgqtcb08mkzIAkKBCR+Xz+//5/f3p4tJcXaa/XLnGWZaEbjK7f2N6+ttVqtcLB/N/9yf+1srohCtoXX97vdpcWl5bdmT+djSezaa2ueV670bTjgORpFjh7RUFMw7558w4umesEht4O/cT344kAU5whUunW716/to1eg4jnRAmpipxlrMg4yKyHD17+4hef7O09t6B26/b1xcXuysrC2tqK5ydhkM3mjw8Ojo6PBw8fPr0Ul25d3eh2FiuVen9wPBwFF5NzQQC9bmd1+VqznkKIbt64/eW9B3/91z9+8eKAYGzZGgRIMxDg4LNnDx8/4Xwv13VREFCaFIgTeF7igOZmzJlcUMpISXCJUxYDAEuMARRFSTBMHROSFwWEkFCa5jkhmOcRDxgscxx4ISWeLMuUgE5XqFYrkijKkiSKYlHmeZFDCIuiuFweEYoBYipUoQAR5EAOKtVKt92dTWeu44VBlOe5IAj1ej1N06IoEEJZlmVZhhBfr9crlWoYhkVRMsam0ymE0LbtR48ePX365N69L+I4dNx5UWSNeqPZaPQWO7yI5nMnSzPLsjY3N+M49lxvOhzrpqmbRp4VWZrOPbfu+61OZ319/ezkZDDoP3j0CPJEVFCzWUeX+zteDHx/NpsTTAVe1DW7Xq/neTEcDNrtllYxZFmezafTyeTs9PSTT35pWaasiAIvNtu14fHwYjCUVfW8f9brddfXV2bzsePOCCnancby8kKtXmm3W7Is/8Vf/AfXdZeWliuVmq5qeV48ePDg3hdf1uvNrStb/+O//JeWqj18cP+zzz+t1cyVteXf+93fvX7j6svdF68OXpWHRRAHEHEnZ6fDycjzPM/1ZFmp15tpmifJxXTueX7Mcf08zRCEzXY7i9Oz83OCQbe7oBqq54QjdxwGiW7o6xtaFCWu64ZhkMTR+urqlY2tIiuurF/pttvngxNZUn7j17/j+e7J2cmzF8+m0ylC3OrqaqPRqNXq/eEoTTNBALIsyLKsKMrx8QmC/OrKCi4Jo4yHSFNUQzcR4GnBxIr49Tvv9RYrsop/+cnPB6OzitVYW72CS/jo4VNN0VrN5j/45ldDz3VmFxxXfPnlR392vDfqHxkq/967N2s2Ct0zZzoWENdt2N3lK/NCPJqmW1urcz/COPO8GYWgIFjWFApFL/SPTk6jOOh0arxgyrJcYHBxMeWAsLG+2Wsvb25cd2fe+GI+HIwZ4LO8OD+bEFpWavbayqJmaFlR3r19fXvr2mJv+fGDZ2XO7r75hsxrjHD7+7uNRvv1118vy/zJ08dPnrxYW1tO03A0Ou31qpWKKskQ8mQ0HJ2fnZ+cD10/4nhQFABAiRelApPz4SBOwlrNura9NhkNZtOpwAlFDhe6kalWdb3KMbXI0Gpvc2N942LST7IQQmqrSeRmc/d8cDoRkdRd6qqaIvFSxbBef+2OKIr7uztWpfLO23eSPN87OIwT13V8xJE8D0zdFpHx9PELSFDVrH355RcP7j+AEDabTbtSC7MozvMkDpOikNVhnBWO47x4tvPq5V6jauuKokrqwuK6Xak4nitJIo/qgLP80PMcl+fg6try+++9c3JyMhwMfWf2/te+2mq04qy/silvCiuAY7u7L3Z2n49m59WW2FvdGl1MwyCLs/xseMIL0vhiuLm6GTrOX//wb65e2Xj9zu337t6sVxuqYFEqWjLaXhPW/ptt3ZQXus0Xxw+e7Hy5s/vibHjW6rRXlxeyKJ46FzO/AjlYqdcOj88ZE1rtpYIB1/M++uTTbrfXbrUFXnYdLwgC3azIutHuLeQFyAnY3T/uNHuWVeEFiZYlYNRUZUAKd35xfnaIQVptmpwkUa5kIMvyAACt0TSqDaNqVS1d3395+PLZi/ff/Gq71hN5scjC+cw7PDx2HDfLcZ7nf/J//z+6bkAIFUUVRYnSH2uKaltWq9VKkwxjury8kqbJwcFBFAV5kQJANjbWtq5cWVtbrVWrjXrt13/923u7B48ePf3jP/63lm3fvXv37utvvPPOOzwvJGl6eHT8w7/8q9lstr+/f/Xa9nA0evT4cb1eL8riZx/9/MaNG9VaNcmSvb3d4eCozH2OK8PQPTsdhGEqS9rv/M7vd7rNNI0//+ITVZXfe++98WToOBPIUQbyMHKfP3/SbLaXllZr1brAyxgDTTMYKwaDQ0mEsiyIosgAoIQCBpjAAASElIHnnp+fMgaqlZosShejUZYVkqR4Xphn6de/+lXAgKKorudJsmxa9ieffyIryj/4h9+sNeolxvv7+5qhV2s1u1btdDqWZZ2eng4Hw+l4zChllAHGFFkOff/F02cIIUkUbcOs2tUCM8/1l5aWbt2+SSkNw2A8HkuSZJhGs1m/1OsjhAaD4XBwwfO8Zdq6buzu7mVZIQHuzrUbrXZ7fX1d100AOdfzZEWSZTGKoouL0cV4JMuSZRm1WlVVlaIsxuPxKl26nPlWqzXTNOM4URRN1w3H8fIspQwXRQIRUFQZQk4QRN0wWs3mytJylucMgEv4/pJz0FUZUDoZjWzLatRqtm2TsnSd+YsXLzzXOz0+HRyPKpppmJbUWHLak7bdHZ/PUv+Zxldub7/25q0P7tz+pFJpXbt2a/PKlc/vffr5518AygmcZOq2JBVhFO/s7CqaUW+2F3q927deW1lZOzo5PTo6PTk5U5RKUZSMwMFwHCcRL4DALfMW6jRXr6xdlxV5dWVleXGl0+4xDLyZf34+kJB6dfOarpvddm86mwEAfN8/Pj5Ok2R5eUnT5CePT05PTpIkXltdFUVxPB7tvHgZ+N7K6nK32+31etWKmWfJ4cH+syePL8Yjnue++a1vvf32W1e3rn722Wc//elP79/7stFoLC8t1Ws113WTJFMBMBwAACAASURBVL1yZbPZbOm6fnxy/PDRwzAM0ywPw2gynzHG2t2OaVjtdqfZalMACox5nr8cM8iynJVZVqRplkIeFGXW759GUcAg7S12CSnSLBAENUqKJHMhhKrGlyzLSZTTCMACiUCiSNUEy1QUUcI4c5wpw4yVQJG1ZlMenvd3X+0684ABpigSwEBW5WqtykAtyeIg8BlmWZH1zwevdvbq9dr3vve9OPJ9fxYGXhRRXkBHRweGbvS6C61W68rm9o3rd+5/+XjQn3z+2b1+f+wH8dnZ1KpUrmytAyR3Fxa2rm0yGkKYEpZ/8eWD+fyckPD99966dfNaGABAJCbpkws2OCOjPtB1RZb0BMuUSRynaqrVaNUFGdx/9ETWgG7IYewLotDqLPIiGl0MRsPBbDZ3XS+KIgHxhmHour64uFSt1Hd3d2fTfQjQoD8mhFiWhmSGWIlArvDAMuVbV+vXb2xtX9+sNWxFlwSRw7QAHOAE7snzF/fuXxy8muUlkWRhNk0Mq6Zo9u0b3cFwcnR0eu+zHZHuqpBPg4gUWFchACBNWJED7jJdT7nAT10n0XVNkiQIKcdxEAKEoCAgCBkh7HIszUGEIMSIS9Pk5cuX5+eneZmtrq1+69vfNE0dcmhjc9N1fYzp6srGYHBxeHCEkYQQX6s3yzxnjAIAFEVFHJckqSBQDvKMUMAYBIDjIMcByF2qOkpCAQAAIV5V5Va7vbCwKEqcLAu2ZWZFurDYvXb9aqNZm07GH3/8kcxrvc7i3dfesGyx2ar883/xX/7gBz/42c9+hhD39a9/84OvfiVKwzxPoyj5yU/+ZDAYLC4vrG2sdroLr7/15uef3T853v/a1/6hbVlB4H700d/88hefSDK8efN6rV4pilRRFNPQ63Ur8FPXARIvD7z58eEQYAVgfnAW/+v/5f+wKvrV7dVOr2bZEgO5bVV5pJ4cOdNJlOX52kZHEJHnTaNoPhicHh4eWpb9/d/6/j/+x7+3v39weHjkuv7u7u5gdJhks/5wr1I1X7x8HgSOqqF/8l/859/4+teWFxYePnzoem6rVX/3vbu8WFLgeb5n21qeFXEMkAB73bammVmK4zgnmLOMWhiklKKvvPue78cvnu9keUpxCRkhBBNKAQAFKRkDlw/HQVGWKCWUYtM0eB7xHEAiL0qiVKR5mRWu4yAeUUJlRRYFoVKpZFmSF3lRlmWZZ3mWpMnl/UNeZhzP8YgngMycWRiEgAIOINM0AQBFUUyn0zRNL9Xs1Wq13W6XJQYAXNqdOY7L8xwAEMfxeDzmOA4A8Pz5C1UVBYEri/z87HRwfm4YhiSKhqYHvg8BbHe6vu/nRS5qcpLEURAwhDiEZEn2fH/uOrWgPp5O/TAQRUnRebtqdBbaCB2HYTidTCgFmmaWJbatysLC0o0bNyCEBwcHCHFxHPX7/SgOGGCmqQsiDyClFGcZZgxevb4tCkpZkNl8fHR0NB4PEWKKKrVbdUWSGCGWafXPzx8/evzy5Yt2u7O5sREGEcbE1I0kSvrDwc9/+pEsy61Gc21xgREShv7f/NVf1tv11Y2VSr3S67b90Jm5Y1mXXrtza+44o4sRBRzkRSQSLwiLAiNRKjGDEBiK1mx2TF1TJEGWxLLApyfnjWq9026begXQwfhixkQgCpJpWjwvJkl8eHj82edfhHE0cyeCgHgevjp4SWhZq9tXt7d0VbVMgzGc5dlsPh5+dEYIFkURQaDKEi9ASUaGpUBAXcff2XlRsautZhtyAAAKIZUlYWV5u16rJon/4uXOZHai6JIkGWfnY0rkxYXV7373P3v+9OXJ0dHZ6cBQJQHRwfnR2nL7d3/7d549vhd5E11GMhIUkVNbHQ5QQtj58eGZT1LB/P3f/+3BZH7v4aM4SSmEkqJ2FjpRGj14/FDRVAqJH0aqIgm86Pt+FMYnJ+ff+Kq+ubZ1besWKenx8dkvf/lZ/2Jm1shrb9xNkiRwPc91ptPUneckfxk4xNsszk4Gnuvv7uzdvH6r3erkeTZzUky8Rr3VaVeLYtk0bFIWgCJTq9YqtiRBKJCZ40EqxT7nzYCqw4IwwEGGRUm0Dd2MgpPxyMf5wfJSr1ZdTIJ4MolPjh5e9J0rG9vXr94OXRgHEGJN5ZsUCGHozYdJMC00odq0F0ylNjgZczxTNKnWrLTqDXJlsz84jXxnPDyvNZori60379w8PTtzHX88OVEW15vNztbm8vB8PJkMVhfX8zw/Px8MhsPVjfX3Pvzg4Phg72jvZHCa5Plpf5QkEQDw+vXrsiBVrUqz3kgyRt2i0di0bbvdbkhKC0CFQZTEToKDIOMUq2xySDHBOHgQU1XVlPnFBAC2sNjDwgmTTr3sxUp3aXv7asfnQh94DsM08ObDP/rj//2//oN/XjWr7UY7dpPz/dHW0nWulAnjRFmtW3rFrJYgzUkwDy+CxMlwDEX66PnD+cduxdbfuH3z9ZvXHS80dLvRWnQCLMrG1tYtXa+eDw4eP9uFgt7srKhm3fEyP/RHE69db3eXNqazNCvgxSRQ5YYkA1PiVFkqSRaGkzSZSSK9fXNTtUS7ZT59cX/sDOMsFWQgaZDCfDA6caZjwPiZP56Nnb/50V+99dq77959jzIwmY7v378/n7uKanS6S/3zgTOPlldWphMfY7y0tEwpSuJSElVJVEvMHGcmimKz2YgivygzxEOEwO7e3r0vv7iytfXWm2/duvHanTuv/+Z3vzebzk7OznZe7f7Zn/0ZY2BlZXV988ry8sq/+lf/8/7+wYsXL/d2dwpMFhcXLcsiBCuqrBlqlmeDwaDfP4asACAmOBd41O0sWWbVsg1C81ar8/3f+s1+vz8ejybTUZZFpqUvLS3ESXhwcPDDH/5H0zDeeuutb3zjW4u9FYQku2LqZteuyIwVjJGyLCkhpMR5mjLGOMhJvEgIBQB02u1Ws12tVERBzHMs8NJ0PPXnM0vXJpPpcDCo2HbgpScnx77rIK4eBJ5h6ojnZVWezqZHx4dpkZumaZkWwTgKw9lsfrC3P51Mi6IQOCSLkqFqaZJACBe6HUxJnqWqKp8ePf7R3/5pvV43TUNRJFlR8jwbDYcffPWD69dvJkkoC3nVgqqqOPPx7sv7ruPyvIBAXDVXnMnJg3sfibKCGRkMB2VZQAg4DhKKMS5FUahU7E6ntb29Xa/XdI3MnXkQhLjEx8dPyxLLsnIpDatV67IiM8CKMjFMzawsB0GYuCkYc2VJJBlDRC/HnGmaQAhlWV5abhgWH0ZTSjEHAOK42WQOYfL6G1d5TiB55k7cycCr5Va11by+/QbA8Ac/+NOjV0c8fdiprX/l3bdX/9kdwPEICrwo3Lzxxn/7h+r/+r/96ySPv/v977S7PUlWAz+MkhQA2Go3NlavLPWWk7w4PDp98vj5F/e+3NnZPT/v85zeqFZ0Xb66sbW5uiYLtmVUOu3WjSs3TcMAFIqiJDfMmtWhDGBCsrzo9Xqe75+cnOy92vnsi88RAzsvntmmmeU5pURA3POnT9I0oZSYhrq9tfn222+qqhqGwU9+8qOzs3Pf80zb/Na3vvm9732302k7zvxv//avf/yjHx8eHNaqlcVep1GvHh0d1+v1d999p2JXJ9PpZ599dnB4GMWRruuSpAiiaBgGAIAQOplMxpNpGCWCIPCIL3KMCEUCkiXZ8V3Hd0qSi7KAEDBNg5cgIQUAuCQZJunMDSEkHAICj5CAGAcBz2RdSAmwqhrF/HQ+ZiRf6HSyLEYAIsarkiZLEmTg7PT0YG9f5lFeFpqi/uE//cMgCj7/8vPT01PIgU6rTQgJw2g6m0MoioKUZUme53mejyfjSsVsdxYajZppmI16c21tw3XDn/3sp4u9NfNq48vPH3366ZdPn7yKwvy1u7e/+e1vyIaalanjD0gRZZkfRfM4mmVpyiiFwJb41tk86p9O03Dw6PGp72TtZq3AwLTq6xvX0pRgzBAvDyfnzvlEtRASBcww5EFe5jNnWmvUFEUyTJ0wKslSWVTm03lZlLZtI44LAj+J4iIvZElp1OyyxIRSBAEkBKckDEuQcxUND48GOEmXVrutbtWuGWkaFbSgkFmq/NqNDdNQJjPPD9McA03TDMtWFTuN8FhyIQ8NQasp1gW9cOdOGEaWoSuSzIG8yAsAuIVex/P8yWRCCWQUAgbBZUkHIkGkHGKUMgDo5eReFCROUZMkIRiHYdjpdTY2NjY3N3f3Xk1nM1Uzl5aWut2FaqWZJFmSJALCqqJrmo6LEpeYg0BEPIQwSuMywwgJhGEOcoosCSLgEIUcoSSnjAIAIAKraxu/9f3fms+9MIoYKL7y3lu/8Z1vp2k6GJzv7b/68ovPVFV+9503bNNQFImy2YMnP89TUhREUaU7d18/OTl58WK/Wuuapj4ejx8/eaCbWr3RjeJoPBl7vg8hIiCut9WczKuN9u3XrjVqjYf3Hzy4f48WWrO2eP3Guqbzlaq1uGjDxcbKcudi5C4vLW9vBVGQK4pZqTZ+9Hd/TWj63lfeWlquF8S//+CjTC1MpSapyeqGXa/1lpdXjo+PP/7440qlYpjywmJbVTUAqOfNFZ21exphbndJEdUWh5gslbyUvHZ3XZKuGoY+mQz/6I/+TeTHmqZWq9ZsPux0awvL1v/wP/0BjwCHgOu6aZpjzKKgQJzSrC8gTpUEq17rnp2O5nP/ww+/Xhbk9PQMAHB8dPj5J7+aTC49eyzJsqIsCC0BBILEI8QzQCFkrXaT4yCfZSkAQFVUDsKyLLMs8xyXEmJapqLIkiSVuECUiBAinuMEBDguL3MAGGWAMgY4KIpiHEXObCbygiTJkiRTrmQcLjFVdEkmou/4siw1Wg2e56fT2WQylVT5zTfe/PBrH/7d3/3d/fsPTo9PBUFQRdU2TVHgOO6y9ppf8oU8D2CFwxgXJL+YjeaeE2cRQjzjGOCBaRmUMYLJ3Jk0/QaEAJMCkxJyQNM1wzAg5ERRVmSVUlcQRF03GIXNZnt5eUlV1SAIfN83TRMALk0zShlCiEM8ITSOkogRhHgBCUfzI1XRG822KEoAUIwxoaz0izAM1tZXavXG3u5xr9f7zd/8bU2tKIrS66yOubHn+XGULy2stBodnhN4BBv12spiN4mj6RQ2WnXTNkSBR4ibTecfffTJ2ubqrdVl3dR5TpFFk0EwnzuTySTL8163s7q65nt+luWEEIHnVUmyLUNTVYR4q1IzFNPQbUpnSyvLS0urgHJhEA0HQ46DjJEsj8/OTygrdUORFRFygEdIVSRTM9Mk9fz54Py81Wn0es3LmFSBS2c+JzQvcIlpJspcvWkJAkQ8kGUel3Q6HZ0eHf/e7/6Tt15/03PDZqPdarSCwI/iJE/OScmSpPTmKQJzTa5urAmEFIzhTqeTJUEQOIal+pF/7+F9kWN2va6IUJLFLI0G50NdUxmD52MnZKpg6/OZL3DSlbWtJM2PTk+e3H9yfHjS6rbef/uDg6O9k9OjuTPGGc64NNczimlI/cPDA10zKpZNATNt49adG9rR2Xg2J4yoiigKddu2sziNo2TqBNmzl+Oxc/f2nXZncf/V3v37DyzTun37dublcRwriirKomVbo4uLOIrtWqPVWWm364ino8lZmgHLbnd7maAIADJMGONEQsuiyDBRgjASBWSbzaWFK416I4szfx5NLub+lJtPs1Nx/N7b7zUrPYAFXa4mYTYdnUZuCalWr1m99kazUaO0T1kmQASJLPFiu4F+/Zu/eXC0//Tls95irBnaUq83m0xH8UWWRhwRaQY2Vpdljt+P9zUR6rzEGrUsJ85o/suf/FIx1MXW0tr6hhNM5/6U57XL8zorIsw0VVXVqqUopiQZ3e5iu92AgKcMQMhxCJagzFii2IgJXEaLHCTO1J/tjFVNqVTMeZI4aT/AQyKE/elByrxapVNrLC0tdnFB5pNEQpYgloJQ3rm19fj+4+OjffHXvqPJFqCIKxGDgOMgz4OcFQXxg/jCT0aYebxSQqEcTcdf3Mfj4Xx7c3tlZaPbNnsL25Koc0DjOA0CmWDUbS+vr13LkgwXwJkHvpOokrm6fKVWm4hIXlpeqzdqiioRAiHCEBLEs4XFnlXX77x5m5NBQuKT4fEsmMoi7PSahqns7j+TBUlXjbrdaLZr7XrldH8w84bD6Xnd7jS7rdt3747nHnv85PysrxsmBznP8wzDNA1DEvgizwAl9Xq1LPLhMF1dWWSMzJ0ZA7iuVFbXlofD8+FoUK1Vj44Oj46Oh/3J9Ws3lxaXms2mXamsb2zu7e+fnZ5NZ7Of/f2PCaXNTntpcXn72lZvoZdm+WQ65RBK09R2zSiKKKWbGxtpHIbhPPAz34uSOAq93LLrlukcHpzVqo1er2eaVhxHhwfHt2/fWFtf4ThGSFOR9f7ZGGMiCpozD4rsNMtKTVNEkYNc6XpTz5sHvo8xJoSWaaoqStWq1Gu1PCuc+by3sCyrWpKmsqIwlp+fnY3HI0KLzStrg8H5xx/9VFYVSVY0XX/73XebrWYceMeHqWVXNldXo1ZzOpv1B/2T46PRaIg4JIqiqkgry90b1zZ1Td3d2XEdxzblVltXFblWrcymE5fma2tLhm5QBrM0LTEBDAuIKKaiyou3bl977e4tfz6jZA0AkKU5LikhNEvzQX+0s7N78OrZZDpzPN8JvCRNOAFyHLx03WqaatkWwYLvj58///LTT39+6YwhhBBCIeAMwzAMQxSlJEnDMEIcf9nejZKA57l6vQY5BCDHGJAkSZYVRVUpYXmeh2HIABN4MY5jxHGWYQkQAMYoKTbW11rNRrvduhhOzs9G+7t7pmatLq8EExcTcmXt+sbKVXceTUbOyVF/dfmit7gqiBLGIEsTQ1PfuHP7v//v/kWJ883tTUmWRUmWeLVklDEmCZIoSASz0fng/6fpvZY2O84rzXTb28+b37tyQKFQcKQoGrXIDoW6FX0yZ3NlcwEdE30wrZiZloYUJRIkSNEBJIBCFap+7z7vtneZuTP7oKbv4T1YEe9azzO9GxVx/OTkYctrnDcvIISmaXS7Hds2TM0QFHSa/ccnTzzHVxVVCFmkJZBQ1fTFZHI/Ht/e3W/CcDIef/PNi/F4VFbVwf5+p9PyPc82zSgO7+5ufd89Pjo4Pj482N+HEHz15V9ubq4X83lVVcP+4G9+8P1Pvvudw6OjRrPx5ZdffvbZr//pn/6ZlpVhmJ7rmaalaYbnOq5tQSm++PyPo/FouVophHRaDaKotQB1LQzNUBStlpJWNZC4KhljQgCACIBEUFGWZQZwpmhVloS64iKClpOpEBxhODq/TdK4rHLb1n3faXUa5+dvyqrY2d/VTEsIniRxGodllrKydC3Lcb2zN6eC1YNunxBdFlmwiYJowxhNk/J73//k7/7+x88/fI4J+uQ77/3jP/738/OzIg/rWqoqPNjvN3yd83y5GBkWGQyb/S0nDNaz2c3R0ZHr6hJQhHTHsQ4ODr59efrVV6d//uOb9SrAGH748XsAsJ/9y//obrULlk8XI0snzYa7vd3nPAdS2pbJuDqepsGmnk+D9SpGyH78zvP3nzuLZaiq1v7B0S8//c3p6VktAcQSYhGuS11r7+3s//Cv/9rzPIjQcrmcTCarzWa9XtVCtPyG6ZqyFs22n2XFZhP4LS8Kovls3my2HdMUXFRZLmWta7auIM+1fK+TpcXLby5en561e36731yt55RXiq4gQkpGV0EcJwVA6mC4j4ieBsn1+f1yGdE0d6wGq+q75RRL7NpNQ3MhBHXNi7wihBBCJpMphND3Gwj9LxQYhAhBAIAUb2d0ULyF3QLJ6lrWiBCMkYoIzpJsdDd+/er0L19+eX17I4REEEGEgIDrzQYCRhRCWZwvQwQABEBIkKQVhAgjpCgQY6gAIuFbVFhd11zw6i16RNcV0zIN3VzMl93e4OHDR81ma7VenZ6eKoQwylqN9uHBUV3TKIrPT19nSQIAaLd6qmpt1rHrtHqd3nKxubi4m0z/sdHwCUGsLiFRyyq7ujpzHGtrd+v9Z+8hRcxm01qmZxdfn1+87rf3//Yn//Ef/uG//N//73/72U9/8e+/++3jJ0fPP3jaaHTrGqzX0fhu8erV5embW0N1LNM3LQcTYVtOXuS//uy3ApRHxw83wfrNt5dFId99Mvzwo3fbrc7WsNPvtX7603/59NNffPabX+3ubPX6XdezJ9O7IFh1Oo1Wb4/xwXwxC4IgiZeU8V5vuH+03+v2BBPnF2evXr16c/4SK6jTdff3ex9+9Oz4eL/TaaZ5vFiFYRjFYW5ojt9wnz16MOjvrddZo3li6G6z0QOSdDrtL/70eRQGQtZBuFqt1xAiRdXexm+MMcQYSAkAQAjVnGqmQaQUhqH7vhfHURxHeV7keSalYKwyLcuwLAAhISqEHEOCCJESKapWi1oKYBh2u9PCCOZZkkQhRAACKCWQGROIspIyUKu6OjzocVZdX1/avpskSVLEcIVevnnJJLu6vS5oqZq649i+77caPhCi5tVbyW7JKNIxgAhRUaWZFAAipLqkVvSqqISoZS0LnimKilWUZ8np6as42hzsHfQ73cvrizQLFguj1+9RSlWiCSZd3zk4OPT9hmXZpmHqKmG61m42R6NRFEWGroKi5pwBAesa1LVQFJUgBQLM6jKMo7wsCcEQSgG4rquEYFaxq6tREOQPHjw0zY7nKp98/GNd0zTFw7CEksla5EmlquSTjz5u+I7fsAkWmq4oKknSJMvzrCi++OIv0/l8e2u/6ferHFxdngVhUFTUsszesP/xB0eX15e85lEcCVArGlQAprQsawaIqRqKpuq8FhAhJrhmGu1Ov98f1hUHAKpEPT8//fbVN3/5ch0GM8cl3/nOTwxT32zWy+VovQySKMzyDoC171q+Y/Y6zU63c3t/e30zi+IV5RXEgss6q4Io052GrRk2QFVNJVUQAgACKbhsuO14XU5vz2QtAfAOhx9/8/JLIPVnj74bRKtgtbm6eFOWoddUhjveYpGlJfVdu+ZVmkRJGLiOub+7k4J6k/HzefT4UX9ra9faBqN5NllVf/jNV36z0+sP/EZPlmrcLSQEMkXzy7lMhQX0oJCmpTuaxfIqy9KKVovlZL7sttqeYdg5j8aL67yILAP3uv2r65vJ/F5R9CiM0yTbGu4gQO4n4+FwxzEdIVXDNIRQX728bjYanU5nsY7zogiTxGp4UiNxnIxWkSBGf9itsW35/cfvPf/ej34Isfjm26/enJ+NJzNMsjgexfGs1bDarV6vPRCUAGYc7p5YD9xgnYjyV2VOdc3d39vvD3oYozSu4rhIU/reex97DU83VK9hqxoe9Mz78c35m+tl8KLdbx09ONruP6pKdHp+++qb83av9eOf/O3tzexCTASVeSDWIiSl5GnqayiZ36lQbypWlMsirFbR4uSdR+8cPH3/42e///pXv/n8F3G8UBXsNywCjXbTdD0dAlHXaV4UrrfX65l1zZIsz4qY8dJBKtYIBTkycHPQCONFkgST+JaUZF4Y4/g+z8sKi51HD5fzzfndIsm1snRatqnrhmWyJFzmxbTXUh48aE7uSRLkSORIcggVICHjjIpcsSpOo3V0fXH7+fXoZQUKpJeKBSuO00LOZtRUyyJfb5bK977z1/3eUAAIJLRU/52T97baOy2rjSwUd5NkmZZ5qQJNxdr+9p6ogRQ1AABjCCGQkAPAiYIdx1VMA+f55f3lq/NvKbM0o5eXQZxUYbQJg2mv7XXbPq9W3vGT3nCHoJ6O4TyeGI5nNb2Hz95tD7c/+OTs97/7/TcvXoxH95xTSxpEAYoipeCiprPptWno/a6rqIDz2jZxu9XDBMXxxvVswzrcbFbrzXo8mknxmzenl81GS1O1RtMfDIfNht/rdSSQRV5EcTxfLJbLyf3oGmG0vb3z6OGj3b39NM1eviw1ggGAmqZXmtZwHGX3kDOaF3kSprbjul7j9ben0aZgFWTsZr3e3NxcFzmfTNZ1XWOMKkrzHJUFTZPRy29uDMNuNlsYQ4ggRDIIVnES0apMk4RWpWlopmE4tjno9Xe2t/b3DhqdITGsKAxVxtIkHU1HaZFolrq9N3j4+Oju/rFp2QAiIQCriuvLi9v7u/39w5qxMktZzcuygIxaKuk13MGg3x/0Op3mZr2sqhxjORxqvu+2mj6AdVkW0+Wrmgu7ocbFQsDSMByi4zwqZ9OFoRvdbvfkwcm3r16fnp62W16n03Jsa7lczGfz9XJDiB5F2Xgy1XXn/WfPd/b3zi5Pr28uoySIorAoC8Owe73ecDjUNA0AwBizTLOuxSYIqorSilYlRYBgoAx62xDAOIkvzi7qWnaaXVCDMAzO5pfDra29vf3Dw8MwDKfT2dX9tWkYzUaj6TRM07JN++bmZjad3pzePHv2Xq/XS5K44ba3B/uPHj3C4PXl+d1nv/lVLdjTZ4+SOCAKaLX9588/yQr6r//6by9fftPudCzbsB23lgATpGoEE3h8OIAQ7O4M6rcdfEHj5Xq9DquCQoEZra+v71ardZ7lAkBfx999/x3HdRVV4Zw1m41Wu9ls+p7rsLJcL5ZRFC0WiziKl4vleDINozgM4yCMVEXldZ3EcbvVajVbJyfHbxV7XMEN1209e6/heYzTyWR0e3VOacUZ3dsZfu87H/u+Z1qmY9tHxyebMPof//S73/3+DxcXlxAqnm81fH93e8e2XEPXP3z+vmkajFdVGdEqNnXU7bYRJlGSKYqBsSohKUseJxkU6maVXF+PirKivMyLyHSIRCUDQSkCCmKglet4mhXlMtys12GUZACiWgghRM5LoQCjZScsz8rUziKN0ywvb25uh/3+wd7hdDxeB+m//+HPNWOmbm7iYrYIBRcqVrrDzk/+/odQ4qdPHz99+shxkWkZvd5xzX705rQ3Gt2HcaYZ+u7+7v5BSYKOAQAAIABJREFU1/WQ6/dUHRoGMiwSrMlyCT0fzWYXL1689py263Y8p3N+/ub87HUt8ucfPnr8+MmDk0ef//nPv/j0l0HS0UxFCH63mI1HcLmYtlpN3/U1Xb+/X6yWmUI0DohimIquaLpl6q5huwgphqF4nmGaymqzsW3LcW1FtVlenH/7Bgvoep6Q8n40Wq7XaZbWggIoN/HGdi1d1zfpCkLoNnUgoc5Vl9l5meZFrmBN1w2/3Rm0W7ahOpbhN/3J9H4R56wqgQ6QgS5v0+VqkxU1gAgTSZQaYcXzDVtrJUkRLNdZlLAkA2UpkFYVIlrlClYVRLCCVIUomkZUBKSsRc1FBQAACAJEGGd5kVuWpSikFpyysq4ZQgBiidBbuKYEEjdbvV5v0Gy2vvnmxasXp6O7RZzElFVEQZRSShljwrDIwWHnRz/6GwjkzfV1mRdRnARB8P6zZ5blnJ9dLRebLEsN3eKcF2UOQG0Y+ttNsmWbmqqmWRZt8p//7Fedbmdra+vw4BATTBkNizDPsyxPy6xK0+T+emybdtPb9bym5/oQYsBXACBZk93tg7u7+5vrWyDBk3cev//he57v1IIuFmPHtQxLq+vq8ubs5u58uRkbmq6rxno9bjW7Da/V7npCHi6X6y//fHd+Fvzl80mSJJRWDx8+rChHpL6bvun3BvsnH+0fPfbcZqvdzVJ+fz99U9D9g3eePXGub04bXtdzHARhnmWb9cbUdQjE6ZvXUpZE5brR3dtvv/N0u93xp7PJ9c2V5SGkWLarVZXgvP7zX77a2hp02s3+js/A9t5x59mzD5vNphTy/Pzi5ct/T9JYCqZriu873e6wrIpffPr/hdHyvXefN5pdBTpBmHzx+Z/O3tydn90zyiEQlm12+i2kgCwrq4rRiiJIIMKwBpRyVVMMzaQVVTAkjFFCsK5rikJUTaWMCVHnZV6yqqDU4dy0LEwwQjjN0loIQzcRRqzmURTFcYoQarea7U57uNUuyryqyqqssCqJBpQSM1arKml1GsE63KzCfJVLAHRTQwROZuPxbFLzGkHSG/ZMw9Q1rQZSSlFLyTkjmurpKsRQN42e1buf3AMIhlsDVvMsy5eLZRYnVV5JUDNRAQ4Zp2kSzYE83tv3fa/sD+8mt7PpglKGMa6qSiEYAsgoBVKkSbxaLnzfRwjZlsk5LYrMssya86qoOKsJJgSrGCqcCc4rCBEiECI42B6oqjKfTxintGQ1rytaV1TqxpxWcDIKNE3f3d3t9w52to3t4R7BoCgSTguiwDyPgnCFldrgqm5qJaclK9Mim05nUZx1+8M8oeEmV5HNimg+DSibV6VUkLZeBmWVJ2nUbPmapvCaEQUSBZU0v7xeMyq67UESLVfLQMHm9nDXcb2z16cKJu+++2670xgMO+orBIAAkmZZZNtat9s+2Nufz5dRHGVxhojUFBUCUOTFcrEIg7AsCyE4hBJhgBWQZNHVXbm/u4UALHncaw3Ujhlt8vH4/tNPP1WRoyueqXkNr2UarmU0nz7QiSKaTXu5GUfp4vz8NVGFpsPJ7KooU6jwqAhM02hv9ZgUNcapgP3u0O/u+IP9waCvEO3yalSwklFEK1kbAAttf3i03TnoecPJbLJaL8MooAkVqTChqQOCOeKc8pJVZfXtq9dCQk3Xhts7aZmH8ToIQxVrhjbUFIggK0saxasgjL2G32p0vEZTNUxVd7o9TTAJOAACqcSTQlsuI6hAxTBzmidVEVeFluYkzKCWrWOKNff9j/7K8/Q039xMLnWTqJoEsMrzrMj5g+PHvuNgQCZ3i2TDVeDZe912w9rdOTRUfX93t9vt6romRE1ZpRvGyYNH29tD0zSyvFA1BWGgq8QyCtsqk6xmVNlsSgkU02y9/94n//3/+b+S7D6J8zJntJBlKmRe8KQKx/dYcBXAvX676XqG4s5QGaWSCUWhSKuVk61jgPIaRL/+3c8dT9/f3ynSQkGEs2S1CKuSEoUcHrY7bRVCOB5f39xdKRoy7UND26prENMsSKIwiUrJnbZfVmVRM0DpZLYuC/HeewceszYBevlqsmqid44aQGJaFleXr95/93Bv2/FbaLBtEMim03NN1ZuNHc5qCQFRIRdZlM5GszOsUa+p5OuQqMC0DSAx4T7Cfs3t5bwKV+P33wFkaGOMa857zf4Pv/vDo+0jV3UIwie7R65mJ2Ha6/aatq8NVEqpEG+rPjUANcI1QlBFKhRqVVfBZnV9vTg/n6iWv7vjYqUqyuV6c1sVeRRUWKZIFFXZJ6TfbFs6cS3TrGomkdBd57DR7Q+2Hzx8+H/+1/+aZvF6Oc/yWFWkSnxFgQjAxfzedW3bsoosTdIkCDe2bQkgNpvNYDj0Gp5uGLquY0LSNMdoUxY8y1IhhaYpg0F/OOz3h/3tra2j431C8P1odH1zPZvNws3y1Sv6+vUrRnma5UdHR81mWwpAKau5ULCqa5qUYHQ/Mi273WkTZBZ5SRRlEkyqkve7Wwo2irSWAEAoKQUKdrFpK4RsNhtaybLgYRQURcmFKIqcMQqAKArOWc1rUVZlWcl2mxh2o93fIrrJalBSDhGuGNvEkUSg0fQ63db+4c7Jw6PFciUkdAwLY8hzWhVFEoUEwYiQsiyzPE2SJE4iSgudyF7b6TR2oUyTpKI0OznpS8ApzRvNDuPVH/941+90jo6OJMA1R6wCm00WZcvJ7K7bGbZBR9W0+/u71WrhuGan07QtYzwZMcowVmgpsrTKiyJJKs5Bs9PZ291tNJzXp68IRpzzfr+3tbU1GAxMw8IYv4XvI0RURSWKUpbV3d19UZSqqp6cnOianmU5BqQoCt/ztgbDPM+CIHz33Xf7/UGe54LKuilUrLXbra3hVkUpkAAjbD2yht3haDRuuE3BQBoVGxwa2kLXrCwtdV2fL6avvn3x5y//dHiwb2h2EMbHDx/nlP76s99OZ9MXL74iBBqmwUVtGLph6qqqrNYrTBArMwmkqil+w5c0l1WRBQmUWNZQkTWuWV1lu7u7tuNKCRzHARBFcaRrWNBivajOvn21CQJN14IgmM/nlNEwihaLZaPR0jRDwUgh2HWc/d2dt8oy2zQ4IwqGrVaDVtVsPh3d3gTBer1ePXvv6XtPnzR8fzjsd9odTVMRgpyzu9vry+ubN6/P5/MlgHhv/6Dbbve73WF/kKcJqwoCEauKKN4UWSR4qSrk5GTfdtzJbLFchElSASg3qyBOCtduDoc7w+0doqoSSqjUUbZO8tkyvNMMSBSoGnK6Gq9WoW54WRVM5/NGu1eU1SYIh1s9k5txnrkt3/D1GvJNFERhWmQlRqptN1QtTsuYMdrwfMt2sWblUUrLyjL0Vq813Onv7W7lWXJ7f9bpNF3XJgRzFve67v7ex+PpkvG60WpWRbFZrQZbbVUBnBbTYEFpoWuqaei6riAk7kfXCp4N+vvb2x3fd6Mgf/Dg8e7uYbiJyzIpi2SzgZ70PN/DTVJV5WoZSUGylJZF5bteu9XpdvtxlM1my7clTEOz85zWXEBI7u/viiKXvGZVRXOkQhVwUbLq/NWZkKCoypIxJrgEUtUVRFBRlYpOAJN5ng77/V63O50sABSYIClFWVRxme/t7Lh+w/C8vMjLJIemzbEBdT8JVvk8XScijMQmQstl4fu2qkLKUk0jlk4M1Se2xQtZJVTqwlUNQoyElVEteM0krhWEiAQKJrqiME7rqiYqFLWoBZUACAFqIauKMV7XNcMEEqIKwWouBBIKUVRNU7EmJciyAsG4rgGjcjHbGKbR77YGw24QbFarRZyEj58cfu97Hzx9+rTR8ID8YRCG3377+tNPf60ZstEyf/DDT968Ob+4uMnSHCuo57cGg6HnuZqmMUaLskjiPC+qLCvSNA2DZLOKgECMsSDYZHlaliVjlaJg23YH3V1a1SryBu2Dbq9nGOb2IJvPF0maPn7y7nBrS/9az/N0NB45vv33/+nvtrZ60/kgzxMBmOOaV7dXxoWBMGh3m/v7OwrBDc/t9zqP3jnglKQJu74aj0eL8Sg+OztbrReLZYwVkeUBZYXpbm/vt4N1ROvSMJ3v/NV/2Npaf/arLza2oiu2YKbkCq9EHkfz6Wo2XZRl1W61O93WwcFOu+tBxIoqzstNxZMw3FBeqbrSbndazT4A6s316De/+ePl1VjTyWDbbbe9o8PDZ88/cuxGnjLO3NXii9evLosi9j3r6EhhFFOWhWE6m011Xa/r1+G6mE2iszfj6WiTJfTp02ePHj84Ot799s2r8/Pz25uRohLGRJ5VtKIQYCklglghCkayqkrCGBNSSCkBgpphAITKsqKMMlZJADAmqqZjQjAmEEAgIUZESlnTuspLVnEkoec4mup4vllvKKMAI6BqBELT1M2iqiBABGPbsSWEeVoICQhRNFURArx9epiG6XieFJLzmjGmYIQQ4jU3TMO0zU0UWI714NEDYhJe88GgX1RlnCQIgdJzaElBLQWTkkrAJZCAQJxlia6r29vDTbzOq7zm9VttpaarvGZh+FZmx5IksSzrf61jayBlHMUASE3TEMIIYQjhW16EamgSSIyQopLjk0PTNgHiURwmaZIWhWlYiqbOl3PGeFkyRVF13YjjOI4DTSV7u8PhsA0Bj6P1asOoTCuaVnGqVkqj0YmT7OrqKk2zqqSrxdq0HEOzhASaaipYC4P49vo+iqLFakZU2EUt0PIBhHmeE4LrmrOKLuarsqSaYodBfH8/yhI6Hc0X89XFm3PB66vLq6fvPmk124PBMI6CsqjGo0kcJYqqGJrV8ESZ0zhKiAIaLVvUynwW3t1NbE+3bA9hhbKC1gVEgnFOE5YmqWnqlqVZtu6YfqfV4zlaLqbB8tK1ujtbR9uDbd/zMcK7u1u1KINoDgGilCVxYjlESLlchViFBMM4ibGiNtuOokcKUWy3pei2Y9ud/jaEcrVcXd/d5zkwLMf1bV3XZM27rbaumaqiKYrquw2E4V++/jxYBQSaLb/lN53FZh6VVbTmcbSs+XnNSbszkgIsF+t4kyAJEcCbMKSUFxU1TEPTjfVmjbHW626rmmFarmtol2dXwSo0dcuxfSnwfLZudht+251ez4qqsGybqCrlIgiTu7uxosmHj5/nZRCGWZHXhuZ123VRVFhKS1MUpGdJmYbjJCw8J+21BipWFaKoKtjZ7T18dGgauhSi5hxI6blus9WCQDLGGRNERYgQCFmnPXTdxt7B4euLl7//9z/Znt7seq1uyzTsxXr21ZcvVsu1rAUrKwgoIpLVqW+Rbrfx4Qd7/VZPMtVQV3GCTadvNbu9ZptAfLJ/InD+5vSF7aq7w+35dFKkNI3Wy9koTXJFVT7/A1pO74dbW69evri6ueoPu7tbA8lhHOXX9/en1y8AqgxT8Vsd1xa1kJxJgkoCJRaOY7ieDV/cj/LVvKkFvuNAgCEUiHBFq00d7R50dE3ZpONG3vZbDYEVgBFSRSnSjEVxEti23ay7yzDttf2mZy3nRbGBUkC/0bANRyEEIEBpZei6ppBuq2VpumM5moKBgK1Gw7GsmglV1VRVkaapKIoQUkpJGVMIkrUE4u2MD0MBkzChBTUUw7at/pY/3PYvL77ScOUaUrBUI8A1PVt1DGIKCV2z0WttM24AQSTEAgLX89vN1v0PfhCFwc9++s8YAcb0MAh8z/EcO8tSKTgCEiFAq3K5XCwWQgAhaqlpOiLY0C3fbzUaua6apmF5jkswTpJos1rnaTqdjt0LezAY7OxsHx8ft5p+p/NRVVVBEM0Xq/PziyROFKLdXt/MpnNGea836HZ6ru0hgCjjntdQVVVX9WdPn202m4uLC01V+71er9drNJuGbnLBEUR1LTzXNwzD8/xNsM7zoqKVoetJkuZlpRKVcYYRZFZV10zTCEbQ0LVmq+16DVXTwyBUFazpBlFIWVVX19cHB/t7+/u24xiWpZtGmmdSANOwiEJcz93e2jJNyzTMfr+fZdlms+aUQSCltEQtqrJ8K45UCLJt7+TkgNLis9/+ctcZtNqDKB3vH/bee/8QEUQrGAX0iz+9XG4ip8GpCDbRdLFqGpbaI70siyllTNOJoum6ZRjWYrqCgOq6kaVVFEVnZ2f7BzumbqlEcywXQug5vqFbClYRxEVRrNfrNEkMw9jd2/N9x7b1MFipKlQIQYhRxqsqbbWs2Ty9vnnT6w8bvut5zs72kBDy1ZffrtdrIeXWcKvXaVumPp1OOOOu627vbB/s7R4fH0VRlCbpcNBnnM1m0zRNm43Ggwcns9kIYfHNy6/6g7blWGEY7R0enBw//OST70ynk8urayFlmqarzcq2Lcd2DNOMolCIWtP1wWCws7tzeHRUlSyNiyytaMkpZUmSRnEShFGrXdQSpEkqhGCclbQSQrKaV2U5ny82wcZxHM55URambSKEHdftdjvNRktT9CRJEMJ7u7uGaWCMOGNJEtd1tV4uJuPR6zevIQCtZuOTjz78m7/50ZNHDyECcRStl4vNZv1WDn51fZsWJSH6yfGhQtRGo9HwfEPVWVkF62A2HY/v7xQFCsGyNGeM1YIjBFSVKARHUTidroQkttN4+PDB4dHx8w8+fP+D9w3LYHUpIc3KcLEeX9+/sV3VtHTVUO/vL+eL4OTkqaJgVSWyFipRXMeZTMd5EakaUDQAgFws5kAqvJKghkmUL+brmgLOIS15w1Mx1gFUKJNVVasK4DVQJIQQV5SnWeH6fDyZLhfzxWJuWVZ/0E4zyRhoOJ2yLIKFELSSgJdVmsQhrwtVR0i0EHS2t/cJnhVFmRbLx4/eta3G1fno8HDXdbwvPv/i7u6eUlCVgpay5qTX7nDGxuPx+CbK8xnl5eOHj20Dvfzmajqez2ZLhBGGBEFSFpTzWkpUlVVV0bKknNasoGkgVRUjhSzDTVFWRVU5DRdrmIu6EgwrkKg4CmKMoevaGBFasGAVJ2FSU8GruqZSMMlKHqyj1XLFaIkxXEURYzROovUmNC2DqJZueJoua5FhBeuGiggRNU/TajZZPnn85N0nz16/fn11eTmdTGrBgBCqigFACEKEgASMcQ6A5Jwxzt5aniCEnHMIiKroCGEhAGcAISwhBBJACUVdF6wedL3t4ZaiaGGQnJ2dlWWFENY0rd1q7e3vPHv2zsXlWc0LxpN+t7m7s7VcTHUdvfPOkzzPkyTGCMxmM8bq46MHDx4e9frd+WzRbre73e5mEyZJmhdZt9vdtrYQQqPReL1auY4jpCSE3N+PMEaMsihITMvqbQ3yPFNVVSH6dHyfa+X+/v721nBnb49W9OsXX59fXJqWvr29JUF9c3O1WC1/+ctfDgY9jJ8bhrVcLosq8xuNdrM37G8HYUAUzXbddtMZ9LtbW9tlLmpOMDKfvHuyXER/+uOfFV2s181G070f3VxeXTSb/mS6+vzzr9IkJ8S8u1sdHT6uWL1cT9Jsc3erL5d3WRIJDmshZrPp3e1E082dbV83NYTFfLZeLMdJFqZ5kmYUIaDrRNPV7R2z3bQUohu65zgNzvPNOr67Pe10GqsZ56Xf7fRdp9FqDD98/lem3ri9vcqzJI3Axdkl51Wn014t6vXi8vziqipLQojvdY8f9YCUni+wlgHMEJZC1FEcOrZrmUZZUM7f8t+gEIJRhnTCKCdEVSljWVHohqGquqrqilJmWVZWpahlWVZZmnFeE4XYtiuFKMoSSCm50LC6u7d3dHIyGHYoy1brWbiO8iwVQvBaQIh0RRMc8LqmJUUAWbqFalSUZVVWgglN1TzbNXSTYEUwAaTEmNiOqyqwFkxIJqXMizzLMo96qqJ0O528KimleVEwygzDaPgNhSiC1bpmGKrB8mo1X83GsyiNFF1pm5ppmX7t2Y7tuq6mae12m1JW1+ItqTOO47IsCYkJUaqqAhAwRjVN1zQNQswYY4wpimKapus6vKZlWeR5WpSJqkNVQ51u03L0iuYQ1zUoaVl21dbuwfDxo8cNv1lU6avXL6Jw3Wn7777zcHd3gBXZaDmqKVfrGiJpWZaiaHGcnJ+dC4E5l8licXDoKqp6dXUdxjHGpNPpAChpRR3b0wyiq0bNRCHKsqiE4IQQ13Fdxze0er3aMCpcx0vC+eh+PJ+udKJZhplGmWU4vV4nTfKrq4sw3GRJVRY1wbjX72ua6TrN2/upkNwwHM/3VcXTNWZqmqljxiFCigqNvIyhqDAGUCJdNXzHpzmltHx4dKgAoy5wHrP1IouTRVGFLWLbjomILPIizaLxdBTES8vWCCaaijRdo7zknDb9nkL0YJ1dX49cx9nZOUiTktFa17UwWM+n0yjeuF7X9b0kKQEuAa6ErDAxHc/e39+DEDeazSwv8qySsH705MHWzuD6/vrLr1+sl691ohQRePmXq4qeilpiDFVCdE3PMx4lcVJkqqp3ej3fb1xc3IRBfHNzh4Wu7tkP9veCRRStkvH9qNfuWoYdJzGveB7ngtW2bjaa7bKokzjMkmg6mmBF3A66ANIyA4baavtIw83JeIINxXMaeVZuFos0KVzb2x7s7O4OgKzTNAIw4yJK8wWBzFBNDEmZl5iQsiiBBBJITdUwwhAARVExRgCKVVi+ef36n//pn/2WvbU3OHiwU3MBATo7u4jCCEFJIFMRtHToGOrJQfPpo+F2TzVVykvh+cJynO3dfae51RzsQCAxUDRoIaaWEQvmYR7lUZAmQRGHYZaWFZWju8XL1uvnz9+bzmZRFHm2O7qdyJrP5ne39xd343PbUQeDtms0B/2ekODq8tYh7U7b6zh7UV3aWLz34BOdmLbebrieb9mmDnq9tmogosvtg57ru0nA42o2DbRmcwgQLGi2ScfraJkXNK3KLAMqbFt6n9gNA9BRPs/CEiF+fLz98MFD33UBLCmrC8pqxhnjLCwSouiqoWJV01TNNeq6rqoKIMhqHseJ47g2tghWZV2LmgMghWRVmsebdRFHkHENwoZlDzu9b78ueS6Oth60fdvUFVmLjrOjA58JQbilcAMBE2IDIRVBDCWsa3FycvL03ac//9m/IEgAgPPFkjNGEAayhgCqSuE4lqYZpmHFScwYVzUtz8s4Ttstw3XcbqeLgKopKpCy0251O62yLBijZVWkcfpy9fLs7PT09E273W61W51ub9AfPHr45PHDR+t1EGzC09Pzq8urIIj29w/29/f7vSEtaVlUpmUqCq5o4biWlCwK167juK7nN3zTNDBGgAFVIURRVBW6juc3GpqOgiBIU9Rq7DNeR3GS5zmjFGGYxFFR5JapAyAQAhBIglDDc4PNpubIdd2qLNbrzfX11cMHD/r9wd396Oz8YjKb64ZhmXar2QYAVFVWVRRjQmlVFKWUwHW9VquNEOA1i5Og2fABQHGYFmVqOzrBOjYUCNTNOqkFNy2t3VO7Qw4xowwaDniQWpre73Ts26ugYmGSLXd3Dn23laaZ53imZRqGnSZpVVHTdHTVARJXJee1kBDmWUEp8dwWRlpe5JtNrBDddTwI0Wq5fPnqZZalEMrTs1db20PPc8uyUFSlFuTialWWRZHnQorVZn55c1nQyLF8KYCqAdd1DQuvzqeL+cJxdDvVa1HxulA01XZ0hASrC0pzy1KbzaHnuXd3d6PReLGcmKa6s7P16MmDINxMZ6OLyzMAQavVlkJ4rvsP//m//OLTX745PSsKvlrHo/uFbuiaFqiqVlGapVkYhscnD4INy3MynUzniyVCSlXRqqISyDCMVuvV1d3EMAzPc4UQFS3TLCMEY0KkkHlZQKLYrqfrOoTQdiwAYVVR3/Ns09ZVjdGyLMvNetFX+47lbfJ4Or4/OztdLec155ZlPnv27NnTp0+fvksw2qxXi8Xi+urq+vp6sZhzxgCURVk22p2Do5PDg75l2lLIqqjWy/nd9d3o7m69XhIFqSpRFEQ5h5DUNXvz5gxitF6Hk8kqTgqsqH/7kx//3d/9Q6PZbLSaru8iQpMsSPI5VqmmKaZpRtFmvVnphj4Zz4Mw3dutLdNuNUWSlM1m6+T4+F9+/s9pvN7e7tRxlWfxbDbf6h86ZnODE8EAK2uVaKwMp9OlqTusElVR5lmKAEBQUVVSVeLlt+eqQmzbw8RaTZffnl57js04GY83cVzrqmfqW4BXVcmrRM3zIs+xBCaAFa3Z9E5glUNh7u7sM1aE8SYvN0URLzcT27E5lwAAgjUINChUjdiu2ckTGkdZsKo2y7wsK0WV8YbeifWLr7+JwlRK3Ok2paBpEgAJECKqqokaIUkwBDUTeVXKmioK0nTDcTxiWFjmkONaSgAQA6xmAAE1LyqC0VbXpSkdr2aiAq7RUGyyqALCuWJoWZxvFuski4+O97e2h4ZpXl1f3d7eWY51dHT8/MMPxqPRm7PzyWxZVqWqkU63k6VpWVbfvj598vjpu+8+AwBPJ4v7u5mqahgqRHlbOQUIAQDquhZ1zRnnnHMpIAAYAiSFBBBARFTVAABCQKqyAFIYpoaJKmRdMaprdrfTs20Ho+loNKK0EgL8/zGXsc1ms1yu4yRzHVdRlDhONpt1nCRxHFuWUxS01xsyVkdR9stf/PaHP/r+97//vfl85rqeYeh/+P2fiiIRQh4e7jx55/H29s6XX351e3NTFKWmaXUtxuOJbdu6pp+fX5ycPPj+939wc3N7c3N9c32lqthvWpqBmMjCcL5ar+/HV7d3F3f3V4qiKKrWarVYzZfnq5/+9F+vb24//Oh5HAd5kQWbOAgSjXjrxSiOrvM0/+D5I00lFc0XixWCZDjY3t87Mmz9foIbnWNVea/Z7Pz2N7+bz+ea4hQZuLtdcVan6ez3v/ui2fhMAnl/P7IMS8XqZLwYj+8vLm4hAkkahdH6ow8/UDVycXE5mY7CMBCS7+7vtvyDLF7VXJR1vZwF88n5xekKACREjSHptlo6MeJ1Nb2jyXoULuD2znBr0G+1m6ZpbG9tbfU/h36HAAAgAElEQVQHZVHFcbJa/GmxnAom7q7uszxNs/zR472PPn784UdPa1mOR9eXlze3o69u76+KrI6iOM9zjBRDh4qCMUFSwLeQr6pCnFMpBbFtO04TWlGIEcJY1zTDMDDGqCBvb2ez3mCEFE0dDAaKovCKDgYDx3HCKPrggw+++93v9AfdL7/807fffLVZrRjniqJKKTEGkCAokWQsrTIpgZRA1BIKiCTGEDum0+n2gQSMsjTLLdOybdt2TUoLXlJFU7MizZKsokUUhze317pp1HU9mc5qIRBEmqJgglVNMR3Xcz1TtzaLTRwlSIFcMFYzieT2zrBVNrI89zyv2+0OBoPb27vT07OqqtI0DYLANE2EMOe167qNRqPQ9bIoi7zQdEMIIYTAGHPO4iSybQMTWFbF1eW5ZqhJEnV7Xdezmy2/yIuiTKqCE+Vgd2/w5N2HruMG6+BBeXR1Wb85fcV4khUHu7vbr998c372ut1rWpYBIZpMl5PJrCrp0fFDAMj5+dWb128ExI1GUyGKpsl2ZyhEzXjVG3YVBeVlGiUB5SUmyFAN13WHw63lYjMbz9fBQtSQYG1neyfaJJP7GTTkwe7+j3/8k72dXU3THj8E28P92Wzyx8//uLOz/cEHH3TaHd/3IcSL+f/x9cuvwyj5cav/9Nk73/nu95fL+e399XS2UXXFdl0gYS0qpAAAkKwlQUolWJ5n0+m419wa9nb3PjyZjVb3t9Ms30znokGbXsNbrmdfvfhK0WSr3TJM4vmWaasSiMVyFtNkd3c/TdPr6+vb27mmBobufvzRh9vb24oCb64v35y+mS2Xh6bRNruoKImCicbX8VQ1lOFWr9fr1RxwLg72TyzTOzjc8xqebmofPv/B3tafXOvTTRhiTBzPu76+XQWrsspNU0MNTW2Yqsp1AfxGEyE1TstWs1tkdD5b2qq/v3V8eHi01d2JnoWz8bTVajaaje3twWwxHU3vecUUjEEtBaVJnIVhWHNBKf3s099pOsEECqarqKlCImhoWE7T39osLtfLtCyKva294+PDd955EMdhEKy6XZOW1dn5C5aBhtcZdLaKsiKYVGVp27amG4pGoJRIAgRxQbPJdPJvv/y3F1+/4LzOi+Lu7n62nFQ8r0EtZR6GYRxHjDGVAEPV331ncLzf7HbNKL5fFUJQRdM7tkqETMfjy3WS6LZRwWJ6P2NZvVzPJvdjDHmwiSajjW2pjMH1mgEIy6JuNccIQcdwq4z95Y8vfvfrhKhAyJIznJTU04VSOx17FwB4Q9er+6mu4B99coSrMFLB3/3v/9uwt2UoWpqu03SWJEPLhVkVFZTqmuV1TQ7z5Xo8DRcP4BPN0OMi+fLrP1zfXayjFURYImKifjSXQJTb20eyo9zlN6dvXuxudXe3fkg5S5Mg2GzWq3WaZKKWNa8BQJqiPTl5cnz0gPESAqRpCoQkTtLZfGYYJka45pxgqBAFQllE0WY1m43vJve3q3Bl2ljSGjIYzKLR9ZxFxXv/6e9Pjg5HN/eE6VWEldouk3paLhynZ9u6pamU8brmtZS0pFDCXrebZXEQROEmoiWtGet2OlKUcRS3201MsGU5VUWBhKqiF0VJZ6uayboWlmn5TotgVUpg6LoEEgCpqYqqEowRBIAQ7DjueDz+4osvDNN++ODh++8/dz1vZ3v7yeN3nj17tlptRqPx+fnFi6+//F3ym7KoMCL7+/u7e3u9fu/i4k2e55jIfr/lOE5ZlnnGIEQASSBVSlEYhlWZMZYXeQYl0zXU7bQQIptNaJomxjhN0yBYl1Xmu26WpXESurbpeXa71SYYFUURhWFRZFVFO52e5zXSNP/Zz37+h9///ubmZmdnd9DffvjwYVmUb07P3rw5VRQiJUjTXFGUXq/33e9+tyjy8XiUF2mr5aVpJgEvcjaZTNfrTbPp7u4crdbz8WSE1CzLzZKmlKerVbiYFsOth53W3n0nfPpEZ5VCKel2hp7balWiruswDL/+8qWmaQ8ePNh/b09RtDCIPvv1Z7d3I0U1qqrXbnd3tg+CMJhOJ9PppNMGnU632fQxhlfXV6qK8yKZzccQcwD7vX7bMHQh+HS2rDlTdZhmcbtjDLY+TqIijpIwTHppoz9sfvfwAwDZm1Ps+Zbvm/3+4Mc/+VFRlBcXFzc35+t1wFi9vbXlem46iVbreZwEWVaMCGQ85zWtaLleL7/44gtV0z/6+KPlai2EfP78g8VyTalotdqtZv9g75GqqRVlZUkPD4/Kovzm5auyKGfTxLGTly+v70ejwdZAAiml7Ha7OC+TvFQIsRxvsL3T6XSkFJPJBEIogSzyXABpGMbJyYnj2BBISmmWZUmaeq4rOF/O5lmWJEl8c3V+eqojhK6vL6ui1FVtf2/3wcPjJ4+fEEJ0VU2ioBb1/f3dv/7Lz8/Oz9ertWnpJ8fHJ0dH0/nUNc1uy3dsbb2af/7Hv0ghBZdlQauq0hQNY5QlaZrFioZUnagaub69rSjlvF6uEwDJ7rD/4Sfv/4f/+IOiLJM0DpO5aZE0W89XY9slEMtup6frJMtTxnmn2W94sN8Zco4UFPFqzEqWR9nx/pFEVLJaIwgQxVY1xzBc22n7zW6n2+t0gk34P3l6r2fblvO6r7tnzxzWWnPltXbeZ5+c7gk3X1wkQgAEBpmwLLskUyWbpsuy/wU/WC6Xy++uUvlRFKmCKEogGBAIEsC9wI0np33OznuvHGfOHfxwZL/1Uz/2V98Yo8evZFkIIEbpeDiajMebm5uVShkw3u50AGdffP5ZGPmKIl+8cC5JClmzCERxzijPKBXjiB0dDEkhaIq1vrFmaiCMQs9b2jW91S4tnLOCLSVVlVVKaMgA6J0N5rOl52W906lpNi+ev3kjZlGUB1FasernNi9+9NFHh4dHSZKahlmqKHGUvHhxRAvKGAAQq4q60tlglA3ZMMsyDoCAxMh3AWWVWjUKgzTKMcQikiqG/c4770KMe73+i72XruO+VqcxRJAAUEAEBVlQJAGbpvH2zR0Bip4bzewFzYGhWru7u7Ni1mw2bt584+atm6Zp/uSnPzk5PatVm+sbm+d2dghl08WiUtE4h4yBKEwoBRDiNCmOjk8N/cHJ8cl0smQMY6wISCAFQwJHCCEEOSeMUUILxghjDHAEOAQQYSwBLlDKSc5EUTL0EuCIc2YYRp6nALL1tQ1dVUaj0Xj8MI4TzoGmqZxDAKDjLJbO9IsvPkmS1LSMb3zz7Vt3rq6vr45Gw+Gw/8knn21t7lQq9re+9d1f//qzk+MXZyezS5e8IAgHg8HTp08FQfjgg/cbjTrnwPWWk2l/Nh+WypWvfPhupWJbVkmUpCRKP/n0k49+9bEfeFEcElJsbGwYpqEocrtdK5k6RPzho3sH+wdPnz1HCKuq7vshIRRApChqQUgUZQ/uPb1//8kP/9NflstWtVZtd9rtdqtmrxn6wvfno94yu8wAAIwVp6d7qipfvb4ZpUPH9Qow5gICQsagbFh4bb3baq5evXLjjZu3f/KTnz5//lwQQBDOOSRWmcXhxHEKJCh+4L7YjZbOAkCi6eKPfzYwTbXRqC+XjiDiC9uX6s1Wo9n+2tfWDMNK0+xnP/vpkyePnr/4IsuIqkqtVjnPSJZwyISG3apWa6ooz8bOeDCBgBVFRgi5cOHiue0LFy9cyzP0cvfV4dFhmhYYS9vnGrduX79z95pd0wiPZLXTaNmDnrf/YpolQBSlcrkMOCKUiBIuCl4QwgEDgAMAkiQTRYw108gZTbIsTtOCUg6BLMuqpIuSlMRxkiS1Rk2WZc4Y4oBkuSJK3XanXC6HXnDwci/0vE63NRr3kyADTFBlUdd1ShiEgiwpnEBAYFpkSZzkeSFLqmmWTMOSJMnQrVKpnGZpluYYSRhj3/Xu3/tCNeSybeklTZIlAIGoiISRs36vWqsywMMoqlQqqqoWReF6HmB8Y3UtDKP5bDE460dBLClyzgo3cPiYW6WSYZqarsuy7DjO/fv3B4PhYrEURREAgDGGEAIAOOee5wmCoChKp9up1+ud9kq/3z84OMAYixKWJBEhJEtStVouiixM/DD0OSSlcqlaK+WZFgTROJpPZuNnu48pL/I033u5V2/YnWbj9//L3ysZmqaJoiQQmnmBS3ne7rQbjaYs+2ma9Qejb3zz26WSPRrNz3pjx/WCWggA5BAKggAAhwIQBYkz4i7c3rBfkKxiW+vr62Wrmsakfzo4PelX7ZpplkytvNZdcxc+YhgyqMgaAni5CAD3l8uwVqtXSvXAy/YP9v/9qx9+7atfffOtN8+d237z7puaoReM7O4enpz2r9+4UW9W11bPFZTPFmPf80yzsr2zdvHi9mQ6zNMII6FRaZKMLmfzWqkOEe/1jkeD2WLpNxsIiiZH9PDo5edffvajH/2nf/4v/ulbt9+t1koHR/uHRwfT6djzXQ6QIpXzvPD9Is/RysrK+x98I/Cco+Ozer1MORQVVRBRb3iUkODOnbdHg/mvP/n50llcunBzZxsygqOwmM98WdRWV7ZVybBLbU3Xz3qnkKpbK5ffe3ul0WxZVulv/vrHT589cTxH1yVBApOJK8hY08tpWuQEyIpqWWW7LAMi2FYt8MNPf/ObcX9atSrf+863OYdxklJGRqQf+0GlUrbKllkyTY132qKmacfHR4TmG5sb9+59cXZ2dvXqVUq547im2r127doH73/wxRef//rjj375y7+bTheTyQgiWq0albIAIT07ORv1Ryd70yKBlmG/9dZb7Xb7NZxBFJGuq1EcxxkxTMPUzUq5AgHY2Tl//Y2rL/d3l+6syFNBkCuV6upG58nDB850CSgAAtA08fKVDV3JZvMzQ5ZUXQGKuLV2nnF7f38xXeT5ZO74jp8FM2cICHPnyWmvXy5zAXIJQUC5KuP1NRkJuFyp1Wr1JE6TOENcsUslpbWCIIOQUJ6NJz0Z2a3KtgqrAMC15iV/DEkOJGqt1KoyqaYeXTLfLldEQW7Y9dWuVoC5G4zOBqeGYRpGRbUNzTaLHOyPHnGOEBZe7D95ub83nzuSYNh2d2vzqlrRaSEmLquVWsaOcv/+pwcHu3tHL0QBDweDh/cfQIg0Va/XGy+evjg8PI6j9Hv/8LcFScjSwjRK1WpDEhVFlRrNhh8EgLHVbrPIwryIsQCXy9F4fBIEs8Cfuc48T1p5ksdeKjAtdvi9l3s77RtlvCKzZkkuyaK69IIoi7DIm9UNXVFpQSQsEErDKH327Pm9+w8d14eAiVhUFc00TMMoxUlKiqIosiTNVFVRFJkQDgASRSlK4jgJKWWSJGMsTadTRVQ1TY+CMM/zNI1XV1dq1WrBil7vLAiCKIwajVat1jw5OT4+PvZc3zTNRqO1tra+sbFx/frVd9555/j4eDweQ8CPDo5e7r44OTkOQ8dxOp999hkhxcbG5nBwwjkIgqDdarfa7Wq9qioq58BxpoyWKiV9e3NFlmXKKBZwkVFNETvtLsb46PCw27Qrdml9Y93z3NFoWKmUEAL7L3chBGmWuq6LEBJF6a233ilX7DCK253u3bfeOX/xkqlb3U6n2WzuvngJOLxx4+bW1pauG/P54rUk5Hk+hGB9Y6PZqEmywDkvV0xBAFke/e3Pf/r5Z/da7bppat2V1le+/oaoui+fHpwO9h0nzhNxWIG62hRReXPjioRLg/5yOnH2X/bTOAuCwHGc6Wz0On3uOQ6EPAxDq6y9s3q7012zzJoiGxwI/X6PMyCKSq3WwILk+yGhrNttb26tSxIcjYeqJmq6rKryZDKM4+jd994oinyxmEnyqqFbpln69UdfihK6eOmcrptx7D97PgKQrK93s8IHqGFayt7+i1evXt279yCOY0HAlbJdrVpB6Pzylx8xxur1+u1bd2zbFgTEAOWc+r63f3jQ6nbiNAmjMI4yymG7s3IbimmS7R8cTybL9977IM/J4dFxnqHuys6bb30tSVLX9cajyWp3x7Qaekk/7Z0Mxn0kSd3VtSvXro/HY0IKDqDjegBwLEoAAEVR1tY2VFWRJCwIAsnzNE0xxpSQwPX2d1+MhsPxcAAA55zTolhfX9/c3Pjwg/cr5VLVrm5tbZYsS0AwSRJSFAiCX/zi408/+eTV3l6r0bh75xbgvNVq1ewaxlgQUeDNnPloPl/6yyngAmcwyyinADDg+Z6kSM1mpyAphxQAnqU5oYWiqaKcmKXy2+/d6azUCxbHmR9nXppHAAteuJjORsdnCw5yUYbr66v1ensxX6qSzZiAueQ4vjv1VFHPsmxwNqA0y4pwPhm+9+6d2saapZvt1lqRw4/2dmVJvHr5Ytm0Thgb9nuu41hm6c6dWxBChBBCKIyjMAqWvidgQTMtWTe5KFqk2NjcWO2sNuvtF0+PigRsrF+YztzZxOkNBr2zwWLh1Ot2lOhREp07vz6Z0V//+nNJZoSGfrgolS0IzTTNAaeGhTa2N6u1rlWq9XpTSmDghWmcFSnJE5IJFAFFk0s0C7I8wRhTwlTJ+Kf/zR/kafrXf/VXjruczSaj4UBRVcWQOU8NTSrriiTInuvNxvPRYFqtVSulqqmVoijN4tTQNEPTsAQFDmRZ7Na7jXpNV1VSsCwpMBAlJN96687/8If/4w//4i9e7b/US0q1UU2y5Ic//OHuy1dJmu/tHVHOvSB4Tbo0TCvPizTN/Mm0bJURxKPR/OOPPu+djjc3N+1qvdX2IARZmmdpBBGCkEMIAAAA/mfcBoTwNXmDc8ABoAVL0yKksaYZzWbbNAXGKAQoClxdV77x9W8iyI4P9+bzKaEFo0ASlTwvXNeRZFHXtWaz4XoLRRFrtVqr2SmVyh9//NHe3p7n+a9eHjdqrXPnLjx9fDAeLi9d2jg63B8MTtrtlmmW6vXauXM7jrP44svPLcsoinw6nX7/+9+/du1qluWz2Wx8PO71BmmS333zjffef/fxo8f/27/6Xy2rrGmaJIuSdH1lpXH1yuVLly/tnD9ftm3AoarqaVosHG8xX8RRKivatSu10WQ8XzhhEGaJkEaQEVlTapZlmepg2JudnZxikY9Gnc3t5ubWqmmq4+nhYNB3nCWEQp4xkqPZovdq//DV/vPT06Plcpok4fbO2rUbFxnLEWKON3v+4mHgBb6TnB7PFQnZlfL6dtX1FsPRmYQRFBEXEj9yXDcYDvtxXEiyfvPGG61WG2Px6PAYIXT+wqbnTsM4nDvjaqVSKZdAYcRRMR6dcU7zPKWUVMqVMAon09mrV8eV8qf1ej0MQwBZqWK1VAtLoCDpl/c/2927/5Wvvre+2bZMW1UxI763wCdHj3u9IWdAEKAgIFGUiiIqSCJJkiyLsixiLAiCgFVNo4zlef6agkIIkWVZkiRNUUWMEUKMMVIUgiDMptOiIJqinB2fLHQ9iaLZZLL38qUgQCwiUUQQASzJsqASQAGAGGBVUjESDdWc0UUSuXEWAwoQF8SS1Kw333jj1oULF1rNtqppk8n02bOnf/PTv5otxwVLRRGrmoIEYeku8yLnnLuuCyAUkYCRwDkPw9DzvCLPIYSA8igMx8MxYLBsluxSuSDFi5cv1lbXZFkZj8fVarXVat26datcrrx4sUspTZIkyzKM8cbG2ptvviWKIqU0juPj4+PpdJalheu6nHNJkooiXy4X/5l/ChjCEGGo67rn+0EUtFpNXdfrSlUQBIxBr3emqqquaSXbvHbtysb6qqZJvu8Mx6Oz3lG/fyYIwurqOgBg79XBg0ePR6MJJeSP/82/5RylaRHHKQQwyzJZVlRFVbBUqlhGyRAQDoIwjtJ2o41FQcBQRJIz9waD4XAwWywiZxGvr6yZK+UvP/8SI2l9ZfXm9VsbG1tVuy5iGQvi1iZ/9uTp/v4eBupqezMMg+OjfhRlJyf9d95+/3u/87tAAD/+2U9G49HGxnbFLhGSjcfTGZ3lCTeadpGA50/3Hzy8x1i+s72+vbmtqYYkJp4XROXog3e/eue2HAc5Icxzg/F4ctY/BoB+8OG7ru8+ffbs2o0rsqKvrm21O6uvXu2fnZ4Nh47juP3+oN3eKFnNp08PymWtKKL797988eKpHzoXLp1TNSzrUhjPO6v1Vrvz859+PB7NVbVUsRq6XjGNmiJroqRIokQoSbPUtmoiUCI31TcMHRss4b2jwcHuccHz7fPrJauEYiEpkiTOZE2VFc0wzXq9CSiMvMQ0TVVRoiiKwlAR5DznuqoRgZ30B4CAlVaXcNKo1NbW137z6WfT2VxWVFmWyyVblY333v7qnVsFoUyRFVXRGAWEkOOD4eH+2WQ0BwyVzUqlZEMAfM+ZzYeeOz/YPxycTdaaF0O3GI1GR0dHlmXdunVLwKgg+XLmaIamGmpOijgLMcb/7J/9wWDSe/L80S9+9QsvcC5e3Xnr7budlVacxwe7p2m0Z+vALgGzTMJ4ySiljGNZV0UTMm04mU6nwxcvx7uvhkEMNnfOK5Ys68Jad8Uqqa2WNhz1syRXDVkzTMKo57u2XeIAPn74LE1yjKXNze1mfWVjfdWulvr9o/v3P9dUu2a2JWAsJlFeFCQGulwJ8uz+54+vXL5989rdyWiWxuksWWysVhUFxHwGIZewIKuCaipA4PtHr+YzP4hyQRARQpSymES6YSKouUsyGSXR8vQ73/4vrlx+YzqZBMGUg/Db/+DrYeg/enDf931GqKYphFA/8Pq9nu8HWEIqkFVdDmL/3/7xn25vnPve937HrtSiOBiNzqIwqdl2u2VNJmez8WkYOb3xaDCdZXkmSVyUgO/OR70eBnC1vU1C8Pnk08gRIldsVeu6aGFBNFRFESnCYpGnpEhkRSWEQYDKJbNaraqqOp8u6rVK2bIB5ZQDP4x0TdV0Q1HsJI6LnHKeUQIAxAhJokA5BSTnkFNACacgyqM4jh1n6bpuEATL5aLTbVerNgQQAHBydJwXBIvS5cuXO52Opmn37z948OCR5/m3bt26c/fum2++Xa9VO60G4OzyhZ0Pv/LefD4LgiCKonq9Mp6M5/N5FPtpmkZRdHZ6mOe5pmsICZzSMI4M3ajXaqVSSZJee+MYIRFxXK3WdF2nlCAERREbpgEA45zV61U/8I9Ojvr9PsZ4a2tL07Rqtbq1tWUYhqqqd++8KeJHn3/+xXRyLInytSvX19c36vUmhGg2m7muCwDY2dnBGP/oRz/K87zdbm1tbui6lmbJxvq2gOFw2Ftb3TbNcrfbPjs7ebl7UpCcgLkTnLre4q233vuvfu/7jx7uzUZ+QvjHx/cFqHfa6/V6u2a3F/M5QhOE0M757ZWVzurqSq1aefVy9y/+4oeKojZB+zUZbLkYvdjdGw6HWZZsbW12Ot1ud0WShWarXq9XXW8OALh9+w1FxYahNZv246cPDw73BAzSLC1IUq01azW7XLb/wXe+0e9Nnj/b03SpVmtYlqWpWpblL168kGVMWXH+wnar3Wy3O/P5DELUarVFUfK94O7d2+1217bt0Wi0dBaMsVd7e/1Bfz6fJ1lmWtbp6amhW41GWRSlnXNG1W48evTENCzUxoSwpeO5Xnjn7nq3u1rkxZPHL4Ig2N4+V601ojQaTvu/9Vu/VW/WDvb3g8B/Pd+73e5bb705HA4JKZrNZpYlURh6nhf4LqUEC8j33NFoPBwO5vN54HkccAFBGaNWq72zs3337t1KpSKKIiWEc4Ygskx979Xu3/zNX08nU01Vr127lmfZ5uZmpVKxDMOuVCqVynQ6vX//PqW5VdIaTdsqlTBgeRxgQYFQBJSSnFIGTLOUFZnnBkZJlWQFQIbFIC1yx/MkBWKZH50czJaTgiYpCYFARAUkmT8a9V6+fIElDhEDkCiy0W6rVbvjubHvJ4FbXNy69o2vrE9ns8Vi4bjLOHGDYO76M1AADPC7d95KU7ZYBu+8dVeW5Nl42O2utJpVZ9ko8iTL417/RBKV2Wz25Zdffve73337nXc2z20fHh70B73JcrFYzAeDAUMQIgwEYTLvabLeWTU3tloQYM4FZ+n3eoN79+4hxC1Lr1arAibbm1ftmpEk3v7Bi1a7ZZnmWjcrlyt2pYGRYprqnTt3vve91R//+Of/+7/6P4uc6bq2ubnh+1EURa/pq6ZRchyXsULAKE0TXVOvXrtUqZR6/dOf/fQnaRYzHhUFhAxmFERUoARQDj7/7AuIEMSIcAYxKlmVTmdFlFFvcFIqWZWKNZlMKCkkLD2492AxW9KMh36+9+JwOV1evnr17t27o8Xo49/8+tGTR67rJmlimPraxlqtVkvT3HHPprPpcumKokgJi6OcZA5CiAGWF4RSsLq6udrdKFuNg4ODSTpiDHAGOAMA/f97CkQQAwQAAoxBTl8vLRwAULGrjUZzbXV9f39vNpu8Br6V7db6xrosCYDnr/ZexnGcZ2RlpWSYBkSAUpok2Xx+IoqcGNLPfvaz+Xxy8dLOYDBSVX1tbZMzhAWpKJiI0ebm2j/+x/9kMhm/fPny3pePz1/Y3jl3oVqtM0ZVVQWAbZ/b/Cf/9fcxFl7uPf34o4/W1tYZA3/xoz/7rd/61u/8zj/qnfXmi9HKWnN7a6derxumIiD+9Pm9//Dn/yZOE1M3r1693mi2NM2Io3SxdD2v1qh30jTr9QZxqgBgVGwjisLxZPD02ROIuGFq6+vrtm1W7E1dUziDpACyrM0Xi08+/aWiYAFz1/U6nZVyqXZ6+jRn/tqmtpgn2+db/+IPfx8A/OLZix/8+x8sl4skDSHisqyUbOvN5loaZ87S7Q+PojiQVPjtb3/91q03tra2/viP/93HH30a+AkAHADueYEsq4qqAADa3dbmdmc665+dnR4enX74tbfff+e91da5k+Ph/t7JoDfcPrezsbHx4MGjXq+/XC4cx5nO5l98eVaxJSzBw15Wq2uVssIBRwjGqfjzv/vYskxN08Igc6bhbOQMeosiZ42GnY12vZgAACAASURBVGVZURSapsmymOcZgJyDggPBMHRRlOAb33iLEBKGYZZllBAIoCiKiqLoisoYy7MMQihLkqZp89k88H2SF4wxhJAsy4yxvCiCIJAkwTCU15wmVVUZ4AgKEpZepw5LujWcTCaTCUY4L4o8J6Zunju3c/vu3bt37nTaKwCi46PD45Pj3vAkSL2kCNMsyYosy9PFcskAk1VZwFjAgiiKEEHOWZ7lnu+HQZClGWAcMpAmOeRAU5SbN2/omjGbzNylG4URIaReb2iaNpvNoijO8wJjzDl/nW5vtdq3b9+J47goitczjBIqitJwOOr3+5RSRgijFGAgYCiKApYEVZOtkhFGfl5ksiIZpmkYlqKoWVYkSVav1mvVmm3bm+trhORPnzzwPScI3OVyQVkuCsA0TYQQgLBSqaVJNh7PLl28UirbcZztHxzNZgssSZRyDqBlGc12s9aohXG4XM7ni2m321Y1OUnj+XzuuV6aFlmaE8pkSem0Ou1mJ/IjUy91W6skp7pmtlsrVy5eazY6WZZ//KuPD48Obt682Ww1JQnv7+8Zpnb+/LlKo1y2S3pZ//Mf/tmTp09kRY6icOkuxpMx44WmS+vrHUlCWR4JGMxns92X++c2V69dufT27bfvf/nImQff/c7vrnY2FFFbLt08zygrRpNRlqeyLPqBN51PT05PwihKs5wURBBEUZJkWY+iOIqiC+fPnd/ZPre9PhieuO60IMlkcua4M47ySlWvNSqlSkWWTE6V/uks8hmGpd/+3u9fvXxbVyqUQAgEVVYJo4QShODjp48fPnzQbDYdz93b2w+jkDKKZTGIPCTD7kaXAOoFwWDcl2SlVLaKnGIkqZKmiXq91Fhrr5OImKp54dyFTsPO0vjHP/m7Trdz/eY1AaOcZmESOcvlbL4YT6eaqtXq9a1z57AoQSRgUd7fOzg7Odve2ilXSpSQv/7xXyZxePny+e3tNUkCvd7By5dPF/NRo2EzwlTJ+Nr73z09Hv/q739jWdaNGze+853vCAIsSBGEkShLoiQiDAkvkiwezQZf3vviiwdfNFp2Z7W9ttE9HZw+33326RefaArqtsu3rmxKKCnyZZH7ZVOxK2VIECdCngj37x2dnXlJIsQpJxxjWWYiQ5hiDedFkhWxbVe3Ns/vnLt8/8HDg6P92XJSsiqNRmtj7dzZ6XA4mCiSeu3a1Tfv3G63G4HvnBzvpamfpGGahpQSXdfX19cRUizDvnL5piJbAIiGYs4m0/7Jye2bO6Uqc/ODjC68eDKYDRAWOcC+V0Qx8cP49PSkWq2f37mwmAZnh5NXu2eIlmmqpAH85//tH33rm9+BkKSZGyYL158dHO7t7e/ZlXKeZ5PJNM+zoiCMMWfpqJr63rsfrK6s5WnxJ3/y71ZXVr/1re+0W50wiPb3jwI3qFUr7751azI56J+9Oj3bPxsMps6SC2JS0LSgullp1Ltr3c3N9Z3YT+/95ssLO5cunDu/1l0xDY0zenp6JMm4XCmpukwBz3JSr60okp4XjOZkvpi/3N39j//xzz/61S8oJQKCkigoslQul6t2Jc+SosjyPCekgBDIspznGeNUEhVKKSEEcChhSRLFgpI8z9M0pZSoqmLbtl2r6oZe5HkYRWmaaaoqK7Ioy5zzJEkcx6OUcs4RQrIsNRv127fe2NrabLVaGAuHB4d7+3t37tzVDd11HE3T4zg+PT1BCHHOwiDwfD8MQ1IUSZomceS6HqVUkuRqpSqLGs35fD5P08y0jMVi7jhLiGGtVut0WqVSCUCQZInnuuPx+Ojo+MaNm1/58MPf+93fPT4+OT49rZRtSqnneWdnZwjAasVmjM3ni/39g06nU683SqWyIAhFUSzmS9dz0zTRdY0QEseB5zuMUcNQb9y8sbOzXa9Xnzx9/PjJo37/OM19ypM4jW/euPX1r3+LUphGhe8m4/E8S6lllrvdbqlUTuLIWTqz+bTXOzUMY2Wlk8QJZwxjPJlMZ7PFYul/5YNvXLp0Pc2Ko6Ojg4O92XyCEKxUrGvXL29srtUb1UeP7h0d7c8XU8rSSsW6dfuGICDPX+7tvbx06eLbb7/ZH5yVSpVLFy+fng6H/el0ugAAaJrearX6vcHh4dFoNFIUrdlsX7hwgRS01xvoui6KEuegUrZNs6QoSrVa11TNcZaEUCQgWVGiKBqNRn//y19AhN599/2dc+fb7a6um5qmZxl5/nx3Mp5mebG5uZ0m2Wg0NQxLUVUsSkmSAQAN3SCMhnEwmg7KtmlXK2EYzWbT2XRKGSVFkRdZniRZnhZ5cXZ68tpygRBAwAFjEAJRFFut5vra6tbGVqliVcrlarXCAZNEqVarc87TNFnM5ru7Lx4/erS/f+A5LkTg+rXrJctaLpfrq2v1Wo0yVmS567hPnjyBCJbLJYS4IFCMqSiKWVpMp667DJO4AECq1Vulsl0UJEqiIA7COJA1sVwt5TQLI3/hzBVd4QgGYfRHf/RHv//971NG8yLJ85Qj0uudvNrb7XbbkoTDMDANq9NZuXL52mTseF7canQVxcCChEWc50WShJTGjjPqDw6rdUvAwPGWhmGVK9WyXR2NxpPZdG113TBMzsHJycn+weHe3l5REACgpKqe5+m6/sEHH6RpunQdWZIELECIkiTGGJq6WjYlQ5UkSaraDcuqYEF+uXt4djpa6a5hLIdh/ODBA4yFc+d2XgcsJ5NRmqaWZV27fo0SmiSpqqqyrKiqXq82Hz189IMf/Nn+/pHn+hhjAcsQIlpwLGAEUZqkuqHZdsW2y6ur3a3NDdPSSiW9VDZ+8IM/vX//SwGBJKEkg5KgyLKBseK6HodIVlUsSTnJ/dBb2ejohuwHrm4o53e2fu8f/U7Ntsf98f/1f/zf49HQrujuIhChXKs2BYyxLEq6PFvM5s48SRIkQCxihJFu6Lqhp2mS5VlRFGmSQShYlgk4hABhLIZOiIH49W998+2331nprv4///pfP370OEsSURIwRkgAjBeMUc4pAK/5KogxwCkUkEIpKHJ26dKV8+fPb21t/93f/e2TJ4+KIm22GufPb7/97pskz6bjoed5e3vHT5+8vHhhB0B+eHikaaoo4rxIiyLHGDWa5UajWq6YWZ6FQRhG0a037lZK9TBMD/aPW+3uv/yf/uWvf/PrTz/7BCIQRgFjxc2bV2VVJCT9xjc/bDRsz1tqulKQfDweNuoNAeNnz5436s1qtfbo4ZOzXn+5cERR6bRbly6dq9gKANlsPi6VShjjwWB0enI2mcxMs2Salq6biqwCiEhBARAqlcrW1rmzXq/XHzhLJ4riIAxm0+mFS+fv3r0Vhs50PhwMTglNGcsoT89f2Gq1q5Rlvd7pbDbVdSNNiyyl21sXs4SfngwZFdKE+m5y+/ZbumZ9/vmDMIxELHZarV6/t79/oOtyt9ve2trMi6zeaFy9dv2TX39+djYsl6pVu42QtLv7CmOhUqnU6uVzO+vb51YfPvri5d6zk7OD//6/+4Pz2+eePHy8XHpFynXFarfXDKN87/7jMIwY57/4xS+xBN//yp3bt6/KKn62++Thowdnp2cClgMv933CuYwFQ5VLllGmBQ0dxzA0XdNUVVksFlEcGYYRx1EYhhAALGJZljXVwFjCYRiKoiiKIoSQFEWWZUmS5FmGAJBESRTFoigYZRBAwDnJC9/3LdOUsOi5HudMEIRKqYwgZ4zQgqU0K1LKAIcQYiRiEeu6KVhYAAIngHBCCkJyEtF49/nu0eHxR3//K1XVCKFJHOumcfPWdVkT/VhI0ni5WM7n8ziLBQGpmlap2rKqyLKUFTnnXFM1z/GSKIEQQA4BBIoqkZzGabZYLjHGrU4zTVPH8QIv5BzKsrRcLjkHiqKWy2XTNDVNo5QqisoYC8NwuVw6jpPnOWNcEiXOga7rRVHkeU4IKZWsat1uNmppkTJOBIHV6lUOeUFyxoGARV0389z1PF+RtZJVUWT1tNdfLuanZ/3xeJplSbNhXbx09dKFnU63e3h4cP/eA13T19c23n//w+l0MZ3OJ9NFu92uN5ovdl8yBgQsep4HECCMaZqiKpplljiHpKCiIDEC8pSSnHGORAHrqhaH0ZSP33373XqtCblg6eX51Pn449+stjfPbZU4DVvNrizpb1y/2+62FVVa6a6qqtRsNcLM8yOnNzk0DOnmzcu1RmN//4DukyxPFEW2q+Vqrdxu1putahwHi+Vse/N8GoU0Q4PBbDrxTo8Hf/on/4EVkBFesixVUxRdrDVswsh8PjEti1IqinIYzRdLh3PBMssClpxl5Pt+lmUYa4zj4WiORbXT3VBVwa6WRpP+fDGwq1bZtlwvyFKvyATPzTEwdEM+PT3Vlcq1K7dlSaKEe54ryeLrH6IrnRaC1+2qvbe/9/TJfWcxpYyVqmWEAIIo9KOzcX+6mFplS5BoGEeMA1MRVVWO/IgXUwnJhmRYukkpKQqOBXV7a7ter9mlEsTQDzzXWUZhFPpBFESPHz5qNBqXLl4GABV5oSr61sZGt9XSNL0oiuXSsSuV0vrKNz78QFVlz1+ORwNdK+d6Dri8stLZWjvX7azRXNzY2Dg8PByNRnmeSxJ+rR0Y0BBFjAASkCDLcsNuvPfOe1euXoECmC8nB3v7L149P+ufSYLaqFZ2tjbu3L01nx4fvPIPjyZYQLYdGbKFgJzE8HjgT+eRgA2EFSxIAAEAKXt9NRcVwag12ls7F2/efisqGJckbVLGWKw32tsXr4QJO+3NlpNFq+2lKTfNmmXZSBD3Xj2d9we9/rFpas1WPSfF+fPnO62VNI+5IEhYPTobFklhlbTJYjiYz+fhKyhFWOPlSi2Ik4LAzlo3zfhs4Yzni+nCCcJnZbOhm/b6mupOmBdRlhOBiYqgiCLQZBEjeLB3MBk6kZdBGhJGioIbegkA7vt+QUm0WD558mR/fz9LMy90TF87OHpFaJal+Xw5Wu2u2pXy2fB4PDqazHte6uQwKVDqBgtBUvRSpVTWFF3MaBomESFcNax6s12ttSnFUUQozRkQREWVddUNHT8K0yRTlZJs65IoIUnWNLXdqnc67bffevtnP/vJ8dGBs1xkWcY4QAgqsoyQBCFVVQkATinhHCCITdPK0iyKIlmRJSwhCMM4KopCURRZlgRBSNPM94I8LxgjRUEooWEYUcYMLJXLZVlW4jiFEFJK0zQdj8fHx4ePHt5rtZrtdqtcLiuKYpqWrqu1qq3IkiyJCFXX1zqT6cT3faHThBBhUbBMMy+KwA9cxyGEiKIkCRLkiBQgjmIAYLVaHY4GZ6enk9kkSkLfdWiRV2y72+50mq3VldWtra3V1bVatdrv9yfTqee6gR8qiqpp2q1bt2VRBIwvl0tZVmy7Ksuyqqqqqtu2ret6kqT7+3vPnz/f3z8QBFSplLEg5zRZLr3jo1NKmOcGy4XPKMJYV4CEMLBMJAC7d+rKsiJh2TTLe3vHnuuLkjCZDaLEtwxTkpGiYM4ZYxwJ4kq3IQhCkqTTiVPkHELseV4Q+utrG0WRev7C9eae50WRDyALw+DczlYa55SCMIgNU1PVEi0QBAKnYpaC3ReHzjI0TaNaLZKIBX7i+6HvhUEQMMank4UkSWtr6zdv3u71+oeHx5RwSZI5A5wjRmGW5cfOWZqmSZzV6/Vud2VjYzPLiOM6jFEsYllWu52V2Wz+xedf1muNer15enqqaRohbDA4m88WjINOp6kZerdbz/KC85RRghAtCJktnMVi4bhOTtLpFBQkOz4+ns/mYRCEYUApFbGgqjLnLIliSgkE3JDl9fW1nXPbm2trpmVKkgQ41wytVrGNkilinOUpwgJCAuf89PTs2bNnH//yV3ESS5L0uijpypUrgPPRaHR6euq7XrlUopTmWU4KoigKQihLsjBwIMwVFVJKipymCQUMSBIGQCRFEUexKEmapkuqLOtKnATj8YSAjPACCdAqmavra5euXNnc3lgsZ4ZheL7rustao9potCRJZpwFQRD6hYhAngp5KmYJIhlWcJlmPIwjWZYRghJSBEWiWmFqnqkYqooNtSQpEsJi5Eee4477w8cPHl+5cvUrX/mKX6m0W21O+dHJcZrmlmk1m21FVecLB0IoSmpGCM0yQojv+3kWQZh97cPr1bYe+rOXBy99P5ZEDQJZ1hQvOnOX0Xi08H1fko3BYJLnJPBT36XN1qqu688eH79mki6Wp8vlglLyja9/TTf0Dz54fzbzPDcyDJ0xQAgjgEAkQMCzPFuvrVy+fNHzFrKCanVL1+WKbTZbtf/5f/lDZ/l7p6fHv/j7j+7ff56maZ4yiJIwTwUBY4hb7bZZMiHmUOCe78yWy1J1vbXabK+1SZ4tg5lkECTlYUxFRUAA+pHHGKMAAIwABLKkCggDxAHkFLyWXArTNMVMnM1muq5xDl3HV1VVxGIUJbpmtpttwzSPjo6fPX3BgWBXGqN4yBliFHLAGYecQQAQEpAgCBAiziFDAHBOcpLlWV4kgsCrNWtzuxsm89Gor5uYgfT5i4eXLlx89913dndfuK7fXal/5avvpUl6enqc50mWgYKwjc3u1tZqo2mPRv3dl7uE8HK53O10PS/onU2Oj86+853fvnrl+tOnz/f3D/wgaLUahOTTufu3P/9bVZMajXJOgkuXd65fvzKbj/zAS9NEkgWEUBi5SRLO5hNJEba21jud9ovnu/3BmaLBgpaRUAzHp4a5I0D58Hh3MpmEYbhwh7Ztt5qtNJOLgkZRrOl6GI/6w5eEkqIgQCDtlVIbaHE6Ojl5OhofzaYBpUTVoCgKiiqallkyWiWjNp338xQALrTbjTRNFstFGA+ylAlSuJh4gVdkqUB5gbHIGW41VyVRfLH7ZOFMBZGurLRr9ToDIElJEGShn0uyubq6feXyVVFUozDJspyQAgD26tXuy1dPTEtRNWxX7SvXvieJyqu9lw8efl4plcqW7YdjackFTC5dXnn2/Plnn3+6tVOuN+xqQ1CMvFSWrt7YkFRy/sJGp73FmLpc5I8eHoyHfhgwQlRa5JzhJM6KvIiiSJYlVVUILSBkGANN0zDGAMA8T+I4wGEQGoYhSRJGmAoYAZSDjBQkDmMiEUmUSEEA5REIi6zgjEMAOeOcMhEJhHBAOeQcIQQ45pQRQgtGGWeMccghQCjw4sAN4jjN04IUOcaSqmhZnGRpFgaRu3AZ43leCAitrHUZvRKn0XgyPjg58nwXQnT92k1dV5MkibOkyApOOWGEMZqzLI3TPMsRRCLGAhZIUVBGGedhFJYyo1wuYVEUJVHTNYTQayqzIAiCIMRxbJpmtVolhAiCgBAKgmA+nydJwhhjlAVegEXx9fMhy7Isy6urG41mwzSNOI3yIuGgSNKQ0sI0y2EYhWFMCPeDMEmygvCc0DBK4jiaTObHp6PADwFgWIL9wQhCMBqP+/3xaOQ0mh3C2N7BwXA4dpZuFGVBEMmyYtsVxkGWF4tFgAJBlOXlciFKWDcMCFAYxPPFLAiCPCcQYlUREURZliMZiaKQ5amqyJ326nQ0H41GB/sH+/sHK53Ndmv1wvkraZJubm5LspgXmWmWBIGnaZLlyXjce/jii/lyLKtyuaqpmlCp6FlmmKZRLpfcpZvFSRgE5ZKlK+VuS3SXDic8jfjozNt90pfkiQAljERJxqoumRVlY3OFATIc9BVN5RxGcTyezOM4tSv1JCNp7gMGBUGxLGOxDMJoL8/iZqtUsQ1DF0vl0taWKslYNQUO+HA0IwXS5LKIZVXUZVl+/vx5kcKrl25OFsP5fJnEUbvVbLebEIFSWRaVpu97pbL07ns3H9x/sH948OL5ERQlhmBSFDnPkSRImogkJEhI1TQkgDDxkYCxjEQR+YGbhnEeZ+naZqvRWF9f1zSVM444RBBhQdJV3bLygtCV7opuGMvFPIrigtL1DUgpK4oszyFlFEtg5/ymZeqaoXHOFFW/sHMVQXGkVUQsbG1sn9s6r6pWowlu3LwRJ7GqawACAAEHgFIGOH8N7+WUc8Y1VZMV2bTM3Vcv+r3RdLLwnVBE8vb6+c2N7uZ6GzL95Mj5/PPDwdgxDbUVa7oqqbIsiXoOTSYJklISRQUglBWZZpqqjgnLNUuQFYkAYeo4J4NezhnDaBkGCGEmSEavVwBk2tXJzHWDNIgLUTYJSZZO0B9OJrNFTtl4Po3zSNHl9mqngDUv9XnsQC4mUVrRym27Ppudzpa9qddTTKCXZSZIAKoQCbN5Ypp2u1mZtYPl3KUFILnIiWyoemXV9rXiMDlDHAFCEUaCIKqS2aiuAi6tdLZMUyc0d3231apFcfjw8YOF58XJfDgaAgQIKTISu+Hy8PhVnPgQoCAMZH1D1oXlcno26U1nI0FkSMO4wDQtJFWWLTRxe1SgzW4DqyRNMz9dWrbW6FS9RUA44wBCLGJFlTQ985cZoRwiyjkHXBYFwAEQkCyb165drdo2FOBf/+WPTk7OTEsnhPlByBhQZElVdCRAADijVJYUAABgEACIBQwB5IADiDDGjDFKKWUMQEgI8YMwSTNZFjkHhHJCc8o4YTCKojRNHceBCGmqWqvXKSMFySmnjudmRSYOBgghRVHSLG42m7IsN+r1Rr3eaNRNXcMCKlklyihjVJblJI7zNFFkSTI027aLnGZpHgVZo1lVldfNw1Kn3ZBkKcniMAwppZIsq5q2WMyDIKxUKoTS+XwuSdJ4PB4Nh2ma2Xat1W5zzmlB0v+v7wRjnKZpHCeLxTzPs9eOiqLIFy6cb7ebjuN6nlsulySphkXx0qUL9Xo9z7PzO5dqtcbHv/lVFAeyjK2SaZVMxoooShW7urG1Rmg8mUyLovD8qetOy1ZlZWWt2bpCCJ9NF4f7p5sbgqHqWU5l0azXUL0pjEbjXq9ftiu1WrVcNjudFqXFbDaJ4+i1cbexsV6t1SqVKiUFgLzfWzRbDctsla35YNA/O3m+tbW1nGeHaNztrqQpO9g/KQpCCNnfO15ZXe12u2k67Z0Ne2eD5cLTNdMwDNO0oYDD0Ds5Pp5MZ1lKrl27VrKqhwfHrud5rmuVLEVRsIi7rVUJK/uHBz/7yU8//uhjhATGWBzHw+EoSVNRlPr9A8M0GeOu66ZZCgCHEDHG8yIPgzCM4qIoBAEhASVJqmva5mqL0qosy2XLkmVJlkRJFBXl9VGolMv1eq3bbpVKJVlWHGdRFLmERTdwvbyAgjAcD0fjyXLpOEtnNp87roORgFVta2tT1zRJFEfD4WK+oEUxn808x4EIYSRIWNR0nVGapUkSx7IEZFODopCCIksJ55xzCCGXZElR1bwoGOSUsyRPM5IzwOI06a62P/jw/WarWW/Wa816FMWL5bzRbsRZFEbx8PFobXX15o27y6WzmC8lZKVJHvksDQBJxSIpxn2nVCobqh2GYZEnjOUAFWmaAiKpYqWka4Tnfuh7yzArMp4jUykPsznIsQz10MuyhFpW9Z231+IkPT4+kSXDLtfsanU+X4ynU0KZHwSe5wGIACgEIQ1idzxfHOw9zjMmilpNa4e+H/hEkS1NLm9urW9uiRDIgIvPn+1NJkvOBEoEzmRRtCRJIYRMJ8FoNEOIm0Z5fWO1Vq3/8pefnZycQYQYIZQSAACEQEBIVeUsS2bzcblsNZu1RtOWJOT5i0ePP7t998bm9kp3pbpYTpM8Kdsrvf704OCUIEIggQykPNSwpGpKRtIcpERInXg+WgyW/sxzncOzg4hEVCCAM1nCkiAggLKUcA4FQYACQpxRSmzbrjWqoiIGgb9YzBmjCAJFljVVJYQGvg+AzCiL/ahiVqr/L1Hv0WRJlp7pHelaXC0ibuiMzEhZWVo0phuYxkAMYJgGwIGRhHH4R8gfwAVpXFLsxzhG2oAkOOAQYKMFRHdVl8isShla3RtXX9fqKC5ieuiLY+5LX/g5/n3f+z5vq2Fb1sXZxZdffl2vNSDEpukKwaUUUEomlRQCImlR7Va2U5aMMYaxRikEgMwWo+9esiidjUZXeb70fCpBejM5u7hiWRrlaVyVvNGo3bmz8+TJQ1axw6M3JyfnwWplmtpHH73727/9m71+54svfpFm0eXlqCwrhBCCCEKolKr5NYzIl1/9ahUs/JrdaHkKFVmlbe/ecT1T09GbwxeX10ej8dnNzTCMQiWl79c0TZ/Pl7pu1rx6vd7UNKuq5HA05bzCFG/trK2vNU3bStJseHT2+vWhZZobg612u+26rmEYCMH5fD6djaWqXNet1xtJUgIgW616UZZRFHW7fpGVZSlbrfpyGVxdDCmltmO3Wuj0aJalkmpaq7HZqLdNQ1cK2LaBkOr0/Hv39sbj1WycLuZFHAfhsmAVn00XjFVpnhKKLcve3N7t9zYM00nTMljFP/7xrwjWGo2WkuZymS7n8zwrgmAZxUGaxlyW87mASHmeM59F46ulZdK6379/706/110uAwgB4+HLVy/PL86olt65u6Ob2vXwCMC8Vq9DTMY3yyjMex368OG77dbWzuab6TQuciCFOj85+eLv/45VRVGUECrPcwhBURyUZQYhMC0NYywEBwoRQUiWpEAo0zQhgkoqwTivGOeCYmLohud6N6NhkscaIVXF1O3kQUiuOEZYISWEKPKCEIIRkkpKpaSQ8j/cKQBAAco4jAGAAECkMAIISsAqjhA2LbMqKiCVoeu2ZSGInn39zKmbum3cvbO/WC2Lonjv6XsQwjdv30wn8zRLDdMkFHMh4jBMolRWCiAFMMAQCygwUZiAkhVhFFFCpRSGaSghpZScS4wxAKAsS875fD4XQjSbTU3T0jRfLpdxHEMIKaWIIgiqW7QeAEDTNF03MaJRmI5vZhArgASEMitixkstTipWCSl1w/K9mm35tu1AjCshojipGG80W47jCMEIFUXJ5ougqtgqWKV5zDhbBcHp+YVlOF7NhzgDAJRVKZRSCigliJg6ngAAIABJREFUdMOACOZ5zlglIrGcBfWWLySLopQxQYjmOH6elWVZ6BrVDR1TvFwtRjdDBFGwim3H/P73f8Nx3OVypWuOphmW5VYVD6MoSSPL1iilCojpdDS8OQ/C8Xh2keXZ8OYCAgwB8TxLKTmbzlarVZomvCrX1ta2tzfv7O5RYGVJnqe81Vh7+MA0TWO5iKbjebCKwySKMiwhgxgEq1U2LCvGlJJVJQnRNd1AROccVJxbhuV47vVwEoWrOFr215uOqytZ7N3Z7HRrJRO1Vt3xTMueUWy2G+ucYUvzfbt9eny9Clffvnh2eXk9GU+U5B988F676ygp0jxO0hhh0GgYCLe+/Y5VLBQiSTOeFFVSFHbdrll1KZlUlYLEMImhaRgQ3/Zt4nJQGY5ma7blGGkeD28YhKDVbBANIwaWy9V4POn3e67nEUI54wCCMAyLoqhYdXF+ahi6YRkWopzlSbIUsuCCREkohJRCAkAFJ1Lort+yrZ6m+Uphz6/tH9zTTUPXdAWAVArCW5mlqqrKwDqvWMUq0zYUUEooqFDDb3qebxtOXuaN5m2MFPjV51//6lcnR8dBwVDJoITMdlm9Bus1h2EbGMTwWoRonAteqfsP3797b/fo+PU8nKdFnKf50fnZJFjNFvM4jXXHrCoeF9nVeIwUtV3Xsr2Ky5vJ/OxiqGuQSyAUhESzXXe+iCfzqXjLUpa+PHrBhfJrjUa9TaHuu6ZbM4IIccnjJGMQF1KuYt5b20LIeP7shec2e/1131nTYTNLS8VoXogiKRzP2d/tPD348N6dfQwVUkAJRKG51t3uttcxhgArxqu8TIkGzy6OgzCGCOmmGefJ2nqv3+uWZVnkRZQu5ZhxxpM42djsQ1St4vl0tQyyvD9oR6vF1WTCVUWQzmC+iG+gpnKxIYgvcJGy2SK6XsZdSCmvpBDSrrmaZXGI/WYHED1YhnlRZWlObEIIhhAyxjEmhmlIKaUECGNCNAVQWXKNMkqoRjUAhJISKIgghhBwxqGClFCE8S2jCUIopCyKIisKCJGSSimFMDZMg2oapZqmaVLBOErSLGGcKaWE4FLKVrtdq9c1jXJeaZRSjQCl4igajUbj8Y1hGpZl9rrdRr3huk69Vm81m3yt77qubVuGoSspNEo0gnWNmobuOlpZMClWtVqDErpYLMqq0Axtd2c7L7LpbMY513TdsizGKyEF1Wia5mVZzmYzzipd05I4mc0mSRJblqWEKotCCGHbdrfb1TQtz4vr62vXdev1muf5rmu3Wo00TUejEeeVrmue5zWbDd+rJXHy6vUrwzDKMr+6HNmO3um0Ot1mu9NqNBpCckPXGct1A5sWyRaREExwFQQBxjSKMqUgIVqWpW9eH1qG1Wi0er2+VxQnpyc341EYBuaNcXD/YHt7u173l8vZcFSOxzdVVUop+v01y7Y0agOiAAScc16RQgElzKqgy3kJ1fTuXf/Jk0cKyOurk5cvD5vNRrPZqtc7CGizSUAoLXJOsJ4lJZDE0G0pkWk6g3V7dD0ucpZnxc1oQrBm21a93tja2qGUZFkWrcLBYGCZFgTg2+++nc2mlm1TQpSScZoUZSGECKMxpZRqxLYt13NrtdqtGxUhyzTXEcRhEBFMdd2glPqeV6/Xq7LQNFrzfF2jtm15nocgvE1mRghihDGCaRRMkvj09HQ2m6ZJkqRZXjEm1SoM0yyTEuiapmn6nd07nHPOGVQAQhjHsRSSEqJrOlBKKWXqOsVESbVaLoUQACjbtht1u9vxDENbrsL54pBqpoFNiAzLNk3bQBVO8jRKoygO8zKTUOzu737y2cd/9KM/NEyz5NV0OhFCAIiCIKwqrmtmns3iMM9T7jktS2/UvbXZbKkECleVhl1Tp2en141G3ul0wiDAGFqWVqYFAKTdWHcMnyIKRVnEcbSsFISW0TS7jTIjktHnX799/fqsKItasxmVVZIWVYEl0xCwDFqzDGDpIk4zxzJdpyeESpL5KrwYjWbzeXh8crJ/56DV7Cxmq6vL2XKRNWr9Rw87Dx4+jMKKYMux6mki00RcXFyVJeh2wf6dO6ZlZlliWUOENM6LiimM9Fqttb62dnpyFgaxEAIjbJr2bUwJITiMQjRSDx8ebG1tGYaeF3FVlZZtRFEwmQDT0Lv91gefPL1z952L6/HgzQkEZHhzc3x6NAsmq3RFNWI4tOKFRDKpoqvx+edf/yOUMi6CetuTihVJDqVCBFiGoVsGY7IoGEYIQqyUPDg4+OjjDwxL/+rrL3/8t5eEQEyI79lCSorw2lonTUtK6Keffvzo0eONweZ0MgvDIEliBBCCFELEmBCCIawwIZAAxgrOeVXBLK00jbiezSrOGEdYpNnq8jqczM7LKjctbWdng2qoqorZdHVxeTQb39iWVxQ8jovT0zPLMlut5s3NTVXp6+udJ08evPf+U6X45tbg3XffOTi4zzkXXJYFRxDWarWbmzEA2PEcy8OYCNvTieH5DXz//j3L1vMiAbhI4nA8GY4nN1mWGYZhmCZjYjqd5TnHSHMcT9dMKfDh4VBKURTCdZxhv5lm4WQ8Xq6WhPiuW7etlmXWW81uu93KslRJmia8VvMd19Z13XG82wZ6lhZlXpqGbWgOgnR752A4nP7kJz9njOepuEpnq0Xi1exW26Oasmy8tdOrSppnQNOgZXqbmzu97k55F2Yp/OnffvXd89dxKGzLsGzN8+2KE4Ix0XRCDV13fG9dsJuvv3z76aff63a7R0fnECpdw+vrfc83V4GRZU6t7vd63dev3wyH17/6/AXFxnq/98nHjzrt3V6vl6WHxydvLodnXJQbW513PzjwfG++WCxXq6JgnU55Z/8BQT5Bmmt3NeIoCalGNB1wXuas8Dzt6btPPNeLo/DVqxdVVWZZVbEKIYwwCMNQAQmA1DWNUI0UWcGKKktSQijGSEpZVdVtphKCSCdakRdxGFFKb635hNzmRQKlJFJKKsAqLoXCGN/uU7ctE6Bu+WO/Xm+h2UTrtDvtdns2n4dBmKYpBFDXdNMyG/UGwvDk+KS91rzzYO/Tjz4pymIymYiSm5b1/jvvZ1Fe5UOkEGCQlzwJU1ZxDDCCCCkMADIMA4JbpBZI01RyoQS6TRpijCmldF3TdQNjUhTFrQnVMAzG+GKxlFLeWkoYY5wLQuntHIZzrpSSUs0XS1aJKIqJDokGNQ1DLIWspvOZ67vtbqffX/P9mqFbQkpd0x3HpZT21nrtdkNJwViR5ZFtGfWaW/PdOI6W87nn+yXjjU6HV6IqWZYXpukwJs4vL+fzRVGUjUZTSFFVped5cZwOr0aQAN3QDN2s15qmaWmatZgvhJSmZQCo8iLDGCyWk6vLc89pdJpr+/v381i8OXzz5u3J1sbO+vogL3LGCgWqRqvn1x3dgJMlgZgVLNJNWFTs4uKQYMO2/XarF6yixTxwbFcytVqESkBLd3YGdyzDx8qMWPLo0Tvvv+founV6fHF8fCYVy3mYlYtVGHBRAqAqLrhQCEGiUU3TJQQIIkQgqATEBBGa5UWUZFlezhfhKhBpFkgguRq0Wr7rtlrt5uag1DW721zjHGNg6Nj23E5V8DeHr5MkiZNgOr2pNQzHw4TCIFpGUbCxMUiS+PD4zXw5lKCoN52dRhdg7WY+5VBotrG20TVsU7eMXr/vezVdM0UpWMKLKLNss9Gob64P4iAJwxXB2PFsCZSQMkqSyWTSbjcd2+60W1maKKDazQYXIoiD4fCqv9ZfG7Sphper8OLqKElS3/M1DUOIISRIkSSpigIAZSYxn4yDmmdbhubVag8cRymFIFQAQowc15GCc8Y5weLWOqUAAkgnxp2dfSEFInB7YzvLM6ppZVmcnJ787CfPRzeBFDVdV1zKZSytuqu5Dd2vG/U6sdHu1r7nNJIo++qrL7e2Hn7vs+9jYn/xzS8OT88ynkjIAFFMMsM0282uaTq26dlmIw6yJEh1w+RczBfLxTIYrHe3d+5cX5+neSiVJmGlAGt2apViVzeXcZr21wbYwAY2w9SZLpyiKiCiuu5XZRlE2TKMfW+v2WqnoXr74rVSR+88eVzzagb2ENQUKQK+XEyD5u7aP//933UskyCgpFQAIoU9ywMIYgwrUUooPN9bBNMgTGbzpZBSM/VKFK1Oc+fOTpokF+dno/G44lmW5tPJdHtnTcEqTpOLq3GUxoO9/ULgeZBSE+KqwFVMTCBxMY/OLRcKDky3+vbNP06ml4P+7nwSlKX44IOPkaGxOCe6gYhEhOcFz7PCtV0pBVBAKcA5D8Po+Og4ThLfrwkp8rLUCDG4EFIqAIACUirBhAIKQYAgBABgRBBGSqmK8aKssjxPswICqABQUgkhFACEUKpRwzAajQZEsKzKOE6EFJRSKQWXUgHgup5lWWkSSykQglSjACKg4HQ2zW4mCoiLi0tDNyAEvW6v3WzZjtXrdfv9frvV1DUNAmhZpmmYlNBarVYxWRScahQhbJg6wABBmBV5mqZZkWGEOWdFmTu2hRAqiqJWqzPOkzjt93rra2uvXr4eTyZREGxubbmOa5nG1dVVUeaWZXq+Z5r6YLBmGIZhGBhDhACAMk1jTOBgY50SYpiG49hxHM1ms+vrK6VAmqXjm+nB/bvrazu6oUFgsAo2m52yLN68Pk6SGADQ6w4Yk5IrSgwpYJ4ygnXXrRFiLGYziJTnWZZNsrJcheOyinUT9dc7lqVVLIdY1hv+1vZGFEa6rnc6nTiOgyCKohQjbFpmu9mHCFVl5Tnt7U29UVtLkrTX3fnB93/3+Pjt9dVYKQwBrdfa7737XhTHaZINBoPlauXY56PRCCGsaaZgEmPa7XTv3YtN08nzXNM0hBDGpNNpb21th8EKI0QJch2basRxTF0js/kMImAahmHoiMI0ieM0xgTpumaZZr1ZbzRq9UYNIogxpoT6nm8YVpkyKZTkqqwqjBCltCpLqlHf8zGCCEEEkRScVSwvyuVyNZ/NLy+Hq9UyTcLpdDqbzqbTaa3ewJoel6zV7tSbDVM3b89TqYACgHOR54USAkIghLjNVsaYGLpuW7bgPK/yKI4ghI5tt1qtZtN1Pd0wtCyrhJC2bVpODWETYVxWBVcqyeP5cpqUCUTAds3HTx4/fueR4zplVVUVMwzTdWuapksBVotwuYi2NvYcy7m5njebLYJ1IPSG3+NcJXHVbHh6zR1dTaMohXBRZrnrOaZhl3lOMPJdX3CZZ5IQQzKjyinjAkrdtMxuC83ms89/+UIqwAUKg2ma5oiQZqvfaw8a9SZnOFiy5bw0LX9nd2t7e2u1CifT69G4sZidFllc5W4SaZKVp6fjLKmkIFFULFfxchVDZRq6peu1ZnOwvYVcp1eWFaW4KDkXqYLi4ME+V8Xx4dtvv31RFrzb6d6//yQI8p///O8IpoQQzgElhFBYVaWmaY1G6+Gjx+vr3TQJMaGDwcbTdx+fXxyfnl1CIHTDvHdwz/LtDa3vtjzH9b/+5tnF+JhzXilRVQArS7dJf6un6woQcXJ55BgG0enjp3fTKA9mUZoURcrKTOiUIqIYkxBAKZQUoub7g/X1OAmVEIJXZYF0Q9M0IkuhlKKabgq6vrb2Z//pH3favTwtRqNrALjrmmWRQ8A0YmKMhFBCMAAhwopQ1GzVXcc+ObnknCulKyAA5JgoiKCSVZzEjmP4NcuyKdWQbgCE63GQp1GSpkWalGGY/s3f/L+GYaZpmiSJppF6w0+z6Oj4DeOFkOzBgwPf9+fz5du3R6+HJ+PRIs/FV199vbOz/OizD/06gahYBGPHg65vU40Tih1CBoN2XjiEYC4qweubm9tr/XUpkZJkOguqQmjEVhKzSlDqCC6KDLx9Pby8mBdlFkcRQnB7Z6sqxMnR/PI8uH+fulb//GyxWKzKggDPjgP56upwfX2tVqtnWcpKTXKrKkS93ljrr29s7GrEG+7PLMu6tSxeX19eX08vL64BFI6jRWElVZmkoW2bVbYqs8u13qbr1AxNT5N0dHMlONnbf7K1vX58+qZpur1ev1b3TcuwHGt4OUrS9PGTxx9+9IHr2LP5jWHgVstvdxqWrTFWPnv2Tb/X++DDDxuN2tnpeRSmp8fDYFkevhkb2tn56fzFd1+dXrwtquiHv/P9za012zZs26HUPT+b8woobltGr+5VikVFBk6Ozhk7Ors4F5LblmmaRvfu+vc++tC23NOTs4uL8zBiSgFKdEIhhCIMIwUEoUhKTjgjshIC8Kpgt707QggGSCiVJfmUT+NVlKfFrWhS1wzDMG4hWkIIKSUiAjLGGBeME6kgAECBWzowUPCWafPrCyKILdN69+l7P/jBD87Ozr744ouf/uynnusbuq4RSjCGCGqEzqdzAfnGxqDVarWbnefPnz9+9PjP/uTPkjBBCkGENErjJI4WAcQAYKCUhBICAXRdIwQDCKSUnPNc5pJDVopbMMCtrKvT6fp+7eTkpKoqx3GklEVRKKXq9TrGWCm1WCyCIFRSYYwppVJKxnhZJhgzBLFGtbLKpQKWZWCqhIKmspqt5vr6ervdtiyHUkqpoWuarhs7u9vNZqPdbti2qQS7mYw4KxAUAMon3XfWu73JbJqXpVTgL/63v5zOVptbg1qtoRTSLKP49rskTTvdthAijCLHczElFS8JJUJIAFCtVvf9WsUU4xwRiJCESiAMIBJM5EkW3MKdzy+uFaeCUylwFMZJmrqujYnUTbQGm1KVWVHVmpYz0ZfBBFNoObqULkYGRnS1XM5nqzjKmrWW5mtQIs/zoCSX56PBYLPmtTAw4jAPg0TThGk69+7db3XqWJdJOf/rH//f48m1bZm+aSqlqqrK8qJgRRhHEGYAYAw1LlhZVRBj23Usx4CQA1g5jme7vuvUa/W2adQhtDTiE6QDpZuGJSqQJuXm5rbk8vjodGt7wFg7LZbD8UX5VWSYlLGS8yqvoslk+uz5cy5Zre6FSfqD3/ze1u6dl29enVyeBlm0ttYyXZOaeq/fMAxLCnA9H1cJd3VvFc0k5w3fgwjXmt5af922bEopQMCtea1uu2IVqbDr2ptbGxjjZrPJBJOQX14xBThAMopXQTTPshgAUVbZZHZDiE6JqROr4kIpDCANwyzPyrLtN5u+5zlFVRKMHduUSgEJDGywshRcCCEggIQQoBQAUMe6XXcUUJUoPdsrqjJK4r/98U/+8R++mI8L2+i129sSV0G6yKrQbbS7G5u93lrBIYbmkwfvtuuD+WR5fDKUwqhKreYPGvV1yzpfTpZhPmcw6/bbmgmSfNlq1dd6nZrXOasup4I5ttWoN/u9/s7WztbmOqHqxbffzGYjCTDRQHet8f0ffC+vstHk5vD4CBCQFIlZtxfRYjFesqKoWFoKiqmWp/zozeTObtlp+P3W7qtn41cvDmVm7O/tr/U3IdA0pDc8Or9ZplEkJQOQQgiBgkoioJCl65XgecUp1QhRAAnTtB3HdV0Xa8CwNU3bZrx4/vKbJE7Go+FiNnXcA8c3haoxWRZVZrv2eBpcXo/3Dh5per3T21ol0yQrJZaWrZseliit5Mowrc29+ttXh0dHLzb7d169OFmt8oKxBw+ednsDASqCqe/3ZJGXZakUzzMOIbBsq6qYUqDdbm9tbSOEr64u0yxh1e3WqpuGJBhBAJQQUkgppQJC3aJvBORSlLefSckYFxBihBBACCgIFBAKZlG6WIRJVhCCpZQVZ1IKABShRDdNoSAGEGFqOW4chWGU3JLZG61uXjIFsJRC0yzTtEzTEEJdXl2NxzdKCUM3Wo1mr9dbW+v3+72a71umadmuVCAMEi6k63n7d/YUBKysuOSWY23XdqQQaZpGUWTZFtW0W2UIxmQ+X3baHU3T5rPZrd9mb3fbcTwhxNp6n/P/HyTQ7bU550VRhFFelJlhGKtgYVnW1tYGxriqqjiOavV6q93or/UYY9PZtCxZt7Ph2V2uZLjKFrOZ53aBBGFQKoVbrdaTJ09vzYo6tVzXR4gcHR1OJhOl5N17e61WvdWsXV6dJtnY8zETOgCo129alsF5VVVlo1nrr3XzLLdtp9dbi6K4qninbY3H43yxcmzPcVzTcwzdGaxTjPHV1dBzm/NZ6Lr17a07ezt3DUO3LRchYluuZXrb23u9XuG5dcOw4jhBCAsh8yxfLpeu5z18+LBer92G2THGlZLj8RBD0G7VG83dqiiqqkTY+PCDp4hgBaTgDGNYb9bLIi+qvNvruK5NCYmSKM/TqqoQxRgjDKFSEsiyXnN5KYqiwlASSgzDgK5FKNU1LQzDYLWaz+cYIVZVw+Hw6PDo1as3L1++xRj1eg3f85UChmE1Gq1as63Zbqvb001jOZ2fnJxcXl1KKTWNGobBGZeCC8F5WQEFNE23TUvXdUIIY4wJjikxNN33Pcd1AYCLRSAES+LMc+uEaghhwzSyooqzOM2zxWq+CBYSSa/mNjsN3dTKspxMJnGa6oaxv3+XYA0AiDG5vri5vhw9uPvYdbzVMlzNEwgKALBp2BrGQhWCS00j7U5HKUkIhoZOCK4qVjEhCyZkAIGiGnUcl2Jfp2I5n0guMaAGbXoWEZ7ZarWOTo7++q/+8vE7T3b2tludjql7QNq6bo1Hr759fvz4yVOD1mtuHwFPI67vNL/4ZZAEyWBz9/DVSZLcbGwO7t1bMwzr+PBseD2X4s2Dg/csYCyWhRB6t7f78GEny9PVajYaX8znQ0TEb3z/I0yrPA+ePfs2WGafffobOzsHea6Ojy4M0+Ccj4bDfq/bajVuxqNWu/7w4UGntwYgXAXh3Xu79brLeLFcxdfXN0qJwdbA0ujV8JwpBQlNiiAtVpVMbb/mep7r2RApqmPLMsoiA1AgDBRUlm08vv+OqNRkOAMSL6bB6dFlHCZpUlqWnWd5VVVKqTzLptPp6OZ6tVyYOi3LVIgcKPM24lGw4uk7j99/7/27+zuvXr15/s23EGBKAYYqzyLHrq2vdxbLZRSJLM+zvKAU9vqNTz59f3d3+6c//enh4dl4MnEdQ9MwRBghKITkQtVqfq3mZllCGdQNrdtt9Tu6KHES54vFCuP5xcVFlpWMSU1HjYYjFX/27OvTs0PHNdfWeq1W8+r6YjqZzeaTyWQ8ma7KQk4n8yyPm13vzr2e7arp/JLzyjT1VQjSnEoppOKWqeuG7tgOQmR7e7fZbEsBHz4s7zGAkFYVsqpEVYqDe1wKBQB0Xde0LErJaDRcrZasRMFqkaZpr9ctczqfFi+/u5jPZ4ahrxZFHMdv37w9OEgH6+tlWS1XqyiKKSY1d6Pury+mwXy21HW93++3261arfbV11++fPny5mbEWBUG4otfvgVAYgxbLTy7Wbz+bnn3buV6bpomw9HEtvXBoPPuB3trg7VlfLm3d+ejjz4JVkWZqyLPvnz2C12z//hHf7K2Xjct/Z/+9sez2ahiWatntBo1qfjJKTJs5Xq00/N1fc+z61f74/Oz4cnR1U9/8rWU7PLqSLdgf60RrDjnU4zBb/7gt/a2O9NxlSVco3aVUQI9qNjR21NdJ4ZBKGGDfmN3d7PfHdh6Gwp3OY+vr4aUUkKoEJyxEgBMKbUsoYDAGAKolJK/rmKEAELyskIKQAAwRGVRrLJsBYBhGLdqwtuf/tvQkluJAkIIACCBklJAACEAECCE4C2U7nb5jwhtw9B3dnYfPHjw5MmT7Z1tIcSzZ8+UAkKI21oCE0wJYaxaTOb/57/9P253pf39fZbzLz//6vpsqBjY3t3qdXtBGNxcj9I0lVAILjBGFFOKKFCq4hVnHAIgCVUCci6VUrevgBAihCCEbNv2PK9Wq1VVdWskjaIoSZLbwZCmUcYE5zzPc845hIgQTXAhgQQKcMGoobmeo5BQiNfbnmEaUnHHNYsiv7w8F0JZltVstvy6qxuUS1ZWQAgmZHVydnRxccZYvrm5effufpKk9Xp9c3Pn/OLm5Pi03WvakimFyirHGHmeW281TMNsZtlkOpFStlotxnlVlkqpxWKZZoVpOlEUFUW2u7th2bqU7PTipNloPnh8kATlxdnwF7/4/OmTzzbW9lgFlsGiOmKNhl+xFCDmeCjJ7LxcXY6OLkaHpqkneZTlWZ6zTrvuOa0oyAhOoIKCCSFUVYoiLYUrTcNe662buhEGR8+effPyxaGSkFUKYTLY6L/74aMH7+w3Gq1lsOJSqIpJJYUUFWMVYwogTTMgpFWRZUUWxlGe50pJgiGEEhOo6eZsGpbFyWS6FAINNgZJLAxN5ZpIREyQYRrOKgh5WUnFKEWO6927vx9Fy1W44IuSS4YQAAgsV0GSZbZtm4iWXFqW0Wx6d+9uT1fXp9ejIJ1Qk+qW/vbY5kJlSREHac1uPLjzSBVQMHY19ga9Qb3dthxTSFFksWVZtXrNMHXT0FhVhatAcJbn2enZKYCgqApCaVFWo5txHAdZntQavue6QIE0y4qiKIpFGOSLaUCQTvfuUqqVZXl+eZnljY2tNcY4JRhjiAkBSgkuqoopKSk1AQJA3pocFJAQK8QFqwpmGiZRMo+KJMiQIg/2H21sb7X6rXl88+3rr18dfZuVTEDoNvxmtwUlJTqdTCdJWH70/sdNvx0HebPW/eSj39jeG3z57d9/d/T18fWrrIgcl66vd5bLURKG+1sPkmipUfQbn33y8N7je3cO2s2W59gISlO3NWJJgCTjhub2uoOjk8Pr6/H1aKxpOmNKI3ZcFdE0jpdRGAZhtPz4049q3haF45vrSMdDUZKN3haodJbC4XlQxXqn2at79c7GoOUG7UYTAqEkkwhRqstK8YorBQEEFCLBGQKKGtg09XrDXxv0t3bX+4MuhOIv/vd/+zd/8+9rNd+xzM2djQ8/fq/d6rKymk/npmV8+NEnv/rqxeXo5tvvXtfbfqvVj7IoTYNSlI7brdcaa+vr2+ubnumxjPOiGmtzw4KWTaJQvHmjcySoAAAgAElEQVTzwjJdz2v6jY7jeAbV5sPLVbBSrKKapmm0KErbsTc21v/wD//wwYOHR8dHX3751etXLy/OzyglVKO6rls6pRghTZdCcF6xknHOK8EBgkyIivGScakgoRpGBCEMEAYKSKWAVJwDwSHjqijLW68CAEIpiQlGCF9dXROCb7e4LInjKCqKwrZtz3PLklGqa5qGEQQAI6T1ej1D11zPn89mYbC6GY1n0/nh20PLsizLtExTKkCo7ri+gqjd7hCNOK5DMKEapqZumYaQgmjUtEwlVRiGZVnYtuU4dpqmjJcQyq3NjU6npZSq1RpCqCRJAABBEFxeXhwdHS8WC0Kw57lra2tPn74LIYjiYD6fttst09Q1TVsssqurC9e1G402pVg3jF6/CyGdz6Kz0+nB/fsNnwpZrPd3IBSsEtfDC86FkJxVVZwki3zpeTHG9OT06BbzquuIaFLBvL9epyavRNLttQkxIcKaRgkmUnEumMiErutUo2VZmKbpeZpp2ErJKIoRgghBCeR8MVMSUEqzLD06Orw4P93e3ijKjFK911trNBqj0Xi1CjgXQsidnZ1Hjx5hjC4uLiaTCeNlkkZJGq1WK4QQgJs3NzdRFO3s7Oi6JnixtTlo1H1NI6t5kKYJpgQBw8A6ooggQgnWKTY0xwOmRjFnZVVmrMwRBLZp2q6t6RpUqiwZq4QS/PbUdl0bIiyAWs4Xi9l8sVhMZ7PZdDabzQzDyPL8+fPnYRCzSgAMu/3u9vY2xtg0TM/zDdu2HN+pNaIkvboYHb55e3FxPl8sTFOv1+uE6IToClPIKiAhwcTzHNe2dU1jnEslb/WKlBKIYF7kcVyEwTzLc4KpX2+WXAkAIEGVKOM8TLOMgUqzKKIoq/LD45P7jw8qVpZVxRhTAK0WoW37lGhRHumatb2xS7CexOViEZmm3ai31/qDNM3yLCeEBEHAOKvKUggGgLJNUylSVrmUIsmz6Xzq+75t2VUV12ptQ2/MJrHvtNa669ej6353672nnyxXi1cvD0/fnDl2A0Ijisssy3TLevr0Xc9urPe2olVy9Pa8zBXGZD6fnBy9yRLUaj16+vDp9Ob/mk+Pa97Ovf3Hnmcfvb0Ow9y28jznNY96TnPrk3vHR+f/+l//rzs7W1tb/XeePH17CK9HR+fnhxjD/YPdv/yLH0upPXlcUkp13drb2+902kJwgvHTd59sbgy++OLz9Y3ug4cHZZlOZ6vh8MrxjCDUlstpEseGZWKEFovlZDHlSDq+51qWgqDRcnd2NyaTsKpKr9aFQJRVMRnfIKQoRZOybNWb/XbvnYePR1fTNy8O3338/vtPPmL/RL5+dXRyeHZ+dhVFMcZ4a2vj3t39TqtxZ2/TMPDN+CLLsAKCUKhRrdNuHxwc/P7v/8FgffOLX37x+tXzq6sz3/GrMsVENlru7vbWBx98+PO/+9kqTCAuiSb9uvfg0e57Hzw8uHdXwdIw8XffvQAKcy7KotB1HQAAESCUmIalG2Rvb2tjY51qOlZGkcoX370GChm62e2Wi8Xy/HzkunqjYbuudWtJ/e7F8263uT7ojW8mhNBarbGzu97ptDkDp8fD1Wr57PlXs2VNN9XV8HQw6D94cH+wvjGejN+8PvqjP/qjZqt5dXUNlKak0qg+vB5lWaHpRqPhQUBevzrEmK4PBltbuxCiyWRaVZVp2oONwfbO+mRyMxxet9t+reY8evzItswsSQYb/W6v2Wg08jybz2ZVUURh9M1kFsdplhVSqprvZ2lxdHis6aQSVZLGx8dvNY12eh0IgO+7UvYW81Wa5q7jp0m2WiZQqFrd9D1veJVW1Wy+GJ+dLy3LfeedR+1OjWrq3v29/tqaZhKxyL/48ou//uufbAy2nz59z/YBMQrLIRuOH6bneRhsbj9Ok+jo8E0Q3TgeKcqwquLLq+PLs+vNzbudbjNLOOOKM7a1s69AKUT59z//FdVRu91Y6+96Xh0BA0Fmmt5gbXN7Y7diLM7CJA4hqPbubVcsnU6HZ2nerlfbG+/YtqzVat1uN8vTJImEUABgCCkAuChKzqtbbAOxTPM/NHiqinEuOEcI3bo4bi34AIBbQJYQoqwqLgTn/LbGUErxW1eoAuDXs5RbTvbtRAUA+B8fNU3b2Fwvyuz5t998/PGnn3322fn5+eeff57nebvd+tGPfvT48eMwDl68/u75i+dvDl8zximhlxeXaZxenQ+LtBr0N/Z37n7++efHx8cEajoRFaswwqZuWK6hGZQLBnIg2a0JFlCqISDLvPh19pA6PT3N86LZbOq6Pp1OdV3XdeM21OX2/MD4VobOlFTw1/FFnHEACGeCVWV3vdNo1wxTC+NFlAWMVaalY7L99N3HZck+/9WvPv/lF4ZhNto1JgoBmGG7WRLFcVhU6cnZ4Rdf/FLXtdPz06+++Qoh/Ojh43qz1d+sp5W/DJeffPZZv7/285+rIIzyonh7+MY0LULIYrGQUlmmdctws2xbSsWYmMwW9bq/tbtpWxpGoij4MggxwQCJvf2tVqsNIVktVt98+7WuufcPHt49uPN7v/87TKSr4GZnZ91yUF6uXp9+OVtONZ3e336wubmzf+fB5cXw/HQYubml1ab2Ig7i1TJYzBd5mnW7Iynko/sPt7e2e91+HCZJklSVWMyC5TI4PFrdzC7+8VdeWkRCKMZYlicIg3qr4WBUlpUQAhKgaQQijCABWAEMoIJEo7ZpYAI4L87Ox4xXe3uD4WjmOM6DBw8e3t87uHvfdfzh8ObrL7957733Bnf3NYKPjt8cnbydTIfn56fT6Y1hGrZjW46zCJKq5Jg6ltPM8yJOpqtgGYZzzlMAKsGzyXJWiBJSVG+1TctBkATxMgpXZZZt9nZrGzW3YS+ixWwxa3jNKIzzvPz0s08dxwFIcVGZJm01toSCSZqPxuMwjIQAm5u7GMOyLIajydn58XB0eWd/z7LsIi+2t/favVajBTY2B6Zmb29vjW8m16PRcj4Zjo2b6XB7e1vTtOHoZmuw7vsexgQoJRhHCJVVUVWlr/sAAK44lIBi6pqulJIXHFTq9374u3/wO39QceA3fKyhl0fPBcizKkIQLBazk1MyHk4JNGzNyQJedzp/9qd/WuRlFEWuba2t333wcEvBNExvrkavMRC2gdZ79RlYFHE+m5ypCuxtDP78X/7p7mBfg1aSpZKJklWnb88vT0fbu2uQZ+E8+/rLV5P5TbjMNWgLBufztEwv6naz7rSb9c08Kyc3kzSi0LV/6/v/oijL4eUiy8r19tZG+87oesEKVQZSmLCz2f/wg/eAkpQiyzEoJQQhpSSlCCMQhqmQgmjYtDVEoVDVajVzXeO/+Ff/GSRyOL74q7/6d8PRZaNZc13n8aOHH3/88f7u3vRm8rOf/jwKw729/Xrdb7WalJLDt2935PZgq9/rDiZznORBu7G5tb63ubaWBCGuiru7d3GlvcXHz7561Wu3Pnz300cPPyhK8PLlt7bbGKxv7u3sWqYRpdHbN68GGxsI47dvj+7eu7t/797Bg3sHD+5nWf79H7z9N//mf/mf/sf/oSiKOEZAKW6btqFTQpVSSgEpJOOMMQYJFVIJJSEiVMNKASEUE0pyLoQUQjLGOp1Ot9s1DGMynZydnVaswhiZppmXxXQ2m83nhqEbhmGaVr1Wqze7SRKXZTlbBBAoyzRdz4/CIFkG89kyidJ6zTctw7H823ADwTlnZRBEUgDbdPMsidNllJ+NbuYAgF98/o8HB/c2NjYgVAAq0zSePn3aabc93yuLwjA7m1sbSog0SXWCiyzJhNIo7XY2TNP4+utnjMtGo3l6eloUxd7eHgCg0agbpra7u9PrdbMsWyynSZKE0TKMFtPZ6OnTd3Vdr9Xdn/38x6tVYBjGD3/423t7+61W++jt6PRk4nv9VrsBEXj27Dtdh6aJAZB5Hl8PT4BCzba51r2jJMry4iP96XK1mM+mL15+DSAfDLqP33nw5J37T955KKUWBtmr14e+X2u32wCAV69eP/vmuWXZ9XoD9sD6+oASOp3O9u5sN5oNQzeEkHmeEyKTOC3LyvMNQhzHsaMkKIpic3Or3+8TQs7OzsqyJASH4er8XF1eop/97CfD4ZAx1u/3Bhsbu7s7fm1QFPnp2aGUQgHx5Ve/ePTw0fvvPS2y8HB2FYZhuAocx9rZ2+Msj6pUSA4B0nWNUthqNb2ae1ueKak0ot+m1yOFqkJILqqKl2WVZ9HV1ejy/HI2mU7ms9l0Or4ZB0GYFYXreqZhE4IVgJTQbn/z4EHDtKz5fOG5XrfXL4u81W4fHBykWSGk0nTr9OLZ67fHo+EN0cyd3TuEEqVklpcQlLfxGQgiLuQqiPI81yihlBZFUTGW5TnIZJ5njJcYIwmwptuEaApR29YRoVzwSjAJJTGxrZuEofEspDra3Gn903/2/V5v7e///h+ePHrS7fTDVWzpnoLw1Yu3nPFWoxMsoizLg1XIbSEZKLJytQqkkPVGLY4jxni/343jcrmal8zwoWtj++rmbLWKBJeO5ytEJrOFArqpW75fs0wbKGgaFoIoz3O/5n/2vc8wpSdnJycnh3/393/3n//5n//G93+QZlm71eCcLZfLzfW1f/LZp/PZHCk5Ho4VA6fHo5/+7f8MMbMs/fk3J/NZ3O3VW+310XD88tWb7a0HW5tGp9eDANuOs3fnbppGyyB4+sH3Wj3n9Vvj3/8/f7FczgQDSZoM1jWi03q9UbDCcox/9ru/7bjmKpq1OjXTxuPZ5YefPvrRn/z+27dvpvPLMJ3/wy+Ghqm1Wg1CkVfzKCWzxXg6nSyiFUDQb9Q//eTTP/qDf/5n/8m//Mt/91dffv318Zs3jWbNMHSKoWkYSorx6Caar1QhDvcPp6PF6GL43v0Puq2eZze21/bD9+PFYqWk0jTi1Zzjk8MX333n2Dors8ePHk4m1wjDdrc9WO/vbO8cHNwDAL96+fUvf/FTIeDe7kaW5jc3OVDsv/xXf/7bP/zhwwcPRuO3r95+JRXo9qyD+2s/+M33LRtcDY8sG+/d2QCQvX1zxoXwfTdJ0qriUqLNzd3t7cF4PFwsIgBQr7d+dX759uUxhPjOnbsff/RJvV7/6quv/9v/7r/XdWo7VqPp793ZrNf95XI/jAJM8J/+6R/3e2tKwcU8wshot9f+6//qv/nl5180m61et6dA9dVXh3f2OvcP3sMYeq7a2JBVBaWguzsHGrGDMCxLrusGAHA2W0wmI0rI43fubG5uNVutb5+/ODs9HU9vXM9rdVpOmpse3fGdwfaO7/utdtP3/NlsGqaz9z7eIxgLxmu1WlGUJ0cbnAnH8e7dPZjPFhfnV7PZLMuLsqomsynnpWnpXBRRsho9u6CUappumXYcF8GqrPmmoWsJgJNRFixBo44aTVcouVqUkktCgBBqtVyF8SrLCyFFXqa/+NXPz6/PN3bqe7vtzprO1OTV0YlSslZz8yo2bRWnkyBYrYLxKhx7nlEWgWmqZtMsS4eJ4PLq4u/+8Zsf/tbvffbZDzCW88V4dHO1XEyGw8vvvn17dnalFMjS7P79hwcHD4cj27JcAORyueSsNC2DIqKZvvCFZXqd5la/2z15+/m33z5/9uxZs9lcX988OTkORhMIYaNRt4yaUuKWXUwIgEXJqjyHBOvkVhzJpZAAQAjALRdLSlmWpVTqNof4tgIRQP1/XL1JsyXJfeXnY8wR98ad75unnDMrs6qyqlAgwAZIAqREk6ybkLgRe9E7SaalNjJ9AS31AWRGyqyphYxAW5uG5oAm5kJmVVZVZlZOb57ue/fdMeLGHB4+aPHQVEu+CvO1m4edv5/zO1JJriQmGAj1/7V+XYsWqdT/uzmfz3/yk5/U6/WNjY00yf9Jw+R5PpvNzs7O1tfX7967+8mnH49n47/8y798+vTp+fl5w29Oh7Ph2ejuvXsE0G++ejUdzYAEFrWTRRrMQsm5U7OU8iCwEUWWYWuEXtOHOWMVE1VVlWV5LcmytCgzdpFcGpbueA4hhBACIY6iiHN+rc0AAKZpEkyudYsQUimgayYAUEhDKj6fT4JQ9Fc77X7tcjgwLcMw8f7h226vd//+7WeffzUYDDBRV6NBreYhDCEUSgklqpPT44IVVCdUJ7ZrYUzf7r757Mlny8srjz546Lq13z79rCjKleW1Dz58dPv2rbPz86ur8Ww2QwgRgoQQVVVd44Da3V6j0Wz1HN/3LMvIsuDk9PT8/LjZcD3fSvJo8nbmmPXvff+7b745Gg0XpuHpOi5Zmhdxu1Nvtc0kn/GEa7r0ahah6OxsJAHKM3m4PygyaWjOBw8ff/nF89cvdq+jMq5TS+KoLPInT55olI5GV3fv3jUt4je88XjKqiRJAybYdDFS58ryTNuxHNdaWll2PJsaeLFYzOfzIAjjJAIgwViTHHIubdN2HNdxnHgRxNMwS5M8KyzL9lzftKwiL3/8N//nLxpP37t//6OPvrW5uflHf/TDr7569vnTJ6ahnQ9Ok2TR6TZ/7zvf8WrOu91dVlWW7TT8znQavH13AJHn+y3DrL99u3c2OLhxZ9Pz9NW1brg7wUhRE3OR5oUgRGv36jW72an1m25DAPb85RfNerfldwuR645u1Rwm2WQ+DmezZrMOkKUKoWu249rb9vbJydnZ+cXJyUDTqe3Yq6ubURIfHh0CgIo8Pz45Hl5dem6t1eqXZaUEPDjcl1ICgNY2V5I43j88IBrd3Njc3tnmVTkPAyWka9mGZaRxWpYFBAoBSCmlmEglZSWVkJqm1T0fK2LblmHqCohJMNk/3v/1r/9x//SAs3J0NT8dnJfV0/Fw4lm16YNp2+tJn332q58WSYEJ+eTTj2zNzkUWhWEapxAgCgngIg7Gv//px41a92jv8upsbut6zTQIAEKUNdsBUiUJ2ljaUKyqO06jVodEjgdBzqQGPQ1LTCmmdHIVJJqSHevepx/vbN1y3caP/+bHZZ79pz/80Xw2HQzOJuPRxdnV4HwwGcegorYpHS0FAvTbvlSqrMo4DqVtWaYFAIBKAgAsiyKsYQpm4aTgOdCU51l1zSxADqACQERpYNj0zt2bHz7+0LHtkhUSqN7y0u9/77t/9Zf/6zwIP/7kWx999Eg3zL//9/9+MrrK8uR7f/j7um5/+dWzq7Oo7/OdVd/1W5ZGy0jd2XlvtblFuD0azZWolnot3fCWkwpiI1okT37zszvb255ns9wzLbMsWZLF73bfhVG0vbXl1eqapt+9e3d7e5tSwqVIspRXFS9zZpqmYRCC/6N43+8iflL8hykPhEKJil8LlWsDVX7r9t37Dx4FwSwIQwCgYVoQAi7lPzVCp1meZjkEiyJntVqtKHJWlkJwXdc5l3leXg9uHMdK80IqVeNOEITz+RwhCKRSkisANKpzoaIkyxnTTeu9Dx5gjIP57Oe//rWUYmtzPcvS0ehKSbmxvvbo0aMizyAAtmWZukEJVQqYpnnNXUySqCyypu8bhtXu9O7fv48JUUopJTWd1uq1+Wwym02Lomg0G71el1BaVSzP0uvbeGt7/cPHj4qiFIITQsPFXNcxgDwIL796/psPHz98/PH9rJjZNlpaqtfbveHw7PD0t2/fvKuY+P73fnj75n3Pr+/uH0dRYjnWn/3onyOIptNxmavT46EEYHg5HV3NwihuNBpZlnU6Hd/379y5o+t6GIZfffXsJz/5se/7P/zhD+IkCMLx6enpbDbjnK+srKyurm5uLc2DgBDq+/7g/BLC+urqar3ulyWTkh8dHSVJbBgrGxtrS0tLrXbj4GDv5OR4c2Oz1Wk5jpXnuesZt25vXVxcTKfTm7c2EQSHx2977SZj0Xh02ul0bt7cfvz48cXgsmSs2+8ZhllV/OLi4vzsXJ2qXq9n2Q4A8PDw9PT09Pz8XDcM07Jd22G8ms5m33zz6uTkdDyZIoTotdMbU7/d9YEyLQcomKXp9vaO43i7+wfZeG5ZpVLwchqeXIzGk+mNGzf7q9sK0ovLy9/8+rP9/f3JeCSlsizTNA3GmFISIWDqOgCKsVJwAYGiBGMEr88TQpAQYlmWbhi6RisuMSau50upAMKE6JbrMC6GF4NKcAHk5ehSAm46xu37K2sbK9tbm36jpoBwHKvb7fXa/bPiIgxiXRO3bty9xtFQShljaZqbhhUE0bt376IoUko2gnqaxbPZ9G//7sJ1rVrdy7Kk0+lsbG0DKNudpufVqaYBAPrLS67lWYbVarwXJ0maJb7vDC7PX3zz7Lvf/c6NnbVa3XzyVLMd2us3CZGD84NFlDSazQf3buzt7XkO0XXg+87HHz38zu99TLG6vBj86tdP5sEVperWna3Z/Or4ZH93d3c6mQqhvvrqBUI2JTYhRqPl/cW//NEvf/mL2XycJNHR0dHx4dna6o6h2+dnFxUXtmtt7Wwc7O8GwejW7e39g9cQyYfv3zZ0Yljgv/3v/lWr7Z8NdpdX/eW1Tx9/fPvp08/e7b57+vmru/furK2t2raloG85+n3vju24lm0riA73di+vJkWSepaNAMjjlOUFUKKIEiUFBaSIi7Pjs+dffL29ceu/+LM/tzXv5bOXXz59/sd//KfvP/rw0496o/Ho9Oz44HD37p3bP/rRfx4spkkaRkl4fLw/C6ZFVVCCBoOTX/zyp51Wb2V57Yd//Icvvn755LfPhpejP/rDP/qLv/ifXMceji7+l7/6n6N0sL5pC1n+1//Nv/rg/Ueff/F5wQJN08Loqrfk37r1w/X1/YO9k9PTQb+/ZFm2aZoaNU6OB69fv0JImpZpmKZBTCDQ+fnF4Pzi+OhkZ2d7eDXJUvWDH3z8/oe3EZKsyubzqePaAIkkWTx9+utOp9fvr+q6DRQ/PNzd2GgLeY9Q/bPPXpyenVdV9eUXe4sgxxjpOnVd9+YOZQUKZuHhwSDL4/5Sb3t7c3W179VcIbjglWkbcRxdXBwenz2L8njrRtu0LU2v4uKYCc2xLb9dQyiaBrO9wyBLUsGlW19v9/p+rf7ls69Pjs+TOL19+1676R8cvgqDSAH0yacfIYTmQbi3vz8P50IKw1zv9Tt37txUSvJKlGV1sH9+enzJShRHZbuZJ3EZhvF4tMjyqmLpcDSuN0wNo7dvjvrLrU6/6db8YJ5eXLwYnF+2Wq3Hj9/f2Fg1TD2OomlwNhmPy7L0HLfVbBweovFoenpyihEVApyfD6JoMRpfPvvy84vLot/b/h/+x//+vfcettudeTCpWB/CB17Nvrg4e/3mGyX4fDY9Pjk5Pzs8PH798196QKIyr+bzaHNz68aNnS+fvWg1W8v9Zc9j85E4P5k3W+27d+/8m38DwjDUdd2vt2qeL4QsikIKoGkmAJiVjGD4O4sAweT6UishK8qiLEsuOK94rV7TDcMwDFZVVVUxwSEEkGAFAVAAYmQ5DuBCMnktU/5Jz/z/1nWzpKZpVVX9w0//PgyCd7u7uq5DBIbDi5/85MdPnj754MP379y77XoeAODunbsfvv/4/t370SJ68fKFZTmrS6vvv//+69evv/nmm9evv5FM2Ibt1m3Hs3VTT7MoT/JKMIQAY1WW5UoAoCDBmP+HtbTcbzZah4eHQgpCSJZlSilKdQAApRQh5LpuvV5vNFplUUZRFEVRs9laWlp6+fKbLMtbLZ/xnImC8dzzzO5yCxNeCVbxbHf3lW6Se/cefPztB8+fq7OL4zCaYQzzPENIaRp2XYtqtLvU1SjNWXl4cqJRjXORZ3nOWJoXd+548zA42Dv++T88XVlbXt1aNh3HstPpPMAIEapput5sNDHBSZzohkE1AyEync7CcFpVcVVltZrl1Wyl+NVo6Jp+Jarzi3O/6a+u7LRaS9NxcHJ2/Ld//3/fur25vbNMNF7JIkjC0WTIBV9f34IQZxkrs2w+T8pcXg2C89PL2WxhaCWQivMKQ2gaVsPy9/Z2Dw/3KCXXbuwkTnMWAcx8z7E8z7DNWTjDGFmWvbm5adj62eCEcwaRIhoRSkguKMECAgUkIRhjhCAMwkW0WFCKVtdWuu225/oQ4SIV0SRn8djWT5b76wiQSzKCEPd6S7qGdIPO5uNZMDkfDPSpdnp2YTue43UgtoTKK06XV26sLC1jIvd2n54PXn/2q58BHTJQWRYmSkc6QRRRHWmUhNMZyyrX8JhV2IZba7iGoQlQhfFiPgvTNMtY7rkuQdCxTFPX8yKDEGsQYaT1e8u204iSBECACeKKdWfzbndlPo/SbDGejMJF6DrOgwcPGavKshqhc9fy+r2V27dvlmV1enrqNxqGaWiaNhichfMAQ7jcX6rX6wpcc/auWVIIIqi4qhgvisLDxNR03adRHOTZ3HEJUAErx4Pzt5PRZaFkWqSVkgAiJJGoeByFhsKL0ejf/dsf85K1ms0suVxa73NUvXn5TRZl6/0t28Ury/XbWyu+ozm62lntwEwki+rdq+f4Jlrr7yRRhiB2dfdHf/qjyfxqNL1aWu1qBr6cDF++eTG+ej26iNrdrl/rL6CsSpIkYB5Ww6t0NgFry/ddy/Dtpbrd8l1/H7/VpOZQ1zOiy/PpdDjrNHo8k8EsJ5qkFDTqfsnKJEkd28nzjJWZ6zmUYqU40VQaBxcng1av6fmu4eqzYBKn4fbOpmaSMJzvHezNp9MwCP7kB//JBw/fv3/n/qOHj96+ffvXf/2vb9y82e253/3u+7v7x5VQD+99oFN3cDzt+zdWOvc2+x8iIZBSGgTTi1mZsY/e/3YSp0mcHe6+y3KmEHn8ybeLrDo5eVcsxsu9/sbqeq3mQYQ+/uij8WRa5Hm4WMwXiywrsiw9PDpSAEohlBRASIwBwpBgrJQkCAIAEESYEImgEJLxCgAAIIYIAYQJQZgAiKgCqGCVadmuWxtcXMRJxqVqeDWlRBDMFIDE0E3TTNNUSdButZVQs/mCc44R0qiGseZ+mwAAACAASURBVM4YD8PA0DTXdWq1RpYkWVpqVDcMu9c1EAZVyYo855xJCaIoriqhAFQQsIrp2Gh22gUrp9PR0ckJQgBACBCazYPnz5/H0UJKbup6mRcY4Uaj6boexTgIAoyIZZi6aUFEpIJcSgAgxrjZbDiOhQmuqlKICiLlum6j4TebTSFEFEUAgFarubOzA4BRVWw6nUspKdW7/fr9hysCzMoqBNoZ0r1gtjtL40yatbp184F298MbH37aSGPm2rSSZ8PxwHKEVFQKgJGmaY5j4qurqzQvNEOvuUtrK7f6K30EUZqm5+fnrGS1utvwG0tL3dW1/uOPHrmuu729LQRP0rjirf5y03Xt7e2dpeVly3FevXxxMRjs7p9fDEbtVvfx4w8sy2GMbWysUw0vFqFp6ZPpKIqDLE/TLJpOr1ZW+wCIokipRmo1d3m5t7zSFZxDhMbjq+HF+eXlcRpHUmSXlyfTyeXzrz+Pophq+s7OzThKprMgiWNCNKrrRVGlWZ5EyWg0mc/niyg2DNMwLcu0qqoqWJ6XeVExTTf6S0uO61Gqgd85tGGt1oAQBWEUxvHp5SRcREXBGONZXiCMNapzKV/tHQ3/6q+zNM2SNElTIKTt+RRjIURRsKIolJIYQ1YwznlZFjXPsS3TMDQpRFWVeZYTjAghpmk6jk01wkomAeQSSakIJtQw85JFSRJFUaW4QqrR9i1Hb7b923dv9pZ69Xq9KAsFwObm5unp6fhqvrqypVOnzPnp8Zllao1GXSiAIXIs2zTM0dVob+/tixcvFotgabl3/8Gd5aWeYcMoCubhlevakIppePWLn/+aM3nnzoN79x+2mu1ZMPe92DKMIkshhgCCWZhkReR6JIyGjAclK1bWGpCsnp3JweBtUc5+8MM/6XR7rBJBeMFFNLzcw5iE4WI4vLhxc1vT8daOf5N2Pc/t9/vhIqh5zZPjq/W15q1bt99//1G93pjOz6eTaVEUGGPLte8ur+sGQAgZuufXe5bexbARBpLx/PRs13Lwdn0VIXV2fnR5eRGEk4rlpklv3tp2GyJM8hevf7VYBFJUt27fXF7/1snJsWEaAmbD8cjzvO3ltdW1tauryeBi2O0trS2t9rvLn3/+LI3yyWXcbruWBbmoJOdScCAkVEgzqIEMyFQ0XpzPL9OYNWudtaWNpt+ez+aHh4ej8bDdbqdp8sWzL6azYZwu8iIpWVqWaV6mjJWmYXz6yeOtzW3LdE9OTnbfHb95ddJo6MF8/NUXT9Y2VogOtna6jv97Wf4AKNls68PRAZfRwZvTMIzX1rYwdvIiZix3PefevXvLS6sYG/Mg8Os+hNDQnbPzs9lsKoWAhri+SzVdq9Vdr+bmRdbtGpoOAFCaTu7df+i45tPPf4WQ6nTaURSfnp2cnw84R6Or+e7bg35vbXlptd1ZXoTF5SA0HH00LC8v3himZppas1n79rd/UFX623evV1Y3223f8bR+r+W6RloEwWKaxAGmIAgnFxfnFbrsrjh37rfOzwaj6TTLs3q93oYtzW7nWR6FUVmWDb+51F+hBGJaUJ0rkAmZKMDGo3NWZKbh3rlzy3FqiyC+Gl6OxpNm0+8tdRRUR0cHi3BeFLmmEVbl54PBbD6RgPWWeuvrdQwthAwgcZ5X//iP//7wcN+1mwTAJFJFNptN8+Yw29zZWiSLq/Gl47i1WhtArOmmUmIyu8IYtdstpSRUhBXqzeujqhRI2RRrRweXz56+Ho3mGiXraxuPH6/cvvPe9/7g21LKSsw6y3qRl4vFfHC1rzvoD/7kXhJHk5HTW6EPs3XLrG1v3hmcjo8PLy4vZjW32Wr2Nc1OouTpr18PLq+UAo2GL6Waz4I8zzyvrusmhFUcp3lWEKoRolGiaZpuGZBgAi3H1AxNcC6kyPOcCyGlhBAjSICC81mACTEM49oGVgmuaZRQAhUAABKMDUMXFWegBFJJKa9tV0qB/1izXG9yzuM4FkIEQVAUZVkyggmESCmQZcXpydlwOPzNb37jN2q2Y+9s72xubQ0vh4LzG9s7JyencbiwdHN9dTUMg5cvv15a6m9ubXzw+H3Hc5Is/uy3v363vzuZTHWdSCkFE6ICBBHDsCrOOK8Ipa1m69bNW/1+7/z8/Pj4SAGAEIYQbGys27ZdliXnwjCMTqdVMa5pmlKq3WrubG9RQqbjSRSHACJWiSTOoyTp4dbt+zevJldpEd//8K6A7O9+/n/lMjVrqLrMUw5aXmPnzt3Dg5P5fG45RlVkbBFyrrxarVH3x+NxWZaEar7vu64bBIGm62sbq6urcDqdvn79qtPpFkVJCGy2fUM3pAKmpbueu7GxNh5Px+PpeBIsFgvGcseljuXaFrVtTdcIRqQoC6AwsTTdtKkJNFNCjYk8S8v5y9fTb9581mjZ9bpumLAscsFVFEZhlAoJfbd148Y9ivTf/Orp4f7xbDyzdBNBBKQwDN1WJqXI9WwIQRAEUkqMie24j1ZWDcO6uBiGiyRZFLJChm7YpkuQXuZsfDWCSBGMCYEAUEUhBFI3DErcYL4IowAqyMqyVnNXVpbWVlc9zw6DIE0WeRa5NVqr1x3XfvL0CfrimWmZN25uNxo1pdg8nAIgtm5vpmk8GU/SMi14hai2c/OO49XzsgzCievqn377fd1eQH3+m6dvcIWppVEDAoUk5FmaGYqbhul6lqVbmKhGw+s0mkhSXlRxOgcS+y1v59bGSn8FQJinKdZIkuUnJ6f93opXw1JxoAihGgCIcwEgqNUbD+4/ajQaL14+E9L/Z7//3aPjwzAMgJJ5ligFNzZXet3lVqMbpxErpWHarJJffPH1yxcv1lZXNjc2bu5sA6XSNKl7Xp4lSZK0Wk0hBK8EIdg0TE2jCihWlZRi29GFkpiWRBdU52UZA8g9xy5YXuaMC64EN3Taaflr/aUyKQ52v5nOR+HiqvG1FZc3Hd892j+YxbPWUnNzZWNzvdWpW7LgCvOd9S1Pa1+cBge77+pGa2vlhmtbQkDJFUZ6y+/3eyuIwslsdHYwrFLUqS0LRl3Ha1nt1Q82Td22jdrO+k3OwN6rva2trbXlvpJAp0a30dNvobtbt3kFFvPy+PDy6PDMc912y3csHVEgJcvShFCdUpIXJcbIsq2iSNO84opNglFexY2OJVE2jxfVoorzcJHOFM4VzLjMMNXTIj4+O/7pz346nwff+vjba5ubkJDd3f3nL55Totf9hmc5mu5ur+6YqJ7PwHJ/db11o0Z7JUuhELZB3VYdAA6kUD3JWDmdBfuHh8PRcDEfRYtFML8anhzPVzf6vSUFAdU0y3HaEDHGhVKEUN3Q9/b3hldXnAugFMRQQQghhhBDBCFCCigJAIAIIYAp4VJCAK7xYVABjOC1bkFQKCUJJghCCAGlhFCMENQ1CiFltp0XGa94ymPGKo3qhmHEUbJYRIQQBAFjsKq4krIs2XVlWxSd6JQSjJIkMXXdsi3XcDy3plGqACjLMk1TVgkJgY41xnhRxhAAoKBlOFmaCV5RSm7sbNumVVXMc+vXTemY6KLiw8tR7KSGrsdxXBaMc4EJEVyWjFuOY1qWruuXl5cYQwCBZRsAqMvLAasYwsgwDEIopZhSDWOMMbJtRykVzgNCqaZpmBIIOYDCMGElgourvVlwajvAcPuAZHmViqJK8yhYJCenJ+en4WRU+F6PM5JE/MvPX1UMZUmlFMKY6rqOsNR05HgWRjDPi/PBma5r7XZL17W8yKbTiZRS1/XnX31db9Qty+ScQwgn48nuuz2EMcakKHKCsG6YJ8enb9/sHx2d2palaRqAMMuSqmKO53muQynZ29u/bjL56quvNf01QiAIA8PQ79+/n2VpmiSWbSVxHASTMkuLLMmzjGJKKSVUC+YLQujB0VkcJXlW1v0GRoQxPpuFRVECCG3b9Ru9VmtZCMkYz7MiTpK8yBFVlRAAgqKsIM4x4Y7jOo5rO65pOVmaLZJhHGdpXpaVrISSEFluDQKoAHQ0mhfFi29eaxrFCgnOgVJACc4rqCDGyDAMIXhVMSG5aRqdbotgLKXIikxwDoA0LFOnVNO0vCwluMZy6gChsqps2yZUY4KFiyhOU93UoyDRDf2f/9m/WFldMixd03EleFEWQRhTXECAbbOuadZsFlqGRJAghE3Lcd1akeeXlxcHB0cnJ6cXw+F4PEYI7NzYfu+9ex9/8thyjL/58f/e7XUePvpntXotibPL4dXH3/okWWRpWn722W9t27u5c2NpqdtpNS8GeV5kQnClBOcsThbT6cgw9YpXGiWeaylQEQocV2u1HU3naRE6ngqj4dcvzinV0jSdTCaNNmk1m5oh3757iRH90/5/hiCGkDSbPcMwGs22glAzSafmB4tRHodQwN2Dl3EUu06dEkPXTduqK4nzZrmzsxUGk3/9v/3V/ft3u502REooBrEYjQftdqPTbSjAKp4LSaQquchKlo+nF7quaSaCSBiG0V/a9H3fcz2MoedonaZbppHi3DSdW1vblu6sL63u7b4bT0YIQSlVxUASctvQvU794w8/0Ym++3avYtnqcvfBvfekmr56/Ys0L/b2d8fTK6/mGJZmO0a31+r0O2lq7u3PMZbLS/3dd3tRGFOie07E+eJv/90/uK73X/3LfxGG0zxLfv6rv7NfmHfu3fjOdz/e2OlEcXh0dIgxZFWR5+lkOp2O553Wsr3kdtrLSppnp8OLwZhSEwCcxgWv5rqmO07dMsOYZI7lbm9trK6sDi8vhOKWZR2fHp2cDMK4jLNsFk7Ty3gRh5pOXr/Zy/OMUGKZVp6XcZRsrG/phl6re4QCqSpKlGUZft23bQ9hJDibTMfhLCnS4ounz+/c3Wk1ujo1KaF1z4/jeLEYESoYS+N0/vrNcyFLv+F+/K330iR6+sXPdEMTgKf53PcpoV7JFuPx6PJiqBSECLQ6zUUUzMPZeHI1ml2arvbeo/cWYco5qLdrRCfTcPrkt5/blnfjxq1uf0UBFATBIswnk+FvfvV5XiS+X//Od77z4QdOkhQH+8dKUsvwGANJlGd5mGYLpUSj0bh3765p6a9evQhm4Xg8ODtZ2J5Zqzt1t9lt9TvNXhQGWbFIk0hJaRpmu7WiUydLq7evD6bjRVFUlmkNL9K3b08/+uj+h4/vf/DhvcPjY4CLOJ3U63UKwcXV3iIeh+HV2fne8kqn1b9fhFfYzNd3/DyVjtnY3lpZX928dSP+5uX+xtqt2zff4xycn12+fbML4DdUo3fv3j49PV1bX/0v//zPX7549e7t3rUtWQjgurZGNQVUUTBCEMEmqnLGRCGkAgARSi1DBwBVlahYlaclhFBRVAHOuah4xaoSK4gUFJJruk4pLfIMSEUwRgRyzouCKaUAgNetVUqB60AIAIBXgmAlJQjmIQDAc2sQwuuOZwCgEDKOkjiKxuOrTrvjOV6/17t/724cx2/evhlcnE2n42a7Ydqm7Zr3Hty5fefW3Qf3W+3W4dHBwcuD4fAqXkSSC6YUQkgjOkAYAiwqQLDeaLVu3rr53oMHG5vrZ2cnWZocHQqEEQCCV6LIE4wBALAsszSNiyIXQhZ5kWWFoetXw6tuo0mEGg3O8yopqgwqOR6NNAtu3968ef9mremGSbh3sL93cLC83DM6ZFV1sjSzG/rWvQ2jZp4dD0aXE0qxZVpIqDRnaT7RNYI1lab5LAiqSlAys2230fQJwpgAMkNlnrius7LUEVJSjZqGcT4YnJ0dIKwlaZplrGJIAWKadYPSuuu1Wp5lUsvUTEPP8wIj7LpOo1GXSrw6eHIxGKZpMos7ft3zPQsTO5gWUTDdPz4uuGj0etGiiJM8DoVpNEzdmc8WaZpzLjnhEEAEQbPVbDTrpqWnaQIh3N6+cXp6nqbF1vZqq9XFmATzghVYw2K95gEkszSajwNIpE4MLhgkoNftlFWVF0VVSSFEXqZpkbCCYYS63W630+q0WktLbdexKOaXVcBV2OobrVat3rT39k/SLDdMi7g4qmoAseHVOaHKXzXmxewyHMyikFdyGo6ZyFdXV2/eaud5RvTJyeDp7smL08lbaJcVUIynAlbXUAjXMTAmkpWeUzOoWVVZmgXMczuNXjiL02hRZIwaS4bVcGs4y8pFMhvNtcko+O1nn29uTpeXV+v1Rq3W0KhOKNY0qhsaxYQzkaeFa9X8Ru3xo0f99vK7d2+fPvnt0lK/0+koqYBQBFOM9DQJj08ugQDTyXR4Edzaud/trLiuL3gJZMVlxXhZ8iLNEwBtiEheMQgBJlBKDpHgECiNAVgxwEbheLIIHn74ULcsx6s/+eLZwdHReDI2NNSo21tbK71OdzaaFiBhKGMAHQwO7I6zWd82bFsrs6pQJvFa3tJyy0dSmIZVs5v+1lq3ln/91bt5MH/19vXa6ramWYwLzqEQCEJkUMOgNddo9m+tWY4ZRouiyBGCa+sbdbduUMs0rDTNTa4ajZpvURMDJSogpO82MMII4qUeWV1de/jwLgDAcWzNwAABIQiVGsEUYsoVF4IzIYqCScAAqWzXACwPs3kUz0qRACxPB0dxFi2trKSVXgroNqmfOs7YPh8NFp9le8enpmZq1Kj57dloJhjpNdaaDsDYYKGoE/+j2x/Xa74FrcnR1DYNUbGr2XmRxwjJhu/1+r1mo42xbpjm9nbheK5t2uYffP8nf/N/vNk9WFrdvCGh32iURTkPF3lRNptNTTcdTd/a2v7+975f97wvnz07PzvNszTPcggUxgjkOYLQse3fhQOFwABShABECGEEcVGyqmJSKUKoY+qW0Qrmk6+++tyyzKZfK7I2r0ohpaFRjMy8KOJFvLyy1Gw0hFAIAoKxElwAJRFQkkMAgVJlURRKlWVp6BrBRIhKo9RI00WUmIZh6Dr53ey8KBmHCLH8mpMhAQAYEteo6dgQnEMEqgKknFVVpVFimbbTcvI8F0Jc1wIqIdLsTEqpFDZNN83SOIkQ0ammNA0KCSBCumFohgUgoKYXJONFFBJCDEM3TUPTDcFFkkYYE4opJQRjXPFqOp22Wv7GxnKnu8xK+O7tRW+p4/s1irzR5dVsNp7PJ6OrSRjEguPlpZ1vffJJs9HffXe6v//FeHhYMWgaNaCwUkgJqevEMImmk2ixiKMIUaQRMjgdYoIQQgipLMsUBI5labpu20672SoYi+NkEYZFUSgAV1dWTdPggudZlbNy92AfQ6RRzbDNNI7TJFEYtputhu+fDy6TNFFKhVGGCSEYsaqitHr16qAocsaYbdtlWWRZalDKucWEgkgDklQMaWYTYxwsquk0SeI0yiQrWZrmSgEIka6bN29vLi0t6bpxeHB0NRohKhTEEkAgIQQEABWFcZrkEOLETA0zMm2bEMpYFYfRfB4kcVoJqcD1U58UQlZcYIxYVYmqkuh6s+IVU1JcdxkgjBhnCEHTsmzbNA1D12mWppUQABOCMUJQ1yklhBKilBIAVhIQcI3ikZVkVckKxoJFuIiSoioZr9qd9vsPP7RsazQZV4USgGJIACe24y8trSJIWVmFYWSZQDM007KSJBuPZ19/9eXZ6Vm4WLTb7V5veWNj0zAN2zFd15EApTkzTNf1WhCZT548b7W69x88fvXq7WJxFkahYTp+s7OytpHm5fHpuaiYplsa1SpeKUCUIvNpLGSIKWk2657buH3rHkTArdmLxaySZsnjwWh/Mh1JIJrNOgAQ6unZYHc2q/MKzGYT07CU4l7NXl1bvv/wnq7r3W63KLJ3u++SNKrVar2lvuPYz59/fXx08uknn05nV7Np0PCbrVar12tCkL3Lwpcv38zGV91ud2Nr/caN7VajywoVzhOMJ4t4MQ/mtqMRChuddqvl52XOeaXbdsW4RIRaXhAl4+mYItFpNu7dXkmiajQOLs+OELa2Vlfff/Do3woAOXIcVynIWLWw0pWl3s3tzcHZoNP2b97s7+1+E2XvzkZzzhlCxLRdzZ60aLGyWuMyz/LpeH4mlaq4qkTABYgjJAXJEvbuzdXbV2NCaKOx2Wg4lkM1SxlGm2rqydPf/uwXZ0cnR7dubvmNGlSarIiS2LO7vDydjKrpOC/zo100XF5e92udKGBKYsEFBJAVVThfDM4vO93Wh+8/rtVrrmtrmlb3G6alN1r+P/78pzlPvv29Dz/93ifNVv3Lr768mM0gwMRsZpGYXwXdjlkxGIac0sCveVtbm4aht5rNra3uPBiWVaARw3FcCNGbN+lolOZp/PmTz05P9hzH2txeaXfqVANC5pjwet1yfQsTCAXN05QVIWegKNNwHt2+u+V5VqNhulaNEpSnOSVGs9EPF8lwOB+Nn41Gs36v98m3HhueraTimGcykQAZvh7M56eXl6kqeu2N3vr2+DIKZ2kUJkfv5nGc+Q3HMExbr2WxCGfj8XS8t7vLuXSd+sb6Vsmiw+NXtRp2nVXHrd25c8tzPAzI4OIyihPTciGSIisujq80IHyXApSZNtpeXxFS8kqxomQZCufFydEwjZmUeHc85BVbW1v54PHDja3uNLiM86lUaP/oTaPRQERdDg8vrg7HkxPGFkyOBZxDgKpSpHEpKq1R450sWmptd9sbzfayX++0/G6S5rZHlzca9z/Y4kzYlmM7umHY3/3O95Ik2987YIxRSj1PI4QoIKUQECpMEPEangpkXubX9SmCSAgRwYRgKJESQFFCEYBlxjDBBGKJCJQACKEEVxgrBBFQhOBraxPnvzODQQgJoQgpKZWUQspr7BaAEEEAy5IBADCmAAApFcZUqesPQgjECI7HY9M0/Hr9o8cfCSmOjg+TNLZsw7S0Vrth2vrpmU0okVLkeXZ4ePjkt0+msyljzDItzjlQEEEihSIYu07NdexaveZabhKnRweHJ6dHk9FISQkxUkpWVRUEszxPdcMsypKVVRzHSgHBJWNcCsHLquc3Bee2pud5XBVcSZWnBWNVq9tpdloVYM9ff301ucI2aCx7mk41Dw4vRqXMzkdn3X7f8bxg8UXTb2xtrDea/unJ2etXbwjBrJJRnFGyEBy4tmOZNkYIAtDv9fq9XpLEpmnW6p4UIs3SMJwPh4MgXNiOXVVCKaqZvkZtgqjiTNecVmOp3ajZtk41mKYxobjZbnR6nTRLT4bvNK/SPX1ts9mo1R3dwACOLubnx2fBKCSWpRPL1J0sFWEQPf/6GyDRfB4STL1aTVYVgtAwdMM0pZTj0SSKI9/3HzxYS2KWZZfD4RRBq9Xs9DprzVqlhKSUCMWy0hWyzBZpkeYSCh1T13FQmXPJEQZJkiVZSimyTc+2bMe2ecUuLwZlnriOyXkuZWraYB6WTOSAVHZNVxQoCGbxNJMBouxqMQCAaUeiVqs1l92kiEAhAGCDqz0uAwBX6zVDYXk+Onp3/MX56Ey3dIqQAhBpGoAYY81zfaVQnrKqKB3d29rYUFxOppe8LOMwzbPSMR0h0tn80tRhVck0jSdKWyQlMRyFtLSo8tFkOJpKKVlZtlutfq8LAdUIdUzHc+q+22i6bX3NkEydH507hl3lYjQa5WmlOFF9CwJacxu8kpbhra1s3r9/p9/rAAgKlpV5tEj4fD7L0lw3qARt1/XTIkcI2kQXsASAIagKlRZVXlTF4eDkaHDS7DZXV9e6vR4moF639/f3T85OK5YenexeDk/TJNVcTS/0JM3OJ0PrrKYMLADAWGOlZKmElVE3lw2KCaZVTnyv7q0uQehGi3y2mAFMKdFFBaRUuqZppgMAcuza/bsP/Xrddaw8y6MoLMtyaalnGiaUCmLkm2a/VmOMYQQMjKqKcwkI1aSUUklNQ62222p51/xABeS1cdQwTCWhApAQWkmlANEMB2AGcYU0ysIouJrMokvGE82C55e7eZnt3F5dXm0ZJkbYqLjIivJw/2w4GY1nCwzpcm/18fsf1Z2O7zQe3nuUpyxZZOk8I0BrWHUTGkQgLKDfqAHLVWV1OJoOrwZ5Hi+vLK9vrLe73W57VTeMyXTu2tb62u0vn71983bvN58/E4jcwtS2bYWJBBVEpKp4xSq/7n/66bcff/DhzvbWsy++ePf27ejqMogWQgqMoE6pYVvX2T4EIEFIw+Q69adEJRkTnCMIMcGEUKDU6OpiOBzcvnXLsa3trfUgDErGIFJZlhGCMUTdTtvzvPOzQcVKgoGCCBNMKYHXFBQFlFLXLwZKqariAMKSVYzxKM4wRARjQgjCGAIglYQQ5nl5bR7CmBCCMcIEaYRQpVQ4jRVQEMB6vebalue2ynxSspxirSxBkbPJJGIl03VdAYqQjomBMcWYEKpTSjVdMy0LUyKkMJ26lhQgKbkEEmpYd9yaTyn1eZUkKSsZgKDkPMt4klZ1n0hlnJ7NsizKi+R73/+9eq0+ugSzGUkSFwOjzIQU1u1bt+/fe7S6snl1NUvzw1kQA0Js03asWlmIigkBBcRECBTHxWQcLBaLRquhiCjyChNUq9dazVbu5JxzBGDJGKfQr/dLxgSfB9MCKGLoBgJuOM8uhoNWt9FotKlORsOrOEtdv45IIRSUlYqTHACi6aYNScW5ruuUEISRS6hlmr7fuKbrzmZTVQJCEaY6gNwApuu6lmkSqumappRKs0yoOMmjnEUVqzgXtmNDiMpK5AVLsoJxGcZxkqUYYQChAkApiBGBELCikpJJKRfzBYAIQnSdK1VKxUlalgwijBBWAEkpuRCcCwkUhJASApWQQiklAJAQAd3QMMYAqKoUum7W6zXXdQBQWZYwXikINM1ACFxT1BAhiFB03R+OkAIQQAAQYLxgVZXnZZYneZ5EaYYwLgt2fHC6vrHZavQBgKyqipIpoEy90W2vpUlKEKt5zSzLJtPJ6GocBnEwC4+OBlUlut3l7e1Nv9EgFFOKAVJVVU1ngVSy2exLiU9PhvN5VqshAIyXL/cOD49Ny+701hvNTslEtFgozv2aR6llmJZIEoxMXZO8P0jF8AAAIABJREFUQlgKQkmacqLjVrsvVVWJYnd/t9awIJGz8GISXAhQdVbuOLZDDF0hBoBoNtrOI9e2HaLhLM8V5Gvry67rWrb9y1/+4uLiQim1ubmBMC4ZUwDZjmNaenGRjseDiiVFEVqWzYpcI7jTagshsyS/OBsamkUI1ohTlmw+SyphFmWZ5Ki31E6ybHG6aDR91/Mcx3v3dnc8D7FmEaygFADmQFU6BcpENUfPXXMyjWeT4PR4EAWp77Zv3boLAFQKmIaxvbnWaflffvlrTUu3d24VlZEXCTEvdKIUgIwPrTqvaVpvtcIU5zk9H1zMJ+EiLKFyANSTOF6E6XSa5Kn0vIbr6kUBrsZzLRLdvuvUNUyrpdXG+dnw+YuvK1b0uj1NM9bXt1vNbt1dW8yIqmqTq/TibEGwphGPUp0QkiYRIWRlpd9ut8MgPDo8KsscAEUw9uvNdrtdq9V93+2vdH/xm58xmfkdg1oQG6TZ747HkzRlXr3tS01By3brQEnLcleW2stLraVeU/ACgkqosVsr2x0VBldBOGMMcx5hzICqri6PJ6NTLtV4vL262q/7jmFS3UDhPPLqFtXg1cWCUNTptqDUKEYtf2ltea3ZdOY1JwzyPGWmWafYgIBWrJrPF1EUV0IiHO8fnmdFCoCMiyKKY6lghUAUpfNZLHVQERnE8WgcLiZZFrPRZUQo3tq479UMhMXF+ThJF1keu45dVZVSRVGG48ng+OTtd3/v913XPzkeaJqq+84nnzzeGgcl4ztbt+IkPDreffHqs4O3R3EwqjeNW7c2Ht59JAG8upp88eJrU2soZUCl5Vk2m83Pzi56vcbOjZvtdkMqcTo4bbQaAJGDwz3tQsMayPNZms8xBf1OGyFxfnmiUR1IwkqYhDzPUac785y+Xqs7dVthHuUzhBExmYnE3fbaIkxPDy91AzuuhTEsyzxJkqqqCKGU6lVVKSUhAggrQhRpNBqUUIToIojSJCvLUjCpEY4RxQibBpZCCi6E4AgjjJEGKQBKSI4JqnhZ8ZJSSijGBOV5zlgJgBJCAAAR4tfg4DyvIISEEIQwJlgqqWka56Isy+t/oWmaZcmEqCBEUiEogZJyMpm+ePHCtu04ji8vLqSS1zDiZrNBNRIEweXw8uU3Lzc2Ng6PD69bdSFEECDL0KVUrKxcx6vX/HanSynmnB8cHL5+/apkWVFkZVkopTBGAAAhuJSCVZUCsKo4AMA0DISIEDIMFnmej8fjeBYYmmaaOiUUQ1JUHAJMqWHq9vnJxfnolCCytbnh1p3V9ZU0S8ajEecyDuNg9uLbHzu99srNm1utRmdzfWtlZdnQzPHVOElSjGi30283W7ZlKSGzNJNc1Ot1x7Zd14WwF4RBGAY7O9tZZs7DCUBA06nfsIpCVBxBBAkBBAGsEbdm1X3PtAyAZF7mlmO0Os3NnXWi4SjGd+5vM7Zmmtba8moaJcFkZluOnzfa7a5huoWQSRKXRVEWRZJk02zGmSJIo1THGipUjgCgRMMIZ1l+fjbgnAMJLi+GCgBdNy7OL1gpWMkJ0k3ddByr3Wp6dcd0tRevn73bn8Vh5Pi2rmllUUohIcBVWQgmEMCWpVvG/8PWm/9Ilp1XYnd7+3vxYt9yX2rfunol2SSbZHO4jDTyaLOggQEDtjGA4QXwn2DMnyELhgFZ0ADWYCRqqBmxySab7GYvVdXVVZWVWZWVe+z725e7+YeobkmG70+RETeQyLwv4n3nO+c7x7JMOw5DL05YlvQvugRJVZNrm9VS2RmMZ5P5CBGUUY4VhFWFw9RLktSb5SICkL4429/a2qrXGm7dRJKYmmVqhqYoSe6hONQEQKoolOw6aEgMMSYIkSWaRYgoxOAcEknDIHEMe3tzO8+oN/WPj45CP8EQ6y1NMJZE8cXZmeOUmtW670tNM+/efa1SrgouTk9PT09OxuOJopCdrS3OaKlYgkAULAc3oOs4SJKSU7q8c5UAPBgOut2LKIgcy5VcziYTXS80arVlU9k2jWJRV1Sa54kf9Hx/gpCM4phSHme2HmtcgE6na9nGrruZZSkXoYQ8ot54MXpxfPr02bPziw7GWELeaNUajTIhV9dWGw8fFU5OTh4+vJ9mGSGkWq1buZUyKiXojfphGoVBBBGy7UKeSZYTQ6sXTAsjnKRZlmNkKFtbu91u//j49MHD0ziOOROYkI31jTffeAuCTCN4Y60FBBRMEqhWCjWEkKGakrE8i01LV1QVKCDFEEiJIZJIWRaujLFl536pigLLauYfFaQIAACBhAAihBUVqZopEWUiygHlUkoBWS6SNEspo7mgmej3Rq5bajVW45jBmo6hNejN45AToqiK7rhus9VUJC7ZpUarGgcJAmAx81Wsm5oTBIuC5TYaNYIUVSM721dMw7bt0v7+3sH++fPnvevXb1y/eX19o5rFIc2hQtCrr32dA+WDX39QrlZ1w2y1Wq5bbNSbSyqDURZFQaVcvrS9XSw6G+trP/1Pf3/vHu12L9I00zQVYxGEoa5rqqJiAAkmBGPKOF3GcDCOANBUFWHEGU3TNM8zCUC/13VLru3YrlvABBMFB0HAGFMUIqX0FovFfJGmKYRQ0zTTNHVdh1JK8Y8JvnzpNcYFAGAZn8X50k+EcwkQF1/OHwopOEKIIEwUghFGGEG4TLYEQkgpBQCAEIUQDWN1OJouFnMhhJSA0nw6nRJMTCHZeCoEBwBxLhnllDIhJeU8zXImREZzPwgWcz+KM84Y44AoesGBhmEbhmFbied508ko8KMojgXAUUwvupPFfJKmIcSgVD4cjT1MQBRFCIFyxUmpjolerW/6Efvok4f3Pvv84ODFYDx1C1W35NSarShIs5QKLgSnSRRPptM4zxRDtwuFctm1bYsLrmqqY1sGt9M0DYOgUmqUimWiawwi3bKcYokQ1bJszwumMy+I0oailcrVUrnY6w+CKCoUXFXVFdXI8zxN0uF44jiOblgWxsuAryiKKKWqZqytbwIJJpPx/sHzOI4xxqFMOWOcc8suGnaxVCwBANI0DaKMC8QFkAAgomoKVDWDUhrG0dNnByfn54TgIAg556ZpZCzP81wKCRGAcKlc4IwxxsUyM41LyYUQQizZPCiEQEICJJdaRATwS+Oc5SlLiABR8DJPbRlCalqmbVuWbUII0zSNokhV1eU0IwBCSgEkhABBCBHCGEGMIEJYCJ7lGQCSMrZELGmWQ4harZWtzZ04zi3LvXbtxnQ2i+M0z6kXBHkmxqOZlAJCCCHvXHQuzi9oLtIkZ4xvbe1YlukWXdPUc5oNhyPDUO2CVapUGKM5zRvN1lKL/uqrb2KsHB2dDQYjythatWZZdhiEn5ycVCulVr2uaQbnMggiIaSi6rZNdMNKkjgMA13TVIVAAPuDTn94EcbzQtkwLDKbjdMsEoh1B+eGYUqOr2ytrLfXqsWWYdpSyMGo3+l2fT9YXV0rlYoE4+GwH0XhpUuXhRT9QT8MgkazUamU+70exnBre1NT1TiOOp2LJIotw3r99a9ZljVfLPaePr1//7GmqwXXkSDXDLy2ukZUyWUCAOj1++edkytXLm/v7NRqdcbpbD5DCO9ubddqNX8yGPb8xSjCmFAmKc0m48HhUefFiwsIzPW13Us7NwCEUgrL0mpVU9dFrakh1RvN99sbmlPYsExEaRrG0XTuLxYhFyJlpGRXnIKFcMOxLW+RA2mPhuFBt3Nx0ZsvMscu7V5aqzUaBwdPTR2Vyo5uqMNRbzA6Kxadjc1mwQ5sR8+ybDJeAGmmEbatkmNVN9d3B/1RnucIw36/C6AUghGCdUPXSWFtvbKx2RgML14cnXzx6NHVK1evXb315hvfmEzGWAG6SQAgC88/75yXasV2nmAVcEBTGtjQcitGodgsWBaUTDDj7W/c2dpsmQZczAfTSb/fP6vUBSSlF4eL2TTgOajW1WK5kiR8sVhEYZpl4OzkIo7ildaKaWuaToiKhNCKRStPVUMzSm5DNwlAtFR0ClYJCpBGPPZplkIoYLCgs3EeeQiKQqlQqjWqQeT/7B8+KpUdp2AqupLlaZbnZ2ddxy3ZlosBkDBnIlQ0ZtqIYGVnd7Xg2rfuXOv1LkajUZ7HhaLbbDbTLMYYIYTms9nCmydJeOnypm07e3sPg3DUbJW2djfaK2UAyaXtK1mWbW3VLAuenb2Ye+NBfxItlKI1Xd9YV8GKjodIqJQJwGEU+gtvXHA1t2hCCCFUDL3QrO+UKsUsz3q9WTibIoXbDllfX3dcLc8Ww/FgOpmbhnALpXq9ESy6QRiHUTSejeKExlGuKYZl2faSTE5CXSOz+eiz+x9Xy61SqZbTLI6j5f1rmTxLKSUEaZrCBWUsJ4BDXTNLLsSAqFjLMyqYFAJwLgAQQABKKUJQN3QuGRcCYSQkk0ASVRVMUEppmgnJDNXIspQJhjCEAgrBszwVQkEYASA1TVNVjVKKEIAIWJbJOKd5LqRECCAMARRSSoxhlqYIgmazGYbBw4cPz87OFEWRUnLBfN/vdrrf/PY3i6UikKDX7U1mk8ePHnPJOeNAApaznNJGvY4QyjP/8tWrrVYriqL5YrZYzH3fz/OEslxKDiBUVRUjAiDUNCSEoDnN0lwKiQmBukkwwUgqigIEwITopsny/Kx7gRWMFYw4hADOxvOf/fQXUmHFqv3j3/tBoWR74TyKg+6wOzgdxn7OMwSlHPcnCjBq1bqumIu5F3php9PnVBKk2I5TcsuWaQABwsCfTKeUsmqlFpSjYtHVDbXb6w6Gg3KlVKlUrt24MfUW52dn0/kcKxpRdEwERCkhsuQ6lbppFdBs0ad5gjG4ev3Kynq91ix5gZeLjGgYECiAOO93/dkiCSJ9xdBtu9psGlEc05wi0R10w3AGANFUrCAkGQSCCwAM3cizNPBD2EbtRrvdXDk8PJhMJx9++GGhUHQcd219JQzjR48eRFG62lq9c/12pbq7ubVWqbt+NE5y3y5oUAUSiTAOVawCDS/GPsukjnXEMY15lMWMCSwIwRYTVEGgWnSa9ZZb1UeT8XjqPz+MNMOyXdct6EjlWZ4twplTJLqpAQDOOkfd/lnZbRXtiqKriCi1VvPS9uZo1IniORdsY/3q2rpMaR4GYRQljDFNNRRV8xZRnuSCwlKhYmr2dDQvumXbdCUbEqghiSfDBRa6hp0wzlxLq1VW4ngcJ5ngzPf8MAxPTk4Cz1cJKZfKCOLRYNw578znE3+xuHnzZrlYjJPYMHTHLly9cu3q1auTycjQjHqzuba6eXExmo4GlLFKtVQuOQiaqmZwIRmLk6wXxWMhmKAQADUMpxjiNKUvDg8qteL2bjvLwzgbs9AbzfsvTo4+/OjT2cKL0zxJEqdgrq42wyiwHL3ZvtJsNw4Onn3w69/MZvM4SSeTEUSkWqsSomR5PpmMpQSW5ei6nmZ04WeeL23DccyCYYAsy/0go3l8cHj48OGD8/PzMPQYp3me3rp1a3OnUilVIdInk3HgJ0nCMNLLpXKlWKE5BBIhpACAhQBCCAgQxBAADOFSKYoRAhBKBNAywR18GS77lSU6QPJL9CKlEEASKYAQAEpFRZZjVWazOc/CLKYaKjGoHB/0S2VaLFUJ0lyr5pit55VzmiKC1XZrdWtj07L16XAYx7Ny1QYMRXk4no9KhXqpXOKCSSwYoMdnAyBBrVZ1nMqrd5s3brz64Ue/vXf/89/8+iFG7vrKdV2pB1F84c+vXb1DFGX/4Gm302E53dnZ2dnabtTrUsqC4xilYqeTSikRRqura4N+H0KoG6ZhmOylKbxM07RUKlqmxXPKl75gUAIIIIIIQSkB4xxBCCEihKiaKgEYDofD0VAzdNctFEtusVQyDVPTtWKxeHZ2ulh4nPOlmElVVUVRFEKAkBLJL7OwwHKscAlg+Jeu9EtzlJeZWUIKIThnTHAIIUBQAsAEhy9R5RKuvFxRHE9ns+lsGgRBFEUv2SEpIUKKphKFhFEkOIMIwggwRqMkRhhJABhjGaV5TpeJTJwxIWUSJVM+ZRlLwqRWqymKoisaAjhL8yRMIIad7uDsoletuYqqCcG+eLJ/cHio6djzI86paWLKKML4+KzDOQy8tNcfc8oxVv3ugAlSb63brmvYIo6SKPQSnnqxjxAolUtXb13d2t5qNOpM0CSOfG8RJ0kcx4qp7uxcIph8+ulnUZwSTBzbBQCMvenpyVkUhZggJgRERNV0KVGaUs8PAYCUicl0NhqNPM+v1WqO41iWWS6XFUVZBgNEUTQaDafT6cXFxfHxEedc0zQIoOCCc6HpuqJp5KXzVTSZTsI4YkIoGEMEAYQZzZMkCcLQCwL45SKEGLGRp2mapDTLEIaEEIyJ/BKavlxfDpSCl4OmEkjw8lMI4TJODQAAIViCUghfthK44KpCNF1dImEBQJYkWZowxh1bMwwdSMkY5ZwBABAEGAKCAIIQQQQBzJmI42ypt6CcR1FGiHbz9s0333rr5q3bjuO6xeJ87s9mnq7rrVYboGGWZ4uFRwgOw+Dk5CSOIgRgqVSrlFRG+XQ6yynzA69YKhAFTyYT3w8oZ6ZtSylUVWk0GrphCin6vVEYhpSx3d1dIWWz2SJEjYLQ971iwSGKompakqRJkti2bTsOxqTf73u+Px4P3/r6W6Vy4bxzcnJ88vjp53HqN1ZKpVphNOkXy3ar2Xh2uM8oq5QbjfJ2rZwkaUwUkqb5+fnxeDIFABmmjoAMvUAlxLYMTVPCMJBSuq5bLBaTOH7Y71crlWazKaWkOQ38aO/xU92wV1e33WKx6C38MBuNhlmWUioghqpqbGxsCZCOxhfT6UhIvr21GQTe4fP9JAryLFIV6M2nZxBNh7PUT0TOEJRuwfQCr9vvK4qh65rjOO3W7u7OzWZzVQARhYvx9Hw88zQ9MQuM5tMXp89eKV0jeomJnAlq2lqttXl0fDwZTzhPx5OR5FjTnLW17evXarNpOhnff/TogeO0rzTXSqWiWaCGnb37g9d1HUtAZ4vxwkOMwsFgZqhqtVYuuCZBhkKMvSdPfz2559jVOKK6Zv7whz9ceNNHjx90e6cS5G7JqtXKAOVnnbNyVW82Vm/evtTpdU9OLna2LzEmspgJhhhnceqnMVOJudJadRwHSBYEE4LzUkm1HaESrKlaq1HkLA78uFhJrYKvKMyWvqKDWquZpcj3WXutzKmQEgd+lMQ0jPOTo9HFxXzYC+MkPT46f35woSjEtq1Gq64qpZVm6+plc77of/H5fpx6zVbxlbtX5pMozcJeb6yRAoHmqBf4Hs1SUCmuEqJiRVldXx0MO6fH5wWrapl6nAYIKATKMA0bdXWl3SBYWWk1m1V7Ph5AJSlaZnN1o1Kprq4Xj44fDsedWrVu6CaCynjYrVSqrVZjPFooRG23Glkeo0QWSprpSN3KHZc5Lsqy9Kx7j1EhIPzGN968e/fVydj767/+2/uf9E4P3/+d3/nxK3dvffOt9af7X3z+8NPnz/exCq5eX7Fs0zAMw1IKhVKzvl6vbA9G/SjMVtubSeYBTJutsqZBypLJYNo7jzoX4c5OydRqxUILo1ka08VirhKT2UzTLCai+SIcDDNd1123MJ2NLi7Ozs5O11a2Wq2W67q2bRumLgQQAkopX/LEQAIgszzDmq6kSZqnlFOOAFYVDWMCAeKMi2WuNgKKSjRdVRTiuFa73XDLhULRtl0LIikBtyxD13SCiERwaS+27BYrKgEAciGAFIzzJE3jJE7TNKeZkEICCeCykceyPBNcLG+xuqbpuoYxpjSnjAouojjyfT9NsyAIhoNR5+Li7PQsTVIAgaIoSZyApeGyuowd0DHClNIsz9c31nVDOz456XQuJuMxAFLVFNMyFFUlGAMAltOTpmkyyrMsS9OU5kxwgBAWQnIuoIRF1221WrZtU8FnixlUsJAyzWipXNRU7eTkIkvTaqn81ptfdx039sOj58cvDo66Z/219spaa8Uy7PnUH/VGQOLhYPhs/9mDB5/3L/qCisXMH3bHh8/PBr1+EiflYtnzwkF/9Pz52fHxydHRi+Pjo+l0CgDAirLEV91+L4wjTIjlWG7JrdRLqoYIEaoOdAMpGpQgK5bsja2V3cvbTtGczEZM8rk/v/fw/tnFeX809AMPAqBr2nAwPD4+Pj09Japy4+a1P/k3fwyhdBzr5o0bpm7maebNfSiRoRpCyDRKvYU/m85K5fLv/u7v5HmeZRmleZ7nBOGd3W234Oi6ahh6q9ksF92/+vd/+fDRg1arurWzcev29dX1FSl5nqaFQpEgwimXHCJJAEUsByKXgkpAZRZmk+G0Wqzeun77xz/80bXrV3XTPDo+Gw2jOMKN5kqhUBQSBqEfRH6aJZqOypXC1WuXLNvGSNE1l1HkLbLRYJFlkihWHOcIaY5dRsiwzdLu1jVTKwiKgkVmG8V6ZUVBGstl4MXeIgAcV4qNx1883X/8jGfy0s7VmzfulJwKQXqWcII0yXEQJJQCzwufP3/Rubh48vjJ+798f2d7+93vfe+1114zDGM0Gr148eLp3tPHjx4fHj5njN258wpCGCGoEEIIdl33tbuvra9tQIA6nX4QeJxlvjcaDE/PzveF9DGJFTU7Pnr0/Nnnvd7x+fnp6cnpyfGxqZuXd6/ESeI4dq1eHgxPz7vPj06ffPLZh58/vDebz+I0VTT1zu1bcRw9eHCv2W4CII6OXuxe2i1XytPpZCnj8byF5Thu0Y3iiHGuENWybUXVKGVZls+n3snxhaJZbqHm2GVNtz0//pu/++m9Bw+6vX6URFjBlm3EcWDZ+tbWWpanxydHP/np3+3t7Z9fdAeDcRBklCJF0XRdM0wNY8IZT+IUQoSwgjHhnHPBIcTLtSyzAFySKy+FSxC+7AovHxBCVEVDGEnJpRQqUQjGGBHfjwI/ScJMVWwMzfkkmozD8dAXDLlOtdVYBQK5TqlWq13Z2TFN/fj4xXQ6EVw4biGI4tnc9/1Q04xisdxst4vFkuDiotv1o8A0zCiJoySRANhOwXVL5xd9w3ArlRXXLSVJenJ61l6t1hqV9kr7+Oh4PBpfv359Ohkf7B/0er0kSTDChULBdV1CcJbme0/2fvKTv+33+4vFIo4jjBAhRAixJHjpl5QKWFJJirqc5UuyVEpIiFJwC6qqQggZYwgihEmWZ9Pp9OTkdDgYLLxFlmXz+XxpXrL8xy6LTs45pTnnQn5p1yiEIISoikIIIYqiKoqiKJqmLbN0taV74/J3UfrVGQmx9KgT8ksv++Vaop2lTTxCSFGV5VuWJpMQoigKJRCmZQAAGOfLb+Y0TeM4SZIky3MEoKbp1lLDCkCWZr7nB34YRxHPeZZmURAHfpClGcaYEIwJzlkehpEfREEUU0oRJqVysdlq1BtNVdWkhGGUXJzPzk5nWSqlRAhCouh+EO092W+1V5rtNlGI5y9G0+FkNgmTCGJ88/aNy9euXLl2+eqNq1vbm7VWo7nS3NzZvnP37uVrVyBGv/30E6yQcrUqITw+Pb734H4Qh0meBFGw8L04jlRF9bwgCMLTk7PReBIGQRAGNKdCwPlsPpvNPW8+n81n01mWZZxz3/P39vaePn3a7XYJIRDCPM+jMPL9wPPDLE09bzEcvvyWXl45yzcuRX1hGC6DjP+pk83SKSHLcyEEwkhRiKIoGJNlltpyJ1zCWYS/uk4QQvJLwIMQ+mr/V5cMQhAACaEkBJuW6TiOZVkAyCgKkziSkpuG7ji2rmkYgaX+GwGgEKIRRcEEI7T8aC8hFWMiTjLPDxHC33j7W3/2Z3++vr7Z7fVevDiezRZCyGq1Ztk25wJAaVpWtVrt9/uDwQBIUKmUC06h3+83Go2rV65dXHTSPLFtyzB0x3HW1tZymk+mk6PjoyDwEYTFUglAGEfJeDThnBuGnsQJQlg39G6ngwn+0Q9/dOvWzZVWC0iZ53mSpFEcT8aTXq+f57nt2Oub67Va1fMXn3728dn56WQ6mszHxVKh2WrohtZsN9trbVXT1je27t55ddibTsfzcqnEOIMIVmtVyzIsy1pZaZ2dn/3iV784PjlmnKqq8vnnn0dh+Oqrd/f39vee7BGFFByn4DjVatW2C5puKIruedGjJ08ZF47jXr12rVqrAgifHx5qulqpFrlkYeAlaQggdwt2vVYZjYedzsWLw8PT01MhxJ1bN58dHD78/It6pVUp1SzTHY5nEpCNzd13v/+jWr299/T5H/zhH7351pvjSS/LPAFiVeemA01LChmH8TSMZu2VmqYhL5ifnB0Ox31EICFISPDi8KTbGYV+5roty6hIrty7//jJk+eLRfC//K//45/+6R82W9XJrN8fnJkW8YO5HyyqtaptFzDWJuOZoqi7O9vVar3gFHXNlgJxDpM4AxDW6vVvv/MtRrOzsyPdVHQdS5DrBjEMxSlY7XarUim5buHk5Pzo6DxNIsFBnol+fxAGYZYnv/34Y8s2/+iP//VkOun2zhWC67Vqq9VQCXZsvd4oXb281WwUbQdH4ThOZraNZ5Nulga1amk0nozGI9cttNu1RquUswgTUSxb73zna3deueK6apLQOKaaoqmKiZBGGTw+Ov/00wdnpxcHB8+f7O13OsP5wo98fzEP45ACoRta2bEqpWLr7LR7enL+zW++7djmbDa+dn3n6tXN27evbG63K1XbLRjNVrVUKnCem6ZhW2a70cQIeYsJo77j4FrdlCCVIIeA6braarVWV9aiKBmNZrblFpwSzcWvP/jNZDJrtVqM54apvv32m1vb7UrVUnUBUJxmk7OLJxfdZ8PxRalcbDXbq6vbi3m6mCanJz2agyTNEIJfPP7s6GRvdaPy1jduffOdu41WYXdn7c6dm5sb66Vi2bJc07SJooVhtLV9aWtrdzGPnjw6fPLF0drKpWqpbRpFXStaRrleaXvzKAii6XRSdO32Sr3ZKgPoj77cAAAgAElEQVSUef6oPzjxw7EfjH/+i59Nx9M33/j61956e3fnkqoaTx7vnRyf5pQpRNE0DWMiJEvSGEDOOSWz0VxIyfJlfLtiGhZBClIJBMuMZCzhS4jTaNdu3Lj+ne+901qtYwWdd85/9cH7H370m9lkXimZa62N+cwfDsa9bh8TuHSn5UJijB3HjtM0T6njWALInNI0TzAhmqZjglnO4zjRFA1jxARVNQNjPJ/PIYSuUzQMI07i2XzqOM6SZpnNZqPxyLZtiKGQIo5j0zRbrdY3vvGNZqsJIPjth789Pz83DfPgYD+jWZIlGGFFI4jAnGVpzjHGikIMzaSUIogUrAAZCyYEkwBAwUQaZbFMpZSGqtkNe2VlxQv8koKccmE6nc7mM0wTBIkC9aJViIPg9NnFyd4JZenDx/fPOmc5zWpO9Wt3vqbp5ocffRLMgjhK04iFYRx4IZaIIJJAFIcxIUqzWtE0TUHabOKNBvPFLCLkJZ4sFsumZUIEnu7td7vd9c21NE2XwTiaplmOYRdU0yqYuq4RbNtm0bVr5XXHtgxD95Pp87O9/WfPzjudNEur9frqxkaj3jA0q16ulu3iYrz4/LMHT58+efj4SWfYXdmqX7++02pW954cTif9Qf+iUm4qSJccJyJzLMcx7ULBGQ3G/+5//3cF165Uy6/effXk5CiKIy6y1fWVV+7eKrpl23Q45R9/+ussizx/7ib2uDP4f/7Dv9/Y2thc24yzLIpTyZXjg4s0oaZRqBSKNKXzyUwyTiBZra1/75vv3r51MxcJjaHILJkXVxpusdgMkySPBFQBz1UN28WGWW+7hqN0L2YIEV2tlJ12msCY8lqrCgT64kG30aysb7Q3N3YeP/7cGwfrzeJWu9auXlpszglRMCZHR8dZiKSr4pJy5fK1H3z/xx9/9NvffPDRhx/8tmQ1t1auZknMc8goOD85vX7t5luv3/mHn/9iOJq5pcqbb7wBhCwXi6+8crdWa7x4cfzpJ5883dtrNhsYY9M07959dWtru9vtNht113UgJAgCIASjVMXKSrPV/HGr3++fnL7o908AlNV65eDgs0dfTFfXq0nsC7mIYt+2qqWi2+stFt5oMOz0BxembZRqxuGLZ8+PHrw4exilXhCHs3m8ur7daK0MhoPlmNp0OjEMg7IcIlEomBsbq6qm6KbqFEzDtImiIoJozjFWVE2HEAsh0piFWZIDHmXZPI5wHNGcn/Unp51RnKJydb1SdrnIFt4EAKKo9ul5bzx6eHp8+uTx/rUrt69erjsFm8l8PBlalgERzxl2bBNjTFQNY4wwlkDKpYAdwC9Dmb5CK0C+jCKRy2ELCL9yF5QISgAAlhBIBUppqqVmVYtDqiFn7k010xiOR59++LxSrbQ3N2nMxv2AwNnt63fT7bjf63qBJwRv1mo55Qiok0moED1M6W/vPdxY8x23IZFeLaulSskpF2iW6bYKgMjzfOLNbctur1WbK6VS1TAdYDsyjKWqAgyB6zjXr1355OOP8yxTFFIptUMnuH//fhLHClE2NjaWNb2qqWvra++8886LF4cnp8f9fjfPMyq4Y1k5ZcPhyDJMjDF4Od231MAhiAmEDAC4HAas1erlcinL05f4QPIsS8MwLBQcRVUYZ41Go1yiw8Hoqyp2WdpCCDECkODlM3meSykFIRBC9GXpCr/sqS8pF8kkBzLNs69e/acej8vNEEKsEMuxEUJCCAzBsru/VBsBACBGCGPdNBSFWLZJaf5lbY0QwAgSgvlSTqYZuqKqWZYxlQtTxnHMOZ9PF2mYQQCTOM6zHENiaJaiq1BBURIJmCAANE1lUg5G8/F0rmpE1zXLsizLqjgVSkeUUUO3KeVJnBGNAM4pZb/64DdE+RQAkeURl5mqIt3QkAZ64178cfTRpx/quuY4drFYtCzL872nT5+mSUYpMxxzPJ7sP38+Hc8VRXHKdp7TPKM5o2EYHr44Oj45JYQAAPI8tyGSAizmPoRQ03TTNJIk9j0/jhLbsur1epZleZ5nWYox1lUtTzPLsiqlMqVsyb0QQpa8SpqmnHNVVU3TJIQsD/Src1RVVVWX8yQgy7Jl0235JEFo6VKwRJsQQgmhFAK/JE4QAABhBF5iUSnkP0YOLPV+XAIOuJRAAq6oRNVUQ9dN09TUl1krWZpAADTNcAsFBRO51BkyLrnACKqEaJqmErKcleJcUiaynPV6Y8pYuVz+3rvff/fdH2iq6TilnZ0r7dZGGEUZpVEUS4hUTdV0c5mN1ut0fc/7zne+89lnn37wwa/29vbffvvb3/sunC3mlmW22+3JZNLtdpMk+ezep37gXbl6ZRl8rWlGsVTUdaNWqxJFFVL0ep/O54t2u50kqaEZWZY93Xsa+J5t29VKrVpvTqfTnApEZK3RWF9f2dpeD8JAXLB6vRHEnmarrxdfk5glabQIwuF0+HjvMSJgfWNDbiAJpR8unuw/NgxTVTWMcblcbTbruqZYplatuIt5wfP805Ojf/njHxXd4snJcZYlxaJbLlcghP3R+PSiAwFSFF0zzc2dnebK+vr6hhDy8Ojk6d7j+XyytrblB5MvHu6VOxYmXDfgzTuX1tebbtHyvHmxUGjWG4xz13WvXrm2s7XjzfxgEROkQ6ByabYam6/cff3J3t5oNH777e8wGT07/uTo+ODGzSsbGyveAoxGfq8/Ojl5Vi4bV67cksAazfzZ7DTLIiDl6flp4KWel0Y+3dm5ubF+uXuxOD3aX8yT93/5YbFY/rf/9n/Y2d1c+JP7n380mQzDILx/r6tqpm5YnU43SfLAj3muNDc3b99+/cXhCz/ySsXGd7/7bdetMgaOX5ydnJz9w8/+o5Ribb3pFEwJWJKEqko8f/HixYtnB0e2Xbh187ZbBK++voqAMV/079375ObNV/zAe/brve7FsFwrBF4SLAKey3atDbDMkgwAGfphliS7G5sSwGCRKAQiqUiu1mubQNI8o8PhrNcb7+zY5brjus5598Apg7XVVtE1V9Yqm1utV+7euPfpwX/5+49mkzkExuZGLYqi8WjaPesLyIgiqzV10g9/1X/8R3/0++365nDYL9rtcrkahOHl3a2N9dbGejFJQ4h0TIaTWXhy9tx0jDSLO51OTqmuW9ev7maZoFkMpFAJwgB0Fqelor2y0Rj0wiiMF0EugIIwieIgS2meCm++8OaZBKB7MUFE1OrN3/uvflipOocvnjARH56cv/fe35fKVr1ZkjJPU8oZfn4Sj2edorP++ltXd3Y3nz87ffZ8/5e/+s+/+FWkaElr1Xrnu3ca7YKmi2LZqFaqK+1mr9MZDo85UzC2DdO9e+fNXn/0yaPDe/fu2Za5vf3mpfXXNU1Zb04Gg85k0vvo+FGhqNer1V7v/PnzB2HYvX7jchxH8/kcIFCr1itl9cH9qWlrr752s1atAAnCKFRUxbbtbneYpRQhZNu2pqoIwyyLpJQECMBzlqYZRgSoWKiACcoY41wYhmEYxmQ2tmxz99KOH/rdQefw+FnCAt3QeoOLRqv6ne99+/D5Ufe8/8XjL+r1ZnO13lqpG6ZJKZ2Opl7gY0y2N7cQQTmlSZQEQbDw/SSOBaBUAAUTQABWAVYhRCDNEpkwlWi6rmVZ7nnedDolCrFtW1EUznkURRgTjEkcxYZpqKrKCU+TdDweU0rX1tZuXL9x8/rNTz795G9/8pM09dM8kUAiBSsaUVVVcEbpSxUEQmh5d6GUci4BQArRAIBLzcoybhpymOc0zdIXpy8yRuuNerles113NBwmSSpltLtzdbEYj8f9v/jzv1Q0ghDo9aKtnbXfeffbBdft9QaDs14eZzrRbd2UVDLCOBUa1jVNQwwLLmQuAQKapTZrjVq5ijCyHPvwxfPTs5PFwh9PpmmWqLoaZ2kQhYpGCoWSZZnFsqvoOM4CDqBqmesrKwShPEvOLo7iOErTOGd0Op+fX5wXy+XGamt7e1vRNAZyxbAEyDORtNdrEtwiikRSSsDuP/joiy8e+16w1tqpVVy5s3lxMlQws82SYzixSHzfAwBWqqWvfe3rmEApWZpEN65dkUA+OXja7Zyvra3dvHErSyN/EQDIu4P+X/zf/9flq7tc0rOz41a7AQGYjqazuR+F6Vprfdifdi9GiUU1RdOxmaQxQNgg9tff+Na//PEP59743qPP9p+/kJTcvnb7zbe+9ZO/+0/j+bhkOxDlTEoV5oZiVBynUS6PJ7PJaDHuxIZaqbjtark9m3gXZ90f/+D3b16/6gez3bXbnGVFo2nblq7rZIMMRoPnh8/2vzjqdnucM8OwdOjs1Q7SWBbtWsmpd86H+9bz2zfvJnHeueglIc8SwRmIw7Tb7Z2ed3RV29nefvfddwGAw+EwiiJKmW07P/zhj7udi5+/97P1tY08zf/qL/+qXC5vbW++9trdUsnVNR2iZdpjjhBZadWaVefs3CKErayVDS3af3b/2f4XpZJdrZWvX9udjKOL88liPlMUcOXyzvra2sJfjKa9o6PDZ8+e9Ucd1SCVavXuq1filM7mQZqkmq45jtPtdCrV6tra2hJgd7rnR0fHSZbvXrrsecF0OsEYpzJfzOeUcttyypVqmMyJggoVqzfrBp9HClJ1zdQN+3f+1e9qqqoo2DCVw8OnH330q/Zay7a1mT887xwtwvnu5TWroCbUL+ISUuUinv6ff/F+qVB47dXbd2/frjdqmq5JAaSQORUQQYyVL0si8KXw5P9/LetkmlPOc1VRlnmKLGcQA53Y22vXmvXNKI5UTT06Ofq5/jGROuKGo6mOXtKxLSkQVEAAkigQnJqGIgBPaR5OooJdyhn3k+k0sAbzziKcJ3mgaltORQNcQQbDEAECoiwjmtUqV/71H/yo4JQKjt3pdLOc7lxad10TYwAAiOMwSZNCobC+tmab1q1btybjyXQyPT8/T9NkfXXVsqwbN2/sXtrpdi6eHRx88skn7733D/sH+6ZmLP9IASQCACJIc84opYwRoiCEDcNgbMlLJ4PBAGNcKDiariuaAgCgNE/SWEoppJhMx8ViUVXVnOZLsQ+EcElxLPkSRVEk51maLVvmjDH8pazo/xPvu5xmQRAV3bIEYjlOtOy1L8Vjyw1LDJPn+RIFLRkVQoiiKF9tWN5vEILLYZh/AniWsjPAOeeUpSKhScY4hwBhgk3N4IxzxnlGhRBAAp1oACEFKVmSZ2Gu6IpOdCyRRlRVI6pGgORZnnnTYDYOCCFuoYAxdq2i54fbW7u3bt65uOj5fsiojOM4TTMhOAcqQFxVsASSEDwcDkajYZZlYRhomlqpVIQQi4V/dtYVQhACNU2llHEmCkWHcxFFy8wuxbGsNEo5kwRjBWuSiyAJoyAihFQrL6Vfs9kMIVSrNaIopIx5nkcIgfAlOMQYL+OS4zi2LJsQsoxmXr4KIVRVVdd1RVkeOl2e4PLHJXR5iQ8hVFV1yZssRWUMMCnlEsxAhFSMwZLWRAQhDCFknHEhOF9qKf5ZYBqEEiEAJeJCSCAwQbquGYYBAEiSOEkSzpiU0tR0belul6eCCyE4ozmQEiFFJcRQNUIwzSmVkuc0DJOZF6Qp4xJ4XrK6tn3l2k2EddetpBl7cPpQQlAolhDRyuXK2upKp9cfjUbn52ez2WI2nbz33nuPHn1xcXFx7dq1ne1t0zQbjfp0Ov34449PT0/DMDRNY21tzbQuR0mysrK6stK27YJCFAAgIQoAIE+ZoRvMZoZhOJYThtGf/9n/8c63v3Xnzu3l2FWSJFEUIYQrlYqUcj731M5IMxSn4O5evvzxvd/uHTx++1tv6bqR0Oj5sxdIkfV2lUbp+dlFmuQlu2ZpdhgttrY3NjY2EUKCiyRJ954+9LxA00l7pWFZRhBEQTBfLKYHzw7m84Wume32Sr1eBwAeHBwEYaRqbGNzW1N1zw/iKKKMVWoV1dDEHAgAvvvuu5cvbybJbP/g0cnpPqcyzzjLebu15vvz2WyuqAoEaP/pc1M3C467fefSyUnn8PlZuVLVDWMwGgIAuOTd/nmQDQpFrdK0D55//njvo5XVtuAcE7B7aVdRQE4BwmYcx2dnE1UjUoAkHKmKk0Rkf+98PlEHHR549NnBxdO9s0rNXb+1s7lxeTgYDUcDxlgYRoSQd975Tn8wPj45oxQs5uFi7rcard3NK3fvvHn47GixWDQbK0/2HsZx2mysVquNt7/1Omf8vfd+/tO//YebN28CIHq9XqNZf+utN/7n/+l/+/jjj+7fv//06dPXX3/1Bz/4F/c/fTQZJoZivPnGa/1B7/PPP2k3q5pJ9p8ccCk4BR//9rNms15vVAjGzw9e7B88ff9n72HEaR6rZOkJgSolomkgTakXMqLoaSr2D57GiYexXFtfAzDZ2/8k8HMg1Ddee/fGzRvb2zs/+Ztf3v/s4Oj40C2UyuVaEKhMpBCyxSyTkkkJ7v/2aNJLMIGuJUwDBotMxYZuG52LjmkrrWY19ObDaa/XvTAtw7TNtZXVwXA0nwdPFk/7vXGeg+9/36gUS1kWev4kzSbkaTqfJUWncef2lfEwPD+bHD7rrK1eunHj1uHzk9lsNp3OZjO/VLYVrP7q/Q8y6g9Gp0ShWOGNZmVza8UtmntPv8hSpmsugHI2H5yfDQksxqEcjqdJNqU8CKO55cjpNH3vvV8Uimqlal+/cZXmsNedREHOGMJIr9VXJ1Pv5+//9PnhyflFbzrxvv/ujzY3Ln/wi0+63c7Cm1erRctWiWJenA0hzlqNVYgoAAAhTCnzPJ8xhiGBUjWMwkprfXtt5+Jien7+9Oy0++Txo/l8yhhFCCyT7LngNE85Y0zkhKWMcwkFRAgBAWiaJVmaZplC1KLrttvty1d2br9y+0c//hfj2TiIPMqz0bR/+uT08eMvCkXbLblQgbfv3l5vbTEmAj+YjMYCSEqZoihr6nqxVNre3hJcDIejj37z0Wg6ZowZhs6FSNIkW3qFEQQRkJAJwAzTsS0n8iOIoaISomAueBzHy4aTaZp5njPOEESCizzPOecYYp7z9997/4vPv6jX69vb2/PFPI5jTdOQgvzIi+IoyzLTNjVVVVQ1TdNly2p5f8UQL1UZECEpAIJII6qKFaZywWUUhvPF4s7du1Nv9uDz+0gATdEcpyC4oAkbdEaObWytXvKCeaFglUrFPHqy0ay//eo3h+NR56SfBJkUkihEQYoCFQUrhqKmYbqYjBGArXbr+vXrrWbLcRyMURRFjDPLtsrlyqVLV4ajgWWbjVa92qgenxz96tfvr62vr69vXL5yaREs5t6EpWIwHA4ngygIaJrOZpNgMYcQmJZhOxbjTDXV9e213cu77dXVMArDIJx6o9G4qwB888q1+qr7ndrXoOAEIVUhtqUevzjTiHVpe1Vy9f6ne6cng/l0WrDLhm4amqWo6M6tW3/4h79frRX7g4u/+cl/qFbLBdept6rT6WQ2n3344fuO7TYb7f/uv/9vheRnZycf/PJjyvPf/73fp4Kdn5yfnXeAJBAos+FiPpwTBv/kD/5EMPCf//6/KKZ68/qN/+bf/Gm72ZyP5/V282tvfE23lP29vTQMeZbtbm64BT2mPuI5BpmtI0uRkEbj0SzPhalgJlUopKDs0uYl65p788orkKPZeLG2urYYzPOIWaRmKZaKFYUoraphauWdjeue53ve4sGDz1VV1bC1GJ+N+3ME9BtXX3nnm9+1rZJjOV97jZyfD0zL1hT7O+98f2196/OHD57t7x8ePHNdV1V1y7Lqjfql7Z21VnttZWVjdfXS9najUZ+MR+VyueA4tm6ausFymlDu2DZlLMszggDBECO5utoGIGUsXcy9NM4a1ebduzfqjcrZ2fl8Oh4NBgrW4ig4PT1qNFZq1apVMMN4rqjQOlYNRzcdSyHmLJ76izjPuG3pBacUxxEEyDTNQqGQ0xxCEIYhUbVXX32l1+sdPHs+nc0dR6/USuPhBCtINaBbNhkPH+5/WKk0FKxNx4tvv/3d1159K0+jOJpFYXB+fry39+Dp3uc3buy6rhHHfuB5QELdqJ50nhydPrt2+fYbr317bX3jlx+8N5n1LFtbXVt1S66mqxK8rHyXYhQggZASAAnkP+vcf/non+XMEgwJgggvvVaJyAXgEiJFJ6oCbR0XEUG1Irt99c3haDAfxq6LAPPyKNncWdOwYmkay5LpfDRd9EzXtgq24VhR3uUSfPfHr2GoZXBcLCoUTU96/mprZdgf/tVf//2bb7x57cq1+oqLARQgtR0tp1F/EFiWrWlKmqVACs8Lnj55rCmk3ajRPGV5Bk3D0DXXdaQUQRBCCBzHynOKEHIce3tnmxCyWCzuP7gnhPDDUFUwRpgyJgHAGHMpmBRMcCjJ0swro5TmlHOuqApRFS5Bzijly5pVIoTSNM2yLEvSST4mRIEQvSw7JeQCCAGEAAhiRdGgAjBRAcSMUc74UgcEEQLg5XTBkvqQEgghVFU1DENwvpwfQhBJKbMsC6MojiNGGQBSAiQARwhjomq6vmzzQwilECLPKKUspwrBioIxwhArGL40jYTgS2GSBIwxuZwLB3A5UYMhgQhhiKSEEGAFE4ChkJJlOcJQw0qwCDDGpmlgiPIon41mpaJbKld2Ny6dnpwOh8NpNJMSIkzKpfJivPjFf/k5paxQKK6tru9sbBCixElsFwzDUgHgjHFKaRwHk+nEm86Che9LESx8KaSQwtbVNM04FQIJnnHGGIM5glDFBEhAc74IF5ZuQQDjMI6CCGNim/YSQsRRwnnIKFMIEVIs5vNCoQCAnE5nmqYuuaA4jsMwXMI8jAmllHOBEWaMCykQxIauvVRtQSSBxEgufQ4IVoSQnC+xhgAAYIQRQgQrS36SaCrBeKn5+ifwH32FUYWUywsAQggAA0BKAb5CLAhBgaCUkEAFYgUimNMMQbj00kziCEK0tL8mBDNGAedfCgUBgpgQVSGKQgiCMGM8jZM4TudeMJ37umUTrOSU/8e/+clgNP3j//pPCFGCOHQKJafgVGs1y3GC0Pvlr37T7XVGo9F8MXv6ZK/X7eR5tru7842vf6NRb9i2PRoNVZWEYfDo0aNKpdJsNhmjbqFoOzbEfhwl/f6wWpELb/H/0vVePbZkd5bftuEjThxv0pvr65Y3ZJFF0zN6GTWgBwEC9NAfa6DvMIIASQNNT3ezh2QZktVVxbLXpTfH+zjhYzs9RFb1zEB6P4g8mZERe+//Wr+1ws3m8PBI07UkTjCEpmkihBgrMIIH+3sIwel0qpRqNJrdbrfdbm82m+VyjTHQNM12Hc5zQkiv12s0W/AEvzo5f+31B0eH9xfLOZOZX/cazZpScrVaJWmaJUWaZGmW9vvXOzu78/lyNptpmrZcLOfTRb3RaLdq946ODMPMc3bv3tHl5RUAqNGoMVYsl6s4jgkltVq11am1Wi1KtcV89f0Pz//5d//lw1982Gn/u9OTV+1ui2h0eDFdLoM8F4PBOIo2jqMjrNI0WS0W9Xodci3ZLDod3dTByem1gvDw/oFtu2ma3YyebYIN1uHrbx8VLEvTcDSeVKtu3aoFYbBczjjL3nn7DUrQJlwDqHNhJ4lbq+54rq8EvrkczqZjjWyFAT2JpsE6wdj61a9/9eabb1YqlfPz6zgO5/PpsD9zrJrjOrc3k4pX/fl7H2maCSRKkuybb7+eTKa3N9cVx1lp5Msv/qQU1DRztURhuFAChmFCMPjtb3796sUrCPHh3v3RaPTZx1+E6+zdd9/+n/72f764OJvNJp//6V++//4lBk6zSv7hH//TYDD44dn3hkUPj1/72//xb+eLSX90fXV1/uD44f7+7mgy2t1KoIBhuH54/+jDD98/OXkBJd8/2F3MRxiBo6NDJtVoOvnz559keWA5tN2pMsGuh5fT6dTQrL3d40/+9H9PJ6korJ19x/XelFzv305vr4esEK7r1qtdBQSACiF1db7oX01Mk1yeDOv1ml2xEVIIAcvRdRMjzG9uLnST7B8eEIxkIqazuN8PpQJvvvFaw4sXi2B4PR1ejZXKvAqq+hXP864uRy+fX3726Ve+t6WRShwXk/F4PFx+8vFfDMNqNlqu4xm6WeRiHSwUSG3LrTddw0Rptp5Nw/Eo0MgOU9l8mi1nkyQqlsuIM8QKwArZqDd7Zv3mJoqiKIr5JuCOY0yH8vbiey6KNInuPMBAvf/Buw+fHP/y18c//9XBJoyvzkf3771+uN9azfusqDqWtb2zJWQ+GFzXq1s5C599dwZAAaH4wz99aZqWZTpKoY9n18PBOolTz/7+P/4fn2OkE2xSai0XAeecEAwAJpiUBgFCSMEyzjmhVENIIXjnYRVCCiagAr5fOTw6ev31pwVLDUOfzWZ7BzuO/ygr0jgNBuN+te5dXp9PZ+M8Z9Wa//jpYwypEDLP8uVqOR6Nr66ukiRZrRdn57woivliudqsIAb1anV//4Bz1u/31+ugKBglhEtWzuQKXjDGCMVCYs5ZOUYyDKMoivJwAgAgmCillARcCsGFbuiEkPl8vlgsbq5vri6vEMEIoixPClmUbY8AAMYZBKCkVhBCSikIoBRAKg4BwhACALnkCipNo5qmQwjjOGasmC/mVs2hBu3tbROAtrpbH7z/QR5ng5v+1199pQSqOLWKXUFIsryQuWKJiNdJ0292Gl2WCoQxkGC9DPKcKQ64FEhhx7AhhEVaXJxe3Fze/OTEAAAgAnVTt2zL96qVqqfrxvXlzWy2bNTbb7751vbuNkIQABhGyenJlULcqzhJtUjCeLFYI6BMQ6dUF1JigpvNZqvd8KsexIJoAFG5DJar+TyPUynjR/cePDg4LtKUQGgZ5oc/f3er0z19daNr2NS9X//qo92t4fnp7SZIjw7uvf/e+7pB263m7vaOYREA+QfvvTdbjBlL9/a3t3daq/X67OTMsZ3d3a133n0TYxAdvbAAACAASURBVFSp2Lc3N9PZOM2yarVmmy7LFQREScJiULvXqvmNKEgGt8PxcPKLD3/+m1/95hcf/kJJCYHUqaY4K+JEMbaeTce3N//mV7/0616ahzfjV8Px6Wh+AgmDnPumEfI84cogesVt16s7k/54b8f58N0P8zylGPFYTvtBFsX6E9cmFYIJBEoiXDFpxWo0/XQTbpINW6+DyWCZbJhOnJ3e/lZnv9Xcti2PYi3PGCvUPFknSRFnka7rv/nNb6JNeH1988UXX/7yl7/82QcfuI4VR+l8vjx5+arTbb311msEobrv+p5n6Lptm5ZpYwSAAmmaEYwc04RQSVEInpuaAQDOmbT0yv7O/cePD3UTzWfDr7/6PggS13H8StexzeViVq02TMv2df+NJ+9u9bYeP3kMkQri8NXJme+Qqte1bJOJIi9S6pqmbidxHqwvx9PxYrFod5qWbc+mw7xIK76DMHArFdtxlssJFwxTUfH1JE3miwEHseDg+mr0sw/frjbxyxen8/ksWK8m0xtFF/sP/GaPGLqAGmt26gRrIldhmi9n6x9e/bVSqyGCJ8sRkjjjWcFZzjkoEC63rAiV2VKCS4hgGdsNAfyRqVf/HwILAAgBJQUvCoQxwoRirABEkECAAFQIIAqwRZy62z59cdkf3T56dDwbT1ebWRwGnm+k+War0z4+3jJdbRqMl+FiGc6lQBSbtgk9x9Ao6o+eEUibtYbtS2SygweNH179+fTir2+98c7O1m6z1nFMZzpeTGbTZr1HiEGIREht1svvvvl60O/7vt9pt6QUs9nMdV3DMFotvdPpOLbNuaCU/KgwAM7FZrOBEJqmmWZZXkCtpEgkpbQcA5cGHsw5T5IkzwslgWEaCGPGeZqlhJc1VooQYlpmliUAgGq1lqZp+bMAkEIIxniWZTGEhqYXduEKaRgGxsQwzSJHHLKfKIYylA3/aPoqqYaSJCxXi1KIhhBiQhjnWZYpwMu7pVSZOm2Uc33GWOkWw5hIqQCEhmkgDKUUECAFlORSlblkAqjShCSEFFJJqVFdCJnnGcUaJQQRyhiTUgoIMcJKgaLIFASQIkczEUKIqzSOAAAV3ck3WSg2Nav6YP/hfvfg+uoqjCLORLIMhRBcCN+vagoGs9lsMOBCKKg0HSMMC84gUBBCBVUUxpsg1A1NShEtAogQABAoQDGhmMhMUIAo0YkssXWhE0MjmoBEcYkQrtheyZaIglNCNI3kWa6UJAghhSCEAIMiLxCCpmkAABjjSqWluiKlLB2kUkgAIACQ8zthhFKKECpFLQghpRrnnPMSNimPfwijO+1LCEEIUUoCCDH+V63kztRXHkthGb0pywv+xJQgCCVUPy1DEAIMEYCAUGq71ibcpGnC8hxjUob2YHzHlRGChRAAlU8qAApgVHYhEASxFJwVRRIn602UJDlG2v37j5udLsLozbfeevzaU9vxgjBcrjaL+Xw8mfb7w0arNV/MXrx4bph6UeRxlCRJCiHe3d3b3dnrdnrVajWMksVy3el0ygFlrVbrdDq7uzthGEZRRHV9Pp9fnF++ennqeV61Wl0sFq7rmqZp2w5MEsn40eGhaZqz2cz3fcdxbNsGAC4WC4yxUsrzXMsyqUYXy7nnuRiTLMuUkhhTAODt7WC2nBKspXlyfdkPgk273To8vLfd2TY0fb1cNRpNoNR3339j27ZfdWez6Ww2Go/Gm80qara63WK1DABAtXr9/ffe9Sq+aVoKIMd1p/MZYyzNoxcn30fZzuHhYcKCQkRYV+1ObWe3t1pPh6PhxeVpnkWaZjQb7SQOpBQE463tbqepNWshgpgSapp21atjTBerIcLYr3q1hhcnaB2ON8m0WvMfv3YchlEQrBcLfTTqD/qbVru6tdWxLMJkQoDR6XQajR4lXr0aXpzN0njtmNXNSkzH8PJq1WzgdscXvDg6PHr//Q+yLJ9O54PBQAhOKbl//AQg5Nj27u7uJgyjKLJta70O+oOr4fByOjmPo0GJQd7eXviVumWJy3XAchHHxXSyODy898477/3mV7/13Aoh+tdff/vDD9//w9//87A/3d3dQQguV8vpNGA5xBqWSizmk/V6DoDQNFNJMRlNZovRYjrPkuTq4nI2GfcHt0We6hp56/XX7x8fdVtdSzcsyzjY3xn0bwGQx8f31uGGGt5ytaGarDYsXQeYCgBZmmYUE0rB1najWlVFSu/fdzXsm0brs0++/vSPXwqOsoQvFiGCxHHsRqNCNVmwcDkfrZe3Mz84Oj5Ms3gVLBnLCs4ZF4xFmkGefz/xKobvu9VaBQnfc5yau23RAor5eDhWgJsWyqg8fdn/4vPvgMS8gGmSYlj1HMcwLAgRAKDX69q2Y9tulmeEQl23EAGUeo5LhcrWy2CxXIdhnOcCACdYxfP5Koo5oapSoU+fvra7u1up+N3WVrCO/vPf/+75s7PpNM5inDpaEoIFTnUdW7bv2JrjaLanTya3AsztyiPT1hxP7e5ZrTb1KuDosCu56A/mB3sHnLNgHVoGzTO2XKT37x22mvV+v390+GB35+jZs9N4NbA153C7vdXr7G73arWGoVtFoX74/sUP/OVqFQmhBBCMsTKRuHxPEowpxiDLCggVJUjTKSWiXFYxxvV6vd1pcsmeP3/e7jZ7XrdCPAAbrW7D9Z3sH9LTs1PB5cXFeZHJbnur2WjVG43je8cFY6enp5//5S+j8dhybEtZQgnTNiCEjWZd02mWp0mWAAQQgVwwjDAmWNM03dAhAnESM8YBUJhgKVVWZEABQjEhtEwdIZiUb3DTMkvbbjmcK/JitVwTjQD0I1yqpEa10vULFJBcIogkQEBJIUC5kiCEAAJAQVSKLBhBBDHGuqELIJI0mq9mtu92trrL+SJOk9V6bZvOwdHh3s7ueDicTUYIwCzJN+E63rD+zfSzj//c3W6zgv3igw8tx7Y9h1D96vr6/PRqMVkWKUMAEkIymeVpHkURAND13HKEBggoicbeTq9grBjmTBS263zw/odHh8dcsh+efY80LDgsciWBihEfD1csT5OIISiVQISIWr2uGTRKozTLJ7OJWsiiyLMszdI4ycIsjc8uniGQ2aZqVOpEMxlPOp2GbboGcfo3i3Cz6bWP/TfbD46fRkF2sH/87rvvUoopRVRDXGYQ+e+9987Hn/7+2cvzVTirVSumpTuewfL0dnAzm0+9iqcZ9MHjI/OGjEYjSjTX9QzD9L2GoTnLWVhxa4f79wc3w9VqTTCOwnA6nQyHg62tnudVlMgRVJah+Y6TpsVyPG54lftHxwCL48P2eLZ9cVs7OfthsZrUvZoJWUqAhhuWUbWQCXMAc0gFzdIkYRkLucog4nQ5CpDQLNuSimNKLOolaYKkbmueZ9VkgU1qOUal29Ie3a8hqJ2dXh3sH5kGFFzpmhnHq9nsOs7CStVrd+7tbm1Rgv/5d78zDX13p6dTnLqFUurLf/k8Dje9TrtRq1Z9v+K5QEEhBWNMMzRCCGcIQYURRFAJAYQESiCMDV0jD47fDtaTKIjPTq6Xq3GzvtNpUSnxfLa5ub6eTSMI9cMj0mg0PadpmG6r1ctYtok2rr0DMVQQLBazIFzledJsNahBuCjG0xHLuW3ZMhRKCikFxsAwKMR2xXdMy8JE+bXKO28/nc6m0/mkUDFERZZlcR7maiXJHGjTefBsMLjq9eq7xzVda+5sNU2DJmnCCpGlItkwBnIJAASYozyTabvXLhIWxsH51TnV6P7+PsSw3FdBBZVSEEElVTnf/W9PJ/96YlFAKgBKy4xSHAAJpFRAIYRKMAIAiCHQMYQAAQ5YyuIgWc1WQ3vouJpnuuP+cLmAmgl2th90tmpQEwyFQToN5hOgiGf7hl0DKI6SAOBMQRzlfDDN69Xazz969M03RbBaA7oiehXrZpgGAqaOxyBeYero1IQoh5Cbpl6v+X61alnGZr1JkqRa9TWqKalM0yIEM8YoNSglSioFQMX333v//SSNTcu8vLycTadRFCFChVSScQQQRoRqpCjKdg1JNR2hEvsBUsjNZkMIMQyDEKxpiBKaSMU5R0jDmEgFpFQQIUKJ4KKEXDZRmBcF41xJSSm1bbvIc8bYf3UaRKh880FYSitSCsPQNd0trwAAJJQghBUENE0UBIxzAMBPJS0FY0JKiKAqd8AIQVCqZ4BxjhRUQHEhpBBAKiWk4oIzgQBEEFJEhOQSKAoRwQBRTSOaVCpNQsuwECFJHANCCcYGQlJJIIFF9dIEhZAGASCAICl5mA/Ob/b3D7Zbna1ae7VaTafT4XAAmbINq2F7hJB0s1mtV6zIqUYVVEIpIQXGGCEoleKMAy4IoggTjdgKlk3uSgqlFICAYIwhRoJxJBVWmAqFEQSYZrxACuiYaAbmnCVJDBHWqAaoVIAghDhnCihMkBBCSIgJLjEtLkRZT6KAAhBJqSDGQEEpRQl6IYQgguUNvZNHEFQASCURwhBBhNFdtBcAigMpJRe8fNBKzQwhjAnFCEME77p3lCzD4X4ClsoEBcG4LHPAEJBClhMEQgjBCCFkmgaAiuUFAApjUqlUSn2sYExwwTkHUimpoAKGoRu6qesGhLhgPE3i+WI1nc4Lwbd2D99852cPnjytN5sAwu3tnXan61Y8gAkXilJ9OBpeXt8ORpMsz4qCV2s107SKgtVrdVM3d/e2dd2I48Rx3DzLoyiKkqTdaR8cHmzCkDO2WCzCMMSYHOztD/qDs9Nz13Wb9Uav0wUACsYX0Xw8HGGM9vf367VaxfNMw9ANo1KptNvtPM9Xy/ViuSAYe17Fsk1CCBcsy9LRePDHT/7LoD8wdB1DNB6N0yL2a16UbJbrOYDQtpwwiEZyiCAMw43tWAjAs/OTqu+3ms00jgyddLtNTTM0iqJwXfFd1/X8StVyPE03EUSm5biuU7BiMh0vV/Prm1MBYr9ubqJFzgOii/H0RtOA59vXN+ej4eDhw3uO0xI87Q8u0yTaBOneru26PkHWfLYIktgwBASW7SCl8CaMFuvldDFxHMt2nWar6TgW5zxNkiLPLdN2bJtgUav6hgkxEQRDv+p3OltZKk7Php9++uz2ep7Fsuo24zDbbMIwDAXTHKf69tvv+lXvdnB1cX4+m82TJCVYbzRajUbXsmzPq1S8xiYIl4t5FK0mk8HZ+elkNq7XLazViAa6W5Wd3Y+UoGFYXF+NR7PxfB5YhiMYXC03e7sHjWbDsR3bMbu9VsX3qn7D0O0kyVbzYjrKWWZmcZYmozfffL3ba22ilWFqzUZjd3c7yzejEU/jeIUlBN7uTkepAiherZkFD6+uTzgrMEaLxQhD5LjOdD4fjiYXV9fz2cZyKCK4YKFlk0rFRMAQQi5XQaPebjSdNBJxKKFSvY73b/7tBzvbWx///l9ePr9ar1aeXUeORpDlVywh7SxNDMMwDHpzM4ziMEkiBXiSFlnOXFeDgKZEISCLNJmM4na7XXPrqxkLgnCxjJG0IRKiEPEmV8DQSVPXTKBIZgjHqrlO1a+0G/WObfn3HzyczRZXlzdJkgohgiCq171mq9bbajGWhdHS1Btn8eVwPFosl5sgzvLU8+3jezvvvf/g8ePjeqOiAE+jIkzj4wcdAIF1Prm9nkjGAUeUYlEgyZVGiNX0D/d7L0+/SJKVZUuE4ziJV6vYtSs6sU9Png8HgeBECVVxqw/vP1kup7NiAYTWbR08ffpkb3tVqTR1zTXIervrHu46nU7n+HjvyeNDpWSW5etVvJivr68HjPE85xrVTNNQSha8wBgDCAjnogwKBQAppRBEGBPIebgJ+/3+2dn5w8cPHcfkovj662/6o/6b77zBRDYY97/48suL86twEzHGN+tk0J+1W71atV71/QcPHnQ6na2tra2dnThN1sEKAMB4YZg6QggRtFzNoyiGGDquDYAqBRbTtHy/ihWWTBqmkcRJkiQQQiEl5KBgTCiBAYaoLBKQXJTzJ+NuUAQgxoRSSgkFAHDBEUJYobwoNEIpJgAAXmadQSQl4FwCoDDGBGGMAUI/vtwRhBgppBSSmkmFQgyIIFwrTdVbTdu1w034j7/7R9f2eu3OG49e6231TFM7OzvZbDacsePjQ8PSzi7Oh5NRvdV495132t2uX61qhvHtt99DgaNVlGwSyaWu61CDlFKCCULYMsyiKPKiUIXyKp5hWJKr+WK6DlbvffDuvQf3273O6dnJy5OXL1+99KoV3dIrbiNJ4yzMx9mSZVmaxAhy2yqkgK0mkhQncX593R9OsG7iNI3TLFGSASmIkhTx+WJ4ekbWfr3hN+p+iwAluTB03TQMpFCv210vM54nv/rog53tvVqthjBAWEEsmSCmwJWq+WT9kIP0dng1GF3nRZ5lxWS8mU+fr9bh1lbXNPUojnJWDIfDLM09t6ok7DSNerVm6sYm2JydnWZxvr3Te/utN169fHF2cXJ1c1FvVirUDFar9Woeh2uKYVSw5XR+e3FT9SrtXqPpNB0NVxwaL9dZkOjK8nwHVe0sorNpNlpd7u8+Co34/PmlRonr2tWK/+T+4yRMgmWsEYsinVCiaQYEYDYaAKRq1Wq92vXdVrPRMrXKfDZHiAoBZtNFEhW1asNx3DhOGOMIQYIhK7LJeGQfmPVa9elrj13HiqOIVlxKiKnrhq4lcXxxdhnUVs1mvdNqKiWVgvBubKkoIUpyIYQEDABFqYaQBgFGCjSrB0ial9cnPLc8e2tnt7NaL29u+1GYMIYRcjnjgivJiVQKQ2rrjkaYqbca9X2EUJ5nJ+Cla9WohtvdRiGy8WSgkbVlOJ1mx9ANx7XfeP2N0WR4dX0FoDQMrVat/Po3v8QImwblPOMitxyd88J00MFxKy3GP7z603I+2sQXTI0bnZprqzxf255Xq5qYNE5eXa6CZZbBKAsKVdT81ipcnV6dHz860qBuYIPqWCiOCRRKSCEBwkABJcvAXiAVgOq/oyf+VWVR8Ef4HkqEACjDfZX4saFFKaWAhAhAyWUURBenF5LxeqU2GY6Lmru926p6LiRFnK6mowmlqrNbxwBjAAlECiglOStSCTkvuOOaBCEA8lysmISG4zx60i3ymmfrboVBtJwuJqJQVLM0E9gWNg1DyA3Gcn9/r91uWZaNEYyTKFgHq9XStmwMcZ5luq7bts0YK1ObNE2v1qqWbSKMqrXaZ599+t133yVpWhRMUaBpGGGsFIjTTEqpINQNU5QVu0IihJQCeV4opcrIlHLozhkv8qIc7killJKYEISxkuqnzWjBik24KfIcQeS6bomglKgK/HH0XlqGSnZFSum6TsX3JQASACm4ggohKX7MPJZKAggVBExwLnhWFHdM/h2YXx46FVBKZQBiiAlmjCkpEYBIASAEZ5wiXLbNIKmEUEiWXwabmiaVBILZuoYAknlepp0hICDACEHMebmLN4kulZJCGpophcrCfHEzggnvdjttt1bRTBdrcRwLyQkXsihAnjoYKkMnBHMpuVIAlxQHElIoSgFRSgCkIMFGmXsAEcyKQgpJKSmVeQaAQgRCCJSCACFECIUQQiIlLHlITacYEwgxpRIoqRRAWCopgUQQqlJaxBAhBO5scQAjohQoGDcMAyKogKLaHZqC7sK7yE8h0QgjrEiZQIEJEUIoKUtuHqK7IISSUCeUlvxSeVvuOnaEAECVH/2JeylDF6ACCEGEkcSy/DAAijGm4ggiSAkRjJdfo/xvkVJyzrlURcGAunuoTdOiVBMKrMOoyLIojoLVOknTnf39X//Nb/+X//XvlkEURkme54vlKs2Lar2uG0a1Vq83mkmWXV3fhGGEMLJt1zJtKYWm6aZhIYg8r4IAjON0NJoQQn3fl0oSjTbbrThNJpPJdDyp1WrdbrdWrdWrta1u7+joqNPp+BVf1/WTk5PPP/98sZjv7u6++847eZquhQAAbNbrOIoghLZtm6aepomu6Rot4SIpuPjh5LuXr54/++FZkqcaoavlEmmw4vkVz9MMChDIMxZHqVJouVrzIs/y9PziXAm5Xi+V5ARDgnGl4hithqbplGga1be2d03LzrJ8vlyFwwHnynUrhmlywQBSQrGsCJfrcX94Fm5ihNmjRwdS5YvltNFoUoq4YGEUOq7ZaLYAVMPBzXg8mE6W4SZbzBdRGHMuDcNsNrddtzqZz5frYLMJ/MTrdqlfaWg0jTbZd9+8IBjqJq14FmMeZ7jdqitQFCwxTbNg8uqqf3Hev7qcMA40zTWos9U6Po+vwvUmyYCm291e79Hje0m+OT19YTtY1xuMyRfPL9OEtVtdivUkTl88f0GorDe86fSa0OT4fn3v0MeYARwIxSvV2puvf5AlYDRYZzFS3GjU5VZvB0IUhclXX311dnbabDb29/d7vfbjxw/vHT+p+e3ZLADiL4sZo0hCJHQDKyDjJA6CTZbhMAql5BACSjDG0LGN3lbzwf0jCHkYBlG4ljLjXL189TLP8mazNZ1sCiaqVZsJHsbxdD6jOjJNHMZrr2L2uo0sT6RkEALPnSOoh4FM4wxIVK2cGlqdc1qvO48fHx3uHyURzzK2WCwLFgKYp1nhel6tUXdci1KkUWw7Zn8wePXqBACGCSGYcAayJIvjNAnVelGMR5v1ah0EgWmaCAOIhGnjas1tNFvz2WK9WoVh4VdY1c99P12tIl2zFvP1cDi6ub5J0qhg5NXLV++9917V73TbBxjD8WT86vl4MsjHo7zIsa7X2h3r6Rt7T988ePJ0j2h5USyDzWI2XUVhXmsZP2s8vX/84Pf//C+T0XoThIZhAqXrGlktNlKmQiYKAMd2BROsKLI4y+J0OV/JYjAajghyD47uG7rpe7Xdnf3xeFDxKrZhPbj/2sH+/QfH2s3N6PzshjOFsY6xZlmObTmGYSklCdEg0CsV37JsBFGZWymEFIIzzsr8GZIXuZRS0/UynufHDEQMIJjPFl//9evj+8evv/7ktdde/+wvn0wXU8PUr/tX33z313/+w++yPEUYZVlu6rZO8XyxmC+WQKpnL563Wq2Dvf04TQCCF6fnaZYBCDWNapqmgOKC265VbzUQBEKILM8F54ZhbvW2MSA850mczOdzLvldLCfCy9UyS7O8yHVdRxDleV5GIWdZVgZxpkkKgCKUcMEllxIKiYRUP2UmQ6CAEkBwCYDiXAouS1HlzhNxtypAhBDEACAFsSpTi5CCcbIRmGMDN+stQ9O+ufl2Mhn3b29OXr186403Dvf36ECDCTZN85cffajp9Orm4vZ2kAt+78H9LE0HSRqGyXg0gQqYulHYFmdCo1rJy5b2jzKDMk0zIaVt2RqmaZxGQZREKVSIZWw8GP/ls89Pz84KXswmS8My29s9xYjMOYC0SLJ4zTQNYCUinM8ngeUZBVNZFCAK6s1KGMVBuBIspxi4pt5q1CFU0+no5uKy5tYfHD1eTsPZOJgMN8361uH+453tnSi4nE1n2UEqpSi9B1JxwRhEklCEFL53/8iqUP+V/dVXn19e325t7yIMB8Nxkny2vd09PNxfLhdxElmWvQmjcJO6doVg4nkVy7Jub85ePH9RrdTffvvtj379C6wpTSO1lkdNkLHNZDn84fm3P/zwTdkCPZvOL86u261er7NFJMU8lSmt29uJz+MkNjRfw16esWydBdMsdorcFspF9Vq912t1uw2xpaIwHo3Hum4gBTHA8SZerJffffMME7S3v5+n3LIs2/Jsy9toSZJknAuEBCXGarUKgiDLCsPQmu3GbMZWwaI/uMnSpNvu/O3f/jtd17Msla6NEfZc6+nTJ9EmYnn2/NmzZqvpmJZl6XpZtIeAkkoKiaCCEAjBMcKaZkhBJIeSK1EYptG+f+xK9TDL18vVeDLajIdLy/Q6B3uHR08O9u95jp+ljFIdYyq5otigRHLJMUIG4oc7D4RkREO6QVab+RzMKTIcs+J53oP7D9vd5sHxgabR1Xq92YQ8LzSqPXrwYDgaff3118v1SkHl+J6UvFqFfsUuis3XX/8LkLlt063th91OnRVZsE5fvjzRqO7Y3smr6+lkA6A1myVJDC1bnF5cZNnla4/eeOvJ2288ecM1Hc90MUEFK4BUGBlKKSUVlIBghDGBd4eTu31bWUWn/nvg/q6dECoF7yrafyRfJFQCSCGzJJ2MRjql1e3t8/N4MZvn+aZSec2iFEi0WgSahm3X2iwSnqDt1lGapnGcDa7HVb/WbDQxBLpBLNOAiiuQRckUIGZYSjNzSDZcJjkbs5xzYVoOg0gBCGfTWbBRtapvb2/bjmNbdq3qA6WC9ToOI4IpAKCEpMs+XE3TfN/XdZplWbvT+dnPfmZapmVZmJDlctFud+4dH5+cngXrwITQcT0EURSGy+UqSdLyXSGlxJhQqpWXBUoGQZAmKecMInj3d4NYKgkY5IyX0LZl2YwVeV7cFdIHwb/a7pSCAEB0FxH2Y8ONLE8jq3Wg4F215F22tJRJmnIpAUIIIgVhUTApBIDlfrcsBvzxuKJUSUOUNTJcMCABBoggCKVSQmIMAEQIqbJshkIohRSMKYx1TbO8CmOM88KgiGoYIgQkxAgShPMsQ5jouilKUgJTCBCk2DecOI5vVhfz/qjZbNTqfsP1TIg24TpPYi4YAUKnCAJVMAYVIApKAIAUGENdtyBEUsoiL7gQgAt8F4qGMdIAAghBIAEASie6Kr3IZYMpIRITCZQCgBU5hrDmOUJILjghiAvFpKQIcgWV/K96UGWJBJUHcqBEmQonORcAQvljEw6AsFQgS7JI/aikQIQEFwqAUnmTQnLOCSWEEE2jEECppOBCKlWqWeXjJRUo9befYg+yNGOc6ZpOCCYESyUQQuTHMLGiKHJWcF7Iu/sKS6OUFCKK4nLZxYRKLoQsCCYQAsmFUCoXXDG5Xq2DdcA444wRQlrd3uG9e0cP7oXf/hCMNkGwIZQ6mYc16iHIpdxsNmEYQFKYhAAAIABJREFUUU2zHQfj8jcjQkgpAMZU16FteRiAoiiiMG532r2tXpJnaZbe3t4sV8uiKDRdrzcaruetVutOp1Or1ff29rIsC4IA4/js7Ozzzz9vt1plzkGwXkkhAIQFYxhhpZTrOARjwblm2YauZUk8Xy5ubm6+/vrLyWxiWoaNTcbT8WTS7jbrtbrlmlWt2mq1vvr6yzTJe52tKA7yLLGlxRjjrNjZ3UYKACVsyykxHgiE51m9Tk8qIHlh20Z/EI8nwyxlACEh1Gq9kUAQCnSTIMRns/5suqLE2Nk+kAJiiKXi9XotjqPJZCIlQ6hrmla13ojj+PziCiiACZES2KbT6nQb7Y7jVYSSUkJds7vtIwLo+csZ5zzPiyTebG3Xm83awV4Xk3S1SgBkYRivVxvbzlkhN0FycXGjG87f/NuPhrdLkVnd+qMsVYvZCmDZ6ba3d9thMi94VGsY9+8/sA03itIwSsfDRRiuut2WoePL0Whru97t1jBduV6t2/O5TF68eP7JHz/e2zsuimQ6HRlaVdM017U77Z1Ws1evt/OMLZbz6XQcBKvZdLZcrISQt7fDqtd1raZGjXard3xUCMGJJjVdKcDiQTiejjlnkIC9/V6chEVRWKZp6AYEIFitEAaMMSUhZzLmebBOIcSe23n1Yn19M8QkbfcatWalu9UBUAnBhII61ZWwBZN5DoRg0SaIIzYZhhgpguGFHNhmvVbpPnx8v1nfNjT/i8+/vby8Xa1Ws8VoEy7zIsqLjOjo4ZOjhw+PDw62W+3Gy5fPP/74j+PxOEkyALGUAENq6Pbt7eD87Pr2elymvXPOKSGGpbueNR0nL9VkPp8GQZQk3HEt29QJJX7FNwwr3JReJLC72zMMyzSs6WQOwOliFhqG2e/3/9P/8wnCpN3ea7V7tbpXbznH95uttoGoOL98vg7GEArBlWYYnlNzzVqzjueLA9sezSaBlEA3lKYhxvlivpnNb3f3675vnD4fYwKVQkTVkHAkM1r1Hdtq7G4fapqlU9OxvIM9vdVqHB7sJVk0nUzazU4UrtebWaPtb9bxbDZcrmB/KABMatWappmcA4gQpRrGBGOsafpsNoNQ6QYtmARQEgGEggBTAiEUXKV5RjDWdN2yLKXkbDb74+//mGXpr3/z0TtvvTeZjT/5+E/f/fDN6fnJeh1ohk4x5SyVFGBM1V02osKULoP1zScfU0O3LOvw3r04juIkoRhDiMoFTDeMWq0mBC/yAmUk2oQFK5I0bjVawDRevnq5XC6VkhXdRwgVvDBtSzd0yWU5/yOKlO9+ljNQUqpSSCUxy8vlFkKgsAJAAQmhQlAhJQGQQHAFgFJC3WWFEk03DULuzL1Kle3OTEjAGQAACCA5EALyOGL5TZZuIoxorV4xdRMCGCxX3zz7+mZ46VVcp+4oyayq5VcqQFM3g8F8uZzMJrPZ/OZmcHF+m6SJklInRlngphGa50Ucp5qmA6CyLCuKAgBlmkYax/2bPpdcAYAQ+tOnf/7s0z8xzggl9UrN8Zzb20G0ThZkLZWiBLt+XQc65pCxrIjZOkubNWGZ1NF9QijAEgFdFFAy5Nq+hpWOEZQoibM0iKEEKl9+Hz/74a8vL85G66X46MPftGr7w/7I1M39vf2Xr15wIWq1Ws5zBRmEAlPJWRxEi8l8OJuPlWK6Qf2ae3h0YFl+mnIEqFvxDdPKixEh+htvPBkOh5PxLC0K23V29/c8/9tqo4opKbLiqn/x+8/+6f7944cPj3fv9YitYrEpQDRe9vvj206npwAd9JdZljOmCDLTLFousvHNpupsG/vVfr8vBQLMcHRysNXebdFWc+vevQevPXlqu1DTAJAAY1jzXb/iLFfr5XIdZ8lytZxMJ/3bfsHY7c0oTuJarfba0+LVySnj/LWnT7/44svFfPF3f/d3eZrf3t7Wmr7rWJpOVuvJar188eI5L3L6JvzlLz4qJTuCEcGo6jvvvP1GuInm0/loeDubTFbLJYI1yyIIQAwhhIoLCSGACChQjnUBZwpIDAHE2LI1yzCbeREM+vkP351vwtBz6q12+/Do4fHxa6bpFzlYr9JKhWKMgABleo+SBEFAMG34XQUERBJCKU3ZqW9hhAuRmo5ea/iWbbAi44USDCwW6zjOkqToD0abTcB4YZhmrV7f3tlVQAIoCFbRZqmk2N7au3e8f7C3JUVeFEW7fvDpJ3+6vjqXHEJoUFozrVqlUlBNCkCZKqI0+sOnfzB14ze//ohCoqDIWKykIggjpJSSEipYDuHvNm93+or6/8kHK70rACgIAIJ3uguEd5swBQFG0LZos+nnRa4b2s72VpwGaR59/ucvXU/rbjcrlcpmnf/hd38OkkB3jMdP70/z2XIzkFLWHL1i1V3HIhRIma+WE4K463SDYJ5nMYH5WqYYYqozQycaxVKsV+uMs/lsAoTwPLdDMKIYObbpHx/lOZvN5ov5arPZuK47Go0uLy/n83m73f7lL3+5XC4JwYahm5a5u7//6MmjBw8f3H/44Pr6+smTJx999NG///f/23g8fvz4ca3WiMPo62++ubq8mk3n5d6xDLTVNK08saRJspwvlFIIAUoJgAjAUkvhZSWgpilCNV3TEcKcS8u2hRBBEEBwd/4rc6OBBAoqdVceCEpQP8uyyWyGCUYQSSG4FKX2LgRnXEgAAQDip1kQALI8S8rynir1UyElUFBBKCHn8q4gVAGs7kZICCAEIEAIYWVQKgAQhRBFJpSkhi7yhAtGCcUQYwSRhkhpJ8wVgcrAQABUbryLgmMCfdcRRV5kCU+S+Wi4nk2kEkpyBQSlSEdAAYWRkILJIidEw5hKBVnBFeMEU0ygVBDCUgEEFFMIkZIKEg0CIATjQgCldMMQkpclOVDJ8owmgeJSqCKHGFvUSUVWsBwjDQMAIZQQAAElAApAWJ6zIVRlIycEpeMRASW5zPJI/ths899gJz9WfJbgaRlzTCk1TfMOzszzEvI0TbOknjZhAoAihBKS/SSG3GkmSpRPHCsYUAoBCDSCMQI/poxTQpRSGEIpBZQAl6VRCAOgCsaKopBCIg2bhgWlEkAihAGEECFq0JQVXErTNAsukrxQQFLdcBxXIRzG6XyxrNXrRNfX641UsuJXHz58GMfp1c31n//yZ6lUo9k0DEMInmZpUQjOpWla9XpLMA4kRBg7ltFoNG3XggjYjhVF0XA0E0JCjAzLzFmxWC6zNOOM67ouhVzMFicnrxaLeb/fr/qVd956q7e9dXVxXvE8wzCUUhXPdWzXsu0sTfMscywLYzibTGaL6dn5+ffff89FLoFM05hQiCFAACZRPB6P6YpubXVanZZfqWnESJL04uIyjjeVilf1K7V6vVG/N7i9Xs4XjUZNcB4sl1DXpShYkY7GE9fz33n3g8Fo4Djm0eHhZDa/6Q+jJBSi0A3crdYsU+N5tphN4jAfD2aHh8e9zo5G6d7+XqVSOTl5VRTpYDioeK5uGLv7+5999imC8Gc/+/lysdQ0c3dvh4liMBxwziuVCka64Mbpq5tvv3n2N7/9ba+zl9hLilIllOfaO702xelgdPPdt6e31/N33nna29put+qrZSaVEiL3PGvD5YtXP5ycvdwk67feuVdrWrNlH1FbyCQvoqxoGyYmmnz/Z0+mo1UYZru7na1uV8iAECbEZnvHb7WdRsN8eTqGsNjb3X14/xElzl+/+tI2Gxr1DAN1u7XdnS3fb9imhzDu3/Yvry5OT8+eP3sRhYlleX/8wx//ID+N48K2K7blEgpXwTydBz//xXtElzf9y6vrSZIKBBEvOM8LBPB6EQSr1SvIsyxjjNdqlTzLV6tVs9Gr+s35jB3s3e+299ebhd/UG12n3qyUDAJCyDJsx7JX61USx5wVhJA0SYf9fhwlUkDH8Z8+fvPe0ePZNNQ117GrSRTs7LRcz//P//T3z1/+oBeQ6to6WP/p848lCv06sSvQrxtvvvPw9tZjTNimBwCFgCCo1Wqtq6vbyXhGqeE4uChyjImuG0qA8TAY9MeuZzh2rVEz4yQLw0TKyDKdTsc/ODiQUkmhtra2G/Wmabr/1//5Hz/++M8AYNtyikL0+7Pf/s1v/+Z/+O3h8Y4AWZwtTFsgTQhZnJ2frdaj3lZT1wyqIcshi3l/PoldH3zw4SNLr8xnq5NXJ89fPOv2WvVa3bF7q8X0RTTMYlWt+67rmrTiGFs1p3vLosHNdDaKHj56wnJ+e3NjmJTqUEH+9VdfXV6ed7sdRKCma73t3WqNAhKNZq/my6vhoI2RLjiM4yIKk/VqnSSJEEDTmJSKUkIwLUCmlCLUIAiRNE10zcCUYA4xwSXpkWV5HEdffPFlsNmEm2g46o9no/liWm1Ud3r7pTcGY4ShnudiE0W9rW0I4Gq5yoqCEIwoUUrlRYFTrFuW6dhpkhQFY4xFSbJcrUaT8U/blCLPAAA5K8bjMVBKQA41EG+SzW0EFIAY1pt1z3MNzZgv5lmUQQwJIkABzrlQggteBmgyziihFBMIARdCKE4AJoBgSYQUQAAggIKgLJkxDEPTNUopIahsshJSSKlEmcgIBABSAimAVFASRCmBt1dXCOL2Vqe32/Yr1TRNLy/OX1w+9/2K59mua3578n2jVq9U3MdvPpxPZ3/45Pd7uwcPHt07Ojy8vLy+vLxaLQPBBCGYUBdiBaAyTR1AyFhRLlEYoRLZbLZacZosVotingspEcEPHj04PNzf2ukh9cXF9TWSWHIOIa5YFeJWPNMdDm5Wi6BIWb4lZQUihIAgWZpu1vPpcslEUTtuQlkEm00SDExNqzjOk3uPeq2erblpAESu63jlV3wp4fNnL5OYcwbbrZ6maVEaQSg0A5qmXohoGSy+f/F1kgabaHnTv56tJmEc/PkvnzUbu7/4xUenJ1d5nq/Wm+l0kWWplKrImZTKcVy/Wm22GvuH+412EwL0H/7D/3473uwed9s79WrbuRye1hteteru3u/WT5z8r+vvX/Vdu/ngtcNMRpt4hSkOFxHC9N13f06oSpKo0+5DqGnE4YXx6sXV2enNzvbWVq9lGLJE2xUACEAFlOBitZhfXV0vVktCNc/1Hz10szyP42Q6nXueunfv0WyxCjaB51U8z1sul5fXlxihjKXBcNlq1vcP9l977WFvu7W31201O9u9bZ0S0zQBUEpCIRSGUNeo2arVfGc+n3AmylYKzhkECiGCyhKMO+Ph/8vXezVJdubnna89/pz0mZXlq8t0tQW60cDADDGYGZKim2FIIYaC2lij2Fut+Si8WOpq92J3tbtSaCOGohmKYzgY1wAa3Whvy5v07mTm8a/bi9MAQYncjLzIrMrKizcr8vzN8/wejXMepxmUBoYAYwgRBkApAYJZPBxOfT+s15ub2xvlSqVSWXCtggKEsyxNU86lpimSS0IEAOK1YVZDOhcZy1JEgG25aysXqtUKlynWEQRgOhs9ffXysy/uPnvxPM2yqYrOj/t7h52MJQVPW91YJ8iRjHqeQyiIoxkBplco/+ZH/6ReLUvOhsM+YMwkzkLlSjIrDvszxytDrPt+yAXBGCQppzqpNyuCK6zLw5OXBFKdaJZhl7ySY7pSMamkUpASqpTiUhCAcjn+13Ys+aJAKoUAkABAKaWSr3sVBQBEUgGZh7cAiCAGGEFMJUYiCqZZSkrFwoULq7pJHz682+6enp+f/+1P5kiDlZprFyyn4EwGASFE07Rqtb6zdvnG9euWrZ+dH939/PY8GK8sN8p21dGtIPQno9F8MkESFryyZxctw4mjbOZnU39aq+1QWk0TOJ9P4zg2DIMzzhh3HNs0Tca4EHJvb+9nP/uZZVnVWnXjwgXBOWMZ49np6WmcJJd3dy9dury1tdXpdBGCpmn9/u//vqbpV65cBgCdn7VMywrmQeu8nX8tIN0QgisFsowZhuRcZCnT9Dy8nuTdBkGY8TjLMk3TclNfHgSZx5BzznN6+2sO2Nc6QvR6baUgQAoAoeR0NtV0nRKSi8dyG/dXVmyVb3sIBgB/xSf+upjvq2DK/FcYwLxFyaPUgRIIIARhzg2QQEEpMVQmIUBJxdMsZq5tQGQmaSp5xjkgCGgY6xohQGcZT6M5JhQCoiQUWQaEFCwxiUYcDyMcJWEwn0IgCEFUQxjClPF5mBRcYltawS0irGOkQUgmk+lsNhdpLFKklEII6whDBGku/RISKQUAkJwDziEEOoaZkFma5hoEwVJEMEJYhxDmcYhZrLIMMCaVIrqGNRJnGVAC5T13fnRKKQUVgPKrtgQoBKT8Wvb8V4f3lb8rP9E8dCVN07w5yfNG88PP/zCO4yAIctQyQghhCAFU6qtwTwm/5PHlioIoDiinuadfQigY45znUIzXIY8QaVRDCHOWCSZYKvI3EFxEQWiYZrO5OBwOIITVWiOKIghQpd5gAszjNIqjrc2t99977/1vfrh98aJpmXHGdNNYcp1CsWhaDiJYKAEAMC0ziuLZbNZut6MoTtNE13TLMh3HqdcaUCkhhEaJbVu1enUw7nWPOlevXxWCHx5OcstKpVzzfR9BZJnWfDafw6BRq7fb7WfPnjGWra6u/sEf/F65VO6027d/9ct33/vGyspKmqVK8CyJ58GsVq0trK36/uT4cH//1f5kOnZc54P3voEpms4mL/ZeTSbDjGWXL13STGqY1PEc0zaVUJVihRA46A9evHjFRHrjxvU4Sdvt9sH+3vrq8rvvvVP0CuPRMIsDx7GB5K3WycSfxml8dLxHMNy8sLaze6nbH1bqlbE/m89n88Af9Fun0VwIHs5jw3Bc1wtmYehEb1y/yTk/x+cvX77IQQthHAQDfzQelGtFQvBp65AxRqn+9OWjtfV1XddPzk8FU45VKntWFMbz6TwJE1OzlxYa03krms2fPj4Mw/5s1puGwcrSwpVLF2/efDuM0mdP9tqt9mQyOz5sXbt6CwJ074tfD4bjcsV79903C2WiG2L30orv9w4OX52dHc+ms1qtsb6xtLG+kaUyy4JnL+7Pg1FzqdhcLNsuIloSxr5l6lcuX731xocI2e3WIAyPknjguaC5sGpYyJ/3D4/3PKdUKFRevnzV7fRns5lG9e3t5Vu33v7k9qdHxyflUmU0bh2fTglBEgqiw9Ozw263N52NpcwgUoxx35/2h0POkuFwFEYz16VxrMJQmkbbMLBl6mk8ap+Hgp9yhhAkhoVavajQRZeubpUrJdM0IUCciTCMWaqyFMQRNwyCkFkuLU4nJ1EQLzdr9dpywSs/eXzgOGmtVr/x1lXOJYD4pL0PKUcUXr2y02zWRn4/S6PP7nz+6R2VJuk8CLqd4WQ8j+Zpvb4EAOl1hmur64sLF+rVlTgO/en4+PggyzJMtCTmENKlxaVSqdBcbG5tbcRJ2Ot1nj9/MhlPx6NHCgiMiW25URTHUVIsVlfX1gAgJyeno9EwiZmhm3Ect9sty0F+0B+MWpeubCSpmvjd89ORlNJYry03l4Ig+ov/+BMotWpx8eLO9Qvruwu15TBMf/iXP7p//2kSqcrm0kcf/sYP/uzPnj9/POj6b916Y6G6USk2NKxNxqNXr562O32N2hsby7al9QcdTaN5uDMEhmNXRqM5QkAzKEZHk8n44PDg9PicZcq1SmkqppOw1x2VijVCjMlkJqUiJDYNizERxz7CCiFJvvWdD1nGPv3kU5ZmjLP8y5RLwSKWpGnGhEf1Xrf/gx/8WS4C1k2SJKlpGdXiQhyHcRK6ViFlPIqSKElsyyqWS2EccakKbsGwjCAI7n3xRbFcqtfrQjDO87kUEECFYVhwXcPQAQRewcUISSkXm4uGZnx+5/MkjbGGbMcihGKMl5eXPdcDCmQiE0oopTDEEECAQD7isz07juP5fO44DgRAZBxhTACWAGCAEADytRAbIIwQRIggy7QQRlxwABWGCOVKYgwRxghAghCAQEEFoNINmmbJaNgtFksKoMOjg1k4XVlb2dreXkErgvDzdjtUIXYbRtEEBmiNzleay6sbKzfffuuLuw/ufn6XYu3y5atvv/3OD3/4w1arJbiIs4ilPMkyWzKCMQBKcsW5ADKybUujdOr7nHMKMCK6ZujFUunNK294Ba91fN6oLmiadXB83Gw0dra337h2dT71X7180To8MQhZ3W6+9eZNy7UOj/dPjjvD6VAzqELCdk3XqLE0jhnnggmhAWJkEZIZNdzirZvvrzR3Hz58Ofbnv/zVbSDN+TSJI1atNo5PT0/Ojq9c3VlarlNDDf1hwpJLl3fvP/y80+vMo3mxVLRs88GDZ7ZTbzSbs3naarVPz1tCAcctuF5RSjkajH/+8SeD/vTho8cQosPDw0ePH0/G01q9Mpr3/t//+P+8cePKf/Ov/qVpUiGTcdLP8JgUYxYNgWOQQvrs4K7mwBvvXOlP+kkc9EayWisRjJIs+fWvft7rTv7lH//3vWHrr3/050kWZmIGyEXbwaZJNI0gSZWEjIlSxY3T6hcP7o3GPsRYQWw7nuO4z5+/8Kdz35++8843LNsyTf0nP/3xr27/st07293dXVlZGow7UepLlF7c2d7e3ti6sGZbDsYkZQngKQQQQkwQVhBmKSOEaJTsXtoFChRcT9cJBCDLmJJSQfTlTDsvFyEAimgQKsgFyMuZXIfeWGj89m//jle0S6WCbthSoCQWABKgkGEYAAApha5jKYFUQCNAAQA4gBggADHAQHECqUY06hKuUgn4k+ePHz19+PTZ006/G05ZnGa5rXt9dXXi+/1+3zDmWdzttqc33rzeaFQZ4CYVtm4TZQFuKIZlagMGLer+9rfePlxp/+Vf/qhgVRXEU9BOkylAorG4ADCTKisVSoaHXh0906Dumm6lWLUtQ0EzYUIyhQHWCc294wD//wavAAiAwohAnHdmEigJgFBKAiW+VnAjzmJ/Mjo62kcEv/veewCAXm/g+4FtlXZ3r3b7nfNOa+/52fpmQ8O0N507jlOulBEHBBAo8XwchX4KpD4bZ10wPT4ZPXzwxXg03Fq/IJj0x/PTw0fvvP3ed7/1hgCxTTjxFAIOBrRccjzHhRBrhMZRnCSpadoYE8b48+fPZvPp9evXCSHFYrHd7TTq9fNO59/8m//l7OyMUnrz5s333nvvxo0bq+sbvu93Op2d3UtKgdPzdqPWAADM5+FsHs6CAACga7pGKRdSCKGUNE0DQmhZlmHqOTiFM6YANHWDMsYJsW07D5sXUhJKbceRQnzlsP8vvULia/+UXy+Oc2oYyEvc11ovoCDI7ef/2Lv9F7syBADKQdZfe1kOxsxbbhGmU41gw9AQAFIKzsWFjTXbNo+ODgeDSRiGuoF1DRqGVnCL/mTa7w8oNQnWEKSGhpQCM3+CMcEIASB0ijRiEoIQlghLxzWlzBxLNBYqpVLJthypNAg1jVrn5+dnZ2dZJrIsYZkwTYcgIKXiLPmS1ZI3GoISqOlawbOTBEqRWJaZB6HkwSmGYUilUsbCIEBCaBBwlhCdmoaepAngAkEo/qHDeh0dn282CMkXkH8/AgV+FX3z9Y9GKcUYS5KEc57j5nKSWBiGaZpS3ci3mSBniH+59MpJCAjmxhyglIzjlDMGdMO0TAiAECJNUwiBRgnCWEgRjGeaYWCCWZoJIQFCpm7oRAMKIEIvXrr8ve99r9/vHxwcPnz06I2bb73//gff+c53f/SjH/3VD3+YJMl3vvOd73//+5zzJMv2Dg+klMPR6NWrvcZCc3Nr680332ws1CHGB0dHuSNLCFWvLywsLLTOW5Px2J/4F7e3i57X7w/Go2EYhLbrGKZVrlX92bTX6/u+XywWd3YuvvuN93/4wx/uvdqzTXuxuWSa1oMHj+7du9vrdf7Vf/ffNhcWfH/y8P79LMtu3rw5GU+Gg4FuGisrK6urqxd3t+MoOXj16s//4s963a5t2b/5W9/dvXSxVCr+8te/6rTbjVoljmeagd/94L0oCeM0unT1slC822t3exZEytD0JE4lEOVyZW152dC1frcrWNrtdi1Dj6MwmM9u3rixvLQEIXr69PnxyekvPv7p8em5ZtoCyMdPnx8cHb954ybCYOpPe93hfOpzxi3DlYwf7p06doFnuFzab7XOj48Pg2CGiUqz+djvA8hNU4viuUXMerM6GAw5DxmY//qzj3mm3rj2djiPO63e+en5oN8XYHR4dJ9lo2ql2u20NYqvXb8opCmyggHRpSvrFy+t+3P/7r0v/uZHf2ua5VKxUfTWBp2kdd5rtY8/+Oa7b7113TQhgEIoeXLaqtWLH37rN6f+dNAfvny5l8VScAAhMg2jUi7duHlJ14ECyXQyVSBBhJcKzU5rdPvnn1XKTSkQJebKynqlXONcHp08D4N0a/NSEI26vVattrC6uowQcRyXZazX6y0ul4sVvVIpD4eDbrczmY43NnfWNjZ//evb08DfvrgVPjiY+LOnz5+vr6/arvPJr39x6fLOjRvXFhaqACjOuecVlURRmB0ddUeDeRzJJ49eDUdjr2SA+ey8P/7s3iNdV8WiubGx4bkeEPDly1fDwYhl8v33PrhwYYsi2mmN+93R8sJFf5wUnGR9ZSOYR88eP43CcDaf+7MZAGml6h6eHD17yY5PjdF4rGkaJXQ8mh0ddg8PuhCAzY2tD9793W+8+77rekcHh1Ecjsfdvf1HXsGoL1QXV0v7+/tPn75EQIeKxnGUZtFw1H/w4F6tVltdXf7DP/xnYRiOx+Mkifr9frfb+9WvbgdBksR8Y2OtWCxYNqVakTPBmHjw6LOf//rHRMdER5atbW2tAcDHk36p6GxsrGC1apB1u0xvXiudnbSBQJXidhxoD86Ozs46/oi/f+u77Xb37u3DTz5+fmGreXX3eqf/0p+MOp0jBNJWe28ymZm2uHFzvdFYsV3lFdCH6+84TjkI0xfPX3XAFIOsUfEYy+I06pwm3Z5/ejIP49p5AAAgAElEQVQ9OppkaerZAaW64AAA0Ov1IaCWVTANG2MSRXEQhHES2o6OsYL/27/9Xymhf/lXf/Xo/pPTkzOWCQxwbtPTqK5R3bKsra2td999t96o9ge9v/rhXyIEEUUJi9MkzniKKZEICgiEkgACjAnCEGNEMHY9D0IwGPR934+iKHdyKqVsy0QESynLpSImOAzDfDKUJqlt2zrRpxN/Np2zjG9srNmWJaR4840bb996+4MPPvjTP/3Tv/lPP4qjOBdJ52IwSmihUAiDsNfr2bYNAYiC0NQNQoiUyrZtwzAyxuMkTbMUYowxJpRajoUIEpIjAhGBX2ZtSwUFgABhBYDI5b6c8xzaGKdpJiUkWMHX8pTmUrPaqI4nw/ncD4KAM7C00HjzjV3XdG3DtjX7/t0HvXZ/bXk9mEfT6QwglY8qdU0HCjAmHMvSqZFDgXTdKBaKBweHB4eHUsg0S7kQtXotR/JfvnqlVq8DAKhGE5a2e+2V1dV6rdbrtDdWVy9sXHj08OFnn9754v7D/+q//hfFivf5/bsvXr2aRcHCSrVY9kqVwkKjniVxFodri4uVUtHW9elo1G6dHx4ceE5xeXHt2tVbd+88OthrbV+4/Pat97e3L+/vH9Rqtd3LO/v7L4RKm0v1du94Fo4gEVwmvX77l7d/4bpmpVoZdP3JKJuOZa87kUI6rnXlyqVatcoZs217PJ78+Ec/hQDuXrr8P/5P//Pz58//j3/7v1NKao3K+uZKlExLZef6jSuNhTLC7ODoRadz2Oud9nojwE1Hb640L5a8BQ273XZHcFatFsfjURpHjuMe7B3P/fSf/Nb3d3euWZb7gx/8IE2j7Ysbu5fWt7bWNtaXEaRKIMYkwpqUajAcH5+2T07Ph2NfQWTZTrO5uLK2tLGxAiACCGIEHz1+sn9wAKBYXG42FxtpFEIECKHBbDqb+L7vF7xic6G5dWELIiSlwpggiDDEQCnBJeeCEASkFFwQihGCSkhCCMYIACUEF4rnCZ1KQYJ0yWGacIIJoYgSECdTIWJdIwjlNgEqOGQppERXCjIh0ixBWHmeoZSSCmFAOVecKUIQIgBiJWQmFBMqBUQJwBlP/+Kv/+KXv/7FaetU002I0dHxMdE023E7vb5pmo36wnm7E4YBJvjWrRvr64tSxaYJXVerFO1GvVouleMgKRTqy80LUugH++2f/fyT5tJqnLLbd25nIsKGMmxsOhjg7ODVwUJ58a3L73hmybNLRdfb3dxdqDYRoJJLqKBOTCmU4oBikrsgvmzfFABAQaWAkl+hvQFAX0bXvR45KJEnRXxZ0KGjw+P/+//8vz777I4/mf/u7/8+gPDs/Hw4HjKWYYr96WQ8GXb7Pc/ViyWnUinW6vVytWK71mg8nofB9773uxKwR4/ub+9srCwv1Orlu5/fefHs+XQ8WWwsV0q1Ud9fX9laX93+4s5DgvS1jW1qmLpp6aZFqa5ruq7rhmUhROIoplQHAO3t7Y2G4yRJG40GJiSMo+3tbQjBvXt384Ty4+PjdrsNAPjjP/7jpaUlzjljPI6TMAwLboFlrNVqmaZ1fn7+J3/yJ/t7+1EYEkJMw7Btq1AoKCnC+ZwxxjjjPIMIKQBz3lPusk6SJI7jQqFg23aeWJXEcRiGua4sZ9e+7haU+rr6CMAcLS01XcOE5I7qHCWZvzJ36qN/JOPz76rqXPYEEUKYcw4VIAASALBUUEqTYptSk2pQcpmlPE0Njdq2yVmWZUmSJB/+xjfL5eLzF89b7W4QhIWiYZqm6zoLC800TnudQRhnacJ4KjXdlBKG84hQSjSKAWAi4zIjGFINmDbd3lrXdDSdjy2TUkoRhBhZuuZ6bvnw8Pjg4CDLWJJkLOOuV8CY8kxkLFNKEawppRCCmk5ty3Jcu1gqzGezyWRUb9QRhkmUIAAN3fA8L4zisT89a7UlUArCII4Nx7FcdzCZJIwpiDhQXAEBgIRIQaQAFCCXs8HcPwSkgErmwryvb6e+/iDXhqVpihDSdT3nR+dYmnxnmGWZkNI0LQCh+uom5Ws5JUIYAoRyMyLnjMdxbBq65ziFQkEplUclSinoa50FiNMMQqggzLcuucWTUkooVQB+97d+63/41/86SdLzVuvBw4fLK2vra+vLqyvzIAzDqFgslstly7Ja7bYQ3LLNOI796azfH5imHUbh4yfPgIK6YZqmpesGwSQMY9/3fd/XNa3gerVKlWVZksRBMF9aXKrX6hLyaTBu984fPLxn2+6l3ctKAZbxJEmVBLVq/eabNz///PP7X3wRBMGtW7fe/cY3OMt8fzweDSuVSrVarlZL7XY7iiLHseI4CcMoDMNPPvnk6dOn169f+/DD3/jgmx8wlj1+/Phv/uavNzYvUJ2cn5+lIitVS2+/8/Ynn91+/PTR7/3B7y0sNbnk9+7dxRRevLRz1jnDBF64sNFoVA2N+qMhwZBn8f7LFwQj17F7nV6v1+v3e1GchGEchPGF7Z2VtY1CuZKkbDD29/cPh8NRlmY7m1slr0iwpuvWbBod7J988M0Ptza3WZZ9cf/eeefs+vVLCInRpPP46f0kmbkFc3NzrVj2IFR7+3txEq+tr9Wri8VCTcfOsDfunHVGoxFQwNIszy6Zuk2Q9uCLRxih3/6tb69fqNsuHk/OqMEEiD77/JPeYAyUfv2N94vuSjSjH3/8i9ncv/7m9vU3LlYq3tnZ0eJio9msd7otx7EaC7XRcOCPJ77vj4djzrnruhDIJA4Hwx6EHGOZsQghYZh0bX3z/MT/yY/uLzTKjYVqo94olcqEaJPJVApl24VrV9+Moqx13k7iJMs4FwIhqOtGwXNfvHwOEfjudz96+uTx3Xv3xuOpYRe8Qo0x1Wr19/ePi15peWlpZ3t7cbFRLhcsk2AspcrCcFwuF+qNKka0VmkuN9aOzrqzeaaA3jobxUlWrhSe79857zx3CjrCPI6D4+ODMJhBoEzTVBJmCY8jlkQijeCgl0pOtjaXLMNWCsZBbBhGoVBkWTIPZiN/DCgIE9YdzG/c2Nm8sMQ5T+I0SzmE2qDvn58OeQaKhdr66sUrV642m01KNYi4EFEUjY5Onrc6+4RyqmFK9CxFUOkEG5OJPxqNer2+ruue59XrdV3XGGPtdns8HoVh6HkF17Nt2y6VSkrJ4XDIWJrDpTLOMp5lQigoFZAsE2ks0khqJjQMYhh0oVEqFT3DsKGkrlW4vHvNNBwEqGk5ru0ZmnHnzp2zs9M0juuNgmWrlA8o5ZWae/Xq5Rxkv7a2BiDu9UZ//uf/6fSkq+ve5d2bxUJjNAkoMbJMnJ23MIaOa3mefXS89+jp/eXlpYLrEUS6nb6UeGlxtd0adNqD8WhOqYYQ7vf7AABNp5zFTCSEaOTS5UuEUsHlxJ9kCedMAAlz9D6ASEow6A/vfPb59evXuGQI0qXFJkTw17d/aTtmsVwa++MoSxiUbtEDAAZBACGwLMurebPZLIrCOI50XXccB2OYX/YozUXIkFDCOfuKWKKAiuMY6LKxWK81qoyJcqlEMM6y7MXLF2fnZ7c/+fXe3h7EynJMBBHnYh7MCSGWYRmmgRDiglNCBeeCcYQwkBBKgFQe0YMRQFAhqAAQUkDOGdOIrus6JBAgqWA+qgYQAgCVhFIpISQTnEdhahia5zkSKiQFojTKkjRLFFLdUTsQs3qjurC2bZpat92ZDKc/++WnVy5uX1hetQxr9/JuuVh59uh5lvJyufTOu+94niuANHUDSJgm2bA/nE/ncZSkcSqlTNPMNM2FxoKUKg+TyVJOCeBcHB+d9LsDjHEYB6ZjXr5+GUh2dPBq2OunQRD409FghBRwbfMXH/9CM3WFlW25umUjSdIQ+CLNggFnKQJgqWrYWq1aKPXPZrNxFgd8OmoTZH37Wwvb21kUqsePn7Raw53tV9euvaGg2tvbU0rolsYlwwRZlqFbOOOEidLOzibnGRfSn0+PT0bts6hWa+gans7mz168NI0TJWWjUedMBFHsea5hG0Jxt+TuXN4xLZ1QmPAokXHfD+4+nOGn0i0Y65tL4Xl4Nuw4XlEkehCnIecl3SxWFh8+Oxj0+41ZGgbzNE4gmDl2rbFo/vinnw6H/MMPP/r2d353b//Zg4f31jdXqGmmkhOlECS6oUVRHIaxlNxxrLW1lVvv3AqipN0erK9vlCuVNAUQAwClEIxLqVt6seRWa2WnYBGqZv5kOOxhiMJofnpyrOtGFAaFgkcQBVIRSg3dNHUDIUwwJIgiCLlkKWNCcEqwrusIQqBkjgPKeb4AIoywUFJABYnCVBKiIBQIMak4V4ICAhTimYBQ0zVdSQQRMChKsznnSZxGBBOM9NduDqAklxBCTKDIoaZSEox5yofjUTiLeKoEQ73JKGWMIkcwNRyEWYJc2/PcBddiQGhKSckgT4VhIJ4FwWxiak673e90FEZEH7jnrRcaLmpa8TvffQtr1sv9o15/v7ZYKVbd/ZPnegCdgo7NFOucywRTwEXS7QaOZSOIqsU6BBAoyHmKwNcD7L4sb/8BTBiQAr6ePSOF/o5fxYHk8svabjzo3L175+joyLIsIXixVF5ZWTMtd+JP/OkUI6vkLRa9pW6r1T0OsnlqE6NgFlr9GRMYosLPf/zQdjTbqRTMJQoL/VZctJcX6+z86LODWTtp4vff+eb66g4Q5NnjP1tYWPqd37l2/8mjR0+fT/zx4uLy5oXNq9eu67rOMpHEsWnaxWJ5Pp/7k+n5+TkhpFavVavVPAbetp1qtVKpVi9dvvyzj3929+7dvYN93TAWlxZn05lQUgKVsNQ0rEtXrmRJOhwOX7dtKI+vQRDCLMt0jZZKpel0ylgmOCeahjFiQlar1WKx2Ot1cwxxmqZfYaJwDkR+DX36h5ZZeQQHzt33EBOSkxjzyT1CKBeG5WVr3r38g2/y95/lcR8IKAVyORjK7UsIoddsa4Qg1jUNY6SEyFLJGcVQikxJbtt6qWCaBizXSrnsTTeIaRqGafb6o9HIT9OACQYgJhqFCOXZiZAAXdcoBpgCqhPL0QHkURqkmaSUmpalEQAxyUQUZ/MgniFEAJKQKIiEgkhAjki+WpKCCwix7ZrlcrFQ9HRNi9NAIWG7hkYpRRABZBlmqeilccSTiCieX3AoRoDzLE4IRARjLhUEXxEl8tb89UEpmB/a6/tX65R/7GDz1jF/kNPa8gTonNpimmbusJdSAvU6ivV1wgoAEAIFlJTqS4w11DTNMi3btnVdz7JMCq4kV1IqhTjnCGHbsjgXXAikaTnjLmOiVqs16gtxmmYpOzw6qdcbtcbCpStyaWWlUChNw5BQrdpwKaXd4aDb652dncVRSAja2tqkmpay1HbscqX85pvXkySdz8Oz87ZtO/VavdFoOI5jGEaxUKpXa0vN5qDX73Y7QRBomm6Z1mzux1GcZdnK6qppmBjjMIyVBI7juI5XrzU8z3vjjTebzcUkTpoLDc91D/ZeGab+zjvv5F0hQmCx2YyjaDQe9fu94WCYpunW5satt25cvLhdqVRmvv+zj3/28NGD4+NjBZVlm4PhoFIvl4oFQ9cwhEpIwfloMByNR4LzQrFUKhTLtbLjWZVK+cWLpydHh3EYbG6srS43t7e3Dw/279y5MxoMJpPJbDajmlYqV3Z2L3Ipx+NBmMRE0zlPJv7Q9ycQECVwwanXKguT8dTPMqS0+3ceHe+3lleWKTW3Nnd2dy8dHb08PTvlIqM60g1kF7TGYqlSLTRXS2mWUKplaTaPzsYJTyJGdF6pWiwBaaROjs/Lxfr1q9ffe/cbnmNeunTBslHGA5aJyWQWRHPFyou1lVJ5sWSvjHrRF/ce9ru+5SDX0xWIpdKWVpaKhSIAOmc0msMhzPZedQb9bhwHy0uLa+srW1vrR4f7hwd7lJK11QtLi83z1jlnGQTw1ZNTBdD3vv/t5eVlINHp6XmpUCsWq5VilqYcIYyQHkf+eNz3p+NCybmwtaYkK1dKFy9uKdx/8eLl7U//WtPMa9e3ophXamsLi5tpom5/8vnLl0fD0aTZXLp2/fqg3+50zxYapSSdxskEoRSSicLD2XwWZ2vlhrQKrDM6//zzx5Q4muak0i6V7Ur9lm4STLkQ0dJKHcLMsQ1NwwhgJeHey+NwLhYqa2EAWEJss7C0sOq6pRfPX2VxSgg5Ozum2qRQrvcnHdMTu9d3q1XPcw0IQZIknItKuSYAe/bqpchAJqI4mx2cPHYct16tGSa1HVosG1E2QZRrpkJYaIZ66603XbsSR+Lk9PzVS9Dtta9df2vzwhbn/Pmzl3t7e/P53HHs7e3lnZ0dIbJur3Pz5nVC0cOH9+I4iJMwjIKibelmMWZpoVgsV4pJEo/H4+FgsLTclJwfH50wPh2NYylQpbBAgH7v3hcY6UrAbrdLCC567mjUoxpaWmww6c8DlaW8Vi0VrEVLr9mWrhmYYI3qtLFQ++CDb6yvDabTVNeJZRmXr76xv3dy//7jO599ArGsVIuNRqm+UPqjf/H7l3Z3NWqO+7P9vWMp8c72ZX8SvHp59JMff+z7M84lxkTXdds254FQKSfj6ciyrZu3bvzq179CGJqODiWCkBiaIYRiKQcQ6IZerVWr9SqEYHt7c21t1TBMQvDGxvrWzuZ0Pjs+P3lxsLd3sB9FoWHoEOOF2sJbN99kQnS7nbuf3wVCUY1ghHVTzxGQhBJNp2EQykxiiOMkzpPmEUQpTbI0NS3LNh3wWq2OMh4FvdnZ2anv+4ZhXLt6lVAym82YSBGArmdhCpACuqWxLEuyJM0YIIogAiRUEiqFoQIQYAgwkIADpaRAhAGMMEVKCgWEAlIAoaAASEGglFRSCiEkF1LTCcIgjOYAYYwRExlG0DQNCVWWZYP+IEliiGC9utG43uh3eo8fPEMIDYejF0/3PctTXEVxTDAFEPb7vfF4xDgzdFPXdIxwt98L5yGGKE1YfvXf2tn+1rc/sm331cuXd+7cOT07dxznnevXqrV6GEbPnj2bTvzRaAQBUEDGcTgdTw5fHWpUy1IeJXEUhbMo2Ni+8J3vfGc0Hbd73ePTo3SepSxDGLE0TaPoydPn/c6gVCg8ffwMyuzS1etSCATp3/7i40sXr33j/W88ePBk7/Do2YsX7V5rd3d3eXlxPvdNW19eabpeQaf0rH08nU+iaGoiDxiAcV40o3qJABYjSIMwGvTGGWOVSqler169frVSqxZqhZcv9g9Pj58fPXFc6+IbFw6O9mZxaNpUkjQV8bTdq9aKTkUHGBmOUyzXXKfEYhpP0WQeKNVJYuwWykkqj47bhq7XKgsXt3cIMSSDmxuIc/XZ3S+uXN69/saN7d3N/uDk45//Ym118eLmTq1SC6MQQQoAfPXqZZwyxy0VC161Wi94JQVBFM1ABPePDoIwaCzUOp3WbO4XCtZkPJpMhoTgLInDIJgMR6PhcDwcKgX6nd6zp89swy4Vy6ura5sXNp3mIssYRkjTNMaYAsqyDJXjQRFM00QIrmkawgghJKSCACIEOeMAAE3DGEoheMxigpSu6wACDCmQKEszQgjSUBTFEALT0iCSSvCMC4h1BJCUFCGKKM4ZbgpAKQFQCGEKFJjNwr29w5OTs1an2+30ECGYUsEFF1JwRZE2ncyfzJ+vra2tr20RhN5970aj4R0fP/Fnkci4rhHP0zWKBOO+Pzo/OV1b3nUdFcex5ZSLBf3bH32zsVS3i1ajWeoNT0eTPpKQYKTpSDdQEs6PDo/DaDadjncu7JrUJJBiQBzTtQ0vF2mivyvgvhISfTn5f61PgggACCWQQoqMsZilUcZilqUsY1IIDNQ/+8Pv37t3f3//6MmDR43mYq3WSIIEA9psrKRpmmVMCClTPNcC13bnvoyDbhAHhql7BZun8WgwUyoLpmxtdXF1bVEkmq3Xruy81T5vnx0Nfjz5xdaF/uLCSq22YBjWo0dPHzx61B8NqUYR6jmOt5Nmgqs0zaRQaZJFUWQYhm7oUsowDItZseB6lVJJKhmHYcayOIqWd3ZWV1bPz84hAGmapEkaxzEEsFqpAqUkF1N/omv68vLSH/3zf3779u1HDx9FUZimaRxFuq5XK5XG8hJCKBc5CCYAgJ7nbV640FhYmPq+LyZKyiSOBedJkiw0GrqmxXnwfM5Y+9Jv8vdtJjBPhNR0DSIopRRS5sEvr+0R4PV3MqGUMSbVV1X4f15Vw9fblde319y3LwFXMo8BEgJKrqREAEglMi6F4rpJC0VXMzGkslCymXTTlBRKtmEYGOEwmRFEqWYAJADkAEkuU4SoZmoZY6834RApBeIsVZlkUqM6dVyHyZjzREqBEaIEE4yUFFnC0ogZBsqlhpwxAAXPOCEUQiQEy7JUaRQToOlY0zAT6TyYjyezRjQXuhbFM51oUkNKMX86Go36GcsgoQAqhBCXIotjoukUYp6mXzunLxuVv/eTL+8Qga8Qeeq1n+v1pwVfS7oIpX/Xz0BANC03p3Ap85QVydnr7hC+9sp9+THlBASplIQIEqIRTA3L0k1TQcg4T9JMSAUhgohIKSSXEkghFIDYsW3GWZYxF9Obb73zGx9+6PsT07KDMHZSpuma6xUhJiljcZqVTAdA/Mlnd548fXJ8fEwIWV5e3N3dnkx9BUCapoQShOFgONA0vVBwdWPDMCzbcqSUnuesLC+xLJNc9nodJZXrOnVWdR2HYCQES+Iky1izuajrBoa4Vq2nadbr9aMoyFKPasQ0dcs0kJQYAoLA+tqa5zm1elUpgSAgGN258+njx4+Pjo6q1UqjsVAqrziOo+t6Gse/+PnPHz15lF+my+UiQpBzBhHwCoV6vV4qFxaXmoPJABG4f/jqwYP7l69dth0rTiLIYcbi2Xxy57PPnjx8mKVxHNzybGup2RgPR4KrOE4ZE7pm7Oxe2traXlvfePr8xWmrFSapbliI0M2NjVKhPB5MXz4+qLlLf/RPP0oi9vLVQRR+zJhkqer1xo5jOQUnnGdxzBGilmkDTAhF83AqQHllvVkIjCgJgVL+eJKxKEynChCk4c5ZfzrOJNeu7d64snv98sXLR4cvERS1erXfPzs+OTg5OdI0rVypvXPzzX7ff/7i6OjVvNUaPHn08u1339i9vFJv6FJl09kIIU2jOoYagnocsumk+/LFEVB8c3PNc23Jea/boRRubq5tbCx5rqdRPQqToleq1xZs44vRZIA14HlGmvDpdLrYBJzDw8NWvzdK4qRWrxUKTrXWWFyuO55eLFpxPJuF3V99cjiZ950CsSyysrzYbK5aVlkB15+pn/7kV0nMf/d3v/fpp59CBGu18nTejadxkqGEzZJsxkVo2MpVBKCkPzm+9yRwnRLQ0vqSWmiUTbMYBKmQME35YNSJYp/xQMLEdTRE6HA8oJhWyg3LNjAEXtFbWqxR7GUxThN1fNze2ztWQpWKBYSNUqmuGZgjBqncvrheqZQ0isaTsWFoLGPDQXc47HOemaaOIJsHAwCwPyX93olmEMuijqcJGSmQFktWuVy0bXsWBIVC/eq1i1evXltfWx+PJwihbrd7cnw2n89d19vYuJAkcRjNfX9imnqx6HW6LakyLmPH02oNx7CWl5aX6wsNTEiSpUEYzOaT3UvLhaInBJuMJ5Wquby4Vqk0dGIX3aplFAWDUoIsZe12G0Flm/Te/c+kzHYuNvrdwelx98WzTqVUbOy1Pr/ziGiA6Mr1TMe1HMex7QLnkDHh2KRUKV28uDP1g1qt9NFHH86DScqiQsG8cmX3vQ9uKaWCWSwz8OGH37TtsudVkohXK83Dg7Ojw5N5EBW8olKS8RQAjLFGOt3Wj376nzDCCYtXN5a6nT5GxNBMJQHiEmGiFLMcbWNrdXV9GSjZH7bTNGYs3dhYe++9d2+9fSvNstF4fHx2dvv2J8+fPTs9P8GErNXXPnrno1Kl7E8nS+WlXr8XhLP5fE41opv61J+mWZpxFoznSZpgQogiFNA4jE3TIBoO52EapdzhpUJRo1rIOASQYIwMJIWYTmenZ+dra8vVWqnYddM04SAdz2eeV9hd34yjaNAbnhyeAiUVkAhTRChEWsaiLAOMY0wIQApCqWkmxjBJAkAkJAphhQiEGHAhoigDEO/sbJqmmWRxq3USBFMWJpZtY0wzJvL0g3KlnKTJLAjSadp61UqH6e7uRSqMolFIZ1zAmMWgPe7HYRwEEcE0TXm73XMdu1op1+p14lJsUEoooVRKaXm2pummYaxtru3u7pqGWamX3KL77//9f5hMJ51ehxp6lqTBfMZSFkbxs/svEUYSyDSJFFBEI17RW95YWVlb2jve0xwSicCrWSkpHLRTiCA0cJCNpJKK8mHQm0RD0kJCypLnKp0ojobj6f79hxLB7a2dWx9c63YG00mwd/QoTEaT6WbrrL3YXFxuLFfdRSl453A8PR/Ekdraupak8Ww2fWt77dKKGM/C07PWyelZNA8sy8QUhWn44ui5M7Ym2YAbQaTC209+Wm2UNJ0qZw5oEkPJREYNsri0pFECkA6gYZvVSiHFiDrEqjg2xW7RXahXmpZpCJ6dnxynaerYXrXWmE+DMA4Wm8uj4aTdOk5T/803r33zm+988mnYap08e7pXKy5XywZChBLdMInleApFAIpW64RqmgIwB2RXKlXXQlIoxaJwNp4Mh7ahQQCiOJ7N5oZOy6ViuVAq2O5CpUqpLqWaTee25ZSL5aJXIBCncQa/jFZ4HbmGUW4IB695TFACmdcmGCIIIZIKKokAohBLwVWOdYAQA4QghgBJACglEBIgAUIQQKWAghhiSHRqAKC4UASp3AMiMsWlUCkQCnKJGBOYAKKZzcXVy1evBVnUGXQU4AhjBSTnGReiXK1r1AQAr6+veW5hNp01a0vrK00CVJo2AQwNQ2AiEBSAKKEbyjJdo0ABnc6iamlxcW1lfXFTM/UgjubDeBsqVNEAACAASURBVD5IR0GiMQpTGs6mme0wkWZiFsZGpweD2bjolotuybOLSRLFZmSZtk5NiKngUr12R6A8G/LLvEEFkZCCx3GEocQYjIf9+cxP44hgiCBUQkZhDAD86L33dy9sP3z45N/9u/9wdnRSry9wAQAihGq1Wr1WrGiGARWajCeEkjxQjxKcJkk/Dg1TNyzNMLRBx0/m2bAzATlSEBiL9c16kfljv3Xa8YczXdd0QxuPR1KoaqW+vr6BMQES3779WaVSrVZrxUIJADCfzRGE9Vp99+LFwXB4eHg46PfX1teqtVqlXMkhzL1Ot9/tRfMAKUAgglJiABCCFEGecZ5lLE0xQgXP/fZH37q4vXV4eHj/wYPHjx6/evUqjuPZbDYaW4SQWmOhvtDs9/tpmpRL5eXFxeZi8wuNYoQ0SjgXWZoIzlhWpATrlFJCGEZASihVznGHCMp8GC8VRBBjRCjFhp6DEoFSSogcVyVytC+EACEupVBKvl4afCVYAuh1jwLy0GWAIEQA5uN+AAgiEEEoc36v5EphAAFCQgoEASao6JWKJbfeKFOTBNlsmvkpiDhmqQopQlTTWBJLxSAGADPDIoR683nEWYYoyZPc8wlUyliaphgDTYdJmjieUS6XfX8UxaHMuKtrJjVkKiCXBCDAJFKAAIIBhgAqiJAEUgnBOcFII0gKRjCiOomm8ySNmEi5zADBmk0NXeeKnfXPhrNhyCOAsQRcCSURURAriAEmACgFX1tS8nQaAZQQIp9YYIwAfE05Vq+VjwD+Z14iiHKDPIQQU4jx68XXl1o+oHJUW/4kX9dIqZQAAEiIgFIEY4QghCj32ysJIMKarpcKBappEMAwDOOYSYUh1gEAjAOENYQxQIQgqBRMEikVItSuVKvLKxsbmxcxQogQTKimWwgTx8WMKyEzw7CjJO31zv72419gQm7cvNVo1Or1aqlUODw8SJKkVChatoUQcl3bsmzX9SCEQAEpVJKmpk4KXmE2nfZ7g7PTM4SQTqltWhqFXMTzwB+Nht1BL4jCSrnSqNdd13UdkIdUOrY5GnRHw1EchfVqrVrxSkVHo2XLNHSDnp+fHh0e7r182em24yiqFJy15ebS8rLruq/2Xj16/LjX643H4yAK6/V6rVa1bGs0GU/88WQ22by4WSh57V5nOB1lMpvH88G4d9Y5sYoGpJLDhFBCKdY0Es7nQggEcfu88/mde/2V5flsrms2xaZGJNTQ1ubljfUNBQClpm15CJPhaByn6frGZsEpFqwJq8hy2fb9fpoqx7G+9eGHvh8OB5OzVitLJCWGa1WXmiKMwpOz55NZZ8LmW5fWy5WiBBmTEVcBwbCxVFxYrE4n6bNHR09f7o+GszSUGFohC2IWxixqLC5olEiFz89H56d+vbqpaboC8OxodHxyvvfqKE4ypfDm5mq9XjQMlMRzfzqN43kYpAWvVPTKQgDLsE1DJ0hoGil4pmUiCNL5NCoUrFLBA0AZmk6JZm5tOJbrWO7uzubL/fTl3pNy2SFY1w00D/wslUmaIIRN0yHELBTrS8t1y6Fx4vf6bcuhhuVCis0whJiUSmWJ5DgYQ83qdycnJ35zYXFjbRdj/cWz/ak/3zt6MRp3hAwlxrqJELGTGPnTdDbvUF3BiX/ebnkFy/OcxlLBtlOlJlzNEpaFSTyPB1xkXKS9fsdzHUJXG42m4LDbnUBkOK6FsJZxmSSRP06UJEnGU54igCQEWNekYiljnAuMhGSMJalrlm9cf2vqT3udHpTmlYve+srlpcVmmvLTk875eavf64/HY80gSapnXE/SkLF4Po/H46TTjjwn6Laj0SABAHY6XUyMiT/vZ6Pj01ND15f+P7re81my9L7ve9LJoU/ndHOeO2lnZgOwu8ACpACSAMkirYJpqUiX5SL/Cr+SSi7/F3a5rFLJrlJZEkkJwCIRWGyYnd2d3Qn3ztzc997O6eT0BL/oWZIl2++6ut/1Od31/M7v+/18ltpvv/tNxvLpbLK6tpym0fn58cvjFwLQtbVmo1W1bYNzWq2XK5Wibhg5zZM0keQNjKAAfDwecUpZq16qFCoVu1yq6pqlq6ammUmcBEHQWt+geRrF/hataZr84MFrLw7PciCOTyeDyXw880xT4SLLaJzlKZGwYaiWWVQUBSPcaCwniWi2ljVdvn37hm6YT59+dfjiuWNXAJcHXVfXNUU2V1ZLJaeiabYQ0qA/1TT99u07jMLT0wtFVtIsTZIUAgljQBRFOjx85vshxri93Jq58yxNMw5VRcMSpjkLw7A3vnr85JFAOcb4+PQoCgMAhG3bzVa11a6vrKzWKrs7m7s3NnY//O2Hf/23f2Pbhbv7d+7eeM0pFiijq42Vi87Fde86ikKIAEDg4uKi1+9NpuMsSGhKkyCRZElGMoHEUHVd0+bzjLKcZbkmq5IsxVEUh5EQvFAoOE5hOpufnBwnqV+tVeyCgbCFEJi7rqwhLHONSFosIRUI+oqvwqHgEHCEOSQCAIBkADkXOQeCcU55qigYE8FEBhEmRMKYRGEiBNrZvLG9u6Nqyt/87b8/fPksSoKc5kQAJCDNqQBMxypGiAIqAYn6bOxPT/NzwzAKcrlZamqqHtlRp9OZjb0wSjgNOeM0Y+1ms11vlZ2KaZqUMcuyMSZJtpAzSEbBGM/Hj589VlWVIGLYeqVevji/eH7wvHPZgRDFYWSadsmpJUHmun6URIZeZIBymEuaXGmV9+7t6Q3tqnv1yw9/deP2tulo9dWiJGEI4Xg8ytJUQI4B4jmHXGxtbtumNY09d+ZOxpNxMH745CM/m95/815zUDo8eDnqTydeL3g6mwxdmcgK1lRsqZp2Yw0WlRbN863NDdedTyYjVVdG8/E5vLSNgqYqs/kYYxREwWDW87JZoWJKOl7aq6pGy48nl9OhokqarmomojnPfQoIkRSFUegHrN/1spgYck2RVE02FGLkGWg3a7dv3nr25DCNYsBv9a4GjLGry8vRYDweT4fDgW1alWoBApbEfhiEu9t77WZrNpurqhNGPI4zSRIYg9XVjSgJgsCfTkdxHFJGBRC2bRGcmzq0jJJp2VcXJ/5sOiGKYRgYEZBCSVZLVnljc1nT5MD3bKtAMAn8SFEUXdUJkYFAggNZIRhjAOCC+8kXSYzFDkFGUJBFGwoKgBFedJbxYrHABeAQQ5lIiuBC5IJjvCDwSEQWAAIBFFVe/IIgxAjJCCuMs0V7NqMZYxwheUGYTRa6acAliFTdWlnTRvNhoVCASAjAEOYCcZHlTOQSEdVqsVKplRyL5iz0gu7VQJMUBdvLa23LkqbT68mkHwTzeqVaW9LJipQknGZAsp16oVEttwjRgzgJxp3RWcjmWlXZyKUI03TYG+iq5BTs/f0NQ7MgJ7HvX/fc2Wy8s7GnqQrjUk4xwWjhkRQCIoEhBAu3OkIICggEZzzhNBY8idMkiaLuZSfwPMGYbZmWYZmaMeh0Pd+XOFpvtS3F+E///j9enl/MRxPDKmAiMy5kiCSMAGBAZADTnKcIIYlgjaie604mk2yYOk5hZWVJggrP0bg/DwI/zzNVkre2NlbXNmg7c13X9zxZk5MkHI9HUcbqzfbGxrYsK8Ph8IMPPmg0Gpubm2zpVfp/c3OzUi7rmi6dnJyfnz958uThw4ftpaUf/MEfNFstWZaHg4GmqM1Gs1wsaYoCGMUQCgAg5xAIiWDZMrMsy2nuFKx67e6tWzfX19eX2m3HcY6OjjDGumkuJPeO4xQcJ03TYtFpt1qNem17Y0NCaDafz2azLMsgAJ7rcsYsy6KZBjjLsowztrCc/+OmCUZQliQsSwAiAcVCdwMAYF/jdQVCAgDGBaXZ4lT8jwNhUHwtXYGvXsKv60ZwkWUUDAggBBcCwUXxeyFoAZwBluRMRTJWiKzLRCOAMRgJpEJIQQ6zjCeYAyIhKABlKRc5gAxjyDnNKMM4/TqxRgEQGENZIhByBESWZHmaIwTzjNKUEiRBgSEDSZiwlCIhBOUAIoIxgRhAyOHXzk2MTNu0LMMwdU3XIAKuN43SAMsAEoAlBBBRDY3meeDPhCRkQ2YCsZxTxhFBEBEIJSYg50BAzDkTAECIAISvOioIQgAwflWwX3z0Nbjr1agC/yt9KgCcQwAEAujV7PFK7gmFeCUGBZAvBn+xMMIILrhgQAiBvt7JQACxomq6bhBZBRBmGYviLEpySgUmCzEn5lwIiGVJhQjTnHm+VyqVl1aW927sbu/u64YtSURAxDhnDEAMNcMMopgLYFj25dXVyfk5IuT2nTvf+973ZAkJwdM0lmUVE7K8urqIRUEITdMoFCyaU9/3wyDQVE3wfD4bxnFKaYIQEzznXGBJ1zQJITga9c/Pz7qDXqvdJpAoktJqtCzTxAjRPIOQA5aWi6baKDUbDU1VMEIYQZpHvevZz3/648ODg/lstrK8fGtvZ2t7SzcMhFGcxM++evKf//N/NnTVssyS4xRsS1UVztn5+cVoOjZtTVZlAOHLo6PL6ys3cPvD3tybZTwfjgd20WgsVXVZVhUJQXD71v7G6kroByzPEEJpmmuqvrK8pkjaeDzxPF+WNM5RFMUSlk3NjJMUcACYSMLItgvt282djS3fDX72s//SaKzYVklVVElCiiKVSyUiEdOyEJHKldom3BlPrlx/wCFMkngw7IfxCCCKJS6rWDd003AQggxcDyYeZ0KzDctwZt7o8PhZkkb37t4vliu+HwQBFVytlFeBEL1+/9e//m0QRXbBVlXVtu1mq8lAPB53EQmJzMMwODg402S5VHRM0263lox2u1FzDEOtVQqECIwFwjxP4yBPSiVHJliRpVq5AgVK4oxgYBpqpeIUbF03bCIpqlLIEui6WFVMTbPaSyuapgEEJFkJE+QFqVUsFhwDQIaI7s5nSZKcXZ6EYbq8tMVyjVPjtft3CDY6F12ESBglo3FvOu8DmFgO0HUVEYkyNpvNg8CzbQWgNGeeovF6vbitbwxHQRRlk8lcNWQBuR9dmZZdrhYFKuqqaVlOs7map9B3LwnCNIWTqU+zUHBJInq9VjWNAuV5EmeKogIAw8ifTAYQANs0N1fXIUSaalSdRjBLk1A0Kivb66VCoWRZju+HrUbnhfPiyrmaTqdhFKRJHIZ5kghKERdgNguAiGoVPh6mz56cJUm8yAgUi6RQcL7xzWae5xCC/rDbXmq+sXO/Ui3N5uMk98IkxARsbq8RAj0/ODm5RM87pqHaBdmyDdu2qtVqGAbd7jUXPI6j2WwaBBGjebNVFyjxkijIxq47C4Kg0ahzSONoWmxoqqZmKJqF8yALS3XNm2OaASQrUUjDCGiaAxAIQhZHYZpOPd8rOr3r7nAym5mmrWu6YVhR5BVsq9lsQkDOT68cp9BoNmrVuqLKSRIO+rOzs95k7O/d2JuM3U6nl+Usz5kQGAACoSD7+/utVuvFi6PpdBrFIYQip3mWU0mRAIQ5z1Ian11OX5wcvjx9oSjK9dV1qehYptEdXrvh7OL64g9/+Ed723vlYnVjbYXlGaO0Vq+trq406zXGuSyRO7duriy35q6LJZyksee7w93tyWQymUz6w96LFy8++eTjPE0RQdVKuVQuSoTMZzMAAEI4TROIoCRJQogsy7MsU1W1ULAg4nN3luVJvVGt1aq1WlVSpP6g9/LliziOkiRTdTWLc5ZRLkSYeTlgsqrnDKYZ5QAKwRnPozgnHBCZ6bouqShO2cLYLMsLfCdESC45tdZSs9Vs94ddNsuFAIxxgrBAGAOUJXkcxImfCAFtu1CwC+7Ejb2kUq5ub+xalnV4eCgRmRBZVdQoD2lGMUQYIkZFEmeCB0mSZDTjnEuSlGVpHEcAwetuNwhCQohEiGCAsdwy9ShMgiBAEKmKur62vtRaVYjW6VyPxqNS1fFitz/uTrzRi5MjJrP1rdViufjhp5+aZXVdX76xv7PQvjKejUYj1w0xBEBADEjOacbzKItCGlFMjZI8DUen12jv9tYkHHQnHd2waMxm7hgQrOqKrCtRHBOsbmxs37xxGyOcJrHgLKf5ZDYcjIfnp6etlZYskSDwcYYYpDGP76zeun3/plM1VFPmIDu/PJq5oySNsiyRZdk0DEBxGrHLi54imRgq/YuZoeiVQqnZ2DQ0i+X8stNL/EwC8lJjxVTLW2vp4bOXo+GU5XA68S473enIvXXz5u39O0tLraJTyDLh2NV2c03XtfFkfnk1GA6Htm2Wy45hao5SMnRDCJYk0Xg8pDQf9MXpyRFjvNFofutb79XK5UmpVC2VqpWa45QkSVE11TA0p2ggJBRJNnWLIKxImizJsiQjRDgTjHJCEESAcy4A54AJzhfcVoCEgAKgBcUUcgEYwxBgBDFESAjIOMcII4i4eGV6F6/4QBAIwDnngGOykJpCSVJzmiWZIERedAnzPEuSlPFQ03RVM9wgoIxKqoQxyWgynQ+/ePz4888/C4JAMxRCkISlPGd5ypI4mc9mjIrZeI6gJDjsXHQ8d5al4b3X9re3VwkyAVNZJjtWs1KtykQ5OT6jae4USogTlnINS5hTIogK1c32Vqlc6o8vZ+5VnI50RVtuLa0srSVxGgVJ5CWziYehZBi64xQsvZBnbJEOggu8GkYQQiEAB4tDmAAiYzRhNEqTYD4ZjwdDdzrFEBULBcvUC5bpmHZfU/z53J9NbcMANNdlIiFI85RmMcZI01Xfn4aJl3POAKOAc8EhgJIsl4ol2zYoTU9Ph+586rvu1tbm2tr62spyr9cdDAau6x69PPPm/vLy0uLEqqhKt9u9vLoSSCKK1h/0nUKRMW6aJkLIdb0kOXr58qjb7f7Zn/3Z8vIKIWRtbU2SpDzPP/nkk+Fw1Gw0PddrNBqWad2/92D/xs2CbWKMsjRb3AAIotl0NpvN4jgOwwhCWK/XLMvWNH17e8u27dXVtV/+8pfj8bhQKPiLtn2Wr62tO46DMazX68Vi8e7du7quH52cxHHCOSdEcl2XUVYqlRdqDg5AlqYsyxl4JU9ZLLfQApOCMBcAY4wxlohEKZUwoZQuSLuMLyztAv4960uAr00uf5/2WlxGwAEXgiMAMEYSJIJSmlPAuIoIQUQikqAZW5CUBQKA04zFUeK5QdOsKars+h7GKYDQNAyVSBgghUgs41mW0iRLwziOM5oCyJCgbAHBpmmmaaqq6YynSZzkEZehLAGSREEWZnmcIxkvFhKMUyoYF4AQBBECCFLBOBc5owJAIhPTMopFxypYmqYSTUpoMvPnQALlRlkvGAxwz3cVRVYVtVavQoQwcaMkZ2GaM4YxolwwmiPp674IZ2KBxURwMUlAACDkSCyMjhxB8vciolcJvf9XO2jxzWIEEfx6zhECIQgAFlxwwRkTnPPFtgphhBB+9QciBKfsa5cLRhgbpq1rehAGlLI8y6M4BgDKmg4hxAhLkhRHMeVCAgAKIClyq9C+ffvOvQf3t7e3ypWqqmuuO8/yBEAIGZIgxzLhgGJEVFXJspSy/I03Xl9fX4cIdAcDTqmmSMViOcuzyXT28ccf97q9dquFMdF1PQ7j2XTmefN2s4kgSOI4SVJC0NJyu2BZeZadn18ITjnn19dXnjuTJenB/XuKooxGIwQBRpCzLAo9yzRWV5ccp6ApiuAiDP35fBL63nDQv7g4f/zFZ4okff97v1sulYrFouMUvcDr9XqdTufq6pIgcmN317JNJoCmG67vnXUupuOZbRfeeusNXTWur3pXnes0zjCULi+ux5OpLKlL7dWVpbWSU9I1SdMkRZGWlxpZkp4dnxqGXioWLcMUjKdRurK8dHV1fXJ8ymguGF1qNyHkCMEoSeyCGcVxt9c3TX1lqb28tHzovzw9OW23VjnPnx0813RLVrVaw1BUWdHgYPRS0RCSIqIkpo2ApD59/uT4DLbaxXK1VK44DrJPT64C78x3wWTiVqrVYB5gKEuyXK6UVFUajHpnF8eT0XA8nLgzD2Li+wGlNAxCQsjGxuqtO7fiKAJIyIrs+SyIXM93V9dapmk+/eo8plmsJYQoaZpSyqrVuuNYjlOmWYwxMCz14uw0jkLTKGZxylmSJcTSLYyMwKOAy63WWrXaUDVNVvRyqUKpSPJpFKWKklebIsv9uedLWQlJtFIraLqWUeHOPdMsc6YcHHx6dHyWprltLe1s7dQqa5PxKAy6vpcwnhuW1mo1Kfens6BzeWmYpoS1wM0lrNWq5VLZojzwgj7GEYRKHLHAT+euPxlP7aIhqSRJcqeo1GrtjY2bNOPzWfjF5885xaZecoOApsDUHE4ZxLhWr9ZqVV21WktNzw0oFXGUcA4wkeq15s726nff+95sNru+7n726ReXl90wiMrFWrVcLpaqvf5w0B+53mx7e3N3dyeOk16vd33V7fX6SZowRpM8zfOcsTz088CbJEms6xoAMAgiTdOarcb2zhaEYDDo/+IXP2u1m2+++Xqp5NQalbe/+fbGxlqSRLJCZrOJ540vLyez2TzLIkXJNF3SNd009TjJ5vOgVLEBENOpV687BEu3KQMQxkk8d+fz+TRNE1VXMUFJnkdp2hsOHz958unHL2bjaG1paW1zVZX18Xhyeuq5YVipVQzDgIAUnZLvRcfH50LQ84vzi05HVWRVkRRV2d7evHVrf22zZtsmpfTg8GA67wKYVctNz4sefvLFfBbrmnNj99bxyzNJImkaCsFlWeJpzpgglIpSqTKdPjw/vxwOBnPXW/Qyr3tdhJCmqAxw1VDtou3H/jyYRXloIxPIEBHUGV5OgimSkR94D+6+kaWZaeu//4N/IssSJjiIXFmWJInkeWJZhmGqM2+e5lyS8Pb25r17d3RD6/a7P/vFz58dfBlGkWUa29vbhmnFSdwf9j3Pm7vzbq9XKpVM07RtO8syCNEiup2m2ebmRq1e7fWuJ5Op4xRu3bm1urZiWebTp8+yNF261RwPPX8e5Gnme2GSzxQD8yhMMpcgVVIkVcNY5hzkURxbVFGQruvGgndPM55nLM9B73r4mHx1+OLw6qrLGLcMCy262FxIhMuSWrBswYDnBp7nqYpq6DpnIoqiTqfz9OnTVqttmiZjLAojRVKhBjDAjDKECBBwOBwqiqJp6iKOnGapqipCiPl0CgCQMB4Nh0mc5BkdjSZ5lktYsq2CqiiLIDiRcKvVqDZqOc0VXaYim3rjjx99NHIHp2cnAtGUpnZBS5I4CuP19dU8zzkDum5qapSEGYYgS2mS5t3rviTjOIkKtlUo2WoqCc6Jhjv9Czf2JJ2EUSBJSrlZyiKuFVVi4Ek4ibIYNdsQCgmRFESKJpuKrjqtpUmreFy47naOj4/ms3mp5mi6JkFJQpKMlZXmapwHo+lAAoqKTA4BZwxmEhco8XieCFXWZsMgCqYiAxKUgjLdX3+jUVoiWDbkuoS1+ThdW9pLy/TJV8+zGAAmryxvRz6LfFar1JZam7XayvbWrlOwuRCz2dx1pxiz6+uB684RhoQgQlCapeVSsVKuyTLJc9rvD8PQ930vjqPpdNZujfZv3G40WoVCuVgs2aatqhpCCJMFU0hwlspEwQgjhCVJwZhA+MrCxhhFCAsuGKeUZYznHDCMASYIIcgZ5ZwykXMBgHiF+yBERoQILjhlAEEOAGUMI4wwWhxbhACCQ8pZlmeYEYkDoiBJVgXAQRgiFTIAaJ6kSeL7/vnFZa3WWN/YpCzL85wDqipWEoYvDw+vL6+iMCkWyxgDGaulShmDWRRSVTW8uXfw7EhwWHBKq6trpSgII//xl59OZgPPf61asdNMMIbDMBfczbP88mIIANG1Cs1ETnnOc91Q11aWfuc771qWZdnm4dGz4dhJqXfvtVutRlOWtPF4HLt54CarS+ut1rJjljCS81xASBAiECCEgBCvMLliYd9DACLBqIAIpGny8tmX8+mU5RQKYTulRr2iGaZM5DxPdnc2N9fXQj9UNTkMfcOQCRFB6GuGykWWpIzSFGLMISCKAjGidIETxGWnYJjmUruVp8nV1VXv+goKjiGsVcq7u7ura6uPHn7a6Vycnp26vl8qOaau1Wr17Z3d/dt3O1e96dx9+fJA1wzLsvf390qlkiTJg8EgCPzhcHB+fo4Q1nWDUqpp2t27d1dWVsaj8enJ6XQya7Vam5tb5XKpVCzTPBVQSJKiaVoQBJ1O5/3333/8+PFoNOJcWJa9ubl5+/btGzduVCqVZrNRKDjLy8uff/75T3/60yzLNE1TFHWpvVRv1IPAhwh7YRglWZrTnHEAEcISliSRppSLnDGAiCSrEv+6wA8EhBABBBCUCJYlmRCFYAliIssykSWyuD8ZpYwLzl5Fj4TgnOdpxjn7R05IsNjBLLzsC4vVQmMlESwRIiFCk4SClPOcQEwQxgBxgQADlDJTV0tFu1QqqJoEGKUx9+fB0fOzNE8tW2+VmxLEeZIRgQFnMGcyUDQCsCQbBDIGOAdZkgnGTVlXsIQFRowIKEOCLMWUOBlNgnF3Goa+pqnlYsMomBlnRCdYx0SSIEQcQCpEntNM5AhjWVV0x6RYeEkYs7QgcSJhrCn1arHRbBiG5s5mQZLaaaorarFgJ1EchwnNOBYCcoaAEIzSlGoEcwiRoJCzV4EvgADkCPBFTwUCJoAAgi36bOAVjuO/bgMt3iASURRFlmWCyatyEWULUT3nnDKWZSzLRJJlCCNMCIGvXKB8ERP7GiAmy/LCYWSadpZlMYw5EK1ma2Nj03Xd2Ww2m80WYAYBRbFkLS8v375958bN/eWV5TzP0yyM0iBNU93QK9VqnCQZzeIkEIIRQhDiuqEUCgaAAEtAVjEmMImSKAiWlpbOz8//j3/7b4fDgW3Z+zduqqoWhfHJ8WmSxBLBnhc6BadYLHueR/NckqSd7a35bPbzn/+s2+1yztvt9v7NvWK5+N3vvMsoe/Hi0HennCbVSmlnc9W2LMM0OKNRwPhSVAAAIABJREFUTDVFGY+HB8+fHT4/9D0XIfjg/oN6vVYqlTzPu7q+vry6Or84Pzo+evnyJSHS3Tt7W1sbjlNUNE3Vjc8/f/zlF1/t7+/ff/3Bt957b+673X4v8hORIUBRrzuCGG2v7r1283WnaM/G8ykPGu3yzf0HBweHz58+Oz0+3Vhfl2U4HFwbqlYslKq1IsaC5UmaRNPZpFqvWLZRrDg39m988fjxRx9/kqdR4M373e6oP/NnUb3enkymmHiYiK2dNoTi17/5ZRh7lqPdu39r6g8vOi8B8S2H5ZwRuaQZimObnGJvzqCALw7PT44vsgQUC9VKsWLJWr83O355vtJcqlfLNOWd89PxYHJyfNputne2d1tLtfFoNJnSt999c2trY2N789NPP/ZDr1JxZDVHszgXniyrkkRarVKeMlXRddVCQM0zWHYqjIrD5+f1WrnZrLebbZ4p15eXh897MpF1zYqCcKlZqlYaGA2TeDaajxXN17R47k49b1QoWm+8vcEYTdKE0hnOGNZ4kvY4R7opRbEHoGKZ5Tyjg7734uByMo0dp9SorZVLVQjY2dmLJBGmXszzXJdJuVxWtd2LS/zZZx8rilpyqhVnqV5farWXdnfWJJX7wXjmXobxjPPcn4+nIxFFynAwJTLcvbG/1Fp2rLqqaNfj7uGzi5OTcwjklaW1POeb67t/9qf/vNsbXl710oTLMiYSKpYc2ypQCv7uV7+eTqdO0V5ZWV9f31JkM8+m08n87Ow8y/JSqbiy0m4t1SRFOe+4172To+OTP/zhH6+ubkyn3s2bN7OMTcbz87PO6dn5dbc7noz9eDabuZznQgjdUDjlk/FEwjBJg4ODJ6urq5ZlYYyPj497ve67777TarX39m7N5u5s6ua5aDSW6/VWq1nr93qD0WA2G1PKhUBxnLtuNp1wLgIAoOsiIHzOXkzGXrVeM0wzDEPf97Msm0+zPM/Hk7GAIkvTIAwZQyurrffeu3vn1n7BLjz56vmzZ8rJkRxFgR+GQCiWqTdblfX15TRN+/3B8+eHlMZxwpJBnDMXIN8oZHv2dqVRSZ4Mrq7d6XR4c/8Bhuqi8Fmv19rttmFqlKWYAFmWMUZcJGnGyb/6l//aMPQwjIbD4YK5GUZREE4LhQLj1A3muq4Xi06j0eCcu+7cj+eNpdryyvJoMtZ13SkUZsHksy8fTsYjVVFLxVKj3uCcue6807ms1Mq1eq1cLuuGJsmypkumVSWEAAEooymN/WDu+9Msj4tFa3l5ae/G1vHx+cuXL4UQkiQzxpIkmU6n8/mcEKJpmmmauq5btj1353t7N/b39zzPffr0ya9//Zuzi7M33nz9j//4jzc3NxmlG+srBdvK0uz87PzDDz89PDzRVC3nCYqFogFZBpiIKA5ymnEhBoPhdI4AFI7jmJatSEooZXmSRF4cuKHgfDqZB25oWKqiKAhhxlgcZTRnURgncZplOaMiCKIwiP/8z//Ctq1nz579/Gc/Pz05+9P/5k8KdoEzcX09sCy9UCwQSNbX17Y2t54fPL+46EAIVtZWMMG9XneBLSYEJ0nKGHMcp1gsAgEty8rSPI2z3uUwiWLVlDudy4efPqxVGg9ef2N9c+3k4qjerO3s71gV8+js5fOXT87PzjRTfXD/LsBAVw2WQ04Fy3gaZUmQJkFKCJGIrFumhCWa534QFMsF1VIoTE3DNg29N+6burG9vzUZTJv1pe31G3/zH3782ZNPBYJrSxutxtI8mjfr9VqpbFoaY7kXemkWG4569/6tR48eQcQVBem6atoWVjBBZD6Zn748H8+Gs/mwVCnKQgvjOHBDQ5fqrdo4ivqXY2/WabfWLbl0cXkhIcnEjj8N5Lay3FqtFBrTidu76taKjdCPXx68OHx+MBqN59PZ7Vu3f+e979RqDcdxTNPQNTnL8iyjgR8+ffrkZz9/f2mpfefOze9891uj0eTy8iq49tPltm7oiqJvbmzXa/UPP/qthBVjyVhwnI6PT0zTAgC9ODxEiCiKKstyo9FYW1sDAECICZYhlCDEkrQwTsNFaR5jCBFAGBJAYJ5jAQFGGCEBWSbCyXzi+W6eZ5Ik6ZpRtOoU8CQPIUSCcZozS7NlSUUEAMAZh3lOOQMQQk1RVAVLQhNC5JSmUYIxTpJkNBpqmqxpCiHoq6++PHr50imWJElSukrn8jJOUkWVN7bW5/7s5PgEQbSxtoEILFeKiiKfnJ0pclJySmmcZxm3LFuWVEXVkyzVTR0jEMXx0cmxpknvvv2WEFIU8avrKUEeTenx0aWq6MVCq1ZRVKKxjMkycQz7/q07ArCc5nf3dwXalFRMAIQCMC7SiCMhry5v1CuNcqGmEI3mPOdcllSCJQjRK8E6Z4tH9AhBtHhwzLP5eDDqXmRhgDiFkBuGoWsSzZLTy04URgRhXdOFAJPJbHVto1hy3nvvnSRNfvPhx643JWkgKUqz1bbsAiSYMpFmGc9TxrmgFAKhypKuyq1mI0/TARfj8Xg6nX722Wf37r+2u7t78+bN1994PQz8Dz744ODwQNO0N954fQWtFBDZ2dlhAszd+deGPvHy6EWaZjvbu//sn/13mqYfHR2FYaDr+mw2ZYxblrW7u3v/3n3OxWQyDcNwge1CCE0nI01TK9XKfD4/Pj7+4IMP3n///bOzM03TAICdzuXHH3/cbrfv3bv3ox/9aHNz0zAMx3F+8IMf/NVf/dWHH33U7/Ysy9Z0DWGk6XqSJqPx6NNHn12cn8+9eRKnnLGcUc2wVEWZzmaVSq1cqeZ5xhjjXGCCCcYYkQUGGQIEEcryzPM8Q9d13dB0HS1qEhzAxWS5WKWIxSP7V0w38eoCCiEE45SzxRaGYYwlQiAQkAsgROxHoeeFc5dnOc1ZnCc0S1meYiACGiZhNOj1JRnJCikX32xUWv5y4IceIVgjZhYnaZAZqq4phikjnmCR+IzFWU6BgApRiSxxxgEXsZcwRjVdrpZKtVq1oNlZkgTTKPMpEnKxUJZlmVKWpEmUZFGSa1AQQiCSEIRYQhIksixTmp+dngEINENvNurlSklVlDiMgzDMMqqqMhBckVVGeRRGeZwNuv3BYMI4YAwokmQaOoqyPKOEYMGEYAxwtui7I4g4QpAIhBGWMSaYcZ5DwJgAQEAE0N9T2hB6VZT/WsRJMFFkWSIEIgQhpDlHSDC2aMRxwSkSHCNomqZAYDE00jzPGIMcYIwlWdENwzJNTdcH/eFoNKrX6zdv3trd2ZEVudlstVtt13On0+loOPrk0ae9bleRpN//g9978603TcsEEOQ0j9MIAEBkSVZJnEbH58fNZkNR5WAyKVXKiqJcXXfKFcewbv71X/+1rJCt7Y08T9MsE1QMh5PRaMo5/OY3393Z2V5ZWmGMuvN54EeaplRrFVPTZ7PZ06dPVEUpl8urq8t2wSrY1g9+8IMwDHVdu3nr5uV15+Dw4MlXX5SLpd2tdc64XbBXlpclQhhnge8hANMkPT0+Ojs7ub66sm1jb3d7c3NTVeTpZHJwcHB8fHx4ePDs+TMAgGmazWbdKRYr1frW1pbjFBHCiqpdnF9KkLz3rff+8I//6O5rrxFFDsPwrHP24ccfPfz8YdGIDctst9swl6bD+XDczfkcwjzLEgmjcqmo3tilGT09OvI9b31tY3V59e99qj/58W/PzjuGCd/7zrtvvPmgo+uPHn766OHDpaUlb+Y+Gn1WKjSWWmvfePPtXr97eXVxcnacUx9L4vT8GeNxE5WJvBlFg+Ho7NadvVa7USw6y6urhmnlGf/ii6ePHn31k79+v1QuV53VyXhSLpRX2svT8QwwpGDcvbzIwqjdXApDzzCVH/zgn7Rby+VSGQguKaDgaERCg9FVf9T56OMPr66vKMt/9N/+yVvfeNAfNbI89T2vYBclLFcqzZs3bo9Gk4Pnh92rUaNebbfbjlMp2FVVLm1vOaXC0pMnT8vFSq3aTOJcU8uqWr+5941KtXV+fRDEkxzDnZ0bM3c4nU/Hs+5kOvK8OZG1UrFSqbQcpxoG+VVneHk1ms9izqHnBkEQYUxee+3u2tpapVK8vr44P+scvbyoVtrN+pKiYM5ZFCXb27tOyXr06NNKuXnvtbfu33mnc9E7Pjo19cLWzvL+3vp4UveCaZ7FMhypZDqZzOPo3J+71xfRxemzJPncMAx37k7G03ff/fbt23fXV9cvzq8Y4/3xoN1evrF3hwM4ncyHwylnwjKdUrHqFJzBYBAnkaYhwzQxRpVq+Z525979W71edzIZUeFxYFu2muYTLMcbWzWnLDlluVxpIyTTHMxnwWQyEVy8dvdemqfT6ah3fQxgViyZrufNZ65poyj12DTRde3Ro0dJkjpFC0I0nc4/+uiT6+vexx9/8uz5syQJG406RIIQrGnarZs3vvnNd0fjQbVaqjdqg8Hg6OXR84ODcrmEMA6CwDAMQuQsywa9eRj3OGej0dhzveAGLZVKllldXV2zbRtCOB73Icga9cJkMjo/P3n58uz+/df+8i//ctCb/PjHH/xf/+d/uez0mo3q7Vv7b7/9jmGaT588ff7sycnJqevFx8dXnYurjz75aHdn8+5rr92+fScJz/+3//V//6f/NH/7m+9973vfUxWLYE0A5npT153IspJxTmkmAMUEEFU1ZjMvThLKOAdiOp9xIQBCKc0wgqqhGrZBNBJmYX/YZ5yt7a1xiU3CUbFRMA3Ttu1mrU4Y6Q0u3bnvzee+H/zO73yn1W7KGuwPr9xwqui3wsSNonA2m6ma5hTtJEm44AiBXr8bx2GhYEkSCUP/q6++dL1AUaTV1X3PC8bjsaZprutfXXVlGWuaalrWItSuG1qn0xGCvfXWW0kajyej3nXv8NmLRrXuzedBEAz6VxiDRbI3zl3VAKYpzX3EAQ1jn0PF0k1bNXIqxXFQLNkYY9edR0ECheQ4OgAoT/PhYFgoFCqV0jtvf2s86V50Tvr9YZqmpmnruqFrhiyrnheynAEAZiPXHz3j+b/53d/9nR/96Y+a1ebDhw//3b/5d1EUEYRX1hqLdqxjOWdnZ8dHx4PhKAhjIcBgNC44piQRxjkmWFW1QsHBGEMIszTjTOzu7tpWAUPy6NGjbreHIEQQMcqm83HOYoBEf9AdTvsTf3Tzzg2s7iY0tGyzXCs32w0/9Fx31rvsJ2kUhIE/DUAODMXEEMuSLEuKO5tmPMUqGc/GboghFLIuIdV0TCtPaJiGG3ublu648bzcKF6cXv/t+//pu+/9rhvOfvGb/mt37u7v7ema5tiWbqopi4/OD3/6s/cPDw5nrr+y2n7w4AED4pe/+TtD1xq1uilZze0GQHw06Xf7XRZCFRZAjAfns0ZhxSGtDuoqzCjK1Xu//2a7VS/ZVhKGgGamSkI3NhRQWGmE/hAI9P3vfbPdKvV6fVlSTUObza47nRelUqnVatm2TSn1PJ/SfHm1/i//1f9kaDpGKAqj0AsBFwXD0mSNZczzPEpzhMkf/cGfyLK0MC0sVNCyTBhj/f4QY7SgmxuGKSMEAOCQQIIXD0ExJP9QhYUAE4gwEIBRnjGeCEAhELlgQej2h9dn56e9YTfLYs3QdcuEgOimVSyVW6120SyZmsaB7/N5mqaESBKWJVkGAgoBM5gJzvM8C/wwTXMhQKlUhBKQNJbmfhTPOWWGoe/v38BE8X3/y8ePH7zxhud7jz77zPVmzVb9z//5n4exn+UJkWFv0H/y/NnnX3w16A/DMI6iHBPZNAsAQcpzP/R6g67jWJvbW7KEKANxwjgFOUXjcWgZtmWWsvxSlbVaZUlVHABUsDAQCYAhDKIwin3HtohEGGcTb4IQLluVkskLOq8X60mSxWGGdY0QVZYwEP9/fkgBAM9pMpsM5+NhEnqmrrEk7g0GnxwfQyFazVa9Wi3YBSRr0/GIc15wirPJ8OWLw88ePby46DAKihWDyFJKWRyHCENV05kAglMAuGUY5XKlWLARAHEYKhKp16qWaU4mE9/3Kc2/fPz4+bPnEMLvfPc777z99v/wL/7Hw8ODh58+/PFP3jcMY2Nj496DB/u3bt6+804URXEcx3FaqZS73e7Pf/F+kiQSkTgX7fby3t6NKEoWfDCCpThKJ5NplqWcgyhKAYCarm/t7AyH/Y8+/ujLL7+8uroKw9APwzjNRpOpoiiGYVRqVcrFF4+/PD27eP3119955x3TNAGAJ6dn7Xa70WheX19TxjAABcexgEASWVpecYpFTdcVRQEAZDQvF0sQwul8VrAKmqomeZolaZpmaZbmWZZneZREcZwkUZBlWZakWZJCKohAMiALkgMTACGIsUAIL/pF/x96yH9kwwEQQSGiMA5Cn6YZEkAmEkEYcIAg4SDnDACMFdkgqoEBxwu4gsiZyNKIutOYZnDYd4PQJwTp2LR13VaLSZwEiZfG2fVVL01zXTMxkCHEClaDOEySTJYkwQCCpObUNzc2VteWh8Net9sbdMeAg2qlsre5bzoWFVyCmACAAIAcQA7wPwhOsAQxExAwwDkTEsUAEoCRQJHPZrNZvzNTFGCZatEplJvLlq7PZrPQ4/6cKhrUdVO3CobtIOhHUSooI4iUHIcKDjHGiiwpMpKIAABJGMsSkQkHnHGOEYEQAQTRq0L+P4wrryYWACAXgouF9EYIwXLKKH2lg+Scc55RGibxeDbLuQAIYQAhggBBJBBCGElEwhhikjFOZJkw7gZhfzDQDUPTNcpBljE/DFRV3d3b397bk2Rim8bcnQ3GgyAKIIJxHB8fH0+m0zAKfd9XVKVar+/s7iwtLxeLxcl4mDPmlIoCcFkm3/rWO7Ii9wf9MAzH48moP9Z1c6m9/D//6/+lP+hHYaiqRhgGw9Hk//4P/3HQ75mm8fY33pIkPBqNNjc2yuVSoVCYTmZ5lmq6Eidhv9978fK549ir7UajVa9Xa6VScTadIoQ0lbiz+XQyWdTlkzg2TdM09I2NNU5ZrVq1LOPw8PDo6Ojk+PjjTx6OR8NqtaLruq7rqqrEUfzi4OBnP3nfcYrLyyvX193+YIgB2FhZW2kuBTPvo08+vry+3t7Z3l3fbVSbz549e/ri2Ue/+WRtY31vf/vdt77tx31ZF+PhvNVcqZbrB88OPNdFEBNH7vcG5yd/CwH0vWAynkok291uVipVXTV616PJ0J0O5o1y8923vi0AvrzsffHo6fnJ9ebWkHGaZrFpGnbBsmzt9p19VUOSAh4//lzR4JtvvP6Nt98yTSMI/P716PDw4w9+81BRLc6IoVRkYFes1u999w91Xc3S1C16Ej71Zx4QQMK46Nhvvf6GrulXnesgnOd5vLm5EadKdxA+f3lSr1f39naXluu2o8iK/Pzgq2cHX6ia5BQLpmndunXX1O2CXSoVq4psKJJeq9YJJnEcJYkYDNx+f26bFgTYMGp5TsajRJE1xjTONFVVKO13OuMkmxfLVnvZJohhANLYdSzT0Fmv2z940o/izvLS5nTqP31yoOo2QiRLqaYrTlGXFXl7p91sVqazS8cqfvvdN3a3di4740cPPxoPJ5Sm7//4/d71nmWpOxv7jfqSJhUOn51NJ16ewsDl3Us38JJq3dlYXtI1LZh/2kmSKIgqzo6pxxcnZ4NBP03TW7du7u29vvMHOzu7u1EQ/OL938ZxWq3Utjd0iLEAAgBkGZa2ZO5tWb3u4PT05M7dO8NB/+e/+EmaMt0QWd4eDC8ur87n83HBsZpLlUazllO/071+7cHSG9/cAhADgRmdRglQFXPuxR9+8mkYx6sb9TRjVxcnLw+f1+uFt99+/Qc//L3PP//8+fOD05OzNM3yPE+TFGGACZjP56qqaJpxeTG56kyePHkKgKjVqobuhKEPkFSrLG1s7JfKhQ8//PjxF186RbterxuGfevmnYvOpe/PMcabm8uCg1/96u/G0wmAsN1uxyEYDjJZ6l4pIwFE52LQbDZqtbrnelHgv3ja8b05AmBza5Pl2ngYrq9v/cVfNN5558FsMs2zDBNZNZhugu///rd2dtYPD14+fvzs4vxqNBiHXjrrd14+TQ5ue0TGjfrG8dE5BMrrD8SNvTvlshOFuWlqTtHKUqpqmqaVprNRFFGSxJlEJGyQLMtzyiDGGAgEIIDCKhaqtTIiaDafPXv5fHmlZRdMxqhkYKTA4Xwwmg/UiRpEbualw8vRoDsoWPaNnd3ffvRBGEeeN3/3nXfX1ld//JO/zbJMVpS11dXRZPjpZ73jo6MojhRFDuO41+tPZ1MAhOAiz5llFUrlCkIocMPri369VWUslySkaSohJI7jPM8ZZcPBeDZz85xWqzWMpRt7N8/OT0ulcqlUJoSMJ6Ne72o46VGWlstlJBO75Nh2IQecidx1PUrzIJjlGeBAQAiiKCMEMbbo+II8o6qsVSqK4ziMseFwaBfVolNCWGia6fs+pSJN0sAfQwA910+STCKyXpAIxCcnx4oiFwqFcrm8urr6y1/+EgIAIRqPJkBwCeFABFlMAy+mjOmmWqoViuWiXSjYtmGYpiRLSZLkeUYplWW5YDtOwfnGN76xtrpmaOaDBw8ePXr0d7/6uzAIKaeSSijITEf/7//Fn/uRPxoPcpoTjDfXN2VVYoB1Ljo3buwtt5Y++/yzyAtjLw79JPCiOE455UWn6NTLEIGERqmI0ySOU0okuKS2qpWKruknR8fD/ujea/fjIH306afD/swNg4wljz5/+Eg8Gg5GfjiPUl8mWCJYN9TV5SU/9jIWR6kvKWB1baXVbll2wSkWm+3W0spStVbJWdYfXD/9/EXn4iIKw1K5ggCJw7kqBdVy8zvf+N5vfvXRxbD73be/99Yb94u2/stf/PTpF09ODo8lSSo65Ua9edY5LliFb7/z7UqpdNXtdi4uszTP85iyZDjquu6sVq8ZuiGE+OijjxRF/f73v//b3/w2ieMf/vCHC+vzcDAsFGxdUxljl5dXp6cnGONms3n79m1JQoyxIAgY45JEms3Gwj+U5zlCmPEcCAQEhACyXDDIMMKcMyA4xlAIzgUDAELMMQYIyVxAKrI4jZI0IgTV6hXFkHx/7kf+aNIbzadJFnPOdc2o1xurq+tFp1xxqjWnjjFkPE+ZKyFFQkoqgiyj6f/D1Hs8uZnla3rHfxbug0ukT5JJW2R53zO3ja4UIU3MQgrFDWmkjfbSfzWh0UazUEg93bequ291ua4iq8gqFj3TJxLefPZ8x2oBsmewQOYCSCCBDOQ55/e+z8NlnCe8KKTUFguHOZDoPE3TOOVZyfOSMfett24+f/78wYOfR5Px7t7e7377m5OzY4SQS5nvNS3UANq//vWvf/j9789Pz8qCY4xrdR9jgiDEjFgESp2f9A9mceAS6rFQSPHD/Qd33rjz0Se/7p/0k2U+nWYX5wvUq7SibYZdIChxMDIWGgCxDlzfocgCU3AupQm9BiMOhU6n0ZNSl1w5NKQuM8YCAwGCVhsIIEAWwtcNZGtXyZa8KBbz2fHRQTYfAZ5WfFfmRTpfUoBqtdre1najWqvV6rVaI02SJE15WXbWN3YuX7EIB5Ua++7u2cW4TDIvcIsiF1LIydj3AkaolpL4gUMwNFqUfDmfC54ziirtiBDUbDY8zwcA5AUfjUZ//OMfv/rqq7fffntra/uTj/+V0mo6m56enf6H/+v/jD6L/vU//MP777+3vb1Tq9m1tc6lS3s3b97MsjyOl0+ePJ3N5l9//eVgMNZaBUHl17/+ref6f/rTn9bW1ra3t4OgMhwOF8t5s9nwfW9/f79SqSyXy7Is3377nSRJIYSMMYRQlmVZlkuharXa9vZ2q9W6fn3fcdz5PF4JN9rttrFWKJnlOQC21mg4jieEwBgVeZFm6WK5RAAWnBNMF8vlZDpVry+rXQeEkFKGMfU832pttbVCVyuVSljxAx8AaKzRWkMEEcYQQm2MlPLvAva/iybNq29WHX4LAFhJCfM0VUJACxEEiouY0HQOuMxKZQiExgCrJAIAQQCs1kZZo0ejuZ/xNBGitBqDxYIvp6ksOIRwddRiLNbWCAXyogAA15FLqBtgh1HKVzA0BdO8nEyXvzx+NhxeCFFiDEjCz8/H6wD5oediFjJWcyklDABkFFwls6yxEBqfOVG3EaeJkGIxmDNLvMBjBtRcH2EEjNGZnpfztJtjgLOUA6AYw67jYcykNFmaF1wYCwGEUquMC4sQdZjnOAgTyhyAIGaUOoy5DACrrYV4xQsEaNXBf3UYjyAECKymuAAhiAHWRq1Q0Bgjo7HVVmkJNAAAEIzrtXpva4c4DBNCKV2FxxhzCKH/OXBp7XK+WMZJlmVlWb48PKxWKs1WZ3NnO8uyoijmy2UQelba4WQURQ3Xd589e/by4OXh4eHR0dEijrkojTEYY9f3/umf/okydt7vY4ylUo+fPtnf39/a2jLGLJfxYrkUXGGIo0bL98OylN99d89xGEIwXsR/++5vP/xwL0vTjz/++MMPP0iTJbB2a2srXi6ePn0yHg8pwYwS13Xa7fbe7p1mMwpD12GIFzkEhqex79DhcPjtl3/Nsgxj1Gq1fc8hGCjB/cCP6tWSi9ls9uTJk88///zo6Mha22xGOztblNF4uSzyYvWLIIQ2NtazJP/l54dFXkCI1jtrUaWKjZ1cDKgFvWazE0WYkKhe293a6vW6f/nLn8/PLrJ4ES/Hy3yEqWp16uu9DSnEV19//caNm2/evqOVzvNCcNFpdfvn59999z1jMmpEH3zwQSlElmaz0VwJTFHl7HiysbF57fKNs+Ph8dHxV1990e60u93O7tauLORciEa1neXLRRJj4r1x7Y3bb954efjy+Yt7L56/MBaWpcG24qKG1EgVglUqssR/+fxrq2XJy+PjYZqkEKj1bueDt7f+5//p3+VJ9vzZswcPfvA9f2trkzm4FHmep7fv3CzL4uHD+9PZOE4WaZ5ev3611W5YUc9jAAAgAElEQVRoUAZBYLR68vRnCAhBTrzIup3etWs32+0mxmg4LDc2ug5j/f6F4zHG3GW8OD0575+PFvNk/8r1O7ffPDh4eXj27LR/sLW7VuToqy8ezBfzUnDXdaJmgzF3PqKd9hs7O7vj0VRX4jfv1C8GQ8ro5ct7cTJP0gUvM4xhter7PvWc0KHMD9j1G5ffevODdrtzcnJsQbG3c/nSlZ3Ll/eb0ZrnVA8Pxu3WbjNq1RuV07OXn/3zF7xcVKre7u7e8dFocDFPYg6g9UL3ow9/a4yZTqf37n6nJeu291RJgHWh9XrdXq3WGPQXJ0ejNM1nkxmE2Pcq3W5PlCKO0/G40b84Pzw6PD15FlbYdHYeNWtRs7q72z08fvnXLz8fjS+C0Fvf7K31ut3uWruzBgBaJOnBi5NLu9c8v95dq/b7pw9/fnpyNgyC4I03r968sbe+3j49O0BYux7mZbK1tR2G9elkVhQ8y9KLi2GelYmSwBrHdRj1kyQ9PR0ul0W71dza3gqD6MGPj7IiVhIUhRwOXzx7+tJxHNd1uSitBZTii/5Ya40x6a1trPXWPv30VwCAJMlqtepsPnt58PL8/Pzp02eHh0dpki5myXiYiUIBC52/vOitVzY3G41GvVoNK5XK7u7u9s5eb2393//7//D9d/d4ITFyMWRGo9Dvsl5rMJjw3IxF+X32OAipH6KyPF0s4uOjszD43PerDguOj84qlTBDmTEyTblSJYCSVKv11afjP/z6N57v/vGzP/AyJwwnaaKMLMpccVmqwqsyJyR+zWWMWgSE5W6Vjcfj08HxMpmDwiajtH82omgQx4tKrVqW5dnZ6XQ+ixqNPM83tjZ293adsXvR7z/85eHpyelyuVRarrRWlbAipeS85DzrdNY6nU4QVrxw4QQMEwwgdT3PAsS54HkJMahWw/0rW1f2r1zZv3L50l6/f35+en5+PLq0c/X99z6AEJydn/7tu28uRhfzeVqL2szxpYY5L4WUEEOALHOo53mMuc1mtLW1NRoN5rO5Q7N6veF7QZ4LnhdFIXie5w5TWvb7CwslcXC8SOIkKXKe56WWijGHZ1ykSgEjoIQAKqV+vvtL/2i4vrnGRbmcp912Mwx9DGFZlhiiZqvdilphUDk9PVVGVeuVK1cv+4E/n8/m83nBCwAgpaRer7311lslL0fD8aNHj37+6efFbNHv9xezBYZoe3vTAnvWPzu/OH36tLK50/M8po366afHcRoDaAECyighy/Fw4jqOkLJebW6u79Sq1eUivjjrP3v2TEklSmEMxJC6FLqeY6DSSjjUx5DGi9hIU6vWOp0O7jJZ2ovzkS5Bxa999+3dFy8O05g/e/nSWIUgmE7GWZbevHnVKLmIp41mDSEMkfnqq78y5m5t7z744advvvpWG5Om6TJezOfTkhfAAFuQK1euffr2m9988/2LxyfZ1Bax0hL8+Y9/bYaNTz5+t9XoLWcvz0fDO3fudFvrvhfWgnrgBRDiRj2aTxfPHj9zXd9x3EePn2it67WGtWjvUnVre7so1Gg8+tvfvtNa12q1/kX/8uWdG+v77VaLUrpYpK7rNaM2L2SWZRBQKfRqdheGIcIIQbAi7kspMMErwQWAr9YRxlhgwSuvt4UIIftKZQi0lkKViABtJOdFVuZK2zCs1+r1UvHBsH9wcpCM+hlfLpNFnMVZVgSHwfrxBgCo0+reuXWn2WrXqvXAD+JpupynECLX8X0nkFalPJ5O56PxBaWO7wfJIisygYEznyzyvMy5arfbv/7N776/+/10OjVG72xtIQKyLPVDlzCsjEQQEoyBNbVqWGtEpZRpWsRxTCwlDvV8GlSY46KyzB1D0hKNp5O9S/vNzlrotybD+fHBmZRkuRCDQbK54YeBhyGUpSiLkhDNGHZooLUkBHiUQISAhVoBghxCkcYGAQwBsta8stVbYAGErxjGK1WHAcAAAMqyWCxn/bPTZDKEZdGoBM16/VcffRLHies43U5nuVienpx9dfy15/lhWAnC0Crju+7Nm7ea7e5b77775y++vP/TLwfHp8sk930vihqrNgGGsMjSQV/Fi5mUKi9ypbTrubRW9z2HlzBJYkpppRLu7n4wGo8Gg8E33357996PjUZ0+/btre3NvUuXJtPhYND/lz//6Zuvv6zV6r213ttvv3PrjVt7u9tZls/ny82Nzelkdnp61u1MpFSu61ljjFYfvPe+kKLIijwteMmVFs1WVK1VPN/lBYcQ1hv1Wr1OGa2EFWuA0loIQQhhlBFCylLkeXH3hx+tsQhhC6ySquBcKaW0lkq/ZtkCo7VSKs9zpZQFABHsen6rjRHGEACplFjZXspSSvXK/qiVkkorZYC2BCCMEcbgFcXKrHC5KwqzscYASyglaDV4efWwKzHhq9Y9BBAAo5QSQgGrVvAErWVZFlJIaAHDcMWqgoBQglYNGK2gRtaoyTxBy2wZl0IKCIFUMwys1coY7VDmOJ4AmHiOF1Ysc7UyCqFSSK21xaTUhpeynE5zLS6mk4vhRErj+RWtVZyrw+PzxXwZeA4wOpukNtfQsRBYay2CGANMLCaGQm6zJLbGYIC0kgs9T0gsFqUxGhHoMAdCoKV68fQYYSikjNPMQKgs4oXUucRUKgMIczBzCSYsQJASx/cqtZpfCZjrAAARI8RhzHEAhMYaA/+OhX4F8EIQrT5wXu1VAFjxGKQUWmlrLHp1TmI550IIqZSxwCIICTUWSqWl0rwUGBPGqOO4DmPMcSiljJB2p+t7PibYcVxGWSlKRlmaZUEQtLsd3/fj5cJaU6lWrNUFL7a2d8JabXvv0s3xWCplrV0sFkVRAAg//eRX+1f3l3EipZRS5EXRiCKMaRhWTJzkRV4Jq9W1RjWsz6dLIRRjTCqRxMuL/mCjt975r9vT8ahSCYG1aZIIXhKKKcGNWm1jvee7rue7Yeh3O91araYkZxS5BGWymI4n49F4OBrNZ7M0y3pra9VKQwk+nU6FELs7O9ba8/PTr7/69uXBy+l0GgRBpVop8pwQ/PcOj1aGUVaWnHPuEAaMkWWphXj77Xf+13/3v7z70YeVSjAfD5PZeL6cN2rB9u5Ou9O1CBCkQp9MJpN5vFjm88MXJ0LxG7evhZ7CiDJUS2P78vnF0dFJb61368atei2aTbgSdDkVFCpsKx+//5bnuvfu3W932kEYPrj/04N7Ty4G/a2d9Y8+et8CkGUcY8qI+/DhL+PJJGrWV7IHRNC/fPbLF58/QAQZqwGILl26BCw6Pe2PhpM4TrD1RheL+STuturGWJ7LwHE9TB1G33v3vVaz9y9//hJBqJW6deuN8Wh0MRgYq9fXe7/53a8vBn2HkTtv3rp77/vpdMIcev3GfhiyweQUYkAQfeP2lY31rWo1evjTo2azc+3qlfl09OP9Xz7/7KtPP73T7dTns/nOzk7UbBVpXurU4HiyPG4lPlebhZqub3Xf//QdISWw0KHMWCylyXN+enr+7MXR8XFe8Rtb6++26glAhhDw2ed/4DK/cvnyk6ePpOSXLu31umvA0tls7hAR+KIseVRvbPQ2PdeNl8uLi9Nup4sg7nRawOA4zufzOGq4hNDxZDyfLyilUWvT85iUhjFvc327eacrJM95VhSZ5/obveCsM4jn2Wd/+OL+vceu60gp6/WMkgnP+fHx8XA4hBA2m61atTabTkteWgAooYRiQlClUjGWf/nl10HgVqpevR4wF/m+X683pOIXFxfa6NFwzMW9y5f219e3Pv7k/Qf3f7n/w+9/efRiNJx7Tvi//x//W71ez/M0T2ecLzmf/fzzozTN33zrjWqlRohTrYZpmidx4vshL8qy1PP5TJQizwsIkJJ6PJoVWakkCP1GEHrGqsk4Vlq3W73f/u53W1ubCME//eXPR0dHWmspJaXk0qXLrud4gTeeXIzHo+Fo2Gg0CMEACW3zOJ1kWc5zzQi7dq3lOR5GRAi5sdHb2dli1G00Wq2okybFcoarnrvWvvXeWy3fr0xGs+Oj058ePnKoG4Y136tLorSySpn5YjmZpY2oKoQscuF7M0JcrWCeF0IUSpcQAoQBRBYASxCiqxhMHMdKy067M11Mcp4GFR8im2RLCwymsN1tSCvmyczzXeYyjHCRZ8JwQEEu8vXm+uWtfYweJstUWSuUdjz/8v7Vt956q9FoPHr8mFCnKEQSpweHx/fu3TfmFRUTY0MpoZSVpdTGNqJW1Gx6QSCVkkoYq/Mid12v210jhJRlOZvMALTOK3c4NdocH59MJmMI0a/+1afvvvs2JQ7GqMj540dPx6OlNEBIpA0xBkspg7AWhvV2ngNrKaEYY9d1VvnjMKwQRBzmIUi04sACgpHrsnqt6gfe3ftPJ7MRdTHPhFYaE6ikNtqUutTaOo5br9YcxwUAzGczQojjshcvD/IsIwhSSoMgqFQq8TIuSxHVI4TwYrlwXMdFDoZ4PJwQRpSWs+l8Np+nWe44tNttb2xsGq1ns9nhwUEap3mWLxdLpbRDWa1WqTaqW3SzlMWzF4+zMo1akeOykvNhf3hyek7dVwVmAKzDnHq9jgluRtH2xzvb6ztX9662o/ZoNMqzbLqcliXXSrsB9R0PB0iXZjKcKiEIZvVKlCySTqv31p23djdTRrxeZ2Ots/740dPhYEwJyrIkXi6m00mWp1zEVy5dunX7xo8/3o+XKcTYdR2lzaNfHo1GMynN9vZGnhVpnAdOpeLWHOrcfuPORx98/KtP//XbNz+4e/fBZ3/8CzS4UW041Dt4cWiU0LIkmAZ+ZXNze2d7x3W9Ri1CCCOIPIdWwjDwfUJZEAZ7e7tJkhZF+fTZU4DQ9vbuG7dvF0UxGFy0mrVqJSQYNRr1SqXie/6qApxlmTGg0+lijFatJM45AMZ1WR7HvCwIQZ7rup6DEeacp0kahlWHeRjjlRecQvzae/faGw0BhBgjCqEFyDLHRQQZoAnBGgiVAaWwKK0QVmtIHDckCCBCKVXWHh6+fHF4MIsX9XqjWqnVq40iK5fzdDFbIEh8Nwz9KgJIlZpRN2o0g7BqIZoukmePHty6fvuNOzefP3/meuHWjd3bt98E0OR53u22Pd+RqrRWSyEBtsZorYQ1GiPYaFTeff/9/sXFP3/2ubKl0KXVpFLv1uq1+WwmDFeFhAA9evrYGvybf/XfXN6/2ox6PAfxPHv2/CgMKrVKHUCAESUIEWKtkZJLQl0IobEQAWwB0NoCSCFEGNjVq4QhhgBAA1/rJszqvHdlrwPWQAytUYIXyXJppKk6YbPaRNr2T4cnJycYod7aGuc8S7NkkS7nKcazMAwHgyl1XaGMEwSBX9nd2Z3Olv3hWGstpU6SzHVUGAStKAIAKKXSOFZKGWshBMAYuYKJEww8V2kthRCCOw4LgmAwGPJyPp3NF4vl1tbm3qXd3np7b2+vt77GKOO8PD8//4//8f/+T//p92+++VYUNT0viBpRGAb7+1c2NzfTJFsu4zRJpBCbG1uVSpUQkmX5ZDqJk0Wn067Vq0EYrLYMqxY7pTSshEmSSS5XIxSl1Urggwn2iL/KLSGE8jwfTya1Wi0KAqm1VNoC6ziutVYpyXlpjEEIrDgly+VSa621cYyWDmOlw3lRlkIIIaVEUgAAV5JKbY2yRlmljLbWaGsAABhjTBCAyCKIoAUIAQgtWHHCrAHG/N18CCFcBZYMsAhAQoDWRiouyjzP0iLTSgIICAJGa6A1RXglaHkFxAA2K7UxUkGCGEYIKkQstABhoxUHSEptCUUIZ1oLCwyASiuDMcCYQ6AphtBRECzLMpsrTR3qutihkhdKKV3ILB87CFZ8v+QKWUagawG0RkOALUDQAmCItdBqwIgDIFRKlpmGyDAUEGQhhA52jTVSFnEiLAIGAks8yhDA1EijtAWQWIIAgCkXhEHX9zCj1PWdIGReQB1mrEUEIUwhJBZBCw0mCKyCW2A1ZYGr7QpE8HVHDmCEgAWgJEQbYAGjBEEErM3yvOSFFApACAnGlGFKV9MVSulqdPBfpi1XX4w1RhohJIQIY6yUlkrNF/NVT2Z11+lsRgiyACpto2ant7GllV5VntI8X/2tbm5tEeI26izNUiFEGNa01st5vNpAKaHHyWQymCNAlstEK+O57ngyFmXZaNSqYQVj5BCslJQlX+/1fNcNAq/TaQeBBwGo16vVaui6LqUUWKOFPnp5eHp8cHjwosiLFRyoXq9fvXJJKqWVFmUBjCry9O733/cv+sfHxy+eH3BR+r7XarW2Njc3NjfPzs7Go9FwMFyFq+M4IQj7jquEKgtupHr/3Xd+++tff/De25XAQVb2Og1z40pWZO1Op1p1gcnPzy+UKK5d2Xrv3Vvj2fTnxw/TPPYq4X/7b/47l7nz+bzIdVRv+I5fFieD/sJ3B4zWlKJGsZ2da1GjyXMwHWVR5O5uX69UKlopbHwe6+loUa2GQei2O82GREmcn51e1KrtatiWSuV5IQqwub1hjMyKxJSalwUvi6lXEkJt6YROS9H4bHRhtKlWgmCjQSlkMJ5cvEQQdpvN7c1LBDt/+9vd27ff2Nvbrdeqz54+Pe+fIUL8IOh0ugABRjFjrBRyPJkiBB2XtbsNz69YqIGxwOL5dLlcFAgTx3GlUt/f/f6nn3/Ji+l0Pmy1gxu39hFCWT7P8kxZVWu47334RivqKpsxDyttp7NlvMyqlcbOrZvD4azU5eb6pTTGx3YqSwZtEPpN1/Gms8GL4wMLrO95Uogi5wCwy7u3CGVFUeiS5lyk8fDo4JTA42b9/N7de/PZ8vKla/V6y1pUFOLB/W9fvjzNc7DW3TheW5tM+kk6LWVSrbkYA16WDm1Uw5afh4PxxWwxYYzW6w3P8zudtSma5mnBc1Wvdi7tbtaq9bIUhy8Pk1jGC9FsNvJMLuf989OT3vranTtvMEY5L+bzmTElQX5YCVrNOmVoNOwjbCGy48nUAh1UvaiOlbCjyaIaLHkBfk6ffvXV/efPjiiFb7558/btt/avXgIQTCe6fz4GQPd6XT9gFuhmswYhIRhXq11elEUk9vZQnvMszaXUy0U8mUwXi2Wec2OstXAyXty7d7/RqAWhq3VJKASWMuIVuRiOhudngzznGxu90WiQZqnrMD/00gKfnmWccwiNHzQ63SgIA+qUAGX58bTR8urVYL1TrVdrGJHJeBE1/U6ntbd71ferWiIj50aReKFu3/zog3f8MKyVXIxGowf3fzo4PDw/O5vhWcELJSXniTIFgDJJ4izNhBhsb++s9zYrlUqvt84Yi+N4PB6ORkMILYSAYIg77c7G5sbJ2dGzZ08hgdYaJUUlCAE0peSEIkSgAYpiKrWIx/NG1AgqgdLKQuN4rNvr3di7eWVjv9tam08XUqrVcNkY01nr7e7uNpqti4uLwWBwcnr2/Pnz2WzheT4hFCFojM0zKUTueq7nhX7gS2Um01lZllyUnu8LKQ0AAcJ+EBBKldJ5nud5eXJ0ppUZT8ac8yzLCMH/+I//VdSIDl4eHh0d/nj/xx9/+LkQMqzWrHIQIBhari3BmFGimdFKWQMQwVKoST4rSyGEktIkcYZxSTCNogZGuFoNOp3mWq97cPxsPBmNBjMCCUZIK0AwZQxDiK0uLQCNqNFut8MwHI/HWmnXdaezGaN0/+Y1IaQUyvNcgomCuuTlOJ6Mx+PVMU+tXj0+Oq7UKm++/eb+/tXBYPiHP/zzfLrIkhxYWK2EFFPPcVEFWm1Lt0ziZDabeYHnBuzy5d35cjaZTY5PDgEyV/av3Lp5U5Tyxx9+cjxKHYoJLssSE6KEwQSny0zyLz79+JN33nkn9Csnx0cnJ8fbu9sZTy/GfYAsRAZYE1VazaieZ2meZSJXj396km+Jvb0rgRu6LGCEvf3WOzf2b2ql4uXi5Pjoyy+/gMBgaPMid33n8v6l4XiQ8cPzi36r2QEWTaezsigZ80K/st7dCPyg02kTgpXU1gBosdVAlELwElizsbl1/drNN+/c5sVyPB4QArprrc2Nzc2tXq0RMOYyF1sAMAEQ2WqjcuftN7IsV9r4FTdNs8V8eXbWPzk9+OZv6N333l9f7631Wr7PKMFaKUIogBASiC3UxowmY4Rwu9VyHIdQAhFWWmutCGPKmILzLEuM1asVtdJKStlt9wI/RAgZbTEm2ngUE4SQlAJjhDCWUgJgEWIIWoQIxtRYY4EBCEgtXIqadam2sePXTgaHw+mgjGeddqveaLRarbOz6XgyGQwXy1ggOJVCVsOaw7x+f1TkJbQk9Ctr7d7O5l4lrLW6a731PddNplNxcNT3/WajuVaPOp5fkdrsX923QAtRMEYZJZgCpYVUoizLjY3eW2/eWSxn7bX2Bx+/++mvPnnw80//8tVnZZbzQmhuN0Snin0nwIP+2Cjw4bsfx/P8y2//evnSdbrrUJe9/9EHg/Px8ycHWVbmhVKC51kMod7c6FLqGIusXg2cELLIrmQSAAELAbArDw18rdcGAEAEAUAQrBBSEmHLeTGdTrI0nk3Gk/E4m8yp0ov61HNca3T/bGS0SuaZWF1KMZ3Nc8491xXGWgCq9Yh4noFgPJsTRD/56OPHT56OxpNYZspTDBMEIMZo1RZHq3qyMdZqreVKKE4wVMpwXoxHI4gwIaRRb6RZxkt50b9YzBf9/nm70+htdLe3N69duxY1oouLi5cvD8bjyWBwcXR0lKY5oywIKlEUbW5uVav1MKys8qul4FVUq1TCIAxcjxVFbW29G4Q+QlgpBYBdpb+0NowSh1FgjOM4xlqtFEKQ+V6tWmWOY4zhnGOEqtWK73u+7zPHNdZKpYwxEOJVtUEIrZSQUkqpMEZGr2Yoqiy5NcYQDF0HQYggsFpZDCGjnutYrWUpIIAAQ78SQAiUVkVRYoqpwwyAyGIMyEoEaYF1EDIAKCWUNsZajPFr5K4VQKvSYEaNNaUUKS/yMjcE8VJJUVKEjZRaSIIQxYQR8npd/kpbCaBFECILlDYr7aS21moJrEIII6ShVtpYq1dU5ZX4HUBgIYUAAAENstZCC7SJcwmAhQhia4mB0tgy48Ag6/iFRQhTQrGUZkUS50IDiIjjrbQ00GHaGAih4zGhpCiFsMQCq5Ex2FoKEcGr3C/C1FgutDAWGYAMgIBQBXEmRNX3ieMBwhRAwEJCKUBIWyiFBggggijF6FUeDL7qbwFgAUQQgVfj3VezK0goxAACADA2K+gBwoAwgimhlDKGCWEOcxzH8zzmMEopgq/elNcHK6tQGDDGKKWtXbVyXcYcznlRFHmevyo+SbnaKlgIPFdLaSihCCKIaRBUV6jreJnNZ/EqHwgAxBhJKXkpOC+EkmVZTidTnpVaWUYpRiSNIYSg3YouX75kjCp5EXgMQkAJ8jyvVgubjXq702KM8qJwHGqszrP0sN+/uOhPJ4PRsL+YTShBzSjqdXuO5wZBUA3D0/PzwWAwHU+ns9l4Mh2PxovFIklTIWStXtvY3Ni/fGl3d29jc1OW5WI6K7LMc31CGDQQY4QAKotC8IIiePPa/uZ6d3RxdnKYUYab7ebWVlub6Oj44GL4UlmV8QJRHFTD3ka13lyPmj7ANimEEoaFbhS1t7f2tDZG2e3tS8YYraGxsFZrXr/xJi84JZRgt38+mowWDnMnw7kshSjUpb393Us7fhVDoqQQeSbzjAMA33/vg7XOxnA0/uWXX6bTaae1wRhJs/jFy+fTSZKlqchBFDVbrXbNhw5eLiaFVhppfHY8atQqjLpAMUyJw6rJshjkk/v3H16/fqvRaPuBu765BREcz8aT2RxAmBUZgsAYHad5khZ5lmc5jwZRt9uFEJZcTCcLJbU1EEHUaIzq9cP7P/6SpElU704n+Us8QNDjvOC8WGlnIMTbWztpXk6mL4fD6WyeLJN8Ol1sb+1G0fqDBz8nSfrxx59oW/oh2r285lfhaHpkYXnaP3z4+D6CNooaAICo0eFcT0aFFHmecc5lUUziePD8+QvJsUcPH/38nLnu1f2rySJ/WR5pK16+OByN5u3Wxnw+kbJotcOgGmU5WCQjjEEUNaHFxDEGlRCVrgt6vZbjeMCivd0thzmnx33XDSnxjCSSI8GhFNihtVpVV4IapVi70q6bza317e3tbrclRHl6dvb0yfP5fAktrFd8ih1VJqUolOLJkmBKgXVfPJ0RggFmTx9fLJfPnz0/QIg2o7Xt7bXd3d2oEXGeSaWELFyPMYaqtfDK/iUpddSIKPWARbxQxhheCmsMsBYhFAZeyaXWRiljLSCYGmOyrJhNF3GzETVrnkeNVUmSfvXV34TgB4cHQvJmuxGGoVT1as2Ponq1HjIXp1kMgHYc0u42XZcIKTDJ6k3UaO00GnWGSZEU7TWPYnZ2fiCUTx0ZVonDUBqXBV/mmSrybG9vv7vWarU6DnPSZKtScXvrrWfPqt9//x0XS4CEAdwCgaApS2404CU4OzvPUl6tNLa3dzqdruf5rVabMTabj7IsIWXBBefdTns46mdpmuSJVBwT5LnMAG2AoA6RWiRx3Gw3CUFC8OVyboBuRFGW50mcxn46nS/b1WR7b6/RSE9PTiDGcj4fnPe//ubbw6Pjbrc7my/6/cHzF8/jOHZc31rEmFev16vVijVguYyFEABaBGmW87Tg2iiIcT1qzOfzvCjSLBdKrtqrxlgpVVEWp6fn09kMAJNmmbV2Y319Pp0aa3568PDs7CzJEw2QlPj0cFCr1yhjWuZGKSN1nuVKSgDsUmmMseO4nJe8KMui1FpjhOu1quM4jFFeZGWZYwyrlUotrPKiJBhDCK0BjDpBEEZRpKQu8oIXpdWg0+pgiKfT6WwyCzyv2Yzu3H7z0aNfjo+PMcZGG2vsZDwthTDapmmGEHI9l/Myaka7O7vdte7GxuTly4Pzs/Oy5Odn53hzc3dnB2MMAVyCREplAaxUq37gM0YBtM36hzgAACAASURBVEHgU2fN9bytne2Nza3ZdOpQ1mo2VthiAKAqDPPJWruHCc7z7O5395BFlbDaW+vevHljfb1ngEmLdGe+e94/m83GUpY1L2pW27q0qSiSRZxM8mwpeaaqYRR4lXiWtpvt7c3ttW43z7OznV3XYcNRP88Si0yz3UiKZHN3U0Og9GEpypIrrVWzGdWqDUoYBJhRtxV1fN8tOb9374fTk9PDw8OHDx8NBhNgcavT2Nrttbp1UcKwaj2fbG9v7e1estBKkxdZopReCQz8IMTMrm+1J9NZmmUNp4InJslmtchLs/iHn75lPizlfjNqIlyzwFFSGquNpcZYAKABFhNEKCGMjCYjiFAzijDBmEClldLKWIsJLQuRZel8PiOENBoNbUyap4v5Qknt+/7W5gb2PAjg63U3VFIDaAnDAKxwV8SCVzI+ipxqEPhO1Glv7xbJ1uD03k9359Mfr19+J6yE88Xcd5uhDxH0S46kLBeLJd2shJVQWyKVtNqm6dwaN4o22p2a1Pj7Hx6ur22u9bYvXb1eSH181v/k4w9bzTpjuFKrQKg5RxBZqQVAGiIDkJWqbHfaV/Yvf/nNF42otnd5R6h8EU9KmVlYKiviTI5nYy8kruNxmUCAb9y+MryY/fLgyYPH98bTcb3Svrp3c22zfXFxYZAZTsaHLw9mk6HrYNf5sNOJHMfTWgAIMaKv3IMAWrNaZkH7X/JZV0k6Y/9zMB8CCGHB86PDg8ViNrzon5+cXhyeZtNFzQ+b9agZRfV6y2g9nc7Hw2Ecx0oqqXUpRJpnFiDmuo0W50otkgRRur61dXX/+unpYDxZOA6DwPKinM/mjFFMied6xuJSCi00goBSUvBSaWUB0loZC6SwmFAEUa1aBRZomVhktFLz6Xy5nJ6cHv3880+DwfDWzVtbW1sfffQRpawsy+Pjk4ODwyRODg4P7t+/v7W13e12o6gNISKYcJ4XRT72fErpCs+Q5ylC1nVdCAAhxHFdjKCx1mFO4PtK6dXJNwBACLFi0wFgldKWEQih47BatVJwLpUihCBEjdFarXrX2hqpRMl5IYXSSjqMeI5jjCko9lxHK40wMtpIJXnBlVbWWsaYNYYXfIUvcwPHD3xKGS9Lxpjnu1IqbY0FwHEciJA2hlCyGkEIqbQxGKMVVBcCIIUoc26NlWVZFHkaJ6IsMYB5lgpR+swt87zIC4oJhhABa7U1evXkjbUWwVUhxhijIUYIQymFNvr1cAljTLTWRmto4au7IGStsdqssp0YI62VUtoYvXrNjZAME2KtLAXGBAKUFwXBzHGcApQAQEqpEsoCYCnT2kAIXM9TQmitgeNICLk2FhOIoCZIQ2MxgBiVpbDWuB6SiBoCoetZY5RUK8EMZjRsRI1mFFRrECGIEKLYWqCNAdYQSqhDAAYQI0zQ6yY9AKvdE4JgtXWxr8NiCK9GWGYV1YMWUIIRggAQSjAmK5ERRACiFSABIYgwxhivphFkRXNZ7Vv+XuvHmCCEIQRaayHkKigotV3dftX2twZoDZRa2QCxUYArSTC2BohSMUoxJsZo3w3DACdJkuWZFhYB7DiOV/E81yEYA2u7a91WqxWGQZGnnFPXYa7DHIdZq12XhYEPjJSlBFafn/VPT06ePns8GoyyNHYdFgROr9tZ63ZqtarneAXn89ns8PmLo+Pj45OT89OzNMtKIYw2FgAMQSXwq2HgOw7FOEuSg+fPl/M5MJoRgiFmmLEaS+NkOp0WWVIJg/W1LrL66OWzl08fSsmjZv2N27eq9X3XxWk6HowvipLXWnUtzWx5FucD1w8wdopi2e+PDw4Pm81WtVojhBS8NNr0NtaAhaKU0+lESRNUwjhOjLHMcfIsnxUzYIHruBiiIsurtWqrWyeOSvlyPBsXeYwQ3t3ZaTUj12UI2bVuO4pq3XYzy5MiS5bz2XwySdPUKEMxq4VRkmTLZergQBkpuRjMpjwWUaPeaax31zo7l3aOD8+XyaLR6Ewny0ePnjKHUIoNRNPZsn8xIAQ3GjXXdY3RvFTU8etuUA2rDg3TGHluaISZT5e+V69UqnmaLWegSHOHdaq9jbVec7Ecj4bpfPawEdVarajTXROllEq5XmUxT85Oz5dxlqRFmvHxZAIxfn7w5GJ0vIznd38UCFsWFD4Qg9mTxbcvwtBN02WSDwnEAAoIAQSO1fjgxTECLoSrTMpsMjnzPU9YGM9jYCFPyye/PO2tr1UqXqkK3/fffHNzo7dXloKXWW+9KXQiB5MQkWarfuvm7fmsFBy6joNJ3dpge3tzNJpNx/M7b7y70dvwnEArWOTiLL1AcJLnxcXFQEpTCRou8zqdZj2qSJEHFdcPPKmEBbYZtXa3YbPBEaQIIFGAenWH81yqshld1kZlRfL82VPOi7AaLJNlEidJku3ubYRBwAt1cnw2ny+6a72C54vFNPCp1qjfP0cIt9vNzY1tAHC8SAcXh4PBcDaLESSciyzlWVbwopRSbWxsAAAX82We51KqshRlKfK8XC6XjUa11W4bDfv98U8/Pdq/uhcGobUmatSb7fqd2ze8isPL9NmLx0JkjoMbTZblycXwaBafVOvu+++/w5hjFSwSTiArC7V3eX1jfXNzq8VcpVTMRTaPz5fzFGN3Y6uFaFeZZDEenJ6cfff9t0qpSpV11yKpstmMd7qter3abNWSJJnPF6PhTEm1XMYEu4cHhyfHpwhj12GUEQBQGFbI4OJiOhnyIo2zOI3j4fjCcUktqlKCEcGYWEQhllYotjrvggABAxGEQRAWOZ9Plo8fPx0cj4+6x1cvXYcG9C8uGKWlELwU93/66d6PPzYaEQRQlmUcpwSzIHDSJAvD6vXrN995551qtTocDj///E+Hh4dBWLFQCy2U1gQTQglzmBCyLIt4GRNCoYUY4SAIgA/KsoyXSVjxCcK8LO5+fxcCUBRFGhfGWseniLA8KR/+9LjX67baDWOV41JKqe851mEWmH5/IKUKgopWRgklhSxLsdoOUYIJJZ7nYIoAtGXBAy9Y66A4ThDEnU5XSIEgCv2wVq1rre5+f+/s9JxRJ06W89lsOpm2mk3P85eLRZqmq0NQJbXRVrvAdb2gXSmKXAg1Go611ULI/lk/Xi6V0TdvXK+E3nw+i6Lo6v7Vrc3Nr7/++vjoOIlTIVQzim5cv7Z3eZcw8vzgKUQgrITr3Z5L3Yuziy+++Otyuby0e3kymcbLOOccWdJrb/zuN/94cdF/9PgXa8Ddu/dGw+G//bf/5t333r1588b/94ffLxaLvd1LPCuLlAMFJ4PZYrpcLGZWawQJxng5jx8mj3prG81Gu1pteI6P4WQ+mzFGwmr43/+P/4M1kufZLJ6cXpyenp84gbu9t9NotI8Ozi76Y5wJ1/XCsNJoNJTSk+l0Nhn7vh+EvgU6SeNvvv0rwqQaeQAQ6oNFOvr2h/NG3d1Yb+zf2g1Cf8mH2ugszefzpTFWSVOWstXuEkLOhudCKtfzehvNUqfqLK9GzOB8OVg8ePhNf/Birbu+tbm91ulVqzWCKcUsCCuEEExMpRHwopxMB8enpxgTjEHUbBBC5/PFdDaRUm1tblgAsjytVCpSSoRQzvMVf1YpxRglhIDXqQmIkDGrSgYABoOVeh4CYPXKXgCghQBS6CDmubRaDzvQMEb9jz/8OM3Tf/nyL1G1jSEzyqZpXHBugTUQAASZyyDEwKLjw9Oi4Moo6jg85//v//P73/7mH29dv7N//brRJqrVextrtXporQLQWKswhdKWWllMkAGai2K+mD59+uTejz+c9c/CRjgY9E/7x0+ePUryJfOoS6iEMOfxbEHWOp2oFfp+6IWw0fKaa8Evz74/Onm+vX6p2arWwqi3Uye+nsb9h0/uQWvWux0hc2VCB0KAXk1SVrOUV/LA1/y012Gh1/4Oq60xGENMEALUGKmVEoKfn528fPGif36+mC1Fyilgi9nx48fPPvrwQ0Zpvz86OT6x2uzs7Hq+z8vi2csXAEBjwGAwFlobANu9SEv77NmLoihdx2WOowUvuYzjlDnUdVyHOZQxSqmgFEBgjDZaWmMJJdZApTUwwBq0AitTQhzG4IoIA2HgBxaoyXj62R8/u/f9vWvXrt269cb16zf29vb2di/9+h9+veomPn70ZLFcPnjwYxynYRA2Go1uZ405DkYIIrQC/kynQXetu76xwSgthUrSmBLiui4lBGNEqQEWgFcQAqKUMkZCCAmBlHqrRa1WBiNoEYTWIAQBwhYjrbWUxiKgMWAYUY9aSyEExlhrba3iQwT//pNfbW60VlIqrTnnSZo4Ds7ybLGc+qEbNWtaa8qY67laa6mUVCqshAhjIQRcLXcxWr2dq7yZtZYRQgmjhImylEJqLSEA0BqtFAQWQ+y5TpZmeZqGQWCUKvIcGGC0sdaWZWmNZYRihLTWWZZZBBBGUgkLAUKoLEsALCVUCGGtYYT9vfMvpZBSGm0wQghj8JoEAADQSsuyxABBALTSGGELQJpmK/1MyUuEsOt5EMDV/wKIEMGYOU5e5CUvHcastdoYxpgxuhSlARoAAyHinGtjHM+zACKE/TAUUqRZzoWgjlutVRtRs9qoV6o1AJGxVihljDHAYowxxZhgZRVAAOEVtRi+UqXaV305+OoaAANWQmuCCaUUQKBXGzKpjdFKSmvtSiXOXrfsCSUr3joAVmttrVEKuq5LCbV/H4QZY5FBEFFKseuAAFlrDYCvfaEYvp77YIJXDw0RXLX2gbEYY+owLZWUUhoVeoHjOGmejsZjq4GNjOewVtSIl0shOISQEqBlkaUCQRv61HUdDCGwgkCQJ/PRxel8Ns3zTGs9Hg/7/fPDg5dBEGyur7/11p1aNSQIGq2zNO2f9QeD4XAwHA5Gg8HFYrmQQgZBUK9WSy4KzpWUfhA6hCouHv38MwCQEkIZAwD4jkewiyGRUsWL5XD4/zP1Xs2yJel5XtrlV3m3q7b3x9t209NmeqiBEQ2MhiGEBCNKCv0RRegv6IISQAIiQUkYgQCDwGD8THef0336uD5ue1+7vFne5MpMXVQPpIq6qstVEVX55fc+z9szVHpte/t7/+STXrfTvjg5Ozm8em0rbzUw4v60r9va5sZivqQMnTFRaXfYP7s4Hr8aj8bOcOqXavNENYMwOT7dlwAsLi4qVDUMozFXjqOk0+s4UxdBYts5RUcU46k3HA3HSRgbusGYDoTs93uDEez2NKwCRaeaoeqaZZn2yupaFHrHxwevXr3c3Ny4cWNDUWm3N8UkyhcxF6Zt4sWlZVXRh71u+7KfJqJcrCcylRk0NSRS6DlxtVppNhYXmstfPXqCCPiN3/qe44y/fvkqioOl5YViMacZRn/Qdz1nfvHbpmEOR8OECcPKrayszDcXKFH7neHK8nqhUGpfdAqFUqlUDv0gCHzf9zzfUVVcruZdb+g4w/G4P784t7g432zOEYylEBKio8OTiYMXVzY5h6OJ1+1VdUPXTFFvWUQN2r2dar2YyxsTdzgZjViWLC7OE4JNS0lj5noTZzq17YKh54iqQ5BhiHQKKdXzhdZcYyEJycWpT8lxrztyp36ziUqlar5gLC4vNRpNjHTfd0eTXm9wcnq+e3F5cO3WRrFkSJgQImKQDUeepiHLVoWMJ9NubzAwzfeazdbcXPOyPRgOXG8amWZ+OvFOTk4MwygW83nbas7X5+aqlIJCwbZt/cnTR5PJRNOsjY3NQr5uWcU4CuNkZob0oyhQNaXb6+4d7KYxcqZxGDGEcb3WeuuthpRs6kxevfq62awvLi/4kTMY9geD3tWtDcs0kyTJ5wuaZiRJHEXpdOKmLMmyDEFg27ZpSoWG4/HUsq3tre319Q3fDz7/7IHjuIRgKQUX3Jk6YRRWq9XF+eVypTQcTQRH+XzBNK0oihxnHETOwkItA7rjjV+/fhbFrp3TUr6Ysmg0aVMlK5a1Ss3UFCNvVeeqq6+e716cdT/49seaZlCqSikcd9LudFLuqjrQdKSZIk3HB0fn46FzsH/0i1/+pFSqra9t3r33drnceP3qTT6fa87XVtdajjNtX1xCsJ/Pleca88vL68dHJ2/e7AyHQ8ZShKGqkmIpT5zpSDO04+PDIPTDyMcIQCBZHAWeWyzny/UqmOGyGMRxNJpOkzC7ee3m5pUNIUDRKpTs4nTiJz4bjkbe9KvF+YVbd26dnZ05gacYCo2ISEQmsul06k4cAGChUNQNi2VCSOAHYaFYmm+1FEVVFCVlqaIoXuiO3UnKmKaqpmEqqmoBRIgiBRBcZCwDlFJKMEZhGCZJoiqK4FIK4IydWTEwhEJVFEM3S+U6gLjT7fYu26PB5eLKvBQ4jUG5nFcozbIsKeYdx/OnDoBYcJCmPE055wIAJlQJEOJchkE0nUzL5UrOLni+v7+3TwjZ3rzS6XTOTk+Pdo9K5UqpVEIQT8eTR4NHikIBAJKDdrt9edk+2NMNw6xX65SSfnc4dqeWbitUIYTGEEdRGIQ+QAJI8ca2TNOglGQZLxVKq8vLd+/erdfrWZZ9+eWXQRgEoddszG2sr924du3+2/chAsNRv9fvuU5nPJxcXnZOTk6jOG3ONefnFkt2eTga7+7vlWuVa9eufvT+hz/52Y8D1xMZD4Lg4Oj4Jz//eZql99+6+/Dhg8nEyRjUVKtRbR0d7g97k4RFSRwiBG3b3t5aSZPsot1982anWBisr23qmt5utx88eLC6urS9vbW0PK+pNMuSqefYxdyd5p2jw+Ns6Jh5kvKMKMrNO/fOTy4uu51Ktfbxxx/MNRp/8Rd/7vjTYsV+6917AIr+oG/aNsI4jOJisaIoZDQZ9dxOwM+A5qmaMtMXuY7X7fbTlGuKUa3Wz7onruN2e/3mXKvZagVH0yRJGq0iwjhIJ/3RycQhE6cUxJOd3Zf1Wus3vvebpm5LKQygSwiYSIfjbr83CIOgWC4bhj5xBoBwTdO4yLgUEgLN0IejUbc/WF1a6fa6jx8/Pjs7rVTKH3/0UaPW0DU9CEIBgErVKE6+yYhTOsMwBIASgFkgn8ziZIIzzgXnGQCZEHEarq+sX79+jYsszZLm7zV++dkvXu687A+6PGNxEqQsdd1RvV589/17um4GQRwzXwqwtr2QSm/sjqCS/uLzHz19/qTVXMvZhUzMR2mgMZSJRPCYEmTqKs8EF5wzwTjrdNsPHz749PNPv379AhKcLxUwxYeHhxedi1SwLMk0Q1tYLERxOBr3FRU15+Ya9cbl8Nid+hEfTqPh2G0Hce/6rZV8GRUbUDdTqMjV7cpia351cbFcLBDCGXfTlEFINMUE8JsOTfj/0cNyNlTMDs0AzJ6TBGgmk2IsTQRjuqJMx6PTk+N+twtiSRWaCUkUDRH66YMvNErLpSIAqD7X+OS73z07Pz87P2u15v0gCuMEiIwSAjGeTpzzi8vhZIoVKqScjKeUIFWhlCqY0EyI0XiSz+eLxbym657vDob9crmsKEoUJkwKKbgUHEiJMEYAKoQYqoIk4FwAIKCAdj6/uLA4Go08z3/6+Onh/tFXzcf379+/ffv20tLSdDxp1Go3r1/PMj4cjk5PT05PzofDwfHRfsYzIKWiKIVSsVavz8+3VFWRgquqCgBkLLVtO1a0sRwpiqLrum3n0jSJo0RRVFUhs5P3TG/LecbSDEph6IqUNAxDKSWAACGIIKCY6hrJCYNz/o9t8yxlQgiIYJZlM7v6zASVZRmbgdJJGsZhEPhccMayMAzyecM3lU6nM4P+TdMEELKMEUoAgIxnM4pG0zRCyCw+JKXEGGuqTohCsKIQmmXM971ZOpFSRAlFEASxJ2CmWYpmqgiouqVqqkYpRQgncQqEVBRVU1WMcJzETHAhOZcCEUwIYSnDCCqUcs4RgpqmQISglJwLzrmUgMyKKAEQGQdyhoQACQCfJRQRlhJSShDCM3gDIczSVEqAMZ7Nb1nGZ+5fVVVnMgOF0m8WRxDyLEujGEGpIKyrGhdcSgkATNKEcaEoipAyE1xKGSWJ5wdCAoQRoQqhFCIshEAEE4wRwhnPGGeKriD8jYTtm/FRzJAhRAghhM4eL+c8SROEkKIoGOM0TYMgSNOUZxxIkCQJkMLSdYJnEmQIIfr/ZcAQwRhjjDCmlGKMpABi1vIJIQS/XmRBSBAECGFMIKIYIQgxQghCgCDEmBCMMMZSAgGkEDxNUkKIrhtxGvm+n6SJN3EF567njSdjz/WKRbtSylerhcifRCwiBCexSzHHWLNyOU1TAs/vDQeDft91poN+77LT7ly2pRDVWnV5aWl9dfnenZuGpkEEA889ORokSTJXr7E0HY+mj796crB/OBpOa7VyuVgxDCOKoigMpZAUYaqRQq5gWSah1J9O4zjBBFfKZcuyTdVIYuFM/bOzc99zCEClfHF9ZfWde/eCwNt5U0oD57237jfmakcnBwcHLxGVlbmaWbRarSqkeDDp9PoXfuQPxs55b1qcq8/NFwwr7/mB63iO6/SGDgQwV1DjOD3rXYz6o62NrY8+edd3/dOjk8dffRn6UZZmQAAoIUZEU1RVU7kwLJRXVCIYGvUmpKGsLS+Px0PH7aXphPMJwi6hSmveKBSXrByjdGlxfuXW7beiQHz6i0c7O8dS0rfuvH98fLq7s9vptFkaxxHr90dRHB8eH8dRUqoWwyC6fvOmANmXjx5WarXFxflcqWDl7TgON7a3kyQZO45uWradu3nrbs62nclk503vqrVx4+bqO+/ezDKRJCxj2dHJ4WjnzCoghJgbXAoYF6qkubyUsqg33h86R7ZlaqrmeEEYhOU55e6dDZahN6+PgmRcKBq3762/fB1wSBfXlgAUCIK337nlut7UmS4tLqmqGkbRZDQGkucLOdPQuUj7g+75xa7nTedbrWu3N+bn7g27gaE2vvfJ+v/+v/17DI9L5UrGGQTo/r23N7c2crn82UUnVzDqzXz2cuKFNiSNGze38gW712tHIXanSa8zunP7WrNZOz09VVS0sNh4+vUXjfrCytLW1vZKsTh+8+rwgw/fAhIDGSdxQii2LMOyNMvSG41ysWADKCaTsTOdVtfrjEXj6SAMo1u3b8+3muPxSErJWNq+PD883nv69KvJdFQs5a9c3bpybfPq1a2rVzdH4/6rV8//9j/9NUScUG7ZWNXLtbp1ffuqoZtBENl2DgDY7fZsK99qtTY2tvr9Ub87DKPE0G1N0+uNerFQuHnzDpBwf38/SUPDVCy7PtesXlx0RqOJYWj7+wcvX760cyYm0DC0fD5vWhbnydn5+fjr3osXj69cW59fapTLpSgmUey+ev0i4xEXiW7oAPLd3VdbmzdrJVNmqmXUi3kqMrK3c9bpdOv1ehiG/V6/WCy1mvOrK+uj0cXB/pvpxG/UF0vlwvz8wo3r995754MsQzvlQ5nZR8f7j774+le/+tmVq1tzjbn3v/XBwsJyc26xXKqsrW42m4u//OWvfM+lFE+mo25nQCCQLIklN1mapmmKCGCAUSpLxbwU/OLs7Oatm9V6FVL0/NkzmaZX11fv3bp98+ZtotCf/PSnL568VKhWKZWrxbpGFUXRHH+aK1gANYTMhsP+ZDKeTscYE81QgYQScMbiVmsuTdNXr75Oksi2cmEYnp6eAgB830uzVArpu16IgjiKTdOkVFGIlmVZEicRi6SUaZqmSSKlNAwzny8CIJMkTqKIsXT2JhhqVNEoznjGYldRpJ3XdVX4vpuy9Pq1ZULQ+Xl70O9NJi6CECFNSsxm9DNRDN3K5a1czjYMzbZNSjVd19Wi2mzS9kVnMBgcHR1nWaZpRr5QiuPk/PwiY9nyyvL6+voXDx6MxxPLsnTNpJSoGhVCTCfTMAiAlLpOwzDy3CDj3MrZuqYTjPzQD8O42+nVGzUhxNdfv/iDP/ivv//93/U87/Ly8uTkBAKQs+3Q83u9Hka4XCyvbaxRhToT5/jgeDweVyoV1/MiP1YULfTDg92j733ve2srG3GUzLWac41Wr9sb9Aeu68cJ01RV1+lXT75iPEFUxmnc6Xb//M//4qOPvrOysry2sem449Fo0GkH3e6Ii36xWF5cXLo31/rqyyfdXlcAGURBlvHhdKR0iUT85OIAESAyNvHG61vr996+u4JRcyFDQG21lhWsb2/e+PEPf/rFZw/3Dvbm5hqIwIvuGSWQicrh6U6nd/l699Xa+vr61ubW9hZjWZwGegFadlFT4WF7r9ftO47/9lvvhVHy5nB/cX5leWHh+rVbf/eff/jFF195nv/1yz1VVTVdPTk52d/fKxQKlUqpUasuLMzPz8/PtxZHA8cyc5qpSMhDlgifq4qqEHrlysb1a1cAABzIs/Ozh58/tGy7VCzXa43eoOcHYWOuoRtmvdGMkkxRzY3Nq5fd7mA03j04DMJIoepoMNJ13TRMBOFco16vVRnjGGFCieCSZ5KlbBZHwRhSjCnBs1AHAAIAKxNpyhLfHQsscpZ548qVQsG87F/0x/3esN/rd3QTAZyUqrplWaoDBPJz+cLtt7Z3Xr7pT44F8vwwm3rj7qhfyFcm/qC+kG82qzrFCGWWZVC14AWOM52MRqPRaHR0dPTgi4cHRwcCyn/+L353eX1JIrl/fHLeucSUGqaqKDSJmKJqhMLhsF8s2gAzPxomPJTEnYZnlm5XFxtQGwmaMytkMu6xlK9dLzRLVt4WseyKhEEhqWoAoYWJQECFkECIIJp51BDGCGEEMZg1BwKAvkHtgeBZlqUphjCfy62urjx+/GUchq7rogxRSEfBuFQo1ut1TAiLk+F44oUB61z+6Kc/SZJ46jnDwci0bDtfIFnGeJYBYNt5RInje17gIUJrtZqUPE3S4XBcqZR0wyAYhWEYRUGpVNB1vak3IYScc0wg4VAIwAWAQCIgFYyRqmAAKSIsy7jIojAUQOi6USiUisVylmW9Xu+rr7568+bN8+fP4yd5+AAAIABJREFUb9++TQhBCJ2entZqNV3XFxbmS6WCEFLTtDiOptPp2dn5ZDLeffNq982rjGdc8lqlVigUTdsqF4uE0CAKLdO0TVvVDduybMvKFwqaphNMAAQYYwQJyxjnjGeZppqEEgR4FEVBELiuE4ZhFMXfrLAAyBhjWZamqRQCQkgVimdHZYgMldqGRgiWEnDOGUtZxjKeYUJ4lk2n01wuVyiVNlaWqKIQjCWQBBOq0CiKhJSU0pkQmVKKEBJSJnEsAcAYE6KwlEVRapoW59xxpopCFYoBgqqiICC9wMUYU0qCIIQAqoqJMZIScC6JCnkmwjTwI0dwKQHEhGBKCMESyJSlhGApZZgEGGMoZOwFMxsZBGBmwlAVXUqQMZ4miRAAQZjxGeciJSYcICY5/LUtWFEURdFm2uB/nHmEEGma8iwDEM42DAihmcBASokAIBDVK2VKsBM4URRlGUMIQ4wQxplMpJRZxrngEMKcqUVpKoFUCEBQZCz1fR9CSDDRDQMCCTmP0hAAMZs24WybIniW8ShNU8ayLMskJ4QSjMMoEkJAAOI0dT13PB4RTEzLqpTLiqJqigIkxwhRSnRNV1WVqpQiCiCUAMBvImaAIIIxnm0LMYSIEowIQniWyUQAAggFQFJCAeA3pNmM7pIiyzhjiRCSc855pmm6EFmnfdbtdIMgzOVtVVExIgqBhqpIXctbZhJ5O6/PNZUuLFQbjTnXccaj0UH7yPPc8XCws7N72b5wphPLMq9sbb399tvf/fjbhXzetmzT1IUUo9HQc90oCFKWWYZl6dbXz1+9fv16b28/jiNK6eLivGWZikKllJQQTmng+wRhXdMwAFmS8pRRRKhBVEVRMAWZkBKEfui5HpBSVzXIM3/q/Pjvf3i48/r+3Vvr68v//Z/88ecPP/2rv/rLnb3XdsGwCxbRKVCQUbCv374hMWw051zfxZpGTW3q9EpB8cNPPvJc//zi4sWr17YwpAT7x7ss5b4feuH0+OzgZ7/8kciEM3Em7mgynEABWnMtimg+l7t7+y7GNIhiRTclhFGcVCpJzs6HYfjwwYNHTx50uxdU4bm8cuPWFucCIra9vUKJomD99GhPVfLf/tbbi/Mrve50PBryLKtVqgXbPDk5Pj45QgRWs7KdN999792l1YX5xebS6kKaRb3hpWaqKU+pRrGKvYn/i89+oWm6QpWJM4mTZDydKCrVDG1ldSEInVdvnpeKpcvL7vHxSbvd6fd7vu+ura9gLAbDS03HW9ur3/nu93RdCUP/6PggTVMJMtPSyuViLpcvVnOMgeW1Vm/YHk+7P/vFPxiWBhH/yU9+vL21de3adQgwY/6wHzz47G/m5+e/850PMzbs9i5evOpfu7Fq5+hF77lq8fnVwvpaBQvW7x+EHinnWsuL877nDvqDSrm6ub65vrnWmltAgI5Gk/PzCy5SzsO9/R0Bwq2tjVazmYnMcRwE8lLAOIk//ezzR49QtVqEAKepQJAyxjDCN27cwjh3eirdoIMgqc+Zp6dDxwtLlRVF5YRmlUpuMhnt7O4sLS0cpOl/+A//3jAKt27d/8M//KNi0fbD4cn5fuC7YehftM9fvXl80TlcW1+8c+fGt7797vLqAoLy6fPPkiSUMPz4k3f7g95g2Ot0T5ZXVm/eeEejxvnpxeOvnl25eq1YKAIAJpNJp9OfTl3fC6MoFUJ6XjCduNPptFAo9PpdjIgQcm19qVDIW5ZFqfLq1avXr3fHI4cxnmVgMvYLRWthoVEuVddWNhYWG7quvHr9bDjqPHny7PjUvnvvZr0+Z1rLrfm650+OTw8QAoqKdV3b2zl68eSEyuJia2NxfrlUKjuO9/TJi8ODUwiRphlpggiwcpYPpVop262mOR2H07FTrzUtKxfFqeAQAKFpFEDebDau3Xjv7Xfub25ulYsNVbE0zdB17fFXLwb9aaPe7AgYBoFlFVIWkWI+15pvfvuDb7Es7g06r968HI77Zs78nX/2T9fWViSUnV7n6PR4982OM56IVAAOHn764MWzV81Wa29v3514q6u127du3bl1x3O94+OTZ0+fHx4e9LqDOMqk4IpCS6UCxphgkrPzpmGVSuXf+o3fVBX14ODg4YMvX7x4GoYhhBgCsL+/X2vWSuVSEIVxHLu+n2aZQlWKFACAFOIf75MUoswSzKPxSCHE0LW5pSVCcJokx8cnSRILnnYuj9IsATKzdLrUyn3y3XdXVxdVnX7x5Re7ezvn523GUoQAEDJjKc9QmkiMFaKoumbn7GKhUNB0FWMYBMnx8Zmu66vLqyrVslQ8f/p1rVZbXFx8751v9Xr905MTz/N813/98rXneJZuzDdbvu+6jjtoD4gKqYIQgIqiKooGIAm8IHRDAQCahaqFMDHN5XK/9Zu/tba++vz5c13XHj9+vLOz0+l0Msa++93vbm9v//gffvTRRx/du3tve2t7d2f39cvXFCnbm9uO4z1//tJ1PYgAINCdBuOBd7x6dvPWjT/+o/+u2+sEgf/syfMojFqtuYiFLIs54BIArGCrYG5c2UiF6PSeP/jiYad7effuTTuXYyLxglycxZOJ88Mff3bl6vDj77zzyW98IqQcDscnxycZ49fuXnWm48P2gWFqLI2jyI/TCBmoudJqtRYo0QM3/elPfjUeOELglfWVuebc5UUny9I3u68K5dz5+ckP/tNfaRat1cvX7m6srK00WlWaF/3LztR1bMt2x2kaxlnKhICqVTxtD0ul2off+acvv3591p6+/W5Tt1uqfhHF08vLjqbK/+l//EPHmTx5+kRVSRQFznSiqmXLrBt64djrjMbuzt5uEsdh4Ku6try0tLK8IjnjqczSzDSscil3/+1bpmVLCccj57J7ufNm90c/+snHH3/y27/9X2qUeG4AEf3jP/kfCEFC8DevX+/tPT8+OsEQF3K5hWYrCiMgQbFYhBAJLgEACIFZQHyW4uCZmPH6XGRSMACzdvv05PRweW2xXC+qCGzNL83Xyj2/sXe0q58KQsNMZJ7ffb0TG6YJJbILMgg7f/v3/86ZOL4XYDMu5kwo9SQWI789ftUduWdbmytXN9cWF+Ysuw5gFkZud9A+PDw8OT5rty+jJFE0I1cs3HvrXc3Uj04PJSCalsOKBpHknCcsISo1TbNSLzQX5oyc6rh9zhNqRIAGSo4W62kgj5w0KeZKTtr2XD9keTd6jQT0Pa9eqy01FymoKbSMqQ4ABYAAANKMC8E4l5nEGFCCMQJwdk8sZAZENjsCSQkAJbpiKwouFoq5XK5cLvOYE0jqjYZGFQCBhCLOosAP3n7nfr1ei6Po9PQEANFo1CWCmUgYS6ee5/ieZtiKrs81a7LTRYjUapXRaBzHqWnnrFzesHIYwzgJ0zTyo8jGhqFrcRwBnikYIUUhEHMiIEQIEoSwVBRD1VKNsSxjGfeT0PW9r79+WS6XK5VKrVblXHIuh8Pho0dfnZycNJvNcrmUz+cuLy8IoRijUqlUKBR1naYsAlDk8ma1VjRNk1Lquu5wOLQMCyGcJvH56UmcJGEUaYrCheh0+sVCvlFv5IsFXdMpUTAlmqZZhimBZFmWxgkhhGAEAMczUAFjSmkpZximYRqGYRgIYYSgBIASAiEMwyhJ4pSxb1o4hEzTJEnTJI4zQoUkQIKJOwWCb64ssIzHoTv2JhnnLGWB7/d7vcvOpaZqhUK+WqvNTvYIIVVVFUohQpqm6ZohJVBVwzTsZDrlQqgAaAjyNB0M+4pKNV0FQAoIklDEUawoVCWm4/pRlKSMlQpFQ9cVCoOACc5Nw2QZZ2lEiM4zHsdxLmfxLJ1Oxrquc56Nx0PGElVVGvUG5yJJskxls/JEAqmuq7puBEEQRt9APqpKETW+ITkohUAKIOBMAM04JZAQ3TTNKArDMIrjCH+zjsCEGBgThKBKiUIUyDlPMwSQopoYz/6hCEQwYwwhOIs0I4Qll67rpSzFiKiaihHhGf91QBLGcZSkqZUzAIRplgrOZ1sy+etfD0QIoYRSJY6jKI4JJaZpWrYtAPA8b9Dvj8Zjx3WDwB90BnEUUYRn/TcAIoIxpUTTDNM0LdsyDUPTdEXVTN1QNQ2AbyZLjIBCEcHk1143BBEmiqoZ+j/26qDZx5DMBHK/Huo4wSSKYyGiWjWP66XaXANIyRImBA+CXBAEEIrz88tXL5/MzdXHY2Nv7+WzJ0+Oj46SJG7U641GfW11/uMP312Yb0EATUO3bZOxLIrC4aBzcuJznhmGUS6WFpvNMIza7e7R8dnR8dlFuzscTxBCeappummYNsEojqPAD5M4LuTyqqJQSglGPEvTNEUAGrpeLBYIwkmaOeNxtzMaj10ppG0adi4HgcAA9C47nwfu2fHB+sbyg88+Oz49ggQEQcKE0GxtGsbJaT/h4Pqdmzdu3v/8i8/P26ev9y6X1+oX7faf/x9/MQvypRlPGcsyjjHVNL1QyrU754O93snpyXxz/sa1G7/7u7/3Z//6zw92Dra3rxTyeQyR6zq+Hw5H05OLy4njZlx88P77mmK+frG7v3fMYvn2/fd0nY5H7ulRJ4icXq89nU4r5crWxlaxVB8Ouw9+9ZBnJE2A76ZRxBDCC/NzmkYwBQeH+57vAsA//uTDlbXFbr/z4OGnHLCbd6+7ntvunO/t7w6HgySJS6VSHuQZV8bTcbVKq/V6xrPd16//z7/8y2+9+/bVq1emU3dvd//w8ChNWbFYqlarT548LRTt69e333nvfmuhOpkET59+HYTe0tKSlOlgMHz58nWt2rh69frUOTVNs1jKWznt8HT45NkTxrhCacEubW68/e7b3xn2x9PR817nrHORQhG0z/3W3EZzbq7d3ds/eA6J9857W62FnKqK44OXKqwU7XVTzRkm8YMJF0mSRoNB/+69u5sbW63WPKHYCwJdM3716aM3O88/+uQtAcKz812rYEZx+PXz16NBGkdYV02RJZqGLcNmLIzCpNlsApD2BqeFtkqQUiyBH/7Dv9vd2btsdzY3txYWlvrD/RcvPnVcf2tzW0rpOG6j0ZhOXSH5rdtXbtxcH0/Pd/cfO+7EMNU4Ds/OT37wg/+4fXXzT//t/4KwfP7i6f/6r//nf/Wv/mR9Yy0Dw1989tPDw4NardpqtebnK4MRMC2VEGSaVrXaWF5e81z/st3tdns8k1JCjAkAyNDtzc2NKIonk2m5XMlY5rpus9mybQsCeHB4eHC4k6YpwXRxqTUeTXRdqVbLjMUpS05OTxhPXM9R1Pfz+fLy0oYQAFOh6mh/90wzcLlaatQXTb1WyEXlUlHIbDQaJlEshLTzytJKtZjXH3z+syePXw6H442N6yyVnfZw2o9MQov3tqcTr33ROzx82u8OPc8HQOztnti5T+ca9Wq1euV6KxXd6WTY67f3921DN+fqiwAA1w2HfX84cMMg9b0UAFoq1REGnMfkv/jeJ4VCvlopr20s1+qVNItPz0/Gk+GNq9eqjSpE4OjoAEtw/9ad43xhNJkAAC0rFyfs5z/6ef9ywjMUleOHDx788hc/m5trbG9v/eEfff/P/uzf9AcdCbNSNWfoWhLFup5rNZv3799v1Bv5fGFteS2OE8+fIiw5TzVdEUJAjAoFG2P4Tef9bF2NsZRydjsFASCUKoqiKqrUZBzFPMssQ6eUEkziMLFzM/2Z5rqTJHZVFWm6USrbS0tzyyvzS8uFWk0tlQvrG/+s2xm8er3/y198sbN7MRomUgjBpRQQEYKQwjmMQoZRGMcs42kQer7rAikGvcGMnQAAeJ7f7fQ0Vfc8L8uyVqtVKpUMw9A1rdvp7O/s23lTUWmuaGGCIJAsTaIoCsOYKjompFSrqLoqgWQsDaLA8/yXT1836nPtdntn983q6kqxWHj69Bkl+OrVq7du3ZpMJuenZ3EcO45TLBQppZZpvf/e+zs7O52LZ7HHdMUqlGyWsjRmDIokTHqdvjP1dFNrtVpLq0vxw/D1zos0iQXMMKK6Ray8ZuYNzVRVTSEaiVh0cHJw2j5qzTdK5bxqaTSiIJC5Cm33T/+vvx58/NEHt27d+Nb1b1302q9fvDntHuXytm0bIk0c1/G8KSbw9d7rse9++OF3gEDPH7/6+vWr0WByctr+1jvvl/KlB18+TOIQIuG4w2K9cPvdK6vrC1gBI2eYIv/N8bPhk5HjTTVNv3XrlqKrgRv/6ldfrS6vfvjh+6piiQx2B+Prd+4vz2/mjNrd2++6Lvs3f/pva9X67du3qZo7Pd99/ebgX37/929cv2rnzK+fP2Us1QxrfWuz3+v++Kc/0lSlOTd3f/utRrOmqJgDIQVjMn768s3FRbvb6dbqTdvO8wyEcUhVRdP18dR58vRrz/VZmkGM5+aqxULeMLSUiSCKx1Pn2tb2zRs3VpaWKuWSbRpZlkVxhoCczdUQAyDFzGueZWzWbcEzBgXXVCXx4u5pp3PerjRKa1dWABEZjEPhe85kNOxfnJ0qOmktNG/fvaYoSrfXz7X1qTc6OO5KLgkmZt5I4iSOmYBayHxn4p1dvDk5b1x01q9f2bp6ZVOg9f60N5x2p+5IwCxfLhQqVbF/GKZptzs083bCQLO1jFXdC93xaBhGThhllUpucXHp+q3NcsVk3D09f+F4fQCTxQ29WjG1fDDydyAZAKU1iS8EksWmFrpjZ+IKyCf+RHR6plZXQZ2AhqnVdC2v6wbEmCAiyYxmEYwLOavuEBJCgBEkGAMBBZSQ8yxhSZI0G60PP/jIUHWFqIKLXqc3HY2jwK/XaksLCxtraxhCDBHC8PDwsNftUaocnZxcXl6WKtVGc26u1cwVy4ZlYUL+/h/+4cHDL1+92Y0TBiHO5fJXr928e+/WZDza23uzf7CTptTzuO+5hqFTSoQQGCMIoMRSzHY/QCIIMYZYoQrGTBFUUzRdN0wzl8srVB0NJ0EQAAnz+XwQBPv7R0dH54qCdZ025uq1WrVcrrje1BqalmUZpmbbRrNZy+UKqqp2LjuT0Wg6mfqup2mapukACFWhuqbYdp4qSrlUqlZrC/PzxVLZMi1d1wGEBGNVVWfzsBASQckzFvieplLT0BVVlUImaRJHccpSlkQQzPoGoZ8mSZLEURwn8UyJmCRpkiRJkkggMcaaphmGYRqmMHWWxiwKdnd2jk9OLNNCCHIu0iThGdcgUIHQEMyriu95ge9HjMUYz5JUuqbrmp4yrutWsVDJOBcSQARcIOI0mkzGAAGIgJAZVYiiKpgSwzAAYNPJZDKduo47Mm1KKMuyJGYAoGKx6LreZOJYlimkZGlqWkaaxqPRQNOUNEn6/W4cxwBI0zAZYxkT+XweQswzjjE1dLOQK3ieF8VxxuXJxfnEcfOlom3blmnqhg6EYIypqqqqiqIqtm0rlArOpchSxqIwghBighFEuq5rmpYmcZomKWMaVSmhEEJN0yBCcRT5vu84Tn/Q5xkjmOiaqqqqSlXdMGzLKuSLUkrfDy7P2/3BwHU9gjFVFF1X84WcpmtEoYau64Yx+6KFFOlMt40AwljVNEVVZ/QOntWpKJQQYmtYo3aoY1PDCFVWFtcIVaUQM8fA7DWTwkVh6DouyzKCCUSIsUxwDgDAMy0bhEJICMFsXAEQpFnGsjRljDMOoZQAAAk5z1iWsjTLskxIjgDiGY/iEAJICFFVxXVcz/WkFLMNTBz7GQuBTG/cuNpsNQ1dX1poLC82W/Nz1UrF1A3P8yihpqlTSlRFVSiJQj/0Xc9xEEaSZ5dnZ5/+/Ocnx6eDgYMwwVQZj6ZC8ObcfL1es22LYuI4U9dxsoQRTIxCUVNVIISUQqUKhEAjSpIkFGFDUQjGPGXOZJTGoUqxZeZNXdNVqmqUQGHqyn/1+7+zubmCkLhx/erB4d6jJ4/CNArTaOxOKuXq/Mritz/5cPv69Xy5eNmbMKmub1+b+k5/NHyxe4QQRBByyTmXmmKsra0JCeMkse2iptoq1QwzPxpO/+4//+j8/Ny2ratXrlfLFd/1vnjwUAK4tLzyrW9/cHJ+/qvPPr+8vNx9s/f61c6Vq9t3b397a2vtiy8fvHm1pynlXq+/u7OTz+cpYF3LSWMa+NFoNNzeup6l4Mcvf5bLFZeWVrevrOEDcHp2WMiZAvFO9+Jv//avVZO0u+fvffvt5bWl8XTwk5/9+NmzJ4jglCVpnEAIi8VisVDpD/u9Qd/9U+/q1gaBcGVl4bLTHgx6CtWDIDJNu5BXG41Gq9UslUqaRk2j8OjLp8+e4Uq1WChYllE72GufnJz3egNdN0cwffJ4P07j8XTU7V4Mh0PP9dOUZxlUFR2kOZbohtZozjVOii5BuwouiEyZjkMgmOu1n714mCuCpdWybed1zdI1uLiAELdkjPcO9gMX2eZCIWdDKZ4+fhpF8Xg8/m/+2z+4uLw4PDqMoiQKYoTIyfF5bc7e3LyWJjGC2nvvfvz08eH52YilCEHge+Gnv3pkGnqlWi4UIiEyxxnkC3R+vnX1Ruuy96Y7AJmgAk4ipm2sbGGckL5YXG7UqnO6Zhm61en0KFGE5F4wrjWuT93Lk9M3nz/8tN8fU0X9+JO7K2tNP7qcOuMg7i6tlF7tfDEcn1artdt3rrRaldPTizRNAEQ3b9zx/PDRl09NNe97YafTKxQKG+ubf/SHf9Lp9C7O2xftzunJab/fzTImhEQIbW6ujUajnd1XEHIh6opKK9VcoWhIIWv1BkZqo9F89uTl/v6RokDd0OxcKfDDN2924zica9YxVlXFvHbzysbWSpqGP/vZo//n/356fDhcWalX62XBYgl54EPGFJ6m/bTzdz/8a3cS7u60K5XK/bdu3Ln9br83FdmrWmVeV3NPnjwCEk8mztn5Ud4uVGotIdji4vzq6lKpkldVRXCeK4DReDQTukwmE85FzjYsS41CsbV5hWf4i4dPMEwssxAEbhxlpFopX3Y6P/nxz7eurG5fWSmW8l7ghpG/uwMdp1EoFQq27U4np0dHB/uHGJM7d+5Mpt7Ucy3VWry7UipVgsRvd8/OLk/PLs493zMt5e1379Ualc8++1zXdYUqAQW6TiHmg0EHAp6yeDoeea532bmcOgOJGKE0DeM4ThjLJJEoo1wKjPGsFg0jggAmhEAJOeMAQM45gmhubs7Q9cloPBmOozBstpr5XL5arQ36gyjwMx5Xa/rGRuO9b982LVXTiF3QWDZsX14Wi5VqNf/xx29XKqVf/uLpf/ybzxCGCiKEqrpma6oFJPL8OAgTqtCURVHkF/M5wbN+fxC6YZqmEoEwiHjaj8J4xqimCZMCkCqxTMsyLWc88X0fIwghxFjBBGNNAyBhjKuqqioaoQqXnGVsRn9SQkzTFEL4vh8Ewddff81Ydnx8Nsupf/rppwghhFC1WsUYPXr05S9/+cs4Sn7/935/MpqqVNVUGgTxqMt1Xc+YSKKEM0GwkrPzmqlVK9XNzc3d/TcII0wxgoAqmCCACUhYzGEmiUAUJGnCMqhTZeSNExDpuoI0YpVsznkYxkNv8MXTL8b+6Mrkus8CatIgDlIvDrmSy5mt1WY+v/nq1atp4EQXWfrzn0Z+evDmOIl4lghv2v70s88UQvf39lbXVra31zhvURXYBa06V1JNbIY0EfFoKqdpH2VZLJ3jy10saegmSE+QniXcD71IcCIyfHJxgpC6trJVblTXtzY2trdLxWKhWDg8PtQM9cOPPxBAdAddDotW3ogj0O6cW5ZZrhYTFhGCrZzpR97YGXKZYoJd1+12uuftiyRJG616p9M5ODpSqFatzN26c9t34+PT85cv/+r2rbu1WkM3dKoYEuAkFUsrq5puaKpeKZaAlGfn54TgUiEvpUBIYjTrvGFZMvtLZ0IIQrBCESU4Y0AyjDlFiSJj6viTQW+8t3uANJCAcBqOM5ikICkXq+V6aWl1oZAvEoUyLgCEMUvSLCnkizk7b1nWxVkvcj0IBNWlIbEzifvjU/Zy2O0fnrV3L9pXx4Ox74Us4cVCrdqwkkS4QeKHCaa6lFRKIiQxrWKxVl9cXru8aH/16NHayvb9e7carfxwctbpnRNFApzFaTBX1uvzSqmGomA0iSas24myWFO0FOrUgjmSJXESx9NgdGHQPgvasVOsFFcr5flqpaoZpqqoGBMEEAAQSiAEAN8Ii+BsA8VYGgUBEFzwTHDWarUq1Uptbg5knEUR57zTbrfPzlvNZjFfMFSVZ0xVlHKhUG3VGWNQAs91wyCgqmYWC1axRAk9OT394sHnR0f7g2EXQKGqKiYqwvTqjZu/+/1/Gfne3/z1D97svgnCCFtGIW9zniVJQmZBK4SkALMwD884kBBKCCSCACKAoJQq1dSioaoKgCBjTFUUhVIJpDqj6yBiWep73hDD0Pfb5+dJygglpVL+xo1rV69czdkWhCII3GLeBouLlJAgCGYtpUKINEmjOPI9RwpAMJ6OhmkU5gtF27YNw2CMZSwTUui6rqqqQpWMpWkaJ3GkKVRTFYjgrCkoCEPBOSbYsizDMHVdG41GvufPLsnxTDAFAJCSEggBAgAIFvMUYl1VgIAAEAAq+TxotVRVTdM0DAI/Taa+NxmP6/U6NC0ZRfFkGrquEEI3DEXTAAAWxjlNEypMmRh3OghRiDHEIIrDTKQqQYynaZwkLDEsXSEwTkLBYskTVcHVciFvm5JLKaQmSbGQVxXNMi2QZd5ojIXQFQWrCpeZEMJUFJ4ymcY6wZBgwTkBEgCJoNQQ4pyFfsDSLMA0HE/Hk2kURlKCLI4tIfUoFfFoOhhOgXRdbzpxKMUKxapCC4V8IZ/L5fIAyIwxP/AxRoRQKYWmaaqqTMYTx3WdwMeKCggSAKiqijHKMqZruqoonCWCizjh477PklQIUSwUSqVytVLVNR0BaCqgbKsGlpTQXM62bUuIjAvB0yiKA3/IM55FScIyxqW0bLtQyBfKJYglgBxjlAkRZ4xxfMGVAAAgAElEQVSqai6Xs+0ywihJYRZzioSQMghcjBUgvoGcCCG6qs42STNQRQiBCQYSRlGcpmmWZbM1jpQyyzIhBZAAYgQhyEQWJSCMeCzZN2WkjMdRFMdRHCdpmnKe2ZYNAYoCL06SNGU8Y5RQTVVVXUUISwmCIMOQ2rbSalUbjbKp64vzdV3Xy5UyBIAlKc8UCAECgiCYxuFk6MdxPB2Pu51Op9Pt9bqD3mA4nAZhYhg6VXTIBEREpZpumAgpgkPGBaWaacCMJFEYBUEkMg6kAFIgKSilBECBkOTccz3O2HTijPoDAWizufAb3/ttU9ckz/I5czoedi/P93b39vd2Qn+6tr5WyJfu33t7MBl1hj0OSXmu1motR5E4PG7jy2HKUKHYQJTI7uXUjTBUZk8yYzKKksD3ILpszbca9aapl+IojcN4MvHdSVSw03J5ztSMk+N24KS+53/+2ZO33nnru9/5bqPVePjoiy++fGhZdjFfzeeqllXUlTqGtaK1ERUNFSzCNLNo9P3f+X2IxMuXTyN3zFgKAYKSl8v5T777jmUVGvWFK1ducpG8eq1ZtuYG08Gw8/BLd365de3mFUTgm71XXz56cNlte6GnqIppGLmi5Xne1J0EUWRYmhRgNOlzsFYqlRaXF92JQzDd3NgGAHMOCrlSp9vd398LoyhfsHXDbjRarfnGwmLL8xzHdU1DmW9ZxfyKouhpyn0vGI+9s/PhwdHRDDADggJJDbu2vfW25OazJwfDwej5s+dHB6fn5x0umOt6p6cXcTI1tLKCgTtCjx90NjeXFxYaLNUH3a4zutxav1MrLaVJAJFYmG/evfNWY65ZKpUeP3l8dn7R7/dzuUKrubiytoJoLGHMkijOsny+sLq67U50kF26TpjPGcWCYZoq5zFV0Afvv+v4w5evn1BVEJogEuQKcutKvfGd20mcTqf+wfHTwGeGlavXi1ub63O1JYSUerWHEAVIJEnwgx/81YsXz46OD1IWNuZKyyuttfV6sWwIEF9c7g1HA9PGiiIZDyeTfhQzRdWuXb3ledF0HDrTc88LPC9aaKjVamNtdcvzPITI5WVvNBoHQQgkqNVqlUrFMAzbzuXz+Uql4nlOnPid3kWU+LqmVSoVw9RZmhwc7g76487lJEkjTaMAiDRJGEshkp4XXpyNmvOlXF7nWdq5HCmKwVgch4lK0clhZ9ifWDnTtk2MUZImruNoKlxfq5u6OtcsbW1vUEpN3VxYtlqLufkli0CVMRkGydHhKdacW/erm+vbM+1Et9edTC7LCGUcJUm6fXVZ164JgQe9iaramqbTmdVQgjfd7vNnL6cTnzEpOPx/aXqvHluy9ExvuVgrfGybuXOnPd7VqaquqjYk6DkYDkhpCLQESIB0JV1If4W/gHcChJmRuRZmJHaTIHu6yXZVderUqeMz86TP7Xf4iOV1kT2/IIC4WWt93/s+T9tKpSzpDXpJN87LYrDRww5eLJcnpx/OL8+iOLh79/a9+/dm89n7ww/Pn7+omzYMguPD0263v9Hf5LVmDnOI0/P61ipjFRdivV7+8y/+5cmTJ3t721J8tlqv24b3e13mMGPA18++IZh0u52NwQYEcL1e101pgQaQjMYb1tqLiyvXd5nrSa2VVAAAwQVGhjrsBvQujVRKCc6V0lrrIAioQ+JuQplTVPlyzZJOGEWBtf2mQV988fjpx7e2djrGCqXaui4ANAijqqmDsDMcbmD0QUilNSAYU8d1SBwEHer4dcObthVSMOZIxTlvPUYdgnzf11IjgpnLlNCSy9V0zlyXUjafzKusXE6XSklj9GCwkWWplML3Pd7KWrcQAUKwHwRBEAAAheBCSWPNDeYl6sRPPnq8u7sLgE3XGYSAMTboD4oiPzw8bqr/h7kUWLu9vaO1mc/nt27dpg7jrZjPFov5whjNmEMc11qglNUa+l7su4lRuKn0cl6eHF9ub+3/5b/5t28PX51fnSzTmcMQQng5X60Xa6PN9vY4z/OmaaQUWjPP8+7eu71aL8/OTquqghAQDBCCxHGiMHBdRimRiigtsrwtq4K6DmVOr9f3fWEUSJdp4Ma//6M/GHQ2RWtO3p9fnl+fn1znq+oUnGsht7YHDgOrdHlxfWmQkKbtj3qdQfLR008Xq/lyOV+nKZCIIvfT73200RshjJS2zKW+m6xX1eHJ+/l8HYZJnpVB7EadIOoGvV4njkOPOWm6QsgIXZdNVlUFwpCbCmMUdFyEkSbyana+zhee50EIppPp4fsjY0ySdJO4CyAAEDLKtNFaq/6gVxRVlVdlWcRx3O0kwBiMYBJHzOkMO51OmPgeowTneU4IlooDaCAwFhgANADAWg2twQAQggEAsmnWabqcL1fLjFe6KmqjcJG3gJqNfhe50HJQldcaSQVVI5UQQHCYrlshi4ury8llagQdb9x++PBRt9Nrm7ZY6dWiUUpCBD2fYhgZLWrefjg9qasqy4r1InWpf/vWvdt3HwRB55tnLxkLonhwa/+u5/v+NDo7uXBcdnBwMN7ZWsxnHgoe3Xmyt3lrvNWbXF5cfpgZaIj1Ihe4NGxqfnZ6Ekce9hmX0o88j6KqWQQsDGI/irx0mWVtjQmBzAWe790Mol1GiYMgAsYYAH5X+EUQ2ptDXdacV1VVZFm+Xkah73supYQyF0DE23Y+neRpevvgIOklbVtjB6+y1UmW9XudOIwNMF4QhnHkuS5AoG7rNFtrDKnnV7J88+rV3/3d33Gp+v0+dthimYdh54/++E8++eTT4WADb25+74vvn56fvHjxbdO0fhAQhDDCENqbMvKNm90oY7Sy5ia4j2/0h9AYjJBDqWi5kEJr5Xme4zhCtC3GBEFjJEaAMAaMtcY4jqONbZvm8P28beo8yz/77LPd3Z04TsqiTDpxksRXV1d5ngveEkJ8343jsCwrKVUUhW3TlmUuJM+yteOQtuVSCKV1p5OEQUgpzdK0KgurFHEwwRgAwDm/UdpDhCilzHWp4xBCbkbsUsqmaQQXAFjX9YIgcF1XSpHnxXw21VLFYdBJkiDwCaFKSQRQW7dlUZRlySjrdwedKHaZRxGRrUiX68V8rrX2XM8hTssb3w/iKIYIt1yXVSuEIowm3URpgTDwAx9AY6CGGBqpm7IuysIYTQjpD4dhGIaev16tqrKyBjgOzS08Let0lZVFxeum2+10kjgvGqNk7PtlkUNCO5tbQgoAQJIkvOWc8yiImqYlgLQthwC7LkPGqLaVQgJjGCaBtdS52aWEsj+sRzV1iLVGKcEo9VzmYdw2jahKmaXEc/0oJIREnhuGQYxQG4XcKImQwRgSRDBRSqbZOvCDKAxueMpSiOm1ldyh1ImCKPApMsJwYy1ERkEljKjb1jJkXGy1MQRjj1Hm+xgjY21eFlVdN7xlwBJrKABYaygFwUwrycuyLgrVNhhYC0Dd1ovFkgtpAOaNxJgiiB2HMNf1PM/zPADZDV79xpMrJVdKtU0rpTTaEocQTH5XNLPWWnujeiXYEmwdAiyFjDoWEGiBCl0pAynlzd6mKkvOW9dF0EKgddXWQdTr9iJgAXEIo4zt9vq9aLw1CEOfEKykDALfZa6WvCiKuqodQgnGrdbpes1b3jZNnhdnp2fffvu8LEoIYbfT2xy5QihCyM1vQKAFAOIbw6vRNzUaaA2B0KeOMQgDgImDMYLGaCkhwr7rWWuKvFgtl2mW123rugRYvVzOhvcfdOLoyy9/M5tcNmV+eCS0FlbL69k86XWoR2eLeVqVrhs5JCgL+fzZGwWBASArczcMRjvbTx5+ur19m7GvrYVFUb159y5wu57nr5ZrB6278dYXn/2oyIrf/voryatWcqDzyI8o9U/OLo+Pz+q8BIhUdf3ty+/efHgtlPiLv/xXOzu346BnFHr27PV6UbS10ZJiG2rBnj7+0e//8E+7cXx5dZIuxTqbcV4hbKIwNFYFobu7NxptbnJecFElneDTz/8iL7M3h29evX1/dT27//jOi5ffzpbT84szbRWlDgS2bRvBW4JJFMWduDOfL9arosjbPMtCl4q23dvb2xnvjMe75+eXJyfnVdlMJ7P1Kg3CiDqeVnBrtDva3Gob/Ztfv7ieTj5++vHezv0oSqS06TqfTGazedrUVnKoDcQIU+L3e6OtzV3qBL/+1df/cfaT+WIJgEHQGKsWi+nzb58B2yYdb3809gOqVHN6dLGcfjgcZuOtYZGLIisG/WK9en95+uLVqzcu6/7Fv/mzMErSvPjqq9+enJ7nedXrbzx89HB774621buj77797qvPv/h468HBrf37qg0Z7rz+7u1oc3Dr1vb+3nbLi7JaKy3W63mWLZt2UJSkbhZRTP1g3Ov11ssMApuESVnItjYnH46bUi13ygd3n7jM95j36u13r1+/fPn6zXi7e//+HT9gEEnimNV6nuazlper1QoYEIdxWVRGwWS355AwCJK7tx+ffLh48e3rN2+OHIft7u59+slnnU5S183l5fXx8dnp6eVwsOE4jtH27u17e3t7lNL1en1xcfHzlz//8OEwz1IE7Hq50EbGUTjaGj18+KDb8du6nBF57/7u5188nc/mV1fX15PJjU1cGz25XsznAEHQtHp2vRxvjzYHm9EX4XR2nefp9Gp1LueB749Gg4Pdu72uF8Uw8Gm3E29v79RVXZb1Op35fpB0abrK6rbhUkqzYL7Z3x9vjt2kh8PA88LNUZ0MBhu85VledHtRNxn6Xm9rs7HgZmRvNZcEk26vs7u3O97eWswXXPDf5VWdwHEx27uzPRptuJ57fHw0X2WzeXo9XZSVyAtR1dXFxfTqauk4lDlYCcyciDHXd0uj7HqRlXVloeqFG1pLhxIXhwx6HnUHvaEWxoFNFMYQwKYVvheulqvFYkUwuxHSF0VmrWWe6wUuhJBQdBNsj8OwLMqqqjHECEEEUV3VCEAE8e9o/NYURS4E39wcPn76aLQx+O1vfyNEu1jNMIXdQRwb+uDxk1v39uo2ldIqDYCxjFFCyGpVTqfnSl780z/++pvnh1IAxACAgDjQoZAxBDF1GFTKuXEvEIKUFgYApSUkgEAEAHAZo9AphfZZkMRJbnPJ5Xq2Fkq6Lks6cYkqpbTSlitljGEO1QBIrQwwUsiiKCCEN8phBKDVtm349eVUCJ4uC+ZSir1hfzP04yLPy6JdzFac8z/9Y9xJ+lKIToKVUpdX16enp1Vdff79z7Wxy1V6dTFR1mKHFbniDd4Y7GRFNrks0/Xrz7//8ef/1Q+upqcvXz9/c/hSGy61fP3s3WKxUFpvdfu2aVVVY4Aix9tM+vf37n4w6FpfUuNY5DFKXeDwrLk4OrWN2upuRvvR5eX59fVl1dS8q/zt8N6T+0Wen56cLObZ3njnv/23/2Pgd/Ocv90++vq3z17wFyK11bI8Lq5Ubfdv72zt7E2Xk6vJ+fn12R/8yfjBnQf3HtyZTi8vvfMpnVRZbSWIaT+kPRcn1vK2lPlqDixJ18tfH/92MNz03QBR7bgAOpr6CFItgLJECcV5UaTlquUNc53Z8koZ6Qe+4zgYEQiQSz3muG0r1ov1MssJdppmtVyUt/bvHOw9TKJEcgUsHPY3Rv3BRw/u81YyxkIX9iIah8yniDlOSKh/4N0IBwfdPoCy5SWlGCFrga5bKblqG1EWVZ4W2TqljuM4xFpVFGVZNhj7g/Ho4P6d0Xrb8dDW3rA19Yfzw3eXh3Xbct3WonEzvlq0Rs/PL65effdmtcgHvcHd8ScHG/cIdD5cfsBtx4e1RCJKIoc6FxdnjaqhtRgjqdzFUi6XgiBrwbzXW8SRubpajYa7jx4+urd3H0FIFT7rbLuMfXrvk8Gwlw/y0Pi7u+PRaCMKgwQc0nZL2qrjbXqB1VlbVA1yQEgCN4y6cYAh0lKni4r2urHTB5q2OaiWzr3NT1iyUTE6Gh50kr7n+UoaIy3C/2WAqw2EEAKojb68uHjz5k26XvO2RcAYrSEwNxpvKUW6XubZGlqTrleB70shFssVtIC5zCJiMGmUMQ1XBlStfPXu6Pnz56enZw5j3d5AKXN9fbVal1Gc9Htx0t0gzpQ4zA+85XLx7s2bja2NKIrv33v09bPn63XBmB9FASJICI4gJcgBv1upEIKhMkprra1GGBPiEGUtMBRobSSU3CqhoUGaImAD5qAo5EKY/1Jq9z0/juIwtFVVcsEvLyfrNJ/Nlvv7e+PxFmOs1+sO+4Nev+tQkmWZUoq5dLw9rqu6aRoE4VVdrNdzyth4PN4eb6RpmmZZntdVmbVtCQFQUt3wrywAUpmmboSURt+UqAzXolXW2rptuctc4jhamXValXnhMsbbdVVVYRA2TbNcLNq2xQiGYUAJdhxCCDXmRiPoNHXVNk2/P/Q9DyNQ1WVZyZrrZVovs6YqiyiKAz/QWhuoDBRt266zfLnKuBQI4yAKKHUQAlJJazV2UBiGg41+t9NpalEUZVkWJ8eXHnODMIjDEEFUlhVjLoI4y7IiL+uqKtK0Loqm1xVCtLxpmtrzXMchlWgIxhCC5WzNOVdS8koYbawysR/dkLiiwFecr5qaIOw4hDgoDP0ojjyXSaVc1+l0kjiOoigiGCEEgbV5mhVF0bYNgIAQjDGOkziJo7psmrZplWBhgCi9wfly3kbMQRA6jkMpvXk3+gi3bWuNsdYyjHtxJKWyxoa+qwXnTd3wOs/Xgjc3dGDqUJwA5DIAQOj5LmVcCOa61HVlI/O0qNpaaYMwJo6DMOaNKLK6aRshJQDAQoQcimDj+hA5sOV1XqZSSNf1HMchhBhlMMae5xVFWde1NYY5lFJ241UBFlpglVRccG00IpD6tG4rY0wURcYYJYTVGkJACXQwruu2qFItpUdJFHdC33MIbtu2LAul1WAwwAgBCwaD3nCjNxx0G17XVVXkBbAKGM2Yp6Ro6joXBQDWGFAW1XqZzufz6Ww+m8wm1xPP85O4Q1ky3Ehc5nLO16vVermkQDmEBBRjI6EVQGl08w7T0qWUuo41N7wCKJUmiHiejzEpqmq6WKVp3jQtQEQaPV/Mf/HPP7u4OO0mydfPvmzq2vcYxogQ5Djk5GrqLJaE0TAKu73NII6Kqjx6c1IJjh0nCMPt3Z2408GQlbNqsVzVK24MkFwnrMcoI5C6gMtSz8/nJ9FpXdbL6UJKhSAUgsMwgg5sdbuYz8si74y6i2L+0//8kzsPDu4/vP/5Z5/1OhsE0rrk/hG8nq7Pr5vr2el6mUYTPNx4ur9/mzhoMoVlWXw4PuGiHgy7i2UGIDIAMD9ibsj5omyyIGKDze7Dp/c//9Fn/9v//u9my+nV1fV0McnKDAIHWWiVttAKLREE3WHn0d17jx49nM/mR++Pn3/zshOyfjdygD7Yv9XpdK+uzy00+wc7UigAtbGqquv1eplmK6kEpez6enH84Z3WEkNqDd7cgNdXk/l8MZsvLy8ulBCbw62yLFzGxlt7UpgsXT1frWfTRVVW+/v7g2GPUjxbnCpVcV7/4Aef9vtxmi23xjsI26yoLi4uz06vq8cPCQZSeu+OF2V2fXo0O59cPLgX37o7UhoU9aqqc89n3V7/1u0H452dTm/I3E2pTVXx0Bvk6/rlt98lQefRvS1sC2VkWlwWry873ShJgmV2DYm+fedguVxI0dy+tUew39TlydE1wcxzOtBhxJpCt5PLZZUC0ZD1rJzPl18/+/rN+xerbME89sMffO/JR3ePPxwtltOmLXlrhGyyLMPQT5Ko3++fnJyVma47pt9LOsFAt6bOm6ZsGHYkl9PLq3d+iDGaLxZHh8dZmjuEDocjz/PLvKhzXmQN5zxdrxfz+WI5dxn9wx/9webm0HWdltfz+ZQxZzToNJFLHUOoxoR6XtDts+3dYVnev7qazefr1XKtJdIKWKunV6umankrOp3I82m/090Y9ogDX79+Z6yiDh70Okni13XqMxcav0gVpfHGYDMJBwDAsmzSpczSRindTXb6vcGD+w8QwlaCbFV1ut39nT6ltG15HFW+H7quS6nT6VJrsLW65cIqGAbx3sGW0vrZN7+t6rQsC4ciqDE5vz5fp+nlxeX55JJgMp1OszxXFnOhLq9WRaWiKBICOU4IAXJZvD2+ledlns05V4wxIeTL52+iJLp3/24UsDD0kk6ILW1yXqwrI6zreEnYsRa4VHk0DPw4z8vhcDyfza6uptoo12MxQg1vALDMc7RWdV1hTDFEwFhCicuY53rz2UIK6Xn+zTHgxREAlhAnjIKNzf7B7f1VNk/XK4KhBYYQxtyQuIGyVGlXGdwKnq5TIWvO+dXVbDZfLObp9dVqldYIY4iQtVaqNi9WbVu7ns88J8A+REhwt2kpxkBqIXVroZZSVnXlMZ9AAgGimIVuFG5EN0AeBFojdbYuOkkfIFvUOSAYYuB6tGnauuUgz4zWSgnXdQmGwBqMYF1V7968Pzs5txZURVMVTVvK/YP9btzvxX3K6Hq5PL+4WC/z89Mra/X5+XlVVRubIz+KvvfFZ3/+5392ePThH//xZ8poCyAm7PD9GTCh725yDgygBJLYG97dfbi/vRu6AcVO0xRHx8eH706atvF95kUOFJooE8ed0HFNrZfn83bVuIYhhHxmLAWqkKfr4+MX7zc2N+/dvff9z7//ynuFG3xenI+C7U/ufPH48YPJ5NLkPL/KfcvujG4r5bhaof1geVpM43XVaXEf+KFLHNsPdx/sP318D789eluu/rHv343xrs4D2MYe3NiMvFk5XS7X0zRTOVNDmqb5ap2t02Jra2wMELKdz699z4/iGBC5LuerYkIwwgRL3nLetLz2XcY8qpAqZVGJorAOxpRRL4l6nkcgcVbzpQZ49+AeI970cv7lb78eb9zZ2TrY29mFFgBtPdclGMPfwehaJUWvm1DHkVLKSiNIYo+1XEulA8+veZoVa6Ubo7nSoizqKm+LtE1Xxexqfn5yEYbBzs7488+f7u8dOMwNk6EfR27AijbXUBIXnF19kBe65k2jhMXI9RIEgyLTl+dnlxeTq9OKwCDe3N/rP+VLUAsdge3743DcuVvw9XhvxFz6/y7/jpcLhGDghY7jtZw5dCC4eHd4nWW/jIJYCfXpR1/88PMf9eO+qGvlJr/35IsoiG7vHxirOyiIHnkbo80girhS+8mTfMe2ssFME6akXYcx6A+ZsCvHCGqYVhIq7aGOh8am7pwfL6ssDvDtzehzn3YLyBO/y5AHFQLaQAAIwggiAIAyylijrNVKnp2c/PxnP1stl8aYKArzLCursqmrJEkchywXs8Bzu3H05VfPqOMAC+qm7ff6D+7fXxV10agbcmtTt2VVfTj+cHh0dHFxKYRECHMuGWNJp9NwYyHs9ftSwazIf/Pb31xPr968/e7e3bt5nh8eHa9XRV40jOYQEt93oSFaYwUhMNZoCCHGGN4QtpRSwABkIIEGQoiV9DEkzGmttEpooyhjzPfiwOdSc8HblhPqOMQxykCMKPP6vUGW5VlafPnls2+ev4ij6P79O5ubwySJx+NxEARREq1WK2WUH/hRFCghyqpcLglCFgLle3Q0GrquwxgmGNR1XRZFXVfUoS71PC9CiAilyoa3LQfWAowAggBCHznWwkYYaQSRFiEsDdLQgcQr6vLiYu44a2CBUZqxgDhEAVSVjVa1Q5yyKo3W4+1tzm2aNUUzJRgjCCllnucGecUb3iiUt5qGJHRDhjGmVBOnBbI2oLaGhYHRZrpcWQCMVnVTQwAch/i+rzRycFDXssh4ntVt01prHMd59OBhGAbLWRqFURAEHg20Z7TSSkklZZ4XjFKlzGqVDvp9ydV8vggDHxOcprkUwlhLIHJdNwgCjKg1uqwqACHzPOoyggl1GWKOE7g09LW1Zc3zPAMO9uIwSBLHIRACKSVqW6xkEoVCSiUlQFBB1GpTcl7WdcvbHmUUIim4lMpa2486bdu0DbdCWco8z93d3m3bdr1aV1UJAWLUhVA4xBkOBnGc9Pq5EJxzIYWw2t7oX7QyVdlUdX3TbQcIEWwF1HVTlVVV1lXVtK7rRp2OMYYLWfO2qkqESb8/JJQ4rgIQMY9RhhvNqzpfr1Pf9alDMcZt3QAAfN8TQkkhrTGhH/i+r7XWUhllHeporZu64VIQhpNBp6oK3rZFmmKMMYJGKwQBxohg1BR5tpzeOjgYb42SJOl24jDwiINffvfd+cX5/k4fQdQ2bRwzRoAUjdXSaKWkqIrcaIMx4U27WCyPj07qujEGAItWy/X5+eVyuTbaeK7veh2HRnVtwsBxwggCSlCOtPQJ9BkJXcLbFlhNICQUKWnLuibIOshKbSFCEBHmEIe5DqFl3ayzcpmWUgNDGIKw4aJq0rRIr6dXBGGIIcHYCOA4DkWOtUgbCJHje9GTTz47uHVLSvnbL7+cXh0jgjdG8f7m3v2D+60Ur9+9f/bqxdnkmgsBEHIcxw8CmYtGtT7zgQDT8+tylUul8iLvJEm/1x0MB6PRiDG6Wi5ny6tcZFghIxTh+J53mwN+dHZ4dHJECfXdoNELYZeTyxUL6f3RxuYwoG4r9frg9v35ImzaYjAYaKMQgVHUiztDpXVe8IvraaeTRJ0w6UUvX7/4hH36x3/6J4cfDt8evoUEWY20gAg70EKrodJyvLWzu7Ple+zpoye/96MfrFfL7UGPQXWws9Hrxa6DHYryIju/PLl//+GD+48uLq+4aK6u5WR2nucFBPjo6L0QqqokYyhJopMPH8qioJRdXV6t1+uyrNq29nx3OOy71GHUTaLw7PxiMVsYAyhld+6MfvjD7zVtfXj0nos6irw7dw8++d4nhIB/+eVFlufUxdSlDiOCa0JdhBwp2brARd6ULYfUWIfn9Ww+X02m8yRxv/e9Tx88/Ghn/14jVFbkrut0up179+6/efPN8fujdDX94ntPd3ZGTx5vnF6cn16dzxfzjbtX4FoAACAASURBVM3h3u7YcUgQef1+8tVXX/FGHuzegdZXQqznme+7DgLr5cJz4zgYhvubBPtWwv/vP/7k/bv3k9mlMOVop/eHf/T5o0e3ojAwWkdh0u8NmUu10WGwIYSgDmU49Jxqma1ePj8aj9tuUgp+OJlM1+t0NBxMJtPj9++rsmSuK6Saz+Ztw6Mwef/2vVbG90LJ7XpZGKO1UhCAJw8/2tsd7+6Od3fHSRIiZN69fz1fTBmGBa+ArUfjMM3ztFyPRnsPe3cCv/vzn/1GiLdFUVHMAIBt2xgFy7x98+p9GLLBsPP48b39WzuDQeIxPJlc8zp7/fINdVgYUD4AuqVNQe7d339w71EUdSXX6bqwbZ+CVVnV+3v72+Odzc3N1XK5Wi7KMnewSQJsseMx5tEIE4IQtdZCiJRWdV0XRQUscT3fWKNN3TQZF6UFEiEEDSDfvnohhJxMpuv1WggZBZFUSgqBEVbKSKU5V1obSn1GXcfxlsvs/fv30+ms00k6SdchDqNeJ+71OkPKCG/rw/cfjg4PEQbEQUorz/MCL4AQlWV9vV5CiHd39jpJryprzwu4bAGATcu9wOv1OvsHB1XZrpfZdLLQSv+O6UHIDcpGa9W2rdYaY0RphBD0PHc8HmdZ+stf/QoCE8URxpDz1hiljT07vyqqUkoeBKHg4ssvv726nmZ5cZNdxthxHNbtEIxKSl2EiFIqy1ZKmTjpIIQpZTs7u0Hgug3RViLk42F3cjlZNalRutEVBMgqUOQ5BnjYH7rMFVxYC8q6yvL1g0cPk1784exD1VZcNtIIRJDDSCtaAqHnsRvHgtYaIaS1ES3XUgELrbJa69a2TVVLLgAA29vj7e2dOImfPXv25ZdfxnF4dXUFEfrk008fP3l0+/ZBkkTfvnhxenratBIiijGZT2fZqj07u7515+7du7f397d85iuhAASKK1ELn4Wx14nczrCzyVzHIbAb9RzoEEKajJ+mZ5PzWbfT3R0dWAOElE1dp2mWV3lZNEYsQtqp74ut/o66Y/Nl0ws3twf72/39np8gqbJ5jqFdrqfY+k1pinStBe/E4cdPPgpjPwi9mpdRHBplDg72LTBHR0dNUR++Obq8oEK3Da+KPF0vV2VeOZjyZnp9tVivU2OBFwQWGOa6/V53uVrNqrysc2251HGe5whBgglv66oq67p+cO9u3IndiPXIgNSkaqtsnSJY9btbzA2hIatlQZG3s7l159a9E//0lz9/NrlaTier+7ceuQ4FwDKCIQRWa4JQ6DGMgNUSWOW6NK0aJTnGZJ2mWVEyF+b1cpVNymrRtiVvq/l8pQX0WRdaR0PguO5ilTmU9gejjdEGZhQSBjCWVmtgDDQWwqophRKDwXBdpMrqKOlASMpc1IXuhqPB470yqwfJtk97k4vrJIz+6A//jDHSqnqyvEr6QS2qZ799KWoLEaSMGmurqk3ixA/CHGdFlbdtHXphXq6Xq2kviCjGSRTtbo6p4yKArVaRGwyTIaIEQkIJurN933c6kEChawXqZECYq6Etz+dvinbaZMpzw16UbA7GVriL6/rs6LQb7Yz3n8jWJ260vbVV1zVvBaUOpQxCoKW4EVY4xFFK1W19fXV5enJyfX29Xq/btoUAdDoJJgRALJQmDtsa74WBiyE4PvmwWi7rqiaUDQaD2Sqz1mplhJBpmmVZVlU1IQ6lbtgd3sTlF4ul1Kbi2nM97LgWkkaIZbququrs4vTZN1/d2jtommY6m1VVYbSezRcQYYJJr9vVSkmprdXWWGutMhpCSBl1HEcqKQQnCCGAtOLWWASA57q/0xBCYI0FEFKCAaAAQHDjArcAQUwdZN1ACK2UqetGcLWS62+++Q5jgJE9ODgYj7cHg35RlJ7nEez0et3ID6MwvnP7znAwbNsGQfTh+AOAQGvjuZ4UkmDiEMdaACCM4thaAFsehD6AgPPWQIsQxMSxwFoIHZcCAJTVRkoLDEQwL3KI4dbWSGvtMhaFUVEUeVFkRd7pdMIwJJiwLFNKjbZ3y7JoleFNaxEMg9ACULRimRfQAmOMQY5BRBjAm7quF3VT65tMESFBklhrhdbrNFVSBEHkeq6DHWNMljf2/LpthZLCGpB0BwjAtm1ni/R6tphcTwLf930PYQQAwATHceI4BAAAiBMl3SjplGVZZLlQphXGRTRKurzlTdvIVjgWAezMl2vOuZTyxpboR3FdV1ldKwiJL5ixURz5CLfGNFpfTGfLNAcQWGuVlOvVqmlqyhiCEGPs+37Qcq+sy6JQSmGEiqpxhLqxx2KMgyjh0rSirqocIRT4wXg8hpg5LOgHMYQwL9uqqgAArTQAAOTQXtIty2K1XNd1jTH2PYqoCy1ARKVZ1rQtRMgPG+Z6BkCpLcI0DJk2erFYTaazpuGIYKUVdpy6lq7H/NDlqjVAtm3ZNq0QghLkMcdxiNYGWNXUTbpaxEnCGCvTMhO8LnOlbmoyoJN0XJeFocsUARgSCB2Iira5urra3NwYj0fU8QlGEEFobRh4o83B7du3+r0uhKCuq6oqev3uoN8zUkBjKCN+N77RpRFEo04n8Di0eL3KVsvry/Pp5cXV8fHJ+/eHTcMxIox5ECJjbOgHxgIIEGNut9cdbW0VeXF2caYlR0YkcQi0JBBZrYwWwBiAEUQYA+NAhAGwWvOGu57vhx5lHlcmK4rlOkuLUlmgANLAQmOFAYSQXj/p93pRELWCF2VeFIXFmAXh5nDoR2Gv19sajz/+5JO9/T2tdSt13bSL5TIJkziMXn/36sPp6au3b7WDiSUSGGiBbORkdY0JcZiHuW7aRik5eDLY3IiN3dra2treHu/u72KM6qYC2OojPVvO8rrY2BwORoPJfHI9n1RlqaXa3Bx9+vRTqRpMFADi0+99+sVnX3TihDe8Kurj43dHR++rqv7Lv/xLAMHf/8M/3Lp17+knT33Pf3/0brGcxUns+64XuC9eXXAlIUFxnHz0+GktWqMtBCTNM62stZYg9Nknn//pn/zh9dXF7vZWL+kdv31X5sV4c6SFXM2XVcOXy5w6bH/vVhTFk+nkF7/4+cXZZd003U7S7/chQHlecC42NzFjzPf9OA7Pzk9n06nneZyLqm6MFqDRqyUIw5A3/OV3LxGEUehT5naSTtJJFovJ+/eHz7994VA2Gg081z/5cAKAUlK/fftWiFYb2el0R1ujBw+fpGl7dj6FFgMgEKbYIXVdvjt8/eHobL3KPT8eDjt37+3TwK+n8zSdV00dBixOAi6assqrKj05fSdVurHR83w8GvV7g1hIMZleSykhhBiium4FVt9+++rWwZ2NwTYv7cXFpKnEaLjd720MepvIOum6PD29fPHtt4v5fLjZZUG4f3t8787d6fX06OgDALjf7Xm+P18urMWUxFWxztNqNi3rWjW1WcxXecp9z0MAa60JduIgYrtuv7/x5OnjIIrKqv7qN1+laTYcbCqphdBGg48/+viTjz8djUYnJx/evHq9ORpiBKfX8yiMXMp8n7mOjyyZT1eIoE7SW5VLqbm2fLiR9LqBFJIwub3Tuf/gIFsXs8nyw0kODdYati0niFhJCAyAYryG+9v3PRoeHx9eXKyUNNvjTl3I1aLc2trudrJBr5QtieP+3s6ol2wvl+vJZBpHSVObb5+/nU4meZY6FDeN0hLv7W+HgY8JkkorYayRUsu6alfrfDaZSWmLXIhWHR+fLlcrzjmEWGujtSF5XnqeRwihlFprKXUQhECbG+A0xng5X3AulFJJAvM8f/fuXVXVjkOl1FKqOIq///0vojh0qPP23evryVVRZr1eTF2iFO90OsaYo6OjNM3SrIDQ0Qacn12+fPm6aRople8Hxuj5fIUJ2tnZ+fM//1e+G15dTv6P//B/rVZrrW0UxQ5xmqaxViMEEYJSijyTTV3Hcez7nu/7ZZlPp1OXsqatlstFnmcIgU4nfvHihdYSAPDo8aPNjY0sq+azdDJdUXrDz9euCwCAjuMy5kKIAYBRRAAABsCyKESztMYyjyEEkm7kuhQhYKzVRhGP+K5PMVNCtyWfzK5vUh83dB1jTRzFWknOW0KQtUprRRyMAXAwoiEFxmqp2paD30FUmBCyKApCSBTF+we3pZR1XS8Wi6qq2ra9uDjf3tk+ONgzxhRFvl6vpZTG2sPDo/H22AKwWq3KqgYQaiMxQpQhjChGWKqmqtPp7FLpYmMc9Da8ICTD4eCLL77v+77vJ5Pr1YMHDyACJ2eH4y0ny9LpdLpY5G3bJlFno797e//ReHuslZ7P54dHR+fnF7yFeVp9+/zVfLa+dXAQRlGvuzHob0VRl7cmjnqffvzZs2fPAFBlNVcKTi6X33z9en/v7o/+8MfD/vC77168ev2yOxju3d7ZP9g5OT9Ki4vdg9gPMWVCW9k2VZZls9kcYxwnSduKRnIhRNlUnu8n3SiMQ0wcr60jFTSz6tvnz55+8vFgMOh1upzzpq7KvJJSeszf27k92too2twYILkpW372bpJnZcJGauAAg5fTkjkmTaruJxtg19nfva04WM5S0WojODAahT6CUEldFBV1UBT5XCkhWiEkMJRLMDnK37x7f355bpHQtkKO2t3foIHbmublu5eMBH/8B3e3t/Yd5M0nq1/+y6+LtuHGFnVr6saPIuwQiw3BFmAIgb1zcEvK5v37t/V100o+6I2sQa7r/v4Xn0lup5cz3ihK3Looep3OsNvHEG4M+knn1lP0JK3T1+9fQoMYpl7oDTa6iMCGN8bouq6MrcbjUSeOZSPfHT5TIuv++L/rxl2LVSNrKTi00PMDSt0bs4KxFlgz6HbiKAhj3yDJVVmIxZvDZ1998wvkqPG4//STj4E1BFKGuvM0z9Z2e+v+5dnqJ2//6fH9xUePnj56+BgTAiC8EUhLpaq60loTQsIwxA4RhfrZz3/+9bNni+XS8zyEcVVXSbcXRVHTNMYY6jjDQd9YXeS5sMhgRnwEIZyn+XT+vKxqbbTnegAgiKCDqZ90oigxxohWVnWjoYMpdqNOvz8IggAh2Ei1StObly0XPqPTLM9ns5nvUkYpJaSu63XmuJ53AxQCN1xbY5RSGCLqEOzgm+oKgsD8DrtkIYDIwQhCA4BSykKLEXSo4zmUuVYbYwGwAN60lxEiDqGOQzEWWqu2lUUuCAYuRd9lr9+9PmaMua7r+d6Lb75zHCeJk3v37vZ6vSAIHOJXZTmbLCmlQogsy8qyxBgPBsO9vd3R1iiKY3sjGQSgqqosS4uqbFoula6qSgjpQWaMwRiHYYgRNtoKIdqm4U2rlMrzYjGbMOZ1BnHQCTiXddt6vg8IVlJcTK7apuVKeIGvjVlnaZplTdNopcIw8H0fI2wJRMwhCIiqSIvcGCOU5FzM10vqUEoccqNTpYxzWarGGrNO1wDCXrcnlSyLotvpQACKogyyzCFEKGOFFBYYYJqm4Zwzl96oFf0bflbgp+u1lCqMuy5jFoCyKKuqqpumqepQaoXwcrEQQtx8GgIolQQAAoDXZSNtWraKODMpZFVXZVEaY1zqQAiZS8MwcjBhQUIZLYuyLgtPKG5AGIDFOi+Kom3aTrcTBAFCOM/zpq4BPHQcihFq2hZYi1D26v1Jy7kQ4u7dO2EQ1nU9mUzW6zUX/Ma5OegP0iydTWeSGwQtdXCv14/j2A8C3nKlFCAI+0Hsh71+//3R0cu377Q2XPKWC6VNp9vdH283vBVCcMEBMszDrkOqNL06Pbm8vNRaM+Yy5gIIlFTDfr/b7Y42BgBAIYXW8gaVbLQSgmutbRIx1wmCgAtRNfVsNrPAdJLk0cOHnU4SBD7FJIpCz3evLi6UUmHot7yezWZSyjRNHYwZczudXuCFSqs4jjqdjhBSKWMUUg0sc7mcVm/fHp18OJnN53mWN01rjAmCIAgiCIHjUNf1GHWttW3LO53O5mb/4GD8+vXrPJtihBwICTDAWG21kEqKm20PRhZagCwhGiKIsBuGjkMtRMLYRsiiatKiTIuiqGplIICQEBQF3u549MMf/uDzz764e+fOOktfv3n94sULIeXmaPPpR0/u3r07HA4QIXEcB1HohEF/e/Ppx0/+5Ze/zIpMaHE1vWpFc+f+nb27d4q2/Zdf/Wq5XCmlkiQBGEmhl7O11Ao7+Pp6cu/BvR//Nz/OsowQvLk1+tWv/uXo+Ih51FpgDFivywcPHn//+z9YpYur66vJ9ezu7bu9zqBIK62A6/qdTqeq6g8fTvrd/ptXb148fzHoD9Zpaq29e/fuTY8oCMOtrfGgN7i4uFguVpy3eZ5dTy6Xi/XF1fWr16+jOLl95+4XP/xiPN559fr1v/v3/2dVN2Hk37+3Nxxujbd2HexAq9+/PX7z+vDw8N1iPrt96/bO7sH+3r3Xr9+uV6vHjz7xfD/LsihMPvtsfPv2nfF4PJ3OfvnLX2VZlud5nudPn360sbE5mVxdTy7LKgNQcW44F4N+zBgDBqWrDAEUBiEAlnM+vZouZ0vGXIxxmtYOiu/f2R4M4myVIWu9gHaizmhjo2mr9+/f7O8cPP3kqZS2rdO25lub27rVdXnS70RbG13muMxhUorJ8eGXcYIZfvzxZ+v0+uziXcvr7Z2tze1wurw4+vCmSOecZ1I3fuhJZZS0WV5ihCDA08mEYBTH0XqVIwihRUmcEkzni8Xp6ankZn/ndhiFQol//IefFnntueFoPIhizxi1dzDa2R0JAT8cX15PrillG5ujpNOZzmeTyWQyna7Xa+Z64/H2xsbG5mh/MNiG1lgLgAar1Ypz6XvJrVujpJvEncAi0PDGc39vMV/OZ4uPPvoYQfyf/tNPuoP40Uf3wiCu6vz0jJ1dnBd5rgS/c+/ucHOcRNGrV28vL5cA2CdPHw1Gva+/++3l9Ww2mS/GUwAMhGgwpLfvPPr8sx8cvjt5+d077Ij5NCuy2giouJOtzX/+p+cbG+d7e2PXo4R425sPN/rtaj0/Pj7yfa9pBOdqOll89dU3Hz/99P79xwf7tx3i9Hqx7/vv3r0/Pj4+Ozuvq4ogNBwOm7oty4Y6bDAAnsuENFXF86wtyjbLytVy/ebt+9Uy2xhujbd2GPNvHzywilxdTyAgECDCOW9bcXh40ulE/X7fo97u7m6v1z8+Ol6v17zlYRhaW2ZZzpiLEOacWwu0UhdXUzUS2+Pxj3/84+2drZY3v/7N1s9/8fOf/+IX/UGXOrQoUmv1bLa4uloxSih1srzudvvj8bYQknMBIYYQM+b0Ka7K5qsvvz4++vDx00+2xzsPHt5X2hwdfijLglGBAMIEe8hzHNa27Y0Qemtra29vDyGCEHGZr5X03GBvN1yuFlm2Xi7TuqnbWvIGHL79BaaAUuD77mhzsLU1bls+my08N7AAWMBvbMGMsf29/SiOzy8uryfT9Wq9zlZ90tveGcdJAJFtm5oQBDHUSltrEIKUOaIVdd1eXJ17ruf7vrHaC/zhxmAyu24uGmWV67NetxNGPsZYcDGdTNuqkUK2tUQIeQGL4w4hjhDi5g4xHo//6q/+amdn52/+5m/evXsLkUcIOTs7e/Hi+WAwCAIfIdjr9RAmXIhf/erXabb+X/+X/3lvf+fu3YN//x/+7+uruePYpinDgO3sjqiLqiaV8+zqavT+PUmzWW/QSbrJt9++uLqc7mwfPHn8CXNZ0un+/d//5Oj9OYQw9HtxiABAv/nn57/46W/+9X/9r//6r//6f/jv/6ezyzNr7WAw+Nu//duf/vSnV5fTqpS+77ctz/N2Nsv/+Z9/Nd7pPXlyp9Pp//80vceTZVd+53fs9eb59zJfmkpTHih4oIFGo7vJ7iabZFCUGc2CjKEUoZi9QlooZpbaSWuZmCUXoxn2UDPDJjvom2g0bKEMCkBlZValf5kv8/nr7z1Wi6Tu/3BunO/v/L6fz7Odnf/tf/9fETKWe2tvvv4dBNU8OnMdNJqcPdv7JiuS9ov6zdvbP/npDz/4jdfTPL4YXzx8/PjPf/6Xl6MZhHRz8wZjbDod5XluGIZpmkzxfDGN0qhgRa3eQAj/8De/32w2Dw4OEMS1Wn1rY8ux7TiK/tN//POzwQBRsr11q9VqPnz04PH9p8/2diazqWO63e4SVW4nXLEt9z/+21+wQpoqYG/JrbWbf/jP/7sH97+cXM61Br7nQKWSpCIIGyat15ppEh8dDYTOvn36zc9/8YvFrMgzyTn44Ac/+MEPP3jl1TvEkAVblDz+8MO/+9mf/ezo8DiaZz//y7/5/d/7r959+4O1lc2XXrunhLL9MGi1LJNKyZUWGmoBtAJKKTk4PTk/P7dtK3A9Fenp5dR1a7V6vcpYf2n95RuvTUcz3/Gura4/evgYQ7S2sqyUSuLM8pwy40CQ77713cHwdJFMAZIQS9OwhxdnrMqaDXt1tem57tnJ4OjkJI4mv//Tn/S7HU2M0WgcRwkr+cbaVi1oQAUB0BooCZVn24BYHJRxPB6OT3eeP9l98c3+0V6jGVjEjSYqihIldBjov/+rj75+vLt17TaQJiv1Z1884JVqNdtBEJiGAQAoylJr5fv+lWVcCFEVBYDgBz/84dvvvMMFp5gcn5x8+tmneZrleQ4gYIxxzq3cIZRAatY7PWp75ZWSg3EGhYUIgNCkFjEMSgnFhmXZCtM4iYqiYIIbruc6bliv217AlZyNx3GaYWqsrK0kcZxE8f7hged5G5sbN29ez5L02dOnw8vRZDYriqIWBo5jAwA4qwRnV/bAqyY3JcQwDQCAUlIjCKW6clIorZXWEmgIoAKaS2lS6li2kIILIaUSUjDGy6qsylJxSRCG1DSpadVNg9IrgvDVp6TinCdJKXkyHc8n45lhGIZhdDod0zQowevr6+12r98HV0wnKaVp2ghiDIHQUmlOKdWaZXkcLWYV4wBCoKXrGvVG/fatOyv9FYwx51xwJoWajMenJyeHR0fz2cV8MRJKcaFKpqXSECGMKULAMEy/EWIlWMyKqrQsy6v7HMiwWVvq9RzH4VwMh2ej2WQ8m1m2aRC63O97oYcx4VycnQ+KPAcYmcSCEEIEpeCGZV6/fn1jY8P3/V//+td7z5+PRmMmpGmYjHEFyyvvJM8rrUutpQKq4tXh+cAgtB7Wg8BTs0WSJIxVGOFaWKsYY1Ulpayq6oq27LjJPEnSLIcAOo5FiCiL8mI0ajQbruMUZRnnpRHFaZo6jh0EAdPQcbx2t0spIQQjhCajUVnGtTBcWbu2stKvN+rxYnF8dHR8NpzNZhgTAbHhBNdWr9HxdDqdJWk0Gc2LojQt459IwayybLvV7Z4OJ3G0P5tFQejZtm0ZblVWi7QSOnE978adbrvVVFImSQIA5KxaZFmWFXmep0UezhYX46nn+0qp3tKy53tCyTTLzs7ONFBFVVKDIAzjiB0dHkXxnFLQbtXqjZoWAgGgeFlJbhhG4DrtZt33vKrKDcN0LcO1mq1Wq9VqAQCkVErqZrOJEIri6MWLfSX53ds3e8s9atCTk5Oz0xMp5Esv382ydDS+VEIghKqKz+cxALrZbHbaPc91Wq1WEkfj7HIwODcMIwxCxqQUuirBo0ePdnaeHRwcMlZBCB3H6fW6GxstSul8Ph+NRhgjKRPOea1WI4QwxrjIGc+5yE7PDqfToe/7EhMMIIUYAQg1QJhiDDUhXAGltYJIAIAw8TwfESKkTrIszcu0KPKqKhhnUnuBH4Sh7/vr/eVrqyvLy8v1ZqvT7996680f/M5PgZQAQYCQxljlqdYaey6oKq2UBtrz3Bt3b7387ttlnp3sv/g//4//a/vWjf/xf/6fCiH+/lcffvzZR4aJDZMKrWTFIYQb11eoaSCMl5aWtNZ/9dd/9euPP9Zav/fee6+98ZrpOP/m3/zfZ2dDrcHKylJVFQ8fPl7fWLctl5Us8MPbN++88dobF+cXX35+/+//+peus7vSX11d7mulCTU+/NWvG43Gd959d31942J4kcbZ6GJ0eXZBIb1541atXvvm6dfPnu0+f7Hv+8Ebt9567fXX6/X6eDZ9cP/R1998fXh8xFjpOQYB6tsnu51m23OcZr324Msvfv7nPy+LQilpEHCwP9D613FSvPra69///ve3t299/vnnDx48+NGPfowQHgwGe3svjo6O9vb2xuNxURSEkPPzgWFQIXmj0bh+ffvk5Hh1dXl7e3vn6U68SA1iRfN4a2v7j//4v//oo4/uf3E/S0spFcaZbdtr66ubmxuu6zQatWarLlU1nV4+f7GHkAoC9+23vjubjf/2b365uXU9TUpW8vHl+Ok3Rx/+495//Qfff+XlWxRaCCDbtPrLS+98543X33j5m90nBat6fT/O9Cw5H3y8+9U39zWoPvjND25f3+4v9WzbPhkMpaad3up8PhuenwONfK+2urLW7fTLosiStKqE6Ts3bt5UEu58u/enf/rvbly//corr7/++iuPHj357JPP//W/+tfLyytPvv76lx/+3aPH3ypIlpau+UHr/v37p2ejeqPxve997969N8eT6c9//hcQgq3Nm/V6XXB5PjhzHHt7a/PHP/7J7s7eo4cP0iSHcK40itPM9b2wFpTFKM9KAKDWWgNNKT47Gzx48GW/3//8/qd/9YtftNsdCECR54+/ekgIfOmlu5AiiODlxehavrFsOL7feOXem3fvvpykSb1ef/PN1z3Xnc0WT776pihm1zaXfvgb3//s48cff3h/Z+dACoiRhTGZTcrRxTMhyrX1/vvvf2d1bQlC/uJg59PPPj84GNy+5fz0t37vxz/+rbIsEaKEIMYqrQDC8NVX77700p0oiizDti3bMIzxeDybzU3TK3KeRAXjqixEWSgAqRR4eD4fDSPGRft2//btV5qNdlWqxTwfns8sy1JaEUKI67ir/d762lqz2ZzNFv1+f3V1jVWsKIqL4UW2KDjjgACKqUkNpVQUxYzz5ZXlqqo+hNRpXQAAIABJREFU+eSTR48ebm5du35jO0oWeZE2Gv7v/d7vrK33d3a+/fbbb05PT8O6nUYsTQrbtRnjp6cDxgUhRlirIwyk5LxilmV7ntNutyCERVG4rteo10f+qCzLq0eYl+/dgwAdvDgwDEMIkabp8clJFEVB4HPOkiQZj8eWZXa7HcPAjWan0excqZ2voioA0DCsIpXJbFrmutVubW7dwAgRalBKBRdcCA10rdlACBVFLgQDAJRZrsPAde1aPcAYZind2Nh0be/k+CTL8ywpTGrYthN4flVxKSWXDGIAEZCKu67t+BaT3PUdTOB8PlNKCS7SJLUsq9Vps5IXRVmURVYUWmkJdJUXRXEWp4np2Ovr64PhecEqSkheFlVZSQ6W+ys3bl5f7i89f/7i5Pi0KCqI4HQ6/eyzzxQQw4uzsqzKqhCi0soKa/27L29xwbM8m82nw4vTdtdZ7ndXV1dd33uxdzA4HX711TOMLNuxn+58s7tzhLDzO7/7u8Pz4fnwHAIoGIqiKIqL2TzjEiwvrXMuiqL43vu/0euu7u7uua6T5/mHH374ycf3j4/OHceoqnVKjOcvTh492fv266N33727tUUQlacnz0+OzmeT9ORkMJ3O+6tLy/3b9+7dWUTjjz/72//8F/9JKl0xkWYVAZZth0AblBAvILbjCMGZYJUokyQui8ILHYWkEOLZnlkL69PJ9OJixJl8+e69Wzdv9Tq9zY3tIi0P9g+fPPrm1VdeffvVd4/3T4/AoOlaZVGVc+3BGk9ANok74UrQD1+68YoBHRt7r9x9fTSYFkWmGMwSXRbFxXCYpUlR5tFidn4+ODk71LCyffPlV+/1+1u1sA0AXltf73Y7ColpMp3Nh2fnh5P5dGmlnxR5vdnptlaefPNkNF78t//NH9aazTAITc9XADOpKUZZks6icafdAEguonmepmVRlHk5ncwvLieW6WI8r9ezlfZmmbJxMTEIcW3XMuxWvVGkydH+/tpaP/TrRSlc0725eXNr/drXO4/vP/xstri0HdxeaphULqIpxKDIp1U5JwZfWqkFnv/k+cPz8YBCg2AzTcrFLFYIrnZlt94BGgAAEAQASK04F9l4dLa7+81XTx5No4lt+lUBnjw5+OKzp9c2tnw3XEyf7+2cjkdFlR/dvvnSvXsvObZbFOW/+w8/u/fy3etbWyv9Fcs2pZJcCC0FAAAjZFqmZdtBECittdZVWeZV5bjezs6zxWKx3O8DAAjGSZZleR7nBaFGyVWUFkXJAACWaSFqKqFyJh0Dm6Zrmg6iBABIHU9TkyiFAIIQxiXjOqnKajKdTeeL+Ww2n8Mr/rhUkseRF/j/w7/8l4SQP/vTn3388UfDs/PJdOq4tgPtsqqSOGJVFQQB0JozliQJwdj3PUKvQEoEEoogVEoBACAABgRaQ6V0JQTgwrAAwsRARCtdFCVQXFRSVhIoQBE1qQkhLLOSF4IQykstbK0lNk0DAlXmrCpKKWUWVxABjPFiFvuu73kuELjeqAe+7/s+xnS6mEzEdDaZxPFUAWW75nK/77puf7m7tto3LdOy7KoqAYRe4FqGzao0jhaY4CAINq+tvvTSdpa98tmnn77/3hvr6xt//hd/+fn9R0eno2a702p1amF9sZhPZ7OKl8Qg/dUViFAcReeXwzwv6rWaF7iEUExwq9MCGiCICCVVVWVpNnxxLqWk1ABA27ZlOw4hxHGcZquVpqmUstPr9FdWWu3W0clpXpSmZXfabUpoUbI4SRZFXpalQann+61WR0iukjlAWAIgAEiLUkiZFaXrOQTjeZaZBg1bzVajVRR5FC+KrOScZUUJAAQQVkIEtYYf1olh5mUZ5blhGAyAqixLKVXFdF5oBXheJCfHGCHDNB3HERXTAERFMf76688fPjQotW3LMiynVgtbLdf1lQQF1zvPD13Xs7xaUrH+ektr8PTZN5aBWu2WhwA1DYNaNdP2aq32sphMxtMoqqrK9TzX8ZkGuuBMZGnJEEQAKtdxCqHOJhMpteC8ZJyUlVxEJ+dDzpkQnAvh+16r3e502oQSpcFgcFJVVRjWbt667nsWVMwwkG2bvuuvrKyuX7sGAVhE0dnZme8FQRD4QYAQogYNw1qj0bQt6/T09Px8OE/moe/U6/V2c61R97mUrudajoMQNLc2+r2ekrJWr0VRlMYJBEBJpZRaWekHtQACKKXI4uLk8PF8Pr9KkgCAU3WZptnlxfTk5OL8/CJNM4Sg5zYNgyolqlLFUeH7iBKzXm9SitM0ns0mGEPTpBgDAFVeLE4HKQCi3WlQSqGEWmrLsCCAUkqtJNRaAyi00gCgK6gANYQGBGCAYZzPZvPFIk3TvFAA+rXgxs1bq6trYRBsbmwuddtKyoLx3b0X5smAC5ZnmQbKsq16veY4TlVVg/PT/nJ/aalnOVaaJXmeBUV6djZ4/PhRXhWmbUKCZuOp69p/9Ed/+PEnn+7s7pZlIaWGEMVJ1A9Xlvt9IcTFxUXyIuVMcME//vUnR8cnCCNWqdu37/RX+rVazbJMANXZ6blW+uaNuwjSvd0Xh/sn77z1zrvvfk9yePDi4Oz0/NcfffqjH/3oj//Ff/nL1V/u7u4++PJRr9Pzg+Dd73xXcv3hhx9dXo4wRdSkmKI0zTmTYa1RrzcJMZ48efr02c7Dx4+4EBRZK70VpQSrKl6Jo4OTv/rF32slovlUK0SJQTB0bGtpaam3tNTt9aMo+fbrp7vP9m7fuv1bP/7tq8bgN998+/DhjtZyY2MJKAAhrNdrEIK8yM7OTpMo9l33D37/v6AGjaKFZVnDdLZ3Oul2a9vbNz743g9+/dGng8HQNK1Op2lZ5mAwmE4XnXaxurJOMDrYPy6KtNNt/dEf/ouDw/3x6FJwUBZyOo6OD3/18suv//CD3zjcPz6kg5pHfvKbP3nvnbcW0ykCxDSdrMweP/5y/2i3vdyJsnh4eT4YnhoW7XTaWzdWpqPRhx/948P7n19bu/bee+9rYABF9vdOy6qAkF7ffmkyGf/yl7/Os6zTbr1671UESZ4XkitqmMsry6Zphg1/OB7+6Z/+Z8bY8nLn4GRPqCqseb//+39gO3az3X7y5Ovj46HnNV+7cX1ra2symcbxlAt+9849x3FWV67leS5FXq+133jjjTt3bgdeU2uUF/xiOC0OB1yIRRxbltXqdDRQjUZte/vO4HSMEf5n/+yfB4GfF/kv/vovo8X01Tdefu311zqdFkWoqsqsnH3y+T9igoKG/auPvkaW0kSurFwbXgyPjg8cJ/CdOgLGdDIfjcZlWQKgJC8uh6ecZ51evdl6++hg8GLvueP4AEIhBGfV2enll/efvPPOa+sbywhzrQDBRHDw5Mm3Qujbt28HQZimKa94muaLeWxZtuf5YVAPwiAMaxBihGjgN2r1OgRIMAEhhZggREaXi6o6pcS+d+/1brf36iuvtttBUcRSyDjKZrNoY6NOKSXj8Th3cgihUirLsvPz8/Pzc4TQbDrPspwxXm/VTcNUWoZBzaAGYwxCVFWMc16WpRDCsszT08FoPOqvLkkpK1bs7z9vt+u/+7u/u7S09ODBw51nuxhVrqel1Lbtuq6vNWJcVFWhmTJM0ul0LcsAUI5G44vhJcHY90PGeKvVLMsqy/I0jR3X6naWmo1Go9GkhEZRNJvNlJRbW1tlWZ6fn5UlW8zmL6b70IC2Y4dhGCexEKJea3IuyrLKkgJCSCiZjOaMSSG15/mmqSrEiiK/WvxdRFGaphcXF1dMese3DMcQShwcHsRxFMex5/oYkla7nSdFnpZlUvKSE0KB0hhjhEhR5hUvmCz7K8v9laXl1f7w8mx4ea61koIrJQ2DAqDTNGUV51xIKRESGBPXdZ22E4a1TqeTZdkXn38+m02rqtJaAaANywhrwWw+PTu3e0vd99//3vzO/M/+7P9dX9v44Hvvffe7705nozSLOr2grGKldJFL24X91eZ4PFnE2WJx8ctfHnz86d922u3f+ulvv/vue0dHp8tLaz/44He2t2/sH+x/+OHHrFIQ6+PD08lkUhTV9vb1smAXF+MXzw8vhiOMDAghMUzPCIxb1sa17d/8jZ9gjHd3dz//7MFiniA0brcbk3FMyNnBwTlB5Ee/+XZZpgeHh9SwL4fjk6Ph6clFkuRKqekUI6R7S91ne49Pj48EZ5PJLC84Rq5B7VLrwdEImZra0PWtSojFYlGWpWGajWb9xq3r3W6XMXZ6cvrkq8dRlARebWmpb1ASzSOW88ANe52V6WUyHyfpvHrnles/+t5PLej/7d/9XRwXgNJurX978yWg0D/84leBWXvt7hudZsukhhSw0+ycnp78zV/9w2AwGI8uDYoty3Acy/fcbm/ptTdeAUR6gd3utk3TxcSQQBOMCJYQgYvR/PziBGHQbDU2Njf6y2vTyeLk5LLR7nh+cHh4+NZb31ndWC95RQU2TKsSGSQirFka8rLKiyzef747mky21jb3dg6ml7NaCF3HYql48vBJq37RbS+98erriskvP/u82Wysr62FgYcALPPcdmwbUQVsBdTm6jXBci7zoG53l5vXt9YHZ0fnl4PpdIwwvPfSy4KrLC0ef/1AVMrA1ubGjVrQcAIrq6KkXCzRLgQQAAQQrHhRVrmE1WQ6fv587/jkJMkihDFAABFCMJ2M0/mUjUfz2y+/9uOfXIvjfLW/dmPrVqNWTxaL85MThFEUx7Y9cxxHAx3H8dVP48o1rrU2DQMTciXMdhzn3r17RZ7P5vPV1dWqqsqqkkpJhJHlNFttKVWWZowLoAHCiDNeVVVV8uXlZc/zp9MZY0xIaboOqJhmTEnNOKsYY1xorRGlrW7X852yyGq10LWd6Wy2vb39wQffu7axGQS+9cf24dHR6eDcd2zTdgzL5kJpiDSAEGOgtdQ6zXMpRJJlCmhK6RUfllKDEIwJxoQgTIAGQCoghRAiz/MrLwo2KMYEY6w1wBhzwSGAhFBqUGvJzrNyEUUEY0pM0zCVVFXJy4KZhokgzvMMY4QgTpOsyIrxCOw+29VaYYy73Z7vexDCWt1vNIJGMxCSlXkxOD7BBGNKXddxPc/3PQ00JlgDPmNjxhhjjBKcZxFB2rRMVjGMled4zYa/0u/OF5vNdu/07OL8fKCUbDTqrXZjOBymSSIED/2A0joiMEvSMPDr9dqVB73daSIIEYSEEIQwQkgpqZWCEBCCldKsqi4uR0mSzmZjjDClZlUWz1/sng6Ol5e7tm2cnAwghBDisIGXUF8DLYQklDiO3ajXIQJCMM4YY1VRFJPxRIh/4kcnafLi+Ytmq7G8tEQJRRgCBDzvn/SsAIA0zabTCSKEElpwZjp2O/A7vW5RVnmRW5YlhWCMO46dJunF8Nw0DYNzxrllmfV6uLa6bl4V9E0j8H3HcaP5PEnioiivX7+ppP72m6eT6TRLM6UVl5IQsrS0gjF2XNexbQBBVbHLyaTIC0Joxbhh2fVm62qlGWjgea7nummWsKqUStYajXaXdleWiqKIomh0OXI9N/ADxzYRQlc1KtdzHNsZDoeTyWQ2n3uudeP65puvv7G+vtJqhFAx0yAGJYILIYWUEkJS871rK32MCSYEIXh1vhBQZZEKVkjBmo2w2233+8uY4CiKo3iRlyVEIAiCMAwbtfpoNBqPx6PLS4RQvVY/Pj4yqLGyssK5HF/OOOdlUVxeXHz1+PH5+TDLUtd1McJA6yv5cpwUEFDPrUEEMEYAIEIsIWQcJZxz13Xq9YaUXAjuup7juJZlcEGE4ELwPM9d1zEts8gKLQFGlGqgpKyKUgONAMQQaaAppp7n2Y6NMS5LllRVlheX02mUpCXjQmuIsYIor6p5knCt9NHh8OLiai6gob4CdpVlDgCo1YP+Sn9zc8N27CiJDz49xBhev3G9YmUcRwDovMhn81kpyi8e3B/8q/8FGoRLmaRZlqcIwaKolFKO6/R6HdM04jju9rqE0tl8nqYpF4IaxtOnTzUA7U6n2Wo5josQHgzOzs4GlmVyXqVpdvP6zbWVtW67DRRklUjiLI7zqhKeF7JKnpwMJpNZmmRFXh7sHxFKX+zv37l7q9lsag0B1HEcffHwPoCq2WrNpvMvPn/w1eNvF9EiTlKosG/ZUqsojiDUGOFG2AQSXZ6Po8UcaEmIJRSqyipaxFrRPGODwQXCBCEkpVzM53t7e8vLy5PJNIoWa2udTqdz+/ater3hODaEutlszuezn/3sZ7Zjb25e29rarqqqqlieVWlWaC3r9SbB5tdffzubzZUCZcG0ghiZgoPJeH5knt69e8/z/LJk3/3u+81mLUkXr957kxAUJYvB4Hh///mTr77Z3zuO52J0OYlm8bV+v9vsNcIO5JigQ6AwhjhNUqbKZi9gLI6Sy0rEBvIMCy6HPaDl7u7u+HJxcDD99LO96ze2u53OfBHNZtOiyJaXlynFluHFi2wyXuzs7F5h9DzXe/FiOBiMgBKOYxgUT2eLIAgMA73Yf+a69gff/4FlBZbtmab95Ounh4cn+4cHjMmqkqdng/5K/5VXXn3nnfdarVaj3ozjeHR5eXRwuLGx3ai1Tk5O0jQLgpBXQilg2U6r3ZsvFt/uPL24GAJ0PBhcGgTZFp3NJ3mRRtF8MhkTAj3XHk0GVVUuFvHW5nqjUUMQxUk8vLgYXJzNksWTb7+F2NAAQIzazdrh/smDL58IwaWUWmvf9Qmmo9E08IPt6/bZ4MIPrGYrwIhmWZFnset6pmlACL958mx3d9fxjKKIOa/22PF8lh0fnT1+9PXm5sbW9lYtCG3bXl5uJ2kmZUUoAlByXgquCCG1WsMwLKAgBgoiiiACAFFCwzDY2t7sdvvddte2baVwUUCMqda6LAuMsWkaZKnbm8/n08nsCnSY50UaZ0VRYIT9wF/q1bIsL6sKAB1FsVY6y7JOp9du1xaLhdaaV4xznhWZlFwjGYbe3bt3q6r66smTs4vzwenp4OwsiqMil0pBwzClUowxiKgQgjHu+q7rObZrYQIYU0LJaBGZhvHSy/fiOInj51wyALVpmnEcOY7reM7J2UkapxCA6WTGOYcIcc6nkymlRhjWpJBSS8H58PgCEmQ5tmF47VaIMT4/Py/KgnNWlRxo7HnhtWvXMEbj6TjN87JikPPJZLpYLKSWEAKsMMIoSZPjkyPGyrIsGGO+F/R63f5SH2qcp8X56XA4OJtOphhiSgyMSVHmVVVJIC8voeOaW9c3MYIU4+Vuz/M93w9syx6NxsfHR9PpHEngOJaUmjPGGb+icBqGMR6PTk9Py7LEGBuGedXbkUoWZTEcDu/fvx8Eu0VRJUmW5/liEY3GI9um17c3O536ZHJZFNX29bXeUuN08EJIFdbt3vKrGOmiyg4PDz/++Nd7z188+PIJJe7gdPbVVztVVbiO//53PwhDPwhDkx4toqhZbw6tC6AR1Kgq+Gy64Izbtt1utU3TZJxlaX55eXE5vPzge9+7GF6UVXXr1nVq4ovhLE0E51gpnKYiLxYQneRJluUFRNiyLSnlIlpwzjudtmu/OZvM/uIv/7qqlFYmwBY1/E5j7dbdu1E+GcdDagJCCURQTscAasu2yrLkrAp8X3C2WCyytGjX2712Z7W/wis5PLuQTLmG+97b77356tvXt244hn/v1ms29nRFnu3sIkg2+ptLrWXB5Gt3XmWV2Hny7aMvHlQVqyouGLNty+sv3bp589VXXg58xzQppdRxDD/wPN+FBACsANIIQYgAxFADrjXXQF5cvNjdebx9fXNr49qN7Ru/+vDjPBshYBBqUmIxLk3LqtVrUjCMgdAFxNLEyAQmF+zoaP9v/+EfPv38vgLg+z/44N6dlxu1ztdPnolKcCKGJxdUWavd9UZYbzYanVrd9xxKseAVJZAgKJmECECEDEpWev1a4CrIsKGJCUPf7/d6g+Hxp599Mp1OBJfz2eLsbHg5GmNIa0E9qAcaK9OwLscXSRIFruM7oWFQoDVAGmGwSJKz4fnxySmhhhfUlJbEIBBhADEyCESEOqbfCFe21uq1JsUmQshwjWV/uddqZ2kCNKgEB1VRFMXR0dHBweFwOKyqEkJ4BZkAACKEDINe3XErIalpaQgRoUQDzbnjug5ECGHOpVTacRxCyJU6nTGWpTk1Kaa43qhVFZNS2ratlBZCEkKUkoxxjIlWsioL2yQI6rLIEYS8qo6Oj+68dPfd994LwvDrJ0/+5E/+ZG//BUCAUgoQhBh7YQAQKPJMAaCVRph4fsAYk1JmeS6zguS5bdmWZVqmRQ1KKUUYI4CABkopKfWVcA9oZJkEI2wZlna1aZhSSgAAQld+F2JQMwh8xpgGAEIYBoHnelBrrbWUkjHMGGNVVSAIANBKSSkhgIRgzphlW47tnA2OAZS2TTFFhCLLsoMwqDUaQRhYdkQpwQQjjCDUhBDDoJZlaYXiWBxyhiDUSrmOQwkcng1uXN9a39gsKs0VTNJ8MBgMBoPZdFYP3bV+z/d9iBAAQAi+92wvy9I0mUslLdPqdjumYUIIq7JM0nme5YZhtpv1pV4PQai1FlLWQy9J0jwvGs1mo9G0HTtNszhJDcPglVULvUUUU4o7ndZyvx8EoQQ6z/IiLypWMlYRjJZXVzVQaZpSgk3DXL+2XhTFaDRSUqyurG6sr3d7Pcl5EidX/AYppUFpxVgURbZtG4aBMZ7NF1yppf4Sq1hVVr7vEUKuqNNJnFwsdWq1mpJqOhmXZVEU+dnZKWOV1nqpt9R97bVX7r1UFMXp6enOztO9vWeXF6OdnV3TNDzfC8PQtk1KqWG2EUJXmZYaBiXk+o1NjAnGaGfn2ejykhq03WksLy8vL/c91wEAjCeX8/k8SWJKDc916vXVi+EQaMVZ6Th2q9W8vrV5tUrg+26tFvqeH3j2+kqvYizLU4NSIIoqjYRD2vUawkBLgQlCGgoFLNtECEspF3GktAqCkGKAIJScpZwJKZIkodSwbVtrwRjP84xi7FzpejBmZTk4O0+TJC/yPMsxxoQQBPF4PHn2bHd8OU7TTGutpCrycjKdSCkNw3BdwrnKsizPyopJwbVp2BAiVjGlJaUkCALTNCj9J2Yg0EAKRYlVC1uUWhAigiGCWGJ8tfgtpZYKsIorKYSEgvEsTSBElGBKDAiBaUJTA6wAAirnPMvLLC+IZVkayKJUnAkNpOAn52fTaBH4QT2oBa5PMKaGYdlWvR7Wmg3DoPP5bB7NTu5/8eVXDxGCQnBqYNM0dw+eI4wMSurNepomw/OzyXySZOlgdL62cS2ohYgixivGmOfZUirDNGzbIoQopcqynEeLy9Goqiqp1Gy+WFlZ8X0viuPj49Oj49MgCMqyyNMUaCi4qPLq7PTcNpy1lfU0LebT808//RwjEoZ1SmiUpM929zY3t66tXyvK8u2332o2m2maQgizLB2cnXFeuq7znvueVKJk5bff7kwnU4iwkFIKSRAFGgGpECAYQoIRRkgLyCvt2IFSQitpuk6JiqKYJ2mhofaV89LLd69tXMMYS6lNw9zevn55MdJaHh+fcM7yvOj1zFqtjjG6vByNRqMbN27P5rPZNPL9hmUyDC8FB0oqgiEl5Oxs+P/823+fpcXW5o3JZCaETtPccXzbtmq11r2XXw9r/ovne/Va27YsIdR8niXJYjodUwMtL60nMRuejZ9+81wwXcRlkZT/4d//+YPPn/iua5i4HrbnMQAYMJ4/+uphWsalzJf6rXqj4XnOcHB5Mjifzcqb27cCrz6+mNtWUKt1+subcRzlebaxcQ0AFSeLd952hWCz6fjF8+dZllJipGmqlLh7Z8s0Kcbo7bdbBjUggv1+H1D5j7/6h9u3X13pr2uAarX61ta25Tjr6+vdbncRx5PJ9OOPP3Zdt9Vu95f7s/n8/Oxs//mLwfCs1WgeHR0Rgmu18PU3X282274fAkCns0Wnu7x/8Hw+H2sgKUW1ur+xuTaZXEpQAVQLQ7/XbVmWUW80Ou0OxohzlibZ8elJxdjW9vat23e2b9ykhvPo8VdfPniQUJ4ls312mecZQsj3w1pQQgCuRn5pWp6dzSwDd5e8JMm45J7GQWAiSMqiStNMRILMEcKAEIygOk4vT44v642D/f3Dg4PDt996a3t7s9VqGaZBidFoho5lQgA5Y6aJMYaL+VxwCTWCiDAusjSvNRqr610/cAzDsixoO4BgwAVudYJ2N6w3XA0Z45K8+sor4/HkGd5N03SxiCCAWmsEEcbYtmzf81jFOeNCiDKvhJCc88VifiWHch0XOV5W5gBBpVEURUqxeiOczWaj8eWXD78Mw9APgpfq9dHlfDaLCDW1hlxIhCAAgFKjVqsbJknSuKoyLhiEOggD13HyIi+rAhMkJBOCIUSUFhgDP/CGF8PZfFxkRZpkjPE0TRFCWmkIkeScc25aNiGwhIwQQ2sURzkllm1bACBKTWoYGFGESZpkhmF4vseVSLN0EbE8z+I45pzZrqOUEIIjbJRVzmQJgDZNs95shGEtDMPe0pJju0qoTrcDgJrOp0IIyRRCyLQNqomQPJpH+/uHUnMAtRA8iWPHthv1eqvVllKenBxLKQEEhmkILrXWQsKKVePxOEkSrbVt281mM4ni2XTmeDaAuqpKwzSyLDs5Oa7V6krpJElOTk5NkwiVbW2t+aHT67XHk8vh+SUhGkDBeOG6nut5YehbtlGWeRwvzs/Ovn36LFrkllkD2qrVWq1WB2PY67WbrYbve1majsfj8/NzoPXmxsbW1pbnuc92dpaXlx3HqlgBIVBKzmaTxXyutNza3Gg2G0qqd77z1vlw+KuPBkXBpUQAOq6L2q3mm2+/OR6Njw4P03y3ZKUCnJpIAZEmsVK62ey8+vKbR0fDyTjKE7HW67z+8pu/9bs/Pb7Yf/jt57svvi0ZsyzbthzPd65dWwuCwDRMx3bCMGy3WjVP3Lxx46XhfDGLAAAgAElEQVQ7d9vN9mg44RW/trLR6/Rbje7G6rXAqwmhiTY6td77b7/vGf752XDv6d74bEwwbQY1Vol4viDUcG27HoTtVq3dbtbqjVrND3zHNInSWipNKcQYQQgqzpWWCEGAOIBMa4Ygz/L5i8Nnn3z8N59/cf/wYOPevTdu3bxXpBxK2qr14kVmUvv2rdv1Wqi1MC2kAVeaEShYVaTp/GRw+uWDL7/44tPB4ExI/cu/F++88/7tG3cuz2ZSYM8JLMO9fePm++++E/q+SanXanJeCF4ALapKC8FdrwaABkoChWzDso2mgkIhITU3fANpXBZ8ZWlTSzy+WJycng7OBmVZtjudWrPW7NSVZs8PD5NZeu4PtBS3btxpNVp5kbu+a1hEQdDp9l5/++2gHpwMjh88fqAxCuvhUr+fZnlZseZSaAa4VMnlohJcY0gVlsuNbrNZwxhxxjTQGBPX8XpLS8OLiyzPTk9PAQCGYQihrpTbWuur8kbFmNZ6OpsjiCGESisFtNKa85RxoaTAyFJK5llqWibB2HFsoBWrSgigVkIpSQmSSimpDINgZNqm1AAIzgAQlmlSSlzXKYuCC2E77mw2/+STzx4//urRwwc//4u/hFBTQvOqitPUugrnlplE5mh0KYUgBLfabaVUUZYoibMirzjLqqIU3BKCVAQhpKXCCFNMLdOEEGqltdJCKM4ERggAgCAyDRMAAAEEAGigNQAAQUwIoVhKKYSoWAkB9H3X9Tyl1P5+LnKmhDBNEwCgtTIMihCEWidJDIBeXekzVswX8+fPDyzbCMLAtq2qEhWXFxejoiiTNKEmwRgpJV3XcV3HtIx6rRYGPiE0DPx6GIpKTAUvsrzeaBmOqxRqNlqtRt2ksObbrGK9brdWq5mGmaSJ1poSent7cxFFrKrKskQI1Ws1xliWpmXOsngRRYulbg8DKYpUKckZy4tSQ0CRpEgqlmcRiBeKMV5xkWnNmXQskiUKA3kFosVAcsaqPI0Xi/liDoCybbPybYSQYGWZJ5JXVZFNRqN4MQ8cW8sqXkwdyzAMSjGQvCIYhIFfC+uUUqlEEqd5nnPOLYtALlhVQgAMAtNk4Xl+4AcXl8PZbBrHMULK94K1tZXT46M4iYBt1QLPNE2CwWxyuf/ime8HzUb4zttvHh+fVGXm+Wbg+51ud3NjI4ri+XyGsEqTKC+KRr3heq5t2W2/bVkm50LKsqxSAK2iSKoydV0DYZXEcZLMpawcx1RSGhQ3m7VoPg08u9nYVFKapmlQEPqWZXRWVpbrtZpt2VmWGpQ2Go04ifI8E5xbJsVaFFmCEIRAU0JYUSRJKnxpWSYhpCoypTWp14VQUkkNFBeiYpwzBrQuyuzykhdlOZvNIURK6/Ozs+d7zxeL6PLyMoriPM+vJDMAAKV0nueLeTQdT6uKWaaltUYIW5ZlW55hGAgZgjMhQCUUwrjmeqZlYYylkBUrlVIIQWoYrmtTQjTQjHEAsWVRiGFVFmXJrjL7lW9tMonKvEAEEoQJpliIsqriLMeYUEpNAyopSy4lRCTPtQYFYwhjKwhXWpuLOD48PsmmM6GU5RhMCMQqDwLbcxvttud6hBBqEN93wzD0fM/2XXkGptG8zPOqKouyCALPMMjh4Mh13Va7ZfmO0FIhYDgWKLMoWRRl7iqPUGwY1DCoVJJSGtbqN27e+P9PYpEmaVEU7W7XMIy8KA3TVEqXVckYU0qNqirw/X5/1TCMaD5fzOatVqfV6gihHj58fLh/+GL/YGN9o1av+56PECKUXL95s9loIITW11br9TqldDAYnJyc2NbM8xzLMW97t3ef7z58/LAoSgiRbVmX43GeF0BDz/MpNQMP+36AEDg9OZEqpQY1TQMCoJXEXCsJr9zZpm12e+3eUnO53wr8gBDDNO1er99sNVzPabYagutOp3uFagyCIE2LshStZnc+T87PRl893llbW7tx/aX9F4M04XM4X11ddRx3b/fF3bsvv/ba2/PZYjKZTKezwK+C0F9ZWUmTPI6Tw8OTi4sLahCENBcVQtrznPPB+fHpyeDkYjpapHFlUse3g9X+shL04mx+xkcrKz2mis8fPKKOClt2resYpgGBdlzXMAyltJDa88I7d15+/zvfdyzvk48+a9a7tbCjpKKEWwbMM95s1ZaXVsbj0dnpxddfP42iKcbKNKw7d7Ybjebq6tJisUiSZGtr07ZsISWGaDpdHB6epnn5/PkLLuBisXB950ZwnRo0yWLDpArIsipm8+nF5XAwONFAx4t4PB2Vj3PHdpSUUgiD0iSOm82m5wWW7aZ5MZldJOkkTidlmQMoFrFZslkUz9MsDnyn0fJXry13Ot1eb6nX6RFC4jg9OR5Q01te2kCIhGHNcZ2iqvr9vlag110FCi6iRArAueRMcFYtFrPL4SKK5xUrKbXefueVN9+8d3R08vTpzovnBz/6zR+0Wr3pZLG/f3h6cnZ5OaGEUkokl1wwpYVhVIeHp2dnw9lsfn1/c319bWVlpddbEqKU0kAQMF4KIYVI9l8cskrYpk0N0/Fc3/NMCwjFuIwX40sAYC2s1esN06Irq+2l5brjkaqKS6CJaVrtdrsqq+l0Np1Op5OpVAITeIVdz8z0qtduUBqVMWcMQbSYL9Ik9T2fuC4xKJUUE6yRkeXJfBGVrGw0QoQRY9yy7EazgRGRCgAAKqaEAEpCQijCGGNMKC3LYnQ5KlluGKjb7TqWCTTY3d2h1PB8t2Il0JpzsYhmYS3o9Xrr11ZMgzz9dgdgoKGaTsaGaTmOo6RmVcUZI9RAGFPbwuhqHoOzLE+zLC8KDTTGyLBMBfR4On2xf9Bo1IhByrIoy0JIAaDGBBkGwcTACFmWJQQvykJDSAxqO44f+KZlZXkmhaSY+oHXaNXDejgZTQWrEIa241CIAddSyiSJv37yTavVDGs+hmg+m0v5Io6Ty9EozVKlFIBQKqW0RhjbjgUhKqtyvlg4jhOGoeu5ZVkqrSBGAGrFZMUq27bW1leazbYSWgrgeZ4G+vDwECK+urbc7/cgAku9pTBsObZPiZUXWVGmWR5tbW30ljpxsr6Iomo0ee+99zy3ySu8tbkVBJ7nGpQizspowZM4yrPEtgzfc5rN2ptvvOq67uHh8zB0G41AKZbl2fD89NHD+1VVQoQs03RsGoa1paVuxQvXswkhmOCw1up1erduXn/vu+8dHOwTSnefP5OgNCy4fm0VUfHoyZeCy7Jgb73xrqgeFMkhL/LNa5tvvP7a7RvXIamOB3uSqyIrMUYIkmtrG7/9k58wxpQSSql6rS4q4dn+G6+9cfP67fHltMxLAnG/t7K+uhX69fFoerB3lKXlfDzJ0wwh5FvOcrvL87LAWS2s3by+bVsWNWgQhr7n2pYVhI5lmlIBhADGAGEgpUJKI3RVpQZaaISwRaiGUgIuVMqqaDo52Xn66dnpbpFOp5fWoy++3Pv6aDrJDer3eqtYThthc7W/GngOAhwCpXUpZMklu7g4Ozh88XRn59nu7jyaUwPLkh0eHbVay70uAwqsLK9srF+nxLp798717W1WMSmFEDyO50DzMHQVF0prAAXG+J9wVVoppRDGUCOgkRTQhGGvfu2V29Q2al/c/0xWqFHraqCW+0urayuGRS8uh/uHz9IkT2txt9OyPGM8vxhPpkGtFtRqEMNuf3Vla4PaBD8ydw72VtaWVtaW+6tL3zz9Rsyyer0lcHp08f8x9WY/k1zpmd/ZY4/IPb99r5VksYpFNrvV6obUixYLVsvSQOO5sXVt2P+G7XsDhm8MjMcYe4SRII/VkmY8FrvFbrKLbLJIVhW/2r59zT1j387mi2QPfIAEEhF5kUicPPEuz/t7XsymcZ5zqMnp+fqdrdtvbN8VJZe1lFIahuF5vuXaEELP97784qvBYBAnCdCQMcN2nCRJ6prLb8ISXdccwQWDS3O50EwihBDBCCihhORVqQRHCAMAoJICVkJwIYQGIIVaCF6WZRozjBcULwgAUFrGVQkhhEBnWZZlGUDo8ur69PQszdLxcFjX3DQZgKiquQYQE4oJoZoRgyFMa84VF46NDcsyHQdSglOa5HldVVwpJCVACGrNKw6URhAt+idSyqIoKaGEEIIJwQhj8pv3BEIIENBaKa000AY1CKVEQM65UhIiqIFUSiKkTYshwBYcXqA1pVRKURR5WZWY4KoufN9jhjGdzoDWvFK8zqtKJWlRVmWSZlEUA6QWcEXLtgyDaq1dx/F917HtbqfTbbWVVlIIwYUGAGFCTNP3G6ZpKSVNwwj8oOW7nmNhjIE0Fs+F5o1dIUWRF1prjBCjNImTMIragd9tBFVZrqwsObaFgVZKpkkyHlcQYy6ArLQo07QuEMa24waePZ+HCgiTwqVuwzCsZiuwGAayqvI0i6ZpFGpe+77TaLiyyoqaF3lBsWZY1WUKde1atOnanucSgs6PD9IszfM0SwvPdXv9rkmxEfiua81GwzJPbMexDIKQNgiwLRtBOJmNqyKeFOnp0evJdFKVlahyYw1urvbrvOk5bG1ltdlsmpZVFkVdV8eHL3u9/tra2u72eqfprSy1N9b6UkrbcTY2NqaTyWRiIYTmYRiGoes4hmEQQpJ4PLhOwzDKkplnk2bLdx3DoJogURZFHE0MCh3TNQxDa91qNXe31hlSWdprNII8S8uyMEyGocUIXVrqW6YBNACCMEZ8mwV2V6pmWZZAKylEUeSSL8w9SVmWeZ4TSjFGEELTMIWUSZKWZZHlRZ7nRVlmeTGfz5XWhFGMcFGWYRRiTKRSeVGNx9OFIrcsKyGEYTClNK/FN/BuDetaIEwJNSBElFLHcSg1CCGEUgCJCzCizGBGIwgwwQBCBEDNuRASakANRg1GIK55XQmJIKoU54JnaVrXAgDAeS24kFrVldAKeL7tub7rOlVVcZlXQgaOb9s2IzSMoizNci4A0EKqoqwePHz4nd/6TqvVfvzFF189f5mVXENNteZSEqkRwYZtWZ5r2i5GCBNIDENBmFdVJURV11lZaKC5krUQeV1xzfOyZJapICh5bdn2xvaWG/jBvBmG86DZVFrPp1MAgWmZ0+l8ZWVlZ3cvaDTOLi4vLi8Mw8iLghBy69atza1NSo00y4qy2NzevLi8nE4mluN02u12qxVHEdTaNAzDMKSUCOOz84uj0xPDsphlIkaIQYEGFefHJycIo73d3TCO8zy3bXs4HBRFvrq60mj6EIPXx6+vri+vr6+qusSYAAjSJAnDGGj0zoOHa+vr08lUCDmfz9I4l0pYtq6KWmultTZMZttWp9MYT66LvIiS8PT0QOl8e3s78JsIysH1mcGsrc21XreTJnkYJsdHp0mSu45TlJUQipeyykUSFb/88JMf/dD9w//sj0SNXKvx8UcfPbj/wLadi7PrleWV+/cfNBvNKEomk8lkMhOCQwhPjs/yPAvD6KpI8zzNi5QxEjTc1dXls7PLg4Ojq4ux77a31tcuL0bLSxt/+OM/nM3mZZYrKQ4PTq/Hl7Mo6Zl+ELRv3dxJqvBqfDEZz6Mws23PtoLN9c5KV7dby0ogx255bpsR6+Ti1DBYo9HlvJrPkiTOHz16dHhwMJtNVla73V7T993dnZ1+v1fzGiJAKCIUC1WHUZgmaRyneZW+PnyuFCnyutlsOq7HBZ/HZVVVXEoIoNJ6Hk/qqh5Nr7vdLiak0XKFEArwza31MIyicD4YXiTZPAj87d1takhMY8utAwg9ZRQlh7DgKiSsNqRO8/nRST2bh+sba6dnlxaz250eRiwKc9NsOt1liOjx8dHF5VcA1QgDL7D9hlNkQkq9vrZDiDmfhVEcKUX6feF6AaFwd2/ze9/79v2339zf3wdIFmX67rfu3bx5pyz5i+eHL74+/Prrw8l4FkdJVeVCAIQRhCzPytFwXJXlbDrLsjyK4tFo7Pu+Y7kGtRCmQCEpoVTSdkzXtqnBPN9utz0FeZXlCiTD8dlsFtqWv7290+suC5VCXFMmpc6FkGQymVJC2q22aZgY4eFgKIWklEghiyJXSiqpG43mxsbG4GownUzjOJZCAqWrslxwMLVejOUiqbRWCla8rLjnO8vLK67rlmU1GJyVFeeVLIraYE4QBAAhrYFSKo6jNI3TLKUMW7btuo6SIsuSyXTSajYbzcAwmVKCCpyk0WB46TpOo9FwfRsgBZBCGCAEgFZKSYgwNSjECBGstZZKQggtg3W7XQBUXuRJGjNGLdsq8lwDgBE+Pjm+HjA/8GazqZSi1WoaFqur0jAMx3V837Ntu6rKMAzDOBZCxHHcbXcBBLP5nGBqUsO1nVa3vXtzN02zTAlMidJSaQCQxhBJpXglq7JUwu52u/MwPBwfzMOwrCouBCYYAKiUkkpprRfaGIKRoTXCqOb1bD6TWjY6Da21lAJhrLUyLXN9Y4MQKrja3d3t9brtTqOqI61VFM13drZX19ZGowmCRhSmJydnZ2cXaZYFgd9q+csr3SDwXM8NAv/+g/ue0x5chWka53lUlQlEkhBk23a/30bwBgA6yzJK6c7OBkLw8PDw2dMvzs+O2u1WXdenZ6ef/fpjIYRl2b1+Z3lpmWB/MDzHWD545w2pq8l0rgG6dfvuvbfvNZtdpQ/SPKll6jfZ0lJrZ3dFo/LZ88fNoNtu9Lc2t798/Dzwgt2tW995/+Gbb+wZVEMtCMS26SRRnGWF41qb6zvfee+3w3g+m01Go6Fv+7AN11c3N9Y2Pds7Dk94yQ1sXJxdzEYRhmwymsZhUuUFBtCgzHfdTqt1Y2cnCJpBEPi+77qOaTBCCYALJz0AIdAAYAC01gBopTXEmhGggdIKKAUZpRBCpIFSNQIlgeXZ1atXB0+j2dnmWmtzdQlC5/hg9NGjjwVnW5u37+y2V9/aWFrq+a5jGoRRpUChVVFW8cnJ8f7+/tf7X4dRNJlNuRQAasooZQQTvIjam83G1vYmo2aj0ZRaW7YpJa+rjDCEACEUGaYJNOA8qWqAEDZNWwOglMaYQgWUgkAAm7JGv99wl0wSjK9j2zEaLb/WlQRcyOrq+mo0HmgoMNWISYnKy9FJXamLywFjpt9oLy2vdpd6AfbDPGKW9e777926u9tsu1JX6LAuVSgwG4aTcJ6MR/Ms5ZLDo8OXw8vLdBpvLG24lvdNdVQrDfTq2lqj2fS8xuPHj589e5ZlBcKcMiGErGsOodBaAwAxxlJWSmkIAdASAq0hVAAAAGRZIERMjLngtSiVkhwTiKAUAiGEMC5SrpRSUopFcgIhwhhDtDimlAac8yRJsizTQEnOy7KYTCZ5UXi+L3gthCQIMcNgpimV0hAaptnpdsIwSpM4yXJac8yogpAwwwJAAyg41wAiTChlmDBRcSlExbmUinOOQIUgQhBihDDCBBNCCSOUEoYIQhhqIBGBmGAIFKWUUEQok1JyztM05Jx7vt0kHsaY81orjSBECPKaA6Q0BBDC0XiAMGTM8DwfaAgRCsMwL4RRLqTJOPBb8ygUQnqezahNMKmrajiYXZxd27bt2Je2aVFKDMZMxpIsLataamjbhmEQCCBGxDLNdqfTbARB4C8oiK5jW5aNEKqqKggC1/Md2zIwckyj5btqbZUQ7HkuoxgqgTHKs3Q0bGsIqrqezUKEEDMszw881yOUXg+HcZyUVU0pNSzbdjyMcFXXUAteGFDamHjNZuD7bpqnUrB24O1srliW6ToeAFpKyWvebDYRhEdHR+fn56JKnXbguW7DtRyDmARSqDybBk5nc3vr8PhkPJ36nr20tNRqtcpyczgYnp9ddJuBRRHnte/7Dcc0CLi5s0kIdmzHtExCSFkYeZHxuvYsijUvkplp4J3Nle2NpSiKqqoyDOJa/Y21rmlaZVVmaQYhME3Ltq2Li4urqyuKZK/tua6ztLQEACCEtBtWkkgg3fWNTQBgmiStdrvf662uLPsOS+PE9byqLMqiUEooqYBWUIky40pKoAQv6tFVqbWSQixmw7gQdV2nWV6WFaUUAKA1SLIcYSyE0BDWdR3GSVHkWV6kaRonaZJmaZYKwQGElDKlVF4WdV1LqTREUiohtNbKtu1m0yeE8FoUsBRCSimFVJhQjLHUgBKCiKEBRoSZls1MAwKopCh5SQlxHVMqIaVUUhqEGIACDaVSZV3yStScc8Ell0VZZFmmFQAaAAiLvOScawB8z282Ay/wAt+3LFqOR1JpTJkXBIEfYExKLiohsqpSSnPOkyR1fP/W3Tc8z7sYDh3fp5YtldRAOsRwXS9oNm3XRZSkeea6jm17xGCQIA2BBFpCABASotYAWLZtu7btWJ1+TynBhVAAOL7faAZrGxtlWSZJMg+j4WgwmUy4UJQxQml/aXltbfXq+ur09CyKorX1dcdzPT/odNq9Xq/d6aVpWvPatIxaiNl8vrKy0m63TMaiMGw0Gsu3b4+G4+l0KqQaT8Y1r03LLOoyzpK19bUsya6vrg6PDk8vTsM41Er5rrvcXzo/P6vran19zbbNOI0+++zXJ+fHAAGEYVEVcRJzzgM/6PeXf/iDH966dev164NPHn3ycjCCChnEsk3H9VzXdRzXCRqBbVuUkqOj/fHk7PT0SIgQ47rd9gkCoq4QShm1DMO2bU8reXV5MR4Nq1IggCg1NJTD63Ea5wQZrus0g0670d3e3Dt8fSiFXFle6Xa7a2ureZZNxuOdre2d7V0A4NnZxZOvnjx79jWlxLSMTrunVGs2Hx8dR5Px+Oiw+PKLp55vd9q9rY0bneYqI+5o8I+2Fdy5c+/g9UEWJ7ZlDYcDSox3H77rNJjXtkzDD7MkjatpOMeYNJv6xs46AcZlNNnfPzCws7N1q91um6axsrxm25ZhsNOzk7Oz4+vrq/Pzc6nExub6Ow/v93rtOJxRZs7D6Oj4kDHSbrekElEUnpyepknCuYQQu23PdRqYUAhgXmSnF6cL9CtlLM3yMIwopV7gN5tNyzJ4zTXkrm8tLfXffOvOQu0pOG8E3tJqf2d3XQPe7uuy6sZxOBoOahG4nnP7zu26qofD8csXL6eTZDQZU4NNpzEvFUSv6xqkcd3vL9u2n+f1ixfProYnK2u+YQGEwMnp8WyaXpyNHtx/v9ddVQolcVLWwrQ9vxFYDnMcZzqNnzx7cXR4OJ2FAKIXr/dLnvue5wXGm/fu9HtbT5+8uLi49jw7SebzcIKJqisuBUiifDaNJpP5cDjSWmFMGGG2aTeabcuwfb959+6bnU7D9wJmMUKh1CmAihmi1TFOz/IovprNrjUs43h6cXE5np4rUGBIENbENE0MkVJKSlVVlZIaQUQpI1gDDZVUGNN+r//w4cPJ+uTw4PDzzz7HGEAI87zQCmgbGJYBMZRAUmpwUdW1GAxGdR3cuLnHmFlWVRjGeV4qBQlmfuD3+8txkoZhNA/nvC6Fqk3T8HzbtI04jZSUvK4pw5Zj2raJMaQM27ZpWTZG6ODwpes4VcXjJJJSIYIs16grkaVps9WCkJZVpZRUSgKgINKEAsPEluVatjEeD3b3du6+cffx55/NwxkieOGMdj24klKYltFsNXzlaq0Mw2CGYRjMYFQIyzBZVhZVmtVVnSQphkRrYFm2MqUG2g/83Rt7V9dXaqBkLbUGCAKEYVUKJSWlEACdpVkSpwACYhAhBITAMJgQEmhAKUEILLgFlGpCKKXEdV3HcRAChBAAwHg84rxCCDHGlJZHR0eMMUpMg1q2bff7fdtZnkfDLIs2NrfSNDk5Pn3+/Mn52dVkMg+jRAjp+7brWpPpqCiKsswpw5988qjXWW0EvcEwydJoPh/0+527b9z50Y9+KIQ8Pj7627/92/BqSilRWmCI6zr/1a9+MZvPHcfa2NiwLCtoOHESF2U0HNXdbsvxjOl00Oo2Hr57t7PkP/ly/+OPP0+LJEpCcc4//vSjX336i1okN26u37i5JUSVlQXD7I07t2/u3lnqrT/+7AvbMH//x3/wxt07Sys+QGXDd1aXV4IX/kgORS6WNpc7frfKalkqWWmRi06j3/Q6nuPPxvNokiZRZhmWa9Dz07P5NKoKvray0W13/dWVGzu7K0tLjFGDGfQb2x1M8EKbs+DPAgABwgAAAKEGACitgJZSSwD0QrWDMCIISyGAhkADJQulM4jyo9fPvvryY9uxbt240W6tff7ZSy21a3mnw8nUniuuvv3eezdv7yEiNSyFzLlK8iIejq9//fjTzx9/8fLly6XlJQmVUAJi7NiW77e+/e1vLy2vh2FaFNnp+YnvNJrNRi0KTEyEFWbIbzhAC4gkIlCIejqbTafzqhbLS6tB0LItTysANASK2swCANacu2b7zq633N+0bMOyaamyJ8+/+OSzj0fDidRqa3tLSkkgmUbjvCoEh0meoLrmABu2N0+zStQA8k4/ePDgHWYBocq8jPIynoXDaTQQAmRpdXEx8NxGp7VcpcnB0ctiXPz5n/z58s4SY4bJTISQ1FJrbZrW3Tt3CSGWZb148Wo6nQ4GA8MwIIRCCAjRghG8YAcrKRmljCAu6rqq6rpGCFFq2JZFMcIQ8FoBLYGCFEINNJBCA4AgxBQThBGCGkIpJK95zTkmTAGYF0We51mW13WFF00bwixLA0PHSVTmecnFbBZalo0Ach3b8kyDGghhhGBdVlme5fMSM4oJsWwbQFQWZVVVVcUhxIZhMMKkFEpKABTQCACtlZZKSaG0FkBXEEEEAIQIQgCRxgxiAjFBiz62QSljjFBKKTFMB2MMIcQIAg2EEEJwKaQGCijlBS4AACFICGGUCiFNww6ClmU7AJxwKZhhZHlOKfF8P05qURcEm57btG1LcD5H8ygKy1JJUValIggxykyDaS3jOL+4Gjs2sm1MMa0qUVW1kMowSOA5K0sr/aVer981DUsKGcVho9FsBs1G0xdcllVVVSWlzHWdXrdDMBR15XsuRABhyBizTdOglFKDMQNiIvndelUAACAASURBVKXiVbW2vMw2tzAlaZoKIRGmdc0TJRmCS93uUrertcQYUYN0Og3P9RzHBUAhjBk1MAK8FkmaYIwJwb3uew/v36vrGgIoldJaOo4nRD2fzd964w4lFCIYNX0pa4xh03N2NtcajcbZ2ZnF6PbGCoSAEBKGoQbAs83VlRXPddI0bTSatmVdXV+ZBoZAN5tNg9GqzDCGtm03W02KdZIkdVUBpRCEQFVIc4qVbdvtdqvX693Y3cyybDQaDQYDrfX29vZ0Oo2j2GSINtxm4G1srM3m89HganVliSAwGgwGV1dpmgRFkGdZURQMY9syTNPgdSmF0FJBCLRSOefD4XixqqqQSkGM86KuuXAcp67rNMsgAFyKsqw0AEopzkXNa6W1YVllUddctNpNQs26rutaaqAhJARDCLWGUCtOCbRt23EcwzCkVIIXUgLOBaXM9z2lFBeiquqaS4ik4xqmaTHTgghoBQBEhmFhAjVUQotaVHVZVZwLLiRXXEpei7rmNZeCCyWUkFJpjRCGACkNhIAQmbZt+X7T9XzGaJaXYTTL8wQR0up0LdsmBqOYNVptSOl8PpecK4iwYbx6ffC3f/f3t27fNCzzD/7w94uqTNMkDMPllZWg0SSENIKmQdhsNmu32o1WYzqbYEAC31NAYorb3S7nhdYSY6wRYIw2243nz/fPzk83d7apYUJMA9/P8yzJ0sFweHU14FwqDRijvV4HIjCZzebzMAiC1bW1t+/fx4RcXl3P5/NfPXpU1byuK8d1bty4UVUVIWQ8GWutGs3AMBhBuKqqt+69dX5x+W//6q8JRo7ttlrtoiriJNre3RlcXR8cHYRpFO0/Oz8/W19f3dvdbTS9eTSNo5CLYji5jpLw7PI0SWMINYCqqvIkTjvt9ltv3fvxj35/e3uXYGIa5vB6eHR47Ppet9NeXV198623bty8sbm1SSlOs3Q4GHS6wdV1J0pOdnZW9vY211ZXCaYIsX5vOUnywfVIqfF0Eo5Gg0YzWF/benD/YaPRnk3n//AP/x4h3O3id999uL62/vr163/6+c8/+eSTKIpevHhelUWv257Npk+ffuVYdqfbRwgdHZ1++PMPP/7Vo+9977tb25uWaXW67XantWiyzefR9WByY2/97u07v/u7P766nP7yF7+ezOYXl1df7+/fuXXbYMZ4MPhn/+zPS56eX59cDE8G15OcF7NkMp+WmHiMGFA7Da+vBS6ywfB61A66D3/0LSF4WZUry+vnF2effvrps2fPMIErK0v3778NgEyzeGV5pdHwkyi2bQ9AOQ/nvucCAKI4zoocIZBkCQKo2+vfuXuj11/hQp4cnwynV0Ud11VNGW12VzQWtaDvfeu9O3fubmxshvPw9avXv/p4Ytk0aDh+4FR1LjXnohLaEKo8uzjUoOY893wvSfmrg6/b3Xa769s2Ywwp0KDsDsbMc5vr6ztJXB68Ojo+vjo9Onry1atedykIWkDj2XyYlRGdZq6HDJPkRZIXHBlVlF5BLBA2p5MwS3IIUavVSpLyn37+i2bTW1ntJ0k4D2dxGEX/+EGz6XY6rds3721u3Hn7wb3Vla26Vjdu7A6HVy9f7R+fvB4MLmbzUVXm4Tz96JefSMm1UggjggjBBGPc7fZXV9ZOT89WV9ZWV1Ycz3I86riEMAQRklILlRkmEELPw0EYTmbTaB4OiyKizKDEIAY1jo6OXr16NZ3OszQHHAIEqopTQldXVre3t9vNtuu4RVqYhuU4rlIaAkQJQwgVWZGGSaPdsjyLmMxzAy4WqNsUIdJotLM8nU5nWZYLoW3L3drZ9byG1iiMwiiKtJaWYyqNizIFSGktpBJlKSBAG1sbe3u7m5tbN5Mbo9Ho+uIySdKqLDHGRQ2KoiqKAiFomsx0rDQsi7LEGFJGINJaA8E1Ici2GYDy9OyIEAQhcj1rZ2/znXfvub6xv79/cXHx3/23/w0z2L/61/8qCsOyLAFUQnANgGswwzIwRrMojKIoDEMplW3ZhLAkzYuiklx4nm9bttJqc22z1+nee/vtl/Tl6xcHvOKGyRpNl1IuOBdcVEVZZmVZ8lan6fkur7mGmhCyYDJABAimGEMhaggBABpCOJ9P0zTu9/ue55mmGYbzJBFlWSaJrOp64czQajX63RXXc+bh9PB4gLFqNJ3JeBLFSRRlaZJmWVlXUklkMNZqdcIoOjw83NhYt21zNg8PDl6MhpOVpS1CWJ7Fg8GZYSApOWO00fCUWrt799b14PLZs6f/8l/+r4bBiiKPoogQQqlzdnZsGKzb6wwGl+PxaHNzs6wSjPXqxkpZpy9ff5nmeSVCRPnT/cen5wcIwcdffDKLhpu7y0trTWTwcHatlQ78plAJQIVto3/xX/6x5Lrb7ZZ5Nhkd+o3WSq+F4NtXZ9dZmMtCNuxmNEl+9v/8PMtSzmsAwO7uruM4J8fHL5+9zpNyfW19pb/aaXe2V7eW+iu723taAQgRJQQDhCFACEIIvln6Ny8NENRQawABgEBppZUCQAGgAFQY6sV8waKHKJQsM66BNk0IUFnxeBqeTMMrhOSNvW1GrauLqxfPXlycRaJkTS+wmTEZD5M0EqJ0TFLJuqrTrJx9/uWv91887/aW3UYQF4WejBFEmiAAwMb25k9+8qeUWEeHB189/WJtdRMR+vPnP3v1+nZRpLdv3uh0mpSh6WSWlwnB2nXtPE8/f/L45OQ8CZP+0to799975/67ZVlgyEzD0RpIqaDAXAmASLuxLAEXosbIBIqKGiiBhAJ1pTzP8xzXtf3Dg9M4ztutfre74rrNshRFkteiNm06HIxH46tWz8ZMllXUbbWqavWLLx9fXU2zjDda/t7extbGjU9/8TgMx7Z0JpNJupr2+w6AemFfWJal1sBz/Ptv319f38CYfvTRR6enp6ura57nGwYtilIKaRhGq9lijIbzuaiKSnDKiOf6BCMAAQAQAiCkVBAQy2ALvJiUAC7uLWbUf+MyjyAECEIEASq5nIXR1dU153xB1AVaV1UZRZFW0rUdwQXntZZ6OpkKXkezebvdCgIfI2yaZqfThRDmeR7GcZwmGkDLcSk1MCJ1LaqKS6GU1ARjCKEGiBjUsqmSSkkppVRCSSmV0lopobTWUgOpgQSV0EgBqBBCGCGCCaOUGcw0DcYYpZQSSglZuNtCjDACSkJECGWLzxAAAOeqLLjleAARzjWjtmFiyzYRZqZptNvtuhbT6SRJStOoDeYw5roO0BJzzjHGBJOqKrIsFZxjDCFUnaZFGGKUmsxwLFlV9SKRiKO4LvnlxSXCCAAoOM/y7Bt+MUEIEQjhYsza972trU3bYkqJ5aW+6zkQYkaZkCKJE0IoxrgWsq65EIIQ5riu5/kQAmZYruc5jmNbxsbaKmMmpVQDWdVlLWrbNgmhWoPJZFpVJca02QgYo1Cpqq5yIYRQAGiglZSqrrlSwnUcjJAQdb+3AQB8/fr1jd2d99//Vi0EpdQ0Tcc2PdfptJudVqvX6/V6vaqqFhoqKbjWqhH4Usq6LgPfMxip66oq8ySe50UOgFy4PQohheCc87quAQBBECzqTVkaJfH86PAVpVQpVRTlYDDAGDUCl9eVbbOtzfUgCACAg+Hk8uL81cvnnzz6OArDcB7dvHmz3+8Bpb94/OT87GJjY6ndaliWlaRJkWZFkWulOOdVUc7neVFyjFCz5ZqOkRVlkla1UK1mIIRI0gQjDBfjLBpABBHGlmWbzEAEm3ZAMEEIZVleFqLb6ymtZrOZ7zchwmlWCJ5BqF3XM00TAFTzUgNIKFMa+EFjbW2DELxomtVcUEL8oGFZNsY4K3Je1UIKwrAqqrJKa17Wdc2ruuJCSqG4llpLqZXSUigpNQQIIYww1QBJoSvBDcJ8L+gvrwR+wAhN8ziaT+fzEaGw3W73l5dt22bMwJgS0xBAjyaTvCiVBq4fTKPo0a8/Ob047/W7zVaz0WhYlokxCho+M0iaJuF8DjVyXWc0GV8Nr6+H14ySRhAABLjgZVm2203H8bSWo/EozZLr4dVoMqqFuB4MsyKHCJ2fnY2GwzCcU8YwwhDCsqwW2I+irCfT2dLSytb6xuraumWZYRxnWcYY02lycnJU1/XK2mqn05lH88Oj6uWTl57rrK6suJYNADg9E+eXl0LK1fUVx7Zv3rz9k5/88VdfPtnf3//081+fnZ2+fPFCCu44NsZK6O40HP/q09l4NOq22996/12AwMvXL/MiTdKQMGqarNlcbzVbD95+uLd3c215DQB0cHD4dz/9v8/PzizDxAB85/1v/+QnP2m1W5Xgs/l8MhmVVUUo2dzcunlztdFGq6vtRmClaXl+djEYnM2mkWnarucuL60NgsloNMUY5Xl6dn5qGub62so//+d/dnJydnx8enl5+rOf/cdXr14BAPIsA0D8n//6f/e9oN9f+t3f/cHdu29iRK4vL0bD0dXVwHXt3/vxD/b29jY21nu97pOnXz579mR//2tMYNP3TIYfPnj77u27z58//+rLF19+sa+A8gLXdEzHt1uNRqvptjsNoXjzKPAvvEk4hAZUmqSpkEARzDB0RoPEZPbayqaFfQLZaDRJ0/jg4NVP/+4fyipvt4Nbt26+9dabb775hmnS14cv/8N/+PunT7/e3tm6c/dNx7WrOn/r3oOzs+P9ly/W1lbn89nJyVG707558+Y7D965uhr84qOfff7ZZ7du3VldW7Uc3Gy1Op0uQphQRgiJkiTNw+GI3L39Rr/XTtLw7Ozs4PBVUWRVWWkNbt+6zevy8OAgSia9fuete3dn82maVVvbN0yLpWn205/+3fLKst9oHB4cQYja7R41jdFw+unjT6bTiJrWT/70d998877nNg4Ojss6kyoXMjQt4LgGoyalJqVWw+/GUfF8/6CNjNt3t7/zne8LDs5OL9K00ErZVuD7va0tQKkqedpue7dv7965/Wa/t4NEwySBwRzDZNPp5MbN3arK0ywMw2kYzl483//lR79QimuttFJRFObpTCmdZ3Wa5Ptfv2y1Wkv9vtScmcDzKSIAEYQRJcRwXa/XXWaUCgGYgSyLWjaVUiKsyQcffBCGYRRFAADDpGZgaf1NtRlCSAi5d+9enuUffvghQjhNU8/3yrICGnxDfuR1FEdpmSNGqEExgQiDutRxWFxeXl8PLuM4aTQa7Xa31WwblhPH6fX14PLsXEjpBb7NmNI6y0VZ5oTYnW7zh3/2g4fvPMzz3LIsz/NMk8VxMry+yvNFdak4Pz8/PDgcj66KXJSlQghqJIAJJKhNTJtNDwC8mEateaW1tGw7TVINwNbWVprOf/bz/3h+fpZlGaHw3/71v7FtCwBhWpQyBACQkpdlOZ1NFk/cPM+V0ggRrRRCZGFSKYRY6OuzLIuiKEuzYmtne2en1Wp1ep2nT57OJvPBdWUYmGAEFmMQAGAMkyQuqtz2bMdzKaNa67qutda2jReSAIwxAKCu67qsKaaqo+I4mkxG0+lEKhk0vGiWmtTe2tq0bdv3gkbDT5JkPBlMZ1eEAsc1Xx28ns+jq8uhErgseDhPuv1ev9/rdts/+r3fef/9dy3L/H8/+MfL/+unVV28fP701x8/uvPm25ZlTKaj+PPpPJwgBEzTDMPw6dOnhwdHl5cDxtjycr/ZbNi2WRT5ZDqqqmoBsZnNZlVVTSaj4+MjhKF4XFEDUAvO5uF4EgqZZ9l8PL7a398PoxmmqpXSivuG2bh199bF2fnB6xdJmAyuBsk7keYgjfJPHw0bDd+27Jrry0EyGGVVBTpeh64QkcnD/aNX8tWNm3vLK0uNRuAYjkXMN2/d+53v/qDZbBvEYJRhiOuyJohQiggiEECttBS1VGpRrQcAAgAABAhACCFC31zVUAOggRZaS6X5IsJd3NMaaCC5qJXUpmcrwbN8PA2Pzi6+frr/aDa7tm3W6/XPTye//uTJV1/uZzH03OXV1e3v/NZv/8mf/pkbmBqUEhCNeA3K8Wx0cHT4xZMvG+2rNM2b3c7Z2Vm32/3Od7/7+eefj8PpLJ43PKiBkoA/3X/64uVroGGep1E8+973fvvhg/t3bu5ZrnkxPP7wn/7xh7/zO6urK4ZNp9Hw2bPn6NlXGOPbt28jQCFiEOq6EgBA28QaEA0AQIBLXUmRF5wCo9tYztL84urk6OD4W996aDCvLMR8GhrM+YPf/yPPa04n0QcffGhZ1u6NvbffflOo8uLyyHIhwHUtg6JqJLNseB7WRekZtGFZ0+tBOombniMByePk2dOnvh2sr6xzyYUUWgPTNBFEVV1RQptB4/vf//7a2trBwUGa5lVVSSl9L4AQJUmSppngvNXqYKAgkIs/tVJqcS4xxhbUrP+ERRZCEEIopYyxBexV/mYhhDAhhLLrwWjRn9FaJ0kSx7FlWb7rep7vOu7KUn8+n40Gg7PTs7KsCCaWYWNMXMc3DANoxUVdVVWWZUkcp3mGKGGWiQAyDNO27bIoBBdJkmCEFkHw4jssBJ9qYWC3MGdBEEAANAAaLbJnDbSUWnGulVokWggBhBDF36QphGDKqOu6lmkyypRSAGiYZ8ZiUQYhRhDbrstrWVSlFzQIJYSSRrPFGCOM7uyY7U5vNBl32+1mI6CUzulcSpDEMUKYMgMAjJEhiAh8V/ByNL7iWYEgsEwTY6y1LmsFIUSIYWZBhJUUAICqBnGsXIcxkyGE0rQqy8owkFRQ6eyzz7+sa86FaLd92zYXkteqqufzcBGTCiEBAJTSRqMBAKgqjilZQLo8L7Atm1Iync6iKNJAAgioQZdXl9vttud54/E4TVLB+fLyN1ds26aE8Kouy3IBcFsMb1i2azAmpS6rqiiKo+Oj6Wy2tLy8trkxmUxms5lpmgs9T5ZnB0eHeZq5rruxsXH//v3h8Pry6nJwdS2EgBAahhGG4Ww263RaGOOqqrioiyKL4yjL8rIsOa+lVBiTRiOwLAtjnGWplApCGMfxwmB+ARn78ssnWZZqrbe2tpVSSZpmWXk9GJ+dXbqOzSjRWn/99X4YRnfv3r1951bQ8I+Pj88urpRS31CxMQIACM7LsqyVNB2j12vv7O16fnB0cn41GMZJSg0bYEGEchzHtm3DMKqqXvzs7JvdY2KMhRDT6XQ+j/I8t2yPUoqgUZaqrIrxeCyE8DzPcxue7xHKFnUApVQYhqZlLy2vIITKqoKEFXkppQIIFnXJuYjjKC9KzgWlqKqzJJ1LKZRcaKAX/k4IIQwRhgBCRDACBFOEMIBI1koCrQEwHbvV7ayur1FM8jybhfNaCN/3KMW2bVNCBRc1F0qDoiiTJCkrDhACWk/n8+XlpXarAwBIkkRppZSkFLuuPZtNuBAAgIbXNA27LMu8KBTQjNGqqs4uLlrtpmUZjmNdXl/FcVxVRVHkGupGq+H7jW6vnyRJUVUQgv3nL7TWa2trWqmqLJMkKYuqrCouZZzmNZd3795rdzoAgM8+/3w0niz40WEUXl5eLq+uGKbx/OXzr7766tWrl812kzISxXNGsRRiNps9efaEc+H77v13Hpqu+ctHH11eXF2PB6+PD66vrmeTydrKqmExgECjFWztbPQ67SxNr6+u/uf/5X9aXlkmJpW6rkWBGfyT/+JP33/v/Rt7N5XQeZpNJ+Ha6mpVlHVZ/emf/PHbb7+NMInj5PFnn3/0q4+vBtdVXQMEa17nRfYXf/EvfvCD99c3GkoX4Xx+fHwShnEc5QevT+fzWCv4k5/8yb1797//vd959OiTX/7io7/+67/a2Njo9Xp1XQ+HI87F97///Tfe2jVtQDG5OL94+tV0Z2drbW2jETRHo+HJycngelRVfGlp5b/+r/5iPg8fPXr09OlXz58/63Tbh4cHg8F1HMetdqPT7XU6rdu3b7farcur4f0Hb//e7//RaDTrd/q37u5SE1ILbe7uQS2KIl3bWLscXSRJbiOn2ViG2P7s8eM4GRjMuLDHBBHJ5eD8GipwtnN8cXF2PbgyLfSjH//Be++9e3DwejgcjMejN9+6o5VuNTuEsLriURydnZ/OZpPZfHr79s0bN3YOj147jr25uXH/wX1G6eXVxd7ezvbO9s7e5kKf3FnqNBqNbrfb6fWklHEcN9OgKMqqzp/uf1kUJTPo+sY6o2x1eTnPCgjR+996zzCM+Xz+9f5T27HWVm5SfKUV5TVIkpAy/N57393a2bJtyzTtsiohhJ9/8SjPi96y94f/+Q939/bard7F+dXx8WkpL+/eu+0F7l/+m/+N82Jre+PHP/7x1ta2adpZWp4cX0zmV67dJsjef/GF4zQRITs3dkbDMVfyjbv31tb7ns9ms4Hjkt3d1Swt5+Hwzu52XUBeF0jIskrLMjNMstPfabffNRirynI2n/7DP/z9L3/54ZMnX2FkmiaezeLB9TyOil6vd3Fx/erVgWFSyjShkpqYGYwSIwhaQdC8upj6ftO2nKoSluXs7d24vLziXJL33nvv888/L8sSKK2UTqLUNE3XtU3TyvP8yy++tE3bYIZSajabCyFWV1cno0kUxUWe27bt+0EUxxJAhBjCrL/U29ndOD09zrI4jlMAkO83ev2VdruDEdnf35/PI84FYtRATAFZVRUzULvTcj2r3+/cvn1rZ3c7aHjNVmBZFkL44PWrJE0Zow+/9S6G6Pj4wPftXq97/8G9589fvn55OJsmGJNWx6mrQpdSI4UgwRQzgwLJhaiVBL3Vlud5CMKdvbXtne2/+ZvBPBpTRiuRi6wej8ZxHJdVBSBYMAC00GVZZmmWxAVj1AtcIbRSNcgKhBCj1PV8pVRZVcwwkjQ9Pz/v9/o3bt188ODB3bt3nj159vTJs7IoqrqGClACKaWu7aVZmceFhtCwLdf0LMdWWkspueBogTJlJoRIKGnYhm07jXbTskzO61pwpZTjWFV5YVhGu9vxXC+Okr/5m79J0ljIGsK65kJKZbvUMAyCjekkhJDu7t5yXdd2bAiw7wUrK6u2bW6sr6+vLw9HQ41Es9cYjM6lUFLUCME8L0ajSVFkcRwnSVLzGgB1dHSaJMnq6lJdlwhB0zIwxlmWDQbfPL+n0/nPf/7RP37woeNRxBRm4M7dO37QbHcaWivMwNrmsjqvEJI3bt6FsH6+fxjOJ6NBEk6rZE013Ga6N54MZ1mSKakFT6UA43G0tv7mt995az7POZeU0u3d7UYzIBQTSiBEECjHcQxmKKAJxgghCEBd11VVWpbFCCUQRvEMAtjwG9jAQBMA/v/dlf9UfdcaKrgo1wMAIUAYIkAWdjcaKK0BhAACxCjURBbVTKoSGtXjZ7/62c8/+OjjJ+9/a++3f2sPQvPiYrr//LiWsBSqnE/v3Lu/tbe2vdeXsB6Hg0dPv3r81WfXw4ul1aU0z02/8cGHv+4v9e+9/SCrKy7lxWjQ6LS1Uj/99z/dWNui2Gj3W9TI6kppCTpLzfXdtSidPtl/fDU+fvL0ixcvnp2eHpgu/S32na29zbPr85OzszBMRrPr0/PDrbUdiGiaToEmBDOtrYXLj9KSGcSmJgJgb+NGt92dRfcvB+eXV+fvvPOgLIoPPvjANVpra5ubKzvTSTgZjA1Edta23n3rnWbgR8nMRi6PC2bZS53ev/t3f/Xo08+M2jSZhTEsw3p3denOnbvhOBuczAej8OnTr0xq3bl923FdRhmAgEKiIeB1AQFgzOh1upPRpC7rs5OzqqqDIAinEQDQNE3f9QkhZVnUZSmEJgQDoDWQdcXzogKgXEx8QQgpZbbtdLo+AJpzIYUQi4aGUlIqrQFECikhFKy4yPJiOBy5jhv4QZmXWZxozn/4ox/99ne/+9Ybb/4P/+N/f3R4GDQCjJDBKERISS04pwhBAIEEUAGtFmmSlLXgYmIy02Bmq9GGTcg5j6KoLIqy4pgwKfhiVlhrtUCEgd+0fL7Ziwt4K0AAEIgQRt9wwn6zOaECgEvApVIlB6BMs9o0mMEoAFBrtQg6CUYGMwzDJJhJuejWUimlVFID7fs+gLCoKqA1ocby6kpVluPZvNEITNtZXrOWlTIN0zKtNE3ns9lkMlEQNbv9N+8/uB5cDoeDKIqE0ggit+HYjuM6DiGkKus0iSFCNgOG25CLTnLNTdf3WwwhWFVVVlaUmYZrGwhWQGdRWZcVJUQqnWWSUoiR4kIQTBBjptes6zoOR9U8EZxrrT0vsm2bUhrHSVmVpmkIJYQSszi17SvTNKMoKspCcnF4ckEp5ZwvTiTLMHjNOeeWZWGCEUTehx8BDRYGxFVVX15eN5r+yury3t7e6enJwcHBomC0yHXLogrn0fr6crMZ/B9/+ZdZlmVpWub50tJSs9G4ur7O85zXvCxL27a7vS5jVCmZ5dlkMomjVAgdBJ7r2peXwzQts7wmWFu24diOlBwhZJq257sE09ksjaKwKMvJJNEACKWE1JSynd0bQoqiKJI4+f+YerMmt9L0Wu+b97yxMQM5JzNJJotkVZFV1V09qHVK3X1CR3b45khh/wbf2T/D/8C+Pr6yLxxuS/aR2i2F3F1d80iyOCbJHJCYgT3v/Y2+AEv2NSIQgQhg433ftdazTFE7SRHn9avzy5cvXsZxrLWmlPphoxlFnh8apeu6KoqyqioAALXdvAIC1AZZkNoaCQ4w16qSAHKtsaw1rPKKC2GM6XZdROx1Uu7s7LTb7Yo/htgeWtbe3p6SajS6cl1XGx2GLamE47r9wQ6EQAi5saRDBg2I0yyXl5dlVVVVXXMhhZBKK6CVkFKIWgoltTEAYaC1khIBwAAwAJrN7QgCaAAy5s3NaFNZJKSQWlNCHM+KnEYjCByfpWUs6jqJ49liFPp2s9UkBFsWM1obCITSXKjpdLpZbimzCSVCCEyo63t1XcdxHCfrOF4Nh8Pr14+Wq6VSMooacZyv10mSJhBCY/RkMrl+8/jX//6vAADj8dXDhw+urq6qqvQ8F1Pq7XLnCwAAIABJREFUus7RteMsy+JkxSxLKV2WBbPcPM9Ho7HnOFLI5WKNCLUcr2E5nAtCSZpmz5+9KKsqz3MhOACm5pUxOooad+/ePjo+UloGoeOFVq/X0lpVRVkU6c727s9+9lPHcS8uL//1j/96Nb2oRNVut966dfvmW9f/03/6n6Xh+0d7JycnSojRxfn//n/8b8Nh//337l+8OpOcHx7s3Tg52t7dvnX3+h///MfnL07v3rl1/ejQtaznZ8/rmjcbbaNlkaV1lf3w6EG8WvpBGKfJdDbjvIwaAWHM8VwhxXK1+ud//pevvvzzwV5ve7vretZsNi/LCgAQhlEWL7777gEv9aMHT27cOC6KMgzt27ePnzx59sUXn2pj2u3w9u2bP/nprSAIJpOTs7OLa0eDe/duu25oMRshggDxvGBv98DzfM/zu93ew4c/uJ791lsn63h9fn4+nU45r7rd9s7u1u3bt/7yL3+1tT1kjO7u7fthywtaf/x//vj86bPvvv/s3bfv3D45cV3jOjYkwHFZoxH6flhUYjybT6bT0Gu3ooFlWVVeiLqGEBIE03T98Puvb9+9/df/4bfHx9e2trcJxrPx+Orysqyrv/27/3hycuNv/ua/+OzzP79+/fL8/LLTbTei1qeffbpO1ovlgotqd3f7+vXjyWTcbrd+89vf/tM//uezi/N2q5WmKbOsO2+/LaVMs4Qw8vz56eeff55mea83ePvtd1qer7Sp6hpBVFTlx598agzc3tq2XS+Ns6dPXw37x0ma/cPvPo6TleOxo6MbrWYpDeccP3rwrKzzqk7zIs2KJI5X7Xbz+MbeMn0pThf7ci/o+Df8ENqNvHo1eVVEXW/Qv354cO2Hp8/+6Q9/ODs7u//ue81m22tQLfOiLqpa7x9u9Qe7YYN+9VU9urw6vrl7dLRPKWinntalAno2n07EAgh2NVoUKT86Pg6DcHunG8dJkiRlWXbabUYtz42iRndv93oj7B1fO9oaDqu6fv7s6dOnTxaLRZHnyCUQAa1EKcqiVACWRld5itLEUJIN+qbR0Ofnl1mWSyGNQRgS8s3X356/HNVV7XoWpaSqOGXE8zzHcTkXeZZ/8803tmVTSosi3xxHKaWWZcmN7C0k2kBzhaplKbj2vAZCJE3z6XRiO5bjWFfj8Xyx1MqMx+O6FhiTZrtlWQwiYNvUcZjnW2HD29vffuedu8fHx1GjcXFxuVotN5GSVjvyPO+rrz5/9Ojh08ePP/zww/vvvbu9tf3nTz4lhH76yfcIGsehQnAuKpNrjKmlLULMW7dvUoaePnu8tdXp9nqLxULIkovyo4/+4vnp8wcPHxVFurW1fe/dX3/73fenL08Xq1XTdaKoZdv25umm9WjzMS3bk1KnSWpZ1uZ2GycJMODw8NCxHItZXIp1HBsAjo+v28wGBr4+fbmYzxWXUmijpE2MZRFEHA2V1gpA4DqO0aYsSymlMdIYAyDABFNKjTEQwbqufd8LghbnPMvSuq4B0pUozs/Pe70egrjT69y7/+5wq7daT6fTcRyvtra3dnYPBv2db79+9OzZq6vRdHe31x/0tBZJnD95/DRseHme+YHbaoVlUcbrhDGrETS6nd1er0sIWSwWP5a9QAANJYRz/t79+3/9H/6aUjyfz354/KgsirIsizJfrVa+7//2t79xHKfmXAMpTV3LIstTpQ0OrN3dPYzJ2cVlVRenr158/PEXnmtRCvMscWzn7p3tg91hFDVevnxmEdu2CVBwPl3wSve7u3dP7tw6+UAKWHPJhaKMYowxxZZtYUKAAQZogABBqCjymue+5xKIIKUMY4IgBBIYDiCEcMOGAAZABCGCCG9i9W8Ysm+cYJsDOEYIIwQAVMBo/WYchHAjxGhl+NXs9dno2fnF86fPvpsuR8rkCuhawnWikkxXAjOrce+947fvvn94fG140Llav5qvxut8IXEZdv1Jgv7pX/5la2dve+/gbQ61AeuicBuNIkvPzs+Pjq4NBwPX9cajq7NXj1+dX4hKuk5wcv3knXfv3L17FyG4XM7+9NkfX54+uxi9XqymkEHAwKNnjxXUJ3dOyqzsb3VKlSfFKoSaMYtiZLSuypgwy8JICoMAQABihEMvCv1o0Nne276W3IoBAKfLF1Vi/t0v//2779zrBX2iWDWo4tk6ns2//uTTDz/8EAggYtXpbTWagetZv/7wvzraun01ev342aOsWN9//53t3SGlZPTk83SxAErXZblery4uLg4ODlzHNcbUvFZaM8bYBingkMFgePPmyevX5+PxJEkSRq2N+lFVtRCSUlqWZVXVtmO/aWNEEGFMMDVGSaU2JYAIYcYohMAYjRDCGCP0IzEBGMaYZds2pIvFerlcOY5T13WWZlmW3bh+/Iuf//xv/uZvDg8PoTHtVjsKm2WZQwigAVmcnguxWi4dy9q0qzi25ThOr9ejcZxkeS14pWuMSBRFnucBABBCC603Cz/BZINjfrMKQ6MN0MYYrQyACAKIEIRwE2KG8N8YZuD/51uEZqPCIAwhqGtZ1xJBSAhG8E2axRiDUE4pxYgAAxBCAMCiLBhjjuOMJiOtNUBICEEJa7aadc2lUIQQKTdkAWFR5lgOAIbXvCwK27FXcfr6YlTzWiqJEMUYGQgraXQpDRRR5Dfare5wRwgZr+Px1UhJYAxBjNRS15JTRgmxbeoBaLzAi1oRF3VVVXVZQQR5zTmgEAKljRAAYwsxTwGGKQ2j3nK50IAzxhBllTRxlhKCg6jlOM5itVqvM8aVBBgQSwLEFUjzqhKaUUYZsy0HQrBYpWVZKaWbTcIsAIyIs1JKKYUwegoAQBiPxsvxLLkcz7MsSdPU81yiDOTSkppzUUs5ns1XSUoIWa8TIWTU8K+m84ur6Xi8dBwritxaqIBZ3cFwU6e4jrM0F5XQxgBpYK1gUchaKGUMRhRT1w1bnXYLY5ykGcZIG4AZIJYAXK+SotXuDNqdxXIlhKjk5uhmM8dIo7OSL+N8Mo/TShwc31JK1VXdaEbMsiXEpShrDiSgxGUIIYXwIqlwIQmzvaiD7KDZjKSQXvbGfYcx9gMDAcAYe55vWXbYUJTaeV6HQbPV6nmuX1YlBGh397AsCy7qbteqOTdGJ0maZmkcx4IrwgimeLVc14IDCOu6VtpsqF+bQiSlFDAGYrxBdMo3lg3nzdkIbUTFN6u8NhpoYwwwQEsgjdYG6igIOp1Ot9c1Wtd1PZmdl0VRVzXEilCEMSQYbzzxEEEAtVZGKVXXNVeaYWQ5ju052qjR6FJrbdnM85yyzCkjJyc3LNvyPDcMw5cvz1+fXyRJsrO9MxwOp9NpWZd1XUspF4vlxcVFkiSu62zv7qRZprWqKp7nOefq2tF+EARKqe3t3cViEcfxarEUoux0+sy2MSFKKmZrRqkBIMuyvCj6w4ExZrVeIYy54GVdfv/w+4vRme1YZV10ux0DTM2roi6kEkfXj+68c/vZ0+e1qLZ3t/uDYRg2lFKzxVgqNRh2ur2WZbHpYuxa1uHhXpbEFiOz2RQi3Rt2bt+9PZmNX7x6Otzd2t/fHW4Ndne3NJRX0/PFenb28uzVy7PdrX2GrY9+9asHDx4+fvxo/+CwKKvFbP7s9FQq5XhOxWsppTLa86zVAp+/OqcYOq7Vajd3dnYODw5u33mLIv/89ajfH25vbW9vb5+ePldaRE3/3Xsn998/abUjpYRjUw2SZbyYL0dcpJ6PW80tz43Wq/TBg4eNsLm3exA2/Kqsnzy5+MMf/lCWlTFaSK61opS021GawbIsRqNRu910XdsPPMdxbto3MGXKkOMb+7PZ+XffPwlCGDXZ3n5nPFsvV/F6nXY6vd/89rdxVv7j7//5y8+/sxwHQqCUtCgts+Tq4hwZdeP60X/9t3+7tbtjuXaapJcXF/P5vK4rSmmSpWdnZ0myfvr0yZdffmGM/Plf/PzGjRPXdVzPCUJvMOgjZDaJ7uHWDqXo7OycCyGleH32KggarW7Lcey8KIUUi+UybDR+/oufP378tCz5y5evP/30y+lkOh6Nr1078jz/xbMXBweHYdh8eXo2GU8fP34eNWKCLUoDjCuKLZuF8/n69PWzFy9+6PWbg60eJjqMnHavcXbGe4Po1p3D8WQkZRln59RpMd86vNEcj+dCm/2DvUbQA9AajeZZVvd6WxDTsqqSNJ5MFqv5OssqQ6TGlUJ12AbcMA3jF6++O784t23sOMz1LNf1Ir/TaNoARnUhPQ+FkRX4YSPy60oIoTw3AAbVVf7+/Z/1e3vffff9B/fvv/XWrY28vFovF4vF0ydPHj74fjIbz+ezxWpuADDGKKkXs2o2KauyvuolzWZrOp0xxqIospitjSaz2RRigzDgUmCjGGP9fm97e7sq68V8URZFnmYQoo1wTwhdqxXnYhOTVUorpR3GpDY1VwWvVqv1k8dPkiQDACpllNJCKqErKRUA0HFdAGspJec1Icix7CDw/MCxHep4FmUUIDNbzK7GV0+ePJlOJmVRdDrt7e3t7Z3hxeXZ1dVFnmeXlxfdbufgYPfgYO/O3VuvX75er9dCVJZFN33Kju3atsUs4vpWpxO1uz7G2HGc6zcOCKFclFyUSRLPZouDg/1+v40IcBwWBL422g98SklVVVpry7L80OdCYERc1zUaQoA2o0CeF3mWM8qCsNHv9VzHlVyMrq4uLy8bfrheLKuqqiuupGHUMthorbMshxgQhl3fJ4RUVWGAIYRYlsW52IzFWr/xumysF+fn5/P53HXtuq6F4ErJTqeNMDo9Pb24uPBcrx21Dw72jq9fu7x0k2T18uUCAOg6jWF///btdxynnaw/ztISoqXrskePnsTJ4v0P7nmee+3aQVGU7VbHaDIc7vR7W912H0O0uQ3v7OxYFvviyy+ePnlyNR61onYURsCAWzffmnfmZ6/Pu63uOom/++6bIi8xIvPpfDAYeK7LlWj4zagVRa3G6Gr0p4//dOtWACAajyft9sDzmnmeGa214koIL2puD/e2hgOb4SRNmz62HEaZbVFHlqIu9ORyFtiXO1uHkLK6SM8vL4qihAheO7rW7nYIJUIKozS2sMNcggjQBkCAEdJK1KKSSloWRQgWVYaxBREzBhgADQAaQADN5hcCjIHAbIZEZfSPcyUAZqO4ICmF4DzLs6yI42z+4Olnj55+/ejpg7rK6zp3QqOhnq7yJH/9/aOLs/P81s1bN07eOrlzcnTjsNHxOM5KuBYopz7sbLXGq+bL1xNIw62D44Oj48VqPZmMyqoWWlNK9g7333n77qA3+Ie//4dHj36wHaqVUkZgBqNOY3t/OJ/Px7OrTz//83q9yItYyOrjzz6+nF4WZd3r9Qd7WxTSfrtHLbSIx2WZRn7UCJqMWhAoraUGiGCCkAYQEYiUgVobaGjgtEKvE8frg23y3/zHrd3t7Xa7RRBycBHa7rDVYZT2ur2mG2oN1VAnSVYZ0w/6bx+1DnsnF5evdrvHXGYffPDOeHbx4IevQW0camOfHB/cunvnbqvZZIQAoxFEjFIADEa0rnmWZlqDeLUusnxruNWKmo7jSrH5Hegsy+M4mS3mUgMFcJpzbSoIYNjwW62w3x9iDMqyms2m8/k8z/NNFsUPvHa72Wo2gzDcuCuNVoRSy7JcxynKarlcjS5HeZYzxm7deusvfvmLv/roL9966yQMwzIvf/rTD1fL1e9//4+e61rMMloqqbIs52VV0JwQYllMalVUFYLEcVwAkVZaCFEUxY9rEiKEEsIgBEprZQxC8E1oGEBttJRSG20AQBBjABBCAFIAsAEG/Kj56U1maiPDAAOAoZQQTAwQWillDNAII4whRJhorbXRnGuMBMGY85qLWkiJCADIzvNUaeN47kYBSPIUY7JZCBFAG+CylkpyiTGWQtQ118aAqhZGvzGtAQCA2iS+cCXTgqel9Hzf9z1e8yzL81ppDTahfwgwMIBzLSXXUiGCJaZWCDWwkEUt7AkppMhLlRpjgDYl1wJonfNyNGWUEkI0YogRbDGAkRKSK4AZQ8TWiALCDLVqrfNaoUoKgw22qAOYbVvMwpggSowx2DYMEm0Mtj2AoVZKAwMMAQBrqSilzWbEueSCp0WlDHb8BrUsKWVd1QpgCJHt+RoiLoEChtouc6DlONoYDWXYbCIIFCBRt8dcb7HOPC8MAYtzji2DNRZCVAoBbgy2vUbQZEwpxTkfTZbMCR2H1hKmRQ0AsCwLWwGRqOCxBERDQm0/KZbz8cRxHEKIUkYIiS2RcyUhrRU6vbiyqGVbNspFWmqlTVmWSimMCWMWxlgLJXilgWY2k0poowsulVJcAamV1nLDriCYIGQM4mWt6rLSSkqhijzHGFvMStMUAGDbTs1rIbnWb7pOMcZc8JpzrQAiCBFUlVxKqYzSWkMEiWEIbXKoSmsNASAIAgwBBBuyIjAYArQBMb55GAOtjQZGA6AANABCCDRllFm01Wk2Ow0vsJN4nearxXqmpEQQWq5FGdJa8lobA7QBZV1xLqTQUghCqW3Z3W633e1ABIoiL4rC2hTUQbhYzJ8+fRKG3u7OdtSMEEKLZZxlOcZoMhvPV3PXcYqyTJKYELpYzM7PzyGElDGlDecySeLZfFkUuTZaaxhFkWWzuq4QIlHUYtQCxvieDyAUQmRZagy0HWc42DLAZEVuAFitV7PZLElTLnkjakAI1usVn/PhcLi7uyOluLy8SNP1cHuv3WlVdZFkcV7mEBoh6yxPsix3XZcx1mg18rwoijxN4/lUXBj805/cG/TavKpvnlzb3toadLoQK2X4eDLqdNuH1/bidJnnqVam1+ukcfzJJ1edZmfvePenH/6Uc75cLv3AQwj5vjsY9NMsLXm1IcKXdbW1dXNrMHAoe/3q5ehivl7WULu+070MF1Wp2u1+v7cVBGFZ1nESA6Cv3ziMkwXneRTZaVZJVcyWp77vRm3MhV6vqvkif/jwh3id81osl0uI0L/76K+KYnw1vjw7e+35QTNqPX78eLFYSCkxgYyxsiwcxwrDIAgDCAHnleWwvCiuZvPvH311MXll+xBSMVmc/eufYqW0bbv9/s7Wdt/2oiQ/73b79+59EASNxWLx4sWz0cWlFlWn1Tw62Ll9+2Rnt59k69E4c1x/c2I7PX3BhWi1WrPZbDwePXr0kDG6s3Pw1q3bwOj5fBGGke85UujJdMQs2u11tre34nj91dffTidXRVFSSlrtdrfb31Q7IIzLslTaCKm5UHGareM8juOy4kHY7Pe3GmGUrPNG2KSUJXGaZ6XRMF4naZrPZnPbIdeu7Xe73bxMW0mr3NrGxBRlAZFwA+o4Ybvdsl0rSddptjZG2B6azC6VFpyXZaX9MLh+fNuze2Whvv76aZ4jz3OyzJSYpykXQhOLNG1fo3S+fhGv1kk1V7gazR9AiNIqbXZ2A98yxlgO47L47sEXQKNG0AyjoeMigITn2Y7t1JW6uhrXlbCY22h0gLGnk3gyXtfVD8PhYDDo7O3vcc5v3bz9k/d+fjUZz+bz1Wo5my+ms9l4PJvPZ3GcYMiyVNdVwjkkiEFjY+wgrUlZVQYYhDGlDEHIOd80mhVZnqVZWZSMWVKKIi8bjQaCKOe8rjlC2HPd/u4wDBuL1TrN8qLinvE4r16+OH3rrZP2rZtVnV9djdbJmlDMLGvzPLUdIYRQSkhVS4UwRY5n+YHjeBYicLFaJGkSr5Mvv/hScOHY9mKxeP7ihcXodDYVnLfa3aIszy7Oh6+GUdS8d+/tVy9fPHjwZDZdhEFAKIMG+76HMOJ1VVUllw5lBAIgpVitlxBCKVVVVVmecFFejs6kqqNmi8uq3W32hj1CmZZ6Pl/6jud5ftRqpmmWpbngCiPS7w3qutxghQwAiGCpJGHU9d3xeCy5RBA+e/FsOp6OR1dJlkqlLYYZJVrpLE2xQY7r9LpdCVSaJ0pqAKBtWQgiSRQwACNklAbaIIw2xbRZlmCMwzAwwNSiPhgeYIxevnyZpklZFI0wlIobo1ut7tt370eN7id//uRP489PX4x7vZ1G2P71r39r2Wy1Xnz51WfWGObloL/Vj6JgONyJ43w40GEY+V4U+M0obHfaXdu2OK8Ggy5jtD9oa12Pxmfbu8Ot7aFlW89fnD5/9vybb76/fv2IUuzYjpLKsS1jpJQV56bgdclLLtXO3sHRUViU9fn51dXVeD6P+71hp2M/ffJca2mzwBs037578/69t5788M3zZy/Wq4WFrGFv6+6ddw10a5Gvzpauteh3Mt3XUuksTZN1nOW5gXBnV2htuJAAQoSI1ABiwhDZmCmMkQhCAw0EACGEINQAIIQgRvDHjgANNjGCTeeNQRAYgxAEBGEAgFIGbAiaEBGMOOdJlr16+fL09bNXl0/X+dlodjpfXmql2u3mL37508O9G67dfHU64dw0W52f/fKXt27danZa62ytSNnbbjSiQMH6ajJmltfp9B0vqGqZJuXR8bGU8skPCwhMGARR1Nje2u73BmEYQoikUpTRIKS27XmBv45X33z39XQ6uRqd2R7rWE0rBdNZlpdxVqyZZWlQVXWCHa9WWZIvVK1EyUUpT27c2upv+44vhTYGIgwBgFoboDWCGEIstTIaQUxCp9FwmmybYWSgMUZql7mDdo8C6Dpuq9n2HB8YbA2dMZhhTFziIoSdyHdp2Gp0pcr3hoPp1XR5lVBtHe4M+t3Dd+7c39s7bLXa2hgppc1sg4wyWioJANBKn758/eTJ0xcvTh3HCYLQth3BpTGAEBI2Is8PiqoOm23XDwyAm8yYbVm+7zebTYRgXXNmu34YlWW5iUDYthU2wqDRCIKAEmqAUUoiiAjBmLCdnb14FT9+9INlWdeuXfu7v/u799+7d3TtwLZtYIDnuffv3z8/O/vd734X+IHne8AYKcVm3i3r2pQlKbAyWkhpEDYQUEK55nVdTyaT1WpNKQUQYkKjZotSWpVlkqZggy9G2BijkDRg8/UEGBOCMaEEgg3YXSmttFZGv7GEbWQWBH8MWQFkWxRCCCHQm/3AAEw2XAFgtHrDskOAMMJsBiBIsxRiRAg0ADCLIWJqzjEmEELO+ZuUCIBaGy44NXTztlJrY4yCEEK04apt9iZKiDSmrkVRr5K89LL8jcauwYYuIDeV4wAgjBSAEgAg1SpOS6EIoZhgCJEQoirLslYbSIBQUENYCV3LilFpMYaIZbSuuNhwLgixpNRpVhKuuDQYW0IJLmFZa8GlEFoI4LgMM5dRigkRnJc81QYRjIUClVBSCMuyDEJSast2/MCP2u2qKvM8y7IMEYwwEkoLaZSBtTQIGggARURjpJWxHY8xiiCybAsjHMcxAJAxykVdrrPFOu92exBAqbECVEOlIXS8qNVsKq022aosj4u8lFJYk0XUaFBKNdAYIdsNPD9qtnTRLrgU67RI0yxO86ysuNKE0E32Sa7TBz88KYqyEtoIUZSKEJ5VEmOsNeB1rY3BmFIqNn9wQgpjFKFYGaGNycrKaMNrTjDRWvNa2JaFMVJSUcoQRIJzoIzWuiwKozVCaFNnpPUaAKO1UkZtjFtaG4TRZiFRFVdaIbzZmjEAZhPf3xhsCcXGoA1DHAJgjNQKGAMh2Ii7CABo/j/fIwQAAQgQNAAZBJHj2o1G4Pue0Wo2ny7ms/V6XfOCMYoJM0AWZc7L0ijgOp4fBvPFoqxqAxChxHIsJkSjEWxtDVzPnc1mk8l4U+UklZTKxHH68NFjKVW0jrMsNRASynzfPzs/n0yne3t7AIA0S4uiXK/X7W5HSWUAOD+7zPKNIpsprWzLihqZ43i243peAxigte52+hAio9XGENdstpXWmJBmq40wsrL088++GE/HUguhFKHItm0DjZRcSlXXvCjKvMwoY3v7+8OtQVHmf/7kz0JITJDnewCYqi7LqozTZLNM6k0UDkLHtRtB2O21uv225Hxvf6fbbQOlW93I8uh8Ne/1O4NhV3IlZS25nk9n89k08B1CIKEwDD3bprZNO50ot61aVG7gpnm2WK0uLi8rbiyLlGWhtNo/uLa3f1AVZZLErVYzCBqj0SRJ8sBvJHF6dnaxXC4wwlHU2NAdEUJRsyF1tVqli8UMwpbrOWmWLOZ5ujJffvFDEpfDQQ8inMRZvI6ns/l0Pqsl5+vlYrV4fvrMdd0bJzdGo8usSBRQgIKkTD754tOTkxvD4ZBX2YuXp989evTixbM4XjIH17I4G738/uHq+vH1w/0jYiHIgIYyK7LhsO8H4ReffzWZjrVSnus0G+1bN64N+812qzGZj9ZxUta8Q4DrW1s7/ZLnlFm9fm82n1VV0R30ANQKmj/++U++77mejTHMy9QArY0SWoL5HGG8XC5ev3o9vhpxWbfbTYIpJWw0Gi+Wq/V6DQAMwkYQNLrdLqEWr8VivuB1FYVNpSTndRQ1lJKz2cSitNNtDYdDLvTo8kqIEhPgeJYfeHGyzvLs9p27GOuyTsezC0rtMGxXdSUkv7gYKy0og7UQZZVxXkFilMCeg3e3duOVfHl6en42Wq+TqAkQqjzXgdDf2xsIUb46ey6kyMt4NHtVVTmjJKuntuU6HpSgFIpQ4jQaoZHg9emrLM6Wy4kf2oPBdtRoUwsjRKXS2giMUBg2fM8jmN28cevRg4fjq6cIIj/wonZk225/YEXNzvWTG3XNi4Kv1kmSxEkSX1yMZrN5WZavXr16/fq1ZIpSphSBxkIIEF4pgrHreps/yMB3MaJZVqxWMa+FbbuM0aqqjTY/Ii8qzjlCuKoqx2bdTjNNYosg4llSqUzVVVa1guCdW7cPr+1/8dWX337/zeXoQgGObCBFhRFivpXlXJqaK11JhxsLMkcAvs5W/KxuNZpGgZrXURhtDbe++ebb8/PL9Tput1uDYa/THTquDSB9/OT58fFRIwp/8uEHWVHN5svOoMOoVRWcUFpX9TpJLq+JLCmJAAAgAElEQVQmeZUTilzbIRgXVZEXZV1L16WVKLr9sKjSZYLd0AmaLmM2IlRJXZW1LzfAxkAjzWwWho2riysttMMIrxTUilEMAGMWkaquRVnUNM5iKRVG5Ozqcno1SVaxMQZRorShhGBgDEAYU0JYXXE3dDx/MJ8teM0RAhAAijElTColhARGKykQRpQSreHGJIYQJIxiii2LRe1GvDJS1JPp6MmTH+qqYtTe3t776Fdvd1uH0+miqnicJBimg0HvrdsnACrbgetkwWX98Z8+39oadrqdLJOe67bbPa1RyXk1W0DChl5//3jbcbAyYu96Z3jQCB9Rv0ndhkUY+eKzb77++tuHj55eO7p+99Zb9+69W5apgaLVDmezydX01AuD6XQ1+mbphe5gMGhGrc8+/ery4qo/2NESzxbr8WgeBH6z0Ww2/UbUkRq/Op8+ffJ6vVqeHN/WtLnKSVo72Alu7u9cO7jm+PbnX30spCLUcnyX+VHFuSZ6VaxX65hZjDJqtGaMOZbl2BZBGAOEETKQGA2RAQgggqDWxhiBMN5EBzbjoFEaQmiMElITgiDBGCEhN42EECEEIQLQIEINQC9fnz8/fblKFwfH206gx5PTbmdwcvPWr371UTsaGkld1vXtblXo3/7mN93+gEvx/MVTiMz+4b5NfWL8dKWlNNR4R3vXbccNqOth7ELjQhM0o6gZtTudYavjUluUwkiIAJFaua7fbnejqB2n2dXk6+n0yrbxrdvHw62OVvWr10+DwLVdVosK4FgahW0oDFwmhRZAlopX6vXolMt62N12HY8RS2putAIAI0gRgMZgC2GtgZHAIQ6AUEqDKETQSGVs5rktJ/QbCEKCCTQIQeS57s7WEEBIMdTGUEJbzY5ts4pnvFYENbb6N2zb6fe2D/aOt7d2bNutuRiNx2mSYIjDqOH7PkLEshxiWVKr+WLx7MWLa0dHBuJVkgGwKSAilm0DjIXWkgvMa8qY7dqWbWOEKaPSKGyQBgZixBwLICil0loXVaWBEVJVnDNKjQFKSQAhxZgxlmeFFEopfXR07aOPPvr1rz/a39tllNZcGAAIxTu7O9u7O5gQgBBh1Lacui7LIq+qSikFgRFKaa2kkkoDgBAmBAAAIZJKCKUMIhhBz/Ndz4MAxijOyyoIAtdxGKFCcimElAIhSDDewB0RIT+mjoGSQkopldxcmdGPQh9CsK4qXnOCICWMUKKUllIpJRllBsCqqjEhAGgpK4QRRgwhxDmvakGZBRHUBmJEGcXMco02SmljIIJIayCVVhsp3BgEIMKb0gnNpaYbcyRG2hiweckAA4ASQgheFMAYAwGglGCEDTBaSQM2Z/iN1ASUUnVdFWVJGcOEQIg29SAQwk1dpsWYVsoYTTAFxoi6ZswCRmupjDYQGIigFEIbzSxHKA0UItCCEvNCSmW0AkBjwQHHmmAMBBAC1LV6k/yppNZKSgEMNsBIYQgCQug0LaTgnCupNDAGSiiVNMYYAIWQWmutFbMMQkhLCRAh1KLMppaLIJI626SWVuuYcwERWiUlowxjKiU0AEMEKHNsxxeCJ0kcx3GWZUYbxqy6qguS+0Gwac4BWlPGKLUc20rSpK4rKSVEyHY9KUUtBMEYAFiU1XL1imDKmOU4rlaaCylVtjFZEUIwgFKpoiy13FSLGoAMUkBpqbSu63qz0BJCIYBaKcARQlAJWVZis10gAwEwGiIDgdLGphhAYKTcAEeAApgQhOCmLgwiLHmt9EashgZCiBHGyBgtldrgJBACb2iLRiOENuRuow00CgCDEEAYI4ggJBABAIzSqqwqoxVGyHEcx7KgwUmcKSWKqijylPMaYQgM1MoowaURyCCogZCylLWQgjJquw4mpBacy5rLMsvXrm/vH+xu72w/f/58tVpVBbctWxl8NV72uqVtNwCyG03f9RwIDdd8tpxKIAkhSqrZfKGVDhqNOI7zokzSPMuysqyMMZZtB0Hz+vGtIAiFEBAiY4yGmmBmIBSaG4gQNoQSBqEBZr5cu55LbYfZth8G1KJZkVe8yovSdm1mu4TaYaNpOd7VdAohbLebO3v7RZ4+eviw1+97vud6XpbmeZ5XZTUZT7Ms73Q7QeC7jsVw1G4193a3IFLL1ZwSfDk+L+s0agRSCiFrz7eqOr+8PPO9wKI2wbCuM9el9+/fTeP86bOHV1cXcTJvd0KjOcKq240Ojo4ghJPZ9O//r/9Ml7A/6He7vf293Zu3rkEIgNGbRvOyKr784gtg9MHhnlRitV4DoPf3dxE2r16dihpGUffkxv0fHj8aXa4mV8ViXmutLs+n63mVrcHlWcxr3QzB7Tsn3c7gf/lff3d5NZovZsxizWbUiBpb+zu7+zvvvf/eH/7w+3Wx9CzPMDjPV98/e5Dror+8qqp6Op+PF7O8rhQChLBCiWwdv3zxrNnv9FQ1WU9LLQAgF+OryWQ5upx++fUXSqutwfDk5nYYuhZD2EKlLNL5GiKIGFzEI2CgBKbR8ZUxcRVfzC4BMMPt4Xg8mkwni8Vsb39nf3+n02k5tuV77uHe/mq5PH1+GscJJWR3e38+WyZJVtqSYtuzgzJfKK4lV3me28zxem4zDH3bJYyNzs+SVQWhZAz2+tH14/3NCuo6TqvVaLe6GNPt3d7WTreqCmXUoycPv/n22/H0ynbsbr/teU28WgPkIeK3u3tlnRZVIjUq6mqZpq7LbNdmNuHIAGCSeHZ5sXj96jECcjgYHOzfsGzfAFSVnAtTllqrMM0Ql9Vkloah0xsMu/0BNDBLCqUkQLDRCAkliJK9a4dnL1+vV8tHz75VsPRCrAFQCnGhur2AIt91Whhhx7Ytdg0jvV4vt3aGfsPRQAAANTaImSBwAxBIbrZ3tyACEMokyZIkLYvy+fMXL09fK2kuLqevXp4TTJVUhBKbMcooK4sCANDpNAeDoe/7dcmBeYPWwVgSSjYnf631RlRNs2Q0uhS8roocasUgwEABipHnTc8vLqPGyY3jrV5/0R+OR1daKlHVSbxEBFueXdU5JJBhVKuikJav7TIuOK8JJnvDnchrWBZzXZdZdpIW63VeVcB1m1Gj7ziNZhQRgharlXjypNvrHB5dOzo/f376vDfoYkSXy7gs6qIqi7o6fXXuTu1+r2dZpWXRIAwWy+mLF69sB0atoNttBkHQiEK/Ydu2bQAsyqwoqrKoa81FLtZZvFwuGbUiP/Icq1RFtp7Hq7UCptFqljUgBBELaahqXRsCqqquqiTnlYKA2JYW2kjNhYK1wADZto8xqCqRnF/cunPznbtvn52dX16MxqMJJogQgiDQUmopMULaaC0NYxQiBoARUkAEMMXL9cK2LWpT5tBCVtPZFa/Ky9cXthX1epNrhzd/8tO/2NrasRh98MPX3z348o8f/55a/CcffvDf/ff/7Sefff77//sP//qvf+z3r05unlS8dpwAYoIJriq5Xq1mq+V0dcX8t1BeV3ValDF0yt5uUKlkEc+DpJ1kuTao2ertH157//2f3rhxkGaz5XqcZotnL77+6ts/7e3vj6ar5y8udvb6L07D0xdni0Xi+9HB3vHrV2eL2cqiVuB7rusYqB89efT515+sV8tSQIW8X/z6vzy+duvpk1fYo51W//33PgC8ePny6f/597+Lms137933YMiVXqeptrVG8PziUiq1qbloNqJWIwp8LwoaDd8DUlOEbUYxRMhAo5QGykAJIH6D+TLaKGM0IJQCAKSSAFOjtDBKKWUAQIhAhAAAXEiIMKZslSSYWnduv/PBz26cXz7+7puvD3du7G9fR8oGgnh2cOekc/fkPsVuu9VnlqMMAApggnzSRQh5rX7D2Xl+erqC8mfv/jIMfc+3Xp0+TKdXO+1oe3un1+832939wXbgBMt1QgD17MhziBA6ScrReOa6FgCyrAtEKMbq/r07W9vt8fj6o8ffvT5/npdpw2rYAW11CUVYcWUEjqKo4XeypJzF81rJXqvfCCKKmVHKGEQJhAZAAyigwEApNQIAYEg3nDSjIUBAAwCx64QQAKOVUtIAA6FmNgLGSC0QRghBAwCzGUB+lme97rUwHHa7bddxCSEI4WW8Ho+nX3715dXV2HWc/f3Dre0t23J8P2SWFTYazVbL9VzP923HlfoNhrhWEhuDKPEb4XK1XI6WhFI/CBqNBqXUdV3KMLNcArTUIsuzPM83ximEMECQME4518ZseuXRhs6ndJKmWZ6HQeOdd+798pd/EUURgEhqiDCBEGhjXM/d2t6+d+9enMRCKY9iCiwuBM8ypTV50+oItTKMMYSwAYAwi1KKMCbMMhAXRUGYjamVZllRc21g2IharabvulVViLoGWlmMWmwz5EMAYS1rgCCm1GitpNJKvaHXaa2EklIqqVbLZcwraBSCmiCIADJKawMopsoAIXLLsiijiOCNdUcZgKnrUrTJaCEDAYDAIISwMgoiTSgyUiulIESEQIDxv4HUDfgRC4A0xAgBqITSRkthEMIYAYgxBEBJCYAhGDPKtFZaCmgUo5gQCKCRQiotEQSUQryp0DB6AzRD0DCCtORcCWQ2Dk2DgAbaKK24khhjRrDWWkpRVzUwAEEItIQSYIWYZWltRKEII4gyiJHRQFSyAnyTtmfM/jegBoSIEKY2mg/CnEvBk3idWBaFCG7SDtoY9AZzrqWSG9G1qrkxxmgNUWkA0gDXPFNKV5XM8qIsCyE3jj6T5SmjNAwCY4w20AC0WiVlUQFgeF1VZWGUJoTYlgWBKcuirisEAcaoyjPLppQQYwwX0ihJKbFsS0GgS602TF+ICIGMMYwIhLCqSoIJxbiuawURpSbwPQRxURa1klopCzMAIUBGGgGARsgoLTdCnVJysySaDWWbWcYArTTQ2kAAICIbJURrqbXRRgMDAQCbitY3HacAIgwAEEpvaHJSSYMQpcSyqDYaVBWAGGNICDZaAwMIxoxSSrA2wGhj1Gb93rQKMUIZZUwqVRTFeDJTEFiMRUETAJNnWVXlQgkADISAIKaUFpVWSFCCMWWUUFHXlRRVLjudTrvTbrfb48mYcDTcOUEYW8yiFLU7LdcLuBKI0tlsUXOVpFlR1icnJIwGQeR3+iHE6tnzH5bJaracz9cLgikhFADo2K7tOJPpLE4zhAiAJAxbnU6HUhaGUb+/U1X1ZDJBALmuFzYanEuAoe02ITRKKyW55dhaq+fPn7qBNxj2rt28vs13lZYXlxfjyThJ07DVbESRUqrV6QdBkJd8Pp/Ol7Hj+phgalkIEQOgVHoyna2WKwghL4Ws1WI6l0Kwbmd3ZydqBBCAxWKutbAdKy/X69hrNPw0jfM8d2y7KAql9Dt33+l2eha1mpG/PehHUfsPv//np0+fKKmjqHl8vM+F8Dy2t7/1k599UBTldw/0cNByXXxwePjhzz88ONhF2Dx9+iTLsnfffidJkqvZROh8b3f33XfeffH8udaqEbUty5dSAG17jtNpD/udG+dOrMTpuqzruuQ1BzpUgi7niyLTnhvs753cu/ezqqr/x//pf1gnK9ulQcP/+S9+dvfeO0rLoOF7Tc9tuk7TkVpii9qRs328l8ni6sn3QkhjsEZomeZK8qgZpLxe5fmqLFJRp7KoM/Xd0weX55PlIj998frqanx0eHi0t7e7u3v92mGarD/59ONup+l5ttGCMgShSfNMGwggURqsknQ6X2kAIIar0yTLk5oX2MeTZFK9zgXev31ycnR8GHrhYjGbTKZpkvW6/YO9g52tpeeErWaTYjeNy3iZMmy1G535ZD4zU4poXZWYYIug3Z2B5zLHca5f37t1cmswGFiWpYyK1+ssLxfrEaUWgKi31dQ6Wi4Xz56/EEpqA548exHnebMVIexnmXp1NtvdGziYpQVfrlZ5GStTD/otRC0FDTSQK/569ITXZmcnGg66rdbu7s6NvABJUi+X2eMnPyyWdaNxUNf5ar0qS6vT6bTae4PBDjR6ba0ooYEfhA1/uZwBQ3v9bakNIGa1Go/nNGiSzG1YxKXADyOfIQcoYAwgGIWBff+9O5tidwPlBlqOAEDszYUL4P+Xqzf7sSS77/zOHnvcPW/ua1Vl7dVbsRc2yaZEtYYUpZGGGnhmrPE8DCBgAMMDeANs+G/wu60RMIAN2aQHFjQUSbElimw2e6/qrj1ryX29+xrrWf0Q2Xxw4j7dRGbeiAxEnO/5fb+fLyQUQqSlzEpVWq5VtdTrF+aB+TYl1scf3fvJj3/ZOm2PhmOysrIcTaOToxPXd23X7nR79UajVqvyLD85OW632sXA0Q99qaTROgzDgisvhOj3ewjC1dWVNI47nXatWtXaG43Q6fHx2dnJw0cPEEaY4tXl5Vzkk2g8mkDOc6FEJkRQ8qrVMnMYIRhAwIVI0wwC0Gq1BmhwsH84Gk4nkySJMkYty3LSOGu3ekoZKXS5EpZKlcGg2x8MbNuhlFar5eFgKJVOE5GkWZbkxgApVI60UlAIA6GWUhMMHQdnXCRxnvopphhMABcC4qKZDsZJmiQZ5wphbAwcTkZpnBuxPxPWoDGT8XA6nRoEncDRWkFEIIHUoUHFRxQJLkUuLcsalUZplPbOOtEoMsjEWcwwm6nPxFE0icfMRUAjBMkrL7/q0GDrwfbC4pxls8lkqpRBkFBCDQAAAoyRBlobhTESksdpApC2XZswajmWzYjK8zzh48l08crlk+P2B+/fef9Xn77x5hu/+7vvrK+vczX57M6v7j34HJJ8YaEWRf3RpEuIBlAALF959Xq1XkEEdNrd4Xg6jQVjZDASDx6nw1FrMGorkfd6fW1AHOdao3K5sbZ+wXVLq2vrlOLj00PLA8+f32+3DmZmK0oLxmi315VC1Oveo8f30kS2z0bVWrNSapaCyvy8JphOorFSPM3iOM+zPIricRRNspxDjLlSEgDLdRvLyzbzPvz8k87x7nTQmlmsX79+fePixt/+3c8ebW31hqNXXnstrFS7vd7paStO00q5WqtUKmHZd52FuYXF+Xko9Wy9cWF1LU1ToxQmiDCCMJRAykxorS1K0ySL44QQYlu2bbsYYqOBEIIyhjAuupSV1lJKIQXnvFqv1RqVtfWFmUYNQfC73/rDdqu3/ayVR9bqCptrhrZF67WZcqkaTVOjhev6qwtrGhglNSLEIhYLvEurbKY2lySJVHmnffzLn++2W0dB6G98/dLmlauVStWy7ThOu+1+EuWu46+uXdh69vz58+fj6WS2WZ9pVMKSn6WjL+/deenWRdeRJ2f7k0lXa+77VOt8MGwThKul2UppphLO2ixAhvp+SXKTpbzVbyVpsrqwaiDgnMuUM8tzLGakFlzxXCBiU0wAAhoWEQpVRCygJgBBgwAECGhd4Gu1MUJJiig0SCqZZrnSulSqlio1YzQu2KQAjCfj09PWw0cPt7d3hBAzMzNZlh0eHAkhPT90fT9PObOdV2/fLgYM1Xq1qKaT0gghIISvv347TpIojpjFCGWEYKVUMWBxXQ9jPDvbTJOUC4EK8x+EwACljZLyKwQXBABCDQzQq2vrjVp9bnb29u3bi4tLk0liDAwCr7BdGY2MMZubm//9//g//OhHP7p7906313Nd1/E8oUSe5wAY3/cQQkopRhjBGABAmY0J1cBIZTIhpZTT6TROkuFoVFyBWhtGWRAEjm1pJaHRNiNWQQ1AxTaPRgQV4hlBhBE6v/IE10LnWT6ZTKbjkdaqSOURjLmQABoAQCY4AJBSigmBRZoFkQI2BhGGEJlzyrMqumiUMgAiAIyUSkkFgKGIIAQMMEoKpZUxBUMZkuJcaq2UBkDDcz6F1toobRCECCGtlDSGEHyuKDAkBFKCAQQQFgh3YCDSAAMIz+loSp2HzCDCCBGG4DkzQCADMKEQocKDpA2ACFmWVeDUoIEEI4Iwo7Y2GkOBCIYIamA0MMAYpaSQQkpZ9Lgro4rrt2CJFpgNY7TRSmsjlYHaKIMBgggCQkiBQkCKaK0NMIULDyGotRlPouFwWoQuioQ4RhZi5yh0bZQxJslyhBAERis9yiZaKUoxQhAAlWWZxZjt2FmeFQ08GEFKiOPaQjKMschFkqVxmmVSF166YvoEgNFaAwMpZQghCFCRFzUQQIQK0EKWZsCAJEkoJhZjEEBVuAqN0kBDVOh/AMz5CM8Yg6BBhcewaJtCEJ0fLILAGK1BgZVTRhuDEXZ9DyJotJFcYQAgRpgU6XYIIPQ8t9Goe54DEeQ8wwgRghkjQBtgzPkUkWCtNTQQI6Q1gAAiRGCxFWTZk2nU7fZGoxEAzPM8x7KVkgIzwwzVAmIoJRc8zzMOgaEEUswooQTTcTpxXGd2rlmpVIIwsByrN+gHQfCDH/xJWCphTCBEW8+e7+7uXNq8VKs1Hj3a2tk7mMYZRvTS5tXXvvaWgZJa4Kxz9ODR1tazF61Or1yuZNl0Oo1WV9Y3N9duv3r7448+2d7ZTZNsaXF548LFK5tXu93e2VlrPEqklK4TurYbhqVypQwwQhhjShgjlBJmEYRRFE1O2600TY6PT4fDAWWk3qitrq7ZjjscjgFACGFK2P7+Qc55vV4Pw0qSRh999IlSPIqnWS4L7dTrDZIocZ0CRmdlaaK14im3mU0gTuPYtu0wrDVn6xDpfq/9y/c/LTDZru1ijCvliuu4GKKzs7P9nb3AC1955Xav28mypNmcsy3HtlljptxoNEql0sHB7pf37n/40UfKGADU82dbs7M1JZOURxDCUtlPeXJ4fNBqnXz72++srKy6jrP1ZCuO4lJY2ds9zHMex+nS0nK5NNPujDyvdv3qq0fHRxZj9XojDCv9zuTx/ReCfxoE4Te/9Q4iqN09qdVqAGuusuFoPBwP0zymFk3z+OQshgQAAo/2D2eajTk241c8x6llWXZ62n76dPvZ1s5kMvU8RwE5HPWMFs2FuXK9qiB4vrf94N7D7RcHKrdLoXfj5sVLG5fDIMQElcoBF8l4Mh4Mu4zRajW0bcIYphaplqpBWObK2IORwXQSTadxNIrGSysLjmsNR904nnCVd/udJF82ELS7nek0psx68WJvf++42+r7vn/hwma5XD47O/v00892dnY2NjaWV1aiKInjVCpz8eKG1vr46Hhhfn5hYX46nSolzlonw1HfCzzXcyzKhMy6g87pcQtCVK01MGGe53/jG1+fnZvdPzjo9PrMsjCls/ValExOT1vjyUiqPEpGmBliWZ5lD0bT4WTsBbZj2b7jBhavVEtzswHFZWO8nMdBUK/VZi9e8jzf393bHYy642iYprxarTuOx4UABszMzKyuLD5/9qw/aPE0zjJJqWvZLsTGDZzBWLa6x1xOQ7+8unDhwkodAQOABBgY8dtOFA2gAloapAxUAAIAEDDAAIAhRqSoHlEAKlgYW76qzUIINJvNa9du9tofJEmXfO/733v8+Elv0McUU8Zc1zs6OTo8PgiDkEsBCRIZJ4QEQTDsD7VS5XIZqPOw3GgyVdqsra8RSqSUw9FICBHHMcCIC769vS2UdFx3bWM1TuPRdMyopQxI0hQgUC6XLm5cmkbjjGe91mA4GgjBS36QolxTU6tUy+Waa3mTQToexUHJ68ZdKUW1Uh4Nh3meVirBdBylWfLl3S+Pj0+Gg3E0TZQCGDE/CB3b5bmcbTRKpZLnOe12azDsIQIyzpOUGwNqVWem0QzLYfHJJ1HEcw4gjJM0zzhEGAioNDBKSynzJNdhxbKo4zlRlk2S9ODwBChTaVQti4WlIAyDJE0ynmZZPr84G/je0f7hzGwj9MMszpIoERnvD7sQImpZeZI+evS81R3+6Z/+oFSp2r6b5CIXWkhYLtcxxr1+F0KAMZZKZnmSpDFhBECgtK7PVKvVqhf4DrPSafTsyRZUOKw71XqtVp9vNJqfffzZs6cPfv73//kH//wP1zYWfvCDP273jifT/i9++ZOTszPP19duLeU5nyZH9ebNldUKAKbV3u5099vtycnJaRh6v/Odr2dZ1D4bvHj2Is8EghZPYb2UqBxtrG5urF0SIms0Q4Ll9s6Thw/vHR7u+IFVKpXf+da7q+sb27t7v/7Nh4PByAC6sb5+9crNarU5HPY915ltNjq9k1b7OE7H5arrh0617mf50KO4Wql98NF7W88fra9tNudnLM/meuJW7MWVq9/+5tvNmdks5XbgjKLR46eP5lcWJFTHZ4dSacJAlA2nJ4PTFpttNgCRkAiLUuRoZ8Km44ngHEJQr9ZLYYgRPjg+HA/HVy5f2T88ePjwscOstbWNG9dvcCkRxJbt5jnXubJsghAimFKHKKOZZX/nd76DMbA9hpAshzPra7f+r7/64ePHW92ONHIAZOXN12+6bsC5ZlYpz/Neb1itVC3bVkYVVgepuecxapenU/jg/osv733huRWtu0+3jt/+BrBouVRqfvjxx6PJZP3iBdt1HcdZWlqglrW8svT221+v1UKeJ4+ffPH48Z2jnf2PP/+wO1qCIBuOhr1eL84i1wt8rzTs5sCcWMy7dvml1aWLszOLrX6HILa2tnZ8dDKYDspZ2bM8ZjNjNAJCyAgAjG3qezaAQAGhjQRGQQgIQ6CIeQOutNbaIIQRQUXQAmoNlMnyFCJkWXYpDABEGoAkTbIsC/0AQ6q1lkoBA1zb/e7vfxch3Gq1XNdHGJ+dnR0fHQkhKWGlcmVhYaHb7UVRJGVmWZZt2eUwyPOcCy4lJwSGoV+k2BFCxLG11lmWtUdDAKHvh0EQMMaKbj4AgFagGAsXagUhdL5Qlgozy6aUEmxZVq/XsyxrMhlbFl1ZWfADH0FgDFhZWVpeXnr//ff7/f5kPF5aWpydnfU8r7DCYkIYpQCAonLPGMMYwYRKrSFUQgKgtdRaC5FnmchzCCBCyLbtIAik4FrJYgRhUUIwhhAYZDTU5nyFrg00CCKhpDaSEOR6vtEGIdBut3KRMc2wJAZIhLHjMX3rswgAACAASURBVD8keS6kUoQVoBGov9Kaugi0fBWBQQhqY4wuql8gxBDj4g0ttEIAEIKYxRCyip/QBYMCQm2Mkvqr2D8uxB+igBLCGON5DiEo5IExWGtMCaYEFRbWQihyoYTgGBNK2Tn2EMLzRhqlMDoXlYSSQsAAAJSUUnBgDAAYEQIB0AZoqTDGjDDGaDEgghAZBKEx0Ogi5YPQeZOSMkW1h4IQAogwwhAjiBBQQAOjjFS/bcBBhRAghTiDRkGggDmPBmmhMSaUYsigUcXMC587RQsdqBXEFrWY53lKKSF4liaFMpSC8zwVIkcQpnkWt1KCEaOUUWrbtuPYjuMgBKSUGRdJxpM0lwYYgCAGhBAAgTFGyvMrGSFIKXIc2xigtWEYF8EYZZQUMsnSMAwxpXmWKaWUFgZpcH5uEUKFYkHF9VDQXBBCxfyzGCIVoAcAACSYMXp+JiEUXMRxTAnFGFNGMSGYEsuxtdFKy3QSS0kJRSsrK+VKmfOMYIQxZoxAY4ABGIECR6aUElwoIYoiUaNhmufGQNt2pdLGmDRNjDEQGq21ZbFSyff8puPYlkXzPIvj6XA0jONpgRaQSlOGao16o1FfWVmGCA2Gg8dbj3v9caMxv7FxASKYJBkm9NVXb9++/Wa1Vv/ii3vPnm0zyoIAlcJKuVKBCPV6AwDVyVlnf/eMZ6BSnrUsy0hiLLq2fGFjdXOmsXjr1u3lpYvAGMasarW2tLRSLtWqlRmMqVKScz6dTJTSUZSUKyXbcRDBlkUZs5hN8zxLkmzQH0wmY0JwLnJKiQFgfWO9oQylbDQYSS4b9Xo5rBQ4xOFoOBr1j1WOkaEESakwpp7r+a5HAD3aO2rcaty+/drVa1d3t7c//+yzO59/Xq2UL1++cPv27QsXVivV8D/+x798//1fJtG0Wq24rttp94MgmKnPBX65VmsgxB7ff9brHtu23+30+v1Bvz9U0niet3n5qtZ6MBxsPX/WmJn59//Nf33v4cOHjx4+evTo4aOHw1F/dq65trqqlP5/fvifbt64+af/7L8Ig/Lxycnnn9w5PmqlSdLvjSzLKm4Inj/iUt754ovVlZW1tXU/LEklLIstLCyXqwmXOqyGlUrlpdduPHh0H1vmX/2bP/3gww8//ewuZaBar6yvL9muk2Rxt9/Z2FhlNppGgyDwppPRT378N2EYYowPjk4GvVE8zRmjeRrtbvcJAZ5vU4Lv3r0znU4P9g5d2928ePGPvv/HWSqPjk4pYt1O7+T4JJ5EEALfC9I0oQRZlrOyvHxhY/3S5cvHp6dbT5/1uv12bzCdxpcuX0YIHp0e1eoVhLTg6Xg4GI37STSdjiZbj55+461vNJtzjuVnibSofePmSwgBY5SQEkA0N7/wyquvbm5uNmdnn794du/+/e2d7UtXNuvlEqZEKNHv905aZ5gS1w+8IIiSdDAaSSnjadQfDA4PDz0/KFXDueZcnosPPny/0ZhZXllI8qllsXIlXFtbU0YMRt3T0+Pe4KzTP5ubbyigj4/PCDW2S7j0vHnP93zOs9ALPI91Wq00wxiHjUaTMdzptfYPn3T7nfX15eFor9c/KleXZ5rltdWFRrNcLjsWJXPztX4XROORlAZCFSejdrsz6HcAkIQQhJBlUQN1nEUWtgmwoMkhsApfQ1GabADSungwAAMwMBiAol4CagUMQBBQBCACCGCotdYKaA0atZnr1+Cdz+8ZAEi5HGotDJDf/Na3v/Od71y4cOGHP/zhj374I8eyhRAFyh1jTAgBBhR3ruJ54/t+Eidxkuzu7Tm2ZbtOt9vN85wQcnHzUlgKp/H0xc5ur9ff3T0Qiksl/ZKHIbYoJRZ1LRcDGk/TOI1tm2lueCYH2bh93CEIr69uKKF7057tEpbieBIz20qidOvRVsazaq381hu367VGztODvb12t2M08F2fc51zCZSxqN2sN/u9QRwlq6srtu2UwpIByra4Z9M0T3zPCv2yazsQAWigkTqJ4jRNkywzAFXKlZzLOE4hwtVy2Wk69VLVtx2M8DiajqaT0XiQcVGqlpvzMzPNmh+GuUgLlnyv1+m2u51uu+SVIAW9YRdoQyEhDvMc37IdAwC1WFgqJ5EQHMw2F23bQggppUejcZpOKHXSNI544vkeRtSxXebQAizUnGlWqmVlVDSNp6OIUT/nWafTf/Dgwfe//0//xb/8F3/5F3/50Scf7R8839t/LvW42zvp9E8zPtl6RheX55rz/s7O6Wja7Y/lL38tSvdDAAHFLufTg4PtNMu14Y8ePbIdihDY2NjodYe97thiTrcz+OCDj6vlOud5q3Xy5//239y4dum4XcnSmBDARWpZjAvx4MHD4WjsOz73dBDULl24duXy9Wp1Jkvlz/7upx9/+lEcTxvN8sbGarnmKpNOpwMN8tW11e9+77uff3o/TsYSTHePHjHqUUqubV5aXVmKZK7Gbdd13/3DdzPA7zy4+3T7SXXYMgYKISvVyuuvf+3Fi+1up72xuXLxwsbc3GylWjHG9KNBd9Le2d5+cO/+11752q0bL62vrB+1jp883jrrt5cWVr7+zW92292jk9NPPv1cKb28tPL1t95mjFGKBTeUAgxBYYdwLduxbCHyTKSaMAOpMabZvMjYzCsvvXx6fNrr9D/86IvNS5fX1tazLHXsoFqe0UbmOc94Wuz1G6Mznk6m49PT4w9/8+HDx0/e/b1/8u67/xRC9Mtf/fJX7/+vXHEN5OrG6vzS4szMTKvV/uu//k+v3r792u1bn9/5sFTyLmysLK/Muf6r9RlvNB5ubU1XlmcvX7l69cb1vf2905PO8VG71xnduvna66+9Nh6mz5/vdFojYyAGpNvtlcLQaPOLX/+9Yzv1Sm1pcblUqjjU5VIjQxiwzksQoM5kqrVilEGAgIFAAy21Vsa2PQRJUagJAGCMjcajOEmMMb4f+EFAKEUAIACEElJLrXW5VMGQYICF0hCiK5evJUkymUxKQTkMSoRSSlgcJ+3TM2OM5zqWbX+FxpKlcoAQnk4nzLIYY3kuoihK4yQIAtd2SkGYZikw0LYdCKFWGmhTVLhiTCzGLMsihBhz/uY5ZEspnmVayclkIqVcXV2dTtM4jnw/YNR2HSKEMgYQghcWFtbX1x8/eiSESNNUSo4Q8jyPMcuyGMFYCamK32wMMNooCQAgCNiMCqWUNhYlRhEAgM2obVGLEQS0BEpLYLSWUhqlAQQQA8u2DdBcccWFBgBqkyWpUrI4BIJJ8fgXgsdpHCWxkgZT6jheEIRJHnOhEC5W2xAAUOzfSymLlpfi7k0oLRbuAINix4u5LpZS5DzLE2wQgaRUq7iuwwjNeaa1MhBIrXMuoijmnGulCwS4MQYBWFANiyJV27aNMUVKBCFYbJVpDZQy4KuiGSmlMefqkRDi+34xpVdKcZ5zniFQgJ3PH28AIEwJo5SxwkyEEULnuEmt44SnafRVowcklDmuVy6HCGOAoQFAFXQ5YH77FxFCCKLC/nT+PQABKMQHghCg8xpSpVUh6kw0nR4fH7uO49kOocQApYSBQAKEMMZSqjTPkjT1Qp8wCiBQWnEuslxgjBEC2gCpgVDAsgizLAQgKYK3lAKEcqmy0URKqZQyQBkAXD/w/CDnfDAaF09eCCGCGGOstS4+HCEEAKiU/koiGkIIgDnEGOLCpqUQBMy2MQUQFYcI1Xnqv6ibMhBoDfVvWdkQQgDhV1U///8vRJAbeJRSCKGKtZAiz3JSAMUhAEBjDH3fpQwj9Fs+vDLSKK2N1vIraXQuuiixbZsSCgAEU6ik9n2XUmyM4jLTSiME0jTxfd+yqsXpKhYb5UppfX3dAK2UzPP89PR0NBpduXLFtq3xeHxwdMQFL5dLm1cuX7p0aTqduq6vNdjd2Xnp1itXL1/7+1/84/r6xl/8xX/4n/7n/6Xd6X3nO7+X8/z9998/OTtpNuuIoLm51XK5KYQYjUbxlEeRePTwRac9vn/vKUK4Vqtf2bwcRXGvO06Tp+PxuNPp9ft9zjlGuF6rLy8vr61tKC2VUQAAzmWeCzNRk8no6OSwfdaeRhNCsDbaAH12drb9YltphQCuV6ulctl1nOFoOJ5MGGMiy2UuHJfNzjaXV5Z6nV6SpBgRSq1SCMrl8ssvv3zz5s1GY8a2bNuy7t37Ik2is7PW//6//cXm5saf/et/+fJLry4uLIxHwzAMjTaPHz0+OT7b3T367NO7EKCdnb0Pfn1f5PnVy89sy6aEEUIrMxWEyZ07dxozMxcvXXzzzbfW1tcazRnbc5dXlt955x2IULlcWl5aXllcoZCuL130PM9xnIcPHv/De//w85//PEvVu++++9/9t//esqw0TU9Pj9udzsnp6f7h/uHRsePYuciKmSGCkAvNM7W+tg6I+dv3/rMQfDQaPd9+9sYbr//bP/+zo+ODbr/z0acfvvn1N8NygIjZuLheqX7v3/27P996tnXnzufvvffe1pPHAIBKtTHbbLorwenpabfbiaLx9//wu77v3Lt/d2+vnaf5wlzj5vWblzevYUIvbKzeuv7SF5/fm44iz/M//PDj9bXVP/sv/zUm+Ojo4L33fv7Oty595/d+H0J0cNje2TnZevqsUq/fuH7rtH2mNK9VKqUw8APnwsXV/YNmq3UKlZ6fm19dXi2XapVSdXZm6eSol0RpFOfLywsAmd297Zdvv0Yp/fGPf7z1YrvRqJfKJdf3m/PzP//7v59OpwihVutMSF6qVEaT6c7BIec8CPx6rbq8shJn2WA8LpXLUsoHD+5jjFvt3v/xV//nxUsX52ZnoyS+ffv1G7dupnkajcZRHEkjFleWbr124zcfvr+3v5Pm8Suv3nj55etXr26+93f/+JO/+cel2fLN6zdvXnu5XKvWsa+k/Q+/+Lvd3ZPhMDIAWY51fCKvXLlw/fr6zu7WZDRst6322aHrMtdhd+/ezZJscWEh8MvVskMoaDQqFoODwWkURUmcUMw8e9qn/cBhvuN6NjUaFY8kUKTYQFErpoFBAGCt8Tm9HMGv7nUMAGWKhQjAAIAsBQjRSsXDCCltyF//zf+7t7fnh95Z6/QnP/vb8Wjc6/U83+0Nuwhiz3eFFACYOIkQRRQyVfjZEYQEW54jOD86PTFKaa0QAghCqWWr0xpNx5wLwQWl1Bjguh7EMM0zTJDvlSCE8Th5/uR5p9+1bat5cYNCp88HR3unGCvPpQd7hyKXSZxBRAI/cJg3jaM8zbMoM8gMzPCTjz/fuLBWrZbzTE7HyaA7YtRyXb9RLY8Gk6lIKGXAQEqYEiZL+HSSKC39wKnXy47HGjP1SqU2jSdRFCVJlOZZnvMoSnLBCWW2bWuTA5AAoz3PXphbfPWlW9VSJcuyaRQleaa1Om232r3ul/fufvL5J1JJKaUfhOVSedgfWZZ1+/VXtNDJJA5993j/ZDKcOMxyArsUlgDCWkMu5L0HD/MsF1JNe0MIgOu6giutgMbAcTzP813P0UDmPMtlliVZlmb76PDsrCU0T8YZzwTSiBELIf34ycM4ie7dv4MwvPXK5lWxurI6t7Gx/I13br//wXvPXjzEVFXrTqXmH57kYdkwy6JWJBXXGpbqwcaFtZnGhf39Y4TMzRsX+4OTTudE8IwxOTfnzzcvDvv51tbDpfkL16/d+oPv/sna2rLFgvUlW3FJKdnd3To63jk9OxmNhq5brlYXLOzOVudevvFKuVTd3Tv8q7/6vzOeObZljKhUSrNzDb9EhaKWo8tVZ35xPijbG5cXu51Be7Bf4lPXLWFIHzwfvzh85rpeqVQqlysWZXPLc9//4+/v7e6dnR0DAB3HgUh+8umvsyyzHRtbpj06bY9ONq9ezkW+vbPT7XbSOK6uVA+6B4c/PxCZci0PQvybjz66emXy+tfeqM3OZlweHJ+1O91ub9xuD95+++1LFy9CCIpnsVYaIWi0ieMpxMi2vVyqo8OjL76816g3lxbqW092FxeWN9av52nuuiUhAKO+kmI8jAjF1CK+V+IiP2udPnj45bNnW6PxcHFpnmcCG/LJx/cHfXFp83Kp3GSd3t6Lp9//o+9+45tvXrl6xRiQ5jFzsAb5zu5TTExjprKwMDOa9EUrHw77XkAd16XM+vSzO4eHh+NJmqdCa+g65Wplvjm7vLvz+XAwDfz+9avXZ2fnKCPt9lmv055MJzVa5cBpDY8ETGuVOiU2hFpChQACQGsgch1pownwMSQAYoKYhEAjLXQexdNoEhsAsyQbDEdaG8dx6vU6AEZwTgh2bMuilEuBILSYE8dJvztonbaznCOMizFIyS/VKnVmMYjQeDLRSiaUlEphWCoFpTCKEi2VbduEECElNFppRQmem21SygqClpRKSmEAsJlddBGkaTqeTPIsE0KeY8GlEEoWZjBSjJgRYrYtGdNKSaUIpZxzSqnnec+fP5+MRxcvXiAUAwCyLL9y5crXvva13d2d4WjEBfd9rxSGnuelaTyd5qhIeCghhEQI2QgiCBlljuUyYkmtpZI2o+PxOI7jr9BeiDFKENREFGxiUzSwSDkcDot6JoSgxSiwHaAUBpAiDIFRSgiRc86lMWXHhQhmOc9yLuJpLpU2QAOjuDBaAwWBAVqbosgSAAgQtm0MCaW2gxEBEGijhVAAGEqp0ZJQCgnECNqWZTuOZduUEAOB0gpAgLQCEAkhjTHc8IJqbIwRhT9MGwMMwVgqZbQudpohBBAUvqxzagWlzHX9OI6K8ddXzZ60UJLGGKVNziXB1BitFAcAYIIZYxBiBRFXBhCIMLFtO5mMo9HIGJ3lGecZxJgQBDCCGEACIYHMYZgxREnBKTgftXz1Zb56cAIAtSxGTxABeF7iZAzQGhSzGqOBNhiz0XCqtYrjXKlYK2U0oAQXkQtjDDSAEUoITfO8Px6jc/KgyqJcSckYdRw7LJekFEpKo7VQQGkpuIYImCINJqVSEkGICXEcEgQhzfLJOJZaKqkMMJZNGLMZY2maFrzsolnKAGAxZtkOQohZ3EBIKdVaAwgc3/M8lzkYQmOMVkpzLoQQeSak1Fqp3wqVOE6UUpRShAohqs15oanRRislpJQWY9V6HWMEEfBDH0JQeOe00YLzSQQL37JjW57rYGSgAcX9UyulIUQIEIwJxgojIYUQuVSSEEopBdAwm7m+AzHgIjNGU0rK5XBufqEUhsyiSuk8zyaTxBhNCHIcBxFkgM7zPAiDRqPm+y7CyNLuNIqVUouLi2maD4fjNM3L5SqAsNfrP3r8KMs4wkgIubOzO5lMj44Of/rTn1y+cn1xcenq1esIIgDg2282p5NJEieO6/R6vaPDQyHkxoWNd771TpqmWmmLWUVJGiMULkFjQNHXWfSwCaG4yAjBABplVJameZ5xIbI4MxIGbolnMs3i4WhIKK6Uy1CDMAhnGg1tdMaz9lnn5ZdfbjabP/3ZT7SQ1UrZD2yM0NnJaZ7mtVr92rXrjx8/OTk+hQg9efzk+OCoADlMJ2OIDMEojtm1a9cvX76YRvnczHzohU+fPZlO4l639+TxNgSwUqlubW13Wr2nT3cwAo16rVSqvvXmm34QPnr4uN/rIYi+9sbrCKF+v//rv/wPGxcv/N677y4uL3u+/+TJE9f16rWZhbmlwWB8dHB49+4XS0vLy8vL8SRXHFrICaqW73iTQdQf7U+jSAjx6PHjo5NjZjM/DBzfi7qJ49gzzebs7GwUJzu7u8N42J8O4jhqd9q9Xnc8GqU8nqSjT+9+2u60XNe5dPXSaevkk08/fu32q2Hon56eVuvVAsKOEQ6D8JWXXnZtX3DVbNb29/e3njy8f/+LNFE7O53FhfDitbm11fXRYPLpJ59cuXzjZP+UZzJLhVbGd8M3b7+1vLzoWP7i4sKljc3NS1cWFhaNsvqjUa8bjUdpmspFr7S+dgkTdtI6Ojw4lvtZtVa6eevqlSuXL128sLez3W31zk46q0tr1VLDtXzL8j234nmlaZweHO3+7U9+/O7vv3vl2tX6bLPdbm8fHJRHYblamV1c5FodHx2dnZ015xddz6M2m0zG2XiysLBg25YhjGvg+uHCIu52uxDjcrU6GA2pRf/sv/pXm5ublm3ff/BgOB78+je/klJIJSAyC0tzru8AqN54/c3NzUutzpnr2dFUnLWGl69eW5xfHHY6R4ftB1/8iBD/1s3X3/nWu4sLC61W//M7XzRn5hEunZ20Br2u45BSWIuj6O7n95JkYlu4FHoQgiCsYMy+vPcgifLF+VUAgJRCymRxfm5+YTaJs+k0rlehY3uUkDidUuwRbKECGWMgOK98MxAgU0x+zfkLYYAxBAApLbVQ6CuIiMhAMfpN0nQyHpNJNFFGQmPiZAoRGI9H2igv8HieAwMghEojIUSSJrblMMaKrUqldZZllFJmWdPJ2Pe82ebM/MIcgmA4HA5Go3a3k6U5JsTzPEwJpQQhBCEGEKAiNsnBdJTmkVC56Zz2tTF5zCWXGqlE62jSp4hQyqDBlaC2vLTy6PHjaBJRjEXOJ1mWx7HvusCAeBwZoSlhWcKVSLTCIpdSaiXynHMldVbKLGZVK3VtBKXEYlYpKDFsx9N0OJwMR/3RaMgY08YYZQiiruVYxFLMWIxJKYXgaRZxKQwyhGGAjGXTsFwLamG5W370+PGkM55GU4Qxl/k0Ggdu0GhW1jdWoMYyF/E0rtYrxweH/X6f69TgoNGYyVI+GIzyPNFGO64zGQ6yJM0yLwgCy6L9bntufmF2fk4InuYxhICL3BgDEMjSDEDDLOZ5hBGVJ9z1vFIYup41Hk0+++Tj3/+D37ly9aVqrXLvyy+ePJ0E5deCIKhWK63O/s7uU7eNo6gDsaaWk/MxhK5t+6WyOzuzVi1d7A8mjKIrF5ff++XfHB8/owRlWTaZJKNhEvrNzc31QS/O83R1dYVZVEhhWYQxB0EyHI6Pj8/Ozk59PygF1Xqlqfk4cMq1Uo1Q23eD1eXVo+NDLtL161dWVueXVmab86WwYmNLn50dj8bD/cPnvf6wOxh2uoP5uWVfxoP+xHcr1cpMEJR7w4HWO1qqTrvd6bYWF+Zuv/ry2tqaAeb05OQX//iLSTxmFk3yccrzVGRvvPX63OIcs1iGchzSWrlWYkEyiO99fn91eX15aaFcrU6i6fu/+eDd3/0nGxcuUer+9Cc/29vdPz4+c12fYHJhY1VIpbW0LCokFyJnjGmj4yjaPTh6vrPzYns3SfLpePqPv/jl2sr6rZsv3br5khCDbmewvLzse47vY60BhAgjZDTvdfq/ef/jwajXmGncfvUNgt12a+yHtW5v1Op+yEVSqdW/e+l73/72O0src63eyd7Bi7PWEbMgQpLzqTEKQEEYXF5eODk5+PLLFzdurm6sr1y+cv3xk73t7S4wmhLLsQPPqXa7k48/uvvs2V40TW27Vy5VCWOua42mw0xlYc2rNkI3ZJNJP2lPBlHXdf2SV6n41cxIDQSAClBNADIoP24dtjo9niqbeUFQLoe1eJKenbQhwGmaDQcjRq16vdFsztm2wxiTQhaLQ0opMEhy+eLZ9unpWRKnM80ZjFGr1W7U637DdxzHGKONmW3MQG3G4/H+/r7neRsXNpI4SdM05/lwNNLazM/Pj8aj6XiaLC7Nzs416nXLsQUX49F4OB4lk4inuRf4GEKVcy0VUCpP0ygqwvfAsuwgCBzbJpQYY4QBAADLtrGUAIAsz33PtW37+fPng0FfabW2tlwulQiGL7/8MsYoSeKjo6PhcDAej87OztI0VUo2m82LFzYmo1ESF5g1gyDUwKDilgxBsVzXShiljNY8T9MkTpMYY4whJIQUO+XSCGC0VKbAhQGgqWUjiKSQxT56sabXBVsWI8uiq2vLtUaDMmsaxVkulAaeH3AhTk5Po2mcxBlPOYAIYYwJwJgQxjzfc33P83yIkDaGS37e72KKGY90lQ+MAsZkQqQ8V1pqqb8CfGGlNOc8z3MhhEGmGFNobQqEMTCAElx8SCml4Pm5MDDFv9cU6fY8F8YY13Xr9XpxaJZlxUk8jSNgIBfynH741Y6+AYgrwxWHnBtjMCaUMceiPI7S6QQCLaUUSjk2xYwBhKTW3ChuNCWYMqYhBAhDhDDBAGEDoDa/tUEV3ZxIo2LKhHRhkVMKAIMwggDAc92iFCCGUC0AgApiSglFEAKjpdIyTQghlDHX97jRPOdCCEKKYRhhEEopEMYGoaJmAQCEKcuzTEpRwAwpJYQxRJRUUikljUlT3usNi1bTwA+llJPJRCsjpSwGWQAArQ1E2LJtCKHn+6VSOed5AXMTQvA0k7pItkDOOQDFTMZIqQplWKTmISgWAVprJYuI11fvGGMwRpRRRhhGljbGsq2wEsZxHCXRue4yGkFIMIYIKqUwxq7rQGikzIXIC/y0QqggxWOMEIAGQmM0Zcxy7GkU54ITRqlFLWbbjgWgynkGjGYW9XwXIZDlaZrFWhutlTEKIgggyHluhNFGa60Fz0dD0e12AQRS6ySJZmZmrl6/BiFcXFy8fPny7OxclvHjs0673bn34MFbb359Mol+/ZvfWLZ18+atzc3N6zduzc7OaQ2iOMlzQRiLplEap+VKOByOqpXGeDyem5uvVhv9fj/PcoSIbbtamQJ7DyEojh1jTCkjRAGg0yzVRlGLOLbt2DahlBCyafRLN28VruBJNOE8V4Lff3h/OBwggMIwUMqXmRj1hiLNNVdAmTzJZJ45rhWUgiubV2r1OkIIGCM5T9MMGai4TOLY89yFhcXxeEwZqlTKYVDpdYcvnv70nXe+GYRerzc8Pjoej6ezzcUszZNpmk073e6Ac/XP/uSP3nz9a2vraxTj4WDQaXfDIIQIMts+Pj46OTmZX1i4cePmpUuX9vf3W+32dDo1BpZCCRSmyIKGjvrT7WfvK6WCIHRt7+23v7W/v9/r9j/44MNGszGNoy++vNvpcj1ecwAAIABJREFUdaQSjZkGgAhhAiCaxik/OU2FMEYLI9qnHULw/Px8b4xylUX5dOdgh5v84PgAE+QGtc/vfN7rdZ89f8ostrAwp7VOoiRLOUH0jdtvbGxc6A8GruuEM+HO7s50Mh300yQ5m23W/+B7b/oupZQArV3bNhSN+gOeaYTY19/85nAw+uKLLzc2Ll7Y2JipN0thxXFszw873cHz53e3nj679+DB/sHp3NxyszHHufS8QEn14MGDl1+7eeP6ja+/9cbBwe7R4UG5VD46ON56/Oxw78SirmMFr9y6Xa+Vh+O4u3fW7p2WqtUky5M0u37rFnzy5PHjJ3wwOO10sjzr9XramLBao4xlQnb6A2qxRqO+srYxHI46vV6ccQQgBLpaKiVJ/PzFrlLKD8LFpeXHT5/2ur0nW1ucc8popVqp1SvVWiVLc4wxtcl4FPf7k8ko3d0+nJ2fffX2W9DoI35wd/uh4bpWWbGsMEvB3TuPxuM0z5Rr+StLa5VK5fj0NM9ToE257PuOAzXtno2VDUq+Nxz2R8M8napKuTnfdAOvhAnJ8+TwcPf0rJMkvORXtLK1PlTSn6lagdtQSgvFMaIIIVOUwhY0HAgLS9g5wBGBoqNMytQAWdzkCLYxJoQCac4RmQYYkuaJ49me60ZJNJ5OCCF5nmdZDg2wmGVZtgZAA4O1wpQgiLQUBgAAoTYGQoQxIYRpo9M8LSCFcZZJrQp7LEQFYR0pZYzRFrW5EHnCbYdhTDDANnZ5lh9sHzPbwhiVw1BJrpUgBCODtDBC5j3TU9xMR5HMNSRQa+MHwaUL637opVEaTWPP8WrVeq87nIyTQXeAIfH9sDHTLHwFxug4SdM0VkZBoO3Eqlaq0KA0yQSXwCBGbaWUkEII5Qdh4IdKaaMMxQRowLO8024fHOwhCGZnm8qoJEtAZKhtBaEXhF6S+wAZbTQh1GIMQjWNxofH+3Mz89RiOlaLa3PVRqnT6vCUK6l7w5aSRiOZZTyL02iaCJ0DojMeg0hhhCEGGU/6gw7POYDGQKOkQgh7vo8wwJgGfqgVkFxlJBc5T7J4/cKC7aJ26+yss7e81ri5ePH0rJrleZanGGPLcgghaZpoY4LAqVRCP/TOTlvDOPU8vby4dHHjCsWN5kyTUtRs+JuXLkVJv9U+7XRGJ8ddimPPKc3OhK++/FK1OvPk6SdXL1/E2DlpHX/48fv3H9wZjvpJLI2yoPF77eTscGs0jOKRWphdg5j0B4MkTjfWLzSa1UojwFTlebb9ooMtDana2d2ZRmNMdZ4LIQ21oFRJksJcZnxscmGo5VEMeJrzPBeZCBz/9quvXb18ZX52FkLw/PmzLz/7vN/tjAZDA7QEKpX5bz76zcbmxrWb14N6gAAcRxNGqF8LX3/7dQQJZmSpvvRsa+fZzva1a6fLC6uN5uzvvfvu4f7B7vZeFMUnJyerK0tCiDzPjLHTLM6ypF6rTsbjF7s72/u7Cc83r6xnaY6IuXbzcuu49ctf/UO7ffbqK6/dunbTdRilGEEohIYGQgPzVIwG0elJNwi95YW15YWNaCra7dE4zpjt+CU/53G9Udq8urG8NoewGo3bp+29Xv94ZXW5WqtSSjrdDsFGS3Fy0ul0zggxruNByHq9seeFzZmFs9NWlKo8zQnKRAYxcqWAJ8fdTmtw8cLm2gVokPFCjzCojTjtHe8cRWma+n5QCkvTJCn5leX5FYghQEorcXiwn0ySWmWmFFYsxwMQdTqdpy+2K2HNIh4CNE9TYGCpXJVcxXG2t3sQBL4f+J7rup7rODZCOE2yQX90eHA0nUb1WiOJU2O0zezJeBpHiR/4lmVTxvIs8zzv2pWrn04+3tvdefTooTHGcexGsx5HqRAijSMhRJbl3U7Hd/1qtTYz2wx8HyMUTcZJnJ7xE9uxCaWS8wILJjPOszSNYwgghgBoFxkDtVFaci6LehYhhFLKdV0hpVKSCz4aDYfDAed5pVLu93tZlk+m0+s3bly7do0x6vneeDQ6Ojr84ou7rbPW1tNnjWrFcRyjNUZIKZkkaZFoj5MsF5znvKDxQISTOO73ukpwQkiRPAamCKroIlUeRxMtJUIQKJOnIM9zrSUhNI0TLkWWZXEcY4zW1lYvXrq4uLQcVipSai5FzmW9PtMbDN7/4NcAI2WgkgAahBBBGFNKmW0FYVi8IEJKa85zCKExWkiptDRamWIfXfA8z4Tg2gBEMQQYGH1OghYq1YnkHGBACKGUEQykUlIUUUpkACr2yAwoEtu4QMYhhJhFBedxFNu2XalUFhYWCiQ0QiTPxXQaF001iFANAKHUdV2MsNZGCCmUKtBeBkAlFRecAGP5nuTcAGCAAYQajKUBmdJKaYkxcX07DLhUhQkMIgwghgie+8sKPBoABiDEAAAIAGi0AkorqYq62HOagJAS5JkBcSYc2/JKjmfbwBjJ8ySOeJYroyAw6P/j6T26JcvuK7/jz7kuvHnxvElXmeXhC+QCwCYBriZFatq9NNVIQ30GLeljSC2NWpqwxWY3m2BTJIAyKJtVlVWZlZnPx3vhzfX3WA0i0TGM2V0RceL8/3v/9nYGWpOXhbIWEwIRcgBY4AilmBJrrFJGSY0xqjea3U53uVrEcZymqQEbNzd0ADsIN3VIzoHZfEUJCXyv3e4Y44xxSZZJqRjT2ljrAMYUY4IQRghx4UX1Wj6ZKGuZEAYAKCUi2AJQKqlkDoCBADj3Sgp4xeM4Z5wBzmxmN8IoxvgVuGIMxohxFkSh73me4BsKSDsd1IPeoNPv9bjgGCGjNELAaP3tN98qKdfrVbfbEYKDV4ncYBPBuLECWueMM8Y5igjjHBa5sw5TYrRRRhZVWSnlEPACL/AF55QxghFUyjr7KhQbwE0idmU2ChcAEFhMcBiFaZpOp9MwDB89ev0v/vVfciGsNcOb20rqvKi++PyxdW5v/4AxDlHhgPujP/7jnZ3dk5OTOE6llJSKIIh8D1jnPObDDvIDv93q9rr9vMgppVoZ6F5FEWzSIwimG8DGWiBllRf5JiTd8716IyKUEIKVUsZoiCFwwFkb+j6hhDKqjALOIQgePHhQloUDdjqdXFyc317flFmGIWAYd5ttz+dJti6rYjVf6R1tpM7SfKu7hS1+8s2TIs095h3sHwy2tqJadHFxPptNRjfj2WTKGBGCffjhx9bZjz78GCLgCcEZilfpermmGEdR4+Tk/sPXHgk/fPnyXMkKALe1vY0QzLLs5empVGpnd/fO3buNZuPs7Gw6nU6n09vR6P69WpVXH77/+88+/vLlizNC4EaXazd6SZJcz0fxOtcaPHv2sqhUlmenLy/my3kpq4vL2wcPqzv3jpjwl5Pxi/PT9mIahAGmaL6aa2Ok1UmeIkq8KFyuV/bSceEFoY8x/eyzr8LQ/6M/+lkUhmWmkjSZT5bW2YO9Y1W5m6vx8Z3j5XL5yceffvPt6XQ6psTubm/94Adv//mf/1mWJIvFcjKeGQ3ytHr54nKrv/vw4aO93b3D/eOD/eN2q9VuNZvNxmq9Oju7GN7cnl9ejUaTNC8w5rs7B/Pl/Kuvvjm7vLBOr5OF7/u+8LIs+/TTT7/68ovzs1Pf8xHEJyd3I78xHS/Pz66W06zb7Q+2B5VOMSX3Hj5ElJ1dXl1cXy9XKwfgxdWwLAsIIaFUWz28GfuBZ41drlatdqvW0LPlar1aL1bJOskYZb4QnhcpjRwgStvpbDmazDnjZVUsV7HWutlq3Llzv1YPjVFpUiwW67zKp5NJkiXGaWsYsGIxyfMkuzpfyiLY7e++8fCtbndgHFou1vPJ82Sle539re5hvV7PEnd7ezNfJKqYex7HmHt00G21Tg7vsHuorLLFdLqzu12rRVbrMPQhAq1m5/bmJkuzvZ1uuzOo1zthUEMIp0WMkcCYQ4gd/IN+vQEiEXLObRYxmzARY6XShVKp8BjnxDoIHYIIU0oBgIgAxgljhBRljjGO6rUszYqihAi+2mRUFQCAcSaE4FwYY7QyspJSSoIJY5xzjjFxzlHOHDB5mSdp7BzIirzb6zPGsyyfzWZJkpI/UJ8QIa211ppiqqwpbQUBwoCWpRQUC84RAlIWUm42Pc5q44wrstLppTOAYgasgw5zwluNdpLFs/kkjTNCSFWaPJHOII/7ZV4hhzut7qaffjQel3mltaGUaiNVpREgsjLL9aoocz8ITo7uXA2vprMpgrLZaLZarSzLEICCC09AKWVZlqenp5SxvYN9KhhUZVmVFtqqKosyB8D6gSCMKSmroiCElJIkWRwWQehHzKeAUz/yBztb1tgiK26Ht/E6qUqNEDDG4kpBY5w1DqhSyk1OQpKu8yLlXDSajTAKy6ooqxJjLLUEDoVB3TlntYt8l2WJtdVyNcHUbe3U8nLx4uUTSkGa5UEQMSa63X6SrZ5888X2XvP4aKvZ8lvtBueM4qfxqmA0RJAncZquk1arGwY1AM3R8YEFxYcfZJwQggFnkFFLudrdqzdbYVkWq+RiuijOL0+//Orjp0+/JYRpiQms65LHWbWcJ3GcFalDgDsIueCtRucn7/34tUf3MLXz9eji+rv3P/w8zudMIGWU59NGs5GmubGOc886CJDrb/UoqRMYqsp2tzp7D3aqvJhPppPhzaA96NW7O61tTGAyXzX8KOK+0wZpZ4yWUuVpliRJkqXU4wihUhaT2aQVNg93DtbLNM3SWqPOfAoI+PTxZ988feYU2NvZPzo5evjagzTJQt+HCFFGAXTWWoKJ7/kOuKIslsvZF48/FYH3y0e/sgZknUYUeXeODo2yeVb6Pmt3mmhT4QfxJjHZaMgo29vb/9UvfxWEfrNZPz+7CIPwxz/58T/+y790+vXv/+j7s8UoTZdXNy8dTigD8+VNWa0gqhi3tRqv1WqUgp1Bv9mof/rp71fL9fe//67gdDpdae2iqHX/3sMqh2WhASBZpovCIsgJ8crKXA9HL8/Ot/f6R8d7RVUoU20NOk+f3Xzz9OssTw/2D4h3+PLiJcFsHk88zw8DLwq9i+HpZDRrN3uHeyeDrX0hIsyodaCS2hmFHAAAU8o94VVAaqXns/V8tuKc9Xq9rUHfE6HRVlY6z4rJeKqk2t89SNIky7KiLLTWGGOlNOMcIaSN6nTavV5vMNjKi1wOh5RRxmhZFJwRRkmep1qZqpSr1fK6UgAiznkURc1GI6pFhFAllVsCQkjg+0IIypjvcUKaoR9AACijQngYI2df+feV0kmSKKUQQu12W2ktZVlvNMqyPDs7C4KgVqut1suqqighh4eHsqowwXfunERRWBTF/sHef/n7//JP//WffM48wYuiQAgBAJfLpVRKKSOVcq90aYsQIgSVZT6d6OVi8YopJwSCV5HBnFFGsSwLgpDvC8Y4IRgCuLk1hmGwWC6llA64nd3dXr+/vbMT1SIhBPc9gLAxtr81gBQXVVlUpTYaEQIdBgA7ADZIhAUQYkwYw4Q64BAhxmjnDKbUAQuctc44Z8ArMQRiDCnGm1s7wVhJNZ3MrLGy2li5EGMMQay1kQhvHkcIYYzVWv+hSIYQSighlFLhMeCAktJa63keQlhpU1UVpU4b4wAglCFCIIIQ4iAMa/U6IVRKFcdxUVXGWEKIdU4pmacFp8hjFCDIOGUQNVtNTGmltVnHBsDcON86ChDyhQPQOmg3WgpCiGyiyaGzzlhrjKWEEkIAAFYbaAzQeiMLwE2rjHWlc5pgr1Hv93rddivwvCxJ1su5RYD7HkYQuM1ttcCMAOeUMW6Dw0C48SAQRkMvCnyfcuZ7vu95lVLaArsBSgBwAGqtjQUAYooJwVibzDiojQMQYwIIY6RS1hqECQBqw+IorU2eE0oiawCEaZaVZVlv1Dnnm65GQjClWIgahg7+txAe57R2WhullFQbZGYzMKONowkTsgk8+EOLAKcYGaeLqijzcrA9ODk+euuNNz1POGvLvNisriEAL1+8GI1GzXrdKiWrEgIAN7GWdhOTDTezqzKGUMo9L00zjAkidL1aaynDMFquls7ZIBAYo7IqWE43ZA78AwrjrPtDQgOCDlhnCCWU4tV6jTE+OTl58NqDhw8fcS5qUX2xXHz++eN6owERTrP8wYPXfvijH0NEirJilB8fn2zv7Hi+n6a5UqqqFOMegqTIS4yJEJQzJjjzfW/D3kDgyiJDCERRqJRyzgWep7XSRgshCMEOuCxJnXWM882nYIzdOPcQRq8UTCMBhAggRtBmKn77jXd8XygtP/zwg+HVNUXEKKMqKSjnnNUb0fZgK8niyXQym0yNMu12Z2tn72j/6Pjo+Pz8fDqZLhfLeq3ebDYhQIJ7lFCpylotOjjYd87MJuPFIm63mgTx4dU4TwujDYbA9yLO+OefPyaUQAg67Xa32wnCGqUIEbK3v1cUZVEU3z799vLqstvtFkVBKD05OalFtcl48v5vPr6+GJVFtbXVPz4+3t8/CAL/i8ePLy6usyy3Fo7Hs1WcEEZ29vYNAOPJuKxkmuVpXniBBwmptBne3GJGGGdSVlKpxfPnhBCMEON+mpVlpYIg4Dxg3N/e3u11u/fvPrgZ3oxub8fj8ea0CYIgK4rVPM3S4vr65sWLU+F5vW5TiMb+/vb+3vag3088z2gzuhlPJ/Msk1v9rbt3725vbz9/8QJYFIa1g/2o0+oGfjCbzm9uRp999vnZxVWS5p1uzzpYVvLy8rpSpR96fsA7veZ77/1UCHwzHH722UdSltqYxWJxcnL39UdvHe/f+/Tjx6fPr0fjyWqdzhYL7cpOv/HG4PWiKK9ubq+vL+u1ehTVMGYQKgdArd4Mw4gLPp1O43gd1RphVC8K/bv3PxWchlFAAFK6ynOpJKCYMFZbLkfT6XS+mO/v7wVhyFng+6jT2drdPSjK/GY4rmTFBQ+iWlmMy9yFUV1QaDX/+otTAonTwb3jH5zs37138sABgAnf7hNBuydHKUJkMV+vl2W/c9CsbadJent7owpHPHG4u9toRhiEqpRGQobdzuB+t9tcr+bNZo1x5vFalQNdTbcHxzvb+4Ffh4hKrQjFAFuILcQGQvSHnzFwFjiHrHHaGFlVxkjgVFmlpUyVTnu9jvBrdtM27ADGGDuEsANQO6cIJqgsiiReE0JrtYhgWhQFcE5XUimZZRnngnPP930ldYGKqqqAAxtsbuMoQAhvzpHNMSS4d3x0Um/UZ7NFlmaL2QIBDAAw1sqqtM4ihKpCSaSUkowzjJDHfIYZcthIjRymmBtroN1I+ggjhhzGiEAAEQBSuyKvXj4/rVSpTRUFUZJmk9FNWRgh/HqjJoGuimp0M+KcG2uKvEQI+16AMa4q56zVymhtsrhYxSuCabe9laZFUVTOOF/4vhdY44yxShnucYIJAPD2dkwo293f44JHtdpiMUMEOWeN0WWZK63qrKm1TNJ1vd4wVqdZMplh0zTdTjdPCyUl4+Te/Tu9Tvfi7OX11dVsPKaEJ+tkeH1zM5yul0pKAwB00EEMtNRKIc6p74tmszGdTooiV9KGUViP6hQzz/c84Qkm5vPxcjkuZdIIg2azmWbJdHaTfBoT7PV6241G0/N4FDQJDra3Dt98/Y1urx4EnnPOaX86XueZztb6Oh3NZ1naS2XZhaChqsIaVRap4G6rH1HiRRHGpIzTYa0B9/a3prPR7e3w5vba88lg0L+9madJVZXAa4YUKww1RiZP5enLS4TR4dHR22++885b75zcPZQm92eslGmz0cEU+RGPGh7CoDIVY4EQXqfbr6QGgNSiDnKhLmmVmZ3u/qN7jwiAt9fD7xxves0A+XVeh8g1RH2vuzOfzKBx3WZPArMucou0q0yVFXMzY5xRSuLVusoLwRgChHrUQBM2/K2d7jKeT6YT6DCmuN1uvPX2G3GcWmMIxQgTxrFSFReUECRVyQXv9rtSVVCCej1o1FplUVljTo7u9Dr90c241WgjZI11zliAHMLAWltKxTg6Ptkb7LSvh9eXlxffPX6yvbtdazUcKphnay1+ejUeTa6NKTDLPJ8k2cKYlDHXaoVCIOBUvRZ2O+16vXn68maxSN5+59HNzXW8KgWr9fvbHDeffHkpGMCYL5frl8+v8kQHYXj37v1utxsnyXffPR9sd8/OzrSr7j88bvda4dCfr6ZJvl6nq9vJ0FmonfY9v9ft1OuH2pg8LyBcEjTMM8NoaCqIMfX8CFlaZApBjCA0FjtANqt0rWSWyfPza20cpVwIDwBMME2TTErpnOOMV1WVpimEUAhhjCnyXGu9YWezLLPWbQ8G3U4HU1xW5eafCWNMKM7TQlUKI6x1kWX5xoYahmGn04miiNLNSoXnACilGNvsWLx6reacU5uXlErroiw2XRN5kVvrhBCYEEqJMWpjcHXApWlKCGGMbYoyarXazc1NPJ/V67UwDLa2tt55552z09Pf/uY3cRwXGdZab269eZ6VZaWNJQRDiCBAjBIIEUKgqqpNVZ9S2oFXN7kNQEwJFoxtdduNei2K/GajyTh1zlJKOed+4JdPnozGYwdAb2vrwYMHxlkLnNIKaYIIABA5uBEJAMaYcoYgtAZq7cqqIg5AykqpsqLCvMBEUkq5EFVVam0hgsBB5yACQEmllAzDwPcEZ9TZVwQMp1RLlWf5ZjllraOU+p5vjMPYMcb9wGecU0LTNCvywgFAKWGMEYoJxhQTIQTB2DlXVaW1drVaL1ersqw2gdSeH3h+4CB0wHme3+50ur2ec0AqHdSioiggwvVGfTKZzmYzDwIELKS4Xe9QLhAmjVaTUCq1CeK4kNIhlGsHStWKmgBBZ5zbJGphggjdSB/AOGgMdBZzhil21gFtgDHQGGBfOaIcBNYYwJjfbIb1eq/dbtQigqAIA+pzHggIHCVEluViMZ9nsUAYI+IQ9H2fUmatXS2XUspas3FwcDjYGsyW8yxJF6uV1MYPo0635wlPKnl7O4rjWGpNKIaEUcogQEZrpc1iuWKUeb4vhK+0ycucULpJ8VJabwawvCgm09l8PocQNtstAoAD3FjrCR4Efi0UnBKEodFuM5lo7aRUZVmmWZ5leVEUdtMfCcCm0WiDu26EBIwxpphgAgnUQLVajV6/2+q0MEKqKjECjFIM0d27JwiC66vrwPcxBNZuoq3tJlXcWpdmWSUrpWQlFcSYCqGkQgh740maJFopX/jr9bqSJUIQAFsWmSyrDdxSq9cwRlWlrHMQQsYY2Wg1Vikl0zQejcb37t39yXvvHR0dYkw++uijZqvNhRhsbUOMtbF3795/66137t9/7dunT5Mk9TwfAFAURVVVGGPh8fU6ARBh7CAEWsssk85pITilxBgJAWSMCsGqykpZep4IAr8WhlorB2yz0fR8ASG4OL9UUgVBaKwpy6KqXhFxm9InjDUxZGO4y8tcycoaU4uiDQHV7/UH/cHX4EstlWWsWatTRgPP39nbrmTpC7/Ic4Zpr90xxgqP/8nPf/HpZ589/uKxNSZ4BXY29nZ3j44Ox+NRURaUYqkkpUIwoSqzktlqkSCIOfO1rJIkH17fzuezIAzu3D3p9fvc8ywEQRj2o/Do+Ojrr7/+5v1vP/roo4ODg5//7GdlWUaMtVvt2WR2cX6zXieHR0e9Ti8Mw2632+v3W83mfLFqNluMcQBBnKS4zButxtH+ERO80+86YLkvsrzMyiLLc4RwUVZVXmhrfN/XWi2XK4wx5yIKIqWkMWBnp3t4eDDY6i+XqyLPT0+v1stVkStPROvlOl0XsEPKSq7Xyy8+f6yUCUL/0cMTQt1sNnbWTSfTTz/5BEKopPY9X8kRBPDP/vTPMObD4e1nn3yZxHkQhEWelw8ebvX7SZps2iyyPJsvl/VWM0mz4c31Kl5TRrgQnU67222GQWhtlWf5cDjc2d7e392DEGwP9rqdbn+rf3R89MZbrwNHl/PV+cVFUqylq96EbyZpNp3Olqs1pTyqNVrtDsRktVrledXpbj147TXw7TeUiSiKEEZ5VphZXKu1tne2jLFlWclSERIyyhFE8fpaSXzn5FGjWXfOEZIyhn2vJni4WqWj0QJBeHDUe/TamwyHNzejjSPaSLkQZaPWqgXNqNYJvEFVsFW87nT8g73jTnPbWUAI/eCDj8bj2fbOQaPe0tJ8/sVjY3Qtqm1tdwlBabZ8/4PflEVydLSHYQisKHKHoAwCEvq9XldiWPe9ThzL6+szDGmr0dnfP0QEA4QtgBgQB6B1etN5DqCTusqz3FqZ5uvVcqJNAZFiHGrLHaAQobIojc4DDyPoYQKZwIQiIjjP0nQ6nXLuhUHQbLYhhNqY/xaqI2UqpYYQMsLCMIQQ5lleVTJNU4wJxhghCAHSysznS8Z44AcQQAQQQRhaYI1zFiCEEIAEk032u6wUJogSBi10zkEHi6woMoiQYxxv8nBkpcq8shZabfMyt85hgrngCEGpqsuLyzDyu7324cH+ar1CDi4WsZLVarH0eGi0efHdi1q9JjxhnQ2DgDISJ+u8KAFwq1XCGHUWlYWaT5cvn59DDFuNDnQYQqKkJoQZ7dIkrUpJKAEApml+enaByG9+9vOfNVvN6XRSllUlJcHEWZtnmbUGAuj7nuBcaxWvY7gpAofQaCMrObwddnrN+w+OgvBOrx9OJ81aWJ+Mpogo4cHF3F+vZLJOZVVtWgyNVmlq49hnnJZloZSilO3tHtRqtSzLBPca9brvCaUTiGpb2/VWpxZGLI5jJbVzKM/McjH/5JNP9/f3heCPHr7z6P79g507hDpKCIRw0CEyu43nY0FaYdAAOk/j/EXyYngDVvHodnw+mVwLAQ8Ou87AVkvUm0T4GuFCm7UQzg8wBKrdahgDL87GSVIYRUk3CEOkJVTSGWNkqXb3906OT46Pj33fz/MiK+LLi+vz00vBQ0Ip5kCV1Xw1v769PjzcH2wdPnztbQCRkk6VYHqbmsI9OH7Ya3VtDhqgwTEZAAAgAElEQVTtFt9ipETb/X672YAaEozbQed7r38vizOPeu+991NLwdX4+pMvP0tnSTZLlK+NL4DPZ7OJlgo4u7+732w1ILbcp52tFu7hVr2z3d8NRNisNS1yfs1z1ikrEUAIAkwRAEBZbYELa9HR0fFPf/pTJujR/hHGxBjbqDUIopSQO3eOKGEEOWgdsBYAgzC0UGldZElRVkVVFZ9+8bvTsxf9rd5XTz8bjsbLdE5D/ex58OHH/1+t5v3qV78g1KXpcrZIAKgCn+5u95bL5PLskvMgEBECYng1m8/nvc4UQkEAm47WJ4ePPOLGNwutXKPZicLWzfXk6y+e/eVf/8WPfvCj/YOdDz76bZ6ll5eXp6enSucvTvaklu12K81irdXl5fnF5QVlIozqWZqpqoIWDK/Ht7cTRlMKQobryWqZxaVV5P5d3qr3hAjztNRSOkeh3YQkMcbEpojp8nJYlvL+/fu+5/l+gBDUWpdluZlStre3kySRUuZ5vlleeoGXpulsNtuA5pRSCywEsNFoVFUlK7nRKBhjmxU+xqTX63meJ4SoqiqOY+dAFEVCiA08wDkP/DAMI9/31R9eEEKpVJzEjVZbeD6mFDlHOUMEM8GdM4vFIsuyeqMR1qIgDJyzSilj7Xg6ycsCYVxV1XK5rKqqquSGXY7jRHAeeD6jDEDIudBaO+CE4FobKRWyBiHkMHZKQ4QQJpspAECglMGEeEFotNYW7B8e7Wxv+R7fBLlijKpKbsabNM3m80VeFI1mq9PtGmuarXa704WEGOuUNgA44YnBYECpiNfZcplb6YAzlTYOYw5hWhSVtbmUCKNarba7E5WyqpSy1iAIMULA6Twv0jQG1gKjLWNZlmmtNnyClnqxWCqlGOMY41qt0Wi0lsu11hIhXKs3hecppWBRWQCsAwARiKk2RsrK2UIavRmHNuUkwIEsy5RSDmwEsQBTVlaV0kp4/qYAVGsjPK/Vbm6Gzw3nrbVigjtnCUY7e3uI0EpKyhlAiDoXdnrK2rwqS6kgoUR4AONXnAcmlHKI8KZ/5lWFC4KIAICctQYZ66zdzCrQOqsNogRhzDjDEPqcEwQrZ4tKcV/0o51aq2aNtlotF3NhghZoV6UkmHbq9Xq9TgjJ85xSrKTa3t/v9HqUi9lsMZ/NrbH1ZnOrv3VydCyEN5/PR5OFscgCTJkPMVYWUCowMUar5ToWQvT7vWarpZQ5PX1JCAMAZFkGICAEA4iSJFsuVutV7Hue0UYbvfm2B54nBA/9wPcFIbgsqk0QOQCoKEprLS6rjeXN83wuhAPAD4J6s4kxyosiTRNKKeYsiELP4xbaMPeDwAfAWWcQcAgBzimwzhh95+R4q9dbzOfW2GS9rqoKIsAYrdVqXAjg3GyxmEwn6yRZJzGAmPuBrOQrfyNEBCNKqFHKGMMwARgBCJRWWisHOII14FxVFsY5vMm+gxDAzZmDCSFRFDaajXqjPhpPtNJKG+55/a3BO794d71ORpPxaDzj3BtPpl8/eSKl6ve2IILWWiFEJaUDllAMEcAYcO5VZVnk2WS84pwHYVCWBQRAcMYY1coNh5edTpsQm2NLMSKUWFtVpdZazedjQkin27y6nixXidG20+l6HozjWCm1IegwRtbYLM60VgSjxWxhtO60W6/dfwCM+Zd/+q+VqjCEvX4fEwygVaWsyhJY0G62W612FNSurq7KvHpw/8Hu9o7HxeHhYbPZhBASRITg21u7s+l8eHV6cXGOMMrzbD5bG2MxxBgRShiGGBDWqLd2d/cqpawzWZ5XUgKEgtDf2dttt9txkmRFcTsa+UHYbLaCIIQQYkQWs8V8vvA8789++UuMWD1q3L17N47jsiwfPHyY5vnjLx/f3t5u7mn3797t9rvW2W6v39nqC48vVovZfBpncZanRVUgTDxMDQBVJctSaoPyvFQa9nu7WkpO6YP7rx8dHnLOnn378vrqWmvdqNWjoMU5n9x+sVwsAtEYj6fjyS2Ert4Itrbake9nebycr4A1RqvFbOb5fr83eOPRm932llbg7t27n3zyxT//8z/naaWUTbP0k88/XayXJydHN8Pr+WKGMEAUOqiVKSE2fiC6vRYXvN1pYUIW89V4fNNsRsYqiihwAELU6XSE8Far9VdffwkB/fmf/Gy1zJ5/9/JmfFvndSH89ToZ3Y6n07ngvnMwTXOMEYBQW5uX1fXwJk7SqqrCMNzZ3ZdSNhrm+OROq9XinF9cXlKqWcsLWGA1LPIqDDrb24f/6k//ZDweXV6cz3hcltlqkcWr3CpUi9q9Xu/o8Gh365Ch0OcXX3/1ROYl9r1B56QWNoAjq6VaTS8ZHXe7TUrE9fUthsDzRKMuvvf2u1o7wn3kaBaX6/0SANhsNvcPtpWproYXFEcS2SBsx+sqTfLhcFiLon6vv7d/uLsTRMEaguDp0+effPLJzmAw2B7MlvPBYLvT7kRhBC12FmjrKGYEMQC1MWVRxmm2XMfz5Wo0X44IsduDTrPF/BABi5brvMhcv0sxUnmZcUGFz4hWFgLse4GzIEuLqhpZaxHEQRAgiAGE1gCl5Hw+RxAzyjzPazQaWpssy7Q2m4h0DIGxWlZSVVqW8smTJ74XGGOrSjEmiqJwDkCIMMYIYgAcRpjijckTAeCMMUopraV1GjiKIIPOAesQIgQTR6BGVimDIUKIcIQowZZTjKGWGkHc7/Z94T9/frpcxlpZggmmhCAW+AFAII7jWhiFfgQcIIhILfMkzyGoqhIBXBbq+bMXdx/c7bX6DHHCibMgXsZFVipl02S1CZKEAORZ9vWX37zxxlvdbq/d7r58+fzi/Hw0Hfuhv7ezt45XxhhCKMEkrEeH+7Wj42NnwdNvnm2ebrVYf/DB+4v5+Pvvvi58VKvzwCcdV7v32uHWoFPmyhn4+IsnL7+7yhOJCWQCOmdW65VUKssygmmz0Qr9UDAhS5mlWZrGZZHuH2794LV3u/2o1vBr9WB/bzcvyovzy/WyPDsdfv7Z151Or15verwmWAO6YDlfUgKCMOx1TpDrYNBt1XdazfbBjr9O5ucXT9//7a8X8dDBvN2OdncH9Ubtm2+/a7eDe/f2KRO1erC7s52kaZ4VRS6/+vrZi+fX08m6FvabWwNnnB947ZOm1moynkzHo5//yc9+9OMf7OxuzWaTs4sXxsnfvP/bD37/Owekg8ohE0aBgaYsXZGBZKVGN0uCaVmo+TR2UjS9bifqNrwmh8xHQa/fOezu52lilFK5QRwLGuwNDn7+0z9xyP7wvR9/9fSri/OLtt8qbTU+H7e3uk7abBVfvDxLs6TIU4QhocRqUGUKaLi/u7832B70tgigFNJcxRhiq21VFL7neZ4HATJaSS2dtZjgRrP585/9K4RQyJoWGIucVw8RQghi55zTRiqFMcIEYQgqVZS6rFT27MW3Z5dn0+ntxeUZZfj+o7f/9j8+/X//49+2B5GjGfV1rU7v3du/d+/o5vbyejg/P3/JKG01GlmSfvj+Rx///ot7dx9MR6tW41QQyDH65svnewcHaZb9/sMPd7bu7O7uG42NtoIHb731zmnw8nHxpbVAVlpKXQtrkyL74vMv43hdqexv/uZvCIOckaAWKCXns8V6mYQBkKWCEF6ubr/58jtfBGHQSuOyWe/fPX44Hc2/i8/Gk+nudukxRQDEmBV5dTM8bTXaURg5C5VWGMHDw5Obm+HXT55uDbbDIPQCzw+85Wp1dXXV6/eEx8vKUUqts2mWFkVprA5l+Mo3YrVzrpTS930ueMPz0iRTcrVcLp11BGI/CDzPBwD6vl+v11utlrUuy/LZfJYmyXK1ghD6vu8HQb3eUEoPh8M0yyiljXpdG6O1AhDmWVZJpa3ZUOxFUVBKGOdhFCEEGaO+72/eHw6HWZaGYbghwJ8+/fbs7BQhNBrfPn36rCwr4r3y2OR56YDTxjgHnLVVVSGEN2lL1jljLIAQAeA2ebLWAoSp8DwvEEFNVqUzWhortWHWeZ4HAVCyuri4nM3nCIFavf7O977/4sXzp0+fffPtt3fu3X3jrXd29/b9sFZKmc7nQogwCPGGe3auqioACWaUBR4AIK/KsiwhRp7wuODWuTAK5rP5arkwRnU7rWajnmUlI2Sr2wsDr16LmvVGliXOOs8T11fD68lwPl9ijHu9XhhE9XrD87w4TpM0S5LUAUgZi+OYEIYQxJgRwiBEeZ6XVWm0LqWkhCAIV6slAC4Ka0priEm72VJaS62Ms5t7dlGW2piNxR8TTCnFGJdVdX5+yjk9OTmWShoHMCGIedoaaS3B2EKYlxVCDmIiglrU4pBgZYyzDiJMCaWUE8ocBM46YzbcJUAYGqeM0wA6RACEGG3yj62zWiMMIQSWIOicw3CdpbIsEHA+54Ev/HrEKYHAAgq7291WozkZTcu8YFRwwZ21i8Wi2+uFURSG4XB48/jxl6vVqihKAODWzl673a032xcXF6enZ8v1mnJRb7WjIFwtF4vZrFGrhYEvOFutVlrp+XLl1xpBGG7v7S4WiyRJqODG2KKS6yRljHqeRxmzAKyWy01rvDN2vV5rIwNBMQIVcJvZWAjPWRDHye3tbVlKqZRzrtVqtTudSkmMcSWrbrertK6kbLXb9XqNC1ZUuQO20WjISiZxXKuFjNIyy6us4IIJITaDCrBgOp5eXl48f/682+8cHBxs7+5hjJxzg73di6sr5WyhtQUwCGoQ5kWlilJCAChGglpnjXPOAOiswxhQRuu1erPVlJVMkiyOE8o5IU5rpY11wGGK79+7d3Ln6PrqShvz9OnTne3do6OTew8eNJst3w+0dQ7AWq1Zb3Scg6PR5Om3zwkhUa3eAsA5l2UZRIhSGkXEOWiMzbI1cI5QaEs9nszT07RerwvBCEZRFAIAPJ+PpzeXV6cbZYlzRhmNwigIgul0ZIxZLOaLVay1C/zo/PxMSp1lme8H9XpjMIis1lmSQAcZ5ZRiBNFGJAp80Wm1Hj58+PWTr0a3N71uqyrz8WgklbTOQoSC3T2PCUbZwwcPW+3W0dERJTT0g/3d/UpVo9Ho6ur65uYmidPlcj4ej6+uh4xRQogDLggCj3GnQVmUmcm63e7rb7z5i1/87G//7m9Pz17O5/N1vNZG1Zt1JrgyOsuzRqPxxhtvxHHMGRsOh6Pb0f7+4U9/+kcYMc+rddqDi4urJM6CeuhHvjGm0jKvCu3s7XQslRwMth69/vrh8eFsNj27Os/LfGt7UKpKjm8p4xFBTPLZbEYob3e70+m8BJqzgGMvjKJ2s1cWBXQOOPz48ZNnz55dnJ37wjs6PLQK3t5Mx+Oxksoo9Onvv242a73uzmIxlZVdr7Lnz8+ER3vdvrWaEj4Y7DrnMCJ5ng22txn1v3v+3ccff/zkyZPjozuUkSzN9/Z3253m2cXpp598PJ1OOr1OELI90S9NYpypt7z940eE0rKsPvnkU4TcG28+SNPUWtXvDfxAVFV1dXXd6ZT1ejOLCy6CKGgMR+NVvIjqofA5gPb99z9YrdZK6nqjrrWtKtVutTkV9bC+tb2Tptk3T55FYYQHzEjXanYpo3leGAOXi/jJ10+1so16GzsODLHGbfX2BttbBPnJqlgtU87Eeh2fnV6myX/udju7u3t/9NOfDbYGWppkfa0kPDl6yMg1IXSre7i3ewAB++z3X15eX2dp+uDB0WgyXP9mfuf44OBwD8L9Rtj2/AhhpiU20hljJuP5ZDwbDLqjyfh3v/1QiCCMvEpWWVEIjgO/cXRw0uv1Z/NVEmdaw3arjpFfltYCOJ5Ov3v+7Oj46N69e49ee62qtCwVxdwXAadW6QpAEEbiiy+fldV6d7/32ePn8/nozp1dKgxhTkm3XORlDgRvGpVcXy3m81mcxIRTv8xmGGCCMQCwzAsAICGUel7gB0EQaG03BSxlUclKrsvVhlaEEBKMIITOWqm1VkprDSEEBpy/PAcAEEIwpgSiyrhNgD4AYAOYOmAdsgA78CoY/hUCqLXJMlVWOeecUSGE36i3ECRlqSaTSZZlZVlgjAAyShWEQGv1zc3w3r37x8d3PBFdXFzf3IxWq9j3gpOTk1arYZw9v7yQUi4WCwgBo4wSmsU5poiLTfCXyqpCUK8WNdIkL7OiKIrpbIoJqQWNHOYII8YpJiyOk/UqPv3uXBZyPB2/fPn8+mZYFnLvYHerEwVekBd5HMeL2bzMS0750cFhEISrxXqxWOR5vlqvHNDalFdXz3Z3ugf7u4yzbq+1t7s7vp1eX40uzq5qtaDXr8/wmmBOqdDKWOuSOLHGbFabaZIWRRnHcVnlELmw7oVRGNSC86uLPTTo9FvffvfMWud5wb3ePoTs00++mM/mRtnh9bBIy4vzUbPZ2B4MPOZVCnusebgbCeFbQ2Rp+p2Bx2GWDYcj7HD+7ruvnRwfhX7AGSYk6Hbb1pCQRz6uSwyn0/Q//Ie/H14vysIQTO++c+fdd39y+uLs66++fvb0qeeJRqvRvX/881/89Oh47+NPPnp59vzl2cuXL7+7nYwqVd29fxjWIsbJ4fEREzTNMllV589vL15Omq02Z168zB4cvXFn7y53DJQOA4Q0ABo4AwTxABYYAohQFLbefv17P/7he8xnxtln3z7TiRZOWG2rZXE6fWGxYz4B1PiBmC2mk9nI80SaZFmcUchff+Me4ebl2RNZGYpp5NU20XCtZgdTaK22zjjoCMUIUggRArjbHDi3KaYjGAKC6MZfDaHToLJWYYoAVNLJUmeXVy8fP/7kxel3WblqdxsHd+sQ2U+/+nV31/5P//NfdXq7VAQIkygUQSgurs8+eP83z797lsRrzgQwKI2rMjUyh0bip09ejkcfzqarXq//5htv/PZ3H5yfXoMS/M2//09bu71Os20sVNJ+9snnQojvvfv9Mq+efPXk8up8eHO5vd39q7/66zRb3NxePHv+hHHS7jT6g/6Lly+//fpFuraR59eCJiG8gEU6lyFrR2HdteA7j374/bd/MlssOGnI4ovzs6v5JG03OgQz3wtPTk6Mslrp1WoFMRKep4xN82KxXK+TrNtTXJCwFoIbd3l96YUC03pR5YQQn3rGam2wrfRqteRCBFFIAC6KIl4tZ7MFZbRWjzgX9WbLC0JPeJ7wqkpOp7PR7ehqeDOaTDudzs7OTqvT6fa3qqracJ9SSq018zxItG+tAVBrneTFpiWm221KpbTWjFLheZzzqqqKglBKpFLaGAboRvxZrZZaa8o4Y7QoiixL8zzbyERn56enpy8hghYA45yypkziTaSSdcBYUGalEFwI8apn0Dn0h62wcU4ZBzCMgqjd6Tba3SReGy139o/azZquyjBqMEqVqp7+3X/+8ssvg0Dcv3///v37f/Xf/fdn52c3t7ff+8EPjk5OWq1OqSRGqNVqRVGUFyXFJAojz6v1B4fWIanscrncGH60A8aaSumiqtIsXS7nRmurtdHKF9zjLM9SipBAfii8mh/4nHHS8H2/2+3Op/PVajW6vY2iiBC6kcjq9Xqv37cQQoSLsiwr6RyI4xhAGISBA0AqvVrHtVqttdVar9dSKQidBVBwUas1uOdJpfKq0kYrrTYQked5ZZkDaFutxvn5udKq1W6HYahUNbq9fvfd7925e3c6X1xc39xOplW8RoRQxlvtLiJ4GSdKq00dPASAEOL7AcJkA60AAI1zqqqU1FUlIdhI/5AHjHEKoIUQQgfBhpG31kJMAKAIOcsQcATg6XRcFtnd42Pf41pXw9thu9U82NvtbvWM0bIoa7X6ar548fxl3+/7YaiNklJlWco536CP1lo/8KNafXtnu9lqW+fOL6/PL698Pzw8Oh4MdiAAz775ZjQczVcrAwD3vFqrXZVlmsbfPn0G/mCx6/a2jg4PlVLz+Xw8Hjtng8DfZBzPZguEECVECFaVElijlVYEAeeMcUKIMAisBePJ9Pb2FkJMKKWUrlaroqq44IPBoNvrSaXCenS/1cjznAp+cHRwezssy1wI5vn1rX6XIpyuk/VyWQtCwQWG6Nk33/7utx98+MEnSpl+v/O977355ltv9vv9dZqUUiFCCGXS2qQome8jRBHjSFsAs6rSGAEEKKAQQgyBcQA45xAk2/1BEPgAgGWWzhfz5XK5s7OLEJ1OpwAiB2GaJYdHByd3jn/157989uy7X//6H996652d3R3f9xeLxWy28PzI94NGIzDGQYwJ4/fv37fONRpNAKBUCmMMnSvLcrFYeMJnlBVFXq/VW63WweHe7e3N2dlZre4TjGUlb26upZSMkNHoNo7XnseDwCcUx3HseV6z0VRSWusAnPlB3Q8CRCCFLIpqBwcHAECMcRAEZVEgRISgWZaMRjeHB/ta6dvhTeAd1Wv1/d29i/PT0c3w6TdP1uv1arU6Ojy6c+/Oaw8f/uTH7x0fHftB8OTJk+HtzdXF9f/17/7P999//5e//GWj1dwQd8Ob2+l0RiktisoqQDzOGTfGFJlM48IqTTFqt9s/+uEPHzx4gAja3d3Oy+Tmdnh5ddHuNn/xpz8XvjedTH79j7/2Pf/4zsn/8+//7/F4EnjB0eHR6enZ//q//G//5t/+D++998dB3e/v9At5+Xd//5/iJBZcvPXWW41O8y/++i8vhhez+azd7wxHN89Pn//md7/pdDv3X7vfaDSG7w//4R/+QXiccsIFr9UaAMDZdCkrTRClGDpjdKlePn8RBgEE8P/43/9dEASdVpsTVq/Vm81WmRdpmpZltZgtojD813/5K4xxkiTnF4RzHNWC8eQ6z0C7UwcQNuqtt99+t9lsOudubye3o0lV6tHt9ODo8H988PpHH32cJtnO/vbewa415suvHi9XS+ax7qBlrFqn69XtBCIsmDeZXXteUKvVjo531qvVi++eM447nebx0UlRZtqoRqcehgGETlmJNKlUcX1zPl8svZD1up1Ou91oNs9Oz25ubpXWjDPP8ylhlDBfBP1OPxBZskyWq2Uap4EXWG2ny/n52cXR0VGz2SwzGYb1w91jDHxOA18EUeRLVX7z1XfD4U2yzgDE7UanHkV5XqwWa8G8m+vR1cXN82fPd3cP2o1uss6b9V4cpx/87pPh3nxnsL+9vceZPxpdj8bX63ic/v9UvWeTZOl5pvf64036rCzTVV1d7abHA4PhYDAECC6xVGjJJZfLiKVMSCH9qxW/iwyJCnKxuwJJEMCCxHjTM9Pd06a6qstlZaXPY1+vDzlkhCL/wYmMc973ee77uorFzk7ieQNMq/HiOV553fbAKAcA3kiDxWy6Wi2Xy2Jzc+vf/tEffv3g06Pjb16cPn30OG8kyZuvvTGbraaTvK41Icz1/IuLOaPJD979nbjhuy6CUAlZS13Nl1MIsJImL4rR1QgY2Gq04jjGBEzHo08/e//s8nmcutd2BxtbG7Uozy9PAz+phchLfTW+bDW2d7a3/dAzVpMkioeYAIAwZhhjAJDrOo7jSi6zLF+t8jVIx/d9hzlSqKIoOOfG2DWtUikluEAAEEJcx4UAKq1kLZXWjLF1rR8AhDH5/2mnjZFSAmCNQfCf8ZWEUkJRWVZ1LoGFQRD3er3rezc8NyhL/ujRo+FwWBQ5AIBgEgRNxlCzld69e09r/fTJ035/Q0p9djbs9XoE0/l8XtdlXdcnz1+0e+12t20BANAiBMMwrOt6tVj5vmeknUwvT45Ps2U+no2/TbEr4DjUdzwjtVCyKrhD3cC3dc0fP3789NnT0eWl1spCAwCQXIhatDotLXW2zKqyKrKCczEajW/cSF9++eUXL17wWsyn2Ww6y1ezu7f3eK3m8wwBJrgFJtvd3mckXG9CQj8R/JHWgBDmuURwVVXCdQiCuMjLqjxb9xeF4v1B57333okTX2kZx43tzd3da/sX5yNCSL8/WExXUeT/uz/5w+3NPUrco+cni8VyuaiyFa8KWxUmTdMkTZvN5PJiaLRqNZtZVgU+/e9+/19fXt3Kysnmdofz8vjkwmNpFLWjoBX4Dd9NLMBFwXklwyCOIoGRsJpKYbJVDgCKk2hj0MEUAmCmi/Of//K/nFzebDTSTi+teOfw+SPXJWkzPNg/qHl9dnFWl88MsDXnnudHUZw0okbUd5m3uDwul1wUavPGpij5ZDhqRQlyPYiglAAAACkTdWW0iuKGMopXirgojZpbvc35dI4kaDWaO7s7wsonR99oJAEDxEVnF8eT8eWgP8izghf88PnjRTouVvmzp0dKqH57I45SAkmRl3dv39vY2Dw7PWs0GpuDAcIUAaylffH8DFm8s70T+D5m1GqrjQHAEgLXM3UIrTIqL1aff/nxs+cPL4ancdPb7Rz0Bq3h6LwoF9uDDep4WuHpQo5Go8Ui47zECLguvTg/m0+WVVXOpxeifpJGj7NVjS15+vDY9yOPxZovCPAGva3QDymDkAELDQB4sLH5/PmLyfjy5q07YRQBCBfz+fn5qTbq3/7xf3/79o0iKz/99IvJZLi7v7W/v9ff6Ekpx8NF5DV+70evv/nmW++++95oOLk4Hb7onr1y77W9nT3GPM8JDABRlP6rH/3kd9/7/dPTi/l0sVoWRVGdn1388pe/SKJ0oz/Yv7GPMDbGXE2ugii813kliiILgAGw3W1n2aosCz/wMCH/oqWjlEqluJJKGFHkZV2t3SJccEKYbyGvtVYcAMB5vZyvMMau4wILfN8XQqyt9svlUilNCF1fJFarleM4juNeXFyuLzCu68Zx3Gq1oihSSo0nE8KY63sQwiiOfd9fd/CUUlVVSSF9z11H+SmlSikh+HRaVVW1Wq3G46vj46Pj4+Oal4zS/kZPcrnWotdCKSU9hxFCjLFCqrVGfu2mXDvlISIAYgvAOjEVREm7u9FoNAFASlb9jUG7mZZlHkcRtLbIwfbONS44wVhre/ziRCj57NnhbL74vZ/8/u613ShJLkeXEGhC7kgAACAASURBVMIoirNldnlxsZovLCSeHzE/ubgcn5yfTSZTh7nNZmNja9MaUxb5fD6rqyrPC4cRTBAEuMzzqZbQGmGULPJBr0Mh5EXuuh6BQHJRFsXaNb4eJ61WmeN4hDhr9TkhNIoiC2CeF7t71x3HWa1WRVEopTYGmwhjoTQi1HcchzFCHV7VF5dXrudggoUQ+/v7zVbz5OTFOuxaL+rT01Nr7e3bt5MkrjmXkidx+Id/8G8AAGWeOQy3mgnASGqNCXV9r9NtAwgBgt82MCBAmBgA67oGRgKEAMIAQGAM1saFwHEpI5RSTBxciLwucg00sMAaAAwAACKLKMIYUddhGGPPceIwajViKXkShRBYyWtGkFZidHWptXIojYKgrmrHoa+99srm5pbrOufnQyGEsVYpc3Z2WtVFGIZKmcVioaQ0xpS1yIsiy3IhVJYXcVkAgKjvd7e3BK8MsNPlUimFCQ7TtOacc14LWXFhAFRae77fQWjtAmWMMkIIwkaqdYnJKg0AIAhBAAgmGGMAgO/7vu9JaQAAnHPH9dbPbbaYkzy7trvbaDXb3c7x8XE7ae/sbH/0yceL5ULpLSHFbDHLT5e3DvbdrS0tVej5geO6zNFS1mV1987ddrP9+muv/upXv6o5Txvp3v5+t9e9/+V9Lwi9MKh4nbZaN27d/uTTz6TkXTehDFKnApBAhBGmAFGgpdHAaAktsEbneQ4hoJTOZnMI4euvv44wEVJKraezWVXUjWYDQXhxcbFcLhqNxp/92X9AiJydnf3DL365v39wfe/GxqA5Xyxn88taiFarlabpm995s6wqpVRV1xaAdrtd13VVVfP5HLdxGPqe35BSXo4uXNet69rzPK31WoFalrm1pqqqtUeIEAIhUtLMZ8sFXBV5RQlmjuN5/r/gv8Mg9F2POa6SWmtbVWWe5avVUggOAIjCGACQZdl0Ok4bsePQOI6VksPh+XI+fumluz/5V79LMAujOPQjrfTJycnw8vKTjz9erVb3XnkZIxQGwWw6retaCnV5MZpP57zmdc0FF8AAowC3qqorYCxCgGAkpQIA/OhHP3r7nbcc31FGlqK8ml75UcAl/+STj46Oji4vL8MwrP3aYd6PfufHRVGURf3S7bur5fI3//Qba21ZV2Y+ffjk8bPDw1LkBqiCZw8ef5Vl2fn5BcC21W26vjNfziywt+7cElKcXZz91V//VVkVv/X9t7e3ts+H54+ffOO6LqMuF0pUHCHcajbXIlQp5fnJ+Xw+T5LEdzzPcSpCZrPZfD4XXGwOBn/6p3/a7XRmk+lPf/rTf2kHcS7FdDYZzwmBCKHNzb5S4KMPP200UmPt2dm55DpNm++8814cNywgb37nu/P54sXJyXQ2fvDg6//6t//l9s2D3evbhAKCASjrZ8+fXb++u7Wz9cXnX4/HQ8cJEMJVXVwOh7duHUip/vN//q/9je7Nm/v716+3O23XdeuaP3v6/Kuv7ufFoqwWi+Hqh7/93vd/690kTv78z//8w+MPiON2Oh3PAeenF4QQPwg+//SLy+H49OT8d378w7sv3SaIfXn/q/Pz8yhOeCkqWhtps0U2myx+/MPvOzR4cXy2ubkrZTWdzv0g4qLO8rlSkjJ669Y2glAK8ct/+EW30zvYP0CQONTt7m6cPD+3Avz7P/n3N28c+F5w+PxccH5xoeaLaZZNtS7mi4vDI3304uv9vYOtwXWHWsig4IDzfD6frpZ5FGIM9cX56ccfvb/Ir/YPBsslNFI+fvw49BLPjRDylLJKGQCh69Ew8ZqtllD54eGz4eUZsPbF9pbR2ChEEEviZqvRxoQpJSnGL7/8chCyB4+T7Z3e1nZ3a7t3+PzJk8fPCHF8r5lGG+v+qtWw1Wo1W00yHc8wJJEfI4QAsMSj21vbvX5vPpkPLy9Hl5cQIQ5FmVdkjfNABDEoleRcGGMgAC5lGCEMEaOOkKIuagSw7zqe53GhhJDAAMmF0RohCNblU4QwhogQ8C1B0YK1IRehKPHXCEqh1PlwmJc1gpRzOZvNjDXtbi9OfIxhli+4KMfTyQcffYgQ1lp/+MnnVckFl9pAaCGvOWMEYRgmgVRyfHUFIRRSKKWSNO10u9ev728MNsaT8T/90z9my6KuZcXLNWfUcx2CsFKWURdALJQgmELLZa2W8xxjaDVg1CUEA6gdQrXUi8kiX2XYoEbSMMDWRf3hbz6cXE129/ba7Y7cN6PR5OzFxeg8o/AFhjSJOuenU4Izh3n/+Ku/fHF0Mjy/ErUCBlLqGK3rSjCGlbJaa4wJgsgaU1brMiullHBe379/v9VOqIsnk6uvHzwcDPqvvfbyRr+nlF4sZ/P5vK4VY7CRxnXdvXXrtsvC0eXVdDY7eXE+Hk+SOGo2U0pRLRaffv7F5fAEE3P3pRthHERxTGxnODp7/qyAMHJRvJqgKzE5Pf3s/pf3yyo/vxgeHp5zLoy2VhvXifav33vvB5unZ08++vgX3zz+araYWGh//f7ff/P8/uuvv/r6m693Nl4ajl+88cYf/eC3f5sS9nd///OHjx6/eH6eps2bd253O30A0XB0NfGzZkqSoGkFWExn2IJuuxn5LoSwKCqCMGXYGL1YLh2HUocqrSGGCJKiKFut9ttv/ZbWOkrCt995u9luvjg/FnV+WVwu1aIulO+60GEVzyqR16IaTl64Hmh0Gnec6+PR5OzFob8IrYaT8fzz+5810vYPfvDe9Hj22ZdffO+tt9Ooma/KL764H7jh3vZ1AhEGUGuAALTAKikRBghhABQAABNIKG512p1BI4icVTF9/6N/ChN/Y7Ozc33rk8/u/+pXHy/mJvDbg8HuK6+8roR4+PDrYmGqHApOfNbuN9OD/dsPvv5mePaIYCgrvgLKJTHU5Pj5qe8GL9252+m1rbVlUZ4cn3AuwiCEAJ6enJyenBKCe93u9YM9hziPHz7+2d/+9Ce//+MfvvcuRGYyuXr89bNGo9Fvbv3220m73b2+c5B63Xi724+vDZpX2xvX4igpy4oC1yVBQLCoJDdid2dnd2tXSy2kOjw8VKJ2vKDRaMVp5LmetWCZrUaj0XB40e6khAJCQJTE+zevIwg9PxBSZUWmtZZaQYIBghYCQqiQiguptbEAEeYAAMu6rjhfey0YY4xSRhh1XITpWtChlCYYa2uF0ghT1wvipLG1fW25WAwvL4+OjjkX66K+1prX9ZqbjDHu9DpJmkCMmOc6xlFaGau1UmVZAmsRJa7juNallDSbTdd14iQqimI0Gn395ZenpydKqY3+BkSwKjllLkaIYIKFBBAy10MAUqqsBYzRNSt5TRb51hoOoAFQW2CNYZ6fNFtR2qikrEqEmOMGoeu5vucDazCj77z7Xtpo/cPP/35zc8CY++tf/6bRaLz91tsHBweBHxRZnsapsVYq7YfBoDe499LLq6IsuFrVstXtdAdbjsPW7NfVcrVYzHWuXc+jhEBrMLTAGKmVFFWpucMYRZBihIGFRlmtNYICoxxiISWEyHVd1/UIwnmeK6VXWV5zUddcKSWE8vxgYyNdLBbT2SKIAkgIBIAyZ29vb3Nz6/LycjK+ms1njVYLWqC1rnm1FutgSuIkaTYbyyXK8xwB4FDWTNOD/b0kSSbTq9Vy6bis321JIRbLxWQ0poRtb/RqKbW1EEEruRBC5CvX95lD/3l7D+C3vkZtpFRCai4E51IqKeUa6GuR9SKXBgQADQwEBgELIEAQEYgZIYAiRAAynM+KElgDjJkWozUltt1qEowwQb7nWKNlVUWDAdR2NV9OJ1dFWc7nC98P0rTR6zTXYYInj59mWYEpzbLscjTiQuV5jgmhrkMolcrOpqNVliHCGlHU3+huDgbHR8ejy+FkMfdcNwhDgvF8Pl8sl988fUYwslprpSjBVjsIoigIPMdRUgrOi7JYF1cwhIxQ13UMAIQQrfU6vL2GuVFKLACUUd8P4jherTIuBCEEQrjKVmkjJYRwKaRSvucNup00jtcOTc91GaVIQ0vd0A07ra5DndV8yajDubAWfvTRJ2mzsXVtGzMHUdLodQ3B5+OJHyVaAc+PPWPrSkJMAUTaQi6UUcIoiSEgCFOMhRTrK1aaJForCGFdVbNFdnYxxBjt7+//z//L/4QJHI9Hy+Vyd3fv3e9//2//9uenp6cIomdPn03Gs7zkW9s7O9vb55eXZVkKLpnjEEzLopZCOo7jeV5V14SRweaAV/VsOmu1O5Q4BFEEYLvRGfQH0+m0rAolJcbUdQOGcRQlGMEg9JMkcRw3z1ZGG2PMfD7ngkOEMKGu5/b6fQhQkRfPnh9FUdxudwgljusw19XW1HVVVVUUBVHkb21tCSEQMt/77psEmVs3rxMM10iSMIj7vd5bb73daDS44Lzi3zx8fHZ+du/le3/2H/7sf/tf/3fHc//+737+f//V/3N2fsY5J4x6nu97QZq2q6qUUgV+jNf6T6Cqshxfzf7j//EfL6/O/+CP/o3nu3fv3N7d3YHIQGyX2XL/YL/Vbf3F//mXSZwc3Ljpe0G73Yn3kmdPnl5ejIDFz49ezPNyNBkroP0g2Lu99+GHH77/m/d91+/3+61WS0Md+MHu9d2r8VWe5drqilfL1XK+nKfNtNFIj46PZvMpxvjg4MChztnJRej6UipeV0WeG2ubzWYSR4ziOIqbjTSOImDM6OpqNBr9+Hd/5+WXX97o9y+Hw4vhiefTwWDQ6/VGoxFCyPe9V1559XJ0fnzyPE5a9+699trrL0stJpOxsdDzAkrdz+/fH43Gy2Ux2Ng0FiyXSwjsdDZptJOiXh2fHF7NXkib1yrvbaG4aaTJnMC2uv1rW/snJ2eEQN9zrQVSqs3N7W631W532+12lq2ePHmsjZ5MJgaK737vla3Na73O4NGDp//XX/5Fvqq/+eaRNaDf7mJE6qJuN9q9Xi+J0w8+/KCVpm+88qoX+KtFlq+KKq8QwFbYjz74eLFcCCG2N68x7D746lEjaadJkxd1Vi4V5xdn53k+v76/vbXVdz325Mnj58dHV6ORH4Za8Hba2NzcBsA8+eaRUbLf7e1sbzmOq7Td2NjI8uXV+OzoeIWxvXFw7cbB9o0b19qttC7FfH42PDthtFnk9ptvvk7T1kt3X37+/HSVzcezi2arkbYcQuze3k633d4e7IVeMr5a/c1f/+zGjTvfe+u7V5Px4dGzzz77vKiuJQ3XDZxuvwOsIQ5hOKDIc6jv0EAI88VnX4W+1+u0p7MJhM7L997wAuL7LrAsjbsY+oS4Dotc1oCQ8toAo9OklSZNslpm1kBrIIBrBZa1BkCAHMdtt9qu465Wq7UjTHBR63o9j1wP2yAAAECrtAbGQmSk4UKIUni+71CHIFopoYVECK8p/ABYCNerFkIpJRQDYI3RSsv1m9RqrbUC1vq+a5XitSrLWikrhVZKUUoZI9NZ7bgkjkOQ6+VqvlytMCaUEGOgsXotoqHMcVwXWqOVKHktJbcAWmvjON4cbF6/fl0ZPZlM54uFlLLT6UEIgAW+GxCKMcEQIqWkELXjOJ7rBygsisJIS7GDIaWEhCFFCEBglJZWg7rkvKx5zTHEFFFtDTfi5MULa2271QnjqNvt3rl7Rwl5/DxfrurLy2XgTlzXM6qsiss4bN48SNNoTAnLVsXDB4+qsrYGSAHW1UlKAWNobaSywEIEIQJS8tFodHJ6Rhi9e/fAGv3s6WmRV/1ep9dvX9vZ7vd6RVGu8vnZ2fnwYrJ37dZg45rrekaDq6vJbD4GVrguIsRgrCGUStUEw6++KqMo6XY3CEiwTVrJ/tnp1eOvvjk7/0VRZADbMPLPL44Xy0Wv18lWJYLO/vU7cZSenpzu7Gxdv7GD3TcX1ZlCS4zwaDwHmO/sdZfZaLFcEWYIA8vV9LNPv/zww0+yVUaokzZa/e5WHKVCKhfnDPnIOLIq58UyomNgVRB4jkOlkBBB6uCirKw1XuRTgiEC1moIrQGGWScIgn6v/yd//CdJEvf7XUoxL0piUZXllSka/TQOw8DzXJcwGqvQPTx86DBw8+auUlVZL45Onrxy79VWs08c8vTJ4exktn2ySahXlvw377+/ubG92d+q69onrksJAhBoi4CBCFqIlLLAWIghAIBg7LvB3Vt3S7ktQf342dfHL06PXpy+98N3N7d2P/70i68fPJ7Pc6Nja13ByZNvzrTg2Uw20y2ogy+efvbaK2/cuH6gJRAlrjMQ+HRja2dn59oa1S9r+fZbb3u+kxer+1/dPzo6zLKi19vY2d7Z2tra2Ojv7e7d2N9vNhsIw88+/vjxk4fn58e3buzf3Lv++uuv9Bq92XyKEOo1MbpGG41WM+36INbIosBngygNU0ocyzA0UNYSEqSkUkKGSYwxUUqHEC4WaZKE82VGCHTd3ZoXFReu7/UHvaqqh6NhVszTxDdWxWkUBmFdcyEFpggRRCh1XU8pVdd8uVgJqdZEKQiRBaAo8izLi6JijhvHcafdXgvACaFrn/F6d7EeyCmljbaU0rW+ME4STKjnBcPh8PLyUkrleV57awtjgglBGDHHhQgj9K3j3AIghKirSgiBvq3QmLVQFwBACE3TdGdn5+DgIAr80eXwq/v3y6okhFprESYIYmMhRAQDtPZ7EAh9318vkI0BBkALodFAWw3gmvsKjLHM8cI48aPELysAoeuHfhgjsD5KojBOsqyEmHCpexuDwaB/cnra7/X7/f4nH32yWC1XWfZHf/zHnU5nOR8zSgnESRTXQhVCU8oAZdTx/CAAxgjOoyTu9jp1WRV5tpjNrobDNf/Eru1YAACtfC9spkmxXOq6YgRLrQl1okazyAutFEbY97wwDAFExsCyKGsuMaHNZpsyZi3Msow5TtxI0zRFCGGMgiCwADw/Oj48fLZarQCA21ub/X6v0+kcHj47PT+1AFyOrpTWWkohhBCcMfryS3f/8A//QEi+Ws6L5SKNQoTg028e7O3t7m5vaiWFMpYghEjNeVXWxWKWl0W2WrXabRSG/7y6t1oIjDGjhBJGQw/HIcYIQ4QhAsBqozVQwkpplQLaaGu01dpqBbS2WislpFC5Xe/CgPU9l1ICtVZa5XXJeeU6rNFMdjZ6Na9ORlcOJhRTQnG/2fN8HwC4WmV1zaM4vHnzRpzE08lMG+v5gRBiNBrN5suqqvwg6Pb6nU7P9/3T09PlcgkAuHn75v7B/ka/CzBW1iyyjEtlLPC/vTESpVRdCSWU5zlYQ15yQjEh2HNdhbBV2ioVeGkcxUYbozWwwBiz/oJzrrgQjutSSiFExpr1/3w8Ho+nU9f37t69CzGaL5dRFCVp0m43i2K1mIlVlkGrG3HUSFJGqaz5mmNptD598eLw+fOnT57MZjPP9/r9/vPj4y8fPIDv43fe+8Fb77wdRFHGedpqtbo9UeswiIGFq1VpDALAQAAgwtAigpnnUN9zo8Dv97tFXnzxxVeOw8LIBwB4rud7Uiu5tbV78+ZNjLCU3BhNCPE8N06Suy/dDcJ4NBo/Ozw+OjmZZ0Xv8Hmr3Q2jeJ1dTxppXfMsz9YMPcdxCCWO60YRM0qLWi4XqziKkzgWQiilhVAAoChIXc8RnCsprfk2Fb9aLfK8ooRihHzP9/0IAoow8gLPQospYYxSyhBCcRKFQeB5LoCWuU670zFGG62sNjUvVllGMOx2W81mXBYZIZhR2m43GHMYY1ub13rdvu96y8Xi2dNnv/jVLx98/Wg6mfz0r//TW997+/adO0KKsiistbs719ZoM4Qwo47jeVVZE0L7/X6Wra5Gw5MXz4zRCILHjx8Vf7H48JP3CSMIAwP0xqDXbDd839dGI4TanVboh67rYIRms/n4atJudZpJezZdDIejy+k47TaDKKgF/+n/+zfL5SppRkrpq9loPBtLIwtefP3wa0II5/VsPr1z96U9tvezv/3ZyYsXi8X84ODA972iKjzX9Zi/uTGYTiaLxVJznkaRBXYxmTQa6Y3ruxsbGycnLz777GMEoQXGD1hRLLko2t3Gs6ePyjL7zndft9YYrbd3BnHUiKKYCx6GIUQ4TlpVLZ8+O3IcEkXRT37y+9P54vzs4mo8e/XV17Y2rz189Oj07KyuS4SBHzq37hyMLi9WxRwyN2zgnY2dl1+5OxpND5+epA1f1PWTpw+qUgVBfPPg5jpvPJ9PwiAqivJnP/s7bQTCoNFquB7d3tm4fXe/1egYDREw89n8wZePbh7cevftdy0Aj588uRxdXtvcjv1QC0kgtsgCA0IvCsMQAHCqzlWt025qlKmyEmFYZdXZyZlLElGbx4+ezudjpbnnk6vRECKdJvFqtbgYLo3hm5u9a9cGvW4PIbZYTq/v7cVhw0hzbXun39tsNxt1rRbzbLEshhfD1XIVx7HUOsuWXBSL5WQ2u8CAhH5jc7BHabMq0euvgtm8PD8/++LL+65Hrh9s97pd4ijEpBSl0pIxVJa5Merdd99N0w5hjuuFQRT7QTC8vLiaSkSksSpJ4rTR2Ohdo9B7/vQk8r1ms4uB4zLaTGPH84ajs+PjZ3s3tj0n0RIkSb/bZq1G11paV3Y+EZSQNG4kScKYQxzHw0gqaTDEAEFe8Yvz4WKxtNo0G42tweYRF5ILRqgGSBmpjFxPaDDGCEJgrDEaE+YQVhSlEsohDoYEGCBrAS1Y07EIIYRSqQX8lp2OEEaEYACtMcBCrQ0A1lijIQSEYMaYtWg9CgPAAmDXJxXOuVQcl9BaGYSe43aPj0+NURhjXkvG3KQd5llVVRVjDGiFEWg2Gkqrqub5Kl8XbLIsy8vi/OLCGEsI8XyPOexbQgjBEIJa1FVV1XVl7NJxHc/ziqLQ0gR+6BCG4PoHADAaGCUNryVCUCmjpNa60tYopQSUkkteCwCKmnNgIYRYa7ta8ovTmawpQYQg6hDnt/7gdw5u3OJVjRF5/M2Tp4+PM1FZCyUXxhhrgYHGYgMZIARro6WoIbbaAjXnylrXdWfTFYRACD6lWVXW5xen89lkMOh3O52NQbvTBhjTNI2DwIuiJAjCzUG3LJd5MZ0vhl9++elyMfE9+vLLLzUayWQynkwmgutm2m+3N7vtZHhaXV2WD748u33ndrfbYS69GpZW6TB0tcM63d7/8Gf/Y6PRq2p1eXUyy04ni0MJsu5mvLtzrRa61W7vHQxGV2OzqFudKGn4hIDlcmaM6rTbANBepz/obzHqrZaZUbAuJAVc1toYtVzMHj16KIVodzoQI0SwJQhSjCDGDhFaGmUwBqKupRa+5zWaDc91mEspQRhCirFDiEcphpAS0mqk3V4nDgJecwCs0er85GyxvBqOTh4/ffz4ydPz4fG13e2963t37t72Au/54Yu8KlwLDbBHJy+UNEmU9DqNTtKixEIgzbq5izBGEGAI1qa3tUwM0SBMZKEX89Xjb47Oz8d7e3d8vzmbV0dHo8VCYBwjG2dLPR+fGSV2d7a/99aPOq320eHz+5888WirmWxbBV363EoHAW9z4/q7v/Ve0ojLanU2PHnr7TcBVO9/8I+UIIKQ67qMUkpxFAT9jUESx/P5kmKcpul0PCmz8rV7r7abbWgRNJgixyG+VIoS12MB0oznai7zKEgZdIS182mGURnFcb5aVUXpep7nenEYUoIgBIAACGGahjdv7f/il//tYngaJ2Ecp54fUIo9P46SaDafVHWJkCQIMeYRRrBRzKVB6Huu7wcBYw4m1Bi7WCylVGs1CMIYISyEqKu6KKr1ZIRSghHGCP3zHcAgtLbTYinXYw7gex4mRErheH6cpJvbO3v7+/PZXGu91kpUVQ0h9AOfOnRtbHBdd534qspScB7HMcKQECKEWFc7MMYIocVisY5fcs4tAAhjpRSECCEMIFLWriFXFkIuBEYII0gZ01oLKbXWBkAAkTbGWgsRBAgBSwBEzHWDKPaDyI9KRFAQJnHSIBgURQ6sJYwBCHv9/h/9uz++fesmY/T8/LwsygcPHi0Wcwtsq9X2vaDX7WsFAABaaWghJTQMSBJEs7xYZrk0ynVdL/Bd5uRZlq2yuq7rulJKYgAQhA6j2BqCUOC5SRiEnjefTaAxoe/nZWEg9mbz2Wy6pkS6rpckaRjFQmjOpdJL5jhxHAuhhJTGGKOUKSujbaPZ9ANfSO37fqsVTCbTsuR5nq+yIgjLOFVSG0JYp9NllAkuMIK85lVVbG9v7e/vDjZ6q9VSVLlWwmWEUlKVyCqJoNnZ2siKclVUDkUYKF0brmqkuUdhM/IajRgj5Hm+6zqUEIcyhzGHUUYoJYQSQjFhmKyvK9JIAbQEWlqjlVbSKGWkMEJqXsu6FrwSUmrOeZHn1tqiyM/OT4zRYeRfv76bJpHrMVnXsq4YJYzSOIz63Q4AUBsruKSEGGaklMZYx3GuXbtmAZovFovlEmNqjKGUQoQRxFmWZVm2XC4AhK126+atm5jgz7/8ajqdWggPbt10HddqtZzPl1rL9R6POS5zHUbXsk9ggdFGKG61AcZAAF3m+q5njFzL04RS61oIF5pz7rouxhhAiCBa8z+vrq68wPcD33Vdx3WEFBaANZNtsZgpXvOqsMYqKYGxBGJIHUwR53yZ57PJzCiztbn94OEjx/H29m+0e/2L0ej47CRpNKI0dVw3SpKk2cSMEWOCOAUaus4cKKuBRQAABDGmDEPXcXzPc123KIqyLDFGABgpRZ5nDnONVgDYJIk2Bv1Ot00o6nZbvu83ms3h5eV0Ni3KAiF0cHAwupp8+tkXV6Nxf2Oz0+3HcRJGkZRSKmmsdR2HUqqtIYQQQpTWCCKtzXA4WhPeHMdRytR1jRDGmCKLtbR1JZWU2hghNK80BEZTgDEh2HouxtiBCFqDiEs00FeTqyROXcfbGGwoqYqisNZiTCmmCEEIsAUQY6yUKMsSQsAYKwubpkmv183yJQC20Wgc3LhRVeL99z94+vTpw4cPvrh/54oOFwAAIABJREFUf75YaG2++vKri4vL3gcfbG5uDoeXDmO7u7ueH2pjlDLWQkSIkooQlqbpapVlq5zXHELruIxSbIzOi9X0dNpsN15/49U4jYIwYA6r6qooi8FgoISaTad5VuZZWRVV6EcUM60swIB4NNdlIlIu+fMXh3Ec97d6xtjJaDwaXfV6/aqsvvjqi36/3+12b9+9E4R+Vddb25sQwTAMPc/DGEVxWJVlnVdGWYzg9b3de3fvXgwvhsOLVRwpLatiNRlDrepWM3EYA8AqLa+uLh4+xEHIxrOhRarRCiFCGNOtwVZdm9WyiOM0ipO9/Rtac4DUKitQYQGE22xnPJ6enJymabpzbefa7h7AYJkvP//iU9djSSNqd5pVvcpLST20tdO7+8reG6+/fP/+w/Pz0263my356GLe7bYEN9988829ey830sZyOSeUQghnsxkmwA+c+XzCGPUDf5nNEIYUunVV1GVZZEWr2bp75y7CuNVszefznZ2dy8vRw4dfTcfTKIpDP6zycjGdzxeL2WxhjeUVj4KodbM12BycvDg/Ojr97e//bhQ1D+3R6elhls87nbTXbbe76a1bN54+fTAanjJG0jTpdjtbmwMlzWS6INhGkZcm+3HUINg5PnpWFEJwC7GnNbAWN5sdL2g2G7iuqufPn9VVLmvt0HCzN711681+98aNff/Z4cVknLdbvcns8jf/9LEbgGbH3dhu9XrNTqeFMRjPJ7NZ4bmtMAziOFZGmxf6ajze2IyCMHADeDW+zPKsLKvAjeKgdYJHWkOMnJsHdwLPZQTPFlMLsFaw3+07LpxMLwhF2sXQ5lHU8v1IRsr1I0Jd1/UpYQRaSAnTSmuMoUVK6eViuVwsEISe42z0ewhCJQUXfK3AWmM6tdSilq7LgjBsNZq+50MLnz8/sqZklEmlBK8BAK7nQcSyPNfKQmggBGAts5RgPXbEBAFg12R8ABE0GAGIEFpLrJQ0jLkEQ0ZZVdXGaK3VWvdSVZXnO4xRx2Fr0LtUglLGGPF8R0kDLKglZxQHYQMASGmVr3JjrTFmtVqVdW2MYYw5jus4TqPZQBgtVwvBhVRilS2lUlqpbJm7nhOlcVVXxhiMCbAAAUSpA4G1ViMAGXKwJaIW1kKHugZYWdVFVktml/N8cjV1HEdqLbnwvaDZaM+vltNRls8kwthlbhwlWuJeZ7Pf6xutoaFbm9eqQiyXS2sMIYQxFyIAEQTAIoyM0UoJDDEEUCoNMLTAFGVFMCaENBqttBEyB0xn88l07Dh0f+8g8OLR1bjZ6Kdp4rDAtiwEm2HAimo2HB05Lnj49f1nTx8zyjrtjtbKGBBFqeu5q1U2m42n04XDwls3X/nxD39va2ubK24NffTNV1k+E7ywlnR7vTt3XrIW/sMvf7Y4G8/m47t3bm1ubdw6OBByfUM00Frf94Mg3NoYbA02796+20p7RV49PzwpC/Hw/gOtgOAyL8pG2ACOFTV3CZJKPD8+LMqs2Wq12q1Gs9VoNqlDrTUFLyGECCEIgIZgrRDzPM9xqJTcWg0QtAZiBAMv2L+2T1O6/9IN13W0kpPxFa8qbeFWf3ujM3Cp5zk+JcxqezUcTTbGr9574ztvvLHZ2ypyXpbCaNXtthvNBGN7fX+rnTQw02CNtNPKaIQtxoRYsHbQGQuNAUBpdH4++eV/+9UHH32qDH/3h+9MRkVR52UBrfIxUMq4BPoI4+FocX3H/84b3/ddj8LglXtv3Tp49c7Bq2nahMbFwDs5OV3MlsdHL35840euv+H6FEF4eXV1ePh0OZ9bYwhCSgol5WBjU0l9//Mvx+Op53mDQX9na/f2zVsHB3uDzU6jEQ+Ho8VitlotrIVRFMWRqqqqIDljPqUUAbpYLObzJSPOrTil1FGOXtOBXc8TQiCICKUAgDSN7927OxqNHjx8+MUXn7Va3U63G6epF/iUORABgjAEAK/d6owFfqDiJAyDMIwoZVmeQwgQplthnxBGMFn77ziXUiqttNKG17wsq7IsIAAYoXUKf71dAeBbdRxCkBDk+S6ltKoAQogQAgEMAm8w6BtjyrJcLZeMMUJwFEeEEkyw6zIAoLVGYqglcRjttFsQQUbJbD6rqhJaK4RYLUFRLJnD6qp6+ODr8XjEXOp5LsZYawuB1VoLURNMALB1XROMHMaY5xlrtNEG2LU43FqtLUQIQYIQQgZA4riOH7hB4NcxIdgLgiCKPIdCCAXnxsJuf6PVbkdhEIWB4LVSanQ5yrMcQhjHca/Xc12/rkWSNDjnDnPDMK6VAVIhzw2tBQhHUUgpowgThCUXnudhCByCHUKy+VzwKgoDUZbW6kYjjcIAAFtXtZbSaF1xrgEopTLauK4rhdJaVVVFGSOEAAAJwRhjxuhqlWlj4jj2g1BqMxwOjYVVLebz+fX96zcPbkqpAURHz4+kVNkqG5Gr9ZabUYIxgtAqpZQxhLLX33hjY7B5PrxoxNHGRt91aJ4tjVE721u+6yCrfZeWpdWicj3PiYPYc5RpQAgIIYPBIApDo3ScxIEfYATW2zT87RdHIwAQROtGhwFWGW0pshhJoI2yWgMAoLVonYZb7/O1NpyLoiiqqpotZs3YW60WAIJOI3EcprSYjC61VhSjdrOVJonRdj6fr7K8rmpEiOM4juMobVzl7uzu1kLNl6uyqig1nhcaY60FEMD5bM5rroRsdTq713Zd1zs9P/vwo48ppu1Wa+f67vbWFrDgyePHefG4rDPm+JhgCKDSAFqLEKKUAaN5VUFgoTEMQQItslobw+taSMGlNBZCCLnUQknCnHWrilJGCDXGSCHDEPuuTwn1XM/zvLwsLUTM9dJmGwDA8yWG0HH9qhaeE6zt9VxICPH16/vXbxwQQjCjFsLd3V3qui8peTmZRI0EIWoRwYQ5XhinDSVAnDaMso7nA4jAt5w2CCzQ2nDOEbBK8KougbWYYITR+rUgRF5WteO6N2/eeuedd1559WXXpVoLhJG1QMjacVmn08I9mpUVl7LZSF3PIwQ5Dk2SKG00AQIeciljYRgyh2V5LqSUQpZlFXgho24aNxbz1eRqusZX+L6PEFJSF6sCQggBtlYrqSRXWgIAjFZKykpJiyBDCFlr8rxkAYUUSKXXBwalTJEXksskaSAIlBJSCimE0SqOQ89jvKZX4yvOq163dfv23TAMf/PBrwlhnXYnDOPL4eGHH3704YcfnJyeKiUJpZTCoqxXRy9Oz86Pj14gjI0F0+kcLzIpFURYaSOEWK+pjTbT6WQxn1hgCcaUkVan3R/0B5sb13avRUmYpqnSanR5NVvMkiT1PT+OGqPL0fnpxfnp0HO9TrP77OlRkRXAojCJgmYUlOFkMQMErI2ujueKWiitijJfLGZ5Xs4WMwsMc+i1vZ3haDifz+M4arXbjUZz/QKXUgyHQ5c613a28jwP/aCRxJPJKAz87c3B8fHR0fHzk5Pjbrdz6+a+lGKVreaL2Ww2LaplxVe+5yGMPr3/ceD729vX3tr57tnp6OzRabfT9wOPEDqZXlGGdnY3l6v56GrK+Zenp+fT6aKqleefagC1MRDBWtQA29D4lFHHdbywe++VG62uE/js6mocBuFrr742m5Z1OWcOazYbs1l2eXl5585d3/fXdERjVVXVxqqqLrmsKCVhGGgDup2yEbcmk4kx+uDghsPocjn3/WCw0d/Z3oEQjEZXUkrP9ZI4SeL42bPD09PTq6tJu9PpdLuU0Nu3b9+5c2d7e/s//c1//uTjzxijrkulrOI40KZcLGYbm52Nfi+KQmPMYrGwRsVR2O10KCVGC4LQ06ffnJ8NW83ujf1bwODf/OZDo3GcdK/v32212jXfOTnNIQC+H7148ViKLI4DI4GiaM7m+SrXDZ0mSbvJJ8lqNl1kq/L54ZEfIS4aYey9eu/e3rVtyeV0+vT54WkS5xi7QRC1W02HkcnVqNsLOq3O3o2trx9+WRUlxY6WBgNyY/8mNNRhXpo0HMqMltZgLYGSsMhEVejppOh0Ggh6s1mBUeI13SgkjARKQ8Y8x3UJrwVlzFrLuQT/3IQF1kIEMEXMJX7I3IoawJVW1gANQBD6LnMxpBWvAYTt7kbge3VVEUYgh8RFqjZWSgAAJIwgTAmwwACrMCLaGKU0BBQSTBDGECmlqqJyPMYcVnOOALYGZFlhAaKUrU8qAFi0Zhtb5TBCKcYYlUVRFYZggCBECPR6TQixlBWh2HUch7EiRxABz3OUNohDiGGSRFtbA8/3x5PJYjnb398Loygvcs/zyrKaT2dc1EpLIbix1hhrjTXKSiG0VlJIJStGieO5jBFrjVbaKuMgFtLQUqut1lquitxwoGtQVtUYTY6j42a7GURh6Pn9TtdwW054mVfGVIQxgVSxKH/9q187xPnJT35ijYEQbG1uWmtms8n5xYU1hjjYdZ0kjVutZs35arVSE7G2SRJGIAbUIZ7vcC6yolJGxUncH3Qvh6dHR4ePPnr44MGh70V1KR0n7fV2XCZfHJ+MLofv/eCdNI2a6WYj2WD0WZ4Vo9Go3W5uDrbm82VViqvRZDicnpxceW5rsNm7fafT7TW7/fbG5gZlJor99z/4R0oXnIsnTx5HYdjr9nrdVlXvhAH5znde29u9lqSN6XRyfnb+9OlhMZUU+nt7+zvd6/1487XbwNyEEOCf/90vPvnokwdffu66vu8Fvh+4AFCjgeLKgqKyR6dPJ8tRPIrb7Xa73el0++1m23FdrbXv+hQTCIHnBQAYZLQ2yhiNEALGKi2z1XI2nfNCeE602b72w9d/r6qri/OzjAukfN/3tre2drZ2Bv2NJt1yVHM1FGIFz59dnW5fXN/dv7F58+zs4vT0fDKeNpuNXitpJF4aBJ7DSjGjlGiry6pACCOEjQWO4znMNdZYCy3ABPn/H1Pv1WNZlp7pLbu9Od5EnLDpXWVVZdmutlVsGhA95IBqUhBmhPkDozv9At1K0AUhQJAAAsRAGogeA5LNHrK7q9nVrqoyK11lRJrwESdOHLu9W04Xp0jM/gHrZmOvvb71vd/zIGWWKTJIoyjS88OwKNO8SrFG1ntX7O366DxSStOps9Lt3rpxo1VvlmVhmdbtm3cGq2v1RnMwGFCq1eq1H/zgBy9fPv/bvzsoedzrdyqWPnkSn5wdPnz0RZpmRVkJrjy75ll+o9b67Nf3/+ov/8ulS1ea7VZVnt++fXN7e73Ta0DE8iKbzqeLcJLnkWFomi0lJYqQTIgwEVpSKWkMp0GwSF2ndgkJs2abvkUgQRBWUjApMAIYQikkJXq7bX7rW98eDNYefPFwPg/2Xr3CGrUdx/f9drtZ81yNGIam69TEEDuWDaBSkhMMlCwhqATnUkDDcS2T6hoWCmS5zNOkyivOBYSIQGAbhCBTsEpKoWmYEIoRggihJWiLi6XrWje0JZMQIYQwyPNMSYkQUgooURIsLE+nmqZpBCKICNQIUkoJoRRUOoXA1GyTQgghBIIZkmfBfBGGYVmWmk4QglmevXi5G0ZT2yKWTQGAVVlBBQRjgpUaQRgjKRCGEEFICeGiUlBACABUECkgFQBKIq4UghABiJCuUdMihqUZ1tI0T6hmmGZRFEopKWV/ZVWjBAEAlDRN691332OMS6GWV+CEkLOz4cV4Wm80EKGaYTmenzFeJnGeZ45pttsty7SLvEyiWDMNjVAMgO+6tk4JBEUSVgU3TLsqkyLPmGJxnrKyAhrGlHCIiGlJxqI4ZoxhjDTHtCyDEJgk8bKdpWuYUFQUuZAMY2rbdrfXp7rhen4YpfN5cHZ+oZtOvdFFxLAszzKMhu/5rqNhxAnBEFqWWfEqy9IojizHu75+4+133/c9dzafzIKwUfNef/2NRw8fLBZTQ9cc26KEpHlGgKzZZr3Zsh17qfLUNE3Xddu2IQBZmlmWRSnJswxIrqRgUgrOBedKKggAghACoCCQSiqMFIIcyGXfmxCCEUEQQwwhxkCnCGKIIARtLgQXjN27swhmQRQIwZMsjcKcl1lZVkBBllUlYVmacyYNYpg1i+pUNw3TtqWCRclM24WEllyen4/KkkkJMNIhQkihilWi4jqiJqaAq/1X+ydnZ8E8arXammYTYgdRVZZVkkNqNhpdo9lsmJouBT8/PQGicixLAQWUIAhiqJSCgGJQZXkEFUISKg6XEUOKKSmFYEApggUHEECEiBIAKuTbNR1qRZxfnI4wou1+p+CyFGoSJti0nQZQUGkIGa6PdAMQXUKcFymAtN7q1D0PQpgX2e82vqeAtF2HSWlI6dRqEkGACMYGIZauufV6T0rgek1WVpppQoQIwhrBGCrBmBAV1DDgvEJQKI4wggTrtk0oZRWPkhhCdP3ajW98/Vvf+OBbmEAIGYSEakQBwLgwDVqVggt1cHRsGnBzcwVj6vm19UG/0Wyath0nKdCIpuuO4wkpgjBkFa8KliW5a/q1Wt01vRcvX+zt7c1ni2az2ev1bNtGCEGILNOklEop0zRNSYYxkUJyLoRIIcQIYdM0heAs51VVaZjWa7WqLOez2WIRZFlGEPZ9T9N0JYSUQKKlmEsSrGmOO51O4jB2LUfTrWajt9rbdhy73Vyl1EizfDgaXUynaVHU/BpCSEolmYBKcKFm8whjBBQ8H46lEAghv1arGLu4GPk13zQNJZWQwvVMw/RNU7cds9aou66lAOr1B2WZ//rX903TVEDFceRer3utpuKUl+MwyIHUTa3m2U1TSyNWBUEIkOHUtIbfnseLOI0QhJXJy6wKFkEUxmVRpmkGIej12lLKIFy8evUyTdOqqqR00jgzDWcwGEgp5/N5luSGb/S6/SkcL2bzj3/8cRSHiCDLMJZXkFEUWZbBecklk4ArKCTgaVocHu2trq5ggvb29y3bLli+ubde5AISMQvH04XkvAqCwPGceqtxcHAyvrgAADSaLUqtp0+fH5+MVlZOKCHzxazbXdF04tdc2/JM0zEtbWvjelEGJ3vDz8a7nVa301lBQlXFPImKui91TWs2GwAIJirXc7Msmc0n58OJphPbsZK0RKhKY5lnw+lFVncDLlSr00IKR+ni4ZMZhKjZaLXbHdfxdFNf21wfnp5LJYbnZ0IJy7Gdoqg3an7N1yhZWx+8dvcOJti0dQX47stnpmkfnx3altEg/vA8KaoiTpL5IoCImJZ3eHCwvq4a9Y5lWaPzi/OzcRwnnlcj1yhnlWDq6HBf1x3TdF3XrDd8TYPHx19OJzPOwuOjE9OAvXa/2es0/Hbd67CCvXr+wrLqF8NwNh6dnRzlSdys1VzfdC2bF6BMVZEowWCVgSpTTBN5nCZR1KjXWn6t12yb1PStxvXNW5jTJI2bjbap24TQy1uXJIecSYzQcoKLVVUYRK+e72VJz7b1opK4bVl6nUCOoF6WEkOMCUYQtTrNTq9DAIJLjRHnXAiBMcYAQaSohgCUWZ4iIlfXut3u7fF4fH4+Pj0d1er+2tpgMNh69nT3+fNXh/SMUsyqIi5SJjmsFKYIUSo4q1jGIaTaMltOpAJFUYmKEYoMqtm6BYCK8jKYhp1eQ9f1oiggQFAhWUHd1F3HYYwxXimlKEWEUACkoROMUVmWnCmMoakbS8Vsu9UQQs6mszBMdF13V/q+39E0nRASBCGAqtWutdoNr+YoAIoyC4LFykrPq3k7O7uj0dlivphcTAAGhCKEEK8Y59z1bEIJAIoSJAUoM4agIhgAKQlCCIGSQ1lKZKJWq1WW5Ww2jSdRlucW1bjkLCuPD46lkBqhdqPmGJZFDcgA5kgnupJAMJHz/Kc/+nGRpIOVHmPs+PhIAfbGm7cN0/j7H/xgdH4uVOX69e3Lm9euXTs9Oz05Pc2qLC8zCJVpml7dcT3XNEmUBBfTqT+yuCrPx0OEYJxW8yAHIHEdjKA2mc9f7r/klfzB3/7glz/75X/8n/7jm2++oWn0H3/4y0cPP5Wy2Hn2nGL8zW9+a3e0t7PzUtOfMaYg0q5d7/RX6/V6I84vZiFc3WrevntV4fLl/jOIuWnq8/l8b/9VFAdlUVFgGaBho54Ne6b0KVMgj6uFZsNOu91+++b77VbH1E1jzQMQcc5P1o55XPbqncuXLhFMjo6PsyyPpqOarUvIszI4OHne6/euXr0OQzULZo+/fLo2WOu0uzW/XvdrlmlCCHVN0yjhSiglgFIaIVmRjyfnh4eHT548OXh1JAA1UbeNtzKUzouyutjvdtdfv313Y2PDtW0gAWnWioE2Xs/G43OQ0niUwQ7qdNvt662O29g/2J9MJjwNDNSuWJSXrCgygjAXPI5TiBAEqCx5u7XSba+UFVcSAUWkBK7R/s4Hv7O5evXVq+c7L55Np+cQiivXLr19+72bN2//+ONPTk9HQrLvfvT1a1evuY4xn15Mp6M4DR4+vn9wvH/79m0lJJN5p1efBu7R0eTHH//QcW3Ps6IwTLOIVxxDQoBMk6xT726tbQ+PL8bncx07da87WNlst5tQaXHEanUU5wmXqePpiALFmNOwjZoCRpzLIq/yvMpUGJWFfnqRBfOi2ehdF9ccamOA1fKIp5RuGAgiIRVnAiqIMWq3uq1m++17737x8Iv7Dx48f/FiMZ2FrguFkEWVG4Zt20mYjKCwLAMilWdJUWYAyHqjBpRkoprPAEIII6wUYEyWZcUqKQUAACJEMCYQIgQAAooVOYcQQUQppRrVdV03EABQScVZwhjnZbXsviyzW0uNOoRI1zWNQIwUkIILoDhgjGCEIIBSCAyETqEUAgCFEey16wSy8fDYtXWdgrPh2Xh6ESwWVVVSonzfkpArqShRknMIOcGCEqARQjEUnAMlqjIHUlJKhBQKCAkF0sCSesy5UooAhJCGkaEhw6CWAxGGmC4lhl8BriBEGGGMMUJZmnDObcvQdFMpUFVVWTGFsOW4QkkJMZOVUABTanuuooSUBTVMwzSgkoAzIIShadMsf/Z0RyMIISUFy8tcQQkJgBTIUs6iBYEYQrS6OqBUz9MiS7M4mY9ncyGFrmmu1+z2OrbtPH/+MgwjBWC/14eIpGlqmgalOmPVaDRqd7offPCNV3uHj58+w2QeJeVwNLNMHSrkm1a/1fRch3GWxkxwTqkfpUkYxUyI19+8/c1vfaPZ6duW4fj+q+e7fLpot9rNVpsQnCWxrWmOaWJoN2o1y7K8Wl3TdQSREAJAgBEuqyrP8iJL8zThjEVRxBkH6qsWHIQQLP9zQCoFFFBSKoARREAqgRHRNM00TUo0grCUEiqAEKJURwhKKTWNapSYJq57fUwGCOMoiabT6dnwdD4LkjifDCdZUDUbba9W13SskIIUQYIBAkIBpNEN36OmBYmmHj4dnp4ncWZbDiE0izMIgYYwFzKeB4IxpkSUZBTgmlP33QYh1i9/+eDk7FzXrSvXrt7e3HRsyzYMVuTzIK2yyLDsNJgBXloUYyUhhYaj8ypbTGOJtFIKDqFXr1FMJFBAI1ia1KlEVigupUJQAAqRZZqSi8VoFgUxQlpvdT1Oi3lW5Ai32g3NNHFpKymAZli1JtZMXjKuiG2ZvufyqihZUXFhWAYikGpEMs65VEJo1KKGg6hh6czUfYxMgIBuO4albN8FABBKNEqx5IABoICG8DK2Z1ie5di250oI4iSZhaGScmNj6/f/ze+/8fqbSsHPP/0sCEYIs0uXNru9nuu6s/Fwvgi4AJ7r9jq1Vy92XNc3tJoUWVVqEEkgJEBIClEUOYRQw1QihSABCgEFMURE19cGa4ZunA+HZV6MhucrKyvNZtNpNPOikFLqugEhMi1boxR+tVRBCDFNU9f1oixQiISqsIY0SvMkTZMkDoMkTTFCi8WY4rbnuq5rsIplaZokcZYAx7J91wcKHB2eUaoRQtYHVzln83na6rBC8EJUCiNEKcBEKCABQBiXVc65QEhjFa/KivNK1zXHtn3PzfP0QlW2SQaD7vraapTEJWOtbqfXX6k1atPppCoLLsVPf/qL6XRcFPn29vba2trm4Eq71bF1V6+7YSOPW8xec/K0uDgPlNBMo84ssr11Y7C5atfNKEzzqAQAWFqp4yoOUylAo9a4dPmyrtFFsKiqilUsikJKNNMwi7wMVKAk1IgmhFzMg2AaRrOwiHPBeZ6lQRDkeWbZZr1Wcx1ne2vLMHSqkaIqDMvwiIspdH27KLIkjaezC93QV9dWur1uza/97Jc/bTV73e7KaHSRZzkE0HINocSjR08+/fTzs7Oh67o3btxst9vTaXRycvF8d9/zXMsyNM2kBFNs6tTud9elEq92zxirgnn2/MVI0+ft9mx1MCDAlXwqmIIAmJYexyGAUgEQhmGSZPVaW9N1QjVWUsO0fK82mUzC6Syq8Ts3byIg79+/H4ZhmmZpXLieuzoYvP/u11zf66uVo6Pj0Wh0fHZy48bNy91OvdXwazUI0MnJ8dNnTzVDc12bqWpls/9454Fje81Ws9bwCPG9hmvbhu+7XKhma2V7m716OTw/D0+Ox++99/5ilh8cnHQ7netXb/ze937PdbzR+Wh90PfrzStXLl++sp6k+TwYa4SkAmRJpTjRiV1zuiudddeulbnY23s5vgh9v8MqUOT86pX1waAVJ5Ffd6mOJShHp4syUp7t1Zz+tUs+ANB3PKzki2fP4sXiyualZrvmUb9ayEFzSzUVhMixXUOzq6KAACGIIIRSVYznpqnZpokhNqjp27W639SxDbjWqLcEV0VemaYOkMQE1Jt+q9MklEKCgWNbuqEDAJMkAUoApACUhwfHDx88tV3trbfvffid33r8+LGSz8JFFobZq+osTeHFJC4KNZslXJSszBpNlxFtNp5ajkEpUgqYhqEAXMxT2zSpq2uEKAGVUECBIitYxQCUjJemRcqyUIoRjFhZCQEcz0UYlVWZpeky5KNRCoDivFpG2DnnCgBNMzc2NoIgGI1G58OJUrKqSkKwlGo0urgqm9BrAAAgAElEQVRz+67neUdHxwjBlZVevV6P4njn+W5ZFuE85oXY3dnVDHI6PAuCAGO8dXkdIVwUxehiRCnxfc+yLAChlKziBcZKN7BSrMgzQzcpprphmJqVp9l0NEmChFKqoKJQJ4DzSgKIqoKNz8eGYZiGiRDGAHu2gyQQjHNFNJ0qIARjvCJHB/v/33/+f6ezaZzGpml0V9q1utfvd9MsWgQhxCDL06Pjo2c7O9PZDCPs2K7nu92Vtm2btmM1Wo1ef34xvrBtK83y4fDcMM0oCsMokRKHURbHabPRch13Nl1cXJynSfrnf/HnDx8/WlvdePF8P4wS0+RnZxdKIkoNy3auXL16NhwTnWqa9XJvl0vZ6Xa8WsNxzOl0qOu661qXLm35vksIrtVqi8VicjHWDf3i9OL46ARzS+b03pt9LCzIDFmQu3fv3rx50/frGCElJIU6gohiev3K9e2N7Xq9XvO88fjipz/9+NNPP03S5Gvf+MBtukEW/uTjyfHJcVlUH370kWN7w+Ho17/+lahkt929efNmt9vN0rTTafc6HcvSl5lAIPFssdg/OHj4xRdPnjw9PDz+5jd/8/0337Op/fzJiy9++fjibHFj87W7V9+CELCyqqqy4XQ2euXW6mnNqjmudX37hqlZaZTU/Nql9a1+u72/v1fkyXR8Pp6OCl5SDYdBkCZpyXiSZEqhbmflYhzum2fzWSQYxFDjTEZRPB6PAZST6fxo71SBqtttrPfXiih5eP+zl8+fjqczAJChQ4K56+qPntz/8umzi9F4EQQI4ovJ2fnw/OT4GELo17z3PnjHsoxardZs1H/4wx8E0WJjfXMymU6LBcW03+tvrK2/fHmEANre3sKE2pZ79erti/GpVND167WWa1jAb5gPHqWj6anH7LPzsyieJnnYaNa2L20WPJ0Gs5Px5PnOSaPWeePeTdzqG9goyxxIiBXBOoYKsoohgJRQnOdCCEqI57lbWxtSCozg6enpYrF49TznnFdl6fueUiKKQl2nlmP4vsNYWVWFkFxKrpSkGqWELtmgUgJeSamAUgiC5XEdKwWgkkopBQQAEAIAEVq2WP51K1ganwzdIIRABJUCQnDG+L9wkDBCGCEIAMKUYkIw0QgmZEkAWYZRAMAIEkQQgRCCK5evrKz0yrL81a9+dXhwcHR4PBgMLJNmAOZZphTABAvBIISO7RJMgJScsTwrypIhBBzP9ly3qIqSF1wwsJwYlRJABDEiVNM0nWg6ItT1atSv+34dY1KVpWmaGiXlv1DRTNNMkiQIgumUdzqdZrO5jH8IBbx6nQuRZTnjAiLs1xq67fiSK4KSLCvK0jLdml/nHAguYi9d39gcDU/TNDENzTBMQVDFBTWshmX3+yu25Ri6udIfCK4uLiYHnz8YX8wN3aq5DiUkz/Oj4yFCaDabE0JdxynL0rLoSr/LuMzLMkmiJLkoyuL6jWutpntpay1NIkJJWWaKZ0BV9bqDgAiD+Ww+rzebDiHT2WS+mGu69o1vffPNe29ubG2+evnCsvT1tbXLV68tZpOf/fwXb9y93e20jvZfua5b92u6oVFNx4QqoKqyWI6PCyGEEFmaR1E8m83TNJnP5ycnJ3lecC4Y40Lwf8XDQIjgMp8HFUAIIqSgMHTds712u9lqthr1huM4tmU5lkWgYlJkWaZpOtWoBApCQAh1PccxTW9rc6XfKwtWFGw8XEiOmq02QKpg2TyY5SxnQBFKAMYKYgmIUnJlpZ/EuWRy98tdgrAkvCoKxzY0SlguNCJ1olhWakDWbatb92uOJcoCKe5aen+weuXyVn9lNQgX48nFYj4FCFJdE1BR0+CFTMpcVZlBUafRmM0mQRQrXOWMSQQt30dSiUrotu4apuF4w+NhnmRENxzNwBJEs0Cjmm3ZiiAh5GK+2N15ThyzttqjpmkZuk5wGgRMAAUJ1U1dMwnSoJJJXpRZoumk3W0vgnlRZhUrao1mTTfCJOMKCSG5EkpBjZiu2yhYJYHq9dqzSQ/olAmOoLIQsi0LCS3PEykEdYnnea7vEkM7v7i4GE/G08kHX/vgt3/rt77/R39AIX729OGf/Mn/9erVMwDZt779jQ++9sHdu6/v7x8UZdntr0zG4+OTs/F4BCFwXGt4VhVFWm+2KTUI1jFSghVCiGWSzbENQ6MaIawqMMa2rWtat9WqSSmWQDxCCICCUsCYyPKYMaaUUmqpfABSMQAhgEIBDoDASCkJoJK8rBBCvu+6jsWqCiLY7XY8xzF0w9D1NE2TJJBKYIg1XXMdR9cNqKBUilcsEjHnQioZxqEAstvvfLkDheKaqVUVr/KySAtN0yzNjOIYY6TpmqYTJUUYBVEcSMU0DU8nI8fWv/WNd7Miz1nVWVld39xstttHh4fn58Pz89FstojCxK/5aVKcHJ1dnE+T+LNOu/Pv/91/6HfWBr3N57svoUytVS9Nc84EhJjoZDKZP98fZ2XaaLZ+88OPSlYenx4NT4au7bTbjSRJE8ERwTqlGiZCKYIIZzJNMlMzDU23LLvISsGkRo35dHJycGiZpuAiDEPTMgbrq7/7u79LKQ6CYDwdA6gwAcPz4cX4IsvSjY2NLE+fPn0SJUlD127cuH7txnXXdR/c/yII58Fikaa5lIpgjVKNMRGGSRAkec4IKZ8+fWYaVqvVhCaqqkqjmhByNpsxViWNmmVZ6+trruukaRqFkWXCS9s6ggBCdbB3ksSx4gpIZZnmYLDS7XYRQuej0c0bN9vtznQy/+zz+zvPnq8NNq5cunXlyrW9l/thFGIM85xnSRCEUZYWcVycnwVoFCRJfvXyzWvXVtqd3tHRacUEF/zo6FRIBRHs9Pq27Tz98stHT56EcbS1uZUkSb3uTWezMMkVzl2fWo5fo86H3/losLq6s7Pz5PGT0fnUcbw0KZ4+eXnn9j0E6VIcQjDEWEqVOy792gev6abjevU8DYanF4cHr6aTMWelY7uW4VFklJmqClBhmcVFnuYaIa/dubW9fbXb7TGuFmE0my9qDd8wNYDV6fHJbDLL09I2Xdf2dV3Ls/TZkyc/++SnUvLBYLXhu8cHp5/9+vPtra1+v+96rihVRvMojgUXGGHX9yjVNIwARIZh2Lbt2O7q6vqlS1u6oUEEpZKMi7LiSVoUBSuU3Nvb3z84IL//b377k09+vrf3Ym1trdvt6RSdn5+PxxPXdXVN77R688n05z+6//j+wdbmtkbrdXtzMQ9nYRlOTgBAll6vcl5VAkigE5cinuq5RjRd0wxNi+KAM9brtHWqS6kWi2g5xqfrVEogGaMatiyr1nAn08V8HhkGdl2famYURVXBlFKWZUEIpeJQYsMwWq0WQqgoiiQpOOdlEZ8P729tbX3wte/0+/0oivb39/OsCKNoNpuEYbIMCyyDH4tFOLq4GE8nrVar3qpbrjUcDcuyTLNMSlmr1Wp+Q0ophUKIIIQAQFXFFZBKCc3QFVDRfFagotJ0YUnTsJRSR4dHQIB6rf7andeKonj1ai8KMqJply8NiE7CKH65tz+9mOmU1mv1NMum0zlA0PYdx7BLVgImbWTlabG/dziZTa9eu7K+vkYpPdg/+PTTT0ejURTGVVFNxtMojDEms+lcCOm4TlWx1ZXBv/8f/oNpW2EUHBzuW4a7uX6ZUOLXvEajfni4//DRw8PD42ARIoRd13n5ancxn7aabaJLv21M5mfjX5wpKSlRmo4ggt/41ttXrlxilQzCtCj5ysqK5fhSoWfPXo7H4xevXlqm2273Nje0NM2VgnfvvqGkEpznedbrdfv9ruTyEX18MZwcHhxKLlnFDcOwTPvNe29dvny5Xm8Gi9C2Ldd1gA6KsmQsX1tbW1p9AADzIMhLZrlub7X/4Ycfmq61d7z3zz/9WRxGOtEdy33tzmtfe++DT3/12auXe2EQTsfTMi/PTk62tjYoQs7aGqHG0vdWVSwM40UQSCkHg8G777519/VbeRYcH77cefrF8cnxzRuXCJZpliCEXMfACHU6za9/8G5VlaZpDNYGaRIVZSoUQ4AYujFYWVkEs8lsPBwOZ4sZJsjQzTiKn+3s2rbvOrV4fnB2+unx0Xkc5c1m9/Kla4160/W8erPFRUk0aHtfu33n6q3bV9Y2On/5V3/xZ//pz4huVJVI0+LJ0wf/5W//0nW8u3ffuH3rte/93u8oCc5Ohz/58ccHh6/Ozs48z+v12zdu3Lhz5/bGxnq9Xnv89PHO892K82632+720jjur7Ytx7AcbTY7/+xXn7Z6q7PF+PzihGrk6rUrjmt3ur7tUgWqld56nIRBMNvbf3F0vN/pdwmqZRFd29hwbZ4m/MXzndFocf/Bx5c2rjRrXcWQYggpVPeakqs0TqGC9VptfW2QZVlVVWkWNJue49xyXPPBA/3xo8fz+byqCgB4FE/LskiShFKiG5ppGksiF0KIVaxipRASY0wIQQgDhZbdhWW+DgK0bJUsZ9S/onQgtOw/KKWWuanls/TSLjHtXx0m/ptmxfJeXSrJOBNSYowJxhjhr9ZcqmoVQACCf9HW5kXp12vvvPPO2dn0YhQooRVFUZRgdeWqlGI2m9baVhzHB/uHvW6/VqtJCSQXSkqEQRSFo+EFIghr2DQN07FLJiaLEABkO97m1vXr126udleOT0eL2YIoOeo3PHO92/TzLIVAUUrzPCvL0vf909PTf/yvP/zHf/zH119//Xvf+953vvMdANHx6WlVVaZlNZstSmmW5eejkeN7mqGNwwUkxHC9qhLz2SIMkn6nv33l6rWbt/7iz//s6eNHcZpTAoHCi2lMCan5vm23GrWmrhmTcRqGSbCICa1RrbgYnUlgNFt+s9u+GI2SOLh06WqzXkMQ7O7uel7t3r17s9l0Op1cTGcX58dZMnv+ZUszjapKlFzo1PXsGkEoT8qoiBIsdENvdxoIoziJJxfDre3tW6/dee31u612iyBw49rlIAz29154to2hWul1dEpty7772l3fczRCZrNZWVRcFlIpxlhZVqPR+d7e3rNnz46PT6fTaZ7nSikhRJ7nnAslARd8SStZym8wxhB89cIVUABBjCFBGEGo1LJKRrVabX1t7drVq9vbW4PBaqPRsG2barSoqiSJyzIKotAwTdtxljk0y7Rb9VZZijCOJtNxEAWVKA3b9HzPsm2qG1SzdN1mlYqjrFlvNHzP0vDJ8WmehnXfVbxgFfM8LHgezoKKKQixQbXZcH8xPhEKICA3+u76mqvKi5dfHu6+eCEYc133zu3LEIA4ChAA8SIYHp9IDBCmBfaUoUCBsyxCVDdNvSxZs+t1B4Nf/PJX03lg2U5VVFBBJVUYhFAo13EggBUXnPNHj5989uRRGIUb1y5LAfKsFFVVJgGRSqMUKCWlJJjW6jXJWJnnJYRSiLKs1tfXKcVJlkRJEoZhJRSihmmazU4fYX08DQnBOtJs25zNJheTc4CA4JJzJQnNixwr2W53li1PSklR5lk0C8J5XqQA4nfeu/fRd7/ebFnPn+1+/sUnO8+/iKLY9/1Hj3YgNAAwJECt9sraYPsf/uEfHj1+nKYZxhQjMp1OwjgaTyca1f1avdVuu66rawRCiDHEGCOgKQmBEkAJQrBtm5R6S67P8rJD0zTDMBhj0+m0LEsp5RJCqJRaUtYtazmkRHRTZVlcMQYA1zVkGY7n2styWtd1oGSRpxBIqKRjGkgtG78YQKEAIxo1NUOjbq3pASC4ZPNwWhRxveU1O36YLMbToe/XbVcXoqhYVjBJdMR5FSUJJUQKUZalYVIIAecMKKCbxtbly+PJ6HR4tlhMD472gyi0LKcsyjRN3377Lc/1KKWvXr589Wrv6PAYI7y5sf348WOMyPDk7OXLF++9+/73/7vv/+hHP/7yy53JZEoILbJqfD765re//u2Pvn3vzTc/v//ZyfHh5vp6t9sZrK8c7h8UZWE71ssXL4hG77311vHRycnxmU61VrPZabWjIEiiNE8zpWS9Xut3WxcXo6Ioeivd9Y0113X+9E//9I037l69ehUAkMRxViTHxydZnmCMP//sfhiHECqAAKX62tr6xtpGWVZfPHhYq9Xffee9VqvNKjGbLUzTPjw8+uyzz6XkrVZN0wyllGFqW9ubp6enZ8MTAKVh6BCCXq/f7bYbjYZlWa7rtlqtR48eX0wnhmEYtoUQODo7smzj7pt333//PcPQDg73/+mf/mkynmxvX9Y1PY7in/zkJ2XBLm9dXlvbzJLsZ//8s15npcyqz+9/qhOsUYwxQlCnWBEcOY7TbQ08p91prbbb7Vb9abTIAQJCqCiMTk5OsqgyiKpyUVE2Pp/c//QBFxXWoQRlxfLhRdFsmQhXpyejRsNXUly+fC2cJyeHQ12btJrNrc0rSiFdN69duyZk9fJg9//+k6PtS+vrayvtdvPJkwcPHjw7OY516rlujVXF1sbGvXt30yRAUNU8//aN11Z6KwpAxhRnklWSUquqRJplGKP+ShdCWIkqTeJerzdYHVRFZVmWrusAyDAMTk/bcTKfTscAgpevXkgpCUFpEiexLTiLgqCqqulsXpYVBNBxXYyIFLIsGSH0yqWrh4eHw+H5ZDpZ31jrdDq2bWOMhGTzeWAYtm15JycnJycn8H/9P/6X+/fv//CH/7XIK8uyV1cHEBLBJYKUM1mUXNfMMq9m80AKxRivirLebGqaPhlPMEa6aRAMMRYAsDgNKIV13yvKlPMKQ8gFo5g0Gg2EMOeiKpngUgGwDHBDCFdWes1Os1bz9vf3zi/OOWcQ02az+/Wvf11KdXp6+sUXX8zn8+WwLyEUAkgI7fd7b7311jvvvOv7/l//zV/HUazpuuCcc15VLFiE88V8Pp9VrDQMbXV1JQyD+XxelqVpW/VGo9PpLEeUwjAsikJI6fv+0mJZFAXnHFPyr7sVpUTTaFoknudubawvFvMwiKIwQgoRQmzL5owTRLa3t+v1OiHk6ZdPoyTRTWMRLBivdFOveAUQ8DwvDOJwnlCkYUgQxBCBMi+zKPWbvus5lmNoGsUYSSmDMIziSCllGIZpmmXByrKsqopSDUIEAMiyjGh0bWujv9o3TGP/YE9wTjQcRgu/5q6vrxmGbpq6ZZu//uWvhsNhq9Uqi4JAfPXqleHpxdnJ+dfee1vX9cl4cnqyb1vo1u3t7a1BzffzksdRXpbCtNxud9DtrSGsSQ7zgp2enM+mQZ4XN2/eajQacZT0+z3f95IoNnTNc71arRZHydnZ2Wh4MTofjUYj13UHg9Xr12+YpuH73vbmFqVUKSmEpJTougYAEJwzViGE0jQdDoe1uu/7nmkah2dH9x9+/jd/8zd37rz2h3/4R75fOz46/eTnv5yMJkqpVqtz9er1ul+bzSaObbXbra3NDdPQIZIAyMl0fHC4v7vzdDqdKKXuvfXO6up6Eqc/+tGPP/nk5/P57LXX7v7GR7/x/vvvdzodAEBRFoIzwQWhmBCyHNGFUCEEh+dnp6envGLT6Xh0ce7X3CSL9w/2qlIsFsHBwVHNb9m2F8eFpjnddv/eW+9f2r7Saa8sDQaj8bDecP2aadpYyGw0Pv7kk396+PjBcDRc39xGmMZJPpmM4yhhFf/2dz5qtXqnJ2eW6VYle/L4ydHhWRBEjWbtyuXLt27e7Ha7SsnZbPbxxx/v7x8opd5+59762locBpZluY4PId3ZffHo8Zd1v3X95q233nlrf39vEcwglv/uf/yjr3/zPUzVzu7jo5P9RtPffbHz8OEDTEij0Wi1O599/uuT06OKl7/zO79159YdJdF0NC/SarW7rmNDcMAyeWnr8pt333q+80pJsLW17bruUt8upZRSQaCiKBxdjHZ2v3z8+NHOsy9Ny4IQFEX5FXLUq+V5niRJkqQEU0I0KRVcfgwALo+VS+7WcvJECME5A0oAoDBGSyDhv4LUlx/pvw7fLwuVJeP4vy1sluXK0iSIMUIYAAgR/qqtouTSqyEFl5JLpYBSQEnAODcNczBYH08nBweHL1++0k2jXm/MF2EUhnESQgQIWU7WYUo0x7ans2mepr1OD0JZVFnFyrwssiKHGGJd0yybKywkBsj8vX/7h9/69ncBNsJFwMvsnTdu9lqeQaBSglVVURS9bjcIFj/5yU9+9ctfPN/ZSdP02rVrH3zwwR/8wR/YjjuZzZa+dgUAxjiKk/2Dg0oKZGhus7mI40UU24az9+rw/qf3Xz7ZNU3n+p3XFvNpsJhH4cLzbY2SMAgwgq7trK0Oup2uY3m7Oy+Hw4soTBzXMUwdYxWFi8V8Op1M1tZWe/1uGkeCM4xgq1HL82wyHvX6nUaj5rruixe7WZZevnJZ07WiKA8PD33f73a7SZREYZzECcXEdf1Or3t6Nkzz3KvXvvPhh2+8+SaTsqgKwXmn3UYYFnlepoljmWuDVckqiqDnOmkUZWkilZwHwenw7NGjJzu7u/v7+1GUFUUlBNN1SinBmOR5XhTFV/hJsCx90VdMDgghhEoBpZSUoqgqJjjGUCNU17QloUFJIQRXUiEAlxUtAOj69as3bl6/cu1qq9VyXYdqOsYIIoAw1XTdNE3bdBCEJS/LqhRAEEqJQRXCSZqEURLHmZCQUss03DTJpuPp0eHxr3/x89PjY8/SqyonBKyvrS5mk4vzYbvRdh1X0/RFEKZZwaUsWEU0vdnu5CVP86KouKbr9Xrz1q07k8nk8ePHvd4Kq9jJ0RFnYqkB2Vpfq/vOxfnxbDrJ8qzebvUGq/31Qb3RqbgYXYwJJkkY77/Y0xGxdMPQTMs0EcFBFAkMTd+58cZrq1sbfqcNoYCKI1ESKRte7fat2xQRXlaiZLZh+K5rW/p4PHry5OFnn//6/PwMU/z9//6P3rj31jyImEIA6ZrpzObx8cn5/uExk9Kr+7Wa++T+/f/zf/vftzbWbcM4ffUSCUkgyNJkddDd3FxXUEwX45Phie3b995+6/t/+P3XX7vV7/WE5H//d3/793/7d188eISJZlr+cHje6/beuvfWhx99NBisVhX74z/+48/vf9ZfWWk0ms1ms9VqAQjLqhKcN5ut9fX1Tq+jG3pRFAoAoCAAUNdNginnYon5IRpFEEGllvSwpfcGABAFYZbnFWNKCKGkkFJyTjXNtCxLNxRUFeMYY4TREgRCCKn5PheMMQYhqKqqLCtd1ygmGGEIgabpjuMILrgQQkjGqjAMXzx/sX+0fzo8jrLAq9krg5Uszfb29n/xi19yppT6KiMqlcqznBJKCU2SxLTMVquRZ2kSp0GQbG0Net2Wpmtb25u2az/+8ikTotVuf/jhb5yenv7DD36IIdY0zTSsMIiyNJdS2Za9vrb53e9+t8iKg72DL7/8st1q37v35ubm1mQy+eef/tSreZVgR2fHmCK/7m1vbzNWLXeHs7Ozs+GZrlPfd5rNRrfbrdebjus83315fHScpOn62sbq6iDP8yCIkjhb6XcXi9nusy/fuvf6vbfefOvttyklEAIIYb/fxwT94Ac/WARzTdMMywjj4Px8uLG5blpmmsaIEIiQlPzmzRtra+uTyaSqqqriR0dHaZphjG3bJZhyrn7+yS9evHjJuSjLEiG8ujrgnOV5ttyX1tYG/ZV+VRV7e3uz2ZRzVq/XNze3MCEf//QnBONGvVaWuVQCIbSy0vd9l2okyzLP9W7feS0K45OTsyePnxZZqSQocjaZzoJFePPmnWazBQAYnQ2TKEIIIYSLvDg9P79989YHH3z97Xff31jfbDQaFNGHDx/+5d/8le04tmO7rvPs2bPDwyPGKssyW63W1atXz8enz54/kiBP80UYz29df63fX7NMZzFLal7jo49+e3Ixe77z/MXui6tXLn/wtffXNwa6jos8Oh+dHB49f/78yd7e/nw+0zTUqNU2Ni6//+7v3r75Ts1p/j//+T8Fi9lgZWV7a6Pdahq60W51G/WG43pFXnEmTMsWQjEmdMOQSuVlOZ3NSlYSjQCgojDcf7V35/at1ZXV09NjISVCIAqj2XS8WCxarWaj0Wi323W/5tjW0hkgpSqLSim4/IkLLqqKlUUVRel8HsRxrGl0bWNtEcwXwYJzvra+2e2vRlFSVUJwyCvw+ecPyc/++eOyKimBmRRFwZSQhEIAseBKCgAlioKkyBkvFcbEMvWa55VVwRi7en2QZ3GULACUCCtNU7WmzTlL4kmtbtiOoVHoOHXbtl3bjuMkSTJD88tSxGmeJmWallnOAKpbFm00alJueJ6fZJnjeobp7O8fRWE4m8/LoiJYQxCmaY5RZdt2luV7ewenp8ODg6OrV6/4Xm1rc7vVai2rCyHEX//1X08m47Is8qLIc0wISZIkjiLGZcVEWbLz0wuMENaIkAJCSIimFMyyYjabSql0Xau73nIphJBpGrZt1kG9yPPnuy84YxiTRqN99/Yd3/MefvHo9OQsjqZZVtq2RSgJw4AJnpdFMI+Eki6ARZlzwYq0IJh6niO4KtOyzJhbc6iBNUWZrBbhfBZK13VMw/iKmipkWZaCiarkgkvOWFlVyoCGbhqGiQAuGdt/dXR6ck4oKcpCN7RGs/bWm+8iDKazMUKo0Whsb20hAI+PD4bnQ8EBkGI6HdUb9mD1jumS0XD0/OXeSs/f3u5fvradZ/HJ6AxhDUIKKZqFgd/oaLrOBYAYGyZttTpAkYuL8eh8fHZyPhqN1lYHmxvr3U5PMDifhudnY0KooTsILzY2L33z29/55GefPHn67NmXzy9d3rp06RJjwvdcx7Z932eMRXHoOI5GNU3Xi7LQNO3ylSsIQoigUso27VvXb137n6836o1Ou1cxNhpdfPqLX3HGb1y/+Tu/+VueX8vSbDYZB4uFkqLf6xq6roS6mFyMRsPZbFZvNFcHg067FafJq72d+WxOqbpz5+p4fGEY6OLihPPXERJKAYwAwAgjRDUKAWRlTihVEEymk6OD43LbC/oAACAASURBVMODA4xxURas5A8+fzSbzZI8m1xMTdN6751vGrqFIAFI872m69SzOD89HgJFbdvinGOMXddOs/An//wzy8Eli17u70TpHGsqr2JMNAFYkgcFKzTd/OLxZwhpVckRwJKDLMupAVxfB0giAgklw9HwcP/oiwePmSi8mt/r9Tzf92ve62/cfvz40YPHn3fafUzB9qWBbfnNlmOYaOvSqjfTTk4Ow3B2dLQfxovx5DyO04qJ5ztH9z/b7fVWKGp0Gn6RkDSSQvFXu69kWXme3Wm1+52G5FEcjeaz+GhviED+tXfewRgyDlgJC6QkkxhDShEhUsrS9ZHlNvqrb65v1AZrtadf7oRB5Hm6aTmcicPDfU0zHNvrbK2EYRwGsWW5BBMAoFJKSiWVhBBihBGGSimEOAAQQQkhJBj+Kx9MSiU4F1JIgABQYMl9ohQABQH8FzXRV8D0ZXYMIggQ5JJJxSFU6KtbdgQhVBBIiDCQEgClIFBQAVDkydlsvLuzf/Xa9du33igLNRpdnBxdaJper3XX1ja7/WYULR5+8SAvMqVAmqRra2uNRiOYL5TiDrCzMqN5SigRUgBCCKasYAAgyzRMTcMQlkUlGANKUYINwzAoCoN5WRRKKUqJUmoymRRF0e/333333SzLFotFURSW7Sxha1KpqmKc88V8vru7qxBWlGRil0OoGebWhttodS5fu8EYns8WL/cOpeBQAddrZlmcg6rRbF/evrS2ssoqFgXJq5dHh4enSZwTrBeZyLK4YhlCStPtdodcvXprbW1ld+cxq3JDI7qOMaZQusHsTLGwU7/Wb1lZLrEKIcdYlLaWGBgABsLZuabb166s7h8cz+ZDCauK5YNB7zd+8zd9v5aloet7lGiMI15luqbVbEur+TXP7XZb4XweB8HpyUkUBKPz4c7Ozqv9vcPjk8lkmmWFlFL7/4l6jydJsgPN72nXHh46UmdllhZd1d1VDbQAMMMBZmbXKIZcm+GRtKXxwMP+aaSRXNtRi4EYYLqBFmhR1VWVlVpEho7wcO3+FA9RAOPo5zD39z7x+wzD92wIwEpjQBgTRExmEkogQKvo4OrGAiDQWmulldJSKamEH9QxIUJUknMpJNBgRdPGmEAA3hpuQGsNjo9Prq6ufvvbTzvd7ubW5o29vXa75fsuopQQyhh1bMuvufVG3Q8sLsUyiefzMEnTvKyURhhR13UwMrXW7UbgmYaJEZL5cdO5OD10bVavu1tb9ZrLPSvf7jUYwVVeYpHWbRgEzYurYVakDsi1KCpeQI2xgFW0/O7LL7KiAErt7m41Gs27D+6MRqOr6+uLi4tlFZMSWrbtuK5QUgg5nUy51HfuPNza2dUaXJxfnJ+d86KaDifLKNEelgBoCKM085v1ZrsbJ1kUJ62NTQ24FlIpNRgMsmX85PGTeq2uhVqMZxhTQhnn8vT07L/+158LUbZarRv7NzDCo9EEUcoMEzMLQLzi9ZmmhRWkxIXawbjm+L35vFiIJE20TYnr2Vubu71eu91uQKQcz3M8f//O3kef/PDHP/5kMOi/+P55s1U3DdJq1UvOZSEQsev1ThC0ITYAJJNp+OrVqywrW63u1tb2apepLHOEMNCS8yIMp1qX0+k1gLoocrhqMWmgJNQaaAAQRAgiiNGq5SSU1EpprRFGpmH6fo1zznmlpJRKSa20UIRiygxGCACAC8ErpZTGGCstEEKu6woplFSUUSF4xUuEMKPUMBjnXCoFEaqqUgNgmdaKon5+ft6/vpwvZ931VtB0mr3aOu1s7aw9fHzv17/61++fv47mWbMTtDsBwZ2iKOM4pgKWVXo9LASXCIJaw/jf/vf/5S/+4r8pyzKKo1cHr375r/+SFTnn2T/943+eTGaXl2eu7d7cu/XDH/6Qc1XkZRJno+E4S4sXz7/vdnvrW5vTxXQZhp/+7t/KKocIGjZJ82gyn50cHzbbTcexlJDXV1fHx8cQAcswHty7W68HZVkMh8OquBoPpqZpUsb2dneFUFmWnx4dQwQxprZl9a+utFY3b+6Hy/D5i+8ABHfu3K7VaoPh4ODwIMuyyWREKZVKffa737fbzU8++fHJyclweF7xcmtrq9vuuJ5X8xoUs/3d/cUyHAyHhmFkWR7H8cnJGYKo1epqIA2TZfMQIUQpDsNFp9PZ2FgbDkfX1/0oWh4cvCqrMkmS9fW17e2tra2teqNRlEWn02EG67bbCIHZbNIfXA9Hw9liihDcWF/HGB+9OTQNq+b5jx688+r712enZ73eJgREcRiHMYWsUW+UKU/jyrbsm3futNud6Xz23pP3Pvzw463tneFw9NlvPr9379762vb/9D/8XbgMzy5O//DFH6RSnuOPxiNpAMt0dnf3iIEv+6dXg1FRJp7jPHv23juPnhiGe3RwIgXstuvnJyeDQb/e8BuNGkTy+OT1cjkdj/snp6/DxRgivrvX+vCTe9s7a+1mrxVsNIObjVrdoO6/+6ufYUQ6ze7x8VGyzKFrYmAR5PASEGpgorI8I4QYBomTxeHR0YuXrzY2Nhqtpg09rbXruh9/8iEEejofp3m8mM8XYRiFYZrEUoq1XqfTbq2t9ZRY7SUyjAklyGAWVFproJTWFFgGULauB63Nze35fA4A6PTa9UY9DMPJZMIrMZ1MpYQYM4LJNJwNBiOyDKN2u3X/3v2Li+vFIhyPh5bl2pbve3UIqZJacB2G0aga//gnH9/Y25Gq/N3vf3NyepBVKdcltapmy8kzkabVD5/eDwIjXCzCaEqQ7HSaSRIVxbjgBjNJ08KMoDzXCBPLJAjpLEtn0yFCGgKtNLRtmzJWVjKJEtOyWq1Os9m6MCwIYaPRmE4nURSXZUkIxBiZpvny5cvzi7MnTx5TihEG3W5na2ur2+0uo7lls8PDN3lelGW1XC6FEJZtr9UC1/f8Wm2ttxYEASb4l7/85XA0sjBeLpdaa9t2LMuyLAtT8icFFwCQpllepGVZSsGzLMcIE2IACBvN1vvvv99stE5Pzq6vh1EUO44FMYIQlnnBGBFSJlFMCCGI5UlpWtD1LM+zM5IpvWQmxQRRA2dZpgHwPffOnbu+752fn89nc8G559WEkFXBMcaUGIwYtu30umu3b99ZhMvBeHR2cV4WVV5UUnBeVghAqBHUIE3yNE3LsiQEJ0liWtbOzk7Nd6SQf/jqG4TB2nrL95zJZBZFabtjaSQkkAKqQpR5nCzmcZZVjLoAUqWw5zdty2PUtm17Z8e/devuYh6GiyXGNFpG33z9vN0aNBvNml/TGgT1wPJcQgzbtnvdjY8/+fHe9fWgf5Vl2bfffvf69esbN3Z3drYtw6zVakFQi6OYGcz3/TBcHh6++eKLL56+//69u/eYyRzLcWy7qEpGGVRQCZUsk0H/+p13Ht+7d7/d6piGaRC2t7c/Hg05r+I4MQxmWaZl2e1213EdyzJs27Qt6+Dg5XX/crEY7+3tfPDsycnpmet6m5tbjJGiyClhBBOKyWo1RWtNCFVSl1WZpaVWCCF23R8Mh4PJdEIwadbX33m4uVgsTNN68OBhJWSWFbySrhsYppul12VZcF6aVp1ZOCupUNyw6IOH945Ovz88Pji9ODEttnNju91bm8/DyemZ7ZrrG+u7uze+f/F6NBxDiONlWZXSNCgh1HatZZheD65NwwAA5mXR7jZH4xEA0Pf9MAyV4o5rQgwbrcC0KTOY7ViW5UAszi7eNJpBvWFhup7m4dHx67xIHcdutzqT6YQXEgOjKvTJ0fXZ8WQRJkiZWlYXp5c8T2/e2iVQQpW3m62d9R2oSP/87PTs4Kuvf+fZXc+uFRk3CEQGpQRwkVdFUvGlZWnbghqW+7dane5H+zfX3xyeHLw+HA4usqwymGtZJiF0uUwwYu3WGudSKQA01KuFWi3/6Jy89U8A0FJpBJQCCOpV+QAgiAAmECKA9Sq+hRCEECslV7vmCP0RagyhBlojAMGKJIw1gAitjiYQAAQ0AAoqBTTSgECtoZJACGWZJq9ElmSjwTBcLLXWlDKMKs/zi7K46vf/5j/8d1JVx6dHxWRa5IUQ4vG7T/7qZ38phZCykqKSkr85evP7L35/dHK8TGIFtMg5JqZBiec6zXrAOaqKLIlSirGSMsqTLMswQkEQEEJns9nvf//7rY31m/v7QRB8/vnnV1dXP/vZzzzfJ4Qsl0uEset6nPP5Yv6bf/0NMgxA6Xi53Ltz9/ad++fn/cuL/tHhqev4rle77l8rwS3TaNbrQIsiT5Mo1lKYJgNKZWk8GFwJXrmOFdSa49FIKtFpNR89vm/b5jdff7VcTpRM929sXffPz04P93Y2677d8pujUW5QYKDctyTRHPE5BsRCsukoz1OeIzNX+4G9e2NNyWo4noaL0Sc//sm9+w8cx3YcRigK52O/Vuu1G1VVBb7faXeWi0VZZP2rKy3EdDp98d13p0dHZ+dnV1f9oiyl0hgz3zcIwSvkfZGXopIKacaQwUzTsN5C4TT442zXymFbyXxQA6C14oILLjAhBjMJwm+tOimVUnB1xEZwFUGsqirPyvl8ORyO3xweNb79rt1udzqd3f29m/v73f3d6Wy8jGdRuvA817Aty2LMrPs1L06yspJKQdt0tCZVpaBSDONOqw7EjkEEBqnkuWVi21SkYVjE9yxBdGXCqrBKjGmvyyzsVwI0W83haDYcZ1lZmTbBRByenmlEGu3W8PJwPDzPKy61dj3j7oPb8XI5j+aBYQZBzTKMOM8QQAjA33362eB6+PDhIy0VhghCBBGmptXqdpTWWZGbnqMgnM4XKlpkgkPKIFKBb93Y6BbLiFLq2DZCiCvheZ6oqtFodH568ubNK6X03v6+59l5ln/x5ZdSf4UIffTu+7fuPpRKY4xrtYCMpkAi163VPN+2XCE1JcS2mUPRJx9+8IOnTwLfyfMoSZfNVk2CKs6jZqfeXW+Op2cAci8gXo3s7K/dne1/+vmnw0G4jKJWex0bZpyk3373vCzL169fQYTW1zdWOiNjtChy27Zd26YYSSmicJ5GCwCABprg1ZJbBSBGmECEIYRAA6XVnz79UiopBRccAmSahpRy9Y+CEL29Cq/MWw2UkoJLIRQEkFImBNdAM8aEEEpp27G01lxUq7ealEIIDhDElGqtIASMMgCBEHy5jDSUm9vdH37yLGj6WZmFi7lpmE8/eMRl6gXWYrLkomIGXV/biONkMIAQiWiZJklBCAgatb0bu0GjlqTxwZs34/Hw5Ow4SZcPHt7/+OOPi6IajaZrvV7Nqz988M5Pf/qXQJOjo5P/6//8v7O0QAghRE5OTgeD/nwxS+IYAX3n7r5pGUkWzhcLyoy//uu/3NzaqtX8NE2uLs95VTnOaizHNKgpKqGkrrm1Tq/b6/UuLy+vrvrz+YJgwpghhEAIU8IgBIwSwySj0aSs8lqtVqt5g+Hgv/z9P4VhCCFst4Pbt281m00AAOdSCJUkmVJwY2On2WwncfGrX/320cOHN2/tnZ+fj0bDrMgePHiwubk5n8/DMBwORmdnZ5ub2/fu3X3+3fOyrBBCjJEsS8oyXzUDy7JM08pxnQcPHtTrQb0eOI7juq5pW1vbm5PJuD/st1rNVrvVXesSgheL+fHxUavZLMsqi/OFCm3L2du9ee/2Pcl1FKVf/P6L4eXokx9+3On0ZrP5qD9NoxJqpgTy3cajh+8+ePBwf++m1hpDapue1qiqeJaWnVaXEDqdzI6OjnjFnz59Wq/XTdM4Pj6ueLZ/Yx/hkqus0fQb9WaeFWenV1pC1/aX0SwvorJcng+HZbUs+SJJwiJPhMiCwFlfv8UMaJqo3vQ2t3omcxlDnksdk5iM3b11EyHKsCUqncQpUPD46PLycnjn7h3HtQilpgmKMs+KmBnM9gzbZZBoLvkqf8QocR0rzeIoWmZZfH5xdnx8JCvuuu7a2lq3023UG/Cts40xpghCACBQWsu3AHeEECZECwkARJQIwVddU8/zHMf2PF9IDSAGkACNpYTtNum0u2Q8mC7nkdIaQ2SbRprmeVpFOM381HV8y3YwQY2GFdQ3fvSTx0+fvWM75OOf7BwcfnN49C1EImjYO7vdPM/m8/DBw51uJ2CU/fM//5xX/M9/8vFwMDk+Pj94eYKg4bp12/akqCCQNc/XykxiHkUphPNGo4kQ1hpqANIkjuIMQHTnzr2HDx/fuXOn3W7v7e1fXV2ORqP5fBpFUVkWhNBXr16Op6Px5Nq2qesZShWTaX86u6JMra035ws/XKwkNS2lAhoijCFEhNDtnZ1er6eU+uyz31FKO51eWZZar2ZYDIhQnudCvO3pFmWeZangFTNozfcJYWVeTobzw8MTrWC9Xu+u9SBEyzhehssky7e3txijaZqEy6XMMqigVkArJbhqrDc3NjcqzhFGQgvDMQTneVHWG/W1td7e3h4EcLFYLJfLOEpEKVzfQFADpbnkUCMEoaTSNKzd7RuOPS0rfnZ+4TiuV/NcxyYUGQazLYeZdO/G/mQ2qkp+fT2oypyLEgDVaTf9lrO+0S2KbDwZUooaLffJe7dMC0AMozQej0az2SJJ8ijK8lwQYo3Gi+vB9Cc//mm7vWZbHoYsibPhYKwVdF2/1eos52ESRVrry8v+aXVWrzcwps1mhzFWcX55dWWa5tbWVqMeRHE0Ho+Pjw/jND47P+NV6Tput9u5c+cOF/zo6Ghwff3m8M2XX345Ho/DcNlsNXd2tnu9HoSEIIwgMqhxY3v3L3/6V8+efXDjxr6SCkK4CiO5jpOmieM4hFAEsev4BjM87lmWQQiCQAW1YK3bwUjt793Y2d7Z2tpizPRcH2EKtC6LYgWtBgCsJktLXl1dXV1eXo7HkyxLy7JIkpQLYBre7s7+zvbu9tZuuFwUZY4AqdeCoAYGg1GWJxUXm1s907QhEmE00UBBKCbTgWmjjY3eNOw7rru+sQGx9oLa9s6u7cyjOFutEZdlFSdFUcpm0+t0NiTXp6enGELHcQzTLovy+YsXjuM0Go39W3uYYq2U5/tRFE5nsy+++vLWrf33nz19+eLlMoorLvrD63a7defufprNhay4KM8vq8nMZIwgjCGEQqp2u/nDH/xgMJhMp8tlmGggtdZaw8UkNYhhPbDLvAz1Yr3XdVwDadZoBkCqq/75WpsGvmGbNoQaaKWkRlBRqiASGHMNhAIJwILZane/jQwpdJYWy5IXpkNNiyEIl8vEMBzbsgAAcCVpaq201FoAoCFUEAGtJIBSA1lVpeACY0QxJYSuol4QIg00hAACCCFQAGKINFhNd67mkZCGWAGoV6aNBkgDBYQGanVdgQAoBbVSahUDUwACCAEUQhVFiQnBWHFeTKYJwoQapmlhDVhRRmvraz979OPH7z5kBpLgP/7ql7/+7tvn88lsMhnM5qMnjx+7rq2VyLJka2ft/aePL6+vxtPpYhl/9rvPr4dTy8AEKagFIUarUQs8UykhhbBtS4qKYOw4zsHBwb/92789f/78/XefPHz48Le//W2/30/T9Pz8vN3tdntrQqwWjcTqSrYIw0opYtnEchzLs0ynyLgUWglVpFkax1kctVtN1zarPDEpIoAWeRIvJ+HMgQAqEUGVUlRaBql72He6QlWVKNJkxGjtyeObx0cHUdhv31uPF1oUM5O0HUqhrvY2GwbDnilMRIVjK8UNgxEEcx86ru3YjoVb1Kq5Dmm1avVmo93p7N+63Wg2i7wkWDMCkGM5FjMZCXzHYKaoyiLPlstlGsenR8dHb968ef16Op5EUSS1BgACuOIlYIywBhpjZJr4Tw2mVfILgFX3QGsN/3imxH8MCeK3FGwlpZISSKCg1gBCQCjBBkYQaqnl22Sx0EoRSh2b2ba72pMcjyaTyezo6OT49Pz46Hj/5o3t3Y2g7oXhIs0Sy7Zr9cDzarbtmcxJ87LIOEYsz8ooTAQXCACDYoPibqfpOU8W80EcTblIEeSuQ3RVMEZqfs2iQEnJcNYOAITI80oGdGAbADtK47wsRa4sz1nb6l5cjyejJC2EHzSDRqfZ7h0eHk3DJXM9DaHEyDJN07JMSsfXgzzNlZDNRotgMhqNCGY1tyaAhggx01IEp3m+nOa37t5GEH/7h2+TdOlY5HJnzTGM/d1dCGFZlmVetGr1q4uLP3z11S9+/l9Hw75h0nv3bpcl//u//4cffvLxo8ePbc/3PT/PCj9oCllpnVBKueRRFNomAbDCRCpQdtZ6P/uzv/yzT35w/+5+VURnZwf9QXjzduAGjgR8tpgINZotI9exlYQHx294yXsb9v/6H//D8+dnL1/1pSBFmU1mUijOhVjGUbvVpISE4RwAjbFTlSUjBBgmAlBpoKWGEGGMCcGUEK0UkGAlgwAAlJZK6VURbqWJIIIYZYYiUirBqz924QBGECGMEdJAK6XeDkUpjRHECFMCIUBKKQyB1KsRJq60klJAqCGEhCIAoQYrVhnnQlYiQwhSSjc2W1s7m5u7mwKUXGYQV0k+XyxFUUXNjvejnzyrKnF1eTWfz2uBvbHdfefdB7zi4Twej+cIrfgR8PtXL07PT+IoKquc8+LBgzsfffTBT37ykVJwGSaTSUix2Wn3giBYLtMkToejESGk0+mura2b5lwqsbO75Ti2bRtZlszCMTXQ3v52o9ne3Nh++OgdTPB//n//nziKLdP0XLeqqtFgFIURxth3/XcePbZs6+WrV5cXl4v5AiBoMsM0DGzbVcXzrKh4iTHggiRpooEuq7x/faU0ME169+6tdrtNKGEGnc7maZopBc7PLhzHdV1PS3D05mQymVyeX2kBrq8GF5fnUbJEGFim5bpOHCf9q6vpZKo0IBjVmw15725Zcoyx7/vX19cXFxe+71umYZoGoU49CLrtTr/fPz48IpQYlmnYpmWbWZkPB9dhtFhf6+3ubDcbTULwxfnZmzfH7Vb0g6cfTMfT+XQO5MmNnf3Nje1moOJ5HC/SRtDYWNt4dP8d16idnp5nWV7l1XQ8++jDjxHABy8PXr95k+UZxvji8iLLskUYIgSFrIoi93ynu9b64IOn48n47Ow0TRPDZL5v3bp5H1Ng2Wx74yZjbDSY5XmeJckymg9HVwpmEJdpPpnN2fb2BoDOYjGpqlxqZTsBgDKKs9evj9uN7lqbpk5MwUJyjaEJIVFKdTtd1yomk8Xp2WW4XITLyHHNWuBubq1RhpmBDJNsbHYNi0kF4jgfDoeWZeUIjEd9QlBZFqenJ0mc1OuNdqO56o56Xs2yHADAKtuAAZJcSiURQEpqLZVUChNKKYJKawgkF5QQhBBCgBCMEEWICKk1gAgTrYGS2vetbi8g1/1xVVWGQQ2DMcbqQcO2XNOwOa/yIgmXE4QgY8xy7NniZL603KD94J3G3p3HD/rUMKTtIi4TrRHCpu+zmk9t27m49oEkP/jw5tWlb1oqCqdKUs+p1YPulZxcXQ4gwFJwCEFZCgBRr1ePk3gZRXleSiUBFPP5kosdv2ZRCnpr7Xv3b61vdMJwsQgXFxfni8WCYGLZZDqb2rZFKFSgms1HJ2fL0WjIGFtGizSNNNCWbbmuP53OtNY727s7N3a3tre3t7fzPD87O/P9mmXbt27fZowlSXJ0dJQkSVGWWuuyKDjntm1XvMrzkiBEMTMNk1JGEBVVNBgM86JoNZuu6yqgbMfKi0xwaRhslds7PDysysq27DTNqoobhJnMpJQlWSqkQBQhgqCEGmpCCUSwKIvRcDQaDpfLpZQSQpSmOYSAYMK5UFJKBWKZpHGqhGrWG3mev7ZMCRSjZHt7y6u5tm2ubaxZtiEkPz5h14Ory8srxzYNkxJCZ7N5uJgpJbSWcZKcnZ81Go1H79wSklc8HwxHUbSM03S5TDExTMdYzONllC2jzDT9OM739m47prcIw6Pjo3azG9QaEMLd3V2CSbhYzGfzeLnUWk+nk5JX4/EYQFiU5fr6mm1bAEPTthzPIYykWVrx0qBsOBp+9fWX48koiuJPP/00juMwDBeLxWA4Ojs/719fVxUnmDZbTUbYajZ7d+fG//x33UajaTCDC0EJJZQghDqdrlJNw2QQACkVxqvqkQYAr74vrWbLZKRZD9rtjuu4ruMLIYVUjDCtQSn54Lo/m86iOBZCFWUZRfHl1dVsOjMMw/f9IAg2NnaqSsRRYhl+Pejt798djobz+TTJYtO0LcciFM8Xi6Io2t0AYxwl6Xg2IRQHgZ9GeTJLwmhoGOzBgwd+4CyjeSX5MsqTtASQJWlaFpHgMkkyTIhp2c+evV+r1X/5i1+FYUQwWV/f7F9dv3p5ADE0c2MZhathRAgBpTQv9PnFRXet111bS7I0SiLORb8/QFjZ9t15GC6WsyheBHXPsoyyKiiljuN1Or1er9lutZfLpVZcyQpBKIROU76/v3n/zv72+o2Li5PhYv70iR8usuurU15py6BFUbw5fO070+2tm1rlgjuIANuF1KiEzIsyzsos5+lwPO5fDVy3Toj16PEtqarDNxeTUUQItU3i+a5SuOIcY4oQIYQCAJSSWnMAtAJCa64FAEprqCAEECEIMYBIA6QA/GMnfpXigABopABCUAMEAAIQIkwwwQiR1Zin1kprCZGWSmgg0WpRQwMplRRScqGE1EpjiBCCQog0zRDBZVVxGUsptYSljC3L6tR827U/+OCDf//f/vtaw8cUrW//j91ea2uz99XnX7mekeVRlMw4j3lVJmlUC2rvPX30kfVBkmXnV/3+4HownhACtOJlmVYi11qZJl21ayBEBjMA0GVZDoeD8XhsGIbjuoZhxHHcbDa3t7c550mSdAGglCKEmWGUZZlneRxF7e5aZ2MLGXYSpl99/rUSGiO6vb6Zp1kexaoqfcf0HCOcTzBWFlM2o6pcjPol1ICXZd3XuswUz9Jlcf/BA6/mzqPZxcVJtNDPnr4391W2jKLFOdbRRseqqHl7IQAAIABJREFUu8CzBFTS92xKAK8Sx0LIYoIrxhDFuGKGZVHTRKhuZxIm0aJWc9c2d54+/SBcLuMkLkpu2cz3bN8PMCEIYdsy87wYzxbLMLw4v/j+xYvXL77vX/V5WSkpAQCEUiGUlJpQDDRcUcEQQowZq5oT51xrqNSf3LlVHh6+Bcmh1YwNkEBroFePtYZKr1ANGmKE3vp0GkEMAYIarqpVBBMAIUKEAKmU5lIURXV2crZqVz5+78Gt23sbG2t+raY0LAuepaXnBY7j+45lElXkVSYqxTXDDAGtpfA9v9FwHXsvDIdXV8evXn6reO4YkGhMMURQNWoO50WWRiYBlGACF+06agVmyXlVlSXXdb/BrJrlYQzMmgOyQkNCMS6raGKCKnAN2ySSAwQMG1kQEyC571gEgvFggAGSQvq+T6mBMY3SBGJMCFUISQiEkIZhuY6nARwP+/2z0dHL73704Q/fefCQECIqIaXAGJdlMZ1OhRC2bbfaDcaM/vX0q6++/ehHP3748NHW7o0oLeOkQghLqaqqsixLAcSlyItMyNJyiEXg/s21v/27f7e/27UtmCZAItNp1Opt5dUkNVkq4jBaFoIaIOC5OD0/CWrN3sbmO+8+uvtg/uWXR5999s14NC3TnJoYQgiJrmQpNZdKlGWBMdJKVWWVgoRzjjE2GDOoAQCUnEupAYQY0pUBJ7UCGiAIMSEArKw5CQGAEDNKIQMrBVNrJaWGcLX2ht5KIxBDgikFQAEEEMYYagAJMC2LEsI5xwQLCTCGb9GFUCFMNdAIIy4EwABCRAg2TebVrUanVm+6r4/OAdKdXiuou+PR+ODwxd1794Kad3J8WmtYnbV9z621Wu160AQKzOfL0WBkGFaaZtfX13EazRczwYVlG7217kcfP+t020kSYcRM09hYX8uzCiEkhPjqq68+/91XVVXt7extbW2vdFvXdSyLdTrtZqv2j//0D0qJZ8/eo5QJoa4H/WarSSm7urqqed762trV1eV8Np9OJ41G07ZtQsjlRV8I8fLVy7IoNQCUUiWVFAIjrKSUglNKpKzmi7nSCmHEBa836pZljUaD9fXu5tZWWfE4SZbLZavVDoKg3ep0Op3RePyLf/mXfv+6LKtOpz2bLmazEGNIMNNA9q/6lFLOeZZkEEDLMLI0cSxnd2fbsuxVq60qizSJCSEQaMGrelDDCJ2fnR0eHk5nU8qY0NL2nAePHsRJEkYRl4IxajCWplmeZYyyq8tBVXL+uIIQFEX+4tvn4SwK55HJ7LW19b/92/2T49P+xRVD7N3Hj588ehLHyYsX32d5FkfRxdnF2cnpYDR0XKfebBwcHFS8DOoBAKDeqN29d0spUZTFxcXp9aB/PehH0bJeD0xzo9Vpa6iTNO5fTUyDaQEvLy6m07HjWEpx04L7tzYC3+20G7s3ehpKw1InJye65La7WQ9qRZG/fPlClMg1m0WQVSyn2EQYA02AVgixvCgvLi/DcDmZTpdRuLbeurG/1VkLbNcjjAlRGRbb2FybTsMwjJMktiyLUpolihC0wmxub+9ubmyur60JXi2Xke24ECKMENBgFbhcTeJBjIo8j5fRfL6AEK3STKZtMcsEQBKKCEEAag0UwohhqCGEECkFNQIGA47DiKggpXbN9xFG9Xrw5MnjW7dudbud+Xz25s3B998/H4768+UgG5T+Z9kifnljv2M5MmiS/Vu9oGEokL16fQpAWW841JJZFQ4nSbPLXceGdETtWWutfO8HbUZrrt2i2FNwct4PTRtAArmCpmN5Pq5knBazJF8UZcGoW29ahu1bjlosr87OLi77h8PRqWXZEMKq4ucXx/PZ3HHcWuB1uq2yLOM4Pjg4wAjFcTxfzCilcZyMRmPXrfte4Dp+mmRK6zt37j549GBza8s0zcPDw+Fw2Ov1KKOO41iWVVXVcrmcTqdFUdiOs8KjEkIQxo7tYgyZYWiAIICMGUEzyLJsNB6XReE4Dsa4EhxiBKVcRhGA0DJtCKHjOLVaoOREcGWbZpaklxeXWZkXVSmkME2TGawW+EWRn52dnZ2dSSG1UoRgSqiSOkkyBJBBiWmaQEOtQJ7nZVGUebm5vWnaxpuT16cXZ4PrS9c1irLmeq7tGEXJSl5ijCzThABWXFiWtbG+MZ2Or676i8XMYNSx7UUYYUzrQcP1XCpoURVrG9tbO5RzJYQOF3GWvsnSchEt/+Ef//HN4ckHzz5c720iQBBGZVUUZe44dhDUXMcjGG2srzNCBsPhIgyn08lsPlNaFVUudeU4Nuc8jpbTyWgyGQGofd/r9trMJBDpwWhwdXl1cnqyymJQxur1eq1Wm81mpyenkot3333P92tK6ShKpFS27UkhJVau6yqpyqLigq8yYEpJzishKtM0IcQrkRVoCBF2HN80DMfxEIRFXlFqLBfRdL6ghHGuojh7/t13/avrLMs1BBpAJbUGularr7o0Qoig3hJcacCGV1PTrBFqW5bv15RT8ygFlKLuekvBajAIrwZHnIs0LzBBQT1gpm9KWkkwnc82NrtBw4viCEK8TOKX37+5Ho5ns8VyGZrM7Ha6hmkgiCzbXd/c3Nm5kSTp5cVVnhd7+/tKq8v+ZbfX4ZX4/uXLtbU1n/jzcM55VVallHo0nlBGKTNMy+IipgxbNnM8q1JmlKlwOTJtBRAbT4addqfT9ms1Zpm4yBUh0nOJYzUJIWVRTCfwox988PTZ4yDwD1+fXZ0v8pgVeXV6OJ9Py1YTQEDCcLqYz5JstrHW831HqrJet22XlGXEZcpFVonietg/v7wIao3e2taN3Vtbs+5yGU3GU6krhEGzFQiOqlIBTTAmhPzpyK4AVFJxIfKy1BBJhBk0LQwJRhQjgjBeNWRXtxSggQZAK6mBRpBorTRQWkOCMSYII6q14rxSSgMICUFScakkQlBLKZVCUFWC51mulAQaYAQBUJxXeZWpQkotbRfGcZZmmYZgd+/+Bx88u3Xn9u7u7tqma1iGUEoh8MmPn93YXb+5v721tbWztaW1Gg2Ho9E1RKDgMWZyc3sLU80Y2NzsDEbrCmDboZZDi0UaRQkEen+nhxCI45hRrJWO47jT7T579kwIsbW1ZZrm+++/r7V2HKfT6ZiGEYZhnueWZfm+P51O4zgeDQb37j+6e+vO0Xn/5PC0P5hQQh/cv3/v3ffyNMVSzq4vdJUpwm2qOU8JVO2mD3WRL+ecl7ZpdgILVjxexnk0rlLH7d7Y2V5X/Ho8Hi4mB1DNfIcXWd+zgL/frXvINBTF2CBCKy54gjQhCGAgkJBaAMC5hkpqhSWAUgAtb+zvbu7sWZY5m03zLBNSObbVaTcNZmJCAESSi8VsenR4dH528fLF9198/gUvKwSh57hKrfoCgBDKCKXM0FpzxbWSSmsl1UoNR3BFpoarQBeCCL5NJKC3iR2ptJZSqVVLCiBACMEII0xWLjwXnAMOIcQQEcIIYatQsBSyqEqlJESQGYZpWIZhlWVZ8mIymf3iX3718tWrd5+8c//Bg62tLcZAWYRpVG1t267n2oyFIhYWwMBYnR4uzk/qddfzDMPQzYbXatXyLJ6MLngeWiYEukryhGKklQSgJJhiDCXPPNfFCMWLECISWA4gpgRaFPOeh9teTQKSFiJK0uniuukYLdcSVaUQsgwbQsylrLhACJmMeLY5vL5SCm5vbhZFGacZV9JxHNt15mGICHGYkaRpb33j2Qc/+BfBk/lsMrnGCNeCgDEDQ1zl5XQ2T+LMNMxebw3jtY317uryf+fO3dFo9Otf//rmcNzb2KkF7aKslFKGYVFS2hZD1CrzVAi4ubXjGnpnd7vba9suRTB1fLDhBB2BS5FplCkE3ABWABVlFsZCceh4jlfzDMPIi2JtY+3HTnu2CPMiGQyHlbSABmm2lLIwDcu2LQBBWZSUkLLkopJKKsYYghQqrZVcEYoAABpIzCiiSAIAwdsy26orL4TUWkKgCdEIYwiJ1kJKLbhSWq7EYwjAyo+BAAAItJRAAyKwUgohRJlcmXucC6nUyoqRQnJRSSA0UBCCoFHzfZdSopQASLu+Oxhenly8tlzDrTl5kREK603f8Uzft8Nw/sUfPr25d+vxO4/XNzaBRkWeSKEgls12QDAjFCWJC2GqlOKcY0xcz7uxtxvHy2+/+ZpzzZjl2H6Zq05nfa238f2L599887XWsOLVZDo+PTldhHMhym63PZ+3vZpzenrS6bZ6a73Xrw9Gw7EQOkszCFGaJL1eL6gFz797nsSJwSyDGVKoaDm7OO8jBIOgphkoy2IZLnnFpZBax1IqSumTJ08AlMenb8aTccWr4Wj0HiGmZV31+4swnMxmSoGNzc379x8sw5Axo15vel7tuj84OT5fMcq6nR6ChFLS6bYVkEWVAS2klATTRqOZZVlZlmVZpllimgYACmGA8aqH7IRhiBByHKcsqyROhqPRbDYXXDDTNChFGPevr5M44lw4jiO4PDk+5aICSiMItVZVWRwdHWkJ0jSL42Q+nxPM5pPwvfee/tmfvXd1cTW8HhV58cnHP9ra2M6y3DJZGIYmJdf981evnwdB4LqmaZLZbJgVqWHBTqezf2vn4x99uFhMXx+8+vIPnwKomQmvDs6SzLdcRhiJk/Tk5Hh8Pep2241GcHlx1e9f3L6z7zgGISaEgDCkoTw9P2aMGgbr9Xq2bW1sbG1vbUVR9P3LAyGhhogQTBliDDJGEMRag6qoxrPRt8+/1gAEDZ8y3Ok1O72m5RqlzBezJMszy/ZqfnOxmEfRklGKEWaE1Wp1z7ct09zc2DYN03PdwK8hCLkQCK7u8lgrLaUoykLwt0CJ5SKczabT6VQrbZpWvV6vNxtN2tJAI4T1W9zO6i2ONURSAiWBlABBwJhFgqBl2+bW9lajUb99++bf/M1/v7m16Tgm5+VodH188ubfPvvFm6NXk+mot25Ro8zK8XA2sGeq0XliunXLRls7vapMNCirKp3Pp2enJ37NsdxiGr+AhupscL9h1IPA94J4WUlCqdOr1ze0ZFFUlQWczcrzs6swisoqIwwgAhCVNdMs+OT0PI2TdDQuXx9+VfMDQhiv5HS6iOJES7C9vbu5ue3Y9nQ6Pzo6Mk2bc54msZACAug4AcZUa7g6CaVx8vrV6zdHhwCC+/fvCyGSJKGUxnF8enYW/fEHADAtC2NsmuZKfsAY27ZNKYYIciEBAEKpsuJSKYQgREgBrZUEECqtKyHmYTidzZM4tS2z5nuMMMe2IQAYYyEkT1KuBa8qIaVWGiAAADAM4+2IhFS8qtI0BRpiRHzflVzyUq5sYoKZ1goTIpWUUkAMgrpnTWi0nB68fk4Mxgz21R/oiohz9/6dvf29Dz/86PMvfn89uGbjqVLK9xu27WZpUpRFELQosybTRZYXjWbwzjvvBUHNdlzGjKPD02+/eVGWKis4gEhDOB5Pv/zqy1s348CvawnCcJHlWafTUkAKUWogKUOu4zREvd4KEMGD0ej84uzo6PDl6+8sy9zZ3anKYjIeHRy9iuMIIbi+vv7uk3f//C/+rKp4XubT+YxSYhim7djMMDAhhNLhcBQtk52dPUYtrcFyGc9m8ziKt7a2Wu02AJALIYWQWgkhigJVVSGlABAQQhFCAGAICARAK8UrpRRgzJ3PpuEi1ApcD4aXV1dVWS3CaDqZT6czTMja+obruvV6vdvrMYMxxnzf/+bbb77+wx8ajWa93nTsWpwXo8nizZsLyybMtBRAUmVJHiXz6PDo4PDw9WK5ABDatru9s23YMMmcqiodz97celRW2WI5EwKkaTUeLU5O+qPJtCi547i1IHD9+nQRY4SbrXZWlIPRiCtRbzZaCDNGDZMF9Zrt2sswWsZJUM9N2ySECCUkUIZlcSGSLHdcPy/KopwACJrtxv1H9xZhi1lgOD6RutBQdbs1SlSaTqMltSzcatd3dpob681Wo5umWZ6lZZ7s3dj0HN9i9W5rP5mjw1czSi2LbTRqZqfZand6WvPFYnI9eWE4YS6N6XTkupbnOqtKO9C65AWCdHd3WyoJseAitSzSbNV6a22tDIqh1oJSE2MquEYQrlBsCENCKKFQa5IXCkJJKCSEAoWBxpQZBFGEsFRCv9XHVxFyqJSQSgENEYIQAcEVABoiyKihARCiUlJhQh3HqqpKSokQKPKiLEuMQVXyvCikqDRQCIKqyoWopKog0hABhLRhK7vmrm/2fvrTj//ipz8lBFHKME3ny1kUpWGUbG9uP3h4s932iyznVaWUKni8jKdBvQYwL3mcpHMuVLicfvTJs52bey9fHrc7dcumUtpllZd5sdrFJIQwRpWUVVVtbGxsrK/fu3fPMgzbMm/durViA3qeJ6RMsnxFYyuKwrbtRrPh+r5hGFLI+WSGFdpd39rZ2bl1c397Y+Pq7NwhuOG5PF0mhbRMaMDCZqjpQoygkghoYjFoMmVjknqsyNW4/w0vLym5b7OkUZNYzzt1sNaoe45DMYRKaV5pmQOlgMQEaNfAUEmkATOYEEIKySDUXFay0MCo+b7T3b91564XNLIsi6IYaLC3u9vtdExmCMG1VgCg+Wx+ePDm008/++6758PhSFTcNE1G6GrhEUIIgVoNp4hKAAAIIsQg8G0nHmoAMMGr1gEE/z8UbhXwAyuWMYAAYoSxxgDiP6njWmsNIQAIaagAeOvO/BE4BwBQAACDGW+LB0qLiiutAYCUGpgQLqrR9fSfR7+cjMN3n7z74NEjgmGh+HwSKkE8p2YxB7nMIJXnBrzk8+lCKVEUVKui3anVG72/+Nlff/H5v375u19CzW0mTQNWogRAM5tRTLXUZV4ZRBmUMmRhRAzIyryilDqGlZWlBCWirO6wqoYbDsSUccmu+kkUi0pAx3ZNjJFUs/kCSN7ttK5nk7Tg7V4PYoIJ4pzv7O7s3b75r7/5LQ+Xhmka1GzU6jd39j6lpqwEUGpFrBBCGsy0THl9cRXHKYL4/PwCI1DzPaXE9vbmf/pP/8eXX3/9q1/++tvvXv7oz3/69AcfGaZnWTjLJee65IAhtggXCLtPn34SzS4BwtPljBmOxUqhliVfcBWbNqlkEScxNZFfd3FKT4+vqgLs37gtOLrqzyBMm01g2cHNO7vj2fDy+jSvYqCBUDmXmiikAJVcAAUkMSGAUEMMCa+qLJUGNRhmBBsQQqVkyRVWACstgVo5Klr/caUHwNULRUkNkYAQK6WV0koiterUAQAh0HqFm1NaKa0lggAiJKXUQiqdIbQ6GHCEISaoLCsANSFUCsV5VZbZ4/ce3b61nxeZUBVldHNr4+uvv3r1++e3799aRsuDo4Oqqrq97rOnT6NlVE3yZjPAFMRpVJQpr0QUJowZQdCob7fOTi/CKCyKfDAYAIDu3LlLMIIQnp+fX/f752dnhmEBgLRC7dZ6VYk0zgbXV0LkEJLnz79O0izPMw1Area/u/mk1WpUvDAtKwyjX/36NxcXF4ywJ4/fTZJsMhlOp7PpdAYAmE5nQdBYzUikaYoQabdbSqk0TdM0lVLato0xXh2lDIO5nru7s9PuNu/ev/Vf/uEf3xwehNHS+OUvGo2mAoBLNV8s8yy/ffvuO48e//znPz84OCyKcr23FkcxI4ZBTcuyuu1urVajjCKCijITgsdJSilxXStJ0pWUgzHO8+zsPDIMo16v7+/fGo2G4/EIAOi5nmM7WZqvdskNZgIApZSU/X+UvVePZFmeH3b89eF9ZKStLO+6qnuqzXbvzBqtFXdFEhIlQnoSIL6J4IOepK9BSABFkJQAciRoyZ2dneVMz+zO7k539Uyb6qoul5mVPjIzfMT17hg9RHXPEJQE6LxE4MSNGwjcc8/9m59hiqvTo1NCsO1YhDDP8y7OzpSSCEKMEITI0IwwDH039L0QcJCmqed5g9Hg+fNnjGmDwaBcqTx48CCJwy8efTqfzzVNK1fKq6ut0bh1MTi1LBMh7vmTOHWDwBuOoBdOk8xTMGE6zUW0sdV1PXc8G1FNztzxsxc5UFJJILK82+5eubJdrhR3Xr4IfG+l09N0kiTxcHgxHA2lzAuOvdLrbm9tVauMUpplXEhFmVYuV1vtTqvVMiw9TgLP9TVWKDi1QqGGNYCZhEwQjOuN6s1b102LajrOVeItFuPxMIqTRq1lW8UoDKIg4BkYD5cOh/Gdu7fXVtcBAHmacc4xxMuNmFK6xEkKkUdJ7Lpu4PlRGCZJDAAgGLc6jSUiXdMY1REhIBdcKqEUghAiDOWSIwYQhFApzrnEiGBESHelK4XAiNy//+b7H7y/fflqliWTydSytXan0e1V3/61m54/HE9PNV1KEPrB4NnLL+J0Xq+3GCE85SV7JaGJ7/oXg8FszuNQi+Mwy5RlakKkUmVUw0EWpItTxpxrd+yb997WaS1NqLvgBBV1rWJbjY9+9tnnnz05PDqJ0zjJwsl8MV2caTqgRFvprV+7chNC0j8dPPz407t33mw02sPB9Pr12xvrW/OZm+dwNg0moykmdKWzXa3VlrLNvu9FURhFkW7onu89/OihgNIuWEqpUqmklHrx4oWQotVuz2bTNE0pJZZlU0r9IKCULtsmXPBlvzvn+Ww2i6JICIExpowyxhQEhFHHdlqd9mw26/f7WZQqCMrVohLS9/3JeGrbtmVZhJA4SeIkwQwbmgEQQAglSeq6i3KxuLylsyTLlJJSMUos0yoWSzznvuvPZ4sojBllpmkZlhFn8bOXT+fudDwdQMydki4EB4ALrmKRpjFPw1zT9CtXr/y9v/f3dEP/8U9+/Pjx44Lj9HrdO3fuRmF0cXbuenMIiGOX9g/2Z3Ov1W43W700Tr7//R8c7B+fn41mixhBZBia6VhKgLPzfhKn5XK1VCjrTJ/PZ59+9sm7b79z7erVKAh7Kyt2QY9TjwtBNEYZqFSc1dX2bD6fz2aff/5JmiVScNvR48SbTidJEqystAXIB6PzyWQMkQJQFYrOtavXhODPnz8/PDymhK6tbuRcCqnynM/mi+lsnkTRYDgMo1hjzHYc3dAAAJPJxHUXcRxTim3bVhIsr10UJnmeSZHPp5M4DjCC/f7pzs7uo0ePhRCOUyxXyo5TWFvduPvGfadQsB07iuIkTeI09gJPAeUFbr1Z+93f/x3TMqUAvh9PZ54A0g0Xje4GYWp37zgXgQRJlsfn4+Odw2dBEGxtbd26e6XeaBqGlfKYUAygnLvT4WiQZemVK9em0/nzZy/H44ll2Veu9K5cucwFPzw88INEcDGbTR8+/CiO4+OTE4KpY9u2ZSdxIpX46umTLMsMC51fnAnJv/Wt+5puhFG0s7MzHI0n05njOKZldHursycvPDdJkmRrc71edxDO/GAqVWaaOiWYYJTzQKmkUrE++OCtwE9mEy9NA0aAVSqFfnB6dGabyVtvvPPg3rcffvSZn4XlUuk3v3OvWisAlO/uP5q4fceh5Rqp1mzTyaaT6cVwrFHDsSu6Zs5nHtFBqWZlIouicP9g3zIrzUb9+PAiCrkfu2m8QMig2ESQQogBhDznS0wOpRAiKRVXShCCCKEZz7M0xSlHAAEFcpELIYFUr9nCAEmlIAQEUwWVlIJnHCJIGbVMgBDkgqdJykW4cF0IAMHENM08l2nGCQIQYc3QF7OQi4ximGWxkBkAPE1jAKVl67/x2+//+nfev37jGkRgOh+9+PK5puvr65uv9k8uBhM/jA3tOxtrG5qJX77cfbX3Stc00zA2trqtdhthmCQxpkCzzC5uk9FctwvXbt0dj90XL59vbFwxLVNJQTUqpAh9T+S6pjHHcbI0k1I4jhP6fhyF1Wp1KeYexzHC2LZtpVSW5ZPJpNVqttvt7cvbCKHRcDgejU2zuLa6euvmTW/h/uj7fxEGLkHy8kbv5GQ3DucUkl6nUq9bpg4YIZSYBCuNQEbwSqOeJI7n+cPRUKrpdLhHlGhUaL3qQCVFniPA8zTN0kyjBBEAhcJAIIUAwhrTAABpnCRJqpQqFcuCi5zLYqVu1VasRifLhOeFEELbKWCEisUShHhpeBWG0enp6U9+8ldfPXl6dHQ8m8zyNGeMUUIxJhBAAAlCABAg5K8kEb8caNkDAf+f42tt69fWOgr+BxnJ6/hUQQAwABJA9Q3fGgAEgIJAquUxAAIFIFAKgCVZQDONJI3H48mTRy8Ws+hiMH7j7hvra+v903PfTVotWa+3KNUkDwQXjOobG9umpSHMfX8apwIFqWlaullkRoErP0ziROWNet3QNCWEzAWUwHLKSsgs57phIggxRhrEGiO6xTDmuRAA5EByIFJdRgWzAImZhYJnfp6lUNE85b4fiiyN3Px4L4+ChOimoVEBkUrTKA2pTnq93ru/9t7nn37+xaMv0zh1DKtSLDFM6o1GEM4KxVKxWJRKcs4xRu1Op1aubG2s3759k1HcaFQ1nTCNMI1957d+ywvCuRdYhRKjDBOSepHreQCCXIjAnRUrJcsmM8aVnHOQHZ7sRTEz9UyBOaEZ02WiRCbSMI19P+EcYqKvbvYQNBm0KLZEjsZj1/W9OBOYqkazvLnVC4MIKNjrdTmXnMsoiaBCCBCpUpkrwRWGBAEMIamWDECoFIjpOmXMwShI/DgN1VJo5XVheEl2ghgjhAiEYMmARVBApBBcLgwFwJJwr5bChgBICBVEgBD0uixCCIQQKokVJBQzRjGhaZZGaYwxRIgAhBqNRqVa+eyL/Xan2V3pSMlXet1f196f+fPJfBIEwfHx8av9V2dnp41aTUkAIRRCKiBK5YJpWHkqwjDOczkZj7/66gnP5PWrNz0vdF0fAkgwETk/3D96/vzl4eHxtWtXCcJhEBUKtVevXn36i+9ubW6//fYDQuiTJ1+B0eiNe7ccp8AYQwie9k9cd3Hz5q3hcPj9P/vzd9555/69+9ev35zP5s+fv/jk4WetVn19Yw0hZJpWqVQSXEAQQ+tqAAAgAElEQVQIdV33XD8MoySNkyRljJbL5TiOsizr9Xq2bSugvve9f9dsN7719pu9XluqfDAY1uvNer3u+0G/fxaFUa/XGw6HH3/8yWeffX5+fg4UuDgb+F6wu3tQrZa73e76+ubG+oYC8kc/+uHO7svpYtJoVdutlmnavhdkWVZwip7reb43HA7ffffdaqX28UcfZVl+/fr17e3LF+cXn376+ZUrVzAip/3TVqstpTw97wdhCDDsdVcpJVLm88kiiQMEsQIQY6QxbaXTLRWKecp9PwjD0DYLCCFNY1cuXwYAPX/+LPSjbqdz+fKlf/Uv/+VXj780DSPNcwBQpVKq1up37t6o16tn5+dPnj6hFNiOpunItNh0Mfx333tBGCIMI7L0FfQRESDneR53V+rvvfPe7Vu3v/zy8Xg8ns3SZrPBGCkUysVioVQq1H+ztr+/9+LFs62tjdXVlUa99vjx50kyo5QihOr12oO335JcxknoeovAi0aD6dn5eHPz6rd//bcVJJuXV/7brf/6J3/548F4sIiqVqVlFo1cRJbDbGdVSkCwxnlGKQFKzWbz8/MBJeTmjasaZUpKCICmaYZuAKCW4CAhciEARHDhzdMk1jR64o4mk3GlXFlb67WbzTAMIYIaY4wxhLECMJ77UkjL1hASQC2F+gAASCnkh9FiHlQrlZxzUihbOzs7j58+vnH7pqabAKCcSy8Iz0d9LkIFEgCTMJ7O3YtL2ytMg26QCEmBssejfH29UylX+v1B6MnIaz37wp/OdULrnVW77BTLpQqXCwlcSnNKAURAcB/IRKqEK7G3P/jLnzySWbHduvrW/d988Na3f/e3/wFX2WR2OnX7uYgPDg9fPN85POifn++82ntaLjd1zemtNmfz8XzuQqB9+cWTz37xZG/3IAwSAIjG9Gatd+XKjffff79arczmY4i4ruNiyX785PHnn3/+8uXLi8HA8/0vv/xiqQIxGo3SLB2Nh7ZtaxqdzwPbti3LQGT5KBOUMaIQ5yhK4jhJ0jyXACBCdMNY9luCOMol55K3zbZmaLqhe1NfScnKTqFcyrMsPBskacootQyDcx4lyvdCyzbL1XK1Wk3TFCmgMw0BBOTSywybpsnz1wLhlmVbllMolZM4zdNUKRAn0dl53/fd6Xx0MT5lBjUtnXOOMKFMAxCkehaycDC6ePToy5/+9K8Jpteu3phO5mkSn56cf/7Zo1qt1u120lye9k/Gw08vbW9sbm7fvnl/MBjkef6f/dF//qMffTid/A1j8ZJUkGSpkhAAHMRBkqUXg/Nuu0MJnS/Grj89uzj57NNPe73e3bt3Nzc3IYTz+Xw6vxBKXLqyNplYz597H//8cZanuq41anXdoiXgDAZDN5wDqOIk9HzPcyPLMUzbvHLtmmM7aZxqmnZ4cHxwcFJvtO/cvt1utW2nyJiRJkmaZdPZPI4i27YZY1xklUqlWCxlWR5Fsef5R0fHy14wAMDz3POz/nQ8ytLEcZz19fVmq/vtbzcQQsub2Q+D6Wx2+OiRaZqXr17BBCsg8zxzik6lVqnVykqpIAhOTo40zeis9VrdTpLKKIpPRocSpGNvCFFWKBl37tyyK1q57hCCCoViqVRGCDslu7eydnJycnZ2Nri4GI2GUgrJxcnJyWg8TJJUtwxEgenoi8X84OhVlASmaRq2NpmM5/O5bpJOp7N9afvu3bt7O3s//OGHcggRYuW6k0RxmLgfPfzowYO3LcuaTseFUrHeqqdpGqdxnuUKcAFyz/edQAMQ9Hq9SvlqnkdPnz2+cf3q+trql19+mSTe2dnB+tolgo0sibqdGwRqacQts6QEGo/n7sLPssX5oJ/lmReOz8ev6vVCu1MpVfW1rVurveZiMXb9mVUwvIDoUr9+5cbgfLKzs+P5brlRKNZs3bD7p+cPP/40TdRKd/P3//CPHj784qvHu7pWlBxkIquUS6ZpM6Z9HXFKAICQeZpGeZ4qJQnVJJBSCQgwUBAIBV6LF8MlR4UgAhDABFu6BTFUQAEBIIaEEI1qCqg0TzFOsiyXQGlMo5goKRaeP5mMEASMQowJ0RiPsiAKsizKRSxl+nf+6A++/Z33t7c3IJZ+6H7+6KHlmI1GdXO7M55MP330MwCYBDzJvMHoRKlsNp0fHO2cX/Q7nY5dMHRTU4AjRC3LOL845wpAQrkUmcgnF+dRIiHWF6EPINQNazKZ1sularVGCVJScs4xwQbVDcOoVSqC577vp2n6mn2hgBBCSpllaZIkAEhGkK7rS8y9zPnGau/2rZvHR4eHBweDi7Mr21vXr166fGnjz78f7O1MZBZiYGtQAzyxLL1Y0IFMfW82HM0MTdM0rVagJacjAJAQRqkQMk+iOVRACQmEEFxAAGyrKHLuzuaMMIoRgmg4cRHEnU7XBjBJ0pnrFZzi+sb67TcfCFbsT6NIAJEJx7HLFcooLRZLCCGMCCVsNDj6+cNf/OTDHx8eHqVJRghlTNN1HSokOOA8B6/jyNcWOv9/B4RwWaj7GnAIAQDi6yL6f5iwfJP/qG8WpPrlpPwmL4IAQrDEZkOZAwz0SqmVJfney4PDg6PJcP7uu+9eu3ZNcL7/at/QzGKxUiqVkiQ1TOvylWun/YPhcMpFYikmlZosIs2s37n/nfmovxhfBIupH1lJDvNcpFEMAXdsHSqJodQdKrIsySIMMQRSJsJ1XcEVpYZpWhaxsEWKVplDHap5u1na3ChAgJUAWSbOz4aY6O3u6t7h8WjunR0fIMPMAQJAXAzO+menv/kbvwEV/OzTz6QQ89l899nLQf8i8gIAwHQ2Gw1HN67dyLNsMVvwJHNMq9VudTotCKRSPIr9KIqlUoxq1apeKFejlCdJSgGhlJbLpXkQUgZ0R1cg29t58n/9m39+aaP+rXvbzORhOg/ieblMbEczLHh6frbw5nGWSYA4R1kGHKvOKF8kfq+zValW0px/9tnjZy/2uivr3V732vVrX3z+6PDwxJ17aZxiSAp2SXLAcxEFAZAIQYoxJggwgjTd1HVLCQURhYhRjdmU6spRQEgFlFQKCCWBlEoBCZQSQgGgFIBAYQDwkg719fJYqoMpCBBEECGFMcAEEYJJmgkhXt+SSgrOCcWUEixyCcNcyE6nBbEajc4PD44AUPfu3/N8d2fn5Wh0sXAXaZ402s3bN263u52dnZf7+6+Ojg/jIHLd6PHjg3fevrO1AfZ2dqVUnAuNGY5dtE3n6vZ2GKRxHDmOEwTRJ5/84u6d2xsba4sF/MPf//1Ou60k6PfPnjx5+md/+oPReFYuWa1W04oNnkvL1m+3b/zO7/yOUqrf7798+XI0HkdRXK3VdcNcXdscT+ZffPFlFCUH+/vD4ejmrSthGB0fnxSLJcHlzss9z/NM02y32/OZ5y78wA26vU6316nWypPJeDqdJEkSx3EUh+PJaP9o/+Gnn1y/eb1YLAGI0yy/GAznC1cqYDmFZrP97NmLP/mTP4UKtJrN9fX1V6/2R6MxY9gyjSgI//0P/mLZsZlMx41W/c3798/O+2mSUcxWV1Ynk/HBq/2lAlir3pa5Onh18OjzL997790//uM/Zkz/y8VfHR8dhX4AIfb9YG1trbuy8v477/cvzl3fW+l1pRTz+Xw8nHIuHauwpHbrjFmmmWbp8GJICLt3794/+cf/ZDyevHyxWy5W6/VmpVzdebHLCEuS6PLlTaCy/ulxLpSQWRgvwIwrmJcrFiKSasCytV6tff+tewqoMA4ms9FoMgpCHxPgBdPpbFKrVd+9/uaVK1e82eKTX3z4yS9+XCyWi4UyxEWmYU3XEKQPP/4sCMJ/9I/+u9/7nb/7d//4H87mo71XOz/9608uBieWpTU77aPTQ6dgMJ1SosVB8uFPP2xU29ev3rr39tuGYYfZ3NQdN/B2X73621/8cLaYFmrwbLhDMNrY2Oi0OtVyDQIsOcoyWSmXFUeUGKsrvUq5fHl707ZMglAuciUlWMp/QwWgTNI4CHzPd3d3dyBQd+/e3thqr67XhRROkSFdmBQrJRVIAJZJms3mi/PzcyFlO+0WS2VGWRgmXCKEdNMsMUYcx1ESJwkn/+P/9D/85U9++k//6f9SLhdMU9/Z3f3wxz/867/+MSQphKkEcRAtMp4gIv77f/zfPHj75rrWNS2WxGmlXBOZE/n6ZvddY7UKhfPWnT/OhSeBJ8HYT44nF88BhlzJhXvORYyxKpXKmmZrDFZKNaoxqtPdg/nnjz75wQ++vHfv/vWr12rN+kn/xWh6srLaWun2bt38+xixKBSLeRgGfPfl0U//6uMo9IOAe4uIIJMQQ3DIc6Bp2oNvvc+YcXE+/rd/8v2NjfV333vw+Kufe954Y2u1Wq2+9957eZ7nnCsAtre3l+xV13XjJI7juFar2bZt2zalVAgxnU6XGC3P85bGc14QAAB0Xdd0bSlFtBQ7liL34zBKkyhPCMJUo63Vpsi5ENz13CSKAZAIAccp3Ll9J4pjN/CdUokyhikqFopB4FuGuVgswjBI0njp1c05Xz5Qh8OBUgAhXCqWG816tVoxdJNSDSE096dUYx988MF4Ojw763uLuFwulYsl1/dFLqUAAOHDg9P/9Z/9C8M0kzQ9Ojp9790H29vbL148393Z++TjL5gOpeRCyJ2XxxpzrmxfW+oMevMo9DOeQQ1rEBOEqBQcQrhsj25vX37w4EGv05nNZj/4/vcPTvb6Zwd5zr1gsvPq6ZNnnx8dHu3s7gjBlZJLlnMUp54bMg1mWTSZzJUEGMNCQT843Ptn//x/Dv1oNJwSDRRLjusu/tX/9i9s03bsYqFQ1G0LSPRn3//Bn37vzxUAjmPpuk4phUpJKfI8l1JaltVb6SwzivF47HnecpMyDMOyLEppo17b3r68vrohOFdK1Ov1RrNRLpXn8/loPNINvVStbF3aMizDdRcvd182Wo1ms1atVQHkGU9n7gXGGFHoVJltW+WGPpsGUmbMUU93vhqNz7mI6/UK1Jrj2QBS2Ow2Xdf98quvdl/uP3jw4N4bb6720GQy7ff7nutynkvJT073Lwb9NIu7Kw3TsSSIRuOT4XAyGo+ZDgslkEtfgbRWc964d6/RaFJCP/3s4cH+fpaHbzy4ggBeuN5JmECAuyudUrWEIEIMYgopwxgbQRB4nickn04nX3zxaDrt1OtFyywWnEKaMV0z3bn/PNj58MO/aTWab95/MwrC+dw7Ojz54NdWVzubKqdKYM5Vs94OwiCMw//k994pOFap4iAsKQWYyCCc+/68f37CNJLn/HTnle/6QMB9fFAq1u6+8YbnLaIsmk8jLwiiONnYuFYu1dut1VKpXipUy+WqzhzGLIJ0pTBjmqGblBKE8FJmNudpFJIoCrI8ExwupWWX0EmJAIAEYQwUwBhhQggmGCOplBcFlDFD13XHoIQgjJVSgnMMmFmgNkSEkkqxTJnm+36cZ37oJ3EYxilQHCGU8XwwHtXqpduXbz/41v3eWpswvPNqx7Q109Ta3TamMFe5HwRMY5evbuepSlO1mknHMrMsQRi0202CUBRFh4f7p6dHd9+4u7GxWa3XTk7PRpOpO1tgak3mwRdfPN++cqu33p4uPKRwwbTL1VqpWGAYRaGfpakQwjSMVMrFYpHGMVCyWCyapskYE0IkWRYGAcYYAGiaJoQ45zKKYidLEaaYwDzP5ovpYHgxmY6TNK5WK2EY/Pmf/+l4PCwUrGpZX1lp1ipGEo2BzJIgxSSHgGuMmAZDAPAsJkxXEgZRohkGYTqCUGR5xrM0yieT6Xw+KxXKUoIwjBjVHMupVmpBAoLAf3X6pFyu1euNcmOr1W43Oj2Oi1EGsxxiopmGUy7Vcp4TDDVmGoahJDg5PvvoZ598+KOfDAdjKQBjmqYZlDKMaJYJnuc8lwghgiCEACGA8C9Tjv+38Y0p5K80VdA3X3k9r6D6laATfvPydaMFALDkQUEAFFyW0CEAAAGlAFRLF0oFlUJCAIxI0SkiKJMkHI0Hn/3i08D3CgW7UqkKoU77h1meNJpdSiGEWDcNBWCcZkmWcqgYx2mWFZz6SmdNXb51+Orll1/84ny80DTS7nadKuJ5MpsOQ8/N0ggCqXguBUcAYAQZxkWnVC6UyqVKnuVxlMRJlI6miJm9bj1KRc55pVTiGfeDeOPBHSnxzI22N3v1KJ16wcj1vSjUDBrGwcX4gmikVCnVqjUMURyEs9Ek9oJKoXTj5qVatRZGEYSwUi07pjUbz1QuoihCEEiRc57qBsUIRVEklIIEm3YBAJDlGUBMcMBz7rquG8bUstvdhlkw/TgIYnO2mL86OLAMbrBMSKqg5JJh6jANpCIslyppBi4G09EkyJIwjcF4kEBFD/b7aSqqlUaWirOzwTkYMWa+ef9b3c7K+dnF6cn56dHpZDqOwsQ2C7Zpa8zMMi4BkABGSYIx1TQ9ybNEcCaFQlIBoX7ZnXu9CNTrNQAUeM2BQniJdkWvc9XXJWCIlg0ZBOM0zDJBJcoFlBIChRSEUqFcCK4UVyLL8/F4dto/oRq7du3yO+88WLiTOI6Oj/tR7C0W0/F4wgVXEOzu7p8Pxq2zwXB4kSTJSnctigMI8e3ba9/61p033rgznc49z+dcbG1e0pgReFGSppPJJI6zN964/+CB8fOffzafe2myd+/OLULQ6cnFUj3ogw9+3TCcyWSqm+a9e/dN03rx/EW7Uy+Wy8Wi8+zZs5cvX37wwa8PhqOf/eyjJ0+eLuW5ssz1XD/nvFIub29v+77v+6HnBUmcK6WEEAiRxcI7OTnFmGi6ZtnWWw++tbW16bpzzkUUxWEYIQQIJt1uN0qihe8ahlWp1JvNzvn5+dJjamWlt7WxtbKy8vjx46Oj4w9+7X2C8dHREWNsfX29Xq9bpmUahmmapVIpSZIPP/whI9Q2nXffeW/hLnZ29vI8syzj3r03nz59dnFxEcexEMK2bQjBwcHBd7/7fw4GoyRJtja3McYI4VqtkabZ3t7+7u6+UJJQDBSwbYsgxqguuchTYRlmtVztdNqccylFs97knEOovvt//OvhYBIG0X/6h39HqPzk9FgofjYcP/7qUbFgG5ZmGFqpXIzTdHd3Z2Nzs1Cynu88i5NI02mn17RsK83j6WLqeW4QB6dnx1EcdFc6xbJj2KxWq2kaWbgjnse6ycrFoh94QcidgmnZGmW1zY2tt958y3FKtVq9UCgxSo6PjwcX4/PzC6mUpuuM0ULRIRT0+4dCSiWQ4Zh2uQAYOh+fzeeLyXR66dIm07RYjoEWSeIPpodAAcOwOrwxmg7GkzHFZsEulQv1TrNdLdRrZb9ULFqmgQmIkzCIM8PQpVBpKkxdxxhJKBDO0twbjU+ZCbjInu5+dnJ6NJtONF27c+fW7Vs3bdPMeOxHga7rUGHMRMq9LM2j2NRNTFnBKRi7r476/WGrtQqBnqfQcao5T8nZ4FDCVKH8p3/7EzdYNBvNRqvyX/xXf//FzudPvvpib/9g+0q522vUmtbMO3ixm25sbhRLBV1XBNvnZ14cem/cWaVFE2OtWDQAdIQqpLkGMMwziVmU5bPYtyhMDZO0ai3TdADA46FLSfG3f+t337on5/NkMQ/6p+c//dnLKIFcxFykDz952VvpXL966ebNN4qFimWy8fBiMJgdHZ5DwHTN6bTX5jM/y8SlratCQIK199//oFqtnZ6effe73z083JMqhTiNk+gnP/4wiuMwDKfTaalceuut+5ZtM8YIWbl567oCUCm1ubmplPziiy9OT0/TNPuN73y7XKkIwT/88MdB4DuOsxT0oIymeZrluZDSoZZlmkbByLIsz7OMp8SwioVSnvMkikPPV1A6BaexuTkZjYPAXywWpXKFavrT58/znJeq5bffftDZ7qyurL548eLw8DD0Q6ZTSgnFS3aKVEDxPM/SbOGCXPAsT1rtjolhnubT+YTzrODc2NjYCK8HP/7xX02n8zBIa826aaI04wARBEmeq2A8CwLPXbgvX+5BTG7dvr2+sX58dHR0dGCa+uraKpRQY/rB3pHgklLmOD7DRm9l/ezsPAiCJI0JY47jVKvVRrPhFM3T/qECGYJqbbNzenp6ct4fDua7By8tW0vijFJcqZV+67d/K0vTv/6bn/ZPL5LUN20gBeBSaDpc+rnleXxy2j8+HpSKds4zzIBmUF3TpFSVSqVSqZuGrRTiHKQJ1zTdcWzLNoGSYRTOZ/PQ99IslVIaui5E7nnefDaTEly9cvXuG3ct0zJMwzSMSrlCCInjKImjLEmyPHVdb75w19ZWy5Xy9eZ1AAEXWZ6n5VrZsMnELb7Ye/zpI7/TrfdWV6qNqhCpN/dcb+Z6bhzHQsqt7eu1RlM3jLVrVWyHn3/xKswnfjpdBJOL88Hx8SklbDSYTCZeHKs4lot5sL9/9Gpvn1LU7tQNg56cHAAVViqs0ysUq2XdMhhTaJEwUzoFxoxs6vY1Xet2utdurkdhPJ2OVjdaTEeaQYFCnhe6/pxpUAo5GA3gc8gYIxQlWTieXhQKpZynSRY7JTtO448+/vl8vv3222++9977Z2eHobfY3Li+mE/7J+eMmLVKq1ntappOq2bJrnZavXqlbaBSkmdJGsaJ55QBVwSifDwd9Md7ly6tJ0l0eniiMbNUKK2u3TzrX4wGJ0cHI8uyLd04PD5ndGxoOsQ4zrIoSSrVRq3alAI2G11Dd877E9eNCTbq9XaScN+NlMJ5pvJMLs0flVJL/okUUknGCCOMFZhGCPtaCuxrRxapIIRLOxWMcRzHZ2dnaS64ULlUBBOlVJZlnPMlzWwZbIzHYwgApZQw3Ol2fG8xGPRHo7FtG2EUu1745lv33nnvvfd/7R2FhJSZAlwzCNMJQAphqIAMIz6bzbyLiWFY5VKl12sDiQSXmqYxTEuF8mKxuLgYBEEgJUhzHiVZoVSNcnAx8RkEmJmVRocaTiYwxEYSZ9KPgiC2GIMaXar45XlOKWWMlkqlP/+zP3vy+Mter3f79u0rV64s7UGW5DqMsZAKQiikJATP53NHgFt3bqVp/vLVC8s2O71W4BoQq+l8cnB4sLXVXe/dWmmXh4ODwWBYsDGXQEluAKRR2yiYusbSJAkXCwNhSs2CXcqlCrxkOp1lSQoBtC0H05Jpa3ahChHW7EwKAAmLlW1W6oKFRy/3St1G7+pbt27dYZoWJ1l/Fse5zCUt2I5llZhmI5wjqACklBqB7//8k1989NHD589fIIQZ0yGEBFMEkZRKSQAgJowQTAnGACigFFDytRv517kH/JXg8usp/M38cpG8PkR9zVX5ZbAJfmkKCX+1zaK+QZAtsQkKyF/5AaBenx0BgHVm5lx6c9+2TUO36rV6koWvdl/+m3/9vz948PZbb73l+VOIFcTQshxCWRAFjU5bd8zT/mmchkkOqvUuQjLIUoNolcbK9dtgOBiOp5Pdw9nSo4PnqlxeqzbLjm0ZjBCEgOSL2Xh4cTbwomkQ2LPcsnRT18vNjh/4SZ6YRHMolRLk6YIg2iibWRIoSGolSy78jCNYdirNeijU6XCSCn50ePAXf/EXi5m7srJiaQYBJI3iLEkJAxplhmEgiC4uhkmUaphiSBRBEAJD1/I8SZIYKCiFSJIEEUIIFRJAiHRdK5YLvp8uvLhWqzM7yxQcjeaDwZwQx3Zapt3O84Kfh8PQffjwyfZ27+69G9RoQlVUuTcdwyxXQNRNw7YNLTdAnso4ynS9jgBPs3w6WuScU8La7Tbn8MtHT/Nc6Jr19ju/FgXhcDDeebkrASCUxkmKEIAEJHlSYIV2r51zDiHSND3N0jTP1NeX9PWFV6/tV5bAr6UkGFhuIxCpX01XlnazCEIMdcsECGJC0jSTUhBCgIJSqoynGCNKcC4ypptOqbK61oOIPnn89OBwL06Cza1eu1PvdXvXrlyeTKen52eEGQCjMEjjIEuzHCh4tH8qJL9793a5WJJc9jpdbdOglDGqeW7oi2i1t3p1+3qj0d3dfTUaTS5fulyt1AqOkydJpVwiBH/vT79XrpSvX7tZrdbm8/loPD45OUjTtFQqtTvdaq2uMdRdaZmW1el204zbduH49HzuhlChbrdVrRQZ1RjTAALT+WzhumEYjqIJAJAQCgBUUkFEECZcyCBcfPzw42fPn2m6tljMfN+zbavdaa2sdJmmAQRykU/ns4vhqFQsLTzfC0KogOf6Jyf92WyxmLsFp7i7uxdH0Ww2a9QbV7Yvf/s73/7y0ZfT6XRlZYXn2WI+Y4zFcXJ0eJLmeZqmWcorlYrtOBhThJBpGr1eN89z3w82N7darXahUPA8P0nSJInDMOG5gBBRxpRUQRAWikVGtcXUC9wIQBC4IUbQLFimbjGqKwlCP2Aa27i0niZpEEQXg0EcpZqh+5GfCx4GUbPRPD5Z/Nvv/UmrUW9Uq9VyuVqv2ra9stLdvrx9aftSnCXj8ejw+Ojjhx+Np2M39EbT4XQ2db1FpVbqrHQLxUKaMy5yu+BEaTQ9vEhCV2QplJJSvVSqJ3FQqbS2L61evnS5WKwapkOQlmbJdDbiItvcWl/f6H7y87/tnx2enR+tbXQKRSsIFm/cu3f18s0kUp4bHZwcHxzuRbFPNJLBhWlpnOd6Madx+nT3553Wymb1MtZUlAaRl9pGGQHKkIUtTdP0aplSgiCQBAEpkywLMeae585mkyRNdF0rlYu6qTFTNrrOeBL7QcJlWqySUqO10m1pBj4eP0uSyHHMSrU89i7cWeiOwyTKC3apUNQ0HWIsKYIX5yePn3zFmF6vrdiOA4G0bZOcnO7N3aGmo8l0sL+/QyjsrFS6vQakC6uYXbpWuHqj3uk5xTKdz8fj2f758JU7y6QwOs1L5313Ok58F2+uX+20VzVGdQMZuo5g0daQ2SqfDw5mQxEtOk7BYIrtPZsYRl4smb5vEUIsp8CIqFSlVGplre4uQoNEJRkAACAASURBVM7ZWX+8t3v24tn53ou9R58OGvXd3kp7fb1nGiWCbEMrCYEYswqFKoS6FKDTaQOApACDQR8AXq5Y129c8n2PULm7t9s/P4qiIAwDpVSz2bRsK07io+Ojcrm8tbXleZ5SSjeMWq2q63q/38+yLE3TWq2KMA4CH2OEMBJKEEogQgIAheBS8p9qlOqUUIwIRDkUQkggU55pusY0aprG2fEpF5wyijDyXf/J069s27Esp1Vvub4/HU6fP3lm2Rbn+dnZ2XQ6TdOMUgoIzPPXHhCU0mVJFSEcJ8nRydFoOqaUAaUmk8my6tBoNi5tXT4+OuN8dzKZSAEo0S2rWC5XdEMHEPpZwLkol8ue7+/u7BgGa9Sr165drjcqECrD0Pf3Xu0PJrGf5ZEoOMWrN654vp8nnOfKMCyHkLm70HVtdbVHNeJ68xcvn0bJjZVuq7vawkwqnC+CealiNVu1wPNty+p1uxubXdd1yxU750XNUGkcUabZttNo1CilSirPDSbjxXwWWBbTKsVqrSZykURREESUMEw0wyooiQklrc7ayspKt91BBAElcp6PR6PFbOr73pKKhYBaW1uzLMvUrUaj0Wq1DMNYspCjKNaYVq3W8dIzXfIoirI8N0zdLtimaQzGF2kSQ6SiCz9OAqzJq9c3ARQIqyidzw/PCYWeN/dC17YtagmeJK9OH53ODKdQHA+HUZR01stHhyevjveqlTpBGqa6rhVu3976zrcb9Wq9VKwrSRkzHadgGKRULiCYxfGiXDWq7c1Co1jvNKr1qud5c29EDaCZgpk5IWB1tbu12bMclOZcgsT1ovHkfDYb9lbWmcbSNC2VEVRISbi61qOMTheDKA5zkRSKplLS9Yhl2lEY9/vjWrWRJNK2q4G/u5gna+vd8XDhLZKt9avd9iqGRpYAhLSiU7L0IsYsTmLGCEIkzRPbUljDYbIYvXr+7MVXCb9SKJWYCSaTqR/OIYIvd3bOToeMWZyjMBSMWpTSXMijgyOEWKXWTCIU+qnvReNBjJEmOIxDYZqFOMqVQqbpIEgJoYSwPOOcSyEFJYxSivBr7DjTGIBQAqCA/CaYUFIKsYRELZ3ooaYbnW53SdDDGC3jDUTIMuqQSgnOszwVPBcilxFXSuR5tnBnk9lkMpsaRtswjVqteuPGjbW1zSBMAJKaRsqVcprHs5k3m0/D2E/TZNn/zHkOQRbSeDabCQ4wIJZpm4ZJsdZstDqdlTCKK9WqpltKEUyRaZeq9Q4zCnoiFgFCxEwyQKiTZxGXHFNGKMMYYQiW/wxpjDFmGIaUwvO82Wz2/PnzxWKxublZLJUty1pGzZSSOE7iKKaUeUGIKdu+dvXFzu7B8fF7b7+TZNFoNrqlXZOJOhuev/3uvU6vu1iMzgejNJqVS6tQwTznlFAMlFQyTVGWoJwTxplQNEzUzAuiOMXYRsjieX5+EcZJIiXADOdcjCcLyjRdRzaX+SKAmKxev3/9rQfr1256AhCuKWoMPV8CVCg5VLMx0TkHGDOMMUQ4jJOT/vlHH3+yu7eXpplt2wgRJZWUYOmoAyBCGC5JlhAhKTgAEsHXeJxfRXaB1w72S2GZJSn2/6H9smS+LHMVCAGES6q9/CbjAV+/g/8RQOw/ngEQAIiW/hwIIgQpzzlE0LIMCHkY+V89eQqhYhrYvnzFtLTJ9JzQLqJOLpRhm0SncZ7O3XnGM8QMwbMsTfMkJ9Re3bi2vnX7YjD84ssnTDcJYRIgTdM0phFCkjjK0qRStKvOerF13Z9P55OLi8Ep9kPH4q1GLQM05sn8vG8aumM7BbuguEpDF0gCIRMZ0LBiBIRpqjumUyg3eiu7+8f989GrV7tZnCdxYmCW5zxchFghxzILTqFULC5bfEqBNM1NTZdCZEk8mUwwBpZlRlGACWw2mxfD4XQxNJ2EaAZmRhwlC9efzmae5+eIMMsGGNrFcrO9SqmT5wyj0kp7k+Asi0kUouPDrFQpAqplKTs8Po6S1LIcy8QQgMXU99wgS3JG9dDPppPpZDzlQpimdevmm4ZhLKbRdDKQQiLFOp22ZRVfvNyN0oRoTELJNGY6OkaIGMQqm5JLpRSASCIKCHydz6qv89olb+nrBbPcd5aARLSUb/jm829SXQx1yhDBECFIkjzLl+hNKJWGCWVM05iSua4ZhmESYigJGTN1zUzTxPfCtdWVSqkShN54NDk+OokTbhUKestuNrtB4J1fnEkJpQDnZxe+6+++3KnXG61Ws93ubq1fqpQ0mUPPi/JMDgejJ4+fnp8Nms120SnXKg3btIcXF189edrvn6dp2j89twumEPl4dH5w8IoyeuXK1nwxfrnzYjad2k7ZcUrPv/ciiXPDtN64+ybniudKKa5UjmB+cHiwWMw5F97CT6Ks2WoapqEU8jwviZOlnriUkjHNdb00yzY31x3HIQQVik4Uxo+/fGo5ZqPd6KysjKbTNOMKIMsqAICgVFmW9/t9SimCyDIt27LSJJvNvFKxwjmPwujs7GxnZ+fg4BVGWErBOTcMU9O046MTprF6vVWvV+I4ev7she/55XL55s1b/X7/7Kw/ny8o1TAitWq9UChHYfTixW6eZ+VyYWVlFQD44sVLjRklp1woOAjCNE0U50LmBBHfC5Ikns+mlmUIKV69eiWlTNMs8EOec003nj3/ijFdCuAUnY1LG//lP/wHk+HQnc3Hk8mr/cNisfQHf/h79WYDErzS7IZRMJlN0ywbTSavjva7q92V1V4XdKv1CoBg/2CvUi1vrK+2Wk0p8yCYzkdnsb8QeV4qVSyzCECaZZ7rDo5PkTkrIEjnc8+0DMdx/GCs6axer3f7TYRzosEkCcfjCULK98Lz88HR0dD1wjiKXH+CiLB0bTg/EpPUD71iybla76VxjiGRMLEcDSmdYsPSSoZmAoB8PwQ8UhwQAgkDjKnJ5Mzz55ZlSSUByjLua1BRzZnMz+aLyWw+yXgCICcMefHQD915eNxs16vVYpgFs2F6NJCWXtCxU67amanzLH+5+6TdXm00Opahmu3qTX6t3W1ahq0kg4q1Wg1y8861ldWVQrEcBDFQkBk4l3Euw3rLrrQuQdzQrVgzM2ZkYRYm3ujsfJhEhOGqbVeYphmm+ejLx4OL2ZXLbqPRKBUdQ2eD4fl8No4id3fv+cVFnxDUbNYolQ8/2TFNcuXq2r37t1uNjmUbXMVcplxlxWI15xxDk6Cj/jFX+WQxDWbDdH9nslvur/TO2u0eQazd3gr8qOCU3rz/YGlZxblIkySMwoe/+CshBGPMNHXTNsJ4PJ6cz2Zj0zSWVDlCcLHgGJY1m02Hw8F0OlkqDCZJViqVGo36aDSUShimnuXZdDDt9/sQAsPQIcZSKgkUUIIyRigmFGOMhBR5xpcGHwACTBDVCFyyNTGiGsuTzPPdpczhZDodj6a2Xbh/r6ZRLYmS/b19IUWcxEpJAAHBBCEMIWKMLjG0UgpCjEKxUCgUXM+L4zCMgpxzsRSxhtpgMJqMZrZVMgzHMGyMXSWABEAJKLlSAmBKgALLc2KCuOAvXz5PkrXNzbXuSgtBkGWpbmiCi9FgEixiSqZhHDNdy/LMd/2tS1tXb1zLeKaABEDOZpPBcHB8fNps11udSqtRg0QkPDwbHK1tdW7euh4HoRKSIHR0spfESbtTW9/ouK774vlzTdOKxWKjXmNMz9LcDzxNR41msdmqGbrNc3XWH+SCawZLeR5EgVQqTpI8V9Vmu1gur6ytYowwwZSgSaO+mM98z8MI5Xk+GY+lFApAyhjCOOd5PIuXaWe5VDFN09ANzrM8T5I0NUzTpjiOQ9/3gtBbLKaU4YJjT2aDhT+PE98qGJZjWhaLEjKbZ4fH+4PhWS7S9y+/l4n81eGFYVoZjPrjs729fdt0/uDdPzofnh71j6Zzt9Nc77TWNOZsbl5/6/7bWZqJPE8TXnTKsttzCliqOAr9YpE1uu1C1aI2KdZLxUoBnoWGLTUTOEVcLOqmaW1carU6pcm8nyS5BPHuq73p2AUImLZGqUkwBQrZVrHRbJeKhTD2R5PTs0FfitwpWpSyNEnThHMulIKGYaeJfPTFs+k4pKRQKrZtY2xo80atVaus2P83XW/WLEl234edPfesfblVd+vbe88+IAQIJEGAFCGClAhScoTtsJ7kB74oHH6xP4P95o/gcMhhKegQFVxECACJfTBLz2Cme3q5vdz93tqrsnLPs/qhekDwwVUvGbXkS2XlOb//b/PacZyVuSizstxSK726ODur170gtGxXE0uWaj2aPJuvTrNicnwuD+j16zduxdkqiWcnF6qUGWGoKjmBFoCAlxVtuI7tlPk5gCDwabRcr1bxbLZ4+513a0FwenlBqW1bPkbM92ueG2gNMSYEMymllEYpbVk2pQwhZLTRxkBsNFDaaAXUqy0ihAYApZSSm0Awsymw3yg5pVIIoi9CwwDGmFJqjOGC51kCgDJGSVFyXqVpoo2YTImQcrZYuK61Nehv7+5Zlvf4yfPtnUGjWbu6WpycHk3ns0arLrUsy8r1nDCoB4Gb5fF8vjo+OjUK1sPG7Vt387zKs8J1PM8NW+1+rdFgtmMAvBxNlYIH12/nFeCztVQzC9mYuFITAy2bWZ4XYIzzPEMQEIw8zzNaT6fT8Xg8mUwZY4SQyWSyWq16vV6703UcJ0kSrbVlO3mec8EbjUaa50WZVbKyPKvZbVgeow5hroUsooDOeaUhSPLi4ZOnLsW9rV03bC6nl+tlNux3CKXA6IqrspQVZ+m0gARabjOK0mgtHYdKoSoupEJhbdDr9beGwzTPOTgZT2fLvAiV3R/ubA23u1uDzt416LeVMqmQFRdWs08QsS0HEktpJCWwLZsxCoEZT0aPHj999OjparW2HY8SCwAgNz2fv+I2IDIAbqg3pRSGAGEEfw1s/GNYAs0Xs3HwDyjmC27l14z1r6LG0ObM/3CKX33mVwcQvsrKhq/s1BtYBDayMAAhMEhUAhhSC0MhcyUrCDQEymKIUHxxefL3P8wJg5iCEKi88olNmeOWvBBS+bVQYZTlWVZxZAyhHuCVUgYYFNTaLRV0t6p6q1tw+eDR4zxfIExarRZjltHk/GjBEKj5NiFNaesCpVqUVQb1ylBCJcfL5dKioMpc7tcsbCNAeaExcRyfAlURaGqhy43GwNy8eWM8mq4XM761LQVQQmghTaWqNCcMthrNt956SxpeFIXruhhiWQpK6SqOz09PXj4/dD37zp2bDx7+Mgi8P/jDPzg+Pn5xfNIfbF+/dbff7FbcYEwcxwbruCiyVHFCsIEaYCSUKUtTlrgoiM2I6wyVquZTWBQC20QDWuSulAy4dSEso6EBNoRSa5CXirFgMKi5TjtJEiFElso4Wp2eXgkhGGVpXs4XkZDC9f2qrLgSxCLUIpAAA1RWxJejM4KR1rqshDEYAgxe9c1+ESj3ynCPEEIQAkKIbdu/Yux+RcOYLx7aAANAwYXmEiJYFCXnYhOfbYwxWjGplQLGCMGllKDRaPm+lafR3t5+tA7W61meFYv58vNHDwwAu7v7y2WSF+XF2ZVlsThZnx5f3Lh5rV4P5vOpbTvNZrvRaCRJulw81sJ4blhVMknS+XR1eTH1veCN17uUWkaDxXyl63A6Xa4W8b27b2RZ/JMf/ySoeVken54dV7zqdNtSFYQAx2V2zmo1v9VuA4CiKM9ygZGtpCkKvlzO43hZVRGEitm2g5DnBRjReqNuWTYAKMvy+Wx+eXkFEbYty7atJE023O/O7u5w2L9+/eDJk6c/+tGPF6eLxWoZJUlRlpjQLC3KohKVxAhxzgUXGJGN0oQLYdv2jRvXjZanpydSislkXBb5eHxFCHFdt1arhWHo+f5iuYQQuY4jKhGtoulkgjG2KFNSbdIAeVnF0RoZqLRxXa/dbPmer4RBEFVlBQH2ncCmDkHMd0NoDAIw8IKqKoCWUikpeFUUBEGl1Gh01e12HccpyjyKYilVXhSUWJSyerPe63SDwB+dn5dl6bjudDqfTCcvj44IY5ZjK1WbzRePHz+5uBotlqusyLpCU2pZNrUsp6iKLM+9wIeY+mGt2QwpuXb6wh2dHS1mkxvXD/b2rgVeLU7SNMtn8+PqSnIhlTSNRqMSrazIKkk1SJSp2t3G7t7OyclxksTtdlNrcn4xWceZMpB5DqowwFITvs7XZZUUZVZr4aDpNZAPjVX3A993LBz4DmHIt7FvQTeNiywpyqzUmmOqXA/OFpd5mdpOn1pUAZWk87xccBlFcSQNd30UULfg6WR6OYsuo3iBIoXcA7+5Xajk7OLk4uL87Te+NGhfI4jmRT6+mp+cnb755rsGKEadej3o9QaO20TGlhIDzRzbJ6+/u2sU/vJX3pzPVqvVuqhKZkFI01bTLiq0XK+y9UzFa4CyIk8A1vs3+hg0GG45rMNQVxTOs8NL1/K01lGUnJ1enp+dHh0djcfjZL2OoqgqSst2a+ESQvz06YRQfXSYZnHt1i3YbofEUsyGtk8ms1RwsdVvQd0kpoO1B0SlhDTa0HbQbe0z7AohhFAAgHojfOvt18bj0bPDw9FoRCm1bJbny/OL8+lk9tWvfsVxBllWtZv1Truxvb29XC4ns8lisRhsb33ta1+7drDzwYcffvDBh57nSmnWUfrz935eq9Vms5llMdd1szxbrpaL1VxrDREwQEO0qe/WFGGMEcZYSiG13FSIQQy10QYZRKDRWkgpeNXsNrTQZVE0uo3eoKelmY5m8To9OjkyGmijuFBlWcbJularMUaNUVVZco4sm2yWQ4ywxZjrOo5jF3lh9KtqKqM1ooQQohRYr7PFItIKQoCkMEmSQYyFkuPRhFnMr4VCKgigEBJCIjhfFGmn0zbGxHG8KcG1bbvdakPBxmgWx+nZ2UVQCy2LYUQ2WvHd7d1ltHj+4nA6Gy+WyywviiI3RgdhUFUFoUQbZdus0+ngbrcsiiRaL1dLwbnru9vDYV4Uq3WEIGCUVZxXXBQFL8tSG02YZYCpeFkWQioBESAYC8GlFl7gWDZM03I8ubJsCrGp1cJ6rVYLQ2bRsF7zPdcYU1UcE5LEcVkUeVmYxXwdr7Ms10oRTJqNNrPsilfaKG0gJpQQAqEpi7KocqmEAUIqyEW5jqMki4sq5SIvCpLY2PUt22JlkRVFThgcbPUWq3m0mja71yBFURxBXBloResZlyWAeh3H7aakzLVsn1keYy7FTlnk62h5cT6aTs+G2w3GFEJguLVVa7lhyxOYa6LzbF2VKSWq1WLDQbvVDJnltNs1SsCL8zPBlZLQprTXbdvMH24NKLF9OzQKEGLZlPKy0EJsD7eKKp3PF1mWAo0cxxY8Qwg6NrOYlayz+x9+QjCshf5ssq6FnddfCzzPB1qfncwWi2UY1PZ3Dy4vpuPJ+S9/+f7efu/2nf0337mZlOuryfHjw4dJugprXhxHk+m40WzVwkDy9OXRsxsH9/Z3/aPn5zbxKXLidRaGrTBodjvxeLo8PhohbAkJMHIDr91u93iFtAKEMNv2LeYwZhPCKGUEUyGUUlorYH8BVwSXXHCphYZSAYWNAhAgtGE38YYv2xgVCCEIIaWUUsoYQyndWM427QebUHKlZFEkCBm0CasFmvNye3swHPRPT/ZOT445Lym1jl6eLuaryXQUBGGt1irz/Ojl5dNnT7e2tzbZcf2tnjHq6GikdZlnyXIxl0LH9aIWdpeLVbSMPM9vttrdXs9y/IrrdZI+ePiY2t47Xx6cXlycn0/LSvo1hqiTJpXSyGZUKqC02dRiGK2Lovj0k0+ePn16fn6+Wsw5r5aLxXA4HA6HrutajFkWS1OotZZSSqUc17l+4/psOZsvFrPpFQIi9PHlxQteVZ22l8TTJJl5DimLeDqpzs5O7t7c94NGnPCLy+V6uRoODojlVkW5Wi+zVBSFWa7WypR+jRXc1hAvomK1XBlg3nnn7dt37uzs7iZZKmdTr17kV0sDaWt4cOuNt3b2r9muVwp5Pl8PhjtYG1AUrk8oAFjpzeiaYGzbDqVU8Gp8NT588nw6nQuugsBHiGitAdDwi4CmV2KcV62Om53jRv31/wtXvpiM/2Mv9D8yrfzDMYQQAQMg/EcRYebVTP0fuVjAq9yoX733SmP2arJujFFaGowANFDyCmHjOBQgnJfZycnxhx/+Qhn5pS99JS9Sy/WCRj2PEi6k7bqVVpUUWkCtFJcaKAo1xAZFqV7nRgKHuc1Vvvjg44dxmtqOvbW1devWza1+/2q6UBQ33XpZJKscTNcq9GuEsbUgqMoNxwrYXJSrdbJapq7leU6QxJXn1YdhM83zuBTQ8SujAKs0lwRAirAoK0rsehgaZaRShBHbpd1+9+233358+ChJ001glvpiL2+A4ULki+zxE/n9H/xdr9f++je+fn5+/vjzz6Mo6fSGBzcchEFWSoixgUBoUVaCGgIQCOu1Wr0Whg3HqRnFqlJR2kBYIkwgdnglsyKtB9sGAKlEEhUEk63+bhHko9H40eePdgb7t27cnLvL+XwRRdF6la/X0dXlBCFkW5YSmmDsB/61awfz2TSKImZRgExeZoRQkYh1uup02pZtlxW3mG9Ry5hX+sENSMGbOwjGGGMIIaGvsu+M0V8IxF5dFptSIKCN1kZqowHaNPlQBgkhAGzCCiVGCECkFORC5wUvSxGGfrPVtR1mWRYwJknKND07OT5/8+23v/6N3xlPlp89fPiL9z9QRhZFliRZ4NV2h7uhF24NesPBluM689lsdDV+8OBRvze4tn/DtpTRq+Vi+dZb+zcObtcbrWeHz+5//PE6SiTnlJK9vW2DzGQxKefzLI+Lsuhv9fuDPhfcsp1ut8OYRYkNjGm32oLPJ+OL1fKqLCWEOI6jokwMLBqNIAx9jKnn+syykyStONfSSCkNMF/UHCEpNUbYALNcrQaDrW631+31kjTZ3dt+8vjZbLpI8oJZjFl2luRVVQGtXM8VXAEDbduu1WqUkJOTY0rI7u5wtVwIIUajK99zt7YGq2UcNsJmq1kUxXq9LspSSWWUKrIskVIIsb+3J6WECDx/9qyq+OacGOOiKuezhe3Y7VYHIUAZ4ZyPRldaQ2BMkqqKl1mSMEYwgcAAwWW8XtmuxSxCMEqSDCKotBJcMaoptQihShkIUFmWi+Xqo48+2tvd29veLctKSOn7wf7BNW302fkFtWwD4enZ2f2PP3nx/GVeFZuM2Uaj0Ww0Kl5enF2ukzWjNsHMKNiotY2Uo9FICUipS6iNCaUUWw7GlYJVhZgwosAEbA36juMhrGwHSsXXcbWOV0pp3w9EpSmxHbuGIMGE3bq9Uwm+Ws/TYoYoaLXdJOW0ko6PDJRpvqaYb29dG3S7ZZlim7muZyEbaaykIAzYLgGATGczkSYNZMfZXKjCDQe2g2GusVWu42gen1a8dH132OgzmxSRuJqeKiCb3dD1GXX0PLpaRrPx4mSZjtNqu+R1DK35YrFcrYCBm7+dlDrw7Xq9gZADDFOaQE21hcmi/NgiLrGdwXVvB9eECWbT8Wo5R7YTR6Ojs6eNFsWEc5nzsmLMadQ7RgZAekZjpRCj/jtvf8WmvjHoo48+uf/hhx9//GGeZ2VZcS59N3QsL0vFdDyTUhpDq6p88mR8evE3Yc1pNL1a3e10G8OdrYuLc0ad3/3GNZm1PVo0vLkJQyHLIk93h/u/89u/1WrXJtOrH/30R9rkQs0Wq+dPDh98+ukDqFEYNMKw7jlWt9Wl0NodXN/d3mWEFJ3cdtj+3u4iWj47evbTn/84CJ3X3rzRGfgCpkcXT6JVIjWstcLj0zPbcrd6W8aYVRRnRYwJDOoeRFhIJYWoNxplWV1dXSlloNRSCYjgpvgYUUwohgoaAjio/MBngJa58T0farherVvNdj1oEEShjfnJGXag53ltUl8s5hKUTGKwWapUJbg2AGjNjDEY4TAMXcumAC3Gs+l0Hi9iZhFE8IaEQQgrDebLFcSkrARClBK6jhPMiOM4SRzrtYrT2LItSrGGKksShEyj3SCIilKNxmOlJaPk6Oi0TEXo1/eveVUl0iwtylxI7of+bD5b/nyxvbOtlFhEiyKvjDYYAVnJIuNFzmez1Xy6hIZqhatSObaFEWPMbTQI51wIwaVRGjVb/SxJuJDGQItZQeBfvx5eXV6dnl5UlbaYjRFlDHMO5/MFhMBxCZfpcGefMefZ85dPXnz27Pjzm9dvDvr9ZqNJCXEdpx7WgAGe73bb7c3CqYWK1uvVakUY1QojiC6n40JUrWbTosSx7Ea9roQoq8JiDiZUG6VklWTJYraCEBBjE6B9yzNSnL44d13LskjIurjjUEYsXUNVRoVbrASikAjSr3Wlgg/uf5qv026rWVWg02kMh13PqYc1TyoODZRSViV//PnTF88f3721d+vWbq/bFCKts07DCV9cPM9FZrBZLzgV9q3t3d3d3UajASEMaQNKUrNaUZ5orm7t3UOAAkB2BvsIkojGZVGto/Xpk0M/9B3frXv1XqMvcjW5mkiuJNeYUM+hQLEsjVbRjLHO6cnIaJ1l2RuvvXb92q3FfPXx/U8+fP+jJE7v3X29EQ4//viDo/PDdTaOylki5zlcVjxeRePJZEoocZ3mOlpMLgtipnduveEzd3r59NY+bjeaclsgaCHAPN937ToClgZksYjPzkfbO/udbm+4fSA1LEq5f3CzzKs8K6pKrtex1rFtu7ZlM8aKvJRCQgAty6aEIoSqquKCa6O54tIIsyEKEWaUEkoRRkobCADCyLJtBGFRVlorAKBlWYRgY0BVVZvic0oohEbIymgBgKIEddrNXrffaXXv3b5b5vlHH354fHy0WMw+f/gYGAOg3tne6/eGw8Gu63y+XKyvRlNms1a7RZm9XC5+8d573Xaz3W61Gh1BRV6Y+x8/LPJCcun7/myxvhpPOp2OrZiQMAAAIABJREFUMWAVRQ8+f2y5IaHuo8OjeVSGzb4EgGvNITQISQTzijc8GoaBY7P1Khpfjf7mb/7m+bNnd27fzrNsPp/NCanVagiCw6dPo2jV6/ct22GWRSgRqWC29dob9y6uTuNoOjs/hEYYxRVGBmgCEcilo5N+XUE+LyUCVZzH6znG6zhezAsIPENbpSHztDqfFlmea6PiwuRlIZejRqNLiZfwIlfI952967cGu7uIkgePHp5fXqZlkRZZvd3tDgbM9wVECOJZtFzG8cV0UW+06rW6RMojxGUEG80oYgxTgjCCXKury8uj588ll5sKeWA2MAQBA4F6VZLyCn9otfEeYYD+QYllvgiR/eK5QSpaG2MAxhhhpJSCEEKEtdYbAZjWxgBDMIIQQKDNrzmsAYTGAA30K4HPK7UZAAZq84pEB5vobLgBNZtdq8YUS6HSPHYcijFQECJMMAalKBAkGOuHDx8z2z84uAuJZTmhkopgjBwSBME6jrM0AxByzsuSK64gxBgTnZdFVUHH0gRShw63+/r8NImXV+dJ6ACPKhvxdr25vdVazsxygtKcQ2wpiKjCvDRGAAfWtSkF4MbAJDUySoQEIZAm5tOUr+I0ryI3aNSNff78BHCz1d7iSaGpJohmZSGkQg7uXd/Zvnng1kPLtU2+KRfRWuovmAfc3x4ul7PL0aisqorzyXgSLZbJar2ksyrNkDEI4awoxot5VOSSYDcIGKP1ig/6w5bvD3qDuzdvWwSXRa4UyMpMA+PXWut4vVwudgcDBME8mkyvFpSQYXvbphAjOp8tA7clhCryymjguh5GeJP+Fi2XZVFgCLd6nb3tHYuQPIkXUmmjKaHMYrWwbtsOIngwHPp+KIVyncCirtGvkCiEUBtttCaEAAiN0pggiIDRRmmltQa/hlU2JZFq47oDEFILEwoR1lpBAJjFNt/aXFhKa61UlqVRtEqSyrb5rZvXKHWkRGnKV9FsHc+lIpYVeF6jVgNBULdsN0kijMnW1pBXKsuq7eG+FPz05Mr3XEpYI+wePn3mslrjrbZnN0QJzk/HL58fFZn4xu/8bhwnh88OP//8UaNZ39vbSap1q9147a03yjJfLmeYkVan43m1kqvZfJymuVZASVOWYrmM06TI82o+iwDAtbCJoHBdQt1AKL5Oo2azbXkWo9Z4OknjlJdytYyEEBZjouJcSIQgIRhCkK7T1Xx5enz69MnjLE1kxT3XUVrLUhW8KlMegxgCaDHKsMU511pXZcWtCjKjlc6qbDIZ9/t9xliR57V6ndBEKdBotXf2hofPni1XS62VkFKIygBlO3YtDHd2t8uqiNbR5eUFsxhzLGMMJAhRLKHSyGAbh+3QChxgkAFAcJEkScWLIkvWyaLb6fR6HaXlIuLTxbJlQgBdCFmaFZTSVrudpzxJCiU1w47tu57jK2WgIYvZslVv93r91SJK0vzR02e7u7u9Xt8Ys1yt5/c/uRxdnp6exHGyvbstFR+NLnaHg/1re3EcTy5Hi/Gs1WoyRZliTad9fPzy/vsPDg6G9frQsoO0EA8eP0myNSHA9ZxutxM0XMacTqfluw2ErPOzq7KotILxqloulotJihBwPdthse06rgeB5kYVWmbGcNti7WarWfeyYr1azRHCojRpse61pNb69OLYs6JWLW/XtrREWVYFXug0LKdmT+K8kOuabbSVc54kciQ10xbfuu7geTIaRZXMZRWDecksN82ySoFGo91ohZaLknQ+vTyNkymi5bWbLcyKrFxq5SLCtrcPWq3+7s5Bp93HyAKQakkIRdoAYDTEBkNAjhZ/axTUEjpO6NiBbdVW2XqZRsuCaqMHe51re0PLwlkez6ez6WTx4NOzMsOqcqGuY9NwWWd35w6Cq+l0/h//w58/e3GoNW93AttzV6uEWIBamFK3zJVUlTSCWAFjqKySy8vVycm43ggZu6r4g6qCW92dhr0mwCay8eadLwHAAaymi3M3wFdXT8L6/vVbwc71f3b//geT6ejFyU8bLedbf/CuZ9cPH588/PRpVUKbhcP2LtVeze69fu/u+Op0Mjl/eP9jrmWSrJXk55fHHz94z6tZxCvrW1hiojj17aaRtN3svfn6W6toNZlekRg32rX+oMtsOy/yNE1vXTu4vLw8OTp0PWoxojTwAp8wGucJIohaxHc9whBh0A98CDTLQZ5nyhi360ok5uWiKqWwze5r+1/50jutep0X5fe+9/2Ey269vhgnPCuZDf3QtxhTUnIujRSiKNd6ES9Wk8lcSVVzXYwJgEAoSamFCBVCnF6cj6ZTx3WpY+0eHCxW843Dr7Qor5TkXIoSIshsprhgFmvW2llcPnpwuBktCGziVbFcLK/E+Gtf/drOzm5RFi+PXp6dnxdFQRm1bVtrpbWmmLabbddxjNJagdHVbLmMj4+P5rNZvVZ3rLqsSMpVnuVpEruuW6t1wjDkXGBc7GyzZ4eHWbrq95sHBwe9bi9aRUmilsvnCNlh6Pa7vfV6LZSCGDQaflBnV9MXve3m3t6WIoPHjx69fPE0rGGpk6srbDGr02qT/euu4zu269qukkobY4XO9t6u4zhFWXEhqqq6uLoSgldKLBcLVXHXcTdTrm6v2+s0Pc9N01RKDhEAQJVlvlwvpaziOHJBVWdhEPgNeyfJYiGq1TkoYrtt3+iwkFjGMw3j60qIJE0zVoE6bDQ7u7uDZtsGRiNSGVBAiIXIV6tls9ba6e+7tCEzFo1UHBUewg70nn40tzzr2o39dY4C49bbO1u1Xi2oYYYgwIzae+++Pp8try4m89mKUqdRb/KlogS1ncZ4OQqgtXP3dQ0BlzIpy7bfk014fn4er+OqqgillkXCGiurSMiw07v+y19+spivrx3sJGlyfHz6i/c+uP/hL598fii5OXkx+fyXz3ORDa91vvntfzGeHz06fvnDD/5ua6s5GLQd5mDkGuV0633faXa8AZVbHi5u7rwzOlleHF8pWTWaLcbcq8sFL3BRoBfPL2bzSBu4XK2p5dab7UarXQsbZVkJbbhUl1cjowFGOE0vbGaFQRDHa60UJa+KyQEARZEJKTAhUmllFIJoo/IhlBBKMaVccCGlMspxXNtxGLM2UklK2WYmyrkQQigpCSYIQWNUmkZSlBaj77z1ZqveLvKUURp49Vs37nq2NxpdYQRn89mjRw9HF+P59qIW1hTXBNKtfnMymzx48CAvc0ooBPjyYqYE3R3chhgtFovPPnvo+V7gB+t0miZrpfhr9+62Wy2MMcVmORv93ff+ljg14jakEgooQBHxHSMVosj2HExJVfGyKKuiCoJg0N/qtzt/9md/9p//4j/d/+jD119/PYqiv//+99Ms29nbfefdd996553tvb2gHrw8Oc7ybHtv559+9Tc8wj//4CeeZXYHnTt3r80Xk+Pjl3e32lUTw0S4ZoSMddD36j7D2hQpr9e3wlozzmmS5+N5tsphJSlAJCNAu8yxGvOsytMoi5eDrfb+/napipPzl0WRPn32MEpi1/fDhidM+bP3f3I7Wfe2dqSBQuk4SV+8PLIte3dn56tf/o1bu8NazSZAYwgxlloVRkJe5acnR88OnxKMCWLYYCMNhIgiJKXSWkOgKWMII6W1EFwYTQmDiAJIAEAIbcp2IDBgQ7ps8MNmQ6m1YZZlWSxJEgMRoUxKrrXGGAvJATCUYAQ00kAptSFYgDEQIYOhlK8gzBfJYkgao7TR2oAvRELgizG7NtoYpYGEGPmhpY0SSkqjlTTYIEp8hKTmPMuy87PpLz95+Na7XwrDbhzFABHLtl3GoNKr+fzo6AhT5oa1tKq4lMoYA4Dnuu12e7K6Alr9y3/5u3///e9+8uEZU/jq+f3xs4/Wi4XnOk8Gwzv3XuvWndfu3Hj+8nQ0XdpeiCHAgBJOkGEUMacWaGwKxSXSGWfpslCKVsirdA5SgVQES6Dzqqah0CrP17EQxHUNQxVQ1968s//6rahMASW2a+dZ7louIQQAcHR89P3v/wBio6HUSly/ddO16A///ocnz49EWuEmcDB2LVpmspQiV8o4NmYWcgPX9VbzaDpesJamw92D7d3R6GI8GuWS50JWkqt1sppH4/HKp2ErCLteLydZmsRHD4/cuudQ94033va9UEgZ1Pwg9CAEi9n08uLs8vy01WzW/FaWJFpUWRytV4s0SXhVOY7dafdu3r7VbLY73V6n16+ErCpRVhxDigzSysDNhbUpWxOVbdtKqTzNHMfChGz8clorAAzCCCMEjFFKaaMBABhhQihEVGtQVhxhiDGiFFUVl1L6nqekKgpOKQMGSqkow1rr5SLz/LpliePjTxbLcckzCNXJ6finP/vg5fHRfDmnjBoAbMvd29sJfI9RpxY0T46Pp5PJ9va2zXRV8mxdHT8/R+bnt2/dtbDju8HH9z95+vgpL3lQC99+541K5oPtrRu3byyXS2BMqSqNoEa4UuDps5fAgHq9zqjte+FwMMjz4upqvJhvmuiswGcQYtc2mLnC8KiIqEUsxwbUWB7zXR9fQkyw7ZFQ+kVRKqEMxhRT27ERBJJXaRTLUoiyOnr2cr2OjFadVqfm12ezlVRaSiWlFKIScGPcwoyRIilW80VWZM1mU2t1cnLSarcoo5PFlNhUE019MF/P0Ri3u+1uv6OEnM1mcRKPppftdgdTpGc6rAX1Zl0B5Xoewng0GmlssI2xQ7avbX/tN792ORovV6uiKAhlSqp1FJV5URUlL6vdveH29s7p2SmLadgJmW1LY4o4pYT5vh8GLc/zhBDn5+dVySUX5yefDwbDe/fuuY5jAPi7H/xwsVhcXo1evDjJKyGUabU7PCuSOF4sVmVRMcq2BwOMDYUqni8WjHa73Xfu3hs0W7PZIp+nJ/nJ+/JDhPFO68agu61glfMzaUBe5BejcbMZMI9WilsIc85fHp1tdWG3vRct1WS0ztIyWQKeUZ4VmBoEECOsLNLp7OLTz5b9Qbc/6AJVJcv0EsjhcMsCfrYcN5t1xixTJut5DqrLMq8EvyD42c3rdyzm8EpUpoURKUt+sTosygTVOihUVJnH5x8DyAnTjkslElar9LoOxT4joTY2pN7evsO5WEdlOV0X1bqSBWa4Vg8aLUaAnsxG89Plu69/88b+O732jkMDQmwEiVLGaAMAQYhAiDSACgBS6bHneZzLq+VRss5EZdqtXrPZLVPhumGz0cUUZ7leL4GsGt3m8PVbQ8XJYpE/fvhyvSqieIxGUmuTpum7X+21h+LZ85NO1yCksE14ma7zdTKGDm05dh0YB2MMAIBYQ2QA0s1mH0A0Ozp17RZFteUiBXKlZNlsua5nWw59PbjrBsBy9P1P/9IN6Le+/Xt/+J13jHnHGMRLDRVrN7ZqAS3yxXqRxdFqNhtrM/G96O03676/TuN4KmfXD269FtzAhDe7wWJx9Vd/+6OkXG7v+teud5B2delA5SnOTo6PXDu4vnd7e+8b7V4TW/jBowcQsFaz22i0pqNZmUnapp7jSgMFlxUXhLF6PQzqntSC2pjZJEoWeZ5WZaGVwoQyGzu10HN9oGC/u9Ws1Wbjy1l8CYyhIehbzV6nP2leTSer+SwPGHZ8yyhGqkpwIUGlSokMdj1WZNUqWnuuhwmupISIBL437PUNhAoYy7I2c8a9g52iyMbjMYAqjXUap8xhhGItpRQCQ6g4F5yWWo3HV7Ztb21tDYfbzXpjNp5+/MnHo8no23/07Thbj6cjIdHu7va9e/d6/f7JyfEHH76/XpeWZd26ccui9unJ2ZMnTxmjnudhVPhe/eaNu4Tgy4vzaBkdHZ0iiGq1+sHBjb2dm/V6Y6u3++L5i4uLi+/9179frVbtVne+WGgAECa1Wm13f+8Xv/h5kkZ7+939/b2D69cObtyQGo6mFw8ffQYBfPdLb8pKYqxv3bgJAbKIZbR6+fKF4GpnuNtsND3PS7NMCCmltB23Vq+7vtfqdmbz2Wwy9Ws1hrDhCmGEMdEarpbr5XJdlaUxmjIyHA67neFwIDkv8iLb372FEYDIbAKmDTDNRn17IA+u3b15ezvJ5x988nPK6GQ+ffDg8dXkKi/KxWoFAJRSnJ5diQJ4TuMbv/17O4P9waB75+4taNTV2cXRiyMK0d72UJTHzw/PgfbrrW5Ih907e5PJ5WeffWojLouCENxstgj2ollBjd9rsGhSAU5NSS4uLwnCvXb7Fz95n2D8r/7kjzFjwqigklkqdDVziO92PIDA8+cnZSmGge04DBOQpuvBsEGwvH//o/d/8UGeVpPRLF6lVSUIsq9du/Htb/+RW7MlKhbpWANikBUlZb1lpCZxIoyIXUZ+97f+eb97DUjy8sURr/Rrt3/j4cMP1tGs02sGfmjZHq/Qi8Or8Tj72m9+vaz06dk5xsz1PNf1MaEIE8cmnot9P9zcAQGAjFqOZTm2paQwRhmjIdyM0I0QwhhDLSallvKLEgOtAYSEUmrZUikuRMUrgCCh1LYciBAAABFijNFKaWUwwhajwICyKuN4naVxnidplmgNuJCUMiFEtIyeHj6/ujjPk2Qw6DPMZKVOj88wJuPRGADwxhtvcsUxRhCaKi/X1TpJ0tAPy1IcPnu5XkdSyWa7swnbcSwmRA6hLsscgEYQBLduHFxNFkeno3def6vV37taZfVmzal56apQRksD87IwnuUHtdViVpalMeY7f/wdx7ZqYTgdT5J1/Kff+ZPBYKvi5TpJKKOu50ujhOCz6cwLXOowy3KbzcbOYIu9cRvydejitmfqdtB0B4iPQ4p+5yvX81Joba5t7SFSS3OQrUmlVBbneTGdLKPL6cxgQF3bD32er9OsmExHWirFeZUn9+o3bt26sb3V5iLPiwhAxUUpE0ldv+RyMZmXBtMXx+PZstfrd/v9Wr0xHo0uzs/7rcawHbrDNs8TowGhWGvJS75cLGfT6WKxIIgQGxtghFCUEsosYLhBZqPAAcBIKRlFm94Vo7VUEhiE0CtrAcZ486NrrbXRGy0XhEYqoQtVliWAQCmptCKEMGYDoKWUZVkio5BREBhKCCFYaAmMQRBtAhwAAJti5Y1oDCAAMdJaK6mqqtqAFmIxhzJCSVHkUgoIEXqFevDGHAMA3gjOCNGT0fxHP/rZjVuvMWbnWeEFoZL6ajT2PG/Q6/3X//Ldy8lEQphw/uWv/tPv/Ov/5vLy4tnh0x//9KdpFEGt2vVgdHrMs4QKhAgiRslsXckytVi1jqwmaQZBIwjLypSlBAZAA4i2jUIQmcB2uBFxVuR54gUeCxtBLfRcFQOj8sqUid/wESyFTG2M+r2m22wusthYVq3XuXl7q9H2uKr6W1sMoCRJsEZ1P3Rs3Ok0bt68yVx6enby4UfvL6dXoshdxm5dv3nz4CBOMlFWeKObghASxJhTAVxwYVElhJZc8UKUeZmuszwtirJSCCBKKcUAEw2RUmAymhOBru/uOjfs05Ojn/3iZ1v7g/agk6ZFHGeLxarbbhttkvU6L1IDVKPR6HY6jXrdYqTRqEvJA99vNZvGgEazube7d+P6LYCwAXi5jEeTyWK1LktuEUYQkUJs8ChCkBDCGLVtSyuVZ5ll0V9pTZVSwKjN9fcFaDUQAAQxxlhIswHbYRjYNqt4KaRQUhpjtAbAIEqtDSnUarWCYNM3xSBkjHmOVzMIxvHy7HwUxfH7999fLOeM0YOD/XqngxDZ6g3qtfDyctRudvrt/vPnz6eTeZokGLN1lM2mKyMRY9ZqsWw0GlG0/t73vvvf/5v/4Vu//fuAGq4qxNDrb78xm04ffvbg8PAwTVPP8wIvJJimWfVPvvzW7s7uy+cvP/3lZ08eP6WUXru2f+/ePSUNRphRejUZreKV27CEEgYYZfTV6IrgWafbcZxsOV9dv3E9idOXz18SjLXUeZI2m/V64NuWVRbFydEJY2yr36eEOK6nNQq95snJabZeSSl937MdCyDz2uv39vZ3R+Or6Wyyjldh6BtgGKOffvZpxStCSKvdth0bEZxkKVySvd3tVrNRr9V+9/e+cXF5/sGHHxRFsVjMssKJ07Xt2K7vU8aUVojAsipLXkklLyej9z78xXA4pBY+OrvinAMAHMeZrSbRYmUz+9GT9Mnhk6LILcvpdDvrKAbKeG6IMQYAJ3Hue7Xdne2333jn6Ojo2eGhbbs3r9++dfPOX//VX67j9d7+fl7mtme//tYdRu2zi8sf/P2PCMa+60II8zwpy+Lq4soPbEpIkaVGq+v7167t7kWr+Pz08uTk4vTk8i9++Z9b7c6N2zeJ5QZNt1YbAJBXvELQSrMCzA0hdGfYxNh5/xc/m23lX/1y7523/skn/OGf/+A/feOb30AQvPfej7Qpi3ydpot2t+Z4TOuKUFhvhK+9dm80urq4OKfI1kpG86LX8gbdbWvH0goUeRmvV5xzSqzL0TnGrCyrh48fFGUlhYziSAF5sbhodQPXx3mxlDotyujJ4aPBoPflL39JKyOMlJxvD647tBmtqh/96CdHR2fXb+xamFEcNDokTs6fPDja377Rqm1vv3P95t5rW+390OlCQKEhwGAItcYKb8ymRmxsEIQAfzZZX1yet1vN7e2u41CMMQQJYQAoHSfCcF/zwMiQp1CaIINtJaXMpGvb9X3meKCsZmHD7/b6trPluK9brr44P0vSguLg5z9+/MF7R4efV1ADRCwG6kVWLZM1AFpDY4A5evF802iepvzZi+nZxX2jFYIqCEFYA80Wunarvn+9s91o794sgxp1w8VHH372+PMXs3HBK7O3c+1/+nf/83/3b771nT/9zRfPn0zHF2ka9bfq3U6z3XqRfHqI3OWNu77j5s1273/5X/+dxjqtVl/68l1lIkASx3Eefnb4f/+ffxHPtan8wNkJtu8w4I2P4/moZI7l4d6d28O9g+En9382Gc0AAJTY9aDt12qraD2PlvEyJphRxpbRTAHBbGR7tBb4Xq8zmY6LosiLeDDs9boNwUW3HwyH3Zu3u3mWrpYL7L7Zarbffevd5Tx6+vjpD//uh+1Wt93seJZ3dHxyenKqJJBcAQ3a9W6cZOuzS+gSiInJJbSQHTidfpNLUZQFQsD3/Uaj3u/1tVGr1VAIeXFxdv/jjzb4sKpKRA0gcrWealBzXafZCo3RUTSbTudKqMANXNeilERRlGWZ1hpCsIlTqjfCXtnt9/ubZT6KlszuIYTMqxEk4LyaTMbHR0e9Tif0/ds3b+dpPp/P0zg/enHiuv71g+vvvv3unW/fefHixV//9d98/tnjq/MxQtBhzHM8jGhRlFUlDAC2433nT/704PrB//Xv//2Ll8ez+Spax1v9rcCpAQAXs+Un60+/+TvfvHXzduAE3e5iHcVVIaJoPZstTk5OMSG1et12XD8Iao1Gv9/fGezeunZT8kpUVZkXtu1gTOI4zvOcV5w4lhC8ELxSgkghJF9FUZYmXFS2zVzPGe61HZshAsuiyIoEVShKUzf0//CPvnNyftzLBl/7xm9+9wffffbixVe/9pv9/qCq9OeHh8+fHvHSOL6tjLy+f6tQud/wvvXm77/305+dHR8DAqbRPE4SYtmj6ezJ0xd37t7c39/51//qv/3eD76XJIs//KNvn5+dPTs8YdTqdweOVZ/P1o7ltRuDRr0ruUwTITl8eXr0v/9v/8fXv/k7r7/9NnXdneF+q93zffcnP3vvv/zt9+oN5lCcrrPX7ry2u72DANESzGbx4dNLo5XFUOD6ru95Ph32t4Xm/+E//j/MJRUol/m8OwjDBgn8jmM1a37/tbv3QrcJNcti/d3v/vCz+48819vdGb751r3f/K3fM6Y8OXvh+4HnhZ4F0rWVpWOjca/b39u/IaSqKlHmpeRquVjxSjDGLMv2A187RmtjWxZCCAIQuCGERogKvHKu6k21EaVUCiG4AACWZZWmaVFVGGPX8xzPZYwyx9ab3FktpFTaGKosy7Isz5VCGG0A0MAAC6FG4AeenRfedIoAQFUpLMYQ2iRlACnler3O81QI4ft+p9sdDLYGg8HR6VGSJFy9WtLOLy/zPEcQIQBrYa3e8J8efh6to7ffeXv/2na9XtvqdSmFwAibseOjl++99+N/8cd/cnDzZn/78vbrrwMWXK2eVTzXZVqKSglJDQEQSC3STCJCur1evR6WeS4rDiH8t//jvxVVtbu7C4ARctNtig0AEGIMgDE69GtCqpLz7eGOylZPPvrxVsve2m6PpyOtM4vpwaClVTmdjBzCIKRSFVW5Qsa9e711NUkvRpMokcSp3929sUySRRSfXU7avbYf1lMY53ksDPBr3mo2fvTwMwu+lqbrk9NjgqnR4MXL02u37thB3TcsyYqmE3zrD/6gWW8xy5ZSfvk3vuR7TisIHdsBAEhlCISYMohQpcR4Mp5Op3EcN+qNV7FdSgCKbYtqJZQyhCCMkDbaGIMxIQQrpRDFCNMNnAAAIAQg1MAoY4yB2kANMADIAK0V0BpA5m7E0EAVQgHJtQEYEAwwJFBDo6DWGjEKMZY5RwYgiAwAEGPbtqVWm8QOQgiCCGOs9SaJ7pV1QVZcVnxTIAkR/PXWF/OqUBJAAAhClNA0TRfLVZokiouq5F4Qep7nAOA4dpHnlxeXl5Np2Gy12v2d/n6/NfjgZ/c//PkvP/3kk067ZVN6cXyZLReqzEzNRzYkzO40tzCEmpuLk8t6zINGa9jtenYwmq4uLkdZUW1vbVcSpmkmUOGFVrfbo6RnMejaiILSsUB3rw7K0sV4b1hbLeSEAmV0a4u0toOHh5fQEdd3dhssNfkkySSENHBqfrNTldU4nRjT++STz//8//3z3/+Df+b5Xr/f1zzvHlz7w299q+aH09H0L//qbxaLSAhgDAjDsL+19fjkNBXaCevw12LWhJBJmmZ5LoQwFt68uI7WYRh+4xvflEm+Gs9+9OOfXNsZttvt3/761znipTt0AAAgAElEQVTkuSwAMBgTgvHV1VWe5UVRMIYpZbu7u6/du0cJ/vSzXy7XUeD7nU4fALjhWi3GAj9I80IKaf4/qt6kSbLsTM87850Hn8NjyogcKocaslCFAgpAA+gC0Gg0KW20oKY2mbiUtNWCP4Om/yAzNs1oIk0ipaax0d0AqhqNAqoKNeQYmZEx+ux+53vPPZMWXoDEWMU2zDz8nO987/s8APG6Ma2wMTXaCCUgABYhlFIpJUGYYaql4k3TVLUSLSEEY6y11Epqrb9uUv0hMGgAMEgr9fWfJbWSWjatXm9W2/6LlJJgSimBGBihuWiW6yWzrXsP7k2uL4uqGI4GvVGYF+vffHz52WfPyio3GMRx3O/3ri6vnj55AiH80Q9/OOj3Pvvss9fv3d8Zjj799NPTlxcYWf/iX/yvDx480Np4rr9YLIuqMgAKIQEAz54+SYt0vV5Tiyzni4//4bcnJycX5+fvvffejz/4ycOHD9NNspgvJpNJst6cPH32q1/9arXcxFH3L//yn73/7W/fODh49OgJhPDo6KgRzVfPHv+b//P/8FwPEzSZzATX0MCJmGoFECCwi7bTPgYIACCEmEwmCKMg8C3XQhTXvG5a3Y2j//Gf/3Ng8F//P3+TZXlRlpDAuB/HcUQp6XRiY9T19SVEYGdnZzaf1XUJgJFS/PEdwfO84XDIOVdKPHv6VB4f9bpdAADQQAtNMAUQagXWq8QA4wZuWZZKqfHurtZtXuSIkKIonz59rpSxLIsSq21l2/Aqrwgkw/7QaL2apdmmGux2Dg729/cOf/XLj6aTGcX4zp07zGJnZ2cY4yiKTBRxzsuqiqKwaevnJ8+0MUdHR3/6wQ8fP318NbmuqnL/YM9zA9d1X5ycXF1fWRYbDQevvXbLD1xjhFLqyy+/evrk6dPHz8qiNAb2uztNLYABYRDPZ4uTl692j/fHh+OdgyEXa2NqTPwiWxfZuq307CKpKv7F508if2w79i9++fdf/P4xl9zxnRs39voj7/nJV3m52t3rFVWyyTbEtpOs+OrRU6W2TznsejJHEPth/6Nf/07J39y6feeb73zz+Pg11+3OZ/M0SRfzvN/rDbvjl88/Xi3XruMNx3v9nWF/OEqyBW+z/b3x5fXJcrkYDY+HwyEAvpaobSCveD+ETuQ7NDocPzS8bxq9ypZlWa9moBPfvrf/9oMH93vRGEt3EB36dgAAUspopdC2QQYxAHr7dbtdeZP/699+EcfeN9690x8EjgvbNq2qNW9aDC2KAkZI4I83c/T0q1c//49Pr8+Tft//J//kg+9+7+3X3x4xu5RmNV+dpvl8Xb7QJbdtGIR2NPDGh5Hn9MPoG/uHOz//6yfpkpSpmF6+Egq7LiPMPr55862H93736YfX16fK8MOD3TC0s+L69u3+Ww8PHr5zHEYUkRZiCYmESDFrhxAGIb7/xsHOuIe03+/sjof7u6NIyUSb4s0Hu/puWPClMoXNeOxn3/2TvmxHAETTKU7WfLO8wLZDPHo0OMBWtwWL5WKKdbE3como60wxxJt0xal/89a9dZKcPn52fnU+GHVu3zs+O3/uWO7/8Jd/OZnO15t0tUqdIPCdcD5b5qS0bTsKe45HbAc3omh5tSzSusopI+NRd2+31+tFWZoJXazSa4viOA5vj4/SenU5fXX11+ff/c533/vew94oXi5Wy8Vmsrjq7XYPbh3WRTOdLpaLdafXj0b9aNCNu72G87NXZ1rrWjVlkyKMKAMYAWZBbfivf/NLpVQUhXfvvmY5R/PlVV3XZVEXec0s5HqEMtCKUha169qc8zRNW9m0XJV5GYVxkmw++uijxWK+2awBAEHgX15ePj85UVohBEajoZRiMgGL+SIrcgjN22+/9eabb9q2PZ/P/+7v/44RPBoOD3f37t+9j+9hrU2/N6CUFWX5ye8+PT8/z7Ly5OSFMajT6YxGw36/1zT1bLY4OXmBMPjme9/6Z//Nf+3Y7Le//eTDD3+dZrnnhrdv3rlxeLS/uw+0gQBhSNOsuL6aHO7RIIjDoKOF0dq0beu6nu04vuetk3S12ZxfXJw8exbH8XA47ESh4zgAAgm0MUpDSG2LOhYlpKzKZLN5ef5Ka22AJhgRgohFEaMAo7rlJa+kFFJKiA1mVqu4KjmXIuh0uZEf/+6T84uLJEsePf2KK+n5YcVzSHVgO2eXLwEAq83m57/6GwrwN7/1zjfeezvq+EWenU8uZtOZF8Rx1On3B4x6ELA0qb/13veEFK9eTNK00pJqRLOUQ6AGvd1O3Nnfv6G10VIpITudvlIyjiNEsOO6/fHYQLPcLH/9j/+QLJe9jr+3N3z3vXf+9IMftC1frhanr04pZcfHh8PhABrccvHq9Pzm8e0H9998+uTZ9fVss8mqaSmMUERRm3p+d3/vWPDm7NViPKi9XRq4HVG2vd7OgzdwXTZpVv3857+8dWvfssHL0+fD4ajXG0oBDw/uvPn6D+pGnpy8+ugfPu72e3HcjcM4jjqW5QohtDYQQIppkZdS8ng0whiLltuWBYERkiBotnEb/bV6A1AcYAjzrGQY24x6vu8Fvud7TdM0reBCOK6LMS7L0iCIMaGEWNTCGBVFqbWmhBhjjGZaq6qplRRBEDDKtlV1DFEQRPcfPPA9/wWzLy5eLZeLLEsXi8XOeHRweGAxRhCezTe37hx///t/8u//739/fX2FCbl983ZdNX/1V//q3r27b7/zg5u3biXphvMGE2OMKvL00fnZ+dnparnyfO/2nVvd4RhYXsbNYNQxzFIYeJ4NXRDaVncQE6iLLLUtq+J1cr7xHQdpkGeZ47pB4C8WC4wRoZhRqgxoW2G7LoBQ81ZpKdo2z7LAce+8dh/8l//VyaPfPnr8vNe3w8BxHZOmC6Aai8nYtyEEZVGkpcwTsVqLoiZAuX2vJ4xqknWbt5jDiIagNNRDN0ajuraBaeMoyJLV7PL8d7xcrhbT+fTgxtHu3mF/90ZvvL/Kii+ef9If7e8eHP34Jz+tyirZJJ7nDfv9bhRmyQpCWNWNNgDRLc7VyrLi4vI6KwtMCbMtwui2QYIR2gaNwLZbjxHQAEK4pZsIJZVqkRZKy+08gBFG6A/OPggAhgTjrZ2wbYU22rZsRAhCCJJWKdW0jTEGQkQQNUoDZYAGEGONIJcCYwwIFlohhJTRf7weaa21MVBpAwxCiLGvo4bbz4+QQmu9NUj+ASr19YXcGAMBRBAxQlzLJphOr6bXV5ODo2OggeACIFybljey3x8YRBwvhJi+eHbyr//3f/3zn//tdDY72D/+0Q//NAr8X3/4y9OTJ9lyhpHVtgpruXuwF/ougaCp6mw5K7MMUctoGFBzOOrmlUiTxEBICS2Lsiw3hJrjo1Hk+r6NyvWylbXvO7FrdT03tEocCmKQVNr1uQ3XoV26HfvmntfxjB+Q8e5eUSrdIiFEtxPHfoAAvnPn9l/8xV88fOdhf9D9sz/7cbKcWRju7+xggFa7ayHN3t5ekqQcISmlMYYQQoEhCBGMCSZo27Yk2Oht0s4oKQXQEhjP84A2i8V8GHYHg4FsmqwoWskPbhxsqqTdzCEhnucNugOMsO95nue+ePE8Wa2AMYvVUgrR7Q0YoQCA+XyeZXnTNJiwuuKCi7qsCWVx7A26/dALHcdFCBmAMMS2ZWGCizLXSiGItvZD1e95nksIkar9/xYsAGzlPn9cswAIAYSU2ADAVgrLogDqKA63WxoIodZAyS0MmUCIp9OpUu3V1aWQtes6USf6+1/8py++/KTXi+7evxdEflXli+X8+vqy2+n2+z3O+ZOnT16+II7jvHj58uzsjFDy8OEbo+FOELinpy+ePT95/cEbQqj1epVkSVEVNa/7w/6dO7elEtPZdLFazmbzwPfff//9neFIcP7s8ZPNZpOlOW8ax3Xv3r37sz//med6WZb9u3/3bz/68Be9bu/thw+7vd5iOQUQCKN//KcfzFfLi4uLKqtsywmCcLNKHNvpRT3GmGjbLE1ty8EIQQQc27FshgkuqqJsCs93m7Z5cbb+l//bv+StvDqfNXXT8laKNk/TIPBu3z4WUjx//nwynezv7+3tjq+uLiild+7cPrhxSChdLBYNbyaTiVKKUuo6jm3bLee/+/jjuq62IUrf95nFDAAH+/uO50IIT1+dpnna7XQIIVXTNLxJsnS1Xv3jr3/rB/7e3g5FWEJYliXDxKKMEtIdxDdvH/1P//P/0vL253/ztxCC45s3fvC9HzRNk+c5gjgIgrZtL6+upJSdTme9XpVlMRwOf/KTnxwf3ej0Okm2EUpI1bm8OM/zMoqi/+6//2/vvXbv2bMnJyfPV8vFjz74UX/QSTaLv/mb/5Rn2dGN4/F49/Dw6N6d11++OPvNP37ydz//pZTAdYIia2ZXKylN1KFxpxN33Si+A5CYzyfnr86TdXbn1oNOPLi6mqxX67quAFCz2RXGspWl7VmI+W1bG6AwJdpAP4z39g8wQkWer1ZrCABveZ7lP/7JT/f29hhl88nso49+rZS6cXj0zjfeJZh9+sln/+pf/dX3vvf997/9PgDws8+/uLqY3Di6t9pkJyfX/+GvPzcmDyO8fzhYLtLL84+icBD5oygYu44XBZGw2Le/+Z3j/eTj335aA4Mtrxv6d187evPNu75rM0yAARbytYZKCdFCLTHBgFGKCYLw/18uBMQCHQqwhWMlZFUUUuUQCNdGjDpQ25rj5TyRdXB4cPitb6Hp/kKK6saxvX8EbbdMixeb7ETAZaNXWZMEYdBqdHkto2jQ7RiL+X4IXrsfdzpvNCWpS5oszcnT2aMvLyaXxWTaMktMJsu6aTtdMN5Dbz4c3X/zreGO6vRlt19p0HJeA4Trmhc5DzuHCKLVKrm4eLVeVoPuwWiwwyxY1glByLYQY5gi3/esvJprU7SiQrRkVGtdhJ1eI9SLF18C5AVxt8i83sjqDmNuNaPuzv1br6nsxbyoiKnT9Xmdp6pNiqZaLmbZZmZbWZ3bh3tDiLFQam+8f3x0Zzje3ST5y7Ozq4spAlRxMFsvXJ90+n4jirpJqyrRUAWBi6BseS6FHYYMANm0KSRsndfrHLihFXB7Ol2cXj7vdwd2SA7Dvc6g8/SpfvXyfL3OenGvka3AbdpmEGDNTN7mVV2XsmYWJQ7GDEnB67oUQpa1YzF6dfUKYgjQsBV7nBfL1fzNN1/v93uz6fzly4vFYqmMDAM3iqNuL8rzfLWe17XUEtiUSCWSzWa+nDuOu7OzAyEcj8edbuf60VdNU9u2LaWUUmZZKpVmjA4Gfa11mqa2Y/X6XYTA40ePplfX5yennbhbltX5+WW/3x/0h8Ph6NXZ2dn5+Wq1FkJ04g6jDBikNVQK5mVzNZkTim33/B/+4TeM0cViLoRqakFwe3x0a3/v0HNdiikjjBEbY1KWzXQyJ5QBA9paCCFEK8qyllIprYqiABBZtlWXFQLQsqyiyLcMlyzPirzgbUswsW3b8z3GGIIwSZO25RhDP/ApJUJwZlFGiTa6qoqmqX3fcz2LOaQROUCSWABRMF9Nn704TdKCt+3p2anBaLSzE3Y8qXtSwFbX59cvJ9Pry9mZZ7lfPP398cHRt8fvf/nF56t0hTZESIWp1ekOEbJ5i5SBySYTomGMZuum4Xx33CPQgQCPRwfr9ebjjz997933CLPOrs92x4eU0M1mc3hw3B/0Kt5M5tNkke0N9qIfhN9891uz+TUy9PJs2h90HcuniDmWBwzGmFrMNhpoA5RWXz3+6vpqUhQ1QMYYbVl2POhSDFVLbKtLsPE9i5Loyy9OXp1c+HYv3VRX51PHdsPAjzuh7cZK1S9PJ5/9/iTww7cfvtfU7mou06xK0tx1Qpt6FrUpYUoZ3nDeNFJIAKBtu2VZFkVhMQqAKYoiz9O6qlvBGcWUEkoxBEBrLdoWQ0gxwYgYY6RSGgBCie3Y2hip1HYvJ7XiTWPZtuU4QAOCCaFESdmJOwd7ewaYpuVZnm/jHoRQAKFSihKyvWlEUcSHw6osbduyHefJk0eEUARxXTfr9UZr/V/80396+7Xbtms9efIkDqPx7s6Nw6PpdHJ6+uIb33jz3oP7dV3P55P5fM4IGO8MBoNBELjj8Wi9WiXJ+pPPfpeXLbR8TX2FHCE4FybnBkNiIcNF61AEMCSMGq0UN1XTOJQNd0YIAK0kAHB7hQriSAiZF2XbtAYCbQAECEJkNKib1qXue+//yCLss1aW1ZwyFIZWW2UYStdBbbPGEESujYSUdb1RiYM8lxDMVFIUadJCQQMWWnEslHBtOuqG52fTzWYmc2ZbNLDpej5reOPaTprmwyB+7bV7bjwAkzmzT2qu0rwW0vhBx3UD33PiMAw913cYkG3TSocxatsaIUSYEPri8rKqatu2LcvGCGmptjw3rbXWyhhlDIbQbN07BgJltDYKY0QZxAYag7TREGpjtmUVvSU2tRIyxjrdSCmltPJcD0CglAoihxDKKK3qqqkbzkVbK2k0RJggQCi2PBdjbFGqjVZaK6OlUhAhL/C/djZJabRRUimojNIIYwgBRhhS2MpWGQU0gH+8uZqvaWFbxBnGkFBgkD47O795a/rOu+9RxpRUVVPZrhtF8U9/+rPFct1KrSBCmCFE3nv7G1IpP4zeeustoNX15UW6XuWb9WadDLtBpxMbLesyg1oCJSkhFoCS10BqLOQgiMaDoYYuYraBcLOZZdmsqjdUVbpsqqrJl9dU8Q6KvKAbWErWOUOmFxlpYGOS9WoTBXCwE4yGnhNQRHXDK62JAbCqKo85nNq8Lvr9/g++/4PusGM7zAAdeRaQglBKDBoOBh988AGxXa01YQxt/9coo3CrOjEQGgyhxahtM4QQZdSyWK2FbGXJ+SZJbWZHji+Fchg7unFDtI3UgstWGeO47uGNG5QQi9kIE0SIUJJQymxbtO1gtKOkOH91tirXQgiCkFKGMcu2bUYpMMZICQm1qeVYNjKQYIwgAhBhhGybObZjMaak0EoTgg0wSkmCCcIYAK2N2jZYtgk39J+PKwYAKZQB0PFshCAAhlICgCEE27ZdlXXaFMYAY4TRkFKCENRGAWAwQZbN9vZ3NWj6vRgSXfNaStG2rVSS88b3ezduHCarVZ5lVVVdLArO5Y0bQyGE1urLR1/5fgAR/Oz3n9V1UxTFcrXkLe90OrPZrG7q5Wr5/PnJ5fXV4cGNfr/n+e5sMn3x7KQV7Xg8Pj46fvCtb5dVyXmjpRBtY1v0u995Xyvt2PbV5eXLFyebJHnnm+8OdkaiEOv5YjVf7gxHZVGt5su2lUDBmtXD4ajwPCkldKDt2hZjSum2bTZ5whhxXbsVbRiHRzcPj49vVkVDiaWVrqomTTaO6yglHj/9ShvtOvaPf/xBt9tRWjiurbW2bFoUmTamqspXZ+fr1RoT5Lpu6AdHR0d5lk+urzhvXcft9wdplmZZpg3YGe/EUSfPc9GKNM3Pzy7CKKSWxZuWYjrsDZbLlWh4luZblRZBJAyiKIxsxmbTRZKkz548dRw3DIO7d+8O+8Nvf/vbH3744WazARDeunN7f2/vqy+/qptGSKG0ityw0+lcTy6Xyxm1KGGo0w2rqhKy2SQrzuuzs1dxGN68eXM46E8m1y9fns5mk/HOAEGEEDIGPnjw+uuvvwUUun3bisL+4f6t2Wy5WK2/fPyU2uTG+Hg0jjVorq9ehs5eb9Cl0HZIlKWF0oAR23ODN998Syt4cXEtZbvaLM4vXgxGUX8Qh4G1SpaorofjfccLhYTLJFksFvP5rKmrqirLIncct66b66urk2fnZVG/++7r9+7d6XSD2XRm2/DuvaP58rwolt1up9v1mB2UZTmdLWbztYHQdlzPZ5ZFpa6FqqezV1qr3b3dk5e/v7q83h3d7sUH+3sj3jw4f+Unm+Twxn7H71QJtKBlu7ZNsQF4m5aEAEGIoUHbyR4ABL5msEBjILkxfpuwZnZZxR0ThIxYASEQGlgmJts0RdLYlAV2L/Q7H3ywX5flq7NnkGSn5594QQtJgkiBdRn1TNgLXD+sCt1cZqenk3RtdgdHtqM7fdLpRlUheQMZ7r/1jdHbzw//zV/94uJsenqaAKMGfXd3z+v2aLeP3ni444abVl3ONlMhW60xhAwjz/X9oqrm0/lnn76cXG0gQI7tls2iam1CKoxthEjNpSbEoVaR1BqK0ShQoOAiL/KkaTTEw+EozgtYlU0YdbSweQE9Nr5zFPbd4777+fRy41q9POOz6erZ89+UvDRQ2ExTQupqUnM7SauLqxlENAw7aVoICcq0hAYVSSW48CNHcjm9miMiMTWeG0jdEIREyzebpcXw8c0b2qhWtMxCZVWu15t0ky5my+l0Phz2Ldsq84rXrdFovDeSWlN74TlBu1gVTbncZAYATAjBlHNR8pIrbIAAoDVSaCUJJlWVAwiYhQCEZZkpLTzfvnFjDyFjWeRHP/6T8d7zZ8+ec15BqI2R19fXeV6XpdjCXjGGLW+E1ELKrf8KIZjnKaV4ywRt2zZN06qq16v07v07vUGXc75cri8uPvI87979127fPu5GMVAGSFPm5fRy8ej3z2+/ppDGkqvz04vJdEopcyzXtp3eoA8ASNNcaU2ZNRztSCXTrPzbv/377373O51OT0oDIYaQTCczi7l0Z8+NfAwp55LXxVKur+CkKmujQRxGW1IPhFhpLYVohbAdy2J0uViuV6v1eiWUaFvOeT2ZTJerJQQQIUIpsSwrjjuDQb+qKgCMZTPLYlqroshd13FdRxtdFFlVV2HoEwqlFnVbeL69e7CzSRfrbFmXwrK8CEODNK/r2WxWVjmA2nEcBEBabNbzRCjJJfrdp79dLhe+61/Prpbpum75eLSzt394dHxLKlCUTRxHNvPbWl3NFlIqjKwi5xS5rmsRIrvdfr+PDEBJWixXSbc7gIg1XE+nqzSr6qZ8eXa6Xi+Pj4/GO3tSi/9wcfnV54+fPX3+9jfe6vY7rhsAiJUGVcUZs4wG6/VGa2Pb7jpZlXljADLA+K7tOp4XOlrqX3/4xXfe/8btN15HwO5EQ3LbXS8KSmWv34/C2PMc26LX19MkWeZZmyRVmnBongBwWpeqqlo/CIajUZblCBHPDSDElmU7liOlVEpBgKWSdV0JITBGUopHjx9dXV3VdYUgIBTbFkMIaaXqqsQQ2cyK4w6lVCmTFpmQcksoxoQAgJTRAEKLWbzlVVXVddPr9W8cHsRxpxN3mGVL0SKMGWMQI9O2TdMgCB3LjuMYAdTUdVFmi+Xy8vI6jsPRaCdJN7btagOAgePxbhSFWpvry2uATOSHSoiqqMq8QAAe7u/XVb1Zbca747fffJhmCYRGSCWVvHXzNnkNF0Vxfnl1cXmpDA0HNmaAi5ZYvk3tSrXGAKV11TQhcRzXzcocIxjHsWgaqXTVNJ/+7reb1fI7738n8HwEodFAStW2AkBBGHMct+KNlhpqoIypNVTcHNx+GMTdf/zoPy6WL9fJ6sae69hE60y1QgHJoGEY9CPmObu8tevayoq2wcB3jGMTQDFiUCpEsTI80zwzbUGZ7xAKCc7TBiPoef6mqKq6NYidnl29uprxVjdtNZstX56e37p1q9fpIqAb3qi2sSiiABqEMLMQYdogqUHdtuvNpuEcYoQJRhAZbSjb0hGaLWJ4S/jYvsErbZSRhGBtRM1b8AdhKMbIYpbrhnEcxZ24E3cd17EYU1pTQmzH7nS6nPMsS23bcV3XdZw0y6uybBrRNLKq2iKvsizP8izPsqZp6rwRQgBg/kCwBUJKuAVAUrqdW5RUUkrdtttaNsJoi1Y2Bhit/yCv/CMAeavzQAgooHSZl2VRQQMsZkOEAcSIMMb07nhvvLvv+r4BsGnaqq6/8fZbQuk0y6PQa+p6b393Ob/K00Wy4F7odXuxqJKqrIDgjEAKGYWaIoChaNuSi7wpN4bE0hCpAQDco9on1NIlqFsDqsgSscuOdr04IDZp+VZFb1kIwDyv07IZ37g53N1xwwBQKrXhWmBkUdu2IUEIi1ZupSKO41iWZYyp6wooaRPiuq6ouTHGdR0JsdaKMbJFtCkhlNKA0O1qAkFoMebYNqXEcRzf96HkCsHWmO3UV7e850cWs4EQvG2qqq7asrPTi4a9l+evpDJYm6bKEYI2Y6PxuNvrrVfr0WCQbtbT2cdaKddxgyBGCCOIOnHHsV2tjJLaSA2UJggphIFSBgJjdCOEbAW3GwhhWRZZloVhgDEWQgghIIKWxeDXOzOjtTZb8jGE27i1+ZqADQmlHvbaVkjZCimUkhijbrcrlVRaWswmhCFIeNsoJbWWGCMATJKsd3fHu3v99XoGiRmynh/YBpqqKY9vHg16fYKxFkIKsV6vtRG+b9+6dSvwXcHbjz/+jTEgDKO9/YOm4Y+fPmaW3el29w/2CCFpmuZZQSkbD3d2RztVXX/5+VfL+QJC0O10bt+8fef27bIsHz/6qmmaP//pT7vdbl1XL1+cFHmeI3R6+mKxXGx3IEq0s8lkejUp0uzm8S2oYbJK67LONtlmlYR+qJUOgkBrVZallBITJI2u65ox3/HdTic+uHFwfHzDdbzzs8u6Kfd294UQabbBFCEM8jJvmrpxHQhva6M451EU8rbJ83y5WlV1nWWZEJJSQik9Pjo+ODhQSl1fTSbXc4wBMGizSdbrFYCwN+hLodJNslwuBZcWYU3Ny2LGudRG9of9G0eHw8Eoy7PZYmZbNsbYZpbv+o5l53l+dHR0sH8AIZrNZovFstfrEUI+/vjj6+trY0y32wUA1E3j+75z83in3vn8s0+3ptg0TeeL5eXl9U//4of9Yed6cqG09H231+0vl/Nf/vKXvV4vjkJKyfPnz7USe3vjNM2NMVletK0imNqON5uu0yR75513RavXm/T993+goaYW3iRT3mbde6Ey9XKWFYHpY3cAACAASURBVEWGCQv93mw2Xy02U28KEa1r3jRt2wrX2MyyFovVejOPO+4mXQOC7zx4u2rExdlFVRRNXSsNmlZCTEfj3curycnJi9lkAiHpxl3bZqvl8vPPf58k6Xq1angVhiFEejq92ju42emPKHMJ9WwninErVJoXJZy1UWSPRuOqqIyRV5enWjgUrtNV2o0XoTOymUUxkq0QtczXtapV7HeBJlleGmMQtGxCt9poaLZlxa/trAAgpbXWkAyjN3pD23Jqz9eE8qJcpJt0tdg8fjRZL8qW69iXnp3b9tX3v/+d3fHI8VTN53meCCW6A7sT7uOSNDrRqLYsCjSKOzjLUt6K+WJFKNs+IfgBs220mE27g/2jG28nm/Tjjx69fH6pFEbQtS0rT8vFNGlKYDkWl/T8fG0ADLx+GA0o8Y1ik8nm/GwymcxGOzt7u8P9vV6nA6m7rOS05sZoaBQMnCgOehdXr9IkOT+3hmNXg/bFi+vNZsXrucX2Kev7QRyFO6EX2hgzG3VsMwpkz79f5gUxoBXNerN8/PSrJF/ldXp1fd0IVVTXy1W9WJWLZeG6UZbm5+dXEDEAMMOsqZt1nkPY6fT8Tujn5cq16e5Bv+E5wsoPHCN1XZUEI4Sw1qpIi6rhstXpJr+6XJ6eznYGU16JJMmKrGTEunnzjjFaSpFmad3UmCDHI9oAbYxS0iBte1bbNHmeqraiEFmUsjDgnNd13et1IYSi5UbrTrfz4P69i4uLxWJx//7d/b2xxbCUkhBsjLm6uva9qtftbdabtmkxJLwWmIDQjuq6Wa02EIKtuWK7YPU8zxjjOA6j9vaFhvOGUAygmc2mACqMwJ//2Z/vD8dAmBfPThi0kaZRJxRCvHj+IklSilkcduqmLssqCCUmGAKEMXYdYjtOkecaaIjIdL4gGBuIu91B4Ifn59dG48CL3njwpud469UGGNg2bZEVju1RQn3X38ZBCKGWZVFK27YFECAEkTG8bV3PVVq2ktdNY9vW7u6OxSxtjJRKSWnZduB7tm0BYzBB20PHdRzP9yxGq7o0WkEAKGEIAgBh5PXCKIi9YbrJNUcUOjbRnuvtHu7kZX49uV7NlnXdbg3uWkII4GDQdyy3le35xXngB6PhAADsezEBTivaxWKephnGOI7jKIjSJP3kk89cx2GMVVVlWczzXNu2ty6yndG4rvnFxeV0OmPU0gYIIREErmun6UZIEfmxFKppq8VstVxsKMMnz09vQ3T/wb3FciHltVKbi/PrvKykVoQQbRTEEFFoDFDatKJJkg21MCawLKr1KtmsU9f2oqgTBV2bbfo9hSABamvtkxgBx7EsywEAQkC0xlUhsrTGqAiCII5iIaXRBkGkpdHSELpN68CtYQNhuNXx+oH3978sLi4v6qoSUkBoLItCiJSURZExYvmuH/hL27YJoeIPDfumaZTWhFpxJ+4PBnG3v77KXp6erVebO3deOzq6GQSx70cQ0VY0SgPXCww0rdItFwQRpbRtuxjh7SPfq1dn//CPv75189jzHM/zgzCMorjb64/Gw7ouLy4vLi8uiiLzA8+i1nR63Ys7juu88fob1GJbYpDn+dsKWds2VVXMZkvbsmzbblsNDA7C2PNCga0qL11bEwtDhLXUUqmm5VIzZLNtSoYyJtvWaIMJ/uyzz7768ovRcHTj4NB13FYpQmjgB03LCWWO4yZZXpZV2wrHdTG1eKuY7cRj9/677ePP6cmT31i2FCEIHc+2CQa8lRxCZNnEsh0D3JozDXhWVcpwRACiBGGS5RsqYC/uxr5l4ziKo7ZtK96EoY8tBzFbk0wo8Or8+ux6Pt1krYZ3Xrt7596DulVcakypTfFmNU/Xy14nijzPs22hDFYGUyQ1MABajgMxlkobaAA0ABqCidGqaSSlFACgtDRGA4AopbJpNNRBFPC2bFoedaJet9vt9aMwCMIwCELPdS2LIUSkFHVTLRYr5tD+oLu3v19X9WJBPM+3bZtQTC1i+l3PC3y/Q6hdlk2ySfM801qnSbpcLLI0W61W8/lcSdm2vKkbozQwXwfVCKGAkO0VdjuWYIyUQRD8AYn89S0WIfAHDDKA2+9SBKFtWwSTsqgcN7Asy0MkL6vlcn15PRmOhoNB3wBVFAUmajDqtdqAa0mogUI5PiUWwMxEPc/2sEGtZQPXdwM70G2tRC2qKWPEQiBgTVFnVUUak2hgI8o6sW0ziBGmqHEtE3meTW3fRpFPCBJKA0iAAFqKtjGYY8Yiv3d4p7f/Go12a4GlsSnzMLCMNHmRe8yynYA3DWOMMWKMkVIorT3bodCURYEMRAgpDdq2FVIBz2vbtmkaIVptIAbbYjqA0GCMIURKSYSQYzsQUGBR4rme69VlvZ6vGs5l1RTrjRS8bsq02LRYW9xNs0wqhRBq6gYAYzG2v7vnOHbc6ZyenV1fXikDLdt1/cALQy2NVpoyCwAkWgkhggDJVmIAKcbGAGZbAEApWt7UvKm11qenL588eTIajRzXBQBsjSKEoK0UYuss3Z6MAECE0Na8o42BCG+PIc6bpqlawR3H7nQ6nHOEsBASb2dcShzH3qYCHMfCGPGm7g0iP7CKcp0VSZo3ZVkoJSzLevPNN+/cugUNePz4ccv51dXV3bu3bt+6FQRBU9dVWbWy9Tx/tDOCCCAK9w72Ot2uAfDF6YmSxmLOoD+qrDrbpFfnV1Enun/3/jSIks2mrErPcTFCT588mVxfM8bKsijLYj6fb5L19hm0FXUUBcfHN2/ePOp0u5ZtK60uLq6AAb1O13eD1XKdbNKq5MvFQkodBEGappxzAAwUUBtNCNnZHR/fOpJaAgTKuuwN+o5nSy20kUK1dVNgaiBybJsp3UJoAARB4Med8Nnzp1VVAQAYY0brqiwdx8WINE0T+sFoMDo9Pa2KSgrJqAMMqKoaIeL7/s5oXJXVbDZPkoRQujMah2E4XyzW6yshRBAEFNPR3mi1Xl1fXTOPeZ6PEcQQGwXGo7HFrLqqwyCsymo2nW1/uTi/9Dw/CEIhxMnJydnZK4Jxp9uxbEsouZ5MN0kaRUFe5Kv1MskSasNNsiYE9fvd0XCkpK5LvljMKSF7u7uE0KvZ9PLyajjsxlHc1LzIy9l0sV6dLBdrKQCjrN/tDIfj6+m84Q3E5vL8pGryg8Phoyen6/VsvLcz3t1zXE8J2FTt82cvhDRl2dx97d7rr79lO7Th1bPns+V6yixYNQVz7Lj3lDCraUW3P+BNvVguIoxFK6TgeZXXZSUlGI26e7u7GFmvTi+lPHv99Tc6EU5WxeX5LPCDm8c3PadbFeryxWlRqV730PMOACprvjw/exRHwc2ju8+fPiuLKtUF0pohDOXGoVFod+KoMxr2RN1km6QpqjDw80HR8mqTzCFEnh0OOq7NGMYYbNHfGvzBuIVFq6VSRNZ2kzmBPeg4oeMSy6yvX3z5+JP08SPAa8YY3ejK92B/CNtaM+rEYS8ETJlYqoIChiWhhrXKEWJdcA2AFYX93XGUp82XX50YzVzHPdjrx5EDjL44f8V7unt38MMfPowD9xeWmV43TS0W82Q25XUpd3ZODm87XoeKZpDn9Woqjm64WoP5bLJJNg2vRjudN944OLwxch2AUCPlOklXbcOVgEbQNtqlDPK2Oju7fvbi6uE7d73AffRkcX7WLJfPjYneevj+d75z4PihHwwsakMNgNKYquObe9C0ol5jwgE6/N6P7iw3k/PJ+dNnL84vp5dX67OrWZoVxkBCgNFis1krhQix/SAiEFvECpzAoQ6UGiq8O9j7yQ++fz073yTzhhebdJOoZLPYbKOTy9UaQkwIMxy1JUwX5uz5pFhmdcO1Mq7jLWerxWQxn8yF0JZljYbDfn/YCjlfLMqylkp14ijZrHlVIYDiqLMzHO4f7Nd1tVwuecOLsuRNm2xSggkwqOUyS4vf/fazMAwc29NKDYeDwXB4/24phGia5m//7hfnry6NMrZjY0wIpdseodZaKd00DaPUsi3GKIQwDIPjY09okeVpUeaua0XRrhAiTdMnT57cvf1a7ASj7rAuayXEcNCRSq2S9OL80vX8wA+l1EJo3orr62kQ+GEcMUY1MLxttikdy3GePHvWNA2znX6nH3jhZpNqDdI0v55Mdnd2+/1+GMZAgyzJfM+3qCVasQ2wc85dx/V9n/Om5bwVbRQGGCHXcwlF2qiyri3GLMvCGAuhOG+3hi+lpFRKSbXNthmge92u6zkIoaLIlRLGGAgBwogQYtsOtSgiyHeCQWcwX10Ty4Rd7/Dm7sXleZ3Wony+XqylNC0Ho+H44cOHw/5YcPn00RPfCfb3D3/4g+9PrqZffv7lq5NLQqDvO2dnr2azedPwb7/3PiWMc2E0EK2UspWiFZL3SHe9Xs+m0yzPtDaz6XyOqeP4nU6vqirZSodRCI1jW4KLy/Or6Xzi2N7ezoGGcrNO66p9/fW3njx9cj2ZXV/NZ/OF7do/+9nPMEKT6dQP/MVylaVZWdZKtXm+IdQEgdfvxk1dnb06d2x7pZZFlmNEHNv1XL8qqpZzJVUYhB5zjIls2yeE5Vkd+nAwAGXZYmQ5jpvnJcXMsVwEkZKKa6OU1FoBCDDGtm0jjIMw6PY6EELetgYCoaTW2kADIRStyMqmG7mOH3tx7Lkesyze8rwoa5lUbSmEsACJicXcwPZDaicAMwkwwBRbLmYOJBbETBokFQQIaa2MAYxZlmUzZm3rBhgTSllR1ScvXrRtOxj0o8jXGtR1c3Fx4bg2xoBgwhs+n80xGmGEAz/EEAdeuL932EophEqTvOGNxeigv0MdS3J9cXEKjAmCUAjAqMeYU9dSoJZRBwAihJYSAIAwJowxiLGQkhBCtgwiY6QUsm03m835xcWvPvzw8+ALRuhwZ+f+/QevP3h9sV5tTRFSKiGk0kZDAqnDbCfP06oCnb179zBxw+jq1e8vZovY1b2AuYwAiTEAFFPKPKWpEUYCLkFtUCMB1FIqUVQ8twERgnkOda2AUCwlpIQEvkdsVyNWSZi1ejKdFxV3g2jv+O73//RHt+68xjmHmCoNtikuA6FUqlWKSt22lVTGcX2DkOU4O3v7juerbWneGGC2OC/F28Z1HYxRw/XWF44J1sYACMIw9KORF9g74+F4PB6Px77vWZZFCJVS1HW92STFOl8sF6/Ozl3XreoKESylSvMMYtS0zfbH98Px3n6323fcUCtQ140xejgc1lW9mM/zvLi6vHz+/HnLeZHn69Vqs96kSVIV5ZYRzwi1LIYx0lsVCwQQQwSg+oNfEkKI/rNxBQAIMcKUMtf1HMcl1DIAKW1aqXgrmla0QtacF2XR8Jy3jTTSwBZhRCxALQi4Kts8qxIF26PbBz4F1HCmcT9294ex5mWZrlbz0maIEAQCKytlWoFcAIMgZsizFEEtAk3s417sjXoe1A2CAiPDhTAAukFc1WKV81IaKxx2d487+6+7g5vQ69dJKYRxCJWt1FwCuQVhGQCBxZjrOXmV85ZLKSfrBYWmG4YOtQkmRm6jeqZtpTGAYCKFFAZgrbcIaKWVlIJzXpS5EK1SkljEpZgBEIZRTvIiyfOiEEVdJAnDyAAFINwkCeIFYXQ1Wy8WyziOed0kSSKlCoOgqatnT56lSRLHHYIxQDgv6qZupJC27QqhgIGO7VqMaaW01EZqbYwWEmJEMIIEI4Tatp1Npx99+OFgMHBcF28xg1orLQkhlBIEsVJSKqmVNgBs3aV6a6392m1qpBRSCWPU7du37t+/L0RrWQ5CqGkaKbVlaYQgpcQYjTHcguwmk2s4k5vNJi+Tss7btiWEHB4eBn5AKUUA+n7QiTu9Xu/evXv37t578eKkbhpESBTHvh/arjObzcI4+rM//0lVNycnJ0+ePgYadjsDmzlAA4LIxflFt9v9wZ/8yXQyvTg/f/HipCyKy4uL1XK5PQcfP36UZVmWZ7du3RzvjHzPt23qut67735TakkofWPn9Z3x+OXLVx9//FtGLW8cxkHUjFvR6izLN5sEQmjbNqUUYaiUUkIBAGzb8QM/y7PZfHZ5fVlzDjQ4Or6htUYSHN28oZTEBPm+V9cuxjiMQ0xwVZebZFOWpeu6SilG6c5oBxiotSaYtLzNs7zb6e6MRnVZ2bbtuK7jOpxzjBE0qMjLqqqDIBrvjqM4ytIsjoUBJklSjHFVVgf7BwigXqfneX4YhJ04KoocALi/u//82bOPn3/88OFDIWRdVlmS1lVTlpXWAEJkWVbTNForKcUmWWOMV+v1arWSUt26deT77s3bh6vVPM2WnDeeG/heaIAeDPreYbBeb/b39o+Pji4uztMkaaqm2+17rjufzuq6VUpnWS6EAgZPp9Oq5JSys9MTqWSnFzFCGmOuzq9m1zMpm07UPTq42en2jCYnz19eXc0IsbrdwYP7B4f7N4VsPLfr2l2CSt7U6UbWiwWXH432xuPdMe13hSRSqTCKeN1cX2VFVishXTcO/T4l/vR6gxHpdft3br7JG1Gm5ursU2zg/vg+F2a1TM9eTpnrRp3Id5nl6FZEq9maoRCDuK2pbJkTdkRlLObsjfcd5gOgENQHezuDuHtxflVkZVWWl+fniOqiSii1ujHo+BJYACH4x2NBAwO2tjUMjAEE6Parz09bzu/fu3fv3v3d3XeGkRXaInZpgxrGKNBqf3/nnXffDPx+suFJmoaR7fkjQnvm/+XpzZ41u877vDXttee9v3k483z6dDfQ3WgAJEgCIEBxEAXKlBTZusp1pspFEld8kSo7TrkquYlvUqmUy4lkVXIVOY4sWSQlkhgINAEQ3Wj03Gc+3znnm6c9T2vIRVP5H3bVftf7/n7Pk8mo4FxSnptJas29mZBQV608VYskCuZerzs2THVzfQkimeeBQlmajcfjo2Z7/dYrmwDwUS8c9Lx+3w/8dD7hn3z4/PCYLK4Z21fWR+HF06eH0xEGAM69OaGgXDGWVxaICrxwmDJGqRAi85NRnhSSKxoqcSkYB7XGQq/PPX98/8FQYtQfJtNZEccYK4mfz/1iOE/7SiYMaCKJCSCKokrEoeSKDgUoJIoxTqEaUSvdvN6oLVmtrjeZMz+4jCNvMhlDQCDEBFMpWeh7EJFGtf7db/9OnPhPnj2oufXt9d1XX/7anc/S2WjCUxBO42mRakSHEBaFQEixTAepajDK0lmmSsJCEcksCKJ6vVHSKyIBRFJDMedxoJlaq95cWVkNwzDyfcEY51hRCOCW0A1XtyulcrvVfumllyAEg0H/008/S6Ip5zIO0xkMPM8LvChJktPjztraWrlM+71BmhQY0uWV5Wq1CiG8/+Xjw+wkChLXLROC0jS1bater73IzuZ5blpmnueDwYBSWq1WS6USApgoiq4b8/ksyzLXdRVFiaP4gw8+OD86W19a+/STX58cnsw933VdANCL7mxRFEmaU1V1HC0MQz8ImJT1epUoBGOsG0aap8PhMM0SopBGs2XbjqFaluWoVI3j+P/+i79YXlp+5+13DH2qa4au6p7vAyERRKZhUEKSJGIsz/LEm8+AFJqmIwil5KE/s2wTEwR5zjOes0ICwAohhNANHWCFF5BhLLGEAEaeF0VJCGdIcNM0Hd3QDV1V1SgIsjwXQurYxFIRhahZLQ2rJjWrDbtct4kGUAGD5eCLT+6LRGKMdKyUTLdVbVdL9WF/1Dm9qNyora2u7+1d8+fBfD5HmG9sLb/95rfyIh2Nh0fHh2+/+faVnb1yuQyEoFSxbYOqBEKZpNFsNpvNV4WQnhckmbW5tbO0vFavNafjqT/zeJYncYgQXFlensynQRTUGrXZbHLSOXnxk7YtV6ValuQnJ+eaoV7Z3fnx7/8DAMCz588PDw/OzjqXlxenJ500T92SAUQeB0xTqWuvthqNJIw8b+Z5s7LrEsK4lIgUsMhylnQuhkXOAMAaNaVAw+FEIaptu7ZZRghkaZomqarqBBFDNxRF4ZznhZRMCCEIIZqmMlYwzjRdpapm2RZ5MUlICaAIwzBnIVG0SrO9tXd9fX1TVbU0TU/OTqNCKjpfqTZt2y5VyqZpU5XmQiJqlOttRK1StQmJlnKQCyiJiqiBBOaS50XOubRt2zRMTdezPGcICymJQjFRuABcSAARITSK4rOzzvODZ+WSW6mUdENVsGKbTp4VKqWNaiMKUoKCarkRpXkUJYXgEEKW5ffvPlIIIhgVKRRCFFmQFjwX6XASZoAa5cbq7ssM62EBpJCEYF03HdtRFJhFPitynVLHso4Pu5fn55Ef+EEAAHj/gw/CIMQIv/POO7Vajcu9PC8EgCpjmFCiqDzJ0qzguICqGkEUApxkud3eeHVpEVF6cfSwO70cz2JDEbZBHF1zbMuwynnKQs8beH4ipVl1sGJFmRjPfMVEEIje8NJSNYJRGEVEpbqhMy4UiHTDNBmMg8QPM6oZS5s7b7/7vfbKimaYnjcHGMdFnrHUtOxKpZREIWMsTFPJGcKKQAQSotv2yvqGWypLIDnjv4USQwiAEJxBBIhCVECzvOCCq4reaNZt215eXdrYWl1aWVA1hVKqEFIURRJnQiaUqqpq1GqKolAp4WwWAAAYE1GUYIw1zSi5FQAB53NF0VzXNUxTAhDFcZrmSZwAAHTD4IxDhBrNRrVW3dnZoZTGUdQ5O+v3+pcX58cHR/3BIAwCICT++7lWAokAeWGAIRj/9gGK0AsLzG9jQkJCgIAAnHHbchqNRqvVyDmIkzTJMkxpvdna2WMFL6a+l8RzCYWq0YxlSKG6pQOEU5b3Bv2cF63F1ju/8zYLZ73T/XDSTYs4y2mtZLgmVAnTVYUgwFhhJFxLIU10L+ZxFomYEVRQzBzbpho1HSdLIQCKQpUiTXMmEqjPczlJOdJKTnm1snhNddeE0oyZlRSgKHKIZOIHFKLNpTUKiefFAEDGeBBEEoEiLwbD/i9+9je6gv/hH/6hAglAoCg4QkRVKAeAUmrblgSSc/4iT/Vi1BNSAPjbZpAQHAJCFQUjFCdJwZhpm/k8gpTW6vUsiYQoTNdiRGaQpUUSxvFoNLItO0mTfr+/vLwMIep1u83WQru9MJ1MizxPojQKx/58zhm3TJsxThSqYfLCIcsZL/Kcc56lqYQAY2xapmlZGGNVVcfjcRiGhBCI8YvSppTSMHVN0zBSsjzN0pRzIaGEGKpUAwAyzoSQjPE8TxFGmCCFkCt7e0vLy+VymSiUFTyOE4wJVannzaWQtmMpFAvB596s1z+P4rmmEbtkttutLMsRQqqq+nP/8WweBD5n0jCs27dfrdcbaZIxxhfai6Vy+ZNPPjk9Pe2cnzebTdd1HdcNo0gCubS0yIUkUOn1u+srG9ubW+//8pdFniVRbOj62vpae6HJOR8Oh77vnZ+fM8Yppa1WY3VteXNzs1IuKYpiOxaltN1qPHj0MI6TtY2ter1GCDnrnPle4PvzKAoNw2o0yvASRlEMIWw06opCC15gjPM8Hw+HaZKORiOikDTLBqPB5eVltVxdXVqNo9gw9PZCS1MpF2w6m0IoJZBRFA4GvU6nM5lMCSEv1ohUoe32IiuYlMAwTSHAbDa/fftVBathEGGMS+Vys9WcjMej8fjsrCM4Ny1zeWWlWqsWRb7/7JCqtNlolp0yQIAzLgphmfbe7p4385CEhqqzrIjjqHN25nkegmg8GgshOeNRmAAAm81WEARpmgIALMvCGMdxGCdxEPh+4CEsq67jlhzXtSGUk9kgLzLD0BWFIIQ8z1MVw9BswzB0XceYSAkrldra6lq9UU3i6CzpAAAazdbu9vXHj548evjk+PiYMwkRdB2rXDYti966eS2KvbPOCSF7aRZnSX5x3k1T1qq304hHAZcSEaTmCXv04DmhpFFd0a47y4ub48ng2cHT/vgSAhKHYe/yPIkCTAiC0rEdtVIvu5X9ZweBFzbqzbLbUJA2nHSrFadaXqOkquhwaSGzjSVDN11rZR6EqgLKpWohWRiGk4mPcA5hKrmWxbh37htq3dGxY9jTyBcMU6KHXjjqzi9Rb3f72vraVsmyh4PRYDieTSdJFiR5UK40Sk6dEIIhgkD+/6gS/qLNh/AL5Si5/vICwsn+s87+s5NwLr/+tdru5uut6s6fT//04PCZF3mWqXLGfC/4fz6/G8dhs1lZXGwvLDYbjaqqYUIgIo35AO0fTQrupEkahZNqrdRqrdy8VtveGCs0rdVKAKZcgLWNShrzMOmaqamb1s7u2uaajqSlUuei05vNJkRl54OnJ8fj1Q3bNNrlUpIXhFLcaLbtstpquWubjen0Ii18w9U0Q5NckXAeZwXgaGP7SslclMwy7drmVhng6q/vPnjyvDvz0Prm0u3dleXVVSaKzuShl58utJsri8sVp64rdiFUDegKkhIkXCZMhBmfzovxPB30RgOFmiu7rT+w3lxdO/rpf/h42C8Yk/WGk2ciTURRFBRhx9C31jc2NlZ//KP3znsnSeJ/9vEXH7z/Ky+YXr9x1VSjJBicHV4KDqmir65sOKSOBUnGHGdka2HB0RzEYcblzZ1XlpeXT05PPBYUEZv25iADVbeShzEouK7QWMZJnHhpbGh6u97a27p68Pzw8zt3pyPPLTmsKE6PL9MkabbqrcaSZZpxmPEcQkla9aWKU6dElZz0LsazUTDoTjY2N5aWllyrVi010ribZ7mq6ktLKwhjAIAQLI7jLMsY5y8KfACAJEmCILp1++byyoqiKAcHz4+Oj87OzhYWFjY2NjonZ3d+/etfeD9HEkKAdF2XEkAEXNchCsUK1XQ9L3heZIwzlmdZUVQqJUxQmqblSlkCMRyNAJS6oS8sLKhEBRz8PTFSAgBm89mjJ49ZwR3LWVlens/meZo7tm1qOlUUwQspRJEXJ8dHpmFsb27GcZznqeDcti1KlSLPJ+NJHCXlaoUqFEMECSZYURDxo5AVDCOsjpFqhgAAIABJREFUGzpnbP/0tFKrVioVBaOc5WEUjYfD2cyL43Rjfa9aaVGVZiyIUy+Mp8f7MaGy1nTTPJ72ZoqgNnUIIZpupX7y07/8SaPZBgIWKWMpD+bh+dn582fP9w+eN6vV8bT/m3t3hMwMUy2KzPNnhOBvfP3reZYmSRhGwXw+Go0GnYtzqpJarVJr1O25HmXB2tbKzs5uuVS7OLsMS06zUr28OJ9Np81GY2FpYXll6asH97vd7rNnz1+68VLJqXTOLiejOWfCdexS2TV168njx57nn52dum7p2t7etb29n//8F2kW37hx7eT4eDqdaLq6s7n+tddfFbyYzUZRFFy/vluvV1RVDf3A9wPfC4tMQkCoYhBEi0z0esMkSoQEtlXBQM8y2O1NECZJkpimiSDMWQ6lgABwxqQUGCOqUS6FH4b1VuMKv2ratm1ZjPH+oPfk8eM4mWCqlWvNxbWNhdUN3w86/eHIC6Wire+u1Bv1er1eq9d1w2AFu7i4yAWSRGu05cJCu9JYsEwLYC1Mi4wBgBSVGkwICVKMFYSJkDDLmUoRgCiM47xgpuVsbG0tLLSh5OWyWy675YqrECylyNK4Vq23m00IABc8z/NBfxgHyag3ZVykeRHGqaqqGCHPm2MMFQWHYQAh1FRtHoRBkiYFB5rZ4NrqjgIBlYILBriQLBN5xpiQkjPTMExd11X6k7/5D3e/uHdlZwdjUq81958/X1pcfP3119977731jY08zxEhGGNMKMaEMT6dTq0qNAy9EGmCOdMIhkZ3NvJGXewuL+1asTfune2PZsNZXNQrdgT0i3lgmDZXayme+jyWUmxuLLZ0qx6m/e4gnHssy3MpOAcp5yjNIRMCoErbXtveWQH0ydFZ54v7VsVZWFx85dVXwzSL0pTqesGZH0eOqSOqKJqSsyIpWJjEhqoLrORMqorUDH11ba1SqyGkJEkGVVVXCYSAEKRSpSgyjKGua1meY4yqldKtV25v7+yomsplkedZFCUQghcIOAlAURTttm2Zdp7ncVRoqr24sCqFIIrCGYIAq1RVFANj7DqoWq0BCE+OO+vrW+VqqSj8Urmsa5qmaWEQ/nZBYxitVgtjnDmOpqp7e3txHB8dHN67d+/x48fzyVQCQAjO8xwgZOl6kaUCAo3SXEopBMZYFExwoWma4JJxhjBmnEdJtLKysrW9aVladzidR6lCNYIVqil2qewFXpyERNPyIvPCOAdj03Ett1IwnhTFyfkFVOjW+uabb79ztv+o3zkquPDDZAiZrtQx4GnOFUWBCBZcYqrpVEs1LVYKWrB62dYUKVg8GF1IAusLizkWjGVBzAGxYsDODroZp5pT3917rb64bVeXkdaKcz0JAYCupgtVEX4xZyzlnAsMpRAYEca4lLzeqsZJcHx8/NFHHwazaTiff+87372+d52qquSSCQEhfHHG13UDSqlSRVEwRIALbplmo1FvtxeiyJ8Fc0YQoFhgnKSZaZquaYeKJ5JcJ2Q+myZJhCjM8sjzvf5okKWZ4zjj4RAAuLi4qOt6uVxuNhrNetP3/A8//DCMkjRJQz8YDUdFmu1s7ggJAERCSs4lhABjrCgKQggRDBHinDPGsiyrVquU0jzPOeeqppmW9SL7hzAyTLtUchkT2axI80JKCTGmhJiWQ1VVCjmdTdMsFAIIIHLGYhnrhtFst5I0AVmOECFUURQVKwQRIgTnUkBMMVUAguVqpdpwuUi5yIPA51ymaRrHyd7ubqNer1Zrp8eneV5sbGzUKnWE4HQ21XVTISoAqFyprq6uLC4tQQR//etfA4QAgutbm8P+MM+K9c2NslPJkszzZq5r51nq+UEYBnESCSGDIJjP54wBTbNc171x48ZLL183dGMw6J+cHquaBhEcTcaqpioqBYBfXJ72+yMIZZxEo+F4MpqpVDNN++K8l+fMdZ12u+26JYUqVKUFK/qjnmHqhqFNZmOVqvV6vcjyMAo/+81nrm0TTA6Psx/+8AfVavXf/bt/FyeRaRrj8YhzjjFGCHMu8zwvlyoKUeIwMk2LEMpybjimbTqSA0VRHMflnGOEWc6ABEVWjEcTXdcgRBfnl8+fPfc8P/QTTadC8NXVVYRgEAYHzw9d1603a/7Un05nvhdkWZLnGcbYcdwru3uO4/hBmKZFUXAh5At4cZZlBwcHi4sLrVazXC57PoyikKrUNEuLiwuNRiPLk8vLDlWxpql5zoIgzDPOOTg6Ojo7Od/e3gmD+OTkrN8fACkajWazVYcAWIbdarY5E9PplFLabDZPjzuj0ZjzYn3ja81mhYvCto2Fxcr27tp8Njk7P/3i7t2T41NNM9/5znd3tvdajdVf/vLDRw+fJElhO+7yyupLL7904/oVIcWjxw8Fp43mws3Xt/143Btc2JapabqiKIaqa6phW+7ywrqCKVW0KEiymK0uXjk+Ovv0zlfN2ubm+vbezmtCAIQUVdF0IwgS3u9/XsiMatgwiEYpF7LbHbO8vLSwvrq4QIkiOO+eeReDzsXZZHvjSskunx2fOobbrDalZO12fXGxfXh4cHA8Pjk5cdyyaeq6rkmAsoxLIaRECMiC5ZhgiJEEqCgAKZiPcZ7ngWLQMJ5/+Ktf3n7ltVu3bv2L//GfDQYXR4fP+oPL2Wzi+dOv7u8PBuO1tSqQmKr6eDxFWLiu9crrN27Ub21f2dF0lTEeBlGahKom6y17Njf86GI0uYAwQ1C4jkYJyBNqmqXa4tbNa8uAG1DqCGosTyUoVEOO/KNJ1BE4juNodWOZ8eLw6PD+V3dfee2qWTI0Q6OpBlmh6gYlFFO0suagNY1Ct0SXVVxFwCWVcrMOl9bD9ub229HEcmwvzIZj76x7DDDTTSSLSTG8nEbPdreuNMtLOq5CYOYCF0nBRBKlfm90EubjlCfYAtN5/2LUffdr/7DVWA/9/Mt7zwb9OYaFrqq6QgUnhKgKIsfPDkxVXV5bLOJ8cDmYzccU6Aa2nt3fj7NYCEh02qg2a6U6EfrDz/afPn6GCdnY2HjllVfyNPV8bzgc5D6f9udUansbVxdqS/P+z8fdSRbFImWLy0vXr1z96c8+HPam9YaDJJwMR7/ovD8dellccA5txwIA+l6SpkmW9Qj+kip0PBlPp/MsS0fD2ebmZrvd5gymCRuPvJOTzueff6nrxtPHB3meNtvNJEkghJSqpmVijJMkwZgYBnfLbhAEjHEAZBDEjx8eXFx21zdX33jjjcXF5aWllSgOr1y5UilX//W/+ldRfJ4XmSh4uVReWV7t9foLi0v/6E/+pD8YPt8/fPTw8Ww+9wM/Z8XO7s7tV1+tVCuX3YuzT09+7/d/WKmWP/zwg+F4xFiRpjFDuYLVWqU+n3uj0ai92NI1Y+7NGo1GpV7SLQ0AhzNmmZZKFQRk4CWz2cSbzamKOc8ODp4ILiqV8u72pm1ZvCguLi6QYAQKFQGdEoxwkmZRGKVJtr//3PcDXdNuv/qq4zixH5wcHoZhoGla57xzdnaqaZqm6qbu5iFsNSNN1Sfzfn/UOb88dsoa1eFo1s9ZqhrK3tbujWtaGCVPnx9GQUipbmp2kuTjgX92ehH4f/sv/+X/XKtV19aWqKE8enL/Jz/5q9kkYDnQNP35s6eWZlqmORmPTk+PHz26f3F5MhoPwji/cfPayuo3WwtViUX6JLj/8Iv+cLCyvHlydNK/6MqiaDebjVr98bOHL1QGdz67c9o5zbLMsuxqtWZb9vn5xf7Bka6bO9tXVpaXfvazv332bH82m/3hH/4YQTAajt759rf29na+9Y2v3fn1r8/OOiXXXVtfq5TLvcF5EodZ5quatG1FV4mCKURKnktWMAxx2bWzhCVhgqDAWLIs7/fODa3kOm3L0DCmOlWl4HmeFkWhaaph6AVjAMo4SQCABWNCCoXS1sLC+voGhHAwGO4fHxOqVWtNiJXltc29ay+vb2w9fvJ0OL07nMxWlpff+OZbz/b37z98WhQPNjY3WgsLpls2omzuJ37oDSdz3RiTJaOi6IbpFjlI4ijNQigBVVTBGYToBc2dM84ZgxC7bnltfaO9sPjif1lGqFypXr2ym2dZ4M/CgJimXq9Vm81GHIXdi8tXb7wmBBiMxr4f1FR1dWNDIWqcJJ1Oh7HCNPSV5SWq0qIoUsYQ1e1S5Xw4mScFhGpRQMkIhJQghCCWQlJKdc1N4yT0wzxO6/XG4uJiEATj4XDuzUul0ltvvfUHf/Dj9sKiQrWC8TxnAnCAkzCK87ygqiYhSFiSY4Ytlajk/pcPnj14dHp4oElOgdQx/Mbt12uuNepfnp3sPzrrCl7U68K0rVBaPmNeGF/85sHi6tpLL79y9dbXvNH41x98GMcxL1LOeLVRqtcbhmkzgI4756ZbQwQ3m02pGJzzyXSq6LqqazljUnIm+czzTs6Ok8i/sr1FCU2ZSFJfQlSpVAtJFM1YXllrtRfskisZe6Gkn8+nuqbVarUgDDzPgxC6pXJ7YXH3yq5CldOzs6LI4yTKWVapVDjjSZK02q0wCJ8+e3rt6jVVUw8ODnRNN01T1VQhZFHkEBDDUAAh552eEBwhFIWZolApZb8/6A9Gnc7FfD7Pssy2LEM3fjunMi6FUBQly7LxcJjnuWVZO1vbf/RHf/jD3/3hn/+bPxsNRwpVFEqzPGdSaIaeFcXMmxuapqoqBEDIF1C7Avz2fABKTqnVWnDcUsHgcBJLRA2TCghnfuAnCSSkvbKimnq/1wlCn3BeqtYQoUGaq5qummXNKvXOOydnveeHZzxhbqUZzGZU5oquHhx3kSgsU/OHPpTCNq15ms6LPNGU1Zdu7ly7Xra1mmOpWP6f/8e/Gk363YADSQDEEMOLy0F/NAlTvrG9deXl1xZWdxuLW+XaSpJBL8hDPwRQEphnOKtUKoZCgiBwm7VSrdS7nCRJijGCUFBVMU0TANDr9T766KNrV67efPlWud6YzoMkilVFUQiREhRFkXEOVVVVVU3VeF4gBCUQs9mECwYRgFAKKRAijUZDCpAEcQg8IYWEQNVVomJVV0u0voCWNtP4YH//2ZMn09mk0Whcu3at2WxBiHzfBxABhIUElGqU6oqiMibiMMZUg1hBGHPGXvTjCwgBhIQQRLCQMssyxDAmiqqqCMI8TUuViqrpnEuIiUoUwzBarbZl2b1en3PAOMiy3DBNqpm9waher1+9etUajYqicBxHSBYE3uXlhWlZpmlijIuCcSaKgkFENICzLGcs1zQ1ikIAwauvvvr46f3Dw2eMJwpFmkZN06pWaopCO2edL35zdzKZXL1ydXV1NQxi1+Gu47aaC6PR+Pn+0b17DzVdpZqWskICOR6P0yzN8pyxvOxW2rVFStWnT58ePj+I4/j4+OjP/uxP575nGPry8vLDhwemaf3RH733rTff2NzY8IOg3+t+fOeO7/uHB/vHR0c/+OHv7u3taZq+ubXlBd6jx48vL7rdbu/ysnt8fD4eTRv1RoLiwWCUZzzPi9ls7jiu65aABOdn5zNvKoHEqEYInoxnjmsvLizdu3eXF3x9fX00GM5nI87Z+++/v729/cf/8D8Sgnue53ne5eVlURTtdmtjY+OVW7fjKJrPveFgdOPGzcXF5TRNa9W6Zdmj0ejstBP40c7O1nQ2++jDj/Mio5SurKx53mw+9yaT6db21rWrLwVBMBj0R+PR8yfPJZAAge3N7dFg9POf/3yh2a7WqqZp6bqGMSqXS4ZhAgCPj4+TJCWYAClVVW00GkmSjMfj0Wi0uNgGEHz11Zdr62uvvvqqbZsvxA/Hx0cQw3a7DSAfjaaPHp1e29vaWN/eWN++6HTPO5ecSYxJpVzb3NgajYedzmUYhuWSU6lUiqJ4/Pjxl3e/ooqqUr3fHTBWWJZp6OT0dP9v/+4nAErbsVut1rXr18ulaq1Sb9YXMFG/+OyurtvlUq3dXPDm8eHze4RO/XmSx2KwPDMMwxvnjtm0bIdlcNSfDvrDl6693Gw20zT95KNPhsOxY7vvfPs7G+trQMIsySnWruxcm8+Ck5NOt9c9OzsGHFBVj+N00Bv8zve/Y9mQidnMH1WI+41vfD/wvaPDg2qprGtWnkq95lKiBJ6/vLBZddpJlJac8mJ7cWNtu+LWKMUYaYZu2aZdr1fKNTvJo3a7WS67RCGcyYJlgRdgjDSd6iYFCOQsxVhVFEL+9b/+313HJVhd39qs1SrHhyd3v+p2unfefOtNTKFd5gxqbqVJ8OLVl3YQwq5rxXGQpAEXwCnp1arJwXkGYqj7kiIJBVCZThGQYjTJe4PTKBo5LhaCAwk1UibQVc2apa5ZyrqFlwVGEggJcoUyJrxI9IN8vzd5+uzgK4WqtWoTItrtT+/ezzevAAlAlOSKalNNlQD5Uc4FU7Bp0ZqpNQQo56BEQFmAklSw7hrtjYnDBFRlcpbMznt3H3/eXqjstdYEimOQi5x3p1nBJ666VDIWHbVtm62PP/345x/9/INPPtm5Vvn6W6tGRSQy7k/Hn937ZHv1a//0n//T//q/+hdnnTvVivYn/+g/Xlnc/jd/+n9dnPen48nHv/r40YOvDEMdTQbbuxs//vGPllYX4jj8/PPPvvjyN2dnpwUDzkLt2tat61dunp9cfuh+/Itf/PL+r5/Ouv7Nmze++cZb77777unpsRfMl5eXIJQX3fNkHn5+9/5R52I+/fLKXvD1N15dadcWW6W19fXhcHJ+0j09OcvTHCB4edlXx5qiECkAgjhNiqPDU4RgXhS6ptuWk+fF4cHZ2WkXAEmIQggOAi+JM54L0zHqjVqtVieEEEWhmhoEYZKkAIA0TbIsncxmv9WiMSElpxrABA2Ho7/8y38PITRNc3l5aTqZQwCfPz/KC1Zv1JAEnPHTzsnetau1euNXdz4yTZuJvHPe0U1ja2ezKIorV3au7O30hz3Pn2ZZ/NWDu612y3aMeYAY4xABAMDcn/3m7l3HdjY3NheWF/M0Pzk+Klddt2LvXtv563//148fPWo3GyXHMXUDQ1CrVq7sbahUcS2r5Dpnp6dxGCMobINSxcCSbawsEaIIIQeD4XnnfDKZ6obVbLRatVrZdirV6uXZ2XGeG4b58tWrpZIrpJyMx2EY3rx5s8j5+Xmv7LZMs0Sp+smnfZ6y7bXNRrtSa5WskiFkwQWzStbp+fm9e18WUbG6tP7u73wvipJurxdHcZLGp52TJItNe7FUtqeTXrfX7fVm9Wq5Vq3VKq29nZfbzfb5xVkYBBCCl1+6trbelqi4/dpNQuB0Nj46eY4V9bs/ePf4+PLweP/Djz9GgGiYmoqyvbW6s7NebdQIVea+P54NvWAWxmHnrPOp8uloMnr8+EngByrV4jAZ9Ia8EI5tU4JfAIxs227U6tVSCUpRxOHgovPo/vTzTz9dXFx45ztvzqnSvRgTBADI5v7E0E2C+dwb3Pn4fpGid7/9g6ePDg73jzVVFYIJzlXNFqyfpYcYG41Gq1otszzngvuhb5iGqqmc8yAI0ixdXFpECPpe5Ngu597FxWWt0Wy1l77/g/ajBw+fPH1y2rn86JM79x89o5puGKZhGOVaHav6yflFrdWqtlq+78dJMppMb964oekWIepwMCAYCw4QxIqiqZqBcCwB4hIQAABAECIEMUJEUVQAJJMFgMAplzZ3tiu1OoaAkHkcpRfn3SgINVXBGApWTKeT46NDJGWe50WWNxuLVNPTNJ/NPSbkbBqygjPOdV0nmAR5tB8fObZt2dZFt88ALNWbIy+MOKIlaNfaNdsVXpgmcZYxgomh6Tri0dwDQmiG8Qf/4B986+tvHBwc/O1Pf5rGye+/96N33nl798pOGMZJmggAsUKoQnXTALMpUIhdKhcKkIpUHRjk87Pe+Ye/+TCahW69xpM8CKLBJLhFqwt7t179dqN3ef70yVcfffjL/eGs6A6LgjFpCGIgRc1RJSi0T3/yK38ydnQD6ZjhLAzD73/r7e9//wdJnDx4/PTLrx54QTAajweDHqCGXiofHDzf2NmttxcIpd3uhRcEq8uL9WaD8QJJIRhXTRtwDhCe+YGU0jV11zE3N9c3N7ce3b+LpOrYtUq1IgUPwmA8HjVbrW99680333yr3mydX14EYcSFcEslCIEQTFM1xliSJGmaGjVz9btrL0Aja8vrpXLJtmyEUK/XHQ5HCqIhi3we5Hme5VmWZrZtAwTDMEIYSSCTJI2iKElTIKVCiKIoQRAILjRKFxYWbMdRVeXs7GQ+m/cuL2/ffuXq1Wv/+L/9x/fv33///fe7vW6apW6pJADEnMO/50a94IFBiIH87XHY97zWwuKtV25vbe5UKjUOgACAAZAxPg3DiedBQgbzuUSIEIK1ik5VrmiD6fzJ0+ftVrNSav4n/9l/c+ej9z/91S//+3/2P1kULtVKrapj6goAAhAeBN5oGqgqVRUlZqS5tntl91r96i1glxiAQTAvckgBD5VaN56OvzyTgnFR5KxQVLVSXb79tZdW1ndqzWWANA6oBPjy/EJyslxfIgpIkllvcBTOM0Mh7VpzNg+TsAAA2raj6xqAVCFqrVazLPv27dv/3T/5J7tbu47tzMeTMMlyJpL5TNGM5ZXl8/E4CNIiT7MsiaLQ82dpEudp5nleliUZz2jJhkDhgvthlGVFGqaZF2qQUMtBAOZFVoi8yHkGWVYUUgLbtNaXV9utVqu1ECVxlmUEKxBihBTdsGfpjBeFW6pICQMtgEQRAAKI8oIDAZFBXuC8IIJU1aQEUZRICYAEGCkYUwlQEMZMQNt2XKcMIEjT9KxzUa3Wbty82RsMjo+Pp9NpVhR/n3mGT54+I4RYlqVqepKEaZZ7fjCb+0EQKZQSBUlQAM4lAFwKACDV9FKl7M0nURyHcTT3vJk3U3UUzuM8yxcXlpkhgYgeP9xHCH7jjW+VS2Xf83/x818uLi61mq3ZbIIxQRg7rg2gnEwmlm2XK6VyuXzvy3u9Xo9qVNMNNh786sFHo+48jXhrwRGCDYeDcqWiUKXX6+3tbaysLLuu/Xz/+eMnTzzfOzk5nkwnt27dghhzCQaj8fnlL+7+5otS2b1x68Y/+pM/fvDwgVN2vvv9737+2d3PP//Ctcvf++4Pfvi773344cePHj4571xUKjVCSBhGL6SpjBVhEGFE1lc3GS/Gw0ngBUmSMMZ0XbVde+55l71eEIdJnmCMpZS6prXb7c3NzdFwXKvWSq5bLVdXV8gLY1K1XLt69erlRffp02f7+/sH+0fT6TwI4jxjAKC9K1dd12VMHKbZdDyL42g6nmqKWhQ8zwqWMyBAo9lYWl4K/CBP8vWV9e5l3/eiGzevG7pRFMWgN0iTLIriwWiUpCkEqN1u7+7svvPuu0dHR0dHR4Rgy7JUqt5+/TVKlbTIVUPP0mTme4Px6O233voX/8M//3//8i8++/yOphHHLvt+8PHHn6yvbr333o9u3bwNAex1e+fnZ67r7u7sPHj45XA0DHw/iiLTsIiCoigcDkehF9mOVak6pq13h8n55eni4iKEYDKZ+H4AkaIoWpayIs+qlXocpxfnF5Tq337r7f/8P/0v79z57O7d+3c++gyiL5rN9muvvdY57B91nlQXVSYDJosHd58S/DyKIsPQWrVGmmVf3v2se368sb6WJEmaZkdnD67uXvnaN68IsXZ8fPzw4WPTEk1V23lpfWUbOyXrv1j/oyxPe/3+hx/8ddmtXtnd+eY3XptN5hedyzCIMUTzqU8VpVqtO6vO0sLyQnPB0d2i4HnB3VIJIyUrCiHB6traHy/8URBGcRKdX5wFXhoFKc9Fq90yrGoYBRADRJU8zxGkZLG1qZuqqmLdRJbDb762dnx8fN5/cHRq1GotqsH5fPjs6cHz54cLC+1r165dv/GWQhpZHs78oRBpIeannb5mp06ZdwdDzhnGSrfbDzwPANFeaCwsVzSVYqQKTiMPaKRStpYrTk1TVQZjASTnOeOR53e94GIeX0yCk4nfYSIwdcV0iGHY69vmjRFsL+kQg26/p5uKblICyDTyZtOZKCSGPV0pt+vbZUdaOlWBiqCiwFw1cyYzBllruRRl/NMvPncr7uraahSP02Sc50G3fxLMo5qVdbIRi/eTQH327PDg4DKOQlVbKddWFCsez7zhZB5PnxLQfPnqNxBGeZGPJpPhaORYdUxwEkezqadT2jmdjYa9Usm5dmV3qbXYrrT0JW1zZXOlvfyL99//27/7BQWdstZgPjw96jx/8ExHarVRWqguHD89TP0YCcQ5U1UlcRLTMSpO9eqV66PReNDvFgWfjGZHhydL7SXDNgGQKlFVVbUcnRm65DAKQpZGRFWIginVhOBCSPH3J/s8Z3meUUo5lxijNM0ZY0IILoCAIEnS0YiHUei6DqVqXrCZ52VZ5joOUbCUIslSRSGGoSMEy+Xa6uoaEzzLsyDwwzD0/SCO46OjYyAlkELTlJzlJcdRFIUzwSXrnJ/uHx7u7V1ttxe/8fbXHbdUKrlJkpx1Ov/r//a/ZFGOCXRLVrvdXFldyvN8Mh31+70sT/euXFtZW+n1exJyLlmp7AgpZsFk68pmuVZ69PRhIbPFleb68qquUl03VpYWQm/e65+7tpWnvu+PyxW3VDK86ezs/BgIqalqluZxFCdJahjWxuZao1lXiGrbjmObeVFAiPf2dhBCURQzVmBMqpUakHI6Hf/0Z3+jaUbJrd27+ygKc8dxGs3Kld0dLtOV9QXdpvtHTw1br9Yq3izonJzvPz9yShWI0BdffOEHvuf7fujnRZZmKUAAKbDaKH/r7de+/OLevx3+1XQ+KzIuGXzlZbVcKsVxUq/VKWlIwCRYVHW4vLrw5YMv/vYXP7Mdt720ajrucNTr9i+9IIuDSCVke3W52ig3Fmqd8wtEsGEYX//m15GCvF/8XABxdn5+cHQ4Go8bjcYf//Ef37p1q1FrXF6effA/J2RPAAAgAElEQVTRB3fufDKfTFcXl99969tnp0f7T55dnBydnZ54k3k0j2OUlqxSs9Ia9C4H/cHR4T6ES07Z7A8vppN5msT1SpXlSuhFtumsraxnSeKWLMsyupfDySTO0lzXKcFI06iqUi5YmmKMEUYIAIAJBgUMorBcqdQb9c8+/83z5/thFL/+xhut9lK7vbC5sXP9pVf+5qc/6w+GGOOXX365Uqm+2HLleX7Z6xZZZprm5ubmC890HEVFnhmaWq9WBRcYISF4kadpmkrBFAXrqpVGQV4wziTUEFWoruuMsSzNpISaZtTrTYhQmqVcviBPoMtul+cpZ3mRZaahO46lq6qpmUa5RojCGZcFp4hgCEUhOOMQQE1RCSGCc3/mCyYUrOYZyzmfT2dpJgRWecHSJBUch0EIgFB1VVcJFCyOQl3ToJAsL4CQ9Vqt1Wg8efioc3I2Ho+DICwK6fmRAFA1DKxQRaeagSWGEmFqaIqGCoVHPHnw8N7nX34ZplG5XltormZhdnl62T+ffvGswxTnWk46ncHh5XzKNVpZLjuWplEmRFFwVTVa7YWVtQ1iNk8P9/cffynytN2s/vi9P9ja2Ukl1tzSW+9+51vv/s7nd7/8/N5X8yiex3mWReNxz4uj2qB3/aWXC87Gs8n+4b4fzOPQT+O4Uantbmw1qjXXsvK8QAjqlHBV29zeuX379rMnDwpecMHSOIqCIMuy3d3d27dvf+vNNze3tgBEne6FW3J1w7QdhzOWxPFsNmWMEaI0my2EUFEUCGHHcSuV6otnTBAEjUZrYWEZvfgGCoYxStPM9/1yuWTbtmGaaZJkWSoBQBACCKUQmqYZhpFl2W+dhoqS5/lkMqnX63EU5VmuKEoYBpyzdrv9ve99b3Nz8+GjR189+EoCpFBarVSSKE6SRCEKglBRFEIUKUGeF3EcO457+/ZrS8srlutyCLOCFYLlnHOEBMYZY3GaRVkOCZGISEh0w4zixE/5g/c/UTD62muvONXm9Zuv8azoHT0/Pum+dutHt67t1hzzszsfzScT13EVhUog0zSHhp0iV2+sRoj4caw4LQlklmcbL3/TqC6H3hxBaZp6rVGvN5vlas20nIIBP87n3hyq1faSZujqqDd9cN6lFCkqpLr8LXSYEAQxAJCqVAoZRZFEIs0yITjG6Lxz+ed//udry6urS6ura5vLGxsrKws+h10vGEymum7YEGaCh34wnUxms1leZC+4wH7gB3FQ0YiCEaSIKIqUSKoQqBwWIoyiJArjNM55pjiqYlFN01ZXVlqVKlUUjHASJ0kUI0zKThkImCRpnnGEiKKrmmHqGeNMCAAKLpiEBeMIIYiQhFBCADB6wUJQNY1zzoXMGVNUrVJvht4MAeCU3KWl5bwoHj9+xIScef7jp8/TLMuZgIju7G5fu37dcRzf909OTiaj0XweFAVL0yTNkkqlpig0TlJHoS/o1lRRAcBpmmu6jgninBNFAQBcXnbnc+8Fk4AYlqoWaZKEQZREGcbQtm1CqK6ZUgDTdISQk/Hk2f7zcrm8srK6t3fVj4LRePSbe/ds21pbXc2KQrdM27F7/f5sNCni4vqN7Z2N7bzIhsPheDz+0Y9+1Gq3Z7Npo9EolcuarvX6/SiK9q7ulSql09OTyWxydnY2mU2vv3QdYXJ62oni4LJ3eXB8gClaXl9q1BvXX75qWoZKTcPSHz5+cHxy1GjWf/Te7z9+/OTu3Xt37tx5/fXXX3/99bnn9Qe9br/bf/qkyHNCSLu9xFg+nY19338hY30R6Hj06BHGmGAshDA0o1Ku7O3txXHy7//yr9588+2dnV3LskeD8eVFz/Oi4WBwcXHR6/WHw1Hn7Lx73tN11a2UFhYWIURfffUVxkq7veD7wWg4GY9my8tLCGLbchYXl9I0vn/vvmWaGBMmmK6qQvCjg6Nms2FaRhiEYRhBiL75jW+kWdbrDfb29ja3NilRsjRlrKhWK+Vy2XZsgECSJowVGxsbvf7ls2dPy9USB/yDTz6o1qrvvfcjhFCj3k5j9vO/e79WabpO6fT0rN8bnByfzOcTQ9c6WicMwvFofHnRQQhpml5ySkmccSaXF1fzDHc6nTCaTOcjrFBVNRyn4pbLacqQHy8trs2mXpblq6vrnIm55ydJ1mo0V5eWne+5N1+6dXZ6wZj05sHx8WnJLt+4disHs1xYiLCyWZdAAIYrjgsAn83GoecVSZjngapRguHc73Exmwcdw9ABkKubFqVKFPkXl5fTYN8tlxaWFqUEjqm8/c03gMCqZrdqLQ2bPEWba5umbiRxEvieSun66ppjuJqiSwQRQCrECqJCwhddKS5zxvIiz+ezYDo81VRXoybCyA/mTKamTVVdB5k4OOpASIlrbRHKdIPPZjPGw62dlXrT4FIbTbuFYJZeIYpONUsCbFi26ZoQ89OLo7POwXjWUynCmHd7h6sb1Vu3NpDEQTSae30mklIV1+sV24YKybOIc6hQrFfLVUut23qFkDjID4MoBgBkWer73tHR8WjUlygFNKSmWF5at92SY5dLpZqimKqpVaqlJEvHs7GeKVpKqAqjJEhZJKXMkonkPdWVIvO8/AQKlReg4KmgPlK5qtsYa4KTQR/FUU8wSFUmZQCkv76yZlbKrlM7fDrsnV1GnnLvy8cHh4eCFKVSu9XcfXryWbcbpyl1bHs48f7qJz8bDHvlirOzufXwwaPf/PqrcJ4QhB3L9GYzwLmjmyzNZMFrbsXSTE1VdVVTiU4hrZVqpmp6E+/Zl8/7l33fC15+6aXdK7vr66tPnz6J4ujo+cHG5kar0VRVNfCDNE2/9tobhCgAoMPTYz8Mv/rq2e/93lqj1ppMx7OZP53NVV1TJS4KHschgPAF3v63mz2M/96vDCzLaLfbjLEoiubzOQCQEOUFkFFKqapUUQghKE3zKE65EC/A3bPZXFEUTFAUxgBKn/qEUE3T/j+W3qtJtiw9z1tue5s7bVWWr+NNn9NuerpnenoMBgjQ6QKMEO8UREj/SldUKCgREjiMUAAIggRJzPS0t8efqlM2K33u3JnbL6uLwvW6XitWfN/7Ps81c55yWhbVNZEyjpcIIdM0GmHjYG/n9u2bGxvd8Wj0j//4h4IX7V7n33zwb5ZJIoR69yfvvHnz5ouvPmOMrdarJF1qWGNCFfPs08/+cDHY2tvbAYA7tg4RChteqxmxilJGs2JNeWmYph868Wo+no1evXhp6DpC8MvvPm81Gtv9vh8YuoYaTZ/TmjJJiFzEBWe0LspOqxt4PgKoKMp0ra/XaVmWo/GacdFt9zq99mZ/I8vy0WgMEUAEOp6taZqUajqbeIH7809+nq7XnEkhoGX5UqAoauztb2s6OL98s3u47UeOwoxKigk2oHr0+PHejVuffvbZ8cnZcvmy2QkBUdPVVDeI6epWGFmBwRElOtjZ2/zph+98+8VxHKe8FjVlpmlr2GCs1jVtb/8Aa3Kdzj///LNnr37M8sxy7cHV5cujN9NpMl+ky2W13d/ud7u2oy+S6euTF6tVyqUQUsXxcrlaYAKXyVJIQSkXQtR1ffz6ze2bd1t32joh5zuXp0cnrBLZKmMVc0ynXKenr9/E8VJR2A57pmW3wl48S4t1LRn4/PMv02zx/gePi6KQUgVeMDPLSmAEDShrXsNsXSsuec2UBN1292C3VVTScWwpuJQEQqXr12AFBKDCBBNNgwhRyoqyFlItk9Xzp88AJHUtuMQYYccNfvvbP7u4vJjOppLTbLWsDSPP1slyeXF5+e6774ZeR8fQsG3G2NVgUFclUNB3bKAUBAABweuyTtesLJTgUNekEJxzyeW1LJJgIoWUAEgANF33w4DVlVLAcRzGpVRwd2e3FTUsQ5tNJ5cXZ8OrYTuKrI7hOk5V1sU6S5I1vzajC4EQhhBOxwXGCCqYrJcjKc/0EwGhxBhOp8pwjKBlRW0lOaMlY7Vj6Z5jEYiUkJILDWPO2WqdEIQ8x2m3mpu9XqfTMU0TYQIRJLouFAAQ1oJJinQJC8ryuiRCGqaFCFEcJMtVnuYff/zLXmfbNkMMtFfPj+KMjdfFH3549nIwrKqsKlPphdLAtaFzRBjnFZUsy4fLi5dv4vfee/tXf/7w13/+L0aDk3g2Ol8k5myheb5j6l3bNS1ruUq4YHt723cevu2E0SItX59eHJ+djKeTq/HwcnjFOPM9N/A8qsDFcHR1Od5ot3b6/Zv7+77reratYbS1s/vBRx/++P0352+Olss49HyMIKP1nTu3d/f2hBBvTk4gQqZpUCZW63W8XBKMDF1vRk1G63WaDi4vdV3vdDo60Silg8uLZrOpaySJ426v2+m0j4+P8ywHQAVhCJSCQM0m0+Ui9gPfMAwAQFkUpmVali2BklzQqkYI2rYTBEFRFIxSBODWZl/T9aIsKKXxcukyJpV0XOdnH/88jKJVtj47u8jLwnGc6ycXQQgAAApAhMq8yIuy3e3ef+vhTz780A1DrmQtVMV5ydi6rNZlmVWVQEh3XatlFUwWlFdUaLrlOd6tqHU1m58eHy0W87s39nf3Dvf6G6++//rk+ZPJfPnF1z9oUC3nCw0TG7vj+Wo0np5fDLQg3LxXw4MHVrvNkVnmhYWJazR2br3d2jjM0vXp6cksXkxOl1GGu6W2vRdqmi5MXQM6hWgWLyFGrmdCQTmvTV3vbnRpXUrGiqLwW24jCOqKSSEZo3/zt3/73fffvHz1LEuW29vb7XZ7PB6fvTnTP//q41//5oNf/MJsRkKwJEmqshSCQ4ykkJzSqixt0/J9XwhBMDEti2BCCEGarlsWVIjboiRGmaTFOo2XyyxPBRSR0/Yt27QMoxGpml6cndUVNUyL1VQoChQKGzpCGoRQ001N0wDEEBOkaVxIKgSXQkKgEAQYAYyARBChijGgFNF1SZkQKi8qqUDgh2EQaoZuWnan21MAzhbxzVu3253OcDSezqY6F7YXOJ5fVDRZD2fT6dn5OVRKCr5YxJzXjmvdvHkjDCNGuRRAKcmY0DQDACSExJhIwaeTmeXojuM0m614GdU0My3cbjfD0L84ubw4H0wm0/v3H3iuNx5N3370rm1bL168KsuSYP3DD39OCC7L6uz8bBEviqqQStaUmrYVL5dlXXHB1+laKNHqNH/xyc/+2Z/9eVVVaZZlWdZsNgEAYRTkeX52cTabzy4Hg6qs9w72heBSglt37hmWvc7yT//4OeN8OJlios4GF//u3/+7jY3e5uZmVZdUsla3FfjRbBJ/++13qySrS/7NV9+Mx7MiL1tRUzBxcXZ5cnqyTJI8z7Iiq+vKtKy/+It/3em1Lq8u/v4///3Z+ZlhEakUJqTpeUVRFHlBMF4uk8V8kaY5gijPi3bzVZlT1/Emk2lds1arffvW7UcP355MplHzU103Hj58IIS4Gl5hrAOg2q3O4HIwm87zdb6102/32lVZAaKam9H/9K/+1enp6f/zV38ldCGYzPKc1jVnbJWsdE3Tdc0ybVozxrnrOGHYcG331s2blLHf/e53lFJE0HUq7PjoeJ7MO5327u5Oo9EQipdl0d/a6va68XLJqoJRKqXsdbZv3jhMV/XVYPTs2UvGeLrOVslKSlbXVZLE88XUNLRf//rXjUajyIuvvvyyrArOxJOn3z1+9Pi99z/u9JoAq5/89KOvv/p6vli32v3pJCFacXhwGAYkz4vB5RAhpOtGM4oW89l/+L/+z4ODGxsbW7/8xc+AgnG86jRbX33z+dMXr5fZhPIUEh531hCqosxsVw8bXrfb3N7s6yYuaRYvplxU3W67rJcXg3S5XFi21d1oBaFf0CzJzu9u3/c9/c3RK8+JHKth6f4qydJl0vZ32mE/MLu6rluW2W1tnpy+qasiLwrLsHVdr2qqIUPTjHWZCw4hIETTNd1wfRdAYJlmv7tr6h5GRlVQKQXj1eXlBdawG4RRFBhGQNrNrUbT2N0LJVxBXPiR7noojKzpdMVFgbTAD50btw6iZkMzCNHxIp7HSTyZjZ8+/wFj2Wy6N25ubfU7CJqslkBJ39dc3/IDI/A9RtFynr55vdRQ0zWlrinH4o6VQ6zKKk/TVRCEpmkTg7ierdSmF7pMrZBWdvsRQIozVtVCAeA49nQ+yau0piVcKaIjxzVtx/TDjmPbVVUWZSlIMctP8qxUQjLKqrpUgAOAEXIFbQ4HwtTFYp5+/VW61bccm5sWjRpR6Htpujg6ev7iyWgVo5rW+zeatx++/+57j1zHn4zWk3FeFtqSV5ELmu3ezVs3gSAQYstyWw3fvxUOLoYnRyereEkQtG2jKJmpGZ1OTyNoOpl89fVX0+l0b2t3e3Pn9avj1y9eKyZvHB4c7h80W81Wqxk1IwBkVZWmYwIlr66uhuPhdDap6uruw/uabrQ7vZqzZZoKpRzHNwxb0+0sK+M40YmpEWIYxHIswzQsy1qtkmuBl6YRjJEQUgjBOcuyVClFKeWcMcYghIZhWJZlGGa6ThktTUsvy4JzDjC6nlVzznVdNwwTIeL5XqMRjEbjNE2zLNMNE2sYIXLz5mEYNs7Pz3Rdb7Wa+wd7RbF+9eZl2A7am523f/L2+fl5JWq34ayLtMoLJmsJuYR8nSdZkXHBMYEQKinEaDTIsuVqNQcQGAaBiFRVsVjOmKwt12w0g1WWgBys89X0xwmlVDKepEIwpoSASEQt3/Ut29BzIpezdDier5N4c6O30dvY2T6oinqVLTkTRV5yzsNWaJZWmmacS4VBvFpwLi3LvvfWvcV8MZ8vZrN5s9XECB+dHjeb0e7eLtbJdDG5vLxqNzd397cODw/n8Xg8n1NZDqeDdWVF7QaXgknmIp9LZWUF0gkVlIE66jX9hms1zDiZ52UGJK4BlZhn5ZoJ6thmuxtigCQFs+l8sVj2N7ZC33MdQzdwms/jeJmmmVLAcWyMcbJeHZ9cAGAaprt/sPnJx7+8dWO/WE0dWwNYOL4hpWJCKaB29na4FM+ev4QC3b17fzKZ1VX15Mnztx4+un/3Hq1Y4AaH+zfyPFsv0//2X/97px0ZGPtOAwqtJDWlSDK0jqvjlxfLJNOwtZzPJuNZPF+u1yslsGuH3VZ/CejVxURxoiMHyszSvVbYsIxK1zzbac0WKwBkTStNxwhDiIAQXFHJOGesvoYaY43opoYwoUys0vzH75+MhrMfn7zc3tnb6m93up0wDGlVNqIAQlhV9XqVSMH3tjclrwcXp1mW1VVd15TWNVDKMszd3T3bsjHCFkYGBFhyoiRXQjIJpYBKSSGVVEoB9k+DVwAAJJpm23auJGMUYcIYK8qSMXexWFi61utt6IR4trO1saFhVOQFkNLSCQ49KhQTknNGCEIY8ZJhYug6AVIIRhECYauJdKNkApq25duBbwtdE1RJXgumpKA6UqIul/N5GASmbjTDkNYMKsAoe/fdd3u9jSiKNjf7jEtNN6BSEkAupJKSCcCELCpa88KSNSzJiq4Dp/XW3Xdv7N93nIaS2HVCCayCoePjoyxbJ5wVtC7rkorKlHqoWbvbO1HQtAynKsTRq7Nvv/5eErvg6tGj23peVMvV2en5eLF8cXS8s9nd6LR1Tfv6m68VRA/fevzuB+9bXnh6NQIaOR0MX756MVnMFULvf/CT/f29qBHMp/Oz12+Onr749vsfl4vl1ubmcrXSMILC9z33/r27f/Znf/p3/x/9/I+fFnm5t7N97913oijK8/zs7CwvCio4IiRZZwCgg4MDJUVdlRAAXSMIocvBQAgxnYzDMAQQLOaLweACKJBlaVnly3gxm83SLBVC2I5lmZamYde1pZCrZSyErMpqPpt5nucHgZBCSaWk5EL4vr+xuZHl+TVrZDabAQBqRpVSnudt9jcvLy+fv3xx987dnb3df/uXf/l//4e/evb0WZIkuqaZhgEBFJRzziAAVVUBCD/46Ycf/exnO7tbec0LzmsuSkqzql4XRc25QEhCBDQNW5ZuIc4Uq2mppFDScay7jx7oJn76zddHp6JYzy0k4nXClIjXSZGnSKpW1LAtp1JauLFLNf/1MBmNk7k6cm+92LsHmt0ugBpAuoIGwHKZxs+fna3TYpXyVb5G08w4nwQvTx88uH/71i2i8at4cXT8puG46SI+e/XaNPSDw90b93Znk7wsSz+0AYBVVafrzLZM17Mty9za2up0m50o3Oy0djY3l7NFluZIM3r9XQhxUZS6YfR63avnz1dFqTs29lzN0ABQjagRRY35cOi4TuQ0hYYkxgCCqqoxIgRrjusirnhVE0IQQlRQAMB160wqACUwNAOImtW0rmrOpeDAMl3JhZSAMyGlgvCago0VhEIpLgUkBBEioUIEYUUgRIpLpYCuaVioa3Z/UZRM8Bs3bxJNW8Qx5SIIG++9/4HluIzzrCiLigoFPMeFmFDG9/b3W622AtAyTVpVV4NBspwDBT0v0IjGmLh2cnOuEFKEQI1oVV0zxjkXOpeapnc6ndV6zkXlB6bvuwij61OMCQIo8MP+5tb52blU4NGjd+az2WKxmM3mZVlleTqbzyACgR8WdVlU9ZuTM90gQdjY3Oxxzk3d+Jf/4p//+uNf7uxu/fjjk8VilmXZbD41LSuKmpZjL5bxk2dPNU03DfP88iJNUwhRd3MTAKQgevn6yDStza2tolyXNB0MB15gVyw8vTgt8ooztb2p4lU8mU1mk3g+Xcwmi7pkpmH3N7cs03JttyqqNEmLopBQCSpzmr18/qqmtWmbfuCFjUDT8eHh4cH+/tbW9vNnz46PjrqdruB8vc7KotzodT/55GFV1GenF7PZfDKZIoRv3LjZbfW67Q3OJQI48Btvv/0uRMD88ccXz15wznd2d6JGNB6NP//s81u3b3/w0w9msxmllZTy4uzi4uyCYLJerSGAmq5bfiClSLN0tVwJIZqt6BoVoGna1tZWv7918+at73/4/ptvvgnDsNlqOo4tBAdQ2batlFrEi0W80A2tt7HRbDXTdP3kyfeubTuWbRjm+dmFoKiu6dVgeHpysbGxWeTlMl5CBBiryiINQ7fb60RRVNf1ZDK+urrSdd11PMG4AhIRvH94IwjD1Wr1ww8vxuNhHOdXgxGjXFDkuI5lmY1GhDGGSjJOlaSObUhRF9kSKTWfx6sk0zE42NmBgD1/Lb1ge3O7G/iukGyVrRgrbNfY7Hc1HWb5cnA+YazQDFQ4rCpjLirGa00ny9XadiyEoRCIIBMjQzGZLbN4kg8upv3NvYP922mSrWWOAd7a2rIMva7z87NXo/HleSO4fetWr9cry8rUHVPzqlqYhufaUc1TyWsJqeuawNYUNzRsMary7LqEnc9mk4rWumU/fvyTKIrIrbsbYcPc3g0l8GsWr/IZItxygFSrmvOa43VRIN24cWfzzfHJ0fHw8uqkrLL5YjadrojGLZvs7e/3eq4Sa8swTTPSLde0MAAymddKkLrQAFMlM3khbVOxqi7yNdGUAhwCQojtuS3faTVcJIVmOXbNUspT4oCiildsskzW8Wo8ng3my3lJS6xByiSExPMazaYHQWhqTcMAAJWDq8s0mzOeO56GoaC0LNKqKhStiEa6BLV++5v7s0W6Wq83eoZpUk2rowaynbJWLGyuuttZ2CK2Y7Za0f6tlhumV6Nng8HFalVp2K1rOJksnz55dXhwa2fz5nKR3jq4t7u1ryPzP//tf55ejX3HjUI/9N0ffvxhOhp98dkfG4G/WMyffPd9b2PjYHdfSnV2fLaKY9/1NjZabz2+jyC0bMv3bcp8IVw/9F+9fnVxeVHWVdgI/Ebw8tXL45M3r4+OhJKYEILR06cvXr4+rlk1W8RCKKaYoRu6plPbcJ3rsAQtUamUIhhBBK81ALSuBoNL0zQJJoJTpRSCGAKJMTINI4cZF9d5CYIwAQhyzqXEmqZFUSMIg6Ism81mv9/HWFsuY8bYOsuEkFEU3bhxM4qa4/EYQgQgSpJkOh9dDN5IwG/cvHnv4V0BeFHUNa/ny9lkMs2rvNvp/uzjj7755hs4GmMCAVSahk3TSJI1BKjR8BuNECGcJKvpdDyeTm/eu+HYju1aZ5en1yU8jLHveb1uL17Ms2INpGDCRVg5rtlqhFHoGDoCgHGWazoiBBomqWlFBV3n2Ww2Y5TfCj2JFYMiaIYIkvkqHo8nrWZ753APpatK0NlqoTum53mGawokV3kqhEAGaW+0+xu9ZjuEmlispovVzPOsJFssUhY0fIgRV4IKvkzWw+lMQrF7Y/ee7z149FBhVXydr+lScQkxALqqRPny6GU8iSfj2c72xu7GXpFy1wkQ0sOw5VpmWaTfffct0YVuqSAId+BOGPlMiDgp54vcslHD0judDaxpVV0pKDTTNGxcLnPdMD07ABDgOaxZ1e11ms3O++//5A+///T5s+dZmn326WesonmerpIkz9Jm1CiLcjae9pqtRiOCXoC6hNYyjovxdFakVTxLa648u9FvRp2Wn2fVfLpUAomGkaUsiYvhIFGMQIkFk9RWjCpLtwEkRVHSutJNRDAydA0RRBmVQHIhGOdCcADkPxFsEQzDRn9re5lkk9Hk9PR8lqTJqkjTKsvyRujs725NJ8M0TYuyWiYJQtD3/TezUZqmSbJaJau6qk3TRBD6vu/ZhtHtWY6nY6BjpSMFDcy5FEJwBK7hstfGcca5lOq6YIARxoQQQq45Tp5j+66jaXqWrgqg9nZ2VNBgZRUGoWA0zzIMlWkbrWZjleZ5VXGhdM2AEApGLUOzbauqPMYpIVoYuLrtUIWAbgLLVoIJVnOuhKgRIpqGlZRKSgygEhJIRQhhgF3P4XZ39/Z29yBCUoEsyxVEEkIOFCYEEwIgQIQIoNZZVgqOTYMqsN29tbOpZWs+H02KilnO0vX9dz74MOy0yzqLWsH5xfHp6evLwYlCoOnp/Rs7W71t34kIsKJmv2aoKMsnr07GydZeJeQAACAASURBVIIQUZRsTVVR5UVVFUX+7MXzdRyfn53euHGr1YzKIiWmdbC/C3SjVuDo7MwPgp3Dg598+FEUNSAE7W7fNJx8XXx7NYqTFdb0ZJ3yumJFjjfaYSP8xS9+MRuPzk7erJZxq9X6+OOPF4u4KMu6rjEhSKH1eh3HiaYZlmWukvhqcAmB0nXdtu12M5JK5XkeBh4hZLWMF/MZpdQPgjxLGa17va69MqbTKUZQKcFo3YoahBAgRVmUpRCsplSrqVFJpQgmGiZlUSzjWHC+iGMuuOO64/GYUrq1s40Q0jRNSDmdz58+e+Z63jvvvPP47ccXl4O6rJ8+faphjDRNcHG9uC6KwjStjc2tX/3q1w8fvqWUYlzUlJWMVYyVlGZlmZVlVjMmZZ2lbD5zW23NcXXTytJUKKEhvHtz2zTVZHSSzCbx9FSXVJQpBLWEtu15oe83wkYjbIVRxwmi5brAQfvk4nyarp89fTJN4t7mZmB7juGYRM+S7OjV8Reff/Hovfdv3rtRS5HTcraKfzg6WlK5pHxvuy8YXZdZyarh2Zuvv/5j6LqK8A/qn9S0ojW93hoBAC3LAEBRSu/du3f7zk1NJ75tGAQBxnb72wgSKmRJRVVTQHQAoKZpjm1njNV1LYQgBDueG4Sh67pzqGzb8sNgzev6+nGQUkAFEDQwtm1bBRxCpRlakiW6bkCElQSU1bBmzUYUL+Kr4VgqYOiGZdtCiLIoGWWUMoSxpst/cuEgrBSgjGv/dME5RAgRghQkBAEAEcIIIamAApAyVpYVQsjzA82wpAJMiGa7c3J6dnF5sVyugjAMw2g6mWRpzoW6eeu25QBMtL29A9swNnsbF5dnRZExxijlUgKEMADXnmgJFNQNI88LKaXregAyStl15Qlj0mg01uvVxcXF+ek5Z7LT7mZZMZ8vDMM8en2c58X+/n6a5nGcDIdXaZYxwRzX8RzXcVyAUUUrymrT8lut1u7eHlCAVVW3212nq6+/+frbb7+9Gl7VVf3u+++1Oy3P88uqtl2n1W4ZhiWFfPH6VVVVum588+238TIZDidRuwkQhhhnRQmx6m12W92mZRvzWZLnBS3ZarkCCru+WxZ1slwzzgEAtKouz873tvcaQbSzvVsV9XKxBBBYuuV7HqvY1eVVxYsgDPb1/Xgx39raunPnzvb2dl1VjLKd7W3bshnjZ6fn/c2tn/70p4OL4dMnz87Ozm3L9hyvzMuL80taszdnp5eXl0ABJZWQsq7pcDgiGD94+PDGjRtKyU63o2naaDRuNZtlkY/Go8//+Fm8iKWQtKIYE9vSbNNGCCAIa1ZTSh3HQRhzzodXQ8u0d3Z2wbUnSIi6rjFCuzu76zQZTyfFtKzqSq5Fnue2bQHQ3tndhlBKKTjnAMLAD1erdV2drZIsjpN0nbaavK5pWVa7ezvr9fLi/OT2nRs7O1uU0vPzs+FwGIZ+XdOqKqIosmyzKEtNMw3DJYT3entA2UHYzVNBa+o4DcYoo0UYNBpRiKH6/vvvAFDbW1saUcPh+enJP0oJG0Hzzq37vm+aJhqPLjud1v3b90xLj6IwakeMVgBKouOzi5P5JB2crtqdqNnu2bpfVjmryo1+VwgRx8t8BbzA7/W6dRFJCiTT1utVHCeX5xPP9qBiCAEuOBNcNzqaJvNqxtWEyVFex0mu8Gq2XqVAEYItQ/M8t8VUM01zAJRp6RoyCLZ1BAVXq2V+dPwaE+y4dqvV5JIDTBzbNnRCdm/4hICijlfpvChjCWsAGeU1JLxmyTwux9MEKKOm6Q9PnozGi8C3DFNnvGIMQogYh5RKTgUEyrUDqQzOS8hMKQDNSoIdC5u9tqS1jqAdBi3OZVGUAEDfi8JGAyINAC1NBcEWIvo6raqSFmWd0piDNZfrOL1aJINZMmSSCSUpU5wToHTJMCtVlvAk4L1e13H0s9PjrMiDBgmanmkqgBCUjkmItHSMfNPwGlG7pmVZJbquCKGEUJ0UBONow/vwZ/23HkcE61lR5yWvxfnF8Gy+rBbxGALLd5uyNE6Or/7md3/8X/+X/+0n732IgN5wI8/2CTB2tnbu3rl79+7dTitSnJ2fn07Ho+++/LIoMgWA67qh59ummSTr3e1t+JHKs1QCfjk82+pvQWxkxQoTgDTMJV2nydX4aj5f3Htw12sE33733avj11ejkWGammkQXTu7uKKMSsDR9aRaSYyRphHBOGdMSaFpRApNSMk5k+yf/mRKSc5od2dnc3Mzz7OqKquyzosMASAlNy0dYSCkIIRgQjRdF0IACFzH2d3d7fa6V8MhpfVsNjN0vb/Zt2zrYjAoysJx3DhOyqLWdRMAmK7zH3/8kegqansXg0uAYbvTQQjrhi64KKtyNp/NZjME4fb2DiHYcW3Pt1uttpQ8jhd1RZtR8/7de/2tDYzR0ZuTJ09fLuLkgw8/Mg0rXsbj0fDq6ipJ1ru7Oxvdbq/boVWxXMxm02m71SA6msaTmmUEQs0h24dbmzud0fDqdPjmcnxGdFPTTcMxeSLzukx5vkji0Why07mlE2NVrufprJBVePwsWSbz5TwpEjmRbuYiE0sC1lUKFGxvdnZ3dhzHLYticHWme7jrt3Qd1/OsLEqBzXWWzpdxWddpXqzz0o3sw43D+w8fZlVxdHJ0Nb5Mi4wYWqvt+4EtpRiNp/Fwka/KG7v3es0dDG0MLFPXe71uvJifXZw/efb08MbWXrc/jcdho7mxsxmvVtNFqYBOmczzYraIP//ic88xui3z3p1Dx96QQCzi+fnlYDKeHR2fvHz5+v69h/t7u80oggCURSGE+OKLL169eMk45YwZhv6Lj38WBj4h3U6nY5vGbDpyLd/z/Ua0QTRjMpvWNbNsu9W5deveJhWr88vj0WgCAGbMnE9olirHC+NZWmVZIwzyoj67GIZhYJouwJJLbkBFyLVaAwGIIAQIKCgUgAgApesGo7xY5e125/333j84uPWH3396dn4Jsb5crgR/s4oXbz283euEz578MBoNKWV1VWGMXc/DCFHKVutVkZd1XUshAQDNKOLlAx0BxyQ6UkhyJWoNAUQQUwJBACGQSkIIEIZKSQihpumIEAkBY0xIwYVgjHmu1+m0Xct0bQspIbmkVc0oTdM1QVDXNCWZrmmNRlhWJeUoagQYYco4qytdQ6ahtZsNBRVCOKurvKoBMTQPKIyzlcROoLAOoMQE6RpRCmhEDzwfKMApk/xaQwGkkhgiiCCEQHBOuYCISAglQoZpIE3jQiCMsUYkAEIhDHTbcuJVNp5Oh+PZOssryhUhnV7n8Pbh9v5u0HBsTw+7NnbkYH5WK1orih1NajCnlYFxZ2vzt//8n40n08VytsziRhA2gqCWSpPM0aBrkGQ+LWUcdHqCaE9evTIGw2Znc+fgZkm55/s3b99qb2xubu8AiFZpBhEKPd+yHdN1dccxHNfy/CpdTeNlEsdKir1+b2v34JNf/kow9vWXXwRBQBmPms2Ai6IsG1EECZ7HsesuGJeC11Iwy9Rd266qKlsnd27d8D0/SRLP87gQ7WYEpKCMdtodTdcM3ej1enPTqMpCcQYwcixjcHmOMWm3245p+Y4XBQ3TNIiupWmq64Zj27qm1ZQqpRAAru3s7u4yyipa37l9R0pR1dVwNBJC7O/tAQDG4wnC+M7tu2VRnZ2fCyGKqpJCmpqu6VpWZDt7e7/45cdvv/O42+uUVV2UxbosV0UlNVJROo8Xx+fnV9M5UzJnjEK4efNw+2C/v7tjOYQgaFo4mc+WycRySTzOs/U8cg3HNWxsOraFdSSAWKarVm/jnQ/e5wBP5klS1UYUerPJ+WQwOH59dfrGM13PCRzTXS6S1Sr3vPDho8e3HzzIKKNQTpcLPQxG4+Hvv/pmuox928CMjvNsNp+WQDoaZBBkVXktshxPZ47ptpstybU0zbJ1FoQBworSGmNY13W6XIZeoGN9neZUQmmYNsEsL9PVOgobDMDxYpFnueCy3e5alk10I2g0iIYp4xhjKJUS0tAMoCBnTIMAE+z5nmEQ3dQ45IahY4QgUAgqTJCtG9l6RevSdjzbsS3XcRyPC2k7DhdSSKUUVAABhBEmUqmacl3TAYQ1ZQhChJCSABMMFOCMS6UQIZqmG6aJMLm8vLK94Oe/+GQ4HmV5sc7L+XI1X6ZCAq/R7Ha7q6xcZ+lgOv/sm+/Ksjo/OyOaubu93d870F1nPpssl/Msr6TCjAOEMMY6BABBjCBSSgEFCdG44IyxLMsX8XI6m5u2NhpfvX71Ok0y3w0cx9U1Y7Van52eSQkoZWdn5wAACAFj11kJattNyzKlUpZlRa1GoxEalm7ZlpLq5s2btmHUVfXpHz69OL+s6sr1vO2dnXffedfzvaPjk3i5rCl99Pjx5cXl+cUAItRstkzLGo3H8TLhUpi2BRAcT8dSMcfTDdNkjJVloeuYaWSdpK9fnPhuuLd7sLHRLXP65vUZglgqWZTF66PXlPP+Zr8RRZPZFCH44MH99997H2nozfnRN98/f/Do3k4zskyTYJKu09l0rhG90+lUFTU003M9z/Ms04QQbmz08qw4P7t4/OjtvZ19IaTr+ozSxWyxmC8Yr7//4Qda10dHR0TTNnq9XrenlIIQ3blz9/vvv3v58uXNwxvrdDUYXMbxkjIKgDIME2MihBRCYqJ7fmBw6gfevfv3J+PJi5ev1qvVfB7P5vN+vz9fzH3fQwgZpt7vb2oznKyWVVVeq3g4ZxBCLrim4XZ7q9Fo5GlepPkyXgmGbKu6lrMTouV5rpSMms1+f9O0tPNz9+bNW5ub3RcvnnLBTMtot5tv3pxOxrNubwNAMJvNnzx93t/a9bzG3XuPDw95oxFZxvM8zW7fuT+ZDM9OT//42RebG53+ZmdweSEl46w0DZNRUZeZUgiFYbsVZnkxHhFaVXVZ0aKejsY61t9+9G6jEXDBp/PZ1eXM1loP73y4s7uzsbnJpeCcY6Lt7u6NxuPvFj9s9DY3Nja6vY0XL77Ns8nOdigtUNtV1PSS1eTZi69v3boTNRumblE1q/K6qJNWFxm2jzUp0XS5mlPGBYcQGK4T1ev5LNEFRzqxXR4WGdWw223t6Nip63IRz1utZrMZRa1AIcC4MHQNAE6Y4BXj0+koWc0oL6PIdf3AMj0I0/V6URSpFEhJdnU1HI2TopCHB51et0M01IoiSnM/tGyjZRAbA4fSXHImGBfSIsRs2Liu5aoolvECY2haKK+LeLEcT8aE4P7Whhd5eb5KVqvZYmFZNsF6WZbj0dV0Oiyq1Av0MDKKOhGK2qalmz6lfDHPHN3XSACBr0OPSJcoz8aRp9sIeEBlGBm60QSQrdalBUPXCq0wvJa7X11cWTbxPFOwwtD0wPZEUZaSOQj5dsPETl5WtkkQkiKrkuV8eBUbGsa6rUFtnXNaAQMHZSGSOMNAO35+xkq+2d0ixPjoo5//+le/LLL0h+++vnF4I4qCx48f/6f/9LuiLP/0T39rGqaSoL+55fvBzs52mq3jxWKxnPuhF68Wg8Fgd2/PCwKWr5fpKk6Wp5cXk3humPpwPBZAur4HIAIQCiGiZkMBkOVZWZacMgQgAgBCIJjIs1wpWdc1UABjVAvBGFNSSakggpZl3rp589Hjx1mWTiaTq6vBxQWt6xrWgLKKcSal5BwQQTSCNII1XXMss91q7u3tOo49HA6H47GGiW3ZUdSUQi3iOEmTr7/62tLNd997r93pUEovzi+z9Uo39UbDFww+e/p6NBxVZX3pjJVStumdHJ0sJn9wPRdhcI3XuHP7TlWV8WJx9+7N7e2tVqt5bRGOosixrfF4NBpc9Pv9jXZrcHrqm7bTsgPTaYfR4/tvlev08vS0rmrLslzPORucDQYX4+nV24/f6vd7jmOdri5Ho6uyKBbJyrScd95+R+iSe3xMx/N6PuNzKzM0pBVFKRxWaeBo+Kwu66qi2JbjeFAPqWmYruubprWMkyRbYhMe3jhcseTL558f3tiLmn5FswIkVCvcTmdWrcfrs2ar41iEakBK5ITEC42//49/8/2PP1JKkcKmZvWiXjfsdMJG324O4eVFfWlCGHr25sbe2ellWcemBeLVeDwfOKFpuIbCyHBd3dS8wKsVCVvNnb2NLKsYE8kqptTE0GVCFxIATGzHe/n6zR//+Fldc1pzXdfqspwMh4LyZRxjjG3bkUqtsjWEYLVeUUYPpnuSMIjULJ+ojF6cH1mGFYWd7a1DwxcOQ2mxcMKot9ElxDy/Ov/iq6dFWbpugPSmFTTdyANCt0Of12Jzo1fmabJclFIAwG3TlpUSUAigas4VRzWTCBOEMIREyopzgLGlBCiyimDt4ODwZz/bhAph/PnR8Wm6XJZpupyN82QaeNb4apTEcZ7nhBDHdTSIbMuuMV0nK4NoBCLOOQLQ1PQyzzmjpqFrOoFQccaAAlJKLrhSUgHFJJdAQgQAAghBBDAkSAJ1rd2gjF5rFjBBNa10gjCE4/EV4Dz0ndBzGaNFtkYIYV3XLQsgjCD0XQcAQCqqAs8wdNPUaZXbthM1W8+PjqeLuKDCabXtZkv3NdexTN0Zxeu6LKoi00lHByhjXCllmoYXuJwzyhij9PT8osjz3b09w7QIIQBfO8ElANq1VFEqBTDGhm66LjKcVUk//fb7b3940my1Xc/TDUNB+ebi+OunX/3Jb3955+4NDonnuVvbW+1ObzQcDsezwWiq6X7gWkmaaNgO+y2nG+2COxJDLimtiv7N24vJkJfZwVbfs00o2HBw+fz5s7/74odOp2e7U/XVj73+Vre//fY7P2l1urphjCYTzdAs2z4+OnpzdHIyGGiBH/Q3pGUpzquazuZzRAyI9b2N3q2H77Y6m53u1unx6z9+9tWHP/1pGIaMi7quiSSNINAwKsuyLjLPNts3DwjG69UqXsa0LkqCCAZv3rxilLXaLcvSNQ2Ggev7PtHIfDZOs9S2dCmpbXm7O/3/9g//UJTlZq9rmKY0gakZrucRjWTrtCpLCAClVCll6sbe3l4jau7sbHuOt0rXjmVbliWkODu76Pc2Hz98+Pzl65OTs5PTs1/95rcP3n7n0y+/uri4WK8SBAHE0DKMRid6+M79X/7Jz1u9EGDO6rJieZavF8kKW06Sl+cXF599/vnL45NGu4N0Q2E0mo2TxVQDbKPTNbFeJ/GX/+Mfzo5eu6amA+UYuoawoRHHNGzX5TUbjiYYEcsOBpeXhuWky/VseJkmKxOC9956tMzS8XS2mM3zVW5ZzmQ8C6P2R7/8+Ua/izUoaua43kHDa3SiV0cvj45enV9csqoAnBIlTYy37tztNVvhxvZ8XRRZXeT1elm0mh2m5Gqd1lUhoUBI6RomSKvLnNU11jQBFIfAcB2TmFI3qJRAKgNhJKSmkK1ZgEGgSBC2IDEEJLbXoHVZ10J3TF0BKZhGsJRSMM4hABBhAixiSGi5pQmB4HUOgTAQJBpmPMeaanUCBbFCoqyyvf39sBmdXl7WnGdpLq+ZtQAjRADAnAPGJEJSKaQTDAGUkgOglJI1rQEEmkYQQcQwiGmMZrNbGP/817958fLlYDgpqvpQs6Kt/YLWEONSM+999HFRVYt4uVgmJYdGd+vFcDqv+KN3QqO5EejWLK8LpeUMFjXQCQJK1w1CMAYSGkRnQFVFjoiCECkAs7Icz2dU0bLKiWVtOKFONMaZYZiM0+lsrBS4zqoRQgghCkjfdwyr2W41LcdCBHu+1+60+tt9XSd5kZ9fXDQ2+9ubW7Zmnh2dv371ptPtHhxs3rv7cDSa//jk+ZOnTxHBruf1NnrT+Xwez/f2d23HYYyts9WG0wmCwDAMjWibm20hKRcVK+sizR3DDP2oTOt8nUumoMIYYgWhoeuu52ZZjglut7tQR+ti7VWe4eq7h9udbveTTz756KOP/vp3/+/VaCCFoFWthcH+zj5lbDpeWLoXek0o8R8+/RRI1Ww2Hcd2XdfQdChpq9V45/Gjx48f37v3YLPXpzU/OTn78cnT05PTwWA4n8UIIaWU57uu40khf/j+h+FomKYp0bBt28PxKEni5SrxQl9IXpQFoxwSYruu67q6YUgpYJXrpukH4WKZCCW9wK8Zffb82fNXzxGCru8gqBQQg+HFep1AKO/cvsGlqCklGLWajd29naoqy8JotzrdJr48u/z2q//uuo2o0fI8r6wKoqFWu+k4tlKqpAXldX+73+61AQavjl8XRS44L+KqltwJPDuw56v56eXF+fDq1s27D+4/Vgo4jteIGskqGVwMNvo9iJBhaqenb9arOae5UqKuq7PTE03Tt/s7v/n1L7/5+sfJeHJ0dLzR2zw8PHzr4VutTuvgYP/Jjz/MJ/MXz150u+2qqo7eHM/m01aj9etPftPpdjXDHI1Gjus1oiat+Wpea8B9cPOdjY1+VdPXTy+T9dWDe7+xbQNiICFIs/VwdgKM8oDs7+/vJfkqXS+TZF7la8FqomBVVATjKGrpjoWwrmtWvMyms2Ez6gGA43hRZFQnlanZgQuwprzA9kPPD/zAD/KySNPC0DOMETk9XZycnpyenrbaDdPUvvry+8Mb+/1+95svr6aTCQBqb3+/39/qtLu+u8EYu8Zdt5rR3u7/zDgtytTUsEYARlLoHCqEoHZ8fDKezqqyYoJSVpYsH09fxsupZpAsL5JVKiTaP9xM+RASwXiZZksPGUFoB02TG2PkTzHClq3ZFioLx3O3ut2tbF0PLmfx4I1vtX2vq5t+I+q02t12q7tcJ0cnL3jNi1Qkq5lQuhD87CQGtNJAahvrB/fvbXTbeXIRuf7WZpStl0hxTcBkFcs1MbkfL5bn59Mfnzzzw6jV6wXNZrkqs+VShzancpXO69Te2dj+xXu/Ddzo6OXJ6xdvZuM5UuTenXtbm1t729u6YV5cnF8MBv/2L/8yagbpOvnNn/yJpmn7e/tZll3Tu4+Pjp8+f9bd6EIIJITDyYRzXtD6yfPnhmW1Ou2ryWQwnoxmcchFS2u0e12saZquQwSzPF/EC1ozTdc8x5NcCMo4p1IwnThb/XZRVkVZ52mp61oQ+q7jMcbTNM3zEiMSNZrT2fz3f/j06mrAOQcAzOYLAJRlmZwzouEwCIiGpZR5lhdVxTnXiZbn6XQ6Otg/eHDv7rvvvjufzrIsp5xdnJ0NRyPdMIqiXLHVf/0v//DWW29tbW9hhIuc1peL/Z1boddIFlmVy9l09WT8+rpLUKWCESmYtG2LE8Gq5PNPv3Icq93s/uu/+ItHbz/SDe2v//qvv/3221aryWhJgBqenXQb4f7tO3F/63Bz52D/MF4su73e/YOb69kiX64AVxu9jTCKLkbnl9PBm8sjs22uSeaG9hjEK7euDT5OF9ny/Oq7yUavF4Xh6fAUA0ia5Dh56Ttep9cJjYBTES8GnhfsbLf7G1tlTpN4PZssAj8M3PDp0+fzZPLtj1lnrz3Jx3/7+799u3hw5+5Bb7MZ7XlxUv7dp/9xna9Ny9q8deP165Pff/n3YdA8Onv2P/7xv6RJ1nCswwcPNU3XNT30g1Yjavlhw7Q2jWYAnMB1DSx0XL3//h3DtM8HP/wf//5///zLL995/3HGlqt66+333nH9IC/yV6eDtKReGEmYMio0Xetv9tqtyDYJIMZ0kf7+H39/fnaWJGtdN0zT8F3Xta1lHP//NL3Xk2XJfeeXmSePd/dcb8q7rq7qrvY9MxgDDgYAwSFhSO6Su6RWUkiUofQnbOw+rzYUUmiliA2G+LDLoFkuwSVAgPDA9GBmMDM93T1tq7u8vf7ec869x5vM1ENT+Z4R+ZIZmfn7/L6fxw8fZzlVJCXLc1GTNFPDPEIycn17v7vfnp5yPHRov1xWxAap1VRdRW50kIuANzOWugPHHz/stLtnI8eehr5VtHjCn/ZHjabKSH5weJQltGBYs8VmsVLWGrrAi0mUOPZkGk+QgBVTFSWNEIRzjuQszxHHYR5TRhOMlCRN4jBJ80zkRUhJs1adbzX7523bdqM0EwW+T+KpiH1/AhmyDAtAQAntd/umYWZ57o5czGNBEAQsSKJEc/r33/1ep91999131QVNlGVRkpIkoQBwHM8BAjKYkjQjGaGExxxlNCMpgwxAQCEgAFDACKOCJEiylMUhxkhAMI/yIJjkaawr/MtKi6BoYUJP2oNOb5REISCMxxyHIAcRBjiL/GePH4qSsrx+UdP0Oi/1nAnEAoVYVFRZNTKIgyAQEeIxzwEIKYAMYoHnMMryNMmS4Wiwt7f799/9Tqfd/oM/+OcLC0ulYrlabwII4zhK8kTWVKtUZCwP4zhKE1nAkzz+hw/en8TJwrWN9Qur5UpZV2VJFB8+vP/tv/nP9+7xlAVf/OIbaYrqpebvfP2f/uK9O599du+99z72bsPXvtBgMjdN0sHwXFINgPk4B6qqimbBrDa1uWWWpSJ+edCTPJOQQ9QpNGrVKAyfP3u223W050cF3Xjt1VfX1lbjid+2x8PhaGd/1/VDKIkXr15dWFoc50Q1TFEQAwLtlJH2yAvzuUZ1ZmXjD2eXn37+4MM773X6drvTJ1ni+1NVlS6uX6haplSvarrCAKCU8jyP0DzJ83a73WmfedNpsVQyDT0MfEoyHiOOgy9RnCAIVEWZaTWnk0kah449unp1C2Msi4ogSM7YffjoQas1MzszR/Nc4AVD01VVTdMsSdJmvSUrcr876Pf6jus6I8csmJqm6You8xLL2OX1zb49Pjo94UTFqPDr12+Mg2A0cWSBn8Q+lvHv/s43v/zO21evbUZJMnDsyTTIGExJHITTyWjYd6adTjcO42q59uvvfks19JEz+uX7P3v2wYfuyeG7v/GuoajbT588/9Un/tRduHF988o8zPPnTx5HfgASIGFttjHfvNqIw8gejf/iP/xHHvOiJCuyAqNYlpXl2cUgz3VzIAjH47FtH+ozPQAAIABJREFUexOsSljhHd/+8JMPK/XaxcubECQkYXnoXVxc3Fxd6vV6cRy/BGsKhjHTbE7Gduw6T3dOTEmWsZwlUY4g5SEn82mYReG02SxjDgwGw+dPn7qOoyja5ualSq0Y+UGeJYwyKMmQUhYn4dhlOShqJVMvpF6aEpQDIaHc0PV1RTZ1hQEGM0gJRSnlIRQEOc/zPE9SkgkCx4vIKmpxEpI0wBgiCChlSZowPrcqakoAIYhRxAkgjvIg9CgjiMeEMQYA4jjAOAh5hLDvJzSHclHnMQaM5hnJSEYp4TgIEUQQpCQLo9CPYtkwCtW6ViovXLxUml8lDDCezyiY+v5Ju9PtD5EgLDWatUZrd3/PcV1CCACUR1ASeENRzJwIpZYq8F6GW5KFAEuSUBIEDnAYsIKqp4QPYw8AijiARV63Cla1xssCr2lmsagLchZG4+Ho3v37URQWi0aeZ5hDNascBEGWpZZlXr68tbFx0XGcIAwYIzdv3RJl+fTkCHAQZFkaBLvPnp8fnC3NLpeLrd/49W9U6rXBYPjtb//92dmpJEtrFy94tntwfPrJZ5+Nx8M4icMkMAqGKIph4s3NtS5e3Njb36MkbjWbqiYriihLYqVSliV56ngabzTLc/QGMzRL08zn2zskA6ZZePLkWRwni0vLFy5cECXx/oMHGcnri/U333oT8/i7P/27X33+oSTj3/v9b41Go/FoPB67mmosL61eWN4oFCzbtne2Dx3H5jnpt979erVStsejo4O9brfnTbxu+0wWJX/qjQbj48MzkpGSVYYMSZLEAE3TxJ04ezt7w/4gzuI4ieM4SrMEYVQulQDHVFPVNBVwUE6Vk6MTUZO3bl2ljE0n05PTE5LnwTD+87/8K4xxoVC4du0qA/S8fXZwsA8gnam1JElUNTVOvE73LAj8CxcuOK4zibzV5aVCwRREgWR5FISxGCuSburlixe2JhPPdSfn521CSLVaefvLbzFGd3dfeB457Uwebz8CmDBA79+/12w2TNOYTCcLK7ONZjMIwrOz84Ftr13atCfjv/rrP4/jpFKt37556+n2w36vZ5Zkq2BYJeN/+B//u/m5Vqlg3P3s0+1nz05PThr1hqbpu3sHEHLlUo2DuFqtzy0sXLt+I4yCOA4vrK4Nhr3jk6NHD+8Fgcdx6NLlS81WPSdx4I8MVLiwMieKsh+Edz74qeNMVxdaie8++byz82K3ZBolC//qw08HzhnjkkvXNgs68kLXSfudCZSnUJYlIhDH90bdMchAo9KwjKKuGgIvZjlNY5ICOB5m52fj8TBFANMEzM0sNGYLtVoxCKIkS2YXmtVKo1qrCrwoirJpmIiDjEH8ne/+7Gc/+/lkGmxsrDRbVcexwxBlqbh58fWFuannTa5evbK4MF+yrIk3AYyautHudGzXbXd7vW6v0+7kaVY0rUqxRnPgun63PXz06MnU8xrN2s1Xrl29siCp4Lx3cHq+Z7uDsTsQVM4qWUtLi/OLy/akH8TUlIxaTVd1LorHRgWatUrBsBDgswT50yyN0bA/rVcWS5trc/Xr9do8j7X+YHx0fHZv95Egia436Q67590zRZdn5uba+74fBmEgISqZqlVuLB7uDu/89PEnH+397rfe/p/+6JUZi4/DwB1Pig2ZEhYGYauypgjrkV9EPMICH3qZPQrd0bQxUwnydDwe0aBIAgmmp4d7HzjjCQICAryuGsPRaLY1UyqXDFP/whuvXbm6GYX+0eHe5w/vbW1dLpVK7sTx/YAyIMrq9Zs3N7cu5yQfO+OxM9Z1XRRFyCHP87I8xzwuVcqlanniTwnLoyy5sLJuGAal9PDoKAhDCkAQBixglNI8SwElAABvOmEkbzZbhYKVJGlYiFzXdUbj3/z6NzTdePzoSa/fm0ynnhfE8QljbDKdqKpiGkbBLFBGAKVRGERhHgUBRAAABiHksaDqhmVZWZY9ffzk3t3PAESyoly5cjWO4gcPHpRK5dnWHIPAcZyJ604d91cffoR5DAAABORp/vTx82q9Wq/WnPHEHrssp2mc8Dyv6QrP8wiBMIh4Hosi/3x73zDVCxcXB4PB8+1td+qKori0tPj48eM0jSqVQqlYMg2Fkvj3f+93kijd3z3gKyVDlsf9fsW0bl+7sTA/t7g8XyuXBRmF6TQkXg6y3aOdoTNUTBkiGKZhyIIcpwkKR34vAWGtVBJ5ETFIEmZPh53e2cbaJsvpzuFOGmUYCkWjPHH9bnuwv3vQasyuLq+lSX7ePm/3unJJUU2ltdDcPdxJoXfj9T/c2X+2d/LCTydrm0ura6vjke1Oh4gDPAaB552fOm+88sqVS5fnZ5Z4Tgj86HD/MPcyxjPC2Mr8+qXVrW6vb7uTk6PDJkmL5YqsqoLCIJ8N7cHR+XH0fty6897tV17dunLl5Lw9tl1BEDkuYgLUNZnSlLK8NbMAEHd63t3fP0ziqFQuaYru2s7JyfFrN18zDYvmlFDoB9HxyQmAUNN1QeYjEhGfdEddPVNK1cJp/xiI5StXlwFImIjmZmYTPx/1J2MnUVS5aFUQ5pxJcHi4c8WqIFF2gyg4O0rzvD8c9No9krOxNxQ4UeKlL7/9TrVYRRi6UycH6SSYygQAxmd5RgkCAAHIAICEANt2RYkvFouOYz978viv/uLPgyBACF+7dql93m23u67tBB6hOZ+lhEMIMEgJRRxWZSlNMkKIaRgAAEJIHMUvGz9ehuO9JCEpY4QxyHE8xyHMZSzHGMmSIEoiLwhpmiZpGsYRyQmHOVGW4iQCAPA8ryqqrusRJDwECDCex4HvjXpdTeJVVZMkMUzShAJN01VNFzAmlFqaKWBuf3fvZeVwcX4BcJhSalWKOMuHQSTIiqyoCAtT348plCRZ13VFUSBCaRpHUdQoNXOWn56ffu8fvntwuGdZlu3a7tT5sz/7M6tgra6u/fEf/6/VehNxnO0FYZyiKD8+6xwenyQA8FbJTfMXR4daqTzbqFdaraJp8BhxkBmG3mo2nNG4fXxGXskLulVQLFeeFvQKoEL3bHBQOKrW5xvNOb1gagDaXhAnKeJlL8m8jADCAKUQQjGHGDFGWSYaRnNpASlnx0c8xF9591uXNy4WdL1zdj4eDH7xk1+cnh4bmt6o19eXL4imadZrMwtzumHAnGmigPJc4uVhu90ejhlloijJolI2peX1dY4Tfv6THwqI/8rX3ul1zgf9zvHBvq4pGKNev7+wtLS0vDzo9+M4zpL06OTY930B841GXRSEYb+vG4auayTNHNcJwrBarkzdydnZ6YXVtTiO7937bPPihqZqR+392Zn5crl4+/YtQRAQ4iRZzLLMD6atVqvX7z14cC8IPJ7nT85Oa7VaqWiRnA77g363t7Kykqdp27Z5QWj3e/sHB625ZatSXV+58OTzhySnUIIzMzNbly/9xrvvLi0tZJQwBHNGvcDfOz47OD0/Pu9xkjqahnc/f1qsNS9fu7lx+crM7EySxq5rP3n84HDn4KfsRxxC52dnaRytLK197au/ZRrGZDz2veT89DgIAiboi+tbX33ny7omPbh370/+/Z88vfcZxtw7X/rSpctbtdkF3ip97yc/+Yef/LRcrSCEAESLi0tTz/vRj39oGGa92ej1Otdu3lxYWpJwCQBIKKNGqR8Pu71+b9iXRMl2gotra4uzyyiOaRyGE6fn+7Yf2V7MA6AamizzlJLJdNo9P/vud777/vu/PD09/5f/+l//i//mv23ONAf2dOT4iiRLkmjoBugOEEWqrALK4iiZeEHGKC9LesHiIUvzPI0SDkFNUtIso5QCBBEHAWVhGGUMMpaGsYcgETEQBZRlUZCEPM+LHEI8NCRNVgzDLCpqITzrplkkSoIoyVlG05RRwBhgADAIwUs7DqU0zwkAhJBcFgVZ5DHPjcZ24E1nZ2fL5aKkiO5k0ut1B8O+H6VemPhRLGg6EsQMgOb8fHNpJYwThrgUsNb8Ym2GZJTmWQwBFQUh9rzJcOTHKUYYcIKmWzBNEz8iGWOAIR7GaUppJolCnAUkTxECzWbDsHTVUNvts/3dncPnu5E3BYSYpmKachSHsizVarWtra00TSgj8/Pzi4uLjUZj8nKdg/7S4oIg8HEwDYLAHo3vfXq3UW8267M7L3ZmWvPVauPk6HRnb3dn94XrOoADvdFwa+vy4uJiTrIknXen7vn56Wg0rFTK3/zmN+bmZnge53kyGPRG416hsLw4v7i+tiYJYhCE2+5OQRerJTlLyWgwfvT5w/sPHsdx1mg0rl+/Lskyxnj/cG9kj0VJWFxZrrcaj5593h/0x+OxrqmtelNXtWq5GkdJ57yryEbJKk/d4Nnj551ud3X5wvLK0urKkqZKR0f7H/3qQ4wQ5qCsSIKIPc89Ojo6Ojzpd4eiIAscLhWsd955GyC4s7v79OkT2xkFoRclsed7rjuWZLFUKZarxWKpKMrSdDr1g8DzPbNSaDSbK+srnU43yZOFpYWiZSmybNv2aDTyvOnB0dHWlUu//+bv/fjHP3y2/XRvf6dUKoqSsLv7LCe5IAjn7VNN02ZbTY4Duq42Go0nT544IycJCch7SZTlKWm1WpTR58+3AQBZlv7pn/5JEAZRHMiKnCSxKItREsVJ7MeRF4eFSnFtY73ZbKiq4h8fLywtbF3ZCn1f1aQvfeV1154UCqVbt7cODp/7gc1hGkbTOJ5SFnV7x4KAL29e2rpymVFasippQs9OOz/+wc9G0+lrr75VLJcFURBE4fT09NGjR6VSAQucZZV2d55LsvjOV75Uq1XMgimJIuTQy3jxIPDiILhx5crZWWf7xc5PfvRD150WrfLXv/k1UUN/9w9/yYlU1ZTDk8PV9cWbWzfjZMoLXMYyb+whhuYXFhdnLqAMg4xbnl3XpMLz/R0MoSCi8/Z5wZhdeef62dmZPRwHsZcmaRiGURwgiA1DF0uGploYC5SxnFBCqMBxEAB89+79JMl0TTk4OOt0RhcvLEq8LHDShbV1nueCYMrz+PDg6L2T99I0SbOU0nx9fUPTtI8++vjTTx4eHJ6trSwUjZKEjwVOURWzYNTffnutYFnlStEoyLLKYT6tVxZeuf5rMfV7g/bx2clwOMjjfHfbyRnzQzYa2UfyWDP5YkVZXFgsWOpx+4gxKvFGRkQvSKZ2qEiwVa/VL1Yf3Nvu9fZKVr1aXGnVNimDgihhAbsTJ6M5QGAydZ493/7FvZ9fWG/UKk2Jl9t2j6TgD//ZN0pm8ZNfnl/bul4rr1fnJQ4h9BKmR5SQ5OLF1xEk7nTwyeM7573DSl39yq+/ZlnVQTv6v//Nzx4/flIwjkRe5pBAaZbnecRxcRJ+/vDes6cPCgWj1aq3mvUkDg+P9u49uDu0+zdv3Pzim1+8d//z7WfbnhdkOVEUdfPyphf4T549HQ6HOcklWWaURkkymU5Pjjpj20Y8xTwmjO7t7SGEkiQZDmwGgGoqURQlSZLnhOexLImGpka+PxzbY2ea54BRYFlGkmZJDubmF2q16mg0dBybZDkAIE8zyiigjBGaZxkEAAFAAZAlOU2SOI4Xl+br9bqmqQf7R+fnbX8aAAg4zEmSnOf51J3e/eTTmdnZr3/9659//nkUBZcvX5Zl2XXdDz74yDCNWr1qu7YXTOMkjOKJawNFQFHoZmkIGAEMCDxfKZbyPPf9gOUp5SiAWFVRngW7Oy84ji2vLM7MzV69eu2tt97Y2FjbO3gxGHYNTTPLCpbBef/In0S2O16/sF6v1UVejiKvaBkL8zN+6B3u7E99e3jSzSZx60ItIbE/GLefn7pTP0zZ5uWFlc3ZRqPOKIijOJz6Cs9bppXF+X53svPoxcbC5urS+mJr7fvf/cHhwSlYkOI4yxkQZAVwOKFMMU3Z80B/MB67fhhMbQ9ClATZg7uPuoPTQWfU7bXzJPcc33UmSZRurq35Xhw40ywCr7/21utfeHXUG2mKYY+cD88/aFRqjWK933N3RkeO45oFs1ypzC8sZDS/e/fJj3/205yRen0mTSmjAADUbnfPzs5q9frJ0fFgMDAMU1VkCAGjtN89VyX8xbfevHPnvffff4/QDHFg6k0mzoTmuWWZa+urhlZ4/PgJZRALfDNvhHF4eLCfZBHETFEkq2KousALyLUHk0n3/HTHKqiXNza+cOPN3e2D7nkn8oPF2eWF+eWf/vTOsxcvRMwvLSxu3bhabdS/98Pvf3rvs/5wpKu6ZRnHx0dZkuuKvnV5q7hqLa8sOvYkjpIkjTiOf2k4AJACRl4+KDAGHGaqKkmykaShbQ9/+cEvSJ6LglyuVBx7EgaRpqmCgAEAiEMQIYAgIRQBjheFMAwBBIWixRjL81zJVVmWRVEsFK16s2EUTI7HGcmzwH8ZdocxzvOcUBJFUZqmAABZlilgNAy86dSbTOMo4jEvimLgebZjq7KoKxJiRMDc3Np6ybI6p0WMAOYF3dS6O/sUcqVSuVIuTxz7+GBPFgW5XMoBzdIcZ6Kq6yNnsnP8bA3iHOHR2K7KhsBLmqp7GfHDCAAQJ8nU8wEoAcDiPJ8GgWHqGxubf/mf/rLXHaytrJma3m+0Xjx/3mq2bt++LYoyJYCDGPMilkRDxmbRjA7Jh5/etX9xJ0eCblQXW6utyrzKmxwVQEJzkmlCYXPl8ue/+mj77pMfy8VGs8kLQr/f33uyn7iJWSgX1IoMVZaAnAMcQhKQEWAA8GlCCE0hAzzHCTzmGAIpZTlTsKxUm3OV+pu3XuMRBJS06pY3sbefPj/c28/iaOvSpaWlxdnZWataIpjzknjieye7+8PeoGyaZcMwZIVDiDE2GAxRnmdBcMbDimle3Nho1MrPnz7627/926WF2Xq1PN9q8jznTd3OWedo/3A4HEVJHMdpTsjsbGt5ZVWRFUVTe73uk6fPL6yvWsWSJMkUQshhwOE4zWzb3d3bT9PMtp3ByI6TzAuiJ0+e8IJQqdRkVRZFUdHl8Th0hw4vcgCwlZVFq2gwAGq1MscBQlPDMhFmYRhOfJtSRgipNcqlamlhcQEAwCf5l26+9ulP39tj/Eyx+Tvf+Ma77767sLSQZMmgP5r4PsRYs+of/833P/rsnhsm11/5Qrk1f5lTFlYvLq1eyAA46w8oYDdff0srle/dv3s8mEiC0FjakEWhWiqdO5Fg1krzq1uvwXGUPzn6NOFk+cUhle9lSdI+Ow04uXbhsiyJsWgwxQopevzR3e0nO9k00Vv6G2++8fobb9qTSRCG33j3t3/+8/eebz87enrgdt1bX/jC1WvXJtPp3v7BZ599NhqP0jQLkzhN0o9//uHa6vLWpY3XblwLp24S+maxJOs65DlVlhGRsij0/XA0GI1H9ptvvCUK8n/8sz8L/NC2Xd0qxUmeUwYAgBwviBIWJJgRBhgBOQEZAHkU+XESyIoI8pikSZwEooAZwuedc0KpZhqqrgLECEiTIM7SKEsjXRMLBa1YKjCWRnGQJMlk6vthpGpaFPvnnXahUB3ZkyjyM8IwFniB51KQZQSAHAAC4Ut+mgGQA0ABYACy6dR205TjICGUFyTICEni1JuyOArs0enu7uzSUn1hJqeAIpwBFkQpEgSKuJHtZnnOIEgRi9I4DX2OAUBJ7Lt5FIFwCtMwTIIRpN5MQxd5EYMk9hFFsqAIPIBIkGQcxAzCLMuCyWB0cLzPED05PT49PqoUCisrSyuLSxBC0zRbM03DMDDGL7VCL5Gwk5Pjvb1dURQURZmZmXFdN0kS150uLMy3WjOWVXr08LHruv/kd//Z7vO9H//kx2/92ltXb1xhgN25896Dhw939w8Rt316dholkWaosiKrqiaKgiJruzu7B/v7aZx0u+319fV//l//QRB4h4cH/+bf/u8cRKZh1mvNKEqyjK6vXrx0eeudL3/tD/9Fvr979PHHn5yfn3c63ShOJEWqVCoQgl63azv2lWtbWZoe7O1hCNvttt3t16qNzY1Lf/Tf/5HEK4PB+FcffQwAvLx5aWlxcTga/OJnP+M4hnnUbDZbrUaj0ajVavc+e3B0eAIYth177IzX1taCOLBH47E74gUuzQJZwdgHY3sQp3GWJxBRQpMw9Fx37AUuQKBSqcgypkBYKy7xvPBs+/FL/lOWZc+fxFHUarUIyTzPbc3UtrY2X3nl9vb2E0HAaxdWj44Ow9C3ioXHjx+fnp4ihHq9Xp7nhlHotHuFQoHjOElSsizVZFORdUlSrVJR07X5+fmZmRZC6E//9P8dj0cQgVK5qGmqIAhf+MLroiRapSJlBAA2HI5Ho5Esy3Nzc/Nzs9VK+fjocNDv3/nw4NrVG340/D/+r/9teWn5K7/+1mA40M2CJIonxwfPnj7pdM5+693f/OKbX7x27Wa3022f905OOq+/9Wa5WA/DLAxTRck5jpuZWRAl9fDoYDQeef603e4fnx5+/wc/+NpvfO3tt9++deMGJcQLfNt2e/2BN/VmZuZ0s9Bqzf5Xf3hREETEcR/86o7jdV977XbKpqNJ5+DoQBAFTdfmFpq8wIWB1z7vds/ag/bwysatitmYjGLfhWVrRpWbY9u1XUfVZk7Pj39x55NGo1arlGfX5xRJ1nUNQsgAgBBKkhTHsTeNEMKSLGqqAgCDAGJ75ImCahh6EPqU5IP+CAIwnfjHx8cQAQDIxYsXDE0rFIp37rx3dnaqKDIE2Cpa289epGk00yqbulGvzzSrC5BJllltzSxYVlHXdEkSKIopjAEMEJcDLuMAPzOjVEoz0zA4OTl9tv3svH0WxlNZxpDxaZodHZ5+/vCkUDY3Lm8KvNTph3d+/tQZuZYuKNKKZcmmYfkBPDroP3D2a+VmwbRc193Y3Lx0+dK4N8GcWCwVvaHPQqhwevesByiq32peu3JL4tVaufn5Z0++9977B89Hb7z65puvvxUGPkJU1cSchRRBWRYYik1eunbjolYineGxpDBVQxfWZ77669cEtn3/k/1yuSTxNAqTxfmlmzdu//Y3f1uRpSgIJhP7/v27P/zBdzMSV6vlq9e2Pvzw/o9/8stv/5f/0mg0DcNigI0de2d//+HTR8ury2+89Wan03nw4OF77/9S15RGs7G+cbFUrrTb7eOzE6tkFQrWxJu6jjP1pllOJEni+Zdx8nyW54AyQqnn+ZIollQty0mWZYQwiBHHOEni+/0uhEBV1Ze068vpL3sKAWRxHFNKAWMIMFGSEIBxGEuCIssaBJyiaI1Gs1qt9/u9s9OzYJpggRcl7HnBzvP99klP0+XZhdnlpaW9vb3DwwNVlSzLKJg65pFl6YRlWZYQQqae02rVZ2dbURg5YzuOoigOCCEA5tVKiQFGWC4XjDxPgyhI4mjqTvt8733nF6oqF0rG4tLc7GK13+8WKtrsYiMOsyxLGUqdSV9VhPL8smMzlsUsFSoFs1Et+bE3HvSedofTnlNrVl7ZuvnRxx/BKJuvGnySDg5Og/741s1bKxev9Do9ZzyJ7MgyS4uNJRZwp/udZMpWVtY0qaCrPqMoiSljuN6cL5ZKRrk8MzM7DeOx+4jkkIeiCOXmzCxh2V/8h78rVuWZ2dIXX//ydOqcH7Rt265VmxeWVj764F61WPud3/ynRUMf9YaGVrAH9ng4urK1VSmWi3qpm/SxRHiRjZ34+e79k/PTMEoMy9y8fG1v/+D49DiIQ0EUREkCgOy+2BsORkcHh4QQAfOKqgLKpp4n8HjQ7/+rf/Uv5+bmbty4cfeTT0aODQG4fOmygHl7bP/4xz+sVRo3b173g+j49Hx3b3dsuwijxZU5LHIM5YalSQrHYJ7bmaWpr96+ocjCTL0BGZ5rLeQhutP+YGd71x75q8srM7NzAONXX31FMdSDg73t7b3DwzOOB7qqAkCTNNm6fOXV26/ONOfMgmHIqqIKSZLkeUJZzkHKYcgIYCSnjEGYYwwVVUSITKaj8/OjTu80TgJZkjgBer4LOWYU1GKpxAhL45iQnBDCGIvjOOMyymiWZS/f8xDCNE0dx+E4ThAEhNBkMnmpF+B5nud5+v+PPM/TJM3SjOQ5IQRjLGBeFqV/3F8AUkIgA7Io8piPwqhzdhL5viLyN7auxEGUZcSwCqVSUdON/eOzMMkIIYokSrKUZCkDQJblUrEYRRFgACFUsCxOUcvl8tgPkzgbjZ0USwkvpYBLCUMYC5KEBTFMUEHQao1WlISD4ZBBRigjhG1vvzg+3I/C8PbNW2+9+cVXbr0mS0qWkYyAJCUJJFwCC5XG5hbjtEICOcArnFTgRIUXJZKjOKKI0TRJBUFfv3i91x6fnZ58du+JrOwjyHme54dRubZwaevK2vrFRmMhiFPfSyHHcbzAY5wDBgHjGEAIiTwv8hgySGhKQY45zPOiyOM8joMkYZR4YT7x8pHjBlFcMIxXX3+j0ahTQkYjd+do/9Hzp/1B35tMszg2TaNera7Mz1/Z3FxcmO+dnQ7t8cgerizMYh7nJLd09cZrr125fuVg58XZ4cHe/r6AkaYom1tXGIKEMiTgMAjDINy4tOl7/ieffLKxebFSbXz9G98c2aPeYFSr1rwgdCYexwmCKJUqtVKxmKZpxhgvypgXraKVplmepiO7//jpQz8ILl26pOkKxijN0jiJ4yzsD7t5Trypt7C0qCjywcEuY0xRFUEoCoLAYWQWDEJYGidzs0uSoE4GjsqJr9149X/+X/54fXPNKBi9vuMGvhdHOUBplE+iac9LtdrcrSvXr968XW62bC9kWACckGSUII7jsSSK69f12QuXhoMhY9QyCwKPVUkqGGbMcafH53//7e8SBl55590bN64LHLfX7+++2BkN+3ECUgKJG55Ndz7bPcGYTzMymfiFWnNp9WK5NpMDDkDBKum1aiUnSJK1X/7yw+PTDuQf5hmM4vj07Ozw4ARjfmZ2bmV1hcf82HHOTo4++tWnDx/cy+KgUjS/8vavKaqgyngsYKO+AAAgAElEQVQ8tiHJZcwZunH/00//3f/579YvXEiSdG5mrmgVBSxkKZFVDUlaSmkQRo43jbIkySiNA01TdV1ptGpJGo3Hg2a5RBikgGIREUaiKAnigDDGxZgiCjnAYeSHcZ4lqiohDFOSUZaHYRAEXrPV1EwTD8Y5IZ1u98mT7Tff+lKjXllYmjs6PvU8t1yuiQKXJZSwlLAUwBwiAhEiIEcAcQBgDIyyxTHmTdwszTgOJJEvcLBRLZ+dtfe2n/7pv/9/sCQhXgQcpxhmsVKdnV8SFeWlzqU5MzMzO9fp9vI8FvM0iULIqKFIOQcRBycgL5nmXK0sYgpYChEpFnVGUscZAkghJJ5PIWaIMQxQ7/Ts6eef12rVsm6WLm8Num1NkTYvXfQ9jxAShoGuazzPE0IcxxkMBsVisVQqtlrN+fl5SZLSNCWEBEFACHHdCQBgY2Pj+rWbCHKuPeUFXK2WBv2+57kIc6ury62ZVnfQPz099nzPsqxipahoSpIk8/Nz9Xr96OjQHo/CIEBIkCRVkqQ7d+48fPjQHo/H4xGlYH52YWN9c2lxOYqTg8Pjo6Pzh58/PTo6HgyG3W43J6RaqZbLpVK5DCDzwyDL02F/IIvyjWvX0yShaY4Z3FjfWFtZS6OsVioUjHIS58Vi0bIK3W73/r37f/+dv1u7uPzlr779rW99czqdHB0f/uinPzo/6/BYvH37VV66XDhtHx0cQgAuba1/9WtfqlbK/X7v/Q/u7OzsOK4jq5KsSrL68h4MTs9PGWOSLEGEgsinYabKOkRcEHlpmgEAKM3tkR2F0XDY13R1aXmR0vz999/75S/fY4CtX7zwta999Tvf+U67015cWEQIVSqVl4I7QRAsq7S5sbm1tTWdTkcju9cd3Np6VeSlh08eTTyv2+04jn12dsJxWNf1+fn5NEuTOE2SOIqjvb09w9RVVWWM5oQghDGHOIzOz9tPnjx1nLGqcKKIeIw/ve8DisZDp9M9zDNij52bN29tbW2VqtbMfJ3j2dzi3DTyvv/D783NLmgFfYa2imXLLJilsqwoCi9yJAdJlvlh6E6m3e5g7I5KldrS2sry6tIPf/D9u3f/7ZtvvVmwCmbBbDZb7XZ7f/9gb+8AQo5SMDs7n2S54zhRHIdh8uL5QZhOKJfMz66Vq0V/mv31f/rO1HNFkb96eWvr8m3rVevFk/2dF8e6XBqBKcidmZZVrdSLpWpGc/pSi0azglm+srUFGeMQx/NCGGR5htKEDoeuPZ4qslpv1A3dDCMPMIh5TpYlyZ9ElAEI4MTxKqUqAsLHH97zgomiCBjhmZkmhCxNc8+Lut1RtxsAIHS748uXl65duyCLiijoGcs1lS/Vi8sri4IgIgQpyhBjDAIEsBdNgszlMMiy1Pf8/cOj4+Ozfnc8N7tiGAri6GB4Fqf+0uL8/vHpo4fjsT2ghE0cf9ingOghJx0eBXF4qEj99snA9/OpG5C0Mx6NJo5t6nLJ0h5//ulw0KMsz7IMYnh9a300mQR+8P6dD+Zmlyql+t6Lk8f3t3efHwZ+NDPTegu/JiuAgxSjIMttCnwO5hnwCZ5KWlpvaVgtExZG8USUja2tC94Atg/H6xfWm42WIqtrqxc3Ny5tbFwAjJydnr73/mcPH9/vj7rDkTP1/Wrdml+s287k8GR/ZI+xIDnjSZLmSZq6k0l/NArjyHXdwWiIOKRoGsfzw+FoZNt+FIqSDABKs0zgRUmS0yyjUZymqTN2RElCmOMQIIBgzBV0Pc+yOEkYAIhDCMMszwEEkiw++PyBJElZlnn+BGOOwwghBhmDEFJKKcmzLGeUQgAQhznEG5rJCKIp0MvmxnoJY04QxDTJjg5PBIFHEFLCBJ6nlAaRhwWWxFEYBmHgJ1EEKNFVpWgVJpNxqVRYWV3KSeJ53ng8xghTSiSBY3kSYiiKmBcUHvOQAcedTJzAKuqyKAkC3zkb9ruOVVZ4jFVdaczUmnOVSqOwuDY/sd1ffvQLSVAVXq7UzTgJOr1TmiWMQVkS4sjP0ohQMnYGqRfUC6WqYa0vLDdnG53Dk8zzdSxEnh8FVKYgsT1PGfUOzvd2T/pde+PiRsEsLdSXH9x/lHrw9tU3r11+RUDGp3c/a83MXdxYIYT1h4P9w+Nma67eaK6tr3mTAFG40Fqema0xLmeUlSra/GL94sW1FzvPp0NfLuv1arNaaJiqKQlK1SqzjGVhppZUtanUitUwDOIonbphf+SO7ak3Dff29oejQZwk1Xq11pgplevHp50kJZ4XKhTohrW+vpplWX/QpzkFjCVRxChFEAJCSpUKgODxk6dhGDUbdVmRDdMEjC6vLGVp2um0j/Y7pcJQkVWrVKlUShwHOQxEWSiXy5wAo8zHHJREUTctwxArFW1hbuHoYG/X3iuIZQzEcBKADIzscRhkFzc2l1ZWmrOzTuDuHO58/OnHvV4bIWZZhXK5aBoFRtjGxvr1G9cM1eQhl4RxmsVxEsVJJMkaz1OIOUAJARQyQkBGIaEgYxAgjimaoBuKqkl5lsdxIIiiKEgY4yDwIYAkp2EUEUohhCQnDKRhFIuiCBibOA5EHOQ4hDEAMMsJxjBJszCKCWUc5iVZSdM0jMLpdJpnCWRMURRJFBGEURQRQjDHGZqeJnEU+qGfpEnCY14SpGKx2KrXzk6O/YlLKMW8KCvaZBpwWFA00yxYbOqNxyNQLGJBqNbrmq7zPK9pepJmUZQUeBERmvqB404SCkqVKqcakqKIoowxT5Pc9sYeQr6mZowiQeCRkoEcEIgQvH7jFiH00YP7vhchgIb98flx+7zZmZ0XBFkDEEuylmM+zKjrh1FOrUaNYhkJGicX4xQkGaEcnyMIWZ4AIihSoSxffe2t8sypY9tRFOV5btYLM7pRLFfmF5esYpnyCs05RhlAXJRTCnP2MkaN4wDHEYRSygBjDAAKuX/8l85pDoCoKpapJjkden5AmZcm2YTudzoBY1mW3Lt/7+T8dOJP64368tpqsWCNhoNRv//ehx/Imlpp1gutBhCwMxo8OTnmSK5ifP3ypblGTbOKi5ubRsmS93fTKMIAqLoeRmEUx4aoBGEy8QIviABEpXJlOHImXmBoepazJM2Hw7Fm6otWud/tyrK8sNzod3uY47auXE/iOE3iLMswh0zLNE29YBXG47HnT0zTrDdqEKEsy3RDcxwbALiwOK/pOkKIw4tZnqdZ1h/1SZ5jHidpyiEuChJF0IqFii5rv/dPfj9ndHZ+meM1P4V2SAaTZOwHfpp6ceKGodxY2Lho3X79DU5SpgCGghgmWRqlnCByEHEAcpyQCRxjQmWxyCGEOY5RAjgul7Vp4A8zKM0uF4vFldW1wkwLAZbLph7mqWyoOYEQJHFkj8c5QBRAgtOCXrCs4srWNa1WHUcJ44QsBycDu1BvXbx20w7T9vn50xe7nZFLKA3D0AuzzUtrb7z9pdnZJoJwNHYNy+q0Txy712pWZxo1rMhhztwwnQahKUumaSocDrxw++lzHvGyJPOcqMq6LGkQYkohITTLaUYZgYAAkLOcoxnHgUJBX1qZZzCfeM78bI0SRlgmqVKaJCTLC8UCBYAT+DhNEEO6rkwDF2JoFExvYvcHdhR5lGWEZOlp5vvhcGRLshYnsSxL3W47Sc/29p4TAnVNkUQchzTPkzSNsiwmNIWMEgoJSRDEiEMcBowRxhjGXJamWZamSVIsmJc21r3JxAvD8aBj225KiKTplFGMxUKlBgHgeWF+dfXG7VdMHj35+JODgwPbHreaTVkUPM+TBQEy6tuuJSBE43BqA1kSeJRlMYeYbup5lmRZlGaxKiuEgjSMnYHt9icrC0vVSkkQuZKulCvFNI2D0DPNwtbW1v7+wfPnzyeTiWVZCwtzcZz4vv8yk8qyiqIoHR8fRVGkafrc3HyekydPnphGgUN4+9m2xIvXr1+tNxpe4J+cnozHY8ihmdnWYNgbDAd+ECwsLa6sLPf6vdAPO+eduZl5gROfPX0yGtiHe8f37j588mh7PHLn5xeSNHccl0FOkBRBkk5P2jsvdl882x0NHQCQaRasQpHjMObxoDfMs/zq9atB4A0Gg367qyiKbmhukkGAZFFq1put+gzPCf1u3/MD13YUSRll4+985zsff/JxmqfVerVUKad5+uGvPrj72afPtrdVRW80Zkb2KE1yjofFqmWZ5sLcnB9Monja63cfPn6wt7cLAazUy1goaZzMWC4r8mtfuNXtdM/Oz82CaZWa8wvzjLE4TiSfX1xeopTeu3fPNDWrYIRBFMcBhCTNQlmSJFkkJG+3z997770szwoFw524tVqt1WpRChRZliQpy4kkKf3+YHt7u98fxlGqCpoi6/1+j0FomsbKyvLJycne3l5OskqlrBvGYDBI0kQQMM/zQRD4fhDHcZallP6juTtNU286DSN/bmFOEMDEtQFKdLNQqS7u7x+F/rQ1VxVlLoynpmFgkYuzEHAgSsPT9snItgVeQUw4a/css7qytK5puiQpqqqJslKp1jmM0zzbOz6YadYbzZphWJpu7O3v/fW3/2Zra+vatWu6afYHgxc7O4wyxqAgiASwUqmc00xVdQChKAuLCwYnsfPewbDncSLJUwCZkMbswb3n01H+5itzpcI8jexhd2wtVRVVGI7PTKtglYqibJRr2vLaXJ7nuqyVC1XG6D8i3DTNOCDwGmBBkhAeU0oAJdDzQkAZJhliOUdSADnM87wo8gKW8ox12k6ahbhmPn70tNPuWEVzZeXC7Ozi3t5+ljFKULlcWV5qWVYZQBgF0dhxNW0iKHzdr5mmKWKegiwjAWUhhzICAwrCKIgc2253+k+fvTg5aQ+HdhRFjUatVC5M3ciPQl60ytYqBTOffbLj2BME2dxMSxL5wE8P9rv9jidg3Dnrhp5vqFK/58ZxxCF2eqZKMuNQQojfPj9rNuuVctUslUrVckoB5uUwzNrt8/HAESR0eWsVMDKwj5/vf1qvFXUNUxCP/ZM4dzUNAz6fRvb27jM/9BikkiwpAskwdcaO73mSyF+7euXGtZu6YdRrrWq5KklC4HvTqfPw4f39/RdZnmR5EkRef9h/4803i6Xy2VlnOg1PTs7vP3jMAFJUlQLW7nb8yA/DMM0yRVU4jP0gGIxGiOMESarp+mTi9gfDYrEoipJCKYeFLEsJoYQykuV5npumMT8//8ortx4/fvTo4SNKCEKI4ziIkCTJmqL4gT+2x3EcMwpkRUIIAcZInpGcvHTdM0IYZRBCkhJRlUu1sjfx4/AkTbKNjc3FxUVZluIotUd2ksZBEARBCAFEHOR4pGlqmqQffvBRmsaE5nESdTvtNI0QB3VVVhVh6kWqIlnmomM7aZoWCwVZFOyRbTsOj7HI81EUybLUECWMASF5miWuHTDAIEwFQUAQchClaeIHnmqKURr0hz1ZUAzFtHTLMotVq9Io1+MoScIkTVLf9xzX6XTOVUW+fmVLlSSW5pjBxdYsD4EoYWcy9v1JOg13H28PTnoClp3u5Hx/cOXCjdXZC5Vy495H253jsdMPlufXBc54+OD5/MzSxqVLp+ftKMowlsqlSqVUlXjJs6cSVl596zYvIwqShZnZUkmv1KxqreTb0ZF66jhu6KYTPrhx+VbJKs/W58/P2t1JjybA1HVVVk3NCKb9fq9vu+7EC5KUzC0tlhs127FfefWVSq3iuDaFACLEYT4nNEkSUZTynPieH4UxhyCVaZgGiiw3q7XNjc1ytXp56+qjx4+ebW8bmibLiqbK5XJ52O8Ph4MkycPIOz070c2Coio85gGDgR8d7B6JCkYSRZiakQZRuVKxJAEf7R0d7R9jgOaqiySBSZhdvLAZhmlO2PzMfLPe1FTlez/63qcP7nZH/TQJCwWtXq+qiiLJQr3SmJufLZjGxHFpRgEBQRgmSZzlGQMMIogAgohBCACgDBBCsygKEJJ5AS8szk2mzu7+i7Oz8zROrWJBEhWEeEIoYohRwCHEGMAYcxxHKU3T1DCMLE3b5xGCUJKkSqXC8zzHcaIoNppNUZIoY0mavsyae9lIixDHISyJIo95BBGClEHIGPUmrj0cOuMxz/OKLPvTKcZYVTVTVfudbhjG7XYXUhqFfhpFDCJVNxmAeU4mk4Hy/zH1Hj+2bOmV3/bhj3fpb2Zef/Pdd+/zVXxVxSLFZhVZFKipBFENaKCBBvozBEgDDTSQ1JCoJiCgJUpska1WN8muKpoyz7/rbfo8mXm8ixNuew2yGlCMIk4AAURsnIj97e+31vL90PeCIMzzYjgaK22EUEmWCakKpeIkS+QAuUG1VueIWAvzPKcBJghZbSkmnutShqSRaZZpbTiXRZ7NZovlMtXK/vYPfmf32vZ4ODw8OH79av/23b3rt+9u37xdbtWA5y41zIXMhTAEA0oVIZmQ0hJLmaJUA2uVUZQhiiVzOju7YasVzxdXRRpznCCK/CDy/EADFAulMQYEIUiE4MoqAABGEEJoEJBaQWugBRhBRBAEQFsrtOZKehj6mBhgWK1648H93KrL09N/9/OfBeUS8pxBr18qR+/tfbK7u9NsNnzfH4/H+2/fXE7GZ9Nxo3dRL5cLhxQuy0S2mM7yxRyE3pRnJdep+F7Qaj/sdIplEs/mw0FvkmTxYi6NQRDVGs35IvZ9//adveFoyAWHiFqIkyw/Oenu3tjd3NyS2pq8wEkqhJLIzOO4EpU9P8jzTCsuhBgOR+VKuVqrnZ6dGmMKXiRJwoUwxkalkrW2P+j7yfJK5gQhxISura2NxqN+r6e1KZXKpbDMXIc6DnbYrb094nqpkufTeJIkqVKzTIxTNV4myPXDtZ3rnS3i+zwoz9MsE8JibAm1DCmIDABWKaIhAMgSN/B9iJAUIs8yU4iFTLRS1q/c+vC3yqVSvVYrINBKGr907Z2H61IabYTgnBdFXmgljVIIgMD3S6UoqNWN7ymEkyTRUlMLgiBs717/2PVOjo+73fPhaOL4Xrvd2QmDWzdvtbeuCaAhQpXOyjo0lXZVi8Rl0GfUIGwgRAQbCzEmBMPnz190z85X2isfvveR0eb1q/3lIilyXkF4mebzNMOeRxjz/IAwioxCGBqrCcWtZgNhJKVgDi1SK5T0fB9pZRGgDrMIQYI1tK7LKrXaZDrmPLMAFEIkWe66DEDDuUjSFAAYhWGScWDs2tqatTbPM9dhSgGCEbRGS86LNCeY80wpgSE0RkrFITAQYIIQFxJobY3BlEALlstYCB74LoIWWk0RbFTLAEHiOFlW5HnRPzks0hRau5yOZRIPjg8ePX4yHAyVkvmwZ60d9PsMoas4l5AhfG3dGmEM0gZbCIwxUuk8S6TgEOoypQRiYGGr2Xr/3Yd/8Hs/pg5cLGfV6rsWmjRP1jfWtza27t6+c3hwOBz2sywjBCEEkyQZDAaTyaTRaKysrLbbnYODgyiKvvvd704ms4uLy6dPnpVLZddxzs7OKqVKGIaVajkr0ouLcwCh4zqY4DzLGWNb166trqwy6iwXyeHR8TJefvDh+2mSzKdxp7222tmwGq2tbHpeSBj55DvfgxB2zy56g9Eizo4PT44OT85OznnCS1G50WhFYaiVHo3HN27c2N3dDjw/XS4lFzwv8jSNZ7NKuWwJTBZJPFtcdM+Hg7GUGkLMHO/Ro0fHx8d/87f/ljL88Xc+uv/ufUzwrz//9S9+9YuDw30LbVZk08V0PBtnWTGfxVrpIFqp1MtPnz/JsiTP8+55dzgaAmhzkWZFYqHxA0/pMAi9zkq7s9oRQmhrrbVHxydZlnmeB4yRUgjBPcfDGC+H8wAEfuBIyZXiXNBKtVwuR9Vq5ej4IE3TGzduNJtNgslgOMqyfLGIT05Oo6i0vr4+Gc+U1J7rSiVn82n3vAsg3Njc3NvbazQaEIEvvvg8jhdZnjebTWP1fD5bXV011mRFMR6PZ7OZtRZjxJgThkGlUums1q9td5bL8cXl8cbmeqtd893S+eUF5+z6zesAgIv+uZANC60X+c9ePjXKDAejMKysdNZv7N51WGCRfXv4Zmf7+nq5LKxSRiNGNrY2JvOx98I/ODk6OTtutOvD8VgZPZnPpvNpf9BbxPPxeEwZuXXrFgBosYhdn9Ub1Y3Nje7Z+XA4TtLi5s51v8yWy3g4O9dZsbm+67jUGD24HGWJOjg404UV3FgD+v2+VmplZYUx6HokijxMqYXQAogAhpZCC4EBRluCMXaI60T1qoHW8Xw3CksQAgiAhYB8+t0fbm1tzGeTR4+/vbg8K5eqDvMJYo7jQWQAgIPBuFQq3751986tu4yx/ZtvjdEIY8ZYkiRxHAsppBEGFZnQ54MD9axYXV1tNGpR5COkOI/Hs7Plcppmcy6KNMnms2WcTOPlbDwe5GnKi7zT+ch3IyFUtuSNTscNWl9/9VIr5Qd+KQw9lxY46/V6opCUEAR0JfLXN5vTyXgxl9VKZJG86J0RjCjFrucuE5nkE3s29ytOUA5CSmr1qNWor620AtcjCD99+u3J+eN/9de93//939reaUGQTbPDJBvPcgAJmC3mr14/gYhEpWqaKI/AZlhKlxfJMrXG7Gxfu7d3Vysd+CFjlFA0Gg/f7L8eDPvMYVvbG+FgoI0ajIaI4PbKiheUnr94k3FBmGMBhBgRSnJeZINcKYUxdl13vlgIKdMsv3Ztq93pUEaVVsskyYvCWKON8XzPte7VAhgvuJaK1GitVtvZ3R0Mh154UGS5tdYAYI1WSgrBrbXWWimlQxlCWGsN4VVkJKeUMsqghQhASii0UHGVgjxJMq1NlhRSmGWc7uxsU8xazfbFZddzvUq5yhhJs2wwHFzfvVFv1J8/f17keZYmSorpdIyQ/d3f+91r2xvMQWfd0yLPO+0OsMB1vE6r3W52Fq3F0eFxtVpdXV0Nw6jgxXQyPT4+ms5mRkOHUYQggSwKyivttVs37kiYxctx/GbOKN3Z3s2SwiqbZGmt0mCOQxxKjUnT5WX/ghAURG5nre0Hrh+6Z2cnveEF8UC9WYVET6bjaxsblG4LzqWyBLFmozMfysVI1MJ66JQZ8ju11eFw+urJvrqFpLCd+trOxvXt9d3ZOF5pdBBBoRu4juvs0kN56LOgEtaVLpQBJbcSOREQ5ODF8dGrs/7peDabb26GrZur1UqNYieZ5stpxosCa/xi8EwrdW/vruN4m5vrK2tbOddJWswX88veBTf5yuZKqRQdd4/mi7lUqtVqOK7jOM7JyUmyXE6nsyzNKcE5yTkXVlrYQIEbbq5u3L6zd35++eWXX3nM7Wysbayt5hmP48Rhbo4yz/M31jdazdZ8EecZ51waY4aDkeMTFiChivlinmYJAhtKuFakPBWQOvPxQnFgJOo06yTwtAEEkbdv3r45fPuLL36lsf3hD384mo4XaayMdhgLfL9UDrMsef365dH+Ua1c37l23RgAIMKYYIwxIhYSgqE10BgDALDAYoIIJY5DqtWSsXtcFL3LgbVgbW0dAGINAgAADY02eZZf/V8IIb8Rq/h+URTdbhdC6Pt+s9m8YroopaVSqVwuX7ETWZY5jkMI8TyPA2i0QQACY6A1ruMYY5SSg37v+Oh4Npveu3eX+v50NEqWy2SZeJRpbZTU80XiO4xQJ03yNOPzOM3zoiiKJEmNMdaCJEnjRewwGoVRIVWWF1lRSAuNBVmaBdTvtJq5gRJSCyGGiBLkkCuLI6CtldoWQiAEkzQ7OTocjybVcvUnf/CTjz74YHtzazoav3j+8s3bg1F/7IWXteaKV44QdYQ21HUdPyikkNZyJVMFLHUxQQZqZK1FwBAogRE8BwThclQO/RpCwIIr/ghjJhFSykqjDYQWAgSVZshAYoDVV98JYKzVwBoEEUGIYgQhBtYAA4jrCWtPp1Pfc0gp2H34jvaY06jMLnuZyJmD1+/d3tnavHX9euB7EMJcyfJKZxOj7clokGc//eKzUhhoJaExW2sr7mrH+O7+ZDTlxXqr6c9RwFgl8CtBGK4GynEMYcz1CEEOZQSTs/OzvBCNm20nTQopZ/HSD0PC2HyecKGzoqDMtcAKqUuV2mQ6+eLLrzbWNtvtVqVSogSlibq47C3iZbVWLZcrSZJ2zy+D0OdCTadTYwFlTCqd5QVRBkHEeYGwbLdXAETWwFqt1mp3Op21qNRgzFcWJVoni9l4mQwX8azgwHEFdkREBcQsLJHOmgtsJsX+ZGYQhBgTxhDBAEIhuLUQQqQBZIQ51MmE0FoACC1xLCKZVo7j+kHAwshhVCAiBTfaAEy9eolgZI3lnGutIELWaGs1ANB1HUJwmueZNQSiJTCQwNB3oUOBQ8ONtZvt5srd293uhe971WrVddzADxJo5/MFwrharqIoqISk7OHFZJAv5kYIqRVxqOt5lFDO5dMnz6wB//RP/une3b2D/QOe88UsTpOEEogwMNZgBAEAFgEAAcIIY6ykVFJhhBGCEEJwpYIH0EJgITQWpAW3AGBGvcALo8jzI4yZVDaOE6mM64btzlocT6fT2WIxr9VqW1vXhsOxlMb1ozznEJBOe2U4nGRZwQgr8iLPcoKJFMJaYwGy1mqtJYDgKlDZGqCNEpJQyghVWpfKpb133vGDUEpZKlfL5bLjeRYAKVWWF5PpTBSFURp7frlaLZWi9+7dVjdv+K7jua4oeL/Xy9NEKEko3d5cazVrlUrZWCsEhxBAZCEwwhoFLIZIW4gRpszd3NjqNNsP3nlojLjon0lbuAHb2tk0xiRJ8td//dcnJ8dCcKXk0dGRUpoxNhwOR6NxHC/TJI/jhBKKEH7z5u3ZWffstHt5eRGGoe95yXI5Ho3Hk3HOc4xxVAr9IFwul8+fPdvd2a016oyxQX/07MnL+WJ2edmfTWdaaWCt4GJzY7tSrmFAXCcQYvT26OjWrdthGB4dnympKabZMo8XibUQAmQtEEKMRxNKWafduXBCIv0AACAASURBVHP7Tr1e++bR14vF3HXZJx99PB6P3rx5Da1lhCIXfP3l14/xE63B2up6rd4UUr948eLR40fD4eDT7333j/+jP+6sNgej3tPHT5jLrt+87rhsNJoJoc77XaOBkgZDvEyXF72L8WjEi0JKmRfcAOg6VGm1XC4Hg0EQ+FmWciEq1bLruhe9HuccY3R+0cuLwvf8PCv8wN9Y24AQZGkCgW0267s7O91utz/oLZfL69d/+M47927fvj0Y9oaDYbPRUFJlScooYwGTQgguFnpRisrra+sAwGW8tNZOp7Pj46Mwikrl0mg09H335s0b5+fdN2/fHB8fPXjwLib4yZN5GEYAAsacPC/ieOm6ThhWK5UKhDCM3HLFU0pLpR3Pl8oUXDoOgIgoY4fjied5jLLpfM6FcFw35/lsOjs5O7t543apGm3vbnleVOTq7ORC2CLJFyen3f5gkKTJ5vrabD4t10qOC12PtTuterO8e2Pr6Pgoy5IXr551Ou0gCLZ3Nze21jgXyvDFYnyODMK6e3E2Go2zjO/eXF1pr3z84UdfPdKvD583mlUIMAB2d2e7FJYqYUXlBtXwnRs3ZuNYcCUF4oXNEiVEnIssyZYAwnJUW2ttYkushlIorQGC0BoUlSqeV3JcgpCVUniegzAk/+l//J9tbm28ePF00B+dnpwVmTAaem5Qr5emU14U/Pr1nQ8//OSP/uiPkcFJskzzfDabpmmapcV4PJtMJ8yl1MUl38cYL9PJyZeHzWaz3W6ur3eazaoUyTdPfn3RP83SuFQKGfMwpKVyaX0NEuwupktgcCWq8ZwjSIjDHEIYoh8/vMuFYAxLIYqMa6nms0mSLB1Kv/udd+/v3Ww0G8vFfLmMCSFa6SIvJuNxrhMWkvFwsUzHQttynTAPcal/73d//6OPPqCIGK3ms+n5JTs9PX38Yn/vYb3aKQgtBJgKM0viYjyddi+m+28Xq6udaqXUPR15WN3caFZK08DvKSU83y2XS0XOKaVX5kOHRweff/kFpvTG1s17e3cGw0H3/Ozk9GT/6BhRz/Oj0/OLs4tLPyqpK48DCAFEEFqrgTK6EJwLwQue51xKJaXI8oxSWq3X4uVSCHGlEkYIXXFcwAJGWZal5+fnT548zTlvtToX3S4X3AJglFJS5nnmUgYAQAgaq43SSmlGKEJQa+M62Hd8IzWwgBFHaZ2n+XKREUIhQss4e/TN41cvX9+8eRMhEC+X83m8stJ6//33dnauDUfjn/3s7+/cubO5tdFsVr/55ptu93Rzc41gVG80fvD9T6u18sVlN42Ts+7F4HIKIayUSqFX2ru3V6lUVttvAIDtdvv73/9Bf9D/x3/8xclx12H+5uZ2mqZ5kQvJt6/deOf+3q2bt+JsdHQunz7/tllv3L6xyhDX0iCDOJe9/mA8mpaiEi/yi9FlvV5t19pu2cEUaquQhxRWqUrDemBdm6p0e3tntbXCKNMKFrlcTJP1VY6sUyvX55Pl2eHw5s6ta+sGANLvDoVUa831WlCjhjCDXcgwxDrlghudy06trYR6+u1zP2Bh5ERlfz5OiiI56x4fHZzG49xIVAsbO+vXJ5P5Uff06PCk02lXyhVgUO+8P52Ow8B/8N6D23f3KvXW+WD4zZPHXz399eHhIedFt3fox8HpxeF4NjRArW+u1mo1Y+yzp8+0UrVK1SGMFzxZpLVavVquAo2Hg4m1B4Dg3uUQIeoHUaPearVWppPJYh47zNMqC/zyw4cfYEx7l6NlnFkNfM9jHoHYaqmVAklcGDtu1av1cqmz1qiGpSIpzs965bDms6h70oWAOG7A2ODs/Oyzb77git99uPeTP/zJYDI8ODr4+ttvfNcNPG8+mz2ezGQuexf9h/c/uHNzz3V8xaDrBJS4GFOrkUYQIWiN0tryQqRJihFCyNVa+57/0UcfS6EJcarVmpRGSwMAAsYaZaSUlFLXdQEAGGNCiDFGSpllmbUGIey6LsYYImiNVVpJIa/aCAgjclUuQQisBcBQQjCEQGuI0ZU2AAEgOU/iJdCGUAqAnc9mY98rhSEh1PcD5ri1Rj0KAs73DYBCakIZZUwbfeVLNl8sIIQGBB4AylphDKSUQEKYY3IOIPQ8nxGmEVMII8flBviMKVHMp9M8b7kexZQQjCljxGF3796tlct3b92mEEIDylulna3d/+B3xMHxiUbY84KCA4OUxJAyx/W8WCultQIKu66ARlqujWKYYIZ4roE1yiKlFbCGUmIxAsBKaQHUGEpgkUZAE2MANFYbYwklAAFrrLbGGgMAQBgihCFCBgABzG8wMYIc31VaJtNYcM0o8Xxn6+6N+mZnNBoBaz3Pa9ZqJc8nmC45l0IIJfwwJEF4+7339/ffXFx0h0lMCCmFwYrndeq11d3di+PjSVHAZQqEQEphrVZb7bVWs16tb5cqNt/K06VRSis9mk6F4P3hKMuLJM0H/f6Dhw+3d64z5hmjlbblavUqSKdaqyRZNp3Hcfx6Op8/eHAfWi2UpsxdJlnB5crqKoTEWhSElVIJ+340nc1ci+7ee3exWAghqtVaXuRCSgBwu716bft6uVQulathuTJLsrngAsBuf3A5nk6SDDgeCUs0DDVhACA3KgmAenlhMOJKJ8p4gUcZ49ZYpYzR1moMMYb2KrcUQpgkqdba89wgCDFCeZFRiiGEQspcCC6lMYZS4jqMa51yrrWklGLHARBASKw1XKtMC6MNQNAYbbkADBOEYmQyI6wxqeZ+6JXLodOsM0oZZUpJIXWmeEEAQhbJ3ABNkRXAAAQAtGmaFUJYAB3XtQCkqQj86L2HH3zy/vsX3fPL8977D99fX1tnlErJEYKu61qEpBR5nmmtoAUYIquNElIU3A89gogUCkPieQFC1AJpLLQAFkLqgrt+CCHJcwkRRYimqYCWRGFUrzWV0taSLBO+byCglUrDGIAwRaBIlwXPuOLKKCMKwXPOc+4yz2gLAcKYIISBRcZYBSwAhmIEMYYUcimTrAAAMte7fuv2vXceEEIghIwxSihEGCKolMqy3AIAAOBSMcYcx8myzBpDEA5cH1qbpul0Pk/zDGFEGCUEQ4QEL+I0wQS7LvM8L2RUCsHzPBcaQUuoZy2Zz5LH3z6r1koWwbeHh81OdWWt8+rVy8ePHn/2+eeNeoNSNh5PrjxCwjBcW1tvtTpBEFhjp5PZtWvXlnHydz//B8/ztDZ5zjkXMcEYIs75cDhYxPO7d+89ePiAMqffHwyHw48+/qjZbD1//vzVyzcvXrxqdRoQAN9zF7MFhpgQenx4Gs+Ss+PzwWjQG/Uvh72jozMI4TJOKaae4zLMeCEEl5gSDex8tsiSrNFs7u3dS9PkvNv91T/+wgCzs3Ntpd3xHDYaDJr1OtRwJmZPHj2xFt67905RFIPh4PKynxdFo9GYzka1eq1arRRFPhoPh6NBrV7FFGVFVm/VsqyIkxgCTKnjOM48nmdZutpZKZcr8/nccTxKHcoIhKAoxMXFpeu6USkquDw6Op7OZvpqeclapY2Uigtx757T6axubW5meZIsF2urK6urq/V63Wi5XM7ms2ng+wSj8Wh4f29vubUcj6fHx8dZmt24ceva5lYQhP3ecDgcjUfjWqVmjB2PJ/tvDvu9/tnZ6db2tfli9rOf/zQIAkppu91Ks/SydxFGgTFGa93v940xaZphTK7E9/V6vVarTSaTNMmUKmYLiYip11dLUdP3K55XbjTXigJ0z/srnU6nXSaUGZBJrVzf8zhHBOUiTfNYWg4EWCTpYHLBdXF6cXx62h2Pp0WRT+cDxyGlsnf/3ZudlVa9Xg0CbzDo/+2/+5tf/vIXF5cXjVYliOphyT08fp1leV7kksuz7sHT518XRQEhDMNovuhneWN7e+v4bL94LnqXQ4CktuLG7rWVTq2zUoYKBU5ptbE5n+Tj4XI6ieO44GK8yOaz5XCeTjBAW+s7lbDq4gBaxDlXylojObeUeow4CNk0jZfJolaPfM8h8Tz+7Pyzr7/+MkuyZr0xnY77/ZHjUI951UqNOei99z64dfMW56ookn6v9/z5q8ePnx4dHRVFFpWiZrt1bWfLFHI2i70wmIxnB2+P998eer5XrZY2tjqEmpcvHyXZAhGw0kIYK2BQpdxp1CoOaz6bvhr0ktcvu4vlTIgijHDJD6r1zoObNQiAVPzrbz7ff3F2dNzvdNyVZhSW6Na15tpWs1QKWqu+ENXJZIwwpLTcmJF46Wd5+q7jAQgLoQBkUoE0EY1GAKHwfJcS3/Po7bt3CLXD4dlkFl9cTBttT2sH4RJD/unp2eefnb1+DT78EDXr3nQIx76eTwwlAWNOwTOlOGOkVCpbDXkhLi8vX716fXR4fO3adqkUzudxq9WxFgxHk8vLQbnS/OQ7t2/f2csK/fLF22WcWATD0LdWFzxP01QqTSkhhDLHkVovlnEh+WKxqNVqfhio2UwpjRDknBtjtDGEEM/1KKXxMu52zzFj5XLJ9/0sz7ngjutijBmlruNoKZVU1hqtjTFWCoUhIhBrDaBFlBBG2dUprTQhNIqi2XQmRO4FQa3W8DxnOBxaq4XkSigAEGNsb+8dx2Fra50wCpTiYRjev7+3986dra3NLEullIHvHx4c/cM//MPbN4f9wURJQAmsVSpFrm7dvNdqrBZb8vWrNy9fvH1w/30MWTmslqN6rdp69+G7s9ms1+sdHR9tbezevf1OpVTyfbco+GeTz5ejrknR+up6rdYIg0grpZXKC4FZ4XruO+89EKpIeJ7lMUAWOyhslxEBkio38lfaa5s3rwXERwqmceYwHxNyfnmMiHv37v3ru7eLTKeL862NtVJUDfxoES/SZcpXNn3ijc776SSWRY4cZnOVq2I2W9zavSu4fP78BTRhJQpXm+tZtjBcrbe3KkH9xrU7FxcXAa30u+M0zefjeNgb3r5+q1Vv9/oXK52VjfXVtdXVKAoNFKNZ92//7m/+5z/7s+FgDKGtVqNXB99Q6vYnPUCLUp15ES1VAkrYte3N0I/arfbx4Un/sreYzj9478ON9Y0syWaLRff86Wy5HE5GQVDGxC0KOZ/HjuMpZU6OTyulSrNRAha8fPHq2bOXpTDECCmti1xYqC0xjscA1EWmW83VWzfvrHXqRRL3updPvn1ei9rt1spkMDcGUuIki6QUlb/7yW998/TbYW/w+a8+r7VqjFBgTJqkPCuSZcpzIQopClVkHAFKkcsocllAsAMtllIDAxEkyigl9XKZ9i4vSqWwvdKSgmOMfd8XXAmhT4/PtbJGWwAQsBZYa6zGmFBCtVGEUN/zCs6tNQ5z9NV29fo3vzmwVlPC/CCoVEqu41BKjdLGSGiN6zLGCAA2zxLX81xGmo366krbaimL3GoZ+j7GkBfFYj7Ps1wqnaZ5HgrfDynzrDVKmygqK216/R4XghBKHc/z3FKp7HgepjEizPUCzNzCgLgY5EURxwsBMCSOG5UN4hCgwKXWGGiuWBRkjFbGlMqlhw8fQq2IhYQSApCRajFfEEwcx7t3954CsLBWYKIIRoxCa4yUGFiHYsKodmkqVCYEwoRS4DBHFsJay5gDhbHGYKQ450ZrQgihFGMrRGG1BcAyQgyAChigFdAAAwCMMcYiCCkmVzWeMVopZQGAEFgLZ5OUYFSrREJIpWSaCEZxtRyFvus4jus46TLJs1zoDFgAASCYLeMUUbx1bbfeaqVZAoB1Hcd1mMhzAgEmuLO1u5yMzy8ukJQRc1bq9d5k0R+MG1G42aitVCLX8b2KEwRBtV4fjUb9Xq/RbFcqNUIooUwpU280ptNplherK6vn591Xr9688w4rlavvPXx/Pp8HQeAHpePDg8l4WK1UoqhGCBmN5kEQrK5tdi/OAz/cvX4DkQsIIKMeZcICSpi/s7ZVq9Wu3OcQwstlEifFML44H4/6i/kkzXKpLHXCalMiyilmoScUWObcOr6BUGiNMKGMVX3fGG2NBkYjYAgEjDItlcwzbYiimjg6cq/WmwDS3EhrRZbl2lpL6RXEaAGBCBglCmOM1lJKgaChBFDK4jRJeQEoFlopo33fxw7BAFylBkurhJDAQkRxVuTGGGuN1IRLDgHUWmulvMClGCOIpVRaZJgrB6Mo9OM8p9gyBLjWWcGp1g8evBcxx3O8KIzefffd6zduNDptr1QajWKFMbyKIhLWanV1pwQgaCyFyHd9ArGWhmecYoZ9CCFEEGNEo5DZNJvP5kUmMCoIkQS7gVfhaQwhBBqnMWfYW125FoUV5njWUASQsVoVhiKGLJ1PYyO1SxxoEEHUpS4GmCLmuwEAFmNMCANXsDwkACJCsOeHl5eX5+cXnHNrLUY4CALKGIIoyzKtFcUEIgQRBAAiBI2xvBCu64RhKKTUSmmpFJeUkGq1mhW5kBJTkvJCGF2p1ZQxUslmqwm15UnieZ6BOBNK24IiiLBz2R9/8dmX3zx6urd3e+/+TYzp5WXv5C+O+/3+dDrxXD/Lsjyf9XrDBw/effjw3Xq9eWUiEsfL05OTN28OBoOBECJJ0iAIgyCklAIACMEOIfP5bLGYK61H49Hbt28//uS7P/jB7d/+7d9+/PTp8+fPq9VqZ6XVG1wCAICFBDME8ZUBybA/6p6cY4Jd1zXIQoiXcQIArFZrlFAtzXgwBQZGYUkUQkud5zkhlOf50ydPRFHkeS6FUEYe7B/88z/906gU1evVTz/9dNwf/Yuv/vcrH608zx89ejSZzaez+XvvvX/nzu3RpP/67Zs//bP/VSnBZZrz5OB4H2IQhj4hjusH7U4rXqZZmlNCozBsVOq1epNg7PvB7vVdY01/0LfWIGQJJcBybWxRCOY4tUpj9+aN6WT27NmzwXAihfR9nyKXYU8UUktTrdTeuX+3KIrBYNBo1DfSDaN1v9fL8wwjvLe3F4aBklIKMZvNvv76Kynkysrqt988mkwm1VptsYgRQPNFfPD2IF7EV+xrmmXWmqLgEMLNzfWoVNre3t7ff9vvD54/f16rVVzP0xa0Ws1GozYcDi8uzrvdM2uBMcoC2WhWmEsAAHt3NjfWtopCdNpbGAXj8VhKNRotNjfXSpWasvrt4aEQvFSJXr19NZ1NmedUq43pZP7Tv/n56urGzs6NKCzdvrddrVYBAEWexfHi+OTtSfdttRJ1VjpZmvSH541m2fNxf9hVJm81G4vFvFyp3rq1rZQSQnJeNBudKKwA61gLXr04CsrudLpwmbNYzCmDYcTOu91kMR9f9j0WNspNK6xRkDDQWfOVVmk+mc1PCpsHJWik4nLWHxy3aiu+E2Bi0izNMmmN47qBwzytxHwxTdKFF2y7HiL/zX/93xqrFvGMUKi0WEzjcTgulbxypbzityvV6PrujSAI+70BhHA6nR8eHL95cxov+Ucfvfveew92dq5LLX/12S9+/vMvmMOsQZIbIUSa5PM4CUMclojvMym1UGofLSAE0AJjXkoOObc7W7ubO9ejYGMyEulSRU6FqRYfeX/7//ydH7jrGyv5EAc23GrUdnc2nACMZxdHh8cG8Jt3r4URhUTSKOcqKwx3GrbRtBawKHQQJEqAdmMnW4Jf//Lb4fjMaN1urNUqHd+NNlZvxTPRu1z2uroUoHZrk6Gqsss8jU8Pg5NDUi2T9ZXNtdbD0bk3G9ovP391feP6/Xfvnxye1Zs1qfiwOxr0xv3+qN8bfPPo0WA0CqKwPxhOJpMgcJWWyySfjOcX54OD/eP9/aOzk4vpZGEBwASlWc55XhQ5xsTzHIRQnucW2HKlEoSh7/tBEEopF7OFFtooowEIAtdCY7RwmQcAiBdLSillbDKZnJ6cJmlijQ7CMPCD2WSCIHLKbsILKbm19mpOQjB2KAMaAgCFkEVREEKFyON4USlXMWaLeYwQpsxJ0vTuvbtbW5uv37xKklhrFQTBxcXln//5//X8+fNPv/fdP/iDHx8e7x+fHHW7Zz/68Y/u3bu7v/8mSRJrbZZmb97sf/HFN5wLhzAHAykVgrReafzDz//x2y8ff/Lxd9Y6m1mav355GITB2urWnduLvMitwcCQeFG8enG00nlTKlXW11cveqcvXj09eztglDi2HLmt9U7l1vU7T588XsRZvdVw/TAsh0HkThcTEduoRBAFkIAkj6fxZDaYOBOmtUkXSdmpNkqdjZWtMiUSQAkwdb2wVM0LRZm3tb07Hc8Hg4FHY8acsl/yak5R5PNF7iEWRoxQ/PKbR5SwlZX1ql/CJZZvF/FiOuyNZcERMlxko/FwZ2fn3q37r169dh2v0159+eoVBc6N7Ttbm7vVWlUpeXlxXojswcP7rkcGo/NffvWLv/vVF5eDgeOgej1cXauf9/azjLteEJQwBGQ8G1y7tvXwwcPvff/T+WRxdnLuuE61Wm81OlLak+OL0XDU6/U1stfv3hbaytEgTQqMnVZzZTIeFrmwFm2sb62vbwguD/YPB73+B+9/8OLl67f7+2E5AMgqLo3OjQWEuTd27r17/z2XmdPDfQhwp9Vp1JqRH6VM8EJIoa0FliCKmdU2XWbD3qB7eR4ni+ViaZS2FmilKaKVqLKys9ppro760+Ui1wpR7DLsAovTJHXdwKXMSu1S13cDLYTkatAbOsyhlEphEMAQYgwRgMBaI6XEGGKCKGYIQQivZsqa84KQq7Bqa6w2VkEIEb5KXMEYQwCw63ie5xCCheTGaAQBo8QosZhNHUIiPyAYSV6kQqTxIvDce3fvaCk4577rEIQQhA5jV1ZjBedpmnmOV3BR8DzJ00q5xAWnlAqlPGDbKx0IoOM41VpNW6MAmC7mlVpjY2szznJAWK1Wu+gPrTYb165lQi6WGTaKEhR5jkcxxdgAKDgHADCCXIcShI02hRRGKkIIglhrjYwy1mqlFSTKUgshQ4hhpIsCMosgMFr7mPgMQaBAIU0ehwBABKBQ1FpjjSmUDyBAEBgFCw4gdAG88nYFUloArAXAAgAhgthYYAEA1mKlsDUIIfDvmy5XKRYeQtACkKTUGGotAAYoAQBkAFghinRJLbQKAGUZYRATCwCEVgg9G4wRRj52LQCqkMs0pggbBHKuZS4goPVai2gDpRpNYiMENtpylc/m59C4GISBX61W2+327Tt3333wMMuy5XLZWV0TQiilmOsZALO8kFq7flCu1k67581m8+7eO/v7+5zzLCuUtBg5nhdpY9MlF0Iog40ljhMlKf/ii2/b7c7a2lpnZXN9izHm+L7vOC5CKMvSXn88HI1m08UyzzItFyrnGELfdyoR9ULsMEhdhdkySxWixGEaAQIgIBhYC7QBAEBrgbHQWGA0NBpy4FxNnrGFpgC5IFcBIRAAASGwHgAWWgsB0AXCiEBsjbXWGmsQAMRaFwOohc2F5MjDiPlUAMAwUQYbwbUoLEIIIgIhBOCqrrdai4IbpQkhlhKLCcLYgRBgAGRhpDUGOFYRglwAVZbLdGkVN0obYx2CocOIMhhbLdVkOvEDLyqFEGGuZa6VsZpSRgMPu67UEliteGEAdjBO09Rn7tbeu/uvXowu+8X6BvYcYK3SChhAME2SXAtDictz7VATeiEMDJAqmc2BlkiB2Wjp+k41avpuCCzCiBorCLDIwcs4UUL7TpjKzBjruN5Ka7Vaqs7mC89xa+VavIwRQIEbWmCvOidXZOkyTjXA5VpTSmm0hgBAALQ20kgAEaWO67pKKSml1gohRAkpl0oYY6ONUfqqX4QRNsZMp1MLgDKaJynXUkMg1NiPwqhSBoRajBGmSc5FUeS5UNpQhIDRo1l8OZisr65pQJTFUtp4kU3ng1evXpfL5R/96Mdv3+6fn3cZc/bu7e3u3jw+OplOp3meY4wXiwQh7Hl+p7Nar9eVUsPh8PXr177vl8ulAgDHcZut9snJyfn5+dnZ2YcffkwIOTk53d/fz/Oi2Ww7juswlxIqgOCZGE8n9Vq9XqubqnFdr9Pp9Ae93qifLjMAoRd45VKl1Wx7rnfsnqRxqqVWGWfUabY6Sbzked7PUqWk1soCVa1WwjDoX14Qst65d3tlpe07zvWbu5PRdDQYf/HF5wgRCxEX8uBwfzDqjcajRTz/9skjhKEX0HLF4VLcvH3jj/7ojz777MuTs65UptFo3rhxc3fnRuhGPOW//tVn49EIArCIF0pZwXW9UQ1D/2o48jxv3VhrNpv1RuPe7bvLZUKR++jR4yRJarV6Gucvn782RpXLQb1RLvI8TeMrznCl3WnWm73e5dtXb5bLuHdxeefO7fff/3BzffP8vPv48dM0SeL5wnNcycXh24M3L95gTBzHodRptVoQwixLszxtNBq+73LOnz171llZ2dnd6fcvR6OREMV0OgnCICpXlBJaa8dhBU+LoiiXK3mus0xA6C7j4vSkm6d/Xy7XtLLlctV1XaOZ64We60xmCUKGUMcPSyGyvsviZH7cPfzv/4f/7v2HHzVbbRaAejsqVZ1e72wy7wVBcPVqgRBk6TLPs8OTLP91KpXEGH78nQ/brebPfvZTrbXSxXDU66w0PvnOe0mS5lkuisJzKhBEeeJ4fshl/uTx52e94/lslslZo1UpRfXlYpksxdJRne16FEW9/qnR3AKJkAHIQAo3bjoAl5VRk+EiXp49etL74L1PwrWdkusNR4PheOrQslSlBJB+vw8hKJXDgi/TDJIf//ifXF6eP37yrQUaIjcIWBxPP/vlrxABH338wfsfPKCEnhyfHBwehGHY7Z7/1V/9vz/5D//wxz/+8e1bt4Xgb968/R//2f/UvbhAGM4mM15oo1GtVnMZI4CvtDYevHf3hz/87snp4eHhW8dxpDTJkg96C4qDVmt1pbUe+GEa68OD3mQ8hMqfnD8yHFTc0sbq2vXd7U8/+siPGGJ6/+jFq/0n/X73xfPD04uLRTZN80ku4tX1Vme92ehUg4AWPJvHMwoEMDIrBJz2gHSbpgC1vAAAIABJREFUrUo5aldKDQRwlhe8QEISBMsE1k6OFg5b3rtby1OQLHWamrJf37t1fef6rb17D11a++bLf722svmdj24v5rNKNfov/6v/4s6d62eXx//bn/2LX/7i88l48f57H7aarR//6A8xxpe9iyRJtQFJJiaz+OJy9Ojxy3/zb38qlVHKYuy4nlsulx88vJ/n6dHRwcnJyWKx0FpXa1XP9yGE0+m01+sxxqIo8jwPIaS1VkoJKYUQSsrsigoDwHVcQmmRFrzgCKF2u2ONFpI36rU8y06PjynBDmNBEFwBzZ7viUIUOXdddO/unXf23uGFeP36zVdffjOdzQhhlLoAQURwNai+efPm4GC/VA4hBMx12qtNa02WpcNh78//z//jX/7VX6Rp0mjUfuvT7/T7l5PJ8Msvv/zoow9/9Pu/32x0Fov0L//yX2sNICAOcykxjXrr+u6t589fnJx011a2EMKCS6WA53kYYyWMKNTwcsw8VqlUW+3W5eXl42+fBV44Gy9ng9gWuF5fvb17f3tzu15ZtYYC4DAnrFabjVZVWfn89euLftdg/d3vfzKLJ89fPT0+PYzTuYF6Y2sNQdS7HI5Onq3Vt/7zP3k3LDcIor/7+1uPv376/MXbP/jRTaTx6clhtVSrVwIMyGw8dTF5d+/9r7/+6uDly263e/36zs07t9vl2ldfff3P/9n/snHt75qtTlQqn3WPW+36n/zJf3J+ftY9O18u04M3x5fd4WAwjKIoT+Rlt58kKXOdJ4+f+aHneWRr+1qlFl3bufbTv//rv/w3/3KcjqKa/8N/cqNSqQEAFvN4PLNYaS+ARaHjefz2sP87v/Oj7//we08fv1gcd8fjseu67Zsrm+tbf/kv/+qi29tY22TMQ4wu43w0nE4ms8D3gYVFIfb3D09OzqUElDq1Wm13d7d7drmYx0+fPB2PxxhBBJGFgCDmeW61Xl7d6LiMzsYzY7J+fzSdztKkOD48Hfdj34kQpJVS6be+9+lx9/Qv/tX/PR5MIIOz0Wy6nIaV6Cc//knvorf/Zv/o8PgH3/v+Dz79wddfPjEKQEAEN7JQ+bIoBZAQigHMkyw1qdXaZc5qu6NqFYgsppgRijGGGGGIISQAYGuQ0VZqjaDByAIMIATQWm0MAAAjBP893yWkBBAGnmevgt+kFFJKpSAAV3i8koXkxhhTZKnkhdZaGylVYa0VQqRpCqx2GfZ9FyP/SsePMQ78wHXdIAoroma0DqISdd2wXMY5tdZWGy3HoY1Oq16rQQB7/Ys8zVSeBTL0gnBt3QmiEkAozzKEEMJI8wIBa4GRRWqVJkAFBFGKHQhUURhoKATUdRCCEAFgLRfcSIUMwAASRoC2FmgArjgUC6w0QkujbJ4hwV0AMAQQAmkkAApYhACy1hijr+Iyr/w17JXPC4QIoqufgf1NnuZVkQIsgABZAK+aWuYqFRwAaCDSCEJorbFGg6tyBQH0mwrS/v+vcUXJXukjIYAGWKUtsgooYyEgwLrgN59LYK9SeKABGFvAAHYowcShUZUC6GGCtOZplsULmaZYC1ss8zzNZTGfTXu93snJSRAE4W9WeYJqtXq1Tyl98uTJ06dPp9MpxvjmzZuU0iRJnj59+vOf//zw8BAC8PEHH9/fu++5kef5juP4gd9oNlut1pUySmtdqlRd14MQzufz2WzW7V5Mp7P5Il4sFlmWSSkdx3EC3yn5jWYTBZ5hBFLHYmYQEQACYLU1SEuktQXYwdQn9OqJIwCgNcAYaAw0FhiAgL56ZsZqCwBA8DdDZgEE0F6VkFcjAYCV9v+j6j1/7MrTM7H3l068Oda9lYuxu5l6psNMj6S1NEq7a+3Ka+xqDSwMy/5zbPiL/d2AYXshSzAgaCRoLGmknp7p6W52Zqwii5XjzSef8wuvP5xij1wgCRZ5617WCZfP8z7hNcaUp5NgSSdNudkNAA2AAWIIJZRTNBRN+ZjypFNCGAFAQERE4wKhgjECDJAaDUaDMfj6mgFABkhRgUm5khSQMUq0LpJMZRmRCg1a3LIcQQ0DRCCARAPBkvKAUbJICy2LLAYtHcG1YUQbh3BHcJfzZqUKyrYosSillCmqOOMWt7NEMqJdh9uWTYGqTJnCMOCNSpMR41rMd3wEKDKpJJRWujCM8jTTWkdhPJlM8zgjCBblgtAoS2ej6XQ6PT062dvdcxynVq85lqOUkkoFi8hxXS4sxyGMCb9SAwDGqLiyj1JSHiljjDGEAPnuRtJGKVX2oZdbAcAgGiQAlFLCGFKiAZUxCqF8wyKMU8JVYZQpjFJKKgNAKRdCgNG2U3G8GrccQkWaqQ9//svp7Lze8K9fu3Xv3r3f+e3fvX/v++PxeD6f//KXv/zLv/wr3/ffe+/999//4d7e3mQym81m1Wq10+lsbm5ub28vFgsAsG2bEHpxfiEs7joOZeL3fufHf/qnf5qk6Ycf/vwv/uIvpNIP3v7ej370m4eHx199+fVstlBSyawoQjWVM4JkfX292+lW/WoYhIJZRpp7b99/4803G/Xmw88efvzRr9qtLkWCCHfuP6j4FWPMy/gFADQajUrFp5RE8QIIMk7XtjY8zz2/OP3FL35+dnL+4UcfGmXQEMK41LKQKs/lxcX5dG4twrlfddauLbdadaXzRTB9987tpUH/5OSk1+toY7765vFiEY5H07/4s//nzVt3fue3fvzv/vi/fvr06Z//+Z/HcSSVard7tWrFcRxKoShUlmUAFIBmafHXP/nbMIyyrIy64PnZuNMerC5v9pe69x+8sbLaH49HR8cHL1+++PjjT2q12v3799555935fPbll18+evT4o49+YVn/e6fTXVlZu33rdrfbQwTHcSqVKuei1WzP54vt7W3GhGVZruv2B0uNZsMYXRSFZYnl5WGj2RCCbWxsPHhwv9Vq/eKXH+282LnYvej3+8Ph4OatrSRJJpPJ2dl5teatrg23rt1cLOI8pZ7T7LaXNzc3T08ugiB03OrqykrFd759/BVCUau59Vq9t9ReX1+ut2pPnjx5/Phxd9Dc2lwF0LWGyyyDpDgfnUevQq0VpYQxZluCM0YIzBfTVqv5u7/74/ls9uz548Gwb1nCtqytaxthGPzff/6fK67faNRarQ4hgiKNwlQrA9TUq5VaVM1N89ZwY3mlO1zuWZx//vDb/+V//d/+05/82x/94J1Woy5zkyTJbD4+H51GWXj91rVmpyUsp1LjWmaT+SjJjycLOZsFFa/VHzrPn+1UK+3B0sYPPrh/enr64sUL1wfXsch/85/+w3wxG12eWy63XSEEDaJpEE6BwGB5aX1jZTS+nE7Hs9k0COlgsPx7v/eDew/ur66sEUI+/OgX//Thzy8vLwkhtmNfXoyL3AjmTS4WSulaw6vW3W63uXVtxbKplNnFxUWeSSVZmholKSIPFmFR5JxTwlTFt1cGvbffvPP9t+7fefMNxkkQLybziVuxl5Z7k2A8DcazYHQ2Op0F41zHwuXcIlEWHp2djyazGzeHns+llq1Wo9ftLg+GkCuVyjgqbF4TrGq0VXE6tUrXdxt7u0cff/zZhx/+glL4wQ/efu/97w+GS1EYRHGMCL3O0tnZ5fb27qvdw+89ePCv/uUffPXVJxaD+/fuSEl2d/Z/8lc//fKLx9NJeGPztudVAGgcx3meZVlyfHzaaNbv3Lvz7bePjo9Pi0y3ut1KraY1BPNpkaWdQY8Lpo0UQpRpeEKIUipN03JSsry8zDhXUkZxlKVZXhR5kbuO22o2CSV5ngeLgHLGhRBCEEYJI5yyOIrCILAdUatV6rValiZxnAaLkAACgNbEcyzHti1mG4PGIGMCNcq8UMYgUApMG13u+jWoGKfVWhUQpcoRtOM6tUbVc91avdps1TincRyfnJ30l3qWJZ48eXLt2tb9+/dbjc7jx08//PCX1VojTbLT4/OlpV630201W8EiZJTdvHmz318Swnr16tV8NjOId+/ebbWaSqkoibIik0r5vletVprN5rdfff3w088OXh10+93vff/eH/7LP/Sq/qv9V3/7t3/j1dw//R/+u0a7HmXhN4++/qdffnwxGf+3//2/a3Yr49nlpw8/OTg5iLJw69oGo+zs4PxiP+lUl//9v/nj791/0O30Dvb2UYJn+Z7jT0fT48PjD975IWr44tOH9Uq96lVsSyzmizxNa9WqJSxZFC92duaLACj93rvvNzudOEt3d19wBu+++87+/qsXO9sXFxfdTmdtZb3ZbDmORygviuLo+PjR40e33rxhu2J3bweJqjW8jc2V3YPtJy++Lli8vLF0/fa1vJBxmMznwfHxeZ7pZrPDmR0skiePdn73d37//Xc/+Nnfffj42+ej89nv/+7v/cYHv/Xg7vf+p//xf/75P32kCs0tQS1BbLYIZlJmq2sr7VbDEuzV7k4cBq5l/8d//yfvfv/dVrP99MmzTz75/Kc//VkhC8sS3BbcYtyilmMJl9sO63Try8vdzY3BsN+1mRidTlRmLOauLq3vvtzb3z/6/T/8A9tzDk+Pvn709SIJ6t3G6vqysMXp+WmW5bawNje2XMulwGzhD5fWB4ONX/7is2Ae9TpLw5W1ileNk1Qr1AaN1pbFGadZFhujKIOrSC4hBBglnBBOgQNSDVpwIgQBilACBzQIQIEApQAAxkitEQ0lhJTpXSRIAAA545xzYYkrhGF0GicyzxGM67ie51JKlFJlH5SSihAw2jBKHcdhnAsubNuJ4yRJUjTg2LZj20mS5XkuVeF4rm0xQrFeq3NGg2CRpanRplarUsaAEMYtZUyaF0EUARO1Rj1MMgPUq9WlNkojUMYo4QBYZKAlRQ2l7w3QaI1ao9EcKGfM5lxLbZR2XJ8wpoFoykEI4jhhUUSyyNB41SoXIo0SIMjoa7pSYimAcq/51U5vxCvsi+aKaFzxjBKNUQBCmBDM0RqNRlMGKmgZuwc05oquvGZOAOaf/waAXJEWQgAIIgMg2oAp9QLOKOeEMCRoEAwigkEwqA0xpvS2UYOCEM+2BSFGFkWa6SKnKKlOqUpRF1rJcgkPAOGc2bbtuq7vV3zfo5TGcVzuQ6hUKuW7a2kQLKfO08k0WIRrK2tL/YEQApAYg0iAcc4Yy/MsjpMwCAyWSBULKWXp9ik7B0oTLRohLOFYlueImkMcoSjRlGmgCohCpoFpZIYwTRkA0waV0gQoQaAA1GiqDWhNjCJGUwAARIqSgiaA39GVUnIh31FKRICyBBIArhKN3z2AvKY0SLQBqYzWaF6THCjxGiGUArli8cBez7/QaLi6t8qTW9IbQglwAVwgqsLIQmXZaq+/1O4UUayylEhVc12LUjAmz3OtDVBASg2ABkBOkXFFSSaLKMvjJJOSECMAiW3xmueML8+NzIdLXccSAJAXBWWMcpFk2gBQLgihiGi0UnlmVI5KcoKCgRDcoJGoy4PAGEuSTEtV8m2tdJakju0orQ8Pj4w2tm17FX+4srq+ujabz7MsRSCEUs6FbduamPI+gde3BaWUMQoAaBBM2SOFaJAQoJRSSglBRDTKlPz/9f0DgIjaGDTKoDJGXXn+AEhp7OPACGOMMYaIWilV5JYlLM6J0f/0j//4xcPP263GjRvX1jeGr/afHp/snl+c1Ov11dWVN998a3t7++LinHNRWq9brWa1WhPCurg4N8b4vi+lPD29ePz4eb3utdvNpaXe3bv3NjY2KZAyBFuvNxzXQcSDw8PpdJomeZRESqPn+Y7t1Kq14WB5MV+82t39xUcfH+4dJWF68/a1RqMBBkfT0SIKClSD4WBpOGg2moAkz/LZeHF8dHJ+era6vFqr1hhltsXTLD05Oa436s1mrVr1x9PRIpi1O21Ek+cJFzzP8jRK/u0f/VfXrt1Mk2I6m4/Hk/Oz0fOd7b2DfWOk41n1RqXVqf/wg/f+1X/5B8+ePzs+OZ7NZlLpi7Pxl588McQ4vuN5FZVpk5vhyqpBnM/nvuelSXJ6cDxYHw5Xhr1ebzIZjcdjpbTn+b7na60mk+nocnzzxo2bN2/fvn07CML5fD6ZjgbDtu2yx0++HY0u0jStVqtr62vXr21xwYzReV786lcfX15eDgYDy7JrtdrG+tbm5ma93nj06PFsNjfGWJZFCEUD5+eXUspms5nmeSFzSkm1WkXEzz//bDafexXvj/7oX7/xxu1q1f/qq68n00m9WYOy/oqiMRjH0fb2dhwnruu9+/0fum59OllMJrM0KRjlWhu/Url+bStJ4tl8Gifzm7c37959Y7EYh/F8EU5fvNg+OT6eTqe3b79Rq9ZPjk/effe9u3fv5Wm292pvb2/PdZx+vz8cDHZfvZxNJ4CwsrKyPBz2et0oDOfzeRyFk/Ho8vzy8vJiZXX17QcPTk9OKCXLyyvf/957K8MtVM7/+/f/8PzF9u03by6SydnosFCBcMCvcsfl4WJxtHf4X/zoXzy482B1uFlkRRQlcZJcji8vp5dhshjPL2bReHNjKCjOx6MHd++2W+1gHlf9lue1CNY8twHGfrV7sFhEWmO30+20B9x1rW5387333uYcNcgsi5Foy+HDYZ8JUsjMciwhBOfs7//h53mu1tdXwyD46quvkiQbjcaDpeHm+qYsimAxW0wW88tpvEgKKSkjaURbjZag3uXpzIBMs+js7DxY5EVGbdf1/UqlUq/Wap5rtzqNt99+a2NjSEFikoXJ+OXLx1ESnpyfPdt+qkC3e91Ko9rpt4frw/ffvelW3UwlhSk0KsrJ7t7Lrx59/fjx83mwsG324x9vtKqbda8bFVOkWbfVtkSFUbfICUUqZYau6vSaD96+M19MT09O9w8O1tbXCOHj8aher3e7vW53+NFHX/z1T/7u1q2bli3ieEGZPJ+cHv70uevUg2kSp3ONWZpHrw5fFhkisuubm1rhdLKIopRQdnExarc7gltHR6d5liglKRW+X2m1W0h0EARRFFSqFUqpUqqUpJvNpmVZRVHM53PLsgghWZohou957VZreTi8du3aYrG4uLw81AdKq7IDLkuyoigIBa0Vo4QQMFqrosiztChSQg0lYAnL9yuoUUuttFLaKKkRpdHGaFOp1ighWZYRRggBNKpWrXqeq7VWRhGgShbleGgRzKMkmIfTd9/5/sbWRr1Z7/U6CDiZTDzPWywWv/z4k/OzUS4ViWI00Gg2OBdJlhYXF1rqVrPZ6XRu3Lhh286jR9/OFzPf94JwnhVJEIX9pd5wZVCv18IwSLM0jBb1em1rc+t4/7zb6t99875j+bs7ez/5658cnRxanvWf/88/4xYrsAji+fHp0Syc/1//x591+i2/5lyOJzoDm3gOqzDKqLE5VUbDZByORyExztnJuFFrdJqVNI6PTw6//fYblWWC8ZPDQ0EEp4wSNrocpUk6HAxv3bw5XBowW/SGS6trG+tbG0EcPd9+yjllwnrxYqder7777rvz+XwxX8wXAVDes7xep5PnhV+pb924AdQkecRt6niCCoySmQHTW+rfuLvRW267Vef46BQNtR0vTWWaFs1mc311i3On2egQTj//8otvHn1rFNy5++b1G9eTLP3Ln/zVi92XWZFXvarju8K2waK1ZpUL1mhUkii8vDzhnHqebaRaWRn0+u2Ls9H+wf7R0UGe5ZQCpVgUuetXW+2GsEWhsyQKZc3hnLXbHcp4lhe5VEu9Qb89dJhbqUxddxqFcZYVRareuPVWpVkdrAyOzo4Oj/ZHp6Nmq91pdKmmMtWcsXanXfdrRGOjVuMgXNvWhUxJbKQRXDg2A4MaFIKueA6hCMQQNBqNMUiAUsIoE5RwCgwBKTWEakMMGMTXKJkAXKFkYjgtYSu/GvYjGGOUMagLaZSUGRgsQxdGG0DDGCmKVGvp+y5j1HPtZqOKxqRpmmd5URRSZQgWGpWmiTFICBAGSqnYIKGM2zYyoo1Ocw3EaLNwbMv2fNerlGuzS/hYSAMEPNfxfB+BICG0QrUBMIoC2pwywQENRVOpVVHJLE3SLM2KTGpVViUBggJDJCTl4BZBGkWAaiAGCOGCWFahtUFNAAhqJoSbpoxQwRgl1CCWM4iyq4NSRimDcvOSMQi/hmJXCgyQ8pFAKGPa4lRprTUaY4BcqSUlJnut2ABjjBBaDvivfhhAAEQNSLDcUkwZYTxTUhmNQATagliUCWO00kYbTQhhjHLBjSaq0IVSqCQBZLqglAoEmxHiWpwKgpyhIzjhnBFyRSfwSmFARIyiqGQmnucBQBiGJVcpTWLlYtB2p+25LhNsEQbGlJcToawsqqIlHbMdRyqFAIJzn3qElOV2nBCitc7zPMsypZRGRECmkShloLw2CQBhwJEyoLxcRUiAG0RDDAVKARgAAUPAANFADCFIAYCAYZATrSkiK7nerz9KmbA8nhSAUFNqMORq4P9rhYsAECTIKOEMkL4+Y2X9linN2ADl/mhghFyNCQxFRDAEsVyWBq+b8a++CWO4klxSyqSMZpM8jvIolnkeOzZD0IXkglNGgVzVMgBnqKgGogE1ogUoXAtdQcCihAlGXcF4u25k5jIU1BAAjYpRalmcMWYIpZRrA0opZRAIIiFUME6QEyCIaJAiACWAgNpwQhhnAIQSSgSp2q4QXGuDA0kprVQrnW6v2Wr6lZotWJwmaVYYLKm1di1LCK+chQCiMVjSUa21MlobjagpZY7nGK3N1aeUc255gjNOKCmZcLlOAAgxBssonUa4qqoglDBKGANKOWOWEJRSrVSaJoiaEiIEf+uNW75r12u14bDf67eXhq3J9MZodHZ8fBwsooeffRlF0WIRTCYTz3MrFX8yWZyeXBjUt27devvtB3fv3v3Zz36Wptlw2M2yxBhVr9eXlvqDpaXRaDydzsMwrFYbcZweH5/88pe/4Fz86Ee/8ejJ46PjU1koRlmv2636tf29/YeffXG8f4IalwY9z/VQmyiKHNsBCrNgcXJ4fHx04tjOnTfvrK2tj88m5SarcBEUWe46rtYyL7Isy9REFkVCxVKWZ3ESkzmsr69ubr7FGEuSdDaZUZsmeSRs7617b1HK9/eP2v3O+rV1IRgQY1AhUXEcf/LJJ4yzTqczHA7394/GlzOvblPGLG6nac6Z7db8yXSSRHG0CJ2KywWvtmuzyXQxX5w0jpqtVq1Wm0wmi8U8ikLBLduy19fXG43WfD7/x3/8R8YEABYyS/PIsiklvNno1KpKWNblxWjv1V6r1ej3l1ZXVzvtvlaolDYmM8a8KF6EYdhqtaMoUkoVRXFxcdFud+68dTdN84ODg4ODw1a741f9OI59v9JsNXr93trG6vrGWqXipmnsV+x2pzFc7t19cO/k5Pjs9CSIglaz4fsbw+Xu4cHh4eHxzz/6x+Fw/b13fvD22/e1xuPD00UQ1Wv1H37ww7293S++GO3sPOfCdDqNTz/9RZwGzXbNcZyta1vLK8tBEBZSXrtxDQk+e/5kMh4XeU6oPjrePz452KlWsixXskBt1tdWq5UKATIZj09PTwGQUtZoNPf3D/Zf7RMkg8FSv99rNBoAkMRhkYXT6fnlxXG1YW9cW7lxa/X4fG88O11EY8euLfV6a8PBW3feaDRbZ+eXFbfRqA26Lcex2xqdKN5zLNnv+s1m2xG65lON8SKQBkmcIWVs0O9W3AoYR28so6FCuIDUEj7vdRue77ZatWrNr9S9ZqMKzFAO/aUegk6SGAmGUTgajWybzubzL7/8klCWpPn5xahSqTYaTVlIwcmw31lbHhQZzmfF0eHpbL5QSn/wgw/a3eann3w0nY2SLC5y6Xluo+4bLN9cVJqlylDhqvPRfqHG0/FlOJrH8wgVVKoVv+JdTudBHD3e3iec+lW/vdTd2NpY31xdXlvKdR6E89HkIohmOgUBAnKYLeKn3+xQBdZ9p9ccVLs+JQwN0RpkYdK0kHkYZWj5zo03l6j1ThxGtus06g00ECdkND6K4mm/337zzqbWv91utdY3el6NrG51wF68eHEUJLPFJEtVAEwRpuM0IGhTYu3u7VFCBedv3L69tr527cbWw4cPz+IzYTFEQKOkUr5vu66d5gkAEkI5FwBE60IrjQYc26WECW5ZwgKDuSySOAUAYxlAkkRJMAtGo9FivmDAev2+63lxmo5GoyxNHWETNFRYb7993/O8MFiEgRtGQRLHSZIppaXMi1wraWzbAqBAKRpQSudZrgEYpcZoLgS3aMX1KCO5TIsi10ZTSpYGPUJIksZSFtqo6Xxy/foWEtzb3z85PWacKa0pY9roMI6YEMPl1nweECStVpMxlqXZyekpo1QZ+ezZkziJer3evftvHh/XXr3a/eLLzyrVysra8vJyr96sn56djkYXUqrhYNhq1c366tmNjRs3tq5tXVtdWQmjhes4juukafr00fPvvfv26vLadDENFvF8Mo/GqU0SKGg8loUEy7L0nDIhKqSlHJejc7J/EYw+dm3bsaxjcvz0m0eOZRVZWqlYWREYIWotbzFbTBdxkSnBRX+t/8adO47tXIYzu16t1WqNXuvV4av9g4Mnz56sr6/WSS0MZ0p3+/3+xubGp588fPj5F4Ol4cZGWhTm4PBIGdXsNIXNlCmCJJYgqDBBHBpKHM8PgtTyEyYcz63Xqp16veXYjfF4ZgxBYElSzObBy5eHi2l0fDQa9Idexf3Vp78KF/FkNBudjwhF2xPcosrk03Fgu3alXpEqlzoD0L1eO0/j6Xjk+qLXb7Vaze3tZ4yaWt1SUlEOtmVtbazevH1zHs329g9fnR1ledZq11vtdrNWC2aLnWd7WSjHFwHmECxiSlmwiIIo2jvcW7+20Wg1BRWCWlW/vrV2zbYdTsR8tKDABLeCUbjrHPh+dTJdaE0iZ3F2fqaVydNc2JZlWZwyDQpRcwaEIoJBo7TWShtATgmnzGZUMMIAgHEg1BjQ5egXyT8fOSMYMIBlSxi7k7kSAAAgAElEQVQltOxHBQADSIEwxijnDAjA1dRKSek4jkFDgNTrVSCAxlR8T0oZBEG5HJoA4cKiQAupKePs6lZFY8Cx3LJqiXKCqJWSUkpKSLXiCyEoJdoozjlnLMuvav0cx0WALM+BEgSiDRJKORPCstEY1MrjFiid51mcpZnMlZHAyGurFYAxqI3NLduyOKWoQaurui5gvNA61zo3hnNuMcaMthgVjDNKDRBjDCICIYQyxlh5dIx5DfONRlNWoMNr+Fu+KKeUU2YpfUUiS7rCgHynxAAhlNDSLwOAYK7oytWQGnUpmiAAcEYET/NcKY0Ilm1ZwqJMlKUIRhtCCOOMUfZaPDPlMFoCIiJBA1jSPWSAnBpLsHL9zpUI8Lo1UUqZZZkxxnXdLEtKu05pySCEGK3yLBNCcMEbjZpSJsuTclpUsrSSxJUwnXOOYAyavJBXHE5dLbZCQEMMtykT1mstCozUAMYY4EgMABKFVw2QFICUl3hZNkCRECDEIBgDWoFBQCQAQNAQ1CAJMciu/klXDi762tVY0hVCKKEGEBDQgMGScxIDBsqbAygFSoERoBTI1QlDRGMQjdEGwUB50hkDVmqUQOG73NLV6S3ph6GgAI1RUiuVF4bShAIqVVZaFqkAY/IsI5QAQa3Nle2McwOgDeZaISKllAtbaZoXhhLKCHCCKAs0BSNgCU4pTbOcW7blegqIRqI1GCDlNUW0RCWJkQyQE2CMFgjl3WXMd1KkgbJrQ2klZZ7laZpGcUwp9Ty31e74lYrtOJRxwiiljAlBGQOCtmVbgpPXjBcRy9aOUsc1aACQMe65rlJSKaW1IoQySstUGyFESimlVEpRxpjgTHDBOWOcUIbGGG0UAhoDgEiIMQjG2I4NBLI0y/IUCFZ937Xp6nLP9zzPE0pmRS4t4Q4H66ur16IwPDk5erW3m8SXs2kQBvFEzI1RcZwYYxzbyfPsm2++ubi40Frfu/fm/v5+lmXz+fzs7Ewrvftyb2/vIApjy3KGy8vtdqfRaI3H44cPvzw4PCiUWl1Zbbfavuttb29/+82j58+2AYEALoJ5Gqe2ZbmuoIwBJ41aLQiDKEmiXD5/+vT06KQotJJSEBqFYRInhV9Uq/7Kysrq2srK6hAIfvnNF1JLoMAFXwTz3T154+bNt+6+ubKysvP8xSJaXNtaMqDOzs4/+fRXQEm708qLnDFwPXsw7BGiF/NpXmRFIbXWo9FUcPEn//E/ZGlxcnT62cMvGeedbicMQoMaGApL1Gq1Xq8TzBZFUXgV93d+/OPV1ZW/+su/SrPU9/w4ShCBczGdjReLYD6fe17F8zzHsZBUleZRGHHOheVkaWYMOI4vuDMaTV682C2KQmtpjO50Ot1uv9ftzefzx48fWZZDCClF3DzPRqNL13Wr1frR0cnJ6Wmz2bh+47rrukab999/fxHMp7Ox41p5nrzc3c6LbLg8oNQ4Lm+2a/1Bx/Vsx7aXV/q337g+nUyfPtk2CqSa7+2NwyCdThey0Iu5ZzBdBIvZYswFOTs7+dWvssnkkjBjxWxra5NSenR02Gw2K35tMFzxXFdrFSzmnNFKxcuyZDadn5yc2MIiZUN3ksZxKqXa3d3f2XnRqNVqlQpnolFrh0Gwu7PXa/cp8mAWUuSg+enRhWc3t9Zu13wPNSZJnKYpY6LTXqpXq1XP9xwPdSUOMEtJw3d9t4oAlmVV/OpgaaWp24YqxyEEQxAJABVcVJrNIgNEojUWUskiPT+/jKOcUavfX+q0a/zy8rRS9Y1JHXfo+63BsJekYRAv0jSwbMuy2auDvRc7L549f35yehZFSRBEtuMxbgEQy7Ity9ZFrmVRKGNXKmBUlkwtjm/dvvXBB785nU1f7L44OjjjFnZanVan7Xk+IWz/4CRJM8owCOd+zVkabjgexNnk6GzXpEYXZnw5q6b1Pu17tZpmPLoc5amKi3CeyHmUHxyd+1VPowqj4OjogHLte1yprO5UOtUmJhiNk2yhebNq8UaW5iUE4YJyTrU2hQ6oKVzPHa7VGG3W6w2tjCxUq+189dU3J2cvvnlEer2lf/Hbb7/Y3nn05NOvnny8sdXglm507clllBSzMBvXWm6r3alX+zbzs1Q/ebzd7/bv3bmbZVmWpc+ePjs/O8uytOJ7pdKstdEqD8N5oZRSmjImpaKUcibqtUbZXKSkQoMVvyKEKCfBRZ5rpaMgPM5lMA+CICQEavX6jes3Go3Gzs6OxflSvyuEmM0ncRw0603O6WwyyrJUK+26DmM8y4owSLkQru/6vp9EWZIknFuu71WqtazIlSoQjAZJDAXKGCEGMckSpbRlC8u2pCriJOSCGzRJlgCBarW6vr5+fnE2m88pJRejyzAONzbXAUSRqyRNgnkkM+X5ttKykNn777+3tbk5urh8/ORr+bW8detmGIaLaDYaXdiBA0xW6rZlW6/2X+V5Sgg5vziihglif/Ab71Wr1YOjV2ejk7Pzc8u2et2ulJIJYXOHaMa04Ep4xF/rblRrFYKQYr6IF+k0hQb3mw2n1nCyUGUAKZ1FC+m7d374HiMwn42jaNHtNL//4E5eZOPR6OLyeG1znRD29Mk2pRQcEqn46PL0/GLcanW8TpN6VnAWG2a2rq8PhkuEwMHeWJ4VhSo8z0vSJAzDwYAwLsr/qwRnlVqtUHmWhUEUNTpD22cv9p9fTs8V5oZDUqjDo9FsNmvUm7duOY36km01gyAcXc6Pj86fPX0VRzFB1uv3NzY3loaDLz//+nDvcDYOXMexLTspIhXpQqscJXDfUVxpAUQzjlIlBgvb4cfH+weHw9XlVSCKCWi1fSGcWr3WbLdu3Lyxsrry+VcPiyLROg/D/MXLl3/zN3/3x//mX6+srh7vn8nUMGB21efMUVLXak0E5nvVPCviMNXSCGoJaslMF2kEhhRpjgoJUkIoZZxyrrQhRITC0QaU1FlWlJZZzlkpqlCCQBDAGFRaaa0RsITLFqOCEPYaHytt1NXuW0oZJZS+/iskUCLDkpwwSoCgMWXEhRLKOKOlKwkQjSFA8jyVUmqt0zRC1EpKwVkSJ5PJRGtNKXM9lzFOCNUGGLMoE4hEKaO1sSyXcQaEaFSAhhC8enth9DvQ77q2ZVlpmhqjCYBt2whYFAWlFAgYBEYp44IzgVprqbBQFAljVBNQxOgSxpYBBMYYIQxIGShhCKARy2ouRgkTGlFpU2gNgASBgRZXSgBDICXaAlKqB5SQEtlfkRUw5ju6QgAJKc1CFAgjlAHlV1kGLPWZq7zLd3N8QgiWrn14HckvMfTrqMWV8MEpsVheFFprNGUvE2eUX+kxiCXzKYUgAOBCcM4ZZ1pLpZUx+grRI5aXxZXjD6Fcqca54JwBgJQqz9OiUKWZp/x47b0pRQZTfkop1frKKUcZo4wholRKSgkAjDLORclvldJlKPVKlnhtdyt9aFcaSFmT9vqwYLmppgxzXMmAr2kVAClzQQbRlITo9dcBIsEcCw0I7DsWVvJvCkDoa4rOKGOMXwXtvxPK8OqpS5YDSPAqRQLfCSylcKCNRqPLF2ZXz07+/z7BX6tnUNJEBATQxmilCAXGKOcc0WijGSVG66zIAaD0N1251BhDAKNRKomIhFIhbINU6lI4NAQ1RUVQEzCW4JRxKSUwwSxLIpESc6kMEkIIo4QaA0qaIqOoOQVhWYowRYghVCujlRKs9LSBkoWSssjy2WxaLgH0PM8oHzGfzbhBVKYsC0DHdW3b5oJxuApgweur5Oqj5F2EQPkrsNcZoV8fziuX2NVRQyRAOROWZdu2EIIShtoYrZXSaIAgAiVFUaRJUqlWuOBSyiSNAbBaq1JGADCJ6XhMCKO240op4zTp97quW2nUO7Pp1+fnI8+rcM600WmaKWUQzdHRydn5udayWq32+71ut7u7uzdfBJVqZbGYU0LPTi8mk5ks1Gg0lQqLIqeUF7n67LOHSmvbsS/EZaPeYIzt7++PLkdFntu2xRgFg8FibgvBaf3ajRt+1Z8uZlopWUjGxGK6uDge1Zt113Fd1+VMIADnzHGdTrf71p23hstLYRx89e0XlapXqblexU2y6PjsOM1TZWSr22z3O6owQTTf3z/cfbn/cnev2Wp1ux2lpBCO6zqW4EEYHR+djMaX1Wr13r17g/5yUeg8yTutbq+1lGdqNJ4E4SwIQ85Zb9CxHRsQJ5PLiu83OzXXdbrd5mDQu337puPYvl/5h7//2XQ6EUJMZzOtsdVqeJ5vWTalZDFfpGmcZWmr3er2Oo5Nm81Gt9c5Pz89Ozs7P7/knFsWdxxbSp3EiWzIKIrOzy+0NrZtl8G5NE2fPntS8RvNZvO3fvO3zi4v5vPZyfFxvVHr93tr7ZU0S8bjieNavu8i6krF9X0nScM8TwjFZrN6dn56enpCGbSazVardfPmMiDxK9UwSCmViyCTUkZx9OzZqHTfLg2689n4ydNvOp1W1fcIIePxpNPpvPPO+77nMybyXFYqvm1ZrUadEjBGZ2mila5Wq6vDFUQ8PTmfjOdx9EgW8vL80mLOtc0bcRidnJykUT6bJEGQPbin4yAbj8cOb64sK9dqMnDTSOZqfHiym+nArvBq3avVKuEix8Ky287oPJYVZ2V5rVFtWsxOi8x16oMl0e4tj6bji9GlY1mC+ooxTpVWuJhmgI5j8zwFm3PUbDxapEnhOn4c7SeR4ZcXp1I1ODdxXEni6mQqongRhvMkcZFgnETfPH60s/Pi4GDfr9QqFR8I96sV36vajufYHqMszrMiy9IinU+mF2fjne2jRr3XrPV8p/Lwxeefffrw4my8uj5YWd74/jvvMMHH43Ga6zCMhWCLcNFsVm+/eX2w3EJMmSUdJgQRp6cXRSEJZV7FFzErSJ4rY5BQbtXrLSGci/PZdDqdLeZZknCGiU0I0evrK3fvvkmIqfheMoH9YmzZEQJYFrNt5rgcQRvUWkljCmVSwgiCDsKxJWzKmHDA9Wmhws+++PDNN964fv1aocfHZ9v7J4eSXB+udL2qzXg9L/LnO5EGr+J7W9c3GDhJWNiW22l1V4Yrn3/x+fb28+PjI0qJZQmwuTEawLiuneV5kkW249uWIISkSQoELGHVqtXSeIrGyLzQSjuWzS3bsR3UBjQCYhInURgppV3H9jxPKyXzIgwCZbQQ3CjNKbWFNRmNKIU8TbVWrmt3Ou0ojmezII5zSgljRGptADgXtmMzZhFgTCsDHIAYI7OiwAz7/W61VmGcSq05p4QSIXitXs2LghCo1WrVWm1ldeXajetffPHw8ePHQRTGaZKkSX/JAjBRnCBoytAoNZsmSivCcOva+v37d54+enx+cXJ4dMAtsCzheJwJiOL5y1dJq1ttd1rcwovRZDaboTE6w2atc/PWdc91xuPRxYtLqfRwOLjbfotSugjDWr1uWzar8mvL13u13sbmRrPRFIKdnZ29ePFyZ3t72d9Y7q5EUdIVmlG70+6maeS64v4bdykxl5en5xdHlYrb7Tb3DvZOz4+ePH/U6NQHw5XB5iDLikUY/eTvf5oXinG7FsylRf12rUBZa1ZbmyvVij+dTqazUa/Tc1ybcdbutDe3tlrttrCsQutGq+lV/eW1lf2D3UIpr+I7nsstYIK7vi+NmEzC2avT0WRWFNnW1vW1lTearQ6n+eVZ8GL78OXLV8EitSynWW+ura4vD5b9is8FM2CUVrYrOCPzxcwSlu04nusIx2IcABSAQpCLIPJdZ219GEazvf0dNIXnW7dvX1teXrIdt1Zv9Jf6nu+mRXpxcZKmi16/Uqg0joJnz59/8MH7S/1+s90W4HiWbxF3cjmdTwPfrzAmoiSN0jBNcgpcK8yTIlzEFb/iCCeT2Xwyz+J8MFgCAVEcXakhhlLKKWEAVEpjjKYUSWlvoYYQA4AIVwNNAEqAEyIocAQGCNpIo6XSEgEBCWOMccpKukIAoJyW0tfAlQLQEksBEkII5+U8lyCAa9ucc61VkWdKSc4Io2CMzpI8DMP5fMooE5ZFr4I0lDJBiaFUGqTGgDGYF5JQTjnL8wwI2raglBHK8kIqVRhtLMGN0VmW5XkGaBhjeZYSQiiFq6Q7gHwNf4kB0KgzaTHhui6zLaDEIChVFFoaQMYZY1RQikphoRlAWa9CEAAoZWXbMKLBspbcgCqPBuW8BGBXXpTXXi6DiFju5tN4BZcRACmUGW9CKQFCKOOE2yUYvkJuVymHK3RWIlot1ZXb5QpLl/ajf561MEABGGijjdGoEREoEEoYK8MXQEuYbYxRWmujuBCUM8qY1FIaDRTJ63U6FAkrH3/FYAyllHNRVpYppYsiV0oBENu2LEsQQqVUUuYAhHPhOBYh1BiT5xmhlDHCGKFXvFRrpaWSWukrAkUIAOjX3x0AMQiIqEtdAsG8LudiQBmUsBZe415zdeAJUMDX0sh3JIC+ljrAGHN1EQMBAhpUGeC6+gJyxc2v4g/lIymlhF3RQvw1ryhTFeVPgJKUQmlsem32w6uIERooiWYZxC/zXqS8Cct6hqvnJgAEKUFCCEMEpVWZ4eeWVUpHBlEbo4zC13yoZLycMVL2nxlTvoJiGaWCMm6MNkYRo7XK0ShOCWpKKUMAJYnJKFAhNeRSa4MEkBICWoEsdJ5R1IwAs2ykXDMOjGtttFJgW5wzggioGNGOTQU3jCqLG9cmrkONzhAZYdRoJaXMi1zpNMs4I4QiUoPk1/T6ddrniu9SQqk2Js8KxhhjnHFWssRClgEqU/4xZUyDMYCUUUaurlLQiMYQBEoYI4xzkud5FEWp7wuLG9RplhnALHK5xQmjUksEoEz41SYiTfPi7OQCwTiOHSziPFfVSo0yAoR4nk8AsjxdLALOKeO03Nx9dnamjXFdh3MmhOBcZHlBCROCHh2d7uy8vLi8sISVpFkcJ5QxNHB6cirzvOL5QRimacI5VVJyy/Y8F7Q2Ssdxwii1OM/SNAnTLM5dj3LKbQFGqlqnur6+Xqs1jDFBuABERP185/n2i2dBsDg8PLZd0e41u712IbPJdHR6eqoeSyZYtVIX3EENz3aenZ1edPqdleWVdrsdhgGjxLJEURSjy9H29k6WJffu3fvN3/jNyXi+s/Py0TefDZfi4fLKzevXOaMvdl/YNgWChUxdT8iimEwuarWNRrPiOu7Z2VGex91uw3W9QhaFSoHoWqNZqboEmBBCSk0pdRz3cnRxcX5Rq9W2Nq8/eHD/2bMnSRKfn12ORpM4Smxhc8EsSzi2s1gsFvN5nuXVWnV9bW331as0TQTnlBApVRhFa6vecLBy/fqN3b3dp8+ePX32pDrzszxVKk/zlHN+eXlZb1T6va5l8SSJnj57HEUBoUCpOjs/3t/fzfJsMOgbWLcsEIJxkbx1Z724udp57u/uHl5cjKU0ruO6ru84TqXC7TGxbFGp+K126/T0jAB74/ZbnluhlBW2EsISlPhe1bY5oqn4VXvFXVoa+I6fphkBS0sTBfHZ6RkgNGoN165enk0uzyYrKysyZ2fHu+E8DdwkXKRnp5eo7Ho139l+9vjZt9w1lk/8uhjWlsIgPj4+aTe7vOcx4qiCyYIR9IvcMoVQyDh1qz4Ix0Y8jyO712pQCBdTbnQch8F4PF1d6dTbyxRqFCqu466v3kziVCl1dn4WBAvOBRMWo8wUMpnNR0k2U7owqJTJxtPxq/1Xh8dHcZL2+z3b8SkVSiGn3GhM4tS1Kr5bkWlW6FhJ02l3QduXZ4kq4Mm3zw/2ztIil4VhlGWpnM/iJM4Rsulk7tgepQIAV1f6nX690azXm1WjqeOxqmd1Oq3bDzbTNJvNg9k8Tk8jxVLOBKE2Y9aNGzf6/eHl+eirr76ZjcN2rQdGGZU7ltWrrW8uvRUGCzCIiXc+C4FF1Xq10awKJqIwRygAFBdUK0xUZllCa5Nlmef5RV6cnpycXpwmeTRbjEbTWi+qrqy3mbPmtwq/Tpml/Hql02varjuZzr9+ePRsZ0cWWPdbnlPr9buOcEej0XQ61Uq3Wq0gWGRZYlAaNJQSwakx0hhtW4JxLqRGY5RSaEwUR4UsijyPk1gVMgwWeZYCQBJHSipKwbZcKWUcx4IzNGY6mjx99KTZbHDGkyQJg0W9Xqt4fq3iS6lsi3W7nbWNVcexLce+vLxEgCiOCKEaTbwIKOW2a3MhZCHTOEIwlAHnROVaG825AEIsy9rYWgcwBo3nuYwzrTtHR0dFkXsVLwgWh0eHlVo1yTJp9HgycVwXKH305IlSihLGuag0PM9xL48naZAZkEdH+7ZNLy5PGcf+UqfXb9u2SDM3TYPxpIiTZHV9+f7bd6RWf/vTv5suJtxissjn8ezbp19vbW31lrpEgG05w6Xh0tLQaLO/tz8crlQr1WAWrvfW8qzodbvdTtfzvaPDwyV/eVhd+eGdH3mev73zYmtj0Gq1LctK0xCJNJmcR5PJ6NziNC/i7ZdPnz57uru3ezk9/9XDXw2WVwfDlWa/TV3nZx9/Sijv9/vxfGT2SK4zqlTT92tVN8vJbDY9ODzo9/r9ft/zvVa7vbQ0MBpG48kiTGr1epXVASCKoywvGp2m0gY13n7zzSiNzi/P/unnH+3tnUaxvPXG1vr6jbfe+l6WpQcHh4cHZy93D84vxt1Od7A06HZ6lrAQTJJGs8U0yxOnwpkFRmupi5W1YX+ppwguwiBOozhWBJRlcSJIt9u5ce3aYNh3PTtOwtWV4XBpIKUOwqgoVK/fuxxf7uw8H48uLIutra2fXZz7Nf/+gzuC89OTi+OTs6XWsFHpUM3I/8fWez1JlqX3Ycdfnz4ry/tqP90zO4PZmdmZ2QUFUQC0oEAiglIopGVQ4n+jCD3pQXxCgAiJIhQQRIkMmAXXYM1Mj2kz7aq6ustXZVb6681xerhZvUNQ+Vgm895zz735/b7vZxBWWo9GE86FFBJDoiWYTgN/HIhcddrztUqNYCJSwS2BJZGFyLM8LRKIoVSKc0kJY9RkhqmVUFIoJTGCAAFZFACqsr2pFJip6IGCQAKNtZ4RwZXiQvKyj0wpwYRghGf0GgAxxhACXkhCEaWUYFbqKRDEmGCtCdKoNMMquVtCiCLPlZIYAUKwVioMgyRJNNCO51imDSHinGuADGZCiDSABFKEMAA4yTINEMaEMaOs9A3DpJRIIbgotJKMEACUFIIQDADGCPE8pxR7jlsKXgkueUdSCEExZYwialDMGDMURVxLJRWGGGONEEAYYoQA1JRRQg0MANEIa6ilVEIpocrzpAhJDQUAAkBIIMAIzKZPAJZWUeXNrKRUCiEMcWlPBa8SxYECM7l2GQgICMCsVFhcke8QBLM30TOOGQBSSY2ucE4poHjTz5/ZBkgAFEAKYQ211lLLQiqpNICEMIopQgBqCAAklHIB0pwDxAGQCiINBcQaUoQpBAhKrrRQQigCMUblYIDM5h5XyhkIAWPUMEzGKEKIc8EYMQxaFpplWqjWmlICkEYYUorL04FCYYyZQYTgXAgpNS61gFzPxidgNlyiV7MPPXOI0kgBpAECEF916aUUWksANYKAIAQxKoHDG2whNZDlCEaVyz3ToJiQoBLhXP0lKtlmAAClrtZ1poYH4I1ypYRCuuQaAqUARpRhoZRUWpeTNwiveG6zOY0GQAqupAQAlBMUNfPAgrO6HQKkIZJIc0AQgQAWAgIEIYYKaIQgxEgpgRA0sFEKeRAC5fSKlMMCBX4zdir9HhCUAmgEEIRcKwUkoxhhgLDGlHGpC6kIQQbEpqJliJISUgENAUSYYaAxggBhARAHCDGsFBRIU4YRhFpKggGZhclyQkCR51kWK8DDKDZNq1qvM2YYlq2BhQmFEMqiIBpgPaNcav2twy0HVQgCAAQCGgMENQISag2hRhggiDVAJcsfYYQQkkDNSGmCa6m0BAgABCDFGEONocZAIwyhQSlUSHEAATKwghpDCbUGCkDNmWFRyi7OzyBmXqW+u7vHebG1vVmt1ppxPBoNheQYQ8s28yKPosg0DcOgBmKO40AIz87OFhfmPM8FEAgpB4PBZDoNo4hz1e0NoiiK48hybEIZYQYCgGBiWdagPzjPz0r1bHnWWss8z8pNWhTF06dPMCWF4HGY8ZzLQlQqXqvRNAxzZ2fn3r17S0vLQoiL7kWcxGfnp19+eT8IgzRLsqKoNz27aiws32aMNCc1DRXGOE7j/f1X1Wrjex99ShjBDO9c375z5069Vv/6q6+zNAYAZGmaZZlWimAiuOye93Z3Xx68PpRCdbvdJMk2Njdq1UrFcyACcRL5/gRBSQip1Su1utdoVmu1mhDF1B+ura5rreM03dxaTeKEUubabppm5+fnGFMIVRQHZdaqaZrLy8tv3bmTJMnR4ev+sC+EAgBJqRijCKIiLyhmnuesr2/cunmjXq///Oc/Pzw8nEymSZxghAnChmEgBCeTceD7eZ4xSqeTSRhMw9B3XRthcNnrjsc4TWIuMgCVYTHLMh3Xmk5GQgjTMiglBMMsDVnFKLjw/WRhod1o1Ld2lqbBaDIdSMUNw65WrVqt3mpXOwvNs7NTCKHBDEZZGETfPH66urK+uLjU6Sz2ur2LQQ9B6bomo8S0rHrdWVlePTo8kkLduX07TfJe93I0nAR+cBH2pmM/iiIMyfu/9dF04iOAAj/CkFQqtdXldcbMrx/d3z94FkTDTrXV6bSbczVI1eCif3J2svGDnfW19fnWvOIYKTYehYWFLYYBoBJCTRBCDoHcZFmeQZ5GkxFo1udqblPkFddeNmgbKlMJ03aqt2/NTafTfr9nWk7FrRI/8p2KCaFX8DQIpPY5xBphkGbo/Pzk4GAvzYt6o729c23v5cHZ2WXop5NxIIRqN+a++92Prq3fnK/P7798sXsxWFubc+z5ojC/vP90Ou3PL0FCKSYUIToaTaf+oxfPdxFBhOJmq4UJynm2tbVy7cbmQmcOAX6gv1MAACAASURBVD4cjg/2j2zbFBx894Pr1Vo1jpOf/90vp5PxeDis11uNSrPdWvruu++vrGzsvdiLpzHkynUsKbjgmWEYjFgnhxeHh0f1Wv3jTz9uMkxMbDuW0kVeJHEUEQZd12xU60qKIAqyuNBKI2RliRoMJ0+f7Z+dnaZZ3Gq3KvW2W21QinLFoyJClBNGWnONMEirDfaH//h3KP78737y5PHTbzZXttaWNp4ePlleXLt98+6nn9RPT0+ePX8ihEgShQlGAAEIcsEVAAjhOE0INSihrutKpYTkYRTIGVNWAQIzngotEEIaKkgAgshybZIXeZ6bhoERElwyQpeXlj746MOzi9PJdPz2228rLfv9y8PjoyxPbce8e+8thOCL3RdznTlM8GgyrngVx3YDP5pOgjiKPYwdy3RNW2rJeZ4VCQDQNM1mqx76UZqkb927hRAoRO5VXdNkAOg0D4Mw0EC9PNjbO9jN87wz36nUq+LsbDQNojRvtup5nvpT37JMlckkiQ2X1JntT/zJeHz0Gp0dn3ieu768hJXMk1zwvN2qKiWC0/55t7u2s3rnrbv3hkMBQb/f12iaJ9neyX4OikLnJjMdz7IdI5iOsijLgqRw0jBRpwdnSmrPrS5Ul1Su+8MRA/ZH7338T/7gj6bTydnFBcW05nkYgt3n37Q79c5CM0pG42l3EvRs10jzZDDudwfnYRIgRiZhEB28Pjg9X9/YrnjV+YV2GMVZEa+tb2opHn3z9fr8YsNzXNeVQgoulQJxlPUvJ1koRpfTPBWEMq2gkrDV7MzPz1er1Wq1kfFcKbSwuNyYq/b656/v/+r+l19PgqkEChHcWegsLHVszwoi3w/9aTQVips2a7QqOzc2Op35J988UaBoNZsKCsyA41mCZ1Iqx6OVql1tVCGjmchH06EoMs82a9VGzfOqngs0sa2aa9eRhlIKqKFjmf40TKJYN5U/mp4fn7qm25prbu1supZLGF1orBBlRZOsfzYygTdX081G02KuZTi9Xj/PC9M0m24TEzy8HI0uR0LyxcUFJVWSxLZpr91d9xz3wYMHo8kQQWgZNkRICFm2XCnGEABCkGEQBIECinMCoJqVhmXlqxEASAOkJdQaSKmE4FwAiGY8DFqajGKidakDmOnIbRsRQsoJy1Vbd2bmU5L1lQZaYw2gkJIyRillFOdZHsdxnORSambY1VrTth0pVJblGkDb9gCECkCCKKEMIYLjWGlQdvSFKOIonvmYIUAxAEgxRgXnCihKTa1LSQ4gGGFsUALLXiyEEGitpGSEMsK0VAggCFEhcqElAtAyTItAbNDSN0tpAYWCSiOIMMQYIClESV+ateBLAQLUEAOIEcAl7eg3/CUFtJJaCqmhpISUcd1KK6AVBBBcpdeXVS8mCBOKGQEzMzZNCMEYiaIsgNUVYpEIIqA1KolwGpbqF1Cy/7WCQCOIMAaEIgDL5jsoUCGFRAAyahjUwAjDK9CpOcRKliQcSLDGGAENEYIIKaCVEgQSyijGhCCEEQYQKK1LU4Wy0sQYS6WjKLZt23Vtw5ipC4QQnBdpKhzbKdUsUskSZSkgS8lDKfjHCGpMCNaYEKVUUaiS9gURKvvvpcS/lEhoDRBEDOGSi1geT5kiqqTQQEIIJMIAQYRndl565t9VeqYpVYbcIAS+xRwrfw30lfHaDBkqoEotP7oyDQNKKwhAaZGlpJgxw7TSCECChVKyZCIBjUvHXEoYowACBBFCSAOp1BsumpZa6XIIVtoPIIjLWRAAGiAAoQYQQAQAVFIprYDSXEiAIYWYIAohhEiX5RomWJfkvxITay2EFAAABIUotFaMIF4qlxAiEFBMCDEVkEAWnAsAtUaopEqKgkOgEECIIoIQhlhDKKRSUiMFSz9tLbWCWnCJgEYUI0Itxy3xJGMMYlSUvn9aFUUOBAQAUEOT8rkz8yEo6VxX645mzmBaq5L2ZxqstJeTUpUIkRBcklC1BkpwPoP8EAANFQAAMIIxwhgjDKCWWitRcKWBogYGQCkIMMNYIwQ1xFAjACDAiFi2ZdounkzSLOKTPIjGWqu8SAiDzMQ5TyAEGJAoCjnPCcGVire8vLixuXFt51pepI8fP16YX2w2mxjjZ8+eHx2emJanFBiPJ2XeJcK4UqlBCKbT6VyrbVlWnmcGMwjGGCKCMCMEaFDkRTYz7DYbtep4POUFNw3TMQyLsTTNHMNdWlhaWV6uNxucizAMFVAAglqzJqG4nCw0RSMvsmk41kBIwE2H1WoVy6MKijhOc87nFxZXVzZ2dnbu3/9SA72w0KEUj8b9k5MDg9FWs/Hk2dMwCtqtdpqmg8Hw3/yb/zNN0ihM4ji9efP29Ws7SyvL08l4PBhFUeBW3PWVtSxPi6IoGwKUwla7yihzHGdza7Nea0AI17fWv7z/5ZdffGUappY6y7KPv/cxQvjf/j//HgDRaFe4KH79+S+G497HH3/8yacfUoP9+G/+5vnz56PRUAguOM/z4ubNG++99+6nn3y6uLgghShSIXLV744glLZtV9xq5PtnSgWB7/tTniehP3ZsZ2FxcWtni4vi8rInCiALPhkFQTiljCwudjorS4yRx48fplkCEDAoHbvmcDhstbzOfHNhfl4IMfWncRw2m3XOxenJuWkx02K2zSa+P52M0zSNoyiOY61AtVr3HO/69evXrl0zDXt4edntXdiWoaFrWSROYz/w4ySI4/ja9rU/+Ee/9/WXD8bjAcbSsoggIggmlWptbXWjVm90OkvVauunP/mJH/Tevjdfb85XKt7ZZe8mvHlN76yvLweJf9E9PT07IBTe2r5+a3tnbWmREUNLjBQlCDkWpgTGSYIoQ4hO/eH5xfmrg1ejUReBvFk1b2y/tby4mOfZy1eHL14c173O8nKtVnEgQI36fKPeyYsUQ0wuBgPM8ObWimkx2zYqlcrcfLNer0RJkPHg5Wu9Nr/MFf7mybPuxbjXDS7PEgg0o0in02++eD44GodBOPLH42Dy6mBYrdQazTZ17Qqjbq2WpHEuBbUsBhQAKooSxkil6jqW4VUdymCt4mAlszBkDC80ln/0X/+L8Sg4Px/8+f/2M6/qtlq1o90uk9bb198ejSYecd65cXfOa5gK1W33B9/78D///vfmF9uWbQbh5I//+I+f7z0tMj4YTBAkXz9+/Pt/8A/f/a17nmf1euPReGjbBgEG1pZFG8iEFFUwwWmajsbjvf2XB0eHZ+eD/iCQipsW0LBqV1YpIwt222ksnJ0+p4S023PTyV4YBsjLPv7+5uK89+d/9vnp+eHrvcMokAw9/fxXj//wD/9xtdJOMwEx04gEYWyY1LBMZjmZH6VJVm04AMKsyDnPi6IoBK/Wq1Wvyhid+tMkTgRSCiioESKAZzzjqrOwoG1bcGFQ5tpurVr70Y9+9OkPvscs8uOf/Hj3pVjfWltaWsrz/E/+9F/5Z4EJraXVNcezwyweDgfAH5smNS1imAhMea1qL893FjqL/jQ8Ojhuz7ULyU/OQ8Nkrue259q2Y6Vpcn5xkqZJwfNmq76zs3X9xnbGw2rTqddr1XotK4r9V68Hw8F0Gigo2vOt1bW1Tz795PDg9V//1V9yyRljjUozmoZJlioOVaYZMNYWVtqtuus6ZxdHYTRJsjiIwjBJGNMHhweNTnv72lvbN+5J4v7VX//NJB0IIbfXVzLNP3v4ucecd966d+/2ze5Jt3dy+nr3kBWoYtXO905Nwxae/OXpZ3GaFqLY2N6Y+MHe4atCZgijhfX5lIdHZ5ePnn51B12fW7ZNzyhGfm90aBdm97L3bPfFYBgLAWzHciyHUifLis9+9WUUJYZhWLbpWMZCuyq50GmwurSwvbW1vX3t9PC0VV/4J//on8415i3T6V70kTaX5jcwJmEY+UEYTEJKWZwkZ6cXo+mg0nQODk72D+Xrg1dfPvxi9/XzWsuozwNIYWuJATM7Hx1ARoAl+343lRFimjng6Gzv+ctHh69PtJSOZUgBvBqVhXTtilYwCpMkz8+73cF4jDAyDSvyfYtZrtu4fu0mAmDYuxwNQgpsz/VqXlMU/NWr171eT3Cx0F6AElXt+jt3311dW+vMzTWcThRGlvL4FAANGm7HxI4/CU8OzrI0hxDdvHlzPB4/ffrUSzzLsghjvfOuUnJjZX1+aZ5RNrgcNJtNz/Muel2IkZx5MCigONBAKy24lJIjhGzDiaIojELTNDE2yrIWQlxSbtTMzbckemlIEMZIA1JWEmWfnBDyRg5Q2vgURVFmrpS1+Bs2xwzOIAQAxJhmOZ9Mp41Gw6tUpRQXvcHpycn6+objViAEUuM016Zpu8wrC2U0S0IhGgCpgW25ZVUDAaQIkwr1PBchFIVBoQBE0HUqCEGglWEwjBDQb3TOyjJNoFUQBF6lUnFdBJGUQkiOATBMahrGcDJRADiexyWXSmqgJ5PpdDrJk6Ks9ZVSEMxSU0rQgCBGCEEFuRASKGIQBCBQ8ArFlfQupIEGBAACAABFUUiuGKNScCWhaRhC8pKxJqXknHueR4lBNLVNEyEYRXHNq1mWcXHRgxpZjCkFpBRKCYARodg0DSmVVroEkgCAJEmUUgBCRgk1KGUkioI8L7TWGAqtQUlcUhpIAAjGhFAupEQYMVIUXOScJ8XMJAADQiAl1MQmmq0llOqNdS/UM/0IAlCXNm6WZVuWxZiBMc7zPAyjUu1NKVNS5VkutSrl7yIWhBCMDVFIrbWGIk1ThIjruDwXBZcFx0VRaK1N0wQaaAAxJgACIUSaSMNglVq9yBIuJEL6CjQSjRFAFACpNRAzRQuSCqkr/EAIARDkueBcAABd11UaCMFTKWCZKXQ1MmGMIYQhBEIJBRQlRHJZ5JmUAkKICSn1KhpAKbjWutR0Kak1L6QEJf7AGBPMlIQSIgFRmmYAaNu2MWFXQ7OryYq6mqygEqhAQAmzmBJSKYWoUbKeAABCcs4LCKAWSkhpMFNpHSeRUopRVqvXIEBQSykFJZhizHkspQAIJUmulFamKSXNCzWaltjSKJTMsizN8lqtYRqmBjAVuYaYGIZlGgihIs+UEApojClGgCFVEkGxhTFBCEJggXJyG8YcAGq6dQCAlCLn3HTrWmkugGUxyhghZMZVREBJKaUGEl2x5jCEAJVW6EArpaTWEAJKqYZKlxNECMt9DvQM70EACEQAlkxUoMpnmAZSaq2UKLNtkQYIAog00EpLQgl1LN/3C8Ftz9FACyHiJOmNRxrCuU5nYaVDDYYN8fr161/d/ymEwHHsd957q395OR1PWtVmGIZFkd97++7tW7fWVtcHg/7J0en+3mstoVbQ87zJOICQ/PCHP3z69Pnf/vhvtZaVijc3NxcEAaH0zq2bd27fJoQ8e/ZsMp740+loNFpaWpqbm9vb29MQ1JuNyWQipAjjGABAMUUSGdTAlGBJTWLKXB6+Pv7mm6dBHDZaTYBAkiffefedheX59z54r9VuKsC/efro9OI4iv1HTx/cvLmzubUZJn6cpP3+eGvjmh/Ef/In/+r8/NyxLSGyX/zip4cHB9VKBUN3PBowSqAGg/7o3t17tm2fnZ1FUVIIsbC4+On3v//BBx8eHx9HQTjsDauet9ReurFzrTfo5UXKTDrXac0vdK7duMYMCiGEBCR5RAjd2FqtNyq379z41S8/Gw5G8wudNE0EF0tLnbTIAIFurZpn2e7Bs+Pu4dbG5s2bt6hJt6/vLGcrcRhPJ9Pu+YVpuILDVy+PtIBzrdba0ib6Ht1au7b3/IWQYm5+jlq00aqvb6wLIY6PT3ie/tb773//+z/Ic/7g4YOD/aPF9gomWGkpCyyUmA4L9/Zcp9M6Ox5edM+TKKIuc8xWza3t7+09/PoFoWBtbQNjetnrb6xvVmuNdnvu7t17KyurDx8+xgitLC2/c+9tKeV4PPV9vyj4aNjvX3Yb9Vqz3rhxY7sQ2f/0P/8vGsSbm23LNC2Dpbnh2jYzlUbx+x/deevu5tnp9woup5Pgm0dPgmnsOtXbd28nSXF81o0LCQGmVi1KpVUh127fvvPeO1LkJ8eHxWRY5Bwp1HRr653laDDcHY+TJFleWm402qZpM5YSs1ptGoioXEQXg1OA8rWNitYjnmvDcpJMxql2nMb2tlOtjvf3DgxrUqu1HdvTACulDGYCiMidO29tb6/NzTdXVjqdTt3z2GX/4tmzJ0JyrfTKyuqz3f3+MCg4vHP73Z0d+/nT/UF3FE0TVYD9F6/2n7ys1Bq54kGWuBXkVYjjVm13ko0nvf6laRqUsjzPTcuxLJYmcVGkSZL404kG3LLYZNTXmr/77tsVz86SdHf31XAYj0ZRv5ucHvUZgxubK+3NZrXizbUXFhZWlpfW/+L/+rf7+6+3t7ePjl/3Lk9bnfrm9urK6vIHH96dm68+fPTsoj/iedYi4P6X91/sPmUUD4eDPM8WFxcbzbplWUEQlF1JwzLSPOv3+9SgmGLPrWgARtPpsxf7x2cXP/35r5ZWljoLjUrVGg+Gy4t1As1GrZ4E/tMnD27duPfed3eyJBz11LinvvxsbzoUURTt7b4kjBJixlGaJKnj2QDqLMnH/ch0rWa7aVp2GbfCGKGM4TzTWqdZJrXUABBGGaOEEK1BFMaEUduih0eHRVogjd5/77fazZY/8V+93gdY2p7x4sWz57vPXh283Nm5trK6mubJytryjVs3dvd3X73av3//c4IhIQhRpIGOomgwHHp2pepUwyDwJ36W5BazTGyZlhVGMUQpAKDdbnOen52e+H5UFAWXueMa9abbmW/bruV6TpxmE386Gg8xwasbq612pyhklhZfffXg8vKCi5xiIjgPw9BzXZvZYzRyXbtZrzRqy61GTariyZP7R2fnUcoNWyMG3SrqXp4+fMzqc5044xM/mptfEErFkY9MVqSxhODm3Rsb28tZ4fd6h0rnn3zy3tbqNdeozdU7lum5Tk1okGRZUiRc5dTCzMWPn30tFZ9fvmZbNdsj4+k5odoPB9SpDUa94/Oj77z3Tk3UMCFCQamhwexKpYEQGw0vhAAAoCROTWZoqR988SUCwDbtO7du3711TwswmQTdbh9opPIhUJPDo2Mtged6qytrlmWFUWgwwou0f3Q2GfUVyF235Xp2LtJCpLbLlpbn7CoqQAKwvnXv2s7Ohtb6X//rP3348DHQyK0Yju1Uaw7BCCFFKXRrlflO62D/PE5Sg7B6qwY1iaOse3FZCJGLolKtuo4DNF6cX/mt73y0srjA04Jpc3jp98/GjNB2o9lqNteWN2zmxlHUrLTYqlFz61tbW/MLC9VaVaQ6iZP5zsKgPxqPxxZxGpVWvV7LE17kQilVRo91Oh0IoWEY1WqVIgIQWVtek1JOx9M8zweDwXA4jOO405lfWV4dDAYXF93h5WmlWqGExmlSatyTOHEcu1FrpnmhpAYalpErukz6/o044j99Xem9v8U6+ns/EWKWjFES+iklGBOEMIRQ6QIA2Gw2CSFxkhBMXLe6tLzuVeqmZRNCLcuk1CCEzVAKnCEWAGBpUqWupLiiyBEAhNI8yyUvbMtaWlx0HKco8jSJOeedTgdBlKWpEDzL0tL6FiGECA3jeOr7WZpSgg2DQggQhoSSeqNZFPz169cQwkajce3atfXljTTNBoNBwXMhlRBiljtzVWLimYb+yp5ICf0fWeD+/ewOAADnvOw6CyGUUoSQcvjguh5jtJxRmIZRdZ16vQ4h7Ha7o9FoOg5vXLuJMS6DNaWUGOPyagohKq5VBiyWwwfGbNM0bdsuigJABREyDZtzMSuFIaKUIVTKSPKygmdqpoZ/Y1w2I57NFOVaa80YNQxSOi7rb+FApaSSQklV5idiXKoLwPx8GwCQpqlSCiFEKY2CkFI6N9/x/SDL8mqtVhoT5zn3PLdebyqtfT+4vLxstzulG3IUJ3nBEcKXl73BYEgJMy2TMpZnhdYaQWBaDgQKIo1minWlpFZKayBnVltXgTYaKCkl5pLQstilAORKKQCI1oIXwp9OHcfudDqGYRCMZ8wxKYUQlAGlFC8K07WqjKVZRjA2LYvzYjqZdrvdlZWVZrNJKS2LlUa9lURxEiduxSsd8yeTSVEIANDc3IJt21KKvOClOF5joAEgV6qkN8wxhJDWWogCYAxKCweMywsHNYAIUEpmA0wpIYAVtw6hRghhSKrVqmVZURxhCCnFjldFGDHDkEokSTIaji3LZMwghHieNzuePE/TLIoSpRXFtD7fQgiVO0QpZRh2kiS8KAgzCYBE/eZQ0ZWyqtzSSqnS8kBrLVUOgAQAaSCl1HGc4YxTRsp/UFIRiBDA4MpKYSbK+hadsSTilYcxWx86I4uV4vvf0B+FkrK0/pppwma3HgZXYqiZSIlrnRV5xHMuOKXErlS0VkHo9wb93mUvjMJOZw5iFMUJxohzblm00+m4rptlmWGwer3uOI5lWUIIfxo9f753dtKN4/jy8tKfRudnPclBp9MxmWvNeRgSnhdpms4eXEIAACaTyfn5+fnZWafTabfbBBODMQghISTLstmDVCuAIEIYUwI0RAqayIz8SAhRqzfzpDg9OvXjYGtn+/d//4drW+un56d/9eO/PDw5EpDvXNtWQBWS15u1heU2wvrg8FXvsieVcJ1qtVq/OJucHJ9qBbMkabfaW5ub77///vLSYr1S2X/58uHDb0Yj/71377aaLSmUUgBjury8GgQJxvzWrVt37tzxPO8v/uIvHnzxFeBg0PMJ7NXcyr3v3K02KtNwHMZ+ksRxEk38fOpPfT8srYwooWmSBVOfF8VHH374o//+n/3iZ784ODjcub4jkR770yfPn8RJUdL4dvdffvPk6ebG1uLCUrvdMY3QNKxGrSGlODg4LPJiOpk2643FhYV6tX5xdh6GEYDAtm1qYJ4XL/f2GGOCFzs7O0CDFy92HdurevW3737n8ePHURy5nlPx6rZtMoP83c9+MRhchknoOGatXjENu9ftv3j+nFnYMDAgNI54u13/7vvXqtWq1ooXIoqiyWS6sbGeZXkURWmSTSbTbrebpqlpWs1mq1atKMkfPvq6EPnEH96+Pd/rn0+m49W7d13HyvPM8xwN+P7BXhrHBjXW1zYH/RHnxu//8HdrlTZB7OuvvhkOfLdS/aM/+qdFocIw+eM//d8vuqdezazVvdXVxY8+/GBpadmk+Dtv3cmzOPTHEaGUIF7kWRQFEI6ltJ0hxGw8DR23YnvVJC/G42A0ngBAWq25hblFAOh0GhcFcB13eWmt4rVcu+I61asyABWFQkiTerO5vrm1tbHUalRch0qVKYnSTI7H48F4OhrFSazTVMWp+PLLx6JAgR9TxBy3YlDTxAZFuOAFUpQ6hlv1bNuSipuW6Th2nuWtZtPzvDRNiyLnPMMI5QUpiixJ8qLgGsj+pX90MPJHU8pQmqYnxxfMqK6tXv/v/tt/Tik8Pn31t3/7lw+/flSvVaXQjfrcjetv7e+/Oj45/uqrL/wgSLMUG+g7711j1rvfefc7TpUMpufDMb3sjXv9w8nEwdiEAEMIMIZBcLK+CdbXPMepjafD87OTi14/TSNMJDOZYRmWbQolsjzL8iItimkYvHx9SAhmFM01WXJzba7VxqQoCjEYDIrN2GrNzS94BtFzDe/eW+9+8+Dwlz998PDRl4QYlBKDWRooLjLDoIghTQrKiG2bju2kWRJFafklJJREGFOGTWojTXJYSCEQYa7jri1tRkE4uOwjjVzbrVaqo9FoNBhEQQSRZgb84X/1u4PRxe7LZw8ffjOdBkLxzlx74k9/+tP/8Lu/93ubm2u1mstFEQbh2ekpz4ssL6TSw8kkCJKq18CaWE7tvDcoRJakCaGIGiTJMgCBEEWSZgoITEEUiTiWGJHNzQ1C8eXg8uLi/PyiK2UxnaZRnDYabUKo1sXR4WHgTwhAUOksTqNx9gf/7L+8eeN69+y8YtuuY1MCgmA8vLhEllxarzpVz6t6iNJC6YPjsyiZ3v/i18NxEMa5aVjVWm1tdRNDTQltzzWu39ra3FixMb75zgaRaK6xOOkHr84vglA0YEcS2L8cKQCIgTXivFBZrF0XebXa9s7Cy91XFxfnjYbbbjcIIS+fvyxyeevGveXFjXq9Iwpc8Ae93tD34yI/dexKu9WOw7PpODQo0R6wDffWjetRGBwfHj9/9rLhzX3w/gevXh4N+1MEcJ4XQKGN9fU0SbM0T7MEYdBoVnqXx17NXlxdKMAkSgNMktOz80KlN250Gh1wcEpfHu2lWWq7Tv9yGAUPT07OAz+o1xpZkq2trM/NzQEgx6NRHMeGgZIkPD8rrt/YisNs79nr09Nzz6ltbGz3epd+EFW8asF5Fuc769v3bt3bWt06PzmBCqwtrY3YsFapvH333syUCgCLWGmSLHWWhmSUxYXIZDAOeCZEKipOZWtzK46T0UQ7FadSr9SbDaHl4sqiaZpKqrPzs+F4WKvVHOYYtnHrzi0hxGA0mEwn0+kUAOA6rm3btXqt05lf39x0K57tum7FOz45no79SqWCEJJSAgTzgmd5UQIJrUsO0BtvnpKacRVLqKXWEgBVxnYrCZQCSkKIAJppoBWE0GA2QkADraQGWkottCq5N6VfF0YQ5XlGKG21WkmcBEEkpYQQVSoVY/YyLcsyDBNj+m24UgZfzFQDpZBaSWgxJaXSghBDKSqESLNQ6aLZbJomGfQH/+7f/9/7+/uXvZ7rOqZpEEy01pRSz/PSLEnThBe8Uq24jjsYDHjBIUIAAMdxGo1Gr9fzPO/jjz9eXl7xqlVMsGN4CKE0TbmQQsgrcypQlo8AAEIIM1jpcvT30N63ccu3VcRlbQchTNMUQlir1VzXLScSEABKabfbzbKMMba0tGSaZp7nQRBEUeQ4TqvVmpubgxCGYXh5eVl6QLuum+e51rrT6ZimiRBKkiRJ4/LrxcrkhQAAIABJREFU03EohEAIWRS8yAsAFIAAI4oxNRgQooSXMy8sdMWP0lfJjEpJQgil5Dcb5AquaK3AVWhG6XGCMYYA5EWWZ1me51qr0uwLU5xkyfPnzxzHsm07SwMuhJTKdd3xZPD8xRNKmW3blUolDEenZ4enp6c3b95aXVnFmLqusbjUwZiMx5PBcODaruM4pmnxItdK/CbN5P8HrrxR1WultJSKEAyAzo2iLIINw+Q8x4jOtecYY4ZBq9UqhDCKIkqpbduNRoNzrpSybZtznqZpmSFjWVZZgOZ5XuYOAQA2NzcpZVLoMAijKCpxaZZlruuWK+m4HoQoCzJCiGEY5RbR//GGQQhjRCACWisheIkKyo8oP3Fm3QtBSXjK8xwhVLr9EowrlUqSJEEQuK5bOiZBpJMkCcKwXms0G61Ws20YBmMMYxyGYZKkhFDPq7VaRrkmAIA8L7QGlUqlRCDlD5VSaZoWXJR3Qbmp0ZW5lxC8tOx4A1cA0EJwQoAQUCmRpunsZmEMQSiEQACVbtxloAuYxUNeuYTB0osbM8YAms18S8sKNYselVKWOBzalkMpU1dzKqnlf3obKiW54LbrSC2nvg8hKIri9ORESBlG4cHhgRCCULK398pxvbX1jdXV1TzPnz9/3mrM27b9+vWrNOZZmsdRbhiGwdhoMJ2MQoIx5xxhvLG+s7y8XK83EEBJ0j2/OL246MZJUq1W2+12URSTyYQQUvE8z3XDMPR9/+zszLYsCGAYhlEUlUGrCEAMIdDgyqEOEYQZZYhSxWXGCwI0wrjeaCZZ9tnnn//k5z+FBDq2NxqN/dC/6HanwTgr0krV/uSTD7e2N89Oz3rn3bPjC9OwJ6Pw5LD78Uefzs8vBEFwcXr2y7/75aOvH0nJEYSLi4uu6yVRcuf2rWqlopRa39hyPS/Pc8t29vdfnZye/Plf/LnreGmaYMyKQpkW0SC/vOw+eQrqrZppGzlP/dAfTyYb2xv1eq170R+NhlGUQA3brfb6+qZfDaXQf/PXf/vsybPL3iVm+Kx3IbT88KMPR+PRyfEJJqQABRA6S9N+vz+d+L4fEISXF5bPz8+1ht/76HvLS0sYoiD0nz1/9ujxozCONjY23nn3vfPz8xd7Lz6//9kHH3ywsrwSBdnTJ/fDKNza2pJSjUaj6XS8vrH2/d/+PkJoOhntv9rb2Vnf2Fy4/9XnYRQWPGcG1FpApIBGEGJGLUqNwI9OT76yLAshFMfRq1cH9Xpza2tLSpll2fXr1xmjFxcXrVZDKdDtXvzZn/0flNL5+YXOwlyl5n366SfTYBwE05I8a1mO51ZrtXqj0cpNhyBCqcGYkSaDxw9+Vqs0F+bXXNfLUnV0dN7vjYaj6XQaIQwrlcrxyevTM3F4+HL3xbPf+c9++/u//Q+Qll989qsHDx//i3/+P7xz722Dmr/+7FcvX54yw9i51mk1FiEObadaqbUMyxFCh1G8t7tnmsba+tZw0D+/OE+TTAophBJCl0aVCBLbcmu1+tbWjm275PrN69s72xaDjBmEUqwgpQ7BthBkOAxfvTrz4zwvsFI4kwBq7HgN1/Jsw6YQayFVwbUqDEY923UrHiZoMhkXRQYRKCV9hmG02+3z8zPfn9iW5TpEWTahSMoiTWOMVOCPP/t1hGaPRQFBZNDmytLG6vriwmLn3/2/fzkcxhWvHobRZe/l40e7BBOlZJyGWZYYJnrr7sZ337/11t2dxeWqW4U5vzMZnykdU1IJploJ5Li1NE3SNFUaTqdh17yEUFk2vXnn+uLqwnn39NWrXaSUiYhbMQueS5A7LsIEU0aTJBVcZgX0sXP0uq/5w/WNJsYF0mg8Gtar1ffef+v1Xv/5o7Ned0AN/P6Hb+29OJlMwixDlmVCCIbjkBJKDWIwrEQe+VOe5WmeJ3FiWiajDCmVpwXPheIKY0IwNUwzz/k0Cxg2MCBz7YXt9z/stOdcy3706NHr/dfD4XhhMRgM+19/9eWzp9/0eucmg93uyfBvuoRSalDbc6bTgZEZE39U8TzbsQjDUz+ZTgMhJWWmY1UtxysyFYdhwXNqwFZ7rpC5kPzy8tJ1XUYJYwbGUAOlAejMNZaXlymlF93zX3/2q8nUT7JMA9ButxynMhqODGZBgLM4LZKcAHLn5i3bMCcjf3//eZ4F9+7cJhhKmUV5muvIaxu/8/vfrzWqlZp3fHo6jSIu9eV4MDjpjUZxEgkISHO+zS0hOfBshzgGoyItwoff3N/ffSKydHV++Qcf/wOrWakzZ5pepjDUAkbcT9IcE7hzY5WZIIwH1RoWKnjy5LPHD59Nhv7K6kYYkCyPs4xXK41GszHfXswLDrQdRRrr3f39I+EgUcA4yoXg9Vq1Ua9jhAM/iuN8cXH12vYtmfHnz3fTKOv3h5ZlVb1a7+JyMpnYpjPf6VS8yv6r/dF4IGV+7eZ2o+lm+QTi1PZUs21UW7WUkyAaxmk3z8YYyqX5heXVtXAaHr0+ff3qEGjcbs+//fE7169dQwD99Gc/MZm1tLAkcjGdTGUhtdDLCyvba7eajfZ0FN7/7Ks841AhkYsszgxmdJrza4tri+3F01fHWZxayNh7+hJDCApYq1STKHr86BHGpNVqAYkGg8HR8bHIZBbnjLHexaXruf7Un0wnk+kEY9zv933f393dNQxjbm6uVqtprV3PbbaaUsqnT5+GYeh53sbmhpAiTVPf9zudzsLCwoMHD/vD4flFb3l52fXcelGPk1hK2e/3O/Pz9WZjPB5riAghBBOEEEAYodKkZ2YoesWwgABoTABG6k3xV1K0SsZXWaO8acjPOqNIISSgQAADhBDBhGBalvW1mmnZdqvZDlmkNQyCgBBaqVQbjYZlO4RQUgauzyYUsyR4OEtnLz2TS79SCIAiFEFAgsDP8wxC1G63Xc+dTMaPHjz44v7nR8fHWZYyRkwbm7bbabXTNJVKGSYuuNaAC5X5Pg9DP8tyhDABdDgclhGxn3zyydraGiFEaR3HseM4hmGUMnGQF98GI2/gCgAAaQRLgcRVKf/tUulNwVSKZ8p6t3yHshQuoQtjTCmVp+l4HAdBEMdxWZsyxjY2NhhjpmlijF3XXVhYQAj5vp/nued55UXJsizLsjiOi6IwDMM0zTIPF2GU5/l04gMNCSbQQJZlGYahtc7zPM8LSr+V+IHgm9D2N2f3bcClv5UQAmbcPI1mYEyVffrA9w8OX/vTaZqm/f5leTzLy8umaQah3+1eBMGUMkIpNQzDdTzTMk3TbLZaaRqenR27rkuZ0W7Ve72z0eiy0WgtLCwuLXTiOFbSxRgahkEwgQiZhnMVoVnqH95oe5Se2ToDpX4DMoUQ5coTQhljSmnGWJ5TjJJyDU3TpJRaltVut99c9/K6EEJKdF0URfmXJWJJkmR/f380GlFK8zwvCqEVaDVbi4uLnPOiKEzTLHmAYRimaYoQrjcav9keCH1rNUt8jxAiV4Zy6oqeBkt8WJ6CUgojWBoYlFeqWqvlWSo4z/O85IWWmyeKoiRJMEHVajXPc8uy1tfXq9VqeSK//vWvv/76QZKktm27rquUajQay8vL8/MLhNAoiuI4JoQsLS0FQTAcDkfDMTUMz6u82eEzKz+tEUJqFo1aPjyAUloIobWWUhRFkaa5EEJrgDHVEAguleJAAwx+M4G8gka/sbyDCKZZ9kYLVwZnY4y1LnepUTp9C6GKIp3FRErBVekqMZP8IAQBApgQyujFRZdLjjHRQNXr9bffestx7aLIb968+eDhw4ePHsVRohQej/2lJQAh4VxdXg4ll7vP9gklzDTyPDOYMJgIghBCaJpmURSEYMdxfT8mhCCA/MBP0iTPOWXE8zzDMJIkGY/HhmFQQhBCcZyU+YZhEAANyl4DhMg0DYOy0s6iJIMoCaTSWuaUMdNyKhUviKPJdKp9TQ1GTSMrMq/qLq0s2W4rSaJnT5+lWQqgdFzLNsyLs/PdvT3GaLvdlkLdu/P2j/6b/7EztzAajH/+s58tLSzFleqTb74xDVar18bDcZqmPC/iMHEsxzTNJEmG4/HR8dGrV6+Gw6Hl2MGLF1IqUXCEdWuuNt9pb+9sXb95vVJzCUOFKHZfvjg9OZv4Y8Mw69VG1auOR5M4jOfn5itu1TLd7e/cCPzo4YOHl91L3w+EkmEYCS2fPXt+2RtenHVr9QrGiHMZhYkQKk1TRqhtOcP+MAxCrfX/+i//5erq6lyrLZUIfN+pVvZev7KGTpbnUZKmKUfQeP3qOAyyubmF7e0bluNoLXw/GA4Hh4cHWZY9ePB1EE6U4rZtCpkAqOp1lzItJQ/Cfq1WXVxqHx/3pn7kONHZWb/Vat26dSOKwn5/cHx8KqWwLKvb7e7s7CwvL3/11VdFUczNtW7evKWUev78Rbd7wXnBGGk06sxk93/262arfv36DT1zjdcVx2u35zzHs6g1nUy/+PzLz379xev9o8X5xSN9/mXx2DS97a0b3/voozjKDo/Ovv768XDc5zx3XasQSZon3e75/v7e/HxzfWV5fXOD4N/xw2h3b39xcalSbS4IMPVjxqqWVWcxdN22YzcPjk5e7R8cH5/V6zXPs764//V0MkriRElx2euPRhPOZZ4VQkgMsW25lUrNdT0IMVlaWWg0awQBiLXUwLHcZnN+PAk/v//o6LAXBpyZVWYwoSAXUAkIAGaIAoi4lFpwDYTtmoQRYjKv4lBKldRSFHmuINRpGhe5W6/VkjgOfF9rBQBmlElZ5AmPwlRLDTXMMw4gUFLxQkEoBr3xf/jxz7a314VKtUBJJF48PavXXaBxHMSmZWGCMMSeZy+tNP/hf/HJjdvrjaZ9evYySSPD5POLth+Y/X4sNUGYAowcz60gm1mUGrjgiWESCVTGue3hRdKi5rZpGZZt2Y4dx5EdGMygXEiIYKNeAxrzQspMh1N5mPdXlxcWOk2Cte/3X7589unHneWVehKml/29MOVpTsNkkmY5o0aSSq2VxUwMkORKco2AUlIKnvOsyONcS4VJmRgMIERAIqWALJTSghBKMBkNpxXXq9frcZy+9g/iMBSCM0YgUoNB7/KyYZr3Wq1ms9kMg+MszwuOmcEKSTWSnGeEISGK0XgYxuHl4NKfRnnOqckwpAJojbCCUCho2u78UvvGne1Xr3fPz09KBhomGGIiRSGlrFYc0zI450cHh344bbWao9E0CmJCsa5IRohrW3khwyDM08zArFmp1pyq59ie5VCKLAMDxJ/uPp/4gxs3tjuLzXpzuVpzTdsACKQ6rvGqV20Mx5MwSnu9iZISQYg0SIJQFtKk8xCmMYyEWEaUY6s4OT9P8nBhrVF12zZrrt6Y09zQEl/vbCZJWuTp8lorjAbHZ6dSR7ZL59pz77xz7bI76V4MNRCUGYPhsN5s/H9svVeTXGl65/fa4126yqwsD6DgTfdMd89weoZGIsVZhSKk3Qt9AjF0oQ3d6yvoS+hqQ0tS3N2QQlxS3FgOOTPdzWkHoOFRNqsqK33m8eZ1ujgFdO9Kd4WIBCozz8nE87zP8//9dM17++rMsp12Y/PWvjRo0Az6xyfHURTbFmBVRTC9dm2XYiqVCvwAKhRHScP2XMfRdZ0zVhS553icc86ZVFzTievbQcMpqijNctvTDBumRRInY80CG1u7o1k0n4wqERKaN5q6Zu1AbAgGzk/PxqP5eLxQCkmuzfqL7X7ZDILdzV3BWZolp0cDirVWx79z+/7G+pZObc5UVZwTokkBWMl4CYkiWKI3z994uqNB6ppu2206ptUKmkWWp1HSa3WJjVjBiElMzTCoYem2b/udZtu2nbIo5pN5GIYbWxur1SqOIwDAxka/0QhMU0/T7PJyCCGQUtbeRUKwbZtRFHLO6p+DwLcsU9NoHEecM4Qg1QgTDF6ZKIBuGPXWma7rQoiaw3vlr4AYQgQhUvA9o/aqVAAAUA1RglWtwwOqXs/CBP+wXZFSCi5qAK16Z3Ov/4mrpgij+mcA4Wy2gBCapsUYp1SzLNv3G6ZpCqnedSZXGzx12fZ9u1LHEFTNu+eodp/kSBSCs0IzsOdZi8VoOh+dXw5anQYhLSWFkJyxjKuKyZwxJlWBMQgaNkJuVbEiLzE2DcO2TPv9btV4PJEKEEouLoZFUdy8efPW7Tubm5uMCSFVvS5fr8Jg9K5dgUhIUStAfjB8+E8aFgggULC2BTJWXyNN142yqDDCggvBBYLIsqwiy46Pjxlj9XnT5eVlFEW9Xg9COJlMpJRRFB0fH9e/2rIsSinGWAiRJElRFN1ut6qq1Wo1nU6bzebNW7c0TUMQrUBUG2yyLKuvD6UU4yvh3tXzrrfdrk7GgVTqSkFSo5reFabv3oB6wlbLCUF9BwGghsPh8+fPz88HhmE0mw2EcVVVWZYBCHRd47yazS6TOLQdq6YhUKI1Gs12p5NliabpumZgAqiGgqB5OhiMxxPO+M9+9vNOp0kIogRpFFmmXoOSCaE1VvsHa2zyvY6jvlhCoHpAV5+7Q4gAAHXTDYDSNE0IQYjmuJaha5TSdrtjGGZVVZwLIZSmUc4rhFCr1caYCMEh5EmSLhbLzc0tjFEcJ5qm93r99fXey5evptNTjWgIIcMw5vN5fY0AgIRqumFOp9PaFHHlx3kneXl3UqDetTDoB1uEdYpDijrkLuV7pw3BGCFYf4x1XYcQAkNZtlUWxXQ6tW27nuZRSlvt1u7ezsnJSVVVAIA4juM4Zoy322sff/xJlmV1TMh1PUqplOrk5NS27c3NTcu0qoqtVlGR50DBIGhgQjRdv1LOXBlufrjJpt4TpWsmoQJKCA4ApFR/98UClYJKQaBQjVB4BziQtW7zyt4Jrr5iGBdKSQAhxlhBqCBUNdwbQQyv4B9CSCFU7eLkQiDBhLhS3FxpPxGAGCoAalKdaZlccExIkiRra529vWvb2zuEaGGUHh+dQoSVRMt5KLiQDGjUQhTatlcxVhasKLhGICUmIRWCyNAsVoqqlECWnCdKqfpLT6MGUDLPinpxiDNOiSaFysq8qjilxHd913OqsmKMmaYlhQQKNJoBwaSG5BVFwZhQEkCpJKhMzcQEp3mepmnFmGmZmBAhJGNcSkAIzZM8zTMEcbvZhkitwsV0PJNchItECLmYZRTjbMWKSBi6Ga6iw7cHjmtLKYq0SMIsWuXNpveTn3zys9/7vapig8Hpl19+zaWgmub5fqvVIoROZtPlapUkqeQKSeVZ1p27d+7evbO9uy0Uozq2HPvicliWbLUMT08Gmm4qJXtr/et7+4ZmLubLZ89erHc3IcSDwcX4cpykGaWkEiXRiJIg8Hy8gevve0MDQAGBpUY0Q9N1TaeU1gOog8ODg4MDhFCjGdSj+5JV55cX/+bf/buPPvrJRx//tN1ef/782fHx2d27brPZ2djsJ2m8XK5OTk8rVmIC43ilFBOyXKyi3kZjc3tzZ693dn5yMjieTheaRvobaxDRPKvqQbTjOIxxpSAlmmVZlmVallUUxcHBwXA4nM/nvu/fuHFjcHYqpcQE3bt/z/Nc27aEZBcX4ziO8yLjXPR7Pcu2CMa6bgomB6dnaZwkcZolOWfCNMydnb04zs8Gw8HgbavZ7fV6X3757eD0dDGfnZ2dJHnot4ybd292u20l2Hq3i5AgFO5d27m1v1fkRZmX49kYU9psd3Wr8NzAMt12x8hyfnBwcnR0ugoTy/QR0oqCpWnIGdM0zbYby1XM5bysSi6EUgAgKJTI8my5XCoFCdXhMpyvFrPlfJrGkeIcIpRm2fn5JMuErnlSUSkpRrRSXAGAMVUAcCWUEgowgoEbOJqhIYIIhbZtBH4jz9MkiWv7mwICQRj4QdXrr1ZLXddN07y8OIvCNIpSQpGm6aZp1KluxgCGcDJe/MX//ldrvabrmatFJBlYhivJpWmYpuYACZSApum015y7d3c//NGj9pqV5NPB6dsoWREN37m3RzX9b//mS8YpQkiqCiBANeQ3LdPElAKFyihL80Wc5gIh5bjQa1i2bQMAKfVt23Hc4PJykqTZ3s2brhOUOT94eTwdTUdJtNG/JJg7nk0wLav84vLYMVsbO82dcXMxHxyfDZKi7G1s/PjDjxaLMM8KCNRsPpsv5lAhqBCUgDMuBUcQXB1dAIgkklIVOVNXAVkMJQBIScFzWGGYzMaTLImLLP3k4x/fub3/4MGd84szQvDNmzcBBsPR6PT0TKPU8ZyiKos8r1iJEAoCr7/ROzw6ms4mRZUDKDHFGBFW8TyNFdR4BSrJm35rbX19fbOflZEE3LTCetKNMfH8hmlqnmPpurFcruaLsW2bP/nk41ajdXZ+MV/MirJazGZr3b4SCkiw1uq2XH+r22v4XpGni+XU9e3lYvr558O3RwcS8s1r7Tvd3Zu3r2sani4mg4tzamKs07IqIJQEQSiB6xgatSiAZZKxnOGNXtAMPK+xtd03beEEXIBSsCoHoa3ZyrRKsTLdluc0eu0+L1mWxo3ANBybqT5Qqa5D1/M2er1ouzo8vMhyluVV4fBW0Ot1tpmQy1V0fn5sWubmxq7vNyfj2WQ8dRyzETiU0tVy8vDho4cPP4AKvn75+qsvv3p4+77vup7n7O3tpGnGSs54meYxoUgATjSkmzRouo5PknS1iC8W4dAN9PV+y/XpcJrk+UxB5vvU9XsCuItFMRwtpEAE6aZuJ3E+vZx+9cXXe5vX9nf3790m08l4MDjRiZ6pnDNhmTbGdLWKbNs3DcuyHIxDKSQQimIiSnZyeEwUJADdurHfabQ8x+n3+6tlWBQlpbThBzdv3eKM25atUc22rEYQYIh1qrm20+v2EEWu5zabjTBajcdjKYXj2N1uN45jCKHrOkVRKCUXi7nv+7du3bIsq67MNE0LAp8x1mw2HceVSlVlpRtmEARCyKIs1vvrnu9FUYQwZpwrAA3D0A0jTXMh5DtNHQTqB0spsCa1gprOqhRUCgAFVS1tEag259VOPs5VWQoIAcIYQagUrqtDCBGARAGkJFQAVFIkSVLrftvttmGYum7ouoExllLV5tba/v4OX/t9u/Juux0qpQAUsEYEA2E7NoBqsZyXZV5Vhes63W5nc2uj2WzYtkUxHl5eAKA0HSNsVhXhjJmmUf9PwxhPkixcppbpNZttQkgcx4yxyXQaJYlSajQaSSkbjcbO7h7G5D1C6v17pACQ6gq2WxfBNZyrblt+oPz74WwCvM+QYIQ1qmmaRgitOWxKAcs01/sbrm2XZWEYxs7Ozmw2S5JkY2MDIeQ4zsnJydnZ2ZMnTyCE9arS7u5uvQCGMU7TdGNjI89z0zQ1XXddty5AORdSKkIoQphzUVuGMSYAcCklRvgKlgUBeq/ie/f06xQBgvAH5lD1Hp71TikDoAIEYds261Heyclpu9Nud9q2bSspy7IEQFVVUZY5wcAwiFLMtmzDNFjFhWSLxUwIZdtOp90RK5bnWRwlBwdv5rN5o9GiFFuWOZ3O8jyTQmCECKYYIoxpzZeqZSYASASRgqiergBwFW9ACNfhCs7F1ck/uJod1ZAJIRVj3LasRqOxsbFpWVYcx2VZQQgsyyqKEkLQaDQhRJxzxxFPn373+eef3717Nwj8sqy63W6v1+311hEizUZTo1qr1TZNM45jTdPa7fbR8UmaZoZhaJpeh3nqjBf6weStRir/pzuECgAlhBRScs5r+D5CkGBc12219KaOF1iWFQSBYRie50VhmCax4zj1IJRzHjSCXq9XQ/l1XZ/NZuPx5OJieOvWrZ/+9Kf1lK8sK103pJRZll1cXGia1uv1qpLFcTKbzWqAtmEaGNO6PbgSnl7d1FIpfMVYg/UaoUIIU6oLwaVQACBKdKCgqpUzAEBIEFbfH40AIIFEUAJYo7rVuw8OxgTWhvv6JlQASlnDFwCuQQ8AKoAgAhBghAGSEksiRE1aUxBBjBDEUAIpJPc8XyiZl0XFqrwskjQbjUa24wCgVmG40d+QAqZZIQU4Pjotsny1WhKs6bqBCCUAcs6VqhiTVcWkUAgjCLDginOJoTQNGyHMWFWxivMKQF7xsixLzrhlmq7nxlHCKgEAaASNRiOo5YZVVWmaJjhXQnqeV4e+MK6dbALWC6QAlawqqwoCCDF2XEdBKICCEDiuAyEcXY46a52O09UNzXFsLqooCtM4p5iYmpWk2WK6REBNh7MXT99QokEABReddtswDEMz4iIpRelYrk70JE5r49/F8CKMI0xIq92+efNmt9dzPe+7F89H44lOqOv67VZbKrkKV/pE0w2976/fuX1vOLwcjyfL5WIynhZ5xRh79OiD/Ru3VstwMpl9993z7c1rlukEQevw7clyGW5u9dtB2zB1qZRGtGYjEFIVeZEkKVBqY2Pzxz/+iBJaFMVoNBrpozBcIQxbrZZhmi9ePM+ylFLi+i6r2JOnT+/f//D+vb39G3cQooPB6c1bd1zPSdOsKqvZbHZ8crS7u2VaGuN5u90gGoyTlRc4jaaj62Rt3b9xa+fx46eNRuPGjWu9HsfIsCx3Pp+XZUEI8b1A1/TFYm7ouu95mq4zVuV5blmmlOLk5DhJEkLI2lrHtg0IbSn5eDIenA3m8/lymTx/frJ/favTaXqOs5guNvvrN65dn06Xq+XKc/xHDz8gH2qNoBVHRau53utOr1/b91w/iZPFYl6VRZYluoF/9KP7d+/f2NndcG3bNAwg5fHJW8eytjY3gAQlL+M0aTfXXM91fWW5FtVJy3KXR6fHxwenp+dZXhGi6WYXA8iY4IxjQ3dcz/N9L4wxwghigikhhFINIbycCyUBWUUzViWT0Wh4fjY4Pn7z8rXvB521LpDQtty0EKtlXAqAqEE1A2EqgWK8gkpqhEgpkYY2dtYRQlEUJmmCIAx8vyjyPEuVgth1IASLxbyG5Gqa7tiu67onR8dxnBc5t5GFoYGgXhVZVSrTcKQkRc6PjgZT/adcAAAgAElEQVQXw3PDJEIwSnC33Y6jhJeq0+5apqHplOjKsYimGaZh65qWFagsy9VqoQC/fffuzVva6WB8NgjjiHEVyooLiHyFKonKgkVJIlRBCFfIQBqBRCpQMY6qUlim67tBI+jmqUrjccNbt00vquKWv84SVMajwfFY8LC3YfY3m82WmWaJpples3Xv0d5smnz37NgJwO6N5s9+/4PL4WI5i4qs4JxHq0inhpKiKgWmEEGgG8TQNQCx4EoCICRgxdWE2nRMCKBgQnJlNa2N3jrnFatyIap79+6sr3erqtzd2zItPU6S4cXleDQhhOxt7+7s7n72xWfzxQJh/Or1y6JKLctQgDNW6joxTRNCwjlYLdIkTWW60ojlBDY2cF5lw9GF4zq3bt+qCnZxMVzMZ5plXb9+bW93J01WhCiMsWPbrmc7lvWTT3704MGd07Ozb75+Oji7BAAjqGvUvH7zxrWN7Z21DclZUSS9tW6cLufh5HJ6udbrtNYCosOcJ0kVupo9WY5fvnneaq0t5tmzp0eD44v5NOQFbzUbtuVXpSxKDgjQELq7v//oRzfW+nYllgDHN+9sVawIek6v39KxPTgaQQO6hrkqzi3NCtY0wSNqsq2djm22EVSsYpxRqOjWVn82i/Aq0w2/EXRss6EZdhIfX5y9tGzDsHXT1D3PabX8tbVgd3fbdZy3b982W/b+/tZkPPM8fW3NX4bT49O3nmcHXmDauhAMU6hbmt/wyqo4GRyfDI6JBtc6QSWy2WJ6cn50/+ENhOFkcrlazTgrvMD2my3DDCZznqVLKOOygBpxrm03p9PFchEOji+nl/OqYA2/dXl+OR5Oi5Qpjgiinu0lUfrb3/zTem+zLESSZnt719AeGhwdpVFcFZWuaVmeHR0dUYwJwb7vuoFXVlUURlwKqlOv4Z+fnc0Xc0yJUqpk1TJcaobebDebrSaXvE4gBI3gYnixCsPZfFaUBSbYMMy6nojiWCsLhJHrebZtM85ms1nQaDiOczm6RBi3Ws1VtJqMp7PZ1A98w9Rtx1rrdrMsf/P6dVFVjAshVcW4AkwqACBWsE4Vw6vV8TqTiq6sEgpAflU8vMvD1uwr+X66AmXtg0Co9rfXRgoEAMIIE4Jr1TdQSZqEYTSdTjEmjUbTcRzbdkzTAgoKId+59hB636L8ILvyLplwZReB4KoeNQxLKZBmGcIEImzZjmXZBJPValUUuW2ZWVYQgiEErusCAJIkMU3dNA1ydTZNlCC6bpum6TgugDDP86IoVmEYhqFpWt1et9lqW5b17sBYXfUn4HsPeZ0ouFJbgPeywv+cV/DDwH29dVb/xXruhN7lXgihnLE0y5WSNiau56VplhdlUZS6YRBC0ywbDi9PTk6SJIEIeZ77p3/6p5ubW91uL46TxWKZZhljjAsRhhEhmqYZhBKIMOPcMOtQPtQNnVAdQgh4PTK64sMCBPFVofx9b3b1Wq6u6vujdFl3a0Cp2t4CpAQSsIo1ms3dvd2Dg4MoiiaTyXK5yNKMsWpN72CMqqo0LdOydSGYaVi6rucgV3WfJ0WSxGVRAgARJpQaF+cXEKIHD7ba7Y5Wn80DSDCtBVOEUAAxuBpKKCBlbca8ij5IUIdYcF3YAokQuWoQIEDoyiZJMEWoVABUJVMK2LbjuL5pGFXFIMSYkEbgVxWXUmqaQSkVUs1m0+Hl5fPnL3XDaLfaFWPtTqe+mXu9vuv4lmlSSjnnjWbL87yNfn9wdlGWJQCAUApB/a7/QGNfd//v/PY/uFuUUrK+T+pmXkJICalB4FdIbilqpwtEuD6RrBd46oGCrhuGYdSLKxBCxnkYRWVRTqaTi/OLw6MjPwj2rl0zDMN1PYRQFMUY41arlWW5lBJjQijQdd2yraqqiqLIi8IwakaFEFIqhd6pOaGqMWkAIAhqk2N9GSvGy4oVBQOQYAKu8M4AEEzg93rI95MaBOuTk+81LAhdheUVhAggBCBSACgJFAAKSSCRklJyqRSoj0wQwgpCBWoDkoT1OQiGUgnFAEQEQ0UVSNKUELy9vf348eMnTx4Lpdrt9tpaV9e0smSLZRiFIWdM17Q8z2rMHQQAIUgJVUpmWZbnuaEDAKCu6wCURZFTSpRSeZZzwaRkQjEFJSEEQ+L7wVq3w6tzCKFtm5SSsizLskQQYYwRhABhIVV9n9RJp3rMRAnBiEKBhFASKAgVJhQimOaZYAJT4vou1SjnzA8Cy9I5KxCEUiiMSJlXCUyDwKdY0whRQmGkGdRKooQS0ul0dUoFF5Ve0oBQjVq69eL5q9/97svlcoUQsF3HMu00z16+fIkQ2r+5f+v2rThL4zjRKW4FzcDzx5MxpqjRDtIsTdJsOl0tFqtmo7W3c321Ws0mcynFcrGajmZPnn43uhwTrA+H42bAOp2u4/pJmiNEfb/RbAaMc9dxbMtehasojMIwzvLMtmxDM6lGCSGdTqfb7Uopwii8e+9ut9sNo/DsbIAJAhCatuX6DSFlWVa9Xn9nZ9e2rfv37i+Ws7PzU8aKvMgwBp7vNFs+RAJhKQF3sauAKMrccvz1tf4Nc6/VCsqKYagRglvN3vbW9ecvng8Gp8vlwvM8TTMQIkmSYUxu3e5blgmAMgwjy9LJZMJ5xTkPw0WWxecXpus4pm0FQRB4wWKeTSdLIFkSR91O5+DNwWRrq+G3jg5PZtPZ1sb2w/uPru1dVxKNx3MEtPXu5vbWNUM3+v3+6enZ0eGJZZlr68H9ezdbHZcQYZjYtmmWpo+f/I5iEkZ38rS2YliOa1u2CSEAiAFUUU3P8uVofDKdXRYl03Sz1XE4B5fDYZqkjm0Zhk2I5nmBEgphTIkmhag/dJggoACZzS/M/sb2Vq/b9luBe3k+BEpxxighKmNJnBR5KQDWNWSYJqG0KIs8LwSvsG1SAwYN9+7D20kYfffdLImjJI6TJB6PL6MoJljzPb8qq+FwCCGSElR5WUCihMqSvCqFklgJzApVFTkrAYGmodlCEIGAogpjqYTI0wqahuHaFRWEaIburHW6hknDeDadTAAuh8Ox7fRNw4GQZGkeRktMdc9t/uIXHz9+cng6mFQVcFzXcQzNhEqWRZUXIrYdurXV3t7dIZQuZouqkpxJQrAUUim01u6nkVRMN4hfJHI5S9e7W93G2qLfdAOom2Weho7dWO+v5VlkWoZpk90bvTjJsipZjAso5dePf5dELI2LLMqXy4XgikCNSyaVNAyKkQCw5JxLyQVXlBi6pgGAORcIU8e0CSaMsclk7DrOnTt3lBJFkaRpCDGMkpBVZX9zXUH1N3/zd98+/vbs4vza9b2f//wPHjx4MJvPFQCMs9/8+jfPXwS37uwnSYwJ1A3bcT1NM9Ok4EKmWS5UZXvNjY2tOI5X8UJeZOvr3U67GbgNhLAQosiLXnf99u07L54/5qIwDLPV8qWsjo+PHj162GgGSZqapgUkKPOCVyUhlepKkzoNt82KYn9v/96jO0+ef/X66Hl71Lh+ayto2xeT09lqyg8Kx3XPzs9G4/HFcDE4mn3z9SGSUCf6WrPlOg1dsxkSFFAAVZFElkb2d3cBzRdxpBQIGg0FmddwqQEREX7XlDy5XLxNV0W70em1O/PxqCoSDORmv9XwfcuyOCNFnq9WyyTOGJOEOEXOhueTMM7SLG8Ga2cXJ5DI7Z1eo2kp0PIC5/btvd3dzX4/QEg+efpZlfN2x/3n/+KfXQwu4zB5+vxrnRqeG/S7m37DcTz71s3bR4dHjx9/k2Vpu9Nsdxp+o4E0VYiIC3l5OZ6u5Hw5hxhtbe74jTYTZHA2WMzCyeXizcsT0zDv37vVblBZkdk4efLNc0szPvjwg+HZ5evnb87Ox81msNXf7nbWz8+Gh28Pv/ziGyGQH7QfPfxRv9ezdG1wcrKaLyzLIhjNF7PDE+w3vFt3btm+EyZRMooLUZaKRXmyiFdpnPjLAEBQlSUxqcRKYnAxugjjsAIVohgiRCjNi3w2n88XC4yxkLIoiyiKsjxrtjYrxj77/DPf9w3DgBBiSlzXjZNkNp8hjM7OzubzeVlVru9Ztp0Vuem4pmW1u2urVZgXpe838rzIi8pxXEoofDfNUO+Oy98zf+D30ZF3W2IIYYQoIeCH2RUAEIT4ynOA3in2IMKIUPJ+Y+ri7DQMw16v32y2TNM29HrOYSulMCa2Y8p3MNf/fyrZFdwHAoCVEhBihDBnTClEsE6pSXWzdkgCgGazWRSt8jwTAvi+C6HyfY9SWlUlJhgTHoUxIZpGDctypISLxWo6m0qlXNd99erVeDwGAFy/fqPV6vT7G57nv1u/IQiL94mO9wswNZjr/R//MxrYDx9cn6zXK3mc8/pgtV5/r1MTlNLT09M//9f/WnDe6XQ+/vjjZ8+eXVxc/NEf/VGr1RJCRFFk2c7u3rXFYhFFURyn4/H0dHCWZvlf//W///LLL/f396WUs9ns8ePHH3/8yc7OrmFZFRNcyLqpKxmvuMiLStM0AABEWMp68aYmaEEArxDMP+yyatxuLTCESL3DxNVjltrvAYSUYZz4QePO3bvffvN4Np9enA+Xy3le5DXNzLL0sixbTb/R8ExTXyyW8/m89ktoplmWLI6iKE4RQpTqlukChZvNdqfdExyEq6TptzHQVlGoJAQAYUxU3UHV8e53SLr37zeUSin0/ZQLCQXrpEe9dSTrO7qoKloWnmNbtiMVFEJFcXJ0fJIkGaV0Y6PPGAMAdrtdSlmaZq9evc7z6t79B9eu7RNChsNhUZRRnFJtdXx8PLocu65DCRVSXl5ebm5urq11fd+v2VZcyjohXgeZMK5dKeR9OuX9XVS/CgjxFWVLiLqEvYKJY6yUlEIIITVNx4RkWc4Zq6oKY/z27duDg4NOp+N7vmkYRZE1Ws2d3e1Xr14NL4dlyaqqEkLs7u3phj6eTMYKKAUYY4PBgFLaarW/+OILTdP/4A9Qo9FQEGR5LoHSDJ1LSSgllCgElbha+wQKAoUQkN+nWYSQKgcQIQwZF3lRZXmhazpERAlZsQpBqGm6lJwLAYBS4oqgfkVHqL0rVwtnAgKooIQQUkyujleuAj8KSCgkBALKKzYyVBBDBBGQqt6gBRIiCBGG9dwNq6IoiUbbrU4UxQTja9f2nz59dnExNExTKVBVVZIWZckE50oKx3HW13tBEJRlOZtNs7xAEDq2Qymp+yxdJ0HgBYG7CsPB6WnFSiVlmZV+w3M9JytSCEEdtml3Wp1OZ7Vc6YbWbreHw+FyuYQQOpZtmeZVOg4AKaVGKcFECQkUeNfMICmAYRoKgiRJypIBCBGGCiIuOOPMD7xWZwtAEIZhnufFMi/LUiOaaWiObbuuTwjqgLVG0KBI40ws5wtdM65fu3Hw9u3ZeJDnRRD4jmsvZgspJcTQc30ueJrmnucRonEuDg4O4yT542ar027duLGnhKCIQARqZKOU8s2bN4dHx4Pzyxv7O+v9bqvZrirGGG82WxrRL84vv/n6sa4Z9x88iFbxbLIoywph5HpuFMf8lHFWffrzn9+5fbvZaD579kxJFQTN2Wx2cnLym3/8NWPMNM3+xvqnP/+0v9F/9uw7INXl5dDzXM/3VtFquVy225079++7nrMMF4tv58vVHGOUZnFRZlxUeZEpKC3LKMrMcdfvP7xzePR2Ohsxxmp0pOv5SZJGcbR/6/blcPTixZsyh0nMOENxlE7G08+/+Hxzc6PbXdve3lkuF3meT6dTz3Nd111b6yDUbbWaCIEwXJ0OTqMoiuJVHJv37j/Y39put7qEPq6qZ512K/Cbum6Gy3Aynj15/N2z754vF6ssLpp+u93sdlpdwcRivvC8hhCiYlUQBLqunZ+fWZ5GCDw/Px1NBUAMQdQIAo3QyXSsa3QwMOIkBgpYlgOg8Lygqvj1a7eogbgq4nQcxaOCzRut1vbOFiVgOlleXl7GYRIEja2tyjJd1YR5XkIIKCFFLpQUECLD1BAiJE+XggdQh9f2+r12cH5ydHI0mI5HQuI0Y0VW6pphOoHfbC/CsChS0zJdzwJKIwSsd9vX97Y7vQZnBYQKABnH6Xy+yLK8DhdWVVXkueD1aSCiWMuyIooSCLBp2CWsWCXLopBS2o6FMV4tU0INQrSqqgwDm6ZBCMqz7PDoqNvpGqadxPlpcUYoprqium4abhTmVaUcz8tStlhky2Wc5YP+hrp1674fTDYBWO9vdXudILC5KhAUAlSjyYWmk3arIZVaLpdZsUzTytDcnZ0bZa6AoDrVNtc3237v1s17EJDFxvL89HSRhJTSO7dvrfXMMBnqGgpXhVQSYQZQKkV6+/7OBz96dH66/I//z3f/6n/7D1lc8VJSBG3dI8iCUqNEg0gJXkogYT1dBliS2osnAYAapaZp+Z5bFkWRV5aln54eTybD7Z2NoOEZBr0cDZvNYG9v+8XLF0dHx6swSrOs39/6kz/+5Xp/fTlfbW/utFptw9I++/yz+Wzy8vkLgKQfeDdu3uBCLZfhxcWiYoXpaGlcQMJtTyO6QzB0XSOKV4Iz23Aty7ItezQcHx+fEkK++eobhPnetY2PP/4QQH52fjyfTwaD7N/+u/9rucikwFBBxvhyPvsPZ786e3OxfPTJjd09ivUvv/j6+eung9FhlE85yLyZxWF+o3uts9Y9PjoejaZ5xt6+OZuPU0u3Go691lrb6F2Lw4JXqtloSsHKKi15uhiNj98cuE29UhWSOmcQYqRpZsFKxCqiwVwkBSsZEkeDy++eJtFi0fSCm9f25jOwmM6TON/bud1orD98GDx/dnRxPmk2Wq1WHxPz7//hN4PzszRL8yq2XK2osjgJh5fnbw+TVsfyGzBKR3GYFEWpBAj85kZ/8+EHH5Y5//KLrxWEmErHp2EiOGfEwJZrtjst293SdR0glGSFBKjX2374wW3NBE+ff9Vq9Jstd297//Bk8Pjpq8m0OHgzfPXipCpKxfibl4e+G2iINmynSvPzk6FJzJO3J4vpkgKIpVqM5//m//i3AJDr1/YlP0yzynHcb7755rVpbG1u9Po9QmCSJllVaoQwUBWiWGWrWTgfXA6evHhiB/buzk5cJbv7u77vW6Z5cXExXoychlvwPCni89E5E+yD5gclYyoKhRBSKUyI47oQAEwIRsjzfdtxPNedLxaz+ZxQatt2q91eheFoNAIANJvNvb29KElM2yaEmJaZxOnZ+ZlumoZuFGWBEPa9oNnsQISEuMq0o9qBXW9H/+Bwt3ZKSKWuzHVXK/UAIkwwrWtbpYCQQgrB69RTbdu+2orChCBKCcKkLnxN22k2W91eVyM6IUQIWVWMUsa5MEz4PnReuwvVD8p9eFVKw/fPTClU/1JNs5TCKxCfnl5Mp/Pbt2/94hd/dP3a/t///d8Ph2dVWQKgCMWGrkklioIpBTVq2ZanBDJ00zQdzmQYJlEUUqohjJRSW1vbm5ubhmn2ur3dvWs3btxwHKdODAMI/r+9Cnj3xJR8/6zhD4LpV2Vx/XjOOYSozl4zxquqqqqyPjuvw9+apu3v7//Z//Bnv/71r58/f/aXf/mXo9EoTdPlcnnr1q3bt2+vr68/evRoa2vLdd0wDF+8eDEcDn/7299Op9OnT54cHBx88fnnECHXdX/2s5998sknVNffFbv1fg6s94gIIZRSAKACCihU18S1OlEpAJQSQNStyfvWVH2vU7wK49RvhpKytvohhC3DKoqcVaJifLkIJ3yGICAUWZa9WoVZig1Tj+OsqiqNEoyJ77WUAovl8uL8BEDEuKwqgZGSgiPIKNVsJ9jY2DF0O01KTdMBIECSqpKEAEPXuATyChhVNypXLda7gI0CV4M4BRGE8CryUQ/r4LtHUkoJIZgQSjXTtOqEOoQ4y7I4jofDSwiBaZpRFOu6Tgje3Ny6c+eu53mMsbIsi6LgXEynsydPnr548eLk+DjP81az1Wm3AYSMMc/zDMNwPW+5WAAAdF23bbuqKsY5RhhhDBF+P6yTUtZle/0BxBhDBIFSmEgpvk+FXbnghRRCYEJqfjTGxDQt13U3t7aklEVRDIcX48nkbDDwAv/O3duE4I2NzTt37jLGCCGtVisMw8vLy5OTweHh4Zs3b16+fOk4zv7+/nK52t7eqfFi9W1ZVQxC5LouwqRWn6h3qaw69QTe4QXrEFs9FKqJ2EIIwSXQ668IJCUECEBMwJXWUcr6kkF0NWiBV8A0oQRQCkMEEUUIAkQAxApgoaCUUggFoUBcQsQF50ABomkUE4QQl1dUZSl5feEhVIhiSrGqwHy+eHtweHY2SJPk22+fLhYzXbeazTaEYLFYZXkOANANXdMJgGKxnMdJyBgrylTTNNMwAVAVKznnAAqApFIcE0wIxATqOoUAQCU4K/JUGqZOKEYYA6WqsprN5ovFUtf0IGgs5gtDNwzTAFIVRVFPODHC9VQJG/jdKqaUUmECiU7zsqiqSipFKAEYFWXOOQcQMFGlRYpXaHNrQ9et6Uwul8u8yBvNoNFodNfW1tfXbdvSdLre609H06+/+rrRaDDGv/7qyygKkywtsmJnZ3t3d280GlVVJYSM05SzUlR8Mppoht7r9uaLRVWxk5OToixs097c3EAQVkWVp+loPP7qm6+SNHVd94MP7lumnkTp89PnAAJNN8qiurgYKXkpmIQ6iqPk9as3k/E0zws/8AM/CIJgMZ+mcdRdW2NF6ftBnqZ37tz9+ae/yNL06PBoY219cDY4v7h48d13O9tbjm3Pp/Nnz787ODpI84xQYpg6hLAo8ul0HHhBFIbHx8edTme91wujGdVwr9+ZjIXnWc2WD5EKw+Xp4NQ0zb3dPalEUWaz6SpOnlZVQQgWHBYlg4AsFrOT4+FXXz6xbZuxqrvWazaa7Xan11s7ODh49erV559/XnMdLy5uEoLTNP7lP/vT7Z1NQtHh4WEURZZlzGezPMulwnlWIKh/+OhHlmVMp5OPfvST7a3Na7t7raD19vXB8Pzi6ZPvlrNoc2ubM4UxDYJGu9Vq+IHvu67rOo6tAFutVq9fF3G2qHje8H2NUqhgVZVS8MvhpNFoWKaZpnndy19cXCZpKoE0DFOCvL3mhMlUyKQs55bZdRzN8zzJoWFYCBGEsZQgiiIIkWXqQAFd0yilq7CSnJHh8FiJ/KNHHyhZSpFbGmy3PNs0ptOV1CChluE0mcKr5UxIyRmbJiuqoSCwN7fWu92W7enT6SjLE8exDt6E4/FMcKlpBkK4qqrFYpFnhaEbBFOoUCZyXdM1TadEo1hjQEAMMYZSCiWhgsiyHIQoxtTzvCyPJtOpBAwjoBl0uphrSdZwW1LKja3+L//rP7l779r2btsJoOWCNJtPRiGvSH/9+uBsWORjgoPj44EA6s69O4TIOF2VPMVEGia9eft6xfLZbBSGYZGXlq1VVeX55qNHdyh2ikTOxpHdaTWD3r1bD8u8OsBvXz379vWb7y6Hg3bHcLxrGnVevX45mZ1ppvzok0e3u2vPnn+3mIdK4ge3f/x7v7+nVPzbf3hzeriEkujIQNIQTLGKKSB0W5OSM8YdJ+i01zqdtZOjk8V8pRRvBAGl2sXZCefMNI1bN3fni/ng/FTToa6jdntjsZidXZ7++ot/KPJScIkJzYuqmi6/+OLLdrulG/oyXN57cPe//OM/TLPky6+/yNKM6tiyzOs3ro3G4+Hl5WQaZlkBIQAUUFNpluSAY4x1A798ebBahAevDxfz5XIZYki+/Kcvf/fZF2VSNdqmktXWZpfqcLmc/8Vf/Dml9OOPP4zCYngxffnqVHBEsF4KPp0snzx++ezxSyGqnMfT5YWAmd8xzy71/k7no5882lrf3djo8wqeDSYXg/Hd/ZvGPbdIWL+7q1MnWeZEhLxULb9p6kijEmuSaujl0xdew+rvrj26/dFGf2uxGs9XU0xLz3N2dvthGK0WK8jhm+XwzeFzHem+bSJMlotkMQvPz4aLKQsao1VYjkarJK5KhrNMmJbvurZlmsPRxXh67rfMzZ1gsUhWYdLqqOOTJ2F0rGt0Z2en0+k/+fZplORuQl4dPt5a3/0X//1/87d/+3ffPv3i+YvHrIKOE/gNr8yZ5dpBq1mW5Wg2Wa5mTBS6jvdu7DvITGNkmDbFbc/cyuPLozfjk8EMIuvRgw+efv26SAtgQZOYumVY1C7L4u3rg+H5ECjRbnam00kcJnla6Lrl+c12p9fudMkqyfMCSKWUCKNlnEU5z5GGEEaV4JPV9Ndf/vbLx18ahmFb1t7dG+6aDwxEbJrJIp6mYRi6jnP97r6S8vnbF//33/3169evkzR9/PzZ5tam73lcyla7vb2zMxwO3759OxqNbt++ret6lucXw6GmaR9/8kmN8Vksl5PJpDauDEej0WRimma/3/cD7+l3311cXCZJOjgb2LaLCHEN27TsVrOTpnkYxxhhTdM1zahpPEzwK+k7AIwxqSSCgHEhuCSEvKceKwWFVAhBJSXnkrFSSkmpXrOa65qQEKJpOqXk/ZoTAOra3nW1s0Mprcoqz/M0TaWUQkhN05QCYRhijCmhlOoQwu+ppe+2j66qUgiBglXF62UShDXDpGtr6wcHh+dnx6tl8ujRw599+l/c2L+3mM9Wy3mapggBy7Y4r6qyyLMc4ZojxIECEGJdNy3Ltm3nispVlmXFIES6rtcQWMMwVmG4CiOEEESY0toCIQFCmqa9zwbIq/7vagzzAw5Bfaqu3sHEKMaYcwkAolSrKpbnZRRF0+nc87xer6cU6K/3bu3v7+3tffXVV3/1V3/VarU3NzcfPHhAKWWMdTpr7XbHcVzOBaXajRv7aZrN5wvbdv7b/+6ft1qtGhfrOM5Pf/pTqmmT2SKOl1Ec66axDFdKKUKITnRECMK07r7KkglxVQdjgt+v5F1pNOo1QAQpJvWaSg1fAkBhdEWwLYo8y1IIVK+7Zprm/v6tf/kv/+fR+IVgEFgAACAASURBVHJ0OYzCMEnioswIoZ7rrHU6cRQWRUYwYkKUFUvTdE1z19Z2bNu1LNs0bISJpmmW5ayv93u99bW1NYQIFzJJMoyNINDqVT6lkKqt8gjBd/O3dztWSiolpBRCIHQFlqh3hfg7g0cNdmOMCSmVAsPhkFWVbTtRdOD7/r179/f3b85ms9evX/u+7/u+lLIW7NQ3TKPRpJTWVIPLy8s0zcqy6nZ7ruOmSVKzxe7cuVPLWKiuL5bLr77+em9vr9PpCCEgwoR+j6xQSgmp6h2x7+EMCCr4/hXVIYx3WS4ICaVU0wxgnQ1Ow9VKKWVZVrvdTrO81Wr++Mft0Wg0mUwc1717965UsmJl/UFmjHU6HdO0WMXzrFwuwvF4LKXc2dlZW+sahtlutz/99NP19XXGWJbli8UyDKMwDBljQRBoOsGECikABBCjGlPGOQdKCikBAJJJKaVmmGVZlmVONM12PaoblFIAAMSEcQUh1A2z9tdDCDljSinTMsuySpNYN41a7i6V4EJILg3ToJSwigEAQY02BlAp+W4qBfIswxgHjcDQDaBAnMYIY4JRWZUYI0xIUeZcMC6U4wVJnr9583Y2mTLG8rKybLO33q+qqqoqxhkhiFBiGBqrWJGni/m4HoUZug6B5CwFANZj0mbDkZydHL9xHAdj1AycOmq4sdmLorgsS8tqWJZl23ZNd6SUxmE8Ho9fPH9ZFQVUUDJpWRZCKEkSJSVEyPe9elqLEAGg4lxSAoWQQuRCSISxTikTrKoKABWhCGKYZiGmyvZMouOyYtPFhJpEt700S+ZLaFjaNXsvjMOT7048113vrv/hH/7+0dHR61dvnr18e/Pm3ub21mI2/+Uvf/nHf/wng8H53/3d3/3qV7+6vr+v6TQMV6/fvE6StNFqrq+vU51GUZRmKYSQc9Fptf1NLwiCKIoODw9//evPwtVqcjnRdJqX+XQ6bzQavmdSoqVJWr8zWZK+ef2acd5sNzVNi+NYKO76Thwv57PJP/7qVw8fPnz48CElBEEAJC/z1DK0h/fvOZa50evZtk0oHZ8PHdOsivLy4tK0TF3TNEKbjQbCOAzDt29f+Z7f6fppuvruxSV8KYXgQnIpRaMZ/OKPfmHbxnK1ODw89H2HC3Z5ORyOxpqmffrpJ5eXo8Hg9LPffNXtrW9v7967+2i1jJ49e7G/f8NxnNFo9MlPPg4C73e/+6fZbLpYzCGEVcXn86gsq15v88aNa69fvwZAuq5z//79+Xz+29/+xnHczc2d23ce6LrdX1/XdUOjxubGVp7k4TJSO/CDD378ow8+5owdvj06G1ycngwMw3ZsvyyLqiwxQrdv3rwcXjQCt9UJDItk1bLTtDUdm7p+cHA8HI5/8eknzaZflsXR0WFMimvX93Z29wnBcVJcji4BBOvr62mW6Qa89+CGlFIIgKngokyShGqGRq04KXzfMy3XtlzOWa0X40pCJSmlUkj4v/yv/9XO5vYnH354dHA4OBmASl2/dmut2//s8y//8dff/NNXL7ubPUDoKklzxoQCumGsdZvb2/1bt673+2u+Y+dZJiqQx9U//sNvX796OxqNIUQQIAAgQhQjAhTQqE4wrSEqlOhJFOd5KYSsg1w1UpMQAgHSNFPTdYhAmi3jZIGJwggiCMuyevToo//xz/6nbre7ttbprXeIJgAqIEmfvfzmd1/95uD41cZm/+NPPvmHf/wNhOinn37KJFuEi8HZ0e7e9tZOn+jwxcsnB0cvP/zRA0rBdDaaTidZmgEFBydjy/B//+e/v7626zsdAizJkGBIx2arsbbWaB+fv/3id7/563//f+ZFqhl4c6t3/fY21tVvv/iVQtn6RuMP/uBTztnwfLixvrvevtbxd/78X/3Nf/zbb599O9KAoyNXCcM0LITBeH7iBUZ/q9dstjnn8/liMhrHYcK5eL+M4TqOYRpFWRANa7qWFWlZ5VwwP/A3Nvo3b944PDwaDM6Wi9BxfEro2dn5w4cPPv7JRycnx0WZGwZBRC5W04OjN7/36ScPPri/1m2/OXj7+OnTp0/fxEkhJOAcBA1/a6t34/ot27SSVbRahGXOKLEO3hxcXoxsy8MYScHzPN67tvnjj+41mpbr6ZattdqNzlpnY2PrN7/+3We//frw6GIyDuOwMIgDKwJLZOmGVGWcL/5fst7rSbLszA87/vqbPsu7NtN+ZjCDATAAdrCLtdwlGQwy9KDQE8k3RfCPkp42qFhRAncliktxLTDAYDA9pn13eZ8+r7/H6uFk1TRW/dBREVWVee8552Z9v+/7mVpx5pvuknvjnZXeSkujeufm1v2H9+/ff3B+evH8yfOH9z9AwD06OHvz/GhwMeGFWl3e7Lb7jMBWw/F8OJ8PuKqFEpfTi+5S6+F3HoQtd15Mnr/+Wpmq02989L33z05Pj/b3gdK+G8Z+08PhUnt1Y3n74M3R3uuj3deHjx69h6nzd3/3qdaE0lAb2u2thlH7559+OhwPmUM++b0faVj//Bf/b1qMhEoRloRqhIxW/MaN7c2tzdOj06rkCDoQ0HduP/zjP/rTJ18/PT8bUuJOJsnJyeDFszfNuL26sk4wo5Q6vrezsyVEvbf/ZnNrHRNweLTXX2r3ei1MwItXr7/46ptnL/Y9P97c2FZSi1pWRXV8fCZq2e/21tdWW80GF+VsOkmSGcKoLIs0zQyEhLquF11eDItSEOq3Ws0gcBGQvV47DIOLi/PxeJxmWRAG3U632+uOBkME4dLS8ubGerfbxZhAY8qyPDk5OT0+GZ5fcsGLosyzEkCtpakr2Gh4/V5nc3Pr1q1bKyvLdS0Yo77vUcqMMZzXSZIBYILAxxgnSXZwsPfBBx82m80///M/HwwGxhjKaLPVXFlZ3rl5o99fCsNwaWlVK7C3tw8gJtQBBhmDIECUMmuiaokx10MAK6iwhkIIYoQwANB6kkoprMiEMWab9Nf5G/jq3zUb6prbYLTWWjJKXMZch3L+LVxZ5JBgjDCylkRVWX8bRgG/JSO9ZfYKtQYIEUaZEAJAGEVBVVaz6fT4+MhxnF6/u7W12W42GaV5nhpjXM+xzoCcC0qojT1RSlqzNQOMTZS3IxRCGSHU5pakaTqbzfb2988vLpeWlvr9frfbtWHn0lZmV/8bY6BlsLylSbDrcF39QwgppVrrNE2tc1QURUVRWMJDVVWe592+favf73sOsw34w8NDq6e3Ouk0Ta2k3jLQbMHNObfrb13C8jxP07QoS9/3pTZZnp+fn49GozRN4zhuNpudTsd6hVlJhjHA83xrr3yNrmwsjB2Y2DeyS4SxTe00Skmjld0WrZUQnHNelkU6n4Vh2G632u12FIVB4DmMLhCdVhBCQqjglVKKUqK1kUKVZaWUNlcaS0IcAICUmtc8CEOESZpm+3v7+/sHs1ni+16n0223267nAQQpwzaf5G0a4fXBs/diR0nXjtvXt2b/8Gmty7JIkuT09ERLEQb++vr68vJyr9ezOUVVVdV1rbW23Eu74/al7JrYxbemzK7rIgizNDNGY4zjOC7LcjKZQIQGw+HLly9XV1ebzab117NDlW9P+MJD/FvtigE2lh28PfO80peBa+ffy/PzyWRsA2Fst+LmjZ2NjXXLOaw5v35Ia15Znv0i2sgs/AasWbbneZQ6UsqiKGz4aVVVo9H4+PjYYrbl5eWNrS0ueJbljuswxiDEZVnWdW1fwQISu2J29SzAsxbbwEApFedcKen7/uraCgBGaSm1qqtKSRlGkdGG17UGhnNel1UYR5QyYwElMBhhLoVUCgOICbXQyxiDMA58nxDMJbdjFWWUyxxGCZcCQIAQRhhapmoY+jZx9cXL519//dWnv/ylAcbzXIRQGPq+7xRVnhdpUeSe47quxxhLkiRLc86N69LAdxzXK4syy7KFzAsiRpl9guyHJ6W0LGshdRzH9vlfWVlZX19fXV1NkiRJkvl8fnlxURaF67p2mqe1hgASjB3HsaTQbzmlBtY1n87nnHMAYRCGSqta1Fxy13OCKBCizvM8TbLV9WVM4GA4IARDAPO8/KM//IOf/vQnWuvxaHxwcPD4i98UWd5sNAnG3/voe//hf/4PX3/z9PjoqBE13nnn7sb6ZjrPTk5Ozs/Pm5221no2mw1Ho6IsANB//d//22w2+6M//sPllWVC8NnZqT1X//gP/7C2tvbHf/TPprPJ/t7eF7/5Tb/Xs4k9h0dHg9HQ931r5Xx5MZyO52Uubt27sbq+0m63nz5/VnP+8P79N69eXp6fra+u/uk/+9Mf/+jHr1680Bq0W+0oiCaTydOnzxpxI03TLx4/Xl5Z6fa6UvK9g4OT87PllSWEUMnruq7LqsiK/O6dOysrfcpop9OGELx+/bqsMgAMY/TW7Vu33rn59OmT84uzoihms2lZFpbWurKy8tOf/vTx48dffvl4fX3d83zHcW/fuqOUPj4+1lo3m43tnS0pZZ5n4/Eoy5Isy5I00VpBiKSsXdeN43A4vIQIrqys5HmmlIzjuNvtdbv9Zqs3nabn5xfJbGaUoYTwqt5cX//xj37nm2++wRD98R/+iZbm9avdv/iLv1AK7Gzf/OSTn2xubPl+3G53dnf3/tP//p96S73hePCX/9fPPv7hD+7fv3t0dLS/tys4//f//t+Ox8P/57/+F61Ur9+9c+edo6PDPM/CKFhfX11ZXel2unt7b3b33vihH0ZRGITGOKJ2eOmNhklVCkLJ1tYWxuA3n//K89xGIy7K3LYDRM0xwuTy9PzVk6d7z59hA2M/vH/n3s7GquN4QFRQlS6Wl6eXEgJIACDU9fwo8kLfC3yv2Yw3N9fXlpfm0+SrL5784tPP9vYOx+N5VWkANEGIEaqUFErUXDjMdZkrpcSIIFTXFTdGE4KwzXVTBmhtlIYYQQwRRYRiD3mQRsyBZVnNJpnjoG4/fufeztrqehRHAOqvvv5sb/9FZ8mfp6OK673d85OT8WzOh4PpdJ599tkL5jEFVZpO1jcOb9ze3Lm1MbhMkhkfDVOM9Wgyn04zgnG/1wu8huT6YP+NKOXOJr53Y41hTwpgFDS6mqanK8vNjz58WMvJzz/91eXgYjCZpF9n7V78Oz/5vYvBwXR+mpY5hAZSU8k850koitHscpoMCdMOIsTgouJSKAA1xKSWajie5EVZldV4PHSo4weUc61UkecFRLCuZ81W8/Y7tz/48IO7D+7uH+z/4pef/fV/+7vBeDYcT4aTYV3XXHA3cCtepLl0PNJsN/r9Huf1q1cvfvX1F1EcNFvxuw/e//3f/f137t4aji4dQrFBsoYIgCBEURwxxzGqMLpoNbt3drb+8R9/dbh7VORiPkmkUEVeQAgJgq1Ga2NtfWtzK0mHwJil5f7ySo8xdnCwf3l5MZ3Ozk5HCLFOpzseZqA2DvSEAUppIRXCGmMIAMCQMuQoAJJB+vyL53tPDzhXWsJ6QxOoq7mYDpPB6ajKJdauqhSGuk7dZkyVLPIiz4ocGFNN+OHTk7SeSVARD2NMqWAe8C4PTl8/ffHx9z9Ok+LLZ18i7Wxv3AEyfPLksC7kd97/UbvbSdLUdcPbt+/euHE3L8VoMh8Np+/cudGexOPxYDS6HM3On7141u2HUcMHUBTlvOYZJbDb7373ow/v3r0znc7Gw+lklOdV8uVXn0uh47YPAZ3nQCOuEC9UdjE9P9g79Pxwe3tHIe17nuNH61s3CUFnF6PT09mz5/u7u68hgtR1tzZuJlm++2bPoe7K8urDD959774sizKdJ8l8tjd4UxR5mqS14L1ekzLSajUdz1ca5jm3nq4Y46qujBEOg5PpeJ5MBsOhNtqPfEywBLIWdalqxhiLHLcRsNBTQuRZkRUppMgNPb8RxKSRpaklKDrMa4RNjHGj0Vxd2zAQDYZjrc36+lpvaXk4GCZJUlVlGER5kT/+6huMMGU0iOJnz1/O5/PL4bAsKwOAyrM0T5N07kU+piQrCogIYy4iNAgi1/UF1xhThDDni7Y/ow7CCCIolbLcL6uOV0oZs0jhQABSh10jGWQD3QGw/VQH47di7BSXwmgNISKEYGrJYBoDAyHEmDIGlTJVxZXiUoprUhpjilJmNcHm2p3sLXH3Qn6rQVUJCLDr+nk+qaqS1zwMw0azNRgORqPx+fnFdDJfXlpqtVp5nmmtKCHXnXdr3Guhl1ISE4u41MKl2BiIoNZGCDGdzsaTyWg8iuP40aNHzWYzjCLPD6QUVVVXVWVLYRtyiSCsq1poYTvN1+J7m/LxtqYFY2zzAW19QyltNpurq6vz+TzP8/39g6OjY4Jho9l0HKeqqslsdnZx8eLVK1sie66LMAYAWNadskx3Sm3untKaYGwAUErNZzMNDGVOkiR1zS3CoZQaYzjnxgAplL2M6XRiQy0IoRgTe9lWXWOMFkJYPGDBCcbQvrlW0IqhkUGE4KuODzNa5UUp1Wg6ndlkScsos9MPK7ewJZ01UBZCWsdhgilEGBgjpKaURVF8cTmaTqfD4TjLC6lls91tt1vtVttxHACBVMLy1q6mQP806AZfJeFcB67br6+Bme2RI4Rd1+33eqPR6OTsXCozHE0gggu9jednWVbVtee6FjYTYseAlFJqjSS00lJJIaRS0hiN3gJLnPO6rm1IaxAEfhC6fmjV9jZ70SwyjsDbkqcrK+zfUkPZJ+4KvRugF0L89c3NldXVoiynk3Eynx8dHV2cnzPHQegaHgiMseO6lvBJCbE6GASR4zqMMm0ARggiJLgghDgOq6q6rrkQPPADSun65man04mjaDweU8bCKBRCFEVhb4EQ7LoOQlApzXld1xXnHCFsjFFKI4gQxEZDm0JjkQwhNI5igIE2CiDIay54DTGGBvph6NrpCueu62JCjDJFWUqpPNfhQnDOjdLMcVzX57zWRgOIEIRaSqk1cTGjjhe4ruMwSgw0QgrBOSbIbplSwgDtBeEPf/Q76xubVS2mswkwhjE2T6ZnZxdB6Hiu6zqkLKuizLgg3V57e2cLY5KnWZYlVcUJhs04vIJ5PufCDmYJIRACwTnGMIziGzdvxnHLthiyLPv8888RAEprwXld1zZC1H7UUUIhAMaYsiylEIoyz3UJYxBCIVTNuXWZY4wpLbngQtYYQ61FnifKCDegneX1uq4kMOvbK7bZ1Gg0/Kbzcu95kiRKKYjhg/fvK6m0VGenJy93n/+vf/6/rK9v3rp7a3V1/a9+9lef/fLXv/e7P2012xAjz/WDIFzqr2xtlnmZ50X25MnT05PTv/zLv/w3//rf/PjHP6KUffPNN0+fPsmLam/v8D/+x//t93//p2ura0++fuK63s7OzY8//ng4HL58+eLTT38xnk1tPwgz4GHs+pRQJBWveTmbz/ePdu/ev/3RR++9ePrsr/7qZ3/5n/9PJcT3PvreP/+zf2GUpARtrq3mee4Q/N7DB6tra81mM0kTJRXQOvCDrMiLNDXaUEy6rbbvOZQiSpEQldICYbW5td5oxfv7+6/evHj55vloNPR8b2Nj4/j0tCrrO3dvjUfjk5OL/+NnfwUBDKP2ydkwjuNer/fV10+UFJzzJEmCMBCSz+fz0Wg0mYyCwHddZzqd2MZTVRUAGM9zhJQYo2uW6dLSUpblT548ERKGYaPd7rzzzh2jVJqkVVEBgA8Pj+pKMMqOj48no9nTb1588flLz3OgRh5zBheXG2sb0aP315b6v/PJj1rN9t7+wa8+/YLnpEzx3Zsfbi7fBcbc2voA6TcNf6OqSs3d6VBurt5bXlm+deuGNV18+tULLqpmtHR+eQY1W+6uIxRoz+OuP51IAwqHea7jKy2TtBJCM9chFkQIXtYlo4wMzs7rPL+A2GdO5czL2bxO8rW1LQqMiwlSgCFBMAKI1EoqXsuaV2WRzueT4WTUGkFlTg5PP//sq5///AtZC6NN4PtKSWCs9BNKrbTUAgqMEUEEAKOUgNBggggmCCKtNATaGKA1xARrLbnkGsCyzssylRryWkEEP/7hRz/44QcI81l6WfKZ45KLwelXTx7v/udXfogbbd8PwjwvHz9+piQua5FmOcJIKJGm6elp9uLl2frWy2bba7XbWjrz2fjsZPTovUe+5w4HlwRDRIwRhhdVNptl6dwlEgPajnpKyaxMtBHNrvvd7797cLxPHfzRD77368ePn704cGOGCPSj6ODkBCKFoV6Pd4SRXz/7ev9wOJ0JiACXFQROr9cj2EEEOeFaVs7n6aTGAmHYbDaU4HXFi0revbO1vb0ahP48mZVl4UXwYng4++zy4PB4d/9AaRUGLkDq+OTE9dx2q7W5tbm3u394eOQypkwtVN1sxYSy0WhOCL59++Yf/uFPy4y/ev5mY3Plw/c+iIPo4uxyPBWOS5rNQBtTlNnw4oQCwAAaXV4OLi4FN0oYDJGsOHMcPwyWl5e63V7gB5Qq5hkh+MsXL6WShLDD48PzwTlzcRy1Oq3V+/e6l6ej3Rf7leaEwKgVQywg5kVW7706nk+TnZ3+8eDkq8lcSaAkwMgpRirw4vFgls7L0ImW23G30281Gh7DWNcyz0Vd11lZ5iV1HZ2CFGRplTsB7nVWpMlBrne/3qPSubX+DpZUFQYq1oh6RrH9/QvXbzuMpLkejA7TbI4whYiUdXV6dnY5GGd53l9Z4bo4Okv2D4vxbJAXpRnyvGSeT7KMF6WiFEAYrq5uVGXhur5WUEocR62N7fXd3YP9g8ODg2Pfj5ud1k9+/8dv3uw/e/ZiOJ7eat7Z2FlHEAIM2t02pawoy8FwFvh+4HeAOTk7HhT5oL/WqeoqmSWhBxzibm1sL/dXGGazySRN5kWRA6OePPn6+fNnQGmjIXNdRmhe1LP5HAATxVGns5wXRV0XMq/TdKaNRgjGcRw3GkJKCFFRVWEU93q9W7fvZGn6+s2u4FxywTkXdZ2kaV5V0IAszfOiIgQbgzDMMCKcy7KoCMGWVjSbzebzJE2z2WyWJPNWq13X1fHRsQ3KUEpqGzagTKvVjhuNuBFtbq3fuLVDHWq0qSrBBTcAOo6T5flkMlfSaA2UhlpZNQZ0HBcjZICp61prZQXAWquyLG2k8pW4F1uqky2qFpQgKW2CnoUr+spx1RbHjuOQxVhfR0EQhyGj1PJwKKVXienX7WpgX/Dt6cp1p1zrhTraGKCUwViB1JRlUZZFnmdlWSCMCKWOw3hdn5ycDocjG4SntULX4nE7MkJIa62U1EYTumg9L6ggQthK2vd9zw/anc7S8rLv+77v29wYa+bDObf3aOtRIQRGCKOFvey1avbtpMXrOQzG2BLPlFLz+dyuRrfbDcNwNptNJpMsSwnBSZragvu6kW9f2a6z3QutNef8+o6sYDQIAts+n0wmzGHtTieKwn7f9/3ABplfXYxNoCda6/F4fBV96DHmWIbbt3sBAOdX4eVQGWPlB/qtIZJlwQHHcWz+XVmWdZUDo7U2XNTgSh9iDLCmrgYYSilGBCFkNfwQAIig1kBJWUuhtcEQcSnsvKvZbkVRZKdAXAquJMaYUiyEMEC9PV35/1sdvA0Ur/G2hSJ2PTHGlJJmI7axj2VVpVmmtc6yzGYy2l+38vS338jOzX57qAgAMNfKjbqu7XFSSsVxHMex47gWLV8v4FUq69unBVq9DVjkii60W791X8YAuPAVsAmDrut22h2Hsel0mmVZludW0G9vvKrq6XwO4LcQehGXXhKMySJ15zpmB0LGHASRjYJRWttE9qIopJSYEOZYazuIEL4CRVVV1XbWYYOAbAyiUhoYUFW1dZWwUh/7GCZ51mg1GKGz2bQqK6mkMUZJpbV2PQ8hrKRK0hxjRAmr6lpKWZSVfRakkKQWrBIQAqW0EDwIQkwQwFgpU1RlXuZCCK0UZUQqKaWAEFBKrN8GhND13EcPH+zs3Gg0mqPRuCiyRqOhFRBCZVkex0G707E+gUKIBfePELQgpDCjDAQAY+J5ru/7RVGmaWY0wBgx5oS+7/lBGMW9Xj8II+Y4lp9/eXEhOLfPsn24FiEtEBobsam1UorXvEaVpbdBCLUBQkhGKSFEa5VMEwC167ubW2uu7wgjh6NLrrjQpUbSdVmrGyFMgtDf2Ni4OD8/erq3tbXluMwYs9TqYYSqolzd6F9ejP7iZz+7f/fOB+9/xwu8wfjy5OJklkzv33/wzu1752dnn/3613/7t3/7/e9/f2dnxw/CP/qDP/7ou99VWj14eL/f7Q2GwzhutNtdKdVsOtvb23v33Xc31tc/+eSTp0+evnnz5oPvfOf+3Xtrq6tnpydFUeRpVtU1wiiM/ajhQ6TOB6cVz5mDms0wjDzfZVHs1VVugP7oB9+9uXMjy+a3d261O/cd5p6fnOVZ5rpuq90Jw0gDc3RyvL+/d3F5+fzly8lwPJvN41bj1u0bs3TybHBWi9IPgigKoyioqlKOBWNUaVGWhW3ZTGdTxmxilXFdv+bqYP/YcR2HuWma15XUCqytLMdRqLSsqiLL0v39vWaz0e93PY8lSTIYjM4vZr1eq9sNlZLNZuvOnTsPHz1K5rODg4MkSZnD6prPZsloNHHcME3y0+OTbruzvb1969atz37xq/FghACQQmuqDg+OOq32zvbG8lJzaWnpwYP7yTypyqLTbe0f7EKEV1b6UdRymP8//g//09HhqSrhR+//OIojY4wfBEC7//LP/IPD/bouw9Db3NxYW19dWV3K8ySZVcdHw7LMITLj0Xy5s7a9ditJeZKYnIMvf/34/Pzy5ju3O51+q9VoNdtZnozH87XVJcdhZQmyLONCEF0pKBHPhWOIBqqUeT5LqiiFUjEIPAIkAgZDjTGQRmstynp8OS7TPJ/nl6eXcRyeHJ29eXWQpznFlNi8ZCG11gZffRgRHAZ+EPhSKCmkEBIhaztqtJFaK20UMBpAow1SBiOAqesyQCoBKs4RNp0l50c/+c7HlipemQAAIABJREFUP/6g0XEZxQaIvJyvb3Xfl/feHH69f3gJjiFlUGtQczOb1kIA6jjEYK2A5CiMA0r8i7PZaDhrtKJ2eymMehtr7GBvPB3PR6MJ0roVR7dvbLXivsei189399+cppP8X/3Zv1rbWAk9H9A6K8s0GytdBZG7tbM5Tsa1zk4vTgnjkNbjVDguaTWiSqiLs4tf/M2T/cNRWQMCQVVXCtBmwwhZci4UdvIsT+ZJXbMo9JqtuCpShBWk+Ic//s7HP/wuIfD582cvXr3My/Hk4Lws67OLSZaXUZNSBjXUXIo6kRqAZjeAtA5ijIAWuuA829zarqpi/2C3LDLJZSNszOZjXnBkcDNs9ju9RuhK4VNGizRXWkMMfc8t8uzTX/z88vxMCi44MAoSzBqNpuv7QeC1Gs0b29sf/+CHeTkq+aysU6V4Mk5OT3dPz04Rgu+9/wgYj9fIIIAY9mJXiloDBbFRWqpKCC4D3yx1W3/wk58apYeD8Xyavnl1sLd7lI0yHDJQA1VKQlA7ikPfxQjyqkayokr7NFxaW3Z9//DkqOaccLLRWqce0rOauswlGOSk4650gxU/CIsJxrpwSNtzOi5rXpxeVqVqRk1ey8kkffnijeuFrU5vebVPXXJydvrsxZenF+eD4QATXNYFJWw+r5JMtNseYa7rsvksHV4WZ6dTCFWW8qqSq+ubYRCXgh8cHR6fnXiR53muRnI0uxhMzwqR3nt08/3333/4/t35fJ7Os1kyPr04hQC2Ou1et+c6rucFjx9/9eLFyzTJuKiNMpyLyXi2+2p3dD72HA8B2Ou2e51OXqQ3dnYQUMenx5WoeFVnaZ4XdZmXEBGMMaFEKVmWFVLSGKkth94UQCEvCBuNVrfXraqKAHJ+ejmdTpMkETWnmCAIi7wo0rTIq7os64pDDR3iMuJoDRCERVFeXg6ZwxzGtDHT2ez45AwhmBfFfDa3Ku2iKIwxUoqyrHr9Xq/X8z3f5pdHUewHAaZoMLyoqhohSimzdqKTybQo6sCPMaEQY891AYBaAxv7aIBGGBugF+UnRsxxMMYYU9saR7beRxAiBIyBCCNs2xza5hsAaGx33gHs2pVYKcWFlDXHEDJCXcdllFLKfC+glGlr6AoMgNDOPbRW11pucOWVtCjZr6LKEabGAF7zdqeBYNOWoVLJIPCW+n0ppbacdyUX/CBjPw8hhtYydBFqYYDWRkBobJVoAZgBACFMKaWM2SKbMocQYoy2nr+UUpuaghAyACitlZRGa0oo/C18Zd4W2b9dN18nlF8rpwEAjuN5nt9ut6UUAJg0TaWUvu9byGcnNjbl2hhjS2R7zdfcJFsAWUWN7eVDBJnDgiAMgsDzPGOA1toGiVqzNQM0gKbZakhhx1w2x0Nd5ZSDq4IcQbQIWbfFtZ3tfGvXZhbDIqUMxoQxl2JiLSIEr40B9pKUUnleEIsSqJ3x4yszOpvfYqRUQgrORV2Wbd/zwyAKI+o4GGNtC0+7R1d7AAH+LbiC3l5mK62RgnMDDAQQY4gQto7BC/xlv0DE9zyMCSEsTRNL/UqSJM/zuuZxHDHGJpNJVVVCSIwXRgWELBLW7VNxDVcQMLYSqqoKQsgYc1zX8/wgCFzPt9Q4xhyE7bPz7fFAC809UNYeAEBCkDXNXlg6wKuQUkuVBAAA4AGAILSxl1LKpaIo8uzadG7xHGIEMbyGSVcQC12dz+sBDpZC1Jy7jmNBaRAEGOOyLAkhhFAIQZaneZ5SShG2Z8IsHDsgIARrbTBGEKIwDGzQjTGAMuq4zBgguKiqSikVhIEdRGRZ9uTp06qqGGNRFBkNas7tvSNMMMJXlhWLmac1UxOLASb0PFcplWe55/uEYqWV0dooLZVUShpgfM+jjGIEpZIIQUJIWeYY43arVdV1WVaz2Xw2m1m7LcdhvW5fqgoAPZ+lQkitNYIknWVVwbU2dV0JziFCiiutdaPRAAbXlYKAEMwIogBAzwk2N7ejOIYIT6ezyXQOETJKT6dTKWRdcUpps9FSUtqZjFDSfrICA4AGRhuttDJKSnXlbw4ghA5jUivOuZC177utVtxf7rU6TeqQxiC4uDy7GJ4bA4ShaK78MMQKTLJRUs1qUEHHcFPnReZGDEOYl9n6+poCkn+Zf/3sm4vB4OjkeHAxWllbbnZbCurB+HIwGs7T1ACwubkZRfFvfvO56zrdbn/nxvazZ08//fmnN2/d7La7o87k+Pi0rGqKidYAIRxFDQhRXdV5VgAAozBc6i+dnJwMhoO6ksyljBEItZC85uX2zkar1ewv9YwU09mQMYiJEUrGcdDtNhux//XXj+Ow8ejhe8v9nrO+ThAO4obr+Uar0PX6rW6aZ/feufedR+/98rNfnV2cHe0d1rqqZF3LshbSRiTPLi+ruuh2OlyKvCiE5BXXeZFzXgMAp7MZYyxuNsIwTrMsyzLGHMu+poxFUYAwnExGXNRFkTJGms3m9vbWeDx2HNZodhnDCKFmsxnHMcbYcz2jQavVjaJYKjEcjMuyDvyw318Zj8ZnZ+daKEYZRuTVqwOCyf1793JZFEVxfnbmMbfb7fzzf/EnqytrOzs708lsMBz+9V//V9f1ur3+1tZWp93Z2txohO3PfvX5bJo0o8bS0hKhJM2K5f7qcn95ZXm95lUQ+mWRQ8MCr+U5sRb4w/fn+/u7k+no/u21d++9986Nh9Npvrc/PDo4vnX7/u07j27cvBHGQc3LKGpqY5TiZVUTDLU29g8NocbFkBDN8lmNPHTr/s7G8norahADkFIEAAiBMsBIRQBWGulaFimfjebD88nxwannuXlWVAX3XVcIJbgEBhhtEERWCgYgCAJ/dWWl3W6fnJwkItVaEYQQtOQHpbVGGEBgbPKS0gIohKjHAGECCyHCiK2ttcMGAbiq5EwYjBCEFDY6zrrs3r6z3ur5CLMg9LSBWcZfvzxL09rzAoSg1irwg0Yr8COXi7LkRZaKo4PB5vZKt7u+++bzvd2T6XhW5uDuzfBf/slHG8vrslKff/34my9eJdP8wwcXUdCMmk5V5ycnR48ff1aLwvGCWTqGRDRaLvHANBnOZjM/AL3lrTv37jcb/fPj472Ds9lMKQ09RoGLgFCzdGAbyYjFmJKo0cjzJMsloRphHUQkRE4UIyGTvYPD0fQSoErItOJVyWtlSgOlgVgo4VC32W0LLhExSTHmOvci3Iqbro8m86GQvKzyd27tHB4cVHm592Z/a2vdC5zdV3uYwLzItjd21lbXEYavd/fyIqeUSC7m4+z18wMEoOcyaADFThS2trduAgiqqkiTDEO0vbW1e5AmheC8Wt9YgwT+3d//w3Q2N8ZJswxCzWucJuM0KSQSgBmEIMFIK0go8T3y6ME7n/zwww8evccwLdIiTYoW+42Y192w1Wx0OiEy/FhIRRCAWkle1VkO69pHeHVjeX11rdFspKMkU2nkxIHjVnV+cnHRX+k6LAQZ1UgbaOaZmF6KdGxaoauEW1U4STlGTn91azQ4C8rq7r1Ha+ubru+mWTLPJsPJ+as3T+dpRiibp3lRlVJBrSlCGIJwY209CP3XL98kc/7s6WEUelVdzOc1pmI4Ptnb2z89PsWEPrixPZ+no9lQafPg0d1PPvnE9Z1mq8N8GEF3Oh+/3n9JHLK2tv7+B48OD452904AAPcf3Nva3nzx8vnF5QU0VZ6WZ8cXSCOPeaEXNqIocN3AdWfjqec429vbSsuLwcVoOpnOcg1gGAZVLeuqHo/HeZ7zsgZCMoIpYUppWepcVWUmCGTd1lI+r+bJPMtfLUjwZem7nkNpnuVGaWSQqgGQkEKGDQUKCik1BkLKNMt9pbU2vOZFUY4nU4c5SmvO63mSSKl4LVrtVuCHfhA2Gk3fDz3PA8BIqcaTCXVxEDvD4aCqOaPu2uq647pJMqWUNhpuo9EhxEGYMOraxx7aGAtGtVZSCiG4MRpCYEXwVnty3Y69nq7Ymvtt91VLf7o2QbZ90CvaujEA2tw2QwBCV7kZ18wWG3sPwIKsv5Aao7d75FeeVRogJIQESPmO5ziMYCKklELZC7HWf1KIqqwtBdzqyBFEBC2GFVceAMYAAYACbyVk2ur1bRWEDRm5cm2ysnNsSVMAAn0VUYh/G4fY0vDtdbteOosrrvv9SimrjoiiiDGrCNJZllmKv+1VW3b7NT65znix2pWF6oYQS+Ky1+m6LoBAKnntwvy2W67WepEdDmGr1bQ6cmmjwH97Q62BM0RQWySjNTBgAVuvpwFXVCzcQEJIpTSlFGOCMVZC2JRJAJFWqqoqiCCySb0QLULZrxzHDLi6NgAggJggiDGC0BL1oCX9IKi0VlIppfDiz9m3ZLB/glWsMEOIBY9xYQtmjB2jXaffGGMophaG9Ho9SmkQBFmWFUVR17Xdhfl8bjfOrvM1YnwbjtrhBNDKdRljbEH1QUhpY22+rlU0hDKMib3Zt844spjNwhUAACHot3UtZhE99JbVOKMEXIFVTIjreY04FoJfHzMraWMus4NBG0pICAEAWYrO9WAnTTIncJaXI8dxhBBZlimlyrLMssz3Awgx5xVEsNGMrmD2txqqPMvrWmAM4zgOgsCiCyGE1rYRoCllluJVliUmuNVqEYbLqqprDgB0XS+KYkKI/XkIkT2xWmvOhcMcCFFV1dbC7Vpq5bqeNqYsS8dhEEEu+ALcAPs4YAiB57mO48znM6kkwaiqPeuiJoSsqtpoQAijlNnMXD/wA79Ti3I2nfBK2cUpixkwQFtpmjbaGC01ApBgp8h5VVUOc5RSVSm01ox6CFIpdFWVZ6fneVkopQjCSimtDEI4CMLl5ZW6qpJ5UuSFnbi6LiUEQwCqqpJaAggoXcxCF/ocCIXgnFcIgigK2p2W6zFEgIHSD5yo4WeVhxlxfbfRDLwgcD1HgTpqB37DTap5miRZnrd6jVajwdwYOZB4cHm9AzRFAD59+bRIa4cF4+n457/8+fByDAFeX13/t//u3330wXfHk/EvfvGLsiiLvEhm88dffnFyemKMiZqNne0dz/OPjo/OTs4gRKPR+M3rN1KqOIomo/Fz9ayu6zzPtVbAGMaw5zHPZ8ZIbQBlcHtnPYrCwegym8/qrABaMwc3G1Gv3262IuaQ0XhQpOn2xqaqKod5jDmO52um83lS5xVDZH15bXtz68P3P+j3lv7u7//2v//93wTtMI5bbrgchiGluCiLLC+ErMuyKqtiniSu61iFFYRQGzNP5oyxMIz6vWXX9xhjQijPc4PAG09GaTLxfAchEMchQnA2m04m42azCQDAGMUxybJ0NssajQbnYjabn59fQAjjOKaUFkV+cHCAMQ2CQCsNAKCESCWHg0Ge5ZzXgJqDg4PpaIoRuXXz1vnFeVVWH3zwnbXV9UajEYajwfByd+/1wwcP26241YxdRggxnoc7nRgBXZZJVfoBDo3iCCDq0PW1NW0MJvj4+Lgs5WyaUYJ9N/7w/e+tLa9PZ9N+t7O6uhIH3cDtF7nz6vX45q07XhD1um2h+HQqMGaUMms17LrUdZnjuEJwoiroscCj3nB8qXIeshAqMB/PpqOxrHgzDInn5lwOJglXRgJjsDIQIkB4pUf1HOMs9APfjTwHjscTrjiGxPc9xhhCsCwrpVTg+UtL/V6vf35+rpTQWiDqWFd0rSWAwGHUCloBgsRhzHcBAgAB5uLuUntlpb29vVKL9OD45Swd5nkOEeh2OoRBroo797a/Ez3oLy0FQSMvxPn5ZHX14OJ8WhZ8NptKKeLGCmEIE2hgZO0H03lxuHeWzkuPhWsrGz7zz0+KwOvf3n6fGHxyfja+qCNvaaUVqdI9fDOQIBdsOEgOsyJZXVsK4qYGfDgeDSfj2/c2Ku1lgrZ68c7NWw8evl8k2nHnrfbSOZ1QBpeW+gGLRCEP9w6kBJ4f93rdoBFroHZ3XyTz0XgyjhtO4BPHISfn+0l28fL1S8qwFwR+RBw/DKRPPTYcZeeXuc+w4zmNVgsTwBwTNZBfIAjB7Ru3PSesy+z145cO9deW1x1KjTanx6c7m1sUObuv9zFBnudsre9ooEpepEmW5RlEWNacV7XvBkYpYbTGOgjCpf7yzRu3jNaD0eWTb778zRdfbu4s59VYmBwTGURuVZVJlhRFXRT88OTLOOqHQTeZZWVVCyV8jzkOcggRnDAEGj559+HtB3fvlvPsbDTJZlm3s7TaXX54+77nBERDhGmv3RFKMYoxBg5DYbvJZznm2oHe9HJ+sn+ajVPfd1Zb3fF8lCUzkGud6QLVEzF3fBczNk3nSaI80lvp3cTUGwymrfZyEITEcceTWVWJj773A0TM5eDim6dfHx7vXwwuasGjhu+4wXA6m81zBEkUtYIgCnxva+PB6uoSBp7rkPOzdMryWhRJOju7mEzn86Pjo06n02y3i7K4HF5mWbaxufW9733w4P67x2dHVc0hFCIvRtPLb549RxhRB92//3B3/9WnP/+l6/off//j995/N8nmWZalswxoLbhIk7RClfQFgUgrjSASNXddt9mIMUYAgulsjjHxPb+33Ds5vUzSohaaYhq4oQYcKAU4dKnjOh6m9PLyss6FFjBJknmSzJPE9zyEUF3XPJCB5/FK2GBFI5ERSCldK4mpwZQQginDQRAxRiCCQioupRCyphxhW99hjBGhkBDmB2EUh1VZDYfjdqflui4mFEEYNxqra2uYoNlsnucVJtgKyputlu9HCDEhtJRaKY0JpYwsOBtcUEowIVxwIQUAgDImleI112YR40gpNYsCaMFdMFe5afqKTHJdygFjAAR28o4hYohAiGyAPYRASiu8JlcZ2Nak1SglrxvI8NuiHKJFACUAQCsplFGEQkyNBiItMmAgRtjxXMlVVdVC1FobCDUhyKojAIAAGgORUtKCDoQgxleJc1r9VmYfQtfOUQghIaUQ8m2fMg2MkBIACNHCHJcQjMxvibwX+vvFlNs244n99WsfgmvQ4rrutckBhJAQ1my2ALh2g7XrjxFCvh9gbBk40hhACOZcWAxja1Bbj2qtwzDABBtghBQLcQghtl635aPdU+uBq5RCGF1t7xWksVF8V4MIgIDWGGgDILBLAwEyxhoMLEhHLvOuQloWMx9AXbgwd0YQgigytaikklc+CotVM0YDYKCNJYcYIYQJruqqqjOlNKGEMcYYtepzCABlyLXZ6toAA6H+J3nwdlajgQGEEsKIVvoaN16XgNfVvFEGQWQ0wJhEkU8pRRB6nm8rY6O1AaDT6Vo2JIQQGACAsWHz+grhYYQRhhBCoyQhlBDiOO7iXZSWSnHOv82wN8bu2pVSxQq0JLDYGCwOg9YL0db1OkGwMNS+CvcEVSWlEJYSZp8praS+grX2CAkhDFzgB/uTSmmEsFXyWBBllfEWqjmOY7+VJEmSpOfn51EUh2EgBG93mo1GI80SzoXNubcGErNkNp3OIECO57baLWMgJoRQuoArUnmebz0b0jRVWmOMAUCO425ubTHGojjGyOZaehY8VxW31ymFutLxQyWVNtphDsYYQCCEghBSxoxRSlv64mIY63keozTLklaz0em0z87O6rrCGGGCpRTpPGHUcR0vimLP9aQQnu8BYMqiajbiMArjsFkWZZ4XeZYJIbQ2CEFrHs1rDo0CANal4qLK0sxxHLhw2JMQZKenl1rrqirzMiuqUgjhuR4lhBDieZ7v+9Z+wCZC2geHMUYJAcYIIa7DZO2+CCG0MRTbyacEADiMBYGHMUrSeZJPK14JVcWtsLfUbXdbzXZTKqmMAghwzouimM/n42SUZ3lSzjr9Rm9lqcxLxODa9moz7lDsToez509e7x8eoL9HwMA8LbSCwe+Gd+/eret6NBwZrSGA0/H0N7/+dZImSqmvv/rm/rsPH7333r0HD549e/43yd+MRqOLc7m/fxCHAaf866++opRwzs8uTsuiiKNAKkFdQilpNCKAQVLM5sl0nozf7L7CALiEIAB77e6NnRt37txqtzq85O/cvtlutndu7Fwcn84n40azpepaE6aFQgAyTCnCBBLq0u9/+F2XOYgSGjgSmbzKPN+v6/L09BwA5QchYy7CSBujtDRGM8ZWVlaquvzmyVOtleM4dmzlua6QylqzJMm8LDIh63araceMXPDxaPL69X6rHbfbTXueAQBpmgJgOOcXF5eu6965844QYjZLx+N5q9UEBiZJgjHu9XqXl4P5fK6l6vdajLGiKCbTqctcxmhVVglMXNchBBdFfn52CoC+f//ug4f3Nje3Wq02BHo+G1ycD8pyjLGsynFVuY4HtSml0JWAnhtIqebJjDGSZdU333xDMPJdt9GItjZ37t19gCGglACDHeY3G+2lpdXRaJ4lBYKw0Yx8P7QBA0IICLXjMEqZoLyuayIKEzmuqqGRoK7rvdf7B28O0iw7O78QCqytdJygNZyll6M5r1WttIYmCCPX9QGCXAhK6e2bdwghaZpWZW0UQBAHQeR5LgDAGCR4bT/UhLB0X2mMsUnR0mitFUaIMdvRBNKoRiOMWu2iToU0nufevXd7da0dN1wui7PLo/FsMBwNijyjjG5vbW5ubdx98I4fBJ4fBH6Dc9Bs9Lud9cuLydnp5cnpseD16toyoVhqPpmOpBYGKCFpXuSvX+wSSjrt7sM733357JXPgr3Xgzqrz48uB6dlHLS7jfWz4/TLxy+Ozl72b5D+ln/nzgPPjyGhXImi5KPJvJeGgNTNLustdQxCRyfno0Gel/Lhow+Hp49noFpaXr29c5sC7BAznqSEBDs3trwgyop8ODgry7SuuVJSGkAhGk8GBsabW6tVXVS8dlzX82PXDfNS+NFQqNMwakRxu9FoOy4OQtxqE98jYegt9dbmk+LseNDttuOgtb66tr62ITkvsrwocqVFFMS1KPM8L8p8ns2TbJ4XBULEd4ONjQ1ey91g9+T4YpTN60oRXFVlXuRpHDc67ZY2+uXLV//3fwE/+NH7rU5zng5/+cvfHB4fAQONoVIADGFVclFNq6LU0CAHI6oBNgrqNM8dZLrNuNmI4zAs5ukXv/7y1bM3P/z+x73O0rv3H37zzYvT6RmAuL+00mg1uJIORc047Ld6hZdkF7Px2fjs9Pjk5GhtY3np7s21bq/OE0W91vLmLE2Oz0/SslhZ31he6/SiThwYjfBydzuvaylnYSOsufjiiy8O995IUTGHVjxPsknJc4iBF7qghgYCLqs0r6pKt5p+v78axS0pFGPNIOzvbN83QBrAd3f3xpPLrJjHrShuRg/efb/f6RqjDo8P8yKXRibp9NXBSwG553qNRtP3gv2D17v7bw6OTufz0dHJ7mB4cXDwep6Mz8/PV5aWWq0GRohiBgFe31iJw4ZD2Mnh8XQ0EXVdliWC0Gjjum6/1+kvdSGCSZaurAHmel4YX1xOBBcuZZ7r+synEcqmSZblGiEtIYaQQCYqPTwf17yWQjnIMRJqCAl0sCZAIgKZqHlZl0YZraCWxnGoQ13qkma3RRlLgkRKWdcVgCUABhPKHA9hjCBotlqu40IILi4uz84vOryd5zlCeGV11Q8CRtnScmd9YzkKQthfcpgzHE55xQtcUMdhnoso4ZVIs6KuZBQ1AsoIc8bT+WBwcXl5SRehBUApCSHwA18rxYXQaiGGtiMFCKCUSiutbdjCQiqPKKNhFLVazXa77XsewkgDoCHABGOECEAII2O0tJ8+SmGMEUYEEds+t9pihODCttUYo5QBBkJgNNQIQWwjyQ2EmmCDMaQMaa25KKGBkDmU+kYrACQXHCPiuo7jEil1VSnbjCYEmkXZp/QiskNBBDBesJUAAFIpm4hynYCJMAYIIYjgAi5iiJC2JbattI1Wykip7GhAaW2u5ipXATVaSaG1gosy2uir1L9FXCAhwEApRVFWWimMke/7mOCyKK/t0bTSUsjrvrJW2gDzLYSFi6rUtvEsYxAi8LZpgVTyqj7WxkCLx6SCdrZjYx+QPQEWJCl1VUnbYloZYBBCGGJjb0oppbRRdjhGjdHTrEAII4SVsutgHOoghIwBRmmIEGXE2Pj5q6LcaKW1VloBcDUAIVAKWUwKa5dMKMXUaGOKsqzqsq4rhIjrekEQWIM3AxYSEACvGVJA240wGgKIEBJSGG0gQhgjAICUakE7BBBoAw10/z++3rRJrus8Ezzr3XPfKmtHFVAACBAkKJIiKcmSLctyt2V5PI6YmOkPE/OL5gf0TExMx3i6p6M7JlpuS7ZkyloocRNBgiCx1r7lvt393rPOh6wqFEH3ZCAKiETmvfece7Lyfc77LKatpGI5MwgVjGdZNk8TMkwzTRIhhG3bXGvBxRkREF2E0MMzy2o+J4UqCIDgOCNIKTCHOhAhznmaZa7jYEKEEEDnACIAwdyhS89XhVYvuAXweS/l+bManuvv50jybAKlVFIijAGALM/yPBOczxViGGPOGYCQcIIx1kpKKRjTUkpKDYQQJcZZbqmUldUVrXQSx0JwBJFh0Fq1alk2wQQT7Di26zqGSQBSUoowCuI4SbLYtmxq0DRL0ixmTAyGDsLIdb0zL2wJ5hBaakkw0UAnWSKEVFBprZnkhVLJNC3DMKIowtTABh0Php3TzvHxSalUtixbKaCUnqvzZ9PpdDpxHNt1XUrJ0eExIXhpaXE4HnHBXc8zTQtBEEWR53mmafq+f+3qRq1en/+6sqhhWqYUXDBu2zbLc8FFGEa+H1iWpYFiLJ9MpnPr6ka9DQGM43hugyGl1FIJLpIkZYyfkUAlNIgDNdRaQ0AJpkLAbmeU55kQuWESpRWGyLFsQogGulataaB7vV7kB/P0mwtHNSGllnLuogHPncQFF+c2IArjud4ME4KlFEEYZDyJsoAYmBqUYtJeXHCLznQ2yVgGEfCKBT+YzvxZwfPKlYIGojc41UAwlkGANNb1Vj2Nc6nU8trSzA8m48nt5HYIAAAgAElEQVTO3l6j1my3WsPB5OBg/x/+8R8UV91u78H9z1rNJqWUMz6bTJM0RQSznCdJ1u31O6ddpfTe7oFWCkHEuZxMpifHR17Bwxj1ej3TMhqNehDOuOKcs8XFtlD8yfaTIJhZltFs1oEUImcszYmBLcsMo8CkhonNtZUlxylEceT7szRMJJci5+VSpVZrIACDMOyfdMazaZwkN27eeOebb7105+XTYfeLxw/f/c0/UyPmPJ+MpoZJTcPQCriu57iuH8y8gru2tnr9+vX+oPfk2dNiqdBsNRr1+vw7x7Ksk9OTk9OjVqMGgTg+GSopcsbK5bLnuVpDxvU8p3hhYWHuorGzs+P7QRhE01lY8LwwiMMwHI0nw8HEoGapWLYtu1qtuq4LFEjixDRMBFCz0bx961av22cZKxQKBJO5sYcQx3maPXn6JE1T23WyPB1PR2EUCs6mk/HB7j4CwHa8wRBRQyDMNMBKaykBQqZWLAqmQAOeJcNeFwJgmUYUFFZXV2ulEtCSYEQx0VoTQqvlihCQC1WuFCACIlYQIQCQ1oASCrTO81xJJaUkhULVtt1R7zSOmcizj+49mH/VSa0RojhVNJazOONcO5ZpY5pxxZnIshBCWKpUNjY3f/SX/91o1H/vd7+RWqZ5KphUQOa5Q4khuFQKca6H/UkYpGnMlIBAIq0wgBAqAM+/Z88sc7hMwpkQeZiEiMhKzWnV2oLnH//hMwAENYhXcJRUEADLNDungwefP3n99dfX1jdararCFgGk5LrL7S31MgyCUEgupQBQ7u5t7x/uSu1OJsMgmAEggZQGJtPRbKGy+K03v5vN9MlB5/3ffaoyGM3SfjdIHJwG3UF30O0djWbHK4PCS/l6rbnCU7s/Gn9076Nx0C94rmkXeZ4FUbR9uN2fDkuFfZ6QVvXaO9/91rAXP/j46cHJwdXNzZu3bm5dW47jhOXasmunnVG319caEmJKxQFCUoIsk0edUZSxl25tYdMSwbTXHVaqYGm5bFu43WjahlurLiy0l1dW1iBUWjOlYsPEFBOe6cHRyfFO9/q1W/XagmXaFGOjQq11GiSzWRRUWt7B8fCwcxCEgZRaaT0ezZI4p9T8wQ/+EgL4xYMnacakVqZjMJUedw96w57nFWzH1pC//s23/+f/5X9qLVR29x+/++4/7+6f+EHoOObyQkO1jOkomk6TNE0rlbLQIskig0DbpLZB8ih1LWNtbbNeXygVq2WnHATvf/SHZ1DTWzduNuvtnZ3tXm/oel7RKxQLLkSk7Hj1QrlqO4yNwn43HE94nrUL3ma7vVyteZBuNJeTYjXN0/HJuHfQG858kJtlp7V1+8YsjnaPj3/5i19xoKhjjaZjLkWWJeVK0bLrpmtCUyMLVHD15cYd27V/+7v3dvb3R+NBkuXEoJVasVDxHNuM4zRMQj8M6s2maZE0jT65d+/o+ETI3HCdCjUty+0Oh7PpuNvtFoqFer1eq1WF4Ccnx+VSKU0TCNAHH7x/eLS/cbUU+vne3uHB3iECGCPsOW6z2VpfXWeZHHRHCJy+fvcb165ecyznp//1p93T03Kl2GhUa/Wqc2pBAJRStVr1yvoVrsTq6iqX6ui08+jRNgAKyDyJZyJPPcNBBrQ9WwMQREGW5cViESIYJ7FSyjSMRqMhhWRM5HkWhUkw9Q3D0EoBqYteESMkubA9J+f5ydGJhsB1HX8ynX9XIQAt0ypXKgsLLUqpFHJldZXl+bPt7SSKZ7Npv9ur1WorKyue566vXWnUa1Hs+5NpFgflcqHslUpOBRGDGnap7OVMM64QoabtYqqdYqlQKtu2c9jpPt7ee++937qu4ziWZZuWZVqmYVoEACFFHkV+njIppNZICi3ZfHvdoNSkxBJKz/yQmLRYLq2srm5tmcWypbEDsNZaS5gLxSXnnmERSiGSnAvOOdAaIhNjapgIIaQ0UVpqreampfOt/UvutBrMVfYAQKAB0EKwJImBVzCoYRuUc85ZEoVKK4iQKrg21FBrBRTXkkuRQIihJhLP5RtSKaCUBFDbloEw1EBrLbQ6IyURDKExp04hjOcwCQkppFRaCQgwghpjNDdnUkpqoRSAeO7EhwAF6KzkgAgiOCeUKSWVFIQShJAQEiJNEMKEQgA10EpKBRTFwCw6QogkSYEWWirOEkKoaVmmaXAu8jxDQCvBpeQYEwiglIxAAhXWQOQsF0JRigmhmNKc50ppjJBBDUzOWgpSSAAAoYRgChFSUnIuTIw1RvOxayW0AlLIOehCGBNMCMWMs5xlEAJIKJrn2gOgpZKCK6kQxBoBjIlBIaVknv3FuZJaQSi0hkJwzgQEQCqqlVRAKqAhVEDruUuXkmKO8BBGBCOEUcE2MbYAgvMdt4ylQGvTIG6pAAASUsbhjCA6DyHV52H28wWigYQKIKWUVgghApGGWkEFNIBKAaCh1FDPjZgRUFopFcdMS6WkSqGch8kQQimlBgGSzr2btJRKQQEUkArI894FhJASZEAEANIAAT0H6QBAjdG80aQJxQhCwSRBEkGo4dw3HAIIMUQQQnXuNXwRyDpvEkmtzoY0t1aD5xqfef9KzTGORgAQiuZMQiklxkpKZBgGwRgCGCc8ZyxLMsexKYGWQbTWEEgtmdZQKphJFidxEieu6ymlsyyrVqtSyuFwaFmWbburKwtKaYig5ViGQaiBm6264DyOkiRNtVLUoPXynPWuTNMkmMxtsgGGGkOgoGBSS6aBBBACxSDQBGmpANQQajjnOiKMXa9QLFW+ePT0waMnjx8/vXPntfaCDQBSUhsAYWwHwenh4RGGulR0XMf68sGnGKEk2jwdTKnlbN18qejaBjU0xoRSjZCECBLTdArEcqjtNGuNyWiYJBlEmDERx0kUhloKg2CtxDxnNE3S2WyWJMnmxuby0sry8rJlmpPpNElSlrEszUejCYRw7uRBMHFdb+4CZxgAIwwAOFeCESm053mFolfwvNnM7/V7FrUIwSzLWZ5zzgXnBqUEY8n53KRkrurCCAsplJRaaYyg4HI8HntFp9lqVCplRKHvzzpPTw3LWFhsXr96o1QpcMmX15Z6w95vf/VBpVpsL7U82wNCIQUqxdKV1VXTNIIgEEKGYZAljGWMM9XrDKBGN7ZuaQCqzXrBLsVhure/z3OZZXw8nVnENKjhFktT34cAVGp1BUCSxAvtJc7lw4ePPrt/f9Dvc8Ydx+F5Puj3lhcXS+USxDSIYiUFNS2EcZYzxhXExLJs07BFppMos0xzYXXpT3/wJw+/fPDFg89832/UmxDhvb39x/FjkbL/8X/4N9Fk9n//x/9j59n2bBa4tre6un7r1u3vfvd7x8cnf7j3yYOHDwejESL4x3/9V2+9886161s/+9nf/+O7//Tlwy/LtbJb8ExMPdtBAO3t7mMKK43KD//8hzdeullv1GazSZhGV7euaa2LpeLGxhUhZBCEaZJoKbXS8z21cqlEqVGr1m7cuCEEj+JoaWnW7w+EUCsrK6VSMUlSjInruM3mwlJbZGl+fHgKASTQWG6vmIaZhJkgomB6bqXx43/14yRJDw6Otre3T486moOlpaX1rfVWszkYDobDYXfQ8RxXK/nTn/60NxjatvPKq69sXNlsLyw+fPjF6fERy9PN9SvNRuOLL+8vLa5sXbuxtHwFQZplHAkguMr8qNvtEUK++eo3hOBRGExnE384tKCqVkuCwyyceZWmbcKiRweDjDOmpJUnKUuSWrmiBI8ibVmG1iKNM4iU1pJoZEhIJDGB6UgAgzxDECqNg4gLkUOYUzNNch1GwHSB6dByyRnPQsZz23E2rl576623FleX9o6ePfjysyjMEYblmiulitMIasxyQbDRbNSCWT7o+BCaBoJccpZogyLbdE1isjwLRr7rWpZlmAYSSRCE0yTPbrx041vfffsH//pPh5P+LEgOjvd1yr2SkyWxYJxnFANj2ot/9dN/t3X15ve+9yff//4PypWyyCJkGY5ruA0rzMLj05N7n3309Nmj4ahXKnkYK8cG4/E0S5mUCmndPTr5T3/7H7efHnSOh8H09zYtNuvtWzdu37r58ubGVce0P/30Dz/7x5/sPdkJ/QOs27fuvGqBkkqPmtWGXQF5lkhtGLYrYZqIGOSakELAB7vHX77y5k3LLPyn/+unCsvmYs212qfHp0cH3dPTk53dk9PTzttvfac/6P7Dz/9eA8vxKivrS3v7B0+ejcfTB6+99srGxt3B4P3xJNF6ZFJqGc5aa7FZbyKodx/cJ5g6llMqVdY3rzfqrdPDXv2lrT9/q7K+dmVnZ+cX//RzrpNKs3TjziYwGYdxpJLMmBk11WrVBAezSdrf6UR+VnTxhx89ZHn2+Mm+1hJiCBEgEJqW0Wy1ms2GQemHH3TjPBNKPXm69/nnDx/c3//+9/+kVqt9+eBhFCRxlJpaWJpJmfIo4JJDLTavX/U8JwxmoMLazcZbb36nXl/myqQEm57hlgCxjSBL9XR05+4rP2i0trauP3n8NImShXpzdXm14DjTbteS+UrFZNiLfBXHsX+496h7um2Y73zr2/XywsHR0Vp1pWLXBQSD6fTJZ487J4PKQqNYKaVZjGyj0qyGaZzkKTX07ds3t65fbbebGcsns3Gnd0oNTAwyiQJFUMaF6UaYkPpiwXS4afNaq6ZBGMSdm7e+GQT+7sGpHweVRv3KxnrOkyBOgiTWWiRxNAsCr1h0vaLjFaXg/iwg2DAN1yAkClLH8O68/Op0FHRO+3u7h9e2tpYWV8Mg3bp6s9lYevZoz0B0ub304x/96BuvvQ6Usk2DM/bDH/xplqbdzqlpGQCCNM8GgwFjbHFh8Xvf/ePPHzz43/7tvx0MAwKAiVVroVosV5TU02mQzTIAQKHgLLjNWq3u+/7u7q7gAmJLQyeIZlnKbMsxTAgNs1qtKqnTJBnPxhTTUrHEBENINxs1leeTKJxMJrVarVouW5QqrSTLRZ6zNA3D0DCIEMKfTRDUpWIBIWQaJE2iXqez0GhQ0hj2+7ZJmuvLV1c3isUS46o7GEVJLkSKDdswHQUIAzlX+SROtGnjQqnQaBUbLU2N7/+rf10sFn757j955Vq1Wsyy0HU0Icb+Xtd2jGa1bdFiHsvpILLNkm1XHacKkZ0xPZz6kyBI8zwIHUha1da1OJ3yPAJQEduQkM2mE7NchcjgPD0+Our1eqZpzrcVLcuas6QylkEAbMvSlwTrZ+qR52oKPadIIQQBBJP+4HIW+Hzf+YLTjxACl1xin8tR5tQaABCGjm0jBC/6IWfvv5Qnc+F7Nuc4zZU8Z6J8/WLKynkmJnhB0nNZUHHh63UhdJnTCS6iVOZpldOJPM8NP6OTnecJzqdFGoZFCEForo+H5wk3Os/OmGPzro7+qsPvC1r/r+uOzi4SnumwlYAcAp5qpdW8UcDynH/1OFppJlUan83JpdOdqYDmTaY5HMoZkFIoJZSW4CzBfU5GRhfmCgA8v7DLK+HCiAwhjDAC50kX83OdT8KcXDWv7+epLPPMdXDOSTsTJJ1LEcBFauR8TtJ0+sI9PQ+URPOIjEupJ8/bIOdMQaW1BEpcvvLLmTBxML81CGOMMNZnVGx47tN9sdrPIomIQS/W2wXDcL5qlDpbCReNwcvKsRcubH6QLPXhec7kc4vwS/OcZcH85aPRKQCAUqh1lmUsy6YXiiwhhZDywlTtYs1fHubc62Iu958nbGZZduEbMex1EcLV8hYgBsZUa4AIIZRICJFhZEoLSIqN5VeKCwWvHHMczKI3X3/z+tY1pKXksH96+ujLTwo2WF2urzUoF3nv6PPTcVZqLhPbmERRqVT65ne+C7RO4jRNM8s0OsOphAYEehqEyDAtXUiigBDqOHajXjWwJgTV67Vev3d0dOBarhIsSxIEtBJs2O92Op0gCCilUZREYUwIggACJTEESGstOMsyjInrerPpNMtzyzSpQQ1qKCl4ygLu+6MZAMA1nHF/hAk2DAIUQAAV3AJBmGLSajSDwJ9OJxQjSjDBOJhMMUK1ap3LvIQdp+Csb6wVS8XRaBTFsVLKs4uYYJ7oj9/7tFQprV9Zmw6edvv96ancWlldb674kwlkqGgUdCaurW689vrdX/7yl3GYNJrtTz759NmTvdPT4crS0urKmusWanUoGJxOfK9YXFxc7XZ6tukstZcn40ln2O91e5Riz3UrlYrrOFXPDcJwOBlneT4YDqWUpmEEvg8AaLUXR9PJeDpZWlqCEAqloyjUWhFKLMdu1OuLS+1hLwijsF5sT6eTp1/uBZMUU2hZFdrwvEKN57qzf5D4IeLyt//w7srC4luvvArirI96tUo1jYKn9z81FffjaDLsUMwLBZJL8ct//tlk1vtL+lej0+O6Zf+bv/yr3qg/nI4ZwbVmY/Xq2vVb1/04ODg9HPmzj+79QShxcHQ4HA6TKCx4XpynD588KnoFjHDn9Bhqdf3qtYWFheFw0D3tk4KJAFECfPPNt69srCstfX96eHj4i1/8olgsra9fWV5aXltd//4f/wAoeHrS/eijP1imrRUYjyY7O8/6B6cbV1Ze2rj59ltvn3a6zTJ59aXXZrPg/v37/+UnPzk+7mACe4Nukka2Y7766suvv/768vLyQW+/fNLRGqUs/fLxo8/uf85YrpUgSJ/0To87J4Pu6MZWXPQq5WKz3xk9+vzJn//wL+Ig+enf/YwQ0mo1S8ja2Fiv1ZqT46Pj3mlnR9mOWSi6xWpxHTKgDAwTkzIpOAW5V7RtAqbDnmZcpDzh3DCIaRhS51pKEqcJoQgADJABkMhBBrXWACoEBABCgDDLETEajbKCmGswm4UAAMdxLNfpdDu/+Kefv/f+r2fTMQQIagA1xAABACTQWgGDGhjiYDrjTCipXcdxXAdBgBBUigvBIIaWY5m2gZCeq1gZ41nOpAb1euv27VdXljdai0scwv/9//x3jIW377zS7/fGg1Ee8yTiScxcp9Y5nf7kv7z78Iu9b3377e//2fekkJPJcOz3H20/Gkz7pk0WliuApnt7z7I0wlC7jluuuBjQ7SdHIsNXVqw0yUajWRxIHwjOYKXSZPzBw8dPfN/P0thynEZjEQH16MHe9rPBLAoe7j58/Vu3NyqLs5nPiGAQBBkoFIHrAKV4miVTOc1mwWDcQ1T/4d7HwXS4sti8unHtxs1r7/32vh9M0zSJ0yjLMwV0kuWTWUh6I2oa7aXFaq00HIfd7ng4CB3bqRTJxtXr1XIFA8RzHvhhMg0AQNIWLi13DwedvfHus/3VlbX23WWbWlkc7u09Xbu6sLZevfv65udPx+NuN9cxdhOq8sGwNxtn4YQblmjZlYLV/Pjje0kUAQApNSgllmVNpnE4Drjk01mfECJ0vLv/9G//w793LGc2nQJNt58ePeZ79+89ABoamCCIOBeAiSROJFTIgMeHh45jY6j7Xd8fJVj/em11o1JtfXbv092DcW8o9o+7lWr91vra2vK6Y7ksyxfbi/7Yj/zowfBzk5Dlet0m2C262DZVvcKZiOPUK5QWl9csahrIvHP7tQ8++Xhv72gcBY3lxdeuXy23asVG1SjYpb4dZBEH2WRyMhgPwyRau9LUYCVn6YcfvP/e797b3tm+cevmG2++YRDDtRwIAIYgS8LdnSevvPra1WtXtq5uDQbDfn/4wYe/G41Gx8cnndOOaVumZY4ngySPAdSNZsNz7GarXas12u3lb9y9q5QaDAZ7u7s7T/bGw3GesJdvvfLXP/6b7ungwecPx/1gsb2yvrZxeHBSrdTWl9eiO5Fre8PhEALYOT1J00QrUSq4rueYBoVAGwaZf7kOhn3fn0VJ/OEHHz744oHg/KXrV7xSAWFEDYNJORhNsYVq7Wqz1jBNE0EkpRIqby82tARZmvX7XcEkhFCqvFKqVErVSqWCERFcpGk6GU163d48gxtoQQgmBimXSlEYj8dT06RSSgABkIoxNhyPkzgxbUtLJRi3HefmjRur62tXrly5cePG2tqaZZmC52kUYICzKGUpn/qRgggCrJXmnAMFAYFMCK6U63nUsgAAOWOQ4ObiYi4kQPjNb74dhoEQWblcydNJxvJ33nxH8HzYHeztfFl2y2++ftexylEst7ePV9dveKWW2bX8J2E0jZetVYDMNJOm6VADMqY1iAFUhYLpOAahIItSP5gMhh3LsuZS7AvzojlJaV4OPi+b4XkZjdB8bxlCyHk+z3tBl0HIV4vyiyrq4ukL7cll6KL1RcjghZIEXbx3XszNa7LLtd050ehrcOVSSPklPHAp+O9M54Euxd6fl7PngpALpHTZmfdcKA8u/vdiFOfGAPqrAAkBAOZhWi+6k52jqYsBnNulzblJLxoBnxWgQKsX8wqfD/P5QM40R+c2cs9n8vnsScGVlEBdVpk/Nw84U7K8gPQQgpe8g+d2ZQBBxph8zrt7sWiek8Mu4MpXHudSkIuzGKYJATzXHclzMdV5xPzZ8eFZ9sk5ALv042J1aYw0vGC6Pb/DF3cTwbOQHHluinbGdbhQ/KgzzQrQECgllVZnhsdnntFnFgVAPzdV+/o6v7w45yD9+UQ9HxO8FMF6tmwuMnbOwfvZZ/NiLFIDhNDl5XqOop8ndSol587apVJJa51lmWmaGBMIwXg8tmzHsszF5Sue7U3GE2xQQjyDGBBQyQE1HA3wYDBcX79BiXlycm97dzv0p4rFg+4hRuKNu9eXWsX1lToCqYaKafj+5/s7Hf8X775brlQ3N64ur67X6w3DtrqDviMcw7YzxpUQnKB2q4kLBaUFQBAhVK1Wo3A2nY6Hg24chUkcpVkqlKIG3t/fOzk+JoS0Wq3FxUWEkJTdNE0azZqWmuWcc85ylmXZ3J4hipLNzU0A4enpKecMY7TQXhScJVGUszO+pePZWqkoiIteCSGYJDHUINPpaXxyZqSmMqA1se16taaUTJIoSWPLtaqtKiZIKpFl2dxRgCBqWU65WHaEoBZNIjYYDqIoXF9cBFyNe1NiYJXrKAkmw0EWJ0f7B9QwgAL7u3tZkpWKBc/xisVKpVJZXFxUotvTwyiKbdMtV8qFQmE2C3b2dtI4oZS+dPtmu9VaaC8sLCy88vKdQqHwdz/5O8aZ63rb29vb29v7+/vFYmEepdq+eYsSMvNnhYJXKhVcz02SZDQc7m7vG8S5fr08Go04V+srm3kqAt/Pokxr4drGzatbP/yTH3zn7bfjqf/4sy++uPfp7bXNlYVFmxib1YVhv3+4f7B1/fra+jqi5PDkeLlarTTqQRz1p+NrN7bWr11bWr8yfLNz98bNb7z2jaPu6Wdffv6Lf3532OlM/cnDR18IKBOejf1pfaF++5U7T5492987yiK50C4vL7XWllfDKAJSLS4uXt+6vrK0+l9/8ned445reXGYTKe+1mB3dzcIZ8sry/MNhdlshvFZslZ/MPjoo49evvVKpVJdWVotFkqUWlmSXbuyNeiePnn8xe9/+/7x/lGpVIUQc6kW2m1CzPX1jT/+/veWlttHx/s7e8+6vZMgDJ9uP+WS/cmf/rGUetiffPbZg73dw1F/zBgrlQq3bl3f3NyAWv/8Z/8ECLHcQpaxeq3x7W/XMUShHwAAqpWKbZh7uzvj8YBSNJn2DQtjggfjzrO9KePpt//o+3ah2ulMC4VSqeQJLhGUQPEkiixq2s2FNE80EADIJI4Zy8nUnwrFtFKIEgotzHMuuFIAEoyVBhAQSgEiUqsoyphUiNBCuWQ6Vsry8WTQH/JiocgzxmLpYBsjDDkSWa60poZhGARoEMeBZZmU0jAe60xTiimlUsk8z4RQpmlWakWlpAbAoKRWqUipJ9NJp9///fsfN5aXINXHnY6QCRPR4em+bZnNdo0zeXLQE1HeXmtIhoXQfjr99Ms/jKPOSy9fkyD94tn9vaPtKPMrjeJsOp7ORkykho2LrttaaEuuRt1plPHReJCmH/T7vkKwXC+ahmtR56R3/GznKctYe3lpY2N1aWnjyaNPj46O9k6Obc92S97NG9feeP0bV262nx3Cvp9FPF5bKGAKVC4Vh6aBTdMOs5RAsrmxZiAyGo+kiOMkxsD46JP7R4eDPJWnnWrOU9vBSqucp5Pp0LLMjMFOd1KvFqoV13NLtuVAYEwmUbnQ3Lp2veAWDvcPnj7cs227UrLbi23P9aRQnLUWWmVE09++9/f7R9srV5xv/dEWdvjf/j//qzISw4Olumd4mthYKMQSnqDE9WijVLuydKPVWHQdF0K1t797enoyGY8Fl5aJF5pNyzaFlOEs6HU7ge+vra5jhLQGBwcHSZRFUWKbtgAqSWKgAILIsm1EkcYgy/I0iSUXLBMGQVmev/vuLz/+8MPtJ8+OD48NC+zsno4G/oPPH7Yb7XZrod1cWFpYzrLs448/7nZ7WZQUTdODumqQpUZ9Y31jc2PzWrVBqcmlGs38w043ZezjTz95vPM0yOK/2Pzx3TfulFrVIA87w85wepzwhDomMXK3CCDFSsQnR/tf3L/3u9/9/uOPP+kN/Mk4mAzHCMOp7+tMWggUy+WrmxsGpP5wGlWCerHmUvfx40e9o87J3iGLc8ewqabrK1fCNDw6Pjg+6FUqldfu3orC4KMP7j19+Gz9ytpCs8lSPhlO93cPMSS9Tu+D9z+oV1tLi0vvvP12uVyTQsxFKUIK0zRs2zRNw3EsreVwOPA8jyB0//79NE5OT04+/PD9l1566e7du5yzo6PTJ9tPsiwdjUeeW3z55ZdX1lYBAk+f7pz2epVyVc9mvh8eHR/NAwFYzqUQAIAra1ca9abreNtPt4+OjpMosakjXJHneRiMp5Op67p5nknJTdNACHOmAdDFQuHll1/u9nqj0ahSqSilkjSN47hWr71y965Ucm6tc21rq1Qulctlxtj+/j4hZDqdFgqF9bUrUnCWRVLrMAi73cHy2nq5VO33NZ4AACAASURBVElzmXIhAcAQaiXzLFUauK5nGpQSDJTM4vjxwy/GjcbKUhtIJrIMmWa7uubZhhRpHo8NiNeXapYFhdrPpEkcunET2V5XaJ8DH9JeoaJv3FxqNt008oENqaFckwgBgZYZy22KPcdWjEEIzi2zAJxXY0rO/V4JoXMl9MXe8Nf/MS+vLwfGXypzv1L4XiCHF7bDLx/zckl38fYX4MplQHKxV31mVHz+eGG7/eJQL5ydUusiSuUCk1wc7eLCLinsn8vxL6e4XOjmwf/vQyulhLyogy9q27NpPB/YZYhyMTUv9LUgRvT8dJftxS7ruecWZ+cVMLqMGOfg6MwUCxNM6VcGCCBE8PJ9lPJ50+krVl8QAgi1BlIqcBZzei4gARAAgBC+dNMUOB/3OT4BX10Ml5bKOU46o6RhgM5T5/9bj0vtunMogiAEUopcnwMEdfZn7lswt1JQc7CAEbmMOM5Ryrn3FwBz/7MzhdS5E9eFAwS4aBZdGtdz1f75FVxSH4GL1gp63oS56AdefHYuYPBFi+wyDtRCKKnUBWj96gdBX4JtGGMKAMKYaq0JUVrPXdqElJoSw3Ndi2IMpQG0Sahr2CnjMpOmYawurI16/h9OPu0tHpfKRdvSEESMKZmFkg+QntomAjoIAlZ2iecVaKF87SoI+fFH9x9vbmw0G7WHX9znXOQ5i6NkaXEJqC3bNA3TQBAwlms5/y0tc8ZmYTAcj6fjIYYQQO0Viq32IsQojKLxaJwkiUo1IiTJMq11FIVSijSNLdN2PHsyyQDUhm0wwSSQEAPTseZbHknCpBRaKSFkzvjcaUIqNZlMMcau68wlZ5VqFWEEIQRaEUoNg2ol4yQJo2g+v0prhHGWZ3t7O7Zj1Br1KIlHo5EfhFnGKTUmk0mS5KZtVhtl359xkVOD9Hp8NB1wni2tLCy02qedoyiM+/2BUnJuetGoVavlahBEUCN/Ovng97+bTvzpOGCcdzrH0/F4ffWKUkpqJhXzTHux3VpaXARa/+bXv3rvN7/2vEK1Wtm6fmNj4+rG5lXbdvcPDik1TctGCI0nEw1UqVSkppHl7PD46NatW2+8+eb9zz49Pjn6zXu/WWwvlkpFADVjLI5CoqVrECgcMZg+ef8jeTLYurI53Tt88Kvfde992arWF+vNN169e3tx7XZ79YPfv/+r//wTCRTACCIkMdzc2vrWm6+3r1wJw+Td//Cf/9+/+3kuFQH4xssvff+735sFs72Tg3Ewi8LYT4OIpdVmrVqqKC4a9YbkcjqetpqNUrEcBnGjXisVSkkUPXu2s79zcHR0EkcJZ2rcTw0iHds9Ojo+PD7K8swtuBqC1998wzDMarV6feuGbTlQ4/6gv/ts9/3ff/jqq9/Y3LhmmfbBwf7h/t437r7G8jQI/IWFJYhoPvO73d7+wcEnn9y7fefll1+5vbG5vri8OBz119dXfX82HA7iKDMNu1prtheWhgN/b+e4VqtvbF59/c13BsPB9tPtcZAkTCpMVtbXXbuYJrmBDWzRt6EQjGslCUUAKNOzvvXadyybcJH1BqdZliigMpWP+6dByFwNKXWUhForgMDC0sL+3v7p0QnC0LKoaVOMMEGY+ME0yxPHthzXoaZJc0tqqLSk1MAISgnSVEipAEYQY4rxHITMfR2lyvI8C4HCitrIJQBrrRVTJrEBVACqNE4B0J5HmwvVQqk4mU5Go5k/i2tlE2oVSeaUPMu2FYUAUinlNI6RBggiYlthEn/+8Mvw36eAqMG0k7GUSf7xJ5/euL65srxYrpaLxVIcsCQUWhCtYRj6g2knlRPi5Y12eePaYne2ezLuDYMDxnMIpeu6BiGaqFwklFilerlU89N8dtwdaIWpRYSUPI3CJKWIcC4xgBqrSTBOedBaahELBg9mgR/OgngWhY8fPbGK+taN24Uu3D6IovEMIWWYhm04pnZBRnpHg73tbv8kUEwTCAsucd1jjOhkGhATGJbJVQSxWmjXgygAEHqe02y1EEJ77KBeq6+vrUAA53XnoDeJZnnnaHT92la5VP6LH/0NZ4zxbDgePNt5ksRJpViuNdyMT6O0V67h1as3h5Pd8eGpHx4vb9YKNTuTIYSyWjaurN45qAyeoOM8NspOpVb2qsXC4uLSyupys1a7T2jn6CSNMtt2bly/ef3Glue5//jzn29vb08mM57vUoKlVHnGslQwobXOMWSCS4ywwlrkOVaYmsTzChDqLI4RhEqJbqc36A8NQlzL9DzPtZ3JcFpwvUKprCEcDEeD3qhzMkjjdP/w0DDMcrVqAGgiqIA+7E+GfnLYH/3VX/+N6RVOd3d//8H7J6enmJJZ7OeaQRNOwtHe0dO6bPip35v0EMmLLrU8qrBBbSvLUbVq2wY8DWY2JesrS4sL7UarudBoBVEUgcQm1puvvqEBmkynq4vNVnWRp9Iuu0vNlbWlK1eWNu+V7n344UfjziycMrtIq63ynVt3Dw4OCcGO6eVxpnmSJTmFRrPWtqnn2aVGdWGpvWiadp7y2dTHiG5tbcVhGgYRAmDQ6+082y4UCgsLC5zzTqcjhTg9Pc2SpFgoXLt2DUJQLBa3tq7btjMYjJSSCOHFxRXbtv3APzk5ptTsdQeT2TSKE85kf9SPkzTLsiTJtFIIIYywEjLPeL83BArhBdJut2u1uuJSK21Qs9VqhUFkWzZjDCPs2PbCQrNSKTu2NZ6MDINev3FjY3MziqI0TYUQjLHBaIgwBhDU6/V59MrW9evtxTYhZDgc+r5PCDk4OPB9v1apaC2zJCQYR3HS7Y2+5xTWi9V5NcmVJIaDEMQQuJZhGQQBhbTEQBoYWARRqFgWE6g1RsHUn/V8onGrXibYcLDjFKRhpBBPxTy8r1zCFE+CSX964CchRGVqMNOQGAkgNRLAJAhrKISSWSY5B1oTfJ4HTuk8D/6i2JrnrlzYJV124rqMOrTWhBgQnsmyL6gvl/fjLxe+LxSpLxBmLrO2vo5JLvc3Lh/8ovKeuye9kB749dbEC2y0+b24TMe6/OQF4noBBV3gqK8Tui4P7fJZ5vmY5+0E8MLRXui6fB1ufXXI4MK47F98wUUP6jKB6sLq96Ko1VpreWam9RX3Yf2VuzbXBlwGlpfB53m0KMCY4K8B2hcg5QtL6IVG3MXPeT/jYoznf8PLq+Uir/NyM+dyiwbPSYpIAqi+knB6fqPPR4IuX8VZnMplmDUPFdWKnHk0P5+r87Wh/1vD+RcX4cUyeWFEL8zb15/5GlaHhCB8yc8AQiglOE+w0ZfOeHbB80/H3Gt77og1X+cYY6AVUMIg0DGohWmQJQYBDnGKrqaQ+qPJ0f7u6trS5lqLEqHkJE0HjPUR9D3X9Vzq2aBcsjFBcRwAyZAWimWTQfcAQd/30zRnOc9zZmB0/eqmktyw3GLBY1mapYnWACKstJ5Op5PZLI7TYtGl1DAMiglxC4Vqra41gAhprSvVimlaQRCocz3D+T1VCCNKaZzEc+1yGIUQgJzllUqlXC5XyuWlpaWlpUXHsRljs9ns6OhoPB6nacIY45ylaUYNg2CktJRKAwCr1TLCNMtyxhhC0DTtMM4VUK5tTSczLgSAYG39iu24WcbiOI6iCMCp7VjNemNpsZ3mSX/Qi6OAcrJ2Zcm17ThKkjiXUplmSCm2bMd1vWF/OJuFaZpLMbdUgwgS0yBayiTOJlGklZRcBX64sryydW3zzsu3T4+Px5NJtVoGAHDG9/Z2643ma6+VFxYWJ5PpJ/fuTQbD0A/cYqFUKrqeaxh0Oh0HgY8x6vW7jOfPdnYwhhsbV5rNJgB6OBxSgywtL71y80bVcUCa7D15osNEzqJsPBuedi2Eg9EkGUz65EBF6Y1rW2urq8Fw7A+G2KBSKyZEkMbDTvdwZ+fP/vJHqeAf/urXw5OjTKp3f/7zg4O9xfXl1+++OvEnn3/xoN5u1CvVEpDUMV3bKXtFi5glr9Cs1S3T8jy3VqrUq3XHsSeY9jq9XqcbBCEA2DDJwlLTdMjnD77IWGoYGABdrpSoaYRhXK/b84SrKAqjIK5WG17Ry/OMc8Z4LoVwPfvqtY133nmr2z395JNPPvz4Y86V7bg/+LMf2q732/d+RzBluTw4ODk6PA3CWbVSAxq7TplSGwCipW42FtdWskF3VqlUHa8aJnI4jnKBXv/mtwWTv/79+8RwGtUGULBRq+cgl1RKLQnFxUpJCAagGiUTQxIElTTQcDQ7Oj6SChimVyo0XNeyLCeK0jSJ0oxjDKTiaZZ6nkMINii17RLnGUkzLqSmBhLSmEcfGAARAhCiQugsF4DnkknBJDaoZRiGaWqoM5ZKxQiFFqBKCZkpmGKNzLmAz7AIQCDjmVas1qh8+4++ubjSthyzP+p//uDRgy8epzpRQCEHEBcgEyiklVa5ZKGIkQIUEYJpyS2XqqU0T6fD8f7xTq1RNKg5GHTb7WYxDCeTablUa6+2G7WlJMoHvWGnk2sgvCKdhB1BJqWas3l90SzyTz79mFrQNEylWM55xvLROFloLa2vrjXGSRSLIJi2Wu2SV0XAPD7sDAcTy7CISSils3iay6RU8r77x9/RSnANOyfDyczPWfrl5w+jePhtdTdhEWbEQ45pUcdxCfKyUG7v7h7tdmajlGIPUCxy3uv4tqtc1wYIuQXLMCgTiWEa7aWmOuWMC9u2a9Wq67oIIqB0rzfUEoRBEoexZzuOmc5GSedktLK88sqdVyvVilJsPO1yyUyLVsslLrPT7iGXqVs0avXC3uf3J2G/2izYlmkQhKiZphnQoOR6L22VF8rrg9OERQQpSaHmSdo9PO4cHk0HIwrxanvJKxR4msd+6JjWldW1JI7DINJKZplIU6akhhB7niuF0ErbrkUJhQhxwSglpm1kGcMIOo7XatWh1p2TE60BxURraNmu5zj1at2ghm3aFjUkk0mYzMIwz3JMac451MirVoueVzRMxZjnuNVGYxBGOyedT+/de7a3G0aBV/IElMghFKGT4bH5iL5efh1ZsFgxF6s1ahNANB1yPGZBkPuT7rjT+/L+l7bjvXH3Vct2TNNGmI5nvsx1MIk1A6ZpLTdXb1+702y2hsNhNE5UCizLqrjVGxs3Uj99trPb7ffLlYJNXCBIya3YtmmbhV46yGK+tLBcr7TKXhVrKmrKxM6d23c4Ew8efPnF54/CIF5styWXecYFV+PRqFfqEUowRo5jC86m09nJyUm5WNBaTyYTluWcsXq9CQBI08w0zUajubSyijDyfd9x3JOTk26/NxpPsjyL03QahKZlem5BCp1nueQKUQwhJgREUSz46Xg8KRXLtmlJLsqlSqvZWltby7O8XqvPLSZD3799586VK2uVUnE4HEAENzc3oyjq9XrHx8emabquu394MJlO0zRdXV2dEw88z43jeDQazf3jTdOkhkEI6fZ6YeCHgY8QynPmh1GWc0oNoSDMpVYSAo2AxhAQqGWehrOJiWG7WXvp+lXXsSXPj/d2EAQEYaxIOMoSn42cfrVGa3Voe0ATzVhWaRStgqWh3Dt6enA8HU75xE8En37x8J5t23duv4q0gJKrLANcYgkdbEIFlFSEGJSahFAhFCEKAEQpQXNfAYiV0lJeeFldlFzz6ul8lxhe7p9g+Lwg/8oG8yVizOWA8zNBBXyeJjh37rpIWDnrA5wX6F8v4i9K2DN/YQDmYnr4Qqr6i6qG89LtTGN99vo52w2c17JfyQ+Zm6RdGhfUGl7ArYtN7UtADlwSElxkaz5/XAJyX4cl+vIu+yVtw9l8KqDmaPxf7EqdE6UwIZdL3rPEm8s9qvmpX0CGX4dPF6mXl9tol7oK4CIUEny1nXW5M3YZI329V/ZCVw18lUT1Aly8gFLzlIzLcOWyYzXGCAKgJAdAnSXJqLO+0oXw5qKXc0l1A77Ks9NnlDONAFDzVTF3D9daCyEvckjnBtxz9AG+SvW6uMLziZ3jsTMzcP28D6K/QpA7/+hdRh0Xt+65JOkszvJsBZ4D9gtANV/eis9drZSeu/ECoOd2ERAirZQUAgKFkUZAKsEFY5opDLBJrGDcm42ninGRpwTKhWYhSydxGGIUFQoKu2a1ataKRqVgNZtlxtSsN+l3TmajYaXgaJlHwUzkqZbKoKharjfrVcc2OWNScITAPCzSNE0AAGM8zXIhpAKACcGlTLI0zXPX81zPm81mWZZZtgXO7zUmhJqGkFJlKYIMY6yVzllODSKliuPYMAwEYZrGb7z5+ptvvGlQA2NsmWaz1ZxvzUAIBsPB0ydP33//90dHh5SSnDGpFATKdhzbtsuVGjVMPwhzxriQCAkplAKKc4kwNgxTahiGcRSn5XKl1Wq1Wi2pt+M4Gg4Gb73zlmFSfp9nWaykKhSKaRoNx/0oihAuaAWl1EpqoKHneoKrNMoKnocgnk78PMsEk5IpipDhWCxLpVAUQ8FzKZhlGQgBSlCtWnMcRynd6fakkMfHJ/V6M01zKZXjeYyxOE5s24Zx3Ov6jOUaaMsy5tYFhkGazebVqxuO48z8WZanjmPblkkteu2l681SqVDwLEoXm63lVpsriZ5ZwKAuNeulSmNtqbzYNIve9Vdvk6Kzs7vrhwHAoFJslKqV5tKi5VoGdK7d2Dru9Y863e7xkefZtmMiDGuF0vry8sgfW9BpturYop7pAAkcasFiuVAq1Wu1erVWrVSa9SaC6A+jjzkTGkClERdayHl+EMdUt9sLjWbV9VzTtF3Pbi+0i4WCY9tBEAazIAyi0Xg8Gkwc18qyeDIeUGIQAsqt2vLqUqVSRAiNxlOlkVcoXbt2vdlq/+hHf3XrpTueV+r2BlGYR2He643K5XKxUDUta549WisvlgsLBbdpO47teqZrLy7RSnW5XCo+evho//Bw7/gkynKk9WA6ZHk2Gg4MSjGG3aBDKTEtOuNGksZJEkGCJtNxb9iVUpvUKUdpvdEkmg5GXQgIF3oymWktikVv/rEGABBMAIQEEUgMbFomgIBLCTAxCUGQQETThKUstR2qIUvCyKQGIsSwzZQlOUuF4oQAahCeScmAxsA0KcUEYtVYqDmeKSHr9Y/dorF2tX3l6joxsf/5kLrSKulcpIgg1zM0EJmOoSKGaZWKhfZqi8dZGsVplGkgNFCNer1SLbme6RbMyWzUOe0RZBnUjvJob/90NEpf+u9fjcO4P+zMolGWRwl3lta3AEo/+OijN975xu2XrwfJKI7iNM38qc+Z4kxPxhJor15lpXK92QL+lLlewfWKBFuGPUEUYZMghCVUQewL7dieNRhPPc9bWbu2sLgRBn53cNrrHz39cpelQa1lFkqEUtfEFmVuloLeyXT7cTcMFMsoAcgwXKy1zzPCDGkRAARQgguR+0m5XFlcWgqjMAwjxth4PE6SlOU88MMoiHgulIQYUgJNLbLIz6pVKCUqFMr/H1/v1SVJdt+JXRs+MiO9K1/V3k7PYAbD4cDR7RJ0e/Sy0uFZ6lvoaT+J9kG70tHRWR0J4FIERHBJEARBYgzGtu+qLl+VPjMyIsNdp4fIrK5uYHW6H7q60kTciKz6/+7PJUkUxZEC0LJtWnTrlWo0D/zpyHELhoHDeZomMktAEkhZplBYQCYEEABQOEltzamXyqPjA8CERrCt6TxOnu/tn54c61j717/3r8J5OBj2T05OWZrOg1CnWrnoFVynXm9EUbq3dwAUpBRZthHHKc84xFhBBCHWdJMQBCE0DbNc8lY67UqllCax4MKxbF2jwdQHCFPNKJRdApFSwKS6oFIppIQyLHP76tXpeJImKaAkUUpDqLm61mo0a9VKJOXe+dlXe7tCCaPsOaUCB4zLjIMsEcl0Pi1UnELZibjteg7SEAdZJoMwmvS6vg+0KGDd85PV1U3HtkzTRkjLMjkd+dPRTKSqttrqtFbL5erayoZt21jqnLMszc57XaVktVj97m9/Z3t959nus0QxRDHk2NELpmEohi3qalX95tXbJbc6G4f9/tCfThnLkMIYAiCg5xZNansFb+bPZnEwGIzDIPSn/mQyppSkaSoYi+NIKZn3ohweHp6fnqdJsrGxsba21mw2dc1I0jSM5hAhjLVKud7rDTHSCwVvuH8QzOed1orrupiQvLQ4FzzkGhUEEMuyYBbEYaxRzTJN1ykAAMbjMYIopxc454PRqOh5nZUVjWAhBcaoWq3quh5FUV51UvSKd4p3+/3+0dER53w4HOaS/Yxln3zyiRCiUCjs7OxwIYIwyDI2nkxPTk4IIQhhqVTGuJSAYKpRriCmhBiUMo1SBFkS8TRSnLmm3mlWeZqOZuNJ/5ylKVBQR7pKNRmj8+EQimLZqwXTjIGQySnANomz7mj49MVxdzA3rCaXcDaPHz15vLl+teA6WRRylvKEIQk1oNmaS6GGFNZ1SglVEs6jiGWMM2kYej58X7iol6PzwrDwJssC8sJvABHMm14uT6JvsCi/vo+uFIBQLTsr4H9rWr0Y7nNhUj4jXiZnctnMJfADliPjm9vbl6fknI3JJ7w31GuXZtrXXuaN/7qQ9Cw1SG/4c+BrLpXXhGxv0gX/P1TDJUSxEBvBV28Hf337/tL4fvGW6g3a6hXGUMvCz9fAmLqMMd64lLmC7g0Vn3ydlVgMlMv2xjdcMW8Yii5RNL/5IH/9kZdBy+W77qIMdHHbAMUZy4tWIUSXViN/urpAyMtrpyB8BfmWeDv/lljm4YHLoRELoJvLxoCEIE+0UpfEYHmY2EJktkhOu1CFgVeLn991l1H6JbCqLmu9XgF6CJek2TKIWkgl5TKF+SLVDEghlVJpmkkpheAY47wfVtN0wzDzik8EFMZAScEzJoVECkEBJ4NxMJ7phCrO0ziMwilngRIxwVy3CUFKqcyfxXE4ViLLmDo/G0/GAwLlzuZqs7VimPZwOEqSTDfM27futFodggBTUgiWpSkAKq974pxHcZxlTDdMw9B1jaZZEsdxxhib+X4wi+MIIaTpehiGgQyyLDMMw7TM6XTKUqYEp5QCBARnnlPMU7CjeSiFUErevHnjW9/+1v7efrfbPRkOj09O8gjH9Y21Vru1srJycHhweHSUpFneYKWUdNyCWygahjGfz5MkkQowJuJ4RiiCCAfhXAhFqc6EGo/9mT8LZmHRK1qWhRFyHbfoFQgmQAGCia4bjCW9855UXHBJiWYatm3aQTgzqPIcr16uN+usVh47lpum7En8LA5H0XyuONQ1Q6NaHKcI4oLrFFzXMAwleKNW9wrFfGtMSmWbdq/Xn80+unX7bpayaqWugJxOxof7+90sBRDEcaQbmmEaWQalEpyzlZVOo1EzDGNjc2M6nZ6eHgEgEQDjyUQCVWs1Hrz3je7p6SSYra+v11daV27fZFFiEa3ulYFBT0eDs37P0PX6Sltz7XAeMikq9brlWFij5/0+l9J1C61Wy/W8K9dv7Ny87pSKxydHlqZ16o2TkyPGmed59XrdsOxsnrbqTU3XHddlWZZG6URMs5hxxg/2DyFE21s7D+dPOAcF0+z2evMwBkCtrq15pYpuaG7BKRbdQsGZTqYv914OB8MsTQFApyencZTYunV4+LLfO281261mo9mo7R+8xBDWG7V7b72t6VbGZL8/iqLk3ffe39jasR3L8yaeNwMQUWJBQDkDYeA7drFRK5uGY+pljRYzxjMmEsE7nRqhJAxmmuEgrAdRjP2pkpxglCTzyWRU9AoEw1kwxQRTignFE3888adUo7mYHEgIRTgYjArFgmN5h4dnrlPESJ9Mx5xnukHDMGOccS4AEFIoYpjYtDS3UGBcMiEIIgBgpaCUgEkgJESIYAKopmNKIEJScSGZkJlSHEAIEABIYkop1ldXmpZpMJFajukUzGLZKlYpooAaQIAkCpOHT7/sDk9MBxMpAYRYJ+12G2M6HE8KRa9Wra20V+YTv3faPXp5FMxG0XxuaPStB2/96R/+oR+Onzx/HE6jerldr7TaDfLJp189ffryl7/8iCDUH3S7vePJdKTr+Pf/4B23SJ48+3Q06Fdg9ea12+dn56en5xFiSRYlcwYljvzk7GDY6Wxpa+VsTnkKJ+MgTcYs44VC0bYtyQVn3LIchGAQzn76s78vlUq1Wq1WaZRLJdM0bcMcjbvdwxFIMWk6GYuzLGYiNg0bAKdTuUEb9mgUPPz6CaEpJhQRCDGQUFKMpRJxknIhDdNWCnheCSHiT/2jw2OWccY4hgQhAiV0HbdSqnTaHZbywXl/fX39+o3rW1tbDx99PRyNMBGmrem6kaRiNArGo9mdWzd1A4/9QcFa1WhRt4lnlwkEo+EJptSyLJTZUlosxv4gIsBqNpqdejuOs5P0uFIsF7zirVu3Hz5+2OueG5qe2+gNTaOYIkDarTZjwvcDznOno1IQKIQEAIJzCATVqGQcCVWttqrVqm07o9FEcL66sqakytIEYqoU4gIohYhu6LpuURNBVPQq8yCkhLaabclFGsf+1AdSmrpR6rShYY6z1HFsUnSNilevV4uea1gaxCpj8Xg2Eio1XIcahuW6mqIcsPl8HmVzxjjB1DRMIThCan1jtVwuAyX2D/YZA2kqnzzb5QxUKo1rV25Xq40wiMIgBUorulUheJamSFLGMwCURnCxUN3c3PnV119MQ9+2nWHUT0KWhrxSrNu24RjeuO8Ph4PJeBxFcwTgeHNScIuNSuPGzi0AYK/Xf/LwKUt50XEJpeFs9vjxw7yUwDZtlrHJZDIZjQUTScp652c5xpBSQYiUhOfd7tHJiWGaGBMpVZRkpulQ3bTMISb67Vt3IISz2SyNU+pS07SmUz9JYs6FRjRGKM94FEZAgkq5EkXR/v5Bvie36M3AZGNjw/M8hFCSJKPRMI6TjDFd14VUUqkgDDElm5tbEKLRaHR+3p1MJ5Pp9G4U6bre7w/CMMQYz2YB4zxJkkqlwrggVKca1TWdagaAOM0YoRrGFEV/6AAAIABJREFUmObVDUphqHSCKUUAAMAlRdKieDKLFEtKrjWHMgrnvj/DQjeQ6bqaZRqcocOTURj7RAcpl6mKnr7sZtJAtCxVRTOFCXgmqFCYaHowHvM4JQoQQDA0OGBIUagwRlgByIVIkpRxLiRgnOcoAiNEKdF0fDHMKaHygo5FqLHM+zXkxR76G6lEl/fsl/vMi0So19iUS4P2hfgKLmcstUirWu7rQ5TrvfL5DaJlRT3CF5vcF2FjEMBLCWZLz/GyUlMqyTLGBQe5LxlcGPTR0oYAFtvY6s0Ur6UVRSG0+Hup1/LiHOVrFR3L4fQVzZQPxItqTHXhtn+1VBdU1sXUvojZutCwyQsm5MJtDhYTMMiNYRdfXmzcX5zU4tELIZN8vQ/+tYwBhFBe5KIUyKVjCCG5FFMJkVeN5EQHyL/MFy0v80GLengppcQI58Ful2fxC1u7XP4RQuTkwqs/YHle6tdc+pdZo2W3zZKKWnwTXp76FVTLh+RoRcpXOGd5sV5PgACLo1KL3shlttoCGysFAUBIKQEBei307hLwyFOPFzjp8mksPytS5VHJi2uEIAYQ5J6fRTr04qjgxXJdulmgkvl5QQBxTtsskgNU3kwPEcKcSyGUkJIQLc8TMw3LshyEieAS5ep3TAGESqqMZXESc84whqZphGFwdiIhiB0HYhjNpgOoEoo4EownEUuiXfMgY2rsJ3qxubHaNgpVr1TGRCNApYybhtVp1osFJ/+hB5RCAOZtPHnXk1ASE+qVyq5jW6aeZWkYBrPAz53xtu0QQjSqhWGYJguvvK7rOY0mlBSCI4wt21JAIYyKXnE6Hkspm61ms9W0bPOsezbzZxnLnj596nke48wP/LXVlatXr+5cubK7t/dyb88wdMO0sixFmCgAJ1O/PxhOptNCoaAUnAVjG1uEYKgQAAgABBUwdF3YtuC8e95Ns1TTtEq1Wq3WB/1hnMxZmlq6JXWqhNJ13TSNjCUGtYDEBBkmtW3d9X1fKbDaXMWYzPywaHv+cI4lrzfrjuUABff3D5IsNYixub61ub4lmVQSIEgwxpbpIIR9c56mszCIRoORpul37947PNwPZzPHsoQSCijLdiBSEChCiK4R2zLLpZLrughBJYVhaCsrnclkkkQRlOp0/9BislEqDQ5Pv/zV5/5Jv1WprVabIs34PA5G0/2HT0N/prjwisVms3XlypWN1opuminLjk6Onj5/Pp5MEs4hpUjTb9y88f0/+uMMqbN+b9DrB74PuDQ1I+NiNvbLlQqEaJ5mlXrFMiwo0f7ewfn5mUY0pUCWZZPhaHNzy1st6bpBiLaysoIJHo0HaZoGQdgfDAEA1Vo5y9LDw6PT0+OTo6NoHgkhCMaGYVmWQTAeDceT6SjLklarZlrGF19+7jrO6up6xlicznq90ZMnz6WCG1vbz1+8lFKG4YwQvVisBEGcZVKnehCEMz1JI1mrtXTNKnu1k5NuGGbUsgh2EADTaQ9BvVptUM3IeBbHoee5SIfYgJqFKMUm0ibTqT+aRvE8L5IyLEPXDc0x0yjlnEGeHh6/tAw3TWQUz6GiGOsKCqm469p5HGWcxFIqAjBWCCOiEaSAkBiRWRD5fpSlQEogFcjSBCLkuAWsYYBUylIpOcIAAgWRwBjpBSuGPJlHXtuqVApxEj18/DR8Oas3Cu+8c//OW7c3tzcn/ujw+d5sPnUKenutPhqPJ/48StL33/9Go1n76quHjHOMiGRhoaAh4Z3s72bpXPF09+njd+7c/f63/5UfjXfW1oom9ed+MkvbnfLt69dcy/jHn/5U0/ViwS15Ra+oGwYCPC05pT/7oz/+8tHTF48P6/Umka5NWIgAQwbAnBqqYFZco1aym9LAbIWORzN/GigelT0NQ2KYGmdccl6qlBhLfH8CsUhZOA3AfD6jxNCJsbl+tdVYe/zwYTjkYibdQuXstL//8uTa9e1bd3fuvfugVCnvvtw73D8No0CC1CnplqWbpoYhYBmOY6VhmGXi9LRXLpW9gpYlIp6PoyBhXJg6skyi6ZQSYujad7/73YLtHLzcBwAG4fSjj38xmY4znhRtd2Njy3WcTz761e6zw9nE7zSuVKquhho3dlaLFbferu4f7x2f7/OQcaw06ZRW123N4ZrcWlEE6J36+vbalfFk8hg8rpVrGKOvv/hiNBl5jrva6WBKqUZK1fJwNAUSCy4dx75x42qSsKkf9LoDXTdMkxJMWMY54woASqlp0Mlk0u/10iQlGNfrtbu3bw16velkahoGwRpEGEAiFOIcIFMveaWSV4rmkRJS13QIoRKyVKsVC0XPK2kanc+jMJgxigvN6u1vPLh953a57EVxyEQyCybHJ4cpi52CORjPzELBK5W6w7PzXr87PDctwzUrd2+3Pv/Vl+OJv311p9noZKn47MuH+wenvh8rRW7cuPf+N7/1Ynf/k0++zjKxtrbeaa806/XZbMYZa7dbWZaMhsOHL3eLpeLO1Z13Hrx3eHL48MnjQXdsGoaxaaVp3J2Ozk/6cRRF0VwKHkeREGJzfWdn2+g0Vwkme3svf/CDH+zvHbhO8c///M83NjbiLPnBD38wC2aVcsU27el0+tlnn3tugTN5ctJHQBIMBv3hxx9/CiEiRJNKMS6kUhljWcqvXr9aqVYkUAjSilcoOIUoiufB/PjwWEppGOZ06kdRxDJmW3Y+J7GMZYqdnZ1zxiFAtVotDMPZbLa5ufmdb3/nj77//el0HEeRkiKK0tF4PJnNXNcFAAxGY8bYcDw5PDrJ62/nYRjO50EQfPTRJ7quY4IZF5OpPxpPyuVyrVaDELU7a3fvPlAAYIQxobVaAy/q60WWxFEYBL4fx7FjmrZrO7aVxIaj07JrjwbFoef0HUOnRHJ+ftY9Ozz1R71SZSVh4bMX49OzEdGd1bXtZF6eM5FGhuEUNcvmCkAUa3pmmDrRiwCQjAsplEE1wJTgQDDAmWRcCASkBBAR07KoppmGhXAehgss29QovYj7ghDm28BS5ON9vgUpFZB5gOqlDWn1RiDvIkpV8Et0Qt5agS4DiYXBA8FleDEEQCkol8M6yk3glOp5H31ub8hzqZYJUVIBKBUEil9M/29MxlICIZUQSkqJCSVUuzQBq/9W5uySw8EXuCM/8gu9U17gdSm06pVgbkn75G0v8pXGKNciLSdtsVTqYIwvr8zllDG1yExTr9AHvFwBslj8C77o1w02AOTVMsvYYCDzOhoAEPyNXpoLTgMAubjwCkKFkMRCQQQBgBfRvpRqEEIuOOd5k6m67ETPb5p8Y+IywfSGq+Qiolcu1G5ouapoiZx/nXu5iBu+8P8vDSFIQQgBzP0daGnyV69BCAUY4zlll2P1C7BzEdh2ASkkkJekjPAisvkSMhFKLUKclwLAVzfMEkktfPCvw3V4Qbfkh4BRjhqkWnrpMVqkUavF5QAIIwgxgBAsrmPe9wikFEv2BUohsoxjQiglQgrGOWMcQkEIQggqiIQCSZJlpoCQAEQgIhAhRGHKk8lsiKgyLJ0aBGE4n0d7L8OtjYahw9298ygcE8Bq5YKOkeKq3+/HMUsycKdxpVarckBnkxHVjI21FcNwAMSBPzV1vdVeybIUQ6BRyoDKRJJmmWUbjuN0OivzeYAQRBCUK26lWv34418Gwcx1XalkEifBLMjvKMbYYDBQSum6TjAmBAkhCEGGocXxXCmgU90pOJ7n3b17t1wpxUlkORYmWEoZJZFpmlSnQRhESWK77vUbN87Oz6MoStMUIlS0LMuxFQRhFIVRlHGhmxbRBAmDjDEJkG7ozWar1Ww+efLEn87SNK3X6xhnURQFSTAcjr748us7t2+USgUlpKHptltaWWtHcTiZjiQTPOFREDfqDQzQs4cvTk5OAYBra2slr4QQKRUqQxpK3fj2B99dWelIAX7xi3/unvURQJ5bQhKfn/X9qQ8UbLZa2xuttY2NB/fAbB71BsMvv/wyDAJKqRSiUCjUa1UmWBxHvu8Xi65lGfMorFUrK6sdz/MgBOE8+C9/+V8whteuXU20mMcZT6MXXz3yXxy8e/c+DjKLwReffHWCNc92O40G4nLY60MhLYA1YiSj4MXZ8Nmvvnrw4MGVq1c//exXz1+8OOuee6VSKsTpcMQpyjL2/m9/8NEnH//io1/uHR1evX19Y2e7VR/NWaqbFgEkCZNevz8cDFOWDcfjfOcLI2LbFsUUKtg962ZJJoTAhAZhSAgpV2qmoWuaNhyM/dmk1+86riUEF4I7hWKpXJ4H4WQ8fv/990zD/PKzLzsrTc5lOAuePH88HPcdw7rauXb1+rXzs+HpaffkpNsbTCqVuudVf/iXP3zx4nlnpXPnzi3HcT7+6BedTvvenfvra81oHvd6Y9sqO1al4hVZijxPNjoro/Ho+OT47KjLM9BstFvNllTpUGZCZrpB1jdX3IIZJ/Pe5HTk90fjUZLECgDDMEtVb31js9Vsv3j2Ihj5VCKWxEkGa/XWZBxyJurN6mTkC+l7xZKSKo7jLGMQIpJmkos0sOa6YRJKpQTTYH58MkgSYBh6oWADjBTEKWcIMEQgpsC0DQnwLEgcy2h1ardu35rNZvt7+5PsYD7RbNspthGa4RkbT5LJKBjrA/3o+PDF3i4h+PadW/ffeuujj3659/LlZDqLg9GUcMDD7vEJy9hqZ03D+tyPWcp4qiBXjm5hKcf9s3LZKxsOm827Rwe6rd+7ea1cLJSKBQTw2dnZ+em5V7RazcbGesuiDhF6wyteX6ePn+z+w48/wkTXNZtn2npj3StUnz7ZbdZXH9x7Z9SfdM/63aMBwXqtVN9cdbrn55PxGEll6Rq2DCWYTmmr2UhFWiwWV9dWWczmwXw6mpweH/tjv3fWT6PI0Ix7d+6V7PLYmvRO+uP+zz7+p1921jsJS4PJCOvQcvRiySoUCxDAg5f70TxGELpuIUjj7vlwZ4dYpgUkptgwDEU5X1tdK5fK+3sveZYSjEpeoVLyorlv25Y/9b9++KtwPp8Gfq/fq1cb9VoDcFAtN25df2DbJc40JcioHwZBkKba6XE4GIlMuoapmbhSK2yfHp4+fvgEcuDZehxk+7uH4/EomAbNerNWrzCeTf1qnCWWY1mOpZl6mqW3b6pCwX6xt3t8PAAQc66E4AghTTcwosFsPg8jxnih6GJMICKu7RZcp1QslstlwcXpySmQotVauXrlKsGYM664RAhplBLD7I8nj588M3TdsR3P84JZoKRsNOpBGocjhjGilJpF2yq4hXqlsb7a65+fvOhiBKNkLiUrVBq6SQmBZ2dj3SwUS/WC04TAdOyaZuiYYgDlrdt4HoYFr5QkWXc4mkVzhZDlFpSkXrlWa3U+++JRtz/WNOvx073pNKpUmobpCo0pgBlXccpGk1kQxZhoXqXsGAUK6Nbqllcslt3KhI8VBqWyNxwOgmk4GozDMFRSfvRPHwfj8N7d+7Ngtrf7snvW41w4tuMVvUF/8Oz5s+PD45XV1W+8+17ed1AoFDrtDsHUdR2ecZZls1mYJEmaZrOZrwDAhOiGQYmBID89OR0MR47r5iFdRwfHpmXquoExieMwSVKWCYwI1rEQgnOex5AiiNI0NXQDKLi/v18sFm/cuPG9731vY3397OxsMOinaaJrWrlSKVfK8ziybdv3/SdPngwGgzw1SwiRZlneTTYej6/fuLGyuqLr+mw2U0ptb29TSgGE9VqDajpnIodYAIAwimdB6GFCCLFMUwopWIaUQFKwJEmgEozVyt792zeRkr3zk3/5l3+p16u6RndfvPgUZP7s/LS3F8cgzejW1t1G80qxtHraD5JErq1c5QhmQCqZheMTf9rzyiTOgETUtF2BIRAsjTKephCBRfosIoZhlrySpmm2bVuWdREr5HkeIYRz/rpmCV1IkpbDYk49qEtwRb7auV8KtbKMp2ma/x7Kh364HB+X+9ASAIUQze36ee9H3vq4aENfdrcghBHEQvLLfvpcnS+lYEwKwThnWcaWxmsEQS7vRxftf/lIvBRrvQpQupgaL6KWhBBZxvIgYIzIJQZDAqAgyHsFFWNiSbZgCBa8Tv7iF2o1jDFCBAAFL2w7EAAA8wXPLdBCCqjwsvkDLGdmCJSUQCoJgAISiLyrHoB8QEd51MFyEfJS9fz0Ub6eGJMlbECvWBMpFZBZxoTgAMiFDOrVFJ5XHyoJJFB5xpcQUgIJEIaYYII1jCFECEggpRRKUKoBAIXIGMtbX0RuIclrSPI43csKpQv4tyhcl0IpmGfTLZgL9EoKteATZI7plFJiSTIIpUBuhr941gW8yaf6Vy6RvOBFLuDFMnsNaDDHra+cUyqPD1vcfUoBCREkhCypuNyrAwDAIK8nXfauQJC/vZIy/5yIZeZ0/pFZ3FTLpLWLVDCgFMo/R0vQpQBAamHuXyA7QiiEeNGvIxXnPK/yXDrHFoU/SoKc9c/vaEkkBETTqKZTSrMkTjKSaJpBCUEYGoala4ZCmOgm0Yz52McUGRalpgYAD+aTKA0yGSsot65cR0g9evSVadc7rep4HB3sPZuOezrFjmVo2JSQOAXcdIuU6pJzt+Bsrq1V6816vSkUnE5mT5++EOWKVyzEcZxmbD4PcteK7090nVBCNze3Dvb3Tk9P+r1eq91cXW0XCgXGWZIkEFykKQBKablUYpxzxiEA+YfHsiwAQBzHSkjOeTKf379//+69+7du3W42m2maCsEoxa5bqtfrcRwHQVAoFDjnT58+ee+9965evbq2tvazn/3D+Xn37Qdvr2+slcqlJEm+/OKLwWAQBIGSKi+NBEDGUcwzoQTIUg4V0AjFAFFEbMv2PC9Jk26v22o2dF07PDxwbFvXtO5xl2hYxwYDmWsVGrWarhn+xD8/6bNIZBl/OH56/dqNcrkS+cmV7a1atb7WWe+0ViqVyvUrt+IojefJcDgKZqGu2evr1Wqlurm50242HcfxZ6GQ0DLm8yA8PDxMohgiQAiGCtiWZZmmbVrbO5ulkvf40cM0Sw4PDp6nKQAKIhCFoZT84+nk+Khravpvv/sWDGMWxl9//XU6TzHRkATFgtdutgmEiKrm6mr35GQWhqZuGbZlFQtCyJHvJ0+fpEK6pVINyChOJICtdmMQzmaz2aOHDx89erS7+3LkT+3jU6LrtmVtdXau3bz1zd/+rd2Dl//zf/xfZpPZPIk5Z5ZlGYahaZplWaZhVsuVbrf34uVL1ylwIQ8Oj4rFggTi5OzEsgyMYRDMiqWiO7fDcGZbVrnsmZbdbrcrpXK71ZqMJ1xkWZw5tvONdx9MJ/5w2A+ofvP2rXK1cnLSI5S2V1cq9U6t1tzeuXL//gPLcjRNm8/TwWB4ft5fX9vc2tqp1Rppko2Gk057RSNmFCYbm9ucgdFk6hpuu9Y+3Nsf9weT4UAnqFx1vUKh1z/RdFQqdyqV4njCe71TSnG1Wjo88L1yaX1j49q161zIw8MDAKRjG4DxQW8EpW/b7tbWeq3W9orVRw+f9XqDly9fYoRN0ySYKikJxDjJ0oOj482tbceyTw6ORpMZBwAQIAAPk7lSkFDNNK2bd24apvZy/4VUmVDCNOnVq9tXr2+HiV9qmus3v2k4WjALjo+OhWXYKdWo8emj558/OfqTP/p2FIWzKBkOpofGcb1S//YH3/rg3W8eHR5kLObhrFPxVBz0eoOj3cezcRb4gidAA8A2tU65wvzwn//+7z/48P21ZvW/+/7v/+TvxePnj/7ux//3d//gD/7kD3/393/vd/+3//Sf/8N/+E8YgOcGelxxG//u3zYL5nCU7D7sjvvs3s4HUkCgsGk6lUodQe3pZ6coMytW++eff/LlF18NhsN2q33lys72jXWQZipNa7WyplGEISE4yZJZEAzHoeSo0VDvvfdexSuen5z84P/64fn5brvZKBWbBOGX+5/N/BmE+K0H94mGj0+OZ8GhZpkffueuH85SlrmeN/WDXm/kT6Ms5RgR2yK6pmvUCf00mCRZkgKJdGQKlLmmU69UsVKaRiuV0otnD6e1iuNY83g8DQYcBE6RQmqPxlQ3bdvxgAAYU84VJeZoNHn8+BGmZHV9dXX9ymT8tN8LK7WK55Z1zX7y6Dic+hTahqV3WqtXNneODg6BRO+/9/7R8cFHey/mybxcKdcaNdu2DdOghlYousVysVyrHBwdTqZTpQCEGGFarVVms3nKs5WNtdFwMugPMSFra2v37t5+8OAtJcXzp8+q1epkPH7xYq/ouJ3O6oO333Usm3Me+KE/nc58X0mpmVZnfSONE6BUJmS5VqOUMpZBoAgEcRaLaKamyg5s27JM3ciACtN0OBhmLFNKUoo3NtdLpcL+3i6TumlVG616p726hgGXAmJgWFQC/fGzr//lo4/DeTydRP3RdDQOhcC3bt7jAPzjL/6ZKbBz/frGxo6SwHWccq0WhXMheLO1IgSrVKs7V64IwZSSaZpahtWoNuIkStM0y7K1zobnFZrNxtcPv+qedceDqeu69+7d/dM/+dNKpXJycpwlwrEKH37wLQBgu9W+e+fu4ydPRuPxdDK9e+/+N9559y9/8INHj54kcTabzTWqCQGiKJZCNRqtNE2DIIiiOLcQR3GqlMSYAgCjedzvDcqVSpbynx//M4AKY6gUIIQgjKJ0BgE0DUNKyQWXUgquuOQsE0mU5naU69evf/jhhzdu3DAMYzabPd99zrLs1o2buZZC1/U4jieTCUIoV5pev3HDNM0oioIgwBivbayXyiW6TINFCHmed+fu3Van/ezZC8d219e3Tk5OX+zuPn78WDdMz/PyQBuq6QCAYOZPxuOnjx5Vy97NmzfeffedUrEY+FN/OoujyCu6tUqlUHQNA/dHJy9Pnnd7Y4Atr9Fa2dp2C6tRYg7Gk3mKGiu1JEtTwYjlmbZiihJdZgJP54mQudonJQaSCoZ+RLlBuM6kyAOdloOmpJTq+qLnTgiJEP6NuUaXbfSv3ODq1+omFJALOykgWEM4HyGhEDwf4ghGCGMIsFILBZGSOYrJXwHlM+jCFL58R4SBpulKAs6FlBwiRIkmlWBZxlSaizQ4z4VV+QALluWHCCEAAco1X3mQGAByIbd5NcRe1FwqTImh23lr4qWTvNTaDgCAyjIJhFAqsShGhAAjjBBGOE8FhktKBOaCOrBUFEGAFqIzCaQSQgolFgqti112CBGCCCCQQ49crZaPpLkMS4HcVPGaHiznGyAEEAEEMVyQHCivq1y0sAOJcSaEAAggmHNery4nXHY7SilZxhWQ+QEvW2HQq6xlAJTK86ZATn9xztM04VwwlmGMKUUYU0ppHmir6xRjihBOklgp5ThujmQcx43jKAhmhGjL2kOSc3GvEJ3IqQmZu5iUEm+kEUjJlcrjjxHGECJ14d8QQnAhgQSLKX/5RMa4FBJilINlAIFSUEklJBdSSi6VWqR7J0mUpiljklJMMCVEU0pyzriSEEkASB7LpusaITTHeLkrJ4dcQiy6jC6yj3NuEEIgJeCc5WsIAEAI5Agk7x6Fi3TlBWbLFwEhsngJjBHCeY9KvghC5Hh+sRFgW5BzLgRHEJumZRimUgBCgDHSqAEhiWIGsAY1cxwmtZpbKHvj42PTdmu18nHveBwMT3sn3/uD36vXm1M/6Q1SIeP7b/1eEhlHBz8XAngu8AqmYbjlSnGl3drY2my225VKpd1ZCcP4r/76x3GcMSEPj0+FkO1Wex6ECGFqWHhxYaTIMsE4xbhSLlfLpe0/+7PhcPDixVPBuWA8TVIIgGka9Vrd933OONB0DRMCEcuyfD11SuM4no7HlmmWPK/dbv8P//2/fe+99yDEaZJMJpNauWIYRqFQCMNw2O8+e/Kk2WyOh/3d50/v3btHKdUpvnfn9p1bN69cubK5udlutw3DKDqF48OTOI79mR+HcbHkGpYFgNHr9pM4MXXTqBuMsdFoxDhDGA66PdM0djY2g8l0kCYszYBtZ0nW63YpJbZtFQpONIsPgsPvf/+PeVvMJ1mq8yRJkyT5zoe/e/fO3cePnqyurNbrjb29l0AClkqNmNQ2DGyJDOjEUhJsbe10Om3bdj/+6OPHjx4VS954Mu4N+4WC++D+W0rIH/34r1/u7xGM8lzT46PjG9eurq+tHbzcOzx4eXp+YuqGkCLNEgSBYWhu0S2X7Faj2ei0J90+g7C6tnb08vB0cN6uN5hldUVSsCyKieISNEpa2dU0g+qabdtlr+wWHN0wakw054HvT3vDUW8w6A8HQJnI1ARQRNcN0xQTHwACADw/63UHo8OTs08+/2wwGT999GTiz7BG252WbTm242CMhRBRnNRqlXK1EqdpNI+FVLZtn52dZlnmFN0gmFuWsXPlSjgPZv5M03XLdgzTDIKgXPI2Nja++urLeD5/8OCtlZUVwzDGw5Gua5VKqdNeba+s9AeD/+P//M/hPL19+1610ur3Bz/84Q8//fRX/cGg0WpCALIkRohyLgeDka5bpm5VKzXfD0xdNWqtXm8YzCICNdu0WcyiadA9OeUy+e633x8MT3/0//xkfaPVWW0Ek/F4eAqxeved+47rBGEYzMZrays3r18HAARBMPenUIHZeHJ2dCKFZJk8Pjv7zrd/t7O6Zpq6EHww6O/tHWxv71y/eaN7fnZyekwosRynZNlmsVTRdaPebjulShJno4mfphnnMk5SwQXi4Pj0EAB53j3NmNAN0mq7jGWHRwdngyNiqepK6fb9W2vXm9fubZ2d9oJpBBXdupZ1z0Z/9aP/WnCcUsFx3eJwMP2bH/1dmgiMpGkCCIRt6dWqRzD0LMPvT3WiOVVHw24ySyM/Gpz0zq3CVrPe399d227d3Flt1v/00fPtH/3tj7NoEAbnTqHWbntXr3R6JwNLM6teZ/fxWTbDzUbzg7d+ZxpGf/OTv4uTzLGKnWqjU12vVGpbK9d//o//+O96llMiAAAgAElEQVT/p38fhkGcxCwTPXnM01kwOW+06tevrTqONZlOxuOhplHTtFZXmhubGxtbW++9/27B1TQKt7dK7763xZOIJckv/umffv7TfzSc2Clo9Xr57Xc7RMPVFitXqlypk7Nefzw8O5+kR8emZbu2ZelOlsg0YWkiKEaNeqNarpiGAZRiGZOcE4Qcx6pWSr/17nsYgySLTFODQE6n/a8ffXV4tD8eD27fvreystXpbFhW0bEKGtI21zZWO6vPnz7nIiqVnWarUWvUpUr92Xhvb++Lr7/44IPfeuvBfdd2y4Uyj5ni/Pys++kvf3XrxnVdp4cHB9V6FSDwk7/9m26vu5Vtrqx3njx/+suPf8kV41IkGTs4PHcKhbffuXd23ut1B+fnw4yJ9Y2tv/h3fzGd+Lu7L13HqVVLlbLX6/eGvf7x0dGzZ8+zNNM0/eX+4aPHzz/99EtDN5SUk4kPpNQ0zXGcfN6NgoBlGUKoXCp5nmcXHMPQFVTdQXfm+2malksl1y3YljUdT4LZLIoT13VNw5RCTGaRaZm7u7vV8vHhQX8ezbM0yVgWxbFh6a2VWipm46B/dHbQbq86RW+e7qZc6LpJDfP49Ozhw2ft1uqDB9+4eeuWkqDX7f3VX//48GAfAfU7v/O9lZVOseBWakWgJGMZXP7qNQyNahQhNB6Pp/50NJikEfMKlWtXb62vrb/99v3hYHx21kviZHNzs15rfRJ9PI/m8/n85cv9OE7brc67776/ubGVZcw03Xfefnd7e+f85DyOYsuyHn791Xg4vnbtummZWZoeHh13z/vD8Tif4yilmBChpFAwTVnGBEIYY6iUms9ChCClRDIppOCMVcrVnZ0r733zPdM0g1nw8OHD4WDAOW80Gvfu3dve3lZK+b4fhmGj0QJKUU1DCCogLyJ9bNve2t62LAshNJvNBoNBkqaMM6XUaDTK820opbZtf/7554PhsNFqCaEq5RqANE3Z2trGjRu3DEPXNF3TaBiESRJjjNJoDiRXInv69Mmnn/zyf/9f/yNQirOsUa/fuH7tww8/2N3d/fGPf/Szn//DzTvX//wv/scwSs/PJ6Nh9u1vfciY/dGnz9e3GkECgiTQDJ1gI2KJZtACKXDmz8KwPxwUTYChnKfzLBxDmVlFnWg4n2kXKUKvu00QQvl+/G8M/309S2qZ96WWO9UA/7qkCiGFsbpUM48uSkLwItfooqkDQYCWWhuACMDLsf0iohdjTChRUkLIGLso2EMQ4rykHAKkaYuEqEsFfOANpwfBECN8yRX9SiR0KXtJyVct7HkZ5q+91PLkEcAKqcu5WPkpX9SNQAAAwL8x5VlKiRRGUgLypkEDvqmiA0oqwQVSSCFFiHrTyyEvpxKDy4Ue+anB/HIjpADQEVmqhi43xLzWC4kxQIjk7Znw9YO7fFdompGvCeecEEEIXZTBE5ILr6UUnHPGOKUEACiEyPWZhJAsy+EHJ4Q6TuHXwnwBIZQQICXhXCwmbwQpRUoR8GZ8FlFL5wwmGBOQkxdSSSwlFhce9JzwUVIITAgmi2rQ15OpiZBKYqmUyD0+EGJCNIwBpVTTKMZECA4AFILlNniE8vuQUKrnZ/eGO4tzsUyTkwAAJaFUQinJmVykBCoAIUQY4nyzYAGw85JNoKSUSkihpFQ55s95KvR6TSQAcBlkrPLeFUI4Ywzj/JO++HRgjHRdp5pOMJ1HWSYgNQwOgR8FGU+LZqlUK0jCU5kqDDa2tq5dvT0L2Geffvbk2Um1vIZo1S2ut+plQ1eSR73h2LBRrbUxHPpxkgIAzs97h4fHP/vpT5OM206h0Ww3641atTbzAykVxUQJqbggCFNCNUIa9QbGUApeLpcdx8YYDXr9dJ5YupEnrRuGMZ1MszS1LVvXNAVUlqSGblimMZ/PMYStRmM4nJRKlX/zZ/9mHs5/+vc/1SjVDcM0jJJXyDI2Hg0pJRvrq+1WI8sy07Rqtao/C/3pdGtz68r2jhBiOp0+f/rs66++AgAe7B9giEpFz9QNDVOIgOA8y9J5ONcotUwrTuMkSarlcv6jqVIp58HBSZpywTbXN9rtlmWbw2Hftm3PKxqGMfP94WjYPx1YhvPNtz8oFkuUaCzL/LH/tz/+O8bYV589TJK0Uq5qVAMQIYCoZpim6brFrY2te/ceuI4dzudfffF40BtJCYGCUEEgVBwGtbJ39erVYsHu9bpxHD9+9PDl7p7g7Kd/91//6Wf/0O2eZyyFCCgsLEMvFVzBhes6nZX2b33wW7dv315ptSaDYTD1DU0rNZ8bJQ8p0Ko3NtbXgZBxFM3G09L6CkuzyWBol0rNVnN1dbVYKGqUzudREASO71vTScmfNn2/XC6vrq5evX5dc12oa+CrL8ezcf/TfiIEIFjrD2rthlMs3Lt377R7Po8iBOFwMOz3ehKA7e3ttbUVIQSEQNe1YtHrD4bPn79odVqWbWVZChDQNJplTEpgmvba2lq9UTVN/fHjh6PxdDgZQ4y4lPuHB5pO6/Ua1TBC0DTN+/fvRXHy81/8fG9/j3NQKtcrlSaX/ODgYDyZCqlMw7RtCwLllYqe5wEATNMsl8oa1ThTUoAsS6vlcq1chxJpGtWxrBSLBdtOM1WwTK3ZuH3jenuloSDbe7EbzCeIqHq9ohm6puvf+fDDG9dvrnRWvnr40NT0Kxub8ygaDQblokOwNp2ETx/vJmmcZWm5Umq1G9Vq5eHDJ/MwyjJ+enLWPe8R3XDTLBuOeylT7ZXOzrVraZZNplN3MsWEapr+9OmzwWAyC+amrekG0Q0KsdB0ZRiGbbuNWnV1q6WMDFqsWHMNV8MI67Y5GE53nz2/e/vB5vpOxat/+dmzL788dC1sGzqhBAFhUr1adOv1UqtZW19rhaE/nUyb5RZUhSw1jl72YDzXHcvRqE0NA8Jx98Q2Y9euVT1042p9Or+RyPTs7OkNz61UrGazOjjz+9355Pzw+Fnf0n9FIP3GB+/fun3nX3/v+2nGer3BZ599fn7Uu3nz1jvvvDPY2a5XinEYAMFtCxhmlmWT/X2/veKub5R0XcckVooWi165Uq3VG65XKZaKGIWO7bouAQBMJkEIh9QQb3+zvrLx4XTqlzxvbXXFsk0BRJxsOW4xzcThca83CPd2T3/+88+m00Ry3Gp0ZrPk/LQPJAACiEwcHx5Xy9X79+51mi0E4e7ec9PQWq3GlZ2dLItH416pVFCKz2ajNA2C2ZDz2PeHWcYODoZlr3F1+9p3vvXh1k6n6Npffz1mYuh6cvNKhYvkZz//S0zVleuNg6MUkSSYD6PZHClMIEmC6PDwYPfZLiFoe3vz6vVrYRQCBNc2VlfWVprt1nnv/PD4oD/sYQ3P42g6ncYJIzo6Pz8Nw4hxJoGECEyn45/85P8Nw2g0mriWBQHgWRZHIYTANAwAkBRKcKHrtqbZacqBYoQQTTcIJqZhUEoRREIKw3IwzYTkqeBhkhBD00xd0/VKtWrZdpqmGqW6blDd9MpIt+x4niCMlFRpkg2GPqUxpY7j1l23oetZkiZJHCs1IwQjWIjTcBawWZCZ0yhJUZrJyTTO0sSyDhEkpmliQsIw3NvbS5L09Pj08y8+QxCUvdL+/v5oNPKKxTt3blmmwRjXCAEACM6V1BBAGtFKxbJX8IrFwtbm9q2bd/r9vq7RUqk0HA5NQ++0V5VSjIlqtVGWwrIMQjSEMCWGaTqzWfTs6Z5tOZRo3W7P933bcq5du+5Yzmg41HWzWq0Yhlkq1Y8rx2fn3SRNMsY4l/kuKSIky7JoPp9OpwW3YJlmD/TTNEEIVls1x3Vt23Td4pUrV999+13fn43NsaGZmkZsxy6VSoViUdf1Qb8fxbGUsl6vE4wRBEmSMM4BhI8eP3348OvhcCilopRgTNIsDedRLu/hnGWMK4AMkwCEmZDTWWBNpppuYkKj+cnB4Snn0nGcVqtVqZTLJc80NEPXgVI8y5IoztJ0a3NrbaUzHAw+/fST6WRiW+ZoMDg/O+31zgEAYTi37QLVXYVtr1pe27pZLjWLXiNJodc0f/ZPnybd6Vq7jnUUZfLobIhVoiGmaVDXEYQSAClAykEiYIJgyhWHxMYUKwUhwgBiADEASCogJMAqVzjhXEH1GysXX7X9wTfDs8Bvau8DC1UWvHjcK2dzDoqWRgu0FIrBZerR5WaWy0WNnHMAuQRACSHzQVAIsZzUNN3Ic7vAr8cnX2Ascqma/lJ28uV/5CqfSyTSb+jKfMNPDy/azpercRkKSrCMhXodrkCpFkBiYRaHb67nUqmV4wkI0QUEgpebNJd77wAAlKdy5etwKXQLvYrHWhztxSu/EcP12uy+6Hl8rV5m8SwIIIQUkZwGWXAbhBJCKKUa1fLgOJax/EUghEKIOIkNw8QYMcaEBABwALGuUdNyOGdSSCElUAoiiCDCBCOIFFA54OGMCSmkWOCqy7faKyScz/AYLIpk1OI487ESI3rh8+GCSyGVeiOrWuUuGo6EkBwBQDHWNB3kelRd0zQKAWY8S+I4SVPGuBBMKYgx1g1d1w1K6JJeQwtT/5InhAgKIaSQXOTyRQEABwgiiXMaEGOIEFnmUaBXYQ3qtfKYxXcRBDkFB9QybUIuk5Dz3AUAOQMQoUXDkMhtUBBBBbHKLT4IE023C0UAVTifpzxNWByEs6k/iuMAE8IEn83Dbm80msyhRJZdgdCJU4JIsd6sVkpWt3uo66A38JHKuOD7ey/Pu4PBYOQVy2nGAMBQoHgeBVPfK3ic8ziKgVJSCNuyCMRCcA0TxUUSR1E4Lxbcnc0tfzwmCO3u7Ubzua7r5XIZSKmY8McTQgklhGBECYYKKCGBkgBBJUQSJdPxSNM1y7RM17Yso+h5G+sbGGOWcULIbDbrdru+7+dqRVPXKP7/CHuzHrnOPM3v3c9+Yl9yZ2Zyk0iqpCpVVbumlsZgBo3G9PS03b4x7DvbX8CwDfgL+KMY8MAw3A0bY4y7q3rGtXapSiWJosQt9y32OPs57+qLE5lMUtWwriiSiIyIc4Lxf97/8zw/VN8XWmkEgee5WmmE0LDf//a3P3JdV0lZn2fFSbSIFsO1wWDQD/wwL7IszyjBVVmWVdVuNS3b0loncaSBCUOPUuo4znc//LZt28aYZbQAw03GGIQIQYoAw4gCALRRrj3jFQ+CICsKXvJGo5Ek6Xyx6PcGa8P1tY3NdqvtuT7BjBKLYWlbthRqPl0kyzjJo7LK33/0YGdrq9Nq0Yf3P/zW4/X19T98+vuLy0vf9ybj8Wh8FcfLoiw4L7XWtmU3GuHa2vDOnZ0HD+/f2bnTarW1Vv32YHJ19Ztf/dL1gz//i3+9vr7ebDRcy76+ccCzz79YzmdPvvtxu9VqtTutfo/ZNkRYcy7Lssry+WI+m82m0ynGuD8YbD982Nve+v6Pf5SUxcvXr14dvFqm6eHJ8cuDg8PDk8Ha8MOPPwqbrcls8urVK8d1bNfmUlgWsyxruVxeXo5evDhY3xikaVEUwnW93b2dQb83no4Xy4WU4u69e0Hgfvb55xdX591Ou9XqhIE/Go3m87kUwnPcZZwQSteHw+lstogW5xennh/u7u38l//Vf3F+Nrq4nH711VfLZfri5SFGpNXutFotAEwULw8PD5uNhm3brWYLAnN1dYkMZsR2bDeKojLnmgPHsaUQHzx+r9Wyl9FcVmUzDP7lv/gXe7vby2T6j7//1eGRELIKvAahmBDMEKEQaiGW09l4NDYG7OzstJuhFp3lMvZD95/96AeUuNPFNC9ywujG9uZf/MVfAIMW88XB4eHo6pIYQ5WWeSnnyzhotR51u0pLgM0yXWIGgpbbaPtS86qSO/sbrutcXp2XeaYUj+LYnjJMYKDtlueH7eZkPHvx/GA6WXZbQy2RMfjT3z8l5oVFHASh7zpK8SKvOORCVBQiDFmZ8cVsSSBoNINWsysqfHAwH19NW8Hw4Z3HHT88fvGcIiKryqGYIZ3H09nl1eXivCgmCeepTG0/uJqc5EUEgGy1/GFrY9jpLmfL3//uszgrDg4OHj958vDhg+3NIdCPT8/Ovvj8H7e3e1wsKKuopdoO29wM9u/fGa71bNt+9Pjh1vZ6mqbMLahdDIf9dqfb6rTX1gbUJiWPFIjSkldVJGRGHeHarNlt79/vaWkYo8xmeZGleSFhylzkt9xmf4NX6P33NtbXw5/+/Rd/+PQEwXPJIQBa8DLinFfV9sZWr9uhhCRR7Hven3z3exYllGKgtBbSwoQiFCfZ+enpfDqxLfbk8UPbDeKoLPN0XCkMQLNpM6b3d7eVjnd2uw8e3hdaPHv27Nnz31LblgDk5fLg+PlsOc6Tcndn797uPQTBnb2dQa/XabWDRgAIms4nRVk8+da3Wt2mBvr116/OLs6ieMEcWwPDbKs21xigNdCIoiD0q1JUVfns2TPX9SzLyfOcVxUvS4uSZrM5HK5hjNMkOzo6aTXbYRhqqaXUEIBGs0sphQAUeSEE19q4fuBjKCUXQlRSZmXp+F5o20EYGK2FlEpKQohtOwhiIUSSpHlRGKXX1jd5yYVQ60Gj1WoxywvDLoCAc57EiQLScsjB6avpKPLsZhyVs2nuOY379/oW81zXMxq5bsi5PDw8uLq4AgYqKSlGH3/nO48fP7YINUZTStYGQwjMdMqrsuKCC87rpVAUxVpry2Jh2Aj80Nq293b364L/MGwghIIwyLPMthxKGGWUUmq0aTYBpfbG5rbUxhi4u3s3juKXL18GQbPT6ljM3du7t721k2W567qWZRHCWu329s4dA0FRFMtlzIWgjDbb7aoo6lrkXq/fCMOLi8ssz4Ax6+sb/X6v2WxWnDfCRhCEUipjTLfbDQI/CH1KqQFAStlqtwMpVyQ1pZQUCCPHcdY3NqqqWiwWhNDLy8urqxGpVzpKtdvtIAhc14UY1/GPej7zPG8wGLQ7HSFlFGXRMoYQcyHTJA0//rZlWWVRVWXBq0oKITmXXKRRnCTxeDxqNVqDbq/TbUMAEILKACUltez9ew8wdY9PR61Ox/XbtseEjiGB3YEZrmvq4vWtRqM1rBT68rnK8koqrYRY64cUK60FMooQpChUlcqKKgg7lFGtICGUUkoIwYSgVb+WUUpjbKAxtwuIv1nh9cb+BW9aVeE7Nb03J763CRLoOpdwm39Xn7LfbrOtW78IIbcRHyudgxCAUF+XEUMp67S6lBKtcjn/P4z525LD3OKNmzc1XNeH8G+/9j/6hrwRFNfH8+90N4N3pvu31ybG1KOyAfCPEGPewTLW1WoGwNttzrfZI+hartxwIW+G77cqjCFcdZLVS5i3+5TftLS9Teq8STe9u/mBEAJotAZAYWwQMhDCmkB6vVrRxqxQhnVUGlZVvZAEoKhbhuuPDyFECHIjuq43PCvfECGK0nrBomoazDuX8qbNDGMEEax7om7uitV2jhBC6PXLMUIIKd+utDbXWywla2IJhMCirCaZMEZriCEAUAheVVVZVlIKpZQQ0hhDCKaU1kYvdF0f8U5JAEJaY42UkhJCqBDCWJGbsNNtnsybujIDvnEJasG/Evlv02xuIlhGCLmyN0JtjIEagVrawxUERqta72ApFYAGE+C4jjE6iZa+57338MHW1l671TRGtVuthw8eOJa3tX0nSzOg9e7O+s7WcDhs5dmiqmLBYyPzsognkzlCeG9vf3Nz++jo7PT0otVq+66PAEqjpZCSMasuO7MoM1LxqjRaKS7KNJuPxwQYxli8WC7niyxOOBcVraAGBONOp+PYNmXUsqzA913XtZjFeUUZ8T3Pcbxut7O9udHudnzfQwBijH3f73fblmXXBwojDNNoaRGitQZGD7tdTEie54wxSojq94uyzNIsy3OjDKGk1WoZY6JldDW+ajcb77/3Xn/QD8OAc6GNUkrlWZoXWVVVjs1s26KURo4DgGk2GoQS13H6g15V8bIsmht3OOd5lsdJmsRREheu63HOx6MRQtBybCVkXhSL+eKTf/xHz/fW17dC36MYR8t54HrasrnUBGMppZS8LqUwADGCKWaeY50eH/zy5//h3r17vV43iyJkTCvwl1GkOA9dr99u7+3t7u3vQQCjOJpOx+1OZ2tz8/6D+47jIgSLvIAKBkFzd/dep9Pe2tq2LYtgbLSZTadSKcd1Hzx5wsuyLCuEEIdwPF/UOTdgDAbAaB2X1TIvJlH0/nvv9Tc3c14dnp5kWbZ3//53Ou33P/yWQfDF69e/+eSTX/36V1lZnJ6du77HGOsP+o7ramCuRpdxHI3Ho+l0WlVFqxP4vqeNthx0NbrgqoyTBbOY49hC4DiO8yLrdrtSSoTIt7/9cb/XEaJ8gbEUYmdzazwejScTJeT5xXm0jL5uNPf27q6tbfhBazKNfvf7321v3VUKF2Wxv393b3dvc2vz9PQkSZNuv8csOl9MrkZnl+eXv/3HT7rtvm05WoGPPviIEefzLz47PTlJk7jda7c74e7uZppFloOHG+txnMzmcyVNkZdpFtsWcxw7CPzQbxhtlJTtMIRKVVWVLhdplkzmk7Lgve7axx9/T0scR+VPf/azq6tZtEgJsq4uxwevD+ezuRCKEOK5mK3bLpd5xYXt2tt3th7j9379298cnRxfjE4HGx2/YZ2engEsha6UFoQRomFZ5UVRFgUPdFgkOilmpxcn5xeTy4u405gFrk8ouDqfFGnVanRc2+u0WvPpLElyLc3Oztr6sNNph/PZaPzy9MsvX/f6jXa76diNtOCT+Xwx56ETPti922uGHgWd0HYth0AEtD4/O/3q6NnZ4kIQBJh7fDWFMPj+P/vO4/dV0+1u9behAKPz0XCtPV2MNUhmy9PTCwDJ9re+s4et7JPfffK3/+5/GU8vCzVymtXmVvfHP368fWd9sNYNG75tW5SVftfCbrvZR51OnxAC4BLbxnYR83KISqHyUkVKK0wotjsU2Ri6DgkMhEIJTA1EGVdlVggFUs/zGKV0E1n2jlIFhOLoYOY4jbXhNoJoOY9Gl6MH93afPHoShs2zo5NkuXjv/t0wCLQSl1dnUlYIw8loenV1dnhwJEq5sbb54x/9ZDyZnZ2PH9y/qzW0LSfLlr/7/a8+//zX09HFYNgNGuzo+OjrF8+ns0sNsTQwr3gpxGK5NAp1Ot1KVBUvNFSOb4WdgDI6jxcHJ4dFkT3uPlHAAGS6/e5eues3vfWtjbIqz84vvvr6pVKqrIqiyDiXhFDsOrxSy8lMBDxsGAQgMIBg7PkeYyxLMwBAXZ1uDFDKIES1rqRUhCoDEYSwKDnnHEDteB4iFBqjhYTAwLpqVmqt+M3XM4LEKCCBUlojjF3XRRBZtq20kdpgivMiz8vCYU4dVpNKF0URxWU0T3hpGk6QZHlZCM8Nu51+u93VyghhOJdpmiGIG0Gj2Wg6jgMNfvL4yd27d+tCTQiBhUmSJqIoCUEEQq4VRtCiFAJDKcMILebz2WyeZfnu3q5t2VqDurBXCh0EDdcNfL8BEUQISil7dEAp0wZkeZFkebvZ5CVvNjqu7diWTSmtudT1caCU0rLsRqNRcm47TsV5FC0rziljnV4vS9M8zUQlw7Dh2M7O9oxzDgEMwiAIAs/z4iSpSWSO4zLGOOda6yTNKCEGAGN0PRYrpYqiUFIiBLQxSmul1MOHD1ut1mg0Wi6XURQto+VoPB6NRo1Go9Vq9fv9vCwBAL7vN5tNz/OEEIRSIUVt0qgny7Is4xoiadt5mmmtMYLUttutNgRgOZ+WZYkxfv/9R2HoE0o814UQZnlmtKktNQpijbDlOlyqw8MD37cpxQCCjTWn0ybELn039QDb3bAM9A3A08kc6vjy9GUzcBwKCNS8VKKURtVlV7gmq6yaygitJ6T6FlXKYAzfya68MzQbo9+apW7qcVeFR7V/5Y/wGW8y6/BW3KKeYg0wWmkNdP0YCGIEMVrFP4AB4M3OAihjgNFAyWsEul51KAFw3Uf8FnMPAHDL1fVW+e91ObCuv3Nvmqbql4LeqiR+55nfQjte93StjrvfGMuuW6DeeSNuyQxzbdpZEWO+STp/i6VoDIAIXPc1w+tmqGu32huv3dvsGvTmTbh+LkpLZfQ/pa9u/+btQfm2plrRbyA0erXbIYRcCwZ8IzPqnJiUUkpZ28Nu6wfG2G0kyx99+TdvGiGEMVavPt65M2vVekOKhAhqYAhZ6ZObh729koEIAIowXq2lwAr1uDKGmZVhUhmt4TV4sX7+GK+cbJQyy3LqkHtV8ZoZf6MWVtGSW3KlbgvAGCFkMCIIYYK10qsW41Vj96pn4Nb9dvsq1HcqAHrVcPwuU+gbHCF4bWCszZ8YAPnmrjBw9QnQUlQFoYTZDqVUSjWbzH3bv7/X8IKmazEg+d3dzfVBFyNiMbWzM2iGpBk4zYYXBm636ylZFOmiLJZl4TUbzSAIG81Wp9217SAMO41Gs9vpViVP4hRC5NqeUkLXoTUIGSadZgsqmTZCx7Z9x7Fte393t9/tUkIYYwYAzkuLMcti9b0EIWw2G67j2hYzRvu+3+l0LNtilCAIPc+jjEkhlJIIQl4U09FoOp2kabpcRIvF0hhTVVVRFBhTAEBVVQghxizf8/M8XyyWyyiqW3HX1tYsy6qqahktAQSdXnc+mSqtJtMpo5RZLEmivMh4VRmjbMsKgqCqKmMUQti2Ld/3+/1+miRJHFNKr+97giA2BlZFsYyWxwcHCCPbdcIgTLN0Pp+PrkZ7d/cf3L/XCN0gsCDCloUYRcaA+Xw8Gk1GVxeB7+zvbU+nE6MhY86drXWMkWdbk+nk/PQEIaiULKtyuVhoretIWuAFm+tbSRJPp5PxZJxEyXK6ODk6odSSUkaLZeB7tm0VWaq4KnNe78GiOLq8vNRGN9vtVrMJIZxNp1KqOrQmKi44V0rX0rzI8yiOZtMpoDQRXPDyt7/7/dV4fPfevckbHhAAACAASURBVEar6fieFwRC6b179yzfm81nSZYABLiowkaDS5EkyXw+l0rESZRmidaaUjSdz5RSvUG7qvhsNoni+b179zY2NmzHmUzG8/ncdV2jtRBCKc2FLPIyDBsIQtd14zgeXY2SZTwej9Msvbg8bzSb7U6XUe/e/bt/+W/+crnIZ7N4Q262Ox3KaJqlZVW4rv3gwf3tzY314dD1rKJMz06PLy8uBJdpnN6/u7d1b30wbJ2evoqSmRtSRAIvcDUSlusAhE7PT5fxwnGDOM7GkzEhBEDDKInjRAje63ZHl5ecc0YIsbDrOi3TEoFqt9q+79tWSHDy9LMXaZpyIa7Gk8vL0Xw+l0pDAImUUGqIMC1LNZnMn7943ht2Hj15yHwKf65/+vcvHY9iBhDVs+UYQlSUOQSQYOx5npJmNok4J/31dtgN0zGMLnU+w8V4TtHSdrGSGgJSpgKKCiOspAYGEUp6/cHm9kan03I8//Li/PDwaPLihLGLtbXNrNCGmvH48unX2ojqTz768M7uztagY1mS0kqJsipNkvLpIjYW0ZTP4sn2zoOH9/cZ8PrNtc3e5uT8qtGE61vuLJ4pINvd9nw2Ox09RXYk0Tzsyadf/txAefdRQwNv/97GD//l/WU0XeTPY4HyorAs98kHH67dcTrrtmOHZZ7F6VLDXGgpdAxgqQ0HRJ2dTfJC37/3MPQQQzaXJSE2JrbBEjPb8VyEuTJFludGwyLl0/Hi3n5j2P/xb397enQQL2ayO+jYFPIiboR26NsN31m6dryMXr14vjZcC3yvSAvLpoHrnp3PJdfdVi/wg83t9fceflCVn83tdH+/5fuB57oYmqvLi8PzE4yM7dCTk+Nf/PyXLw8Ol2lOLFtBlBUlgI5tEcdxLy/H88nPsYEUYc+2w3YAiFlEi5PzszSLu+t9bGNE0NV4LIxa21z/9sffXsZRJaqzi9MojtMs6fV6mFhRlEoOCsyLpOQVj5ZLLRQE0LLZcLCGETo9PasqDgxyHM8YmKW51rVbBGd5TgVjjBkIESE1JYALWZRcCEEIwYRRwjCkgvOq4oJzQigCCiNZNwBBAFzHwQRLKRkjCEENpAYAQZwVieNa3V5LaaFUpTnaGG62Wk1lpIUL7kjbcQI3sImFGQEOMgb4lmPbzub6xqDfD4MQQeK7Pk+SsihtxmzbXiwTKbnL7GY7FEpMJhMEgJLCKEVtrLU5OTr+9A+fvXz1emNjw3Gc2h7NGHMc2/U8y7IwIUoJiKDv+67rWbatNECI2MzllSLE2tneQ9exaMmF0ZpZBAKgtBaCc86l1o7rAAiramCAsWwrbDWzJC2yQitoUYtgsr62Xn9bc84xxq7rBkGotIIQ2rYNIciyTEipjWaMSSk4r2rOcV3ao5WidHU8P5lMbNve2dnZ2tpyHMe27TiJJ9PpaDSKokgpZVnW+cVFxXm/3x8Oh4yx4+PjxWIhpAyDUBviOE6a5kpKSqnWWnChlTLaQAAxxrZt+77Py9yyLMZYoxEyRuuZjwshpXFdlzKrFAJgQggxBlRFqXhRZrFtEctmREsGhMyXuaykQbpIbS8g1ElRVibzy2wCej0TBp7NZIV4gbU0vAKcK6OBUtqYlWi5if9ej3JvePNv7xNuA+xuNjBvw7bfMOzhNwpbwc0IC9+GoK82AAgicLMbgTebj9WWZuUWg2CFu4IAQKP17ejNNfvi1tgN/0gO583eAOobtQBvipzMDfkE3tqHvDtG32S4jamVQ61toPlm8QCA4F2JA9/5zWsT2bs/4vY4vnpy5h0S/M1bjepVSf18btILNwDEt2QSBAABaPTtPdjth70dZ7rhdd7oitv5HAihlspoXWuV2xmnmyUJxviGOn/TaGyMqdcdNX1SCCGEuFmG3N6q1W1aN390exlyG/hTnzffWA0RAIRgxhgh9Jb80HWG5OZGXbUf11XPENeRm+u41EqHaaVq+5wx9QdHXv8FUt8YxhhCqBCC8xvR8uajdBMQWun46+tBb7Lzb9OKvqnzb+++6l8oU8uWNxfunce5foY3G0QIoYZwtem64WMarSDQGBqGACXYIswAWKTLyWRWCWnbDnLNfHSlVqA4AACfzw6h0YGnpZgvo2VZUowg0EKKEgGBEfG8gDGbc3lycsaFajabAKDxeHp5NcWI+L6PEdZKAmNkpRzGLMuyCHEYFaIExriOY1nsztaW5/v7+/v9fl8bc3V5SQgmBGOMizwTQvi+jyAwWlWcu67bajans0kcRUWe19oSY5ymqRK8EYRFWURRXBZFUZZlURljKs6LPHddj1KGoUEQKMEn49HJ8cnR0VGaZlmWSynu3r3b7fZs29ZKSSWPD47yPE/SNIojy2K+77muo5SsykJIjhGyLFZVlZSiLor0HPfs+CSJkzRJK17Vif9ms9UIG57vp3lqlCAYcFEWmaDYGCU9l+7tbjZCd7kYXVwQKQftdjdPF0pWwIDZLJpOplkaOTa2rGZZxBS7tkMYxcNBf2tj/R/+4T/MJqO6j9EAwAjRRnMuoij+7W/+8dnTL2ezmWVZvV636nUX02WW5wgiwUUcxcNBr9VscV4oKQGEjusWZTGbz9MsI5Q22rN6CayVqlsPIQCCi6osy7JUUhmjlZBlVeVZ9otPPglfPscYnZydLRaLi+mUMIopxQQHjUan31vf3Gh1O9P5tKjKOF4WVZFXZX3eV/87Ohj2AABFUZ6cXiitgsCvt6bMYq7n1uaORqOBCbq4uDBa+5775ZdfhoFPCG42GxTD09MzAGCj0YAIhWHDcVwDzNX4SmnQaQ96vY2/+k8fHR1dPHv6Ikl/r7XiUgQY9Qd9StCdO9vddisMvWYz9HwHY1OWaZrm8TIWsmi2vQ+//b7loPOLc2ZRA01eZY7vMMfiSlPb8YFW2vWCJlrMozhDGLiOLZVO4lQJeXFxgRDqtFutbgsTYnsOF9J1fCmlYcbzvHv37y1m6dXV7PDl8XKxlEIYpYExRCmstMzLAkJWVvwffvbz8Wx0Mfnuj37yg3v3954++2w8vSjLitpEAwEBshxa5KUWKvDbSZycnVzl2fEHHz75/g++7YKBa4StxhRjY0w2qyghlGKDQFKmwGjHtqyQQgyyPMsrsek3BtQilq0gvLi4TPNsskyzPM85D/tuFI9//dux4bkNwe7GOqUWMDjLSmZ1e707GcGSakkQayrikEk08pjPLONkUpKM+Akz6Z1hAzGijVrmSRxdvjwZuZ61ue96nTt+aK1tdCqZ+IHFwmR2+fzi8kwqIYRptXu7otsI6rOKClGAbDsMbKOyLCq4jJTJETFnVwfLqOyvB9Siiug8UwhaFrUrnpZlVJbzTiu0GOVlFUfZ+fH089+9fPje9z94/9trww/+z7/9xf/+yd/l6ZhgRKmOlpOrqzMtuGMR5dhnx8eTy5Hv+45jDwc9mzpQY99u9Lt9RECz0wCKAEMs5jab7SAMKcHL2dy17c31rWaj0ev3Wu02pU+Vcgmyi1wUXGSFboSebfc8zz06ODh49XLYae9sbt67u0sZ1kbOFtM4i9M0GU8nfsOrRPV//bv/22+47z26f3R8oIxmNg0bQVlVaVb+8EePBoP1ly8PXr88Wi4Tr+EhiJUwi8mMYOx6g/fee59gvFzGGBVSmvo0RSkdRYnn+4HvCimUNlobgDAEQGtVVJWUIstSA5RtW2UlBNfGRhZxsKEcVHVJqcCitqNrrauyBGh1JMksBLR0Pbf2+A6Ha3f3d/3QjuPYGC2VzLJsPBnFUVRxbjuOZVuMMYIJgFArpcpK8yqaTYoo8lyv3erktgMNWC6iwPOazaYSxhgNMABAKqCyPJ3NpkmSTKczSpmU6ujo6NlXX796fSClrI9egiC0bZtQAiG0GPPDAABACA4C37JdyphUwA/CTqtDCKEEU0otQi2L2bZ9PfeZepQXohJKGgAwwQhjhCCzmOVYeZlLoSRXVcEtatuWfTMnxUnCGKOM1XaUPMvLokAYrejgECql0jRN08TzvHoGyvOc88poHQQ+AGA8Hs/ncwDA/t27YRA4jtMf9B88fBg2GkdHR+PRKI5j1/OElHfu3PF9P8uz07MzberJSWMCLcuaz5cIwk63gxGWQmipRMWV5IQQYzRjtN1u12F9IQVCyHHcsiqFVArArKh0XpacC6AMAoTS0PMaYbMqSiiJpT1eaaKQy5gxoJSCSg7KBBrR9qFyLAAwwwAbiIxl46YydBkvyhwI3xigpFTXDPt6JK3HytqTQ28qlf7pqH19AA+uUdzvWp/qAbD+Urv5QfXJ+psq5OtT/Jt5FLxxOtW3wDsQEoAxvDXr30zzq6kTY/yOMPjG1PdO7ARdU19qx5S54Yu/vQm5WXrcDtSszDbXNqcbGrq5Jc+u7ToIfuNZrILgQK9ERb3Rens1dGNNg9eZlrqQuNZv4KYd+CZ6o/U7+PZ3sPdvOC0YEQQMRDck+FUh7+0De4SQeVfj1Ze+3mCgOhCOMDRI30623HQ01z+0lsQ3V9+yrHqIJ4QopZXStyx8EIBbrJhaVF4z7Gt1s4qqv0UjRVprhG6/amiAgRBBhOF1A9etuMuKSLoqg4Ow9uRpXW+J1Erq1RILgJpsssKe1MH61Q4H1egho3WNr8V4pQfwDcYUvlk6GgPQqtS71rrvypWbz8U7t/HbMtLUcB9t3uKarh7n5u69KXJACCF83d4MEVqRi66vsoZAM2xcmxJCGSJSGSChqrSohCq1rjQiyBgtREUZYYwgBDCEEBilOISEQ5JGCa9KY7RrWQQjbRSCiRA6jmPH9S3LiaO0KAWAeGdnpx40MUJGISEFI4xgNJssyyJTigNjEDBGy5fPX0CEyqKo7t7FmJydnTKLhYHf7fY815OC87LkgldlMZ/PKSFhGCwW89lsVld1aSUBAIv5vCqLXre3vrY2HA4H/W5V8sViGQYBQriq+P379z3fu7y4pJQJqU5OjnlZpnHSbrXq1ri19fVWs+m6bllVWZ5HUcwwawSNTrstBDfADHoDRrFS4tr9B5I0LotSKfXBoyebmxsHrw967R7BBCEkpRSCI4yVlLPpuKwKYMTaer8qCwCM53vNZsMPfAjQaDw5OzvMsyhNl1WVvX79osiroizDoEWpBaFYRouiKCkFjDgIqpfPvz49OmCWxcucIDhazDbWN1qtljFASFGWVeAGh4eHn/3hDwST7Z2d3Z07zaBpW3boybIqBeeBG2AEy7IkmGRVkWVZC0CIkRuGdhBgSi3HLnmltbYZI/VqnjFgjJAyT9KiLKuq0kLanLuNRpSn0ySilAKEwnZbA6AAFFJWeTaL4/PxKEoT23G45FxUeVlqABHGtmv3cLfVDnu9brvdTJL08vLS860sz6uqsBzHdd0wDBCCy2iZpmmj2agdE4xSx3GiKIYAdDsdKVQW56Ory729O2EYzCZT02waY4SoLi4uXr462N25v3uHG0A+ePwEGfrv/5+/Rwi1O+2dnW3LYhgZSnGaxXkW2Q6FyAzX+sbAIi8WswWlUMiCOqjdDwRoCyHjNM6rgrotrqTKs7DdRik+Pj1a29xGlIxHl45r9fu9vbv3GEZpGkdx6jkWIbiqSqwIQshx3SAIgyAQQuV5STDFmGqp57PldDoTFbctCyNMdrZ3vdC2HNJouzlPfvGrXzx/cRhny7X1rjZyY3OQFVHJcwSw1gppQAljlCmpi6JS0lDKfA+8/vr14dfnYdCSEpvEVgRiDEPqlrxIsyIBKWPYD9xWq81FuUyWizgqqsrxvavJeDxfakzdRqs1HD569P6LV19//fVXabYA0jDAzi7Pfvmb30wurjY3B2ubnd5Gw/PX98LWBnuSqDRVpYBQGW2MIRBm5fzZwWnLpQQaRctZxqPL5OLqqqrKsBF87wcfQWKqKhsMHiAmK5FIxZJ88fL0E+LJ3YcdZjEIMWV2LifpbK4lDsOu7zQ838fYo9h3O41lcbbMLqJ01OmTVs+1vCIqj8ryGChWlYqXwrYtJassXXbbj3ynlWk+u5ofv0qyKJhdwElYNnr9Jx/cmy2uZuNZNEsqXTEGXYfaNvMs27dt17KePv3q0/NPd3Z20jjtzJqjybSsCkQMoihcJHkq0rjyvcZwOJzNZsdXV2mcQANdx/W9ruTs8PVsc+NREO5VXP3+82eHJ+dQ2Y7Vt61emqZZrqSCeSkAgs12o9lpFmW5TJYKaKHE2fmpNBwT2OoE773/8Mm3npycHdmOff/B/bwoslycvzqFCDdbYbfbefb58/HlOAwD3w8sz/JCrxk29vfu+r4vKk4psyyjdZWmKULEGMilJFySimutoVS8ppRdd74qJTivHMe2LNt1PQgwL6VNLWQIAVppo4AWXBmglZacl1JJqTgXFYSAEOxYNibG9VjguVmxfPb8D0mSamVsZitpRCWAMKpUspSQgsDyW+2mMTrP82Waq7LSRktKrqZnZVG4ttduththw7Edh9Iqyy7Pr16+fvnq9Suv6futIGyG2oA4Sk5OTufzRRwnRVG0252HDx8mcZLWoluIPF8orS2bAWCSly8syyKUcsEpYZhQzpWUygDYaoSUEKmkazkEY22UxRgj5GbYUkohghBGXHBtDCHIcZ26HMxiNkFElJIRm2AiuKi9SQWvbMdut9taSSFEVVU31p46acoYS9MkSeJ2u10bDKIoKorCaMkYq+sUr66ujDE//NEPtTFJkuzt7e3t7m5tb2NKCKH94cD1PITQYDioONdT02w1LdtCEEtl0iRfxkmaJBBCx2KM0TAIEm20EhBSx3E812GMKsHLqqzKsu11MCFaa7uqWm3k+n4cRVzydq8LiZaGK2WMAIYjimysCZTwTj+AEKTZMq9Srsthp6+RNAgQi0GIlUKyhFoSICmFjEIKlUTaxpCqa1TFitC8QnRjQiilVr0LeuN/v01nhzdmMANXQxfQqxI1c2s/c+0UWk32ypib5jFcD2rX8xmEEBmj64PtdxxQ3zT8AICuEwjktqG/nn3J9T1zK5DyT8VX3kQC3lpf3NogXY/CK5DMzXuxetmgPlOHtVy5nfS4TV2sARsAwZWkuzWL1pSWGu9njEEr6PvbKPobIiSCEABkVr0FK676G8wIqBPqNcikFjO3Xv6bBurreI4BECCEr9WBuUF+fDOqc3tD9ka6QFgbjWogEjBGCKH1yo616o+G+uaHI4QpXa2eGLNueD5FkXBe+b5PCCWE1lILQnhDl4cQE4zrhujrgBBAK/4jgCsH3Q2cfrXKgAgaCAgh144+CCDCmBhk3rxrEGptoDK1SVVpUz//W1EfDQAgdZ4EXatVCCGs9z/wmhujJTAQYowNpRATCsy1UjVG6VUNRO2E1CvCaS3a1c0u5HbK/537/4/+LzS3lCyAN3LlGjq0WjpJoRAEGEEIkIZaQw0MBAYqpRAkqz2qVkBLpCXUBBltYdr0m3htJSkBNK5LITacZwAKCBVChhJMGfFcFxokKjG3kZIBZXbdnGFbtlKqKCrLcvyg4Xl+3irKShqA2u224zgIAAOhMUZKwQgFQF2eny0XcyG4ZVMITbPZODs7nc8Xo6urNE5c1z07O9VaNRqNhw8fNBsNpdTR0REwGhM8m04QhGno+56/sba2tbGW50WWpdEy8mw7iePLy8s6HgOMVkoXeea5DoRAKXFxcZbn+RdffGFbtmU5nPNWs/GDH/wJpTSK4qur0XQ6mU7GCOL5Ys6F9Hy/2Wz1u72wEZyenpycHI8vr1zHDgKXUsoYqc2NSqiTk5PFdN5oNGoI5nC4ZlmWErJO2iyjxXh0UfKy3Wk+fvxoPB6lWRIE/t7+7tr6WpbmzVbQ6zUHg0Gj2cSUPf/6q6dfPjs6Otnc3Nnc2Op1B1GcpGnq2FbFS1kW7U5bSrGYL6IoLvJCCJGlCaXEthwEIKlFqtYQIMdykmXy+08+bXc6a2vre7u7BBFAgMEmSWOpRLvdZo5rMEaUSWAkgJUQQKpSK4MgBEByYQyHqLSYRQgxwJRK50LkZVk3SBho/FYTQCCFEFJqpSmhtb03RKjivCiKw6NjQonlWLP5tOKlbbOyzIsql7LqoCYl5Oz07ODg6ODw2HatRivsdjqWY0upZrNpXhSe73u+X5vBFstlp90GCHc6nXaz5QdeWRRplmVZdnl1lec5hjCKoiLPXd8tyjJNU2103cVsM7sZNvf29oqiLMtKCNluNTzXFpIrCY2S0+m002n9Z3/9V7PZfLlYLueR59vTxTgrsoPT12fn50KIRqvZGfRs25bGFLwSiVxG0XQR2Y6/trFlu46SlQLg4uJS8DKaz16+fNlpN2yXZqU/WBvu7u1iwpjl2pY9Gl28+Pr42dODKlfxMru6utBaNdvtMsuM0aSz1hkMOw8e7q9vDTBWT75192J0GsWz5199dXRy+OWzLxHGwAApJTCQcz7Llza1KWJJkSGAKbbKuGSYeaw5O48AgL7XrGRBMO42mlyVaRZPF3NIINBmNhlBbJCR89kVRPeefPDQsqEy2fH568Visb629vDRvd6w6Xv+f/zZ74yWoefPkmT2xeef/P7TD548evBof6/YZAHxOl67t9728Cxb/L+/+cXrwxeXV+fz+UxWnEK83rObgW0xx2jabPYePfl+EHi2TamNlC4xFRfjccFjIZM7+xu276eX5f2H+/1Bt/Yn53l5eTXiXBHEuM6zInRosxduIE3TJKpUGefVeLpsdlvNlo8dVhVlwcvFLFUSUGIZ5ISBv7axa3tWlEXnx6Nnz786fD0CMjw7P9AGfLf5wyfv3+91Oy+fvZ6OFryUu3ceMOy8fn1ghLGo0++v9ftDXomq4qenZ6OrkR/4hFhaaWY51PiqJNT4Gsh4WVjU27tzvxE21obrrVbrq69eHB+eXI1mXtgkdmM8WQRBs9nIs7KAEC8Wiy+++DTwrQcPH6bxfJnHR+enP/rJD4NWA1KcZOksWgatcDSdtjutf/2Xf/Xg4f12p81FleZZnpWCC4uhtb6/MewwjL5+9nlezHsDf3Nj872Hjwf94a9//cnOxs5/8v0fvnzx8uD10XIWV1xAiAI/XC5iLkSn09XKiLLqdDo1JwsiUNvWIYS1dWEwHGxsbuzt7IauTyCt8oKXXClhOYzaFBOUpklR5lJz3/cwhovlTEpOKR0OBwCYsigAAE+fPv27v/u7xWJRlRwaSBAzCiRxvL+3v7e/jyFazGZXl+e2Y0khsiwrigIhBJXcu7PjeX6WZBdnF8eHh4wwx3EpobPpbDKdzBZzP/M7osMs1miE/tqwEYavXr3mZRnHUavVeu/hg+l0ZjTAGH/2xRdciOFwKJWIk7gqK0qp67odu7NYLuMo6nb7VcWTJNbShYRQTOJkKYXEGGspjNZ1+hYhZIBEmBBCsjxXWmGCGGNCiihe2swOw2a/t8bLRZKki8Wi9oAJIbgUQgitlOu6g+Egy7Kqqgwwnuc3mo3BYMC5iKJoPp/XTjDGGKWUYDwajSEEa2tr+/v7lmUJXp1fnB8eHf3h09/VfpR+v//40aMf/+QnhGAAwHI+5UJlRVGkmdYaYKClDny/EbaLLD85OX398tX3vvs92/G0VJRgzivO+XQ601rbNgt8vzVoF1WhtKp7kwEAWopWqwEgLMpMVBxiY1sOs1wLuxTaeVxOLxeUOo5tBWGjbbUgVpVMFZIayEqKPOe8KiGwtBRFWooCagU73XYQ+JRRqBWldQdRPaPW8yuqFxQr/w8w5jqWcSNEro+v0Sr2cT34vun6XSmf68g7vOGCmFXZ7koprdCBNeEOAA0RggRghBFA1y5/YIBB9XICoVoj1YVhhELLwgQDrVdMSWMAIRTXE/+KGA9uH1q/aWd6s7MxtwIkK+riymMGNIKIEIaQAQaCa0Q5BFAbo7U0b7IW4KbX2Nzi0dQzPiYIIAQQNAhCYICuQyer3q+aOYk00sZAAAmhAMIVKtHciJs3QEEIANQGGVOHG25MUzVcXSGFFFDqGhMI32x7Vo9Vv6f1LgWAurTKgNX2AMB6vYOu9SmCABigjYbXUaWb8jb0Rp0aoI1hjMLV2gEavdrYAAPQyooEEa6lrpGSGwAwIgjXMQ2slCrLynV9Rm1KqZBSK1UP3vWlw5jUgfk33W7IQILrW+dmWaeNwejaDIZAXYuNVwQWaLSp3Y/AgPpNkNdp+xtlCwEg+M1+7w0Y5TpUU7NZ6idDMKmvqJSSC6EABAgARHD9EBBihOrgna5UTfysGT7XljtTi9U3pW3XWv12COebov2Werku7IbXl/T6s3btagR15wFCECJo9ErY35wm0Ov/CCEIQMGFMUhTiQlxLGYx1mw2KcVKCwA1pcB2kTac8zxPk5IXGMJ+O0AQl4UIPQcCTKltO7ZWermMbMexbY9RR0ophMaYUGobAF88f5nEceB7UoqqKosysx3bsZnjupUoHGB12s29/b2N9fU4jk9Ojquyeu/hvd07uxCB8/OLLMvC0BsMup7nthpeWZZCiEG3NZtOLy7O/+M//JRZ1scffwyAkVJAqBthMOh133twXxtDKd3a2grD0BjzxRdPX79+HUXR6emZ1vrOnTsf/cmH9x88jKOkqqo4ir76+uuTk6Pnz1+Mx6MgaDx+9Lg/6Akp5/MlACCKo9H4KoqWxphBr/vBt55861sfHB8fHh0dnZyctFutwPfX14ZSSoxRr9elFHNebO9saqmSKO4Ne4zd//i7H81mU8rI5ubmF08/Oz4++rM/+zPHdpbzxR8++ywMG/t7+waYk+OTZ199/fTplwiTP/3TH1uWazSYTK8IZc1WYIxWACNkNdqNJIrTIh+uD23LVkoXZckFx4T2+j3X9abTebvbefD+e1cXV8fHJy+/fIUw6Xa7J2cn3U4/DENmUUSoAeDl4ZFSilDqBr6UMskzZlmu77uWc3F1lWapZVl1ybvFWG3szNIsL/KqqmjtYrfoMk6VUpTi1zrEVwAAIABJREFUPC+U0kGjIapSCG5ZFmXMtu2TsxOEQG84cBzHsqgx0mm1AumNx5dplMwQQrj+p47u7e2ubw79IDg4PFRaP3z/vdl8kWRZKQQEgNk2RGi2WGRlOZ3Pd7a39/buVFJqiCzPPz67oGT08P59YUxWVQqi9fWt731354MPvtNsdLXGyyTuD4f//X/3P86mc85lo9GwCK54eXp6ggn0XF9UKouXoioQQt1u99H772dZdjk+F0Yyl/bWu2mSdfu9Trd7eTWqOIcIFfOCUvTk/Ufn5ycHBxfPn31578HdQb+/XE55lbuB86/+zZ/3e70w9IqyxJQKKc4vr4pCWMR/9sWLeFl89NHHV5ezp589WzWZAI0RKssC/g//8//UaoaYIIy1beNur3l1df7V11/85te/zIvM8zyjAReiyApeScGlFBpDyojtui4EmHO1nMdAUoZ8WO+rKTJGQqIpQdpwaSqhuZAcABU0LEQ1gNrx2drG4O693fWNwfb21v7+7vHx8eefP/37n/3cKIqgM71MRAWRoYZDgqDDYKfT7A1ag7V2s9u0XFcYrRGoVDmLxst4Op2Nv3453txu/elP7lNCjg7GP/33z2RlNIdaIIhho2198OHwT//5d7/7vQ8rERlYUqq90IJYllWKCEBYA6iVrqJk8fr1CwCM7bBSFBbzQ7/bbe1XBTg+OT8+/noZXWHGP/jgwf0HdxqBW1U8TfM8LZTQQEOGief4zbAJNNBC8UoeHRzNJwvb8lyra9M+Nn1R2lVJMbTm0+To+LxIuWOH25u7ve4AIXJ+flGVZZ6mx0eH89lUSfngwcPhYC0IAsYcJXS8iG3H6m/0Hn30/tXk/PD4YDQa7e7e2dzc+l//7b+dTKatdjtoNCvOzy4usjxntrO7f+f45PjV69eXo8t+v7u5tR5Fc4vR9bXhf/tf/zcUk7/5m7/97NNPjTE//vGPFtEyL/K1teGDB/fb7db/8Tf/W5ZnvX5vPp+NRpcXl+f7+/ue58+m88vLkRDy3r17f/5n/+qjD7/z07//+X/82S9/9+un/d76oL+2Nhwy28GI1N8/mBDXrVGzjmXb5tqTXdtgwoYfBqHv+zcdU67jOpZTH3hqrZUWSqua6q2U1FoqJQ3QlGJjNISAUuo4lu04CIEsy+bz2dXVaDadLucLyVWRFdFyiRCqqvL169dpmhCC9/d3KaNFUTSbjU671et0ldJSKCVr8jcEGkipBBeCC621kOLw5CDLEkrJ2tqa63p5XqxwaAZcXFxdXl4aCKQyWmnbdShlCCEuVQ1LcVyHUKaULsoiS7M0TiAEjFHGmGXZtm1RQiAAUqr65dSxxSzLOK+Wy8VyufR9H2JcZ1FukgNaGwBJDWtnjNVueM55VVUlr6ABhGDLqWEI0Gid5ZnWZmtrs91uu67LOV8ul+PxOAgCSohSKgzCwPdtmyVJnBeZ41ie71m2FS2jKIryIu33+47jKqW5EHEUnZ6dW8yymFOXawEAXc8Pw7bjBa8PDm3befz48X/+13+9v793cnJcI0LKsoTAIAi1kp7nNhphWeRCcGMUYxQhIKWopZEBABKoASirSilNEPG90CiTJoUxBgKDMWIWQRhwUSKCKGOu605n88vzUeA3ACCCa17KIi+TNN25s9XptoQQ4/GoDinW4oRSijBBhDDGGGOU0HpaRHVhNMYQIH2NJ6znJYzg26VHtWMKQXSNVakHXl2H183KG4YRBKhmw98kupV+g/oGBgEDb46Y8cp0AxjFCJm8SNM0ybKUYlKTBHmlZN1Fqw2AABNE6Ko7QWutjRJcUsZ8383SXClFGaWEYoxrSWE0ELISXCmlCMGYYAQxF5VSEgLkui7FWAgpBNdG28zRRgvJi6IAADDGSl4ZYxhjtSLCtRkIQkywbduWZeVFoQGEFBeiEkIYbVzXtRzbokxIIaQE2tTtvwAAwXlZVYwwAJFWSiqFEXI9T2tj/j++3qvJriy/7tx+H3+9yQQSSJgCyrWrbqpJkU2xJU0wZiYY/BIT+lBSzOtE6AOMRAap5ozY4hSbxfIWBY90N6+/x22/52HfzEJVM4QHPBQQWYk859yz//+11m9ZC6yF1mPvEADeWe/9dQ+0Ukpr7Zxr21YpFVhbhBCldPjGrq9d2P4qowmhDsC6aTAhjHPOqLVOG0MwCkJHXZc67A6uxKsgKYRLgxBAKMRINAo8VmecDaJNQDUgH7rh99xkBCFyzgYBwO9Hvr3HKmA5IITO2tArGf4hWuskjhnn4Y+cd4RQa4w2Bl8Ri8MkZq9aJCGEBCEInDGaEMQo4RH3zkupy7IMcX/KGERQKRWwYNd6UWgqDfWh3gWEM0CERFGCUBB3QCgBxRhD4J131nuHgIdQKGmc9RD4vebogXXeWm2s13tucbhDrhtpQgeLlFJrHb4xzhhlTAhx9ZRdzY6vE6uvsir+u7TV9WTurzoi9/8x8M2M0dchn6Zuw12RpmmaJnEcDYY9xsjlfBaQIUKIpmmFEHme9Pu9yWQsZauMMEamaUQIVqKFCFJCOWXWWqV0SPU4ByilznshJPDQAwg8dA4ihOMo9R4IIc/PZ6IVIUlojNntNj/72U+9s//5P/9fX339xXazuXV8VOR5zHnEaFXu5rNZv9+7ffvWu+++8+TJ0ydPn7x88eL+/Xt3792lGMdxFMcxBMB7K4T47W//Ps+zv/zLv5xMJ2maWGvbWshWWAf/8f1//O1v/0dd1YeHh++88064BIyx8MNCCD179myxWHa73TzPCSHL5TJNs8Fg8OjRN19++eUXX3x54+bRW2+/84d/+Mc8ikOxT5Hn1prf/Oa/ffLpJ+fnp3/8x3/08OHDg4ODqq7W69XFxbmUoix3FxcXHrh+v/+nv/rT4+PbeZqfXpxRSg8PDi7n86apKSWz2ezk5OTJ0ydxkozH4+l0UlXN2en5sxfPhRRxnNy//8bR0a3JZFLVjRASABDxCGFc17V1FiCYxDEmxHvfNo3S2lmfJAmlVEkzu5ydn10sFoskSbu9rjU+NB0765TWUkqMcZ7n0+khJtRa27QtxpRSZsKRwzrCKITQGOO8wwjHMa+aum2FtzZ8Jhirw8gdXspaawShc05I2el0OGd1UyMIKSOUU0ywtfbx08dKiaLIIASU4SiJOp2CEFw3u8Vi3op2MhkvltuT88s337l78/aNwXg0m10KKaMo4lHUCPn8+XOECaMskEghgrdu3szyjBAy6HYxRlVVzeeXCID7d+4yxpSU569OoAMxT+O4aFuz2dZHB3fu3L5/9+7DO8f3h8MxhHC92mw3W63larUoy9Vg2IXAVuX29OwFhG46HbOIEU4c8lEcSaW+ffQk4km/P8QQW221NnmWNE356uTF5fx0vrhYrxe//MP3jm4dfP3oy/VmzSL26z/7tfPu+csXZbnL8/z49u2D6Y2mlh998Ml2XXWy4Z/9mz//5999/Nf/9b999smX68VaK4MRhR6QXbnIcnLr+O70YJQmcVPvXr54fnE6Xy1bay3DTmtjtLEKII8pRBA54JG3wGmIEcSAcMKtc861jDEArDEWIuCUE62mjCCCgYbeQutAtVUAOYCBtfDCL9tKvHj28uTotNzuKMX9bu/N+2+cvFrOznblttESQsDjKEYESei/PXl1upndkgfsjGJCIWKYIEi8dtXpxWy2Wr75VvFn/+5n/9v//m+bRnz2yTeL9frFo+1uYWmaSVnVVf3oq9OL88V/+b9/0x0kBzeGN2+MWlGW9XqzW733i5+8+db9o6MpgCaLy4QNX508nc1P45SncSfPB7P59uuvT3/72088kFqbugWb7el2B378o7c6Rb9bjBisnz198eSbbzmJi7wz6Ld5knU7xaA3evigKA931XZT7fRqe1FvtssLs1uZ28cP82xw/9795XzbzYc/f++Xn3765eXl/OjoyFm9XtPl8jKOaLjXN5t1p+g+f/yiqVrG4vsP7lOSfPThp42qIEHvvfcHVVN98NFHrZQX88sPPvmQ8YhxSik5unVrejiKE9zrpUc3h0VB67a5uDgdjoY/+cmP//Uf/lEtxPnZ+bba9YZDSojUhlLej5KbN26LVn3xxTdlKW4fH//pr371yScflrv2cvb4Jz/uv/nwHnwTnp9dVHU9Hk+MUV98+fnjR99ENPrVr/5NJx/2OoNur8sZI5QiCBHC4TVJCaGMZWkaxXE4alhj2rbVWnvvMcFxHGdp1u11tTFKa8bo1YvNWhtGFA+Bh3i/7HT7gmuLEOKcMc4oRVGc5UV3OD5o20YJ+cVnX3z64ccfffwxhIAyqpQqOp1et4MJ6fV6Dx480FohCIQURhutTXjvAw+BA9Y6a6xHACEUsej+vXtKirZtKKV1VV3OZkIp5wHBeL3etG2TJEknz6IkVkqH9Lq3Wgi1FAITzCiPkgRBgKDnFHngEfRtUzXVDkKUZWkcJ5xza03TyLouhZDWmjRN4zgOb3RrrVEqTbOIc4igkFIbCxG21llntVGYIsajNE8ghFprpbQxOtCEwrk8jmPv/W63894LIYQQ4fTprI3SbDgcBqglIdhaa50WQjRtE04nSRJNJoPNZl1XJaUszzujwQg4IKUSUishQ6XJdr2ra0n5er2cj0eTLI07nbwoiiRJjTbWGhtcYQBwTrM8H43HVisphZQt3ruiAMEIImiMoRFHhFRNa7R2ziEIcUyKXnJFNfVaa2ttRGNMMCGUsYggCvY7eI+whVgDoiBRAGoPjAfGAwuh/579B3jv7R6K5q9yFAheg273UCkUUgHwOisOvxcp91e5A78XEOD1uSo4fYAH1zBW6z2EGL2ez4cIAoCxg95deb1CT4VuIbKM4SSmztIrJpkzujXGMxqziGOMtVOEQISBUQpASCkCHmHorVEYAQQhJcBbrY0EEDgHvPPWa+AhhhB4Z7WxAALvCQAIAgYBhtCBUElDk5hJJbXU3irKWJ4lOUxCNiwcl+F18gJ5b6WSljOMCUGEEOwsxRAijCF0xuvwv4AeAUIQwUi2EnhPKY2iyDkvhM2TmBECEVJWWW8pxYRBggAAHgXCL0LeW63qYAPDGORFDEBstfYQOmu1VtZavzf8eYA9RhZA552GEGOIKYERp1HMrHPOGeQtRRg4IxuBASCcEoSNs9Yap5V1CBIcMU4ZxZhc+Y9YMJ5Zh0OcIghsAHjj9pBTAAMz1yAIIIKQIIhp2Bu6cIFDE4lx3jrvsUeeU8xI5D1jjGOEHbDaeWeM1IoQnHC250HsC0YwcNi6axixxxh10kwpIZqqLTfeeQ8BgShKWGDaCinbeheMWviqHR6gvb0NBeVwT35wRkuKCSSEIMIwCRsR5522xhvtrfMYYAIAQA4Ae2XhC92pDGGAHbQ+gA61Nc45IYS78lCG+4WFlJ33Sqkgf1xx5cC/hM8G3gcz3nWLTphP4GtUDH+lH/4QMuFfqxsKQhzEBGFinROiNUYDYAnxABpKQZoyZxuMaD7sAuC0UsoB4IGH3kAbbvurWkyLCSQwzLcQQgwABB4TTNM0BwDFsVZKrdfbtmkZY5wzbSREUBvtgLfeW+Ct81IrZzVwUVGkk9FbnPNet+udu3N86+Bgsnv3naOjm9ODKQC2bURTV0rJ3XZT77a//MUvFqvF//mf/uPdu3du3749nU7TNIuiGGP+xhtvJHH67Nmzy8vL999///DwsNPpcM6Pj48ppWdnZ0Gw+vbbR2maFkWnrqvtdlOW2zRNHj58kGVZVhR5kZ6cvZJCOeezLEuSGGGUF1mSJJtNdXZ2kaaJB24+n2+3W62l0tJ5Oz2Y5HmWZenF7HSzXXU6nXv37k0m06LojMbjtm3X67UxTkqttT2fXXz+2ZcfffhpHCdFUdw8up3nebfbieMs4ryuWoRwHMdaayFFeJ157VspdmWJEIrjOEvTrCgQRN4D6ywFaDgapnl289ZReCNzHoVFQ1mWSunQhIgx0dpUjWxaKZVlFAMCrAPGeuc83hcqUU6wtWa93qRZ1u8OoohrrZumXq9XhNCiyCmlWpu6rjljSsnLy5k1RiNojc17nX6/hxCsm2pTN5PRqKp2u3KbZiklhGGaxkkcxwSjxXxRbcs8zYG3SYTW61XezccHB0+fvtput7du37h5dLPI8iROsjzP8qKqqtPT04uL86qqR8PBcDiI4zhiVGu9Wq0wRjTio9F4uyo/+OBvCMQ/eufdf//vf318/IBgtlnXhETj0cEXn309O/8tYzyJE0apMVrI2jqVa8MYYhFPstxaKY3UQicsHo9Hu7q+WMyev3g+GU8Hg2FRFE3V7La7ptoJ2RgpCYT9TtHvpTdvHty8eRhnTCrZtO3vPvznxXLRNuLe/Tss4ttygwC02nGG7929PRndyFN2MB0cH9/4p/c/0EqnaVpXQktN5vPLstwsFpcA+Kauzs9ezS7PV6uFEA2CYLstjTbOOgAggQR4hCA0xltvIVIUcwggxghQ453CzHngjTQEUeSh1obgmDKOYBQKiCkjEHrrTbOrtit1AtrJgal2dLP6CiNojNruWqdJluZoEtWlritT15XzvN/PpUZJEk9Gk7LebbabbVkNRr0o5S9PXxLe/vin6f/yv/7s8Fb2/OwfsiwrBuVb72a6ljFBk/7d09OX55dni7lYb9ooAt0BvbxYPP3muQO6FWq7k4vzf5qdlH/+5/8uLWJC+bjXK5LDg9Hlp599uBY+QtHZy+XJs/VmXh8cDONOJFqJLS0XrFklL7+dnb48QQDXZbtZksvZut8BP/7R4d0/+Pmd27c4w+v10oq58JeivrTKvvfezzdr+c1Xz7765kPRujwdPrj37vTG0FhBKUgiSjFYbbazs1fz2dl0Orl37/jly5Mk48NxN4oYxmw4GPMkrttqdn5ugM7yFGL48uWLv/t//u7Vq5Ptbiu1AggC6IxReZ5leTqbnX/77ZOyqt977yecs6ZtZ/OZ0QYCtFqsL84vVou1t45jpoQaj0e9XjeOotVq1ZTVn/7xn96+fftgMn3Ev/EGqcaP+9Pjo7t13dZbCT2bDm9kcQcjevf4jenQIh+ncZEmeZIkAWTp980KV4YK4CklEWdxxAihBkGtVV2Xbdta64bDQafIizy3zkopr+qmPUQII4o4DyYE56wx1ntLEPEQOr/fbCMPEMCE0ojzTt6BCBGEjg5v3rpx5J17+uzpdrtJkuTo6ObtW0dKqyxLu93ubHbRtC1B2Jh9CDuYMby5Dt2G1gIccJ+UUs4jwpjzPvSZXP0dEsexh9BYixB0DlprAACMUxZFQU0iCPX7vUG/XxSZknK73a7X67ZtwzhRlrvZrAmfvMPhMI7joMxIKQkhweW12WyUUlIICCFhNE2TotMTQpRl1bRNXSkhGkYZxoEFf5VBtRYTnMRRmHmWy6VSoq52ddMADyglSsn1er3d7LSS3jmEkHPaOg2AQwhRRjqdYtDrHR8fP3/+PE3Sn733s35v2DbtJ59+dnJyMpvNN9YjRCiNtDEs4lGabtdrAL2Woq2rpipVK8JXSyKuNDRaSykDZAxwhinx0MG9/QkyQgAENrh4jIUAUsoQAiGHEyeRlNIYjxDGBF+jtwIe9qq9AVzztBCChGAAv6vR8MCD17oZr6sGEbIQhbXZNaPpNeAVQhAAhEId/Q9S6d9j9v5PoiPXf2qdh8C7cKQOy2sYipox3C+LHfDWea21RMh2ihGnGHhLCI54FEfpblsZ7SiJOOeUEkwgiygEbjFfIoR4zGSrpJLaahgxCCHEkCKCMQEIGG2MNgB7RjmnXFultbbacc6981VVOaeBNVnMMeEAeCla6EzKcZH1AIQeGM6Y97AVklHoAXbecc454xABKZWxtl8UBGGlVIwJojiKY62k1gY4TwlBBGmlCEQUYxdx0YpWyGEnRwhX3iDokTPeesoohFQoCQiElAgtESY8wkprF1aelDgPlBARizChBlmEEQAEImusvQqQW+M85QgjTBj01jpnYwYjhjj2rZYIGI4AhdYYbdo2SRPKGPAuIRRAaqQ21nhgGbLIA2A0cI5iwiKmpDTWhCaNvdFtD0B3EO2BW9Z6650H3nkPnPcOuO+SMYAATxDwCGBOPAAAagTw1exnILQYw4RQ74k2yhjnbQs8gA5CiEGAsiFE0V6N8MB7Z2RTO2sI9FFEEUIAAim1Vm3VVN47YyzQCjiPAEQEE0wJBHsF5SqID9HV8+MRhBhBiKHDTnqtvCfQe+QstApjyAmjEFkAjAfGWeOsgy5M76H9kRAIATDWQQksctqYsIR2zgWa8971ekU4uOqr8b8PmA5ThvfQuWADBN9B4/z30lM/qPH5/Q6l8OF4hWtj1tqmacJ2AmOMICKE5lkmRa21ZpQprYCHjHFKKaUMAGCtwdgSQr1zxuqQKUIoSFw4cBYIpoRg54BzTuvQZuMwJgEd6ZxVygAAvQPGGK21EMBg1O928jxPIm6sts5oq/u9HqqqTz/79IsvP4cQZFnS7/cH/UGWJRZ4gNHDtx8+8A+6ve5qtXr85Mk3jx6JVlrjGE8AgErp84uL8Wj0R3/yx8e3bw9HozRJyrK8uLjYluWTZ0+fPXsupXjrrbeO7x7fuXNHaz2bXZ5fnAulEMFJmvAoEqLt90eMsvliXtU7pdTp6avJZPQf/sP/4b2ZzS7+6q/+SilFCOl08ijio/Hwxz/+8dHRTQjB3/zN33zxxRdCiL/4i7/AmGy3u88///zs7Cy82owxl/MlBOjw8MZ4PKaUYYyjJGWh/MSDQM+De1ckRAgH0ZIxhjBBqAUAIICkUEIo53yo/gkXmhJKM1bXdV033nmMEefMO+8TwBmLk9g7sC1LxqIsy4TUQf2TUggptNIEYUIwgJBzDiGMODdG11W53a7jKI6jiI4n/X7vxuEB55H3TghZVZUQ7fHxbSllVVer5bLb6U5GYxaxpqnzLJdKnJ2dzM4vCMbA+6ZuKaGU0H532Exa5HEa5c56Rmhb1dC5mwfTf/3Ln794+fL58+d5kvR6g1F/sFyuzk/OIIDA2cPx9Pbt27dvHR0eHJyenpxdzOqq3C5X1tpP/vmjwXCoWrOYbbKsMA73B9ODg5sA4l7PI0gpi548f/LhBx/nRXHnzp0bhweMkVDv1aq6llrIanI04hxb0yqtIAWtanv9rvP+H/7+HxhjUjS429O63W6Xb731JoL+xcuno0mXMRSnjDDUCjkZTf7LX//9f/3rv0OkUVpq7S8uZw8f3H337Qdfn53stmVTqizp1FWd8BQAOxh0szQuN5UQmhJOUEQef/tEypZxqpQUbV3utpRCHtEkjo3WolXBQw0ADJAP54C13jkLoQYEY0T8XkP2yghrrVbOEgsAcQAoYxzAzgGIiAewKhUmmLKIYgqd0kaqNpmfm8uzV5TiKGJZHqvWNI2UUud5ZzTonJ3N2qaeXSwp89Pp9Nf/9tdSNs9fPvuH9//HfDHHWzAak7fevff2Tw66IwrQ1jrJI0po07YLYxsIE4R9licD3dNWea8htPXWyLra8vb4zs04w6peNmv/+IsZ1L9TVmAEbt46ODqa9vpHdw7xcrH++uPZB//87OWLy7oCD/7ox4c3Rq9ePttuV8++Xi5PP7g436xW1Z3bB2mcYBcBjb3ueDWAug/tEDraT4c5PR50NrvtPy3mz2nM747H05vj8eHg9NWi3MjDo36SkMdPvpjNFrJRFPuz07PTk5dKyTSLx+Phrtxud5v3P/gHCFGWFbUutTXz5eKzrz49PDq8e/fO7PLi9Px0vphbb6M44jEHCMZxPBwOlNblrhwORozwum0IwkJI0UgtzLdffTs/X7RtW263y+Vy0O8fTKa//Fe/BMBXdbleraQQSZIkcRpHCSN8syqrsspSnmedPB0gX+dp5Qz1jtSVRtB3u8N+N+IoYTQO9gZ19esKXJuGX71eL4qia16nc265XK5Wq91uF/ghQb7gjFobGguM9y4EXAAE1lktlZDSeRtFPLxgMcIYYggxcDCkCgilnFLOeZ7mnbzodToffvTho0ffCCE6YdNf2vVqc3k5l0KAUNp1hbl0znnnndnv4UK82TmslTRGO2dYBDiLer1QRICdc0WnO6zqJEmc962U2+22aVumDITQOqeNDcPMcDgcDAadouCM1nUVRPngYAkitVIqy7LpdPrmm28KIcqyDFNK0zSBTRnWk0GPQggRjCPOMEYQAkaJsXu/nJJi31eDECbIaAsABcARDBHECEHvrDWGIMgYz7I8jmPvfFO13U4njjhj1FoDERgMBoNBP82S9Wq52W4+/ujj7XY7mUzqqtmsns5ml5999hlCOIlTjAjwCEJkrHUAKCGs1cAbBDzwDgHPGA6X0SPYtqZtW0oJwpgyRjCmlEIMgXfAOwABJRgEexPCiGDGDQAAYxjk+9BNGcCpnPPwwgtSiHPBAW+8B6+3zROybx//rhz7u/R86C3ft30j7F7n6u6HG+8B3KOBEfTfpaF/rzPxB57719liPzw2QQA9CNkhGA6uwEKAcChd+Q6OAOKIMYYJwS9Onn/4zx+sVkvgQZF36lo4B+IoZZQhALRu45gRgueX8zRNh+Oht0BrJZWI44RRhhDcs5shkEIqpTFBWZolSVI3ddu2UqhOp6CESqWc8xjjLEsBAFqrcldiQpIkjuNYKrXbbShlHnqlVBRFCCGlZJZneZ4zRjfb7W5X6vGEICyrFngf8Qh1u03TKKkA8EkcE0yqXemBZ5QkcWKFELuddNp7v14uAw3GGJMmCaFUygZFDEZ0u9sRSmyaCSkB8JRShmLgXLNb6paGuyIQ3qxSAACCoAMOQQeBReHDQRkAAMM0TmPgvTEN9poSzCix1kBoPPUJgwCapqlJkjBKETbAae88RRh4Y7RRWlFCOUk5BiyA0cJWBoRAkTU+ZDoggtgh54jbj84e2HBStvuKG0z2+gYl2DqrtUL7y++/toYBAAAgAElEQVSVlM45CDAlDCLojYIoqFghou6ukj77hD8KYAIAAaVaOiWl09qEGJW2wBhoLQSAIcAisjdaofCBsJ9WQjxl3/C4v/9hyIYj4L21wHnsLPDeGeNliyhmHBOMLITGO2Uc9G6fIQIA+2BwDGh3SCnmhHsAjTFN04RtRXgYr8s9w6zyugzygxrW606f70kl3wd/B5fsnnbwvYcUBRPaFXsNBnAGIVRJI42OIhY40N5DjHGWZlW1AwAhRCgBCKI4TiklCGGjtbUOcBjgHEoJGMJeEENIQrEMgoQQFkWJUlq0WmtntLlmKwOAtHbWOsY4AEAI2TSNs4wQVJalaCrZtovlHEI4HA4fPnxIKb28vATe9Xrdu3fvTyeTLM+cs0arQW9gjNtsNpvN9uWrE4zQez/9mXMOQDSZ3LDWVVVdlmX4qPn8iy9CSrDT6VBKD28ceuBH43Fd12VZ/uPvfrfZbg8ODsaT8e3j28FZKoR88vTZ3/7tb9I0P7595xe/eM86u9ttb9062u22u902SSKl1Hy+iONoMhn//OfvjUajvMggBKvVWoh2MplQSrfbzfvvv/+P//i7JMnCWw9CmOd5luVvjybXW6c4juM4VtoaawOYZD+FBmjJa1Tx3a5cbzbee855kiSBSxmimEH1stZqvV99csauwX39Xi+UbgVP9ZiPpDZSa21cFEVJFFtvnbXOuSjihFIIAGUUQiCErMpd3dRa6U6vUxSFFCLLstF4xEIAzzstJePReDKeX16enZ1eXFxQRtIsjeLozvGdbrejjZrNzh8/fmKc3mw2L148u5zN1+vNZDLWyiVxhjFllMc83la7+fnl159/rqTGzvWyfLdc6VYOhqN4clAk2enpaVvWAEIndb3dnSkjZYu9xx7UK9k0TSdeGKG1dojAXVV9/ejJx599sVxXSpuf/vi96fgQQTK9MR2dDufzBY1Q1o1fvXqhdUsZJNIT6gE2y82FB8Ya3enlDPDFYm6cpRT/4g/ea+t2s13lWeq9TbPIWokoHgx7xkjvjQMeQqSlebF6JWV9dDS+d+9oV5WvTk47nTSKOKX4xYunTx8/323k/Ttv5HERSHGMsjiOvQflrqY44iwhm/Vaa0Uo9t4h6Af9QbebZ3lqtBZtW9d1VVZKaWsd8MiHcKIH3kPv9mhEaxHwEQCxlOJq04wQwYRiZbU0KiB3ECE08tpILdo87yZJZJ3TytRVq5QuilzFYLPeaV0pVTWtHPbSlHOvidUYAA+8Ndp759790Vs3bg0fPf6YxW4wyv/kz968edzJuqhRK0Qxj4qLk81XX5w8ebQuN162YHZxEsfxeNRfb5ZSGKO9Vt5hhD0t4mmeZxz3kjhWSv72N587p+OYnz2rwL8qxj9/+PDo7hk+K+dfjnJthqyKt8N80k+HbUfsFtVuufUCVytVLvWZ3xS5TZPs6OD4YHrjYHLsHRWNTXmHRdjHlkQ873QhRSez5/eze288vDM9HC3m5eX5hqNclK0DbbeXwCKPo2Q5x5Tiw4PpcDCIYj45GCuvnr94XjcNRPj5+dMsz7UzyrUvT55fLi+LLLu4uKhFbb0LLdFpkvR63cFg0LbtDsLpZJJEcVWVs/m8rhslFYFESzs7n5VlFSCMu+2uLMsoihinEIHNZiOEcM4SQvO8SJLUGJ9E2c3DG+tl+fjRS4Sw94yzfLcRFdIY0ywtKPIKaEI4xdcxR+C8DRSUtm2ct85ZSkndVEqqqq6MNs67qqqEENbaKOIQAmO0UkJrBffcYm+cvcKUeu+dDykWZ2XbIgQRwYxQTAgmyLs9k5MSyhnlnBOMKMHv/ujdolPcvn3r/PzcWYsxipN0NpstTk68txBCKfR+pw5R8O04cIW8BN45Z+ye1AP3qzJ9hUDCGOEkSShlaZoqY0BZEkI61noPwzyDCQnpBYwxpUS0zWpRB5sWoxRBaIxN4gQjzCjjnCdxLIVom0ZJmcQxgggjHM4SlFCcoPDDsNYiiLSSHgDGCMOZ89ZYq6QSQgBgMSKU0ijmdVlb57wzWgHvQRJz4D2CKIk55zyJkzTNEEJplHgfzDaI8ySOeb/XT+IEAmC0DZCTyXiSJtnpyVlou18uFoeHR4N+P9xaShvkoJKyFi3BME/TbrfgjCEECULSaOc8ITgcKUK+HyGMCcWEIEpgcJwbFRQSHBqgEQy9FhDuyUIEE5YXxuiqqsK4clUBCK3dN397F05Yr/dmwN/vlduPIt57AKy1ECJkbTg8Xc0q1zHyfWXFDxtG4P+Euwp+0Nf++/0SGKH9HeYC5hBYgDHCGEOMEUYAYoShA94q2Z6fnXz04T89ffrUGDPoDZS2wCPOYggAdNZbnaURpeTycp7n2XQ6tdYJ0dZ1FceB1u8YiyglAHghpJSKMVoURZZlZVk2Td22sj8YAAjWq3VedOI4DgA9KSXnLDTwBMu+UhJciVdpkgIAdrttmmdFp5OmyXK5XMzno8GQAKxbBb1Porjf79V1raTCCOZZTihZL1ZaK4RhJy8Ixt65Z4SUu93Jq1d37twpiqKuK28dwojHkSNYOjNfrTAlRZ5LKSFCcRRlWWasvbi4IBhTxtC+eROEBtI4iqIo2nMIAJBS7nYlJCRO09FovNluN+s1oTQkYXbbrbU2VNoppXbbbTDBa609AIzS/mCAEVJK7crSOccYuwKoAeRBUCT81egL91Um2GgjheBRxCPOGQMQhiai4GMMoh3EiFLsgXPWRFHCOCMEi1YYYxGGBBPnXF1XCBPO+BWQGRqr9xZW7yAAGBNKCUYYAiCFEE2rlHLOQwSv2cSYEEY5jziA0O07l0I0xu+ZC3s0Gbx6cDAECEPEMQ4FCIzRYM3flFuIcdbr3nnwRj7oA+hDmQ+Ce7sW9ODqqXMQ7A/vEOHrZ0QpdS1jXgss15Q5//2n7HUydZA5f1CY8/3tAPh+Wyi87qTZj2kIQYBCvX2IG8H9sBHWFg4CxBiPeAwB4iwKEEuEMNifnhGlNDTbOGdDHsw6C2H4+KThd0o55zEEhBAViAQIgX0NjnXeeYxxp9PFmLRtW5aVcwln5Oz8POY0iSMexd67uml3ZVkUxXgywQgmcay1eXVyopRyzkYRz7McbWHbNhCRg4ODXq/39rvvKqmaVjAaOQeSNLt5dHRxcfH111+/ePFCCpmkyf3794fDYdjHFZ3OZDp99uzZ2elZWVb9gUIIt61wzllnpVSE0AcPHngPkzRxwL989erx4ydJEu1229Vqdffu7SRNHz58CCEsOrlUcr3ZVE2ttRJto7VO0mQyPTg4OHzy5ElZVc65yXSaplm4YISyPM+tdVJKIWWAySktvAecM6VUuFEZ5xgTa61WxjkXxZF3QEklhdSRRgBhTKx1Qoq2acNjSBkLHqcoihhlbSOMtQjCTl4kaYoxNtpgTLK82JbltiyFVJyxOIoB9AghQnCW52F1QjmBEGqlttvtdrerqyrQ150xlOBOkfe7PUqpcdZbl6bZ4c3DxXA4Hg23x3cu57PVarldb7p553B6wCP25sM3/+xXvxaqvby8/Pbxo0fffjtfzKOYI0ic8aJu21Y6A7Io4Zi0u6quGqkVx+TycrmFu05WMMYSSjnGjfdGG9222+Vqbea9XscKc/r8QlRNJ0vefvDAOXg5X0dxvFpXy80OIoop00JJrRspgAPvvvsOpfQ3f/e3hEMD1OXyvCjSyXBct7uURYNx/8WLJ0I2eZ42oinrarXezBeLPMvH4+F2vW2qNk4YhA4i17RlTtLRuF/XVdNWrajjmAMALi8X43F/Oh0577q97vRg0u3mSUS0VFmcdouOqNejwXA4GNV1k2fDe3ffuHV0PDvf7DaX3SJHiBGCMWcpRtBYQymZToaHhwfD0dAZ671TSn300UcX5xfOGhf2Uh6C/REAXumbDniMILMWAAgYgwgDTACjSKjGWIUowcxHMer1+uWuXCxWEEeEJRQy531CosmkU+RdpdSjR18RZhllomrWtnZiW+0MwnGniOt2eX56+d//3/8+nhRRjI1uh3321tsHP/3pW1EKarHipNhuyxdPlhfnu+dPxG4RVxvpNcg5mo5HUcTrqgIERgxD75TWsrbVxo97w+N33rXWXpxfPF1fDofjG9PD4WA47bw9TN/klPDpQT+58947m/nq4vTidDodcU45IilJRNtMp+Pzs4snT56fnc1mZ0vG6j/85a27d+7cu3ecJhGlkDOkXdvIsizXJHLdYbwVs9mGZF0KAM/7LMkOPv7dV4vzMmXdfq8HHS03NUIgT9M4SQAAVV0lWXx4c0pjPF8tWikQQUmfAxDVsvv48dOL2SxNUmuMkEJryxhL04RzFlb+jFKC8W6z3e12q/W6rCprLISIUpYXeRzHczovy52SrXN2V+6ePXt6dOsGIWi325bljnPe7/eVUh9//PFyucaYjUaHL5+fz843nU53MpnmeU9K6Zw3GqxXFUGC4UgpzXkU+gfDpt8Y09pms12HLXIQVY0xq9UqnITCS6soCkJwksbGKNG2om1DjAJjZKw12hhjfDi8IowJ8cBrpYN2H8juAEFrrLXaWEswZuF1giClmDFKKb1161boZWOMWWv7g0EcxScnr9brtZSKMcYZ55Ttx5Y9GHRPfPLAIxxCtCRo09576zyE2u1rZS0AwDgXDE4JJhDhYMdP0/S67aRpmrqq1qs1ISRNU4wwJBBBlGcZpRQhFLKnm/VGKWWtDQXDoRosz3J01d4djPIeeK21ccY6BC0M86rlTCeRsYYRxiMeJ3Fd1tpoxpk11jvf7ebOOGMMjzhC0DtAMGCUxTwud6WUwhhAKXbWWGOds8ZqpVRR5Me37/R6Pedc4P0PB4PhYJhlBSW0bdqg9tR13TaNUjKN416308kzAJxSMkwi1jqMo9CXRymDEBtjQ4cDpRwCAI1R1jqACMSUQG2UMTps3QjBwUhS13VRFJSy18pM9iUM1lqtjdb29R76a5PJdzmVoGmA60NPSIlD9/32utdOOzDcYGFghv8CHfiHPN/Xwaw/mFWu/yaCkFPmsLfWGu2Nc84645wFFhNIKYYEYQScNxA475F3xlpdN5WWKqKUEEpJRDHwzkLkGKNpTCkhWUQjijAwRkstalHvtKgBgM5ZxiLGiAdASWmM5Zx7I61qAiJPCsUI1Macnp4Nx+MkiTebbVVVztnDw0OtxHbjNpsNhDBJU601BJ5QokSttZ7P5zyKsjzvdPLtdrtaLnfrFQbIaees5YRmWVrXtdaKIFzkOaV0s14pJa21wLmYR1mWyFYsF4tXL1/W1XvjyWi33W7Xa2PtaDx2ANSi3WxLSkmWZUJI7x0hJI5j5/xqveJsP1CFDPeuLDHCaZp2u50oikNpSdU0i+XSQM/T9ODGzdOzs/Oz82DOj6J4NrsAABZFLoRoW9GKNuJRyHERSrM0m0wmhBKl1Gq5ChkMd1XauE/U4KB0olC7SDAmlNRNs1mt0zzLsixPM0Sw915J2QqhpAz7XQ+dddoDhxHK8yJOEs6p0UF5A0G0bOoqiuIsy4L45z1USkiphJDWagAhpYwxBjxo6yZMwhgFihfQxkippJSMsSRJu90uDGF3raWUSipjjLvuT9xzw/b0sECDjQj11gHvIs6980KJxXqNKBlMJ91+1ullCAACAcQeQ+zhVfm8h8gjAKD1e2EoPH2B3BXA3OyqIcru48voX3y4rkB2v59mgd+vUQoDjHvdnHl1gZC1KHwahF9Xz7vHeN/EaJ11zodvAUJEKfceIkQAgB4iBKG1DkIQ8Zgyzhlzzplw+oHeOosQ9h76vcYbuin3BTbBxQQhcnsh1wU7XBhX6rrdbnfeO5DG0uqYd/uDQSgdllJiQqxzvX4/rJK/efRovV43Td3tdosiz7Msz7M0zW7cPEIIWGM//eyL7Wa73e1Eq/K86PX6YeqmlGVZHrxq8/miLCvnXF3XEMIkScfjCWM8y/OmaR8/ebLZbNq2tdZyHne73ffe+7mxrmmaJ0+fPHr07bNnzxnDRZEPR8MojjnnRaeQSiolz84vnHOU0m63wxhBGLetgBAVRfHwzbeutC8IAAyvTmPcZrMLH9GUcWP9riyNsYwxxrjz3jjnjUWIYESc9fsfHSJxlORpocRSCd2gJvxstTaB2UM46Xa7o9H49u3bEMK2bauyDnvGsKPJsowxTinDlF7O55fzRVVXAABKCICeUhZH0WA4yLKMM8YjDiCQQqzW62KzCRQcrXXC+cHhwZ3bx5PxGECw2W5FK5xzq+XSWdspOnmWay23mzUCUCvVVA3BpFv0hoOhturG4c0Hbzx85+0X8/ml8+7y8vLk5OTps2daGQnkjZvT0aQ/GPaSW9l2t/3iq6+yOOE8Qt7rVrRVLauGY9xJE1nXXmtGiM/SZlc/f/yy04lu3hg+vHev0x0uVuV80Ti36A1Gd+/du3v33nKxklJezi8551meDoY95421ynuLCOz2OgeHBxeXNsvi/mBwMT/3EBSdnjZKqcYat93s6rLp5MIYQznudHNj5Ga3ohxSDpD0ADkIfdPURZHFSdzpdtfbzXqzPjk7xQQPR8MizxhBu/Xi8OBo2J9W98SD+29PRjernep1hwfj7M033zp9dbmc7+Ik0doRjBBGyDtntUHAWwu8g9AjSknI8jIaWQuscXBf0oWu/RHGWuCtNsJDQAlJe5xxwilBFDpvlBBpgiDkHjiMQRTBKPEeMutTCJ31Ajgdx1Gn079xeIQx36x3SZJAZAnxEbXIc2tIlvYQ8hB6a/1ysfrko8/effeNm0eTQW+83s6/+eJlEufdQQqQmS83T56+ePrs5Cc/+pMunyJt2nJJIJmOx2+/9dagP2QkWixWdd1Y7UQr21bulrLs6Ds3eztROcki3L0xvv+Tt376zjvv3Dq6NegOZNtmGbw5vqdsKU0pbUUINkaX1QZ4jzGOOJsv569evnr69OmLl2er1a7bTbMMZylIUkCYaPSsbNar9eXp+cuy2ZJYGiw3avZ4pr1hKekV0eDx0y9fPpn104Nb03sMZU++fdHWrTOu3JYQIQc95QRz1B3282FugbPQNK3crLetaSH2mMBdVWKEMMHOu8Gwd+/evfnlXCnVtu3BdFp0OsADKVRdNlZbADxCAAMU83jUG3LKzoB/NDs9OJgMBh1CQVmut7vdo0dfJkly5+7dNIvXq83nn3/+6NG3UujRcLrbNdttU1Uy4nme9fu9wnvQtuL8/DxiUdLNhJB1XeuglYM9cvQ6SqGUPj8/o5QlSXJ9DHXOGmOEEFVVLRfzmTEIAIwRo3uSZ9hWuqv+Co+xsxZhFDG+33bDKyKN88BD5BH0yIcwMfSialarVa/XTdIEIRyOO9Zazni302vbdrFYbTa7KIrSxMIEMsggCv1u8NqxtncKIUQIcfs+gf36PJRSG2uNtTyKAtRLa+29VlIK0VZVlaZJFEWhBlgr1u/3MMacc4gQwZgxlqYZ4wxBKIRUWllrRdtKpThj2hijTX/QxxhLIa47OzDB3ru6roVopZIm+D6uEqXGWQwRxpgyOh2NMCYQAa2Nty5KImNMwCsbZ7VQlDGKKYSkW+TBWt22jZQSYUQIRggK0UKERCtUoqy1dVUXedHrDqyxbdvuthspBEKYYNw2DWPs5s0bUZwcHE57ReGMFm2DEaIYh4YLZ51zdj8DQBQuXXCmOwAcQAgigDDCiEIAIQwUyKIo2rat6yoQAq7KxRHw15oG/G7hCgOO9fVaPfB6kZ9zzkH3XXsDAAihcKP90DMG0B7RBcH1F78O8V5PIL9fFvF7VY8/6DkBcL9aBghhCBzw1tuAs9XGeGugIZAQwBnijDCKk5R3OhlnRIlWaRHHPM+SIisghNBbZ3QcMc6Ic70ojvJOHkc8yeJev+Osu2rRgwB4570zEfCAxVESJzHnjNNUJc7YNM8BxEW3yzhHCPEoGrkRxngwGCAElZZJlhBCsjQLgVdGCUJIShme9DiOiyJPorhTdEJJH0LYaAMBIITAhBmjMURxmlBCQISsMUqr3XqtgGm8hAzwbtK3Y5xSSz3NKXcR0tpigwnJaMIjTgiJohBeMsYYhABCsNctgkISzqBRxMKJM7DmALDeA0JwGnPTLYTRmFGKIcWQUUhJGPwNBA4hRDBE0GHkY04Zw4xRCDmlNIoY8MYoY7WCwGLkgXeEoO+aJaFHwKGr0pX9zeIA9HbPBRBN5W04Uu8/NK7a6D1wVb2z3hCClRSYkGBJAiBk4CHwwFpjjPLeBjUCAGiNVlpbY5wzAAILgQEeeC9FSxnjnHHGQnIdij3dSGmFJBKSU0IBgM5bAByAHiKAwnCNAAAI+4C2c1obb602ziuphDBGxzxCECilq3LD0wQCC0H4t0McSAsYeQyDLxd5hDwCAFkPtPPaGG2MUiqoT1EUhaHFmL0o+vrYfz23vMY19ldmMP9aTdB1Jej39JarMBvef00PrjWc74TTsLwwlmBCKYHQG2u9BxhjALDWFkKMENbahHYmSghjECGEEbXWVlVb1zVCMElTHF7DhEKAnAVKG2u8tW6Pp3Z72IZz3vlgGfRKa0JRFMUAItGK7a7y3nlv+50MIrgrd03bUEIxwfPFAiGUpWnQ6oejcZ4XQso0TYIsWVa10gYAJES7Wi1fvjhpRQu85zwGAGJC1qs1Zazb6fR6PYTQcrm0zgZpPUkTzrh1FhMSRdHscmaMRQh2O91gGHMeWO/PLs6FUMZoBOH9+/fefPNBMGkH1HbI3hCCO0URxdFVGNAiBMNQihAUQmqtIYSEMK2V1sZd6VEQQec9BMDbfSEPQtAYu93uIIIIYsZICJdCCKM4xhgHmc57GEQVKU1dV875iMc3bxxND6ZJksZR1O127969WzfNfD7Ps07YlAX/WKdTJEnmvd9sNozSIs+ChyEgBBmlPIq6RSeKI4QgwUgIMb+8XK3XUooiL2i3AyAw2jDOy+2WEWKdXa/X1tq2FWVZEowxwcCDuqwixg+m0zTLpJANbqxx69VGyBZAEMdpr9PvdrqU0tXB5uDgxuHBzZPTV/PFWafLu4N8MOzdPDrabrZlWR0dHXW6vbIs21bM58tvHz2xxlLCtpsdZyTPUu9cxMlgkHc7WZ5lWunj28f37if/3/sfW4PH0xvO2N1mu1tvrPNZmh8cHCyX88vLc2t0ksSj4eDWjaM4jrSy4+EUALdelQhyQrxoLcGMYICAbOqtaHeb1Y4x0ukUVVspLQC023Jd1v8/Ye/VJFl254f9j70+XWVmedd2Bj1+YHZhSS2AtdwlQUUwgmSEFPoCelHom+hBYij4QCpCuzIR3A1xdwVHAIPFAjMApqfHtO+qLl/pM689Vg8nM6emgV319EN3T5msvPeev/m5sTYqiSJj1EX/gnqkppK8LJ48ffL02WPGmZDV4fOnCFS3tWKUjYK422quvLIWeDGnUaPmJUndKLK7u7u2sf7JJ4+nswkgTDFgMOB7XuD7CKE8ze9/cv+Du3dHo5G7qxBCSmltDJlnElBH/57HZ4MxSAQxNNv42vVWnIRGa0zpdDJ7+rjXbLb8wJ9MZkaDMdVF74SxoN5MpNBFXqXprCjE+cXx86MnxoDRoKSSUmLArUY7DJq+1+CMZ9n4sn9UFQVUxYBUz54cddqdP/2jf/mf/vL/+f4Pf/zOjx97PqIMpxk2BkWRf2t9VZTo6LG2BgMXz549fen27d2dvWv7N7/33R/+7d98lxG+t7t/69btJ4+e3Lv7yc9++u729hZG5PzkYn/nBscBSGoFxdqrBUkp8tHlIJdDP0Rr3fW8ygzRraRRlEUlKoygVW9Ft8K33nidMmysOjl5nhfTwfjQ4LhUKB/MxtPe8+cH7773i3orWtvqssgnfhg3AllijjH3SGdtZXAxOT46XO9sr67U11ZXh73xdJqVRZVnAsi0koWllgakudqyxFyOLs9OT4usbNbbYRLh4TCfZlEY1pJICNFqt7Z3txuNxqA/OD0963Y6tbjWaDQDL+y0OusbG4zSqigPjo7qtcZLt255gffBh3c/+uQeoRBGvNGMpBJ5PkZEKpOfnR2+f/eXK63Ozvb+w4ePp1WaZTkl1CKUpfmzZ4dZVuzs7ERRiDGK49hqm6bpstgwRt3RsLStdGoKh664nTdjNAwDhEBKh5NgxhllhBHMKGUEXV2KOw/MK4F6CCNylTOAELYEFlFxiBBCCNYgEEH1Zt0LAoRJEEVKqtk0zfPC8/x2u7uxud3rDU9PLihRShnthLDzM5Y4XzLX4zo6F2UOnnbzk3XH8Xz/hpBTocxBIaWcdQ2jWFRlnqXOohRj3O12OefupboRyIJO06mTryCEoigiFEcsaDQaWuuyLBkjxhgLJggCzrmjUmitV1aaWidKKlePCSXWWCllKUotldbGIltP6mEQIgyYEAzYYmuNsRosWtDrtJFCFUXFmLOG91WSKCVdTddGeYx7Ho+iaDZLsywVpbDKSqkmk4nbjJZFIaWqhDRavvnG57/zne8Qtw9ByPMDLSqYQw3WGG2McqY6fhA490xtjZCVe+P9IOCMuxUXJUiUxYOHJ0HgOYSKc97trhZFbozxvWAZDH81c31x9YkxzuvohST4+VCiwQ3wGFm08JX9NH5xvva21n1VRzFyaWuUUYLxlaz0q8yxf1C48pviFmeEjRHG4OS3FCOCrHCNrDLGSKOIFaUuCqN1BMa0GvX2St1juJbU2u1uLWlwyqWUWklkqedxzhgmhFKGCCGchZ5HOavKUmvthiOwVmqNACgm1ONz6YTHQ2MRAsI4JjRutvKylFLGjQZjnFHigkgI8xqtAAGy1lDmWQBMsLUGM95orVgLhGCLiBcwL4iVUcAY5Vw5bwOAUMZGSwzg2pewFjij59Xru1YrrVUShQSBEBVBmFLCKDHaWeZaMAhZjPAiimQeBahc+4fnORvYieXcBOVyzZdXPAgCjMEJ7z0AACAASURBVHFdKUCYUhrFcb1R39rapIy5R31tbdU1Q27pK6qKOGNjzpffUSulta43Gu4qesxDAEoppbRZrFWMNc4Az13oeqOxu7dnF4XT0a4+AxZYAGQttoRiwogSWkohpHD3l7tfEEKUEQTIWoSIdZ7JbvK0FpxLsrUIA2KUbu+ELoQgyzKtNCBUbzab7bYyRgpprGWMamW0Nhgz5hHKfPdq599pwT6lhHDGtVJWa2RNkeWiKHzOtdZFWWSq9MIgiiLf9xnnCOYjirXOZwAhQNjtxwBZY7HWsIAul4ys5SbIDRhX+ZMvPEcLn2Jzxf7rRRDmyuIAEYII0ctxxS7GleVzbYxx10EIQXyPcyYdWRbAqb1FJeaySYScApsRKqXKs2I0On/+/Ojp06dpmrbbnTt3Plerx2EcMI+HYUAp95QVldLKEsaUQYgQQhlgrJSygDAhiBKpjbYGEQIISaOLsjRGSVlyRijF2mhCSL1e3+hsODsWA5CnGVi7urpab4ahFKPRCGOcRLHnewBoNJ4gBM1W58bNl4s8dxILQqirUHmeD0bDVqvFPK6t6XQ6YRg6j4GiLIfjUZIkndXu9u4OAEgpZ7OZlNIqCeAkjjVCsqqabyUopXmeVVVZVWWSJEHACCFFURhjOfeUklKKPM/jOHbOltPpbDZLG40GYyzPC9/3GfOcCYaxBhHilK7G2DAMoygqqyrL8jzPoyjy/cDz/KIqlda+7/t+wBjL8xwwiaIYLJJKGWMmk6nWOgppq9VeX9tACKVpenx80uv1hRBVJXw/8H0/CAK3I7i4uLTWOoOyuJaEUWStoYRxxozRZZlPp+OL89OiKKbTqRBiNBodHDxL05Qxdv36NWNNms4Gg4HTBb3++uvr6+u+76+trVFKp5NRWZauRitHMLYwHU9Ps/MoCrnn0gUsIcTzfKWVUMIlEBBMXn3l9c997uXe4Oz9u3/f6Xb/9M/++Pvf//5lv/eNf/KN69dvJLXa+fn58+dH2tjuWvvw+enxaf+LX3qjUYuKPMeEBHFw+6Vr1mrq0VJUT54+Tmfi+dODKGrsbWzKLB9dXIyHI48HmjJdVtPRGBn4/Juf31zdDFi4v3OtrMoyE8ao0WjQ613Um40wqhFLJ8PJyfHR3bt3p+lEa+n73ubm6v61nZOTY85Ie7VVFHlZlUKUjCGEgXnk2eHTwWDw9OkTA4pQNJuNlBLco1LkQsRWAkvCRmN1a+vaxfmgLMvb169VlRlPZ/vXr6+t39O6ipJIG0ON1s1Ws9ttl2VZ5HlZFbVaPUnizc1qMpkM+v0szwHmuK3HPc65lEpJ7bBXY7XFsL3XfuPt65//0mu1WpzOcoTo0eFJXkw3N7ejsH58dJ5nZVmIqczLoqoKpTVYA4zR6TQviirNZoHvhUHc6TTAgJaqrIo0BwDY2r4xGpWHRyML0uVV/uAHP/jxj36Up6WQWmqQGlDiRSvx6nYzL9TFxeQv/6/vYuSHYT2KIouy0aj/3e/+8NGjg9dfe2vYH1PECWacBbW43m53pVCqEqPBIEniN994XYryJz/5L7/4+5/vbO9du3a9016rN+r1Zri9tc98k2bDNK2kFITg07PT4+Ojk/MTowVlJIr9z718+/XXX0mipBSTrBj3B6eXR6cXveMgolmen55VSXNlbXM1asRS2eenRyGrnY/7F8/fy0eW+9yP/f/81/+5dzIRJVptr9eSlcFgVIgSiG2vt/dv7e3dvrG2vXZ2efzhT354fnE+m85AYlEprQznpNGMt7Y29/eu5Xn+7rvvcsrTWXpyclJk5dHzk3a7TTAJPH82mdRrjShKru3uG2N7vcFkOnxw/0GeCrBQlukH9361stIiFDwPGyuVKaKYT2ejX/6qd3522uuNnjw+/NzLr+7s7NeSZlmWVVUdHR255JNGrckZN1Yzxgmhju7lTIqXE4Xrax2QUpbldDrlnLdarclkMh6PB4PB8fFxp9MGsL7HwoAHnHue75SI7otQShlz/8gRwlqZZayYa/rdgk0vGBoIQSUz5tG1tbWDg8PRaMQ5J4gAIFFVbrv95MnBcDimlHMecB5QSilhlDLGmQMWtJqv1R2HgVKqF64y8xZ20YM6gy+3OsUYM0rpooVyDajW2hojtT47O4uiKEkSt1ksy9K9Oa7PNlqXZUkJIZRmWeY+vVaruXqcZ1me545ZizFSonLUpnkTLGD5vSilvs/nNv+zsbMXA0Kmo6nr5NxoxDnPs8JaFPiRtbYs86LI3FG79O3J0nw6nQ4GA6UMwSQK46qqyrLM87zRaBBCTk5O0jQNguDb3/72tevX+/3LZrMZBCFCWEmBsVOgYkeewRjNxzlj6NwkSpelMFYDAhekDRikVMPB+ODp07/4P/5cSrG/v7+5uX7nzp23337bTWucM/c6rQW3yF/+JpgSQpXSy+X31ey5RWzcIqX9N1CRJZVrCaNdlaigK7nvV6MSr37iMnRyOUotW95PoRhrtVSACWGYUQ4UMcYJJqQiVWWtkW7DXatFtZpPKGCMjFVFkc/SCVjTbDTdOyklAMJ+GDolD/dCC2DAGo04Z0EcWyBKKco5IxQhJJV0EiBCiTFGSwWEIAIOjTKIYM4D7vlztyXtPFewC8l0b4rRHvfmPElrPIQ8jxulpVLOdJsyVkhRGp0Jgeh88YCDAIMHWgsX2kEIQoQiRAMfI9BaEY+DNYiRvChAVj72rDWAEafMKquFJQiENqC0F/jc9z2EKym10RigUgqMCePY9wPCaFAJ6+wXLGijpdacMgCElXQPS14Jwr36yooUwnW7Ua3mrm8UBAghIaW7RReXEpDRmDLvCugKgK2xRGuqNczxXzR3rXJmzfOgenCOz9YY5BhQjCGEjAUlqrKqKiG0sh5lPg8YtdwY3xqPe5RQbY2WCqzlgWeUkVLouYp0Ee5uQWolpVRVVUqVlzKvFKUMY2wxBUYsAkOZxcRagxmhBHt+4LRzhLB5ZISZXzt397r4IIoJRph5PiUkYFwKoaqSEZymqej3sryYFSXxA6kN4wEAGG2NtlrPjdKsRRaIBQKADdIGNMLYKdaWGwF3UrnoRs758gW8IPF6QRv22X/71OIPPuPhhyilLwj3l19kPiMhAARaSwscofnT6l4MxlgIpTUghD3PwxhprUfTyenp6dOnTz/44IOf/ezvf/GLd40xr7726h//yR9t7252up04jjc2tprNFiWeW4pIqaSUQgjnrO0yiyglQkhrQWuD0NxM2lq3gRIEg8c31jbWCCDGWJZlWZ47hNOZQ8oTFUVRFIat1kpZVsPxuNVoMkqUVIBAqaIoTozWTsheVdVoNMqyzIFXZ2dnSZLcvn3b1amyLKMoqtVqjtyY53lZlkupehiGjUYjTTMh5Gw24dz3PK8oijzPCcFxkoRhUJYFALha4Hh9vcsemaOOkGW5lNL3PcZ4FMVubeT7fjpLtTa+74dhyD1PWxPHMQAIoUaj0dnZ4yAM3cpQKV2UlVKGMOJMeoQQZVkpqQhmgU96l/3RaFwUxWw25Z5XrzlioVnQ+RhlzBUjqZQUUmudJInjXQshGo3Gzs5OJURRlU5cSimW0onKMOc8CIJ6ve4q9e3bt5yb2dp69/j4+P79++Px2ClUHd1uNptNp9MlSzkKo739vThJCCF5no9GY2Ps9tZ2o9GgnJVlmWd5mqWMMt/zUY24FsL3gg8/evijn3z/0bMP38he+cKX3ma+F8ZRXmZHp0fhJMGErO9sNTqdzvrqT37ys1/+8n0hy7RERZ5lZQ5gjJRFWRZV6Xne2XlvMsyOn5zeeqm+1m60G0ktqcWex5hnAY16l/kkBalrYRJ7MTN8NsoRIM+LijJrxavd5maap1Ec7ezsjMYDVWFRfjAdF3kx00b4Pltb7x4eHlCGAFRR5oyxWiMZj4ej0XA4GjYbzfXN1dsvXTNWD8e9n/70nfXVzpe+9IW33/p86EW981EStTDyTk5Py0J6LBJGnF1cXJ4Ntjb2bt669tKdW48fPZ5OZ/T0+HQyGk3HI0pIVYnLy8vV1e71G/s3b9zgjGVZNp5MRsPRaDTM85wQ2mq1prNZJWSj3uAel0qenh6Ox7N33/vg6Oy8Xkt8L9zd2VeKNVsbjx+danV2bf/WZHh6enLp+0GR6yyb1uKa1mY2m3LGfC8GACWlLDPhYcYw4RAxKPPisn9xen7P98jqmpflSBvgHlRFnkkkKksJo4iLsjQMPOS/dudOKar7Dx53VrbStLx//34Q+Vsba9/+5jce3H/05NHTwcUEI5rEtdOT82N2tLba+c53/rTVapwcHfzyV+999NG9X3/wd9aiWlK/tn/9b757t98ff/P3vn3t2o1Opz2dXe/1z773vb81xhRlMR6NlZZgLfXo/rWdtfXOvfefyIqurGw2mxEjDU7R7naju7rdudzKiqkon8UBKdLy6GBIw9EsTyezNKQ1VdBsJCPSSmrNbnOvEQ0nm5VHklrctJp++NH92Coe+oNJfzxOjcH3PvjovH/GWACAlTRI20at5vuBEGJlZWVra+vGjeuirHzOszQ/USdVWUopqqoaDoculePRo0c3rt986823fv/b307T7P1f333y5MF0OuyuxmU5m4wHu7vrZTETsuh2a0ppa6FRi8Ow4fGoykVVSGzL0WBQFZIQShmzxsxmE8YoY6yqBFiMLbUWLQ99N0JcXY+ZK/aRroc7PT1dlqh+v5/nme9xjCxCBs+jL/CiaM0Jxw73kFKORmNCqOd5lPAr6syr3057ASUMO+gZIVSv1yeTaa83kEJUpZSVXHhZMreGl1JbW1lrOGeAwAAILQGAepy4cUBrQIhwTgAc7d7VRoaQK7fz/a4LLZfSLQNVVblFC2UscPhFEHiUKqWM1mAM4xxTKoQwShmX3m2tkbKUEmPsM2aVsgAUIekmJwBkqMXYwnxhqRe/lu+w2wi61tmhEJPJ5NPBZsGMKstSSm0NCCGcp437X+5zXaV3GzIp5YIEhYqiqKoqjmNXqIwxW1tbN27cuHnzZn/Q/94Pvn/79u3r169fu3ZDSmmMRZj5vk8Zm87S6XRWlEWt1nBjLRjskDdKKSZzhGQ2Sz/++KNfvvuLX777i/sPPsmyLIqib33r97rdrlLKdSeOi08pG48nSmlC5uZCrh9yZCEphZse3Q9VFAVCyJlEuzj7qz7IDvdzwiQHDLpSNF+KYwfa+DC384KlKP+KjZhdziRXt8VX/VjxlYxJhjECZC04zY7WFgHyPB4EHkYWIW1BYKSU1kktsQCDwYBS0qg3GvVGGAWexwLPp8yzgDjjQAgghJmDGi3lxiJUKMB+7C+omY4QgxBghBEhDCM8t5ewYIwyVjl3NhcEgxBDzgYNOQ35/J43BggllHDGlFYIgHscLGJal1VOCOXcA6UpMgJZbQ3jPEkSjEApkc1SKSujDSHI93jgeciaqiqFkMUsDcNgdW2jKsuyKKsyT+qx5/tlXmKDCaZGGc49n3vD8SitJCWorLTWmmDMmAcYz0o1q1JjTDpLszyrqqqWJAgTIao8ywnG9VYjzyujdRiG/X6/1+95nhfHcRCE/X6vKiuMcRhFTgHobsswCCljHudhGFLmDIIy3w9azSYAopT5vi/KUkhprPU9DwFc9vuh79fr9SzP8zwvijyutRBCRZG7TX8uFYAllES1FpWSlKW2QDklvo8BUWuV0WBAWiONNhZZY0QJGBNCIufMsCBFGbBWAQHKGQ095Gi38weEc4fvuhEbY4oxWACkAIAFFM81FeASgKx1mxi7sNUjhHLCrTWgdWEMIZQGEVjLQwhjWSoQSjQ1AGaYcquVBq0saACEGSIMA0EWg0GgncWoNsa6ZcriJHfwtVkO/Mun5jdZlG74x5guNgK/HV1Z7sUccMoYc/XFcY9feCpFVTFOm62mVjpNU0oJQtgJTpwnFcHOuQB8Pzw+Pvn3/+u/f/z48Xg8UkqPhuMkriOE0mn6zjt/96ftP06fPfvzv/jz/+a//e/+5I//WaMRj0fTNM98DxBgPwy471OeG2EBQSXFeDphPo3joN1tex6XojLWMIYJJRYgy/OLy8skSnw/UMYSTADwYDTBhLVWOrISAEhpq4sKIYjjmjRWVmLuOAYIEKYeI4QIbZQFRBnzA6SUMYYHBDM+TTPKGCUkSmpKa2UM84OrJ5iy4IURAMyyXFtLOPM4twDWWC/0EDgeLwDBPAiklBggiF3Rsx6dsx44oXMqOMKYUp8way1ggggN4sQaCwgJbUSWO9kPxsQCEMrDKLbWam0JwQDEkQmNdBrIuezHGOt+e2HEiqrXH83SXE3TyTRf6XSiWj1JankliiKHWXp+celSmMIwrCXJeDqtROVqgdE6z3NnG0cWGibnKubGaXe3LGRRxlWEJ09mZVnW6/UwnIeASSmPjo7SNKWUEUwcn41S9vDhY8DIWV242nRwcOD5Pueetdb3/dXVVeeMCmQeohqG4YOHjx4/ftybjH/0zjv3n3588/btO3deeeWVO5/cf3Dv/n3CaDpLq0rUGw3sA4tgMBvNygyM2dvbowRfnJ0YBON0Ovrog72dayGL/RC0nKWjy04txhg/PXl+8/pLne66H0QHB0ej0dTz/DioU2AJbzQajXanI5XsDwbnZ2c1vxuwQMxQRFq767e+8qV/qq3sj07/3+/99WAwHo3G6xvtWTp69Ph+lk+TJNze2xn0+qPhaDabKS2lFoMhunFz77XX7iidn5+f3Lv33uZGZ2/3Wme1XuZCGunHgQEo8smHH/+6zAUAUZDHdW97f+3k/FgjSTudlTkRBFCjUX/ttVe+/vWv/e6XvxQEAYAVQgDAvXv3/uqv/vL09KQoCiFyTKznE22rXn+QZinCBhBOZ+Lg6RmhPUrYJx8fGm2zWZFlhTWozO9HYbyzs5PnuRDCGFlUM2QtwdLjBMAWeWWMDSJ/ba1WiTLLZkKYSmoAvL+363EqZXFtf6css2cHDzfW1yjhx0eXURgTyg+ynpQizwaffPKrvJBn56N0mmIgvodVVR48O3j86LDISqV0lRsEGCxaW1tttRrDUf9/+Xf/kzYVJiqphddvr33zD3/n+fOjs7NzDKLeYhaFH3z4i85q45vf/savf/2rn//9z9555500LQhlnU5HVJVzVCtS07+cTWbjh/e//zd//cP/4X/87++8chNZm06mBoL17suAzObqS1sbdwwSBle92YlFl8YwhvyiUlqXxKOYYCGqSkmhFUa6kMpqazE2lgBmne5Gvd4uSzUaTsfj1Ci03t1ab29gwKKowMLKysr29vbW1jYlZJzl6XRGGQ+CwON+HMdRFAKgZr3RarZarVaz0WSMvPvuL8bjyeXl5f7+vgbz/vsfKyXb7YQxludTIcq19W6n04njeDScjUdZ73I0mYy1lo1G43Mv3/H96OnTA62klFWazhinYeh7nk8Ix8bhG2jZll3hbsFy6/xCe7eEXwghBBOEsecx36OfHVdcNBpa1jnXs1LK3EbZaCOVVPLTxTYgZECXVY4QWltbK4oiTbPRaDQez9I0B2uLvEpnqaOIpGmBELaAOKOE4KoiSmlCsTF6QVQjzul4uX1c/nRX6yWlNEkSpZQSwlkku5Lpxja3R3QHn5KyuMI4WjKqEYCDdZbDhiux7n1Y5hIsOmwMQBwHxbkILEv7sv92/AcnMVx+l89worS2Vjs+ykI/gq4KLRYGkoQQ4NxP0/Thw8dxHPl+gBCazXqTyQQQfPGLn/+zf/5nzdaKNua/+uY3KyGqSuZ57geh73GEsFBSCCmlbLfb3OMIEUdkD6OAYKo1dSnvlZSMUFGJJ0+e/OLnv7j7/q+3t7eCIOz1Ln/0o59EUfSFL3zB5aZLWc1mszwvjPk0V9iZkzo969Wl6lVOvGtZ3B9eYJEt17RXwBKMseuQnDOYXc4gy07rKtFr+SYvWWpLIv6LlDCXHm4BLDJXzFgXr9gCMgjAmDmyhxFGQBjjRhulVBCEcZIYCdyjhDLKfEQIYIyAOHMIt4BHc980jDAQvJAyI0CAEUF46XdmwVjLLFgEBmOLwFgAYxy0svjPzF8XRoxQsFZphZHECDEvoJQihH2ZgAVAQMESRonHSyGklLoyBgxGpFVbQQhZq4WoMFhkkBRl4CWd1qoSVZZnR8/POWUYg9F4MJgqNZRCGWUIIp2VbllmZ+llmqWE0majIaXWWitkyko6OcRsmmZZFkVhFNU4l2mW5XlRVVW32+Wc9Xsj7vnGomdHJ0EYbO9dM8bOZrPB+UUYhI24RgitqnKWl1IpjLC15rw/LItSCEEIppRhgpV0UIkFQFrrqhKexzn3nIWdi8re2NhYW1stilIpaS0oVHjco16IMWaMR1FIKdXaZFnmeWFYX5FKW0BocUM6620pVTkn8iHfDxxXviiLqqykkYQQyqjHPQBQWouqrKpSa+Oi6Jf6qqXm47MABQKEl7O2y1+0xCKjHXSDMAJCFBCKEWYGtNZSgdaUWAyIxdKPIl0W0liXvWrmTmAACANiCDELBAyyyIUgGAvI/rYB4+qj8QKW8sLcskRRKKUA5ioEOn+YPuP4d9XX2IkfP4vVIGtBGyMBLEJ2PqGjpS+ZtqAXwksQQiCA/Wv729vbCKHnz4/fe/e98/PLnZ1dQvHlxeXa2vrbn3/zjbfeCPxwPB5LqZO4vrGx7vjwhJCyLKqq4pxRRonFnFOjVZ4XaTqtlGK+t9JqBYHHOUGgtTGTyWQ6mQVh2G63wzC0GFWzGeecYFyUpbMxXMC/Vy6rQ3xddgxBjFFtjBvYFrAUMsYIKe2C4ezafxeJuwQGl5Yg7j11FeQq03W5dll29ouj70XfEWutUrCslQhhra07gBzrzH2MxwnBVBntIClKKSGUUkb5VUsVay1Qahf2CRQA53meB1UU1yhj0+lsNBr94Ac/+vnP342iqNvtrqy0PM8HsErPY+w550sOdhRFhJA0y+ZZ1YRQSjAmAHPo7yo3xK0QF7V4blA6Z6UqVRRFlmWzWQoWlj49GGNE8BJIdFWbc04Zo5SdnZ0BwNbWVl7kRVViTKqqjKLoW9/69te+9rU3v/ja//1X/3urW/vn//WfPHr05OnTZz/40X/JizKM4tsvv+RFIWJsOB0Px9M0l3gwXO22N9c3umurZZmnz8rLwYgQ8tLN/dffeLURN3un55PB+MG9u/o731nd2N7b2jo6PHh4/xEh3s72/v7WHsbMAjbarq1wKWT/dBBEYTGpzo96z48OGaO7e3tCiVIUFAeMckr8qpLT6TTP893dnaJqTLIeoe0smz18/Mn66sbW7tZwMMyy7NHjRxcXF8cnB2+8eeerX/tyv3/+4P69SqbDyYXvRUJpjHngU52ll4Pzj+493NrY3d+73RueVjpdadcZp5gi+rmXXiKE+JwJqZjHtrc311a79aQmpKyqMk1nZxdn9z58//6Dj7I8M9aWMtvY2Oh021EUnp9fnJ4ZIYS2zEAgtfL9uNvtBr5fi5NWs9lsNqIowgitr617Pv/ZT985Pj4qi2Jza50SnM5mz549vrzse57BBKwVh4fngDSl1vdigYwUiONWwEJsyiqDspTY1oaXWRjKa3sb6xsd6mHCJlmeAS5HozMpDbZ6cNlTAksFlFlrTZbrlZVWLQn6lyM/CDa31r/yld9td5pSFg8ffZDmaZwwa9PKWomTt3/3hlLXf/Ljnz0/HwzzfGtz069jTavB5CLNp7V6wj0/CKLt7Z1Bf3jR6/UGQ6HMNM2Zh4VU42n57/7n//iNf/KVf/GdPw38lpBlUWZaa4rjl67vAlFp1U8fV0hNdTnDGESp0lleTS84zn3SAEqCWqgr9PGjB+dnfc6CWq0eUd5o1T0vmoyzslDI4JCHGEMSR9ub208ePjo9OfWYpyrdu+ghhBimt27cqiX1hw+f/N1PfrXx1tbt2zeUUhgTjLCU4uz89OhYZWnuLLlGk3qvd8E5aCVOj89+8L0ffOGLb7795pudzkpRFrNZGodhs9be3kS//Pk9q0e1JLnzuTtbm9vX9q49evTw5OTY57wSmVLCGoowxQQjoG60uEImnp9+GJPFcmteThDClJLFAYcppYxSzhlG1mgD82KKnVBlwVZ2ecTGIqCcMcYIJ3NjGaulUWDBgGGYOXuvVqthwU5m095lbzAcikoVeVkWFSHMGEsow3S+T4miWr1e45xhhDBBHifWGgXWKVgIIUJIY6zSTnBinX2u43sYrR2p2hhjnSS2qsqydMciZ5/CFIQSd5C/QHu4Oma4H8ftC64SuK9qKtwHU0q4xz6tx9YuB5VlmP3cN/OzCvIX9v3OsZR7PiAEZh7OqLW1WiujLWCjzSIhBJdVBRhpa7OimEzGvu81261e7xIIYh4HBOcXF5988iAIY+f8uL2zG8YJANIWrJVFUc7SnHHabLZ8n8WxnxeFtdbnTCplEfI97/GjRyfHx3EQbG9tnp+djkbjMApef/31O3fuvPnmW2VZOmKD1goA+75flpWrZ1IqNyQYo43Bi0JDMMJoUYKX4wrB5IXh+WqtXc4bDjB0mnvkItLtPPHCDUT/eJv1D1keI3Ql9gUWHBcMYMC49A6rESgAZa12XrSEUu57hDKEpbFQq9Xr9cZ0nDEeUD9AxANMAWOMCEIIXA7Ep3kcztuMfBpksehK7MJYzfUQ2lqplUVAnJhnLuiZ//AMzzEaSok1RggxN74FhAlGGDw/0NoYM9eU28o0WGiJVUpVojLKMBe/YxAIkFIZY33OscTVuOCMcc1QCWHic8oqUxpqEEO85hltEeDV1VWj9SyY1W7UPc4BUL/fc1RJzj0nz62q0pmfDofDUT783O1XkiSxxvq+54dhGIbjdHZ6cfHo0eO9vd3r168rpS57l5cXlyvtNudcSYkx1kbnebGYgRXBxIJNZ6m1lnEWx8l4PD48PKSuo6JsMpnmeaaU9jhn2GnxFgAAIABJREFUnEkpnx0ef/Txw0pUVSWUkgSTIAyazZZSEiMcRVGj2XAEmCCIoiTh3GOez5g3Z5ZqSyn1gygIG44xNTfU4kBoGIZmcXMard2ZgCmjjMeAEGCDFu0gILS4w5wD3rzFx4TMcVQ0j1ghANhY45RCc9tfhDCmlDIMoJQsSyMqSjCmytcmrjUMwYCxBqut0RYsYOcMAAgDYLDEzcoWWbvYgCy3A/9INtELVuBXBi1YxNWjKx31b01ltcvt0lWuLFoEdyxfghOFu8xrjMGYxYRj7TK03oX5rK6t/sEf/EE6Sw8PD3/605+dnp66yN2XXr79R3/8h416HRP81ltv5XkphcKYYjLXyy11mxgv/7x0JwNCSK2WdLvddnsFISuqQlSVqMrJVFVlFUaRBajX65yxqqriuJZEsecFgFApxPzKmoUECs3dDpBU7vIxri2aZ9HCIv3TAEijrQSsNWAE1jmzW4wQsqDBXci5yQMsrM1+EyteEu2W9IeFxaKrYsuN2NwdxnHeEMJGL0i1MI/aAoQQpoQyqxFC2FpkLGDHtXUp0AibuTUCAMIOHFbKCFkBJpRyQplM07ISlVBZMbjs9wgmw/F4c2NzdW2tXq8ltXrt0xlJuN2i53nuXmfcw8ilDzkCqUVYI0SMneN4rkgC2KUmjTPq7iEppTGlM/pBCANG+Mq44jKZ5p2D0VJJoaTHPc8zfuBXQpyenzFOjTFpOm60GmsbqxbZ/qB/3j/p9fsSiidPn9778AOtzVe/9rUkqXuBjyktimIwGA7HI0C20aptbKz7Ph9Nx8P3h4zR7mrXDwKwNozDOImTOMRIWy2sEWBls1Fj7PqzxwcPHz4tSjUb57s75UpnFWOGEOHcsxoZozzmt5qt3d2dKAr8wNvb37u4vCilaLTqaTFB1LRXVgaj01+//x7hVXe96fl4PBlKLdudVnt1JfDDKI5OT87yvIiT+NnB+Whc7u3vBkGwurq6sbma1OJSlEUxthoxrTSpwgZce2ldC3U+OOi21je3u0Hw9rPnBx9/WNB/+6//DWMUI6SNNlZba5qNxmQyHo1HhwdP7z+4//Dx44uLM21Eq12jjCglvQBxzxKm1zYarXYotUQYE06l0rVafWNjg2BitamKMoxxGOHQDxAplS5v3tpcWWFZOr12Y29ttZ3EwcNHnxw9P7y8PMfYSmGGQ9kfjAa92XBQFLm1iowGI12DwPcuz8+ms0FRCsbFxlbyL/7l13avdZlvvvSsedm/mKZ5FCaiwsO+ePRJ//RkNplUCAxhLOoExsBslrsTYWt766tf/wrj8OTZx//slW/Hdca4Ojp5Mp0NKBdrO3EcN3rTMx7z4aBIksak7H//x39z76N7R2fPp/koCGIvZMqIVrdZbzec3VO9XgtCPhr1j08Pf/3ru9N0agD9zu9+qbva0Upx7hFCy7wKItKI/e3VG9PR6GR6wqJwdWVta/XGwePTy9Px6XTESY2i2EierMS11kq7vVZLGmEQc49lxfSyd/b8+bHW5fpmZ3d3e2N9rVlvUIN9GoRhKEsxyPO11Q2CyHQ8Ozk6PTh4TrCNwmBtdbXVag2Hw4vL3ng0btQb3W53NB6fnp1d9C8qVY1GY6NMu7m2ur5SqwXr3Y32yiql6OGDD+/e/fD6tevdzjqlodZaSTUdzw6eHWqJrIH2SjeJ4yDgxyeHh8+fVWUuseYMYWQx/tSM8jeVx44McFVw4tprZ/jDKCWEGqO0thiAuM0zRgg7Roo1BiG37rYWE+yiyrXVlawqWWmlAGGLCWiNLbYARZVNZ9PDw8PRaFwWIgwjsMhoa4xywnlrkVbWUSUY8xhzER9GKSNVJWXlvhEhxDouvLELbaxbe7tOQlmjHVudLgqR53kL0oL9VFVPiMcZodyNEMt22bnluBh7F1/1mwDU1bFkCY9IJZZzyAu4ylUpxVUy3tW+wX0wJsSpguakMqkMWG20VvPP0Nq4lkkIQSlpd7p5ns2mk8l0cuPm29vbW/c+vEcZG41Hnu+XVTWeTuuttuf56Sy1CJeVrMqSMsY493xfpGmeF80mWIuUVGQBbhitMdggDO7du/vOj3/s+by1svKtb33rvffe29nZ/urXvtJsNqfT6X/4D//xD37/969dvzYXMqqlUARJoVxnsERXHLrgqOHL+XA5rixv1MW7hAglSzbX4h5edlqACP6tWperYXZXh8CrH+n6y09nFbcIXXSV7i/YjUbGaGMAFIAC0ARbi5C1QDmP4gRhgjDx/TBJ6knSqErDvYj5oUYMCAWMCSaLMf/ToMwrYCD6VOo9b2Ct63VcPqG2FmmF0LwrcFHpsDAroGjxdaxx+hOfewhQVZXWGoKx73tgwWhDCbFSiryYjqd5llVlxTjDGKdSSikxso16vdtsRVFkjE7T2XQ6Wet0wzAQW5UUMk1nF+l5u9luNJqYUimlMrbdXhmORmnW437IuO97fhAlRAhMWK3eDMIgSzMhBUKo2WheXFwcHBy0Wp1avUYpPT05zYrKD+NGs20RvbjoM+4jRKMo7CLie1EQBkqp2XTmeb7ve90um04maZZhROuNOuf8SDyvhODMv3XzdlVVQRAxysMwqtcbs1laFLlehLFc9nplUbq40tls2u/3i7LMsuzo6EQqZa2lhBgAzlh7pe35PmHcBbbW640oih14GMeMUs/3Pa2NY5m6a7hcPiwPBGO0o5pggi2AVJVdZDwvhm03cs6nlvm4Qsh8HY/wVQvEubGeI49RFwhtQSmEqaHMwyCrEmEcRqFBNggDBMjoJREXE8Dz9TIAQmAWf5g/d9b8/87wLwBBvw1pMe7JW1LIEAJjXpSQvRixdAXPufILGQPzux25cWge+LkURjpGmRNdxFFkrWGUusd5Y2Pjy1/+8r/+N/+KedQLOSDLOSWYGANFUVhTBUGAkMzzwqHlSqmyLJz8i1DieUwpGQR+FIWcs6oqirJAYB2uSRlzahAHQQghaFl63AvDECwoqT6Lfi8yP+cMV2SRlVrNzxlK3NYCLUJFDVhjDCz0Vhghi9A8hgqssRaZOebmAFVrDFpckSuuiZ8p8a7GXbU9wG4GmhcmSgi1xsorEik3vVoAY8HZsmFMOOfOxtCVHmuVE3qZuWfH/OdVymhlk1oilWb9YZYXeVF6nh/z2BiTZ/loNKmEHI3H6+vr6+tr9Xot8APKaFUWUimH5FtjhFJzn/pF/tBi1DV2MRYv7CCRMdZogxAgTF2ugJAyK/IsL8pSaDf7YXdgYgdrmuW9h7E7TEtRFVVJGCEU50WeNNqM0TRPfZ97Pj8+eX7ZO3v07MHx8VmY7HFGkzhChHa77Z2dfUDw/t0Per1Br3f55MmT8/N+nlXj8TjwObK2LIooDJqNJAi4UarIs6LIA8IHg7QsBKWQF5lSMomj1bXu0fHZk6cP8kxMpvnvfKmGkBRSSaUPDw9PT0+2d7a7a53mSlLKibZqmvWYDzT0MLGUYc9jQch5gT0fddbq+9c3m81YGpEX2XQ629+/GXjx+dnl7u710WD0ox/9sN87LPL+5cVwa7u9vr4JAJXKgclGx7eAQZca5zSw+zc2rGagOSNBLW5vbW8/ePhoPJzSr3/tq06Lxigx1ownQ2MNIEMpyrJJZ9Ti/kt3XrkZhpx6RGmZzqa1ehSEgTHK9z3PpwYLi3KFslKklJA4rpCl2aw8P+mPUzSeEYLY5cVoNk03Vtv1ethoedPpCdiBXElu3WreeaVZVlNRZUKW2pheb/b8YPjrX52fPJ/OBhUiPW0F4LjeUs1O6AfB+lb02htbv/eH280Vhmlx/eXVi54dDMdx0MkzenpSTcezwWCCJpZR4gdeFCfTWS6FDuMgqcf1Zm1zex2wOB8wFgLxFeaiuerhgI+ng4vxM4G7N17Zvv7yNWs8Jenx4cXDT+4PZueGVPV2eP3ajZVWB4DUag3npFlUhRQV46SUhPkWM3V49Ogv/s//7aJ3/Prrb+zu7EVRwpmXZ1IK6zO6s7qXTQaj/iDy49XVjc3N/dnox88Pz04vLymOGK4hG/i8FoVcIWWwxRwDRpTQwPPLNJeioGvdAHOOWJVVPgs6rS4h5Pzi7OLyAhsCCMbj8dn5ea/XcxQAQkmtUVdajybj8XSUZmlRFK3Oys3bN3b3d6uqenD/0d33P+50dl5/9c72zqqx4u77Hw9Hl8+eHZycnGezMo6PMfJn01xre3E+uP/J4zI36+sbrVYnjgM/IH7ILegnT55KKSmxCLv9F15Eci9xW7yQJWBK2dyVBSOM8cIme56wXqvXtFZKCkIQwZi48ofhqvRyuRp2W2ejFWGEedQagzGhjGJAzhH/4cMDR2XU2mJMtTaMcsb4fJdsMQDGhHLmJXGtVqtTSqzV89+V0UZhhPC8+0cAgAlbQkbWGGdy9anXk9ZaSs/zHGRjDTJXYjqI098vrNLAApnDKVhJaZb+nNYarZ3cf5E65zoUixG2ZEF0cHiL1dYZOANyjsDu7HfbIIQsBrQ0/TEWtEsWWNDE57swhGCesWjmKTfzJDPQLiJgnmGILDiLL1RVlVQqSZLuandjc3M4HsZxLKSQSnm+3+6uNlfalFBjwA9CQrnSOWWIMso9jxSF21xSgh2DHGMchD5nBKyxRj598vBnP3snjMKvf+Mbt27eNsakaZpl+c2bNxFCk8k0y3Pn9eTM1lxltBaElErpeVEx9jexqReisuezyrygzCUfy5K8XCMueXpX3IvRb7LnX6C4LFvAqwDXp8OD0zctqDoIE9cpmXlXacAxrzBGGBAmBoAyHsc1Cxhh2miuBGHi+WEQScYCygODKWAKmBBCFh7cix35IiIPPvMYwbLdvbL2xhZZb343ubbTwLxLmAexo3nwIHWL2YAHDqV3onxjdDqbTcczURZGSCSUFBIj5DEWc59xLqRkjPi+F8fxZDw5Gxzt7+/RKBF5iS1iiPqRV5JKCkkJr9da9Xrzst8bzabCaJZEOPRbm+ucc0VwqmXYaoYAVVWOq3xU5lVV5nmBEPIbda9Ra26sCoIKa+qhfz4ZDgaDi8loe2s7CILV1a7R5uj5cze8McZ8r0HCkFN2fHIspWo1m2ma5kVujAmDgDOGAJVFkWfZYDBglEVBiBDxPD9OEs/zy7JIs6yWJB73CKVgre/5XuBPxuPjo2NMicNGh6PReDLJ0+yi15tOJ2fiVGsjlWbc87jPfT8KoziJG/VGrVaL4mge5BpH9XqdYGKMIZgg7GZL5Iigc3IaWNdfckb1ghllXLdkr6QnormHtnMKmbPCnGeCM2pyG2yMMKOEM2u01QpbYJwDQRysqArnBRKFQZLEDCMwCgO4QcWFkIA1CDTM6WEWOedHZAlGc9ORzza7S6rqbxp//yOS+s+SPNFVJb21+h96NpfjO+OMc6a1AterAyBkMQaHDWitjNHWzv0kAJBbrWE0txdzMZBRFDUaTYs1pohgXGkhhCJk/jhgggGMUgJjIARbi7VWbijCGAHYqiqzNJ1MJtZqrZUzHXVTXqPZjJMYMNLaYEyCIARAWV4QShllmNDlm4Odu7J7ee6NsG5poBCar9uu0rfmPfQVHA0vBguk9WKBAcvbxVhjlFqatV/l2316uLhbCuGrWBi+evogDIAtGAugjUGAMEGcc4ywMsbaeVAv97wYYSGVOy3dVA4IEBCElm7yLt+TsoCFUVxJ7XmBRYRQFkcRZVQqJYRSWk2m0/F4PJ1Ox9NJs1GvN+pJrWadBZuoOGMIgVQKLLi4JJhb9pnlLbiAjt03R0orrQ1BiDKKCZZCptlsPJlWRam1AoytnicYua7GuoWq2xuiOQgG7mmrNKU4TiLGKSYoTPysmD07fOpxfnxy8vjpI4WqepLc2NurinI8ngwue0pIAJTN0qoolJCcUKRtmVW2oesrcWelPR6PjJaqEgSQ0WZw2etdnBMFYeirqsjLIs2zrMgjTNc3N+tPDg8ODzE5L4S98+rrxkBZCe7zh08/+enf/eSll2+99fZrd1ovPTx4/+Ly3PfZjVu3orjWfzamnGT5SKo8iuj2bucLX3x1faujdBFEwWWv1xtcjMZDEWjKeC1uKQmzWTmbVZx6o0G2v7ezsbE9GF+UsxmPIUpCIdX5xflsXGIIGo02J7GWNJ+qyXSMwd+/dv3w+hlN4hghJERFCUEYraysIAwYg7F6ba395pt3mEeNVZUoSpFneTpLJ0HAMMFZNrVgMDPUq4S9zOQkL/OqFFoOteI0pKtbRAkiSlyk0vNQxchoPGivxHu7208ef/jk8snhofzKV97srHYw4ZPxSOqq0ardern2xttrr77VffDR5dOHE44bGPkYyPb2zU43rNVto41bbVJbGQIrFMxoMK2vpCwQyE79MCbEqzUUwkVeiKYfeZxhTBr1eq2GAeD6jRuvvHpnOOpnxWAwvnj8/IQHcnWrZiFXphCQPzjs09Nwd+elTns7CpuDQVlBNcwGpSlIgBI/6Gw01lY7lDo7e48Qcnz6/Oz0HDHe7HhhY+/8jPX7l/3h4d9+9z89fvLRV7/69ZdffnVzYzuOuQVlpGCc7azvcoqnkxkirMjzLJ/mZaqRqIQxqlKSZrMjJUir3t3dvraztYeM8RlLojDkXqkEt3g2GDHAne46Msgoo4TK03wymlp9zChVWimpKGVJkgCCyWxmj4/Go9HZxfll73IynmCM77z6yu7uXnetq7Xt9yeEBmHYrCXdRn3t5PTg2dOTx0/vM0a7ndXTk3NjBr5Xy1NhNTXajEdpP5o0m10zmMyms7jmKWXiKA6CUGDwuI8xd4KxF8Ioli74jLG5xuAKROBoo7WkvrKy0um0tdFCzMcVB6GgTy2Z7CKg2JVdxxx1ySeKIOS0ctYYpVRVVcXdfDgc/n90vdePZFl+53f8uS5u+Ij0rlyXazM9hhxHNily0TPgCiIkQHoQFiAgSKIkCPpjBAF60INWqwetdikud0ekdmfJ5XBmenraVLvymZU2MsNH3BvXHqeHE5mVM0O+1ENVlsu495yf+X4/32q1SggzGqRprrVmjEAIEcA2c9JxnEoQtrvddrsJgTbGlugiz3lR8Ct1lrawH4SvnAlKlsoOii6nfVopLaUVvCm5FPuSS5ozNAYTgjEyRkNgCMYEW5AsUpQhKC8H13CZYY+JMUZDrZZTUH19GLkcj2kIoAaXd8SVgfUK+mw3WlYRAaA0AILLdoUs8ZwUE7tllTY95qqfQRgYsFR02LkQxkQIMZ3NkixDCFWrtdl8bkN5KcXBoT+ZzhFhrudneYGQAAhxx2WMLxaJ0kaVoixLKaXFGWOMPM9JkoVWEgJGMBiNRo+fPJ6Oh2urnZu3brWajdF4eHCwv7+/XxTl+tr6xsb6H/7hHzYazSwrlt9eQoSwSm5t9y0Yo8t8huXVer1duW4vWZZ04PWE8Grsd20m++tTWvRaavP3O32vP9i2H7DavysL/lW6ttZCa3U5MgQQYogRtOF8ECOECYEIKoSgAQhhQhnXGmLCm60uZR7C3PerEBFEGMQUYgKX7crr5uRXnTmv/7XLrd+yPDUALDsbgIABxvZNdkZouyqIbPAWggYgYAjGWquiyNN4XhalVLLM8zxL4jhOkyRLCyUKh7KaF3jc8V3P9z3HdSFCeZ77gR9UfO44g8HF4dEhYYQxJpQ66/XsEDaoVKTSCsAkL0w0H0zG0yQWQLMoaLZbK83NPM+SJFksks32RhAEaZoNh4M4jillsciTZEGGbjUM66ud8/PzzEinFoTdlsRgkWWLdMEYbdXr5xfnF2dDiGAYVpvNppaCE1KtBH2MkigdybJSqXSazbzICYYYgI21Vd91ptPpqN8PKpV6rXZx3s+zjDPCGddSjPoXIsuCICizLMuyiVRhLQTaVIMAEtSo13d39s4vev1+fz6zOX5RmiTzKJrPozTL0ySazSY2LdHhjuu6dvBRCcN6vdHtdoIgcB3X9Vzf84Mg4IxDRJTSJTRKArsHhgjZOfRSO2q01ku1HrhkctsfbZyLLaCsflIpJZZ6fTtyxwjiUgkpJNEa2xMDaCnKJJ4DLTlBAacUG2SkfaaQ/SMNvDSUIGQggEYjgCDWBmqNLjMS5PWG5BIajq6/b//Q+3X5hplflYqZa3fKa9LxFTHZLgSvOnPLZ6OUZnlyOc+5bFcIhAhIKbRmWtskH4dzBwH09OnTn//8F7P5vFqthmEopXz69Nlf/uVfNTu1jc3VvRt7WiulpeM4GBOlTFFkeZ4JWWijEAKEYHtnWaS7kCYvsngRTSajsswQhgAYjKDWUikZ1qpFKaazued4jXp9fX3dMiaLUmBMHc6v8qaQ/bSu9yTGAGCwwRABS9u/bra8fhhefYvsLymILG/6ehO4vDWuNYvX98lXAj+M6bWw3aWGyj5t2tjTZik11LZoR5hQRjABQkghpdSYQEyoSygqxFViL1iypKmFjl61K1ZObiCCCFPOmeM4WnlBRSpppLQAPoCgKIu0KM4uzvuDfrVWbbXblSBAEOZlSTDCyDYPS03rcrYFDLx0fC1fkuUyHFnLCoIISwkQyLMiXsRRHCshIYSYUjvdAxAYS2HX1hp6DV8OrajNlKKoVIK1jdW8zMuyqNXDvMiFzB2XKSPTLKMMyKKMJjMjpENY6PrnJ6dKmb0bN5rV2sgPqn4gUhnP0vt33njj9o1Ws/n82bMsS1vNRrVaTZLFxx/9cj6ZIQkph8qowTQeR1FSZI5fxYwZhOMsXSwmzKsMp0PH9Qgj9W5Y71aCBvcb2K0DVhGJ7E+SV44mAjUKLU56+9VarRQJQDnCpYb5LOqTSSFU5mZekuVe4B6dHCHgrK/slPn09Ph8OJhH84Ji9PLFaafdrIXVIlOJyIo45nMKEZba9EfjIjUOq9erBANvHicHz5+eHPXv3n7Q7nSIy7mQpRBlUSgIAabYKF2W+XQ6YpxUa5WsTNJskWYLqUshc22KRZooLUWZKyAx0RWKKQcVxw3CdlnKItXzqUCAVL2GKlmRghnIN7o3HeadnJzsbm++cfu2y3CajRmT7VZdlsV0crpIJwhLx1UGagXhjdthqxU+fIi7rV1GfCXU6mqbMbNI+oPR4XjSm85L5hhKpQJ5EPjddkeUlJHm7kbn+GUy6qvT02PH4Y7jQIQhoo7rdzrt7373O++8+9a//fG/fr7/+TQ+7a4HN25317fbcTIspK4R5/nBQe/8otTguNdPE/DRR88uziZZnItEYINcxqMo6a6sbm3tcMo8z+uudJTJNcwpJ91us7NyM4o2Tk9PXrx4PhhO9199NRyfXvS/+/V3v7m3d6fiOxiBLEsrXlC/8cZXjx+fnp/v7x8skoi7xKs4cSzzsihkniujFcllihjwAt7vnacAVAM/TxMtSgKhg2nVDdY7K9kiPV6kk8kkz/NatWajD0UitdQOd9rtllTy5OTYnOj+YDCdTgkh3dUu51zI8ssnXyw+TLa2drO83FjdCoM2BG6aqDBo7+4AAFAcz5NkISV0uN9srMwninPsMD6dJkr2Kn59NhsLle3d2MqyaDYfMMo4dRj1EaKWIfvrocKXZ6k9zoy5vkReiqBc161Uwnq9qbUSslzq7dGVAUYDcKVcWNafVpMitZRSKCUQst0KsRPHoiiarcb5xXmSpBDmRsOyFA43GHPr0ffcQCnlcKdSqVTC0PcrSpTaSGOUARRCgDGklFjuxzIUBlPrPCmKwmgKlonpABgthADGIACUUmVZZOnSAe97noViAb30I0qlCSUIYkKIpekSQrTR4NIIYQC3EzEAgFVR60tlwtJxbYDSqpRCl5bJZq9hhC/pIldMNrN0N0qbNKy0BjaoGdtUCUwIgRgBYJSybZ9U8jV3RUolhFqO0oxBxgAIpFIAIANMKcrnL57nWTqP568OD54+fxbW6qtr2xsbu6o/9v2g02orbYqijBcpIZhQrNTy0y/LsiwLpWS9VtVaKSmG4+GjR5/8y3/xL3a2t/+rP/mTm7dvPX3+8u9++nMrD5BS/vjH//7+/Xvvfv1rKysrlNLRaOC6LiEUwqXPRwqptb6Cm/1qUWN+U8e17CiAAb+R8/gP0I2tbmq55v/NWuqqAlCXV/6v2Yeunl247Odtw6BtW4AAugqJQRBighjDxgiINELYaFgKCQB0uFurNgnlEFLXpdrmTFCGsBW4EXj53iyFDFeE3WssZgMBQMhoBC414VYHYYCB0H5PDALL/CLLh4YQ2sdRSZlEs0Ucx3F8fHQ0Ho200lpJuwpsNZur3RXf81ZXVrbW10eD4WAw6A3OPd9DGOdZJvqSu87Ozs76zma13fz0s0+1Bu12GyAItATS0IqnEYiKLOodM85d32t22hDBIksvzk6HiKTpoihKpXTgcoqgx71aWPE4q9WaFd8dDAZaCIpQvV7bf/EiSzNo1Gqns9buDM57LmNalNBokWV5smg0Gu16rd1sXFxcpGkKAGh32o0w7Pf77Xq9Wg2jKJrPo1marqysOJ124DrT6RQbvd7pTAbD6Xx+caY3NzarlUqn1YyjRW82gwiUZVlkZbqIms3m5vr6yenx+elpGi8oo4HretypVgIA1tbXNyeTyeHh0cnZSZKk2qhoHkdRNI9meRIhhAhB/R7QWisl253O2uq65zmVMGzUm41mrRpWPS+gjHCHYEQgRhAiqWxGrtEavEaILWvPX2tXXrvSlVISSXt82VIQLAWDyhhlhYsYADuJKfMUaokgMrJAWmJg14YA2bm0NsAgYLTlOwIANTIaQA2w1vDXcd6/+or9Q+3K9b3llQn8mjIW/Jpo9kpvfBVjr685WK7GOgAapSQEACO7RNTLXZAB15axS7ehLOWLFy+ePn3yzttvk6/b0txkefbBBx/cfXDL8Wl3rWOAIZRAbK8s2wUZCIE2Ui1NG0gbJWQplcCU+4EfVALXc5VRUmgEQFCvGq3TdFGW5WKRnJ72wjCw9GYaAAAgAElEQVQ0Rm/v7CCMMZYWzmsHf9axciU7QGgpVYDIQAQoJrY9uZqPXJe/XkmFr1idvxketRR3AQMpMVobs/xtV+aT6zwD65255FPra5YPcCXQtWMyY5ZZV1praeTlehBobY17xn46UkqbD20pW1YpvTQWapDlRV6WTCmAMOUOwgQimxEIHQgQwtpoAAElNaFEnmfzeGEQ8iuVWq3mug6R3KhlKJS9D68LeqElxGl1maZ0OWnSeKloAEbb3sWacxA0ACIDECJ2VKS1DRqyV49BS9eqMUYXZZ5lqeM5QRh0Vzvz+XwWzaQoG82a57oIwfG077oQAJjEydnRcegFfrNSqYZIAyFVt96seoFHeDWonB1dHOPezZ29h/fuN+s1a1t6860Hayur0+kESRnN44vzwcGrXhRlrRYfTGZRlrUpX+Q5cfibX3/3448eTeLpcDa6vXKn0axn5aK5Hn7rd97eu7mxud0JWvDht3Y37/iYmW47LDLgV1Gt4ZSlrlToYJxd9M+fvvi8s6hRjmq1Zq3WfPDm3f3nZ1kCwlpDFAATl1EfY1aW4vBVz3edIi2YDzI9HyU9wsnq+vrbD98dj8RwcPry4OSdN1fXVtd7x48//fTLv/nxB//5f+Zqqcl0NoEIlmWhtBJlMY/n/f75Rb83Gvcdl1UbtSiezKPpPBrPF3PK0MbmSq1eCSu+43LuMsJIngkGXMffxASHnMKAVR1R5gAoZzyIe8OLr754lUZPRCnSZJH/ltze3NvauO06hnOtdAxg1thu+R5FqBwtesNZbzzvR/PDwOuubd1cX6sEbhUZpJQ8Pzv7/PNPRsNBvz84PrqgjPi+Wwn5g4d33nxr1XUrjFSgcR88fDgewf39ESVI6zKOUgNou8Nu3rqplPzwFx98+MsP47Rfa1PmkqSIHz//YmdvJQz9w5N9t0J36puN+ur52fzl4dnpeX8+T40ADLPQr622Vwkijht4QTifTk9OTz7+9KPB6Hw8HmBstrY7Dx7e+O1vf+PmnfU3377x/PmL09Oz+XTx5eNfDEYn3/32797au7HabjqEKCWiOBoNh7PZVBl9542bQS38yc8+ymWRS0M544CUORxHg4thr1mrx/HUYxx6HlAqT9LheZ9BDBQ4Oe7tHx6d9XoQoWotDMPKdDKVWhFKwjDMy2I2m1HOtFFe4LdardW11bAaFmUhpbxx60aWZ0dHx0ARSuHejTs39964sXu73vR6vVeTyaRW7Q4Gk7PTwdbG3tbmXre72Wn2Xjw7evJknxLeqLd2dvaKYhURc+vWzmDYOzjEg8GAEq9WbSFIELwe5giuH3z2qLLVvw2VszQhSgl3nE6nvdLtrq6tZnm6SBZX4tclJQm8lqzYDYeSAmEEIdJa2bhpYJYNBoDQaC2VevDmA4jQq1dHySIpcwkhgogghAkhlDHOeRTHxoBqtVYNa5UgzIvUGAmARhAwRsqSUkqVklleKGUAxBATcxm6QqjjODzwfUKw0SrNsiJNy6KAEDqcM0qUUhAAhzPGKMYYQrI824RECHHO7AbcGEMZNgZdKnOMjWWwVwUGQGuoMbxy0l8GYytEiOO6VyemHRlaEJl129tBl+u6V6kCVzxbjK3LBl7Ka7XWqhBlKaQU2uIDpFRFURpQaqOMNsAAIRRAqFINcZom6WI0nQpRKCUhQlEcR0ncLYpZlD5+ul+Ucmtr53e+9/26kJw7mDLH5ZyxkhR5UUgpHMfR2kwnc4IgY9Rx2NnxyWw8+drb73z/+9/d3t56/Pjpo08+/eTjT27fvtNoNHzfe/78uVLyxs29le4KoxQjXBSFMUApaVO3pJIGmEuO9PVi6FeKHsv3Mq9Dsi91D7+6+ni9o7BaZgWg1gjZ2/vvMQdf96hIKcWl4fX6r2ptALAB3tbTCiGAxiabQwOgVgZIraRW1soCEbTbF0yIkHIexRBjx/W46xLKMCHAIGMggBhTspSCX3v7XlcedmUCL+MwwbIxgtgmmS+bMTsCIARdloZLmYfRusjSLEsXUZQsFos4fvbkaTSfe47T7/e1UltbW3vbWyvdrus4tVrVdZyjk+O8TDOZlVjNy/j5yX61Xm2322tba1mW5WU5SKau8TQ0OdKIYFxxG60mJjhLMxb4CpiGXjk5Pe2PZ23YbPOGS0nv8ABB2Gg0G5VKasDZ2fmroihn0f37D+O8yCZTGSWu42w2mk+ePJ2cnLZazfVaHdQaRZHPzi4Yo61KdToeF1rv7e01qmG0sz0ajRhGFMF2oz4Bpt/vm3qNUsoJTuMIA1MJAiPlYrEwUvie5zs8ieZJND/vndzY3U6S7NmLF6cnx+1W69aNG0+ePO1fnHc67bWVFc6d58+eZmlSFlktrExns5fPn965c2dlfR1j8osPft47v1jtroSBv9ptba6vIIwgNP3+8OT4eP/g5SJOSikYJQAgrbUQIJlPXsymQpYAQkZ5p9taW1vf2tzurnTq9brv+QhjhAklHEJsANAQWpSCuVKGXUl0L8WNBgKAILSCIogRMAZj+2QajA1CGLtaUQYAlAIpgY0kCGIICDRKFov5TMmCQAUgVMBoYJTVYWoIjIIAI0AAQAoAbQBCS93StVUJuFbO6kv0hPnNIMjLfvvXFEmviRe/tgI1ywbttYtSitcYRgQRxsTizoUQGCFKMHjd6ihtpNbSCsOkNEmywIjUa/X333//vfd+TysrqEOe52V5Nhz1g7rr+pwwIpO8LItyoSBEGDHfDwDESZaXUuZlTghlBAODhNKlEhyxWqO2sbW5d/NmUWRFmQNjNjfWMUZJEjNKp5M5QkOldCmk1IoSiiDmjGOMweXsCl1rVy7vTGSVMhhbEpi6ZC3Y/7tFK9hGDiqlrmAfCEKMrJ57+R9cHobGAKOU7X6VRsQaVLAdb1xzTi4VYYQQCy24Om0upXzQLrEcvpRaXIWEOo5DKDEAZXlWFJnj8Nd/zmtBLzDG6hQhQYAyaLBmzDUGB5WQu25W5ABCTIidxqVZmhe5EEJqWcrlBkdobSzYB0Ej0VW7q5dGR4CWDAZt9eTykogPIeCcW5i7Umr5BVJqAzBhSgulZC5LjDBCZKnHhQABY09aQpayOqGA43mVasVxeLvdbjSamKAkX+wfvEAIMkbLohiPxxCirY3mN9659x/9zntr3fXhaPRX//7/29u72el206Jo1pu3dm8xzqJx/PizL2Ap6n7l7fsPV5otJWWjUVNCEG3u3rx9fHISzTNjmBvA9krV9T2hzSyNFQQrG+vv/f7v9Ufj4XgyzyIn5H7T+/RnH46n57RiDM+nWW9xfsKrolv3EVZazoEkN++ud1vrcTQPAnY20KDEO7vbbgWenR232s2sWBx9de7y+vrG+trK5uFBTwh948bdMteTyWhrc3djbc/zGsfn+6maYd9Ny1KezIDa39h4Y33l3hefPh0NEqRGz54dDIdjCPRoPEYGk7/86//37Oz0yZPHCEGt5WQ0vLjojSdDjGFR6qw0nge4AzEBUoE37t7+/ve+s7m+5ng8WkSNZqPdbgBokiyOF1OjAUXccStN3zEK57na23C+8Q75o/fl2cn56fHJZDJ8++Gb33j7twoZYyg4BtIssmIWL6ZxlKVZejEpwuba7Rs70WJe5kZrU8hcJypL84vz/unJ6dHx8auD84OD+atDMBsVoiyaTfC973t5XtnZWRdqOJlO79195wf/+JuNDv/0o6dPnvamcZIkOitnP/8g//Z3vrO9s9cfDNNyXl9Zp9wvZDk6Pfvy+WeIyc5K9eGbbzUa3c8/ezmeLygH6xtNRpzJINEZyFIRzbP5PIJHvfPzIaZYyGI2m7Ta9Z2bW2WZCJE8eX6w/+pwfa3zxp07777zW+++A14+36+GzThK/un/9r/7vvvgwZ0//uP3IRQvD569fPVytpgzn293b1RBYHjp1TWrEozcaCxKWXLP8QPH9dyRNEmZxyTBiBPEF1F2pi+yTG5t32w18ijOzs/POXc7nUpls5qkyWg66p2fF0Xuh34cR7N4OplPkyTFBO/sbbXbrY3NzbsP7yZpOpqNP/7lZ2eH/WwO1tfX291mlI56ZydHR4e986Nbt278oz/8QZmLZqOzvr59Y3tM4M8++uWjtbUtreW/+3f/9ubtm6vr3c++/AoiFYQNP6wx6nJesQJQ69ldCmbstQGQHR9zxpXURVlorRFGnDNCCGOMuazdbnY67Va3paQsiuJX5xx66QZGmCyjI4wQBcaIUmyMEqKUZaG0gBBQSgi2Ew7wxq075X8sptP582cvHj364qd/9/MsFVoDY7AxUCgNIGScBUHgB57jMQ2EMQhCgzHCFBFGOaVClhqiolQQIkIpBMAw5nhuWKk06vVup+1wBoBJkmQRx1mWVnzPnraiLGRZanW1WEd2nZLlmcWSCCHtkgFjCgEQshRCAgBc15FSSansbMtGYlgtlk2H1BoIIaRSQhvrMzFKI4wpJYwyC++XQpRlWQrhux5lzAArG7681MwyG04UZSmFUgpiQgw0BmOkAYBGAyk1wYLgktLSXuWcUxu+ixA0RkdRBKHxfW9jYx1TDIEJq/VOZ73RWHn0+ZeMMsYc1/F93y+L0mgtCrFYLLIsK4ui3x92u51Ot5XneZ5mo9Foc3Nze3vT9z2IgJBybWP9v/3v/vR/+B//J0zo6zUdRACAUog0yzY3tyfTcRTNL50eWhtpjIYImktZth142UACCGwu+HKJ9brksRsIABCA+HWfcvkUX95nUCkAodFAQWjQlZ/elkS2LlzSVAEAtgZY/r1WAgARhHbHAmwUBFHadR2MgQLCXLYUGmhtpJQlQAgaIDHSWiNiGEZGFtlixrBxOIRAUGwowUogiAjEZLlawRZHY/PF9evJ+jXH82tBDTTW4mRzx5VSShuIIaZo6cMHJhdFkefRfN6/uDg9OT0+Orzo9UbDEYbojdu3f++974dhWKlUarVakReLOJ5MRtECFCI76R0vsvTxwfOd3W2nFqxsb4RhUKvX/HrlpH92eHiICbt1+/bW1pbrcWMAxKDZrGdZ9vjJV7No7rjurdu32t2267ouJb7Hq37QbjaUVA5jlaDiOp6WRmvtMKdaCU+Pjsf9UaNWbwRh4NeiVifPcw7wVnddaXNychrFseS80+w+/vLxy5fPP330aGtrq91up3leCCGUqoShUGowGiljOp3O1s7Oy5cvT3u9W7dulVJmRTHc319dWdnZ2dne3c3z3G5TW41G99vf+eu//utXL15ShDnGzWo1ns7SKOach37gOA7U+mtvve04zvn5+aNHjz4+/fDOnTsbq2uteqPMsrW11Vt7O198/nmWpb7v3bt1497tm3nx7cPDw5cvXz558iSKpsaYRqOhlMry3HWYJSwNLvonR8d/97d/G4Zht9u9efPm7u7e+sZWrU4pZUvpF0QGAqsJsys+pZW8AoAttUQIIYwhQhhiiKyzBSAAMAQYAehCYwjUIktlnmGNKeeU86KgeVYuokhKBQFewiLskPmKI3zZGV8WxPDKy37V5l9u/8C1DeUVcspcc1uZS3SvkVJa4u6vLWCuXRlXQYHwV31or1NfIQRaK1ECIRSiV+Bdcz101wYFep4XRVGeZaOxrARhpRIsFqkQZVmoKJpTRjudVpxGiyip1kNkAMWUOx7GRCswn0VZVpRleQnuwo7jGqPLvCwLleECYxp4wVp3hRCCMIRQJ8lCaVWrNXzP89ygLEsIUBjWECQIYoOMpYFdbo0gxnC5mgWXGGN7fiEAgFba6rAUAEAbCAG2TQyC1uS41O2By60uABoCg6DtPSDGCC+POHzVBdrFPKPsdSyV0doYaPNFL+GEBgCtNDAGQIAQJhgjgpXSZV7aZHoIYZZneZEDAIIg8H1fST2ejPvDoVLqshGFy1sLImOgVAAZuyZElFMMkNJaaYUZDas1iBAhOE0WZZFDCDlljNKyLF3sYoyLIHMch0JUFmViiX8YU0oppWmS5llxfaFkO1eL2rdJzRBCzrm29PnXyXLYdX3H8eyXFUWhrG4MY4IYAsAYZYdIBGN7ygopKCVu4I4n43iRSQPiJE/TshLW8ywvC2EMIYS1mo1/8l/+k2+8+yZj7Nn+k6Io3n377Xqz5bieKFWeC2hQt7Xi8XqRko31ze2t9cBn0byfZYnvmfFoHMfp2np3d2/34YOIYnZwcEyh06q1RF5+8fmj3d0b1dpupTr47e+8EyXxg7dvxPlwfnS+eaOzx9uQyFJFs2gw6Z0jKvwKbXVqIhUscDbX9jynps9kpRk6A8dAJZVZX9+9fefucDQuCrW2Gi5ieTG4ePXq3EiqjIIEiBIspnI6S8ezBGDyySdPAVV3374z6J8KEU3O1WIPO8w7OR4e749VAfefv7roDRAhjx59jgEmf/5X//zg4CDLE/vplHmZp1Ib0G24NWwAgG+9+ebDNx/eu3d3No0LUULDfvQXfzOeTh/cf/Pdd1eczgYhyHGzCk2kLIQoRSaww5Qxokh54DAKlRbr2/WN7QbGBBpweHFAMNZSllk2nU0Cz71z6+0sTThJwupbiAsBk8icQSQIIwaER73eZ59/lqe543g3H3zzt99b4SxcRPJf/T9/9ZO//RmlwKkSwBzgOHkcX4wPd3Vrdafzw/Xbf/D+bpbKLDE//vHHP/3pl73e/tlFs9p017fWkjSUmnz0yYtMzwAt/tP/4r2bt5vHp09Oe4cvD15MJ4WSrh9U1lbrSMbFfFAWosxN/2K6sbGxstKpNeqYYWXkYjGP4vlwknBOPbdbYTiazT766Pzf/PlXP3j/97717tcevvHei6cvD746hkXoVMJkpv+Pf/p/xdlomvQFKv2G1211TqMDAfVb37v1/Nn50avZfDI3JSAOYYZleda/GKytbjLIVSER8hlH9WaXczadJ7/4s78opSQE+74PMVtkeavV6NSqzZVuUmSD8UBD017rNFuNQhVpliwW8SyaH/YOTwenjw++ajQa1VpNohx7xkMo19PPn3z4yw9/DhG4ubf3p3/636+vrWmlvvricf+if3x4enR4+vLlq3rd2d7urKxuEM4d1yWUAAKkFgaAIPCtPhgTpLXORU4RwQgZrUUpjAIO94wBNmeOUea53iJJirIsytwAaYwyUBUiIcx0VuoaSG1k4FfKokzS1Pd9LUEULbjjck4I5nluKekOQhgAKItMSwA0QoAwTBzKtBKyEKUQWZlRx7n1xo28LPdfHedCKgMYd5QGQioOAHdcP6j4FR9iqIECCDiMIwLLrECEOpQCDSliIfHSogAIcM6M0kqIvEit/FkBkxU5AKZWr3388Uf/7P/8Z2+/+fDhgwcP7t/3XIdXQ4KIVAJjVA3DxWKxWCSrqx276Q78ytnZ2S8+/AVE+Mbu7g/e/0cnx6ej0ahSrWCIy1KMxsN6rdbtrp6cHn/11VeffPzJu19/13Pd5y9ebmxs7uzubGxupXm6SBKHMcIYZSzw3MFg+OTZs1azuba6ur2785P/8Le9894bd++6joshUnZ4ZkCapgghhznzKIoshyG36xWl7H7elJQjTClXTlkUWZZSTignfsU7Pp5H8bwU5ebm5tb2ZqvZOD453j84DCvTxaJMF2I6GhGIlSiSeA6NspZtYDQEwHUc33PX1tYqlWpZKgAgZoQZTjk1RpVKUkQIpUE1lELb7GkLxmHUsXVRkZdSSM65xT1jDDG2CzgbYWiMUQRgShiAGAANIAYAAYAo5UomeV64rgeAkVItKxxbz+Br4uyr4sa2KxpAjJe4LAAsGlRfRp7bUCAL9FLqCr2ALr/SXE+JvOyUgBSgMBpj229oAzSwCRZYE4aBhgqAPBcUaWD0sNdTebTe9kxBAMoXsx5d7bgMzRNJuYsgz8uCcsyZgyjWSgkplFBLsSJa1oJKiqXwkjNCcJYmyhgCCACAO5Q7gZCikCKVRZYX8SLqX/SPjg6Pj44HF/3pdJIlSbvZ2N7Y/M7v/s7X3nl7tduxDAiEEHbowf6zp0+fJMni1q2b9+4/ePu3vo4I466jjF4sEmHgbD5Ni/J2u/u7K+tSiCxNK5XAYY6I04uLi3gwVCurDkbtoOIYTShxAWCBF2A4n88h0GG98k773bOz3rMX+5EQQRDW1za++Oyz54fHx2eDsBJgzD/95LNqJWg16jaQUeaih3sG4TyThAR+WHPD5u37b3XW112Xu57nOs7G3h4EQEo5nU4h51s3blSrVcdxkrJ0whBQOonjIAhq7fY8TY96vWmSvHHnDuL8+OhoMp7Xw+rN3b2N1TWG8Gw86XY6nUbz6dOnUkqPOzs7O1rr0XD4+IsvXdetVau+40ClGcJv3X/AGHv06NHF6ZnK8htbO47DGSNpmk1n02gy/cZb7/7+935PSHF6dnqwf/DV0ydnZ2fpIhNKGCQtm6RW8wileV6cnvX2D15hQqvV2u7ujc3Nrc3NrZ2dnbBWo4SkZS6lBBBiTDGmoCwl0ApoAIBS2ihJGXa4Y2GGQkgpFSEYEYgQlLI0xrjMMYWQoPAqNbcyh8xblFPihDdvrTleXWpCKLVvuNQaAAIRAQBqDZVt2Ql1KBGi0MKO0hljWEpdFLkQpc3axRgZY9+XpXbSGH3FtLt6KS0X4YpYuLRdXet/rPoSAGlfNOtnAwAgDJEBSi2tKWVZOopjy9WlGCFmISdlobUCCBLHcSHERVHO53Pf913HmUwms/mUJgshBOduGAZpmtlDolapKqPSOOfcIRhG84RRzrnrOT6GTCmbJEwYdaQwUkpgkBYGAbzSWjUKXPSGnufmRRYv5mmWCFlKrTmlNvnHcTyIMWMcASCVLEtJMCOIYoys9xEAY0OB8iKjFK91O77vYYyyNCUEUYzjOK5Wq2tra0VRZFmWpannu1qbyXTCOa8ElbAaZmm6SGLP9YwxUln7DQYGTCYTCGGn044WsRCyFta0AVJJc8mkA8Ywzn3fvzg/V1q32x1RlkoKgBCC1hwChZSyFIQyjAmCxHG8LMvOe+cYgjDwOeeEUkIJr3BtRJouJrNZWdo4UYYQgZa3A6ydj2BMAMEKGGWZwhAGxnCHxzEQRUExxo5jpCpFGXjum9/81urKSiUMhBAIQkxImqaLRRLHCz/wq2HYaNSR1ULLEkNCCJFKYYQ4534lwJgIqTBCjPMgCNIiT9M8z3PGGGVMKX2patZRHI8mQ+46COOyLH3Xc7lDEARaA6UBBNYU6gfeIktOL86V1sqo0ThlTv3GrQbGRJblZDz+4tFneTrlnOaFmsaLRMTDwUWcRMaY+NPEANJurhLkVoJGo7qiBSjz4tEnH1drQIH7xM1dJqfpiVPlPPTSRNWCasWrv/PG16Kz9OjgJD2f8w5Yq9Wn52fEwWsrtT/64bcF0JVaMJyOozQPqn6pi0UaDSdnkOjmWicTUSqSg95Z73gQTwRRn9zYfgMDPIlzCYDrcLeyMovg8/1XYRgqBWbTodFoNlsc7p8Efj3wqmub9ePj4GxgkiKJ0oS6znSaHx6f/Oxnz9c2W4zjjycvm43n66sbO9t7Aqj5Yl4LG42wHfhht93JFhkBjvabDs4UgoAzVvE9zjmn1HWYEkJKub27paT66U8/+OTjZxfnI+6ATnv1wf23vv1bf7C+toWAk0YJhIxAWGZGK4ABSaMCYFQJqnlRJFnCGePM+tnYoD94+eLl559+OewPpVAP7t6/98b9VkNzWqOoBnRhZIlQ5hJe87HrsUUyZ6R1Y++toigZc5qtTqPWdngoSv3DP3Leeudd33McF7sehEBVwua9Bw8XSfzV07P5fLizvtoI65yC9394/1vfvru/P/7wlyf/95/9c6ElwAQu6HA+y2QGmckz7niN7sq21qWSOu2ol8/Pnz85Gl3odA5ViTEkpVCLRRT4M0xIVhRRElWqwXu//97JyfHnn3/eOx8rKTGCnHGteOBVn3x5ND1PV1qdo1fHk9Gk4lagcNNI5Sa7mM2G8+ne/TXHd2eLlEHlVbz1na2wvtLtjn/5s6fJtEQlpABDY2Qp4lkMdVpmZSk0gEwYBJXBzN3euYEw9iv+1tZ6JQyowwDQGshSlt211Uzmk+koXizCRthqtWYRToskSeMgrLS7bUxJVmTRWRQn8ySLF7Py5PzV3Ttv/OM//qPA99uN5vr6hpZqPJqWWVGk+XweXfTOzntnk8lkPOm7vlOtNzBxHdfhnpcVeVYUi6xgjHKHK2A0BIggK5iBGLm+hxEhkElhpNAQIGOQ0QhjDhGBCAAoNZAASM5d5rrcd6nQwKA0y5RUhDLCHYg1dxVjDmUcU84x1UppJZWCAEDPr0KgtFYEGSWEKDMIMWc0CMhoNjIIYEoABHa1awwCEBsAlAFSaqWUNtpxOeUEY4SwgUhbPhKECCNinccIgna1qrRK0sQggyjxedUaZTa2NkfD0Yvnz14d7H/y8cfT6fTw+Ggezz/85S9+8P77D+/f54xhCaUQw+EQIUgI6vV6QRA0m83+4OKXH/3yz/7sX66vrxstvzZ+xw88TDpZlqVZKqWoVIKiKL56/OXHH388GPQxwZ999kgru55SjNOV1W7gu5zTPMtFkSlRdFqNo8Oj/+V//l+//73ffu+979+/f/fRp59//vnn7Vbr7bffajVbR8dH0Xxu00sY45rgIPANwmkhEDIIGYyRMRBpcI1KaWxyiQ34U0qlaQoh3N7eVkr1LwZhpWqLiSTN918ePHuyn6aZ63ie47rcYZSJslwOLCEimCyXAMtZqZJSKWMgtH5+ZfVqUClCCWMWn0aBQUmSCCERQu1WG2NUiNJoA+FVSJzS2sZqX5+2IoCXA8WrHYilvv6qgQpeTdSWXB0E4NIUaa4kZBABCLGVDCxjSuza0NrvjQbWsrkEgkJzpb+yix4ELuPY4NLVrqExAGBojNFILfcu2mgAoP1ZA5aIGVUyZEKf1SrMAOS7kFNAEEQIE+pwz38KgjcAACAASURBVOfQ11AroxdJVpaFlJJT6rjc91wAgVKyKAqPe4QQrRWAQGlFOHM58zwXIayUyPJ0Oh33BoOTs7Oj4+PT3tloMIzjOEvSIs13d7e/961v3dzdY5TmaZbFi4Xj1Ko1DVVR5OeTEQag3WzlSTIbT49fvTIAcNcNqlU/qFBEGCYUYJHkZweHeZqVeeFynoWh53pMaQ+iLCsGr46CsLJRb04hdF333s6NOElm81nDdSFCi+m02WohY3RZ+k234voU4N2t3SzNiDEcUUNBxXWhEHkUN+p1qWWeF0apWrW+0l1/9OVXh8enTx4/3d7ZCP3q2elRs9l0204Uz2wK3vHxCQCm0WicHZ06rnv/3j0McIyiKI5zmDuch14lzbIsTi/OLmQppv2xKoROi9DxikWqSjEbjpE2QRDUgjCoBM1mK/D9yXSSzGPGmSrKIklrfrjS6nba7TLL+72L2Xgipbg4OxsNhs1m4407t2v1GgZwMY8+63+a5UWSJJQzxtj9N+4+vP9QSHV0cnR8cnLa62XZHGHsuh7n3PcDwniapuPJRCl4cHBICGm329s7Ozdv3lxb36jV65xzrYHSGmOclyUQUltjuFJq6aOGxgBttAKGQAAN1FIbaaABRhkEMWUcE8pczw3CUp8VeZmkotBAA2IgNdDO6TWABACrRgPa2GCXKwe8hlBfii31ZSyjtNkel8uWX/eOAWBdXkuHntaWercMA7meBPJrzOLfBBlfhnlc43rbdbONg4dX0wfrugEYk2q1Op/Py7KshiFjDEIkpdJKl2WulLD9wnw+l0q5nisKZQBghEGAhVDAQKMRgviS5ExtciBGBEKNISGYSKnTNAcaFGWepXlRlKUshJJFVtjDQilQ5KVSGjNGEMYAMUYvlxjWC2fdExoaBQ3CGBAKCUaKICEENubN+w8IJYt0MZtMzs7ODg4Povk8SZK8yOazKKyE7//w/e3trU6rpY0u8qLIxUn/otFsvvXmW61mY5EkSZKMBsOiKBzGEUJSKWAM59zzPM6dw8NXP/rXf/Hpp190uyv/9X/zJ41GTSs9nU5q1bBSqQyGfSkMpaRWrY7Hk2fPvnr33W8Evi9F8aO//MuL/sV3v/vte/fv7ezu1mo1qeV5/0Jro7S6lCnaTwfbfZ82CGgEFYL2XAcAQEAosQB3y6ZDEGmoIQCc8u2tjXa7DSG0iataA2iQ7wfNZrtSqTiOgxAURU4o7dZWCSZLSSKAwJiiLJVQGJMgrGBC0rwAALmux7nDKEUIJ0myyItZNLfPTa3ehBgps3SaCiFLpZDSCEDKqJEmL/IszRUwYVAHGCuj0iKHGNmEbE2VKmElaOZpgbFcJMUsXtSp21nt1kQ4m0yj2WI0HJ2fjTBwK14jiYqTV0ecIs9xA9er+ExrnGayKFIhqNZUlgRjigldTBZlXLqIt2sNBk3v5Cioe2VhXh2cxlnMPOZV92p1il1+MT7LylQa6QQMM4iYSRdZvJgXIh2Mh7NRjkTOWIVhJylklOi00EVJLy7iTz55GobBSre7vb0VRQsA+L2H1Xazy7BzfHxGPQKIjrNkPIsdr/r7f/DDw6Ojf//Xf+M79W63+879tt16ZolEAHleaBQe9IfHx0/2X7zc3dkls3hcrfuNpk8QZoyFgR9WAs9xhJBlVpSlLIWqBPTGjdvnvcj3q3ffuAMMRcj5yd9+fOdOevPW7TAIMJJGJZQaTBREwEcQICiNgsjJsnQ8mY5Go8Vi4bv+k8dPP/j5B6cnF0aaRr1xa++BEuTifL6xtlWthnmRalRKnXONslk0HcZJGidpHi3kwcEhRHhvD7Dbbb9TQRDdu/W123tvGaWUypXJKCogzg1M5vPzuYAUZKqERutaPXAKQ5hELJxnfqY4ZS1pnCSD00/jdJYCAiYDkcyw764CWEJkOg0P67rOvWh8ICnwq340TAFQrsOkKCfjYb9/nhZJpRa+fPFiNB7P51GWFjbDocgzqAHGrCjUZLqQBRhPojyTFY9GUSGNunn/5u0H9xQRw3kvlQnUpu63XN8TpTk/PDh60VOZdInLoK8yrEtVpGmaJ7LQSqhSloTgrEwR8wilHHDKeVCtBGEIMYjieZIs8jIrRD6fz/M8T7NsOp95U8/zPK0Mxcz3KxvrW7du3VRGnZ2dPX/xfD6JMEJbm2vf/OY3vvWNb3a7KyLP0zg5fHV4enJ69Oqo37tQUmGM5/O5MSYMgzAMK5XAdV1tTF4sE5qq3EWUGAOkUjaAiTFOEMYIAmOsjBQDQgnUzJouETDI8wKEIUJQqqKUeVGkUsGi0Mmi1NqUUlPGXZ8RQtIs19pUwhBhDA2USljMP0RQaSWFNsakyWKxiDzPxRhBowAACBkidKkBpVgpJURZitIohRChjGMNCLbzPwUh9HzPcRxKcSmWLE6r2aeELiUNECCENNCYYGwQZ6xarRKMOCPj8bjf74/HExuOCyHsdruUkoP9lz/74Ofn52dhpfK1d97Z3d0r8nw6nR4fH/3kJz9tt9pvvvXmq1evDo+OOHe//Z3vfvOb3zQGCimFVNrqviitVqtRFI2n0yiOZ/MIANDv94uicF13OBqPxmPHc3f39hrNJkQ4TVOlJOO8EPLk9Gw4Hs+ieJGkk9nkxf7Lf/OjHx2fHN+9e3d3d69OyGw2L4oCACCUQti2ItYaY2w9Ya//S8u4xngZ/gUAImTJG4AQzmazPM8BAItkkWUFZ7AoZDRPCKEYIdd1EUJSiDRJl0GZGBtDMEGMMYSQhVcaA/I8932fUColTJJEKRWGIYTIaAAhKopClKpS8Y0xi0U6n88xRn4QMMYMsAJicy1/Br4mPVidNsbgMgT6ehbNdTDRb6ZA/EZK3VIUDy+3FbbxuCZKuap+ruRWfz9CBy6rDAS0ZUjYpAWtgPoVM40twpQSRmKgEIScUcYogMjhzIJQ4TI0AwpRGAQgApRSgrDSyqK/sjwnBGGEXMdRUghRLpNPESIEQQiyLIvj+KJ/cXh4cHJyMjjvT8eTUpTpIp0Mh5jgnZWV9/6T927s7bRaTQygw52K7zucibKc9MeLxaIocghBhdCwu3Gjs7aystJqt45PThdpClNZDTl2PV7Ra36NERJ43mQ4SmRcC6oEEpOUvkbICcI2bTWbjLG8LDXmUIK4P8ryLJ/PJ+OhUopQqmcLrM12vS0WmRQwqDbgItNRXGo1GAwJhDvdbr0aBr4HDDjvX1wMh4OLPvOCerNNKL2xvVGr1RyCJ4P+4w8+CYKg02lLKZuNZqfTaXPfcdxOs3361YvD3tPjL54FQUAJyfLMcVzGWJ5lg8FgMBx6nssos0lBjPPj/VfT6TSOYxubTRkN/KDVatVqtTiOZ7PZZDohhGilsyzrdDqNRsP3/cFgYM39UgmtlRCiUgmeP3tKKU3S9PSiDy+zShlnlDGMsecHYa2+vr6xurZ2azZ7+fLlYDjMstwuHDDGvu8LIaNobgxACM3m897FxdNnT1dW1lZWV1dWVtqdbqvVrtfrpCjyvCjLshRSSimVgjY1BeNlV26d0FbICoGSCiMEGYcIO44bVqtS6TiOGOdlIS75xZd0+at8eLhs6q+M3f8Q0OI6ke9KrGXfkuswq0t+u7mWb/uadmWBY7/JR/5NyNgykPeay0trY2coS4ETtPk2RkqR58Iyi40xURRpbRr1psGmKIpKpSKljOPYGOB5Xq1WixdpXhSEONoYpRSlDjEW/mHB9wYuQzyWeSda6SzNoygqs1yoMi9zbaRW2kilgJZLjCEpi1IpDSHCCBOMCaWYULgcfUBjlDZAa2DDChUAxgCCSbVWz7JMCFEIQR0eVmuj4eTV0fG/+osfcUpu3rr5/g9+8Ozp0+Oj408/fdRoNB4+ePNicHF4dPzZp4+evXh+797dNx++fXp2/sVXX37y8Sd5ka+vr+/dvF0NQ2voMMYIqQqxODnrff7ll/M4arXbiyT1vMBx3Va7PZvN+4Oh53vVWs11Pc/znj5/8Wd//uefff7l7du37t2/F8fJaDRdX99cX98Iw1pRlMaAoFIZj6fLBEl0nQcHLVBdAQ0BsLb6ZVOJ8GsW8/LhXWJMIMJFKUQpMCHc9RllUmmpFHNcyl3uedxxtNFKGQFhJoVWularUcqM0bDIMUKu50XRvFhEECKHUYSgBehhhLXRWquyLIAVY3NWKFkqefnA/f98vVeTZOl95vf640/a8q672nfP9HhgYAjDAZcASCwVG6GlqNUGpQt9AG7oRtInUIR0KUVoQwoFN5YKLSlSsYslCCwNMAQGZmxP+66u7jKZVVnpzfGv1cXJqqmZAXmiL6qjurMyK/Oc8zfP8/wM51xzgUGZA6mNNjkvhNYKAUiJQeXsDCBUzrYQpcyxXdf1EeR5xuNZYluQYsfClm97ruW6FlcIZ4kenAxHvfee7ewhAYjGNrICO6DI5I6d55lSSCqsiRXYIYB0qbnoOvZJkWZ5RChYWq71RieFKZzAyotZpsB0Fgynk+F0rKASWnLDNZQaKaV5+3g/SsYAKM716sryzUtfvP/x0199/F63d5LEhWWj2STd3Fz9ja/8Ji8yrfRskrcOO1qDixe342k2Gff6vVESpRAi2/KvXb35ta99nVK6sb+HCXFdJ/D9MKikaSaFdG13PBqfjLqd45PeSW88HImssC2HhBXXtW0hhCiKJIuzLIYQ+L4XOC6uEK3AoDfq8iEE9le/+lXOzfPnrf29/U5nmKR5s7G4vLwSBv7yYnVxMciLJMvTNEuFFAXnOS+YzYSQnePBLJpRC7xy+zYAZnFxc3+/F00jreidjx7ksb525frf/PUv+r0BALJkQgiVQSQQVRDpQqRJMkvSBBO6tzM83J1cuXz98sWr1Urdp7bQXKHCAE6p1DrhfNoMgmawrpYTy5KWZSwH5/lQiNSywYULAbVWNXCPTuLHOx1MC9sBAIP24cHzXXr95tZkOo7imWeF00kqCq2lwYC4lmtcZANpFFBSzrI0TmLmsDzN3v3lr7gQWV4AYGzb8T0PQaylVoWQUg9G4+NWd6HRvHL1wub6Vp6n49ngwf19SA1xcFyMg7q3fmFDJaSQjFl20t+fnSgifZeGFnFGkzjjKS7GecKVUBBgZlENSZzPbJ8RTDKRFZoLzfMiiZNoPB1jDKWWnOejyTDnqWM5QAOe8zwrqpVao95s1Bccx5GFjuNo2B31OyOec9fxAy8o8mIwGGFIjFTdzsnPfvpTrbRruyUWUCkNAXJdV2mAMVEKzOFNUFNCMaGYEKlMmvE4SaWSGAGLEcdiCBlRFIJzow3DDAECDZLcSGGAQY3FxSAILYshibUxueFAE6OJlAhTYvmW73uj0Wh/Z+fe3XtSysWFhfFonERRUeSWZTuOzZg1mUyiKGLM1loKKRHGWhulZa3euHrl0ptfegMabqBSSgsppZAGAIKx49jGQAwJRlgpiQmxbZsxRgnCuEwARmXUfdmuaAMMNABChimhuCQblrfYfn/w9ttv84JjBJVSBkAuVLfbX2g2ti9emk6mO/zp6vLKa6+9vrCwkGUZQmg6mwkh+8Ph8729X/7yV8PRsN5s7B8cEkqlUsvLy5VqtSgKIQQA0PX88WTaHwwPDlvHnWOCMSEEQHjS7fp+sLq2tryy0lxcLBtIH2Ot9Xvvf/Dx3TsA6kePd6RSrXb7yc6TOIk+vnu31W4fttp/9Ed/hDGO4sSjtLzEF4XQypS9SlnQn/K8VZnkBqE5w5xhjG3bZswSQrTbRwhBQki73S7V/DiklmU1m47WprzBl2BQIcQnE014VkPMfxA6lyBcJt6Uf8UIG1gKvHT5OIQw3/e5KMxZCq8x8xntuUQgcK57Od9vnLlCP8+hQ582qf+DTBU4X7mcp0POHVbnuC6fj5r4tY+MMQYAGqjNaQDAp/79aWSTkZyieYmmlDofO0EIAkYrKRFCUktZss8JsSwGoDFGSSm1VBAbSimiDGNk20wKkefZZJL0+72Tk0632z0+Pmq1D5NZVMSZznKGiWs7N9a3bl6/fuP6jbXV1SxNWvefdI6PoYG1WpWSuYssjmOtdFgJ8zxL00xp9Zw9ppRmRWG7Tr3eSLujKIrarTbQhiLkWFaRZRCAlaVlhFCeZoNBL4ljpVS9XocITqMIE0wYIZQCALIsPT46ElwwSpaWlhzXAwhHUaIUYMxK0ixL0zxLS1JTvVatVkPbtuI4jtIkSpKkKIQBkLKFpWXf9yGAiKtkNDnYeerY9iAMlVKu6/q+L6SwbbtSqe7tPO33e0KISqViWVaSpJRRizGE8WQ8HgyGCCPLsmzX1dAAjI4OW1IKzkV52kIA/CDoHndsyxqNx1JKjJBUinOeZ9mw1/c8j2Acx3GSpgSXHCVtIOS8mMUzpXRe5LMktS2LEgogBGlSmnQJtRy31+t1K7VaUAmvXbu2vrExGo37/X4URVwKxhilFCNaRmsUgo/Go9F41DnpBs+eVavV1bX1jY3Nzc3NsFK1bBtjbNsWLKcGCCklpRRnEScEo3moFDBGmzLipCQmBUGglCobXSnFaet+2mbMARO/JoXvvMPk/Bl3Gi0FP5NJ9fk9yXkD/fkRwNm3PoFKnRtMwE/nH58/JT8JpTDwLAIenKb5lcN9y7IopbwoysRnKeXR0dHe3t716zfq9XoQBN1eL8szy7K0UnOmjdYIAUKIMWeRzeUVFYBP73+KIp/NZgWhGihtFMIanoZOl+JSYM4FoIE5ZesUlwVPV09AaaM0UBpoDbVGUgMuhOW41ZqDmZVzyTmntuMFISIUYBxUqi/cfmk8me0dHPYGg5yLoFo1GHW6Peq4l69eUwb9mz/5k1arddLtjkfjIAhs2202FwEwSZqFYZjneb/fe/Dg4dHR0erq+mQSRXE0Hk9WVtbCsDKbzQhltgNc1/OD0LLsg4P9+w8ePn26K7VxfW/70iWpVZbn+4etazeuNxcWT05OECKW5SBM4GmqWBkGUyIMSlHfaeKhNroMG4CoZEEprZWGABhtlNJKKamklBoibDmUMIoR1gAoCCFlXliRWk+TFBYcIIIIY7aVCB5N40FcuK7juU7BcyWE7g+lEBhBz3VsbCOMRZoWWmGIGCO2zTzbzrPMAG2MIhgbeIbDBrwoZMGhNnPDrZRcCAkNRFgKoYDWxliUEEKgAVLNLyN5nmud7e/tYyKMXopnxHWYazm+6wcb9SuXbp0cj5882rt7914yiRkiD+48oIhnyXBxucpskhc5JY5jV+rhgoNdQ/GLL958eP/+s+dPhMoNlMxCGY+jfFYYC2JFGE6zqVK5ZUE3rM6SWTaJMh7PkulkNjxs7wMkl1eaYRB4jhNFUymFZVnVSi1LudJq2B8vLy036ssnx0d5mhggtSQYEaQtnvMsUVpiYAjQSEkzncQH+22t1XQ2CcNKv9/rHHcYteI4UVKFfsVizLbdK1euaqmPDtuBH1DGCEJmMhunUey6rud6ju2sra9d2LoANIymSa876PdH4+Hs7t0nv/nNf4IQe/f9j06OB2kqXDd80N351S8/hMgsLdbW1xcdhzKLUYo/vHO3c9IlDFFGlNLjUW7bdHG5ZtPg+vVrt2+/kcbqyZOdTvtkMvzw8KA3HMYffnDvcL9l23Q2jaMoQRgEgVVvBiurC8oUo3GfWdT3A5VlbTQQyd7JfrS6srG2urG2usYwECLVeW4MocbyKGHMQCQBLCAUCGoCHZHJ5/tPDDJr601qO5YPckWswOfSsz27vqAwGdv2ColFGkWtZ93puJj0ucwpz9AsFQxamNEiyw2EFBPf8yGGSshBfwAgQghTyhDARkPLcdzQcZjDCEuipLXXqtYWFlfWKrWmHo/ybv/xowNAYH2hwRxKkTU61oAIagHPY65ZXq+zwipUoYuo4FEhtFBU8rQwABLKqBNIo6Npiizkm0AYKfNiGk3zPI3iKC/yhaUGRjDLUyEERth1/UpQcW1Pa+M6XiWsUMSGw+HJ8V6WJoP+SGRKCWOHztLiiucG4/Hk8YPHSsjJaPTBBx+ur65du3qDNaiSmnMxnaZ5zoVU02lEmWe7PrYwoYxR20CY5WI0mna7/V53iBmFCEIgfdemBEpRpEksOXeYAwHSCigOBNcQ4Fsv3qaEWZYNEUGQQkAJcRjzmeUDDCRQGpPjXu+X77774YfvW4Rev3r13t27J50jJUWz0ahUKoSy4XA0nkaEMICQMiDJcoAws52FxUVoe69/1QLEAqbQRpcBHwaA0uNeangwxFKKsgeglFKC6Dwsce43xYieotY0xAiiuTu5HJQ6tlUOthcXFxcWGicnx4eHhwDCJM1uLi5999vfjuMpAKBWrS0trwipBBcn3e7RcefGrZuu51uWNRyPDw5btVo1KwrX97/69XpYrVmWBRCill0ODwljfhgGlYo6Ou6cnKyvrxJmKWM2trZeff2Nl199DWOSxHHgh6VQO8vyNMmUMgcHh/1e9+GD+7NZBADEiEwm0+5JD2PCKIUABUEAIRRcCKFhmQuE9FklUKZJnonBSibxGS2BUgYAHA4HW1tbjUa93W6XHoaymrGYmySpVKooCq01Y8y27Xmuf+n3VTpJEikFY0RKXXYpSqki1wZIx3Fc1y0XL1qZk5Pu3t5h6/CoVqtdunTp9u3bmCAhOBcCQv0pfvxp93IWH6z0aXj/Gdv709PWs67jUxi1T29dPlPclA+jjS6zvQCYx+2c+vbNZ+wvc2gbmKfilF8ACBEECFEIYZkjocxnkQanorISSQFLF2ue52XcDyHEtm0piZBQS0U9apRWQmqlFQQIQ4IxLNF2CBCMKaUIIWN0kiRHR+1267DX63U6x53O8Ww2m04ns9nUIcxB2CPswsraxurq0vKSazvpYPj+02f9fr/f603GE1FwhKA2phKG6+vrURwprWvV6mw6m0wneV4kaSqEWFxeatTrYSXM83wynfS6PS0VNIZgSBC2mFUJAgihFDJN4zzPuBBznh0mGEODQLkiAMbwojBCYQCioz6lDEAolOZcFAV3XA9AMJtNCSUYw9HxsVBCagkgJIxgiwmtudFC6c5xSxsjC8EUsgyxKeVSD5PcGN2XSkkJEECfjPMhMrqYJTlIkiQuP59lMRpYNkLIGFDEiULAIGDgXMthM2ZTVpa8RZblSVrC9bRWgnOgtee4WsgkiiCAmOBqGBJMDDDaKKGVRgBiAIFhttWwGKUMIwJQCX0yAJbkb9kfDKbRzHbder3uB8H29naz2RyPx/3hIEmSggsECYSmhNthDIwxQsjxeDwaj0+6vd1nzxcWmtuXLq9vbFQrFcf1PM8tm20pVV7kUpYuZ2VbjOCzX0iJvjOSizIRq4y+LRFb5xVXpyfjaS1tPnVCfabDL7cc5Vjk00RI+A+h7j+/Bf3Mt+bb1E+zXM46ok91LJ9rY053lfPF8ikxE5WbZMdxdnd39/f2X375lQcPHvzt3/5tFMWvvPLKlSuXf/ijH7WP2hcvXrxy9frK6hoA0BhkIABl+BgX86R1KcvYvVLuOoduKcWLQkuFMYQYlKpRACGEGKryOX8qKu0sjfms0zu9CkGjodHIaKgNkhoKLhEmLiLVevP58+fvvPNO4Pvj6SysVOI4iZJsMo33D1v7rfa1q1eJZXNlhDJcaqn0wtJKUeQHrXbnpBtHEWMWJhRh4jieEHy+CaCGEOvo6CTP+Qsv3t7bb3Euy5x8AHGWFbbtBkGV8wJChDDudvvdbi8v+GQ6PWi1Pvjgo2k0oxYtOOdSGQAARJRZrucRyhAuIEJmHnYyhyzCEjoK5rHsRmuIEQIQQQTm5ti5PLjMdxNCxklSrTeCIBBKzuJkPB4fdTrKmMZ4GsWRVNr2fA0JoMzzg6Lgs+m02+0aJR2bGaN5niWzWa1WXVpc2NxY29pYr1UqxGI8z4UUJd6MMawkllohaAAEWZbt7+/ncSryQnFhpIQGOJZtgBFKcSUBQcRiaZErYChjK6urzWbTZkwpJYQst57GiHL5FkdplihTCxcbS0pgi3oXty4abh3QThZlRZKrQg+6o93HzzHiCwsBpjBOEtcJG7XVC5umXpMIsMlkzGUOkM6K2TQaKCQdj2rK4jyCFABIuUgJNQyjKB53To67w26tUUVAZ2kcRxPXY/VqKAqYJXFneiSFqFYqtmVF0+Sk27t396Ex8MrlSyfHA8Gl63qhvyC4fPTgOQSYUXt1eWu/2oHgYNgf3fno4/bhsee7XBbjyZBZ1LZsrXW73e73BvVafXN9c311o1FrnIQdQmizuRBWqqTX61OKl5YXL21fWlpckkJVwoplOVmSTWdR56TX6w/H40gU+id//zMASb8/dD1/fXN5++LlXm/YOmjNoklWpM/22pcubV28dPGFF26d9JJ+P9ZKFJnR2lBGmG1JAe7f34lmxfbF7WZzVQksMnN8dLK7u1/ksl5vvPzaSzyXe7uH8UxTxHy32qw1K34ljidFMipSaRFc31xhODxujf7mB79aX998+aWXv/61r68uL7vOgpQ5ggITDY1QOVeaAwgoRYxaSNJht/ujv3ziV+mtV7ZffGVlca164Urt8Oggl5kX2gBB16O2Pd1aD20Enz9+7+iQR2MLKlcLPZ1mgW0bIePpjFBmOXYYhkIpZRTCUCgllIIASqEzU4hC4ypt1kLf8Xw3hIbWag1E2DRODg7bu88OBIdLjaWtta1ZEg+OZ08fP9m8sFmtVROUq9yxZY3n02w0nQ6n+TRDABqiOOcQIQ2kga7Qpj8ZxSL3PN+1XV7wLE2LIgPAUEYRxvOodUq1lkqpIudZkmNMxoNpFhfDweD4uNPrDQhBeV5AgTVXGLBKWHMdL4my9959P4kTURRZxmez5Pi4wzBBEEmpe/3hcDSGCFlWFlQFs2zKLIRoySOTUqVZ0e+N9563wlpNQ5MmE4sh28KORUWRKcEpoVJIUWigUZ4JrdDaxsbS4pIxsohbCQAAIABJREFUABhoDDIaAkARZBgxrnmhJJUyLfI4jQ3QhEJGIYIi8K3lxfX1tbVKGOac+57t9IdJznOhlTK2H9QXlzcvXJJKY68yyxQ2kGDymaEaQsiY+cK4VA3BksmHMaUl1BGbckOLsC637Ka8hxhjDMFEQy2EsG17ZXnp+vXrtmUryT/44D3f9x3HWV5Z3t6+dO3ajeXlxSDwtdZZnqV5ATH+8KOPf/L227//B3/QaDROul1EqNBmGiebF7YvXb12/dYtCGCWpgATygjBWAhRazRffPkVv1IJKj/+d//uT3vDEaNMA7K4vLp1cbtSa0xGo+k0qtfrhBBK2aXtK2trjxHCS0tN13GUkowJYzRjlu8Hi4vLWhls02q1VlrVE55SyixLA5DMrRcAAAPn7IbTIgSh8jdEjNFZlmGMHcctA17K+syyrDJmNM9zXqgkSdMkEUJgjB3HmYMLpDx7I0p4JUIIAHUWTVoUfBaNjTGMMc/zIETTSfSzn/3sJz/++zt37t2+ffu73/3uq6++nGZCSskY00YaqTHG6Ky4PxcZDIEuveCfr2zOCqbzn4ozOuQ/sl2Bc/e9LvOLShKLAefalXMgz89nFqGSfQGhAaiM3prj/MqpqNHGwDkHpfy2UgQAgjEh5dwXFkVeKiQopZZta82iWBZSAmEQgbZtnWO9mDJ2r4w4NsYMh8N+/6TVaj18cH9392kcx1KKMiWKcwEMZISuNBdubF68euFC1fcH/cGdd999trtrWTYlBCMMhEBaGwUAMMksbu0dZjzTxkxH05JWjgnxHE9bWgvV63Tbh4daaQgBQwhbFBigtWCUIQiHwyEwAGNs2SywqBByOpsYCOqVqlJCGQ0RKopCK+XaLrMRkqZIUwMloxQoSbQhEFOtCSVetcocmzIKMZpEs1kau54DMBRAQykxNB7Bc9154FGNbWiFjl8OMs9vuoQQcRwzSjEmEJXMGRxWwvLNLVeL5WgjL4pJNFXAIEKYY2OMSxRIuafVWud5zovCrdWElNFsVkqMGC0DzWFJjy1HI0IKoTgkWCGgjJJCIIQoYxgRhDEmROtScY/KxHLbcbjg0yja29vz/GBjY2NpaWltfW00Hnc6nePjk25/AGEptsQI4dLzURIS4ySJ4qR9fNTpdtfW1jY2NlZWVhcWF4MgsCyLMYoQKApeFFxKLiDAFtOgtA6AEoMrlUIQWZZl27bnebVarcymP6VpgTmy5ZP82tPAZHgWtgvO01o/c96dD4T8PHTlDKJyfmlzvuU4v5YpByjlUTYGZwuccz+uJCHC8/teU9rgpCxfRAkSAcb4ntftdu8/eLC2tn5wcPDuu++WdprFxYUf//jH773/3vb29h/+1//NxuYW5wrMqYLztXD5NE5N/yXLtRyRYAhRuRnGpJSomVIGV4YxSiElllLKUhZLCEGIll6+U+npPELNAGQM1gZpg7VBABJqYWVALpTjBXGafXjnY6UUAHBhac3AblaIx09391tHsyi13YAyl0s9mswe7+z+5KfvVKvVra2tWy++pAHi/DCJYy5mk+lMKk2YRZmdphmhpFKr266nDbBsx/dDzov28QmXulqpup4bBAFEBGI8HE8mzw92n+3N4qTWbFBmTWfR/YePmGXfuHnrhRdfcl1/PJliTC1mY8IwphBhCMsk5lMJWIlyLGeEZi7DRQYYADFE8LOGJ2QAFFrHacaFNAgVuYyzbDSb7e7t9YdDA3GWpq4fXLl+YxJn4zgBENVr9SDwu6PRcNCLp1NKcJ4mw143DIOtjfVXXr7tOHYY+q7nYgjzLFNlqImSBpoyu9hAGEXRw4ePOoetaDyFpszYQ4zQMjkPEYwYRZTMkkhDGFRCgLDrehZl8LQeKenFCEKldJpmnscARFJppXUcJ093np60x/E0BhKIXBaZ2Fi9srW+HLrOqD+Jk2kURQjants/fj5rNJcJtY6ODg9bLS5F6/jQr1tBzQtqrk+tUHr9UW88GXSHHa8SYIv1h4MnO4/ax63bL7/oB+7SQjNJx8zCgefNeJ7yQuXJeDiLp7ljOxhinvEH9x7G02R4Mi2KnBIaBhXP9TmXx0fdwA+XloK1lY2VpUPf8Uf9kSw0NBCC+ng6erzz6M0vvXnx4kXHdnq9fhwly8vLYRgWRfHw4cPj4w6zbK0B55IQ6ly/vv2VL3252Whmafrzd37x7rvvJ0mysrharzXX1tayjPth1Xcrk2ncPRl2+92tze16o1JvVAjDAKp2W43HPM+T0WQaJzmz/es3r8dZ8tFHH1NKLEYZI1rDKMom41n3ZPjwwdMbN2426/WXXnnd93fHo3HO+er6Wq1av3f3IbWcZmPFtu2NrbW19YWDw6eto/ZJdxBWPMsuer3R82ftXm+8v9fZfdba32s9fbr39a/8xle+8uWlpUUAZBxPKHYgVBBJCBEygKcgj/14WhmcNO/f33v0eKCUffXWWrW+kNbjSdwt+MhAqQFBaHZx9cbWWm150dl5ONl9OtpcW6qEto2sYpan02Q2iTnX1LIWlmvrG5thNZzFszhN0izN8hw71LLsPMlHw4niunfSzdLcsWxz6apjO4Tg8Wx62D7Ks2wyiY9a3TTnOZdSG2YCkDme6x21+8ft9njYN0JArRDQACEhcyE4wMggoIwSRkdFNkljOOgzjMuwR4oxY1QD3ekcG6OUFhhhrVWW553jvh8E2xe3kijVUg36g+FwGs0S12Va6yznxphxf/rxh3ff/cX7RVEUWUEJRhAWhex0etNx5NpONJt1uz2EGWUWwaxUx1JmI0S0MUoqypjtUj8UYaNZT+TC4pLRYjikRR4BaFzPBS6TouB5hjFxbIyRNRlH8SwlBGCKEAZKQ2OA0loroBUQQkKKbNvyA7fZqC0tNXYey077IJ10p+PR0kLzzTdevHzpUhCEk/Hkzt37k1F/lMdprgBmzdWN7ctXL11/oT+auJUmZA6UOUTnaLzzOk5rbRDABp6D+8JPuCUYYyl12a4AoEuoXpmQiymDEAohSt+eYzvXrl97tvvsww/v7O0dag02NjZt2z04bP3Zn//573z3u9euXuW8EIJjgpuNph9WDUA553cfPHjn5+8oCLevXPE8pzca/eJX766sr25sbDXqddvzjAFKKoWAwdgNwm+89a0kz//i3//7KEt1nGgFx9NZlMSCCykVF2I8mS4uLNQbjZ2dp1wUG+srX/jiFxv1xmQyevR4p9PpRFF89er1V197jTKLEBoEYZqmecGVAn7gaY0AGJ3tH9T80ErP6/IyVt9xHClllmWEENd1a7XaeDweDPqnTBgCABBcCFFwLgwA9BRnVuY8lhUtJZRQHIahZTlSagiR0SbP80ajIaXY29u7f/8+Quj3f//3EcTdbvedd35+7/69KIqm02m/32+1DsMw9H0fExLFU86Lz5PmADjTLp+KwT4txTpvKTlPXPmMVfczI9t5DticYAK1VuAcP1Kfw1Geqc7OCAbzPhnN662yHxSclzROBbgE3EAFIAQGldGgUAGgFCWQUHr6kFpKCSA+1Z7p03mw4rygkBBGEMJlmVWWyAjBaDabTCbD4eDJk8d7z5/1B4PuSWcyHhOCXdd1XYcLTim1GFtfXLq1fenLL7087vUePX745OEjLkRjoeG7AaXUGDPo9wESBFPP8xHGBeeL9RVKWcEFxgiVzgeCtTEnnQ5X0rIsMq8XS9QBAka5nscYLfKCMcYYi+OZAQBTYld9KRVEaGN1o1qrYkrH4/Gg1+93elIqZlCSc9eybdtzgC53TVmeIQirtTpzbcIowKjSqHMt4yxVUAOMpNFcC6FkfaGBEVJSV/yaZ/lalCBULUQZAmGEkFJKux5mWV6GiRNCbMephCGESEqZJDFC2LIsQkiW53jiaABsyworlVI3W5rKLMsqhVKcF77vG2P8ICjPgqIoPM+zLAYA5JxrrRzHVVpyySGjBhpplOAcAsBsS8oyZt0qr1EIY6W0lEoBwxCsESJ8XynV7XbTNA2CwA+Dixe3FxaWH+/sRFEshNTaSKXKuQDG2LJtTKjSOsvS/f39o6Ojw8PD5ZWV1dXV1dW1tbXVpaXlMAy11lmWCiHLT7KUEgLAKNVGaVVmzcFy1+T7frVaJZTOSRQQzpttcLpGhOW5cmbr+hRV8EweNhehAnB+E/J5OuRpN4I/iZo9R5b8tazJ8sFLb0/ZrpT2wvN9UBlHPt+XAlPy5sttPACAUkIpllIiCJVS6+vreV5obQaDQbvdRgjXarXLly91uyftdjuO4+l0SghJkgwiTAhGEBJCKKOEYAAM58JxLDRf9ZjShHkala7LnPb57wdoo4EUShQSQyGl1BpgRCi1CGEYYTOHJ50DzZcYT4ONwVojpaHSOgyCSr2uAAqqjRu3bn/wwQfMYq+89kaSRHEcf/Dhx5NZ7IXVjMu04FIDxwttN1AGdnoDDbEXVNtHJ7M4bdQXCMZ+UAUIp3kxjSKKqeO62oDJdFae7JPpLI6jv/vJ2xZllWr10pVLL9x84erVq5Vq+N577//gP/7VztMdCNGrr762vLoCIe53+2GtGobhdDaL4rS5gL3Az7nMc6601nq+RDGfTJq0AaB8aQAAqOcr6HIphQACBpYrMogwRAogBBGxHZdaFkTIQGB5bnNp2T1soVlUcKERAgRDQkaT0XG361fCixc3b928efnS1ng0Ggz7yWx21DqcTYaO51BGkjROs6QQ3LVsTAnVVGtlINQQAYSMARpAx3Vt2+ZFkcRJNJtRQsuOJSfYth3X98J6lTk2QIhYTEMQVMJarRZWQs/zOMoJJcAYXvDZdPizd3pLq7XLV9YvX9mC2IxGI2gIRfZskiHtVBu1eqPp+cdRPLZtxw+CerVSqfh5Vp9FUZ4KJWk0zUbDPW2MH9oIk1yI53t7yDaLq81VvLSw0thY28hldtzr7DzbvXTtysXL27V6rRBFlmdaGimVTa1apUkIQIBUq1VVJA8e7ALJMLYFzyFQjkMYocetk8NnXURAGPoriysI0Wq1dvHC5Xq96ft+UQiCcLUSZklKMfJcpyRvMkpPTjpSytAPEELr6+sXti5QQuNZ0jnp9gfDNM9Go5Hv+WRjfeXwoL23+ydKaSkULziltBJW6/Xm5sZWs7GwvLo2ncwmk2hlDbqet7ff1oa3jnf/6q9/gBGybCvPcovZjuPu7e/Nomg0m26sr1+5enX32bMyu1wI6Xme7/tKyiLP4yQ5OjpKosh13N/53u9WqpX9588dx5mMp4Nxf21zY+Gl1aPW8fFJ5+GTO0k64SrXAPRGSZTLOE+zLOVchnWmTP742eMPPvrg+d7zWRL/7u9+1/fd8SRp1CqW42gtizyN4mg4GjYW6l/50m8H4coPf/T9v3v7b/7X/+Wv3/r2F/7wv/2dum8xFibFUaf3bDru5unAd/Ha2va/+MPfqlY//mv7/qULqxSEk678+d/dHw5mvm2LouC5nI6ixQVpUXex4fluGmexkGpOBFLYc93lpWVKafeke9RuH+wdKGlsh/BC8lxaBPMczqQWQrt+ZWFhedKLDp5+MBlNPMd2GHWAU0glOXccBoCWvADQAAA1UFIrAxG1bagUMAZqXalXPM/leZFlaRTHkkvLol7FsRnjhZAirVUrC81mNayOhuP+YMBzzjBdWmg6tiOkTNOsJLMOugNiMaV0EqeUktD3L25dzLNsNp1laSa4pNQKwxoilEs1mUVkMErSLKAWs2xMGaaUK6PUlFCrWl/w/BAYCaDs9XMhkkIUBY+S2WTa76+srm5tbftupXPcbUnOHEwohEhhAggllm07ruO6rm3bUTZLk9j1Sb0WXL9+eW/n/kE65tnYZcazjMonWKUe9WHALm4uYQJmsbj/aPfBk2eGsLC5vJxlEDNIrKwQNiiD5T9lmFZKKgVwuUI+vflBAOdalE+sm6d3O4Og0UUhgTaYYoKwMkLkhVEGAKSUPjo6unfvrlLq1s2bv/Wtb+3u7k6n426/Ryxm+/6oPUnTmBBSqda+93u/99Krr965+/FoMl1eWfvGN9/q9wdvv/2Tg8P2k51nH3z00bVr1954443vfOc7CwtNwmiRcCGV1kYbIISO06xWq3iexyxrbXOz1mjGcUqZtbK6alsOY0xps7F54YtvfgkidPnSlVqtKpU86Q5a7fbFixe++Ztvffvb3/Z8dzKZ9gdDISXBOAgrlm0XQs9hI/C82aOcis4l7BgTjMsFCyDkzPfCpZS1Wi3PsySJPS8AEBljLMvyPM/zvLJKi+O4nCyeTj1pGIaOY8/VZRCU6vBZNHvvvfd++MMfIoTefPNNz/VbrcPRaLS4uHTzxouPHz/+i7/4i729vX/5L//Fiy/djuMYAGBZVpalJVDirPn8TGdyppE/88GfVT+f6UbOhrXnNWbldLZ075Q6E6WUgkqpeV01X0OdCyb6hLd9amspM4nO/hiIAEBCSa2VNlJDoZEESCNMPjMnLKfJQhZSCH3aFhJCOOdZmkmJESaOaxMbc1nkWaK1ZpQ6jmNRUhTFYDx++PDho0ePdnaeTCfjPM/KrmtxYaF8LVLKyWjqus7m1sZXv/IVBsGf/oe/wEq5lnXhxhWMkDZGS6OUMlovbKxqpdMslUITSjzfx4RkBU96g0qjUa1WC14UQkgptxs1wYs8S3zXVVKOx2PHdRizEDQlyFU7FEAkEcLY84NgcXnJdd00TY87ncXVFcdz4jTR3JIuTbHmcaZzZWlspIZZemn7IjC6c9x2PNf1PNvz/NCHhPTGYzcMQteZHh9pBNzAhQimRVpMxkFYIZSMp7OZyKac57lwXNd1XWjbAAIIIDI6YJbrunmeSyWBAWmWzooiisflR5Qy4rgWcNxCK44wVC4xBlMGGQYSQIAJYpARgyFA2EIOdW1MiNaaQcOYJYXgWYIlNwQSTAotpRCQEYggoAQTrIAp4wsBBFDrghcAQERIOd0vxVpSacqoOfWVMcYwJkmSTCYTA0Gt1lhaWv6n//T3Hj9+8sGHH3W7XUJIGIYYYw2AVNIArZRQSiolhRBHR0f9fv/Z7u7i4uL29vaVK1fW1tbCMGSUWpSVwwvFpTGGEKKU1gpgQsrhL4QQY2JZFphfUQmAyMwVj58kgp8nk566LHQ5tlDnECfnQgg/1a6cX0uezwf/h1RhZ2zc8pHnFjiMS8qHUuq0h0dzPBEwZ8+w3JQCoOXpUV4uiqIwxpQNzy9+8Yvvf/8/fu93vzedThljm5ubWpsf//jHAIDFxcU8zyFCc4FcCV1FkFJq2zaAUEp1JqY1xpRPsxwGnX8hUkoDVDllg59qqz5hQhkApAYIAVR6i8oFEcQGEgNx6YUyBiFMZnGa5pwyW2kYVGqOFzx7tvvhR3ff+tZbS4uL7eNukhVKG6H0JEo6vQEvii995Te++KUv//Ef/3GrdTiaTKI0o7Z97fr1x48fHxy28kI4jltvLLi2yyyWpEmW872D1t7hYa1Su/nCi1evXeMFb7db//bf/t9/8F/8we3bL6cZD8Pa62+8ce3mjcFg1Dnu3L1737adF269+PNf/rx70u31hs2F5e3LVx49fuI4zubm1v7eoZRTiA1CBM23dfO3SWlppNbzfDmspYQIzYPntP5kgXbavSoDuJRxkk5mkdBaA8hcZ+vS9tbWhShJ+oPhzrMn08m04rGXX7h6YXPRs4wuxPJCsLpU3Xn8ZNTDvmd999vfunb16mwyCcNAKZlmqSljEzCBhCFqQYOAltIYXWbjGUAosVzHZbZWSkkJIcSUWI7j+T6kJM5SiDGl2HYciKCUMstzqDXB2GYMAaSNqTUbkIKdvafTbLSyvLCyvHJx43LNb0STXAoFCKou1NyKx49kq91uLvk3bl28fHlTabWz83Q0nAFtrS5fzVIeRRE3OaYWl6o/HA/fHUyi0T/7579nebYCilLr8pWr29eu9YeD9mFnYXnx9Vfe+OY338KM/PKX7/z5//enw3FSr1csyvKkYCT49j/5rWF/dnR4cnjQmo5m+cxcvLVy4cJmo7Gw+3RvOpmlSZ5n00FveNTq3Lp1q16vP3n8+OiolcRRs1mrVivA8Dsf3aOMvfjCLYgg0DqaznzHQxAetVpFIaRQ1WpFcFHkBcZYSkV63dF0MiuyTEpJCGnU6lKp0Wj68OHjznE3CMIsywM/WF/f7HQ6QYX+8//yO+PxZDKdfeFL1zEhWunDw3YScSEzx3eUUU+fPu11u1KparWapqkQgjFWr9eXl5Y2NzcRhEVRVCvh8tLS+vq6MWoynWQiHU37jLJ/9p//Z7/42Qc/+vFfGQOFyIVKbY9YgBW8cBkwptjv9KtVi3kwzzLGHMehBln7R7v/6cd/9fqbL99cuLG0viIl743GR+3W4cF+5+hoOBz+9ne+88abb77xaqPICYBhq/MMmcrju6PFNU9rv3sU1xdWIA2H49bu04cnJydbazeu3ag2am8Ourr9PB6OhkWeA4MgsAgBSkte6KdPntuW96/+u3/V6/c+uvPhSa9Xb9TX1lafPn3aarXu3v0YAJPnOQCquVIjhMwmU20kgoAioESeZ7nvB0rkrcODy5euVcPabDQBUhtoIAAWYo6DbQvnPJdCE5sgxiBhBgCISVCt2Y7TqNcubm5sX9gKfO/Jo8d7e887J8ee5y4vL21tbKZxMhoO2+2273q+HxDCsiyPJhGlFoJAcpUb7nneYnN5YWGRORZX4qhzXOTFzavXG42G67p5nFBKKaFRFO8/35/t7E6jmFDLsm3PDxqNxeWVNYgJlyrNc2oAwsRyXMvOIM6E4rZNl9dWqaWlSILAiiOMkBAye+PLb3zja18/Oe7fvXM/jiPXo4QBAAzEEDNAJbJtalmUYFyvVwLDVJ5l8dSIzLVQo+YSTQe9k/b+4+P9h9nsmy++8CJjdjIZqCxZX1sDlHr1xqXrtxsrm06lMRynlmURywJF9An063MHxhhCSigB/+iBIMSIBA1fA53maXk3jaK5/opRq9lorq9vHBwcnJz0olni+W4cx/fu3et2e7dugZW1tSLLgdGUsJ/+7J0f/uhHSyvLB4etO3fuPH6yWxT54eHB6uratWvXv/jFNwCAYVghlAGICbXCCm23jx48ePjH/+aP799/sLC4uLa2KqV8+nQ3zTIAsQLAKCO4MjqP48QYvbS0/GU/2FjfmM2ier3x2uuv3r/3MI6T733vd7/4xTeXllbG45GSmjHH87DWRgiZZlmWZ7BkGmv0uTqghCfPxQylUqu8rRZFceHChZWVFc/znj7d2dl5IqVUymQZd11vjsWE5cQLlgNmIUSapVmerqyslG9BFEUIw/X19SiK9vf23nnnnX6/X61W33///b3n+x9/fI9SRjCZTqe3b9++evXqa6+9ZgBoHR7W6nXKMITk84mlv9Yi/4+/y+dju85/XT7JsuI5a1fOmpnzn67zA+Nf69c/k86XthwAoJHAGK2B0kgBoOeAb1gKSRDQZp7XhoCWSmldtmeUWrZtK6WyPDOaEcYoZdJIAIDtOK5tM8aMMa1W6+HDB++9997e3t5gMBBCBL5HKS2KgisFISCElNsAxphl257r+r6PtNIQEJsCRmKeM0oJJgoBgBAwKBUcQkg8J3Q8pfU0ilzi25XwUrMxGY/b/RPLsTGhgFgFLxQE2LGqSwucF4Nogj3Hch1tVJbPkySMkVpoiCAwwszGxeAEImSFbi+e8nE/ydKDg4PxcFR1Q6fh6kzlsxhixCjuTEcWQdR3Ul4YgWvhYgFAnueKkpkQIDG0UuVSzHKBCAKQetX6LEkhBI7nCQClgdixFMIZBowRIWTBc4RQIvUsFWWto7QiLnMqHqV0rmPUOlZqEo+FEI5lV1aaRZzKQkyz1GiNEGKuAwAojCqtDgjBTPJSi4UhAIw4lQAYIwEgFFvEpVpLqSAACMNMCoAMhIBYDGNkO065BC6rZIigBsBCGCEspeRC6NNhCiEUY5wXRRRHz54/S/L8rd/+bcLYaDwxxmRZJqWcRpE2mlLqeV6pzAwCijEpE8m73W6n02m1Wru7u5cvb29tXdjc3FpcWHRdR0pVygUpIcbI8ieWYuOzQ38iGf1sqN0/dJztb/8R4eWvP4sB+Pz/OG9uOd+xnDfMlKctPj0+Y1Q75zAzZ3Xv6f8t2eq6nFkwxrIs+w/f/z4v+Nra2vPnz588eaKUJJQorbMsM0qX8tdinrlWrpfgPM3y3JJWa11Gw8+1agBgiBFAWmkNNUEIIwopsWxj2TZjFkLloMQoJTAi5Sr7XCAhAoAAUAKmsAFQKsOLzPPcaq2OiYUwI9R+vrs36I+u3rjhOIFUAGJSqy8URbF/cDQazRwnqFYbH3304Q9+8JcffvjRyy+//N//D//jw4cPJuOR57i7z/Z6g5FluxDhKMo6nV6WZcPRaGdn1wD4yiuv1iq1RrOxtLz8/NmzOM48v+L5FYjIaNBfXVu/du3Gn/35/7vzdPfRo8cvvfyy5/sffHxXA7R9+dqVq9fXNjbDSg0AJITJuS6kFkoTWCr15suj03dYKaUUUAgigojWFEJwyoBR5TsFT9W40ui8yLOioLYVVCrMdjCjT58/S/PCrVTC5oLlB/1hb2WhFjhserL/dNYbNRqLiwvGgPEsioZHFlLXL1/QPONZfOXyxcD3CcZ5lut59jcohMq4BACAEsyAMUDzPGV4OhjTEGqt4ySO87Q/GQW1Sm2h6TJqOXZYrWCCOedGKoLmZlFldCGFE/ovv3795ddvBIGTZ0m7dfj0YNemJ5e2rt1+6ZXN1UtZJv7Pf/2vD1rPf/+/+oNvfvPNK1dWCx4LybcvX44jkcWaZzhJCy4ks8l+q6s+vHftxktrm804m/7N3/7k+z/8y+0rF27evrW+tc4ci+dqOJh0B+MkTZI0pTadzkYEOkt1y3GsUXe2vrpBkfPk/v1Kpbm0WJ+OhrZDANZpGlU/8E2RAAAgAElEQVQr4Ve//OXXXnnDaIgQ+eC9D5482en3+7/65c+VklmWeq4beu5+62hhof7lN1+zbTyaTKTkr7/+OqXszp2PLUoIoUaD/b2D46PO5sam0cBzHM/1m80mae2dGKMRhBgzAqgWUAmQZcV01JrVojKMFSFzdLyvjFIgbR+3Mca2CwAqpIq5KohdBIRg4MSzvBCZiHIFODBQyFzIwhjju16WRN0TdWFr03NsJfN33nl7Op1YFmOM5oUcDKKvfe0LN29ezuWMwxi70g8CKWGaiVzkXCqFwebFxupas9FsNBsNXsh79x72uqM4mkAPRXr44PlH//P/9j81G00MUBLH49Gkd9Jr1psXNi7evn1bA3TUPlpYWvjCF76wtLJ87+EdxPRKcyHwIKAV3/dn6WGctR1cpzaimB21jzxreaG5bBN2sr97dNgCUFEC06SwHEsbFsczyc3z3f3/43//v8KqDyCQXB4dtg/397M0LXju2lalEnJRaJlfvba9srxS5MW9jx8/ffQcWWWmDwSQWxYJK16ej5I41yYTUmIgKUZSFEYXCFoQAqv0iWZcc7l64WJtcVlBooG2bWo7dpzGzMLf+M2vu+/a/WF3bW3typXLFy5c+Onbf986ak8nE1EIxuzt7aXLly4nUfLzn/9CClWv1S9fvgoNnIwnl7evBtUwV4Vlu91uN46Tfn+YpSlP89IbLbhIk4wQAhEpGUmIWJiSNEsxs5SBp7cCYntuWJOF1rPZLJlMaaybzbBRX6vXnH73uN9loW8JkT3ZeRjP0pOTdu+kPZuOjNkIQjaNEghVpeoBKJJ0muUe4NwgXqt6E1CM+0dH+8/2nz1TBd9crTaXG0ZKIPPxoAMBYYRsrC9Vms2DdufocP/Fl1+vVQIBAAJaFvlk2A9I7jgGAJNlWRzHhFJCWRAEX/vaN164+eLK8so77/x0OOoXRZEXBWPE8/0iz9I0K8XflLKi4PMEJwiUUDwv7IDZth0EQalxQgjleTEYDEejkeM4lWr1yZMdZlnf/s7vrK6uaQM4l1wqAAxXmlDWaC5+4QtvLq2sxWn2fO9gNp1Sy7754kvf/MY33nrrm8YAIaQ2ikutAQ/DEGIap9lxtzeezqhlr6ytbWxsvPWt315oNh49evKn/8+fXb9+7QtvvHHt6g1mszzPojgllG1fuZpnhWVZBqJZnA5Hk9E0UgBiZs3iJMkKZWAaxZ7nLy6vnpx0srQQQmNEsEUAAISI8rZ6lutlNIQQB75X8GI0GlHKqtU6ACgMw3q9fvPmzWq1SggbDIZZliOPlsgRz/PKcLB5LooQs9mMMeoHXpZl/z9l79lrWXaeia28djz53JwqdnVii91kt8gmW6TBGUvWeEaQh/QABgz77xiG/8NggIEGhsYfbMPGQJQ0Q4pSkxQ7VVdVd4Wb08lhp5X9YZ1z6nY34bFv3Q9VdcNJ++z9Pu+TyrLEGIVhaIyez+d+XzufZ0KIJEm+853vvPPOd+/du/8Xf/HvTo7PwzD+0Y9+9N57721ubq5vrEVRUFZCyLKqCiEE4wwtoQVj3FlkDVBaUUqdg8sJBq4YnizL/MQgpfTz+oo28SyKX8eir34sqyEXaGXRBA6RtVZrpbX1qcQ+XOgbApWVamWpQAMYYQQAchBZCAz0V2JttAXAIoexQ9hPMwQ5i7TWVVl5cUtRFGsYp2lKcLuojJDSIsUDyjglhH7xxZMPP/zwyy+/HA4HSsnxaOCc6bRbRitnbJqkoiqVkh7VlGVpjPGlNZ21tZjTznoXI4gh0FJpBAACiFJnjNaWUoYRAhBKZywALAosBNJoDRzkjCEgtQZaQoAcdJBhDNBwPrHGpO2mAmAqCgCcgwBQbIGz1hnoU6+UU4IyCiAotaSMsiQMGumL08tZ5bb2WpvdrSRIB1f9fDrRotAhVVrm5bzb7aTNhuaoFKoEWjNqEXYQG4AUIQZxYBWAGgKIOcbYGQgVgBpAQDDA2CIogAUEYsQ8TNSrCRBh5YA2qrLaGzIghoAQbBHk1Do3LTJnDPCJRRgA4JSRvrUD0GVqNgSQYAiRcNYBZxmGABoEC7cgFSFbbscNcM46CDAlEAApJeEMOCCN9twfAsA6p6W0zvmsKn80aus7HiBjjBDprJtNp5iQVqfz5OmXlZRhFDLOfIa4F4ZBCI3Ri5Qq4AhBGFMpqtOjw/71+fHhi1fuP9jfP9je2e5015I0scbM53NMIGWsKguthD+djsejKAqkFItJ2hpjnNIOOAUhppwjTDHGbtHmt4qZXU1xzr8fV4HpK83kCkus9gIv6Uq38KisvvNrqev+Sx5jrEDRirdZhKdh7Odbn9ZlAfThB0opKUWSxP6t4Xlar1Xzv7bIi/l8tr+3PxqNr66u7969u7a21mjU253OyenJX/7lX05nsyzLIMQ+MFdJU0lVlGWaJkLI8XjiAapf3PjgTWOttZYSqrSqhEIUIujff56ZicqiEpUkhFkLhVCcca2tVIIQhpAFAGKMKYUOQmkswBhTzoOEB5QZRRg2wElt+sPh0xcv2hsb33rnnT//8z//+V//9cV17+3vfPd3v/vd4dHDsipnWQEgnsznBoCNrZ03tL11564BsNNdOzu9+Df/+t8+evxofW395OSis9aFhI3G808//fSzhw83tnY31jdu3b1di5M0rdWa9b/6q799+uzwn/7Jf/XKg9d9AnNRKWtzxmMD4OHpmXKgXqsBhzrdbqe75iCSyhyfnP1P//P/8tqrr/3Ln/2s0WxleTEYDOr1OoJQae2WeC+OY0LofJ5RHiZx4g+hMAzjOA4CLpR0zvqjTAphrRNCUEbjNB1NpqNZr5Ky3emmxs7n8zhJ283GD7//h6CaVbM+mFeji/OzLz9yDqxvbN66dfvudgfsbjjnjo5PH+fTdiONAoYRl1JpYxxAjAeIcRo6IaVS0miLsXEOBjwkmEKIKWHKSuA0IsxY6wBI03q93gzCeJ7nUBlKOKUcEwYdFJWYz3OvecQEdzbWdu/cuv3g7nBwHZDoO9/7bu9qOLyafHH49ONPHjOUfuuNt8+urzTC7Y1u3EonYn52diREVUsb7eZGmIZXZxOZA2EBJwHExEHoII6SRtpuNI6eDw+f/vrXHz968nxjZ/PB6w9q9UaatMeTGQUwiUJKCUo4WucQOWuVKMrxMIemGAwGw/6Y0rDdanzww3WMaRjERoO/+eu/urrsd7sb7733h/U0vrW3s7nejeMIYTAejfq966vLayvMyeHRr6haW1/f3Xs1Tuunx0fD4TjLirXuGuUhdIBhyikrslxUMptlZV6mcUoICpxzUsqARY1Gc29np9VqUUqvr68QBmkaB0GQ57PTs+O0lkRJsH+wub6x5oD97OGnw9G40pmBpTZEWxvFITNACmmdJojU60ktiQGAjDJjNILw/OykLIvhsFdWZV6U173x2nqa1sKD283e4Gj2m4sgjKTTO3e6AMJavRNGB0++eNQfTozFb77z6p17286ZWr0eBtFrf3Dvs08fffLJ49OjvnGqdNNff/QLrbCsoNEaOAOBef7i+NNPH//HX/xye2fj22+/8a/+u581WrWt3WZQe3Mwuh4Me3kFeKRYnG52HmC+p+0wy6dlVVpNGW1GfK1b3zp9Kp37VEktpUMOlqUEEPAg0lr3+8Nf//o3lGGIEEDOaK21JARDBCB0xijOSb1e6/WuZ9NJq9nodCNOd4wsnHFGg6teXimRNoO8HEptOt1USWWlEMYwThgOtVHGGAcc45xTBiijNDQGFLIyzo6Gw0effhQEtNmsb29vjccjxnm92Sir6qOPPnr85MtBvxcGXBp9dnFxeHT25utv7O/tvvLg1ZOjk+OT0+FgrJXO8uLjzz5lAWchn0zGRV74E6hWGlrLGeeMa2V8RXcYBpQyfwK11iptEAWYYIQwRFgqNc9meZlpq6MknE7zo9Oj82u73mm8/uD2PJ9raxvtJkBgOBzO54W2OmnWeEgRBl64r400VkrFnaucE1oUUucUinaj9uMfvr/TqZ8cPe9fntdiDqycjkc7O5tRyM/OLmeFyIUp1ENA4ve/997BzraF7urqUjvM0jjhQUgswdpoo5Tyl+rXX3/tz/7Fvzw4uNNqtBhlP/jBD87PTx8/eZjnOUKOKcIoSdMUAOgs0FpLKf0yrMgLAEGaJL5T2deGOOcwRjs7O9/97rs7O7uj0XA2mzVb7Tt37vzxH/9xp9Muimo6nQcBi+M4DJP33//g1de/1W537vZ7u3v7g8Eoz3Nj1N7ewcHBQRDESiljIbAQQUwIllITwra3d//Zn/7XWVYURdHrXV9dXX529mRzvdtutTc2tzY3dxqNdhglAFghVFFWoBSEIAAQYxAA9N5730vT2uuvvV6vNYy2AKBlUhdEiChlikJUlfAuTH/hV0oppZdRnsA/A/4aL6WsqspzJqPRiHM2Go1+9atfnZ+fn56eWgsIoWEYIoTTJInj2O93/b75JguxFId4W4uwTsVxvLm58ZOf/CTPs62trfX19c8+ffjw4ecAQAfcPJs/ePDgnXfe4ZwMh8PJZMQYZwENgkCIcpVqvBqLFiYS99LI4hD8eonKV9exN3NUbw5DN/27y0jWRcOdlxusApRvopSbBItz9uZWeDE8fWNRvLx77mYMrDFGSk18y3IcNxoNKfVsNlNKOeuUlQBgSikOWJwE1umHDx/93d/98le/+jul1BJpQ7TSvUDgqQBPfK1u1G+OpVQYAMIYxYggBKEPWPBldgYgQylFEAEAEMIOAGyxsU4vtWIIIcro8lkCEEAEFq8KJsRL9RdzPwAQOD+jl6JCnERpDCGUQhZlyaxmljEAAo6jEM+z+dqai1p1WuSdWliPeDYZASM3t9uMUaPN1fC63urWG/VRVmoHLcQGYAOgtRY4BBxGQANo3SLUYbH7XHwuoxZWDgCwaOb0mQoOOLeK54UQOoTgwuhgnfcZLTpHXmr9VobyRZ0ohIt0OnQjOXfpB8MIOriwoi+1SdDncC1M6wsXCIAW+CPsZagdQnAx3Szb3yF0EDLOwyhECDnw9cNyhdghBAhhQjAADGPknFVKlOPcGza00dZZHoRJmvofl1IBYJWUxmh/AvSKxKIo8jzjPIQYOwetXaqqIEQEILzI/UaLuKuXLY0eWngc9bV44m9mVNww04MbLxa8SYH6R3pTZrbUdL1MBlt9LFjfZWozQhBjpPXXsjegMaYoct8nWJZlEAZ37tz58Y9/bK07OjqeTCb7+/sffPBDbcw/fPgPQRAMBv2Li4vd3X3nrJRSK8sZ40E4Hk2EELPZjFISR6FnaxFEPuyBMWaU9psOyqg2KpvnCC1sX4xySnmWFUpaCLEJLGWh1wGumi5XDxchZJyDGDmEizxnllBmIUSdztq33nyrUW/VamkUJd3OWhKnr732RpYVUmpCcLPZGo7GSokwTF577Y319a1arTboD6UwSa1x/8GrQZSkcTLLCodGSqt2d/2NN/+g3V2vpbVWu9Xtdq8ur5588cU//ObX+Tx7/c0/+Cf/5E8oIc9eHBtn0iStp+j27Xs//EARHj5//hwR+tZbbz169Pj5hx+udbu//egT59zp+eXO7v7VVY/zMElqo9FYa0sIDIIAOGC0LoqiLMsgcFEUIojLMvc8LQBgMhnneSal8MHG1jlMSBBwqWSWZUEcK60Z5ywIXhwd5WW1sbkRWBdRVu+05725w+re3lrVTfKiqISO01pMwUef/NZYdPf+/e++/a203qzyTMQxZzyKQmWAts44UEqdFZW2xjmAEIaIMMpqScoZt9YVZQkBYEHQbLWMs4UQQsuiqqJmHWKEKaGcU84ZZRgA7EAcxe1Wuyg3MXfj6fT86uLWZPfi6opS2F5r11tNzpKNLVrNTe9q+u//9//t0cPPJZS/+/zTsIHv3d+GFCdhLU0bWVVNx9Oz8+Gzp6fD4XRra+P8si8VKIWTCkecdrs7o+l8epwL6c7Oes8PzzgPCKVFJZTSjAfvfPftIAig4hcXZ0KVUcSg4mmcbG/sWOOscQAgxjghTJQVQbSWxOfmvHd18fjhw/39/bt3blVVOZtNizLvtGqM2Gw+DmN46/bWD99/9/K6F3C8u7t1dHh4fXVZFVU5z5KkVq819na3tzc3CaaTybR/3dfaXl1ckFu7d+qNxsbGRpomlJCqLIWoqkKEPI7isNVqhBHXqlmrpXsHO+21VhDQospPTg7zYpLlY6kkDwh0UAuTNhNrwGQ0AUArrZ0B1jhgrSiLMAgQpRfnp41m/f69O/1B77rXq0RZidJMNUSk040hk6PrgXHAWKiNpkmnFnUa3VC4cpZrluBGJ0nTRBsFgGU0SDtB0uLuHEJrSWgZQbAyUgtMYMCCetJ1kuWz6svnzwfTC8Tz7xzdvRfcqjfDzTqpdRqdGapESSioNaIwRBDLSk2Gl4/PT88pCQkhcQh3dlpxuNlsbuejfquW7O/ePT4+Hg4H2mkMibV21B9Y4CCCURw6YLWRaRKHYcgDBhyw1kU87A16V/ll7zq4tb/z1luvcgqgtVVVPXz0YjSeFnIECXME5DPBGMLEFZkCwDiHhVAAQkoxJAwgqg2YTnOLeJCk3fUuY6h/1Tg7Ozo5OZlnM85YFEeL9BIIa7WkKLKyKAhh1pnxePjF0y+Gw0FViUFvMBpOirDEGDsHZllm5zMLrDUGQsQ5wxgDBzAAPrpRCAEhppQtguQh9C263lWMACCMIkwX+z3keEi73XYjC6We93pnw/Fwlq0VZSmVZlFQVbIsRJEJiMj6xmZcqxFGAXQQAQesUhJAQyigFDDKIudqSXh6/OLTj3735ZPPJqMeApqztVoSrYebLAhmef7i9OTsfKQsfevtd7b377Q393cODjTiUdw8vehja6E1wFpjdFlaYwzCyGrjV1ZlWVwUlajE2lqXcw4hDIIgDEMlK4uRMUZKBQHCmPicH6mktdZXkZfl1BiTpiljrCiKp0+fiUp0OmutVrsoyzzPOaOtdjuOa+PxVCrlrJvNAR6NORtIJbVWSlnn7P7uwe2Du84BYxRCGGM86A2U0qvrt3MAIQAd3N3ei+MQQiSlmk4nk8l4OByHAY/jKI6SOIqCKJrO5krJosil1A443wRYVlJpffvO3Va7EwS8rOT5xdUsyzHCjHGIiDYuzwttLGVBu838FU8pVZall5h/TdRUllU2z4u89HOVUmo2m/vto9a22WxlWSGFmot5mta828PPOqv5YMEgaE0pZYx4Ht9Y42eJVqv14x//yMeC+e9cW1v70z89+OSTzz7+6NPr3vXDh59JKZ988YRS8t13393cXOOcLQcd95V2xhv6r6/FAa1ii1fqrBVc+b0ZqV9z8DvrVkpq38/gv0YJWcReW7sISFoZWlbpZBACCO1Xx2LrrIXWQmuBBd+4E85ZZx2mOAiCJImbzdY8y6XUjDHGWVVaBH0woA2jwFh1dnby4vmzi/OzJEkopUoBghFA0GjlRzMpBUaIU+rHNYIIdJBgGkXxdDQda3F9ec0poRhLITBCBFOMsdHGaMN8E4hzGBOfVaW9E8I6QikPeJwki8U50EsTkVsWRQPrIIDOp/hY573ZEDmHASQQCyms0gGhDFPsoClFM4pdu6Wtm08nhHBMIScIIgOgxEhzjo3KrQW1NFCqKubGIgYQ8XDFAuiwgw4Bp4CDwCnnLHAWOkAARABgCNDyhXAO3oQrS7zxUnq0ihB0i2A44BxUEDgI3LIOEXieBC1DsJZHje939wfN6rBc/OYldILI63ncjQzsZYXJ8nhAwL38pT77zjm09H6sqAlCaBDiOEmRf408cIe+YdE66yCE1hoAHADU96sQjKx1DgJrdFUW08l4WqtPZ9Msz6M45pxzzpUCxkjOuTFICNpqtaw1QRAYY4WQlHJKCMQEQKC1sxZY55wx7mVIGEDIi3tegocVqvfnkP8v2rCVA+1mEPlNxsbzKkopfyJdLVyUUivbzEqOtYB5i5LcBVGjtTZLlsYru6SUSilG6dtvv93pdG/fuh2G0XvvvXd4eFyv1+7fv6+NMdb89Kc/ffPNN2u1GqW0qnIhBMGMcQYR6vd74/GYMUYIxhhTQgBwEMGyLDjnjUZj2Ov7O6+VJoS2Gp1ZlhljESIAYM6j7a0da2FZVV4GprWxFiCE4MtuTSiktMDN85xwFuhAKS2lzPNyNBxrrYMg2tjYJISMx5NarR7HidH2YP9Ws9HCBCVJ8vTp06oqrV2kP4/Hkw8//I1fVb3xrbdu372HAFTaXvX6lahqaY2HUXdjA1igrcvLEhG6vrX93ffegwC2mi3t7Gw8GY/HlNMsK6+vB0EUHNy+s769/dlnn1lr33zjjZ29/cPDo+vra6Mtwvj+K6+2O2vTeSaFlEojTKy1Qkitoc80RxhbZ7XRScjv3L5z5+C2lBpCqLW8uDg5On5urWYsQAgWVeWccdB5gxAEEHlhH6UY4oDztbW1Xn94cnQos1GK8jrTYcymo97Z+XkUp7U0aqYhcnoynZ8eH0VhBJwrpaGMIUIRogYgY6HURlSyEhIuzZ3OAaOXRB8AlDPoAARAKiW1KqrSYYg4L8pSW+MQRGRB2kMAEEIB5416XZtNGuJJ2T85vnj8+GmtFlDGzy+u8nkFLek0NzUwo8n0s8ePLy4vnFH/5//186cvvnjjW3vdbqPTbrfba9bQfG57vbw3no1G00LoySwnjF9cDngUtrv1zc0DHsWEB1k+z4pcVhL57GzLpuO8yKft1kUSh2Wei8JBxAmIjMQkCba3do8OD4f94ebmdhxGnAWa2dk06/evOSFhmDCGpSgnY5XNZ9YZLcVkMgJAd9qN07NeHIV7u1uvvf5qlpfHp1cQuFsHew/uPRBCUUL39g7Gw8n1VU9r54wdXPcZISHj5GD/Due8ntTHo1FZlmmaNOqtxm6j2ayHYcAYXQRtU9hs11hAtRa/+vCXXzz5cjQcz+elMpYxvLW9tbV+B8Ggdz0Yj0ZSSFGqIlfQOYJRyHmr0Wg1m3lRNJv1TrcNoCEU1mohwsA4K5ViAXRAF2JurQMII4KLajoYqyAmtVYo7PTw+FkYuze/9ToiEABgnNzcXkMYMRZdX1xm2SxKGEpIknJCWC1urHe2dIXzedHoBEkK6h1yOXhKz2ZtkaZpzINofbNeVSFwmLOwLEpjKKbJrH928sxKNTV6FvBMld04an/wwY8/r31ZFabb6uzd2r66vvrFL3+hjEYIB2GwMHZprY12zjXqTYzRZDyxJuScQABEIcu5mI0rhljI2cHu2r1X7u3u7Xzr7bOT8/PT88vDk7Pz82FpBaYkilhQSyMeMcyKmYAQU0IBIkUps3nWu+xNZ3nSaHBOO91mp9sZT/rDUX86nSIIKSFKyHa73Wg0gjCo1esY+1EMdtY7LGCFqPI8N84GcUAZJwRDiLQ2Ukkl1WLV6v1qxoLllcMYwxgNwpBQigkmlLIg5EEIMVJGQwAQ5xgjijALeGANVtohRwO+vrmhdCGr/PKqXxVzrSpZSaOMUZoijiANeMRoiDED0DsIIUKQUkQpIhhAAK0BWkophNLKOjCazC5Oj/r9weZGd2N97fjs8vp6cHHZm2U6SpppvZkV1dXDR9Nc19sbLKgFhDBCCIRGaWVlQLgfX61zh0eHf/M3f7OxseUsyOf5vXt3g4A654IgiKO4AJYxihASQiIMKaWUQiFEmZfOOR7wOI7z3BePUK31eDxWSmFMfDU7Y5xShjHS2h4eHWVZBiFoNJqe918awa3WhhDMOQ/DiFIKIdC60lr7taUfPvzLF8eRMaaqxGSMgoCHYRQGIW7hgEc+YkgJlWV5r9/3SXF+DIIIkkVLmrPOhEHEeVgUhRCXCGGlFSWUMaaU9GtyKdXqYu8v8KvAVr+t9HzC8v4DShnnbP9g/8GDB9PptCiKRdyn0vN5PpvN5vMsiiJPQy1yjb7CTril8ANBCCilADrnsPez7uzsxHGMEOr3+91u9/33v7+9vbu5uW0N+Pijjx9+9lAp1e9f7986ePudd7z0ixDiH7vPWsYY+yUzwA5CDQCklMIbu9ub4q6bNQurBKHfq7Z/OR4t2Q94Y12NECKU+iFMSumcAzeavL9WVwedWzRjLGrtF3DFQQdulFZAiBAAjOGQI2vmeZ4Ph6Ner5dlubG4LEtnHUIYUwYxkrbAGGFMrFHWaoSgtUZKa4yJwhBBVFUVYwwiKKUIg4BSJoQACGJEgAMEkzhKxqPxdDQ4OzkLvLRISoIRwQQjbLQ2SjO8KPFcVJ8DYIw11kita7Vaq91uxAlF2Dir9ML2BACwaLHJtt4zi/yZ3EEHHLQEYqitrgQwZr3duX/3LuccQ6i1dtoYa8wiSZvU0vjy9PDJJ78z2UiKQo8tRihK0u76zlzYudIAcQuhgQgCBJZOIAQcshZY7YwDxhKIIUDIIewQcmhVk7MMEIRf6TVcOZEgQMD5TnXgnAHOOIscsIvcb08cQD+SL8DNytFhna+RWeAVL62/gWQWFRoLRLPgahbkD3zJNrhl4u7yOLTQgpu5dguQBCAPgiStYUw81+E1WAgjo1dpdR6EW+fMooXQOf+GhAA4azGCFGOMEGMsDAJgnSuMMRICUJXVZDLxYk6lpFrAYIQxQZgsCFoDVshsFT4BIVqE0i75zN9b4/if87285ExvRmXcPMOszPqrkGW/gFvBlVVJ1GLiv0GHGmO8AnalQHPOCSGMMYbzvb297e2dIi99jnMYxs7ZoigQwVtbW3/2Z3/W6a4xxoSQ2uhl6SR2ANZqtTwvq0qs4gd9rIuxttVq7u/tFVkmhUAIV0I7YzCindZ6vV5vd7pr3bWNja1ud2MynVVCIUT828rjFbqEZP4IlEZNZhNlFKNMa+2PYykrf4tVVVlrx+OxFxgeH594AkpIO5vN/EXKn80459baPM89iIrCOIojRtmzF9V4C5QAACAASURBVIeVqJRWcRgTggEEWhlCcTSOsixHEG5v745G4+Fo/NFHn0ihpJSEYk9jQgQQwZhg5wAmdDgax0nt4NadOKlRygIeQACjKJzOMiGqSkjGOYIQgsU5lhCchrGvnGq2Gptbm7fv3vYB62VVxUlorIEQcE4ppRAjhBGj1GdLAGcRdMBaZ20SR9pagrEUYjqZ5JPBqBo0uW2+dlsbk+VFo9WBCBZlubm5hchwOByenJxoAzZ39oMghBBqrS3ADiDoAFpINSGwVkvLwoB7b6dSSghFiK+rlFojinnAa+0WDQNlNESIUkoZgwgZZ62x0DhnLcY4jmKHWsxga9zTLw739jbLiOV5JkpJcSAL9OTzw09/93g8nmHCCWP9waCS0/7oeO9gu1GvQUA4q0EQVwUJaK3Z2RSi0hZpC4fjaTxIIEFcYEj4gwdvjiajyWwym893dnfX1jaMth/++jcff/zpeJBZCQCAVlPgdO6ULIzI5GycTSbjqiiN9LSetRYUhSjyIuDh3s7+T/6LH5dlmc3njKI4DhmleT4XohyNhlUl9nbXG43a+cXF4eHps2fHmLC1Trfbap6eng/HY4bpaDiaTubb23sba2vZdFaW1e1bt8mgPxoMxmUhZtNRELB333vv9Qf733rjjbWNNWNNnucBZ4QhRKA2QtkKQjgZlb3enKCIUQiACYNwY2P7/r1XLi76QqjxKEMQaKnLXDBKGSaMcggQcLCe1jnj0IG3v/3tMGRClb3+5WgymGXjyWxSVqJeT5QyAMJ6s4kItNYXkIOQu/PTcwRsvVa7d/8+Y+zJ4ye1tH6wt5sE8dMvoi+/OBSlRFBzxlvN1ub65sHuwcXFBWKm3u1sbdfXN+oazLOShCVwwIQahJwhGCMUOB2WGXLWNdutZjKpReXh0Yvjk8vp7Nn11WRv72B9c6te+27vanx8eLq/u9nsxFe909OT89k0A5QSRJy1UlbAgYAFcZAoKaejmZKSc0YIrifNetK6uhr2LifZNJv0h4ywza2tN9584+5r9y8H/SdPv3zyxfPHj054gJM4TKNGQGKocP96JEvjNJTSQmQZ4w5ALeRsMj4/geNxDzgxHo201lWZU0oDHvQHg9l8FgQhpSSMwiSNhZDQwThOpJBVJWjIapwB66pSCCm1EggiiCGlxF/njNFaKWsMYcwPbRjhIIzSWt1agAhBGPGA8yDAhChrrdHUGGiMBcgChzGGCCmti6rMiwITRqktK1UUShTVpD+PoySJU4y5UbbIjVLIGv8JlxE3yAGrtQLAaCnzrIqT2tvfeTep1QohPvv8scPjQpr+OB+ORlleEBygkGkEnx2fSY2m8+rhlydbO7deefXNMKo30tQaC6yBGIZh6KkATPBkMnn8+HG/P7TG5fOcELx/sLuxsdluteIkxBiGISeEYEyWRe8LdzUmmHMWxyGCwFobRlFZll5DZe2iX2x5OUTaVGVZOecCzq1zVSWqqmKcLVsCnVbG2kpUcjFeL5mH1YV8YW3XRqlFOwTnPIqEkEKKRShwEASiklVZCClXEcxKKWiBhQ5hbI0q8hIhwhhzABrrAHSUMr/sMT4PEkDGOSF0mYTjYSrzO0V/MVvOFsbrkSCESkke8K2travLy/6gTwjJ8zzPc4yoECLLcq1Ns9FYda0QQvyU4L0fPqXH+/IppQhDaxfiEC9T8x6STqfDGO901r7zHcRZeHh4mOc5IaTbbe8d7LfbbV/N4d2MvlVwgUNWBTIQQABXAcQ3F7Er9chK+/41eck3lWMLOY3VwC1W1P7TL939jGqts0s7wQ3/v10NWy9vAUIEHIBg2Vfh3MucomWHHVgsUI302apKa0UZa9XacRxTSiFkdjELLn4SY0SIXx4bH9JKqS88WVBJvm4ZQbRiDzyeDIJgOp1dX/cm42kUBpwypSRGGGNMADRaa6UZJn6kW4Tp+S5poyupOMGgUecYYQSdstBZnxjgSSTno0cBdMAtEAGwDkKMEMMEQwSMZQjvbmz96Acf+CcDAoARBM6JqpqMhuPBQBYzOO6R2WCNWCnlfDwMojhmiBZTZlBgicYcQGyBtQA56JagaqG+gsABYDEgBEIIEQYQrdJ1V7kaftz2malfEeUtEqncUmhoHUAAIAANBGjJvSwg+CLMaNGK4eDiMd8Mz3ZLgARXgOSGBmopMPtqAwkC0LfmfaMYcdUYaIxVWrEwjJPYi8FupttZYwB0CEEIsbMQLSpKndFmcY/gIrOKYEwJWQUGLwE5IQghjKxdGPeDgDPGfPadMcY6YCywxr8//NvKM6vgZhbf/0vV/f8v5/3Kuf6yMPEb/S2rr95Ufq7abz2T4OzNOESn9QKueGeLUso7hZSUPsFZSe0xDOfMGCOEcMIRQl555RVjndba2tIvXyCEVVkKZWq1WlmKXq9/Uwfob7rVah0c3BoOhkWeMUYpDeI4TtO00+l219a3NjfrjWYQhNaCopSEVFEYQR/KbAwhmDFmrIEQEkq01UqrSghttPf3Y4QQRFIJZx1EUCmplLbWJEmCEOxd97zoUQrhgMMYUUKNNVqrIAgQQs66PM+V0oTM6vUG47woCn8szWa5V9D5BkeEkZQKITieTsfjaVVV9VoqpBJCQOgY45zxoiwqJbRRnHPGeFFUxjiEca3RpIQSTLyBZzydIgAdQJRyCBxcHLGAEhzFoZSSENzutAjF4+kkiUJj7Gg0Rhg1GnVjLYBAG00IJhhD4ISotBTAWQShBU4rpaRURld5WU9SsL4+AGpwPrgcTRvXowrQtLsFw3SUVb3J2XQ2L4XFPOxubO/dutPubkRhAjBWSgBgIYIEQ0ZwQLExTkslpZSMaK29IAVBBCGiFAcBSWq1IA5ZwHkSWQQrrQhncZJGcUI5hxhbbYExRmmtjbOQYt6pbyhYFdP5l58fxjHrdtoYBrKwDz958sWjo5OjC6MQRQHBjhIohTo9GbXba4zqfD6fTq+UQIy0u92dRr3jnJPaCWWMhYhQyvhoMqQcrW92HYKEMcaCRq1VS+vWwjCIrbbzSZ5E6Vp3zdb1fDq56l11201R2OMXX8ZRQAl9/vRkOsnm88IYUG+ka93WYDa6vroeD4Z37txxGxuff/6wKDJL6e1btyB08/m0Ua81W404iv/+7/7u6qq/u3u73e5qZf/T3/7HPMsRwqIQBJN6Lb1z6yBk/PryEjpw+9YBub68fv7suNcbp2m0udHtXw0uz67rSfP05KoSVVEUSZIQio0zDhpEHOFo2C+1YNbEFGESuDSuq8odHZ2+eHFy+PxsOMzazTQMQuhwEidJmAQ0kKUeqtH21tZ6d+POnYMP/uj97lqrEPO//cXfPPz8Y2VKbSMWEIrpcJxVlU6jNK2lGKPr3mVpCo4oxARaVs51SFOj9T9++HE9bezv7W9ubL391jt7m7d++YvfTsdTQCB22GmbF9PB5HieDzvdFHBqcaCsYXy93uyI0pQFMgLGYUxYikCchDFEOOLpvduQ4NgBcnTUf/rl8eXV8dZW986du+9+54d3XtnmAZznQynUu9//NsLmyaOnRTEjCGOCgXOM8SSOrLZWg5DHqlRaiDgOm+traZoQyK8urwfXE5GdjIazh58/e/Wt1/fu7q7vtL7/R9+7/9b93Y8+GQwn+azSFSoqVWXZYDaRhQUaK2kRwnGcMM4gRsZZWWT5fDDPp1IJ6zSlpNPprK2tzWaz0Wh4eX21ubmZxLG2sFavcRZY62bz2Ww+9dFeGOJ5kZWiNNbGUcQwBY66ReudQwEHDsRRzBnHCJe4xIQhhAB0xhhZ5phzYw1EEPsNJcbGWqFknufGAR6GCKNqPDw5Oa/Xklq9RTESuVJVLgrbabW2t/adcuPhdD7LtcRWU2eJswhCwjlCGFtrKykhtM46SBhnEeFhLkxlUdJai5v1ytjT5+cbm5u7m3cAoheX14PhRB6d1xrdMK5f98c8mmrtwiAMeKiVDijy0EsbrY0JgqCW1huNBiHEQpemKaW0Xq8/eHA3jgOIHCWLHmhCiIEWAhyGYZIk9XqdUuITDP1g1263KyHLsvKNItbaOI4JIdY6Y4xUitCFvdU6YAFAhERxopVSStVr8c1r5M2heRm2Y/1VVghBMAnroVdVQQitsZDBKIwwxs46Sill9QbGXtJmjJnP58YYP0xACIs49pfhKI59zYWHNF4a8VIy7oA1qwo2711RcvnhFWJaa86Ff3Kur6+LvJxN5xCiZrOZpqmHK2EQW2urSozH03qjscIGhBD/C7XWhHLPTXnlm3POGiuV9MGUHiY55xqNhi99kVJ0Op0PPvjgvffe8wSIMYpQUqvX82JeVcWKDHyJLhbcBFxVvyGEoLPeivI1duVmZvHXEsZuisFWE4/W2lmzjKPxvTTQOWCM9l/1f/kq5nHf5GosQN45sfBIQPAVoOKfOgCU0qU1DKMwDNM0dW49TtK9/budtQ0eBKDCpdDKWMwcBM4665xVSklZUZp4pZx/hm+iYmedtTfX9Q4hxCiZZvN5lgljiLEYW22dA75VGxptjbEIWuCAMRYjCDFAGC9mQqQowZwRxilwDljtuQgEoVsO6ktSYYEboAXIOeRb7Bd4ElCCa0la5Jk1JmBcCjG8vv78k4/7J0fD89Pzo2cRNtvd5v7WGtBpj1oHIYDaZiNQOQcYa1DHsAXIQbNUWlkILIIWQIugAwhgCDDCEGK80F+BldEJwNUf8DI+dYkqEPCknQPWOWARgAggDJwPD/QvF0YII3RDUgYdcA5a4KBbCBQX3gsLnFsoyKC/LXizBH6Bj+BNgdryYAHAAWhf/teSFAHWOl+LlNTqYRgCTx1BgFb98Qg6ADHGXkm20lZ5dZvHdtZqKUpjtZ/mhRAQIlGVzhpCCKc0juN6vd7pdNI0bTbrcRR55bDSGkBsLAAOQ0QopRBYtxCe3WCbvvpGuIkTfi+x+Q2UApbMI1olfd1023+tFHiFZG4G9920yhCCtbLOeobspa3/ZrsLpZRgbI2RUjonkiS21vlTKCGE86gSFYCQUmql8rsJfxcIRZVQRZFnWe4XK76KCiNkjLXGCCHCMNrZ2cmzuTW2Vqt1u2utVqdeawAAKWVRFE1m8+FwAgCcz/KqFAGPAHBKm6qqMMF+X4ApoZzygGONAITWWgAcgp5jNxhiSCBCiBHqAuvVBMYYBFAQcEJxSYi/bxDCZR2owRgHQYAg0sYlSYopcQ4wFoZRGAR8MplobQCEmCCtTVVWcZxgTKQUjAdBEEZxRIQkhCKMKGWU0iCKtDXKKs45wcQ5UBSVcw4iUgkJrGg2mwgRABRChDIEYWCNBs44YIxSAIA4jjGGALggYEWZHx0dKSWrSsxm01k25yHDmAyHg6IoGeN5USCEZFUhAEPOfdcngLDIskoI0exAAJ2x4/GUhClNoqvMpGmz3dwaDYej6+F0OsvmWRwlu7v7ze5W0uhI5RwUCCIpJcGUIOgswM4QZ5GzwBltdZ5lZVFSyjgPgzCOo8T3+bY6LcKZAS6rKgUsJAhjQijDhHq6DCLsoHUOGOuscUYDMRMaGgfpYDKE3eb+m3fzeXHaP3/4j4/zmYppvVRCiqoyIk64kG42qeKwdefgLmPh3/71P1xeD/f3dyejbNifIwxn8zkixEeNI4I3NrcA0lmeDwaDLM8AAC9eHD57fsR5cHXZ08pOxrP17vrm2maz2bg4Pzs+POEbUcDZmGRWOikB0FQJVGTAWtCosShI89ngyaMv//X43/wP/+N/32jU//5Xf399fRkGwfe+9y7nHCF4/94rlJLpdAosrCf1/Z3dW7dvX170fv4ffp6m6f7+/oP7d2u1Rr3eeOX+q2WezyYj4LCsBPnn/+xPjk/OfvOb3/YuB9fn1yeHJ08efrm5uXV+fiWE8IW4lGIS0EazzjnVVl71L4ejQVEWPOZJGlZFNh1rBK8n40lVFfWUtxqNKAhFpdMkrSX1WlSTUoYBe//977/2+qu37+y3mw3KUazDelqLoyQOo2azLpQ8OT7J5kJW0ErYrnc2Njbajc7V1VWvfxWEwdb25q3d+/Nh2R/0rICDfIwM2Wxvv/vOu+trW0ixh599ns0zkcvDydEnH38UpKDeDggjH3/6WEr59h+8BmEgJMGAhkGzkcQhR0abQkyCgGMCsrJXa9JXon0D56fnz58dPjQaXV/NZrOH41H+7W9/+4c/+qNHnz/u9weM8M5avdlLppNcC2OMpYQhAJXQqlLOAoqYNlYrUzlzenQZRVGSxAxHwGYI0MlQDkdHH370fO/e+h9+8Nr63kZ3s/ODn/zgt7/9+Le//vTzTw7zaWWlgwrV4nYjqQOkgXXOwTIvpFFClUpUABhe4xhBRoOtra1Op50kEUJQKekDW6bTaZZla2vdJK0hhKwzcRoHQSSEnGazQpSQolqUQAeBAwhALTV0gPskOAeAA1JJZ9xsNtfaIIziJHUA5ZVQ1sW1urUGU04JDcJQWVsqqbUGiEBE8rLIi8o6dHBwLwnDF8+eZtNKVXBt/VYUtaxhndYagXUERpzVMA4R4gQHECJCIEYEQAwcLCthjNre3a6q8uqydz2YWMh377xmjJ5lc0WLV9567+7d++cX14YcgmDUrHcICRDhbx882Ns92D+4XZWiqmSrHgfcAVAOhoOqEt4RkaZJrVZL00aj3mjWm9YaUVU+9ZwxnCTxfD6bz+dSKk9P+9zPxXzvrE/thxBOp9NKSAhRp9PxeaBSSohQLYmvez0AwNbWdr/fL4pCGxMGIaFEKQUgYowbY4w2EIIgCCBE1hifnOknYOCA5/EtsN1OFyEkpByPRxjjZqPpOIBQSKmcc9BA45x3Ihlb+kuykNIDId/5kM3nCGG/6/EXa4yRdc4sZRgLPkcbrczq6u/LtnyBgNdReHokCAKEFnruqqp8qJQXxQEAGGXWmvk8Gw5HUmrfyOYlYR6oVFWltcY48ttKL0gQQpRlWYmcUso4DYPQD/1hGBJCEcRVJfOsKEvZaDQAAFVVBUGACfakk89lN8YYo+0Kaaz0/WaRFgohBA6uejBXCORry+nf67y/AVecBwPW6K+BEJ97tpK4fLOi+/d1dduXEqSvb419fjHGACBkCQZRFGmtr6+vyzJDhCCE57N5WVKC2wRzgGxRzZRSlONV7V0QBGEYOOeKvHTWhmEIIVBK+5f15QNc7M4hxtgBoJ2rrMXGAGOMtdA5aC0B0BpjrDYWQges1QQi7JBzlmAMKIYWIYoQxRADY6xxBhMIELYIO891OecscEt2xQHgDHDAWQuVM8DoSklnzLwo5mUOrMEYEUYhcFVZ/sMvfqEH1y1kt7Hb7bYfHGy36xFyOk/IVb9faccbjau56JdAOIWMchg7iCCw2j/JzkBgELIYA+BXLQgDiN3S8u7sS0eIJ4MchABgu4QxngpzHq6AxWwPHETOrn4EArjo03ELamXJXHlD0le0iACAhS5qCXUAAAv8AMBXA2q/4j73CNxZ64D7ph/dAae1yrK83bU8CG6QNovh3h/JCCGlldHKV3h4tIQQRhBaY/DSBM8Yq9frURhBBLXS2khndQmKssjyPL+6usqyeVG01jbWm0b7s58DyFiAECUELupHbjQRLfsiwYquWXlLbr4l/7OA5WZY3024cjPM42uIaCXrWv3FZ/RhjCEERhvrtO/dwhj5E8gyKtAKIX22ISUvs4MxRj5W2P+bMrZYFVkHICaEe3AUhjxOkjBOZ9M5xjMvXmXU6zKk0Yoxwhnb3t5uNuppkrZabeBgWcjZPKOUKmkuJ9ezLLu6vnr06AspBaG03W5TxgCCeZ5TRpM0ttYyzprNBsLIY06MMIYYI2e1MUoDAHxbk88F9kcgY2xjY8M5a632JbDAOWtdEEZRGM6zOQAgiqIkSZWxQlkhhNYaE8oYp5THUWKsxRiFYQwhkEqKUjgA0iQx1hpjrTVxwhv1JuMUIQIBBMhpo0tVaaWdcwThjc0mcGAymToAecB5EEEACKFVWRFMa/VEVGWezafTcVkU9TR5tfOKEFFVlUJUk8l00BseHR1hjJvN5pMnjy8uLlqtZllWzlnniJIVANBqTQkOAz6ZjgkJklo9jeMyLy/Ozi4vr3uD/nQ+efX1V159/f7G1noSJ87ZZ18+Hf/jPx5/cfraa6+2Gi1n3W8++fzZ8cXdu3fqcS3kDGNMQoIh0FZbVVlZIggpso7AWj1FCNZqtTAM/eE9n89H4/F4NonSJEoSGgXAgulsZgEI47goCgShoxw7gPyJwjprrBL67PJCWhUlAYC4xlvbnYO/+t1f/ebD32XTssi0liiOE0KpdCThAXKocBmypJF0bt+5+8uff1RlZnfrdp6rXn8wmY2kUjzgs2x2dHQ8yYbf/8G7QZxcP7uaTKdFkSOEilIYA9K0LqUEAGKEwyCqpXVGmFZ6Mp5++cXzkAfAQYIJ53xjo6vU2WSUEQKVVKPBjGKWxkkUJceHJ0+V+Pjjj9MkicP42bPDwaA3nUzv3X/QaTcDhm/t33727MVf/Nt/97Of/bTdbr/+2t3edX8yGkpRDnoymxVvvfmtMGBaSaPBi+fPyM9++t/0+8Mfvv/9Rw+fPPz00SefPBwNJ9dXozwrGA/TtF6WhXXGIXR0dCWFzPIZ4TiMg7TWTZMkiEJj5Ggwy7NZkiSd9lq4ETbrDUq4rIxWhiAWRenmWrq3u/Nf/uSPu+sdAAEl1FmplQ5Y0O10o4hLI7RRa52NPCudJjs7+7u7e5ubm5jgXr//4vmz694VZTRE9U9+89Gz58+KuQzCABkGFDUVMiVkOBSFuTjp/eG77+/u7WKG6p2IRUiaMo4enZ4dvXhxlc3c9UUOIdrbvZ2+0s2KCaMYYecIsdgIPcUgIAy1uqjdjVqtGgQ1jEOMydnF1UXv//hPv/r5f/vTf/VP//iP8nklynw2nc3nLyCyGEGtFaGYYFyVAiMaRzUtoazy8TybT0tC5oQQCF0tqjfqte5ao9GJp9WoN+//r//+/97Yb73y5t333n/3lTfut9bXFPgPR19eTHoldWFSa9ST1mQ4FUUlhDBaIuzSKIC10DpT6Sqtp81Wa2trM8uy46PjZqvZaDS01v3eQGtVqyf+TN1oNqaTyWg4ml+cI4QpYTxkPkfGmdVoZxHEfi43xvj4P+ccxtA6aK3TSitjs3kW1WrWGbjMoNRGOwAoIbU01RBhxmqUEcxqcfrg1VcZJlo5DLn8fxh7r2fLzvPM73u/uMJeO54c+nQ30N0AAQJgJkiC5MwAGk2VypIl2VWukm98b/tvkS/sKlf5Qi6Xa0SN7BmVgm2JokSAJCSACAQaQOc+Oe248vqiL759dh80KI129UUDp885O6zwhuf5PaW8duU6J4xi2mkvh7ybxIN2a0Bw4CyhVCDrjFLIYYopo0IqXTfy7HwMAK12/7vf/zdJ/6O//dufPDo4Ioy98s3XXvrWa9vbVyC8313dIZTvbF+nhCGgN67fEjzI87LIynQ23j88XB7QSJg8G/sg9na7jTEu8rzb7XU6nfX19bIsjDGPHj0kFJaXB19+8YUkadV1TSmtqqbIyzRN0zStqurKlSuh4JPp2BeCvV5PG39DCo02PqnGONtItbyyIkSQJO0kaUspldFlUWhjOp2uEAGn1BlrtXHWJkmCMW6axt/LKWW+oA8CobXxJb4QfGmwvNRf8qX/QreTZmndNFwIjLEFp5QmBHPGCSV+ZA4AUsosy7rdDueiqirn3AIUCoB8zhUAzPPnjPbfqJSq67oqy6Zp6rpumqZpGm82TdPZeDw+OzsNRAAYV1UlAo4x5Hnuu0HOguFwtLe3FwTh2tq6x4ItWKIXOw3wuYoADmOktbLOenKoVpqQuX5DKVWVtXPQ7XYBCEKlf1usNY2UWAPyIV2UGAMOoYvy7+kohQtVlbPu6ccCwzVvZ+aJKLDIilmUg752uYh386/IXq6WvA7Qv9hLFCO4DBn7/AJnXo/+upiYSwabeVeD4nmE+Vm3l/R7/Y3NTaWo0lyri32JNdZq5xChQBlhnBCMnLVaa5/oAtghiwiAYAwALQSHzjl/m3QIKOOEcY1AEYwZMc76ktkgZ8E5QEDmo3htNThErRGYAQYNTmNkMJJIa6elU2EYO4ytdQhjB/4Dss7ZeRHuHMLIYYTABbRFMDaAgFEcCB6FTutsNrv34MHq8jIwYlRt85Qhs9UKrgXBFiWJs0bWKM8GzqAoHKwMVHU8azIsIoe0QwYBmW82kEZIY2QION99O4wNAMLEzJ8HmtuyFnZ2uBCrXTSk/n/4Um8uBnNgLQaLiH0i48II/B/frlz8SHDoiSjLdzUIIXfhrwAECJy5cKdc8q48OSDcpbbEHzwGnLvk4fB/HELamKqsjLGM8QuuHZ5L23wrboy7CCl0zmEMF64aRDHhXigHyOO8rTPOOUA+P5choMgawbuMU0ppXVfT6cRaSymjlDoA6z1ZC/SZcw49sW8tIjEury/8ubNwmPxLtiuXdV8LcvFCG/ZUxtFTQLDFQGExU1gglRegZDu/Os13s5yzMAwF53ODvnF5nmNMoigKw1hrrbX0rjnGmNTGWkQplUo1jTw5GTIeEMa44JTSqqrCUGBA2ttjnGOM+9Oz3WqFYci5ODsbyVoRTM7Pzs/Ph6en54/3dtMsbbXalHJAMByOq6Ysq6qu6yAMur2OJ5d0um3CCAbkkKWUBiLoxZ26qqeT2WQyBoAkSTrddqvViqJoPBpZYxAAIZgzGoSBV75RSo0iDdSzybSua0IIFwHlAhHWSOWcC0JRN01eFNY6JaXSSoiCEIKQi6MWIbhqGs543GqFYVCVVV6UeVlQyihl56PzIOCrG6snZ6dam16nN5ulsm60NlVVWetkpZSSeZ5VVcUIiVtxWWSzdDKdjOqq3Fhfu/XcDWOUJ4A5Bw4MphAEvNNJlpcH4/Hw7OzUv0DGmHNWKi1lO1FZ5AAAIABJREFUkxf5bDYx2kQhbcetrfWNuqr39g5Oz854EL7+xm+ubG8lgz5ipGEMAyxffe5KoUel5u1+1F9eX11dX11NotgqKTgLGGWEhEIwQiqtiDFISYQxsha0UVXV1BU41Gq11tbWer3eNE2H41FRFtJobW2HU0wJZ5wyign2EU/GaIJ9uqhVUtZlXRVVMavjJN5aufr+ez/jFuM3yOh4crp/nkRdpKyuLaLEGeskRoqCJkjC0e7x+c74a19ZTpKe1ruf3b53PpwaZ//169/bP3zw3gfvFEU+GZ+mH8x29+4vrfWDkK+sLA8Gg1k2w4TlWbm/+3h4PvKUMz+HJRistgQBWGSUaxrz/HM3t7a2q6oYnaVWgwhFErU7nf7o/EwL20l6d+/cV6rZXN8qsnz/8f69z+5xwZ1D/8cf/fn21sr3f/DV3/7t/+KlLw+rsvyP//d/DMPo1W9/6xtf+wZj/PGjvbff/jjP5YvPv3B2cvr4wcM4blHAtGyadq975eq1N3/6i48//aRRyk8kOt2+tagsamcRJSIIQillEMUrS+tVXSqlXEVGeWrdpJVEm1e2r35tO44j5FxTNwQoBgKIlnnJKb9+7drLX37puZs3W62YYREGvJBZoyul3KC/FgRRnATdbjuMAmMRBkKwiKOWHwNzyhtZf/mFL/3k7/7u7r277737wf0HD46PTpu61tp+9sn+j/+/dwimURiuLK9KqTCJX/vh6z/4wWvtXtyYdFqcH53tf/vVb6Sz2Y9+9KODw+ODg/Pt7StV4/YPj+NYPHtj59XvfuV0uD+dHlf1lDJKKHdOAK9Y6JqqJsCDMIqTFW2Kspj95V/+2e7jB2+8/huv/+ZrV3bW/7f/9Y/2Hp3VhXUGIU6DIImjdpbmu7v7/V6v3e6VZSm4wABVVWFKklbn5o2bTNCynk7HZSNlRPnBo+nh4bvvvfv+v3r9X7344kv/9e/+7vvv3P7gndvnR5OynDZZlU0KhmknaeOAWauVatLJjHF27dnrCDuj7PBkJJVEjggaWGWtMuurq4QSC64qqyzLGyk5Z71Bv9vvZVmeZTnDLGm3+v1+WZRFlpezXOqGYKJc4KyrqzqdzpxzlPjAKcAU8yhiDgyCbrvTSdqhEHlVF2VaVZUQARWim0RFWaezsVLGWdviPB2OCEAAeGdjkxG+urSipVGNRshGkWjFEWWgVd1UGoG2WpZV3mlHyCDkUK/dbSdJVZUOOREGvd4gjttbGzsOAWFUBGHSbosg/MbXvokQRg6Dw9YiY9zo9Ngoa62zxoJV/VZkmrxQtWCBbGSWZUnSioJWKwoB2fHoTDbFb/zG6xijn//szYeP7nPO82w6GHSFCJxx77777ptvvnX//qOmaYQQAA68GNUhyljciq11jPKlpSXOubG2LIq6aRrZeBMF53x5eXlldXVjc3MymeR5Lrxil4swCGRdl0UZRZFvKrwnpN1u53neNI1vS5xDlBIvA0vTVAgxGAz8DZ5S6uUHKysr2pg0z46PjmZpWhaFlNIbQ/v9QbfbabVaaZZNxuOzs/OyLOq68VIla62/Q1xgghBGQH0fi/AFzMkRSiglBPuvACGk2+08/9ytwWAJAM7OzqIo5JxNp5Msy+tGJklECCaEKG0oY7MsLYrCGhuFoRDC1/fIoSzLGWNSKmOQc0hwkbRbeZ7VdVnkVRAKznld14wzwYMgCAGkUiovMiHExuZ6XddNU2urrTXOGa+yuZBRYUDkQgOzSG9Y5Ib51+UVXBihy/Kbi8LV+s0TvfAX+BrLAhD/vU+tQnz8pd8yXc6IvJzMvZCcXe6VPv+T/skHwZhSjIGMRuPbt28/++zVjY0thBCl3FomrUXOEcYGSytcBFWZ15V0FmGgRVES0mCMwyACBGVeeGGklyx6+8HlBHGEEGYUGL1wbYCZZ7M5dVFrE6+QwohhTjEmGDEufMXpicneAayQiwjBlGhtEP58K4YWyDYABwBOalWpyjnX73TjJBksL42Go4d7e//hj//4hz/44a1r11548cu5oPjk0Cop60YpU5RGK6ksLK9tZY36xT++Z6J2u9+fIIywQ8QibDA4gpB2Gl0Y0hEmAMQBWWwtnHehXOy5/CECX4BJw8WBAk/7WcCvW57AvH5dSiJcAn4tdilzdtz8q9g3pZd+DLrI/vvCu3epP1kA5hZfcchJ3SDkGCWXQuIv1nlu3rRjygShyBlrrXVGKaONNdTWUmKMESHamkbLWZYyIYIwQoAx5hiQRpJzggBVVX50vG+t+earX+cCU4IdMGuxAj8iQFY7hLVFc0jXgoe+8Jr/UzSLf8HDXvQ8sNgXLbr7X8v3e+oxb1eQuxxbuSChXzjJ3AIHUFV1XddG66TVVkr/1V/9FULwzDPPvvjii1mWvffeez//+VtBGP7e7//e0vJKFARlXTFCgm7XIYQcVto6a5wzGCPOeRiFVrNAMEIgjqPjw4PDvYPDw4Pzs7PRcCylMsb5AaK1NssKKSVBri4yxpg2+uT0DBPgnEslGUHIxHWZF9ZWZaaM8iILwIgSwoFxxgjGZVEQQrM8Pj0ljBLCmJbKOUsYk01tjQ7jmBJCKe31+0EQMEK0MXGrtdTvL6+sAaEn5yPLLMEkicKsyGVTd9tdzViWZ3VRGGMQoGw6I4SIUCjC0ul0OB4STAXnhBKttFa6v9Q3yN799DPnLKMss66pGmMsF6KbxABQZBOlFEKul0RlWew/vpemM4zRoN817XBlpRtH3FocBHRrc+vx48ef7T5c6vdkLe/fvfvD73//5jPP/umf/l8UKKc8CoMkjqqqclZVeVrn2aDTtc4dHz7qJuG3vv7KD177jpJaW+QoVRhrwI5gTnnAeUuEvW93vvrlr1otoyhcXV7OZjNZVYxzcBYZ2zQV0sZSapVZIF40QggZ1TTO2CRJer0eAdxut4MoHCwvBUEYxBEPA6m1QQ4IFlHYbie9XpcQQhwiBilT11YVRT6bjeu6fvbGlVY75iH9wQ+/1+kkBwcHr7z8ytrKxv07j06Px87Qr3zla3t7ux9//GG32+2RVhDhqtTTcclo9I1vfCsQ3aKwt56/2el2ENFlmTVN8dzz13aubS2t9OJWkGazBw/v/vQnvyiramdn88r2lfVrG6uDlYDuPmweT4ajO+azqihfeuGFzfXNP/iD/7Yqa2QhCrsPHz7afbT78ksvna2ePXz40FoDmGxsbP2P/8N/f/XaTlmVP3vrzQ8//OB8OMEAUqO9g2Gvmwz63a3NbpaO/vRHf/6Lt/6xlbQwAaUdNHI0Hl27fnVzc12IIIqioqjzbDKbTIQQWZbu7GzTe492Hz16/Cd/8h8ePXg8m8w4CwAR4JgHrKmULCpKKACA0WCMVLrJSoyxM2ZW5YSQKI5XV1dfufHKt179OmDUyDrPcmMcpyJJ2nHc6rbbg8HS6vJyv9uzyGKMHAByWJAwDuIXbkW1LOu6HE9GVZ5vbGyIIMCEEoKrpizKghKo6nI8Pf/o41/evfeg2+ljQtqdfhO4qmiqSnl26iQ156M9aw1h9K9+/HeFqr71nZeAzor6dDTejePrG9uDf/dbb/zZn/3tT/727axqXnjxua1rmydne7+6O0ztwTPPbCxdaWtD0+msqjJKzQ9e//rLX33x5299cHQwqgqlatOOezevPqtMNTo7+tG//9/feP2Nl16++Tv/5b/76//37V/+4x0mAot4VthOp80FBXRuNHbWqEZRAMJpJJiUzXg4vP2RXV4bLK30dzafRUw7ou4+/GySjvTYfvzWh/nh9NbN51776ivfefHlf/9//umd27uT84mzNmwlYUitQkXVjEdZGMQc+NHeCQ85Y3Qkx91uZ7A0qHJpLCz11+q61MZggot0lJeFEMIBooz0ej0fbri1tdXutD2fdzaaHO7uZWmmlQLmjNaIoagTV2UjtWonrW633+50y6LJ84IQoqQs0qyYzpxFIYKAUIoQahqrVIxQK4md8wEODFkHCK0lG5QQ5EA1ikSCkZbVhhJKGdNSWtMoRRByxiqEjFFGSQ0aaSONkcRq66xupC4K5tDV5bU5vgywA+QahSziIsAYRqOR0QaABJQpLauyxAhj5BBS3X4H49bZ2VHAwqXeYDKZNnVJACGkq5LOZvQ//afx5ub6888/U9fTO3c++1/+5/8pjiPBxXQy0UoDwPIgkVJUVb22vsGFqKoGEASCt7tdvxVJWpGUqshmR8fHZVEYY61DPp9sNwzDMAyDYDKdpmla15UQIopiwbmPJgyCgFHmELLGNLKpyqooC6UUIURwwYXwZButVCMbjHEQhN6gCQjSLFVKtdsdL0+6CNLGnPMwilqt1unREWCslZJKyaap6lorhTFudzqUUgyQRFGn211bXeVCpLPZ/bv3WnGcJEmSdDzyBTnHOQ9CQQiVjSyKLE0zLeXx4cHZ8YlSapZO/O2/bqqyKJU2g6VlBCQva2PcYGU9arURJnXdVI1kjBmHhqNxp9tZXlludzpBFCKMjDXoAqBsLiwWPghP8MA59Omnnz5+/Hg0Gr/66rc7nZYx0hjpkMEAmBLn5oQfa4Dz0BiptSGEIoeUkkpVlHLOKcWgHDJWIXCUEkwQoUAwIyRCyPlSllJMMMPY63sNPKnx/HTaAvKUcruwSBtnGyU9upYyBgRfyrNzi7AODypb6KDm8/on4/onknwPOaWYcd86IETAgDNlXlJMN9Y2tzavJElnNssAey1ngAhFgBvZJBBxESKElTJKmVaUMEqN1qpWyCGKGUZk7n2H+bjdOKuNwZyxQLBQuKq0zgEmxiCprEPYOOOcIxhjRsBCYzRGiGOMnLNaW+RiFlCKlXZIadAm5AFjDGFMKbEABINxFsBRr5t3SGvj/RqIUGmU0arKqjiO19fWCAHZqHsPHm/tbD/zwpc2r187HY+Mkcnq4OrSN8N0+qs3f/qoKExW9XodGgQNhLtpNc6qEwiCqI1bSa1tjZ0kUmGrAMyFYM9ijBB34AARbAj4tc5FreoRxHYBF3YOAZAL68JTTchFv+GTMNGFnuxJrW3nP2Ge/3NBV7iwiSyc9QTPuyVAziLwkKHPmVXwXEJ2AYzDGHvin1IKWUk5Nh6QYoxDjgnuwCmjKMFxFHLOndVaSWc9Zdc4awmhGGNlrG/gtXYAgDAjDCOEtEMOGCKEicgi4gBExDDDDiFtASHACOrGYQKci06/3enHdZMzbrlAURgUhWmURy5xQKSupQWDicOevuAAIWed0cqzr317MHe9Y8CUEWO1z4q9aJOdNmqxLZkDtTDGiCIADBgDwcj5CtJZrOf/EjnrMMJe44oM0lI3TdNUtdMm5IIg5IzWGgTii17Oc7r8PCWKIkyI30t7A2G73Y7jGFmbZcWjR4/fe++D0Wj0q1993On09vZ2//AP//Dk5OiVV14RjHPKtFLnJ6ftTrfTE1XdcCbiSAjOGAFwui5zZKRziBBACMo8o4TEYZSlmZaynUSyarRW1hojU4SgHdMCNXUjLYIin0mp2i3qjXnLy0tK6bOjPWUMoQRs1DRKKYWcAwxGqlE5Tlpxr9vt95K6aWaT80AIbUyWZZ6Z20oScIhQygjWWmspSb+fTSenJ6dS66XBgAJUdR1HcRwIpK01hjnNrGJIx5yQkLdCghHRWldNVWQFIWR50D06PD45PpmmE+cQxRSIB12g4cl+EARhEO4d7DlrNjY3AyEwgtn43PnkIYxn08lkMmKMNU01nU2Mlsbow13rnJlubuxsDV577bVbN28VZTE+PyJOBwybBjmtvv7Vr06uPfPO278cjUdN2ayvrtVlbY1BVrVjsbrUHk2GANCKY6UdAgWqwMYFhMZRqB2SDhlnQFbQVAg5Zl1EwGGOtM5PT7RUYI1FQCklGDMmiLdpAcNUUO6UVg5IEAcIoCNEHEfPXruGEHDOYb5zxdY5Y5wySmmljOKcF2Wx92B3NBxKWffaHaWaPJ2dHZ/kxQwTu3mrnwywVFkjlSG0PQjDhNe6Sj+cOq6vXbn6B//df/M3f/M3dx7e/u3f/50o4v/47tvvvvsPH39y9/Znd5Je8tVvv2S0Ozo6Ho0eiUBInQOYMOBXtrZefvnFqq6sNV976Wtpmj3effz2L34xPJrMzvPJZDIcjhmiz7/w3PraervTnk2yumiWlpauXXmmqZv3331vOplIJd//5du7e/t1VQFB65urX//mVz+5+9kn9z8TYfjo4KBoJObBeDRGzn3nu99dX1sXTNz++COKzmvWNDWOwmBtdSNpryZJdPPW1Vk6K6p8c3Prh//6tZXl9XY8mE6zlZWVpqlWV/v0nV9+8A9v/8NHtz+typogTCi1xkklq6rhRLS7CTIoDKJ+t7+3u1+kOSDodXpBFDCUA+DVwcpv/cZvfePVrz1z82rVlGVZZHkBCMIw7Hb7SZJEUcQZ8+ApZ6yfBVHMtHWy0U2j0llxfn5WN1UchyFvhTy0zlayKPI8K2YIWSnrsswBW+f0dDqqGxOE4ebGRjorz8+n5+djwrCISFEUFBAP+Psff3QyPvjws3/o9m1vwJZXO+ej80ahbm9pdX0l6Ybnk+HB6cHa9iBoE0fKBwe3cZxV0OMcDNGFSu9+9EuAoNte/cEbXxme5fc+3Rud5JPz9MHDB8/e2I5b4Xh8vntwT9m6v5Z0VlqIOykl5gELGTCMKSGCNUpZq6SusbKAOaOYcQzaTqajrEqPz06EwIOV3sb2+npvJ+btWpbnu8Vo/9P9z07feF08++yNbqsXh6c5yTGjnDNKSVHVspFW+3g6jKzLJpmxOoxCQYMkah8eHRVF7pCN4kgwroxCiIDDzlhplNZEJzoMgyAQrVaMMUzTSZEVRqn+cndtfZlShjHljOdZ8f57v2pk44yzCDmMHWCplBfvUkLZPFHMaK2VA8QYIZgjIJQQOg+kA2u85ZERoM7LsjUjmFFbNpVFBBEOSGOM/QSQOIwRYwRjjztEDhyigK11xrsIHKKAqXUUg8fUKq2zLHNVTQjBTUUxEZxh7BpsNVKCC8Y5ocHp6fH5+elsNp6MJs5aRgn3zOiAEoKRM2UxefQwPTx4dHp6enJ8dHR0mCRJq9WqqwqhebieVtpYr8BHVmmpVFNXRpuiLKVspuOJ95y0wkgQKpUMwzgQgrK5Q6BpmoBRIwQn2Ke7EErjVqvdTvzCwVfqrCGEAOPEp/txLoJAUEqNsVJKJonWWinv1sCc8zgOtea6qbngQRwZY+bhAJS0o6jf6yqp0jQ9OT1pxS3AUGUZF7wVtVb6fQTI4wGMbCajYZ7nRV5oqRSTWiqjFSGIYuyQ00qmTZVm2fn52dnZaTtpc8H9EgNjjAkEQngCC3ZIaxNH4en5+O69RyKKrz97c21tbTgcYpxDHHv/D+PcOVeUZRAGUmpnURwn2k8EAaIoiqJgd3c3y9LtK1uU8tFw/Md//MePHz+ilBZF+sILX3r2xjPtpIMJGo5GGAPGxI9CEUIAFEB7b721HnPkvQM+z8Si+U3xQgOGLUaeIWYByBwXBXApxeXzyjIA5NBTkpWF4h7wXOdzCT2EFhjcpyJcPAKAeG0Mmuc+IDy3/nueDwFMEKIEMUY4c0ncWhosJ61EcAGAlVLGNghFzkiEAYjW2lrnjLEe1oocYIQtmgcZPmHdziM43IXVHwEGL9ky1vjEicsyJK+Wc4AcBrBeYD3/RmwBO0QcgEV+NUowQQhTqjwXZ+70AET8hcEhbznHCBBgAoZi2k261tnh2ZAxtr2p2+2OVno2mc3SdDqd5EX72fXVOOpE7Tjc2ijS2aEyPOoihA6Gh0VjJA7pem9qdFXWKAw1JRbjiyc+/9gQwuaiicBAiJsfAX7tYhGyCMiF/R09CWZE8JQey13eZFxsTeDJ3xfRpODj7i/+GVzslNyTN2/+C+zFZ4DhKY41/lwAC0IXISrgABz2HfMCpewQnrfEc8QTY1+0V3nU3OIFWXRh7PJCFOQQsZgwTDkiWFmdF1mn12WC2awWLOCMW2eVVoXMKCNhyJS2gBXGmjFECMYA1mGPIbAOAANlwDkFjK3xp4aXXXlQu73Mib70DD14eYGheApTYecsPuwQwggsLLZfDjkHzicMmMvyL6vVXKj5hFpusI8BuuxmWaBPYO5WR4SwIAiUUmVRJq2kqurhcFjXTavVvnJlhzHW7/e/8Y1vvP3zn2ulh+fnvV6/0+5Yaxup09kMMGaUWWebptRGCQ+6pxg5RAgmGFMMztqyLI+Pjso8DwNOnAXkGEZBQBnjjPM4xMa2wiieTmeTyaSqawSIC9qOwtF4NDw/WVlZZYxVWYYp4RS0dpEQAK7Mpk2NssxpKY2xCBAlDhPSioOmkc5qipG1VjbV2WlhjAXniiKTTZNnGROBkbIuS/dkr2iddUbbosyNtVevXG132oSRbJYppRAgo01ZlpPpWEmFEARREIiQYDyZTbTSzjqlFKM0DmOHnODMyQYAnDVSSX9yKCUxRoRiWWkpayMLnxUhlcQYSVlWxaxIx+Ph8aPHj9PxeTeJ6zwr0kI19acf3263u7//u7/75ptv3rt/f393L8tmCLs4FHEkhMCCg3MOI9WUOaWit7RCMNPapbMpZUxQ9uRwsV4FOT+7LUKeKGKdQz5MGYjzlxjrrAVlXa2Mc5ZYaq1CvkrDFGOwziBnkQPrPAgFgbMBoRHnVVmd7O7/4u/+3iGLCd61RoQcIXt0sM8EXr+yvLHT39xecdjsPdrPi9FHn/yyKtXp8fBkeLC2unX1xvbSejdoYW3LokzD1tLy6koQR0CxQ66ss9lsWhT5NB2XTdFIXFcza7U1shWFW5tb77//flkUq2urm2tby4PVteUN59xkMv7p3//UGQQO52kxJMO6qggmNa3LoiKIEAzImK2NNcro8clxGPLV1aVOv71zbac36OmRPTo+fLS3u/t4tyzKbqcjgtAoc//+w9OTYcDD0+NTMK4VdeJWEgRxVTiLxWxav/POB8jJwaDT7y9pY5WyeV4bA1GU1HWDMaG/+Nk7v3z3faU0ssg4K6X2ARhSN8pBHEa3nnsuDuIiLwk5AoBW1Krqqq7rUIRbm1svv/zy62+8cf3ZHR7SRtbaGOccJZRzLnhAGb0gSummqeu6FpyJgGdZZqwWgmGgSpqT49PBUr/fWwpo5B3eWZrmWVrVhZ/3hGFw7drVqqwPDk/iWARB0u0mjAlMGBe8llJpbZ1C2ImAVXV6dt6ELTSaoNY5Oz5Nl5fNzjZ7+ctf//5rbzDR/vP/5y92Dw9opK8+s9LuUSD1/smdacmXlrqEEKmUaKG93cPd/ZPf/e2ba5ubg6Xlh3cOPrt9/3i4b4kKO+2N9vq0nGSP0ihKBhvBrZc3Ht0dItugoEjlqbI2bDOnjDWE8IgAMkgbbZGzDiHKKaXOWlXXKJ1WgmfjSZ2XRmmcpUiqJh3OTPXu8sreyXGmm5DzrjMOHEcOMAYmaNIOjJFlVQNGcZIkSSuIQ+vc48d7w9G5UpILFsUxIaRuams8YpVi8IXl3JjIGEOAtFRSNmAtj0IMoI0qs7ws6iIvhWCD5b7Vrqyb8XjcSN2UjdEGADhnURTGcaSY1lJRyuZQJQBnjaoN5cw4ZLSea4IJUT6VAsDfTKNQeOSukoB8+gRCGMCHZ3lIDiWUYCDEzXMtrHXWLYwWGLB1jhLcbifOOaONEJwxf1PRElsAi8A6p7VGn37yyd17dwCclFJJyRkLwyCKwjAMCQavjJBSpukMY0iSluBcNk1qzByjBEAJHgz6vV6/kZoScv2Za8PhcDgcPnh4P89za2zSTrzOu9ftBqEgFPu4YYzRwgSCMep0k0AEIhCYkDzPrdVKyaapm6bOc8+2J0IEnU47CARj3MN2yrLMsqwoCi868jsZn4XinEXIXlgUjJKN1goAMYoBnJQ1AHR77V6/UxRFOptZp7VGTVNOpyPnnNIaA2BCsmxWVVU2yyaTaa/bLbtFms08MNfLnVutuK6bLE3HoxHBmJCEUqpU4+FhzcWj3+9vb1954YUX3Cd3fvH2u6wox+NxnudpmhZF4VFg2pgojgVnhBAA7Et8QrBWSErJObdWHx+f/PjHP97f3/+3v/mGc/Do4e7HH398eHjg72d7e7vxm9Hv/Pbv3Lh5c2kwkFJKJZXy9xYHl5BaAHYRDmmtdbAIU7tEWnKLlHO4JLGByyr5zyc8XCRQfh5zbC9K/Msql6eYrU8nTjo0p3JdZKw8SSK8TFO+tAEghHIu/LA+DENbIuswAqyttcZRmAfaLKz+/lf5Dc9chrdw1Fx6eXiefDTXcV22KT8JMgRYGCgWxTy4C6PF3M7hwCEMGME8pXSutrPoAhKG51aihT0H5s/Kv4GtVuLH2IcHB3fv3JlOZysrSxubWzeeu7HeimKjwk77k48+/Pij22Y05lxUNMgV0ghRHmECDIOaZ54gQAh7y4hbUJF9swEA8xWTW/Qf8/D6+QXnix/fgtzwJI4euXloDkKfZxCjp8jIl4NTnpaLLURxyAGAe3Ic+ubEAXoqisRcxJRYwBeQMa+8snBhFnHG2MsJQpdT7S+TrxZH4qJbwIAxtpgQuGDlOWf9yWSMNcRahACwNkYqyRiN4wiBpJQgcJgAIRjjRYwjAGDGsBA4CBkAMRpZiy6Hz17uQ/6pvz917swbHqcvsH7enu9gMZmw87Pg1z4uDCq+gZ3js75gaJkHs15Y6kkQBJ4Axhj/8MMPf/SjH92+/emtW7eSJAnDwJhkfX2dMf7w4aM/+qM/+r3f/6++/ep3ut3OdJqlWU4Z87dCT+pXWtV1ZY0G5LfHLIkiJWUQBGEQOGPiMBAUaS3rqqjKOtNaaSOEWFldfenlL1d1fXZ29uDh46qqMMZRKNCgZ80VbYyzNg4DTCkh2Dkoy6KuSs4IAeesWl1ZSpJEBMFsOsmyPK8VBWS1Ojs7poRiwFLpIAijKERWG6Pu3wPZAAAgAElEQVScNXVZNEU5GQ0xpc45LVWn1wkCkaV5WRZSySJN4zgSgRiejxCgTqdtjZVSlnXJCMOAi2LmrJ9XOEoJI4wgR8A5p6wxCumyQM7aqq5Go2G7nXS6be+kMlpTShAnzvGlpcHa2trm5mYch0tLg5u3bqytrWmtzk5Pzs9Py6ISPAwEs0nr+OiQUfbqt7+9vLT86Weffnz7Y20lpSAC6pypq8oYFQRBp9MJRGQNMkrXqrEGAsaxv91jbBGyyGmfM+aPFpjPkuDCCuZZeovDHIEnFBhrfeFhYb5hdcZg59Q8Xsh5pTIGDACUYgxgkDMAdmV5ELei2WwSBMIYtW+lkaZuwrKcIOgMBl0jl85OR8Oz0+H57PhomGaT7a3NOCaT8VFRTADr47N9EdHBoEMoNKoqyplSlTFVI9NWwjvd2Gh3cnIkGK6r/PTk+MG9eydHh1maTcajQX8pCEJGSJam5yfnJ4fn2SwF7I4PDoanp0EgVtfWAhEopU4ODq3Rsqpu3ryxvb1189aNz+7cuf3JJ44gq3WeF5Rgxrmzrt/vt5M2IWRteY1h+uDevTiKl/vLK/2lk+Pjo4OjMGwzEmKIWpFI8/GdO5+FAa4KFYl7e4/O4rC93N98eP+gLqysUZ4p+umv7ozOpp1ujCmxxqpGMcIIoYIHWurZNKWUBmFQFqXPISaUSC2dtUBCwgnhRBnlEBIiIBQjAEoZxhg55NXzCCFMvInNIgTD0Wg4PN/f32tkHUXhlZ0thBznIopiIQIllXaqaIqyqPwaoRWHIuAYoxeffxEc0doRGoggjsNECMkFX17pjcbj0WjUbi8BQQ6Z8aSWqt7bO11d7RIaRa3WeGyQnUTRkQPbX15fWl59vP/ww493aWyvBEncdpWq9UzXasI5p4TzkFPhJtPpBx+/e/3alzZ3rkWtVtAWlkkWUk1Nv9+rqkJrhUP7pa/ubF1feevvP9h/PMym47rMkrB740vbFDhYrJQusllV5tZKZzVCjpI5kUZJXdXN2fl0NE4bqSgNrE6QsU3F7nw6vH9nzDizhhgdImecYwiwA4upDSIMhDAm4rjFhc8/MWmWZVnm7YCMUyGEMXo2m3HGOhsbq6urlDNCMaVkOpvOprPd3V2tzGw6dchyRlRd9Xo9zoVW9rwYpmm2vLRcFvVkONVKG1Ma68BiZ5G1tqrKPM/yPJvXKECMdcZYM3eqQgAIAJSUvtz30Hpv6p3fg63zEYRKSnNJ6++t1VJKrSRjgJDF2C2SzDxWyFhrtFZKNVJaYzDGdV1XdW20ZYxxzqWUVV1XVeWs9Qa7e/fvjsfDOI6EEIwxSql/YoQQSrBz1uMaGWNJknQ6HeQ8Zl4BQFmWRVEYrZtaOocoE86h8Xg4HJ5PpxMpa4QcoRhjZK2uKomQjx5zPlqEc+ENzXXTYIwRwko31bSUUtZSMsbKKnfW1XVTVqXPROeCM8oIpQRjz3+UTWOtwRgcslLWTVOHYeBZWN4iQjDWRvm+yAO7MMF5kZ6cHiEE7XZ7a2uzKPLpbGqMcs7muanr0mMlrbVlWaRpRucUS6KNKorM/yJvdJnbTIUwxsRxtLW12ev1rDXj8ThN0wXehzEWhmEURQihtbXV733vu5VUa+vrngFKCPEdly86vPeG0rlTJq9KJRUhRAh+cjL88Y//5i//8i+zLP/2q9989Gj3rTd/fnp6Wtc1ITiO46WlpXYnCcIAAwCep1AsjLMLf/xTOQzWWofhMrb4qT7kKZzxZSbYgsH6axT0lyr7y+3KwsL7n5Xmz3MEL+r9L37RzYfB1pj5r5NS+vzWurHGYsKYU0g7i7H9tZ3O4sX489Ebmt2lKhwuAr0XmLh/OqLvcg1+0fjBJXvABe3Nf7Re7ebmPRJeKKEuEwj8ie/pEUJwSqlzrtVqXb9+/fXX/83a2ura2koS8JBASNBzm+slZ58enX74+MBaN+h3CWVUCGBCYzD+qnFRL2OHyPwd9HuVeY3hxyIeGfa5OMZLrcSviwFxyH0hrxCeMpb8c/Ddy1bxp78NFkugz/1zeGJouWAYz/kNDjDyvYF1cNF1ePe+9YMGOjfNfy5H6J/xsj915Ph/HMcxAvD7XimVRxhiwIRQay1gHEWR/0U+x4gQZAzCmMwpGBRxThhjGIjBYMzc0e4PwgWj4osn0T9ra/EVBQLAl063z3lOvoDT+LUGlnm7+hTj+ClyoL9IerWIMfr09PT+/fv7+/vr6+v+onF8fPyTn/xkY3Pj+vVrGMNsNhuNhr1+3zmHMaGU+ruAv+lwzudI+jmUDKSUVVUpKVutFgZHMXCOta6LIqurum5kI2WSJCury6urS0IEG+trcSs+OjwajkZ1lddVZYzMshw51Irj1dWluNWqqibPadOIQLA8z6qqIBi0knVdMULiMNRKt1otY8zZ+ZlsakJoGISEgFESAJzRgFDAGcYEIZcXuXOuFbcAWdlUWjWCsyBgddVkqawqJpsqDINAsHSWWmO67aSumrquGtncvHnjuVvPd7sdpdRslp4cH2V5Zow2BhhjcSuo69pWWsqqrIBxHATCJ50NBv1ev+NxOMvLS/1+X8raWjOdzIq8bJpmb29fSUkplbKRylprsmz28OH9yXh67dozX/nKK5SRNJ+l6eTx7oMHD7AxulFNp9OxFiHn7fGmrpVzEAaxdc46u5hPXT4kFm5FjDEQuvBfMUYJoQBgnUHIzvNhCDbaGKsBWY0AWWQtMta6uXvOL85BKZcbo40OAnLt+nYQcMZIEJIkaTFGCHVSF0GMi2J2enqAoE6SmNEVSkBrnc3SOGacg9bl0dHj6eQMExdFfGdnfW1t9Wc//8nRydG9u588e+P69Wd2sqwThmEYRoBomacHe4+jUFCCnFWbG+tqeck5NxgMMODTs7Pj46OHD+7XZREGQRiJNE3rqgKEVpdXNjc3Oef37t45OTkxSu/t7kspX/zyi4EQcRQ/PjjodIdFlk3TmTX61o0bSiqplFY6CiJkXL2x2U26y/1l1TRNVc/G02tXr8ZxZ5pW/W6bMRuH4epqf31tmVGqG13Z2iSWAGcsrEp9ejqmw5MzbJyudCtpsYhVZaWVNrIhhBptqrq+e+duFMWqkUVZIGwd2CgOEUIW7HBy/smdT/76b//aIP29733HOq19WJJzSqmyLD1QSGvtz8bZbLK/v/f48aMsm3HBVlZWkqS1urq8tLQchbE1aJZlAMg6RwknWBDsklYnabUYIXrHSmlm01wbRwgPw5YQVRAIxjkmWum83U64oBaZKHLnw9HZcIiQYoKtb21HcadR5u/fequWTVWXzgGj0WhanZ9lq2vJjVvXLBRVPZ1OT8PQhgEga5dWu3Er+eTOB3lVRq24szy4GV4TbXp6elaWZaErxBwNCAiztbXS7V5b2uAfvHf/w18+Pj9OHS2jHm6JhOFQSzed0LLgGGujpZJ1UzeNbKQ0WjnKHKaBMWANtcAQIoARRsRo68ABEGet0eCsMUY7ZCkHjCkAhFHIRUSIsAYpraqmaZqGEPLss8/0ej1KKeN0PBlPphPGaX/Qv3Jlp5W0KCNVXWqtJ+PJaDjK0mx4NmKCRiFvRQFjbGUlvnJlu9PuzKaplFpLwyhPEqa10VpFQQs5qKp6Op0664y3SQCO4xgAL9oVABwnCcZYNU9SC+u69uWIc85o7QtTzrmfAy8mbZ6ZmCTJYNDD2FmrjFVaKaM1AoQxYZQ5AK10XVVlVRptgkCUZVVWFfImAYy1lP55NHU9nU5OT08Zp2EY+JAyP270kFwpJWIM43kJ6J9tEASbm5sLCtZ0OkUIqabRWo1GozhOHMrqqp7NUqkkZ4wxwhjv9boYoGlUVRWVUkbbsioAIAyiMAo8rV/Jxqdz1E0tpWQiMFZLVRlt9ZxwT50zSnsmG1qoqBljGBPGqLGq0aquGsaJp2kRwp0zRVE7Zy7NLB0hIKVvLPPxeFgUaVFUxmjOmd+2V5VMknYUBU2jiyI/OTlutVq9Xn95aalp6qaptJYAiFBc1/VwdKaU6vcHy0tL6xtrW9ub3U5HSunXLz6OEDBGzrVaLUzg4OAAEXr1+tW8qHu9nrU2CAKtdVmWHmy6mHReOOCdlNIaG4chxuTk5PQv/uIvbt/+ZG1tbWlp+ZPbnz148CCO49XV1XY7uXLlys7OTqfbTmfp3t5e1IrhUpHtwVOXaw7/3zD/Er6c1eAL5cvj54UV/l/o9l00Ql9sV75YY11uhC5N0DGaq8Qu2pUn7461YBcdzEXTYpSSVVn6aGqttbGGYcwYwc4hLDHGCJ68On9fdZ8nVs+f8Hx2YBcrnTkVUEofevN0i+Ke5CSiJ65x35JgD7SZm0AwhsUgEgMAsfPKD/vyz186PCDuEp8X+zggP27odrv9fu/atR0fCGWULFUtrR30Osu3br04Se/+yZ9NpxOxNIhEiKPIBZFWurHaImoQWN+FOYTd3PYBbq4f9yooQM6iyx+T+7Xl+3/WBQ5PtSL/RGf7a+G8l5d4DpBzT6jWl5Yen7fu+xUiYMAOI0QIchhZhy8cIA6Bc9ZI2SDk/OXuchPimwS/m/1iJ3M5t3HhX/cWR60140wrp5Si2CGMrLV5nhdFEQR40ZxjgikFaxHBFGOKHVDmCHnyET/F8VqcfU/1/5cXQU+9/xjjyw2J/3H+E7zYrqCFY/7zASwemkwWvvwvJEu6y0/DK4LmKy1jFr9uZWXlxo2bR0cneZ4fHx9XVZ3nxeHh4VJ/cP369c2tjTAIT0/PwiiyzlFCKGMIgdfB+mGBN+cwSimlUqrR9Ozo6Ojk9DQIAq2auszKrJJN6ZxpJVEUh1XVSNVMxsOjw/1+fwAIJ3EUBhyQaZqmyGbZbIoJFQEPA3Zle73T7R0eHnGGjIkCwTrtuCwK59zw/HQ6nb322ve7ne7Z2VkjmyzLWlEopSKEdtotHwe8trYmGzkajRfUUM4oQigMhZSNbBopNaGYEOy3dFrZKBJBIJDVURhEcbSxvp6m2Xg8Ho1Ht27c+N53v4PAUsow4IODg7Ozk9F4eHZ2qpRsxUEgaNIKtjZXvFq1FcdBIMIwXFlbWV9bW1tbm0wmo+Ho7p27/ji9OHQxYBTHQRiKupLGIkpBKXVwsP/OO+9+7Wtf39jcYpyuLC/FcXB2fnx6enp+foYAVlZXmkYZH/OLKAADRNNpoa21zmJA82uTH98AzHmLXtwOiFC2GP4wRhmjALhpmqLIa9lYZykjTV1o5W/KF1cZt7jQzc1p8+hncForLnCajgnB2zvb167uDJb6V3Y29g4eHp/tOqdm01FdT5eX1sIg7veTdDqNQhoKzKgzph6eH2XpGEAjJzlznXbY7UZ7+8XHH71/ZWet211XKifEcQb9br/f63BOjJEImSBgzllCQGujtVRK5Xl6dnZyPjwJItrpdJOkZa2pqpoQ0mq1tre3t7e3OWNJK2nK8v79+48ePTw42MeM5FU1m8xGw9Hx4eH5eBRF0c7Vq4orZx2lNE+z2SwFBNa6LMsO9/aHZ+eU0KVBVwRiPD0KQh7G/Pnn167sbK6tLSOLCA4Ebw96/TSdxa2gaWSeldRISQDKrEqidtxqgcG5ysu6MqYmmHDODw8PfaCBH30BQZgAQkgqVdTF8fnxWz97s91tXbm6PZtN03Tm8+k8fTVN0+l0OhqNptPpeDze3X3kfcY3bjxzY+OZ69evr61tJEmUZpk1SCuLgYhAhCwORGS101JzEgoaM0K67aW1lXxnezyaTJtGYoSSVthqRYQyhxptq+l01kgbxqzTCRjvxi08mkz3D+swptev34jCZG/38XgyLau6UZWxupsIp1k73nz1m//2+OzhydljqzBgRwkL40jwUEk3HWdFMbn78Fdbm1eTztKzL1w1xDx8kD3e3SPUCQGBgGQJ1jvRV1692l/jg1Xyi5/eOz8sj84fhHRJkAQ7Uea5UnUYQqPrskrLolZSG4MYDSkljBEMSGvVNAqAYswxoReTSEsZMM60lIwhxiAII4e00TVlRKn65PQsbnWjqOWvuZzznZ2d1dVV51xZl9bZtbX14ej89PRMKRVFIWPMIlPXdbvdDoKAAElnqUOWENrtdpu6nk2mvU7vyva2XNWffPJZb9BfXlnL02w0HI9H0ygKKGGUkqqsxqNRWRS+YGq325QyrxywFjmH4qSNAfuxh3/4y7SfwPk7AqOUc44BjNZ1XS/uTIQQIcT5eYsy7JxWqpFSaqUwIUKIOIoIpcaYqizTLHPOrSwve3QVo1T7A89qQggXXBuF8EUyG4BP5ViwKf3OBwBRghfz5qqqMAAhJI5jP3lqtVrLy8uh4MbYqqonk6lSqt/vRmFQltX/z9qb/UiWnXdiZ797rBmRS2VmVdaSVdVL9UL2JpoiRyIpaTgCDUEeAcI8CHrRwzzr2YYhGJgHwxjD/4A9hjgPGhq2YYxG0lCkSEpkd7PV3eyttqyq3CNjj7uf1Q8n4mZUVjdF2JMPiUQiM5Yb557z/b7vtyRpPJ3OjAH1WthoNJqNRlGGaZrFszhNp3lRlnkBYT0MA891DKA2dp1SrLRDqFPyMk5mcZwIIRGCvh84DsMYEUIpZUHgj8eT4XCEMbYWkJQSjFEQ+t3uCkLw6OhkNI6VlNCAKIr8wKOUClEmyQxCQCgJo8AYzTkfjYaO40ZRGEUBxkRrkyQzAFCeZ5wXAOgoCprNZhj4StnBjyAEE4LtdsYYIQRHUdhqNVdWWpPJqCgyz/OYQ4PQRzm054fjuFEtjKJQavho//DTz+77Yd1x/TRNbQVcYUVLZrNFgy1hXdeVYm52PJ3Ojo6OATCtVtP3/SAIWq3W5uamFUx5nnd2dvbOu28zxq5dv/7Nb37T931CVFGUtuY3F2IZzcXYxyqroSrUKtxyISzyAjJZruqW//KXIJnl3ywXjgu4giDAEGBtDDBAAblEzTdzETe00wBruFBkaTocDpUq4zjmnFtqjRBibhNsySxmMehcVIQLd69zjzKbv6HPSzpt/Y4t+bAsikqRYRGV/lzDKwOsmGXBJJr/MZnnjsA5XoTV1Ti3dQZwebY0byXYWBg7PhKihBBgjB493ouT+Nq1q8TBHEAiVbi+fuerX/3+z94tCepeuca5kMoIDbDjMQjTkksbi7J4Pcg6goF5hr0BRgGptbQyh18RnX7uwqhUQE/TBeEyc+mXw5WKlGegnRh8LnAyS15l57MZhGwGi81ChXaFWndyK0uzW251hauNrjLpXgYMFfCumsr2l0VRuF7IKCYYGa0hgAjqvChGo2FRFPboselG1iQdY4QxJJhgTKGBCCtjlJQSQVMZgi2PMr7IxevCJV2+jyqeVoWvqs/g2elKxfKqlpkxBmOECYJLVgoA2OkQtmH29r/sjsQYrdfrUso4SaIgunz58ssvv/yzn709nU4PDw85L69cufKd73znxz/6Ua93+s+//TsQItf3CSGUYgSl1hoQQwgGYN7JtXcKwVhrXZbFaDQ6Ozsbj8cEYwhRURTxZESQjqIgCANjwGwWHxxM9h7uQWjqjQaldDqdaW18l9WisNGodTsrQRTV6rVmrd5aaQMIFS/jhEkloijwPZ8SkiZp7+xsOBxeu7rTaDTq9Wg8Hidx2G41CSEYEW10kqTAmBdefKEsyv0nB8IK4JR2XEdrnaapMVoqVebFaDzKsqy7uhoGAXOY5/pSijiZdTud7e3t559/Xik1Go3v3b/rMPLZpx+dnJ7s3rj55ptvbG6uc15Mp+P3P/jHwaBvk0miKNzc3BxPxtPJJIqilU5ntdut1Wqc836//8H77z9+/DjLskuXLrXbbYwxwogSWquHAGjOy0azDiEuuU6S0uoPj48PT05PKHOuX9/Z3LwEgN7be7B/8IRL4XlekZcIEmOQUpJgTAhEEFNiSRxKKa0WpjV2tqa0EkpYcQ6h0jpA2uYghEBKlSTxeDyK01RqgTEERhqtzMIc3Q4eEcLWM2PBPNTGKG00BIAyEsdTP/AbjejqtSuXLq1DqD/+9P2PfvHRb66/3mhEShVJMlZSNGqtMk9m06FSZS3y17otz6OEQKPlaHh68OQhBKIWefUoePLk8Wh0ls5a/d6R1iYMa4wwIQshy+GoPxz142S2t/fo6Oh4MBhopRDGruPdv/+w1ztrtZqUEYhgs9X08oJz8fFHnxR5iRAqyoIx5mDi+8FgODw8PJRGCSkBgtPx6MMPPkQIub6XphklhGBiR4hlySejEZBGOvzhg4dnvTMEYO/0qN2NHCdurrTrddbqdMMaYywrMm6Ao4FMMpwWfaFSbSSllDDsIIgLVZYZn+pYSokA8Rw/SRMIkeM4XAiIEAPUGCCVGscTz4q1A8d1XOqQXOTvvf/eZDYZDYenJyf7BwdZmiqlGGNCyrIokiRRWkEAEQL1er3TXf31r3399u2bYRRSxuI4y/MyjtMoim7u7lLKtNZIlhT6WHMjqZbYIOw5Ube9ceOqdA72zwb9NM3anZVWuwUgWF1tttr1f//vv3d4dOB4sNttdFZb13e3/BOUFTkvx3sPPjaGpJkQvBScSyEBxI5TW1u51q5fLmJmylpAN9z1RpJOlOSNoJXneR4n2+vX4zQ7Ojzx/JD6bj107z+6/94//iKOE98jQUCoozobzlpCZpNJnBXtNbBzw/VdlI19YhzAcZGI8XiaJhPPB1IUnOeCa0q9MAqCoIYx1VIqlUHAPd9zfEYIk0IJyaUUQmvqsCj0/LAWhV4YuMNhP0lmnJdBGHpeuLm9LYVJkuz09BQA0Gq1AACnp6f379/v9U+LomCMTaaToszPznqMUoiQksJxnCAMokZNKeUxlzpk5/L2G298Oc/z2XR2fHyU1jLHcRljlACEqPZU4qQQgrIsAAOuyxBCUigIoNZKSWXtMok14SeMOi5lDjBAcL7QKWJbG9nxBaWU4jkdy2hd5Lktdimlvu8zxoLAbzabjUboBa7WUmsN7P8yRimRUqVJMhqNRqNRlmeEUd/367V6p9uxGlCllD3uj0+Oe6en9UYtSxPBud2H7HPZE3qutlwQlwGw4c0w8DzHcQgh1pTWaO24bpHnQpQ7O1cAAOPxqN1uWcL9xx9/cnCwf3x8CIBeX99ot1tB4GOMsjyxTxeG/qVLl9bX1wGARZEPBoPhcDibTXlZlGUhOEcI+L4bBoF1NM7yLJ5Ni5IjCChjvudHUVBvNOr1hus6nIvZdOr7Xpoko9GwKErP9a5c3u52O1EUcC5Ho2G/3x8MzzgXWitKqOd5YRRSyqIoWl9b6652Az8YjUePHz/Z29sbj0dGa9f1HZdQBxOE/cDzfNf2QaVUtXrYaNYsU45QNBwOh8MhpdSeHJubm5bbwBjzfR9jDACcxOn9h48ePXp049ZzzUZjZ2fn4OCAcx6GYZZldhKotbZmzQgRKY3v+7wsZ/HUxtK98srLR0dHrVbz7KwXhMHzzz+f5/nDhw9OTo6/+tWvXr9xfXWt+/777x8fH/f7/VarRSn93O74s1VfpYC/QNxaxiq/Qkrd50TdX+gQ//Ii+Ly5DDGCRFvJs8EKqAtcFYggshALmizLTnu9hw/3Ll3qrl/aVEoz5iLlCKWkKjUAAAkhhAFqLl5Z9Mnh0lNWTEjbPVYLUKeNsZ2mPM+LooS/jNh0bgBswDPMs8oGzRitlE29UQub7HMmGJjzl+xtaGs4Ywwh1HUc3/e1VhAaxtjB/sGndz+dxNOtq5fXNtYExhQTFPhTzgdJMs1LS0AD2si81ADMU0/OU1JsFgoiEFrEApDhlQLk2c/Fhtl/8TKwEAXN4+oXZLIlBLsMVy6sty8iX0EEATTnyS9PlekW5i1zyhBCYIFPEAAQIWOVUxBiCJExqiy51qaSKi0HtF+gQS7DleXsEYQQoRRCmOd5q40opalMlQTAGGlkHMfD4dD3fd/fWOnUXdcVUlQg5zxmyKC5AZ0d4gHLaVSfC1eq78t0xAuWx/M1jDDEZhlAaq2X4Mo5mUcufS3GGvMQVYQhgKgC7QghCDDBRGJpoyEruGI3K865zbVpNBo3blxfWVm5fPnyt771rXq9oZR8/fXXjdYHBwfvv//BW2+91W61hBCB7zLqDscjwqjvO8ZoSmm327X2bjZmCgDgeZ49bmbTZDoZJXEcBh4wIo5no/GIMlqv1+qNZhInhwf7T548FlIkSXbt2tUXXnih2+l4foAxbnVW2q1Wu9naPzycTiernZXAD8IoDKNgNBr1+30M0bV8Zzwe7e3dMwZe2tz6xm98fXtrW0NolCrLcjia3P3s7t7DB4N+X0vVbNZ/8xu/uXPlCsH0wd6Ds/6Z5FJInqTp2Unv+PhYKPmtb35zbW0dUwK0mYzH+0eHw34fAjWZjoAytcj/vd/7r6eT6WgwaDbr9Xq9f3Zy1u8Tila6rddeezUI/DCMBoO+lGJ1bfUHP/jBz997BwDz67/+9de+/CXP8/f29j777DNCyIsvvri9vT2ZTOI4LooiiqIgDGazCWMkCALOSyE0F9rzAkqaBOP+YBjHUwPB2T+cQGhqtcj1vNu3n8uLHCEYx8lqd71eb7tOmGVcCo0xRgRDaBslnPNyOWvLAKOBllJCBCljQgjOS+vNbYwpy9IAzWWZZknJS4RA4DuUEBtmar/DuYsGBMZSJSHGENjRM8aUEi4KIfiTx4/W1rquy8bjcRLnRsHV7uqdF3frzYDnnBK33Vw53j9kFG5vrb3++ivf+I2vY+Q8vP8YAnb92tUvf+nlq9euOQ6mhH723f+DEXbl8uaVy5fSLDcArK1tfvDBBxjDnZ3Lr7zy0muvfdl1nbIsnjx55DgOAjBJ4qIoCXE2NjaEEEmS3rp1s1FvcC7/81//ME0+XltfjaezNEmLNI2iYPfGNa1VWmTTeNYfTMbDqVJyTnYj2HNcIWS/P7x+7Xqr0RoPx7WgUQtrYRimcYoA3NhYvXKtK1R4+WrXD6bsvSkAACAASURBVFEc4zidFcXUC5hWQqs0yxEvZxByTHRepgQaTCmjhJUlz5IMQui6LmMsCiNrxh4EQVEUo8G41ohqUegFweCsL4S48/JL6xvrCKF333334//4Cc8L13UhhFJKx3FqtVo9CGBR5EWRlZm1+S+5gGlyetb72TvvpHl67drV3d3dRqvlBr6N8U6zAgIODFRSIuDUwhWGI6ip5MAh4UqTMeJR6tVrTaGE67uE4iSJG/XuSrv5d2tRmhDXd7/06suvvHrn+Rdv/eztHz3cu6+0aTS6lARHR/3JJE8zLqUJo6i90srz+MN3HoxOZy+9cvvatS+1WgHn2WQ2Oj48aLnsSrcGACzKfJbNYjE5Pj46Oj29e/fBZJJdv3Z90D/u9c78AOZ5ImRyNnyUpyWQtF5H/UPxaO+xLk6xijzSTKZpnhey5MpIpWxOAs5LRZj0CHFDuuo0CUFhGEIMiqLo98dN342iput69lCSUmpdTJM8yRMNgB/WkjTvnY2zlEshjQbMcQAAJydH3/ve95RSgvNWp4UQOjs7C0K/1dqIorDdbjHGTk9PbQZ5OksxQqvdtZ2rl9fWugjiyXhycHBwcHAwm6YIkZ3tKw5zy1KenJzykruum8RJgcswDCGA1uqtSRqu42xtbdlxDUAYIgIRAZYbJkS6mMDYboTlg4VhePXKju/7FgnkWRbHseM4YRiurKxEUVSr1brdFepgiAEhNpsMAQBs6zeO49Fo6Ed+WA/H4/FwOJRaQgL90G+1WkEQeJ5no4WTPB5PR0HgeS4TXKRpah+kqgSVUshqveeUpDlZwgaTW3WNxVG1Wq1Rr9frdWtddenSRpJkNlV3c3Njc3Oj0agLIZMkOToaCCEBAJ1Ou91uKaWVkk+ePN7b2yvLXEpFCK3Xa81m4/SsXxQZBNpzHM/zarWo0Wg6jqu1TNM8z3MpxWAwHA4GRosw8APPbbWaZVlqKQLPQUB3V9r1es33fSHE6enx3l7KufQ8t9GoXb264/sBY2QR/wwZcwCAWZY+erSXZVlZFpyLWi3qdleCIAjDqCgyXnIplFISQuB5bqvVqtVqttVt/ZrtDt5sNhzHcV03CAKrSLFnuTFmOp0OBsPeYNQ7GxitwyCMosiexHa6stTjZEHgAwCkEEIISIgtdDzP3d298Yd/+Icff/xxWRa1qHbnzorvhX/2Z38GgHnrrbdsAPA3vvGNr33tayXnNhztPKsRwQv5ehACBJ/K8zbPeAAtE0J+RcRSlVPPyrKXOSpVYt0XEPGNAYZQog0wSilpI120URACpa0kwUZpGm3voDwrp9N8dc1G7ymEETJIFAIiB2NkP229HOZiLs55zoHWuQBlbiNb8cFsCM8XalfmUx9gljIOn2a6zWPXldFaAWvUBCGCGC1kq5XYZf7y5n0MjIUQSZJMJpOVlTaheDwa2gPFenY7vmswmsTx6eFJo9ngeSmN4qUgmDQaTa5UyaXS5imsBQG0cZRw4SD9lAQHWj9fU4lYLogkzJyOB8+v1rLWZSlq9HMv8tMV+eeSxObjDgggMjZNvYqlqeDK0nTFdmrngnIIrRWyXnwuFAICjLbqpmr5Vc+7DJ+W540XBCR2CuE6juMwe+MopZTSQiqgASXzR6CUUorq9ToAoCy5lNIYsogr0Qpq61mGKieJZ5hdF4BKhU/AF8iH5vgKAgjwUzedrsZp8+eqGL/2y+7qdl5nY+wBNBoY2w6bw3iMbKqJzaFathEry9J2ZOq1RlGUrut+7Wtfu3HjxquvvmqjmXd3dy9vX3744P5f/81f7exc3b15M07isiyl1L1eL6zVIaQAIKXUbDaDEDqMoQiVZWm0Xl1by/N8NpuNhsN6o3Fle3M27sWzkeB5t9v+0pe//Ad/8AeE0NPT3k9+8pNPP/10f38/TVNe5vtPHn3nd3/3tddea7fbGoIkTYe9s5u713tnZ3/913/9/nvvxHG8vb195cqVK1ubGCFGGXMcCOFsNjs8On7/vff+4Sc/Wel2Lm1c2tjYuLV7/UuvvEwwLgW/f+/eB+9/cHS4nyXJpfWNIksDz127vIoJsbPY6WzGBb+8tf34yeMf/+hnvd7ZYDAYT8ae4zqu89lnn0gh11bXOp12nsZpEl/Z2RkOB+///J0n+4+7a53X3/ryZDLyfX9392aj2Wg0Gp1OR6mvrKy0hsOhlPw/fO8vPv30U8acK5d3MMac88ePn7Tb7W53dTabcS70LOl21vIimc4mnU4Hc5VmE60MQjQIgzCKlFJ5WSqlsix5/PjRg4cP+v2zl1959aWXXr558/ZZb3B8fEKws76+FYXedDrLskwIbmGtHUISgjEGhBBMMMSLNguyO6QPAGCMUka01tPppDtoj8aTkpcQwvFwkGWpNXcEc4iihVZP7wZIKWWAAgAwxlzHB8AAYGGsBwA2BioFioJDA1da7dCLPDdwHM9a7L98586dF56/dvWqVqDVrHkOqoVhGISe4z5369aTx4dAozIrKaa3b99MsixJM8fxa/WovdLcvry5tbV56dL6xsba1atXwjAYDIaHh4f37n3CmHPjxuXt7c379/eePDmo1aIojDY3N/3Qk1IKoYIw7K6srLTbP//5O/fu3XUcpxbVao26NgBj3Fxp2Y62BuatN96q1er37t17/PjJZ5991j/rK2nKvCyKolavtepNyijGxgu98bg3nmZG5wCCVivcuXIdAE9yikydEP/wqO94h8cnR6TMBS+F53oEUeJQAECe5bNZ3Gw2KHO4FLNZTCjZurKZl0VWFLngiOFLlzZ+7b96izms1+sRhplDKSaB79sy0R6rdkcnFNnwu5WVlc3NzbOz3v379773ve99//v/eWtr67d/+1tvvvnmzZs3hRBFWU4mMTSIAIoJiaJopR0yx9FaljwjmDqE1WtspVlKrgejsyROIQKEkk6nEwTe7u5uvz8+Oe0XheSlSKfJb/76b3zn2982xiDojIbJ3/7gJ++999Hx2SCo1RtBuLOxfWlrIy+Sz+5+/M6PPxydTL/29a94brcTtsLLG67jBl6AATFQFTx+++4P/v7nP/3hT97NY7Ha2Xhh985Px7yfTZ+7uRb6Xp4lYeCEroONtxJ5Ojv7+N1pGheAIxKFNhYBSEAJ8XzKWJjnPInzMIiazcbm1trp6dHxycnDvb0gJM1WdO36ugFalGVRjCaT2WyWhEHN9yOHeVoDCGkYNGbTosgVoy7Bc9GF3Z3tZbf1KSHEcRwh5GAw6PV6vd6Z67pJEjebjW63CwDIsmw2m+0/Odh/sp9niVQCQuh5YRQ2KaGY0PFkOpvGjsOajabnhVrNbV2Hw9FsNiuKAmhTi6KVlRXXdQGE0mp+mQsgstIUyyGsErjyPGeMUUp7vZ6VvBOMBefWAD5N0yRJ7BAmioKoHoS1gDFi/7Ka6dsCtNVqtdttW8dMJpPBYJAkSb/fty18Y3SaJXfv3u33B8boS2vrbtM5Ozuz7ZBqxmJRCgW4qhgcx8EI4bnplmGM5XmeJAkAhhJSlbNKKaUEACAMQ8/zbLGFECKkvrl5ybZbKKU2Tj7LMhuiUrX6LK3r8tamJe1Y7gGlNAxDz3OtW4A12trcvAQhTJIEQpgkMWNUz4PGEGPM85xms1Gv14uiWFlpU0qDILBzoaIo7Ald1Sv2Xfi+b4PYG4267/thGNpyzToWaK0xRAtEQSrwZsNhMMaWQWc/0yRJpFSWQWe1SQCAOI6TNAEAMMcJQhBFEQCg1+tZ3wI7vMIYx9NpGAaWnQIAIJjkeSEEt0UPAGBjY6MoCqXU7du3i4Incfb1r3/96Ojw7Ozsu9/97g//7oe/9mtv/s5v/87m1tZgOJjvNuApAfdTdWE1AFjSmXwRZetXzahbmp9ceMYKrtg5xq8efmfDv5VRCAENsdZaQ62hNghJqRDWtVptfX11Z2fj8uWtZrOZ5wWXivOCy6C9EgVRVIrYcRypYPXUTyOTp0zMlt85QggTbKmblQz9/++Xde1c+MpCBPEXi3+sx8Y8bsh1wzCsNRp7ew//l//5345GgzRPh9NRd331pVdf/qM/+iMHk37vVJTcd7217upoOIzj5Ojg0PE85roQYrhAEk+L1JcTIL+Q7QX/v0QW/pf6QpUQBj4j3rdplhAgCPDCbU0vmHpo6REQAHAxI/kniG1f+DoQsiaEjuM6jiMEh6j0A58QpZWOAhciESf9wWCQZqM4GTmO0253luNTjdYKKAM0IlY0ggCAWv8XuEZzG4VfYYnaLXdu3yKlMYYQ9Ezs5hIQghCd37NLiBYiS3jL0qzIS0LInTt3bt16zqb69vt9IbjrOvVavd1q3ti97jjuZDxWRiOoEaZbW1uEOdWiklJ6nhfVaqvd1ePj4ySOXUrH4/Hjx48/+OCD527vvvLSC2qz4zo4Cr1er6eU+su//MvxeDydTtM03dq69PrrX242m81mq9FoEkLu3b87+/nsww9/kaRJq9lcWVnhnJ8cH127utPpdKSUjLHpZNzv96fTaVEUm5ubSqn9JwdKqU6n8+rLL1FKy7L88MMPDvb3T09PgyCwpDVC6Pra+je/9c3xeHh21js4OEAISClPT3s/+vGP3n33HYxwGIarq2u//tWvrq9vAKCOj09Go1GWZUdHR0dHR//9f/ffbmxsvPbaa6++cqfb7cziZG/vwd/+4Pv/9n/6H73A2715s16P4nj68OH94+PjPM8BALVaPc/zyWT63HPP+X5AKeGl1NpY3aNtezmOozU4Pj6hDPqBN5tNlIaUkThOtIKUeEmSKqW8ILCFR5IklJLV1VXGaJIkvd4pgszzPMF1r9dzmOu688gNK33U2iyilIw2SpZczZWQ884SAAZj5Hquox1jVFHkWZolSZIXOTAAQhKFTdt/sU18u71JKTFGhCBLI7LHNKO0XmsqaZRSYVBzWYARc5iPILWOqmma7z853Fi7JDzNy3HvaAy099prb+5cuUoJE0ZZCqjremEYNhqNdru5tXkXQTDoD896/eeffwEBjAHutLurndVarZYkaRwn9gbZ2bn6J3/yJ73e2ccff/xXf/VXYRB1u2utVmtzc3tra+v+/fsffPhhr3cmRG6MefDgwVd+7a233njjtVdf9Tzn9PTkwcOHd+7cubF788H9o42drd/7vW9vX95iDpvF8fb25U6nGwTBJx998u477/707392/979t3/6szAMeCmODk+oAzjffemla5wrL3S3tjuOQxDGAJDxKJVCvnTnVYetitI92O8VeUowJAAAwWXl6o4QcRwkpVLaGAQopcxhlDKAkGO0gcB1ne7q6spqh5elVLzkBRcl0KYUSGlloHZ9DxJwNug99/wth1358U9+nBXpcATSPJlO4zQr19Y7xqiPPvkoL7PxZLLS7YRhCBFK04wixw3CtbUN3/MBNOPhCBMY1esEEYgMQGRtdbvV6nBZZEUqtQhDHxPYH57lGa/Xauvr68ig99758Pv/6W+/87vfvn17N57ODvaPnzw5Ojg87h/2eJxurW3UXKdMpt//T79otRu/9tbrs9ksn5T/6f/6wZ3nX7x+/caKvwoA1pmZZaUNVdzdfnEWxyfHJ2vtq83GekBDU2KRQl1gDwXNoEWNUlwiwPyge9qULgapAloYIySUBkrIpXI8AgksMu4HUXdtg/NyPJoqpfI8Dr3g1ZeeZy7WRs6msyxNyzwvS0Eoa0QtCBDPVZ5ms2nOmNNquK4T+Z5RRkGtjdHK6CiMwiA4OT0WSjkeo5QCYwTnCCGtNS/LFCIlFYIoniVpkhmthZSCiyLLMYJSFlxwjFEtqgnDZ1xmWbHS7t66devK9hWI0Hg0/fSTu9PpjFIquQTa8LywFfnh4aExenVtlTJiDBRCAIi01pCAIAgajYYFG0KIPM+t3NBKrhljGMJKwmj/wGYq2ruu0ax7vgeAEkK4rmvfiy15w9DXWiME/cAzQGsjw8j3PN/zvJOTEyn5SqclROm6LI4Tz3OhgVJKWwGXZdnpdGxLTCuZJAmlFGNkeWuUELOwVU2SxNIapZRaKbigUkghMISYUYQQI/NOIyDE2EoBIeJ5EEKCEEbI9zy9cB4jlM7x0jn0glWXedHnRp7j+q43HxRAuNJegQAgjDDCxhiHMoyxy5wb165TxighQRDMs88xtschQshxHJvoYotpz/MqM81arVYJGKr61R4GaFHSa2WUkjZ6UqmqNIeWroMxRghbI408z4u85JxLqYTgQEMEETBgblew6FBaKqDVRdjntc1LS1qyCwMiE8exhaOu60olpVII4ytXrvzxH/9xWRZC8JOTE+awra1L9Ubdznws0YUQCiFXUgnBLYA0Zi5ntLQUIYRDrbaVl2VpF5t1k6s+C/toNq3iQmv8WfKYLYZs6W9bBpVNamXqsKyNWe5nL09XhJAGAmMARshAAo22yYBzuAKUBoAw4jCiJW806s899/z6Rqfdbruum09KrXUU1SCERVkoLT3PBdCxztHVQAkuEg8reyJCiJBScq6AsRDFzqna7bbR2srJLiSrLxd68DyZwkgueFFQSjzXgwDwohRCGASN1pQQgqCCZp5zLwSliBDqOMTiGNtKL+e+ecA2LH3PC8NwMh7tPXhw797dZqv5wvMv7N68gQhwXOYAQDC5srrqQTCLp5OzUy2kiwBxKMIAGGkjm+ZQae7NCw3E5y8fAqAN0KAKe1zQsaBVaqsFVemckjTXlyyxCsF8VoMwBgja1oNZDA+tFgoCAPV82GUuzHQWV9bM3ckgNBAhuiCQVFEkliEmbS4OANga9YqSI2Tl2q6SMhPSwhhKiFaoyCXnc6e1hYURXfg0PG3S+Iw/hO1K2FG2ba8URdFsrfieNx6mRiOCid1FpZRXr17N8iaEwnVdu4FYJiFCnjQAGIkoUqUohGAMY0QAIFIqzuf4oRr1VHtRpWBcngtZyGG3tcUrh2DucWe0lsgmFGFqJ352Y6mk7ZVkce4+a4zWah56VJlDK4UQxAgVRVEUhZTS8wJKqJTS3tpJkjSbTc/zZ9MZBPMoXqXUZDLJsgxCAKFbFgWEoN1u2wGZAabkkpclYRQYgDCyRHpbwpZlORgMLBMMQtBsNi9duvTRL35xenr64YcfNuteLfKK3MeYAgDiODUGBEEUBBEhbDyeTibT2SxO0zRJ4uFwNBgMRqMhAJCXeVnmCCHXZcfHR/fv30uSREppXV7q9drq6qrrOo1GY2Pj0uHhwfHR8Xe/++dFWWitHceNwlqr1Vxd7XieDyGYTmcH+4//zb/5H2az2XQ6GY/Hzz1/+8aNG2trq//iX3z7N/7Z1wCAcTzrDwb379/9+c/fLcs8z63p6/Zbb73RaDS1MXmWZVn+H//y/4lnyWQ6TeLpYHTWaNQopfF0/Lff/xvfDxzm2Ban43qiKF3mrHU6rudDAEVZagmMMVJpbubcUYIJZbReiwyQSnGEIKMEucwYVOZy/rFLJYQYj0fHx0ePHz9O0tgAnRUZ59x1vUa9jRAtS26M5KUQQtkwHIQBJtQhhBAEADRaCymEEFBrbTRFlDKa5znnHEBgFxjGKMvy8WRaFKUxkGCW5QkwkGA3zUshuD27KXUxUo7DrPGMUgp6VKsEGGQ0IdhzGG631gn20oQXhZLcKA4Vh7NxOh4NZQFqUcNoOBqVwPi712+utDsQIAwR0FgJ6FDXYR6C2GjQaNRfffX2Wa/383c/fOutr4ZB03FCpYyUChqkJYAGMeJkPAMGep4b+oEU4oP3P/zSq1++tnPt9u3bg8GwHtWnc604FKUYDEbD/uTy9nZ+J0cEv/b6G3lRfu97f+H7vi1Vbu7u/svf/5dCCQOsRYejlJpOppfWN9rf/K2X77zy7/7X737vwf9JMMeYMAc/fHgwmST37x1DKOsNZ3u7+41vfu327Vtxmjy8++G9u496R6zd3tjevNlqrD3/XEhsVNcz2kGstYFAQ4h830cY5Xle8FJphSnxfd91PQihVEpIBSHyg9BznLIoZCkNMErbTFV9eHjgeW6z2bDWrr3jfrPVvPH6NYxRv392ctI7Ojr6/t9+/9HjR7//+//Nm2+8df36zSzOjQSe62ltkiSdTpMg8FttH0LDeZnmhes6oe8UIvP9ECIAidk/ePzRR58gSHw/MlpHQXN7a2t7c+veJ5/89Ac/j2ezk5PxaDQDUCRZmRdSiwejs2Gj1SSMTgezv/ubH29ubbmOOxqN4/67e3ePX3juTqPRDtywHWxoWMaT/qSfxINEJMWt13aBDv7DX/zf+/tHWcE/ef+0XQ9WWxFCjBpqNLaRii6DlBpeKsVLqLRDKPNrCBsNjNQynU3zLI0aNc+v1+tNo5TgZVmo0WhqvczzpCwLroFuNv1aUCsKEQZRu939LL03m6ZGn0W1sFEnx0dPDDCQYK0151w4DmOOLUQcxowxruva7d5OsSmlts9UFgUARknFy1JJ4TosCLyi4FKIgpZhEEVho91CrdZKs9lKs+z0pLf38BGCxBgzmUwophgh3/fX19e3trbW19dXVtpRLUKYIMwIcYRSSmqbu7Ks5lwkQQBKiP2NktJyrq20PQgCSwaLooCLshQFc6g1LrbibFvjQggdh0oprWEaXITfIQQQAoxh1w3q9TqEYHV1VZQlL3iaZBjjLMvszJ1znmXZfLSLrF2MLoqcECIJYfNsNVDNYS6SaeYa8XMb1gtGpRW3gWAMGbONdjsmqnIt0BKtvHLjeZbUvuycM090Xhzk1TUBCH6uRHX5f+3jV3ZAy9Oqp1x35nDFaLXMYofW823J8BaCyl1XailtSK+wFHFlpRPKSHku7V0m91ev0/M8z3UJwb7vA+AiDEejEeelMcTzPNvoshXD9va2lCLL0lqtRihutZoAgKLIq3AJC3sXgOEce1SVyiJgHlYFkO2YLgvu9a/c/v0iNcIFgk3FLns2O2LegzYaQg0ANMAKEaCx17mSoi8sgBECav7zuY+Z53kuiIKoBpGjgFEcQIgQBhWOevbVnsOwpY8eLUaynuchjBfOuvOXAeehIPN4pUqBghBAAEKbhgRglUBJMDEIYIwhJhrajE6gDVyq1KGBNkZmbntg6YUIoSzLptNplmUYo93d3T/90z9ttlv1ek0JbrSgFDddX3JRc92a500RkllmFd4uZVJLJRSmztw5eSEy1xBBCPQ8sxEaADTU59nx5+r/f4IHuJwaWcU/mqVgn6UZzeKCIwD1+Y18kZh3bo6sAcAYE62BlGqRBKIoJYRiSn1bfiulKKWEUAjn4oqyLKVUUkgbPYgxJMShtLSd3YoDaSeQtouxXL4/6wbxVJTQkqzLehlhSCGBFtKHYTidsjTVeZktNPrG2m0jNCfJIWOU0lpJCLVGBgBjexTPiukrv7Bn9fcVqdIuUYQQ0MCqvBYOehojbN+TDfGz5WClpal8npZMkOcbrrLNGOtVa0ylcqkuTGWPJoSAIHeYYzeZsuTOnMdbs/AgmcVCCgO0kEopjQjGmLkuMwhWh9dyOpOdq1v0QilllBpjsiwbjUacsyxzw8BzXY8SUqnECCa85GVRSiWLohyPxxAirZXruu32ijGaEGqDYtqtdhiEQvBl7G05F2maaK0YY57nrq2vBWFgx+NanzvO27ZgUZScl5xLS9PNCzadTu7du2fHBcaYer1hx7HMob7vOi5ttVue5wVBIJWMk5nWOs/zNM2KIi+KQivJHLK21l3b6BCCFjFijuMwSh1CCIQYgoWYSmupNOdC63lLAQColTbaaKjB3OcRa0iqbZZgrOj8I1NAWTtKGwi2c3Wnu7ri+X5npbO+vuk6PgBEcAMBRpgQTAueC1kCAI1RxkDrlG0Hv1IJqc28s1dqIYRSEmFi1yoh1HFc3/cxoRBixpx62MCIhGEtL3LOOUbQ+mdKJRmjrutYB12MkfXdajTq0+kMQtjpdD0vRJA5NIjCRqfT2dq8stKu9weHjx8dFfmjNE3H416z3vb9CEGqFSCYUkIwNFmaZ2mhFMQYr69t/vZv/fMf/eiH+0+OhYAYmaKQfuhCSBEieVYKrhzmcS6FkLwUk0nc7016p1Pfq1+9em1tbeP09Ozs7KzZbF7dufraa6+7rvf22+8cHBylSZoVuTS6s7p66/at27efy8viuHeCkXr48O6/+9//t5WVlVa73Wq11tbW6vVGd2U1z/LJ+ODdd9/t9U6a7fqVy1tpkh4dHgsu19d2nr/1lffee+f0uDcelFF4/8H9/t/96EdC6UZ9xWNpnvbTLB+NZgAqAheuJuYpM0eotY2JtTeztiwabYwoikGvb6TGCBFKyrJc7a7F7iyezbI0L4sSIJXnihDiOOz09IQ5tNlsci6yLDVAEgbD0Ot0u5SRo+OjNC4eZU9OTk7iOP3wg1+8+fpbN67urq2ul2UhpBRSBkFIKUmTzPNcjKnDfCWFVAoRgpDhqhz0+h9//OmH73+00l5z3HA0Gk4n2afxw4NHp3t3H4z7A0bZbJZncclFLoSWCgx7s2RW9HvxzrUrquBP7h9PBllUi4AGiZsPe5P33/3FrVu3vvTyq9ev3WA+AlrsP3w07U+vb+1urV4mMHr59ss84Q8fxr397HgvHmxl3dVaEHgUM54RVSJRGKOBAVrJHCICNOAl7662G+3GJJ4poyllrZVOEESM0SITk3GCEJJSC05KrpFxI9cJorDeqHuePzp7DLVZ7YQIupIn09Gs3Wo7YdDrHQeR32g27FaulLRJJnmRhb7vuG673fY932GO3Q211jYoQ3JpW46MMMdhmGAhlFYaYxKF9bW19VrUSJN0Mpkd7h8JLou8LIqSUWYrpas7VzudDoRwbW1tfXWt2WraOpg6DiYMIqqM0Rro+aZ/Xi/ihX0sRrhi5tgMBDtUsbOsMAxrtbAs86yYq9wAc2xhjRF0fB8AoJSwrqkEI89xdahcx0EQAKPDIEAIUoKjMGCEaKXiSQZ4VgAAIABJREFUWcwYC8Mwz3Or1bOssyiKPNeh1A5/uO0XKkL0EofNGuNaNgm6EHH9jEL0Am3dUmArcafd+JY9cytm2oWYjkrwasHnsw97obbQSn+uW+6yGeiyN85yLMlT9ZkxCuj5zFufFwoL4ERsP92YShEBIFRW3WvBjLHBvcY2uOcRH5V5cfXGqxcz15YgKJWUQhigrHzO933O55w4rQ2ChDFmy6d6ve56ThSFSZJwzvXTeO9zqV3wafHAcmBcJep9NnHin8xL+aI/+CUPdeFnCAGCyKqQDZyr1tFckY6WRThCCA4Nmi8JS6QkGGPHIUpTpZRRQi0KzCojrwo5WRYGPGUUiyAyc/xpF1sVCvFPA7bK2nie7LqYHdniEkOCsYHQLAYFGCOjLdHsfAlVCzLLMltMY+wFQWDjaJvNJqW7lFEATTzhoefXQl9keRbHRZwgpZDWsigAgNRhPmOFlKVSEKg5AcyKvBcR8BpgOxWx0dTz0EgDK5rY3PD4GTsvuEDq8Ol8FPtPVqp9odkAIDTVv88NndG5cVV1Oy/ZfkEAHEKFUEKUhGCIADAGQIMxchxWlApIQyg2QAlhExKhlEYpqZQC87gVM1/Sxmg9V27YbSdNU0vE9X3fbnRzOy+tv8hoe76S5rGM1pUE2vo+FwIhVKvV9vbKOI6FzKwyZBGw+NQi10ZroJUyWhutlJ0OLW9fF1oYy7iuGrYsb5vL8TcL3g4wBiANKrhir8PyqHPxLHbHVVorbTSA5zZoWikNANVkaT/RFVzxPM+Oix3q2Gts02aW4ZDjupBDzkvmuJ5HNTBCqKIouJJRBP0gsPPYC7RV2zJbYDbFuc7yXCouOOdc+oF0HIYQJvMBFELz5hSMk2QynTqOwygjhGBM7FKSUgEAKcYOY47DrN8ZIcgAqOR8blYUBUIIY4Ixbjab9i3bCbnRxjZA7XLCGIcho5Qi1FxbX0PISKmEKJWSEEJjFKWO77uOwywYcxxn7jqodZom9urVamGzWVNKSylLnkslDFAYY0JwJVqzETpaGyWta5bBmCzvuwvZOrSHqrVDwAgghKUUSilokEV0gM598GSpLVxhDt3Zufziiy8QRhljjLrGYAix71MICYIYAuxqqrSsBpuV5QNjVGltgJnLQBG2dw1j1G6vrusEfsioUwoBICKEiUJCgDwv4CUXQiA8r7KlFJhgxgjnHACAEBaCI4TDMAAAlWWZ52Wv10dofLB/PByM8jSfjJO1S53NrWvxNH3y6PFHv7iLIdra2Aj9musEGFOCKcbUACDE3N+LYLyxtvWbv/FbP3/3F4OzGS+07zoOIz6L2vVut70+6A+H/UmZCZcGLgVKq/t3H3zy8af1MLq2c/Xq5at5kfd7Z4f7h8fHR7dv3nrrzTddx+l2Vv78z7/b7/f2n+wLLhzXuXLt6h/+q381GPYfPHz40cefHp+cvP32O2+88brW+vHjx6+88mo8Sx7tPWo0WtN49smnn8bprNNtb17ePjvtHR6dBFFNG/j48eHu7guY3p5Mjg4OT497J0qbwA8Zcw4O9iHslVycnQ1WOg2yoIDCuQPoYitVeh7UWZalNlpKiQlGECoD4jhJ4ng4HLq+F0VRp7PSaDQcStJZXBaZMVppjQ1ECAopi0JOp3PHcTcgzMFSiTieSskbjfp4OOOCw9K8/fbP7t69+9EvPnrjy2/cefHFRr3dbrWbrXYtCo0BJS+pQxkhruuW3AaEqtN+7+T06PD44O69z46OT2u1epIkZ6ejXq8/m87KogyZ14rq7dZaGHDfnR4dH0vAKUGMurzUcTwD4DQKI0JcUeJkKmaz6cZGlzlOkkwePfoMwRzTYm2jbVA5m4wng4k0+tG9x7Wwu7V+ab/dGZ72SyFO9uN3/v7wlVev3rq1sb52af9RL0tBlgPKEIEIStVd6QZ+lGfJm2+99sqXXpokYy5LbYwxaNAf7T18MptOJuOZy3ytidEY6wAACIFbD1Z9FhihyxwYzafjlEDqMjcvsrLMXT/a3N6KakEUhXZuMJlMMEYAGCUlxsRKICCAQAOlFdBAa22UwRAThKWURmqtNEaYUWbDOiGAnKskybVCWZKNBqPhcCy5gIhQ5gguMSa+G2xubu3s7DDG6rWa7/nG6Ol0GscxcxwDsTSQUEqpwxZFz7IDjK2MtNLVz1YGXZbldDq1Qvx6vb6y0iIEaSOFkBgjgklZlForglEQhgCYPM2UHegTTDAOfR9BIKTggju1mlSyLAujlNFqoQwhlDKMcUVII4Q0m03HcTBGliS23PuvSrq5EyuoiprznvR5z/7p6r/CG5Uxmn3kalhBCMEQVkSF6vfLs5rlMvrZhLOLPlTAfC78WO7lP/s6v6CLDJ8KAjz3+MEYY3tIaA2MttJWBYz9DC3TBhkNjYaVl6hSyrq6VbUshBBhrBZAjjGGEJZSLYYGCCE7/bDXBBpjMMIYE3uVbPvfcVk1YqqI5p+rYL7wBRG07Ppl0PIsxvmiTPpngzUuSGUuzFJ+ObZ5JqTFAItYKmutpefXWkmpfYeEYWiZcoQQxigXQCmlgdDWogoughKqYd0zoPqCJ2wV7mFb13PtCvql2gAD4LnMvMoJMVU/u8pdUWZe1yOMkQEQ2O44Vuq8NVYxfywHSSlQxVNgQoJa7ez05Pj48Ojg4IVbu+vd58s0A9ogCCkmDBO7i1isRQFQECoIDbQNODD/wYqqjTIGVJDELCYt8w9uYbbxuU4M8AJcWfqurT4HPD2lsWQwCC0eOr/sC2+Bz4mPhLbzwLnIGQswwQhrhOxoxJRlKgQPwoCXZVEUnh8QSjDGSmkAoZlL7qVSUhupteJlYdX2tkTmnNtPljFmO7uEELUkcLmwMD7XlIIQYgzSWqdx7HrImnxwzjFBX6QBMwvEMpesK7wcKfO5O9WF3yyv2+qeRc/MMyEweh5sD+28ZRmuVE9UtcwraG3vl8XAWV3IQ61Wpq0vK0mY9d7N86LX6+3t7TUa9Vdeftn3PYLRVJSMMULoLIntoBcsYBhj1PqRL2871Q5rsZPSMstLIaHWyhioAZQaMEo1oQxCZKAxCEEAEMAYAICFUIJnEECEkVWfSaiMMUpIY4xN9yYEE4otP2K5WWOBTXV5q/VQWdHYLuGcJUiwtYuEEIRhEEXhoummy7IEwFgGZHWE2r+s7EDtG5dSMk64KIXki4x4bAxQygCgwOLgmJu8V82C+f6EqmVgdzophM1yElwaADGZwzmMgdGaCyGUTNM0yzLXY67rtFrNUnBjgFQcIYYhxhha2gFEkDJMIVocp3ZpIW2MMcS2duauPxBXcZ9SKqUkY0xw5fshFkIbgCCmyEUAEUIxwo7jIAzthVdaIAQJQVXbCCGn4uhqrdM0KwshhDw+PhmNpklS7D3aX7vUefnVF65fDQh2/+ZvftRudi5t7bheSKiLIcUIa42lgo7ru25AEMMY12rtG9e9qNY6PR0+eXLie7V2a4UQ4rLIoVGR9cpCIcgIxFasde+zhw/uPty9fuPy1mXfC/v9wWg4Hg6GvdPebDrDCL3x+usYod7p6fHp6d6jR0JKTIkfRjdvN9x97/i0pxQAkPhBSCgVQgwHg/v37jPKTk5PgvBsOo33Dw6CMLx2fSOq1QaDoTKm3mxkRfaDv/vbf/2v/+T67uWPPtaffPpJKfKvfOXVK9s7QdA82D9NkmIyTRAynU6LQLQ81QaL425ubAkhVBoqKYuyJJhgghDCjuMYrbMsi+N4PByLsrx+/drutR1K0OHh/mg0dlzmea7rupwjY4znObdu3Wi2mnsPHzmO43nuYNAfj6dSakyA1Ja4TGbT6dtv//Th/c9+8MP1G9d3r1y+urW11Wp3fD90He/S9mYYhVqLwaDfH572BsdPDh+fnB5lWZykSZZnh0dH4/F0Oo05l0YDQh1MiIGglAJgRD0XUQYVgIgQGggtikIcHo6CgLfbrfWNKKpHCkDmB/V24/rNrdmsf9i7Dz6Mr6Zbm1tra+udk7Ojf/iHt0/3Z1G44rBAlKrVXCl5msblJx/1ZGnyBCU38N1P9x4/OSUO3NzoujQoEnV153q3s14WxWuvfenLr79MXSN1mSTx3bsPh8Pjs7ODkk8RKiGEWkEtIYYMYoIgMbpM4zLLcmAEQUQrjjHAyGhVxtMRZaDRrEkth6OR1rrI8yRJyrww2mCHup4HABz0BxhiYIAQglJGCbGSxyiIyrIs8lxyZZSBBmJMGHE554P+cDyaEkwd6kCIo6helpyXghfCdRhjTuAHEECtNARACJmoJEniJEnLssQk1wZKAB3Xc13Xt85mi76+qdxXIDRV9t0iVK7y+6/X68boIPAoxVorKTmjjDhICamUNARZdxdjOVrAlHkJoEEYYoy40IJz3/OUAoJzCAFGSEFLdMG2OVKx+e18nzkOBPMhxtzg1UbOLsrrOWjQatEErQ5YMC+nq0br086vNoXAGi5hRAAAyizSAgwA88lDtS9XPVm0KB2rhuK5X9GzXK85EDLqQsPu2SLA1qVPdcYX7d0F88FACDFEwMA5RDvXqwB7okCo7A9KzukQnPOyFEIoKZTgUggphJQWqi2x4c1SONyyM+lCAG8wRhBgO11RSpXlPIqHMWYdfKxW0jqVaW2sG7LjOHIxCqsccm2KXNW2rL7mh81Snv1yBEQV9/650XVf5AD2bMTessz3mZSVz5fda60BRACZOZ2+IhOdl8pWCo8gFIRQ13XyLEuz1BgjhFSK+h4DyDEAiIWR0RyuQBvjiMzTMSzVcG8eBAChnabBhYRA2zvUPC25MOBCsW7B/FIK9HyyA41ZEMnmAz1sHXKAZfUgAJSZm1zN70rL6S/LUmtlqeGe5xRleXx6/OH7//jwwb0izzrttoHYr9UxYVwaL4iY67teAAAwGJVSKQAhxsaeXgAYgMz8ZEPGgHn1Nw8QhHbyoyvYZOY3tzZm2Uj3c0ZmpoL153JsCAA6n0OiCxk+F2Dqs45h9v+0EcYIACUmmlKIDNBaaqO5gFwkSkkACUQCYYWxxBhoDQ0w2ChNNELaGKCU/n8pe7Mvua7szG/vfc65U0wZOWciEyNJEByKrCJZpaKKUqnVarUGL8tSdS/La1lP7j9Aj7b/D1svfvHqF7UsW62SLZXUNalUc5EsgiOmBBLICTnFHPfeM20/nBuRgQRYywa5sMhcCWTEjTvs4ft+n5AsBDtvpyaQack4TYc899rOubOeWncInOTVMpMzTmudZmmapt6z8z6a4ToAzvxtM0BhdFUC/cz95xlbrKdBxucu1WqTL4QU4WYeQiH9WUrkNEznKYr0jFi0ui+RrFb+QGiNmSXvV2reypPmtNZRFEUqQqAoCoU7G2M6nc43v/nNzc2N119/bfv+9tHxUZ6Prl691l5Y0GUpVZxlGQNHccIMQkgiCupW76Yt02QaJCQDOOu0NtYBewYmj2g9xDFHiq1lZTmMvwAgjqIsUUWRm1Jba6UQoEgI9B7AhhaaAVkAGWONNZV3q0qkrdJ+wnDEWeurJT9Mxx3OWec8AoR7JyAYa5zVDBBHkYoiIirLwlrH3kulpBBIVBGlESdSRNJah/zQCsOJTCSkVNPtm/Uu3ChCYxKWvoDknbfOWeNCLioACxJhS1ntX9iRBxJojEESga4X3uZ0u1gUpda6Vk+SJI6TeDgaOu+TJJaClJRCCK29ZyYBjMEkNp0lISIST5/NQggJiNb6SVBpkIo5YKu1NdoZ68KmXAnFwEVZIEIgjbP3zA4xyJvDEZ4sQp0b584aK0TALXrnTKA+yihCEgwCQa2uXNhfPBqNisuX5pZX1oSInGMPDhV5D85RktSiKLHWMwoimWWN1ZXVB/cf/Ms//yhLGosL68YG6mcUR/UsaaZJXWujSwfAvc4QUX75ra+224vd7qDIdVkYXVpr/fb2w+9+53tra6vA+M477/z1X//N9vajrfv3W/NtALBG37p1++aHH43zfGV1aXVtlT2cdjq7e3uHh8fzCwvPPffcwcHjTz757MGDh5cvX6436p1+b5QXtUZj8/LmaDC8c+fTR/t3sjlbul5Uw5pqbFxcfP7FzZXljedeuPb44GTr3sM33nr56pVNyVThGAmgUnHAkyp9x4QiTbLQG7K1cRyrVAHBeDAqcz3o9ZUQly5fQvIkuNvrLCy0l5YW5+fbx8dH1toLFy585de+cuHC+j/8wz/m43GW1bx33W7/+PhUKQp6PqVUHCkk7g2Px1snx6c7v3j/h4JUo9Ha2Lh848WXv/LVX1tcXBgMejc//uDjTz+8c/ez4XjgwdZqiVSR89ztdbS1jVYTWCCQICK2ztq9o904igFFUo9ZCm24sNYBRmnDAfRH5WnvoSdx7flL1567VqsLjP1Q91UDW1ly5+EHI7uH8auXrmwC0eP90+Ojfr/Xu3J1RUVJa26x2+8miQD09+7evnfvh/XGzweD3Fm/eqH+4gtXFudXnUbCGJxTUtx9+Fl3fHD1ueWlpaaUePD40+1HNw8O75GEtIZWD5I0IaA8H8y1Fxbm4yTRvd5wODohdGka1Wt4fDLWegBeG5OPhn3rdbffGwwG1bOTq9gBGSsAdNaPBiMhRPBnIxB4ICIlkiSKYxUroQhFltY8+IDRCO40Z9gJz46EYCKSJCmisCEXQjYaLQDSpVZSFpBb646Pj4QQcZwgEZKMhZBRHLbk54D34dYvpRSCwiTVOyeelJ2Eb0jihJC186G6DJT6EEgHzjMCIQkpPLPTBth7AONcMRqPRsOQo8LeJXEcK5ULAkBBxnsIQiOlVHhVZVnGkZJSTL5oKjjMTFk5iRevHrQCiJ4EyzytrQoPIUnVg1+glCQBAAR49AAgSSIJKZAFT1U356IGZjurc/P7c+0KAGhrzgkMzo1IASAAnKeZgOeWSN57AE9ESsjZ7IXA3ph8owvEVK2NMVZrU5ZVtH3liSpLrY02xjgf5nbT/I1zv3BiDRoMBvMLrTiWg7IcDUfjfBhga4i+KArnbJLGAGScK4pCynqapru7u8aaej2r1+sqiobDYZCqEs1yip8xHvbew4QCN1tNzk4cw4ka/DZPD3p/hWzmnK5mNj78fCrJua1F9WID5ckz8QRjNWkYESY7Op/n+WDQ73Q6/UHHAVy6et06DwhxHKNIHHuX5+di/pDwzHz1ZDIgEfFsiqavTrZqgM2Vt57hmf341IKPM/9W0F32HvgsNmRSlk2VVpN+gM/OjaIoAhmi1WrOtdtSyiRJDh8+/L/+6q8++uhDY/U7v/EOC3FvZ299bUVEsUhqJVDOmMkIET1zWVqKJEwkMTAzSSAgZJiJD5zowYKa6wzofL5deaZDqYIL8wwpGybj35lT61wPMGslOrfsOhMFCY4RkZRUHsiBtyRYEAiJjKQ1GzNASaki73OrwVomFI6ZwSEyEUnliAygFYKUqrCKSZLU6/VwT9Zaz4yo4Zx95dw6ZQrnIKQp+V1IEVCBaRqFrKowfJl2K7MEbZhAjZFATKVc/IxranZ2fs4IdI4KUIkYq5zZAEYJDfaz8jVn3s70Gp+i8FQcVSYfKXRZGs8zSl0AwCBkDcHBYcdCk1lSuO0AwCeffHJ8fHTnzp2/+9tvPth+0J5r/eF/la6srrXn552r4AuTycJUiuafuOFP1oPhTVlrwaJ34Bgdg7EcaxcFVIuUoV0hhDLSSkXOWfAMLBwjOs9FGcY0k0Upep5KHN00iyYcZCGkUpFSynOYpGG4ZsLn5icMb2Zm74hIRZF1RuvSWKOMDvySyt3EwjGydWVZBqnCdAg4612sOpiz6wpn80+9mzadEEApszwGK4SSSghZwTm9c96hAxLgvBeSqjfqgX2lr2Rg56z3LopUvVGfm2sOh33rXBxHUgopKYoiqRgYpYwcG540J2E7DIB8Nt0gIsmMAHrmWhdSopSRkiaKUpQRMJAQyGCNDgY8IcXEtuQAfRjqhNtPuKZKrcejsVJRHMVRLAnJswiJtkrJ9fWNRqN1dHy6sLAyGOa93qCW1ZeWVqSMmPEMso7oGZz3pTHC+6AYvnz5yq3bd/7Lt7+zcfHyjZe/4KwzBgTGcVwXIjYGgKUuTbfXXV3deONL4rXXvjgeF++++15Z5mWpW6257e1H7793s3PavXTp0srKcmuuORiMu7v7/+ff/M2X3nxjY+NCf9Df3d/v9rppPao1UhTCMR8fn37wwYdpmq6srBCJg4PHO7u7pTG7+welMcNR7h2vrK5+4fVXu93TW3c/+ul7P3h48OHq+tyXvnzt0sULWZYeHG8/Pt6fa6568POL9f/2T/8bACc5PHCm2xUG8DhLchyP8ySJ2+12qfV4PB6NRkabKI6yNAMgIWWSZEopBF5aXDhaXIjjaGlp4aWXX/ziF79488Obt2/f2dnb+fB/+9Aae/HSxWvXri0vLm3d3+r3O4tLTaViZ91wOGy35+IoGgx6i8utq1cvvPXGl0bDfGvr4f0Hj066B+Ny49bdjz69w7s7D5m8TGh5bb54ONh/fLi7N07r9WZrrtFqRoXp9UbOmfbc/JWrV205LvLRYNhLkoSEjBtppzvo9kajcSHiqNGqWctlYfKC7+9snfQPHp/u3rhxZW4hefDgs7X11uUrqysbaw7MBx/fbDUXGo32H/7hH/74R78gin7v9/+QRJIXptcf1up1Xer/46//0507n512uktLS7V6EknywhjKN65efvfnv7z96ZY1otHIVlfn+8Xm889tXFhfeOH6orUb1j7q9aDf9b2OVcLX6/jCYovZAh/V63MUlQ7M0fGISak4FzKPIidlHOLem3Gz2WxKJcGzkJIQO51OkDkRooyj9sLCsD/w3tfr9TiK2UO/3x+PRjgZeDvn6lCXJEVFkjUAkGVpmtSkVNY6rS14HwYLWltCkWVZlmZpmkVRCsDGlMPhEACEHGltSKooSUkqokC2hxn6cKU2AQCrTXgGZElSr9fjOJ7GqpRlWeSF1jqJlJKSkCtO0cSkMRwMw9aFBFK1yRTAAMhxHHt2kVLeO+A4cJwHgwERqihiD1LKEGVYlqUxRilldJllaaPRUEpWSoDpApoqVliINQiPXgIiwM+LDjinJZsVDk29AdPJDU0ivmdKVvZcaWlCk1lJayYT23NUDO/8bKH8tMTr3LCf/TRwg2ecObPFmXNoJ1+fEnuCdJ95IrEoS12WuixNWWqjbbD8WmOtcdZYZ63zwY5R+WJnm5+QXTh9jNXr9SROvAel4lZLtuYa3vvhcHBwsGuMiZN4Y2O9VqthTYREjt3d3W9961sM/MYbX7xypUrvCbp5peKq6nbOc9jpnTXMgGStdYJwGoE32afNHopn6rXOUcKeVlKdG8Y/pfL6FWn3k3oAAlTKMztGVy3aSJybwQeq3mAwLIoi2J2zlKyPiqLwbD2eJXs/IzJ8Otl+8uVNTwDnXbjKnLWBk/GrIcXAIdCmKh+r6oQEMzvvySMzCykZfJj0h2Fk4ApMz8ap4WhaSHU6nX6/H8bbS0uLv/d7v7e+vrZ3sFerN4663fLundy7eq1R5PlpnnfLMrI2jmIhBZCnKKLgPQPPDMJXNgdiRGTAsErxAOzAn88V5c9FHOMs+uJcqg9AhfSbJP+ca1CnkSa/ot2tprfEjE4oTiSVxcBYDeCjSKEgAlSRZ+ThqJMkSZqko9HIOk8g46QmGccj48EjEAkEtIBWSnLOBu1r4KSHAcGsdf7p28W5XmX6SVtrvM9Ho1Gk0iiKoziaYs3zPB+Py0Aqf4aKzE+VV8AMUlBYfUxR2k/nzzwzYnV2HVS55jksQitvnXM+/KxnSkPP9S3VHWDyeU0fTH7mdJymDwXzTwC4J0nSarYGg+FgMLDW7e8ffPLJJ3me3759+y/+4i9Gg2F7vv3KK69c2NjIsqzb73kHzoN1Ni9K51lMoiFnXwwzU7h8hBBEzGCtF1IyoHVcGo/kEBx74ZyznmXl/4Q8L62xQlIkZaQUEVkMSbgOkAUpqUgI8OhCzGh1chJVc0lnq32qlIFzJwPLXAgkkkRCSGZvnXfWWecFcxRHaZaqSAJgOHpuYhJi5lKX1tjqmVE1hDKJYyklEnnnrLOB1hU0ghPzjBKiilOsSO7We/be+VKXs0ppIYT3rCSToOlnXC2pANmDd8zsgJkZhZBxFFtvveeiLPM8R4RaLctqmTZaRSJUSlmWxlEipWLm0pTGlgAuHJaJ8nlKCEIi6RwbZ4K7BgCt8c55QnbOG+OM80RIAqJIAVttCuFJsjDGW6utM0TovfXeAnC4ZwKA92Ve9KVqRUmtXksCxDFOlFQEBJ1u9/HhkbF6c2NsjPUAjVarPb+g4jhkqYVcXCG4KAutjVKq1No6hyg2Ll5aXb/wo5/8tNvtC1J5UR4dnm5tPTo5Oe73xoTxuBydnvZ3dnZffvkLly5dPTw8ee+9X9y7dydJ0zRNsqy+srJiTFkUxWAwiOLIs5OKB6PO3/7t36b1WpzEP/rRDzudjozk0tISEW1vbx89PvTOXbp06eTk5P79+59+ems0yq13i4vz8/OLaVbPi4PTzvHxyYlnnGsvrl+42DndJ+FfuHH16KhzeHiodTnfXlxcXGukxcryxvPPXW+1Wo8ebUsmDyFrM0RoMZ/FUgW0igdrvC7tcDDSWguUURQncZzEqdGOEVrNVlmWd+7e8WC108vry0enRz/6SffTW5/d29o5PDxRCryHhYXFL7351oX11dEoH4xGDnh9Y6PX7Ws0i8vLzvn+cNDr977+r978r//odzY3VrX2+wfHP/3Jzx882P3hj7+rorjZbC4vLy2vLS0sr6yszqU1Rcpt3d86OTnu9XtXLj+3srpy8VLNaC9ElCSZatYAFxZNQYTOW9XtQAqceH08AvBRTbjSqohVUyiZCIGHvX1/d7zQbTYa6cO9w61HD17/4iurK4tS0rvvf7D7aHc4GKdJbWXlwvd/8L2/X1o7AAAgAElEQVRLl1/Y2Lh6/cWXG412UZqvvn3a6eqP//l7QqWkJEg6PHh4MjiOarKvT4eun+d87calX/vKFy9tNpJId3uPPJQvvbL82pf+OInlaNh7uL1Vq9Ua9UatVo9VShQ7p3rdcn+v8+Mf/3Jn5/Tx8a28GAJxEmejcVkWpKJIKMnAe3t7zByKfqUUM5+cngoK4n4OK4U0yQjJOzcNm/fOo6A0ST1yt9+N4yhNUymUc1wUpfdlEifNRpMAxqNxrzdotdpJko1Geb8/FCQAIU0TIoqipHN62umcnp52UMqs0SSphJDRk5OV2dpIl6UUMk3TpcXFKIra7TYiCiEDSjXQQqQUzhp2UJTamDJN0kRFRFiWJQAkcQzAiDx53JBUYq7ZnNhZvfdOCNHr9weDfl4YP9MyzXrZw8DMGOO9qJ6ooZ56alMxLfQrPdezitFnFoKzrVrAJQc2jguSuEkLMaWuAgCj9+imj8/pUOrpQS/PoDLOJpr4zFcFZ+3VZKAVylgKvm4ILyf4a8+m5xNcLVtnw93ZWnYeQhvgKhcCMtDkd4EESASISikpREg8OFOfM6sommJP87zQ2hZFIQVltWQ0Gt2+fes//sf//eTkZHNz4z/8h/9hadkLUnNzc3t7ex988MFf/uVfNpuNS5c2l5eXw1pskmnjP69Amc7LrbU4kQLOFpfPtMj/aizYk3g0N7td+byO8em+aDKYn7SRznv0jD4kIPtQaAMjAjMQUqPRaLVarbnWSrKwublZr9eTNB7l4rQzIplIpaSabYCfmHbzTB13lnH5lEJmInc697qf+H2WAMtn5gEgDLQLb4wh8Na5SAlCIggkhpnzb9YPAgAAwaFrjPG+guQGilG4fTVbrXqr1V5ebi8tYa3OaRYJlS0sxqc9I+MoyWSUREQewXmPwgv24VwEZvBAgOgYbVilOM+O2TE4Poukh2nUJc7cKM7OisnOhKZLouqfKvsNZ0VQgNOVTfgYAsvgiWr+iTSVcDF6AANgGexgdOKcazRqgL4s9cmoV6tlcRInKSwtNZaWlnq9AZHM0loSp/3e6MGDh967NI0XF5fr9bTXy9O0Za0+PT0tyyIUp8YYQSKKozCjYA5NVlDv4Dlexdnm0HNRFGlmhBDGWEEViiPP87woACBJEikrdP5EQOgnbvaAjA5EbiRkJoYnD+9s3OrTFr7zBpUp8pg9+6lWdsKMAp66U57oqoGfWmSdX/nCJPxnugABqPYhQVA0Go2azWaapXGcfOc73/3mN/9uf//g9PS00+ns7OwYo09Ojv/n//F/+v0/+P319VUikRdFv9/XpUUSjWZzrt1QkXrw4NEZjpmmCHuYvjEGDJwMAQhAntF5sB6sYxJMDJ7BMxIQVMoHIUUQxkkSlZRKsGTP7FlrS8RRIq03pSmDDlBKKWUkSKBQ1aEAMAHYAOWMK48mDRSF72H24yKXSqg4nn58YlJnTC+WaSR0cFBZf8atqf4ICWBgVzmOCBmEQCRCIQiY2Qs/NcI9vf3z7HCqEoDpFgW947I0QQ+qZBzHsbFGO22tycd5WAwqpaQiBhHHkfcmjuOlpYVmc05KVRQFoEcRxhmIlYaCJnjBkMAri0IfHh+PBnmpNaKQkoTAOI7GY8nM4BkICcX+wd7B/s6jR9tERAIBnNalc0YqEXAD4Z4QRLDOuW63v7KytrK8ovVcCG3P80FRjkb58N7W3SSlWu16v9cbj8dKqXa73Z5vA4HzHhiq3pN9URbOuyRJtTHWurIsL168eOPGjTRNnffMvLy08OorX9h59Pjb3/620R4Ydnb23n333e9973vHx8eHhwe7uzsLi+35+bmy7N1/8KDf6zabjWaznmXpzs5OUeSLi18AgPEoPzrpHR4eH5+c3Lu/NRwMpRDM3G63L1682Ot0DfPCwkKj0RyP816v99mtewLFb/3Wv3rjjTcXFpe//8/f/8lPf3bn9r3bd7bW1za//Na//va3/p+9h6dbdztvvvmFa9cuKiUuXNjY3LzSrC1Kik1pHj169PFHdyUjB4lpWNpXymk+S5xKIqVkJEAQCimjJEnKsuz1Bv1+X0VybX3t937/31597iJK961/+vv9g10Glxf5YDQYFiMHeVKjPPdXrm2+9tpLF69u3Lt79/vf/wFKarbrp73jwXCkpGw1Gr1uz4FZWm0vrS5GSXR7687Jcefg4GTr4dbewcFpp1+UmojqjRogLC4vvvHml/aPDx/tPz7tWQAEgntbD2pZZ769dOXK8zeuv/Tqq6+Oi8Fg1O33T/NibIy+cHHNOtvt9d59771ut0vk52up85DnOtgkhsOBNrG28XDsCCMk+OEP311caF+9cunypRc2L1w+fPz4089u/+zd97/3Lx9FkcxqcavVeu31N774+lubl9ff+PJrhyc7rXbtpRsvvPO1Lx8fHRzs7+3s7F69dG1z9eqD+/trK8v1LIkikRf5YHh85dJGu92II0ozpRS8+daN4JIfD8eD4bhz2t/dPZaisba28Otfe+vDD7d+8uMPPXvvQWttjC3teOfh9vLq6ny7PR4NQ7ya1SZ4lONYXbx4+ZWXX3m0/fDxwUGe54P+sN/tDQcDEiJOEgBy1nnrtHVSBUqjds7KaiNNZWk8O2N0iNwBQb1+zzkXx/Ha+trGxsZoODTWOmcbTQp2z4WlZaEUSWWDqoRnEugmpXa4LSdRXHH9nRuMRnG/nyUpkRBKSamIZLgHEZEP4weAeqvRnpur1bKyLJGgVqt5duxcZWDzHjCU9ViWufeOQpUk8PFRarQz4EIhIggiJRr1LE3TC+traZowewyzuklJx0/bErwLUh3P1QTa+1l/B8+WO+GrwTIeRk/MEJhLYcYZVhIikgzgwHnnq1ETkRSCSCBPWx1mAFE9o8WUisOzvn8+U4Izn4lbztsMPn9szFVRW6lCJ29sUjfQVPEMjr2Zso8nk2p4Kid8+r8kJOITdOBKhHCmoAOpMI5p2C8H/aLT9QsL89evv/BHf/RH29vbzNzrDX72s3f39w++8Y1vBBEBALTn57/0pS+159qIOBqPQzs0W5DA59jcuSrUPrcq+v9CxDrHiT4XvPhMPuyviKTkqk4Np3n4EBE8Ms3EA4LTumRn5xpSKolAWa0JqI4OT1XSKnU0GumFxVq9WS/NAM/N/vGppmMa0/6stoqmoMgnFF/gn+yCw0dvJwao8HdSBQn2VhsAb70VEAEhoUSa5NlPbLMsJoNyQkBw3gshoiQ2ZRlFUb3RePz4EJBf/cLrzz3/XJ4XqCQr5QTlugQEilVSr6kk0c4lAKhEkqTjIjfOkyBiRAYKRxQBPSABCAycCKi4l09oun71hz1D+ceZMji8e1vJzlABSAA1cfB7AMfgASwSIPEEJAZPXKXV8XQigtXVuSgGY4soK6NIXrx4oSzHx6ePh/d36vPxxoXWXHvz8uVLa+tr3W6XSGZJvcjLe3e2dh/3iOIL60tvv/16mrT7Pf3uLz6NE9BmCGgBPbNxzggSSZyOx2NrfBj04LOv3SdfmXNSiDRJdB2UiKUg730xLp0bpkm8vrbabmeNejZpZP2EcgAzCEGGii3Nn8f4CBfRFFI32zjNGsyqi5TPc0HOTZYmGZp87mOcnUdMpxjhlYZxRgUN85YZA2/KWo0IrVYrLBO8t3t7u++//97u7u6bb771jW984+/+7u9u3fpsOBz8p7/6y4PHe3/yJ38yNzcXJ0mjVoc6MYPxXJbGeyyK0lkrwiznKcze9KVb58E455isC9xe8Bwg0cpJr4DV2XuvmA6iekcALACEBEIBIIhAKkGewgUY1jtCyCccbgC1WjI1rU0d9lNRXHAMGWOMKdM0UZGcbuoCcm1q05/eVIPwe8qYmUaHSyFFLKr36LwxFqBEgNB2nlNREoloojLwYSHrwVmYzPi8c54kIQkG7zxbZ41xJJSSMUkhlEREa9kYjqIYkYpSDwbjQDPzzgPwVMNaFIWQKFjAmcoIEUMAKyFWFbCVPmQVOgfA7ilcaLXhbDbrumx3e8cTBrfXOnLOxony3hmjkaAsi/F4lKaZlFLJOImT6fSNjBCCQu7zF1597fqL1+qNbGdnd2trC5xfW127fPlyHMXegfcQRRliZA1o47Rzhu0kIctfvnjppRdeamXt4/3Tzz66de3qNQGiniYnxweHh/uD/uB73/nOd777nQ8/upnnRbNZ/+pXvyIjOS7GOzsPAaDWaOwfHnQH6cXNjd/4ra9/4QuvXrlymZSMsuTmRzffe/cnBwePrDWdk+P9vQNE7J52x4PxVEGaJInWemdvB8DOLy625hr3t7d+/LOf/PQnPzs6OWnM1V99/dWXb7wmIOr2OnfufDIYGuejoqRPP7uXJovPP9cuci7G/YPdg7/4X/+Xjz++KSECKYiBkzhGgF6nkyVZGiXdTh88KBGXjo12IzeOVaIkF0UJCFEcIXnPxnCRNlTaiLQbM7mRHp2enjBAnMRJMx3o0iman6/Lujganr778S+N1iuX1rq9br/b7ZcDlco4koZzjJwAcFAcnhzee7CtdXnn3t2PPvn08WHXeh8nkYgUAI7AFHlx9KB//+BAhaVgrNCjZzHo52U+JE6L5TJR8ZWLl6Ri6/Ju7zSU3ae9znvv/3L73oPV+eXl+UVrbF7oQutYqI2NDRWp/f39jQtrC4vtwXCws7u9f7BLCMcH/Tuf7b1848rqSjtNa6+//vKNV8txPh6M+4NRfzjc++TuYO/4440L16zBzYurH928m8r213+9vb/94N6dk5PDXhIVUsgaRg9v3d365CYpOzcfr641h0M7N9dME9moJbUsTpN4vt1Oohhh1KgJCfr4sfz0k61bt3/x8KEmjDc2rhlzkOf9/lBLpdIkkZKUQME+H4yMNXGsrLHaWGd8sh6Ds3fv3Do+Ou71ero0xlhSstmecz64Ydl6sOxFHJEExzarJVm91m61Tzudk+PTcTmuy6aMRKmLwpSMgERMaJw97faStIaEwICk6o2UhEqyupAyxFiHOI5pvTvFDc00LaTLUhWFkDKKY88sVIQAOrcyiuM00855YLZmnI+JoNlsNpqNWrOWpbFKpNZ6OB6laSqiuBxrEiqOpPNOa23LMs3qnk1Z5EmayuGw1LmU2MhiBpZCGB05WygBjVpqdV6AVUrVsgwQy7yYhjBUOxquVPYTJRhIISRNYiMmSxHP7MHNPnUqMCYzABMBEkklhSIQzA4AgQV74aEahlHIrBBAggUweOecdd5axECzwuALxrBRAnbMznvHji0TQyIjUe1MiIF95TM+q9EBQCIyVZ0WTpBMGMRpkyEfCVKJ0tawZyErOGZgjzJ7BvLOW2uHw3GRlzJSUamLUhttylKzYxBAiqSQBCBKAYBKRiEVOzzzkkRZa3VZDgb9RqMuRJ0EBIhUlmVpmkSx3Nvbf//99775zf9cr9eff/75er1+dHT07W9/e39/3zm7v7/X7XZHn4z+/M///M/+7M/efPPNYHiw1gZvEhLGSaK1mbCPgkS78s4KIYICLzxBwwh/KggJUYlTHNC5lcts8RRmdZXC23vwjICEWBGPphF/Z4R4nkXknenvAagqZIE8OBAAAhDDvJQImb22ubc2i0lIKnXunUviWqPermVtKTJrwHlO6wmS0zavtLwMptRGa2edZwZCYBRCMIA1JrTV0zOEQqgrYpakAqnb6TproyhCQGBvrCEPBCAQyQdCNbAUntAgCAfogBHYOmTKIHiWWecFUGwFiiAL9RjoCwwIjIQklULpvfPaaceelIxiJaT0yIPxqNvvD8b53FwbwD8+Ok6SGEje29qO06S9OJ9lKSIOBwOd58iuUa8B2qIcMzsVRUkaWcdh8efBh88FEcEzO2AH6IIoDNmht2Yi4hdCChkUU94ba6cCvzM6cHB2T6rdcLIRAaKNpKg1snyAzsl6fZk9ltoW+cDCCESRpBDFDqWxpjTWGuejOIuTWhxl43Ge57ljm8SEMd/dfXDhwvxLr7wgal0UsLgp8wJ9Bj2LKxfE2ia15ri1Mkznj+I5e3raeXRwrES0diX771/8TUGJMzDo31d+sLy28if/7uvdU/3xJ3dR5CR0qUdxXCMS43FhDbAXlnHSKqJjz+yEwLD7BWCty9PT07IoESHLMkHonfXWWMtMFAtkxsJYW47BmEQqiShCPwiePXtrvRcBCAcsgaJw1/QeRAB1k2D0DrxnFxbLYuIHCErUYAeaYtQC7BcYwLMzlmfkl9MFSbA104wdJk3jsOdhdrNOM+fCYBpIKmutMVZFUXXX92cA5XDtBpGjMUZKgQjGlnk+EoK+/vXf+NrX3nn11df+6Z/+8fXXX/vjP/7jH/7wn//lRz/41j/+w+rq2he/+Maf/ul/t7S0jCj0eKy5cNalUZLGaeD/CZJKxVqXzjGgEFGi4mSCbFBCCEIK8yfgWdJxZbyJ4ijAzKREIQQJBAhyKF+RzoikUEIKRCGkirE2NdZPgApMOAlD8hVdGhAECqlkpbepTPcADAKFSNKQKl4t6ACc5XCBzfjsQqeBROSRAQLiDARVpB9mtM6W1oRrU5AgpPA6vPcwhdEwOmcRUIpIkKQAfQu6J5RVUis667xhUFGChM75XOeCXJZlzjsZybX1tbmte/uPcTwuAGWz2U7TRlHk1oKUsZSqggtHot2es9Z5z1EUFWVelnmQsQHAYDhEolrWiCOFIBKVdsxAF7ZRb3JYbmgHAEkSlyUTgUDvnUHkRqMhJ7+YA3DIG6PLUksljdZJPIpUREJmyVy91kSMrUH2CCyztBmp1DvI87Jea77y8o2//7+/efP998qiiJXKotSWTohECjXOtQMhsqwzGnVHfUdOZcoMzP7+/urSek3W2vHi4f3jj3/+0ZXV9UZCcw2ZKH+4/+AH//yte/c+Pj7e7fePgdCzyvWomTVXVpeee+Fqp9N5uPOwO+yyQEt80u/uPD4QSVxrNS9srN++9eHeo+1hv/fctStry0uJjO/d3S5zp1Q63547Pj766U9+lmQJCijyXJvy+ER/+zvfEkpZ6xmMQB73B0miLl5eu7C+2Rs/RlV859v/+PY7b1997sV6Y944eve9D4nl3Vt3f/HTn3/40SfOsmzNt7w1RZ7LCCKpABrzrblaWjda97ujshhHIhZCIlKeh0YlJmIHtjAj68xoPLyzdXtUdq0vHzzcPjw5LUvdXmzNtedac3MsxWA0JIFjm+8fH5beCkJd6v54ODYlC2YFBq0th85ZRseE46LYPzjafrR9f3v70d6+Z4iSmBKJHo21WhcswDP2i1Hsk0jGzbl5UxhT2HotMrk7eHjYSFr96/12aw7JeK9qWRzH8Wg02nm0+3Dr4a2PbjWbzeXl5bW19axeG41Gj3YezTdb9Xq9mdWee/5ao1m/efMD8ESgsiQpinI0HO7vPU4itbx8JamRhfFp96DBDQ8JibVOd9jrdR537qFLjYNBZ3j30+1//PsffPbRrc7RcaLk9Rc2NjfWEiVqdUXSPdrfAtL1VkzUYJcBJ52T8fa9o729vXartTi/0G4vrK9vLi5ufOXL11aWd5vNTw4Ovvv44Hic5yedUV46JpSRAoDeyWCuMdesN1aWl7rdzmg0IhQCCNCfnhyPR8PpgxWQjdVFaRDRGcueW/MLiFRqnZcFlAbQr6wurqyu1Outufm5RqOxv39QFro/6MVRqpQKxl0SwjHnZTEu8iiOg5ZAEpFSMk6EoBBuGogioTCbtdzNzk0qgTsJEgpRABIgIBAJSVKEpDxAIaRito59Vs/iJCpNCQBRrLIsKwqd55pIhFAw4LCiUN4hkoiTOCjEms3GaDDShZ4sER14A+wQvDGF98Zqwc4ioi7NOR8289lGiAAJ0VtjTJXTFxQUfhIwFiSkM3N3FFDh1kkEbj4CgA2EMM8MjhE4kICBmAIXhQhQBI5AqLY9EFaMFSEFSgEEDOiBPTA7Rg/CgQSiMKsWBCIYBSuUapW7wm7iPQk/3p/peMKCCrgyJId1OPuQAzvBoTrv0RpTBD+9ts66sjS61GVZamNsiEbzoTQnIFRRLKUSpIjEtEqwzlhnnLPOG+et9y5YpLTRhAAg0zQZj8ff//4Pvva1t6WU77333qeffjoYDC5cuHB4+HhnZ8dau3lx86233kqSZDgcNlsta63WBpGcc8AwayWfNQ5NYcYhyT70KufC+2b/4NNW+/PGIeTZIeWkfnpS58PweXixClcMHLhziChQEAR/JzETMzB5EB6JgTyDt85qY4pCn57042RuZa1+2hsZB/VGE4ms1YSMk6XZ2UsNKrNA1OHAG8WnI3rYe2ttPh7nea6NkUp659h5ZE9BBOUDqho8gUfmSdD6VAsoGNB6b4wuNcbCEhB7YoHM1oO3YenqhABBwXNauX49+9LoWhQ1Gg1daiTq9/utVrPIzYcffRxFkSA6OjluNOtC4EJ7rpZlqZSJEsDOs41UFEUyjiMiBGAlwnXELnTwk/WgI/aC0KNgAkds0VcTCSYh6Gx7CRMb90wwCCGKatM47Vsnlyt4MEUxAsyQRJ6XhDGiSmt1h2zBlLaT5wMUOUm3ur780suvffzJZ6cnu83WemMxiaJGo9nY23u4tfXpyen+6qX42o2VpGEOjw7uPbp5+fLGUpzdfdQ/GeRRd1hbuJh72y/6c+0mDrsj/ejypWtL7UaaNIuRz8dGKpElWM+oVlOdTrfXO3TOhGlHVUG6Kr2WSEwADwzgZhYUngic42laIoaoVvKNLDWFdcZkSdzt9Q4P9tH5RprMNeqKkJ1F9AJRhpUsEqMQUgoEx4AU9ogV5hlmNJrT9oCQCMl5d96+wpP7LTDOal+fmQQUTErokQA8VnOnMyLZdIOOs7uzqb1r8nomo57J/wqBSZJEkSqKYnNz43f/7e+8/dW3FxYWu91uv99dX7/w9ttfvf7ic1tb99577z320G7PhRu+lKJey4RUAHRij63RCIS+WqlWMrSqIxOM6JEdMDkfIoIIKRyPSf/MxlnhhPUuUlJJJRUqKZQkwMDrdswOgUWgXApJIkKShHIiY2T23oWnAD297K0w5cFJwuw9sJuQAulJXAEievQEBE8s6arZV0AbV+oEz5PjWZ1sQoa1CXjnkbhigoRHagXK94QkSTCQYwSPoQsDDKq3yvsJ4Dx4D4SIjIxEQskoiRx4BbJWqy0sLrRazXGeD4fjsrTOeKM9gknTJMuydrsthHTWDYdjKSP29Pj0uFZL59vzYaLlvW+1mt5xXhTAwjkURMDADgiDPiLc1lCQIAJEB+CIUCmVpmmA8kkpp0myWhshtFLKKisoJgq3HYyjhEAxE3tkRiJJIJApSxpJlDnj9/f2T46OWo26EtTrdLa2HkVRrdVeXFpajpI0q9eX1lbSRtYddorxmI2v1WJkL5E2Vy6MesN7n90y//rXEwX1TEjwB7uPfvyj73W7x0I6QCOETGvRytoCExpfWkizZra0svTZLSrKcjgedvvdW3dv3/zo5ubm2vLqwpWrm7ooF+YXvvqVL49HxdbWw85JL4kTiWplea3RaHa7fePKwag3GHQ9W89UlOO5bL411xyPC6318fHpz3/247m5+uJS86VXn3t8+PCb3/zPH3xwc+PCha+9/bVOp3Pn1t3PPr21vfVg5+Gjg4O9NI6lVMqwDwNOFak4ihYXlhq1xrA3tNr3+/kZ5hgAkaIoKotRacaGTZSoJIsGw97Rsdem6Pa7zpusFjdbjXqzJqSoNzNSmJelda7UZX8wcNYVee6sRRJZvc7ee+uM1uhZEAkpO73+na0Ht2/fHoyGVZKuM3Y4TBu1SCYeQBsLDLW07q03xiSxqjXqsiHRUTkqx73R3u7e7qNdKQSD6/YHd+7cyov88eHRj370o3tbW6Y0J0cnVjurfa1RG47GD7cPvINaPc3z/MqVyyvLKy+99JI2ut/rjUfF1SuXv/TGFxq1bGGhtbq2IBMel6eP9tTjk53SuIWlhbSeZfWxs/G4z9rmFPnD4/1/+qdv67G5dOHi7//u715/7ur62lItVjJiRt0bnzhfMjprSvaOAOJIFPloYf5AESVxXKs1+r2y392pNeZWVzf+ze9cBIje/+DT+/d3lRrLCCOSzKFStONRUYx1lmRjmfftUESkVCXn0trkeZ6kSRTFKMixM07HUUKCSOHa+kqa1sqy7HRPxqMRAA9HQ7/vrNlXSgFgq9XswWA0zCOVOGt0kUuVBHVvoD9hldlESBR26AAsqoy54Kzzny+5qeRNIQtvYinGcOlOkBsECNKrPC9LU4RptPNOSqEilURJUZTO2ShNnPXGGG89CZRSaV161iR8HCtmHgwG4CGKIwSUQiRxUqs3jDFZLYuUCoRBz4wAYrK/DkkOU3lXJYlCIkDDIZsZzsZv4cY9eV+zgOGAbpyIxCYPTkSBHLFQqQJCZkZmZCQUEikUrMTVHLFyJFfkeUBBgOAnOnOuzGakIkVMwOhggncPSgc+y7CbqLz8GUBzCkqaNDEgSETCe88ARHISOFBNoK31+TgfjUZSKgCy1umyOhkCujjUr1gNCGWkCJEm2n0CAK21LrW1RgiBgMw+LFWQMNT/xpharZYkSa/XXV9fv379+scffzw/P/+1r33tt3/7tz/77NPPPvt0d3d3c2Pz3/+7f2+tDXmJWuspbGo6n5uq8qZP1knDXCkiQkD4xPdiw3/M8tZm1WvPCHmE2eCRZ5COJjkP7pkUhCcZYoEtKxArw4X3EDo/SUBESqIQjOCM0aXWeV70+kMUyeaVF4AImZxzgiQReW9mJf4VN3yGplAdkCft4LOhFgBQah2wraHwIDzD94QK052d8SKMa8MF432AgGhjDFnlJDnvUUB1RAVM9DwVrSi8yorbLaVnXxSFVDJJEymlUtFonB8fn4Rsh7293Vq9VpZFHKn5+ba11mgd3Hoh+U0ImoBoUTChBNKYd0IAACAASURBVME0E5oefiSHXRZOW1nCoEObRfzNpsRWxhVBsweTK0p1kPgrqUSt1hgP2ZSFdaBiL5WyLl9fX1ha37xz9/3TfsfBSESuMW8uPh93c/By4Ggrasy3mvNJyhtx3Ji/dHKUXLy0mGXi6rXNxeXm/kF9aWm+0zlmhsXF5UuXLmZZenBwdPdO9/qLz2dJevXac/WsJWTEIEgIBjcYjZrNtUazZa0ztnROI7KUJJX03jM79lRd31SNK2ZCYqc2dORJqsGMrwkjpdgyex+pSBfl0dGhd14lUlA4eRwCSCGUFEACvfAYGMGM7IGqKE2crAimwfPTY/7E3ehZcsoZMgHNaFSfePlPwgCfVmOed6lNnlDnC/HpOe69t9Z574oid84C8/UXr69fWL908bIxtizLt99+e35+IYrU888/v7Fx4eLFTaNdltUajXqgcgNALVJRpMJYILzTWXzfTEpSGC44nCwGAcSEER5ArUAB72udFEQkBUkpZRRJEoiV2tDyRLTMiP6MV0zVoK2KNeVpawJV2ib7CvdSCTw9gAf0YacKOMWbwznN1mQdPaERns38zqnOziKegk3fOusYmRFIVuLE8GD1HhCADLB1pvrgPBOR8NKCRyRgcM56ZCYw1jwxmRIUbKJCiGazOT+/MB4PwzY0y2rhRzjrtNZa6ySZCp4hJNXGcRJFsXM0BZwGKgyCcs5W0HOGGVb/VBtamQHDIyb48cJTZiZHSBBKpZRTbtqrBFmdEJJQBOeb9+A9s4M0yQCo0+nl40JKtby0VMuy0bD/3rs/d14sLK68cP3F/qCjFI7H/bIcSsFEdlj0H5/0l5rLSYy/8zu/+d3vfPezzz68c/eT1QtLS0sLJGVR5v1+ZzjqjfOhtuViu5HVk07vBIVIs7TeSEmQ86WIsFVrXHv+Kkl4tPPg1q3bX//NX7+0uf7WW2/s7+1466Wg1ZWVLG10e8NOp7e/v58X+cLi/JtvvtkbdLYfPdjfP/Dsmq3khRdeWFxcElLu7uwP+qPBYPjw4YObN3+5ur6wtLK8uDR3YWN5a+v2P/0Xmp+b6/f7W/e2jo8PrC9rjaTRyorRWDYbc0TsjZFVPVFa54qy9MzBSgCAzntrCyklCion3qk0SgQhOPDOImGSxo16BugbjXpaqyHAYNB37BEhLPsA0VlXFmVRlJFUaRynSZKPx7nOTekkkUDyno6OTk873cOjU6lE1siMdaXReVlESapiEUWR8+ysZ+9DeyOliKSKRSRBXb1yeX1l/Yff//HB44N33333+OTgwfbWhx9+MM7H/f7gwYNtqWSrORcYDru7e4BQlKbfH3vWQtJwOFhYXESEoixGg1GRl7rUKysr77zzmwvz83EsnSvSBg2LE8PFw71HO/vHIEQcpYsLC3E8d7g3OD0apXU5Gg4e7Txs1dorqyu/+fXfurC63Go2Gmk8znvjYrB6YSNSRATjcb8oxros2nMNANftnjpjECBJ44P9w6Ojk+FwBBDFUbawuPDKKy89/8INa6HbG+7sPb57+/7+3qGwIi/Kfn9cyzIiZS0AuDiO0yxut+eDYzVM0WMlSRB7553xzAJlHMlWq0bU8FzocjTsl6ennV6vZ7RPkjSod4LSNNSaSkXBhFBMftFECxsUvU8/CZ5F6jz7Yli5ePeE1n8iXa1uW1wJdp0NSw32SgkhJHs3GPaFoFotk1J5wUKQLowQKFUQ6QRzmwn5j+gRBRIJJCGkqtXq1tp6vZ5lWdgcnssjY8bPiYpDkFNYEyBXc2vmMzcnTMRaTMgwSYb207saQzUhJGsCtTFsORDBUdhKAFI1gIRKtzfxG3iYJM6zd0HRzEAglIwRJtUHwJltCKoAu/AzqyzYSW7dZPtCCIKqyoUBQSpBRFJGoVIJWQFEZLQTJKx1UipmIHITiyhNorTPdBnGsXWG/ZnoHBGD/oqZoygKqo/pAkSpyHvnnBsOh1qXS0uLV65cuXHjBiK+8ML1Wq1+7dq1Tud0ZWVle3sbEdbX1weDgbbmCdPyeVzbE1mQs2qKaRcdvn/qlZ8O1D9vqfL/99czEydnvnJuhzMDRAhnE5Go8uCsZ47j2BhzeHjoPTTnFsbjsRAxicg7T5IZzsJJz8GaZ4/A7Fubws2C1jxYPwO1tjoUnvFZ6OUpqAEqiWKYmrOzzhrjnSX2hFV4hSBBKDz5c4mxMMlcmp4JABAsXhQGlc7leR58bgcHB9eeu7a0vJSkCQOEvHYiUjKa8kYDM4n5nAcJp5NdojOLDlbpkCTYz/Kdp2aVKsodkQRNdy/TI0lEUpKQYMvCey8kLK822ONpp0dUijhOFF3YbF66tnbavTMsuJ+PEoGkRh4Ob7zUvrBBuwf7tZpPYt3t7C4ur9648crOw4Yuy48/unn9hesrS8tZlu3t7R0+7szPrV678tKLzz3vvEafsI2LoVSY1NKapNS52FlFrIbD8Ucfb8Xx+vJSwiaogIQQKCRJKa1mZkconAvzGa5uV2FtMWnvZ7KRzsAh4T5fDAv2IQppwmH1Ps/1ycmJjJT3E/6hkoCCLU2pJL6qv2Di6X8GhWw6WXhG6M3nmMeePCmfXrrgJK6TzhEUp0+iSTuKE6ag88yTmPnZLSsTUahulZTz8/OLi4tSRoi0vLz8B3/wB0pFUsow9VhfXxcUTJiktQ4IkDiJ4zjmSc7Y595YsMoM8SGhnWTok6cjPCSsTEc424AF94cIgy7v0DsMO3Tngb1FYiRfEYTD0ocqs+K0owgWFY8TCObUfEQATDBd2zIGDv5sxFDw208nU2Iydgzb15Av4rybIV0H2CYyIXj2AIjssYqgQYET5gCE9smFsR2zACkgDExccFUF1WCQY/EMUiU8aMqyjMLOVpfOuZDWFT4pbUwQDoTg2iLXYX7SarWiSGpttrbuDkcDQbS2tt5uz8dJ6iwaM4Mjn079njwPJygXGRqVKZ96Gq9EKJRSMxlf6Ce0zNnEgoBqVlIpqcBDPiqkUC/duDHfbnlvnSsfPdq/d+/uaefo4fZd74t+7yjPu1HMnU5vb//+7Y9vXb98Y6GxtLre9DA6eLzd6Z20V5ooCSUqjBpzLQN+zTuhxMraar3VsM469oC+1OMkTVRMJLDerG1urvX6/VKPR6Pu3v5OHEEWySSJB/3h+798/9Lm1aWl1bW1lTTNjHFa68FgUK9ngBDUdM5xHKfXr1+PoqTX62VpFqkoHLbRaLjz6KG1hSD/zju/9oufv/fee+/GShJRWRQSRatdW1honpweaj2Wy0vLhOCtNUabsvDOec86EDHYe/YIPlhsBTJ7WxRFo1VP0po2+Xg8Ho+KJE7SJLFO17JURWJhcanQ5Wg0Gg2HDAyIFKQ+wZ3kPAFGUkUqkhR5+/9S9qZPkl3Xndg9d3tL7lVZe1Xv3UCv2ESABCGSoGRbkkWKM56QJ2LGDkdo7BiHJ/wH2N/9Dzhkj3fNBzqCCodGHhOiwAUECYIk9u5G71tV116VlXu+7a7+cF++yqoGaDmB6ACquzPzbfeec35booQxCiFGkaVa2dEoAYwY44QRhKjHGRBqMRFCGGswpR73JKgkTqqVaqVcwYiIVESZXFk68eprr377m98GBA/uPfhf/7f/vdPeH476QmSUM4TA4yEm2BrCmSeVSrOEUeZznze5lFmWCo/725vbo+Gw0233+90kSyqVcjSKPr9559y587VaRZtsigSZ1FEs2p3h7l6b+bReq1UrLAx8PxCEYD/gfsBlKiwyB532J59+yl97rVqpjRKBLOe8aqW0ljCPN8plHUolU2vVQXv/0YNNJUW5HJw5e7pam5YSHXS6u3tP2u3e9Rs3CfXPnb949YWXfL+8sbn90Uef3v784d5GO4llEotKuY4xMwYpZTgHzn3KqFII5xFh1PPc6FEnaVQKSvV61Q+451NKqe9zSokxhnNWrVZ8vwRArLFZJqwFo52hPnieZyw401hnnzK5YBXm9JPBw5P70LOZaC4VyxhVlCwFY6cYS2uptNaUMZ9y9z7uIRdSJnFSqdQDP1TSpjJ1TgPOpgNjRplHKd5vbadpWq83siTT0jgbRKU0ANbapGlKCGHMFnaxhBA0tgrOwfKJ/ER3rOpwYJebyRSVeqFTdi0FJhhy5aJSShltAAPBjheHjUXpKNFGH8ZfA8aODpdTTwAhZJQySuXd1BF9PELOzQtji1AqhUVgi/h5RiklLgMLcnn6OIpy/NcxAecmg50JPgKErFIqFSkh4JLlXLmmtXHpPZmQnHsIYXcaKdUYU0qViysusgS01krbcdaHLWo+QojWefgLpRQB0loTAtbaLJOu0tBaR1FULpf/+I//+OzZs9Vq9erVq9YijInrcEqlkhtZaaMBA7I2jmMppdYGPxPgM56MuoCfPHPA2Ra5/exYemPhF/esJesx5+JxrXvc9fhZO6NjXfpk92LH9xYe07Ss0WMqHcEEj+9nC2CNMRZMUA6ttZ1Ox/dD142XqiEQGicalDIWu6QCOALywRea100e41gPijjn1WqVc46PWSd9OTR0+A4YkM7Z7oCAUoo5x+Ne147zAyeXjkn2XZFm6ERHGOPhYNDrdsdZb+loNPI8b3FxcXFhgXE26PWDIHTzlPE6RByFvii7D7PizfHraAoMygVGTprCjT3LDoM+MeAJz2v3nSmlnBPGrdA6k8P9duvaC1fr9Zp6tC2l4Z5Xrzf8cqbNsFzh9UYZ0VJYNkFI/QDVq1PLK4355TrBJSkJMm2RitZ+O/CDNI7XnqxO1ad8L1rf3Lp5804UxefOn/FpQ6deY3o25NP1Snd/fyeNRVb2ymWCAUSWEWz7fTUcmk4nPugMiQ2txZ4XAGA3XTEWIYOA4gnFubX53Hzy6uYF7US3bjnjjNJOPODU44wpJRljjcaUzHpJErdacbVes9YA5Jie057YMbxrrEFIW4OwPZK7ckT4PnZBfNZP/Av7/8nxxOSlK+Ta7tiOCc8wtpNqtMkcd1dSW2Mwdb4nQCgtpP+MUbf3CSEcvQcDdpk2y8vLhFDf951ht+d5gIi1KE1TQhhjTGuNrNXaFkbS9qjVeLEnugc+v0udvSZnzGOMjzNXCGGMcc5cKTyB27vrhSeWeIMcoIod+gkWkEEuGXViU55IytHjK2YOU91dV4vBjlucCaOOI4Z5hw6BOGcMWAB7+N2sGbP4wFm2SDMWz7lBm1QKEwOWEMIwwZQRY5yNnwYEiFhACAhFmGgMDufVYAEhbA/HNG4TSdM0y7IiD7parboWq9PpjEaR1mosT0XGWECQt4TAhFCrq6szs9OlUvDJJx+vPV3FGP78z//j2bm50WjIWeB22PFumg8SDwezh34SaDKk2IkFbd7LIUvyYqlQTuabbO52YDDWOd9YG0p44AWh7yVxzBl59dWXZ5r1UsiuXDofx6PVtfWDg+3BoKV17HlWqtHG1sN7d25vPd0YdHtyeSmK4dadm9t7j5WJMUWdbufRk8dSpzMzMxeef25nd8cLfS/kV65drdSrTzeeOsTioLOPwEZRnGQZT5N2dz+OY0zs4vJ8t98WD4b1cokzpo3e2Hw6HMYzMwdRlDLGqtWaH4ZJEj14cN+AGY76nkeD0CuVymmapakYDIbaWGuskkpJJbJ0OOj1ewfGqMWFuXIp3N7avnPnZqVSCXyfM1ZvlGZmmkKn0qYUA4mjKE1iYxQGVC5Xa9WqR3k0jOM4Gw4jrTUlfqVWNsYoJQEQJRghNBwMvNBbWJm7cOG8VMmd+0/6vT5hBAPKslSIjGIilTJWU0q0UsZowBQs4sAoUKuR0EJkSiuLgTLq+57ntg5CoVavZzJLkgRz6nm+FwapSB29zxiDESBuGKWAbJalGOFavX716tWrV6+eOnXqxRevbW1s/d1bP7569eKZ0+coY1EUxUlcq04dHBy09tuMMW20VLJWqwUBB0DlUrlUChvTDSllPBplSWq0AQsilU+erA0Go7t3HzabzVqjPLtQ1Xb06Omjfr9PCTYa+v3RcJiMIilSEpYDTC3lUK6GWSTv3L/b+p//l0q5fnLlTKfXCjw/9D2VGk0AGRQEAcUBEG807HUOkvXVVpKNKtWwVG4MhoO11ScfffJpfzCQSm9sbg0G8a9/+8FLdz+/dOnK6TPnXn31xYvPXTrYHd29/Whzc7dWrbp1LY5HSimhRCqE1lIoWaqUg8ATQjgzikqleuHC+UsXL05NTUsp2u22kKkf0MtXnvM8jjE1BgVByfd8hFCr1dnd2e91h0mcGqVK5TqhzMkYAMBxxtzq6eoM54U1qYCcjPee3Foc74UQoqRy/+HKCzfizQsObbTWgBDnPAw597gTJyitEELlUmkw6A/6g2ZzttfrbW/vKKGaM82FhXkhM6KQ73MncTNal0tlRjlCKElSjAkAjuNkNIoopQDO+cQQQoIggEIgbY/MxYnbRQi2AAbGNKAC5jbjVCrAgBHFlFM2JpEhi5z60+TZFIxRSt3cHFmESR4Ako+3MXEZ0sX0zxrt5laALFiEx9LhXCiEscVEEaIs0k5Ek6u48wThvAFzWDMes7nzmber8GBsr2O01sxjhe7cmZ9KqRyko5WSUiml0DgoEyZIVkVdaAxyewfGmDFGCXVTcEoJQjxJ8Di2Ullrms3pWq0mhMhEZo0GQM1m86tf/erFi8+Xy2WtNSEky4QQ0vO8Uqm0sLDw2muvXblyhVEWmcgp49096U7g0cgUyPtebdx+ZjEga91xuaxlt1vQcV3i2ptj0ePH8nMKN4XJjf9YXVXU4l/YrhwryAiljhabK38wosQ9U4QS63wBGEEY40xkCKFSqSSkElK4BsMgEidDHwHlTCu3bdtJsOuY79kkklm4MLvfYoxVKhXOuesrjNbWGHCmZ6ioCLHr6zE65PdjBMTZqxogmHicB35gA88yigBb46JJ4JinefF9HNdCaz0YDNzj0Gw2u91uFEVLS0uEkMFgsLHxdGtr8/pn143RszMzCOHcxhvA8zwH/zooxtkfF/qEL7D/PkLFQRjwJMY7OTaeyCU8xGAL7yPGCffMVBDE2ajd3W/17ipcDespxswY2R20w56uTdGp6Wqt8Tzj5xQa1Jq0UqkMoh4AWphfNtrr9xQF9emNu5ubO//0z//k8vML+1N73YPBzvajO/cepAk0Gs2ZxkmdBt2Wmp5q7G51r1+/e9DeX15enr569vbnj9NU1KoNQNRacu7cC4SWd3Y7DFIpURiUrCVKIk3zsFFKGB4HjyoljEOWco1V0TsjAGtMHpWTh/wyxhlDFkkhrZGcsUajLtI6gixJ+0fytQCbsd4HEwyIIEMMsnb8ZwpQ8Vno48vCK7+oezkWe4UKayl3mVy7UnDMxhSAw/5knPzjavic42esxdb1z5N0SpT7ZVnrng6llLv9CCGMIReU6UBsQojROVTLGCOEZVmmlJVSU8occujebXIg4OZ3rglBeYQ6oYwyzty/bjtjjDLGOeecU8Yoo+MoRkKBYNdQYHDpR9bk6VdO6+HGZ8UgzijtNCnIIuTeHWkLOHeHRIXW3slYAANCJK/Hj9isQd7C5BqVcXDkIQk81zQW1w6DRlobk+9A+ZqslFRGWQRAqXZFhTHIGKOtcSYxFgCB0cgabY3OA30oAgK44Ge6j8sy4SxSERKU0mazubi4ODXVHI3iJEk4Z0EQpGmapmJnexcQbjQatVotjsTm5tr3v//9r37t1Te/9U1HMx4OB1mWWqulkkFYdvcEdv0K2MJNd6IHRkdLHVwo4pBFgAhA3jOP7U/dPeb4qA6Otq5dQdYirbE11hgpM4JtKfRmZxq1StCcKl25fA6Bmp6uGCAPH2OlEiGip08frK/fae3vUoDlxfmllSkrYK+1FiU9odL7D++FlfLm9k4ms+nZ5vMXn3/w5OHNO7cePnp46sLZKq3duv35yomVE6dOaqvv3bt34/bNKB1hbtbWH0upKCXTM40kHhGK5xfmt7a2dnf2CPXjNF3f3NjbPUjijBB65drVMAwppTt728NoUCqFzeZ0qVz+8IPf1uqNcrk2GsVSKIJpEifddvdgf393b2swGFiLRqNOKaRSZkkCALpcaiDQmRhxz0odUSlsuVydaTZHo8Fg0GsdtDY3N0Qmhv2REhpjbKyhFDyPCyGMwUHgDYZ9ixTj9IUXLr34ygt+4O893dra3Op1+syjvu8NhgNtTKlUQdZqAxQTqw2ygBFhlCGKKGHIgtGWIMyJhzDUyrVqtVquVqTKtMl46A1HfSk1Y4x7Hvd4IhJjjef7aZICQUE9wIBFJvrd/uWLV7/++hsXzz/XbE51Oi2LLGMMW5iqT9Vq0+32wdOnG91eb2FhAVlCMEMWYwBKIEkykQmM8bf/4Fvnz53VRr3z7rs3b97xOMYYDLLDfoYMDbzw1+9/MBhGqYhmF2phFTI18HwdVlgUpW7IonWH02pQ8hgnXsACv9QW/UG/3z3o3bp75/zzz5eDoNdrW6WXZhd8XqLACPKsklKYenXx6qXmyZVzg2FHqIj7XGmoVKdPnTpz0O0MhgOgRAhlAUsVf37701t3bzTqc+fPXvnH/+R7yZ/qfmfojFzanfbbb7/96WefPn26dvbcaUJwu9PmnFqrW629JEkC3z9//swrr7x0+fLlXq+3tra2ubnR6bRPLK/8o+99t9/vP368+pvffDAcjIyxpVJZCi2EqlQqnhckSUIoNcYIIRzMSgg5nKXZIvDQlUE2T0CfHNBZW+xnlDq0FMNEfLsbWI4pyUApxcimaSyEtDbn/GRZxjjzPS/0g1++997eXus7f/qP+v3+zZs3/+3f/M2bb37rX/7L/3x2dmYUDbe3N+fmpqanm1tb28PhUCsDgKVUSZJ4vl+tVl1iAPd8zvjkyDkfrSKYpClgjBEGRDBQZgmeMIg1uVQVcrthTJBSSmSSczeCo270o7UZ63WpG6LITDo2HabUbY0WDl2l3IsxSghYbZHRRmukjNW58TGMHVT0kc4E3H7JKaOEUEIPOdhjtzAoEj/wIVnYWhg3VPm4zWEmUqo0zbTSSmlAVEqjlEpSIYUoakGn0wEw+b5uLDaIUmIRBIEjFuYDeM65O3alFULuzaVS2o0kpcjiOKpWq5w7wxYVRa6lBEqplHJ2du7NN98khNTrtcFw4JD9Urns0JJC0G/GPG88WVDnshZyDDlxbz7h2mkdWfl35dC7elcb9Axb7Hckt0zOdL+MMeZ2vzxhze1zkCcduqAeQrycM6C07/lTU1OjONaGNhr1NJNJnBCMviz17xghc7JMLCbNLuQk71W+IFdoPELMq45Da+RcJ02wtppR6nMv9H3k+4pgZ/yUwxjWOih18oS73nU0GoVhODc312634zhOkqRcLlcqldOnT0spB4PBzEyzVq8uryw1Z6aRta1WO4qi0Wjk7g3f930/OPzyY1x08sAnJ/eOZfrsJXs2Z30S0xzXwbYAkwFwrdaoEb9WDzZ3VlefPp6bnWbMSxLx+NHTKM4q1cbBwX6tXjp5cmX51BQLsu7waZYpgjEYFvJyXw0++vCz3/768Whooj9Sc03f4+G7P/vl2uomBvJn3/3HL738e6Ff2tzcjkaJGHm9A32wmwGui8TffNr/5MP7SuuLFy9tbe8KqedmFy6cb1IaHOz1KmGj0Wi62xshwEAdNGrHSKax5kimFDrMNnFmHI6morR2PXytVoujJI1TQtzj7JXLZWsT5h0x00N5bCYmAJxxhLE2SFuskJTPxI8eex6PNdX/f17g1rTi7nLN/zEg5SjmX6TmHMVrnnlprZXScRxTQprNpuOstlotzr1qtVqpVIUQ7fYBJsAYDQI/M9JtkcXnunYuCAI/CNwKY/Okc1NMRgjBlFJMsEXGAkFjyLHggFFKKCWcU84p55xzxpnjcOLcpgWIY/mOD8e4KwHY5bSDRcilOjq4ebJdIRjnnYw2epxob8ZKrbFTOT7M5cs9xuDQHd1Yl3FpjCPUuYtrjB4znnM3RKCEeR4mjDrwNUdQbSqU1MogJBE462YoopDd1iUtMkZLqUy+5oAGTO1hitNYbynG9GNd9Ie9Xg8AjNFB4AshHCc5DMNKpRKGoRDyN7/9zdt//5Nf/epX58+frdaq1Uo1iqK7d+92u13G+PLiVBSlwzhxnVjuxOnocVA0bxNYFeRkCieAQchYc3hvTy5KY14ATOhbJu229Sgadnuj0Sga9Fq//fUv62VWDq+UK8Hly2caU6WPPr4+Gg5Hw2x19WFvsCVltLgwe/rkydOnV8pVPx1lzfmaF/hbu717Dx5cunp1+eQpBHxjc+fDjz768OOPHz1+LI3+0d//KAj9Tq+zeGK51qgjZMqVEvco83Amk4N268SJE0rrx08eXrly+dzJU7PT0xsbm7s7e8aQy5eunFg5tbvdStK0XCrXatVyuRzHoyiKRJadOn1Ca9XpdIw2w0GE6W6j3hSZjEbx+QvnTp48uTC/aK1ihAxHQ4TMKIq2t/uVCp+eKok0ybK0UikjpBnn9NbNm1NT9fmFWa0dl0/EcZzEqTLKD/1yqZplMktVt99xQ1ZKCWN0dm7+ld97sVovdzqdd37+0yQZMY4ZJxggGkRZKgBj64oqF97COHBAiCKXaGuR1cgoBIgAslYbDKxSaZw+c9oiNYr6u60dSrzZmcX6VB2BjeJRIjKnvAj80Lc2zVJGWK1cPbl84quvvf76115HygiRtdsHT9dWW+3dsEpvfn7z4cNHpVKF8uDkiZmFhYV2+0AI3W63OefVaqO10zJW15vlH7319ltWex4NwuD8mTOLi3OE4ixL2+12konRMD154lyUJA8f3UsSmWlpkPCDksf9OBJB4Ps+NQqF1XC6sRgPRKcUGcU59bp8OOjG773/HmD6z//ZP5+armVROhqKLDI+95pNj3OPYgCEGWX1Gg1LFYME53htbX1za/f02fOLUrQOWvce3NNWz8zOqn504QAAIABJREFUrpw8IaV88ODBxx9+9IMf/O1/+9/8d//Vf/mv/sVf/IuFuQXP41E0qk2FPICtnbW1pw8BEEJC6UQqiJMEkCEMJUl88+bN27dvb21ttfbao14UlBhB8JOf/OSVV155+eWXV1ZOfvrpZ7c/v7O9uW0M8oOS75c8z3O0VmO0lFIpPaZJHO51TmpfjCSf1TI+m6Ps9NauXnQFYjEgL8oIpXUm0mKP00ZV/BIl0B90f/WrX/72tx9ub+3u77dWn6xlIvurv/qrf/Nv/o9//T/9D7//jTcuXrrU7e7v7OzcuXNnZma+Vq0jBEB0uVpfWj6RpqkrkSllbqM9Glt+RPR5iBcBmDG64rQlzkNrnH6FCaaYIKONZpoxSiklQMZItXWBjNSZVGKMKvgwq96FBFptjDMosIVvlBk71wDGwDAQgk0ehQEIWcCGYM2psFZYY8cRaS6+eIxXG2QtAowROdRIA3I7IBw6ARhtlJBCaQUIMcYxxsYiY5EyRiiljEaAKGcBJpQyKRXgTAiJtEYWsEWYGEw0oSo3EEYyCALGmNuNtDa+7xNKYCxUxxj7PqMUp6nMqWhp6rZht9kXAYIYk+FwGAT+xYsXfd+PotHa2loYhqVSaaI2dYu7A1Lskfrpd+Y8/sM1J4flTqFF/f8i1k+qMr7sZca+Oc5/LqfOFgEp41k4wZAkCcbQbDa7vQGlxFjrca4MEUIgAM4ZsnoSw3k2pPIY/2TycXO/OmWCncwSgC+KtEdFWE+e/OPy0KgljFCfcZ97hnNjtAGEMTiCeMH8LNqVYpruhrK+79fr9UajUa1W2+12mqZBEJTL5Xq9Xq/XCMXcY1KoLMviOA7DcGFhYWZmLkkSIUSWiSAglFKEMELazdGLAYTLQj1mveAoN44PWdSUZkx+O1I3wyHAUiAzSiJrke5Ywj3Cl6Zr5XZn9/Prj4eDvjGmXm+sPmxtrr09inoWpaUq+ZPvfPPk6ak422ccYWza+zfPnbyIBHv0YPOg1Qn8ysH+wYWzy6/93huvvvjNG9fv/uAHf/ujH/7i3p3dv/iL/2JlsdHaP/jg/dsbmxscpr/z3T/t9Nq/fO8XCIWcwUE7mps/QRkbDeMbN28jfbfEKlcvv9xoTDHG3VVyqj4phaOHuWQSwMeySgpbnSP3rJRSiMxaQinzfJvEQ/eEDobDfr+PQBwR+KEjiVsIIwTK6CPj59/RkPxDHqt/4MtYA+iLe9HfrThzEKXOk3AVQsi5PDk5hGt0G40p10gnSUoprVarhIDne+VSaW+vFUcJQogx4/thrVbDmEhlHJnMQbgWWdcEHuG/HUtNcg5YMI5mBYQJUIo5I5wRguHZGK08J8kt6daOLYotAEYABAEhFBGKxpORsQofkMvsKlwix9HF7if5g2OKc3g49yhkR8YYMAoIc/wop8oogkCdxwkhFGNgDDNOC66dE6clLEmzTEgxXmMRwwQRZnNkwhqEpJSHBDeMPcqN0lppRinBFABcNouUMl/HnBUNI5Qa3/eDIIjjuNvt7+7ulculcrk8Ozurtb5x4+bbb//4nXd+sbmx/fLLLwOgt9764V/+5X9frVa++93v/vVf//VPf/bOt7/97/3ey69NT0+n6U6++x4f5Tx7uxIMlGBmjLGgDZiiSSkUgwU3wdpnVmyMEEFh6NeqgRTaaLy72/7ss1/f/vzXM82pa9euvfTK184/d+k73/nD7b39Dz7+OAy4z4kUWklBCMzNz66tP157uL65tSbU0KDk3oN7cysnnl88QSibmp5+/tLVD69f39jeEYPu3MLi8spikiYIoYePHjab071+r9/vVau+0moUR632QaPeuHrtmufxURKVkrA/FL2BplSfPnP2jTe+cf3G7e3dvThJ3nrrLc/nnuf1eoNSyQ88PxWpRTYMSkmSRVGyu73bafWRgKnqFKd8b3t3eWFpZmr61q1bDDOfMVJFxuo0ybz5oD49Xa/XHq+tYoaoUjpN0ziOCUGU0mq17E7daKSEFqN4mCbSGqCUeV7ZGDUaDmdnF86fP/fCCy98fvvGZzc+rtUqGGy33wnLgedxjHGZEADghFqtpTJaZ4z5jDKtjVZaaS0ypbW1GoTQaZrFUYLBn55SJa8iVAIoCv3ywsJic6YZxdHW9ubuzl4QBqVyyff9NE2NMc16s9vpCKy++R9869q1F2abM0jZvb29+3fvv//++/fu3efcswYPR/H+XrvemKKL3OPe7Mw8WNxvD0p++fTpM74XDAY9KUW1UqvVqzMzM7V62fc9KTPP9zhn1VK13e11B8N+b0g9funyNQPpYNRe31xfWZlemJtBRFIGjBCEaa1SrYR+p3Nw/97mYB9Nz075oZcmsj/qP91Ye/DwwfzMfEBDqokGYxXSCiGPEeokz4ZgxDAylgCY1dXNv/v7n/QH3asvXP3WH3zjK1979eHjBz/84Q8/v31zfmHuK6++euXqtf2d7icf33rnFz967/2ff+dP/+gb3/j9EydO3L776dP1h0Ak44hzjkmZe9QYXS5zaxHGsL+/t7W1pZUJgtD3Pagja83+/sHeXmt9fXN+fq5cru3v7adZShjxKOfM6/f6nudXypU0FVKqYtuglE6GUk+SvialtJMmRcVPDqXAJB8gTWpX3B+QUsossxYFflipBqWwzBi2sQWAfq9/+/btx48fR6Nobm52c3Pj4aMH8ShaXl559dWvzM7OKimHg56QGed8cXGRECaVQjYPPA6CwFUqlLJjDGZHFSsYBYWwPd/EMCDAdoJkZayeyFTFBBNMEFCMfSddQVYjpVwWMSIEc0o59132uBDKWAs2JwOb8fYB4BhihBBijNZKIezkvnn6E3aUMASAsAUwBDQjYA22xirnfQnMpR27xOEcaqBjI3/jugWLAMYSSccbwJgGnCgljbWMOvtFNE4BM5RS7vkli4WQGDKEQEoFoJybwDi6y6H2yELOlAAAJ1HVWrmDwoQAcksKH8eQGd/3GCUY53+Yc1qgH6PRCCGo1WpCZIPBQGuNMV5YWHDFZbfbRQiFYeC8fcYsiyKQLjevmxjiHtp/ua/nwJlJ6MM+k6I4KQXOR6FOavQMfpJTuSfy0fDE64uUJFZrjZyACVMA6q6tEwhhmtvGuVcpLFHGhBBTU41qtZomCQ8q3PMsAAJikdVKulNqv+R1TG3sXo7M6chg3jiyGjC2xhZGr674mcjBcEGiuPBNxgAUwACmgBmhjFCNCVgnFjLuyXrWw+DQSVtrjHEYhjs7O61Wq9vtzs7NEUK6nc4HH3xw48aN9fX1V1/7yrf/4M1Go+40bJxzRz5x339iATmS3ek0v4hAIaNy3EjkFHeU4PHAIs81HztnTYp8EIZCCOvgZWutVEZppAyhhnuWdVq9Xg+XvZMoHCRJlIwsp6xRb5w7d2Z2od6cLe211uKkf/bcwvbG5n5rZzgaydR/7vyV//pf/SdJotNE7m1t/+wn7xn93skT56caC//sn/7Fj99+t7Xf//Fb7w8HUa/by6So1aszzblbnz3ySt6Vi7/34ccfbG1vbGzup1nGOJudne0c9EQiF5rLK4vnysG00eBwEkKoNdhoO24djVSZtRoh8kyZhfP8oHGnZqzJ0mzYS+rVRr1W73UPKLFBEGxvb+/urvkBnp2fc7WXwmOdzNEHx5X4zn9vwpb3i9ONjg0LiqdmUvv+xX59R2MljdbFJmUmXkf0+ZNywHGSkltD1OFLZpkzcsBxHLsDqdfqWus4Tjj3AJDW6p13fpqJ7Otffz0MSs1mkxASx2mWZU5QqI2llBJK3bJgxijuJB6Yc9hsoT/BTnaSNxZgCQB1glTqzsUhHWCMy1I4PBYNCDvaMEYII5IHLtkxOWlste4k/Q5lt6QYVoyVmMZhztoh4ccu2aT3YHFunQHY5PUp9GmUOusKIDjHuiWRlBCKKaMsy1KhnJe1gbFJmCn8l4WQQgopMMGccaCIYIIp9rjnZp1SSmMOJ6duWkQIcUGQ7XabEOL8i6XMhsPh6urq2bNnL168uLi4FI1SrX77ta99rVwO1tZWjdF+wH3fm56e6na73//+98Og/OKLr+Q+nXBs5Udji+7CVu4QPJmEUwqW9yTdwCF/hY2HQ6ExJkCwsarXO9jdXQMyuvbiyn/2n/6ZzKJ4OIjjpNvZarcqtamZ2RnvwrkmI9bjvLq0xBhRSnV7vSerqwet9umzZ5WifvB0pz28eetup5+MovjW3ft/+T/+6wePHrQ7XWXU+eeeO3/h3M2bN4TMpFJBGExPN5vNuY2NbYRMtVpK4ozgIff8Xq/Xa3eMUM1m5eLFU08eb7cOOhsbG46ZrLVZWJinjPb7PUpRpRKePn3SDwPngBJFSbfb31jfGg4S6svtrZ1GvXL6heff/fnPW/t7i4uLzz93ZWX59EcffTQaRQRbq2F9betG7/Z+60DKjCKjRZamaWKMEjIRWWrBeAETkiqlhU6l0WAJJUxbGYTB0sqyMXIwGHQ6nVarNeyPLl16HoHd3dvudDvRKKGUUoIJJUpoj/mB59ZHZhFEw75S2mjUbg+RhTAIpTIe8xuL09EoefTgidZ6+cRSc7Y5NT0llei0ejv7O8PRoOSXp6eny5Wyxz0hRRJH/V7f58HK0spXv/LVleWV0XD07/7vf7e6uiZTceH8czPNufv3HrRavSyKLMLDYcT2D+Zn5weD4ebWJqVUab21sZ0ksRBKCOVxrYRK47TbbhtrZ2ebtTr2eXD61LkwbMXxoyjJRnECBGdikGQDLc362n6aJqfOzM3M1uu1ih+GDPPhYJgkidTCUNTptcFgrexg2Hm8+vCHf/f/fP2rX3/56suMcoYZZ5xwjClojVKVGauslZTi/YPuL37503d++d761hbC9tMbN7b3d/7kT/9ofmHuz773Zz/96Y8f3H/w5PHqyZMnT508+x/9k/9wfX3n/r2Hf//Tv71x64PnLz4/05y7eOXs+tajMPQCL5ieaSihoij2fe77oe8HQqhet59EMUY0CMJ6LUySRCmJwHS7nSiKCGHDwSiKYq01wRZjCMIAAxVSOI64McZpnZMkCcOSo4mPqRHI8TrcHMVJTYoUtolRbj7XdMEXlFJXqTiuV8FoZ4yDheFwQCgKNU/TBDAnhAyHg8ePH/785z/b2FznPjt5avmTTz/pdbtnTp+5dOnSc89dIARLKRlj2lBCGCEOkiAYE60zrY0ztkIIYexQWktpkQmDx7OmceVd5Ge5CC1KXfK8tWCMkVK4tyIEU0IwEACLnX2n2+wNstbPLYgcmRs7AjB4HrFF9rXWyijKGCEYYSRVZo0hFDNGMOdu3yAII4OsMVYbQM4ellpA0qpEZIRzzngsIkqp7/lGaYqp53kEsDVGChH4IQEihLDEAsaMMWuRNFpJZZHFlAABQoEwlGWJM/l1AWpOnmStxZgoZSIV50nQRUQ9cQ6aueoDIay1AoR930U2Hco2siwz2gBymwoIIaTUxiCMSZqmyFr3WcYYx4twf8X3fc69okIFcMnphnMuhOj2eo7oDEAKDVKWCSFEEFAnz2CUep5HKeWcG62iKBq7SOECACmYYMeak8lbd/JXN5OfFGtNCh7cOz/7d58ZJB9llFldxEtYYzFGYI3V2mCFmSUUpWnqJDdLS0vLKyulUilKhcoM4xW3fxJKHAWiwDzdkTqWVEG2mWyc3MV1RltjmRY446/DcmjMcXDFnMXj8s6hb8YapS21lDODLKU0r4GcACJHbHDxce4TJ92TASDLsjRN3ZPrOIRZmjr9V5IkURSVSqVGY6parUmp0zRpt7tCKGcYmiSJMcb3A0oZxiRP/3QWGjkL5kgpbK2VUlgHfLkg1vG5opSCk6JNOKrlYo5xE+vqcoewaKP39lqpEL4ftPY7WtulpZWAZ23bevjo3kxz8fLly6trd3f3VqlnVk7MdTvZuz97e2rKX1qevfrcywwqu9uDarm8OD/FiPe5xh+ufnb901u//0a5enX5xPxJD1fjXmdztZWlYjAYDofDNbnp+fTy1YvKiPXN1bX1J8O4Tzip1asY483Nrb3ddhYpGUO/P1icB60tQoQzDohphayVaZoyxkql0CItpbbIWKTH0Irr+aVWxrn0CqmkUhhj3/dRhQohkjgJg5Bzq/TIubVyDwr1l5QyTRWmBINnMZZSWpDGGkqpQcbmpM3Dq/9l1nmTs60vdLN4tuktlDZjs2n7LKA6afiGAJzdbZ7rAscsyI3S2lkjUsqsNe7RK4Uhxrjb7f7o7/7PkydPvfHGG73eYGNj/f79e3/zN/9Xkibt9sHvv/HNc+fOO08ap5TzPC/gbG9vN4qiSUDVHYJbORljnHsAIKQkjBpknUlIfstRggFpLZUSRhMMNPA8xliSpYySMAiUsQgwITTLMmuRH4RIIa2EVZoQTBilQJzBidUGMDhEwlgrZUYQpkAd/Oms1Y0xRrvRUy7BpIxajuSYCu6a9lKp5GaLhe60OMPuQrifF4IiJ1R3CUbgDP2QpZgyj5a8slQiTdP+YDgcDNI4CcslyohByCqtlZJaYoSIRSaTYblcLVcYpRhTZLEdS/V83yckxz6M1cVASgjh+14QhI1GAyEURdFoNKSUWes4jRUA4vncWpNlyanTK3Pzzbt3b+3u7fzyl7944403Xn/9635QWllZ1spZZTqSm7Zjn4/xOMxxKEmB37qFxbn4ABgnVuHclUZWSu3KIbfZaW3G0lCMgQKA1VqINIr7vX5LybS5NPvaa9ce3LvVQtHps2frtYaU0d3b22urD/q9g1ufD2fnZ8+eO3nq1MnAL6+ubiwunbp2+StTlemTJx4z/6P7//bHT59uW+xT5qciffxk7aDdMxYajan52QVKvU8/vS5kurA4v7y0TDBj1CuFYZalaSIJMUnS3dtpN6fr5bk5zw+M7WUiA2IO2gdP1tYIZ9z3h4NocXEpCPj6hkVIcY6llK2n+51uR0njdK1pIjBYglGv13344NGg393c2Ol0ulubB9VqhVCiBCKYB355eel0t9dZe7IBFqwhNEkiIFqqFGMEYKQW1iqELKYWG2SQLVdDzoLACyvlmuf5gFCaJFrr3d1dZFFzugkIoijud0dxlAKAxyjnHqMEIUQAI2NFJpNhLKSUQiELxiAjpUsX9DnjzA+DUr8bDQc9hHGn263Wy/WpqudxgnElqM5Oz9Zq1VqjFgQeBlBKSSnTNGk06jPNmdbu3vvvvv/hh58+ePAgiaPA90+cOMUoK5Uq3W7EGK+UgywV/f7g5vUbyLEkpTIICEnSVBhtOePIEpGZ0TAaDHpZmqZxQimhjM7OTPcGg/XNrcTptsDWp0qccoJAplln36SxOJjpzs3W5xfnwUK/P7JKTtXDZt03mqax6nb6QHSSDh89uS9Fure9/carX5+dngGjB1E3kcRYbbEZjvrbO5uPHj+4devmBx9+MLsw/e//8R8ladLptnq99jvv/PzcubMvvHj1a1/72uzs7AcffPDxR/dufLa+fOLuufOnr7544dS5xXgUt9s7B+291afrSZpWqxXApj/oWmWE1AgsYyQIgmrVC/3SMBwmSaqEQgYASL1RnplpVKsVzrmUZn+vhXGr3+9ro7Ms4xxbQEoho5HWdiwfJG5EVKCZGGOHoY+dEmEMqRdb4HHqsIsWLmbbz7CZEQCEYegcGBmjlBIsESGAKSAwYehjTNM0SdNYG+l5fG9v59e/Ti48d77ZnJ6aqmsjXYVqjRO0UUIUIcTFhgAg5wnm8GJrrAuvcK+xcDxXLBcKDed8inPxpQGb24bR3IcLW2scmJTrVif3QGcQaQrLrBxaJxhRSpmlhBJKABOsNLXWUMYAObPHvKpyiLgxFhySA8QiQ4wGlVmEACyv1hBCGIHnhwQIAHBKAYFiHiUMLIKCrm7BxbFjQsFlUgFC4IagmFIIw9CRuEajCGPieYExqRuYcc6dtBQmLVEOmR7WGGORdXNuOzEHnZynjmWp4HmUUogjJZXUWrnbyY00nQt+HCc7O7uPHj2am5u7fPmi1loqqbWO4xgApqenXaeRpmIyX+WICGEM7mGCkcWT4MkxovCXORF9gbXXMwSVY/OzY7/7JcEsX/hxNueBufILGW20RIZYywjhjJVKpampqWq16rTF2GCtNeWUEqa1cNVPQYsfSxHMs2BR8as5mhEOYzWUk7JbmLAfPUp/GKs4nPWNRdZRIrHDYsBYjIBiTCgbtwBwDLXIpVacz8zMMMa63a4bwyulOOeUEMRyQ9iDg4MkSTjnzvQTANfr9X6/PxqNEEJBEM7MzLg21e399lATDMcm/dZao7HKGfkuR+ZQRp8LyI5xk+DwAhchksYapC3jeBgnra19I4nHwixFSgEgPtVoaqP2D3ZOnV6WujEYtM+dfU4pGw3waNSXcXmxefn+/butg8dvvvm6LdHBIPr8xr3HjzZkCvFQR0OVRobTihb41mf3tDJaG6XktRevvPDSVanTjz/95Bc/+ySswMqpuSvXLtWmakKK1adroVcNePniuSvz80ujYaSVC02yRgtAlHOeppl7tI3WUIQ4WVsQw4qfuLbBZeBQSjE2Lk8eASKEUObVqtV2m/Z7nSwTE8iGU9ZZY4yW2lhpkSQMkDmCk0waWvwOkdXkulHc0s+SxL7AyPhIHWmP8XsnAU9jDSqAJDRBWht/JUIIY9yteACwvb1988bNf/u3f/utb37r9de/vr6+/otfvPvWWz988PB+tVp5/PjJC9deVEoNh0OMqZvxJUkqpPb9IAiCQ57nOKyycOdz+6mr8p2wAyGMrMuOdTn0iGLglPicgdUiU9hajKw1mhFqLFJSEOxSiZElmGCP05w2Ns79NJxyTAkAsgYBAt8LnejFWuuec4IxBouwI4gdMuuU0e7rYYwd0ddxrsbvnEsBnYPoZCNaoM1j9AC0spMwGQagjHjUBw8LJlOaEkiRsVpoaw1GiBPKKUXIZggLnGCDrNQWEcwxZaxwFikwc4SQsYQQ7D7U932HG/f7fbcXlMuVUqlsrR0Mhu1257PPrt+8eVMpdfHiRaXl3bt3KpXK1vb2J5/cLJUqjHnXXnjJWiuVBFzcxu4AjxHjj0hT3C1XzMKKb+iwInTUut4lD7ioNowxJZQwBhiiaLSx+VSoGLBM4sFw1O729gAkwbhSxRiM0SrLBAcaBuHi4kq5XKtUpuZmZsASpVGUZGGluri0UipVtLajUUK4HzDKPRqGZWNVEJTXN7a2drY3t7Y5Z5VKdWNj++CgFUWxEFJKtz5KjAmjNB5lB6QDCKLRSGmrNdpvHRDKsiwLS6Hn+bVa3Rg5Gg2TJHNKrWq1jLE9OOh2u71+f5QmGhAJAk9LddA6GPS6vV5vOEqyTPZ7EecUAHPuM+J32n3O/ecuXNra3u72uxSwMUYkycj3OSYWiFJSGGv9kBsftLIeD0thpVZp1GtT1qD9vf1SOQwDv9vtaqU9z9tc3+r1+612mzLieVxJg0Fbaa3V41hUE42iJEl930cWSampq2i18cMSY77R1hgjhRz2h8Nhn+3h2fmZeqNeKZUBg0hFPIj7nX6tXp1pTs/Ozhpj7t69oxLZ2m6tP924e/vB40dPPZ85ndNsc2FmeW5xfgUZurG5qZU1RkuZ9YeKMU4IRQiQQUooLRUgYIwjAyKTVhslrNWo1+5JJY0xvXZXaZ3EqaUkCP1Ko3r+/KlqLRyMOmGJAlZ7rX0wst+J4uGaI5zMzcw0GyCFNpqkiapUgnqtWSk1ECLbu2udg91yiZ0/c25qanq3o+J41Bv22p2D/dbe9vbmXmuvdbDf6XfK04HQSmollIqSdHtvd2d3d3d39/e/8cYrr3ylWqn/6r1P7tx5/Gj16eb29sVLZ06dOjm72CSIdDq9cjus1ktJmgwGwzRNfB4gRLRRCMD3/ZmZ2SyRbd55+nRdCImBcY9bgw4Ouu4ZNnnyuR6H0RqlNCWAMVFaWYMc78K1K26CUpBEnb6NMTZ2EDoeuDYxS8s5FUZbDLjAxCcp9VJKLQVljFLkEBhrnYcj0Uqur69zzgDwz3/+s4OD1szsTJrm+QzvvvsuQubNN785Go2SJGWMK+1GRAQTB6RzwAY7h6N8BSGucSIkFzkXJltuEJj7d2FiTR50b7Ul1gAdM4pzk3kYB1I4IJcQQifTAHNHe4tcOK8FlJuouLJeaxcpzQlxYXZOLeqKM4RAG4sAMMUAxAJWFlmjLIBHsFbCWBOGgTFGC+XAarBWCUUJCf3QfS4mBCFsrBUu9gUj9+YGkLHGIoOMrTcajJM4SiwAJtTzAyFUlolMSKU1ZSxJ0yRJ4yTVxmJCx3QyawFbMGacwaef8Ygbdykoj4Mg1FokpcyyTAiRGw9SSilxVsNO+d3t9h4/fvyDH/xgbm72D//wD5aXl5vN6VI5dJMLKWURUz0JGkyK6XFunE2eLY+OMUmedd/+MmK9sQYsHJvdTuacHIuY/MIRcuG+mqdgjMW+yFqD8n8MMoCMyDKkTOCVOOflciUIQgyQpgnlITI0SjLKfcYZSOP8MKSUBRGi8OQtysTJLLzJ/57Emo7w4b9M4GMsQphR5pKeXVQrG59obQwl1BKCCXVn4njeBYCb1FJKPc9DOTfdCCH6/X6lWtXG3L137969e/v7+9VqdWdn52c/+9mJEydmZmY8z3OImTHW8zzfDzj3pFQIQRFwOS6gjyd+FvWEtVYrY5Gd7KCczfGRmyGnzBwf6mujtBHaRhaGlMeW+OUynV+cZgxr3UzSqaUT9ecuLS0tT1Nqk2TY70U7220KQUAZqMbuRtZvQ9Qna48Pnj7Z63Y6/V7KSCkMIPBrSsLWxp5ItcdCFDDOfK3U06drWZSlUfr4yf2dja2AsbLPGWbJMCmFYa1W/crLX0EWg+UclwCRNBWMcUKY1sZajAFhwJxza00mUkAG8vRYWyxNRVdJKdDcesqpAqw7JFvRAAAgAElEQVTIBMGU+cFwkBoLAfemp6c73XqS9p1mLH8QCMYYmzxxxcEcBsy48QWUz33GD2MxyXoWz5xkGh/13IMvfZSKTQQhIIe2+AVTtAD00NiuWuucfXRIIS0c6XNOmdJaut2Nc/7g/oO3f/z2zs7OYDBot9vt9kGapqVSqVwqp2l2/fr1r7/+dVcia527AmMMjDla1thszT0F6IglXe65Yq2jAzgKpbXIaIMwgAFMbB4iqDXCCCMIw4BxDwghhGprQSpCGcbEWJdIjPJsHeSshDGhzPMDhGySZVoqSlmpUkEW5ZiaschaRxUABMpoo401ekwexpwSBEgpzT3GOVdKE4L9wM+y1OlXgQBGYBHlnGMMWZa5a8c5UwqEkIQSa8Co8TzLXReLsEGUUg+TsKSFA7aUUVpaqx1z2PN8pRS2WPkhANaZ5tSlk9mxyactdIyUEoqpNVRKqbVybagxxpl0F01X4UzIGDt39tzi4vLs7MzNz6/fuvX50vLihQsXOPe0Vr1eTwjheV4YhEMVF1DzRJPspF/2mGGdW3+OGalPWuIB5Ply4xFBMSNgjHsA5P6Dh2HJ7O7tGZtioqJkpI0UWbyx3p9uzExP1a0dUcqRpYsLy5cvXXvppVefPHm8tbWvJNp4uhkNonp1qlGbBUyDUilOVJqkGBO3eFNKuRfMz89vb+8Mhv0kSgkmWhulTKM+fe4seqAftNvtNM0Cz5ufmz93/vz2xka314mGG57HAFElUa83xIRi5DYavbe/m4m02+8ha4xRg0HPGCWlLJdDJaVWdqoRilSNRrGUMgz85aWFWrWWJEJba4xxlG8pzaA/erq6WW/UgzCwGmPgtDFd0VpmWcR95HPmIw6ZMdpUKiVjUJZKjDH3WblaGgz7o1E87A+Wl5bKlXKaxM44Ocuy4SBOE1kiTAqTJkPqnkqrMSBOablcZpgaykLPF0KmMsMIrDJpHAdBhQCWSgEAJkRJjQlCFGRm4mGiUp2kcRKPojgChKrVyuLi/JmzZwChjz/6KIpGaZp1O4Mskdgiiqm7fRbmlp6/cGlqeiqK0iiOtrd3pMqMNYwwY7UW2vXiSRS7yptRZpFVQiejhBAAhKWQCGFGmMoMwrhSqkzNzcyvLJw8c2J5aaFaKyGkmAfWim6vlWXxcNS/d//2YDigjC4vLwOQbqdHMC+XS83mVLlcL4VVzoJ+dxCPontPrvdGO7Mzs8aYLMtGyWhra6vT7URxhAmuTldIAL1R7+B6a9hP4iROs9haHUVZEqUY02vXrn711dc59YKA//qDW+sb693+/uPHT06ePHXm9OnllZVafapaq13/5PP9vRah1KnmnHO75/mVSq1SAorZ7u5emgiRCYwhSZL+sDsaDUqlwBiIRnGSpIS4mUzu+sUYSxLhrC0mVSjuf7MsGwwG+/t7YRjOzMyMueNHFCzHUtvG20C+hUyWem63IIQgQ7RRjuestDKGIoTiOO4P+oNhv9GoCSF/9f57lPCpqXqv3T9//sJLL73kB54QIsuyLMukVMUYy+mBARNMCBp7mjkUyNkW5dunGfP7CeS1eA4ZIGUUJ5xg5wuJLLXMMrc8YscftuCWJmUMAeJoKI7070DinGTifk6wc95x0cQEg8oyozXSljNKCEgpXXdCCTUIlHHmLBgIR4RYAKmt0QiM5hhbZLDVzunLAGilEbaMUCmVUYYQBpDHpRtktDGp0lIrbS0YJJRK0kRbpbXQMul0PWN1u91VSrmWUwjXUcgkyZIkHg6jLBVa6zAs+75PKc0yqbSxSLu9gjGmlNZSTs7gD1sIhAihjLm4HlBKC6Ec1ZAQzDlXSvZ6vf39/V6vZ4x5+nT9xo2bv/nNb4LA73Ta3/ve9yqVcrVWcXeRVMrtiL4fjOlKR2x8izIZT6hN/oHtyhcyT8ZjMDvhAQPPGkxNZskfa1cmiZG5NvmLkhjtOEUekLFGS5srYXzf01plWUYQDb0SxliprJjbuYXFWd8UYrDJufWz2S+T0+5xCYX/oX5MzgU1j+owGDnPb2dEgSghiFKEiTOlOBa3Mi4gXEKxKHh0YyiMpGm6s73NGHv++edfeOGFUTRqt9tLS0sFjwjAmVATY4xD24LAJ5gW539iPoIc9cy1WYRSa5F20yyjD6GVgtIx0WzbPMz1uA+yNlLb1KIsKOFStTrsK+ab+rRfKYeUWGVKSyuNU6fnG1OBNQqDuXvr4frTfS1wr5312i0rHy4uzcw/tzgatDc2nuzubi/Mn5yfDzjpK2kHvRE2/qA3GPVHRqF6pVGtlHzGRJJ++P6vH68+iNNhJSDEmu5+u9/pVBvVxeWli5cvzc8vEvAe3F2lEAZ+1fdDzwusBUYZIKK1pZRaq5M0w9h5rP+/pL3nk6Xneeb33E98w8mh03T3ZGBmAIIAARAMILVarWRLlKyirK2ybMnWn+X0wV8kl8vaFUsSpXKJXFIiSIggSOQ0eXo698nvecOT/eE5faZnBuBq7VP9ZXo6nNPnDXe4ruvnH29XTvsVjzCmYQUd3OFKqSRmnHG/yAdHURT1er0oxkKIoA5abi2Qxx5CoiL2iBCMvAttHyyVYE+HFC/fuLMYpSdO0qfVlU8Hjp/pYZ66/jzl5no6VvipL1m4J8JE4ejoaH9//6WXXmq32x9++CEh9KWXXrp06eLf/d3fvP/B+zs7D2az7HTPYINCNTjKwnhl8QIBOb9wXz+CCC+9gouLGAps++Xd0TtvlKyQ90YuMnW9tVZjypxHgDGhzOjKe3CLeBYM6DQOEYASRhnzmBhjpLbIA8EEB6wZmDAzQ+ARpiiU8s7b07gPjIESwhjBBCulMMHOO6kqIUTEIucZ0ij0BgBgncFEUEqlks47jDFl1PlTjyOAAyCUAYCz1hhnnXPgEKGUUhbFQmohVeUr5wF7TCkL2e7OOoJpEqfWuAWPEoFzHjsEJHQAj/IAMWBEcJDdBWWfMabVaoVtbVWVcRyHNVGtVnv5Zb66spbN55yzJIkvXbp447nr3tuDgyufffaZlFUURY/mLI/hfReyiTOfcGfvPE/FDy4TEc623LD0jJ3haDMAsr9/xISaTMbIW8ZJWFwaY2azWRDBxnHcbrU7nV4cpc5BlpW7u0ej0Whv91BVimDCadJsYh5FTHAzL2fZDAgYq8p5UVZFlLS73c68mM9mGaNBiBtZYwTncZQQTK3xWhqGRSzS7c3zk8Hk5GRQVQVAjWBGOfcepNSMgDFOKjWajJWSUulWM0lrQqmyqioMcO7c5ubGphDJ1taFTz6++aP/9E/SaIyh2Wxeu/YsAN47OKzVGkqp9957fzwaa22VskpZypySRlWG9votKUupyno9qjfSBkqLIqsqmSSRksY522q1u+2VbmflvXc+ODo8YYQHTaLWJs+LeVaISHAmGOUYcy31bJozhggBAgiQj4Wop/VYRJyxWlKb+/ncFRghpY3UqlZTFHOpDAbMGUcAnNNIcGfcfJZbO1OyUqpSqlJSj06Gu/d3PvngY0JpMc/DNUqVFnlECFhpQ4tcZNXRwfFkOstmGSBECFCKtXNlWa6s9Pv9lel0lk2zopAhvVxwYZ2tShsaGEKwlCYSQtDIagMEiUhcuXzpmRtXty9sUYo5YyKiZZl7ZDavbdYbiVJlKtKPP/3w8HBfl4oLLhjmnCIgSrmyHBPiNs71u/3abDJ5cP/e8fhefb9x+dKlRqPZSAXi/dXtDhN8Ps+zbD7Pc++8qtTD+8elPCqrOXgvGPEev/HPbx7uHdfj5pXL1+KkdTycHhwe5vPqznx3f39469b9l196+cL5i1956VWn4dbN24cHx7JUzlpKIyn1eDzBwNI4DWUExmCMrioH2Kdp5Jydz+dVFZIEgXPmHRjjnTWIcUpZiBBhjAnBgyRjaTwtimI0Gu3t7fd63V6vG7YHy43o0wS9U3uZ9Y+Lks8+uBCIsbzIvFvscDDBxbyazkaUkm9+8+tlWR0fnYzHk1qtEUeplqbX79547vrzz9/o9/vW2kajWZblw4cPvQeM2elNiwRN6em4HaMg78ILLZRDHiBkNGNCaDBwG2O00sZYCy74Eglb9GzWh9wUvzTZGbdgK9qFsMQ75MP4ziOEMQq/zRqNvMPIY+MdoTFn4B04B85yxhgQbxWEaGSPpXVKa2mdx5REzCFkvCsDPtxp5rQzClmd54VWSklZS+qM0goh5MBoe3hyktbrgPF0llVSKmO08wgDECKNmWbZYDR03hBkOXYnxwdFnkdRrJSyxnIehfeOUm6MLYpSqdDpeCGiYM621kn5iDFHCdXaKK3hFGy8XKkt6OMUBys/IbCYrHsHEBYMaDKZvPfee7/61a9u3bo1m8329vYPDg7LsozjNaVUkiTBrhAY0q1WK8uyqqpCNG1gsJxllZ5tSzzyv2aFsuwunoauPM1XCcCKZeX99Fc+5et9jMfyxTFHjzYCfiGvdIAcBQhxnIFvOJ1OEWbdpHEqT1qYxQnGS5brsl0JT2apkTgryDnrR1+0f1qfmlz/VY9FGDl+lGYQzLwhnwgT6jB2HmHA6CyF4PMiDZYbqiiKOp0OeE8JuXDhwo3nnms0GnEUVbJSWq6srAQSy9lXFyoGxjnB+BS5AEv2DnoEjQmyNUCeBTSqW0RSP1qwPE5lgbPtylnt3OJIQ75Z73vsjNHIVsiz0XBU5hmPgAt/cFBJPbp0ZXOeTW99enMyyeI4OrexMZ18PJ3OAMvt8yvnL6zv7t9RelLJeVnmjVp3a/PS6GSaF/mVi1erYr6/t+MMMIzq8fa1q5cm09He/g5DyEqVZ3m9WePAvMfZKH8gd2fj4utfjy9ffnbr3AVComyWE0wJpko6RjAmFABprazV4Xx03sGCO+/Q49vCszRJOBO5oUEjhKwxeV5Np1OM8fb2NsKglHLOer/okIPxmABxyHnkMEYeIY+X60N/qgd+Eiv8RcLFL1JXftHjtPt6ImT8TDDMKSLqcy8X/rRrDedOksThtBqOhtbZ7e3tP/rudweD4Q9+8IPf/u3f3tzc7HY7Fy5eHE/Gg8FJvV7HGM9mM0IYpdxaW0llC0kI5aduz7NB/4uXfKbqDW9IEP3SRYIxJoAwQtboymldeaW0UYoySjmjjGHKhIjjNDXhTgOEcREnaaPZVdqUZQWAiAfikc7z0FtGUWwJnhZFuIBYFxIkCRCCMPbeG0ysD2pahAEBsmFNEcdxeNqLzZtz9JRzsHTjhEtQ8LIGVrX3vsKlsdYjFKgrDrB1XgEY740N0jPsCQUuiIgjygF5stCSeecXq3shYktsSE4GhzCBZTzGYmOz4OQsrr2UMnCLfuCMnhBOwQw2GN83Nze9R9bq69dvXLx4YWt7oyjye/fu7e/vc8G73a6UlbUTzuIwhnx0V/k8dq47syo5vTrCYzOjMEY7PcnCpSzUJN6HF4oJpoRGSunjk1m7hYpS37l9/+jgWEnd7XS9R1mWtdob5zY2NjbWdvdOKv2R1M5612x30jh+9tq5dquNDDCanJxMkiQ6OjqZzef1Rt0ha7RSqsqLbDQaOPCM4Uaz1u936vX08HA/m2Wj4Wg8nuhKYUTns/n+3sHtz26dnJxUlSKEK2W9d4xTThnyMJvMCSWtVnt1dXWWZQ8f7qVpura6evnKZWs08r7RaPS6q/3eWrfbz6ZZksRFXk0mk3v37zz3/PVms3U8HMQJr9XSCxfOM8om02mtXn/m6rPPPPvsB++//9FHH1NCfJIKEUGjmTbbNcIgy+l8nmGgmGARiReef37z3IV6rYU87O8eggdGeZ6Xh4dHg+PBfJ4nCaeU15MWFbwwhdeACCYUOMFGG6u91RYT4IRFnFeEgveAwDtkpNNSA66qakFJ995TQilhRutgr5RViRHinHJKwRNrbT7NEXhvneARIdRg54EQTL0HZJEy5s033nzjn39aqbLRaiRp3GjUCIEyr5zzL7/8ldde+9oPfvDDO7duy7KqqgoDFixyxlttjXIYefBeVwYcoBCHF/MmExtrK+1mLZuNIxE5ETlLh6Oxs7ZZa/Zaa/1uKxHJam/l3fd/BcRjjNI4wgTP8+Lk6KisqqxW7/cb8zw/OjoYT4eYIFE3V57/VhwnN2/eGWQHHuFznS3qcCtq3njhRrvdiUVc5sVb//LzN378T9PpTCs1Gk61Mp9+cvd/+Z//j//xf/qzq89c/83f/J1//ME/v/f+x7UaNwYPBvO//4f/dOXi5a9+9dXVlc0it7du3hcsAoCTkxEgjOEQ+VsUU4JJWZRJnHZXelpLY5Vx3nuntdVaWXOacOixcwgQDbqKOIkpYbVarVarRVEkpXRuEXAewLFra2u1WkoI9d6eiZeBJ+43SyRi8K4sJqnLkSpehop6Z5yslIhwkiRBCg3gCcGrq6ud3/j28fHJyfHJ9vb5fn81jtL33/uwyMvbt28/99wNxpiUVZzEURRZaxEKw18MQPCpQOuJduVUk/AIi3zmxgmUMkIY8r6SSjuHnAe6yFxBzjlvrLNh904oAUTAOwTYYbDIO4eMd8ZZGxwdCFPwBAHBHiNA3hfzAjurGQNrvdFOKlMUFJM8zz1CHhPl3LxS07KUDoEQvNYwGJfGzsoKOet1ZbIhA8cJYIS1UlbpTrfHCDXaJFEiK3V4fLy2vkaZ2N3bm87npVQOYy4EjXheVcPx+HhwksSi26yf67WdhyiKNzc3j4+Psyzb2t4y2mZZhhBqNKLNza2iKLNZNp1OQ7DJsrBjjCFkjEbojC0htKaPtDfOOuuIWJhJtHbGOO99WRTGaIxRvV73Hkkpy7Kcz+fj8VgpFcdxu92+cePG1772tevXr6+trc3zLIx7jQ3zS7psV5aPJ8qPBSby80qc5TN8mlL3uWuWMKqEzyubfo2Q7LGkqf/CB2UsYkGyYY0xo9GIsGjzQhzWM3EcYwzOOvJ4Vu9ZzfQTeO/lkzlLcTXGlGWptXqiy/oCLdgivTPExRJMCMLOWWOMsw4joJRaTBBAmBIvz/GzltzlkwnslG63u7OzE/Yk1lpK6cbGRpym1tpbN2/WG/X+Si/Pc63NfJ57D4RQpVQURXGcpGlNa11V8sxrXLYrfvnXCO2K/zwXxBPjlUc6pTPYmbP0T+eI85xh4RAYK3ttjjFoXc5UYSel0rNLlzfW13u3bu6cHB0c7O2trq0ILqbTw1e/enl1dfXC+a12p26ddH564eLK5cubH3xwZ3Vl85WXvnHz09sy11qX0+mQEPfVl1/ttTvg/Z1bH+flXCsZc9GuN5ShvZUeYXRelCJOgLBsWBzvDy5sPfs7v/1fP9w9+NlP3wr1uFIKEBUCCxFl2dQYndYS57TzDgL5Dx6h687Gqi5XWEIILqSqVFWWlBIMTip1cHhozDxJ1zElp2RxsnRl+dMYbo+8dR78KdHFuyekWU/rvs6ayp62hy1iKh47756cQbgARzoDeF2EUeLFLsVa62Gh0V3ccVxoUk5Pk8fPYs65936SZQFjeunS5aOj47ff/sX58+dPTga7uzsIoa2tTYyhXq8HpaK1Luw5KWU8jgghgvPFrQc/BgJ6/PVhRhglnBBGgtDYAwbMCKYY4VCdIIecNlpaI8vcW+Q6vR7GqBhkVMSAibYuSWssjh0lpZSjsqCEAmjn7Hg8sc4mcdyhVGFcZhmllFG2yBqmFCsPyyuJ94AxRYh4R9yi7Wk2m4GcFseR1no2myZJgjFQSjhnocXFGLx3jFGMcbhTUEoYY9p5i8BjYigBTALHDKzFmIDgwBlmVAB2GDtrMSBGKXivtarKkkWYOO+dZd5b64qqFEBYJJbZnkssgZTaGB1EaJRS71AURVEUWbOgS4WjbzyeBJTceDwOk1jnXaNRb7ebgnOM4dKlS3/yJ39Sq9fPn9+ez0slPQ6j+KUc1j+t/npM+n565QkznMcD5RE5hUWGdgUFRkuIHkQInEMHByNj8mKOIgr37hz8x//w/V4nubi99uUXX1pbO5+mPa2dUs4YODic0KjZ6a1du/5MksbD4YAxqrSZjqbejcaTuUgoEJdlYx6TKOKNRmJcWRTTz25+vLaxJiLORZh3Ge9cVRTz2UwwKih31pdlKavy9q3bRVkQTJuNxnA0ns4yDAhHFHk3GU9r9Vp/td/udL0Ho1GS1M5fOP/6N78xnU4ODvaPjo6KvNzd2dvb3Z9O5q1GfXQylZXMq2yWT0TChSC/+MXPi7x65dWXlaryYm61uX7t2p//+Z/funXre9/7GzoeDUREjFXGF1kZNZqJdQ7Ae+zqzVqj0Y4SYawqquLy1Usb6+dm42w4GJ0cnzjrG/Vas5ZahOI4TWtNj9CYjvIswxiBR+ABB4S2R5RQRkkgN3vnABGKgRBkjdYVNkobbbRxCCFnBfLgHfIWgQMKlBEScUEweGeVU8g7QCBiUVUyzzLvUL3RaDRbWmspjVKqyBTCKEqSP/uzP332xtX3P3jvZz/96YP7O8888+zKam86He88uH98fEQAAzAp5UiPrLVWG4RQyNnj1HrnldTW+kYzWen2Ns9t1NPk3s6d9bUNlqSMsE6ziwEYjrzFlEbPXr1+7dmrf/gH3/k//6+/ePtXbx0fH3zpy1+6dHFrY72/u7c7GIw/+/RXeVmUsiQM1dJa2sbtlThJk/qIT2+dHJ0MD0f7VaWtRp/d+nSlv7q9eeH5G89/4/XXV1fX3vnFrx4+2JmOp0bNJ6PyeP/h9//mh9/4VvHaq79x+87hO+98lM1kLemsrawNjk9u3Xxw8+aDtZVVhEDwmjXWWddo1JqNFqd8OBiCRxRTo3RZFlJKzrnztqjy5XlFKSUkfDCCOfLYWj+bzRDCIIJx7TRQ//SmUq/X2+322tpaGGwHWu5ZvOuyoj2rIsMYY3BPJB0vh68hPDLLMsAJIcRoTRmL41ibyjuNwa2s9NfW1lrNDucx8vj5Gy8QQtO01ut3nbVSVnfv3s2y2draWpYVWjtCsHNkWUAvQgIQXm5sT187IYQuU02Dazl0XxiTZqtNKUMIgCx2AVIpAG8WsGTnAFdSzovCoyDmd8ZaHRJenHPIAwAFBM6peY6s8UbtP9ipsjnzXmAM1pbznGECzhfzfJ4Xcyk1gso6iVDa6fW3ttYvXmS1uuOR9F4wUuby5icfXzi3dvXieQK4XqslUXzn1p2qrOIodgiStHb9+RuYslKptNPG9XrdOYMcEIoowaoizVpjY+XKxfPU2YPbN9fX11uNeqfTCSn1z1x99vDwKMvm6+sbQkTe+6tXrhZFefPmTc4FAA5/Je+9EAJ50Cq4eB3BLKxQljXGYugVEAx4IfljjBGCkzgyRpVlYa1tNpu/+7u/++1vf/uzzz77i7/4i3v37pdltbKyMhwO//Iv//KVV17Z2t6s1+tSyrDACQk84Yc/mQf0VIX99FD2c+e4X5Rl/Jj3+ovblacpeF8MjvzPse8W2oPFjwjLTKVMq6M556WyxgFjCULIGA2MnG0Uw/vyKM8X4/CZL2qltNZludie/Wc1YAFAhzzSWnsSUUIYppUMPaTBGHPGJUbLKNmzQc9nFWjhCCnLMk3TNE2n0+nR0dFwONzY2OCc53n+yUcfffLJJ2+//fbr3/rm733n92q1mtY6FLplWZZlSQgRIlJKhapoNpudVsCwSCM4vewEqtIy6fiMZ4Asc5BDmbC0AC1fMD7NFHlkovXgHPaeAcKCxYw5xl1dkAf3bx0e7jRayWSaPrh/8MFH7xolu52O1ezh0dHPfvrG5ub617/+2uvfem334f1fvP3Wm2/+7Pz2ha9//fU//uN/H0f1fFYhpD/48N2f//Tnk9HcKvSLt35y9fLVjdX1JGZS+tFsuvPgsNaIz1/YIJRo47Cjn350Py9kp9OcT//laH8KPmo0W2tra3GUYFiUxSGgAiHEhUiSpJJ50GFigjEKQUbIWYQQDuWWCeGAxjjvAzo216WSst9rU2J9VmilptMxF6i30g/nstXUYHzqIF72FihMxr2HL1pXwuMUzl9zNvz6r3mau/L0hOKLYUuPQpYf6eIAG2Om0yljLBLi/PnzUspPP/3UGH3hwoVXX3316Ojo5OTEOdtoNAD8cDisZFVVVaPRMMYpZbz3jAuM6d7e3mg0Oksne9L8RgghFHkSUPYUM+TBGWfAOIIQxYwxToFhj5BtJDFgzDkxxkqtti5cdAjdf7jX7/fiNCkqldQanoqdw71CWQS012mGaMRRUZZ5LsuC6UbKI4iiUum8rCglmDjQ1hrtztCsvEfeyohCv55ks6mqqlA5hAyuoiiKolhZWanX641GYz7PlNKncRSAECil8jw/PDxc6K4JM5hocMh5IBSHzoYQR4ilRCPkASNKSRypPF/kIiDkgCBKG2mLYDybTRilCCE1CIZ9eCRBPLPbCcAcAHT2uEprNYwhxLWFSEnGWK1WW19fz+eFUppxQinB2B8dHyPk4zhaXV3VWn/44Yeddj9JGqegsi+4gzx+E3ls2/cFLK/HQ7XPfhnBNIqippTYGD4c5UoWWmXn1l+M0+a7733k37lpLctLNxpXlFDOSb1eW1ldK0p5Mhw8eHDXGE0JaTWaadTAFJwzCAymTusCsCYEUwoUUyFwp1UDgh/szKKYdnutZ555Jju3sbvzcOf+w/FoWlWy3+uncRrkHpzztbX1eqM1m83ms6KqZF4UDnml1WQyuX/v3jzLkUfXr19/7sYNrVWtnm6zrSiKxsPJZDQjBGujZ7Nxo8nTWmvtXB+wK8oZYFNJeTIc3bx188b1G9evXf+Pf/13e3t73rn11dXNjXX6m//2W8ao0fhkmk+B+rW11XqjzgQvK91sdldWNpAlsjTzbMZIrJTa29s72D8YD8dKKgpAMUYIJUltbW0DAeJcyKKaZ1OjpXY+3LEYoYIyQrCulJbSWxsgO4IDcsYafBYpdfXq1c3Ncw/u3X14/8FwkiGEeD2ppykl1Bozd3OjlR7BJmYAACAASURBVDV2XhW1Wq1ZbxVFaa2fjCZRlHqHlDQIoXqtsbm98corL5/bXv3JGz/OZvM0rb/++jeKefn2W2/NplPkPMLIO2+cNk6HYpQR7i3S1oRwWWOsVGo2mQ2GI610o1G7evlSnlej0YBTwXmUJilBzCmkShsnEaMIU7TW3+h1esPB4XQ8wtgywf7db3+70+3euX333ffeu3nnJqJukhezO8O//wF7/vkXrn3pBo3xw52D4+MJIYziCGNWzdXxyZE0z1LOO53eV15+NeLJWz/7ueACLICRv/rlOw929n/13p2bN+8hGyMKs5mxZqQqXZbaGHPj2bXz29ucsUiIbJZ9dvOTbrubxumD+/cPDw5Hw6GxmrHg2Y2cNyzHQQcphCCEeYfm89xZD8A4j7xDWts4TokxWZZl2azVai3jYkIAcVmW1towPgke/bPO2ifuN49kAF/gZvbep0lC0nQ+nwUU1+bmmuB4MjvOshln9OrVq4PBoKpkvV6X0mite71eWVaz2QxjlCRxq9VinB4fH9+/98BZBEAAHgVoogW/FJ/d+XAuTnMnqyUvEiHsHMrzPC+KsixFnADG2jhldIhD0cYoo5XWDnmPgTDmARlnTp2m3npvvXOLvKxT+Ly1viyIs07KTz76aHx0TJzrNxoCEznPGcbgkJIaU4oZ18ZU2koEUcMhoCyqIcYNQoUxDhNeS2+8+GIrZojgWTZvtlvnzm9HacoY73V7B/uHRVFRRj0A57QNvSYhHuNcVtY7CzjyLnHWe3/l2jXuTIRsMRkTQvu91X5vtSyrPC8IoZcvX/nOd74zHI5+8pOfxHEMgBljlC6AwZ9b8S/bv+XyfQmYf/qL9/f3pSwZo+12ezqdvPXWzw8PD3d3dw8PD7e3ty9dury5ufnRRx++++47Qghr7CybtlqtROvj4+NQaC4CTBD6NTldv66R+WLiyr/mez/31vX/bZHyuQ9rjPIuacSAQErJuAgRF9Y5ay19nJyxjO8LFWq4i38urfIsyBWdtkPeu3+tEgxjZL2UyouFXbWsyqCvAAScM2l0sL1ah57mqIVvCfLrVqvlnLt//35VVaHwDZ1Mr9fb3d2dTCa3b9+O4qjb6z333PONRoNz3mg0QvIKYwwAT6fTKIqWKSCnvwGfFaB+Hi108R9nW6kngNPBbxaambNG8GBLTuvdw5Pjn7z5T+c2mucv9rZXVlicSzcYT0kvryO/RlHdOaFy8dabn2WzEUVpMbP37xz89Edv7e7uf/rJg9EBKaejav5ekqwxNr5z+9Yvfv5LK9F3/+gPfvj//Oj2p3cr8FU5m4zp/Xu3O532yy/d+NP//o+3trbiJP5f/7f//cNPPqM8bsRpM211uis7D3dv3/rHW7d3/tt//8cvfeVlSjkCEkVRmqRa2+l0Vq/XoliEdQQOkbJAQtgXQuCwP9U6IOd8WH+UZUGBOYcwBkaZEJHWWTafE0oRQJZl7W7nc4/2YCHwDjtvz9ZkT/iXnmCwPCX3///7ODPwfmwcfkYu+OsejPE0jZe9q5RyMp48ePAgSdJLly698cZPJ5Npo1F7+PDByeCkqkolzc//5a3t7e1XX33t+vXnpJR5npelDDYJ74/Peqseb1oQBuyxx6fIlQAEDrciCphTyikQcMh56423GkHS6bYbrWatXq+UWSnLTq/V6fYazaYjbDAr7h4PPaX1TiftdKJIIEAbgk/Gk1k2VRjFgvZX+tPxdJ7PgTOEQBtTGueQBYSFYB4hJXVZlhW4VBCEEGMkIGEQQnmeGWM4p5Ti8JFls/l8LoQIlsJarWatLctyMBgwxmr1usNMASkxc4QBIRRjzhgllGISBF/OWW+tt0YrabX21mGECGBG6Uq9wSg9Hg9ZFEVRzPJCluVslsVxzPmChRCmVwDhZy/2dVEUGWNms6mIGEJESkkIaTQaGxsbzrnj4+OTkxOEcJqk7XZ7Oh2fnAzSWtRqNer1+r1796x1a2trcVzDwLX6XAHYFyGAvbU+HONLbdiiCoLFj3ELO89jTUtg9WAgRwcjKXMtMY+Zt354YkajslEbHx0d7O0Os0ytrG0hSLWGjY2Nr7z8ld/6rX+3d7j30Ufv7+7tZbOpEOzKpct5XowG09H4BCHbaCTaqNkss04zTnv97sWL51fWVrVWg0EHAI0Gx5PRcDwcHx0OisInUbSxvvb8jee3zm01m61Wq1VU1Sc3P92KEwCyv3d4587dyfQhoSxOa3Fcm8/z2XyGMNrbe/jueyiOOWO03+u9+OKLBFNZKK38P//TG9+7/TfTWVmrqqRBj473VtdWt8+fM1ZPJrON9Y1XXvlqp9V9//13jo8efu+v/+8krt367Ba9dOnSeDKel3M1HupSGosQUG3Q3v7R0fFkNJo30raq7PBkLEs7HWUHu4dVKTGCfrc3GY2Gw5GI4kbTOOTjKG61mtVKD8AVOcLICcGSiBMa7h/GaKONNdYja0Ipq40mCBHCBaOAMY+i6XhY5tlwMCjKQiQ8TdK0lgghsizL53mRl1EkOBOCg/e+KAqlNSGMc84YDWkbvV6322132s2D3f2jo/133n5nMh5xxt/91bvHR4O7d+8j6ykh1nohGCDQUjPGMMaAsKykMUYIIWKOMZ5MJnle7DzYfeeX73R69d/4t9/+2c/e3N3di+O4KOZald1Og3HKBQMAqdQ0L6bTQrD68zdeefGlF4DAL9/5BUZRq9FbX9cI4PyV9biJKjuflzNj5uP5vWmedPtUxKvtTnx0ODHKbqydK+fKGYyMWV/devbitdFw/OXnXvr93/mDv/3bv33vnXeMGpSl3n94Mp390nnaiFvz2dR4gwR79urVyWh48+OP9naO4qjx7NUrGKFifnzr49v7yX4UxYcHB1orjCGKIsoowjauibTW2eCbk8nEalOv1RnjxtijwxPnfKPWvHb9xoXti/3+6ng0OTk52d8/6rSbzupCVXEUY5ycFXGF8siYxbb9sYihM/VrELRora1xjrlgYXw0gffeO1cUBXJIiFhEJE2SvCiUwciTzY1tAD+ZzOKolsZNKW2j1uZcZNmcEt6oszStU4qNMdZ4F7i8KEDi/fJjgURZuikQDiCC+w8e3L13786dO1k2d941m+1Wu1Wr1xFCSptKKhHFFkFZyTCCRiF8hmDAwRLPGCEekA1jnkCTwoRi8Bj8QnWBsHfUe+Es99aVZXT3HhoOdakJIYIyRClBHpDHjLBIEB4jY7zxjLBuf2198/zW5StIiBKhqSxjIQT2qJzI2dh688Jrz9fTGubiS69ellW1t7tX63aaK4RSzqPIIZjMZtIYqTUvciCUithjnOX5aDoptSWUrG5um3Y3onRlY+POrdt7u7udZvvi+fOddqfKc1mVvV5vMp0cDwYn42Gv10/jmiC4VMpJpY0xWnvrGKGOeOMcPc3jWorgw/ZtqdGmFIcMmm63a4x2zuzu7j54cH93d/f8+fPXrl27ePGitc57dPPmzcFg0O/3Q5keeG3GWiGEXwBA7cI8g4Bi7AmhGBNYHpoBi4yf3nX8F7UovyYx7Alm/Flx0RPf9bhL68nZHCC8JFMHGiggMNogZyPR4VwghBqNZr3eOL3zIcCIMIIxIG8BPCFASIhneywT7Ow/wzKZEEqIXuJuHttCnNpnngpc9qeoChR04kZri7wnGBgxyBtjjbOIYGDcGwMAnAlzOpvwZ8Jhl8KwpRcuuFaazWZ4DoeHh2+88cYPf/jDu3fvXr9+/Vvf+tZXvvJy2K6UZRky5YqiaLfbtVqcJmkYmp7RmH3OTH3xHmFCOQMMYC0OqvnTUnnJMcQYB6zEQmGOFzahcCSHdsVae+fOp0eDk7TGequN9Y3u+kaPsmfXNrq1uD6dlHdv7ZxbvYA8zqYZMmOwUT2OVjpdL+n3/+bHmxtbX7r22isv1I9OTo5PDn70jz8r5exkeEQR67dXkqTxG//mN69f+9Le/V1AkBUZifjJcDSaTE+Go/W19Uaz6TwQEt26tfetb79+48aNTqf3jz/80ae3btXrdUq5kjrPc6015wIToB6iiHPOnHN5ngG4oM8LhxmlBCFswfuFocWErFXOmTG2lBUgzoUA5q3RJ8fH9+/elbIAcNY6raSWlZaVlFRJggA77AFTDHQR3ODAOR/Sqc7SVJcUlKUgfNkrPr2cXBoPvqiTeTxhEuEzZNKz8rNFLgXGjIRgoMVb6haaMIScP7MPBK31ycm8VqsJIUaj0Xe/+90//G/+sNlsFUVZrze+9a3f0Frl+VwbNRic3Lp1K03r/V5/a2ur31+x1s7nc+9RWFYba7RWWiuEYNn/LF97uFPhBeoXc0YF50KwKKIi5lwwLCiCMGYNVg6PjW22WjduPLd3cOAq2et2gpFrc2trPC+m0m6d364s0gj2Dw+VMYBxo97gSYJlOSnyyjvRqPmIxaIZ1G5aG19xjEkkknqjAZioSk0Hxyobz8qyU290mvVOp5MmCfLo4PAAAGppSgkxRs+Lotdf6fT6Ruv9gwOlVFJLg5On1WkTTKI4Gmb53CJEY43AY0Ip5ZHgjAMi1hirldUmlAGYaZnPs3LitWEY0lhYCgB+MB457zABbap5PqvKqgMdwAmjrChLKaXzrpamPBKMUSmlrKpsPk/StN1qIoQxZUmD+flcezeezTa2txr1RiWldwgDHB0eGauFEFEUFUUxHo/7/T4CPJvNpdSURrFo/LoO1z+yep3qSow/Y4I6m/6/lFw6h7w3IcF/ebkOy5/JbEwo6q+vTCf7G/3e73/n2196/qJT809vfq9UqLd67vd+/4/u3tv/Tz/62TQv5nmutUYOjQbjn/30zXwu19bWtjcvbp7rp3Hr3V99TCkVCCopnfMBkx0MUsaYWlr72tde2334cPfh3vHJSEtFCOm2Y+fQaDj95x+/GYv3Wu3Wl7/85XanrUq3c//ucDCYzfKqqhhmyDmvrS4qylHESJrAzs69shytrnWLIpdS/vBH/9jvr6ytbqyurGcyS1spTUhSE3GTvfjV66urq3fv3Nu82NuC1TSpWygeHk5n5dAgvbO/8/JLr3b6HfrZZw+Oj48ODg/m5ZxxOpvolZVmWqv/5P77aZqu9LezrJzP8sFgODyZTEdZPptTTDnlZVF4D4wKKdXJ4MQg1+/3PHJA0cpqryzj0fBExIIKVkpZq6VJEpdl6edlpRClCGOECdZWxWly8dLFVqujrb1z5+7g5KgqSimVELzdbjebDaXU8eDYOeex5ylnglFKMYTBA0QoRoDBg/MasIsT5p2czcaVnP/1X/0Hj9x4MPEGKWtufXpHKU2BIII8eAIePCIYaBylaSpERCktirIoCiWlMgohiCKBsMDU//xffmm9azY7K/219bX1osjKMnPI5nJ4PHTGF71u7/h48PHHn3zy8cPZTHe7nZ/8+KODg+PPbt37yY/vbW6vfumFC/21ZHW1O9X3mMh6bRPxGqD5zsO3GrVemnSuPdNpJmQ6qhiqqGA8rTfitFfvrPY2GlEbb+AIc8GSdrv3D//w94RrVdrpyUDwlGIO0vKIpTwBC+Ap47U8kw/u7M6G82wymY5HOjej2QhjEEIgcJVU9XqdCeIBOeyZ4P2V1es3nmOETSaTsiisMRcuXBCccyoooYcHOx998G6eF0ob72B9rddu1suist5rJTnjyCHnEQbivNPWIsCEYXI6uDodni0k0c55a6yzFkIeJfLWKGkNwRhTarVCziLnAUOQ5AlB4yhBDjPM67VEyVIpqTUSTDiHBidD72dxnPb7/UjQQOQwVnvvQuqYUso5hDHWWoVporMGMCYYrNEYhVum9d4B9lLL8XR8/+GDc9tbFy5darRajWaTMPbZzVtzI4ngLE4BU8xsigEoZbHwBAzylVIIEKaUxwmlFFOCEGhjSynrzRYVojJaW2e9RwRTDAI5JmVH8BangNkH8c/fffOnPOK1SKh8IiiNqECACY+Ug9lkXOuv3XjuhS+99vXG+jnFOIojgTFRCsATZ2jEPRCK/ObV57VS+3u7g/mDZrO+ceXq/t5upXW3VUcIsEftfs96pK1tVLrSWhuHMBO8Xks72WwyKWZI57aqEsri6XwwyU4G43JWTAajHc7yPCeMpo26A7BgkcC8HkPEpidTgx0RTFUKIcQZC5rPs9j403LBUEK5EMZYKaWUXEqltQYA74MrQ3e73Vot3drapJQOh8ODg4NnnnnmypUrb7zx093dnel0GgLfpNSMUkAYeQAPBEDwCLlMVyrk7QMCrZWSpdM6iaKIM4pPo4Kd99Y5axGhIUDYO++QO5UsIeR8aBIWCVcuBOSggERcDEWte8IjvkggPZ3iP2EUeQI0ufzfRyDkcOcITxF7wAGzYAFZQI4yFnFOKc2LYmdn98HOnrbouS9/pZBWaeecoUAJIci5kNvunLEuqLejU36fCWLP8KuVUoQ4giFEZoRlZ5blu7u7Ukq6iLp0yFnkltjvUzAF8hBo094ij4QQ2tpS6SROsRCUAI4jxDkQQjhDHrkgTgP8eOcGS0dsCAkMXjKtjVLaWgeAG43m9es3dnZ2tDa9Xn9lZbXf78+zrJjnVVliwM644WDYbDQFE5gQawzyyFBjTEiQhYXjH2FAGC23m6fcJOOddd4tuOA4EKMo8YsX7x6ZIgACUAZgkQFqrfXOGm2UlJlzRRzh48MDqwtK6LPPPve1V1em4+kvf/HOxw/v7tw+oJhGIk54Kpq8KrLRYT6GghJaDO8d3ButrW2OJ5PDo/29Xe+wtc7OZ0N0PnnlpfVe9xylD99/79Nup1trpEfjSSaV1Wb68Wcf377HGddGA8FXn734ta+92m63/+mffnJw8NB5rbV2zgMmlDGMQWkFGANgyqnS2iMPmITMKMKYc9ZYSygHAAQOE4sAdIj6oMSfUiCMRiEVUqkqm45n01G302y3mXUVox45RcBT7DV4h1xARDlrjdfGK4S8s84aT4CQM/GSZ50qZ+0HZ/vqYNpe7gyXQ4GzgRZL7uLyR4VsrjAaW3obFkR555bc2CSKkyhGyGMARghGiGAMjJVlrqqqKivvPF6EDiPkvVKKMSZSwRjn3MZxJERcq9VarRbj7PKlyzeuP+cR4oy3Wq35vNzb20vTtFavcy7yPNdKGaMxxs6jsiw5F4xiCMcnwggR78E7j6xzRhsJjmEP1FPsKfGC4STSRleFHI3HsswJQlubm3lljodjICytNY2zcVpjUXT3wb3KeGlRs1FvUKE9ttpy5zkXg9EwbdS/9s3Xd3Z3JrPJMJ+12q1aveEAaaXBkHqnwVnMWEKpoCSqE5E0V2wxpXpOrXTeDLJSYdpqts5fuTYej46PDtMkJYAcooAJp7TeaBLGnbOrq6vGmbKsmp0OYZQLrhgnFhRNHGEWYeMcALGEUSaQc8gYU2nkPcE45hzyrMCceo+9NlZJj6jAqxsrScQEJ+1OTTAspY7jBAAbo6MkNs4Ojo5EHMeUlUozzmPGqunUUwpC4ChyGJRRhTGgVGlNabTwxhFCCWaYhmhK6zTyOIriNE0fPnxIKN3ePl9W2hqklHTWeG+tNRhTQiBcwwCwteE6RpWWSit3hjEXwm8Rxg4hZ204TBFGzvpA2eUEY4IJY9YaZUylpLbSg/akYglrdMWshHFRfHZvt9ntAth7h/nVK8998xuvP/fSazP5NmKsqMrDw8OPP/74/v37Nz+95Q1J41qn1ek0+7FogNMXLz6TF58e3X/AGKeAlZZIm1ik1599bn19XWv1/gcfIEeSqK7LEykdZ5wwoY2ZT6soquXOz7LhZPJ2PU1iEUUR79X7KWkcHR2VeZmmiQDutcmL0tgyorjTaiSJGAyOzl88v76xFq4klPG4HTVXap1zraOjg+1r63/83/1+rR4BdhfjFeegLKr93SPNIsBUYjMe7L/3yTvnLmwVtqRv/+I9Dz5J0wRREYlGbSWbqsPDh9m0bDa6zXr36PBoOp1Np7PJeDydZLKUggrPHLLIW8Qot87LqhqNTgj1XDAPNko40DgvuEg4p0xLa72T2lRKOXAipuHOQCiNGW226rVaIiKKlOecWqdKmRNCKcOUYW2U1JW2OmRjIgAHCCiJ4jj4z1DgDGpjlLbWeG+rykhZIkCz6RgBKKu9RR75whYAwClzzoXc2aX1MyAIA4uQMXrqNPWUEYSRB5fNyl++/f7xYPjaa1/50gvXLlzc1Cau1Lwoir39+b379/K8unvn4Scf3x6cjCppCHkwmYzn+VxqdXQ82t872Nvdffm1y9dfXKWxV6gsZRYJBIgZa0+OsiKe8jW4dH4Nb6Wj44LhRjNd3Vq70qh1McKCcEpZGqcXLl1cv3mu0oownGBupcXOAjK1JHHOTcfjVrMVR/H6+jlnfVWosZ4c7u0W83kaRwgTjH0axZTgOIm+/MKX2r22p2g8mc7n+c7D3cPDE2ttNp1679M43jx3TpZFkRfjwTCbz6tSam0pZbWkoWUByEYR08YFxIZHgJw/DQQKVdfnzJWXVV1QUSCPPHIEAHyojBDxDgNQQhilFFODHQaw2lalbNRTgqnRFnlMaURpJHjycHfvr/7qe2lav3jh8pUrV1qtdhzHIqLOGaWk1gYT3Go153mulAksKsDeI0sQkJAjCRgDcshrXU0mkyRJLl+9kjTq3X6/2WkXUloCyltWT2pxxKOkXusCEaW2xlnMaVSrOQra26wsCSYiiuK0hjwyxlDKtHG8rJJ6nYpIIJDGSGsN8oKxhAKryoSxWsQvvYAms+yDDz8oAWqMdM6tF9NpJmUc1zxnxhOUpunKysrFSysXLtNW+zibY5YgQigRGHuGUY32EI3K+fT2waDZqHe3LmlZZWV+eOfeeDzilKA0rSc1a93R8QkGKqK40WijSuqs8AhHkWjUhVFOlVJ6GadN5N3tBw/H05lH2Bg3nkyUVGWZU86TeUbjSHrN09hxrMFp8Mo7a411ngIwQkupjTEegbF2YYg3JpSloe7BC5cUoTSQvNw8z501USSstVEUxXEUqornn39+a2trfX39mWeuCsGLoghcSIJJCIAimEqpgi17Wf1gwAiH0t16ZwkgSgCDB3TGPuvP4A5PwRqhSzm1VS/W82cpdY88uE/ZWpY2rS+CTv56ccvpb0UIQruCAHkAh7xDyAFGzrnRaDSdTJXUJoDnlAYI6Q7IGO294ywgTB0CHyI1z0YhLZimCyP1WbX04iMYY6wxgDxexH+HaSEs4ImnRpozLxAAY+ucdkZ77wAQpZgyj7FFCAEO5LlQKz+9aDpNiAooDMw5t9YGRUdZlkmSbG9vv/jiS8E0BQiUVEoqAEjihFEax/FKf4USWlVV+NsaY9Gy2URL6h9GHj0iiWNknNPWnTq9A+3V40VnsvzjwHKRghB4h9wCxP2IowiAuCAeqePj3TiKjDJKfiILv7Y623u4OzgZJKJ+PDlRVUbwrNftCM4jVrPGeOcppkWmymxkKjSZTAbjYbvfbnZbaT29Pb4zHhYPHx7t7+7dvnX3s9u7X3ttvbeysX90MpnO56VOCfPGG7s4s7wt3nnn7VjED+7fqaVRq9vGGLz3mBDKOCbUOh3eSkzAWec9CunP3gMg6l24dLMgYAVEwuFNKMYYW2swBkKwks5bBIAIBiFYmkSYuEqWVVU6GwFyhCCCgWA43cAt11tntV7oLL30ie3HUhwVWOBPgIyWeWJh8PS4SeAsKf40xRgA2ScZkWHHsuxkFhlN3hPAFBMMmAAG7BdZVNZaY51z5DQPJo7jsNaz1iOEarUaYwEEWdqyxBg3Gs0FRdQ5jIExxhjDZzRvC++189Y4zxauSIwpwRSAIoQRcosrgbMhYsp6r72XHjGMLcYSQWE9ZnGcJGmrR6KkUNZ7hIB4QnicekIG42GpjAFG4ybyGANdXVkPLLFao5XUk2azDfu7xtmEiSgVIuGzeWaRoxFL6zUMwhiYlxJ5xzniLOEphhLV4iZx+nD/QE3m2uNep0ujtN7qRiIySuXV1FfaxaQWpw3KnPeOstFwNhwNPfJRHMUAGsBTRhijPPaYOYStB+tBI9DIW0y9EIABMLEYCJA2paAlQyYiyBMwzm1ubyIjkdVJ1NXNppJGGwsABEilFGDwCMVxDBgAg3XOWOsBPCDjnEWeYAAMmGAgGGGkrZZKKasBM3CuLIqdB3cPj/bPX9haW+tHkfj+978vouh/+NM/FSJFjFSldd6dxm2HtLGFu/U0HhQWqWU4yM4XBLqnl+1wOhBbxIRhjIm3Dk6vLg6IJ9xKWx2PKhbhuFYrDToY5gRDVF9r9rYRa/zLL99754OPTkaj0SifZ1IrNZvOZKVa9XatVut1VsrCjP2sksZ5bLTL8ypJIsZoHFFrFQbmHcyzfDgcfvj+R1EUMcqTpI58hRBiLLZGI6Scw84hY9DJ8XhGs067KRhlhCDAYBEnjGEKzmtlrNUIeYJxv99pd2uD0VFRZaMpWd9Yb7Ra7c7Ktes3ombtweHe7uDYUdI717BeVlVe+Rlg4rmLm3hls9VurfzWf/X6W2++/9mde185Pp4XOS0r1WjW642W945SYrS7c+f+/sGBd35tde3C+Yt7O/uj4Xg6neZ5LqtKK4M9EIQxogSRMJCwyButijxDKBaCBxWMEHzBOydknudqNM5z7b3lHBvjAtO6Xm+kaVqW5XQ2k1JDEEJ4EJwDxpWUlawQAhHF3ntjrTMGAV58IAhz+mAHtMaE+O7T6HgU4LvOe+QXltCllHYxZ6J0eSnUWmtt5P/L2Zv9SJadd2Lfd7a7x5J7ZWVtXb2xV1LUUBqSpiVZYw8MGAMDhh40GI/HLwbGrwL0b0gverVfDNkQRvICyCOS4tIkJcpkc+lmd3VVde1VWZkZe8Tdzu6HExEZVdVNyU4UqrIyY71x7znf7/t+i5Qr1iMNt3beW+sd4HQyn8xmg7PhJzdufvHLX3jp+uVuh4PW5wAAIABJREFULxuPZrduf3r79t3BYDoZLqbTSkuntTPWB4aY055ylK26fetJlKLI9PV3soj1ZCXHZxU4CpZxklhCmlJ3BOE04sRtdbf3ty/2u33OY2MBwBurqtYOJiej6ZnUTZYmvW5+cf+wWrSzaVm1rbHaSls2M0q5J05wQWE5WOzkxfWXrqVJxBmhjJT1olVtkRfeQ7mo6rqZTKbHxyeykYyyne2tw8PDg/39bpG3TdPU9ZMnj5umjaPYe6SEOGcWi/liMc+LLqOh7F/uP8GYGAkJDMznZMdrrMJW4Yzee+s26ibvzz8jQpx31ur11S0igUjqqmSMiIjHcfzRRx9/97vf/6u/+t/zvHPp6HJRdL72ta/93u/9bpp1GUPntHXUObdYzEMmCAkavlCRQLBl9GuHJ+/BO6CEdopOkuVAqXPgkVjrHYHDoyNCOWGC8cwTbhxKq4HROM88I9rbuGkYZVGUcMG9A2us1iZy2C36NIocoY22hDuOiIwBeGKN1dACVo6lu4cHr7zx0pf+WQI2ypJLB7t3bt6anZ7STm/nwqWDrd1OLbsHh9svv0a2dl2cEuA8zQigalskDglo9KKzZZm4fzbm41mWpoJRJWW5qKIo93E8UyDReu8rz5xxzCnDFedR2k+1Ntb6xri8txWniVaLTiJs0zy5e5cQDsgmszmjGAuRF91aNqeDwc7hBZGlPS48gNSGcd76VhlDggXBqoLADe+stVPKpkXsiidGgi8KQRbH8WKxUEoxRgGgKIovfvGLQohglhq0191ut23blQ0REMI+IxfluXocADZEvptsk89zhfq8VIdNsdOLuiz4rNP+1wvpn/kez82ZVnks66cjlEDd1JSyw8NDLqKd3d1WSkDCOSNMuOUIAEPo8nNv4rmkzhUyWudYn496zi00VrFn64Ld4zPksPWvVpoAcNZa73CF5Zzzbvl9AGHnIdbPxac777UxwjlCSLB6W1aT1nIhXrp+PS+Ksix39/YIpUgwJPYE8BjHcSultS5N0xBGHh5wlXK0PJQbPwSwcO4ed84cs89Ff5xvBM9aAG0WxJTQLEt3trYo9YzyppEffnBLNvbwYPjp7duMsF6399JL1+uyGg2HlDDBoyzpIIBWqioryiJGqDZWW4tIiqxbpF1OeSftUeBnTwe/+uDG4Gx4/dr1a5evbW9tCRY5C1oakpMkSpIoNsGH1flHDx4666yxlAtLDTHWe4cYwmrpKpH9GV5fYKEEhR4CIJB13jouw1eWp1A4r6wxTjuHkCUsjuNOp9M0LQEIwaBhRhDOWwJLAu753DDYFRDcRCDP+YM9lxq5aSq4CVqC98n6oQIw2JQyr4hV4LwLXinuha8QYYSISkrBKeeMIFJCVy8a12ApOA0kSRIeagNvL/81RlPKiiIP3tYBTRlj2rblPMqyLBQYxHkAHxjRSqmNLOVzQwhKSIg7XHcugtm0tU4ZS4wNbTdgEUtyhsCSTCOvNJBKKa0YF0W341mCgvFM165WxiPhSJhHHiVJ+DS6UcQYVa1uq1bVTRrxbhJv9bqgG+c8ZYJ4Z3ULGhIaEyDeGmOUtyqmlFBGOe1s7yB4YFxaVzXtrG63dvfjKCr6/eFw5Lx3LCIsQvAGoPW0coRQ4jy1Bg0RjnLk3CMSQrmIHBDtfNMqACCUBG8x772sK3QmTZK0m6WcxBRB1dzbThY1i5ms5gQw7WSM8fligQARj+ZlFUei3+t6AGsdJdjK1hotGKEI3hqnJUXOEDklnAaXHAVOobdxlDEi5tPZz3/+i7/7+x/8J9/42j//51+5du3qRx99Yp376te+9vLLrxd5LttyU3q08vha7iqrTWRNg1+2oYLrwCZceXa7gfXlsqknpIwkaVw3cjwaHxzsZXmutLv/8AlBFHExL5sPP7px797dR48eT6ezOIkZZ/PZoqlbxvjBhcPFfPH40ZPpeH7p6FK325etoozmWWK9A/BCiKbRTd2eng7OzgbD4eD09CyO4+AziYBKGp97QpFxaoxEwqIoMsQ7a6azkTOWICZp6r3nghmnZWusV0y4KCJxmiRZTAVtVF1PytZUJCKeYZzn03KqjOSJMI4MJ7NPbt/IclFVi7t3Po1E0uts7+0cKquOT554UMbq8WR++9M7ba1Yp1MkSVqWZZ6niPj06cnx6fFkMt3Z3en3+lu9raqsh4NhXdVKKu89o5QStuyTwSpoFpwPajxO8ix11jpjOGMhlZkS2tbtdDo3BtI0zrJMKe0cEMqyNItELKWezWZSqjiKwYF3iECsdUqbOI4YY0jQeQ/GOA+UMg9YVjUEXcI6pNb5UCEt+3/BYBb8i/47mwY16+SQYKobPI6e6YM67x04D4yLKBFPnwxPT89u3Pz4rXdeP7y4N5vNbt369M6nD6xFSiLGI++QEsa4IOit0VoCZYIgaC1Pjscff2g929u+EKf5RQDU2ra13j24lMad6cg+vPWxaWk3302/sB9FuQXwxniH1utyMZ/MRnce3Kzk+KXXLqJzeVJc2rvGaTIZz9/74d8r3cacKFs7g2VTX9i/IAifT+aEYcR4t1dQQpy1DgAJdQ5u3fp0Vi1m1fzw6GJRdF99tfvg3gNj9M7u7rvvvnv1ypXJaAje72zvPH18fPL0RGvDuQh2H9PpLEnyJM3AU++c1hrpqrGNSJCuEhE/X/TsnzFhWQtdAuaxy4BhCI15xiH4FxOKzlsk1HvfNM33vvfdv/zLv7pz5zZj0f179611o9EQwH3jP/36hQt7aZYgcQB+MplwEXERPZOJ4ZfbIy79K4EgoZQZbZRUyLlzQDm7sLtnvVfGJHlGGLOAyqIDCpQ5BE8J4dQTtODTWCAQROKdR0KQM+UJAhUi1gDaAxLKPNEEPRIH3gKRBsP+3ct6F19/53eTzNaLlOHB7ha7cHlrMCw6nf2jq1v7h41xKDKR9WynZ5ESFKIorPNgvHXaGNM6zalgeZ86nMxmT8an3U6n1y22Lu+Cd4QQx+i4ab2DZOvAO2e0nbQmAZ6nMWXeSCWbJis6ghboOqilQrJ3cCHh0VTEQwdFnu1ubWmrJ/MJTCeXr16N82w8m84WC1k3CIQSRggNIQbogBDCGQdKRRQJzleVfQCo1hitEUXEwiWgtSEEkySxRgcFZEjdDsGRaZqGCqbX63HO4zjWWi8WC611kiSEUK1NYH183kzjuejFTeLWcxBlLUlfl+yfKS5fZ7E/R6x/LiPy18CVzWsBEcl5UYeh37Ya3fi1sSylXHCC1qZJtrW13d/a3tvZ00pboEApX4ZQvyiMQXghf9LjMy+AEOLhPNEyaNyXEwdYEcE24Moaw4Q7e+dDkMK6AKXgMYSlW+u9C0PN9TDqORGMW7XVlwJZQiilXIg4SUKe7yr1IkVE5918MUdEB9C0rVRKaR3a8NY5pTXnAglxS/0BLGU9SFaZ0W5zCLaZs7HpXr2uaDf3iPVsbbNBjgQIIf1ur9vJL1++3Eo5OBtOJqV3KFuFSBnjUZwcXDg02mRpzggVgsdx6p0vF4vxdBZHUZykjLKssIQxzsR0NBuPRk3TxklyHB1PR9OER7/5xXe2ut3FZD4+Gzll8iT12oHxIhWqVZzSTr9TVVVd1Vqr2WxsCd094iEcadNNa/12wyBi/R7XArPnjkmYH60839E6G34UoqYAQLYSEfv9Pucc1yKQX8PqDwcQ4blD/aLv9mZmxabh7/r24Qcv3uX8ZjZY8+u1P96L3i6BFakU45ytHPYhnCeEhNkvDXaXjLEAewLYMMZkWYGIWuuqaqIIe70uAEjZTqdTxtgKRPmwiwFgzHgwYQsH069kPJt86Q0sZ60j6CAkKRtj0TptvXHAuRAJS61P47hbdJIso2nqo8RCy5Ik3T7ANAGK3BNimauVBMqooCxqpBJcJHFSVxUj2O1ku52eqeZn9x92GHLZQFvnSZIK5r1T4DVAkQlE0TbmycmJktVOL0dHCQHrHUHU1o6ns7ospdYsSaIkldayJJVKzxrtEQklIo55Z7vDEya4B7DeUwRGOeFRI5UFR8BRRhGItZQLpJRyJow2qm2pIAx4xHC7WzCw5WwcAUQiztKMOI/Oa9mmadbpdEItkcSJVJJRkqZp07RaaReLqkbOMGTNMbDeKB9CWHTrNFhZoWk5ZHnCBadtIx88eHDjxo0bN2689dYboWXmnJ9N548fPz66eLXboatYFQveEmJDQG6wpSaIxsM6sffZBZ+EXKONiKfn+kp+3cw57+0yxi2nhIEDRGqMG4+nTdPEkWCMPnlyXJXleDwy2qRZSghp2sXNm7dGo9FiUc4X5ZPjYyXl/u5+p9MFIMPhWSsbEXOtpQejlG9qWVdNVVVNU4/HY0pZWdaLRck5l9LI1irVIiFJypwFxngUx9Zwa7Q1EjwlSIB5BOAxz7MM0CvTtu3cEmMRGi1TFPuHB51u1t3q9ra3Eel0PvvZz34+my+MNR58K9uTkwGhxmhptBNsCd0fPXz84N6TD3528+nTgXP6ww8/4DRmIQJ5UZUAPo6j6WympWaEgofhYPTxxzdOnp4s5qXVFoEIIQgQQSJKGGIYVHrnrfPWo5XSxYqjd1YrYzQlFAEYIUmcto1sGxV3edHpdvKO1kYb65zPkpwxAWAZ5YZY54BQwjjzAM46JGR//wKAH00nhAD1QJkFRG10UzehfUJXuJbict/faKniar2jBMmLTIz10rxazXGtw9soZZBSxmmElHgHjDFt29OT8XT6D0ygs1ZpZzRwxhAZQbG3v50kOSH86ZPH80bxJGGCU+I0aqNweNp+/1sfX3l57+13X3nl+suUsNFgRF1ncFzd+NXtWzcemBZ/40tfvnzx7TjueE+fnp48efLUefvk6eMbn9yw0HT70b/8L792cny2mNWA+vU33xQ8/eDGh7PjufINCkc8ejRUAGOECLCgZ4vy5q2b89msXJSMUy4ooVQapZ0lnHY7/Vdfe+3S0aXvfOc7t2/ffPLkycH+Pnj/4N69fq/bKYoojoWI2laG6Het9Ww6i+NsZ2ePEO48GucZE4AkVBvgQlt2RaHYaCeEntYzoeOfbeFijTGcccao1rquTVlxYw0XnDEaRXwwGPzkJz/96U9/enJykqYpYyKKBGXs1q2bf/7n5bVrl3d3+5SRtm2ds91e1y67+St+jHMGMFBBAiS11llnfF3HSRJnuSe0khII6XZ71kMjJVISylikxHivnWacO/RtWznwSEgUReC9M5pS7pTVUuZRAkhUK6VSDkna7RLnrFKLtuRJIkRsYu8cNIRRYJ2Doy9ff8Xp2urWG/nG1ZcBIMkL46n2mPJEWailG1uvtXUOiCcewHj0QCgTnEWh8b2VFfn2gda66BRxHCHiaDgAD9vFFmWNUrohIATnMZqqnLd6UY+TKCIEkTFjLQEvCFXKWAed/lYikl6nd3jhKOI04qys62Jn5xKBy9cuK6vLtuVSkUZr1TLKkwikqZ213nhKGWXeIoRw8jXjaLO+Z5RFUbBuNkpZBCelnM9n/X4/jmMp2/WKvy6nAot9TQsRQngPs9k8UDk/z6rrmVJmYzPY9Id4Dq4EXtlnxt6v/34xHfL/h5HR+bMvyUtrtzqC5zwtAuCtcQYc46Jt5ZMnT/OiSwhz1kujkBEuvAUH4CmS5/1hz7PkVzllz+KupQ2BXxboURQhwUAOWv4hy86fR3CrMtFvAA+3JOeQ9U8Cw9MZC59vvHSewLjqdgNAkiRFUYScpdDeruv65s2bt27dqqrq6tWrX3jj9StXrgjOq9WJAQBRFAFgWVZp6kNcXThJKCWblfdmN3Q9H1ujkc9M+fhM3dG5RsIjAMZxBmilklnKo6N4Z2dHNq3R+qVr15M4iZMUkXBO9w4uaKUooUmSOOeU0dZDcM8EIJTHwkFdNcPB4MH9B2Ul41jMhsPBYBzHyaN7DwdPz8pFOTobMsryPJN1C9YTwNHZUErZ6XaKrGBIjTJWW8eI1su5i98Yb66O+TMTpM/zhFgzqNYgjVFGKeGUeie11sGdllC5f9BnjL2QA28dQbTgYMk5c84ZY33Ijl2bQa8+lLUL7QYgWT7vGj0+p/va5HetZq3r2C5nrGml1EqvrQuXegFC1jrmdeLWihy+Th1161uGM1xrvcyVjqLRaNS2MjhDxHEsRKy1Ho8n0+mkaWrn3O7ublEUjDEptVL6M5uk3nuy0TBdafzOF0nnrHUQ5n/WA/XoPHFAkcWc0oSI/f39o6MjREIpZZyLVoo4SXd2WylbJaUThqaG01Z5Rryg6IAAEOawbXVEgfr8+tHl2Jrbv/zZJ5PB6VYnS+Pd3R2+v9ftdlPCJHhST6ylXtry7NF4Op6eRfsXdvMiqxallto7ywgt8nx3d08bc3x6+vDRoyzvEErni7LVBgkttraQJaKXR2mqtNaypZQywQVjjZtopb3VgjFCCBeUMSY4p5TVpTKgt/odQdFpRbxTsqnLhQZP0pTtbEextcZGUZJmmYgiRqgDZIyHVk8khNEawQshIsGVks5Z75wHx9CBVc5Z01Yaja5LtCphROTpcDD9+KPb/+E//OWvPvooTdODg4Nut2etFYIgsfP5PGiovIfQ7lz6nQdCo4clq/1Zw7eN64sA4JL1DuvsruXSupGy6zfOUkoJtcY67xhnTd0wyooi3720v7u7ba258fFHjx4+zvJ0d3c3iZObn9x+8OBxUXQJ4nQ6u3XzU+/d9nb/pZeuI+L9hw9u3b5ZVqX3wNjSdiVEkRJCZ9P5eDRxDuyqxnDOE4beG84inidRnBBErY3jhNA4SrqMMef8YlFqpQUXl146yovMOXXn7s3h6Gw0m1dNc7V39Juv/0Z/p5ekifFuNJoMh+O6aaXUSAgQpIxnaVFW4zjKrl97NY5jo93ZyXA8nNdV3e12e72mnDVPnjyKRc6iKGKcE0YBfF3XABhFMQKRjfzVBx9+evP2ZDx1xoMnNKiSAQm8oJgEZ622zhsdWaO1Vs5aTigSFJx3u13wGIsoz/MoihkTAKCNDQlv1kpEKkRirZ/PFwAkTTNjLICPo+TKlWtSyfFsioiMIWHEOWf0cmpPKKErWBs4gEtaQtDVhRy/ZVVCPrPbGtirq1WJbFJjV9EcDAllXBhnm7aRUiG6JE3SNGKctm2jlQLvCMZGOdnKl67uX7p0td/rf9rbfvT44Wg6tFZqZaX0nOSCdu49aufT8WJ02yx6nbyzmOnR8Pbjh8c3PrpTLnwS5al4/PYXhuNXSqXUez/4wTe/9c0oZk+enHz00e03v3j09pdeefn1N4tOcnYyOn4wOBk9ECLtH6Yzky6qtmxnzrpKVrMyjXjc6ka51lhV1gtAn6YpUuK8VcZ6oFxwyvngbETInXJRWmfSNDl7evr973+fM+aN3d3d2+r3T08GSmnGuDHO6NZ7JBh1GqmUFYJ5AG+dcsoDWmsJpQwBwJ2bX2wUCuHAUkJCB5cQghSC8fm6Kl1dt4Gv6xhD523TtIieMUIpHY/HP/7x3//Jn/yJ1mZ7e+vK5atV1Uip0zS9cuXK22+/vbXdV1rpWo7Hw/lixhgB64PRi3dLY0HvvCVOG4sIQJx1LjQZ9/YPmIjORuP52XBWldpD1il4FGmpqeBRFHFCS9UuFlOuIw9Ytw0AUMYEAgGMkO31+kb7+WTetjKk5eZCWCTVfG4oYZR180IDKuOirGuMLdu2qWWDaKMEiah0c/r0bGtnp7e97ZN0NJ7Pyqa/23WU1lZrqx0AIT4mhCHhccwZMkoIhTzP4jhalNVstmirurYolSNIeGeHcYZxmqZdptRiOpNSg7NWe0Yoo1i1dTlfzKbTrW7RyaI8ZltFN9vetVo9uf9gUjaJ4KVUo8WcENLpdXf2d1vVng3HZ6NpHEVJko7PxpxQzrlBar0LkwfnlQoMS2usZasB2rlBbJicBOdZpZTRUmuzyc8MPdE1qFjvAUIIznnwktLarAcmzzWGP2+6El7eerryXJ76ZsXzggs+Pkf6+ryZ7WeQ0z7XvGiNcPCZRBMfqFPoAb1HD6C1RgfdIhuPx++//9Nut7d/4SiOY91Ij4CEeGucs9bCMm3d+Y1oPPIsXEHvYTM3yS+5Tp5SGsdxsPZdwxVAsCvf0k2U4pcBBM55RyllKy8DgIAi0FoL7NfZ0a4rzrWKYPkCCKmqKgBXpdStW7e+9a1vVVX1e7/3e2+88QYhLMsyxnj47WQyieM4TbM8L0KzfC2B2DwfloWFR+8hmPYSStZl7nOfbDg9NmHM5lJ2PhAgCN5Pp1PGaL/fa5oGEHtFQrtICBWc13VTVU2Sxs7ZWtfWASB4IIRRLhIRJR5pK7Wxrq1rJZs8ivM0u3x09OTJU2utNY4gzibT97733oULF/r9/u72bl3Xs8nCGRNHCQKNRGyNU62mOfXgm6pZVDVw0TV2RVN57jRe/mi9IIe/N1ma6yCscAxXuUaeMcYJZwTbqgpH4OzsrGlHs3lx7dq19ZGxDq21FojziIF55y0ihNBGvxKKvcioOR/3bYCWNWFsvRqQwDdefcQbv6XrkPUwCVmN0d1G4bhsgpw3LJZC1tCtCOwrcOdGC+cVZwj5SdM0iiJCyOnpadM0APDyy69qrW/fvv03f/Mf27b56le/WhRFr9cLLziAHOehqqq1Q/ezKNoHi7BnYBUNDsYeyPK1AlAP1AH1hAOPCPK59vfOxtY6JJTzCCnJclRJU5WVsoYLQdJ+kmLbtLV1rbFFmrdKzwejThwLRqpZub+V73d71/cOIu7jiDTzyZPB8ckn5MrVK0W3T3nUSEOISJJOQdXcVI/u33e+uXr16rUrl2az2WKxODy40NbN05PHTV1FSbq7v++AWMQ0yXwjlYPWE2PAOR9pryxpHGWERo46JJZQT6wnFAh6DMNP6z2CB0ocJdY72UhdTafobbfIX//CF8rJxGotjR+MZ4vZ7NLFQ2S8VZrHiVaybtu801VSjcbjLMviOG7bJomjNI7btnbWeGcZRQ/OOk+cRg2gJbWWExDIpuPRJ5/c+Icf/8N4Mrx4dAAIjLEsybI0G5HxfD4HD4ItPz7rHIAlxK4X0jWCtvacO/qcJbpzHj08G3XqNym7IfggkAbDNSgY10w4ZxbzylnfKYrdnd0rly83bX38+GmanvW6/a1+X4gIgdeVnkxmRVGkaXb58qVwCT98/Lgsy7quGadpmiilOBcA3hgbJUzEHIGMx7Onx6fhLXPGtdKEkCRiSADAUYadTqyUGo4GWlukJFZxkqaEUOWktLI17cngaSFzzqkyGinEMRZFRil/ejLQznq0H/7qo7pukzR76613k7gdjubgwCnXVurowhVC/KOHT/K88A4fPnjUNiaNi3/x+7/1wS9uDE7+1mkrpWQXL16UWo/GI8YYYyyO7eEX3tzd3X369OTp0+Ozk1PvgBK2QpRgnXfeBExIkRJExinxjHiHBAigUsoZA94DQaMtOFeXtXeOMe491FVjbRXFCaEMgbRNa72PkyQUH8ZMjXbGurbVhGKckCTLKedxlAB4ymkUR03TVGXZ1M2SEcgYDdo4WK6Gz6GRpbSUnJcagWe78st1KwUwJeQz+qkB4lZVZZ2nnOV5h3GMIsoFQQoQUYLaOcdoJKVTytV1Y63d2tr58pe7u3vb7/3oB1p7RM8dV8o3lelkeVuXNz44OXnwXiQi9B48lrP27DHEETGob964/z//T3/+t9/+0e7ublmVWrneVn7lpYtxx9998Hj8g8miGV+7enn3YIsxQQlN0/i//x/+zY/+7h/+729+s9azJM2vHFzupl0rbVNVHpx2pmorZxxYTymPkzhJc+N9o1RVtQ8fPplMp8PhYDwZKSl7vV7TNFKpIknTJO33ti7+9sUH9x98+OGHnMXeg9a2KPrrao9Rbj1o40zIlUOwy3+DqhfX9i/rbcMSQimDVRTxi5qB8KW1scZkeUaoTxJmtHY+yvNsMhltb2//4R/+oRDReDz94Q9+9Pjx4zhO/+2//W/feOON3d3tw8MLcRI5F2d5ImIxHI0AGRK6mrA7bQ1BTyx1DsLOhQSMdbKsdj3pdPt5t394+YonpOh2lTXzsjobjpCRiMetblVT1/N5KLX7WbL0uQFEB4KRfppxKnoiGY4ns0VVt3Jrd88QMjs+Nowio3Ea61ZqbTq9nrHel2W3SDjDhZacU0lFTQT3xGsPTs60rQEFoPcgATASUUJjxrIsQ+uUrMFq2Uop27qqojhyAFGadPpbAKSs6sl05gEi4REMI8R7GseZUa1VDeNib6e/t9WfDIf32tuPRqfdlM/G9SePHva7naMLF15/5eVufxc83e51O91OxPnZ4HQ6mzw5Pr15++ZgNNDGXL1yRfDEWEcsECAIlBAHNLRtHACQlf/PM/khSgVhlXNOSpUkaafTmc+nlJKtrZ6U0nvY2to2Rrdtq5Ra0cN8uEtAOMaYwWCgtcnzHHFph/p5aSob/z1fBDZvQFY62rV90D9GKvuM1vvm1/pxnqt4XvxmA6UQ8MSf45aVkbAHD8AYTxKxvb0jRDyfV0hoHKdRlNTSGU8QSNiBvNXOPm+avOLS4ErsDkvztI3pSqjOAlrgjGFwsFk2HlZB5fgMmysoRAOA4YxFIuKCM8kIJTSQapxD4IhL3bb/XDKY98sJCUwmk+FwGHQC4eVNZ7PJZKKUunLlyq1bt/70T//0d37nd956662dnZ3T01NjzLVr14bDYdPUnItVGbFmnMIG8WkV74kECBLC/JLpZjcJGLCM5PSfBVdw3dC31rolj9Qx5JxySkWS0MD84TyJo0gpRQjPMpqmqVKqaRXhCACt0oQQ471IE611rRQitlo3dSurhgI457MsM0YbY7Is44xXi/l0OrPWFUWRJBnnUdNUVdM+fPRYG0kYo5Qb5wAhSjOmtEFY49QNvfuyBkLwZsNSK/SMVzU9BGrlOrcnpI4EMYZURhrprWnPBX3RAAAgAElEQVSrKSFkf3+/1+uqwbSua621X+IKDJj5RbgCHp6btW3i1bWIKFyGa6yynqluOl9vthX8hhlGGLS6ZRgREwIAQCm1aRq2foTlfAlwPdjZ9JLYbJMzzuM4Pj09XSwWRVHs7e1RQv/mb/7m8ePHRVH863/9bwgh9+7d+973vgcAv/3bvx1FEed8PB4j0iTJOOdV3SwWi06nk6XZ2vps9ZaXTxS4wYGBHqxIkABZpsELwhhSZpEpz4in0nvBE5b1nXXK2MoYTrjW2E7rRVlZa5PEZ0XE04RHqdNGG1M7dNoqYzMA55yUza/ev+2a+auXL508vju899ioajIe1HXZjk52dveyTrduFeNRt7s9HwzL0bieTs9Qc9DdJNrf2b56dNDW7U537wuvvjybL4wHFvGbd+5rB1evv9JnsUUqHUyqel631oLxRKFotW2sbq0F5DThXAiPaKzV3iqlW42J4IRAlmdpkjSLsjUmIkRrO5kuVKtVK2fTJ97ZvLN9cPGqUfV4dKo90CjJ46SpK+shznKPaKyjTAB455aqWkYJYwTBWcRIcMFZiLq02jhn9vf23n777bfeeuuTmx9rrY+Pj0ej0UvXropIJEkSx7FxRmoV1hZnnQdLiLXWBtcH772zzhjrvTPW2A0H+VWsSliKHbpnVGTrQO3NL0RPKOGcx0lqnFZaeWeU1NPp/ObN28Ph0Fq7WJRZVnAeDQaj2XTmQHqn79+/7723xjZ1+9L1ly5evJhl+aNHj6bT6aVLl2az+ZMnx2Fj9R7jOGUsqitZV0or4MGDzXktvYhw5V5jjXWEOkCjdC0rpy3Mm4rzCRc8jlPKiLPu/qP7BFFwqmQD6BiD4yenO7s7X/nKP/v2d7556/atL3/5yy9fe63b2zo4uPjk+IQjD8xLJW2e98py9pOf/DxPi52dna3udvfS9v7u4Vuvf0m3+JMffzAws2oh2dvvvrOzu9u2bVVVjx49eu+99xbzcjyc1HVdlzU4BAtgA7vnM1pkS3EREOIp48gIOC1X1GvUyja6LRe1tY4QikBDVDATIk7SNMnSLLfOE8YIoVIq6/zZ2aiczMK2Yq07OTlhjGZZ1rQNZawoCudcU9eEACIyShijJDhBOH+ePkwQwGurN3HLc2loa8nK+gbO+RdqiGU7Ko4FICGcKt3UdTWZNFHCik62tbVFCFVKjUezVipn8fj4cTiScRwRipcvH2ndLsrJo0dltai8A+MAfR5TyqEQyAlipygyXs3H0hgrK5Do7t05fnjvtGlayjEr4iuLo3d/463f/8//s+++962bt3/1s/d/cfL05Pr162+9+fbp6XA0P331rVd+9198fe/S3ne/98MHDx7ff3Tv5SsvM2CVLI3XTNBupxuxiCILfSjjfNu0HiArip29nW43iyMmVWONWqYsGVtVzaNHjyfjyZVLl/f3Dw4ODu/fe3B2NlgsqqIoirw4D3tGEs4PIQShxOPndpQ3rfSXu4V160y350JanDNKS0pplmXb210RCe+dUqppqyxLvvJbv/nNb377ve//4OOPb9RV6xz88R//8b/6V//Vv/t3/93u7hYSOx6PxpPBdDYVEXOOumd118uVApdKBSRURIyx6MaNm8O/+/vZYhHnRXd7e+/ggkNf1s28ro21jJGtfieOxW7REXEUx0maZwjEWds2LQAyD/PBUPBY8OjNV66dDIY//PHPWZSkW1tHVy/PpByWi4f37+Zb253t3eFs3DbKWJsVMQVsleI8SpN0f/8CjyLGIqA0jZFSQ4FIbWRdxyICHq6syrRtOTuTdUPAdTvdRJAk4kmaNq1aTCbGeSqio4N9pa01FrQFCkY2o7PTg+3+3oUDI+V0cPqLmx9HlOTov/zma71OB4Dsb/X/9tt/++1vfWd/by8SjCKl4Hd3d3r97tMnj+/evXP33p1er9vtdjudjjEAxAkWgbHeAaUUqbPWGWud94F6GwqIjbEDGGMkgDZ63QQNKdrhEwrhYpRiuO9sNsuyjDHWtu3Tp09PTk6+9KUvhUjBdS0VFt8X2Vn/SFL85/zwxWT6X/8g/8SA7X8sI/7ZcxM/SzWDNFAOkiTO85xSOpvNmlY7ZFiVIo4Zp/+fSGif9Rw0jmPGGPwTU2hWWy7jPIoiRjmjFJHQ1TR7g5eNK3izXGM9gAcMcTkeMEozKiLtfNW00lgqolqqWVk9PT2Ns+z1N9968803O50iTeKLR0cHFw47nW5ve2e6KBdVXdYN47y71W+apq7qNV3tGeovwPKpCQY7kPXrd6vFADwQDOXrZ5wJqyWErPoxS5zT6fQB/HQ0T5KYcQYMZCursjLGxHGcJGnbSudcluVhSlZXVXARyIpiNpsZY5Ik4XHUNI1WelFV1XzunDdGKynTLCuKzsGFC2VZyVZSKbU2bSMRvRCCiyjLUvDeGDeYzbSU1vrGOmD0HFWu6FKMuSXw3DhvN9lTbjlkPscSASdEkQhFv1LGa2e1KheLTs739/cvX75cFCxKSJ7nGy5z54wzWH+ztDPxiOEw4z8x0egfvQafu/BDTzps6IExsdks+7xH2bw7Cfbh1pyjJmurqur1evv7+52iMxgOfvrTn/7FX/zF4eHhH/zBH1BK79y5861vfQsA9vZ2pZRrn4Aw7jPGAJJADyOUCiE2s5LXDRRGGaUMAIIJt9uA94QwQgQiB6AOiPNEAZu2rlnULEqUxUq6nBPtSdN6RxJC0RHReNYYX1ptCSJl2rg8y/a7vcioGKBTZLd+9g8n928f9tL5+KluJvs73WynU9cA9fj03th475EeHl2+cO3oi+9+tdjehSj5X/7X/+2TD99/+dJ+stvNmZ8tBjc/ePDg4SOltPXoGG2U3d670O12RN4FnngugCAVEY0SQhlBUje1s0aD55EgFGCpDkIQMVjrvFMAghBEOBkMGODBxYtHewfOmIf37nfyvJ/3rdZxFFMkN24/IN4IjozFHrF1wJICHVlM5r1uT3BWlQu6nKFZ8BaID3IBD0CQMR6JOEZCrDFVLRlLXnvttX//P/77//P/+j9++KPvG22kbLXRTdOcnJz87Gc/++3f+nosorWDzPq8QqSbBnfee2ON8wGU+JXb2/m5tnT88c/0bVYf+PO7wnw2a9qKIOnmXcKIatT9u/fu37nXtDWAp5Skaemc1VqnWR6cC/f3953zT5+ePD05WZTl4eHFebmoqurRoyflohqPpkFMxTlnNLYGTk6GSllCuXMABhCBMCAUEUmapojeOs0Y3drqxckrZ4PhYrHQzu7t7e8fXNzfOyBI60V19+69yWTcNLUzIATvFtnB3iEY/PZ//O6NT+5O59Wju8dnTycIlInYOair1it3enzy7W997/33f/rS9av/zX/9B0+fnjw5Pr57997rr+Vpmt+9e3c+X+zvXxiczL0D9umdO8dPn3rv79+//+jRo/FoqlpDgGxvbVfz8vT4jDJKMZgTEoYU2bnRB4YplnfWWecMZcw5p5XmnAfgapSVrWqaEgGFiNy6h+CRMZ5mKY9jpU2rlFSylZKQkL3BhBDBN/Px48dZnkWRmJcLY43OdVWVUrVFUYQaiCELVa/WGkLeoF/u9gTpyo3mGd554IuFCWxgxK5WJYtLuRRuUDuCzhuVlXUpRcSSJI4Trk3bNE1VVVmWCSEYo4yh9l4bqU3jvXpyfIIE9g/2ZvNysZhzwTrdbrfb845NRrP5ZL63fTFPEmuMt4ISv7d72JSyaaSUSpYOwPMotVpPhrW2jz1SANjbPTLO/fBH351MqsePT5Q0V69eu3z18nQ+vnDx8mtvvLG1s/Od7/zgB9//fxb1PGZxnPCGkbaWw+EojzPBI6WU0haQ7uzv9be3s6JzNjppWrnV7+zt7VGCj+4/BgCC2DSNd0AI/eCXv8qzYnd3N46z3V0CMOr3tvK8EziOgIwyJAQZI0mSEEq01cvm+gaLZk2/WSo7N6LQX9xIwjkQCcE5H4+HzknGYG+/b4weDgcXLlxgjP74xz9+//2f3r17d39/n/NIKxN6BmVZKq2dt6GVBeAHwwGhEaUiiJ2WG2nwBsPQv+DeB/tKqow11idFV1t3NhiN5iVP4jTPDy9diSJulPK6zeJod3dHSqmdJdpqLZXSUuo0ThPKZ+Nxp+j1L/Sns8Xp2WhRV1e73aRbfHr8WCGiYAeXLxrCGqOQkSgRkXNgtTbGqUaDIghMa0FpRBhFwhA15wlj0nkuWBRRRO91bSx4rTixPCXMI3eNr5VsKjmlziN6oB4ZOMqwy2NPaNNIZm1MINnqZZw1o+FHv/z5R7/42aeffEyM7HWKy0dHv/8v/4vLV1/q93pf+/o3Xnr5NaXaJI7bVv7s/fcfnJ4URX50dHR0/dWoKBilaRTleW6d141M4tRK5ZWh1Hu0DvwyrQ9hlXjA8Ny5mHHGBBdxFMdxnGWp924ymVijOV8yh87OTt9770bTNCHL/JVXXnnttdfm8/kvfvGLW7du/dEf/dE777yjtQ4VEqVEa62UCu35f0qw43PGD89JFz5TW7+ptVg3ql+U2n9mKOSvhwrBoG5Zza0GNsvB4/rlw3IGMhpPFouFWwn9pVQiSpAKt3SPeOahP8/ibBlD+axBzap4xdBWJwTPZSefpz/BTeMyyjhjhBF6nsx5zs4/ZyCtHxM3mUnG2rIs0zTd29sbDAb9fr8oiqATuH79ZUrZYDDgnPd63e3trU6nQwgZDAZheK6N4UJQSkMeovd+45Xhhj8crp+aUmpXDX3nzptZ4ZdLu5ZnVY52Y5laDQSWHiFaG0II51Hbat9IxhjnUSRSa42xpixrRqlzoLTmnHuPShvvHRLS6XTqui7LUkRRK+WiqkBrcE6kWdM03nuRsVpqZWeEc+c9MFornaVp0etPphPjvfZ2Ma+CKYWnlEQReGBaWghCoxAvZIOlVchNJSsWQVCNh0FKICNtKLyWl3Dbtm3bGmOkUoxCFEUiFWCMrOdhUBNFUbfX6/XTZ2abK5v6lcuYX2ucjHZuqTZ/Zu66MQP8jIvluT7X5qhkHe60qThFRM65tc5o8+KV/jzaWXoM+HVUC6UELSgl1zYw69PAGKO0evjw4QcffDAcDr/yla984xvf+OUvP/zrv/7rb3/72++++87+/v5HH3107dq1vb29fr8vpZZSSymLTtHpdIbDsZIyxFKvPdDC5RP8jhljgGCt1lYR4wlB44xdS68JRyIAuQVu0DnkhMRR3mfOU1bToqBRBIgx5wTQKtNIbYyFPDHovLOdOLLWlrKOhIgFLyJ27eoVtxjevfnLIsJOIlQ117qiRnZ7HRHHQOhwMqlnJw8+/aAoeJZxLee+mQnXdgWgnA8nJx/85CdlWWZRnCUUCAXGo6K7c+HoYKcza1VZtV6kzlNGGaGIQjDGtbPec84oQ/DeNUZ7h0gYzyLiHTjrjDHgkZDOzj5x3jt3PBhZrS3llTRSO2/dotbeOtm0MSfAmNSGM55E0aKqmlaTKDVIGbI464L33hrm0TsDPjTJnNbOOARkjCeECuexkSorijyPet1eEsdZmn31q1999dXXAt/PWbtYLKSS1rul1u+zvtxSD+attc6751wiNgMiCTl3RP/8uGEAAG89Agm7m1a6rqtut+CCGa2NMcFZ21rXtq1zoiiK7f7WwcGB98Fh2QFAWS4IwThJZrO5s9DpdNtWBfKtbLWSs+Fg4pwTPNFaGW0BvRAxeK+UCSJEpVQr2zxP9/aviihazBeM8zTLCcDtT25WZa1anSbZ5QuXsyydTEbWqjSNUJLHd09v37lPqWYcPvnwE6mQoDi6fHF//6CfbQvg0qI35OnxaFG2TSkHgwEgvvv2F3d39qtF8/GHt05PRpQQRpEQYPPFwhjrPVRV0zbKW9827WQ8kY2qywo9og92asw7b51FREY4CQ7FSLz3Wku34pQHxhfngjERrkQhRKfoam3ath0MRmmebfW3kySlhEqlgFAPYK2xziCFtEjzJpdSKaV5xJM0stbUdaU0NUYRiq1sAL2IuOAi7PGMcy2VVNJoQ5HGSdI2rbWOLuM9nLXWgQssiHC6rBZKv25vhKziUCWsObLnzj/gtFGALs0F5wzAK2WMMdoYrUdlWQrBAVFEDIlt26YsvRBERAwRTs+eSCW9N4yh91ZrTSGElSeqNQ1KcJ4iV62dDOcEGKcxSxKtrTUOgDrjnbFZ1NcNufnxg3kzKesJQlaXfjKu0iTd29t/5513FlWdFd2syL74pXcHw8mNG7eSJPLaK62cdx69MUZaxRhL0tTVbVnXo/G40TotyygWRZFGER9PZF3XgTSJgIFBERwIGON53tnZ2fMOtrfGnU7XGFOW5dZWFEeRR7TOefDWGevAOBsADyHkMz3ZwnfhUJMNDjEAtG0bPqCVgNIwxhhfEks4xTBkz/P88PDw+vXrbSMZi6bT2Wy60Frv7Oy8+eabweG+0ym0kcYaSqlz3oKllDl0AChEFCj5jAfmABLGkFBAurWzk/X7KGLnwQBYhDjLi163v7PLGXVKUqtc29Tj+WyxsOC6vV65WFjj9g8O8qwQXGRpEScp4/zhyUmjzatvfkHkSW215RQjQQVXzmrvrTPoEZwBY2MSJ5RYzyICzHvPaTeNGWXzxUJ4BMpp26TgM0GkrBx4xknEqHFW+rZtSmtMFCeCxREXCDAcjx4+fHT707t106Zp9u4777766mtfuHJ5MV+Age2DC6Ozk0/u3Hz/e9+8e+Pj2dkJpTBjdPzg07deuXZxb6+3e3R06XKUdRaLuUdMlPzCl740n0+VbDVSEsU7Fy4yQsHYtq1ixilhnEWmUcYYskxftIQSQDDGpEmSxIlS7TopklAihBArl7mlwpVQKhDAN02DiA8fPvyzP/uzvb29NE0/+uijxWIRKCtnZ2eLxWLNbk/TVGszmUzCZG+dB2ftuV2yMUZKyRgLQwNnAdFtguR1d3bTnm7zXCUbDecXOUK/ZlazLrM2ZTDPSVxWlsHPCFf8M1XfeXnvvFPSJGl6+dKlNM0AwDrvjfVOG2co50Rwby3gpqXBUrW5NocNw33wsJakhw4SYyygvtlsZqxFRGcthEP0rLVTmFIEyy1vXcgDrapqTMbdNAcEEcT6zltrVdsSIagQwZ5La81XTnFKqaAzec7gJM/zkCXftm0gp128eHFra2slW2JtKzEYe2woc4yxVdmEyJSVhZdHXOoSN4zj0BirtbbOOm+fq4Y316Kl+GEjBmR9hqxMkG1gHxljKQXGmFI62II7B4hW6zZM7D1D550xrmkWxmhjluwR5bQKdwgnBiE+VPDoG6W0MYIzIphDHM4mxhhE0ul0HKOeofRWSVkryTjjnFmC1gMynkTRrK2VVHbpzq/DeHOTB+UBgqZiEySsZRXOGb/iDoY3mOeFNbptWwoIFBhAluWcGSnbum6QwNbW1mKxQETnrPc0VGPGgrWWElw9i1vljUCAT5uOxuu29HNjn82WwVqUEnB18H0J9+KchwsrTDPW+zjnXOul1WdYQwACIKEhQZhS6uMoyNzXByFE1q4bZ1prqZSI+CpuVQ8Gg4cPHzVNzTnvdDpxHFtrJ5PJrVs3p9PJ1tbW17/+9SRJoigyZq51vfRwJmwJSACC+g4IW/s9WGu1VoG3FgzKPHgfzKHBG2s5EkRqjKdUUJHKxUIknERZqa1nlHW6lvPKgVZtDjSN4iSLdF23ulFNmfc6naLnylqqxmqZbPWIM8dPHz96dG80Ok3TSFXjxrkrL1+pShwOFuV0hBQ9QWOd0c39T2ul2jjP51Xjq/qLr1x5/eKulM3w7AGUg+043tvr3bp9p2yaKCtUNV1MBvfv3FbIfJTlOxe6e4fZ9h4SZ50y2lCCzjPrEQhF9JZSJgiAb7USTFAEaSpGCBPCgXfaOKsZZd6jQZemmSCsqWolWy1V20jnOY85p1Fr7Hw8L9I06UTAIymVR9jb2Z1OxotFKRgFBGe9d4CE84g2rWyUm8zrRtkcKOFR0yjC4MLh4Te+8Y2Dw72XX3k5z3NE/+abb2qtW6WCCD6IkQihdSNDmRSSJZumaZtGSsn4OYUnbD3BYB0giOKc1s4tXd5daI4EjwdrLSFgjFZKBdcBTv9f1t7sSa70PPN7v/0suVbWChQaKACN3hdxyJGlkUSK4oWpsbVMKDyKmPCl7P/B82c45sYRvnHE+FKhkC1PaCyJIjUkh2s3m91koxv7UmtWbmf91tcXX2aigO7mSBOuwEUDXVVAZZ7znXd5nt8jIqKbUxYw9Hu9G9cPzs/Hs/kk+JClaafbHW1uWGtmMzY5Xzi74Jzv7u0pJVWqrDWc8U6nUyzKum6dDXXVWOOSNFMyJYTG+KBY5lHKkiQzpnHerQtmzqV1bdu2cfiitTZaN00TirKcFQSZc0FXum20K42eN0oqY5rNrdFrN16dnp+dn0/KScV5YJxoE6wBQlrqqC1drzcwtSYAwYKSmW39z97/ZZLIfq93/PTEa0iTzny+ODs5e3j/EBGVkvz4+Ljb6UqhBBejjVEilHc+BKzKymqXyHSlxV4dHMBCwBDiWbM0o126dGn/8s58Pq3r2moLSJ3zpjVamxCCFJgkKReyrE7a1rTatNrUbZ11uoPhgEvua9/oBoAMhsOmbuYL3ugGLArHkkQyQQM6QiAEX5QLhCAlZ4xY47wPgnMkQBnjSBllnAoEgyEAI875EDzjFAOG4OMZwRiz1sbwUSlltPl+lkC6LilW/ihLKMRjHwAZB5Vw6iAE37a11gSAUhYni17bajJ1g0GfC65NQyjIhAMVvX53Y7gJjqGflWXlvQWUUsrgfFs3VVlzKgVPGBMEWOQ1AwoCRIkueDWb6EePD2u9yPqpaRrBRH6j3+30lUjO6qmxMxvI9vbuwbVre3u7XodGt/HfTxlQSqUSg43Byy+/Oh5P7j946BCbtqnaJsuTqpmNx1iVi7ZpGGNSKkqI085oE2wIDp0N3sMKzakAqI9BC4jkgsXZOUsoXdZ80Qz0BRaCNcCRrPxk6xZljYEKq04y1j0x10wI4axjjO3v73/5y1/e272cJNnZ2Xh8NkHEr371qzs7O1VVEArD4fDR44dFUazk/7h+5nHOMUAMbCaUhThiY5wwIQnllPIkU1nGpDQBAiGB0mlZe2eDbnuCdYUYDUbdTh8YzfK8260Rce/SXlU3s+kCgbRFOZ6X00WJnPdHmxpCZQxyZgE9BJqlQbe60R2uvLa2KYnmnW6nP+xx76g1XvssGLDaFjPGVZLnnAqqEiLloq5q2xpnXNt40zIwW8OOAHCLSrg2l3xrcxCK6Sfj40cfvXd6eMQ9Tu58PH73Xfqbv5kmCQN4/PT+7V9++MF7P338iw/ayblCR1wAG2pdffs//ofxZPb2b3xdE+aR5L2hh0Cd2UBkeVaVhXcueEc5o0A9ausg4cucDwgYnF/6VikBIIEQH0I82a3V60fyqj4mCOi9b5qGc6aUMibqWwQAZFlGKV0sFt77vb29wWBQVdWPfvSjJ0+ehBD++q//ejweX716dXt7O02zPO/ESXDTNFEBcvEujsVQlKWtANrPaEIv8FheKJJeAHC/YFn5J328SFt6/rfrLHtAv6QYkwtQLyAEiPfeO+jk6aDfH41GvW43TVMiBRJKhUhFGgCMMZKvf6LwWS7aOviQUHJRQE8pIZREpW7TNM459AF8AAwEAwnLyLoAMcYqrOjKy3wIxnjw3hrr5DIMVFtLrLFAAvIoFgbKfAhRs3eRAfWcr8l7HYdV1q7L2ZisEv338WRo2zZ+B6VUPM/XJI9Va/GcwToW69GyCBA7rOC8R1xCSD/r8I6lbSx54wu1TkaPbV685GA51iGMcQLMO/QOMQRAD8RrbQGQUuacw2WzSgHBaB2zqjgjsZpxcc/PqHWxRw1Uck6BMLazuyuVjDgBzvhsPi+a2mKwGEwIwduUM+9t2TZ5JyeEnE3PdXAqS7gUEcS7qq6eISuWfOnV5O7iBf/MCrLaXZBVvqF3IQTDxOrtC8EGO5vNGNfW7sT3fXWDL19Jj4SwgCTEmz2+Agjhc2+3F9YmL8C+n2vvCXlh+bkWmq4vhmda9VU2y6pkXA7IYjtK6Tql6BlzbAV+CIREHjHG9917DwidTodRBoBZlrVt++mnn/7N3/y/R0dHX//61/v9ntbto0eP/vzP//z09PQb3/hGnne73W5Uq87nC2uXNd/y+z9PQnuWvsIYEAIUno0ewhJQEFxAYIRxGwgGEAguIAHCuPCEEgzIeOssICLjlNAsy5IOJ5w0uhLgGQPGAIM5Pjp8/7vfnj++Z2fjFFqGDoJfzM6lgM3RoCjmjW6M88s9oG7OjigTYlFUjImtXKShOXz46b2fvd9XCk1xdm+aOCMVE8IDc7VenB4fdTZ3N4eD/f0d2esHxR0DT4EDtHWLTCR5T1vrrPcBo/RLe/AAglHPE8YZSqmNIRSooA6REZb1VJKkglIkZD6fzc7HnNE0EYRLJkUw2rb2eDzF4DmlqUq4Uo0NSAVTabzsnSfggTPGGUMiAxAXiEfmgSFw7wMEzxheOzgYbQ76/b7W2nv7la985eDgoNF6OBgURUFIlO2xC+/dcvYdHz+A4JyN3pUsy+KjxzkXAlJKcRUIGYEOq8AtemFAHELwlIpYFyUqcc7UdcM5YznL81wInufp+eSs080Hg4FKpDHaOZdmajgYXrmyvzEaOucoJXVdt21zNj5TMtnc2vyNX3/t9Hj86Sd3F8WibXX0B3Y6na2traZprDWEAMDAWD2ZnDNG0jTJssRa0DqKXTjn7OpLV/a2d6bjSfDQ7w7efvNd3dpHD5/+5+//cD6eJ0r64C/v7B3sH/zam29bpx8+enR09KRuqu2dXWsxIO7vX2JczOfF46dP0PhBb3N7byQUL4pFv9fNswxDuHvn4cnx1LShKdumbjAQQgg/PT0tFkWedQTnUgjI8oLS+o0AACAASURBVKZumqptG+2sQ49SKhbTJOK9xFhApJR2Op2AGIJXUty69eqbb7zy4x//oK5q53zbmri3MsYaY4qi3tjY6HS7w+FGVdWHR8dplm7KUdbNA0FttfEmSmrrtvboZSISJ401VVXKhAvKvXdc0oDYthUCUAKc8bbV1jhnXUyWjPM846x3kQZIvQ9C8t3dXe9cXTfz+XzNbXTOGWNjuxIJjC/0KusamlICNAjBgIVVLlkACIwRIBSRRDlBCC44TwJlDLzHqi4ZhyxPk0QAISE4Y0Ki1HAwEDxtW+2PDGWQJDJL0/HZWVHMCQEfPBoD4DhXjEnBJQbqqWMkIUEE9EEzV5OGeESbKU+DtLVfzJqmtFxRpTwqwqnKVKeoF4CQpmnLG0MMIFhjnXXdbt5qrRJJvBeMMSm44N63k+kskTxN09o13vsARAhBkBKkAUJVNYdPj87HUymV4FKKJEl4fBbgBZdkjJa7mO31K6q35atN8HNdrWvwn/ch7iIxLAfN1jpA6HV7r7/2xktXDjiX3gXvMUnS0Wijibs1oCGAdx6QJCoxJgR4jnK+Ml0tI0eRkEAoIcQiOh8wBEZIIKy2umjbRhsiRCJFJqVDQljS7Q0aa+q2PjqbLMoyQLCUjseTk5PTLOvm3V7W6RAhHCHzqgpSWIJIwHrnHCSCiyCDcxyRoifBU9MmXo1USrUVAKlMg7FVtcCTp93R5tawAywwQWjCU5Dzxsyd0+iRYlA8T2RbFJ/+8hfFyVnGxK//1r+YnpzMjx7rs0N7dmyte6gruxib8dGg22UU5tPZfHJ+fnYSqgUPllLkjBGkIfhPP749Ls3h3GKSqW5/99Kl4dZI5alwjjmLzqK16ChaF8l7VEhCWJSCrpfXlJEIXIoFEWWMi6XaxLkY9Oqsc5L7VdAbiQmwxhgpeZqmjx8/ds597Wtfe++99w4PD4fD4Xg8LoqiLMvhcDgcDu/du3d0dJQkyR/8wR+8/fY7WZaVZbkuLj+bavI80+lZPfqrMWKfk654MYzin9ilvMAKe65dCYjgl9l6MTFqGce9vE4ZjQMHAEDvbFmW4/F4vlhsad1JcxvHe0I21gTveSIZY2v/AOAy2ORiCcgYfYEwHlcmcWMQU3dDCHTZkcSsZrJe/QSMKfe4zF4OSwsYpTQ6UK2zxhjmrI9xTIjGOSDBOa+1idnPnLFY6MdvHBCc89Y6Y2zbamNsjLrinBut4zcPiN4HBIwTDgwY1U0uXoAB/bMh/ZrtAWRpsXWMscjUXoJ90YfggUSzCgkhkBUZAhGdtVFXRihlLBAA61xcmsQQlxDQ+WWyByFUSuA8OB9hgz4EJJR4H+sY8D62OiHNUkqZM9ZaSyntdnNGKHq/qKq2bb1ziOhCcNZSRhEYAgAlQsr+cHD9+o1er/vRhx8VZdGYlglOnDVGZ5x6DIu64okkhMzL0ntkXK6XYheb7mdirxWe6IXk+FVWN11fMCGEtm1E1IzpNaZi+fXWGh/7Ju/dKgPtws21vMIDCSH4NQPpIi5p3SO9sFd5wZHyWc0MPL+Zj1dvPAfWAQZxPvFZWPPFpFq6mmGtt2reuxA8PCOAA6M0SZKqqqLjLu5AXnvttZdeeil+zs2bN99++22t29ls+vTp06Ojo5/97Gdvv/32lStpkmTe+4AQ33QAaJpGa22tY8DicpHSQAgRUkgpKGMRxxfTO8mz0CJyUeUYCPMAFhCEcJQ1RhNCJGe5ksFa3baI0O11Ox1VEqN1Y4NNhZIMBCc0WIouEbQRDBmAcxisNXY+m/R7WZpyzmiqZJKyRVkGQpMkRe+8s8Ib4nR1cvjB9//h9OSoOjlMtzaNMeVslmSZyroJDxpbRhjrK6GI8q1djLVuvcxUb0SSjFGhKAQKBENwPiBSzuNIlSvwAUNAJhLPaIsECGOMIAu2bVPG+oMeWFMt5mfHxw/v360W81devtnt5ipRiMtYjaIq0ftulvOOZFwWZe2dC0CD8856ZzwGHzA+9znlXIiUMgnAnQcAiiFMJhNKcTjcEEIYY+q63Nra2tndZZwzKpu6USqP+TmcsWfcxVWaavwTa622hjHqfLba4r4Ykbxa971gA7xAcCFACAjOCZC21Y5RSsnJMdvd282ynUUxiy3TdHI+XyyqqkrTdGt79Mqrt7RpF8VcGx1hqHVVLTljnAsphRTee4SgEuF9oBQYJ0LE8HTineUAw40O51QlMqB13hCCzhlKYTQaDAfDhCvb2n5nsLd7+fXX3jw7Of/Jj9//8P0Py9mCBhICJkJuj7Zefe1Wp5OenB0eHR0uinmSJkmWd7u93d1Lp6fn7/3sA05F2/jZpO70+h0mOJPegfPYzTqUFs4FRlmiFASorAZEXlVV27RlWUkmKGHBo9XWttYaG+31FBgFiut4NcoIo1meX7myb51r20YIvrW1PRpteQ9FUVdlrZRkjCOSgMQ6LBYFEBaQUEKMs/NFkeSpTFSSJa3RLliRcK6Ydb6sCqCh18ul4lVZNm0DJAAEzkmap85bbWprLGJgjBljrfWIwClnVFCkGNC7tbyEE0ISlVy6tOd9mE6mMVputfIm0btygYP+OQY+xhhhhFDCpCTMRxP5cmlrnV+i/RljVEpunTPGRFei1sGYVigqE0EpCQGcc1Vdl1U52si4ZFwSISgTQBks5rPFfC4EA+ToibWOUcmlUCplVPrgEpEKKsEjI4oSRQO1xpWT9sEnTy9tP8qzQW+wkfW6TMinj44f339aziuKTDJpQy24SJNUUBEMNE3z4OH9qmmtN43WWac72hoNhn3OoKnmvW5uWn3vzv3ZdK5bnUjFqSTAGPHWurOzMSE0y/LhYIMQomQClCxX8M/db/jM3/m8XvOFDK9VGCRcDAS4WEQiQuSjxC+NB9kqvoMlidreFv2+tcanaZYkKQB1zpZlLSVHhLbVUqokSeu6AQCKJBJhyXK1s3wKYFwcEkAM6PyiqstWOzKTWU5V0jpXG2u8TzvdQb+fy0wbfTSdPz48dsHXupkuFtPFLAC+VNZtq8uiHDAp+5SlmW31oml0WXdGQ1QyIHAuCGdtVVPKOjKBshGE9rIsJ1R6J0xr5pOE4s7WZutaU8/b48cyk5v8Uu1a6ilHZtDV3hLTpolUSSa90FX95NGT7373u4e/+AVtzfHJUdu2D+5+Wp4dU9cyJcFU06cPPigmqZScUe+8kpJgEBBchMCTCKpg3pOzk/Hke9+3hGXD0cGbb7zxzttXhv2k35PBEaP9UuVPiA8UQErFCAEX5ZYYu7/YgVjrEX3EiMeJQOz8L6bax3sny1JKSVE1BDAqfO7du3fv3j1EXCwW5+fn/X7/wYMHZVleuXJlZ2dnMBhMJpPFYlEUxXQ6raoqSdKLQ/GV8YBeLGieGVs9XEy2/tV99Repij+7Zvki2DF8fqxQeP4T1mDXsFR9ISFI4bnUa8IFE5xaZ5umLorF3bt30rzzymAYYVbOO8YoY1wslZN+Patbh7IDsBV3KMTmZL0xWD8jn80LQ+DwzBBKcbn+8SuH+jrWLFxIe4+kLx9iurr3GEPmPVoAoNa5VhsgFIEEIbwPPiAAOB+sdcY6Y5021gdstRmPz+OdW5blevfinPXeCSGUShjj80WhjY0Zv7gUIoZ1zR1CCCvfwXpofcH6H1ZpgEuFz3pQFbPI4ugxiqZWI/YIDSPxOIq9NwBwHr1D6LzXxoTgOeOcMwyeUEoAvYthhYYg+uAxhGKxCMFTgpPx+PT0tG0b7z0BIqSgK31aFD4dHx2nWTrc2FCJ6g8Gl/f3nzx5PD4/z/Lc+TCbzbUxnPMkTVqtQwhSyaZZL6iefcRqfvkMX/UD7GK99UJPvvLHR0F1nueMChftHMGv00Ji4sezZujzJgAX0WoUCKyCmNiqOVxrt5bpLpx/BrsSXrjFol7r4hv6Ard6vW95vjuK48VlqEvUeq3kgmINQY5bIM7pGhMS1cvrvqjT7dy69cqv//PfeP31169cufKHf/iHdd1IKU9PT/b2dn//93//zp07VVXFZMmVDhOWgnnGV3yRixErIfpt4iPVhwAUKKNs9Su6xSlQJJQSBoQRyjwQh8A5J4zGbMuAHsF7q31rSCC8l2WMGGs4DVxxFbwkqASt51OG9q3Xbo0zNj8SzfS4mVnqXZom1uiqnGjddvu90db2VsC6NYuicY321gSj+52cmvq97/1DlqpRnrr5OWDoslDPxlQ3XUEDcqSCiaSuZ4X3AZHkA9YZCiEpIjLRVXkbsJhPuMpUopgQ2hjvvVCJsdZZTzgPAY33nDKBlKMHxoCSgH4+OTt69PDOLz9si2LQ7extDQaDjnH28PCwrmoKkKWJ5IITCui9s5xS571pjbfGWeOdJegp4cjpUl/BBWWCEB5DO+NVneVJt5dHe1E0GsWD2HkP6KREQglnjHNOGV/XkEtV81Iqgs45RBKPLMbYGt4dz01CPvPoIbgSDdKLRChjLAHI0qxuqrIogvdKSamEc063GkOYzycuBCFEXdXOubybnz44OR2fVk0JBLu9zs7ujpIKXfju975TF61uTdtWKlH9QWc+mxtbV9WEC64EAYLWeoZkYzTw3mqty3JSN23dtL1+3h90fu1LbzNCI0t7b+fS7valjeGWrhopYigdpZSAD0abYjF/+uRxt58HtFmeGN8cHx9t7+xsbA7LavHk8NGnd26XdVXXzeFTa7zJugrQM0Y73fzKpctZmly9elkyNZ8UR0djXblAA0+SxBhbldXCOu8CQcYJE1RIrhhjlLDgg3cBECijq8OOSam63W5RlovFomnrVmvCOADT2s/mZZZliVSM8RDitF22Wo8n59ZYJthg1JOpNN5OZ9Ptve2dznZAPD07XRSLYdJ3xpvaUEYYI51eNhwO0iwVimvdFMWCc4pIvUeAwAXjnHMqKHACDP1ybMa4IAgBMaYHVFUVn81xJbcWpEZ0cpwkrTfFL4RPPQMfcyCMYBS/IVDqEYN3S3eVEIQKxmNyquAILgr3m7rxAfIsY1ykaccYe3Y29g5a0yZZQhh4tMaRsiqbuknzRAgBjFrrgCAlRHLOCPWBSiYE44hCyiRxqVSUBl8v6vd+/KHVvqn8V3/3a6lk00nxve/+4OcfflgVzWiwQTw7np7SQIb9wfbmluIKgbSt5oJtbW8+PToytq3qMs1lPuxtb13pd7t1Wc2nM6NtcIFS2mptW8ep4EwKIaqqZiwCJVSSpohLaqQPgVK6ToyOmXFxmHAxGOuZjh8BPy+D7wXxP2LAAJwJyoExHgJ6H2JeBKWEMeY9JgnrdRNCWAhgrQOgSiWcEQTvfVBKEUImk4kUabSOxWEwLMtCSuJeZUUsQk4qY86m01nViixLe7201wcpCcDC6PnJyZOTk2GStbP5w3t3N3e2hqNRZ2fXdToBMN/ZyxA7WmdpBoyfLRaLujbOAxMYRxzWdzs9kqiT6QSJZ0wwZKngnZTk4BNCFIG6KnUw0FVElzK0w4x3JRFoiDXEUYoJA4/e6balhNBUKZUzIrLuUKSd7samL8rbd+4CBucdSxPBiaDMtU1TNLZabG1t5llmjZ5Nz+qmDR6R0EBJ40KS5f3BRgBmkNUeU8l7SZrlOU8TECIQBCVZljIAh8FoQxETwlTCqbXrfGkCqyk9QeeXEAtCL5ZBn+NxX5VQNEsTKXkcOD169Oiv/uqvhOBf+tKXvvnNb37nO9/527/928FgMJ1OZ7NZt9v9+te//md/9mfRLBjLSs55dCfHd5bS59PHV+0KBvJFl9wX6b5eWIb8in7mVzCOf0V7Qy5OTp/xi9ermBD3Gd45ZGww6F25sn9wcO3k5Kj/ZOONd94VQgGTHjE6dSkjMWU1KqMYZxcip54lkCxDzVYdXQwhWQ/al3GViOjjX/6ME/bMuk5izBlhbCkKXhmrIyc5bsxCQKRCcKGi/SzOv9dj+7XsKnYLsUBnjC0Wix//+Mfxza3reg1QCsEjBilVnudpmk2nU631MxzBhYIyxn8scxKf92THeA0gIWBYS86MMeuSMWoU129lCCHmbKyvhwuD/ABAKFvmxFtrtdbWOcm5EJwSyjlBgjH1STCum8Ya7bRdTKdlWRSz2fl4PJtNKWXR2tHv96WUIk29czqONNs2eCc5v3P79snTw4ComzY4x4EwQoOH2WSW59nG5kZRFM5aIYRSQjC+jBRZrU1iMjqljBAKhFDynEP9ggSahLAs9NcpKt57KYQQSYGt1tobwihtm3YxnwgphaCRhbV+kkYHESFAgZCYeUYZIYgBCLI4MbqoCVz3Kmtx4GdNjy/cp86Fi3Yssmon1j/UMkQF8IVgpSjdee7hvvr8Z53PchKHsYGJKtaiKNbBtW+99dbNmy9zJhhjWpvd3b35fH56etrtdobD4f7+/ubmZl3XdV3HL2+aBoEoBXGTvN4JrSxVy3aFrb6/c45QQhmlsR5mcQpEKCGIQJdKF+IJOPQEPZdCyoQCUu/AOoKOoAXry/NT30rZ4cZrbVrORLTm3PnwAz0dDyTf6Sa9S7uPq0lvezNhQwqmmNVlUVJKlFAbw42Nja2j0/H9ez+SnDMI1FoJmAA2bQ00MEGpd87aoA3RhhBCdd3vDGrvn5wcYtrtZfmNyzs+6VmeJnlClXRUtsFZ50Xww1wRoYqqmY/H2vnNnd24XaQBYofggqMASvA86fqquH/vk+MH96bHT009ubq3deOll7aHacD2fHL+0Qc/RY9XX7qyMxoKweezOQNPZKKEFIxYio2unbWAKJYHYgSEBQCkq+y+uIjd2NgI6Obz+Wx2zjnt97vRSle3rbU2UJIi0lVvsr7mV2uVZXvJOeeOhRX0/Pn9Hl68zl9Es5B1diSJmK+2aQjA1ubm4ZHRugkhHB8fM05C8NZq7w0QGA57eda5d/fRYl7MZlOt24CBMTqdTVSirt+4vjna9NqfjyeMY5aLunHG2qpyVVNmadIdiF63wzlrda2SDuesqkrngkxFVbZ163zAre3RG2++8tWv/ouTo+PpeKLL9vTssCoKuI5VvTC2cd4hCVQC2jCZnL3/s/eenmwMR/1uLzsbn5ydn5R1NavOF82cMvHg0ePHp49a14iEZZ2UMkGAM84RfVPrp4dH3nprHAmcU9nv9trSeKv5wY2DuqgX86IqyrpqTWu1czpoioxSRoEqKQlQ7wMXApAwhlprP5s9ePDg/Pz85PQkBH9pb48SnqQdLtNGOy4CpS5qXxAh73aRICEky7tZnqZ5qvK0082HG4OXX7m5tbNFKP3o44+ePH2CDotpUdr6fHLGGOv1u71+vjEa5p3s8eOH84VlHIBQsMEYx6hglAeHxhpngzMheAgBJVeUUPSYZznn5MGDB4BAKet0OvFMjHvYaIKMT6N4kcXNa3zSxxqIMSYoj7Sx1VSeSsEFT5TybjWeBEBvkUuZplkI3jsgYKwNxugw13xPjTaH/d5G07R13TTtESLKRHkI1jsuOGEEwbe6BgROFafIACk4Ch4IAiLBQNDT4BkCJ0QxBpzTINC693/4yycPzhlkhNG7D+//6Kc/pZxfvXYNfWidFUws5gs0eHU/Pbh2fTgYnk/OjfetsRb8yfj04aO7T44edjvp9sagk2W60Q/vP2qKFgJR3YRAQATORZ7lSZJ6j4JLKZUQknMRQliHE8enydq3uyyDVpXQhSoBIuDowtj7WTNz8ZlBKfNLifPFNJw4kl/SbBCJcyHmV1rrdGs455TQSjchWCDBGEeAZWkHV/YVDAgXYhmeEQQDMs5kmm/viWxjVBpPlOR5lvcHhEsHZFYWZVVaY67cfIW4QAeD7qDX6XbTTi6qojWtzTJnrSM063YJZcz5jbxLKaOUz8uinBXBWUh0IpL9/mbTaNPojKYKkDkfvBUJ3+gOSG/KTMUA81R0ruzevHHVeKitQXBlvdBtM21d5T0RiQ/MtOiNGw42XntnY9DfGh8dTs9O2mIx7HV7efKfvv2tTz78+emTR/1ulyLO57Oz8clcSkKodd56BCaCRy7k9Vdeu/nKazdfeZXJ7LyoPrnzeGNvb/fKlf2bByRRTbCzxawJnuVpIoUHrKuaAwHGpEoA0a9kYGRZJrqA3nmLgHxVCqxvk7hpEZwzzgHA+6C1USodDodGt9ZazlnTNPP5Yj6f//Ef//G/+ld//O67704mk9u3b//pn/7pxx9//Bd/8ReXLl3a2dnZ3d0FgLKsHj58GC+bNd/porzkYvz8f52I6/PI5uSLyGOfbVQuuu1f0IY9U9XHp+fKZ4/LLQUEQBJ8IIGAL5tG17g1Ggw3hqPR6Be/+LhYLLrd7ni2KJsFEqnSNMtTzhLvndZL8EtEPxFC4x5gmTYOJN656+E05yyuwp5ZApAwJBckasvpH1muf4AQwimVhAmP4Bwi+vDMORQwGOcaDMZomWY5l4w+q0HXAOvYV8R2Je69Oeej0cgYc+fOnbZtQwixf4hOldWLWS0WRVx6xOk4Y8xa5/1SxbQ08Tu/Xrys25WVeQcYJ4SSaLaOBWUsGZMkcc5F5sc6MnIdfx5LyfgPjmJ0QqjzXltHmNPWGee895yzNSzYB++do5QoqSprjDZVWQQfrDFH01mWpvuXLntny6Ksm4oGzwEpYY1zHLGXZbFJq+ezej6jlDHB4yjn+MljBNjoZ5RSxrhtG8mZZCll1GjtAVKl0jRNkyRqnp9j+iNZAxie58JRxNX9EoPhnYt8MO99oigXwgcX2yr0tTFmZ3tHCPtZqsoLyC/CGCGIBAgyEgPTVtCki9mI613Kr7jF1jd1VMLES2i9JhJCrCOYXqDerTqWCK3E9eASAKL6a8UB44wzABr/xFobgo/stdg8j8fjbrebZdl8tpBSdTqdttXD4fDWrVvT6XlZlk+ePMmyLK5KnHMRWJd3uv1+vygKa8wLjMEoX4wxl4zxKCcIz5r/VV5RHFwAAgYCSAikWZIPenPdtqUWSnTyLE1klqps0KGtbsbnTx/cPzt9CtTOFxPb1m/cenWQ5qB1OT4tTo/vnBxlLKTUJ9RtD3OVSPQhy3LBWJolKknmk7Ka65PxtFm0+Whj2Ms7ikgK6E1Hymax0PPZ/qU9kLI2hnLmdHP6+JEnR5bJwJOqbM4niyeHp2q0O7x87dbbnTTtGELm8xkhdKvXzxNalMXTe/dPJxOq1PbuNiOEABpnlEqUEG2lPQQiRK+bz6vZvU8/evDRz1Lq/+U3vvrylf1eqo4On45n5clkoYvp7s7u26+9TCkrF0VbTJNez3lz+mRKACgEU7eEAOdMUC4ocggkOHAEvSMQGEVGIVGpVAkC/M3f/sf/5z/8X0+fPnrjjdd+//f/24ODA6nUYrHodoZp2okXWyxsIqF4xb3knPMo/VJKIQRjdbyJltceI5SBc7hada5vGbzg5gJCV1nB8ZqPJFvn0HkMgVJo6soHKyXXGggjiRLD4XBnd+vs/Gxenv/sg/dGo43RaCiVbE1DKGGCdXsdyeWNG1cPDw8n5+dZRyB4IX2a8bwnewNWVWdt0wQ05sxIJW9cP3j9jXcvXdr94Q9/dPv23bOz6auvX93dG56cPf7olx/VZXV9/2BaL05Onj54fP/sdPLg3iMmrEyxNUVgwTPXuMpCPp4dv/eLR61tjNdaN5BiupkLUCTD4W5XnfNmjsaYLjBGpHe2aRqt27MQGKUEaVObly5fPbh2oyratnL8zt27wSNFwpno9STm4K1HiyTQaCdy1httvbfLuFpCmrYxTk8mY9NqY0ySJ7PZ/OOPb5+enmltlEpUklLGmrJuTQuEcKWiiazT69ZNfTI5G46GVOwM2bC1bVkXwOD49PCjX3z0+OGTYbffSbLFYh6CL8r5+fnpxuZw79I2oWR7e3Nra/TkyZPT0/OiMEr5NFGU8CRNRVehA6O9bi2jLPhgrLHWGuOqakEpU1JF/+5q18xCQK11XChfTLy+yDt2ziEJFAlY64I1ziIiIUxKJYSSIlWSrFyejrL4RAzeQ5IYQkjw2FTOO/Qeg6dV1U5nM5kkKlFpkrIYVZAm+SCrm7JatAQ1cmBMUIKAIf5CdIAOAmIw6DV6Ax4hBEaYUqmlfnE+/9/+3f8eKCAhJrj+YDAdLy7t7pKcPm2fAIDW7YMHD87HE874bDEv66o1BhkFTpNc9fvdrdHo8s7O1mhEgV7eu/zJ7TvHR6eEkrzT6fUEOKjK5uRknKW5zNWKYWKjXVWsIDzrZ0xYOTX9yqX6IqTyYigSXDyy8aJQBxFDAGMM9cg5xUAIMEr4WkKgtXHWS5GmSTafnf77f/9/Nk390ktXfu8bv3vp0o4PdjIZR/MuZ4KRF4MYyPOi0aapi+msO9rsb24OVNK40HpXao3WgxCq20kHA87ESdWgD4NrB0xJz2lJgA6HCYTWmMoY60zKWN7tZ0Le++TO/bv37t978ODBg6pphhubyOhoe/t3vvZ1lSbYmmkxp87z4MzibJpxOz1jtugr2tok6JqSwDM5Lxezqhls79lAz+f1k5Mzx1Rv+zLL8taFyWTioM7TbHT52sGtVyUj56fHimAu+Suvvvqt//sv/49/97/OrRZKdHp5U1VNWyedHhOKcVJX9eb+1df+2T//k3/9b/YPbrpAXICiam68OU7ynGcpKDHXdd20DtEBGMQQPFKQaRK8QyBCSdPUMWeNMYaMWq2jRj8G2Esp2QXoFlxsX1cXgFKKMdq2bV0VIXjOmdb65s0b//bf/i+/+Zu/ee3atePj4ytXrvzJn/zJV77ylcuXLw8Gg5s3b7755ptJksznc611r9eL06/j4+MXRlaf59P9fALl51ZFnxV9vdD5/GOyWS4cL8+8AS+MilnUaK1sFRehXgABwSP4NEt6WaKUbJvq+PiwbqssTw6uX21u37UB8u4G5YLxiGq0WrfWmrXGchUB/oWI5yjfMiZyqpZ76uA99Z6EZ9l5+GzHshSDReAVWGuo7z4MHQAAIABJREFUMUwYaW3wFDD6RTijgQBdjoSea978hQ9jTAz+yvOcUrq7uxs5S3meM7bMWIyEq3XIeqyh0zRdH9SxuFyTvhiLvgWIfpWV8Imte7aA6HTkX8toX7zo4V5jGNZT+Yvj/2e2B4qUxoyauCJY7meUUomUqz1ZIIBWt7r2nFIlREPg4KUrwV86PT19443X9y9fuvvpp/fv3js9Pb106VLETNV13e/3X7516+c///nTp08TJnd2dvJO5/TszAcvhJBKzheL09PT3sYwooeWlIMQNONIqHfeOeu8u6ikWp57qx/KP8OZhM/cEvhCkmNkYFhiGECn06krBQC9Xi+EsqoW6+bzOT11XO/EpPiwXBk+5yF8oatZ3bnrrdcXRRsxxoTga8da/CkuEqjjZcwYvzjAXoGLw0VGH6xa6NjlCsEZo4QS56y16JxrW00Aer1epKWPRqPYxiRpmmd5t9udzRbxg1IiBI959vHlahpdVY0QIs/SbjdDDEmSxOBLbSxQvuq74j8JOOdcsJhpjOgByLISiI+pgCvJEBBCvHVt0yB4lSadXldyGqxeVAWTaiDU5u5Wj7obO/3d7WGquG7Kn3z/R0cPH3MIL21tbu3tHNt6/PRh2yw2eulJuygU3dzoNlW9mE2FEN1ev9sjTVu2jd3a2DVtfVaflQy3Bp1eJ1G9fial021TlBSQYiDecaBSMJCCZh3Z3zhZtOeNd227IWXG5Y+/971PHx/de3KcdHuD0WhzZ5tyOS/qe4+fbu3v33z9re1BVwc6K6qy0Va3EDjjLFg7ny8GChm1w476tJmlHF87uJzRcP7kzt1ffHzv8dHZtNq/dv2Vg/3tQef09NS3xUaejAZdxhjYliAG521VAQYOIAjlJFB0NDgKlAEwCByQE+h1u0DZT37602/93d/9/bf+/stf+bU333zzrbfeklJa5/I8N9Yg1v1eurzYnmkmCWWUc844o54iBiFEQG+dXZ8bz3sF8TPuwReMket8YBwON5qmWBRzKojiKj40nad1XTofgECjoKwXd+8JKUWWZ23bMMZ8cCenR9cOrt64ceOVV15pm/b0+EQo0u0mabp148b1vJOEYKq67Paymzevvf+znz58eN9aOBubebG49/Cjg5tbV66+ubn99f0rm9/73n+eTJ/++CfNx7d/fv/e/WDD+PqRkklVth99eLtY1BjopZd20p56+uSIAhvtDl5952WV8vH09GR6eOVgv9Pbvv3px6ACzwkSA8rxDmRDUWhSFG1SN4xzxigDmQiiJL9588alS5fPT8ZVqcdnZ04bCsAZY0oKDsy74LQ3rXXWBhvAk+ACBCKlopQyKqK4um1bE5lc6LkUSZ5l3XQ8nXznH757fn6uVPrWm+/EzWlZ1FIqxpdzHR/8ZDajnGR53rbt48cPT86Pk1yoTKZ5WlZFWc4YRy4I51QlXGtvbNvqVtu2actbt25eurzfHw46va5M7j+8/8hZW5XOG0hT380pQaa1XixKyZdDuGJRUhKyPIuWu6ZppJRpmmZZ5r1v2yVDc11PxEzei0en99752LoRYNFxxxjllAhEYs1S+kwZVSoNiAFdolICzBrLOMcAwIz14Xw88z40TWO9TbIuJQIQkjSVQhrjAIAwwhWhK8NWQGtsK4zAgAE9BgPIAU3wrbeNMzY464y3lZUiETRp6zIwItNkf/fScGOj0+2U83oxnwEQyRPvzOnZ+cnROQYAGtJOmnXSRVFY7QinjCJ6W86m7NXX9i/tv/76602t57OiKRsloZunSZIJnjAqYqlnrdNat22LiIlVQopICQMIhLCo7v5HJn9dbFde6FVWIV8v5jtQSgUX2ujxePyTn7w3ny3eeuvdne2d09PzH/7wh03TtG379d/7mvfh6OjYeevXLnCInJVnYRdr/8ry8KdcJYwJCUCXtiQusjQlQgZKG+da55yxVKkkTdJOt6iqqikb3QrJBWeIoHr9/uZWnudlWd+7e/8/fevvP/npB9O790iv3xmNuAcIIC0kAXZ7o2QzLeY1BUgZmZ92JDaEyU46zFMCkte1sbYxgjyZnJ5NF3tpkg63Bnu7Iyrn2rcBmAUDnMpeANUGYQkUsxKczZMMBAMOw8v7o+sHnesHrqm8bkpjgPMk7w62tq1DT8TlN/bf+cp/8+Xf+J3+/kEBfNEaShgR6dbe5bqpF4ti2lSGguMk7XV9TZq5LuoKnJWJausKwoq7hdHiRiiJ0osAgECBMBIz0b7QxbECvrVtu1gsOp0Mg6/r6rd/+7e9/42yLBhjs9lsa2vrt37rt+q6FkLEXmU4HGZZVtd127ZrPk+cjv//yOz6L4bT/ZP+uv86ntjz0R++aZrxeHx6djqZTJq6ns5m9+7da9tWKZVl2bwoTGlGw+56XxGFVd77Fb123bm9OLqOu6/4E1FKlVRKKA5Lj2/csBBCAwAlSKOzhhJOWcI4Z4hAlVRciNiFOu9d8ByAMCqlCEjatlWKrEPKn9dT+RjuURRFkiSLxWIdoheP8bIsI2ghwj0jyjwWl9ZazkVkE8fJOiJSQnvdQdxpOOdjXyGlZCuYT/wf88WidEUsfJMkiW99/O94vsU6MvYesb6MM5r1Pmflo6NAKSHUY7DOxTVRWPr9kcY1lODO6rqusyQVjA96/X6vq6TaGW2+tH8ly1IICIiJ4Bu93vbmZrfbpYyNNjauHlw7Pzmen4+TJLm2f3m4sdHN04OD69dvXL//4MHt27cZhisvvZR3u9HYt7Gx8eqrr/70/fd/cfsTZ21d15H/c6FDoYRQRPJ5F1i4WPqv/5xzniRpfAUo4REwfXLSno/HRVE4N22aSVlNBoPBcLjl/fISIlQgZQQIpSxA7NI9IKHPwA0vbmDWau3nIly+QLEZ9cAv9P8v3L+/Gvey/pzIFF7pRd36OxhjvXeUUues1mY6nUY92EsvvdS2bV03nPPFYnFycpqm6Wg0ilTD+BybTqfOua2trU6nkyRBa10UZdPqJEnX8rPPSa4kJDrQGONrPCCssDMULtguo+yNMy6YZAwhVPVMA0gMEgIlqDgZJGrv4JoIlgU9GZ8snj7Ngu8MB/08bRbz3Y3Bf/87/+PDO7+8e/vDO7c/bMvS1Z453e93rl27BgHKqjl6cpymPXTEtb6fDQiaYn56fHy6UGzY79ZV5bS+un+JEtRts7E9ss5PihI8em3qRdFJeiJPz3WYnU/P5u3hrJjWhkCYnh2fHD3+5QfOI3gkDsm1q/t7GwPwLrgAaBPFrAvO6DwRxIN1ppxPOyS888at8unt4vjR7Q9+QHRVjsfjs7PLG7v/7Nfe2di5TKl4cv/TaGJhlLeLaRT8W22stQwCI5SDJ0jBEwKEoReAioAAYBAgOADPhdze3lJJ6hzs7u7FAdl0OtXGEEKyLBU8/TxsPVBY3lxfBBZ61rEAxtvqvzTwQgAMiHVdzRdz702eZwCkmM+4ZIzTJJWUQUAwptWtdz5IKdq2rZrKmHa4sXH9+sEf/dEffvnLX5Zp8q2//buPP/5ouNEdjbqMQa+bF+Xs8OixR511d4ej5J13X9691Dk6fnr1uuWM9QfdrEN/9vMfnJ9P67q98fKVt956J8864/HE+UvFvDifnQihet3hH/3JfzcYbiUq141rtanq6v333gcGo0sbDs1ef/dfXv2mDdqh3bm2OZlNH57cu3pwPWdJZpJ0INNKAQjnHaP8lZs3X751Y2tr1LaVs0Zrw1Acu9PJeG6dBwA+6o8SlYSA5+PzqiybspVcSCmZ5M5Y3eiq1kLKTt6JmCZtdAgYM1g554A4PZvp0vT7fSWTl6689M477zx48ODu3bvOueGw3+11oxU3FjGNbuqqzjtp09jT8fm33befHj1590vv7mxtv/bqq3c+vcOQa2O0dgCk08m2t3cQsKwWdd20jR6N+M3rN958/Y3d3b3Dp4e3P/7k/Z9+sFiUVTMHD95jmtNbN68fHFzf39//6Bc/Pz8/6/c72ui2rawzSkkpxWw2XUyK2bzOMq4Ui8ejc8E6xIBACKecMEYo9SFYZ0Pw27tbg41et9PpdntJkhFC5otyNp/PZzPrHAEiuUREH1ie5ARrp4N3nlEqqXKt084659MsG3SHQolAwDmvZBICTM/PZ5OFbl2ickYZ8WC0C9YS4oAs5ZXGtoxL56211hjLuHc2BAckUOeAC765sVvppm5rp5FzNRxsHh0dUSJu3ryF3lltqrKoisJam3WyN9958+r1g7//zrcfPnpU17VuGqv13GExrT4d3t+/vL+YVb28P+xsALAQSNO2Rlsk4H2wzmmrjdHW6Cgt9egCegBPCDBGI+7UI/FfcB/GA3opPaFrkAZ9IQhszS9mjHJOheC4ghELIRbF/O7dO3/5l3/56OHjb35zQik7fHpyePh0a2trMOgvoYEY8jy1NieEAAVkJFAClJDVxI8SEqUwHokH4kOojaXoKaegZED0AVwIwZhACBKWpJlIUhO88e5sMdHGEIBOvxu8DdZShDxNOok6OXz6y/c/+On3f3D28HHQdnhw8Lvf+L2bt14BylSayiSlXBhnPRLjHafMEsbzNFfpcLuXcud0cef4cD4fK8nfvP5yh6qj9vG3fvi+51l369Lm3pV0MNDIPWWANOlxH0LtHQmYqERk6bwqNHpHVU+l19/50v/wP/3PH/zwB+Vseml7UzAuhUyz7Mr1W7v71zyXSW8j629WXMxrfb6ou90eB7BFlSUyHQ5tnlZWY7CMUS6sEIKRqO5d+asJuuB88NEVGjgLAAEIroTx7MLHRb/KM9BCCFrrbrc7GAys1TEwgVLKmEzTNDqjonVBShmrilig1HW9TInlYu1d+RXh9BcSJz4v2+tC0bBkm36BBuxzvSj/GDPMhas6vOCEWSP58TNB7GsWK4GglFScFkUhhHjllVcJpTduvRLd59pZFyYySQZ5nzGO2HqPzqFzITLlo5OH87XYkkZDZ3Qo4NKaQjhjiVSdrNPv9jY3NgZZSkKAgDFRlVAKjASCfiX35pRKYMSH0OiUiYRySqkrtLFtWZc+pT4wgioA9Z4A8JiOQkh8hUkUGsXJkbUuyzpZ1qGU13UTAtZ1q5QkhDRNa60HINGyqBTpdnsEqDE2th/GWkY545xR3rattZaQdZyLj/TzEEBKCEt/vIl/LyGUMapUkqZ5xKkxxpNEcS7ato0BHVGB5r1vmlZrHYJPkkxKwTmLK3pCSITOW+eapimLghDirLVpQglIwZUUnPM0zRilwXmCqJSaTGcEYDjof3LnzmR8/sknt+uypBTu3Llrtb15M5eUPXz4+Lvf+/6TJ0/ni0XJK6VSH2A43FAqOR9P3n/v/cePHlVNI49Prwh1cOOGczZNU0rY+Xh6dHi8tXcpWjSVUkqpJFFSCkoZIjrnXXgmeF7fklFA6L2Lkt34o/1/pL3Zk2Rnet73vu+3nCX3zNqrekOj0Y19gMHQI3GZoUa2SSl8QckOybe8cjj8Jznk0AUZNOUIeyybCkseaRZyMDvBwdIAeu+u6lpzzzznfOvri5NVqGmAlBTOi46Kqoyuzuxz8nuX5/k9QigpE2sZotckBVJAsGWhpdjcXF8uYppy3tARwAeIdaqAUiQ1REERQVDkEAOzr680jPhFcucLlLAvSyVfuAcvrbzwMuzuXF4V+BwFdm47EZcpLy8Ai+vvaKXSNJWyDl774h/gfbDWEUGMLKXM0kaM7L0rirJYlmVRpWmaplmeN2vpYJ7n9SUdIw8G67WwfLEovPdpkimtZR3AKkQN4K67kPoI/CI9EEEgSiRZY65JKqxHuFIIIklRClQSlSQpfQzGGNVuCCUAWUFMEZoSydrltDqbT3f7PZXI42cns7NTtyy6eWKLYn56ND07jpP0vnSDdvbWqzd7eaTovFuenhxJjN1m4/e/853Hj578P3/xbxfjUyGStXYnSzRS0kgFsgP2jsFFqjw/OTyL0YcQd0SmdBpUMyIxpULlnhKPWiZisLUDWfvzg18cnZxZFG+++87elSvdTms2mxXGeaR3vvn3d66/NCpm00VZee4O1mMEayxGzHTaX9uCYioYN3prd27cfO6Kx59+sparjJjsoq25l4tf//xHJ2djYxyQTJO83epkiU6zFACk1kjCO1tPLWPwEZmREKIgkLL2OEcffGWqlChNtVZKa7G9vdXttsuqODk95siDtQ0p5DlJruZMn/s2EQEISSIKAArM3kfn2HtgFgACgGJghlC7p4REpSUzOOsuT8q+tIEJEJ1zZaqp19/Y2toE4qOjg8C+222/9vqdZisHiOPpdDabzBaz5XI+Xyxms2K5iLde3vun//Qfv3Ln5STh0dlBquKrd27cvnVTK2lMWRTLEGzktw4Ono3HZ7/42U92d7dfuXnz6++8PZtNF/MFIAwGa91ubzyZeB+TNH355q3Dw6Of/eznaZpeu37lxo1r7XY3eH7y8Ol0f9podG6/8urGxhYgfvjprz7+5OOH+3dfff123kye7T/pDtp5Ky+q4vD4YFlUb7/7Tt5oZXnzycMDpWTea1alNYUZng2vXt2VJDKd/uqjux/++iP24Fy0xrsyECkpWNrCGmNdZRiCUEAKRIJpIgUmiO00zaqyOj0+Y0YhVNrIa4Jw9IhCCyEKa8pgFC03Njd6nXa31RTICNxq5nmeNxqNLMuUliH6o+MjJUS309JaVRYqAxDC2dHxT//yx+trg06jtdbtz6fFsihDjEgIKPNGc319rdVszufTdrP9W+/9ljHV2dnw/uefnw3PZtOR84X3VQicZ0kzz1qtzmtv7L322iu3X33tt7/9no8hcnz05N7xybMsF1eubnfaje99798+ePBwOqVOq10s7NMnpyCIlEhYARPWi80QbfBayUa72241NzY2ms1cSaFVwgzFYsnWpSQ4yxeLhTFGJonWiSByLiSor25eGU9nxjklNSAEjFW06NhXVkpi5ECghArOzadLbyOhVjqHCD5446xAqZWMGJ2zwbsAIUAw3voQQ4jGsSKlEg1BIAhEikA1gKdyzjjvQiQpSUkXw9bGRiPLqmJ5enw0HA699xBiIsTO5mazkZMUy0U5my6mw/lyau1iaJeghVIi877OfAZADBwrW6U6AQyzxXRZzjvc7nQ7VVUMR6eTyZiB0zTd2tpGoKqyNWBUCFGP7Py5Clecm3mJRAyhVl2jkIHBO19zR0lKkorPKbfz2YIECBGUIilxuayMhEePHvz5//pndz/5CBiXi2lZ2eOj5xyD1jLRWknJEK2plACAqPMkEjnCQNFjCBgFgkRSSMTkGSNjAA7AFqIlJIEsqYzRQDy3hEqJQoCgEKM3ACFRJADBB6iKFFkjJlJAsZgdHz27d+/hr37x5INfodRvvPX2f/NP/snW7o5Ks9F8rrKchRrPZrlOmrmOyNYHz5Vs6hLdk/mI2JjlZHR8NJmMsyRTu6X3qUnWlmKZNPrNtRui2bOEs7IUCUSKZaikVkQiRgiCGbFCCkAAonIsNnbe/c4/2n75NgV/Y3cbgz88OPjhD38Eeb529UoF6EW6kFSEsEAs8gyzRAJFZgdMAlG3yZZcLsti6Y3VJK5sbS1Go9ODg2ANCAEYUSFLqNhH7+rsvXozrqQOEBAohpWCdKUGgdolKuoxdqPRkFLWc/3z3LpaQP9FYFzd2BCilDJ47+rgjvqwP08qWD2HqF4sJIkkISjGGvaARPxFmMOLlvcXNGMvQJAvP+cy8vWycOiFM+aFv/9yL3Rhorjc/NQIXQCuo+/Ok+2ZGSKDWNVm8ry5Jq3STqc3GAx2tneJpNYpU7xIxvAcnWXvAUEgUP3LkZAAI9fSZ2KMMQZjvCAhZZ1xxDEESYIAvHHI0MjTnZ3N4I2zNqxS26VKEhQUASpbVcZ4Z9vtliQqF0tv7KRaVMtKKNnsdIIMnh1GJpaIAlDWK/k6n/Hyes05ZyoXPNShJTECggQOzgZny3OZKGqVZWnTWOc9I+okSZMUgw/WGo6BATBSiMQsIkcEDAFCAKVTrRMl5WQ6RcR2u01E1sXRaFqZwnsnBFaVkVLFyEmi0zR3zgJgq9W5mGs7Z42xVVW30xHAXFTDMXpjyiTNSUiOsdlopknCzIRIhEqSkJIBjLXeWR88cNRKd9ptzzCdTIYPn9QzewSpG22A6BhPRqPq7qdFWdQZmuPZzIfQyPPRbFaF0B8MDo5OyrKYzebGx0VR0WhifTwdj9fW1tM0+fjuZ0+ePq2FV1IqpdRisSiK4sITHELgVVaMuFDh1ndf3by/oMsKAYInCBJJImB0ITqXaS1ARyeGRRmZe93B0lhUqQfpAoTICpDr6t955kAxahSM5/yjGAOzP58W8AqYTRekBx9CDOGCC/uFlJQIEOMqsZMBeVXu88UcZCVFPqdDeICopPAhANT66gAr2RVJQd5Z7xMi6vcHZVlOJuOqqoSgvJHVm8k6k1QIWVUWGIXQHDFNM6U0Yi1tlUmSFkX5+NGzZVEIKQeDQbfblFJOpzPrgnNeKVZYq++Yz9WVCMzBE4IUFGPg4IJzHD2z5xAosmChWEmQAoUggUIwoQGP7AXFmMqgRGDQIBUqBdCQlAvIKBTT6bJYRAlXtrrtXnt4muq8mVhzenhQTodoi0QadsXTe+P9aCgYDgajRwydTJRFcfL84d0PGsWyHLQFsEp02mxkp6dnlQuNdh8wLSpzfHaiVZL0uvOqtMFHxFgKMzWnZ+Os1SIt7HDa7CXNtTzrDzav3kq6/c3npyfGTcaT58Ph9ks33/ytbwKR8W66WGad9sIuKm8Yg1KCIACDYMhVppm5ssJorVRbNXtpb0rpdHwQWScN1dGo/KIcPhsf3ONIV3avrW3sJHk3gipNmFVeqZQkMUXrQRKCFM4ZgSSTRHMMACejUxNcFGi8+fjuR0fHp0+f7T/df9TpNn794QdPnz1QSiSJbrd7G+ubv/t7/+DGtZeDJyW1ENJbT1JKqWKslQV1DyMACFEQSaUkggLWRJIhAnuGSKKWSTIHBoje12lOqrbzaaXrSDKBEIOzZi7QdHvp7Vf23nzrjf6gW5aLJJNaC6DQ73d7/W6aax9cUS5ns1lRFMY4H1yn097c0M+e/vpvPhidnJws5gsAfLZv+71+o9nodjOOife+1bit1ZudVms0HhfF0pV0bff1tcGakirNMkR48uxJUZZSykS1mll1Ze8lIbHdajSaWdqQHLm33ixKA2inxYk9WlprAxa99azXa+9eXWPkh4+LGDPkaMuqXFTLeXm8f5ak5cnJcDGpguE8ESpvJCqJ3o/PxolUhLC1vq3eTn/y458VRZXphtBkKi9TlRpjZpNpUS6J6Mq13SxLlFJJmmxvb129ei1N0kcPH3//P/xoMVuG4FEiihpaIQilJNVqdImiICyXy+fPngXn7t+/f3xyUuuFnLOdbqfVbkklhCClhFSiP+gxxPYy7/Y6WitrbbUsiGQjzcETsPCOjanK0hwcHHGEVGemcszYarZ73W6i08V87p0Nzrbb79QT91Yzb7Wa7VYzy7J2O7Fx1uqs2wBPnz15frZvwvybv/X3rl7bEMKPipub15LlvJiMF8/3h/mUnY3BEQSIEYNj5xwC6kQPBv3+oNftdIr5YnhyVn8OmspMplNCShLdbDYVEUi51uvHEGezWWmMUqrV6ExG81h5madCSCaQLIqqWNpKpzLJtE6TTKdV4Bg4RooxWhsESkCJUkVGx4E4ePARI0kCgS4ERgZCABEYQwjsIkIgihHRxQhSCiVJCCAUSsWqXC4XHGNCwpoSIudZvljMDvb3l8vFaDpmwizPEqVynVXCAwmIwpZepIpI+Dp2AFFIIaQggUDgo3PWjyZDqUXlyqIoimJZVSUAaq1jCHneTNMUmBBFfVzUB0gtGZbnjsgvhmtIdTVZk0ABkYSsdedCoJTEHBGwHoEwB2tNksrlYv7gwb0QbLvVraoCGNNUSSmA2TljTEHY7HU7lVkW5dI6w4kGQRd7WCHqllwgEDL6WG9dISB6BEvIEl0kjyBQEElBUkSiAMyWfSU1tvJmtbDOmGjdervdStNqNt9/8uTJ/YcHBwejJ495MXv1vW988+994+vf+NposZgVVZBEWkAipWgsrJ3OzhSLRIpUEsqkNO50NlUUAJB7/RDxZFH+u5/9en1tt9fb3LzR1lkrafdmlbXgAiEjs4hIMZITFBVqa22wUWZpiHFqnZRSkVRpY+3GLRFDlLQz6HoSB8PR2nhyw1nMGgZ46YxTecg0psIobSOzUgIYgvdlaa3hwI0slzEUlQHvRIy5kkaKRFBNcURJAWLkWI9WIQIHrv90zl/EIJw7N+IFqzTLsmazeW51DecinZVm/eL7Qog0SerkFl7xr9TqR1IiknW+Tu6r8UQhxBX0jSjWy6Ba6FKvTfjvyqG/eJxL4fHLLc2F++LLROOLFuvy+uXykufy87/oVRAJ4aL7ugxgvSDxEwlmCCEikjF2NBoNBmtap4KkEF6CQJFGRueCQBEDRA+IAlHACpkJSBghrgjENY3dW5BaSoEIzDG4IEhoqROlO+0ORt9oNoGTGHyMLOr9hVJIGICNSWvU79pgoJQsy7Iqq7IsabnM8qzT6apmFhFC5cAzU2TS3kfrfC1Ru2jbapeCta5Or6oNO0ppIaJS2qysUHy+c5NE0TlvrUf0iBSC9yGGWF9a4FyoZyyIWPOUKXAIEdHPZnOu3W9CWmsXi3kNliyKwpjheDxxzq2tDTY3dVGUMUYhqP5Ca11b6oWQWuNFcK33sfb0F0UZIkqpAEFrnecpM3vnOQYS9X9tbQ2qi2gGQULpVqcTGcrKBaCIMsvS2ls76HU5+NPxeDKZAECr3c5aLSTKsoyBXYxFWVnvlstlWZYeIM3zdr+vtZ4viwhntUyOlGq120SiRi3XK5Q69WjlIBKXfEjnOIFzWMVq1XF+wyIwcSAMqBgPAAAgAElEQVRCLSiBCAJJSykwMKFAXC6WxhcgQCRZkjaFylxUDIJRMCBziD5w9MCBEAAh4grQeDnGvr7lxQV5QkoAcDHWJBaxwnkBnV8zIYTIEVfL8lWYfT0NYQ4rnN6F7JeZCDEw1O47Xh01JCQAh+ABuP44qpce5wxDqr0JF+mWF59I1jpENMbs7+9LqQaDtc3NzcPDo//jf//u88PneaP59a9//b33vn7lylUhVKPRrIkXzGAqlzeyJNEX2+YYPHCklRUsMgeoRz/eIaMAIUCImglGiARBsGNP4AUEL8EBY4h5mickwmLpXIGZWlvrTKUugNmWkjjLVJKmSyEDA0mhEqmk9sWS2USA+ew02jJPVXAWOTbynAT6ED797K4kSjV5awVHBaKRBOBYlgsH0oPIextbO7sbm9ultcuiqqzvr20YE/Kj488fPD45GpnIN++sb9zcfvVr7zYGa17p3/nW7yf9wY9/+cvTo+Nf//UHMsn//u/8zsbOlj85Mt5VZSGVVoGdjxgceoDKFrOCpOpnuURJ89nhyeH46X6czdfyLEPP1UJxpbnQYSb8bK27/uYr11XeKb04nVQRRQRpAiIRRHQgESiiABFBSpSaVAzBLStTee+BI8Ljp0/u3v2srMp2p3nn1VuT6WQ2Gzabjd/+7d++evVaonNJVJWlEDkRSSHrhF9BqgZIxwiMCEQYUUqMLGvuLKAQQtapfbB6CjEzCUzSRIjoffA+EBIgW1N5bwlZa1pf64Zb1zttIUVsNbVSYdBv7Oy+1GxlIZj9wyedTjYY5GmuI4eqIuTF1ubGlStXjLGz+fz09KA0BqPrdzJkY4wltMcnT6f3FuyjUkkjbyZJtrG2dWV7cHo8m48dCZnvrXWa2/tP97MGdXrtXnsXeTSZjJczS5heu3qzMkspGQXN51PnrEywKVNj/WeffyylbrVbO3vrSQbj8fDpk/uRY4yOEIDZVW5rfWtvK5uPFuNQLBZVMbHVzKlG2Wq1BPF4ODxt5JIgSzNmCC6kSdbKu2uDzZOj0cQtJBKkmW40M5WIJNV7V7aVloCQpsmNl6+++eYbZVGNxkMQAAQxeBvqmHaR6EyglEJ2uy0pmNlVVXl0fHxyejocjowxSitTVdaaqiqNqZqthhTCOaiKMnQ7JAAiBBsoSQb9vjHGVGWik5JsCDEGDj764GbTWZakzUazKBbPnx/99Kc/u3bt6tra4BvvvfeLX8TpdNLrdQaD3sbG+u7Odq/XTRP9+b3Px+OZOXHDyXK+NPcfPXjw6G5lp62eOh1t9PupzujGy1clyfv3niyLMs0RkUwEa12sJ7kCAICJQUDeyPr9LsSwXCyPjo9sZYwx1vtUJ61mI82y2uaQpOlysZhMJsY5rROBwlgbYkDkekgGAN47H733rqnyVrOJCN6vPKLe+eBZ61RKKZWOIQLwKlhYEAgIMRhjGFhqleW5s+68/KqJ4IBEiDUIXNSA8MqaZVGU84VkkISNPO92OrduvaS1Lqvq/oPHy2KRt9JGo8MegVkrTaiUVPXIs+aN1qNr5qiU5JVhF8uqGo3Hs3mt/KZGo1FXG6PRGFH0ev0al8nxN1Im6uH3eY1SQ9WiEPxCFfjF1HmVyAlaqzzPhaDad5smiRC0YrlwsNaGEKWS3/zmf2GMOTx8XiyXMTiGmKZJlqVE6JmhDrNjACREVCAUCgCKgMgR+QsiOiCgIEKQ9Vl5ntJFDMiQCikEJDEARwkxQiRni2L5+N69ux9+fP/up4vptCrK9c2Nb33rd99+521nqqosjTWAwlQVxJDmmXWurAqWiRRJlDJQ9ASBhE6kVrmirm52D/ePfvqTX96+pbrr1/obaxGlC7wsKlaYtbNAHimmWjvvYnQKhUBm4OAsCUFKLotSCWxlmU7yaKrj8bjf7ZDSnqG0rrK23e5WgZ2xoDJCRGDvLUVQROxttDZaq2oOGzCSYBLeVGAsVyYhSqVKBDkkgnNpEUkmGQOEGNlFbz0AhRD4ksSpziGsSTtKqdoiXJcCwbNnro3XtdngQtt9Ed8GAGma1rwdY0ztVai/uIBcvSDZurzlYGYC8ZWxpF9pQP+yDv4re5i/Iwj1yxmRX/nMFe6Z+RwKA5d0YXiemrL6vaPR8MGD+1vbOwBQ65EAME1T4/wqN32VvQqXhdT8RfHG57ozPH8mBx9iCFrrPM973e7u7l4jS9NESQFEKEjUFPu6G40x5k2ul0JZlpEUWSvUUOCyLJWUOk2SLKsqU5RLX3lAx6ScD9Y551zwfhVXVeO2YmSIiADIMQYfXIy+DlxDhMihxnsBYuSAgFqLEFxVhRCYqH73mKMPEZwTztsYghAKIDL4snLWlohQFPMQA4MHQO98WZbb21tZlh5aa62tynIymUgh+r2+qSoAQK2rqnLWOq0v0lf4wlYXgjUmMltjvPd+sRBCCikwzwgVInAM3vsYgSOtSAOClEx88Mw8XyyIKMsbvX4kIfPGIoRIAIJQKl06V1mrkqRGILTabaV1VVVSSCllraFkgLKqvPdK63a7rdNksVxO53Mp5e7u7rKqiqqKkWuAQZIkWZbV3X6MsZbAXfTtv2lDx4vL7PzuW8XpIgpCwewTrVFyVUzqI8M5N51NC7Pc3N4TQgopZZSMioi4DtUUBFCfUxAB+NzbeNGrXIjBLm6ui5CcyzrhC1jFCrVEXwjDflNveR6yCnCp7f9qY8CFOUdKVbclF39n8KtQNa01c/TeMccaX5HnGSKOx6N/82/+Qgj5+utv7O7ufvzRxz/44fd7vf464f3792/efOnKlStKyfrUY441rC/PUylFkmghqd4qc83SpQs5HHLkGOr3jqCmMWNkiIwRMAAAYAAMCEELqROdIKYMjOjLkqJL2zkT5WkqhOBisRie9ZoNLttuOcvynF0RjBNZo93s724Nnj66Xy4mWadTFgtTlqVSUqBC5BiQQAGHOA3Bl8sphwBILvioVJI1NtfWdq9eXd/asS6QSpKsIUiXldsZTz3mpftsuL8/HE4nk0Ui0yzJKM97m5syyyLST3/8/pPP741Oxuut3utfe7shMorCxIigSakqmOMnT8Ynp8vRdLPdhjxP04SKqR0fL0+eTY8ecjnstqVdzGwsWu28lUKCpqMhk1H45f7Do+HMLh2t79zIm/35wtSnNzJwjCFCohOpBCNynWosyEawnkkl3d5gsLb28OGDvStXBoM3fvzjv5rPp81m680333rzjTeVTKbTxWw2bbcVrHIIxeri/CIkgevZECGKiEgMFBkDIxHFS2PaGOu0XRZ1JIOpyjTVRFSUhXOGiPM82dy6cefVG2cnz001J4paZy5EKXVZGmOXhCpJcin1ZDKTSiLS06fPmWOxrNYG68AUPF7dudFqdayx9x7cPz45auatJHExwng4WU4m49F0Y32rkZWnZ+PJeOFM3Njoj86mz/dPPvvss063u7277b1bFvPZfPrw4WOVqGa7FT3PivnZ+Jg5ENUB2pojlkXZaMpGozEIAylQa6GU9MGF0APmYlFIkhAguujYEyWZytrNbjG149F8e3Nrfa0fg+90251W68qVq8vlEiLubG9Vha2qylpLhPJseJwkSaOZ9dN2lmudiFgvaYHGk+Fn9+6enQ7vfvr56dlZPR2PbJFQEEvNMTgfPYOMDCF4Icj7WJZljdhrtlpFURhriqIgQTF6RjDGVFV5+PzQR7dcLpvNbH19kF/bs8ZUxgihzhOUVtZorbVOEimlc+7Zs2fT6eQb7339jTdfv3rlSlWZs7OhtU5K1W5386y1NtjIsvSTTz6bTGYgdJoJqdObN2+1O8nB4YP33//pRx+lW1v9NMXt7bUre3vb27vzmX10/1CSRI7logg+Kpn21gZCSgAO0Y9GQwRuN9utTnv/8MDHiEJkWkkhAvC8XFpjOcbRdFKVZWWNjx48lqYkSRJVgLgol8YYrWSAKLQQQiilkyT13lfGOG8BWYiaTs8rhA4QrIJdIhKSFDVs8cIMWodBaZlwxPpIQWaMX0iQ67eRmdM0y7VOpDBVVVVmY2Pz+vVrUqqDg+ODwwMphXPOmxiCUyJRUghJNVNt1Q7FL9qt+v5UiupYRqV0rY3O89SvctB8muZaJ7UcP3CsFeSXsfe16fMSRuYCoPkbk+mL8XUIPkRRS4ySJJGSIvt66N5sNvv9/sbGxmw2z3P8h9/5r3/5y1/85V/+yHnHDMvlstttZVkmhWAQ55hYBCYCliAECQBBXEtQ6yVuPZFGBIpYl46CgJBXx7hETHWC6GNR2Ol0Ph5PR+Po3Hw0vvvRR/sPHo6OT9IkafV667t7Qsn5fFY6p/JmK8tt5FlZVWWpjMu0bvTWYmDmaJ0P6IFBpZlQgAQ+hG5/zZo4XyxLY0iIVWY3c5anIJCIQoyMEUHIOn/aew0oEStrVZpqqRbVWGiZdXsSYojR6cQH8Iy9Xl+QKIuyE1khaaQYQ2SnGEIEwZgCeWMxhCzLgaOtqunoTCJvtDtJr3fKsDw6IkaFJBlFBBFBMgISk0CSHhghuPN3DAFeCJ+OccW7vQhuq/+zhRBJkkgpqqry3guhLhBwNQe5BolWVXVhUqwvoZoI+WXM11eKvuKKjs1/m73kP9qBfGU4/X/Uyv+VIONLNdaloL4vlVWrahJAkLAxTqazp0/33zPmvMlnZhQkEAMzk6C64Klb/fP3F1ZShbonOieWrcqj8xeitc6yNM/zXq9PWIvl69x5PM/Pqfv6WB/OwBwQIxBKSJRKEFRqLkzAwYBj40Md3WJ98M7Zi20bg0RiIokEgpkEA3vnq6KYp6kiIh9MiCYE5+uPQSCAOjOPnS9DCN55nSgSEgGYLTOHiMwBiZGQMApma0vvmYFDNN67ZeG88yHUq7OolcyzTCvlva/KEphNVZVFsRrkAyBAsVxeEJbPh+v28vwFAYwxAEZpvWJKEQbvvbWAHGi1HEBgpDopJc7KmVKKkKQUvV6v2Wwu5gXHEIM/PT1ZLmbO2k6nI4QwxtS6x6qqtNZ1IHplqjoashak1fCbZVnWi5TpdLqYz8uyVElurTHG1ISAi512jKGujS/EYPW+6wJkXB9DF5gvIkISgBA5IjMJQSRDDASotSJB1pplNe/0134jzJGACIEECCLFBAQEPkbrAyKESxb5L2cx4Zcel2/A+kwhQCHoy4FIq3ThSzwJ/KrHb7r2BQIaY53ztUauXjSRoCSpDT8Ugg/BV1VJhO12M8TIEIfDUynVaDS8f//eaDR8+eWXrl+/jkSPnzydziY+OAT03tbRQHUEkPMuMtdKE6QvsjgvtYXEABEZCFlwFDFgiBgiesDaI4oCo0JWEJUSearIVopkrqURlHOUpkq9J4RGmlWnp2fT6cu37jQEyWh9OS8yTRCaebKx1tvb3Z5iszw84E5HOuOrqiiLVJIQhMEEV7IrKYnRLBbFoiiMQ0XNxvbVq921LSZSaVraajpddPtr6+328GxcVa6RZe+9+06r1Z7P58Pjk7/55S+ElO/93u++8tZbRQhXNrd++xu/de/jT86eH8/mB/d/+cEgbbz69juTUExtZX1o5Bmz+/D9Hx8/fZxEv/XGq34SHxwfKDOXZibsXNkpxcItonMLpXFrYxswTE4OchljOX/06a+PRkWgvLN+NZcswUazYCQiJWoeaWCdp0qJOrMUCYUU1oPxIHR2+85rWqfv//j9brd7/dpNY8znn3367NmT99//iansm6+/BYBKqfOiBc+l7QwhXpAdEZgxIgKSAzSRIUYRV3SLCDWLOkIIMXgOrqahxHPCBCWpNmbpnJEKO91Wt9fqtPPKFN4b7x2Sni+t94Yh5o2+1q3KwKNHR71ed3tne2Pj+qNHj/7993761ttvbW/v9jp7G2tXBYlPn35eFSipsZiVnX7nzp3dVOUHB4effvKZVpmUGoAGgzXfimmafvzxJw8ePASAK5HTLDs+OS6KuXHVaDRC4na3k2aqKGaPnnx+4/rVa9euJTJ3NlSVVTKVqE3pg+NBf/O1194oitlkMj46Pi7KEhjXdzefPH7+/PBka3uPMRTLKtFSazkZzRqNbHNzTUkhpewPuq+/fqcqq06n4yrz6OGzw8PjqnQhgJzMRlrpVruh0kYEYX2lEpkkEpD3nz/+7P7Hk8l8dDYjCYkmKURw3roAEeqIYW/DaHyCzFJQvz+QJGrdBQeuyw7vvXWOgY01IQYiEJIW80XNxC/Lqqoq70JV2elsboztdHrXr19zNo5GZ6enp8652WyWJrqqbAi+WBYHB8/7g36z0SSU/d6g2+sJoYbDyeefPywLs7m1EQI6x6PTs/XNbLe/efXG9Vb3G0Vx9pOf/+BnP/vF+z/+JMnC7k7v7KWznZ2rnXb3+o2bo7NF8NPI8xiiSLA/6G1vb7XareOjwycPH3/80cebm5tCCBd8o9MkoqqqOLLxbjkcKqWSNJ3Opt57kah+Zy1JE0RERYvlYrFYGF9FYJBSIEmtWp12q9XOsxVVWQhSSgohlU689TEEIYWLwVsXogPgLEuzLCEinWoS5F0dteadsbEOfEOSoEN0wKGe1jCzlJQkmrDVSjKMcToejkdjU1WHhwfvvPO127df6Q86kbz1djScFIsqOiQUEiRiBIyArJQgkgAQyhUjPMYgBCql2u32xsZGq9khIWoqpLU2BJ+mWZZlNS20juj+okw8T4iLMRJd2B/5Mub4wvccYoQ6f41IShlCLMvCGmsq6XxVlAtEfOONN/u9/mBtvdXqbHnmSKPR8NmzZ8PhmbM+zxtbm1uT6fDs9Gw2nSWNthYamVak2Bjr7Lb6RCNAASgRNaEEEoDIKOowyUuRTVKglqjAL+fz0+PnDz7//PHDB/tPnqVaIcPR8+dkzNagf+2115vdLgP85fs//uuPPn7plVdevv3q1t6VXr/bNGa6WI7GM9kUWbtpfbTBOe8iIKEiDRHZRe+tGwyaeduawAEJpLIhhOADYKPdCshLs2QBkdEYryUpIhFCMBYDr7ValXWL4bCd5QgwPj0TwBBcMHZZVM5xr7eudWqN48haUq5UAJYYJRAIDMb7eZFrnaVpmuj5dFrMZliV3V5nZ2OjkeiOICyWp0eHGLyIQAyCQUSCSBwpMkokQKGE4Kil1kLK+vgXQkgpYpQkBHofY3S+3uBBreMCjkrJPM8BoJ5i1gUZEVVlWZYlIg6Hw9FodPv27W63226361inmmZbX1oxxvNKHb+67uEXE7K/vFp5wft7mTt0wXu9+OIrk+y/3Mz8HduVy3HgX8EaPv9ZHckADM75qnKIVO+UiIjD6uUDolipZXw96ruI6TwH2J53R+IiKRWJKIqIEXSiBQlrjfeeEWWSrjJGrK03MivOG0IIMQQfQlCJrovmRAAi2kgIiAwYo/Xs6zg1YuYACAxEQEEAAAhCIUGIVUo8USSKwZuimKeJVErF4BCCEHUvJ6SUaZo67ypTMrB3zjvH0FBaEYBzFoAFMREyQPCu3uyGUAEACZFlohY6xRAIIcvSslw4a713hCSlbDWbRDibzebzOTNXVVkHHtQv03snhKzxVs46JBRC1gHkSsoYQogMHELwIQhmiiGE6JkDI8U6n95Za6pWq0UkrLExRiEkMCRJorVeLsqyqqqyKMuyvqSTJGXmEApjbC1tr7uLsqxiDFrrNE0JiYGdc74KIcaNjQ1mONjfjwBpmjvniChJkvl8Pl9twsUq/BG8rOW758j4F2gQF0uk1ZJOCB8Deq8IbfToLQOgQELRbDbzeT4rLCDX6Wo1zGS1vyAUhIRS1IHsMUJttDtvhy5YZJfv1vM1bPgy7uICHYmXyfiXvv+lxekXs5KLDu3cyr+yUq4YQpV11tfk6zrLT0ohZVpLzbXW7XarXhBG9icnJycnR+9+/Z1up7exsfHd7343TdN/9s//2z/5kz/98fvvn52d3b798ptvvpbnGUAUgqSsk87jhQzsvE262B19EaS7akQFMHHAEMB5dgQKMAjBGlALVALSCNFXYUmp1hmStN5VZd5I9waDmSuK+TzMCm9LmWcyOopeCXzppZuDQW9re/NkeBY4ps3W4BWzzNZmi+XeS7tJoj/+9QdRUtrI7Oxsfva8mI5yDsoDBlBJiqiqGK5cv/7ynTfOJuPJbHE6Gh0fnd17+BTp11nWWOuvb2/vbW9th8CPHj65/+TZ6eHxX/3wRxu7e7dffc2Ui8icSakYVWDpfXk2nB+fuOl0MZ3OigKkjAs1GZ7uf/JhS/Hbt66vUxmnJ+bwUwVWsVFcZQkoCYwBG6lONYAfnY2f7x9FUsYLczLcfenOzo07W1dvHw3np+MZeoukBGKtmUGOSgglFHNEFEwMpGxgG1notJEna2tFv79mjFsW5T//Z//9w4f3/vX/+d2/+eBv5rPF7vaV9fWtZrMdoxS1fZIA6ULfhVLWcuMQYyBEIA/ozvnTAuqQTz7fxQQGqGGGQIhaJ9ZWMeL6Wt/aYjyezhcTd1DsPw/z+awoltZVzWaj1++wiOvrg1a7RxhPR6Nn+09/9cufNxr5K6/c+r3f+9b62vb3lz9E0MGTTLPRaD4ajn/6k7/e29u+duXl07PDR4/23b2H3/ytv7c+2FzsmadP9odnM1OEzY0tmeLjR0/vfvzpk6dPt7e3+73B66++0e30Tocn0/n42rXrj58+/t73/t9333tnMOi2m73br7zx7jvvapk8ePj4w4/uPnz4zFrbaOR7e7sbm+vV0j+4/2Q8GWV51ml2W6325tbuxvre4c7p4eHp8dHp8fHw+cGJqczaWkroTk6eHx4eDgZ9H6pnz9ZPj08fPXy8WFZb2xu7u3v3Pnt0+PxEvvb67XanRUSVKUL0eSNTWgLyfD5fLObzxfzkZFoWNsklB66McwUDAxIIaWQidaKDjWmStZutwWAdACaTSQ2sMMbUq4A6EiqGWBSl0rKhskSnKXFkHyFaGxeLYjwazxdzIeV0NosRr169luepEOLs7CzGWFUmz/MY42w2+9WvPnj27ODwa8cPHz54+vRpt9sVAp2z0/FkbW3wyiu3Njc3lcqyLDYbbSn1ZDq1jtJMfOt3fn9zvXftWq8yC1MVJyfj4dlCirzXX3vy5ORsNJJa9Af9Rt4qqtnpEF2oklTm7ZRSni7GghQAFVVVj15u3LjR6XQODg6qqkJEDzFpZIONtZs3b2qtJ9PJaDgKR/H09BQQk0aSZmlZGecvJzqvdLHGGO98iOytAcBm0kzSnBuwWM6dqYL31loktM4654FZStVqN33ifRWBEYVM8tREZ0LN0Aw117UqqxAc6zRRqtVqxRALKWOMn3zyyeeff/7s4Eglam2z572TSmR5I3pm9s6BtaYmhErJiMIHF3xApBBY61oXkaRpI8+bdSXinI8CCGUjbyklv2gDiC6iEl7IW6iDDl7AvF7QWjgyx+isddYppZXCGkVdjzaNsf3+2h/8wR9eu3p9Pl/+6Z/+2Y3rLw0G63/+5//q/v17SarrKlZKVav7Oq0OiaTO3oyRQ0D2tYQaQJyPWAglggaWIIhxNSg5n5YAcv1atBJmNrv7wQff/d/+fDIaWVMJIRvNRrvdvv7SjZs3X7516/b6+nqv38+y/MnB8w8//uT7P/zLv/no01u37/zet78NRBR4s9OzgGZRWhRRCEqUJIZovV0CsCShskQkGSrNQh+djR89fXbz1p0QYTKdknWMbH1IkgRFLO1SAGriFEilabDu+ePHs6IMJG7efDnEeHhysj4YZI02JK7d6riiKgrTboMSiSJlbPCLBSWZEgpBAEOqdHd36/TwyCzmebfb17rV7cwgNHWSASqObrkcnZyGyqRSSEYJKBgp8so565kDYETBQglIlBYrWXmtrJBpSpVJYgx1pmRNHm80Gu12e7mYFcVysZgJIQDYOVtHrQkhHj58+POf//z+/fuz2SxN0z/+4z8eDAZpmp6ens7m8xD4osb68gLkIvykLk28CxdPeyFV43JfcRGP/ULLfWE4uRgM/ydmTb7QrvytqxTmFyjDFz+otyuAoJVst7M01XUvh0jMrqwqRlRa1aCCehgMwHSJWnwux18pZJhrS2eQUhIhE0tJ1lenZydHJ0eLZdnpdHwI1nlrbI3au1QG1mIy7A96UkgG8AwIEIA5RECGwMZ7F6IUKJAJue46mNDHCMACCWs7WQ30iIFDcKaczyaKMMsyFETAEiEKRACBHKNLtMyzhCE4Z621NX/WexdCFUIgDETEwM46rNdK0UipkkRrmdb0jiohAGo2W1XhrCkAyK4UPokQMgaXpdo5Z8qipspqpc8xBnZV5tafBgJlPf1AVEqLeq1tnWEmIu+sc5Y5+FpZFD1ccnDVKYZxhUuH2gNTY8d2dvYEgnO1/sEgiuADJmmv16/1kNZ6OI92WS6Xk8m03W438pbUiiMy8+bmdlmVpTE+cqvV3traisw16KxOHkPEOqjOGHOZmnXJYMaXJVMRgYlt8CFEobWtqmCWiRBScozYarV6pisSzPI8SZI0TQEVO8EMgUNkhohMkTlACEhCJQnH1R3knKtf1OVb9cvesBfiVuo/8fx+vHSenn8CnG8SX1iE/m2PF+7W+iyquXAAUHcaIfj5Yial0Fo55w4O9j/44K/v3r3baDS2trYXy3mWp8YUR0cHy+Xs+vW9mzev72xvjSejWmyvta7Kqiic99771YKRiARJISSi8D6EwDEykZRa6zQBgRECM4foY/TAASASsiTQErQEx8RABJHLgqVOkLJGtt7Ke1qD1mmWZ3nT2pKUSASeFrOjo+chMkjR2do+mVezoqKZc83NfK8xPT5Ze/UbV/b20q2bx08fm9norbfeHT+9f+9Xf3V10OqKAMX08PDwZDJfGv/86LS9Ptq5cnVRPjo7exIBT07Pnu0/v/nSrTxtAVCi0067v7u9N18alLNGp+sqc/z8MCq5f3py9/59jLHbbhbxcqsAACAASURBVMfCvHTtaifLfvWT9x8d7E+Xi3a/SxCrxbTDxUArXZydDae0GMpySGysWy6WU7ne0Y3UugoVOWeGoyECJkqUzmPkRCVvv/n69VfeZN05Oh2bctFp9ZKsiSQXi2UIoR5AMTAQgpTA7BldhAhCSQUk+/31P/qj/67ZzLa2NrKs8frrb964fmMymaRptreze3o6Ho0m/d56ncyDWGc7RSRYzVUImL33RmlJIpDwSEACSERa5VRgjBgZmD2hUELX0mnvrXOhnghlaVKm6WIxOzgaHR4d3HtwDzHs7m19/b13QYZ7jz5/fpIRxel0XFWlczbNk/ly/uFHH7311tuv3L5z5/ZrzoWz0+G9z+43my0p1Nfe/Fqv300bCUPcf/78k08/W0yq9fXNbqd36+U7zrij5yff/94PR2eTVqs7mYy9i/PZ8vDw+OOP7/7gh9/f3t3+/X/w7SdPngSHvd7GW2++88brd6wput1ur93v99ZOj+euivNJNZmMQzg+PRru7G7fePnGd779h91u87N7n3344a/3nz7vd7eCjWVRjocjYN7Z2iJAZ10jT9947U632zne2VwsZuPh6Q9/8O+rsqpKg6B3dq7ubF9ZLpaj4UiigGW5nExGxlZZI9va3djZ2W408rPh2Wh0Nh6P+v1eDKCUWi6qYlEs50W5rMqlLQtnjBOAUkoUGUqxWC5MZcbjcVmW9SmolAJE5xbGMlJthIiz6aLZygCiMZVx0VRRazWbzZWSd165c3I6HA2HRKKqqtFoNJ/PEcA71+/38zzrdDqTyeRg//lyXqxvrN269cpisXDOKSX29rqT8fgv/u9/xxy2tnfeefcbb721def1N5qd1unZs8nkyLqwWFQhwN7utTTR3rmPPvr4ww/v3ft8zJF7nc6rr9/a2NhCkA8ePDg82r93/5MsywCgP+jtbO1JkcwXxfP9/eVimeWN23fuvHL7lU/u3v38s88Onx82VXPvyt6rr77aarVms9l4Omm0G4M4qGw5noyNLdFG73yMPBwOQwj1mM05l+f5YjZ3jkN0SZY18kbN+Z7Mxsyhpj8LIZSWWZ4LLW1VFcXSGuuMj4YRSCgVMNjobfAykWWVNZxDxDRLpcin4wm1Wr/7O98qiqU11d7e7mg0vH///unZJEBApCzPomcIUJkCGNrtTq/R1jpJk4xI1tiK+XzhnSfCJEmazbaUiXdhOp3V51OWNYTQ1jrvmdkLgbWh88JD+UIK2H/WQ0opRK0MBCFEluVCUj2GRyDv43e+850re1d7vX6n0z08fB45vHTzpjHVs2dPs0w1m43T4RBWqH98Icx+tZ39sqo5XoBlLgiaCFJEgB/+8Ie//P73jj6+q7vdze2dl16++ebbb127cSME1oluNJv9tXUS0lm3ceXqt3evfPu/+oN/8T//i1/94pd7V67fefWV7a3+eLxg42sZt4PonZOKCEALRRAgeGsqU4VOs/uH//C//NGP/upf/dmf/A//4/+0sbkVcu1DBQTNVEiJnsG4IAEShS2phkdH9z777D/84EfTRdEZDNQ/+sdXbty4urUNDNE4a6rgQlmW9x8+6nT63W4vz3I7n7uybCaJEqvhO0XvZ5Pv/V//+rO7n16/fvWN19946fr1Zpp2sryTZd1u00wnnUZz4YNEEEIRCIR6ZcExcgjMgTlA3bLWtWPwq63aRQer6hKARO1wTdOkvjCyLGs2G2dnZz/96c/+5b/8XzY2Nt59990/+qM/un///g9+8IMkSW7duvXee+9dv37de//06dN2u72zvZNm+enp6Xg8/ruzGi7alf/0mJQve2DqV3EBIvv/n6byn5UPU3P6Go3G+vpGmma4Ar/WhoSIROdcMb7I5fwNWf/licCqAWPA37j8TWWGw+HZ/0fZez3ZdWVpfmttd+x16TOBTDjCkgSLLLLYLMv2ZkY90zEzHaF5kDqkkSJGepEUCoX+lNGTFDEaSTEtTcu0QtWuqrrIAtnFIglH+ASQPvN6c+4x2+ph30yCpmpmbuQDAkDeBM49e5+91vq+39frTKbTopoSXxEBGqelllWlvGFdiDAIBQ8EgDVWAljqAkACaJAQ790HtAAWKIFZpgGQY7u0p34iQeecsUAQKMEoEEjQaqVVZQUXTBBCHDrlvSJKQQWUUcYpIEjlM/0qa63PbFFK+XGHEKLVannpFCHgLVLeuUEpJQjOgRCMcwGOINCqrLTUURIRJM46HnClVJ7lhBGPnFJaGWtmuQoE4ViqTIAYY6TWURg658qq8g4PQgAYAaAnKh+UyKMoiiKttTmOgmGM+X3RWler1cJAaCWrsihkpZX048QkSayzRVH4Ro9zzs8SpVI7OzuMsVqtlud5Np3yQARBUK/X19fXn2w+6fb6Sb0ehmEURa1mM4qioigAwNf/sjJSqqqqPCv8RdL353eLJzMiAIBxFpxFRAugrdHGxCH38fCEYhhFhCNnfHbWx69GpSKhCEARKSHEgvva4JcXx5tfux7JsRff148A7leTxL8aC/vFNMxZeYOAjIkwDIQIGOXHc8iZs8sYY50uq6LX66VpGoZBUUzTNL569fLa2srOzs7u7u6FC+eN0T/+8d/Um7W3vvVmq9Wan29Zq6qy0MYgEq0DRBpGwQmr+ZinTL/aniBACWGAJ1yMz6PtCQJD5IQIQgVxPIyCIJ0ORxSrWlqfa7YCAns7u2o6SkJcXz3VHbSVM6ura73RJM9LDTAt5bSUWalLh0mYXjp7XiMNHj7uFTrfOWwtry8sr9np8ODxZw8ebm4+3lpsvrq2uJzOzz/dO9o+6O0PSt5YSRZWg1qTh/HKqfXhKGsW2gC/evXlKEoePHy0tLhalko7oFxEURRF0d27n91++PBwOBiVRaFVktZEFJXSPnr2dPvoYP/osJRlnmeDYS/kuLG29Ie/++spdaODrZ29fTlsh7YqqqkqqnJqWGgqWx4e9S1YHtJGM/U4n1pjvlmbC+vzwIJhViiAKK3PL7Isl71eT2kThTGjjFGmtSFUU8YoIbONZXalyWg0MZW8evXlspzmeZ5WMYCRUtXrDSnlZ5/dbzTm0rRxEoEKXzhKOADjdSTaSGqtA2NBkhkizzrnuzPgLDqLAFiWelyOarU6AjMaGBUAZm9vT5sSCTgwADaM2PXXL88vNTbOnn7llVcQ8P69Oz7atIbBuflTp06fOnfm7P3792/87Mb/8W/+dG117dLFy083t/b3Dga9/vnzF1aW14Ig7vTaSGD97Ok33njrzLkLO1s79+7e3987/O/+2/9+dWXtxo0P2kc9Sug//+f/BaWkKMp6vbb59Nmnn356uH/U7/X7vd7Pbvxi/+AQwGWj7Pvf//af/Mf/UZqmggcpn2skC/VkrshkwJNzl89fuXJpOOz/9Q9/dPvTW2fPrl95+fKvv/tbzsH777//6OGTnZ390ThPk8bC3NLq8mogWJpEWstut12WeVnlVVkWBTTqzSRO7t653+8PBv1hvVFbWVti1tnJaDwajUpZDseD6XTy+Ek9rdcoQW20MabWaERhJJhw1hllqkLLUmWT/Oio3TkaTYZTxlxRTIu81N6pbgznPIlrSZyurK7GcdTttqVS1lqlpFKVVNJvCGEYN5tBksbNWiMJozAKFxeXq0r3B6Od7W0kJAiCtbU130oJwzCOk0ajEYZRHMVvvfnN58+3Hj9+NB5PwjCs1WpKmuWl1UsXrwZhMBqNPv309mBc3L3/8Nz5M4vLzeWVhdPri48e39t8svXOr71z7tyZoigODvtz85Pr19OrV15dXFjRyt2//3DzybPJJIui6NTGGufMWCsr2Rt046i2tLpWa6Tj4bjd7W4+36xUxQMRpXEQBSIKklqt0Wr2B/2d3e2nzzeDMIjj6NXXXj043B9Pxo1afTgaDYYjA0Y7AwSl0bVm4/zFl3qdbp5NtdGNRjMMI6X0+fPngkBorTudTqfTsWDyQhpjFhYW0jTdWD8dMMEpZ45pbbUxBmEwHnXHA2QkTOIoCrVW3sBXVdVmu7397Dk612o133nn7VardeXKlTCNNzefPn++ff0br6RJ0u8MVFUqacJQLC4uNJtzYRgTJEVRSSmttZNxRggLgrBWq8VRTCmXUjMWEBRJXONMIRbWKK/QJRQJIR5M7p80x2P3z89J9ouvLzgKCKIjaZqCxeGwq40xRmfTKRDrnKYM/TF3PM44Z2+++aaUusjL8+fPvfTSS5xzKWWew+nTpyuZjyaj4XCYJM0o5B7/ZQEsEoNEEwJINKAGkOCkc9JZYg36nucxrckBGAeEoKGonNndP9jv9iBJv/87v/vWt799/sL5KEkckmlRAqVA8HmnK5WhlM4tLEZBZC380X/4T+9+eutf/Y//0/feffc7735/Y2OZjPOynwVpSJwBWTCgjCJFQ8BZW+lqWgyO5hqNP/jNt0dHW3/59OHNGz969bXrZ89fqKQ2YBEJGq2Msqash3EEpuwPHt38eG9790/++B9/9uDhz37+EVYVVRqMnRZlEkeXXzr3+OGTWzfvRGG6uLg8P7eA1oWUzaVpWRR5ljmAgIvuYefOp7efPrjb3ttv7z6/+f77jVrtpWuXGaVSKs5IwFjAechZGEWIaB0o7aS2YGdTCSQOqI9jRt8+t8cWJmMMITjr0RPCOKOUFkVBKY2iEACrqiyKPEmS119/nVK8cOHC6upqURSvXr9er9c/+OCDo6Oj9957b35+/tq1ay9dvNjv99uddlGUjHEPB/MzFPSw1K+JliMnLpcXq5FfZrV/8R1+qUv+BSXY1zZrf8WJ6kVh/pfFYC9auMA5BKUUAUMIiaKoVqshoidESym1NkkktDXOs9ms0frz+hCBgPMxGn7UOSNUIVAfuuIFQseWEqtUhWAIKGNyQhki45RTarlAwZlXPgjBRcBFwABLJUvrjLMCCbVOU8oIYYiOMcmF5pyDBWuB+CE7IFAkhHJCCaPeTa+NkWk6V28CImUsDsMwDHkQUCTgnPLYWmMtWOusA8M5szb0dibfAldag3MiCDxfzCcpOGulUpzzQIjpdGqM4ZyHXFjnCGFkBv3jNo6Mtki9xdk5dMgprSVhKCil1jilpbGWIqWMIEFnwIEDdASIdaCtCYPQgcuLkiAyShin/m53blYbm5moThuwQrBmoxGGcRAElDIpVVmWQZAPer3hoN9tH2mtAsG9jisIgrzIvRjS76JpmvpbZX5+3g8Atda+UZTneRzHzWaTc660cuC2trY++eQTX/b4heajb760IfvaiRDiaRazzHjGOPc5LbaSMo4Y4VRbTSiGoWAc0YG2Jsuyssh5yGeryUsoEd3xOY75ECbmE8BnifXKjxm0PvnpL4otvxqu9yUwBiHEgf13dI79W1++egyC0JPBTthNYNAY7YH+URRtbGz4p2ocR3/7tz/54V/8f2maUkqjOPjWt958/Pjx//q//c/9/lAbW6/XzpxZB3SLC4vNZiuKYqU0IZQx7iwgQhAIStkL2lE4TkOiCNQBOosEOUMGzqIj4BD9CpoVkT4zzFWVVDprtuaINL3hqBqNWyFfrie5VJMin6rcgZHGPP6//jxXWiTp+upqvdWSSs0vzkdSZWX+bPOxRcqJC0JBAA52tp/cvztu7/+Tv/e7V8+uH7726rPPPv3gk7s2GxRFYXkyrcr9w8Fye/jm2ytLa1Fjfnjn3v2Nc81Xrze98u70mbmVpbWq0lnlxoUclztH3V7NQTI/L+K4mUQRuIOj9tLK2vd+5/em02xvZ/vp9pON9dXvf/+N3373e+29ra0nDzrbD9pV7oqMc1pbXWulyUKzAcYMOh2Pc1tOVvNi6pyrLy0EkaCM8SAuNXam6tHfflCaj4DVzl+8Or+0FpI4TIkxpioKRhnnTMkKwMacMoJK26rIwVnOCIKjiEiYEKHgTCdhVSkA412UtTRo1luy0l7F6K32lICdaUY0gDVOayO1kVpLQq0Dq7XyDyZrrUULjlgDnhZuDYLzMS6CMhJFXlAyHY0n1lZcYKNZixIWJrBz9GR7/7CfPe8NtxYW5uNaLDiXpez0OsgqZFWW97a3tsdZlxFmbOGgCmO8dOXMuY0fWAsH+4c/+clfEELnFxeYoFmWHxwcWAtlYbrd4Z//+f976eKVVnMekd+6dee//q/+m9/7/d+7/ur1j37+C8LopUuX/+iP/uj51tbf/ORHr7/+2pWrF/N82u22f/jDH73/0xunT526dOnyO29/t98fHO33nz85yqbjg73Os83tl69d/c//2X8ZBHQ46t25efv55tbi4tKrL18HS8tcnT83V+RVt9N/9nRnNMoIkldePX/u3Or8fPPla5eCIGi322VZykq/9a036vW5udZSPi2HwyHr9Xqj8Sgv8igK4yjlQSil9hMA//gsiopRaqyLgzhgAoA26o251kKr1aK4medT7TQhlFGmjaJIwzAkhHAhALHRaMzPz4lAKCX9xmStqapya2erLIswCpaWlhqNehAIEQgRcK1Mo9E8s4E7OzueeVJVVZ7n+XS6tLSUpumpU6eCIJiMJ7/4xcfj8STL8jwvi6LK86JRq5eF7HR6ShkuxML8Yr3eNFo/efKkUqvZZPDTn/7o1u2P+r3xe+99+PEvbk6ycfuo89KFS7/x7m8ncb0s1dbz3W63NxqNuWBKqWkxjSGcn1+Yn18c9MaE8NbcXJJsyEru7u6PhsPtvZ2XX3ml0WqNRmNkMBgPnjx9MhoN9w8P9g/3rTOn1tauXruytr5KGV1dWfnss3s3b97OJlNfied53mq1Lly4sLK0NBlPRqNRrVYzxjx9+uwwmyLg3FyzqkprdVmW9jjDq6rKdqejKmWVYY46hwDIApFVxaSc+iEyE7SsCiUrgphPpmVWkDjSSvb7/c3NZ4xtTfO8N+hleREl0XA4Wl1e+d3f+p0Pbnz4+NGTIi+3t7e3tradc5wFiHQwGBV5qZQhxBpjKWEzmKwjlHKfi+QcgkNE5pzSWhMHL5YrL0ZAnpzqvr5QQZzB9QGlVGVeDgbDZrM2NzfXbLQoc5Ms19oRSsIwjKPEj1Y5c2EQGeNlymCd8kqQqpLWuDSpEcqMtQjE9/wdBUeIZdQiKgvSWelAOqusYdZQsHRmRkaL1AIY55A6jQAIKIKV9bPL33j9O7/52y9dvlxUVScrSqmMcyKOeBQoEaJAJsSwUoOiskqvri1ctpdv3bu7ubdN/+7D5eXfZZxShkaVjJEgjQUnWsl8Mo0Fj0SUzofVNB/3x/U4eeftd5Iwfe+99yhxZ86c5sSB1lWleBgwhJCyRhC5snz88MHDWzf3d3bXFhePdnannc7o6EAtLS0sL6ciZJyrSn/yyacPHzx845tvXbl6LYrTg4M9a7RS8tYnnxweHBRFHoeRLGXnqLu6OH/95Wsb6+tbz5/vbG+PRoPRaJRNsuXlpZWl5WarRax1iMq6ShupjbIOPaxRCKDGUk2dRrCEsGMhOMx4Pgg+jDzgwjfC6/Wac244HHJOa7U6Y2QymfR6vU6nc+bMmbIs33vvvefPnnW7XaXUaDTa2tpqtVpa67fffhsROeM2gBPTsO8WI0H4Ylf1l0mwvgT7etGjQr4ojv+SXvHffSTyb83nxi9wwH7pGymtwEAoGOecMXocaOSUVMa4KAqLqvLsCr+8XijJ8Hh2NjOJebEMIWhnmkj0FQsieFt5HEcAmnOCxCEoMJozSillcUBmKgh/0pWCBwBQKeWMAYtaa0cpUEYYAVOhkwwBCXXegk6oV9lRxgTnjHNG6Ul0ZhAEzrlKyllA02ywAwKc/5EOnDZaW8UFs9YZZUTIOeOUMOsMIDDKpay00Yxyjx0JeMADEQTCizaiOHQOwMIxvMCn8CAAeGWUr5+NITSeneABQGtqrJ1FnyIabQCBEOSM+7pIayulNIxSShhjQjDrZg7Ok3LFuRAAi6IghNZqNU9c9tecMRaGQhs1nU7n5uYYowgzjISUEhFPUgX9ZI9zLoLg5N4WQhBKfUHb6/Vu3LhhnW01W2Ulb926eXR01B8MTioB/zwlhHMm/LTH3+r+czlhjhP/RGeMEGKdk0omaco5s6UMuAhDjq4EC87Z0WiU5eMmawSCJXEcxzEQYgGkogqdsUYbZ9Eaa53zEyqutK6qzzNhhRC+dvKQmFnZ/KUg8ON15GdBJzf2Vxfvi38EXp/4lSnN1y78E7qgZ1RQSlCfDFQRwG9cEsBxzhYWF65du8aZ2NhYP3P2zOFhu6yKt956K44TqeTRUfvevc+ePXuWprXvfPs7b7/9Tqs1L0SASKpSeqYFo+wYOeOlSYQS6pgDQKutVpo4ypADWAqMOIaWEsvQMXTMRyqBI1QEPIwNocgIT2pJElFwvSJDyqO4GcwlvWE/l8XC8ipk0/Fk4gg56rSPOm0LToRRrd6IazURxch4t39UFuXi/Nw+NVtH++//7Y9Xm2mCRgO1LLZC7+32R2O1dOrMYWf0wYc3V05fOHV6PYySixdfNtYpqQ8PjxglKysrBsg4z6dlSYMgSmvdPO8MhwOtaBzkRk2VXNo4/fa3v/f7f/gP//Ivfvhwf8vGImykc4tz6xsr6yu1S2eXqJbPHj64/9ltEkXIGSb1S2++s7SwNBlPNjefHB4ecq2me7uDfn86cqllIuD9oz4L4vr86srqgnKs3c8Ui6dqFnTjrLOOcEoZo2WhPHENCCJYLUsEwwhYZ+I4BuGqqrJGARoRUOecklIpSQnhTIBDQqm1s7PxTHHqjPcKGueVfnq2xwL6+pMgJUgR6OwGdD6YhTBKCOX5tDDWIIKUhXW61Ww5qMKIXrp8zkLZHsRGTKSd1BqRcdU47/OYjHq9aTYpqnwhmBMh39ndCqLgW2+/9eD+o7zMx9nYOrO9vf/Xf/lXV69eW11Z+8Y3Xs2yvNsb/N//55+vrK5dunQlCsJTKxtXL7965/YdiuF/+p/81nvrN4b94WuvvUaQ3r5959atW8PRKE2S6R/8fq1Rv3D+pQ//7kOl5JXL18jVa0abYjptH7Xv3rpvFZtfWFpcWFtcWIyjpNVqbD/b33y086O//ugf/MPfuPrKhW+8+sbh0eHRYafIK7B0deX01tbuxvrZH3z313/045/cvvnZ82cH0/EE7NLSwiLnbJpng0EPkXAeEO3yfFIW1aA/Pjg4YP3+iDG6uLDCOQ9DkTZT52awdmO0UooSro0tS4lWGgoApJx20CEiDaNoaWmh2xlW0jimOOeUMkqZEMIvyCiJ5+bmmq1WVZZKKcYYEijLYjwe94wxyk3GmVa+ADWIQDljQjiEKI69on04HE6zaVXK4XBsjRuNJoxSrdRoNCry0sMBKaXgcKjHAE5rYy1wwfNC9kYTyplD2/gsDQLS7R0qPaU87LQHzpnJeKy0rteKTrd35vULzcZ8vT5XlNVgONjdOwRio1hk+ZiHrN6qX752qZY2gLBepzvqDgfjfn/QB8DgaaiVYQFz6JRWkywDiiIUQRgAgaSepvU0qSWcc0ap0nJaZEppr2PwZ6wsy5yzQRTOcVqv1UfD4eHh/ng8AQf9Qdc/VJutJudMSjnN83I0Ho8nztjlhaV3vv3tJE6k0oPR8PGzzf72ABlVUpZl6Zz1pwMmGFJSFCWCrdXShYUFxhgd9vcPj4q8QEqybLq/f3Dz5k3n7PnzZ4MgIkizLHv06PFgMCzLSklLKYvjWCl93OwFa21RlEEQUcpmmQkWHLjZ2MTZYxc9HivsZ6/jIAV4USH2QiTZjKFMAKWUUkkRCN+fKMsyinmSJFprY7TRlnBGkGproygmhLXbbUQSxyGnIWNIGfpHfhCEQAQidw6VU9IoAELBaau0RUOIpUQZraw11nEhwjDUCM5ZrUFajVwwIRw4jZZRevm16+fPnz+1sjx3am1q3KiUllAbcQswRbClMkgIpZYQJRVYSwlKJHOrq7/3h3/vvb/50b27t9/85mv1VosJKo1xhBMqRnluKgVOaAgIMKUNcuYIdodV1Fi8fP2NQV51u71//Wf/zw9+8IOFpSVKKmCsrFR/OFloMkTY3945ePZs7/mzj8OgkJpbNW4fVMP1xvo6DcJuf3Djk49H/cHqyuq33n57fm6ulDKMknt373zy8c/3trcGvW6ZTRjjXARRmL755huvvPJqFMdnL5ztdHs3b91koWgtzJ85cyYKQiUVAjBAR6lB1AQd9SIZY4x2BBwBaTUSQhk7ico+/vS195NSShHQWssY1drTlrx/kVNK9/f3/uW//FdpWltaWkLETqdz9+7dXq+XZZmXmDLGut2uJ7RaB/6+klJ625Kzzn2RCOQL7OMgc3riP5nBnV6QmpyUJSeN3q9aUE7it78quPpSW/drj1Nf/pbjH+n8+vEcL/QULotgLTqDBq31oAvOfTy81sb4HrxB44vA4xxMAHS+TjwO/qN4ElhhHQISBP+LEy++Z0whwvz8vJJ5FlBGgVJglHDOybG+k1BCKPXXzYN0KSHWq3yOLyYiEkZnV5hSAhwdBwAEX6xQSgihPkeFzDAJxqRpSig1Rnvo2EkEDZn9r8A6a6wxVhPmDf0I1KPKUFttrUWHjHKClABxxAHjLGCMM8KIi0EpZZTFGcCDHsc+upOKwt+W1mhnrbHK6FklgwQ550L4a8/scQa8MUYrZbS2DglgLQlnbAZnrNbWGq9Wt87h7HYzFMFZk41HeV4qqSx4YzexFsIwWFpaNFoarZ01lBJPzpVKAUIYRoxxAMjzXBsVBIEnABhjnbNS61JWYRg6aw8O9ylljAvC+cbGxpWr13Z3f1hVVRiGhHjIhUV0J6YRQkgYht5Jckyut8YYRlmr1Wq2mmma+rwd66wyWlBGOWOOG00RgCBORuNu9wiZWF0vrfFTsBmdi1J06JTW0kqCDhw6K7UyfrryQhr9F9z2Lz4aXixaTvz3cMKr+4og83htEv8AOqEL+g/gZO37pcEN+wAAIABJREFUgYZfEbPiZPZupCxzxgjnQqqKECSE+/c0xhBCAZyU6tTa6ThKOA+azXqaJs6RWlp7441vcsG1VlmWDYejPC8IIWfPnvWWIZ/e4+k1VVUJEcRRUpaVzwiyxuZ5rrWJojhNa6GIKDBiGaMELQNNkBHQxEmQaJR0xKC06DQYgywICCGAOifMoWNhAoZoarWGSkQ0SuKlNROOFeFpszXZ295+9rgqp4GgrUbj7Pmz86dPLzYXx9t7m/cfPhhPAi6uXzgVcdc93NseDl5/5WV9av32xz8vHTcsnltaz027N5j+6Mc3Ll25cvnKlXMvXaSUjUaTMCniKF5aXbvx/o2Hjx6PJ1khlWMkqiXdyViPq5cvvt5YXhRJ0lhaOn/15drS4sr5Cwu725v3P7OUGSYUsiiq1eYdM7o2GMQHC+2Dg7zSGMMYWDNuhLX5lbAZnp7kRQmL+6zdLstyyqiJgsWVeq05X28tpvV541hjkheFHEljleEEOWVEUONMWUoRBGHAGYJDR6wBI02VO1XWkvo0k0Ve+SgfnKX9OD/QtsZmk2kcJ4xRf+syzvztOxM8MsaQenKMTw+jlAUi9sE/SlkikLPAGtDOamMp4dahlgaRANiyLLSRiMZaDEIhAtrpdFhgwyi8cuVKd3iwe7CVJDFjQRDEo/7YWlxbW5/m5WRza3l55fSp9cW5xXq68Ozp85+9/3dFLsfDcbfd/cH3fuvq1evbWzvz8/zsOXb+wssrq2tnz5yz1t66dfvGz/7OWaKVvXXzdr/fT+Pk4oWL5y9cLMvy5s1b3U53b3d3kmVzC3NBFD24/ySOozNnzjabjbWza1cuXhwNRkeH7Xa7v7y4trpyqtse7O8fKKWm07J91N56/vTGjWQ0Hpw9vw6OEuS7OwdK6ckkf7q5vbRw6ty5C+eePd/fPXq2eeCsy/Nid28vTRMk4DtoAFivN1aW1+bnFz/+xS1KdxhBFgZRLa1b5wAIWB+EzJIk9XFs1tiqqhiWgjIEYrQZjbKqLDkT4CCKEsQJop+cOCOVc4oxzrlI0zSO4yRN0yT1B8d6vW6t7fW7jx490sp4lVGe5R566JzNy4oFLIiCOEnSNF1eXl5dXR0Nxwf7B8PhcDQaZ9m01WqFQRiFSVkorY2fsVLK/MpnjIWB0EYfHBwQwZBRJNDrc0Jgkg0os3EsKKGtucby8mkpq3qt6QAfPn5UrzXrzearr708tzi3tLq6vf38qL1fVlleZpPpCKmL0pDx4O7d2w8fPR4Oh4zxOIon04msZFWVIggsOsJIHMWUU0apCPjC4kKYRMZZWUydNcoqEQRFLispy7IKwzDLslu3bhGCCwsLV69eNVpPp2zjzHpRlLJSw+FgOp3aYy6NsVYp5amIDGkYhqdPnSrLajA82N/f73SOqiJvzrfSWkoYzaYTWVWMUqO1NRado4xaY4+OjpzDLMsY42EU+RSZ7e2d7edbaZI06o35+YV6rcGYH+7PBNPGGI0zncAsKeYY6jL7O9Z5voq15jhf2DoLJ5F/vnN50mj35L4Xvc7+cXWiGgIknmxLCFDGtDYeTEQIkVIZYz2wBYEWRZ6bnFJeq6eIBJwry4IQF4Tcc10ZYw6pA2otaGelNYSgQYuAylkHFIjQxhlnHTjOqKAeO+jAgdaaMQrgpFbWacP4qXPnqDZJEJQWptPCUu4Ys4jKGqm1cS6MQqRUW2t8aoR14+k0DYPLl1/aevzg8b3hxx///NXXrm+cO1cOJg6QUGFd5YgQnDlCS2lkoeIwpFyUxhEEkTbeePs79+/f/+zeZ+9/+NGFly6+/MqrRVlpC0ltCWninKyndU5RTieTXkdZp0o5PNzL+x1h1f7O4d0Hj376/o1r11+7fPVaLa3zQBijd3b3bt28eesXH1++cvn0qbUyG3e73Uk2nRZZc765un6qKEsehdLZuJ4ucpbEydLSUlVW03aHAHBKLGOGEkPQUgLOggPtZiI/ZTQjjDIKx2eC45MQWGfBOUKJdVYppZRmjKVparTyG31RFOPxZDgcPH78eH399OLi4oULF3zU2sHBQbvdXlhYaDQaYRh6urd/c780fLfYx3R8QTxPvV/W+JLkS3L2k7PRSR3yq2cjJwL6r/W6/Pu+PMF05gB9IfwHZs1/9BFE1llL0E8/OOfGaFlVUkpjjc/etuBmUxc78+36S0EoQ0RCT6wUJz4u4z7HhXs3DkZRtLS0KBgouRBy4qx21nwu1AFgzO+31FijlcLjzvzxSd3NAgVOyiYHxqDWgIQSpF5sY6yVZeWgOmlhaK3zaT4biRmrrTlJBqSMooe8+06nlkDB53x7vp8zTjttrQULFqwDIM77JQinHBEdOlmqqqoqWSIgImGc+BaLscbN/NkzR8XsUmtrnaWUed0O40wwzjijjHkWorXWB8IYY6ydMQytsUorqSrfM2fMz158NpTxDVlPWLEOEAkXQRCEjAlEiMLQ1czBwW4xzcA5j4kPo5AyqrSWsjRGU0qFYA6grEpjtLUzAaa1Os+nUlYLCwvfvf6d4WjUHwxLpTY2Nq5fv/6TH//UVwJ+jz2Rfp1U1H6ycQxdIABUa8/QB6Wk0tIdo421UYRyLpgtS1lVSqqN06cZs3uHu0rKbDzJ82kpuZLEOIGEMGQOHVjPeUSwYM0XLPXH/FZ4MezlpH3wpdHoV4B+XyhXToAufv18iVX+pYAXa18UbbrjigWs02VZUopSSnDgKRQEiU/U8KvSGJcktTCMfRlvrWs2WnOt+SSJPScdEYuiKMvKOZfEaRCE1voC1kWRODELHW+MQCkDZ41xWhshAsY4Ajrj0CAljBiKhKCj/gscADBEAYQYYM5Sw0IEYow0xilGk0gYRayrRtoQFgaMHU4lOhY25oI4CUIRMJzmQzMuedHtwohP9+loOSr6p2M1lJJzGgojlVyaayxdvHDxpYtPHz9+fthvj8uqNKwzGmeyKNXzrUNpaGeQffTpZ4QS54ASIgJx78HD2zdvHx4eEkaRMcdYnIZCZlKX1skoYnNLc8tnTlFG7nx2d3d/f5KXGEQsbpCgNq5AEUAjamEctZbT+ZVHz7actY1l8ezwSIfxxrkLOqkhjeoixqVzjbw0xihZOWvmFxaDMHbAHRVWO8ZUpbpZPiGOOCQEwaGzWltn6mEgGHXOUIIhp80kigULGAaMFGB7vc7HH39y7tzG9ddeAZwt8aIoj4PCIs6CStrZIkIfIzHbAikjiB6+57T21TL3Gkhr0BqwxBljldJKG4pgNChlCCWMASCnxmilJ5OxNkRp0u5MgEjgejgdVGYKRDurdDUe9YvRcGSN0ZJtP9/Ls/I3f3MFTQQ2XFxYf/p4/9bNR0aZQETz86dOn36p1Vj+cO9Wp91Na/Xf+/0/qNUbspJGy2ycd9q9c2fOWWP/+q/+5tnTZ4yyySRbXlputVoffPBBURSDwYASOhlPer1BlmWM0SIvORMHewf9dheBVKXc32sLHnMazbUWs0m5u7enKitEsLy0AEDyXCrput3eeDJMkmQyGe3u7stKdnv9e/fu9/sja40IoNaoRVGc5wXnPIqiWq3uHDDK07RZrzeiKAbf3FyYXySUBCKa0fUdU2VRSUkcj2MahKG1CiwjwMFRcGi1VdJWpTFUEqRWI6MMKQmCaDKZaqURqXcwIJLxeNLpdgEwiqIkraVpbTAY9Hv98Whc5iUSQIdG2bIqkjRGxCIvbel4WUipfHjT+vr68vKyx7OMRiOPoudcrK9vtFpzPgMLAMqi3N/bq8rKGit44CXdDB06B2g5J45CVVZAPBeoH0XxqVONwWBYVWY8znZ29pDQ1ZWVufmFhaW5t995ozkfP37MtF6jlEVBrK3sDTrGuJ29rcP2PgCuLy0sLa8EItzb35/0J3OCx0k8tzjvnBUhT2vp0tJis9WIonh7e6vX70ZhEMbR6Y3TstrSylZSOQCpFCWkVq8lSXLq1Kknjx+Px6OV1eVpNh2PJg6sA1tMC793+6E5OFBKiZCXRfXZZ3d3d/eePns+nIyVkTTklCJjFKgX3WpKiODChKHRqtVsxVG0vbVTVdJaF9cTIQLrQAiBzkml2+3O4cER58+bjaYQwXA4tMYGItDEGuM3VmKMzvNcKRUE4IuQGSUJgRB02n2xvew7UsQfho6jqT3V3v5qTssL/KLZlyfVG6O8/z4IgizLjo46Tx4/bbe7URT//f/g78+1WpWsyjI3xgBwSikCUUoRRpG4F1k3Xilg0IdQACB4uAclSABQa0IJQ2QI6Iw1UmkplVOEJ3FMjC2kVMY6SrlgPhsCGbW+jw7oeaeMAiJBra3MLdFhLTl/bnU62P/0734ccb220gopAAMKljnnQahICXGEIQOLVhmLzmhpnWnUa9euXq6l8Y0PPjw6ag/7o3q92ZxbXF5a1SWhhl+9fOXp7Y93Ht+zMrfGgFSj9sHzB59xhKe7++OivHBm/fVXX1lZ39jeOzhoHwxHw59/+FHnYG/t9PoPfuM3FxbmJqP+aDR8/OjJez+7oZ0DSlDw8WDYHvRLrVkURY3GVCmpFBECrQPGLCUW0QCY2aftzIwSbYw1xBJE4JxR4usErzaZ9fh96IDvOM7OLpQao8bj4qOPPrp7987S0uLm5hMpq/n5eVlVy8vLZ8+e3dvbu3//fqfTefbsWZIkQRAYY6uqiuNYCPF5uXss5XpRnv5iK/dXCNy/Vjb2td/ypfSGL8XY/3sVMHhMI/o8q8bfk7MRAyKgNdYYcG5WXPmYo5n4Da21FikhlPhr8ELy0gvymFlLGqy21jlKqbP2ReB4FEVhGAK4OEkg4AysKkttpNbaWXuSIGiNdsQ6a511ykjr7EzWorXSWhv9OfoZ0TnQ2klj0RvVEY0xSmuttJvpvykAGGtUVekZ3dYao7W1BJASQjilOKuFlFLaaDwuV+DY7GrBggN06Pwyt0AZpYxSwsBZbY1RxifAzNLc0XFGKUXjjPMxQLODq/WliDXWgWOM15LEIXo1iVd4EEDwfGZEggQQtTY+ElFp5X0Z/nITitaB1sZ75Slhx5URBmEYhTFjEWNI0FVKlmWR51lRTCtZUYKISBkRQohAKKUmk3FZFogYJ7G1ViplrAHnx4CzSK7pNDt1au0HP/jBs+fPHzx8cNDucM6CIKjVakKIoihOxt2MMUroyaz7ZH+eOSjQI8hkJcv+oD8YDmtz80EQMkK4P6JZ66vlqizr9Rplp6MkKCpdZNNiOpVaSM2REKScUIqU+CuKCOgQOVVS62P8xglz76RW8QXVVx8HX/KYzcb8X2cVO3HJfwlw/MXl7DzF29fPAJZxRqjfNGxVySzLgsDDo62/PLOizlrO/X1FrAG/fSEw50BK4wAIAcqQEia4/1Pq1QdeQASAnAdpUut2+sc4OOuL2BNxIIJz1oJ1YL1NG4kjxBECxNsBCeGEcnQEKLcsMFRYhwqtBrCEAqXGh9wRjWi5gXxSJow2o4AEIVLinJ6rhVRbZgvV2+llB8Ve0JybO9tMp0HaH07HvSENk/OXL7751jubm8/uPdq88+hZWSg0WO2186ICJEGi+8PJuCh3d3aLMidIVleXCcHxaIgOKGVcMAMOBa+F9SiEstCHu08neS89bA2znqNRu5c9397rdnqOiiCqi6BpMC2MBAM1kWLQtyyYlGUoSK0RH3Z3SUTPXbuYD9XE2VazxRLkFQSMcySMAAGU0halIsCUM4V2heMKhaCgnamUZs4JQjgVjDEEq2VFAxEIRuu1WhJygnmeHR0e3Llz+8/+7N9cuXJRm/LS5Ze63aM7t2+VZXH69Onvfvu7AGiMI4QSQglSJAStOwnMOVayM0I4AQaOGgOEehesh78V1hhjrHOgnSWEBjEZj4ba6DgKo5g6K8bOSVVUUublWOo8l9nj51tpPbpy7XyZlf3paDwap0ktiZN+W07HtMzZs8dtOeX1Wr/fHzy492w8MKurq2lSQyBHBxnFvqzondtPsml26dKrYdg5ODyYjCfto8OFucU8ywe9wXA46nWHlNIHDx6+fO2VWq12/tz5PJ+2087Vq1fTNM3L4r333yurSkp9ZuNsWeT/+5/+a0Z5LakTyrvd4a2b97gIsmw6HmVRlIgwsFZXlSlyGUc1xG5Vac5Nvzfc3z9USo9H42fPnne73bIqeIALi4un1s8AOiEEJUQpaYwFh0qq7e3dPN/c3Hw2HAxZFMUAwJnw025CqdFQFmo0mIyHGUHml6vWJhCCIjXK5FlZ5CWjTDCBQEIeOb9xEsKDIIpiEQQOoCjK3d298XhiLZw6daouxGA4evjw4aeffNzr9K2xAeME0BhTlRUlTAieRLF0ShszGAz6g8Hz59udTrfVbDLKvEiXMZbnOSLxct4kSZIkUUoNh0Pch7IqXOkY54QQIbhUSlelVygyTihhtXotqcXT6Xg4nLQPe9k0Ozhs33v46JVXXmm1mnc+u2usFUIsLS8RihtnNoIgQEStLUHW7w+fbj5rd9vG6iSJm3P11ly9qhQSIAwpp1Ec1Rv1drutlIzjaGlludVq5nl+1D56+nSz1WrU0lqr1QqDo6kuldJFkS8sLFy6fPnixQtLiwvW6t6gu3ew68BNRuNplgvBGaNBJAglXDBKUgCIwsho06w3IhE+ePjwYP+gP+gHcRQGEQhWlCVmEx4KL8aNoog7DLgop/nGxsbiwsL29naWZVJKA04pY61LkjRNYkFp++io3xtMJpmstBBcSk3Q50ByRAKOlGVVVVWWZWVZJYn1kb0e9ssYQWTGEm0QHB5XGs43z7zR9MQM8GJ4xck2/SWH5SzFQGly3IfTWitFHJgoigBcVVU/+9nPPv301mg4uXPnHqXsm998a2F+MYqiOI6dM0HAsykxxkqpA/Thm7NToJsBSAEI+i8kQIEEiAElHLE0hiEApQGCddYZTZw1/qBGuaOoEYBRLxl34CjFOImstVJWpiyMVQg2DsMwYDwgcjohskyZOL/WLLtzz2/3n939eUz12SuvpM0Fp3Ja5KAsBSqCmCLjYFApkNY5a3RprCwlp8YsJOzC2sLjx5t//qf/y5Urr5w7dzFf7q/MNZYawZnTay9fvdTeedxpd7TWIePFsHv/1i/u3b3tqHj59Tf++J/+k7gx18+K4bD/8a1bTzafGms2NjZeefnqmUuXQk5FwF/9xjcWV0/df/J0WlWHnU4Qx44SZGwqZUCYY2w0yZy1IoqcNsg4UObIDPuMn1smZpodx+iJo/dkuuJRSyd9UH9aUkoVRRGFgVJ2OBw+evSo0+lcuXIlCIKqqjY3N8MwTOL4wYMHZVlGUXR0dOTv7YsXL8ZxMhpPvgQ//VL58ct+/6vIr68mqPyKbMdfVnX8alTxr/pmBG+vOhGD4SyVZWZiRnBSyqIosizrdDrj8cRfB+2ohePQTXJcNH3hMAczFsJsQOqDoDgSBEcoQ6u1MyiEUEruH+yrqlRFrqdT8Ot5xuhEZ6w2RvnOIQKhVBntxylKaaVUVZVKaev75YjgVx2io2gBrDFWW221c44gIT5S0Re4znLKvEEFju8kXxSAQrDOWqu0ZpwJIY5Luc8tPwQ8qguREOus1trTSp1xxhqlFVifGc/RoXNOGems0tY5eEGbCoDEeYGTJ0AzhoS64yB177o2M+cPRR9a6ee9zrpjA5WZ7S3gqkr7eFcpC63MLPMHkBBinXHWOedySp2FUlWylLIqGaM0DgkiAHHOlmVBKDXWEopOWVmpSha+bKKMWOuM1n7tcc583XdwsLe3t9fudH0i50nWxwl6gSChx0OJE63UyYsQ9BoqQDiZdXupmOU8jSKjZVbltYBwSq01g05HqpxTVjhljTZaG02MIQQtnXlgmB+oAwAjjKFQTEupfMntRytfKle+NgrpxWV1vNfYF4GTn3+Xgy8FJX1tb+IkksWrmzknnDPOeRzHzlmllJ/P+wmwtY4xYUxljSWCIqWeGQUAlBBChHPOaECfle4opQKAWguEMOeINe4YQ8AoZYxx34P3/2Zt9HQ6FYIDIOcsCITgYgZlgxPvGZ4Ep1vnjAPrUAMCoAYCSCqg2n90yCRyDV7bYAOCggcWwVC0lBWVHAx6F1YaTRFjOXblmOgpK0syJbqcdg7bpYIgrJ/bWFtbXlCq+viTT37+8SeH3dGlS5catca4n6lutyiqST6tzTUbadKca8ijctDvETScEi2rQHAiBBBWVRVWpF6jKTM2AFcOhkf9Xvf5/vYTIKHSNJsqJR1DwbRjIALRUMW0rOQk06NxOZ5MwZmAkzCwR+09Hphpdh2o42kIUVCC62Rl93CwMr+wvrKaZ1mhysqwkMcOnZUIPESuCTorC2UtI8g4DzjhnIAulZSUAKWUEnTGVGWe5dWtWzdv/OzG/v7uYNidZMN/9p/9yd07d/7Fv/gfarXk13/93e9/93tGawPAeHAy38PZdJx6Yx4jnFHOqOUsREKV1mDBEXDOaaudVYAWCWGUOjCUMMFEtz+cTqfGRSmJOKcisMYYpRWhGo0lgHEQChqpQjhFVK6HXdlKW/VkoSqK0ytNStl0Uj24t1OVTx8+fJhNpqGov/rKrwUi+OTjTz/44NbqWqfVnNs4c+ngYP+99z40Rg9Hg0G356wVgdjf3VNK1esNAFKW1d27n62srGbTqZQyiuJaWnMONjbOXL5yJQrjh48eFUX50ksXBWfv/fRvrXXN5vzK8tqzpzu379yhlAMQSum5C2cpI91ep9M+MsZeeOkCY0GS1judTq83mmZlluXTaaGV09ooZaWEIEhbc0txFBpjyrIoC5VlRVGUzuJwmHXa/fZRfzzO2NHBEQAIwaM4ieI4iiJ0JAyiaZ7neVWVYyWV0cZZiMKQUWoNZOOsKitKaRSaQAhKmHXOAeHca8BqM6GuNVrrqiwJIWlaq9frh9OjySTrD0ZaG+dQKYuowTmCNAqjOI6kUVBNdVUSOotbPjo6Gg6GnDEPg0qSJIqiqqw++eSTvMhlVVHqe0VEae1JHUIwJKRGUwtWWV1WlXVGaxtHcas1l6TJZDzpdkbO0fMXzhVlcffunXPnztXqNV8mOedEwLMs6/V6AFCv1+fm50NBqmra7uwZpdIonltoAeput72/f6SUFoIrVfV6XUppv98nBJvNxuHhwWDQ7/V6m5ubh4f7zhmtjbOkkpVSyhJAhEajfv7CuYsXX3LW3Lx9s9M5yot8Op1abRCdT0+RUpVVIYQIwmB5+UKSplEYEwfZcLz56DHnLE0TZMwQ5xAYm40vytIvSCLznAJsbGysr6/PtVpKqefPn3d7vbiWIPokE2UjiNIkjpI8LJXU1tqqklobZzUhijHOWcAYtdY5q4uimBFdGPVAPUpninStK+vQGHeMr3cveKzxOKfMHYcr21+dCx4EYRTE1kouaBAEnAsAVEpRimVZHB4e/dVf/c2Tx0/+0T/6435/fHBw6CxobQFsUVTGSGNZUZTO2iSKCXIv76IOvQYfiT/fABAgBBigdY44DJHGiNJZQGYpJeCkdRpMAOhmkQWl1cZoHSWJCEIHIChxzgkAA44TQE59iETkKlppW07luCcCliwEGy2RXN1I1bdv37790V//qR3vbZx9aW5+aTWssTBwFqp8XOaymE4pghAsTSOC1hhZDKaHe7s7OzvNtHZlQSR5TIa7+7e7HRaP1larjdXwzNKFc+vkt979xYc/39/fn2aZKsbOSMIDGsS6GA+O9pkQjFAhqLWWh+GvfevNjY2NhVaz0HZa5kZbi3RuafmtX3tnOJ7cvf/gldeu11utytrxNI8sLlM2v7SsSpmNx4xyygSlnOAMZHxiuABw5FhfcRJ0eHwKgZNNnhwfoaqqiuMoSRJGibWac/7uu+++++4PFhcXPEZ8OBwaY2RV7ezsZFlm/n/q3uzJsutK71tr7eGMd8ybmZU1oKpQE0AABAmyyW7J7Q4pZDlC0WFbst3hCP9v1qvlcLhpSd1qhe1whKTu5gCSADhgqirUkPNwpzPvafnh3EwUAZLdoTfft6y6lXXPPcPea63v+33e53k+Ho9ns1kvq5hMxqvVuizLV3MYvrI7+bLJGvh3ZUR+vYz5PXSv3+Na+crm6e/JL7oibF8qwfDVjEgGTuM4VqIs18vlsizLk5OTg8ODw8PD1nkmGcWR9T4E7o34QqAQcImi7XX/l7YYuHIiCx8ccMBAfaakENR1zdHRQbFa2qZVECSzBAAUKBAJKWBnu9a0wYMQIoo1IPWkVWedcbbrOuc9eAaBm60qbcKkgQDBM3sEjwRaRiQY0XOAQIHYB28RkCT2Cz8gEmCvJrPGOWuMMUpmkYpgU8uFV+N1NsZ5IIFAkqnPoPTWONO1LfQ+Ja+A2VnXmEYpKRXBq2jz/lvnTfHdC6G9o767IUTvi7gsk/qZFwSGELyBwIyyz7QWCEgYvGvqIoQQGOq6atvOGtcj8aRSxtmmadbFCoB6lxIiEqDW0tlguk4I1a+AZd15H4QQSaKjSFdV4bxjwDwZeB+axgOwlDpO0ziJGPhf/+sfzBdFZ/1sZ9t739R13dR9wkk/V/HOXzqa8ApkfNVaYiZEvspGzPN8NBrmeSql6JsLzlh0RucDpyRyaMqy7UqhUZFMoiiSikEGFpdkhw1mBUAgghRSC42wWdy/Dhe+6h381jvrKrb1yzv5ay2JL8/n1wgur+YmMXOPi7h0trgQHCJHkdJ6bF1nTOe978lAfdy4lNp0jtkDyP7TOddfsUKQ7OEWSL2w86rXzgCip9YSoRBSkOhac3Z2XlV1CKx13OuufbBEWutoOBxmWaqUAAImZgpMzMSMIYCH4Cyg9V4E5wJbh4FsHAIiBUEIaIHaACawYyJJWgBqGWVZBIxsL5arsml0kgDiZDK5f/3eJx+8X6+avd3d4ME4d2NnVrQhUHxj79pkNPDe1k2lIvXGWw//+T//76/v3fz8148nn9E2AAAgAElEQVQ//vjjF8+fl1VlvbG+S7I4y3WxDlVxkSiVp4lr18XaOOedh3yUD1+bTvJoC6QB50RwzIv1CaGe5dNaBS8jnWavDZKJRKor7FpomnW9Wp4cV/P5SMtMcr08qRbHHNrPfvnzZPu2Gu2Ztg0hAdLryqSp7XwoG9N21geOSSBAYPIbYeil6Y76OXU/X2UA6EeKPgRjvHXBM5xfnB8c7LddPRimeZ7medZ23cuXx//0n/7Jgwf3o0hLEQUWpvOvNr42lG8QfYqOFFopjqMMAL1vmHuohgOwgFYIJkFEzgfvrO86nw8gSnTwZrE677qGg8uyOEmVUFJ0yrOVJIPFrgpbky3y+mV7tJoXxaJ++uTpG4/eePTGo0j6+Xx+drooi8Z7jqIkSwdpmo0n008///yzzx8/evjo4aOH3/jGW//+3/+7k5Nj62ysVde2q9XSOyelBIY0iaykk5OTv/7rv/7iiy+YOY5jQP7BD35wdnb2xptv/umf/umtX3z0v/6rf/WrX/9qPB7evv3a+fkijpP33ntvtnUNUR0cHJ6fL4qyMt6NRoMkiV6/9/p4lM/ny+cvny2XF9OtSZykw9GYgZbL1Qcf/KIz7XrdNjVfnBcXF4XcjbwLXefbzq+LZrlY1VWzmK/Pz5dN3ZkuyGK1FEKUIZBYSKXjOM7yQZplsU4gEDswrXXWs+fatwjonWvKxhkjhJQgtdBax0gYEIgwMLRtW5al90Ep3TYN+PDixf5/yP6TEGIxn9d11bUNBI7jKElSQRi8k0JsTad5Ptg/PrCdM60NGPJBPhoNrbVt23YA4/HYe79cLvtOT9s1zB4JVutFP2a5trOrlbLWlmUJzINhajdFKhrbOe8605VlTUKk6WBdrB4/eVbVzWQ6fvDgwfn5OQO//fbbH3704bPnzwIEKaVUajqdDofDwWAAAFmeTKaj0XjUg0CLYu1dyLJ4sViVZT0ajrque/ny5XQ6nUzGw+Hg8PDw4uLi9PR0vV5FUZSm6XpdFusqjhME2bV2MBj2iqYnT59Ya+bzRdM0xpi2rYt10XVmPBkpLZMkfvDgwcOHj+7cvts07YvnL37205+/fPZ8NZ/HUvV9oHptSMt0MkjTVEdR3TVN0yBAkiRdUfUoRgBo2+7Jk6fz+Zw5nJ6cDMejW7du1XW9WCxWF4uyKNqmBUAphRAyioS1rq9erLN9EdJnk/erECKSgCtqJfZ4cQ59Pt3X922v1iebVO3f22uWUgBjVbWB5WCQJEkiFXSmbtu260xfAxPJzz9/vL+/X1V1URTWmCSN4zjxQSq10R2x9yQkAQcGxaAu9V/9Go0MBKA3kGMXM6QkLAqpNEZRaW3tbO28lNRvdInAY2C2mlgG29R1UzdNXbdljcyREruzSRbrSGAqILBpzEqFStZ28aRA12Ui/Nfff3OGq5/++Bj2P+i6Q3Hj5mjnVpYMOYiqbOuyUWVlnZWC0nEmJQrJ+SDd3eZdSy9efCZav7eXZ/lotap/+dFP3//Z8seE127uPHrjwc2b17//ve8eHuy/ePbs+Og4NEUkkB2dH778T//v//Xef/GPrr/+8MGDB7u3XmsDJ1nedm1VlbHUKAhR7F/MJdEf/+N//G//zb89f/bs+//wj9N8IJcVB6rrrqiad19/WJfV4mKpI62Ukn17nFEwCwbamMSBGQSzABB9QoIPl7p57CGzfUjopRo4llI655bluqmrtm3v3Lkjpayqoqdo9GIwa+3Ozk5/4cVx3DOOVqtVXTdbs22tozRNz87Oep2LEJttZd8Y3sjuL9vjr259rvZTf69y4neMWX6PxeXviRH7slqBrwX+8Je6F+99UzdZln/jG98Yjsb3793b3d0tmtYGECo7Pj1xzu7MxpceZehR5rSJivxSFqeUJqQeqeJsJ5XwziGA1ipOYq21947ZDYZZn8fY1qVnDwiRjAFZagwBhABSoVyvO2sBNyhk6x0HQACJEqUiGYgAkJEgSrUUMTB3tvPeA0NgxxyAQCopVQQekJAkCRT9Rg83HWXvLBlDxpIQJKW7LOd69daX4A4CRCSl5TAfKa1JiOC9MabtOggspFD6slzpOimFUuJqDvWVBv+rAaOvVJ7hUuzoffDh0veSpZGSSkhxdbKkUiEEktTLVruu60cWzgfv2fdySc+mc23btV3XGRO8hxCUEk3drFfr8Wg0GOZpmnSmQ0nT6XhrNkviZLGYG2sZMMtSa+16XTAHpXWa56PREIBPT8+3ZltAEoXOshwRq7LqU1w2IGPvgQOR7G/Dq3vkcnBxibRmQMRIR2ma5nnOgdn5sigyJfM8RwDTGdN2u9NZa5KiWoooyZMsS1Ls+oeB6FNqJBKjIJKIQEi/SwP8m4ko/KrV/islx2UETbgqeb5SrvQ+pP739TPH/kiv8mr7xai/73tvmHO9yNkQYRwnxvYasJ5UxkpFSZIqFSsVvCdBmpkJkdATCaVi3Mw0GQX0ubjAHqj3qFwaG0j05WLbdsfHp2VZex96gXcfI7a1tZVlGXOQSja2xRgFkiQIAoOwnmxAh+AYANABekBw3tq2cc4qKQhFL353np2DgCBASCWVUs5zFyy4TkoXhIjSXMVKp4N0uFXZULQ2Ssf7+4fLdXnr7t3QNct1eXp+nk22t0ez7373u+986zvXb75289adwWDojTs/nz998sV//Ov/8LOf//TZF0/yNJ5tDbYn99tyPc6z12/fWpyenByevnx+FiPv5fKbr81Aw7Jan8wXgBTlybZQtrOhOZKl3b722h/+8bcevPHOzu4NH8rWt4UpXj777MXHPz94/Is8cdpSeXIUB5cTcFtrb5V31XollZwmubh5azjIEimtkr1UlMB751xTdnVpm1JrpTkoYrbGWtfYoFKtCLTWQknP7H2HUqeDYT7WVd282H/B7P/oH3zvz/7sfxASq2qZpDiZDiaTcZZly+W6bZ1SqfPeuf5evhIe9neYklKr0OsDEVEEdj5YCiyVEyIwOh+6rus620EIQggZyYCmqBYyEtlQRzr1zjA32SB68+bdm7furBadMYAYxXG0XKx2t3eEFMvF4vz05Pz8dP3j1fHRiRAUJ4mU5Fx3cnb0k5//cGdnezCJZ2FU1/XZYv+ReH22uzOaDMuysNZuTafFelUU5WA8EITBB4CgJA3z9Pz0ZDm/GI1HcRyjoMEgm8224jh+9uzZRx9+9MHPPxCSrl3bWS/mv/zlZ3VthYp2d/fefPtNFceevyjKqmmaslovV8uHD1/fvfbN7/7BHzRd8/zFs8PjkyiKsmwwGm8dH52//7Nfbm2NfPAg4fOnX5hgb9zY00qSQCGED4JZVpVpO48one1CQPnw0f08z/uJdtfatu3iJImiuKobZ0xd18EF9myNteAgIIfAAYTQSZIMh+PJeJzm2XwxPzg6wH5pCuycQySttVLKO992XVGUzJzn+WQyQZgisLO2aZqmKb1zQpB3PBwM/+DGtbKpzlfz/aP9q12FlDJSG+rixcWFc67rTF02WZZEsQYAa23Xtni5BWFmQTgaDc8vLgB47/q12WyWZVlVlUVZVE01HIxIUACo6yZKotnO7ODgxXK1TJIkzdI7d+4sl8uTk5PVatW2LQBEUXT3zu3d3Z13333nww9/cXJ2qlVsbYhUcm1vlwHquulMa53jAEmSKCWtNYeHhxcX51VdIYIQum3bxWJxfrZIVNa1tq7aolj54KSSh4cH6/WSmderpTFdFOnxeNzz9ZVUeZpLKT784MP/43//8+Vi3rVGSN0rtNfrldZaR9E4iXWWRFl6fn7OhEKryWQCDIvFApgJcblc/vCHPwLmPM+TJGkXTRQnALher8fjMQQulisA7DE1/eqQxJlWwSoHQBw4BNZaxHEyHA7SNJaServ8ZSzdRrW9QQ8RfCXX4so9eWVK+TtfRVE0dWtNOxEjBGmNdY6t8ZPpaDQaDYfDO3fuvHyxv79/UFVVkqSXmjHfNLXzNo7Vl7tJZgFAAWQAcdn6RwAJAAwUQDIHAAJIkXIkDxhLLeM0lm7dNMK3HtBAMM5qLUmJVCaKoFzNH3/66dH+Qb0uRoNBHidppOzxy61htj0d5INUccvNciQ4mHrx9PO6WEj0eGP35lBsff8d4iBQKKh58bK4UNaAEtFQ6slQWccAIdMcJcTI85NnTz755LPHn+5dvyXYv/jk8+PjxWJe1VUIQmSTscTti4uzi4uTx598YppaAK8uTqqy9ozT67fqtnny/Hkymgy3toc71/Kt6bqzT56/1HE82bnWVKWxAUgSkk6y2XgSJ3ndmCTJqqJer4v7Dx99+tnnf/PXP2qrbjIeD/KhBBAgCGhj1gn9d7gJPPMAEkAjRVL1uu+eymWtDcETkZKq3xIpJbWWIfiiKOJI69E4TZO2bb13Un5Jbk3SNCeqqkoIkabper3u0Svb29vMsFgs2rY1xlyVH5eb9a8OWL7ECn0tiQX+f/JCwnWx/uyzz5er1eHx+ezaTRMYSMkoi6MomQ6RYGOK9nYD0r28/zbCBRLwZVYAKK2jSLESAkOSxsPhYGe2tV6eFd2qbm2exMM0Ske63+dFPYMINszoOI5JXBckcCPI4QCbjaa8fPV4KCkpijUA90SEXqG0qXCs63v5V32Q3lUZetrglU7uEkUQ+Orc4W+GkW+a+cxwSebpj7Tfi2/GBZfHHtqus872vLKrmrGfqQD0CjhA4BCAe4KAhxB8YN+Tw3xwIWyKpeC9lDLLMkGSGYztvPN10wgB0+n0+o2bcZq0bbdYLDvTu+49AJGQgpS1rm3NqlwX66Iuy65tIq3SJMrzvGd5jUY3ru1df+8735pMpm3T/uQnP06ydGdn11rTtG3btGmWRFEslHLOJUl87dq1x0++ePHywHrY3pkNR8M+40QI2WeeeO8EqSvIQT8zubpx+tslhGC6rqqqtmubul4tFlpHkdJpnMSCer6Zt7arm+P5YeAuTjUBaim0Ei5IF4QHhUL0p4QRGUAIYg/GGGc3wOJXS8RXy5VXx55fD0fa8J0JepLBb3OgQR9c+0oaI75ygK82FIBoY7LvHw6X4EFBhHVd90YarbUgAdzHAkmAXgIttUp6ZVcIIIiUFoAc2G+mLvjqAJb6MZr3IKWeTLaIRFXVxpiqqoyxwBvxNhEFDp1tFQsJZAElUiDJFEAwShaAUoHSIhbYdt4GBxwAeiIj9s2B3okpSSmhBaJ3tnMdspVZxADrqr69c8OBerJ/6iBKx9co31o0B/PCvLV1Y7gTDVbV4fky21q9di+bbW8XVV2Vqy+++ExKFRgFydne5H/6n//Hf/an/2S1nGNwwywZJvHF6dH8+PDi6PD8IH8eAxbnXccT4gE3iY7GSuecilgmg6zr1Hq1XJ4vXrs2ALj45f/zv118/P5wvNNZWq2LzrQ72xNaHg9sOc4izZ7Lbmc8unP33vfffc+pSeUTqGC1qnxwI53EPnBdSrCJYMWQCGCNIZWNhAo8GMvoA7vgrGMjfAhagBZCKyLpnG2ddwAgonQ4vHPv3r0H937+s/f/6q/+8le/+iDLk/OzUwD/gx/8m/OzxWg4evONt3d3d+fzcnPJBeib178R8gkCIDjrAoMgETwwe89WIpMM1lVVs6qqpQ9WKZGnycM334qj6Itnz7z3kVZb0/FstrW1NRkOsuFokudjZ4XARFD8L//l//IXf/F/v//+p++998aNm7PtneHTp4fzeXH79mx7e6p19Otff9aacjBMRhPKBtB1axQVQ7FYd7/4+EdHp9cA3HQ6ARBZEgfnsiQlwCROxuNRWay7thkOh2dnK+fgO/cerIvVi/2XkY5++Ld/+8EHH33++bOmbcbj4aOHD7dm0x/+zVEfFPPrX//ih3/7t+t1/eYbbz96+PCNR2/++Cc/Wq2Xw+Fw/+BwVaz2D16Mp6M3v/H2xcVZn4r7+PET58K9e68lWVrXtXX2Yr7oTLdaFlGkkySaTMbO+boxzoFWiRjG60XjbJDj4WA4HBIRA1rnqrLt+1Jta4wxVVkGF/pcagQhUAghlFaSZKS1vMTBCKIkTaNIW+frugkmuK6zbaeiSAgJAXqribW2KUtruh6pwcxaRyJOtJZHh4fL5eLGrRv5eDAcDift5GpVc84VRbFYLPoHXBzH4/Fo79qOUtJa27ZN23bGOAbOsmQ4HITgV+vlZ599VlaNdf7g8Hh3b+fGjes3bty4+/rrSZocHBw8f/nFqliXZWmsZQhbW5PBIFuuV7PZVhRFBwf7DGEwHsparov6Yr6OoyMGx+Bm2xOt1WK+YnY6Vr0QRQhUSkdRDAzO2aqqrDVpmqbpa1Gs67ry3kZRpFQ0Gk7JK60ireOua+NY93nD6/VaKbm7u7u9vXXjxvX5fHF6eloURVM3wYWiKJ0LZVUaa23wzhrBiMy93QgA1qsyYSatfPDD4eT6rRu7u7vFuvj5z35mus7UjW06QSSlXK/XRKSUNt45H5z161UhiABJKc0BnPNt0wZngoO+C6iUZkYOLKXWWg8GgyjewAxCcL2t0TlrjPV+k015VZJcdbx6tdjl2vP7KparlUkpBQlqJbIsS9PEWhfY9h4YH8LZ2dnTp09evHhx9+79wGFdFIvlou2abJAMh0PrDGJQShMKa4yWgoggAHknvO/XKRAcPCCwCEEGQCCUMgaizpllKfr8CGTtQ8SAJBQDAbAxvT450RIk5gIvXr7Yf/bs/p27ajyKYl0G1760J+y2hhFy26zPNHqFBkJj28Kb6ugTSwREQuvMWGgbZwyXRbdaNiTiOMryfEgEcaynW6MbN6+NpvnR6cXh+Xz/eP6zXzyrys57RkqNgdWy3bl+/f4bb/83f/bf3rp703b1X/zgBy++eFoXxTTPvAuOIR3P5nX77LOngiBJotPjkzJA5blzXpFwgEcXFwi8NR5Z74u6Ma1J0mxGom27sqoA6MGDR01tLk4ufvXLj6fj8fWda5NBRqlEQPSAjtEHCoHCJsocmUVAJWU/BmHgJEmKojDG9OUKEfZaC0SsqjpJktlsxuxN1zaNA4A4TkajQQ916D30PfgbAJqm6UPleq6gUno8Hi2X0MeW/9bty6tppAj0ahDQK2DT3+mP/13W/L9zuvKfUwVdQnvhEqJ7paozxgRkpXSWZoNBvi7KKIp2d3fXdVO1tms7FWkhZD8zsdb2G8Je8/Ml4Bg2G/oQnPdeKxlFSmnpDEKw3vskSV577fZyeUbUJtLfuDGbzaZJkvjggw9SSQQIgX0I/dygrmsfPEkpBF12OgAJBRHipp4NzgVvpWTvfGdaRiOVyPOUBAUfjDW94b4PHxACEZCZvOeNuI9ISkEkCTfGnktLK309SWNDo95I3r56sl7RC+EQMuz1SiiICHsHff9FEQkSRH0KTdTXLYAbzyyiIOq1JaL/WolZ6yjPcyLhnS+bsq6b1Wr9cv/FdDq7c/dumudRFAshneupHRseAQMaY+u6uVgul/PFcrGoqwKBtVLe+64zTVNd29t7/d79b33rXUQ8PT3rTPPa7dtvvf1W07TMQQg5mIy11hD49PTEBz/b2rbur14eHNjOCqI4TvqYCKXkFVJcSkUkrtwsbmNG+jLYfsOUN6b33K/XRZYFRUIlAjn44JhBCimEeP78OaB7/f7tvrwkQEVCSxVQMUlA6ulJ4fJOdK7vYITfxf5+VWl5dXJfhYz3jQ8hSAj6+j/v8RIcrsoPfLU38eootVdnKaX6kFkk0JHKskRKiYQ6Uj0p2hp3fnYBLPp5CAcQQnnP3rMQUpBEkqYzQogkiQJYH5zry+CN8Gxjrb5qGxRFQURaR73dK4TQv78zbVlRWRXOG6UFU3BoJYEnCEKAcIwW0CIQokf0hCAFKiKJLNh7zwJYk4yFVsABvRJSIwlm9i5P00FEJ0fPzxcrobPa4rrjoAUNtsHZ8xox2yajPvxs//7DNx6++11jnVLx0cmp0morGgshyro21uo4QelBAgsYTtLhQHnb1Kvl/suX+08fXxzul+fn0zR6cGM6wruLi3P2xlzsZzSeDpJkqB1Y1y2xrfI0PHg4a+sWweXZ9mL+vH3+xWgw205SjvH84Fdbkq7f2e2CaWzXupCrwSiaZnJYWUktp0ZKUEPUzgHXFVuv2QVrbWuZvCAxjEWbSmyAjSHnkR2CQwgIvSaZepeRA7QBjcPOBTL26RdPnz374t691+/du3vrteur1WJnZ+vNNx9ub2/v7uwdHx/PtnYRNaK8ev70DxNm4EDAtOGuA3pmRIyTCNqmNca0NRELxdaV1q89lGmmX79387vfeS/L08V8vn9sHty+fevWzTSOe/JqlLKOvVLWmbaqV2XVtN1plFSzbev88dnZ8mJ+gdSOxhAnTdUcFg1/870b29uz6XSspGQMzvNb3/qGlPLs7DRSmTd4fGCrct3WLr15vanty5cXr93akVI2TZNlWRJHp6enaaqY+W/+5kev3b713rffS5Lk4PDo1x9/LJWc5eM8zyKl2XvjzWgrH47zwWCwXpXW2ulsSyp1dHhirI2TdHt7dnh8cHxysiqWe9evbW9PpJQhAKJ455vvhgBN3T5+8rQsSiVjhmAdF0VdN13TdgAUPDjnkjgTmfaWX/JJ8E5WbV02VVn09SJ6H/LBKI6TslxVZdHWtVJaELKQAoUkKaUC5uBD2zS2M+vViiQZZ4yzUo6EoEgLJVNnXdu2SCEEY+pOKS2U7LoujuLxcFKs1v1GBIACgHGeQ7A+dMaE9dqCa5umqktjzHg8jaNIkliv1wAQx7H3vmkahCBEprWeTifrddF1pihWWsnxeDwY5IGDWy2m04HSUieRde7g8MXJydFb77zz5pvfGAwH1/b2ZNRHZC6Pjk7Kstje3rp99/ZwOOz7bMW67IyNoggCdW04Olo0TVeX1cNHj3a3954+/eLw4OT46PjidG2tDR6qqmlqwwGHQyLUSkrvAgcPbJfzZVmuUEDwnCbZN7/xjelkJoRcLJanp0dPnz6OIv3GGw9v3boZ2LdNs3+4v16v16v1arn23imlA4SAwQWn4ijK0kjH5WqtSNy7fXs6mfrgf/bhR0yMiHmeB+9fPH9RrAtvLHgvhQQdQ+B+PE9ItjXGuWyQIVHbNFpra+3yYk4olJRJkrDnji0J2QsegFGQ4I3iXUY6FiR7G8mGi9Jze4LfrCskAYLvc9o4cGDoywJgBhYkfpcLGX/zJYQMIiyXBRLngyjNtrSWiHEIvqyKo6PD5XIxngz/xb/47/7yL//dBx98eHFxvlwuR6NBT2A21oTgEJgQ+/ULABg8BI+I6AmZ6JKbxB4YkZQyzF3THJ2fx8akzpBWhkNgTuJIEEJwIMjYtizXkzyZbG+N9duf/vBHH3z6efPy5SAbjMfD67s7s8lgMsquXb81HacUmudPPlmeH2IQVRdc4xSxEESENsD5fL2/fzy/KNerrqn9zu617dk2kF4uF2W5ZvDffPftb3/3m3fuPLxx4/Y33vr2+z/9cH//pG5NEg+bxr18eRpncVGufvL+T0CEu7dvvvftb22Ph+cnR1vjMQRercvHLw5sXcyG2SjWCbEMJgJBSmmVBYKmKqIoQoSAmKZpW9UHz58z0mA4arsWEdM0YYZvvfPOvdfufPLxJ/vPX37005+99+43x3EKPnDwIThmyxAAPIEHCMiAwIIw0hLYAwSlZD+C894LKRCgNdYGQKFVksg4CohN3VoXZJQMklgIctYxE5HSMrbOBd6oX5qmSdJURSQj64C7xlhnmISOk846H8AHkB42nDIP7Pnyh3BJq8KvBP58pYP7e1zyv7VKedUK/HsiKX9vkQJfkn9xEymxIYRhz7FDraUWUBb1aDR48803xpPxtb2dpqmauvEek2TgrK/LOon1lwKzPryeAZB7zi9AAAxCSCAMwfcf0nambRrnTF23cZTcv3+/bYvTcYxQX9/bmkxGRNg0TWeMVqoXg16ixokiCQhiM0jBPkueN0K44Jk5BOJIkEjTBAB7554gyvJcSUWEzBAncRIn/R60B/j2f96b+Amxj/MiEj6w977/n1/devKrUxhEQvQ9ivDyVF+Z6C7nMJJAIAog0XfdvwaqFhttGYpLWlt/wTAw8ibchzkwABMKIiGlCD74EEZhhkIaa7evXR+MhrvX9giR+1gnqVFIRoLA7Pvcd/Qcutb0mlLTNlJgFEdN3RhjvXeT7dlwOIyUatp2e2f7n/3pnw6Gw8FwYI0NzIgYxVFPIkmzFAmlVHdef/3Zi4Mfv//zsiwBenVuEGIzDxdCSCWAsWm6JEl6P+HV5OEqWegqzVNrHadJr9icLxbTPMvSKLimX46vX78OaIfDoWMKoYdDCCkEk/QgAlAI7Hr4hg+bC/KV2vIq9vHqJvrKuOzqr66qqX4odyXnfbXCuaxYmMMGntGL3F79DVdzfiGo778SBmQnkCMlkyQJgUkIJEIqOxuWq2JZVM9fHg7yFAkJhRSyr1viOCWSzFCVtRAizTPvrQ+bGbIQiADWGmOM8zb07AcAY2zXWaW0lErrKEszrZVzDhnbqmnWFbiQRFEvpes7FwHRIRgEBG6DT4JX3lkPRCoWWoseX+kQpQARCZQoGUggyRCIHYFTQkhkV1fFxXx+evbt1++msd5/8SSJs87V//Gnv9zdvXb90Ts6ihvUz48vxuMxSwhtl8RRgNA0FQmZRpHQOnj2xnfGZnEUa11W5fL45Nnnv16dHjXrBXfr1kOmxKO7s9UYq3KJXOqgEsZga9817Owkj6RAaEvhjZJ6JEqmokGbutAtubUhBjQGyg4pSYmU0vFofD1Nt6sSOhdsa11j8ywVWp7OFyrX6SBtLNu6aJYLU62ljLTU3nTAHoInAmJynUUMoDePfQ6IgqRQURRLpYDIOfdf/smf3L51czoZz7Yn4/HQOWtMa7puOBwgiKZp88FQCNlbL0kgCQy9uqCHmUAAZlJL6CIAACAASURBVAi9CpeU1lkae181LXdtIyUKTSE4QZDG0c7u9LXX9m7fuU6E3jdJKq/tTW/e3LFd17RNCJANIqm5NeuL5bIqGmPcP/mv/sEf/tG7+/uHZ2fnz5+/7D4qv/e99955593ZbLIuiuV6de/evb5fr5SUSihFne3Oz8+aZrl3bS9R08Vpc3FSrFYr5tDUzXichuC7zqRpYo2zpvOOu6513jGjMW1dN3XdlGVFKNqmQcQo2nr+8mUUSSIZxykijafjxXJtHP/RH/0hA/3oxz/5/PNPm7oq64QESSmapm6aumliKeV8vmi67q233hqNhnEcwxO2zkgppYgkSWt98EGSBO49QMl4NCEUxbruA0vkwelJT26KdYRIRVHkw8H2bLqcz9n74EOcSSWld0y9dZOEt8H6YHttDqJUktEDOGfqKIkGA82B25attSE4YNApChGQvEZC4S23pJFASiWQhLOurps0TUHLs9VSVMjo6qZ0zhKJKNJJHAcfkKCqqqqse0FC07QhsNaaSAwGwzR1ZV0rrUfj8Xg60Unk2OiYklSnedoZV9VdsS6Pjw6QEIgYcDicVFW9XK/quhVCLFeleHl0/fqtvWvXbt++1zZuOT8wDRvjwIOpbA31CsndtLNrszcfPGrL7uzoYrEus3wwHI4UxRyED9jW6Ey3XlhnO2ubrquMrVQEe3vb29uz4WDUdsXjpxdFURfLVZpG9+7ffevtt9I0Pjg8ePL48cHhflVXbV23TcvoSQKKUDVrRNKJAMA4TibjyZtvPZxNtmaTaVXWR0fHMlIMTEI0dYNCaK0vTs6Cc+hRkiJF0EejMHPfUQMwbRsn8SBNwBrbGQ6uc8Y6EUexUEITWe98YCSJJBnQ+YDIiCJOcmMDs1UqVjoWUnnvnQ8AQFJ4z73fPTAHZEAE0ZNFwXPoAcY9nSbApUvta65l3kBdPLOPk0hpct5a16koitNIaXH05PDP/88/T7P0O9/9TmDfdg1DGI2HKlJVXXVdy+ylEoAQKLAIQYFDcNZ6CigQgIlBAJGQDsgGNIAtoPMOnY2SSN68dnhxPn98TIhVVZmuu3Xjxo0b17f3tlemrK1z4KwzGKJRmo7SXMuoXDWmCa0JgZVIh9vT68mth8nWwJhqNpgN6zXYti0WplyHtiEOEgFRROOlSE9HF6vFxXo+XyVxUtfms4snXdtY0wV259fnq3m5NZ6dnJx/9MtfFqv1vXt3vvnuty4W67KsW+uzfAhCXizXL794Rs7funFzEOlnWpwfHxHC9mz04uUz6ZtJTFgv7Pwk9Rjp1AtZOds5ZwAyiSCljpRQsl3Z/bNTRhjmKUqA4IANBdToMyX3plsZym7n+tZwGssoTzUJCGhIcbDGshXkkJiBjemIcDhMk0Rqid6HfuRmrQUgpXWcRTJJvYqsUD6AddajxEgoIlASAJBFnCj0DAFipUBD24Fn0nEUSAIRiNB1TRBeJ6lmxrqar0u3cYxrBCR2AYIAIVHYrjNK9Xmy/jJNqA9b7K+9TRLiZR/3tw5GvuLj70nBlzp4+sqG78r3/1urnd+gAnAQvR5lU6sgAzAjMPdhiIiEQM47gpDnaTvK5+e6LNdNXeZZYl0IrfPOe+7LYImoeta3VJEQyvmAfUCHEBzA2Q449CBeIsTNtwHMuFyWgenO3fuD4aCq5s5XaSJ1JHt5lfd+UyT0PGgAQFA9EldQH0J/OZ7oSy7u3UrIKJCUVID0SpS72tQJiErJPgoWsa8e+p0abMKhL7uhiMiMfTFEl+Dn3yhXLocq2PtbmenLWrAXkm3AX0jUG2SB8BUeAW5c9P3ed3MQX5IPeicRbtDJjJugnEvfPQAxS2AEJCkDs4oHUkoVRf3biFFutjl0hU/soQFpyqOR984DsyAkIa6uLqU1ETlnScZpPorjuA8WVJHqE1d7DBlKEV2m37z99rsooqJq0zQu1gtnW4AgBFrrCEnrqG84Uo+eg403vK9CEVBJycyCBIfQ96O9D6ARibz1gCSVUiKUANbavevXfOh8cIAEAH1J0j/VfQieORA6D84F5y0BSlLMX518fsWs0v94lYn06rCll2ZdXn0khUJCDtxr1LEf50Fg3vDQroLq+8i/KzeX9wGApaA01rEUErxvqmA8MQBJRuUCtl40jgwju1Cbcr5eSIFaCi1F4GCNa5o20kme52XVMoNUUeAAECQhCZCCpSRnO2ta64yUSqrIOnaOfRBCCRKxVHEUZZFUrWuEI4GYUqQcQmWTKFOkCSWzsJ4ESGYUKDBNWcUeBVDfewlJrAWqDoCYlGBBHoIXiIlUAAbYCXKpVim51eHz+uQoaTtelcEl0hGBsqCWlrGzkuHm9m5d1sv5arK9J6M4WBslqWezatcKybvATRfLWLKoVovBVGd5XK2NPVu1x/MMWBIXpjBdF6UynU45MAIXRW2NcG0AY4Sx2vOYEknQ9kllbTsvj6M4jnJZNvPWBstS5kN2VLehLOoo39rau33r4Xvj7ZvHF20cKyUiTXaUyDiW5aJTSEMpBQfOBhJl03nHQCSZBJMEHW3cSR2CZ+UZUQoh+0aGRyZkH6z1HQW4+/qdm9d30ygC7HNgrRAjJXVfA+dZCAxVXUdxgsRIjOgBPSAjYQBjXSAKhMHbDklBEBzY2+AtY5C9FdxZMRnu7uxMdq5Nbt+4MUjGdVPGOn14//5wMHDOWmf7mIcQ2BhjOnOxODGdjXQ6HI93drduvnbTdXzw8iTPp4PhZGf75nvffu9ivnjy5ItEjR9/8uyHP/zhzs5se2drZ2dWNeXF/Hz/xVkkZruz2WS6/fp9NRpvHx8dtaZjCAzcdaauaq0UAiAIQil6da7QzrF11ljHgHVrPFDTmRf7B3ESZ1nezYvF8mK5apzzo8l4vryo2/Z8fiwj0AnV3dqFDoilEFKh0mo8Hiot265Vitq2LMpqOh2EYC/O17dv3x7keVVXVVE0VQsBldJaa2Q5yAdJEiutEIVclRUAE2CipJIK6kpplSRxkkRJrGMt0lhHSnPoqScYAhhv/VU8AKIQBMieoa5rEjgaZnmeh+AHg9gYB8wyUm1r2rZzjhkCIycD3S8KRIKJ2QBFEgStqxLQE3rrjNYqTdM0ifv2f5omxpimaZkhjkErFQIbY/sOXAgbS2XdtTqJJtPJ1vaoapZFuTy/OFMqUkplebIuVtXnzWxnNx8OtI6tZ2Ndnz9ojNvfP3jwcLF3bW97tnM0OCE8VSL20KHvkjjJdZbpQbXslmIVp0kepVvjcSQ7BnLWEGpE4kCrRRkCC6LgrXOts02UYBolwyyThGWxfvJkv6xaADkeDm7evvnd731Xa71czc8uTozvdKSN66wVCcXjyThN0ziKQ+DLsbXWWidJmiY5oThdnF+cL87PL2SssywbDUfHJ6fgOZK6Liv2IVaxEhIAjNLBe29N2zREpKTw3gmAQZwsV0vTNUKg7SmUUigZRYKapgNEQYJI9LNvJYWUOooSZvSedRQpFUmhLBvsNxpIDKFvr3NP4LjcVjCCDwHQ97wTQb8BYkLcsHEuQyQ9A3IIgJymSZpFUaylEiQQMCzXi+Pjw4PDl3/0h//w3r378/lyMMzvP7h/4+b1NI2tMy7YDRAVvJCYDlNAEQJYDkECSESPhCiJQChm6pi9UE3wK2sFwShPo62xC11j6kRq8K6ryo8+/EVdluPJsDM1YBhNRlJQU9fNoijLRsfpteu3R+PpcDLJR6PdWzenr9/14925FOvGZ9t3UgK0ZuQsdq0rK3RGso8V1eVq77XFeDBsqmr/xcuf/PDHz548besaOGghB9mgWBWf/vpT29myKqt1UxXVzVvRo4f3i7p2HFSkT8/my1U1GI62Z7uz6RZ7ZoAoipq2RuDBMFcSYwHB2dXR/suPf1F0QeaTbLY7u/lai2LZdRyABUopPLCDAEKslkslKR+m5bJrg9kaT774/NkvP/jVxclib+fGt99+NzhDFIjQ+85zJzR47x13QCAFAWFnrVRyZ3uWxpqDrauaENI4FiScZ+e9lMIGro0N6xIFMYCUxCF4a1zbsXEUQiJ0JBTBBja6KjoQQidRIMcEgbhuKx9cFCn2rlqvT84uylXhO5tGea9U8eglSSVUCMF7KyRdmYlfLVd6r8VV4fFbc+i/Pn559W2/J5jl73TwXxnqN66JDZrqq9b7/olLBE1bnZwezefnezdu5llysVhZa5SOEHo5kwQUDIKEEqLX/PDGnIDIxM5674FY9GUQbp7hsk9DIqEm0+3haMRsAU2/GP8usvOGx4UIr3gD+oDw38iSYerBzL9RYfxnKed6CO/veT9eYZzDJlHvFW4YbD7ZxpVyWWhcQr42VdaXp+M3WAh4RT24ok73Dj2+OldAl4DlfrqUDaLLCQyQICHkbwzUNh+vPxQkQtJ9HAowgFDRq5wrpaRQl19n36i/rDM2YJJXBH87u3ue8fnzF4PBoCjW1hpgT8iCoH9OX8WbbH5b6HWuEHwgQiKxuarDl9UYICEJKftZFWqtAKEzndJESKbzKMWVOwoDBYbOeuMDIHq23gfvvEBEKXra+Vee/7+VAP5b78GrW7WHRvQOnMuRHgL4S9dKX6tcaY/5Sld2RQkjQi2FJMbggjPBBw4MklBoQSrORjMVb+/tdV3TNUVdLfNEJlpgcG1bGemnw5yBAnc7sxRR+EuauCRCtAiWMDALDsoH1FGi46QoWusJKJEiYVDeBu+cCWham8pYKTlI0lzFEQvlSTkiKQMKRIUy9qgYpZCxAzIuBCYAIGQKnjl0bVkXFQYYxOl4kGdplgnJ4H1A6zstkzyJgmkXx6fHj5/6Zf36ndv3H95PtkY6mB2PFKma1NGqaJYrYX0cp3mWNkVhTNe6trWWSZMPXWWiQZqo2IsWLbiq48Zw02HTCGlitCFia2pCEjpRcaedS4GldijccJS2tW3Kji07y75D17ILjIKTKAJJZbUqnLcU51rIyXRI6cX+HNNxtnc337mtB7PF2SKN8kjFIdRSBq3czixvva+Xi5aBhBxmI5LGeAZSpCqWLQM4DgwBhNywo3v9J3IPiQcOPljvLbMkAT2pxRrfdZYQg2dnbD9VQ9R9dc+bxwMzegYHAEgCIHCwQkAfhKtlpCWxd8E7CCxJYQDTuPWqvjbbfvTgHcAuOFrNS6FwMpoO87yqq8V8uRGJIi7mq/4C1lpkaTIeThFFgCCk2JrsTCfXhc4PD07n5/VHHzw+Pb14/uylc+7zzz97/6fvP3r08Pbtm4trbRSrojQHL5anRz/T6rO6DsAKGFEIRmw7gwhKKkmidV3/8AoevWNnzc7O9e9/7/tlXR2fHKfZoPnk0wBMWq3Lel3Wg86vi3a9buaLIkszHacf/eqjxXz5+aePSUI2SpIktjaqm2a9KiaT6c1bNwA4yRIEyPKsbZqqCYAOMSiB/dofrPPWdZ05tef96PX8dB7HiZTSezcaj6UQkoRwxiIJraNBPjSdPTs758BxrAd5kiZxpCJgZEbvgjEO0AZgIEAmQPQhhI0uBLrOdZ0bT3SWpcPRqK7qpqlbY/olU2nu1cJSKABiZil1Z4yxLWPw7IQg54z1jgQlcTIcDLM0RwRnXaSjLM2yLDPGVFWNadYn82itnLWt6RDBOrtcL5WSW7PpozfuP3768eLT5YtnJ1KrJEuEUMCoNUdRnGc5STEejZqmdK4F4LZt2rZdr1ZNXSaRFkJ4D+kgVijB4iSfTsfTrcmUHbQVZ1kUR0mWJc4HFxxw57y3VnQtNFXHHrVSDEFFajqdxqmME9E07uz8YLlYXpwVu3t7j9588/btWzdu3tzamn788a9PTo6Aw2w6zdL05ATzNOlzIQeDwWA4DIEjHaVZBkx9J7gsquVquVysiqJubYdESmsV6R7WJ4XoIb1SyNFwFGnddZ0zpmsaYLDWcPAAKtaxFKrPyQDkXpqtpZRSIZATgRAABAEFYESKoziJkyiK+o4vIQpEQcRCOKR+4e2XkwABQ4Beo3yJG+0RGsDMEJA3ovxNrApucju+JP0jgg/AQUqhlIqiqE9UYOfm8zkgfO8Pvved73z7+vVbh4dHiMJZd+3arlLKmE4r5b3rusZai0RZnhvvzf/H25v+SJKed2LPe8edZ91VfR/TnHs4HFI8RErkSrveXa3hv8EwDPj6ewTYH7wwDOyBNSDY2iWopSRKHNKcITkzPVffR3VVVlbeGfd7+kNUZdd09wwpGXYiP1RlVWZFRbwR8fye53coA5o4Yhw2p5UgAnfiNtkkhxeqAs6QJypng25nJ/AjLgJC6sX8L/+P//PRgwdbm+t+PwhCgRmOg3A2nPzt3/18Ml+cu3zl7Xe+GbU6hAkRhWGnFXbbJSBQ1vHAUaadMUqF2ONCYMWty8DWfugFodfrdy7s7YGxR4eHn3/6caVyEfDdza3tjc1Opz2dThbzJSX0+vWXvvbyq5/d+iyIwzwvW+22NPrw6PB4NJISzp2/ttbfEB4/OtxHzm1sbU+n48VsOhpPGeOtdgvl1WI+//zjT+7uDzT21vYufP+f/YtofSMUvnRlqUydF57nxXF87erVd48Gjx7ef3BvGxtDATpJ+MlyfvM37w8PJtX1V65fuhoEHsKmrvK6rrRWHsUWO+OMbTLNEJbKOAdcCIyZ0TbPCoIpoxwjmuV5mRc6Sx24ssypoIgShMEYY5RUdW1qBdoQiwRigjDOuDWgjZFKa7AOI8yppWCRrVSttWqiCHRVL6cLp41HecACJLzGBBchTAjhjDd2WMY+YyLkvsh6d2fnHs8bbT/z7TNmEs9wyVZUlq+igQGcDissALLupOJsboinMwrnwGGMCYYsW+R5JmVtnXFglJZFkVeV9oNOM405aW67L2hAz8ZQnm6e+6LkAyFEhPA8z+dCOEcBWUItQraBK1/wKzvDgtPanCk6T8cFblWIN68QjMhXw5UGCfweDDrUKOMdfNleRa6BNch9MYQDvjiPAYRf9NkrAHb2P20a/KvnF0c6zwx5zmKMU7zpTv4eIvD8hzuHzi6ts5uF3LMb3bxMMF5tBkbPcAqbLzzPv3DhvJTy6GjYGOI1FBEA0swzmtSRxjVh5QxmrQVA1j5dIQhjQghjzDmntWKoMUiwwBFgZJyt8xxjwzg3QE4iKBxCGDmNtNGyVhacAw3IIIQdgNYG7CrjBa+ChhuqXvPFM5r4FxqOr/IuV5yxVXTSygHsmS9OIcpJb4IQgjB2yFlnHFjGmHLGKtVgN0KI7/utTmttrX/w5MF0VGGDE58EAtlae85iQdb6XSXNIs09nyFEjXbGIACMCeYUE0yclY3AqqoNYYYwLVEhRJC0w7pGeWVkUSmJHeXGKgsGCMMUMUGF4GCsVQYTixGlQCmmDjBoZKWx0iBlWQMcLaBaGWN1USzHo7qs5oiqtTXTaqvA9wNmoT4YDwhxdH0Nx/2lYR/eO3gyKXXQe/OH15ONboRMIWIvEBjZwZPHk6MhVdrWVdht+0k8mo5LVXLGKecOsLUmp5UhBsVQocpZ67VZ2OU0hHQxJq5odXieOkYlxjXjOoiQ5/tgEaGuv94tcjlGcw1WKVVJqZ0jQgStJAcrjaX99XqWTUttqL+xsbu+cV62J4S3o61zNfcJYX6nR/0AAFteZbrUtRaRyObL4/FMY4pFQMPIOSCEIsoxpYCwtUhb5xxwyghyGDnnmgyqpgQ5eZ7AWgtaWQXWGkyJd1JtZnkYhQC4qmvOGUKsMZZu6h13Eo7VVKMNx5ASTBjFCNm6yrWqwBmKkaorZQpZqWYLpSyXy0wb2e93osijwp/N5ot5CnAS11tXNSFGCN7tdoXwAh4oY5UGrUBqpQ32/RAcnkxmD+8fpmkxn6d3796bz2dR2L5y+aVLly4wTihDBNM46ty5c+/g4LguUX9ta3t7iwseRtFyuaxraZQNfB+dym4AY0DYOru3d+7b3/7O/sETPwiNg/uPHhdViQnN86IsqywvAbAfhFLWUqnJZIyQK/KiKHPKMWGBEDyKfOHxPCt7vX6/37t9+3ZVl4xRQI4xlsTRo4ePqjIXHE/GI0o55wIhhBFOFxnn3A98x918Ps/znGDKGKUe9wihtcPIEWeRoCJPizIrrTYYkThOfM/njCNEjHFVJU0ljbMWABNy4hbacJQdooxZB5PpUltIWnEUhllRLRZplqZ+4MdxHIShA9fYtjTBlJyJNE2zdKF1ZQwWnIMj2jqCMaOe4D6j3GhtlPV8L46JtW65XOZFsUxTB457PIx7hBEgCKyz4JbZMgj8vMzny8VstkiXuaxdXddFpTBCnud3OoHn+UEQCl9sb79zNDx4771fpNk8y8uq0kpphEwQMIKdkqUxgnPRabV8EmMXyIpWRRlHycs3Xp3Px5/fSmfzxfpmZ229NZ0sZG39QPieq/O6LJZhK+n0Oztb29YZaxWA5cJ5nvWY2tncfuvN15I4EZ6oigI753EhOEuXS2dMv9tpHNXu3b83nUyTOPGDIAwiWanxaOrA9ft9xnjoB74IOJ2qWs7qerlcGmOyLAv8oDHAkVJqrbudjhCirqqTJl+DFQl11iBMmjMHI2qswg2hF1EMyDmEAa9IKY30hWHCKSXNLQnAGWtNo89xVitZVdZZi8DhxpfFPSNfXnHNESBCyKrBdoJPjGlSw1bvMtY6Y1euDEVRcoOFIJ7wz5+7sLG+ubGx6fshZ97W5h7GpNVqN+JIzxMIIaVlkxEplXSEIIwBsGsqQueaIc8Jl2MlvAZEMSEIWW0EZcxHyNh2Ow66yYXz50dHw48//PAP/8kftsLk6HioaXB8PPrJT//65a+9+sff/NblK1cqqWbL1CIEHtGgVW18T6y12wyMLYu8qhAh2IGpa5C1s1WZF0HIkoTn5QRZ5EVk7+JWUV4PPO9r11+6fOFSp905ODiczRYvv/zq2sYG9UTYai3S5WiyyKWdTKfv/+bXV67duHL1ShC2B0fHw+Oh1uVrL994+ca1/f39x08OFrO5H4Rxdw1ENV3mDwfzm5/fy2obrz2qaPj6N791/vp1BMroulZSMK8VJdvd/vDxwzufffL3f/M3keBr7TZVerD/uEiXSRQxSibjY7a54QkKjWGctQatTJzAWqeN0drkeT2dZRYopQFGmTXWWm21tUo6KY2qJ1U2Gz5hggJB1pmiKKzRFBGf+z4TnPBFqa00TUO5MQIq6jItc+oxR0Ah22SJKq0Z5RiBLCSjjPmx1kpi7JyrZKW0coAoE5x7jcHp88yu56vkF+ax/D6Cq3+QkfGqHQ6n4YgWzipY0Mrj2ILV2oDWSqkgCHZ3dz/9/PZymSmlGKNMIakkJgyTxvrEnuXYnE3Pe0a08wW6v7ONLRIhBAA5MNAESYB7tuqHVVQfrCYG6PmS/fSNDtDvod55wQ78R4xhntcOYXTGt/w5w7ivHqM11lHoFFWiL3/LlxleP11jqxL8Gc+rs9dJ96WL8CQK8/kwH/ziuYQQYnt7+/DwcLlcNpwsrTWlvCExnoIyh+ApI6uZOQCgUw5d01jEGCGpFNLaEeJ7gTFGKukEx5gQQrOsJsQKT1jAzUVbWSM1No40BVBj6WYbcr8FY03TwFrtHEppI4tfIY3VEv2yk2t141iJUhrS12rguWo6NBBo5de8Yp2RkwcGhBzGQAgVAtnaImXBOauNqqsq5xy1Y//+cnr85EE+Hy6pCwUEDAJOGcXTh2NKiEd4MTtU2jlHpUTagHMujngUMCGAcudcnR8PHUJEiGxZBUkv6CYWLDbWOYOJoJxaB8CNwqpydWll7ZSPvSbXxyljpXa1xsgibLGyQjlPOceQstaB9rQzxhXS2KyoFsvSOpUuJ54fBiHjUOny8fjxaJ7OL+mUtdnu1faN+drmdu/1bwSXX6lBaV2u7VwMOaZWBlrDeDyePL790W9off387m5IMMOC+D7yeI1txVSqlnOtqLM+QMLpdj/eRFtLufvo1kTmmaXAfIYBijLjjIRh4BzKsrK2UiShE4JJSTC1ZWlshUjoKM0pHae5pnTz0kXqLeRoMTS819rcevnr4XmjNAHk1YSBtcwXEjnltOGoAidVZWWZVrV0YKwjTbZTgx1Oe6PNNJUizBhDyGKn4RSjoFWFfoo9EFCMuLMnkN5oRJAIfMKosNZhsEo6aywJCEDzbAzfmrRpghHBiGFMMaZS1vYkjKq0Thottaks1EkrkKp6+PDu+noXWXNwcJznizAOOKdlWVjbpLth55CUBmPjHDigs9liNpt1u2tx2BEiPD4+3n80/PX7Hy7mhawdwlwI0em08zxP0yxJYs5Fp9tZX+8uljNC3De+8Q0AXFdGVuz8+fMXLl1YzuZKasYExcQZU5SFJzwqGMKYAAIgjOBaqePj48HR0fD4eDKdWQfGwny+WC5TpRRlLI5jjPB0KmUt67ryfBEE/sUr5+bzuTE6y7I4DoVg6xstY+V0OnPOTSaTxXze7XV7vV4rafX7favheDBSUnmeS5KWlEhJbbTubGxeuHi+2+1OJtNHjx4tF+l0OqXIIacNx0xVWlcaI6SlMlpjhAI/6LR7YG1z7bJWaaOlUdpawEApb+5lWmuw2AEzzoFBGOOyVFItxsdzKStjDaOCMU94fq/fa5ysGnmfMYZzTin0++3FfFHkZSZLax1YJGuEUUEJ51QorebzZWQM5yyOY0qxH4iyLDHBhBHjTFGWVV3HcQTO5WU+GB2N5sfv//ZX1ihnTbsjMOHWoeUyS5dZVapWu80FW1+//O3vvnMweHTn7k3j8lohKKEsl4vFECHEeb2+RgmRYCxCNC+n08moSKta51fn5159/aJWBRew1ovW19qdbkvWcvvahWsvvba/P3j88GD/8eFrr722tbWFMZ5OR1VdJFGgtUqzLE6Cdj9x1oJzRqmqlMPh0f6T/SxL4zDs9Xu7e5dlXY9HE0/4BJM4jI11WZovZunhYOCccmeoFAAAIABJREFUk6XU2kiplDJ1JaVUjBLf9z3hYYS01nVZpemy0f8lUVwV5dHhQElptdFGU0wwJlpLra2zSGsLgKwBBBg74qwz1hjbhBk3FAgDFpBzdV0VeV7mOaW0cWWxWjprCAJw1ihlwGpnDRiE0dOLAUYYnnJFTvoQmDiw1ljrXGNkZI1Z0bWbfp5B2CptrZNS11KFTDR2HEmSJEnSuJEqpYIgDEOKEC7Lqq6l1ooQTCn2/YAQqpRKl5mIIkwonGjuHTgwJ2mG1gA2YBu6RYu3tFKyrltJVJRFUVqCcJHVFpO3337n3b/72d/+9K+++913esHuxE4+/M3New8ebe7tvfP97339nXcOjgY0CXa21ipZg3OEEF2WFByqyyrPbJEzpUJKEyEQJUnY9z0YjO6X1Xw0raw2jNBABH/w7bf/8Hvf2t3e/u2vP7j78G6/29/bPX/9xo0n+wfzrAjjZDJZHo/Hx5OJBdDGMhZtbpzb3j6flbUBlBbV7VufdDqtV157udI2r1RWSwVUKTddZOPpYDwvFlkd9TaZn9y8+ZlIusn6Fvb8dhJiwaq6KNMMMP7W19989cr5h3c+++D99z/+1S/f96MqqxLf/9qNNzY395IorMoCLPV9wSl14KqqwsZgTJAFrW1VKwvIAtYGUepxL+DCc8Y6rS3S2PciTilPCAFCHaWYCkoJKcvCORDcI0AZZhR7slRWu8DzCLacQdKKyrqYZQs/9IFi6bQBV0ud5wWhwlo3n6YYUcH9VtQyxhRFqY1uJFgAxAHRWjaxuw0NZgUnmvKlQcVnyWDPPJ7HIWcBye80EHvexupsGXYaWX0CV+CLDeZGxYEwavy4hOdpDcaAECKOE+3KvCw9H59m3tkm4e5sv+CZOItn0mYaL5oTI+CG5f80QRF92UDki5OLs/DgC69Ye0KI+n0Qy+/EKl8R0Pn0KDQUplN4gE7HXO6013722D0ffP7UOw7jp6OiM2Ol58lLXwFjVqOtLyyhf6Bd3BfmPyvQ8uUf1FTwUsosSxFyzX0BocZi1RFCAZBzFgg6m9joTiN+ToZihBBKADmtJCEUEcoYs86WdVUxa62llFvrjFVSS8Q81+QO60ahRgkhQlBAIDVIrZsILDBPt3vl1nU2//Hs619m6rXiDDcAe6Web/5r59zK+OE0Q+bpEGm1c04f1CKknNNgjbMOwPcF4b4DtFhYjl3LZ04V2WQwOniw3vbibhAwDoVMyyxdzLEDSrmz4BDHxAMI68pMZtMZhyTma72o3fYJcXo+cAjhMBAGhBVYLpByyDgCwGhIudDWGKRq50onK6Q1AURJc0V1ziLtmMMcMYqYtQBpnpc6qxRQ5oexZV5RlocPH9369NOyqjY2NsL1PgWhyuzmbz8eHB+sXdplQWCBRlFn85U3Whevv3zjxu7WVh0Go4NHrk63OpFejmyVXuy2wws7t9Phf/r3/9ut8+f+yY9+eOHSFY/SweHj/u4WD73CSeYhAGalkkU+S03s0dba+lvf/HYniQ4f3B4fPvSDTWeK4WS6u91rddrS6NotKqU19ytV5YADT2CMhdGU80KbwTK3IjY8uHNcVDhy7dZgUmzbiHXPtxNc5DJN69pgbTQCFQjhc+ZHEcWgVD0cHhtgcbcrDTQTFautdtB4uTtjMSDOmIcINhYZvOJ0kCaG3jkADA7AuMYmBjnKiK9VVZUlOCmEEDxcLpcAKAhjzhnG1DmHwKAVXHHYOdI8wTWpr07rChEbRsSCq9I6KxZByNtJzBjk+eKzz8fKXDRW7u8/2Nvb7va6vi9arVYraVtni7wYDsfTyZwy7Adeni8eP3505+7d737nB1cvXw8D+ev3b/7mt5/c+vTu2tpOp71+eHDge1EctzqdJMvT/f3Df/fv/u1w+N3/8X/67y5ePIewK8sCEI7i9sbGXlmqyXimjC6LajZdrq914yighDTdbWttXlR5Xhmj3/3FL5fpYnNrK8uzZbZsd1uiElrrxubXOdcYfOdp4ZBN2lGSJEkcC090Oi1rLQJQWiol47g1PBoSgv/sz/7s1uefv/fee5hgzngQBK+++uqwd/x+/hujnef5rVaSZZlzTnje9ZeuvvTSDYRQUZR5nmdZau2SqlrJug78oCorJSVjrNE5OmOSqNXpdGezWVXVzkFdybKqaqUAA6OcC9H04bTWVSXrWgouGGecUTih9lhAFAAqqSu5WKZpmmbr62vrG2thEBR5MRoPwzAUQly/di1bLo6Ho/v3nzgDCIHRWpZ1LWroAMW0Mel3AEJw4fHYxrWqt7a3ojh68OD+kyeDOs0iZJVSy2WOKYpEEARhXVWeEOd29/KyHo9nZSERsozzwdFgND3+4MP3D4/uA9RZNqHUhAHNczsYPAR3TCgNvPCNN69PxpPpaDnPF02kmbRgHRpPj372s7/Y2F77kz/9Thglw+HkaDjdWD+3vrbn8VaR7WdZbQFduXZlY3Pt408+yOoR53DuylaapnhcJPHuxfPXLl++ODoafvzZxx989IFgPImjy5cudtrtVquVtFqz6SzwyyuXrnQ6nbXe+ng6LfJSVnUUxsa40A/v3LkzGAxkrZrA4zAMFatyqao05UKoJEYIhGC+7ztn8zyfz+dGG9TIRBlwfnKmOQcEc4qddgYhhIEYBdYqY5w10ECNpjuKAIo8Xy7mWboIgpMBDoAlGHHOlOQVowScVbKS6rR/hRvXzwaznG3oGqMbEtrTcQrGq6qx+R1PeMBgsZgR4qIo6HR6jLk0mzfRAVJK3/c59wCwUkorA6dMmDwvPY+Fkc+Z4JSvKGe4EbkiBBgcIHfayG5qCUpw4HsEo6oolkURxmEcBPPJlHNIEr9/8fztz9aqUupSFbNs+Gjwdz/7ORL8v/nv/wcaeIfp1IRiUeTV4cgPgk6UxKG3yObpYpGWJVUyonSjncjF/O5oNHj8MAz45lZr72K/0wnz0hwfTWeTabbIrl65ShH88pe/eLJ/MJ8txuNpu9vfO3/BHR4fj6flwZHvh1HcDVtrYRQRRpUyvf5mVZvh8WSRZpSz1954gwjvV7/+YDie5pXMK4UZTNP8g48/94MOwh5YmWVVMTh2B6PzF68RxBkVldSz+YIxHHk89rmp8sRjr16/GlPY7iSP7j+aPnicjdP+O9/tt1t1JedZGoZet73bsESKvPAZYZwjDcbVShvKvU5vbWfvghfExqAil56gjDFMMMjCOdXyvPW1TrcTGV1rU2utlg4wxkkSAjBKPF/EZWmssr7vy3Ku6jSkNagyN0uqamcRsRoAiDbEGLCKILHeaWEiMGYEE220skY7o51r5CmAsDaOEnTWA3eFW866uP6DGvzP180vNGn9ypmMW1X/jRsGoJP49BM5ggMA4EKEAqepHA6HH37wAWcQx/5isXAOMcoAauesNU9T8E43AyH0NKHVneaiPD/TaMQMBGNrXWM6AIgAOuUqreDHWb3NWaPlpzsHwRfLawAL4P5fjk2+wo3t+R89e1y+CDZWb1/th+fhylMQeVrvvjgG5Nl98qVTtWeB1j/EOM6d1V68aNU9/+ea7mZZllobIURzuTZGNzyW0985sXQ3xjRAt5mzrQhUzcdSQj3OuRCB5wtP2KoqqoK7upaSUuoJz1gwxlGGAIgFdHItZwwZjCwYq52z1iijVaO4cQ7cqYfy2UXYYIzV6fO8295ZJPNlIHPVcTj7mVpr9ALzN4wJpZwDGGVMXtdZVVdSBwkVgjsHBCxBxmNOYMVdxUz+3bffunFp59bHv+bASCv6dPyAAHTCTl1J4cXtbn+2tAeL2ezJ/XQ5JkhubbZ3d7rdTgR14XmeMBYB8p0vXFY54AAUA0BlDKlUbYjDlEtsiM+8OGzOewSYYuYzkXhBEESU+5U2s+F0OJndf/hIA+6urf/xD38EmLg0v7a3NxqPPr/50bk/+dHORv/4+PjipfNfe+PG62+/9em9Ozdv3/7md7730hvX++vrs9nsOMuO5+NL/Y6Q/OCzj1pQQTr6y1//fUyh3wq+/fI5o9VH7/74wc1fdnpra5vbEtXJxsaNzY3pcjGdLepKbfbWNnprxIEqC+nQxvbra70rWFejwf7je7cfPPrt+taOiHcZMigoam3Aby+Ww6Nc+RrtrPdefuXlwdFwmhasL/76vdu3Dg6SnY31C1fX967uvbZHePi3v/jcY0Gv3d1c3+IYV3k6PDw4t70VtnwAZ43UxgBhnPrcD600FhFEqLMaNIADZxxoh8BxTDghzkq7mqhihCnBBCOjT9RlFpBFnggscnWp7t19dHR09M1vvtPZ6AWBX1WqlqpRS1HKrLUYK4wpQhScPSWGPfWPADCEOoS1dUrKTJsiDJlUWVWr7//RD/f37//d3/8NobbXb+/u7nQ67SiMwjDsdnrG2Fu3biulPM+/du0lADebjX/yVz8pquzylctrG2tU8Hma5lUpPO/qS9edJVmRTRezG1vbr7762qMn+4igqOVxwYCCsrrd67WTuKjyHwXR9ZdeufX5/d/+9qNPP/1cCI95+NqNC/1e31k7Gg5ff/O1brc7mUyKLF8ul4eDgQM9nc3+4LvfSfN8PJtaBJQxpZQfBJQQzxNS1mWZr292mzCpPM3SxbKuK8rI3t7um2+99eTJ/nB4NBqNXn/9ta9//a3dnZ1LFy/+0R/90WAw6PW6W1tbP/3pT29/dmc+n/t+wHjieZzSdhiG1oLS6sGDB/P5/MmTg+VyGcWR53k0FL4sKmeslrIuK1lJzgVjTJayKKrmWZaltVZqo40BjCihjHHuiZNrgbVxq82ZCKIYAFRVGmspo3EcSVll6XI8HksptVZPHh9OxtPh8fHm+rpzdrFYGKXCKIzCQAgaJ2G7E5SF0gowYoxyQkkQhVxwJpix2jW39GZ+p0FbpUyNCISxABI6ZBQoxPHu+Z1Lly/s7e1NR5PxcDwcHJVVLZVpdxIA5PnelatXzl3Y2dxZTxK/lst2j3R7EeekrnJCoa6KBw8eMEo9L4gidPnSusfZ8dGhlpXvMT/0CUXKVDduxDt7W5WyFttptpiM8g9uPpC/JlIBxd7euXVC3WQy/PzzjyfTIeMYkNJKVaVc7+ze/Oij//R//Xi5XNR1DQg2NzcAnKrr6WRyPBzOZrMszbMsn05nYRh1u31rHUaEECqVIpipwChpOPOiMCnLUmvte14zdg+TOIriTqeTpXmzenzm+Z4fBIGzDjlUVRUmpEmkEkJ4niiKEkA1LeYGwBjjrGnUn5ie9OEcxphz7HnC80QYBozxZo7RuMWt2OQIAaW0Md95sTy3+cKe0JSZESeNMQB0WupZY6VRBlmwTmvjLGssP6tKzWfLKA445wghzoXv+54Iq6rWysRxbK0pimqxmCmlyhKstZhQzwsI5ScSS0wxsc4BanIOKQaET7x1AIysGUIeZ8SadDJRWrfjJPQ9grHSumnR/S//878OfL/U9Tvf+96lr70kwUqrFYJZvqSUdjY2OknMjJNpNj0azJ4clONJ2/M2O60NTqeDw8PHjyaT0e7uOqDk3r07hLnAFztbO1cuXgULZV4uZgvApNff6LTXfT+czdN3f/Feq9XBVNRpdeXqee774+liNJ4Mj48Hg8EbX397Y2vr8GAwW8wYJ9/4xjtG148e3J8vF5WUiNC8khZga2vnh3/yL4SI//X/+r9nGuIwef0b33zjza+3wlAD0gAepqYqZ7PJMJtf2dsOBXlyPBQAW73e7OhoZ29brbmjo8Pj4biudNJui+0NLZXV2hn7rBoDI0IZICyNlVobjJU1Jq+Y0xRZq3Ini/lwVM32B8Tky1mWTrPlPMuLKE729i4rgwCEENF0mqfLwlnjMeNx53kwTyfH4yMgyBHkEDIOGaCARF4ZP+h87ZU3gqiDiQBCldbKqqecJEIx5YiY0xzLr2re/34iit9N9/r9P+eryGKnH++sVcoURV7XNQD0+/08z/7iL/7ie9//Ybe/k5Wjr1R0fCkYOK28UcMg4k0Q5AmnzMHKePYMIcydteJC5EQ17p6yv57Vi/z/HsL51YOaF9L2vmw+9o8/cr83Xe3/i4c7ceED3/coZYSQJh60mZlgjBoWVdM5OhvRCOipBfBqU5uJJG50JsY4bYpCSakQRp1+z5hKGgWYIIwIpRwxwMwhJI0pq1rqulalMTV5akTwpTv5rArlGX7dM2fTapbyTPzOMw/aGNadmv413bGnY5bGoJoSQjEA1sZWdV3XNQB2xsm6rArIFxOnCuwUttXx4FHPV/1WMD8+WM5GV89vWKXrokpaXlbkdz/7gHhrBFCvHXDkYXDdmIfM+Vh1eqHwPSp4Jo2BMp8dKccBBCe+4IAExgoBBgOmdqY0qtQSM0ExQoQANN3bKhARYeBjmmlnl3n6ZOAYb3sh5GWYxBtJ/NuPPnz85HGdLjpRcOOlq6+++rW8LowzrW4XU7q+vR1vrJeqvL//IAh9HlJESJkvyukoPR4c7N82s6OYWgqmzKcIKW2qIiuWy1GZzzjIx3c+BSL627teGBHuY6DWslyRqjKc+3G01W2d11W5GI+7W71ZKip3eDTjOIA4DrmXJDFlgvuha3VLgaEdd9ba3cnRxCpQGO2dO8f752q/p1C8f6TJYtbt+XHsv/erj65duPjy1bd8iifSFbOMbiGfsDRdzObTSsnO2kZtYJEVtQZEOUd8lXxystjsFy6K7rmr0enyQ4SwJIl1ZT5+fPu99359797db33rbaXkRx89GAyOrLNJq3Xx4kXP817UkHJnPtsBGEwAUwCQeTlfprNWO6QUhCCUwvWXrkQJ//nPf7a//2B9o/+1r90IgiBNU0JoEIQXL170vBABevDg4d27t+/cvXVwONjZ3bx44fLDh/u3Pn9IsABLr1+/vr117v33Pnj33fcGg8HW1i4AXLp0sa7L27dvx3HkrLt58+ann32cpvN79+7u7Z2Pwtb//avfTKeLnd3df/Vn/+rRw4f/9t/8m+zxQ854FIS3795t9GOddtsP/N5a/3g0/ujjm8pZ7om8LBBCYRhiQpRSSsqyLOu6aoAKpbTTab/00kvGmMVi8Y133r5+/drOzs6TJ/sffvjBj3/848ePH1FKKKXWmjRLpZSz2Ww+X3z/+z8Ig/iTm59ZC/P5vCzKxuzXWjg8PCyKQisbx/He3l6WZVVV0U67UxZlXdYEqMe9ulZOOwsWLGRpPrBH2hhjtHUOAFFCGecIY4SRtlor00xhjTWVLA8O950Dz/fDKCSKjGejpvfGhSjLsixy7nGl9dHgWDAWBL7neVLKclQMjzQh2ForhKgro7XEiNRKLtJ0sVxGUQDINrpSVUqHHGUkSsLRaHjv/mKxTAEc5tiBDSLeW2tRgdNs+eTJ40AEvV4brFFa52U9HB5lWT5fTkaT8fvvcy7Y+Uuty9c3b9y4XFSLyXyWp7PtrfULFzdeeeV8Esee581nqdEVwUawl53NlV6GiS98asFGScQ5Liu9fbF9+WX34Ud3j4/zuiZr3Qub6xe3Ni/Pp8X9+/vGglJ0sSx/+e5tcA5Zexsd6ForpXq97trOdquVLJbL0Wg0Ho0aCWBZlnle5kVR5KXVAI5QygimCAhCRHBqlAm8wCiT5ak1JvD97a0ta+xyudRK5Vk6IbiuCowgDDyEQaqqqkuCMEakibJWWgNCSBkHqxkgEIwQIGOM1cY5xCillDUe8xYMOBsEYRyHcRREQYAJqSqDwFqjwRFrlNUKMCIECybcGaGtsRYBYIRXLBSMMQGstTbGaq2klHVd41PisrXWWAsOpFLuNGDLGJcXBSANAIzxMAwopUbbqpLj0ZOyrBFg5xBjDAD7fqB0LWuplG6SYfBJ8N5JDAMQAIRPY9mbesoqJdNc7l660Ol0pmlKETLWUoRUVc2zfHh4dPvTT7LRuPvyK29/81uvvvl6hZwRFEX+cDlbVHmQRJxS68z4eNjlYiOM451d3OtHDq0lcewLjmy9mBxj0+1GrXbEOJsclbPFWCn55htvxDHOljlBWCvqe63AJ0qZ+Wx54dzFjfWtu3fvaw1JuyuCqNXutDprZanqttnZPeeHQZHnBKPr1y4HvvjFu3+PkQs8XhQ5IaTb7d699zAIk3/+z//l1ZdeEV7yX/+3LS/qJP3NoNVt9XrCoel47AjqthPHCQmEWGsLZAb7D//2Jz+ejY8Xk+nB/Uf/9E//5T/9L/7L//gf//qTj2+PxvM//MH3W0mUpYuiyK2xYRgiq7UyTlkLCBMmtU7zYr5YVLKOwyAM/TqTxkjGII4EtiabTvPppC5mZTpVdW61ihnrcD+hxc1bd58cTAoJVY0Q4Z1WOxBWME2xruplUS64R7kvhOeX0mhDHPjHh2Puzd58/etR6AMRFmFqGdbUgHE1SCW1Ns4hjCk68c2Gf0RZ/7zC/pnq82zK3u9TuT4NcHxRg/+kynIYLAIHSimrlFJ6fX09EN6du/emi/Tu3bvvfPO7nic4F88yhU4V8it6lLUWnSaQnFWUWWsxRs5hxhijrNkg15iMgT21vDrjFezcU19fdGIduzK5cs9K3FeY53eV+M+Fjr/gcYbP8zwf72TPrxLvvxIhrHTYz//R1Y9WBfRXLZgTqt6zJlfPswT/ofjkmSVhTw/q04HYl5DBmsMaBEGSJGEYGWO00QEXTS8BHG0OPmPUGPeM6cKp7fMXVykG54zWUlnHMVBPgC7LslymaRBgpfR8OW91+pQyBEhrU9W1AVdWqqqk0tKY2oEijCBMMMJAEBD0DFB8nnjZ8LhWu2JF1zx7rq1+eXW8zqKslayFUkoIWfm4aK0bAe3KdQIB5owLJhlVJ1tHUTuJ27EQjCRR5HssT+f7D++jasJczZFmyKbLeRj43bXWo4dPHjyaPHySB60ZDwNCqJ+IOAjOX9xiRCOoMdZG51IX0iBHDCDmSIAIpthnFCNGGWOIUg3EOFcpldeSNoI7SrUyVV3jNCVEAJAgiCIuEi8Iucf9YC1KbFktqnp6PLxx7crLr7ykrb589SIT2IIhDDmLsuWSU7q9vmEEr0BbU6taeZx1E6GPDtPjx7PhgY+ARWE6G2gfo1BYcLl2BZh2FOd1/uEH7wssBGb540fWYu2IRqK3vbe2c95LepYIA4R5occ9jweU+15Hd7aPclMMpy5K2pQyihFDaLOz2QljQayw9WI4no8m+VKiJBaEXbyw986f/FcPjrObdw8Ojpb37o3rcjAbjNbDrWKuMEOkRm0RUQWuUB5QnwgCpJd0RlmZ15m0QBElgAAzghEGRBHBDpBxYCxgvILKzjltLbKAtGuSOsE6iolgfHA4vHPr/t/89G/effeXy+Xi8HD43nu//fM///P5cnH+/Pkf/vBH/X5nba1b19oYZYyyVlmnkXOoMQgEB0gDsk1SHCKQZikXyAuoA7WYT4uS1HVJubDWALhOt/3aa6+Fod+0C/K8MAY482jItTb37z86eDIEx77x9rfWN3q+H50/1+M8CLzk/r3HWqOdnb12a/3K5Rvvvvurg4PBf/gP/94YOxpNs6w2ZoSwM1a9+dbr/X53Z2fn5s2bd+88SLM6STrrlP/kJz8+Hh5neXb58mVw7vGjR0VegnO+HwyHYz8I33rrtb0L57Msn86naZFhQuq6xhj7QdDv952zR4PBfF5mWSqEUEqXZdHtdsMwEB4bjY7Lsvjggw8Wi/mjR48OD48Hg+FgcHRwcLCzs72+vuEH3tHR0aeffvrpp58ZbX/wgx+MRpPB4Gj/8ROtHMbED7zVqV1VVSMlquua+p5HMZmneRCGYRCCK5uMYeqF1tj5bM49gTF2AITgJrulAWGVrHTDx6AEYwLO1bqklBLuewEnhGgji6KQdY2cM9ZQzgmhxtTGaEIo59wYnZZlXVfgXJLEQgghAuewcTklTCopZZVmC0SsEJQwBBhbAG2NRVabWtvKIhUlngOrrdHGcI+EiTdfTIyVUey3u4mgjBBQ2hRFZZ08d2E7TqK8yIaj4Wg09MI4aXM/BCIoE5wz4QWWsjqKY0D5Mp0v0+ViPqnK5dffuCIEPTiaBUgJPwpjP6/GaamTpI0YeGG8ufv1x/uzB3fHzti4jbZ3O7fv3Hn4+D7GZHNzT0s3Hk3yNKvrmqM6Dr1Wq2utybK0EUEiAELIZDKrqrrVigEQcpgSihC2xhHOrLF5nspaUcqiKAqCMAjC+XzurOOU9bq9RkpYVRVqPNesNUZpBwQDIcRag7CjhAahz5ngXFjbzBtIEIQIQVkWGGGHGn8kCwCYcEIQwo0WXhljADwEzU8tODiRyFtzGj3GCKMGnAZnXGNbfuK2hAAwxc1ovuELc8plXRtjtTZVVQEAOTXdt6ssa0YcNlIabawxhjMmPJ8xXNWFtabdbjPGRqPJT37yn/O88L1gZ2ev1+u1O61er8O5KEt1ejNHjQ23tcg55AA14xULAOBM4wpgDXKOE2yqUmaZrSqCEEUEI3Q0GAwODhkiBqForf+9P/7O62+9JS2rdC2t0XUNhHhhwBjD4LA1gmEsZZ4fMykjhPvC41rn4+Wj48OHd27N5+O9i+fWtjbiODwcDDhtdVpBK9r0vcDUXEsJTjGGwYGSdVXaBw8OxpMsiuMeD2ptlmle1AocEEqiKHIItFLWWWf0YjxeYkesBWTzLC2ydDGf5zSLw/Di5SvvfONtz28h4n3zWxue364MvP/BR5998rGy7uGT/fOXLvzRD3+AkLNGy2y5tbuu23E+nzy8dWt0OKjTkjjX73Rizw+FJ6Powu7eWq9/MHhcliWAS5K4zLKyqEytiSEI4aIsMEVr630hOCBrQTtsABlrdSVrV82X80Nicp/IqEWq1GbLJUjkCiuXbPTkzpOHQ2kwC7pJay0IcDvyAm6UXGJwFIPwURzzVieppDPIp7xjLdRGsMZSvalUTzprVmpVVpUxFiPiC98oqZF6HmC8EEi4L5FWvxCXpXUeAAAgAElEQVSu/M669oWycnQm3PCkcETwjNNY4/iECWEYfN/zOEvC6Gh4jCnv9ress8vlUnCurTsDf+B5Rs1ZPtIzJd0Z9j/YU2co+7QetnBGLvFUQg+ATnXTXy7UOUOX+spy3Vn7OylSzxSjL5S5r3bp2cb82WP0/CxldUBfgDEaEPXcMjiN/oBVmNUL18DZv/674Qp6zsvsi7bRL5ja4RePiQghSZKUZen7vlJGKYMCdDI/t6epI5Q1QTLW2pWSA2FoGJKrVxglgnNyGlzq+75PcbGURVEMjo6iiOb5YjAcfO21GBOqtM4LmebGAFfKaWOcs+CenpQIN20jfCb3/enjLFA8u+ueX1oN6qCUrrDNis+2AmzNP9K0yZpgH2OMUmoVHNlcI5TW2FmMMSOUYWK10ah2gBglGFCe51VZOmvDKNja2d5cTw4f3SYMB4FfI1c7p8pymmeZyg2TFZIGCcEYZpTGXntrDelClQvCiTFaaUmIzwKfJ3HlPGS4Nk5LbaGWlWS+RxgR3PdEyLmolKKEen5AEMWINiJPrZQzFjmHrbVaC0rbQcgQOh4effThb7/7x3+4trGe1eXjJ48m6XT3/PkwiQQLylI1oYZ1XSEGSchlsbQOURZOx0ez4yNntCWEtbsXLuz5MSchLuuiZSVFtu3540f7H/38FxtRizCAomCUYyB5MTseDT/5/LP1C1f8zjoNYuYnYZS04nboeShMdq++NB0+odRubF/gRGuZMjCtQPj9HkcKqVzls7VuP9eLYVow0W91t1qdreu9OOy/9OGn9x/vD2eT+ZWr69tbF6pcU+oo8L3Nc07p5TyLkyj0Y2pUXlSFVJYya5GjHBGGAKOGkniaSYShkWghh5BDzoI11oBxyFqtjTUOHKKYCs7zLHtw/94vfvHzx/uP19bW4sSz+/JwcFBVxc7OZn+twwWxTlunTp5WNRHJDshpO9QibDExUkpty7JIKcWMkdHouJZFjP3DwZM4D6qq3NraRNilaSplHQRhq9UyBsqiLkGNx/OjwfF//qt3z53b+dEP/3Tn3AYTuCyLKOr4XkgJ73U3rSWtpMu3g4vnrp47d+nmzU8+/ODmrVu3jFFR5AMYjLAQYjadZenyaHgka9nv9be3o0sXr+xs73300Ud1Xcdx3O/3EcBisQjCUCmtlFZloVL14PFDzoXSKsuyKIq7vV6apovF4ng0OhoccsF9z+OcNbntDfvy7r27zYXy/v37GOO6rpWSUmohWF2Xs9msrqv79/YDP9o9t9HrdZIkYZSpusiyrNfrxnHSStrDo+F0NivLQggvimLBvaIolsslaaKICcWYIIScrEtw1vOEMVZr7fRJPDEhBBNqjbIn6maw1iqlqro01gACamlj3pa0Ai6E5wmMjXW28ZEzVhmlMcKMM6O18DzB+XQyl5Vs91rC97Ux08lUKhXHUafTXaOM+/5kMjVWGmfGs2MNVa/bpoIgZikCLVWtZL1MMSV+yGQtHQBBhDvMOHXOALK+L7a2Ng4O9+uy7HY7/Y0OpTxsCSaoEPRwUG6LZO9CvLaRYKJmiyNj87rOynzRX/PCmBKmFvPFcpF2Wt042jSqW5Y4z7SpuxS6giY+9wBiqStjSJamWa43Ny8h6GkZR/5mWbDf/ObDX7/30f17hwCUEs8aXFe1NZYA9j3hCUEwqsq6yPL5bE4IaQ58VZS1lNITURi1k85ymRZFVeSFx31w4Iz1fd9ZN58tkrgV+P6UjqWqG+MVT4hWksxnU600BmAEY4SqulZKYYwZo+BcEPpXr11LopbR9vbtO0VRUkpP6efO90W73e72eoPBYDwaW2e0kWBASokQEh61oGtZFVUeRD5jvud7whOYkIYhTSk7CTiAE0fjE6/M0zv9yn/mrH1qw9Y3xsBp/6xRTzoL2iillDHW97xer9fcb5wD3/cpJcYYKdXh4eHPfvYzIbxup/erX/36+vVrf/Dtb21s9ITgUpbOOWuaYJ4TU9gmDM1hd8KzQU2WBaIIcwQWo1gIgXGxWDDPk0p/8vHHnItOp61rFbdbmxfOd7d3edyeTRfI98DK0XSMBBWB51FGrKHWtYRYHh88+OwWzvONICJ7ewRsns0f7z+o66LVabV6rXm2HE2n3e5271J/vbcex9HwaHjrk8e+5zHGMSZGa6Vwq7VeldViWfhhkiStvu9bgDzPJ9NpXddSSaX1bD4pi6IxJRGCbW6tLZfz/YMBss5pM5svvCDJFunnn3567aVX1jZaypD9h/c/v/vgV+//pqplEEWtbicm4Ip0Np8Mjw6ePLr/g+/9AcU2YMxVlVymUZgc7D/+yV/+5ec3P7HKXbt0KQlDRojveR4XCFCeF7KqjXEYE1WZqqgIIVEYtNtRGApjZC1z6yTB2oJSppDVYpmOQix9HwRV1NfMOEDAWGWqEXZLjHJrwffang9pOuE09BhHSHMOjNEkFkKArRc+C4EgAxaUMhobrZXS1mGgtGEnG2cRgSD0CSHOOGusPqG+PC3gV7rbptxZOdGtrI1Xv/bM8GQVZvfCucpqgvE88/7si8Y5ax1tQiIxagRVaDUMASAnslBKKTCCfN8fHw+fPNq/f/9+f33zjTfe9Dy/KAptmGsMLs6glUaKcHaDnzFHaq7kGOMmQl5rrY156nTszsAN617c9UfwjLva6a44gQxPZw9fZAK92D7rK+Uovw/z6mSfW/tCpcczxwg9O496AbBBZ/JM4IvGYi9EU1/hMve888FzGpuTUa/7wgH4xzwwJr7vA0BdV4QgQvBKR2+tlbJu2C+noS4nGamc88apYaWA55RRQlGDJDFijHnC8xiWRdO8hvFkWpRL4xwiBDeEfa3qWipjHWBAuDHXgZNBu7MWCKaEPNWf2FMdy0q4cjZi9ZnUyGcO08qeuEEsq+PbnMKnIxR0Nvv1ixJKo5TCzgBBSBncuEs5aOju0yytCRgL2jpEWdTuXXrp5Ut760Wd1/miABd016y1eV7kRJgwDgQATxTQpZSRQLHgOUacUQtejawypjKAwWptrbSWUgdMKSDKYYIZ9RnxEBZxkHjcdw4Dchpc7TRGmGLgJ45TuGHrNRMz52xjnWudlUo6BHmZ33v0sLvZ/39oe88vyc77zu/JN1YOXZ3DTE8EBsAAIAQCIkWBlFaULcu71kufPcda/xnev8HHPsfyC3str2V710FeSRR1SBGkKAQCIGaAwYSe3Lm6ct2qm5/oFzXTaEwASfm4XvX0VKe6z+3+he/38yWeE0QTt1Ky/FKYRRBRwpgD80xE6WRaKzCmRdA52N9+ODk6KlBanZuvt+ZKjaqgIEWCYAONwJq7nutZNWc/CMMgiicoDW2KKWPStnKuJJKoIK2KYQVYqnnUsqRKEphLkpCCSTthFicpnyog8micxQEB0nVIyWcUSZlHBkENwXAyWbhwrrW4NJyGrFwuN+Zqc1mYAg2sjcWFtcUFp1hKJwOZxFDJNJ0iZASCxKKaskEUT6SWGANCNSaZ0kAqYiCFmCLiMgsbjKFSQkCtpZRKcqWU0hgoQymDEGmloQHIAGjMXLO+vDKf5iHnSZJM/8Nf/eVoOHJc6vnlPI9++tMfWTYE4HKz2RQSYaIRMVAriADC0BiR8yxOJtrwcrlAmMLEw6R6dHQgZOb7Xt0u1RuVYrFYLHquayslJpOg3xtgQpqN5vLSWrfXn04iy7Lv3L738OHufGvh9dfeePXyG1zHvUFnd6/tOlOMmBQ6z7VlectLsFZljuctLC4Nh+Pt7d0kTSFCK6vL7XYnjPLRKFBKCin29nZc1/e9guDc87yVleWDw/2jo7aQPI4j27Er1fJoHACIGnPN9mE7CqNZkh4BBAAQx7HW3dndaltWFE6TGJB6DRiNITAQMMvyfb9cLgXBeHdvfxIEShrBFUQGY2RZTPCZZCbjaSLkIAgGjWa1Ndda31gXXIZhmGXZ0uLS97733b29/S+u3fjww4+SODUKWlV7VhAyxhizyHQ6StNIAWOUhHImp9FKKpELQpjj2BhhrbUSSs+WphIDCJRSMxAtMEBrBaHSCEIEgeGSaylSY2YjbYkxmLnnAdBccIQhgGA4GEkhyvWS5bCcU654GiRRmkgjDcBcKWpDt1h0XddxLb/gFopumiVhHIfRVOpcaQEA8K0CYyxJM4SxbdsIEwiRAZoxCpCJ4lCqDFFguaQ/HEZxonTGLOK51txCzfPmPZ8SqgzM0ixARBVK1trqqcXFVqlUyJI0DMfj0ahRq8w1Gp7jH7X7SZ64zhwCXhzC4WhsOYTZHlQ4S3k0lWMq8pQ4rO67jc7B0c/eff/Bvc6wHwGNHNezbNt1LAIU58q2WKVcrtWqnPPRaHh0dJQpxSmDs5RaAJI4JZg5RWdpcQkAJIQcj4Is55Zlra6uSSFv374LjJkJnCSXSZQMev1SqUQRLvpenucEo3q9alnsqN2ZTseWZTsOW1ldW19bX1hYDKfR/u5BkoR5zhmjECJCkG0zRIDl0MXFFkRGazGZhABCZjGIZvhXA6BRRnKRScm1xRABmCCMUSq4NgZCxAVX0Dxe9D9SZDzinD8GFj3Sn3zJoETHEJhZrzKTVkulMcaQWTOl2myWhimAEDDKpBK9Xu/DD3/x4Qcf3bx5w/MKvlc4ODhyXfst+M2ZSvuYG4MyBACAGiKAEJjh0R/TAyCAECADsIE2xgRikSSUkaVm5e6Dnfvbu+NxcO78+bXV1fd+/h6h9J3f+16x3pzkvDMZ28YHDDuuq5GGSuokocAQqdNkGh51pkdHUaeb2I4nhWsRqXIp8rlWw68Wic8O2p3JOH7txdNFtxqN1fa9e91ud9CNyxVaqzm1au3hw+3RaNRo1JjtaaOjOFUaOpzP0r0r1fIkGAfT0cPtbaVEuVg8c+oMz7MwnE5G41EwCKdTkXMpRJ7ncTJIExnHeZKKZmswmSS3tu5v3b3f6XQBRJVqbWnuG4u1UtO33/u797+49lkYRVXPXpirl1zPtSxCSLVa3d/dO9zrAuOUyg1oTDAaAwQcZluEIYDyLNNCgUesNs45JxgDo3kWAyAxNggbo40BmitOgARYAaQ1zJXWAEvXAUXbTZLEwJzibL7l51LsdyeYSC7j/qibJE5UtI2Kij5u1GxmAYSEkkpwwWWa8Gg8GChcnLUDxkCIIMQIQK2MQhh6rssIQRCqx4fQGAPAI4L28RT25Fx29pynmWBfXz2fbG+euZmZVVFfKVhnCQDmERz8y3UKANpoqAEECj36HzMzJHS7vVu3bo1Go4WlleXl5SQTXALGWMa5EGIWMfa8Of7TFfnJGm62oX0sBpv1F+Y3Whk9taOYpcPDx/faicL9KeP7r4MGfmYD80w116+MHTxpmn/6gj4Kg3qcB/U88/fXQK6f+KjnnaIn3o+ON0PPiej5yud8zisAIdRaRVE801HMnquUmv2ypZjMxkAz5/2J6HdDKdVaaalOfE7zCKcNIUaQUTKLriOY2Lbjeb7UKTOO5TrUsgBGCBOIJUQYqFkMNMAIQYSBUfpELOQTQIhniuiOz+fJZvtk7P0Tu6xZ+3HcYR4v4o5Zf8+4EAYYbWapQDLPodIUYaANAogRNhMYG4CI5Th+ySvVYmkGUaqooywJkAF+CWijgK391CjLSCCQlQoVcqEh8CEKAfKZjQgQPE+MTCUAUjsEImQZaEnDuNSIA4IhNARohAx2mIshkUJSCxsMuJHQIIMwQ8BgCDDS0Gg404caDYzUOuOcC6G0ooxlnN+9f28uj5BDlzfXIaVJLqaJiNPIQFWqOo4DfYuBKBwPO73d7aDfZYQurp2uLy57tXpKWQhVBBWgkGFtQzUE2syRzW+SWx+9l3G+stCgSEnJ4ySRNiauJW3uNEhrpR6EkygbGg2m40k6jUScpHDie0RgHk2DoNcWSeQQmKe0dxQBkBMigyyPlSa+VZ2v1xaaKUWJSFID/UqhKeYAJd3xQPKEi6TqsTQO792+rlTu+fayEYVyCVl0GMeCMGR7iDpGgyjNs2mUTxMexUBwCoBjMwQEUHKWDixnmo8ZwGt2Mh8fAyVVmiZJEmrD5xfqS0vLD7fvKalWVxd6/d5w1J2EI89nCOnvf/8PMTHacISU7VDHsQEAcRyNx+NRELiu3Zxb8ArU86jj0rm5RhiuE4qZhW2b2A6jFGkj4zhJkiyKEoQgxsxxfEbCNBluPzzIUn5q48zrr3/Ddd0vrt/qDw+3d7fvPXi4efq05xWmk6hen5tvLWcZDybTPh/fuL5169btBw+20yyzLKtUKg9HE86zXr+fZimAIOcSY45Ayrna39ulmCghKpUyF7zT7TWbjTe/+WYYxoPBsH3URgTbrlMsl0ulohRq0B/FSZgkqZKKEOx7vkWZMRoC4HuuY1tBEOQZZ0Sd2TxjjJ5vzWtthFB5JgaDbpxECCHP9Y0xnCfEAxBgYPR4OE6iJBgHxsDJZFqplNW8muGYm81GpVIe9IdZlkTxI5IwIcR1HdLtteM00kATQiECcRRDhBFGhBKEkDYmy3JttFIazGZ9sxAALY3RGCKMEbMIszBjSEihZGYUhggZgLTURmsEDSZQSqmkQghoIzOeGKi55uPpGACdZTkkEBgggUhF5LiFuWZt88xrlUqJMhIE40LRW15Z6PW7R0ftg4PDNI+V5pTSR3JtKJXWxkAppTbGaMO5ElJpKZvNWsF3p1Fw/95etzesNbz1teX5heXNcxsQyyDoEarSXI1GWcl3FhfnX7l0wbYpF1kny5SSYiazgQoi4RYUsw1lKMn6w8FkGAyENAizYrFAmW9ZfjjlRvsFr9zrRHe29reu7+S5QgBqYdZWVpZXl6ABR4f77XZbSF6uVF+5/CqjbG9/V336y8kklELmuRBCI0QrlarRIIwSTKxTG6cWF5euXv18f+9gOgkZZbbtFEvFMAyDccDzXCutpI6mEc9yiIDv+45lZ1lSrVabjXqlXBgHAefCLzgXL547d+783u7evXu3b924HSeJbdkGaIggxBBRxFU+mY4O2rvVWs0vnvn8s2tSKgANJlBIzQW3ETRASS2UUdoo/fg2fwQ+1kppbRAEJ1Qnz0QhHU95n1dqzPZ7jFBqUc6zPM/H45FfsCiiEAKp5HA4vHPnzl/+5V9evfLZysp6HKW9bn/mKAXAaKUk1DnPjNYYI0YpAEgpY9TjBD1jADAamMdqFYOAoQhblGVRDKFpzNf379+/d/vuH/zhHxRLlc7hYfeovbS69va3fhvZbBSFkzTWNnUtr1wqcp4qwS0A+GQa9PrB4ZGaTqnSWGvJs2A8TCjURiRZ3HAbtVolB8JzXSMwRdbe9uHNz7fSNHU9d2FxxfPdUrFYKlQJPswzMQkiAA3AoIj94WiUHSXFYqHeqLXm57UWvQFM4nB1dWVzY2NjfaPb6UTT6e7eXhiHSZp2ur1xMOFCCAVSbjQgSf5L172jNO52h6NuPwunAMCMYo8ij0Cdhjd/+dHh3t43v/MdAtE0mFiYWZbjuF6j1tASxrFwHEsKedQ+qjfnbM92fWtW/mOEEEZCgDRNoYGWZcVxnKZxMBykUdNymGWxzHAhFee5gzVm1Co4gGfC5BpIyyFFxxEyyfJMCNhslCHzNLVSTVORCcMniUzzUOTB2kp1pVhVMoFGWzYZjaIojnMpCMKzrShEGGIMEFLQSCOVFkrL2ZaeIowxVIo/Pp/6eP56nHU9615ODteflsI/s0g9qTs6+XgCwPqM0w4MMEZJrR+7q8AMxmcMMGY2RQJAYCCwMQapLMvyPDfGrK6urqysUEpklGpNikVPzPSXX/3uZjqmY4D4sQjn8fQczlAZXz6+LIhntTH6eiTXV6wOXy2mwaNnInD8aU7kn5hnOar/adywZ36ek+Xv8xqGk4S0Z0bimOdsUY5/lkdWmecr0572kX/9z3W8V3nGduiJl/erDcxTZDAVxzHn/HhOpJRCCBMCLWZpbWYe2WNmI/wqM3jG/JwJkJSSj84JhAhBpSRXGiLMKHNcl9mNLI/TPIUIKz0L9iKEAm2AVMZoo5RERmFsKMYAImMIgsgYeNzbn/QLzb7P48b+effaEx/1zPv0+BY+2a48QRKfJdBTAjFCPMsAJIyynAsIMwgwwgQhlAtFLMf2SywqPtw97BwdQCAxcihFHLuAIgBs6cRpYiIholxJA5FfSFQaAWxVmwiKPBqnqZimOk11o9Hw6ot+ZSlKoZBaaIUVNhwIrREyFEMbWxRioDQwSEMtgULAKKCk0cIorhWdzbQxNhBlXARRWE3iMIknYdjudKyCZznO/sEhtOgbb78FAAqjuN8bHB62w+lobbVxarXeaPq3t6739h6kwdildrXWqjbq2C2k2MmYm2KUQpDKzAbAJ2B/9yFLklZpzm6t2cXywvpCreJnefLpZ5/aBBYrJVr0IUNcJfceXA+mU8t2h/2RkrpSKFWWanOVurMwF0oeAIysgl8susXC/s7dNI2YlY/jOMdWdWneb/hOmVHX6cVZlGRupVRnFUXMjc5ep7ffGRxe2NxIo+CjO1ueZ9fq5cShLYoLrBwhBAhhloWoJVIexsnu/e1Rp6fipOQ49WLRb9QowxgzwTnGSCmkjVFGI4BnE3cIkdFGK6WEHA+HYTg5c+ZUoeCvr2+Uy+Vut3vjxo00cyqVwvzCfK1eQcjkecp5qpSACDBGbIfxPOcij+IwzxNm4VmyeRjyIMgRgtVKo1wpVKolytDD7fucp45jL8wv+V5hMOxTQillO9v7aZoFQfTpLz/7znfe+d53f09rsHVn69oXn2uTD0fDQX965jQBBnU7vbW1zUajORyO7t3baR92r39xs9vpTSaRxRyEUBhGnufYNlHKDAZjhJDnF13HYYRRpA529/Z39xYXF9dXV165/Mr/+X/8P2GYrK+vLS+vdrrdv/iLv5iBV+Ikcl2HYCq4yDNuNJCCU4wZJgRjhKkxul5vMEbG43EcxkqA6XS6srK0vLyEEJppt+7duzMej23b1toEQbC1tQUA8DzXsiwIoVI6CCbTaTQahaVSeTqd/vCHP5xMpkEwwRh5vpPnuZB89tvwkadfAUEtiAgyWnOhslg5ruN6DEKQZTyKY8uyCCYIEYQQAFArzWUulDBAO45TKPjlUqFQcl2XTiYB5xwYABFS0qRJLpQiRBtj0jTTWjuOhQmGEHCNMhW3uwnCECFMbFKo2rV6aeP0RqvVXFlZef0br3u+OxoP/+Zv/ro+X/z+H30vTqa9Xnd/f3d75+E4CBzb5kKkaZal9ShKppOw1xsnUSIk14pCg7SW7aNDIXiWp7ZlbZyaqzVqly+/fOnFiymPuv2D/rAHII+T8XDYTvOSbZFOr1sqFiCEQmjHKczNOctLpyplH5g0zCfUT2tNf2+/C/VkrkBu3Tzc2e1rrS5cuHz+7OtGeozWoSnfuHZl50FvMuS1WrVQLzJm/97vfff8ubM72w8dhvIs3dk+zDLpuoXNzdON5hwXand3b9AfpGliALZtd3FpmTGWJNn+/mG1Vts8c+byq5cLheKVT650e13bdeZazZ2H26PB2GaW7/me7zqWPRoNh6PB4uKC59kEIYzg3Fzzt954rd3pHB0dDQaD8Xhw48a127fvHO4fTcMJIhgSpKHKBBeCS8MxRqlIdg8ermwsLS0tdftH+3uHw/HAcRzXcyteiWLmeQXmMEQQwghBhAgxCOVC5pxLqeBMHmqOwZvwUQ4DepKy/+X4GX1VbvHl3y2RCokANEZjDDFBCEGtdJ5nhYIfReHHH38EgH7x0guvvPzagwfbOzt7tWqtXC4lSayNJhADYHKeCcERQkoBLbWWj4055lGk7XGuLQQAGYABqNdqCsLrV24e7R5gpRbq9cNO5/PPry8vLjaajaPOES0XNSX1hVa5XIbADPqd8aCv8qxVrYwODvfv3h0dHoIkcZQGPAeOPZoyozgXaZzF1GOGGgU1NqBSLGkug/643+1vbm6WK2WIoUUtkYvd7d2CX9jcPB2G4Wg8FIqvrCwIKUZj2WzWXc+dTsfTMGAMv/jihWajSTD9xS8+mQRBOJ2EYToYjruD/mAUZJzPjO+51L3ROEx1taqWltc2S7W55vznn131PO/ixQu/8/abtkXfe/fHw2Hv9OmN//Jf/ene/t69O1vj0ZhiMtecq5arBa8sJbp+476BWWth5dh0MbtSSkls9Ay+SwghiGCMtJR5kmRxhKA7A7RwDXKpKUGIWsT1uAqjlEOd28wuYsstemoaTSaBXWxV6uVV6rZHKZ8KnzIhZM4zhamxbOw6JuVK5VzmEAPCqMHWykrLLi1pBfNcaYYhw7PEYQ2k1tJACGZ8VqWANo/ETTOog1LHUT+zdmX2xvEpfbZj4bHm/jeFRJ0snk7WX9poaABEyGgDkIYAPrZDaK0lMEIBDrXWSCGEyuXy2tpauVKdm2uFYTidhhpQ5uQQIkbJE13TcUfxqDr7Ve0KRAgcD+4hAlCfDFg/+cYTgF34zBbj6TePHS1frR2f+aJ9PVrt660gJz/2mb3lM9//DBrys3qM4z7hkUPma0+CecIf/7XLOnPSpgKf80VP5q485zUhhNZrtYOD/Xa7DQCwmDU73kIIBMXswM989icFuiclarP+dnY8gdFAGw2hVipTEmllYUgoZZbNLIvEKMnTY/sJABBABDEESmqtldSAaAT1DHJltNJwFgdunu5YTkq/ntmgPu0Fevr2fFr0dTKP+PjxKFDVGIjwLG7IYAAg4HymJEFCKIxhLjREFCCWSwC4wYQUC34YBlmS2tUWs12AslG6O86AoW6UpwbBkl9MQ5UaQv2qyKbjbBRGchIKLdFLGxdrjeWMY5mn3HCNDcQOJo7RgGDKCLMIswkD2gCjjdHKaGOAMlobLbSSWupZ7jhBBqEwTfvBcBluYtsGhH70ySe1uebyqfXeqI8g7nUH89g2Qh/sPIynoQV10t5vhypDGZoAACAASURBVIepB8P2NgpHvuIlz8da3L9/x53P/UVaqDQZtbEylORSpMPx+M7dvai95+bxuZWl8tzyneHwfHOx2iw0I1YpuStLzVqtuLt7772ffzCNJsooTCMNUalZ2zh9xrU8x/ZyrwTnjGPseDyJLJc5BbYIZeil8W5OU4GBZUHiAMDyMOlEic44cWxsu7Sx4L9VemPQ7R7s7m+1d+Jwmjl2sVFH9fKU0FrBp82Gr2TGdaagkEpJLTTYPzhMx9PTC8tUS2QMgQgZPcOrI4QQRrOLriFQWqvZvk4bJZQWYnl5sVByWvONg4N9KeW3vvX2rVu3trZuvvXWmwuLC9Va/dKlF+v1ZhSHUgrLYpZFuRCTSSAEN0aXS0WIgdZqf/8gScMonIzGfakExsDzrAsXzy2vLNy/f7dQcjc21paX1gAww1FfazMYjO7dux+G8VG7OxpOtIZCmA8++OCw3c54Xq2VS+Xq6ur62tp6ngtK7SjMHj7Yu3lza3+3PR5PLMtmjBWLxek0TNMsTbNSqWRZREqxu3eQpmmrVS/6pWKhGAaT4WQcBBNG8AsXL3z3u+98+smVvYP9q1evuK7nus7a2upgMBiPx4eHh0abWrVWLPtZngWjwHNsy3Ycy5ZKSsWjMMyyBEI7TVNEDLP1zZtfRNHk1KlTsyzjZrO5urp64cKFlZWVPBc7OztRFPf7faWM7xdd152BhbvdfpY94Jy320ej0XgyifKcU0Jm9Fop1QwAy3OhtSaXXr3YafejaSY4z1JuYALRbE2sCUEQMEopQhgYqJVWQiutlFEIIWbZpUKpWq1Uq0XPsygFQGmtNWMWo5ZUOgwjpbSBABOa51kYTYfjYZ4n2ijbxZTZlkVsh/m+W6oUao3qwuLC5ubmKBiO4+6d7WuNRgNhxFzNPANIBpkgtsa2pjZwXFQoWBh7s5RDhBjQYHf38HD/sNPpVcrVYqlcKBRa83MaqDt3b+d57jhOfa4htN7e34uSoNs96HQO1tYXICRHnX6WZ7ZtbcR8PD4aD8ftg0691lhfPUWQT4BPkHXUDjIzELCS5imAEBEyt1DSUB0dBYQS22GeXR0NxNat63/7Nz+9u7XrF9g3Xn998/R53yt84/VvFH1/7/6+71RWFtdlDgghw+H48uVSpVJTylTKtclkYjvW7s7OwcHBtWvXvvGNN7751jejMIyi6MHD+2urG6+8+vLZc2fb7aMgmOR5zgjVUnEjysVy0S3kucg555zv7e21Wo2NU2uUYkpJoeD9zrm3R+Px3/zND65duzoOpp7rAQQKJTfPBGO4WPSUUtpYBrrBdEQpOnX6dKVeYg7ZPH+KOXgcTM6cObO4sFirNpjl5BkfjcaTSTyaBtoAx/N9p1QEKIrTNEk451prgOBJlQKcuUYeh/HNHlqqxyhJ8LTu3xgtlbSZTSCeTEYQqZLyuOC249a8qlKq3+9/9NFHm5ubrdbCdBIFwRhC8Nrrr734wgvN5hxjjDJcLBYB1HqkgmCAoQUNNlIDNROEo8cuWQ0AgAZiADCEjBAGIUC45vlQyqPdvXd/9O7iyvIL5y8edI5ubW19tnXzt//Z79cX5jMlk3iKtLEAvP7LK1c++ohptTzXaFUraTQdtdtBp0uMtDBybLrYajQbtWq1tH+4d/vu7TRLNtZPn1o/2z86tBl65eWLWusoHGV5Ouzj2WTAL3iu7y2WWpaDozQulUo5T7M8BkAHwajX7wVBMA0n4XS6u7NjNM4zpZRKs+zg4KDT74ZxuLF5ulavYcv6/NqNfn9sWRQQnXCdcf3d777dqNePjg6Xl5a+/4d/cPr0qYP9nb2dbZ5lkyD45KOPB/3Bzs6DmzduVcvF1kYrDrPR8GA6yYaDoN6Yr5TL49FYKO4XXZ7nGBPBcwQBQtiiFAgghUAQWpQ5lq2V4jnnXCmNAGKAOppogyBySlDEWqW51kGS8zzTMtdaM9cjth2l6rDX7094LLBVqORCRlw6tssxS5QqlotI5yKJfWqzzJ5EVrncckrzOdcgExhTBiAiGCNMKCYEEQMRNFArLcVsHH4izf3RaPZYNH9s+f0aJdJJH8jT1osnRrlPm9pPrlyMgQZCoE4UnwZoox7/Q6NZ5DIwSkllNGNWoeCn5YplWzNqpNZAAR0EY8t2nVka0mzD8pjU9XTFfDLV/RggdmJqAB/N909WxfApu7x5nF//BIPs+I3HX1cbbYw+6QN5oqCEj2VXz4QZPM9s/UT9epIi8Mwn/0pR39d4u39FN/K1NLmnvT3/BETyYzTrU8b657RsjLF6vTEajq5cuSqEcByHECqEUlJFPIYQzn4Za/XYZnScB6/U45QS89UcUw2MUkpopbHRBduxbZtRhrEUSk3CqCqk0kZKKaQUUiqFjs8gUEoDaRDQWnFhACSzLd8Tt9txUspJ78rzLvrJHMmnBZnHQ4FjQ8vMmiWEEELMyGDGGCmxUNLMxCaU5ULlPOdcYAMM5nEcG2ADUJIaZFxNomRxvlapVxgBg3EQRPk68yF10qmIMoNYYWF5Bfb6Mc+IZeM8izN19Yutsm8zbBlWZD7FkHmVBezW4jSZ8iyWyBCKLZfZLtGAEkoRYowQCKGS0ECgDZjh0bQ2WikppJQGAEgQogRgRBizfY8y6nhepVJLRNrrDfrBZH5pfr7Zmm/MQam7++3bn3/+wtkzb7322sG9zyeH21E8WFusWrXaZDxYW1oAlndz5zBQ+zQHNY29uaViqaawBZClNFqoLt7ZO/zlletFtxR78Oq1vXsdsba0tNraKFXLnlcsen6vff0ffvzLQtFtzM8trjaBZTUWllbPvpJylWaiK6BVXqj4C/qwyzM5UgBatTweT5IcMwoIzpOJEVE27Wzd2VOs5JTmqUcrpRabq4aTHIE8DCdxHOuM0EIpgxC6/ku/9YbjOQoYJYRQgksFpHSY1WwtnDpzTk2j9fqczhKilc1Ynk6FiC0LYIyxxjNSkAFASCmVnHmopJRSSObQQsEvlYuYrFLCqtXqW2+9dfbsOUIIY5bl2JyLMAwhhJQyx/UIpkmSCSEIwZVyzXWdwWjY7XU7nTalFEFGqceYTtPo1s37W7fvMYZynr788otzzVYQhEmS7O5tLy0tra5unD/3wt7ewd07DzCytQIfffTxX/2HH3T7XYghobBWr6ysLPt+aWlp9fvf/0/yTB61u0EQVqv1Wm3u3r0HSmmM6HA4AgDW6/WlpaVKpUII4kLs7OwMBkPXcRh5FKiaRPH1a9fW19YtSk+fWrVtXCgUbt26FUbR4WEbAFgoFGZ/ECml5UIxjZI4mORJSgB0bWccjNIsgRiMxyOIDEYYGBOFoZRCcN45OgIQcs6jKFpcXLx06aX1tfULF06fP3euVCq9++67n3/+eZqmCKFZi9VqNWd/DLMsk1LOzzctywqnkRBSCKU1aDab6+sbaZqGYUT+4t/+ORcyTbP33v/wZ+/+/P1/+LBzOAomke/bjmNbzDEaCi6TJJ0hbyFCnu/6vucVfNdzHdtWUk/GUymyNE0opbjIEJ1Nw7EyBkLAGKHU9YvO6bMbcTwdBQPmUOZgyyaYAIQMRDrho+394LB/HxFUrlTOlFahI5I4MSy/t3Pjf/qL/cWleWP07u7u2TNnbLb0xbUvkihjzD61sWkzVwhDCWk1m1nCOZeUWsVyqVgpTqMpRETqnEttAOr0eruH+8CInMcaINcrMYuVKs1ypeB7Va2sw4Nu+6AtuTp7evncmdcIYsPR8P72/X/377e4nrz97bVLL11wLf3Lqx/XG7WFxSaXB51eP8t/+eYb72Q863UfNpoG6Lrmzu2bN+/cuO971Ye3DxuNVr/XP3/+lf/4++cIA4ftvf2D3fZRz3HscqX629/6tuM4ruf86Ec/CqbhQbuzdee2UPLs2bNcyvv37//jex+cPXv2j//4j9/53jsPHjz8sz/7s1xzy7VUrvI0A2Vw+eWXHzy4H4xGjXpNSbF18+af/qv/YnV9dXd3+8MP3kuS+PTGSjCedLrDPA/K5dLi0lyhUKzVGnNzrVq9msvsoL338OF917V+53ffhhBGUeQVrbe+/ebCwmK93kQQJUkWhrEyyvadjMtcyCzOpklCrUQpowGAmEFsoFEG6mMMzNM230djafWlffnpkm72nDRNCESVasnzHEopozSOo8FelzFy6dILP/nJj3/wg7/967/+wd//+F1j4LlzF1555aW1tTXHsRkjCBmM4XQ6OTjc3324vzC3XPKrUD8W0Z+g7EAwcwGBcDrtP9zGhDaac5deuWwZFI+CjeWVzfMXhNbvffDBYb/nVSoff/jhmRdfePny5WGnw5O04jq/9/Zvv7C0fOOzK92D/Rs720CJcDIKpkPPpsygMNLRftQedCoFjxHiO85Cs2nC+M7Vq73O2Lb9Wq1hjFlZWXn7rW9eu/5Fp3MEIMCECxXvH0zL1XKx6Pxf//e/ZxZdXlnuD3q7uztXrlx55ZVXqtUqMNC2XKVgt9Pd2T046vYNMmfOn730yiW/VKzPNav1Rn/8P3S6V5NUSCDsImCFcqHaXFrdePudf3bvzs3/9X//d9dvXINAjUajJJweHhzuHf3XURBAo+YWGpTaju1ZxIMm5BlYXl7Jufn8s2thGtu+vbg0X646pWIxnEqgBDSaYBJHcTSJgAGuZZc8nwIGJAIGU+ogQiFhymSZRtgul2xCVVmHHZRP0zzqdTsAgGq9lab8sBtf39qttJaKjWaY6QwywXyE5SgT+8PxCil5FGtEp5NkPI6GI1QVxQqp+w6kmADCAJ6BdyFEkFBoAeQy4lgMGQSEkfLLIG34fC3Nl9X2yVSKp57zRMF0LLg/PsYnS/Njj/vJdmUGgJh1Fgog/Zg7bGYSKgggQhhgigHFGiHV7faufPppqVI+c/bC+ulz2pCMgyhVOc+pYF/PnXqK5GsggI8rRvM0q+tLBrExz2JVmWM7+GNV1Im268T04Qkt2ROLqad9CL++FeSZm5NnCvCeNlv/iuXMU73Q0y/RM2kKJ8VIv3FgywlrB4Bf9QU91a58TccjhJhOJ71+r9/vRVGEEHEchxCZ5zLP5GzVoLWBEGE8swuix34YczKoEWFECGaMIAAwwggiiACBqFAoCB4zxsI4GgeTYDJRSkMIhdRZlue5gNCCEBFCCDYQagCMlFwqwLnBBDwWawClVJ7ns1uJEGLNYn++eiSed+mf0PudJBrPVJ3H96AQYuZ+nNUwMz8khFBKJYTMBWaMOY4d5eEkig0kGBEAUZzmhBLbdrUyGKNWq9XvH42H3Usvnjt39gJXcndvPxeKOf63v/27XIHOYCgM4VI4jlVcW8/iyfXPPj21tnx6Y40yxqya5xeBVUwVTSROBMwVgpgJAykAAENhFBAZoQCADAIBNYQKAgkerURnAAmjEYKYEEwJxDDnotcfvvf+B5brNptzuRTYYoVK6Y1v/tblVy+9cGn9vfc+vX/jJp+M97dufjzpUz7Zu/3F7WufvHR+4+yZtfVTy3sPt/tx1k94oI9SvI0/v/Hqb337lVffTLMcaoG1ubSyucjYWqkEDLy/O/jiZufhTnawl4ebuvqN5eLSxni/u3tjev/qMDeH0Hpola794Z/8ZxsXN429lMp0rKI8zSxsucT258u2gVjwvdufJqmwbc9lQmg+jiYknThZscDHhCGmnfH2aDf+LJfW2XOXXSBUNj3Y2QumMbEsRKkxzPdrXOaTSZDwHDILW47GmmDbZ875Cxe3r9/64d/93ZmVlZXWnI2AyHMpc8uyEEbYYIOABsBAIIVUUkGAjTRaKCXVcDjlMl9eWoEQGWOiKEnTLM+57xcoZYJLow3B1LKsLMuiaTydRgbAQqFsMZtSCgEEhiFgYWinSZbnaZbqcTCM4wkErOC5EJmbNx/u7rRv3rzxz//FH2dZ+pOf/H29XmeM5Tk3Gvh+8dy584cH7V98+MnOzmFrYe7CxbNpFgNkEGaD4QTh3lwTv/vuP/S6gzfffIsSq9cbTqbT6TQCAA2Hk3KlXG80XM/3C8VKpTJ30J5MY55zLnSW5c1KpX80mQS6UqZbN2/8d//tf9MfjVsLC6+//nqn0z36rPfRL67YFqvVypVKRUt1dHBoWRbFBBrALAaAGQ4GAGiLUkCBUtK27dXV1SAY93r941+YxULBGGMxNhqOfvbuzz7+xcff//7333nnnX/xn/7zpYXFZr1x7dq1YX/ged6Fc+cZo5ZFpZR5zqvV6muvvT4319raun3t8y/u3r0vpVJKMUa73c5gMCCdcTtNM2BQtVF+/Y3L5VLp2tUbt27eicMUCmQxh+c553LGRpw5oW3LpphBAGTGEyEBNIxiZhGbOIwyG9sYEAA0AVhoIaSEEGCKMII5TyyXLhRbynCAJKF6br5m2STJIsqwV3Abc80oSdIse7h/Gx7ANEl3Du6maTwM3OZisVgoFMrW7Xtf5CmHBtYatXKpijFI0yiJsjiMgnE0HUeeW0jidGd7+7DfHU7GmeBnN8+0FpbGQUgtalk0y3KvUK7XV8MoTZKp45STVO7s9pJY5UnKqPvq5VfW1s5IYT/Y2f/pux/84G9/EqXZ8np1MvGSqFgsua25lzud/cmkAyHrdEYPeDrfGI968f077f2dUbW8+DvvfG9hbn00iH/6k5+//w/vp0m2sLDQ3jv4/MqVlVOLjbna6upaqVTudI4+++wq53xjY+OP/ug/euMbb0gpDw8Pj/Y72VTUa41qtXLp0qVa7XAymf75n//56uoqAMCyqAE6FzkBpFQqNRoNAMBca+6VV16eTEfNZv3SpRcuXDzvF9w8jz766KNbt27XasVefwoAIBRMJ9PJOC4UneFwGATjc/gstYkGorXYnE4n/8v/9j9jTAjGQoqlxeXhZGgzezqNur2hRaxiqdJszs/Nz1VrutMbAgCCySQXEkFKECWMaSOVElp/ifOfhW0fI4kIIRhhSsivnCYyQhCAo+EgSSgiirL5aqHuF5zJZJxl2d7eHkKo2WyWy+XxONja2vrX//q/yvMcIfgv/+V//p3v/M6Fi+fK5XKWNoEGDHlPwEKfruQcy5pvNmzbmUbJv/03/+Zgb6/VauVpduvaF8MwXF5YfOtb375w+eW7B7vItjAADmNUSqjUxsLixeXVb1w4f3S41+u2ETKTybjTOdx+cLd9uDfoHRWhIwGP4omMkqJllwCFrqe1BiL2q36z6Rwetj/7fPeTT39WrlTTPL9z/65fLDHLnobTYqlUrdVbrWYURzdv3vA8D0L44osvCiG2t3f6/b4QJknEcJRGGdcI16o1aBWCWFpF5pXn1s5eePN3f7+yuKEkmJtbaLUW5+cWUqE/vvKZAWhhaRUaAQnVUhVK5dPnzh+2uwdHg1KpsrG+9q2335xMhqP+gFKytLS4vGS1j0aH7X4SR1kUapkFvlOuOowypSTUGgPACEkBANoQiDGAQBogZ4Y3BhEEUAEAs0RqAT3mlWrVhg+jfiHs7U6ynDhlqcQkyTXCHIBitWT7BQ1of9yXgALqDOKRginCiTZZq+LXfW/anvSG0WhEoDW1y3kJWwhbAEChjFZZLuI0jVXGGYMAAAwAeSRLBCflUcfGlacRT+arULtfM03lN44vfJyoqrXRBoIvfe5wtpNEECGAKMMOg4zBKIpu3ryxsra+unaqUi4PxxHnHACslZZSgi+9+r/WZmCmkputGf//C218miB8vNF6Qib3NObredqqXz8q5wlp2W+02fj6JND/78mPT7rkn9Wu/BMeUorxeFSv1y9ffvWHP/xxkmSuI4RQAABKiVJKa2CMVlIrqE/6tWY6MUopAMayLEopRhiCGXv40aAHQTijU+R5fnBw0Om30zQDACBEjg8VxgAhhBEm2BijZpcaAkAIgU9d6GNo5Mk1yzMv1jMJck9cqeMDdrJjma1WHkWMnezIZ54QozWA0gAuFaEUEoIpAQhBjAijBoAkTjvtzkuXzq8tt6JwGIdRmmclv4QYY5ZHqG3b1HULrWaeZbmUOZDC0uDMqfONesmxi4z4g+G4P+otrOhi2WYOoY7GOteG5NpAISzGlBJac1sBABWjAAINlIbIIAjQI/OXniHFMUaziDZMsG3bhWJpZW19bePUh7/4RaFU/MM/+iNq0STItq7tZ1NZKZR9xwca9jujO59/GPXaWKCtre0kyRS25jc3i4785MOPl8++cGb9XCpJEVAUxKfnaiLjwSgolecWiuWVhaXdw7Zh7ZekJzNtAdgfh/fu7akw62zfu319F3DHL5S5kUE38dylamMT0YYEQwW0UyxaBloAWFIxIaHgtpYiy8V0Kik3mqM02/n0I0OvdUahsXyn1KzOn15wasD33TwkyH5hebnC/Ft3tz/69KqGKBpGp5ZOlcoFizGvVMiMTpSCmACEuNDbD7dv3Lhx9+49H+GSZfm0ihEmzEYAYIg0IfCRxhMJLfRxxrEGwACKGcQIQWKAni1SCKHVSsOxXalkHGcYE4yhUrkUxmgMIUMQIWhJCZQSxhitAAAEAsu2LIt6FktnCSDTcBJOM4j06VMbxog0yf/7P/sfG43qhQvnEULT6fRgv3369Oa5c+dfuPgSgiwIwo2N09MoipP41VdfRQQdtg8pscejycF+54trd3q9IYTs1Vdfm59fwJgBABDECMMsy9rtjhAyy/hkEu7s7Pe6g3K56NpeoVC0Lbte9dZWylqrNE0ebm/fvX+w0BmfOrUhpEIIOA7GGHDO2+02xYRg0ut2tdCVcjkKE9t1Nk+fCqNpkkSZSCzHsl0bQuD7PkI4y/Isy9I0nUwmS0tLb7zxxu2tO91uL8uyzz77bDgc+r5/+vTpP/mTP/nTP/3TXq937969nZ2dnZ2d4WjY7XZd13v55VeyLL19e2tvd380Giklq9UK5/mdO3dKpVKr1SIPdu5RwjynWCr5m2dOVSt1izkGwJvXbkeTJE85NAgjyphFMcUYzbr8NEmSNCZoFnyOlZJSCCUVRJBSyiwKMZJapTwVkkMMLYdQCwOivKJTKDkGSogFRFLhCFOT5OHyylKjWLA8PU2SIBqOQs3zPA6Tg06PYGA54Ornn9iWTTFuNhpzzXqaZAWnUCoWSoVKMAqjaWRbVrkICaDj0aTT6e8dHo7DXGNUa5U1xEnKqWVLZWQibMsVUu8f9nZ3HyZxYDEYxbxSLFWKLWOA4KR7NO13rgWj+OqnX9y7d9jpxsUqkkLt7UwXW6LgV89vLl355K9+9rMvXAdGkaTIn6/2gmF85+Y0Duy5cr3gLi4vnm3V+ag34kl8sL+j1Xhn5+D6jZh8ZJWq5War9eKlF2vV6uLSyrs//cntu3cmYbCwsGA7ju26gISjcPSPH7zfqNcqlQplDBGUTJOj7lGhWFheW0aI+E53OgiFEL1ufzIJuMilzJcWFy6/+vJbb78JoOn22nfv3XFcduHi5sJ8K4yTURBMgkkcpTmXBJM0i+/c2cpFcvHS+Xe++x1qkYP2/t//6McHhx0j4KWLF7yCr4wsFP1yrdpaXLSojRA1BqcJD6M4TuJS0bI9jxmoJdRKc56fCHH7WjbRV6XsWmv0OPnh+AEgMEYBCLQxUhyPxIDW6sHD+++///6tW1uTYPLipYsAIARxqVRGCFkWXd9Ys2yapolSQkoxnU5LHiPURgZggAxEAJpjl/1MqAYNsAhxmPVwZzfNsksvXGzNL3SHo4PtHUCpXSyeOrUxt7RIICz7hVTJ7v6BBYFPaNXzOru7u/fvbz+422jWVtaWLZdYRUtSVZwv1/aa165emXaOkmlasT3bAJOK+9dv8TTnghdq/jg4PGjfHgcTA4Hn+dSWpUrl7bdftSxnEkVXP+9lOQoj3D7aC4JpEAQAIEaZ63rFYkkqFU6iaZxJRUq1+ZpdcAvFhaUFrvh+d3R3r31n72j7aFhfWPv9My/ZjtvePzo8PLp5+/2iX6hVyoV6g1hsMuqNgmmjXr58dhMSEqacBfHrb/zW2bNnlBZKGQBxlvI0FlpTCDEhVCnj+IVC2a+Uy4wxbYQQEgOFINRKEYwd2zFCAw2k1BBgDBkESkojIATIlSATijCAqFspVF2Vx93Dg8NuUC0UbASyLMfUs11QKMvhNJmkcSSRxEZJmXKFuZzm2o2g55Cy71dqtVy4o8lUA2wAgYRBTAzEWkuhZSbynGdAComIkkJJoYQwRs2ETzMa0qwtmU1hTo5pTxZJxy6Xp728J3G3z/NgfJXcjU6WYlpro40xGuNHNngMEDTIAKABAgBCoBHQs7k6gpBS6rrM933HcQjGAEBjTJIkWSaIVZz5SBBC5PG8HMFjkzFAj00qzxRTHctyvqprMo9jIp85zTdPOL2fV6tDCB8ReB4lXWj4Vfrz1xgPnlffP8/W8oSX+tfpIp7ZkJxcaMDHEZhPeC1+0971aX7X8xYsT77gX/OBEDxn7YMIIQsLC+fOnf35z99LkphznufcGESJNTuVxgBtpFFaCDEr7hFCEDzieksJlVJ5lud5brRGlBJMZqI9CIFSivM8juP9/f0gHPslHyMCTxiTHkl/EYZQzRjdEEBIEAbMGKjNl3uwWeU9m4fOzu3XiMFO3mhPsL9mR+L4Pn3imfLx4+RtrrWWSmrAFACx4MIYQLGCQEMAEZqtepIkybPcSG0za2NlZWN98eqnHahVyXVdv+gWS7bjh3HOlQGQrM8vcyEPDvbbB7s6F6+88FK1UnIcO+d8Os17/e5kmjkFRGyfepwozIUWWmOjXIYVl1JzaRBEkhBggERq1hkyAsAMewoBwBgBgDAmAEKlVJpmGe+Pg/D2nftK6fW1jfOb5xBCaZYNhoNRNxh1gl43YBgXbSaUS+2m5WkD8gTXRsqjnClWmNu8NJjy3Y+vCY6u/uMXZbv81htv1us1TAlYnHNKruW1mkveVGJweOD61DJmMhgedBAWUTwJbNvfPHPxfd/8AAAAIABJREFUzAsXM6O2dneEdnr91G8ykSMjjGdRWwsch1nvaNzp8P4RiHpePqIaWRIhRGqOD7gyOqsWvc5oOuwOxsOphAVjVea/WfLdepSko/s76dHgVH2JWjYz1i/+7mcrq8trp9eXN9cBVFMeIYqkMjHP72/vhGH06uXX1xqNcrFEMZ7F3UIgIYQYYoQeU7OV1lojgIAGRgNokJQ6E4IoLYSQUpVLNQiREDIMEyElz3Wp5BBCkjRl1C4UcLE44bnQCiilKKXMYu7/y9h7NkmWXmdi57XXpq3M8l3VfqZ7DMZgBgMSy+WSBOiXUugnaL8pFPq6+jHSF4lcrhQbUii0y2CsiAUILGYADDCup2faVld3maxKf/193dGHW1XdY7hSR0dFVFbGzbz3veY85zwmYCmvtcKyLAGcH3roWFm6NCl8X/ihNLUuyrKs8iDyfT90DqMocg4ZE5cu7b7+2ndu3XjlVx98+MEHv+x0uoPhcGNrMwjDXq+7tr7xdP/Zo0d7X3755el4VNfm4NlhnpVBEAV+aGK7XKYAtKrq0ehECAlAFotFkiRKqSTJQz+NfD+gTArebsXjySRLsyDwd7ZX/VB88P4HfhgulgljVAjBGCvLEpkjkniel9VFMs85AwpQ5VVd1lLKrZ0NZZU2Wkq5tbU1GAyjKN7f3//ss8+stUmSPHz4cDgc7u5eRkTf94ui+OSTTz7//O7u7uVLly612+12u/vDH/7w4ODZj3/y4/39oyybj8eTw8PD4+OTIq8RsdWKBoMBIhZFLqWMooin2QIdLtliY3Vjdb3X73fLPD09PX7yeE+pmlMPDaFUSukzwpvUc2WM0cqiBnCEICGEU0Yp06phhloumPAE83itK6WVcyBr2luJXn7ppiVqmU3CUHqhx6V3erJQroxasLuzde361dHJqCxzQLM2HCZJkmdpHAtrTJGXgGCNCXy/LEtKOSGgTLVIZnmWl4XSTg03NjiRZa4PD48rXRyOwQFqbauyOj0+qfJ6c3PLWpsk6Ww2q+oKnTKmsFY7g3FL8rYE40kaaG0e3H82myymp/Msra7sXv7nv3el1eFpOd9/ugc28NiKrWgshiutTWtMvVyMZvnf/Z+/tJol86rM9CGZf/SbL6JgZXtz/e3vvpXny0olJyeHWtdUMOmH1tnxZPKP//izy5d3Xn/99bjVOjnJP/zNb2+maRSG169eIw7G4wlBLIsSHXDOCKFSyPlsXlf19vZ2K45Up5PNUmvqvEzni0rpmhCMW/50Oj06Ol5Z6Vnj8rycTeez+TxrYkCDqNfu19qUZa0qVZZVVasgCAmhRhsE12l3/vAP//AnP/nZ470nzmErbsVxezKd+X7Y7w+k8IuiPhmdzqaLPCuNJXHU4ZwpZZ0z1jnGCAIx5kzP3sQmASGU0SYFj1DKGaOEnfHXz5IZHAJxQB0goXBmQNP4ugKVMuh2W8PhUGu7WCxrlY9Gx6PRcZom165e7fdXdnevSOkDUmuNlLLViq9cvdxqxc6ZoiiqqhJCUEqQQBMgBy/k853TcRwAEMoIIfe++EIp/d733tvZ2b336NH/+rf/xm/F33n77ds3dvxWezQ+8SmNPC/wfJ+x5Xj84//0ky8+/XTvwf3p5KTViftrK0HsX3352u3Xbi+TKaFWcrIYHZ8+efbsyz3POMd5GGFdFWVVGJovyjFyikAI47N08XR0JHy/1eoQwoqqOjw+CcMoittVURPKoriztbEdhJG1cHBwNJ3M81Iz2YrjTtDqcy8kXJ6czjYvbb5765W8KitVHx2c3n/wjHHR7fZVbYy23W5/dWWl04rzNPH9wFvbeLb/SHBvY/PS8WiyTGvtPD9oGwOMMi4jL7CqSoq6rsqyKGye50BQae2cjYJAMgbEeVwStKBNluaokQuuVI0AnDPpCyI5lGC0thSkkIIJxwQQi8yzzE9rKFE6r1MzkSXL/f2D7sDxoB10++s9f8hC4rcyhWmplM6JnVucTZKqLOcno+zKpZteq7WsFrLWPWuQAuUUOCGCgePWCsmls4QxDgDWmqquDEMgSM5CeL6OH761p/sNb2JKCFCK34QrL775Ard/LcHjxQBK585kn440uvYmi6hJBaLQuAAjkDMRALGIWltPequrq4JLrXWe55RRz/cY56U2xmpC4RyYNJdR8+kIgM3LZ+GCzQTGOfhKFP1zTfcZDey57P457esig4SQFyrpf1JGQQDJV+T456nz5Hl8JCH/X9rxr2Gmr3kOfuu8A1/IXbzIMyHfAmzomYGAQ/I8qZM2B+lMyAMviIHwK0KjZtXI10DbuZ4Fn8vmn0e5/xPYDl8Q1L/wGXhmUfY8SPQre/YVx7Xnm6cgpEBAZbSQXAjRgNuL+r5xomAMgDZzFXIudXKN67FSqiiK2WyWLJPV9QGXUnIhkBFnOUEAZ53Wul4ucm1dt9PlTCASdOdX1VmiuHPowFlAQiihVBDGtXbo3IUDmJRSCPEifeOfGmN+dSCDzqFD16wQ45QQAg5Jg8MuzitCrEPrnDZWN5IaQrChiiI2zy0E6ijNa2UBhOcp7YyzFhyXDAEXi0VWFFSIS7tXLfKnB6cPHx9evbp7+/ZtIIxJjwnPCytjkVLBmLTWih25u3mJMQijIAoDh+7h40dB1L9y1du5fCNs9UfjBSEcCHPo0BnruJACULsatVXGGgQERwlpEtIJA8YIbYz4m/sDpUAIEgDGCBIUjHqcTxbT/b0nH77/ayQwmUw++fTTfn9FeH671Qd0hFIi2wx5GMnvvvNGf9DLdbF3lChK2v212izqKg/9gFLAsvzFP/yYMc6lYKHcuLJz653XZcu3Dsq6nKYLD8h2p4+cTrNUl9WVmzfffe97Rycnk2S+e2k7m07G+49uv7zrmyxLJ8tZOVnMzHzKitQt5nY+9WwhXUZRW4HIAMGgcVS6OJYxQyvp1rDXW78a9i5RybO6igjd6HSdolntlmmazGazuioXE10sNzaGYafd9uMkL8fzSTIa7z3cqybT3uY2l5IJUda17xEpuENzNiQkQAlhlAI4cJYQcMQ4YpBgQ38UInCOOasZ9xrjRufA84Jeb1AUZVUpRjkAUUqXRW2tZYyjI9aAJk4rq5Spa8OZJIC6tuioYFKKQHBGkeRFrWrDKO+2+6urGxsb21KKMIwB6OrqOgCbzKZJmjSbtcalSToZz/q9lWtXrj68v/d0/+DB/WeeJzqdtrU2TbOiqIu8TNMsTbPmkeScy9JU1bXWqtPuxGG0WCyyNDu2xtUVBxRcGIXGlGmyXN/c9ENRFMl8MS2retDvpmmeLpf0OUGUEEIYJ54nlNF7+0+EZH7gkQmRHqeMZsv85vWXb99+9fGjPVXbwI+01llWjCdfXNreHg4HYRTeun1zd/fy7+U/+Oijjz799NPffvTrlf7K1WtXf/SjH732+qsbWxu7u1c//viTTz/9zFoD4AhFCuCsPTo6jsIwioLx6YiurfFeu6W1VqouihljOgrjjUvtl1659KtfeYslEmoJkYBUW9AAgGAtWAsIxBFirEE0QSAMotVGSEGps1Y5tMZYgiyMvaDl5UW+tjm8eu3SzZev16aYzqNW28+yxcHR0yIrCLVOiDq12bQcH87zZWmUWZ4u86IwpUXlOOW+iEIv4oQVmZ5DrhWJ4qisUq3mlLD5fJkk6WY+C4MWQcbbdOfljfZ667PPHj57elokOSjkji35PMvK8el0Nl0453xPBD4zGpN5HV0SK8Had26+++WXd+998XmapFVRA5LhYLXTaTmTLyY6yxObW5NjNlVJku6sX2n//iDP1K9/feej8Z2nD0aUeoIFdWGOD45/Uf6iVurWyy9durTRdHRLZbnwWt3WYLAaRjECuXfvy+VimibL9fU1X4rf/Pa3ztjhcOgJvxW3sjQHB7o2BJWmFPAsHEpTXWalKmutaqVKCsYjtN0JtrdvrK6tPnhw/+OPP3727PAv/+VfrPQHO5vXP/vo/rMn47GfBEEQhFEUtwilxth0mVDGO93ujeu3h8OVo6enSbpwYHu93rWdGy2/iwZHT8fWnozHUyG9lf6g3xv4XsCRUUfBAjGOOmRoUddgHUWwzgEgpU3mEjbygeb52xgOkfMGnrFnmndGkHPKhXDWEUqoYBadtrpRXQISa6hRqDUKLhHVcpEuFkvf8997771W3Gq12q1W2/MCAnS5TIUQrVYcBmFDX7bW2YaXRgkysM4ZtKap0YBQcOCIu/D4ceiIW6azNM1Ox0deEKo6E8wFHHxqaV0QRmiaHB+fMMYvbW9bIY6/uPcf/vpvJpNJrSskbjkfn54cfP8Hv7OzunZta/sQjUsTHYapc1ZVAEp4XPgMwobdQ2uCxBIEWlYKGXqBKFSpZrmDeRy1253OpWu3wzBilOVp4RwI5iEJ04JkWZWVkgfr2+v9olJ5WZ+Mk3aH9AdBr99tx51QBr12T2mVZOmNy52iKB88eFxVdbfdffONNzzPU1VVJyiEEL485V5d6cnJXFXOWlYrfPzkMMvV5d3t1bXd/sD++v1f5tpJL+gGHuGiUGWaphRcKIXPBAIJeKDKUteaAXcEHaAB45hjPrVUM0KktKUuibWguYCKCgwk40IgkyVKxdvQWiuIKyTFtlJ+m0atlh+1u0M/6moUtRXKcAuOYkVMMp8cVtmyMOo4DyO//c4fXqUs9IJ25TJUIJkvhXDGUYXEUGKoI6SsFScaBEenrXNA4Ky1dpb3Qy8siS4qoXN5c3O/bmJRmv+0AdRNM/jF9vyL3fdvhgO+iGSeoyPGACmhzYQPnHMW0aJrUosoRThTgmHTrzbGGuMoFcPhaq+30hRexpqizoTve4EkxDFOfU8wSppsBsY4AbQWKaGMMCANEALGmLHKGk0JddYZbdCdO/eiA+KAIIGLmdI3G/jPq8h/apJ6Pr6k5DnuaehE9P+PuuPbW+zwX+JKne3AWT1PLnRApAl/AiQXff2mrD6Lg6HNHKk5AHARd0sAgD03EQQC54jmgrp19npD2UN01mptGrOEpvhmzWQJzv3DCAFygRefgww8Y9Q7II0ZFzh0CAiNe2Izf4OveYJ9xVLMoWteoJQ4q9NsqUzNOLMWldKMlQ6BEuIQKWUEqANsclQASKPldtYiICGoiXbWSSH2nzwJo2D78rZS2mNi2FsxxjqnEDznagf15SubyqgwDAgwo1Ar64wlYDlzZzHizTqiJIQgoWdRPOfHkQBQRghhzTVGKQVA0mBjbFYEL9ar6Sg1jxFjrHXYgHwgxLpzi70mxAgACbEIRtumT4YI2jqljeCC0YuFo4Q2sIFSoMYqpWtj0FpmrWScGmcXScL9YGV9u9uOSRhbgjsvvd1Z6de0W9eKWMY0NS5wiE6jrTSl1G/1O62YEDgdnxZL7ZytjMf9XkRiJkLnqFGGAaHo6iKLoijwOEHLKQXOjcVKuapCwThh0lqhaqAUPY8yX3IuAdFaY0zdJGE6Uw9W165ff+nGzVsPHjyczRf/8B//Y1FV8/ni+Gj0xltv7ezuRr4fBcGg391eHeTposqTTKNdFhbMbJbWzoAlw1bnxubuWn91MZlPjk/AIjo0xibl4vBxliyPeezTKHz5ykuUs5Yf7Q7X9j6/e+eTT7hSr9642l3p/fo3v5hMj7srMc7m+ZPs8MPqaHQ4mYwYOJ3nWOuVMOIWLOdVjdySQATDdmyhPp0eykAKgHmRLUxdUZo6BXVel1mvTZQ2k/nUgROSuKpCrPwAhpsDBKPszNplSFttGpyOp0d7B6P9p6AJZ3IynXkEOHO3r1+2plBVyhmn4BwgcZZYi1oJBkhtWWZIa+obEJoTBlww7kuUAFWe18Yaa4xSyg99PwyBAlAEAKXroiqqqkAkvk+FlASos67RftVVHfoeoajKEqwVjPvCc0ZVRhMkgklKrapNkVV5WmrPIjpfhsk8+eLuF5/oT+4/eIAIKysD59zRwVFVlacn4y/u3nvy5EmapFrVgS+lEIIzdKbSpqpLbWqHllIipRdFkeC8LsvJeLK7sxt2W3VRpcu0WOSmqPrdVhgEq6sreZFlWWJNPwpbrXZvb/+pUVkr8quiyIyijlGgBFhV1QgQt8OmSmKEcMmNM6PRqNvtBn4wny/B8X5n9QkclaVZLgsuaK30IknI4bOsSHor3c6T0A/oK6++QtgrSOpf/vJXo9NnlLtf/bq1s3O50+t/9923+4O+1no0OkqSJSU2juIoCLOs6LbD1eHw8OjQF4x32oFSNMtqgHKxzPYez4UI1jc6L92+goizydIZopXLiyIIWpwKRADgQByAFVxyKePYR0dUbYUUWjNDNaEk7rQ2N7eGq70w9pWuB6v9lUGPMMTStNsdxpxWNl0WBJAiVEt7tHfKjGAoIxYzxkxh60Tr3EkMoyDu9/rGaFUppaDmSImu1bJWtTaKMrJMlovlMtcZAWos9norrbjTWok2L3WdVSdHS+acrXWR5FWmsIJe2HfaGq2tcb6Ihxtbuztr37n5ne+/+c+k8+pEzWYTACIEN9ZNJtMv7x6HvmCMIOL+/Se2AATGmOwE/W7gPQgPqCPgKCWUUeoHntH29HT08Se/XaaLrLh9OpsbpDKMEbDWmGaZkDKOI98T0+n0Nx9O33nnHcaYUXp0dFxkeafdscb50hdcUGBWO+1Mo/dgjDFkVV5NJ5N0ueh0ot2drUvbW0EQbmxsxnF8//69vb2ne4+fvvrKdyh4znCtmK4Ip3xZ1rNxCXTGpaCMFXkhpTSWJ4tKqdNnB4/LIkdwYRgOh6sbg+3FclmVVZUX83ECSKrELCf5Sn+wtrYRCN8IV5maNtYlVjMkiKCNJpRyzl3z5HDuq6Y5hAA4RAKIZ9kSaNFZQE7BGkuQIgGLxjhDGSOOWYvoqNFQVw37mSBCu9WJ4ygIfd/3OePOoedJzuU5wQuyPBeCcc6aopNzDhQsWA3WoLHozkoZpGe12XnRRSkwQZJ88fNf/GOr3arq2hewPmgPO9Hho0d1rSbT+eR0SpAme/tXrlyxi0UxndZZYgGpoK0w3N7Z+q/+/C+uXN2p61It0uxkOj8cFbMFB9zd2WCIkhAmBXAH4Bzh1lKtsXYSiEQMSgOVMhrJ5pXdl156aXNzwyg9n02X6dMkSesq1/tjh4wxf7i23WqvMBHM9/ens5m2KmrFURhsb237gV9mOUNC0HlAb27vLpPl5x9+nC6XnrUhhUjyQpM6XVrOaOCjdZPT6cdZNZnNJ+NFltWL5LSsbK+/6nnaGD1LK6ut7Ijh6howcnD0DIhBZ4yuBI0pZcwyVzvUGAatIsvLOmeCcZ87DsopCeB5xNcISqGuQJfEKbDCGdCGagg0b2O4tra1cTUKEG1ZlePpZG9vT7RNtxWu99eQxMZ6CNyTXHIym4ysUZ5g9+/drx3cuvWKMU5pY63SNuPWcYgJgAUqQRpCCRHGokZHOUNzhgqM0U2QaEObuuCQNGl659DlDKucjxSan2fzP0rZNx1gv1lqX3CcvskFungPJQQQnUOLrgkyo4wSRimnFBgDAEcZY5QwtK6qVJblrVa70+0iEOdQG1MqxTxBGbHWMIpSNrxdh2gJEZQQB/bctfu8XgdKgAASShhthjlNf905dJZQR+g3+WBnc5bzOYOjlDWoCL4pyX8eNInnw4T/ki7lW1HIN+cG+DUp/0U2ygvTDNboLIBcZM98ZThxvh1nkVIC59EpTVmNZ9sg4C5SZ84ZbUCQ0RcAAn3usAaEUAYOEdA6NNZh4zl4NkxzZ1O58+hFR878ExGeT7cQEcBSgoReHDwEAHc2ZLtYu7PtnLsukgsh0hk2RmqdyYvMOiukAALKKFDgi4gygXDO1CWEEAbAGkMwZ51zlhCgjBitCaDv+ePxuHPU1droui6AtsO2LkvUZd0VShfo1KWd1VqpvKgIUGfPvIsBHGMIxAI4ApQSTh13rnG9w3N2YgPysYGzF3qWxuTgAt6ee82fB2QRAnCGgZpjftZiADgDd4QCEjwbnzR9B3CIxjpjnbHIOSGMn607pdhEcjlkkiE6oxUCcVZpVZZVWZelrivrLKFgkqq0xPc83to4Sesnp8+sMZxzIT1KGTqnlLLWME6jKPI8z2g9Gh2jA84FACwyk+flw0dPKeHT6dw6p7VBUweiHfuSOEeBEGBpkmaZqhUxBAUDKagnA8Y854hWVmvTWOsRsAAGUaFTvqT9XuvK7lav2z4+Pnm09zTLsqoonXGqqvM0zeaz7bWbr71yezwePdvHyWLy+YOHcRRsbq0zwrGu9u89HA4GfMusBEG3LTvxVugHnDF0uEyT6Wx6fHIyn2jnRe2N7fXt3UtbV27duL44WRT6U5NXjw8OnauqKvWZlnax3Vlp4fThB39X1RmAiztd8DgPw/W1bXAyz+r5eGzrwgqrOoF1RVbUTFIhKUhKgp5HZcK8vFQ+zcQQCouLogTGtXUHhwdhK2h1o1ZHMiniNkuSE+nHob/eFcGJgXy66EZR7ez89DgQOBzE3Ocqc5WuI8aa8F1KgFgk1nqCoaV5oYBqYNZRY4EpjbWqhRAI/PO7d2tV+p78/O6dwXDwx3/8owb5GqOV0cpUzilrUWlspsXOuibji4JzVhPnCFprlKlrd/Z+zSlDwq11s8m0Kos8yzc314PQL4tydDxSWhFKj4+PjNHz+RQRjTb9Xr/f7RKE4WCYLNNHDx8LzjiniNY66xDC0EO0WisAEIJKzltxlCOWecEAQumFwq9IWRldV6qudOD5q6v9POeT2RhQ+4JsbQyT5azKkrrMOcUo8LV20KTsKQ0AgjMAF4R+f6Vb5Fme5dZoyaUn/DwdZWlJiXz7zXeLUn1+54u80MZqylhtVF5kTMKndz46PNp7cvCo2+n0V9qbW6tVqaSkx6Oj45PTvKiuXbve7/X//C/+7Kc/+U8ff/yR0YoRbLfCjbXB1atXr127Pp/N86LkQihjKsCq1eonSfb+f/7PjHkrvfVXb9/ot1cePzqaTYvJeJllM9/vBoGvlEbHESSi7nbjTj+WgjnrlNZaqzTLkFrhic3tzbe/+1bcioJQSl9WdZEVSbpYLJfzJF2ourROr6z08yypyqLWqio0BbayslKUeVZkiKhrN9dpHLUCLwLLZpN5rSo/lKq2xuR5mTNOCMOqKrngK6sr1rgsy5dJTjk1zgqSex5fW+2CdVVmwDp0VnLea3XCIC6ycjadRZH/0s3r/+L3frC+MbhydXtzbTP+Z7/38s0bo9GxQ2uMuv/gwdOnzwJPSkHLqpxOp3uP9haztNMdJMvcaFwZbJyenOZ5IYXHGQWwni84p1XliiKZzk5Ox32launLMI6M0QBY12o+n+V55nteu9VKkuTp/n4YRRvr68kyWcwXlNAyL3Vt2q0Oo0xpXeYlZ8yLhbW2KktVq+l0Kjj9zndeefON17e2to6PRqPRyccff3J8fFLXmlP+8P7jxSw5ORnPJjNKOGeeBYfOKKURnfC454cIMJ8v3n//A0Sb53PGmefJKIoECxiR2bLw/KDfjUdHk7pWdaXzdFxkCh1rDFWssdZYo6019owc8kJqsTsnF5yXGgQvYhkJ5Yy581Swuq4b8xYp3ZlABQhl1GiraoONLz5hVaU5xzAM49h3aKq69H1fcKGUFkIILiAiTZgpASCEEdLUoOB5PhAwRlnbNK8bA2WG4M5cWAkAAGUAhDHOknT5y1990Om0pfQWs9mVK7vddnz07OmXX957eP/BG6+9sdIfJNPTWeTXZb65vVnt17PFTAB/+Y1X/+CP/uDNN95I0+XnH3326PHD0dGzxXTMiTfor6PR6XJR1ZUfeoaaCmtCJHDJKWexRMI0kqwqi8oSKWXU7q1urG9dunf37p3PP3/65GmRl4DUE4Hvx0FAu9123G7P5ul8NsmzZHN3a2t7azAYlmXJKIviSNW6LIssTT79+LOqrhghnhCMkDLPOCFa1VrVRhOCqLXO8iJLiqysGPd2d64sktQ6t//08OhwRAnpdgdVVRRVtUgWaZooXWlVqVqURW50R3BmjUGHgBQQtFJVVbS7Hc8LAQQiR+QEKCceBzRWoybWEsuYUVwrWRTMulbciV9743e3ttcJgcnk9M6dTz//4sBYP44H16/dMs7LcmcMkZ4Mfb/bXRWSt+LIiwb7e3uffv7l7uXdwcpKnhUAaK0CaxgQQbmgAhiVwpfSp5xbtE19Z41tYqfOu7nkxYDtZmTydXUv0HO1BrngWZ1TreCbOfFfU5aTb/v3otIAweEZKZEwYEJyIbkUjKAFp9FYRKeVYrSRDahmy1VVOUQueMCIQ1NVZeNBD4Bn1ZpziO78F2uaahafy04awNbwcBrpMTRlX1MfAyHAzmhpBKDJYUGEi2sbCTj6AmPpApnghTcgADlX8v+TmvWmmiffML96MXDxRW7Vt2zphTcguvNa/rl8nVzYnBEEaMZrCIAUEag7WyKKzUFo9tAZQNQXzgxNX7/Z4tk3wcbvGQFoc3trVBscCABwygkQ57BxzWKCPwdReDFrOj9uSACJdYAUOGX0DHEBujOhR6N0stgIK85OvCbV6gzJOHAI5GxGRKTwANEY7YfS84VDEEIwJqxFZxHQMS6scVpZQkgzymiCeRpi/0WYKiFESkkQ0LpaKXCOUtIEUHqeRzlSRgihQvAmtYc8P8gOodk4XIgFz0YuBL+mMvrar40Z8TdlOc45bC6VZkR5nnHJABwQRKRAXGOdfTYuZcZopZQ2jlLme1xKwblgjDZr3FxNrDojooVBQCgVnDNKjK7TLFnOF1VdIUAUhkJKzhgl1BhjnKVAOGdMSgbEOWu01kYRAp7nK61UXSulPC/w/cA5p5UF4CejidZ6uUgYZ0EQ9NqdQMpGENzA6aIofS/c3t6dTZaqUsZU7U5XSp9QVlUl4xzRcUaEoIQiOANOe55ANPPZRBnX6bTfevM7Gxsbjx8//ey1a1ijAAAgAElEQVSzO8lyqVQ9PjlZX1udLxb37z88PR0VShvjYiqiuLu+uZWmi08+/mg8npZFdXx09NLLL127djVdLDmyOIp6she14tXV1fEyfXY6v/vJnUf3nzzZflwvlozy119/c3L4DHR2Op1TLrmURZmGQRgF8mQ0LuuKezLwYz/qxq3B7pVbRYmHR1OiAltVjsHUat8nO6/e3D94tKyW66trG+vr7U5fWU5YiCQ6namT03K5NKvrWw5aT5+NKYF8WR4dPuuuRMP1/qMv7zESX7+xdX1nTSfT0z2RLlPO6rX1Tr8beR4skokzFSHWWodOIxrGGCOcMw6ATmAQxghUa2ccGuuMObuTLBaLf/zHn06np3Erun//y1dfe+VHP/oX6JxDSykQMIAaiHbOamUBLEHinAPCEJUQQIgBcJwTaxSiHg5XWp1QSjaZjufz0/miUHVZ10VV5Z12GISSUBydHM0X816vV9e1te74+MD3veFw9fd//wcvv3QLgDw7PAzD6N69R8LjlBKjDWVMCE6AEQLonOCcABitBWOeFJQAWgSLnLLQ8wSBQAq0WBWVJ6PQD1YHfTRaqzoKwnYYjTmfnM4cco8JTqizoI0Fi9Yaq5XnSd/zet1Oli6NUa1WtL21EUXtg4OjyWRyfHT0J3/yZ0rrX3/44dNn+0oZP/KlZIQRrWttq1qVeVUGXsApMxq73d5wZS1udU5OJ1/cvXfn8y+uXL7y53/yx+12x/f8Is3ruqrqcnN9bXU42Fhf21zfeLK/zz0/I8TVtW3HPkXGqXfn0wdZcvftt35nbbi92r98PBrv7T1z1vb7gRSyrpFSSRmjBIarg5WVFQCXpstlMpOSO7RFmXe7Hc/zTk6OJ1PKOGGCLZbTJFtIj+VFlqULKXkYB61WDKCRWCwr4XEguFjOkyxP0qwoiqqqhZDWujRJZ7PF8fHEoekPOw2RLssKz+eUk/k8abWiIIwBne8BtMTW5k6n3SeOHu4fIrp+v1N7ti6tVmW2VHXuyIBwwVZX+++88/Y//70f/Mkf/xGhhlHHKHieXFtfXV8fEoIO3Uu3XqqqIk3Tn/3sp48eP6ac+F5U1dXxvc+TZQ7Aa+OKKm+IABaVqitCmHNojKHEp2BVlZVlWpcFONNtxd1eN47jNEkm4zEiSuG1W51up9tut6WUztgkSawxRVYs5kvKaCuOpRAEXFlWdV0GQeCcS5OcMrK22siY6KNHT+58eufhw0eHhyPBBSecM3FwcDAanZycjJeLZeNVyhllTFJGgFLGSDMDUUqNT084o+1unKapc7C6utbpdCmhdz67W1aV5/mNA8zR0TElvNcrpfQ8L2jom9Y6ra3W54yRpo/ZdPkcosUX2NJNe/KMV48OnXXGWIIADJAiNiQY46xx1lgENMYprYoylx6xNhaCR5GQHhhbIdh2p1XXtTHW90PfDwBhMl0wSsMw8jwJALWqKGGMcmtrMMo5YgyitWfqA9q01i48S8E50NYwzihly2WaJJn0vE6343mBcbhI04ODgwf3vvz+9967duMqo/Szu5/v7T8B6rhgcTu+cfPmv/yrv/qTP/3T0cnxL3/525/+9P08S8s8q4s68KQzZjmbFWlK0KENstQkmY1isba5vbF1KVd1XtVZWS2VVaIQUipnK1X3VvrT+fjjjz4Eh2EQdLvd3e1dpdzh0SmBLA66jHpB4IoSNjfXb958aXV19eHDhykWQnplWQJgFLeWaSYEf+PNt2azGSGESe/o5GS5XPZWBlVZzuYzILTd6UVBlOQFl95wdSNJi4PDg08+/nhzY+PGjes7ly5NJqf7Tx6fnp5mSeJ7Xl0wxqnneXmeoXNaa0opMMjztFZVU79RIgRroQ2N5tZao43V4CxD6wh6nEaS9z3eC+RwpRdHUdiOtxi2ijIXtH9p69Uf/kG8ujoYDoceD4iB0HfGYhAEcRwiurIsRunJ7duvdFqtf/u3//bGzZtra+tHZlQURVXWghYEaF3pIi+sQ8FEo+hFe6aWvlDPNzGRDW++KZjO8yLxK0ybF7PzGlkI+xYuU/PXbxWLfytK+aoBxTnmIRQokVJKT3iSg9XOgnHKaIXGhb5sRMxhGAouyrJUFhF4GAS6YTI5dwGcmhBPRI7IEKx16BqCjWsQmm0k+Q1rEhEbmQEFAMaAUHDuBfBwoT852wNGwIGz1rlmtnChvSAvKF2ey13s+d/IC+96sY2OwNi3ELzw4hs03J1m1/CMt/a1yQw5m99arREcwDmaPLfohReSY851KYjomogR/Kq5wnP7gTMQyy6yPuBrTD8gAOCMtc5abYzRZ1pzShlj5CIh5JsnzPmI5OI0IJoQQIqskQY1xDzSuESfnSOumS+4hj5GCDjS9F2cg+awOEaI474fSeExQgPP84TU2gkhGOPOaWctOsKZaPRTzX6xs7szIRQQLaKjjHLOhRBCCEYpGkeA+GHoM18I4vt+t9tBMLVWlBrOxbee4/jC6O2cCU++CUVeDEt58efX7Iwbiz6Hz0O9mqRTIOCgMchGAsShs+fMTKO01cbjQsjQ8zxEpKQxoSDO2doodM5qA86Fnh+HofQ8yTmlVAouOReEFmXhed7G+gaQc8Knc0gIIwQIBQJ4njhLCHDOpJRpmtZ1LYTwPJ8xrpRijAnOldbW2LXhGgGQntdqtc79yowUggf+Sq//5ptvXLt2/d7dB3uP9w4OjpJ0CQT7KyuMCc5JVRUO0RglBHdotKo2N9c2Ntalx49PDstKR1E7jqLNzbXT09HpeDI6rYIgfnpweHA8mp6cDFYHN27efvrkiSPMErZ79YbgzFHuSQ8Anz17ejJZADtMFssw9AfDYRSGwo9bflu0BnF/fWVj8979h3c/+s3dX/3q+++++9brr7UkR12iyv/h7z85OngguEmU3d1Z7/aGD5/cny5HG2PTH2ysrnnKz2tFT2ZmtiS29jwq4kDubmy98e7r85/+/enju1nd3/CvrazvOOSVJslS7T99vL8/mc3zVryzvnLpD34wuHv/zrOjPWbl4iQtk8LVsLO9kDS3UMVhubrK0/ms05HvvvV2sVxKSqKIWsU0oWi1cwbRUSIZk4wKBBCMhj5zVtYVWEM5l7IlPOlPJpNnTx89fnRvf3/P88Tv/uD7b7/9Rrqcxa048KW11hpk1DX9B0pQMAcA2lhrlNGFtXWla3SOMqJN1WpH3//+u2++9fpgpf+Tn/34/fd/djo59AMpJQvDoN9rD/qdWoeM4Wzemc9njNFWq93rB1ywTifs9TqUwmg0cs6uDLovv3z12cFhlmdx1G7uEYxTT4rA97AR/wJUVVlXtWBisVjoWit1FjjkMYYcrbLT01kYe512Z3R6NBdzUxpdalNZMGC0RkRKhTVolEFt0BkgIALqcSYoc9qCxXY/6q+0o6jd6cWHh09+/vOfvvfee/2V3u1XbpdVNpk6LqjgjFHqXCM7j65cvjE5nRw8PaSUEwiHfU/KuBW74XDt3v37H/32ozLLR6PjPC98L4hbrTCMtDFffPHl3btfoAOtDc+r+2g96wwjw6uXdv/7/+5/+J//p//tr/+X/+Mnyw977dXhYP3K1Wuv3O4FfuycqarCLYu8SIsiL4p8b59QyjgnXAgpmHXWogMKni+FJEWZOXBIHGFYFGlZ5bWCokyrOl/f3ImiQJs6igMuIBeAoEej48f7TybTNM1qSsirr9567723lTKLxXJ0clpVqlYKkPV6Q8bI6PikypFxqmtTUZ3xUgoJyAFskdRlerqYLdJFapUNvVhKpio9HU+SqbE186QYDFY21zd++Ed/8NqrtxaLqfQoY+hcjWC5oJ2oVaqyKItWK+p22ysrK/fvf3lweLjMDt9+53vW4N/+m/+9Kk23O4hifzDsDMbtyTh16ITkzX0SCHie8D3mrKryZD49nU5n3W7b6CpPo+FwsP7qqx/99rcnJydaawDwpNy5dClNEq11FEV5lFeqCsMQEZMkWSwW/X7/5s2bWZYlSWKtbf7005/8Y1mWqq4poVWlpJSBFzrr6lotlwkAnc8WiMC5cMZKX3iehCjSRtdKWaMpY6EfSMG1qdM0JQSUqu98dveLL+5TIHWlGWPGuE6nI7jHmZckaVXWeV5KEXDJnQNEYowxxjpnAQjnglBwFh24c9ej59SNiyhtAGj87xFRUHbumwmc80YoplSNFiTzosi3pu522xuba4wRSkmv1x6dpGWVe56U0vP9gFHp+/74dPI3f/03eV5evXrlL//yL4fDgTGmkVn3er1kkZZF4c49YxhvfIqAQiPBJwCEMsalXF1b3760mE5nDtEP/NXhWru7AlQi4VQGMm6nVfns6CDPsvF0Yp0Lo4hQ0m53/+q//m/eePPdJK3+3b/7v+/cuTOZTNJlwinrdVY63a5V9ey0ooQLzoTsx+0u82sZBMDjTMOlnRuzJHn66SfIvbgbxO3W629997VXbydFVtWVCCR1ZjjsXr9y9fXXXiuKSnwKq4MQIHu69yBbHBNHALXStQW8tHvZ9/0wCsq88D2v2+0eHh7ev3/v//nxP3Ta7W6ndzoerw6Hnud98eWX89msruvBYNDrtaJWTISkTEjpbW122nGExlJG6qp88OBeHIXXr10v0uThg3t7Dx8wipwRQFsVeWO6xSkhnDm0AI5RYJxSygGZNdQhcQ4ABaOAjqEzWlWpq09HS06DN998jxBSlnmRmSyZOnSI1hO9V24NjVHJopjN95FS4Xl+GFRlOZtOpSessXVVTSez4XD9X//r/7EqyzRNo7DFCHPGtOI2payWOkuKulZNlITSplbKonXguOAeek0FaIxpzsyLetQ5tNa+mED/tSRAQp/DkvOcwK+7Wl1omr814OXrVk4v6NUJJYSxpkzknDlwaKFR4wOAs9ZY65zjotFPg3MOKDLGHJxNPppRCaXUoTVWGSMIQUDnACm4ZkyEiNY26u+mvaIaDg/QhnjUPPXYBahomGqIgNBoWhihBEgj+jmXnJ+TlRAAwTb9/iYl0qGBM+cNSgkBChQoEITngAUtNp14PEc7eAFoCNDzr4HWGET7NWvpF5AkO1OGvJBacrYZ/OpQpqEVITrrzr/1+To6bKhRLyqRmlkcJV/xZgACiGiNNdY1g2KttXWO8SbKIxCex4UAAGuMs2fpnxcgigKcDSQuim9g4Ii1z73azgN2zz75rHhv5guIxrmmhkdEax0gEkoop85ST3iBHwZ+AMAIZVIy2qhozjFkQ/1inFBKWENtZGcxno2si3PmUAjOCTnHNug4E74va5WURZHnRVGlWZanWXXVH1BCCaFfHZG94MB4tqh4sbtfC8/52hzyW8O4ms4XBWIdOIsXcaXNZzAgSKDR/YBD66xRWmltnQ3jIG61wii0xgIi5ZQzjoi1qtqdVtyKuOCNUAYo4ZxLLsIw2ljfAOcIJYxzyYUyWmvttAV2BrmsddoaZ5ocMWCAjHMhRV1W1lrhe2hRa13Vtef5cRiWdWWto0DouQ9aWVVK62aVEaATt4WQlIqrO1cePnz85Zf3Hj9+VJZ5WXitTkd6QlWlRVSqtkYLwfzAm07G0nucJAmhrNUKBOcnp+PR8VGRLynB1dXVt995N4haWZ5/9NFvKSXGuuH6Rl2XDx4/uffgYb/fuX37lYODp/v7TxaLRZpXlQYhhYw9EOFgYzfLsrt37vb6Pel7g05LvHS1H8iP3/91cjKanKx+9umdKs8ER5Qtr7OxXI5/dWf/weH0yo2d27e/92q/v//sYH+SfvL47v/14zvXb77yxhvvDqJLs9Hs8cMn2xudKBef7823rr/V3br84PHdcWbsaH54OFpbv3Tp0rXVjUIGHSDecp7fv39nNp93uvFf/ekPf/ijf/arD9//+NPfbO5shLx+/OBXZVEcHh0ki8evvbYZ+X5VHnc7UeDJspypqrRK+VIS6sABIZQAJyAcIlAqpbCOKwXoeFmVWidx3MqLZVVnvX6707597drV7//ue91u+/jo2eUrl32f1VValrlSueDgSen7wZlfkbVlXmqVdbvh/fvP5vOZ7/vWWs/rMU7CwO/22uvrw36/KwRPs3m3u/b2d9+8ceOqH3ijk9Gt2zcBcG/vycpKPwyjO3c/t9auDteFoHVdFEX+6998+PDRozRLjNWMET+QSmlP+t995x1EOB2NDw9G49HpfDqvypoAjcPY9/xGV5NjVpVKEsqBonbLZNZqhZxwXbrpePnJR58ul6kz0Io6WVap2npScAoUKUNCqOSCRXFIgSymM+KsJxkheHDwDJEkyawolbHuF7/4eRDFnU4LAPI8t5np9dpchITQlX4/DMMne8/q0kjRCoJo/8nhr3/5yZ/92V94gVdVinO+XGS//c1HQvB2p3Nld2el32vHMaM0TdPxeDw6HhlteNw/RttSFibLB2lWdqIbFALU0cmzakKnR4G6//kp5WBdVVTzuk6MLZyzjEOr7XFOoii8efOlKO6o2j549AgI2djasNZEcbB1aevk9GgyG5dlMV9OszwJI6m1togOrDJVUWZScCCoTHXv/j1EyDITRcHWZp9zLj2+WKZRFIdhq9M2jMqTk9Mnj/cDP1rfGF65fDNNF7WqVvprjDPGRbfTLap6XE9mkyxZpAcHxztb691OT9da6booyjR3wudr652rl3fXVjfW19a3ttbjVpBny3a7TRlOplPfFwBiupyd3dQdcsFbvdYPf/THveGg/vd/RxnNssyiXaZ1Vsx8//6tW7deuf3Kf/j3f39wMNJKcS4oAYemyJezKeWMWKMEp4BQFuV0Mq7rg/lstr21dfPGzX63d/fLLwIpdVU/vHf/8u7urZsvPX36dHxySgHWVwdVVR2lS0Tb63VefvnmBx98YK2+deulNE2X88VsMsuzApGsDgeANlnUCdSC8yDwOq124Ie+8JJlWhSlafghAIwSDc4Ypa0WQgYB8zxJKWpVARDORLzSKstKKSU8/uqrr73+2ncIoV/c/fKD9z8glENAjLYAlDGBZ53aM+sXAAT+QiDd1/gaTc2IZ0o1Zyxah4hAGQVoKPqcnjOREZy1BjU4YoxO0+XJ6Whjc5Bmk2cHez/7+U/6/e6/+lf/7c9//ouTk9P3vvc7gnuPHj25e/dLQujq6mpDyTDGFWWZpRlnvK4qp7Vz7pxiDvDcy4cSoECp1pikCQBn3JvNk7WN9cHqWlmrRVqG8+ze/b39JwdlUqrazhbp48cPT07H3PNeeeW1o+NJVesoXEGU02mx/2Q8Os6ck5T2hsO1V27fNqous0LQAQMqOfeknM6meZVfv329dupkOj6YLiutO4PNvuBxK17fWLt0+UrYallVADinqlYnBjDTydH4tAtAPW4//NVPxpP5eDKL2oOtnZuXdrYQ4NnBkbVY15XW6tLW1nQ6/fjjjwEgjqNbt19txy3GWJomyyTzfd3u9jY2t1pxXNV1miYn40mvv9Lt9lut7uPHe7PpbLCy8ujxo7LIf/jDP/KlmEzGT5/uT6fTViuqq7wqy9PT0ebGWhAEVZVpo9G5IBBl7qq6XA83pOSVKgnnUnqU0iAIED2tVVWVRVEul8vDg6M7d+4Q0iBeDQC+L6M4vMjnOVNzgCOMAIFKVU2QXFnmdVUpVTu0RitV180QvCprRmk7bu3u7KysDMIgjOI4CNDz/DBuCSEZZ7Wu/1/G3uzX0us881vz+qY9n7kmkjWQRUoiJYqyJtuS2/Kg7kaQm0ajOwhykQSdXOQvCPrPCNA3CQI04riRRsdOmo5sihZJSbYkShxULBZrHk6deY/fvIb3zcXa+9TRYMAHdVGoKpxTe3/ft9c7PM/v4ZxpHTln27atqgoAjDFSyiAJs9aGMvgUjXq2Ijq7UTnTruA/Hl/7m/mGoRrnnFHOwv3JBJdKnS58wpdUSgvaVEVVllVV1VXtwcdxDMxaoM77tjWACODCiDfMr621SlgetGaEEsaX/vBTg/dKlEQJRpILSsE5QhhljAq+tHB44h1Ya631DhwgUMIZo1wwpSIeQjmXmZEISBCIC/tVQELCxsGELiKEA1DGGGGUrV48IR58VVbWWkAgQc1DlksPykJAIaeUADjvXViLBeHoWR7u0trO+a+9dWcEZc/2vU3VmNaE7xOWbL/1Mv1DPICzKTFt24b5i7XWeQeESCm11nEch+iSkA8dxfHpZukMxuG0A2IEKXgCDr2H01cXGmkhRLg/Txtpv/o6m8AbHhyhOOXoiVdCJ3HqjEUHWschA4sQIiVHXJp2GDsb6hvaGPDeB5MJ55xSZoxjhKLzFAhEihBijW3atm1bY9qmqcuywn+APvyPjKz5tXblrBnsNxaVjHOB1gH61WnzzMW0+gWEeIKeoHe2adqW+BAIZiOtkzjp9LqxjgildVMzRikhtjXOOmetcZYSwhmXSgohBBdKa4LEWeutQ+8JIZzQZRxN2OAxQRllnEOQYgIG1LiQ0llrrUiTWCsd6TiJ47Zt26ZNs4wx1jZtt9MRXCgpjTXLvoVyxkWv17t+/eXvfvdP/+Iv/uL9998/ODhACowTIZnSUZLEwZ1WN9Wnn964d/+eUpGOUiE1odw7tNYzigRdsZjevv0ZElbWTV3XaRqXZXlyctyaViheldV4Oh3PFt67KIq//ruv7e3tfXLrs9FoPUp6cdqnMkZmPZG37z0s85lpCq1llqR//Kd/FEXpdDKezmaHB4fg/Z9+90/Atz/6u3fn+Yx3Ij26kmy9fP75F668lo6n+YNHT//u79+fGX2QE2fqpiUkG958/PTvb3yYV8cbm10h7eMnt776tdd//1vf/MJXPm8a82D3Zgvl+nZ/Z+finc/uzfPJ0fEnL7701e1N9uHP3/qr/+c/3vrsxn/13/yrUS9L+kRFg80NujWiVZ5ztJ04yaez+bSNtO5n/WTYa6oGLCPw7NwnAAiUEOEtdY4SwrI05ZzFsc5SRcC8+Z/rpqkBzI9/9M79+3ffe/fd/+F//Dd//Cd/dOH8uX6/s74+vHRhJ0nSrNPNklQIgUitNfP54vj45MGDh3fu3L1169btO599/MsPP731y1988NNvfet3v/m7X7ty7bnXXv/8//q//e+U4ebmet1Ura1VJG9++suDg31KMUlfPn9h8+tfe/0HP/jpn//5/ytEdPHi+dksf++HPzo+Prly5QVKR4tFfnx8GOkkjpLpZPq73/zd1/71l37wt+++9dc/uHv7B2nrlODEk35/0O8Njo+OVz483tTWGoMEOVWxykYDmufzn/z4F+fPn+/3Bjb2nBQVa4VUziE6YolllEZKc0KrvNzfnXU6yYtXr/3+t3+vqqonu7uz+aw9GI/H47/6q/+8c+FikmVaR0rF8zyfzYvR2ug73/nDKIrCx9TNG58+uPd4ONgWrJxP6g9+/su1jfUs7VNywJjsdbPxeJYv2n5/1Ov10Lt79x/u7+9PxuOASxYUy0inO1sj3/SP98r/9P/9x/fe+fDocB6poQdsykKqSmsRJWIxq1pbSYVRrDrdeGtzHQkqpba2z7WtPTzaA4pxHKVp7NEj8bv7j+fzySyf5sWcc9rvZ84bIQjnZDYb93qd4bCvtUJwSarzxaLb7X79G9/83PUvbGxuHR0ff//td956652tra1O1hFCUcLB6/GYHOzNkyje2N4oimoxn1iDLKx4QOZFdfh0rGRkW8ORciYZ4wDGOfCAjKJWKkniKIqSOM6SxBpTV41zkBcl40gIXSxyyrDX64XBm9YRZaJtXac76A/WdBSfjGcE+e/93rePDsd5XsdxMhgMtrfOf/3rX/vwwxs3b9521oInviU1qwmAqRtCiODs6guXvvjaa+fOn3vnnXefPNn98BcfKKW01lvrG4KLuq7rur5582agOiZxbNr24cOH4XB69dVXAeDNN99M0/TSpUuvvPLKe++993Rvj3NxKoAWUnZ7abfTlUIi4nyeHx+NZ7NZwPcSAi1FAE8Z9eAowUgpLgQlYIwxpnXOp2lCKZvN5s66JE6vXrv6R3/0J69/6Y0333xzkReUS84EIaxtLQAiUPDEWXAWzkjH6UoLQulKxbGc/C3dvb+uFTgNGz7NEadBOSaYlkoKqTWLI84YdLtZ01JKcTweEwRO+Q/fe+97f/03f/2977etm07mhwfHr772xecuXaZEWOOVUt1OL2ShNVUTXJ2UMoqBEktJCBQny0wLwYhWvNcb7ZxrOY+G6+v9wbBpXbfX88C6/Y3eaHuyKH/y84/SNGKUfu7zr43W1ueLxeu/8w0H+Fffe+tv3n6PUH777uPZrKKUfe6Vz7149cXLL1x++63v54v8jS/+TrnIizznnK/prA9Wx72mmrcGb9+71RsMX/vyG9PFFInnUr/77o8JmM+/8mLetExFs0muGZej/scff8wYj6J4a2u9PxzEaYQ0ZpycjE/OXRxcOHdpbbRWVdXR0dGTx4+apn7x+vUsTZM4VkrNZhNC6etvvNHWTVEUlNKqKo7HJ2majtbWtnfOVWVVVVXTmMVsFmn1la98xdn25++//4Pvv8UZZZQMB73tzXVvKoou0ipL4kgrJbnWMl9UdVk6bwiFXi/L0lhHgnMgxJBgJWKcMyakHGCHC9ARt9Z471rT6kj046zT6TjnJpOJUiqUgEkSc66quqSEM87QN0KJTpr1e72iyI+ODs+ff05KOT46TtIk1hFFlELGcbw+WkvThDER6bRt2lVV1zrn0iRRWoWkPGNMnudVVTdNE3K+V/KwZ5vAlf93KfU6mxq0ohXj2dL2N6vk02XLr5XLZ6sxGbJTpQjBepQzLhhlK+t7aJ5WTmStdb/ft842dbOs7QDatg0MAOcsInIughcFwHlvV/9HSgCFIEg8IoR2AQjljIUlgdaaUjqbzdrWNK1tG4cQLOk+ZFZY58LKdIlJ5gwDCpkgob+STeLAIwB4QOID7z60K5xSypexSkif2YIoJ78AACAASURBVOEJoyFJBparWfCIBDCACMKVWLriEBw4v6roETHsKLgQSggWiK9hwX1WaYdkqXbDZSSmlIpzvuQHer8Kylz+nFNzyGmMZnCPnEKEKT2N98RTVSFjTDEV5utCSiEEADRNQwhp6qZY5Pgr9fUpTf1U78a8C4uBJeAACXK2TGgED9ZZYy3nTHHpYGmOh9MPX0IZ51pKoThThAq01guhAlOBMe6cQ6CUMMYFJdQ5WLZJywUzISysEZcJPMudI+fOOkoJcciRg8eQA8S5UEpFyVDrRKpcR/pX8h+XCO7lWgVXpilAv1TgrfZjp49JWG+esivCiXAqDDsDB8dVfs9SpwdnaBAIQHzQa2Hox8BDVZTj4xPGWJIka2trm5ubWZYtZyJaScGZ4N57ljLGmFvttsJKzTnXti0zJmz+Vw8SQbC/kv2ClFJkjALQII4NYlNKqZQyoKKbprHWIqJSilJqjSmKInTXRkpjjbOOcx52uYyLwWC4Pdo6f+Hc4yePJpMxIrRtQ3M6Umo07L/+xdeKqrbON60xxljjmmrRGFfXVmqlZKSVRmjLqn1477Mo7eooIWjbBuczVEomseKSU4Q8z588enT12tWr166dP39eKUUI80CE0kLp/f2je/fv//jvfpJPjn1bRBFdG/TF5qYajjppBHGyubFVN3Yymd99tJ91swtXXh22xfrW+te/8bXbd28//snNL7z66mTcHBxXyNIne5PHT3/gnQdvibe2zYfD5NU3Xo4TZNxcuNolpL3z8ONXv/jCZDw7nnzWyfr3H332f/6H/+X48KSTdT7/uc9duCDX1iyl9J999/Wv/s75/sCb+gnSWLDB2lBvDZ+LpALji3lp6pFpjKlNU7VNNSfIpJKcKu8AiKecwnJkGtbGlFKWJLG17c1PPlFaEAKvvHz98eNHe3tPn3vuQr/f73SyXrfbyTpaa0IwjrQQUutIacUopRQpotJyOBx0Op319Y3Pf/4LxpjZfPpk99H77//sye6jv/zLv7zxyS873diDOb+z+fDxk3/37/6PtfX49S9/4V/8y3/R7/du3rxx8+bNn/707w+P9v+7//a/j6O4aebv//zHP3inqsrWOD8aDYbDAaWzoijapk2ihDP68P79p0+e/oc//7/GJ9PZNB+OurGOnHXTxez+vQda73vnKGX9/lASZpvGA1jr+4O1V197/Rcf/KyqjykNLyXTBNsWG+NbY9rWtK1pmppzRikwnnrvrTFpun758uU//uM/Lsvy449vPLj/5OhokefljRufTmbF+UsXtYqGgyEQ0Fo4Czdv3nr11VevX79+4cLF0WBTy/cjnZja7+xUJyfj1tnzF881tckXRVPWzjkp2MnxuN/rDYZrw0VprWOMNU2TdjrC1tH8uBgfLdaH2rTx093d2WTivSOkBXBtC9Yw0/K24dY6ypTkUolIssS20Ww2X+Tjvd1cRUoonmRJFOnFYiEUL8r8weOHhFqPrqxNv59kSlVN27bOA7a2ZIx3umnT1IySKIp6vd4LL7zwrd//drfTa1tnrW+atsjL2/PHUsg4Voi4mJu2wJPDWRyxJOkQzxRPCPA4SrMsZShNmRezdtBPJUsiZSlw26I1xDTetI5RUlXNvhlzEpkGbOM/6t/wzr/00jVjSuJdN+0f121TNWsDjUis87HqIqXGGcHUcLD14ktfeOv7P5yMZ6+8dFXphJX25Hiab1cvPJd86Utfbhv/+MEuIpjWtdYxSr3189mCIkaR6iTZztbWV9/4nSuXr7799t+++eZfgfd1VZVFORwMtNbW2sFgoJW21iRJHMeRlPLw4Hh/7/AoORKSE4LXr78URdHPfvbTxWKepOmyZzCurhtrrHWubtrS103TUMIiHQ1H6/P5zDSNkIIgWmuRAKWEc84Fp5SAt945cI4RaltHKRVMdHqdKIqPD49//MMfP7j78Gc/+/lisdhc36irlhHujQfnCQABIIAUKacClmwZBPSewIopuXRrrs4r9CvfK+ecBoUJYrDsA3hknEAAxVCgtG2rpkbBiVC9ONZPnz7REX/++edfeunFu3fv/M//9t++/7P3y6Iuiso7tBaW4GPvQ/VCKSuKcj5fKCkIUsEkrsoMRgUljCAHJIRySjhSjpRyIZK4u7nB1jcuAFIgREdCSAnAn3vuRWtpXjRZJ3rl5Rf/4A++/f77P987ODp//oKOkrppjyeL3ce7s+nCOQ+EUEKfv3wlTpJ33n2vNxhsb++UbZ30uzqJHz54sH1ue+fc1pOnj6uqoZT/zle/ub65OVgfycOoNU0SR9s7F8p89uFHN57sHnAZd9JMaFnWdntj++LFS5cvX7l46fnhaF3p6K23f/jxzXtM6TTLkjQ9ODxwznHJN7Y3lZRZlt248cnR0dH58+fXNjc5o/cfPuh1ezqKHj56KITodrucc6V0t9vJ0qws68nJZG00JIh3b386PtoH1+RzJyWPI81od219OOh3ptMxp2Q46DMGdV16bwE8oRDHenRuZ3Nzo9frbe8Msw4TEhmzhNjgfBVCdLu82x1sb3dXF4OF+BGltfe+rkZZlkkprbVaay64tbZujXU+TVPBuff+eHyUxcm1K1cRPQJur28KLhilCJ4tKyzRthbAACLlfEmJojSO4yRNdKRCuZMkSZZlVVXlebFYLKqqCsrMlUj+jOeE/EO5IOTsGPg38V+nf3vqmfkt7QqhhppgxRZCCCkJpYEpA+DAWHA+eKaJR8bYYDC4cOGC9z7Pc2ttIDJbD0IqxljTtM5aRglnlC8XGEFEBoQgUs4o8d4BIJPCe4vecyVDjJ4QghBcLOaLRd42FoERpIjPnMun8/iQY4ToKTzLfGXP4FqraQBbFr1CsCU7mC4zI+jKsb98jzwJldyzTcgZhz1ZqsSQUKRhbRPaiJUhBRkS8MYCZXyJsX22L3gmSIWg24OQ+14Twpb6NiSEeARKiFsO8JdO9xVSGAlCaPOWMGS6YgmsCPOAiJQSzoVEQpCCR9vaoCtDRM6Y4M+s9s94BHiWcMY4E5QJxnggh626VR+2VOiBAFJKkMIyJWJpiFnCENhStkfAYNs0njhGWK/bS+OpA/AueJcY4YQQGqAmQV/GGAutIVIERAg6PkopY1xwLjhBBOpDBd82bds0eZ7PZrMollXTFEUJHp6FGC3f/N/IzAH0CKcXFoAA4BnwQ7g+NHSJQTrH+fJbAaBzHpFQCgDEO49+yQP7VbIFEA+h56MeCIBgTAuZm0VZFEfucDGdFfNFXVa9Xi9JEy6YUpIy2rR1uH2tNc55AJBSICHee74KoHg2dzh1Tz0bQIT161I5GS76KnNTAIJ33joH3nMhtdLe+4B4Awh4p8AGhKZtvfdIkHPJhaSU37r16WIx44IxRhHBtG1Zll0hrl67Ehh0cZJprRnleVWVZV1VNSB1zrdNM5nOF4vaEw6EeY9gXVsWZT5O01QI7pxtrSHeCQqL2Xj38UPb1os8L4s5AHl07/7kaHxweGitHfR6g06SarY+iM9tbRLE93/+0ebWuUvPX33+hSvrOxfmeTnPi8mi8oAvXPtc1ut89Mn96XRRVeXx9390vL83OT5RacqlZpS1NgdfaYnf+WdfvX79uU5PlvUx+KLbO5ckotuNuDyh/Kg/amOVv/7lra999b/8xfsf7O8dEPLkk5t7J+PRl15/dWuHdPoppd7TCtCY0oyPysnxZGdrxzX2/p0Hz1+6MuqPGJBUp86Sk+MppUwpUlgDyLkg1AEhzntPiCcMKEVrDILfXF/7wQ/e/t73vnfv7r3NrY1XX/vcydHx+Oi4m3Y3Nza3NjbTJAlEE6UiLgSjFJaJCSRMY3gUCaE6HTCtzdJ0MBhcu3rVWmOtqdpysZhMpyf9Xr/T6S4WPy6L8sH9Rz/58U+ee/7SG196wxlnbKOk/LM/+7MoSq5du/rRR58gYpLEa1lmrP/ggw+CWHhnezuMDK6+cIVSMZ8XprHoSarjoigBMPTkxljnHHjklHeSlAhFuDOtaR021h+N81nedroZEGEBlVJJllkP09nMo0cCUaLBQ2tNyjpJlCmpoiQ7Ppm8+eb3ZrPZvXsPb9/erWubpWmk4/k8X3zyWV1XTVs75yiF2Wxu795/9Gj33Xfee+GFy1cuX33jjTf+7//0l2Ve7+zs3Lt/b39/f1HMrTVxlIBzw0FXKXHz1q29g73hcBCw4+tbm71uz3krikk0Pq5u3Xx67epGJz23tbnW6+9RctC0heQqSTUiCSgupTUXMThiG1UhB4tlyetCzKfTTlePNntRAnme7+5OkYLztmoKoahUrNtNkPiqqpI0EsoYY9ZGg34/ZYw1dcUo7XSyl166fv36y0mSzhf57u7+Rx/fQGRvvPGV93/26XyeO2etsQB0fSMBNIcHU8QHkVKcqrZss0hGsjOf5otJXc7tWi9WStbMDvpb3Sw9OTnJJ60zGKuocd610NZucjIvF/V8trCNvXblGjiGSC3FWHcEj+rSxXHSyRKCglORqtRTEDxN02GRN5PxwoOwlhR5e3Qw+YX7ePfJkTF2b3fPtFbrSCkOYSfsiWBCR0oJMRvPP/7ghuLRF19//cVrL969c/f4+HixWFhjQp3knKOUWueiKNJKccGFEMPRIBiLbW6895/eukkpOzo6UkpLpfJFaaz1HlvrEJBzQSlTSgghTWuc90VZIIJUUmuFlHgIVQsBRNeaMN/inFNCpRDW2iRJr165+vLLrwwGw09v3nr6dO/WzdttawghzgKjjDMRioRTbj4ljDNi0YIHZz0Sa8GR5WFOT0lBdOXVpRQJoneBseEJ40TgKUaUUkIRiUf0HgBClqSxTVkVGxujJNGA1rTt4eHhYpED0n5/WFc1YzKIJTjnWkdKKcaY9xDEIXXdEGRS6DOKCUYJA6BIKKEMCSeUeUBjHKVKiLhpbW1sVZuyrHuDwdr6epZ14qQvZHrl6rVz5y/N87LXHxEmF3m1FmWdfn99fXMyXVR15TxIIXu9btNU1prJfLy1td7rdWfT6byYAGB/rVe2xc3PPjk8OqCcbm9uv3T9ZcrFk/2ndd0wwZSK0UPbjO/cuufa9tKlq9/5g9/LYm1N88pLLxGkT5/uffrZg51z7tv/5A+/8Xt688JLh+Oq21tLkrgo8sVknhf5xsaGYOzk5DjPF1rJze1N9B7Ar6+NvPOT6fjwcF8p5ayx1kZRNBj0EUhb1/PZHD148N7ZLI1fuf5SlqVJEsVaISLjVDBybmejrsoiXzhnq6qcz6fgfbfbuXLl8oULF3a2t/r9bhRrIblUy8BpYywCIDKppJSSMb2EAi8j6tB7L7ja2hwF+A8hkXMeEaNOEseRB5KkqTG2KIrNjS3BOReCUgTn29bEcSSFsMYG/4Qz1jtAJFrHSoJzHrw/XVEggjGWc66USpIkiiIhZFCFWWullJwzgF+hD+Opj+K3aev/MXKXs6ErZ3csoV1pAQglXAq15OUS76x1xjsDzhBvl2E2BCWncRx3u92iKGezmbWWcckJ86ZFNJTSWglrg5qF8cDXXFZZHsEjBRbKPUIpJd45D8AYcdZaa4OGypi2LIumNpxKJDS0KnQVNROencAZC4NyuqI7kyWUGZGgYBQJhWVGJGD42CEUaJCXISFhCP5seYHeIzkd0C+tHUuBGSBB8AiMUcEZhlaIS3HGMv+smvSAED5uluisXwmKXAWnhPXNGeM3AwxLnRA+CGdYAKsPMcpPtXP4rPOEpQV+Gafj6coVc6qDXeGLz8AITqnGSM4kSiIiUPSUMBomPsvFIIQnhTMqtKIrKw4jNIhaw50VsAcWPCAjDAwYQoEiHQ3WjrPJeDwBDwAE0FnnyK/YsagQgkuBRFCKAEuhHSHIOIfT1Q0LideCUsIYAw9N0wrFvPOtMYAYWHk0yGt/O/8tkIXPdqPPAlWfrehXpL7w4XBq2FntwYj3sAxkAfy1TMnTboISAgDWWClkr9czxtRVtZjPq7KcTqcnJyeDwWAw6PcGPSRorKnrMiw6wiIRAJRSiGjtCpywUhiGD6tnZwlj4U+cc4iec5EkiXPWObc0UxHaNE24PVZmNrZYLBhjw+EwCDud82maKqXm83lYFVZVfXxysr+/XxRlXdfGGCTAJY+TuDXtYjGPk7iTZiqKojgVQlDKuv0OpUxwUbc2aG4jHXMZNY07OhpPJpNOt2usmc1mVV02ddOYFkhsrS2KEkx1sv9kfnJgfSgSaD6ZPCU0TZa798nJUT49unfniavLtdHouQsXuoM1paQD3szmT/f3ZovCIdFx/PDxHhI8GR9xRiIte72skyWx3Eg7adu2dVWevzQC0Iv8oJjf33087fT0+QvD7a21wSASCgCak6O7xjZbWzpWSgvOGH3+cn97K+r3+01dR1qsjdTh4TgvDrgUW9sX1td3dp/uoym1gH5Hn1TF3dufoDPN1nnJdFPZpjYIrNPpcakBW0KEkMisJ9QCWkItY44y5zwwQgaDwfra+nOXLr3+pde3tje3tjaVkojQtu3lKy9Y43NXtqYB8FEUR1GklOKcLXmRS+7IcgSQJJoxFsVpkkSMUe/tfDE1tvbelk1+/forr7z8uTt3PyvK/PBgEkeZUtxb0usMkzR5uv+0rm0cp51OD5DVVauU9r6x1i4WlVbxpUvrpjVlXuzu7gqhTevLvGzrNgwbEIhpjUw1paxpKsY4l5Jw7qxrwcs43j8ef+/tdyaTk8a4dlqmPRt7JIBC67iTTRcLIIRwmiRpVbXTWR5nVkUq7XYXefnxxzc/vXW3qtq6ar0DKTWjnFLpLJi6DHPrFfOFcc7G45PDg73ZbPrwwUMl9MHhvm19kRcAXnKBDsMtp3UspYqiaDgalWWxt3fQ63Y8OGOaONLOO/HJB3NEuv+keOEST0YJY05HPu0QayxnKAR6LxmTUibOoPWUCwU8tkbWlfOeIyaI2DR+Mpnn5cKBqerCA3BB4iwkhTCkHtETwrIkITQC8OvroyhSCKBk1Ov1Ll++/MLzl5Mou/nJZ4dHR/sHR/sHh5SKOE7SLPJgtZLWeERQCgAFAs3nJUlpHMWCaXCsKb03RBDdTQYbw+1ut7c+2O73OoLTLHZZapuCVM5kKRdMe8/Koimx2ds9aGs77I9e+dxL29sbjKLkFMFaQ7RSnCbOgJJaq8QQ25T45NFxMW/b2o1Pinxe5YumyE0+f/ro/oG11lkHnlEiCHhwyAnjQsUqCehDJOTunUfHR9OnTw9UJJ+/9PxikXs/8x6rqgqF9SJfCCWuvXg1y1Lv/eHRERCPDLhkjcH5onTwREdaSbV1bluraH/vsC4bY6xtLYRTkS+V6YQigG9aJxjjkjPBGWcC0VpsjbHGYjBlcooEVnHXstfrPffc81KqxWLhPZRFMT456Q+GiKSuGyUjrUUcxysR2vLEDXJ/uoxpwDAJDvnfUoaUNAqBPgRL+AxjgoWWBzx4C15oHWmtCEJdFqXWWZYSRgOD0nsppej1elKy6exkNFrrdLqffvrZcLiWpcl0shgO1kbDvrOgtQYASgmgr+uKEKCUOOfQB8woZ8HOSsLMmAIJv6cECBMqTbP9w/lkWmgdE5SEQNM41biiaKfTo9msGgw2ut01QPb4yX6ko253WBSFdYCty7Ks3+/3+rOiKAXnlJEbNz+OtJZKHI33xrODPJ/3e71Bf5Ct9W7fuf3owYPz53c2NrZGozVJySJf5NN52u0mWZZEycnB8d7uwexoLjjh68m5c1d2NtfRu63Nzfl84XFWNu3BSXHzzq5Htrlz6dzFuKzNZDpbzKYAttvJlBDjk+PPPrtFGc3SYVMVTd147+Ioms6mx8fH8/lMSUUAoigiWlljwHtGYdjvmKZFRB2pJI4jrXlQC4Gv66ptamtbAh68tba1pm2bpirL9bXR1atXvvnNb+xsb2dZKgQH4qxrl6NGAMYEIYQxHjwGjLHT456zAOPyQgitY2tNEFEE+Q2jTGsZ6ljGmNY6iWNCqTVGCoEMCTLJpeCCaxnKX4qMcwjKe0SUEsB7SqmQ3HsXotyCHwAA6rpZLBZlWTZNEyqMQJ49TYE8TU5EtkqjR6Bwuh5ZVti/lrVythQ7XdaclYc9c+TjaRZe6NYREIO4aMmrAI/eAVikKLls23Y6nVLGAUBKWdTGeFRKhRbrtK7y3htjEZEzThl11nnvGeOCM+8cImEEKWVKySSJgoDhwvkLSurpZLpU0C29ActSFZCi98Q92yWdvoQVVZZyHuIMqcdlQUkpBQfOO8Y4W706SglnHILmxkMYIHDKIRjfYRkluLSxhajEpTOdAoQ2kpzGh5zOtle1IF1G0BNcgczCeD6U/qdlerA7i9PrFcLYATx67z1wzhCX/qVVa3HKFmOMr5SBhFFGAYF6h7CskoOQaRmDGKIMcQltC/0KwmoPt9oOBMNU4BAjQijZnffWGA/AGTslkZCVLPA0mOaUdBf6IKScIg0OE3B46eJznIrJZEopY0xwKXxIpG/N4eFh07YbGxuAUNV1nudRFHW7w6qqEFFqORqNzl+40DRtJ82SLI64Eow434anNYqiIHBKkgQBw4+jlHHOCRIPDsBxzghB9EAJWxZSS6nWMkPm1LFISVi2eEaXSPzQUwHgyu/DKIHQhJAV0uEU+Baa2NMndKUoXAbgaK20VlwwD26xmC/y+WTSGwwHa2sjxhkAONeGtRr45aUIkq3TzoTR0NAuwWSUUcEF44zRpfkKPAB6LjiAC7cGpTRsAYNW8xQq45yvqjIYrtq2berGGEMIAsSUEudsXuT37t3f29s7PjmhjGqlkiR13lprwqLSe1cWueBcCJ4vZmGEIZkMR3kUC4DI2Y7WsVKRd2Rr1K3Lrd6gB4hFUeR5XtVVa41zvm3bvCicd9aBaY1x4a5zTWMbY2JJ0JTHe48mk+N8Oq7zqanL2Wx9c/P88cnR46d7rcPGeOf8cNgryupg/2k+nw5HgxdfeF5yIgSJNMuSrU6qet1kPp2Mjw8uXNhgzM4Ww14vHg7iwVpHK1DQjrLB3fs3P/vsRlUVnJNOJ3vx6otCSWOqSPFIZutrQ6mUNe39Bw/G43HTNMPRKEuyQa/3+OEjdLabJBc2t0fZ4Okru7Z1u08emdpxrpIoXRttas09Gi6Acmt96aAlzAmFxi9aEzGxxZB7A0Xenj9/4bvf/afnzp3z3s3mszDbiuNIS11XVkrRGg/gEU1R1N57pVS32+33+4QiAgFCKBGcMcEE0QwQlAxeX5bGvU7WE5J7tOe2Ll5/6QtB6WdszRip6mJn5zlrjTVW8sRYm9u63x8B8un0ycbG1rC/Fuvkzp0HVdmY1nAmgJLDgyNEhkDz+aLMm6o2SkrvvbWurmshpJRKCCGksuHpUopSsmjqcT5P03iwvt7pdIq2bg4O1tZGUkrPiEwjaOvGwqjXYZGunXXEW4JZEhWT8Wwy9c6DZ5zJOI45E5QKzhSjFAlH0wIYZx1lGMUqTRNjmqryxjZHR3voCaVktNbrdQfTyaxpLaGkHdfgfZx1Njc3R6NRksXj8cnJ+Ki11jnjwSsEB07cvjle3+jH0aCp2t3dx3fufLZ9LvlX//XvE9T37jz++MNbphAIWopUSIEoCBWIzHtiHTjnAJ2QgjBomrZuLONEq8iBJRQIEPDgCDowKhJRpCMdZ500jvUyoVcQmYhup8uIunnjYb7ITyaHHhxhlFDatnVVtiriGSbokDHhnWkbo5TWUkcqIcht6wmlxbysF4ZRIVg06IpEd7Ko10n6VV3MyvlstmgbYCzinCkRKx4t5rm3nhGymC8+rG7Mx4t/+s//5Otf+8rzz19UsqMkYZxTytqaSBkzqq0TeVXtPj756Oe3nKFaZEf70/lskS9KRpX13jrPqGSEIfHOIEWuZZrEiZCSAgFPlYzWRmvzxXz/4Ojg8G82tza2t7c21jcY40dHR4zRNE3W1tbG0zGlpNvtbG5tUUrm+aJu6sl0MhwNozjKy9ITREZUpDq9bDAY9fqDtjFlWU1PJkVeNHUd1taCc0RBHfHOE06RonFGM621jGNd1VVZVUsGJF+NrAAoZaY1R0fHDx48nM/nTW2auk6SJHxkh4JACJGmaThKKaXW2rquT/VXjFLvwZoWCIRhK3gMqDTwHtFTwongjDGKgOjBWwBq0CM4BC85EzzmjArOIq1CUWJdq6TqZN2mbrznURSvr292O735bBHplDPlPcRxsra2gUg5F9Pp1FoDoLy3lIXANWScMSYCGcwHNgBlYTJGGCeME8IZk1olZVHP58X2dq8T6yTFJOk0xh4fjx89euy9X1vbzNIeY6opGvBOKd3rrTsA53yks+2tc4Tw3d0nxhrBmRC82+tsbW+id3VTemKBOqCm8QSoSTrqyuWLWxvbWsV51fi20ZwT501l0CFFnia9Xne9yGd7u8dvv/XD5y5d3N7caBoKSLnsDdd7Oo5ncz9dTOu6TeLYOpfneT6fKq06abyYT/b3do8O9re2tgi4g72nAURjTcMIrg8Ho0FPCZWkSbfbjaNYCO6dpQSlkM4YRFBKSiEpwaqqmrpq6sqYtq6LIs9NWxtrGCUhv0UKcenSxddeffXFa9eyLCMErTUOUEoF3rPgSWWMMU4Zf1a0L8v7JY9LSkYJ9Q4pkZwJJBiO9qXdmTIkRAkhGQ9KDMllKEdjHROC4EPDTAmlUurTFuJZdh4ljNO2rRExjMQA4Ojo6MmT3b29PeeclDJJEmstIgma/VD6k1Pa7WkmPQTpDV35HOjZDPuzW5RfW8L8dvcwJYzQ0LMFUqoDb61z3iJ48A6dA2sUI1RQa21eFOPxuD8YhobKOmsdahmFUPOAZQqK+SjSlPJuJ9hAMRi+0zSlSBllAa0XR3GapsPBcH1tY2trK9J6Opkta/QV1YlRRpBRoEiWT/Op7IFS6gGctQhIKA0p7oQwQL9UjlFBCGWElEiQqQAAIABJREFUBpSY9y4M2LlgIYkdPYQETBrqTL8qB5+9RRh8IozzQOI6VditoG1LgReljK8i0kPTQimEzVAwNQAs/z1dLnmB8ZCK6T0CZ5wzhivsVhCVLbspSgguLR2hA6GcPWs3AJbkXEAWhFWr1I/TGxgBrXG/dulPg0jJKQaaLWNDVt8EPBjnHDCOxBFCrTUrEMUzdeIZ5jJljAoiGGdA0HuQQr147cWLFy5Z67SK4jiO4th73zRtURb7Bwd5UaRpap0rq3I6nSqlOp1O27ZKq26viwQ9wNHhUXIxSpNUMWnKomlqySmlDDzs7h5QRjc2N09tJyL852joNIgQp0w2GhYjyy7izHaCnmm6AlV8+bAwRgh44pfcC3JGkQVAfiObFX/FJAaBYhe8kc5byohSklLaNE2e587Z1jR1XWVZEkURXUGKAwKOc+4pE0IIxpdzh+Xibrn2YWGxBYg0COwo4wwIJRSNbcMyEldzh1VME12tlUBrFQ5QQohUMoAqrLOAMJlOnj59eu/+/cUiR4IUqJRCaem8b5q6aWqtIyUUo7QsyzzPy7rudrp+e4txBojOuV6vG8eJVgxc3dqGM9FP5Xo3FoIRxtZ6GmDgAbz3xlpjrLE2uKWcdcZ6Y50xzhjXGlPXbdO0Vd0kYugGKbidqi6btj08OqhbW1R1a0HHaac3SGPeVracHnHsy2E6yrQShJIWXNlVZKOre13cTBO/tb29PUoTRfgFJRnjQIh7+PjO0azdHmbHj/cffnq/002MNSdPjwfpmtiJ4igBR4uirqv9wWCISI6OCmNokowuXXyJAPv0xq3HDx6XZRmr+GB0MBqt/8G3/uDGL2/uPn6Kil44f2F76xxnYjabT6djISUTEkiDpEHqCCMevPWRx5KAdh5NY5MkTpIYkSwW+cH+4Ww2E0KMRsNutxdFEeeCMqq1kiIhQL2FRV3XlZ1Pi2Dn7mRdLiIhlKeEcxmSdAMUUWtBCCACpyJNoiwbbqyds9a0tqnqvCgWl1+4PptNJtPx8fHR8fh4Mpk2dQue9gejK1eudbPe4dFRXbqnu3vFvKCUgSfgvHNoja/L2jsvueh1u4zxOq6dCwoaSjlnnFPJuaBS0KapgTApYmCMKdVfX3v85NF0uvCU6EgpJaJOrJragN/Y2UyS+Nyl4vj4uK7bo8nMeM+lYhQJpwSZtagUkyJiTBFKkXLnPGWcCxEe5KZpAB3nhHOMteJM5kWZZnpzc0QJ5kXVGhtOqPCgNXUzm88AvdJRWVWc006320kT541gFJumiRJ56/aNoixrt/j2t7/xh9/5ffDiR+9+IOPq44+ODw/Kui5Hw00p1GJRWqg5FVEmrLMejNZc6VjJBMBywZSWRbVoTA0e6sJxSbv9NIpVEkedTq/f68VJXNcVZyyJk8Vi/uD+/i9+dvvxo5O6abZ30vWtQaffcd7WtalLwzmTgldNo5SilNnWBtJgGnfA+bpqikVprSdA4ygNRIKTw2kxa7gU1jWz+fTRo8feESmiTtLjTDpHvKdN5WzbCq6LvH3//Y+apnl478HXvv61K1de2NzaiqJwuvtIR03tx9ODW3du/ei9n/7yo0/TNI1kNj3JJ5N5XdVZkkghGAXbWPCInloAKWSSdOI4QcC8zCOtGVNCRlobKXRezBaLYjBst7d3+oNBHMfWmjiNd3Z2kGJe5J/c+rRqm+FwYL2FpWCcqFj0hikgEUqqRJV1GSXJ5vaWaU2+KJVSejKdz6ZVWcdxuj4aFUWRL/J8tqCBD+Ks1iqKo7ST9XyvaZv5Yt62tXN2eUYABe9n09ndO3ellICwWOSccx1p55z3wNkSpckoQ0CCqJRu27Zp2khHjDHwiMiMbZumFipAMRk490zJIAShDAGcsQYaBCAEtY6lEJxT7yyASyLd63a63YxzJoXUWhnThFF40zRIpI7k3bv3Tk4mX/7yl60FxuT21oXBYE2ruCiqOI6VUsZaAEzTeDJlAM7YNtFKcBlSga13AEgYZ1wJRpnghHFCuXV2PDmRig+H/W634wk11iqlZovF4eFhWZadTmc02lAycwaqAq1EI70QVkWRVDECpDFdG7CycEKw9fXRpecujUaDONZIoKryo8PD/YO9h4+fCsEp0osXLm5vbg66HQBqrZOCcUaqovRYS6V7vX6WZBz5o/t3j/d23/qbd9bX1q5cfuGf/OF3lI7uPXgqdNQfjOKMTKfV3t7T8fFBJ0u73UxyYutybzEr8tyZ+sL57XM7271eTymFCFLITqfTzdI4joMV+1k4OEBI/XTGRHIpOPHWtG3TNlXb1G1TV1VVVWXbVFJyzlRLvLMGvMuy7NzOuXPnzllrZ7O598AoBXTee8a5lJKLgENlCMR552zQ6yy1OwTpMu5hhQzG03yMUMjRZXgh4tJnsLRH/KrOJBR5lFHJQ1iECBjdIO0IoF7GaEBcOOfG4/GNGzfu3r17eHi0ubm5ubkZRZG1FgCU0mL1hafl8GllCQgEz4pDftNMf1qw/hpa6reSwZhgjPOQ8w3grbNt2xjbIjgCjnhLvIsTrbUs5lPTtiHSDgk2bSuFRIp1XRHCqKLWOGsdpXQ0HFFC4yTOklQFhagQWqs4TuIoinQcRZHWkZaaca6l1jqKopgxblrjwVNGpeRIICDIA78qWOHDE00JBUaFkJQiZcsPKg8egCESRLdcnXEQTCqhGeOI6FeONbcS1YTpNV95r08XRKdv79JyzSgLHgDvTu0KnLFlUwEUPDjvrCWMeSUlnOFlPfPpU0YpYYxQypaJ0N6DB++8RxAcCRee4MpZj8+6o6X+C1bhl0gRl/thROts8IWEFk5StrSsL+34LLxvzvmzFGVGKD1rtKeUUgKeIEUAWK6pGCHEIzrnHSKjjAE4ypiHpRptqa/FZ+I0QIrEM79Mvc1SFbjenHEdLb8YYx7QOuu8ny/mt2/foYylWRISQuq6Vkp1up1ev/fBRx8+ePhwMc+7WZYlWarTtmls02aDCJFMJrMnT/allp1ujwuuo0gqKQBowGcxQQgyxikwstpQBW3b6nl6xmI5fYhOb4PTddlp23+KNHj2qsOVOqvSZIysxGChN7I2xEQ6JIQLEYKGgu66KEvrrHOdNE1XPRI478N4RSktpaCMhff27FgisCdWTfIKAkGQsGcRMxTZKcl5CYEjzDq7XP0sXxRxqxflAXzTjCeTu3fv3r17tzEtpSyKovC2WGsJYeB9XdUEqZRaSdm07XQ2m0wmh5wf7u9JLblgSMhwOMw6mVZKMC45V1wpIaUQSq3oeYJLwZliGGkA5dBLqbiQoUeklBManmJil92LtdY1bVvXzdHx8WQ+C4+P9X5RlHVrrGmb/EQQ89ylDSk4ttPPPvp7yUFr7CSM1ilt0npCt7eGz5/f6PV8mhIdJWWRT6YnBwf788UkirUtqlE2ePmF651up2rrsqo4RPm0XaCZHJfGuk4nHp+UUulz566WZUkp7fW2dx/f//jDX4J3iCRvqp9/8MGF85e+9Nrr66MNgiKKonPb50eDkbUWKdRNyaXQkYgiTgizjgBAloksYwCVaVvXUikj1/i6rhllTdsAYtMa7ryxfjyZhVQ9IUQSx8NR0+124jgm1BZF8XT3wHuXpMn6+makEqUiISSXbHkaCc65ZEsguAdwuJR8SK60lHEUpcPBhhSCcmJMs7+//+DRg7v37ty6fSuKuy+ur11+/nKktI4ya2gn7e/t7R0dHtd1u7Oxhc7k80VV1lGUbKyPhsOhEKqqau+hquqTkwlBoJxQQRnlghPFlk9iVZZ2PLEIAMiVGs9nsuZZGq+tj3QiLUgZiY3tjeeT5z/55NN7dx/cf/hwNOynWdc33jTWexBcShlJqRApAHoExrmUCqmPIsEZWSzmzreUogfXmppRG0WyNdWT3YfWeOfQexBMeOKrqn748BFBdACb2+uDYY8yGjS0xtk0i8XWTm86PzkZHxJKBqPsv/jW9YsX49Lc3t8bb13U/+Z/+tN//+9/8PHHT+uCMlI3zaIldRLFcaK55KniQjJGqeRKsKipDSEgOLcWq8o6750jWTceDTaybqK1jFXcVK7Ip50si6JEMn339o17d57MZwiOrG/0rl15pfXFZDp1vi3Luq1ttzNQStGUUypMa+d+oaSMddxNu03T1qWZTooyt+BIt2sG/UE0yGYnC0JyqaXQrC7bfN4AYKxpJ6aMSsZ5LxMCy9xhHEWME8zivacHhwcHb7/9zkvXr7300kvnz13a2Njc3Ng6fxGPjk9+8YsP3373b2988vH+7pGUgTYGjHJG+HS8SNM0iuIWDCFMaxUULEVVN8YRQGuM875u2/F06qwFcEkaXbt27bUvvfajH/+oKPLRaDSdTZqmebq3RykVUt65e6+qqq2tzca2UsveoJd1MyFE1u3ISMVxlGUZEgIUJvPJbDabTqblorLWenRN20RxHGWxJ95555w1xjrrkJA0S3uDPuMsTVPO2c2bN9u2dd4FfrGKIoJUSd3v951zVVVTQpq6rsoy0omUiivuLDhjnbUIILjoZGm+KI01LIr+f8be7Fmy6zrvXGtPZ8iT8x1ruFWYCFAACVCkmpNESd2WHSGrHe432/1gRf9Z7T/C/Wh1qKnRFAVSAgEQBFCoKlTVvXWnnDPPtMflh515qwCqoxuBB0Th5o06mfucXMP3fT8K5L1ttWUcOnnmgwnBeeek4EkilMy4YERBt7rWrTYtZ6KT5/1+bzQa9Xv9Xq8rhYqkCB9s29SdfJznuQ/h4sJYa4WQ4/H+plx99tnnH374UQj053/+f2zWlfdweHhcbuqLiytr7RtvvPGDH/xAKRWCK7qdqtrM59O2NQQs4USEwEAoRgBESBg8uBAAIQDj1ruqaQ6P96VKlUqePDv78umz6WxeVnXTamPtcHD79ddf/81HnzaNOdg/Xq1WxmySRAmpOWchhPV6XTf13aPXb9+5ffv2sbats2alDZG3FqTsKtkLvrmez/vdzuHecDweS87ms3lVV9bqJFF3792RSbbZ1FVVad3sjffbqvHWm7apmvazB4/efe/3kPOPf/3Z4fGtunGTWZmmajAYHO0NvNO6qdq2cs5xhreP9gb9/nA4GI5GnU5HClGVG9NqzjkgEjldN8ZoY413HgGF4ILzEHzbVmmaSilDCEY3bVs7a4yum6aqylLrNgTHMAsQrNHBOwRUQlrjppP5Yr7kgnMmo0eXM0m7/F+llBDbe8dZZ6xzu7Sp3RyaAX2FcLINeGXBusb5hsDtAhy26LyvgUvYzmgvpVBKSqmAAZH33voQKASCUHQ6g36fczaZTB49evTBBx8sl0shZAycdc5Fe8bXMosAtqj7l+VeL9vpX3akfM1J/7I0H7+KF3zpb79TVfngiSLSy1obvGUQGAWO0bPLQwhciG632+/3E5W0bQtMEoF3XiYqSRIlpDNGcrm/t190il6vh4hCcCGEElxKIaWMGIk0TfIsT1TKGGPII/UVwQek6OQGpBBceGG6xhsi+1bmxJAoGgyAx60pbkt4H2gX/QwEZK1lLND20uzNBP3lFiX2zzf6/nixO0MIIDLGWXDB++B3bylDFgObAZGixip4H7wheFmJdzPC3wZMxc+Ic2ScAsUmPQARIHKgbTwWC4AMMLYe23OJL9Hob44G2+bmbsPICDDabp3fvku7cBHJ+U1IVowv2KWW0VZGi8SJE5APLrbKiEjRdu592NXu5Jz3O5XajR1i1xVHvRci34ZxRYWhB+9dbcu2boSSsWOXiZov5s+fn11cnidJ4vwgz/MQAiERknV2vV4TkZJKCLHabK6urvYGe2Ra8BGqQyEEpQQAbdZrIpBCvkjPw5cR9VEI5+PnToQ7yP3XnWDxouIJ+dpt8jVqZ3zx9pfeyOS3qcy7vR2R9V5bq50lACFlXhRSCKGUdjZ+kJ5C3bZEQUh+k1R5s4qMpzR21PGI3igt40++HAnIdrpr3HVT23PLtjnURBSPruDyBp0Z8+0YchY8BarrerVazRdzZCxJkpiKIYSQQuadIlEpY9y70Da6bY2QYtDv1VXZNPVsNkkSCQycNavlVCrFAITgiVRFmqVSJVvyrFJJkqRpksSnheScMwSvW69ZIKIAO2sbY1wAoESWpBzSlPoFE+revRNjrfU2QCDyZVt750OgclPHN6Spy7audF039cKZUvI6l6yX8UFf3b2lXnuls14tTLNglCeCDboSfO/ocJCmWZ5kmexI3p1PqvH+3puvv5um+WQ6e/DwMWNiOD66/+prT548nVwt2yJu0vw//fLXti37vfHx0X6aZt7T06en8/nqi0ePtLUE+PTZ2fnzq/F4/K133rn/yv1bt2/NZlPvvVQyy3icn6hE5ZlgzDVtVa6NYCkyLhM5Gu1lZW693VRVIALG0ywXXMZEhMVq8+jLp5zzoihu3z4eDAZ7B0feO2PcZLoociO4bFsdv/t6vV7R7aRZwmCLluRcMcYQyXrtAwAIJSTn8YvAKcHvnbx+9+TVH/zw90+fn87ms3VZkguIOBjs3719/9n9s5//7OfkWLkp7997dbPZOBuAGAVYr1beec6ldU4pxRh0OlkAshTWq7lMkqLbHYyH1rjNZsOEQADnA1Fw3llnnTfIwigMnHfL1fKjj381m01OTu4zzoqiSKRKkyxLMkuR++yEUEmSJmlmjDHGtkYHMsa2ra2NoTRTg2GeJFkgZ0xLXHTy7t27txnyzbpcLlZV1XqHbdsSQZYl+wf7w9EwSdODo/0sSz7+9YfW6W6vGI0Gg34h3vvOt63bFH02GKV5wTyrq3pVtvPxcQYAxrr/7T++8cf/+n5T8+vL6sGD65///AsELaUXUimpkPGmahBQYW6Nc9YxDtVKN40HBkSgMDkYH3W6mQ9uuVgQkZRKM79ezBazxeRiFSykEm1AAUqJjgMbFdXWOmdICDHojfrdYdOY5XxlGpNlWafTlVIxFCb3wV17bcGD095qZ1vXVMYHktqmHYVMjPcGTWW8oeV8maeh6PS6RTcRiWDMW5ckctDfn88ndVNq3f7i/V/+w89+zrlUKj0+uvsf/sP/PpvP//Iv//KLLx4YZw/3joy1Wuu2qUajbp7n6/Vaa71er4ui4IxvRe4BQqA4z64rCIG0tbospRSdIt8/PGi0/ud//uDZs6fa6LptnLPD4eD1N7+xXM7rpr57/+To6LDX680Ws+FoECjcvXfXWvv8+fPpfDZbzE/Pz+7dvyeT8Oknv4GAjNim3IzH41uH9621wZNx7fnl86Zqirxr6lprnSjZ6Xb6g/5isZBS9Ps94IhS9LodQOaMb6s2eGqZ1to454yxiFuksZKJ99Q0LSIaq8uyTJJ0a4XkuFVFyoSAmqbiHFQqHPEQAvngnFuv1+XmvKwqv1VP9Q7297/xxpu3jo9G4/F4NB4NR8PRQHBhjJnNZ03dILLRaGQdNY05Obk/GPYY45eXl/PFdDZd/uFP/qjX77355lvG+OBAymQ2WyRJ+tZbbx4cHBwdHVintWnWm6bX7xy5g+Vy5T250AqhOOcAzLtgnDNOewIW1yxSpZnqdIfWhfPLy1/88p+tCzJJDw56PZ2u15v1uvS+WszOT05uhcC0dkIO0jQ9PDy8vLg8PX12eXnFOR8OBseHh0jwxYOHxrYBSCqepEm327l1fHcwGB/fvjtfzO7ePj7aH3704T8KRkeH+/1+L8m7ctMU3S4Bc35dN81itbq8uHDGHB7sF2lK3gP5ptoU3d5333tXqlSlqUo6471Rr5cLMM621mhnbZ5nRbeQUjpjy6pybTOvNsG7PM+V4Fo31lnvPWMoOU9VGqsmCIGAGONF3hOCO+vW63K1XKxWq6qqlsvFfL4oNxtkLE3T8XCEANFzBQl47z/55JNnz551u91ut5fnHeec9wDEjHHOuhCIb9GHAmDLYYxLj5j/E2UeO2HPDdqCM4aMBx+aAA1EmEdU5LwQ9rxw2b4kHkPOmRB8SzvEm8IOE5VkaVoUxdXV1dnZ2dXVVb/fPzo6LooihLBYLKKBISK6X9QiOxXKS+KuF43Jv5z3tXt5+P/kUSAEIu+ctZaA0QtW+nYjwBmXDKSUUsi4J+GM5Z1OnudA4JwNxKSSggvGhZAJwxaIFZ1emmS9ftcYQ0RSROM9WGvTRAjBY6mEYIAYAiJyK31s9JABcggUXLAuOPAvXMI3Ro54PavVOtoYoglbCI5by8ENw5FRQHJb/dLNdFwpuU223anmXrb3wK6Si3UhY0xIKRO1XdJ6H9/v+Ntu/iPmFG9bRHwJ6BgZNADe+9gvGWuRc+QcGFprnbEeSAmZJEnU4wXnIVIhAUNMQL7p23ZNBrsp6tiLNUwIwYGDGxc4bYmCYudb2CWcvZxYthWnAUaevXfBxTjv2LNFosuNNDFeLO462Jf58duEX4xKXU+EMZxqm+ZGwWit27aVUiUyzbL5dLperrrdbsx0Xq1WUkmpVNu2i+WyrqpOr3vn7h2VpgyY0Va3mgXPKWijnXdSypOTW9rYuGmgAN6Tc8E5z0V0GzEipADOEoCjFxwb9i+yieJJiA3DyzjOrznBXoAjYZvBAAAhECdCxqKEz3lvnbXOxg4hSRKVqLzoJFK1WstEsbguYaCUlIILji855imuhRli7LHjH960K9Ep5L3frs8YA8RAFMOUMD4xiAIQwgu4aFQExV51G4lG5KKUmnNEZJL3er27J3eB4Wq1indu01TWOiXTPO+laUZEPkA8FZ1Op98bhBDW65UxbbfbRQZNUwOGEJy1Fjwnq9vNKoqT5W5jHHuVJFFKKcYZEBS9Xpp1GHLOhdj+yznfogdih22Ca1uHjCkBgJR30jxLfOhFx9BqsWKM93u9qtw4awQH3a4Fc/t7nV5fKemWq3MhzXz19OmTR51u9803vvnoy2eL5YqhzPNuY9snp6d/8Rd//8GHn7799ms/+OEP7t3vzOdludF51h3t7XWKrm7N2enZgwcPtTF37tzd3x8vlvPRoBgOin98/5f375384R/+sXd0cXH5m9989umnD2bTebfbe/XV17O8+Lv//g9NXVHwr7326tHR4WDYD86t18urqwvGcZ2kVVlTEEBJmqp+v59nnU25efj4i09+/ZvXXn9jNNqXXFZ1W9YtEvQHo729cafTmcwmk+lkPp9neV50i+FgkKYpQzbsD/q9HiJr27aq6tPTZ4yxNM329vZ6/V6nyLZaYsYkZhJCXF2HEHywgeKJYBwxleq1+2+d3LXaaiDgjAkhZ9PpoDs2tZEoP//8i48++vWtW7d/9KMfr5ab8/OLJ0+eWrty3htjsyzL8zxN86qtmrZCJOd027Kj4yNrbLnZ5GmqpMzytCrXtTcIxBlwAK0bwaHoJNWmfH56Zlqzt3e4Nx75V5zkCUcWZLwHXAAfgvVeGKOtNc4ZZIFx5IH3+lneSaRErSvnDec8y7Oim5VVyVEyxjpFprVdLOYMRX8wvHty98d/8PvffPubAFQ11XR2PZlf9frFa6+94r2t65V4+6138pwHLCs9WVbPr+ZfBihlgp1ejxC98a+/3bc636z99/I33358gNnk4eer2cQihLI1TqPVrEgoycC2wRjHOJEnwSDNeaCQpMhBBQOBYNTf36w388n87MnFfL6ZTzZSMqWyop91i6GQ7J/e/9XecTE+7qH0QigONVFQSh0fH5+enrdtu1qtnHMITDCRZ7mSiiFyAUwAAOraLv0SiAMyb12jK5WKw8PDzapaztbL+VK31jvfVBUQApAx7XI5ffxos7c3zHJl7Rb1FQIoldbV5v/6r/91Mpk+fPQwhNAb9Pu9/mRyrZvaW7NaLJqq9N5brYP3LcMkSaRU/X5/b3/v1u3bUsrr68n77//SB8skGxZDKQSXWOvq6rOLxWKR50mSJmVZpmkyXyz+6q/+quh2AoWr62sCShLV6XaKXrcoikW1LsvNxcXFycnJ+GDMl7w/7I/3xodH++PxGAB+9nc/Q0RVqEE2WC/Xp09OtWsOjvd+9P0fPX785PrqmgLsHRwMx2Pk3FO4mk6Qs16/n+fZarkqis43v/HN8XjMGZtczwCgLKvPP/8iTZN+f7BcrNpWh0BJkgLAZrNO01xK5ZyTUkkpA3mpeJblSolWl01bRdQDQ84Z9nvdYX/QKTp7e6N7J6/cu3eyf7Bv2kjRJimVNu3z56fees5Yp9NJ+z2tzZMnT1SSJ0netub09Pz8/PzV106GwzGPuiLBvaM860ipGMokyQ4PD7vdLuNI4IUE58nYelOulqvZfDHr90dZV/kQvLPWeeudjwFnyIEJ5AEweLLOVteTeVnV33jrbtNqAhyPDzab9fmFcX4z3ktefe1gs66fPDn96MNPut1ur9dbb87Go/GdO/0HX3wwGo6Pju8NhkkUkX/j7hvamMdPHgVPjHdG42FzUZfVpqqqxXLZLZJ3vvXt52dPPvrkkzfeeqfW7pPPHpxf/q31tLe3753niHfvHg86nV6WZIlIpEiVGg36Ra+X510i9ACesGnqYEqheLebC5ZvNhtjbbmYb2sqDP2iy1mudYuIgTwDJ8BLBkpF5y5V9Wa9Xi2Xy7quFov51dV5a63WzWa91q2OpvNYIWVZcXhwcHyw753XWkMgwQUQNI2+vn7qnNvf3xdCQADGmJRJmnVeKJ5ulB4+wDbfM64LvlK6v0zri6BtxkkIx5jbepC3IjKMnLubKe4LMQmFSM5mDBkDxpDxKNzlnHNrrG7buq6NMQDQ6/WGw2Gn09mtZWRUk39dvvVy9uyO4hE/ZYCvxHx9rQL7mofhqw0P3KwIogbee4/oCF/Csf8WmlAqZY2ZTCaj0RgApBSmtQSUZmndGLf2vbww2mltAVAIlaiMI+OMZVlyYz3vZEWapHH0Sy9p6siTB6cDAQJyYIq5mJCxbVeIMdpVXdt2pawaa+0W0bjDo2xHyoxxxhGCifTBAAAgAElEQVS5s962bkefgFiF39iK4nMA4F9o9mK7EvMPnHcu+DzPlZTAWEx7c9bdUJteFpIppQRngNudA31lC4cE4CPPEgIEdC5YHyuEGG0OIZAPFEPNtubu3VA/MnhC7O4BYqCzNvYmJHhHkdkGIQsuOONcCGPMcrnEHfU9nkZ5Y5GKmYjAiMAFcJ6YJ7CeBzDWG+uNcYgIYG/eJc55IAyEzm/BjlGehMikkIIrKRQQAwLOgxBcKAG49dXs8q1Dkqo8TxvTBCIk8MG3Zet9MMYsV6vJbHpwcNApCqVkv+h3827CpNM1Osc5l0KmWdrt59rYsmwBQBtzQ8xkTN7kSPvgnSMAFoAI3MtH++trRsS4geEvbTP/35p8QICXoV9APi4oQwgu7sxcAAIGTPK8yIWQBCSFMMbKVOZZHlcMWrfWtPhS5nWcrdygOa21ccHyok367cYpIoAkY4JFsx0SeHghbI3Irxu7lYt8J4jplMAAGOPI2cHh3iuv3TfGVFXTtm1d10+fPrs4v7i+njLGm6YtiiJNc4E8En+Cc4mQeZIyouGgLwWvahUoOlNsopSS0juPL9g13gVnG1u324Y+PqMEF4JFt57YOrOFElzJ+HXLFTLOVSrTIslz5Oj1qgnMa+a9FZJJKTjUHBgYh77m4BMuRQZpJveO+k07u15dc64H4874IKesXW3Wn55+SJKPTnqjwYHWwbQhG/S+/5PvyiJ9//1fgczSoj+ZTBfz+Wq1DBQODvbfe++9H//w9975nW/8t//7Lz766Bfe2+9977v3X3nrrTdf//a730Rgrdbrcr23v/+//rsfbzbV48dP3//HX/Z6feSiNdV8saqrOsuLi4urui7/9Z/8qzwvzp6dT+eT27du/6f/+JOyaq+vZ5tqDjxY3z589Oiv/vav/+av/+4//+c/7w+7bVU5FwgQkTe6Mo4jh/6gn2RJU9Vltb6eXiVJkqVpnqWPHn2muOp1i4PDo/2Dg+NbrwYPTdNOp5Pzy3NA7PV63W632+167wACE0wpqZQQXCGq3TTGuW3cuMySFLZJD2HY3/vu7+794Hs/qqv6/PziZ//97z/44FefffZZuakmk9livkyz9GaQgYwleSIz2e0XKleT6WQ6my6KwrtQLZfO+TTLErE/Ggy6mbq4POtmaVGkptokQtzZH1vrnPXtej01Png0ZdMd5UW3JzkKDoi+aXVZGahLra0PnhhJKZCBUiJKG1SiXnv9tf39vSRRRd6lQB9++PH55WVdtW1jpEiPDm+VZbnZrD/55Nf9YR8ZJFlSN9V6s2AM+/1eb9A7O3tydnEqAnITIAAq1T9QatQbtWFRu9l8eeXBCinKpppcr7/88uro8PU0OfyTP/3Byb3rX3908cnHF7ohgSpVRZr0hEgFayw5p60zFDwGi8hZsGE+XXDBrTNNU603m6pq+r3+vduvfOfb+5zJRCWdLP/JH/xxf9T727//y2dXny2qc7DOWhPA29ZWdbler2az2WK5bBqH0HJijNAb54yHEDgCZ4gB21rXG52lBWPMeWuo7vTT/cORGPYlV4jodKiq9bRuJed5kiFCt5cNBrnWtVTpt9/93YuLi6urKyC01l5NLp+fXwUfukX32+9+K0nUxdW5aRsOcHLnVtM2RmsmIJEZAtjgtHEEdrx/cnL/zvHxMQAY0yiFxjrjiBjZwCUIlXSUknmeadM2uo2BRYDovNs72Du+ffzqG69bZ6uqvLi8uJpcXc8nB4cHUojBaJDkSQih0U2A4MktVouyWjdte/r8LM/zNE3qutpsysY0vUFfJvLR00dlXXv0dVMv1stOt7hzcne9Xi4Wix//+Mfj8bjf7589e/7sydMvHz/mnPd7/SzLmqYxRofg1uuV1hqRSSU54yGAtYYIvDchOO99lgkhxGazaVsthHTO+GAIrZCYSJWmea9XDIfD8Xhvb2/U7w+yrCMl17opOl1E8N46F6w1xhgIRAGbFoDAWgcUdNM0tanqejweHh4dPHt6dn5xenl5/md/9qf37t2r6zYEci40baVUIqWcTK6lEt1uniS8U+RJyp48fdi0ZdZRHnXVGBdiwh4wLqSSQihARoGcN8Y1pvGtNovlPBAeHB7P5qZpmjRxFxfX11dfHuwfjofK2OuswG+9t/fd7/+J0Xaz3lxfT1EaFszhLep1bdJZOmJSyqKHdXtWlmXbXhrHeVlNZtSYNbDS+MXVZFPXl0Uqz549e/Dg4aqxR7dP3v3ud96Okm8mdNsoIe7dudNJeMogFQy88dakaRKsLzcTlaYMmTFOARELZFsHkhh62yrO004mBA/eG6PR26Yul8tl2zZN27Rt2zaNbltrbds2dVVtyk1TN61uQghC8KyTeGcoGKV4mnRi7GaEXHc6neGo3+0Vy/nCWgNI1jhjooybvA+bTRmfO92iOx7v7UlGFKIrPeZT8Ug1jMIsDy6wHaZhZ6KF8PLQOQTGALx3gA5i4AqxG1l79HvfTGq3o3p4QQKhOMh05H3sXpizgYg6nU6/30+SpNPpdLtb5Xrcz+R5DoDO+di9/MvOkwiN2LUr/38Y9jtAOP42wDu2K7EwMtYQYADaJuqGEIIL5D3aRLCEo5Iy2mmMNcaa6Bt2xJK8eHnKvt06EEUyIDCMxGUASFKljfZRqoQ8avakULsEP3DOEQTkyEm4rfkZtpYPCIgQ868ikT1JcqViqEbwzhvv4pUqxQWTgkvGOQMPHr/WrsRYths47Mtv1I1wK46Qt90IESF2iqIoupFCfyPIidXkjaIsdhdiZ/R8ycGy3U4wLqQEu/MPxJDal7tK2iUf4y64IH5UMZvrK5Ihhoyh9t5Ze7PbuTkGHDDwgEoh94AoldrmW8V2hTH+VRopIcT7wjuwQMF7xNC21hhvLQESheC8Z4ici8ApcAIJjCEAh5vsMkAijiikzOJ+2xjrnEUbJ/4UKAAHLnhVibZtnXeb9VoqFTNUnLXrTWmtXS4X19fXWZZlWd7tDZIkZYxxIVNRKJZ1chqORndu32Ec58vFel0bY9qmqeu6bhod3w30AAHBewPOEACPbfDLt8hv7yR3QQIvSzG/fnNt62zcie042wYkA3nnfexjvfPe35CAuRBxk8AZQ8Y6oTMYDHrdbt7JbvRqL4vTXjxPdocn6mNvGtd4El4ONSaEQN7TNo/hZVtRXKEgbFP7drf2Vi12s64hIsG5VEpJxZDFW/Ly8urjj37905/+tK6b2WzOGBdcUUKmNTZxaZqkaWat0bphiIxh8B4ZCY6CiyxLsjRHZDFJLrb41tpd4kXMIw8hOOcdAoYYYW+3ye8AKISUMklkyqRgIuEiHYxGnW4WXC0kConkjUpE3slSpbz308lkOBwV3UIqIWU37cjhXmd9djHdTIoe58Y1s9WnX36y2qxVmrz26htFv1Pb9sn5hWnpzTe+1T/YGx8d3HnlJOt2tYO3v/Ve29anp8/undwZDnqI9LN/+LsvHz8moDdevVt0i+ODUaJYCEYINp3Oz86eX5xf1ZX++ONP/qfv//DWrbt/9Md/dPrs+YPPH/7iF+83TaukfPD5F508G42G+6MP7987+f73f7xazp21H3zwQa/fB8ams+ebct4t+kkK+4f9W3f2il7qg54vF1xIKRIpknW5pBCSJFNKSFVkWTIaDwHBOR+CBwqZkoKhs/r07PGz0y+VUqPheG9vf/9gj3FprFutlhcX68tLjFkLnU7e63fzPOUiSpEDY8CFkFzWxgYAmTCGTDBkyGww1plaa6Wy1159/fjw1r/903+32Ww+++yzhw8fPv7y8fnFxdnZ2ZMnT40xfr1ujd4/2B8O+vPVjKzNBF/Ppt4RWUM+mCpMzu3Jye1h0WX7RwQWvOMUMDjwZKrKGhcCusbq1m9WtUJB3hlnqmrT6LJpjQ+AIDgXUjJiSOBC8AFcng8Pj/aObx3cv3+Pc/z5z/+xrVsKsFysg6MsLZQka/16vVYqyTmv6/rzzz87Oz+zznKBWZ4c3T5Cwawz55fn8/lUcCaUSBkUrdtoLwHSRAw5P2xkf7a8nGxmWZ4H1yFKHj487Xf97/zOD4fd10b96eTqp5fPS9Nw4NIgcu9DQAroXSBH3pPWXirUrbk4v0yylHFmrSk6g6PDEwaMAW9L3ekop2Febk6fXjgHR4d3p+vnp9NauxIIBFNJmui2ffL0yWKxCMEPhl3J4paW1XXdVprIIwIFYAICkTM+CO/JN6YO3EiDdb3pZN3hsCsln0+W08nCOU2eSQZZlqpESM4IRAhuMZ9U5UrrxjtPxEJAre133vvO//y//Ctr2wcPPn9++lS3DSK2TdU0rbU2zaR1zlrniaRkSSoI7Go9K6tFp+jWbZl3s8DIWEMUhJJpKkPwSqnRaLQpywBeStm2daCQJ/nV1XXVVIfHR+PxeH9/b7Q3mi1m0/l0NptxzjpF3uhGcJF18ifPnp5fn49Gg+W6nM/njlpgiXZNuSzJw2DYv39yXzBxfTmp6mqxXJbryjpf1uV0MV0uV4v54mi5HA6nWZZdnJ2vFkvv/dXlxXQy8d5v1pumbfv9vrXWWp/nufehbTTRdmwazYtZlgMEa21d1yGUnPM8TwADQBgP927dOr59++5g0O92izTN4pBGcIEIRKEsV5wzLngIgQEkSjBk1pj5fNo2bQiQ510lJfJEKlVV1UcffrhYzpzTRVFobZfLVVXV3W4vz/M0yZIkkVIURW6sDsFyzqxvy3Kdd9LRuK9NY7z1IXDJJDJEToghOE82eAQA5EwJlnfTNBm1ZgXA3v3ONzbrcr0uu91utycODosszXu9TrcvGjfLC37r1j6Q9K7fNukHv/ro6Zen73yn99prJ/fuvrJcl3VdN7WZzGaB0atvFsC4D9X14sO6aRrXsKTiKuOpB9U7eeP+vde/0Rvvq7QDIBptpVDjvb3VfEbODYc99No1ZdnoVGLKcXb5jELI87xczJGJ/mAolULEtqFW17XWUfZdrqksN/P5YjqdemeBSEg5n882m00MMaJYasdMXsRMyV4nV4lEAQQuhmILITjjRGSMcy4QQZqkWZp7Z30sCrbTbccY44wz9M44CiBFUnSKLBPIWue19xYIhBSSSakko62SIcqyE6VwSzlnu1XFNg77xsZK0RmwzfeKFuZIkdvWFTctzzbEe7v02IpEYssUa44szTt5p9/v7/Ly+XZDGIL3vm3bWPIKwePIe7sMieaC32pFtjXSb5lSXjaxxP/Fdv98rV3ZlasMIhjFOx8oAG3tCluQngfwzjljLUdIkqQoikjriz/jfGibljGhZEKEEdUMgbxzpm2JIHhGFKqqBIBuKNIEQAAAco4c+dZDH2KOVoSWABE5sh62WETGbtROO1BGbA8Yiz9td4sOhii4iN8FISCCRwQmOBMMEQOF7W9wEPuNG66F30q86KZ8995rrSN0IlqlW6O1cf4mvTa6tn1Mlw1AHm3cQoAUUkoZM2rjX5hzrqREZITgiZpWG+uY5CFGIwII7oxz27feeyHEVhjmQ6DAGRdSSiEAwDprraMQkbtsS2q/MaIQBR9iUxeR8NbaRCVZlu3IK0BbMEhcLsWXIyH4ODH3xJ2LSXHGxF5MICJhcD4goCdA7zkHH5hUcRvBGI98IODIGHJnfGSzcCWF4DwG4FKwztpgjTHGmLIqq6rUpiUgIYR1brXZLBbLpmkur6++fPJkMBgcHh51u13wWx+RUklHYZb4Xq/XjEbXk6vNZtO2bfz4dtI1gwwCOICAwIOF4Bjn29SBmwbwt26iFy6jXadwo7/D3WxieytSFGEixoi2m5d4IBe8Dc4HHx9uJnjvnLYWORNMhhgfwVAoleRZlmUuQs8YRq0U49x7b7RudOu954xnWSaV3CYrR/6MEIxzCuSc9cEDouBCJhIYBvDGGQoQ1dTb/YwxkacqpGSIzocQgndbFxZjTHCxSxkgAHDeQQAlVZblr9x/Rbfm008/PT+/1Nru8DUvTnWWZca0mw1yzqUQSSKVklJxhpBlmVCqaU2IzqwggHPijHkRsw5D8Mz7EHgUzMZHQYQiOeej/9g4Y7QOgM6TNo4/E0IAkRkMO/1e5lwbghEc33jt9SzPTNsidTimiDBfravryj9pHVYgmZOsJNNYN753+zi5lxf59fX8+uKp4sXeyW3Ju7NVk/ZH3/zO97LeIUPhUT1+crpazqfTK21aJfhyOZvPr0Mwg36vyPPxePz222/KVFxfn2tnvQv9YS/LcyIuePLw8aN/+uBDBK61K6uy3x/dvz8sOsVf/z9/82j5tFfk9ab+3ve++5Of/EFw7PJicvqLXya5GOwN757cGR/0BoMhIltV92eLSWur5WaW5DLLcobKGGuDZsC6/UJrvV5vqrrq9/qHhwda67quy80qIt24IC4YESL61Xq+qdanZ8+EkEImcTTW6w0AIATfNM1qOffBc8l6vd5g0M/z1DnridhulmSMhUCcccGlEiqEsN2cpzkAeOcH/cE7b7+jjVmtV2fPzz799NOLy8uz58+fPH3atnVdb5p6jUS9LDPaMQ+5SgDQWdeuN8vrGRv1ennWtt5an2WJFBwg1M5JgCTrKJW1wobaBWPaam18yzl1u4ox0taHAJ08EUoFRK21D5aQh+CN0d6F5WLVNO3TJxdNXXNEa4PkSaqEMRYJsyTlnANDIXgclBBAlqdZJyUK0+lktV48e/aUiSCuprMkybIkT1WRyK7xzdnTJ2cXF9pVlfaNwazwUnWOb7350ccPJtPnrf74/sl3bt+596133jX1F4+m1zxoy6jhTXCWQuDIlVTIABkJzonYYr7Ouy7Pc8aEMW65XGdpRh6axki+lCJRKv35P76f5ykIu6gvde0X61ZK1itUt9st1+bxF88QfCLlsNdz1ksuik6xWqzKsuSIjKF3wAXnjCNxZBC8t04zHqwz09mMhtjt9IsiX81WVmulOEPmgjNOB3QWoW2bpiVjdFSpeh+cBURxdHTwwx/94N//+z/7L//l//zyy0d5JwUMxpiyXDMu0kxyjnt7e52iu1ytkEGaJevNajqbbjbVa6+9yjizTntvAEKaJmmSdPJ8NBzptl2t13v7e4xzxqDRjTGtdbaqqrqtrHeMsSw/Pj4+7va7WSd7dnpKFKJVRim1t7c3m0+X88VmtYyl2OHhfifvKqWcc7rRRpvZfOY9PXvyrNzUbdM67xpdz+Y0uZ4CAjJ8/OixkEIp2dRN8D4R0jkbfKiqhiAwxtAz561zTmvOGJdKBE8IjHPRNvWGsSxNIk6HyAvO8k72yv17h8d743GvKPJevzfoD9Is5YzHOka3tQGeJGqXSYUMGePMBqtbo3UUPvqYCaStXq7LpnVcCGN021ZpligQIVgCElIMx33n/HR2eXl5/fjxw9Nnz6qqeuPN199779tcUJrJPFdFN3HUaVpA2eGSSyUDgDVuuVov5svlahk85XlnNBqPxnsMxWpVZjnLO8Xx8bDXS5Iprdfrk5P9b7/7hnOurtdlPStSoTIHbNLUNWf84Gh8/5VMyCLL89t3xcExFQOxWPjJdBkWF6vNZrGBvFMQ4GpTVnUTiPr94Wg0GPYGiRwo2ZU8b7SL2d+T61PniTGbK5lkSVPNJRIno/UGLKCSacKCC85WkpEL7fT6rKqbuml0a1br9WZTAkDcVkUXu3O2KksKIU2THY8iIBDnKITcuS7TJEnSJBGSs8hLiKBwzlutq6parTaMcSmTLMsRmDUmDkOd9QxACs6RlQRGmxDCaDQcjka9Xp7lQibkyVDwuxAnFkEo9JLjhLNd0Y5bB8CWlke08zUjZ5KBgLAlk8b2wQe8IVtsfxdjURTjgw/kATzs6kfOEBkTnO3vHwz6A6WSfr/f7XWVUtbYpmnjsJwIjNHOOSHkV9cpAMA4f4msAuyGdrcrp14Uq2HHfWDb7KzdHiXWA/DS1UebDRfeBW+Nd85HkisGJOCxsouqJs4YQ2t1AOJSllVV1RUipIkC65u6VklOPLRto01rXaS9eec94wjbnUBARCkT57w1FoALLp0IQgSGLvLsGOOcCSEFAHrrw04/RjvGX1xq4A2MhbGIYiRCAMa5ZIiMC8YlAXeeQnCIhIgeAgEFF7x3AMS5jDhCax1jyDjbQjNCiOeBcxY/U5UoLkQSCBhyIZ13nr4SewAIPjhjIqPJAxDnIs2yLEulUgi4c5EEQI8YApHz3lrnQpDEdyDCmC0QWwgKnjyGQKFt2kgoF1wo5b2SCGit1UZHmQbjCDszSvT0IGGIicxA3IfgyRP4AN6FG6t9LBaB4AZruMPEsADgA0WmByAEHxCZlIIxToGc32lEKCAGw7zyFIOH4iw/+EBkGbBUyijFol27/yL9d5v4HW0w5H2w1mmttTFVWZWbTat1VZblekNbwSdlWZ4KJZAHb7Vx3U6KXDat+eQ3DxarZbdbKKXSVCrFRAs8aqFuLosx5FwoEcvgnTOL3XhSbhBGAFunvvfbQL+bOIGXYTPbR8SN2CUCeTwAhptYhBijTBSMNtoYpZpI+Yr7Nwh08+Bo2rZpG6FkzrgQQiqFzhpro1pLJrLX73Iu1ut1PAmMCS5ETObwwQcEzrlKVN7pEJJ1xgfniaLHmnMORJqxuCGMO0YZosbMtW1LRBxZnmcR89K2bdO0RhuO3AWqm/bw4PDg4OD4+Lium/V6wxg5p63hlEkgS2SlEBwDeYPkGTLJMUukUhIwCMEZopA8Em7ixo4xCN5HOIx3BBCAUAghhNxqExkHgjgwiScEKLYx6AGByHnd1Ctr6ul0Vdcrhr7X64z3u6PhaDqfP3z8aZplv/t732sW5YOHn/3q1/907/Xbb779qivt4uJ6vro+un1wfOugM+haV56eXT988Ks7t14dD46DlbeO7u0f3J7PmtMnp18+fvbKycliuf7wo48Xi1vDQS9R/J133j44GAvGgIJu2w8/+sBD6BSdu/fu53ne1Hp6vQAQhwe9Iu+2tZtczwC44Gpv72A+Wzz47HFZ1kabWdueF5dfFF9kIlku5ov5dLmcdgc5BJtJ/vTh47Y1b7/97uFo/G//zb9ZLksm1Gg45jwx2rZNqduSMyElLJebJ08ePX78uNfrvfrqq0VR5FnWLXIkBxQY32GXtlHeMWiGQvDWoNFNVZWMc6VknuVF0RGShxC8c5Pra0SKLe9gtKfSHBEYci7Y1o8JqGKSGwXvfRTojsd7w9E4hrC/9c233n33vdV6PZvPLi4uLi8vTs+effbpr6+vr6vNhiHjgjGQRhtwgQPbrFbBtoNBkSY8zTqMA0egQBzA+0DGIkiFOOjmg34x2h8f3t6TidTOnp9fXV5O5su1kgIQXPDB6RCCVFwJLhmDEJ4+/vJ6Ml3ON4KhUBy8Z5wEx6ptgVAxvilrxnmv3w3gXHABQl2tW7PeVHOhGIFfb9b7+0Px3/7yp4PB+A9+/yfA0mbVPn7y5PHTR5P55d5Rb7G2zy4u0y4cHI/vvXIfVWdRTS5+9fFkhoej1+/de+XZo/XD31zppvGkA+dK8DghRYoDHpRCSSEICIl7D2Gr9dCt0d4F7wMj5IxzIdfVIkmkSpnxG28AtVQsSaBo1341rebXZZ5y3uFeUL837Ha6nbxTLuuYpLbVKnBEBiEET60jzwTFrYuzXrc6kabT6Ra9oj8o2kbHIsgGF2wQnDXaWm3LTZvnmZSpc20Ings2GA6lkrP57ItHXzw9eyal5FIIJK1bxNDpdt94/fWTk5Mszz/6+KPZbNY0rV6utTbW2uuriZTSW+et885bD2Q9BtobjdM08T5P80xIyTlaVwCSkHy1Xq9Wq1W5fvrsyaZcjcbjXr97sL9fVdVqvVqvVi547/xmvUFCDnw+mQGBFKIoGAut5Y4hS9NUySTN0qZua90wAd1+LoRIk0RKxZAHCs7ZqqwZIyaRSSAGHr1zxhjbWK2kZAwbUwVPAGCdFlwKLuJTLzirnWFIuu0UnWw0Gg2Hw8FgOB6P7t69O97rd4o0ViSMbS3LSOQ5p0AADDG6xRgRaO3qug5EQghgHJggRlVVtU3bGONjhioXSaL6ewMpeWuasmxYwlBBVZd//Tc//fDDX202JZG3ziwX82KPvc3utc62FVSGzctprUtHrpPkMhHOt2VVTafzR4++RMQ8z4FhVgwPb+118qJu2kavhuOOUsnjx5+u1uu6rrM0S9Nuv6+axntPxuKgNwBmNqu592CCrTYXuml7Refw+LAoVNMuZ/NZ2+okcSoxzi+m0/ke7EuZWFNfX1+2jeb37o0GqRQ9q2dkGy9S3VpjvbV+cv6QCI+HfP/odidly9nEAkkg3dSV1lNnKXjdtHVZEYDWerXelFVVN60LThvjrNvpKILgQimVJEqwLgIJyYuimyZphKvF5C6llEqUSpI4LAQixkgwdN7FMT8F0MIyLgmQccW4RGKIsJ3uyKC1NlrXVZ3n6cHRwfGto7sndw+ODpu2IjKMe8QQHwgEL9B/sK0/gAii1x4ZQiDGuVRSN63zjnFOPhBBjItnyBmKLU1huw2IrhKMUItABITOWR8cYzy6uGNONyFxZEJwpeRwNCw6HcbYcDTs9/oAaIzRrSGipm3LsopPf8a3MT5hVz1v9z8YrfDbViT67KPABCPOfZcWgMB3FwjEd9G1gBEetw2/YmI3zWRAAfxWyc4IAgGjSBth0SLBOAAHq11ghIpfTiYsSe5enhfFIE9TazH44Iy2ShrXWm+Ag2BcpQoQOOdciE5RICLjwpOPgVExyJcgcHSM0RadARih5967aA4KuBUsAQIS8ZcY5UBsSzDiPKqqtsUlYyFyPmMUMqCxcZninbMx3zZGjTEerUWMPCEGRAaERBTXCADAuRAcAZB2rhm+e9coBIrmZgTGCdBb32ptrLFFrwtsABw4E5FHQxDpTxB2kcSMseh+5ogBAgKSjwcJEDDmGUMA8hQizhYsAKDqqMUAACAASURBVHDkQMAZZ8Rol7QQO9rYpW69K4gA6IFF8H1w3nr66m5uu6za7gt3boz4Q84HhggMJReM8Xh5BMCF5FwCkN6OJKwncJ5IATAkIG+dcw6IrJIRmBtinloIFGf+DJGxaM2hQIyLTqcbC3/vAnlCQt1ob32WpOTIGS9QcMY5F6lSurHGe1SJCzBfVc8vJ0br4XgPgRC9UpCnHJEDR+vQBWSMB2QALGDAmwg8IoJwMw2IcwgKgcB7t8sj2PZWQBCpmjcNanzxi7EHAuMYca1E2xTlXXQ5ondkW1uxyhurlOrkOSIG52zbNlVFIbTOagqNMUEI9Ioz9IwFBoEBAqJgTEQzCkRiTAgcgBCBILjgrLeAEOOZYyie0845F29kwQUBGG1i90XSS6mEkNZY02rTtkIILpTiihNz1rVV29S1sbbo9BgXgKxu20Bh/2Dv6vqybjYhWASOaCm0EBoIKhjE0CYyYGjAe4GOg4toUg6eAUt47NijTskReSSP0QgRJzGInKFAQCKBGIXEgEIJNMYAglJJpGYR44gUyBmTt7o0th7t98bj3uHheKNLocX9b5xMVtfa1GW7aM1GCLpz53a/O/QadW2DzaQZv/9XD439rOj2iPx0Ovv800fDwXW/OxY8/YMfi7feGpjaOG05sJO7J7eODwRHxkJRZEeH49t3j4bDLmOAQPPZ7INPPpzNloyr84u1s2F2vZjPponK79195d7JK/dvvXJrfPLFw0fX19P9/YPFZDW9nikpeweHeZoo5M2qLKfL6fPn88l105QDeSfVbPV08uXTZ+cXV5NH19/53e+9+97vNrNms9lcrGtjXZrmx7eOGbi21Ryt0ZvV4vri7MklsPn1FWOi3+sfHO6PBt2i20nTJEtSlSjGOCCP3wLxgeC9b1pTVhsClELkWdYpOjFkPATvQxCcSSkR4OL0OSEKKfu9fpZmHFElSgrpnefbtMCdjJYLJAIIUskkzXq9YZQ/GGM2m81kev3w4YNnZ6eX55ez2Xw2nc0m08n1pFyviXiMO9tsIPg0hyRNpOAcuZAow/8g7c2aLLuuO7+1xzPdKee5JtSEAgokAXCQRQpia6TadthhP3UoHNHhCHf4A/R38YNDL35pO9QtNzXLYpAUSBGkSKAAAqgq1Fw53cw7n/nsaflhn5soqcNPzoeKqIzKrDuftfb6r98PldOacssZp5EIGFBnTKP7vd7lK1d+91/9waeffvaLX/zTbDaPk2RtYyPP88l0ej46SwK5ubJ688rVBw/u6yLvhwLQUXCMOTCqyYqIISC4snZ1w4SUfWKsQ6uB2kbVddbMpmR7Z3X3YJ1Rs7m+wj/85Ndb67tf/eo3X74cPX707NNPPl9ZG+weXCbETKbHj56ci46blo2i3FIe9bpZkR+dHteFuLr7lVAKYh11hDqHzhFKiANjDWoDBCkXHIRggglOGDEWnDVcMC65VsqAAYYIRFnV5PMoDHusk8gVVVCi5EZnixDSLOxkMs3zUjgiQQQ0jERnrb/R6/acc6GMpAib2lICTBJCwRqtraKUAgNOCBICSI1BDxoJgmBtY5VQOD0+q8raokXnjCXWcARGOWWUURYiocY0CJRSVjfqo48/Ph6ePH/5oqxraKqkE4uAWxBCiLWNjW/8xrekkKPRqGlUusiyLPOzXcnFYjqnlBEHHBii01VjGuW0OTk64oEQgq8lq4yzoiwcWs5YGIZ+HbisS9WoyXgymUw2tza3trcoEFU1Z2fn/dUeQTI+H8VhJKmMRFyWVVHUdaGSOI7jmDOeJMlgMDg42K/rJsuzdLGQQly+fNlaq5RinBV5ked5mAz8+bpzA2utUWYxm6tMEQOWGP9strvKQACdNRqJ9ZebQb+/ubl19crVK1evHBwcbGxs9Pv9bq8TRREl6JxuGn8kg2idz+8EMghkiEiU0mla1E1NKRNCFGVNGRNBSBHR2lqp8Wye5RnlLIyiMIm5EB5jUjclj9j2yrYGfXx+eHxy9A8f/PDjex91uvG7X3/njTfetlZdury/thNluU0Xs9OzyWQ6KcvCOsMld4hFWS7SdD5PF4usk3QIW+90elESJt2EABirjGsoZZNZ+snHH/p+Zn19o9MJOLej0aiqSnTIoGdMc3o6W9/cAOJevHg+m42FZLs7l/K0TLPTRbqI4mgwGHCO3W4w6B/0BwNjUetacpfr8vjoGVpV5xkYkUS9TtLXypZVnWdFvTgNgzjAhSlYXrJ0Ns0XeV1UaG1dNUVeVGWlG92WH9Y5RMoo5RQYxEnEBJdccMZ8Ac0oE5x74r6QXErJmSD0S9c35cxj3Sil3gBInGVepWnBWaSECxFFMVqHQJgDRpAQKihRggkakCorVVmDszeuX3vj7puXrlxaWV+RUThdzLSqwFlKwde5rlWltLUsAfBpJ8/ecYDWWClE0kmyNFVaCymdMc6B4JwRzij1BEljzHJScYF9Yj6NTYBaZwEwDEMAHyWqrLX+gMuvaAjJg0BEUZQkiZSBUkrwqNtJEHG+SKuqCgLps50ISNreCD221TqjW/G2Q0QpOABaaxwFzoEBawsAWN42JF6P4Sw4BtYPrgAIoULSZfeCzmFrvNEGgFBgsBxxUQqUUSDMWuVP/IGBI9hYPcsWOGRPnj69feuN1aTPAGqlnFFIrEVjUFNOGOMyDKwxPmcTxjEBoo3llHO/iIntzAdeyetrozwy+uL8mhKCS2mmV5gsYXLOgUV0lBL03yQIBCxaNC0EwSF6nJex9oL05SEQwr9cpeSMU0p13fhriB8EGWv8/IFSQhAcgnWOEEYZ55y3tSlaQiAQgicRZcRaUzdNmqbD4ZlD4/yvcc5aB4QCUATiKzSfHfKWjeUhuz+cuTif94vbSAmlQNCBRT9/Q8EE8cwr4mNfyxkCEG2sz00KzgXnlFIE4iwCRQvIKP4zK+JFTg2h7SKAgGm7HWudBQBHGOOcEk8+89MGLjhj1AfIDGqHbUdywdbzjC6nbfuUgnPolqQ5f1lEa6xx1g8d+/0V542BjRZcSCGN1lppRtjZ6XDQX7l0cKWpG6tNIDkwb3QXBlljIIw6UgZhEBujVFMSUII754gj4JA4wjgTFokhaNFSIJwRcO2rq934+DJI6ceSF0PL5RTllXWRJRDMtzjEuS8VTUsBCifEARhnjXPAGSfIrMEiK5uyllIwIIJzo3WTF6Xf1hAMGK+axlW1I9QBOGOqsqqqmhHCKCuKklPSNE1dl85YITRaa7WulSrrum5qL/UyxnJKtFZFllttgBBnLGMcHVR1ZY1BBBsGLkSQJFtkZVEorZM4llSosrbO1XWdpmlR5MoYQBZ3QEhZ15XSKggE54QSR6llzDKiwdUUI0ENWBtw14uF06WyNQCCpaitNpoTZJQQdH5Q4qwDa4h1FL04CBkBYBRa3AO0JBrVWGspZVwIdBoIQUuso0ioIwzBEQpRJxEhQ4g3tlYvX9nb2l77x5//5Oz5eaqy3ka3LMuff/jTQIbb2xvfee/bRtvZbH5ycsobHpowO37+5MnJePI5Y2itLQul14qmz7iQxzvDhPVOnh0vFrMgkBtra51uFAZivpgYUyMlh8fHJ2fQ7cabWxuDjdU3v/rVh/efPn58+PLFp+fD8fDoPArkztZ2AF2BMTVyb+/SWThe0Lyf9Lc3ttO9tCwyRiAORJ0XpqhVVui0wKKJkCaWy4qkWRpUdI31z5+cPsT70oTTxWKeLeZZWtTlzt7ea1f3I0nKvByfH6k67SVytd8p8moxmU7GM0LZyurK5Ut7G1trSa/T7/a73W4URYyLC7IiQUIZ8bIpcKCVndfVYj4llPlSMIrjJIoJA3Coq9pYw7ngCKaqKSVRFEsZIDohhFgiBL0kAIAwRp0FgkCJENwz6+Ned2V379Kbd7+aF8V0Nj85OTk+PDx6+fL09OT8bDgZn8+nk3Qxz7NFXTd5JtZW+6LXCWQQh12whVHaWUMBOUWKtsjS6WyaLrIk7t66cbtIi/ufflZm+eba2ht37mitR+PR8+fP9g/2Ll3av3RwUC1mTTqX+6Is8zzLja5Vg9biztYWcWQ6KgKCCMB0BaCBaAJaoDEODOCgl1y/ulMU3dXVVb66ss1Y9PMPPrn/2ePnzw8Z0Dt33n73nbf//kd/PZ3kURhrp+aL+tnzw06nG8ZRb4DdoN8Jw6Ka5cVcN1XAQgbEFxIUiHe+Mka5EJQxBGL8PiUFQklelCZVq2trMpSNqnXTWGdZQCuVk8IMVnuUcsmiOOjMZ7PT07OyNM5ZwQknQRINdrb2jTHnZxNrTFPbUMY110QQKSUlpHaN814qAILIhQCCWZbHYcIoC6TkjDvryrI0RmdpwTlHB3XdxJ047ISCy6ZRda0Ykx6gkmXFZ599/uG9Ks9zxknUiTY3N5M41kY7i54PfXh4+PG9j0+Oj+uyEUwoH+LW1hjLGfc3hjMO/giWkNH5yKILomBzezMKoqqpxpNxmi6UVkmSRFG0OljxMZXzyflsOpvP51wwtCh5iAbBYRTFnHFG6PrKRiHzsiiNMYJJToVWWjGlGpVnuRDi0sH+c2uklG+8+cZsNnv58uXJyYkn+cRR7DdH+52elJIgWaz0szTL0sIa46xzxulKN5WyzkghozAKRNDv9Tc2Nm5cv/natdeuXr26srKSdBJoS0+T53PBmZCiNbhSz3xEY3x1jcbYsqyKsmyUCsMw6XSAEmXU2fi8qiprLWUAjESduNvtEOajIAKIa3RprAqliOLg6ORlVeXz+fTGjdd29zatUzdvvnb12iVEKwQ7H5+dn59bq4Vg8/nsbDSsqrIxFgGklFXVAJCbt26fD88+/ez+rZu319e2qrIejydZmlVVTQidzxeHh0cb6+uCi48+/HA8Or9y9Wqe50WeN1X18gUti3w4PH37nbfjJDw5GpZlHidyMhqXVZll6f7lvaQTI9o4lJ297f29fWPdeDIbn59duby7ubF6cnw6Pj/NZotIdga9ddUtRqMxOuh2emAKC6bOp0+GR3lWWuvmk0U2zymlzhG0AEgEF5EMkziQMhAikIGQoZCRIMzH1pflpN8tpowzrwVjbsn9ddB6zRj3ixsSGEUAsAaMIdqgto46i45R5MxKEfh2hQG1zhmlnXFW2aZWVV4Kyq5fu/a1u2/dvH2TCuaMKfJMcMZJhNZxzhhnlPL2NoE/f2+pjQAYBCGiM8YY46QUnU6SJANrDefMGOes45SKdpuEOdtSeny6xMOoEKGqKmOMlMKXNIwxTzfyZAhPQ3LOIRrGWBgFg0EPAI3RnDHGBaO0qhrBRbfXnU7mxhhtLaPLdehWUafaWsrTawmx1gKitQ6YvbhHF5jjC+RO+xbQ1pIvTd7WWsYMWW7i+iS+MYaQZf7LutZ11665U79iwZkw1mV5FoShkDJNU58EKMsCgQgpAS48Hl494axzbfDfeRQYWnQtfwyJAyTEUUIstf47uHRwkrYm9HUho4wiMkIILoWeDp2xTUsReEX9QZbwU7/3wTkTQdC68bDdg/G2TWMtKmWoIUiMUs456k+tX91pdqSV6Gnn5zhcCM4o5ZQQ9BGWKAplKBkj1rler8MYI4zKIESH2iitrWegWQS0AEA4o159cpHo+xdr1nDh7wDXPhCIPiJm/HN6IdtxThvtnCWEWmd8lM/5zKW7AGA569t0RhljrRIUvgwuAQI6QtArGcgyFeVpV0bbpXgEHaUMjTOOIFgqqOSydSleGGUIUkEZkOUEAtAR/2JYIsuWQIPlvQ6kcA4p49Y4Y5xSylM3nXMvXrzgIrjzxl3OGGekkBScYQy1NtYB43J9Y8uohnPpnFO6Ubox2lhrCRfUu3I4RyTU5zgdOmtpG06k1kOoPf/Ep7oopYwYrVspvWtZgti2K+1e03LTBZz37HieGwICmHbV3rbzM9IujDW1qp2llIRCBoG01jRcSC6FDBxQh+Bq1ygFDbrKWG2aqmiaWjIuUGhuDGA+y5umQeeksKDBSNs0um7qulGSAzGUOVqjaVSdZSmi5VxwxhxzzmFdlp7HLQVHa7RSRZZnWWqtJYgEiNaGMWqtBXSqUWmeB2EChHCto9VVRDcajeq65px1kpAzCmgoEYQ4TmF9Y51SWte1MRrRUaCdXocxXhRFlERhGBJK/F7PcjsMX0UXtholQgmhztm6bqqqtBaVUlrpKJReMw2EAhFUCG0soNN+NwhtXlbTxUJGfH1z69ef3vuLv/qL3/7ue71e9+nzp3duv7G+vkYAep1ewOOzk+kXnz384sGj/cuXb1+LHrtnRVkRwXdXB0xgr9+5cu2aU/jre5/O0/l4fGasHg6Hg6Z3fn7OONHajMZnk8nIgt7d3ZRBsHrt6p037kbhiuC9ly+OyqxBHG1ubL9+887X3/1mVdRFWpy44yRKbt242e336qru9/rOmmw2mwzPu2FYUvHy6XNdlrGMtjc2OmHYZFU2WYDFrkwoqvl4/smHH1uCyppaN4s8tdb8+t5HSLFWzWRy3uutXL58MJvMxmRW12bQ71sL4GA2mze6kZGIwiiO4zhJOkmn0+nEcRzIQHLpqybdKCGkx9N7o5LWarFo0jSVnAshZRgMBoMk6lJG0Vrd1EEYFHlekULKoILSAVJKgyAMw5hzThkFIMYYsLAUBVGvJHHWMSF7PdHp9Hd2dr/y1le0aqoyn4xHx0eHXzx48PTRo+fPnk4n47IorIWqUmBByFAaZ7TJy1Jy3onjKE6YlFBWZVE/ffz87/7ybz5/8PnDB18IIbM0Ozo8EkKEMnjrzbtf+9pXtrY367q8tL8XcrK9s6V1XWRpls20agCh3xuo0pydTA9fHmdFLoM66UVUBFmVLgpDGmABWDM9PcbBSh9dyQed/XSR//X3f3R4OA5k/L0/+J29rav5Qi+mhdNk0F3jiemvhxs7q6PxaDSZTCf57q3LK934wccPpvMhD9E2FSAThPvpq3WOMMI4F1JSRl27N+bA6zQBgRD/CaONrpqaAOl04u7qyspgsL25s5hm5+X5o0dPq7JG56JQqIYWacOoycNqMp4Ph8P5YkGBehiLEKLf7w8GfQBSliWj6WKaWmfDWHLKGWdBEAkmADGQgQ83z+eLqq6CIAiCgBJqQyulpIQ2jVJKEUL6g75/J/f7fYeuqCgSG0RyY2vjvffe29/fXywW7//4/eFw6NUNs/k8ywpACKOQeRrP8pqPBByAdQ6cs0jAuEapKI7iJHry5MmtW7e++9vf/bM/+8/TyQsZcH94dunSpSAKEHF1ZXU0Gk0mk16/FyfxYGVgjOacJ0lSVRVjYm9/r8iLxXzRNHVZlovZwhjbVI1RJpThysrq2sqaYCIMw363P58umqrJ06KuKyFEKEOg0DRqePI4DMMrV65sb29fvnSZAFW1KvNyPpuPzybz6ZxTvrqyeung8pt33rx189a1a9d2tnc7SadpmrIqPJ6IUAYGy7Ku68rP6z0JMQg458Q5SGezRZoa4+Ik2dhcD8MwTdPTs+H5+Xld14SROI6STqcTJ6xCBEySMIgiQkle5L71zbLZ0cloNpusrq7EcUgpvH7nThyHjx4/GPRXEemDB/dHo7Msy4oy393defPN17OsnE6ypqmTXm9jc+vq1WvjyXQ2W8ThwNlpU2Ic9nvddSmSv/qL/5Cm6Xvf/s7t128rpc9OxnVlFvPhs2ePH33xdHPz/re+9a0o6Gbz4tPP7p2fD63Vt27fJNTd+/DjIOJXru4JIXdXBpTsRt1oND47Ojy89tprSSepa9XUVVWURukoDLtJpxPHs3k2Gc0Pn30h6Ited6Wpm63N7Uv7l14+e17m5WQ6mpxPp5O5tShZEEVRGEZBEIUyCoIwDuNOlDDKKeUtZElQIakPuaC/IvnrOyy3QoAQSjwXrd27oIRSEEKKIBBCIiUOEY1GopyFFkJrkQLhwAIqHAVCGDhQoMA46oip1Xh4NptOV1cGVw8ub61tBixoVAMUGKcOLWC76SSlFCJoCWCEtrhbypb1IDVGIQIhKIQUXIYhscYSgoQ4YMgoJUDQARLCGGeMX2gZKPXyNSeEZIyLNqyPziGlLIriKIovtNbWGqVUHEecCSnDsiiKspIiCIARTv0BfBCE7aI24z6dYv2OMGVhGLSOcetLKOPXU/we9Kt+7leRrF6O4Qldryojfe3S/ohDsrSSM+bFDu2BPS4ZQwjEWrTGhaEMw9iraeOoyxhTShdlUZZ1EIaUMvIKZdg3ab6t8gdGlLQtFF2m8/y8CynFLxNeuEQeAGkPsoFYSmiLd4Nlu+L1FK0yxSGisUtOmn+OwYEjYMERolqrBuKX2QXnrEOrja9AW7qXhyn8c9qa73y01Z4+IITg3P+QAwKMUTqnlFECaJx1iIxySpkxxqg2e88YJT4HZpEQQjjxWDGH9lWHehvdbzsGHzMC1uYnff7HoxCWZCdEBLS6QWcopQTRbwlwpAytzz4jon87GEDGuWOMc45LrhQuAzkX9knf1nxJ9DbWYst9BgBGuPUIc0IZZ8uOHRGts9bn2Py9cM7vqi3HF60Mvu0qqZ8k+T1vIRCRMOaZ34Qxbb25hh0eHuZ52jS148wykucgOQkEK8uyLAttTK/XL8u8KCttrLVoDfqTKeY7S6CE8AtBEqJt00e09SxZ56HyzsMEGKOUUGDM79qAj7YQ9NwCaPd7WrZ4m/22VhtrfagR/6VNEpddqFaqLAtjtBQ8jkLnLHFICRUywMpqg6aqKaXALQ2ctbqpa60UEU6jqqEhgDrz809wBq1zVFnbGNc4UABBC+SrVJHXWVakhICUknPKGNPaZnlmrRVCCMkdOqOzyWRUFEUbEqXUOccYdQ6VahrV+CNF7yaaTSfPXzy/f/9+VRZxFOxs73Q6sRSCoAsDGcfJm3e/sru7E4Yh5wLQaW2iOPbeHm20RcM4bQeiCK9KNpdbQC2Nk1La63W1NkVR5HlxeHj49NkzrVRRFFmWAeEOiecvW+fqeUY5CglKmSzLGcOjk+PFIut2+2VR7e9f+uM//p9W+oPZdPHn3/+Lfm9lfW3j7Oz85eHR5/cfAmOrq+s3btwglFy+cvW99377Bz/4wZMnTzpxfHo6XCwWd996880371BKzobn6OzdN97Ky0yb+gq98pP3f3x+vqA7cnw+J3i4s7O7trp669ZrnLE8Lafj+Xvvffub73z92uXXmkbPpovnz16OxxMZBF97520p5Xg8Hp+PCLC1lXXmsNsdXL362vRsZJoKCD0bTbRuev3ufJGeDEfn42l/Ze3yVSeiCBlFRKXU2XD4sw9+9sabb+zu7+ZFtbu730n6Xzx84kYzY22330cHTdOEUZQkiQg559w6m6aLNE0ZZXEcdzvdXqcXhqHg4pVxtc87XkDefZhZ6UIfHr4EAkmn43WTW1tbzqG/jBZVVZSFv3CEYdjp+Poi9h9jF5x9APDsGOuQAHDGOGMoJUbhoNfd2ti4ffPmb33720Y1qlGf3Pvw1598fHJ8dD4cTmdTYrm0YB04Z6TgUdKplKmyMs1z4HwyT4ej8XB4dj6abm5ujsfT8XjaNEpIMVjpd7tdGcj1tcH169cP9rZX1/r9XpIkIadQ5IvxeHR2eprN073d3toGZHmW9OLNnY0gDs4nZ2fT8SJfEEGNBa3z8fkijgjf27qti5d1ehSz3pX9q7/z3n997+Nf/vX/9r+XZt5blztXVvevru1fWdu5tPHFo4cUnjsFa6s9AfThwwfzedrpAkgKmlMtwFFj0fmPQgqU+SsKonOOIiAaZaM47Ce9RjXWWR/Y9Siey5cvb29t6cYeZidHJ8N0ljHGQh/MsJZLGoYROnpycjYdzZtGd7oxISKU4mD/oN/vh1FISFsWfPLRx2maBjIpqjyKwxvXrw/6/UDKoiiGw+Hx0WmRF0EQrfRWyqoUXAw2Bk2j6rpRjUFEbfR4PN7f37927drGxsbzF8+f33seJ8HXvva1f/PH/2Z7e/v8/Pyjjz46GZ6mi2w8Hp+PRvP5TIYC2sRLSyz11wwAJJRyQbwNgFLCy8I6u5inTa0CHm1tbzlnoihUSvX7SZIkeZ4v0oVDFwSB5DIKIoJEMLHSX1G66fV7165de/jgi8Vsgdatrqzu7x1sbGwcHR09fPhwNp0t0sX5+QSAciYHg5W1taDb7a6urh8fnxrjhJBhGIVhmGVFUZxXVbW9vU0I+eUvfxmFMWdcN5pT3km6+7v7r33z+ub65ub65sH+wcH+pSiIAKGu6xcvXtRVrZSinArBvQSdcyaEsJZYv76HCADjyWSeprPpvNvr9vqDXq+3SLOj4+PxZFxVlXGm0+nsrG13+13rjDG6bsrZfKKN7q50n33x7PDokDHa6SZhGD158mh1bfXdd9/+4ouHBNw3vvn11bVBms6Pj06fPnnKOBBCrVHG2c317XRR/Of/+y8551JEnbgvo8Qa9ujRCwJM0Mgq+Po7v/H7v/uvT0+Hv/jZh/fvP3jy6Ilzrkjr99//YGVlZXNzc39vv2mqT+79GsFFYfKT93/28vnprz9+EHdJFLEgkP/Xf/hTbeDJ0/Nbt3Z3ttz4fHH54LXd3a2/+du/Hp4NCSVPHh1GYRSEYa/fX1vZTlfqNMsns/loNLl25cbX7nzj048/f/Tw8bMnT+7e/Uqn0/ni4cPpdFrkVTbPvv2b3/n2b35nMproxlJgYRgFMpQilDyQUnIu0TqjrV+6oBSEoABt6gW9Q2EZSVrGQQCAMkJ9UdZujAVCSMkYQyDaOAvoiLUUHKVIGBLngPiSjLT6cEqpo4SoRnkVj+Ci1x0cHFxaW13vRJ0QIikFD3helUVd1qoBZIAMsK0VEY1tneXt8a4xrauBUkqJU8oa3br8fPEqhXDWOWsAIJAyiqIgCNChsV8KN8IwDMMQAJTSTdM0TROGocd/aa29y9UYo5Th3NS1ShdFXddNo3XjtLZSujFRiwAAIABJREFUhkpZrUxdeYoAabWDDh2Cp4cRQhjz3ZG1VhtjqSfLOuszKH434BXrNnHOXfQe+M/tLP4ft02K8/hTRETOfcFK4cspDRJA69AS0MZBoxAxCCJjTLfT293dF0I6C1IE/nC0XVx+hQvs/2qtBSTYHkxfTFcu/rhYXSdIAdHBchmg9a2/svG8tOgAIvokod8bvjDWAyGsXd0VDAg4dNrAqyX5slX1bZXzoTjfS/tKFr7EqS1nNejQLttUEIJLKb7chABnjTGeVIDImCWU+gUnQhnnXHLhHDilLfohEgNwhFqwrc+nBWcjI8jaVfQvH0DrtfUABNHiq8MfAAIgBSUoOKUX59YXQnQf2yQE/O44oANLnTMX7cpFW+L3zxutL1pc//2LX7V8O/sTB2SUEeKWW/qtBnMJ1WvXqJaUZi84+lILg+Cb0val2DRKa+URbb7lFkIkSbKysjKZTGR7+Eu9coZSRilUdZFmaZ4XQEijzPh8tH9wmTFBCAOwAECAAVBAj8ZGpXwv6hgBi846AAfGJ5ScF/20zbyjCNhOWpgDyhx1tt3oIQBA0KFFR4BQpPjPX+cXj4a/4/7vvsAAAKVUnmdhIKswcM6htoywOIqVsk2tlNJCCBYGSBxYA1qB0Q5dU+UEtXdoWmMokEbKWkhGWdN4ZJ0JgqAJZRVJA6rWZVWV/pH0Byha6yzLvDk6CAJKVVmWWiv/KvK2HCFYXTdFUaZp2qiGUpJnc0ah0+m8ePb80f37w9PjlUH/1o0b/+P/8N/ffevu1tZmkabWGqPU6fCkKKooSrq9vjVuPJ4ESC0ya00Yd8MwbC0wS3IJUPJl07Kk2flHGAkA6E5Hrq/vvXb9zm9/lxijj48OP7738Wef3T8+PTeIYRSGcdiNu4QiUMMZVGWjdVOW9Y3rt/7oj743n88Gg/6d19/4T3/6n/7ub/+fk5PT7a2d9bXN0fnk2bNjpfjG6uZvvfedb3zrWz/96c/SLE/T9NatW5ubm/P5/PDw5N69jz/66Ff/9n/+t//u3/0vP//FB8+ePX38+Onb73ylP1iZTMbvvvsbhCBlOBqdP3n80lm+vb195407W5tblw8O3vnq3e/8V99xyv3N3/7V+z96//PPH2WZ3t3fu3L10tPnz9M0G41GjFAhgirPiXUjO6GOdINwpTtYXV0RUtR1HgThyiq3wF4cT/tM7l++lPR648nk159/2l8dMMnn8/nh4WFRl0VRBTLqJP1+f9DppE0140w6gpQZBCCMhmEYxzHnXGtdV3VdN1VVLeZzKQRnotvtbayvUcL9gCWKoiSJpJT+iK2pmrqqtNF7e7tcCKV1nmVnZ2fn5+eU0iiKNjY2ev3+zs5Or9fTWud5XhTFfLGw1sZx3Ol0kiTxRFZCWCvCYuBTu8SrWv2quT/mi2Nwzlnz+9/713/wvT8yTT2ZjIcnx4+fPPnoww//6Rc/Hw5Pq6ahLKjqpmqUspo6p4xdZNliUVY15HmdpnlRevAyCgG/+tUngtN+l0UR39pae+edt966e/v2revd1f6gv7G7s5Jd2YoCsbW+enx8mGYLYERGATBc5KlyGimEUeQIKZvm2bOXgkf87/7yg+Oj4cPPnr1+8waH/v/5f/z542cP7j96kdfNe7//zh989w9fu7ntWPn87FHMk83VTWr9+nj2+q29kLCT5zPLABsCnBtNQVmfAfaf7q+EA2ApQ/AFPZeBFJJJKdE5wmiaZ0rryWh6/PJsMc87SYcxao2tC2OM4QG/dOXK1auvbaytf/jhR6enp/1uT8ogCsNep18UxfnphFK2MlhdX9vcWN+2Fuq66Xb6QcRPj0+Iw9WVVaWUUdZvSZZFUabl2tqK4LwoCq11VdaL2eLy5St7+3uBDFdWVjtJcnZ2Np1OgyB49xvf+Orbbwspf/jDH/7yn371k5/8IyImSfz0+fPJeFIUVa/fs87VdQPO+Ttq0VFnAYjgIowjPwKSUp6dnc1m06LMdw+2Dagf/OAHvV7v4ODAWtvtdSkjk8nEY7OKvAjCYGd7R2vtjJucT6iglw4u/9a337Pa/fKffvXhrz42Wvv5UlEUk8m0qbS1FgiMzyeSyyAI0kXKOS/yYjaZRUG0s7Xj4aFOOgIkEAFalDK8ef3W+upakiSEUB/6unbl2tbm9qA3AARGudHGcusN8Kzb6XYSa22jlNKqqipjdBSF3W43CPuEktPh6fDkbDqd9Xrdfn9w586dLM+ms9njx4+sc95QliQRk5QQom09mzeEAuOMS1Gbajg8OR6+8GnaLCvzfAqEjM6HaTpt6uzevXubm1t37txkFM7Oho8ePvrs84dpml6/fundr7/9lTfvvnjxvCoUBdnrDJIkkUG4WOSLrKTcv2FVOi1Hw4W17vDl0Wg8ztJ0b/fyxvrG9vbWw4dfzKcvCHBimQzEN77+rTiO4jg+Pj7ifChDoMDXB7tv3n3z6ZMnxtXf/a1vffe7v3Xr9vWT4eH7P/zVbDYN4xBIp8zLn/zoJwjk9u3X37j7Judyet4cHp4dHp0eHY5CunNpNypzXeSNbpzVLhTBSrf/xYOns0navzzo93qbmxtJENaVMsYxwgGJtahUY60VwhFCKaFRFAnOGCXgS15qLXfLepD6vV2/IoLO+08o44IJzj00ggvGBSE+rqkcggMAzkEy56hzYACVM41VBBgHoMAdoAFIy8IAbu7sFlm+urERJknS7cbdzjxbzNJcGeV8xgMABIAFoK2qQhvtTyh8Ro0QopTyvUQURo46XWulVFVXeZZ7+zKNGSVgrZtPZ5yzTqfb7XalFJwJ1eiiKLMs63a63W43DENAsMYt5mnOCtXolZUVQoiziA60MkVeOONMY8qsDMNIisA6qxtrdGWMWSwWo9HYtxAOgFIuBFtiVVFrpVSz9JhTIRg6Z21bsRLquTsXVS5+abIj0B5gAnpHoK/525POZTBqGdz32K2LDBEgAFg01nAhEGiaF8Ph+YvnR0nSHfQ3Ot1e0u2FMiHUQw2dNV780FbcFP5/fblljdOe1PlNNHRfwpqhZT0brY3SRmuPF4N2ytNSpf9Fo/Lq5OQieeWMBfALJu33GQGvNnHLR7Cqa9WoUAY6DIJQUn7Bhl7uQjighDAglFCgFIl/IxAfXDNKGa0JAQqOUB9A+hfiHL/pgeRVsemyOfH/ssXNttkq4JQGnAkqWDvlQAC4GHpcDLsoWcIWAMFvhr2i9QAfkEJwTjsAi1/+KuP0q+0Kt9wnPIxzFo1F4zO9HoQAiA6cs444CsAY5azlLy6RW75B8owCB/5njdHauEYZxpjStqyaRZov0rwoKgQQQiRxRCmgs2Eoo4BLQdGaJRycI0JeVAiEMvHKi562rxoHYFtnkn+ijUFrjTPOLzhSaLkExiE4gwCM8jbUSimjnIJ/T6Lz4UtEa5DQL7v/FhFBPEGCWGtf9UsyxgIpwygUhUDnsiwtC2qtZQhhIMsickZZ1aDVQDmawOjAOqtNbayxDhwRtWHOuUpXzjpKiDXCoKBAmkZpbdAhEmlBKCccJY3VxmgfMWCMIoLWuq5Lb2oxRlFKrTVRHDBGy6pEsA4NZaBUPZ9PZ7NZp9Pd3Njodvt10zy8f/+TTz45OTrqhDEaOxmNHj38AtCllw72dnd7/RXKeafbf/jFw7/+27/f3t6+cuXqjes3jTV1U+dFQ3kUhhId8Zhsv6P2ait+8S68wKEIAZy7slKcQRRLzuXe3vW1lctv3v2Np8+e3fvkk/PxWZ5mVdVUTa5t2R8k+we7+3t7W9s7p8OjP//+X62s9vf398Iw1sasra3NZgspAwAYDoeI9c5O8uz5I+vM+Xi8v3+JM/4PP/rh0fFxnmVRlJRFevXqwfe+94dbm1t/9h//7B//8R8ffvHF8Hz84sXhzZvXkiRaW1tZpPO///u/i6I4iuRffP+vbr9++1u/8Q3OOEHc3lxbzMacBHdu33r66OlkstjcJEmnVxbFP77/U8pFFEVN3aAxzGE3jgcr65cOrjR5AUCZCDY2N4GuOrQvDg9Hk7OkS0UAw/Ozz378I4Pu4OCg1+tRzozV08k8K0ou5PHxiTWglArDoNPteMwxAJVSCMEAnH/qnbOE0qSTSCkooQRRa1OWxclJDUB8BiFZfgUy8EjtMJLckDxLrZeQMuZ3qBhnea7n86lH5RBKB4OV1bU1RKSEcMmd1YvFbDobAwDnopN0er1+HMft5xgBH7hthbPU64DarLb/VBJRvLV3sLGzd+etr33nve+eD08n0+l0MpnNZh/du/fZ558/ffHc1DX4jANjURI1yjjnAPjGeo8xolTjnCag/cdOni/u3fvlk0e/3twYfOubb9+4cWV9bfD06UOKttjfNUYRZpnk1jaMsf3dlaTfE0E4T7NaKWPhtcuvoWP8Zz/+uK4UseLsJM2mD8oyz8u0bGpL8OTZ6N4vPhsMktXtZJBsoqWSJaud7SrXIOTv/c7vfjJ48Av165dPp9qBYJQhow7QagcOrDHWCs4po4IJoEgocCG0UbPZrNfvC84RHefcv6sPDw+1UgSZEGx1rb+Y5pyzIAhEyJljQsqtre1Lly6tr64PT8/Loqzrxlpsaj08PiuKsq7rIIjrSjWNljLs91bmi4kUASOkqvLh6dlsujBGl2VZ17UQggK12lZlXdeaAFFKAZDBysq7X3/37t27i3k2Go2Ojo8fPXzIJX/r7lvXrl2bz2Z/8id/8vjh0+lkGsdh1TRplqWLLI7j9c31siiNtYwxRwggUr9S3PqqWzkJpSSO436/7x2RyiiHrtPpRFHEGFNKeXtre1qpdFM3UkjJpdbaizIW08Xxy+OH9x9ORpNO3Ln9m7dH4/HJ0fHZyTkXYm11fT5bEELCKMgW+fHLM4IeokMn4xklVEq5trY+Hk3G52fWWSllHHZHZyMuir39rbWV1Vs3bx9cupTESRLGSdyVQlIgujHWWKvN2enQGtsetVHqcUBxHAnR9WHuvMhPzoZpmoZhuLq6enBwqSjL2Xz29MNfaa2BkjAMnUHtNOMsjMIoCdEh5YRLXpT5YjGfTMYPvnhwfHSotNrcWN/Z2d7aWtPG5Hl++fJuWVUnJ0eXLh1cuXLZT2aV0gDEGssof+vu1zbWts/PppNx+uzZ4dOnTzc2NpJOhxI6nk4J4zdu3Oh2+8BoUVRxnDDCnzx+Sgl74/W7u7u7eV58+MuP1tbWXrt2/caN6y9fvDg7O799+6YxejqdEEe2Njajt6M337h77epre3t7H374q9l8enBpnyD95S8++ukHP9WqjsMgiIJ5ujg9OS2rklI6Hafj83mn0/UCnTItOOCLp890XQ9Ph3laqcrOxzNdNmVV5umCgsvm89lkkk5ny/rVevcI+uwGUvAkYsY5ZYGUjFCjFFKCjvLlYVm7h2otEuIAHCBljDPBpeRSci6WTyJz4AAJGjAWLRDgzDpmLbWGai+n1JpSREoJYGN0pRVyZg2kqjIUG4LTvJDn53KxmM2nfjANBLTRxuikE8dJHEWxH0Ro7QgBzmkAEaMUgDS1qapGa8WopNQBaK1tVerFIguCwDnCqZBSoMXpdKq1TpJkdXW12+3GcayUyrN8eDqch/N+v7++vi6lRMTFYlEUBWNsY2MjSRLOuedMTKezUFZhEDDG19fXZT8C52rV1KrJsuz8fHRyctLr9cIwFIG8GCbQZUiIeU8745RQQog1hhDjx/eM0XYqAOSCduRPL43RF3UVo+xiXfiC30qIP9zxBMs2r7+0tbSFpTYW4lDKyDqrtJ3PF3HccY5kWdHpNIC8KGpKmWTUjzistejQ04G/NFkiXhQqy2KuvcF2eekiQJwXvwAioKcPE1w6MQiny59sa3HSWlMIkKWZkVDKvHHCH1MRxDbi5cv9fxH2+v/0lrc5BucPfRnlnA8GfeFbgWVmC8Fj4VowgCQSAaw1jFBKuAFrjHFOGUKdQzSOgU8lc4eagCOEUEpenXr5B/+/NOS8coTfFv3+XjNCAcFag47ihUbEOUapWbosgfob6iwicRfDIlxSxcAvtmD76gJC0Rq/VmARiV+HQUeAgHUaMQCQzlmfpfTrYYxygNZCg0j8OrxjiBzYsqC/CAdeGDa9Qt60ztDW4O6vVmmapmmKCEIIQsBZg85yKj0jzKGjlDPGAZFzHoQ+3QDauLoxjXYSDSKzSIG2dRElFBG1RWOMNdq2LGaClNJ2j6d9QBhDThnjPhdHCBAkxHPMjHPGaK0NpeBD+b6PY4xdoJNfhYgxSo0hhNIwDMIwYJxXZWWt1lpHUkZhwBm0hglstFbONbWm2uhaNQ4dY1RY6T2uAASpR5QBgkMHBrWjSChxzBkwRlsD2Bjj51SIWFWV90h6kKBzTimFiGVZ+oyQtbaqKp+8aFSNaIUQcRzFcbRYzJ88efzxR/eGwyElsLO77axhjBpjDl+8TOdztG5vb683GCCStbWNN964O5nOPv3s4Ycf/np9czOKo6pqPDe5KmsPDVlO2yghSw3OMntZlVXd1IQwIQQhZDabU0rCIDDGUsqjMKybOu4k/81/+98Nz06ePXv88NEDQp0y9OxsfP369a9+5e3v/+Wf//BHH/zin+79+3//v966dfvZs6fOwo0bt27efP31W3d2d/e+ePjo/R//5B9+/A+j0Wg+S1++eLm1vQOEnp2dMcaaxnz++ZPf+71/9Yd/+Pu7e3tPnjz+4Oc/H48nAGR9dWCVyxYlIP3Vr350ePiyqgrEkT+Oe/TFk7IsvvLWW5yw0enZj45+rGvTjXr9Xu/3fvd3pAgfP3n2/OVhr9eLk04URufnozBJ1vqD45cv5os5E8IhGOeYYJZaRMsYvHb9+o1br5eNTrr9/mC1v7qySNMojrd2d5A489yUddE0TdLpTiaT6XRRldoYiKLEOWosGnRxkqysrAjJvDyqKCqltHMYhmEcRXEYhWGADj1exbnGGF3X5Xw+FSKIojCJk07SicKw2+02WhtrrHVhEFhnrTNCSkRQSjlnnTNo4fj48PmL50mS9Hq9Xq/v3cdRHPnEQZ7nw7Ohc7i3u9fpdDz3XHDeWsVe+WRbDo0pEkooFZwKGa5QHkTxzsEVBKSEvvc7vzeajEfj0WefffbZ558/ffJsOp3ledE0ijLRiTq9Xs8YXRRlGAgAWpVF01ilNGdWN6lSiydPYyBVnq8j1Ek3CiJgFvOiODsejSYTB3jl6pX9y5dX1zacqQPOO3FUN42gMTeKCyrRQV1gkxd5nnEBnaBjoDp+fvb9//iTx0+e3X3n2t23byfhRm9zkwA5OTzLpqXTbGt99/VbZjH+eFKXxhgEhoQAIRYtOtJiTBgHCkgdpSSII6ix0bWzVmtAtIRSQsFamxeFalS/2w+DMJRQFKVzVltlwQRhsDLoO6fPz05Oj4/qpgxCOTofaaWNsU1ZEdKmNaqyHpuRDGQSJ4iOcrRG6cbU5YxSliQJQcopL8uKAAmCkDFGCQMArXQcxzeu31xfX8/z/IOf/2w+n2utLVpwMJmOP7//OeUky7NFPi9VmcjYogVKur1ur9cVQpRVRYAGMtRaOeu8F49zH6G22ujpfD6bz4QQg36/P+htbm5IKQeD/ubW1tVrV4uy/OCDD549fzYbz/0pkg/dFnlptLXORHE06PazLHv6+OmfTv+0qqtO3N3fuRSIMEm6sEZXVldW11aPDo8Wi0Wtaqtsbeo0zXqdXhSGSLHMyqqo4ygJg2hjbXMynUgm1wZr7371nRs3X7v9+s2VwaCTdKQMPXzZQ2Yp40EYUiDgsJv0Ll7cfopdVkWWlVVVOURC/aYvhGHUqKYoRnY4NMYqP/VGJAiINkqiQTiglCCgserk5NhYHXfjsiyms+nZ2bBpysFqr9vtbG1uXDo4eP3O648fPf7pT3+6WKS9Xvf69deklJubm1LKyWSSZdnrr9+xFp49e/7JJ59+/vkDaz3Fq0aExbzqdFZv3bx9A1rTAlhAIL1u//nT5/fvP8jSNAyj589f+EspBZLOF0mUsBuEU1oVxaeffHrjxmu3b936ydn7k9F4Pp+NNjfQmceP7xujgeDZ8KjbTRgjr105kJKHgczyzJpmHor9vWt+ELw66PX6g8sHe1VVzxeL05NhHMZxFBOzubO+HYVREkW9Xm91dXWxWBhtQhlxIU+Oj5M44Vxyyhkj6Kh3pnm2iHNOO6WBGmNaApEHr6IvfNF6G6PzFhJn0QVccimFkFwGnHMCHsZmrHXWGKstegcDdcrZBk3jjHbWgMOWPk3RgQGjUJOANY0bTcdRGHesHqbTmljJRVM3/X5/kHSMM/NRejYcDvrdXr/f7fQIJYjOGEsIcMa0XxhjtC6bqqzruqYgnEHOmXNYV3WeFjqwaAk4CEPpjCqLQmsNzhFEo5RuGmNtXVV5mjZVZY0RjPUHA3SurqrFbKa1RmsHKyudTocxhsbqRlllVaODIMiykhAO4PI8H08mx8fH48k4ywvf7fnLg3X+6sWllFEUShlIyS20AfzWE/LPvy6OrJYL+va/lLX77/u915bMCq0jhThHiGOOM9L2P0icdVYZq43zrDbOpZARlyFl3FqczxeCN0ZjFMWMM620Vspo7axlr/yPbSbMsxZav7knALfJECRfRrz8pjgw4pb0ab+yQryUgdBlLgecQ0qAUcYoIz4FvKyKWg+pcwSQvZo6g/Yg172yzOPPBYEQxpjn2rrlXAQYoZ6q42mghJIvFZGtKHL56ykhFBCdQQ/AA4tWG62119Z4HhojjAFxjjgEQoFTdrHy1MLQWlIFaW8suWhmEJcCE4JAENqG3zgEcKTd+3aAhjlGmdf5+bz4Mm9DPCvPo5LbJ2dpXAFKBeeE+Z0cC9Y6RyjnhDLwEF2/Te53PpzxaHjjLLOMEOtX0LFFNBACjjm0iMx9aVK39tWGxZZ17Q1LnvTgtxQWi8U8TedpOpvNGGkBvqpp0GmXBH5vC9H5eKTWinHR7fYIZY3WVdOUZV03RmtAYAiMMmEcWIuMMyTWOe13572kxkHbxbUpNueRbMYx9J9QxNGLrTBvX9fGGmuIRe7oBQ/MPzsOwWGbh0T0xcj/S9abddl1ZVd6a63dnO620SIABBqSYJfJTGZlo24Mq0ZVlvRQfrTL/mX1M2rUk2Wr7BqWLKlkZSnFTCaTBIgegegjbnP63S0/7HMDkBwPHEQwELxx45x9VjPnN4dH1cAkRGzbtm0b5+w4L7SUTV3u7myNR7kxDjD+HbDe9sYAgVBCD2tGZg8bsbeMCGznPAIKIhUYkaLDJjaiSAieQ+95+AFD8IEtr8pVCMH0NjaQPnh2XNZr6y0wowCd6rZtX754/uL5izdvXp8en4TAKMX11ZUzJtNJlqRKqHJV/uof/vvbOyf3Hz7c29vf3bu1tbPftt3p2fmzp8/XZb1YlcyolBBCAARERmIAJCYBgogCCERxs4Ui5RWgc7a3xnsfoEcUIESW6iwrxuMxkZhOJncPD7JMTybjTz7/7Lvvvnn27Mn+rX0p03/6p9/+/vff1VX94QeHZ2fnf/1Xl7/61T8oIbROpRC2d03d9n0fj6D5bIYouq57e3SEEYLn/Xy+9b/+h//pRz/+Yj6ff/3b3371m69+9/XvrLNa6sl4/Orl6+Vy+dFHH66XdVP2XWcmk7FO9On5iXPLNEnydKSEPPPn8+ncJR483r/3YGu2s1pVddkKUmlenJyevn71uq6rTqlge2tNXVfPnn8/yXKZZ5dXlzKBfJzs7u6fnJ0fn7zZP7ijkkRKFQILkvP5fH9/XyhywT3+/sn5+UXX2TTNtE6TpCChAwhrnPNOCNG2bdMkUz1OkkRK2fd9WVbr9TqEoJXKkkwpVeTFdDKNKJybETAi933nrKmrSkmplBpNxjKODNgBcJoqJGKGNNFEFK92QlCSgH1dl21bn56BIKF0MiqKPM/TLJuMR4IEgG/bum8xzuGEFFprKZVSCgCZMYSBqm6tRwIpEIlUko2U3sD7YDzbunP/A+fMlz/56WKxqKpmsVidnp59992Tt2+PLi4u+7ZZrxaCVNf1UsLe3jaAlcJpTVphlqnZbJwk0thaYAihK+vLLFNpCnkh5iFDQZNJRui6Ztk3dQBSKpUyIzKSKCGgtunAO4GoQGsihUDgurV5VZ1fXCyePj3+5puXDx4e7O1vjUajxVW1vCqfl5d727c/evj51//08pK73nqk4CEERL/xakbZKBIE8ADsrUuTJE21McY7J5VQWvvg6roiQq117B0FifEkbZquaztGdsFWdfnq9Yuurbe3dgJbBud9Xze1cy6RCREhBu9M633ftVprQDZ915et9xYFbM228qJwzjVNw4GzNEdAIUSSJIjonUcAa8xisfjNb34DAE+ePImO9ki4AoSyLFWqkjSJVGxjjbMuTdLD+4eJTvqu04mOrbMP3lrrnZdKSqXSNIszlaZpurZt2qZrO+uMEDiZTOq6fnt0dHjvcDKZ3L59++joqGkaxJjZJJm5bdqu7UbjUZEW89m86/qz8/PvHz+bziaZLpaXy8vLy8urS0XSW++Mm09mEMBe2SLPrfVXF1dd1eVZptNkvVo75xKdbG9tf/jww5//7Oe39m/duX1nZ297d3d7d2c7ypeDCxIJhXQu7t+DGHIWMM+zODTt+76u67qu2q4x1iolA7APoW2bqEbu+t45H0d3JERe5FFQT4QMwdpeSMnsm7Z+9eZl3daz2VQnCpGn8/Fomscye71e/u6bxfMXT9frsizX40khpTg5OY5YwK7r3rx58/z5i6urq4uLy7Ksjo6OtVJpmq5WqyTJdnd3d3Z2d7cPptNtreVqvfrmm99pnYzH4zTNqrKsVmspCEJYXF2+RkiSREnZ1s3l+dnrly/LsjRdd3J0JJCd7ZfX113bhHiBMyDix48+Pri1P5lNJqNRmmrjrRQoBHV9W9d1U9d5kUulEFFxLMGIAAAgAElEQVRIlSRJkY28923frVeVFFJJZTsvhU512vet1no+n8dh22K5PH57UpXVeDLJ0kxJzYzGuK411roQYpHHCATAkogBfHRmb+iyPrYrzB6ACYGEABJSCiWFkkIQIYb3Hv7eeXAe2QN7B70zvTedNz1YI4InQi1FoqT1wRBg8N5bHzwQoKYe3PHlueNQFIXpTEB0gZ0119eL5XKJMQwRCJF88KY3kTWspFZKCUHO+bqp67pu6jbLUqUVAtZ1fX5+kSRJked5lilF3pnF1XUUjfR9Hzd4RFTX9XK5TJLEe88h9H0vhIg7a+99vMGtMUqppmnbphVCAYg0FU3TOueVksvl8uT45MnjJ3XTZEXOcVqsE+ZwE4wtBIYQnLOITMxxss/vy4Q2PfxA6YV/qRraeLiHmX3M8YwVVWSIhhCcd8xAGKI3PG7pYzij96Hv+6rCpq373ukk9T4Qia2trabubN+k6TgEttYEIGds9C/H6PT3xR9DuxLrwzjph6G74PcMuDwQwgaScXTgxXt5SFCHDZEz+gQQCUQUZMWUlfhtN9km7xI9BzvOwInm6EOIj4u4o0IxjNqH2hV4WA5ExFOItoz3E9DF+4qt4ONJA4Qkb6JkQgAQSCgo1kbWOssRwkUkUAwcM/A+hOj5ICRCwvcaqgF2HGILgsEDEATAgBvmI8a3ykMIgAKERAAkFhyIhA/eWUskUVDMqIl9UdgErQAiCJJKAkEADmwBCElIqYSUABzB5fGFuIga5+ElkWPAQUQ49IpIHKL7nOldEMm//Ih7gFQIJArMq/V6uVyWZdm0Tdu1VV0VWYIYSfbWexNrbxdn8ggoKJhAQhSTCRL11rWdqZu266JIamhXOKAPILUACrFDiYQH2Liq3skKkW7WfeA9DV3t0K4wc/QmeWYMngfbWJT0RYwCRxLGpv0BBnTOdF1LwyjBt11b17X3tmlqgeCdFQQE4KwBQhIIiC4475gEMqKnmB3K8eBliAABYkDmQChBiHgp+BAAAiFH1y4gOO/e961Z59q2jW2esYaI0jRl5nigJUmS6MR7f3Ry9vrlq+Ojt1VZeufzPCeUzjprTN91bdNszedJklxdXb1+fXRxtXj48MPxZIJIxvmqqpFEkmgG6I3dbCADDxy8ob0nokB+E5Aa042ETjQJ13fGB5ckOnBouy4Eds5VVamUvry8evr8ubXeeefB1XWrdZplerFYvXz14uT4jIgOD+/UVb1aWSXTrm296/b29p89e/nyxdG9e/eyLP/hD3905/btrjWvXr6+vLpM0+yjjz6uqirP848ffZinaV1VozwnwMVigUhZmmml67KxxmqZnBydr8s2z9MPHnwyn88uLxaJ0ru7t0f5ZHm9fPHs9Sgb7c53790+zNPRarF+/vxFnhc//+lPP/vhF7/+p1//RVVeXS2981uz8YMP7m1NJzvTGXqHzK1p7x4c3Ll3MJ1Mjs4vl2X18z94eOfwXgwUXazWDsKde4fzyXx7e+dO0+TFaDSeIJJzvm2ddb33xEwqSVSiASlCYmMfopRKEp0kOrr7+r7vus7GoZIQUfYcHZhaJ3Ft6K1rmi5w6G2vkyRqp6WUaZp65xAhz9MYikyESsl441hjAgwLxt70XdeoldI6UUolSTIqRlmapWkilOYQ+tbUZRXjENI0S5JUa30jr426QWMdIgqhkNBbb6xJUpUlAjEbjUZ37x4iyrbt1+vqF7+4iCTbN29evT16fXT0+vrqtK6XCJ3WsLNVfPrpA+8qY9Zaq+vri7dvyyKX02lq7GhvbyvNktk8n20VQqk8z7yrl8s1IJLQMYbJWyOD83HXCoEBUUslAMAHREUQiLm6tk/bs7dHZ/sHW7OtaZbmzvq+tW3V3t67nObz1cL0PXTGS+kiOjPiA733fdcxhCxLBFGAEJxTKklzLZDSLJltzYpRsVqtfn95maRK5zoERuQQnGNPEvKxLvLcGluuy5NT632fZUmeZzs78+X1ddd2tjc6F0Qi+NA2FQBKIdoGEQEJTN8JQaPJZH/v1mQ8vry6qsvadGY6nadpKoTo+75t277to/7q6OjNyclxbPfzPE+SZLlYSDWezqZt3/Zd54OM3EljzGQy2dvbu3v3runNlbVa67btmqbZxGOz23zs7u5Gy8pyuajrquvbq6tgrb17F5bL5WJxXdX11vZ23AwiYPBBaKGVNr2JMzfbW2ScjKZ2y3FAYikE+d5fnJ1fXV1dXy+Qsa27tmnvHNzems7bpvXGeRdCwLqsTNvlo9G4GG1vbX/8yScPHty/d3h45+7d7e2d6Xhsg/PB2c467yKbkJCUlFoixy7EewIkEtbZtm2rqrLWMLPWSiczF1zdVFVdt21rreVoMSORZYNDlAFihAASIAlA9t5dXV2uy9Vief3m7RERjka58wYJhSChyFru2ub4+O3Z6XFd15Px5Nat29vzLWPt26O3pu85cN/1b9+evHzx8umzZ9vbO/fu3Ms/Li4vr06Oj0fFZD7fOjw8vH//4XQ6MZ2ZjEc268v1cjadZ0lS5Nnu9ry5d4dQRCePlpIAHPvRKM9TfXVxUdVluV72bf3i2dPzs2Nn7QcPHty5e/jDz398a/+2TrLbB7d3d3em84kSApl7bxF4EAXFAfKgMUFmjqPpYbzNMXWPhhT3wMb21vTRkSlREYmd+U4cB8Yd4HpdLZflalX2vbXGORf63nrPhCKmWZtgYZiPg0fwwA43VRsJgTT4d4G9s+x9QCGIQmds1wlGBSh9EMwUvA8G6wa7NnVsm1Y0XZZmGkD6QFIhyTpw751CHhe5874q11eXOtNaCNk3nWm79fUSGJp63daNJIHM3likGITSW+t88IJISElEwfuu65qmWV4vkkQrrQWSMWaxWkoh1kpprYg4eFdXJRBWZRlCQKIIaHbOlWUppCzX69VyeX11JYRYLhZd2zLzerVy1kYUhDG27zohPJEEhq5ty/Xae3d5eXl8crxYLEiIIssIwDvrnCBCKQWRxrhbAAjBW8sUQqzYY/Z5LES855tYkXj6IZL3bgMyHkqEmJ3KzIPRJAy9kCCKEdIhxBzzwKwkc4CAGDgEYOg6E7z1IQbjctf1xlpE9BwAUCepD85Ym5DiAISYblo19iH6FSK0TSnFjMyDaYSH1E0cGhBAYMbYYLxrdBBp+IKoLdx8egDK3th0h20HR+AsALMPPmad3JgJYmpiuMkzxyE29N1/ugkSRGCAOD+M9GjgELyPq5gBMCcEAHnveVPaElKiEyIMPkBgKQQlKWJc2jAOfC20njkAkUSShMSBGZDYbyztSByJevzOCMGekQQgEDEwEhIKYGQxGJIIJZMH75mIhRxiamDo4kilRMOGCt8JMMI7VVxcCQUGRoK4VAEhhIgYPRyIWMNymx0PZIHIpg5EQkghpXQuBHaRzMYhICIH9sHfFP1DngmHWJg4Y0gIZA7emb7v2gZCIASEuH21hKCUIBTOGSUJkbq+7UwfmD2wC8H5EDWASEJISSJ47+M+qTcuduWBBRIH9BQzpGHQPb63gbzRcGH8fIxX2jiKwuaKYSHQB3bOxTfYs4s3BcRMVRyKcu9D8M6Y3nuLJIQkpRWzd86E4JqmYm+Dc8urJBM0LkYhBO+s1EqSSBW1Xcvei5g7BMDALkRY/KBUi/TnaP9DRInKuz4E935/9d6MIETcgpRSCBlXrFGaDgA3/3J9ff3i+bPH3z22xiKDkiqeHkJIkabe+++++y7LsgcPHkwmk7pt67r+/vsn63V1dn4xnk4BRNM048ksL0ZCyLqp27bm4IYF3iBRRdqspGiTuRSJ7d57a5y1Voj4ZHREFAI7Z4mE975pW62VkNTbjtkJiZNQjCf5/t7t+fzN2+Pm9au3q+V6a3vr0aPPry4vytW6qlop5GxaHBzc2ZrtJDLv+75pWmtd3/bjYvzBg4e///bJ0ZtTa//2008++eCDD7fnW+PRyFtnrdNSjUfjDx58MBqPpdLj0VbTNGmqf/yjn4zH41//+jdbO5N7dz88P1+cvj1ZLqr1Vd2VRga1vFpdnF+dnJ7s7d9qu74Yj+uqTBLF4NM0v3WwM5uOJcBieV5kyc729gcPHxzeP5zvbHW9+fDRJ/PtWwd3DkfjqbHh4PYhqUQnmgF7Y/N89ODBw8MQsjwvy/Ly8rpuFt4HJEkiLgWDEBJjFAOJaCDROknTTOsEGJAhsmS89+v1moims0ndVEVe3L9/P0qa26aJW2frrHMuWk+10hxC1/VIOJ/P4/mrpGAG50PXdYik0yTqeii2PcEtlnUc0GdJmqVZlmVZlmdpqhINDD4E0/soSAkhjCfT0Wg0MJFJIG/oHQEDEAoBKAAp2tEiHVNKtb29vb29E3UClxdn19eXy9X1+enby8vj1erc2SpN+OBgO/im71dacdss66ZaV1XgRiojtc1sCgCT6STJdNsvBmsnCkSLaACM9yBDMIgi0YQeMASKccEBBenhygYbLHclv6oXL2ERoiGXkQCf//6SWAII69AHiG4dpGFb6r1vW+eCU1IIRUigpMLApu0JcToe3z883NndPT0/e/78qZRCKgnAAsE5b0MvJOd5trM9Y4bxOqurerVePP7+2y9++MXh4e1RkX/3zZOXL173picUg3mVwTmnpCIUwCyFUFKmKmmqxnbGGotMSuhUp4lOELGu6r7t27bL8kwI6rpuQ+CVAND3fV03Uivj7Gq9ct7qVPvgSZC1dm9/76OPHm1tbVVl2TbNbDbz/nq1WidJkiYpITZ107edlGpvb29rayv6/5SSpmv73iyXi/G40Dohkt/87veIOBqNjDGjfLRer4MLnrztrdIqS1JjnTcBmdqqNa0p0rxrurIpy+XaOSdJIiPFeDbrrLG2N33TEeL29u6oKLZms/2Dgw8ePnzw4MHde4c729vT8URoRRufLzF4ZJ1KDmyM9c4jo1Y6eLbBdF0PAYioadoIQokB4VLJru+rurq8vmiaNgSfJKnSKqZPIlLsBIA50SrSq9u27fputV49fvL45PT4enFVt/VoVCAgUEBiIUlpKaRAZiFEnuf7u7tSykSp+WyGSBDYWXd5fvH428d13Zfrqq17sS0m4+mdO3fGxVhLPR5PZrP51nye6iy4ABCKPBsVyeefPLLWcTBt7TnYUZGNRhNjzHq19s4DsxIi1VpL4WyP7PNUZ3onSZPJZHTr1sGnn372oy9+srN1p8inJFIlpRACGYJlYCZICIHCILL2IQzGRibchGBsRt0izpcdu65tmrrywXnvXPDLxbXzrhiN9nZ28zyrqioyl5qqxcHYGlNsfcyzRiAk8hzRSlFRHUGiPiATEomN7oeD9wzecwAKCEha69B1WLdaagEYrEPbcehz7O26hq5LlebaUNXuyIyCC73PCgUB1tb5wCCESpLLxbJuGsmcScXGI6OICo/AbVu3dRWc7Zt6nSwgLhCsjRNsSSSlAkJnjNlwwAQJnWhCDIGtszEdRAiK+iDvXVSB3zBnh8y4obLBJEkWcjh54sfCubqq4h7Gex9NkF3bE2BUApRleb1YLFdLAC7yfDwqgndVWbZdG+W9Wmkhh3P/X6Rz3JhWb5DE0TSilIo0J+9drAOi/GZYNhLFBmbYfsTizNuNggWYMep+vPfoIrvFAwTvnbVcjDIAbNtOSt223dViEQJImfSmd94hslaEwASY6iSEEJyXQnCkJG1sONEGHXNEhhyZTSzOOzt8lInhe9ipEDNaGDe5khCj5gMAgIy7EQC+yT2MSRnRhAFMA/0hhrF4P5g+Mcq0UFAIG9bqDdYJMTaK3vvAgUMgDhRC2HgtmDWzoveQXIhISInS0ZtBiInSIo0juOC9YyEQCUm0vbUuSFICJSE6dshR8TasSjYiLYibliEYBIRAeYPpYhhgynFRA8wUQnAOEJmIlYq1s7UOBcZ6NPYbflCesX8PZoUxASSG5KCEIaEIvA0bEsNQuca0GQjobYgTLu/ZsZMeJCnTW2uNEOiEIEGRZjrwNoZf2+BoYmbvfNW2kRCYKKklQfDBW0LIszRNtJKybaosVaSzSLJDJGN6Y431rutNLJpdCHEppbR2nq0ZIj+9txHozc4zhgCeaOj/h6D34fd844oC78PNfba5zXFjCwJElAIDcNxGRqqNc0M4S8T3Ra9a3/XeOWcNs3fO933X9633TkqUKvXBdZ0H78vF1VjiXpH74Lqu0xC0VoKIrUWPY50AQWB2IXgAFKRIAGFAsMCETAQhEugECdLMw/1+c1Ld+MSYQW4MA1LKEELXdfFIl1JqrQPz69dvTk5P267V0WWoVAjemJ4IU62NMd9++230u0ajQmC4vLz6/unT3/7267uH99I0r+o2zfIsK4rRaL1e13UtpRxoBoDvOcVuLgSM5LrY8g0cfNy41TZcvnixMAchiQQwBmN7oqASdfvO7YPb+89ePHv27PmTJ8+ms8nubtl3Lk2UUtnx8fHHjz7+4gdfPnzw0ZtXb8ryyfXV9enp2fHbt7PpNM+Kt0dHj799/PTZS53I9WrddZ0x5sWz5wTgIziy7Xe2tmezrXVVf/GDH47HEyFlmqbWuj/54/9hPE33D3b7tlEym062j168vTpZXRxdeeuc9RDg6eOn3/zu27/6q/+bEXrTE9o0xcDu9Oy0XFxfnB7dv3NnNP7x/Q/vbe/uSZW0rrp1+/7+AbVtd3ZxzQFv3zncP7ijEtWbtuuM1olOEyCUQnRdHw9WqYVSqXfgrDfWZnlE0tO7YwkFoSApgAHirx6JiKJGrhhlZVl2XfvwgwdCUmzFlUyIqOt6a20IQUnNItjeVFXpN9y5EIJTSgjJgMb0QsgUUm+dA4dESRrXMvE5Etar9Xq5ilua0Wg035pneaGkYmbrQ29MVVVt17dtp5SSSimpSAghpFJaKEVCJEIgg3ce2A/4hvdPQ0IidevWrb39XcTQNlXXrdt2Xa0vyvX5cnXubA0wThPisN92BxcXRz6UNvhlua77ChBQgme3LstilBejou9bMKiUItI+BEnkEcKAgAkQAIklMiIIBiUAgYmD57iCHQZFiCAAJbBklsCMEJSSSZoAgzF4MzTCTSPGPgAzSck+GGO6riOE2Ww6Go2UlLu7u1VVmq5j8DpRUtP2bt53nTNt11ez6Xx/7/7ienl5cX1yejydjMfj4he/+Fdb8+moSB9/+7wqGwScTEaSRAhhVIyDD+tybY2xvQkhnBkTAkwm49FovLO1DUhlXS6uF3Ebm2Zp27Zt20c8nNaJda6ua2sNCuqtOTk5dcECsgtOCBGRqaOiGI/GRFQUI3kgizxXSnsflFKzyWR7e+fZ42ch+Af3Hzy4/2A0Kt6+fdt3nZYSMVRVuVotj4+Px+PJ/v5+VVXr9frq6mpnZ6fIi67tgg9911tjBBIrTlXqbHh7dPz86cvLyyt2nOWpUtIYo5TKs2w+3xqPR0rr46OjdVm2Xbezvb23t3f7zp3PPv30448/fvDw4f7+/ijP67btoqySs0RpIYW1BpgTrYWgEDwweBTxUvTOdl1fl5U1NoSwWpd5Xhwe3pFSluX66dPvzy7P266bTCbz+Ww8HgNi13Vd14UghYhpfc4HJiTn3Wq1evbs+6fPnr18/Wq5XDRtbb0lwjOGx4+///wHH8+3Z13ZxqzWyWSUZfmoKD7+8KOmqReLxf3796VUQsiry+vlsjw7u1gua2dDkY9Wq/Lrr79+9er1Z5/94M/+7M+tcbG0ePr0Wdc1s/kU0U0m2f37h0+ePHn8u99fXl5lWT6dzdu26tpuvVycnJznef7555+WZdkg7t/av3v77tb2fDQa7e/tHdw+uLW3N5nOs2xiem6aBtjcoF3jXPUGEAobZNAQGRFl9THzjPmdKIYDs12vVsvFwvRtkqc7u9v3Dx9mWcLAXddeX12ty3K1XK3Wpelt0/Rt2/e9tT7EaJQkkQBknffsszzzwRnTmw1JVikVpf9939nemK6bZHmRZFooEVgEls5Sb5V1SUA2tm8a6BrJNtGEjQ3W5SzzIHpU8yCC5946BZ1v+7nzFEACZQIN4ao3q7Mz7kw3WU3Gk0LnCkVVlZ3tPPguOGu6po4+Ge822Roy5jIRWWOss955ACBB3tvhCLY2aqWEJCmICKOna1OnQtSJR8KJD0O0SMy8994777z3hCSkaJoGgL0PxlhElEJXVdl1bdPUxhhjTfBeaxlx3DHyO3hwOOC8RBC0EUS+bw6PFu8bcHmUyMfeKYQgpYwvJq7+o/or7v1jM/NezxNpVEMkBTMBsPfgvRuuk+CYrZCgtQDAmLU6Hk8Q0FqLKIwxV92FlCpJlHMixrwysyBSAzuVmDmmv3rniWKCK9JAowqB2Ts3xFmgiP7b6I3goYL0iOjBv9eoRe0O3fCyBvs7I8WHs5RCSBKCnQMORChikeo9BIp5ILGlAUSOCVWEtFHNDeuUWCVFfoC1SqCWIsCmtgJmBq01EkmK5i5AAEZQSiul4wIjzu+llEQpM3sfrPdpmiYokGR88dHyHf/5Xq7o+6l6AxQuaiWGMjpOJ2i480MIEEJMCgKAKMgc7Kscy/CY2zjwx2BISBrSG2+UdTeP/2FLb21cxznnQ/DR2j4qCma01sdpPSLVdW2MFSS8987atu2JBqUabMjyeOOhIgIAa4YPZVWSJDFB1TnDEJSWe3s72/P53s7W1dX53dsH08mMecgLyosiTdMQwnq9jgLmru+bpkmyrOtM3xtjvBAKhdwYjbw1DpBRgA8QgdpD5EpUD0ZUOiICGBPTXQUJCn4zLOCYYc8IGFxECvimbhhYCEkkvA+9NbHPZuC6qtu28c5pJYWg1XJ1cnJ8cnKMEJJMT0ZFsN73vTMttwC14vVVrpORRMleOpBE8yxVSmdZ5ryzcfYgBGlFWnfONc601kGQhBwQrQltY9OiUFp5FmJoWAbqdHzblaIIhY/9CZHI8yI6WNIsIyHapj05OVmXZbx6lVBCStP0zg3OmxC4adsXL16kafro0aPJdBrXzKlOiizvmg6Y8qEUcednZ0mSzGazyL/2IaYiDWmcccMyhN0Py8nN+Qpi82gT77VbTAKllN5b40xv+8i6C4HXq7Vz5vTksm1Mno/ns52mtn/xF//1Fz/7yWeffrK/d7A13w6Bjo/Onz97fXpy+a++/PLe3fU/wj98+eWXeZa9ePFyZ3vi3Z3T0+vvnzw7Pj46OztVQufFyDvXtd2b10em7wHo4uLy3/3yz/7oj+8//OCDv/27v3v+/Pm//eW/6frq4ur0ix9+cWf/jmv8029eVct6d7b92Sef7+7sEuA//vqr759+T4A+BOagpLTWnp2dnp5csDfzabpYX3/73e+zIv/ok88Pbh+i1H3nneXJZNq2/WK50DoJ4NbrSidaaxXHj8NKKsbjDg8EZgSOWCmphJDe+67tAwdjLCElSYYEztquacqyjHLTeLhUVd22nZQqDnmdc0VRALMxZhVl/EkiSMZzTErp+74qy7BJ+UvTPMvzEAJizFx2MSfVWkMkrDVaKSVVlmbMg3dttVqVZQmAUqkkSSazeZbnOzs7zvn1cjWc/AxCyiRN87zIi1xrLQVtSHJORWYPYBSVcwAhSClipOBc3/d5MRqNM9OP7tzZQ3jU9+XV1cn19al3HbAJoU+Lom2vglvrFKSMCrRRCDqw8V57rzcjWtn3PoQgQfQQbkZriCAQUKAERCSJQMEDM8Usq4iLISJCJVAJlMQUgkcRQIHSmkOw1obg4oUvkKSUqU6EJOdtuVyTRKVFXZZVubq+vnx7dJRkabTyaqV0kpFgElCMdN8lbd02XbS1yNEkD8GtlqsXL593XVdkxcePPv7o4aP//J/+88uXr9erarlcj/Nid3fH9tZZF0V4zrmmbop8rJOkaeo7dw4f3H/wu29+t16snXHe+yzP5tvz2NArpWKaW2f6vu+ZeX9/X0hpbA+BgZgAZ5MpADRNMxlPBFG5XEsptFTz2fzq8rpel4i0t73z5Rc/IgYhxB/90R/fu3dvtVpdX1yenZ1KIe8/uDcaFVKKq6tFXdcnJyfMXBQFAEiS3gb2EOuqUT4SQtjOXiyujvkkShUTpUgjAAfvR3nhnOvarpIlAuhEV1W1NZt//Oknf/DzX3z2+Wd37t4dj0ZKKesc+1CVFQrKsgzTzIdgrXXWAjICOOcSnSd5gSD6vu+atq6apm7bpoUAWZIqpfK8aNrm+++/r+raOkOEO9vbUmulpJAiABPiEKDunRSUpgmAX63Xx0dv354cv37z5tWrF6v12nk7m87mWzPrrNLCGFM25f7+rTzPnj6/uji/YOAHDw8RQCAeHR0nWmudPX78JE0zJbUQOknSPM+1TrIsv3P77tbW9u7u3ocfPuIAV1fXr169mU6nn3/++Ww2f/z427/8y//t1sH2dJJb0xFhkaWThw+KrMiyvKrr1fXi4vxCEKeJ9tbPp/P5bHZ49/DhB/fv3bt3cHCQpSlzWC2XrxevjfVJkhGq4OFmeBaBSDeTfvb+hvSPG+8yxwzwTSQcAmKA4EIxGj+49zDPc6kEAAf2fdOV1fr66nKxWrZ913fGOBe3tIPkgAQIqXVCQgKQtc44U7W189YHBxFfKoWUhBC8tW1dteuqq+rZwcG4yBMI4B0apzxIz9IH6QIb641FVHH402LKJMYibRM0kI510Rtbc48exkKlo/FJub5szdL2mTFt39W9LdverUqY74jJXCS5b1pBQWWSN1r0ga6LHPM8BAFyQGYOHkKI/mMhSAzBIMw0jP2kFM7Z3tibSDUiYqDA/n3ULCJKFBtPA9M7/wgb6zc+3YBIIYR+2dZ13TQNMysltU5Go9F0MkqzZAAIBx8cR2/zTaTjv2xXeJiR3zzR/0W7MpT43seKMEosNhuVzU6GA3MAsBv9CAHT0OZyNOW7EFxglwultVZKkRCAmKRpmqUxhMfZUOIBmM0AACAASURBVJa1UlJK0fe9d05JmafZUBVJEd8IJaVkQMTAGAYJiABAdm6opCEWjkNJKzguN/BdqsW7/ZLYjOkH5FTUejIMshmBwEQsogAyBB9IINOwlRFMAkBIKaUAxBANDNGRHDkEwW8yTgkRIw0sKIUQMHjGaCcIgX2AqFCIiikEjngrz8RKSoDgb3Z3khQqZvbemq6XSSaECsDeR3aT3zwakSiuSzDa0AcG2SYxPUpb2Q09SNSfeQ7Gu9iDYVR6AgQXNkPseNGi884554x13sXphZBCKqmlJiEEQnDOOb+JoYzXko/ZkYlORoUUQg4XCmJT1SfHxxtlfNK2LREqIYkg3vzBA/l3TLD3Gi+48VCFELTWggiB8yyfTcb3Dg+JUCmd55k1fV2tl9fnUsrpeGxsb4xx3mmtIiLSec8AeZ4ba6umzkcja411xnrrwUtIbhRI3vcBONqJhs3JBu4cAgMPbywiaiU3v/zhzgo++OCDCyEqJcFHcVbb1gxBKp0kKTM7Z/xgnIXeNCHYosiEEN6ZpimNbaXCcTGSUgb2vW3Ru1EqD+bjB/PZQaZvbc+3ZrNEawGEDIPShNlYy4hJmjFCEAhKVdYs+3bVtrU1ve9Ziga894aNsMDuvXPpBrMhxQBjjCtWKSUAhvCuPU6SZC3X+WgcTs/WZbm7s5cWeZYkgGCtZcCuN8yd9/7x90+Wy2Vd1w8ffrC3ty+I8jybTCZ5MQagvu0ECiGVJEpTnSSyaUvnuzj+IBICBAkthKSBDeYBnfeGeaPKG6xbEYZIeDN0Y4ppV8Ya4wxAEEIRiapql6vVcrkEoL3dg88/+9R537ZNkmTBo87yct2VqyOtdFVWs+l2lhUfffjRv/7TPw3OZmn6v/zP/+HZs2e///b3v/nqn9qubfvedK3pjTUdIdx7cPijH31ZVY33/Pmnn//hH/zBDz77vBgV56dn/+X/+MuvvvqqrJedqf78z3750y9/8ud//ufPvv3+Rf8s0frwzt37h/f7tgueHz368OPPP7m8vvzmu2/+4Ve/RhA7OztV2UoBnzy6nQjRVN3//hf/9cMXJ1/+7Oe/+MWfPPzwdpYWzvpXL9+sy5PRSCJhvFkFiQAualGlkPEzceDCEEIspwQBESIRiigJuVlVO2OtMTFjRytFJGaz2aZaoCIfFXkRb5kiz611TdNeXl50bT+dztK0jzItZJAkvHUkpVJJrFqBWSsVFaSRMjlMT0Q8GIcHbDSySTlsZoy1vTFt29Z1A0iew9Z8e2u+lRdFkmghZG9M1/cX56chMAmRJkmaJkWezcYjdj4wYMSOCxFoYIcQEZFWaoDEJ0kKYBFkPk6Lyezegw+d6fq+7Lrqjvmwrq/L9YmUUX4R8iIXgpBWSaLzLGXwQpAQWFVVQC8BDSBFcxgRKhBSoBAISAEZGawn8MOjLMpZCJQUWimlUBLE0KsQhOfAvTF930eXYjwVJWKaJHmRCYGp1s5bFyzGoaF152dnJIUPDhH29nd+9oufdqY5OT16+uxp8C5JU51oAFiuVnmWp2n64YcPX704ffH86OLsP/2bf/1vP//0Bw8ePlxcVydvrrSWfdcfvTkpioJDqKo6SZM8L3Z39mM1szWfV+vyv//qV8baruvKsszzHBGttfHEJ6Jh1uQsEeV5XhRFFBoHCAECQ4h7tPF4TERd15WrlQ8hnj7Vquyrfnt3Kzj//Pnz0Wi0tbWd5/l333334sWLqqrauouSjyRJptMpkVgu15eX19vb89FoFE800xljTPAeAdbrdSy+ADlNdJ5lXWeCD4QklWQO5bq01iqlt+ZbD+7f//TTTw8ODj755JMvvvhiPp+HEC4vL7XSSqk8y+OUMT6fkDAqZBDRexet81gQAFRV9fbN0fXltRRyb2//9oe3vXWXFxdHR0dV0/jglVKT6VhKgRtZPYNHAilJSums7fteKeW9sNY+efzk669/99VXv1muVs67oshv3z64dXCQpmkxKtI8Wyyvj96+KZ+Wr56/HI2LyWiaJRkAFFnurPXWlevm1fWb8/Pz27dvp2nmfUjTXAhxeHh/Mp5671++fC2E2tvbN8Z8/fXv/vZv/i4q6x4//m57e8fafm93z5nu9Ph4Xa5+9rOf/vAHPwyBLy+uynX1R3/wx9b4Fy9ePnv6bHtr+5e//OWdO3dv3To4ODiYjMZpkgR2EZWjZLY9nxT5SOsEUPhBmDHAJCJTeBNSHuI8lDYT6BtK4I2rNk45Baq8GI3GYyBYLK7evnp5cXnedo1OZMwODN6lSZLnhXPeWK+VT7SzLlgHzOBtAEAiqTVAYAoYgvDeMwdjetN3EAJ6nyCMJiM9mSjP9upak0yY0gAFyRQpIQGdYePAwyjPslSnWpqsYOdSkdi099YmStdNs5K1U6om3ikK09SX1Xp1fdWZnoBHKumdbderi95ya2C2lWhlkduuDpvAvXeZlQDBQ8zYiBuJCNilOE0VN5imgSeLnjc5fbDRhHgeIk5u1OEhBK7rCNXF6Hd4F8A3fA0AsBAiODDGNG3ddi0ABNZCog+mN21dr4WQ8UEeAgCCt/x+WOEgTkLYCL7RuRAppTc/zs1L8j7c9LE3MjCid2Qw7z1DXFsP1iNESSgBxA2RKorMCZGZjenrGtu2sdbUddl2TWDu+77vbFXXSulEawbPzERCKcXvVICD8CoqGI0LHIUf4V3O4KYlw402bOirb6Ru/P9LTWFmqWSMILzx7A6wAfbBWQoheIvMgpAJAwEDW/ZDgD17dBgXCN77mMMdwhBcdZO0yzeDX2adiCRX2ongQgjD0JqZnfN+8OczM1vrEbBHHFST1sbQGyEQmJ3zxjhhLKlk6K/e68Q2kGSKP0tf9zd/fD/VcRN1gozADC54YwwwEAmtFaBggDAI4VBKEQKG2Ld5H9gB+Ph/9c6HYJ0xN5EsOEjFIYTg2Q8GtERprbM00am2xnVtW5bLs7O3L188N65Pk3R7ayfGJi2ur6QWWgutpJAxvGpwqgz3EL0zEQF4QUiCm2ZljBmPx5PJZDqZ5qMiz7I0Sd8cLRbLy+VicX52hsxtV7dta6yRSl5cXpyfn69Wq2gBje9ckmjrfG9s35tBuD/4icgYG3M8SZKSMlGJVBucOt3snREATd8zQ9y23ISvD04LjL56tM4Y2yMFDsHantmTEFqLtm37foi8zPJ0VORKSQ5p8DYv0rqe921bVevlciGRRlrPiuLhwe3P9m9NhHi4f+fhg4fZ9q5UCQQA78E6sB6EGNblXeNN3wOU3iz77my9PLq6OF1c61xLqQSqoBOvpCSC98jX0VKrlI4y0XjlSKljgm2WZUopawfG1M9//nPv/T9eX6+rNQOTFGmeZwCCqO87Dn6cjuuqfv7q5Wq1evPm6NGjjx8+fJhorbXe2Z5zgLOzCyVRKWSPbVU2dZAKbzrrzcJQMCOAEAKIUAQBIGLRu7m8MR7I70PFnbd948JA3x5AiKbvu65ZLK/Pzi6quppMxnk+2dvb29neBw6EgKi8d94xB5/nkyKfPH/++vzs4sH9wx998YPbB7e01o8ePdra3vrkk0dVVZVleXV1dXp2dnp2dnZ2JgVdX13OZlt9b16/efkf/+PX0+nsD//wj7795pumqt66nhQIyf/n//Vf/uHv/9t8NH3x3asiybfn82++/u3xmzc/+clPb93a82F7d2fnt1//9m/++m+konsfPfrxj7+8d3hnf3f7j//wF6dvj5yxBweHSTGb7tz++PMv82JUV80//v2vTk6vkFIp0jxPtre2V+tF23ZJKjfyLnHT0QEOZPeoZO26LlFiPBolSRKDc41x1tq+74FZyWQ0GgtBN5GsMc0iSZIkyYQknwybeQ5gett1vdZtLE7j+CyeeypJlE7i3p5IRBE+AwkSIOFmNBaHOMEHD8PsLE0zIQgRhfcMIISw1saQ5YvTs8BBJckoH00n0/n29mw2u7W3F8f0i8Xi9csr79zWbHprf3dnd3c0nnRdv16XTdPoJJlMp3mRIUHftdFmJhVyiFMHIKGFUDJJUeRJMidJIXRdex3R7iE4KSVzyPO1lEJrieBjhMCk6JFYIrEgFgwCQLDQIKUQSOQZOAY8wQ2yY1j8EyEJkBJlhEoy2gAcQuxVTN9nWaqUIgBvTVM1ZbIm5CTR7IPp+r5vfOdQIAHYrnfBG2ecD0hitSyTXKZpwQEQZZqmXWsAUAqVpXmRjzOdVeuua5qus//PX/+3r379Oy1T27tb+3vA1Pe26zpBKUPg0DkTejKSusBsjHn79iQ2G9Za5pBlWZ7niLReVwCUptnNzInkoNm4vLxUSmVZWhSF83Zdri7KEokmk0lTN4lKAKBr265tAaCqSlJIiNW6/P7xk62trXJdfv/4yduj48ViEXUmSZIa0wuZpmlaVXWWpVl2q2u7al2maTrZnkzH06g458Bd10V1hjU2VUmeFuyw9waY66pOtPrgwYNPP/34hz/84c9+9rPDw8PtnZ00SQZ1rHfWGIGQpUmiNTNHkbhUs2gcdM47a6y1SuhEqXFRfPfdd0dHR3XVHNy6dXh4OBlP16vVk+++u75aGGOFoCxNlVZK6wDBOdt1HSBIrSIoNjC3XS0VzmaTX/3D//vs6fPLy6uybowxaaoPJ3cAsa6aruvPzy+n0+nF5VXd1lHY8JMvf9601fX11fNnr5IkybK0XK4DB2AoV2XTtrYPddlV63ZdrleLVgp562D7hX1JKLa2tpaL5Ve//urp98+auiny9PLysm0q07cX5+fMvu+b3d2ZFPLZ07O//7uv1tfVv//3/+NHDz621gOIi/NLRck4nz44/OBP/vBPj98eP3v88uXT11mWSSHLsoryv9Fo3LTX19ePiWJac4yOjv7FaEOOycyEwFG88U7UsQnZ4E2EaPyUD3HqDB988HA2nyqhtNReOUGC2QUfnAt1UzkfYvA8MzoXjHG9cXHnCSCAAAXoLJEsvDc+RkYGCs4CAARWDBowQ1idnXdtX8y3d2Zbt2fTeZJrUsgSjAXrwQVERCUwlbnpwDkMBHXLbYfWemvbddkFa4kdsF0t+9WyXl56ITHRIoW+8V3bV9Xa9p11/fbWFqYCwMEwDn1/MP/PIiyGOG8ckin4fZZOtMgFQVJIKaKehTe85huj95B6BQMlGTdyJoANzIf9OwkMEEOAYJUAThVzkPLGdxqc7YWIkqXo+o5kJWZiEDLCZgH/WSR7lPL/8+S1mx9qWFgrJZUazLUxcfKdB4YAEXzwUS6FKN77JrjJoCQEJilAiM70LjipRNd3XdcBgHGmdwaAAzvnjCIcbMbeD8AfpeMC0PsIzohEIGRm79wNAxjEhlXFEJyL8zGp1ICp8XFct0nlQwjMzBCl27Fvj2Ww94EZhPREjijK1TjK+WJTx5vlwE0vF1dv1rv4PZRU8fgFZu9813XtoIM0JEAqkJKUVFJoAiASiA6BIqeDSEippsXYOeec9R6llhnmcR8d2ENcVRB5hgCIEZMX0VLBex+9GUAEREIIJai4aVcCvxcQScM4AhCyLAXAzhjPjIhSimhCNab3PgQGIckHb3uHxEgCSUiJABgYrDF937ddZ/rOGeOdJQAphSSpJElAZ733piqrcnUdL4qqqsrVujNd23bBdwQhS+X2fFyMcwAo11WSJkJiVS69Bxqm6Ai0qa+UjHEmDCClRICu7zi44CxAMF13bfrj4z5J0q3Z3HsbnyiLq+uuaWIUqPe+t/1qHcUkYKxdluvxbEqKZCKFkiQFEkCIKnIPiIQyTYXz/x9b79Vk2XXk+2XmctscU6bLdAPVMI0GCJDgGF5xLmeoF8UNSfMkPUv6bvMJJD1PSBMKXY25o5k7BDkECcK3QZuq7qrjtlkuUw9rnwLuhCrwhAYiqo9Ze2XmP38/THkiO4AwCMvEfp5kMURKadPWlVJKEDgL5xxT3jumy7QPswASGIOz2UFKadd1KQUFumraYZBx7Lfb7Xwxzzl+9vvfNnVz585R7dxi2daN3q1pPq/eeffinYv7J4sDF/iE8SCA6X248jfhZXBr8MnvBr/r/K5PgyeikNO2HzZD36eQjAmGRo09yTqFHvmdD46Xy6NDp3eQPQnoKW051fkghErvP9XWGucq5+qcc9uuSme97/uqqitXL392eOf49OF773/99TebzUaYATiLxBTX2w0CtLPZYrnMKUXOX33z1atXV0QkAkO3/s0nz1JMRFo7B4DjMKJSWmtlVIGu8x4ILfvTs5AfkCintGcefF+zK6Xgtt0GQAjKaGO0MoqUTimG6PWGck7r9QYEtXKEZnWzITQC7Iy12gBgVVVaKQAMPvgxVK4dx/HT33xqlUKWt955q3Lu/PTswTtvpxx98Pu+D1R19fz5y99++mkI+erq1W63ffb0u6dPnq5W65ubGwBxRoc8jCk8fPjW2xcXp0enWvLuZnt19cIqIyn/yz//0/MXz69Xq/nB8vTu2f/8P/0vxpqmdW3b3D2/++Dtt/7s5/8+jiPnrExl2yOq5jnC42+fPXn83Sef/N4P43KxGMeklK0qa3S1d0Hh3p37AzPqD/AkIYRx1OWoUERaGyINQIjKOVu7qqrcbre7uVkV2WhV1V3XdV23Xq8PDw+tqcZhKLDZO8d3OtcrrYUlR16vNlVVFehozkDKp5TqprHGKTKFVFa0S6TptsOSYubsrXbjGIL3lasVGQCIEAHEaF0iTnVlvZ8gLmEcLvvhxYtnSmnn7MHBwdHR0fHR8dsXbxLAdr16fXn16KuvkWh5sDw8OmrqRhvy467v1zGlGMPp6ak21Tj2xihjaiIchz4E76wxZqasSskj1E1ztH8IFTJNmqUOEbSiMigGEGUFgbWtlALSoDSTAm2hbExi4nLZEK0JBBRRBhASAUYSpIyYkcqpLdFH78fMDFkUKau1UVpy9iH5waPw2HezeXvn+Kh2drvDYs6atY2pnDaKFG26LWm6vHxpnI45HhwcCQMhDcPOWdcezqt6xoyXl6/XN70foGmq9Xp382q7nB80rm6ag6vLqxiz1lXfBUU0nx8GPxQMUnnghRBOz05PTk93u91ms97ttsyslCJAUjrvF9qUVtbYEttIKR0cHFxcvJk4dUMX04QfVURD30HmAkcuWA9EbJt2t9vlnMtu/Xq1evLkaQgxc0qdB0JFELyfz2fz+Wy73YUQSxd5uVw+fPjQj8H7cHFxMfZDt+tyzikmzhJjjCEOg48hHh8ff/TRRw/ff++D9x9+8P7De2/cu3NyZz6bsQin1M7nhFhi6MaYpmnKDamciQAQvC+Y7xLBDCEUcmXXdYj4zjvvVLYSkXEcf/foyc31zW63c65q29lsNjNGC/AYggBrpQ4PDzJIymm325FCbfR8Ph+6/vLZ8y8+//zLL78OwbftbNa2hNiP427XrdebOycn7sAWL4QmvZgtWHh9s44pEpiT47MPP/rw7Oz0ZnX9hz98dvni5YP3Hnzw/vlsPn/07bebzUYp2zh/dnb+73/x8y+//PLp0+9ueVNPn343jmNKablcnpycnJycPH/+4sXzF5cvL3/84Y8ePLj/zlv3//U3n/3nf/7dq6v1vXv3Tk9OtXbCkBN/8MGPjw6O/+5v/7HbdeMYANBoAwDdriuX4LadZc7jOFpbKa2nyNGEDZaJc1k2j/cy8Okys4d68/f/qZRxgB9HHzwi5MAXF2+082Zzs00S54uZ0pYUceZnz168fPlyvjio29baihlSBhG01pEyABRjyJJyiCn7GEfOWSFoROIcRx+6brPZcDfAGNQYWsDNrp/dbLStXw+ehoBDMDGrJJS5224zsJ5XCkkrtKiJhViAZdNvr/vtVvLodO90v71OqSfNyqFYSpQDxgF84Mi9ZOSs+UAftIsmcogpppgyJxFAQaUKOUsRFU9EWa2euEiTH4QnkG3ptisBjSZPeTr+N4ms2x9rzeQQuM2QMMeYcmYiJKWMUSiSYmJJ2pKtKgE0xlhrm7qy1ihFdWWV1jHF/aYMM8PEdvs+FzH5Dgu1/DbgUQitt7/envqrbl0rZR2/7LSUuwsREqlppwEBIAMQIGSePCAFlFXmQsaY0XeIWNf1fkUnllLBOgsC3nufMyEopRpj1Q9+AICUUGYsWsq9o2O6BxLezrVy4ttqShFppRGRMCNASvz96q2ICCtt9+gbrdRknROcovlEmHIE4SnjR9/LKnHfTEe43WjH75MzWiulhLnYJ6uq0lojNV2/GcddXVfWGmNV0bVjyT9qa5RRyhTMY0qpjKmVImvMnlqWAZEUGWdjTllyoavjVKHmQjTgfTUVgqScyh8LSEo5l1A4M/xAU7OPGqbMAAiksNCBYtkWEgGUlHPw8XY7oGyVFAqzMMeUc4rly6sISWERgjHnsrQSUyi4AQE22mhjHGBVtfrOcrNZA4Tr6xf9WOUUry5fV3VV1U440x4OXV7laUWkfOiQygV0qtRzVgrD2PmhyymzcFXVCgWx2Kn5+vq6MOOUVgCw3W03u90wjoLAIH3fe++9933fl5fC+1AAIoVWZIw1xhW4SyhWI5bbyTNnBsBiSyyRR0RVRMDjOI6jzzkxy76q5Jw9SyJdQmh+vdkM/QiIVVOv19v1er1a3czni6apc4gp+nHcNXV9dnryxhv32vfeWcznh0cH773z7nE7Tzebr/72nx7/4bOqD5cZvmSsgEwSFbP4KD5JiCnlxBxy3sbYcwqGtpK2yL4yyRl9sGhcc+f4JFfaQfIoYFSZokw5HCi5qqkHmlL23k8rQNO+AR4f3dHGEFII4f3333/48OH16ubq1aury8vtbjsMQw7h+fPvut1OO1s5Z0gFH2IIIrJa3bzxxhu/+MUvPvnk169fvdLKhphYpK6srSoiNfgh8358JT8QMIGQ1oikSJEhpfjflCu3Oecp3MgppkAEWquqdsMgpbQAwMrV5+d3M3NVuZRkvd5qrXvxkjnnXGhUAMApo8DR0YHRy+R3//zP//nF82f/48H/0DS1c1YkM2dCIEVV1SqlttvtyZ3jv/zv/9vLq9d9P/yH//DffP3Vt5988pu/+Zv/a+g7Fn71avXggzd+9mc//uVf/FnrqpvL6z/7k5/O3KymipNYWx0fnYAxWcT3Yz1r2tnMRy8gpFEpbJzLorshBh+dU09ePF5t/ODTer1bXa+6PgBjP2SRhOQBhAi1tgyhXK+F5ft4NyFpAkYRQQKrrXO1VlYYQi41vgjj7UJcjJmzKKXLHhszd12fUtztdrPZTCuVUyKiqq7aZhZDLky5IrdQShc2hr81RpBKTW5bXZYbFSlE1NakaY+xnNYyjMP16+ubm5tx9PP53DnHwmWpvphjC6GkPGR52gFNIDDssN+sL58/K8fufDa7uPeGVnrWtgAwdv23Nzfd0BtnlwcHd998Y3lw4KqKFGVmUpqUQdKIqC0h1UoRFg6BGAFApcvjb+JtIFdVmMpBRXuQZOYUdTtrkJEYFKNi0lAI/CgAGRmRCZlKW2NS1TEiA2QGFlRICoAYYkpBa0vWlmqdc+aURRiFc0r9bofAF3fvdUO3XW0229E4VdfWihOWMQzBe/b8/Nmzum20M0ilGSnL5fGsmR8uj0cfX7+8/varJ303AFBOGIOg0KxZBh9Xq5ucCJk4okIljDmLUQ4wD90wm88W8/mzF8/Pz88//NGHv/rkV0qpxWIRU/LsrbWCCCA555gyZdVqXcqS45M799966+Li4smTb2WXnbHu6JgItdbCst1ub25uUozl3CHEtqoGABDx4wjzuSbSpJiyIVvNXNf34xC6Xde0tTaKmcfR77bdxcXFO2+99c47Dz773e9X1zdHR0comGPmLGGMMSZCOr5z5/6b999///2PPvroJz/5yfnds+Ojw9msbtrGVRUIe+8jAO2vAuUxWea5IiKZbwGdfhzH0Q/DEGMQFqWL/+j85vp6vV5fXl4OwzCOYxiCUurOnTt13ZZiLKXAIkoVFYAiTZCzgFjrSIHSChHLLQFAnNWaKMXU9zd+9IDIAMbopq4Xi0VdtzGGXd8r0in4EGJKue/G69evUf7w8vlLJBz70DaLt+6/gwjfPX223XbeJwD5oz/+k5/97Gd//ud//uWXXz5+/O1ut/v1r3/91VdfOeeqammMPj09TSl/++034ziEMKbk719c/Fd/+vP7b14cLI7/8IcvX726vHz5yndxtdqKYNvMZj89CjU//vbZbLbQ1HRdFyBobQ6XZynGYRh8n0mrWXM4hiGNY1mRACkb5KUMYRBAnvaSU0iI31vgpnIlT5VN6XCV5w0idttu7H1Vu6pqsiRmefroybPn3728fAkIVV2HELRxRFkYBQiBRCCnXFA2MXkiDqEfxz6FQFAMawwx8ujRexOTBZhVlRnj7tnz5/nFjtGMQQ/BDqkSmSu7sJXs1j6FnVNolEKkXFDMiAAjp52kwahMDbYqS2CMVBNYjJQ7SV6l7DAD9Zxz6Eyoq1zPdasyMiNP+KhiUZv8etP19Ae2j1v488Rcokm+gQTGKspAPInckJD2QYUp9yVAasqU7F30mGICRmHQhMaoqnI5RWEEzEZr6yyRcq5sQjVESpi1Jq0VlM7ufxmA2neq9pp4/P8XrdwOjsq8vmyw/HDNpmyl7zdbRDBlDgW5VVY4ATIn4vLk289q/OhzDl2/3nW7EAIijuN4ff26rltEBcA++OB9jqF2rmlqZws+XkoCocCLysudEqcSBttLV8o60T63JsISY+x2u1xVzjpjTLGN3g4WZP+C9H2fpxf/NsgHgFhayUpRypEQtKKcY7noT+K8mAqTGwWIyv6GAZGYEty6I0vznVkrZa1xtS3JLmUUeZrqgCycy7K6UqgQSJGy1jHnnJMIK8IQpkIqcxJhQMGhfBY5cS7r7uoHJW55YVSmosy65WlwZhEGkYlVPU2LcBoXWTtVgZNZEwUtFIrCNGKUkEKpMAmdnwAAIABJREFUV0WESLRGY6oiFC4mkuKALdL0MnbI021jWu0lgpw5pZxT1MZY425W12UReb6Yaa1PT47LUlO57pAiBOI9AFom5BtN8Z6UBcA5Y4wlpH7oYwgsMGtb66wiNQyDpnp+Mcsx5ZwAwTmrtNp13a7vxjAobXwYt9sNi/Rjf7O6TntIt7DkGLu+R0BrjHMNksqZQ5j4ywVFjVgYrWStVYRGkRBCcRqiaEKjUJEmRK1tqfxDMpkDY0JkpbBta2sNi6BSBweLpqkODhYAWFfV3fNzPw6r9coPvdbq7t3zty7eXCzmStHB4UGtTQ7BVVpboJCvX11tXr6qBOe6WpoKxqgSawE/hswiipizAANolpQxi6kEBHVeHDV3zg+4sjYlDwJaK633qqVCs53KFa01s4SQSjO0BJsrV7XtXIRDCN5742zdNN773W63Wt9sNpvoPYJcvnzx/Nmzp0+eIIgmlWPcbbd91z969LWz5uz09O37F7Om2W13683Wh0AgYRxYihAVgACRlCaD30eYytJX8Q7tXbJwixAsv7Mimlgjew2dtma+mI/eD8NgrMmcjTVVW0/XXGalVF035bkmIsCUk3DmsqJ8/XpltTgtdVWtV6v//X/93375y7/46McfOmcHP3TdbrfblZAFADdNc3Z25qy9vHr1/PnLpqnO75699dZ9oqdXr157GbWS5bL64IO3F7P55ZMX58dnjanFC0fQyi7nBxkoZkmLnEQyC4LOOY0h+rFHFmtMDD76OIY0ROi97Hq/Wm236y0KKqVizAeLxjkrwiFkwKQsCkupMZj389jy4ggyCiBMtbexhTNelFAxJj8GYEHB3a4H4MViUdd12zY/IPeo8j/cRmEL+L7ruoODQxHY7ToqDQtHw+CHfnBVFWOOsWzUKMQ06byULgz5Mu/NmUMI6+3m0eNHr16/bpq6qmtnzWK+ODk5YWZAMcaUneEigs2ISgEKqkIZFY5+HFMau25Yb3wIzNzO2uXhcj6fLw7m2hpjTd9tb26u19vN2dn5weFh3TSkQAkJaqUMQB7HkFMCgLp2xugyqwcpTxZEFGUclEKQUDLLPjWtZ3UDmSUxJEHGSdorIihADCSc0y1Wv2D5Afm2QSYT70WkbOwhhRA5xZxSMeBY55qmTikIl5ahACqtFTNvN7th9ICSOE9Nmu5VM2/a+axqamecq6vFfGmU4SQKQDL6IVptXVO39Wwlq6EPMSRrqjvHjhO0zexgedh33Wp1c3V1WRmjtUlJymrK4eGh9/7Ro0dd15d2ICCmFIdh0MYgoXNu9CNnRsAQIoCcnZzdOb6jlVqvNtevrhHw6PiwqlwMEYmij6ubteRsjQEWQmLOOSVNqjJWK8WItXMxxJwyOCzq9PVqE1N019eb9bbvhxTTxRsXd+6cPHn05OWLl69fvR77smzmQeT4+Pj8/PyPPv6jhw8fvvPWO2+88cbx8VHbtlVVOWe0RiLKKUnOhGSN9eNYjozb58HtikWxW2w2m5SyUtS2rdZaCIahLw+b1Wq12+1SiKXRVdVOkzbGWutEgDkbYwQgC5fSTlAI0eoybOASx2FOAJxTiiGkxCnlEGOMybnKGqMQnbXOmMrZqnKuql69urq+uVmvV+Xm54y7fvXaj8ODBw/ufvRx5VyK+emTJ99884119vz8/L33Hvzyl//1gwcPOMvd87s5p//3P/2jiBwfHy/mi2EYhnE4PDhcrW5evHimiA6W848+fPjw4cP5fPndd8/uvfHGYn7w+PHjvhvH3r94fpkznJzI73732dnZ3Xvn92LgjCn4rKhsvopkQFEKCQVyzHEYYg6IQjQRVEpoCYuksdQmKXGOiKRwH7UWpvLFQQZkEBACRVYkBx+6frfrtvXMheRvVtdPvnv0r7/99ZOnj5VWH//04/v37/NEngUGSCmHEPr+uh/8MISUQk4BIQpHAdZE1hhnjEEwQK6qFovlYVUdV40Z/O675198/U3Y9CHxsalsAuVTHnzSRtqZGgfFMbJwUlkgjQFEUCnjHLXVop0fHC3M+R08OfjsP90MuyuP0nHYMXbCQhorQ0QpsEiKKGBQO60YjFG5Mv9m+WFPUsXbtZD/IjaNCmlyxmfmwskpd76iLinP0WkakHNOWUC0NvtqZ1p7iPuf4uFq2gok+zC6NRltq6rWRtd127Tzuq6ZeRh80zQANI6+tNFzvp1B8D5HP/1iSivBqck2nY7CZUs/J8yKRKZpwm3qiQi1IkItACI8Dn1KIbE3FpVByhN3GgA5UxmrTPE2ghBySuKHIYw+pTSfz5Wivu+Wy2VV1V3nOXMOKaUYEJQq4Q8pQ/mcuezbFCRTSswi5fqktAHQCDIJRkhprQgJOe/8yESgNGljlNJEgqCV0sYAQuacUoGQ5cxcLpjT0jyAVqgVKIUISikyWqdE+3waIUJOOXqfclZEzjlnbU65IK2mzCRO0qfM7IypKte09ayxPpajzyilQYAZhIFQERICldmbJqPI0q30RHh6fqHlnArXaPLH+5w4oYAx1jrrrFWqaEGwGIRHP9J+t/MWE1YAZogEU11S/s2UAUspltkqaRKBnDlED4Ba6ZBC2bQXYQRQ2pT0exktAnLJeOxzj1ICsWWWtw9AirDkzCkFQEQgrdh7zyzLg0Vd1wh0K1dRU4wNmcuiOuwHgLgvgUgEUvLOVcbYyqqyttu2LSIFH1RTIYAiJVyKx2yttdY0bb0Y2zH4ummM1Yi4Xq9YZDaf+3FIMRZqkjAXfpHRpq4bIpWThH3uqPzFb5F6RFNWan8sEDOmikJQCKiUnqL5wiEGlpQljb5HrKyrjDEs4GOsq9o5R6TX61W33RGRM9oaff36lSGNDHVVt3XLOefIUbLW5t0PHtxtm/HF5WdhePHkW85S2ciKx2ELMVtlMmcBRDRJQgYmqipNbIyvaIu+H2/GtPXSA3GWlLIIqxjxB8YVmbgWpEiVCpKY2Qe/2+7ato1NM/Tb4g1smqbr+PIyAiApqiodg7ZKtFLO3NVKXl0916RmTVO7ehzG7XYTQ7y+fvXpp789Ojw+PT21xlZ1Mwyj94GBS1pYUASllCdlyKOVLglcLiQMUuW9kMnAV3SmZSdClSiXIABgyklrNZu17axNKZFSIcTRj6QUi8SUqJwzIsja6nqCN6acEjMhAvvRDxANMWGOYXz0zaP5bF5V1Uc//qiq6pxz8KEc4FVVFxdwDOHV5eU//P3ffffsxdXl6263MQrbxqU87DbXX33xh09/++uPP/rowYP7EjmPIaekySCp0feZJUT2MaM2ZHSIoRwRnmkcx243Wm1AVIxh1/nNzm+7oeuGmKImApYY0YfBOjRFJw8KILMIZs6EwoVkjoSgJmCiAHNhauw3WQqcsGBXoiISgQKUV0q3s1lT1zmz1sZY1zQtokqJjXUi4gcPQjnDOEYR4pzW621mzInrprq5WXW73cHhodKqaupSKE4Q9rIfnrlYX8rpZK3TWg+j9yHe3NwAIBEu5ovNZltVrmnqg+XSagPa7M+ZnHMSLuP4idcBLDH4110fvM+Zu91uu91UTa2MXiwXh3cOZ7OFNaaybhzGy3AZc65cXWx4rqoVakWCihFBWGUmIsw5FZZwqQMJKWeWLIogRwkhjsOYc9R2msVwFhYUJFSgCDUJhG7ow5gBWECyCGJBmxd2jAixKBEFoEvkGoERSSuKGUiRMWbetk1TG613u21KYfQZlVseHGe47oe+64J0ngiU0cKgtJkfLBpX16atTaOV0qItVJAhDCMyWrJtXQvLwWL54QcffvXFV48fPQ1xnM/b5Xy52ewOlvOLi3vbzRZUenH11KfMQKRo8GPMaTabD8O4Xj/y3rNwzqiUIlQ5R+FQTMNOW2FJPuWQtFaYsd/03Xq3ulqtX29FBJmWB4u2aVzlSEhizikxIifFAjGGGLw1tnIVARa1NCdOMYcxIZBWBYqfcNtxZgTVOLNerftt98033wbvASSoeLA8uPPg5P6bFw/ee/D+w/d//OGHZ6fnbdsiQk7Je08TTQdL121i2igVUypMj/3RwyGEvh+GYdhutl3fpZSqqm7bNiUehq7rdjc31/3Q5RwKENMYZawjouijCAJCTFFrY6tKEW13m+cvXrRt3bRNaxqlUJBiiiKiipCac/B+t91uN9vSA9eKjHLTM9kYZ7TV2mmlramdffXyhcRgSaFSylVktLPm+Pj4ww8/PL93zxj72999arRr63mI8fjo5C9+8cs7Ryf9rr98/nLww9fffP1P//hP7bw5Pz3bbbd+HGIMwY/W6Ht3z9umuXt+/v4HH4yj/9Unv/79Z5/dPb93eHi8Xnfr9eNnLy5DSpLh5ubm5nq12/VHy6MYogjkxITYI25W16WzqrVmzikGhEzI+6BlIW9OiQrc32xJIiQvADylAAhBUk7IgggFcZtyEkTtBBSOcXezeQUmrdY3jx5/+6vf/MtXX33Zdd2b9y8AUWkdxjD6MPrY92NMjEDbXTf6WBonigrrQxnt6rpum7ZtGmuM09ppnFXuwFV3qopvVmm33XQbs9s6oZwiCCkGBTFGf73qSaFSWAkMw5CYiXQUTjkOWU7vnJ//6H331ptxXl/HYUN4nXKwNhGWURGgIVJGuLFmXrdvXVyc3jmcLyqAXOzkLFO5InvldElBlNREebRPn2Q1IWnKGINFBJQQ3cbrSm+7qDCmM5TL8gXt3ZhTmiHnnKc1blfXrp3VxiJL6oeTlDMCVlVd103pcQKgMCilhnG8fh2EE6K0Tdt3fdd1KZWqyXS7TkSMtVXbICJNZcxkMSwiwxQZgactMgDO6XbCNnW4S/YZRREQamPK7y6cmbMvaaPJQj2lzGWQst8ix0dHP/7oo+XyYD6fz2ZtXbuqoIqz5JiCIUWoFYEUnaJYo9Bq3L9ipd9fxIuKlDbGWVdSH1COehAArFRdqeOStNdaS9nNQtRaKaXL25gzK61LcyTnnG9dhOW9mEgerMgYY/cpPtSKEIGFOU0uGmuN0ToEH2OSzHtkMJa3L4SglLJG17VFdCItUqZpPkeFUUYTyGtPVc5ChEopnJgHE6oBCSXnGLWPmrQCBG9NzgkAi1W6ruuy/A0y3c5TassodZ/7mv4WtCfXAQBOVeVeDyK65BqIMGWOMY2hFCe6ZioI3mkFu8xnULjAwASVguJ0RZx0s8KwtykWejOTVsqaLJpZcsq5sgolZ9YIGsQYlTkLi5ocgBNJlxEZ9ylGgTILLvzMYYgEmThWGpk0AChJIKAxV04XbiQqEJAEoiABiyUmp62GqjLWWWvtorYCYIxNsck57anWMB4sS5TRWltmfXvrjkzEMOaUysSpvGpc0puKlIAwS3ZYbKtaJUAQFk0MqAC0JSBS1lXWWhEIMTZNU9eNc9Wiqtduff36WoEyVSuzpEFvXq9ffneZ+uSclSDRGCN8fHp+dnIuu+7Ji8vuV58s27khHYJPEplyIGaLGZCRI0kSkByYiISIhVMYoH/07MuuCthWvU+JgZSZlrJy5u/hgYRYQMZIRMIcQuj6vqoqo3WJrOfMi8UiptiPAyJpo7XSwzgKs1aGOXe7zhpZztvD5aFRJi1mB4fLoR+Hfnj16rVWrm7aZrZQtiG164dXpI2yxJAQCs5kEonqSciDDAXBIDEEANRa354PGUHlsg6mElIh/pXxISkojB9jbIyJQDXVrDRlMoBGJQwxxrZaCAszhxBDDOVzjwCSguSR0xh8CCEBqEePnh4eHv/og48EkCPMmkU5/J02Oeeb61VBZoTgf//p77/95vFsVi0Wi4s3Tt+x53dOZm9eHIOPafBt5frQR46AAlqEcpARgEAhMisj2mBmJCStrUIZtBq6nhBTYhHp++1qvQ4xA7B1SKX9IjGyCVkoWW2oUFi49AxAchIE0qQRRMPUbSqfbBGJKVpjyhMfAHJOMcZidp4vlmUGEmImFZqqbucLpRSSFiBAIm04i0gKEYS1M3NOyvvgx7zbvVytVm+8eW8Y+l23FciC2Th9lk+UxpTCJKffl8wl2AtAxuimbmftPE1U+zzsxhSSMM9n86apN9frqq4qV1lnjdZKkVG2cIJLLylzREAkpYCMJUw5Ru6v1/Hlq5hT0zZHRwcnp6ftfK61YcpokAR8P6Yx+WGsXGVt5ZydWlQMOcbAeRh8TGnyFgOCYE7MmUEghjiMox/HFKO2QEqbJAkFGUUYSuuShHI/dMNgnAPCYmECQiQFqIAVM3FWTFpIExljDKdU+DblbHLOzReLuqpTSgxdZGSguqpQmU03SB9SjJNJJ6Mf4mzWvHvxYHmwRFRXV1fr7SanrO8ZV1WUlR/GHHJlnB88MlfWNk01n1XzeauUdP1qu1uPfhtSZ63NMijDIYUs1JpWaaW0AgSllQHTjz1nJjLlMDHK5JxzzMLJOYOKxn4UEUT16sVlt96KQL8ZOYKwbK53Bs3Z8enh4WFf7Zw2oPV8MbPW+OCZk9GKyooIqZhSCgkEFCpFGpg0IQMDIDI6WxEiMH/2u88ki9bm/PzszTffeOv+/ffee+/99x4+fPjw3t27B4cHOcacuFiqjFbWtkqRIKaUSgK9fJgAoDgWADGMvu/74hkch/H16+tx8Ih4eHhkjc2ZHz96cnNzs9vtrNOuMlVlq8oRofeBOQKoLGy0tcZ6H0NKIaXLy6tnz54+fvzow49+9PZb960xiJxylJxJoSmzy5zHYQyj55ytNXtjNZUoSV3XlbWVNW1dIdI4jpZo2cyOlwclSNb1/f17b751//69s7vtbGFs9ad//O/OT+999eWXv/v973PkYTf+wxf/YIz+4P33v/js8z98/gdjzMHyYN62ly+eE8LxwbLbbqw199984+jwyDl3eXn5u9999urq9atX1x9/DIjm9fXNo8dPv/nm0dnpCbBs19uqqr3vnr94mnMG5j2gcHIREiKRAmbJqXbWKCyXiz1RCH+wRw6F9hOCTzGJFNy+QZwstuWrEWIYgyerXOOWBw2YtB1v/NXu2Yvvvvzqyy+++ny93qBSPvmXr66ab78pdW9MebXeKDKL5aE2dFDP5/N509TOGqtBEZVpmLGVdc5Yp0ghMeQ4xPB87HHsrmPfQ1gYIRDvd31kFFo4xymvxm2rG0Nai4DvAaBeHqYUhhiHDGd3lmc//ZDuv/HVq8t//pdPv+u7QWtoW4NUAxhAZ5vKtZWpDmfzk+Xh+dmpqxRjYCkUr+85qryXeZSmY9nfmNwLhIrK6tw+bQcggBlISJUVb7pdgJgEh+VoJ5CpYwxFglhSsDwtGjprq8rVrSUtyoCt9Oi998Foo5VRqETEGFtV9TiMOYec/NBtmKG2ru82ry4v/RCquq6r+uXlJSIsloslH9mqKhguAqSy1CfiU8qZOQU2WimtiBKXUHCe9m4BldbGmMpoXVutFWkS4ZRSDDFKypwQWJB/gOSSGIMwLw7m77799uwnP1ZafQ8XllQ5hQLgNNR2cndA4dYUtHixb5R/pHSXcs7ChbpZdhxUqf2mgoMU3TmY/CClV49Tzm4/ZhAhcE4TYYwQI8d0K8YohWRmFgYgQc3lGl50vqV03X8OcspDZEKlyKIUa0EpWDNJQkRBACZMKGIVaMKcskgEnnzEdOsQlAK5LMG2KWOIhEZNWAQARA3glECTGTNDbU3pHSpFxlhbRj8iKSdJGYTt3rFT6rhbcRLKbegLcOLVpVKCaD0Rg6b0I4toyMw5jYigkLQhLL1qKWCxkvkrFGZByUU5Wb4IAiCCDFT648KIIARitBJAVoTsDGHK2ShSCEZTowwicIp7Z+dEoZ127fg21igakyJlGjvZAQlEytizPE0IkAHEqmlXCSyJsAAjgFWIZBEYs+fRl2gmZ68ASURyggQsYqjMICX5yJIyx3ImTO8/AiJZBYbkdgtIJKMggcLy3iqRXFr+JWmHRgOCQdCubUSEOeUhiggJhG1M/W5QRim9rKvZ+an3fhh8qw0Ihm54/vjp7mY9m82MsUYRAVzPZudHR2/ff7u6ew/amRgbYmbvldWMNEhKiAkgMmtTIaixH5KXGKUfBGZ2OV8EHtb9a2blfQJBZ11ZUs97n6lSpoC2U07l68U5A3OtBdIYI4gISQbhbr0BREMIgGnMfYhl1pTZbDa7cQyHy/roYNE09XazYwZtdN021tXtjLfdsO28rStmGCMPIecxAAqovPftlkmJup1nM2ABl3jvi+KWcCJuT32ffYatbVskGH0HACH4lHLTtNq6cfQIZEzxO2kRiMJEytnmtmarKpmaBSLMOYeR4yh5RI7j0K83K6MdCAmrlDh6riqXcowxVJUDxhxzXVVnJycffvDBv37yuyf0pG3c/Yu7D99/76MPH57fPT46nDW1q6rK77wCqpzNSkBIgAUSsAJFVivmFHxEQM7oU0gxgWRrVNf1u65bb7abzcqPHekptzJtLgLUM2Uq8LETZUsfrfh8cxJhJNBGWYJMoBAY9oRH4DwOPWJjtNmDH3EyXYmUAFiM6Wa9rkY7e3NRNzMiDDFXAs5YQIUEqLMPzFk19TInCJ4VmVfr1/3QXdy/qOsqxjHGcRi2w9AgZVLCErWujNGJQSkle9w8AEgGa9x8thiHkRC00lu9Yc45Zs489OOrl1cpJSKazdvFfL6Yz+fzxWzW1nXFzN57RAKLOXP0iSWiEGdWShMZirHfDavr9aNvn1rnmqa5d+/e+fn56flZwX7lcRhjCNRtQaqqmrUzW1dZpB/9ZrPrhzGlSbKMoGJIMaQQy+prmlLB83YugNuwJSRACTkzJGTxMY3RkyYWFkYWQSQULBpjzoJU1oyoGLLbtuWcgEFAlKay97larTa0zZn7oddaGeea2cxxPhzGAu1p2gZRhr5zlW3aSpHSaLwPX3/x9c31jTX2aHlc20YJaDKNa44WBxvYbFbrv/k//k9XuflifufocBzH6+vr7W4TQnh5+axAgZvW7rpsjD09Pytix3J977pOAKxzdVWVr2jOuWkaIhq6PicWyVrplNI4+KvLq8IZ7LuBUM2XS2tt286NtnVVI4DR5vDw4M2Le9779XqVYwZGIhzHMaU8PRK0ziDMpShHEWJgSJlAaWuscwfLw6PDo/v37//xH//Rxz/58cOHD89OT+ftLIQgnP3QqwIEEJiSMEaX9qM2RoQlp5RyAdNDCEUztNt1u912u9217axy9enJaWaOIQ5D/+L1i5ubVdd1ANg07WI5d5UCiEjAOTMLUQkSKK0Mor65efXy5eXz5y+/+Pzz9WattXr33QfW1sa4mHzOLMyoNCGBAGeJIadcVgn0Pm9NhAwICjWVeV9iAE4xSQH0FJ80KI1GgUJRICr6pBXfv7i/mC8Q4MmTx8+/e/bXf/3Xjx5/e+fO8Xw2e/z48Xazef/hQ1LInB48eFCgzJvNOgSvjd5uNn0/3NysiExMvF6vnzx5wjm/fv1KOC8X7XIxpxImqCql4NtHX27XW8lpPlscHR21bVvgacxstS1qaENEeyP09wDUHwggpRT1iLu+TznraRZAmkhpjUpJzqBAW71sDurGtfNGGYh59F2/Wl+vN6th6IG0dRUiDeOwWq+11lXdLGfz5cFBXbfL5WFm1lo3zYwICUWDGKW00sIUk3ifeh8L3GoYt2G3jpsbvLlJL1+45cwSYoiaiGXs+kFpUIqgdj0kjFGxgNLGmKzQJ0hGz89OZ+dnNJ+tVzdffvnFP/7mk6jw4OROMDopRc7V7eLe+d27p/dOj05q4zSLDx6QyUCSqb9YYi1T9wQEAYofjvZliZ7kuUYhCU4Gm4lYrDVqWy7T080ZURXH4J5aiEBalSNJirVBkZociMwKSWnSVsU0gpJZO1vMtYh4HyRzYQ+yiB/DzfX25vV27ONu68fR99vY9d04RMmQPI8SFRpjlDOVQlTISqFVqHXZmgYmQCTOIszCAYgVaiBBEA0wWbkBlUZtwCpQGrVCawygsNHiXGYWySIlefE9YUyEiahuqqqqrLXTJmRK+4QSizAgkC0GSNSktdHGaqsdEYpw9ClF70Nwxjlra6cRiDn70QffcxKtyRhTW0dKZYAYUwbGCYBXoHaEt4NEEECx2hIRCktmwZg43q7vl04jgqBEzh5hX4WUxQ8EEWDJOadip61cU2ybk4INiXVWKpKKiGQ0OKcUCnHWhCjq9vE/bTpN5vcMCIp0KY4IpmYDAVGZwezNEgwqZ4w5c0rMAiiILDlKyfgDA5WaK03zran6mVh0iEA/QLcBUGYoE6bMwMKZp7qaiI1RHHLOURGBmqZ/uBfO5JTift9DG6uVIlGgCKSgRpG5LFdKiRsSkdIlGoAipEiSM8yZSJWlCUJgTmPYgrAiKDVz0e/I9wSHkrnn/SbYNJP/vhhlZkkCgASkSPajY5nKqwK1EAIqzO3yweC9cjpDlizMnHJKMaeUMmdtddM2OUPOkLOUd0XrqSSMkXOOKRXGhRBCcY4CCKhboSgVJGNhwclE/ysMsVLYZ6SslCjFWmk3d8wmBBdCiDHFEJl3203fdVdE037JS9RXV4cW8PT07Kc/+3ef/v3fmn6428wIJXDcJg9agTKi1ShZhJmABRjA53x29+77v/iTiz/9oDk7iAZzZhBUSuMtpR3KTLJYVrgQlo3Rt1B7vJUXgeAPMB3GGhFIKSnSpDSSfvni6urqerPZaOUAyI8BUGvjum5gycg0hm6362PKi8XSGLdYLjebdT/02pFSWPpEIhPkoDyybmWriEiodttOG2OdY57w4kTknJsZc/+t+01TP3n66LvvvrvcXNZ1O5vN23bmqjqEOIzXx0fHhNQP3mhb5kLldC5NDqWULsJOpUQjsiJwhmAcegG5e++Nk9OzXddZY1xVxxRDiDGlfYBWN02T+fDs5OSjD9+tKjy5c+eDH33w8U8++ulPf8Ict5trWz75pAUYQETd8s+IlAbBGHPKzKl0yoBZgo8SVYieAAAgAElEQVTlU1E87sMwxphEpgOj0AXKM8Y651yFpLTWSJgzK6XLUaLJI1hkTUAadcacBSRHnz0StrGx2RZggXO2aWuBXBhxKcWY0jh4H0ZE2HX9rtsppXyMgoCqrIUXWaoWgBCj1oQoxujFYu4qXddOGwGIMYW6ttZR05iqsuNogJglEZE2BIBKgTZakeIMxmpjdA6EBMYo6zQzGauryjlrjKHnz5/fXF2rV2oxXxwdHZ6dnmaOMTWlO6ON0krnzBM9BxknYbAmQqASfmNh9uP45Reff/vtN8uDg+Pjo/O7Z++88+58PgPAy6vLrtt03UYbg8oIqRDj7eYnIhltmcGHGFMSEFWcywr1zc1Ga7u62TVNa6xTKgpgSrxe7YbR7yE4qErmUqmJxVIG8CRIQpqINGIVwpgz751QHELo/VgiH8ysbcsIZLTV1cHRYZIsyCenJwB8efmSiKqm7ob+6dNn69VaKWWMu3m9/X/+498dHR9eXFy89957R4eHzxFXq9V6vR6HeHp2WleVUmo+n1vrtDbb7dZ7P45jKUJCiE0zOzs7Wy6XiHh1dVVAWLe8i5JrL6Qdo02OKYQgIlVVhUmd08UYnXPee2MsIvZ9n1LUGtfrlffjOPrMDIDz+WK93lxfr5pmihOUb3tpT4BwSoklMwgiGK2tNbWrzs/P33vvvZ///Ocff/zx22+/XVfOWqO1dtZm5u12y5yt0bPZTECKrJQIdTLCLAjG6My5RFOssTHn15dXL54/f/bs+Ww2Oz09/elPPy5hsO12u16vVqvVZrMp6O6qtlpppfTQdzFS07ra1aK570Jgtobms0UI+cWLq//4f//9559/fnl5pbVeLheHB4dHhyfL5bEi7Hzf954llxyyiHjPo0+lXEF9W65oKJZDpYG0gGJQIhKTCCpQGkiVrQ5AnUUlwZRl7qqqrl6+fJFzPj4+vnv3/PLysjBVnj59+ld/9Vfz+byu3eeff77bbZu2/su//O+22+2nn376/PkLpejw6PDJ40dK6wfvvrdabW5u1gpxdf2aQ9hud7vtNsW4Xd+kxH3XmcKnE+r7Tmszn8+ub65evnwWfDg/P793724IMYYQQ7aVNUoDlA0U2Pvpp8BTuTmmGPthXG82MUWjNIuQVrO6cZWTlLrttp237WJ+cHQ8P5gba/p+Vx4MVVWdn58BSN3OFsvlYrFYLA/aZoaEVd20s0Vd103dNs28ePSMceMw7FY3L148E2ECDCH3fejHwFRaXjamIQ27sLk23U5vN9pgxxGHrq0b5bRw7igTiCgEEYXkyGjjGHE1Ro/olst3P/jw4PjOarX+1ddffPLFZy9fvrDHhxfnp+3ZyfHdu4ujI1c3WimrbFvVjjQxdF2XBUibDCwME1qr3IYKGWzvLjFasUjKqbRPSanpSZ8zTld7hUYDYcop5ZRTgj3dnvZam9ITRsSy9qDLqiipgs2d7I3MeeR2tiSlN693LIU0rY2ptNYp5Jvr1YvnL7bbLSKdHF9U9siPHoHOT5XW2mh3i9iyzjSNG8MmyQgowplzDikJM6JWui0RipKB0UpxsZeXD8n+EUqk9J6im0JgzoUKIMIs5UGFSqEuK+tKla6z0brc+JkhI2a4pSEAM0xTegAB0FCYv0V9zjGG3XbX7XZ938UQCbBt2+VyOZ/N68YRGWHIOTFz5AEFAcvqvEw6gT2a+f9j601/LEmv9L6zvEtE3CXvzayqruq9ySaHZLdIS2NtsEawoY/WF1kf/JfahjcIHowkwwPDsinO9JBs9t5dW253i4h3OccfTsTNakEJgkAXqjJvxnqW5/k9iDpXIAiggLmKVs2iWTSJZD2jE+x8gwCZlA8UtAIAMRITm4hx6icV1AUFVJR6XgiAVITCaLmrnn0I7Bx5gkA07dkMH6IIqqJFUsmlFDEltCIDgpgya2oyzu2Kcw06IuMqSxFVqUWEUKxWIWBwiOh5NtC/sajQeZ2jIgpn347B/ydasxWFNtlADDE2bftGCpAazdm2r13XTdNPkRmTaj/MOjclQNPgAQT7DmbkBgAfJsvBWbQGWrUUwAGooiPi6rwpUOw60TfCTCdRkJVnU/c/RdqZ8g2tHbCVjFYQrfpAl5p53qjMnhCtXVE1cxOgSM2jaio1p5oZl00TSuFSZBLsOTbhiqrkXFNKzLnreKYbkEXUz+w9U42CSJnaSzWEHqiAoSlm7hoSKVFVPdZaGRJDUqrk9cy8AqigBEplgOv7/NnntCZ592cf/s1v/59+HE5UnGqRIrU6x3adHE/HUmSxXKeUksOPf/GL/+q/+2//6//+X0FHA6RD6hfLdWwaILQj/Ga7Ymah844dJ045/DjWCc8XmoXNl1qYHPvoYjf2w3Aa+n44HYfr1/efffb7MRVR2u++PB37KV0J4XQ6lVKZvaqO41hKTrUCKBHwZEZ5I39zWkiDfdqc86Zp1ut1zrnv+9PpZHXU8dAj8rvvvvfpp5/823/3V7/97W9LLvv97nQ61qoWn3p389qxNTut92H+peYZq3MueM/smACEoDqqxTGQrDer7dU2tvH1zWvvp/meqgKhi0GkDv3JD56Y333//X/1r/91lbper42yPqZcSwL1KUvKFaACoAjOoBREBGYhpFKgVq1Tu6K1ypjKOJaUUj+kfszDaKfLAXhVApkfFUpMDXPrhFVRiuYs3jOxQ0SAoOJqZVUCDjbWUcnOU4xN28QYvXNca0JSZrJAi1LH42kMwW8vL0ppEbFKOZ0OInJ/f9t1MQQfY3DOxya4gIJ5TCmAE0zkdb1p2y6yEwFwDZUBgCqghOhCdOyxShKtPH1CrJIdTMIF55SdgKtI5CL54kQKspJX37CP3QfxvSdvXd3e3RKCQD4Ou9PzQylZpLZte7nZbjZb50OIqEDkSAXsRmaiKlpqnif1oKqllte3L19ev/jq269eXb/+8MMPnr399uNnj2suh/3x8z99MaS8XG+ePnv3yZOVKtzd3R0OR6knEQvISlb3nk4nRHD9UJ1Lu/0J2Hfsh1QUIBfZHYdaxXm2BxIz+xDYe3KkVqCpvSurQkUEZPDeWzqnNQs5Z1MozchO2u/3MYbVakUEXdcQbd9556m9lYdhyLm8fv167FMp5ebmptbadNR1Xc7jZ599hojPnj599OjR6XSqVe7u7psmxKZ59OjRu+++u1qt/s2/+Te73e50OtnPsjccAPR9b/Pd0+lklbr3c6JnSqWUEIINgc4m3bNox474MAxNEwHg5uYm5xER9oc7Ey+dTv2rl69V9N333u667p133vYujGPe7/e73TGnYr/75HPyPsTQtPHZs2cff/zxX/zFX/z617/++c9/frYOM5NIPZ1Op+NJ7NAxm0teaq25OOec923XIZGo5DTaiby7u7Mm7eLi4oMP3v/kk093u92rV6/+6q/+ylo4kUk93DSNhWO6+WsOHMjHQ0/Ejx49zbm+fPH6f//f/vK77364v9udTqMKPHn8NMa4XC43m03wrQiMY5UKTCH6JsYQgi+lAnDJJvBmBG/eaZice8QcET2iI3K1mvXTEQYABhXzWkmFkmQccykVAJoYYgzPnr314Yfv2oz+//y//v04jJ/86lf/4//0P/zpi8//3qefrC7WCPA3v/ubFy+eX9/crFfLfhg+/+PnFoHyt3/zu/2+Px7GnOHu5q4JU7I4Mw+9iVyUCaSm3f643W6bprm7u7a5tXNONANo1zWHmu9PBxXx7PGNoA2Z2YQzJ0QBQECKVgWg4CRnsOPBBKJjzavglhcr511K6XA83N3dNU189uzps7efOe+H4bTZbBfLlXUpTWyNcysKpcrhcPzh+XcvX76+u70bx/Hm+vVwPLTeBec8eyYH6JQYvQfHx177YT8c7sfdzZPgt4GbRRNS57WOtSoUJi1QRLSIBucc8ChyursrqqFbiven8fDv/vrfw2e/pc1a1ovNxeq/+Yt/tnj21K1X2Tu/WnIIFWAYxjychlTUB0c0Dr0COSPTW6UodliURJFMZwAIUPNUOVmRa/yiMvsUmclHzKXPtZRay4xZVJleJnZc7IR673mqVOb38RuVmZV0z19cpyRpHC8utuv1WjWN434YhpRS3w9pGJ88frfr2lpl0W2MsN80McTomGuVOZBLFRKQK0JAtWRNklVNQUrekffsGKqYNLJMFYgZBs413rwgYubog7OMwCmrohjFBMCRA08cPNpMGrRITvUNoDPNNQ4zEKMPHgh1DgVAVIBsaFmRUSEDVICScj6+ur/fXS+Xy8ePHi8XixBCKmOtFVSbpgXSsZ7OwOgp7x3LG1FCCgAuABF5wRCpVg/gzyTUqe4FrVpqzbWWUmopBYz5rUTonTfTr0eEcRxrKYD1jbC6iiCEgohARaEOCWoGz+GMhz4zl+2yOWtaJiW9bQ6ArJg3eq99/lT6aYAkoip1lhGiEgN7cjhdoxMDGVTLHO9ZyqxPqFIVQojsHRj41VYG57rTIvXeIMv9J1mTcxZHcI7ZEYDat0/JGGLzronw/CrBN65wnBvDN3+ESCFete0z74kZ3SwDIgBVqCpaJ6p6fzwO/VAnfcrUa7GJMpk9OyCMTbNYLh+wFrWegXjnosTe8hPZRR7ScO1vTuHLKRP5GBZnX9YZP3UmfZ9rhjfTdc9+D6tiRWqp4zDuhnQCsEgWQ6RPOFlmYEYiECnD0I/JGMvjXI14Bq4ZatVSpGRYN48B/O/+9j+G0xAOx8unj7LDvN+DKBCYiktyHfohhhg8H0+nEbS72P7Zp5++++wdOA3QLZCChyxFx7HAvKGqU2zdeTXHTFil5jQZtBARqgDItLd747d2zgMwAOSsJaeaAB0vV+uLyyc3r26uX99//fXXsekePX6LnVWl6oPvtFXQNOZx7MdxBADnOLatxcC8ec2ctyv2+lqtViGEvu/ZOTtrTdOs1+sQwjim+7vdb3/72+vrV59++qt/+k//6Z//+Z//5f/xl9988+3t7W3f9yHExWI5jsMIEEKokl12dA7Zwil00jk3dcUgCIJQCXW1Wj579myzWcXoSkmHw32t9cmTJzEGJBApVqTlnO2bvPX0aQjeiqJhGE77+xhiE5e1FCsgCMl5Ao+W0YpAznlVSOMhpwmZXavWquNo7UrN2SjiDwNImLf7AOC9n3OKdf6fAACR6euQCOymDMGJiGrJxawrVaHWmkXqMPQ5jwDV0rS9D6oFQHMevXfm5VgsOhGJ0ROBajmdCihIlhh5sYwqqWmcKip0IbqmjS4SMEVwpSIgqC2WPYZg0SvgveETtJYKtidHQLJPDpYuxQ60KEARyIDBOT71/f5wczjcrZar9br76KP3QwjjONzc3gzDeH+4vdvdMrumiVWk1Al0OUWgMgOjI1SlqjIMGQkfPXkEADnnz7/4/Pd//Dsfwnvvv//Tn/zkg/c/+PjnH1/f7H54/sqOc62Sxry7P9gbu9Z6PJ7sd7F73z1+61kak7687YecyuGwPwGRKo6p+uCbrj31vYCw4eq9c8GL1lJLqVK1SBaF6th557wLgKiK/elUJKWSJlKeZwTMNd/e38YmNF2bawHEGCM5F6O/evzIoj9yysHHtmmHYUxjDt5tt1fDMOx2L37/+z+8fvX68aPHXdv+5Cc/HYbB1iBdt4ixIeKmaQ1qvlwunXMpJRvfffXVV+M4llK6ruv73sods1FOkbqI+/3eIsns0Wnf3PIBLfH98eMnIvrq1asQAhKKiMXSD8OYczmdTtevb0qp45BGSNYbPH58CUC16G63G9N4dfno00//3m9+85uPPvrww48+/OD99x89frToFj4ES+yqpQzDCVQWscEIoKDMteSShpQSwBS2AAqH3U5VcymH0yHnUbSG4FbrK+9Dzun6+tUf/vCHw+FoaXTb7cY5Hscym0HBXoQitZSMiOZk7br2dBpfvHj55RdfHg6nUiT45tHVk9Vy/cUXXyPQdntpbc84jn0/DP0YgncuEqFItXteRFKyJoQIHZFTlTons1liNyIb9K9kHccsdXJW2X4WgMACxKq+fP7i5ubVRz/5gBFzfxpSUhVG+vu//s0wDLvd7tnTp13XfPDe+8vV0nn33ttvP3/ryfc/fI+qt3d3wzCUNBJi2zSR/boroJOF11QTRIQzjd47t16t33rrWc65ViuUXQixbdpFtyCiP/7xj0T03gfvn44ng6c9NCw4aywAzUCRS0ljyirEyDEUUFEdpULJqlpA0TsXIyCOYzr1x3EcF4tuu91eXV1573eHvfeulPFw6ndff3U4nFTgdDrt9nsRGMbxeOxLqY7dcrkInpvNumOWYmPlxAxMXCWP/alPwzAeSupJK6Bzwa/C+ulmszwNrz//sh96h3URWhBJY1LSBGPNY1iG6FzW4TjucuZmu22Xrt107vJi+fbT1TvvfH1z+/z17cvjPgMKkbpQUtUq3ofGBc9uGEYBQcfmIwGAUqqFSFjIo1VEAJaFqiY5CCGEEG00/TCY9NaFTS7VMwt4srHO/WEuZeh7oxhNrnGZSSag5wWMCBO6JrQgmFO6u7szFO/Feh18cG1DqONw2u33i8WiCREItKY8lNGSF0v13ldJKR+QEvtKrDFgcD42NBlpvFORkofT0CNADBEIEIhMvzxZ2Sc92xTHZsoiYVUWIRGyQpAYHFfEpCKOyTmSydMutpqYo9VhKkaYgBUtthRnKooieecbXqwa0CtVbWJQgfv7u3FMqtotgg9EDlgBK6Kij6BU0tgjAzOyY/cgecfzbF1V07gvuYKqxQ7Mhe6ESZ291CBCRRxX4AK1lCmrICgHCJHNqx1jJMI5mMR0gyYjNJEMMrrgmui6/0y7MiG5Skop5VRymY7wpNU3HisbbN08UCKob+S6zfEJk9fOspKJiImm2Hsr1o35Y6IlMykpuNiwd6bynxqJaR1ljn0BBeu0EdERe+f4bCp6SMWeMlsESqk5pZRTzjlPsxXHVhA450xdejYJ/afRqzMuDUkRTExlKbY0t81zziqAWJjLnN05qWeMhGZyFFuFWSaSTvGj5wHNm6y/s9ZfzmG4hEajLrXUWnMuzrmu7dA2Y3P4Jkz36rR1kim99GECNJ1lsqgrVbV2ZT+Me4Cik2PNbDDMtn0kst5pHEYjCkqtpeRScilG3ygyUcM9jDEfdNetvvyP//H7779+tl5totP7xuWMuUCuWjVl8VhOqRSF7fbyLo2HYfzr//Af/nT78uo//PWTj9756JNf/PIf/CaJ1orknPGZkc6tKaOtdIIRNepD9ugE1pgO17SkFwFAYvaBQGBmJKoAOu+cjyG0TdMdjn0pz2MI6/X6dBpub+9zzovF4vKylSq73c5UuH06lVLtYLtJAefO+xydz4CIbjZby8oopZhcitAFHx89ukLCYRx//8fPv/nuu/V69ef/8B/+l//oH71+ff2//i//MyG++967KnI6Hu/u7sfxOPSCDwX9tCtLaE+mqVAmlFIzsRI/W18sr662pRbRUgoo1FIzzqRg++TW9058cxEACD60sa1ZTsdkIMe5bba/b+mjQJQQGcATkxpyAwSkAvLU3k4A1FCpkFTnqnktkAUAnAcfSmiEPRBhKVJ1RBYkh8TkkgvZhQwA5FBLQRqJc9O1y1W7WHYxNoiIJDmPpWRv0jD2omUcx9PpcLFZO+9CcOv1ipnX69VqtVwsOwserKXgd5LS0KcTsiAjMrjo2FNKo2gBUIFSVXNNKfVNDc4zOUZiyy+yyAQKQB4AwEeOrR8ySs2paq5jlYKIAgVIOdLF5QUw3N7fXd9dp9y7yI8eXXVdd3m1NZLKYHsoY5yCAGiFIrkKVIc+hODYIZKidsslKGQppQgyLdfLlLKo7A772/vd1anvFot2LKL65Zdfffnl130/ggKz67pF3/f7/eFwODZNs1otU0qq4g7HYRzHIdWiibgOY0FmZPaB2fOkSAA1QAR7doEViAQxT3Y9kQLzy8yeMLlkk0LxHD1WasGKKSVRmYH1IlrHcQjBXVxc2LRNVfNQMucPPvjw9ub25vr6xYuXANh1bQjhdDp9/vnnF+uLzWZzcXFhl+YwDp999tl+vz+dTnZjMDMhSVVArbVaixJCePLkyeFwsClO3/c22rT1QkqploIwBS3bXWElFCKWUpumQSS7vEBhvbq4WG8UJARGpFrl/n43juPp1C8WC6Jp8RJ83G6vPv30048//tmnn376y1/+6qOPPmy71qgItuSptR76XkS8m4gdOtX44J1DZvR+ogkSHff7+/v729ubiUfJuL5YL5cbALi7u/v666/v7u6s/bCUsZzzHEWnRiq0uXVKqWkam+oBwO3t7R/+8IeXL1/e3e1KLiE0XdchcNctHF/lJHd3d/v9zlYoJt+0E22b4nHsEcH5aa1vuylTUVvQyLSgt6jfOco4pTT0Qym51gfy8pRp54iItlfbbhFub25S111cXDDj0Of748EGjZfbi1/+2Z/d7+6Gvn/98mWVstlstpvNctH1p/7xo8cffvBhDB5Ax3FcNF2MDTM7dsH7dtG1sbHBrtVJzOx9iLGRWu93uy+++MIcAofd4fkPz7/97pv73XWM7TItcy1lmkLiOUfQCgAFERBAA6nGjoHZdYvOpVBLRSLwzERrt11dXISmraLW9HsXmFwp1cI6j8dj00YfPIG++/bbbdMdTv2XX3756tWrnHKR6hhjaEIIbRNVFatgLWNK/elUkzB71zTonSAg1NWi67ardeMfeVrXEg6HRxwuVuIOR3dx0TnX+ibnsj+efPTBc2A8nY65FPYBfMDYhtVy8fjJ8vGT2rWjd7vdob+9HQ57zZmDd9w4Rwkgp2nfV5kBEKHWMpqFABBJRaWiFhWxhBVQIqJl50y6TQQIWYppwNCePYiAmNMwllrNBIVI1s/UUid/sC3vAKMPbyQ2wnlpM88UCYGYPSgOY7q9f3m3g5KL8365bLrOEWpKaX94NWPKHDEQmuK8iAgisGf2lbQCCaIAVpytAGTaHmZGERQliQ5EVOuIas5/oillAixOnWn6o5qLAs5EtIBoYqIJaZXTmLS34EVzehgH02pdNIgvOSRSgmqOQjWYEpzlMcwcmhi8s8x4QLjYrOzKpakKlJxjLaXmIlBjEx6//cikZ96YAcwwE2/OX7aERCLHb1bgTA8bBgQgRVLFNzYMoqBME3LAT2veh1XJ/E9VH7RTgIqIjtEzOpo8Kw/SM5nhoTPNcwoyOP+/LX3ODvySslQL5ZzOiS2+BG0dTNP2g0gNAmY7YwP6gsqEBwIhBHJgu8JJGTopbHBGE+AEA7BIhsnmYSa4H+1JEFRzBWBHzjltdd464vnCPmP0zpuN86E+Nw+ISA85oHAmBEyGItYpZIaglCLVCn1rIexwoKI5KdBCkqbLyZxIBug2cR+eiWiW1SZV5CGfZ94gTDxy8ymCMgE/pPSo8clVBZGRgAmdi9Ojdb5aHqSFE3stL1crhKJgdgR5o9VEpEnUpgAi5dz0WmbOjxotQRCPo4fEmuAvh/HV3/3d9asXK4ENAtSMpXLVkgVT5Vpb50fAw/4AwTvv/vSnP7043r8P5YM/+9l2tdUMpUoGJJE5xgdLUREBFCZyTmdaICtMoPNap1UxW8A8TphcUKhTnOuUPa8gqgRVGV3Xdo+unnRd73zMuR4OJ9W7w/5Qa2WmlIb+NNze3jZtE5tg8YImBjNJBdE0qMX54rFFl/c+l1IlxRhNCzLXdZJLBoB+GEIMgJhyfvLkybNnz5aL9rtvv3n58kWqOUT39jtP6rQiExubEAMaak8qiBpQs5Q8jsM4Dvs9vHr1/Oc//6kPPB6GrmuYu3EchkFs4m4mvXEc5huaEfkMa0kpozJx4+agXbPugYJIRaxTBqmKgfXOMQ/ZIpxKLlJFBFHZAdWqdZzsgHMHXWpOZe9zrVV9cIqiMJQ6ihKLEzkhJeaioIAiWBUTUs2573vc72NKCZFSGvuhP/WncRzNBHI4Hmqtznl2JCLDMOScnPN39zeAMowLIg7Bg2IqqUhR1SKFZ7+mAuSc2JHzIcbGnhCnfuAQc6m2cLOEaxHNRQAzAHnnXfCxa0Pq06gWSnHe8frgfQhMbBOx77//7u7+9nef/e12s7ncbjeX2+12e7nZhiaGJoiYyF1KLqnUWiVrcVKyVEsWVlViD4pFjJ6LjfPkvZa6P5y+/ubb06l3vkm5Hg8jwrFWSSkbodE5LyLOubZtm6Zpmtbev+6bb1+I1H4oTtE5nPsS1y28qOY8RU1NVjwLakVgQGacrbBg1rJhTCnlkqtprixs4MdJanO2t2qtZRiHcRwXi8Vy2e33u1JKKTX6GH3c7Q7ENnCNACi1tl2Hqic53Vzf3t7cL5bdW0/eunp01Z/6b7/97ptvvlmvL3IqzO54ODnnnPMWhea9t7Xm22+//fr1a2tsSs5ZwerU6YnvvMwL7vPUh5kXi0XbtoSoUtsmno47VfDsckqlJM9eRPKYtFYRdeTSkJqmudpeffzxx7/4xa9+/evfvPPuu2+99dbldrtcrWKMNgMG1ZKzzVG8c4auVJWai13NRtmaYguIRGQYx9MwpJyY2XvXdLFbduM4vHr18vb25v5+dzweTb/E7B2zbSeXywUg3t/f1zQSknMuBG9v7d3ufr/ff/vtt9fXr02y71y42Fy0Ted9UEHnfCm11EQEy2WLRD5wiI4YRPOYcim51qQgzrkYw3K5jDEAVitxYnQ5g8Xh2UAFUUSrSBbNVXLKQ5UsqqiW4KbMTAzESgyljDnrerkE0P3u/uJi7RBLGlMex6GUnJzjy81G1uuXL19c31xfv3ptDD5UWHaL1Xq13W4JcbfbbS8uFl2nqo6c9z42gYgRwD5nCKHUqiKAQN6Ldo+vts75cRx/eP79Dz/8cH9/6xx1i7ZbNMhcikxG4weUjb5puLfSNKeERMH7EKM9HJ1zsWm6tr3Ybtm5/nQsJZoCGSsAACAASURBVANg13YxNinl4/Fkh/HycrNcrZgphui8Pw3D7u7WEwkhkXPsiug49Pu7u5wzqi7aqLWKigu+adp2sQhtQ94RY2h4Efkiej7s5NWru+cvxv2xPQ58OK7Q+dAIDLnUccx1dJnciKiCAFEK114K9aeD3Fz39YvvcxPD9qJ969GSGS7WCy291sxIQS6a1nsPiFJFTK9l2Km5DptWUGeYr4gqOMebzcY5Vy3uPedS61k4WGstuYxjIkRhj2hgsGlIrEEfmGxECmr+nze0JaJzSMsU6KfKRKoSB6lSCKlbLEMIiJhzjwCr6LquA9TT6cR8VBiQSCSXmqpUZkJ1Y9Jpn04gWvO0qxRECt47Rs+OQyBqEFfnPZ4Bq84LB8A5u52YnYs+eh+mSITZWWfRftkGDLUQIiCYPoEQLfzbe28RiWYsBCLTyU0LgTm9GpGYyb43sVOpoEBuevFbvMkU4DjHerDjNjaWFUHsHtqPH+MlSs7W8BipnK0JmwDf08mxwe1DF3LueWDCweHkQdLpv2b020NEjy1SVKwzxZm2/PA97dKq1YsAgnP+3PKcFwEyx5HYRteFhoksT2Aq6PWhOzojpOf96xy6A2RplHOTY4oKVsBqwY5VTOw2pTJPqwSLLVApteSSUy4lW/dCTI44hEBM5Ei1Wk9jhSTzg9hrLsLmC0hx+pSKU9y7ykTGYwfIWm1vMmVrWCOGFhdo4AGFWlmq2NUIk+EbZ77tNIMBRERnrcqP1lDn1EDLHq0T+E7rtOsQu9pts0OKUAEqYiVWiyi05s9q5qldQbCYzBlmAIJWMODZag+AAMEaGxN7ykSXtvfmDEMARVTy89+RCjMDnZnVqPNFoQIWJycZXt+3CqHq/vlrqLWJAcfRFfVKYypVMfhGqqBCJCakCggVHl0++uSTv/fTTz69euddQPbeO3LG2rOTwm4SEKItuNBPbTayIoKqMQKmVCZwaLZIVHYMiipnXxJbVETNJqBVAIix7RbL29t7c/BaWk6IzTyULI8fP9psNmqk7Qes3Ru6wYkXo7WKFQ9IBIC5lFqrVDF/b0rJOUYmAbFt5TCkm5vbQzio6uXV5XLVjcNgPP3U9zmNVQuIIqgJJlSk5myGL7KFrXOn09H7sNlcNE00sGjXNU3T7Hb7817R7jh7PCJyKXUYJg2//aEUyMUANwAKpdo4DMp8y1tEK09zHTAHvRKoevIkotLVkmOTQps4lQA4ubNsbKSA3YJDxJxqCOBc6DovUgHUsY8tLFbueFypCjHVUkuWUipSCLFbLFYhBJvaD8PQ9/15FG6+IABo29Z4TibXXy6XMUbrMI3a8uFHH223l4f9kRkVQKU4z0gw5iE2MQaf0iiq3rvYrdg1gDX4qArDMMIcT61aq2RVYvar1QUx51xEak4JQL3369WqaRvbjbsQfvXJJ8/efvvUn5qmWa9Wm4uL9cXF5mK9Xl90XYdMwzjaQ9ViiMeUQcDCekCg1JpzIWTnQ2waU7aeMaoi6pwbRhkPu5RKydI0nfexCw2AFpFjf3LONV3bLjoiQsZ20RGhG8cioEBOBEsxOQ4Ru7ZpU8n90BsD/qxDtfadZr3eebCRS97vd/1pKEnYERJ5789TDHsTq0pK4+l0Smm00NbtdmuCsb7vX716fdidgguLrlut1o+urhZtl3POuUjVRbeQWvtTX2pJYx6GfrvZosL19fVut7NK5fHjJ++88+4XX3xxOBxwQsOQZYKab+x0OvV9b5/HrmUTy7ZtS0hD3xvEzfsp1a7WulwuF4vF/v7+0J/GcYwxggVTlIwIwYdxTDlVUGyaZrFZvvfeuz/72c9+9atPPv744w8++ODp02dN0zjvQTWltL+/H4bBfoS9LM9r9DmNbiqwzCeH0wxRzfpfa41Ns1ou2VGVcn93v9vf7Xa74/EoIm3buEnGOr3RnHPOO0suEwFkRMRxHG5ubiwU8ng83t/fi9TFsiu5IiIzNK1fLpbMHgBPpx6pAhV2BFCJqvOAWEVylQKgxBidN/5nKbnWrFqIxXsMwSFqrTDbnxSwKuQqGUkQi2oCLICqILWaBxFUi2pRzSkpYmmbaE2vPWBLyaBQSzkcTm3bxhgQYbvdIML19XUtFSLE2MQY2qY1sOlquWqb1rHLaTRGk1bJpUzBl1pFyvF4fOPUa9c1i8VyfzjcXL9+/vz7w+Gw2Wxi9IDqgyeHD4BXlTOZF950TzKxd7XWqmqNWqkViRqi5Xrtva+lIGLTNG3TrNarxWLRNJEdLRbtdru1J7iJuYe+Z0JUGYfTbn8ws6Z1BKDaLRaLRbdYNJ4dEQcOzgUfAntHTMzIrJGVa+mIOTY+xsO3Pxy+e3mhQEBFmS1syfuhigqiYvAtsauiYy0VgRddIjihDJ5Xb7/VrpZP330aH21w3SWG5FAcdqtlu1ygcyWXPA6lFhstz7oROeuHZgxGMm3Mdru1HeYMBlGb0Kvq/f399fXN69c34wC1sghaRMBZZ2LDVOtXpvW9FTXzy9hUNDwFSkqp2Tt0DrbcpJSk1nbRIECtRXV0zq2WjXOiKsQ69IdchF1gp0gVEZ1DxzKOAzO3TdeEVhXGMdnDp23bruvatjVVm0l3zhPx8wTkXBLbapfm3DZinkPceF5loILZ+K3Ymo4eIhCyC469Z2KQ+pAEYpmAkxHB0MM6UwngDBieWMVT2To9L3DK4kAERHIADMIADGiF7PzBp1TUSb9kQe/4pn0CEH7c1jDC5P/XCX80dW12ZdSpqnDOEyEqzBb2uehnPstkzJ0gtVhz9RC/MxlrmRjQKINnUz1OzhOa3eFk2RHEaBNruzYngzucmcfnZklxal+sUq8zB2u2pE+XpaUwA8+d6WREmBjehttWAmJlZwFEYkHOPM0C2YJt7FvCfLTP7/hz3z+DCXHuosgCZ1SK2U+IGNA90AHseIJM7mF5CIoi9OymH1YriKglF1n5PB8OQnRztfvGp0JAA1ebmLmKzFeC9avGzoZ5swngkCpiBaiT3GleBZmnCBRNCXVejAEgopj+fhKYWclpax9hnRB8Ml93qIRADw2saoVprTlV7FKsWweeG0IYy+7l8//3L//ti99/vgberrZdzksVH52P6Nkd+2HMUtEDCCOvu8VBai1503QX3XLVdm1sfAgYg0dWdAqIk4UJiJVFbAkJgAokorUqgZiva0xT5oxz1flKQFZoEZBj59nZerpWqkUUgYNjF5wLhAwERM4edE3TlFJSynd3d+dFRN/3qjq5R/9zNqdzsvGUi1qrD9H7cDqd7DNb2O7xeFwsFg7REKRjSi9fvg7BM+Pt9atnz57+8pc/X7Rt28YQ3NCf8jiUmuy82MbINuK2ATMhho/x/v4eibbb7aNHj9qm8d5UWaHrFpM8cI77iCE65wExjVNAhw+e2ZeUQQmAkR1N/XyZFsw03cS26uGZ02CLQBGpuVj8FCCK1pKHqqlCmhWGaCVNznV9sWbicRybJvrgCV0pSUS8j6LV1jQAioQqMC9EA3Hw3ts0yTkutZRcqhH82OWSbA+Jc4yYDyEE79gR0eSeUVCBDz/4SX8aTodjKSXlnEuqYnrRsevatmtrLYDoHK/XF8ycSwk+jmMWsfRtU20BIpWC7JuLzdXF5spGIDVnQ8L44EEhl4wADcJPf3YhIggQY1ytlhfrddO2IXjvfIiRHOVSDOxRSh6GcRxH8/8pQBpz3w+n00mBQmiWq+XpNPT9UKpYO5RyNs6kc16hIFYL9Dk72SY2g3PWtomIsSddbNuUC5XpCYLkmL130fkG2Svgqe9FK5HLOQOBD44IpYrx14hIpKqoVFUFx54CuGD6SDahNcBZusC216u1DsN4d3v/5MkTIjL08DiO+90+jTmG8NOffny52V5dPnr58uXxeKxoKzyT2k5ZFpeXl5eXl19//U3JZbPZ2Pd5+vTpDz883+32tVYfXIixbVvrVb7++uvD4ZBSCiE4Hyz9ykRrdkufM+DPelyzeVi3MI5jTjnGqCr7/X65XDVNZGLDh15dPv7445/+6pNP/sE/+Pu//OWvfvqTn9r0TURyymkcU8455VJKLtmxQwV0HkBzLjknFSUi5x0z2uGykDtAQAIDIJYyGfej91Xy/m7/5Vdf1pqZeblcWm1kBe44prOEwqqiEMLx2J+Op77vr6+vX758eTgcEDHGuNlcAELO493t7TCOKa0vr7bby/WYEiETqfcAkIvUEIIL4JwiVYACWOyC9sGDSqkjFxDNQBJbl6v3kQRU0ebojghFErGEiOyUHLAHTBW0AhI7RUTnAamKZsWC5AD0cNg3TYwxppSGYRjH0bqvkrPEYMbXEOLV1ZUpm51jVWCmUqpxF9rY1FLHqrUUUJzzp/XBmCrgHE8R1SDO8fZys1gsFSZ1cwjeAm1KyUVIlKa4LNQp+OocyASiqmyuXSJQMfS+EpBndIyO0DEysXNt18bg29g8evxotV43TfTeheBC8GagOh2PtVZAdMzH4/H+7na3P0gVH7xzYdE1y8Vys9kslh37SSviwNUsuZRSMgmgoqbCUCvoIvj1aiVXT/r9WAsvi4SxuqwenQ/Rx8aSvKyLRgQFziqFUGOQGEr0fWC/2axjfLZ9tH77qbu88FcbXLSFNHQtxyar7nf3x8Nhc7FuomPUWtNZ7G6vYbuSbUxgV6BV9ue0QZMYDcMwjifvyTsuZHc96pRjONX6/BBuKFVExIhgTHOK/Mw6hipSa0GsMXKM5DylEVLOTMJMIfg2Lp1j7/049lVqjIjAotBE063YTeSD9yI1+Ng2y+A7QlcrMHPwvuu6pml8CDzvUmwjMfvqCQkNU5ZzAQRm9s5Z9u6UTQOkirUqayVFG9BO5r9ZxcI2jUYGRkU6D6wQzxRaBK0mSwSj0CIjEIAaXlnUVil1ChJWnafRCCDGKGEHzI45grKVxfCAgjLILNuAHiZomKiYp2UCVk8p7Ar2PdnxFA1ai85EE8t4qbWacL8UR9OPQqs15+XJ2byuYG0PEpL1VnQmUyHIgypp6i/mZc5k+UV440snWVedpg5A0z+YQkxncjOgzhlAYrf7FAIHqCgAFSoQ6qwyw7MKzSb8oji9VkBViQnJO+9RdFrczLopsIAZYEukPFt+p2XGFNIy6fssDXVaXilBtfRPsjaiFHtEkwIqKk79DwC9sQW2FYhHq42gqtIcsANGGLcdh+L0tLOFxNS7zQK9+S+BIk/fftqYzfWxlRr2MwkVEVSq/d6TDm6KS7df2LBRpAqz1sGA54DTlB7rtAQkUFbB+ZqUqXsU+LGUoxARknNToI7xdXIp1XvywXOI4/HV/Q+vXn31NR+Hj9aXj7dP25Tc6eQsvBP0MI6Hfjz01XEtwM4FL0LEjcf++vb/++v/e/veM7durz54H5RUsFYhNe8KIDpiJZn4hcNwKqWKKqAanyqlsdSqAsTITIQ8YVVEGV2cEFuEiKUW9j52C2Jn1soxZbPg1iql1N1ud3t3d3e3s6nlZBScZXlnPeEkIbVuitjmO845RMo5W5DkbNP3MUYTz49jIuYiNcaAqPf39yF6x/T8xYvtdrPdbt97++3t5UXXRaml1iI1q1Q8AyFnqac9DYhYEU/HoyIsFgsT9y6WK1AkohADItulVEvNKeFEI3LT6pIYEavI2I9M7F0AW+pOUwA1xA/NNRhYHAq8SeaY5hSzOlRBZQ5UkvPs0QAhwQcAyDlNcbrIIkVEmNyZ+22X/fy4IQBStYxgywmdR5xgJbs7B87aU1AE2JFRXOY+fmIUgVIaS3/q+77vh2FMQy7ZTLbeO+99lWKxUbFpmJ2qMrngU8mcSs7F1qwACrVK03jvF+d8s5Kz7WcRUaROvBNVcqZuRe8ccwsYRH0VBwUFhepZx0oxNt4vuq7WKqoogOMwEh9KZUBmclUcYGQ758CICIp1shU57zxhMXgJoEkAJkh0FTFgQqllHBOAuiogCkhsInDH3rvA7FWB2bXNYhhTKamWmmshxkW3AJB+OB32e+9dDFFEbDHcNi22TMht11p65ZjGYRiGfrAOUkSIWBVjaBDo/n7/8sWrq6ur5fJnjx8/vru7G/renpC3N3eM7ury8snjtw7t4fXr1yEErSrVFr5MRCEEdv54OPb92DTNfnfj2BmDz1SPJrdYLpchhOPxeHt7a2CfWiuZKW+WjpybFnvCGt3YOWdzBak1pWR3Qk7JhsW11JxKTrVrF48fP/rn//yf/7O/+It/9I//8eXlZYxRqxyPh5TGNxGB1rBpqaIorpaqpZZhGExsHUKQUqSofcgp7ZugzjjqEII9hsacch5NFUaEdsl678/eUxE573wNM7Db7Z4/f/Hyxau7u7vzMNhKvZTG3X738uXz+/s7RPKeYuTlqj2+2DE7c2oBZu9j03CMjFxVs2gCkFISADQt2wFs24gkorlbBsDGB8wVCBQRm8bZAtRH6pYRWYglRB7TVJLFdnLluYBAFbAyg3N8rjHsYy8WCzN4NE1rKeMxNjZiXyzW4zgMw5DSNDCwUXf03jEzEkDrHXvvTQ6nYCUsIuJqvbQE7pyzY14uV/f3u5cvXpRSLi4ujGHNzCKacq6Kk/b3vE+xR54a97UaC4aYiIPzXlWDatct2HETG2LyMSyXq6vNNnrHRI8fPbm4WDdt9N7Vmu/v79IICjIMgxlsENExNTF6781YGWMTQ4yxEVUlxUCKIKCKIKbfsxk8sNbsQJbeu5zkcCy3d1e+2Tx7p+tzU6ARDuSJnCLWWhSqY0l5UFUf20w4iNyPmVdd2G7KotP1ClcXi9hoqrcvbyIHqpgkw7EI9ae+/+77729ub37x84+vtqvgtJTBxJ/my0JEIuc9Oedt6i9S7eE+juPpdNrv9+M49P1gq/NxTDG2XdsQRlOeVqnTAoDIbo1SS7FD7p3pJO3JYBNdg4HWUmslUYoBmaGWTEhtiN5z0zSxabxzRNZQrVSKaHU2BGN0NuR0bBuTGH1w0bkGITAFJoNzsv24SfsqmktVLZPzWcVetjZ3GIZhAg8GLLWmUjEEJVKtqvUsQ6IZcjYZMOxlz1NyyVn1j6gmEARgUlQjeApInWBrFcSG16bEMzW3qopgrVJqlVrMe22CMe/JiTpW8EbMmrshPLsgUHTSFdVaplYLHkpOnXwnk4NDVaEazl5LPSfJqIiWWmsVQnLEtWqd9Somp4fz+kInxJw1rOaxePPrQas12eLljaHT3Kj8qF3RKYUNxG7aeTGkcqY0TImFgmxUbBQlgfmjAKpokVpUycN5pT3nKapMv8BkU7GjDw9j7jeMLgCmdlIyVgfN+ZZzBvD511J4gy4wVWUT1MyGIrOmH0SRVXGalTyclTfOkAIIzNhomsBo0wR6nr/Phh5BnLch9HCiH064TiqAqTkRIDZ/quQ8DQVBldB5F2Durr13pDQ7rKaVHZFTsDKxnKeH09ODQBVFVKpZnxCA533qeW9wBgAIMTgfJz9tBiJEcpNQEbMoiRIo5T45hV/95OOTuPT1d82x74QXrtM6jmncpTGqCLN4BdAxK5yGlhwF3wX/zavrP/7wzfK9J/7x5tGH7yGxKIgokYWVQqk6pPGw3zG7GJs05iqCNPXqRVTA7B2gAFVACQht5AIqMI7Jel2bSccmXmyk5JzGbDLLUkqMEQBr7UspKrpYLIx7Xkqx3sOigfiNr9lHh+wcMdm9KaL2pgNE7/15FoBIy6WzB8g8+8b1+sLiztqmjTE65hC9946InAsIAYx0aEukScEIZzGszSwWyzWcuYPefMQ4LyYnOIRzzvk43UyqwLNWU5AU23YxK7HPA475Tpw6WbWn35S5dKYyECGDTrAWY0+xKsxDEpqEEgyOpms9+g7A9pdMqMwAAvMSGOcFLc0b5OkOt0zeee2Jb0w0eBphkGN2AHS+dM+djL0ZRUiEFXyVVIVEGRGd886BSB0nmmNFHEOEEGKIAUBKQeeXVZNq0cl1iKzqqhh1VmqdcGgqRGglkneeuapIztlGgKVIreM4amyKLX/QMC8ggOi8a5vOe08UFJSYgw8hKHGnGquAiFapzK5pO8Mk1CoxhjJxSkSlAqLzzEwhRGYSVZOoEREz1gluUkXEHY99CGG5WNvUEwDHMeVcYmflrHbtoh9wv79HhM3FxfvvfnB793oYTvYideSaRYPEUurr19cpFe/8ZrN5/PjJZn1xt9/d390zUgiBvbu/vZcitch6uVwsFs6577/7oY3xpz/9yWa9efbWsz/98QtCXC5WV1dXd3d3X3/11T/5J//k2bNnzrknT568fvn67/7298vVog3+dOp/97vf/eEPf3z58nVKmQjM571cLruuPR4PNimyLqVpJpWUFfQ5ZykVIoQQ7D+trBn74bwCmgm/5naFru20yv1w2zZd0zSr1ep4PB0OR+fcb37zX/yLf/Ev/uW//Jfvvvcue3/aH06Ho5VIKY3H48E6n8WiY2JACN6nMV3v92kYRZWYurabHHg6wdqnCE/nkGzMNblZHmIKVJ1z2+221nJ+bxj+3DxJAGi/y1dfffXDDz9cX1/vd4ecy3K5vLq6Mg3ezc3t999/9+2334ypXyy67fZysejee++9zeYiBNc0weLY33r6qO08IrRt531gJh+IHRiC1dJCDBM5jgOgXFysnj57ksYx+KaUIirWW9oCbbu9vNxeAcBi2S6WbUpJQZ3FnhAhYrfoVovV+mKzWq4XbQeAzjvrTAix1JpzllqRKMbgPINOARwiUHLOZcxJAJQdeh+MXxDYEZCCMqJzzMFGbVKlgCqR+uCRSEVLKSXnlNIPz59/8eUX9lwAoK7rAClnYXKOmH1w7Aix2nwWppWuneJz6UYIRDwpOBSQ0fvQNE3XNItu8d57760WK+/44uICEY7Hw3Da92N/Ou1N59bEBkAJ8WK1+ui990+/3sOUSkc55ypKAAIoDBhYQBHAsw+Om+gDu8guMMroG6mX3unr13ffP7/+288eFwTwZdSqBOAKOAAWwFKzaGHIqSYFcDFWdiPiSerC+ebKY9Nq10kMdzfXh/3tDlVePe8JbscT+KDMp3F89fp6fzxcX7988ujqYtXWkgyDvpq+1t4HIqy1plREDP8lAHkY0zCUlICoXa+Xl5e2Cvbex0W3Dr7b7fdDP+SUiamU2vf96+tXd/f3+ZSdY++bpp0ij7xzSGzNuyhYWgSoLfqqSrVjZSTdpold27Zt07QhhOAYReo49MzsA3vvg7eILZtsny27QBgAnCqULEMZa00lS53e0JYLgjbEB0TnFMDmIz54dM5C0zxgVawUGqXJklinkBhFrJPcCY2S6UPwZ3uLtQG1FlNN1IpSFVVgIoedU8PxTSt5VRFRdszkmcGxhvkVaXWJc2w5LwBUJYnMqC74kZ8bEY17p/Dw/NE3QHlvthCKWqfMT9NimTg+Tbtfz4TENL2rp9D1uX0gK98tjp7meJkHivgbHhl4o10B/vGf/VjgNdFIbdSvOqvOAC0fCBREUUAFUZXEIA1m3EA9u/txsgQYb6A+fKyHSA0rvtTowEjEb7ZLOvstHg6c0sRSVpr3U/ggwnsgcaEt4c+ulgdZ1dSYzQ3HQ34L/Og0PXQcOG1p8A313vmfWHeoFbWqnk0z/+kBt39ibcn5m7CwKTyrxU1aBXZeRItVehne8EMxO+8cemt0cd452UjezdWzJRMB2jmaPtD5wM8KPJgyRapASmNKo9TKTCEG753z7DyBSehS6mLwl5fLY//qu5c/7E9f/c1nizE9aRrQnGo+1JSJMlJFDBhQsD8cioBG17pNzLUej9/+8Y/Pv/3FnF/LzMjOkWMAPO7uXr14/tXX33jvL68uN5ttjBGJkNn8VXpGGp/lWoCkwPbirzMLUBX6ngjFht9EzjmkZHqtEMK0rWKKztmIfR5fIjo+M6N5Eqa+ef1MwIZJdDlD5B6i0PVBVCgAIcT/n7B3+5Lkys779uWcExGZWVV9QTcwAHHhZS708rJEUSPJftKSH/xiiw96sP2vWsteok3TNsXFISlaFAfDAYbAAH3vumRmRJxz9t5+2CcisxoYuRZmoXtQXZ2VFXFiX77v9zFjKYUZAUUePOi6NM8zhxBTT+iaA78dTn+RrT+ZxQFlzTG1OI0W/ef6jhCStaYFYVX4tZOtoeBhzeaBE0cBlvXaaUxx1qq0b4mWDYrvT9tWJJCxjy++EwF9/4RZ5KZI8TRP0LaxAbCFq0Kn9v7sC6jeSwg9/0+I5h1O+xEYq7qUNSBFJAHT9g8AYaAAHCDPJedSq0zTRFRsSSNTJbPov3YhHKIhuWpa0YypmhkiOEdXuTqxc56nnHNpfE4GTCKUs2Uovjd3iTWhzpMRsQ88UtcNA8aQYhg2Gzwcx1qzikNfEb0zDkgoIVpLZFNVKSLFQH2lUUo5HPalZFUN0dnlWmuZ5zks3PcOkRGLK6ByzhSTe0Hv7q6naUSjGEMX+0A8Haf97YExEDAYRu5KyXc3t/vbwzRmqPD29XVIf9fF5NQFUOuGfrvd7ra76OeE4Lbffvzhx7XMQzfc3dyBmuRKBiY2jsdf//rX8zSXnH/2s5/95Cc/+cM//Keff/75s+fPnSnhUvj9/kg0xeiwe0qpN8Obm7vd7lLEcs7jNM15rrX2fe/2mGEYHj16lHOep2kaJ994+qohcFDRLiVm9veFiMZxdGT7xWbT9+mTjz/ebLYpdUQ0jhMYPn7vyf/0P/7P/+bf/BsiOhwONzcv/FYTkVIzgG63277viWgcD6/evDgeDrvNjogdBdb1/Waz8VlInuZSsvp41Qyakp2aVZdZjRb2mtRaDWCz2S6NeDt31ogJx5qGEAjD5cUDl4bHmHypgog+zP7JT36/lJkIh00ys77v3nvvyTD0iPj+++8PQ98P3e/8zu9O8wiAQ98DwDRPT957utlsfOfDHC4vL0VqzpkZ/3H4r5D+u9v9bRWNIZ5jbXyLdfgwKQAAIABJREFUtdlsh2HT6Byl+EEZODW7pyf8hBhiMjEpjkVu8j/k4GxIWNCWq+qk7WFNtcW52IqZb5x0dTMDIAEwudkBpIApoEHj/8Dzb7791RdffP6Lv//m2+dV4JNPf5uQl/x4d4QLIHNIgVANilQpPt83j1mzNfOeiJliC6Cmdm4SpRBTjH3Xl7ne6R2T2zbksL/z3XUgGrqu77tSSs6zQ0zMJAW2tRQJIQEEDhhJyGarRaoZBIYudpHCtus3XexD4DLtmJ4O/YHo2bPn39zcVGGMW5gUjAFUNCOwYlAVMANg0qQAWoMwVYRiFnFztXvMV1dytZu23fW4P2qVIYwl760e5iNUNqa5FgqHYagGx1yGOaeL3aPLywdXV1ebYXAzW61SRRChHwISztPkPWHqdLOttda2VV+k1Uj47MXru7svm4debM7zNM/znFVrP/Rd3zuVe3936zkDISQ/Fvx/KcUYPBSVD4cxz8WZeH3f+fuckptNQoyBEEIMfZ8Wa4X63K49Kz0GGtXAjuM0z4daiyciT9MxZ5/4GBF7U7HZDBcXV0SIZKL+kGOOBAiqkE1EJFcpeV/NFm4NLLlALg1dK42IyABkCjWbeh56qe5taUNDMzT1CtQxZcQUFmzuKb+RFvpByzF0qp0vSdptaCDIgiSracDue28MCZAh2Plj/Huf74TEhDJNYBaYPQ5rnidi4hBjFxDMqucai4E/823F4xKQOQ1MGZARwzlG/LvFxDul2Pd9zurWgfsw3oWk1fYYsISIrCzsE6qr4RxUq+pSlbVapX111wEiNo0ZLWVLG7vi0oPg2auidad0XhutL6YRt2ip3uBe5+bz5CXqyn+rcL50+u67gSgK39fvra2Nk8gJW+4ELFyE06S81bsRYjh1rLQA+hZEsr+zhIB+S+nZh++QmEIIKYaoqopKp6INz+lnCAogZhWgtkt6Wa8sEqDTqxIRwGwwGYoiGyhxt8TnAYEPM2qR+TiOiHSx2d4iYanVjponYNgN6eXhbszFOKW02VC/iWkSnQzHw7gVeZq6MM1ye6e3tzgAcseIIBVMIfDQp4cPHxyPh9vb2+fffvPLX/4CiRwf6niMRjKk9Wps5q1IIRCHRrkgQi61pi4Nw8YUQghd1825FJFmhfVvyqD3wAMAV1DXWoFO7YoXNudLRsBTWmVbfBHfp2O3y6zUmqeJMABwa4SAN5tdrfbi5evPPptrrYIQnDTg4zqfNRA2LeF6cZoS6MpvQARkDOyJq22Nu144Xg03BLeig9T8PWlaW5Clx1j6VyfVncYULofUUyuu6xHBQKeRwbL9uZcptB4m53FACwe6gdbxvHf3I3UdbCx/du2n1mMkBLx/b96/o51mGRApIEekgNQRtR/r+hqACKlSaOPqWrTt0yiEQGfhsOajLDEMLppGiEF91+kptCr+ODtOU845l1I91lwUYwSi5p9UVbPZ9cwpAbMRs8PKSgaiSUTnKV9cXl1eRv86UkWcaylaDTyDy0xNpZZ8ONyO4zGXaZqm43F/c3PtgqZh0/ujuT3ZVfXu7m7faFqnlcJ8HAmRqFeFlPqLi13XxaHfPP/25fNvXrx5/bYbUpcSG+MFejrt1dWD3VacgTDPeT/vu9THkDhy5Ji4e/zwPSQw0E8++eTy8jLn6U//rz+9vn7zy89/+Xu/93uffvrZ7e3+iy9+9fLF6xyr38ovXrzc7S4+/PCjm5ubaRqXPra9SEIchsGPvK7rAODm5ubu7m6/38/znLrO8+z9JZVSPv3kkx/+6EevXr168fz5y/yy73sROR6Pm83GwyID8/nczhcjMcZxPKo0EY5/8ts3N8Ow/aN//Ud/8Ad/YAZffPHlV1999eLFi48++ujp06ePHj0UTaXkUsrxePQHnic55CkDwGYYhmHwpcrxcDiO4+FwIMIQ2T27fd+Tc2HQmjp/ic+rtVVFzMgUONAJye+sG1349wBPnjwBwJyLj2xXYZUsx9xms4mRAbWUjAibzWaapuPx2PdD3/fb7eYHH3y02oJrKfv93r3R8zybmbcr7ZbzcTLIxeWVLaUPEZ09XNuzR/X8iYktgPwcr2WAFGKfRCq4CPQd/ce9cekqYEDkyNycvLCgc4AYCMjkzLnqzzkD83EFQgVQ/fU//Povf/bXf/bv/6xL/Xa7zXPpEhOGecois4h2Xc+hFXSgClWaHcF3W4tPwwdm7B3/YrFoW6+mIeZvvv7Gl91Pnz69uNimFLabIcWgKik5G0T6/iIwidR5nG6ur82AEGOMnnQOhlKqMoRIiIwAfReH0G1Ct9tsLob+ous2AS43/ZNHj+Yu9W/fftMPu4qbkEKeWcANzIAu/WUECEQJQQEqghCAaa0CTP3lDi63OnQWKF4MDzape/Kw9KEmzgih6yhwqbVIBoPd7sGDyydXl++JopxI1kREwRr/esrzPDv3mLsOiIIBA4YidTxM+/3+5uZ6f7ef81TzZCZ93yGhiu4Pez+st5tN3/XMnPNcSlkfDCJFtc7zGm9IwdNNOJgyQlBRUGVTspaHLrVmVqa8Nro+bgxLReHeuVLqPE/zPOc6G2itIlJ8vjPP87KgBkSstfgLOx6PPgoNC/Lr3HMvokW0gBmewmJjjF3qiSGy39rJJxpSRHKbR3ib4s6olrhHzIim1hKzm+UcaHkGIy6EtHu7kIWztTzJVQzIgAwJaCmd15etS+7hwqPHFTV8aljuTfSt1Hks2Tfew9D7TvtwOBJ5FG8W0VIkBG4uabR3voKBqQlAQEwNkfSbP85hBnAfu3yvjaFmMdezw2j9Xs4jX7/7ldfRtamCmIMz3W9zSmNq6wA0sN/0UnX5PumdZupeQ/Fu93VqPs9e8P3frnsX/s/1KgDy3WblOy2QC1sB7X6zd1bbtfpO4Ex3b4JOvrjXo5nUKosJ3vzMXMB6uKq/1jvl/EdzrwFm1+vVpTWkkyLwRKRDACO2rufUDUtIEZqp6OxvI1CAyPFqK/vL4sdd4oqQAnR9musUIm8uduM8lbnkeQIBYmWNpiCmxzIGrhcdwPW1Xl/T4QgaYEPcbUAMzKCUGMKDhw83m2Ge52mar6/fzHNugwtH+1O7EmT5UDM0YKYYThE9RCFZjDGFwIjoq2AkAFEAYuYY28/a3cn+CxdrrEL39bI5w/StgTz//x+B+WJ3EVMiwmkGAAGAlHozuL25A8Au9ctKx5brxMxABFRABEzVM3BDCt3QgXmSByypiz6OsZzrPM9V6sXuIsZ0xr2AEHghhkNbxqgCgshKsoNmz1luJGtqOkJopghtEyhtCwfv8w2QlmbXkOg3HjIeuLoOMU7fLMHizYDTRuid5Unr2tdblM7vt3dXxe1LrV05MTECmUIpkkv2RysRMQfCJFgBqngv5MLCxp0xL/5iTCYimucsIrnWOk3HaZ5KKTUXqSXn7MPTWqvUIqKIGAKnGFxjsNzr5umCPvhbuOS0yJJdV1/3h/1xHD1Cqro9HtAA/E53sDAhBCYASyleXu6urh48efJeznmaxpxnNTf2aIxcSgkI5p8dAoXAUqVPHXY9h9B3Q9d1c+pymafD8WLzJIV4uN3Px2wVGMK2v7i6vNoNF9M0HeC4v93nObtnK1AARlMoc501d70S8vNvn+8udtvt5j/81V/v93evXr06HA4pxRRS5HhxsbvcXTx88HA8zrWK2zCZ+fXr13/+53++3W67rpcK2IWu6/oej8fj8TjFq84JqB988OHv/u7vfvzxx//u3/2758+f+xp6nEbvZC4uLv7gD/7gH/+jf/TpZ5/98R//8ddffXU8Hrfb7bJItXmep3H0g9IXUma22Ww++OCDDz/88Nmvfz2Nx1rr69evD4fDkydPXIn+i1/84tNPP3vy5P2rq4dv3lyPx3/4y7/8q8vL3WefffajH//wyZMntdZpGs2k65Kv1pmYAE0t5zyN42E8llwY4eGDB8PQ90OfUpSmgFc7HSa4zD7xlB9s4s21KUo1BJV2OngJXZx25UWGX9OexYbYHF21yjTNpZCZlVqYiElVKIY+XQxEhMBIbZ4n1WpVokCUmBi7WEUQqNZmbxWVELnrujMxeMN4+pDSQzMMgGmZnJ6UmoAn1xuoeJS1LyIbNNMJRUB0Hg1+T9+x5CUg4L2BL7jWn9qM2OMEfBDniipAUzHQwzjlKo8fPnn48PFud/n2zVsmHoZN1/XTNN/d7ftucIFvy0noB1hoibWUOec8z+fZzETM0NSzPpjkRoelefKjQQPR5e7i4cMHKYVay83N21pqZBr63pXdIsaIQ9+5EiilFCMjkAe1ChrEoGAEeJGGxBwBqVaZp2KaGZSA5snmWfJU6lwrV6psKo0Y0rKsAQygGlRgUISCIETF9C7vH/BU+wpRM9Uj0tXT9+J7j+LjhzkEiWwh9cM2pk5NXaNBIVaFOSueAKlQxUCq58ff3d7e3t2O47QZhhCjX88eGO5sxGmaxvGY56wGse+JIOejFAGDYTd4FrrUKrXO09y0fxhxwRK1Z5KamZhIFa8ea9dtmEFKOczz8e4uBB6GfrPdbLdDPwyh65i4AZPbVMpUq1bX/JRc5mma5jxPebo7XOc8t7IDANA4ADI7D6SqiAIrAwogYF6HbEsom4g0ZwhRTMwxxhjMAnNH1DMnT1oBIBFQTSFwCGZwMiDrKfD7FMKyPABxmZue2xzc05FzqVIXCRDYomBowhsPuSMmC+s4nZ39B0B8NvAmgrOBYesrlkHJUrVIde9ezYAmFgAjEnBw0y1RcI6KAQESkBGvyNWl6VohW6BFzAD4PCr+HQmT2ckl0g6G87TBph4hdIs52Hdr4rVXWehzsLIbz4thXGa3kYkITEHRd73LO+maseW78aJ8bebsTJyiJ72amN2rIFeHsDeHrYZZnCTLSMaWNfOZe98ini9qzt6yd8und2skfKf/U1n9MnAmWsJ7n3m2J4IWk3M2+AMAEMCKrqoDAjBkIhEgdNwCBYaljnMnnpiqtIl424eczA+qfmehgxbwPD2+Xdse8EQUKBKxJzCWUqSKgQUFi5wCKiLEMDx9nF++Gju6oXLx+PK3PvlkurnWMhMh4OPL7XYaawydKe5vJwDgEDYXO5LjNN0evv72+OINpgFiBxQAoORZag0xUAy+Xey7NPT9gyeP2t2IqwyqxUKqR4P4+tYsup6sgU8QkEQECWM/WIVpmnDJjSdyCUZwjDgRrVlni4LO3vn5Lv/pfJ3QEINITq1YHPJt2ahLu66RA1HoYlL1VMfy/Nn111991fX90yfvicrl5eXQD0wYOBF7NrTD61yBy4ggWmqdHGGyaLaDn+qOzKkVSrFfvfo25yxL8KiXEw66c7xyLhnAADWX2YdWZkbEgWMItNoXxe0XZt6weRfnbcbCewAASIFCcIU1npcQZnK2FbGFfm5n7+1SEbQ3jQCCBxa18c73ZaqeCTTte+/AVc1mSKpQq+Scx3E+HkfHDtUqqzLOCSWqpp40s5xu3le5Jr/rBzOVKhzYLc8GKwaj8UcOh/04Tm0nYLLuupdHCjJiDGnTb85nCgYQW3hLCjFyiDHElFLXJ+dMqcqCZ0dH46xYnTzl4/Gw3+/v7m4AtEodx+M8TyIVqSHo+74jotB1iTkAQCl1nsaSq8vrU4yBGMRMNE+5lPzB+z/o0rDf35oCIw9pk0KnVV8+eykuiSnVzCLHRjoQCF1kZk9gBIOL3cU8zd9++2wex1xm0UqIfeoIOZCHD3Qf/uDDENIXX3wpUhGw5Doexpt04+ygEBtyJ8Yooog55yyiKaXHjx9//PHHP/zhD7/88svD4fDq1avUdYAwjuMaePzV11+/efPm5z//uRtaHPfklnrHdnVdt9lsYoyHw8HZWSnFRw+v6jReX9Nx3Dst4OrqwcsXbw6Hw+vXr//s//n3L1++/hf//F98/FsfP7h68Iu//8WbN6+/+OLLeZ4fv/f44mKbUuz7hIgxMJgeb0erAga5tuhi/3b6YYgpEGIpRcRF8C3nuFUGC1GnEYec6gsAgH5DTpOt4Wo+5vdsWiL0DESnMPlb4bY8YjfIsIH5JLVkc1xDiBHAHPsmzpFTlQqmXIspmSrWAgCKaF1KKQW/o2sx4FNpJg23gwAtLQ9Pi85mJvV5ADXiqo8FzYEysGRZrX62VZ9qzTLHuuR4ALjG3E6PUX/2m2s3XatlC/lDHQPaXisjEr96/eb5sxchJDMspTKFnEvO+yfv9YFSwFBztaoLRPdEwSH/C9TNZSK5eP1HSHXRrXkWW4wRknHqdtsLL4tCCCmm7WabuljKfDjs3WSdUirzPE9jrYUYL3Y7BzAgWgzu9UfkgQJT5/kbtEsDG2IVAiCTMo21zLa/CYe7/Tdfv37zWs0wUOxSj2mDcUMJFAGDhaggCIVgpmBKMAMQhywiutcNwS7ZNtYYCkEFlfEwPc+3cx5FFWnod87PsKpW1QAgMvZx2G1T16UY55yP43jc7w/H9jEex3Ea3fWkZlKKV+COLBF18KWFEDhACJBSHIZ+GDaOpV9SwIljQEBtfQsgYqCFCEbL/HAB9qrMUufs7jUAZq7SVT3WOkxTOqbY/MGuOFUFNSe/EvCZukAVdHcxxHQRAqeu8wkTtt5S5IQudZuHllqbuFjEzPKcJ6mlZjNgYlZkomCcADqADjEiBFBWQTCQagBgiZb1I6p5Wp5oc8+X0+PQ0yo9zp2I1sDEJQIEAUHRVW6iolIXBSmsxoiW9Dw0dz+hBTxlL+IKImMzWe7JVdqDqmin3SaAMkAgjk1chMQch8F1YYlTIlam0gQSRM4zWxutVXjd5EQmbb7wfYuFc4b1mWDsNHn1xBLCxru1VRdyb8jp6E9rsF6gFh4B0kT5Df4DiMpoaIYKJu3n0eR2RHau6loMKGuVbyviq/1Nig1uDHCfObtsx5ZuymqDV393J7L+QVOA2rgA7xiL4Lxs+h4vyne6FTCF710RnVdgIcRVsrX0e6tjeFnEIbDjypbmfU1H8IFaWBbR513o+QZsSdVcwAGLScGaFfvUR3qBvZDiSIWWcjMQMXq8KjAI3h3Hw3iQhPBwmz54FN9/qADHjkowVOsIhhi46wZjwmiKaUuCVEOYOi5Vs5W3UuPLN4f/92+73/o0PHkKIYqK1MLOFg9ISCJlLhNm4hBCjG3uv3yD61nBgQCwUaVaG2sAyEge203gVGwTKQDCzSqPDuNJqSPiRbkJzBxT4gUQepY0+q5O0hS+b2mJ60O06QnERNRTp0Wl5HIcD69fv7q+vo4xXl5emtmTJ092uwtmDpyYYxOPtZFYs3QwQwi23fa73fZix2Dc7tugDvzoutR1kNJGqoqq6cmHXkVqKfM8E86Ec+pD13fjdByP4zgefb9NxM5KRc8XUkmhEHOK0Vf07qpFxMBtb4BkBEqo5/WDLcwNr9pbbKC2hKh3IfXQvP1gABTd2big/O2ewJVWYb+er23fmQK4HHXO2VdQIbLTbruum+d5nnOtnpYMPhBq8jQ8ZfnqggBfYtCgFFUUcIaXLm4gdT+MR5paPySitp9a0nfFWkQSBQ6gdnN74+NXX5KYWWwUO6dHuAbEdb9zLrlWWZZdVqXmUnIptapWkaqeatB1MabAjE0yplWrluLujS7GGEqZRaqH4tUqQz8AYCmFiFyKXWuNIfZd33c9I9VSQcEbjMPd8bbexC4ykSmAAiMnTgUqGALDbrvrUjeNxzmX6Ti9efUml/mw34NqYO66RABS5JtfP8/j/MEH73/62591T4auG46H48uXL/d3h65LsUtm5oEngOBXoQPFQ+B5zM4Byzkfj8dpmp48efLkydNvv31GzCEGB2qZ2YsXL16/fm1mb968QYChHzyyJ8box6UHJmy32/fee+/ly5fH47GUcnt7+/LFi+PxSIQXu51U61JXc9n0Axi+ePbicHf85utfX7+5/sEHP7i8urzY7C53O9UaQvAH2Dwej/ubX389oVu9IQSKyRnjMfV9v85I1muroT/P2hXPBfex/elo4xb46HTtJcO7Cdi8igghELJPmvNcSqk+F4gh+QAxz6IBY0jMCAaHQ/a+grkQk2OUTRvFwesa02wAplBLAcShl4sLIkqAgMSEoCYGyBTOvbnLUxPbc8VQV9yNIgAqonc0jZHvFQMuZ6UtyXLttyCqazi0B+wscwu08xhnPNFvXa4GTrxfNyy4KEbRDodxf3cY+s00ziULGOVZcp4IrhlZXKvuwiIiQ2yAUjUxFRH3sYBCILIls8BWHgkCMgSkxDGFFGJyZo6pQ7oFMTkzKrrWS42ZUoyItun7y4sLIpJa8zxVbWnWAWPibndx6XDKbexZwUTJy9w6j3kc9+Ob8XB4+zrX/ODxwwfcXfYXO+EBY4cRjACjhQAgABVhxgBKEMwC8VwyjHsdOt30MnSagiJQnzLh7TzeTfOx1Cp2PEwdRwKyLFqFAsftEHCzn++ylHma9vvDNE2q4hez1DrN0zhPOc8iLeSomfFCJEJTRTFA4Igqpaht+10ahpDCYRqlVjPbDJu+S5FSzcUQu77HMwlCi3vRtj/wKlVBzARRQ3LNgHEEgzrOhykvYfKqoBpCg4x1XUpdSiF5Sgq1EAfgLoYYqC274ir0akHcfne5PUAkz/NxHB3TZ2bH4xEOqlDBIBAnwkgQQVkLVNRZRQQC1wVPDABTexCa+myqJdg4nGOVkYiCMnOM3kN1IS2p8S07PvgQNjALmAhUMQCppgp1CYokIDJQYgYMfhHC/VLbzysfFJjqebOyxuysha8o1kqgSVSOB62lxIgxRLAmGwADtAinAhStSWTwxAFYp41Nqm7nqrrvKND0vgNEnUh+EiXyWQWP+u5WARVQz/hZi67jpHda7Mj+lZufQj27ZIF0IdzXk7Qoh1WydbZdOZOHyVlDsVpE8P4I1s7eXjwjn63rF/+Eck9fZnZfl2Xv1EbvLFWW32JT3RjeX5W8U92aKIoiES3Icld2uQTLSzpVtKXfg3M7ygq0dJXIqlnyr/ZOX7qwZAggLq8Qm+axffOn/B9E0oW27Q5hJGRij1FuQNvQ1S4eSevA+njXf/w039x8fXx7ePk8TtOjPvXGVIFLVROEcNH3QmFCG+dpIH1/tx2w2qs3f/O//G/xhz988JMff/D7/wUHTikigkoBE2KOXaLAsCT9reS1E1nitMACQtCqYm1d1zQDRKBQJSOSLewKakJEE6kxxq7rHE9sZrUIUegSyVJoOlLVj6W2MDm3ep2jIpr96t4lETlshm7NX62lHo/z4Tiq4bDZhtgN24uLi93V1YOh3xAxYQAgEazVatVafQKpgCZlLmW/2w673Wa73btF56y5JU+BWiDOtA5hcy45zz5v9UMvdbHr0zRP8zSP45hL9kIocGD/x9+NWkMMXeqYgwd/lVrAgP0ADwEJrRatxUDh3lDUzmSgYKa1ekIdrfCCe7pTH4wssoK20T5r7NtC5xRk5JMxvbemaX+5irnoS2xdy6uVWkuRWmqtHnxlVaTUprVBH0Ks5riWa6VqVqTO85xzdkl5Sqldh6arN1E8RJgb69r5T8vjDJkocNAqh/2BkYlJpN1hIiJSpmnat1hC7IeemErOpRZf7/iM1fM85pxL0cjdZrNzLz6UkmsGVFPlgCEQxwgESNj1KaUuVBEtdRfTZjtsNtvPPv3tw/749u1bVb2729/d3YXA283m8vIyT9M8Ho/7AyPthm0X083xFsx++l//04vL3d3t7V/+1V++evV6Oo5AGJg5hcgBzEquJgaA85jVNIU09D0SiNRpmkqeRPW1Cpil1D18/Gi32Tx9771pHI/7AzPGwCl6BlBLUSQkFbc3Q991ntv5+tXr169e7T/6aDNsL3YXptY2g0xmVnLJeXZ44sXuAsCkit8h623vfUvOebPZXFxc7HY7J45/8+zbxHEzDJcXO7cFTvO82223mx0CjMfjPM13d/vddrfb7T759JMPPnj66NHDLqW+64bNYCbzhCqHknMtVXI1MQRsDUsMHodQpcYU+6Hf7bYNJ0XEgVMKnnl8BsFcp8W60E4NsX07PlcgYhdo+YBBVWttKsAFqOfNvYlYrVLLvNlsASDPLd8dAbq+6/pkAqVKyVXP0qEbL8IYDbWCVpBioooMzFRVkCilNSWwSb1rra5bQTsrNE7HtWMxsIWaLLz/RX3qu+T2mFEF9Q2tlvMtt2JLWFoW4gDo5jxsR19LbhPVCqCMRgSEeDjcPX/+/PrtjRmGkACoZDETDnEI6fZuj0BdSqY1EMYUkRkAZQkeXxamEJCIsLG91/AB3xUhNndaDDFwLdkAUhc3m2Gz6UPkVuuCGKCq1CJMGGNAkL5Lu80mRq5VJmZAUJFaqpVaYMpEjMRAJRYX7PQNdsY4S7kd5zzRfr6kbvP+h48hXHHqK0YlBgYIwME4WCPNMjAKWRGtTBXhiDiazQAKUBCFQEyLVlXphy5tBxEjQxIkz0lG3FxsZrSbmzfCUERKnuc8q2lMYbvdDsPAxKWUKtVzlBftDXmnTYRV1Kl3KcZ5HqfxKLWM4/HNm5vxeESAruuHPhF1gQkY0ZrMANcluBmwA4aImZGQGFLPMTES+JzxlDNvy1PFln13jJ6340b8ECLTidOFhEbsbFRXjq0lqSdau+LIoLX4SCimHFhViTB1MaaQuogGkQJWI/XoDZF5nPI0w97jxwHWifUiAxNtDd6SfGEnPzYoQIgB0TggK7FvYhYbN/rVTgsulMCznmsIosscxB+0FJBpLdg9G6bNOBeplVc/p4yLZZh3KukBAYCJKQ6MIZeSc8mTqSgPjOAQHvWfOyG7VtvAPNBQDe6lNfp+w6q3K9/1k5xLuc4L8fPdEZ/ciXjmbLUVSeQ58Airw/4k4EI0WpYfhM4Way0Igr0j6sD7zYDeV4Pg+p3iO5aQFlP/rjnvfEOyYHy+17nTsAjOSlo6se9XgsG9pc0pWPMwjVmNAAAgAElEQVSEAGvf2dnrxHWlsa6F2uUnXqR5voTUUvwaXT3liw+ppfedT6bXn846hz7vihvreclhWfgNTBTOautzSczp56vWlMTLnQKkhBwMg6sBDUQ51ZAOABNa6dPudz65nKeHpRyn4/7bsRxuPrp8fDVsoFerCEpEMQOC6kWXNilIH25l1kn2v/zq5fPXu+evEqVHT5+mq0vrky1oM28QiANhI0O56IvO4lfPZc0LAxtMzXtG7zlFJVDEhV7j76lqLUUCc2QWVWLyZ1PggBz8SblcjXjvlkF4x5y2EOa+p4/1Kb4u4Y+e8DaOs4iFmHKupVSk8Ob1W9VrYiYMCCRCIiZiIm31i2hlHqfxpkuh66IPlNeIQK8T3Aq4Ru6SS+xK8aRvj5rwdRzQEkKpuibpqdqyCoghsC+Zu67rut4H8cfjcRqnKkKIIUZXK2jbVvhJtspHl+66nfNWRXxj76ruNWUIz22BzgRckRTrTXWmbEREYrbTnEfXntWBheoDbxAFVfAOzlkMTn1R95A0SYe2vuRM8uGCFG3jbFM1zfM8zRMiVonaEpBsCXj1mYwCGNb1RFhLPnOXWEECA16iWwRaMpKaVKm55Gk65pwBoUr2tDpVQcKYUuDIgZmj85ALK1GIKXiXFQOL1iq5qrhukInMCAk9dScAsWmlwD/96U9//KMfM9HnP//FNB9VbZ5Hz5R1Cc3129emkmLqUzDTPE4BbHux/fDpk+12CFZ3XbxFm2pGIoBATPN0FJHD4RhTN/Tb1HUAKip915tZtlnriMgPri7M4O728Pnf/fyjjz588PBq3N9CzZGgTHMkps1QpglUHl5e7na7FGNgvn57Pc3zkHoxKLlMx/H27c2bF6/mKYNYpNAW9mZaq6qWkrfb3dXlZZfScRxvppvHjx4jwu3dXZeSiNRazKzrUtd3291msxkOx4OaiCr1IfV9v90BoFQtufSbLnJEoHme8zzfSd3f3iDi8+ffPnz04L33Hj96/OjBwwe7y912t+2HPjAJUgUoaipVq2AhwhERi1SRKqLeq1jTVhYfNnNgl76IimcDeWGHCLXqOir0QasXxClFprDqJVphAi5TcvIpnMlSXd9IKfUIcBzHFhQAFlP0/HV3wiw5uMZIIYTU941pgvvD3T51Sc1CCqlPRQoSp5haUpeIipOdC3NIMUVmZ8YvLCRcJeboFucQQmIikBbr7bHiwfVsiKRic86qGgK3+cTZMMFv0HVYI86eIYwhEFot8zQepmkMjNtNf7HbpBS+/vqrP/3TP33+zTMm9soJwWqpXepCTIdpUhHUalJEQU0q0ZKOKyraSO7ERCQm1RXoa7sCJKSIFMhZsUyMZZ6BsA9xezFsd0NMJFbmMuYyAUSAqoyRmRBqyQSw6bsY2KL1HJyCpkU8Ao4nCapBIVhFESzVjECVa+nfvg13dzyNcZ7jyAiXg0ISJANDVmLgqMxCVJEqWIUQugCBisIk9TBPB5Gsy7xIDVWn/T4zIVM3DMSsbFrVrJoKoACYaX7z5s3nX/86XmwdHDGEgfvooseu65iDdQYAYQGOIILrJJjJzOZSSi5qGskCE0O5fnN9vHt7e3MDZn3X9bFjK1YnEQRVQohuUAIDgMAtW9wjBoMj9iLvLrf9dggxphRbmMNZybuWUG0W2bSL52EVBEv8JHNweJE2epgLOLzYauKeWrXmGdA/J7g2hAPiQIFj3w+gxgaWixbRoqWWUqvoCkVbEhKRAgcOARk5MhnfiwT3F+uIIWw8wRCCw9CIKYQYYggcmRlPUhBDt21T5ABnGWoERApQVGAJLHfDNYCpiIl4lrxAWQIcG+wCz9+k5eIPFCmlWiJTQZsXs3gIHJBQdUmxQ7JTdvwSLbK8nwhA1Cj+0NqJ+zivVTlk70rBz/Aaq3LNznzip38jLAkNbpBr25gmxvJZozW5KSK4nqg9ZdD9MCcOwcno6s6V7zDMlljLUyQFnrNezuy2dv6LlsbTFFF2DzXbIilsoSmvaFxY6xI/UKUZWD2UbQ2qWOuS02i9Xdrr29M+B9ftU4vZbGGACoYnttpC1zt5S5YFu689XZADZ2Zq14q8w2g+tcrNMACLPBBt8ci0rhKXuE90Mlh1vf0ZUddUPYOSkAgIkDvgYV/oLlsBGh49evj4we8+eW/z9NGrv/1Pb3/xS9tcIg+dIBeEAnWupBaBLtKFRZaA+zpp6LlgfXZb5y9e2qb70e91n31C7z+my611Sapm1axGohxiiMnHD2wALug0ae+XD+yoMY6VWgOmYGLiky/C6FlAaCgiHBhMUSQgBaRaczug6ETHWqYOerpb8F3xV2unVbVlOzrqcrnFzESl5NGR/SFQqVVq9V1mkfrtr5/d3uyv395O4yRVKYTAkZENeLkW/LYISIAmYOV4bN1ciil1aegHn8xKlVyya0lyyTE68x1qlVxylVJrWaUoXrE3dcSypluGlUhUQg0cOKUOpWg2b3umMmdxhRJgzX7IMjEhmXcCWlXV5zscKCAxse/wUiJzsSUY+A8C0eCkEGPihY582iIuR83JYua0Evf9mflQ1dbtqBmokrZYK17aFWhPGgP15F/RquYR6j7G8hlL05shGJCJKvuaDkIzEFsIIYWwOHm0SSodwXpv7amwJGivZwMhhhQIydSA2jyo/XRD6LuOF3cyIgAHijGEELsUQyQiUeHCjBzZ1EBrCRwCUYoMQGahSnWDYROuFJltMrEAhLHrgPCf/OEf/vSnP/1f/+2/ffbi22cvvt0Og2gmtr6LXRdiwLsyRub3339soof9/vmL57vt9mq7+eUv/hOjzfNxCPCD9x7MJc+55ipF5lpzqSJSgiUDPY7HYbPZ7bZe+zKlGDtAGLrt8Xicxrkcx5f8fH/95ttn3+ScA4BWs1KslhT56vLiYrvrul5FXr9+O09TybnMs6qiIQNdv77+j3/1N13q797eEAADso9cEVWxVupS3Ay9uduolkePHjDzPE+Ob769PfZ9v91tLi62OU8Gut/fPXjw4OHDh2pgxIrs6msOIXaJkfI4z/NYcu663mPwDvubcTq8fP2iGbwBHjx+9Pjx48ePHyECMz968GjT9YFDjJGDJ5HbQrXjwGEuzv4qLit3dkrOeZ5HZzh4HLgvwZf1ritDZM2wXxTAbQ5Xa825uPnex6Lu13enFHPou8EdUb6QCafruIJqm08DiKpUCcwppe1u23Wd04qZiGNIXbfZboeLrYL6zb8G3czzXHLxvytwjCHWWqZpcnAtcfDttrMBUkrDMKQUmTFLWRUCXZeGYdN1CZFqEU/YTCkZtFTz2syKqxPZVRBYFsFM16XAlOfj7fXbw93t0HePH13V9x4Rw69+8cXP/uzPQ4x9P5Q8E0cKHLtUQXOewqbzr8zEoFqk5NJoZX6Z+cCaTKEqqrYwcGsZ2AuCvfUqIXKI3CKQymQgYmXOVqTM8yjqYXqOMFRTLXNG1Z6DiYAoA0Xmbkh96hNSMI4CnIWmXG8O081NfvtWrw95HG0um1xDKVxqqBJEEAKImGlhoj5w7CwGYSwIElBS0DTwpuOUouj+5vZ4u89qSGFIA3JnZmOtVU0iIXA+HmawoiJVWtsmBqLXd2+/ffnm+a+fWUwhphRS6vrYeaMaPK/dz9VV2hhiTCnF1Lt6anb6oVTGueOcQmYsm4i7pw+WxCdGy1qqP5UCcQpURaxUAKDgGlVe0DEVEQnDNEuxmlJQ5X7oQkjEBAZ1bW45cgghRK8XFirlYjlvOwqPK24J4GpyWrirO8tzqblIkVpUKwdyG3ybY2Ujosg9D0mlaimMpFSyTXMpRUqtYogUIid22yKFEGOKXXI7o7+8hfOv5kNL8vaJWk7IQgJd1Mzo2Ycg4mjMRoU111W1xBFzDAWZoPo6yElraMwcAIHBADCl5PQzh64u6w90IPh5M2GtbvTFOHRddBIgIzKBJ+GqKWgxWoRk4GkFhORiS4Ula91AVonnwl09mVjWtjPgCVkGYPz9VvIV/nO+ysDzX6ydj7sigAjARMyLGSJDN/8ZGBiy0X34WNvzujrkXdTQAmi4R4w1t+md72HsLLVx/YUUWaxEtGg+2lh2iaYx9Iu/+WOxXX5aa8nTlOd5znO+vLzcbiO6+8GwpaT4gNans+tO5LTl03Urha44UQVTblxK7+cYiHQNvjdE4zNoDK5+iZWvtKLKvmuMwdMHr+bH1iMtDpW1GqTzKD5X6IOt2No2dCZFlMZusrDtt3kjuYS3B9nfTTEfd08f/9aH7//g8r958MmHLz98X9/cXL++zS+vNxp7CEyGAGzA5m5/2nIyC7Avj/vLuz0+++O/uP72Gr99nT79MH3yIX/wRPpEfRf7TTUTYgwRSgVVE2MzRCMTg2omiAEDoms10RSBgMwptLWCAhO1O0pVapUifeiIiNgSI5OBVhXkELouFalVqt8vBmfEvEVieoZuW9VACmK+SURCs7OtlyqixcDMQVVAFQE3/aZKmabp7vYuzwKGF7uL7UXv2fUIqE53ElUVAEGQht4l8utN1eZiCgoICpJSR0xDHAYYSslmICoupESCfkip41Lq8XjYHw7H41ERiFmsiW/XUN11a0RKJDTmcUWNLykI6AWdaQvs7FOfYtc6flSj4qBjjswJAptvrbs+SjW1CiD+NEcXMKkiQuAQYkIjNBfxe9vi9422S9FtceAJlUZsjuI4RV62ARm2871dq75XaZBkBVRUAVDTqllqkSavR0BXSIIsVZAru1TAilht2eNGTEik5v8PIXLjy53pKU9EI1qEp4s/DXQl0a2OQWZOMYGBO0qYKFDwKHO3sohomWstVUUA21QRQVXyPElgIqYUfBlrtRoZRk5Sq5KEGKPnbf/Jn/zJz/7iL/7DX//1zc1NrdXRFqYy9On9J+99+OGHf/u3Uy3l0YOrjz78UEX//Z//edd1n3z8Wz/96T/5+KP3d7vu2bNvP//F53/9N3/T9dsi+ub69u4w3tweRe8QrdYyz/nho0cff/Lpq1evbq+vx3E/jrM/hSLHoeOSx/kwyjxq0SF2m01vZsNm++DRo09/6+PtbjdNeRzH16/f3N3cSi5D119eXOY5z9MMojdv316/erO7uMjzzIBSRUEjRgoUQri8uLi6vLy8vDwej74o9PxXIqq1moGb7z13xRNXRDSm7vLqahwzEouZiULzLC1sb3eO1KKuXUmJKBCtfgg4Ho9F6qs3r2utJWdxk1EuRLTdbq6urh49enRxcbHZ9E5PZ/awy41qXZXhzNz3m5g6NzwxeSnm9hVe8RfnAHV3MfpuFICWe5l9utmSJhr00PldEAK7nMxHbr6jIER2gRk0u63/wbh8pJRCm+wiReYYtXH0ycGsgOyeUnfXEpF4VGmu3h2lGJECIiwOHPMkQREB9kERnZ43/kDqYLvZeX4QNcZ4ZCbmgC1kZe1ctFSdc767uwUzJrjaDu89eAAqKRCA1pKfffPsmy//4Xiz74c+EWPqAyEZ+aEggEwEzKYgNZsZELnCS+DkVPTN/jkTdoXUYCsa1qwuZuIuJjFxj4qWOquIFMkFTSNxn7qhTyZS5pl9QqnAwBE5Evah24ZuE/oExIIiBQ6zXO9vX7zSl6/qm7c85V5sh9wDJHeXcoUAFoLUUqTMphCYIktADWiBwq4PQ6gRauRZdZzzq3F8dThej/N+KmMuXGpFMNVhsw1dGMGKzKXmwzS5YpgMInlxHn7wwZNH7z+9O443d3e3t7dv37yZ51xV2l6CQ9ujMwOiIYaYUt85hC2lxDFutyGlTR93FwNdbrCLHlvPqlpymacsIgDIHGKMCFjmUkoRZgCMMXap67oucDyBs7g7jPk41fF4d3OzJ3RjdytL3fLRD/12s9lsts51Weo2bhn3TIEDEgMhmGKtJrUWydk5peM8jdM85ZxznWstRBhjSCmkLsXk+Gn/QoGYDFSpGgYocxFRMFGtUudavfkImDjFru9jShydf9EyY4jAwJpPuRG6EdxEseQOrIwtBSgiIGpWPaaoidWatJIQ0AxPo3dQY8CIbGKmeZoqUmX2QokMaGkFpRYTQUSKAZHBkIANQPAMH4xE4JaZVdGKqxJvwWMsyxRtHSCY3Gsw2rx3TYf4z7Uray7Kbwhm+Y0E5HXJsLK8VjL1OiVdvnjLknMi/JmI5/s/1hf8XTDA+etk5rWGXHfj3wG3u2DsRD74zlfzI53NTGXxivj5jzEwBjYNqIJmVKsFWOyRDl56h92sBmYC573QurNZfION+rgCjRxDorbUO0QEfvn8BrDyb/rFPSuznRzkq4fz3LqzPBxWbU5r0u5TBMxAbOmjfSFLxXrq5mN+/vLNLsKLt9dfff31w8vNxScf/fbDq/nZq6//49/9hy+/vKL+Ydh0hDBlnTJW6Zj72PV91/WbpAyWFepmf7j7/IvbN6/t8weXv/fZgx//cPej30nvdYn5KNUIGMkoqdZZpi54x5usziA1BBJTqcoxEqOugj0GIwYXFFNogR/qAQeOHm8ZKogAZIqKCGoiJrByCO6ZSOF+a23v+O/P/d+6+NNKySLVCbbM3HWdVx2BhTmY2nScU+gQiKiemzpOJA/yYYrVeiKCqtZ5rvM8fq+Tik4q3NNN5PB4kWqEyGigtsRN4kqLQ/DMGiQwldWK0rahrYsDA89egyKzingcsBvewE+uSCmxY244YtdFMDWMALrw3M+kmESMkTAShDM427KDB1k5z2ZnPJJVVKmgeharC+ZziTPr/2mlLKw1IFdEULWKzTDf7lUD8JnBGaZD1R22IsbKRDFGMCBAxxkUy+froDW4VO9lMYGZaRt808pvWECvtiK5V1S6+3zdJWi+QVz8j0scjaqYQDE3WMb2PaOaVlXRvutD4GAAb9++zfP88vmLEIKJDMMwDMPbN68J8dGjRz/5yY8fXD2ote62u5zn4zx9/vd/f3tz8w9fffXP/9k/+1f/7b/6oz/6H/qeXjz7h+023e7fbr8c/vt//a9///f/S6Twd3//5V/99d/8n3/6f3/5q69uru8uLx/+0z/8w3/5L//ln/zv/8df/MXPfvXlrx4/ephSyvN8OBzBdLvpDoej1vnqavPDH/7oxz/+ST/0SKwGw2azPxxevfzV3/3858+ePzcgROz6/vLqKs95jMfd7nI8jm+uX+Va/Ue63W5DF6pWD11BRA83bAi8nEspzLzZbF68eHF7e6dqu52KSIzx6urqyZOn+/2h5Pn29jaEDon8Od70FjEykdQYQpQg7pAxA2J2JzEgcgzDMMQ+cYwO7qDtjgzvbm5fv3p92B9zWziwquack6M9uoZT8K5pHMdpOo7jOE2TN1EOqieiGNParqwK4LXTXZcVfrh4j+H9xmraWT6H+25YFd4L3rups3zZEmOcp8mpBt7JlFJAG3Kk2eBKCSn12836LPE/G5aEqsgNb7fb7QhRqpoBIXHglhuDqEu8zDiO0zw34CnzOxr09SDzvstdhk3nulzn7RtUPRzH/WH/9u2bPE8qxdSkZCmZQOo8j8fDi2+/ncaRmPuQsEAUSIwszW9rAE48AIIJoTCaiaEaKqiDiu6JwD3MHgEMyc4ERQjEwGztHzRGw4AxYUqYEKAamkkVggJlFKhzQIQKUIHFomBUCFnjXKNkqLe5WpnydHPz+uuvMZcIwAZB5YFZiiElZAOteT/nMo0+npZq2dQCpe3u6umji6fvWZ8KyDxPUy3Xx/3zl6/6zRBj0gIHsQkgA84Ak1oE1MDMYXjwwLZ9T9BZ7WrupmnOc8kFREANRM2ki7jp4tVj/gi2gB8QtRbFS8Bxmud5LrVUEWAMMW6G7bDZbrZbp58pmLO8wSACRMIUU1w444Eq46ldcWOJdbb4L9eQAaoCWmrNk4d5KmAVHafZn7tryrb36n3XbzabzXY7DEMIMUZ32acQoiEVw0k9a0VUJfl9YFJKzdnv19nxJKsPJBeZZu26rpe+twGgI1xyAI1ACcRUainV2fTu7phzFkCcc5hLGqfUJY6pHzab7SYk6XpQ4JgCuxKJCNf9gYEUa8/oxeMM4EavJr6BNrlTA/JaZ3Vw+rtXaxV1P1rlwIiWp5kRCUmrlJzrnCOziuac7+7uRCSlNGw3w3bTb7fDZuiGPvTdSiJyN7E7GM4bif+PtDd/8uNK7sQy8x1V9b260QAIELzJGWoojaS1xgp51yvv8RevLIfDsf5BsbZWVkiK1eEZiXNxSGIAECD6/B5V9d7LTP+QVdWFboCalb8xMdHsxveq473M/FzX/qRzzhbh63PTVYdeF+m1de3c0uOGRPhGx3LTqPcN6SXz15x25dvPndLfXvsWN91+b/2bG2kwN3GVN3yLG7kr87eYhB/zvWBE0d0Ev09/nbJ656EcN1opwmspkd4gF83fd56SR6hT44doppC32Ue3v/U87Hj6PHZZ5pxHGoKfhMKjiJzeFBt6++tMeyWCgBJl8X0+DvGkXuzrRVNj0yyy6n/9i/96b738t3/4h3HRPFgv/uDkZPf05fabl98+famaPOSFw8DJp37ZhcUiLwCyqqzW9999K3t/lcuvP//ZL376M/qLv/70D//g4We/dfLRh4tHD3Ogdn9aLZehiqFaXu227cUFFF41zbJphihyAecRBO0II1pY6ihGV4Qx9W+YkxMygCAoohp3EVVBWZUHNAxvtM03rswb52ZsMOZpS4qIdV0b2QFxgFjbtp1kJGY6mnM27sYsenJ4r+k+AlDm8toyd553dPvOmorjYdAZg+nHVGd+zaLXEfYogyHB3ER8qrrNXcSWP9WiwNCbbRwRIIKz3AZvliWOHDpHnsIkfZyXIhOlRVWda4jCK+0KmwSXx7RVMIOyKahzOOoMwEW5AIoqK3BwppOVyals6owKCzERISgQIrOKichGdwAuwKhjXq0qypj3xbYmTIE8k1fKVLzNTx/NeK32Gzv702I+pIFda4fMK2y4Sd34mJRpVjROy7U9cfwAxWQ/IjLuqskEML5pGhW1wHIRUUQrix3Re++997s//OEf/5v/+fT09E//9E+3221Kfdu226tt36UqBkR4/vybP/3TP7l//3i9rl68eP7l11/9/d//wx/+0R/9zg9/+N4H71XNsopV3/V9219eXAqn/e7i9OULALVBftf3KmLhdMraH9q37p988ME7v//7P7x375534ek3z/quC7F6+uTJV18//vGPf+K8b+r60CU7fKkUAfUx3Lt/r227vu+ENQsXlavtFe7RV37Kwej7fr/f7/f7vk/MutvtQwj37t3r+94O3MOHDz/55JPf+73fA4D333/CXM7Pz589fXr//sMQorKMgT0zurP5jIxnwjSFbepVNUj0IUDCwqwAVVX56AP5GCszBItVXC03wVfCut/v+76v6xpxldKulNz3g5X46PPoF4tlXdfXsnLB+WO+ZE8GkVOW7eRcdGNvmwJiX9mkFXTcM6YwoCrGof0Y6c44CzlWVVZxzvsQ+sG9I41ccgBRLZwZOHPuU992xuDiIlzY3sW6NeecrWVmcNEdhuywaUZuUrw8e0w7FjmyJKPBTmdkc4Q6osOu72woIVpS6vqudaCBaLVc1u+91+4P2+3VMtYLFwKgE3AAbhh7EAgKggB4QAXHI/sXUOas6EGfa7TLMSoKAWiuoxxYUABJUNQhOkZkRFFi8OoqCBW4SsEnrb3zEGOmvJN8tYd9Kvsu71rsMrQJuyyH1pd04l3tMSIAAgMwFym5B0XLpK4B6gqCM3rb8fFRc3QEld/33ZPd5fbi0OWcpey6TokW601oFs55aROECLGCZgF1Iz72AAmgU82pV48luORAnKemjsH7ugAzMCCraCYH5AfMGxAtcJGIEDxAZK1HhSEgDQhyqEKI1bS3iTjjJ6M6BFIGZh2m3UBVtRw2GgYuogjLxXJKwp42QpOHtoeua7sDH+roAbGJXrVBpKqK3ntyVk9D8L6uaxHd73danOSWc0gHa3s4p9ynvjciTe5SOSgUpMHNYqy0yZELMfhYB++ralXXtfcxxBjjAJ8OTqwKzCrOEzlQcUSxqhbLTWZhKcXI7AACA5WrCOzb7LPmLKlnsykzqucAOhCBghRzwaIpTBARnbkLjnuN95XzXkW46GQqqKqq1YQJJs77vvXeAWhy3jSbqevNfD11klMeKhXnwBFcj1FVWLSwwIRFEN2KorsNfRhMMZ+nXDc2zLbFOnLO/6apdv+Cx5v6llf9kWGOtPzm6I3M0mBuhBFPL3U7m/JNLzVMX6d07Vt90e3XmeoDY6iP4V2vVPBz8tXtmIgbXdA8THMsQ19/cq+FQ/DPfztLfL7RrlivYv9pH/43AMq+61AMK7uw80vybn9+tqqqD99999df/+LF8xcB+c7DRwDlL3/8Y69wsj5679//Ly5LOr3a/vLrxz/+p6ef/2L78mwBeG/ZLNbr9XJVLxZ0fLf34axtmWlZN//D975/2nYvD/tf//Xf/eonn4f7J5/96z968NkPNu+/w7kAtxC9R2jqmgBCDOqg6zMheBeAQbNZShCgGiNMRQHQEQDPLsv5VQogs7SdYaAv15Fk42WghiK+qZd+7dFDxKZp9vu9tbg3uggL3baTNfUw85Jj1vbjNF2f/7Pbb2ptz3RfTP8/j5MmxGE4KNf+XTDZfgAIs/M+xGqA2sZifh7xaO8ZPIUwDFksMcM5CsGZH4CZIBvGG330ITh01ug4dN4HHyMACHPKRdGDBS+N345IcDxZ9o4uYpjlVo9fT1mG1EHT4UYPzg1ObuMdN1CUiYUKExaETFS4SGEt430prADZWMvG2ezb3Pdp1hgMt5WMzvs3UpVmMPgrRaNzrqlrFZmSXuevac2M9z6l1LbtfFWZ/s00jzBH36lTnQSZ5khm0AIzW0Hn337w8PTlS0u4Kyl1XaeqMcb79+6uVqvddvuf/uQ/vXj+4ldffnX/3omZZXBzVqQAACAASURBVIFCTkmFLy4vTk9PH759v23btr0sXErBb7/t/+RP/vf/9yf/+Paj9zZHx85Vi2VzdLSK3m23218//vqLt+5x6ZsmNpWHkrOy9w5AQnCr5er7n3zyyUcfcJ/7fVutw6puvn559otf/UPXtYeuWy2Xl9tt2yfvvYCmpJdX58yMgF3qWAo6ZC6sbDteiGF9tFYVO3AppYuLi67rSsnek/1+DPKUlNLjx48vLi5OT08Xi0XO+eXLlyklIioTUoGkDlkkpYQAOedBLGjZN1xY2MKPANGG/QqQcy7MoIACXW4P+33uUvDheH306MHbR0dHMcZc0nAdVI33HkD7vu9T13e9yc5KKTknU7zZXSdDftPMWpSGxMZhFRMRiwwwDZj5yYjeMLhUEMbrJGaQ6zmHMS7tap2upxiCdVx+DF2yd29MeDCMfUpJ/SSmN70BmCk3gOlPAEGyWOgNEsYQ6qYxGyYAiFX0LoBwlkFBraJZSskl5yFEXAFiCACoIMIirFlfsYy3odHV9qIviaU454KjQARaPCGKlJwKc0mJAE/WxzGE4AIyoiqSEpmpiAMAFi1qcYPEgAzEwIqmI0XAUf2pKogFCQFk8F3WUayrZIGwzKAUCpBCXTBkcFlYGVW8ovPV2ldL76OobwvsO/p2359e0vml7A6y66BLXiAARXTe1w7Q5zYW8QQCkqQIF9ZigbEYvAYnzi+ON81mFdar8+3269Nfn22vfFXVq0Wr+cBd2/Un9+7Hpims25R351fffvPi8vzy4uLybH/oALWq2IWk0jHc2xyHO5tEcJCsnHLfCxEyoYJTDOgIlEidxzEAzANAEe77vhsd8lPqRWW12sQQ0IEw5wLSq0k5CQlwEDKIWJQajrNa9EYnI/IezczEe79eHVnWiBsyRxw5D+QsWb2UzDlR9ESgORvXiLyzzLGuPfQplZKJRAn8qi7MOfftdmfhSLnwmLpttxCXshVNzqGj6Fx0ljtB5D0G70P0YVDt+Gtmbi5meCeWJcCqyqBMkB1RiFW1CN4F9A7RmcMuj8oYmUI6QFUh5aIpKwzeVGO77ipfDcl+RZyKByUaZAMDp835PvWl3cOY5Wzhhzi3GEDyGOpFQx5VpW8rG0wYupL7PrpgSW3ee3IOCZ33ZsSDjuw3ioMI2vx5pv34FSH8mL84ijqHSktswmfqg8HB6Y3YyHf//jv+dBufuVFnW7rcPCllCr+aC1KvPaxfh8/caEJuES1wjtIwM3wno2wadRvGPvdAmweG2rh0+rTT95riaw3NvgFxzLHrVwh1I9/MaLdkisRSJNvo3tj+jAMUcD1wvZ7og9IsQeU252f6DDZqtZ+nr2OriA10bZA/P1ZTc3v7XN/4Rq89qrnd590VaXnr/p1uFf7P/+N/5dz94Aff+x9/9HtHm9V+d/XixbfPLp4+Od+//+CdB/fv3XnwdvP++w8+/fSbf/x89+zZxdmFcnvoYR0xnz13i+Wdu/ddjIyubfeu61cAD+7e2zK/ePby7/63/3z843/66Pd/9/7HHy7v34UmrqvIEbnk3X5/yWWz2WThXdc1zntF0qHoBQUrYgEAo0Pvq7p23ve58NSZgDJIgUKgqKRADGOQz+iDN8tv1Veb7e9CIEeipZSScu5zzgadDlyqodzNzAUAlstF09QTd/vVFx8WmDFrYUSHhoA1dIQkVJiVR3dPpcnpd4z4AARgYQOEzVCYR7fE6e3KaCVPiIp4xWOM27xBGW8Mq+dDcDF4511wLngPYwRnGNkpOGTjQoyVD5XHYDiCA+d8cN6DaOHSl1yv6lgHy5LDmV+BzEwTvXMWJ2iN1UDmQDUgzXu7aczCeQDExwDxIQ0ms+aMpeD2qru83JbChWWI7bOfcy65iAigMJf94TLlXqQAgHM+hmBrrLV2iOQcpZRLzoBzU+XRHWxMQQJET6jmQzU4tMK1T41B/npdMU6L6yQqHtsVW+aHjsgW1QkNDSHYdF5V+74DUB9jbNt2v92GGG05UFG7Ei/Ozy/OzpQlpVRVsWvbnHrvfdPUjqjr2qur7ZOnz956cO9q61K3i5Xf7Q+A8MUXj589e7FY/sOjd957+Pbbd07uxeg3m+X2agfAXNKiDss6ELHdNcwl+nDnzubTjz9+9PBB0zRO5fLs4snjX794+fJyu01d33Vduz9sd4cQQwixT8lYeW3XllxU4dmL5yqy61plRYKqqXJJLGW324152cUOR9M0JlA5Ozs7Pz/vus76+Bhjznm/3//sZz9rmsZ7b0mRY942M7HNyYVZC9uqTUQUAgAQkDo3LKOIjkhVU0pGzA7OV1UVfHW5Pb+6vLy6uCIiYa6r2mZF3nkA9N45clw4JSOGjN7adpbN0G4wTEfvnMjQsI4sTDIbomkZyinlBFIJAMRrvFLnCMygVSZyo2uQDd6mnc87N7JrwOA+R0WY0xBP2Q2NVtMoQCmFS8klpz4xs1m7eiRPBIiCoqKcMpHz3hER+eCRBpaCD7UPIQQwGa6wI6LgzcKvlJL7dOgO9sqDD2DmMQ1wDDZQELP7E6uBxDlsqiBiTRsGR+C8IJakXArnIiweqY61I0foVVCM8GsuZc6DAouQAgM5FQEpgAVBgARBCNXyF1DG9RIVxNLLro1YcLAFBRECDiwBaUP+2MUjjKJFOEthSaXaF2Ipbdtv9+Viy5c73bexSy4zFXHiPGBwrnKe1AEBSm9blWgREHAQm8ovmrhawKKBOqinq+7w7f7i8uXTAqBEul5sSznbXdb1Ynn/3v3lilmev3j5+U9/kVNu9+35y7Pcp1xYRAsQ+AguGM23Xh0t7pwUBxG45tyVVFKRklUYBZwAiARPwXu77/b71LZt13d91w1YmavXy6Vpmcy1yxlXiCad7DAvY9GUOOdMLoyu3NqXzJzMuyL4ELxHcLmUwWJyspYcYzZCCN67Oi4HWZl3zNn8kVJKKbWHw75tD13fGhd0vVoqs5SknFQKaHGkLiJhcINNjAItyYPz4FxwziOS6KBrI3SI3jmfUrraboUt8tumAaSAzMNWSQjeY9O4GLwXF8Ejofl/oXOE5Id8vWGSUIbQrlIKcuFho1PzKUYF7bif4Hi7ZwdXA1VHzhRn9mlpSJI0tIcmASWzKHDKad/ufQyIyDnHYNIZ751rqqquagTgXKbABsUhI2nQxVyfgWu61GRr/lqiFI77ul0zY9wbTaYgOFqD/Mugku8oxb6jPZhakQnQmPjW16jy4H3ySoE+x2Smkc2csvumrumf7bvmq/cNPpW9xZQ2fRu6mR/5eSDjjTC7Obp1Q0eLhOiczbDg1dd/LSp1o2eb+qXXIjkTzXga9BrmNucUGbp+g01w++i9cmndaormnsE+kIuUNG+azaL2hPj06bP9xdmzr77+7LPf+oMf/Wix5P1+f37I/Pzbs113tN6cHG0e/uj3jz7+4PLLLy9+/vOzx19fnF/os9NYNfVitex3R0d3l6tN9HEZCDPTfhdYNrlQVXe//ubvHj89+eDdRz/4rU9+9K/cIqqnJFwF70K42F6GEBeLxmVFGfU3RECEooMCxRGFEOvaxahdrzbXAGWbhYkMSArCYIEL9M9iUL8BygLzHtL76Rozm6Krs7Ozvu8B4OLiYuLp3b4Z7ZchhKqObLXCTAUxrQA3xu3TDThdqBP7aCpX5nfZ1IlNt/CEFdhQiV6Ffawsj4FCcDE4a06A0DxdXPA++OA8kkMiVPQ+Oh89eDEZjKVRIypL5pI4QRAzRaNbTKr52jKxcmSGm+CYokpIqJi7ogxW+7EID7m+yiyWDpnLQMEppeTCw5ZduBQ2+omIGL+l7faiBVEnxs20RtG4UU6f9kaVKLMHArrZTj3WieZP6aaE3xFbul61hqy4GZJsiSuvJtgYJe46FZ2IUuqJ0LeHQ+p75/1qtaqreru9OhzavuvOTsti0azX65O7J8Jyfn7edQdRdd4jIJXCqmcX57/66suqDstFZE4q5fHXT1VACreH9nDYATgWAUXv6N7dO5z7ktqLs2+bulHtm9r1fUKAKoR33nnrnUeP3nn4Vu1Dblsh2l5ePX/x4tuz0yIaYxVd7CgJM4kDIgSzyMA8GPPq2fnpYFQC6JDQU6DAXHJOdV0fHx+fnJyYqN3k7+fn59vtdrvdllKMgzRxfK+utqYkUTX1OfZd54A4Vs47oxtZBFFVVSFGK+Id+EhoXheDGfHhYPZG5Kipm9Wqq6um77qcygjJqXNeRI+Pj5qmqaqqrusYR0PxcbdmZrsknetHYpudYzKqueog4yYiVWGeNk50Lo4LATAX5jw1JIhoehYz7hicj0ZTHaKA19GtBhKoJzJVvfdkyCSXolwUQFFLTsLc972BsaDiEADJe6qCDz4AkoxXPqoADwMVcw4IIcTgo3eeCGjw81OLnrDQ2zE83uJNfPBmeogy2Kzi2BOQgiopioIygPdIDlX9sBkPXuWswgDgQogxIpAKKBIQmvrk+n/OIaBTAQFL3BRlo1kVUEFbTGAUtY0otcoUbedQHZBHCIARwP7HqBXCAmBdZNMW6Vo+tHw4lN0OUuK27a625XCQtsOcA0DlfO28945AUdWBOCkqSbjLkNELBe9CrIMT77TyGn327gDpsD8cSm5L7kElBgZgQBdCs9msQ2gP3bOX5y8///l+13778uzJ0+fBeVJMXfLknAvRe+8roFAYMkBB2R862R208hKd91UTA9RqlknAgkW0MBfuEjOjsGMORFhVlferwVaIwE0aC+OIAQiLZEZQu8AschRIvSNAJR+MU5Ryzjl1bW9XRAyxqmIIoe0Oo58JGiWplCwsCrpomsVisVouRYpKcUP4jpXFiTkVLhbzoqo5p+1OjDRADmsfaVHTtWDfk0Ny6oJzwSDDwZg1Fxk7BUM+jRnFXJQFVIfUIHOMM0Hy0A37QN6TI3QByOsQAm2IqNkkmHZLUZnQjL6DTskAYyITc94f9n3X9SkX6yVmwcyEZPZrdd3EUE1DaxP5qABzSTnnlJm5SGHhWFXBexAlRE8WcTBQO1HVElONES5wHchiiO/UMAKianltk/BaqGHaJm/s7mJiCdb/n43KRIi6/dfbepKpVjZi7SgaDDbas+L7JkHl1R8mDGT+qeZIzo1P+x25jTeSW6bKYM47p8EWHG/gNrcP0bw/mTO7budtm1YCRHnIxh6ypETHiTXRODiGwVJv4NzMymF8vRfB7WZjrk+YLobpNzLCeqNPDNwGheYkltundd40ioKvQjhujh7edQjt5R4UpC/bfffzFxenXz9//PlXP/id33n46B1f1wDaF/nm29ML74/qeO/O+uT4dzbff//o5z998Ysvnv3qV9t9r9vTsL96KOUuch0bAGqcI5XgaEGVgrtqU7vfXnV99/LsxZdfvvPp9+599F64f49RQHQZax9iIE80MueQwBBLABRUUHAOHCmROlJC8+Iz3peYD9cUHqoCKqMhO12bWuvrE3vmvct1nA1ahJTaATWej5UldnasXXn+/HnXdd77q6srq15ucNTnV51zFIOXMZbXMgCsuEIivY6Qtw7EDUITs0IcSN7Dc20oNXHiBh7XUEtfU9VzzobtTFfX2BRMFQ6AgkM0vUogNziso6IKCE8xJIgknEEEzN8YHQAKlyKiRYqwYtGcVRgYiObJXvP86gHpgdlFfh0WN4JToJi7bF9cZICxmAcx/tCu5Gy7SWEuhY2WxawiLJJVWcwMGSB4BAhEaPEYphY2VtwIzzszZZ44acxsMU4CKICKpCSIFMYpktWoU/8z73Zu6F7mDeR1/6kw5XcR0RA8LGWun0FEViZCL8zT9ZdL7rseAbz3bdstFs3x8fHJnTv73f758+dTZlPXd13f+RC6vv/m+fPlYnF0tPYOr64uv31x7oiqqkaE7b497Luri6tFdQoAq0XzQkG5cOn2u67kw2oZ79xZxeC9ww8+ePjgrXsEnNIhZfDOp5QNoVKRkgsAeuerquo5cxIAIPSKwMxG/rBbpWmanIoxu6oqOBdVdbVavfXWW+++++5isSCiruuYeb1e26hgsVjYLbfb7QxmmehhRg3POV9dXnb7toqVGWIAQF1Vi8WiaRpv0nNVA7P6vkcB75yq9n1/cXGx3+9FpK7rqqrr2NR1Xfps/XFK+eLiMqX88uWp966u6+VysVqthrTd2Qo+OjpY7oqMCwHYJNXADVVvY4a5Xq2qKpMJmfZ+Gm5N18GYxyKgHlRgElwOLphD/2NADSh471U0Z+n7fqrOiIgLlpxNcjP2PMMKUpyTXJJzoFAKq6j3HhEMNRrVkyFWUUoubmj6nXeA0Oeei9gCZxUtATgEseE7y+AGjqOeEK83xuts3pKFZcyyU1awDrDvO86MgDEEQgeKkRwSuhCAnJJjh0ogJASEgECOWFCARAVFFQceLKiCoCqO+c8Oh0Q0B+gBA6JHjYiV4kJxodgICEIoXB9aOj3ns6vu7Fy2O9kdoO28COXs97sgTAgq7B3GqAEHOygcUjM9EGtNuF5RRRQJvSuoWaWV0pe+y7LPaV/SPuewWMTlMi4WXcqp69rdga/2hfnbFy+/efrNs2fPSpGShZmb2ATyKkTex1B5F4KvEJ1wKcwZGQQRHCiB4oD7qYAM6B6RU+9UGZUBGFEd+lAREZIbB9IlM2fhYoFT3ntCUBWLFTIrR86pcMm5CBCg01LEYn65GJeKEJ1DdCAggFpVccyShVxK4bw/7A77fdseYqyWi8Xm6MgheKIQAzkHoCUn0QIq6NCFQN5RKVxKKsVSPm0TNU+uGEII0Tw2yJHNl8YkB7NgKghMwIwWmodV9N7FIXt42BKcWVLqYEThvHMAijYJ8NH5QC6gI3TOcpdMG8cyVB4UQ1AY99qZrFKYOeuwzfUJ82yqXa4TMmxgJgwIwEMMoDX7tqshAQFGH3xYxBgdUckl+OCcNVoG58uYhTHwLWVkVkzmOzNNNgK+kgA91SJzI68Ju5imodO8ZmJXuymR/g2QyA0Y4bW9yhvi21//m2mdtA9v/cDkqTihWP89zmPwprZkmji+VoV/u9ObP+zDzGUkc/BhntU7/XJurnWjvJjTwxRspmY6YZ5exBCwUcdM+Ko37rwXmh12QcHXiuBvf7u5Qf9US00WMvY150XtvDaaE+5vzPjnUM/AR5GUHft1RSyww+ADCco+eXS79uwfn523L3fvf/K9dz/++OT+vXq9KVJ2+6uL3ek+t/fu3jl578HDO4v1h482X7//+Ke/fPH46cXphe7POuTaxU29WTfrSKEhJ0j7tl0DxMWqJbe73D47P9u+fLl5/PjOR+/fefutzb27y7vHqljaBOhBoagSIAECkTpnrDwGKCxdyUUFCGFkXVpUh7KMOUE2FxmRznnS51QSw2t8LXBSpY5/pNHSzYBEOxGT+YGdJitFTJRrF9urvcHofqtGLwcLkPUO59XIeNauIc05DHhb2XVbeXV7AbGnG/IzS9Z6pZ+3hiUGV0VvJo4xeHN/RhUgNHEMDviWiNm5gA+uCgERgItoZnESnAYHSjQoV+26N7LkVBKN9ug4ItKgIIMX6cjWG13+fBhyvcwxhcgiA1REnBtif1UVUJCFnDgv46QMSyEWYLFZrrmeDHiIHzzx/Y2bZVqZ5xjXm4DxaTLiZo/pwM5vxgmFnk7ooJxBJBemk0tmVOvw5sKoqqLeO19XtVF3LAqjruumrhHUSvNcuOv7ru+DJ0Tsui6lpAB1Fc3dZ991IVbRx8NeclbnvAopImEsSfbb/Zk73Ww2yypWwR9tlo8e3i8lH23qR2/fXW9WqnJ6+nK58iwtM0qvkpDAHfZt7tMg8UwpcWHmEGIWLuZxiUDO+TAQgMZuDH3wdoirKlpQmgEXqjohKsZ0sk5muVx2XXd5edm27dQm2ivYbdl3XcGSMLV0qOqaEFPOy+USAO7cuWOrKjk3eexamqGdoavt1m6VUkrXdq1vF83CkcOByiX73X633bFwThkJYgyLxcK6C7KLwPvrCYARDZWj1VsqLKwiszhwmoRMVm+FGL33hAQIxgAd0tat5R16aFXVEAaIyej/lv9upsnmYFhKsXbFrumSszXy88uduXDJRIhD7MOUakaIoGzzA4wxIiALK4vFKw0aB/NEdo4QffBIcGj3JbMqxMo75wlJdGzHRAAhhGj+qyqgYHl2bqig1Lw2FYEBCoKWwV8PWbSU0nVdGai/5odbbY6ON5uNCx7M4Y3QOVRnYmEkRSiGsAMiICuooAqKkiVtqzpVRxiQQBRZHEsEikgRqXZSeW2Um9I3SiFxSDnwgZPsM3eXl9j1LudKtCYXQBvODtAhioWH5F5yl5Wziq9CqCusvfoAgWgRs5a+9KmUxCUxdyUn4U4UvHfLzXFVqfNJ5Nuz7dVud7ndnZ5fnJ6enp1fdF0vomg57Y4aFysXCBCUNXPREmrvgQK5CORFQXi5WK2XRx2UA6ecciqJRYAZQJ2qVxowLg9EyiJKXLRYWrwRTSkQiWMGFPHehRiip9ECKOec+q4/9Lvdfrfft0TB+craIlTjPcdmUdVVHasYgnfkYgzLxXKwYUhZu5ITI7FCFi1FoMvoW7darmOzjNbDo5acWYqqEA3hI4WzCANaJ15URMmpc+gDuKDOW2wYumB2oZM1BSFEL8GpBBnc8WFIjjT4fsjWG4oBBQRLfnTkMrM1ycFH5x2Sp0GCE9DZAM8S6EVUHKIjTzQFzA8CFOYs3ldVvVwkMyibhpTTTMFMn0eQ55oUROgmN14Tvw0GCUSgwKXYFjsU0zSsD+aMNhetvrY811cS2a/L6ymw/Ea9bv9gGtC+8mL6+ir/u+leN8Sjt4lb39FvzEks8znxNFq+8ad5pzFvnOb9wA1vwzfZWL0WFJpoV3PR/9SKTO2TTcEngGLeBtxmbc3LC/suE1YzaJ0RppeaKDpTnzC4IMzKlPk7vsLjAhCU1xY981/OK6Q5NjVVq/aak5HdddzwzINo6nZuACxT84lj2HxW3qfu26uzh8vN0dHR8eY4or/aHjaLzbpZLZrF1z/55Zc/+/qdj798//uffPTp9z/5nU9djOcX3z7bbq9Se3W4fHD/7urj9z9892Hz3qPlL3/11T/+7OLF+fnLZysI753owsWSxPmqChWIBucq75eLahn9ivTZy5fffPPMf/5PH372g49+6wcnjx76xYJicBE1OPGkCAzMrCac0MJFOHEeHLEQWQUVVSQ478lLKUP6kioxkIXboBql9MbNObuQblk1wE1XLhUpdjwJCEkGOIcteKBpaqteYoxIJMxmuk7XNE62WkCVQZWQ7MxO/Czn3BicxqYWmS62ycAqpSSiFlQPoMxiSNAEL1pSAsDAA2LhEIJ3rqnrweDbkUEzznlRKTkjkTksBu+98x49KjEDIpSSU+pD9CH44ZMjuGHhUue9aAVYOed8dKGi/b5lZiI/FT+DGfgQsCs8ZqeaW5cbAttwoK/IoGq0Uah1iww8QS/DKAhnPkJgLAQarBTUnJOIRXMyL2lCctbh0Gi/bjVY09TODaEok+fKeKqHKcxotsl2TzOzwVczPNY4JNN5vG5dxuRZIXI6xXuNtmCqQkRzvOk6wnRk69kSwMzWJvrddpv6fr/fbzabRb3oDq2ylJwXTVPXtYmcQhWP7hznvis5q2qsKstxY2ZytN8fHIQqakpQimd2h0PxntbLVcn99nLHuSya5uTk6O6d1aOHd7/3yQcnd459cKXky6vzF8+fH/YXXXeZ+t2y3uSk/a6kjtu2a9vWBe8Bcte1bZuZnfeODLpQcs7Qp5xzn1IVY13XTVNXsUKkUsqyWXjvRcTalb7vu64zoYVNyACgruvVauW9zznHGKuqapqGiHa73X6/b5pGRFKfPAVhzSmZ4vzq8jLnXFUVOacAuZQQg5HEzBnMrsUQ43KxSOZ+hhhDVYXKe+cpOHJG6+pzZ9dE13U5JxMYOe8m6wznnJlfGQjGXNr2YJgJj+m/UwrK5AI5NdA3ho7GE516GyvvUsp9n4xvejgcYox1XY/yNaljlXM+HA72+jqSS15DhjYYly2cwzwijOfqB5UVizkj9X0athYkIjdlVNHYt1jGgwCXkonI++g9TbabiOR9MK8M74MVuCK2opHdG8zFFD0E4FA8QfDY932fMhKJAgvkksn5EGNfSkol5fLehx9gFZqjDXoSIiAkT2CDFkQVlcRQAMRioECLgAiqkIoTJQCnGpUqcMCKSShxVK6QGvKNw4owEFesNetaoGLxpcjpFYKuEYODUHuviiVDzqQZSlERZ3wyRXXoAmkMYdVQE/sq9FJ6zX1Kh747dF1fMjryIbpQKxGZezwSq784252eXzx/+fKbFy9enJ3tDx2DIjmTR4sKMAfRiOhIA1L0Pues0vuq9gqeYRFCVukzlz7vr3bbdNjmvuMkg+GZADOKkig6yJp7Tb72PgTnvY3+gNWB8847QkBBpzF678iRArGqKrFAYknF90xJqaBnIELHDl2g4MlVVVVVVdPUVVVVVYwhWPHMnFNOXde1+71ZfgvIYlNv7iyrqgqhCr6qqmVVLYKFuhIULqqiQ3LZUJMjgiM8tIeu7XJJI7ASVaEIp74giCN1EEkdDApkdOTIG6V7qrLY5GbqVZVVhaWwiKogoTfFjvfkfAUVueBCQHDm2kNEzgUfI5LTUYfgyaWUdJx6CktOhQi93emKKFlR6rqpqnroJWCEOkYZtkEEZjlqNzgzC4oDNxIQJuE42PQ0OG8JHqVkBPTeG7NhrF1wHlYyz2Gc8hgtstDYGxMze3IXtO17QFGYdQ4swHVCc4zRwth+EwLYPwuhTK3RvGG4zRqaIxJzyGIiyscYJ4b9jfp73tLc+GBvapBsGPSmp8zfYjR+mDy74Xp9frPD2Gt9kyd95gQiGeXd1J7OuVTyDX/keac0KVLeFIBzoyeZJrVz9vw0pp3Ci6d3mSb0IcQzYQAAIABJREFU0zGv63qa7ptZjuE8U7sy2RCllOYCpGmYaNpUck4ANBKmbt+2pVkexaqpqibEhD4oelbX8wrD9pC/+MnPfv346a++/LoXPnl4NzarxOnscLhsd4nkeLWsIx199v31x+/f//7HP/2rv3v2k59fvtyu9rulq2v1UDWulqqukaBoVnUVOazjA3dUtd351e7Jf/vx9otff/ThR3fee3f17qP63h1/vHZ1ZRK7klOoKkdUIIsCoC5Xi6ap+7YTZhDlXKoY6xA1FyTnDOkvoixKBYiQJmzzlWt8Ys/NL8kR4pbXNTCKgOQwoEMMbXfIJSnIYtmYg1OzqJ1zh8OhWdR2puzg5wxWWhwOBxUN3peSphvfTmsppe97Zg3B13Vlugvb94lwsWgMRK6qOA5ixHsfQxhcpITrKiBi3/fBERF1XXYIwTvCQRSHNCgqm7pSJc6JQInQOXLkCbwqMYMI+IBdm84vz9frRYwBUUvpgbSpKyMPq0qMIcZARJvN+uhofei/7dqeMIA60BFIV7BIqwlcmnpFi3N1Q2imsnAxGYpa4BwhUZJSuOTCCkDOhRAsWrwMtDBLtiJEkkIgxrbyqlJK8S4EH2Os2q7j3JG3Hl6YC4CPMZRSVMl7l7N5IMsY7Z3GktI+Ok/WI1bRWU84OrCCqpTC10kYYzKPqnZdZ2qLKYU8xjDQhAkQyIdg3cgMLB2ZqOaqb0RcFf/NN9/YbY+IdVXFEG1VWa1Xm81mtVrdu3dvv99vt1uY3KkHLSeXIprl/PwyJ1g2mvssQnW9AhBQTn3quh6AEXS/3VXBB6J7J3c++fCDt99+8PTJr//8//mrn//8p1fb7WK1sESF0ub9Ve72HKh2PqyPjxRgt9/lnLuu63M2zdmwcqma6Gi5XL796NHdu3fv3bt37+7d7XZ7eXF5enrGhYno+PjYsI79WMRU48O+y9nZGTOnlJxzy+Vys9k0TXPnzp2c83K5JMSScndIXdenlIwbBgAhxhCC2YX5EEJVgULJedoN7KSaOW9OSWGIBTZux9huDm0ksyeCnJ0pfa3Zt1NuLYpzrqpq711KvWUYqYoZPl6v0YQA4IAQYdLDza3TJxXmjS3Eex9jBaAp5bnqbkDrFER42ktsY9FxPjp3Q3eEYDcCwMjqmULNhggI8/FwVA1ORYCzgR8SDDRGAs05J85E6GOo60hEOSUuRVS9d85F76ICpNRPjDh7KoISIVEAAGcWFqVHYQ8k5MEDkgMkRcxSOR98rHzJsttd7vd9TokLE/jgvffggBwpaWHWIiriSZwfMrUQwQMpC4ICC6k6FqcaOHvWyBoZa8UasEFqhCJDBRwUfJHI3OQSRcLAG0VyKCmXkrvUi2QVJgKHCAEtYhPrENfLuG5k2fS5uzjsX7643PZdy9wrLjab5eqodpRyPvQpIFVVs4jNN8+/+eLLL3/y+c8Oh67POamyOd1674nUglCEWZhEUCRxWRIFwpKTUwnereu6IuKuP7QHQahjuHr+PF+e7ZUTSkZQAJbCXCQXFCURcCBOsuNYYlVXVdV477z3zruqijFE5xwNgx4hAEdoxiHkXBVDtVyuAVSYi3BRg/FMBYQwkGW9886hc5bApUQUow+RFovIm5XIYEA/348B3X6f910LqXgiIhBUNPsVQh9c9M6F4BwF54WcC1FYBqMxcJlZSkYQVALwKp7ZmR8cABQE55QcA4qC+aXIEM4DoMqiBUAQAB14Z+xhch6BoOuSJvZFyIdxEgkCLLkgsKhmZqvtLFOGAMlMY8aEhcE/G5wbsx+J/ESNs5kdwFQs2r3n5rQZGtu1V2wDRUQUFZxzprO3p3DObdvudrvNZjOtQm8UiE8k+BnzBG+hIpZYrhPRGYYZxph/eV2Jv0lIfdto6zsgiznl6Xa78lpHqTf9MMFEN0r2acG8rR65EWZ/u514XVgbvpYxZRW/9Tk2chpY6bNXuG1ZO/2nLfIT/mZV/iQL6brOFFavJmC8ptdiZms15ww6oyjKtcLq2k1hUtrMXWvfJJS/jYDFGC1F7Ub7NPd1mDA6k7tYbzNtWyZJF4DcJRL96N3379YLOd/mtgXmuqrqqiKAw34PqpUPLoQu58//8Z/+8m//5o//47/7t//hjwFxszlZruKLly++efGyWcQ7b3Und47e/uFvv//xpxe/evLf/vN/ufjiyT89/nJD1bKql/Xi+O7derOJy8VVf+hLJ7le1dX66Oiju/cvL3fnz0//7h+/aE7uvPXJBx/96x8df/x+LMeuCs65OOhUAZlDjBpj7cN60WDh1Kf+0KVDa1Y0IODAeXCi0ufChTEEBFQcPJ0Gorfi7P5UNSH/K7mbr97DAyDswBhRM4HZVOrYJWRnpB4ffd9bGTOxyLbbbXs4OMIYY11VzrmSc2Ge8rtjjF3XnZ6e5pybpjk+Prb8jYuLC1Al5/q+3+12fd/XVUVE5qhrH8Z+ePny5SQ2nO5HA+JsUGuVdFVVo77cIVDf9m1pY4xVFau6IjRnF7m6usql77pD08S6iTnFQ7fb77dte7Cyu+sPdR3X61XXdSWLqulZESwbdY6v4hgu9SqrcxLG3CA3ClARTMwpZQHw3i8Wi9VqVdeNc05ETWVoMIdtjCHEUlLOmblTdaI5c5f63PcpXSW7iUWka9uu6w6Hg91N9qbGbVGRQ9va7TMd2Bjj4B01Y1S+1mB9mkdMzhlN0wzRHeMo3FyvfPCD7yy+nvU6hkEpAImKr0K08XkIwTsfm7jb7bquAziyJ1dVZac5ldSXbMWNgoaq8tE0JFRK2R8OfZeFmQCdiwhSSu8dIUL0vqReJf/uD3/7aL362U9/ut9dptQfb44e3H/LO59Kurq8EtY7m5Oqqkhhe9ml7b4wdzn1OaWcEamuaxtl1ovFvXv3Hrz98P5bb62PNsfHx3VdP378+OXLl1999dXXX319cXaWcr5z5+5isdjv9zZ9mVQ+FxcXdqAtENPIVzZ0mdrBdnyAqhReLTfHR8fReyA0IAMRnff1otFh4QOLPBwiWYz2rt7U81yKFDYd+8S0soABAJooWH3fMxdTQY0qlJJSZyy19XptrZR5ftqVYRGFRIBkpNZr5HfEf8fdjtCB80pz/agDRw6YxVq7GD1AM9hiAKgnBBejA3BaBdJXnDRtVjoQxgb8HRG8SjARgnNJVcn2DAsoEh1qP3WTbbKqzipRN83S1kdrH/x2e1VK7g77qqqqGFbLe7YD5ZzNJmG9XkMNcxeRV6xyEAlB1CFhiAGJLHXd2hWvSt77WGlyPmUdGbqgQqiOwNFUJomAKPKQoiJMZqyLag7GTtSx+qyRJbJWrAvABdCaQoPUADWCjpWYHStxccoB1A2WH6DCyoVzn3LfcXJ1CMuq2izDssFFDZUXTxn17LDbdhft5bPrfGgBAL9YrRn85b6vqsq5qmrqy8vLX/zy6ydPnl5ebruuV4Wj9R0g2vftrusOOaU+XX9JhxR9DVhnqdu+P2zR+TvLzcnx3fVqo6oBVPou1hGDQ4dt2/W554AGnyshYXBAAGSWWC64atlU65VvYqyrGCtv1/2AFI/RYJYsogBqTiY55/6aUk/qgqDjWBnOLdclGpGfBXTYwM85Z/OhUqTkPKQ3dkPOVMqlFAGsBAIzIgARuOC9MwsujDE0ddUsFjFGERZF8tF5MAhQiopyYRUGUnRAKg7ZXccSE6iSCjnnyCkE809OKbUiZoifRcowOsLRSAJRgVgduSrEyldVjJX3PsRqYhcRYCDy5B059Gg8UnSOUKsgU/UdnVMQHS3qQb2CoTvwakY8DL7IgqRucKedJuUwzRgG/1OEa+Ma5aGi9TE2Q9foDZbCgXYMequaHbhneJ2GPkbYT4HOaBQ0mDU2eu1dMWUVveJ5OLevvQ0XvDYc8Eb2yBSOPqcYzaUdb9K93NBFvMm/eA593PgYtxuJOQ7zWuOsG0+fvv4U7ziv+298tTfBLLbRdF03sb+M1mWRuzHGw+HApTiKc7bfVM0aKj6pgyf0DBGCG7awlJJNOc3uZcI65jy0+fH/js88f8xTI28LdSbbNB7FNtalTKF1U3YxAADU4qplD7GUXZeaukKPu3TwhLUPznslB4J9SdVy6f2St/jn/+XP/+Zv/vrf/PH/9MPf+UHz3qPKLdu8e/Hi8sXF9vjk+HsffnTv7oOjH975o2p1/sXXT/7pF3/753+Bl+Xe5njD7brdrI6O1scnDmh7eeXT0kdmOcR9f8zw8O5b31xe/MOf/d9/++O///APfvdH//6Pj955u1o2mhM1TV3XUEVQlSLrEA/kW1ESQRVUcGq2gyBZGURELMAYr+lG1xlh+GonoiyzBgbn04XhZOFg32dPmBtGmWr3BkRmwc2TQ50hWjjG+j158uuL8/MqRgQopWw2mxjjfr+3itYCM0opq9UKREpKp6enpgEupXjvj46OhtOn2rWtUV0mkJCIjo6OLLDSrm3DHq0zn0LeDM8ZQ1dRWNd3NnWsUy5cUt/1V1ft1fZit9sullWIoaqOPv30k5O7Rym1ANKlw7ffPs+5J4KmqZumqerYdR2CxuiUWZWvhUP4+oi8NwnnxiwKYCXFitWVorO2nACQmVmUxYRknHNpu872uaurXcodklg6c1VV63VTSv3k6+c5M5HLOdut2h4OdsubYHtiUZoU3Gb6o35p2CdYhIjsTzdW40lkaBPkSTV0o10xbFNUBMDUDFM9MzN6mI11EFQZFQctv2ELdsrna5nxwbqu2+12bduWkkfHd62qaOrnPmdVB+BZCqgCasl9LqlL+0WMb909+fTTTz766IP33nvn7r3jQ7u/vLi4OLv0wb1170Fw4eTO2dnF+ZMnT8/Oz7/++umiPg6uudrvci6FeX/Y2xlYrJaxrrzlxFex7fvzi4s+pfbnLQCw8OPHj5VltVzttlcA2lRVKfny8tJiaEopVVUtl0uzMD4cDn3fr9frKZtzStBs29ZOnuEwDglUuVzmOm9Wa3QuVtXxnTugamD8GMlQBruYQhOZew6zsIK5iF9nK45XrXOOHIlyYRKd776SUt913Xa7tSSWGEMI3ooeZs45IcHMOe6V8d5kczlf0G9vk9ajT/fwMCtV5XGgO/ixzEzurzWOPEi3RqqhAoL3ZPfUNeWUiJmBh49kdhNjXWQwNBroNAQrAqhK2+61BVWZZjMiYtbS0+0xgpJww3Zzav0ZFEE9QAghxAqdA8dD9oUqsgLYUiUEsGmWTawiORJA07QIEuLQtFjkozAJgyqYhI3ZsTiWwBoFIkAFtCRaer8AWgCtkIJiKEKqVIQKAw/++MK5SLYqXEAFBSLERR3CkhYVLSpcVrBqeoIvv/n1Vd8yYbNeQcReKGdGhegDLpYVOmqW66PjqllcXu6++OUvP//885enpyqwWq5iqEDd5dXWOSavIOoAKgBHTnDIhbGNqQJdRzqpN5XCum7eefCoaRYi8PLbUygpINTL5oDYl36zWsCyKcFx9BoceK+jJUvlfR28D5UgZVUIjpwjcMLMmVPhIllGGwkb1zlP3nkkAq0QgsPRBl9FgUEzIE+5aKNZnXPkjRQNUx4JgAqUIjZG7fu+7zsjgKaUSuHCiqSqpU9ZFZCwrqLzjggBpA8+50q09H3IOV0j2uSNXGrZ86pK4BwIiSDToI+iwa0QkQAcjKJ6JI9YiRQnmBmYUYQtRH6ghzGICk6WsjrdEtaROSJPSMalHO/oURODM1MfS2VEQu+nYHEL1pzN6mwQALvdvm07VZ4ndby2WAzeuxBiVQFASandH2y/r+vaBjFTAu8r+y6+joKlU5S0KUtv1vdF8g0a2Q03rd8wZeVflg752he8Qam63a7MO4c35Uv+yz7wm7QuE0I+h3RuAx2/YXjlJGGfxs/mQ7NarRaLRV3XNl79Z6NgrBuxQuJN9LOpbbOp7TzRfGot7Of/3sM19Vq3MSgjg01fc4qaGXLxRFVksdx4qr3suu3u6nJ7fOfkrbcf5N0uAOXC+34XqwVVIQafpc99H4iaUGmGn/ztT558+fjhw/v/8T/8u7fuvlPtzplgf3X4sz/7ix988snH775/8t6j1cOH9z77rbd++3s//qu/+enf/f2xKyfExyjPTr/drDYffvBRYegvt/2h36zW9fpod+geLFdNFb64Ovv5//WXv/jbv//w0+9//4e//Vt/8K+QKkCBLgEi9WUJDvvUnl0gUQTyzYKLpK4A0BQ8D2RLqzMy829iBfHdR16FFXUKb51H30x3q8XNTe5PcyTQ5rxVFWMM0boOot1ud/fu3aOjoymp0KQUzrnPPvtMRL766qv9fr9cLh8+fGgzyuPj481mo6q/+MUvAGCz2djTt9ttSqmqqrt375ZS2rbdbre2UhkZabo+jUrTNM34lTH1+dC1XdsvFsvFYom4ODsXZjkcDogKGqvG37lz8tuf/eDROw8RxXlcrzfek0i+2l6GENbrlXOYUr/b7WL03mogvAnnfkcA66tUVfMholivyEfLrB6pcYMDtACag0vX9fv9gcvQnj558vTJk6dPnzz75S+/ePrs2bNvvkEg7yrvmuWyRiTz1lssFtZ1mPzBMqamonS1WpmPro0GLP9jBhPhjc3ipqeCiI2VjQxmVNXJYz3nzMIyUH39jPlrU+xX5j4kVIRFxCOACvddu14uo/f7/T73vTKn1NsVc3l5aa2tKWMGUb+I86P7mBQkBSx9vy85EcjR0eb+W/dOTj559PDBO48ePHr08Gi9jDGkvg/o7p3cQwQWLsyO6s3q7mZz/+OPPuv6/PzZt9ur9uri0HbqSgHCzcmduqmX69V6s1GEq6urQ9sCwuboWFQOh/3p6f9H2Zv2WpJdZ3pr2EMMZ7hTjjWRRZGUSFpUd9ts2W3B6Eb3r7D9Q2z4/xg24AYM2P1FDaPdlEi11JYojlUcqiorsyqnO54xIvZea/nDjnPy1M2sokQUgRry3nvOuRE71vC+z3vZ1NVkMpm1bc6ZEQrazVXV8vpGAdrJpGmaonAtgayIWA7ichZvt9v9Ery0beWmKo2gY2Yky6O/qttus2TnffGM+xiQRpt7cdK4nE13LMhC2inzJAMVQRgxebtka0NAdmwqgsiIikgIjMgI5NhxXVWhioGZ20kbPKfUX11ebLutqYUYvPfBewpYwh5gnHjZCGpVLRcAfTE7Nu0GKcUDT8RN0xTZqB0QNsq10m07lfFNlZ2vd56JFElRYWdeLL9TPBi37dSwaGiiUhLBi7gj5zzaxIC4eIp9kQs5IkIrbXCXcmJHIYZYVQAgOe8fP8ycc1azbb8ZBfQGt5j6sNt5NzF4cuhccQkColr5vxExGEI2p9j42KCrDKtsFasHdLKLlDBAMAYjzSRCZpiFRJ1oyBCMolEFGAkqhAa5RRcMvJoXhZwgZRsGzSIioGWXrikPamJs4Bij46ryk5rbAJVf57RK3aK7vjp/shr62NZc1+Dc5bbvhqEbUqiquqm5nUQXm3pyMj/97LOnv/rJTz/+6OPFYjEMQ9u0JadpSBszaJpqtV0NQ8/E0XFVRaQC3BAg9J5jDNOqmoUw9+6tO3dPZnMH/PnTZ0+fPV8u1jn3deOcJ9KsuV8sJQ2rHFhDNM9Qhv3EjOSIHDIhG3kkb1CyMzHnVNJ4Rmh8MTQw121TVTFEiFV0zu/g7QglZ9PUIIH1YD2AjFhoQCqca0RRHdlsAOgQgJGM2Zwbge5EzrmYcip3gwpKVocgIuNKCNVMc0rDYDZsIfeIuN32JcNrb0yXrDlLFimIFUSyZCCwmwuNTlZkYhqvaWIUzVnSyM0CGzOMnCsRljtNIbnQEHskxoPkARsGFSESJEbEsnsq444xM4WQEAoTwPZ6S6TXZsxf2EoRUeDgJ64Ez0qWruv6oS9DnO1223VdlpJOaU3TzGaz07Ozuq4d836eLWPQk4mKjMDug53KF0VDJdDtNYHYrdvURPTV9ALxkGaErxqg8rv/PdXzrY3EG2v3Qyf3LfLvPxaRfBgT+RWNypflvRyK1g6LvC9rlm4NnvZ/7FCesVd23cIl33pVe8tHmUypahl+713pZT1OZYn86pe34yW82pChIzYzJVZTE80pE2KJVEeEwsBTlT6lfXLl4as9/F0c7osOjUaHFczhfumNv7jDKI9DWtQeebQfEOhmQHRNaDb5erFa+bq6887DuvGVCxcvX/7mgw8HMU8xVu3yZrUdUtsetXWDzJZldb76+Gbzb1/8n++//7Xv/fF32/lkfnz8zp13n7949pObD7733e9Mm8bdP37n7L+s3rt/9zt/8Lu//9nTJ88+O3/2zp0HVec++eCDk/nJfHp07+xs2w+bxQ0DYt9T373jq3VOi4vVkx/+1cXPfvXZ3/zdt//pP3nw7W+5B3cRgLquSlIniBnAoREpoXrz4/xuFFeUnJDRlL+HRhxsWQ5kiq/DMm43OCNKDcsZA1DANgjOkXOUEpZ1S9NU3rsxuxIwxhBjiNEDKKJ57yaTtqmblVtUMdZ1NZ1Ocs7L5eLu3bvlCCop0k3T/Jt/86+Z+Uc/+tGPf/zj6+ubYeiLYwTAjo6OptNJ1223XVcsqqEKp/VZSkmybLptzllNm0lbVVUIIeWEShzK9MewiIBp1zMgOGXHCEZisulyzv1qsyLmk7O7x8cz1Xxx9eLnv/xguV7/4R9+6+FbDx4+fHj3wTveOcn5+LQvctk0DAZ4514kjFicjbrfVd9m0+1CEnFHuKDXMSUGVtCXsgvCBIBJXfS+KAqFaFxOzb4bVA2I7px+/XvfEe/D82fPPv/888dPHn/00ceffvr48uKSyMUYcg7e+6qKw+AAzDkXowfAIrAchn6xWIbgQ3Ajml7zTk9jIhkR2Xsep9n7MUQZWfJ+19ptt/2QRZMoshZkDBHjyIgmBirJFABI+Eo1p4ct0KhBKOSPwl127MqO5ubmhoiqugo+FJFfyVLMOTvH3jvnnJqB5GIxN1NTy92mx34ya05O7t+7c3bv7Oz05Hg+a6dtO2nrpo6OGUyhJKiEcHOzuLlZXN0sXrw8X6/XiHR0fILEL57frNabvksu+nY+a9s2hMDBOc8+hKKJc96bWdM2xdc1m04nbTOfzZpYEVFTVZvNlgibpn15cbnabMi5sjPZ7tR4e42sc65kRO47wnJk7w1eY74KceVrRjLVPAwpDYVc7IM/m9x1JSNyt+BmZoUSRzDe7EzkyCmjAh4Gn3EhRhQtOBgROscAYx9YYlHKylombdl9AVhKQx5rKysu24NahA+XDLujn/Z04y885HauR0R0Hp2jruv6vh+fT7vAIFXdowJ2cGcus3Da8cr2n6doNs0wwsfAwSvkaKlsck6HpsySrVm8G0WIoqaa1cSyZnIUmwhmSGUmDYBQlHLllfdDXwAJ+1ndLWNr2aeqKTsOiDY6ZQgAaOe/IWJGTjwYMgAFhSBWiTYCkdCBgY2BTGTqzCJYEB2lX2peIRpExAqoBqqQAoI34KyUMxQ2cEqSk+Zc/AwlOU8JpDJX1WHSUFOZJ0G5TN26W2zWQ2+aQDNhx5hijO1kAOiGISmE2dGDkxMXIgWPzp3Mj0jso98++vg3v3v0u0+ePn1aaJJV5RFxSDn1vZiSYfAcKBICAZSOwDF58jH6tmnm08l00tTRe4KTo6M6xO1q03er7epmGAaAxG6EWhtIO5nCtMnBSQjqnY1VMoKW3OMsqUdwjqKpqajuDG+5tCsGZaYPPljIxh7YIFvRBIEVySQhkWMAcIiOMBhkAz2A1o8XMuiusDMDNCJC5wm945BcSi4PbvApZckmAoYmEhzllMwU0FTL3qQTyT1Av/EIKKJjbc9MJduxRKnouB8AAJNsKlg44EW4WXjFNiowS+QlEBAV7pwrNPNQxZHXR4yIgIzIJanJRJBkGAbiXP4rsyN2hR4+Ur8BVBTVkAkR05DSMIik0glBCZUrj0BAJjbb3RcKYnuWC6gqE3NwMcbW2qKUGDlLZoCAjMwcvK+bZn/OFPnHer1KOfd93zRNGZt9oV25PXqHsV3Zr53t9dAHs+J8QDQcj0/eQYhe9Su/r6l4I//qK9YXt3Rih16IN24wvtq//sYf+mX84i+z2u8FFbfexa3Ax9fVZYfdzq326fXvU/6xmF/Laf9qka5aouXLw7GkdnwxluMVEne/EtzlaTAq2i4He9/L7SLQ8TDq8Y0A4i+LVH9TtfeFsIgvE+bt6UaHBNvxqwAZCAeAjOwrQ0qqEBxUntrqm3/47bdXb5vX8+cv14vNsEqIPK3q6BwYyJBTzoAoiV50F6vl9smTZ9/57nff+9o7R6fHR/O7QvLx0xc+UNtWbz+4d/qt92f3z07fuvf4Fx8++eWHm02fLp/HTOubm9X0+P7d+007nVfV1c2Ch2GqNgU8Ntdzddnl5dOLT5++PP/go3vf+Pof/OCfnbzzTjWfhW2akb/TTrc5bySnIQmAio1TDyJDNCsBy1Ceg4d7NYQvLDDHjOgv6A8PLrBxh73Tbe++thQtZVybUsoZd1Djca5RauKqioVmNGpJRvU45ZwfPHjwZ3/2Z4jYtu03vvGNH/7wh3/5l39ZkD/r9fpv//ZvZ7NZcQiX4nM6neacN5vN06efX11VxfnN3t3c3BwfH7///vtnZ2dd13300Ueff/55yun09DSltO225ZBBROJX4Lt9QmU5YpCBgf0oUcNuiEPqU04lS8+U16v+yeNni8V6OvvtgwcPvv/97x8fH3vnuq5T08JXNMMk4LghCKqoJYt+jCH6AquxtM1IyMyOmJixIFzHByEgGJAQKxYtx47FhjtuuKhmUcmSUhZVIldA+VfXVyo6mUyGYWBu333nW5uVXLxcvMgX3luMMQTb4StGOV9VVfP5/OHDh2a2WCwePXpURNSlJC7sopS0MFqc9/MqVlUsHvr9xOGVvdlMRHzwQULR7znvdh6nkZ5sZkhODXIW2OWJjJ0fAAAgAElEQVQUHz4lDkHJIycjD4mYJm1b9mVFZVjV1dHxUdu2Rdja9/1YDoINaTiM9UDEZlJN2unx0fz+vTt375zdvXM2a9tJ2zRVhaAgmlOf+vIONA95qasXz8/Pzy/PL6+ub5Z9n5jdaikGeH55FWJs2ykwFeCDcw6JVCElQYIRVqaKYKcnx237Dqg65uLZOjs9uX/v/mq5vLq+Pj+/mM3nLy8vX5xfdF23Xq/Lubz325Uz9PDQLMf3YfLXMAyEyEA991sXvPdDGhRgtVoDwnQ+e/D2W4C48yMyM+8nuiVenomdc+ZViQTRDJiICL13r1IKAACUmZxnZvTB7w9q59h7D+DKzielgQic48mkLV9XFGjlojlUhe1vimIm6/u+9GD7J9OevmJmaUjbTUdE89lsOp0Ow9B13Xi4FJOAc0VEdyuw5TAkCBFESJVUMyCYKhX/tB3AAHhExNMuZ5eRvfMhluWwBwDJkiRlycF5710xF9V1XQ6pxWJRHjxllVlUBON2awfz3stmVFVAQGBMxGAyOpjMA4IhITvkzD2QI8wVUCUYM9TOKjRfPDfZLCubRrOJQCXm1JyCV2CDYBDAAmgA82YMCpJ1yCqDSE6S1bKAGiE4K4HfwmjBVafHmfkyD510uc8K2mvuJXdpGFQSgBGi976twuyIY2yJlCi2k+npad226H2fsw3p6aeP/+r/+5urZy/71ZYcu+CIuc+9qPYp2S4fkDIBCIp6hAqxDXFW10d13dahiVUTKxeZI0NkROmH9ZA7Yg0VdRkMs2hCUiMzlLqt3HyWoxucy0zZQA3UwETMVJINkhxkjwKaUYXUyJRBSuYNFj0VeqasIpoHzYNJbRQMPJTnBjICE5S9cFE/kY3xOoV1WC5BBgBANZOc0gh1KD52Nuc0Rim8U9WskmUYNPV1wJw4l5ygJAVNjSaimmVAICTWPIjBzqBernkuUWtlxoQkiEXZBWqWTbJKFilNRelXvI9VqNg570MMMcYqxsqFUPZIZW1iiCIiaTyJdnfYuFQpWY7qg6OSYIZg4/yp3FuScxqGoe+cD94b+zhSLZG/mLoo+/Mm57zDj76ivoKHGOLeD1oupIKpMbN+GCTnIQ1Fe7CvJ/dzEDgsnQG/uFU4+AIbByW39ixWAsj2qRClCC4wdcNdNVH2LaN59Y3s4Nd3IL9XFnU4nn+VHqj6FdqY38tQfqN7/pa75qs95fsNwy364uvf/3DJ8xW5kF/Rs+1RP0UNXhAyY8HhR+Il7shQZV9efsxuEmVqlocBANg5LtD8kbGKTGPwXEpJTfcv8jAyZe/D/uqUz9fDN77MpHT4Qe0v0cPc9DHhh5iIyTMiqgh6x03NTbUatp+fP/2v7/zga994u27d7z783ePfPfr80fPIzhHL0KekKVsGqCeTpp1t+u1i1S03z/sBnj0/f/j2g3fef3d2Nt+kbS/DJvXL9erhvTvv3L9TNfXpvbvvvPv2o5//6uVHj188vdimLquoynxyNGkmLftJ5TTJsFhrFiCau2ZpfpG78yfPH19crZ+9PPvG+2dff+/0rfu1WkssJl0SHZIgShYdIeSouzQkwFGdc9B92C295T5ACXbRroC7EcTuMx45ul9wMWGpTEIIeRfCdkiZOxwQF1WhmUmWEPzp6Wnf9XVV//Mf/PPiXQkh/M1/+uvNel1VlXdeVX/8ox9PJpPJpCWkuqpNFBAJydRurq6Xjuu6ZucUTFSRaDqd/uCf/6Bp6g8++PWf//mfP3r0yHnf9/2QUgyBdvRq3NVe8AU5rYzHjBgiqkmIwfd+222GgmaNNaDrepWr9fX15upyM/T48OFbR0fHkuXq6vr8/DLGCgC6ITN7IBYtIY2qu4OuZBKYSDbNOUvK5Xx0xOSYmN04oEEs81vLOXWE6r0r5eXOMWSjsRHAAHIWUfM+snMIdHNzk7NUdW1mbdu+/fbbIjYkEdEQRqPRfixSTvgiJSiYXOfcs2fPyi+xqqrXDWDFv73neey/yR5usWc4xRiL8OwwdKt0iapKbCX0+NApZfbKuojlrwJIBnMpJY/h6OiImLu+TykhkRkwu2FIV1dXxfiBiKKS1VTVMVdV6Ujq6WRy996ds9OT06Oj4+NZFQMjmJr3XMWAJqkfumHIWSVL33XnLy8+f/r84vJ6udxsux6RkT2zv1n2AOSCJ/KGlJIslqu+78ZntyvIA+e9W61WKae6roa+G2ZdDKEMYydNzaiguSTWP332XAFE0ma9XK8Wm9VKxzw7KAsHpFHiuV+FjtT5PSpbNY1OE9jqhsmxYwAQsyTZOYeOnHeqmnMygOLfU5XCviqgruC95oxiUsQtsgcBlpTZEXRTGmZmJudiFQ3AiljOkXO8U51jOXoJoKoiEaesMcSiCzxsIQ4iliAED4Db7XYPptxLOfcX63K5Oj+/+Pa3v/2tb33rG9/4xvPnzz/99NPHjx8X+0oZZNNOhxBjDN4DoOR8C/GJCOVDBgQVkDGB9gCH7xyOzfdo4SmdRqgK4tmNGTWWQWDICXosm9wi5ytCvnJXFJuNiKxWqzJF9i4AIjvZxV5YycXMksGxFVs5AEgJvxz/ckDOQBQcELo4RzdTnCRpIVdsAYBMSZWMKuQGsM4pJgsKrMaGaOpEWRVVSQ3EFEQLNs9yNkkoxoiBKXiKjJ7NkTAODAs3LFK62axFMgI670QhiXQ5kfOhaZrptJ5OQ1MLYD2bz05OKYRBdd0PsZ5y8Nr1P//lTz7427/79NPPsB8iUqgqBBipsyII6hgYzUEGFCII7KYxzpv6ZDI/aZujugmMDgDVciGvEzfThtg5793FhYApSHlLkHOJFxyGIW23g3BH2Jl1ORf6DwGCmEmWofegmMEkFR6Dgo30eMllSwfgkb2mqG4wzWhKmJkcAIKSGlrGPLo8GYBKSq/tkj52AN39+riEO49wKdpJIB05F8rTWME0d2tJjizmnFMa+r4fBsrBiQSRcr2MKKOSe5Y1lzHuOExgV9RNYsYeyPGoJwRULcZ2A9udWcguhBCic8H7GFxwPrDziAwHsdGGls1Aso65LOOtBKal8pBy95ERKRiPGfWSiYgRu77bbjbdduNDcC4YbsaoVKRD//ZOojlGmhTbIZEos6m7bVwhLMdaEVTs8nByP/RI5L2vYvQ+xBhfB+bim7Bg9CpK217/A3vA1ivv/UHdimZoWPYtuCukvmzN8g8s079s17Gf4LyxYn4dQXYYZPFGeNc/iq289yXvqSGHCt7XGVlvBI7tf+it1dAbf/oYyLuLXyznauEyFevt6NpPeYdheLVdxJFrOz4rV8uVmjZNE3woA2wEJCAgUJWU82a7RaK6qQ9zuvbtyiHB+VYwzpe5bvZf8orHvSNT3wrYvqUN22vPEFCtAPCJCDiGOG1j23Qizy8uMtj85Phr778/b2d3j87a8OHFi8vF9XrozfmqruMgKiarbo3E5cHz+fPnV4ubz188v1ovv/7Nr7/13ltJ+k237tZbUJMhzSft9OG907Oz6dnZZ/d/8/jnHw7Xy8WmT4uLfuhl6E9nxxEc5FwX0Z3hhNy8ch3Vk/VyIdleXFxt+/XnT68f3nezGYXgTCtVBRgInZnllFWASQud92BScHBB2z7g/qD9sMOQSCC1Ues6LlTGMc1uYKAHO66SOui8ZNXRJFSk10x7jBiMUEdfgkEcu063juh4Pj85Obm5ufnL//gfP/jlr7ardRPruq4Aab1eDV233WyYuK6qIaWUMzPPj46GUhCUVhTRxbDutr/75OP/9r/7s/e+/rV7D+7/5Kd//+vf/HqxWCBACIGQCll+1AJmsV3KPTCbmYAxkYFth22pbZxz7BkQUhLnXFXV3gfnQoyViKbBnj29bJvj6eS0H+TRo2d/95O/Pz09jbESUw6EjGJSsuwP/cMGZqJqWrKqS2wWARKP2RxIWMyKKllFQJIjqqvgnCdCU9NyOfMYz6qm3gfvY5aUJROSc4yIOafFctn13cOHD0q0TkFolKn9HvxdfoMlJ/36+pqZV6vVYrFU1bZt23aSUspZuq5TtWIciFVV1dXelF/2MGV6XlWVcx5hj8bGMS5mx4Dadb2lQS76aVcus1Gkp7APEwNDMARCIEYAV2zHzKHrh67rhiEZgpqdv7xAuizSo0LoZ6YQfKyqo9ns6Ohofnw8n06Pj+Z3796dNHV0rg5BNXfbzXa17cGgk+CdSu42Qz+kvusvr64eP37yySefXl4vu25Qs6adkPNZrOsH7+Nbb711tbjZPN+mNGy7bdnqFOs1ETnHMfrtdi0idRMdc3BuMm3bpq5ipTlttpvVaoUmzM7HWDWNIWpetxUFrNbrdeqzZqt95bxDZogBEAFZTMZABJXifmVEYlcoXwpgiknyuuu8YzXbbDdN0xqa8wxGPjgVVcupT7Tj7BQliENiREEwACYCMAHIgIxUQFqoaqKAzOQJHTP5GFRVlYyRmNExETkiR5gI2QBFUJwrVyUzs9tz6PfEHVVDhBD9PokWcWRWhhCm0+kug2n0zF1dX9+5e/ePv/8n3/nOH/3sZz+7uLgkZlVFIud9ua+Q2HnHrgREIACaarHFlAcpIzESEpuJmJpK6UqIeWBCIgMwQgDSclggIKN6xujNsZaP24jReYY0DP3QL1dLUVlv1kQkWYoJDwFVNKWcJRc+mQgwGyAqEBCM5i1WEDHJ6EgJ0REbIhiqeaQATKKcM/bJpUQGkd195HuKZ4INYqXAqmzKZg4gItSITtAJshoVYq+p5WwpiaScRUWt0FgYMqo55BCwChBYHWVGYRCCDm2l/bPz67VmJYyxIuLOEjin3mnkdn5ycvfe/bffmR6doHOPPnvaI625appZzmm1vb65WKw2m+cvz//6L/7Tkw9+c0o+EquaRwYREI3kZlWsY7Tcy9Dn1E/qato0s7qd1k1b15OmCc6Hfc68WogBAueIzdGRId6sh3Wfl5shKxcySdoOgsAYtutuSNI73IBuVbZDEjBE9C44Zo+ElgdNWRKC7p535QQDz4RQrhRyDuvoq+CiZ0/AJlYQ6SI5626KZICM4LRgdbOO9QU7QiqXu6kSU13FgqcTGHWP7AuFj4psmhA8O48VgSYaGCn4KJJyeSoAIEDX9+W4yymnNAxDLsIoH0L00YeIiGWd4gOxZyRkLnc54XjfO2JmHvfyZsDOM3vHHohsTAMrdygaGoAFNjXJWfZdxU4ZqWN8luY+lXw094qiYgZqm27dF5YAGuZ+u+lKV1cy3XJ6NfciKvY6nk5nk8mEmb3z5dnhnGN2RaZT9jtlHL6jfzkRSTmBQdFPqyhTscvhDpBso3MODgbeYFZscki3ugo4IErdKvxxV0GZ7SjRrxBjRMwGv0eg9foG441rkFuD+Te2KF8t5frid7YvpmHSXpt+K6jxK1qmQzXalzGaD8nIt3CIr8eefPXr32dx7sPj98LaYi8ZB6KlhMA9CaI4EsEMrID9CIERFBXKMhttl7aeTVVlkJxFHGKJFBwVuXQYq0P7Mrq8ifJfb71kESxDsVIS79vL0k7vubp79/+rIFSiPbLlFYcGCJDykEGhCoGiczG205lzcbtNm/WQM9bN3N+vmzifz+/88ue//N1vP5brNTnm6GvEm/Xq5vzlnbN7TK7rt8iUpF9tl70Mq/UqDf1kNol1nE5O+r77zUdPjmaTs+OjOycn97733ZN33nnrm9988ssPX/zu0frZubOOt9f9ZtGga8gfhzpWDs106FIWBptbbgkJqbterV9effazD9uzO0cPHvo6tHUV2mrr3XbIU4RVHnoBc8wckLztxzmjq3WXWQ9kVspJIAMcVazltLYxpK9EAxACWHGrgZHpWH0CoAiIkiELkCABOwqOgitZW4BgaGKCgkSOKRB676IJrG6WjsiSfP7pk83N8tmzpz/8f/7Ds8efTWLdxoqAUsp1qPqhv7y4mM7mIUYxG0SYyU9aHdx2tbpaLkIITdti9Mtue/HRb//Dj390tVreu3dn23eiulqv2rqOPkjKlkRzLgqO8qAuc0slVjN1jsvgSXI2UxUwKv6fnKXkKtKYswDMiIQpD4DmI6/79WJ9c375/ORs7mtCUV8xO1KlckGPrQXhbq0zFmmyW2NmyYilxK0cM5SVRU6qVodQBRe8Yy7ufSzPF+eKAQxEJMQqxmoYelUjZCSWLF3Xb7p1liSaY+Wn0/bqKhCTgbFzIjmlXCTE5U0NQ3r67JmKbjabm8WyrmpmT+TMxscIADnnva9iqGOIgJZTsYrnErftnGd2xZ3tELuuE7WUFUAKZJ8ds4suVMVoEEIEYj2gQBKiAJYL1sCAwNR243J0wE4MVl1nJikN5HyZfZyfn5dc5BC8865pmrapp7Pp8fHx0Xw2mUxCjIyY+uHJo8eTWM3qCSMW6evNzU1KQwx+Mm2Zablcdn237frVeuVCfPtr77lnLy4urxer1QACYn1KySSJni8u+27YbjtVdd7V7SSGAAhFyAFoZtrUVVGnH8/nZ2fHd+/emc+nMYTVanlx/uLZs6eb1VJkQILtdjsMebPeTJrJ0XF90gbQIhTxQ9Y+yd37D6qmEYBtt930/bbbdtsuDb2pVD5OqrqpIhJllZu+v7i5WZxfIEVAENLYVu2sVVNCcMxdGnJKJhpCJFLMoiCSkmaRlCUlSdmIiFmIBDEB0K6PVktE5jyUaQQxGwkogIEAoimKMjnvYu1jDqEi5wxJARhL717XdfHnhOBLhoyZtZP2zp2z9Xq93XRVFYhAVV68eOEcz2azkiCbUgYAUctZyXkDfHl+8ejR408fPymFmiUhoiza9UPJ4nZenA/eucAODpO5wMDUETtAU0iQRRSIybOr6pRlDdtcUiMco2czFTMmUiZhNBA0BTMOHCpfE21Xm+160+ehvxmub67byaSK0YdQsj7zkPuuZ8fHJyfOByx6IBVVJeeZHTOZgEICU0L2xJX33oAgW5bGuZkPnETTVruuZq7JN4h3fbzjwh32DYWIiCAkYpJBxHICET9e5GJl4WCquZSFw+iEI+DArgrkmKJ3bS2Mnebr7Xo7pF5yMltL32Nqjifsq0GTAm36frHavPsH33zw9rvHd+75esJVw1Wr5AYFf582i/XVYhsGYOchTD763e9+/evf/PJXv9peXnur2NWy6bTv4yQ6UjKuGaYhHDWVDI5jVUXX1tV0Mjk+OjKAJDqodKA9u1g3HCsXYj2bsede+heXly9fvHj66WeXl2vjOgSPXPcDGoi4smHwDExiDMZqHtEDEZF3HH0IzjOhaVbN7EYTBQIQcvC+qusYAu12myEEJgJDybrttiN6eBhSWV2bAVjOKmY+eIDCswfnXBVr7wMhF00JIIrrQxyTrQCBGKmK5sFQUh7UMoCRCpiA6bbb5pSapgJ0atoNPRPVVbRtZ2bOOyIkR94V0xQW533w3nnH7JmDCxW7iMDIVNqVgq1AKNu7QrzG0ZlfqHKKY949ADGOm382gQQgGtTMdoNiUzAEUBWTPAj0/ZCyxBBDjN6FYrEbuk40G2M1bXzwiIqu7K8kZ6EkQCpdUhEwAHAKjtAPebvtqWkaQ1dMZWTjbKb0UYBGhN6Pz4Ii1WLgKlQiIqaaxVCgaKWR1Iql1MYMofFbadHhEbsQCgW9GJN2Q/nyIC9mG0IprPmyTygCNjEzAxEDM0QeIQP0ZUmIewvEHlh0K8b+IEWbXq/v34gz/r3WlJEUj6A6TlJt1A6OOdNjXqfZweroVvP2SkxnaIe67a9gYe05xfsgxdcjFw9jGQ9TYm61W0Wls/eulHZ9T6dVVWDaKfV24Sk4orjLNyezO5N7Y+pF0YTsZFdZBBUCU9XURY7vvdutOKjs+vaqsJKDPvT94UrkkHG8X6SUAOLSU91CGL/ylCMWas7+f7fo0uXrKCAYYEAgYOKzkzt1mNxcds+fXr97f7h7cnqxfIGhfv873wnT+fzBg48/+uiTTx4/u/zs7OQkRJiKGzbX7FwbwiZ3ouh8tby+/HC5+MVPf/pP/9k/+f6f/MlWOTT1dD65uLlabM9vuvzgztnR6enDs9N773/98pNHH/7VX9988uTZixe86U9ic3cy89RncAS46JbbfjA1zAa9bNZ9oHjqqjvs8vJZfnLpZi0dz9zxXCdhwvDAxZealzIMSKyIjEnHAtlGfRcZEhW4YMGqKyAhGxXESTG7iamg6NjdECIwAIMSgCmklJ2viF1OKYlloy5Jn9UQBSCbqCiaMpJjkpwAwVNAwTwkr1yTr9nVISxenv9f/8e/beqm77urz1+4JC0Fl0E169AL2Ha7Wa1WjgOx4xDQuUHk2eUFMGWCxESOM1PX90KIVfx3//7P//3/+x+O57N+vZ0dzRkBRFPfOWNWADExgFxkvqRAooAGRqQ+DllQBJDZIaqklNSgqpuck0KJHJGUuOtoMm2Cpz6vF+uLq0XT9X3V2sN3j9//1oPJdLpcrcoTYbe5G9kSX2yqXQmJt4LP2nYA5pyfzdoYIzsnYw4sEKJ37L1jNxqkJWdVEUgGZgRIkHSbNl3pRUfFspqhkTfTtNpeG+bYeEWVLCnnovnfbLclW8YAiwys1N6iNpnMJpPJZDov/SyRm82bPZBDzURsZwKgGKoq1iISY1VX7ZCzIbFz5ASQ1aBPknLvVQlDDIzoDVFBAJnZoZUT2xwRABFISuWNExGJZRM1Uc3iiF3bttPpdNttUk4KJXUy+BDMBMBijCfHx/fv36+rCkxLCONmvT4+Ogoxmur6enFtWLvo2UXvqxD7oRfJ/aZbLlcG1vedD76q65PTs+V69eLyoplsNn1fpr6iikghOENarBbehfnJ8dHRfDqdtXW9U0UNRBhDmEyb2aydTtu2il9//7233nrIbDc3N9fXl5rzZrteLhZXVxfD0JNjA3j58uLvf/ILJJxOmvfeevfOnXsnRydNPV1uti/OL1ebrQC4qlqtN+vtpus6UUFTMgvM0bmKvSEMWZvthqoqI6pa33cKROxdqJi9qZoVyBAoKCqroIACwOjFVQZ1hRGBiJXzzrFjCrYrfEUwi+VsCMqoxlpCPdCQEBwXLIA5NsfmHHnH3htS3/c+EgAul8si/YoxLJfLFy9ezI9m7529+6d/+qdPnz598uTJZ599VrJkSi7per1mZud80zTL1coMptPpb37zm81mM51Onz17dnl1CQZl3VpVlfd+OptuN5tbEc3lsT9u3hGByaRPkpDRgkMIgAjkdrUMIBI7F2LlmFUta3bOodlmsYwhMpOoNHUdvGNGbGsCvLq87Poed6EbTeNdFRUhibg6eO+xuITMykZScq7rtppMp/VEVfu+W3bbeR2OY3tEAVOSQfKmi5RjkJZ84+vmtD6p27mPLboaqQKKSbhbsZgDoFJcZMlDykNvkAfJkrNoLrofJAQG8oxERmCMroqhrYR5AFtpf3G9uNqsbrYb39ShbVxda6YhYb/uwAHGcHb/3v3ZEYXqwde+Pr97zzcTISfAGd35xeXVzaKdHp1Oj0/VFteLF8+ePXn06W8++PCzR4+3FxcN+dY3nNFT8JWryHtQTzxvwiRw7ZCpms8m7737Vtdtc87MvBn6Vdct+/747v37771XTafoYja4uL68Pr9a3FxqGvpNp+Q41KECR66EgQwK2023tvTg7kk4nncEG00bkd4yELJzVQhViNEHZnKe2Ds4ACUjIBMSMSGCFvN9Tv2QhjSkodt2fd/1XZ+zSBbQPC6RYdRjKUp5AKgZZp8JNScw1D3HyixGH2MsBSF7jH1kRwo6pEEkA5gbNZlps1kPQ+ecS5KGbjv0vfdcN1XXbQv5ZJxbj7leyES+cEJiDC56X3NGdoDkvY/es3OuyM/KUltFxWRIaUhDWfNTQZ7haGglJjAlJUQgpiLw6vu+74fiNNuH95X2xvkQqspAzATRnCMizw4L58N554NjAgIpuSqj5KFA1nORZVrpqXKWEmPlfWBy+6nYaHRHde4wo/C2/IlNx4ZwV0RiQVrcDmEcZbei1vU9FZ/Avps5rNmLMGkXbl0eyWSmpIdR5eXZWGwVt2zxt9RZ+1/fYd1/mAF/6GJ/42pl//YPs9tf71uKD4J57KSQX2FOsqRSJCLym/Y6B/Sz3c8sSalf1qS8HsYytgqvdV//cKzZ3mxwuIUoO5bxs3JMzL4of14jE+ybMAOQkgq3Nz8UuTmi22nSiEhySl2313HtA8v3PpZ9fNZh+/F6aGYJyrjtvvhiZsVhw7bvXt7IjTVQIFJGRSCis9M7k3bed/LJR5/ePTqbhMlsfgqg/dCf3r8Xp+077787+8lPfvrTn64XSxmyiWqyGGMVeD5pBGCz6Zq2DT5eX1//6ic/P396/r0//i/e/vp7p/fPTk5Dl/rnN8ur9fpsPvvG2w+rs6M7bXU0n17+7uNnH/72s19+YIrQEJB23bpbr+u6aWctKHTLrQFP5ieBKhC8vlqqEbFPg/WLrstmS9c7mKAkGxik86QZNAgRZ4A8wuDRkJAcINMoPAXAMlmx0tDs/SkGImaioAIEwGZOgYlMMYsAChmJFIIMmJilbCYu+oqIGTVllMwGwVWRXeWR1WQQv+rduq96mXh02+3lo0eXapJFu4GGwUSGrvchzGJAF5oKG6A2Vg5JcqJhMMmDihICY0SIjglstViknEMM0XtAWK3W3XaLWaZ1jQQgpbAHIIIMigaMjEzkjCGbZTHJGbOQCKjhqNUahbdjy1bAHwzMaCaqCQCRzQXSbgDKsXauQleBSyXMfoT77PvqEkC1u22xuB4dM3NgHoWgSFBYQ+UfmQkRgRGYDMFA1bTU7698SOVgZ9zZJgtKpYy/QQAUFMZgYpeGVBi5BZuUk6TUl5fUtu1kMun7QWS701Ki9wGxnAGwt52UwxyREK24U0SE2ZUH9A5yrYDkQxVCtTurceT3m6EVrSgD0qGTqtzQh2MmIkbkkh9wxT0AACAASURBVH7hYuVj5deb5dXVVbftJm3riCXn1WrVNPWdu2d/8sd/fPfOHaIRDKWqbdtM2rau6+VqdfHy5fp60fcDJF2kRIDeuaJGKLvEcnydnJ40TdO2bVapfLh3587p6Sk6BiTnQ902Octytf7882cX55dD3xHMQXK3WQ9DR4QxhknTnp4c37t39+23H5yeHUfvu27z2ZMnfbc1U+9dUzVHszk/fDtWsWma6Xz64uXLq+urf/Wv/vXDB2+99eCtSd2mJNttrwLnl9efPXv28vzi+fn50xcv19tNkeoSACBkzbnv+8569uy8kR8SaCaAmPpu2BgkIvAMAYxVysDIR4eMRIXQCgRmWbN5Z5lQnVBGMEZwAN7Aq3hCgrJeBSHIDpUQmMDzYDKYoSMu2eoAwCQOk4OBYXAIjpiIzFVN3TQN0Sj/DcGVnuTe3Xt/9Ed/9IMf/ODHP/7xZ599BgDzo6Pj45Pj42OiEa7FTDFWouqcPzu70w39kydP6romoul0BgA319cFDlNVVdu2JT31dTn1qAkmVICU0xaAHJk5cYV5SAqYx9wSiuAqcNCXCG5fuxrBBula3zjHwzA4cJQh9wIpyZAJ+ezsbH505EJQ1SGnbb/dbDarbn12cjqdzRiJkDSpbfNmcbO6WVQuyGwez+5EX7UiPGi8XLn10AxWex/QU+UnIR5V9cSFll3D7qRpa2QakhMlEUgZARAUTIs2W3LOMmQdIheCShIZ1FQJOHjHnqPjGFwVIPjO5LrvPnn82aLbQgx3337r7P5ZK/nz85fPFte0Wc9PTk7u3Q+xClUdZpN3v/3t6emJsRsQ1yldXSyFuVAUcNremc+rUF09f/nJh7/+m7/48Ue/+uDiyecNuoh8zyCtl5YEYuVCaKt4OmuCYwc2acK90+OH9++YpG67fnxxNZ029fEROk43Cszf+/73T+7fc1Xzi19/+OuPPnr02Wenp6f3zk7vP7x7c3G+XS9uFhfLm8XQpaZqzDIheI9N8AbcdZt+CVJ5CC42PrqIXNKDGAHUUh4kZaBEWVV3IN1y2KaUclHxZSkyjldRuKoIhoyOQBVkSCmnlIYhJ1V1wSNSeXAw+ZR7RDQFyapammFUrJSkkMIN2AEDsIJmkDJByGkwEc1pSDlly5r6frter/puiwhh5fu+I8K2bYmREWFHaUxqqes3Xc+8IXLEHsARB/ali4l7/5gajHo2MXYcYyzJpDtv/Y59lEoCJBqqyCCSZczXyvuYrTJ0LgUXu9tyoOL7Knm1zjvnGcEk9WBiZsx+VwVaeT0ixTdkRDBO5A94LLe0Wm/kV+3AL69AYKvVqpycAHrouy0i9TLD7rp+tdkym3M73c+XBALeGoQf9gzlkT8WEWavc70OnXuHaba3yvTXtVhvlIHt//6NqSOHjCnEceRfZJVF5LA3eY+bNaI3gry+6EVBsxL69vvZAK/4nv+ArIzXNzOvNzD7+v61V7WjGthoCPxqcvQhXPgQVrZvV4ZhKFmN5YN6/Ro4TEZ/Y7Px1cjpr27b3qj08z6Awfry+vrl+XqxPLl/f9I0DiGwq2Nsm+bJk8cG+rWvf22QtN6s67r+0z/902/+wTf/3f/9754/ex58fPf9t7pt9/HHj+7dfwCIi5cvK8AwP55X1dD1l58/fTqb9tvty5fHX//m+45hvVxr5T9d3PzyZ3//X333u994+23/3rv3T8/m7743PTt98cFvHj16Mh90Zjx1oakpgMtZJ9NjHyKFuF51fZ9n791FDgY8ZI0G1WCNysTRscMVVSu2ldo24QZsy9oR9ogCIDi6x0pEr6rk0mwQG/Let1ImjEWRo2JZDQF2bqT9GGes4QsY1AOImkmClUJydQwkymoV5Uh9RdB4dOgtmxpF9FfsT+qWiTbnV6nvEfHefK4x9H3fdX3DbhaCguXgsp8475Pqst+yiiIyUa+SkgDz9vxyMQzs3fFsdnR8/Nf/+T9/6w+/9b/8T//z//6//a9/9aMfLS4v21g1sfYlwApgkJRFkcbkKgckZkVBrSKaMxqgKegX6QRfvMZEpO8VRgcgD8NgaoV4VLrxUXEHewYT77EW+7lJOeSLRrF0AnuK9/6+dgdDnIOL1r7iTBgfMTAi78tdWzaN3vvgY9tMUlnNb4dhGJxzs9kMANbr9eXl5Waz3Wy2XdfVdT2dzuq6Ki9vGIau67fbLgQ/m03v3LmT0pDSUAK7N5tNVdVN0wJirKrgHSKmLCnlw3f0av/5jzQZjp/GcrlcrVYxxrZt2rYZ+qHrtiLiPSOV+fqQUgphxEnlnJ8/f/7JZrNer7uu67tOhiR9kiFrFu9c09bBh+h9iN4AhqHfbNebbnNxdUlEzrsYq9PTU2KXJF/dLJbXN+cvX6acu2FYr1anJ0eTybyuq67bLhY32/XaMemkGbr19dXFk8ePHn969vDh/XfeeYcIJOec+5wSguls8uD+3bfefquuG1G5WS6rqn377fnxycnx0VHw1eXF5eXN4uLy+vLy8qNPHv/6t7+9vLlertZd3y+Xy6EfACw4HxzR6JzWyD447zj0g4VB7g06KPSAHeBb6B4CHa/7NOS46apYESJocSaDqYFayQkZun7oh5wzgDJaXTuv7IW9WAmAy2YZIANmAEUQAI8YmNUzRc/el/U6EGWEAbVDNTQHhZUEO/UBI+LV1c3l5eVms/E+pJQ+/PDDTz/99PLychiGunZlb4ZIhf0CgDlrGaGpQVqn0mEXf0i32XZdt9lsytW23W4L7TrGsTKD3f2wf3IbYELqmZDRFAWJABxgRAZiLO4/RUwqw+DRxRh4MEJkjDXG6IOFWk3FFMDiZDqZzdSsyKkLeKCtJpP5bL3ZyIvn6Eg0i0LlXGTmGKiq3LaDbYKrRdeLr9uKfW16p23uNZO7cdLWTe29A6x9qF3wqiiZukRpKWamxmUZYGo55WGQoS8uipJajiZXNwuT5Ih9Haoq+iqa4wy2ycN6uV5fDp1pB5YIw9F0Hs+So0fL65uXT3uz03t33/vau5PpfNunxXq7ue6baXVnNlV/knC23G4TgoX6+P4pVyGb3VzfPPrk0ce/+d3HH374+LcfnX/6OIpNib8xn/lsUaECnJ6e1CECogF4x0fH87quoveqmTwvhoHQBsQ+BFVIhkfzo3t37wLzJqVPPvjls/NzBZueHf3L736722yWV5e/+tUvXn7+9OrF+c3lJhC2dRVjYIIkfVbIjsm7xfJm6FdWe6sDRA+ekBiAsLCsU04pASoS9DmXPe8YNKTa993Q9znnsmzhEilP6Er0IzON9lAzzEACrIFLoC3hzreHKIDJipYBFRx550Os6qap6oodk2f2rq4r550h5DyoKQEGCrhbxOWcVKTvt9vtJqUeERxzysMuvNI5Jk9lDGxZpGQ35ZT7nPOQiBxRjx0i+yLGKXWUwog8NoCi6y0eSmZHu+k10KuMaXbYthPvXSnKy7xgPyfewwVc8M57LjgO5/cpe/tYpdG3VmR3u+fZHowrWVJShJyzAhAzM4UCCSiFaIk92c/ay0LiVlzXFypCBAA4OjraIc7zvuQ9yDEsDLcin+ODEv/NoSi3iu9bweeqemuH8w900h+Wv/vv9tUl/uEfu/2g/UJZbLCjo9oXD8MdqhF3eFPb+0xuRV0fgoDLd/uy9/h6LX74b/Zt0hv9Kl+G2yofzv5riwxsZ2dTyCPoUotM8SCV61Zjc6jaeiMhraiUt9ttqer2C5bDa+awzzxsq/Y7rkOL0z88J+er//1quQKAdjKZHx9TlqaqnXN9N/zFX/zFZ48effCHv/gX/+K/uf/g4bOnT9n7+/fuIcHNzY0h/Pf/4//wd3/7k7/84Q+fPHsanX/33XfzkHI3nLRTly2v1s6Hk8msncxk0z/69W/7X8tmtfrGH33r+9/53vn1ebddH82mH3z08S9+/vPTpn3/vfcfvPv2e8fHb/3Rd4ZHj89/8vObjx9fv3jZi57OjueTozIXJ0MfA9eVGCCjY8ZELBqzgYEAC3BHtEVbqS6zXos8l25FEJiFSdipd/r/M/emP5JlV37YWe69b4stt1q6qrq5UyI5miFHoxFmRjIseIEMGLb/BcP+3ywbNmAIEAzBC2QZlmY4C2eG091sstlLVdeSe2xvucs5/nBfREZVVzepb67KD5VZmZEvXsS995zz26xGhATqIQmIB02gabynyEDZO0xzb6ICkjJTURHTeOcRAAnQIhkEZfSAICI+2hiKyJVooVAi1RbsEE2MFFrLtmBboLm3OO5n9XQ+AcLteu29t8zHiyMFGLzfbrauLKqm6fsuApDliNiF0AAWk2kxacqm3rTduusCARRObLHuuq0f2qvrf/bHfzydz/7X/+V/NkS//+OfXF9exRAlpqHto0QV3XRt8AGJttutq6uyqTEmFDWA6TdV0fvEoRhTjAKc7c6074cQQ6Y1piT7+5NX+h7G3Geh3tXfOcjO2qzsz4jHfh8+tHvN62mfTfSl4Nq79Th6bOzA7eyTkv+nawcEtMZlSLOqqmxZdHR0lBO3UkrT6bRpJjlts67ruq7z+KnrurZt27ZbLOZN0xjDfS8pUVmWbdvuUmFUc9bFTle2X+CH0T0iggCyo6GOt0V1RGh3+8zhHpLTnM3RfN51Xddu+2w/hYig1tBsOj09O31w//5sOq2rsmmaGOPt8vbF8y9evnhxc30Tgs8GEIwkMcYhSBRCWG3XKQQEcM6WZWmNiWmMaLy5uXFFMZ/PjXXELABlVZfOFYWLMc0AHp7dv765ubx4oartdrvZbgzSdDqpq6LtWx98GPzq9vr81ctffPjhpKknTT2dTh88uP/k8aPHjx9XZRFjuL64YcPz2YysTQDd0H/2N+8/ffrsww9+cX5xsV5vVNGHOARflOXR0ZzZ3N5cb9ebOAyWyBGxKkiCmHIkdRGHKkAF3EwaxIkk6br2bDa/R3yy2fRd37d9U0drbA4f0TTGvWcAK0qMoAlVFAHRKJEyATMQAonqkGAQGET6pENMgWOwnBwnGFMlI8jeWgKABDAD5NnkyxXFeKzi/vDEru+fPfvi/OJyvV4jsStK7+Nm262Wy9lsMZnOs3bFh0jEqmm73WaP7f3bJa+fqqpyzr333lZm77gyHk6IvJseZFSeDDM7QRHVKGqRkNiwK4wL7CL1nIAAHJeWjUXut71IYstEDER1U8UUVaWy7uXVxcuL8/VmMz9eWOfYuVzyIXNM4fr66vL81bSuvvn4iVXimDhFJqqLktXUZKbG3Wump5PZcV2fltVxWUytNVnvL8mCFpIYVINISBQiZahSkpckMcQYYgwphqz0YkOWyRBNTxaMiihEpKgeYu/7bYxtir3KQBid9QgD4JaALbvpZHF2OiXqUlLCDZntEKJgcBMsa+/q61hspCzL49lxqQjbobu6uXr+4uOnTz///JNfv/ri2fX5uXYddt2psRVKpToNviFTGSxAoVtz7Jujo7MH9xfHxyHGbuiHMJRlKUTLYWBrpqenP3j0OyHFfhhWfRv7YfDD1c01O148OAsxGms73/3d+3/zxaeftzcrv/XqA6vUzWQ+barSIKbg2wEggQOHtrDqOLD6MPjYechppDlqnhgYUXKNqgwpocK4daooGbSFVVVLnI0QR+uYzCqQlDQpIBMVta1NyYYzup3fmTm9BgAJrUJGv5DYGuucK4qqKsuSDSMRWS6q0lgDhCklzK7ZtpCkeLtE6tEPPnijUjFPzaIobFG4LGzPRduouhnpwuJD8MPQDz63OiMAohJT71OeGCEgEDOxYTLEZJlsMUINxlq7s4Dk3JUB5yXurDNsd4Y6mVpJu3G75DKRmInt6xDCTh1BGewQRLRlJSODQfahGQogSU3M8I3kXtE4R8ygmqIiMRCD3s1MNWd0qhzGrupryY4Z9GViotzp652OPlud7Y/Wsix3VgSgAGn0NZG7ALWD82y0/3qttNQxtAC/ypjrtViSw87kEMz5clH+9Qn0hyXyHih4fbo/mkPnWfX+kfeGuaC4myjBgV5iZwqXL2mnXRnnpvgbLJjfYMG9gWa81VHgrVKf/f8etnOHLYGKJpX9efDGpPmwYznsLr4cerN/wD13f0/92i00OoyL+Ro7tYN+DHekwt9s+Pb1f4rCMY1FYkqpbdsYvGEcuv7p509Xl9cE8MMf/eDeg7PQ9UMv1aSZzY9m88V6vfnhj37YNM0HP3//4sXL6+sriFLb8uHJGYrGEIf1Bm1RNArDgDFqip98+Mvb29unXzx78o13y7pabVbFZLbqh//rz/7srz/48DvvfuMf/97vLb75bvHO/eJoXj/46OIXH69vNqHdeEUrZJGdEDeOjPVtqzGJTUlURUkBExlNHM3EUEQcQLYgNyBO05KgNTowDJwGG4OL4BiYmUkMMWASiJAAiJEMKeaOGjDjD6SkIKCSYpbASFJhEAXZbUPoVGOMoR8mlZsqVN3A3luBpqhKJRPUr3oHXNmyJlKG6CwOQVCmiGodIrquV4VGZEaMUXCzKaIIgsYUQcsUiyBVgiICdb7oQyNQTKYdwjKIQVta9BzTav3q9nbTt2QYmSETl8iwOBBNIfXBt12nCIvNuppMqqrCJCiSC5uU+20BzZSkA2eQMb1GCREzJwA0J75nX3hAxEzi3YcRAUhKuofKDz0wDs3T92vnsI3fOSfBganGa6v4dRYoHv5jt4rHS/U+7HPP+67fbrcxxrquF4tF7lJevHjRdZ0x5uzsrO/77bbNhNYYQ993Ifg8sB6GwftBdRLCcH298X4AgOl0ujuM4DAn4zCP9Y42fNBWwRuc3rtN4y37HiEpgSlKt23XMfj82wRxNpudnBzfv3+/KJyKnL96df7qlaq27Xaz2ayXq6HvMwkeNObZMwEymaqpisI56zbrVd93fRgUNDDFGIZhKMvy5OTEOYeINzc3Q+8V4cE770wmM0ToNtthGIy1vmslhqHv2u22324NM6ECaNe1fvAxpOR94dz3vvPtd99998H9e5Omcc45Z0Gx64a+76+uLjebzRCG86vr29W680PXdavV+vziIqZUlfX3v//33n333fsPHjDhdrN59eLlZnnbrTa+7VLX+bZtV6thsw1DYIBKYAr4yJT3nD0pyqosCWkYJnVV1ahluxm6wfe+JiysY2ZNB64ZDEokZMUyaJEVrGIIjEFmYlakpNqb1KXYSmxBOoSOYQOyiZIIJAEoBGRFRuaBnWVn0DAYQmYiV5RlWXk/ZLuI45MTQMiU9eubm/3ZNplMYhTquu12WxRF00wQMY+YjTHElEQyiOGcy8fGdDp1zmXsPut6DfEb0D/vjIOYWUGTkFVbIiaVAKggFtihK9hF45xxPVkURSDrnMmesIgJEYixsOhMIPJJE4hl00yn9xDm83k9qWfN1Eef+mHT98YajunhYlE5NynLCTH7SD7aKFVRTqvJhNzclbOiOpnMT5rpaT1xw+BCKCJoZg5BYoo2h9jmjlKSRBFJIfgQg6QABMxUlI5NVlsgI7BK8kNMAUGFMIL2KtsUt5K2mjxTtFYKayZNPZ1tY+wBOzKqGJN2QZSIAMrCmapGtRe3rUE4MZVWczG17+KzLz7/+Fe/fP/nf3vx6sVmeaND362W/foWh6Ehmjt3Utc1oUvRitTM86aeNpOiqtQawbhZXZmyrJuiNpPtMFBhZ7PZ4uREGD+7vR28b7vuZnnLTGXpmtPTEIZ1vy2LIoTh5uby+bOn15fnNkFp0LAzCI5ZYszmE9YwGBMMBwRiYsOJs0aaDQgSMRtnbWGMY4sIZAw7jpL2WajZoSulCKpElOPd90OjFEMMfhh8iEFTymIGa42xLJLyeZDJNSpZ+mEBEICJyBW1sU4BXVkWZZmzBZUJrUFjsrFIzkMCoCRhiDGqAhtStUQGta7LonA7ERbm0bIkiSnlI4KMkhNbVC6mnHg59K33Q5IxXTFJAkUiNGMSkjPG8Oi4Nfb01mW5vh2duEbjdGJ2PFKB93s57WyO99lMdzXuIQUAdpZN48gCR/Iv7NIUEDLWocbkKBPJshE2BpFUFEn2ZkCa+Zujmfuex35QCI7BL+NB23XtvsDdTzF2BetIIMqgLhwov9PYgh2kBN6Zib3FDXmfbIu/yQ74UFW/71UOy/H9eb/HAd7qOPzlh31rS5AFHcaYsbbXL5mWCmRO3x7p2rcrB9ezjzTR3e39bcMo39p0vaFyeYP09RszYQ5RKdW7Ugi/1lQt1yWHwSaH6M0+QzkrIfdYyqECPtPAvqqnOvzO3wiOvZUc+FWpNUSsAm3XGrYnRycFkUFmwKPZonJWQ/x3f/rTT58+/b1/8MPv/73vTxfzz58+O7t37+zszPvw4OHD09Ozdx6+8+HP3//ZT/8idH2Ifr1aOjaGTFWUBiD2HQRTVlUznS677cunX1wvb66vbx5/4/E3v/XN46N5eO89U5SXL1588vJl+tnPvv+db3/rvXeLH37n5OFJ+YNvX/7sw/azFy+X2wWVE2SQ6LxnVZf74xhpb16RFKMHIEdcEtegDeDU0FHZLA2uUFca1yktxa8lSKJkGQuH1pIxo6slQAKIWVWPyEoEQKqsmIekIkmyTdN4S8EgMhMrFIhBVaOf2WbuGNt2uL0ZusG7sjSlU8ObwQHXNjrnoOAI2vp1klSMqvQ0DAMBGebK2SQaUrRskmqQyEQWoVTBTZs2XReHJFJV1TsnZ4N1yyTBGi0slHbth9XQLvvWiyQiLlxIKcboyhIEhn5Ir6DzQ0xpvdnMuk7iTHwEES4YkXRvp66KuMNJFEQ1J4VkF+HMpmPk7Laa4xgQMR8F48RbNEe87Dvzw9nHfvnsxXh5+dyRil/HGPW1eF0cHWjvtFj7LmU3oQAgpN2vCMwmW8IijDaAXdflRL7tdrtarbz3ZVlOp9PcwKtKruyIMGX9YwwAmruplFLXtdk6MjdjOdbPGDubzfbmH33vDw3Zs/fg+CmRvrF7H9Bid178eDhSUQXjDB0tZlVRWkNFUUwmk+Pj48V8boy5vr5+8cWz/TgkB1IeL46cszmTPc9cQMEY46wzI0dNYgo++uQTGy4K13DdNPVkMpk0E2YKIRJy13UxRRBp1+vB923Xq6olund8/Ojhfe+Hru/7fkCEHBWSi2Nr3HTazOfTadNE72+ub9ptq7IjfYcQY9i22+22XW8216vV7Wq1Wm9CiqICCIvF0YP7D77/3e9+9zvfefDgwerm5vbiwnWDlLXOvfR+WK+2N7c3YgYoxA2FtROiBeJpTCeKc8OTwho20TIBmugNSJKkhIUKBY9eVMYIO4JRU6qoYwxEHj0jIxlEBmUBjAg9SQ92y9KStqRbQxe+vwqDT5gipoiBSdkg2ciuJevAGiVKEDUFH7wN+zM410nWFn3f55fMe597j7quyrIMIRhrxiCdlMZVAWqtcS6vEwjBp5SmzcQYDgFyb52rzb3RYR6K5xmxMYwIIkCqVojRqGoQ8KgG2YG1YAwwAgGiEIpBsexBkwg0DkE9iDuec+FuN+soARAKTa4sTozptlsixCHUZowTkhSKBIUtG1dUZIugBVDtqsW0Oq2as3pyVDRT40okp+QUyhiND+w9i9zVYKAAPsHoWBtTFFViTJIUFC0aZ6yzxtrsRyrjcIWCTyl5EQ2kntATDZY92cSozkFZYFV651pr10l70RQVVAXJi2GylkqmWrGIZJITrsrk7Gcvnr//4Ycff/jBy6dPL1+8uL04h6HnFArVGcEZOmKqDU0L2xhbGrRkp005revZpOFsJccUVEOUdthUbjZdLOaTB4mpDfHldrPqusvbayAuy/L0vW+2m9Xy9ubl9dXt9WUcun/8B79Pli+eP0tdjyEy5LepQlQfB43KXBjjmmYWDG81dSmAQKYUcuEqZ9Ey25yKZAwx51IMs5n8bkg3FrCjbHG0/MWRR60KqjHFWIQ9dhFENYpEn7V5maqkkiTXzDRaAee5NyBjSiMlVhEUCRAFMCoqQJQxZEBhtMYoqtpamyRmoWhROAAN0ad8HCFmflTe/HTMLzTojLPoQAGkSU1KMcua8vQsN09sx55kREus1ZHAhpR1Y9lOOKfDAAEQIecWYpfkqDoCVlnWyBm13Q2i3nSV2oUoEmShdqZNK+34C4RAgIqoPAbiqYoCkOr4NBHvuotdwb0XMd9N1Wk3sNjPQYj4ywKGL9WaBF/K8jusOL9cUL5xqN/90q8mPb81hHHPRnhr9f8b5elvhJzs6Rz7PzEGVVksFkVZEJCi3pn/6s4K9j9AXvJbYQJvjZh8gz73xvfojmXxRrtyKNY/pKsdGh5kQ5FDdOWtjL43SjF92zc762gyLYpyJ54cp607CmKWVPHr5gejkmq/iPaS3K+/Lfum9K3tymu2EJiHLhZs0igYU2GLxWxeGEsKotBttp//+rOb8wsR/dHv/s7Z6VkM4fnz57PZ3LkipfTet4ppM3344MEnv/jlF58/vTq/ZMWmrO+d3jPWSBImJQWj2LhygDhs+y8+e7rZbDbrzQ9++PcfP370j//kP/rlhx/83d/+/N/+5c+uthuqi+miad49nbxzTItJ+8nzzecv5Lpt133ok4ovvXBSBgJSJYwgESVqiiKkCIktshEgRWvM1JQL5A3pLcCNQonKIanGpBRREJKSRSRgEhDIgb+Qvd8BgVBzPgAqIDBk92dEyRWzMWwUjIpltCBJ09nR7MFsApvNMvpu6LRdJewVnAvS2GrGUFoiy8ngNpmIyGwJUSL12e3YGGdcShIUkU1IsY9KloBZAHxKgx+g7x1BaYpFAmzKubGrFMQ529THs9k6DlftxiMkw2Dt7Wa9bVsmAwLKnAiG6P3gu64buj7TfFWVrFVVVJTdqs37Yf4Y9+a7WCZFyDnjaRiGnP87ug8nca4IfQBRRM4e3UqEo28X4i6ySLJahiLu866yfSRidvySvQvHwdudIviwpwAAIABJREFUdt41+QjdXUxO6QFUYCQFQUBDo/dsiilPzvYrQkSWy+X5+XmO4CuKIkeyZC2NK2yI3lpTlgUbTikhgrXjtMU5myfguV3JxKvNZtu23TAMAJBSxF03tW9dvt4v/o2eBfGtEwc0J0eL6WymCkxYFMVisSjLEgFubm667Wa1XMYYq6o6Ojo6PjqeTidVWb2B7Y7gF2LKI8YEZV0SExNO6roqC0ZsmrosS03Sdd12s1VJzhpjaGjbEOLgfVmU9WQym88mk6aonOKdoojZWGvruirLonBFhqUuLi4uLy4zGpBHNb7vN5vNer2KMSKSccXi6GTSLD6LT9ebNTPcu3fv7N7p6fHJ1avz5fmFhui3W2k76L2JyYq6pOyDC/FBxLJZTI7dtGkmzI3qpOvKrnfel+QISYgkRhB1hMw2c9NziDoo4mi4QdlRTnd5OJSF+D4SJABWwAQYQDuVAtQiWEZr0CjEhICmU/ZKUWlQEmAk49EUYIwSJkAAm/MQQijLIvfQN9c3q/Wy6zpEyK9LZmptt9vMngeAvutv9baua2ZTVVXXdV3f9UM3n8+ds6radW3XtppS3/ebzSaHS1ZVlfXH+4/MliEaA+1ERGOipAaQkZNqyNmbyphUosSUIggQssXk0IfYp6GZNEHC7Wpzv+Ro6eXqyhWurirHKD5K16f1NqSU2JyeHDVVZRA3mzb2w1TpqLALWy+qelFUR2V1XDUz6xoylZJTNKLqIwyDDj35SDGCjkWrgEZJIzIISVSjJLRcFIVjS5bJMiAkle3Q9ds+BA/MzpjS2QgxgQpqMizWQVWYoiicEyYhGggH5m2S9aZvQ4rZOIodc4GGjXPGFoC2D9DHoR36ZdteXJ5/8Nfdq8+f/ernP68EKsAJUZGSS2JTnBZuVpVlzU1dNHVBrMQKrNP5pGoqW9htuwmxL0xRz6YTV3I7mKriSaG1vd1sP3v+qo0JjC3nCxUIiMt+ePHi1eeffPz86ecPT49/5/vfOVscb2+vu+tbHIITtGQoIQhoNgsFa7lwprK2AkKWyICunvKs0dpCVWJh0VljjGHDzJRjUJJESVHF7pZn3is0pV2loTlC5Q4TTpASKDCbAsiQsVkcLikxjxEN2eoqz5uiiA8pOz36KNaFzJNUNOQsKhGSKIOyAohgpmohkSIjG1eWZVnGmI2Th27ww9CvN+u9NdN+Rk5smJnRkGFmM/pbMRpGQkAV3UHZOxbxTkqSf5ooie5MmWH3NaYxEAYzXwhUdsEW+2JrBCOyql1eyywZSQp31Rvu+FTZ9BcOQ2PzL1Ii3StFFQ45SPklSAef7rAZeMMRi95w/s0qmt0XYcy2/FK1f8jYPhy6v2FA/EbF+eXglFxC/EbCz2Hx/VWK/K+HaN7KSjq0Bt7Nx7xI8t5n+t6ennF3MOud3PzLfcvbYJzfqlF543a9kah42LQcWqW99bnnMyI/YNwl/969IrvnkP/9RgdyiFbtI8z3D/XlqyJi54o8ex7DgjFHN+ZkBjTGZl3lnpCcF0JKsg8//Zre+K3vhDd64Lc2rkxUTprOh8579tEwHy+O2tVt8NEwz6oypfTiixcf/Px9Y+03vvWeKR0Qex+QKOteJnXz8OGDe6dnH9/76Bcf/OL8xatVt3XtqpG6qZrZ9GgI4eri4uj+WeHKbfR9iK+evfjss89urm5+/JMf/8Ef/sE7T9579uL8o//j36i173zvW5VfnRxN7h8fNT/6dv3k4eTpq+Gz8+GLc//ixl+teL2dsLW5ZGUCUkGJKabMQgcKgiaKBlUl3HTsbO0sFIYLNAYQEUUxCmEAEMVExjGZOCZkK6pmZaxku7A86EdRgv1+AbvpEBGSjlYqCunRowc//OZ7ZQoXnxxdfvLp8ovnuh7CsGFgZ8pZ4+q6RGYvqSgbAR1Zt6paT8Y1oJqSRKOAEMgMQMY5JQopBuVUWCibqEmZ0+0Ko1BZYfKxJb/daFOy5Yl1HcqAMKRojanqWgElKXsfRXwI3mcDRp91e7vuRCVJAhkjMOU1Sw+9w0PGwDokCiH2/dA0tXNOFTKEwmT61MeQ0BEzE6AhloN8qYwwq+yZOHd6wGybla+H9pjJLppT9zm74/hNM3eZiRHv5DIEo/n0qGhMQoBMDLupmbV2s9lsNpuyLKuqypDAyBbru8123bZbVRnZJYRs0LnCGFaFGOPQD33fIVL+EVUNIaYkue0R1TwlV9Cdo+NekTIiNcQsB7OkNzxR3vx09G0X8+TJo9OT0z2Guxsrxroqp5OmaeqhHyZNc//evZOTk7qq0i56DIliCMMwrJbLbdt2Q09EztmqLIqynM/nk0ldGAuq3Wad8SZUWC2X19e3KYkxXBQFABFzXVWTelJVFQOsV8vbZXQu2+04IhKAqOKZUDWFOHgvKc2ms9lsNplMjLU7LWnYbrY3tzdd2yFi1UxPT+91/XB9dWvJFFX1zW+81zRV8MPP/uynrz5/urq8XhRFmYD6wYVUAc7ZnNXTe7PFg5PTe8eTk8W8Lksryj7Op1NXRm1bwmzkLUIJVK3J0B2NpYbZFwg504aBSGOQEGNKBIhJYLvGGHNCbBT1kiJhRMgm4t5yLIx1pnEmZ656YAUSYCLDgihgkEUVkeuqtoV1hZtMpymltt0ul8uu7a21zhVEFMIwnU5dUXRdF2PKlqeSRESJ2RUFIYcYoW/7vs8o3v6MSZJijFkcmRHAqixzf5j9iEQE8eB4FkVVlBzuACyMIJqtzyQGiV5jRCHDYjFZFARRCJQ6P2y6zbbdlGWRgmfnSuKJtRhFVC1SkogxlO1QChbIVcSqnN6bLx6enpxNZ1NXTK2riJ0ADEPqWu0DJIFR5ZMgheT7GDyo5KpQQL2kIBEIyBpbFqU1prC2cAk0qniNg/e9H4ah37Zt13YhRsNclUXlSmcdWwtlYZqmWCy8tQlg8P3Sh5WPqzgENGJsh5SUKHGK7MhY40CsBGpb3/bdcrV89vLpcnk7dK1TwH6Yi78/mS2MsyFSPzjC+bRpCldaQ5imTT0/nqtRIY2kanEr8XqzLauymNfWZDadnc0mEWmdhi9+/fx2OwxCi3tn7Iq2H66url88f/HJxx+trq5kGI5ns9/9we/8l//pP9veXJ1/9PHN0xfU+YZtaSsSBgFNYJhdURZcMhhICMCGTVNW09P79mgWHSVrkiHFHdkLx3cDgRKrAbVFYQwDYgyRKUpKO7FKCsFDikQkKimFJJKEVBEJnKFxVQEApNz654bHex9CiiGFEEXE+3FC5SJaa43VmMAqERpEo2pUGXAXJqkQomhMChhT6odhGPrtdtN1bUyx67r1Zi2jYzbl1PayLIrSGrbGOmOdMdmyOGsYgXF3LOziDkdkREVlzObNKo08p858YgBGYFBSxd1uPNJHcwGwK9VEREcRVQiZhL2L1dtb+/LOl2+/EnccsHxkYa4EICUNcfyb2XxvzLgOKvqR7YUZjNodKuMkD3ZHCACMM5GDnGzEw44gR9GrqoxJteM1IRHqQclOSEiqoq/jDK+xBcZmTH+jlvpQj/E1Mo+v8Qp7Q99/6FSW73k2I8ltdm4aRQRUyRhiTiHk7/feMxnnitcZ6ng4OxzBBIE7xt9XO4O9FYP6slzkray2N8hvh1KfPdc82xa9dpey4P4rnJT3Bl+5P3zDbnjP7Np3NQjASCoqMH4J8c7AjXb1VYbsAFAk15EZFBUiAoVdn69v9bB+K1vsy3jU7psBAXNmYOEKJRQVRnDO1VXdLZcqWjiDCoZo3lS3Nzcf/t37l1cX3/zOt9958rjvuqhCzEcnJ6hw7YcH33gyPZm/8813/+JP//yjDz96dn0+qyf3GGekQwrbdj2Ni6KwJVs/eIpakvv0o08w4TeefKMqmwf33unauFz3m85vZdiKX0X/6P7Dxb1F0dTu+Lh8eK97dn71t7/abp6u265SrICrokBDiGoIsoVbjEMSDaApRukjLlfIVl2hTWEnblK7WDA5cAoFJKfaJYkOxGhASqopp65nLx/iBCRZyQaS081QgYFQEZJIkkSAoEKQUIboTx+cffv73y41PjieXp3OnzbF9bOX/dUShSKnNnZGDAh23ZA5uhk9IyJjnIKmlLwfckcwWmOLKCbBGENARGds4QofQxfD6tWlv7qJhZPKdYRrkFQ6dzybvPOg913Xt7fDUDSTumkGHyJE2O1ISSQbW6UUM6acQshPXPZEgLtRTqZW0Li9JwUFIJSkWc84n8+MsZpxmNGfA1KK3uOhxcihWCU3NodN9X497pV1efyx3zd2ybp3TieHeOkueQkzdwaJ88+GEPNXrHXO2ewcW5bVdBpTktlslp2Is3VYWRabzXq1Wi2Xy5SStSY/eEqRiPPm0bbter2+uryytpjNZlVVZfPYqqrKsjTW7hKeX7M22c2PMD93QBR97Q/eeWyknd2L7tHsfM/Mw/v3rLXDMFjriKjvhiSJEE+Pj9rN2jCJZQDZbFZNXTZVeXy0ENGu65fLZXYGs9aWZamgxIwI3nuvfuj7oW8Lawkp+qHdbvuuSzGhaumc2fO7XWmdJWYEAoGUUte3IfpYupQKlTS6QiGpCAE0dX3v7KyuG5vHo1VZVNUoXd295LmmGYZwe738+Fe/3tysFAQVPv7wl9533WbT3d6WAN86PnU+1KRT09RRjtjeqybvnt17cnrv4fFpXTiDGINPMaWEhVqDSPVsjOrd+V1nggIcOsuNlGUBY9EVUBbQtjFuVu2KJVqJuuls9KzS+dDH2KuoK6I1kSAQhsiChZAqIzAh4JhowuxsEWL0MVjnoiRAGEJwVemKIqaECEVZuLJwpZtMmv2h4pxT1ZTUuqIsK1eUec5rrY1R+r4tCnd8cjKZTnJ2dd/3ZVk2dT1pJt77pmmur6/z2z3P3sqy3C2DYNnkwzvGCAqWmVjJp9FWCIEIhEAAEqkwqEUxGFkkDUXpjmdV33WF5XdOT9gHx+b7Dx/7foDW86CliCNjJlNOygKNLU6qyf3Z0YPj4+NmMrWOY3SijbUYfOq3qfeQok2JIJsvxjCEFEJKIcloHy9jfQFgQMmgJSwslAUVTg13oMvNZrler7ZrETXWHh0dVVUV3frl06er1VIVfvj3f/jo/oPZ0VFAFOd4Ol32/cVq9exm2QFF5zoqhIyyjVmMp8ahI7AYcXmz3Nyubi+v283Kd5sQN0Z6p2lWlJVjy1WNaUppPiupNJxSaej0eDGdTrftuqiLqilv2mUfIzhTlo2grJZts1ic3DspnW37drnZ3lzdrtp+G5KtposH9ydHJ+dXNx999Kuf/c3fXF1c+rafFgUKnCyO/uTHP/7eo3ex87ru43LTXy9tplX5nD+aqwqUCCoEYhEcEhMBEbEpiQtESEoxYYLclgpoIgUSAABiMs5JQB/zJpWtsw0bJsaUBMASRwRUFWYxJqmmTGsi3vns7qdDEoP3IUbmYG30PiJ5BWOMAKDJqhnryqopq0lRVGSMEgHmTGZjcqCqRBGPgFVZSpJh8MGH0aZClNlMpjMVQUZrnHVjzIorRje8HE7CZAgZETUFuJsf4575k7P77sp6FQWmzNrI3QUxAqQoOe0rxqQ7Ethu7xr2pKd+GNqu3W63STIXBjN2X9d1VdV1XeepmLE2zw7goP6DsWpHkeRD3Gy2m82mbduzs7PZrMpXlrX+dwV9dt7FUcuskluXnC9EmYo9ZqEi53zo/cbHTMz2db4NZgd81RxER19m4+wRiUMO957khgcpLjtSBP2WXr2vpwG+JTXyt3GU2ueg76PQd0ABjaQ+zk5BoetbRwREg/fOWkTsuq4sqqqq45j4tq+h8c2cStzDWLKnPH3Vlb9x996wPtPX6WdvhOF8FVxzKOk5bBFptB+Xt+rd96ZeOT4lj1QP7dHeYIAgYKaR3wVGKKSxGWYkVNEYUn4bEioxCe4ad9mNlhWZOe30bF9O9jy8P/t+dZ9U83pPiwgENNI982CBiCdNc3py2t0u+yFKSJBH14hX5+fWmj/6p//k7z788H/71//7f/3f/FfNbLpary8vr+bz2dnDB5fXl5PK3v/Wu1RX5WLxwc//LvTD5Xa1+fTjpmoms+kw9EmF2OgQSmOmi6Pb9fLyi1c//bf//gc/+sHJ5Oid07PGFGkbHz981PrN+z//xXK5eXT/wYPTM7w3M/Pm5Hvfrh89vPqr9z/5078qNv0ZF6UhZ41DwMIhI4C0fkiaLHPog3axilaC9lFS35EGm/xUCkqmMFhGaDBtCaOFaNUzBWRP5AETUiJOSIIaSFMSAi0ZUZRRnSsRSJOopphESNFSYlz6LlocWFa3N4uj5nH97aK0FydHt8/P06ZbX1y/fPnprJoW7FBYZRzs5NtLRIogoimlEFNKQsxINJJbEbOTkO4Fe4iJwGO2EMCOsWNMtWssHsF9A2CISmsyclM4h4DMpqxKV5Z+8CGEvu+HoVdNKtp1LRqjSGkHtuwnByntIw1GQhQbA6g++L4fgo+jfFdzBhVmHr4kyU78Gc3IopS8FRzCmHuR/X5f2g9cDj33RmOSu9nNa0BEHipl/6RcwllrmDjXadkGNjMwu67v+2E6nTpXVlXI9gBt2/owbNv19Q3HGMcR2AGjNsbQtjELclSVmRZHCwQyxsQYh2HYbDbZ+m+9XpdVlb8ucdTt7Ndgdtx5g6t5F48hkonVuAv1SrtmJZfBpmmqYRjadhOjc9YioUEmgMwyCiF0XRdDYKS6rApXFEVh2Djr5s2ktC5MgwDM5/PF8dFqedt2bYyxtNZaQwDtZtNuN33LdVEaY44XC0IKMQYfQ/Deh9GCOQntJoZFaQF1CMMwDOv1ehiG7LDZNM3R0VEW9HRd17WDsdaVjtnklyQDODc3t69evTo/v7i4uGBgy7ZpmtliJjHeXF1pCpXld46P58ZWSdLN6kFd/+jhuwsyx2RPi3rOpkLCm2UKMcTEzIUrrK1G8vzevUAVZDfG3NUGIyGEKO/DbAAcgNfQ+6ENYZCkKUlIg6c0MKYhBQ8QCcBicqyEgpAMDKQDiAdJDGoZnFFQNRgIPEgYp82EADGlrutVgQ3mnq0sqxzCw0yqMgzDs2fP1ut1CMG5whjrvXeumE5nDx48YDKqcH193Q99jD6/OTabDRE1dcPEzrnZbAoIMcQsxHn9RNSdlAWZGVRRASglhpRiQkkEtjTOGQNQ+JY6TBrAe01k2DRM07o6ns4dklWaFCUm2S7Xw8vz9fXNygcnOi3Lb77zznfefe9bj989m82n1pUC6CMOAdqWhoFjFAWSZCQZHdnkffSZpZh3DyTUgpAdW86UGSUoqrJsJlyXQWTTbV7cXJ9fXr48f3V8enx8cvrwne8QYYppu91eXFy8ePny4uoCkeazxWCd1M3s0RMoinWMX1xdfX559Wq16gCxLqhqOMq2G7ar1XR23Eybgt3mdvXi6cXFi5eb21XYdkbRoTQWHjaWUkh9N3Vm4risSlY1IEb7pimO50dPHj8SkW7oJ/UkEQwUjx7eX/bbZ69ensya+48e/+SP/vjZ8y8+efbF9c3F7Wo5pHh0dv/+w8fvnt0/v7r96Fef/tW//FfPX56vN1sFnJT1vG6k7985Pfnukyffffzu/fmRiXr1/OXVi/O08ewybmAIDQApAAEbsAQWlFVQEwiiKEmE4GPnpUMZNAXN+SAKAJgAkwCALVxVN8aabEE4/h21TsYyRLa7we1duz9KIfZQtyqASIoIAawhSoaTiBQuOesLF2JMAMpkjTFkrHOlM84ZS2yBDAAhERILZKICuqq0DBCCD37wQyYjE1JZluMJwcTGOOfYmCw9ITY0pq+AKoqAaEIFJKZdUsGeKLDTfxxa9vPeCgny8x0NHrKvmMQUvPeqingXlrfPNCCmpmmqqmJjcScUyR1LBlGzydhh/S277I6DmC2y1tZ1TURlWeYnm0crmZCzO5pzg5ExHAEEZrP7FMZ2aHTW0r15IACpyk4wj68HfhERiEiUdMggeiO98Q1Hry/LS/ZHtWEaBev4Fon8b7SHeqsw5uubll0s2nhAvUG/TimKANFY4gxtmyMjc+kwmUyscXtF7J4R99t4KH+9O9ZbwSV9W4zjb6mEeSu3Sr8idOLLV7VPdfhynMtXdZKH/mmHL2W+S29FcvaGsLv58Ws/8jVapq+6HkQEpKzBUlUmNmzFRybbNBODRICWLQqIpjQkZKhd+ejs/vvvf/iLDz/+H/7F//jP/4t//p/85//ZT3/6589ePn/8+NH85Kgd+vc//uV3/8EPf/yP/tEvP/jw//4//81f/8VfCUPsUjd0VVnXVVPXTcEmxHT+7HkzaeK2/9f/8l9dvjj/1re/9cNvf++7f/+7//AnP/71048Lw3/4O3/wwccf/dmnf1k39Y9/9/e+8egd7Ib6773X3Dt59w9/snz/16u/+8VmtRHFSVFurm8kBleV9dEskV5dXkzKZjKZYxtRqEYjlj3RQLrWWAzRDlIaOnZWi1K46BXPbzfLJB3TdDaRyvnCLqNvkwYFWxhL1iGqDxBSUg9KeQkoAygEkF5jK2Hp27UEU9p1CgzRns6fTJr7j9758Gc/v704vxg2A3MJAQfFMZxPd7sdZt5Z3l5EZETrx3TLrARGPXAvTAgRNaAOBB1pyxBap6X17cYwl8Z61aggMRrrKCMOeQKmkB1cRsR4fPgva8kyHo57mCUlVQ2slNUo+VAYzywdd4wQQkqSmVeHDfydbDa/93Svpd1L8vDuN+vrsPfrn76xiXVtOwx+sVgYY4uCMtuoqKuzs7OiKK11Ifiu7bOYHpGGYcgk/9xNOediCqrUNA0zD8NAlMGWsq4rZgohhBiCDzHGsqyJuO8Hw7Yoyslksl6vt9t2fOI7w8wQwn75HmxltIcW9nzdfdTSztrsDtYexXU4qn1Mu1mrqiE0hADabdvtZtt3PSK8fPFis1rm+LEwdFfn59v15tXzF4CYUspx1DElBWDDaGi1WoYQMzIznTSGzXp1u16tum3LTNYYznQRYsNmt4mPcxHZBY91/bYfumwmk3lHrnRZw3R+fv7q1av89g0x+sH3Qz8MfvAhxCCSKdtUlEVZlA8ePIh9EJ9kCC+fPksSa+fqsigAb168XHf9JOk//PZ3f/TwyfeO7k18aiJMItgANgYYfPQ+xQhEaD04j0KolDuWDKccJt1Q5ngQQ+Yog6gKeIKOgTH0fd+2Q7tNEEFD1B4xKkmwmhDFMDc2OdcTblJYqraQOuSBIVnUkqQ0UUUsJoKBwBNEhlyjVMxVURbOIWWjWHTOdV27XC6PjubZzHuxWGT0jNkQcVVVzhVVVWe6FwAUZenDcHt7W9eVMaauS+dc0zRlXSCAeAWQJGHwsXDFLjxqn8mg+xTjcWk7Aot9FwcfQgoVQAFoDKMBZ6ix1jJVzhbANXLTBekG6XwcPBR1bYqF4pNiYd45bspyMZsczafHs/nJdLZopiUS+6htD/2APnBILIlEIKXkOx+8qAApMErygx8636FhUxRuWg8xDJIAsGrqsqlMXWy77ovbiy8+ernpOyWcHx0VZ4vH94/bvn/RrZ/++tZa2zTNydHxoixxOu0Rry6vXtze/uF731g8ee/z69tl119vNi+Xt4EIXDmZTCLxIApAi+n89OT+erW5/uLFzeV1e7sK246TLthUs7kF5DC42M66tkTvmCtCBgUZZovF4vjo9N7JEIa2Hz5bv+z9kESb+dzHsF33MwP3Hjz4Zz/+yXqzXa5Wf/7v/upqebMZtmr09PF7R8fHxObp81f/5v/9s1/88tOb240CFkV9Mpn7vq+IDYCP6b17D37ygx9998mjk8lUu/7X73948fSLRdOAQOYpUd6gYe8SNfJwkoCMFvwAABHUh9hLDDkIEpABaLftBx9jWuexE44NCO48TXINmgDBWLMn2FhrECwSI1G2CxvzypAAiY1hM9KBUkqlCyH4GFMuuEWgH3wQjwkhCtuC2BJbZgOc9VUAAuATMAAoIxSGsSwtcwwmZJ0MiCQhViIzfqAhINy7ch14s2iCqGO1tHdmHcMpNI9+NaWUQjjQxeeUoXH6nAnIlm09rw/r7/wEdR9m74qiKJJIBtn34/nXJIx3Rr10sDONvN98qmVHstel53dLeD+221fLKQVEGCl54xz8rgrMh1NZZKw190gJIN0lbwARATHsgaZDXtBb0wPeOvU/KDSF0P4HidHfyoz67duV/dTzTTBk96LnIZYx5tDHpmma/HZwzqUkq9Uq1wRlWcL/7/98TerLb1SJvME7f4tZmb7dYuGt/mxf9qfeNyciYqyxZN6Ahr7c3rzhBPCWqxrZnJBt2ciZ5IMt3NHRUX5Glo1KMkjHi8XtenW7XH322WcnR4t/+JN/8NGvP/4X/+J/+vd/+tP/9r//7yazyc/+5mcnyS9Oj3/3D37/+vL6+uLl/MHZH/3H//Tho0d//qd/1q63CNIur7fd9ige1XU9nUyfPHp0cXGx2Wzuzxdxufrsg188/dWnzz/57Fd//bd/8k/+2JX82V9+8ODo6BuP7pMzv/rr9z97/5d/8JOfTGY11wWczWdHE/f49Nf/z59ePD+frLazwtZ1aREpioJMXFk4B4Z6UgAhEkUVAIhqQ5zEaDQBW3QEIWmQ6MyjYrECuZF0ufW3/TBYKmqHhWNLISVVseQSQNahKo6Qer6BCTSCBtDPL159a3X7w+99q72+2l5dUWmPF4vJ6cn0+lpevbr6/Ivou0q9DZD1HHr3QqPsiUMZ+027InanzdtZrUOWRuQZWlQNDIHEo3aezKxOw+Amk4l1kahNEgQQkBF5R0gFAdlFWv3GYNa9aHAfHYmU+yX9qp58FHQh5bbc5BDZ1y01FN7Yhl/rVr5E0v1Kaw4ErMqqKqt81maaDCgMfb9aLpe3S2uL6XRWFiUApaQhJCLI8Y5NU6vKZrNhxrIqnXMiqe+KauzVAAAgAElEQVT729vb3MzE6HNMZNtu2q7t+34xPyrLGgCV7xbgnrKVbZmIWUREv3qvQNxpM+WNbJZD0/lxBrdr7QwSSBLR1HVt3w8319fr9dr7MGmmzrnHjx9nKU+MsR+GzWabdp1vxvoRiYkFJGrK4S/G0PL2tttuDUFOamYiUE0x4ShTHfOYmRmARCXEDOXEEELVlIujBTNXVVmWddNU1jliCiEMw9B13RBCu92uNxsFqJr69OysrCprbdt2N8uby4vLbdtuNltnTElFaYqmqRFlGBKCxKELgzbE06I4RrpXN1Mgf33dbQdtQ/RSAVbEFglVUaNPsU0qAJYtAansy5WdFUOWzSIDZkI4ZdQwqihgxhTbvu/80A8+ogipVqzOCEMQESQw1jSlONsibHtZxbCSIGy14GRZDAljAARDYMcPtaSIAtr7wVmbS73sa9R1/fX1zdXVZV3X8/l8Pp/nRLycXpSSeO+J2BhrjJGkRKRATdM8efJkPp85Z733GY/ruy7Da8aYuq6NMV3bvXn84J1XWA7Iy2sYOLNex6tmTTZ6N/Tl0FdsJwLo+5pNY5wJ6qI6dadcH9fTRdXMysmsbubTaVk7tgwaMSmt1xASJLEpYVJKCWPU6CV4CT4XjX0YWt/1sUfDriknx8e2KsmaiHCyOIbCtW17fnn5y08/uV4vyZpmNj1+98mJNX0Ml9dXN9tNWVWL05OzyaQsqtVydXl5+emHH5y/eHV1ceUHP5/N33n05OJ2fb398Pn5ualrdIUAVc2Uq7pX7bbtuuvZFZv25vb6tt1sfdvFzjvFCWAJaIJ33jvihmFa2gWDFWCIJyfH06NFNZsE1C6FL86fbfwQCSfz+cDsJTXH9cPTe5PJ7PLq+nK9ffa3P7+5vlGB+XR+tDg9qx5ybZ9fvPzzv/zrZ8+e31zfrjdd7yMEUVFNWLhiXk8kRgd49PDhe/fO7h8d3Ts7626uPv3g/aeff9623dFkOvT9zlY/z4WAsgkuiGaoVWJQDGhC9BB4kNCHoYvR65j8zUAEyGM/ny24xjpO8iwr4wYjdx+IuSxLVxTWFnnKUJTARo01RIRoszp854tCmTwSQ9yTpmKIWfKQ2cVJUtCkkmxMxji0oiZrRJBy6xOC93HcYCWmlGKOcowhpBgkKkAYOPrE1hhjrHHGOuIdAQwBgRBQAcPgs74wL5MYg8QkOT0moyvZ9lOz5RGN3s3MiYj/P9Le7Fmy7DrvW8Pe+ww53bHmCY3uJuahAYKgFZwkUhJFibJebD/Y4f9Ffva7wn+AXvRiOUyCDNoRnCwAJAgQQKPHqq6uuerOOZ1p772WH/bJvFm3uhuwfKOio7u6Km9m3pP7rOH7fh8TITIxEipiXddxJdjdBO+KiAKmFQcSodKaLXuezXqxzpO1Wf/laMKXCsQNSmZ/q0yysSSZgTUObNW9RBGJQgjnPZJoDBJYiOL6hoCIfesKiVIukFLl6LwmuBA2/2nxKZ/UUaBInyx27k799P3Jp2G+fvV25QKaZvNpr5RmBKDMnOJi0jiwqirptY/sbDYcDtdF9ic63XVT4gG/xFTz/6nx+KWPsCmO+qTdjuoriYyfhln7jBXH+TMRhfgrloafkGd/oZpZi0w+cSN3YbvyypQXXyr6CIMIEhlrW62yLNvZ2WFjk2raN9F3XVPXUSIr+K67vL+PTA+fPHn6/MXB4enp2f/6W7/zW//qj//ogwcfPX3+bF/3i7Kw1p0cHblh+fqXfm3/8qWPPrx39933m7at2obm09OTY2vcZDy+evXq9mj07Nnz08OjwXB4eXv77Ozsg7ffe/7g0Re/+Gvf+Y3vjLfGVVs/+Ojh/uXdSPCn3/vzN77w5mt3brfdoixw8NrV18a/O7/74PSdu0eHJ7atRuRM9AQAjD6qV99q13XBdyHECAqEZI0t2IzYgJK2Il2tTmhQup1Rbc0xxI+mJ7pcNNJhLI0WhrI2RASywBijjxESfRFANKY3WAHQGM6yh0+fPXz+7K23vh697+qmi+qNJcZseydm+VnXFeXIkVHxJiVPrSuqXsKy8t4lT9d5QCNcQCKu9w6oYhgNgQVY+M63TWibbDRwhm0kIxpFjSKhsWQtWQJamSJCjBF6AhpuxDuew6nWUa7JtSIkzASKKhBFgw/p+F+JOHGTiMIbXxsIrx4xDCjJH5NKdloFCa3hWBc6HL0Q2wSASGswSoxxNpuBojFWVa3NhsMsz/Ou6BCpKApjbLKXtG3nfZuyEBOeOMaowMkdmrhWAJKKcGuZE/pV8/RdrbPGcAjStm2Sbq6tL0k6mz6wzrkQxFNIp2J6cESM0W6SSzbhjbTqWi/Ms4goqY7NYj6rq2qxXKpojOKbBlUtE0gkUMvUtV3wwfuubX3bdl3bakJ2srHWGUPJZ2sVbJY0BuKbtprPY/Tc36ENggqoIHjx3vu282lmWBSDQTHI8izl/0ECCGgUiUTExhFba7OiKIwxvc6qTwMlY02W56PRqCgK42zdNCenJy9evDg6PFrM5m3VTIpRbpx08XR60nbVZDSclPl2WVzf2s6bTo9O7Ww5P3hhAoQmSCcQFAADIClEFa+x0xhUFNSmifD5pyddMZiU6CmmWhQEJIKmfBVAjAhBJahEVbEYGKM1cZTFzEamEKMAorGmLMRwJbLQsAC/VCVHXDhvOaYHASQia5idZWuIKBWDmIKUDZMxIfouhmVdn07PDo4Od/f3XZ4VRZE0hYNB6UWqqp7PZ8a4wWBosxyZgeJ0umibCkGJ0DnbNE2bvpomubImk8lwOCzLcs0ZS+IH3PhwrgeNaZ5rUY1lsjx0NieCLviqC7OazqqSeJLlQ+N2ONvJhpNhPrT5yGaTbDDK8sI4R9YakyFr3cUqICop9HSnELTrfOfFd7HzIj4G79smogiBGuZRNsyGnFtwLAw1agQfFe7dvzutKgEgY7jML22NPEAr4dHxcUBFa/LJ1naZuyyfzmb3791/8eLg+HQ6ny/ZdygCSGKdJ57X7d/9w0+898umu37r1nhvNxK7vCQn0rb12dnZ6WnT+rpp27oNbYshZAIDYwvmApE1WNUC7ci6SWF3isH2qBgNy2xYVqE9ODmuNUBuBztjBG0kLmI3ubq/tbtnrF3UzaMH96dnM42Q2zwbDJ3NhuWo6ZpnTw/fu393Xs3rtqkWddt02EkhnDMnswl3gbpqlGf7OztvfO5zr1+7tlvmmeiH9+9///vfXyyXgDhvWhAFBNaY3IirWXtECKI+xsYDeMDAJsQGInrputC2wTehS8UvKZIq9W6uZNJNNWxiWymsRhwJ8gvAKxpLiIE9eQBkY2OInChczESQQuX7FLfg27Zp26apq67rQuclBFEhJGfcyu1vV62BRTLEZl2fMAOihNh53/VtRgyikVLuvDXGGINsAEmRFWmVaaKavKcIIAi4yheWGJNov/XeS0hg97jSVgkTGrJEgCs1HKpKCMGLSkxmzhBj3Tbe+6iStspZlhnj+gQYQEQyxgCRgsYom8bK84STDf3LOSUs4V9B1vmKa5q9gsoKWNqXAitM+RqMZtiubhzSR65QTwMkA0atAJBhSvNKSn4D7t0yKyhy75gHEFgXi5R26rRuXPtAzJhu52vwfiI9r+7ffX0So6ymJJ/KPv7EaJH/iiTBpDtaL7LWfcsG0EYAtGmaGAMSDMZjY209n6fvO5vNirwcDIapxVqlTJ6nom3Eap7HZq9JXBee+WcnJ/6K+q5f+ia8tB6BlyJ+PqO1uBAFs5lt/9J+Q/uf6GfATC8k52yGdW5CFD5DXHeBOrBpALjYzhEBkhJLKh8p/Q5keTYej9PPyzBHAEPknDUSF7PFn//pn/2LP/qjb3/r13/045/M5nNRuPfhR3XbHk1Pvvnr35psjz++9/FwMNiabN24efPk8PjMn1y+fuX69evf/ta3/uxP/vTRxx9X9XI8HDPg0eGL2zdv3Ll54+rly2///O1/fP/9yWQcRZZ1dXx4+PTps5/+7Of/8g/++ZtvvP6Fm28czU5rX9+8fPPgxdGz46M7d27tTSbM1ht1gzeuvXZ7/v7dsw/vf/DhAxfFRjCgg6LM8xyQPEqnwYcOoxpEo8IAGXGy7UgMKEBAKqdZZrecucOuzIdb0p20YRYWVVXnzqkxFDQGIQE0hInD4aPEiIwqaEyWF8MXRyd37z98+PT57qAc7+5Ng3BWGmXKyo54HsO1LCfi2DT9+QS0jn+VjfR4RegzVPUchfVyx9JrhUUFkJnIEkEIoWu7urFdICsQBBOtVIGQHBvLzEiwFuT2blYEVIJXuR09HlKjrLfrSV4LoBIlhNB1bQh+nQ/bD3QUEhZinay9XiNQb9l/KUbpAkN80/r1GR+99f+y1mTZaDgcbk22J5Otp0+fnp6e1XU/eg7BN01jTEyT63REDwaDsiwBJMuy8Xi8WM6bpl7FXIqIWkuI5EMAhDzPr169mmUOAPK88D4eHpzMZnPfheRYK8si3adEpOs6o8rMgOdtSXK2qCqziTHyJ2U36SsM+tV7gqknNsdHR1VVJbGQNTalOIUQ6rqpqmq5XMJKa2rYYIaGWUVQU6KN40QvNcyGsiyzxjBh8L5tm65rRARVCYlX9LR+bSQ9zz8luLEx1jomsz7dkk6JmK116ZexhgynLRIzWWt89MuqOjo5DiEoap4XRVlcu37t2vVr4mNou0kxDnV778O7ra/ywty5dWNnOBg5M1A1ANG5tj3uqjoKSyvSxRC0jdqtJI0BNZAKI5BaVUq3+PUZfq63pESZE9Ao2ifQW6sEUcFrVEayhm0WnQmOu8KGzAVjQowKCGRsZoRNI9JGH9QKKDoH1gqzEiZlZeKlWGJLbBRFBAGdy6yxSKygSGSNc1lWDoaTrW0kXFZV3TTee2stsWFWNibLi/R+hhABogJY6wgVQRPvCwB6pF2WGWPatk2isqZprLGbNsqLoWkKva8ZCZkREKOWXjIRaj15HFGu+WSSZbvlcLcYbuXFJC+GNi+Ny9nkbC0ZQ4RAqIqdFwmsAUFQFUSD77qmaZq6a5oQvYKyITSIpVEGNMh5xrmhzAaCJvq6aztJs3eqYhA2ihQJg6qPEZ0zRTEej7oote/O6np6cHB4eFzV1XJZLWeLumljkNJai0SAMQTkzizq5Wwe2lYR45UrGRlXloOyBMNHh7Pl8fH86GixWAJAZt2A0bHNAaxKpiETHTgzyrPtwWg8KAdlZq0jQx2TV61E2zR3zxxkubVsDY2tMXnehvj04Gi+rNo2JINXp/DGm28WeXn44vC9d9+5e/fuvFomnkb0gSLm4PLMMhIpiA8QI4pcG49vXbly5/KlG/v7oyz7+MP333/33cdPn4wGJVmufGeQU3AggE+GZgRF8KBepYuxiaoB0EdTN3MwoYXoxUf1AiH2Bf0a5J0q2B47iwCIfTAcrNJH2DpjHLNJQtYQvIi0bXvuFLA23VtUgkpASjVt8F0bfCfBo0YmIU5x55KA2dGrSC0Cqih9Vd6Ty4gojflF4yqgT4GAmJwDBuPYGOusdc5aSiGP594VTA+4pkg654zhEJIdh0KwoIpJLSqJQ6ZpfLGurfuVUx/20/mQ8iUlaaoBMHVx1tosy9OwyiSRnDFBJIR4YTWxBhy9tArBTUmMvqyyWhX6Cih9NMt6+bOh2BFEJcIQJA0gk7m81z8kiwuzc8lAgNiLAGnldekrepE+CiemOIdz9SxtKqx6AfhLqgw8f67n2H1AiRt4g5cgYJvtyuak/1fJVPmMQjxVIZvYq1R2dF2XVmoxhgSRb9r6bDqtm+bRgwepOQkhXL167fatO1mWrTMiX1U9vdSuEHx2Nf8rJsZ89v/6jDXLSwKqjdrxM9qnC+/nBcyRrobHIsKYIoY+4QVu/vg2B6sX+GwbHWPsR2avqL82678LXconWGIIk4eaGBVREdGwy7KiHKRpd0pv7flUUTrv59VSQri0u3fn9u2T6fTp8xdE+Pzp8z/707+YTuffeOtrr7/5xmw+X0xnuXXj0bBw2Yvnz9DgzqW93/v9f/ruz97+yd/9qG5rDbGrmw8+eN8Q/bN/9vt55qzlFy9edF0LqkF1cTZ9cXTsu/jVL3/5m99+y5XZeLglDuehXVTLB89fnC6X47KYZPlwb2y2cbI7Lu7cGN68dv9nv3jy4LFWzbBeTopynA8MEhl2mGGMGKL3nXrvqTZgDBABQ9eEupK5iVnGZT4pc5fZ7SI70XAa/UnbLdqmZvIuC30Rb5GTKFYlSpqHJE/d6cnZ3bv3f/rTt7/91jev7uzMDk+BMzZ5OZgU2chg3nnpSBElaB85oqu9IqwsDEnzL3gukuqPts3rFPotbxSRyMqW2SKISpAYUGO6B1gkQ4aAFNAS22SmBFCFqBJV+vGOSPI3piQ62thgn6ewi25u6vrg9zTykjS/xtTMbLIoPrFk2mzI15frZnzq+mLe9KZ/2lHWdb6um4ODgzwrRqPxwcFB14WiGFhr86KYTedN0zinZVEew+liMc/zXCRWVTUej9KQOnnCnz59kufFYFAQEYAwow8hxbru7Ny8evXKeDxGpOPjs8W8ms8XSRK8um1J6spCCOkSSRXBprJ3nVhFzHoh+lZENwYTn/ixNU1dJcarShABYGImVUqxzmkOl+RAmcvTSkuiqCgiJlROigpiyykdLXcWiSTGrm2apvJdp6JmRd3sDyNAMsZZl+WFzTJjjEr/Ytq2Sy1gKiaqql5VsCorQWOyalRNvVguZ7Np5ztA3N7e2t3b3d+/VBQ5I2mIZ4fHzWz5/NnTuq3Z4MnJ0ezohVQVLJstgUvERVsXqoQCEkIIbRtCFEpxpkxiMDJF6k01pIpAG46n1U1GsCeWEAFRp1EQk7vXa2yiELFBzl0Wne2cbYzxxkRrYtJ1EEUiQfIEaiwBWEIwDpCSl5cQVYEVjQAHNUFNVEmgHUAV8d6LEDM7l41GI+fs/v5eURSJ0pYiU7a3t0W0bTvvfQpabpomdbqTyUQlBN9a2xtGy7LM8xxUF4vFcrnM87y/BD8JU7O5rGSADKhENAgkHjpvY8xFywiXzMBMXDmG3WKwXZS5Us5csLFkDBIpYhQSj0ntDqgiFL0GL6ELMRVNoQu+Cz6IF1IwpLmhzHLubG7RmU7jtFlOp2dN6JSQnAGCoNJ1kdBxljHZ9JONqJ1oVzeVb6bL5elsdraYn55Nj45PkImIDRASG0PA1kcVH2IIxsQQZZAXbjgs8vy1Gzev3bxphwNlPpnNjp8+np2cQNeVKEycEVhUB5KBlowj63byfGtQjvM8J1IAD6E1rtZYNS1FAoJYlMWgKIblYDxsY9cFLxGOXxzNlhUyW2PtIJ/O5pibvf39q298vqqbX/zwB+98fP/Fi4NxOXRUEIMPjZdWYkCIBjX1WsZYy3x9Z+fm3t7eaFg60yzn//iTf3jw6GMyHBPjwfZXGoS4GmUl63REiKBetRNRURLVLtQQQAiQxRgQJY6iQgRgAC0YQ2iYmFlihPSZRUpOcekPjxRrG0KMGMkT9f1A3xAgkbHOWWesZSZg1lQJM6N1TGSdAQABEUxwGVVGCiH6LngffBdDiKGLIUgMgshs2BgbYhBQZs4y64qMnTOGex4AGzK9NV+jAkoieWLK3wJK8ZTruycbUiBiZEJraAUb6HcuEkKU0LXRtw2s5PG0gggYUjTUb5qAhsMJW5veb2OMMca5zFqXUjf7u90rYzbVV+XNCUCM64LwAjoJN5j9SIi9KR/X2Iy1CyYNu7qu7XwrUROhcYVeTNOkFG+yXtwTgiLKuU+h70FktaC6iNC9cIZsDh0vgIbTgA0Q8Nyp+smB5b+69eJX/GMXhp3pJEx4967r0mAVEWMMnW9FxLdtCm8moizL8jxfk98/rdx/qU3TX96u/NK9yq/+Gl+t8i+ucfrAFdVfuV25oODfxLYignyCyOX8wXQdNXQBaa3rPu0Toml+dcDAha1Lr1kEVELTxyECJXW1sYRpjpcyjDCGyEyW0Hfh5Pjk+Oj4a1/56vHp9O69j8eTIRI1dfuj7//96eGRr7sr164OhsOzo9PBoCzK4sqVK/Pp7OTs5PLVK4Oy2N/fe//nv3j25Enb6qMnj9q23dreunnz5u/83u/88Ac/ePDw0fLkJIiSddZlb9+79/D46N7xizuf/9yt127ffO1WqVsN6mK2rJbVqTOTweDS1tbVnd1iazTeGY8v7cTdEb734bMP759Ol1VTtV2Y2Gxos8w6ZBYKoWlrH2oVi8aRcWQkAACZrCBQBTGhGxRFOSh3imJp8tOueVotj1AWBiJCgLSIQEDs06cQFIiRGU308fjw5Oc/ffvmles7+dA34jVqjluj3b3JpXGx1VaeKAwwzTHC+VwdEYF6RC+sIkle+mTgywG52luFUbyICgqyoiICE3IabQM4ImFO+UGMZIiZeK26lLTRVRAVElHA2Etk+41uL09KUxxdey1Ak/lFziOC1uml68t+c7V44T/XM6CXcb76aaG3a5XUOuH+ZQ0teO8//PDDxWJpjeu6bjzeunPnNWY2hpNYKc/z4XAYYzw+Prl27VpCEk8mY2au6/rOndtF+YWDF8+Pjo/n8xkA5EU+GA6aplGV1JOUZTGZjKuqTusa3/n1y0z46RSMvP78rVuyl8Zh68/pxaHbWnp68TBZL9ZMXS0RgYlEgu+iiiRJLhvO89xYU9eNZVMOBqPBKHNOVZP7X0G5D04zRZmXZSkiiGpWEDSJZfAjVbHWFHmeIghXuJsUssmAHFW7zld1XddN13Wns9n09GzDuxNCjEFCCCl/WvtgZQSRqAjOueFwMBqPiiKPvn365EGMEUQNQDuvY9MxorGsQIfHzyh48h6rYF2ug4FgjBq7CCYEjAFiFFVGImOSRSQQBNUoEAVIU1TB+S1fz3k6vS8ZyHiJEQHQKECLsVJldM4UJhtK5qKljkxAI8gR0/QXY0QB7QAiMVo0hqMxEZItyJCxGiUV9Ogj+shRGDBZxyDNcqMSUdL+jIbDPM9iiF3Xqcj0bAoKw8GQ2dR1fXJ82nSN9wFUrTHWZk1dVcv57OzUWgIFH3yeZXmWMXOQ6KM3mY0hBAnJaJ30pKRqVKxqpuqS2ETRRM1FStVSwAakgC5ACTxhl5dFnmmpOHJuwEY7T15NjISChEooADHNulLEW/DYee262HVBQgQlQ2DYDZwlp4bAGcpsJKylm/q67UIbQ6uhRYmGI4pEv7Ir46DILBcqGES6GKuuPZnPDs9OXxwfni0Wy7YFRkUiY1ImIAqiIqgwppWWM2z2JlvX9y9vFdm4LEeDcu/SZZu76fRsUTeHh4cn9+8D4u5ooEyM6BgNYm54mNntQbE9KLeK3BKwxNg0tQ8LhdZiw6Y1NBqUeeYy5jyZoQMs581iufAxBBBr7HA86WI8WyxPptNrW9u/9q1vxszdu3f3Bz/5cVu3g8nECFkwrEBgDIogZEKsyuIzY0ZFsbU1ubQ12RkP9/d3mmrx9PGjRx/frxeLMs9S8wsmCe5EUVB6tY5BNQiMQhBBo/YxhuoKZ8cD56g0FEg7jcEHCVFFWNEgG0ZnjDUcQ6LaQ6+7UG1b33UhJcGLrgPgGBD7CTsgETNbRDUMYFJ2MrksgctQopEYet2lCGhM7YGEmKYzIiAkAgE1gAQVYWMNoXPoIENm61yeZ3meuSxbq0zTlS2rFb8IiygoKisxI/Rld7KtKUIMSU8lGoOK9PKwGL3vurbt2qbrOt+1MXhIDvsVztIZ6yxTZkSsqCpSORhb54jNOpqR0wjImGQl8d7LywV9nzYJtKIS4ubdXPvElLXTDl869bXXX61GgKqKogmYo2lLl+4ZSeimAsaYRJ9Pgm9RQaAViX8V86mSmNQpB3BNJ0s0aRFVOZd20SsTj5W8O2kG9dwm2LtxiNLa7tW65eXb/H+dU/zTqvm14m6dXdhPB4mstcwkksUYAXRohkVeMuGlS5fTXySisijzvOy67uVJ/8sO3fPo6o0f0SeV3eu7+2cb0391wdta23ahwDrfk5xfMvqJ26H1N5CVkO+881oZmWGFT0rr0Q2IHF2AHb/KaN4IwFm3sumZa7r8NofTF5I0X9WPXXxXRYAorHZ9Aioq3Kt3sDdzSyQiy4YZkRglSIwP7t9//72rX/vWWw+fPv3rv/mbFMxSZq5ZLD94+73Dpy+++5vf/cpXv7Kzs+Orpqmq4XhUDgdszXJZ56PBt3/zO5f29z58971f/Ozt5XxRtdVf/T9//dWvfPX69WtRYoi+qqughNaSs97z8/nZ4U/+4ReP7t/6+OY3p9+8ceP6/vbecrmo62WzqLULEqSLsjMejbN8cG3vyuAbgzvXt9547fjux/OPHp08OojeUwHkjDXMjoERfVAJpIRAqzreGmZAlei5iRpBg5CX0poJmVEx3iZ5woAaERQlKrEwqzGCIISAymQQeTjcQpR7H3784Y0PRmKwja1v65YG+XAy2hoUA7+chxgwBwWREEVjkqrwSu2fqhpRRUxTCjyfveC5o6pneBAoog9RopfAIoDIzNawUTQoqU5CEQEixpTRu15LrwQACqgiGjW5rNdnpqYY4N5nr4gUIYSwCqCPPRRgZboBhSRtXtFXZB2iss5ISb+f5r/Ji/jJXIqVvX+1nEeRl8Rqm3/FGOOcS3YUw5333tosxtBntsYIoOuWIRkhx+NRUeRVtWiaKsuyS5cuvf7G62VZ/O3f/u2Pf/wPiQ6SZRkANE1dVdXZ2enhYeF9ODg8fP7scDabhRiJ2RjTdX5Z1dVy6VxmnDXg+kznGNY62ISRvIA43zTZJ70V4aZc7qWDHQHNbH6Whnk9Zr3P79Kk6osiPoQQlao6Chi2qtL5ELwIKCMzETNPwgTZ1nUdfJvK9eRItdYUuXN5XgyGZVmGEBTSjgKiSOtDVc8Xy2o6Xy6rpF1qF7N5tVyqSEooII1BjisAACAASURBVELRGGJgQsNsrUFMDLrA1hRlfmlv7+rVK5ev7Ftrq2p5cnLUtq1hGg+K2La+bqqmQkNkCRS2RsOd8XiguAVm1OqTH7+9XMzGkDXSYIgM4Kw1ZAJAkBiCemc8aBAforL0trA1O39l/+xnACIgIQqiEGnUoNKotOmIcFnMc7E2MgERKmMwKJJUF6AkwBFUmCJBtBysDWxikkwzh1Xuq1eJmpxhSIaNszbPXOZANK3emmWNCBCEAKP33aI+eHZgrbt9/ZbLsqqqDp4dtG3LzDu7O85lItIslrOjk7OjQ0OY5Pvu8pVhUXqNaCgyNOqVRBwSiFJQ8KzEIi74kdJIaWiQorIXE8T5kPswICqQLNiCqCQztM6GyBCx81w1COCShDkk5hMoqqgEVUUNoCHGznsVQVVEThDdrMwos2RZiISgAxGQxoezanE0m07rJWVm+9L+zpWraGi2XBwenwQNxLYclma8rcpHB8eHJ8dHp2cnZ6dn8/msrgWBmDkvQ0wiTykILRpCFBACzRFzY8ss2xqObl67+tqtW+Mis4ix685ePDk8OHz06LEqxijD+WI8mWzZbLlYZs5NylE5LIejcjIeWmsApGmWs2rRdg0hUpFpXkTr2OXjvLy0vZORiU27PJvN5id1XdW+U8Lh1mS0PVFnHjx/enB6smjbG3duv/aNb9z82tf/5s/+/O//yw8ODg73J9tbo6E2XVjWTdVo53MyQzccugxj6JrasdkZjG9ev769uzWaDEaT4dNHH3/4zttaVUVUAvUiYhgMxxBiiCJAQIyIghzIMGVgLFiK3AXfAerAjvYuj65dEsdCEFS9huQECV0nKghoDBkig+C7VmMEJAQUhZTIFkV9CCF6H2Lwsgo+ND0zkNOeNuu/cps2H9axMYyEEllikOBVRMBLkCjggzZ1632PKO7aXq0jUZLrQkiEZDAc5HmZ5GaAFGIIMei6Psb+s9zfQqKiAHNUNr04IS15AQXEBx/ER40aYxKQBh9i8L7r2qZpmrqpa1Cwpt/PJmaLdS7PssxlztqEYlUQjw1EdQ7Z9AF5qIBRkdNtsY8ee2lPkiL1+gqXNqyY5yR+3az5CUFB4KVJZhoIZc6lwJambVWVCVSBeh01W3bA4GzmbGaMQSARAIgIyJTUccjMSYaeQthwRQVlpjSdBwRhAiHVhCRFw5xeGAggERCgokKS9YGoCAhqktoqARAopnwGIgX9tHp9cz9zwVL/aj5931Ppq/Sd1YOLbhq7+2peIWkfVlE0JCluMOlYRLKsTChPay0hJTMgsymKXOUlcJaCrrdE/b5eVkPHV9uVDZyb9Bz5Xl6pvYtmxUddvQOb1OBP3KisaaHrV7f57m2+yYKvLPU2TcBpTL0qNC9s/dZgcjz/KegqaiPNjEUVYpRVt94brNZPfK3wWnOc0nhOQdOIu098hHPlTV/gwOZM+nyiuxYfadIxiaL2jykqCprSlQQkRo8aDQOzbdsOfFcyHz97fved977zT/7J5f1L+zvbbUx+az8oB4ZNfTb//l/85cHdB//6j//NeH+7kfDOL97ZvXr59huvHR8fL05npwfPbr752vbeNiDGECCKD/7eg3s//PsfUIS27SBEYpDgWwmFcw5MG7rTw6OTw4Mf/93f/dEf/uFv//Zvj7IyR9uERhHmi+rg+GR3Z/vK3t6NS5e1cPn1q1+6c3v6+msv3vngwff/oTmdHsdQYZ2jydi4nK1jC5mLygFY0LGzZLSTGIIi5c4JRB+ablmDNUWZX5uMhxmb2A4Rp6BViJ36TgURO0LPQMCRuVUcDCdGZTabv/PefWjpc1euQg7CMna5tW4y2Trzlfq0dcU+jHLtsJcEFU6h06ufIdDKqdI3vn0P05/bAApoXARs2ugFkbI8G4mYEADIJoyXpkuOyVhmg7rayweJyAb7tEpNyzbRJC1KYx1UZREMIgYp0T6MsSkmRCSoBNWIhIY5hhi9oMU+il0iK4sKbmDE9FwXiyK48rmArlsfFeyDvEQk9vMa1P563licr4+utPLtdQuIMQTftb5rB2WZeqW6qYgoxq4s852dLe/bz33u1te//vU//ZM/+fDuByLROjOdnV27du34+HCxmNd1TQwuc6DqQ6ib5vmL51VdZy4/Oj2tFg0qsTHJJoKkirhc1j5KORquXlpS6cnatpeipFPXlAheoEpMTHy+2n15ltLnAaTgJUXjikxEvPikPYoq3vsYYtN2Td22bRui+BCPz2aqkNTJ1lo2jpJUiQgRj6Zz+PjRYjnTGDNr1o1rggsR6mQyGQwGbdsiIhuDiCHG1oeqrpu260JIXZo1hgCLspAY8yIbDEpnrWr0XZtl1jmbOVst56pxaziyjp2lonCFDdic7U0umdHkxk5mmcsiG48L1W6+OHv07GE2HLpBWTWtqhY2e+3KzavFuKzDo7u/aA4btzWOzbKONUUa5NYa0zWtjxqETV5ECT42BKAksiGcXGVW9bDXBDYFAJdlajCANL4LIOgMZEZyW7N68UHY2pKEomrCirGxwE6MEUuGiQk6hmjJM1UaIYlvAC2TMgVDYhmcAYUIMYbOaEZMCmKYSSF2oVouFzC7c/t26YpquhjlA+/D+2+/Vw4HeVGMBsPRcERERV7WdTM9O7uyu39n/0pcVscHL2azmdewUwxHRXn/+aPZctaqj0Hy3A0mg9g0bIS1K4ALERPDdgc7DexYLJUyD9xJJlAgGxHWwEiOwGDgJlAUTPAcUEQ0CFGjQEzHlagE3/rgo0ZR8RKbEIIhLIvRzlgBo/cwHkWkxrdB4rJpT+bTWVV5kWI0Huxf3i7LJoZ5U7//4Fmr0ZXFePfaZHdbAU/PTn907+MHDx4+fvxYVG2WFYOyZpiDMlLmsqwo/XIhEjVoltuCLEQPihZpyGw0cO2la+bSPWuWy1HZNvXTJ0/Ojk9i042Kcne8PR4OuRyiAnWSjbZH4/FkewtzJ4xdjNPldNbVlXTRMQ4HlDm0TM4NJpPxaDwuR9iEoycvPnr3A2m6QVZev34DtrPItJB49+Gzuy+efPTs8Wh/94tf/9rv/w///e3Pvbasuh/948/e/ukvtothrihVJaEmiLlTaxx2Ik0tXSyNGWYDm9nJcLg1GV++dmWwPTh88fjJx3ePHz+kthuRy5CXrSg5W05OTo99Gy0QZ1mGhgKIFxIYjocFDMDbs9msGWXD3RIG2zjcJUaIwUq0IORICbz3XQxBo82sRWAJbV2n8WTno++6EKISs3Ms0iWPu+knXYYxy1xZlsm20ZubQUGDKkvUron+3LeX5IEh/VNUJIKgA2MIHapRwRg17cXyPLfOGWMAyZYFGhNijL6NPvjgY4zplGeiNP6xxjqbqfgIAWJQa421BBT62U2MEkWlauvat51vY3qgrvPex+ARksUm1FWNotYYTOdtiMEHUWE0ucucc8bYFDxfDMblYDQoB4PhsCjLrMgtMxFDX9CCYY4iCkBMa37oShmbHPmiUQGSVxCJCIhEN3MscWUfkRBFQYzh5bKu2+bSpf3MuajxbDpV1clkxMyApABFXlLRh2SAYuiipv0z9/djACAENkzuE0MMU9EMIYg1BIwgKqCIaJlSIjYIsLXO2X6tsuYer1oJ7dssABBCpCRIfpkbcyGHPiFokv54k568tqAQkURZ/+ZnyJxWQZOr5mLVEoqkVx9Xr5MUEi27N+MSGlVSJDY0dDkhgELQkGLE+seIce3jT4SgKPCqKOsV38Va1I7W2TSK9N4nU1CSj8cYkXt9dVKWrwkB/bdTTSFma2Dop+1zVDXEcNFkAut2AFftcP/+MxK8TDZbgwXS3T/GuAKJ9VGwK2DShZFqL2h/uQs9F4a9gk8lIuqjtfoeH16OcN7kF/cMY02sdgURybLMDOXw8MjHzpWZcQwo3jdWkyeTY/QKOhgMF9PZw3v3qvlyb3v361/+8nsf3TuZzgxbQy5Dg8gya568/eH/fvIff/sPf/8bv/Ub2WTw8PTgr3/yo69942v7u5PTp89P2zka+OZ3v7W3veOMPTk5+eEPfljVldQdRFEbBLCVGNow5AEQ1wHYMJDx0f/Vn/zF23/3k9//w3/+a1/+4pW9a++8/245Kr70a1/+6N69D0/uLc7mV3b3doZDMXby+dvDq/tXPn/jyXvvPXr//RfPD2BZ50FHaibotjlDYRYyAbSrQ0RGw8RKHI0Ha9m5zFEE9QtfLeYxM9fHg+uTce3M4/n0NDZTD5GwI2yZNHMeYNp0tY/jvLx09c7BadMsPlicVp+/cvXKZGvWntg8+8o3vvr9vzlYLOqCMkYidGRS+GC6+FEREBkIlVO4HWrKSVQJsupigGDlHpEQAHC8vSUxVtOluiIb7mztXzupm8qHfDSJCK3G4DtgZORskHPGQb2ABJXG+8z0iYopmZQZUxsSRZiY2AFFAY4BiFAUQvDMjg3GedN1dYhdDMEyDwfDpukMddtb23VdBxDRqCCAisSEGGH1eUOyLhPRGFcomr5fiShJUSvJwi0i3ne84iCnk+78iFgd79ZaLhkB2rqpYpX2OiLBMCFw9J1qjpR8laFrq8PDw298/Uv/7b/9V9bg9773vT//8z93zi0Wsx/96O/Lsrhy5UpVVTazgJjleV6Wo/EECQ6PT87OpllWZFmRubJuuqZul8vpYDAYT7afPnmunVdIzEtDROjD5rgkYUsSRFFVgu+MMQh8jjm/eOil1USiikmMYkTCua8RIIp4H9u2q6qmruq27Yx1ohA1SgRVwSBtiEi+12wQGTZpaRpCNESIhADGcpZleeYQdLGYn51Nj46OfNeFnu4TgoICDAblZHv72vXr+5cu7ezujkej2LW+axlhOj07OT6qqsoybe1t+66tq+XpwTRzNs9cV08pWuZydzgOoW1m1dbnrg8HZdvw3u5OnlvRdv/y5a2dL7ryd6oQW4SsHFiXO5NbcvOHz5/9+BdmYDvyDw8eXzbFaGdYduS9+rqKkrKdoWu6TgKIAGligm/2fys4Y396G2uIbFSJ3kckY9g5R9YKcRMjhMBZBmRmVSWKRIZcxs65otA8F2vUkmMKBsWglxg0CqAaA8ygqkA9cVzX1lqUGGOIPgQN0bddaLvjk+Omqg1x3TSDsizLIsTJYlmdzqdoOCsKUWnbTqK4zBVFRrS1bKp524Jvn58eRgnXblzb2d8qMlOdnsW23hpkV69c0+Bnxydat2MTdyTfZTdRKrzdBbuDbidwEdF6oU5ZhEAhBkhm52Qipt7pjAbRGGACiBrUhyAqMcagIcQugZ3ZkWMDYNz2Tra95ZGWdbNY+qcvns7m89l8kQ0G5Wg02t2Z3L7V+HD/4aPpfIGdP5lOR7s71978wq3XPx8Rnx0c/OL9d58+e1bXdfRe8/z6669XdTVfLF6cnvoQkajIS+tcVFVVw+zYOiYWwSgQPHS+aRrSwBoFGBfz7uwkRq8aCXFozdb2pWuXr17bvTQuB82i9l2Hgls7O0F1tlzW7aKWWGloQFoCb4izIhsPh7s7o61JXuR1XR09f/H2g58cPHgy4Oz1m5+7fflGbvPj07MXByfPpqdPpidP5mdzjLfefPO7v/c7v/0Hf7B1/frzx09++n//5Tv/+NN6ufz661+cHx0uZ2eMHQMYhowQI6JXB5ixLbIsH5XbOzs7+3vDnbEHf/fBvafPny6XyyGyI7CIDqBpu8XpNGOXFZZCYDQGDKuIEgtjh9Jp6CQEFWVkh179omkgxhCg1yYhWyLLxjq2RIS+bZbL2hICsg/R++iDpE+RgFJP3044HkREy8YYAgDvuz7iM8papQurMmvNaFp9BhmZLWEqUhnAIWZlGMS4Ks7IZT1gEQCWVb2oFiGktUoEAEa21mZZljuXu8wkT12W+/VX8Mum7rrQNE1d103X+uCDBK/RS4gSJIomLLIPEkNKqIk+1FWVtsSZdZYNAoWu8z6Il87aPMvLcpjneZa7jNOwLkoMEoKEoJx6FQ0JfR99MjO+CsaBGCNEVZUYETRhGFUEMTH4SfpDf30fIOeMD+Hk5Oz+g/tHx4eXL1/e29+bbG2JgnPWONuXCcArwfTGwuEVgTXARuzSpkNm7ZBFIAJZxf+ZHoWshEBs0CRTplxkLq/gnXgeZM8b3+JT1wXnleuqLr8A4em146tsaXnZu/+JD/iptN/eRcMpp2j9Jmg/l13LSFRUZQNasJa5r5Xfq1w8/qVWk8QaWpsJ13aa1IokMkoylK6VJ4k0uu5M1lSVdbO3Tmzc7PrSs03alpcUYmsm5EorRqkMSAqQEHrzifZbQRWJMfoY2bC1sL4S0+Nvfq7Xb/j6mV9gBF3AjqV/X/ertPraTAf/xLTQFYgf05Y16RpXM3sFBDZoHBtDaRkIIl3TgYgjssyk2i0WB/fuDXe2v/3Wt58fnSyrNh/ls5NpULy6vcdgtG5f3H94+Oipr9obr92oc3p09/Qn7/z81tWrX/7iGy/uP1y2p4jShrYYlq9/6Qv7ly9/9Utf/uFf/e399z+s5vOdS5ca7w+Pjq1q6YrL4+2zs7P5YgESbebmx9P/9B//05tf+cK3fuM7b/36W8j09PFzyxkau6zqu9OPtkbjr3zxS7FrAoTBnSuv748uvXHzx3/9t88+uHd6cKLZKGPbQBzluRUjs5p1Te1QUICoATofOwmEmbNlvpW7DvT04KhUGExGWV6eMRyBcL2ULigjONewGRoLgL71RycnhaIph00IJ9OZNl2ByhIHg2JQDBq0VdM5JstMhoEBVEKIUaICEAMCAXEMYY3TFsWwPlCQFFFRBcG6kpkPF4uFjzXgZH9/uLdfK3ljBEiM7aJvY/QAFs6lUIzACkaBRSmmla4AUMKprCb9pKsYq9UvBaTEvEobR40hdl2SGyUlWFoEULph8Xo9GPs0SaRk8gME0GTdWQf7IgDGmGLAaf1a+0iA9YhgDXHeUEimz+/29ra11hjXNE2WZYjYtLX3XiHmmRsPBwAwGBSj0bDr2nv3PvoP/+F/u3v37rNnzyeTSZ5nxljnbEJ4bW1tnU3PPj58ePXqlbIsnHNf+tKXFsvFf/n+98/OpojVeBRDkK7zXdeJijHGx0DC3vumaQDAOZfnOTNPp9PEmu26zjmHiM65ZNHsui5hXTY+lXjOwQcUBNFUYxCAGmszTTpBUR+DQHJwgDGmKEtrXZdsCz2kVhRi7ELS8yUJR2ZM2qXs7WxfurR/9dJllQiqzFjmOREsl8u2qZu6ns3nCJBl2XA4HAxHo/F4NB67PEfi2Xx+dnZ298mjZ08ez05PxsMBqPjgVWVYlhlp7sx4Z5xd3rp0af/a1cu3b97Y2Z4Uua2W80QNItA8y4oyX8ymvm2IoZouuroKED2BHZTXb4/LbABgTx8/e/DOux/89Kcnp6cB1AMIQVBYdpW2gQWLfEiIUaVeLpQxywyC39zHK2xKxV/yDvauZJVILMDAxM5SnnNZUp6By8zYKLKyMS5D58CaWrUKfrpsZ8EvNNYEZjTAskghmgZAAayqiWKicFSOAABsOBuNRttbg+EARNumXS4W5Bg6TH+NCzuksR0WQ9+1XXt0fHTw4HA4HA5Hw8Fw4LEzeTEaDR88PHp28vxkejIcDPZ3d8tre3cf3z9++uzxRx9/56tf/6Nv/9avf+mrj9774C/f+7MtW+7h4HI7HKAponLrB8hDhJLERMUQJXgyZB17iAKgAmzQWEM2bU5jF4LvGg8xQAwaowqwCmkEiSBAwM7kRW5zlzm3DPH50+eH02nXRSWymS23d/Zu3ELnAkDVdR/cvbsM/sqNm7vXrtmyiI+fTvZ2Lr35+d3bt0/ms5MXT9579uTg4MXu1vbWeGfkcov0/OBFU7cENMizIsuC94uz07ZrtwajjE1omrptIkCGlBNleeYAHGZWMfVgi7Ppzmi0u7u3v7e7u7tXDoaIIKJLlPLKTkbUhvDg5OR0Ol3UzXh3xw0LwwhNbRDGk8n+lcuD8ajquicfPXj6/EWI3lpT5uVbX//GVjEaF8MXj549efzs4ZMnnrlWeVHNOmeu3L7xx//633zhu9/Zv3MbfXhy9+7/9b3vdYtqqxxK1WCU5DknAoecJRMIgGWT5Xk5GQ93x9tXL+3duNpC9+T583ffff/s8FgB0FpgUgC2BqI0VTWcjJ0z2ighvrxHlBTK6r2HNagE1Hu/vvRFRYM6y0QUEaq66qo6NO3u/l6RZeB7v4r3frlcVFXNaAjZmMBs+4KpdzlgjNLn4/qgIgBgXZblhYogXYx32KxR1pNjAJvColIVWFVNDDGERMcHTUrX0C9VLGtvR4kSu5hQuQn40XnfBZ8GVSHlq4QgIoCqJEF8gCAaTRrBEagjAMfIqCIhFAZjiKo6yIsiL3KXISEDIFDmsqIoBuUoz8ssL4wrkFkTbABRQX30EQWARCRKjNEjJ0VXH2xP/RlE59aCnh4c09ANGZgNEzJy39ZILz0yxmR5PplMxpPxfDkfDErnHBImGhgTA23kwf7/d4BAb4Ppp4AbJPQ0+L9A8vhMM8a5/uGCyf6C+PvTEL19TDIRIjnn1hP6TZzURc30K1Sfcz4v/BKjTOqMVIGJE7NENeVVgEQJ/jzfvXem6if44199pSGEtEFa1/1rglnfliCsg+k+rWpf7442QnjO36X0LdJDGWs/G6SmqlVVxZW9Jz0Na4xd5UEzM6+FW6tX0W9YmJ1z63blAr/10+JcLlDIPiNv9LPblbWPZnMKkPjFzrrEc8PVWoeIEpcDEGbV8gc/+OGv/ze/+fWvfe2vvv/9+ORJ2zTOmBxNIo5EAB/a9959t7i8+y/e/O/e+LUv2N3xu++/+/Dhw+OHj3/zrW9f3t796Q9/lOc5lfno1k2xdutseuvOnePD4ydPn704PChHw5s3bxwfHR0eHhDR1tbWpUv7i3rRhBhEAOFn//jzd9774N5H9777T777tW9+4+2f/8y3/saVW21VLabT7/2f3/vyl7/4xuufQ197wNHly7/z7/7d0b2PP/7xzx7/4v0ns5mWEwvChZkM96GJ0EXoYVoaFboYm+hbH7pKw4yAiTLHRXH47Fn19GlnTbG/d3Vvx9pBEesXy6qLlW/qfVWwBpIPLXTL6uz+A39q3V5Zvnn91v54NODdMiuOAdouoDPIbPv8FhCIQSGqMmmSt/okE1z9gaAXc1cCgEcViM/qeTBmuLOz//nbk5tX5uobhEAQQTqQsBEab4kcsAW0CiaCCWq8oGBie8FnzgtWHf4qMhghbSm990SGCEU1LeARkU3Pe3z18lt31JuTJxFJ+b/p+EHcjKeEVyETsibVqvoYVLX1XVXXqo33XjSNgxUQ2RgACBJj6C08e3v7x8cn//k//x9ZljHzrVu3ALFt2yzLvvGNt27cuPH06dMf/+QnZ2ezW7duVVXz+PHT3/3df/ov33rrf/yf/ud//+//lx98/+/Kz4+sdSnBryiKLMuuX7/unNvZ2SGi5KVJkSz+/23vzp5lO670sK+V055qONMdgXsxEGQDAbIJsynKrXa0wy96sEOhv1QKO6yQrAiHQxGSukNUN02CI0gCBHFx5zPWtPfOYaUfsk7dugMg+8VP3+8JM85QtSu/zFxrhVA2hsrTpjysSs/L0vDJWvNKR4FvGvVrSozTejvj8+WRw7kMtSaSXK46MTOxNszbGlminHJmzeyMns+md27deO+9+5qVUcpoNZ12taskhdJzvRzqpySj98MwDuMQYlxdXYQQl6vVcrlYL65uHMzevnEgMThrmrpumqZpqqapb908OTyYTSfd0K8khdCvLtOwKQNiJDKlw8MDTWmzvNREVV0bp/ph1ffR1s5NJ5PuqG4PwyhPv/7y3/6v/3uX1Sc/+GHj6dR+vvnTo0WMOcXOkM7aCkdLmpXOyqQo1/uDZRzRdQfjbX/QUjJaXoQpcyordCKSPCYJIemGp92kPpirrvHMQ5YhxlFCSJzjRnolrAaRIeeBcnLGucp1TXImcNa0ndOXc9ZEOhOnrESUZCKSmDartTKGmBSrcRhW69Vqs9lsVkz85PmT5Wbp/TCdz9uuabq6bmyKoeu6GEL03nKKw6pfhElt379/912+IzE4VrUPPAaKVJuW//Dgd2f/fvKrBxPhv65OjmxzYKp5rnQU8lH6oDlaFqdSecMpIq2IFVmrs1GZmImFOaXgY/QphBgCSaJMVmVFopRpnGlc2zaZcpQ0Rn+6Xi6en18ul6QrYxt21fTmbDqfjykt+/WfT08Xw8ZNJvfee//2bNKn6Ik+e/zwbLV8dnHZPpt8+vCr33/xxdVmraxu2u7w7t22acTHTT844jRGLTypmqauu7YdNpuBKDDfms8a67IPceg5BkfMSSj40XtX17PZ/NbJSVdVVqmDrps0TVO58jFbtY1rm8j56fnp2fnlYrOpJ6176+TI2qvl4iquDbub9+7MZnOj7dnZ2YM//Xm5WGbmWeXagwOtDWXWpJ8+ffbrx796/uxsveqF2WsVjJ4eHLz1vQ/+4ic/+vCf/Pj45CRdXD74/Is//vzTZw8fT62rlF2cn1uSxtg4epvZanals4piV1f1pOsOZt3xQXdy1B4fffnZL3/z2WcPnz61EmaTptKOUh5DUMYZreukOeWcY3kqZtqOpy3H0GWDNoRAKTKXh3LyIThbWper0Q/Bh5BS1HlI4/Pnz8T72uickh/GJ48feR+ssfP5YdlWqevGubrcVKHry8Jl7RhCiiH64DkzZd7O8ShP9lQKCiTn7dbvbgIGM1tr9uZjlAdaWXRFv63uj0obVe7RsjKmdI1UIjIMQ58kx+3EQyIuI1lCWQVuKztL93bLipVVrlLKEnO2xlijldouYTUxiUgM/WYdfEgpVsY5a2tX1VVVu6pylTbGKEOlnicOq81mCMmH2I/D6EO5HGsrWzWNq2tjHWnVtE2dktJaW6NejFpXu8pEFQV52gAAIABJREFUrVhe3I3ZZjCl1GtHAi9ahZaOJ+VJ7pw7PDggJm3UZrWWlJ1x395w6Y1HHG9oSMVcGteUk4Gyfi0XA1gptjZ7X14Jb1xZvhJ9+OVa8zd/qu31Mfumf9I5q9V2MlqJT+m6NccbV7f7O/f7xSd5b8cqk8pZXl7H7+Yy866JZ7mUl1JKYTvUxZXyoTJEQvI3XwN7qe/QbgLd/lHJLoGUBps55xIRyxewCwn702P2r1TtT3mrqipv5yK9/E2JpNdiVeWquqpeKvKR/KIkhnb3/FjtdS/YtYrefRe7zq27F/b1pIhX48cbB+/slwa9MgTmjXElK1U68m1rb3KWJGXmXVVV1hrxgbXhba8o3h1w5aH/9a9+9fYH3/nh3/z1/fv3v3706MGDr09mh13dGMpx8NmHw2Z2/uTZz37604/++0/e/6effPT97zdd8/DPXz7/89c//a//cNRO/uL7H+tMMYQHf/zDwWx+dPf2w+fPFuv19OCAFOWcLq/OiKSbtE1Ve+83m3UQaSadreu1HyaVs031y08//eyPv7/x7/6Pf/Ev/pd333n39PlpCp5iPjw6efTw8cXZ6Tv370wbV8/nitQdVx0cHt26c/fiy683T04vYt4Mq4f9+bxqp66mICkmiRIlpUzCnE15EfsQJY193qwDqcgsWo8+hKslaX2za25OD0NTfRnT5XJzFUexpjucd5Omss5QXi4v1s+f+aure8c3b0zmN27cCJvVk0dfZcWRsqSUmUQk5RyIhEkoqyyUOKRSXh7LozKVOE9Uhh0I5UApJgo6S6snh0c33n7n6N23qvn8chij1qI4hYEUk9EUM2ulMmnWmllnZiGOiUNUKumsSpPXTCnrMl+LdnVTe/2/ymVEjjGyEqU0EZUbxUoZa21KsRRNsmLDRinm/VOrF69JfrWk/sV55F6LrG/aI+BdyMn7N1pDCMvVqt8MuzPV8lo1xsQUh2EsHcDHcZxMJn0/rFarum4mk4lzdrFchRhyzg8ePFgsllqrYRjXq83Dh4+7rmvbyX/6T3/3py+/evvtt4Z+nM3mwzAwqxJXSjg5OjoyxlRVVc5SyvOkzO4r4cQ5V1YRm82m1PFrrbcRattPX/NLvd9e/OS3J/PW2O08NSaRUlUzDnmMMaWUQgj7U32ZSWudidJ2HGeSLCnnnChFefzowbi5ujh9arQuHY0nbeOMjdGXvZZJ2zlnWemYUj/069VqtemHcYwpJsk5iVM0aey8a7vGHRwczGezLHEY+r7faAmVytPGUKDej/1yHY3yVhnmJJEoVYaUViF4o1TlXJXr4NNmHPrzRdTnzexqDPqrBw/+8Nnvm276wb13P/jgw7vHtz4//L9/ev7vL86XIyXdtrVoFWkdo1OqMtapOiZJKSpVyki3EeX6BVNag/N1qStnYrK6DGQlSWwNWytGB87Rjws/nm/Wz64WfUpZa+MqW1W2aUSZqFRkIl1r7axVpDhl4tL8mykzcRbKiXJpFJ7KJStTVc650vCUFaeUjo6Puq7RiqezibOWOSmWFMYU/OLslEi+d/+tzWr1/PGV+JEpq5QWT57W1rx3/35bNw2ZKsg4KOLJ7fdvzckesnt7w03IeXQTUW0iFyIlkRhDEtaKdSaThSkrVooj5yi+XEbOxEGSj9F7H3KKTMoaXVtbOVVZMjo7zVYPEs771fPzs8Vm7SW2XdtOu6Pbt1Lk0UtI+SLGi8sL13V6Mp3NZiaF2cnJBz/4wfly8aevH/zyF79YbDZDFp8lMgWJj5eLMcbD6ZE7nGvr1r2P51e69zNT5ZAb2+QxchQZxmlVzZ2jGCnGOAwUk5ZUKTVvO04SB70O3hA5rbumnbWtZe7quq2quq5c13JVRU1L8RuJY2NFTXOjn242JuZpN5++c8fZSpFaXl49/vzzzWKphSttj9upNVYZLZkvLxanp2fLq+VmtRn7wVYN186HEI2a3zz+wY//6q3vvX/rvXfndWNYrUn9/B/+8bNf/NKkRMlz5sYYlSIJGVaWcpXIESvSyqqubdvZtD2cuYOZmU/UpD1dLR49ezqm6LTS1malg8SUk+VstKmNCSGELIZYNGXSpVRam+04QhGJkjhLIiFjtHOWUlVVzhpmlcsTXqlyfWmz6Z8/ebK6OP/4w48ODw5Pjm+Vh5G1tu/7vh8kSUkVWulSZVtm1ccYS02K5GyUvp49YpQ2pRDiul2PpLg9PCm9Jcsqa7ca29skTjGm6w3fUslARm+fssxMZUxliikmCem6ZLisirXVisuJzXUXI1ZaG2WsajtrHDPl0m2Yck4pxBQoiSSJkpUipTJnEgk+xBRHP5qN0opVjCmGMI7j6OPg43pIQbJkTkkk50TZ1VXbdbODg9l83k1nla1Fkg+jzkZIjFhWKqusNfG2xHvb2ldvhzXJbgM7pVzynmwrAUpTgaw1O2cnPNHalMyZJAtJzskYk9WrI1v+mx11X69deX2S4H57nNIdfrtPdt3u7I1lJHtlKrxrJv16CNktc68P2V49HvmWNLL/b73yLey62byyl/9SR9EyN47Kps12nujLS/wstM3Yede4ee/S2nUFlxH16u21bxob8srP9uUpNKS0Ku+LXRtl3rv1vote+TX7SaY0dajr+qXfyLbG+aUamxC8lxelQdsmb9e/Dq21sibGOAzjK82ORcQYs3+3bX8UffkPvtIE9o09pl9pMvb/4XSlVFinVKYyJUlMbMtVFmNSPwhvl1EpJcmUtXHWNUwXlxcX52fJ++9///un5+df/OnL6EfRzlaWM+XMtbZEeVis/vHv/os6bP/y7j977513bh4cLm7f+/Qff/bs7Fwk3zw+OT48bieTejodxhBExhQTyWwyiTGuVkutlVFElLRmm01Ocez7fhx05fwwrIdNYt70w2q5/jf/27/56KMP/7u//OFsfpy8f/roUdvWrM2vfv/7g9nk1slRZ6u2qaffec+e3Ji/8/XTT3+zfPRkc75w2oQcV7Ix5e4nx5jCtqLPGKWV1UoJhyhDP2ptjLaaKK+9jJdORM+mLbFxtq5rOjn58+XpRRi4X1Hy3NTdZMpdJ2o4PT1dn148rprW6LrrqqZjikI57hVOSWnSyJxyebfQ/gRJ2R7CUC5zvkg8JXa2PpjcuXN7euNWd3Sjmk+8pk2OShvR3AdvnbXa5KxYK7WtImHefuqkFBIZYV0K63ISIaVpr+ndS3FFWIRTyjFmVcbbl1dFSrrWVVVlyeUzrLwPrh875YV9/bLcdZ741hNLvm6HuNsPyS9dA34xBLBkIKP1fD6PSYZhDCFMus5VTihLLKt0IeZuMq2qOmf2PmltDw+Pna2ItDGubbuUktI8DOMwPNts1lqbjz/+/mTSlRtcp6dnV1eLx4+fEPGNGzdTlO2h6fVbr8SP3RZD+XTebZHsbkDsdiiqqmqaxvvx9eqybzppN6WvkUgoBawhxrIjWB4WxpiUsxIpc3WISGu+HsgcRXJ5qyutVM6r5dWwXl6cPS9dZQzrcvAvKTa1nU6ak6Mj51xppnV9VVc5pZumMtYZY4xmp6mr3Z2bJ2X0x8XFVRwHy5niuFlcxGExDkOKI3OuphOnq81qrQ07ZxZXl13bTmfTcRjKfoytGo55sVxGpYe0UV89Wa799PDG997/4N69+93JzXYy94M/Pz3/4mefnn/9WPI4U7YxKgffZGpJSdmq1qb0UKZd154Xg5ZLiNlNYVaJKFAOzNnZbHUgOlsu/Hqx8v5q7C/7zWXfR2a2tuum3XQyMYrddUPiFMh7HkexJmvNlK/X/STbpJJSllQiElM57xtHX3a7haht26apK2enXaOJrKLK2jQO548fnT5+wlmuDg8pRrdczCczP/Tnp8/Vs7N5O333WKZKOpY2a21nzcH8bjfX65HXw8HK16IUWz0m45Mqg8E5K6PIKrGcVPYkiYRV2aRKElKWlHJO5SPcEitrjCZruLK5slS5pe8vLs5X4zDmlDVzZavpjbayKcsixMeXF0zOubadz401WSmu6+U4PL88//rZM/3kyaMQFsPmYrncGB27tnThiJVLruqOjppMB8dHzaSjkPpxlcag1oPIYFlZ0q2rox/DauMqp7XSWVbLpRaZNW0MPo/jEKMm0pIn1h3PDm6d3Diczw2rNA7WWlfXyumkmBTlyhBribwO/YYlNO7geK6sIeZFCuFqPSw3frWhMTbKTCddayoVZbNYLZbL88XFatMPPmTJ2tr5weE6xM3oF354593vfvijT/7qf/xbrkxZ14sP4+Xln3772eMvv3KZXWaXyUrmmCiJVdqIOKGa2CprXDWfzyeH8+Zobg+mej4xB13Q7HM0zuQkY4zb+7dKBRHF2SodU5KUstZZbTsdlX2gUn60He5b5qw7Z5pm4rQxRhtDihulnHOkVcXJBBdj6uo63rp95/79aTehEK+viChrK++9YpUli6RxjCHE0tErhpBS2cnNzMRWWU2lm4s2ptzo3c1uijqWprpJ4q6GeNc9cn/gQ9nEJWKtzXUXMs2sc2ZJEkNMMaYQRUQRK6VJcgihDIvRWhvrrLPbSY6qDHBR1iptRGkhyqaMRhSRlDnn8nlKnImz5Oj9yNePiU3KKSQ/+nKRV1LKpDLpMSvW1lZNU7oCWOfauu26yXQ2mU3bblLVlRBJueivTbkT/do1luvF6nbi8m7yt2z7tFwfNimtrbMpVdqYruuY1TD0l5fnZ+dnIXhrzdHRUVN3eq864fVDjG9qs7tfBP+idVV+EUVeGo5Wiihfa2D1ytp0f8dRsfqm9eh+LHllgfv6nPssmRS9sWrl9ZDwykHNXkl4GZ31ol7nuqAxvzYh4vpLYtJKm9ICzuXdsvv6nEd/07T4/R/Lbus0hPLBnUrj0bK7WT67K71tJ7p7IwzXn4xlFEy5iFXeDuXWU96rKtktNV7pnLbNRfkNA09eKasNo48hlEtrSik2urTD3j+t2n1Hu7iyi0xvGoeavylJfktQeT3vvTJnc9sFkEir7UqQlSo37621PiXRmlhfhz1JKWrnKl3l1frpkyef/fa3d+/e/eA736mtNUqzSBiGWmvtXAqxrioi+vUvfnHywdsf/9MftdOubbrD+aHV5qvPv/jyj1+knNna47t33XSiVhs36bLiIOne/XsxjJ//8Y8kxCRJfIpCmdu6GmPykiTGzFyOW7OiFNPDrx+vV/3XX379t//sf3j/nXffvnNvuVmu+41tJ2fr9bOr8/u379w5uVlPWsNqxveqSXf2+RfPP//zsy+/SquVDakzrlGmrjRrzjGXlbhKpIhzZkvaVZX3SbzXOtoqa7Eu+hhCXC9tv74xbbobJ29Nm7M4rjmdbzZ9v0mSatsYbb3IxdXibHh6OJloSlXbSRxDDClF2c6L2vY4L3sq22tgzOUNtp0pdX3AkSVLZiGeTqc379+7/+F3q9mBJz1Q7v0oTEor0px8Wb5uj2W49CEp7RUySWlvkbezuCUnkVy6MvOLbg8v4orkshbPMSRWojSXd2JZjldVta19uk47edtZpDS3ohev0PxiUqRSKpfWmcy70829Ht+7gg7etd170RD5+gVfHqGT6dRYl5KU4eDdZKKUCiFk2m4KbU8mSPkxaG2Oj2/40UuSlHLlGskyDBvRzMTjUFrvtlobZs2smnqSKV9dLSnrtulSyuW9vJtYv3+M+cobs5yxlH2TsktY7ilYu722ve1L/KJ8hXYPif0tCeNsHUtXG79tRlp+O8zsnCWiMXgRVnr7SciKcnmUSbl4qpzThplTyrGMiE3ltrePYpR21lTOTZrJ8Xw2bevyXNbaVE3ddZOum7jKsdbXRa1+tbhYXq2Ppm2OIQS/Xi6sUbPZtGsqq1UKvqlstrxZr1IIQfE4DnmQwbDWmjIprcZhJMVDlFFo46Mnd/utezfvvqWr6q5zrq4ODw5tVfXM7vDw8OOPPplOorNf/fzT8ezqYgir3msVA+uYg/hQadu4Jvq0OxB/uWCllECVTnOUM4WcA/HIFIjHnIYQlskvg1+Mwyb6MSWlDWmdoyQ2ZC03wWjH2lhjyNW6bmzbbXIKKVLp5VOmnRATZU/Zcw6KlKLMOUsk72nbCiamGLU2zqi2qWujOIkmxcPIw3jIytQN+cBPT2tWU6GDIMFLG2h+4+5bk8O/MFPbRxPEETem7qztAkefwhjqrAxrlYlz2vYeVSorIkPZUdJ5lDik4FNkxVqxKa3JKSXKyhptjbGWtE7MgWSk5Ee/WV2sg+8liFJUOXY2WS1aZcU+0UB5laluaz2dhXaWKI8xSAznm9XXF+dPFldxefWcJDJlrV3daGsqkXG18kJG8smtO5TJGis+pTHorCnrFPLiaumUqpytK2OUieLjeqOYlOYmZ6OUTdEQGWPays3abj6ZzKezo8Pjg9k8xnh++vzZ0yeTSTepLFU2Gp2UxBS9psA5W2VM1Rrdzaa99+fn54urxbjuyaeDdjI/PJy6Jm6Gy4uLxenFZrlarzfrzTorbZ0zdaWtY6VH36vKvf/u/U/+9m++96NPpjeOLxdXm74/1ub84aPf/td/eP7Vw9SPndIzV9so/nJhslgmrbQmskQN68Y1ddPNDg6bo8P68EAdz9zxgblxJLUNRMoakRBi9Dlr0krrUn6rcjKssiK1HSa+vy2tXjxcjNXXucEqu31QZlZKaVdlzYpFOW20zkfHKmdXN5xJ8ng9Z4WdrZUyWST4EIJfr/tx8D746EtWeXFcnhPlRDGmEJMy20kIpUpbZNt5OpUmwlmYSJsXceW6y+92lFfZ/i4nw2XtniVliSml6EMsXbOZjTaslNKqNu7F/BdXlbs6rFRWvB01ZZk4MkfiEleYcjbRSoqKibKkFNuhWy+X69WyDIhk4pxS8EFppayqpXLWVnVrXRNIK1u7um2a2rnKuMo45ypnXW0rp41RSiXKSUjr8kmmcs5MrEoZxG7ic+YsojQrrRVTeU7v9tpjSjHGvu9dVbFiEbHOGTFE5McheC8xSZLIqWy+U9quVL+pDuSbqzVe/1tc1se72vfdNaTdZv8r+eTNiWivzdcu5Ox/NO4+Pt84P/71P32lKOX1f+WbBi/uXdj4xktrrxwjlNdr+dDM2Si1HRogkkTE+xBCoOthcN/0xe9+ViWo7Nb6u7hyPZCRYwwhhnEcd+v4EgmstTFGrXUJMDHGcpejnGTubtXvqlB2l8FeioV73+I2n/iwPw8u51y6+bz4XhK93CSDd/+7XcJ8PXjsr8a+fQTkG0/MvuVVutfgM5f7qLv4arS2VVU3tbX2unt1aY+jiDnlLCkKU1VVTx4/+fu///v/+V/+y9u3b9++dashbX0cV5uJbRvrNv0mxRj7cX3mz54+P39+dlRXddOqmt/5zgez6bzrJudn54t+8/T87FbT6K6dHR+ZpvGS77x1Zz7pTo4PHn396PT52cXFwiqzPQYt1zmUYqWTVjlTijllSTE/e3L6+e8+H5bjJz/4wcd/8aHRVVVzUGNSeiR+fHk1JtmM47xu2/m0nk3cpGlPjqs7Jw8/+8Pi64dDGlpRnTKTylWVNcJ59DkIxWRYaTZW6cao0mBX+6AkGZIgOaRRnWUbu2Y+mTT1O80sNu6sH05Xq+eXV5vVejOEsNn4cfQ+qM26MdppQ1lUaWNM2z2q0iWrPNEUZVJESpEuQ4RzytvCe9nuDiWi1DbtfDKZth0bM/QhpCxkKl2Vz4byaRFjoJTFSmbFmtloNpqMyprL1MuyhEtltHourdhfKjt5JQynlEiS06as1EOMzHR9pZO11rtmxeXTZ/8+WM4kSXbvsl1T9Vdq5F5cDCv7lXtfwO5+5a5rRUiJUmKtbVWZnG3lnHV10zJziElpI5K9D974GJMIpRSV0kbbpEVEgk/GqiRpsxn1GI2xk8nMh7Be9W3bKtZaKxEJMYUQ6rp2zo6jL/e4yl3iEPy2RE3r8uGbtu0EszE6pdj3fUquqiql7PUuYiwHsNc5582FZ+WRUp4A5oMPvjuO47AzjiGGUmO3PdNZpKhCadpTfn8xbc95jVFN7WazzmmtRJKPVqu2qigL56yJ2qbpmmbWtTdOTo4ODoiJRChT3bTT2Wx+cOBcLSLrzfr88nK5jCkn3282q6tHTNPppG3q+XRSV65p68o5o5VSRiuKkZXiMtpgHPucs7V6fnBASm8Gn5IoNkwqZGXa7q27773/wQd3793XVRVEoqTKuRS836zybNpNJ92tG57yjXt3r7588Oh3fzj/8qGOURlljBn7PiZS2Y6SRLbD88pekyoDjEh2j9+UJGYSa6NSg8iy98sYljn2IkMWTxQoEyuTWSfSxB3xVNkD11R1p6sqGJ2riqpaWxfDyElIlRekCElmJSoHlUedR521Iqu3n9OKlTVWM1NKmqkyujGGY8ij534YFwvl/U1XvXvrrZbJJem07rS1WbRr9Y367vTgRDWHQZtAPMYQgrPZGtF5rESoqYwxWXIMXjktiknlxDFyLoNsU85DCkMcgyRFyrDJWqvGWF1VRmfFifIQwxAHH1MkyloFpmW/SVqZtq0mnRg9Srpar1Z+8FmablJ10+OTW2Jqz/pyHBar1WK9JqNDlr5pjt5/P2sOIq6uMvNq01tiY11ShlKOIR3MDijloR9CP8oYnZiQTBalspKQQhIrokkq1pSjzbliruvGUM4xzA/mx/ODG8dHh9PZdDKp69pomyU/f3Z6eXn5/OzszjtvzwzrpmKjhdImjGOUyNx2nZa08f7po8fL9brf9IrVpKrbSVMrk0N69uTZ5bPTxdnFuN7oTEbp1jbGWu1Mn9JqWK1jmN+8ee/DDz/5m7++8+F32+PD5eVlFqnrxm/6T3/283/7r/51WK1ndTNR1kXRMZVB8YbEEGvKlrjVblLV7WQ2mc+r+dzMZ+pwbk8O1a0ba6KrzbqW7IwxrFNMRJm0MqwpUQrRacOGRKLRWrNSadtJlLZj4KsqVuKcsZZFSBIxldbppb1XZkpJAsVIYrWRTHHw42K9ffgKiVAMoVTxBh+Gvu/7oe/7slArVenbNSdxoixBwhiVVteNK7d9Xa63lsoVr914OCp7XbtOKWUxtDeLSpiVSCnLEVWq0UQok+Ltja8ylNdaV9qqbDeerTXGsipDrtmUCbdOG0vldKUMlSNKMQaSVL5ekRT8OB4ejMOQJZXnHpf9tm2VP1XOubqxro5ZZ2VZG2OMUpqUUtooY7Q2ZWsuSdKstdk+wLfFPHm3+bY9zskpDX401riqUooVq0y5fB/7vWuvrq4y5aZpmrapKldqXdqm6dq2zMpsmkaz2i/mfqU24I1r+tev62w72ypdjv739wXLJ1DZwi+3n8sf/zfnr6cXE9heiivfvtH+pu32/EqFw+th6Vtua2xbJG87g21LPPcvo78olN1+JDOTKh/SIeTr/lqklWbe1oZ5HyR/27e/qy/fdcTadSjeNjJWquQQkbTZhGEcSlwpd8d3mLkUdC2Xy77vy0lCVVW7Kpf9712xIrXf7m23Ycf7ozn3q1DKu69yTrPaXRcRykle3Dfbldm8cg9tvz5nF0r3p0Dyqz/qN08L3e8i8PqPcVdRlJUqv+ntuJdyPc9oR1xVlTGmbJaXYqO6qlhriTJ4Hyi3bbtYLH75y1/9T//8nx8fn3z04YfnDx4Nw4VlpZJo5sZWSz+Oqzg9uLm8uPz0Z7/4Udu625UiZmsPb946ODz68osvTp+fXm7Ws+Cts93BgWubxKSMfve9+3/5g48+/fmnv/nN74Y+lA4nfT9kKhcXTSaOUULOpJW1tl/3kqSy1W9/+7tnj5786fdf/NVPfnT/g3fONt41k3o6uTw/Xw3PL5ar+3funszmE2vqOze7G8d3P/7u4ds3H/zqN1cPHvanF5vlpdTdUT2ZNq2yhnziIE4ZlXUcqWoa29kUQghjylFXlq3KmgYJcbUU8XbSUu5IqxuzeT8/ejK5+vPjZw9Wz9c+MGVtTdY6EcVUjkAMWyV7U3Xkeovkunev4lIRe/23yuFEKWF0FFWU1enFafOI6qZPpNqpa6zT9rLvRxFTtyQk29NCkxWTUmyNcpa0yUYnzYHLJVhKJMKk95Nrfun1uV37KVUKJ3Op4RzH4EPO2RirtSJSzjkfxrKhv3/6m7fVJtuOXum6fWUZ77DfUzFfTxsREaX0dorxi8Ly17qcXzdMk7xtPyg5czmEV1ppk4liSmUWSghl50S8D+UBMgwje19uC3s/aB0PD2tjWDIppcvtwL4fkiRWatt1OqUQxlJBx7y9QSiSUlKlOWGpCVRKtW0TgifKpR7MORtj6PuNMboEDX5xlLUbNlveuVIy7Iu7snfv3i0/9BC8937w3vtSKjOGEMZxNNYM47h/7awfxtH7GMU60zbVrJtM23ZS1xKiUdw4F2PUlBvr2q6ZNu20befTSdPUKSbFbI2tqqpp27ZrV+vN1XJ5eXE+Dj3nUDlz69ateDgP3htju8lkNpkozSmMwXufk6QwDJskqamd0bqkn8Ojo9t3bld13XRt23YhhKppD05uJ+1MO5vevJ1EUiZlu+jHIQ7KadNM2ralGCQGatt3f/yjt7/zfv/oyc/+z/8w+HT+x68ba7ip06ofQ+bRl347++3kWYRJlVsrmVmIUpYgpJ0NirzI1dCf+35JMRtXjpYdESVRIbbazbrp0fHxwfHJ/PhEuSoyL6NfD34zjmG9Gks1bVnciEiZs8YUOPucBknOlKY/WmtjlbHGZMUsEksnsZBk8LLZyGqlNoMJXlabW7du35kdpMVyZu1x09ZEKkbyoRpS3V/lZay1s6xjippI5Sxlz0mRUGJDymqRnChJziHFSKkUY5NSOSfNmYzWRmfNSZFurXGOlVr1/XK9Wa6XY4qJWLvKVE65anZ81Ke46PvL07OkFFfOde3N42PT1D7n9Tg+vri8GuIqSmRVPoQzU2TlrXNNHSkv15uUjCybAAAJT0lEQVRWaeesYU6SQ0hZaWadhYf1kKMkH2rlSKvQr5Vwber5gRPvkx/S4JmS49zYqtHcGNVYM23redeeHB0ezGZd1QTvx/Vqs1gkySmkxXLtfZjMpqZtcuWSVTFLyEJaNa4WzYvN+uz56dOzszH4pm1vHRxRphSiX/fnF1fri6v1xTKNnqMYpZXWihSLcMoqUey9MHWT6Q//yU8++smP3/74I6E8LJdjCN1sZqz96rPPPv3pT3/96S8/ePvebDJrslpfntkYb8xmYbNOfjCZLKlK6Ylxs6rtJtN6MuG2EWfq44P61gkdzJYpXK6Wx65S1lmjUxqkrHVNKbXK1mlWFEJU18fypTy2XKEtt5C4jHwuW2BlT7QsMbVm4hjTmELI0VprlaqretyMkrLWZbOsTIsvZ8dxHIP34fqMJJX1Nyu17QlLFGIMOeScWauSFkpt9vWdc9ot3bYF5UzXH3m0m7lx/R8vC8tYdq9Zqe2IW9bGlZ2YF9XUpY3VdjrH9gKB1qqEGm2sNdYaa1xrtGXa9mXNzElYxeBFRGsuC0nXtkfaxOAlBklJ0fUGA+0deStNyglryXm7Gf1iIFrerYOl9MgpJRLb3pelySpzOYcte56SOHGM0Vy3WynfV6nnLvcEHj1+tFyt3nrrrap2xpjdPn3p5RJTkphyTvSmg4XXk8DrN3B2VdTbf0Bna90uEuya+e6qa3bFUd90prH7K9sCnJf6wby0fH/jWna/+OSVK0+vDEb8pt39Nw6avE7pTG++fP3S3DNjrLPb3p27H/h1zcz2dWeMkZcmxb/h/Kf8EHYZrxyJ7J9TlYtYMcaUIiuy1iilS918qR3X2ojIOI7W2slkohSXLKO13h1IlsLyMsNxe+Nw/3ZWJnqt4ZHmF79c2g2uzy8al4XgJV+fzLz8He0XPr0SYF4fXrk35TO/8Tf1xoKWV07GdhdXSqeyMvQmU95FtfKzLdlvG8ZizM5pVrnMwyBp67pfr8/OzhbL5d27d3/y4x//X0//3UXf325nahNTCHVV9TFoypOmOX387L/8579754P3D4+PVV1TDsoo0vXR7Vumrgfvq7oSn1grZRSr3I99SKFt63feuWeNuXF8/Iff/eHRoyejT/PDo7rtzhZL0rqyzg+D1qqt2k3aJGGrdV3V/Wb8j//x765Wix+uPvnOD76rGz2EDbkqp9QT//n587Pl4qhrb53cmE0qXod3//LjW/fufv2LXz369W9Pv/jzeugr4k6Zlo1zxqhc6UqJ9jlZa62xbFhqTSyqcpklibchpZw4S+j7Td9fPHpUn9yoj4/fmc6npjmZHT08vXh4evr84jILpSxasmbWyuhtT7ztvSzFRLy9UEvbfk/bLtO7Sai8ncoiJiu/Gc8ePfU+mrbLrulOlMk2BbVeLDYpNTNKOYUYQowydqmpYoi57FFZQ0ZHzkyiJWairIgzi0imdJ0wOMtLr8YkSYRf3CFMKYTydkuv3Ifce3TsXnhvKBXbHr9sH1B8/Rfz7oyThHepae/U86VHZXlfl9V/+UpiSsMwlL0JrXWMkkS2dUdae++HYSTKk8lEaxNjyExKqaqqq4oo03rdu6qaTKYppW0xzGRS1bUx5uLy0vuhqly55lBSfZlbv9spKE+YslEymUyMMdPptGwg7tr29H2/3wzj+mnJ+1Vt8srHzf/L01UAAAAAAID/nyn8CA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ABxBQAAAAAAEFcAAAAAAAAQVwAAAAAAAHEFAAAAAAAAcQUAAAAAAABxBQAAAAAAEFcAAAAAAAAQVwAAAAAAAHEFAAAAAAAAcQUAAAAAABBXAAAAAAAAEFcAAAAAAAAQVwAAAAAAAHEFAAAAAAAAcQUAAAAAABBXAAAAAAAAEFcAAAAAAAAQVwAAAAAAAHEFAAAAAAAAcQUAAAAAABBXAAAAAAAAEFcAAAAAAABxBQAAAAAAAHEFAAAAAAAAcQUAAAAAABBXAAAAAAAAEFcAAAAAAABxBQAAAAAAAHEFAAAAAAAAcQUAAAAAABBXAAAAAAAAEFcAAAAAAABxBQAAAAAAAHEFAAAAAAAAcQUAAAAAABBXAAAAAAAAEFcAAAAAAABxBQAAAAAAAHEFAAAAAAAQVwAAAAAAABBXAAAAAAAAEFcAAAAAAABxBQAAAAAAAHEFAAAAAAAQVwAAAAAAABBXAAAAAAAAEFcAAAAAAABxBQAAAAAAAHEFAAAAAAAQVwAAAAAAABBXAAAAAAAAcQUAAAAAAABxBQAAAAAAAHEFAAAAAAAQVwAAAAAAABBXAAAAAAAAcQUAAAAAAABxBQAAAAAAAHEFAAAAAAAQVwAAAAAAABBXAAAAAAAAcQUAAAAAAABxBQAAAAAAEFcAAAAAAAAQVwAAAAAAABBXAAAAAAAAcQUAAAAAAABxBQAAAAAAEFcAAAAAAAAQVwAAAAAAABBXAAAAAAAAcQUAAAAAAABxBQAAAAAAEFcAAAAAAAAQVwAAAAAAABBXAAAAAAAAcQUAAAAAAABxBQAAAAAAEFcAAAAAAAAQVwAAAAAAAHEFAAAAAAAAcQUAAAAAAOBb/D8Mkqt6eyMNbwAAAABJRU5ErkJggg=="/>
          <p:cNvSpPr>
            <a:spLocks noChangeAspect="1" noChangeArrowheads="1"/>
          </p:cNvSpPr>
          <p:nvPr/>
        </p:nvSpPr>
        <p:spPr bwMode="auto">
          <a:xfrm>
            <a:off x="1677758" y="-144496"/>
            <a:ext cx="304871" cy="3048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61" tIns="45731" rIns="91461" bIns="45731" numCol="1" anchor="t" anchorCtr="0" compatLnSpc="1">
            <a:prstTxWarp prst="textNoShape">
              <a:avLst/>
            </a:prstTxWarp>
          </a:bodyPr>
          <a:lstStyle/>
          <a:p>
            <a:endParaRPr lang="en-US"/>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5054" b="10686"/>
          <a:stretch/>
        </p:blipFill>
        <p:spPr bwMode="auto">
          <a:xfrm>
            <a:off x="-1" y="0"/>
            <a:ext cx="12190414" cy="701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265983" y="6097412"/>
            <a:ext cx="4039535" cy="5849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vi-VN" sz="3201" dirty="0">
                <a:latin typeface="Times New Roman" pitchFamily="18" charset="0"/>
                <a:cs typeface="Times New Roman" pitchFamily="18" charset="0"/>
              </a:rPr>
              <a:t>Đền Ngọc Sơn</a:t>
            </a:r>
            <a:endParaRPr lang="en-US" sz="3201"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AC1EC902-C304-9548-AEEB-00E130BB6AB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0785843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0413" cy="688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33796" y="399394"/>
            <a:ext cx="3522818" cy="6464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807" indent="-285807" algn="ctr"/>
            <a:r>
              <a:rPr lang="vi-VN" sz="3601" dirty="0">
                <a:latin typeface="Times New Roman" pitchFamily="18" charset="0"/>
                <a:cs typeface="Times New Roman" pitchFamily="18" charset="0"/>
              </a:rPr>
              <a:t>Cầu Thê Húc</a:t>
            </a:r>
            <a:endParaRPr lang="en-US" sz="3601" dirty="0">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D05676E2-20D4-A24A-BBD3-1A5992BB9A9E}"/>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16204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5"/>
            <a:ext cx="1219041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4151656" y="207632"/>
            <a:ext cx="3887100" cy="1448135"/>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500" dirty="0" err="1">
                <a:latin typeface="#9Slide03 Arima Madurai" pitchFamily="2" charset="77"/>
                <a:cs typeface="#9Slide03 Arima Madurai" pitchFamily="2" charset="77"/>
              </a:rPr>
              <a:t>Cầu</a:t>
            </a:r>
            <a:r>
              <a:rPr lang="en-US" sz="3500" dirty="0">
                <a:latin typeface="#9Slide03 Arima Madurai" pitchFamily="2" charset="77"/>
                <a:cs typeface="#9Slide03 Arima Madurai" pitchFamily="2" charset="77"/>
              </a:rPr>
              <a:t> </a:t>
            </a:r>
            <a:r>
              <a:rPr lang="en-US" sz="3500" dirty="0" err="1">
                <a:latin typeface="#9Slide03 Arima Madurai" pitchFamily="2" charset="77"/>
                <a:cs typeface="#9Slide03 Arima Madurai" pitchFamily="2" charset="77"/>
              </a:rPr>
              <a:t>Thê</a:t>
            </a:r>
            <a:r>
              <a:rPr lang="en-US" sz="3500" dirty="0">
                <a:latin typeface="#9Slide03 Arima Madurai" pitchFamily="2" charset="77"/>
                <a:cs typeface="#9Slide03 Arima Madurai" pitchFamily="2" charset="77"/>
              </a:rPr>
              <a:t> </a:t>
            </a:r>
            <a:r>
              <a:rPr lang="en-US" sz="3500" dirty="0" err="1">
                <a:latin typeface="#9Slide03 Arima Madurai" pitchFamily="2" charset="77"/>
                <a:cs typeface="#9Slide03 Arima Madurai" pitchFamily="2" charset="77"/>
              </a:rPr>
              <a:t>Húc</a:t>
            </a:r>
            <a:r>
              <a:rPr lang="en-US" sz="3500" dirty="0">
                <a:latin typeface="#9Slide03 Arima Madurai" pitchFamily="2" charset="77"/>
                <a:cs typeface="#9Slide03 Arima Madurai" pitchFamily="2" charset="77"/>
              </a:rPr>
              <a:t> </a:t>
            </a:r>
            <a:r>
              <a:rPr lang="en-US" sz="3500" dirty="0" err="1">
                <a:latin typeface="#9Slide03 Arima Madurai" pitchFamily="2" charset="77"/>
                <a:cs typeface="#9Slide03 Arima Madurai" pitchFamily="2" charset="77"/>
              </a:rPr>
              <a:t>vào</a:t>
            </a:r>
            <a:r>
              <a:rPr lang="en-US" sz="3500" dirty="0">
                <a:latin typeface="#9Slide03 Arima Madurai" pitchFamily="2" charset="77"/>
                <a:cs typeface="#9Slide03 Arima Madurai" pitchFamily="2" charset="77"/>
              </a:rPr>
              <a:t> ban </a:t>
            </a:r>
            <a:r>
              <a:rPr lang="en-US" sz="3500" dirty="0" err="1">
                <a:latin typeface="#9Slide03 Arima Madurai" pitchFamily="2" charset="77"/>
                <a:cs typeface="#9Slide03 Arima Madurai" pitchFamily="2" charset="77"/>
              </a:rPr>
              <a:t>đêm</a:t>
            </a:r>
            <a:endParaRPr lang="en-US" sz="3500" dirty="0">
              <a:latin typeface="#9Slide03 Arima Madurai" pitchFamily="2" charset="77"/>
              <a:cs typeface="#9Slide03 Arima Madurai" pitchFamily="2" charset="77"/>
            </a:endParaRPr>
          </a:p>
        </p:txBody>
      </p:sp>
      <p:sp>
        <p:nvSpPr>
          <p:cNvPr id="4" name="Rectangle 3">
            <a:extLst>
              <a:ext uri="{FF2B5EF4-FFF2-40B4-BE49-F238E27FC236}">
                <a16:creationId xmlns:a16="http://schemas.microsoft.com/office/drawing/2014/main" id="{64958D57-E0BD-1746-921D-90D612A45AD1}"/>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48951462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52E48F-FA9F-DA45-88D8-C0ECC8903833}"/>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14</a:t>
            </a:fld>
            <a:endParaRPr lang="en-US" dirty="0">
              <a:solidFill>
                <a:prstClr val="black">
                  <a:tint val="75000"/>
                </a:prstClr>
              </a:solidFill>
            </a:endParaRPr>
          </a:p>
        </p:txBody>
      </p:sp>
      <p:sp>
        <p:nvSpPr>
          <p:cNvPr id="3" name="AutoShape 2" descr="GIỮA LÒNG HÀ NỘI CÓ MỘT THÁP BÚT HƠN 150 NĂM &amp;quot;VIẾT LÊN TRỜI XANH&amp;quot;">
            <a:extLst>
              <a:ext uri="{FF2B5EF4-FFF2-40B4-BE49-F238E27FC236}">
                <a16:creationId xmlns:a16="http://schemas.microsoft.com/office/drawing/2014/main" id="{563925F7-B5DD-144E-AB57-018509B7B06D}"/>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4" name="AutoShape 4" descr="GIỮA LÒNG HÀ NỘI CÓ MỘT THÁP BÚT HƠN 150 NĂM &amp;quot;VIẾT LÊN TRỜI XANH&amp;quot;">
            <a:extLst>
              <a:ext uri="{FF2B5EF4-FFF2-40B4-BE49-F238E27FC236}">
                <a16:creationId xmlns:a16="http://schemas.microsoft.com/office/drawing/2014/main" id="{898BEA3B-81BC-854E-86FB-183870D5F252}"/>
              </a:ext>
            </a:extLst>
          </p:cNvPr>
          <p:cNvSpPr>
            <a:spLocks noChangeAspect="1" noChangeArrowheads="1"/>
          </p:cNvSpPr>
          <p:nvPr/>
        </p:nvSpPr>
        <p:spPr bwMode="auto">
          <a:xfrm>
            <a:off x="6094413"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5" name="AutoShape 6" descr="GIỮA LÒNG HÀ NỘI CÓ MỘT THÁP BÚT HƠN 150 NĂM &amp;quot;VIẾT LÊN TRỜI XANH&amp;quot;">
            <a:extLst>
              <a:ext uri="{FF2B5EF4-FFF2-40B4-BE49-F238E27FC236}">
                <a16:creationId xmlns:a16="http://schemas.microsoft.com/office/drawing/2014/main" id="{E3DF9D81-5A27-6C49-B0A2-7DFEAA859CC1}"/>
              </a:ext>
            </a:extLst>
          </p:cNvPr>
          <p:cNvSpPr>
            <a:spLocks noChangeAspect="1" noChangeArrowheads="1"/>
          </p:cNvSpPr>
          <p:nvPr/>
        </p:nvSpPr>
        <p:spPr bwMode="auto">
          <a:xfrm>
            <a:off x="6246813"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pic>
        <p:nvPicPr>
          <p:cNvPr id="7" name="Picture 6" descr="A stone tower surrounded by trees&#10;&#10;Description automatically generated with low confidence">
            <a:extLst>
              <a:ext uri="{FF2B5EF4-FFF2-40B4-BE49-F238E27FC236}">
                <a16:creationId xmlns:a16="http://schemas.microsoft.com/office/drawing/2014/main" id="{36FE6AC0-7BDC-7042-B60D-3D1EAC49D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56" y="0"/>
            <a:ext cx="10356113" cy="6954490"/>
          </a:xfrm>
          <a:prstGeom prst="rect">
            <a:avLst/>
          </a:prstGeom>
        </p:spPr>
      </p:pic>
      <p:sp>
        <p:nvSpPr>
          <p:cNvPr id="8" name="Rectangle 7">
            <a:extLst>
              <a:ext uri="{FF2B5EF4-FFF2-40B4-BE49-F238E27FC236}">
                <a16:creationId xmlns:a16="http://schemas.microsoft.com/office/drawing/2014/main" id="{5ACB4C26-66D1-2B4A-8A1F-2DAFB7A7AFA3}"/>
              </a:ext>
            </a:extLst>
          </p:cNvPr>
          <p:cNvSpPr/>
          <p:nvPr/>
        </p:nvSpPr>
        <p:spPr>
          <a:xfrm>
            <a:off x="4485404" y="5933832"/>
            <a:ext cx="3522818" cy="6464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807" indent="-285807" algn="ctr"/>
            <a:r>
              <a:rPr lang="vi-VN" sz="3601" dirty="0">
                <a:latin typeface="Times New Roman" pitchFamily="18" charset="0"/>
                <a:cs typeface="Times New Roman" pitchFamily="18" charset="0"/>
              </a:rPr>
              <a:t>Tháp Bút</a:t>
            </a:r>
            <a:endParaRPr lang="en-US" sz="3601"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6CC58A6F-D49B-F741-9CB4-BB482B629DE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02775215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2198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4177" y="265452"/>
            <a:ext cx="2745052" cy="708050"/>
          </a:xfrm>
          <a:prstGeom prst="rect">
            <a:avLst/>
          </a:prstGeom>
        </p:spPr>
        <p:txBody>
          <a:bodyPr wrap="square">
            <a:spAutoFit/>
          </a:bodyPr>
          <a:lstStyle/>
          <a:p>
            <a:pPr marL="285807" indent="-285807" algn="ctr"/>
            <a:r>
              <a:rPr lang="vi-VN" sz="4001" b="1" dirty="0">
                <a:solidFill>
                  <a:schemeClr val="bg1"/>
                </a:solidFill>
                <a:latin typeface="#9Slide03 Arima Madurai Bold" pitchFamily="2" charset="77"/>
                <a:cs typeface="#9Slide03 Arima Madurai Bold" pitchFamily="2" charset="77"/>
              </a:rPr>
              <a:t>Tháp Rùa</a:t>
            </a:r>
            <a:endParaRPr lang="en-US" sz="4001" b="1" dirty="0">
              <a:solidFill>
                <a:schemeClr val="bg1"/>
              </a:solidFill>
              <a:latin typeface="#9Slide03 Arima Madurai Bold" pitchFamily="2" charset="77"/>
              <a:cs typeface="#9Slide03 Arima Madurai Bold" pitchFamily="2" charset="77"/>
            </a:endParaRPr>
          </a:p>
        </p:txBody>
      </p:sp>
      <p:sp>
        <p:nvSpPr>
          <p:cNvPr id="4" name="Rectangle 3">
            <a:extLst>
              <a:ext uri="{FF2B5EF4-FFF2-40B4-BE49-F238E27FC236}">
                <a16:creationId xmlns:a16="http://schemas.microsoft.com/office/drawing/2014/main" id="{BE32B4F5-FCA3-6342-A1C5-92C048CAF965}"/>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588302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708"/>
          <a:stretch/>
        </p:blipFill>
        <p:spPr bwMode="auto">
          <a:xfrm>
            <a:off x="0" y="0"/>
            <a:ext cx="1219041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B070497-E3D2-C84F-93D2-FEF2A9EE35DE}"/>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10689221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001" r="3226"/>
          <a:stretch/>
        </p:blipFill>
        <p:spPr bwMode="auto">
          <a:xfrm>
            <a:off x="0" y="0"/>
            <a:ext cx="12190413"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337DED0-C027-7844-AD60-EA9EB6FC9890}"/>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43197859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Kết quả hình ảnh cho hồ gươm">
            <a:extLst>
              <a:ext uri="{FF2B5EF4-FFF2-40B4-BE49-F238E27FC236}">
                <a16:creationId xmlns:a16="http://schemas.microsoft.com/office/drawing/2014/main" id="{277BF723-C77B-F249-9058-8C0FC03A9E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96" b="4287"/>
          <a:stretch/>
        </p:blipFill>
        <p:spPr bwMode="auto">
          <a:xfrm>
            <a:off x="20" y="10"/>
            <a:ext cx="12190392" cy="6859577"/>
          </a:xfrm>
          <a:prstGeom prst="rect">
            <a:avLst/>
          </a:prstGeom>
          <a:solidFill>
            <a:srgbClr val="FFFFFF"/>
          </a:solidFill>
        </p:spPr>
      </p:pic>
      <p:sp>
        <p:nvSpPr>
          <p:cNvPr id="6"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1373"/>
            <a:ext cx="12190412" cy="73672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D501D9-0D20-CB4D-87EC-7AB14C73014F}"/>
              </a:ext>
            </a:extLst>
          </p:cNvPr>
          <p:cNvSpPr txBox="1"/>
          <p:nvPr/>
        </p:nvSpPr>
        <p:spPr>
          <a:xfrm>
            <a:off x="523806" y="5318470"/>
            <a:ext cx="11209466" cy="74500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Sự</a:t>
            </a:r>
            <a:r>
              <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tích</a:t>
            </a:r>
            <a:r>
              <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Hồ</a:t>
            </a:r>
            <a:r>
              <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rPr>
              <a:t> </a:t>
            </a:r>
            <a:r>
              <a:rPr lang="en-US" sz="5000" b="1" dirty="0" err="1">
                <a:solidFill>
                  <a:schemeClr val="tx1">
                    <a:lumMod val="85000"/>
                    <a:lumOff val="15000"/>
                  </a:schemeClr>
                </a:solidFill>
                <a:latin typeface="Times New Roman" panose="02020603050405020304" pitchFamily="18" charset="0"/>
                <a:ea typeface="+mj-ea"/>
                <a:cs typeface="Times New Roman" panose="02020603050405020304" pitchFamily="18" charset="0"/>
              </a:rPr>
              <a:t>Gươm</a:t>
            </a:r>
            <a:endParaRPr lang="en-US" sz="5000" b="1" dirty="0">
              <a:solidFill>
                <a:schemeClr val="tx1">
                  <a:lumMod val="85000"/>
                  <a:lumOff val="15000"/>
                </a:schemeClr>
              </a:solidFill>
              <a:latin typeface="Times New Roman" panose="02020603050405020304" pitchFamily="18" charset="0"/>
              <a:ea typeface="+mj-ea"/>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3196"/>
            <a:ext cx="12190412"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6272"/>
            <a:ext cx="12190412"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47C65BD-1807-7D4C-8412-83B13EC8BA2A}"/>
              </a:ext>
            </a:extLst>
          </p:cNvPr>
          <p:cNvSpPr>
            <a:spLocks noGrp="1"/>
          </p:cNvSpPr>
          <p:nvPr>
            <p:ph type="sldNum" sz="quarter" idx="12"/>
          </p:nvPr>
        </p:nvSpPr>
        <p:spPr>
          <a:xfrm>
            <a:off x="8609478" y="6357821"/>
            <a:ext cx="2742843" cy="365209"/>
          </a:xfrm>
        </p:spPr>
        <p:txBody>
          <a:bodyPr vert="horz" lIns="91440" tIns="45720" rIns="91440" bIns="45720" rtlCol="0" anchor="ctr">
            <a:normAutofit/>
          </a:bodyPr>
          <a:lstStyle/>
          <a:p>
            <a:pPr defTabSz="457200">
              <a:spcAft>
                <a:spcPts val="600"/>
              </a:spcAft>
              <a:defRPr/>
            </a:pPr>
            <a:fld id="{601EE9E8-4134-49B0-9AA7-3089E6521627}" type="slidenum">
              <a:rPr lang="en-US" sz="1200">
                <a:solidFill>
                  <a:srgbClr val="FFFFFF"/>
                </a:solidFill>
              </a:rPr>
              <a:pPr defTabSz="457200">
                <a:spcAft>
                  <a:spcPts val="600"/>
                </a:spcAft>
                <a:defRPr/>
              </a:pPr>
              <a:t>18</a:t>
            </a:fld>
            <a:endParaRPr lang="en-US" sz="1200">
              <a:solidFill>
                <a:srgbClr val="FFFFFF"/>
              </a:solidFill>
            </a:endParaRPr>
          </a:p>
        </p:txBody>
      </p:sp>
      <p:sp>
        <p:nvSpPr>
          <p:cNvPr id="5" name="TextBox 4">
            <a:extLst>
              <a:ext uri="{FF2B5EF4-FFF2-40B4-BE49-F238E27FC236}">
                <a16:creationId xmlns:a16="http://schemas.microsoft.com/office/drawing/2014/main" id="{4A7D5F30-215D-DE4D-9B5C-65D985C4AF01}"/>
              </a:ext>
            </a:extLst>
          </p:cNvPr>
          <p:cNvSpPr txBox="1"/>
          <p:nvPr/>
        </p:nvSpPr>
        <p:spPr>
          <a:xfrm>
            <a:off x="3970130" y="6171093"/>
            <a:ext cx="4316818" cy="523220"/>
          </a:xfrm>
          <a:prstGeom prst="rect">
            <a:avLst/>
          </a:prstGeom>
          <a:noFill/>
        </p:spPr>
        <p:txBody>
          <a:bodyPr wrap="square" rtlCol="0">
            <a:spAutoFit/>
          </a:bodyPr>
          <a:lstStyle/>
          <a:p>
            <a:pPr algn="ctr"/>
            <a:r>
              <a:rPr lang="en-VN" sz="2800" b="1" dirty="0">
                <a:solidFill>
                  <a:schemeClr val="accent5">
                    <a:lumMod val="50000"/>
                  </a:schemeClr>
                </a:solidFill>
                <a:latin typeface="Times New Roman" panose="02020603050405020304" pitchFamily="18" charset="0"/>
                <a:cs typeface="Times New Roman" panose="02020603050405020304" pitchFamily="18" charset="0"/>
              </a:rPr>
              <a:t>(Truyền thuyết)</a:t>
            </a:r>
          </a:p>
        </p:txBody>
      </p:sp>
      <p:sp>
        <p:nvSpPr>
          <p:cNvPr id="9" name="Rectangle 8">
            <a:extLst>
              <a:ext uri="{FF2B5EF4-FFF2-40B4-BE49-F238E27FC236}">
                <a16:creationId xmlns:a16="http://schemas.microsoft.com/office/drawing/2014/main" id="{F6A0275A-429F-0F44-A1DE-CA9830CEB915}"/>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21660925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Times New Roman" panose="02020603050405020304" pitchFamily="18" charset="0"/>
              <a:cs typeface="Times New Roman" panose="02020603050405020304" pitchFamily="18" charset="0"/>
            </a:endParaRPr>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TÌM HIỂU CHUNG</a:t>
            </a:r>
          </a:p>
        </p:txBody>
      </p:sp>
      <p:sp>
        <p:nvSpPr>
          <p:cNvPr id="8" name="Diamond 7">
            <a:extLst>
              <a:ext uri="{FF2B5EF4-FFF2-40B4-BE49-F238E27FC236}">
                <a16:creationId xmlns:a16="http://schemas.microsoft.com/office/drawing/2014/main" id="{73C70D9A-FEB8-8048-ADE6-04B0D8157F31}"/>
              </a:ext>
            </a:extLst>
          </p:cNvPr>
          <p:cNvSpPr/>
          <p:nvPr/>
        </p:nvSpPr>
        <p:spPr>
          <a:xfrm>
            <a:off x="5349018" y="1264691"/>
            <a:ext cx="1446028"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b="1" dirty="0">
                <a:latin typeface="Times New Roman" panose="02020603050405020304" pitchFamily="18" charset="0"/>
                <a:cs typeface="Times New Roman" panose="02020603050405020304" pitchFamily="18" charset="0"/>
              </a:rPr>
              <a:t>I</a:t>
            </a:r>
          </a:p>
        </p:txBody>
      </p:sp>
      <p:sp>
        <p:nvSpPr>
          <p:cNvPr id="6" name="Rectangle 5">
            <a:extLst>
              <a:ext uri="{FF2B5EF4-FFF2-40B4-BE49-F238E27FC236}">
                <a16:creationId xmlns:a16="http://schemas.microsoft.com/office/drawing/2014/main" id="{7544FD06-6B78-D445-AB1E-67EE7A75B7E5}"/>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55565528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063C8DC-637F-F44A-BA3D-10566E239772}"/>
              </a:ext>
            </a:extLst>
          </p:cNvPr>
          <p:cNvGraphicFramePr>
            <a:graphicFrameLocks noGrp="1"/>
          </p:cNvGraphicFramePr>
          <p:nvPr>
            <p:extLst>
              <p:ext uri="{D42A27DB-BD31-4B8C-83A1-F6EECF244321}">
                <p14:modId xmlns:p14="http://schemas.microsoft.com/office/powerpoint/2010/main" val="1327474263"/>
              </p:ext>
            </p:extLst>
          </p:nvPr>
        </p:nvGraphicFramePr>
        <p:xfrm>
          <a:off x="2389086" y="657751"/>
          <a:ext cx="8573201" cy="394578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dirty="0">
                        <a:solidFill>
                          <a:schemeClr val="tx1"/>
                        </a:solidFill>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500" dirty="0">
                          <a:solidFill>
                            <a:schemeClr val="tx1"/>
                          </a:solidFill>
                          <a:latin typeface="#9Slide03 SFU Grenoble Medium" pitchFamily="2" charset="77"/>
                        </a:rPr>
                        <a:t>T</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P</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R</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U</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chemeClr val="tx1"/>
                          </a:solidFill>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extLst>
                  <a:ext uri="{0D108BD9-81ED-4DB2-BD59-A6C34878D82A}">
                    <a16:rowId xmlns:a16="http://schemas.microsoft.com/office/drawing/2014/main" val="2212010955"/>
                  </a:ext>
                </a:extLst>
              </a:tr>
              <a:tr h="657630">
                <a:tc>
                  <a:txBody>
                    <a:bodyPr/>
                    <a:lstStyle/>
                    <a:p>
                      <a:pPr algn="ctr"/>
                      <a:endParaRPr lang="en-VN" sz="3500" dirty="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381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G</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C</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S</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5483340"/>
                  </a:ext>
                </a:extLst>
              </a:tr>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500" dirty="0">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G</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062470"/>
                  </a:ext>
                </a:extLst>
              </a:tr>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VN" sz="3500" dirty="0">
                          <a:latin typeface="#9Slide03 SFU Grenoble Medium" pitchFamily="2" charset="77"/>
                        </a:rPr>
                        <a:t>T</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P</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B</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U</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T</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7432615"/>
                  </a:ext>
                </a:extLst>
              </a:tr>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3500" dirty="0">
                          <a:latin typeface="#9Slide03 SFU Grenoble Medium" pitchFamily="2" charset="77"/>
                        </a:rPr>
                        <a:t>L</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E</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L</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I</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4686997"/>
                  </a:ext>
                </a:extLst>
              </a:tr>
              <a:tr h="657630">
                <a:tc>
                  <a:txBody>
                    <a:bodyPr/>
                    <a:lstStyle/>
                    <a:p>
                      <a:pPr algn="ctr"/>
                      <a:r>
                        <a:rPr lang="en-VN" sz="3500" dirty="0">
                          <a:latin typeface="#9Slide03 SFU Grenoble Medium" pitchFamily="2" charset="77"/>
                        </a:rPr>
                        <a:t>H</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O</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A</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N</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K</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I</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latin typeface="#9Slide03 SFU Grenoble Medium" pitchFamily="2" charset="77"/>
                        </a:rPr>
                        <a:t>E</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r>
                        <a:rPr lang="en-VN" sz="3500" dirty="0">
                          <a:solidFill>
                            <a:srgbClr val="FF0000"/>
                          </a:solidFill>
                          <a:latin typeface="#9Slide03 SFU Grenoble Medium" pitchFamily="2" charset="77"/>
                        </a:rPr>
                        <a:t>M</a:t>
                      </a: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rgbClr val="F6EAEE"/>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solidFill>
                        <a:schemeClr val="bg2">
                          <a:lumMod val="2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8037452"/>
                  </a:ext>
                </a:extLst>
              </a:tr>
            </a:tbl>
          </a:graphicData>
        </a:graphic>
      </p:graphicFrame>
      <p:sp>
        <p:nvSpPr>
          <p:cNvPr id="3" name="ô số 1">
            <a:extLst>
              <a:ext uri="{FF2B5EF4-FFF2-40B4-BE49-F238E27FC236}">
                <a16:creationId xmlns:a16="http://schemas.microsoft.com/office/drawing/2014/main" id="{17CD85A7-A841-BD45-A15E-81C0A8097C67}"/>
              </a:ext>
            </a:extLst>
          </p:cNvPr>
          <p:cNvSpPr/>
          <p:nvPr/>
        </p:nvSpPr>
        <p:spPr>
          <a:xfrm>
            <a:off x="1524001" y="65775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1</a:t>
            </a:r>
          </a:p>
        </p:txBody>
      </p:sp>
      <p:sp>
        <p:nvSpPr>
          <p:cNvPr id="4" name="ô số 2">
            <a:extLst>
              <a:ext uri="{FF2B5EF4-FFF2-40B4-BE49-F238E27FC236}">
                <a16:creationId xmlns:a16="http://schemas.microsoft.com/office/drawing/2014/main" id="{CFC7EAA7-5321-5D49-8E44-9D536BC90CE6}"/>
              </a:ext>
            </a:extLst>
          </p:cNvPr>
          <p:cNvSpPr/>
          <p:nvPr/>
        </p:nvSpPr>
        <p:spPr>
          <a:xfrm>
            <a:off x="1524000" y="131550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2</a:t>
            </a:r>
          </a:p>
        </p:txBody>
      </p:sp>
      <p:sp>
        <p:nvSpPr>
          <p:cNvPr id="5" name="ô số 3">
            <a:extLst>
              <a:ext uri="{FF2B5EF4-FFF2-40B4-BE49-F238E27FC236}">
                <a16:creationId xmlns:a16="http://schemas.microsoft.com/office/drawing/2014/main" id="{2B3A1065-CC2E-5D40-8592-75AF65B0DF93}"/>
              </a:ext>
            </a:extLst>
          </p:cNvPr>
          <p:cNvSpPr/>
          <p:nvPr/>
        </p:nvSpPr>
        <p:spPr>
          <a:xfrm>
            <a:off x="1523999" y="197325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3</a:t>
            </a:r>
          </a:p>
        </p:txBody>
      </p:sp>
      <p:sp>
        <p:nvSpPr>
          <p:cNvPr id="6" name="ô số 4">
            <a:extLst>
              <a:ext uri="{FF2B5EF4-FFF2-40B4-BE49-F238E27FC236}">
                <a16:creationId xmlns:a16="http://schemas.microsoft.com/office/drawing/2014/main" id="{9547181B-6596-A041-B720-4DF3722A38B7}"/>
              </a:ext>
            </a:extLst>
          </p:cNvPr>
          <p:cNvSpPr/>
          <p:nvPr/>
        </p:nvSpPr>
        <p:spPr>
          <a:xfrm>
            <a:off x="1523998" y="263100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4</a:t>
            </a:r>
          </a:p>
        </p:txBody>
      </p:sp>
      <p:sp>
        <p:nvSpPr>
          <p:cNvPr id="7" name="ô số 5">
            <a:extLst>
              <a:ext uri="{FF2B5EF4-FFF2-40B4-BE49-F238E27FC236}">
                <a16:creationId xmlns:a16="http://schemas.microsoft.com/office/drawing/2014/main" id="{0D036631-DF88-CA43-A756-6E4B94F3CD37}"/>
              </a:ext>
            </a:extLst>
          </p:cNvPr>
          <p:cNvSpPr/>
          <p:nvPr/>
        </p:nvSpPr>
        <p:spPr>
          <a:xfrm>
            <a:off x="1523997" y="328875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5</a:t>
            </a:r>
          </a:p>
        </p:txBody>
      </p:sp>
      <p:sp>
        <p:nvSpPr>
          <p:cNvPr id="8" name="ô số 6">
            <a:extLst>
              <a:ext uri="{FF2B5EF4-FFF2-40B4-BE49-F238E27FC236}">
                <a16:creationId xmlns:a16="http://schemas.microsoft.com/office/drawing/2014/main" id="{5D96AA92-D2DB-7D48-A49B-AB8433EBF3BB}"/>
              </a:ext>
            </a:extLst>
          </p:cNvPr>
          <p:cNvSpPr/>
          <p:nvPr/>
        </p:nvSpPr>
        <p:spPr>
          <a:xfrm>
            <a:off x="1523996" y="3946501"/>
            <a:ext cx="767255" cy="651641"/>
          </a:xfrm>
          <a:prstGeom prst="hexagon">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VN" sz="3000" dirty="0">
                <a:latin typeface="#9Slide03 SFU Grenoble Medium" pitchFamily="2" charset="77"/>
              </a:rPr>
              <a:t>6</a:t>
            </a:r>
          </a:p>
        </p:txBody>
      </p:sp>
      <p:graphicFrame>
        <p:nvGraphicFramePr>
          <p:cNvPr id="9" name="hàng 6">
            <a:extLst>
              <a:ext uri="{FF2B5EF4-FFF2-40B4-BE49-F238E27FC236}">
                <a16:creationId xmlns:a16="http://schemas.microsoft.com/office/drawing/2014/main" id="{421AA64B-EE68-0640-8D84-77444A321DE1}"/>
              </a:ext>
            </a:extLst>
          </p:cNvPr>
          <p:cNvGraphicFramePr>
            <a:graphicFrameLocks noGrp="1"/>
          </p:cNvGraphicFramePr>
          <p:nvPr>
            <p:extLst>
              <p:ext uri="{D42A27DB-BD31-4B8C-83A1-F6EECF244321}">
                <p14:modId xmlns:p14="http://schemas.microsoft.com/office/powerpoint/2010/main" val="2047542605"/>
              </p:ext>
            </p:extLst>
          </p:nvPr>
        </p:nvGraphicFramePr>
        <p:xfrm>
          <a:off x="2389074" y="3949015"/>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58037452"/>
                  </a:ext>
                </a:extLst>
              </a:tr>
            </a:tbl>
          </a:graphicData>
        </a:graphic>
      </p:graphicFrame>
      <p:graphicFrame>
        <p:nvGraphicFramePr>
          <p:cNvPr id="10" name="hàng 1">
            <a:extLst>
              <a:ext uri="{FF2B5EF4-FFF2-40B4-BE49-F238E27FC236}">
                <a16:creationId xmlns:a16="http://schemas.microsoft.com/office/drawing/2014/main" id="{E9D0B81B-8301-1446-AAA5-C13B692AD111}"/>
              </a:ext>
            </a:extLst>
          </p:cNvPr>
          <p:cNvGraphicFramePr>
            <a:graphicFrameLocks noGrp="1"/>
          </p:cNvGraphicFramePr>
          <p:nvPr>
            <p:extLst>
              <p:ext uri="{D42A27DB-BD31-4B8C-83A1-F6EECF244321}">
                <p14:modId xmlns:p14="http://schemas.microsoft.com/office/powerpoint/2010/main" val="1972257444"/>
              </p:ext>
            </p:extLst>
          </p:nvPr>
        </p:nvGraphicFramePr>
        <p:xfrm>
          <a:off x="2389086" y="651762"/>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VN" sz="3500" dirty="0">
                        <a:solidFill>
                          <a:schemeClr val="tx1"/>
                        </a:solidFill>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chemeClr val="tx1"/>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12010955"/>
                  </a:ext>
                </a:extLst>
              </a:tr>
            </a:tbl>
          </a:graphicData>
        </a:graphic>
      </p:graphicFrame>
      <p:graphicFrame>
        <p:nvGraphicFramePr>
          <p:cNvPr id="11" name="hàng 2">
            <a:extLst>
              <a:ext uri="{FF2B5EF4-FFF2-40B4-BE49-F238E27FC236}">
                <a16:creationId xmlns:a16="http://schemas.microsoft.com/office/drawing/2014/main" id="{02992DB3-F0A8-5A43-BC27-8E75E9B28266}"/>
              </a:ext>
            </a:extLst>
          </p:cNvPr>
          <p:cNvGraphicFramePr>
            <a:graphicFrameLocks noGrp="1"/>
          </p:cNvGraphicFramePr>
          <p:nvPr>
            <p:extLst>
              <p:ext uri="{D42A27DB-BD31-4B8C-83A1-F6EECF244321}">
                <p14:modId xmlns:p14="http://schemas.microsoft.com/office/powerpoint/2010/main" val="3544080472"/>
              </p:ext>
            </p:extLst>
          </p:nvPr>
        </p:nvGraphicFramePr>
        <p:xfrm>
          <a:off x="2389086" y="1312506"/>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dirty="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381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55483340"/>
                  </a:ext>
                </a:extLst>
              </a:tr>
            </a:tbl>
          </a:graphicData>
        </a:graphic>
      </p:graphicFrame>
      <p:graphicFrame>
        <p:nvGraphicFramePr>
          <p:cNvPr id="12" name="hàng 3">
            <a:extLst>
              <a:ext uri="{FF2B5EF4-FFF2-40B4-BE49-F238E27FC236}">
                <a16:creationId xmlns:a16="http://schemas.microsoft.com/office/drawing/2014/main" id="{C1A24D3E-194C-5E41-BDDB-6FB50AB2E9A1}"/>
              </a:ext>
            </a:extLst>
          </p:cNvPr>
          <p:cNvGraphicFramePr>
            <a:graphicFrameLocks noGrp="1"/>
          </p:cNvGraphicFramePr>
          <p:nvPr>
            <p:extLst>
              <p:ext uri="{D42A27DB-BD31-4B8C-83A1-F6EECF244321}">
                <p14:modId xmlns:p14="http://schemas.microsoft.com/office/powerpoint/2010/main" val="4138765210"/>
              </p:ext>
            </p:extLst>
          </p:nvPr>
        </p:nvGraphicFramePr>
        <p:xfrm>
          <a:off x="2389080" y="1967142"/>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3062470"/>
                  </a:ext>
                </a:extLst>
              </a:tr>
            </a:tbl>
          </a:graphicData>
        </a:graphic>
      </p:graphicFrame>
      <p:graphicFrame>
        <p:nvGraphicFramePr>
          <p:cNvPr id="13" name="hàng 4">
            <a:extLst>
              <a:ext uri="{FF2B5EF4-FFF2-40B4-BE49-F238E27FC236}">
                <a16:creationId xmlns:a16="http://schemas.microsoft.com/office/drawing/2014/main" id="{0500DB2D-64A4-EC49-A25E-16AB6EF6C8C3}"/>
              </a:ext>
            </a:extLst>
          </p:cNvPr>
          <p:cNvGraphicFramePr>
            <a:graphicFrameLocks noGrp="1"/>
          </p:cNvGraphicFramePr>
          <p:nvPr>
            <p:extLst>
              <p:ext uri="{D42A27DB-BD31-4B8C-83A1-F6EECF244321}">
                <p14:modId xmlns:p14="http://schemas.microsoft.com/office/powerpoint/2010/main" val="1657679082"/>
              </p:ext>
            </p:extLst>
          </p:nvPr>
        </p:nvGraphicFramePr>
        <p:xfrm>
          <a:off x="2389080" y="2621778"/>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7432615"/>
                  </a:ext>
                </a:extLst>
              </a:tr>
            </a:tbl>
          </a:graphicData>
        </a:graphic>
      </p:graphicFrame>
      <p:graphicFrame>
        <p:nvGraphicFramePr>
          <p:cNvPr id="14" name="hàng 5">
            <a:extLst>
              <a:ext uri="{FF2B5EF4-FFF2-40B4-BE49-F238E27FC236}">
                <a16:creationId xmlns:a16="http://schemas.microsoft.com/office/drawing/2014/main" id="{0C5D58A6-5B83-A04F-A936-722FE9A2384F}"/>
              </a:ext>
            </a:extLst>
          </p:cNvPr>
          <p:cNvGraphicFramePr>
            <a:graphicFrameLocks noGrp="1"/>
          </p:cNvGraphicFramePr>
          <p:nvPr>
            <p:extLst>
              <p:ext uri="{D42A27DB-BD31-4B8C-83A1-F6EECF244321}">
                <p14:modId xmlns:p14="http://schemas.microsoft.com/office/powerpoint/2010/main" val="3331182704"/>
              </p:ext>
            </p:extLst>
          </p:nvPr>
        </p:nvGraphicFramePr>
        <p:xfrm>
          <a:off x="2389073" y="3285396"/>
          <a:ext cx="8573201" cy="657630"/>
        </p:xfrm>
        <a:graphic>
          <a:graphicData uri="http://schemas.openxmlformats.org/drawingml/2006/table">
            <a:tbl>
              <a:tblPr firstRow="1" bandRow="1">
                <a:tableStyleId>{93296810-A885-4BE3-A3E7-6D5BEEA58F35}</a:tableStyleId>
              </a:tblPr>
              <a:tblGrid>
                <a:gridCol w="659477">
                  <a:extLst>
                    <a:ext uri="{9D8B030D-6E8A-4147-A177-3AD203B41FA5}">
                      <a16:colId xmlns:a16="http://schemas.microsoft.com/office/drawing/2014/main" val="992755469"/>
                    </a:ext>
                  </a:extLst>
                </a:gridCol>
                <a:gridCol w="659477">
                  <a:extLst>
                    <a:ext uri="{9D8B030D-6E8A-4147-A177-3AD203B41FA5}">
                      <a16:colId xmlns:a16="http://schemas.microsoft.com/office/drawing/2014/main" val="4207807588"/>
                    </a:ext>
                  </a:extLst>
                </a:gridCol>
                <a:gridCol w="659477">
                  <a:extLst>
                    <a:ext uri="{9D8B030D-6E8A-4147-A177-3AD203B41FA5}">
                      <a16:colId xmlns:a16="http://schemas.microsoft.com/office/drawing/2014/main" val="1935397617"/>
                    </a:ext>
                  </a:extLst>
                </a:gridCol>
                <a:gridCol w="659477">
                  <a:extLst>
                    <a:ext uri="{9D8B030D-6E8A-4147-A177-3AD203B41FA5}">
                      <a16:colId xmlns:a16="http://schemas.microsoft.com/office/drawing/2014/main" val="3343681538"/>
                    </a:ext>
                  </a:extLst>
                </a:gridCol>
                <a:gridCol w="659477">
                  <a:extLst>
                    <a:ext uri="{9D8B030D-6E8A-4147-A177-3AD203B41FA5}">
                      <a16:colId xmlns:a16="http://schemas.microsoft.com/office/drawing/2014/main" val="1639682888"/>
                    </a:ext>
                  </a:extLst>
                </a:gridCol>
                <a:gridCol w="659477">
                  <a:extLst>
                    <a:ext uri="{9D8B030D-6E8A-4147-A177-3AD203B41FA5}">
                      <a16:colId xmlns:a16="http://schemas.microsoft.com/office/drawing/2014/main" val="1500940564"/>
                    </a:ext>
                  </a:extLst>
                </a:gridCol>
                <a:gridCol w="659477">
                  <a:extLst>
                    <a:ext uri="{9D8B030D-6E8A-4147-A177-3AD203B41FA5}">
                      <a16:colId xmlns:a16="http://schemas.microsoft.com/office/drawing/2014/main" val="2876541260"/>
                    </a:ext>
                  </a:extLst>
                </a:gridCol>
                <a:gridCol w="659477">
                  <a:extLst>
                    <a:ext uri="{9D8B030D-6E8A-4147-A177-3AD203B41FA5}">
                      <a16:colId xmlns:a16="http://schemas.microsoft.com/office/drawing/2014/main" val="1737362109"/>
                    </a:ext>
                  </a:extLst>
                </a:gridCol>
                <a:gridCol w="659477">
                  <a:extLst>
                    <a:ext uri="{9D8B030D-6E8A-4147-A177-3AD203B41FA5}">
                      <a16:colId xmlns:a16="http://schemas.microsoft.com/office/drawing/2014/main" val="2474297946"/>
                    </a:ext>
                  </a:extLst>
                </a:gridCol>
                <a:gridCol w="659477">
                  <a:extLst>
                    <a:ext uri="{9D8B030D-6E8A-4147-A177-3AD203B41FA5}">
                      <a16:colId xmlns:a16="http://schemas.microsoft.com/office/drawing/2014/main" val="813530214"/>
                    </a:ext>
                  </a:extLst>
                </a:gridCol>
                <a:gridCol w="659477">
                  <a:extLst>
                    <a:ext uri="{9D8B030D-6E8A-4147-A177-3AD203B41FA5}">
                      <a16:colId xmlns:a16="http://schemas.microsoft.com/office/drawing/2014/main" val="2189965352"/>
                    </a:ext>
                  </a:extLst>
                </a:gridCol>
                <a:gridCol w="659477">
                  <a:extLst>
                    <a:ext uri="{9D8B030D-6E8A-4147-A177-3AD203B41FA5}">
                      <a16:colId xmlns:a16="http://schemas.microsoft.com/office/drawing/2014/main" val="2884148227"/>
                    </a:ext>
                  </a:extLst>
                </a:gridCol>
                <a:gridCol w="659477">
                  <a:extLst>
                    <a:ext uri="{9D8B030D-6E8A-4147-A177-3AD203B41FA5}">
                      <a16:colId xmlns:a16="http://schemas.microsoft.com/office/drawing/2014/main" val="2941312092"/>
                    </a:ext>
                  </a:extLst>
                </a:gridCol>
              </a:tblGrid>
              <a:tr h="657630">
                <a:tc>
                  <a:txBody>
                    <a:bodyPr/>
                    <a:lstStyle/>
                    <a:p>
                      <a:pPr algn="ctr"/>
                      <a:endParaRPr lang="en-VN" sz="3500">
                        <a:latin typeface="#9Slide03 SFU Grenoble Medium" pitchFamily="2" charset="77"/>
                      </a:endParaRPr>
                    </a:p>
                  </a:txBody>
                  <a:tcP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9050" cap="flat" cmpd="sng" algn="ctr">
                      <a:solidFill>
                        <a:schemeClr val="bg2">
                          <a:lumMod val="2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solidFill>
                          <a:srgbClr val="FF0000"/>
                        </a:solidFill>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solidFill>
                      <a:schemeClr val="bg1"/>
                    </a:solidFill>
                  </a:tcPr>
                </a:tc>
                <a:tc>
                  <a:txBody>
                    <a:bodyPr/>
                    <a:lstStyle/>
                    <a:p>
                      <a:pPr algn="ctr"/>
                      <a:endParaRPr lang="en-VN" sz="3500" dirty="0">
                        <a:latin typeface="#9Slide03 SFU Grenoble Medium" pitchFamily="2" charset="77"/>
                      </a:endParaRPr>
                    </a:p>
                  </a:txBody>
                  <a:tcPr>
                    <a:lnL w="19050" cap="flat" cmpd="sng" algn="ctr">
                      <a:solidFill>
                        <a:schemeClr val="bg2">
                          <a:lumMod val="2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VN" sz="3500" dirty="0">
                        <a:latin typeface="#9Slide03 SFU Grenoble Medium" pitchFamily="2" charset="77"/>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4686997"/>
                  </a:ext>
                </a:extLst>
              </a:tr>
            </a:tbl>
          </a:graphicData>
        </a:graphic>
      </p:graphicFrame>
      <p:sp>
        <p:nvSpPr>
          <p:cNvPr id="15" name="Rounded Rectangle 14">
            <a:extLst>
              <a:ext uri="{FF2B5EF4-FFF2-40B4-BE49-F238E27FC236}">
                <a16:creationId xmlns:a16="http://schemas.microsoft.com/office/drawing/2014/main" id="{4965FD6C-450F-A243-A603-D2622381527E}"/>
              </a:ext>
            </a:extLst>
          </p:cNvPr>
          <p:cNvSpPr/>
          <p:nvPr/>
        </p:nvSpPr>
        <p:spPr>
          <a:xfrm>
            <a:off x="1232580" y="499614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Tên gọi một công trình nằm ở giữa Hồ Gươm, chịu ảnh hưởng của kiến trúc Pháp?</a:t>
            </a:r>
          </a:p>
        </p:txBody>
      </p:sp>
      <p:sp>
        <p:nvSpPr>
          <p:cNvPr id="16" name="Rounded Rectangle 15">
            <a:extLst>
              <a:ext uri="{FF2B5EF4-FFF2-40B4-BE49-F238E27FC236}">
                <a16:creationId xmlns:a16="http://schemas.microsoft.com/office/drawing/2014/main" id="{91921197-B36C-EB45-9752-AEDBC6698BE7}"/>
              </a:ext>
            </a:extLst>
          </p:cNvPr>
          <p:cNvSpPr/>
          <p:nvPr/>
        </p:nvSpPr>
        <p:spPr>
          <a:xfrm>
            <a:off x="1232579" y="499614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Tên một ngôi đền nằm ở giữa Hồ Gươm, xưa có tên gọi là Tượng Nhĩ (tai voi)?</a:t>
            </a:r>
          </a:p>
        </p:txBody>
      </p:sp>
      <p:sp>
        <p:nvSpPr>
          <p:cNvPr id="17" name="Rounded Rectangle 16">
            <a:extLst>
              <a:ext uri="{FF2B5EF4-FFF2-40B4-BE49-F238E27FC236}">
                <a16:creationId xmlns:a16="http://schemas.microsoft.com/office/drawing/2014/main" id="{83883403-4927-D644-A25A-65A1D9EE03B3}"/>
              </a:ext>
            </a:extLst>
          </p:cNvPr>
          <p:cNvSpPr/>
          <p:nvPr/>
        </p:nvSpPr>
        <p:spPr>
          <a:xfrm>
            <a:off x="1232579" y="498490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Tên gọi các phố cổ ở Hà Nội thường bắt đầu bằng chữ gì ?</a:t>
            </a:r>
          </a:p>
        </p:txBody>
      </p:sp>
      <p:sp>
        <p:nvSpPr>
          <p:cNvPr id="18" name="Rounded Rectangle 17">
            <a:extLst>
              <a:ext uri="{FF2B5EF4-FFF2-40B4-BE49-F238E27FC236}">
                <a16:creationId xmlns:a16="http://schemas.microsoft.com/office/drawing/2014/main" id="{8F5A5A46-9431-4F43-97C9-C3CC616AE8A4}"/>
              </a:ext>
            </a:extLst>
          </p:cNvPr>
          <p:cNvSpPr/>
          <p:nvPr/>
        </p:nvSpPr>
        <p:spPr>
          <a:xfrm>
            <a:off x="1232578" y="499614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Tên một ngọn tháp nằm bên cạnh Hồ Gươm, phần thân có khắc ba chữ “Tả Thanh Thiên”?</a:t>
            </a:r>
          </a:p>
        </p:txBody>
      </p:sp>
      <p:sp>
        <p:nvSpPr>
          <p:cNvPr id="19" name="Rounded Rectangle 18">
            <a:extLst>
              <a:ext uri="{FF2B5EF4-FFF2-40B4-BE49-F238E27FC236}">
                <a16:creationId xmlns:a16="http://schemas.microsoft.com/office/drawing/2014/main" id="{509E7178-0585-914F-A73C-3B6A20A91957}"/>
              </a:ext>
            </a:extLst>
          </p:cNvPr>
          <p:cNvSpPr/>
          <p:nvPr/>
        </p:nvSpPr>
        <p:spPr>
          <a:xfrm>
            <a:off x="1232577" y="4984908"/>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Sau khi đánh thắng giặc Minh, ai là người đã trả kiếm cho Rùa Vàng?</a:t>
            </a:r>
          </a:p>
        </p:txBody>
      </p:sp>
      <p:sp>
        <p:nvSpPr>
          <p:cNvPr id="20" name="Rounded Rectangle 19">
            <a:extLst>
              <a:ext uri="{FF2B5EF4-FFF2-40B4-BE49-F238E27FC236}">
                <a16:creationId xmlns:a16="http://schemas.microsoft.com/office/drawing/2014/main" id="{A97D68F2-AD81-234D-9EA0-A60E3A489F86}"/>
              </a:ext>
            </a:extLst>
          </p:cNvPr>
          <p:cNvSpPr/>
          <p:nvPr/>
        </p:nvSpPr>
        <p:spPr>
          <a:xfrm>
            <a:off x="1183998" y="4995233"/>
            <a:ext cx="9725251" cy="16374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VN" sz="3500" dirty="0">
                <a:latin typeface="Times New Roman" panose="02020603050405020304" pitchFamily="18" charset="0"/>
                <a:cs typeface="Times New Roman" panose="02020603050405020304" pitchFamily="18" charset="0"/>
              </a:rPr>
              <a:t>Một tên gọi khác của Hồ Gươm ?</a:t>
            </a:r>
          </a:p>
        </p:txBody>
      </p:sp>
      <p:pic>
        <p:nvPicPr>
          <p:cNvPr id="2050" name="Picture 2" descr="Tìm hiểu về Hồ Hoàn Kiếm (Hồ Gươm) ở Hà Nội - Vntrip.vn">
            <a:extLst>
              <a:ext uri="{FF2B5EF4-FFF2-40B4-BE49-F238E27FC236}">
                <a16:creationId xmlns:a16="http://schemas.microsoft.com/office/drawing/2014/main" id="{08463087-D36A-4642-8441-22CF93FD2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07542">
            <a:off x="9010757" y="2844847"/>
            <a:ext cx="3067984" cy="19481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Hồ Gươm ở Quận Hoàn Kiếm, Hà Nội | Foody.vn">
            <a:extLst>
              <a:ext uri="{FF2B5EF4-FFF2-40B4-BE49-F238E27FC236}">
                <a16:creationId xmlns:a16="http://schemas.microsoft.com/office/drawing/2014/main" id="{305A9C8E-94BD-004E-BF8A-CD1C3055F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9463">
            <a:off x="5490952" y="5071228"/>
            <a:ext cx="3400442" cy="19481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Hồ Gươm - viên ngọc xanh giữa lòng Hà Nội | VTV.VN">
            <a:extLst>
              <a:ext uri="{FF2B5EF4-FFF2-40B4-BE49-F238E27FC236}">
                <a16:creationId xmlns:a16="http://schemas.microsoft.com/office/drawing/2014/main" id="{06AACEA4-71F1-9443-8F6E-B15793DD6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4012">
            <a:off x="465507" y="4757487"/>
            <a:ext cx="2913950" cy="19321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6" name="Picture 8" descr="Kinh nghiệm khám phá Hồ Hoàn Kiếm, Hà Nội - Cho thuê xe máy Văn Chính">
            <a:extLst>
              <a:ext uri="{FF2B5EF4-FFF2-40B4-BE49-F238E27FC236}">
                <a16:creationId xmlns:a16="http://schemas.microsoft.com/office/drawing/2014/main" id="{179A9210-B163-1C4D-9DD1-A1398838A4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654380">
            <a:off x="453407" y="409362"/>
            <a:ext cx="3320086" cy="22093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Rectangle 24">
            <a:extLst>
              <a:ext uri="{FF2B5EF4-FFF2-40B4-BE49-F238E27FC236}">
                <a16:creationId xmlns:a16="http://schemas.microsoft.com/office/drawing/2014/main" id="{37F1EFE3-B269-8049-B0D8-7E906B83F36F}"/>
              </a:ext>
            </a:extLst>
          </p:cNvPr>
          <p:cNvSpPr/>
          <p:nvPr/>
        </p:nvSpPr>
        <p:spPr>
          <a:xfrm>
            <a:off x="2998624" y="-103604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24052630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checkerboard(across)">
                                      <p:cBhvr>
                                        <p:cTn id="7" dur="500"/>
                                        <p:tgtEl>
                                          <p:spTgt spid="2056"/>
                                        </p:tgtEl>
                                      </p:cBhvr>
                                    </p:animEffect>
                                  </p:childTnLst>
                                </p:cTn>
                              </p:par>
                              <p:par>
                                <p:cTn id="8" presetID="5" presetClass="entr" presetSubtype="10" fill="hold" nodeType="withEffect">
                                  <p:stCondLst>
                                    <p:cond delay="0"/>
                                  </p:stCondLst>
                                  <p:childTnLst>
                                    <p:set>
                                      <p:cBhvr>
                                        <p:cTn id="9" dur="1" fill="hold">
                                          <p:stCondLst>
                                            <p:cond delay="0"/>
                                          </p:stCondLst>
                                        </p:cTn>
                                        <p:tgtEl>
                                          <p:spTgt spid="2054"/>
                                        </p:tgtEl>
                                        <p:attrNameLst>
                                          <p:attrName>style.visibility</p:attrName>
                                        </p:attrNameLst>
                                      </p:cBhvr>
                                      <p:to>
                                        <p:strVal val="visible"/>
                                      </p:to>
                                    </p:set>
                                    <p:animEffect transition="in" filter="checkerboard(across)">
                                      <p:cBhvr>
                                        <p:cTn id="10" dur="500"/>
                                        <p:tgtEl>
                                          <p:spTgt spid="2054"/>
                                        </p:tgtEl>
                                      </p:cBhvr>
                                    </p:animEffect>
                                  </p:childTnLst>
                                </p:cTn>
                              </p:par>
                              <p:par>
                                <p:cTn id="11" presetID="5"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checkerboard(across)">
                                      <p:cBhvr>
                                        <p:cTn id="13" dur="500"/>
                                        <p:tgtEl>
                                          <p:spTgt spid="2052"/>
                                        </p:tgtEl>
                                      </p:cBhvr>
                                    </p:animEffect>
                                  </p:childTnLst>
                                </p:cTn>
                              </p:par>
                              <p:par>
                                <p:cTn id="14" presetID="5" presetClass="entr" presetSubtype="1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checkerboard(across)">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5" presetClass="exit" presetSubtype="10" fill="hold" grpId="1" nodeType="withEffect">
                                  <p:stCondLst>
                                    <p:cond delay="0"/>
                                  </p:stCondLst>
                                  <p:childTnLst>
                                    <p:animEffect transition="out" filter="checkerboard(across)">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3" presetClass="exit" presetSubtype="10" fill="hold" grpId="0" nodeType="withEffect">
                                  <p:stCondLst>
                                    <p:cond delay="0"/>
                                  </p:stCondLst>
                                  <p:childTnLst>
                                    <p:animEffect transition="out" filter="blinds(horizontal)">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2000"/>
                                        <p:tgtEl>
                                          <p:spTgt spid="16"/>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2" presetClass="exit" presetSubtype="4" fill="hold" grpId="1" nodeType="clickEffect">
                                  <p:stCondLst>
                                    <p:cond delay="0"/>
                                  </p:stCondLst>
                                  <p:childTnLst>
                                    <p:anim calcmode="lin" valueType="num">
                                      <p:cBhvr additive="base">
                                        <p:cTn id="45" dur="500"/>
                                        <p:tgtEl>
                                          <p:spTgt spid="16"/>
                                        </p:tgtEl>
                                        <p:attrNameLst>
                                          <p:attrName>ppt_y</p:attrName>
                                        </p:attrNameLst>
                                      </p:cBhvr>
                                      <p:tavLst>
                                        <p:tav tm="0">
                                          <p:val>
                                            <p:strVal val="#ppt_y"/>
                                          </p:val>
                                        </p:tav>
                                        <p:tav tm="100000">
                                          <p:val>
                                            <p:strVal val="#ppt_y+#ppt_h*1.125000"/>
                                          </p:val>
                                        </p:tav>
                                      </p:tavLst>
                                    </p:anim>
                                    <p:animEffect transition="out" filter="wipe(down)">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21" presetClass="exit" presetSubtype="1" fill="hold" grpId="0" nodeType="withEffect">
                                  <p:stCondLst>
                                    <p:cond delay="0"/>
                                  </p:stCondLst>
                                  <p:childTnLst>
                                    <p:animEffect transition="out" filter="wheel(1)">
                                      <p:cBhvr>
                                        <p:cTn id="54" dur="2000"/>
                                        <p:tgtEl>
                                          <p:spTgt spid="4"/>
                                        </p:tgtEl>
                                      </p:cBhvr>
                                    </p:animEffect>
                                    <p:set>
                                      <p:cBhvr>
                                        <p:cTn id="55" dur="1" fill="hold">
                                          <p:stCondLst>
                                            <p:cond delay="1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p:stCondLst>
                        <p:cond delay="0"/>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2" presetClass="exit" presetSubtype="4" fill="hold" grpId="1" nodeType="clickEffect">
                                  <p:stCondLst>
                                    <p:cond delay="0"/>
                                  </p:stCondLst>
                                  <p:childTnLst>
                                    <p:animEffect transition="out" filter="wipe(down)">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22" presetClass="exit" presetSubtype="4" fill="hold" nodeType="withEffect">
                                  <p:stCondLst>
                                    <p:cond delay="0"/>
                                  </p:stCondLst>
                                  <p:childTnLst>
                                    <p:animEffect transition="out" filter="wipe(down)">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22" presetClass="exit" presetSubtype="4" fill="hold" grpId="0" nodeType="withEffect">
                                  <p:stCondLst>
                                    <p:cond delay="0"/>
                                  </p:stCondLst>
                                  <p:childTnLst>
                                    <p:animEffect transition="out" filter="wipe(down)">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6" restart="whenNotActive" fill="hold" evtFilter="cancelBubble" nodeType="interactiveSeq">
                <p:stCondLst>
                  <p:cond evt="onClick" delay="0">
                    <p:tgtEl>
                      <p:spTgt spid="6"/>
                    </p:tgtEl>
                  </p:cond>
                </p:stCondLst>
                <p:endSync evt="end" delay="0">
                  <p:rtn val="all"/>
                </p:endSync>
                <p:childTnLst>
                  <p:par>
                    <p:cTn id="77" fill="hold">
                      <p:stCondLst>
                        <p:cond delay="0"/>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circle(in)">
                                      <p:cBhvr>
                                        <p:cTn id="81" dur="2000"/>
                                        <p:tgtEl>
                                          <p:spTgt spid="18"/>
                                        </p:tgtEl>
                                      </p:cBhvr>
                                    </p:animEffec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13"/>
                    </p:tgtEl>
                  </p:cond>
                </p:stCondLst>
                <p:endSync evt="end" delay="0">
                  <p:rtn val="all"/>
                </p:endSync>
                <p:childTnLst>
                  <p:par>
                    <p:cTn id="83" fill="hold">
                      <p:stCondLst>
                        <p:cond delay="0"/>
                      </p:stCondLst>
                      <p:childTnLst>
                        <p:par>
                          <p:cTn id="84" fill="hold">
                            <p:stCondLst>
                              <p:cond delay="0"/>
                            </p:stCondLst>
                            <p:childTnLst>
                              <p:par>
                                <p:cTn id="85" presetID="6" presetClass="exit" presetSubtype="32" fill="hold" grpId="1" nodeType="clickEffect">
                                  <p:stCondLst>
                                    <p:cond delay="0"/>
                                  </p:stCondLst>
                                  <p:childTnLst>
                                    <p:animEffect transition="out" filter="circle(out)">
                                      <p:cBhvr>
                                        <p:cTn id="86" dur="2000"/>
                                        <p:tgtEl>
                                          <p:spTgt spid="18"/>
                                        </p:tgtEl>
                                      </p:cBhvr>
                                    </p:animEffect>
                                    <p:set>
                                      <p:cBhvr>
                                        <p:cTn id="87" dur="1" fill="hold">
                                          <p:stCondLst>
                                            <p:cond delay="1999"/>
                                          </p:stCondLst>
                                        </p:cTn>
                                        <p:tgtEl>
                                          <p:spTgt spid="18"/>
                                        </p:tgtEl>
                                        <p:attrNameLst>
                                          <p:attrName>style.visibility</p:attrName>
                                        </p:attrNameLst>
                                      </p:cBhvr>
                                      <p:to>
                                        <p:strVal val="hidden"/>
                                      </p:to>
                                    </p:set>
                                  </p:childTnLst>
                                </p:cTn>
                              </p:par>
                              <p:par>
                                <p:cTn id="88" presetID="6" presetClass="exit" presetSubtype="32" fill="hold" nodeType="withEffect">
                                  <p:stCondLst>
                                    <p:cond delay="0"/>
                                  </p:stCondLst>
                                  <p:childTnLst>
                                    <p:animEffect transition="out" filter="circle(out)">
                                      <p:cBhvr>
                                        <p:cTn id="89" dur="2000"/>
                                        <p:tgtEl>
                                          <p:spTgt spid="13"/>
                                        </p:tgtEl>
                                      </p:cBhvr>
                                    </p:animEffect>
                                    <p:set>
                                      <p:cBhvr>
                                        <p:cTn id="90" dur="1" fill="hold">
                                          <p:stCondLst>
                                            <p:cond delay="1999"/>
                                          </p:stCondLst>
                                        </p:cTn>
                                        <p:tgtEl>
                                          <p:spTgt spid="13"/>
                                        </p:tgtEl>
                                        <p:attrNameLst>
                                          <p:attrName>style.visibility</p:attrName>
                                        </p:attrNameLst>
                                      </p:cBhvr>
                                      <p:to>
                                        <p:strVal val="hidden"/>
                                      </p:to>
                                    </p:set>
                                  </p:childTnLst>
                                </p:cTn>
                              </p:par>
                              <p:par>
                                <p:cTn id="91" presetID="6" presetClass="exit" presetSubtype="32" fill="hold" grpId="0" nodeType="withEffect">
                                  <p:stCondLst>
                                    <p:cond delay="0"/>
                                  </p:stCondLst>
                                  <p:childTnLst>
                                    <p:animEffect transition="out" filter="circle(out)">
                                      <p:cBhvr>
                                        <p:cTn id="92" dur="2000"/>
                                        <p:tgtEl>
                                          <p:spTgt spid="6"/>
                                        </p:tgtEl>
                                      </p:cBhvr>
                                    </p:animEffect>
                                    <p:set>
                                      <p:cBhvr>
                                        <p:cTn id="93" dur="1" fill="hold">
                                          <p:stCondLst>
                                            <p:cond delay="1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4" restart="whenNotActive" fill="hold" evtFilter="cancelBubble" nodeType="interactiveSeq">
                <p:stCondLst>
                  <p:cond evt="onClick" delay="0">
                    <p:tgtEl>
                      <p:spTgt spid="7"/>
                    </p:tgtEl>
                  </p:cond>
                </p:stCondLst>
                <p:endSync evt="end" delay="0">
                  <p:rtn val="all"/>
                </p:endSync>
                <p:childTnLst>
                  <p:par>
                    <p:cTn id="95" fill="hold">
                      <p:stCondLst>
                        <p:cond delay="0"/>
                      </p:stCondLst>
                      <p:childTnLst>
                        <p:par>
                          <p:cTn id="96" fill="hold">
                            <p:stCondLst>
                              <p:cond delay="0"/>
                            </p:stCondLst>
                            <p:childTnLst>
                              <p:par>
                                <p:cTn id="97" presetID="18" presetClass="entr" presetSubtype="12"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strips(downLeft)">
                                      <p:cBhvr>
                                        <p:cTn id="99" dur="500"/>
                                        <p:tgtEl>
                                          <p:spTgt spid="19"/>
                                        </p:tgtEl>
                                      </p:cBhvr>
                                    </p:animEffect>
                                  </p:childTnLst>
                                </p:cTn>
                              </p:par>
                            </p:childTnLst>
                          </p:cTn>
                        </p:par>
                      </p:childTnLst>
                    </p:cTn>
                  </p:par>
                </p:childTnLst>
              </p:cTn>
              <p:nextCondLst>
                <p:cond evt="onClick" delay="0">
                  <p:tgtEl>
                    <p:spTgt spid="7"/>
                  </p:tgtEl>
                </p:cond>
              </p:nextCondLst>
            </p:seq>
            <p:seq concurrent="1" nextAc="seek">
              <p:cTn id="100" restart="whenNotActive" fill="hold" evtFilter="cancelBubble" nodeType="interactiveSeq">
                <p:stCondLst>
                  <p:cond evt="onClick" delay="0">
                    <p:tgtEl>
                      <p:spTgt spid="14"/>
                    </p:tgtEl>
                  </p:cond>
                </p:stCondLst>
                <p:endSync evt="end" delay="0">
                  <p:rtn val="all"/>
                </p:endSync>
                <p:childTnLst>
                  <p:par>
                    <p:cTn id="101" fill="hold">
                      <p:stCondLst>
                        <p:cond delay="0"/>
                      </p:stCondLst>
                      <p:childTnLst>
                        <p:par>
                          <p:cTn id="102" fill="hold">
                            <p:stCondLst>
                              <p:cond delay="0"/>
                            </p:stCondLst>
                            <p:childTnLst>
                              <p:par>
                                <p:cTn id="103" presetID="55" presetClass="exit" presetSubtype="0" fill="hold" grpId="1" nodeType="clickEffect">
                                  <p:stCondLst>
                                    <p:cond delay="0"/>
                                  </p:stCondLst>
                                  <p:childTnLst>
                                    <p:anim calcmode="lin" valueType="num">
                                      <p:cBhvr>
                                        <p:cTn id="104" dur="1000"/>
                                        <p:tgtEl>
                                          <p:spTgt spid="19"/>
                                        </p:tgtEl>
                                        <p:attrNameLst>
                                          <p:attrName>ppt_w</p:attrName>
                                        </p:attrNameLst>
                                      </p:cBhvr>
                                      <p:tavLst>
                                        <p:tav tm="0">
                                          <p:val>
                                            <p:strVal val="ppt_w"/>
                                          </p:val>
                                        </p:tav>
                                        <p:tav tm="100000">
                                          <p:val>
                                            <p:strVal val="ppt_w*0.70"/>
                                          </p:val>
                                        </p:tav>
                                      </p:tavLst>
                                    </p:anim>
                                    <p:anim calcmode="lin" valueType="num">
                                      <p:cBhvr>
                                        <p:cTn id="105" dur="1000"/>
                                        <p:tgtEl>
                                          <p:spTgt spid="19"/>
                                        </p:tgtEl>
                                        <p:attrNameLst>
                                          <p:attrName>ppt_h</p:attrName>
                                        </p:attrNameLst>
                                      </p:cBhvr>
                                      <p:tavLst>
                                        <p:tav tm="0">
                                          <p:val>
                                            <p:strVal val="ppt_h"/>
                                          </p:val>
                                        </p:tav>
                                        <p:tav tm="100000">
                                          <p:val>
                                            <p:strVal val="ppt_h"/>
                                          </p:val>
                                        </p:tav>
                                      </p:tavLst>
                                    </p:anim>
                                    <p:animEffect transition="out" filter="fade">
                                      <p:cBhvr>
                                        <p:cTn id="106" dur="1000"/>
                                        <p:tgtEl>
                                          <p:spTgt spid="19"/>
                                        </p:tgtEl>
                                      </p:cBhvr>
                                    </p:animEffect>
                                    <p:set>
                                      <p:cBhvr>
                                        <p:cTn id="107" dur="1" fill="hold">
                                          <p:stCondLst>
                                            <p:cond delay="999"/>
                                          </p:stCondLst>
                                        </p:cTn>
                                        <p:tgtEl>
                                          <p:spTgt spid="19"/>
                                        </p:tgtEl>
                                        <p:attrNameLst>
                                          <p:attrName>style.visibility</p:attrName>
                                        </p:attrNameLst>
                                      </p:cBhvr>
                                      <p:to>
                                        <p:strVal val="hidden"/>
                                      </p:to>
                                    </p:set>
                                  </p:childTnLst>
                                </p:cTn>
                              </p:par>
                              <p:par>
                                <p:cTn id="108" presetID="55" presetClass="exit" presetSubtype="0" fill="hold" nodeType="withEffect">
                                  <p:stCondLst>
                                    <p:cond delay="0"/>
                                  </p:stCondLst>
                                  <p:childTnLst>
                                    <p:anim calcmode="lin" valueType="num">
                                      <p:cBhvr>
                                        <p:cTn id="109" dur="1000"/>
                                        <p:tgtEl>
                                          <p:spTgt spid="14"/>
                                        </p:tgtEl>
                                        <p:attrNameLst>
                                          <p:attrName>ppt_w</p:attrName>
                                        </p:attrNameLst>
                                      </p:cBhvr>
                                      <p:tavLst>
                                        <p:tav tm="0">
                                          <p:val>
                                            <p:strVal val="ppt_w"/>
                                          </p:val>
                                        </p:tav>
                                        <p:tav tm="100000">
                                          <p:val>
                                            <p:strVal val="ppt_w*0.70"/>
                                          </p:val>
                                        </p:tav>
                                      </p:tavLst>
                                    </p:anim>
                                    <p:anim calcmode="lin" valueType="num">
                                      <p:cBhvr>
                                        <p:cTn id="110" dur="1000"/>
                                        <p:tgtEl>
                                          <p:spTgt spid="14"/>
                                        </p:tgtEl>
                                        <p:attrNameLst>
                                          <p:attrName>ppt_h</p:attrName>
                                        </p:attrNameLst>
                                      </p:cBhvr>
                                      <p:tavLst>
                                        <p:tav tm="0">
                                          <p:val>
                                            <p:strVal val="ppt_h"/>
                                          </p:val>
                                        </p:tav>
                                        <p:tav tm="100000">
                                          <p:val>
                                            <p:strVal val="ppt_h"/>
                                          </p:val>
                                        </p:tav>
                                      </p:tavLst>
                                    </p:anim>
                                    <p:animEffect transition="out" filter="fade">
                                      <p:cBhvr>
                                        <p:cTn id="111" dur="1000"/>
                                        <p:tgtEl>
                                          <p:spTgt spid="14"/>
                                        </p:tgtEl>
                                      </p:cBhvr>
                                    </p:animEffect>
                                    <p:set>
                                      <p:cBhvr>
                                        <p:cTn id="112" dur="1" fill="hold">
                                          <p:stCondLst>
                                            <p:cond delay="999"/>
                                          </p:stCondLst>
                                        </p:cTn>
                                        <p:tgtEl>
                                          <p:spTgt spid="14"/>
                                        </p:tgtEl>
                                        <p:attrNameLst>
                                          <p:attrName>style.visibility</p:attrName>
                                        </p:attrNameLst>
                                      </p:cBhvr>
                                      <p:to>
                                        <p:strVal val="hidden"/>
                                      </p:to>
                                    </p:set>
                                  </p:childTnLst>
                                </p:cTn>
                              </p:par>
                              <p:par>
                                <p:cTn id="113" presetID="14" presetClass="exit" presetSubtype="10" fill="hold" grpId="0" nodeType="withEffect">
                                  <p:stCondLst>
                                    <p:cond delay="0"/>
                                  </p:stCondLst>
                                  <p:childTnLst>
                                    <p:animEffect transition="out" filter="randombar(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6" restart="whenNotActive" fill="hold" evtFilter="cancelBubble" nodeType="interactiveSeq">
                <p:stCondLst>
                  <p:cond evt="onClick" delay="0">
                    <p:tgtEl>
                      <p:spTgt spid="8"/>
                    </p:tgtEl>
                  </p:cond>
                </p:stCondLst>
                <p:endSync evt="end" delay="0">
                  <p:rtn val="all"/>
                </p:endSync>
                <p:childTnLst>
                  <p:par>
                    <p:cTn id="117" fill="hold">
                      <p:stCondLst>
                        <p:cond delay="0"/>
                      </p:stCondLst>
                      <p:childTnLst>
                        <p:par>
                          <p:cTn id="118" fill="hold">
                            <p:stCondLst>
                              <p:cond delay="0"/>
                            </p:stCondLst>
                            <p:childTnLst>
                              <p:par>
                                <p:cTn id="119" presetID="5" presetClass="entr" presetSubtype="10"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checkerboard(across)">
                                      <p:cBhvr>
                                        <p:cTn id="121" dur="500"/>
                                        <p:tgtEl>
                                          <p:spTgt spid="20"/>
                                        </p:tgtEl>
                                      </p:cBhvr>
                                    </p:animEffect>
                                  </p:childTnLst>
                                </p:cTn>
                              </p:par>
                            </p:childTnLst>
                          </p:cTn>
                        </p:par>
                      </p:childTnLst>
                    </p:cTn>
                  </p:par>
                </p:childTnLst>
              </p:cTn>
              <p:nextCondLst>
                <p:cond evt="onClick" delay="0">
                  <p:tgtEl>
                    <p:spTgt spid="8"/>
                  </p:tgtEl>
                </p:cond>
              </p:nextCondLst>
            </p:seq>
            <p:seq concurrent="1" nextAc="seek">
              <p:cTn id="122" restart="whenNotActive" fill="hold" evtFilter="cancelBubble" nodeType="interactiveSeq">
                <p:stCondLst>
                  <p:cond evt="onClick" delay="0">
                    <p:tgtEl>
                      <p:spTgt spid="9"/>
                    </p:tgtEl>
                  </p:cond>
                </p:stCondLst>
                <p:endSync evt="end" delay="0">
                  <p:rtn val="all"/>
                </p:endSync>
                <p:childTnLst>
                  <p:par>
                    <p:cTn id="123" fill="hold">
                      <p:stCondLst>
                        <p:cond delay="0"/>
                      </p:stCondLst>
                      <p:childTnLst>
                        <p:par>
                          <p:cTn id="124" fill="hold">
                            <p:stCondLst>
                              <p:cond delay="0"/>
                            </p:stCondLst>
                            <p:childTnLst>
                              <p:par>
                                <p:cTn id="125" presetID="14" presetClass="exit" presetSubtype="10" fill="hold" grpId="1" nodeType="clickEffect">
                                  <p:stCondLst>
                                    <p:cond delay="0"/>
                                  </p:stCondLst>
                                  <p:childTnLst>
                                    <p:animEffect transition="out" filter="randombar(horizontal)">
                                      <p:cBhvr>
                                        <p:cTn id="126" dur="500"/>
                                        <p:tgtEl>
                                          <p:spTgt spid="20"/>
                                        </p:tgtEl>
                                      </p:cBhvr>
                                    </p:animEffect>
                                    <p:set>
                                      <p:cBhvr>
                                        <p:cTn id="127" dur="1" fill="hold">
                                          <p:stCondLst>
                                            <p:cond delay="499"/>
                                          </p:stCondLst>
                                        </p:cTn>
                                        <p:tgtEl>
                                          <p:spTgt spid="20"/>
                                        </p:tgtEl>
                                        <p:attrNameLst>
                                          <p:attrName>style.visibility</p:attrName>
                                        </p:attrNameLst>
                                      </p:cBhvr>
                                      <p:to>
                                        <p:strVal val="hidden"/>
                                      </p:to>
                                    </p:set>
                                  </p:childTnLst>
                                </p:cTn>
                              </p:par>
                              <p:par>
                                <p:cTn id="128" presetID="22" presetClass="exit" presetSubtype="4" fill="hold" nodeType="withEffect">
                                  <p:stCondLst>
                                    <p:cond delay="0"/>
                                  </p:stCondLst>
                                  <p:childTnLst>
                                    <p:animEffect transition="out" filter="wipe(down)">
                                      <p:cBhvr>
                                        <p:cTn id="129" dur="500"/>
                                        <p:tgtEl>
                                          <p:spTgt spid="9"/>
                                        </p:tgtEl>
                                      </p:cBhvr>
                                    </p:animEffect>
                                    <p:set>
                                      <p:cBhvr>
                                        <p:cTn id="130" dur="1" fill="hold">
                                          <p:stCondLst>
                                            <p:cond delay="499"/>
                                          </p:stCondLst>
                                        </p:cTn>
                                        <p:tgtEl>
                                          <p:spTgt spid="9"/>
                                        </p:tgtEl>
                                        <p:attrNameLst>
                                          <p:attrName>style.visibility</p:attrName>
                                        </p:attrNameLst>
                                      </p:cBhvr>
                                      <p:to>
                                        <p:strVal val="hidden"/>
                                      </p:to>
                                    </p:set>
                                  </p:childTnLst>
                                </p:cTn>
                              </p:par>
                              <p:par>
                                <p:cTn id="131" presetID="21" presetClass="exit" presetSubtype="1" fill="hold" grpId="0" nodeType="withEffect">
                                  <p:stCondLst>
                                    <p:cond delay="0"/>
                                  </p:stCondLst>
                                  <p:childTnLst>
                                    <p:animEffect transition="out" filter="wheel(1)">
                                      <p:cBhvr>
                                        <p:cTn id="132" dur="2000"/>
                                        <p:tgtEl>
                                          <p:spTgt spid="8"/>
                                        </p:tgtEl>
                                      </p:cBhvr>
                                    </p:animEffect>
                                    <p:set>
                                      <p:cBhvr>
                                        <p:cTn id="133"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animBg="1"/>
      <p:bldP spid="4" grpId="0" animBg="1"/>
      <p:bldP spid="5" grpId="0" animBg="1"/>
      <p:bldP spid="6" grpId="0" animBg="1"/>
      <p:bldP spid="7" grpId="0" animBg="1"/>
      <p:bldP spid="8"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1. ĐỌC VÀ TÓM TẮT</a:t>
            </a: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grpSp>
        <p:nvGrpSpPr>
          <p:cNvPr id="13" name="Group 12">
            <a:extLst>
              <a:ext uri="{FF2B5EF4-FFF2-40B4-BE49-F238E27FC236}">
                <a16:creationId xmlns:a16="http://schemas.microsoft.com/office/drawing/2014/main" id="{306B031D-2884-1941-B192-D654E87C8F95}"/>
              </a:ext>
            </a:extLst>
          </p:cNvPr>
          <p:cNvGrpSpPr/>
          <p:nvPr/>
        </p:nvGrpSpPr>
        <p:grpSpPr>
          <a:xfrm>
            <a:off x="5908418" y="2015551"/>
            <a:ext cx="5366263" cy="3864382"/>
            <a:chOff x="5908418" y="2015551"/>
            <a:chExt cx="5366263" cy="3864382"/>
          </a:xfrm>
        </p:grpSpPr>
        <p:pic>
          <p:nvPicPr>
            <p:cNvPr id="3074" name="Picture 2" descr="Kinh nghiệm du lịch Hồ Hoàn Kiếm - Biểu tượng của Hà Nội - BestPrice">
              <a:extLst>
                <a:ext uri="{FF2B5EF4-FFF2-40B4-BE49-F238E27FC236}">
                  <a16:creationId xmlns:a16="http://schemas.microsoft.com/office/drawing/2014/main" id="{5ABE8CF7-3D29-6844-946E-3AE28B81F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349860">
              <a:off x="8317582" y="3284801"/>
              <a:ext cx="2957099" cy="239232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Tìm hiểu về Hồ Hoàn Kiếm (Hồ Gươm) ở Hà Nội - Vntrip.vn">
              <a:extLst>
                <a:ext uri="{FF2B5EF4-FFF2-40B4-BE49-F238E27FC236}">
                  <a16:creationId xmlns:a16="http://schemas.microsoft.com/office/drawing/2014/main" id="{CD324AE3-D841-6F49-A786-4755E7C8B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35616">
              <a:off x="6136501" y="2015551"/>
              <a:ext cx="2660239" cy="207216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Hồ Gươm ở Quận Hoàn Kiếm, Hà Nội | Foody.vn">
              <a:extLst>
                <a:ext uri="{FF2B5EF4-FFF2-40B4-BE49-F238E27FC236}">
                  <a16:creationId xmlns:a16="http://schemas.microsoft.com/office/drawing/2014/main" id="{DC00F166-D81B-3245-B04A-2C4838830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396192">
              <a:off x="5908418" y="3912449"/>
              <a:ext cx="2781729" cy="196748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pic>
        <p:nvPicPr>
          <p:cNvPr id="3080" name="Picture 8" descr="Sự tích Hồ Gươm - Lật mở xuyên thấu - Bí mật phía sau trang sách">
            <a:extLst>
              <a:ext uri="{FF2B5EF4-FFF2-40B4-BE49-F238E27FC236}">
                <a16:creationId xmlns:a16="http://schemas.microsoft.com/office/drawing/2014/main" id="{0763D65C-8E7D-1445-AB1A-372ED302B3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28" r="5428"/>
          <a:stretch/>
        </p:blipFill>
        <p:spPr bwMode="auto">
          <a:xfrm>
            <a:off x="1189313" y="1569380"/>
            <a:ext cx="3768719" cy="4227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75867B5E-4CA8-3A41-B387-51654EC0FA5B}"/>
              </a:ext>
            </a:extLst>
          </p:cNvPr>
          <p:cNvSpPr/>
          <p:nvPr/>
        </p:nvSpPr>
        <p:spPr>
          <a:xfrm>
            <a:off x="1370623" y="5962428"/>
            <a:ext cx="3406097" cy="735235"/>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VN" sz="3000" b="1" dirty="0">
                <a:latin typeface="Times New Roman" panose="02020603050405020304" pitchFamily="18" charset="0"/>
                <a:cs typeface="Times New Roman" panose="02020603050405020304" pitchFamily="18" charset="0"/>
              </a:rPr>
              <a:t>Nhóm 1 điều hành</a:t>
            </a:r>
          </a:p>
        </p:txBody>
      </p:sp>
      <p:sp>
        <p:nvSpPr>
          <p:cNvPr id="10" name="Rectangle 9">
            <a:extLst>
              <a:ext uri="{FF2B5EF4-FFF2-40B4-BE49-F238E27FC236}">
                <a16:creationId xmlns:a16="http://schemas.microsoft.com/office/drawing/2014/main" id="{551C5FF2-F622-834E-9098-1644C9D093D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47059869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9D446-503E-BD49-9CD4-96130955DD60}"/>
              </a:ext>
            </a:extLst>
          </p:cNvPr>
          <p:cNvSpPr txBox="1"/>
          <p:nvPr/>
        </p:nvSpPr>
        <p:spPr>
          <a:xfrm>
            <a:off x="1254642" y="404037"/>
            <a:ext cx="10185991" cy="523220"/>
          </a:xfrm>
          <a:prstGeom prst="rect">
            <a:avLst/>
          </a:prstGeom>
          <a:noFill/>
        </p:spPr>
        <p:txBody>
          <a:bodyPr wrap="square" rtlCol="0">
            <a:spAutoFit/>
          </a:bodyPr>
          <a:lstStyle/>
          <a:p>
            <a:pPr algn="ctr"/>
            <a:r>
              <a:rPr lang="en-US" sz="2800" b="1" i="1" dirty="0">
                <a:latin typeface="Times New Roman" panose="02020603050405020304" pitchFamily="18" charset="0"/>
                <a:cs typeface="Times New Roman" panose="02020603050405020304" pitchFamily="18" charset="0"/>
              </a:rPr>
              <a:t>S</a:t>
            </a:r>
            <a:r>
              <a:rPr lang="en-VN" sz="2800" b="1" i="1" dirty="0">
                <a:latin typeface="Times New Roman" panose="02020603050405020304" pitchFamily="18" charset="0"/>
                <a:cs typeface="Times New Roman" panose="02020603050405020304" pitchFamily="18" charset="0"/>
              </a:rPr>
              <a:t>ắp xếp các bức tranh sau theo đúng thứ tự của câu chuyện:</a:t>
            </a:r>
          </a:p>
        </p:txBody>
      </p:sp>
      <p:grpSp>
        <p:nvGrpSpPr>
          <p:cNvPr id="18" name="Group 17">
            <a:extLst>
              <a:ext uri="{FF2B5EF4-FFF2-40B4-BE49-F238E27FC236}">
                <a16:creationId xmlns:a16="http://schemas.microsoft.com/office/drawing/2014/main" id="{F4F1C188-2311-C74A-8045-7C2D45841506}"/>
              </a:ext>
            </a:extLst>
          </p:cNvPr>
          <p:cNvGrpSpPr/>
          <p:nvPr/>
        </p:nvGrpSpPr>
        <p:grpSpPr>
          <a:xfrm>
            <a:off x="249631" y="1159586"/>
            <a:ext cx="3545168" cy="2565400"/>
            <a:chOff x="249631" y="1159586"/>
            <a:chExt cx="3545168" cy="2565400"/>
          </a:xfrm>
        </p:grpSpPr>
        <p:pic>
          <p:nvPicPr>
            <p:cNvPr id="12" name="Picture 11" descr="Diagram&#10;&#10;Description automatically generated">
              <a:extLst>
                <a:ext uri="{FF2B5EF4-FFF2-40B4-BE49-F238E27FC236}">
                  <a16:creationId xmlns:a16="http://schemas.microsoft.com/office/drawing/2014/main" id="{058F9A26-AE29-BC42-A94E-E3235474B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31" y="1159586"/>
              <a:ext cx="3545168" cy="2565400"/>
            </a:xfrm>
            <a:prstGeom prst="rect">
              <a:avLst/>
            </a:prstGeom>
          </p:spPr>
        </p:pic>
        <p:sp>
          <p:nvSpPr>
            <p:cNvPr id="13" name="Rounded Rectangle 12">
              <a:extLst>
                <a:ext uri="{FF2B5EF4-FFF2-40B4-BE49-F238E27FC236}">
                  <a16:creationId xmlns:a16="http://schemas.microsoft.com/office/drawing/2014/main" id="{6BFE6222-9502-C243-A9CA-3B7F872306F4}"/>
                </a:ext>
              </a:extLst>
            </p:cNvPr>
            <p:cNvSpPr/>
            <p:nvPr/>
          </p:nvSpPr>
          <p:spPr>
            <a:xfrm>
              <a:off x="2883713" y="294263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1</a:t>
              </a:r>
            </a:p>
          </p:txBody>
        </p:sp>
      </p:grpSp>
      <p:grpSp>
        <p:nvGrpSpPr>
          <p:cNvPr id="19" name="Group 18">
            <a:extLst>
              <a:ext uri="{FF2B5EF4-FFF2-40B4-BE49-F238E27FC236}">
                <a16:creationId xmlns:a16="http://schemas.microsoft.com/office/drawing/2014/main" id="{8F8188DE-8810-A744-A6A9-31C52BDCC893}"/>
              </a:ext>
            </a:extLst>
          </p:cNvPr>
          <p:cNvGrpSpPr/>
          <p:nvPr/>
        </p:nvGrpSpPr>
        <p:grpSpPr>
          <a:xfrm>
            <a:off x="4051997" y="1159586"/>
            <a:ext cx="3810000" cy="2565400"/>
            <a:chOff x="4051997" y="1159586"/>
            <a:chExt cx="3810000" cy="2565400"/>
          </a:xfrm>
        </p:grpSpPr>
        <p:pic>
          <p:nvPicPr>
            <p:cNvPr id="10" name="Picture 9" descr="A picture containing text, vector graphics&#10;&#10;Description automatically generated">
              <a:extLst>
                <a:ext uri="{FF2B5EF4-FFF2-40B4-BE49-F238E27FC236}">
                  <a16:creationId xmlns:a16="http://schemas.microsoft.com/office/drawing/2014/main" id="{4C1568B7-0DAD-DD4D-96F1-D8EAF208D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997" y="1159586"/>
              <a:ext cx="3810000" cy="2565400"/>
            </a:xfrm>
            <a:prstGeom prst="rect">
              <a:avLst/>
            </a:prstGeom>
          </p:spPr>
        </p:pic>
        <p:sp>
          <p:nvSpPr>
            <p:cNvPr id="14" name="Rounded Rectangle 13">
              <a:extLst>
                <a:ext uri="{FF2B5EF4-FFF2-40B4-BE49-F238E27FC236}">
                  <a16:creationId xmlns:a16="http://schemas.microsoft.com/office/drawing/2014/main" id="{DF377FBD-FC70-B046-AB2B-BB92B2624A74}"/>
                </a:ext>
              </a:extLst>
            </p:cNvPr>
            <p:cNvSpPr/>
            <p:nvPr/>
          </p:nvSpPr>
          <p:spPr>
            <a:xfrm>
              <a:off x="6942047" y="296389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2</a:t>
              </a:r>
            </a:p>
          </p:txBody>
        </p:sp>
      </p:grpSp>
      <p:grpSp>
        <p:nvGrpSpPr>
          <p:cNvPr id="20" name="Group 19">
            <a:extLst>
              <a:ext uri="{FF2B5EF4-FFF2-40B4-BE49-F238E27FC236}">
                <a16:creationId xmlns:a16="http://schemas.microsoft.com/office/drawing/2014/main" id="{44C22547-37E0-8140-9EBA-B6474CD92E45}"/>
              </a:ext>
            </a:extLst>
          </p:cNvPr>
          <p:cNvGrpSpPr/>
          <p:nvPr/>
        </p:nvGrpSpPr>
        <p:grpSpPr>
          <a:xfrm>
            <a:off x="8119195" y="1159586"/>
            <a:ext cx="3683180" cy="2565399"/>
            <a:chOff x="8119195" y="1159586"/>
            <a:chExt cx="3683180" cy="2565399"/>
          </a:xfrm>
        </p:grpSpPr>
        <p:pic>
          <p:nvPicPr>
            <p:cNvPr id="8" name="Picture 7" descr="A group of people in costumes&#10;&#10;Description automatically generated with low confidence">
              <a:extLst>
                <a:ext uri="{FF2B5EF4-FFF2-40B4-BE49-F238E27FC236}">
                  <a16:creationId xmlns:a16="http://schemas.microsoft.com/office/drawing/2014/main" id="{6C5C39DE-0AE0-9D4D-B985-B5D93069D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195" y="1159586"/>
              <a:ext cx="3683180" cy="2565399"/>
            </a:xfrm>
            <a:prstGeom prst="rect">
              <a:avLst/>
            </a:prstGeom>
          </p:spPr>
        </p:pic>
        <p:sp>
          <p:nvSpPr>
            <p:cNvPr id="15" name="Rounded Rectangle 14">
              <a:extLst>
                <a:ext uri="{FF2B5EF4-FFF2-40B4-BE49-F238E27FC236}">
                  <a16:creationId xmlns:a16="http://schemas.microsoft.com/office/drawing/2014/main" id="{14B52F37-EB76-2640-BB89-D5E15F7DC4EA}"/>
                </a:ext>
              </a:extLst>
            </p:cNvPr>
            <p:cNvSpPr/>
            <p:nvPr/>
          </p:nvSpPr>
          <p:spPr>
            <a:xfrm>
              <a:off x="10894056" y="298516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3</a:t>
              </a:r>
            </a:p>
          </p:txBody>
        </p:sp>
      </p:grpSp>
      <p:grpSp>
        <p:nvGrpSpPr>
          <p:cNvPr id="22" name="Group 21">
            <a:extLst>
              <a:ext uri="{FF2B5EF4-FFF2-40B4-BE49-F238E27FC236}">
                <a16:creationId xmlns:a16="http://schemas.microsoft.com/office/drawing/2014/main" id="{F80FF7AD-679A-7A44-814F-0EC9597BD24A}"/>
              </a:ext>
            </a:extLst>
          </p:cNvPr>
          <p:cNvGrpSpPr/>
          <p:nvPr/>
        </p:nvGrpSpPr>
        <p:grpSpPr>
          <a:xfrm>
            <a:off x="2022215" y="3957315"/>
            <a:ext cx="3810000" cy="2641699"/>
            <a:chOff x="2022215" y="3957315"/>
            <a:chExt cx="3810000" cy="2641699"/>
          </a:xfrm>
        </p:grpSpPr>
        <p:pic>
          <p:nvPicPr>
            <p:cNvPr id="4" name="Picture 3" descr="A picture containing text, room, vector graphics&#10;&#10;Description automatically generated">
              <a:extLst>
                <a:ext uri="{FF2B5EF4-FFF2-40B4-BE49-F238E27FC236}">
                  <a16:creationId xmlns:a16="http://schemas.microsoft.com/office/drawing/2014/main" id="{2BC26B0D-7565-444A-B7A2-4C2CFCA145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2215" y="3957315"/>
              <a:ext cx="3810000" cy="2641699"/>
            </a:xfrm>
            <a:prstGeom prst="rect">
              <a:avLst/>
            </a:prstGeom>
          </p:spPr>
        </p:pic>
        <p:sp>
          <p:nvSpPr>
            <p:cNvPr id="16" name="Rounded Rectangle 15">
              <a:extLst>
                <a:ext uri="{FF2B5EF4-FFF2-40B4-BE49-F238E27FC236}">
                  <a16:creationId xmlns:a16="http://schemas.microsoft.com/office/drawing/2014/main" id="{493E375C-94A9-D744-BF02-C071CB4B1509}"/>
                </a:ext>
              </a:extLst>
            </p:cNvPr>
            <p:cNvSpPr/>
            <p:nvPr/>
          </p:nvSpPr>
          <p:spPr>
            <a:xfrm>
              <a:off x="4946670" y="585990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4</a:t>
              </a:r>
            </a:p>
          </p:txBody>
        </p:sp>
      </p:grpSp>
      <p:grpSp>
        <p:nvGrpSpPr>
          <p:cNvPr id="21" name="Group 20">
            <a:extLst>
              <a:ext uri="{FF2B5EF4-FFF2-40B4-BE49-F238E27FC236}">
                <a16:creationId xmlns:a16="http://schemas.microsoft.com/office/drawing/2014/main" id="{1B16088C-FA9B-8048-90B6-B13AC445B783}"/>
              </a:ext>
            </a:extLst>
          </p:cNvPr>
          <p:cNvGrpSpPr/>
          <p:nvPr/>
        </p:nvGrpSpPr>
        <p:grpSpPr>
          <a:xfrm>
            <a:off x="6095205" y="3957314"/>
            <a:ext cx="3809999" cy="2565400"/>
            <a:chOff x="6095205" y="3957314"/>
            <a:chExt cx="3809999" cy="2565400"/>
          </a:xfrm>
        </p:grpSpPr>
        <p:pic>
          <p:nvPicPr>
            <p:cNvPr id="6" name="Picture 5" descr="A picture containing text&#10;&#10;Description automatically generated">
              <a:extLst>
                <a:ext uri="{FF2B5EF4-FFF2-40B4-BE49-F238E27FC236}">
                  <a16:creationId xmlns:a16="http://schemas.microsoft.com/office/drawing/2014/main" id="{D1B615D5-91E9-5C4A-A71D-97F7E7C222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205" y="3957314"/>
              <a:ext cx="3809999" cy="2565400"/>
            </a:xfrm>
            <a:prstGeom prst="rect">
              <a:avLst/>
            </a:prstGeom>
          </p:spPr>
        </p:pic>
        <p:sp>
          <p:nvSpPr>
            <p:cNvPr id="17" name="Rounded Rectangle 16">
              <a:extLst>
                <a:ext uri="{FF2B5EF4-FFF2-40B4-BE49-F238E27FC236}">
                  <a16:creationId xmlns:a16="http://schemas.microsoft.com/office/drawing/2014/main" id="{79DA516A-C2D0-EA4F-9E35-837B357D0D5D}"/>
                </a:ext>
              </a:extLst>
            </p:cNvPr>
            <p:cNvSpPr/>
            <p:nvPr/>
          </p:nvSpPr>
          <p:spPr>
            <a:xfrm>
              <a:off x="8941209" y="579611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5</a:t>
              </a:r>
            </a:p>
          </p:txBody>
        </p:sp>
      </p:grpSp>
      <p:sp>
        <p:nvSpPr>
          <p:cNvPr id="23" name="Rectangle 22">
            <a:extLst>
              <a:ext uri="{FF2B5EF4-FFF2-40B4-BE49-F238E27FC236}">
                <a16:creationId xmlns:a16="http://schemas.microsoft.com/office/drawing/2014/main" id="{1051DEE8-5E72-AF4F-B3B0-6D05949210F5}"/>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60200574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C9D446-503E-BD49-9CD4-96130955DD60}"/>
              </a:ext>
            </a:extLst>
          </p:cNvPr>
          <p:cNvSpPr txBox="1"/>
          <p:nvPr/>
        </p:nvSpPr>
        <p:spPr>
          <a:xfrm>
            <a:off x="1254642" y="404037"/>
            <a:ext cx="10185991" cy="523220"/>
          </a:xfrm>
          <a:prstGeom prst="rect">
            <a:avLst/>
          </a:prstGeom>
          <a:noFill/>
        </p:spPr>
        <p:txBody>
          <a:bodyPr wrap="square" rtlCol="0">
            <a:spAutoFit/>
          </a:bodyPr>
          <a:lstStyle/>
          <a:p>
            <a:pPr algn="ctr"/>
            <a:r>
              <a:rPr lang="vi-VN" sz="2800" b="1" i="1" dirty="0">
                <a:latin typeface="Times New Roman" panose="02020603050405020304" pitchFamily="18" charset="0"/>
                <a:cs typeface="Times New Roman" panose="02020603050405020304" pitchFamily="18" charset="0"/>
              </a:rPr>
              <a:t>Thứ tự đúng theo trình tự câu chuyện:</a:t>
            </a:r>
            <a:endParaRPr lang="en-VN" sz="2800" b="1" i="1" dirty="0">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F4F1C188-2311-C74A-8045-7C2D45841506}"/>
              </a:ext>
            </a:extLst>
          </p:cNvPr>
          <p:cNvGrpSpPr/>
          <p:nvPr/>
        </p:nvGrpSpPr>
        <p:grpSpPr>
          <a:xfrm>
            <a:off x="6108633" y="3995464"/>
            <a:ext cx="3545168" cy="2565400"/>
            <a:chOff x="249631" y="1159586"/>
            <a:chExt cx="3545168" cy="2565400"/>
          </a:xfrm>
        </p:grpSpPr>
        <p:pic>
          <p:nvPicPr>
            <p:cNvPr id="12" name="Picture 11" descr="Diagram&#10;&#10;Description automatically generated">
              <a:extLst>
                <a:ext uri="{FF2B5EF4-FFF2-40B4-BE49-F238E27FC236}">
                  <a16:creationId xmlns:a16="http://schemas.microsoft.com/office/drawing/2014/main" id="{058F9A26-AE29-BC42-A94E-E3235474B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31" y="1159586"/>
              <a:ext cx="3545168" cy="2565400"/>
            </a:xfrm>
            <a:prstGeom prst="rect">
              <a:avLst/>
            </a:prstGeom>
          </p:spPr>
        </p:pic>
        <p:sp>
          <p:nvSpPr>
            <p:cNvPr id="13" name="Rounded Rectangle 12">
              <a:extLst>
                <a:ext uri="{FF2B5EF4-FFF2-40B4-BE49-F238E27FC236}">
                  <a16:creationId xmlns:a16="http://schemas.microsoft.com/office/drawing/2014/main" id="{6BFE6222-9502-C243-A9CA-3B7F872306F4}"/>
                </a:ext>
              </a:extLst>
            </p:cNvPr>
            <p:cNvSpPr/>
            <p:nvPr/>
          </p:nvSpPr>
          <p:spPr>
            <a:xfrm>
              <a:off x="2883713" y="294263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1</a:t>
              </a:r>
            </a:p>
          </p:txBody>
        </p:sp>
      </p:grpSp>
      <p:grpSp>
        <p:nvGrpSpPr>
          <p:cNvPr id="19" name="Group 18">
            <a:extLst>
              <a:ext uri="{FF2B5EF4-FFF2-40B4-BE49-F238E27FC236}">
                <a16:creationId xmlns:a16="http://schemas.microsoft.com/office/drawing/2014/main" id="{8F8188DE-8810-A744-A6A9-31C52BDCC893}"/>
              </a:ext>
            </a:extLst>
          </p:cNvPr>
          <p:cNvGrpSpPr/>
          <p:nvPr/>
        </p:nvGrpSpPr>
        <p:grpSpPr>
          <a:xfrm>
            <a:off x="1937853" y="3995464"/>
            <a:ext cx="3810000" cy="2565400"/>
            <a:chOff x="4051997" y="1159586"/>
            <a:chExt cx="3810000" cy="2565400"/>
          </a:xfrm>
        </p:grpSpPr>
        <p:pic>
          <p:nvPicPr>
            <p:cNvPr id="10" name="Picture 9" descr="A picture containing text, vector graphics&#10;&#10;Description automatically generated">
              <a:extLst>
                <a:ext uri="{FF2B5EF4-FFF2-40B4-BE49-F238E27FC236}">
                  <a16:creationId xmlns:a16="http://schemas.microsoft.com/office/drawing/2014/main" id="{4C1568B7-0DAD-DD4D-96F1-D8EAF208D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997" y="1159586"/>
              <a:ext cx="3810000" cy="2565400"/>
            </a:xfrm>
            <a:prstGeom prst="rect">
              <a:avLst/>
            </a:prstGeom>
          </p:spPr>
        </p:pic>
        <p:sp>
          <p:nvSpPr>
            <p:cNvPr id="14" name="Rounded Rectangle 13">
              <a:extLst>
                <a:ext uri="{FF2B5EF4-FFF2-40B4-BE49-F238E27FC236}">
                  <a16:creationId xmlns:a16="http://schemas.microsoft.com/office/drawing/2014/main" id="{DF377FBD-FC70-B046-AB2B-BB92B2624A74}"/>
                </a:ext>
              </a:extLst>
            </p:cNvPr>
            <p:cNvSpPr/>
            <p:nvPr/>
          </p:nvSpPr>
          <p:spPr>
            <a:xfrm>
              <a:off x="6942047" y="296389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2</a:t>
              </a:r>
            </a:p>
          </p:txBody>
        </p:sp>
      </p:grpSp>
      <p:grpSp>
        <p:nvGrpSpPr>
          <p:cNvPr id="20" name="Group 19">
            <a:extLst>
              <a:ext uri="{FF2B5EF4-FFF2-40B4-BE49-F238E27FC236}">
                <a16:creationId xmlns:a16="http://schemas.microsoft.com/office/drawing/2014/main" id="{44C22547-37E0-8140-9EBA-B6474CD92E45}"/>
              </a:ext>
            </a:extLst>
          </p:cNvPr>
          <p:cNvGrpSpPr/>
          <p:nvPr/>
        </p:nvGrpSpPr>
        <p:grpSpPr>
          <a:xfrm>
            <a:off x="8119195" y="1159586"/>
            <a:ext cx="3683180" cy="2565399"/>
            <a:chOff x="8119195" y="1159586"/>
            <a:chExt cx="3683180" cy="2565399"/>
          </a:xfrm>
        </p:grpSpPr>
        <p:pic>
          <p:nvPicPr>
            <p:cNvPr id="8" name="Picture 7" descr="A group of people in costumes&#10;&#10;Description automatically generated with low confidence">
              <a:extLst>
                <a:ext uri="{FF2B5EF4-FFF2-40B4-BE49-F238E27FC236}">
                  <a16:creationId xmlns:a16="http://schemas.microsoft.com/office/drawing/2014/main" id="{6C5C39DE-0AE0-9D4D-B985-B5D93069D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195" y="1159586"/>
              <a:ext cx="3683180" cy="2565399"/>
            </a:xfrm>
            <a:prstGeom prst="rect">
              <a:avLst/>
            </a:prstGeom>
          </p:spPr>
        </p:pic>
        <p:sp>
          <p:nvSpPr>
            <p:cNvPr id="15" name="Rounded Rectangle 14">
              <a:extLst>
                <a:ext uri="{FF2B5EF4-FFF2-40B4-BE49-F238E27FC236}">
                  <a16:creationId xmlns:a16="http://schemas.microsoft.com/office/drawing/2014/main" id="{14B52F37-EB76-2640-BB89-D5E15F7DC4EA}"/>
                </a:ext>
              </a:extLst>
            </p:cNvPr>
            <p:cNvSpPr/>
            <p:nvPr/>
          </p:nvSpPr>
          <p:spPr>
            <a:xfrm>
              <a:off x="10894056" y="298516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3</a:t>
              </a:r>
            </a:p>
          </p:txBody>
        </p:sp>
      </p:grpSp>
      <p:grpSp>
        <p:nvGrpSpPr>
          <p:cNvPr id="22" name="Group 21">
            <a:extLst>
              <a:ext uri="{FF2B5EF4-FFF2-40B4-BE49-F238E27FC236}">
                <a16:creationId xmlns:a16="http://schemas.microsoft.com/office/drawing/2014/main" id="{F80FF7AD-679A-7A44-814F-0EC9597BD24A}"/>
              </a:ext>
            </a:extLst>
          </p:cNvPr>
          <p:cNvGrpSpPr/>
          <p:nvPr/>
        </p:nvGrpSpPr>
        <p:grpSpPr>
          <a:xfrm>
            <a:off x="126038" y="1121436"/>
            <a:ext cx="3810000" cy="2641699"/>
            <a:chOff x="2022215" y="3957315"/>
            <a:chExt cx="3810000" cy="2641699"/>
          </a:xfrm>
        </p:grpSpPr>
        <p:pic>
          <p:nvPicPr>
            <p:cNvPr id="4" name="Picture 3" descr="A picture containing text, room, vector graphics&#10;&#10;Description automatically generated">
              <a:extLst>
                <a:ext uri="{FF2B5EF4-FFF2-40B4-BE49-F238E27FC236}">
                  <a16:creationId xmlns:a16="http://schemas.microsoft.com/office/drawing/2014/main" id="{2BC26B0D-7565-444A-B7A2-4C2CFCA145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2215" y="3957315"/>
              <a:ext cx="3810000" cy="2641699"/>
            </a:xfrm>
            <a:prstGeom prst="rect">
              <a:avLst/>
            </a:prstGeom>
          </p:spPr>
        </p:pic>
        <p:sp>
          <p:nvSpPr>
            <p:cNvPr id="16" name="Rounded Rectangle 15">
              <a:extLst>
                <a:ext uri="{FF2B5EF4-FFF2-40B4-BE49-F238E27FC236}">
                  <a16:creationId xmlns:a16="http://schemas.microsoft.com/office/drawing/2014/main" id="{493E375C-94A9-D744-BF02-C071CB4B1509}"/>
                </a:ext>
              </a:extLst>
            </p:cNvPr>
            <p:cNvSpPr/>
            <p:nvPr/>
          </p:nvSpPr>
          <p:spPr>
            <a:xfrm>
              <a:off x="4946670" y="5859906"/>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4</a:t>
              </a:r>
            </a:p>
          </p:txBody>
        </p:sp>
      </p:grpSp>
      <p:grpSp>
        <p:nvGrpSpPr>
          <p:cNvPr id="21" name="Group 20">
            <a:extLst>
              <a:ext uri="{FF2B5EF4-FFF2-40B4-BE49-F238E27FC236}">
                <a16:creationId xmlns:a16="http://schemas.microsoft.com/office/drawing/2014/main" id="{1B16088C-FA9B-8048-90B6-B13AC445B783}"/>
              </a:ext>
            </a:extLst>
          </p:cNvPr>
          <p:cNvGrpSpPr/>
          <p:nvPr/>
        </p:nvGrpSpPr>
        <p:grpSpPr>
          <a:xfrm>
            <a:off x="4071218" y="1159586"/>
            <a:ext cx="3809999" cy="2565400"/>
            <a:chOff x="6095205" y="3957314"/>
            <a:chExt cx="3809999" cy="2565400"/>
          </a:xfrm>
        </p:grpSpPr>
        <p:pic>
          <p:nvPicPr>
            <p:cNvPr id="6" name="Picture 5" descr="A picture containing text&#10;&#10;Description automatically generated">
              <a:extLst>
                <a:ext uri="{FF2B5EF4-FFF2-40B4-BE49-F238E27FC236}">
                  <a16:creationId xmlns:a16="http://schemas.microsoft.com/office/drawing/2014/main" id="{D1B615D5-91E9-5C4A-A71D-97F7E7C222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205" y="3957314"/>
              <a:ext cx="3809999" cy="2565400"/>
            </a:xfrm>
            <a:prstGeom prst="rect">
              <a:avLst/>
            </a:prstGeom>
          </p:spPr>
        </p:pic>
        <p:sp>
          <p:nvSpPr>
            <p:cNvPr id="17" name="Rounded Rectangle 16">
              <a:extLst>
                <a:ext uri="{FF2B5EF4-FFF2-40B4-BE49-F238E27FC236}">
                  <a16:creationId xmlns:a16="http://schemas.microsoft.com/office/drawing/2014/main" id="{79DA516A-C2D0-EA4F-9E35-837B357D0D5D}"/>
                </a:ext>
              </a:extLst>
            </p:cNvPr>
            <p:cNvSpPr/>
            <p:nvPr/>
          </p:nvSpPr>
          <p:spPr>
            <a:xfrm>
              <a:off x="8941209" y="5796111"/>
              <a:ext cx="792360" cy="6415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500" dirty="0">
                  <a:latin typeface="#9Slide03 SFU Grenoble Medium" pitchFamily="2" charset="77"/>
                </a:rPr>
                <a:t>5</a:t>
              </a:r>
            </a:p>
          </p:txBody>
        </p:sp>
      </p:grpSp>
      <p:sp>
        <p:nvSpPr>
          <p:cNvPr id="23" name="Rectangle 22">
            <a:extLst>
              <a:ext uri="{FF2B5EF4-FFF2-40B4-BE49-F238E27FC236}">
                <a16:creationId xmlns:a16="http://schemas.microsoft.com/office/drawing/2014/main" id="{F62DF283-EA0E-FC41-958C-D561B739182D}"/>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90417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cap="small"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 VĂN BẢN</a:t>
            </a: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grpSp>
        <p:nvGrpSpPr>
          <p:cNvPr id="13" name="Group 12">
            <a:extLst>
              <a:ext uri="{FF2B5EF4-FFF2-40B4-BE49-F238E27FC236}">
                <a16:creationId xmlns:a16="http://schemas.microsoft.com/office/drawing/2014/main" id="{306B031D-2884-1941-B192-D654E87C8F95}"/>
              </a:ext>
            </a:extLst>
          </p:cNvPr>
          <p:cNvGrpSpPr/>
          <p:nvPr/>
        </p:nvGrpSpPr>
        <p:grpSpPr>
          <a:xfrm>
            <a:off x="5908418" y="2015551"/>
            <a:ext cx="5366263" cy="3864382"/>
            <a:chOff x="5908418" y="2015551"/>
            <a:chExt cx="5366263" cy="3864382"/>
          </a:xfrm>
        </p:grpSpPr>
        <p:pic>
          <p:nvPicPr>
            <p:cNvPr id="3074" name="Picture 2" descr="Kinh nghiệm du lịch Hồ Hoàn Kiếm - Biểu tượng của Hà Nội - BestPrice">
              <a:extLst>
                <a:ext uri="{FF2B5EF4-FFF2-40B4-BE49-F238E27FC236}">
                  <a16:creationId xmlns:a16="http://schemas.microsoft.com/office/drawing/2014/main" id="{5ABE8CF7-3D29-6844-946E-3AE28B81F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349860">
              <a:off x="8317582" y="3284801"/>
              <a:ext cx="2957099" cy="239232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6" name="Picture 4" descr="Tìm hiểu về Hồ Hoàn Kiếm (Hồ Gươm) ở Hà Nội - Vntrip.vn">
              <a:extLst>
                <a:ext uri="{FF2B5EF4-FFF2-40B4-BE49-F238E27FC236}">
                  <a16:creationId xmlns:a16="http://schemas.microsoft.com/office/drawing/2014/main" id="{CD324AE3-D841-6F49-A786-4755E7C8B4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35616">
              <a:off x="6136501" y="2015551"/>
              <a:ext cx="2660239" cy="207216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3078" name="Picture 6" descr="Hồ Gươm ở Quận Hoàn Kiếm, Hà Nội | Foody.vn">
              <a:extLst>
                <a:ext uri="{FF2B5EF4-FFF2-40B4-BE49-F238E27FC236}">
                  <a16:creationId xmlns:a16="http://schemas.microsoft.com/office/drawing/2014/main" id="{DC00F166-D81B-3245-B04A-2C4838830C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396192">
              <a:off x="5908418" y="3912449"/>
              <a:ext cx="2781729" cy="196748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grpSp>
      <p:pic>
        <p:nvPicPr>
          <p:cNvPr id="3080" name="Picture 8" descr="Sự tích Hồ Gươm - Lật mở xuyên thấu - Bí mật phía sau trang sách">
            <a:extLst>
              <a:ext uri="{FF2B5EF4-FFF2-40B4-BE49-F238E27FC236}">
                <a16:creationId xmlns:a16="http://schemas.microsoft.com/office/drawing/2014/main" id="{0763D65C-8E7D-1445-AB1A-372ED302B3D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28" r="5428"/>
          <a:stretch/>
        </p:blipFill>
        <p:spPr bwMode="auto">
          <a:xfrm>
            <a:off x="1189313" y="1569380"/>
            <a:ext cx="3768719" cy="4227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1CB9A90C-7541-414B-A757-33A3D365FF4F}"/>
              </a:ext>
            </a:extLst>
          </p:cNvPr>
          <p:cNvSpPr/>
          <p:nvPr/>
        </p:nvSpPr>
        <p:spPr>
          <a:xfrm>
            <a:off x="1370623" y="5962428"/>
            <a:ext cx="3406097" cy="735235"/>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VN" sz="3000" b="1" dirty="0">
                <a:latin typeface="Times New Roman" panose="02020603050405020304" pitchFamily="18" charset="0"/>
                <a:cs typeface="Times New Roman" panose="02020603050405020304" pitchFamily="18" charset="0"/>
              </a:rPr>
              <a:t>Nhóm 2 điều hành</a:t>
            </a:r>
          </a:p>
        </p:txBody>
      </p:sp>
      <p:sp>
        <p:nvSpPr>
          <p:cNvPr id="10" name="Rectangle 9">
            <a:extLst>
              <a:ext uri="{FF2B5EF4-FFF2-40B4-BE49-F238E27FC236}">
                <a16:creationId xmlns:a16="http://schemas.microsoft.com/office/drawing/2014/main" id="{D89B3C9B-6B1D-9242-AADE-0BD6A8EC9892}"/>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14548838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FBDEDCE3-BFA1-4049-9CD5-1722081B2AD5}"/>
              </a:ext>
            </a:extLst>
          </p:cNvPr>
          <p:cNvGraphicFramePr>
            <a:graphicFrameLocks noGrp="1"/>
          </p:cNvGraphicFramePr>
          <p:nvPr>
            <p:extLst>
              <p:ext uri="{D42A27DB-BD31-4B8C-83A1-F6EECF244321}">
                <p14:modId xmlns:p14="http://schemas.microsoft.com/office/powerpoint/2010/main" val="2385304151"/>
              </p:ext>
            </p:extLst>
          </p:nvPr>
        </p:nvGraphicFramePr>
        <p:xfrm>
          <a:off x="1358859" y="615502"/>
          <a:ext cx="9472694" cy="5628583"/>
        </p:xfrm>
        <a:graphic>
          <a:graphicData uri="http://schemas.openxmlformats.org/drawingml/2006/table">
            <a:tbl>
              <a:tblPr firstRow="1" bandRow="1">
                <a:tableStyleId>{5C22544A-7EE6-4342-B048-85BDC9FD1C3A}</a:tableStyleId>
              </a:tblPr>
              <a:tblGrid>
                <a:gridCol w="2944303">
                  <a:extLst>
                    <a:ext uri="{9D8B030D-6E8A-4147-A177-3AD203B41FA5}">
                      <a16:colId xmlns:a16="http://schemas.microsoft.com/office/drawing/2014/main" val="203157968"/>
                    </a:ext>
                  </a:extLst>
                </a:gridCol>
                <a:gridCol w="6528391">
                  <a:extLst>
                    <a:ext uri="{9D8B030D-6E8A-4147-A177-3AD203B41FA5}">
                      <a16:colId xmlns:a16="http://schemas.microsoft.com/office/drawing/2014/main" val="2721541801"/>
                    </a:ext>
                  </a:extLst>
                </a:gridCol>
              </a:tblGrid>
              <a:tr h="950967">
                <a:tc>
                  <a:txBody>
                    <a:bodyPr/>
                    <a:lstStyle/>
                    <a:p>
                      <a:r>
                        <a:rPr lang="en-VN" sz="3200" b="1" dirty="0">
                          <a:solidFill>
                            <a:schemeClr val="tx1"/>
                          </a:solidFill>
                          <a:latin typeface="Times New Roman" panose="02020603050405020304" pitchFamily="18" charset="0"/>
                          <a:cs typeface="Times New Roman" panose="02020603050405020304" pitchFamily="18" charset="0"/>
                        </a:rPr>
                        <a:t>a. Thể loại</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en-VN" sz="3200" b="0" dirty="0">
                          <a:solidFill>
                            <a:schemeClr val="tx1"/>
                          </a:solidFill>
                          <a:latin typeface="Times New Roman" panose="02020603050405020304" pitchFamily="18" charset="0"/>
                          <a:cs typeface="Times New Roman" panose="02020603050405020304" pitchFamily="18" charset="0"/>
                        </a:rPr>
                        <a:t>Truyền thuyết</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385010131"/>
                  </a:ext>
                </a:extLst>
              </a:tr>
              <a:tr h="1212111">
                <a:tc>
                  <a:txBody>
                    <a:bodyPr/>
                    <a:lstStyle/>
                    <a:p>
                      <a:r>
                        <a:rPr lang="en-VN" sz="3200" b="1" dirty="0">
                          <a:solidFill>
                            <a:schemeClr val="tx1"/>
                          </a:solidFill>
                          <a:latin typeface="Times New Roman" panose="02020603050405020304" pitchFamily="18" charset="0"/>
                          <a:cs typeface="Times New Roman" panose="02020603050405020304" pitchFamily="18" charset="0"/>
                        </a:rPr>
                        <a:t>b. Phương thức biểu đạt</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en-VN" sz="3200" b="0" dirty="0">
                          <a:solidFill>
                            <a:schemeClr val="tx1"/>
                          </a:solidFill>
                          <a:latin typeface="Times New Roman" panose="02020603050405020304" pitchFamily="18" charset="0"/>
                          <a:cs typeface="Times New Roman" panose="02020603050405020304" pitchFamily="18" charset="0"/>
                        </a:rPr>
                        <a:t>Tự sự</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513632572"/>
                  </a:ext>
                </a:extLst>
              </a:tr>
              <a:tr h="935665">
                <a:tc>
                  <a:txBody>
                    <a:bodyPr/>
                    <a:lstStyle/>
                    <a:p>
                      <a:r>
                        <a:rPr lang="en-VN" sz="3200" b="1" dirty="0">
                          <a:solidFill>
                            <a:schemeClr val="tx1"/>
                          </a:solidFill>
                          <a:latin typeface="Times New Roman" panose="02020603050405020304" pitchFamily="18" charset="0"/>
                          <a:cs typeface="Times New Roman" panose="02020603050405020304" pitchFamily="18" charset="0"/>
                        </a:rPr>
                        <a:t>c. Ngôi kể</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algn="ctr"/>
                      <a:r>
                        <a:rPr lang="en-VN" sz="3200" b="0" dirty="0">
                          <a:solidFill>
                            <a:schemeClr val="tx1"/>
                          </a:solidFill>
                          <a:latin typeface="Times New Roman" panose="02020603050405020304" pitchFamily="18" charset="0"/>
                          <a:cs typeface="Times New Roman" panose="02020603050405020304" pitchFamily="18" charset="0"/>
                        </a:rPr>
                        <a:t>Ngôi thứ ba</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3672411095"/>
                  </a:ext>
                </a:extLst>
              </a:tr>
              <a:tr h="1356201">
                <a:tc>
                  <a:txBody>
                    <a:bodyPr/>
                    <a:lstStyle/>
                    <a:p>
                      <a:r>
                        <a:rPr lang="en-VN" sz="3200" b="1" dirty="0">
                          <a:solidFill>
                            <a:schemeClr val="tx1"/>
                          </a:solidFill>
                          <a:latin typeface="Times New Roman" panose="02020603050405020304" pitchFamily="18" charset="0"/>
                          <a:cs typeface="Times New Roman" panose="02020603050405020304" pitchFamily="18" charset="0"/>
                        </a:rPr>
                        <a:t>d. Bố cục</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pPr marL="457200" indent="-457200">
                        <a:buFontTx/>
                        <a:buChar char="-"/>
                      </a:pPr>
                      <a:r>
                        <a:rPr lang="en-VN" sz="3200" b="0" dirty="0">
                          <a:solidFill>
                            <a:schemeClr val="tx1"/>
                          </a:solidFill>
                          <a:latin typeface="Times New Roman" panose="02020603050405020304" pitchFamily="18" charset="0"/>
                          <a:cs typeface="Times New Roman" panose="02020603050405020304" pitchFamily="18" charset="0"/>
                        </a:rPr>
                        <a:t>Phần 1 (từ đầu – “đất nước”: Long Quân cho nghĩa quân mượn gươm thần.</a:t>
                      </a:r>
                    </a:p>
                    <a:p>
                      <a:pPr marL="457200" indent="-457200">
                        <a:buFontTx/>
                        <a:buChar char="-"/>
                      </a:pPr>
                      <a:r>
                        <a:rPr lang="en-VN" sz="3200" b="0" dirty="0">
                          <a:solidFill>
                            <a:schemeClr val="tx1"/>
                          </a:solidFill>
                          <a:latin typeface="Times New Roman" panose="02020603050405020304" pitchFamily="18" charset="0"/>
                          <a:cs typeface="Times New Roman" panose="02020603050405020304" pitchFamily="18" charset="0"/>
                        </a:rPr>
                        <a:t>Phần 2 (còn lại): Long Quân đòi lại gươm thần</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436925600"/>
                  </a:ext>
                </a:extLst>
              </a:tr>
            </a:tbl>
          </a:graphicData>
        </a:graphic>
      </p:graphicFrame>
      <p:sp>
        <p:nvSpPr>
          <p:cNvPr id="3" name="Rectangle 2">
            <a:extLst>
              <a:ext uri="{FF2B5EF4-FFF2-40B4-BE49-F238E27FC236}">
                <a16:creationId xmlns:a16="http://schemas.microsoft.com/office/drawing/2014/main" id="{71F3159F-0CE7-8541-9B2B-2670F8D6611F}"/>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77622080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677108"/>
          </a:xfrm>
          <a:prstGeom prst="rect">
            <a:avLst/>
          </a:prstGeom>
          <a:noFill/>
        </p:spPr>
        <p:txBody>
          <a:bodyPr wrap="square" rtlCol="0">
            <a:spAutoFit/>
          </a:bodyPr>
          <a:lstStyle/>
          <a:p>
            <a:pPr algn="ctr"/>
            <a:r>
              <a:rPr lang="en-US" altLang="zh-CN" sz="38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ĐỌC HIỂU VĂN BẢN</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446028"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6000" dirty="0">
                <a:latin typeface="Times New Roman" panose="02020603050405020304" pitchFamily="18" charset="0"/>
                <a:cs typeface="Times New Roman" panose="02020603050405020304" pitchFamily="18" charset="0"/>
              </a:rPr>
              <a:t>II</a:t>
            </a:r>
          </a:p>
        </p:txBody>
      </p:sp>
      <p:sp>
        <p:nvSpPr>
          <p:cNvPr id="6" name="Rectangle 5">
            <a:extLst>
              <a:ext uri="{FF2B5EF4-FFF2-40B4-BE49-F238E27FC236}">
                <a16:creationId xmlns:a16="http://schemas.microsoft.com/office/drawing/2014/main" id="{30CF3FD9-640D-204E-935D-C1B32F2C4CC0}"/>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56384916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4">
            <a:extLst>
              <a:ext uri="{FF2B5EF4-FFF2-40B4-BE49-F238E27FC236}">
                <a16:creationId xmlns:a16="http://schemas.microsoft.com/office/drawing/2014/main" id="{E10B1160-222B-7C4F-B6BE-9CBA75F673B9}"/>
              </a:ext>
            </a:extLst>
          </p:cNvPr>
          <p:cNvSpPr/>
          <p:nvPr/>
        </p:nvSpPr>
        <p:spPr>
          <a:xfrm>
            <a:off x="6095205" y="2035397"/>
            <a:ext cx="4069521" cy="4776476"/>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sp>
        <p:nvSpPr>
          <p:cNvPr id="3" name="Rounded Rectangle 2">
            <a:extLst>
              <a:ext uri="{FF2B5EF4-FFF2-40B4-BE49-F238E27FC236}">
                <a16:creationId xmlns:a16="http://schemas.microsoft.com/office/drawing/2014/main" id="{ABEFE1CB-EF44-7B46-95FC-AB8E238E5850}"/>
              </a:ext>
            </a:extLst>
          </p:cNvPr>
          <p:cNvSpPr/>
          <p:nvPr/>
        </p:nvSpPr>
        <p:spPr>
          <a:xfrm>
            <a:off x="2298008" y="425303"/>
            <a:ext cx="7594396" cy="802464"/>
          </a:xfrm>
          <a:prstGeom prst="roundRect">
            <a:avLst/>
          </a:prstGeom>
          <a:noFill/>
          <a:ln w="38100">
            <a:solidFill>
              <a:srgbClr val="699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500" b="1" dirty="0">
                <a:solidFill>
                  <a:srgbClr val="FF0000"/>
                </a:solidFill>
                <a:latin typeface="Times New Roman" panose="02020603050405020304" pitchFamily="18" charset="0"/>
                <a:cs typeface="Times New Roman" panose="02020603050405020304" pitchFamily="18" charset="0"/>
              </a:rPr>
              <a:t>1. Long Quân cho mượn gươm thần</a:t>
            </a:r>
          </a:p>
        </p:txBody>
      </p:sp>
      <p:pic>
        <p:nvPicPr>
          <p:cNvPr id="15" name="Picture 14" descr="Diagram&#10;&#10;Description automatically generated">
            <a:extLst>
              <a:ext uri="{FF2B5EF4-FFF2-40B4-BE49-F238E27FC236}">
                <a16:creationId xmlns:a16="http://schemas.microsoft.com/office/drawing/2014/main" id="{A82CA980-9C81-214A-99FA-71B083392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008" y="1426189"/>
            <a:ext cx="7594395" cy="5187262"/>
          </a:xfrm>
          <a:prstGeom prst="rect">
            <a:avLst/>
          </a:prstGeom>
          <a:ln>
            <a:noFill/>
          </a:ln>
          <a:effectLst>
            <a:outerShdw blurRad="190500" algn="tl" rotWithShape="0">
              <a:srgbClr val="000000">
                <a:alpha val="70000"/>
              </a:srgbClr>
            </a:outerShdw>
          </a:effectLst>
        </p:spPr>
      </p:pic>
      <p:sp>
        <p:nvSpPr>
          <p:cNvPr id="6" name="Rectangle 5">
            <a:extLst>
              <a:ext uri="{FF2B5EF4-FFF2-40B4-BE49-F238E27FC236}">
                <a16:creationId xmlns:a16="http://schemas.microsoft.com/office/drawing/2014/main" id="{F5E3C54D-A699-604A-876E-E7F8ED58B492}"/>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69581349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low confidence">
            <a:extLst>
              <a:ext uri="{FF2B5EF4-FFF2-40B4-BE49-F238E27FC236}">
                <a16:creationId xmlns:a16="http://schemas.microsoft.com/office/drawing/2014/main" id="{56A50900-D346-9E40-AE8E-B909684A6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609" y="905985"/>
            <a:ext cx="1755710" cy="175571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3CB874B-1908-804A-8841-B99213FA5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822" y="3722446"/>
            <a:ext cx="1387227" cy="1387227"/>
          </a:xfrm>
          <a:prstGeom prst="rect">
            <a:avLst/>
          </a:prstGeom>
        </p:spPr>
      </p:pic>
      <p:pic>
        <p:nvPicPr>
          <p:cNvPr id="10" name="Picture 9" descr="A picture containing tool, broom&#10;&#10;Description automatically generated">
            <a:extLst>
              <a:ext uri="{FF2B5EF4-FFF2-40B4-BE49-F238E27FC236}">
                <a16:creationId xmlns:a16="http://schemas.microsoft.com/office/drawing/2014/main" id="{6793BC13-0890-8B45-A8FC-B17775D6D7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1874" y="2381655"/>
            <a:ext cx="1429310" cy="1429310"/>
          </a:xfrm>
          <a:prstGeom prst="rect">
            <a:avLst/>
          </a:prstGeom>
        </p:spPr>
      </p:pic>
      <p:grpSp>
        <p:nvGrpSpPr>
          <p:cNvPr id="17" name="Group 16">
            <a:extLst>
              <a:ext uri="{FF2B5EF4-FFF2-40B4-BE49-F238E27FC236}">
                <a16:creationId xmlns:a16="http://schemas.microsoft.com/office/drawing/2014/main" id="{9CCBD974-6B21-D948-B5AB-8903B61E7B8D}"/>
              </a:ext>
            </a:extLst>
          </p:cNvPr>
          <p:cNvGrpSpPr/>
          <p:nvPr/>
        </p:nvGrpSpPr>
        <p:grpSpPr>
          <a:xfrm>
            <a:off x="2536319" y="1301240"/>
            <a:ext cx="8499981" cy="965200"/>
            <a:chOff x="2536319" y="1574800"/>
            <a:chExt cx="8499981" cy="965200"/>
          </a:xfrm>
        </p:grpSpPr>
        <p:sp>
          <p:nvSpPr>
            <p:cNvPr id="11" name="Rounded Rectangle 10">
              <a:extLst>
                <a:ext uri="{FF2B5EF4-FFF2-40B4-BE49-F238E27FC236}">
                  <a16:creationId xmlns:a16="http://schemas.microsoft.com/office/drawing/2014/main" id="{84AE4EF5-84B4-0445-8F66-754E2EE19CA1}"/>
                </a:ext>
              </a:extLst>
            </p:cNvPr>
            <p:cNvSpPr/>
            <p:nvPr/>
          </p:nvSpPr>
          <p:spPr>
            <a:xfrm>
              <a:off x="2536319" y="1574800"/>
              <a:ext cx="8499981" cy="9652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Thời gian: thế kỉ XV, đất nước ta bị giặc Minh đô hộ</a:t>
              </a:r>
            </a:p>
          </p:txBody>
        </p:sp>
        <p:sp>
          <p:nvSpPr>
            <p:cNvPr id="12" name="Rounded Rectangle 11">
              <a:extLst>
                <a:ext uri="{FF2B5EF4-FFF2-40B4-BE49-F238E27FC236}">
                  <a16:creationId xmlns:a16="http://schemas.microsoft.com/office/drawing/2014/main" id="{FC68E355-14C8-C040-9AE5-225E02B6AE15}"/>
                </a:ext>
              </a:extLst>
            </p:cNvPr>
            <p:cNvSpPr/>
            <p:nvPr/>
          </p:nvSpPr>
          <p:spPr>
            <a:xfrm>
              <a:off x="2650619" y="1714500"/>
              <a:ext cx="8271381" cy="698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483829BD-D0F4-1A4F-AC3C-E11756F2750C}"/>
              </a:ext>
            </a:extLst>
          </p:cNvPr>
          <p:cNvGrpSpPr/>
          <p:nvPr/>
        </p:nvGrpSpPr>
        <p:grpSpPr>
          <a:xfrm>
            <a:off x="2536319" y="2626142"/>
            <a:ext cx="8499981" cy="965200"/>
            <a:chOff x="2536319" y="3198774"/>
            <a:chExt cx="8499981" cy="965200"/>
          </a:xfrm>
        </p:grpSpPr>
        <p:sp>
          <p:nvSpPr>
            <p:cNvPr id="13" name="Rounded Rectangle 12">
              <a:extLst>
                <a:ext uri="{FF2B5EF4-FFF2-40B4-BE49-F238E27FC236}">
                  <a16:creationId xmlns:a16="http://schemas.microsoft.com/office/drawing/2014/main" id="{F062A4D1-148C-F148-BE95-38EEDD9AFBD6}"/>
                </a:ext>
              </a:extLst>
            </p:cNvPr>
            <p:cNvSpPr/>
            <p:nvPr/>
          </p:nvSpPr>
          <p:spPr>
            <a:xfrm>
              <a:off x="2536319" y="3198774"/>
              <a:ext cx="8499981" cy="9652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Nhân dân khổ cực lầm than</a:t>
              </a:r>
            </a:p>
          </p:txBody>
        </p:sp>
        <p:sp>
          <p:nvSpPr>
            <p:cNvPr id="14" name="Rounded Rectangle 13">
              <a:extLst>
                <a:ext uri="{FF2B5EF4-FFF2-40B4-BE49-F238E27FC236}">
                  <a16:creationId xmlns:a16="http://schemas.microsoft.com/office/drawing/2014/main" id="{83224D26-F3AA-434E-B129-C5EE57C618BB}"/>
                </a:ext>
              </a:extLst>
            </p:cNvPr>
            <p:cNvSpPr/>
            <p:nvPr/>
          </p:nvSpPr>
          <p:spPr>
            <a:xfrm>
              <a:off x="2650619" y="3338474"/>
              <a:ext cx="8271381" cy="698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E999E6DB-3179-0646-82EF-C5F7AC2AAC41}"/>
              </a:ext>
            </a:extLst>
          </p:cNvPr>
          <p:cNvGrpSpPr/>
          <p:nvPr/>
        </p:nvGrpSpPr>
        <p:grpSpPr>
          <a:xfrm>
            <a:off x="2536319" y="3957349"/>
            <a:ext cx="8499981" cy="965200"/>
            <a:chOff x="2536319" y="4683048"/>
            <a:chExt cx="8499981" cy="965200"/>
          </a:xfrm>
        </p:grpSpPr>
        <p:sp>
          <p:nvSpPr>
            <p:cNvPr id="15" name="Rounded Rectangle 14">
              <a:extLst>
                <a:ext uri="{FF2B5EF4-FFF2-40B4-BE49-F238E27FC236}">
                  <a16:creationId xmlns:a16="http://schemas.microsoft.com/office/drawing/2014/main" id="{9A5996BB-F0D3-8640-9574-DBE618B9857A}"/>
                </a:ext>
              </a:extLst>
            </p:cNvPr>
            <p:cNvSpPr/>
            <p:nvPr/>
          </p:nvSpPr>
          <p:spPr>
            <a:xfrm>
              <a:off x="2536319" y="4683048"/>
              <a:ext cx="8499981" cy="965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chemeClr val="tx1"/>
                  </a:solidFill>
                  <a:latin typeface="Times New Roman" panose="02020603050405020304" pitchFamily="18" charset="0"/>
                  <a:cs typeface="Times New Roman" panose="02020603050405020304" pitchFamily="18" charset="0"/>
                </a:rPr>
                <a:t>Nghĩa quân Lam Sơn còn yếu nên nhiều lần bị thua</a:t>
              </a:r>
            </a:p>
          </p:txBody>
        </p:sp>
        <p:sp>
          <p:nvSpPr>
            <p:cNvPr id="16" name="Rounded Rectangle 15">
              <a:extLst>
                <a:ext uri="{FF2B5EF4-FFF2-40B4-BE49-F238E27FC236}">
                  <a16:creationId xmlns:a16="http://schemas.microsoft.com/office/drawing/2014/main" id="{A976580F-BBA0-744D-B934-AE041C0C7FC0}"/>
                </a:ext>
              </a:extLst>
            </p:cNvPr>
            <p:cNvSpPr/>
            <p:nvPr/>
          </p:nvSpPr>
          <p:spPr>
            <a:xfrm>
              <a:off x="2650619" y="4780218"/>
              <a:ext cx="8271381" cy="6985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grpSp>
      <p:pic>
        <p:nvPicPr>
          <p:cNvPr id="21" name="Picture 20" descr="Arrow&#10;&#10;Description automatically generated">
            <a:extLst>
              <a:ext uri="{FF2B5EF4-FFF2-40B4-BE49-F238E27FC236}">
                <a16:creationId xmlns:a16="http://schemas.microsoft.com/office/drawing/2014/main" id="{B1E01F18-B56E-4D40-8B9D-7A4C78DAE595}"/>
              </a:ext>
            </a:extLst>
          </p:cNvPr>
          <p:cNvPicPr>
            <a:picLocks noChangeAspect="1"/>
          </p:cNvPicPr>
          <p:nvPr/>
        </p:nvPicPr>
        <p:blipFill rotWithShape="1">
          <a:blip r:embed="rId7">
            <a:extLst>
              <a:ext uri="{28A0092B-C50C-407E-A947-70E740481C1C}">
                <a14:useLocalDpi xmlns:a14="http://schemas.microsoft.com/office/drawing/2010/main" val="0"/>
              </a:ext>
            </a:extLst>
          </a:blip>
          <a:srcRect l="43117" t="72683" r="37375"/>
          <a:stretch/>
        </p:blipFill>
        <p:spPr>
          <a:xfrm>
            <a:off x="1241895" y="5238948"/>
            <a:ext cx="1275908" cy="1429310"/>
          </a:xfrm>
          <a:prstGeom prst="rect">
            <a:avLst/>
          </a:prstGeom>
        </p:spPr>
      </p:pic>
      <p:sp>
        <p:nvSpPr>
          <p:cNvPr id="23" name="Rounded Rectangle 22">
            <a:extLst>
              <a:ext uri="{FF2B5EF4-FFF2-40B4-BE49-F238E27FC236}">
                <a16:creationId xmlns:a16="http://schemas.microsoft.com/office/drawing/2014/main" id="{7BB2D4D7-6723-A140-AF76-85A722BD7C61}"/>
              </a:ext>
            </a:extLst>
          </p:cNvPr>
          <p:cNvSpPr/>
          <p:nvPr/>
        </p:nvSpPr>
        <p:spPr>
          <a:xfrm>
            <a:off x="2536319" y="5418648"/>
            <a:ext cx="8883049" cy="106411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VN" sz="2800" b="1" dirty="0">
                <a:solidFill>
                  <a:schemeClr val="accent2">
                    <a:lumMod val="50000"/>
                  </a:schemeClr>
                </a:solidFill>
                <a:latin typeface="Times New Roman" panose="02020603050405020304" pitchFamily="18" charset="0"/>
                <a:cs typeface="Times New Roman" panose="02020603050405020304" pitchFamily="18" charset="0"/>
              </a:rPr>
              <a:t>Lòng căm thù giặc, muốn giúp nghĩa quân đánh đuổi giặc; thể hiện tinh thần yêu nước, yêu hoà bình.</a:t>
            </a:r>
          </a:p>
        </p:txBody>
      </p:sp>
      <p:sp>
        <p:nvSpPr>
          <p:cNvPr id="25" name="矩形 1">
            <a:extLst>
              <a:ext uri="{FF2B5EF4-FFF2-40B4-BE49-F238E27FC236}">
                <a16:creationId xmlns:a16="http://schemas.microsoft.com/office/drawing/2014/main" id="{33D6D680-BADF-4F4E-BDC8-FC5EBE768486}"/>
              </a:ext>
            </a:extLst>
          </p:cNvPr>
          <p:cNvSpPr/>
          <p:nvPr/>
        </p:nvSpPr>
        <p:spPr>
          <a:xfrm>
            <a:off x="3806843" y="209832"/>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7F49668D-C888-804B-852E-322B253555CF}"/>
              </a:ext>
            </a:extLst>
          </p:cNvPr>
          <p:cNvSpPr txBox="1"/>
          <p:nvPr/>
        </p:nvSpPr>
        <p:spPr>
          <a:xfrm>
            <a:off x="2314390" y="341410"/>
            <a:ext cx="7974418"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a. Hoàn cảnh mượn gươm</a:t>
            </a:r>
          </a:p>
        </p:txBody>
      </p:sp>
      <p:sp>
        <p:nvSpPr>
          <p:cNvPr id="20" name="Rectangle 19">
            <a:extLst>
              <a:ext uri="{FF2B5EF4-FFF2-40B4-BE49-F238E27FC236}">
                <a16:creationId xmlns:a16="http://schemas.microsoft.com/office/drawing/2014/main" id="{FE44F2F6-C8AF-2349-B7F5-58EA2A477AD8}"/>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67291229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heckerboard(across)">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2000"/>
                                        <p:tgtEl>
                                          <p:spTgt spid="10"/>
                                        </p:tgtEl>
                                      </p:cBhvr>
                                    </p:animEffect>
                                  </p:childTnLst>
                                </p:cTn>
                              </p:par>
                              <p:par>
                                <p:cTn id="16" presetID="21" presetClass="entr" presetSubtype="1"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heel(1)">
                                      <p:cBhvr>
                                        <p:cTn id="31" dur="2000"/>
                                        <p:tgtEl>
                                          <p:spTgt spid="21"/>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heel(1)">
                                      <p:cBhvr>
                                        <p:cTn id="3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
            <a:extLst>
              <a:ext uri="{FF2B5EF4-FFF2-40B4-BE49-F238E27FC236}">
                <a16:creationId xmlns:a16="http://schemas.microsoft.com/office/drawing/2014/main" id="{D665EC9D-A4F2-304E-8F25-80A5BC4E0967}"/>
              </a:ext>
            </a:extLst>
          </p:cNvPr>
          <p:cNvSpPr/>
          <p:nvPr/>
        </p:nvSpPr>
        <p:spPr>
          <a:xfrm>
            <a:off x="3806843" y="209832"/>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E2E2282-69AF-534B-B615-E91271236CA8}"/>
              </a:ext>
            </a:extLst>
          </p:cNvPr>
          <p:cNvSpPr txBox="1"/>
          <p:nvPr/>
        </p:nvSpPr>
        <p:spPr>
          <a:xfrm>
            <a:off x="2314390" y="341410"/>
            <a:ext cx="7974418"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b. Cách cho mượn gươm</a:t>
            </a:r>
          </a:p>
        </p:txBody>
      </p:sp>
      <p:pic>
        <p:nvPicPr>
          <p:cNvPr id="7172" name="Picture 4">
            <a:extLst>
              <a:ext uri="{FF2B5EF4-FFF2-40B4-BE49-F238E27FC236}">
                <a16:creationId xmlns:a16="http://schemas.microsoft.com/office/drawing/2014/main" id="{A07233F2-CE70-904D-B17F-67AF4F0F9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560" y="1217476"/>
            <a:ext cx="2178383" cy="26289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3BE2DC2F-5E38-4E45-AA43-F6212C06E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279" y="1116403"/>
            <a:ext cx="2178383" cy="2628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FA16D8-18CD-944C-AF19-3AD135CCB994}"/>
              </a:ext>
            </a:extLst>
          </p:cNvPr>
          <p:cNvSpPr txBox="1"/>
          <p:nvPr/>
        </p:nvSpPr>
        <p:spPr>
          <a:xfrm>
            <a:off x="2922662" y="1315980"/>
            <a:ext cx="2414882" cy="2246769"/>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Lê Thận nhặt được lưỡi gươm dưới nước có chữ “Thuận Thiên”</a:t>
            </a:r>
          </a:p>
        </p:txBody>
      </p:sp>
      <p:sp>
        <p:nvSpPr>
          <p:cNvPr id="7" name="TextBox 6">
            <a:extLst>
              <a:ext uri="{FF2B5EF4-FFF2-40B4-BE49-F238E27FC236}">
                <a16:creationId xmlns:a16="http://schemas.microsoft.com/office/drawing/2014/main" id="{C956746D-5145-BA44-8EA7-20D4FF8197E2}"/>
              </a:ext>
            </a:extLst>
          </p:cNvPr>
          <p:cNvSpPr txBox="1"/>
          <p:nvPr/>
        </p:nvSpPr>
        <p:spPr>
          <a:xfrm>
            <a:off x="8797943" y="1259975"/>
            <a:ext cx="1816100" cy="2302774"/>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Lê Lợi nhặt được chuôi gươm trên rừng</a:t>
            </a:r>
          </a:p>
        </p:txBody>
      </p:sp>
      <p:pic>
        <p:nvPicPr>
          <p:cNvPr id="7176" name="Picture 8">
            <a:extLst>
              <a:ext uri="{FF2B5EF4-FFF2-40B4-BE49-F238E27FC236}">
                <a16:creationId xmlns:a16="http://schemas.microsoft.com/office/drawing/2014/main" id="{73F991B1-20D6-1B4B-AB17-FD146E2BF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78" y="4028411"/>
            <a:ext cx="2178383" cy="26289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B0F7ECC-70E4-8C43-ADB6-510C0DAF1CCE}"/>
              </a:ext>
            </a:extLst>
          </p:cNvPr>
          <p:cNvSpPr txBox="1"/>
          <p:nvPr/>
        </p:nvSpPr>
        <p:spPr>
          <a:xfrm>
            <a:off x="3040911" y="4434920"/>
            <a:ext cx="2178383" cy="1815882"/>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Lê Lợi tra lưỡi gươm vào chuôi vừa như in.</a:t>
            </a:r>
          </a:p>
        </p:txBody>
      </p:sp>
      <p:sp>
        <p:nvSpPr>
          <p:cNvPr id="6" name="TextBox 5">
            <a:extLst>
              <a:ext uri="{FF2B5EF4-FFF2-40B4-BE49-F238E27FC236}">
                <a16:creationId xmlns:a16="http://schemas.microsoft.com/office/drawing/2014/main" id="{D9C872F4-6822-7E4C-9307-4CD5533135F1}"/>
              </a:ext>
            </a:extLst>
          </p:cNvPr>
          <p:cNvSpPr txBox="1"/>
          <p:nvPr/>
        </p:nvSpPr>
        <p:spPr>
          <a:xfrm>
            <a:off x="5337544" y="1935126"/>
            <a:ext cx="1063256" cy="1323439"/>
          </a:xfrm>
          <a:prstGeom prst="rect">
            <a:avLst/>
          </a:prstGeom>
          <a:noFill/>
        </p:spPr>
        <p:txBody>
          <a:bodyPr wrap="square" rtlCol="0">
            <a:spAutoFit/>
          </a:bodyPr>
          <a:lstStyle/>
          <a:p>
            <a:pPr algn="ctr"/>
            <a:r>
              <a:rPr lang="en-VN" sz="8000" dirty="0">
                <a:solidFill>
                  <a:schemeClr val="accent2">
                    <a:lumMod val="50000"/>
                  </a:schemeClr>
                </a:solidFill>
                <a:latin typeface="Times New Roman" panose="02020603050405020304" pitchFamily="18" charset="0"/>
                <a:cs typeface="Times New Roman" panose="02020603050405020304" pitchFamily="18" charset="0"/>
              </a:rPr>
              <a:t>+</a:t>
            </a:r>
          </a:p>
        </p:txBody>
      </p:sp>
      <p:pic>
        <p:nvPicPr>
          <p:cNvPr id="14" name="Picture 13" descr="Arrow&#10;&#10;Description automatically generated">
            <a:extLst>
              <a:ext uri="{FF2B5EF4-FFF2-40B4-BE49-F238E27FC236}">
                <a16:creationId xmlns:a16="http://schemas.microsoft.com/office/drawing/2014/main" id="{C596B99A-4E83-F444-98FD-A3952E1C471E}"/>
              </a:ext>
            </a:extLst>
          </p:cNvPr>
          <p:cNvPicPr>
            <a:picLocks noChangeAspect="1"/>
          </p:cNvPicPr>
          <p:nvPr/>
        </p:nvPicPr>
        <p:blipFill rotWithShape="1">
          <a:blip r:embed="rId6">
            <a:extLst>
              <a:ext uri="{28A0092B-C50C-407E-A947-70E740481C1C}">
                <a14:useLocalDpi xmlns:a14="http://schemas.microsoft.com/office/drawing/2010/main" val="0"/>
              </a:ext>
            </a:extLst>
          </a:blip>
          <a:srcRect l="43117" t="72683" r="37375"/>
          <a:stretch/>
        </p:blipFill>
        <p:spPr>
          <a:xfrm>
            <a:off x="5124892" y="4628206"/>
            <a:ext cx="1275908" cy="1429310"/>
          </a:xfrm>
          <a:prstGeom prst="rect">
            <a:avLst/>
          </a:prstGeom>
        </p:spPr>
      </p:pic>
      <p:sp>
        <p:nvSpPr>
          <p:cNvPr id="15" name="Rounded Rectangle 14">
            <a:extLst>
              <a:ext uri="{FF2B5EF4-FFF2-40B4-BE49-F238E27FC236}">
                <a16:creationId xmlns:a16="http://schemas.microsoft.com/office/drawing/2014/main" id="{C1097DD2-3D57-E343-AEAD-07BC1696FE2F}"/>
              </a:ext>
            </a:extLst>
          </p:cNvPr>
          <p:cNvSpPr/>
          <p:nvPr/>
        </p:nvSpPr>
        <p:spPr>
          <a:xfrm>
            <a:off x="6371253" y="4623088"/>
            <a:ext cx="5459070" cy="1429310"/>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just"/>
            <a:r>
              <a:rPr lang="en-VN" sz="2800" b="1" dirty="0">
                <a:solidFill>
                  <a:schemeClr val="accent2">
                    <a:lumMod val="50000"/>
                  </a:schemeClr>
                </a:solidFill>
                <a:latin typeface="Times New Roman" panose="02020603050405020304" pitchFamily="18" charset="0"/>
                <a:cs typeface="Times New Roman" panose="02020603050405020304" pitchFamily="18" charset="0"/>
              </a:rPr>
              <a:t>- Tinh thần đoàn kết</a:t>
            </a:r>
          </a:p>
          <a:p>
            <a:pPr algn="just"/>
            <a:r>
              <a:rPr lang="en-VN" sz="2800" b="1" dirty="0">
                <a:solidFill>
                  <a:schemeClr val="accent2">
                    <a:lumMod val="50000"/>
                  </a:schemeClr>
                </a:solidFill>
                <a:latin typeface="Times New Roman" panose="02020603050405020304" pitchFamily="18" charset="0"/>
                <a:cs typeface="Times New Roman" panose="02020603050405020304" pitchFamily="18" charset="0"/>
              </a:rPr>
              <a:t>- Cuộc khởi nghĩa chính nghĩa.</a:t>
            </a:r>
          </a:p>
        </p:txBody>
      </p:sp>
      <p:sp>
        <p:nvSpPr>
          <p:cNvPr id="13" name="Rectangle 12">
            <a:extLst>
              <a:ext uri="{FF2B5EF4-FFF2-40B4-BE49-F238E27FC236}">
                <a16:creationId xmlns:a16="http://schemas.microsoft.com/office/drawing/2014/main" id="{9C7DFFF1-577C-384D-AFC6-3BE6BDB68584}"/>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405319982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174"/>
                                        </p:tgtEl>
                                        <p:attrNameLst>
                                          <p:attrName>style.visibility</p:attrName>
                                        </p:attrNameLst>
                                      </p:cBhvr>
                                      <p:to>
                                        <p:strVal val="visible"/>
                                      </p:to>
                                    </p:set>
                                    <p:animEffect transition="in" filter="blinds(horizontal)">
                                      <p:cBhvr>
                                        <p:cTn id="7" dur="500"/>
                                        <p:tgtEl>
                                          <p:spTgt spid="717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blinds(horizontal)">
                                      <p:cBhvr>
                                        <p:cTn id="18" dur="500"/>
                                        <p:tgtEl>
                                          <p:spTgt spid="717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xit" presetSubtype="10" fill="hold" nodeType="clickEffect">
                                  <p:stCondLst>
                                    <p:cond delay="0"/>
                                  </p:stCondLst>
                                  <p:childTnLst>
                                    <p:animEffect transition="out" filter="checkerboard(across)">
                                      <p:cBhvr>
                                        <p:cTn id="25" dur="500"/>
                                        <p:tgtEl>
                                          <p:spTgt spid="7176"/>
                                        </p:tgtEl>
                                      </p:cBhvr>
                                    </p:animEffect>
                                    <p:set>
                                      <p:cBhvr>
                                        <p:cTn id="26" dur="1" fill="hold">
                                          <p:stCondLst>
                                            <p:cond delay="499"/>
                                          </p:stCondLst>
                                        </p:cTn>
                                        <p:tgtEl>
                                          <p:spTgt spid="7176"/>
                                        </p:tgtEl>
                                        <p:attrNameLst>
                                          <p:attrName>style.visibility</p:attrName>
                                        </p:attrNameLst>
                                      </p:cBhvr>
                                      <p:to>
                                        <p:strVal val="hidden"/>
                                      </p:to>
                                    </p:set>
                                  </p:childTnLst>
                                </p:cTn>
                              </p:par>
                              <p:par>
                                <p:cTn id="27" presetID="5" presetClass="exit" presetSubtype="10" fill="hold" grpId="0" nodeType="withEffect">
                                  <p:stCondLst>
                                    <p:cond delay="0"/>
                                  </p:stCondLst>
                                  <p:childTnLst>
                                    <p:animEffect transition="out" filter="checkerboard(across)">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6" grpId="0"/>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EA32F7A-BD6F-9B40-ABCA-679E03E864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800" b="51918"/>
          <a:stretch/>
        </p:blipFill>
        <p:spPr>
          <a:xfrm>
            <a:off x="5059526" y="907848"/>
            <a:ext cx="5691130" cy="4363200"/>
          </a:xfrm>
          <a:prstGeom prst="rect">
            <a:avLst/>
          </a:prstGeom>
        </p:spPr>
      </p:pic>
      <p:sp>
        <p:nvSpPr>
          <p:cNvPr id="13" name="TextBox 12">
            <a:extLst>
              <a:ext uri="{FF2B5EF4-FFF2-40B4-BE49-F238E27FC236}">
                <a16:creationId xmlns:a16="http://schemas.microsoft.com/office/drawing/2014/main" id="{239E812B-362D-9241-990B-1455B942A2E3}"/>
              </a:ext>
            </a:extLst>
          </p:cNvPr>
          <p:cNvSpPr txBox="1"/>
          <p:nvPr/>
        </p:nvSpPr>
        <p:spPr>
          <a:xfrm>
            <a:off x="5964323" y="2112514"/>
            <a:ext cx="3881535" cy="1953868"/>
          </a:xfrm>
          <a:prstGeom prst="rect">
            <a:avLst/>
          </a:prstGeom>
          <a:noFill/>
        </p:spPr>
        <p:txBody>
          <a:bodyPr wrap="square" rtlCol="0">
            <a:spAutoFit/>
          </a:bodyPr>
          <a:lstStyle/>
          <a:p>
            <a:pPr algn="ctr">
              <a:lnSpc>
                <a:spcPct val="150000"/>
              </a:lnSpc>
            </a:pPr>
            <a:r>
              <a:rPr lang="en-US" sz="2800" b="1" i="1" dirty="0" err="1">
                <a:latin typeface="Times New Roman" pitchFamily="18" charset="0"/>
                <a:cs typeface="Times New Roman" pitchFamily="18" charset="0"/>
              </a:rPr>
              <a:t>Em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hãy</a:t>
            </a:r>
            <a:r>
              <a:rPr lang="en-US" sz="2800" b="1" i="1" dirty="0">
                <a:latin typeface="Times New Roman" pitchFamily="18" charset="0"/>
                <a:cs typeface="Times New Roman" pitchFamily="18" charset="0"/>
              </a:rPr>
              <a:t> so </a:t>
            </a:r>
            <a:r>
              <a:rPr lang="en-US" sz="2800" b="1" i="1" dirty="0" err="1">
                <a:latin typeface="Times New Roman" pitchFamily="18" charset="0"/>
                <a:cs typeface="Times New Roman" pitchFamily="18" charset="0"/>
              </a:rPr>
              <a:t>sánh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thế</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lực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của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nghĩa</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quân</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trước</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và</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sau</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khi</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có</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gươm</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thần</a:t>
            </a:r>
            <a:r>
              <a:rPr lang="en-US" sz="2800" b="1" i="1" dirty="0">
                <a:latin typeface="Times New Roman" pitchFamily="18" charset="0"/>
                <a:cs typeface="Times New Roman" pitchFamily="18" charset="0"/>
              </a:rPr>
              <a:t>?</a:t>
            </a:r>
          </a:p>
        </p:txBody>
      </p:sp>
      <p:pic>
        <p:nvPicPr>
          <p:cNvPr id="16" name="Picture 15" descr="F:\未标题-1.png">
            <a:extLst>
              <a:ext uri="{FF2B5EF4-FFF2-40B4-BE49-F238E27FC236}">
                <a16:creationId xmlns:a16="http://schemas.microsoft.com/office/drawing/2014/main" id="{89EBBFFD-C6C9-F44D-8B15-862CD442A6A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73" t="6174" r="32921" b="7680"/>
          <a:stretch/>
        </p:blipFill>
        <p:spPr bwMode="auto">
          <a:xfrm>
            <a:off x="1597473" y="1586952"/>
            <a:ext cx="3914452" cy="52710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DBD7559-E493-CE45-9A42-A805F1D4EBED}"/>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84826945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5"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513" y="1240"/>
            <a:ext cx="7771384" cy="430076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4013817" y="4493915"/>
            <a:ext cx="4162777" cy="1641133"/>
          </a:xfrm>
          <a:prstGeom prst="rect">
            <a:avLst/>
          </a:prstGeom>
          <a:noFill/>
        </p:spPr>
        <p:txBody>
          <a:bodyPr wrap="none" lIns="91428" tIns="45714" rIns="91428" bIns="45714">
            <a:spAutoFit/>
          </a:bodyPr>
          <a:lstStyle/>
          <a:p>
            <a:pPr algn="ctr">
              <a:lnSpc>
                <a:spcPct val="150000"/>
              </a:lnSpc>
            </a:pP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a:t>
            </a:r>
          </a:p>
          <a:p>
            <a:pPr algn="ctr">
              <a:lnSpc>
                <a:spcPct val="150000"/>
              </a:lnSpc>
            </a:pPr>
            <a:r>
              <a:rPr lang="en-US" sz="3600" b="1" dirty="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0550" y="-799996"/>
            <a:ext cx="609521" cy="609521"/>
          </a:xfrm>
          <a:prstGeom prst="rect">
            <a:avLst/>
          </a:prstGeom>
        </p:spPr>
      </p:pic>
      <p:sp>
        <p:nvSpPr>
          <p:cNvPr id="2" name="Diamond 1">
            <a:extLst>
              <a:ext uri="{FF2B5EF4-FFF2-40B4-BE49-F238E27FC236}">
                <a16:creationId xmlns:a16="http://schemas.microsoft.com/office/drawing/2014/main" id="{559563D1-8991-DA4E-BFE5-CE6403E6566E}"/>
              </a:ext>
            </a:extLst>
          </p:cNvPr>
          <p:cNvSpPr/>
          <p:nvPr/>
        </p:nvSpPr>
        <p:spPr>
          <a:xfrm>
            <a:off x="-3043174" y="1241"/>
            <a:ext cx="6186454" cy="7333828"/>
          </a:xfrm>
          <a:prstGeom prst="diamond">
            <a:avLst/>
          </a:prstGeom>
          <a:solidFill>
            <a:srgbClr val="FF996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VN"/>
          </a:p>
        </p:txBody>
      </p:sp>
      <p:sp>
        <p:nvSpPr>
          <p:cNvPr id="7" name="Diamond 6">
            <a:extLst>
              <a:ext uri="{FF2B5EF4-FFF2-40B4-BE49-F238E27FC236}">
                <a16:creationId xmlns:a16="http://schemas.microsoft.com/office/drawing/2014/main" id="{1220FC59-1386-624D-B9B8-3681496A97D5}"/>
              </a:ext>
            </a:extLst>
          </p:cNvPr>
          <p:cNvSpPr/>
          <p:nvPr/>
        </p:nvSpPr>
        <p:spPr>
          <a:xfrm>
            <a:off x="9047129" y="1240"/>
            <a:ext cx="6186455" cy="7425965"/>
          </a:xfrm>
          <a:prstGeom prst="diamond">
            <a:avLst/>
          </a:prstGeom>
          <a:solidFill>
            <a:srgbClr val="FF9966"/>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VN"/>
          </a:p>
        </p:txBody>
      </p:sp>
      <p:sp>
        <p:nvSpPr>
          <p:cNvPr id="8" name="Rectangle 7">
            <a:extLst>
              <a:ext uri="{FF2B5EF4-FFF2-40B4-BE49-F238E27FC236}">
                <a16:creationId xmlns:a16="http://schemas.microsoft.com/office/drawing/2014/main" id="{80005C75-65A0-1447-84EE-7AA1A8C152A8}"/>
              </a:ext>
            </a:extLst>
          </p:cNvPr>
          <p:cNvSpPr/>
          <p:nvPr/>
        </p:nvSpPr>
        <p:spPr>
          <a:xfrm>
            <a:off x="2998624" y="-103604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0160148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4">
            <a:extLst>
              <a:ext uri="{FF2B5EF4-FFF2-40B4-BE49-F238E27FC236}">
                <a16:creationId xmlns:a16="http://schemas.microsoft.com/office/drawing/2014/main" id="{B476CEFB-4D9F-E44E-A0E4-64CB54534057}"/>
              </a:ext>
            </a:extLst>
          </p:cNvPr>
          <p:cNvSpPr/>
          <p:nvPr/>
        </p:nvSpPr>
        <p:spPr>
          <a:xfrm>
            <a:off x="388192" y="1894113"/>
            <a:ext cx="3249518" cy="4776476"/>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sp>
        <p:nvSpPr>
          <p:cNvPr id="10" name="矩形 4">
            <a:extLst>
              <a:ext uri="{FF2B5EF4-FFF2-40B4-BE49-F238E27FC236}">
                <a16:creationId xmlns:a16="http://schemas.microsoft.com/office/drawing/2014/main" id="{D5CBBD16-CD8F-4349-B2F5-3E3C3CFE91AB}"/>
              </a:ext>
            </a:extLst>
          </p:cNvPr>
          <p:cNvSpPr/>
          <p:nvPr/>
        </p:nvSpPr>
        <p:spPr>
          <a:xfrm>
            <a:off x="8773042" y="1944913"/>
            <a:ext cx="3249518" cy="4776476"/>
          </a:xfrm>
          <a:prstGeom prst="rect">
            <a:avLst/>
          </a:prstGeom>
          <a:noFill/>
          <a:ln w="28575">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000">
              <a:latin typeface="微软雅黑" panose="020B0503020204020204" pitchFamily="34" charset="-122"/>
              <a:ea typeface="微软雅黑" panose="020B0503020204020204" pitchFamily="34" charset="-122"/>
            </a:endParaRPr>
          </a:p>
        </p:txBody>
      </p:sp>
      <p:pic>
        <p:nvPicPr>
          <p:cNvPr id="9218" name="Picture 2">
            <a:extLst>
              <a:ext uri="{FF2B5EF4-FFF2-40B4-BE49-F238E27FC236}">
                <a16:creationId xmlns:a16="http://schemas.microsoft.com/office/drawing/2014/main" id="{7AD57DBA-557A-E142-8750-8BDB30A5A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3402" y="1377606"/>
            <a:ext cx="3596712" cy="52064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ext, vector graphics&#10;&#10;Description automatically generated">
            <a:extLst>
              <a:ext uri="{FF2B5EF4-FFF2-40B4-BE49-F238E27FC236}">
                <a16:creationId xmlns:a16="http://schemas.microsoft.com/office/drawing/2014/main" id="{839833DC-6B5E-744D-A71A-2A3E95D9A8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024" y="1377606"/>
            <a:ext cx="7516773" cy="5061294"/>
          </a:xfrm>
          <a:prstGeom prst="rect">
            <a:avLst/>
          </a:prstGeom>
          <a:effectLst>
            <a:outerShdw blurRad="50800" dist="38100" dir="8100000" algn="tr" rotWithShape="0">
              <a:prstClr val="black">
                <a:alpha val="40000"/>
              </a:prstClr>
            </a:outerShdw>
          </a:effectLst>
        </p:spPr>
      </p:pic>
      <p:sp>
        <p:nvSpPr>
          <p:cNvPr id="18" name="矩形 1">
            <a:extLst>
              <a:ext uri="{FF2B5EF4-FFF2-40B4-BE49-F238E27FC236}">
                <a16:creationId xmlns:a16="http://schemas.microsoft.com/office/drawing/2014/main" id="{7349B80F-440D-AB46-A4D0-8923237F531F}"/>
              </a:ext>
            </a:extLst>
          </p:cNvPr>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a:extLst>
              <a:ext uri="{FF2B5EF4-FFF2-40B4-BE49-F238E27FC236}">
                <a16:creationId xmlns:a16="http://schemas.microsoft.com/office/drawing/2014/main" id="{EA1DD7C4-87D0-684C-A180-D4C845DD32D1}"/>
              </a:ext>
            </a:extLst>
          </p:cNvPr>
          <p:cNvSpPr txBox="1"/>
          <p:nvPr/>
        </p:nvSpPr>
        <p:spPr>
          <a:xfrm>
            <a:off x="2107997" y="531628"/>
            <a:ext cx="7974418"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c. Sức mạnh gươm thần</a:t>
            </a:r>
          </a:p>
        </p:txBody>
      </p:sp>
      <p:sp>
        <p:nvSpPr>
          <p:cNvPr id="8" name="Rectangle 7">
            <a:extLst>
              <a:ext uri="{FF2B5EF4-FFF2-40B4-BE49-F238E27FC236}">
                <a16:creationId xmlns:a16="http://schemas.microsoft.com/office/drawing/2014/main" id="{256A36C0-BC2D-6D4E-979D-290CF5E840FA}"/>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91276992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1500"/>
                                        <p:tgtEl>
                                          <p:spTgt spid="10"/>
                                        </p:tgtEl>
                                      </p:cBhvr>
                                    </p:animEffect>
                                  </p:childTnLst>
                                </p:cTn>
                              </p:par>
                            </p:childTnLst>
                          </p:cTn>
                        </p:par>
                        <p:par>
                          <p:cTn id="12" fill="hold">
                            <p:stCondLst>
                              <p:cond delay="3500"/>
                            </p:stCondLst>
                            <p:childTnLst>
                              <p:par>
                                <p:cTn id="13" presetID="21"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1500"/>
                                        <p:tgtEl>
                                          <p:spTgt spid="1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heckerboard(across)">
                                      <p:cBhvr>
                                        <p:cTn id="18" dur="500"/>
                                        <p:tgtEl>
                                          <p:spTgt spid="19"/>
                                        </p:tgtEl>
                                      </p:cBhvr>
                                    </p:animEffect>
                                  </p:childTnLst>
                                </p:cTn>
                              </p:par>
                              <p:par>
                                <p:cTn id="19" presetID="5"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P spid="18"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0450" y="400050"/>
            <a:ext cx="4991100" cy="838200"/>
          </a:xfrm>
          <a:prstGeom prst="rect">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圆角矩形 10"/>
          <p:cNvSpPr/>
          <p:nvPr/>
        </p:nvSpPr>
        <p:spPr bwMode="auto">
          <a:xfrm>
            <a:off x="1282464" y="4166719"/>
            <a:ext cx="4817844" cy="2228520"/>
          </a:xfrm>
          <a:prstGeom prst="roundRect">
            <a:avLst>
              <a:gd name="adj" fmla="val 0"/>
            </a:avLst>
          </a:prstGeom>
          <a:noFill/>
          <a:ln>
            <a:solidFill>
              <a:srgbClr val="699E56"/>
            </a:solidFill>
          </a:ln>
        </p:spPr>
        <p:style>
          <a:lnRef idx="2">
            <a:schemeClr val="accent2"/>
          </a:lnRef>
          <a:fillRef idx="1">
            <a:schemeClr val="lt1"/>
          </a:fillRef>
          <a:effectRef idx="0">
            <a:schemeClr val="accent2"/>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accent2"/>
              </a:solidFill>
              <a:latin typeface="Times New Roman" panose="02020603050405020304" pitchFamily="18" charset="0"/>
              <a:ea typeface="微软雅黑" pitchFamily="34" charset="-122"/>
              <a:cs typeface="Times New Roman" panose="02020603050405020304" pitchFamily="18" charset="0"/>
            </a:endParaRPr>
          </a:p>
        </p:txBody>
      </p:sp>
      <p:sp>
        <p:nvSpPr>
          <p:cNvPr id="8" name="圆角矩形 12"/>
          <p:cNvSpPr/>
          <p:nvPr/>
        </p:nvSpPr>
        <p:spPr bwMode="auto">
          <a:xfrm>
            <a:off x="1282464" y="1631890"/>
            <a:ext cx="4817845" cy="1608114"/>
          </a:xfrm>
          <a:prstGeom prst="roundRect">
            <a:avLst>
              <a:gd name="adj" fmla="val 0"/>
            </a:avLst>
          </a:prstGeom>
          <a:noFill/>
          <a:ln>
            <a:solidFill>
              <a:srgbClr val="699E56"/>
            </a:solidFill>
          </a:ln>
        </p:spPr>
        <p:style>
          <a:lnRef idx="2">
            <a:schemeClr val="accent3"/>
          </a:lnRef>
          <a:fillRef idx="1">
            <a:schemeClr val="lt1"/>
          </a:fillRef>
          <a:effectRef idx="0">
            <a:schemeClr val="accent3"/>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600" dirty="0">
              <a:solidFill>
                <a:schemeClr val="tx1"/>
              </a:solidFill>
              <a:latin typeface="Times New Roman" panose="02020603050405020304" pitchFamily="18" charset="0"/>
              <a:ea typeface="微软雅黑" pitchFamily="34" charset="-122"/>
              <a:cs typeface="Times New Roman" panose="02020603050405020304" pitchFamily="18" charset="0"/>
            </a:endParaRPr>
          </a:p>
        </p:txBody>
      </p:sp>
      <p:sp>
        <p:nvSpPr>
          <p:cNvPr id="20" name="矩形 19"/>
          <p:cNvSpPr/>
          <p:nvPr/>
        </p:nvSpPr>
        <p:spPr bwMode="auto">
          <a:xfrm>
            <a:off x="2199372" y="2935888"/>
            <a:ext cx="2874435" cy="651837"/>
          </a:xfrm>
          <a:prstGeom prst="rect">
            <a:avLst/>
          </a:prstGeom>
          <a:solidFill>
            <a:srgbClr val="699E56"/>
          </a:solidFill>
          <a:ln>
            <a:noFill/>
          </a:ln>
          <a:scene3d>
            <a:camera prst="orthographicFront">
              <a:rot lat="0" lon="0" rev="0"/>
            </a:camera>
            <a:lightRig rig="balanced" dir="t">
              <a:rot lat="0" lon="0" rev="8700000"/>
            </a:lightRig>
          </a:scene3d>
        </p:spPr>
        <p:style>
          <a:lnRef idx="2">
            <a:schemeClr val="accent3">
              <a:shade val="50000"/>
            </a:schemeClr>
          </a:lnRef>
          <a:fillRef idx="1">
            <a:schemeClr val="accent3"/>
          </a:fillRef>
          <a:effectRef idx="0">
            <a:schemeClr val="accent3"/>
          </a:effectRef>
          <a:fontRef idx="minor">
            <a:schemeClr val="lt1"/>
          </a:fontRef>
        </p:style>
        <p:txBody>
          <a:bodyPr anchor="ctr">
            <a:sp3d/>
          </a:bodyPr>
          <a:lstStyle/>
          <a:p>
            <a:pPr algn="ctr" eaLnBrk="0" fontAlgn="ctr" hangingPunct="0">
              <a:buClr>
                <a:srgbClr val="FF0000"/>
              </a:buClr>
              <a:buSzPct val="70000"/>
              <a:buFont typeface="Wingdings" pitchFamily="2" charset="2"/>
              <a:buChar char="u"/>
              <a:defRPr/>
            </a:pPr>
            <a:endParaRPr lang="zh-CN" altLang="en-US" b="1">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8" name="圆角矩形 18"/>
          <p:cNvSpPr/>
          <p:nvPr/>
        </p:nvSpPr>
        <p:spPr bwMode="auto">
          <a:xfrm>
            <a:off x="2199372" y="3826794"/>
            <a:ext cx="2874435" cy="653704"/>
          </a:xfrm>
          <a:prstGeom prst="roundRect">
            <a:avLst>
              <a:gd name="adj" fmla="val 0"/>
            </a:avLst>
          </a:prstGeom>
          <a:solidFill>
            <a:srgbClr val="699E56"/>
          </a:solidFill>
          <a:ln>
            <a:noFill/>
          </a:ln>
          <a:scene3d>
            <a:camera prst="orthographicFront">
              <a:rot lat="0" lon="0" rev="0"/>
            </a:camera>
            <a:lightRig rig="balanced" dir="t">
              <a:rot lat="0" lon="0" rev="8700000"/>
            </a:lightRig>
          </a:scene3d>
        </p:spPr>
        <p:style>
          <a:lnRef idx="2">
            <a:schemeClr val="accent3"/>
          </a:lnRef>
          <a:fillRef idx="1">
            <a:schemeClr val="lt1"/>
          </a:fillRef>
          <a:effectRef idx="0">
            <a:schemeClr val="accent3"/>
          </a:effectRef>
          <a:fontRef idx="minor">
            <a:schemeClr val="dk1"/>
          </a:fontRef>
        </p:style>
        <p:txBody>
          <a:bodyPr anchor="ctr">
            <a:sp3d/>
          </a:bodyPr>
          <a:lstStyle/>
          <a:p>
            <a:pPr algn="ctr" eaLnBrk="0" fontAlgn="ctr" hangingPunct="0">
              <a:buClr>
                <a:srgbClr val="FF0000"/>
              </a:buClr>
              <a:buSzPct val="70000"/>
              <a:buFont typeface="Wingdings" pitchFamily="2" charset="2"/>
              <a:buChar char="u"/>
              <a:defRPr/>
            </a:pPr>
            <a:endParaRPr lang="zh-CN" altLang="en-US" b="1">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3" name="Half Frame 12"/>
          <p:cNvSpPr/>
          <p:nvPr/>
        </p:nvSpPr>
        <p:spPr>
          <a:xfrm rot="8097294">
            <a:off x="6103075" y="3324735"/>
            <a:ext cx="588307" cy="646505"/>
          </a:xfrm>
          <a:prstGeom prst="halfFrame">
            <a:avLst/>
          </a:prstGeom>
          <a:solidFill>
            <a:srgbClr val="699E56"/>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4" name="Half Frame 13"/>
          <p:cNvSpPr/>
          <p:nvPr/>
        </p:nvSpPr>
        <p:spPr>
          <a:xfrm rot="8106864">
            <a:off x="6263444" y="3183717"/>
            <a:ext cx="979436" cy="928543"/>
          </a:xfrm>
          <a:prstGeom prst="halfFrame">
            <a:avLst/>
          </a:prstGeom>
          <a:solidFill>
            <a:srgbClr val="699E56"/>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nvGrpSpPr>
          <p:cNvPr id="15" name="组合 14"/>
          <p:cNvGrpSpPr/>
          <p:nvPr/>
        </p:nvGrpSpPr>
        <p:grpSpPr>
          <a:xfrm>
            <a:off x="7720650" y="1787927"/>
            <a:ext cx="3593632" cy="3596518"/>
            <a:chOff x="6415010" y="1233754"/>
            <a:chExt cx="3054456" cy="3056907"/>
          </a:xfrm>
          <a:effectLst/>
        </p:grpSpPr>
        <p:sp>
          <p:nvSpPr>
            <p:cNvPr id="16" name="Oval 2"/>
            <p:cNvSpPr>
              <a:spLocks noChangeAspect="1" noChangeArrowheads="1"/>
            </p:cNvSpPr>
            <p:nvPr/>
          </p:nvSpPr>
          <p:spPr bwMode="auto">
            <a:xfrm>
              <a:off x="6415010" y="1233754"/>
              <a:ext cx="3054456" cy="3056907"/>
            </a:xfrm>
            <a:prstGeom prst="ellipse">
              <a:avLst/>
            </a:prstGeom>
            <a:solidFill>
              <a:srgbClr val="699E56"/>
            </a:solidFill>
            <a:ln>
              <a:noFill/>
            </a:ln>
            <a:effectLst/>
          </p:spPr>
          <p:style>
            <a:lnRef idx="3">
              <a:schemeClr val="lt1"/>
            </a:lnRef>
            <a:fillRef idx="1">
              <a:schemeClr val="accent5"/>
            </a:fillRef>
            <a:effectRef idx="1">
              <a:schemeClr val="accent5"/>
            </a:effectRef>
            <a:fontRef idx="minor">
              <a:schemeClr val="lt1"/>
            </a:fontRef>
          </p:style>
          <p:txBody>
            <a:bodyPr anchor="ctr">
              <a:sp3d/>
            </a:bodyPr>
            <a:lstStyle/>
            <a:p>
              <a:pPr algn="ctr" eaLnBrk="0" fontAlgn="ctr" hangingPunct="0">
                <a:buClr>
                  <a:srgbClr val="FF0000"/>
                </a:buClr>
                <a:buSzPct val="70000"/>
                <a:defRPr/>
              </a:pPr>
              <a:endParaRPr lang="fr-FR" altLang="zh-CN"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7" name="Text Box 29"/>
            <p:cNvSpPr txBox="1">
              <a:spLocks noChangeArrowheads="1"/>
            </p:cNvSpPr>
            <p:nvPr/>
          </p:nvSpPr>
          <p:spPr bwMode="gray">
            <a:xfrm>
              <a:off x="6538485" y="1859900"/>
              <a:ext cx="2807506" cy="1543432"/>
            </a:xfrm>
            <a:prstGeom prst="rect">
              <a:avLst/>
            </a:prstGeom>
            <a:noFill/>
            <a:ln>
              <a:noFill/>
            </a:ln>
            <a:effectLst/>
          </p:spPr>
          <p:txBody>
            <a:bodyPr wrap="square">
              <a:spAutoFit/>
            </a:bodyPr>
            <a:lstStyle/>
            <a:p>
              <a:pPr algn="ctr"/>
              <a:r>
                <a:rPr lang="en-VN" sz="2800" b="1" dirty="0">
                  <a:solidFill>
                    <a:schemeClr val="bg1"/>
                  </a:solidFill>
                  <a:latin typeface="Times New Roman" panose="02020603050405020304" pitchFamily="18" charset="0"/>
                  <a:cs typeface="Times New Roman" panose="02020603050405020304" pitchFamily="18" charset="0"/>
                </a:rPr>
                <a:t>Kết quả của sức mạnh đoàn kết toàn dân, của cuộc kháng chiến chính nghĩa.</a:t>
              </a:r>
            </a:p>
          </p:txBody>
        </p:sp>
      </p:grpSp>
      <p:sp>
        <p:nvSpPr>
          <p:cNvPr id="22" name="TextBox 21">
            <a:extLst>
              <a:ext uri="{FF2B5EF4-FFF2-40B4-BE49-F238E27FC236}">
                <a16:creationId xmlns:a16="http://schemas.microsoft.com/office/drawing/2014/main" id="{F58DA6B7-8DAF-C548-9FDC-19CD8F59B528}"/>
              </a:ext>
            </a:extLst>
          </p:cNvPr>
          <p:cNvSpPr txBox="1"/>
          <p:nvPr/>
        </p:nvSpPr>
        <p:spPr>
          <a:xfrm>
            <a:off x="2107997" y="531628"/>
            <a:ext cx="7974418" cy="584775"/>
          </a:xfrm>
          <a:prstGeom prst="rect">
            <a:avLst/>
          </a:prstGeom>
          <a:noFill/>
        </p:spPr>
        <p:txBody>
          <a:bodyPr wrap="square" rtlCol="0">
            <a:spAutoFit/>
          </a:bodyPr>
          <a:lstStyle/>
          <a:p>
            <a:pPr algn="ctr"/>
            <a:r>
              <a:rPr lang="en-VN" sz="3200" b="1" dirty="0">
                <a:solidFill>
                  <a:schemeClr val="bg1"/>
                </a:solidFill>
                <a:latin typeface="Times New Roman" panose="02020603050405020304" pitchFamily="18" charset="0"/>
                <a:cs typeface="Times New Roman" panose="02020603050405020304" pitchFamily="18" charset="0"/>
              </a:rPr>
              <a:t>c. Sức mạnh gươm thần</a:t>
            </a:r>
          </a:p>
        </p:txBody>
      </p:sp>
      <p:sp>
        <p:nvSpPr>
          <p:cNvPr id="23" name="TextBox 22">
            <a:extLst>
              <a:ext uri="{FF2B5EF4-FFF2-40B4-BE49-F238E27FC236}">
                <a16:creationId xmlns:a16="http://schemas.microsoft.com/office/drawing/2014/main" id="{17B19BE0-334D-DB4A-8D88-AF9F5A93E828}"/>
              </a:ext>
            </a:extLst>
          </p:cNvPr>
          <p:cNvSpPr txBox="1"/>
          <p:nvPr/>
        </p:nvSpPr>
        <p:spPr>
          <a:xfrm>
            <a:off x="1282464" y="1568625"/>
            <a:ext cx="4817845" cy="133113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Nhuệ khí của nghĩa quân tăng cao, quân Minh bạt vía.</a:t>
            </a:r>
          </a:p>
        </p:txBody>
      </p:sp>
      <p:sp>
        <p:nvSpPr>
          <p:cNvPr id="24" name="TextBox 23">
            <a:extLst>
              <a:ext uri="{FF2B5EF4-FFF2-40B4-BE49-F238E27FC236}">
                <a16:creationId xmlns:a16="http://schemas.microsoft.com/office/drawing/2014/main" id="{555EAA16-9C18-9140-8807-4238C8258986}"/>
              </a:ext>
            </a:extLst>
          </p:cNvPr>
          <p:cNvSpPr txBox="1"/>
          <p:nvPr/>
        </p:nvSpPr>
        <p:spPr>
          <a:xfrm>
            <a:off x="1344093" y="4417775"/>
            <a:ext cx="4734462" cy="197746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Gươm thần mở đường cho họ đánh đến lúc không còn một bóng giặc trên đất nước. </a:t>
            </a:r>
          </a:p>
        </p:txBody>
      </p:sp>
      <p:sp>
        <p:nvSpPr>
          <p:cNvPr id="19" name="Rectangle 18">
            <a:extLst>
              <a:ext uri="{FF2B5EF4-FFF2-40B4-BE49-F238E27FC236}">
                <a16:creationId xmlns:a16="http://schemas.microsoft.com/office/drawing/2014/main" id="{BBD4D5CB-5842-6B44-AEB4-61C8A0855DE1}"/>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15742956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heckerboard(across)">
                                      <p:cBhvr>
                                        <p:cTn id="7" dur="500"/>
                                        <p:tgtEl>
                                          <p:spTgt spid="2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linds(horizontal)">
                                      <p:cBhvr>
                                        <p:cTn id="15" dur="500"/>
                                        <p:tgtEl>
                                          <p:spTgt spid="2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heckerboard(across)">
                                      <p:cBhvr>
                                        <p:cTn id="26" dur="500"/>
                                        <p:tgtEl>
                                          <p:spTgt spid="18"/>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heckerboard(across)">
                                      <p:cBhvr>
                                        <p:cTn id="29" dur="500"/>
                                        <p:tgtEl>
                                          <p:spTgt spid="24"/>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heckerboard(across)">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par>
                                <p:cTn id="38" presetID="5" presetClass="entr" presetSubtype="1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heckerboard(across)">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20" grpId="0" animBg="1"/>
      <p:bldP spid="18" grpId="0" animBg="1"/>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pyright Notice"/>
          <p:cNvSpPr>
            <a:spLocks/>
          </p:cNvSpPr>
          <p:nvPr/>
        </p:nvSpPr>
        <p:spPr bwMode="auto">
          <a:xfrm>
            <a:off x="4572000" y="623725"/>
            <a:ext cx="3048000" cy="604042"/>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3500" cap="small" dirty="0">
              <a:solidFill>
                <a:schemeClr val="bg1"/>
              </a:solidFill>
              <a:latin typeface="#9Slide03 Arima Madurai" pitchFamily="2" charset="77"/>
              <a:ea typeface="微软雅黑" panose="020B0503020204020204" pitchFamily="34" charset="-122"/>
              <a:cs typeface="#9Slide03 Arima Madurai" pitchFamily="2" charset="77"/>
            </a:endParaRPr>
          </a:p>
        </p:txBody>
      </p:sp>
      <p:sp>
        <p:nvSpPr>
          <p:cNvPr id="3" name="Rounded Rectangle 2">
            <a:extLst>
              <a:ext uri="{FF2B5EF4-FFF2-40B4-BE49-F238E27FC236}">
                <a16:creationId xmlns:a16="http://schemas.microsoft.com/office/drawing/2014/main" id="{ABEFE1CB-EF44-7B46-95FC-AB8E238E5850}"/>
              </a:ext>
            </a:extLst>
          </p:cNvPr>
          <p:cNvSpPr/>
          <p:nvPr/>
        </p:nvSpPr>
        <p:spPr>
          <a:xfrm>
            <a:off x="2298008" y="425303"/>
            <a:ext cx="7594396" cy="802464"/>
          </a:xfrm>
          <a:prstGeom prst="roundRect">
            <a:avLst/>
          </a:prstGeom>
          <a:noFill/>
          <a:ln w="38100">
            <a:solidFill>
              <a:srgbClr val="699E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500" b="1" dirty="0">
                <a:solidFill>
                  <a:srgbClr val="FF0000"/>
                </a:solidFill>
                <a:latin typeface="Times New Roman" panose="02020603050405020304" pitchFamily="18" charset="0"/>
                <a:cs typeface="Times New Roman" panose="02020603050405020304" pitchFamily="18" charset="0"/>
              </a:rPr>
              <a:t>2. Long Quân đòi lại gươm thần</a:t>
            </a:r>
          </a:p>
        </p:txBody>
      </p:sp>
      <p:pic>
        <p:nvPicPr>
          <p:cNvPr id="10242" name="Picture 2" descr="Sự Tích Hồ Gươm | Tiếng Việt Thực Hành">
            <a:extLst>
              <a:ext uri="{FF2B5EF4-FFF2-40B4-BE49-F238E27FC236}">
                <a16:creationId xmlns:a16="http://schemas.microsoft.com/office/drawing/2014/main" id="{01014536-EE90-314F-88EC-B65EDFC4B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584" y="1404924"/>
            <a:ext cx="9401244" cy="52876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9217427-0B36-A641-ADE2-20527C06D32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69973117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linds(horizontal)">
                                      <p:cBhvr>
                                        <p:cTn id="7" dur="500"/>
                                        <p:tgtEl>
                                          <p:spTgt spid="1024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DFAF3E8B-9D2E-404C-A112-D5F806CCC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28" y="992279"/>
            <a:ext cx="3824463" cy="55361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3489FF-0C60-F04B-9944-C2816D1A37CA}"/>
              </a:ext>
            </a:extLst>
          </p:cNvPr>
          <p:cNvSpPr txBox="1"/>
          <p:nvPr/>
        </p:nvSpPr>
        <p:spPr>
          <a:xfrm>
            <a:off x="5513681" y="235856"/>
            <a:ext cx="5446419" cy="133113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Chiến tranh kết thúc, đất nước hoà bình.</a:t>
            </a:r>
          </a:p>
        </p:txBody>
      </p:sp>
      <p:pic>
        <p:nvPicPr>
          <p:cNvPr id="4" name="Picture 3" descr="Arrow&#10;&#10;Description automatically generated">
            <a:extLst>
              <a:ext uri="{FF2B5EF4-FFF2-40B4-BE49-F238E27FC236}">
                <a16:creationId xmlns:a16="http://schemas.microsoft.com/office/drawing/2014/main" id="{A0EB46EB-2E8F-F647-8208-9485648ADADA}"/>
              </a:ext>
            </a:extLst>
          </p:cNvPr>
          <p:cNvPicPr>
            <a:picLocks noChangeAspect="1"/>
          </p:cNvPicPr>
          <p:nvPr/>
        </p:nvPicPr>
        <p:blipFill rotWithShape="1">
          <a:blip r:embed="rId4">
            <a:extLst>
              <a:ext uri="{28A0092B-C50C-407E-A947-70E740481C1C}">
                <a14:useLocalDpi xmlns:a14="http://schemas.microsoft.com/office/drawing/2010/main" val="0"/>
              </a:ext>
            </a:extLst>
          </a:blip>
          <a:srcRect l="43117" t="72683" r="37375"/>
          <a:stretch/>
        </p:blipFill>
        <p:spPr>
          <a:xfrm>
            <a:off x="4460091" y="4727755"/>
            <a:ext cx="1275908" cy="1429310"/>
          </a:xfrm>
          <a:prstGeom prst="rect">
            <a:avLst/>
          </a:prstGeom>
        </p:spPr>
      </p:pic>
      <p:sp>
        <p:nvSpPr>
          <p:cNvPr id="5" name="Rounded Rectangle 4">
            <a:extLst>
              <a:ext uri="{FF2B5EF4-FFF2-40B4-BE49-F238E27FC236}">
                <a16:creationId xmlns:a16="http://schemas.microsoft.com/office/drawing/2014/main" id="{06784717-C815-4544-A098-AAABFAB44A1C}"/>
              </a:ext>
            </a:extLst>
          </p:cNvPr>
          <p:cNvSpPr/>
          <p:nvPr/>
        </p:nvSpPr>
        <p:spPr>
          <a:xfrm>
            <a:off x="5873142" y="4327100"/>
            <a:ext cx="6136582" cy="2296632"/>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457200" indent="-457200" algn="just">
              <a:buFontTx/>
              <a:buChar char="-"/>
            </a:pPr>
            <a:r>
              <a:rPr lang="en-VN" sz="2800" b="1" dirty="0">
                <a:solidFill>
                  <a:schemeClr val="accent2">
                    <a:lumMod val="50000"/>
                  </a:schemeClr>
                </a:solidFill>
                <a:latin typeface="Times New Roman" panose="02020603050405020304" pitchFamily="18" charset="0"/>
                <a:cs typeface="Times New Roman" panose="02020603050405020304" pitchFamily="18" charset="0"/>
              </a:rPr>
              <a:t>Khi đất nước lâm nguy, nhân dân sẵn sàng xả thân cứu nước.</a:t>
            </a:r>
          </a:p>
          <a:p>
            <a:pPr marL="457200" indent="-457200" algn="just">
              <a:buFontTx/>
              <a:buChar char="-"/>
            </a:pPr>
            <a:r>
              <a:rPr lang="en-VN" sz="2800" b="1" dirty="0">
                <a:solidFill>
                  <a:schemeClr val="accent2">
                    <a:lumMod val="50000"/>
                  </a:schemeClr>
                </a:solidFill>
                <a:latin typeface="Times New Roman" panose="02020603050405020304" pitchFamily="18" charset="0"/>
                <a:cs typeface="Times New Roman" panose="02020603050405020304" pitchFamily="18" charset="0"/>
              </a:rPr>
              <a:t>Khi đất nước hoà bình, nhân dân mong muốn 1 cuộc sống bình yên.</a:t>
            </a:r>
          </a:p>
        </p:txBody>
      </p:sp>
      <p:grpSp>
        <p:nvGrpSpPr>
          <p:cNvPr id="6" name="Group 5">
            <a:extLst>
              <a:ext uri="{FF2B5EF4-FFF2-40B4-BE49-F238E27FC236}">
                <a16:creationId xmlns:a16="http://schemas.microsoft.com/office/drawing/2014/main" id="{537B0D39-32D2-044F-AF63-CA25A89FEAC2}"/>
              </a:ext>
            </a:extLst>
          </p:cNvPr>
          <p:cNvGrpSpPr/>
          <p:nvPr/>
        </p:nvGrpSpPr>
        <p:grpSpPr>
          <a:xfrm>
            <a:off x="4667323" y="550171"/>
            <a:ext cx="831273" cy="831273"/>
            <a:chOff x="1105079" y="1849004"/>
            <a:chExt cx="831273" cy="831273"/>
          </a:xfrm>
        </p:grpSpPr>
        <p:sp>
          <p:nvSpPr>
            <p:cNvPr id="7" name="Oval 3">
              <a:extLst>
                <a:ext uri="{FF2B5EF4-FFF2-40B4-BE49-F238E27FC236}">
                  <a16:creationId xmlns:a16="http://schemas.microsoft.com/office/drawing/2014/main" id="{033C3ED9-B1A2-764A-BA72-8B19749FBEBB}"/>
                </a:ext>
              </a:extLst>
            </p:cNvPr>
            <p:cNvSpPr/>
            <p:nvPr/>
          </p:nvSpPr>
          <p:spPr>
            <a:xfrm>
              <a:off x="1105079" y="1849004"/>
              <a:ext cx="831273" cy="831273"/>
            </a:xfrm>
            <a:prstGeom prst="ellipse">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8" name="Freeform 5">
              <a:extLst>
                <a:ext uri="{FF2B5EF4-FFF2-40B4-BE49-F238E27FC236}">
                  <a16:creationId xmlns:a16="http://schemas.microsoft.com/office/drawing/2014/main" id="{BB34DE4E-A8E0-034A-B36E-1EDFCE2D7456}"/>
                </a:ext>
              </a:extLst>
            </p:cNvPr>
            <p:cNvSpPr>
              <a:spLocks/>
            </p:cNvSpPr>
            <p:nvPr/>
          </p:nvSpPr>
          <p:spPr bwMode="auto">
            <a:xfrm>
              <a:off x="1363206" y="21230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9" name="Group 10">
            <a:extLst>
              <a:ext uri="{FF2B5EF4-FFF2-40B4-BE49-F238E27FC236}">
                <a16:creationId xmlns:a16="http://schemas.microsoft.com/office/drawing/2014/main" id="{18C35644-7139-0846-A1DA-85D5E6A9D774}"/>
              </a:ext>
            </a:extLst>
          </p:cNvPr>
          <p:cNvGrpSpPr/>
          <p:nvPr/>
        </p:nvGrpSpPr>
        <p:grpSpPr>
          <a:xfrm>
            <a:off x="4691021" y="1877827"/>
            <a:ext cx="831273" cy="831273"/>
            <a:chOff x="1105079" y="3477054"/>
            <a:chExt cx="831273" cy="831273"/>
          </a:xfrm>
        </p:grpSpPr>
        <p:sp>
          <p:nvSpPr>
            <p:cNvPr id="10" name="Oval 11">
              <a:extLst>
                <a:ext uri="{FF2B5EF4-FFF2-40B4-BE49-F238E27FC236}">
                  <a16:creationId xmlns:a16="http://schemas.microsoft.com/office/drawing/2014/main" id="{5ADE3FB8-76F6-A34A-8CFA-B53DA65915A3}"/>
                </a:ext>
              </a:extLst>
            </p:cNvPr>
            <p:cNvSpPr/>
            <p:nvPr/>
          </p:nvSpPr>
          <p:spPr>
            <a:xfrm>
              <a:off x="1105079" y="3477054"/>
              <a:ext cx="831273" cy="831273"/>
            </a:xfrm>
            <a:prstGeom prst="ellipse">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1" name="Freeform 5">
              <a:extLst>
                <a:ext uri="{FF2B5EF4-FFF2-40B4-BE49-F238E27FC236}">
                  <a16:creationId xmlns:a16="http://schemas.microsoft.com/office/drawing/2014/main" id="{0F950531-B854-384F-BF0C-B4D5C3DEFD8F}"/>
                </a:ext>
              </a:extLst>
            </p:cNvPr>
            <p:cNvSpPr>
              <a:spLocks/>
            </p:cNvSpPr>
            <p:nvPr/>
          </p:nvSpPr>
          <p:spPr bwMode="auto">
            <a:xfrm>
              <a:off x="1363206" y="375110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12" name="Group 13">
            <a:extLst>
              <a:ext uri="{FF2B5EF4-FFF2-40B4-BE49-F238E27FC236}">
                <a16:creationId xmlns:a16="http://schemas.microsoft.com/office/drawing/2014/main" id="{C0E5D59E-B7A6-FD40-B23D-8BF4C791C970}"/>
              </a:ext>
            </a:extLst>
          </p:cNvPr>
          <p:cNvGrpSpPr/>
          <p:nvPr/>
        </p:nvGrpSpPr>
        <p:grpSpPr>
          <a:xfrm>
            <a:off x="4691021" y="3126495"/>
            <a:ext cx="831273" cy="831273"/>
            <a:chOff x="1105079" y="5105104"/>
            <a:chExt cx="831273" cy="831273"/>
          </a:xfrm>
        </p:grpSpPr>
        <p:sp>
          <p:nvSpPr>
            <p:cNvPr id="13" name="Oval 14">
              <a:extLst>
                <a:ext uri="{FF2B5EF4-FFF2-40B4-BE49-F238E27FC236}">
                  <a16:creationId xmlns:a16="http://schemas.microsoft.com/office/drawing/2014/main" id="{CF74648C-4D07-1E42-869F-F3384FA0C712}"/>
                </a:ext>
              </a:extLst>
            </p:cNvPr>
            <p:cNvSpPr/>
            <p:nvPr/>
          </p:nvSpPr>
          <p:spPr>
            <a:xfrm>
              <a:off x="1105079" y="5105104"/>
              <a:ext cx="831273" cy="831273"/>
            </a:xfrm>
            <a:prstGeom prst="ellipse">
              <a:avLst/>
            </a:prstGeom>
            <a:solidFill>
              <a:srgbClr val="699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4" name="Freeform 5">
              <a:extLst>
                <a:ext uri="{FF2B5EF4-FFF2-40B4-BE49-F238E27FC236}">
                  <a16:creationId xmlns:a16="http://schemas.microsoft.com/office/drawing/2014/main" id="{071F71C5-BF50-B24E-A569-1A98FBA0B8A6}"/>
                </a:ext>
              </a:extLst>
            </p:cNvPr>
            <p:cNvSpPr>
              <a:spLocks/>
            </p:cNvSpPr>
            <p:nvPr/>
          </p:nvSpPr>
          <p:spPr bwMode="auto">
            <a:xfrm>
              <a:off x="1363206" y="53791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sz="1200">
                <a:solidFill>
                  <a:schemeClr val="bg1">
                    <a:lumMod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15" name="TextBox 14">
            <a:extLst>
              <a:ext uri="{FF2B5EF4-FFF2-40B4-BE49-F238E27FC236}">
                <a16:creationId xmlns:a16="http://schemas.microsoft.com/office/drawing/2014/main" id="{59A381FF-74F7-A44A-ABC4-C7BD919BBCFA}"/>
              </a:ext>
            </a:extLst>
          </p:cNvPr>
          <p:cNvSpPr txBox="1"/>
          <p:nvPr/>
        </p:nvSpPr>
        <p:spPr>
          <a:xfrm>
            <a:off x="5560405" y="2876563"/>
            <a:ext cx="6490198" cy="133113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Vua đang dạo quanh hồ Tả Vọng, Long Quân sai Rùa Vàng đòi lại gươm thần.</a:t>
            </a:r>
          </a:p>
        </p:txBody>
      </p:sp>
      <p:sp>
        <p:nvSpPr>
          <p:cNvPr id="16" name="TextBox 15">
            <a:extLst>
              <a:ext uri="{FF2B5EF4-FFF2-40B4-BE49-F238E27FC236}">
                <a16:creationId xmlns:a16="http://schemas.microsoft.com/office/drawing/2014/main" id="{6F29C0BD-FD77-E44B-9594-94E05C3DB487}"/>
              </a:ext>
            </a:extLst>
          </p:cNvPr>
          <p:cNvSpPr txBox="1"/>
          <p:nvPr/>
        </p:nvSpPr>
        <p:spPr>
          <a:xfrm>
            <a:off x="5551792" y="1590649"/>
            <a:ext cx="5408308" cy="1331134"/>
          </a:xfrm>
          <a:prstGeom prst="rect">
            <a:avLst/>
          </a:prstGeom>
          <a:noFill/>
        </p:spPr>
        <p:txBody>
          <a:bodyPr wrap="square" rtlCol="0">
            <a:spAutoFit/>
          </a:bodyPr>
          <a:lstStyle/>
          <a:p>
            <a:pPr algn="just">
              <a:lnSpc>
                <a:spcPct val="150000"/>
              </a:lnSpc>
            </a:pPr>
            <a:r>
              <a:rPr lang="en-VN" sz="2800" dirty="0">
                <a:latin typeface="Times New Roman" panose="02020603050405020304" pitchFamily="18" charset="0"/>
                <a:cs typeface="Times New Roman" panose="02020603050405020304" pitchFamily="18" charset="0"/>
              </a:rPr>
              <a:t>Lê Lợi lên làm vua cần xây dựng cuộc sống ấm no.</a:t>
            </a:r>
          </a:p>
        </p:txBody>
      </p:sp>
      <p:sp>
        <p:nvSpPr>
          <p:cNvPr id="17" name="Rectangle 16">
            <a:extLst>
              <a:ext uri="{FF2B5EF4-FFF2-40B4-BE49-F238E27FC236}">
                <a16:creationId xmlns:a16="http://schemas.microsoft.com/office/drawing/2014/main" id="{D0714BC3-BAC2-0D46-94DF-90B8350D3496}"/>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21285075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300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linds(horizontal)">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TỔNG KẾT</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III</a:t>
            </a:r>
          </a:p>
        </p:txBody>
      </p:sp>
      <p:sp>
        <p:nvSpPr>
          <p:cNvPr id="6" name="Rectangle 5">
            <a:extLst>
              <a:ext uri="{FF2B5EF4-FFF2-40B4-BE49-F238E27FC236}">
                <a16:creationId xmlns:a16="http://schemas.microsoft.com/office/drawing/2014/main" id="{889550B6-3D3D-EC48-9FD3-05C93E8C5C80}"/>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072087921"/>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518EE5C8-BDAF-444C-ADF5-A7C169A49AB1}"/>
              </a:ext>
            </a:extLst>
          </p:cNvPr>
          <p:cNvSpPr/>
          <p:nvPr/>
        </p:nvSpPr>
        <p:spPr>
          <a:xfrm>
            <a:off x="1924822" y="654537"/>
            <a:ext cx="3656068" cy="81621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699E56"/>
          </a:solidFill>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82137" tIns="121839" rIns="280904" bIns="121839" numCol="1" spcCol="1270" anchor="b" anchorCtr="0">
            <a:noAutofit/>
          </a:bodyPr>
          <a:lstStyle/>
          <a:p>
            <a:pPr marL="0" lvl="1" algn="ctr" defTabSz="711200">
              <a:lnSpc>
                <a:spcPct val="90000"/>
              </a:lnSpc>
              <a:spcBef>
                <a:spcPct val="0"/>
              </a:spcBef>
              <a:spcAft>
                <a:spcPct val="15000"/>
              </a:spcAft>
            </a:pPr>
            <a:r>
              <a:rPr lang="id-ID" sz="35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NỘI DUNG</a:t>
            </a:r>
          </a:p>
        </p:txBody>
      </p:sp>
      <p:sp>
        <p:nvSpPr>
          <p:cNvPr id="4" name="Freeform 2">
            <a:extLst>
              <a:ext uri="{FF2B5EF4-FFF2-40B4-BE49-F238E27FC236}">
                <a16:creationId xmlns:a16="http://schemas.microsoft.com/office/drawing/2014/main" id="{3A6B756D-40B3-F341-AB5D-795B22EED3BB}"/>
              </a:ext>
            </a:extLst>
          </p:cNvPr>
          <p:cNvSpPr/>
          <p:nvPr/>
        </p:nvSpPr>
        <p:spPr>
          <a:xfrm>
            <a:off x="6951504" y="654537"/>
            <a:ext cx="3829909" cy="816212"/>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a:moveTo>
                  <a:pt x="3475" y="0"/>
                </a:moveTo>
                <a:lnTo>
                  <a:pt x="18125" y="0"/>
                </a:lnTo>
                <a:cubicBezTo>
                  <a:pt x="20044" y="0"/>
                  <a:pt x="21600" y="4835"/>
                  <a:pt x="21600" y="10800"/>
                </a:cubicBezTo>
                <a:cubicBezTo>
                  <a:pt x="21600" y="16765"/>
                  <a:pt x="20044" y="21600"/>
                  <a:pt x="18125" y="21600"/>
                </a:cubicBezTo>
                <a:lnTo>
                  <a:pt x="3475" y="21600"/>
                </a:lnTo>
                <a:cubicBezTo>
                  <a:pt x="1556" y="21600"/>
                  <a:pt x="0" y="16765"/>
                  <a:pt x="0" y="10800"/>
                </a:cubicBezTo>
                <a:cubicBezTo>
                  <a:pt x="0" y="4835"/>
                  <a:pt x="1556" y="0"/>
                  <a:pt x="3475" y="0"/>
                </a:cubicBezTo>
                <a:close/>
              </a:path>
            </a:pathLst>
          </a:custGeom>
          <a:solidFill>
            <a:srgbClr val="699E56"/>
          </a:solidFill>
        </p:spPr>
        <p:style>
          <a:lnRef idx="2">
            <a:schemeClr val="accent3">
              <a:tint val="40000"/>
              <a:alpha val="90000"/>
              <a:hueOff val="230682"/>
              <a:satOff val="33626"/>
              <a:lumOff val="2509"/>
              <a:alphaOff val="0"/>
            </a:schemeClr>
          </a:lnRef>
          <a:fillRef idx="1">
            <a:schemeClr val="accent3">
              <a:tint val="40000"/>
              <a:alpha val="90000"/>
              <a:hueOff val="230682"/>
              <a:satOff val="33626"/>
              <a:lumOff val="2509"/>
              <a:alphaOff val="0"/>
            </a:schemeClr>
          </a:fillRef>
          <a:effectRef idx="0">
            <a:schemeClr val="accent3">
              <a:tint val="40000"/>
              <a:alpha val="90000"/>
              <a:hueOff val="230682"/>
              <a:satOff val="33626"/>
              <a:lumOff val="2509"/>
              <a:alphaOff val="0"/>
            </a:schemeClr>
          </a:effectRef>
          <a:fontRef idx="minor">
            <a:schemeClr val="dk1">
              <a:hueOff val="0"/>
              <a:satOff val="0"/>
              <a:lumOff val="0"/>
              <a:alphaOff val="0"/>
            </a:schemeClr>
          </a:fontRef>
        </p:style>
        <p:txBody>
          <a:bodyPr spcFirstLastPara="0" vert="horz" wrap="square" lIns="582137" tIns="121839" rIns="280904" bIns="121839" numCol="1" spcCol="1270" anchor="b" anchorCtr="0">
            <a:noAutofit/>
          </a:bodyPr>
          <a:lstStyle/>
          <a:p>
            <a:pPr marL="0" lvl="1" algn="ctr" defTabSz="711200">
              <a:lnSpc>
                <a:spcPct val="90000"/>
              </a:lnSpc>
              <a:spcBef>
                <a:spcPct val="0"/>
              </a:spcBef>
              <a:spcAft>
                <a:spcPct val="15000"/>
              </a:spcAft>
            </a:pPr>
            <a:r>
              <a:rPr lang="id-ID" sz="3200" b="1" kern="12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lt"/>
              </a:rPr>
              <a:t>NGHỆ THUẬT</a:t>
            </a:r>
          </a:p>
        </p:txBody>
      </p:sp>
      <p:sp>
        <p:nvSpPr>
          <p:cNvPr id="13" name="Freeform 9">
            <a:extLst>
              <a:ext uri="{FF2B5EF4-FFF2-40B4-BE49-F238E27FC236}">
                <a16:creationId xmlns:a16="http://schemas.microsoft.com/office/drawing/2014/main" id="{70A342CA-6A59-084D-A794-7628AFEB87F0}"/>
              </a:ext>
            </a:extLst>
          </p:cNvPr>
          <p:cNvSpPr/>
          <p:nvPr/>
        </p:nvSpPr>
        <p:spPr>
          <a:xfrm>
            <a:off x="6305431" y="431183"/>
            <a:ext cx="1262919" cy="1262919"/>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699E56"/>
          </a:solidFill>
          <a:ln w="38100">
            <a:solidFill>
              <a:schemeClr val="bg1"/>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spcFirstLastPara="0" vert="horz" wrap="square" lIns="185852" tIns="185852" rIns="185852" bIns="185852" numCol="1" spcCol="1270" anchor="ctr" anchorCtr="0">
            <a:noAutofit/>
          </a:bodyPr>
          <a:lstStyle/>
          <a:p>
            <a:pPr lvl="0" algn="ctr" defTabSz="1200150">
              <a:lnSpc>
                <a:spcPct val="90000"/>
              </a:lnSpc>
              <a:spcBef>
                <a:spcPct val="0"/>
              </a:spcBef>
              <a:spcAft>
                <a:spcPct val="35000"/>
              </a:spcAft>
            </a:pPr>
            <a:endParaRPr lang="id-ID" sz="2700" kern="120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nvGrpSpPr>
          <p:cNvPr id="7" name="Group 4">
            <a:extLst>
              <a:ext uri="{FF2B5EF4-FFF2-40B4-BE49-F238E27FC236}">
                <a16:creationId xmlns:a16="http://schemas.microsoft.com/office/drawing/2014/main" id="{8706E252-B91B-D94A-A059-1B04C31B3170}"/>
              </a:ext>
            </a:extLst>
          </p:cNvPr>
          <p:cNvGrpSpPr/>
          <p:nvPr/>
        </p:nvGrpSpPr>
        <p:grpSpPr>
          <a:xfrm>
            <a:off x="1293885" y="431183"/>
            <a:ext cx="1262919" cy="1262919"/>
            <a:chOff x="2030523" y="2228943"/>
            <a:chExt cx="1152002" cy="1152002"/>
          </a:xfrm>
        </p:grpSpPr>
        <p:sp>
          <p:nvSpPr>
            <p:cNvPr id="11" name="Freeform 5">
              <a:extLst>
                <a:ext uri="{FF2B5EF4-FFF2-40B4-BE49-F238E27FC236}">
                  <a16:creationId xmlns:a16="http://schemas.microsoft.com/office/drawing/2014/main" id="{ED494BD1-73DC-2E4E-9915-7BB1AFF99D1F}"/>
                </a:ext>
              </a:extLst>
            </p:cNvPr>
            <p:cNvSpPr/>
            <p:nvPr/>
          </p:nvSpPr>
          <p:spPr>
            <a:xfrm>
              <a:off x="2030523" y="2228943"/>
              <a:ext cx="1152002" cy="1152002"/>
            </a:xfrm>
            <a:custGeom>
              <a:avLst/>
              <a:gdLst>
                <a:gd name="connsiteX0" fmla="*/ 0 w 1152002"/>
                <a:gd name="connsiteY0" fmla="*/ 576001 h 1152002"/>
                <a:gd name="connsiteX1" fmla="*/ 576001 w 1152002"/>
                <a:gd name="connsiteY1" fmla="*/ 0 h 1152002"/>
                <a:gd name="connsiteX2" fmla="*/ 1152002 w 1152002"/>
                <a:gd name="connsiteY2" fmla="*/ 576001 h 1152002"/>
                <a:gd name="connsiteX3" fmla="*/ 576001 w 1152002"/>
                <a:gd name="connsiteY3" fmla="*/ 1152002 h 1152002"/>
                <a:gd name="connsiteX4" fmla="*/ 0 w 1152002"/>
                <a:gd name="connsiteY4" fmla="*/ 576001 h 1152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002" h="1152002">
                  <a:moveTo>
                    <a:pt x="0" y="576001"/>
                  </a:moveTo>
                  <a:cubicBezTo>
                    <a:pt x="0" y="257884"/>
                    <a:pt x="257884" y="0"/>
                    <a:pt x="576001" y="0"/>
                  </a:cubicBezTo>
                  <a:cubicBezTo>
                    <a:pt x="894118" y="0"/>
                    <a:pt x="1152002" y="257884"/>
                    <a:pt x="1152002" y="576001"/>
                  </a:cubicBezTo>
                  <a:cubicBezTo>
                    <a:pt x="1152002" y="894118"/>
                    <a:pt x="894118" y="1152002"/>
                    <a:pt x="576001" y="1152002"/>
                  </a:cubicBezTo>
                  <a:cubicBezTo>
                    <a:pt x="257884" y="1152002"/>
                    <a:pt x="0" y="894118"/>
                    <a:pt x="0" y="576001"/>
                  </a:cubicBezTo>
                  <a:close/>
                </a:path>
              </a:pathLst>
            </a:custGeom>
            <a:solidFill>
              <a:srgbClr val="699E56"/>
            </a:solidFill>
            <a:ln w="38100">
              <a:solidFill>
                <a:schemeClr val="bg1"/>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85852" tIns="185852" rIns="185852" bIns="185852" numCol="1" spcCol="1270" anchor="ctr" anchorCtr="0">
              <a:noAutofit/>
            </a:bodyPr>
            <a:lstStyle/>
            <a:p>
              <a:pPr lvl="0" algn="ctr" defTabSz="1200150">
                <a:lnSpc>
                  <a:spcPct val="90000"/>
                </a:lnSpc>
                <a:spcBef>
                  <a:spcPct val="0"/>
                </a:spcBef>
                <a:spcAft>
                  <a:spcPct val="35000"/>
                </a:spcAft>
              </a:pPr>
              <a:endParaRPr lang="id-ID" sz="2700" kern="1200">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sp>
          <p:nvSpPr>
            <p:cNvPr id="12" name="Freeform 5">
              <a:extLst>
                <a:ext uri="{FF2B5EF4-FFF2-40B4-BE49-F238E27FC236}">
                  <a16:creationId xmlns:a16="http://schemas.microsoft.com/office/drawing/2014/main" id="{D5E3FDBA-877D-A14A-9B5C-771C7FA6070E}"/>
                </a:ext>
              </a:extLst>
            </p:cNvPr>
            <p:cNvSpPr>
              <a:spLocks noEditPoints="1"/>
            </p:cNvSpPr>
            <p:nvPr/>
          </p:nvSpPr>
          <p:spPr bwMode="auto">
            <a:xfrm>
              <a:off x="2309222" y="2501967"/>
              <a:ext cx="599689" cy="605950"/>
            </a:xfrm>
            <a:custGeom>
              <a:avLst/>
              <a:gdLst>
                <a:gd name="T0" fmla="*/ 138 w 306"/>
                <a:gd name="T1" fmla="*/ 226 h 309"/>
                <a:gd name="T2" fmla="*/ 149 w 306"/>
                <a:gd name="T3" fmla="*/ 229 h 309"/>
                <a:gd name="T4" fmla="*/ 198 w 306"/>
                <a:gd name="T5" fmla="*/ 216 h 309"/>
                <a:gd name="T6" fmla="*/ 226 w 306"/>
                <a:gd name="T7" fmla="*/ 169 h 309"/>
                <a:gd name="T8" fmla="*/ 215 w 306"/>
                <a:gd name="T9" fmla="*/ 147 h 309"/>
                <a:gd name="T10" fmla="*/ 171 w 306"/>
                <a:gd name="T11" fmla="*/ 209 h 309"/>
                <a:gd name="T12" fmla="*/ 138 w 306"/>
                <a:gd name="T13" fmla="*/ 226 h 309"/>
                <a:gd name="T14" fmla="*/ 80 w 306"/>
                <a:gd name="T15" fmla="*/ 107 h 309"/>
                <a:gd name="T16" fmla="*/ 142 w 306"/>
                <a:gd name="T17" fmla="*/ 15 h 309"/>
                <a:gd name="T18" fmla="*/ 164 w 306"/>
                <a:gd name="T19" fmla="*/ 16 h 309"/>
                <a:gd name="T20" fmla="*/ 225 w 306"/>
                <a:gd name="T21" fmla="*/ 107 h 309"/>
                <a:gd name="T22" fmla="*/ 241 w 306"/>
                <a:gd name="T23" fmla="*/ 153 h 309"/>
                <a:gd name="T24" fmla="*/ 193 w 306"/>
                <a:gd name="T25" fmla="*/ 237 h 309"/>
                <a:gd name="T26" fmla="*/ 112 w 306"/>
                <a:gd name="T27" fmla="*/ 237 h 309"/>
                <a:gd name="T28" fmla="*/ 65 w 306"/>
                <a:gd name="T29" fmla="*/ 153 h 309"/>
                <a:gd name="T30" fmla="*/ 80 w 306"/>
                <a:gd name="T31" fmla="*/ 107 h 309"/>
                <a:gd name="T32" fmla="*/ 153 w 306"/>
                <a:gd name="T33" fmla="*/ 277 h 309"/>
                <a:gd name="T34" fmla="*/ 238 w 306"/>
                <a:gd name="T35" fmla="*/ 257 h 309"/>
                <a:gd name="T36" fmla="*/ 237 w 306"/>
                <a:gd name="T37" fmla="*/ 226 h 309"/>
                <a:gd name="T38" fmla="*/ 234 w 306"/>
                <a:gd name="T39" fmla="*/ 224 h 309"/>
                <a:gd name="T40" fmla="*/ 246 w 306"/>
                <a:gd name="T41" fmla="*/ 205 h 309"/>
                <a:gd name="T42" fmla="*/ 295 w 306"/>
                <a:gd name="T43" fmla="*/ 260 h 309"/>
                <a:gd name="T44" fmla="*/ 252 w 306"/>
                <a:gd name="T45" fmla="*/ 294 h 309"/>
                <a:gd name="T46" fmla="*/ 153 w 306"/>
                <a:gd name="T47" fmla="*/ 309 h 309"/>
                <a:gd name="T48" fmla="*/ 53 w 306"/>
                <a:gd name="T49" fmla="*/ 294 h 309"/>
                <a:gd name="T50" fmla="*/ 10 w 306"/>
                <a:gd name="T51" fmla="*/ 260 h 309"/>
                <a:gd name="T52" fmla="*/ 60 w 306"/>
                <a:gd name="T53" fmla="*/ 205 h 309"/>
                <a:gd name="T54" fmla="*/ 71 w 306"/>
                <a:gd name="T55" fmla="*/ 224 h 309"/>
                <a:gd name="T56" fmla="*/ 69 w 306"/>
                <a:gd name="T57" fmla="*/ 226 h 309"/>
                <a:gd name="T58" fmla="*/ 67 w 306"/>
                <a:gd name="T59" fmla="*/ 257 h 309"/>
                <a:gd name="T60" fmla="*/ 153 w 306"/>
                <a:gd name="T61" fmla="*/ 277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6" h="309">
                  <a:moveTo>
                    <a:pt x="138" y="226"/>
                  </a:moveTo>
                  <a:cubicBezTo>
                    <a:pt x="141" y="227"/>
                    <a:pt x="145" y="229"/>
                    <a:pt x="149" y="229"/>
                  </a:cubicBezTo>
                  <a:cubicBezTo>
                    <a:pt x="164" y="232"/>
                    <a:pt x="182" y="227"/>
                    <a:pt x="198" y="216"/>
                  </a:cubicBezTo>
                  <a:cubicBezTo>
                    <a:pt x="215" y="204"/>
                    <a:pt x="226" y="186"/>
                    <a:pt x="226" y="169"/>
                  </a:cubicBezTo>
                  <a:cubicBezTo>
                    <a:pt x="226" y="160"/>
                    <a:pt x="220" y="151"/>
                    <a:pt x="215" y="147"/>
                  </a:cubicBezTo>
                  <a:cubicBezTo>
                    <a:pt x="210" y="170"/>
                    <a:pt x="193" y="193"/>
                    <a:pt x="171" y="209"/>
                  </a:cubicBezTo>
                  <a:cubicBezTo>
                    <a:pt x="160" y="216"/>
                    <a:pt x="149" y="222"/>
                    <a:pt x="138" y="226"/>
                  </a:cubicBezTo>
                  <a:close/>
                  <a:moveTo>
                    <a:pt x="80" y="107"/>
                  </a:moveTo>
                  <a:cubicBezTo>
                    <a:pt x="98" y="76"/>
                    <a:pt x="122" y="47"/>
                    <a:pt x="142" y="15"/>
                  </a:cubicBezTo>
                  <a:cubicBezTo>
                    <a:pt x="151" y="1"/>
                    <a:pt x="154" y="0"/>
                    <a:pt x="164" y="16"/>
                  </a:cubicBezTo>
                  <a:cubicBezTo>
                    <a:pt x="183" y="47"/>
                    <a:pt x="207" y="76"/>
                    <a:pt x="225" y="107"/>
                  </a:cubicBezTo>
                  <a:cubicBezTo>
                    <a:pt x="234" y="122"/>
                    <a:pt x="241" y="138"/>
                    <a:pt x="241" y="153"/>
                  </a:cubicBezTo>
                  <a:cubicBezTo>
                    <a:pt x="241" y="190"/>
                    <a:pt x="221" y="222"/>
                    <a:pt x="193" y="237"/>
                  </a:cubicBezTo>
                  <a:cubicBezTo>
                    <a:pt x="167" y="251"/>
                    <a:pt x="137" y="251"/>
                    <a:pt x="112" y="237"/>
                  </a:cubicBezTo>
                  <a:cubicBezTo>
                    <a:pt x="84" y="221"/>
                    <a:pt x="65" y="190"/>
                    <a:pt x="65" y="153"/>
                  </a:cubicBezTo>
                  <a:cubicBezTo>
                    <a:pt x="65" y="138"/>
                    <a:pt x="71" y="122"/>
                    <a:pt x="80" y="107"/>
                  </a:cubicBezTo>
                  <a:close/>
                  <a:moveTo>
                    <a:pt x="153" y="277"/>
                  </a:moveTo>
                  <a:cubicBezTo>
                    <a:pt x="178" y="277"/>
                    <a:pt x="218" y="273"/>
                    <a:pt x="238" y="257"/>
                  </a:cubicBezTo>
                  <a:cubicBezTo>
                    <a:pt x="251" y="247"/>
                    <a:pt x="250" y="236"/>
                    <a:pt x="237" y="226"/>
                  </a:cubicBezTo>
                  <a:cubicBezTo>
                    <a:pt x="236" y="226"/>
                    <a:pt x="235" y="225"/>
                    <a:pt x="234" y="224"/>
                  </a:cubicBezTo>
                  <a:cubicBezTo>
                    <a:pt x="239" y="218"/>
                    <a:pt x="243" y="212"/>
                    <a:pt x="246" y="205"/>
                  </a:cubicBezTo>
                  <a:cubicBezTo>
                    <a:pt x="267" y="213"/>
                    <a:pt x="306" y="232"/>
                    <a:pt x="295" y="260"/>
                  </a:cubicBezTo>
                  <a:cubicBezTo>
                    <a:pt x="289" y="277"/>
                    <a:pt x="268" y="288"/>
                    <a:pt x="252" y="294"/>
                  </a:cubicBezTo>
                  <a:cubicBezTo>
                    <a:pt x="225" y="304"/>
                    <a:pt x="189" y="309"/>
                    <a:pt x="153" y="309"/>
                  </a:cubicBezTo>
                  <a:cubicBezTo>
                    <a:pt x="116" y="309"/>
                    <a:pt x="80" y="304"/>
                    <a:pt x="53" y="294"/>
                  </a:cubicBezTo>
                  <a:cubicBezTo>
                    <a:pt x="38" y="288"/>
                    <a:pt x="16" y="277"/>
                    <a:pt x="10" y="260"/>
                  </a:cubicBezTo>
                  <a:cubicBezTo>
                    <a:pt x="0" y="232"/>
                    <a:pt x="38" y="213"/>
                    <a:pt x="60" y="205"/>
                  </a:cubicBezTo>
                  <a:cubicBezTo>
                    <a:pt x="63" y="212"/>
                    <a:pt x="67" y="218"/>
                    <a:pt x="71" y="224"/>
                  </a:cubicBezTo>
                  <a:cubicBezTo>
                    <a:pt x="70" y="225"/>
                    <a:pt x="70" y="226"/>
                    <a:pt x="69" y="226"/>
                  </a:cubicBezTo>
                  <a:cubicBezTo>
                    <a:pt x="56" y="236"/>
                    <a:pt x="54" y="247"/>
                    <a:pt x="67" y="257"/>
                  </a:cubicBezTo>
                  <a:cubicBezTo>
                    <a:pt x="88" y="273"/>
                    <a:pt x="128" y="277"/>
                    <a:pt x="153" y="2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latin typeface="Times New Roman" panose="02020603050405020304" pitchFamily="18" charset="0"/>
                <a:ea typeface="微软雅黑" panose="020B0503020204020204" pitchFamily="34" charset="-122"/>
                <a:cs typeface="Times New Roman" panose="02020603050405020304" pitchFamily="18" charset="0"/>
                <a:sym typeface="+mn-lt"/>
              </a:endParaRPr>
            </a:p>
          </p:txBody>
        </p:sp>
      </p:grpSp>
      <p:sp>
        <p:nvSpPr>
          <p:cNvPr id="15" name="Freeform 188">
            <a:extLst>
              <a:ext uri="{FF2B5EF4-FFF2-40B4-BE49-F238E27FC236}">
                <a16:creationId xmlns:a16="http://schemas.microsoft.com/office/drawing/2014/main" id="{621CA890-4730-0042-BE64-0B161371592F}"/>
              </a:ext>
            </a:extLst>
          </p:cNvPr>
          <p:cNvSpPr>
            <a:spLocks/>
          </p:cNvSpPr>
          <p:nvPr/>
        </p:nvSpPr>
        <p:spPr bwMode="auto">
          <a:xfrm>
            <a:off x="6646744" y="795086"/>
            <a:ext cx="609521" cy="535112"/>
          </a:xfrm>
          <a:custGeom>
            <a:avLst/>
            <a:gdLst>
              <a:gd name="T0" fmla="*/ 2147483647 w 288"/>
              <a:gd name="T1" fmla="*/ 0 h 252"/>
              <a:gd name="T2" fmla="*/ 2147483647 w 288"/>
              <a:gd name="T3" fmla="*/ 2147483647 h 252"/>
              <a:gd name="T4" fmla="*/ 2147483647 w 288"/>
              <a:gd name="T5" fmla="*/ 0 h 252"/>
              <a:gd name="T6" fmla="*/ 0 w 288"/>
              <a:gd name="T7" fmla="*/ 2147483647 h 252"/>
              <a:gd name="T8" fmla="*/ 2147483647 w 288"/>
              <a:gd name="T9" fmla="*/ 2147483647 h 252"/>
              <a:gd name="T10" fmla="*/ 2147483647 w 288"/>
              <a:gd name="T11" fmla="*/ 2147483647 h 252"/>
              <a:gd name="T12" fmla="*/ 2147483647 w 288"/>
              <a:gd name="T13" fmla="*/ 2147483647 h 252"/>
              <a:gd name="T14" fmla="*/ 2147483647 w 288"/>
              <a:gd name="T15" fmla="*/ 2147483647 h 252"/>
              <a:gd name="T16" fmla="*/ 2147483647 w 288"/>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8" h="252">
                <a:moveTo>
                  <a:pt x="217" y="0"/>
                </a:moveTo>
                <a:cubicBezTo>
                  <a:pt x="180" y="0"/>
                  <a:pt x="144" y="44"/>
                  <a:pt x="144" y="44"/>
                </a:cubicBezTo>
                <a:cubicBezTo>
                  <a:pt x="144" y="44"/>
                  <a:pt x="108" y="0"/>
                  <a:pt x="72" y="0"/>
                </a:cubicBezTo>
                <a:cubicBezTo>
                  <a:pt x="35" y="0"/>
                  <a:pt x="0" y="18"/>
                  <a:pt x="0" y="72"/>
                </a:cubicBezTo>
                <a:cubicBezTo>
                  <a:pt x="0" y="111"/>
                  <a:pt x="36" y="144"/>
                  <a:pt x="36" y="144"/>
                </a:cubicBezTo>
                <a:cubicBezTo>
                  <a:pt x="144" y="252"/>
                  <a:pt x="144" y="252"/>
                  <a:pt x="144" y="252"/>
                </a:cubicBezTo>
                <a:cubicBezTo>
                  <a:pt x="252" y="144"/>
                  <a:pt x="252" y="144"/>
                  <a:pt x="252" y="144"/>
                </a:cubicBezTo>
                <a:cubicBezTo>
                  <a:pt x="252" y="144"/>
                  <a:pt x="288" y="111"/>
                  <a:pt x="288" y="72"/>
                </a:cubicBezTo>
                <a:cubicBezTo>
                  <a:pt x="288" y="18"/>
                  <a:pt x="253" y="0"/>
                  <a:pt x="21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latin typeface="Times New Roman" panose="02020603050405020304" pitchFamily="18" charset="0"/>
              <a:cs typeface="Times New Roman" panose="02020603050405020304" pitchFamily="18" charset="0"/>
            </a:endParaRPr>
          </a:p>
        </p:txBody>
      </p:sp>
      <p:sp>
        <p:nvSpPr>
          <p:cNvPr id="16" name="Rounded Rectangle 15">
            <a:extLst>
              <a:ext uri="{FF2B5EF4-FFF2-40B4-BE49-F238E27FC236}">
                <a16:creationId xmlns:a16="http://schemas.microsoft.com/office/drawing/2014/main" id="{1CFBFA28-6DB6-1844-9DD3-7DEDE5F2977D}"/>
              </a:ext>
            </a:extLst>
          </p:cNvPr>
          <p:cNvSpPr/>
          <p:nvPr/>
        </p:nvSpPr>
        <p:spPr>
          <a:xfrm>
            <a:off x="978195" y="1850065"/>
            <a:ext cx="5117011" cy="4805916"/>
          </a:xfrm>
          <a:prstGeom prst="roundRect">
            <a:avLst/>
          </a:prstGeom>
          <a:noFill/>
          <a:ln w="38100">
            <a:solidFill>
              <a:srgbClr val="699E55"/>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en-VN" sz="2800" dirty="0">
                <a:latin typeface="Times New Roman" panose="02020603050405020304" pitchFamily="18" charset="0"/>
                <a:cs typeface="Times New Roman" panose="02020603050405020304" pitchFamily="18" charset="0"/>
              </a:rPr>
              <a:t>- Ca ngợi tính chất chính nghĩa, tính chất nhân dân, chiến thắng vẻ vang của cuộc khởi nghĩa Lam Sơn chống giặc Minh do Lê Lợi lãnh đạo (đầu thế kỉ XV).</a:t>
            </a:r>
          </a:p>
          <a:p>
            <a:pPr algn="just"/>
            <a:r>
              <a:rPr lang="en-VN" sz="2800" dirty="0">
                <a:latin typeface="Times New Roman" panose="02020603050405020304" pitchFamily="18" charset="0"/>
                <a:cs typeface="Times New Roman" panose="02020603050405020304" pitchFamily="18" charset="0"/>
              </a:rPr>
              <a:t>- Giải thích tên gọi hồ H</a:t>
            </a:r>
            <a:r>
              <a:rPr lang="en-US" sz="2800" dirty="0">
                <a:latin typeface="Times New Roman" panose="02020603050405020304" pitchFamily="18" charset="0"/>
                <a:cs typeface="Times New Roman" panose="02020603050405020304" pitchFamily="18" charset="0"/>
              </a:rPr>
              <a:t>o</a:t>
            </a:r>
            <a:r>
              <a:rPr lang="en-VN" sz="2800" dirty="0">
                <a:latin typeface="Times New Roman" panose="02020603050405020304" pitchFamily="18" charset="0"/>
                <a:cs typeface="Times New Roman" panose="02020603050405020304" pitchFamily="18" charset="0"/>
              </a:rPr>
              <a:t>àn Kiếm, thể hiện khát vọng hoà bình của dân tộc. </a:t>
            </a:r>
          </a:p>
        </p:txBody>
      </p:sp>
      <p:sp>
        <p:nvSpPr>
          <p:cNvPr id="19" name="Rounded Rectangle 18">
            <a:extLst>
              <a:ext uri="{FF2B5EF4-FFF2-40B4-BE49-F238E27FC236}">
                <a16:creationId xmlns:a16="http://schemas.microsoft.com/office/drawing/2014/main" id="{D70C7CEB-3C81-A349-BECA-DDF6F5D12B3A}"/>
              </a:ext>
            </a:extLst>
          </p:cNvPr>
          <p:cNvSpPr/>
          <p:nvPr/>
        </p:nvSpPr>
        <p:spPr>
          <a:xfrm>
            <a:off x="7476083" y="1850065"/>
            <a:ext cx="3305330" cy="4805916"/>
          </a:xfrm>
          <a:prstGeom prst="roundRect">
            <a:avLst/>
          </a:prstGeom>
          <a:noFill/>
          <a:ln w="38100">
            <a:solidFill>
              <a:srgbClr val="699E55"/>
            </a:solidFill>
          </a:ln>
        </p:spPr>
        <p:style>
          <a:lnRef idx="2">
            <a:schemeClr val="accent6"/>
          </a:lnRef>
          <a:fillRef idx="1">
            <a:schemeClr val="lt1"/>
          </a:fillRef>
          <a:effectRef idx="0">
            <a:schemeClr val="accent6"/>
          </a:effectRef>
          <a:fontRef idx="minor">
            <a:schemeClr val="dk1"/>
          </a:fontRef>
        </p:style>
        <p:txBody>
          <a:bodyPr rtlCol="0" anchor="t"/>
          <a:lstStyle/>
          <a:p>
            <a:pPr algn="just"/>
            <a:r>
              <a:rPr lang="vi-VN" sz="2800" dirty="0">
                <a:latin typeface="Times New Roman" panose="02020603050405020304" pitchFamily="18" charset="0"/>
                <a:cs typeface="Times New Roman" panose="02020603050405020304" pitchFamily="18" charset="0"/>
              </a:rPr>
              <a:t>- Chi tiết tưởng tượng kì ảo giàu ý nghĩa, tượng trung cho tinh thần đoàn kết, cho hồn thiêng sông núi.</a:t>
            </a:r>
          </a:p>
          <a:p>
            <a:pPr algn="just"/>
            <a:r>
              <a:rPr lang="en-VN" sz="2800" dirty="0">
                <a:latin typeface="Times New Roman" panose="02020603050405020304" pitchFamily="18" charset="0"/>
                <a:cs typeface="Times New Roman" panose="02020603050405020304" pitchFamily="18" charset="0"/>
              </a:rPr>
              <a:t>- Kết cấu chặt chẽ, hấp dẫn.</a:t>
            </a:r>
          </a:p>
        </p:txBody>
      </p:sp>
      <p:sp>
        <p:nvSpPr>
          <p:cNvPr id="14" name="Rectangle 13">
            <a:extLst>
              <a:ext uri="{FF2B5EF4-FFF2-40B4-BE49-F238E27FC236}">
                <a16:creationId xmlns:a16="http://schemas.microsoft.com/office/drawing/2014/main" id="{72FA3F8E-85BD-6C43-B1D2-5C272C1F3807}"/>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659759143"/>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heckerboard(across)">
                                      <p:cBhvr>
                                        <p:cTn id="21" dur="500"/>
                                        <p:tgtEl>
                                          <p:spTgt spid="13"/>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heckerboard(across)">
                                      <p:cBhvr>
                                        <p:cTn id="24" dur="500"/>
                                        <p:tgtEl>
                                          <p:spTgt spid="4"/>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3" grpId="0" animBg="1"/>
      <p:bldP spid="15" grpId="0" animBg="1"/>
      <p:bldP spid="16"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LUYỆN TẬP</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IV</a:t>
            </a:r>
          </a:p>
        </p:txBody>
      </p:sp>
      <p:sp>
        <p:nvSpPr>
          <p:cNvPr id="6" name="Rectangle 5">
            <a:extLst>
              <a:ext uri="{FF2B5EF4-FFF2-40B4-BE49-F238E27FC236}">
                <a16:creationId xmlns:a16="http://schemas.microsoft.com/office/drawing/2014/main" id="{19CA2353-5E0D-5F45-B282-A7776CFF61D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64363182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0FAE320-2DC3-3B4C-8555-12C2E64954C6}"/>
              </a:ext>
            </a:extLst>
          </p:cNvPr>
          <p:cNvGraphicFramePr>
            <a:graphicFrameLocks noGrp="1"/>
          </p:cNvGraphicFramePr>
          <p:nvPr>
            <p:extLst>
              <p:ext uri="{D42A27DB-BD31-4B8C-83A1-F6EECF244321}">
                <p14:modId xmlns:p14="http://schemas.microsoft.com/office/powerpoint/2010/main" val="1955815324"/>
              </p:ext>
            </p:extLst>
          </p:nvPr>
        </p:nvGraphicFramePr>
        <p:xfrm>
          <a:off x="3031194" y="300316"/>
          <a:ext cx="8898538" cy="5930739"/>
        </p:xfrm>
        <a:graphic>
          <a:graphicData uri="http://schemas.openxmlformats.org/drawingml/2006/table">
            <a:tbl>
              <a:tblPr firstRow="1" bandRow="1">
                <a:tableStyleId>{5C22544A-7EE6-4342-B048-85BDC9FD1C3A}</a:tableStyleId>
              </a:tblPr>
              <a:tblGrid>
                <a:gridCol w="4449269">
                  <a:extLst>
                    <a:ext uri="{9D8B030D-6E8A-4147-A177-3AD203B41FA5}">
                      <a16:colId xmlns:a16="http://schemas.microsoft.com/office/drawing/2014/main" val="4250768947"/>
                    </a:ext>
                  </a:extLst>
                </a:gridCol>
                <a:gridCol w="4449269">
                  <a:extLst>
                    <a:ext uri="{9D8B030D-6E8A-4147-A177-3AD203B41FA5}">
                      <a16:colId xmlns:a16="http://schemas.microsoft.com/office/drawing/2014/main" val="403085120"/>
                    </a:ext>
                  </a:extLst>
                </a:gridCol>
              </a:tblGrid>
              <a:tr h="786810">
                <a:tc gridSpan="2">
                  <a:txBody>
                    <a:bodyPr/>
                    <a:lstStyle/>
                    <a:p>
                      <a:pPr algn="ctr"/>
                      <a:r>
                        <a:rPr lang="en-VN" sz="2800" dirty="0">
                          <a:solidFill>
                            <a:schemeClr val="tx1"/>
                          </a:solidFill>
                          <a:latin typeface="Times New Roman" panose="02020603050405020304" pitchFamily="18" charset="0"/>
                          <a:cs typeface="Times New Roman" panose="02020603050405020304" pitchFamily="18" charset="0"/>
                        </a:rPr>
                        <a:t>PHIẾU HỌC TẬP</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hMerge="1">
                  <a:txBody>
                    <a:bodyPr/>
                    <a:lstStyle/>
                    <a:p>
                      <a:endParaRPr lang="en-VN" dirty="0"/>
                    </a:p>
                  </a:txBody>
                  <a:tcP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2678982979"/>
                  </a:ext>
                </a:extLst>
              </a:tr>
              <a:tr h="1896824">
                <a:tc>
                  <a:txBody>
                    <a:bodyPr/>
                    <a:lstStyle/>
                    <a:p>
                      <a:pPr algn="just"/>
                      <a:r>
                        <a:rPr lang="en-VN" sz="2800" dirty="0">
                          <a:solidFill>
                            <a:schemeClr val="tx1"/>
                          </a:solidFill>
                          <a:latin typeface="Times New Roman" panose="02020603050405020304" pitchFamily="18" charset="0"/>
                          <a:cs typeface="Times New Roman" panose="02020603050405020304" pitchFamily="18" charset="0"/>
                        </a:rPr>
                        <a:t>1. Vì sao tác giả dân gian không để Lê Lợi được trực tiếp nhận cả chuôi gươm và lưỡi gươm cùng một lúc?</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361292928"/>
                  </a:ext>
                </a:extLst>
              </a:tr>
              <a:tr h="3247105">
                <a:tc>
                  <a:txBody>
                    <a:bodyPr/>
                    <a:lstStyle/>
                    <a:p>
                      <a:pPr algn="just"/>
                      <a:r>
                        <a:rPr lang="en-VN" sz="2800" dirty="0">
                          <a:solidFill>
                            <a:schemeClr val="tx1"/>
                          </a:solidFill>
                          <a:latin typeface="Times New Roman" panose="02020603050405020304" pitchFamily="18" charset="0"/>
                          <a:cs typeface="Times New Roman" panose="02020603050405020304" pitchFamily="18" charset="0"/>
                        </a:rPr>
                        <a:t>2. Lê Lợi nhận gươm ở Thanh Hoá nhưng lại trả gươm ở Hồ Gươm - Thăng Long. Nếu Lê Lợi trả gươm ở Thanh Hoá thì ý nghĩa của truyền thuyết sẽ khác đi như thế nào?</a:t>
                      </a: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tc>
                  <a:txBody>
                    <a:bodyPr/>
                    <a:lstStyle/>
                    <a:p>
                      <a:endParaRPr lang="en-VN" sz="2800" dirty="0">
                        <a:solidFill>
                          <a:schemeClr val="tx1"/>
                        </a:solidFill>
                        <a:latin typeface="Times New Roman" panose="02020603050405020304" pitchFamily="18" charset="0"/>
                        <a:cs typeface="Times New Roman" panose="02020603050405020304" pitchFamily="18" charset="0"/>
                      </a:endParaRPr>
                    </a:p>
                  </a:txBody>
                  <a:tcPr anchor="ctr">
                    <a:lnL w="19050" cap="flat" cmpd="sng" algn="ctr">
                      <a:solidFill>
                        <a:schemeClr val="bg2">
                          <a:lumMod val="25000"/>
                        </a:schemeClr>
                      </a:solidFill>
                      <a:prstDash val="solid"/>
                      <a:round/>
                      <a:headEnd type="none" w="med" len="med"/>
                      <a:tailEnd type="none" w="med" len="med"/>
                    </a:lnL>
                    <a:lnR w="19050" cap="flat" cmpd="sng" algn="ctr">
                      <a:solidFill>
                        <a:schemeClr val="bg2">
                          <a:lumMod val="25000"/>
                        </a:schemeClr>
                      </a:solidFill>
                      <a:prstDash val="solid"/>
                      <a:round/>
                      <a:headEnd type="none" w="med" len="med"/>
                      <a:tailEnd type="none" w="med" len="med"/>
                    </a:lnR>
                    <a:lnT w="19050" cap="flat" cmpd="sng" algn="ctr">
                      <a:solidFill>
                        <a:schemeClr val="bg2">
                          <a:lumMod val="25000"/>
                        </a:schemeClr>
                      </a:solidFill>
                      <a:prstDash val="solid"/>
                      <a:round/>
                      <a:headEnd type="none" w="med" len="med"/>
                      <a:tailEnd type="none" w="med" len="med"/>
                    </a:lnT>
                    <a:lnB w="19050" cap="flat" cmpd="sng" algn="ctr">
                      <a:solidFill>
                        <a:schemeClr val="bg2">
                          <a:lumMod val="25000"/>
                        </a:schemeClr>
                      </a:solidFill>
                      <a:prstDash val="solid"/>
                      <a:round/>
                      <a:headEnd type="none" w="med" len="med"/>
                      <a:tailEnd type="none" w="med" len="med"/>
                    </a:lnB>
                    <a:noFill/>
                  </a:tcPr>
                </a:tc>
                <a:extLst>
                  <a:ext uri="{0D108BD9-81ED-4DB2-BD59-A6C34878D82A}">
                    <a16:rowId xmlns:a16="http://schemas.microsoft.com/office/drawing/2014/main" val="1648564900"/>
                  </a:ext>
                </a:extLst>
              </a:tr>
            </a:tbl>
          </a:graphicData>
        </a:graphic>
      </p:graphicFrame>
      <p:pic>
        <p:nvPicPr>
          <p:cNvPr id="14338" name="Picture 2">
            <a:extLst>
              <a:ext uri="{FF2B5EF4-FFF2-40B4-BE49-F238E27FC236}">
                <a16:creationId xmlns:a16="http://schemas.microsoft.com/office/drawing/2014/main" id="{3287B590-897F-234A-82FC-8276CB8D2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91000">
            <a:off x="299712" y="1666315"/>
            <a:ext cx="2436497" cy="352695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0A5D28-BA4C-0E48-A7CF-F40CBB0A9C04}"/>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631354105"/>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heel(1)">
                                      <p:cBhvr>
                                        <p:cTn id="7" dur="2000"/>
                                        <p:tgtEl>
                                          <p:spTgt spid="14338"/>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ao-vang-co-dien-e1437447489203.jpg">
            <a:hlinkClick r:id="rId3" action="ppaction://hlinksldjump"/>
          </p:cNvPr>
          <p:cNvPicPr>
            <a:picLocks noGrp="1" noChangeAspect="1"/>
          </p:cNvPicPr>
          <p:nvPr>
            <p:ph idx="1"/>
          </p:nvPr>
        </p:nvPicPr>
        <p:blipFill>
          <a:blip r:embed="rId4" cstate="print"/>
          <a:stretch>
            <a:fillRect/>
          </a:stretch>
        </p:blipFill>
        <p:spPr>
          <a:xfrm>
            <a:off x="0" y="0"/>
            <a:ext cx="12190413" cy="6859588"/>
          </a:xfrm>
        </p:spPr>
      </p:pic>
      <p:sp>
        <p:nvSpPr>
          <p:cNvPr id="7" name="Rectangle 6">
            <a:extLst>
              <a:ext uri="{FF2B5EF4-FFF2-40B4-BE49-F238E27FC236}">
                <a16:creationId xmlns:a16="http://schemas.microsoft.com/office/drawing/2014/main" id="{BD7A2930-7667-43D2-8B42-8AF6C3389138}"/>
              </a:ext>
            </a:extLst>
          </p:cNvPr>
          <p:cNvSpPr/>
          <p:nvPr/>
        </p:nvSpPr>
        <p:spPr>
          <a:xfrm>
            <a:off x="1522148" y="0"/>
            <a:ext cx="4877929" cy="1753006"/>
          </a:xfrm>
          <a:prstGeom prst="rect">
            <a:avLst/>
          </a:prstGeom>
          <a:noFill/>
        </p:spPr>
        <p:txBody>
          <a:bodyPr wrap="none" lIns="91461" tIns="45731" rIns="91461" bIns="45731" numCol="1">
            <a:prstTxWarp prst="textDeflate">
              <a:avLst/>
            </a:prstTxWarp>
            <a:spAutoFit/>
          </a:bodyPr>
          <a:lstStyle/>
          <a:p>
            <a:pPr algn="ctr"/>
            <a:r>
              <a:rPr lang="en-US"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TRÒ CH</a:t>
            </a:r>
            <a:r>
              <a:rPr lang="vi-VN"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Ơ</a:t>
            </a:r>
            <a:r>
              <a:rPr lang="en-US"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I</a:t>
            </a:r>
          </a:p>
          <a:p>
            <a:pPr algn="ctr"/>
            <a:r>
              <a:rPr lang="en-US" sz="8002" b="1" dirty="0">
                <a:ln w="12700" cmpd="sng">
                  <a:solidFill>
                    <a:schemeClr val="accent4"/>
                  </a:solidFill>
                  <a:prstDash val="solid"/>
                </a:ln>
                <a:solidFill>
                  <a:srgbClr val="FFFF00"/>
                </a:solidFill>
                <a:latin typeface="Tahoma" panose="020B0604030504040204" pitchFamily="34" charset="0"/>
                <a:ea typeface="Tahoma" panose="020B0604030504040204" pitchFamily="34" charset="0"/>
                <a:cs typeface="Tahoma" panose="020B0604030504040204" pitchFamily="34" charset="0"/>
              </a:rPr>
              <a:t> ĐÀO VÀNG</a:t>
            </a:r>
          </a:p>
        </p:txBody>
      </p:sp>
      <p:sp>
        <p:nvSpPr>
          <p:cNvPr id="5" name="Rectangle 4">
            <a:extLst>
              <a:ext uri="{FF2B5EF4-FFF2-40B4-BE49-F238E27FC236}">
                <a16:creationId xmlns:a16="http://schemas.microsoft.com/office/drawing/2014/main" id="{42F9C325-C144-1E49-80C9-D7E3F4115D44}"/>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noi do.jpg"/>
          <p:cNvPicPr>
            <a:picLocks noChangeAspect="1"/>
          </p:cNvPicPr>
          <p:nvPr/>
        </p:nvPicPr>
        <p:blipFill>
          <a:blip r:embed="rId3" cstate="print"/>
          <a:stretch>
            <a:fillRect/>
          </a:stretch>
        </p:blipFill>
        <p:spPr>
          <a:xfrm>
            <a:off x="0" y="0"/>
            <a:ext cx="12190413" cy="6859588"/>
          </a:xfrm>
          <a:prstGeom prst="rect">
            <a:avLst/>
          </a:prstGeom>
        </p:spPr>
      </p:pic>
      <p:sp>
        <p:nvSpPr>
          <p:cNvPr id="25" name="Rectangle 24"/>
          <p:cNvSpPr/>
          <p:nvPr/>
        </p:nvSpPr>
        <p:spPr>
          <a:xfrm>
            <a:off x="8229300" y="4801712"/>
            <a:ext cx="1060507" cy="523341"/>
          </a:xfrm>
          <a:prstGeom prst="rect">
            <a:avLst/>
          </a:prstGeom>
        </p:spPr>
        <p:txBody>
          <a:bodyPr wrap="square">
            <a:spAutoFit/>
          </a:bodyPr>
          <a:lstStyle/>
          <a:p>
            <a:r>
              <a:rPr lang="en-US" sz="2801" b="1" dirty="0">
                <a:solidFill>
                  <a:srgbClr val="FFFF00"/>
                </a:solidFill>
                <a:latin typeface="Britannic Bold" panose="020B0903060703020204" pitchFamily="34" charset="0"/>
                <a:cs typeface="Champion Script" panose="020B0506030404030204" pitchFamily="34" charset="0"/>
              </a:rPr>
              <a:t>150$</a:t>
            </a:r>
          </a:p>
        </p:txBody>
      </p:sp>
      <p:grpSp>
        <p:nvGrpSpPr>
          <p:cNvPr id="69" name="Group 68">
            <a:extLst>
              <a:ext uri="{FF2B5EF4-FFF2-40B4-BE49-F238E27FC236}">
                <a16:creationId xmlns:a16="http://schemas.microsoft.com/office/drawing/2014/main" id="{EAB7FC20-9893-4252-B5F3-43AD599870F5}"/>
              </a:ext>
            </a:extLst>
          </p:cNvPr>
          <p:cNvGrpSpPr/>
          <p:nvPr/>
        </p:nvGrpSpPr>
        <p:grpSpPr>
          <a:xfrm>
            <a:off x="5790336" y="0"/>
            <a:ext cx="905045" cy="685959"/>
            <a:chOff x="3547978" y="824200"/>
            <a:chExt cx="3624593" cy="2932387"/>
          </a:xfrm>
        </p:grpSpPr>
        <p:sp>
          <p:nvSpPr>
            <p:cNvPr id="70" name="Rounded Rectangle 3">
              <a:extLst>
                <a:ext uri="{FF2B5EF4-FFF2-40B4-BE49-F238E27FC236}">
                  <a16:creationId xmlns:a16="http://schemas.microsoft.com/office/drawing/2014/main" id="{3352A93C-1A23-4035-A956-E4A23868BF2B}"/>
                </a:ext>
              </a:extLst>
            </p:cNvPr>
            <p:cNvSpPr/>
            <p:nvPr/>
          </p:nvSpPr>
          <p:spPr>
            <a:xfrm>
              <a:off x="4303986" y="1707070"/>
              <a:ext cx="2112579" cy="2049517"/>
            </a:xfrm>
            <a:prstGeom prst="roundRect">
              <a:avLst>
                <a:gd name="adj" fmla="val 37436"/>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lowchart: Delay 70">
              <a:extLst>
                <a:ext uri="{FF2B5EF4-FFF2-40B4-BE49-F238E27FC236}">
                  <a16:creationId xmlns:a16="http://schemas.microsoft.com/office/drawing/2014/main" id="{4A1BEEE5-A57F-4A41-BD67-65B6379ED504}"/>
                </a:ext>
              </a:extLst>
            </p:cNvPr>
            <p:cNvSpPr/>
            <p:nvPr/>
          </p:nvSpPr>
          <p:spPr>
            <a:xfrm rot="16200000">
              <a:off x="4587765" y="540421"/>
              <a:ext cx="1545023" cy="2112581"/>
            </a:xfrm>
            <a:prstGeom prst="flowChartDelay">
              <a:avLst/>
            </a:prstGeom>
            <a:solidFill>
              <a:srgbClr val="A54C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lowchart: Delay 71">
              <a:extLst>
                <a:ext uri="{FF2B5EF4-FFF2-40B4-BE49-F238E27FC236}">
                  <a16:creationId xmlns:a16="http://schemas.microsoft.com/office/drawing/2014/main" id="{B668CB81-3605-44D7-A1D9-4A8653E3D3AF}"/>
                </a:ext>
              </a:extLst>
            </p:cNvPr>
            <p:cNvSpPr/>
            <p:nvPr/>
          </p:nvSpPr>
          <p:spPr>
            <a:xfrm>
              <a:off x="6416565" y="2369223"/>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lowchart: Delay 72">
              <a:extLst>
                <a:ext uri="{FF2B5EF4-FFF2-40B4-BE49-F238E27FC236}">
                  <a16:creationId xmlns:a16="http://schemas.microsoft.com/office/drawing/2014/main" id="{E72C6A44-C186-4BE4-B881-7EF1053A44A3}"/>
                </a:ext>
              </a:extLst>
            </p:cNvPr>
            <p:cNvSpPr/>
            <p:nvPr/>
          </p:nvSpPr>
          <p:spPr>
            <a:xfrm flipH="1">
              <a:off x="4004439" y="2384991"/>
              <a:ext cx="299545" cy="441434"/>
            </a:xfrm>
            <a:prstGeom prst="flowChartDelay">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a:extLst>
                <a:ext uri="{FF2B5EF4-FFF2-40B4-BE49-F238E27FC236}">
                  <a16:creationId xmlns:a16="http://schemas.microsoft.com/office/drawing/2014/main" id="{CDA4B06C-6A5E-491E-8CE9-70D5AEDFE8EA}"/>
                </a:ext>
              </a:extLst>
            </p:cNvPr>
            <p:cNvSpPr/>
            <p:nvPr/>
          </p:nvSpPr>
          <p:spPr>
            <a:xfrm rot="16200000">
              <a:off x="4855450" y="233733"/>
              <a:ext cx="1009650" cy="3624593"/>
            </a:xfrm>
            <a:prstGeom prst="moon">
              <a:avLst>
                <a:gd name="adj" fmla="val 35849"/>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12">
              <a:extLst>
                <a:ext uri="{FF2B5EF4-FFF2-40B4-BE49-F238E27FC236}">
                  <a16:creationId xmlns:a16="http://schemas.microsoft.com/office/drawing/2014/main" id="{13FC5D06-C4C4-42D6-B00D-3B0D8A457921}"/>
                </a:ext>
              </a:extLst>
            </p:cNvPr>
            <p:cNvSpPr/>
            <p:nvPr/>
          </p:nvSpPr>
          <p:spPr>
            <a:xfrm>
              <a:off x="5188531"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10">
              <a:extLst>
                <a:ext uri="{FF2B5EF4-FFF2-40B4-BE49-F238E27FC236}">
                  <a16:creationId xmlns:a16="http://schemas.microsoft.com/office/drawing/2014/main" id="{05D34F3A-ACC4-4D11-A7E8-6758A7733250}"/>
                </a:ext>
              </a:extLst>
            </p:cNvPr>
            <p:cNvSpPr/>
            <p:nvPr/>
          </p:nvSpPr>
          <p:spPr>
            <a:xfrm>
              <a:off x="5032615"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15">
              <a:extLst>
                <a:ext uri="{FF2B5EF4-FFF2-40B4-BE49-F238E27FC236}">
                  <a16:creationId xmlns:a16="http://schemas.microsoft.com/office/drawing/2014/main" id="{371C282B-0A5B-4614-A1C4-235A8D023A48}"/>
                </a:ext>
              </a:extLst>
            </p:cNvPr>
            <p:cNvSpPr/>
            <p:nvPr/>
          </p:nvSpPr>
          <p:spPr>
            <a:xfrm>
              <a:off x="5500362"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16">
              <a:extLst>
                <a:ext uri="{FF2B5EF4-FFF2-40B4-BE49-F238E27FC236}">
                  <a16:creationId xmlns:a16="http://schemas.microsoft.com/office/drawing/2014/main" id="{FF4868B0-DF2C-4538-8506-64C57E8344A2}"/>
                </a:ext>
              </a:extLst>
            </p:cNvPr>
            <p:cNvSpPr/>
            <p:nvPr/>
          </p:nvSpPr>
          <p:spPr>
            <a:xfrm>
              <a:off x="5344447" y="2983290"/>
              <a:ext cx="216613" cy="434340"/>
            </a:xfrm>
            <a:prstGeom prst="roundRect">
              <a:avLst>
                <a:gd name="adj" fmla="val 38653"/>
              </a:avLst>
            </a:prstGeom>
            <a:solidFill>
              <a:srgbClr val="C45A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17">
              <a:extLst>
                <a:ext uri="{FF2B5EF4-FFF2-40B4-BE49-F238E27FC236}">
                  <a16:creationId xmlns:a16="http://schemas.microsoft.com/office/drawing/2014/main" id="{AC3621C9-3A04-415D-80A0-E60193C38E26}"/>
                </a:ext>
              </a:extLst>
            </p:cNvPr>
            <p:cNvSpPr/>
            <p:nvPr/>
          </p:nvSpPr>
          <p:spPr>
            <a:xfrm>
              <a:off x="5305100" y="2646436"/>
              <a:ext cx="160020" cy="358140"/>
            </a:xfrm>
            <a:prstGeom prst="roundRect">
              <a:avLst>
                <a:gd name="adj" fmla="val 3006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18">
              <a:extLst>
                <a:ext uri="{FF2B5EF4-FFF2-40B4-BE49-F238E27FC236}">
                  <a16:creationId xmlns:a16="http://schemas.microsoft.com/office/drawing/2014/main" id="{E76959B1-8B55-43A4-95D5-BA43B71318EB}"/>
                </a:ext>
              </a:extLst>
            </p:cNvPr>
            <p:cNvSpPr/>
            <p:nvPr/>
          </p:nvSpPr>
          <p:spPr>
            <a:xfrm rot="16200000">
              <a:off x="5858731" y="2430052"/>
              <a:ext cx="74628"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19">
              <a:extLst>
                <a:ext uri="{FF2B5EF4-FFF2-40B4-BE49-F238E27FC236}">
                  <a16:creationId xmlns:a16="http://schemas.microsoft.com/office/drawing/2014/main" id="{5687C18E-2969-4B0A-90C7-3329C6658EB0}"/>
                </a:ext>
              </a:extLst>
            </p:cNvPr>
            <p:cNvSpPr/>
            <p:nvPr/>
          </p:nvSpPr>
          <p:spPr>
            <a:xfrm rot="16200000">
              <a:off x="4758181" y="2427361"/>
              <a:ext cx="80010" cy="358140"/>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0E21B78E-473E-4B8B-9199-F1293B3F2E04}"/>
              </a:ext>
            </a:extLst>
          </p:cNvPr>
          <p:cNvGrpSpPr/>
          <p:nvPr/>
        </p:nvGrpSpPr>
        <p:grpSpPr>
          <a:xfrm>
            <a:off x="5790336" y="609741"/>
            <a:ext cx="965401" cy="567175"/>
            <a:chOff x="9116622" y="4080294"/>
            <a:chExt cx="2973931" cy="2256382"/>
          </a:xfrm>
        </p:grpSpPr>
        <p:grpSp>
          <p:nvGrpSpPr>
            <p:cNvPr id="83" name="Group 74">
              <a:extLst>
                <a:ext uri="{FF2B5EF4-FFF2-40B4-BE49-F238E27FC236}">
                  <a16:creationId xmlns:a16="http://schemas.microsoft.com/office/drawing/2014/main" id="{2884FE29-5501-4F27-B8D9-B11DD1AC07DA}"/>
                </a:ext>
              </a:extLst>
            </p:cNvPr>
            <p:cNvGrpSpPr/>
            <p:nvPr/>
          </p:nvGrpSpPr>
          <p:grpSpPr>
            <a:xfrm>
              <a:off x="9353504" y="4080294"/>
              <a:ext cx="2737049" cy="2256382"/>
              <a:chOff x="9080035" y="2596602"/>
              <a:chExt cx="3589900" cy="2959457"/>
            </a:xfrm>
          </p:grpSpPr>
          <p:sp>
            <p:nvSpPr>
              <p:cNvPr id="85" name="Rectangle 84">
                <a:extLst>
                  <a:ext uri="{FF2B5EF4-FFF2-40B4-BE49-F238E27FC236}">
                    <a16:creationId xmlns:a16="http://schemas.microsoft.com/office/drawing/2014/main" id="{91921090-8F62-4E1B-88E3-AA9C00F66BE6}"/>
                  </a:ext>
                </a:extLst>
              </p:cNvPr>
              <p:cNvSpPr/>
              <p:nvPr/>
            </p:nvSpPr>
            <p:spPr>
              <a:xfrm>
                <a:off x="9367325" y="2891878"/>
                <a:ext cx="2552700" cy="143445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37">
                <a:extLst>
                  <a:ext uri="{FF2B5EF4-FFF2-40B4-BE49-F238E27FC236}">
                    <a16:creationId xmlns:a16="http://schemas.microsoft.com/office/drawing/2014/main" id="{855FB45E-1611-4BC7-8CE6-D5AA3EB86B92}"/>
                  </a:ext>
                </a:extLst>
              </p:cNvPr>
              <p:cNvSpPr/>
              <p:nvPr/>
            </p:nvSpPr>
            <p:spPr>
              <a:xfrm>
                <a:off x="11691425" y="2644227"/>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38">
                <a:extLst>
                  <a:ext uri="{FF2B5EF4-FFF2-40B4-BE49-F238E27FC236}">
                    <a16:creationId xmlns:a16="http://schemas.microsoft.com/office/drawing/2014/main" id="{7F18F1BF-908B-474B-938C-B5B21A231834}"/>
                  </a:ext>
                </a:extLst>
              </p:cNvPr>
              <p:cNvSpPr/>
              <p:nvPr/>
            </p:nvSpPr>
            <p:spPr>
              <a:xfrm>
                <a:off x="9080035" y="2596602"/>
                <a:ext cx="571500" cy="19206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40">
                <a:extLst>
                  <a:ext uri="{FF2B5EF4-FFF2-40B4-BE49-F238E27FC236}">
                    <a16:creationId xmlns:a16="http://schemas.microsoft.com/office/drawing/2014/main" id="{09F863F0-5F36-435A-BAA2-E9A8D15C95A6}"/>
                  </a:ext>
                </a:extLst>
              </p:cNvPr>
              <p:cNvSpPr/>
              <p:nvPr/>
            </p:nvSpPr>
            <p:spPr>
              <a:xfrm>
                <a:off x="12245433" y="2700638"/>
                <a:ext cx="424502" cy="2855421"/>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Rounded Rectangle 43">
              <a:extLst>
                <a:ext uri="{FF2B5EF4-FFF2-40B4-BE49-F238E27FC236}">
                  <a16:creationId xmlns:a16="http://schemas.microsoft.com/office/drawing/2014/main" id="{A842426C-6F08-4B9B-AF89-29E6D104B917}"/>
                </a:ext>
              </a:extLst>
            </p:cNvPr>
            <p:cNvSpPr/>
            <p:nvPr/>
          </p:nvSpPr>
          <p:spPr>
            <a:xfrm>
              <a:off x="9116622" y="4104047"/>
              <a:ext cx="291208" cy="223262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9" name="Straight Connector 88">
            <a:extLst>
              <a:ext uri="{FF2B5EF4-FFF2-40B4-BE49-F238E27FC236}">
                <a16:creationId xmlns:a16="http://schemas.microsoft.com/office/drawing/2014/main" id="{F869E0E7-AC35-4E44-A5EF-1B860F1BADF5}"/>
              </a:ext>
            </a:extLst>
          </p:cNvPr>
          <p:cNvCxnSpPr>
            <a:cxnSpLocks/>
          </p:cNvCxnSpPr>
          <p:nvPr/>
        </p:nvCxnSpPr>
        <p:spPr>
          <a:xfrm>
            <a:off x="6171424" y="914612"/>
            <a:ext cx="1829223" cy="556388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 name="Picture 2">
            <a:hlinkClick r:id="rId4" action="ppaction://hlinksldjump"/>
            <a:extLst>
              <a:ext uri="{FF2B5EF4-FFF2-40B4-BE49-F238E27FC236}">
                <a16:creationId xmlns:a16="http://schemas.microsoft.com/office/drawing/2014/main" id="{D131E8FE-18A5-4B93-9B33-699F50ED8E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51551">
            <a:off x="6804014" y="4712859"/>
            <a:ext cx="1745896" cy="1815420"/>
          </a:xfrm>
          <a:prstGeom prst="rect">
            <a:avLst/>
          </a:prstGeom>
        </p:spPr>
      </p:pic>
      <p:sp>
        <p:nvSpPr>
          <p:cNvPr id="98" name="TextBox 97">
            <a:extLst>
              <a:ext uri="{FF2B5EF4-FFF2-40B4-BE49-F238E27FC236}">
                <a16:creationId xmlns:a16="http://schemas.microsoft.com/office/drawing/2014/main" id="{A8BB3BB3-2DE1-4E9A-BFBD-1C12AA1BCD6B}"/>
              </a:ext>
            </a:extLst>
          </p:cNvPr>
          <p:cNvSpPr txBox="1"/>
          <p:nvPr/>
        </p:nvSpPr>
        <p:spPr>
          <a:xfrm>
            <a:off x="4113548" y="3506012"/>
            <a:ext cx="1049672" cy="523341"/>
          </a:xfrm>
          <a:prstGeom prst="rect">
            <a:avLst/>
          </a:prstGeom>
          <a:noFill/>
        </p:spPr>
        <p:txBody>
          <a:bodyPr wrap="square" rtlCol="0">
            <a:spAutoFit/>
          </a:bodyPr>
          <a:lstStyle/>
          <a:p>
            <a:r>
              <a:rPr lang="en-US" sz="2801" b="1" dirty="0">
                <a:solidFill>
                  <a:srgbClr val="FFFF00"/>
                </a:solidFill>
                <a:latin typeface="Britannic Bold" panose="020B0903060703020204" pitchFamily="34" charset="0"/>
                <a:cs typeface="Champion Script" panose="020B0506030404030204" pitchFamily="34" charset="0"/>
              </a:rPr>
              <a:t>50$</a:t>
            </a:r>
          </a:p>
        </p:txBody>
      </p:sp>
      <p:cxnSp>
        <p:nvCxnSpPr>
          <p:cNvPr id="99" name="Straight Connector 98"/>
          <p:cNvCxnSpPr>
            <a:cxnSpLocks/>
            <a:stCxn id="85" idx="2"/>
          </p:cNvCxnSpPr>
          <p:nvPr/>
        </p:nvCxnSpPr>
        <p:spPr>
          <a:xfrm flipH="1">
            <a:off x="5714118" y="941241"/>
            <a:ext cx="540117" cy="317451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Picture 6">
            <a:hlinkClick r:id="rId6" action="ppaction://hlinksldjump"/>
            <a:extLst>
              <a:ext uri="{FF2B5EF4-FFF2-40B4-BE49-F238E27FC236}">
                <a16:creationId xmlns:a16="http://schemas.microsoft.com/office/drawing/2014/main" id="{5F5E6354-74CB-4578-993C-8A3D8C180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43701" flipV="1">
            <a:off x="5185158" y="3403216"/>
            <a:ext cx="988929" cy="1006697"/>
          </a:xfrm>
          <a:prstGeom prst="rect">
            <a:avLst/>
          </a:prstGeom>
        </p:spPr>
      </p:pic>
      <p:pic>
        <p:nvPicPr>
          <p:cNvPr id="106" name="Picture 105" descr="1.jpg"/>
          <p:cNvPicPr>
            <a:picLocks noChangeAspect="1"/>
          </p:cNvPicPr>
          <p:nvPr/>
        </p:nvPicPr>
        <p:blipFill>
          <a:blip r:embed="rId8" cstate="print"/>
          <a:stretch>
            <a:fillRect/>
          </a:stretch>
        </p:blipFill>
        <p:spPr>
          <a:xfrm>
            <a:off x="1522148" y="0"/>
            <a:ext cx="3734664" cy="1070936"/>
          </a:xfrm>
          <a:prstGeom prst="rect">
            <a:avLst/>
          </a:prstGeom>
        </p:spPr>
      </p:pic>
      <p:sp>
        <p:nvSpPr>
          <p:cNvPr id="107" name="TextBox 106">
            <a:extLst>
              <a:ext uri="{FF2B5EF4-FFF2-40B4-BE49-F238E27FC236}">
                <a16:creationId xmlns:a16="http://schemas.microsoft.com/office/drawing/2014/main" id="{9AEB9DB1-3DBE-4B42-B829-AE6DA8A6C03E}"/>
              </a:ext>
            </a:extLst>
          </p:cNvPr>
          <p:cNvSpPr txBox="1"/>
          <p:nvPr/>
        </p:nvSpPr>
        <p:spPr>
          <a:xfrm>
            <a:off x="2741630" y="5563888"/>
            <a:ext cx="1459392" cy="708050"/>
          </a:xfrm>
          <a:prstGeom prst="rect">
            <a:avLst/>
          </a:prstGeom>
          <a:noFill/>
        </p:spPr>
        <p:txBody>
          <a:bodyPr wrap="none" rtlCol="0">
            <a:spAutoFit/>
          </a:bodyPr>
          <a:lstStyle/>
          <a:p>
            <a:r>
              <a:rPr lang="en-US" sz="4001" b="1" dirty="0">
                <a:solidFill>
                  <a:srgbClr val="FFFF00"/>
                </a:solidFill>
                <a:latin typeface="Britannic Bold" panose="020B0903060703020204" pitchFamily="34" charset="0"/>
                <a:cs typeface="Champion Script" panose="020B0506030404030204" pitchFamily="34" charset="0"/>
              </a:rPr>
              <a:t>150$</a:t>
            </a:r>
          </a:p>
        </p:txBody>
      </p:sp>
      <p:cxnSp>
        <p:nvCxnSpPr>
          <p:cNvPr id="125" name="Straight Connector 124"/>
          <p:cNvCxnSpPr>
            <a:cxnSpLocks/>
          </p:cNvCxnSpPr>
          <p:nvPr/>
        </p:nvCxnSpPr>
        <p:spPr>
          <a:xfrm flipH="1">
            <a:off x="2436760" y="1067047"/>
            <a:ext cx="3734665" cy="3353576"/>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 name="Picture 3">
            <a:hlinkClick r:id="rId9"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2148" y="3963318"/>
            <a:ext cx="2494395" cy="1829223"/>
          </a:xfrm>
          <a:prstGeom prst="rect">
            <a:avLst/>
          </a:prstGeom>
        </p:spPr>
      </p:pic>
      <p:sp>
        <p:nvSpPr>
          <p:cNvPr id="133" name="TextBox 132">
            <a:extLst>
              <a:ext uri="{FF2B5EF4-FFF2-40B4-BE49-F238E27FC236}">
                <a16:creationId xmlns:a16="http://schemas.microsoft.com/office/drawing/2014/main" id="{D1DF82DC-BEFB-41A7-AD35-7C5CE4B44277}"/>
              </a:ext>
            </a:extLst>
          </p:cNvPr>
          <p:cNvSpPr txBox="1"/>
          <p:nvPr/>
        </p:nvSpPr>
        <p:spPr>
          <a:xfrm>
            <a:off x="9296347" y="2667618"/>
            <a:ext cx="1124286" cy="708050"/>
          </a:xfrm>
          <a:prstGeom prst="rect">
            <a:avLst/>
          </a:prstGeom>
          <a:noFill/>
        </p:spPr>
        <p:txBody>
          <a:bodyPr wrap="none" rtlCol="0">
            <a:spAutoFit/>
          </a:bodyPr>
          <a:lstStyle/>
          <a:p>
            <a:r>
              <a:rPr lang="en-US" sz="4001" b="1" dirty="0">
                <a:solidFill>
                  <a:srgbClr val="FFFF00"/>
                </a:solidFill>
                <a:latin typeface="Britannic Bold" panose="020B0903060703020204" pitchFamily="34" charset="0"/>
                <a:cs typeface="Champion Script" panose="020B0506030404030204" pitchFamily="34" charset="0"/>
              </a:rPr>
              <a:t>20$</a:t>
            </a:r>
          </a:p>
        </p:txBody>
      </p:sp>
      <p:cxnSp>
        <p:nvCxnSpPr>
          <p:cNvPr id="134" name="Straight Connector 133">
            <a:extLst>
              <a:ext uri="{FF2B5EF4-FFF2-40B4-BE49-F238E27FC236}">
                <a16:creationId xmlns:a16="http://schemas.microsoft.com/office/drawing/2014/main" id="{89088168-F37F-4414-83D7-25D344CB8832}"/>
              </a:ext>
            </a:extLst>
          </p:cNvPr>
          <p:cNvCxnSpPr>
            <a:cxnSpLocks/>
          </p:cNvCxnSpPr>
          <p:nvPr/>
        </p:nvCxnSpPr>
        <p:spPr>
          <a:xfrm>
            <a:off x="6247641" y="1143265"/>
            <a:ext cx="2667617" cy="243896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Picture 4">
            <a:hlinkClick r:id="rId10" action="ppaction://hlinksldjump"/>
            <a:extLst>
              <a:ext uri="{FF2B5EF4-FFF2-40B4-BE49-F238E27FC236}">
                <a16:creationId xmlns:a16="http://schemas.microsoft.com/office/drawing/2014/main" id="{09C96DFA-0498-415B-A64F-347931DAAA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534171" y="3277359"/>
            <a:ext cx="990829" cy="971224"/>
          </a:xfrm>
          <a:prstGeom prst="rect">
            <a:avLst/>
          </a:prstGeom>
        </p:spPr>
      </p:pic>
      <p:cxnSp>
        <p:nvCxnSpPr>
          <p:cNvPr id="40" name="Straight Connector 39">
            <a:extLst>
              <a:ext uri="{FF2B5EF4-FFF2-40B4-BE49-F238E27FC236}">
                <a16:creationId xmlns:a16="http://schemas.microsoft.com/office/drawing/2014/main" id="{BF8AF885-CD0B-49EA-BB27-54F87079845C}"/>
              </a:ext>
            </a:extLst>
          </p:cNvPr>
          <p:cNvCxnSpPr>
            <a:cxnSpLocks/>
          </p:cNvCxnSpPr>
          <p:nvPr/>
        </p:nvCxnSpPr>
        <p:spPr>
          <a:xfrm flipH="1">
            <a:off x="2589195" y="1067047"/>
            <a:ext cx="3582229" cy="2286529"/>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D1DF82DC-BEFB-41A7-AD35-7C5CE4B44277}"/>
              </a:ext>
            </a:extLst>
          </p:cNvPr>
          <p:cNvSpPr txBox="1"/>
          <p:nvPr/>
        </p:nvSpPr>
        <p:spPr>
          <a:xfrm>
            <a:off x="2208107" y="2057877"/>
            <a:ext cx="990829" cy="584910"/>
          </a:xfrm>
          <a:prstGeom prst="rect">
            <a:avLst/>
          </a:prstGeom>
          <a:noFill/>
        </p:spPr>
        <p:txBody>
          <a:bodyPr wrap="square" rtlCol="0">
            <a:spAutoFit/>
          </a:bodyPr>
          <a:lstStyle/>
          <a:p>
            <a:r>
              <a:rPr lang="en-US" sz="3201" b="1" dirty="0">
                <a:solidFill>
                  <a:srgbClr val="FFFF00"/>
                </a:solidFill>
                <a:latin typeface="Britannic Bold" panose="020B0903060703020204" pitchFamily="34" charset="0"/>
                <a:cs typeface="Champion Script" panose="020B0506030404030204" pitchFamily="34" charset="0"/>
              </a:rPr>
              <a:t>10$</a:t>
            </a:r>
          </a:p>
        </p:txBody>
      </p:sp>
      <p:pic>
        <p:nvPicPr>
          <p:cNvPr id="6" name="Picture 5">
            <a:hlinkClick r:id="rId11" action="ppaction://hlinksldjump"/>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2318735" y="2929199"/>
            <a:ext cx="700828" cy="773155"/>
          </a:xfrm>
          <a:prstGeom prst="rect">
            <a:avLst/>
          </a:prstGeom>
        </p:spPr>
      </p:pic>
      <p:sp>
        <p:nvSpPr>
          <p:cNvPr id="39" name="Rectangle 38">
            <a:extLst>
              <a:ext uri="{FF2B5EF4-FFF2-40B4-BE49-F238E27FC236}">
                <a16:creationId xmlns:a16="http://schemas.microsoft.com/office/drawing/2014/main" id="{9865A574-6703-9440-8789-32F5A689CA35}"/>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95833E-6 -1.11111E-6 L 3.95833E-6 0.00556 " pathEditMode="relative" rAng="0" ptsTypes="AA">
                                      <p:cBhvr>
                                        <p:cTn id="6" dur="750" fill="hold"/>
                                        <p:tgtEl>
                                          <p:spTgt spid="69"/>
                                        </p:tgtEl>
                                        <p:attrNameLst>
                                          <p:attrName>ppt_x</p:attrName>
                                          <p:attrName>ppt_y</p:attrName>
                                        </p:attrNameLst>
                                      </p:cBhvr>
                                      <p:rCtr x="0" y="27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strips(downLeft)">
                                      <p:cBhvr>
                                        <p:cTn id="12" dur="2000"/>
                                        <p:tgtEl>
                                          <p:spTgt spid="89"/>
                                        </p:tgtEl>
                                      </p:cBhvr>
                                    </p:animEffect>
                                  </p:childTnLst>
                                </p:cTn>
                              </p:par>
                            </p:childTnLst>
                          </p:cTn>
                        </p:par>
                        <p:par>
                          <p:cTn id="13" fill="hold">
                            <p:stCondLst>
                              <p:cond delay="2000"/>
                            </p:stCondLst>
                            <p:childTnLst>
                              <p:par>
                                <p:cTn id="14" presetID="18" presetClass="exit" presetSubtype="6" fill="hold" nodeType="afterEffect">
                                  <p:stCondLst>
                                    <p:cond delay="0"/>
                                  </p:stCondLst>
                                  <p:childTnLst>
                                    <p:animEffect transition="out" filter="strips(downRight)">
                                      <p:cBhvr>
                                        <p:cTn id="15" dur="5000"/>
                                        <p:tgtEl>
                                          <p:spTgt spid="89"/>
                                        </p:tgtEl>
                                      </p:cBhvr>
                                    </p:animEffect>
                                    <p:set>
                                      <p:cBhvr>
                                        <p:cTn id="16" dur="1" fill="hold">
                                          <p:stCondLst>
                                            <p:cond delay="4999"/>
                                          </p:stCondLst>
                                        </p:cTn>
                                        <p:tgtEl>
                                          <p:spTgt spid="89"/>
                                        </p:tgtEl>
                                        <p:attrNameLst>
                                          <p:attrName>style.visibility</p:attrName>
                                        </p:attrNameLst>
                                      </p:cBhvr>
                                      <p:to>
                                        <p:strVal val="hidden"/>
                                      </p:to>
                                    </p:set>
                                  </p:childTnLst>
                                </p:cTn>
                              </p:par>
                              <p:par>
                                <p:cTn id="17" presetID="42" presetClass="path" presetSubtype="0" accel="50000" decel="50000" fill="hold" nodeType="withEffect">
                                  <p:stCondLst>
                                    <p:cond delay="0"/>
                                  </p:stCondLst>
                                  <p:childTnLst>
                                    <p:animMotion origin="layout" path="M 4.16667E-6 7.40741E-7 L -0.15782 -0.70232 " pathEditMode="relative" rAng="0" ptsTypes="AA">
                                      <p:cBhvr>
                                        <p:cTn id="18" dur="6500" fill="hold"/>
                                        <p:tgtEl>
                                          <p:spTgt spid="3"/>
                                        </p:tgtEl>
                                        <p:attrNameLst>
                                          <p:attrName>ppt_x</p:attrName>
                                          <p:attrName>ppt_y</p:attrName>
                                        </p:attrNameLst>
                                      </p:cBhvr>
                                      <p:rCtr x="-79" y="-351"/>
                                    </p:animMotion>
                                  </p:childTnLst>
                                </p:cTn>
                              </p:par>
                              <p:par>
                                <p:cTn id="19" presetID="47" presetClass="exit" presetSubtype="0" fill="hold" grpId="0" nodeType="withEffect">
                                  <p:stCondLst>
                                    <p:cond delay="0"/>
                                  </p:stCondLst>
                                  <p:childTnLst>
                                    <p:animEffect transition="out" filter="fade">
                                      <p:cBhvr>
                                        <p:cTn id="20" dur="1000"/>
                                        <p:tgtEl>
                                          <p:spTgt spid="25"/>
                                        </p:tgtEl>
                                      </p:cBhvr>
                                    </p:animEffect>
                                    <p:anim calcmode="lin" valueType="num">
                                      <p:cBhvr>
                                        <p:cTn id="21" dur="1000"/>
                                        <p:tgtEl>
                                          <p:spTgt spid="25"/>
                                        </p:tgtEl>
                                        <p:attrNameLst>
                                          <p:attrName>ppt_x</p:attrName>
                                        </p:attrNameLst>
                                      </p:cBhvr>
                                      <p:tavLst>
                                        <p:tav tm="0">
                                          <p:val>
                                            <p:strVal val="ppt_x"/>
                                          </p:val>
                                        </p:tav>
                                        <p:tav tm="100000">
                                          <p:val>
                                            <p:strVal val="ppt_x"/>
                                          </p:val>
                                        </p:tav>
                                      </p:tavLst>
                                    </p:anim>
                                    <p:anim calcmode="lin" valueType="num">
                                      <p:cBhvr>
                                        <p:cTn id="22" dur="1000"/>
                                        <p:tgtEl>
                                          <p:spTgt spid="25"/>
                                        </p:tgtEl>
                                        <p:attrNameLst>
                                          <p:attrName>ppt_y</p:attrName>
                                        </p:attrNameLst>
                                      </p:cBhvr>
                                      <p:tavLst>
                                        <p:tav tm="0">
                                          <p:val>
                                            <p:strVal val="ppt_y"/>
                                          </p:val>
                                        </p:tav>
                                        <p:tav tm="100000">
                                          <p:val>
                                            <p:strVal val="ppt_y-.1"/>
                                          </p:val>
                                        </p:tav>
                                      </p:tavLst>
                                    </p:anim>
                                    <p:set>
                                      <p:cBhvr>
                                        <p:cTn id="23" dur="1" fill="hold">
                                          <p:stCondLst>
                                            <p:cond delay="999"/>
                                          </p:stCondLst>
                                        </p:cTn>
                                        <p:tgtEl>
                                          <p:spTgt spid="25"/>
                                        </p:tgtEl>
                                        <p:attrNameLst>
                                          <p:attrName>style.visibility</p:attrName>
                                        </p:attrNameLst>
                                      </p:cBhvr>
                                      <p:to>
                                        <p:strVal val="hidden"/>
                                      </p:to>
                                    </p:set>
                                  </p:childTnLst>
                                </p:cTn>
                              </p:par>
                            </p:childTnLst>
                          </p:cTn>
                        </p:par>
                        <p:par>
                          <p:cTn id="24" fill="hold">
                            <p:stCondLst>
                              <p:cond delay="8500"/>
                            </p:stCondLst>
                            <p:childTnLst>
                              <p:par>
                                <p:cTn id="25" presetID="49" presetClass="exit" presetSubtype="0" accel="100000" fill="hold" nodeType="afterEffect">
                                  <p:stCondLst>
                                    <p:cond delay="0"/>
                                  </p:stCondLst>
                                  <p:childTnLst>
                                    <p:anim calcmode="lin" valueType="num">
                                      <p:cBhvr>
                                        <p:cTn id="26" dur="500"/>
                                        <p:tgtEl>
                                          <p:spTgt spid="3"/>
                                        </p:tgtEl>
                                        <p:attrNameLst>
                                          <p:attrName>ppt_w</p:attrName>
                                        </p:attrNameLst>
                                      </p:cBhvr>
                                      <p:tavLst>
                                        <p:tav tm="0">
                                          <p:val>
                                            <p:strVal val="ppt_w"/>
                                          </p:val>
                                        </p:tav>
                                        <p:tav tm="100000">
                                          <p:val>
                                            <p:fltVal val="0"/>
                                          </p:val>
                                        </p:tav>
                                      </p:tavLst>
                                    </p:anim>
                                    <p:anim calcmode="lin" valueType="num">
                                      <p:cBhvr>
                                        <p:cTn id="27" dur="500"/>
                                        <p:tgtEl>
                                          <p:spTgt spid="3"/>
                                        </p:tgtEl>
                                        <p:attrNameLst>
                                          <p:attrName>ppt_h</p:attrName>
                                        </p:attrNameLst>
                                      </p:cBhvr>
                                      <p:tavLst>
                                        <p:tav tm="0">
                                          <p:val>
                                            <p:strVal val="ppt_h"/>
                                          </p:val>
                                        </p:tav>
                                        <p:tav tm="100000">
                                          <p:val>
                                            <p:fltVal val="0"/>
                                          </p:val>
                                        </p:tav>
                                      </p:tavLst>
                                    </p:anim>
                                    <p:anim calcmode="lin" valueType="num">
                                      <p:cBhvr>
                                        <p:cTn id="28" dur="500"/>
                                        <p:tgtEl>
                                          <p:spTgt spid="3"/>
                                        </p:tgtEl>
                                        <p:attrNameLst>
                                          <p:attrName>style.rotation</p:attrName>
                                        </p:attrNameLst>
                                      </p:cBhvr>
                                      <p:tavLst>
                                        <p:tav tm="0">
                                          <p:val>
                                            <p:fltVal val="0"/>
                                          </p:val>
                                        </p:tav>
                                        <p:tav tm="100000">
                                          <p:val>
                                            <p:fltVal val="360"/>
                                          </p:val>
                                        </p:tav>
                                      </p:tavLst>
                                    </p:anim>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strips(downLeft)">
                                      <p:cBhvr>
                                        <p:cTn id="36" dur="1000"/>
                                        <p:tgtEl>
                                          <p:spTgt spid="99"/>
                                        </p:tgtEl>
                                      </p:cBhvr>
                                    </p:animEffect>
                                  </p:childTnLst>
                                </p:cTn>
                              </p:par>
                            </p:childTnLst>
                          </p:cTn>
                        </p:par>
                        <p:par>
                          <p:cTn id="37" fill="hold">
                            <p:stCondLst>
                              <p:cond delay="1000"/>
                            </p:stCondLst>
                            <p:childTnLst>
                              <p:par>
                                <p:cTn id="38" presetID="18" presetClass="exit" presetSubtype="12" fill="hold" nodeType="afterEffect">
                                  <p:stCondLst>
                                    <p:cond delay="0"/>
                                  </p:stCondLst>
                                  <p:childTnLst>
                                    <p:animEffect transition="out" filter="strips(downLeft)">
                                      <p:cBhvr>
                                        <p:cTn id="39" dur="3000"/>
                                        <p:tgtEl>
                                          <p:spTgt spid="99"/>
                                        </p:tgtEl>
                                      </p:cBhvr>
                                    </p:animEffect>
                                    <p:set>
                                      <p:cBhvr>
                                        <p:cTn id="40" dur="1" fill="hold">
                                          <p:stCondLst>
                                            <p:cond delay="2999"/>
                                          </p:stCondLst>
                                        </p:cTn>
                                        <p:tgtEl>
                                          <p:spTgt spid="99"/>
                                        </p:tgtEl>
                                        <p:attrNameLst>
                                          <p:attrName>style.visibility</p:attrName>
                                        </p:attrNameLst>
                                      </p:cBhvr>
                                      <p:to>
                                        <p:strVal val="hidden"/>
                                      </p:to>
                                    </p:set>
                                  </p:childTnLst>
                                </p:cTn>
                              </p:par>
                              <p:par>
                                <p:cTn id="41" presetID="42" presetClass="path" presetSubtype="0" accel="50000" decel="50000" fill="hold" nodeType="withEffect">
                                  <p:stCondLst>
                                    <p:cond delay="0"/>
                                  </p:stCondLst>
                                  <p:childTnLst>
                                    <p:animMotion origin="layout" path="M -3.88889E-6 -4.44444E-6 L 0.06216 -0.41388 " pathEditMode="relative" rAng="0" ptsTypes="AA">
                                      <p:cBhvr>
                                        <p:cTn id="42" dur="3000" fill="hold"/>
                                        <p:tgtEl>
                                          <p:spTgt spid="7"/>
                                        </p:tgtEl>
                                        <p:attrNameLst>
                                          <p:attrName>ppt_x</p:attrName>
                                          <p:attrName>ppt_y</p:attrName>
                                        </p:attrNameLst>
                                      </p:cBhvr>
                                      <p:rCtr x="31" y="-207"/>
                                    </p:animMotion>
                                  </p:childTnLst>
                                </p:cTn>
                              </p:par>
                              <p:par>
                                <p:cTn id="43" presetID="47" presetClass="exit" presetSubtype="0" fill="hold" grpId="0" nodeType="withEffect">
                                  <p:stCondLst>
                                    <p:cond delay="0"/>
                                  </p:stCondLst>
                                  <p:childTnLst>
                                    <p:animEffect transition="out" filter="fade">
                                      <p:cBhvr>
                                        <p:cTn id="44" dur="1000"/>
                                        <p:tgtEl>
                                          <p:spTgt spid="98"/>
                                        </p:tgtEl>
                                      </p:cBhvr>
                                    </p:animEffect>
                                    <p:anim calcmode="lin" valueType="num">
                                      <p:cBhvr>
                                        <p:cTn id="45" dur="1000"/>
                                        <p:tgtEl>
                                          <p:spTgt spid="98"/>
                                        </p:tgtEl>
                                        <p:attrNameLst>
                                          <p:attrName>ppt_x</p:attrName>
                                        </p:attrNameLst>
                                      </p:cBhvr>
                                      <p:tavLst>
                                        <p:tav tm="0">
                                          <p:val>
                                            <p:strVal val="ppt_x"/>
                                          </p:val>
                                        </p:tav>
                                        <p:tav tm="100000">
                                          <p:val>
                                            <p:strVal val="ppt_x"/>
                                          </p:val>
                                        </p:tav>
                                      </p:tavLst>
                                    </p:anim>
                                    <p:anim calcmode="lin" valueType="num">
                                      <p:cBhvr>
                                        <p:cTn id="46" dur="1000"/>
                                        <p:tgtEl>
                                          <p:spTgt spid="98"/>
                                        </p:tgtEl>
                                        <p:attrNameLst>
                                          <p:attrName>ppt_y</p:attrName>
                                        </p:attrNameLst>
                                      </p:cBhvr>
                                      <p:tavLst>
                                        <p:tav tm="0">
                                          <p:val>
                                            <p:strVal val="ppt_y"/>
                                          </p:val>
                                        </p:tav>
                                        <p:tav tm="100000">
                                          <p:val>
                                            <p:strVal val="ppt_y-.1"/>
                                          </p:val>
                                        </p:tav>
                                      </p:tavLst>
                                    </p:anim>
                                    <p:set>
                                      <p:cBhvr>
                                        <p:cTn id="47" dur="1" fill="hold">
                                          <p:stCondLst>
                                            <p:cond delay="999"/>
                                          </p:stCondLst>
                                        </p:cTn>
                                        <p:tgtEl>
                                          <p:spTgt spid="98"/>
                                        </p:tgtEl>
                                        <p:attrNameLst>
                                          <p:attrName>style.visibility</p:attrName>
                                        </p:attrNameLst>
                                      </p:cBhvr>
                                      <p:to>
                                        <p:strVal val="hidden"/>
                                      </p:to>
                                    </p:set>
                                  </p:childTnLst>
                                </p:cTn>
                              </p:par>
                            </p:childTnLst>
                          </p:cTn>
                        </p:par>
                        <p:par>
                          <p:cTn id="48" fill="hold">
                            <p:stCondLst>
                              <p:cond delay="4000"/>
                            </p:stCondLst>
                            <p:childTnLst>
                              <p:par>
                                <p:cTn id="49" presetID="49" presetClass="exit" presetSubtype="0" accel="100000" fill="hold" nodeType="afterEffect">
                                  <p:stCondLst>
                                    <p:cond delay="0"/>
                                  </p:stCondLst>
                                  <p:childTnLst>
                                    <p:anim calcmode="lin" valueType="num">
                                      <p:cBhvr>
                                        <p:cTn id="50" dur="500"/>
                                        <p:tgtEl>
                                          <p:spTgt spid="7"/>
                                        </p:tgtEl>
                                        <p:attrNameLst>
                                          <p:attrName>ppt_w</p:attrName>
                                        </p:attrNameLst>
                                      </p:cBhvr>
                                      <p:tavLst>
                                        <p:tav tm="0">
                                          <p:val>
                                            <p:strVal val="ppt_w"/>
                                          </p:val>
                                        </p:tav>
                                        <p:tav tm="100000">
                                          <p:val>
                                            <p:fltVal val="0"/>
                                          </p:val>
                                        </p:tav>
                                      </p:tavLst>
                                    </p:anim>
                                    <p:anim calcmode="lin" valueType="num">
                                      <p:cBhvr>
                                        <p:cTn id="51" dur="500"/>
                                        <p:tgtEl>
                                          <p:spTgt spid="7"/>
                                        </p:tgtEl>
                                        <p:attrNameLst>
                                          <p:attrName>ppt_h</p:attrName>
                                        </p:attrNameLst>
                                      </p:cBhvr>
                                      <p:tavLst>
                                        <p:tav tm="0">
                                          <p:val>
                                            <p:strVal val="ppt_h"/>
                                          </p:val>
                                        </p:tav>
                                        <p:tav tm="100000">
                                          <p:val>
                                            <p:fltVal val="0"/>
                                          </p:val>
                                        </p:tav>
                                      </p:tavLst>
                                    </p:anim>
                                    <p:anim calcmode="lin" valueType="num">
                                      <p:cBhvr>
                                        <p:cTn id="52" dur="500"/>
                                        <p:tgtEl>
                                          <p:spTgt spid="7"/>
                                        </p:tgtEl>
                                        <p:attrNameLst>
                                          <p:attrName>style.rotation</p:attrName>
                                        </p:attrNameLst>
                                      </p:cBhvr>
                                      <p:tavLst>
                                        <p:tav tm="0">
                                          <p:val>
                                            <p:fltVal val="0"/>
                                          </p:val>
                                        </p:tav>
                                        <p:tav tm="100000">
                                          <p:val>
                                            <p:fltVal val="360"/>
                                          </p:val>
                                        </p:tav>
                                      </p:tavLst>
                                    </p:anim>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18" presetClass="entr" presetSubtype="12" fill="hold" nodeType="clickEffect">
                                  <p:stCondLst>
                                    <p:cond delay="0"/>
                                  </p:stCondLst>
                                  <p:childTnLst>
                                    <p:set>
                                      <p:cBhvr>
                                        <p:cTn id="59" dur="1" fill="hold">
                                          <p:stCondLst>
                                            <p:cond delay="0"/>
                                          </p:stCondLst>
                                        </p:cTn>
                                        <p:tgtEl>
                                          <p:spTgt spid="125"/>
                                        </p:tgtEl>
                                        <p:attrNameLst>
                                          <p:attrName>style.visibility</p:attrName>
                                        </p:attrNameLst>
                                      </p:cBhvr>
                                      <p:to>
                                        <p:strVal val="visible"/>
                                      </p:to>
                                    </p:set>
                                    <p:animEffect transition="in" filter="strips(downLeft)">
                                      <p:cBhvr>
                                        <p:cTn id="60" dur="500"/>
                                        <p:tgtEl>
                                          <p:spTgt spid="125"/>
                                        </p:tgtEl>
                                      </p:cBhvr>
                                    </p:animEffect>
                                  </p:childTnLst>
                                </p:cTn>
                              </p:par>
                            </p:childTnLst>
                          </p:cTn>
                        </p:par>
                        <p:par>
                          <p:cTn id="61" fill="hold">
                            <p:stCondLst>
                              <p:cond delay="500"/>
                            </p:stCondLst>
                            <p:childTnLst>
                              <p:par>
                                <p:cTn id="62" presetID="18" presetClass="exit" presetSubtype="12" fill="hold" nodeType="afterEffect">
                                  <p:stCondLst>
                                    <p:cond delay="0"/>
                                  </p:stCondLst>
                                  <p:childTnLst>
                                    <p:animEffect transition="out" filter="strips(downLeft)">
                                      <p:cBhvr>
                                        <p:cTn id="63" dur="4750"/>
                                        <p:tgtEl>
                                          <p:spTgt spid="125"/>
                                        </p:tgtEl>
                                      </p:cBhvr>
                                    </p:animEffect>
                                    <p:set>
                                      <p:cBhvr>
                                        <p:cTn id="64" dur="1" fill="hold">
                                          <p:stCondLst>
                                            <p:cond delay="4749"/>
                                          </p:stCondLst>
                                        </p:cTn>
                                        <p:tgtEl>
                                          <p:spTgt spid="125"/>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0.00087 0 L 0.39913 -0.54444 " pathEditMode="relative" rAng="0" ptsTypes="AA">
                                      <p:cBhvr>
                                        <p:cTn id="66" dur="5000" fill="hold"/>
                                        <p:tgtEl>
                                          <p:spTgt spid="4"/>
                                        </p:tgtEl>
                                        <p:attrNameLst>
                                          <p:attrName>ppt_x</p:attrName>
                                          <p:attrName>ppt_y</p:attrName>
                                        </p:attrNameLst>
                                      </p:cBhvr>
                                      <p:rCtr x="200" y="-272"/>
                                    </p:animMotion>
                                  </p:childTnLst>
                                </p:cTn>
                              </p:par>
                              <p:par>
                                <p:cTn id="67" presetID="47" presetClass="exit" presetSubtype="0" fill="hold" grpId="0" nodeType="withEffect">
                                  <p:stCondLst>
                                    <p:cond delay="0"/>
                                  </p:stCondLst>
                                  <p:childTnLst>
                                    <p:animEffect transition="out" filter="fade">
                                      <p:cBhvr>
                                        <p:cTn id="68" dur="1000"/>
                                        <p:tgtEl>
                                          <p:spTgt spid="107"/>
                                        </p:tgtEl>
                                      </p:cBhvr>
                                    </p:animEffect>
                                    <p:anim calcmode="lin" valueType="num">
                                      <p:cBhvr>
                                        <p:cTn id="69" dur="1000"/>
                                        <p:tgtEl>
                                          <p:spTgt spid="107"/>
                                        </p:tgtEl>
                                        <p:attrNameLst>
                                          <p:attrName>ppt_x</p:attrName>
                                        </p:attrNameLst>
                                      </p:cBhvr>
                                      <p:tavLst>
                                        <p:tav tm="0">
                                          <p:val>
                                            <p:strVal val="ppt_x"/>
                                          </p:val>
                                        </p:tav>
                                        <p:tav tm="100000">
                                          <p:val>
                                            <p:strVal val="ppt_x"/>
                                          </p:val>
                                        </p:tav>
                                      </p:tavLst>
                                    </p:anim>
                                    <p:anim calcmode="lin" valueType="num">
                                      <p:cBhvr>
                                        <p:cTn id="70" dur="1000"/>
                                        <p:tgtEl>
                                          <p:spTgt spid="107"/>
                                        </p:tgtEl>
                                        <p:attrNameLst>
                                          <p:attrName>ppt_y</p:attrName>
                                        </p:attrNameLst>
                                      </p:cBhvr>
                                      <p:tavLst>
                                        <p:tav tm="0">
                                          <p:val>
                                            <p:strVal val="ppt_y"/>
                                          </p:val>
                                        </p:tav>
                                        <p:tav tm="100000">
                                          <p:val>
                                            <p:strVal val="ppt_y-.1"/>
                                          </p:val>
                                        </p:tav>
                                      </p:tavLst>
                                    </p:anim>
                                    <p:set>
                                      <p:cBhvr>
                                        <p:cTn id="71" dur="1" fill="hold">
                                          <p:stCondLst>
                                            <p:cond delay="999"/>
                                          </p:stCondLst>
                                        </p:cTn>
                                        <p:tgtEl>
                                          <p:spTgt spid="107"/>
                                        </p:tgtEl>
                                        <p:attrNameLst>
                                          <p:attrName>style.visibility</p:attrName>
                                        </p:attrNameLst>
                                      </p:cBhvr>
                                      <p:to>
                                        <p:strVal val="hidden"/>
                                      </p:to>
                                    </p:set>
                                  </p:childTnLst>
                                </p:cTn>
                              </p:par>
                            </p:childTnLst>
                          </p:cTn>
                        </p:par>
                        <p:par>
                          <p:cTn id="72" fill="hold">
                            <p:stCondLst>
                              <p:cond delay="5500"/>
                            </p:stCondLst>
                            <p:childTnLst>
                              <p:par>
                                <p:cTn id="73" presetID="49" presetClass="exit" presetSubtype="0" accel="100000" fill="hold" nodeType="afterEffect">
                                  <p:stCondLst>
                                    <p:cond delay="0"/>
                                  </p:stCondLst>
                                  <p:childTnLst>
                                    <p:anim calcmode="lin" valueType="num">
                                      <p:cBhvr>
                                        <p:cTn id="74" dur="500"/>
                                        <p:tgtEl>
                                          <p:spTgt spid="4"/>
                                        </p:tgtEl>
                                        <p:attrNameLst>
                                          <p:attrName>ppt_w</p:attrName>
                                        </p:attrNameLst>
                                      </p:cBhvr>
                                      <p:tavLst>
                                        <p:tav tm="0">
                                          <p:val>
                                            <p:strVal val="ppt_w"/>
                                          </p:val>
                                        </p:tav>
                                        <p:tav tm="100000">
                                          <p:val>
                                            <p:fltVal val="0"/>
                                          </p:val>
                                        </p:tav>
                                      </p:tavLst>
                                    </p:anim>
                                    <p:anim calcmode="lin" valueType="num">
                                      <p:cBhvr>
                                        <p:cTn id="75" dur="500"/>
                                        <p:tgtEl>
                                          <p:spTgt spid="4"/>
                                        </p:tgtEl>
                                        <p:attrNameLst>
                                          <p:attrName>ppt_h</p:attrName>
                                        </p:attrNameLst>
                                      </p:cBhvr>
                                      <p:tavLst>
                                        <p:tav tm="0">
                                          <p:val>
                                            <p:strVal val="ppt_h"/>
                                          </p:val>
                                        </p:tav>
                                        <p:tav tm="100000">
                                          <p:val>
                                            <p:fltVal val="0"/>
                                          </p:val>
                                        </p:tav>
                                      </p:tavLst>
                                    </p:anim>
                                    <p:anim calcmode="lin" valueType="num">
                                      <p:cBhvr>
                                        <p:cTn id="76" dur="500"/>
                                        <p:tgtEl>
                                          <p:spTgt spid="4"/>
                                        </p:tgtEl>
                                        <p:attrNameLst>
                                          <p:attrName>style.rotation</p:attrName>
                                        </p:attrNameLst>
                                      </p:cBhvr>
                                      <p:tavLst>
                                        <p:tav tm="0">
                                          <p:val>
                                            <p:fltVal val="0"/>
                                          </p:val>
                                        </p:tav>
                                        <p:tav tm="100000">
                                          <p:val>
                                            <p:fltVal val="360"/>
                                          </p:val>
                                        </p:tav>
                                      </p:tavLst>
                                    </p:anim>
                                    <p:animEffect transition="out" filter="fade">
                                      <p:cBhvr>
                                        <p:cTn id="77" dur="500"/>
                                        <p:tgtEl>
                                          <p:spTgt spid="4"/>
                                        </p:tgtEl>
                                      </p:cBhvr>
                                    </p:animEffect>
                                    <p:set>
                                      <p:cBhvr>
                                        <p:cTn id="7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79" restart="whenNotActive" fill="hold" evtFilter="cancelBubble" nodeType="interactiveSeq">
                <p:stCondLst>
                  <p:cond evt="onClick" delay="0">
                    <p:tgtEl>
                      <p:spTgt spid="5"/>
                    </p:tgtEl>
                  </p:cond>
                </p:stCondLst>
                <p:endSync evt="end" delay="0">
                  <p:rtn val="all"/>
                </p:endSync>
                <p:childTnLst>
                  <p:par>
                    <p:cTn id="80" fill="hold">
                      <p:stCondLst>
                        <p:cond delay="0"/>
                      </p:stCondLst>
                      <p:childTnLst>
                        <p:par>
                          <p:cTn id="81" fill="hold">
                            <p:stCondLst>
                              <p:cond delay="0"/>
                            </p:stCondLst>
                            <p:childTnLst>
                              <p:par>
                                <p:cTn id="82" presetID="18" presetClass="entr" presetSubtype="12" fill="hold" nodeType="clickEffect">
                                  <p:stCondLst>
                                    <p:cond delay="0"/>
                                  </p:stCondLst>
                                  <p:childTnLst>
                                    <p:set>
                                      <p:cBhvr>
                                        <p:cTn id="83" dur="1" fill="hold">
                                          <p:stCondLst>
                                            <p:cond delay="0"/>
                                          </p:stCondLst>
                                        </p:cTn>
                                        <p:tgtEl>
                                          <p:spTgt spid="134"/>
                                        </p:tgtEl>
                                        <p:attrNameLst>
                                          <p:attrName>style.visibility</p:attrName>
                                        </p:attrNameLst>
                                      </p:cBhvr>
                                      <p:to>
                                        <p:strVal val="visible"/>
                                      </p:to>
                                    </p:set>
                                    <p:animEffect transition="in" filter="strips(downLeft)">
                                      <p:cBhvr>
                                        <p:cTn id="84" dur="500"/>
                                        <p:tgtEl>
                                          <p:spTgt spid="134"/>
                                        </p:tgtEl>
                                      </p:cBhvr>
                                    </p:animEffect>
                                  </p:childTnLst>
                                </p:cTn>
                              </p:par>
                            </p:childTnLst>
                          </p:cTn>
                        </p:par>
                        <p:par>
                          <p:cTn id="85" fill="hold">
                            <p:stCondLst>
                              <p:cond delay="500"/>
                            </p:stCondLst>
                            <p:childTnLst>
                              <p:par>
                                <p:cTn id="86" presetID="18" presetClass="exit" presetSubtype="6" fill="hold" nodeType="afterEffect">
                                  <p:stCondLst>
                                    <p:cond delay="0"/>
                                  </p:stCondLst>
                                  <p:childTnLst>
                                    <p:animEffect transition="out" filter="strips(downRight)">
                                      <p:cBhvr>
                                        <p:cTn id="87" dur="3000"/>
                                        <p:tgtEl>
                                          <p:spTgt spid="134"/>
                                        </p:tgtEl>
                                      </p:cBhvr>
                                    </p:animEffect>
                                    <p:set>
                                      <p:cBhvr>
                                        <p:cTn id="88" dur="1" fill="hold">
                                          <p:stCondLst>
                                            <p:cond delay="2999"/>
                                          </p:stCondLst>
                                        </p:cTn>
                                        <p:tgtEl>
                                          <p:spTgt spid="134"/>
                                        </p:tgtEl>
                                        <p:attrNameLst>
                                          <p:attrName>style.visibility</p:attrName>
                                        </p:attrNameLst>
                                      </p:cBhvr>
                                      <p:to>
                                        <p:strVal val="hidden"/>
                                      </p:to>
                                    </p:set>
                                  </p:childTnLst>
                                </p:cTn>
                              </p:par>
                              <p:par>
                                <p:cTn id="89" presetID="42" presetClass="path" presetSubtype="0" accel="50000" decel="50000" fill="hold" nodeType="withEffect">
                                  <p:stCondLst>
                                    <p:cond delay="0"/>
                                  </p:stCondLst>
                                  <p:childTnLst>
                                    <p:animMotion origin="layout" path="M 0 -0.00995 L -0.31667 -0.38888 " pathEditMode="relative" rAng="0" ptsTypes="AA">
                                      <p:cBhvr>
                                        <p:cTn id="90" dur="3000" fill="hold"/>
                                        <p:tgtEl>
                                          <p:spTgt spid="5"/>
                                        </p:tgtEl>
                                        <p:attrNameLst>
                                          <p:attrName>ppt_x</p:attrName>
                                          <p:attrName>ppt_y</p:attrName>
                                        </p:attrNameLst>
                                      </p:cBhvr>
                                      <p:rCtr x="-158" y="-190"/>
                                    </p:animMotion>
                                  </p:childTnLst>
                                </p:cTn>
                              </p:par>
                              <p:par>
                                <p:cTn id="91" presetID="47" presetClass="exit" presetSubtype="0" fill="hold" grpId="0" nodeType="withEffect">
                                  <p:stCondLst>
                                    <p:cond delay="0"/>
                                  </p:stCondLst>
                                  <p:childTnLst>
                                    <p:animEffect transition="out" filter="fade">
                                      <p:cBhvr>
                                        <p:cTn id="92" dur="1000"/>
                                        <p:tgtEl>
                                          <p:spTgt spid="133"/>
                                        </p:tgtEl>
                                      </p:cBhvr>
                                    </p:animEffect>
                                    <p:anim calcmode="lin" valueType="num">
                                      <p:cBhvr>
                                        <p:cTn id="93" dur="1000"/>
                                        <p:tgtEl>
                                          <p:spTgt spid="133"/>
                                        </p:tgtEl>
                                        <p:attrNameLst>
                                          <p:attrName>ppt_x</p:attrName>
                                        </p:attrNameLst>
                                      </p:cBhvr>
                                      <p:tavLst>
                                        <p:tav tm="0">
                                          <p:val>
                                            <p:strVal val="ppt_x"/>
                                          </p:val>
                                        </p:tav>
                                        <p:tav tm="100000">
                                          <p:val>
                                            <p:strVal val="ppt_x"/>
                                          </p:val>
                                        </p:tav>
                                      </p:tavLst>
                                    </p:anim>
                                    <p:anim calcmode="lin" valueType="num">
                                      <p:cBhvr>
                                        <p:cTn id="94" dur="1000"/>
                                        <p:tgtEl>
                                          <p:spTgt spid="133"/>
                                        </p:tgtEl>
                                        <p:attrNameLst>
                                          <p:attrName>ppt_y</p:attrName>
                                        </p:attrNameLst>
                                      </p:cBhvr>
                                      <p:tavLst>
                                        <p:tav tm="0">
                                          <p:val>
                                            <p:strVal val="ppt_y"/>
                                          </p:val>
                                        </p:tav>
                                        <p:tav tm="100000">
                                          <p:val>
                                            <p:strVal val="ppt_y-.1"/>
                                          </p:val>
                                        </p:tav>
                                      </p:tavLst>
                                    </p:anim>
                                    <p:set>
                                      <p:cBhvr>
                                        <p:cTn id="95" dur="1" fill="hold">
                                          <p:stCondLst>
                                            <p:cond delay="999"/>
                                          </p:stCondLst>
                                        </p:cTn>
                                        <p:tgtEl>
                                          <p:spTgt spid="133"/>
                                        </p:tgtEl>
                                        <p:attrNameLst>
                                          <p:attrName>style.visibility</p:attrName>
                                        </p:attrNameLst>
                                      </p:cBhvr>
                                      <p:to>
                                        <p:strVal val="hidden"/>
                                      </p:to>
                                    </p:set>
                                  </p:childTnLst>
                                </p:cTn>
                              </p:par>
                            </p:childTnLst>
                          </p:cTn>
                        </p:par>
                        <p:par>
                          <p:cTn id="96" fill="hold">
                            <p:stCondLst>
                              <p:cond delay="3500"/>
                            </p:stCondLst>
                            <p:childTnLst>
                              <p:par>
                                <p:cTn id="97" presetID="49" presetClass="exit" presetSubtype="0" accel="100000" fill="hold" nodeType="afterEffect">
                                  <p:stCondLst>
                                    <p:cond delay="0"/>
                                  </p:stCondLst>
                                  <p:childTnLst>
                                    <p:anim calcmode="lin" valueType="num">
                                      <p:cBhvr>
                                        <p:cTn id="98" dur="500"/>
                                        <p:tgtEl>
                                          <p:spTgt spid="5"/>
                                        </p:tgtEl>
                                        <p:attrNameLst>
                                          <p:attrName>ppt_w</p:attrName>
                                        </p:attrNameLst>
                                      </p:cBhvr>
                                      <p:tavLst>
                                        <p:tav tm="0">
                                          <p:val>
                                            <p:strVal val="ppt_w"/>
                                          </p:val>
                                        </p:tav>
                                        <p:tav tm="100000">
                                          <p:val>
                                            <p:fltVal val="0"/>
                                          </p:val>
                                        </p:tav>
                                      </p:tavLst>
                                    </p:anim>
                                    <p:anim calcmode="lin" valueType="num">
                                      <p:cBhvr>
                                        <p:cTn id="99" dur="500"/>
                                        <p:tgtEl>
                                          <p:spTgt spid="5"/>
                                        </p:tgtEl>
                                        <p:attrNameLst>
                                          <p:attrName>ppt_h</p:attrName>
                                        </p:attrNameLst>
                                      </p:cBhvr>
                                      <p:tavLst>
                                        <p:tav tm="0">
                                          <p:val>
                                            <p:strVal val="ppt_h"/>
                                          </p:val>
                                        </p:tav>
                                        <p:tav tm="100000">
                                          <p:val>
                                            <p:fltVal val="0"/>
                                          </p:val>
                                        </p:tav>
                                      </p:tavLst>
                                    </p:anim>
                                    <p:anim calcmode="lin" valueType="num">
                                      <p:cBhvr>
                                        <p:cTn id="100" dur="500"/>
                                        <p:tgtEl>
                                          <p:spTgt spid="5"/>
                                        </p:tgtEl>
                                        <p:attrNameLst>
                                          <p:attrName>style.rotation</p:attrName>
                                        </p:attrNameLst>
                                      </p:cBhvr>
                                      <p:tavLst>
                                        <p:tav tm="0">
                                          <p:val>
                                            <p:fltVal val="0"/>
                                          </p:val>
                                        </p:tav>
                                        <p:tav tm="100000">
                                          <p:val>
                                            <p:fltVal val="360"/>
                                          </p:val>
                                        </p:tav>
                                      </p:tavLst>
                                    </p:anim>
                                    <p:animEffect transition="out" filter="fade">
                                      <p:cBhvr>
                                        <p:cTn id="101" dur="500"/>
                                        <p:tgtEl>
                                          <p:spTgt spid="5"/>
                                        </p:tgtEl>
                                      </p:cBhvr>
                                    </p:animEffect>
                                    <p:set>
                                      <p:cBhvr>
                                        <p:cTn id="10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3" restart="whenNotActive" fill="hold" evtFilter="cancelBubble" nodeType="interactiveSeq">
                <p:stCondLst>
                  <p:cond evt="onClick" delay="0">
                    <p:tgtEl>
                      <p:spTgt spid="6"/>
                    </p:tgtEl>
                  </p:cond>
                </p:stCondLst>
                <p:endSync evt="end" delay="0">
                  <p:rtn val="all"/>
                </p:endSync>
                <p:childTnLst>
                  <p:par>
                    <p:cTn id="104" fill="hold">
                      <p:stCondLst>
                        <p:cond delay="0"/>
                      </p:stCondLst>
                      <p:childTnLst>
                        <p:par>
                          <p:cTn id="105" fill="hold">
                            <p:stCondLst>
                              <p:cond delay="0"/>
                            </p:stCondLst>
                            <p:childTnLst>
                              <p:par>
                                <p:cTn id="106" presetID="18" presetClass="entr" presetSubtype="12" fill="hold" nodeType="clickEffect">
                                  <p:stCondLst>
                                    <p:cond delay="0"/>
                                  </p:stCondLst>
                                  <p:childTnLst>
                                    <p:set>
                                      <p:cBhvr>
                                        <p:cTn id="107" dur="1" fill="hold">
                                          <p:stCondLst>
                                            <p:cond delay="0"/>
                                          </p:stCondLst>
                                        </p:cTn>
                                        <p:tgtEl>
                                          <p:spTgt spid="40"/>
                                        </p:tgtEl>
                                        <p:attrNameLst>
                                          <p:attrName>style.visibility</p:attrName>
                                        </p:attrNameLst>
                                      </p:cBhvr>
                                      <p:to>
                                        <p:strVal val="visible"/>
                                      </p:to>
                                    </p:set>
                                    <p:animEffect transition="in" filter="strips(downLeft)">
                                      <p:cBhvr>
                                        <p:cTn id="108" dur="1000"/>
                                        <p:tgtEl>
                                          <p:spTgt spid="40"/>
                                        </p:tgtEl>
                                      </p:cBhvr>
                                    </p:animEffect>
                                  </p:childTnLst>
                                </p:cTn>
                              </p:par>
                            </p:childTnLst>
                          </p:cTn>
                        </p:par>
                        <p:par>
                          <p:cTn id="109" fill="hold">
                            <p:stCondLst>
                              <p:cond delay="1000"/>
                            </p:stCondLst>
                            <p:childTnLst>
                              <p:par>
                                <p:cTn id="110" presetID="18" presetClass="exit" presetSubtype="12" fill="hold" nodeType="afterEffect">
                                  <p:stCondLst>
                                    <p:cond delay="0"/>
                                  </p:stCondLst>
                                  <p:childTnLst>
                                    <p:animEffect transition="out" filter="strips(downLeft)">
                                      <p:cBhvr>
                                        <p:cTn id="111" dur="3500"/>
                                        <p:tgtEl>
                                          <p:spTgt spid="40"/>
                                        </p:tgtEl>
                                      </p:cBhvr>
                                    </p:animEffect>
                                    <p:set>
                                      <p:cBhvr>
                                        <p:cTn id="112" dur="1" fill="hold">
                                          <p:stCondLst>
                                            <p:cond delay="3499"/>
                                          </p:stCondLst>
                                        </p:cTn>
                                        <p:tgtEl>
                                          <p:spTgt spid="40"/>
                                        </p:tgtEl>
                                        <p:attrNameLst>
                                          <p:attrName>style.visibility</p:attrName>
                                        </p:attrNameLst>
                                      </p:cBhvr>
                                      <p:to>
                                        <p:strVal val="hidden"/>
                                      </p:to>
                                    </p:set>
                                  </p:childTnLst>
                                </p:cTn>
                              </p:par>
                              <p:par>
                                <p:cTn id="113" presetID="42" presetClass="path" presetSubtype="0" accel="50000" decel="50000" fill="hold" nodeType="withEffect">
                                  <p:stCondLst>
                                    <p:cond delay="0"/>
                                  </p:stCondLst>
                                  <p:childTnLst>
                                    <p:animMotion origin="layout" path="M 0 3.33333E-6 L 0.38333 -0.3 " pathEditMode="relative" rAng="0" ptsTypes="AA">
                                      <p:cBhvr>
                                        <p:cTn id="114" dur="3750" fill="hold"/>
                                        <p:tgtEl>
                                          <p:spTgt spid="6"/>
                                        </p:tgtEl>
                                        <p:attrNameLst>
                                          <p:attrName>ppt_x</p:attrName>
                                          <p:attrName>ppt_y</p:attrName>
                                        </p:attrNameLst>
                                      </p:cBhvr>
                                      <p:rCtr x="192" y="-150"/>
                                    </p:animMotion>
                                  </p:childTnLst>
                                </p:cTn>
                              </p:par>
                              <p:par>
                                <p:cTn id="115" presetID="47" presetClass="exit" presetSubtype="0" fill="hold" grpId="0" nodeType="withEffect">
                                  <p:stCondLst>
                                    <p:cond delay="0"/>
                                  </p:stCondLst>
                                  <p:childTnLst>
                                    <p:animEffect transition="out" filter="fade">
                                      <p:cBhvr>
                                        <p:cTn id="116" dur="1000"/>
                                        <p:tgtEl>
                                          <p:spTgt spid="43"/>
                                        </p:tgtEl>
                                      </p:cBhvr>
                                    </p:animEffect>
                                    <p:anim calcmode="lin" valueType="num">
                                      <p:cBhvr>
                                        <p:cTn id="117" dur="1000"/>
                                        <p:tgtEl>
                                          <p:spTgt spid="43"/>
                                        </p:tgtEl>
                                        <p:attrNameLst>
                                          <p:attrName>ppt_x</p:attrName>
                                        </p:attrNameLst>
                                      </p:cBhvr>
                                      <p:tavLst>
                                        <p:tav tm="0">
                                          <p:val>
                                            <p:strVal val="ppt_x"/>
                                          </p:val>
                                        </p:tav>
                                        <p:tav tm="100000">
                                          <p:val>
                                            <p:strVal val="ppt_x"/>
                                          </p:val>
                                        </p:tav>
                                      </p:tavLst>
                                    </p:anim>
                                    <p:anim calcmode="lin" valueType="num">
                                      <p:cBhvr>
                                        <p:cTn id="118" dur="1000"/>
                                        <p:tgtEl>
                                          <p:spTgt spid="43"/>
                                        </p:tgtEl>
                                        <p:attrNameLst>
                                          <p:attrName>ppt_y</p:attrName>
                                        </p:attrNameLst>
                                      </p:cBhvr>
                                      <p:tavLst>
                                        <p:tav tm="0">
                                          <p:val>
                                            <p:strVal val="ppt_y"/>
                                          </p:val>
                                        </p:tav>
                                        <p:tav tm="100000">
                                          <p:val>
                                            <p:strVal val="ppt_y-.1"/>
                                          </p:val>
                                        </p:tav>
                                      </p:tavLst>
                                    </p:anim>
                                    <p:set>
                                      <p:cBhvr>
                                        <p:cTn id="119" dur="1" fill="hold">
                                          <p:stCondLst>
                                            <p:cond delay="999"/>
                                          </p:stCondLst>
                                        </p:cTn>
                                        <p:tgtEl>
                                          <p:spTgt spid="43"/>
                                        </p:tgtEl>
                                        <p:attrNameLst>
                                          <p:attrName>style.visibility</p:attrName>
                                        </p:attrNameLst>
                                      </p:cBhvr>
                                      <p:to>
                                        <p:strVal val="hidden"/>
                                      </p:to>
                                    </p:set>
                                  </p:childTnLst>
                                </p:cTn>
                              </p:par>
                            </p:childTnLst>
                          </p:cTn>
                        </p:par>
                        <p:par>
                          <p:cTn id="120" fill="hold">
                            <p:stCondLst>
                              <p:cond delay="4750"/>
                            </p:stCondLst>
                            <p:childTnLst>
                              <p:par>
                                <p:cTn id="121" presetID="49" presetClass="exit" presetSubtype="0" accel="100000" fill="hold" nodeType="afterEffect">
                                  <p:stCondLst>
                                    <p:cond delay="0"/>
                                  </p:stCondLst>
                                  <p:childTnLst>
                                    <p:anim calcmode="lin" valueType="num">
                                      <p:cBhvr>
                                        <p:cTn id="122" dur="500"/>
                                        <p:tgtEl>
                                          <p:spTgt spid="6"/>
                                        </p:tgtEl>
                                        <p:attrNameLst>
                                          <p:attrName>ppt_w</p:attrName>
                                        </p:attrNameLst>
                                      </p:cBhvr>
                                      <p:tavLst>
                                        <p:tav tm="0">
                                          <p:val>
                                            <p:strVal val="ppt_w"/>
                                          </p:val>
                                        </p:tav>
                                        <p:tav tm="100000">
                                          <p:val>
                                            <p:fltVal val="0"/>
                                          </p:val>
                                        </p:tav>
                                      </p:tavLst>
                                    </p:anim>
                                    <p:anim calcmode="lin" valueType="num">
                                      <p:cBhvr>
                                        <p:cTn id="123" dur="500"/>
                                        <p:tgtEl>
                                          <p:spTgt spid="6"/>
                                        </p:tgtEl>
                                        <p:attrNameLst>
                                          <p:attrName>ppt_h</p:attrName>
                                        </p:attrNameLst>
                                      </p:cBhvr>
                                      <p:tavLst>
                                        <p:tav tm="0">
                                          <p:val>
                                            <p:strVal val="ppt_h"/>
                                          </p:val>
                                        </p:tav>
                                        <p:tav tm="100000">
                                          <p:val>
                                            <p:fltVal val="0"/>
                                          </p:val>
                                        </p:tav>
                                      </p:tavLst>
                                    </p:anim>
                                    <p:anim calcmode="lin" valueType="num">
                                      <p:cBhvr>
                                        <p:cTn id="124" dur="500"/>
                                        <p:tgtEl>
                                          <p:spTgt spid="6"/>
                                        </p:tgtEl>
                                        <p:attrNameLst>
                                          <p:attrName>style.rotation</p:attrName>
                                        </p:attrNameLst>
                                      </p:cBhvr>
                                      <p:tavLst>
                                        <p:tav tm="0">
                                          <p:val>
                                            <p:fltVal val="0"/>
                                          </p:val>
                                        </p:tav>
                                        <p:tav tm="100000">
                                          <p:val>
                                            <p:fltVal val="360"/>
                                          </p:val>
                                        </p:tav>
                                      </p:tavLst>
                                    </p:anim>
                                    <p:animEffect transition="out" filter="fade">
                                      <p:cBhvr>
                                        <p:cTn id="125" dur="500"/>
                                        <p:tgtEl>
                                          <p:spTgt spid="6"/>
                                        </p:tgtEl>
                                      </p:cBhvr>
                                    </p:animEffect>
                                    <p:set>
                                      <p:cBhvr>
                                        <p:cTn id="126"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5" grpId="0"/>
      <p:bldP spid="98" grpId="0"/>
      <p:bldP spid="107" grpId="0"/>
      <p:bldP spid="133"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hlinkClick r:id="rId3" action="ppaction://hlinksldjump"/>
            <a:extLst>
              <a:ext uri="{FF2B5EF4-FFF2-40B4-BE49-F238E27FC236}">
                <a16:creationId xmlns:a16="http://schemas.microsoft.com/office/drawing/2014/main" id="{6335562D-47C3-42BC-BC7D-7AF52EE5A71A}"/>
              </a:ext>
            </a:extLst>
          </p:cNvPr>
          <p:cNvSpPr/>
          <p:nvPr/>
        </p:nvSpPr>
        <p:spPr>
          <a:xfrm>
            <a:off x="-1" y="1840352"/>
            <a:ext cx="12190413" cy="1141596"/>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1" y="5175226"/>
            <a:ext cx="12190413" cy="1141596"/>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5"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715" y="902566"/>
            <a:ext cx="1968923" cy="1743380"/>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996" y="390523"/>
            <a:ext cx="2060359" cy="1383732"/>
          </a:xfrm>
          <a:prstGeom prst="rect">
            <a:avLst/>
          </a:prstGeom>
        </p:spPr>
      </p:pic>
      <p:pic>
        <p:nvPicPr>
          <p:cNvPr id="10" name="Picture 9">
            <a:hlinkClick r:id="rId8"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4347" y="908142"/>
            <a:ext cx="1968923" cy="1743380"/>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88628" y="396099"/>
            <a:ext cx="2060359" cy="1383732"/>
          </a:xfrm>
          <a:prstGeom prst="rect">
            <a:avLst/>
          </a:prstGeom>
        </p:spPr>
      </p:pic>
      <p:pic>
        <p:nvPicPr>
          <p:cNvPr id="12" name="Picture 11">
            <a:hlinkClick r:id="rId11"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35544" y="848266"/>
            <a:ext cx="1968923" cy="1743380"/>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89825" y="336223"/>
            <a:ext cx="2060359" cy="1383732"/>
          </a:xfrm>
          <a:prstGeom prst="rect">
            <a:avLst/>
          </a:prstGeom>
        </p:spPr>
      </p:pic>
      <p:pic>
        <p:nvPicPr>
          <p:cNvPr id="14" name="Picture 13">
            <a:hlinkClick r:id="rId14"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7434" y="4297356"/>
            <a:ext cx="1968923" cy="1743380"/>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1715" y="3785313"/>
            <a:ext cx="2060359" cy="1383732"/>
          </a:xfrm>
          <a:prstGeom prst="rect">
            <a:avLst/>
          </a:prstGeom>
        </p:spPr>
      </p:pic>
      <p:pic>
        <p:nvPicPr>
          <p:cNvPr id="16" name="Picture 15">
            <a:hlinkClick r:id="rId17"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11488" y="4277349"/>
            <a:ext cx="1968923" cy="1743380"/>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965769" y="3765306"/>
            <a:ext cx="2060359" cy="1383732"/>
          </a:xfrm>
          <a:prstGeom prst="rect">
            <a:avLst/>
          </a:prstGeom>
        </p:spPr>
      </p:pic>
      <p:pic>
        <p:nvPicPr>
          <p:cNvPr id="18" name="Picture 17">
            <a:hlinkClick r:id="rId20"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981261" y="4238667"/>
            <a:ext cx="1968923" cy="1743380"/>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35542" y="3726624"/>
            <a:ext cx="2060359" cy="138373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 y="6309185"/>
            <a:ext cx="6095205" cy="334775"/>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95208" y="6309185"/>
            <a:ext cx="6095205" cy="334775"/>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2975483"/>
            <a:ext cx="6095205" cy="334775"/>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95207" y="2975483"/>
            <a:ext cx="6095205" cy="334775"/>
          </a:xfrm>
          <a:prstGeom prst="rect">
            <a:avLst/>
          </a:prstGeom>
        </p:spPr>
      </p:pic>
      <p:sp>
        <p:nvSpPr>
          <p:cNvPr id="42" name="Flowchart: Summing Junction 41">
            <a:hlinkClick r:id="rId24" action="ppaction://hlinksldjump"/>
            <a:extLst>
              <a:ext uri="{FF2B5EF4-FFF2-40B4-BE49-F238E27FC236}">
                <a16:creationId xmlns:a16="http://schemas.microsoft.com/office/drawing/2014/main" id="{E51D645D-F5EB-48AD-9720-05E0BE57DF46}"/>
              </a:ext>
            </a:extLst>
          </p:cNvPr>
          <p:cNvSpPr/>
          <p:nvPr/>
        </p:nvSpPr>
        <p:spPr>
          <a:xfrm>
            <a:off x="11397205" y="6115373"/>
            <a:ext cx="648983" cy="648983"/>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295F26-76B1-A54C-98B6-4DBD14929159}"/>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55773155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0" y="0"/>
            <a:ext cx="12190413" cy="2055424"/>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3500" dirty="0" err="1">
                <a:latin typeface="Times New Roman" panose="02020603050405020304" pitchFamily="18" charset="0"/>
                <a:cs typeface="Times New Roman" panose="02020603050405020304" pitchFamily="18" charset="0"/>
              </a:rPr>
              <a:t>Tìm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hiểu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lịch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sử</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hoàn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thành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thông</a:t>
            </a:r>
            <a:r>
              <a:rPr lang="en-US" sz="3500" dirty="0">
                <a:latin typeface="Times New Roman" panose="02020603050405020304" pitchFamily="18" charset="0"/>
                <a:cs typeface="Times New Roman" panose="02020603050405020304" pitchFamily="18" charset="0"/>
              </a:rPr>
              <a:t> tin </a:t>
            </a:r>
            <a:r>
              <a:rPr lang="en-US" sz="3500" dirty="0" err="1">
                <a:latin typeface="Times New Roman" panose="02020603050405020304" pitchFamily="18" charset="0"/>
                <a:cs typeface="Times New Roman" panose="02020603050405020304" pitchFamily="18" charset="0"/>
              </a:rPr>
              <a:t>để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ở</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vị</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trí</a:t>
            </a:r>
            <a:r>
              <a:rPr lang="en-US" sz="3500" dirty="0">
                <a:latin typeface="Times New Roman" panose="02020603050405020304" pitchFamily="18" charset="0"/>
                <a:cs typeface="Times New Roman" panose="02020603050405020304" pitchFamily="18" charset="0"/>
              </a:rPr>
              <a:t> A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B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đoạn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a:t>
            </a: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485953" y="3255380"/>
            <a:ext cx="4203487" cy="3593022"/>
          </a:xfrm>
          <a:prstGeom prst="rect">
            <a:avLst/>
          </a:prstGeom>
        </p:spPr>
      </p:pic>
      <p:sp>
        <p:nvSpPr>
          <p:cNvPr id="4" name="TextBox 3">
            <a:extLst>
              <a:ext uri="{FF2B5EF4-FFF2-40B4-BE49-F238E27FC236}">
                <a16:creationId xmlns:a16="http://schemas.microsoft.com/office/drawing/2014/main" id="{DEAA463A-94D2-564F-9B08-5D0ACC2B96D3}"/>
              </a:ext>
            </a:extLst>
          </p:cNvPr>
          <p:cNvSpPr txBox="1"/>
          <p:nvPr/>
        </p:nvSpPr>
        <p:spPr>
          <a:xfrm>
            <a:off x="197401" y="2341102"/>
            <a:ext cx="9159249" cy="3256661"/>
          </a:xfrm>
          <a:prstGeom prst="rect">
            <a:avLst/>
          </a:prstGeom>
          <a:noFill/>
        </p:spPr>
        <p:txBody>
          <a:bodyPr wrap="square" rtlCol="0">
            <a:spAutoFit/>
          </a:bodyPr>
          <a:lstStyle/>
          <a:p>
            <a:pPr algn="just">
              <a:lnSpc>
                <a:spcPct val="150000"/>
              </a:lnSpc>
            </a:pPr>
            <a:r>
              <a:rPr lang="en-VN" sz="3500" dirty="0">
                <a:latin typeface="Times New Roman" panose="02020603050405020304" pitchFamily="18" charset="0"/>
                <a:cs typeface="Times New Roman" panose="02020603050405020304" pitchFamily="18" charset="0"/>
              </a:rPr>
              <a:t>Cuộc khởi nghĩa Lam Sơn diễn ra vào đầu thế kỉ XV. </a:t>
            </a:r>
            <a:r>
              <a:rPr lang="en-VN" sz="3500" b="1" dirty="0">
                <a:latin typeface="Times New Roman" panose="02020603050405020304" pitchFamily="18" charset="0"/>
                <a:cs typeface="Times New Roman" panose="02020603050405020304" pitchFamily="18" charset="0"/>
              </a:rPr>
              <a:t>(A)</a:t>
            </a:r>
            <a:r>
              <a:rPr lang="en-VN" sz="3500" dirty="0">
                <a:latin typeface="Times New Roman" panose="02020603050405020304" pitchFamily="18" charset="0"/>
                <a:cs typeface="Times New Roman" panose="02020603050405020304" pitchFamily="18" charset="0"/>
              </a:rPr>
              <a:t> là lãnh tụ của cuộc khởi nghĩa này. Sau hơn 10 năm chiến đấu, nghĩa quân Lam Sơn đã đánh đuổi </a:t>
            </a:r>
            <a:r>
              <a:rPr lang="en-VN" sz="3500" b="1" dirty="0">
                <a:latin typeface="Times New Roman" panose="02020603050405020304" pitchFamily="18" charset="0"/>
                <a:cs typeface="Times New Roman" panose="02020603050405020304" pitchFamily="18" charset="0"/>
              </a:rPr>
              <a:t>(B)</a:t>
            </a:r>
            <a:r>
              <a:rPr lang="en-VN" sz="3500" dirty="0">
                <a:latin typeface="Times New Roman" panose="02020603050405020304" pitchFamily="18" charset="0"/>
                <a:cs typeface="Times New Roman" panose="02020603050405020304" pitchFamily="18" charset="0"/>
              </a:rPr>
              <a:t> ra khỏi bờ cõi đất nước.</a:t>
            </a:r>
          </a:p>
        </p:txBody>
      </p:sp>
      <p:sp>
        <p:nvSpPr>
          <p:cNvPr id="5" name="TextBox 4">
            <a:extLst>
              <a:ext uri="{FF2B5EF4-FFF2-40B4-BE49-F238E27FC236}">
                <a16:creationId xmlns:a16="http://schemas.microsoft.com/office/drawing/2014/main" id="{3CA989D3-3154-FE4C-B788-B46919DA6EA7}"/>
              </a:ext>
            </a:extLst>
          </p:cNvPr>
          <p:cNvSpPr txBox="1"/>
          <p:nvPr/>
        </p:nvSpPr>
        <p:spPr>
          <a:xfrm>
            <a:off x="519920" y="5597763"/>
            <a:ext cx="9159249" cy="832920"/>
          </a:xfrm>
          <a:prstGeom prst="rect">
            <a:avLst/>
          </a:prstGeom>
          <a:noFill/>
        </p:spPr>
        <p:txBody>
          <a:bodyPr wrap="square" rtlCol="0">
            <a:spAutoFit/>
          </a:bodyPr>
          <a:lstStyle/>
          <a:p>
            <a:pPr algn="just">
              <a:lnSpc>
                <a:spcPct val="150000"/>
              </a:lnSpc>
            </a:pPr>
            <a:r>
              <a:rPr lang="en-VN" sz="3500" b="1" dirty="0">
                <a:solidFill>
                  <a:srgbClr val="C00000"/>
                </a:solidFill>
                <a:latin typeface="Times New Roman" panose="02020603050405020304" pitchFamily="18" charset="0"/>
                <a:cs typeface="Times New Roman" panose="02020603050405020304" pitchFamily="18" charset="0"/>
              </a:rPr>
              <a:t>	(A) </a:t>
            </a:r>
            <a:r>
              <a:rPr lang="en-US" sz="3500" b="1" dirty="0">
                <a:solidFill>
                  <a:srgbClr val="C00000"/>
                </a:solidFill>
                <a:latin typeface="Times New Roman" panose="02020603050405020304" pitchFamily="18" charset="0"/>
                <a:cs typeface="Times New Roman" panose="02020603050405020304" pitchFamily="18" charset="0"/>
              </a:rPr>
              <a:t>L</a:t>
            </a:r>
            <a:r>
              <a:rPr lang="en-VN" sz="3500" b="1" dirty="0">
                <a:solidFill>
                  <a:srgbClr val="C00000"/>
                </a:solidFill>
                <a:latin typeface="Times New Roman" panose="02020603050405020304" pitchFamily="18" charset="0"/>
                <a:cs typeface="Times New Roman" panose="02020603050405020304" pitchFamily="18" charset="0"/>
              </a:rPr>
              <a:t>ê Lợi		 (B) giặc Minh</a:t>
            </a:r>
            <a:endParaRPr lang="en-VN" sz="3500"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2D897A70-73A7-9043-949B-7BFA28F4D627}"/>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05683003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40520" y="-51984"/>
            <a:ext cx="12149893" cy="154054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Sắp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xếp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theo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cách</a:t>
            </a:r>
            <a:r>
              <a:rPr lang="en-US" sz="3500" dirty="0">
                <a:latin typeface="Times New Roman" panose="02020603050405020304" pitchFamily="18" charset="0"/>
                <a:cs typeface="Times New Roman" panose="02020603050405020304" pitchFamily="18" charset="0"/>
              </a:rPr>
              <a:t> Long </a:t>
            </a:r>
            <a:r>
              <a:rPr lang="en-US" sz="3500" dirty="0" err="1">
                <a:latin typeface="Times New Roman" panose="02020603050405020304" pitchFamily="18" charset="0"/>
                <a:cs typeface="Times New Roman" panose="02020603050405020304" pitchFamily="18" charset="0"/>
              </a:rPr>
              <a:t>Quân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cho</a:t>
            </a:r>
            <a:r>
              <a:rPr lang="en-US" sz="3500" dirty="0">
                <a:latin typeface="Times New Roman" panose="02020603050405020304" pitchFamily="18" charset="0"/>
                <a:cs typeface="Times New Roman" panose="02020603050405020304" pitchFamily="18" charset="0"/>
              </a:rPr>
              <a:t> Lê </a:t>
            </a:r>
            <a:r>
              <a:rPr lang="en-US" sz="3500" dirty="0" err="1">
                <a:latin typeface="Times New Roman" panose="02020603050405020304" pitchFamily="18" charset="0"/>
                <a:cs typeface="Times New Roman" panose="02020603050405020304" pitchFamily="18" charset="0"/>
              </a:rPr>
              <a:t>Lợi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mượn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gươm</a:t>
            </a:r>
            <a:r>
              <a:rPr lang="en-US" sz="3500" dirty="0">
                <a:latin typeface="Times New Roman" panose="02020603050405020304" pitchFamily="18" charset="0"/>
                <a:cs typeface="Times New Roman" panose="02020603050405020304" pitchFamily="18" charset="0"/>
              </a:rPr>
              <a:t>:</a:t>
            </a: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34898" y="3366229"/>
            <a:ext cx="4203487" cy="3593022"/>
          </a:xfrm>
          <a:prstGeom prst="rect">
            <a:avLst/>
          </a:prstGeom>
        </p:spPr>
      </p:pic>
      <p:sp>
        <p:nvSpPr>
          <p:cNvPr id="4" name="TextBox 3">
            <a:extLst>
              <a:ext uri="{FF2B5EF4-FFF2-40B4-BE49-F238E27FC236}">
                <a16:creationId xmlns:a16="http://schemas.microsoft.com/office/drawing/2014/main" id="{54C99401-E644-AB40-B210-4CA4B876883C}"/>
              </a:ext>
            </a:extLst>
          </p:cNvPr>
          <p:cNvSpPr txBox="1"/>
          <p:nvPr/>
        </p:nvSpPr>
        <p:spPr>
          <a:xfrm>
            <a:off x="651336" y="1631133"/>
            <a:ext cx="10887740" cy="1384995"/>
          </a:xfrm>
          <a:prstGeom prst="rect">
            <a:avLst/>
          </a:prstGeom>
          <a:noFill/>
        </p:spPr>
        <p:txBody>
          <a:bodyPr wrap="square" rtlCol="0">
            <a:spAutoFit/>
          </a:bodyPr>
          <a:lstStyle/>
          <a:p>
            <a:pPr marL="514350" indent="-514350" algn="just">
              <a:buAutoNum type="arabicParenBoth"/>
            </a:pPr>
            <a:r>
              <a:rPr lang="en-VN" sz="2800" dirty="0">
                <a:latin typeface="Times New Roman" panose="02020603050405020304" pitchFamily="18" charset="0"/>
                <a:cs typeface="Times New Roman" panose="02020603050405020304" pitchFamily="18" charset="0"/>
              </a:rPr>
              <a:t> Lê Thận gia nhập nghĩa quân</a:t>
            </a:r>
          </a:p>
          <a:p>
            <a:pPr marL="514350" indent="-514350" algn="just">
              <a:buAutoNum type="arabicParenBoth"/>
            </a:pPr>
            <a:r>
              <a:rPr lang="en-VN" sz="2800" dirty="0">
                <a:latin typeface="Times New Roman" panose="02020603050405020304" pitchFamily="18" charset="0"/>
                <a:cs typeface="Times New Roman" panose="02020603050405020304" pitchFamily="18" charset="0"/>
              </a:rPr>
              <a:t> Lê Thận dâng gươm cho Lê Lợi, nguyện cùng Lê Lợi và gươm thần báo đền Tổ Quốc. </a:t>
            </a:r>
          </a:p>
        </p:txBody>
      </p:sp>
      <p:sp>
        <p:nvSpPr>
          <p:cNvPr id="5" name="TextBox 4">
            <a:extLst>
              <a:ext uri="{FF2B5EF4-FFF2-40B4-BE49-F238E27FC236}">
                <a16:creationId xmlns:a16="http://schemas.microsoft.com/office/drawing/2014/main" id="{88F0B32A-7957-6443-AEA2-E4C818F52904}"/>
              </a:ext>
            </a:extLst>
          </p:cNvPr>
          <p:cNvSpPr txBox="1"/>
          <p:nvPr/>
        </p:nvSpPr>
        <p:spPr>
          <a:xfrm>
            <a:off x="651336" y="2860993"/>
            <a:ext cx="8936216" cy="3108543"/>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(3) Đem tra lưỡi gươm nhà Lê Thân vào chuôi gươm bắt được trên rừng thì vừa như in</a:t>
            </a:r>
          </a:p>
          <a:p>
            <a:pPr algn="just"/>
            <a:r>
              <a:rPr lang="en-VN" sz="2800" dirty="0">
                <a:latin typeface="Times New Roman" panose="02020603050405020304" pitchFamily="18" charset="0"/>
                <a:cs typeface="Times New Roman" panose="02020603050405020304" pitchFamily="18" charset="0"/>
              </a:rPr>
              <a:t>(4) Một lần, Lê Lợi ghé qua nhà Lê Thận chơi thì thấy lưỡi gươm rực sáng hai chữ “Thuận Thiên”</a:t>
            </a:r>
          </a:p>
          <a:p>
            <a:pPr algn="just"/>
            <a:r>
              <a:rPr lang="en-VN" sz="2800" dirty="0">
                <a:latin typeface="Times New Roman" panose="02020603050405020304" pitchFamily="18" charset="0"/>
                <a:cs typeface="Times New Roman" panose="02020603050405020304" pitchFamily="18" charset="0"/>
              </a:rPr>
              <a:t>(5) Trên đường chạy giặc, Lê Lợi bắt được một chiếc chuôi gươm nạm ngọc trên rừng.</a:t>
            </a:r>
          </a:p>
          <a:p>
            <a:pPr algn="just"/>
            <a:r>
              <a:rPr lang="en-VN" sz="2800" dirty="0">
                <a:latin typeface="Times New Roman" panose="02020603050405020304" pitchFamily="18" charset="0"/>
                <a:cs typeface="Times New Roman" panose="02020603050405020304" pitchFamily="18" charset="0"/>
              </a:rPr>
              <a:t>(6) Lưỡi gươm mắc vào lưới chàng đánh cá Lê Thận</a:t>
            </a:r>
          </a:p>
        </p:txBody>
      </p:sp>
      <p:sp>
        <p:nvSpPr>
          <p:cNvPr id="6" name="TextBox 5">
            <a:extLst>
              <a:ext uri="{FF2B5EF4-FFF2-40B4-BE49-F238E27FC236}">
                <a16:creationId xmlns:a16="http://schemas.microsoft.com/office/drawing/2014/main" id="{67717469-E15C-F24A-9F7F-B2CA39536955}"/>
              </a:ext>
            </a:extLst>
          </p:cNvPr>
          <p:cNvSpPr txBox="1"/>
          <p:nvPr/>
        </p:nvSpPr>
        <p:spPr>
          <a:xfrm>
            <a:off x="1071448" y="5903177"/>
            <a:ext cx="7944962" cy="832920"/>
          </a:xfrm>
          <a:prstGeom prst="rect">
            <a:avLst/>
          </a:prstGeom>
          <a:noFill/>
        </p:spPr>
        <p:txBody>
          <a:bodyPr wrap="square" rtlCol="0">
            <a:spAutoFit/>
          </a:bodyPr>
          <a:lstStyle/>
          <a:p>
            <a:pPr algn="just">
              <a:lnSpc>
                <a:spcPct val="150000"/>
              </a:lnSpc>
            </a:pPr>
            <a:r>
              <a:rPr lang="vi-VN" sz="3500" b="1" dirty="0">
                <a:solidFill>
                  <a:srgbClr val="C00000"/>
                </a:solidFill>
                <a:latin typeface="Times New Roman" panose="02020603050405020304" pitchFamily="18" charset="0"/>
                <a:cs typeface="Times New Roman" panose="02020603050405020304" pitchFamily="18" charset="0"/>
              </a:rPr>
              <a:t>Đáp án: (6) – (1) – (5) – (4) - (2) – (3)</a:t>
            </a:r>
            <a:endParaRPr lang="en-VN" sz="3500"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362E154-DA1A-D349-9DD1-C65D2C8ACB79}"/>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14927586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hlinkClick r:id="rId3" action="ppaction://hlinksldjump"/>
          </p:cNvPr>
          <p:cNvSpPr/>
          <p:nvPr/>
        </p:nvSpPr>
        <p:spPr>
          <a:xfrm>
            <a:off x="40520" y="0"/>
            <a:ext cx="12149893" cy="1424763"/>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Khoanh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Long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Lê </a:t>
            </a:r>
            <a:r>
              <a:rPr lang="en-US" sz="3200" dirty="0" err="1">
                <a:latin typeface="Times New Roman" panose="02020603050405020304" pitchFamily="18" charset="0"/>
                <a:cs typeface="Times New Roman" panose="02020603050405020304" pitchFamily="18" charset="0"/>
              </a:rPr>
              <a:t>Lợi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gươm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thần</a:t>
            </a:r>
            <a:r>
              <a:rPr lang="en-US" sz="3200" dirty="0">
                <a:latin typeface="Times New Roman" panose="02020603050405020304" pitchFamily="18" charset="0"/>
                <a:cs typeface="Times New Roman" panose="02020603050405020304" pitchFamily="18" charset="0"/>
              </a:rPr>
              <a:t>?</a:t>
            </a:r>
          </a:p>
        </p:txBody>
      </p:sp>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13628" y="3366230"/>
            <a:ext cx="4203487" cy="3593022"/>
          </a:xfrm>
          <a:prstGeom prst="rect">
            <a:avLst/>
          </a:prstGeom>
        </p:spPr>
      </p:pic>
      <p:sp>
        <p:nvSpPr>
          <p:cNvPr id="4" name="TextBox 3">
            <a:extLst>
              <a:ext uri="{FF2B5EF4-FFF2-40B4-BE49-F238E27FC236}">
                <a16:creationId xmlns:a16="http://schemas.microsoft.com/office/drawing/2014/main" id="{49F8DFC2-2B00-BD41-8B3A-68CE2DC9E463}"/>
              </a:ext>
            </a:extLst>
          </p:cNvPr>
          <p:cNvSpPr txBox="1"/>
          <p:nvPr/>
        </p:nvSpPr>
        <p:spPr>
          <a:xfrm>
            <a:off x="651336" y="1631133"/>
            <a:ext cx="11150804" cy="1631216"/>
          </a:xfrm>
          <a:prstGeom prst="rect">
            <a:avLst/>
          </a:prstGeom>
          <a:noFill/>
        </p:spPr>
        <p:txBody>
          <a:bodyPr wrap="square" rtlCol="0">
            <a:spAutoFit/>
          </a:bodyPr>
          <a:lstStyle/>
          <a:p>
            <a:pPr marL="514350" indent="-514350" algn="just">
              <a:buAutoNum type="alphaUcPeriod"/>
            </a:pPr>
            <a:r>
              <a:rPr lang="en-VN" sz="2500" dirty="0">
                <a:latin typeface="Times New Roman" panose="02020603050405020304" pitchFamily="18" charset="0"/>
                <a:cs typeface="Times New Roman" panose="02020603050405020304" pitchFamily="18" charset="0"/>
              </a:rPr>
              <a:t>Chi tiết lưỡi gươm dưới nước, chuôi gươm trên rừng cho thấy sức mạnh đánh giặc có ở mọi miền đất nước, từ miền sông nước đến miền núi.</a:t>
            </a:r>
          </a:p>
          <a:p>
            <a:pPr marL="514350" indent="-514350" algn="just">
              <a:buAutoNum type="alphaUcPeriod"/>
            </a:pPr>
            <a:r>
              <a:rPr lang="en-VN" sz="2500" dirty="0">
                <a:latin typeface="Times New Roman" panose="02020603050405020304" pitchFamily="18" charset="0"/>
                <a:cs typeface="Times New Roman" panose="02020603050405020304" pitchFamily="18" charset="0"/>
              </a:rPr>
              <a:t>Cách cho mượn gươm phức tạp cho thấy hành trình tìm vũ khí đánh giặc của nghĩa quân vô cùng gian khổ, mất rất nhiều thời gian, công sức. </a:t>
            </a:r>
          </a:p>
        </p:txBody>
      </p:sp>
      <p:sp>
        <p:nvSpPr>
          <p:cNvPr id="5" name="TextBox 4">
            <a:extLst>
              <a:ext uri="{FF2B5EF4-FFF2-40B4-BE49-F238E27FC236}">
                <a16:creationId xmlns:a16="http://schemas.microsoft.com/office/drawing/2014/main" id="{296510CE-2484-FD4E-8CD2-389BC67C6C57}"/>
              </a:ext>
            </a:extLst>
          </p:cNvPr>
          <p:cNvSpPr txBox="1"/>
          <p:nvPr/>
        </p:nvSpPr>
        <p:spPr>
          <a:xfrm>
            <a:off x="388273" y="3243589"/>
            <a:ext cx="9159764" cy="3554819"/>
          </a:xfrm>
          <a:prstGeom prst="rect">
            <a:avLst/>
          </a:prstGeom>
          <a:noFill/>
        </p:spPr>
        <p:txBody>
          <a:bodyPr wrap="square" rtlCol="0">
            <a:spAutoFit/>
          </a:bodyPr>
          <a:lstStyle/>
          <a:p>
            <a:pPr algn="just"/>
            <a:r>
              <a:rPr lang="en-VN" sz="2500" dirty="0">
                <a:latin typeface="Times New Roman" panose="02020603050405020304" pitchFamily="18" charset="0"/>
                <a:cs typeface="Times New Roman" panose="02020603050405020304" pitchFamily="18" charset="0"/>
              </a:rPr>
              <a:t>C. Sự vừa vặn của chuôi gươm và lưỡi gươm cho thấy sức mạnh đoàn kết, nhất trí của nhân dân khắp mọi miền trong cuộc chiến đấu chống giặc.</a:t>
            </a:r>
          </a:p>
          <a:p>
            <a:pPr algn="just"/>
            <a:r>
              <a:rPr lang="en-VN" sz="2500" dirty="0">
                <a:latin typeface="Times New Roman" panose="02020603050405020304" pitchFamily="18" charset="0"/>
                <a:cs typeface="Times New Roman" panose="02020603050405020304" pitchFamily="18" charset="0"/>
              </a:rPr>
              <a:t>D. Việc tìm thấy lưỡi gươm và chuôi gươm ở hai địa điểm khác nhau cho thấy nghĩa quân phải biết dựa vào sức mạnh to lớn của thiên nhiên và thần linh thì mới có thể đánh guổi giặc cứu nước.</a:t>
            </a:r>
          </a:p>
          <a:p>
            <a:pPr algn="just"/>
            <a:r>
              <a:rPr lang="en-VN" sz="2500" dirty="0">
                <a:latin typeface="Times New Roman" panose="02020603050405020304" pitchFamily="18" charset="0"/>
                <a:cs typeface="Times New Roman" panose="02020603050405020304" pitchFamily="18" charset="0"/>
              </a:rPr>
              <a:t>E. Việc Lê Lợi nhận được thanh gươm hoàn chỉnh cho thấy ông là vị minh chủ tài đức, xứng đáng được nhân dân đồng lòng phò tá, gửi gắm niềm tin.</a:t>
            </a:r>
          </a:p>
        </p:txBody>
      </p:sp>
      <p:sp>
        <p:nvSpPr>
          <p:cNvPr id="6" name="TextBox 5">
            <a:extLst>
              <a:ext uri="{FF2B5EF4-FFF2-40B4-BE49-F238E27FC236}">
                <a16:creationId xmlns:a16="http://schemas.microsoft.com/office/drawing/2014/main" id="{CD8B1A96-CF9B-8D4F-9617-E66F43F2019F}"/>
              </a:ext>
            </a:extLst>
          </p:cNvPr>
          <p:cNvSpPr txBox="1"/>
          <p:nvPr/>
        </p:nvSpPr>
        <p:spPr>
          <a:xfrm>
            <a:off x="5797495" y="6126332"/>
            <a:ext cx="2921204" cy="832920"/>
          </a:xfrm>
          <a:prstGeom prst="rect">
            <a:avLst/>
          </a:prstGeom>
          <a:noFill/>
        </p:spPr>
        <p:txBody>
          <a:bodyPr wrap="square" rtlCol="0">
            <a:spAutoFit/>
          </a:bodyPr>
          <a:lstStyle/>
          <a:p>
            <a:pPr algn="just">
              <a:lnSpc>
                <a:spcPct val="150000"/>
              </a:lnSpc>
            </a:pPr>
            <a:r>
              <a:rPr lang="vi-VN" sz="3500" b="1" dirty="0">
                <a:solidFill>
                  <a:srgbClr val="C00000"/>
                </a:solidFill>
                <a:latin typeface="Times New Roman" panose="02020603050405020304" pitchFamily="18" charset="0"/>
                <a:cs typeface="Times New Roman" panose="02020603050405020304" pitchFamily="18" charset="0"/>
              </a:rPr>
              <a:t>(A) – (C) - (E)</a:t>
            </a:r>
            <a:endParaRPr lang="en-VN" sz="3500" dirty="0">
              <a:solidFill>
                <a:srgbClr val="C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601A8E3-CCA7-1F42-A0DE-AF6BBC3435B5}"/>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539417564"/>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10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35632" y="3266566"/>
            <a:ext cx="4203487" cy="3593022"/>
          </a:xfrm>
          <a:prstGeom prst="rect">
            <a:avLst/>
          </a:prstGeom>
        </p:spPr>
      </p:pic>
      <p:sp>
        <p:nvSpPr>
          <p:cNvPr id="4" name="Rectangle 3">
            <a:hlinkClick r:id="rId3" action="ppaction://hlinksldjump"/>
            <a:extLst>
              <a:ext uri="{FF2B5EF4-FFF2-40B4-BE49-F238E27FC236}">
                <a16:creationId xmlns:a16="http://schemas.microsoft.com/office/drawing/2014/main" id="{15833A1D-8633-034A-912E-9473B89F873F}"/>
              </a:ext>
            </a:extLst>
          </p:cNvPr>
          <p:cNvSpPr/>
          <p:nvPr/>
        </p:nvSpPr>
        <p:spPr>
          <a:xfrm>
            <a:off x="40520" y="-51984"/>
            <a:ext cx="12149893" cy="154054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ảnh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Rùa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trong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truyện</a:t>
            </a:r>
            <a:r>
              <a:rPr lang="en-US" sz="3500" dirty="0">
                <a:latin typeface="Times New Roman" panose="02020603050405020304" pitchFamily="18" charset="0"/>
                <a:cs typeface="Times New Roman" panose="02020603050405020304" pitchFamily="18" charset="0"/>
              </a:rPr>
              <a:t> </a:t>
            </a:r>
          </a:p>
          <a:p>
            <a:pPr algn="ctr"/>
            <a:r>
              <a:rPr lang="en-US" sz="3500" dirty="0">
                <a:latin typeface="Times New Roman" panose="02020603050405020304" pitchFamily="18" charset="0"/>
                <a:cs typeface="Times New Roman" panose="02020603050405020304" pitchFamily="18" charset="0"/>
              </a:rPr>
              <a:t>”</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tích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Hồ</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Gươm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thể</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hiện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điều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gì</a:t>
            </a:r>
            <a:r>
              <a:rPr lang="en-US" sz="35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B7588BD-7156-7441-A7B7-16C001D360DE}"/>
              </a:ext>
            </a:extLst>
          </p:cNvPr>
          <p:cNvSpPr txBox="1"/>
          <p:nvPr/>
        </p:nvSpPr>
        <p:spPr>
          <a:xfrm>
            <a:off x="640825" y="1849979"/>
            <a:ext cx="8513685" cy="4562788"/>
          </a:xfrm>
          <a:prstGeom prst="rect">
            <a:avLst/>
          </a:prstGeom>
          <a:noFill/>
        </p:spPr>
        <p:txBody>
          <a:bodyPr wrap="square" rtlCol="0" anchor="ctr">
            <a:spAutoFit/>
          </a:bodyPr>
          <a:lstStyle/>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Khí thiêng của sông núi, tình cảm, trí tuệ của nhân dân.</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Là sứ giả của Long Quân, thể hiện tình cảm và khát vọng hoà bình của dân tộc.</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Ước mong khi gặp khó khăn sẽ có vật thiêng xuất hiện.</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Ước mong về giàu sang, hạnh phúc</a:t>
            </a:r>
          </a:p>
        </p:txBody>
      </p:sp>
      <p:sp>
        <p:nvSpPr>
          <p:cNvPr id="6" name="Rectangle 5">
            <a:extLst>
              <a:ext uri="{FF2B5EF4-FFF2-40B4-BE49-F238E27FC236}">
                <a16:creationId xmlns:a16="http://schemas.microsoft.com/office/drawing/2014/main" id="{298F5B75-A318-BA45-926F-8918CE7411C3}"/>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497843236"/>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5">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8525122" y="3266566"/>
            <a:ext cx="4203487" cy="3593022"/>
          </a:xfrm>
          <a:prstGeom prst="rect">
            <a:avLst/>
          </a:prstGeom>
        </p:spPr>
      </p:pic>
      <p:sp>
        <p:nvSpPr>
          <p:cNvPr id="4" name="Rectangle 3">
            <a:hlinkClick r:id="rId3" action="ppaction://hlinksldjump"/>
            <a:extLst>
              <a:ext uri="{FF2B5EF4-FFF2-40B4-BE49-F238E27FC236}">
                <a16:creationId xmlns:a16="http://schemas.microsoft.com/office/drawing/2014/main" id="{7BFD4B55-9917-A849-9A8B-308B7E810657}"/>
              </a:ext>
            </a:extLst>
          </p:cNvPr>
          <p:cNvSpPr/>
          <p:nvPr/>
        </p:nvSpPr>
        <p:spPr>
          <a:xfrm>
            <a:off x="40520" y="-51984"/>
            <a:ext cx="12149893" cy="154054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500" dirty="0" err="1">
                <a:latin typeface="Times New Roman" panose="02020603050405020304" pitchFamily="18" charset="0"/>
                <a:cs typeface="Times New Roman" panose="02020603050405020304" pitchFamily="18" charset="0"/>
              </a:rPr>
              <a:t>Tại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sao</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lại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định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Sự</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tích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Hồ</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Gươm</a:t>
            </a:r>
            <a:r>
              <a:rPr lang="en-US" sz="3500" dirty="0">
                <a:latin typeface="Times New Roman" panose="02020603050405020304" pitchFamily="18" charset="0"/>
                <a:cs typeface="Times New Roman" panose="02020603050405020304" pitchFamily="18" charset="0"/>
              </a:rPr>
              <a:t>” </a:t>
            </a:r>
          </a:p>
          <a:p>
            <a:pPr algn="ctr"/>
            <a:r>
              <a:rPr lang="en-US" sz="3500" dirty="0" err="1">
                <a:latin typeface="Times New Roman" panose="02020603050405020304" pitchFamily="18" charset="0"/>
                <a:cs typeface="Times New Roman" panose="02020603050405020304" pitchFamily="18" charset="0"/>
              </a:rPr>
              <a:t>là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truyền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thuyết</a:t>
            </a:r>
            <a:r>
              <a:rPr lang="en-US" sz="35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07E2E934-5B7E-C846-BFF2-62A8129D9479}"/>
              </a:ext>
            </a:extLst>
          </p:cNvPr>
          <p:cNvSpPr txBox="1"/>
          <p:nvPr/>
        </p:nvSpPr>
        <p:spPr>
          <a:xfrm>
            <a:off x="640825" y="1849981"/>
            <a:ext cx="8513685" cy="4562788"/>
          </a:xfrm>
          <a:prstGeom prst="rect">
            <a:avLst/>
          </a:prstGeom>
          <a:noFill/>
        </p:spPr>
        <p:txBody>
          <a:bodyPr wrap="square" rtlCol="0" anchor="ctr">
            <a:spAutoFit/>
          </a:bodyPr>
          <a:lstStyle/>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Vì có nhiều yếu tố hoang đường, kỳ ảo</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Vì có sự xuất hiện của Rùa Vàng</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Vì câu chuyện lịch sử về Lê Lợi và cuộc khởi nghĩa chống quân Minh được kể lại bằng trí tưởng tượng phong phú có màu sắc kỳ ảo, bằng sự sáng tạo của nhân dân.</a:t>
            </a:r>
          </a:p>
          <a:p>
            <a:pPr marL="514350" indent="-514350" algn="just">
              <a:lnSpc>
                <a:spcPct val="150000"/>
              </a:lnSpc>
              <a:buAutoNum type="alphaUcPeriod"/>
            </a:pPr>
            <a:r>
              <a:rPr lang="en-VN" sz="2800" dirty="0">
                <a:latin typeface="Times New Roman" panose="02020603050405020304" pitchFamily="18" charset="0"/>
                <a:cs typeface="Times New Roman" panose="02020603050405020304" pitchFamily="18" charset="0"/>
              </a:rPr>
              <a:t>Vì có sự xuất hiện của thanh gươm thần.</a:t>
            </a:r>
          </a:p>
        </p:txBody>
      </p:sp>
      <p:sp>
        <p:nvSpPr>
          <p:cNvPr id="6" name="Rectangle 5">
            <a:extLst>
              <a:ext uri="{FF2B5EF4-FFF2-40B4-BE49-F238E27FC236}">
                <a16:creationId xmlns:a16="http://schemas.microsoft.com/office/drawing/2014/main" id="{242E6F05-A704-EC41-8BE4-B971587C8AC6}"/>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55161331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5">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0"/>
            <a:ext cx="12190413" cy="6857107"/>
          </a:xfrm>
          <a:prstGeom prst="rect">
            <a:avLst/>
          </a:prstGeom>
        </p:spPr>
      </p:pic>
      <p:sp>
        <p:nvSpPr>
          <p:cNvPr id="16" name="矩形 15"/>
          <p:cNvSpPr/>
          <p:nvPr/>
        </p:nvSpPr>
        <p:spPr>
          <a:xfrm>
            <a:off x="3069914" y="2658140"/>
            <a:ext cx="6004236" cy="1062443"/>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4"/>
          <p:cNvSpPr txBox="1"/>
          <p:nvPr/>
        </p:nvSpPr>
        <p:spPr>
          <a:xfrm>
            <a:off x="2866777" y="2796946"/>
            <a:ext cx="6456857" cy="784830"/>
          </a:xfrm>
          <a:prstGeom prst="rect">
            <a:avLst/>
          </a:prstGeom>
          <a:noFill/>
        </p:spPr>
        <p:txBody>
          <a:bodyPr wrap="square" rtlCol="0">
            <a:spAutoFit/>
          </a:bodyPr>
          <a:lstStyle/>
          <a:p>
            <a:pPr algn="ctr"/>
            <a:r>
              <a:rPr lang="en-US" altLang="zh-CN" sz="4500"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VẬN DỤNG</a:t>
            </a:r>
          </a:p>
        </p:txBody>
      </p:sp>
      <p:sp>
        <p:nvSpPr>
          <p:cNvPr id="2" name="Diamond 1">
            <a:extLst>
              <a:ext uri="{FF2B5EF4-FFF2-40B4-BE49-F238E27FC236}">
                <a16:creationId xmlns:a16="http://schemas.microsoft.com/office/drawing/2014/main" id="{C77BD4A5-C066-A442-B467-CC38DCCD6162}"/>
              </a:ext>
            </a:extLst>
          </p:cNvPr>
          <p:cNvSpPr/>
          <p:nvPr/>
        </p:nvSpPr>
        <p:spPr>
          <a:xfrm>
            <a:off x="5349018" y="1264691"/>
            <a:ext cx="1625940" cy="1254642"/>
          </a:xfrm>
          <a:prstGeom prst="diamond">
            <a:avLst/>
          </a:prstGeom>
          <a:solidFill>
            <a:srgbClr val="699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b="1" dirty="0">
                <a:latin typeface="Times New Roman" panose="02020603050405020304" pitchFamily="18" charset="0"/>
                <a:cs typeface="Times New Roman" panose="02020603050405020304" pitchFamily="18" charset="0"/>
              </a:rPr>
              <a:t>IV</a:t>
            </a:r>
          </a:p>
        </p:txBody>
      </p:sp>
      <p:sp>
        <p:nvSpPr>
          <p:cNvPr id="6" name="Rectangle 5">
            <a:extLst>
              <a:ext uri="{FF2B5EF4-FFF2-40B4-BE49-F238E27FC236}">
                <a16:creationId xmlns:a16="http://schemas.microsoft.com/office/drawing/2014/main" id="{C2927AC3-3715-8442-AB0F-8A54B70D0476}"/>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53437275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par>
                                <p:cTn id="8" presetID="22" presetClass="entr" presetSubtype="8" fill="hold" grpId="0" nodeType="withEffect" nodePh="1">
                                  <p:stCondLst>
                                    <p:cond delay="250"/>
                                  </p:stCondLst>
                                  <p:endCondLst>
                                    <p:cond evt="begin" delay="0">
                                      <p:tn val="8"/>
                                    </p:cond>
                                  </p:end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750"/>
                            </p:stCondLst>
                            <p:childTnLst>
                              <p:par>
                                <p:cTn id="12" presetID="14" presetClass="entr" presetSubtype="10" fill="hold" grpId="0" nodeType="afterEffect">
                                  <p:stCondLst>
                                    <p:cond delay="0"/>
                                  </p:stCondLst>
                                  <p:iterate type="lt">
                                    <p:tmPct val="30000"/>
                                  </p:iterate>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250"/>
                                        <p:tgtEl>
                                          <p:spTgt spid="17"/>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6">
            <a:extLst>
              <a:ext uri="{FF2B5EF4-FFF2-40B4-BE49-F238E27FC236}">
                <a16:creationId xmlns:a16="http://schemas.microsoft.com/office/drawing/2014/main" id="{2BE7541C-6252-DC48-A3F2-C75538528833}"/>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644817" y="963603"/>
            <a:ext cx="6858000" cy="6858000"/>
          </a:xfrm>
          <a:prstGeom prst="rect">
            <a:avLst/>
          </a:prstGeom>
        </p:spPr>
      </p:pic>
      <p:pic>
        <p:nvPicPr>
          <p:cNvPr id="4" name="PA_图片 4">
            <a:extLst>
              <a:ext uri="{FF2B5EF4-FFF2-40B4-BE49-F238E27FC236}">
                <a16:creationId xmlns:a16="http://schemas.microsoft.com/office/drawing/2014/main" id="{19A2BCE4-E5A8-2748-B5C0-07CEDAC825AB}"/>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1403497" y="8506047"/>
            <a:ext cx="2734597" cy="1860697"/>
          </a:xfrm>
          <a:prstGeom prst="rect">
            <a:avLst/>
          </a:prstGeom>
        </p:spPr>
      </p:pic>
      <p:pic>
        <p:nvPicPr>
          <p:cNvPr id="5" name="PA_图片 5">
            <a:extLst>
              <a:ext uri="{FF2B5EF4-FFF2-40B4-BE49-F238E27FC236}">
                <a16:creationId xmlns:a16="http://schemas.microsoft.com/office/drawing/2014/main" id="{4D4937C9-5674-EF45-84C7-759A8F83878C}"/>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1331100" y="0"/>
            <a:ext cx="1874520" cy="2048953"/>
          </a:xfrm>
          <a:prstGeom prst="rect">
            <a:avLst/>
          </a:prstGeom>
        </p:spPr>
      </p:pic>
      <p:sp>
        <p:nvSpPr>
          <p:cNvPr id="7" name="Hexagon 6">
            <a:extLst>
              <a:ext uri="{FF2B5EF4-FFF2-40B4-BE49-F238E27FC236}">
                <a16:creationId xmlns:a16="http://schemas.microsoft.com/office/drawing/2014/main" id="{9653C692-432C-9E45-AFE5-81CFE76638CC}"/>
              </a:ext>
            </a:extLst>
          </p:cNvPr>
          <p:cNvSpPr/>
          <p:nvPr/>
        </p:nvSpPr>
        <p:spPr>
          <a:xfrm>
            <a:off x="4109518" y="276447"/>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1:</a:t>
            </a:r>
            <a:r>
              <a:rPr lang="en-VN" sz="2800" dirty="0">
                <a:latin typeface="Times New Roman" panose="02020603050405020304" pitchFamily="18" charset="0"/>
                <a:cs typeface="Times New Roman" panose="02020603050405020304" pitchFamily="18" charset="0"/>
              </a:rPr>
              <a:t> Viết đoạn văn miêu tả</a:t>
            </a:r>
          </a:p>
        </p:txBody>
      </p:sp>
      <p:sp>
        <p:nvSpPr>
          <p:cNvPr id="8" name="Hexagon 7">
            <a:extLst>
              <a:ext uri="{FF2B5EF4-FFF2-40B4-BE49-F238E27FC236}">
                <a16:creationId xmlns:a16="http://schemas.microsoft.com/office/drawing/2014/main" id="{8D7B4009-E97D-AC40-A176-E9CE37D06FF2}"/>
              </a:ext>
            </a:extLst>
          </p:cNvPr>
          <p:cNvSpPr/>
          <p:nvPr/>
        </p:nvSpPr>
        <p:spPr>
          <a:xfrm>
            <a:off x="5308558" y="152987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2:</a:t>
            </a:r>
            <a:r>
              <a:rPr lang="en-VN" sz="2800" dirty="0">
                <a:latin typeface="Times New Roman" panose="02020603050405020304" pitchFamily="18" charset="0"/>
                <a:cs typeface="Times New Roman" panose="02020603050405020304" pitchFamily="18" charset="0"/>
              </a:rPr>
              <a:t> Vẽ tranh</a:t>
            </a:r>
          </a:p>
        </p:txBody>
      </p:sp>
      <p:sp>
        <p:nvSpPr>
          <p:cNvPr id="9" name="Hexagon 8">
            <a:extLst>
              <a:ext uri="{FF2B5EF4-FFF2-40B4-BE49-F238E27FC236}">
                <a16:creationId xmlns:a16="http://schemas.microsoft.com/office/drawing/2014/main" id="{51C0E66D-CE22-DF4E-8B6E-E19FF49EFEA5}"/>
              </a:ext>
            </a:extLst>
          </p:cNvPr>
          <p:cNvSpPr/>
          <p:nvPr/>
        </p:nvSpPr>
        <p:spPr>
          <a:xfrm>
            <a:off x="6643256" y="2804561"/>
            <a:ext cx="5289664" cy="850122"/>
          </a:xfrm>
          <a:prstGeom prst="hexagon">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800" b="1" dirty="0">
                <a:latin typeface="Times New Roman" panose="02020603050405020304" pitchFamily="18" charset="0"/>
                <a:cs typeface="Times New Roman" panose="02020603050405020304" pitchFamily="18" charset="0"/>
              </a:rPr>
              <a:t>Nhóm 3:</a:t>
            </a:r>
            <a:r>
              <a:rPr lang="en-VN" sz="2800" dirty="0">
                <a:latin typeface="Times New Roman" panose="02020603050405020304" pitchFamily="18" charset="0"/>
                <a:cs typeface="Times New Roman" panose="02020603050405020304" pitchFamily="18" charset="0"/>
              </a:rPr>
              <a:t> Làm thơ, dựng hoạt cảnh</a:t>
            </a:r>
          </a:p>
        </p:txBody>
      </p:sp>
      <p:pic>
        <p:nvPicPr>
          <p:cNvPr id="10" name="PA_图片 8" descr="图片包含 矢量图形&#10;&#10;已生成高可信度的说明">
            <a:extLst>
              <a:ext uri="{FF2B5EF4-FFF2-40B4-BE49-F238E27FC236}">
                <a16:creationId xmlns:a16="http://schemas.microsoft.com/office/drawing/2014/main" id="{AE523D01-6CA9-1E4D-9196-8CB07CE1C690}"/>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3224017" y="-8758"/>
            <a:ext cx="1077691" cy="1556267"/>
          </a:xfrm>
          <a:prstGeom prst="rect">
            <a:avLst/>
          </a:prstGeom>
        </p:spPr>
      </p:pic>
      <p:pic>
        <p:nvPicPr>
          <p:cNvPr id="11" name="PA_图片 8" descr="图片包含 矢量图形&#10;&#10;已生成高可信度的说明">
            <a:extLst>
              <a:ext uri="{FF2B5EF4-FFF2-40B4-BE49-F238E27FC236}">
                <a16:creationId xmlns:a16="http://schemas.microsoft.com/office/drawing/2014/main" id="{DD03F4A5-D099-6E4F-9651-1FE5078EAAD9}"/>
              </a:ext>
            </a:extLst>
          </p:cNvPr>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tretch>
            <a:fillRect/>
          </a:stretch>
        </p:blipFill>
        <p:spPr>
          <a:xfrm>
            <a:off x="4423057" y="1244666"/>
            <a:ext cx="1077691" cy="1556267"/>
          </a:xfrm>
          <a:prstGeom prst="rect">
            <a:avLst/>
          </a:prstGeom>
        </p:spPr>
      </p:pic>
      <p:pic>
        <p:nvPicPr>
          <p:cNvPr id="12" name="PA_图片 8" descr="图片包含 矢量图形&#10;&#10;已生成高可信度的说明">
            <a:extLst>
              <a:ext uri="{FF2B5EF4-FFF2-40B4-BE49-F238E27FC236}">
                <a16:creationId xmlns:a16="http://schemas.microsoft.com/office/drawing/2014/main" id="{F0E4ECCD-A0AA-1C46-B733-DE98FEF8962A}"/>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5757755" y="2519356"/>
            <a:ext cx="1077691" cy="1556267"/>
          </a:xfrm>
          <a:prstGeom prst="rect">
            <a:avLst/>
          </a:prstGeom>
        </p:spPr>
      </p:pic>
      <p:pic>
        <p:nvPicPr>
          <p:cNvPr id="1026" name="Picture 2" descr="Sự tích hồ Gươm [Truyện truyền thuyết Việt Nam] - Thế giới cổ tích">
            <a:extLst>
              <a:ext uri="{FF2B5EF4-FFF2-40B4-BE49-F238E27FC236}">
                <a16:creationId xmlns:a16="http://schemas.microsoft.com/office/drawing/2014/main" id="{95342FFD-9EA2-FE4A-9C3E-41688D0D81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96600" y="3869867"/>
            <a:ext cx="5185998" cy="29197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2E9297C-6EE7-7A43-8F2F-7B3969AAAACE}"/>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36391008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0" presetClass="path" presetSubtype="0" accel="50000" decel="50000" fill="hold" nodeType="withEffect">
                                  <p:stCondLst>
                                    <p:cond delay="2000"/>
                                  </p:stCondLst>
                                  <p:childTnLst>
                                    <p:animMotion origin="layout" path="M -0.96667 0.94815 L -0.96667 0.94838 C -0.94987 0.94653 -0.93333 0.94699 -0.91667 0.94375 C -0.91094 0.9426 -0.9 0.93542 -0.9 0.93565 C -0.89844 0.93334 -0.897 0.93079 -0.89531 0.92894 C -0.89427 0.92778 -0.89284 0.92801 -0.89167 0.92685 C -0.87721 0.91042 -0.88763 0.91783 -0.87383 0.90579 C -0.872 0.90394 -0.86979 0.90324 -0.86797 0.90139 C -0.86406 0.89792 -0.85833 0.89051 -0.85482 0.88658 C -0.84857 0.87963 -0.84857 0.88102 -0.84297 0.87176 C -0.83372 0.85695 -0.83424 0.85625 -0.8263 0.83797 C -0.82474 0.83449 -0.82292 0.83125 -0.82148 0.82732 C -0.81992 0.82315 -0.81849 0.81875 -0.81667 0.81482 C -0.81667 0.81459 -0.80482 0.7882 -0.80247 0.78287 C -0.80078 0.7794 -0.79896 0.77616 -0.79766 0.77246 C -0.79648 0.76875 -0.79505 0.76551 -0.79414 0.76181 C -0.78633 0.73125 -0.79727 0.76574 -0.78815 0.73843 C -0.7862 0.72477 -0.78802 0.73449 -0.78333 0.71945 C -0.78255 0.71667 -0.78164 0.71389 -0.78099 0.71111 C -0.78047 0.70903 -0.78047 0.70648 -0.77982 0.70463 C -0.77878 0.70162 -0.77734 0.69908 -0.7763 0.6963 C -0.77461 0.6919 -0.77148 0.68357 -0.77148 0.6838 C -0.77109 0.68056 -0.77096 0.67755 -0.77031 0.675 C -0.7694 0.67176 -0.76784 0.66945 -0.76667 0.66667 C -0.76484 0.66204 -0.76211 0.65417 -0.76081 0.64954 C -0.7599 0.64676 -0.75911 0.64398 -0.75833 0.64121 C -0.75755 0.63773 -0.75703 0.6338 -0.75599 0.63056 C -0.75508 0.62755 -0.75365 0.625 -0.75247 0.62222 C -0.75208 0.61991 -0.75169 0.61783 -0.7513 0.61574 C -0.75013 0.61088 -0.74857 0.60602 -0.74766 0.60093 C -0.747 0.59676 -0.747 0.59236 -0.74648 0.5882 C -0.7444 0.57338 -0.74401 0.57709 -0.74049 0.56297 C -0.7388 0.55579 -0.73828 0.54769 -0.73581 0.54167 C -0.73463 0.53889 -0.73333 0.53611 -0.73216 0.53334 C -0.7306 0.52894 -0.72982 0.52338 -0.72747 0.5206 L -0.72031 0.51204 C -0.70677 0.51273 -0.69323 0.5125 -0.67982 0.51412 C -0.67656 0.51459 -0.67357 0.5176 -0.67031 0.51852 C -0.66393 0.51991 -0.65755 0.51991 -0.65117 0.5206 L -0.64414 0.52269 C -0.64128 0.52338 -0.63854 0.52385 -0.63581 0.52477 C -0.61536 0.53195 -0.6375 0.52685 -0.61549 0.53102 C -0.6082 0.53542 -0.60026 0.54028 -0.59284 0.54375 C -0.58932 0.54537 -0.58568 0.54584 -0.58216 0.54815 C -0.57643 0.55162 -0.57122 0.55741 -0.56549 0.56065 C -0.55833 0.56505 -0.55729 0.56528 -0.55 0.5713 C -0.54518 0.57547 -0.54075 0.58079 -0.53581 0.58403 C -0.53255 0.58611 -0.5293 0.58797 -0.52617 0.59028 C -0.52383 0.59213 -0.52148 0.59491 -0.51914 0.59676 C -0.51276 0.60139 -0.50664 0.60648 -0.5 0.60949 C -0.49687 0.61088 -0.49362 0.61204 -0.49049 0.61366 C -0.46185 0.62755 -0.48242 0.61829 -0.46927 0.62431 C -0.45599 0.62292 -0.4431 0.62246 -0.42982 0.61991 C -0.42799 0.61968 -0.42669 0.61713 -0.425 0.61574 C -0.41471 0.60764 -0.42318 0.61644 -0.41198 0.60301 L -0.41198 0.60324 C -0.41029 0.60162 -0.40859 0.60047 -0.40716 0.59885 C -0.40391 0.59491 -0.40104 0.58982 -0.39766 0.58611 C -0.39362 0.58172 -0.3845 0.57269 -0.38216 0.56713 C -0.37539 0.55116 -0.38216 0.56551 -0.37383 0.55232 C -0.3651 0.53843 -0.37057 0.5456 -0.36315 0.53102 C -0.35794 0.52084 -0.35599 0.52014 -0.35234 0.50996 C -0.35143 0.50718 -0.35104 0.50394 -0.35 0.50139 C -0.34909 0.49908 -0.3474 0.49746 -0.34648 0.49514 C -0.34544 0.4926 -0.34505 0.48935 -0.34401 0.48658 C -0.34297 0.48357 -0.34167 0.48102 -0.34049 0.47824 C -0.33711 0.46991 -0.33542 0.46297 -0.33099 0.45486 C -0.32825 0.45 -0.32565 0.44445 -0.32266 0.44005 C -0.31823 0.4338 -0.31302 0.42894 -0.3095 0.42107 C -0.30794 0.4176 -0.30664 0.41343 -0.30482 0.41042 C -0.3026 0.40718 -0.30013 0.40463 -0.29766 0.40209 C -0.29088 0.39468 -0.28477 0.38519 -0.27734 0.38079 C -0.27617 0.3801 -0.275 0.37963 -0.27383 0.37871 C -0.27253 0.37755 -0.27161 0.37547 -0.27031 0.37454 C -0.26836 0.37315 -0.26628 0.37315 -0.26432 0.37246 C -0.26302 0.37176 -0.26198 0.37084 -0.26068 0.37037 C -0.25872 0.36945 -0.25677 0.36898 -0.25482 0.36806 C -0.25312 0.3676 -0.25156 0.36667 -0.25 0.36597 C -0.2444 0.36412 -0.23776 0.36273 -0.23216 0.36181 C -0.22161 0.36019 -0.20534 0.35857 -0.19518 0.35764 C -0.18164 0.35162 -0.20247 0.36042 -0.17148 0.35116 L -0.16432 0.34908 C -0.16237 0.34769 -0.16029 0.34607 -0.15833 0.34491 C -0.15482 0.3426 -0.14766 0.33843 -0.14766 0.33866 C -0.14648 0.33704 -0.14531 0.33542 -0.14401 0.33426 C -0.14115 0.33172 -0.13763 0.32986 -0.1345 0.32801 C -0.1319 0.32315 -0.13073 0.32037 -0.12734 0.31736 C -0.1263 0.31644 -0.125 0.31597 -0.12383 0.31528 C -0.12266 0.31389 -0.12135 0.3125 -0.12018 0.31111 C -0.11667 0.30625 -0.11328 0.3007 -0.1095 0.2963 C -0.10586 0.2919 -0.10482 0.29074 -0.10117 0.28565 C -0.09883 0.28218 -0.09661 0.27824 -0.09401 0.275 C -0.09141 0.27176 -0.08828 0.26991 -0.08568 0.26667 C -0.08385 0.26412 -0.08268 0.26042 -0.08099 0.2581 C -0.06693 0.23935 -0.08607 0.27014 -0.07148 0.24746 C -0.06471 0.23704 -0.06849 0.2426 -0.06432 0.23264 C -0.0612 0.22547 -0.05833 0.21783 -0.05482 0.21158 C -0.05312 0.2088 -0.05143 0.20602 -0.05 0.20301 C -0.04375 0.19051 -0.04935 0.19815 -0.04284 0.19028 C -0.03958 0.16713 -0.04531 0.20347 -0.0345 0.16505 C -0.03333 0.16065 -0.03229 0.15625 -0.03099 0.15232 C -0.02995 0.14931 -0.02852 0.14676 -0.02734 0.14375 C -0.02656 0.14167 -0.02578 0.13959 -0.025 0.1375 C -0.02461 0.13472 -0.02435 0.13172 -0.02383 0.12894 C -0.02253 0.12292 -0.02096 0.11945 -0.01901 0.11412 C -0.01862 0.11204 -0.01836 0.10996 -0.01784 0.10787 C -0.01549 0.09792 -0.01445 0.09861 -0.01315 0.08658 C -0.01289 0.08472 -0.01133 0.07014 -0.01068 0.0676 C -0.01016 0.06528 -0.00898 0.06343 -0.00833 0.06135 C -0.00612 0.05347 -0.0043 0.0419 -0.00352 0.0338 C -0.00325 0.03079 -0.00182 0.01042 -4.16667E-7 0.00834 L 0.00365 0.00417 L -4.16667E-7 -2.59259E-6 " pathEditMode="relative" rAng="0" ptsTypes="AAAAAAAAAAAAAAAAAAAAAAAAAAAAAAAAAAAAAAAAAAAAAAAAAAAAAAAAAAAAAAAAAAAAAAAAAAAAAAAAAAAAAAAAAAAAAAAAAAAAAAAAAAAAAAAAA">
                                      <p:cBhvr>
                                        <p:cTn id="21" dur="2000" fill="hold"/>
                                        <p:tgtEl>
                                          <p:spTgt spid="5"/>
                                        </p:tgtEl>
                                        <p:attrNameLst>
                                          <p:attrName>ppt_x</p:attrName>
                                          <p:attrName>ppt_y</p:attrName>
                                        </p:attrNameLst>
                                      </p:cBhvr>
                                      <p:rCtr x="48516" y="-47407"/>
                                    </p:animMotion>
                                  </p:childTnLst>
                                </p:cTn>
                              </p:par>
                              <p:par>
                                <p:cTn id="22" presetID="42" presetClass="entr" presetSubtype="0" fill="hold" nodeType="withEffect">
                                  <p:stCondLst>
                                    <p:cond delay="22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8" dur="2000" fill="hold"/>
                                        <p:tgtEl>
                                          <p:spTgt spid="10"/>
                                        </p:tgtEl>
                                        <p:attrNameLst>
                                          <p:attrName>ppt_x</p:attrName>
                                          <p:attrName>ppt_y</p:attrName>
                                        </p:attrNameLst>
                                      </p:cBhvr>
                                      <p:rCtr x="3346" y="347"/>
                                    </p:animMotion>
                                  </p:childTnLst>
                                </p:cTn>
                              </p:par>
                              <p:par>
                                <p:cTn id="29" presetID="42" presetClass="entr" presetSubtype="0" fill="hold" nodeType="withEffect">
                                  <p:stCondLst>
                                    <p:cond delay="22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35" dur="2000" fill="hold"/>
                                        <p:tgtEl>
                                          <p:spTgt spid="11"/>
                                        </p:tgtEl>
                                        <p:attrNameLst>
                                          <p:attrName>ppt_x</p:attrName>
                                          <p:attrName>ppt_y</p:attrName>
                                        </p:attrNameLst>
                                      </p:cBhvr>
                                      <p:rCtr x="3346" y="347"/>
                                    </p:animMotion>
                                  </p:childTnLst>
                                </p:cTn>
                              </p:par>
                              <p:par>
                                <p:cTn id="36" presetID="42" presetClass="entr" presetSubtype="0" fill="hold" nodeType="withEffect">
                                  <p:stCondLst>
                                    <p:cond delay="22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42" dur="2000" fill="hold"/>
                                        <p:tgtEl>
                                          <p:spTgt spid="12"/>
                                        </p:tgtEl>
                                        <p:attrNameLst>
                                          <p:attrName>ppt_x</p:attrName>
                                          <p:attrName>ppt_y</p:attrName>
                                        </p:attrNameLst>
                                      </p:cBhvr>
                                      <p:rCtr x="3346" y="347"/>
                                    </p:animMotion>
                                  </p:childTnLst>
                                </p:cTn>
                              </p:par>
                              <p:par>
                                <p:cTn id="43" presetID="6" presetClass="entr" presetSubtype="16" fill="hold" grpId="0" nodeType="withEffect">
                                  <p:stCondLst>
                                    <p:cond delay="330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par>
                                <p:cTn id="46" presetID="6" presetClass="entr" presetSubtype="16" fill="hold" grpId="0" nodeType="withEffect">
                                  <p:stCondLst>
                                    <p:cond delay="3300"/>
                                  </p:stCondLst>
                                  <p:childTnLst>
                                    <p:set>
                                      <p:cBhvr>
                                        <p:cTn id="47" dur="1" fill="hold">
                                          <p:stCondLst>
                                            <p:cond delay="0"/>
                                          </p:stCondLst>
                                        </p:cTn>
                                        <p:tgtEl>
                                          <p:spTgt spid="8"/>
                                        </p:tgtEl>
                                        <p:attrNameLst>
                                          <p:attrName>style.visibility</p:attrName>
                                        </p:attrNameLst>
                                      </p:cBhvr>
                                      <p:to>
                                        <p:strVal val="visible"/>
                                      </p:to>
                                    </p:set>
                                    <p:animEffect transition="in" filter="circle(in)">
                                      <p:cBhvr>
                                        <p:cTn id="48" dur="2000"/>
                                        <p:tgtEl>
                                          <p:spTgt spid="8"/>
                                        </p:tgtEl>
                                      </p:cBhvr>
                                    </p:animEffect>
                                  </p:childTnLst>
                                </p:cTn>
                              </p:par>
                              <p:par>
                                <p:cTn id="49" presetID="6" presetClass="entr" presetSubtype="16" fill="hold" grpId="0" nodeType="withEffect">
                                  <p:stCondLst>
                                    <p:cond delay="330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12477"/>
            <a:ext cx="12190413" cy="6857107"/>
          </a:xfrm>
          <a:prstGeom prst="rect">
            <a:avLst/>
          </a:prstGeom>
        </p:spPr>
      </p:pic>
      <p:sp>
        <p:nvSpPr>
          <p:cNvPr id="12" name="TextBox 4"/>
          <p:cNvSpPr txBox="1"/>
          <p:nvPr/>
        </p:nvSpPr>
        <p:spPr>
          <a:xfrm>
            <a:off x="1955858" y="2097197"/>
            <a:ext cx="8295861" cy="1015663"/>
          </a:xfrm>
          <a:prstGeom prst="rect">
            <a:avLst/>
          </a:prstGeom>
          <a:noFill/>
        </p:spPr>
        <p:txBody>
          <a:bodyPr wrap="none" rtlCol="0">
            <a:spAutoFit/>
          </a:bodyPr>
          <a:lstStyle/>
          <a:p>
            <a:pPr algn="ctr"/>
            <a:r>
              <a:rPr lang="vi-VN" altLang="zh-CN" sz="6000" dirty="0">
                <a:solidFill>
                  <a:srgbClr val="699E56"/>
                </a:solidFill>
                <a:latin typeface="Times New Roman" panose="02020603050405020304" pitchFamily="18" charset="0"/>
                <a:ea typeface="华康标题宋W9(P)" panose="02020900000000000000" pitchFamily="18" charset="-122"/>
                <a:cs typeface="Times New Roman" panose="02020603050405020304" pitchFamily="18" charset="0"/>
              </a:rPr>
              <a:t>Chúc các em học tốt nhé!</a:t>
            </a:r>
            <a:endParaRPr lang="en-US" altLang="zh-CN" sz="6000" dirty="0">
              <a:solidFill>
                <a:srgbClr val="699E56"/>
              </a:solidFill>
              <a:latin typeface="Times New Roman" panose="02020603050405020304" pitchFamily="18" charset="0"/>
              <a:ea typeface="华康标题宋W9(P)" panose="02020900000000000000" pitchFamily="18" charset="-122"/>
              <a:cs typeface="Times New Roman" panose="02020603050405020304" pitchFamily="18" charset="0"/>
            </a:endParaRPr>
          </a:p>
        </p:txBody>
      </p:sp>
      <p:sp>
        <p:nvSpPr>
          <p:cNvPr id="16" name="矩形 15"/>
          <p:cNvSpPr/>
          <p:nvPr/>
        </p:nvSpPr>
        <p:spPr>
          <a:xfrm>
            <a:off x="3069914" y="3199808"/>
            <a:ext cx="6004236" cy="520775"/>
          </a:xfrm>
          <a:prstGeom prst="rect">
            <a:avLst/>
          </a:prstGeom>
          <a:noFill/>
          <a:ln>
            <a:solidFill>
              <a:srgbClr val="699E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4"/>
          <p:cNvSpPr txBox="1"/>
          <p:nvPr/>
        </p:nvSpPr>
        <p:spPr>
          <a:xfrm>
            <a:off x="3011590" y="3285540"/>
            <a:ext cx="6184385" cy="369332"/>
          </a:xfrm>
          <a:prstGeom prst="rect">
            <a:avLst/>
          </a:prstGeom>
          <a:noFill/>
        </p:spPr>
        <p:txBody>
          <a:bodyPr wrap="none" rtlCol="0">
            <a:spAutoFit/>
          </a:bodyPr>
          <a:lstStyle/>
          <a:p>
            <a:pPr algn="ctr"/>
            <a:r>
              <a:rPr lang="vi-VN" altLang="zh-CN"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rPr>
              <a:t>GIÁO VIÊN: PHẠM THỊ KIM DUNG</a:t>
            </a:r>
            <a:endParaRPr lang="en-US" altLang="zh-CN" b="1" spc="600" dirty="0">
              <a:solidFill>
                <a:srgbClr val="699E56"/>
              </a:solidFill>
              <a:latin typeface="Times New Roman" panose="02020603050405020304" pitchFamily="18" charset="0"/>
              <a:ea typeface="张海山锐线体简" panose="02000000000000000000" pitchFamily="2" charset="-122"/>
              <a:cs typeface="Times New Roman" panose="02020603050405020304" pitchFamily="18" charset="0"/>
            </a:endParaRPr>
          </a:p>
        </p:txBody>
      </p:sp>
      <p:sp>
        <p:nvSpPr>
          <p:cNvPr id="6" name="Rectangle 5">
            <a:extLst>
              <a:ext uri="{FF2B5EF4-FFF2-40B4-BE49-F238E27FC236}">
                <a16:creationId xmlns:a16="http://schemas.microsoft.com/office/drawing/2014/main" id="{8FD3CF75-DC00-7043-87BF-88FEB972F97E}"/>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750"/>
                                        <p:tgtEl>
                                          <p:spTgt spid="11"/>
                                        </p:tgtEl>
                                      </p:cBhvr>
                                    </p:animEffect>
                                  </p:childTnLst>
                                </p:cTn>
                              </p:par>
                            </p:childTnLst>
                          </p:cTn>
                        </p:par>
                        <p:par>
                          <p:cTn id="8" fill="hold">
                            <p:stCondLst>
                              <p:cond delay="750"/>
                            </p:stCondLst>
                            <p:childTnLst>
                              <p:par>
                                <p:cTn id="9" presetID="14" presetClass="entr" presetSubtype="10" fill="hold" grpId="0" nodeType="afterEffect">
                                  <p:stCondLst>
                                    <p:cond delay="0"/>
                                  </p:stCondLst>
                                  <p:iterate type="lt">
                                    <p:tmPct val="30000"/>
                                  </p:iterate>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22" presetClass="entr" presetSubtype="8" fill="hold" grpId="0" nodeType="withEffect" nodePh="1">
                                  <p:stCondLst>
                                    <p:cond delay="250"/>
                                  </p:stCondLst>
                                  <p:endCondLst>
                                    <p:cond evt="begin" delay="0">
                                      <p:tn val="12"/>
                                    </p:cond>
                                  </p:end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3950"/>
                            </p:stCondLst>
                            <p:childTnLst>
                              <p:par>
                                <p:cTn id="16" presetID="14" presetClass="entr" presetSubtype="10" fill="hold" grpId="0" nodeType="afterEffect">
                                  <p:stCondLst>
                                    <p:cond delay="0"/>
                                  </p:stCondLst>
                                  <p:iterate type="lt">
                                    <p:tmPct val="30000"/>
                                  </p:iterate>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836C6E-3BC7-7F45-9D21-F93842052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8"/>
            <a:ext cx="12192000" cy="6852944"/>
          </a:xfrm>
          <a:prstGeom prst="rect">
            <a:avLst/>
          </a:prstGeom>
        </p:spPr>
      </p:pic>
    </p:spTree>
    <p:extLst>
      <p:ext uri="{BB962C8B-B14F-4D97-AF65-F5344CB8AC3E}">
        <p14:creationId xmlns:p14="http://schemas.microsoft.com/office/powerpoint/2010/main" val="22752953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D504DBA-7A7C-754A-A4AF-4F1EA3F9E3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1: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công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trình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nằm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giữa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Gươm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chịu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ảnh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hưởng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kiến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trúc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Rùa</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
        <p:nvSpPr>
          <p:cNvPr id="19" name="Rectangle 18">
            <a:extLst>
              <a:ext uri="{FF2B5EF4-FFF2-40B4-BE49-F238E27FC236}">
                <a16:creationId xmlns:a16="http://schemas.microsoft.com/office/drawing/2014/main" id="{5D7DB56F-17DD-D04A-BBF1-9B8A9C0F0997}"/>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17E05060-4015-8947-AA50-CA987E74F1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2: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ngôi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đền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đền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nằm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giữa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Gươm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xưa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Tượng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Nhĩ</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(tai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voi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Sơn</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
        <p:nvSpPr>
          <p:cNvPr id="19" name="Rectangle 18">
            <a:extLst>
              <a:ext uri="{FF2B5EF4-FFF2-40B4-BE49-F238E27FC236}">
                <a16:creationId xmlns:a16="http://schemas.microsoft.com/office/drawing/2014/main" id="{D469EFB8-C3EE-6C42-BAA7-008E1105FF0E}"/>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33E1DF98-8B10-0E48-A886-4B1D1A106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gọi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phố</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Nội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thường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bắt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bằng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Hàng</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
        <p:nvSpPr>
          <p:cNvPr id="19" name="Rectangle 18">
            <a:extLst>
              <a:ext uri="{FF2B5EF4-FFF2-40B4-BE49-F238E27FC236}">
                <a16:creationId xmlns:a16="http://schemas.microsoft.com/office/drawing/2014/main" id="{E8D606AE-0107-1544-ADB6-931DCBFDDD7E}"/>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4831F9BC-42F6-104E-A06B-4D39D5A3D4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ngọn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nằm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cạnh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Hồ</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Gươm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phần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thân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khắc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Thanh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viết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xanh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Bút</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
        <p:nvSpPr>
          <p:cNvPr id="19" name="Rectangle 18">
            <a:extLst>
              <a:ext uri="{FF2B5EF4-FFF2-40B4-BE49-F238E27FC236}">
                <a16:creationId xmlns:a16="http://schemas.microsoft.com/office/drawing/2014/main" id="{7812EF10-ED9A-9649-90C1-A785C5439849}"/>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text&#10;&#10;Description automatically generated">
            <a:extLst>
              <a:ext uri="{FF2B5EF4-FFF2-40B4-BE49-F238E27FC236}">
                <a16:creationId xmlns:a16="http://schemas.microsoft.com/office/drawing/2014/main" id="{F9F679D1-0658-8147-A58B-0705CB17B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1" y="1241"/>
            <a:ext cx="12364055" cy="6857107"/>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2323" y="-49179"/>
            <a:ext cx="1941176" cy="1856358"/>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555" y="4861449"/>
            <a:ext cx="1968923" cy="1743380"/>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5836" y="4349406"/>
            <a:ext cx="2060359" cy="138373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5247" y="3920964"/>
            <a:ext cx="1470469" cy="132783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7934" y="276976"/>
            <a:ext cx="9621718" cy="17269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5: Sau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giặc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Minh, ai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kiếm</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cho</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Rùa</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34" y="2132086"/>
            <a:ext cx="8983966" cy="112731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Lợi</a:t>
            </a:r>
            <a:endPar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0956" y="4994703"/>
            <a:ext cx="2438013" cy="250946"/>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801042" y="4069732"/>
            <a:ext cx="2310637" cy="899397"/>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73774" y="5457997"/>
            <a:ext cx="952376" cy="1019042"/>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375" y="4195020"/>
            <a:ext cx="154386" cy="15438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defRPr/>
            </a:pPr>
            <a:endParaRPr lang="en-US">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02017" y="5154691"/>
            <a:ext cx="1163905" cy="127582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972983"/>
            <a:ext cx="1163905" cy="127582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008954" y="3438506"/>
            <a:ext cx="777877" cy="7685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flipH="1">
            <a:off x="4557301" y="3665642"/>
            <a:ext cx="880046" cy="84308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82034" y="3919767"/>
            <a:ext cx="495236" cy="43809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49053" y="3822777"/>
            <a:ext cx="714282" cy="1190470"/>
          </a:xfrm>
          <a:prstGeom prst="rect">
            <a:avLst/>
          </a:prstGeom>
        </p:spPr>
      </p:pic>
      <p:sp>
        <p:nvSpPr>
          <p:cNvPr id="19" name="Rectangle 18">
            <a:extLst>
              <a:ext uri="{FF2B5EF4-FFF2-40B4-BE49-F238E27FC236}">
                <a16:creationId xmlns:a16="http://schemas.microsoft.com/office/drawing/2014/main" id="{06A539E7-B57D-D647-9F30-044465D72EB7}"/>
              </a:ext>
            </a:extLst>
          </p:cNvPr>
          <p:cNvSpPr/>
          <p:nvPr/>
        </p:nvSpPr>
        <p:spPr>
          <a:xfrm>
            <a:off x="2998624" y="-1055095"/>
            <a:ext cx="6096000" cy="646331"/>
          </a:xfrm>
          <a:prstGeom prst="rect">
            <a:avLst/>
          </a:prstGeom>
        </p:spPr>
        <p:txBody>
          <a:bodyPr>
            <a:spAutoFit/>
          </a:bodyPr>
          <a:lstStyle/>
          <a:p>
            <a:r>
              <a:rPr lang="en-US" altLang="zh-CN" dirty="0" err="1"/>
              <a:t>Giáo</a:t>
            </a:r>
            <a:r>
              <a:rPr lang="en-US" altLang="zh-CN" dirty="0"/>
              <a:t> </a:t>
            </a:r>
            <a:r>
              <a:rPr lang="en-US" altLang="zh-CN" dirty="0" err="1"/>
              <a:t>án</a:t>
            </a:r>
            <a:r>
              <a:rPr lang="en-US" altLang="zh-CN" dirty="0"/>
              <a:t> </a:t>
            </a:r>
            <a:r>
              <a:rPr lang="en-US" altLang="zh-CN" dirty="0" err="1"/>
              <a:t>có</a:t>
            </a:r>
            <a:r>
              <a:rPr lang="en-US" altLang="zh-CN" dirty="0"/>
              <a:t> </a:t>
            </a:r>
            <a:r>
              <a:rPr lang="en-US" altLang="zh-CN" dirty="0" err="1"/>
              <a:t>phí</a:t>
            </a:r>
            <a:r>
              <a:rPr lang="en-US" altLang="zh-CN" dirty="0"/>
              <a:t> </a:t>
            </a:r>
            <a:r>
              <a:rPr lang="en-US" altLang="zh-CN" dirty="0" err="1"/>
              <a:t>của</a:t>
            </a:r>
            <a:r>
              <a:rPr lang="en-US" altLang="zh-CN" dirty="0"/>
              <a:t> </a:t>
            </a:r>
            <a:r>
              <a:rPr lang="en-US" altLang="zh-CN" b="1" dirty="0">
                <a:solidFill>
                  <a:srgbClr val="FF0000"/>
                </a:solidFill>
              </a:rPr>
              <a:t>Kim Dung</a:t>
            </a:r>
            <a:r>
              <a:rPr lang="en-US" altLang="zh-CN" b="1" dirty="0"/>
              <a:t> </a:t>
            </a:r>
            <a:r>
              <a:rPr lang="en-US" altLang="zh-CN" dirty="0" err="1"/>
              <a:t>biên</a:t>
            </a:r>
            <a:r>
              <a:rPr lang="en-US" altLang="zh-CN" dirty="0"/>
              <a:t> </a:t>
            </a:r>
            <a:r>
              <a:rPr lang="en-US" altLang="zh-CN" dirty="0" err="1"/>
              <a:t>soạn</a:t>
            </a:r>
            <a:r>
              <a:rPr lang="en-US" altLang="zh-CN" dirty="0"/>
              <a:t>. </a:t>
            </a:r>
            <a:r>
              <a:rPr lang="en-US" altLang="zh-CN" dirty="0" err="1"/>
              <a:t>Liên</a:t>
            </a:r>
            <a:r>
              <a:rPr lang="en-US" altLang="zh-CN" dirty="0"/>
              <a:t> </a:t>
            </a:r>
            <a:r>
              <a:rPr lang="en-US" altLang="zh-CN" dirty="0" err="1"/>
              <a:t>hệ</a:t>
            </a:r>
            <a:r>
              <a:rPr lang="en-US" altLang="zh-CN" dirty="0"/>
              <a:t>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儿童暑期户外旅行夏令营出游计划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6743</TotalTime>
  <Words>3827</Words>
  <Application>Microsoft Macintosh PowerPoint</Application>
  <PresentationFormat>Custom</PresentationFormat>
  <Paragraphs>341</Paragraphs>
  <Slides>48</Slides>
  <Notes>48</Notes>
  <HiddenSlides>0</HiddenSlides>
  <MMClips>2</MMClips>
  <ScaleCrop>false</ScaleCrop>
  <HeadingPairs>
    <vt:vector size="6" baseType="variant">
      <vt:variant>
        <vt:lpstr>Fonts Used</vt:lpstr>
      </vt:variant>
      <vt:variant>
        <vt:i4>17</vt:i4>
      </vt:variant>
      <vt:variant>
        <vt:lpstr>Theme</vt:lpstr>
      </vt:variant>
      <vt:variant>
        <vt:i4>10</vt:i4>
      </vt:variant>
      <vt:variant>
        <vt:lpstr>Slide Titles</vt:lpstr>
      </vt:variant>
      <vt:variant>
        <vt:i4>48</vt:i4>
      </vt:variant>
    </vt:vector>
  </HeadingPairs>
  <TitlesOfParts>
    <vt:vector size="75" baseType="lpstr">
      <vt:lpstr>等线</vt:lpstr>
      <vt:lpstr>等线 Light</vt:lpstr>
      <vt:lpstr>微软雅黑</vt:lpstr>
      <vt:lpstr>#9Slide03 Arima Madurai</vt:lpstr>
      <vt:lpstr>#9Slide03 Arima Madurai Bold</vt:lpstr>
      <vt:lpstr>#9Slide03 SFU Grenoble Medium</vt:lpstr>
      <vt:lpstr>Arial</vt:lpstr>
      <vt:lpstr>Britannic Bold</vt:lpstr>
      <vt:lpstr>Calibri</vt:lpstr>
      <vt:lpstr>Impact</vt:lpstr>
      <vt:lpstr>ITC Avant Garde Std Bk</vt:lpstr>
      <vt:lpstr>LiHei Pro</vt:lpstr>
      <vt:lpstr>Signika</vt:lpstr>
      <vt:lpstr>Tahoma</vt:lpstr>
      <vt:lpstr>Times New Roman</vt:lpstr>
      <vt:lpstr>Wingdings</vt:lpstr>
      <vt:lpstr>迷你简汉真广标</vt:lpstr>
      <vt:lpstr>Office 主题​​</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儿童暑期户外旅行夏令营出游计划PPT模板</dc:title>
  <dc:creator>lzj</dc:creator>
  <cp:lastModifiedBy>office014</cp:lastModifiedBy>
  <cp:revision>3497</cp:revision>
  <dcterms:created xsi:type="dcterms:W3CDTF">2015-12-01T09:06:39Z</dcterms:created>
  <dcterms:modified xsi:type="dcterms:W3CDTF">2021-09-02T13:07:36Z</dcterms:modified>
</cp:coreProperties>
</file>