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6" r:id="rId9"/>
    <p:sldId id="263" r:id="rId10"/>
    <p:sldId id="265" r:id="rId11"/>
    <p:sldId id="267" r:id="rId12"/>
    <p:sldId id="268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1924-B559-4CE7-93C6-BF3F932D56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E23D-D6E7-4E87-BFD7-C766AE7B5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0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1924-B559-4CE7-93C6-BF3F932D56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E23D-D6E7-4E87-BFD7-C766AE7B5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9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1924-B559-4CE7-93C6-BF3F932D56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E23D-D6E7-4E87-BFD7-C766AE7B5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2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1924-B559-4CE7-93C6-BF3F932D56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E23D-D6E7-4E87-BFD7-C766AE7B5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7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1924-B559-4CE7-93C6-BF3F932D56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E23D-D6E7-4E87-BFD7-C766AE7B5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1924-B559-4CE7-93C6-BF3F932D56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E23D-D6E7-4E87-BFD7-C766AE7B5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0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1924-B559-4CE7-93C6-BF3F932D56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E23D-D6E7-4E87-BFD7-C766AE7B5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2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1924-B559-4CE7-93C6-BF3F932D56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E23D-D6E7-4E87-BFD7-C766AE7B5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1924-B559-4CE7-93C6-BF3F932D56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E23D-D6E7-4E87-BFD7-C766AE7B5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1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1924-B559-4CE7-93C6-BF3F932D56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E23D-D6E7-4E87-BFD7-C766AE7B5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1924-B559-4CE7-93C6-BF3F932D56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E23D-D6E7-4E87-BFD7-C766AE7B5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1924-B559-4CE7-93C6-BF3F932D56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AE23D-D6E7-4E87-BFD7-C766AE7B5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6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\Luyến 2021-2022\Hình ảnh\tho-ca-viet-n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11960" y="54868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5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 : THƠ </a:t>
            </a:r>
          </a:p>
          <a:p>
            <a:pPr algn="ctr"/>
            <a:r>
              <a:rPr lang="en-US" sz="35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(THƠ LỤC BÁT</a:t>
            </a:r>
            <a:r>
              <a:rPr lang="en-US" sz="35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01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1345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 bàn tay dịu dàng, nuôi nấng con </a:t>
            </a:r>
            <a:r>
              <a:rPr lang="fr-FR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 </a:t>
            </a:r>
            <a:r>
              <a:rPr lang="fr-FR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người: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67556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9129" y="3068960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gọi con</a:t>
            </a:r>
            <a:r>
              <a:rPr lang="fr-F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 </a:t>
            </a:r>
            <a:r>
              <a:rPr lang="fr-F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 vàng, cái trăng tròn, cái trăng còn nằm nôi, cái Mặt trời </a:t>
            </a:r>
            <a:r>
              <a:rPr lang="fr-F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</a:t>
            </a:r>
            <a:r>
              <a:rPr lang="fr-FR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fr-FR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 ẩn dụ.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0235" y="3567499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?Em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nhỏ trong bài thơ đã được gọi bằng những từ ngữ nào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404664"/>
            <a:ext cx="4680520" cy="1508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 bàn tay mẹ dịu dàng</a:t>
            </a:r>
          </a:p>
          <a:p>
            <a:pPr algn="ctr"/>
            <a:r>
              <a:rPr lang="en-US" sz="23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À ơi này cái trăng vằng ngủ ngon</a:t>
            </a:r>
          </a:p>
          <a:p>
            <a:pPr algn="ctr"/>
            <a:r>
              <a:rPr lang="en-US" sz="23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À ơi này cái trăng tròn</a:t>
            </a:r>
          </a:p>
          <a:p>
            <a:pPr algn="ctr"/>
            <a:r>
              <a:rPr lang="en-US" sz="23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À ơi này cái trăng còn nằm nôi...</a:t>
            </a:r>
            <a:endParaRPr lang="en-US" sz="23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5976" y="2050572"/>
            <a:ext cx="4680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   ?Trong khổ thơ trên cụm từ nào được lặp lại nhiều lần,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theo em điều này có tác dụng gì?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533" y="1320091"/>
            <a:ext cx="3944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Điệp từ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“à ơi”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điệp khúc ngân nga, khiến cho giai điệu lời ru ngọt ngào tha thiết đưa con vào giấc ngủ say nồng.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0235" y="48139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?Cách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gọi đó thể hiện tình cảm mẹ dành cho con như thế nào?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498" y="4638620"/>
            <a:ext cx="4056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Thể hiện tình cảm âu yếm, dịu dàng, yêu thương con của người mẹ.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41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4992"/>
            <a:ext cx="9144000" cy="121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6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 animBg="1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5431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Bàn </a:t>
            </a:r>
            <a:r>
              <a:rPr lang="fr-FR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 mẹ </a:t>
            </a:r>
            <a:r>
              <a:rPr lang="fr-FR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 </a:t>
            </a:r>
            <a:r>
              <a:rPr lang="fr-FR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fr-FR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hi sinh </a:t>
            </a:r>
            <a:r>
              <a:rPr lang="fr-FR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fr-FR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con: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060304" y="853898"/>
            <a:ext cx="15280" cy="6021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03440" y="1455278"/>
            <a:ext cx="5040560" cy="25699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 tay mang phép nhiệm mầu</a:t>
            </a:r>
          </a:p>
          <a:p>
            <a:pPr algn="ctr"/>
            <a:r>
              <a:rPr lang="en-US" sz="23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Chắt chiu từ những dãi dầu đấy thôi.</a:t>
            </a:r>
          </a:p>
          <a:p>
            <a:pPr algn="ctr"/>
            <a:r>
              <a:rPr lang="en-US" sz="23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/>
            <a:r>
              <a:rPr lang="en-US" sz="23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 tay mẹ thức một đời</a:t>
            </a:r>
          </a:p>
          <a:p>
            <a:pPr algn="ctr"/>
            <a:r>
              <a:rPr lang="en-US" sz="23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À ơi này cái Mặt trời bé con...</a:t>
            </a:r>
          </a:p>
          <a:p>
            <a:pPr algn="ctr"/>
            <a:r>
              <a:rPr lang="en-US" sz="23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 sau bể cạn non mòn</a:t>
            </a:r>
          </a:p>
          <a:p>
            <a:pPr algn="ctr"/>
            <a:r>
              <a:rPr lang="en-US" sz="23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À ơi tay mẹ vẫn còn hát ru.</a:t>
            </a:r>
            <a:endParaRPr lang="en-US" sz="23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2992" y="650305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smtClean="0"/>
              <a:t> </a:t>
            </a:r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Hãy tìm những dòng thơ nói </a:t>
            </a:r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lên </a:t>
            </a:r>
            <a:r>
              <a:rPr lang="en-US" sz="2300" b="1" i="1" smtClean="0">
                <a:latin typeface="Times New Roman" pitchFamily="18" charset="0"/>
                <a:cs typeface="Times New Roman" pitchFamily="18" charset="0"/>
              </a:rPr>
              <a:t>sự vất </a:t>
            </a:r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vả, hi sinh của mẹ cho con?</a:t>
            </a:r>
            <a:endParaRPr lang="en-US" sz="23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38884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Những vất vả, hi sinh của mẹ: </a:t>
            </a:r>
            <a:r>
              <a:rPr lang="nl-NL" sz="23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chắt chiu từ những </a:t>
            </a:r>
            <a:r>
              <a:rPr lang="nl-NL" sz="23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dãi </a:t>
            </a:r>
            <a:r>
              <a:rPr lang="nl-NL" sz="23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3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nl-NL" sz="23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hức </a:t>
            </a:r>
            <a:r>
              <a:rPr lang="nl-NL" sz="23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nl-NL" sz="23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đời, bể cạn non mòn vẫn còn hát ru.</a:t>
            </a:r>
            <a:endParaRPr lang="en-US" sz="23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2854" y="4034340"/>
            <a:ext cx="46017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smtClean="0">
                <a:latin typeface="Times New Roman" pitchFamily="18" charset="0"/>
                <a:cs typeface="Times New Roman" pitchFamily="18" charset="0"/>
              </a:rPr>
              <a:t>?Em có suy nghĩ gì về hình ảnh thơ “ Bàn tay mang phép nhiệm mầu”?</a:t>
            </a:r>
            <a:endParaRPr lang="en-US" sz="23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169" y="2339251"/>
            <a:ext cx="39037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Bàn tay nhiệm mầu: bàn tay kiên cường nhưng dịu dàng yêu thương, bàn tay nâng niu, gìn giữ.</a:t>
            </a:r>
            <a:endParaRPr lang="en-US" sz="2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2992" y="4926371"/>
            <a:ext cx="457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smtClean="0">
                <a:latin typeface="Times New Roman" pitchFamily="18" charset="0"/>
                <a:cs typeface="Times New Roman" pitchFamily="18" charset="0"/>
              </a:rPr>
              <a:t>?Theo em, hình ảnh “bàn tay mẹ” trong bài thơ tượng trưng cho điều gì?</a:t>
            </a:r>
            <a:endParaRPr lang="en-US" sz="23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232" y="3864542"/>
            <a:ext cx="3903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 </a:t>
            </a:r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tay mẹ: Khắc họa hình ảnh người mẹ kiên cường, mạnh mẽ nhưng cũng vô cùng ấm áp, dịu dàng, là biểu tượng cho người mẹ hết lòng hi sinh vì con.</a:t>
            </a:r>
            <a:endParaRPr lang="en-US" sz="2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41" descr="未标题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10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83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8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2"/>
            <a:ext cx="262604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Lời </a:t>
            </a:r>
            <a:r>
              <a: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r>
              <a:rPr 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mẹ: </a:t>
            </a:r>
            <a:endParaRPr lang="en-US" sz="2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39952" y="116632"/>
            <a:ext cx="36004" cy="67475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75956" y="351102"/>
            <a:ext cx="4950042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 cho mềm ngọn gió thu</a:t>
            </a:r>
          </a:p>
          <a:p>
            <a:pPr algn="ctr"/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 cho tan đám sương mù lá cây</a:t>
            </a:r>
          </a:p>
          <a:p>
            <a:pPr algn="ctr"/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 cho cái khuyết tròn đầy</a:t>
            </a:r>
          </a:p>
          <a:p>
            <a:pPr algn="ctr"/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 thương cái nhớ nặng ngày xa nhau.</a:t>
            </a:r>
          </a:p>
          <a:p>
            <a:pPr algn="ctr"/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/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 cho sóng lặng bãi bồi</a:t>
            </a:r>
          </a:p>
          <a:p>
            <a:pPr algn="ctr"/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 không chỗ dột ngoại ngồi vá khâu</a:t>
            </a:r>
          </a:p>
          <a:p>
            <a:pPr algn="ctr"/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 cho đời nín cơn đau</a:t>
            </a:r>
          </a:p>
          <a:p>
            <a:pPr algn="ctr"/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À ơi... Mẹ chẳng một câu ru mình.</a:t>
            </a:r>
            <a:endParaRPr lang="en-US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3528895"/>
            <a:ext cx="48420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smtClean="0">
                <a:latin typeface="Times New Roman" pitchFamily="18" charset="0"/>
                <a:cs typeface="Times New Roman" pitchFamily="18" charset="0"/>
              </a:rPr>
              <a:t>?Đọc đoạn thơ, em hiểu lời ru của mẹ dành cho những ai?</a:t>
            </a:r>
            <a:endParaRPr lang="en-US" sz="23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4329114"/>
            <a:ext cx="46085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smtClean="0">
                <a:latin typeface="Times New Roman" pitchFamily="18" charset="0"/>
                <a:cs typeface="Times New Roman" pitchFamily="18" charset="0"/>
              </a:rPr>
              <a:t>? Mẹ mong điều gì qua những lời ru ấy?</a:t>
            </a:r>
            <a:endParaRPr lang="en-US" sz="23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480" y="764704"/>
            <a:ext cx="37624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 ru cho 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con: mềm ngọn gió thu, tan đám 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 </a:t>
            </a:r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mù, 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khuyết tròn đầy, sóng lặng 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 </a:t>
            </a:r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bồi. </a:t>
            </a:r>
            <a:endParaRPr lang="en-US" sz="2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2420888"/>
            <a:ext cx="3744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 cho 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ngoại: không dột chỗ ngoại ngồi 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 </a:t>
            </a:r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khâu.</a:t>
            </a:r>
            <a:endParaRPr lang="en-US" sz="2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3124" y="3305757"/>
            <a:ext cx="327365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 cho 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nín cơn đau.</a:t>
            </a:r>
            <a:endParaRPr lang="en-US" sz="2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124" y="4063806"/>
            <a:ext cx="37428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Mẹ chẳng một câu ru mình.</a:t>
            </a:r>
          </a:p>
          <a:p>
            <a:r>
              <a:rPr lang="fr-FR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 </a:t>
            </a:r>
            <a:r>
              <a:rPr lang="fr-FR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Mẹ vì mọi người quên mất bản thân mình, đó là đức hi sinh </a:t>
            </a:r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thiêng </a:t>
            </a:r>
            <a:r>
              <a:rPr lang="fr-FR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liêng, cao cả của người mẹ</a:t>
            </a:r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23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8280" y="5125253"/>
            <a:ext cx="47062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smtClean="0">
                <a:latin typeface="Times New Roman" pitchFamily="18" charset="0"/>
                <a:cs typeface="Times New Roman" pitchFamily="18" charset="0"/>
              </a:rPr>
              <a:t>?Câu thơ cuối gợi cho em suy nghĩ gì?</a:t>
            </a:r>
            <a:endParaRPr lang="en-US" sz="23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41" descr="未标题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10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21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975" y="116632"/>
            <a:ext cx="22808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Tổng kết</a:t>
            </a:r>
            <a:endParaRPr lang="en-US" sz="3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0112" y="483605"/>
            <a:ext cx="34563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i="1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300" b="1" i="1" smtClean="0"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vi-VN" sz="2300" b="1" i="1">
                <a:latin typeface="Times New Roman" pitchFamily="18" charset="0"/>
                <a:cs typeface="Times New Roman" pitchFamily="18" charset="0"/>
              </a:rPr>
              <a:t>dung chính của văn bản “</a:t>
            </a:r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 À ơi tay mẹ</a:t>
            </a:r>
            <a:r>
              <a:rPr lang="vi-VN" sz="2300" b="1" i="1">
                <a:latin typeface="Times New Roman" pitchFamily="18" charset="0"/>
                <a:cs typeface="Times New Roman" pitchFamily="18" charset="0"/>
              </a:rPr>
              <a:t>”?</a:t>
            </a:r>
            <a:endParaRPr lang="en-US" sz="23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44108" y="54287"/>
            <a:ext cx="36004" cy="56277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9512" y="670630"/>
            <a:ext cx="301717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Nội dung – Ý nghĩa:</a:t>
            </a:r>
            <a:endParaRPr lang="en-US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974" y="1116906"/>
            <a:ext cx="534313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Qua </a:t>
            </a:r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fr-FR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 </a:t>
            </a:r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 bàn tay và những lời </a:t>
            </a:r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fr-FR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 </a:t>
            </a:r>
            <a:r>
              <a:rPr lang="fr-FR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 hiện </a:t>
            </a:r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 cảm của mẹ với đứa </a:t>
            </a:r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fr-FR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khắc </a:t>
            </a:r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 thành </a:t>
            </a:r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fr-FR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ảnh một </a:t>
            </a:r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mẹ Việt Nam điển hình: vất vả, chắt chiu, yêu thương, hi sinh...đến quên mình.</a:t>
            </a:r>
            <a:endParaRPr lang="en-US" sz="2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0112" y="3332897"/>
            <a:ext cx="35638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i="1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300" b="1" i="1" smtClean="0"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vi-VN" sz="2300" b="1" i="1"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2300" b="1" i="1" smtClean="0">
                <a:latin typeface="Times New Roman" pitchFamily="18" charset="0"/>
                <a:cs typeface="Times New Roman" pitchFamily="18" charset="0"/>
              </a:rPr>
              <a:t>đặc sắc</a:t>
            </a:r>
            <a:r>
              <a:rPr lang="vi-VN" sz="23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i="1">
                <a:latin typeface="Times New Roman" pitchFamily="18" charset="0"/>
                <a:cs typeface="Times New Roman" pitchFamily="18" charset="0"/>
              </a:rPr>
              <a:t>nghệ thuật được sử dụng trong văn bản?</a:t>
            </a:r>
            <a:endParaRPr lang="en-US" sz="23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7187" y="3332897"/>
            <a:ext cx="5296919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 </a:t>
            </a:r>
            <a:r>
              <a:rPr lang="fr-FR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thuật: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Thể thơ lục bát </a:t>
            </a:r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 </a:t>
            </a:r>
            <a:r>
              <a:rPr lang="fr-FR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nhàng, sâu lắng </a:t>
            </a:r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 lối hát ru </a:t>
            </a:r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fr-FR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Ngôn ngữ thơ giản dị.</a:t>
            </a:r>
            <a:endParaRPr lang="en-US" sz="2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Phối hợp hài hòa các biện pháp tu từ: ẩn dụ, điệp từ, điệp cấu trúc.</a:t>
            </a:r>
            <a:endParaRPr lang="en-US" sz="2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41" descr="未标题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4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\Luyến 2021-2022\Hình ảnh\hinh nen c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9712" y="854925"/>
            <a:ext cx="564276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LUYỆN TẬP</a:t>
            </a:r>
            <a:endParaRPr lang="en-US" sz="3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866" y="242088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: Bài thơ À ơi tay mẹ được viết theo thể thơ nào?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do.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B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Lục bát.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C.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chữ.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Song thất lục bát.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118264" y="2895600"/>
            <a:ext cx="381000" cy="533400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\Luyến 2021-2022\Hình ảnh\hinh nen ngộ nghĩ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0" y="0"/>
            <a:ext cx="91481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7487" y="1074436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vi-VN" sz="2500" b="1">
                <a:latin typeface="Times New Roman" pitchFamily="18" charset="0"/>
                <a:cs typeface="Times New Roman" pitchFamily="18" charset="0"/>
              </a:rPr>
              <a:t>Nghệ thuật nào đã được sử dụng trong đoạn thơ sau?</a:t>
            </a:r>
            <a:endParaRPr lang="en-US" sz="25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500" b="1" i="1">
                <a:latin typeface="Times New Roman" pitchFamily="18" charset="0"/>
                <a:cs typeface="Times New Roman" pitchFamily="18" charset="0"/>
              </a:rPr>
              <a:t>Ru cho sóng lặng bãi bồi</a:t>
            </a:r>
            <a:endParaRPr lang="en-US" sz="2500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500" b="1" i="1">
                <a:latin typeface="Times New Roman" pitchFamily="18" charset="0"/>
                <a:cs typeface="Times New Roman" pitchFamily="18" charset="0"/>
              </a:rPr>
              <a:t>Mưa không chỗ dột ngoại ngồi vá khâu</a:t>
            </a:r>
            <a:endParaRPr lang="en-US" sz="2500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500" b="1" i="1">
                <a:latin typeface="Times New Roman" pitchFamily="18" charset="0"/>
                <a:cs typeface="Times New Roman" pitchFamily="18" charset="0"/>
              </a:rPr>
              <a:t>Ru cho đời nín cái đau</a:t>
            </a:r>
            <a:endParaRPr lang="en-US" sz="2500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500" b="1" i="1">
                <a:latin typeface="Times New Roman" pitchFamily="18" charset="0"/>
                <a:cs typeface="Times New Roman" pitchFamily="18" charset="0"/>
              </a:rPr>
              <a:t>À ơi... Mẹ chẳng một câu ru mình.</a:t>
            </a:r>
            <a:endParaRPr lang="en-US" sz="25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5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		A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500" b="1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vi-VN" sz="2500" b="1" smtClean="0">
                <a:latin typeface="Times New Roman" pitchFamily="18" charset="0"/>
                <a:cs typeface="Times New Roman" pitchFamily="18" charset="0"/>
              </a:rPr>
              <a:t>sánh.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	B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500" b="1">
                <a:latin typeface="Times New Roman" pitchFamily="18" charset="0"/>
                <a:cs typeface="Times New Roman" pitchFamily="18" charset="0"/>
              </a:rPr>
              <a:t>Nói quá.</a:t>
            </a:r>
            <a:endParaRPr lang="en-US" sz="25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		C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500" b="1">
                <a:latin typeface="Times New Roman" pitchFamily="18" charset="0"/>
                <a:cs typeface="Times New Roman" pitchFamily="18" charset="0"/>
              </a:rPr>
              <a:t>Hoán </a:t>
            </a:r>
            <a:r>
              <a:rPr lang="vi-VN" sz="2500" b="1" smtClean="0">
                <a:latin typeface="Times New Roman" pitchFamily="18" charset="0"/>
                <a:cs typeface="Times New Roman" pitchFamily="18" charset="0"/>
              </a:rPr>
              <a:t>dụ.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sz="25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500" b="1">
                <a:latin typeface="Times New Roman" pitchFamily="18" charset="0"/>
                <a:cs typeface="Times New Roman" pitchFamily="18" charset="0"/>
              </a:rPr>
              <a:t>Điệp từ.</a:t>
            </a:r>
            <a:endParaRPr lang="en-US" sz="25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5148064" y="3711135"/>
            <a:ext cx="381000" cy="533400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\Luyến 2021-2022\Hình ảnh\hinh nen đáng yê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9712" y="382302"/>
            <a:ext cx="546643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VẬN DỤNG</a:t>
            </a:r>
            <a:endParaRPr lang="en-US" sz="3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2322703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 đoạn văn ngắn 5-7 câu nêu cảm nhận của em về tình cảm người mẹ dành cho con trong bài bài thơ.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9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\Luyến 2021-2022\Hình ảnh\KH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1243786"/>
            <a:ext cx="669674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500">
                <a:latin typeface="Times New Roman" pitchFamily="18" charset="0"/>
                <a:cs typeface="Times New Roman" pitchFamily="18" charset="0"/>
              </a:rPr>
              <a:t>Nhận bi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vi-VN" sz="2500">
                <a:latin typeface="Times New Roman" pitchFamily="18" charset="0"/>
                <a:cs typeface="Times New Roman" pitchFamily="18" charset="0"/>
              </a:rPr>
              <a:t>t được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một số yếu tố hình thức (vần, nhịp, dòng và khổ thơ), nội dung (đề tài, chủ đề, cảm xúc, ý nghĩa…) của bài thơ lục bát.</a:t>
            </a:r>
          </a:p>
          <a:p>
            <a:r>
              <a:rPr lang="en-US" sz="2500">
                <a:latin typeface="Times New Roman" pitchFamily="18" charset="0"/>
                <a:cs typeface="Times New Roman" pitchFamily="18" charset="0"/>
              </a:rPr>
              <a:t>- Nhận biết và nêu được tác dụng của biện pháp tu từ ẩn dụ.</a:t>
            </a:r>
          </a:p>
          <a:p>
            <a:r>
              <a:rPr lang="vi-VN" sz="25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500" smtClean="0">
                <a:latin typeface="Times New Roman" pitchFamily="18" charset="0"/>
                <a:cs typeface="Times New Roman" pitchFamily="18" charset="0"/>
              </a:rPr>
              <a:t>iết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làm,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viết một bài thơ lục bát</a:t>
            </a:r>
          </a:p>
          <a:p>
            <a:r>
              <a:rPr lang="vi-VN" sz="25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Biết k</a:t>
            </a:r>
            <a:r>
              <a:rPr lang="vi-VN" sz="2500" smtClean="0"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vi-VN" sz="2500">
                <a:latin typeface="Times New Roman" pitchFamily="18" charset="0"/>
                <a:cs typeface="Times New Roman" pitchFamily="18" charset="0"/>
              </a:rPr>
              <a:t>được trải nghiệm đáng nhớ đối với bản thân.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5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Yêu thương người thân, trân trọng tình cảm gia đình.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D\Luyến 2021-2022\Hình ảnh\3117-7dbecb70cfea82d605c8145db53d2a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7998"/>
            <a:ext cx="4535996" cy="289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\Luyến 2021-2022\Hình ảnh\22_NB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" y="3870836"/>
            <a:ext cx="4396471" cy="300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\Luyến 2021-2022\Hình ảnh\dv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" y="32983"/>
            <a:ext cx="4396471" cy="28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D\Luyến 2021-2022\Hình ảnh\Ru c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3870836"/>
            <a:ext cx="4535996" cy="298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068960"/>
            <a:ext cx="82809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smtClean="0">
                <a:latin typeface="Times New Roman" pitchFamily="18" charset="0"/>
                <a:cs typeface="Times New Roman" pitchFamily="18" charset="0"/>
              </a:rPr>
              <a:t>Những bức ảnh trên đây gợi cho em liên tưởng đến điều gì?</a:t>
            </a:r>
            <a:endParaRPr lang="en-US" sz="25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\Luyến 2021-2022\Hình ảnh\m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004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1268760"/>
            <a:ext cx="38164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HIỂU VĂN BẢN: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b="1" smtClean="0">
              <a:solidFill>
                <a:srgbClr val="FF0000"/>
              </a:solidFill>
            </a:endParaRPr>
          </a:p>
          <a:p>
            <a:r>
              <a:rPr lang="en-US" sz="4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 ƠI ... </a:t>
            </a:r>
          </a:p>
          <a:p>
            <a:r>
              <a:rPr lang="en-US" sz="4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TAY MẸ</a:t>
            </a:r>
          </a:p>
          <a:p>
            <a:pPr algn="r"/>
            <a:endParaRPr lang="en-US" sz="25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5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5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 NGUYÊN</a:t>
            </a:r>
          </a:p>
        </p:txBody>
      </p:sp>
    </p:spTree>
    <p:extLst>
      <p:ext uri="{BB962C8B-B14F-4D97-AF65-F5344CB8AC3E}">
        <p14:creationId xmlns:p14="http://schemas.microsoft.com/office/powerpoint/2010/main" val="19905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TÌM HIỂU CHUNG: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436096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5533434" y="1973670"/>
            <a:ext cx="3600400" cy="237626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 những hiểu biết của em về nhà thơ Bình Nguyên?</a:t>
            </a:r>
            <a:endParaRPr lang="en-US" sz="25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670630"/>
            <a:ext cx="23762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Tác giả:</a:t>
            </a:r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173" y="4725144"/>
            <a:ext cx="4752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Bình nguyên tên thật là Nguyễn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 </a:t>
            </a:r>
            <a:r>
              <a:rPr lang="en-US" sz="25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Hào (25/1/1959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Quê : xã Ninh Phúc, TP Ninh Bình, tỉnh Ninh </a:t>
            </a:r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5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\Luyến 2021-2022\Hình ảnh\nhà thơ Nguyên Bì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7046"/>
            <a:ext cx="3168352" cy="30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06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\Luyến 2021-2022\Hình ảnh\à ơi tay m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1412776"/>
            <a:ext cx="1108923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6632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TÌM HIỂU CHUNG: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39824"/>
            <a:ext cx="23762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Tác phẩm:</a:t>
            </a:r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543" y="929040"/>
            <a:ext cx="433115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b="1" smtClean="0">
                <a:solidFill>
                  <a:srgbClr val="FF0000"/>
                </a:solidFill>
                <a:latin typeface="+mj-lt"/>
              </a:rPr>
              <a:t>  - </a:t>
            </a:r>
            <a:r>
              <a:rPr lang="vi-VN" sz="2300" b="1" smtClean="0">
                <a:solidFill>
                  <a:srgbClr val="FF0000"/>
                </a:solidFill>
                <a:latin typeface="+mj-lt"/>
              </a:rPr>
              <a:t>Đọc </a:t>
            </a:r>
            <a:r>
              <a:rPr lang="vi-VN" sz="2300" b="1">
                <a:solidFill>
                  <a:srgbClr val="FF0000"/>
                </a:solidFill>
                <a:latin typeface="+mj-lt"/>
              </a:rPr>
              <a:t>và tìm hiểu </a:t>
            </a:r>
            <a:r>
              <a:rPr lang="vi-VN" sz="2300" b="1">
                <a:solidFill>
                  <a:srgbClr val="FF0000"/>
                </a:solidFill>
                <a:latin typeface="+mj-lt"/>
              </a:rPr>
              <a:t>chú </a:t>
            </a:r>
            <a:r>
              <a:rPr lang="vi-VN" sz="2300" b="1" smtClean="0">
                <a:solidFill>
                  <a:srgbClr val="FF0000"/>
                </a:solidFill>
                <a:latin typeface="+mj-lt"/>
              </a:rPr>
              <a:t>thích</a:t>
            </a:r>
            <a:r>
              <a:rPr lang="en-US" sz="2300" b="1" smtClean="0">
                <a:solidFill>
                  <a:srgbClr val="FF0000"/>
                </a:solidFill>
                <a:latin typeface="+mj-lt"/>
              </a:rPr>
              <a:t>:</a:t>
            </a:r>
            <a:endParaRPr lang="en-US" sz="23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83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454887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116632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TÌM HIỂU CHUNG: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39824"/>
            <a:ext cx="23762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Tác phẩm:</a:t>
            </a:r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5" y="929040"/>
            <a:ext cx="525658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Hoàn cảnh sáng tác: </a:t>
            </a:r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năm 2003, tác giả gửi dự thi Thơ lục bát trên báo Văn nghệ.</a:t>
            </a:r>
            <a:endParaRPr lang="en-US" sz="2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5" y="1951380"/>
            <a:ext cx="534738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vi-VN" sz="23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 thơ: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ục 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</a:p>
          <a:p>
            <a:r>
              <a:rPr lang="vi-VN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thể thơ 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 </a:t>
            </a:r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bát:</a:t>
            </a:r>
            <a:endParaRPr lang="en-US" sz="2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 thơ: gồm các câu thơ 6 tiếng và 8 tiếng xen kẽ.</a:t>
            </a:r>
          </a:p>
          <a:p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+  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được gieo vần đặc trưng cho thể lục bát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 chân và vần lưng.</a:t>
            </a:r>
            <a:endParaRPr lang="en-US" sz="2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+  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 thơ: ngắt nhịp chẵn 2/2/2 hoặc 4/4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5" y="4725144"/>
            <a:ext cx="535321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Bố </a:t>
            </a:r>
            <a:r>
              <a:rPr lang="en-US" sz="2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2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P1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đầu… </a:t>
            </a:r>
            <a:r>
              <a:rPr lang="en-US" sz="23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 còn hát ru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: Hình ảnh đôi bàn 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 </a:t>
            </a:r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mẹ.</a:t>
            </a:r>
            <a:endParaRPr lang="en-US" sz="2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P2: Tiếp… </a:t>
            </a:r>
            <a:r>
              <a:rPr lang="en-US" sz="23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câu ru mình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Lời </a:t>
            </a:r>
            <a:r>
              <a:rPr lang="en-US" sz="23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r>
              <a:rPr lang="en-US" sz="23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mẹ.</a:t>
            </a:r>
            <a:endParaRPr lang="en-US" sz="23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0714" y="174988"/>
            <a:ext cx="367240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300" b="1" i="1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Bài thơ “ À ơi </a:t>
            </a:r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tay </a:t>
            </a:r>
            <a:r>
              <a:rPr lang="en-US" sz="2300" b="1" i="1" smtClean="0">
                <a:latin typeface="Times New Roman" pitchFamily="18" charset="0"/>
                <a:cs typeface="Times New Roman" pitchFamily="18" charset="0"/>
              </a:rPr>
              <a:t>mẹ ” </a:t>
            </a:r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thuộc thể thơ nào</a:t>
            </a:r>
            <a:r>
              <a:rPr lang="vi-VN" sz="2300" b="1" i="1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300" b="1" i="1" smtClean="0">
                <a:latin typeface="Times New Roman" pitchFamily="18" charset="0"/>
                <a:cs typeface="Times New Roman" pitchFamily="18" charset="0"/>
              </a:rPr>
              <a:t>hỉ </a:t>
            </a:r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ra những yếu tố đặc trưng của thể  thơ qua bài </a:t>
            </a:r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thơ </a:t>
            </a:r>
            <a:r>
              <a:rPr lang="en-US" sz="2300" b="1" i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vần, nhịp, dòng, khổ </a:t>
            </a:r>
            <a:r>
              <a:rPr lang="en-US" sz="2300" b="1" i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300" b="1" i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3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2120" y="2037036"/>
            <a:ext cx="348100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3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iếng </a:t>
            </a:r>
            <a:r>
              <a:rPr lang="en-US" sz="2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6 của dòng lục gieo vần xuống </a:t>
            </a:r>
            <a:r>
              <a:rPr lang="en-US" sz="2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US" sz="2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3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 dòng bát (sa-qua, dàng – vàng, tròn - còn); tiếng </a:t>
            </a:r>
            <a:r>
              <a:rPr lang="en-US" sz="2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3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 dòng bát gieo xuống tiếng </a:t>
            </a:r>
            <a:r>
              <a:rPr lang="en-US" sz="2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3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 dòng lục tiếp </a:t>
            </a:r>
            <a:r>
              <a:rPr lang="en-US" sz="2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3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(màng-dàng, ngon-tròn, con-mòn, ru-thu)...</a:t>
            </a:r>
            <a:endParaRPr lang="en-US" sz="23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1592" y="5229200"/>
            <a:ext cx="36724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300" b="1" i="1">
                <a:latin typeface="+mj-lt"/>
              </a:rPr>
              <a:t>? Văn </a:t>
            </a:r>
            <a:r>
              <a:rPr lang="vi-VN" sz="2300" b="1" i="1">
                <a:latin typeface="+mj-lt"/>
              </a:rPr>
              <a:t>bản </a:t>
            </a:r>
            <a:r>
              <a:rPr lang="en-US" sz="2300" b="1" i="1" smtClean="0">
                <a:latin typeface="Times New Roman" pitchFamily="18" charset="0"/>
                <a:cs typeface="Times New Roman" pitchFamily="18" charset="0"/>
              </a:rPr>
              <a:t>có thể </a:t>
            </a:r>
            <a:r>
              <a:rPr lang="vi-VN" sz="2300" b="1" i="1" smtClean="0">
                <a:latin typeface="+mj-lt"/>
              </a:rPr>
              <a:t>chia </a:t>
            </a:r>
            <a:r>
              <a:rPr lang="vi-VN" sz="2300" b="1" i="1">
                <a:latin typeface="+mj-lt"/>
              </a:rPr>
              <a:t>làm mấy phần? Nêu nội dung của từng phần?</a:t>
            </a:r>
            <a:endParaRPr lang="en-US" sz="2300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989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\Luyến 2021-2022\Hình ảnh\soan-bai-a-oi-tay-me-canh-di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489654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4368" y="452375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Nhan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đề và tranh minh hoạ gợi cho em cảm nhận gì?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41" descr="未标题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7013"/>
            <a:ext cx="9144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1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26" y="29289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TÌM HIỂU VĂN BẢN: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526" y="520175"/>
            <a:ext cx="390042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ảnh đôi </a:t>
            </a:r>
            <a:r>
              <a:rPr lang="fr-FR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tay mẹ</a:t>
            </a:r>
            <a:endParaRPr lang="en-US" sz="2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230850" y="-31318"/>
            <a:ext cx="1" cy="6700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14450" y="1418539"/>
            <a:ext cx="4145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những chi tiết, hình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ảnh 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thể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hiện nỗi vất vả mà mẹ phải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trải 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qua.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952" y="1098406"/>
            <a:ext cx="39004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5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Đôi </a:t>
            </a:r>
            <a:r>
              <a:rPr lang="fr-FR" sz="25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tay trước giông tố </a:t>
            </a:r>
            <a:r>
              <a:rPr lang="fr-FR" sz="25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 </a:t>
            </a:r>
            <a:r>
              <a:rPr lang="fr-FR" sz="25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đời:</a:t>
            </a:r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926" y="2018703"/>
            <a:ext cx="4308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 mẹ: 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chắn mưa sa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 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 qua </a:t>
            </a:r>
            <a:r>
              <a:rPr lang="en-US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màng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 ẩn dụ.</a:t>
            </a:r>
            <a:endParaRPr lang="en-US" sz="24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735" y="3319021"/>
            <a:ext cx="3897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Mẹ mạnh mẽ, kiên cường trước mọi gian nan, khó khăn để bảo vệ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con.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14450" y="3140968"/>
            <a:ext cx="4273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?Qua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đó, em có cảm nhận gì về sức mạnh của đôi bàn tay mẹ?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0850" y="283995"/>
            <a:ext cx="49131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 tay mẹ chắn mưa sa</a:t>
            </a:r>
          </a:p>
          <a:p>
            <a:pPr algn="ctr"/>
            <a:r>
              <a:rPr lang="en-US" sz="23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 tay mẹ chặn bão qua mùa màng.</a:t>
            </a:r>
            <a:endParaRPr lang="en-US" sz="23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41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6173"/>
            <a:ext cx="9144000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5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1337</Words>
  <Application>Microsoft Office PowerPoint</Application>
  <PresentationFormat>On-screen Show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Nguyen </cp:lastModifiedBy>
  <cp:revision>69</cp:revision>
  <dcterms:created xsi:type="dcterms:W3CDTF">2021-10-07T06:31:37Z</dcterms:created>
  <dcterms:modified xsi:type="dcterms:W3CDTF">2021-10-07T15:12:56Z</dcterms:modified>
</cp:coreProperties>
</file>