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99" r:id="rId2"/>
    <p:sldId id="490" r:id="rId3"/>
    <p:sldId id="491" r:id="rId4"/>
    <p:sldId id="492" r:id="rId5"/>
    <p:sldId id="493" r:id="rId6"/>
    <p:sldId id="497" r:id="rId7"/>
    <p:sldId id="498" r:id="rId8"/>
    <p:sldId id="494" r:id="rId9"/>
    <p:sldId id="495" r:id="rId10"/>
    <p:sldId id="496" r:id="rId11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 snapToObjects="1">
      <p:cViewPr varScale="1">
        <p:scale>
          <a:sx n="76" d="100"/>
          <a:sy n="76" d="100"/>
        </p:scale>
        <p:origin x="2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31B0-0571-4973-AA7F-3DD6B2798F0B}" type="datetimeFigureOut">
              <a:rPr lang="vi-VN" smtClean="0"/>
              <a:t>25/11/2021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B9EE-AED6-427D-8424-0535FE63BE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70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11/25/2021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11/25/2021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11/25/2021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11/25/2021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11/25/2021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11/25/2021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11/25/2021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11/25/2021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11/25/2021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11/25/2021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11/25/2021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11/25/2021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1104404" y="78400"/>
            <a:ext cx="9743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BƯỚC ĐẦU PHÁT TRIỂN CỦA CÁC VƯƠNG QUỐC PHONG KIẾN Ở ĐÔNG NAM Á 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KỈ VII ĐẾN THẾ KỈ X)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(.... tiết)</a:t>
            </a:r>
            <a:endParaRPr lang="en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20526659_684991958366288_98415048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1828169"/>
            <a:ext cx="5965247" cy="500228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12872" y="1828169"/>
            <a:ext cx="6179127" cy="5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63040" y="1051560"/>
            <a:ext cx="9189720" cy="3368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accent1"/>
                </a:solidFill>
                <a:latin typeface="+mj-lt"/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Hoàn 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Đọc và trả lời các câu hỏi bài 11. Giao lưu văn hóa ở Đông Nam Á.</a:t>
            </a:r>
          </a:p>
        </p:txBody>
      </p:sp>
    </p:spTree>
    <p:extLst>
      <p:ext uri="{BB962C8B-B14F-4D97-AF65-F5344CB8AC3E}">
        <p14:creationId xmlns:p14="http://schemas.microsoft.com/office/powerpoint/2010/main" val="5501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8689" y="2760502"/>
            <a:ext cx="5864628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+mj-lt"/>
              </a:rPr>
              <a:t>Nêu tên và xác định nơi hình thành các vương quốc phong kiến trên lược đồ và vương quốc đó thuộc các quốc gia Đông Nam Á nào ngày nay?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+mj-lt"/>
              </a:rPr>
              <a:t>cơ sở hình thành các vương quốc phong kiến Đông Nam Á?</a:t>
            </a:r>
            <a:endParaRPr lang="vi-VN" sz="2800" dirty="0">
              <a:latin typeface="+mj-lt"/>
              <a:ea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60091" y="1544782"/>
            <a:ext cx="0" cy="4564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25252" y="764919"/>
            <a:ext cx="4434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hóm bàn - 2 bạn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 phút)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48687" y="1467400"/>
            <a:ext cx="586463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 sát lược đồ hình1 (tr. 52) và khai thác thông tin trong SGK </a:t>
            </a:r>
            <a:endParaRPr lang="vi-VN" sz="2800" dirty="0"/>
          </a:p>
        </p:txBody>
      </p:sp>
      <p:sp>
        <p:nvSpPr>
          <p:cNvPr id="12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317480" y="5748629"/>
            <a:ext cx="18745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164" y="202862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4" y="202862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5435"/>
              </p:ext>
            </p:extLst>
          </p:nvPr>
        </p:nvGraphicFramePr>
        <p:xfrm>
          <a:off x="1213944" y="1335142"/>
          <a:ext cx="9270126" cy="5274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063">
                  <a:extLst>
                    <a:ext uri="{9D8B030D-6E8A-4147-A177-3AD203B41FA5}">
                      <a16:colId xmlns:a16="http://schemas.microsoft.com/office/drawing/2014/main" val="985507104"/>
                    </a:ext>
                  </a:extLst>
                </a:gridCol>
                <a:gridCol w="4635063">
                  <a:extLst>
                    <a:ext uri="{9D8B030D-6E8A-4147-A177-3AD203B41FA5}">
                      <a16:colId xmlns:a16="http://schemas.microsoft.com/office/drawing/2014/main" val="1519948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Vương quốc phong kiến</a:t>
                      </a:r>
                      <a:endParaRPr lang="vi-VN" sz="2400" b="1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Thuộc quốc gia ngày nay </a:t>
                      </a:r>
                      <a:endParaRPr lang="vi-VN" sz="2400" b="1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Pa-gan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Sri</a:t>
                      </a:r>
                      <a:r>
                        <a:rPr lang="vi-VN" sz="2400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Kse-tra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Myanma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18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Ha-ri-pun-giay-a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Đva-ra-va-ti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Thái Lan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2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dirty="0">
                          <a:latin typeface="+mj-lt"/>
                        </a:rPr>
                        <a:t>- Chân</a:t>
                      </a:r>
                      <a:r>
                        <a:rPr lang="vi-VN" sz="2400" baseline="0" dirty="0">
                          <a:latin typeface="+mj-lt"/>
                        </a:rPr>
                        <a:t> Lạp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dirty="0">
                          <a:latin typeface="+mj-lt"/>
                        </a:rPr>
                        <a:t>Cam-pu-chia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2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Đại Cồ Việt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Chăm-pa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dirty="0">
                          <a:latin typeface="+mj-lt"/>
                        </a:rPr>
                        <a:t>Việt</a:t>
                      </a:r>
                      <a:r>
                        <a:rPr lang="vi-VN" sz="2400" baseline="0" dirty="0">
                          <a:latin typeface="+mj-lt"/>
                        </a:rPr>
                        <a:t> Nam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Tu-ma-sic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Xin-ga-po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16133"/>
                  </a:ext>
                </a:extLst>
              </a:tr>
              <a:tr h="83380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Sri-vi-giay-a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Kalinga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In-đô-nê-xi-a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7953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4510" y="722418"/>
            <a:ext cx="526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- Hình thành từ thế kỉ VII – X.</a:t>
            </a:r>
          </a:p>
        </p:txBody>
      </p:sp>
    </p:spTree>
    <p:extLst>
      <p:ext uri="{BB962C8B-B14F-4D97-AF65-F5344CB8AC3E}">
        <p14:creationId xmlns:p14="http://schemas.microsoft.com/office/powerpoint/2010/main" val="11501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606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727" y="-27551"/>
            <a:ext cx="10197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Á       từ thế kỉ VII đến thế kỉ X.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81697" y="743961"/>
            <a:ext cx="9849742" cy="50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dirty="0">
                <a:solidFill>
                  <a:schemeClr val="bg1"/>
                </a:solidFill>
              </a:rPr>
              <a:t>Hoạt động nhóm -</a:t>
            </a:r>
            <a:r>
              <a:rPr lang="nl-NL" altLang="vi-VN" sz="2800" b="0" dirty="0">
                <a:solidFill>
                  <a:schemeClr val="bg1"/>
                </a:solidFill>
              </a:rPr>
              <a:t> </a:t>
            </a:r>
            <a:r>
              <a:rPr lang="nl-NL" altLang="vi-VN" sz="2800" dirty="0">
                <a:solidFill>
                  <a:schemeClr val="bg1"/>
                </a:solidFill>
              </a:rPr>
              <a:t>“</a:t>
            </a:r>
            <a:r>
              <a:rPr lang="nl-NL" altLang="vi-VN" sz="2800" i="1" dirty="0">
                <a:solidFill>
                  <a:schemeClr val="bg1"/>
                </a:solidFill>
              </a:rPr>
              <a:t>Khăn trải bàn</a:t>
            </a:r>
            <a:r>
              <a:rPr lang="nl-NL" altLang="vi-VN" sz="2800" b="0" dirty="0">
                <a:solidFill>
                  <a:schemeClr val="bg1"/>
                </a:solidFill>
              </a:rPr>
              <a:t>” </a:t>
            </a:r>
            <a:r>
              <a:rPr lang="nl-NL" altLang="vi-VN" sz="2800" dirty="0">
                <a:solidFill>
                  <a:schemeClr val="bg1"/>
                </a:solidFill>
              </a:rPr>
              <a:t>- </a:t>
            </a:r>
            <a:r>
              <a:rPr lang="vi-VN" altLang="vi-VN" sz="2800" dirty="0">
                <a:solidFill>
                  <a:schemeClr val="bg1"/>
                </a:solidFill>
              </a:rPr>
              <a:t>7</a:t>
            </a:r>
            <a:r>
              <a:rPr lang="nl-NL" altLang="vi-VN" sz="2800" dirty="0">
                <a:solidFill>
                  <a:schemeClr val="bg1"/>
                </a:solidFill>
              </a:rPr>
              <a:t> phút</a:t>
            </a:r>
            <a:endParaRPr lang="en-US" altLang="vi-VN" sz="2800" dirty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51727" y="1246262"/>
            <a:ext cx="10819837" cy="5611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vi-VN" sz="2400" b="0" dirty="0"/>
          </a:p>
          <a:p>
            <a:pPr algn="ctr"/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285579" y="2302568"/>
            <a:ext cx="7557743" cy="33511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vi-VN" sz="2400" dirty="0"/>
              <a:t>Khai thác tư liệu sgk (55) và cho biết thương nhân nước ngoài bị hấp dẫn bởi những sản vật nào của vương quốc Sri Vi-giay-a?</a:t>
            </a:r>
          </a:p>
          <a:p>
            <a:pPr algn="just"/>
            <a:endParaRPr lang="vi-VN" sz="1400" dirty="0"/>
          </a:p>
          <a:p>
            <a:pPr marL="342900" indent="-342900" algn="just">
              <a:buFontTx/>
              <a:buChar char="-"/>
            </a:pPr>
            <a:r>
              <a:rPr lang="vi-VN" sz="2400" dirty="0"/>
              <a:t>Hãy trình bày hoạt động kinh tế chính của các vương quốc phong kiến Đông Nam Á từ thế kỉ VII đến X?</a:t>
            </a:r>
          </a:p>
          <a:p>
            <a:pPr algn="just"/>
            <a:endParaRPr lang="vi-VN" sz="2400" dirty="0"/>
          </a:p>
          <a:p>
            <a:pPr algn="just"/>
            <a:r>
              <a:rPr lang="vi-VN" sz="2400" dirty="0"/>
              <a:t>- Giải thích về sự phát triển kinh tế khác nhau giữa các vương quốc lục địa với vương quốc ở hải đảo?</a:t>
            </a:r>
          </a:p>
          <a:p>
            <a:pPr algn="just">
              <a:spcAft>
                <a:spcPts val="0"/>
              </a:spcAft>
            </a:pPr>
            <a:endParaRPr lang="en-US" altLang="vi-VN" sz="2400" dirty="0">
              <a:cs typeface="Times New Roman" panose="02020603050405020304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716720" y="1246262"/>
            <a:ext cx="2689848" cy="4542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0" dirty="0">
                <a:latin typeface="Comic Sans MS" panose="030F0702030302020204" pitchFamily="66" charset="0"/>
              </a:rPr>
              <a:t>Ý kiến cá nhân</a:t>
            </a:r>
            <a:endParaRPr lang="en-US" altLang="vi-VN" sz="2800" b="0" dirty="0">
              <a:latin typeface="Times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3995" y="1805507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 rot="5400000">
            <a:off x="286059" y="3609953"/>
            <a:ext cx="2315690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 rot="5400000">
            <a:off x="1877753" y="373298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820289" y="6217940"/>
            <a:ext cx="2633705" cy="4738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15470" y="575064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24" name="Oval 23"/>
          <p:cNvSpPr/>
          <p:nvPr/>
        </p:nvSpPr>
        <p:spPr>
          <a:xfrm rot="16499929">
            <a:off x="9849857" y="3745345"/>
            <a:ext cx="495299" cy="46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 rot="16200000">
            <a:off x="9665101" y="3703276"/>
            <a:ext cx="2354329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 flipV="1">
            <a:off x="651724" y="1265757"/>
            <a:ext cx="16205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665018" y="5637944"/>
            <a:ext cx="1607268" cy="11369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9878302" y="5687976"/>
            <a:ext cx="1302320" cy="1101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472647" y="5692805"/>
            <a:ext cx="170689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V="1">
            <a:off x="9878302" y="1276230"/>
            <a:ext cx="1482771" cy="974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8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3812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9947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Á từ thế kỉ VII đến thế kỉ X.</a:t>
            </a:r>
            <a:endParaRPr lang="vi-VN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03127" y="1186728"/>
            <a:ext cx="0" cy="47430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8145" y="1186728"/>
            <a:ext cx="6608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Nông nghiệp vẫn là nến kinh tế chủ yếu của các vương quốc phong kiến.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474" y="3955271"/>
            <a:ext cx="6830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=&gt; Điểm giao lưu kinh tế, văn hoá giữa các châu lục.</a:t>
            </a:r>
          </a:p>
          <a:p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145" y="2070203"/>
            <a:ext cx="6608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Thương mại biển phát triển, kết nối buôn bán châu Á và châu Âu. (Con đường gia vị)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Thương cảng nổi tiếng: Đại Chiêm (Chăm pa), Pa-lem-bang (Sri Vi-giay-a)…</a:t>
            </a:r>
          </a:p>
          <a:p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81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vi-VN" dirty="0"/>
            </a:br>
            <a:endParaRPr lang="en-VN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9650" y="989321"/>
            <a:ext cx="10172700" cy="48793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Câu 1: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Ý nào sau đây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phù hợp để điền vào chỗ trống (....) trong câu sau?</a:t>
            </a:r>
          </a:p>
          <a:p>
            <a:r>
              <a:rPr lang="vi-VN" sz="2800" dirty="0">
                <a:latin typeface="+mj-lt"/>
              </a:rPr>
              <a:t> </a:t>
            </a:r>
            <a:r>
              <a:rPr lang="vi-VN" sz="2800" i="1" dirty="0">
                <a:latin typeface="+mj-lt"/>
              </a:rPr>
              <a:t>Các vương quốc phong kiến ​​Đông Nam Á đã phát huy những lợi thế để phát triển kinh tế, đó là ...</a:t>
            </a:r>
          </a:p>
          <a:p>
            <a:pPr marL="342900" indent="-342900">
              <a:buAutoNum type="alphaUcPeriod"/>
            </a:pPr>
            <a:r>
              <a:rPr lang="vi-VN" sz="2800" dirty="0">
                <a:latin typeface="+mj-lt"/>
              </a:rPr>
              <a:t> Vị trí địa lý.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Điều kiện tự nhiên thuận lợi.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Khí hậu ôn hòa, thuận lợi cho cây trồng lâu năm phát triển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AutoNum type="alphaUcPeriod"/>
            </a:pPr>
            <a:r>
              <a:rPr lang="vi-VN" sz="2800" dirty="0">
                <a:latin typeface="+mj-lt"/>
              </a:rPr>
              <a:t> Điểm đến hấp dẫn của thương nhân các nước Ả Rập, Hy Lạp, La Mã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3" name="Oval 12"/>
          <p:cNvSpPr/>
          <p:nvPr/>
        </p:nvSpPr>
        <p:spPr>
          <a:xfrm>
            <a:off x="1220312" y="4537343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vi-VN" dirty="0"/>
            </a:br>
            <a:endParaRPr lang="en-VN" dirty="0"/>
          </a:p>
        </p:txBody>
      </p:sp>
      <p:sp>
        <p:nvSpPr>
          <p:cNvPr id="10" name="Rectangle 9"/>
          <p:cNvSpPr/>
          <p:nvPr/>
        </p:nvSpPr>
        <p:spPr>
          <a:xfrm>
            <a:off x="738205" y="28404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49" y="551624"/>
            <a:ext cx="10172700" cy="2968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 Các quốc gia phong kiến Đông Nam Á ra đời vào khoảng thời gian nào?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Thiên niên kỉ VII TCN.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Từ thế kỉ VII đến thế kỉ X.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Thế kỉ VII.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Thế kỉ X TCN.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131" y="2036032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09700" y="3627120"/>
            <a:ext cx="10172700" cy="315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Câu 3: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Quốc gia phong kiến ​​nào ở Đông Nam Á phát triển mạnh về hoạt động buôn bán đường biển? 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Chân Lạp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Pa-gan</a:t>
            </a:r>
            <a:r>
              <a:rPr lang="vi-VN" sz="2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Xri Vi-giay-a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Cam-pu-chia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1561859" y="553327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218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733" y="725062"/>
            <a:ext cx="979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1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: Các vương quốc phong kiến Đông Nam Á đã phát huy những lợi thế nào để phát triển kinh tế?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605" y="4411744"/>
            <a:ext cx="9531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2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: Hoạt động giao lưu thương mại đã tác động như thế nào đến sự phát triển kinh tế các quốc gia phong kiến Đông Nam Á?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605" y="2058584"/>
            <a:ext cx="96566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Vị trí địa lí thuận lợi: nằm án ngữ trên con đường hàng hải nối giữa Ấn Độ Dương và Thái Bình Dương, nối các quốc gia phương Đông với Địa Trung Hải.</a:t>
            </a: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Điểu kiện tự nhiên thuận lợi: Mạng lưới sông ngòi dày đặc, đất đai tương đối màu mỡ, khí hậu gió mùa, nhiều sản vật phong phú.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052945" y="1683707"/>
            <a:ext cx="1399309" cy="4833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+mj-lt"/>
              </a:rPr>
              <a:t>Gợi ý</a:t>
            </a:r>
          </a:p>
        </p:txBody>
      </p:sp>
    </p:spTree>
    <p:extLst>
      <p:ext uri="{BB962C8B-B14F-4D97-AF65-F5344CB8AC3E}">
        <p14:creationId xmlns:p14="http://schemas.microsoft.com/office/powerpoint/2010/main" val="20404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180143"/>
            <a:ext cx="2313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83" y="703363"/>
            <a:ext cx="108481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u="sng" dirty="0">
                <a:solidFill>
                  <a:schemeClr val="bg1"/>
                </a:solidFill>
                <a:latin typeface="+mj-lt"/>
              </a:rPr>
              <a:t>Câu 3: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Có một câu chuyện thú vị như sau: Vào thế kỉ X, 1 pao nghệ tây (khoảng 4 lạng) có giá ngang với 1 con ngựa, 1 pao gừng có giá ngang 1 con bò. Từ câu chuyện trên cùng thông tin trong bài học, hãy viết một đoạn văn ngắn (từ 3-5 câu) mô tả sự hấp dẫn của nguồn gia vị ở các vương quốc Đông Nam Á đối với thương nhân nước ngoài.</a:t>
            </a:r>
          </a:p>
        </p:txBody>
      </p:sp>
    </p:spTree>
    <p:extLst>
      <p:ext uri="{BB962C8B-B14F-4D97-AF65-F5344CB8AC3E}">
        <p14:creationId xmlns:p14="http://schemas.microsoft.com/office/powerpoint/2010/main" val="40727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846</Words>
  <Application>Microsoft Office PowerPoint</Application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Hoang Thi Ha GV</cp:lastModifiedBy>
  <cp:revision>32</cp:revision>
  <dcterms:created xsi:type="dcterms:W3CDTF">2021-07-16T02:46:11Z</dcterms:created>
  <dcterms:modified xsi:type="dcterms:W3CDTF">2021-11-25T00:55:29Z</dcterms:modified>
</cp:coreProperties>
</file>