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sldIdLst>
    <p:sldId id="292" r:id="rId8"/>
    <p:sldId id="265" r:id="rId9"/>
    <p:sldId id="266" r:id="rId10"/>
    <p:sldId id="279" r:id="rId11"/>
    <p:sldId id="267" r:id="rId12"/>
    <p:sldId id="278" r:id="rId13"/>
    <p:sldId id="268" r:id="rId14"/>
    <p:sldId id="271" r:id="rId15"/>
    <p:sldId id="277" r:id="rId16"/>
    <p:sldId id="274" r:id="rId17"/>
    <p:sldId id="272" r:id="rId18"/>
    <p:sldId id="276" r:id="rId19"/>
    <p:sldId id="294" r:id="rId20"/>
    <p:sldId id="295" r:id="rId21"/>
    <p:sldId id="297" r:id="rId22"/>
    <p:sldId id="291" r:id="rId23"/>
    <p:sldId id="275" r:id="rId24"/>
    <p:sldId id="280" r:id="rId25"/>
    <p:sldId id="281" r:id="rId26"/>
    <p:sldId id="282" r:id="rId27"/>
    <p:sldId id="284" r:id="rId28"/>
    <p:sldId id="285" r:id="rId29"/>
    <p:sldId id="286" r:id="rId30"/>
    <p:sldId id="287" r:id="rId31"/>
    <p:sldId id="288" r:id="rId32"/>
    <p:sldId id="289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384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47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32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40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217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464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7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0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345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092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637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4972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09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6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96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7418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6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8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4585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3923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6875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2784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7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0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9065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671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7150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9762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991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099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3875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231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0431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4108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167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3850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6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9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5801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0649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338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27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216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4203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1554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2785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5166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9686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6979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1772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6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8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5222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2869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67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798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5268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7815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4344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0699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1037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4525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7296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0054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7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2329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775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045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7412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4724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1251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9080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3781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2850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5249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2629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5845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779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192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8870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6620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5678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5293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8054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3323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8118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973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27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04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63536-67F7-4151-94A9-633AD8FB6A71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90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9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924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8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282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8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80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69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432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63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audio2.wav"/><Relationship Id="rId7" Type="http://schemas.openxmlformats.org/officeDocument/2006/relationships/image" Target="../media/image19.gif"/><Relationship Id="rId12" Type="http://schemas.openxmlformats.org/officeDocument/2006/relationships/image" Target="../media/image2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gif"/><Relationship Id="rId11" Type="http://schemas.openxmlformats.org/officeDocument/2006/relationships/image" Target="../media/image23.gif"/><Relationship Id="rId5" Type="http://schemas.openxmlformats.org/officeDocument/2006/relationships/image" Target="../media/image17.png"/><Relationship Id="rId10" Type="http://schemas.openxmlformats.org/officeDocument/2006/relationships/image" Target="../media/image22.gif"/><Relationship Id="rId4" Type="http://schemas.openxmlformats.org/officeDocument/2006/relationships/image" Target="../media/image16.png"/><Relationship Id="rId9" Type="http://schemas.openxmlformats.org/officeDocument/2006/relationships/image" Target="../media/image21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2.wav"/><Relationship Id="rId7" Type="http://schemas.openxmlformats.org/officeDocument/2006/relationships/image" Target="../media/image18.gif"/><Relationship Id="rId12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11" Type="http://schemas.openxmlformats.org/officeDocument/2006/relationships/image" Target="../media/image22.gif"/><Relationship Id="rId5" Type="http://schemas.openxmlformats.org/officeDocument/2006/relationships/image" Target="../media/image24.gif"/><Relationship Id="rId10" Type="http://schemas.openxmlformats.org/officeDocument/2006/relationships/image" Target="../media/image21.gif"/><Relationship Id="rId4" Type="http://schemas.openxmlformats.org/officeDocument/2006/relationships/image" Target="../media/image16.png"/><Relationship Id="rId9" Type="http://schemas.openxmlformats.org/officeDocument/2006/relationships/image" Target="../media/image20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2.wav"/><Relationship Id="rId7" Type="http://schemas.openxmlformats.org/officeDocument/2006/relationships/image" Target="../media/image18.gif"/><Relationship Id="rId12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7.png"/><Relationship Id="rId11" Type="http://schemas.openxmlformats.org/officeDocument/2006/relationships/image" Target="../media/image22.gif"/><Relationship Id="rId5" Type="http://schemas.openxmlformats.org/officeDocument/2006/relationships/image" Target="../media/image24.gif"/><Relationship Id="rId10" Type="http://schemas.openxmlformats.org/officeDocument/2006/relationships/image" Target="../media/image21.gif"/><Relationship Id="rId4" Type="http://schemas.openxmlformats.org/officeDocument/2006/relationships/image" Target="../media/image16.png"/><Relationship Id="rId9" Type="http://schemas.openxmlformats.org/officeDocument/2006/relationships/image" Target="../media/image20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5.gif"/><Relationship Id="rId3" Type="http://schemas.openxmlformats.org/officeDocument/2006/relationships/audio" Target="../media/audio3.wav"/><Relationship Id="rId7" Type="http://schemas.openxmlformats.org/officeDocument/2006/relationships/image" Target="../media/image18.gif"/><Relationship Id="rId12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7.png"/><Relationship Id="rId11" Type="http://schemas.openxmlformats.org/officeDocument/2006/relationships/image" Target="../media/image22.gif"/><Relationship Id="rId5" Type="http://schemas.openxmlformats.org/officeDocument/2006/relationships/image" Target="../media/image24.gif"/><Relationship Id="rId10" Type="http://schemas.openxmlformats.org/officeDocument/2006/relationships/image" Target="../media/image21.gif"/><Relationship Id="rId4" Type="http://schemas.openxmlformats.org/officeDocument/2006/relationships/image" Target="../media/image16.png"/><Relationship Id="rId9" Type="http://schemas.openxmlformats.org/officeDocument/2006/relationships/image" Target="../media/image20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3.gif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24.gif"/><Relationship Id="rId12" Type="http://schemas.openxmlformats.org/officeDocument/2006/relationships/image" Target="../media/image2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11" Type="http://schemas.openxmlformats.org/officeDocument/2006/relationships/image" Target="../media/image20.gif"/><Relationship Id="rId5" Type="http://schemas.openxmlformats.org/officeDocument/2006/relationships/audio" Target="../media/audio4.wav"/><Relationship Id="rId15" Type="http://schemas.openxmlformats.org/officeDocument/2006/relationships/image" Target="../media/image12.png"/><Relationship Id="rId10" Type="http://schemas.openxmlformats.org/officeDocument/2006/relationships/image" Target="../media/image19.gif"/><Relationship Id="rId4" Type="http://schemas.openxmlformats.org/officeDocument/2006/relationships/audio" Target="../media/audio1.wav"/><Relationship Id="rId9" Type="http://schemas.openxmlformats.org/officeDocument/2006/relationships/image" Target="../media/image18.gif"/><Relationship Id="rId14" Type="http://schemas.openxmlformats.org/officeDocument/2006/relationships/image" Target="../media/image25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27.gif"/><Relationship Id="rId7" Type="http://schemas.openxmlformats.org/officeDocument/2006/relationships/image" Target="../media/image19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10" Type="http://schemas.openxmlformats.org/officeDocument/2006/relationships/image" Target="../media/image32.gif"/><Relationship Id="rId4" Type="http://schemas.openxmlformats.org/officeDocument/2006/relationships/image" Target="../media/image28.gif"/><Relationship Id="rId9" Type="http://schemas.openxmlformats.org/officeDocument/2006/relationships/image" Target="../media/image25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8" y="609600"/>
            <a:ext cx="9096072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928" y="2"/>
            <a:ext cx="8867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5611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23949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9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QUỐC TỪ THỜI CỔ ĐẠI</a:t>
            </a:r>
            <a:b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42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Quá trình thống nhất và sự xác lập chế độ phong kiến dưới thời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Thủy Hoàng</a:t>
            </a:r>
            <a:endParaRPr lang="en-US" sz="2800" dirty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9366"/>
            <a:ext cx="9144000" cy="463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640071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9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QUỐC TỪ THỜI CỔ ĐẠI</a:t>
            </a:r>
            <a:b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Nam-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220"/>
            <a:ext cx="9144000" cy="2772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3581400"/>
            <a:ext cx="8915400" cy="30162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...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……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…………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………..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…………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TQ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…………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08056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9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QUỐC TỪ THỜI CỔ ĐẠI</a:t>
            </a:r>
            <a:b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Nam-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220"/>
            <a:ext cx="9144000" cy="2772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3581400"/>
            <a:ext cx="8915400" cy="30162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...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…….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…………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………..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…………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TQ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…………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57800" y="4332066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21" y="42933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69274" y="468048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990012" y="4701945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36765" y="5089547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71109" y="57912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7162800" y="4332066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71438370"/>
      </p:ext>
    </p:extLst>
  </p:cSld>
  <p:clrMapOvr>
    <a:masterClrMapping/>
  </p:clrMapOvr>
  <p:transition>
    <p:split orient="vert" dir="in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tứ đại phát minh của trung quốc 4 dai phat minh pp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938"/>
            <a:ext cx="9525000" cy="715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774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865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tứ đại phát minh của trung quốc 4 dai phat minh pp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5" y="304800"/>
            <a:ext cx="9144000" cy="6873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373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9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QUỐC TỪ THỜI CỔ ĐẠI</a:t>
            </a:r>
            <a:b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21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5076" y="2158891"/>
            <a:ext cx="8915400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9108717"/>
              </p:ext>
            </p:extLst>
          </p:nvPr>
        </p:nvGraphicFramePr>
        <p:xfrm>
          <a:off x="187411" y="2743199"/>
          <a:ext cx="8610600" cy="39923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749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356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36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Lĩnh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vực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 tựu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Văn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tưởng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Lịch</a:t>
                      </a:r>
                      <a:r>
                        <a:rPr lang="en-US" sz="20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8943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Khoa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học-kĩ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thuật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8943">
                <a:tc>
                  <a:txBody>
                    <a:bodyPr/>
                    <a:lstStyle/>
                    <a:p>
                      <a:pPr algn="just"/>
                      <a:r>
                        <a:rPr lang="en-US" sz="2000" spc="-2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 </a:t>
                      </a:r>
                      <a:r>
                        <a:rPr lang="en-US" sz="2000" spc="-2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36008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Kiến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trúc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025559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9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QUỐC TỪ THỜI CỔ ĐẠI</a:t>
            </a:r>
            <a:b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21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11" y="1905000"/>
            <a:ext cx="8915400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361314"/>
              </p:ext>
            </p:extLst>
          </p:nvPr>
        </p:nvGraphicFramePr>
        <p:xfrm>
          <a:off x="187411" y="2446187"/>
          <a:ext cx="8610600" cy="42944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749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356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75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Lĩnh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vực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 tựu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Chữ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vi-VN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tượng hình (chữ giáp cốt)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Văn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Kinh</a:t>
                      </a:r>
                      <a:r>
                        <a:rPr lang="en-US" sz="2000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Thi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Khổng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Tử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và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Sở</a:t>
                      </a:r>
                      <a:r>
                        <a:rPr lang="en-US" sz="2000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Từ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Khuất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Nguyên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tưởng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Nho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giáo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</a:t>
                      </a:r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Đạo</a:t>
                      </a:r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giáo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Sử</a:t>
                      </a:r>
                      <a:r>
                        <a:rPr lang="en-US" sz="2000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kí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Tư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Mã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Thiên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000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Sử</a:t>
                      </a:r>
                      <a:r>
                        <a:rPr lang="en-US" sz="2000" i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Kí</a:t>
                      </a:r>
                      <a:r>
                        <a:rPr lang="en-US" sz="2000" i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Ban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Cố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Lịch</a:t>
                      </a:r>
                      <a:r>
                        <a:rPr lang="en-US" sz="20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Phát</a:t>
                      </a:r>
                      <a:r>
                        <a:rPr lang="en-US" sz="2000" baseline="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minh </a:t>
                      </a:r>
                      <a:r>
                        <a:rPr lang="en-US" sz="2000" baseline="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ra</a:t>
                      </a:r>
                      <a:r>
                        <a:rPr lang="en-US" sz="2000" baseline="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âm</a:t>
                      </a:r>
                      <a:r>
                        <a:rPr lang="en-US" sz="2000" baseline="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lịch</a:t>
                      </a:r>
                      <a:r>
                        <a:rPr lang="en-US" sz="2000" baseline="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và</a:t>
                      </a:r>
                      <a:r>
                        <a:rPr lang="en-US" sz="2000" baseline="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nông</a:t>
                      </a:r>
                      <a:r>
                        <a:rPr lang="en-US" sz="2000" baseline="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lịch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8943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Khoa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học-kĩ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thuật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Trương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Hoành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phát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minh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địa</a:t>
                      </a:r>
                      <a:r>
                        <a:rPr lang="en-US" sz="2000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động</a:t>
                      </a:r>
                      <a:r>
                        <a:rPr lang="en-US" sz="2000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nghi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;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có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4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phát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minh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quan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trọng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giấy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thuốc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nổ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la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bàn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kĩ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thuật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in).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8943">
                <a:tc>
                  <a:txBody>
                    <a:bodyPr/>
                    <a:lstStyle/>
                    <a:p>
                      <a:pPr algn="just"/>
                      <a:r>
                        <a:rPr lang="en-US" sz="2000" spc="-2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 </a:t>
                      </a:r>
                      <a:r>
                        <a:rPr lang="en-US" sz="2000" spc="-2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Hoàng đế nội kinh</a:t>
                      </a:r>
                      <a:r>
                        <a:rPr lang="vi-VN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của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Hoa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Đà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36008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Kiến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trúc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Có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nhiều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công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trình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kiến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trúc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đồ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sộ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Vạn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lí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trường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thành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...)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8946759"/>
      </p:ext>
    </p:extLst>
  </p:cSld>
  <p:clrMapOvr>
    <a:masterClrMapping/>
  </p:clrMapOvr>
  <p:transition>
    <p:split orient="vert" dir="in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36" y="0"/>
            <a:ext cx="9161036" cy="6781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457200" y="2797310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 LẤY</a:t>
            </a:r>
            <a:r>
              <a:rPr kumimoji="0" lang="en-US" sz="7200" b="1" i="0" u="none" strike="noStrike" kern="1200" cap="none" spc="0" normalizeH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CÁ VOI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schemeClr val="tx1"/>
                </a:solidFill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ow_Row_Row_Your_Boat">
            <a:hlinkClick r:id="" action="ppaction://media"/>
            <a:extLst>
              <a:ext uri="{FF2B5EF4-FFF2-40B4-BE49-F238E27FC236}">
                <a16:creationId xmlns:a16="http://schemas.microsoft.com/office/drawing/2014/main" id="{68C22E7F-BCFD-40BD-B340-0423A581B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1051" y="-670309"/>
            <a:ext cx="365522" cy="4873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EFA0DF7-513A-4C62-A2F0-98EE848F07ED}"/>
              </a:ext>
            </a:extLst>
          </p:cNvPr>
          <p:cNvSpPr/>
          <p:nvPr/>
        </p:nvSpPr>
        <p:spPr>
          <a:xfrm>
            <a:off x="4100117" y="3810765"/>
            <a:ext cx="47309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highlight>
                  <a:srgbClr val="FF0000"/>
                </a:highlight>
              </a:rPr>
              <a:t>Whale Rescue Story</a:t>
            </a:r>
          </a:p>
        </p:txBody>
      </p:sp>
    </p:spTree>
    <p:extLst>
      <p:ext uri="{BB962C8B-B14F-4D97-AF65-F5344CB8AC3E}">
        <p14:creationId xmlns:p14="http://schemas.microsoft.com/office/powerpoint/2010/main" val="135745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DFDA359-3DE7-4AF9-AAA1-6A54026F4B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33"/>
          <a:stretch/>
        </p:blipFill>
        <p:spPr>
          <a:xfrm>
            <a:off x="176231" y="3465603"/>
            <a:ext cx="3869525" cy="3269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11" y="122991"/>
            <a:ext cx="3866512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F65EE3-0067-4F6E-9424-E1CEE26ACC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t="48904" r="35431"/>
          <a:stretch/>
        </p:blipFill>
        <p:spPr>
          <a:xfrm>
            <a:off x="4209335" y="122991"/>
            <a:ext cx="3866512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151725" y="122991"/>
            <a:ext cx="3866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 QUA, MỘT C</a:t>
            </a:r>
            <a:r>
              <a:rPr lang="vi-VN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BÃO LỚN ĐÃ XẢY RA N</a:t>
            </a:r>
            <a:r>
              <a:rPr lang="vi-VN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VÙNG BIỂN CỦA CHÚ CÁ VOI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935D0E-30F9-4500-BB0C-45938586AF33}"/>
              </a:ext>
            </a:extLst>
          </p:cNvPr>
          <p:cNvSpPr txBox="1"/>
          <p:nvPr/>
        </p:nvSpPr>
        <p:spPr>
          <a:xfrm>
            <a:off x="4183290" y="122991"/>
            <a:ext cx="3866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BÃO ĐÃ CUỐN CHÚ CÁ VOI ĐI XA VÀ SÁNG DẬY CHÚ BỊ MẮC CẠN TRÊN BÃI BIỂN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8BF051-B132-4C33-B573-E012D46AEA8D}"/>
              </a:ext>
            </a:extLst>
          </p:cNvPr>
          <p:cNvSpPr txBox="1"/>
          <p:nvPr/>
        </p:nvSpPr>
        <p:spPr>
          <a:xfrm>
            <a:off x="151822" y="3465606"/>
            <a:ext cx="3890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ĐÁM MÂY MƯA HỨA SẼ GIÚP CHÚ NẾU CÓ NGƯỜI GIẢI ĐƯỢC CÂU ĐỐ CỦA MÂY MƯA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CA658F-60A8-47E0-BE57-AFDB22CB9A79}"/>
              </a:ext>
            </a:extLst>
          </p:cNvPr>
          <p:cNvSpPr/>
          <p:nvPr/>
        </p:nvSpPr>
        <p:spPr>
          <a:xfrm rot="20914512">
            <a:off x="4579876" y="4088781"/>
            <a:ext cx="3055717" cy="208810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EM TRẢ LỜI THẬT ĐÚNG ĐỂ GIÚP CHÚ CÁ VOI TỘI NGHIỆP VỀ NHÀ NHÉ !</a:t>
            </a:r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9A30F12C-D688-4088-ACDE-BEF73795F0F3}"/>
              </a:ext>
            </a:extLst>
          </p:cNvPr>
          <p:cNvSpPr/>
          <p:nvPr/>
        </p:nvSpPr>
        <p:spPr>
          <a:xfrm>
            <a:off x="7784812" y="4653909"/>
            <a:ext cx="718325" cy="957766"/>
          </a:xfrm>
          <a:prstGeom prst="hear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Slow_Times_Over_Here">
            <a:hlinkClick r:id="" action="ppaction://media"/>
            <a:extLst>
              <a:ext uri="{FF2B5EF4-FFF2-40B4-BE49-F238E27FC236}">
                <a16:creationId xmlns:a16="http://schemas.microsoft.com/office/drawing/2014/main" id="{F5204339-7B0F-4C2B-A1D9-10F6FDF7D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42193" y="-573415"/>
            <a:ext cx="365522" cy="4873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A74375-9126-4385-A90B-67F746C92750}"/>
              </a:ext>
            </a:extLst>
          </p:cNvPr>
          <p:cNvSpPr/>
          <p:nvPr/>
        </p:nvSpPr>
        <p:spPr>
          <a:xfrm>
            <a:off x="4112211" y="3388658"/>
            <a:ext cx="22786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Subtitle : turn on CC</a:t>
            </a:r>
          </a:p>
        </p:txBody>
      </p:sp>
    </p:spTree>
    <p:extLst>
      <p:ext uri="{BB962C8B-B14F-4D97-AF65-F5344CB8AC3E}">
        <p14:creationId xmlns:p14="http://schemas.microsoft.com/office/powerpoint/2010/main" val="46812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25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28" grpId="0"/>
      <p:bldP spid="31" grpId="0"/>
      <p:bldP spid="14" grpId="0" animBg="1"/>
      <p:bldP spid="15" grpId="0" animBg="1"/>
      <p:bldP spid="1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303" y="762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9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QUỐC TỪ THỜI CỔ ĐẠI</a:t>
            </a:r>
            <a:b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5"/>
            <a:ext cx="8610600" cy="529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MỤC TIÊU CẦN ĐẠT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891767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1A861F-B62F-421B-8D36-A0151824A73D}"/>
              </a:ext>
            </a:extLst>
          </p:cNvPr>
          <p:cNvSpPr/>
          <p:nvPr/>
        </p:nvSpPr>
        <p:spPr>
          <a:xfrm>
            <a:off x="304800" y="228600"/>
            <a:ext cx="8534400" cy="557321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D5B86B-5198-4004-8512-8F742795031F}"/>
              </a:ext>
            </a:extLst>
          </p:cNvPr>
          <p:cNvSpPr txBox="1"/>
          <p:nvPr/>
        </p:nvSpPr>
        <p:spPr>
          <a:xfrm>
            <a:off x="990600" y="914421"/>
            <a:ext cx="7543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Luật</a:t>
            </a:r>
            <a:r>
              <a:rPr lang="en-US" sz="4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chơi</a:t>
            </a:r>
            <a:endParaRPr lang="en-US" sz="40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just"/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5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hỏi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mỗi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trả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lời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đúng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m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sẽ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đổ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xuống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n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ớc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biển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dâng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lên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hoàn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thành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xong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5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sẽ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cứu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đ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ợc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voi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Chú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ý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đây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ơ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i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nhân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văn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nên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nếu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trả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lời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đ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ợc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hãy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mời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bạn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mình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trợ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giúp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đến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đáp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án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đúng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để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cùng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nhau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giải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cứu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voi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8273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5235394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Những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nhà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nước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cổ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đại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đầu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tiên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của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Trung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Quốc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ra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đời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ở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đâu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?</a:t>
              </a: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55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35" y="2096090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3032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816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937834" y="51760"/>
            <a:ext cx="3149897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121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0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Hạ</a:t>
              </a:r>
              <a:r>
                <a:rPr lang="en-US" sz="20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lưu</a:t>
              </a:r>
              <a:r>
                <a:rPr lang="en-US" sz="20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sông</a:t>
              </a:r>
              <a:r>
                <a:rPr lang="en-US" sz="20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Hoàng</a:t>
              </a:r>
              <a:r>
                <a:rPr lang="en-US" sz="20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Hà</a:t>
              </a:r>
              <a:r>
                <a:rPr lang="en-US" sz="20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và</a:t>
              </a:r>
              <a:r>
                <a:rPr lang="en-US" sz="20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sông</a:t>
              </a:r>
              <a:r>
                <a:rPr lang="en-US" sz="20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Trường</a:t>
              </a:r>
              <a:r>
                <a:rPr lang="en-US" sz="20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Giang</a:t>
              </a:r>
              <a:r>
                <a:rPr lang="en-US" sz="20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754" y="4515817"/>
            <a:ext cx="5896246" cy="2700972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AD75860-9F81-4165-A3C2-829D5EEFD74A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1 …</a:t>
            </a:r>
          </a:p>
        </p:txBody>
      </p:sp>
    </p:spTree>
    <p:extLst>
      <p:ext uri="{BB962C8B-B14F-4D97-AF65-F5344CB8AC3E}">
        <p14:creationId xmlns:p14="http://schemas.microsoft.com/office/powerpoint/2010/main" val="115453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03723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033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5235394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Trung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Quốc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được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thống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nhất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dưới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triều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đại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nào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?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Vào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năm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bao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nhiêu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?</a:t>
              </a: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51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35" y="2096086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3028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812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937832" y="51760"/>
            <a:ext cx="3149897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844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0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Nhà</a:t>
              </a:r>
              <a:r>
                <a:rPr lang="en-US" sz="20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Tần</a:t>
              </a:r>
              <a:r>
                <a:rPr lang="en-US" sz="20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. </a:t>
              </a:r>
              <a:r>
                <a:rPr lang="en-US" sz="20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Năm</a:t>
              </a:r>
              <a:r>
                <a:rPr lang="en-US" sz="20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 221.TCN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0F92439-966E-4604-B29A-CA37D30E35D7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2 …</a:t>
            </a:r>
          </a:p>
        </p:txBody>
      </p:sp>
    </p:spTree>
    <p:extLst>
      <p:ext uri="{BB962C8B-B14F-4D97-AF65-F5344CB8AC3E}">
        <p14:creationId xmlns:p14="http://schemas.microsoft.com/office/powerpoint/2010/main" val="341561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7.40741E-7 L -0.0257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289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5235394" cy="2055073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Kể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tên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các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thời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kì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và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các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triều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đại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phong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kiến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Trung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Quốc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từ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nhà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Hán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tới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nhà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Tùy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?</a:t>
              </a: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45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35" y="2096080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3022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806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410200" y="51759"/>
            <a:ext cx="3761717" cy="2810113"/>
            <a:chOff x="7367240" y="-61157"/>
            <a:chExt cx="5008074" cy="32494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038436" y="876197"/>
              <a:ext cx="3750825" cy="2312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Nhà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: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Hán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,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Tấn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,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Tùy</a:t>
              </a:r>
              <a:endParaRPr lang="en-US" sz="2400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  <a:p>
              <a:pPr algn="ctr">
                <a:defRPr/>
              </a:pP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Thời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Tam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quốc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,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thời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Nam-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Bắc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triều</a:t>
              </a:r>
              <a:endParaRPr lang="en-US" sz="2400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2E6EF1A-9C01-4C75-A034-B3BC57B74AB1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3 …</a:t>
            </a:r>
          </a:p>
        </p:txBody>
      </p:sp>
    </p:spTree>
    <p:extLst>
      <p:ext uri="{BB962C8B-B14F-4D97-AF65-F5344CB8AC3E}">
        <p14:creationId xmlns:p14="http://schemas.microsoft.com/office/powerpoint/2010/main" val="412622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5E-6 7.40741E-7 L -0.05039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805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5235394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83771" y="412217"/>
              <a:ext cx="61846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636171" y="564617"/>
              <a:ext cx="61846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37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35" y="2096072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3014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798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779664" y="-130108"/>
            <a:ext cx="3364335" cy="2949507"/>
            <a:chOff x="7115777" y="-278022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115777" y="-278022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7877778" y="526593"/>
              <a:ext cx="3963667" cy="1871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Quan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hệ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bóc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lột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của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địa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chủ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với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nông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dân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lĩnh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canh</a:t>
              </a:r>
              <a:r>
                <a:rPr lang="en-US" sz="20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27D932A-3F36-49B3-8E85-179DB38343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774"/>
            <a:ext cx="2392464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2AA5FC8-73F2-45D5-86F3-18AA4C38D830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4 …</a:t>
            </a:r>
          </a:p>
        </p:txBody>
      </p:sp>
      <p:sp>
        <p:nvSpPr>
          <p:cNvPr id="2" name="Rectangle 1"/>
          <p:cNvSpPr/>
          <p:nvPr/>
        </p:nvSpPr>
        <p:spPr>
          <a:xfrm>
            <a:off x="387281" y="67207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800" dirty="0">
                <a:solidFill>
                  <a:prstClr val="black"/>
                </a:solidFill>
                <a:latin typeface="Times New Roman"/>
              </a:rPr>
              <a:t>Quan hệ sản xuất chính được thiết lập dưới 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vi-VN" sz="2800" dirty="0">
                <a:solidFill>
                  <a:prstClr val="black"/>
                </a:solidFill>
                <a:latin typeface="Times New Roman"/>
              </a:rPr>
              <a:t> là</a:t>
            </a:r>
          </a:p>
        </p:txBody>
      </p:sp>
    </p:spTree>
    <p:extLst>
      <p:ext uri="{BB962C8B-B14F-4D97-AF65-F5344CB8AC3E}">
        <p14:creationId xmlns:p14="http://schemas.microsoft.com/office/powerpoint/2010/main" val="162305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1082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109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55584" y="-169699"/>
            <a:ext cx="5235394" cy="2792901"/>
            <a:chOff x="74112" y="30551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112" y="30551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7" y="579712"/>
              <a:ext cx="618465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Đây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là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công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trình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có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tính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chất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phòng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thủ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biên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giới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phía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bắc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được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xây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dựng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và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duy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trì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bởi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nhiều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triều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đại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Trung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Quốc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hãy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cho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biết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tên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của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công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trình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này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27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35" y="2096062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3004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937820" y="51760"/>
            <a:ext cx="3149897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990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Vạn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lý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trường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thành</a:t>
              </a:r>
              <a:endParaRPr lang="en-US" sz="2400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774"/>
            <a:ext cx="2392464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9F2C735-DF35-44E5-B811-F98B80E135E0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CUỐI …</a:t>
            </a:r>
          </a:p>
        </p:txBody>
      </p:sp>
      <p:pic>
        <p:nvPicPr>
          <p:cNvPr id="2" name="Skip_To_My_Lou">
            <a:hlinkClick r:id="" action="ppaction://media"/>
            <a:extLst>
              <a:ext uri="{FF2B5EF4-FFF2-40B4-BE49-F238E27FC236}">
                <a16:creationId xmlns:a16="http://schemas.microsoft.com/office/drawing/2014/main" id="{09F0C201-987D-44AB-8BA4-8AE7C4C1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44001" y="4029637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6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7.40741E-7 L -0.113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4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1.66667E-6 1.48148E-6 C 0.02461 -0.08102 0.07812 -0.24931 0.14232 -0.24977 C 0.20039 -0.24375 0.24427 -0.06065 0.25 1.48148E-6 " pathEditMode="relative" rAng="0" ptsTypes="AAA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8" presetClass="emph" presetSubtype="0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1800000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3ACD1">
                <a:shade val="30000"/>
                <a:satMod val="115000"/>
              </a:srgbClr>
            </a:gs>
            <a:gs pos="50000">
              <a:srgbClr val="43ACD1">
                <a:shade val="67500"/>
                <a:satMod val="115000"/>
              </a:srgbClr>
            </a:gs>
            <a:gs pos="100000">
              <a:srgbClr val="43ACD1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8CE3A617-C20A-4477-960D-1728A7D9DA44}"/>
              </a:ext>
            </a:extLst>
          </p:cNvPr>
          <p:cNvSpPr/>
          <p:nvPr/>
        </p:nvSpPr>
        <p:spPr>
          <a:xfrm>
            <a:off x="-29337" y="5090327"/>
            <a:ext cx="9164322" cy="1767675"/>
          </a:xfrm>
          <a:custGeom>
            <a:avLst/>
            <a:gdLst>
              <a:gd name="connsiteX0" fmla="*/ 0 w 12219096"/>
              <a:gd name="connsiteY0" fmla="*/ 0 h 1154358"/>
              <a:gd name="connsiteX1" fmla="*/ 12219096 w 12219096"/>
              <a:gd name="connsiteY1" fmla="*/ 0 h 1154358"/>
              <a:gd name="connsiteX2" fmla="*/ 12219096 w 12219096"/>
              <a:gd name="connsiteY2" fmla="*/ 1154358 h 1154358"/>
              <a:gd name="connsiteX3" fmla="*/ 0 w 12219096"/>
              <a:gd name="connsiteY3" fmla="*/ 1154358 h 1154358"/>
              <a:gd name="connsiteX4" fmla="*/ 0 w 12219096"/>
              <a:gd name="connsiteY4" fmla="*/ 0 h 1154358"/>
              <a:gd name="connsiteX0" fmla="*/ 0 w 12219096"/>
              <a:gd name="connsiteY0" fmla="*/ 217242 h 1371600"/>
              <a:gd name="connsiteX1" fmla="*/ 5641263 w 12219096"/>
              <a:gd name="connsiteY1" fmla="*/ 0 h 1371600"/>
              <a:gd name="connsiteX2" fmla="*/ 12219096 w 12219096"/>
              <a:gd name="connsiteY2" fmla="*/ 217242 h 1371600"/>
              <a:gd name="connsiteX3" fmla="*/ 12219096 w 12219096"/>
              <a:gd name="connsiteY3" fmla="*/ 1371600 h 1371600"/>
              <a:gd name="connsiteX4" fmla="*/ 0 w 12219096"/>
              <a:gd name="connsiteY4" fmla="*/ 1371600 h 1371600"/>
              <a:gd name="connsiteX5" fmla="*/ 0 w 12219096"/>
              <a:gd name="connsiteY5" fmla="*/ 217242 h 1371600"/>
              <a:gd name="connsiteX0" fmla="*/ 0 w 12219096"/>
              <a:gd name="connsiteY0" fmla="*/ 566926 h 1721284"/>
              <a:gd name="connsiteX1" fmla="*/ 1034539 w 12219096"/>
              <a:gd name="connsiteY1" fmla="*/ 2443 h 1721284"/>
              <a:gd name="connsiteX2" fmla="*/ 5641263 w 12219096"/>
              <a:gd name="connsiteY2" fmla="*/ 349684 h 1721284"/>
              <a:gd name="connsiteX3" fmla="*/ 12219096 w 12219096"/>
              <a:gd name="connsiteY3" fmla="*/ 566926 h 1721284"/>
              <a:gd name="connsiteX4" fmla="*/ 12219096 w 12219096"/>
              <a:gd name="connsiteY4" fmla="*/ 1721284 h 1721284"/>
              <a:gd name="connsiteX5" fmla="*/ 0 w 12219096"/>
              <a:gd name="connsiteY5" fmla="*/ 1721284 h 1721284"/>
              <a:gd name="connsiteX6" fmla="*/ 0 w 12219096"/>
              <a:gd name="connsiteY6" fmla="*/ 566926 h 1721284"/>
              <a:gd name="connsiteX0" fmla="*/ 0 w 12219096"/>
              <a:gd name="connsiteY0" fmla="*/ 590023 h 1744381"/>
              <a:gd name="connsiteX1" fmla="*/ 1034539 w 12219096"/>
              <a:gd name="connsiteY1" fmla="*/ 25540 h 1744381"/>
              <a:gd name="connsiteX2" fmla="*/ 3326326 w 12219096"/>
              <a:gd name="connsiteY2" fmla="*/ 71839 h 1744381"/>
              <a:gd name="connsiteX3" fmla="*/ 5641263 w 12219096"/>
              <a:gd name="connsiteY3" fmla="*/ 372781 h 1744381"/>
              <a:gd name="connsiteX4" fmla="*/ 12219096 w 12219096"/>
              <a:gd name="connsiteY4" fmla="*/ 590023 h 1744381"/>
              <a:gd name="connsiteX5" fmla="*/ 12219096 w 12219096"/>
              <a:gd name="connsiteY5" fmla="*/ 1744381 h 1744381"/>
              <a:gd name="connsiteX6" fmla="*/ 0 w 12219096"/>
              <a:gd name="connsiteY6" fmla="*/ 1744381 h 1744381"/>
              <a:gd name="connsiteX7" fmla="*/ 0 w 12219096"/>
              <a:gd name="connsiteY7" fmla="*/ 590023 h 1744381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9096" h="1767675">
                <a:moveTo>
                  <a:pt x="0" y="613317"/>
                </a:moveTo>
                <a:cubicBezTo>
                  <a:pt x="155061" y="415583"/>
                  <a:pt x="476292" y="247087"/>
                  <a:pt x="1034539" y="48834"/>
                </a:cubicBezTo>
                <a:cubicBezTo>
                  <a:pt x="1604360" y="-6664"/>
                  <a:pt x="2419643" y="-20613"/>
                  <a:pt x="3187430" y="37260"/>
                </a:cubicBezTo>
                <a:cubicBezTo>
                  <a:pt x="3955217" y="95133"/>
                  <a:pt x="4174568" y="340577"/>
                  <a:pt x="5641263" y="396075"/>
                </a:cubicBezTo>
                <a:lnTo>
                  <a:pt x="12219096" y="613317"/>
                </a:lnTo>
                <a:lnTo>
                  <a:pt x="12219096" y="1767675"/>
                </a:lnTo>
                <a:lnTo>
                  <a:pt x="0" y="1767675"/>
                </a:lnTo>
                <a:lnTo>
                  <a:pt x="0" y="613317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7FD97F5E-3F30-446F-A547-4BAE9DDDE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404" y="2443687"/>
            <a:ext cx="253292" cy="3167604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69B747D-C279-4573-A3FE-8EBB501F3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788" y="1860276"/>
            <a:ext cx="229996" cy="2876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E75CF2-6AB7-4EA9-9057-6D9B3B92DF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28" y="1455771"/>
            <a:ext cx="1686773" cy="809004"/>
          </a:xfrm>
          <a:prstGeom prst="rect">
            <a:avLst/>
          </a:prstGeom>
        </p:spPr>
      </p:pic>
      <p:pic>
        <p:nvPicPr>
          <p:cNvPr id="9" name="Picture 8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2DFBF69B-BED2-4CFB-A4C1-37D2C58A65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739" y="1313622"/>
            <a:ext cx="1574091" cy="511276"/>
          </a:xfrm>
          <a:prstGeom prst="rect">
            <a:avLst/>
          </a:prstGeom>
        </p:spPr>
      </p:pic>
      <p:pic>
        <p:nvPicPr>
          <p:cNvPr id="22" name="Picture 21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2BE40F8A-2F96-498F-B986-7AF06EFE5C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86" y="1926374"/>
            <a:ext cx="421215" cy="948396"/>
          </a:xfrm>
          <a:prstGeom prst="rect">
            <a:avLst/>
          </a:prstGeom>
        </p:spPr>
      </p:pic>
      <p:pic>
        <p:nvPicPr>
          <p:cNvPr id="29" name="Picture 28" descr="A close up of an animal&#10;&#10;Description automatically generated">
            <a:extLst>
              <a:ext uri="{FF2B5EF4-FFF2-40B4-BE49-F238E27FC236}">
                <a16:creationId xmlns:a16="http://schemas.microsoft.com/office/drawing/2014/main" id="{C6D0AAA8-2DB6-400E-9FB2-8C75AD4F1F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333" y="3298407"/>
            <a:ext cx="928463" cy="832803"/>
          </a:xfrm>
          <a:prstGeom prst="rect">
            <a:avLst/>
          </a:prstGeom>
        </p:spPr>
      </p:pic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8E55607B-92BC-4CC0-BFBA-F5799450DC82}"/>
              </a:ext>
            </a:extLst>
          </p:cNvPr>
          <p:cNvSpPr/>
          <p:nvPr/>
        </p:nvSpPr>
        <p:spPr>
          <a:xfrm>
            <a:off x="2590800" y="239216"/>
            <a:ext cx="5105400" cy="2007032"/>
          </a:xfrm>
          <a:prstGeom prst="wedgeEllipseCallout">
            <a:avLst/>
          </a:prstGeom>
          <a:solidFill>
            <a:schemeClr val="bg1">
              <a:alpha val="4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</a:t>
            </a:r>
            <a:r>
              <a:rPr lang="vi-VN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CÁC BẠN THẬT NHIỀU. </a:t>
            </a:r>
          </a:p>
          <a:p>
            <a:pPr algn="ctr"/>
            <a:r>
              <a:rPr lang="en-US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BẠN GIỎI QUÁ ĐI </a:t>
            </a:r>
          </a:p>
        </p:txBody>
      </p:sp>
      <p:pic>
        <p:nvPicPr>
          <p:cNvPr id="25" name="Picture 24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E617995A-FBE9-4F3F-A9A5-F9481D3533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" y="5325839"/>
            <a:ext cx="1219647" cy="755606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CF4B5D40-890B-4F16-B67E-16B453C759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394" y="2081875"/>
            <a:ext cx="2840644" cy="3067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988" y="2400572"/>
            <a:ext cx="3456260" cy="3173086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FE7A1902-699E-4C1C-9564-2C94E158F0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623" y="1516285"/>
            <a:ext cx="4947362" cy="5341716"/>
          </a:xfrm>
          <a:prstGeom prst="rect">
            <a:avLst/>
          </a:prstGeom>
        </p:spPr>
      </p:pic>
      <p:pic>
        <p:nvPicPr>
          <p:cNvPr id="31" name="Picture 30" descr="A picture containing object&#10;&#10;Description automatically generated">
            <a:extLst>
              <a:ext uri="{FF2B5EF4-FFF2-40B4-BE49-F238E27FC236}">
                <a16:creationId xmlns:a16="http://schemas.microsoft.com/office/drawing/2014/main" id="{93721ED2-52CF-42A7-ACFB-0E164608DB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595" y="5109895"/>
            <a:ext cx="957263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2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9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QUỐC TỪ THỜI CỔ ĐẠI</a:t>
            </a:r>
            <a:b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800" dirty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220"/>
            <a:ext cx="9144000" cy="5191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3192486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21771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9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QUỐC TỪ THỜI CỔ ĐẠI</a:t>
            </a:r>
            <a:b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800" dirty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220"/>
            <a:ext cx="9144000" cy="5191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3" y="1828842"/>
            <a:ext cx="907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175561537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9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QUỐC TỪ THỜI CỔ ĐẠI</a:t>
            </a:r>
            <a:b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800" dirty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28800"/>
            <a:ext cx="6338888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38891" y="1828800"/>
            <a:ext cx="280511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”;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1m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34 gam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Nin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1g/1m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Colorado 13g/1m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5170250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9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QUỐC TỪ THỜI CỔ ĐẠI</a:t>
            </a:r>
            <a:b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800" dirty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3" y="1828800"/>
            <a:ext cx="90721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Những nhà 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tiên ra đời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tiếp đó là ở hạ lưu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9346716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9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QUỐC TỪ THỜI CỔ ĐẠI</a:t>
            </a:r>
            <a:b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42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Quá trình thống nhất và sự xác lập chế độ phong kiến dưới thời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Thủy Hoàng</a:t>
            </a:r>
            <a:endParaRPr lang="en-US" sz="2800" dirty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7107"/>
            <a:ext cx="9144000" cy="46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1653801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9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QUỐC TỪ THỜI CỔ ĐẠI</a:t>
            </a:r>
            <a:b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42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Quá trình thống nhất và sự xác lập chế độ phong kiến dưới thời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Thủy Hoàng</a:t>
            </a:r>
            <a:endParaRPr lang="en-US" sz="2800" dirty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7148"/>
            <a:ext cx="9144000" cy="476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2133534"/>
            <a:ext cx="4572000" cy="19082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 HỌC TẬP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882734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9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QUỐC TỪ THỜI CỔ ĐẠI</a:t>
            </a:r>
            <a:b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42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Quá trình thống nhất và sự xác lập chế độ phong kiến dưới thời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Thủy Hoàng</a:t>
            </a:r>
            <a:endParaRPr lang="en-US" sz="2800" dirty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7148"/>
            <a:ext cx="9144000" cy="476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2133534"/>
            <a:ext cx="4572000" cy="19082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 HỌC TẬP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5410199"/>
            <a:ext cx="1371600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Tần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2" y="5410199"/>
            <a:ext cx="1317003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Hoàng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0400" y="5413626"/>
            <a:ext cx="1371600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221.TCN</a:t>
            </a:r>
          </a:p>
          <a:p>
            <a:pPr algn="ctr"/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98628" y="5410199"/>
            <a:ext cx="1392972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09177" y="5413647"/>
            <a:ext cx="1386841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lường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tệ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97237" y="5410220"/>
            <a:ext cx="1371600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Times New Roman" pitchFamily="18" charset="0"/>
                <a:cs typeface="Times New Roman" pitchFamily="18" charset="0"/>
              </a:rPr>
              <a:t>TTH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đũa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2351637853"/>
      </p:ext>
    </p:extLst>
  </p:cSld>
  <p:clrMapOvr>
    <a:masterClrMapping/>
  </p:clrMapOvr>
  <p:transition>
    <p:split orient="vert" dir="in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1286</Words>
  <Application>Microsoft Office PowerPoint</Application>
  <PresentationFormat>On-screen Show (4:3)</PresentationFormat>
  <Paragraphs>126</Paragraphs>
  <Slides>26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Arial</vt:lpstr>
      <vt:lpstr>Calibri</vt:lpstr>
      <vt:lpstr>Calibri Light</vt:lpstr>
      <vt:lpstr>Tahoma</vt:lpstr>
      <vt:lpstr>Times New Roman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PowerPoint Presentation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PowerPoint Presentation</vt:lpstr>
      <vt:lpstr>PowerPoint Presentation</vt:lpstr>
      <vt:lpstr>PowerPoint Presentation</vt:lpstr>
      <vt:lpstr>BÀI 9: TRUNG QUỐC TỪ THỜI CỔ ĐẠI  ĐẾN THẾ KỈ VII </vt:lpstr>
      <vt:lpstr>BÀI 9: TRUNG QUỐC TỪ THỜI CỔ ĐẠI  ĐẾN THẾ KỈ VII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Hoang Thi Ha GV</cp:lastModifiedBy>
  <cp:revision>32</cp:revision>
  <dcterms:created xsi:type="dcterms:W3CDTF">2021-07-19T08:13:53Z</dcterms:created>
  <dcterms:modified xsi:type="dcterms:W3CDTF">2021-10-16T03:55:34Z</dcterms:modified>
</cp:coreProperties>
</file>