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61" r:id="rId2"/>
    <p:sldId id="257" r:id="rId3"/>
    <p:sldId id="271" r:id="rId4"/>
    <p:sldId id="285" r:id="rId5"/>
    <p:sldId id="280" r:id="rId6"/>
    <p:sldId id="286" r:id="rId7"/>
    <p:sldId id="283" r:id="rId8"/>
    <p:sldId id="288" r:id="rId9"/>
    <p:sldId id="289" r:id="rId10"/>
    <p:sldId id="290" r:id="rId11"/>
    <p:sldId id="291" r:id="rId12"/>
    <p:sldId id="28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943A"/>
    <a:srgbClr val="0000CC"/>
    <a:srgbClr val="2F93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2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240" y="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D9BD59-BA59-45C5-ABC9-CF06E420C3FF}" type="datetimeFigureOut">
              <a:rPr lang="en-US" smtClean="0"/>
              <a:t>10/20/24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32F3A7-67ED-4764-9EAF-DBF236D0B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500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4039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123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3519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8072D-938D-4F37-8007-866344CA32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848B3D-1654-4074-BC6A-28E95903C4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9CB99F-5200-454F-95B0-8D6727E08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68BAA-3567-4978-AE67-0DB8DC72FF72}" type="datetimeFigureOut">
              <a:rPr lang="en-US" smtClean="0"/>
              <a:t>10/20/24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A11EAE-FFB6-4D3E-AD2A-2F74AFC71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0C80FD-494F-4BFA-BC98-55F1A3BF3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F668E-46D2-4DA9-9633-D3895B2DF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394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E0FD1-E458-4E60-8D71-400251A7C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D85B64-B814-4E4A-82F7-AA93AF3E3C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6DF6EE-FB67-429B-B978-30AF14E5F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68BAA-3567-4978-AE67-0DB8DC72FF72}" type="datetimeFigureOut">
              <a:rPr lang="en-US" smtClean="0"/>
              <a:t>10/20/24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94A900-A790-4A13-AE4C-3B13E232B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353C96-8760-4ECA-B5C9-55E04C5F4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F668E-46D2-4DA9-9633-D3895B2DF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820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03B780-041D-4BF9-8E4F-C8DEC5FDDD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3FDE29-3387-4C61-9BB4-E6C3C7F14C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AD9987-1D05-4053-8D9A-58472AD6F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68BAA-3567-4978-AE67-0DB8DC72FF72}" type="datetimeFigureOut">
              <a:rPr lang="en-US" smtClean="0"/>
              <a:t>10/20/24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33A29-774C-4991-B52A-4E93893DA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FF9611-6C35-4926-A349-ECDEA00B4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F668E-46D2-4DA9-9633-D3895B2DF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3382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FE9D9A1A-D5FC-4E7E-B94F-2448012087D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6E2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70002C5-A61E-4AA4-8A45-EB146055C3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grayscl/>
          </a:blip>
          <a:stretch>
            <a:fillRect/>
          </a:stretch>
        </p:blipFill>
        <p:spPr>
          <a:xfrm>
            <a:off x="109209" y="100295"/>
            <a:ext cx="11973582" cy="66574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3C0661F-80A1-4496-9A33-69D40F6B40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" r="1252" b="21339"/>
          <a:stretch/>
        </p:blipFill>
        <p:spPr>
          <a:xfrm>
            <a:off x="109209" y="2082441"/>
            <a:ext cx="11973582" cy="467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414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77D6D-8AD7-40CE-83CF-342F8A146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648A3-53B0-4122-8237-DDF288244A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EB259E-3984-4D8E-B65C-912E74D3E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68BAA-3567-4978-AE67-0DB8DC72FF72}" type="datetimeFigureOut">
              <a:rPr lang="en-US" smtClean="0"/>
              <a:t>10/20/24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458E69-0350-4620-9017-2AD596F7A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55DF5E-1169-41E9-8C7A-3E630A760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F668E-46D2-4DA9-9633-D3895B2DF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671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D8A3D-CDF2-4513-BEF1-176DA8C0E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4B34B2-904D-4C4B-AA40-74BE440199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83B88E-EF30-4330-8AC4-5D1F77C17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68BAA-3567-4978-AE67-0DB8DC72FF72}" type="datetimeFigureOut">
              <a:rPr lang="en-US" smtClean="0"/>
              <a:t>10/20/24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1CEE3-72B1-43A6-9F03-D5971A489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F9EF0D-D8BB-461A-A449-5EA5DA38B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F668E-46D2-4DA9-9633-D3895B2DF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824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1F350-62DB-4539-B747-2ABDCD438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A0BD0D-259D-4526-B3DD-C320E14612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DC1473-EF5D-420A-B3CD-155C97D8E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7270EF-BC8F-481D-86D5-A6FF78504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68BAA-3567-4978-AE67-0DB8DC72FF72}" type="datetimeFigureOut">
              <a:rPr lang="en-US" smtClean="0"/>
              <a:t>10/20/24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C4CE6C-44C3-43C4-B41D-A72D76517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8DFFCB-F489-4198-AF98-B1F249DEB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F668E-46D2-4DA9-9633-D3895B2DF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900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28A3A-EA95-41E0-BE40-F8992338D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3078D0-E490-4371-983E-67C27C8DDC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655838-D7DB-4616-9DFA-3E0ABE8D80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C79E71-8D76-4984-9B75-490A486F00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027F0E-7C54-4385-8484-8E795063E4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A5B57A-F380-4492-987C-A2A8E6714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68BAA-3567-4978-AE67-0DB8DC72FF72}" type="datetimeFigureOut">
              <a:rPr lang="en-US" smtClean="0"/>
              <a:t>10/20/24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2BA908-45D3-4A6C-B439-F49A2C0D1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B19651-5FC5-4234-B17D-0F9920B0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F668E-46D2-4DA9-9633-D3895B2DF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803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974F5-F8FA-4C58-8BF2-9A6966EA6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B94244-4DD8-447C-B495-E36743C4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68BAA-3567-4978-AE67-0DB8DC72FF72}" type="datetimeFigureOut">
              <a:rPr lang="en-US" smtClean="0"/>
              <a:t>10/20/24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1A153F-DA4E-492D-AF27-0C977C500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62081D-3B29-41A6-BCF3-9311017B3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F668E-46D2-4DA9-9633-D3895B2DF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567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1A36D9-D682-4BE8-942A-C8241AB05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68BAA-3567-4978-AE67-0DB8DC72FF72}" type="datetimeFigureOut">
              <a:rPr lang="en-US" smtClean="0"/>
              <a:t>10/20/24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F94AEA-9689-4943-AC48-6E69CEDD4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031916-B252-4047-9937-1A9C9C206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F668E-46D2-4DA9-9633-D3895B2DF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15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3C107-8BDF-40E4-9804-2C4314E17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4287D7-AEC3-45A2-9549-D759C8A71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22A3C7-39EF-4DE5-90A3-8D05F54CDE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1542AE-BA4E-498C-B4EE-D21EC12D2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68BAA-3567-4978-AE67-0DB8DC72FF72}" type="datetimeFigureOut">
              <a:rPr lang="en-US" smtClean="0"/>
              <a:t>10/20/24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5BBECE-78B2-4D35-8350-D02870A1B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D01732-7FDA-44C7-B698-C58531484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F668E-46D2-4DA9-9633-D3895B2DF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018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22970-FDAC-4408-A9EF-1E0B6A5A5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028F4A-017F-4897-A549-CF162DB0A4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C0D158-9EB0-45FA-B34E-E8448FDAFB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BE6738-E26B-4357-9C36-21EA7C2D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68BAA-3567-4978-AE67-0DB8DC72FF72}" type="datetimeFigureOut">
              <a:rPr lang="en-US" smtClean="0"/>
              <a:t>10/20/24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E538C1-A27C-4D2C-B87B-633841B64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D55AD-A04A-479A-8792-76D7CC01F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F668E-46D2-4DA9-9633-D3895B2DF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250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FFAA76-ED67-45E9-9237-E044DCEE1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318D48-05E6-4A22-AB36-81C578E229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2BCFD4-B168-441C-982E-B92FCDB5F7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D68BAA-3567-4978-AE67-0DB8DC72FF72}" type="datetimeFigureOut">
              <a:rPr lang="en-US" smtClean="0"/>
              <a:t>10/20/24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3B414-0BE6-4361-865A-4176DE182D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DF0FF-22C3-4235-9EBF-219D977BD2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F668E-46D2-4DA9-9633-D3895B2DF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18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10" Type="http://schemas.openxmlformats.org/officeDocument/2006/relationships/image" Target="../media/image13.jp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1.mp4"/><Relationship Id="rId7" Type="http://schemas.openxmlformats.org/officeDocument/2006/relationships/image" Target="../media/image1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CCE5CC5-DC06-4FFA-8FB0-2837CBD28B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8" t="12407" r="75113" b="72037"/>
          <a:stretch/>
        </p:blipFill>
        <p:spPr>
          <a:xfrm rot="20820866">
            <a:off x="10033000" y="804394"/>
            <a:ext cx="1092200" cy="1369325"/>
          </a:xfrm>
          <a:custGeom>
            <a:avLst/>
            <a:gdLst>
              <a:gd name="connsiteX0" fmla="*/ 0 w 1092200"/>
              <a:gd name="connsiteY0" fmla="*/ 0 h 1369325"/>
              <a:gd name="connsiteX1" fmla="*/ 1092200 w 1092200"/>
              <a:gd name="connsiteY1" fmla="*/ 0 h 1369325"/>
              <a:gd name="connsiteX2" fmla="*/ 1092200 w 1092200"/>
              <a:gd name="connsiteY2" fmla="*/ 1073151 h 1369325"/>
              <a:gd name="connsiteX3" fmla="*/ 914400 w 1092200"/>
              <a:gd name="connsiteY3" fmla="*/ 1225551 h 1369325"/>
              <a:gd name="connsiteX4" fmla="*/ 514350 w 1092200"/>
              <a:gd name="connsiteY4" fmla="*/ 1295401 h 1369325"/>
              <a:gd name="connsiteX5" fmla="*/ 469900 w 1092200"/>
              <a:gd name="connsiteY5" fmla="*/ 1352551 h 1369325"/>
              <a:gd name="connsiteX6" fmla="*/ 476807 w 1092200"/>
              <a:gd name="connsiteY6" fmla="*/ 1369325 h 1369325"/>
              <a:gd name="connsiteX7" fmla="*/ 0 w 1092200"/>
              <a:gd name="connsiteY7" fmla="*/ 1369325 h 136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2200" h="1369325">
                <a:moveTo>
                  <a:pt x="0" y="0"/>
                </a:moveTo>
                <a:lnTo>
                  <a:pt x="1092200" y="0"/>
                </a:lnTo>
                <a:lnTo>
                  <a:pt x="1092200" y="1073151"/>
                </a:lnTo>
                <a:lnTo>
                  <a:pt x="914400" y="1225551"/>
                </a:lnTo>
                <a:lnTo>
                  <a:pt x="514350" y="1295401"/>
                </a:lnTo>
                <a:lnTo>
                  <a:pt x="469900" y="1352551"/>
                </a:lnTo>
                <a:lnTo>
                  <a:pt x="476807" y="1369325"/>
                </a:lnTo>
                <a:lnTo>
                  <a:pt x="0" y="1369325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DF77106-6F18-4F2A-99A8-10B08A091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844375" y="-347294"/>
            <a:ext cx="1877564" cy="1897681"/>
          </a:xfrm>
          <a:prstGeom prst="rect">
            <a:avLst/>
          </a:prstGeom>
        </p:spPr>
      </p:pic>
      <p:pic>
        <p:nvPicPr>
          <p:cNvPr id="5" name="图片 239" descr="图片包含 文字, 地图&#10;&#10;已生成极高可信度的说明">
            <a:extLst>
              <a:ext uri="{FF2B5EF4-FFF2-40B4-BE49-F238E27FC236}">
                <a16:creationId xmlns:a16="http://schemas.microsoft.com/office/drawing/2014/main" id="{675614E5-1362-4B22-8C70-8993D96E49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BBE3D8"/>
              </a:clrFrom>
              <a:clrTo>
                <a:srgbClr val="BBE3D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7" t="10250" r="16825" b="36903"/>
          <a:stretch/>
        </p:blipFill>
        <p:spPr>
          <a:xfrm rot="16200000">
            <a:off x="3483998" y="-1144808"/>
            <a:ext cx="6033304" cy="85238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FC136A-D384-407E-A2E8-EEA5A4CDC178}"/>
              </a:ext>
            </a:extLst>
          </p:cNvPr>
          <p:cNvSpPr txBox="1"/>
          <p:nvPr/>
        </p:nvSpPr>
        <p:spPr>
          <a:xfrm>
            <a:off x="2344380" y="1655202"/>
            <a:ext cx="718850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THƠ BỐN CHỮ, THƠ NĂM CHỮ </a:t>
            </a:r>
            <a:endParaRPr lang="en-US" sz="4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TIẾNG VIỆT</a:t>
            </a:r>
            <a:endParaRPr 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78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图片包含 文字, 地图&#10;&#10;已生成极高可信度的说明">
            <a:extLst>
              <a:ext uri="{FF2B5EF4-FFF2-40B4-BE49-F238E27FC236}">
                <a16:creationId xmlns:a16="http://schemas.microsoft.com/office/drawing/2014/main" id="{69F124FD-EE03-4B5E-B398-25D2DA0A37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99467" y="-2495754"/>
            <a:ext cx="7376096" cy="12182463"/>
          </a:xfrm>
          <a:prstGeom prst="rect">
            <a:avLst/>
          </a:prstGeom>
        </p:spPr>
      </p:pic>
      <p:sp>
        <p:nvSpPr>
          <p:cNvPr id="3" name="矩形 6">
            <a:extLst>
              <a:ext uri="{FF2B5EF4-FFF2-40B4-BE49-F238E27FC236}">
                <a16:creationId xmlns:a16="http://schemas.microsoft.com/office/drawing/2014/main" id="{B51F33B1-03BD-434A-AD00-98136EF25A6A}"/>
              </a:ext>
            </a:extLst>
          </p:cNvPr>
          <p:cNvSpPr/>
          <p:nvPr/>
        </p:nvSpPr>
        <p:spPr>
          <a:xfrm>
            <a:off x="1143000" y="1225661"/>
            <a:ext cx="6553200" cy="4724400"/>
          </a:xfrm>
          <a:prstGeom prst="rect">
            <a:avLst/>
          </a:prstGeom>
          <a:solidFill>
            <a:srgbClr val="BBE3D8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0EAB12-FF78-4051-926E-2E30CA2154DF}"/>
              </a:ext>
            </a:extLst>
          </p:cNvPr>
          <p:cNvSpPr/>
          <p:nvPr/>
        </p:nvSpPr>
        <p:spPr>
          <a:xfrm>
            <a:off x="914400" y="599420"/>
            <a:ext cx="10363200" cy="6182380"/>
          </a:xfrm>
          <a:prstGeom prst="rect">
            <a:avLst/>
          </a:prstGeom>
          <a:noFill/>
          <a:ln w="28575">
            <a:solidFill>
              <a:srgbClr val="4D76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36B8A2-BA9E-45EB-B19A-828DB4FC83E8}"/>
              </a:ext>
            </a:extLst>
          </p:cNvPr>
          <p:cNvSpPr txBox="1"/>
          <p:nvPr/>
        </p:nvSpPr>
        <p:spPr>
          <a:xfrm>
            <a:off x="1414131" y="615735"/>
            <a:ext cx="9634869" cy="13324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Vòng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chuyên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): 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dung,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1EC8DB-86F9-4AF9-A45F-E0230F91F2D0}"/>
              </a:ext>
            </a:extLst>
          </p:cNvPr>
          <p:cNvSpPr txBox="1"/>
          <p:nvPr/>
        </p:nvSpPr>
        <p:spPr>
          <a:xfrm>
            <a:off x="5342564" y="2548648"/>
            <a:ext cx="5760378" cy="335389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24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24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bây</a:t>
            </a:r>
            <a:r>
              <a:rPr lang="en-US" sz="24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24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hay,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nuối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phai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1501F5-2D1E-46BB-8EBA-859D273AE95D}"/>
              </a:ext>
            </a:extLst>
          </p:cNvPr>
          <p:cNvSpPr txBox="1"/>
          <p:nvPr/>
        </p:nvSpPr>
        <p:spPr>
          <a:xfrm>
            <a:off x="1119880" y="2875146"/>
            <a:ext cx="4017195" cy="2803140"/>
          </a:xfrm>
          <a:prstGeom prst="homePlate">
            <a:avLst>
              <a:gd name="adj" fmla="val 21521"/>
            </a:avLst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4. (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4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nay </a:t>
            </a:r>
            <a:r>
              <a:rPr lang="en-US" sz="24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đào</a:t>
            </a:r>
            <a: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nở</a:t>
            </a:r>
            <a:b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xưa</a:t>
            </a:r>
            <a:b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muôn</a:t>
            </a:r>
            <a: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</a:t>
            </a:r>
            <a:b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bây</a:t>
            </a:r>
            <a: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06924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图片包含 文字, 地图&#10;&#10;已生成极高可信度的说明">
            <a:extLst>
              <a:ext uri="{FF2B5EF4-FFF2-40B4-BE49-F238E27FC236}">
                <a16:creationId xmlns:a16="http://schemas.microsoft.com/office/drawing/2014/main" id="{69F124FD-EE03-4B5E-B398-25D2DA0A37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99467" y="-2495754"/>
            <a:ext cx="7376096" cy="12182463"/>
          </a:xfrm>
          <a:prstGeom prst="rect">
            <a:avLst/>
          </a:prstGeom>
        </p:spPr>
      </p:pic>
      <p:sp>
        <p:nvSpPr>
          <p:cNvPr id="3" name="矩形 6">
            <a:extLst>
              <a:ext uri="{FF2B5EF4-FFF2-40B4-BE49-F238E27FC236}">
                <a16:creationId xmlns:a16="http://schemas.microsoft.com/office/drawing/2014/main" id="{B51F33B1-03BD-434A-AD00-98136EF25A6A}"/>
              </a:ext>
            </a:extLst>
          </p:cNvPr>
          <p:cNvSpPr/>
          <p:nvPr/>
        </p:nvSpPr>
        <p:spPr>
          <a:xfrm>
            <a:off x="1143000" y="1225661"/>
            <a:ext cx="6553200" cy="4724400"/>
          </a:xfrm>
          <a:prstGeom prst="rect">
            <a:avLst/>
          </a:prstGeom>
          <a:solidFill>
            <a:srgbClr val="BBE3D8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0EAB12-FF78-4051-926E-2E30CA2154DF}"/>
              </a:ext>
            </a:extLst>
          </p:cNvPr>
          <p:cNvSpPr/>
          <p:nvPr/>
        </p:nvSpPr>
        <p:spPr>
          <a:xfrm>
            <a:off x="914400" y="599420"/>
            <a:ext cx="10363200" cy="6182380"/>
          </a:xfrm>
          <a:prstGeom prst="rect">
            <a:avLst/>
          </a:prstGeom>
          <a:noFill/>
          <a:ln w="28575">
            <a:solidFill>
              <a:srgbClr val="4D76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36B8A2-BA9E-45EB-B19A-828DB4FC83E8}"/>
              </a:ext>
            </a:extLst>
          </p:cNvPr>
          <p:cNvSpPr txBox="1"/>
          <p:nvPr/>
        </p:nvSpPr>
        <p:spPr>
          <a:xfrm>
            <a:off x="1414131" y="615735"/>
            <a:ext cx="9634869" cy="972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Vòng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): </a:t>
            </a:r>
            <a:endParaRPr lang="en-US" sz="28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1EC8DB-86F9-4AF9-A45F-E0230F91F2D0}"/>
              </a:ext>
            </a:extLst>
          </p:cNvPr>
          <p:cNvSpPr txBox="1"/>
          <p:nvPr/>
        </p:nvSpPr>
        <p:spPr>
          <a:xfrm>
            <a:off x="1468074" y="1798641"/>
            <a:ext cx="9340340" cy="350202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tabLst>
                <a:tab pos="57150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tabLst>
                <a:tab pos="57150" algn="l"/>
              </a:tabLst>
            </a:pPr>
            <a:r>
              <a:rPr lang="it-IT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Tác dụng với sự diễn đạt: Lời thơ hay và giàu sức biểu cảm hơn.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tabLst>
                <a:tab pos="57150" algn="l"/>
              </a:tabLst>
            </a:pPr>
            <a:r>
              <a:rPr lang="it-IT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Tác dụng biểu thị nội dung: Nhấn mạnh nội dung được thể hiện.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tabLst>
                <a:tab pos="57150" algn="l"/>
              </a:tabLst>
            </a:pPr>
            <a:r>
              <a:rPr lang="it-IT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Tác dụng thể hiện tình cảm của tác giả.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994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CA3DAE5-FEEF-40FC-B859-AD62B4978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4" y="2241"/>
            <a:ext cx="12188465" cy="6855206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1BD7F9C1-599C-45D4-93ED-332851CCDB2A}"/>
              </a:ext>
            </a:extLst>
          </p:cNvPr>
          <p:cNvGrpSpPr/>
          <p:nvPr/>
        </p:nvGrpSpPr>
        <p:grpSpPr>
          <a:xfrm>
            <a:off x="0" y="0"/>
            <a:ext cx="12192000" cy="6879773"/>
            <a:chOff x="0" y="0"/>
            <a:chExt cx="12192000" cy="6879773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E7F9242-B7E0-4760-B2B4-5BF1EF5DA8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67" b="13699"/>
            <a:stretch/>
          </p:blipFill>
          <p:spPr>
            <a:xfrm>
              <a:off x="2596" y="0"/>
              <a:ext cx="4993692" cy="5125673"/>
            </a:xfrm>
            <a:prstGeom prst="rect">
              <a:avLst/>
            </a:prstGeom>
          </p:spPr>
        </p:pic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B2CCE061-6AAB-4167-BB44-E5A48430A963}"/>
                </a:ext>
              </a:extLst>
            </p:cNvPr>
            <p:cNvGrpSpPr/>
            <p:nvPr/>
          </p:nvGrpSpPr>
          <p:grpSpPr>
            <a:xfrm>
              <a:off x="0" y="3949700"/>
              <a:ext cx="12192000" cy="2930073"/>
              <a:chOff x="0" y="3949700"/>
              <a:chExt cx="12192000" cy="2930073"/>
            </a:xfrm>
          </p:grpSpPr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CEE1DAD6-DC2C-4903-A770-7403CEB575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5743"/>
              <a:stretch/>
            </p:blipFill>
            <p:spPr>
              <a:xfrm>
                <a:off x="0" y="4508499"/>
                <a:ext cx="12192000" cy="2349097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9CD30F9D-C4FF-49E0-8B1C-C9685EE213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7593" r="73542" b="16478"/>
              <a:stretch/>
            </p:blipFill>
            <p:spPr>
              <a:xfrm>
                <a:off x="0" y="3949700"/>
                <a:ext cx="3225799" cy="1778000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1BED36B0-EF44-4131-B98E-75E6C72DDF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604" t="72038" r="27709" b="2033"/>
              <a:stretch/>
            </p:blipFill>
            <p:spPr>
              <a:xfrm>
                <a:off x="3975100" y="4940301"/>
                <a:ext cx="4838700" cy="1778000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F641FCD4-0FA7-4296-AE9F-5589F4FF48F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708" t="62965" r="56250" b="7773"/>
              <a:stretch/>
            </p:blipFill>
            <p:spPr>
              <a:xfrm>
                <a:off x="2768600" y="4317999"/>
                <a:ext cx="2565400" cy="2006601"/>
              </a:xfrm>
              <a:prstGeom prst="rect">
                <a:avLst/>
              </a:prstGeom>
            </p:spPr>
          </p:pic>
          <p:pic>
            <p:nvPicPr>
              <p:cNvPr id="24" name="图片 23">
                <a:extLst>
                  <a:ext uri="{FF2B5EF4-FFF2-40B4-BE49-F238E27FC236}">
                    <a16:creationId xmlns:a16="http://schemas.microsoft.com/office/drawing/2014/main" id="{3EBAD6B0-D83B-4BCB-B075-4C5F8F63AF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513" t="56668" r="3959" b="27"/>
              <a:stretch/>
            </p:blipFill>
            <p:spPr>
              <a:xfrm>
                <a:off x="8265955" y="4657190"/>
                <a:ext cx="2055807" cy="2222583"/>
              </a:xfrm>
              <a:prstGeom prst="rect">
                <a:avLst/>
              </a:prstGeom>
            </p:spPr>
          </p:pic>
        </p:grp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7C7D283F-86C7-4153-B833-BA62BE65A28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8" b="56668"/>
          <a:stretch/>
        </p:blipFill>
        <p:spPr>
          <a:xfrm>
            <a:off x="10083800" y="403"/>
            <a:ext cx="2108200" cy="297139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6386982-3387-4642-B4FF-51C59423858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r="5938" b="77040"/>
          <a:stretch/>
        </p:blipFill>
        <p:spPr>
          <a:xfrm>
            <a:off x="9366249" y="253031"/>
            <a:ext cx="2108200" cy="17778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BF3AE5-CFF0-42D8-8BF2-9427DBCB6612}"/>
              </a:ext>
            </a:extLst>
          </p:cNvPr>
          <p:cNvSpPr txBox="1"/>
          <p:nvPr/>
        </p:nvSpPr>
        <p:spPr>
          <a:xfrm>
            <a:off x="3225799" y="1307906"/>
            <a:ext cx="7949020" cy="2958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  <a:p>
            <a:pPr algn="ctr">
              <a:lnSpc>
                <a:spcPct val="150000"/>
              </a:lnSpc>
            </a:pPr>
            <a:r>
              <a:rPr lang="vi-VN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tập: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24465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9000">
        <p14:flip dir="r"/>
      </p:transition>
    </mc:Choice>
    <mc:Fallback xmlns="">
      <p:transition spd="slow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8B529B1-5140-4E14-9C5D-270FB402C65C}"/>
              </a:ext>
            </a:extLst>
          </p:cNvPr>
          <p:cNvSpPr/>
          <p:nvPr/>
        </p:nvSpPr>
        <p:spPr>
          <a:xfrm>
            <a:off x="2562447" y="1136715"/>
            <a:ext cx="9425089" cy="5506562"/>
          </a:xfrm>
          <a:prstGeom prst="rect">
            <a:avLst/>
          </a:prstGeom>
          <a:blipFill dpi="0" rotWithShape="1">
            <a:blip r:embed="rId3">
              <a:alphaModFix amt="8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122" name="图片 12">
            <a:extLst>
              <a:ext uri="{FF2B5EF4-FFF2-40B4-BE49-F238E27FC236}">
                <a16:creationId xmlns:a16="http://schemas.microsoft.com/office/drawing/2014/main" id="{FFA6DAC2-488F-485C-824A-8AE60B8C5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977001" y="2091394"/>
            <a:ext cx="4283728" cy="4288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图片 10">
            <a:extLst>
              <a:ext uri="{FF2B5EF4-FFF2-40B4-BE49-F238E27FC236}">
                <a16:creationId xmlns:a16="http://schemas.microsoft.com/office/drawing/2014/main" id="{43E0C609-3C12-48BF-9449-77725402B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912" y="4556125"/>
            <a:ext cx="8282762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04865C3-72A0-4E9F-8423-B6209231B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9C2C5"/>
              </a:clrFrom>
              <a:clrTo>
                <a:srgbClr val="F9C2C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2" t="6493" r="26691" b="69466"/>
          <a:stretch>
            <a:fillRect/>
          </a:stretch>
        </p:blipFill>
        <p:spPr bwMode="auto">
          <a:xfrm>
            <a:off x="8793150" y="102586"/>
            <a:ext cx="3563937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7" name="组合 16">
            <a:extLst>
              <a:ext uri="{FF2B5EF4-FFF2-40B4-BE49-F238E27FC236}">
                <a16:creationId xmlns:a16="http://schemas.microsoft.com/office/drawing/2014/main" id="{9A5A4A07-8E07-4037-9694-8A058172EA5B}"/>
              </a:ext>
            </a:extLst>
          </p:cNvPr>
          <p:cNvGrpSpPr>
            <a:grpSpLocks/>
          </p:cNvGrpSpPr>
          <p:nvPr/>
        </p:nvGrpSpPr>
        <p:grpSpPr bwMode="auto">
          <a:xfrm>
            <a:off x="622737" y="4102661"/>
            <a:ext cx="3479800" cy="2455862"/>
            <a:chOff x="3393422" y="3429000"/>
            <a:chExt cx="3117731" cy="2201738"/>
          </a:xfrm>
        </p:grpSpPr>
        <p:pic>
          <p:nvPicPr>
            <p:cNvPr id="5136" name="图片 6">
              <a:extLst>
                <a:ext uri="{FF2B5EF4-FFF2-40B4-BE49-F238E27FC236}">
                  <a16:creationId xmlns:a16="http://schemas.microsoft.com/office/drawing/2014/main" id="{010DA046-D232-4D5E-80CD-A3BB0DC455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3422" y="3429000"/>
              <a:ext cx="3117731" cy="2201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7" name="图片 13">
              <a:extLst>
                <a:ext uri="{FF2B5EF4-FFF2-40B4-BE49-F238E27FC236}">
                  <a16:creationId xmlns:a16="http://schemas.microsoft.com/office/drawing/2014/main" id="{FFDCCABB-D48C-4610-8200-34760B10A3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1879" y="4702701"/>
              <a:ext cx="331014" cy="376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30" name="图片 20">
            <a:extLst>
              <a:ext uri="{FF2B5EF4-FFF2-40B4-BE49-F238E27FC236}">
                <a16:creationId xmlns:a16="http://schemas.microsoft.com/office/drawing/2014/main" id="{970C4595-600F-4F83-BDAE-9FFC90B3F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688" y="93663"/>
            <a:ext cx="2593976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30E0A23-1D3A-4F07-B97E-CDF8CB5FFC7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4157914" y="2128484"/>
            <a:ext cx="790072" cy="73260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46D84EF-BF73-4157-9A10-D3D007A9674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9829415" y="5042197"/>
            <a:ext cx="877117" cy="81331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354DC66-BACA-4CB6-ABD7-8F5AC42CC28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10071570" y="214723"/>
            <a:ext cx="790072" cy="7326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F97B73-89AB-4001-9226-77AF54943DA3}"/>
              </a:ext>
            </a:extLst>
          </p:cNvPr>
          <p:cNvSpPr txBox="1"/>
          <p:nvPr/>
        </p:nvSpPr>
        <p:spPr>
          <a:xfrm>
            <a:off x="3391791" y="574157"/>
            <a:ext cx="4029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30943A"/>
                </a:solidFill>
              </a:rPr>
              <a:t>AI NHANH HƠN???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63687C-4CBF-4F47-B6F7-7A6CF668C664}"/>
              </a:ext>
            </a:extLst>
          </p:cNvPr>
          <p:cNvSpPr txBox="1"/>
          <p:nvPr/>
        </p:nvSpPr>
        <p:spPr>
          <a:xfrm>
            <a:off x="3857592" y="2755339"/>
            <a:ext cx="65942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</a:rPr>
              <a:t>Kể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biện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pháp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tu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từ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3600" dirty="0" err="1">
                <a:solidFill>
                  <a:srgbClr val="FF0000"/>
                </a:solidFill>
              </a:rPr>
              <a:t>và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cho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ví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dụ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tương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ứng</a:t>
            </a:r>
            <a:r>
              <a:rPr lang="en-US" sz="3600" dirty="0">
                <a:solidFill>
                  <a:srgbClr val="FF0000"/>
                </a:solidFill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24A52EDB-C668-4592-882B-0E45FCF2103A}"/>
              </a:ext>
            </a:extLst>
          </p:cNvPr>
          <p:cNvSpPr/>
          <p:nvPr/>
        </p:nvSpPr>
        <p:spPr>
          <a:xfrm rot="5400000">
            <a:off x="3571840" y="-3073509"/>
            <a:ext cx="531627" cy="7699371"/>
          </a:xfrm>
          <a:custGeom>
            <a:avLst/>
            <a:gdLst>
              <a:gd name="connsiteX0" fmla="*/ 0 w 445170"/>
              <a:gd name="connsiteY0" fmla="*/ 6339319 h 6339319"/>
              <a:gd name="connsiteX1" fmla="*/ 1 w 445170"/>
              <a:gd name="connsiteY1" fmla="*/ 430448 h 6339319"/>
              <a:gd name="connsiteX2" fmla="*/ 445170 w 445170"/>
              <a:gd name="connsiteY2" fmla="*/ 430448 h 6339319"/>
              <a:gd name="connsiteX3" fmla="*/ 445169 w 445170"/>
              <a:gd name="connsiteY3" fmla="*/ 6339319 h 6339319"/>
              <a:gd name="connsiteX4" fmla="*/ 0 w 445170"/>
              <a:gd name="connsiteY4" fmla="*/ 430447 h 6339319"/>
              <a:gd name="connsiteX5" fmla="*/ 222585 w 445170"/>
              <a:gd name="connsiteY5" fmla="*/ 0 h 6339319"/>
              <a:gd name="connsiteX6" fmla="*/ 445169 w 445170"/>
              <a:gd name="connsiteY6" fmla="*/ 430447 h 6339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170" h="6339319">
                <a:moveTo>
                  <a:pt x="0" y="6339319"/>
                </a:moveTo>
                <a:lnTo>
                  <a:pt x="1" y="430448"/>
                </a:lnTo>
                <a:lnTo>
                  <a:pt x="445170" y="430448"/>
                </a:lnTo>
                <a:lnTo>
                  <a:pt x="445169" y="6339319"/>
                </a:lnTo>
                <a:close/>
                <a:moveTo>
                  <a:pt x="0" y="430447"/>
                </a:moveTo>
                <a:lnTo>
                  <a:pt x="222585" y="0"/>
                </a:lnTo>
                <a:lnTo>
                  <a:pt x="445169" y="430447"/>
                </a:lnTo>
                <a:close/>
              </a:path>
            </a:pathLst>
          </a:custGeom>
          <a:solidFill>
            <a:srgbClr val="92D05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altLang="zh-CN" sz="2400" b="1" dirty="0" err="1">
                <a:solidFill>
                  <a:schemeClr val="accent2">
                    <a:lumMod val="50000"/>
                  </a:schemeClr>
                </a:solidFill>
              </a:rPr>
              <a:t>Nối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</a:rPr>
              <a:t> 2 </a:t>
            </a:r>
            <a:r>
              <a:rPr lang="en-US" altLang="zh-CN" sz="2400" b="1" dirty="0" err="1">
                <a:solidFill>
                  <a:schemeClr val="accent2">
                    <a:lumMod val="50000"/>
                  </a:schemeClr>
                </a:solidFill>
              </a:rPr>
              <a:t>cột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zh-CN" sz="2400" b="1" dirty="0" err="1">
                <a:solidFill>
                  <a:schemeClr val="accent2">
                    <a:lumMod val="50000"/>
                  </a:schemeClr>
                </a:solidFill>
              </a:rPr>
              <a:t>để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zh-CN" sz="2400" b="1" dirty="0" err="1">
                <a:solidFill>
                  <a:schemeClr val="accent2">
                    <a:lumMod val="50000"/>
                  </a:schemeClr>
                </a:solidFill>
              </a:rPr>
              <a:t>có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zh-CN" sz="2400" b="1" dirty="0" err="1">
                <a:solidFill>
                  <a:schemeClr val="accent2">
                    <a:lumMod val="50000"/>
                  </a:schemeClr>
                </a:solidFill>
              </a:rPr>
              <a:t>khái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zh-CN" sz="2400" b="1" dirty="0" err="1">
                <a:solidFill>
                  <a:schemeClr val="accent2">
                    <a:lumMod val="50000"/>
                  </a:schemeClr>
                </a:solidFill>
              </a:rPr>
              <a:t>niệm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zh-CN" sz="2400" b="1" dirty="0" err="1">
                <a:solidFill>
                  <a:schemeClr val="accent2">
                    <a:lumMod val="50000"/>
                  </a:schemeClr>
                </a:solidFill>
              </a:rPr>
              <a:t>đúng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</a:rPr>
              <a:t>?</a:t>
            </a:r>
            <a:endParaRPr lang="zh-CN" alt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E1E1CFDE-94C7-4862-BCD0-ABC698E0C0D1}"/>
              </a:ext>
            </a:extLst>
          </p:cNvPr>
          <p:cNvGrpSpPr/>
          <p:nvPr/>
        </p:nvGrpSpPr>
        <p:grpSpPr>
          <a:xfrm>
            <a:off x="-780548" y="-145840"/>
            <a:ext cx="8613105" cy="758826"/>
            <a:chOff x="-768517" y="575994"/>
            <a:chExt cx="7951373" cy="75882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85442B3-6318-40AB-AEB4-6B6D50EF2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EE5EA"/>
                </a:clrFrom>
                <a:clrTo>
                  <a:srgbClr val="FEE5E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8517" y="575994"/>
              <a:ext cx="4861939" cy="75882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C7B24B7F-0740-4BAD-B284-7AC7606C5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EE5EA"/>
                </a:clrFrom>
                <a:clrTo>
                  <a:srgbClr val="FEE5E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917" y="575994"/>
              <a:ext cx="4861939" cy="758826"/>
            </a:xfrm>
            <a:prstGeom prst="rect">
              <a:avLst/>
            </a:prstGeom>
          </p:spPr>
        </p:pic>
      </p:grpSp>
      <p:pic>
        <p:nvPicPr>
          <p:cNvPr id="27" name="图片 26">
            <a:extLst>
              <a:ext uri="{FF2B5EF4-FFF2-40B4-BE49-F238E27FC236}">
                <a16:creationId xmlns:a16="http://schemas.microsoft.com/office/drawing/2014/main" id="{13C6CB48-4983-4337-A552-8E52FD3EA1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234" t="14238" r="13827" b="10650"/>
          <a:stretch/>
        </p:blipFill>
        <p:spPr>
          <a:xfrm>
            <a:off x="2981194" y="5682837"/>
            <a:ext cx="1446030" cy="110095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C105AEA-1B13-4EA7-B4A5-89121471E9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5193122"/>
              </p:ext>
            </p:extLst>
          </p:nvPr>
        </p:nvGraphicFramePr>
        <p:xfrm>
          <a:off x="361508" y="1041989"/>
          <a:ext cx="11638706" cy="56522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63707">
                  <a:extLst>
                    <a:ext uri="{9D8B030D-6E8A-4147-A177-3AD203B41FA5}">
                      <a16:colId xmlns:a16="http://schemas.microsoft.com/office/drawing/2014/main" val="1608092841"/>
                    </a:ext>
                  </a:extLst>
                </a:gridCol>
                <a:gridCol w="1467275">
                  <a:extLst>
                    <a:ext uri="{9D8B030D-6E8A-4147-A177-3AD203B41FA5}">
                      <a16:colId xmlns:a16="http://schemas.microsoft.com/office/drawing/2014/main" val="171356287"/>
                    </a:ext>
                  </a:extLst>
                </a:gridCol>
                <a:gridCol w="7707724">
                  <a:extLst>
                    <a:ext uri="{9D8B030D-6E8A-4147-A177-3AD203B41FA5}">
                      <a16:colId xmlns:a16="http://schemas.microsoft.com/office/drawing/2014/main" val="379102850"/>
                    </a:ext>
                  </a:extLst>
                </a:gridCol>
              </a:tblGrid>
              <a:tr h="5164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C00000"/>
                          </a:solidFill>
                          <a:effectLst/>
                        </a:rPr>
                        <a:t>Biện</a:t>
                      </a:r>
                      <a:r>
                        <a:rPr lang="en-US" sz="2400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C00000"/>
                          </a:solidFill>
                          <a:effectLst/>
                        </a:rPr>
                        <a:t>pháp</a:t>
                      </a:r>
                      <a:r>
                        <a:rPr lang="en-US" sz="2400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C00000"/>
                          </a:solidFill>
                          <a:effectLst/>
                        </a:rPr>
                        <a:t>tu</a:t>
                      </a:r>
                      <a:r>
                        <a:rPr lang="en-US" sz="2400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C00000"/>
                          </a:solidFill>
                          <a:effectLst/>
                        </a:rPr>
                        <a:t>từ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659" marR="48659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6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659" marR="48659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C00000"/>
                          </a:solidFill>
                          <a:effectLst/>
                        </a:rPr>
                        <a:t>Khái</a:t>
                      </a:r>
                      <a:r>
                        <a:rPr lang="en-US" sz="2400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C00000"/>
                          </a:solidFill>
                          <a:effectLst/>
                        </a:rPr>
                        <a:t>niệm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659" marR="48659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3862770"/>
                  </a:ext>
                </a:extLst>
              </a:tr>
              <a:tr h="109526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 1. So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sánh</a:t>
                      </a:r>
                      <a:endParaRPr lang="en-US" sz="2400" dirty="0">
                        <a:solidFill>
                          <a:srgbClr val="0000CC"/>
                        </a:solidFill>
                        <a:effectLst/>
                        <a:latin typeface="#9Slide03 Cabin Condensed Bold" panose="00000806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659" marR="4865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0000CC"/>
                        </a:solidFill>
                        <a:effectLst/>
                        <a:latin typeface="#9Slide03 Cabin Condensed Bold" panose="00000806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659" marR="486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Gọi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cối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,…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vốn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gọi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solidFill>
                          <a:srgbClr val="0000CC"/>
                        </a:solidFill>
                        <a:effectLst/>
                        <a:latin typeface="#9Slide03 Cabin Condensed Bold" panose="00000806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659" marR="4865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7830091"/>
                  </a:ext>
                </a:extLst>
              </a:tr>
              <a:tr h="6616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hóa</a:t>
                      </a:r>
                      <a:endParaRPr lang="en-US" sz="2400" dirty="0">
                        <a:solidFill>
                          <a:srgbClr val="0000CC"/>
                        </a:solidFill>
                        <a:effectLst/>
                        <a:latin typeface="#9Slide03 Cabin Condensed Bold" panose="00000806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659" marR="4865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0000CC"/>
                        </a:solidFill>
                        <a:effectLst/>
                        <a:latin typeface="#9Slide03 Cabin Condensed Bold" panose="00000806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659" marR="486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ngược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solidFill>
                          <a:srgbClr val="0000CC"/>
                        </a:solidFill>
                        <a:effectLst/>
                        <a:latin typeface="#9Slide03 Cabin Condensed Bold" panose="00000806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659" marR="4865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0567972"/>
                  </a:ext>
                </a:extLst>
              </a:tr>
              <a:tr h="119241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 3.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Điệp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US" sz="2400" dirty="0">
                        <a:solidFill>
                          <a:srgbClr val="0000CC"/>
                        </a:solidFill>
                        <a:effectLst/>
                        <a:latin typeface="#9Slide03 Cabin Condensed Bold" panose="00000806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659" marR="4865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0000CC"/>
                        </a:solidFill>
                        <a:effectLst/>
                        <a:latin typeface="#9Slide03 Cabin Condensed Bold" panose="00000806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659" marR="486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Gọi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niệm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niệm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nó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solidFill>
                          <a:srgbClr val="0000CC"/>
                        </a:solidFill>
                        <a:effectLst/>
                        <a:latin typeface="#9Slide03 Cabin Condensed Bold" panose="00000806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659" marR="4865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4147696"/>
                  </a:ext>
                </a:extLst>
              </a:tr>
              <a:tr h="114589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dirty="0">
                        <a:solidFill>
                          <a:srgbClr val="0000CC"/>
                        </a:solidFill>
                        <a:effectLst/>
                        <a:latin typeface="#9Slide03 Cabin Condensed Bold" panose="00000806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659" marR="4865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0000CC"/>
                        </a:solidFill>
                        <a:effectLst/>
                        <a:latin typeface="#9Slide03 Cabin Condensed Bold" panose="00000806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659" marR="486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D.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chiếu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solidFill>
                          <a:srgbClr val="0000CC"/>
                        </a:solidFill>
                        <a:effectLst/>
                        <a:latin typeface="#9Slide03 Cabin Condensed Bold" panose="00000806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659" marR="4865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7973105"/>
                  </a:ext>
                </a:extLst>
              </a:tr>
              <a:tr h="101352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Ẩn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dụ</a:t>
                      </a:r>
                      <a:endParaRPr lang="en-US" sz="2400" dirty="0">
                        <a:solidFill>
                          <a:srgbClr val="0000CC"/>
                        </a:solidFill>
                        <a:effectLst/>
                        <a:latin typeface="#9Slide03 Cabin Condensed Bold" panose="00000806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659" marR="4865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0000CC"/>
                        </a:solidFill>
                        <a:effectLst/>
                        <a:latin typeface="#9Slide03 Cabin Condensed Bold" panose="00000806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659" marR="486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E. L</a:t>
                      </a:r>
                      <a:r>
                        <a:rPr lang="vi-VN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ặp lại từ ngữ hay câu nhằm làm nổi bật ý, gây cảm xúc mạnh.</a:t>
                      </a:r>
                      <a:endParaRPr lang="en-US" sz="2400" dirty="0">
                        <a:solidFill>
                          <a:srgbClr val="0000CC"/>
                        </a:solidFill>
                        <a:effectLst/>
                        <a:latin typeface="#9Slide03 Cabin Condensed Bold" panose="00000806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659" marR="4865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5088447"/>
                  </a:ext>
                </a:extLst>
              </a:tr>
            </a:tbl>
          </a:graphicData>
        </a:graphic>
      </p:graphicFrame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AC3E68B-0F16-43FB-AD3F-F9FF1921EE80}"/>
              </a:ext>
            </a:extLst>
          </p:cNvPr>
          <p:cNvCxnSpPr/>
          <p:nvPr/>
        </p:nvCxnSpPr>
        <p:spPr>
          <a:xfrm>
            <a:off x="2860158" y="2126512"/>
            <a:ext cx="1435395" cy="2934586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2B95BD0-4594-46B6-96B6-383DADD42CCA}"/>
              </a:ext>
            </a:extLst>
          </p:cNvPr>
          <p:cNvCxnSpPr>
            <a:cxnSpLocks/>
          </p:cNvCxnSpPr>
          <p:nvPr/>
        </p:nvCxnSpPr>
        <p:spPr>
          <a:xfrm flipV="1">
            <a:off x="2849525" y="2126512"/>
            <a:ext cx="1435395" cy="861237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1955374-03D2-467E-A17A-2FBAB71BCB5C}"/>
              </a:ext>
            </a:extLst>
          </p:cNvPr>
          <p:cNvCxnSpPr>
            <a:cxnSpLocks/>
          </p:cNvCxnSpPr>
          <p:nvPr/>
        </p:nvCxnSpPr>
        <p:spPr>
          <a:xfrm>
            <a:off x="2860158" y="3870252"/>
            <a:ext cx="1435395" cy="2414613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0A6DFF7-B765-4B74-940D-0864CAC43C83}"/>
              </a:ext>
            </a:extLst>
          </p:cNvPr>
          <p:cNvCxnSpPr>
            <a:cxnSpLocks/>
          </p:cNvCxnSpPr>
          <p:nvPr/>
        </p:nvCxnSpPr>
        <p:spPr>
          <a:xfrm flipV="1">
            <a:off x="2860158" y="2987748"/>
            <a:ext cx="1435395" cy="207335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FA4FD88-F80E-4CB2-AF75-361E95D5CB11}"/>
              </a:ext>
            </a:extLst>
          </p:cNvPr>
          <p:cNvCxnSpPr>
            <a:cxnSpLocks/>
          </p:cNvCxnSpPr>
          <p:nvPr/>
        </p:nvCxnSpPr>
        <p:spPr>
          <a:xfrm flipV="1">
            <a:off x="2849523" y="4067693"/>
            <a:ext cx="1446030" cy="2195993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83713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24A52EDB-C668-4592-882B-0E45FCF2103A}"/>
              </a:ext>
            </a:extLst>
          </p:cNvPr>
          <p:cNvSpPr/>
          <p:nvPr/>
        </p:nvSpPr>
        <p:spPr>
          <a:xfrm rot="5400000">
            <a:off x="3655700" y="-3129173"/>
            <a:ext cx="445170" cy="7780631"/>
          </a:xfrm>
          <a:custGeom>
            <a:avLst/>
            <a:gdLst>
              <a:gd name="connsiteX0" fmla="*/ 0 w 445170"/>
              <a:gd name="connsiteY0" fmla="*/ 6339319 h 6339319"/>
              <a:gd name="connsiteX1" fmla="*/ 1 w 445170"/>
              <a:gd name="connsiteY1" fmla="*/ 430448 h 6339319"/>
              <a:gd name="connsiteX2" fmla="*/ 445170 w 445170"/>
              <a:gd name="connsiteY2" fmla="*/ 430448 h 6339319"/>
              <a:gd name="connsiteX3" fmla="*/ 445169 w 445170"/>
              <a:gd name="connsiteY3" fmla="*/ 6339319 h 6339319"/>
              <a:gd name="connsiteX4" fmla="*/ 0 w 445170"/>
              <a:gd name="connsiteY4" fmla="*/ 430447 h 6339319"/>
              <a:gd name="connsiteX5" fmla="*/ 222585 w 445170"/>
              <a:gd name="connsiteY5" fmla="*/ 0 h 6339319"/>
              <a:gd name="connsiteX6" fmla="*/ 445169 w 445170"/>
              <a:gd name="connsiteY6" fmla="*/ 430447 h 6339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170" h="6339319">
                <a:moveTo>
                  <a:pt x="0" y="6339319"/>
                </a:moveTo>
                <a:lnTo>
                  <a:pt x="1" y="430448"/>
                </a:lnTo>
                <a:lnTo>
                  <a:pt x="445170" y="430448"/>
                </a:lnTo>
                <a:lnTo>
                  <a:pt x="445169" y="6339319"/>
                </a:lnTo>
                <a:close/>
                <a:moveTo>
                  <a:pt x="0" y="430447"/>
                </a:moveTo>
                <a:lnTo>
                  <a:pt x="222585" y="0"/>
                </a:lnTo>
                <a:lnTo>
                  <a:pt x="445169" y="430447"/>
                </a:lnTo>
                <a:close/>
              </a:path>
            </a:pathLst>
          </a:custGeom>
          <a:solidFill>
            <a:srgbClr val="92D05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E1E1CFDE-94C7-4862-BCD0-ABC698E0C0D1}"/>
              </a:ext>
            </a:extLst>
          </p:cNvPr>
          <p:cNvGrpSpPr/>
          <p:nvPr/>
        </p:nvGrpSpPr>
        <p:grpSpPr>
          <a:xfrm>
            <a:off x="-780548" y="-145840"/>
            <a:ext cx="8613105" cy="758826"/>
            <a:chOff x="-768517" y="575994"/>
            <a:chExt cx="7951373" cy="75882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85442B3-6318-40AB-AEB4-6B6D50EF2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EE5EA"/>
                </a:clrFrom>
                <a:clrTo>
                  <a:srgbClr val="FEE5E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8517" y="575994"/>
              <a:ext cx="4861939" cy="75882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C7B24B7F-0740-4BAD-B284-7AC7606C5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EE5EA"/>
                </a:clrFrom>
                <a:clrTo>
                  <a:srgbClr val="FEE5E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917" y="575994"/>
              <a:ext cx="4861939" cy="758826"/>
            </a:xfrm>
            <a:prstGeom prst="rect">
              <a:avLst/>
            </a:prstGeom>
          </p:spPr>
        </p:pic>
      </p:grp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8F73F7EB-779D-4038-9135-05AD1E098E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8186369"/>
              </p:ext>
            </p:extLst>
          </p:nvPr>
        </p:nvGraphicFramePr>
        <p:xfrm>
          <a:off x="414670" y="1052623"/>
          <a:ext cx="11585544" cy="56358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83247">
                  <a:extLst>
                    <a:ext uri="{9D8B030D-6E8A-4147-A177-3AD203B41FA5}">
                      <a16:colId xmlns:a16="http://schemas.microsoft.com/office/drawing/2014/main" val="1608092841"/>
                    </a:ext>
                  </a:extLst>
                </a:gridCol>
                <a:gridCol w="9102297">
                  <a:extLst>
                    <a:ext uri="{9D8B030D-6E8A-4147-A177-3AD203B41FA5}">
                      <a16:colId xmlns:a16="http://schemas.microsoft.com/office/drawing/2014/main" val="379102850"/>
                    </a:ext>
                  </a:extLst>
                </a:gridCol>
              </a:tblGrid>
              <a:tr h="52264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C00000"/>
                          </a:solidFill>
                          <a:effectLst/>
                        </a:rPr>
                        <a:t>Biện</a:t>
                      </a:r>
                      <a:r>
                        <a:rPr lang="en-US" sz="2400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C00000"/>
                          </a:solidFill>
                          <a:effectLst/>
                        </a:rPr>
                        <a:t>pháp</a:t>
                      </a:r>
                      <a:r>
                        <a:rPr lang="en-US" sz="2400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C00000"/>
                          </a:solidFill>
                          <a:effectLst/>
                        </a:rPr>
                        <a:t>tu</a:t>
                      </a:r>
                      <a:r>
                        <a:rPr lang="en-US" sz="2400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C00000"/>
                          </a:solidFill>
                          <a:effectLst/>
                        </a:rPr>
                        <a:t>từ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659" marR="48659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C00000"/>
                          </a:solidFill>
                          <a:effectLst/>
                        </a:rPr>
                        <a:t>Khái</a:t>
                      </a:r>
                      <a:r>
                        <a:rPr lang="en-US" sz="2400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C00000"/>
                          </a:solidFill>
                          <a:effectLst/>
                        </a:rPr>
                        <a:t>niệm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659" marR="48659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3862770"/>
                  </a:ext>
                </a:extLst>
              </a:tr>
              <a:tr h="110834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 1. So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sánh</a:t>
                      </a:r>
                      <a:endParaRPr lang="en-US" sz="2400" dirty="0">
                        <a:solidFill>
                          <a:srgbClr val="0000CC"/>
                        </a:solidFill>
                        <a:effectLst/>
                        <a:latin typeface="#9Slide03 Cabin Condensed Bold" panose="00000806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659" marR="4865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chiếu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2400" dirty="0">
                        <a:solidFill>
                          <a:srgbClr val="0000CC"/>
                        </a:solidFill>
                        <a:effectLst/>
                        <a:latin typeface="#9Slide03 Cabin Condensed Bold" panose="00000806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659" marR="4865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7830091"/>
                  </a:ext>
                </a:extLst>
              </a:tr>
              <a:tr h="105311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hóa</a:t>
                      </a:r>
                      <a:endParaRPr lang="en-US" sz="2400" dirty="0">
                        <a:solidFill>
                          <a:srgbClr val="0000CC"/>
                        </a:solidFill>
                        <a:effectLst/>
                        <a:latin typeface="#9Slide03 Cabin Condensed Bold" panose="00000806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659" marR="4865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Gọi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cối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,…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vốn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gọi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solidFill>
                          <a:srgbClr val="0000CC"/>
                        </a:solidFill>
                        <a:effectLst/>
                        <a:latin typeface="#9Slide03 Cabin Condensed Bold" panose="00000806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659" marR="4865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0567972"/>
                  </a:ext>
                </a:extLst>
              </a:tr>
              <a:tr h="84551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 3.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Điệp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US" sz="2400" dirty="0">
                        <a:solidFill>
                          <a:srgbClr val="0000CC"/>
                        </a:solidFill>
                        <a:effectLst/>
                        <a:latin typeface="#9Slide03 Cabin Condensed Bold" panose="00000806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659" marR="4865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vi-VN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ặp lại từ ngữ hay câu nhằm làm nổi bật ý, gây cảm xúc mạnh.</a:t>
                      </a:r>
                      <a:endParaRPr lang="en-US" sz="2400" dirty="0">
                        <a:solidFill>
                          <a:srgbClr val="0000CC"/>
                        </a:solidFill>
                        <a:effectLst/>
                        <a:latin typeface="#9Slide03 Cabin Condensed Bold" panose="00000806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659" marR="4865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4147696"/>
                  </a:ext>
                </a:extLst>
              </a:tr>
              <a:tr h="105311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dirty="0">
                        <a:solidFill>
                          <a:srgbClr val="0000CC"/>
                        </a:solidFill>
                        <a:effectLst/>
                        <a:latin typeface="#9Slide03 Cabin Condensed Bold" panose="00000806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659" marR="4865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ngược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solidFill>
                          <a:srgbClr val="0000CC"/>
                        </a:solidFill>
                        <a:effectLst/>
                        <a:latin typeface="#9Slide03 Cabin Condensed Bold" panose="00000806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659" marR="4865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7973105"/>
                  </a:ext>
                </a:extLst>
              </a:tr>
              <a:tr h="105311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Ẩn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dụ</a:t>
                      </a:r>
                      <a:endParaRPr lang="en-US" sz="2400" dirty="0">
                        <a:solidFill>
                          <a:srgbClr val="0000CC"/>
                        </a:solidFill>
                        <a:effectLst/>
                        <a:latin typeface="#9Slide03 Cabin Condensed Bold" panose="00000806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659" marR="4865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Gọi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niệm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niệm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nó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solidFill>
                          <a:srgbClr val="0000CC"/>
                        </a:solidFill>
                        <a:effectLst/>
                        <a:latin typeface="#9Slide03 Cabin Condensed Bold" panose="00000806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659" marR="4865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50884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644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9">
            <a:extLst>
              <a:ext uri="{FF2B5EF4-FFF2-40B4-BE49-F238E27FC236}">
                <a16:creationId xmlns:a16="http://schemas.microsoft.com/office/drawing/2014/main" id="{5C839CB3-89F3-4637-8BC3-224797E90CE4}"/>
              </a:ext>
            </a:extLst>
          </p:cNvPr>
          <p:cNvGrpSpPr/>
          <p:nvPr/>
        </p:nvGrpSpPr>
        <p:grpSpPr>
          <a:xfrm>
            <a:off x="1219200" y="765979"/>
            <a:ext cx="10744200" cy="6005641"/>
            <a:chOff x="1783080" y="513430"/>
            <a:chExt cx="9418320" cy="5644580"/>
          </a:xfrm>
        </p:grpSpPr>
        <p:cxnSp>
          <p:nvCxnSpPr>
            <p:cNvPr id="4" name="直接连接符 38">
              <a:extLst>
                <a:ext uri="{FF2B5EF4-FFF2-40B4-BE49-F238E27FC236}">
                  <a16:creationId xmlns:a16="http://schemas.microsoft.com/office/drawing/2014/main" id="{2A97EB98-D351-4329-A025-28F0971D361C}"/>
                </a:ext>
              </a:extLst>
            </p:cNvPr>
            <p:cNvCxnSpPr/>
            <p:nvPr/>
          </p:nvCxnSpPr>
          <p:spPr>
            <a:xfrm>
              <a:off x="1783080" y="518160"/>
              <a:ext cx="9387840" cy="0"/>
            </a:xfrm>
            <a:prstGeom prst="line">
              <a:avLst/>
            </a:prstGeom>
            <a:noFill/>
            <a:ln w="38100" cap="rnd" cmpd="sng" algn="ctr">
              <a:solidFill>
                <a:srgbClr val="4D7678"/>
              </a:solidFill>
              <a:prstDash val="solid"/>
              <a:round/>
            </a:ln>
            <a:effectLst/>
          </p:spPr>
        </p:cxnSp>
        <p:cxnSp>
          <p:nvCxnSpPr>
            <p:cNvPr id="5" name="直接连接符 39">
              <a:extLst>
                <a:ext uri="{FF2B5EF4-FFF2-40B4-BE49-F238E27FC236}">
                  <a16:creationId xmlns:a16="http://schemas.microsoft.com/office/drawing/2014/main" id="{A7BB6A38-AA19-4637-9534-81671041611D}"/>
                </a:ext>
              </a:extLst>
            </p:cNvPr>
            <p:cNvCxnSpPr/>
            <p:nvPr/>
          </p:nvCxnSpPr>
          <p:spPr>
            <a:xfrm>
              <a:off x="11201400" y="513430"/>
              <a:ext cx="0" cy="5638800"/>
            </a:xfrm>
            <a:prstGeom prst="line">
              <a:avLst/>
            </a:prstGeom>
            <a:noFill/>
            <a:ln w="38100" cap="rnd" cmpd="sng" algn="ctr">
              <a:solidFill>
                <a:srgbClr val="4D7678"/>
              </a:solidFill>
              <a:prstDash val="solid"/>
              <a:round/>
            </a:ln>
            <a:effectLst/>
          </p:spPr>
        </p:cxnSp>
        <p:cxnSp>
          <p:nvCxnSpPr>
            <p:cNvPr id="6" name="直接连接符 40">
              <a:extLst>
                <a:ext uri="{FF2B5EF4-FFF2-40B4-BE49-F238E27FC236}">
                  <a16:creationId xmlns:a16="http://schemas.microsoft.com/office/drawing/2014/main" id="{A43749AD-5329-4176-A26E-2F834AAF43D5}"/>
                </a:ext>
              </a:extLst>
            </p:cNvPr>
            <p:cNvCxnSpPr/>
            <p:nvPr/>
          </p:nvCxnSpPr>
          <p:spPr>
            <a:xfrm flipH="1">
              <a:off x="6898990" y="6158010"/>
              <a:ext cx="4282440" cy="0"/>
            </a:xfrm>
            <a:prstGeom prst="line">
              <a:avLst/>
            </a:prstGeom>
            <a:noFill/>
            <a:ln w="38100" cap="rnd" cmpd="sng" algn="ctr">
              <a:solidFill>
                <a:srgbClr val="4D7678"/>
              </a:solidFill>
              <a:prstDash val="solid"/>
              <a:round/>
            </a:ln>
            <a:effectLst/>
          </p:spPr>
        </p:cxnSp>
        <p:cxnSp>
          <p:nvCxnSpPr>
            <p:cNvPr id="7" name="直接连接符 41">
              <a:extLst>
                <a:ext uri="{FF2B5EF4-FFF2-40B4-BE49-F238E27FC236}">
                  <a16:creationId xmlns:a16="http://schemas.microsoft.com/office/drawing/2014/main" id="{6FBDCAD4-C9D4-43CE-B1A1-A88577B72280}"/>
                </a:ext>
              </a:extLst>
            </p:cNvPr>
            <p:cNvCxnSpPr/>
            <p:nvPr/>
          </p:nvCxnSpPr>
          <p:spPr>
            <a:xfrm>
              <a:off x="1783080" y="513430"/>
              <a:ext cx="0" cy="441960"/>
            </a:xfrm>
            <a:prstGeom prst="line">
              <a:avLst/>
            </a:prstGeom>
            <a:noFill/>
            <a:ln w="38100" cap="rnd" cmpd="sng" algn="ctr">
              <a:solidFill>
                <a:srgbClr val="4D7678"/>
              </a:solidFill>
              <a:prstDash val="solid"/>
              <a:round/>
            </a:ln>
            <a:effectLst/>
          </p:spPr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0674CFA-E5A5-48A5-9115-07013C7B6C54}"/>
              </a:ext>
            </a:extLst>
          </p:cNvPr>
          <p:cNvSpPr txBox="1"/>
          <p:nvPr/>
        </p:nvSpPr>
        <p:spPr>
          <a:xfrm>
            <a:off x="1981200" y="86380"/>
            <a:ext cx="8991600" cy="523220"/>
          </a:xfrm>
          <a:prstGeom prst="rect">
            <a:avLst/>
          </a:prstGeom>
          <a:solidFill>
            <a:srgbClr val="FFFF00"/>
          </a:solidFill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 HÀNH TIẾNG VIỆT</a:t>
            </a:r>
          </a:p>
        </p:txBody>
      </p:sp>
      <p:pic>
        <p:nvPicPr>
          <p:cNvPr id="2" name="图片 27">
            <a:extLst>
              <a:ext uri="{FF2B5EF4-FFF2-40B4-BE49-F238E27FC236}">
                <a16:creationId xmlns:a16="http://schemas.microsoft.com/office/drawing/2014/main" id="{3B6F1242-E075-45E4-BC71-CB72E14968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0" r="24992" b="9822"/>
          <a:stretch/>
        </p:blipFill>
        <p:spPr>
          <a:xfrm>
            <a:off x="0" y="1293273"/>
            <a:ext cx="1903233" cy="5497289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17883FD-40FC-41C2-9C31-02A013EFC437}"/>
              </a:ext>
            </a:extLst>
          </p:cNvPr>
          <p:cNvSpPr txBox="1"/>
          <p:nvPr/>
        </p:nvSpPr>
        <p:spPr>
          <a:xfrm>
            <a:off x="1414131" y="842481"/>
            <a:ext cx="10411424" cy="1807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Vòng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chuyên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): 4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4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endParaRPr lang="en-US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dung,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)?</a:t>
            </a:r>
            <a:endParaRPr lang="en-US" sz="24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it-IT" sz="24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Nhóm 1A, 1B: Bài 1,2</a:t>
            </a:r>
            <a:r>
              <a:rPr lang="it-IT" sz="2400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it-IT" sz="24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Nhóm 2A, 2B: Bài 3,4.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888969-3997-4A10-8C8D-1BF30F7CE043}"/>
              </a:ext>
            </a:extLst>
          </p:cNvPr>
          <p:cNvSpPr txBox="1"/>
          <p:nvPr/>
        </p:nvSpPr>
        <p:spPr>
          <a:xfrm>
            <a:off x="1722471" y="2637536"/>
            <a:ext cx="3332413" cy="3954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1. (</a:t>
            </a:r>
            <a:r>
              <a:rPr lang="en-US" sz="2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2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Lưng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còng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endParaRPr lang="en-US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Cau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b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Cau-ngọn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rờn</a:t>
            </a:r>
            <a:b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Mẹ-đầu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bạc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b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Cau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b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thấp</a:t>
            </a:r>
            <a:b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Cau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giời</a:t>
            </a:r>
            <a:b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C542ED-1207-4A55-99E6-E060AC85EB42}"/>
              </a:ext>
            </a:extLst>
          </p:cNvPr>
          <p:cNvSpPr txBox="1"/>
          <p:nvPr/>
        </p:nvSpPr>
        <p:spPr>
          <a:xfrm>
            <a:off x="5071727" y="3053115"/>
            <a:ext cx="2913318" cy="2786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endParaRPr lang="en-US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2.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2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so </a:t>
            </a:r>
            <a:r>
              <a:rPr lang="en-US" sz="2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sz="2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miếng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cau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</a:t>
            </a:r>
            <a:b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gầy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b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nâng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b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cầm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endParaRPr lang="en-US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E90EACA-74B8-42DE-B217-546B4D649043}"/>
              </a:ext>
            </a:extLst>
          </p:cNvPr>
          <p:cNvSpPr txBox="1"/>
          <p:nvPr/>
        </p:nvSpPr>
        <p:spPr>
          <a:xfrm>
            <a:off x="8644270" y="2637283"/>
            <a:ext cx="3685956" cy="4138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3. (</a:t>
            </a:r>
            <a:r>
              <a:rPr lang="en-US" sz="2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</a:t>
            </a:r>
            <a:r>
              <a:rPr lang="en-US" sz="2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Ngẩng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giời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b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Sao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già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b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b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Mây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bay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endParaRPr lang="en-US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4. (</a:t>
            </a:r>
            <a:r>
              <a:rPr lang="en-US" sz="2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</a:t>
            </a:r>
            <a:r>
              <a:rPr lang="en-US" sz="2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nay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đào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nở</a:t>
            </a:r>
            <a:b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xưa</a:t>
            </a:r>
            <a:b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muôn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</a:t>
            </a:r>
            <a:b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bây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200" dirty="0"/>
          </a:p>
        </p:txBody>
      </p:sp>
      <p:pic>
        <p:nvPicPr>
          <p:cNvPr id="9" name="4 minute countdown timer_Đồng hồ đếm ngược 4 phút--COUNTDOWN">
            <a:hlinkClick r:id="" action="ppaction://media"/>
            <a:extLst>
              <a:ext uri="{FF2B5EF4-FFF2-40B4-BE49-F238E27FC236}">
                <a16:creationId xmlns:a16="http://schemas.microsoft.com/office/drawing/2014/main" id="{0F6BCB66-9C3F-4A9E-A5BB-A3E33A9DE9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10787" y="1907053"/>
            <a:ext cx="1198633" cy="67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56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2" grpId="0"/>
      <p:bldP spid="14" grpId="0"/>
      <p:bldP spid="16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9">
            <a:extLst>
              <a:ext uri="{FF2B5EF4-FFF2-40B4-BE49-F238E27FC236}">
                <a16:creationId xmlns:a16="http://schemas.microsoft.com/office/drawing/2014/main" id="{5C839CB3-89F3-4637-8BC3-224797E90CE4}"/>
              </a:ext>
            </a:extLst>
          </p:cNvPr>
          <p:cNvGrpSpPr/>
          <p:nvPr/>
        </p:nvGrpSpPr>
        <p:grpSpPr>
          <a:xfrm>
            <a:off x="1219200" y="765979"/>
            <a:ext cx="10744200" cy="6005641"/>
            <a:chOff x="1783080" y="513430"/>
            <a:chExt cx="9418320" cy="5644580"/>
          </a:xfrm>
        </p:grpSpPr>
        <p:cxnSp>
          <p:nvCxnSpPr>
            <p:cNvPr id="4" name="直接连接符 38">
              <a:extLst>
                <a:ext uri="{FF2B5EF4-FFF2-40B4-BE49-F238E27FC236}">
                  <a16:creationId xmlns:a16="http://schemas.microsoft.com/office/drawing/2014/main" id="{2A97EB98-D351-4329-A025-28F0971D361C}"/>
                </a:ext>
              </a:extLst>
            </p:cNvPr>
            <p:cNvCxnSpPr/>
            <p:nvPr/>
          </p:nvCxnSpPr>
          <p:spPr>
            <a:xfrm>
              <a:off x="1783080" y="518160"/>
              <a:ext cx="9387840" cy="0"/>
            </a:xfrm>
            <a:prstGeom prst="line">
              <a:avLst/>
            </a:prstGeom>
            <a:noFill/>
            <a:ln w="38100" cap="rnd" cmpd="sng" algn="ctr">
              <a:solidFill>
                <a:srgbClr val="4D7678"/>
              </a:solidFill>
              <a:prstDash val="solid"/>
              <a:round/>
            </a:ln>
            <a:effectLst/>
          </p:spPr>
        </p:cxnSp>
        <p:cxnSp>
          <p:nvCxnSpPr>
            <p:cNvPr id="5" name="直接连接符 39">
              <a:extLst>
                <a:ext uri="{FF2B5EF4-FFF2-40B4-BE49-F238E27FC236}">
                  <a16:creationId xmlns:a16="http://schemas.microsoft.com/office/drawing/2014/main" id="{A7BB6A38-AA19-4637-9534-81671041611D}"/>
                </a:ext>
              </a:extLst>
            </p:cNvPr>
            <p:cNvCxnSpPr/>
            <p:nvPr/>
          </p:nvCxnSpPr>
          <p:spPr>
            <a:xfrm>
              <a:off x="11201400" y="513430"/>
              <a:ext cx="0" cy="5638800"/>
            </a:xfrm>
            <a:prstGeom prst="line">
              <a:avLst/>
            </a:prstGeom>
            <a:noFill/>
            <a:ln w="38100" cap="rnd" cmpd="sng" algn="ctr">
              <a:solidFill>
                <a:srgbClr val="4D7678"/>
              </a:solidFill>
              <a:prstDash val="solid"/>
              <a:round/>
            </a:ln>
            <a:effectLst/>
          </p:spPr>
        </p:cxnSp>
        <p:cxnSp>
          <p:nvCxnSpPr>
            <p:cNvPr id="6" name="直接连接符 40">
              <a:extLst>
                <a:ext uri="{FF2B5EF4-FFF2-40B4-BE49-F238E27FC236}">
                  <a16:creationId xmlns:a16="http://schemas.microsoft.com/office/drawing/2014/main" id="{A43749AD-5329-4176-A26E-2F834AAF43D5}"/>
                </a:ext>
              </a:extLst>
            </p:cNvPr>
            <p:cNvCxnSpPr/>
            <p:nvPr/>
          </p:nvCxnSpPr>
          <p:spPr>
            <a:xfrm flipH="1">
              <a:off x="6898990" y="6158010"/>
              <a:ext cx="4282440" cy="0"/>
            </a:xfrm>
            <a:prstGeom prst="line">
              <a:avLst/>
            </a:prstGeom>
            <a:noFill/>
            <a:ln w="38100" cap="rnd" cmpd="sng" algn="ctr">
              <a:solidFill>
                <a:srgbClr val="4D7678"/>
              </a:solidFill>
              <a:prstDash val="solid"/>
              <a:round/>
            </a:ln>
            <a:effectLst/>
          </p:spPr>
        </p:cxnSp>
        <p:cxnSp>
          <p:nvCxnSpPr>
            <p:cNvPr id="7" name="直接连接符 41">
              <a:extLst>
                <a:ext uri="{FF2B5EF4-FFF2-40B4-BE49-F238E27FC236}">
                  <a16:creationId xmlns:a16="http://schemas.microsoft.com/office/drawing/2014/main" id="{6FBDCAD4-C9D4-43CE-B1A1-A88577B72280}"/>
                </a:ext>
              </a:extLst>
            </p:cNvPr>
            <p:cNvCxnSpPr/>
            <p:nvPr/>
          </p:nvCxnSpPr>
          <p:spPr>
            <a:xfrm>
              <a:off x="1783080" y="513430"/>
              <a:ext cx="0" cy="441960"/>
            </a:xfrm>
            <a:prstGeom prst="line">
              <a:avLst/>
            </a:prstGeom>
            <a:noFill/>
            <a:ln w="38100" cap="rnd" cmpd="sng" algn="ctr">
              <a:solidFill>
                <a:srgbClr val="4D7678"/>
              </a:solidFill>
              <a:prstDash val="solid"/>
              <a:round/>
            </a:ln>
            <a:effectLst/>
          </p:spPr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0674CFA-E5A5-48A5-9115-07013C7B6C54}"/>
              </a:ext>
            </a:extLst>
          </p:cNvPr>
          <p:cNvSpPr txBox="1"/>
          <p:nvPr/>
        </p:nvSpPr>
        <p:spPr>
          <a:xfrm>
            <a:off x="1981200" y="86380"/>
            <a:ext cx="8991600" cy="523220"/>
          </a:xfrm>
          <a:prstGeom prst="rect">
            <a:avLst/>
          </a:prstGeom>
          <a:solidFill>
            <a:srgbClr val="FFFF00"/>
          </a:solidFill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 HÀNH TIẾNG VIỆT</a:t>
            </a:r>
          </a:p>
        </p:txBody>
      </p:sp>
      <p:pic>
        <p:nvPicPr>
          <p:cNvPr id="2" name="图片 27">
            <a:extLst>
              <a:ext uri="{FF2B5EF4-FFF2-40B4-BE49-F238E27FC236}">
                <a16:creationId xmlns:a16="http://schemas.microsoft.com/office/drawing/2014/main" id="{3B6F1242-E075-45E4-BC71-CB72E149688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0" r="24992" b="9822"/>
          <a:stretch/>
        </p:blipFill>
        <p:spPr>
          <a:xfrm>
            <a:off x="0" y="1293273"/>
            <a:ext cx="1903233" cy="5497289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17883FD-40FC-41C2-9C31-02A013EFC437}"/>
              </a:ext>
            </a:extLst>
          </p:cNvPr>
          <p:cNvSpPr txBox="1"/>
          <p:nvPr/>
        </p:nvSpPr>
        <p:spPr>
          <a:xfrm>
            <a:off x="2124843" y="842481"/>
            <a:ext cx="8395897" cy="5182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vi-VN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Vòng 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chia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vi-VN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Tạo nhóm mới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dãy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A, B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(các em số 1 tạo thành nhóm I mới, số 2 tạo thành nhóm II mới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Chia sẻ kết quả thảo luận ở vòng chuyên gia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0" marR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Đồng hồ đếm ngược 3 phút gây sốc 3 Minutes">
            <a:hlinkClick r:id="" action="ppaction://media"/>
            <a:extLst>
              <a:ext uri="{FF2B5EF4-FFF2-40B4-BE49-F238E27FC236}">
                <a16:creationId xmlns:a16="http://schemas.microsoft.com/office/drawing/2014/main" id="{E64E3C4A-C0F5-407C-983C-6864C698A1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55932" y="4692410"/>
            <a:ext cx="1355911" cy="762700"/>
          </a:xfrm>
          <a:prstGeom prst="rect">
            <a:avLst/>
          </a:prstGeom>
        </p:spPr>
      </p:pic>
      <p:pic>
        <p:nvPicPr>
          <p:cNvPr id="10" name="4 minute countdown timer_Đồng hồ đếm ngược 4 phút--COUNTDOWN">
            <a:hlinkClick r:id="" action="ppaction://media"/>
            <a:extLst>
              <a:ext uri="{FF2B5EF4-FFF2-40B4-BE49-F238E27FC236}">
                <a16:creationId xmlns:a16="http://schemas.microsoft.com/office/drawing/2014/main" id="{442D520E-83D0-4CF9-A195-E55423BD0EC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55933" y="3232883"/>
            <a:ext cx="1355913" cy="76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82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图片包含 文字, 地图&#10;&#10;已生成极高可信度的说明">
            <a:extLst>
              <a:ext uri="{FF2B5EF4-FFF2-40B4-BE49-F238E27FC236}">
                <a16:creationId xmlns:a16="http://schemas.microsoft.com/office/drawing/2014/main" id="{69F124FD-EE03-4B5E-B398-25D2DA0A37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99467" y="-2495754"/>
            <a:ext cx="7376096" cy="12182463"/>
          </a:xfrm>
          <a:prstGeom prst="rect">
            <a:avLst/>
          </a:prstGeom>
        </p:spPr>
      </p:pic>
      <p:sp>
        <p:nvSpPr>
          <p:cNvPr id="3" name="矩形 6">
            <a:extLst>
              <a:ext uri="{FF2B5EF4-FFF2-40B4-BE49-F238E27FC236}">
                <a16:creationId xmlns:a16="http://schemas.microsoft.com/office/drawing/2014/main" id="{B51F33B1-03BD-434A-AD00-98136EF25A6A}"/>
              </a:ext>
            </a:extLst>
          </p:cNvPr>
          <p:cNvSpPr/>
          <p:nvPr/>
        </p:nvSpPr>
        <p:spPr>
          <a:xfrm>
            <a:off x="1143000" y="1219200"/>
            <a:ext cx="6553200" cy="4724400"/>
          </a:xfrm>
          <a:prstGeom prst="rect">
            <a:avLst/>
          </a:prstGeom>
          <a:solidFill>
            <a:srgbClr val="BBE3D8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0EAB12-FF78-4051-926E-2E30CA2154DF}"/>
              </a:ext>
            </a:extLst>
          </p:cNvPr>
          <p:cNvSpPr/>
          <p:nvPr/>
        </p:nvSpPr>
        <p:spPr>
          <a:xfrm>
            <a:off x="914400" y="599420"/>
            <a:ext cx="10363200" cy="6182380"/>
          </a:xfrm>
          <a:prstGeom prst="rect">
            <a:avLst/>
          </a:prstGeom>
          <a:noFill/>
          <a:ln w="28575">
            <a:solidFill>
              <a:srgbClr val="4D76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C44AAB-B32D-449B-936B-FAA998B07BC2}"/>
              </a:ext>
            </a:extLst>
          </p:cNvPr>
          <p:cNvSpPr txBox="1"/>
          <p:nvPr/>
        </p:nvSpPr>
        <p:spPr>
          <a:xfrm>
            <a:off x="5311738" y="1950085"/>
            <a:ext cx="5965861" cy="480599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2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Lưng</a:t>
            </a:r>
            <a:r>
              <a:rPr lang="en-US" sz="22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2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còng</a:t>
            </a:r>
            <a:r>
              <a:rPr lang="en-US" sz="22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22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cau</a:t>
            </a:r>
            <a:r>
              <a:rPr lang="en-US" sz="22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22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2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2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Cau</a:t>
            </a:r>
            <a:r>
              <a:rPr lang="en-US" sz="22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22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rờn</a:t>
            </a:r>
            <a:r>
              <a:rPr lang="en-US" sz="22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22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2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2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bạc</a:t>
            </a:r>
            <a:r>
              <a:rPr lang="en-US" sz="22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r>
              <a:rPr lang="en-US" sz="22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2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Cau</a:t>
            </a:r>
            <a:r>
              <a:rPr lang="en-US" sz="22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2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2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22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2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2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thấp</a:t>
            </a:r>
            <a:r>
              <a:rPr lang="en-US" sz="22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2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Cau</a:t>
            </a:r>
            <a:r>
              <a:rPr lang="en-US" sz="22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22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2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22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2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22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2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hay,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Nhấn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vết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dáng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già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4E9118-9FC3-47C7-ACC1-73D371E95F32}"/>
              </a:ext>
            </a:extLst>
          </p:cNvPr>
          <p:cNvSpPr txBox="1"/>
          <p:nvPr/>
        </p:nvSpPr>
        <p:spPr>
          <a:xfrm>
            <a:off x="1311505" y="2142179"/>
            <a:ext cx="3876944" cy="3954544"/>
          </a:xfrm>
          <a:prstGeom prst="homePlate">
            <a:avLst>
              <a:gd name="adj" fmla="val 16394"/>
            </a:avLst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1. (</a:t>
            </a:r>
            <a:r>
              <a:rPr lang="en-US" sz="2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2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Lưng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còng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endParaRPr lang="en-US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Cau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b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Cau-ngọn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rờn</a:t>
            </a:r>
            <a:b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Mẹ-đầu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bạc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b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Cau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b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thấp</a:t>
            </a:r>
            <a:b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Cau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giời</a:t>
            </a:r>
            <a:b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36B8A2-BA9E-45EB-B19A-828DB4FC83E8}"/>
              </a:ext>
            </a:extLst>
          </p:cNvPr>
          <p:cNvSpPr txBox="1"/>
          <p:nvPr/>
        </p:nvSpPr>
        <p:spPr>
          <a:xfrm>
            <a:off x="1414131" y="615735"/>
            <a:ext cx="9634869" cy="13324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Vòng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chuyên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): 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dung,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461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图片包含 文字, 地图&#10;&#10;已生成极高可信度的说明">
            <a:extLst>
              <a:ext uri="{FF2B5EF4-FFF2-40B4-BE49-F238E27FC236}">
                <a16:creationId xmlns:a16="http://schemas.microsoft.com/office/drawing/2014/main" id="{69F124FD-EE03-4B5E-B398-25D2DA0A37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99467" y="-2495754"/>
            <a:ext cx="7376096" cy="12182463"/>
          </a:xfrm>
          <a:prstGeom prst="rect">
            <a:avLst/>
          </a:prstGeom>
        </p:spPr>
      </p:pic>
      <p:sp>
        <p:nvSpPr>
          <p:cNvPr id="3" name="矩形 6">
            <a:extLst>
              <a:ext uri="{FF2B5EF4-FFF2-40B4-BE49-F238E27FC236}">
                <a16:creationId xmlns:a16="http://schemas.microsoft.com/office/drawing/2014/main" id="{B51F33B1-03BD-434A-AD00-98136EF25A6A}"/>
              </a:ext>
            </a:extLst>
          </p:cNvPr>
          <p:cNvSpPr/>
          <p:nvPr/>
        </p:nvSpPr>
        <p:spPr>
          <a:xfrm>
            <a:off x="1143000" y="1219200"/>
            <a:ext cx="6553200" cy="4724400"/>
          </a:xfrm>
          <a:prstGeom prst="rect">
            <a:avLst/>
          </a:prstGeom>
          <a:solidFill>
            <a:srgbClr val="BBE3D8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0EAB12-FF78-4051-926E-2E30CA2154DF}"/>
              </a:ext>
            </a:extLst>
          </p:cNvPr>
          <p:cNvSpPr/>
          <p:nvPr/>
        </p:nvSpPr>
        <p:spPr>
          <a:xfrm>
            <a:off x="914400" y="599420"/>
            <a:ext cx="10363200" cy="6182380"/>
          </a:xfrm>
          <a:prstGeom prst="rect">
            <a:avLst/>
          </a:prstGeom>
          <a:noFill/>
          <a:ln w="28575">
            <a:solidFill>
              <a:srgbClr val="4D76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36B8A2-BA9E-45EB-B19A-828DB4FC83E8}"/>
              </a:ext>
            </a:extLst>
          </p:cNvPr>
          <p:cNvSpPr txBox="1"/>
          <p:nvPr/>
        </p:nvSpPr>
        <p:spPr>
          <a:xfrm>
            <a:off x="1414131" y="615735"/>
            <a:ext cx="9634869" cy="13324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Vòng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chuyên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): 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dung,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6E3D80-5111-4334-8FBC-235AAA245DDD}"/>
              </a:ext>
            </a:extLst>
          </p:cNvPr>
          <p:cNvSpPr txBox="1"/>
          <p:nvPr/>
        </p:nvSpPr>
        <p:spPr>
          <a:xfrm>
            <a:off x="1143000" y="2395569"/>
            <a:ext cx="4024906" cy="3349956"/>
          </a:xfrm>
          <a:prstGeom prst="homePlate">
            <a:avLst>
              <a:gd name="adj" fmla="val 29665"/>
            </a:avLst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2. 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so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4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miếng</a:t>
            </a:r>
            <a: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cau</a:t>
            </a:r>
            <a: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</a:t>
            </a:r>
            <a:b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</a:t>
            </a:r>
            <a: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gầy</a:t>
            </a:r>
            <a: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b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 </a:t>
            </a:r>
            <a:r>
              <a:rPr lang="en-US" sz="24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nâng</a:t>
            </a:r>
            <a: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b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cầm</a:t>
            </a:r>
            <a: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1EC8DB-86F9-4AF9-A45F-E0230F91F2D0}"/>
              </a:ext>
            </a:extLst>
          </p:cNvPr>
          <p:cNvSpPr txBox="1"/>
          <p:nvPr/>
        </p:nvSpPr>
        <p:spPr>
          <a:xfrm>
            <a:off x="5396506" y="2375684"/>
            <a:ext cx="5760378" cy="335389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so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Miếng</a:t>
            </a:r>
            <a:r>
              <a:rPr lang="en-US" sz="24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cau</a:t>
            </a:r>
            <a:r>
              <a:rPr lang="en-US" sz="24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</a:t>
            </a:r>
            <a:r>
              <a:rPr lang="en-US" sz="24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gầy</a:t>
            </a:r>
            <a:r>
              <a:rPr lang="en-US" sz="24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4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hay,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gầy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gò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xót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nua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96178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图片包含 文字, 地图&#10;&#10;已生成极高可信度的说明">
            <a:extLst>
              <a:ext uri="{FF2B5EF4-FFF2-40B4-BE49-F238E27FC236}">
                <a16:creationId xmlns:a16="http://schemas.microsoft.com/office/drawing/2014/main" id="{69F124FD-EE03-4B5E-B398-25D2DA0A37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99467" y="-2495754"/>
            <a:ext cx="7376096" cy="12182463"/>
          </a:xfrm>
          <a:prstGeom prst="rect">
            <a:avLst/>
          </a:prstGeom>
        </p:spPr>
      </p:pic>
      <p:sp>
        <p:nvSpPr>
          <p:cNvPr id="3" name="矩形 6">
            <a:extLst>
              <a:ext uri="{FF2B5EF4-FFF2-40B4-BE49-F238E27FC236}">
                <a16:creationId xmlns:a16="http://schemas.microsoft.com/office/drawing/2014/main" id="{B51F33B1-03BD-434A-AD00-98136EF25A6A}"/>
              </a:ext>
            </a:extLst>
          </p:cNvPr>
          <p:cNvSpPr/>
          <p:nvPr/>
        </p:nvSpPr>
        <p:spPr>
          <a:xfrm>
            <a:off x="1143000" y="1225661"/>
            <a:ext cx="6553200" cy="4724400"/>
          </a:xfrm>
          <a:prstGeom prst="rect">
            <a:avLst/>
          </a:prstGeom>
          <a:solidFill>
            <a:srgbClr val="BBE3D8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0EAB12-FF78-4051-926E-2E30CA2154DF}"/>
              </a:ext>
            </a:extLst>
          </p:cNvPr>
          <p:cNvSpPr/>
          <p:nvPr/>
        </p:nvSpPr>
        <p:spPr>
          <a:xfrm>
            <a:off x="914400" y="599420"/>
            <a:ext cx="10363200" cy="6182380"/>
          </a:xfrm>
          <a:prstGeom prst="rect">
            <a:avLst/>
          </a:prstGeom>
          <a:noFill/>
          <a:ln w="28575">
            <a:solidFill>
              <a:srgbClr val="4D76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36B8A2-BA9E-45EB-B19A-828DB4FC83E8}"/>
              </a:ext>
            </a:extLst>
          </p:cNvPr>
          <p:cNvSpPr txBox="1"/>
          <p:nvPr/>
        </p:nvSpPr>
        <p:spPr>
          <a:xfrm>
            <a:off x="1414131" y="615735"/>
            <a:ext cx="9634869" cy="13324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Vòng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chuyên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): 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dung,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1EC8DB-86F9-4AF9-A45F-E0230F91F2D0}"/>
              </a:ext>
            </a:extLst>
          </p:cNvPr>
          <p:cNvSpPr txBox="1"/>
          <p:nvPr/>
        </p:nvSpPr>
        <p:spPr>
          <a:xfrm>
            <a:off x="5342564" y="2322625"/>
            <a:ext cx="5760378" cy="335389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Sao </a:t>
            </a:r>
            <a:r>
              <a:rPr lang="en-US" sz="24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4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4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già</a:t>
            </a:r>
            <a:r>
              <a:rPr lang="en-US" sz="24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hay,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Khẳng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1501F5-2D1E-46BB-8EBA-859D273AE95D}"/>
              </a:ext>
            </a:extLst>
          </p:cNvPr>
          <p:cNvSpPr txBox="1"/>
          <p:nvPr/>
        </p:nvSpPr>
        <p:spPr>
          <a:xfrm>
            <a:off x="1358660" y="2433359"/>
            <a:ext cx="3685956" cy="2606676"/>
          </a:xfrm>
          <a:prstGeom prst="homePlate">
            <a:avLst>
              <a:gd name="adj" fmla="val 28716"/>
            </a:avLst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3. (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4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Ngẩng</a:t>
            </a:r>
            <a: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giời</a:t>
            </a:r>
            <a: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b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Sao </a:t>
            </a:r>
            <a:r>
              <a:rPr lang="en-US" sz="24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4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già</a:t>
            </a:r>
            <a: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b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b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Mây</a:t>
            </a:r>
            <a: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bay </a:t>
            </a:r>
            <a:r>
              <a:rPr lang="en-US" sz="24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135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1513</TotalTime>
  <Words>1292</Words>
  <Application>Microsoft Macintosh PowerPoint</Application>
  <PresentationFormat>Widescreen</PresentationFormat>
  <Paragraphs>116</Paragraphs>
  <Slides>12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#9Slide03 Cabin Condensed Bold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Microsoft Office User</cp:lastModifiedBy>
  <cp:revision>16</cp:revision>
  <dcterms:created xsi:type="dcterms:W3CDTF">2022-06-13T13:46:49Z</dcterms:created>
  <dcterms:modified xsi:type="dcterms:W3CDTF">2024-10-21T07:40:41Z</dcterms:modified>
</cp:coreProperties>
</file>