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71" r:id="rId2"/>
    <p:sldId id="257" r:id="rId3"/>
    <p:sldId id="256" r:id="rId4"/>
    <p:sldId id="263" r:id="rId5"/>
    <p:sldId id="275" r:id="rId6"/>
    <p:sldId id="276" r:id="rId7"/>
    <p:sldId id="274" r:id="rId8"/>
    <p:sldId id="277" r:id="rId9"/>
    <p:sldId id="279" r:id="rId10"/>
    <p:sldId id="280" r:id="rId11"/>
    <p:sldId id="278" r:id="rId12"/>
    <p:sldId id="281" r:id="rId13"/>
    <p:sldId id="283" r:id="rId14"/>
    <p:sldId id="265" r:id="rId15"/>
    <p:sldId id="264" r:id="rId16"/>
    <p:sldId id="272" r:id="rId17"/>
  </p:sldIdLst>
  <p:sldSz cx="18288000" cy="10287000"/>
  <p:notesSz cx="6858000" cy="9144000"/>
  <p:embeddedFontLs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A7"/>
    <a:srgbClr val="FFCC99"/>
    <a:srgbClr val="FFCC66"/>
    <a:srgbClr val="FFE7A3"/>
    <a:srgbClr val="F479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7" autoAdjust="0"/>
    <p:restoredTop sz="94580" autoAdjust="0"/>
  </p:normalViewPr>
  <p:slideViewPr>
    <p:cSldViewPr>
      <p:cViewPr varScale="1">
        <p:scale>
          <a:sx n="81" d="100"/>
          <a:sy n="81" d="100"/>
        </p:scale>
        <p:origin x="20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D5A02-2B49-457F-84F8-CACEAEDC88AD}" type="datetimeFigureOut">
              <a:rPr lang="en-US" smtClean="0"/>
              <a:t>10/17/23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77EA1-CC05-4F99-AAFF-248D96A0E8CC}" type="slidenum">
              <a:rPr lang="en-US" smtClean="0"/>
              <a:t>‹#›</a:t>
            </a:fld>
            <a:endParaRPr lang="en-US"/>
          </a:p>
        </p:txBody>
      </p:sp>
    </p:spTree>
    <p:extLst>
      <p:ext uri="{BB962C8B-B14F-4D97-AF65-F5344CB8AC3E}">
        <p14:creationId xmlns:p14="http://schemas.microsoft.com/office/powerpoint/2010/main" val="2109509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7.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sv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1.sv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6.svg"/><Relationship Id="rId10" Type="http://schemas.openxmlformats.org/officeDocument/2006/relationships/image" Target="../media/image19.svg"/><Relationship Id="rId4" Type="http://schemas.openxmlformats.org/officeDocument/2006/relationships/image" Target="../media/image15.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4.svg"/><Relationship Id="rId7"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3CF"/>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9850"/>
          <a:stretch>
            <a:fillRect/>
          </a:stretch>
        </p:blipFill>
        <p:spPr>
          <a:xfrm>
            <a:off x="16498779" y="342900"/>
            <a:ext cx="1890156" cy="28956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67614" y="-1346422"/>
            <a:ext cx="2653676" cy="2692844"/>
          </a:xfrm>
          <a:prstGeom prst="rect">
            <a:avLst/>
          </a:prstGeom>
        </p:spPr>
      </p:pic>
      <p:pic>
        <p:nvPicPr>
          <p:cNvPr id="16" name="Picture 3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562" y="7323757"/>
            <a:ext cx="1782886" cy="3783312"/>
          </a:xfrm>
          <a:prstGeom prst="rect">
            <a:avLst/>
          </a:prstGeom>
        </p:spPr>
      </p:pic>
      <p:pic>
        <p:nvPicPr>
          <p:cNvPr id="17"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549540" y="6896100"/>
            <a:ext cx="2894317" cy="3593396"/>
          </a:xfrm>
          <a:prstGeom prst="rect">
            <a:avLst/>
          </a:prstGeom>
        </p:spPr>
      </p:pic>
      <p:pic>
        <p:nvPicPr>
          <p:cNvPr id="18"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695881" y="7803999"/>
            <a:ext cx="2078628" cy="2822828"/>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84318" y="-690518"/>
            <a:ext cx="1787676" cy="3781622"/>
          </a:xfrm>
          <a:prstGeom prst="rect">
            <a:avLst/>
          </a:prstGeom>
        </p:spPr>
      </p:pic>
      <p:sp>
        <p:nvSpPr>
          <p:cNvPr id="9" name="TextBox 8"/>
          <p:cNvSpPr txBox="1"/>
          <p:nvPr/>
        </p:nvSpPr>
        <p:spPr>
          <a:xfrm>
            <a:off x="1375623" y="3622216"/>
            <a:ext cx="15536753" cy="3040832"/>
          </a:xfrm>
          <a:prstGeom prst="rect">
            <a:avLst/>
          </a:prstGeom>
        </p:spPr>
        <p:txBody>
          <a:bodyPr wrap="square" lIns="0" tIns="0" rIns="0" bIns="0" rtlCol="0" anchor="t">
            <a:spAutoFit/>
          </a:bodyPr>
          <a:lstStyle/>
          <a:p>
            <a:pPr algn="ctr">
              <a:lnSpc>
                <a:spcPct val="130000"/>
              </a:lnSpc>
            </a:pPr>
            <a:r>
              <a:rPr lang="en-US" sz="7800" b="1" dirty="0">
                <a:solidFill>
                  <a:srgbClr val="000000"/>
                </a:solidFill>
                <a:latin typeface="Arial" panose="020B0604020202020204" pitchFamily="34" charset="0"/>
                <a:cs typeface="Arial" panose="020B0604020202020204" pitchFamily="34" charset="0"/>
              </a:rPr>
              <a:t>CHÀO CẢ LỚP! CHÀO MỪNG CÁC EM ĐẾN BUỔI HỌC NÀY!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2"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9220" y="800101"/>
            <a:ext cx="15633594" cy="7848600"/>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963" b="722"/>
          <a:stretch>
            <a:fillRect/>
          </a:stretch>
        </p:blipFill>
        <p:spPr>
          <a:xfrm>
            <a:off x="16944340" y="0"/>
            <a:ext cx="1523009" cy="1923308"/>
          </a:xfrm>
          <a:prstGeom prst="rect">
            <a:avLst/>
          </a:prstGeom>
        </p:spPr>
      </p:pic>
      <p:sp>
        <p:nvSpPr>
          <p:cNvPr id="5" name="Rectangle 4"/>
          <p:cNvSpPr/>
          <p:nvPr/>
        </p:nvSpPr>
        <p:spPr>
          <a:xfrm>
            <a:off x="1734309" y="1588413"/>
            <a:ext cx="14923414" cy="6064609"/>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Mẹ</a:t>
            </a:r>
            <a:endParaRPr lang="en-US" sz="4400" dirty="0">
              <a:latin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v"/>
            </a:pP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a:t>
            </a:r>
          </a:p>
          <a:p>
            <a:pPr marL="571500" indent="-571500" algn="just">
              <a:lnSpc>
                <a:spcPct val="150000"/>
              </a:lnSpc>
              <a:buFont typeface="Arial" panose="020B0604020202020204" pitchFamily="34" charset="0"/>
              <a:buChar char="•"/>
            </a:pP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a:t>
            </a:r>
          </a:p>
          <a:p>
            <a:pPr marL="571500" indent="-571500" algn="just">
              <a:lnSpc>
                <a:spcPct val="150000"/>
              </a:lnSpc>
              <a:buFont typeface="Arial" panose="020B0604020202020204" pitchFamily="34" charset="0"/>
              <a:buChar char="•"/>
            </a:pP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lo </a:t>
            </a:r>
            <a:r>
              <a:rPr lang="en-US" sz="4400" dirty="0" err="1">
                <a:latin typeface="Times New Roman" panose="02020603050405020304" pitchFamily="18" charset="0"/>
                <a:cs typeface="Times New Roman" panose="02020603050405020304" pitchFamily="18" charset="0"/>
              </a:rPr>
              <a:t>toan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a:t>
            </a:r>
          </a:p>
          <a:p>
            <a:pPr marL="571500" indent="-571500" algn="just">
              <a:lnSpc>
                <a:spcPct val="150000"/>
              </a:lnSpc>
              <a:buFont typeface="Arial" panose="020B0604020202020204" pitchFamily="34" charset="0"/>
              <a:buChar char="•"/>
            </a:pP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dành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a:t>
            </a:r>
          </a:p>
        </p:txBody>
      </p:sp>
      <p:pic>
        <p:nvPicPr>
          <p:cNvPr id="13"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50268" y="7574280"/>
            <a:ext cx="8291496" cy="2705100"/>
          </a:xfrm>
          <a:prstGeom prst="rect">
            <a:avLst/>
          </a:prstGeom>
        </p:spPr>
      </p:pic>
    </p:spTree>
    <p:extLst>
      <p:ext uri="{BB962C8B-B14F-4D97-AF65-F5344CB8AC3E}">
        <p14:creationId xmlns:p14="http://schemas.microsoft.com/office/powerpoint/2010/main" val="1979762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3963" b="722"/>
          <a:stretch>
            <a:fillRect/>
          </a:stretch>
        </p:blipFill>
        <p:spPr>
          <a:xfrm>
            <a:off x="16944340" y="0"/>
            <a:ext cx="1523009" cy="1923308"/>
          </a:xfrm>
          <a:prstGeom prst="rect">
            <a:avLst/>
          </a:prstGeom>
        </p:spPr>
      </p:pic>
      <p:sp>
        <p:nvSpPr>
          <p:cNvPr id="19" name="TextBox 8">
            <a:extLst>
              <a:ext uri="{FF2B5EF4-FFF2-40B4-BE49-F238E27FC236}">
                <a16:creationId xmlns:a16="http://schemas.microsoft.com/office/drawing/2014/main" id="{9C0FC8F9-E5DC-4081-8A6B-3DBDF11E25F3}"/>
              </a:ext>
            </a:extLst>
          </p:cNvPr>
          <p:cNvSpPr txBox="1"/>
          <p:nvPr/>
        </p:nvSpPr>
        <p:spPr>
          <a:xfrm>
            <a:off x="3481364" y="690064"/>
            <a:ext cx="11325261" cy="959697"/>
          </a:xfrm>
          <a:prstGeom prst="rect">
            <a:avLst/>
          </a:prstGeom>
        </p:spPr>
        <p:txBody>
          <a:bodyPr lIns="0" tIns="0" rIns="0" bIns="0" rtlCol="0" anchor="t">
            <a:spAutoFit/>
          </a:bodyPr>
          <a:lstStyle/>
          <a:p>
            <a:pPr algn="ctr">
              <a:lnSpc>
                <a:spcPts val="7200"/>
              </a:lnSpc>
            </a:pPr>
            <a:r>
              <a:rPr lang="en-US" sz="6500" b="1" dirty="0">
                <a:solidFill>
                  <a:srgbClr val="002060"/>
                </a:solidFill>
                <a:latin typeface="Times New Roman" panose="02020603050405020304" pitchFamily="18" charset="0"/>
                <a:cs typeface="Times New Roman" panose="02020603050405020304" pitchFamily="18" charset="0"/>
              </a:rPr>
              <a:t>HOẠT ĐỘNG NHÓM</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0353" y="2933700"/>
            <a:ext cx="7865491" cy="6096012"/>
          </a:xfrm>
          <a:prstGeom prst="rect">
            <a:avLst/>
          </a:prstGeom>
        </p:spPr>
      </p:pic>
      <p:grpSp>
        <p:nvGrpSpPr>
          <p:cNvPr id="22" name="Group 3"/>
          <p:cNvGrpSpPr/>
          <p:nvPr/>
        </p:nvGrpSpPr>
        <p:grpSpPr>
          <a:xfrm>
            <a:off x="1266387" y="3477312"/>
            <a:ext cx="8153400" cy="2177844"/>
            <a:chOff x="0" y="0"/>
            <a:chExt cx="2459182" cy="947410"/>
          </a:xfrm>
        </p:grpSpPr>
        <p:sp>
          <p:nvSpPr>
            <p:cNvPr id="23" name="Freeform 4"/>
            <p:cNvSpPr/>
            <p:nvPr/>
          </p:nvSpPr>
          <p:spPr>
            <a:xfrm>
              <a:off x="10160" y="16510"/>
              <a:ext cx="2436322" cy="919471"/>
            </a:xfrm>
            <a:custGeom>
              <a:avLst/>
              <a:gdLst/>
              <a:ahLst/>
              <a:cxnLst/>
              <a:rect l="l" t="t" r="r" b="b"/>
              <a:pathLst>
                <a:path w="2436322" h="919471">
                  <a:moveTo>
                    <a:pt x="2436322" y="919471"/>
                  </a:moveTo>
                  <a:lnTo>
                    <a:pt x="0" y="911850"/>
                  </a:lnTo>
                  <a:lnTo>
                    <a:pt x="0" y="332123"/>
                  </a:lnTo>
                  <a:lnTo>
                    <a:pt x="17780" y="19050"/>
                  </a:lnTo>
                  <a:lnTo>
                    <a:pt x="1212750" y="0"/>
                  </a:lnTo>
                  <a:lnTo>
                    <a:pt x="2417272" y="5080"/>
                  </a:lnTo>
                  <a:close/>
                </a:path>
              </a:pathLst>
            </a:custGeom>
            <a:solidFill>
              <a:srgbClr val="FFF3CF"/>
            </a:solidFill>
            <a:ln>
              <a:solidFill>
                <a:schemeClr val="accent6">
                  <a:lumMod val="50000"/>
                </a:schemeClr>
              </a:solidFill>
            </a:ln>
          </p:spPr>
        </p:sp>
        <p:sp>
          <p:nvSpPr>
            <p:cNvPr id="24" name="Freeform 5"/>
            <p:cNvSpPr/>
            <p:nvPr/>
          </p:nvSpPr>
          <p:spPr>
            <a:xfrm>
              <a:off x="-3810" y="0"/>
              <a:ext cx="2465532" cy="946140"/>
            </a:xfrm>
            <a:custGeom>
              <a:avLst/>
              <a:gdLst/>
              <a:ahLst/>
              <a:cxnLst/>
              <a:rect l="l" t="t" r="r" b="b"/>
              <a:pathLst>
                <a:path w="2465532" h="946140">
                  <a:moveTo>
                    <a:pt x="2431242" y="21590"/>
                  </a:moveTo>
                  <a:cubicBezTo>
                    <a:pt x="2432512" y="34290"/>
                    <a:pt x="2432512" y="44450"/>
                    <a:pt x="2433782" y="54610"/>
                  </a:cubicBezTo>
                  <a:cubicBezTo>
                    <a:pt x="2436322" y="77031"/>
                    <a:pt x="2437592" y="95400"/>
                    <a:pt x="2440132" y="113113"/>
                  </a:cubicBezTo>
                  <a:cubicBezTo>
                    <a:pt x="2440132" y="138699"/>
                    <a:pt x="2452832" y="643197"/>
                    <a:pt x="2459182" y="668783"/>
                  </a:cubicBezTo>
                  <a:cubicBezTo>
                    <a:pt x="2465532" y="707490"/>
                    <a:pt x="2461722" y="746852"/>
                    <a:pt x="2461722" y="785559"/>
                  </a:cubicBezTo>
                  <a:cubicBezTo>
                    <a:pt x="2461722" y="819673"/>
                    <a:pt x="2462992" y="851163"/>
                    <a:pt x="2464262" y="885180"/>
                  </a:cubicBezTo>
                  <a:cubicBezTo>
                    <a:pt x="2464262" y="906770"/>
                    <a:pt x="2464262" y="920740"/>
                    <a:pt x="2464262" y="944870"/>
                  </a:cubicBezTo>
                  <a:cubicBezTo>
                    <a:pt x="2441402" y="944870"/>
                    <a:pt x="2421082" y="946140"/>
                    <a:pt x="2398326" y="944870"/>
                  </a:cubicBezTo>
                  <a:cubicBezTo>
                    <a:pt x="2277061" y="939790"/>
                    <a:pt x="2153930" y="946140"/>
                    <a:pt x="2032665" y="941060"/>
                  </a:cubicBezTo>
                  <a:cubicBezTo>
                    <a:pt x="1959906" y="937250"/>
                    <a:pt x="1889013" y="939790"/>
                    <a:pt x="1816254" y="937250"/>
                  </a:cubicBezTo>
                  <a:cubicBezTo>
                    <a:pt x="1782673" y="935980"/>
                    <a:pt x="1749092" y="934710"/>
                    <a:pt x="1715511" y="933440"/>
                  </a:cubicBezTo>
                  <a:cubicBezTo>
                    <a:pt x="1694989" y="933440"/>
                    <a:pt x="1676333" y="934710"/>
                    <a:pt x="1655811" y="934710"/>
                  </a:cubicBezTo>
                  <a:cubicBezTo>
                    <a:pt x="1603574" y="933440"/>
                    <a:pt x="1459922" y="934710"/>
                    <a:pt x="1407685" y="933440"/>
                  </a:cubicBezTo>
                  <a:cubicBezTo>
                    <a:pt x="1370373" y="932170"/>
                    <a:pt x="624127" y="941060"/>
                    <a:pt x="586815" y="939790"/>
                  </a:cubicBezTo>
                  <a:cubicBezTo>
                    <a:pt x="577487" y="939790"/>
                    <a:pt x="566293" y="941060"/>
                    <a:pt x="556965" y="941060"/>
                  </a:cubicBezTo>
                  <a:cubicBezTo>
                    <a:pt x="534578" y="941060"/>
                    <a:pt x="514056" y="942330"/>
                    <a:pt x="491668" y="942330"/>
                  </a:cubicBezTo>
                  <a:cubicBezTo>
                    <a:pt x="435700" y="942330"/>
                    <a:pt x="381597" y="941060"/>
                    <a:pt x="325629" y="939790"/>
                  </a:cubicBezTo>
                  <a:cubicBezTo>
                    <a:pt x="292048" y="938520"/>
                    <a:pt x="258467" y="937250"/>
                    <a:pt x="226751" y="935980"/>
                  </a:cubicBezTo>
                  <a:cubicBezTo>
                    <a:pt x="167052" y="934710"/>
                    <a:pt x="107352" y="933440"/>
                    <a:pt x="48260" y="933440"/>
                  </a:cubicBezTo>
                  <a:cubicBezTo>
                    <a:pt x="38100" y="933440"/>
                    <a:pt x="29210" y="933440"/>
                    <a:pt x="19050" y="932170"/>
                  </a:cubicBezTo>
                  <a:cubicBezTo>
                    <a:pt x="10160" y="930900"/>
                    <a:pt x="5080" y="924550"/>
                    <a:pt x="7620" y="915660"/>
                  </a:cubicBezTo>
                  <a:cubicBezTo>
                    <a:pt x="16510" y="883966"/>
                    <a:pt x="12700" y="867564"/>
                    <a:pt x="11430" y="850507"/>
                  </a:cubicBezTo>
                  <a:cubicBezTo>
                    <a:pt x="10160" y="815737"/>
                    <a:pt x="6350" y="781623"/>
                    <a:pt x="7620" y="746852"/>
                  </a:cubicBezTo>
                  <a:cubicBezTo>
                    <a:pt x="5080" y="703553"/>
                    <a:pt x="0" y="167565"/>
                    <a:pt x="7620" y="123610"/>
                  </a:cubicBezTo>
                  <a:cubicBezTo>
                    <a:pt x="8890" y="115081"/>
                    <a:pt x="7620" y="105897"/>
                    <a:pt x="8890" y="97368"/>
                  </a:cubicBezTo>
                  <a:cubicBezTo>
                    <a:pt x="10160" y="83591"/>
                    <a:pt x="12700" y="68502"/>
                    <a:pt x="13970" y="44450"/>
                  </a:cubicBezTo>
                  <a:cubicBezTo>
                    <a:pt x="13970" y="41910"/>
                    <a:pt x="15240" y="39370"/>
                    <a:pt x="16510" y="38100"/>
                  </a:cubicBezTo>
                  <a:cubicBezTo>
                    <a:pt x="38100" y="35560"/>
                    <a:pt x="60712" y="30480"/>
                    <a:pt x="90562" y="29210"/>
                  </a:cubicBezTo>
                  <a:cubicBezTo>
                    <a:pt x="140933" y="25400"/>
                    <a:pt x="191305" y="22860"/>
                    <a:pt x="243542" y="20320"/>
                  </a:cubicBezTo>
                  <a:cubicBezTo>
                    <a:pt x="278989" y="17780"/>
                    <a:pt x="314435" y="16510"/>
                    <a:pt x="348016" y="13970"/>
                  </a:cubicBezTo>
                  <a:cubicBezTo>
                    <a:pt x="381597" y="11430"/>
                    <a:pt x="417044" y="8890"/>
                    <a:pt x="450625" y="8890"/>
                  </a:cubicBezTo>
                  <a:cubicBezTo>
                    <a:pt x="487937" y="7620"/>
                    <a:pt x="525250" y="10160"/>
                    <a:pt x="562562" y="8890"/>
                  </a:cubicBezTo>
                  <a:cubicBezTo>
                    <a:pt x="609202" y="8890"/>
                    <a:pt x="1454325" y="6350"/>
                    <a:pt x="1500966" y="5080"/>
                  </a:cubicBezTo>
                  <a:cubicBezTo>
                    <a:pt x="1545740" y="3810"/>
                    <a:pt x="1590515" y="2540"/>
                    <a:pt x="1637155" y="2540"/>
                  </a:cubicBezTo>
                  <a:cubicBezTo>
                    <a:pt x="1713646" y="1270"/>
                    <a:pt x="1788270" y="0"/>
                    <a:pt x="1864760" y="0"/>
                  </a:cubicBezTo>
                  <a:cubicBezTo>
                    <a:pt x="1896476" y="0"/>
                    <a:pt x="1930057" y="2540"/>
                    <a:pt x="1961772" y="2540"/>
                  </a:cubicBezTo>
                  <a:cubicBezTo>
                    <a:pt x="2049456" y="3810"/>
                    <a:pt x="2139005" y="5080"/>
                    <a:pt x="2226689" y="7620"/>
                  </a:cubicBezTo>
                  <a:cubicBezTo>
                    <a:pt x="2273330" y="8890"/>
                    <a:pt x="2319970" y="12700"/>
                    <a:pt x="2366610" y="16510"/>
                  </a:cubicBezTo>
                  <a:cubicBezTo>
                    <a:pt x="2377804" y="16510"/>
                    <a:pt x="2388998" y="16510"/>
                    <a:pt x="2398326" y="16510"/>
                  </a:cubicBezTo>
                  <a:cubicBezTo>
                    <a:pt x="2412192" y="17780"/>
                    <a:pt x="2421082" y="20320"/>
                    <a:pt x="2431242" y="21590"/>
                  </a:cubicBezTo>
                  <a:close/>
                  <a:moveTo>
                    <a:pt x="2441402" y="928360"/>
                  </a:moveTo>
                  <a:cubicBezTo>
                    <a:pt x="2442672" y="911850"/>
                    <a:pt x="2443942" y="899150"/>
                    <a:pt x="2443942" y="886450"/>
                  </a:cubicBezTo>
                  <a:cubicBezTo>
                    <a:pt x="2442672" y="847883"/>
                    <a:pt x="2441402" y="813113"/>
                    <a:pt x="2441402" y="775718"/>
                  </a:cubicBezTo>
                  <a:cubicBezTo>
                    <a:pt x="2441402" y="758661"/>
                    <a:pt x="2443942" y="741604"/>
                    <a:pt x="2442672" y="724547"/>
                  </a:cubicBezTo>
                  <a:cubicBezTo>
                    <a:pt x="2442672" y="708802"/>
                    <a:pt x="2441402" y="692401"/>
                    <a:pt x="2440132" y="676656"/>
                  </a:cubicBezTo>
                  <a:cubicBezTo>
                    <a:pt x="2435052" y="652382"/>
                    <a:pt x="2423622" y="149852"/>
                    <a:pt x="2423622" y="125578"/>
                  </a:cubicBezTo>
                  <a:cubicBezTo>
                    <a:pt x="2421082" y="105241"/>
                    <a:pt x="2418542" y="84247"/>
                    <a:pt x="2416002" y="63500"/>
                  </a:cubicBezTo>
                  <a:cubicBezTo>
                    <a:pt x="2414732" y="44450"/>
                    <a:pt x="2413462" y="43180"/>
                    <a:pt x="2392729" y="41910"/>
                  </a:cubicBezTo>
                  <a:cubicBezTo>
                    <a:pt x="2387132" y="41910"/>
                    <a:pt x="2383401" y="41910"/>
                    <a:pt x="2377804" y="40640"/>
                  </a:cubicBezTo>
                  <a:cubicBezTo>
                    <a:pt x="2331164" y="36830"/>
                    <a:pt x="2282658" y="31750"/>
                    <a:pt x="2236018" y="30480"/>
                  </a:cubicBezTo>
                  <a:cubicBezTo>
                    <a:pt x="2122215" y="26670"/>
                    <a:pt x="2006547" y="25400"/>
                    <a:pt x="1892745" y="22860"/>
                  </a:cubicBezTo>
                  <a:cubicBezTo>
                    <a:pt x="1875954" y="22860"/>
                    <a:pt x="1857298" y="22860"/>
                    <a:pt x="1840507" y="22860"/>
                  </a:cubicBezTo>
                  <a:cubicBezTo>
                    <a:pt x="1812523" y="22860"/>
                    <a:pt x="1784539" y="22860"/>
                    <a:pt x="1758420" y="22860"/>
                  </a:cubicBezTo>
                  <a:cubicBezTo>
                    <a:pt x="1698721" y="22860"/>
                    <a:pt x="1639021" y="22860"/>
                    <a:pt x="1581187" y="24130"/>
                  </a:cubicBezTo>
                  <a:cubicBezTo>
                    <a:pt x="1530815" y="25400"/>
                    <a:pt x="681961" y="29210"/>
                    <a:pt x="631590" y="29210"/>
                  </a:cubicBezTo>
                  <a:cubicBezTo>
                    <a:pt x="549503" y="29210"/>
                    <a:pt x="467416" y="26670"/>
                    <a:pt x="385329" y="33020"/>
                  </a:cubicBezTo>
                  <a:cubicBezTo>
                    <a:pt x="342419" y="36830"/>
                    <a:pt x="301376" y="36830"/>
                    <a:pt x="260332" y="38100"/>
                  </a:cubicBezTo>
                  <a:cubicBezTo>
                    <a:pt x="189439" y="41910"/>
                    <a:pt x="118546" y="45720"/>
                    <a:pt x="49530" y="50800"/>
                  </a:cubicBezTo>
                  <a:cubicBezTo>
                    <a:pt x="36830" y="50800"/>
                    <a:pt x="34290" y="53340"/>
                    <a:pt x="33020" y="66534"/>
                  </a:cubicBezTo>
                  <a:cubicBezTo>
                    <a:pt x="31750" y="78343"/>
                    <a:pt x="31750" y="90152"/>
                    <a:pt x="30480" y="101961"/>
                  </a:cubicBezTo>
                  <a:cubicBezTo>
                    <a:pt x="29210" y="121642"/>
                    <a:pt x="26670" y="140667"/>
                    <a:pt x="25400" y="160349"/>
                  </a:cubicBezTo>
                  <a:cubicBezTo>
                    <a:pt x="20320" y="181342"/>
                    <a:pt x="26670" y="694369"/>
                    <a:pt x="29210" y="715362"/>
                  </a:cubicBezTo>
                  <a:cubicBezTo>
                    <a:pt x="29210" y="737668"/>
                    <a:pt x="29210" y="760629"/>
                    <a:pt x="30480" y="782935"/>
                  </a:cubicBezTo>
                  <a:cubicBezTo>
                    <a:pt x="30480" y="799336"/>
                    <a:pt x="33020" y="815737"/>
                    <a:pt x="33020" y="832138"/>
                  </a:cubicBezTo>
                  <a:cubicBezTo>
                    <a:pt x="33020" y="849851"/>
                    <a:pt x="33020" y="867564"/>
                    <a:pt x="31750" y="886450"/>
                  </a:cubicBezTo>
                  <a:cubicBezTo>
                    <a:pt x="31750" y="890260"/>
                    <a:pt x="31750" y="892800"/>
                    <a:pt x="31750" y="896610"/>
                  </a:cubicBezTo>
                  <a:cubicBezTo>
                    <a:pt x="31750" y="906770"/>
                    <a:pt x="35560" y="910580"/>
                    <a:pt x="44450" y="910580"/>
                  </a:cubicBezTo>
                  <a:cubicBezTo>
                    <a:pt x="64443" y="910580"/>
                    <a:pt x="90562" y="911850"/>
                    <a:pt x="114814" y="911850"/>
                  </a:cubicBezTo>
                  <a:cubicBezTo>
                    <a:pt x="150261" y="911850"/>
                    <a:pt x="187573" y="909310"/>
                    <a:pt x="223020" y="911850"/>
                  </a:cubicBezTo>
                  <a:cubicBezTo>
                    <a:pt x="280854" y="915660"/>
                    <a:pt x="338688" y="918200"/>
                    <a:pt x="396522" y="916930"/>
                  </a:cubicBezTo>
                  <a:cubicBezTo>
                    <a:pt x="433834" y="915660"/>
                    <a:pt x="469281" y="918200"/>
                    <a:pt x="506593" y="918200"/>
                  </a:cubicBezTo>
                  <a:cubicBezTo>
                    <a:pt x="560696" y="918200"/>
                    <a:pt x="614799" y="916930"/>
                    <a:pt x="668902" y="918200"/>
                  </a:cubicBezTo>
                  <a:cubicBezTo>
                    <a:pt x="749123" y="919470"/>
                    <a:pt x="1629693" y="909310"/>
                    <a:pt x="1711780" y="911850"/>
                  </a:cubicBezTo>
                  <a:cubicBezTo>
                    <a:pt x="1747227" y="913120"/>
                    <a:pt x="1782673" y="914390"/>
                    <a:pt x="1816254" y="914390"/>
                  </a:cubicBezTo>
                  <a:cubicBezTo>
                    <a:pt x="1877820" y="916930"/>
                    <a:pt x="1937519" y="913120"/>
                    <a:pt x="1999085" y="916930"/>
                  </a:cubicBezTo>
                  <a:cubicBezTo>
                    <a:pt x="2049456" y="919470"/>
                    <a:pt x="2099828" y="919470"/>
                    <a:pt x="2150199" y="922010"/>
                  </a:cubicBezTo>
                  <a:cubicBezTo>
                    <a:pt x="2224824" y="925820"/>
                    <a:pt x="2299448" y="928360"/>
                    <a:pt x="2374073" y="929630"/>
                  </a:cubicBezTo>
                  <a:cubicBezTo>
                    <a:pt x="2402057" y="929631"/>
                    <a:pt x="2421082" y="928360"/>
                    <a:pt x="2441402" y="928360"/>
                  </a:cubicBezTo>
                  <a:close/>
                </a:path>
              </a:pathLst>
            </a:custGeom>
            <a:solidFill>
              <a:srgbClr val="FFF3CF"/>
            </a:solidFill>
            <a:ln>
              <a:solidFill>
                <a:schemeClr val="accent6">
                  <a:lumMod val="50000"/>
                </a:schemeClr>
              </a:solidFill>
            </a:ln>
          </p:spPr>
        </p:sp>
      </p:grpSp>
      <p:pic>
        <p:nvPicPr>
          <p:cNvPr id="25"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8203" y="3172512"/>
            <a:ext cx="992319" cy="950823"/>
          </a:xfrm>
          <a:prstGeom prst="rect">
            <a:avLst/>
          </a:prstGeom>
        </p:spPr>
      </p:pic>
      <p:sp>
        <p:nvSpPr>
          <p:cNvPr id="4" name="Rectangle 3"/>
          <p:cNvSpPr/>
          <p:nvPr/>
        </p:nvSpPr>
        <p:spPr>
          <a:xfrm>
            <a:off x="2650800" y="4226220"/>
            <a:ext cx="5376152" cy="830997"/>
          </a:xfrm>
          <a:prstGeom prst="rect">
            <a:avLst/>
          </a:prstGeom>
        </p:spPr>
        <p:txBody>
          <a:bodyPr wrap="none">
            <a:spAutoFit/>
          </a:bodyPr>
          <a:lstStyle/>
          <a:p>
            <a:pPr marL="180340" algn="just">
              <a:spcAft>
                <a:spcPts val="0"/>
              </a:spcAft>
              <a:tabLst>
                <a:tab pos="90170" algn="l"/>
                <a:tab pos="180340" algn="l"/>
                <a:tab pos="270510" algn="l"/>
              </a:tabLst>
            </a:pPr>
            <a:r>
              <a:rPr lang="nl-NL" sz="4800" dirty="0">
                <a:latin typeface="Times New Roman" panose="02020603050405020304" pitchFamily="18" charset="0"/>
                <a:ea typeface="Calibri" panose="020F0502020204030204" pitchFamily="34" charset="0"/>
                <a:cs typeface="Times New Roman" panose="02020603050405020304" pitchFamily="18" charset="0"/>
              </a:rPr>
              <a:t>Nhóm 1,3: Bài tập 3</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6" name="Group 3"/>
          <p:cNvGrpSpPr/>
          <p:nvPr/>
        </p:nvGrpSpPr>
        <p:grpSpPr>
          <a:xfrm>
            <a:off x="1219200" y="6667500"/>
            <a:ext cx="8153400" cy="2177844"/>
            <a:chOff x="0" y="0"/>
            <a:chExt cx="2459182" cy="947410"/>
          </a:xfrm>
        </p:grpSpPr>
        <p:sp>
          <p:nvSpPr>
            <p:cNvPr id="27" name="Freeform 4"/>
            <p:cNvSpPr/>
            <p:nvPr/>
          </p:nvSpPr>
          <p:spPr>
            <a:xfrm>
              <a:off x="10160" y="16510"/>
              <a:ext cx="2436322" cy="919471"/>
            </a:xfrm>
            <a:custGeom>
              <a:avLst/>
              <a:gdLst/>
              <a:ahLst/>
              <a:cxnLst/>
              <a:rect l="l" t="t" r="r" b="b"/>
              <a:pathLst>
                <a:path w="2436322" h="919471">
                  <a:moveTo>
                    <a:pt x="2436322" y="919471"/>
                  </a:moveTo>
                  <a:lnTo>
                    <a:pt x="0" y="911850"/>
                  </a:lnTo>
                  <a:lnTo>
                    <a:pt x="0" y="332123"/>
                  </a:lnTo>
                  <a:lnTo>
                    <a:pt x="17780" y="19050"/>
                  </a:lnTo>
                  <a:lnTo>
                    <a:pt x="1212750" y="0"/>
                  </a:lnTo>
                  <a:lnTo>
                    <a:pt x="2417272" y="5080"/>
                  </a:lnTo>
                  <a:close/>
                </a:path>
              </a:pathLst>
            </a:custGeom>
            <a:solidFill>
              <a:srgbClr val="FFF3CF"/>
            </a:solidFill>
            <a:ln>
              <a:solidFill>
                <a:schemeClr val="accent6">
                  <a:lumMod val="50000"/>
                </a:schemeClr>
              </a:solidFill>
            </a:ln>
          </p:spPr>
        </p:sp>
        <p:sp>
          <p:nvSpPr>
            <p:cNvPr id="28" name="Freeform 5"/>
            <p:cNvSpPr/>
            <p:nvPr/>
          </p:nvSpPr>
          <p:spPr>
            <a:xfrm>
              <a:off x="-3810" y="0"/>
              <a:ext cx="2465532" cy="946140"/>
            </a:xfrm>
            <a:custGeom>
              <a:avLst/>
              <a:gdLst/>
              <a:ahLst/>
              <a:cxnLst/>
              <a:rect l="l" t="t" r="r" b="b"/>
              <a:pathLst>
                <a:path w="2465532" h="946140">
                  <a:moveTo>
                    <a:pt x="2431242" y="21590"/>
                  </a:moveTo>
                  <a:cubicBezTo>
                    <a:pt x="2432512" y="34290"/>
                    <a:pt x="2432512" y="44450"/>
                    <a:pt x="2433782" y="54610"/>
                  </a:cubicBezTo>
                  <a:cubicBezTo>
                    <a:pt x="2436322" y="77031"/>
                    <a:pt x="2437592" y="95400"/>
                    <a:pt x="2440132" y="113113"/>
                  </a:cubicBezTo>
                  <a:cubicBezTo>
                    <a:pt x="2440132" y="138699"/>
                    <a:pt x="2452832" y="643197"/>
                    <a:pt x="2459182" y="668783"/>
                  </a:cubicBezTo>
                  <a:cubicBezTo>
                    <a:pt x="2465532" y="707490"/>
                    <a:pt x="2461722" y="746852"/>
                    <a:pt x="2461722" y="785559"/>
                  </a:cubicBezTo>
                  <a:cubicBezTo>
                    <a:pt x="2461722" y="819673"/>
                    <a:pt x="2462992" y="851163"/>
                    <a:pt x="2464262" y="885180"/>
                  </a:cubicBezTo>
                  <a:cubicBezTo>
                    <a:pt x="2464262" y="906770"/>
                    <a:pt x="2464262" y="920740"/>
                    <a:pt x="2464262" y="944870"/>
                  </a:cubicBezTo>
                  <a:cubicBezTo>
                    <a:pt x="2441402" y="944870"/>
                    <a:pt x="2421082" y="946140"/>
                    <a:pt x="2398326" y="944870"/>
                  </a:cubicBezTo>
                  <a:cubicBezTo>
                    <a:pt x="2277061" y="939790"/>
                    <a:pt x="2153930" y="946140"/>
                    <a:pt x="2032665" y="941060"/>
                  </a:cubicBezTo>
                  <a:cubicBezTo>
                    <a:pt x="1959906" y="937250"/>
                    <a:pt x="1889013" y="939790"/>
                    <a:pt x="1816254" y="937250"/>
                  </a:cubicBezTo>
                  <a:cubicBezTo>
                    <a:pt x="1782673" y="935980"/>
                    <a:pt x="1749092" y="934710"/>
                    <a:pt x="1715511" y="933440"/>
                  </a:cubicBezTo>
                  <a:cubicBezTo>
                    <a:pt x="1694989" y="933440"/>
                    <a:pt x="1676333" y="934710"/>
                    <a:pt x="1655811" y="934710"/>
                  </a:cubicBezTo>
                  <a:cubicBezTo>
                    <a:pt x="1603574" y="933440"/>
                    <a:pt x="1459922" y="934710"/>
                    <a:pt x="1407685" y="933440"/>
                  </a:cubicBezTo>
                  <a:cubicBezTo>
                    <a:pt x="1370373" y="932170"/>
                    <a:pt x="624127" y="941060"/>
                    <a:pt x="586815" y="939790"/>
                  </a:cubicBezTo>
                  <a:cubicBezTo>
                    <a:pt x="577487" y="939790"/>
                    <a:pt x="566293" y="941060"/>
                    <a:pt x="556965" y="941060"/>
                  </a:cubicBezTo>
                  <a:cubicBezTo>
                    <a:pt x="534578" y="941060"/>
                    <a:pt x="514056" y="942330"/>
                    <a:pt x="491668" y="942330"/>
                  </a:cubicBezTo>
                  <a:cubicBezTo>
                    <a:pt x="435700" y="942330"/>
                    <a:pt x="381597" y="941060"/>
                    <a:pt x="325629" y="939790"/>
                  </a:cubicBezTo>
                  <a:cubicBezTo>
                    <a:pt x="292048" y="938520"/>
                    <a:pt x="258467" y="937250"/>
                    <a:pt x="226751" y="935980"/>
                  </a:cubicBezTo>
                  <a:cubicBezTo>
                    <a:pt x="167052" y="934710"/>
                    <a:pt x="107352" y="933440"/>
                    <a:pt x="48260" y="933440"/>
                  </a:cubicBezTo>
                  <a:cubicBezTo>
                    <a:pt x="38100" y="933440"/>
                    <a:pt x="29210" y="933440"/>
                    <a:pt x="19050" y="932170"/>
                  </a:cubicBezTo>
                  <a:cubicBezTo>
                    <a:pt x="10160" y="930900"/>
                    <a:pt x="5080" y="924550"/>
                    <a:pt x="7620" y="915660"/>
                  </a:cubicBezTo>
                  <a:cubicBezTo>
                    <a:pt x="16510" y="883966"/>
                    <a:pt x="12700" y="867564"/>
                    <a:pt x="11430" y="850507"/>
                  </a:cubicBezTo>
                  <a:cubicBezTo>
                    <a:pt x="10160" y="815737"/>
                    <a:pt x="6350" y="781623"/>
                    <a:pt x="7620" y="746852"/>
                  </a:cubicBezTo>
                  <a:cubicBezTo>
                    <a:pt x="5080" y="703553"/>
                    <a:pt x="0" y="167565"/>
                    <a:pt x="7620" y="123610"/>
                  </a:cubicBezTo>
                  <a:cubicBezTo>
                    <a:pt x="8890" y="115081"/>
                    <a:pt x="7620" y="105897"/>
                    <a:pt x="8890" y="97368"/>
                  </a:cubicBezTo>
                  <a:cubicBezTo>
                    <a:pt x="10160" y="83591"/>
                    <a:pt x="12700" y="68502"/>
                    <a:pt x="13970" y="44450"/>
                  </a:cubicBezTo>
                  <a:cubicBezTo>
                    <a:pt x="13970" y="41910"/>
                    <a:pt x="15240" y="39370"/>
                    <a:pt x="16510" y="38100"/>
                  </a:cubicBezTo>
                  <a:cubicBezTo>
                    <a:pt x="38100" y="35560"/>
                    <a:pt x="60712" y="30480"/>
                    <a:pt x="90562" y="29210"/>
                  </a:cubicBezTo>
                  <a:cubicBezTo>
                    <a:pt x="140933" y="25400"/>
                    <a:pt x="191305" y="22860"/>
                    <a:pt x="243542" y="20320"/>
                  </a:cubicBezTo>
                  <a:cubicBezTo>
                    <a:pt x="278989" y="17780"/>
                    <a:pt x="314435" y="16510"/>
                    <a:pt x="348016" y="13970"/>
                  </a:cubicBezTo>
                  <a:cubicBezTo>
                    <a:pt x="381597" y="11430"/>
                    <a:pt x="417044" y="8890"/>
                    <a:pt x="450625" y="8890"/>
                  </a:cubicBezTo>
                  <a:cubicBezTo>
                    <a:pt x="487937" y="7620"/>
                    <a:pt x="525250" y="10160"/>
                    <a:pt x="562562" y="8890"/>
                  </a:cubicBezTo>
                  <a:cubicBezTo>
                    <a:pt x="609202" y="8890"/>
                    <a:pt x="1454325" y="6350"/>
                    <a:pt x="1500966" y="5080"/>
                  </a:cubicBezTo>
                  <a:cubicBezTo>
                    <a:pt x="1545740" y="3810"/>
                    <a:pt x="1590515" y="2540"/>
                    <a:pt x="1637155" y="2540"/>
                  </a:cubicBezTo>
                  <a:cubicBezTo>
                    <a:pt x="1713646" y="1270"/>
                    <a:pt x="1788270" y="0"/>
                    <a:pt x="1864760" y="0"/>
                  </a:cubicBezTo>
                  <a:cubicBezTo>
                    <a:pt x="1896476" y="0"/>
                    <a:pt x="1930057" y="2540"/>
                    <a:pt x="1961772" y="2540"/>
                  </a:cubicBezTo>
                  <a:cubicBezTo>
                    <a:pt x="2049456" y="3810"/>
                    <a:pt x="2139005" y="5080"/>
                    <a:pt x="2226689" y="7620"/>
                  </a:cubicBezTo>
                  <a:cubicBezTo>
                    <a:pt x="2273330" y="8890"/>
                    <a:pt x="2319970" y="12700"/>
                    <a:pt x="2366610" y="16510"/>
                  </a:cubicBezTo>
                  <a:cubicBezTo>
                    <a:pt x="2377804" y="16510"/>
                    <a:pt x="2388998" y="16510"/>
                    <a:pt x="2398326" y="16510"/>
                  </a:cubicBezTo>
                  <a:cubicBezTo>
                    <a:pt x="2412192" y="17780"/>
                    <a:pt x="2421082" y="20320"/>
                    <a:pt x="2431242" y="21590"/>
                  </a:cubicBezTo>
                  <a:close/>
                  <a:moveTo>
                    <a:pt x="2441402" y="928360"/>
                  </a:moveTo>
                  <a:cubicBezTo>
                    <a:pt x="2442672" y="911850"/>
                    <a:pt x="2443942" y="899150"/>
                    <a:pt x="2443942" y="886450"/>
                  </a:cubicBezTo>
                  <a:cubicBezTo>
                    <a:pt x="2442672" y="847883"/>
                    <a:pt x="2441402" y="813113"/>
                    <a:pt x="2441402" y="775718"/>
                  </a:cubicBezTo>
                  <a:cubicBezTo>
                    <a:pt x="2441402" y="758661"/>
                    <a:pt x="2443942" y="741604"/>
                    <a:pt x="2442672" y="724547"/>
                  </a:cubicBezTo>
                  <a:cubicBezTo>
                    <a:pt x="2442672" y="708802"/>
                    <a:pt x="2441402" y="692401"/>
                    <a:pt x="2440132" y="676656"/>
                  </a:cubicBezTo>
                  <a:cubicBezTo>
                    <a:pt x="2435052" y="652382"/>
                    <a:pt x="2423622" y="149852"/>
                    <a:pt x="2423622" y="125578"/>
                  </a:cubicBezTo>
                  <a:cubicBezTo>
                    <a:pt x="2421082" y="105241"/>
                    <a:pt x="2418542" y="84247"/>
                    <a:pt x="2416002" y="63500"/>
                  </a:cubicBezTo>
                  <a:cubicBezTo>
                    <a:pt x="2414732" y="44450"/>
                    <a:pt x="2413462" y="43180"/>
                    <a:pt x="2392729" y="41910"/>
                  </a:cubicBezTo>
                  <a:cubicBezTo>
                    <a:pt x="2387132" y="41910"/>
                    <a:pt x="2383401" y="41910"/>
                    <a:pt x="2377804" y="40640"/>
                  </a:cubicBezTo>
                  <a:cubicBezTo>
                    <a:pt x="2331164" y="36830"/>
                    <a:pt x="2282658" y="31750"/>
                    <a:pt x="2236018" y="30480"/>
                  </a:cubicBezTo>
                  <a:cubicBezTo>
                    <a:pt x="2122215" y="26670"/>
                    <a:pt x="2006547" y="25400"/>
                    <a:pt x="1892745" y="22860"/>
                  </a:cubicBezTo>
                  <a:cubicBezTo>
                    <a:pt x="1875954" y="22860"/>
                    <a:pt x="1857298" y="22860"/>
                    <a:pt x="1840507" y="22860"/>
                  </a:cubicBezTo>
                  <a:cubicBezTo>
                    <a:pt x="1812523" y="22860"/>
                    <a:pt x="1784539" y="22860"/>
                    <a:pt x="1758420" y="22860"/>
                  </a:cubicBezTo>
                  <a:cubicBezTo>
                    <a:pt x="1698721" y="22860"/>
                    <a:pt x="1639021" y="22860"/>
                    <a:pt x="1581187" y="24130"/>
                  </a:cubicBezTo>
                  <a:cubicBezTo>
                    <a:pt x="1530815" y="25400"/>
                    <a:pt x="681961" y="29210"/>
                    <a:pt x="631590" y="29210"/>
                  </a:cubicBezTo>
                  <a:cubicBezTo>
                    <a:pt x="549503" y="29210"/>
                    <a:pt x="467416" y="26670"/>
                    <a:pt x="385329" y="33020"/>
                  </a:cubicBezTo>
                  <a:cubicBezTo>
                    <a:pt x="342419" y="36830"/>
                    <a:pt x="301376" y="36830"/>
                    <a:pt x="260332" y="38100"/>
                  </a:cubicBezTo>
                  <a:cubicBezTo>
                    <a:pt x="189439" y="41910"/>
                    <a:pt x="118546" y="45720"/>
                    <a:pt x="49530" y="50800"/>
                  </a:cubicBezTo>
                  <a:cubicBezTo>
                    <a:pt x="36830" y="50800"/>
                    <a:pt x="34290" y="53340"/>
                    <a:pt x="33020" y="66534"/>
                  </a:cubicBezTo>
                  <a:cubicBezTo>
                    <a:pt x="31750" y="78343"/>
                    <a:pt x="31750" y="90152"/>
                    <a:pt x="30480" y="101961"/>
                  </a:cubicBezTo>
                  <a:cubicBezTo>
                    <a:pt x="29210" y="121642"/>
                    <a:pt x="26670" y="140667"/>
                    <a:pt x="25400" y="160349"/>
                  </a:cubicBezTo>
                  <a:cubicBezTo>
                    <a:pt x="20320" y="181342"/>
                    <a:pt x="26670" y="694369"/>
                    <a:pt x="29210" y="715362"/>
                  </a:cubicBezTo>
                  <a:cubicBezTo>
                    <a:pt x="29210" y="737668"/>
                    <a:pt x="29210" y="760629"/>
                    <a:pt x="30480" y="782935"/>
                  </a:cubicBezTo>
                  <a:cubicBezTo>
                    <a:pt x="30480" y="799336"/>
                    <a:pt x="33020" y="815737"/>
                    <a:pt x="33020" y="832138"/>
                  </a:cubicBezTo>
                  <a:cubicBezTo>
                    <a:pt x="33020" y="849851"/>
                    <a:pt x="33020" y="867564"/>
                    <a:pt x="31750" y="886450"/>
                  </a:cubicBezTo>
                  <a:cubicBezTo>
                    <a:pt x="31750" y="890260"/>
                    <a:pt x="31750" y="892800"/>
                    <a:pt x="31750" y="896610"/>
                  </a:cubicBezTo>
                  <a:cubicBezTo>
                    <a:pt x="31750" y="906770"/>
                    <a:pt x="35560" y="910580"/>
                    <a:pt x="44450" y="910580"/>
                  </a:cubicBezTo>
                  <a:cubicBezTo>
                    <a:pt x="64443" y="910580"/>
                    <a:pt x="90562" y="911850"/>
                    <a:pt x="114814" y="911850"/>
                  </a:cubicBezTo>
                  <a:cubicBezTo>
                    <a:pt x="150261" y="911850"/>
                    <a:pt x="187573" y="909310"/>
                    <a:pt x="223020" y="911850"/>
                  </a:cubicBezTo>
                  <a:cubicBezTo>
                    <a:pt x="280854" y="915660"/>
                    <a:pt x="338688" y="918200"/>
                    <a:pt x="396522" y="916930"/>
                  </a:cubicBezTo>
                  <a:cubicBezTo>
                    <a:pt x="433834" y="915660"/>
                    <a:pt x="469281" y="918200"/>
                    <a:pt x="506593" y="918200"/>
                  </a:cubicBezTo>
                  <a:cubicBezTo>
                    <a:pt x="560696" y="918200"/>
                    <a:pt x="614799" y="916930"/>
                    <a:pt x="668902" y="918200"/>
                  </a:cubicBezTo>
                  <a:cubicBezTo>
                    <a:pt x="749123" y="919470"/>
                    <a:pt x="1629693" y="909310"/>
                    <a:pt x="1711780" y="911850"/>
                  </a:cubicBezTo>
                  <a:cubicBezTo>
                    <a:pt x="1747227" y="913120"/>
                    <a:pt x="1782673" y="914390"/>
                    <a:pt x="1816254" y="914390"/>
                  </a:cubicBezTo>
                  <a:cubicBezTo>
                    <a:pt x="1877820" y="916930"/>
                    <a:pt x="1937519" y="913120"/>
                    <a:pt x="1999085" y="916930"/>
                  </a:cubicBezTo>
                  <a:cubicBezTo>
                    <a:pt x="2049456" y="919470"/>
                    <a:pt x="2099828" y="919470"/>
                    <a:pt x="2150199" y="922010"/>
                  </a:cubicBezTo>
                  <a:cubicBezTo>
                    <a:pt x="2224824" y="925820"/>
                    <a:pt x="2299448" y="928360"/>
                    <a:pt x="2374073" y="929630"/>
                  </a:cubicBezTo>
                  <a:cubicBezTo>
                    <a:pt x="2402057" y="929631"/>
                    <a:pt x="2421082" y="928360"/>
                    <a:pt x="2441402" y="928360"/>
                  </a:cubicBezTo>
                  <a:close/>
                </a:path>
              </a:pathLst>
            </a:custGeom>
            <a:solidFill>
              <a:srgbClr val="FFF3CF"/>
            </a:solidFill>
            <a:ln>
              <a:solidFill>
                <a:schemeClr val="accent6">
                  <a:lumMod val="50000"/>
                </a:schemeClr>
              </a:solidFill>
            </a:ln>
          </p:spPr>
        </p:sp>
      </p:grpSp>
      <p:pic>
        <p:nvPicPr>
          <p:cNvPr id="29"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51016" y="6362700"/>
            <a:ext cx="992319" cy="950823"/>
          </a:xfrm>
          <a:prstGeom prst="rect">
            <a:avLst/>
          </a:prstGeom>
        </p:spPr>
      </p:pic>
      <p:sp>
        <p:nvSpPr>
          <p:cNvPr id="30" name="Rectangle 29"/>
          <p:cNvSpPr/>
          <p:nvPr/>
        </p:nvSpPr>
        <p:spPr>
          <a:xfrm>
            <a:off x="2603613" y="7416408"/>
            <a:ext cx="5376152" cy="830997"/>
          </a:xfrm>
          <a:prstGeom prst="rect">
            <a:avLst/>
          </a:prstGeom>
        </p:spPr>
        <p:txBody>
          <a:bodyPr wrap="none">
            <a:spAutoFit/>
          </a:bodyPr>
          <a:lstStyle/>
          <a:p>
            <a:pPr marL="180340" algn="just">
              <a:spcAft>
                <a:spcPts val="0"/>
              </a:spcAft>
              <a:tabLst>
                <a:tab pos="90170" algn="l"/>
                <a:tab pos="180340" algn="l"/>
                <a:tab pos="270510" algn="l"/>
              </a:tabLst>
            </a:pPr>
            <a:r>
              <a:rPr lang="nl-NL" sz="4800" dirty="0">
                <a:latin typeface="Times New Roman" panose="02020603050405020304" pitchFamily="18" charset="0"/>
                <a:ea typeface="Calibri" panose="020F0502020204030204" pitchFamily="34" charset="0"/>
                <a:cs typeface="Times New Roman" panose="02020603050405020304" pitchFamily="18" charset="0"/>
              </a:rPr>
              <a:t>Nhóm 2,4: Bài tập 4</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74132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3963" b="722"/>
          <a:stretch>
            <a:fillRect/>
          </a:stretch>
        </p:blipFill>
        <p:spPr>
          <a:xfrm>
            <a:off x="16944340" y="0"/>
            <a:ext cx="1523009" cy="1923308"/>
          </a:xfrm>
          <a:prstGeom prst="rect">
            <a:avLst/>
          </a:prstGeom>
        </p:spPr>
      </p:pic>
      <p:sp>
        <p:nvSpPr>
          <p:cNvPr id="3" name="Rectangle 2"/>
          <p:cNvSpPr/>
          <p:nvPr/>
        </p:nvSpPr>
        <p:spPr>
          <a:xfrm>
            <a:off x="1295394" y="2247900"/>
            <a:ext cx="15697200" cy="1846659"/>
          </a:xfrm>
          <a:prstGeom prst="rect">
            <a:avLst/>
          </a:prstGeom>
        </p:spPr>
        <p:txBody>
          <a:bodyPr wrap="square">
            <a:spAutoFit/>
          </a:bodyPr>
          <a:lstStyle/>
          <a:p>
            <a:pPr algn="just">
              <a:lnSpc>
                <a:spcPct val="150000"/>
              </a:lnSpc>
            </a:pPr>
            <a:r>
              <a:rPr lang="en-US" sz="3800" b="1" dirty="0" err="1">
                <a:solidFill>
                  <a:srgbClr val="000000"/>
                </a:solidFill>
                <a:latin typeface="Arial" panose="020B0604020202020204" pitchFamily="34" charset="0"/>
                <a:cs typeface="Arial" panose="020B0604020202020204" pitchFamily="34" charset="0"/>
              </a:rPr>
              <a:t>Bài</a:t>
            </a:r>
            <a:r>
              <a:rPr lang="en-US" sz="3800" b="1" dirty="0">
                <a:solidFill>
                  <a:srgbClr val="000000"/>
                </a:solidFill>
                <a:latin typeface="Arial" panose="020B0604020202020204" pitchFamily="34" charset="0"/>
                <a:cs typeface="Arial" panose="020B0604020202020204" pitchFamily="34" charset="0"/>
              </a:rPr>
              <a:t> </a:t>
            </a:r>
            <a:r>
              <a:rPr lang="en-US" sz="3800" b="1" dirty="0" err="1">
                <a:solidFill>
                  <a:srgbClr val="000000"/>
                </a:solidFill>
                <a:latin typeface="Arial" panose="020B0604020202020204" pitchFamily="34" charset="0"/>
                <a:cs typeface="Arial" panose="020B0604020202020204" pitchFamily="34" charset="0"/>
              </a:rPr>
              <a:t>tập</a:t>
            </a:r>
            <a:r>
              <a:rPr lang="en-US" sz="3800" b="1" dirty="0">
                <a:solidFill>
                  <a:srgbClr val="000000"/>
                </a:solidFill>
                <a:latin typeface="Arial" panose="020B0604020202020204" pitchFamily="34" charset="0"/>
                <a:cs typeface="Arial" panose="020B0604020202020204" pitchFamily="34" charset="0"/>
              </a:rPr>
              <a:t> 3: </a:t>
            </a:r>
            <a:r>
              <a:rPr lang="vi-VN" sz="3800" dirty="0">
                <a:solidFill>
                  <a:srgbClr val="000000"/>
                </a:solidFill>
              </a:rPr>
              <a:t>Câu hỏi “Sao mẹ ta già?” trong bài thơ Mẹ (Đỗ Trung Lai) có tác dụng như thế nào đối với việc thể hiện tình cảm của tác giả?</a:t>
            </a:r>
            <a:endParaRPr lang="en-US" sz="3800" dirty="0"/>
          </a:p>
        </p:txBody>
      </p:sp>
      <p:sp>
        <p:nvSpPr>
          <p:cNvPr id="11" name="TextBox 10">
            <a:extLst>
              <a:ext uri="{FF2B5EF4-FFF2-40B4-BE49-F238E27FC236}">
                <a16:creationId xmlns:a16="http://schemas.microsoft.com/office/drawing/2014/main" id="{9C0FC8F9-E5DC-4081-8A6B-3DBDF11E25F3}"/>
              </a:ext>
            </a:extLst>
          </p:cNvPr>
          <p:cNvSpPr txBox="1"/>
          <p:nvPr/>
        </p:nvSpPr>
        <p:spPr>
          <a:xfrm>
            <a:off x="3481364" y="690064"/>
            <a:ext cx="11325261" cy="959697"/>
          </a:xfrm>
          <a:prstGeom prst="rect">
            <a:avLst/>
          </a:prstGeom>
        </p:spPr>
        <p:txBody>
          <a:bodyPr lIns="0" tIns="0" rIns="0" bIns="0" rtlCol="0" anchor="t">
            <a:spAutoFit/>
          </a:bodyPr>
          <a:lstStyle/>
          <a:p>
            <a:pPr algn="ctr">
              <a:lnSpc>
                <a:spcPts val="7200"/>
              </a:lnSpc>
            </a:pPr>
            <a:r>
              <a:rPr lang="en-US" sz="6500" b="1" dirty="0">
                <a:latin typeface="Arial" panose="020B0604020202020204" pitchFamily="34" charset="0"/>
                <a:cs typeface="Arial" panose="020B0604020202020204" pitchFamily="34" charset="0"/>
              </a:rPr>
              <a:t>2. </a:t>
            </a:r>
            <a:r>
              <a:rPr lang="en-US" sz="6500" b="1" dirty="0" err="1">
                <a:latin typeface="Arial" panose="020B0604020202020204" pitchFamily="34" charset="0"/>
                <a:cs typeface="Arial" panose="020B0604020202020204" pitchFamily="34" charset="0"/>
              </a:rPr>
              <a:t>Luyện</a:t>
            </a:r>
            <a:r>
              <a:rPr lang="en-US" sz="6500" b="1" dirty="0">
                <a:latin typeface="Arial" panose="020B0604020202020204" pitchFamily="34" charset="0"/>
                <a:cs typeface="Arial" panose="020B0604020202020204" pitchFamily="34" charset="0"/>
              </a:rPr>
              <a:t> </a:t>
            </a:r>
            <a:r>
              <a:rPr lang="en-US" sz="6500" b="1" dirty="0" err="1">
                <a:latin typeface="Arial" panose="020B0604020202020204" pitchFamily="34" charset="0"/>
                <a:cs typeface="Arial" panose="020B0604020202020204" pitchFamily="34" charset="0"/>
              </a:rPr>
              <a:t>tập</a:t>
            </a:r>
            <a:endParaRPr lang="en-US" sz="6500" b="1" dirty="0">
              <a:latin typeface="Arial" panose="020B0604020202020204" pitchFamily="34" charset="0"/>
              <a:cs typeface="Arial" panose="020B0604020202020204" pitchFamily="34" charset="0"/>
            </a:endParaRPr>
          </a:p>
        </p:txBody>
      </p:sp>
      <p:sp>
        <p:nvSpPr>
          <p:cNvPr id="14" name="Right Arrow 13"/>
          <p:cNvSpPr/>
          <p:nvPr/>
        </p:nvSpPr>
        <p:spPr>
          <a:xfrm>
            <a:off x="669458" y="6591816"/>
            <a:ext cx="1159345" cy="97332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209800" y="4959099"/>
            <a:ext cx="15250275" cy="4238757"/>
          </a:xfrm>
          <a:prstGeom prst="roundRect">
            <a:avLst/>
          </a:prstGeom>
          <a:solidFill>
            <a:schemeClr val="bg1"/>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tabLst>
                <a:tab pos="90170" algn="l"/>
                <a:tab pos="180340" algn="l"/>
              </a:tabLst>
            </a:pP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Câu</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hỏi</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tu</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từ</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a:solidFill>
                  <a:schemeClr val="tx1"/>
                </a:solidFill>
                <a:latin typeface="Arial" panose="020B0604020202020204" pitchFamily="34" charset="0"/>
                <a:ea typeface="Times New Roman" panose="02020603050405020304" pitchFamily="18" charset="0"/>
                <a:cs typeface="Arial" panose="020B0604020202020204" pitchFamily="34" charset="0"/>
              </a:rPr>
              <a:t>Sao</a:t>
            </a:r>
            <a:r>
              <a:rPr lang="en-US" sz="3800"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3800"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mẹ</a:t>
            </a:r>
            <a:r>
              <a:rPr lang="en-US" sz="3800" i="1" dirty="0">
                <a:solidFill>
                  <a:schemeClr val="tx1"/>
                </a:solidFill>
                <a:latin typeface="Arial" panose="020B0604020202020204" pitchFamily="34" charset="0"/>
                <a:ea typeface="Times New Roman" panose="02020603050405020304" pitchFamily="18" charset="0"/>
                <a:cs typeface="Arial" panose="020B0604020202020204" pitchFamily="34" charset="0"/>
              </a:rPr>
              <a:t> ta </a:t>
            </a:r>
            <a:r>
              <a:rPr lang="en-US" sz="3800"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già</a:t>
            </a:r>
            <a:r>
              <a:rPr lang="en-US" sz="3800" i="1" dirty="0">
                <a:solidFill>
                  <a:schemeClr val="tx1"/>
                </a:solidFill>
                <a:latin typeface="Arial" panose="020B0604020202020204" pitchFamily="34" charset="0"/>
                <a:ea typeface="Times New Roman" panose="02020603050405020304" pitchFamily="18" charset="0"/>
                <a:cs typeface="Arial" panose="020B0604020202020204" pitchFamily="34" charset="0"/>
              </a:rPr>
              <a:t>?"</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cũng</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chính</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câu</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hỏi</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tự</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vấn</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bản</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thân</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Qua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câu</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hỏi</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tu</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từ</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đó</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người</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con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thể</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hiện</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nỗi</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buồn</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sự</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vô</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vọng</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khi</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không</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thể</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níu</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kéo</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thời</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gian</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chậm</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lại</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Câu</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thơ</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thể</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hiện</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tình</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cảm</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sâu</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sắc</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tình</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yêu</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thương</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con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dành</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cho</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tx1"/>
                </a:solidFill>
                <a:latin typeface="Arial" panose="020B0604020202020204" pitchFamily="34" charset="0"/>
                <a:ea typeface="Calibri" panose="020F0502020204030204" pitchFamily="34" charset="0"/>
                <a:cs typeface="Arial" panose="020B0604020202020204" pitchFamily="34" charset="0"/>
              </a:rPr>
              <a:t>mẹ</a:t>
            </a:r>
            <a:r>
              <a:rPr lang="en-US" sz="3800" dirty="0">
                <a:solidFill>
                  <a:schemeClr val="tx1"/>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63236889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3963" b="722"/>
          <a:stretch>
            <a:fillRect/>
          </a:stretch>
        </p:blipFill>
        <p:spPr>
          <a:xfrm>
            <a:off x="16944340" y="0"/>
            <a:ext cx="1523009" cy="1923308"/>
          </a:xfrm>
          <a:prstGeom prst="rect">
            <a:avLst/>
          </a:prstGeom>
        </p:spPr>
      </p:pic>
      <p:sp>
        <p:nvSpPr>
          <p:cNvPr id="9" name="Rectangle 8"/>
          <p:cNvSpPr/>
          <p:nvPr/>
        </p:nvSpPr>
        <p:spPr>
          <a:xfrm>
            <a:off x="1343660" y="647700"/>
            <a:ext cx="15600680" cy="1846659"/>
          </a:xfrm>
          <a:prstGeom prst="rect">
            <a:avLst/>
          </a:prstGeom>
        </p:spPr>
        <p:txBody>
          <a:bodyPr wrap="square">
            <a:spAutoFit/>
          </a:bodyPr>
          <a:lstStyle/>
          <a:p>
            <a:pPr algn="just">
              <a:lnSpc>
                <a:spcPct val="150000"/>
              </a:lnSpc>
            </a:pPr>
            <a:r>
              <a:rPr lang="en-US" sz="3800" b="1" dirty="0" err="1">
                <a:solidFill>
                  <a:srgbClr val="000000"/>
                </a:solidFill>
                <a:latin typeface="Arial" panose="020B0604020202020204" pitchFamily="34" charset="0"/>
                <a:cs typeface="Arial" panose="020B0604020202020204" pitchFamily="34" charset="0"/>
              </a:rPr>
              <a:t>Bài</a:t>
            </a:r>
            <a:r>
              <a:rPr lang="en-US" sz="3800" b="1" dirty="0">
                <a:solidFill>
                  <a:srgbClr val="000000"/>
                </a:solidFill>
                <a:latin typeface="Arial" panose="020B0604020202020204" pitchFamily="34" charset="0"/>
                <a:cs typeface="Arial" panose="020B0604020202020204" pitchFamily="34" charset="0"/>
              </a:rPr>
              <a:t> </a:t>
            </a:r>
            <a:r>
              <a:rPr lang="en-US" sz="3800" b="1" dirty="0" err="1">
                <a:solidFill>
                  <a:srgbClr val="000000"/>
                </a:solidFill>
                <a:latin typeface="Arial" panose="020B0604020202020204" pitchFamily="34" charset="0"/>
                <a:cs typeface="Arial" panose="020B0604020202020204" pitchFamily="34" charset="0"/>
              </a:rPr>
              <a:t>tập</a:t>
            </a:r>
            <a:r>
              <a:rPr lang="en-US" sz="3800" b="1" dirty="0">
                <a:solidFill>
                  <a:srgbClr val="000000"/>
                </a:solidFill>
                <a:latin typeface="Arial" panose="020B0604020202020204" pitchFamily="34" charset="0"/>
                <a:cs typeface="Arial" panose="020B0604020202020204" pitchFamily="34" charset="0"/>
              </a:rPr>
              <a:t> 4: </a:t>
            </a:r>
            <a:r>
              <a:rPr lang="vi-VN" sz="3800" dirty="0"/>
              <a:t>Tìm các câu hỏi trong bài thơ Ông đồ (Vũ Đình Liên). Tác giả sử dụng những câu hỏi đó để biểu đạt điều gì?</a:t>
            </a:r>
            <a:endParaRPr lang="en-US" sz="3800" dirty="0"/>
          </a:p>
        </p:txBody>
      </p:sp>
      <p:sp>
        <p:nvSpPr>
          <p:cNvPr id="3" name="Rectangle 2"/>
          <p:cNvSpPr/>
          <p:nvPr/>
        </p:nvSpPr>
        <p:spPr>
          <a:xfrm>
            <a:off x="1028700" y="2684859"/>
            <a:ext cx="16230600" cy="7109639"/>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v"/>
            </a:pPr>
            <a:r>
              <a:rPr lang="en-US" sz="3800" dirty="0" err="1">
                <a:latin typeface="Arial" panose="020B0604020202020204" pitchFamily="34" charset="0"/>
                <a:ea typeface="Calibri" panose="020F0502020204030204" pitchFamily="34" charset="0"/>
                <a:cs typeface="Arial" panose="020B0604020202020204" pitchFamily="34" charset="0"/>
              </a:rPr>
              <a:t>Câu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hỏi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bài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thơ</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Ông</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đồ</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Vũ</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Liên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Người</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thuê</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viết</a:t>
            </a:r>
            <a:r>
              <a:rPr lang="en-US" sz="3800" i="1" dirty="0">
                <a:latin typeface="Arial" panose="020B0604020202020204" pitchFamily="34" charset="0"/>
                <a:ea typeface="Calibri" panose="020F0502020204030204" pitchFamily="34" charset="0"/>
                <a:cs typeface="Arial" panose="020B0604020202020204" pitchFamily="34" charset="0"/>
              </a:rPr>
              <a:t> nay </a:t>
            </a:r>
            <a:r>
              <a:rPr lang="en-US" sz="3800" i="1" dirty="0" err="1">
                <a:latin typeface="Arial" panose="020B0604020202020204" pitchFamily="34" charset="0"/>
                <a:ea typeface="Calibri" panose="020F0502020204030204" pitchFamily="34" charset="0"/>
                <a:cs typeface="Arial" panose="020B0604020202020204" pitchFamily="34" charset="0"/>
              </a:rPr>
              <a:t>đâu</a:t>
            </a:r>
            <a:r>
              <a:rPr lang="en-US" sz="3800" i="1" dirty="0">
                <a:latin typeface="Arial" panose="020B0604020202020204" pitchFamily="34" charset="0"/>
                <a:ea typeface="Calibri" panose="020F0502020204030204" pitchFamily="34" charset="0"/>
                <a:cs typeface="Arial" panose="020B0604020202020204" pitchFamily="34" charset="0"/>
              </a:rPr>
              <a:t>?</a:t>
            </a:r>
            <a:r>
              <a:rPr lang="en-US" sz="3800" dirty="0">
                <a:latin typeface="Arial" panose="020B0604020202020204" pitchFamily="34" charset="0"/>
                <a:ea typeface="Calibri" panose="020F0502020204030204" pitchFamily="34" charset="0"/>
                <a:cs typeface="Arial" panose="020B0604020202020204" pitchFamily="34" charset="0"/>
              </a:rPr>
              <a:t>,</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Hồn</a:t>
            </a:r>
            <a:r>
              <a:rPr lang="en-US" sz="3800" i="1" dirty="0">
                <a:latin typeface="Arial" panose="020B0604020202020204" pitchFamily="34" charset="0"/>
                <a:ea typeface="Calibri" panose="020F0502020204030204" pitchFamily="34" charset="0"/>
                <a:cs typeface="Arial" panose="020B0604020202020204" pitchFamily="34" charset="0"/>
              </a:rPr>
              <a:t> ở </a:t>
            </a:r>
            <a:r>
              <a:rPr lang="en-US" sz="3800" i="1" dirty="0" err="1">
                <a:latin typeface="Arial" panose="020B0604020202020204" pitchFamily="34" charset="0"/>
                <a:ea typeface="Calibri" panose="020F0502020204030204" pitchFamily="34" charset="0"/>
                <a:cs typeface="Arial" panose="020B0604020202020204" pitchFamily="34" charset="0"/>
              </a:rPr>
              <a:t>đâu</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bây</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giờ</a:t>
            </a:r>
            <a:r>
              <a:rPr lang="en-US" sz="3800" i="1" dirty="0">
                <a:latin typeface="Arial" panose="020B0604020202020204" pitchFamily="34" charset="0"/>
                <a:ea typeface="Calibri" panose="020F0502020204030204" pitchFamily="34" charset="0"/>
                <a:cs typeface="Arial" panose="020B0604020202020204" pitchFamily="34" charset="0"/>
              </a:rPr>
              <a:t>?</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i="1"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v"/>
            </a:pPr>
            <a:r>
              <a:rPr lang="en-US" sz="3800" dirty="0" err="1">
                <a:latin typeface="Arial" panose="020B0604020202020204" pitchFamily="34" charset="0"/>
                <a:ea typeface="Calibri" panose="020F0502020204030204" pitchFamily="34" charset="0"/>
                <a:cs typeface="Arial" panose="020B0604020202020204" pitchFamily="34" charset="0"/>
              </a:rPr>
              <a:t>Tác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dụng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giả</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sử</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dụng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câu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hỏi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từ</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hiện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nỗi</a:t>
            </a:r>
            <a:r>
              <a:rPr lang="en-US" sz="3800" dirty="0">
                <a:latin typeface="Arial" panose="020B0604020202020204" pitchFamily="34" charset="0"/>
                <a:ea typeface="Calibri" panose="020F0502020204030204" pitchFamily="34" charset="0"/>
                <a:cs typeface="Arial" panose="020B0604020202020204" pitchFamily="34" charset="0"/>
              </a:rPr>
              <a:t> day </a:t>
            </a:r>
            <a:r>
              <a:rPr lang="en-US" sz="3800" dirty="0" err="1">
                <a:latin typeface="Arial" panose="020B0604020202020204" pitchFamily="34" charset="0"/>
                <a:ea typeface="Calibri" panose="020F0502020204030204" pitchFamily="34" charset="0"/>
                <a:cs typeface="Arial" panose="020B0604020202020204" pitchFamily="34" charset="0"/>
              </a:rPr>
              <a:t>dứt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bất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lực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trước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thế</a:t>
            </a:r>
            <a:r>
              <a:rPr lang="en-US" sz="3800" dirty="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Aft>
                <a:spcPts val="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Cảnh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vật</a:t>
            </a:r>
            <a:r>
              <a:rPr lang="en-US" sz="3800" dirty="0">
                <a:latin typeface="Arial" panose="020B0604020202020204" pitchFamily="34" charset="0"/>
                <a:ea typeface="Calibri" panose="020F0502020204030204" pitchFamily="34" charset="0"/>
                <a:cs typeface="Arial" panose="020B0604020202020204" pitchFamily="34" charset="0"/>
              </a:rPr>
              <a:t>, con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vẫn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như</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vậy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nhưng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thay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đổi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không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ai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còn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trọng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giáo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trọng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chữ</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nữa</a:t>
            </a:r>
            <a:r>
              <a:rPr lang="en-US" sz="3800" dirty="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Aft>
                <a:spcPts val="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Câu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hỏi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từ</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thúc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bài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thơ</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còn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hiện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niềm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tiếc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thương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một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tài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năng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không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còn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được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trọng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vọng</a:t>
            </a:r>
            <a:r>
              <a:rPr lang="en-US" sz="3800"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859330748"/>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C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BB2F50-DC8B-AFEB-AF3D-598CC090F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8644">
            <a:off x="3391536" y="1785848"/>
            <a:ext cx="11561388" cy="7667043"/>
          </a:xfrm>
          <a:prstGeom prst="rect">
            <a:avLst/>
          </a:prstGeom>
          <a:ln>
            <a:noFill/>
          </a:ln>
          <a:effectLst>
            <a:outerShdw blurRad="190500" algn="tl" rotWithShape="0">
              <a:srgbClr val="000000">
                <a:alpha val="70000"/>
              </a:srgbClr>
            </a:outerShdw>
          </a:effectLst>
        </p:spPr>
      </p:pic>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9222"/>
          <a:stretch>
            <a:fillRect/>
          </a:stretch>
        </p:blipFill>
        <p:spPr>
          <a:xfrm>
            <a:off x="0" y="0"/>
            <a:ext cx="2621144" cy="4907183"/>
          </a:xfrm>
          <a:prstGeom prst="rect">
            <a:avLst/>
          </a:prstGeom>
        </p:spPr>
      </p:pic>
      <p:sp>
        <p:nvSpPr>
          <p:cNvPr id="7" name="TextBox 8">
            <a:extLst>
              <a:ext uri="{FF2B5EF4-FFF2-40B4-BE49-F238E27FC236}">
                <a16:creationId xmlns:a16="http://schemas.microsoft.com/office/drawing/2014/main" id="{9C0FC8F9-E5DC-4081-8A6B-3DBDF11E25F3}"/>
              </a:ext>
            </a:extLst>
          </p:cNvPr>
          <p:cNvSpPr txBox="1"/>
          <p:nvPr/>
        </p:nvSpPr>
        <p:spPr>
          <a:xfrm>
            <a:off x="3481364" y="690064"/>
            <a:ext cx="11325261" cy="959697"/>
          </a:xfrm>
          <a:prstGeom prst="rect">
            <a:avLst/>
          </a:prstGeom>
        </p:spPr>
        <p:txBody>
          <a:bodyPr lIns="0" tIns="0" rIns="0" bIns="0" rtlCol="0" anchor="t">
            <a:spAutoFit/>
          </a:bodyPr>
          <a:lstStyle/>
          <a:p>
            <a:pPr algn="ctr">
              <a:lnSpc>
                <a:spcPts val="7200"/>
              </a:lnSpc>
            </a:pPr>
            <a:r>
              <a:rPr lang="en-US" sz="6500" b="1" dirty="0">
                <a:solidFill>
                  <a:srgbClr val="F47936"/>
                </a:solidFill>
                <a:latin typeface="Arial" panose="020B0604020202020204" pitchFamily="34" charset="0"/>
                <a:cs typeface="Arial" panose="020B0604020202020204" pitchFamily="34" charset="0"/>
              </a:rPr>
              <a:t>VẬN DỤNG</a:t>
            </a:r>
          </a:p>
        </p:txBody>
      </p:sp>
      <p:sp>
        <p:nvSpPr>
          <p:cNvPr id="2" name="Rectangle 1"/>
          <p:cNvSpPr/>
          <p:nvPr/>
        </p:nvSpPr>
        <p:spPr>
          <a:xfrm>
            <a:off x="3886194" y="2781300"/>
            <a:ext cx="10515600" cy="3600986"/>
          </a:xfrm>
          <a:prstGeom prst="rect">
            <a:avLst/>
          </a:prstGeom>
        </p:spPr>
        <p:txBody>
          <a:bodyPr wrap="square">
            <a:spAutoFit/>
          </a:bodyPr>
          <a:lstStyle/>
          <a:p>
            <a:pPr marL="180340" algn="just">
              <a:lnSpc>
                <a:spcPct val="150000"/>
              </a:lnSpc>
              <a:spcAft>
                <a:spcPts val="0"/>
              </a:spcAft>
              <a:tabLst>
                <a:tab pos="90170" algn="l"/>
                <a:tab pos="180340" algn="l"/>
                <a:tab pos="270510" algn="l"/>
              </a:tabLst>
            </a:pPr>
            <a:r>
              <a:rPr lang="en-US" sz="3800" dirty="0" err="1">
                <a:latin typeface="Arial" panose="020B0604020202020204" pitchFamily="34" charset="0"/>
                <a:ea typeface="Calibri" panose="020F0502020204030204" pitchFamily="34" charset="0"/>
                <a:cs typeface="Arial" panose="020B0604020202020204" pitchFamily="34" charset="0"/>
              </a:rPr>
              <a:t>Viết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một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đoạn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khoảng</a:t>
            </a:r>
            <a:r>
              <a:rPr lang="en-US" sz="3800" dirty="0">
                <a:latin typeface="Arial" panose="020B0604020202020204" pitchFamily="34" charset="0"/>
                <a:ea typeface="Calibri" panose="020F0502020204030204" pitchFamily="34" charset="0"/>
                <a:cs typeface="Arial" panose="020B0604020202020204" pitchFamily="34" charset="0"/>
              </a:rPr>
              <a:t> 5-7 </a:t>
            </a:r>
            <a:r>
              <a:rPr lang="en-US" sz="3800" dirty="0" err="1">
                <a:latin typeface="Arial" panose="020B0604020202020204" pitchFamily="34" charset="0"/>
                <a:ea typeface="Calibri" panose="020F0502020204030204" pitchFamily="34" charset="0"/>
                <a:cs typeface="Arial" panose="020B0604020202020204" pitchFamily="34" charset="0"/>
              </a:rPr>
              <a:t>dòng</a:t>
            </a:r>
            <a:r>
              <a:rPr lang="en-US" sz="3800" dirty="0">
                <a:latin typeface="Arial" panose="020B0604020202020204" pitchFamily="34" charset="0"/>
                <a:ea typeface="Calibri" panose="020F0502020204030204" pitchFamily="34" charset="0"/>
                <a:cs typeface="Arial" panose="020B0604020202020204" pitchFamily="34" charset="0"/>
              </a:rPr>
              <a:t>) </a:t>
            </a:r>
            <a:r>
              <a:rPr lang="nl-NL" sz="3800" dirty="0">
                <a:latin typeface="Arial" panose="020B0604020202020204" pitchFamily="34" charset="0"/>
                <a:ea typeface="Calibri" panose="020F0502020204030204" pitchFamily="34" charset="0"/>
                <a:cs typeface="Arial" panose="020B0604020202020204" pitchFamily="34" charset="0"/>
              </a:rPr>
              <a:t>nêu cảm nhận của em về hình ảnh ông đồ trong bài thơ </a:t>
            </a:r>
            <a:r>
              <a:rPr lang="nl-NL" sz="3800" i="1" dirty="0">
                <a:latin typeface="Arial" panose="020B0604020202020204" pitchFamily="34" charset="0"/>
                <a:ea typeface="Calibri" panose="020F0502020204030204" pitchFamily="34" charset="0"/>
                <a:cs typeface="Arial" panose="020B0604020202020204" pitchFamily="34" charset="0"/>
              </a:rPr>
              <a:t>“Ông đồ” </a:t>
            </a:r>
            <a:r>
              <a:rPr lang="nl-NL" sz="3800" dirty="0">
                <a:latin typeface="Arial" panose="020B0604020202020204" pitchFamily="34" charset="0"/>
                <a:ea typeface="Calibri" panose="020F0502020204030204" pitchFamily="34" charset="0"/>
                <a:cs typeface="Arial" panose="020B0604020202020204" pitchFamily="34" charset="0"/>
              </a:rPr>
              <a:t>(Vũ Đình Liên). Trong đoạn văn có sử dụng ít nhất một biện pháp tu từ đã học.</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5284" y="6229886"/>
            <a:ext cx="6429494" cy="405711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38452" y="554367"/>
            <a:ext cx="3265785" cy="326578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CF"/>
        </a:solidFill>
        <a:effectLst/>
      </p:bgPr>
    </p:bg>
    <p:spTree>
      <p:nvGrpSpPr>
        <p:cNvPr id="1" name=""/>
        <p:cNvGrpSpPr/>
        <p:nvPr/>
      </p:nvGrpSpPr>
      <p:grpSpPr>
        <a:xfrm>
          <a:off x="0" y="0"/>
          <a:ext cx="0" cy="0"/>
          <a:chOff x="0" y="0"/>
          <a:chExt cx="0" cy="0"/>
        </a:xfrm>
      </p:grpSpPr>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65418" y="2458884"/>
            <a:ext cx="12957147" cy="718634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315471" y="6054594"/>
            <a:ext cx="2118889" cy="458138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2270"/>
          <a:stretch>
            <a:fillRect/>
          </a:stretch>
        </p:blipFill>
        <p:spPr>
          <a:xfrm>
            <a:off x="-204753" y="-220638"/>
            <a:ext cx="2235330" cy="482767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57408" y="0"/>
            <a:ext cx="958356" cy="3467100"/>
          </a:xfrm>
          <a:prstGeom prst="rect">
            <a:avLst/>
          </a:prstGeom>
        </p:spPr>
      </p:pic>
      <p:sp>
        <p:nvSpPr>
          <p:cNvPr id="14" name="TextBox 13"/>
          <p:cNvSpPr txBox="1"/>
          <p:nvPr/>
        </p:nvSpPr>
        <p:spPr>
          <a:xfrm>
            <a:off x="3160719" y="3913007"/>
            <a:ext cx="11966547" cy="4278094"/>
          </a:xfrm>
          <a:prstGeom prst="rect">
            <a:avLst/>
          </a:prstGeom>
          <a:noFill/>
        </p:spPr>
        <p:txBody>
          <a:bodyPr wrap="square" rtlCol="0">
            <a:spAutoFit/>
          </a:bodyPr>
          <a:lstStyle/>
          <a:p>
            <a:pPr marL="685800" indent="-685800" algn="just">
              <a:lnSpc>
                <a:spcPct val="150000"/>
              </a:lnSpc>
              <a:spcBef>
                <a:spcPts val="600"/>
              </a:spcBef>
              <a:spcAft>
                <a:spcPts val="600"/>
              </a:spcAft>
              <a:buFont typeface="Wingdings" panose="05000000000000000000" pitchFamily="2" charset="2"/>
              <a:buChar char="ü"/>
            </a:pPr>
            <a:r>
              <a:rPr lang="en-US" sz="4200" dirty="0" err="1">
                <a:latin typeface="Arial" panose="020B0604020202020204" pitchFamily="34" charset="0"/>
                <a:cs typeface="Arial" panose="020B0604020202020204" pitchFamily="34" charset="0"/>
              </a:rPr>
              <a:t>Ôn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học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biện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pháp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a:t>
            </a:r>
          </a:p>
          <a:p>
            <a:pPr marL="685800" indent="-685800" algn="just">
              <a:lnSpc>
                <a:spcPct val="150000"/>
              </a:lnSpc>
              <a:spcBef>
                <a:spcPts val="600"/>
              </a:spcBef>
              <a:spcAft>
                <a:spcPts val="600"/>
              </a:spcAft>
              <a:buFont typeface="Wingdings" panose="05000000000000000000" pitchFamily="2" charset="2"/>
              <a:buChar char="ü"/>
            </a:pPr>
            <a:r>
              <a:rPr lang="nl-NL" sz="4200" dirty="0">
                <a:latin typeface="Arial" panose="020B0604020202020204" pitchFamily="34" charset="0"/>
                <a:cs typeface="Arial" panose="020B0604020202020204" pitchFamily="34" charset="0"/>
              </a:rPr>
              <a:t>Hoàn thành các bài tập trong sách bài tập Ngữ văn 7 tập 1.</a:t>
            </a:r>
            <a:endParaRPr lang="vi-VN" sz="4200" dirty="0">
              <a:latin typeface="Arial" panose="020B0604020202020204" pitchFamily="34" charset="0"/>
              <a:cs typeface="Arial" panose="020B0604020202020204" pitchFamily="34" charset="0"/>
            </a:endParaRPr>
          </a:p>
          <a:p>
            <a:pPr marL="685800" indent="-685800" algn="just">
              <a:lnSpc>
                <a:spcPct val="150000"/>
              </a:lnSpc>
              <a:spcBef>
                <a:spcPts val="600"/>
              </a:spcBef>
              <a:spcAft>
                <a:spcPts val="600"/>
              </a:spcAft>
              <a:buFont typeface="Wingdings" panose="05000000000000000000" pitchFamily="2" charset="2"/>
              <a:buChar char="ü"/>
            </a:pPr>
            <a:r>
              <a:rPr lang="en-US" sz="4200" dirty="0" err="1">
                <a:latin typeface="Arial" panose="020B0604020202020204" pitchFamily="34" charset="0"/>
                <a:cs typeface="Arial" panose="020B0604020202020204" pitchFamily="34" charset="0"/>
              </a:rPr>
              <a:t>Soạn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trước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i="1" dirty="0">
                <a:latin typeface="Arial" panose="020B0604020202020204" pitchFamily="34" charset="0"/>
                <a:cs typeface="Arial" panose="020B0604020202020204" pitchFamily="34" charset="0"/>
              </a:rPr>
              <a:t>“</a:t>
            </a:r>
            <a:r>
              <a:rPr lang="en-US" sz="4200" i="1" dirty="0" err="1">
                <a:latin typeface="Arial" panose="020B0604020202020204" pitchFamily="34" charset="0"/>
                <a:cs typeface="Arial" panose="020B0604020202020204" pitchFamily="34" charset="0"/>
              </a:rPr>
              <a:t>Tiếng</a:t>
            </a:r>
            <a:r>
              <a:rPr lang="en-US" sz="4200" i="1" dirty="0">
                <a:latin typeface="Arial" panose="020B0604020202020204" pitchFamily="34" charset="0"/>
                <a:cs typeface="Arial" panose="020B0604020202020204" pitchFamily="34" charset="0"/>
              </a:rPr>
              <a:t> </a:t>
            </a:r>
            <a:r>
              <a:rPr lang="en-US" sz="4200" i="1" dirty="0" err="1">
                <a:latin typeface="Arial" panose="020B0604020202020204" pitchFamily="34" charset="0"/>
                <a:cs typeface="Arial" panose="020B0604020202020204" pitchFamily="34" charset="0"/>
              </a:rPr>
              <a:t>gà</a:t>
            </a:r>
            <a:r>
              <a:rPr lang="en-US" sz="4200" i="1" dirty="0">
                <a:latin typeface="Arial" panose="020B0604020202020204" pitchFamily="34" charset="0"/>
                <a:cs typeface="Arial" panose="020B0604020202020204" pitchFamily="34" charset="0"/>
              </a:rPr>
              <a:t> </a:t>
            </a:r>
            <a:r>
              <a:rPr lang="en-US" sz="4200" i="1" dirty="0" err="1">
                <a:latin typeface="Arial" panose="020B0604020202020204" pitchFamily="34" charset="0"/>
                <a:cs typeface="Arial" panose="020B0604020202020204" pitchFamily="34" charset="0"/>
              </a:rPr>
              <a:t>trưa</a:t>
            </a:r>
            <a:r>
              <a:rPr lang="en-US" sz="4200" i="1"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a:t>
            </a:r>
            <a:endParaRPr lang="en-US" sz="4200" i="1" dirty="0">
              <a:latin typeface="Arial" panose="020B0604020202020204" pitchFamily="34" charset="0"/>
              <a:cs typeface="Arial" panose="020B0604020202020204" pitchFamily="34" charset="0"/>
            </a:endParaRPr>
          </a:p>
        </p:txBody>
      </p:sp>
      <p:sp>
        <p:nvSpPr>
          <p:cNvPr id="8" name="TextBox 8">
            <a:extLst>
              <a:ext uri="{FF2B5EF4-FFF2-40B4-BE49-F238E27FC236}">
                <a16:creationId xmlns:a16="http://schemas.microsoft.com/office/drawing/2014/main" id="{9C0FC8F9-E5DC-4081-8A6B-3DBDF11E25F3}"/>
              </a:ext>
            </a:extLst>
          </p:cNvPr>
          <p:cNvSpPr txBox="1"/>
          <p:nvPr/>
        </p:nvSpPr>
        <p:spPr>
          <a:xfrm>
            <a:off x="3481362" y="1028700"/>
            <a:ext cx="11325261" cy="959697"/>
          </a:xfrm>
          <a:prstGeom prst="rect">
            <a:avLst/>
          </a:prstGeom>
        </p:spPr>
        <p:txBody>
          <a:bodyPr lIns="0" tIns="0" rIns="0" bIns="0" rtlCol="0" anchor="t">
            <a:spAutoFit/>
          </a:bodyPr>
          <a:lstStyle/>
          <a:p>
            <a:pPr algn="ctr">
              <a:lnSpc>
                <a:spcPts val="7200"/>
              </a:lnSpc>
            </a:pPr>
            <a:r>
              <a:rPr lang="en-US" sz="6500" b="1" dirty="0">
                <a:solidFill>
                  <a:srgbClr val="F47936"/>
                </a:solidFill>
                <a:latin typeface="Arial" panose="020B0604020202020204" pitchFamily="34" charset="0"/>
                <a:cs typeface="Arial" panose="020B0604020202020204" pitchFamily="34" charset="0"/>
              </a:rPr>
              <a:t>HƯỚNG DẪN VỀ NHÀ</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CF"/>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9850"/>
          <a:stretch>
            <a:fillRect/>
          </a:stretch>
        </p:blipFill>
        <p:spPr>
          <a:xfrm>
            <a:off x="16498779" y="342900"/>
            <a:ext cx="1890156" cy="28956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67614" y="-1346422"/>
            <a:ext cx="2653676" cy="2692844"/>
          </a:xfrm>
          <a:prstGeom prst="rect">
            <a:avLst/>
          </a:prstGeom>
        </p:spPr>
      </p:pic>
      <p:pic>
        <p:nvPicPr>
          <p:cNvPr id="16" name="Picture 3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562" y="7323757"/>
            <a:ext cx="1782886" cy="3783312"/>
          </a:xfrm>
          <a:prstGeom prst="rect">
            <a:avLst/>
          </a:prstGeom>
        </p:spPr>
      </p:pic>
      <p:pic>
        <p:nvPicPr>
          <p:cNvPr id="17"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304038" y="6591300"/>
            <a:ext cx="3139819" cy="3898196"/>
          </a:xfrm>
          <a:prstGeom prst="rect">
            <a:avLst/>
          </a:prstGeom>
        </p:spPr>
      </p:pic>
      <p:pic>
        <p:nvPicPr>
          <p:cNvPr id="18"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695881" y="7803999"/>
            <a:ext cx="2078628" cy="2822828"/>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84318" y="-690518"/>
            <a:ext cx="1787676" cy="3781622"/>
          </a:xfrm>
          <a:prstGeom prst="rect">
            <a:avLst/>
          </a:prstGeom>
        </p:spPr>
      </p:pic>
      <p:sp>
        <p:nvSpPr>
          <p:cNvPr id="9" name="TextBox 8">
            <a:extLst>
              <a:ext uri="{FF2B5EF4-FFF2-40B4-BE49-F238E27FC236}">
                <a16:creationId xmlns:a16="http://schemas.microsoft.com/office/drawing/2014/main" id="{C268F6FC-5C1E-A044-E659-DE5FA529A897}"/>
              </a:ext>
            </a:extLst>
          </p:cNvPr>
          <p:cNvSpPr txBox="1"/>
          <p:nvPr/>
        </p:nvSpPr>
        <p:spPr>
          <a:xfrm>
            <a:off x="1170089" y="3622216"/>
            <a:ext cx="15947822" cy="3040832"/>
          </a:xfrm>
          <a:prstGeom prst="rect">
            <a:avLst/>
          </a:prstGeom>
        </p:spPr>
        <p:txBody>
          <a:bodyPr wrap="square" lIns="0" tIns="0" rIns="0" bIns="0" rtlCol="0" anchor="t">
            <a:spAutoFit/>
          </a:bodyPr>
          <a:lstStyle/>
          <a:p>
            <a:pPr algn="ctr">
              <a:lnSpc>
                <a:spcPct val="130000"/>
              </a:lnSpc>
            </a:pPr>
            <a:r>
              <a:rPr lang="en-US" sz="8000" b="1" dirty="0">
                <a:solidFill>
                  <a:srgbClr val="000000"/>
                </a:solidFill>
                <a:latin typeface="Arial" panose="020B0604020202020204" pitchFamily="34" charset="0"/>
                <a:cs typeface="Arial" panose="020B0604020202020204" pitchFamily="34" charset="0"/>
              </a:rPr>
              <a:t>CẢM ƠN CÁC EM ĐÃ LẮNG NGHE, HẸN GẶP LẠI!</a:t>
            </a:r>
          </a:p>
        </p:txBody>
      </p:sp>
    </p:spTree>
    <p:extLst>
      <p:ext uri="{BB962C8B-B14F-4D97-AF65-F5344CB8AC3E}">
        <p14:creationId xmlns:p14="http://schemas.microsoft.com/office/powerpoint/2010/main" val="1264056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327" t="2251"/>
          <a:stretch>
            <a:fillRect/>
          </a:stretch>
        </p:blipFill>
        <p:spPr>
          <a:xfrm>
            <a:off x="-82045" y="-140443"/>
            <a:ext cx="1453645" cy="17902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35440" y="6604931"/>
            <a:ext cx="1198821" cy="389860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0995"/>
          <a:stretch>
            <a:fillRect/>
          </a:stretch>
        </p:blipFill>
        <p:spPr>
          <a:xfrm rot="-10800000">
            <a:off x="16405213" y="-140443"/>
            <a:ext cx="2051073" cy="1714612"/>
          </a:xfrm>
          <a:prstGeom prst="rect">
            <a:avLst/>
          </a:prstGeom>
        </p:spPr>
      </p:pic>
      <p:sp>
        <p:nvSpPr>
          <p:cNvPr id="10" name="TextBox 8">
            <a:extLst>
              <a:ext uri="{FF2B5EF4-FFF2-40B4-BE49-F238E27FC236}">
                <a16:creationId xmlns:a16="http://schemas.microsoft.com/office/drawing/2014/main" id="{9C0FC8F9-E5DC-4081-8A6B-3DBDF11E25F3}"/>
              </a:ext>
            </a:extLst>
          </p:cNvPr>
          <p:cNvSpPr txBox="1"/>
          <p:nvPr/>
        </p:nvSpPr>
        <p:spPr>
          <a:xfrm>
            <a:off x="3481364" y="690064"/>
            <a:ext cx="11325261" cy="959697"/>
          </a:xfrm>
          <a:prstGeom prst="rect">
            <a:avLst/>
          </a:prstGeom>
        </p:spPr>
        <p:txBody>
          <a:bodyPr lIns="0" tIns="0" rIns="0" bIns="0" rtlCol="0" anchor="t">
            <a:spAutoFit/>
          </a:bodyPr>
          <a:lstStyle/>
          <a:p>
            <a:pPr algn="ctr">
              <a:lnSpc>
                <a:spcPts val="7200"/>
              </a:lnSpc>
            </a:pPr>
            <a:r>
              <a:rPr lang="en-US" sz="6500" b="1" dirty="0">
                <a:solidFill>
                  <a:srgbClr val="F47936"/>
                </a:solidFill>
                <a:latin typeface="Arial" panose="020B0604020202020204" pitchFamily="34" charset="0"/>
                <a:cs typeface="Arial" panose="020B0604020202020204" pitchFamily="34" charset="0"/>
              </a:rPr>
              <a:t>KHỞI ĐỘNG</a:t>
            </a:r>
          </a:p>
        </p:txBody>
      </p:sp>
      <p:sp>
        <p:nvSpPr>
          <p:cNvPr id="3" name="Rectangle 2"/>
          <p:cNvSpPr/>
          <p:nvPr/>
        </p:nvSpPr>
        <p:spPr>
          <a:xfrm>
            <a:off x="2209794" y="2092301"/>
            <a:ext cx="13868400" cy="1846659"/>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Ø"/>
            </a:pPr>
            <a:r>
              <a:rPr lang="en-US" sz="3800" dirty="0" err="1">
                <a:latin typeface="Arial" panose="020B0604020202020204" pitchFamily="34" charset="0"/>
                <a:ea typeface="Calibri" panose="020F0502020204030204" pitchFamily="34" charset="0"/>
                <a:cs typeface="Arial" panose="020B0604020202020204" pitchFamily="34" charset="0"/>
              </a:rPr>
              <a:t>Đọc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lòng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bài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thơ</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i="1" dirty="0">
                <a:latin typeface="Arial" panose="020B0604020202020204" pitchFamily="34" charset="0"/>
                <a:ea typeface="Calibri" panose="020F0502020204030204" pitchFamily="34" charset="0"/>
                <a:cs typeface="Arial" panose="020B0604020202020204" pitchFamily="34" charset="0"/>
              </a:rPr>
              <a:t>“</a:t>
            </a:r>
            <a:r>
              <a:rPr lang="en-US" sz="3800" i="1" dirty="0" err="1">
                <a:latin typeface="Arial" panose="020B0604020202020204" pitchFamily="34" charset="0"/>
                <a:ea typeface="Calibri" panose="020F0502020204030204" pitchFamily="34" charset="0"/>
                <a:cs typeface="Arial" panose="020B0604020202020204" pitchFamily="34" charset="0"/>
              </a:rPr>
              <a:t>Ông</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đồ</a:t>
            </a:r>
            <a:r>
              <a:rPr lang="en-US" sz="3800" i="1" dirty="0">
                <a:latin typeface="Arial" panose="020B0604020202020204" pitchFamily="34" charset="0"/>
                <a:ea typeface="Calibri" panose="020F0502020204030204" pitchFamily="34" charset="0"/>
                <a:cs typeface="Arial" panose="020B0604020202020204" pitchFamily="34" charset="0"/>
              </a:rPr>
              <a: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chỉ</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ra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tích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một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biện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pháp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nghệ</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thuật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bài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em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tâm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đắc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nhất</a:t>
            </a:r>
            <a:r>
              <a:rPr lang="en-US" sz="3800" dirty="0">
                <a:latin typeface="Arial" panose="020B0604020202020204" pitchFamily="34" charset="0"/>
                <a:ea typeface="Calibri" panose="020F0502020204030204" pitchFamily="34" charset="0"/>
                <a:cs typeface="Arial" panose="020B0604020202020204" pitchFamily="34" charset="0"/>
              </a:rPr>
              <a:t>.</a:t>
            </a:r>
          </a:p>
        </p:txBody>
      </p:sp>
      <p:pic>
        <p:nvPicPr>
          <p:cNvPr id="4" name="Picture 3"/>
          <p:cNvPicPr>
            <a:picLocks noChangeAspect="1"/>
          </p:cNvPicPr>
          <p:nvPr/>
        </p:nvPicPr>
        <p:blipFill>
          <a:blip r:embed="rId8"/>
          <a:stretch>
            <a:fillRect/>
          </a:stretch>
        </p:blipFill>
        <p:spPr>
          <a:xfrm>
            <a:off x="5772143" y="4381500"/>
            <a:ext cx="6743705" cy="5173480"/>
          </a:xfrm>
          <a:prstGeom prst="rect">
            <a:avLst/>
          </a:prstGeom>
          <a:ln>
            <a:noFill/>
          </a:ln>
          <a:effectLst>
            <a:outerShdw blurRad="190500" algn="tl" rotWithShape="0">
              <a:srgbClr val="000000">
                <a:alpha val="70000"/>
              </a:srgbClr>
            </a:outerShdw>
          </a:effectLst>
        </p:spPr>
      </p:pic>
      <p:pic>
        <p:nvPicPr>
          <p:cNvPr id="13" name="Picture 17">
            <a:extLst>
              <a:ext uri="{FF2B5EF4-FFF2-40B4-BE49-F238E27FC236}">
                <a16:creationId xmlns:a16="http://schemas.microsoft.com/office/drawing/2014/main" id="{C104B58C-A378-494C-ADAC-F12D3C096E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352800" y="4209861"/>
            <a:ext cx="2186642" cy="5516758"/>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3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945" t="22127" r="5361" b="15757"/>
          <a:stretch>
            <a:fillRect/>
          </a:stretch>
        </p:blipFill>
        <p:spPr>
          <a:xfrm rot="-10800000">
            <a:off x="0" y="-3"/>
            <a:ext cx="18457224" cy="94090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42337" y="5143500"/>
            <a:ext cx="7003326" cy="510367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1670" y="3511891"/>
            <a:ext cx="1674059" cy="212640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66863" y="6109643"/>
            <a:ext cx="1890362" cy="1918264"/>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2796"/>
          <a:stretch>
            <a:fillRect/>
          </a:stretch>
        </p:blipFill>
        <p:spPr>
          <a:xfrm>
            <a:off x="1028700" y="6739097"/>
            <a:ext cx="1797987" cy="3547903"/>
          </a:xfrm>
          <a:prstGeom prst="rect">
            <a:avLst/>
          </a:prstGeom>
        </p:spPr>
      </p:pic>
      <p:sp>
        <p:nvSpPr>
          <p:cNvPr id="10" name="TextBox 10"/>
          <p:cNvSpPr txBox="1"/>
          <p:nvPr/>
        </p:nvSpPr>
        <p:spPr>
          <a:xfrm>
            <a:off x="2271376" y="2871084"/>
            <a:ext cx="13914472" cy="1405193"/>
          </a:xfrm>
          <a:prstGeom prst="rect">
            <a:avLst/>
          </a:prstGeom>
        </p:spPr>
        <p:txBody>
          <a:bodyPr lIns="0" tIns="0" rIns="0" bIns="0" rtlCol="0" anchor="t">
            <a:spAutoFit/>
          </a:bodyPr>
          <a:lstStyle/>
          <a:p>
            <a:pPr algn="ctr">
              <a:lnSpc>
                <a:spcPts val="11999"/>
              </a:lnSpc>
            </a:pPr>
            <a:r>
              <a:rPr lang="en-US" sz="7000" b="1" spc="-119" dirty="0">
                <a:solidFill>
                  <a:srgbClr val="000000"/>
                </a:solidFill>
                <a:latin typeface="Arial" panose="020B0604020202020204" pitchFamily="34" charset="0"/>
                <a:cs typeface="Arial" panose="020B0604020202020204" pitchFamily="34" charset="0"/>
              </a:rPr>
              <a:t>TIẾT…: BIỆN PHÁP TU TỪ</a:t>
            </a:r>
          </a:p>
        </p:txBody>
      </p:sp>
      <p:sp>
        <p:nvSpPr>
          <p:cNvPr id="11" name="TextBox 11"/>
          <p:cNvSpPr txBox="1"/>
          <p:nvPr/>
        </p:nvSpPr>
        <p:spPr>
          <a:xfrm>
            <a:off x="1945748" y="1182766"/>
            <a:ext cx="14621115" cy="1154162"/>
          </a:xfrm>
          <a:prstGeom prst="rect">
            <a:avLst/>
          </a:prstGeom>
        </p:spPr>
        <p:txBody>
          <a:bodyPr lIns="0" tIns="0" rIns="0" bIns="0" rtlCol="0" anchor="t">
            <a:spAutoFit/>
          </a:bodyPr>
          <a:lstStyle/>
          <a:p>
            <a:pPr algn="ctr"/>
            <a:r>
              <a:rPr lang="en-US" sz="7500" b="1" dirty="0">
                <a:solidFill>
                  <a:srgbClr val="F47936"/>
                </a:solidFill>
                <a:latin typeface="Arial" panose="020B0604020202020204" pitchFamily="34" charset="0"/>
                <a:cs typeface="Arial" panose="020B0604020202020204" pitchFamily="34" charset="0"/>
              </a:rPr>
              <a:t>THỰC HÀNH TIẾNG VIỆT</a:t>
            </a:r>
          </a:p>
        </p:txBody>
      </p:sp>
      <p:pic>
        <p:nvPicPr>
          <p:cNvPr id="1026" name="Picture 2" descr="Biện Pháp Tu Từ Là Gì? - Cẩm nang Hải Phò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68207" y="5507299"/>
            <a:ext cx="4758313" cy="28788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randombar(horizontal)">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CF"/>
        </a:solidFill>
        <a:effectLst/>
      </p:bgPr>
    </p:bg>
    <p:spTree>
      <p:nvGrpSpPr>
        <p:cNvPr id="1" name=""/>
        <p:cNvGrpSpPr/>
        <p:nvPr/>
      </p:nvGrpSpPr>
      <p:grpSpPr>
        <a:xfrm>
          <a:off x="0" y="0"/>
          <a:ext cx="0" cy="0"/>
          <a:chOff x="0" y="0"/>
          <a:chExt cx="0" cy="0"/>
        </a:xfrm>
      </p:grpSpPr>
      <p:grpSp>
        <p:nvGrpSpPr>
          <p:cNvPr id="2" name="Group 2"/>
          <p:cNvGrpSpPr/>
          <p:nvPr/>
        </p:nvGrpSpPr>
        <p:grpSpPr>
          <a:xfrm>
            <a:off x="4201486" y="2552700"/>
            <a:ext cx="13868401" cy="7239000"/>
            <a:chOff x="0" y="0"/>
            <a:chExt cx="3512317" cy="2024365"/>
          </a:xfrm>
        </p:grpSpPr>
        <p:sp>
          <p:nvSpPr>
            <p:cNvPr id="3" name="Freeform 3"/>
            <p:cNvSpPr/>
            <p:nvPr/>
          </p:nvSpPr>
          <p:spPr>
            <a:xfrm>
              <a:off x="10160" y="16510"/>
              <a:ext cx="3489457" cy="1996425"/>
            </a:xfrm>
            <a:custGeom>
              <a:avLst/>
              <a:gdLst/>
              <a:ahLst/>
              <a:cxnLst/>
              <a:rect l="l" t="t" r="r" b="b"/>
              <a:pathLst>
                <a:path w="3489457" h="1996425">
                  <a:moveTo>
                    <a:pt x="3489457" y="1996425"/>
                  </a:moveTo>
                  <a:lnTo>
                    <a:pt x="0" y="1988805"/>
                  </a:lnTo>
                  <a:lnTo>
                    <a:pt x="0" y="705639"/>
                  </a:lnTo>
                  <a:lnTo>
                    <a:pt x="17780" y="19050"/>
                  </a:lnTo>
                  <a:lnTo>
                    <a:pt x="1737964" y="0"/>
                  </a:lnTo>
                  <a:lnTo>
                    <a:pt x="3470407" y="5080"/>
                  </a:lnTo>
                  <a:close/>
                </a:path>
              </a:pathLst>
            </a:custGeom>
            <a:solidFill>
              <a:srgbClr val="FFFAEB"/>
            </a:solidFill>
          </p:spPr>
        </p:sp>
        <p:sp>
          <p:nvSpPr>
            <p:cNvPr id="4" name="Freeform 4"/>
            <p:cNvSpPr/>
            <p:nvPr/>
          </p:nvSpPr>
          <p:spPr>
            <a:xfrm>
              <a:off x="-3810" y="0"/>
              <a:ext cx="3518667" cy="2023095"/>
            </a:xfrm>
            <a:custGeom>
              <a:avLst/>
              <a:gdLst/>
              <a:ahLst/>
              <a:cxnLst/>
              <a:rect l="l" t="t" r="r" b="b"/>
              <a:pathLst>
                <a:path w="3518667" h="2023095">
                  <a:moveTo>
                    <a:pt x="3484377" y="21590"/>
                  </a:moveTo>
                  <a:cubicBezTo>
                    <a:pt x="3485647" y="34290"/>
                    <a:pt x="3485647" y="44450"/>
                    <a:pt x="3486917" y="54610"/>
                  </a:cubicBezTo>
                  <a:cubicBezTo>
                    <a:pt x="3489457" y="93695"/>
                    <a:pt x="3490727" y="136199"/>
                    <a:pt x="3493267" y="177185"/>
                  </a:cubicBezTo>
                  <a:cubicBezTo>
                    <a:pt x="3493267" y="236387"/>
                    <a:pt x="3505967" y="1403734"/>
                    <a:pt x="3512317" y="1462936"/>
                  </a:cubicBezTo>
                  <a:cubicBezTo>
                    <a:pt x="3518667" y="1552499"/>
                    <a:pt x="3514857" y="1643579"/>
                    <a:pt x="3514857" y="1733142"/>
                  </a:cubicBezTo>
                  <a:cubicBezTo>
                    <a:pt x="3514857" y="1812078"/>
                    <a:pt x="3516127" y="1884942"/>
                    <a:pt x="3517397" y="1962135"/>
                  </a:cubicBezTo>
                  <a:cubicBezTo>
                    <a:pt x="3517397" y="1983725"/>
                    <a:pt x="3517397" y="1997695"/>
                    <a:pt x="3517397" y="2021825"/>
                  </a:cubicBezTo>
                  <a:cubicBezTo>
                    <a:pt x="3494536" y="2021825"/>
                    <a:pt x="3474217" y="2023095"/>
                    <a:pt x="3448045" y="2021825"/>
                  </a:cubicBezTo>
                  <a:cubicBezTo>
                    <a:pt x="3272492" y="2016745"/>
                    <a:pt x="3094238" y="2023095"/>
                    <a:pt x="2918685" y="2018015"/>
                  </a:cubicBezTo>
                  <a:cubicBezTo>
                    <a:pt x="2813353" y="2014205"/>
                    <a:pt x="2710723" y="2016745"/>
                    <a:pt x="2605391" y="2014205"/>
                  </a:cubicBezTo>
                  <a:cubicBezTo>
                    <a:pt x="2556776" y="2012935"/>
                    <a:pt x="2508162" y="2011665"/>
                    <a:pt x="2459547" y="2010395"/>
                  </a:cubicBezTo>
                  <a:cubicBezTo>
                    <a:pt x="2429838" y="2010395"/>
                    <a:pt x="2402830" y="2011665"/>
                    <a:pt x="2373121" y="2011665"/>
                  </a:cubicBezTo>
                  <a:cubicBezTo>
                    <a:pt x="2297498" y="2010395"/>
                    <a:pt x="2089535" y="2011665"/>
                    <a:pt x="2013913" y="2010395"/>
                  </a:cubicBezTo>
                  <a:cubicBezTo>
                    <a:pt x="1959896" y="2009125"/>
                    <a:pt x="879571" y="2018015"/>
                    <a:pt x="825555" y="2016745"/>
                  </a:cubicBezTo>
                  <a:cubicBezTo>
                    <a:pt x="812051" y="2016745"/>
                    <a:pt x="795846" y="2018015"/>
                    <a:pt x="782342" y="2018015"/>
                  </a:cubicBezTo>
                  <a:cubicBezTo>
                    <a:pt x="749932" y="2018015"/>
                    <a:pt x="720223" y="2019285"/>
                    <a:pt x="687813" y="2019285"/>
                  </a:cubicBezTo>
                  <a:cubicBezTo>
                    <a:pt x="606789" y="2019285"/>
                    <a:pt x="528465" y="2018015"/>
                    <a:pt x="447441" y="2016745"/>
                  </a:cubicBezTo>
                  <a:cubicBezTo>
                    <a:pt x="398826" y="2015475"/>
                    <a:pt x="350211" y="2014205"/>
                    <a:pt x="304298" y="2012935"/>
                  </a:cubicBezTo>
                  <a:cubicBezTo>
                    <a:pt x="217872" y="2011665"/>
                    <a:pt x="131446" y="2010395"/>
                    <a:pt x="48260" y="2010395"/>
                  </a:cubicBezTo>
                  <a:cubicBezTo>
                    <a:pt x="38100" y="2010395"/>
                    <a:pt x="29210" y="2010395"/>
                    <a:pt x="19050" y="2009125"/>
                  </a:cubicBezTo>
                  <a:cubicBezTo>
                    <a:pt x="10160" y="2007855"/>
                    <a:pt x="5080" y="2001505"/>
                    <a:pt x="7620" y="1992615"/>
                  </a:cubicBezTo>
                  <a:cubicBezTo>
                    <a:pt x="16510" y="1960843"/>
                    <a:pt x="12700" y="1922893"/>
                    <a:pt x="11430" y="1883424"/>
                  </a:cubicBezTo>
                  <a:cubicBezTo>
                    <a:pt x="10160" y="1802970"/>
                    <a:pt x="6350" y="1724034"/>
                    <a:pt x="7620" y="1643579"/>
                  </a:cubicBezTo>
                  <a:cubicBezTo>
                    <a:pt x="5080" y="1543391"/>
                    <a:pt x="0" y="303179"/>
                    <a:pt x="7620" y="201473"/>
                  </a:cubicBezTo>
                  <a:cubicBezTo>
                    <a:pt x="8890" y="181739"/>
                    <a:pt x="7620" y="160487"/>
                    <a:pt x="8890" y="140753"/>
                  </a:cubicBezTo>
                  <a:cubicBezTo>
                    <a:pt x="10160" y="108875"/>
                    <a:pt x="12700" y="73960"/>
                    <a:pt x="13970" y="44450"/>
                  </a:cubicBezTo>
                  <a:cubicBezTo>
                    <a:pt x="13970" y="41910"/>
                    <a:pt x="15240" y="39370"/>
                    <a:pt x="16510" y="38100"/>
                  </a:cubicBezTo>
                  <a:cubicBezTo>
                    <a:pt x="38100" y="35560"/>
                    <a:pt x="63925" y="30480"/>
                    <a:pt x="107138" y="29210"/>
                  </a:cubicBezTo>
                  <a:cubicBezTo>
                    <a:pt x="180060" y="25400"/>
                    <a:pt x="252982" y="22860"/>
                    <a:pt x="328605" y="20320"/>
                  </a:cubicBezTo>
                  <a:cubicBezTo>
                    <a:pt x="379920" y="17780"/>
                    <a:pt x="431236" y="16510"/>
                    <a:pt x="479851" y="13970"/>
                  </a:cubicBezTo>
                  <a:cubicBezTo>
                    <a:pt x="528465" y="11430"/>
                    <a:pt x="579781" y="8890"/>
                    <a:pt x="628395" y="8890"/>
                  </a:cubicBezTo>
                  <a:cubicBezTo>
                    <a:pt x="682412" y="7620"/>
                    <a:pt x="736428" y="10160"/>
                    <a:pt x="790444" y="8890"/>
                  </a:cubicBezTo>
                  <a:cubicBezTo>
                    <a:pt x="857964" y="8890"/>
                    <a:pt x="2081433" y="6350"/>
                    <a:pt x="2148953" y="5080"/>
                  </a:cubicBezTo>
                  <a:cubicBezTo>
                    <a:pt x="2213773" y="3810"/>
                    <a:pt x="2278592" y="2540"/>
                    <a:pt x="2346113" y="2540"/>
                  </a:cubicBezTo>
                  <a:cubicBezTo>
                    <a:pt x="2456846" y="1270"/>
                    <a:pt x="2564879" y="0"/>
                    <a:pt x="2675612" y="0"/>
                  </a:cubicBezTo>
                  <a:cubicBezTo>
                    <a:pt x="2721526" y="0"/>
                    <a:pt x="2770141" y="2540"/>
                    <a:pt x="2816054" y="2540"/>
                  </a:cubicBezTo>
                  <a:cubicBezTo>
                    <a:pt x="2942993" y="3810"/>
                    <a:pt x="3072632" y="5080"/>
                    <a:pt x="3199570" y="7620"/>
                  </a:cubicBezTo>
                  <a:cubicBezTo>
                    <a:pt x="3267090" y="8890"/>
                    <a:pt x="3334611" y="12700"/>
                    <a:pt x="3402131" y="16510"/>
                  </a:cubicBezTo>
                  <a:cubicBezTo>
                    <a:pt x="3418336" y="16510"/>
                    <a:pt x="3434541" y="16510"/>
                    <a:pt x="3448045" y="16510"/>
                  </a:cubicBezTo>
                  <a:cubicBezTo>
                    <a:pt x="3465327" y="17780"/>
                    <a:pt x="3474217" y="20320"/>
                    <a:pt x="3484377" y="21590"/>
                  </a:cubicBezTo>
                  <a:close/>
                  <a:moveTo>
                    <a:pt x="3494537" y="2005315"/>
                  </a:moveTo>
                  <a:cubicBezTo>
                    <a:pt x="3495807" y="1988805"/>
                    <a:pt x="3497077" y="1976105"/>
                    <a:pt x="3497077" y="1963405"/>
                  </a:cubicBezTo>
                  <a:cubicBezTo>
                    <a:pt x="3495807" y="1877352"/>
                    <a:pt x="3494537" y="1796898"/>
                    <a:pt x="3494537" y="1710372"/>
                  </a:cubicBezTo>
                  <a:cubicBezTo>
                    <a:pt x="3494537" y="1670903"/>
                    <a:pt x="3497077" y="1631435"/>
                    <a:pt x="3495807" y="1591967"/>
                  </a:cubicBezTo>
                  <a:cubicBezTo>
                    <a:pt x="3495807" y="1555535"/>
                    <a:pt x="3494537" y="1517585"/>
                    <a:pt x="3493267" y="1481153"/>
                  </a:cubicBezTo>
                  <a:cubicBezTo>
                    <a:pt x="3488187" y="1424986"/>
                    <a:pt x="3476757" y="262193"/>
                    <a:pt x="3476757" y="206027"/>
                  </a:cubicBezTo>
                  <a:cubicBezTo>
                    <a:pt x="3474217" y="158969"/>
                    <a:pt x="3471677" y="110393"/>
                    <a:pt x="3469137" y="63500"/>
                  </a:cubicBezTo>
                  <a:cubicBezTo>
                    <a:pt x="3467867" y="44450"/>
                    <a:pt x="3466597" y="43180"/>
                    <a:pt x="3439943" y="41910"/>
                  </a:cubicBezTo>
                  <a:cubicBezTo>
                    <a:pt x="3431840" y="41910"/>
                    <a:pt x="3426438" y="41910"/>
                    <a:pt x="3418336" y="40640"/>
                  </a:cubicBezTo>
                  <a:cubicBezTo>
                    <a:pt x="3350815" y="36830"/>
                    <a:pt x="3280594" y="31750"/>
                    <a:pt x="3213074" y="30480"/>
                  </a:cubicBezTo>
                  <a:cubicBezTo>
                    <a:pt x="3048324" y="26670"/>
                    <a:pt x="2880874" y="25400"/>
                    <a:pt x="2716124" y="22860"/>
                  </a:cubicBezTo>
                  <a:cubicBezTo>
                    <a:pt x="2691817" y="22860"/>
                    <a:pt x="2664809" y="22860"/>
                    <a:pt x="2640502" y="22860"/>
                  </a:cubicBezTo>
                  <a:cubicBezTo>
                    <a:pt x="2599989" y="22860"/>
                    <a:pt x="2559477" y="22860"/>
                    <a:pt x="2521666" y="22860"/>
                  </a:cubicBezTo>
                  <a:cubicBezTo>
                    <a:pt x="2435240" y="22860"/>
                    <a:pt x="2348814" y="22860"/>
                    <a:pt x="2265088" y="24130"/>
                  </a:cubicBezTo>
                  <a:cubicBezTo>
                    <a:pt x="2192166" y="25400"/>
                    <a:pt x="963296" y="29210"/>
                    <a:pt x="890374" y="29210"/>
                  </a:cubicBezTo>
                  <a:cubicBezTo>
                    <a:pt x="771538" y="29210"/>
                    <a:pt x="652703" y="26670"/>
                    <a:pt x="533867" y="33020"/>
                  </a:cubicBezTo>
                  <a:cubicBezTo>
                    <a:pt x="471748" y="36830"/>
                    <a:pt x="412330" y="36830"/>
                    <a:pt x="352912" y="38100"/>
                  </a:cubicBezTo>
                  <a:cubicBezTo>
                    <a:pt x="250281" y="41910"/>
                    <a:pt x="147650" y="45720"/>
                    <a:pt x="49530" y="50800"/>
                  </a:cubicBezTo>
                  <a:cubicBezTo>
                    <a:pt x="36830" y="50800"/>
                    <a:pt x="34290" y="53340"/>
                    <a:pt x="33020" y="69406"/>
                  </a:cubicBezTo>
                  <a:cubicBezTo>
                    <a:pt x="31750" y="96731"/>
                    <a:pt x="31750" y="124055"/>
                    <a:pt x="30480" y="151379"/>
                  </a:cubicBezTo>
                  <a:cubicBezTo>
                    <a:pt x="29210" y="196919"/>
                    <a:pt x="26670" y="240941"/>
                    <a:pt x="25400" y="286481"/>
                  </a:cubicBezTo>
                  <a:cubicBezTo>
                    <a:pt x="20320" y="335058"/>
                    <a:pt x="26670" y="1522139"/>
                    <a:pt x="29210" y="1570715"/>
                  </a:cubicBezTo>
                  <a:cubicBezTo>
                    <a:pt x="29210" y="1622327"/>
                    <a:pt x="29210" y="1675457"/>
                    <a:pt x="30480" y="1727070"/>
                  </a:cubicBezTo>
                  <a:cubicBezTo>
                    <a:pt x="30480" y="1765020"/>
                    <a:pt x="33020" y="1802970"/>
                    <a:pt x="33020" y="1840920"/>
                  </a:cubicBezTo>
                  <a:cubicBezTo>
                    <a:pt x="33020" y="1881906"/>
                    <a:pt x="33020" y="1922893"/>
                    <a:pt x="31750" y="1963405"/>
                  </a:cubicBezTo>
                  <a:cubicBezTo>
                    <a:pt x="31750" y="1967215"/>
                    <a:pt x="31750" y="1969755"/>
                    <a:pt x="31750" y="1973565"/>
                  </a:cubicBezTo>
                  <a:cubicBezTo>
                    <a:pt x="31750" y="1983725"/>
                    <a:pt x="35560" y="1987535"/>
                    <a:pt x="44450" y="1987535"/>
                  </a:cubicBezTo>
                  <a:cubicBezTo>
                    <a:pt x="69327" y="1987535"/>
                    <a:pt x="107138" y="1988805"/>
                    <a:pt x="142249" y="1988805"/>
                  </a:cubicBezTo>
                  <a:cubicBezTo>
                    <a:pt x="193564" y="1988805"/>
                    <a:pt x="247581" y="1986265"/>
                    <a:pt x="298896" y="1988805"/>
                  </a:cubicBezTo>
                  <a:cubicBezTo>
                    <a:pt x="382621" y="1992615"/>
                    <a:pt x="466346" y="1995155"/>
                    <a:pt x="550072" y="1993885"/>
                  </a:cubicBezTo>
                  <a:cubicBezTo>
                    <a:pt x="604088" y="1992615"/>
                    <a:pt x="655403" y="1995155"/>
                    <a:pt x="709420" y="1995155"/>
                  </a:cubicBezTo>
                  <a:cubicBezTo>
                    <a:pt x="787743" y="1995155"/>
                    <a:pt x="866067" y="1993885"/>
                    <a:pt x="944390" y="1995155"/>
                  </a:cubicBezTo>
                  <a:cubicBezTo>
                    <a:pt x="1060525" y="1996425"/>
                    <a:pt x="2335310" y="1986265"/>
                    <a:pt x="2454145" y="1988805"/>
                  </a:cubicBezTo>
                  <a:cubicBezTo>
                    <a:pt x="2505461" y="1990075"/>
                    <a:pt x="2556776" y="1991345"/>
                    <a:pt x="2605391" y="1991345"/>
                  </a:cubicBezTo>
                  <a:cubicBezTo>
                    <a:pt x="2694518" y="1993885"/>
                    <a:pt x="2780944" y="1990075"/>
                    <a:pt x="2870071" y="1993885"/>
                  </a:cubicBezTo>
                  <a:cubicBezTo>
                    <a:pt x="2942993" y="1996425"/>
                    <a:pt x="3015915" y="1996425"/>
                    <a:pt x="3088837" y="1998965"/>
                  </a:cubicBezTo>
                  <a:cubicBezTo>
                    <a:pt x="3196869" y="2002775"/>
                    <a:pt x="3304902" y="2005315"/>
                    <a:pt x="3412934" y="2006585"/>
                  </a:cubicBezTo>
                  <a:cubicBezTo>
                    <a:pt x="3453446" y="2006585"/>
                    <a:pt x="3474217" y="2005315"/>
                    <a:pt x="3494537" y="2005315"/>
                  </a:cubicBezTo>
                  <a:close/>
                </a:path>
              </a:pathLst>
            </a:custGeom>
            <a:solidFill>
              <a:srgbClr val="FFFAEB"/>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049"/>
          <a:stretch>
            <a:fillRect/>
          </a:stretch>
        </p:blipFill>
        <p:spPr>
          <a:xfrm>
            <a:off x="-838200" y="7025895"/>
            <a:ext cx="5039686" cy="3293518"/>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7072" y="5273043"/>
            <a:ext cx="1461726" cy="206670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276" y="4663443"/>
            <a:ext cx="1508464" cy="2676307"/>
          </a:xfrm>
          <a:prstGeom prst="rect">
            <a:avLst/>
          </a:prstGeom>
        </p:spPr>
      </p:pic>
      <p:sp>
        <p:nvSpPr>
          <p:cNvPr id="8" name="TextBox 8"/>
          <p:cNvSpPr txBox="1"/>
          <p:nvPr/>
        </p:nvSpPr>
        <p:spPr>
          <a:xfrm>
            <a:off x="7136118" y="991710"/>
            <a:ext cx="7989108" cy="979755"/>
          </a:xfrm>
          <a:prstGeom prst="rect">
            <a:avLst/>
          </a:prstGeom>
        </p:spPr>
        <p:txBody>
          <a:bodyPr wrap="square" lIns="0" tIns="0" rIns="0" bIns="0" rtlCol="0" anchor="t">
            <a:spAutoFit/>
          </a:bodyPr>
          <a:lstStyle/>
          <a:p>
            <a:pPr marL="0" lvl="0" indent="0" algn="ctr">
              <a:lnSpc>
                <a:spcPts val="8000"/>
              </a:lnSpc>
              <a:spcBef>
                <a:spcPct val="0"/>
              </a:spcBef>
            </a:pPr>
            <a:r>
              <a:rPr lang="vi-VN" sz="6400" b="1" spc="-80" dirty="0">
                <a:solidFill>
                  <a:srgbClr val="F47936"/>
                </a:solidFill>
              </a:rPr>
              <a:t>NỘI DUNG BÀI HỌC</a:t>
            </a:r>
            <a:endParaRPr lang="en-US" sz="6400" b="1" spc="-80" dirty="0">
              <a:solidFill>
                <a:srgbClr val="F47936"/>
              </a:solidFill>
            </a:endParaRPr>
          </a:p>
        </p:txBody>
      </p:sp>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72942" y="136467"/>
            <a:ext cx="1632014" cy="1551897"/>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33646"/>
          <a:stretch>
            <a:fillRect/>
          </a:stretch>
        </p:blipFill>
        <p:spPr>
          <a:xfrm>
            <a:off x="1172453" y="0"/>
            <a:ext cx="1201639" cy="1686658"/>
          </a:xfrm>
          <a:prstGeom prst="rect">
            <a:avLst/>
          </a:prstGeom>
        </p:spPr>
      </p:pic>
      <p:pic>
        <p:nvPicPr>
          <p:cNvPr id="12" name="Picture 3">
            <a:extLst>
              <a:ext uri="{FF2B5EF4-FFF2-40B4-BE49-F238E27FC236}">
                <a16:creationId xmlns:a16="http://schemas.microsoft.com/office/drawing/2014/main" id="{4FDE181D-1EAE-1A9A-819D-F9353394E65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29355" y="4168307"/>
            <a:ext cx="2536332" cy="1406751"/>
          </a:xfrm>
          <a:prstGeom prst="rect">
            <a:avLst/>
          </a:prstGeom>
        </p:spPr>
      </p:pic>
      <p:sp>
        <p:nvSpPr>
          <p:cNvPr id="13" name="TextBox 12"/>
          <p:cNvSpPr txBox="1"/>
          <p:nvPr/>
        </p:nvSpPr>
        <p:spPr>
          <a:xfrm>
            <a:off x="7626021" y="4402322"/>
            <a:ext cx="1143000" cy="938719"/>
          </a:xfrm>
          <a:prstGeom prst="rect">
            <a:avLst/>
          </a:prstGeom>
          <a:noFill/>
        </p:spPr>
        <p:txBody>
          <a:bodyPr wrap="square" rtlCol="0">
            <a:spAutoFit/>
          </a:bodyPr>
          <a:lstStyle/>
          <a:p>
            <a:pPr algn="ctr"/>
            <a:r>
              <a:rPr lang="en-US" sz="5500" b="1" dirty="0">
                <a:solidFill>
                  <a:schemeClr val="accent2">
                    <a:lumMod val="75000"/>
                  </a:schemeClr>
                </a:solidFill>
                <a:latin typeface="Arial" panose="020B0604020202020204" pitchFamily="34" charset="0"/>
                <a:cs typeface="Arial" panose="020B0604020202020204" pitchFamily="34" charset="0"/>
              </a:rPr>
              <a:t>1</a:t>
            </a:r>
          </a:p>
        </p:txBody>
      </p:sp>
      <p:sp>
        <p:nvSpPr>
          <p:cNvPr id="14" name="Rectangle 13"/>
          <p:cNvSpPr/>
          <p:nvPr/>
        </p:nvSpPr>
        <p:spPr>
          <a:xfrm>
            <a:off x="9951210" y="4402322"/>
            <a:ext cx="5400837" cy="938719"/>
          </a:xfrm>
          <a:prstGeom prst="rect">
            <a:avLst/>
          </a:prstGeom>
        </p:spPr>
        <p:txBody>
          <a:bodyPr wrap="none">
            <a:spAutoFit/>
          </a:bodyPr>
          <a:lstStyle/>
          <a:p>
            <a:r>
              <a:rPr lang="en-US" sz="5500" b="1" dirty="0" err="1">
                <a:latin typeface="Arial" panose="020B0604020202020204" pitchFamily="34" charset="0"/>
                <a:ea typeface="Arial" panose="020B0604020202020204" pitchFamily="34" charset="0"/>
                <a:cs typeface="Arial" panose="020B0604020202020204" pitchFamily="34" charset="0"/>
              </a:rPr>
              <a:t>Biện</a:t>
            </a:r>
            <a:r>
              <a:rPr lang="en-US" sz="5500" b="1" dirty="0">
                <a:latin typeface="Arial" panose="020B0604020202020204" pitchFamily="34" charset="0"/>
                <a:ea typeface="Arial" panose="020B0604020202020204" pitchFamily="34" charset="0"/>
                <a:cs typeface="Arial" panose="020B0604020202020204" pitchFamily="34" charset="0"/>
              </a:rPr>
              <a:t> </a:t>
            </a:r>
            <a:r>
              <a:rPr lang="en-US" sz="5500" b="1" dirty="0" err="1">
                <a:latin typeface="Arial" panose="020B0604020202020204" pitchFamily="34" charset="0"/>
                <a:ea typeface="Arial" panose="020B0604020202020204" pitchFamily="34" charset="0"/>
                <a:cs typeface="Arial" panose="020B0604020202020204" pitchFamily="34" charset="0"/>
              </a:rPr>
              <a:t>pháp</a:t>
            </a:r>
            <a:r>
              <a:rPr lang="en-US" sz="5500" b="1" dirty="0">
                <a:latin typeface="Arial" panose="020B0604020202020204" pitchFamily="34" charset="0"/>
                <a:ea typeface="Arial" panose="020B0604020202020204" pitchFamily="34" charset="0"/>
                <a:cs typeface="Arial" panose="020B0604020202020204" pitchFamily="34" charset="0"/>
              </a:rPr>
              <a:t> </a:t>
            </a:r>
            <a:r>
              <a:rPr lang="en-US" sz="5500" b="1" dirty="0" err="1">
                <a:latin typeface="Arial" panose="020B0604020202020204" pitchFamily="34" charset="0"/>
                <a:ea typeface="Arial" panose="020B0604020202020204" pitchFamily="34" charset="0"/>
                <a:cs typeface="Arial" panose="020B0604020202020204" pitchFamily="34" charset="0"/>
              </a:rPr>
              <a:t>tu</a:t>
            </a:r>
            <a:r>
              <a:rPr lang="en-US" sz="5500" b="1" dirty="0">
                <a:latin typeface="Arial" panose="020B0604020202020204" pitchFamily="34" charset="0"/>
                <a:ea typeface="Arial" panose="020B0604020202020204" pitchFamily="34" charset="0"/>
                <a:cs typeface="Arial" panose="020B0604020202020204" pitchFamily="34" charset="0"/>
              </a:rPr>
              <a:t> </a:t>
            </a:r>
            <a:r>
              <a:rPr lang="en-US" sz="5500" b="1" dirty="0" err="1">
                <a:latin typeface="Arial" panose="020B0604020202020204" pitchFamily="34" charset="0"/>
                <a:ea typeface="Arial" panose="020B0604020202020204" pitchFamily="34" charset="0"/>
                <a:cs typeface="Arial" panose="020B0604020202020204" pitchFamily="34" charset="0"/>
              </a:rPr>
              <a:t>từ</a:t>
            </a:r>
            <a:endParaRPr lang="en-US" sz="5500" dirty="0"/>
          </a:p>
        </p:txBody>
      </p:sp>
      <p:pic>
        <p:nvPicPr>
          <p:cNvPr id="15" name="Picture 3">
            <a:extLst>
              <a:ext uri="{FF2B5EF4-FFF2-40B4-BE49-F238E27FC236}">
                <a16:creationId xmlns:a16="http://schemas.microsoft.com/office/drawing/2014/main" id="{4FDE181D-1EAE-1A9A-819D-F9353394E65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29355" y="6791880"/>
            <a:ext cx="2536332" cy="1406751"/>
          </a:xfrm>
          <a:prstGeom prst="rect">
            <a:avLst/>
          </a:prstGeom>
        </p:spPr>
      </p:pic>
      <p:sp>
        <p:nvSpPr>
          <p:cNvPr id="16" name="TextBox 15"/>
          <p:cNvSpPr txBox="1"/>
          <p:nvPr/>
        </p:nvSpPr>
        <p:spPr>
          <a:xfrm>
            <a:off x="7626021" y="7025895"/>
            <a:ext cx="1143000" cy="938719"/>
          </a:xfrm>
          <a:prstGeom prst="rect">
            <a:avLst/>
          </a:prstGeom>
          <a:noFill/>
        </p:spPr>
        <p:txBody>
          <a:bodyPr wrap="square" rtlCol="0">
            <a:spAutoFit/>
          </a:bodyPr>
          <a:lstStyle/>
          <a:p>
            <a:pPr algn="ctr"/>
            <a:r>
              <a:rPr lang="en-US" sz="5500" b="1" dirty="0">
                <a:solidFill>
                  <a:schemeClr val="accent2">
                    <a:lumMod val="75000"/>
                  </a:schemeClr>
                </a:solidFill>
                <a:latin typeface="Arial" panose="020B0604020202020204" pitchFamily="34" charset="0"/>
                <a:cs typeface="Arial" panose="020B0604020202020204" pitchFamily="34" charset="0"/>
              </a:rPr>
              <a:t>2</a:t>
            </a:r>
          </a:p>
        </p:txBody>
      </p:sp>
      <p:sp>
        <p:nvSpPr>
          <p:cNvPr id="20" name="Rectangle 19"/>
          <p:cNvSpPr/>
          <p:nvPr/>
        </p:nvSpPr>
        <p:spPr>
          <a:xfrm>
            <a:off x="9951210" y="7025895"/>
            <a:ext cx="3518912" cy="938719"/>
          </a:xfrm>
          <a:prstGeom prst="rect">
            <a:avLst/>
          </a:prstGeom>
        </p:spPr>
        <p:txBody>
          <a:bodyPr wrap="none">
            <a:spAutoFit/>
          </a:bodyPr>
          <a:lstStyle/>
          <a:p>
            <a:r>
              <a:rPr lang="en-US" sz="5500" b="1" dirty="0" err="1">
                <a:latin typeface="Arial" panose="020B0604020202020204" pitchFamily="34" charset="0"/>
                <a:cs typeface="Arial" panose="020B0604020202020204" pitchFamily="34" charset="0"/>
              </a:rPr>
              <a:t>Luyện</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tập</a:t>
            </a:r>
            <a:endParaRPr lang="en-US" sz="5500"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6"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3963" b="722"/>
          <a:stretch>
            <a:fillRect/>
          </a:stretch>
        </p:blipFill>
        <p:spPr>
          <a:xfrm>
            <a:off x="16944340" y="0"/>
            <a:ext cx="1523009" cy="1923308"/>
          </a:xfrm>
          <a:prstGeom prst="rect">
            <a:avLst/>
          </a:prstGeom>
        </p:spPr>
      </p:pic>
      <p:sp>
        <p:nvSpPr>
          <p:cNvPr id="4" name="Rounded Rectangle 3">
            <a:extLst>
              <a:ext uri="{FF2B5EF4-FFF2-40B4-BE49-F238E27FC236}">
                <a16:creationId xmlns:a16="http://schemas.microsoft.com/office/drawing/2014/main" id="{18FCBF20-EE71-A880-87AB-BB322A6D95F6}"/>
              </a:ext>
            </a:extLst>
          </p:cNvPr>
          <p:cNvSpPr/>
          <p:nvPr/>
        </p:nvSpPr>
        <p:spPr>
          <a:xfrm>
            <a:off x="838200" y="1825904"/>
            <a:ext cx="2590800" cy="1066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VN" sz="4000" dirty="0"/>
              <a:t>1. So sánh</a:t>
            </a:r>
          </a:p>
        </p:txBody>
      </p:sp>
      <p:sp>
        <p:nvSpPr>
          <p:cNvPr id="5" name="Rounded Rectangle 4">
            <a:extLst>
              <a:ext uri="{FF2B5EF4-FFF2-40B4-BE49-F238E27FC236}">
                <a16:creationId xmlns:a16="http://schemas.microsoft.com/office/drawing/2014/main" id="{14D078B1-1D53-857D-9E99-4BD98B3AEEB9}"/>
              </a:ext>
            </a:extLst>
          </p:cNvPr>
          <p:cNvSpPr/>
          <p:nvPr/>
        </p:nvSpPr>
        <p:spPr>
          <a:xfrm>
            <a:off x="838200" y="3467623"/>
            <a:ext cx="2590800"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3600" dirty="0"/>
              <a:t>2. Nhân hóa </a:t>
            </a:r>
          </a:p>
        </p:txBody>
      </p:sp>
      <p:sp>
        <p:nvSpPr>
          <p:cNvPr id="10" name="Rounded Rectangle 9">
            <a:extLst>
              <a:ext uri="{FF2B5EF4-FFF2-40B4-BE49-F238E27FC236}">
                <a16:creationId xmlns:a16="http://schemas.microsoft.com/office/drawing/2014/main" id="{F404288F-C341-4082-70E0-8C7FAB960D82}"/>
              </a:ext>
            </a:extLst>
          </p:cNvPr>
          <p:cNvSpPr/>
          <p:nvPr/>
        </p:nvSpPr>
        <p:spPr>
          <a:xfrm>
            <a:off x="838200" y="5131676"/>
            <a:ext cx="2590800" cy="1143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4000" dirty="0"/>
              <a:t>3.Điệp ngữ</a:t>
            </a:r>
          </a:p>
        </p:txBody>
      </p:sp>
      <p:sp>
        <p:nvSpPr>
          <p:cNvPr id="11" name="Rounded Rectangle 10">
            <a:extLst>
              <a:ext uri="{FF2B5EF4-FFF2-40B4-BE49-F238E27FC236}">
                <a16:creationId xmlns:a16="http://schemas.microsoft.com/office/drawing/2014/main" id="{D1AA7EDF-FF6E-408E-DFAF-5CCBA603E1EF}"/>
              </a:ext>
            </a:extLst>
          </p:cNvPr>
          <p:cNvSpPr/>
          <p:nvPr/>
        </p:nvSpPr>
        <p:spPr>
          <a:xfrm>
            <a:off x="647700" y="6717947"/>
            <a:ext cx="2971800" cy="1143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600" dirty="0"/>
              <a:t>4.Đối lập</a:t>
            </a:r>
          </a:p>
          <a:p>
            <a:pPr algn="ctr"/>
            <a:r>
              <a:rPr lang="en-VN" sz="3600" dirty="0"/>
              <a:t>( tương phản )</a:t>
            </a:r>
            <a:endParaRPr lang="en-VN" sz="2800" dirty="0"/>
          </a:p>
        </p:txBody>
      </p:sp>
      <p:sp>
        <p:nvSpPr>
          <p:cNvPr id="12" name="Rounded Rectangle 11">
            <a:extLst>
              <a:ext uri="{FF2B5EF4-FFF2-40B4-BE49-F238E27FC236}">
                <a16:creationId xmlns:a16="http://schemas.microsoft.com/office/drawing/2014/main" id="{C4B7B29F-5113-381D-8415-3903334A8CAE}"/>
              </a:ext>
            </a:extLst>
          </p:cNvPr>
          <p:cNvSpPr/>
          <p:nvPr/>
        </p:nvSpPr>
        <p:spPr>
          <a:xfrm>
            <a:off x="723900" y="8359666"/>
            <a:ext cx="2895600" cy="106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VN" sz="4000" dirty="0"/>
              <a:t>5. Ẩn dụ</a:t>
            </a:r>
          </a:p>
        </p:txBody>
      </p:sp>
      <p:sp>
        <p:nvSpPr>
          <p:cNvPr id="13" name="Rounded Rectangle 12">
            <a:extLst>
              <a:ext uri="{FF2B5EF4-FFF2-40B4-BE49-F238E27FC236}">
                <a16:creationId xmlns:a16="http://schemas.microsoft.com/office/drawing/2014/main" id="{D36094CD-8EC6-89CD-835E-22AE9818E187}"/>
              </a:ext>
            </a:extLst>
          </p:cNvPr>
          <p:cNvSpPr/>
          <p:nvPr/>
        </p:nvSpPr>
        <p:spPr>
          <a:xfrm>
            <a:off x="8153400" y="419100"/>
            <a:ext cx="8382000" cy="1752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a:t>A. Gọi hoặc tả con vật, cây cối, đồ vật,… bằng những từ ngữ vốn được dùng để gọi, tả con người. </a:t>
            </a:r>
            <a:endParaRPr lang="en-VN" sz="3200" dirty="0"/>
          </a:p>
        </p:txBody>
      </p:sp>
      <p:sp>
        <p:nvSpPr>
          <p:cNvPr id="14" name="Rounded Rectangle 13">
            <a:extLst>
              <a:ext uri="{FF2B5EF4-FFF2-40B4-BE49-F238E27FC236}">
                <a16:creationId xmlns:a16="http://schemas.microsoft.com/office/drawing/2014/main" id="{2189FD9B-2617-BBA6-23CC-0086857609E6}"/>
              </a:ext>
            </a:extLst>
          </p:cNvPr>
          <p:cNvSpPr/>
          <p:nvPr/>
        </p:nvSpPr>
        <p:spPr>
          <a:xfrm>
            <a:off x="8153400" y="2549805"/>
            <a:ext cx="8382000" cy="1447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ngữ</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lập</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ngược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VN" sz="3200" dirty="0">
                <a:effectLst/>
                <a:latin typeface="Arial" panose="020B0604020202020204" pitchFamily="34" charset="0"/>
                <a:cs typeface="Arial" panose="020B0604020202020204" pitchFamily="34" charset="0"/>
              </a:rPr>
              <a:t> </a:t>
            </a:r>
            <a:endParaRPr lang="en-VN" sz="3200" dirty="0">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1A1B0225-7D40-8771-C4FC-56F9DFFE7AD1}"/>
              </a:ext>
            </a:extLst>
          </p:cNvPr>
          <p:cNvSpPr/>
          <p:nvPr/>
        </p:nvSpPr>
        <p:spPr>
          <a:xfrm>
            <a:off x="8153400" y="4375710"/>
            <a:ext cx="8382000" cy="214594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effectLst/>
                <a:latin typeface="Arial" panose="020B0604020202020204" pitchFamily="34" charset="0"/>
                <a:ea typeface="Calibri" panose="020F0502020204030204" pitchFamily="34" charset="0"/>
                <a:cs typeface="Arial" panose="020B0604020202020204" pitchFamily="34" charset="0"/>
              </a:rPr>
              <a:t>C. </a:t>
            </a:r>
            <a:r>
              <a:rPr lang="en-US" sz="3200" dirty="0" err="1">
                <a:effectLst/>
                <a:latin typeface="Arial" panose="020B0604020202020204" pitchFamily="34" charset="0"/>
                <a:ea typeface="Calibri" panose="020F0502020204030204" pitchFamily="34" charset="0"/>
                <a:cs typeface="Arial" panose="020B0604020202020204" pitchFamily="34" charset="0"/>
              </a:rPr>
              <a:t>Gọi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tên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sự</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vật</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hiện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tượng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khái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niệm</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này</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bằng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tên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sự</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vật</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hiện</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tượng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khái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niệm</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khác</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có</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nét</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tương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đồng</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với</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effectLst/>
                <a:latin typeface="Arial" panose="020B0604020202020204" pitchFamily="34" charset="0"/>
                <a:ea typeface="Calibri" panose="020F0502020204030204" pitchFamily="34" charset="0"/>
                <a:cs typeface="Arial" panose="020B0604020202020204" pitchFamily="34" charset="0"/>
              </a:rPr>
              <a:t>nó</a:t>
            </a:r>
            <a:r>
              <a:rPr lang="en-US" sz="3200" dirty="0">
                <a:effectLst/>
                <a:latin typeface="Arial" panose="020B0604020202020204" pitchFamily="34" charset="0"/>
                <a:ea typeface="Calibri" panose="020F0502020204030204" pitchFamily="34" charset="0"/>
                <a:cs typeface="Arial" panose="020B0604020202020204" pitchFamily="34" charset="0"/>
              </a:rPr>
              <a:t>.</a:t>
            </a:r>
            <a:r>
              <a:rPr lang="en-VN" sz="3200" dirty="0">
                <a:effectLst/>
                <a:latin typeface="Arial" panose="020B0604020202020204" pitchFamily="34" charset="0"/>
                <a:cs typeface="Arial" panose="020B0604020202020204" pitchFamily="34" charset="0"/>
              </a:rPr>
              <a:t> </a:t>
            </a:r>
            <a:endParaRPr lang="en-VN" sz="3200" dirty="0">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C877221A-AB06-056C-3FF2-416A1D499B4A}"/>
              </a:ext>
            </a:extLst>
          </p:cNvPr>
          <p:cNvSpPr/>
          <p:nvPr/>
        </p:nvSpPr>
        <p:spPr>
          <a:xfrm>
            <a:off x="8229600" y="6899762"/>
            <a:ext cx="8305800" cy="147355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a:t>D. Đối chiếu sự vật, hiện tượng này với sự vật, hiện tượng khác có nét tương đồng. </a:t>
            </a:r>
            <a:endParaRPr lang="en-VN" sz="3200" dirty="0"/>
          </a:p>
        </p:txBody>
      </p:sp>
      <p:sp>
        <p:nvSpPr>
          <p:cNvPr id="18" name="Rounded Rectangle 17">
            <a:extLst>
              <a:ext uri="{FF2B5EF4-FFF2-40B4-BE49-F238E27FC236}">
                <a16:creationId xmlns:a16="http://schemas.microsoft.com/office/drawing/2014/main" id="{BBA43099-107A-E06A-C56F-316E9EC95060}"/>
              </a:ext>
            </a:extLst>
          </p:cNvPr>
          <p:cNvSpPr/>
          <p:nvPr/>
        </p:nvSpPr>
        <p:spPr>
          <a:xfrm>
            <a:off x="8253248" y="8650258"/>
            <a:ext cx="8282152" cy="1371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E. </a:t>
            </a:r>
            <a:r>
              <a:rPr lang="en-US" sz="3200" dirty="0" err="1"/>
              <a:t>Lặp</a:t>
            </a:r>
            <a:r>
              <a:rPr lang="en-US" sz="3200" dirty="0"/>
              <a:t> </a:t>
            </a:r>
            <a:r>
              <a:rPr lang="en-US" sz="3200" dirty="0" err="1"/>
              <a:t>lại</a:t>
            </a:r>
            <a:r>
              <a:rPr lang="en-US" sz="3200" dirty="0"/>
              <a:t> </a:t>
            </a:r>
            <a:r>
              <a:rPr lang="en-US" sz="3200" dirty="0" err="1"/>
              <a:t>từ</a:t>
            </a:r>
            <a:r>
              <a:rPr lang="en-US" sz="3200" dirty="0"/>
              <a:t> </a:t>
            </a:r>
            <a:r>
              <a:rPr lang="en-US" sz="3200" dirty="0" err="1"/>
              <a:t>ngữ</a:t>
            </a:r>
            <a:r>
              <a:rPr lang="en-US" sz="3200" dirty="0"/>
              <a:t> hay </a:t>
            </a:r>
            <a:r>
              <a:rPr lang="en-US" sz="3200" dirty="0" err="1"/>
              <a:t>câu</a:t>
            </a:r>
            <a:r>
              <a:rPr lang="en-US" sz="3200" dirty="0"/>
              <a:t> </a:t>
            </a:r>
            <a:r>
              <a:rPr lang="en-US" sz="3200" dirty="0" err="1"/>
              <a:t>nhằm</a:t>
            </a:r>
            <a:r>
              <a:rPr lang="en-US" sz="3200" dirty="0"/>
              <a:t> </a:t>
            </a:r>
            <a:r>
              <a:rPr lang="en-US" sz="3200" dirty="0" err="1"/>
              <a:t>làm</a:t>
            </a:r>
            <a:r>
              <a:rPr lang="en-US" sz="3200" dirty="0"/>
              <a:t> </a:t>
            </a:r>
            <a:r>
              <a:rPr lang="en-US" sz="3200" dirty="0" err="1"/>
              <a:t>nổi</a:t>
            </a:r>
            <a:r>
              <a:rPr lang="en-US" sz="3200" dirty="0"/>
              <a:t> </a:t>
            </a:r>
            <a:r>
              <a:rPr lang="en-US" sz="3200" dirty="0" err="1"/>
              <a:t>bật</a:t>
            </a:r>
            <a:r>
              <a:rPr lang="en-US" sz="3200" dirty="0"/>
              <a:t> </a:t>
            </a:r>
            <a:r>
              <a:rPr lang="en-US" sz="3200" dirty="0" err="1"/>
              <a:t>ý</a:t>
            </a:r>
            <a:r>
              <a:rPr lang="en-US" sz="3200" dirty="0"/>
              <a:t>, </a:t>
            </a:r>
            <a:r>
              <a:rPr lang="en-US" sz="3200" dirty="0" err="1"/>
              <a:t>gây</a:t>
            </a:r>
            <a:r>
              <a:rPr lang="en-US" sz="3200" dirty="0"/>
              <a:t> </a:t>
            </a:r>
            <a:r>
              <a:rPr lang="en-US" sz="3200" dirty="0" err="1"/>
              <a:t>cảm</a:t>
            </a:r>
            <a:r>
              <a:rPr lang="en-US" sz="3200" dirty="0"/>
              <a:t> </a:t>
            </a:r>
            <a:r>
              <a:rPr lang="en-US" sz="3200" dirty="0" err="1"/>
              <a:t>xúc</a:t>
            </a:r>
            <a:r>
              <a:rPr lang="en-US" sz="3200" dirty="0"/>
              <a:t> </a:t>
            </a:r>
            <a:r>
              <a:rPr lang="en-US" sz="3200" dirty="0" err="1"/>
              <a:t>mạnh</a:t>
            </a:r>
            <a:r>
              <a:rPr lang="en-US" sz="3200" dirty="0"/>
              <a:t>. </a:t>
            </a:r>
            <a:endParaRPr lang="en-VN" sz="3200" dirty="0"/>
          </a:p>
        </p:txBody>
      </p:sp>
      <p:cxnSp>
        <p:nvCxnSpPr>
          <p:cNvPr id="20" name="Straight Connector 19">
            <a:extLst>
              <a:ext uri="{FF2B5EF4-FFF2-40B4-BE49-F238E27FC236}">
                <a16:creationId xmlns:a16="http://schemas.microsoft.com/office/drawing/2014/main" id="{4C94D4E1-39EA-FC07-7085-046CC795C282}"/>
              </a:ext>
            </a:extLst>
          </p:cNvPr>
          <p:cNvCxnSpPr>
            <a:stCxn id="4" idx="3"/>
            <a:endCxn id="16" idx="1"/>
          </p:cNvCxnSpPr>
          <p:nvPr/>
        </p:nvCxnSpPr>
        <p:spPr>
          <a:xfrm>
            <a:off x="3429000" y="2359304"/>
            <a:ext cx="4800600" cy="5277235"/>
          </a:xfrm>
          <a:prstGeom prst="line">
            <a:avLst/>
          </a:prstGeom>
          <a:ln>
            <a:solidFill>
              <a:schemeClr val="accent2">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122D42D0-FA9E-5556-5F09-7332267F45E9}"/>
              </a:ext>
            </a:extLst>
          </p:cNvPr>
          <p:cNvCxnSpPr>
            <a:stCxn id="5" idx="3"/>
            <a:endCxn id="13" idx="1"/>
          </p:cNvCxnSpPr>
          <p:nvPr/>
        </p:nvCxnSpPr>
        <p:spPr>
          <a:xfrm flipV="1">
            <a:off x="3429000" y="1295400"/>
            <a:ext cx="4724400" cy="2705623"/>
          </a:xfrm>
          <a:prstGeom prst="line">
            <a:avLst/>
          </a:prstGeom>
          <a:ln>
            <a:solidFill>
              <a:schemeClr val="accent3">
                <a:lumMod val="40000"/>
                <a:lumOff val="60000"/>
              </a:schemeClr>
            </a:solidFill>
          </a:ln>
        </p:spPr>
        <p:style>
          <a:lnRef idx="3">
            <a:schemeClr val="accent3"/>
          </a:lnRef>
          <a:fillRef idx="0">
            <a:schemeClr val="accent3"/>
          </a:fillRef>
          <a:effectRef idx="2">
            <a:schemeClr val="accent3"/>
          </a:effectRef>
          <a:fontRef idx="minor">
            <a:schemeClr val="tx1"/>
          </a:fontRef>
        </p:style>
      </p:cxnSp>
      <p:cxnSp>
        <p:nvCxnSpPr>
          <p:cNvPr id="24" name="Straight Connector 23">
            <a:extLst>
              <a:ext uri="{FF2B5EF4-FFF2-40B4-BE49-F238E27FC236}">
                <a16:creationId xmlns:a16="http://schemas.microsoft.com/office/drawing/2014/main" id="{9832CFC1-0495-DC12-5C01-D9524BF3DB85}"/>
              </a:ext>
            </a:extLst>
          </p:cNvPr>
          <p:cNvCxnSpPr>
            <a:stCxn id="10" idx="3"/>
            <a:endCxn id="18" idx="1"/>
          </p:cNvCxnSpPr>
          <p:nvPr/>
        </p:nvCxnSpPr>
        <p:spPr>
          <a:xfrm>
            <a:off x="3429000" y="5703176"/>
            <a:ext cx="4824248" cy="3632882"/>
          </a:xfrm>
          <a:prstGeom prst="line">
            <a:avLst/>
          </a:prstGeom>
          <a:ln>
            <a:solidFill>
              <a:schemeClr val="accent4">
                <a:lumMod val="60000"/>
                <a:lumOff val="40000"/>
              </a:schemeClr>
            </a:solidFill>
          </a:ln>
        </p:spPr>
        <p:style>
          <a:lnRef idx="3">
            <a:schemeClr val="accent4"/>
          </a:lnRef>
          <a:fillRef idx="0">
            <a:schemeClr val="accent4"/>
          </a:fillRef>
          <a:effectRef idx="2">
            <a:schemeClr val="accent4"/>
          </a:effectRef>
          <a:fontRef idx="minor">
            <a:schemeClr val="tx1"/>
          </a:fontRef>
        </p:style>
      </p:cxnSp>
      <p:cxnSp>
        <p:nvCxnSpPr>
          <p:cNvPr id="26" name="Straight Connector 25">
            <a:extLst>
              <a:ext uri="{FF2B5EF4-FFF2-40B4-BE49-F238E27FC236}">
                <a16:creationId xmlns:a16="http://schemas.microsoft.com/office/drawing/2014/main" id="{275957FB-EE88-599B-67D6-9296C38CB653}"/>
              </a:ext>
            </a:extLst>
          </p:cNvPr>
          <p:cNvCxnSpPr>
            <a:stCxn id="11" idx="3"/>
            <a:endCxn id="14" idx="1"/>
          </p:cNvCxnSpPr>
          <p:nvPr/>
        </p:nvCxnSpPr>
        <p:spPr>
          <a:xfrm flipV="1">
            <a:off x="3619500" y="3273705"/>
            <a:ext cx="4533900" cy="4015742"/>
          </a:xfrm>
          <a:prstGeom prst="line">
            <a:avLst/>
          </a:prstGeom>
          <a:ln>
            <a:solidFill>
              <a:schemeClr val="accent5">
                <a:lumMod val="20000"/>
                <a:lumOff val="80000"/>
              </a:schemeClr>
            </a:solidFill>
          </a:ln>
        </p:spPr>
        <p:style>
          <a:lnRef idx="3">
            <a:schemeClr val="accent5"/>
          </a:lnRef>
          <a:fillRef idx="0">
            <a:schemeClr val="accent5"/>
          </a:fillRef>
          <a:effectRef idx="2">
            <a:schemeClr val="accent5"/>
          </a:effectRef>
          <a:fontRef idx="minor">
            <a:schemeClr val="tx1"/>
          </a:fontRef>
        </p:style>
      </p:cxnSp>
      <p:cxnSp>
        <p:nvCxnSpPr>
          <p:cNvPr id="28" name="Straight Connector 27">
            <a:extLst>
              <a:ext uri="{FF2B5EF4-FFF2-40B4-BE49-F238E27FC236}">
                <a16:creationId xmlns:a16="http://schemas.microsoft.com/office/drawing/2014/main" id="{9F8BCE06-1170-581B-124C-D675F7A5ECA9}"/>
              </a:ext>
            </a:extLst>
          </p:cNvPr>
          <p:cNvCxnSpPr>
            <a:stCxn id="12" idx="3"/>
            <a:endCxn id="15" idx="1"/>
          </p:cNvCxnSpPr>
          <p:nvPr/>
        </p:nvCxnSpPr>
        <p:spPr>
          <a:xfrm flipV="1">
            <a:off x="3619500" y="5448684"/>
            <a:ext cx="4533900" cy="3444382"/>
          </a:xfrm>
          <a:prstGeom prst="line">
            <a:avLst/>
          </a:prstGeom>
          <a:ln>
            <a:solidFill>
              <a:schemeClr val="accent6">
                <a:lumMod val="40000"/>
                <a:lumOff val="60000"/>
              </a:schemeClr>
            </a:solidFill>
          </a:ln>
        </p:spPr>
        <p:style>
          <a:lnRef idx="3">
            <a:schemeClr val="accent6"/>
          </a:lnRef>
          <a:fillRef idx="0">
            <a:schemeClr val="accent6"/>
          </a:fillRef>
          <a:effectRef idx="2">
            <a:schemeClr val="accent6"/>
          </a:effectRef>
          <a:fontRef idx="minor">
            <a:schemeClr val="tx1"/>
          </a:fontRef>
        </p:style>
      </p:cxnSp>
      <p:sp>
        <p:nvSpPr>
          <p:cNvPr id="29" name="TextBox 28">
            <a:extLst>
              <a:ext uri="{FF2B5EF4-FFF2-40B4-BE49-F238E27FC236}">
                <a16:creationId xmlns:a16="http://schemas.microsoft.com/office/drawing/2014/main" id="{8048169A-3117-D490-7627-28BDB62A32D0}"/>
              </a:ext>
            </a:extLst>
          </p:cNvPr>
          <p:cNvSpPr txBox="1"/>
          <p:nvPr/>
        </p:nvSpPr>
        <p:spPr>
          <a:xfrm>
            <a:off x="1724660" y="389921"/>
            <a:ext cx="4904740" cy="646331"/>
          </a:xfrm>
          <a:prstGeom prst="rect">
            <a:avLst/>
          </a:prstGeom>
          <a:noFill/>
        </p:spPr>
        <p:txBody>
          <a:bodyPr wrap="square" rtlCol="0">
            <a:spAutoFit/>
          </a:bodyPr>
          <a:lstStyle/>
          <a:p>
            <a:r>
              <a:rPr lang="en-US" sz="3600" dirty="0">
                <a:solidFill>
                  <a:srgbClr val="FF0000"/>
                </a:solidFill>
                <a:effectLst/>
                <a:latin typeface="Times New Roman" panose="02020603050405020304" pitchFamily="18" charset="0"/>
                <a:ea typeface="Calibri" panose="020F0502020204030204" pitchFamily="34" charset="0"/>
              </a:rPr>
              <a:t>1-D; 2-A; 3-E; 4-B; 5-C</a:t>
            </a:r>
            <a:r>
              <a:rPr lang="en-VN" sz="3600" dirty="0">
                <a:effectLst/>
              </a:rPr>
              <a:t> </a:t>
            </a:r>
            <a:endParaRPr lang="en-VN" sz="3600" dirty="0"/>
          </a:p>
        </p:txBody>
      </p:sp>
    </p:spTree>
    <p:extLst>
      <p:ext uri="{BB962C8B-B14F-4D97-AF65-F5344CB8AC3E}">
        <p14:creationId xmlns:p14="http://schemas.microsoft.com/office/powerpoint/2010/main" val="1389020688"/>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linds(horizontal)">
                                      <p:cBhvr>
                                        <p:cTn id="33" dur="500"/>
                                        <p:tgtEl>
                                          <p:spTgt spid="1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linds(horizont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linds(horizont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linds(horizontal)">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linds(horizontal)">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blinds(horizontal)">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entr" presetSubtype="0"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1000"/>
                                        <p:tgtEl>
                                          <p:spTgt spid="29"/>
                                        </p:tgtEl>
                                      </p:cBhvr>
                                    </p:animEffect>
                                    <p:anim calcmode="lin" valueType="num">
                                      <p:cBhvr>
                                        <p:cTn id="67" dur="1000" fill="hold"/>
                                        <p:tgtEl>
                                          <p:spTgt spid="29"/>
                                        </p:tgtEl>
                                        <p:attrNameLst>
                                          <p:attrName>ppt_x</p:attrName>
                                        </p:attrNameLst>
                                      </p:cBhvr>
                                      <p:tavLst>
                                        <p:tav tm="0">
                                          <p:val>
                                            <p:strVal val="#ppt_x"/>
                                          </p:val>
                                        </p:tav>
                                        <p:tav tm="100000">
                                          <p:val>
                                            <p:strVal val="#ppt_x"/>
                                          </p:val>
                                        </p:tav>
                                      </p:tavLst>
                                    </p:anim>
                                    <p:anim calcmode="lin" valueType="num">
                                      <p:cBhvr>
                                        <p:cTn id="68" dur="900" decel="100000" fill="hold"/>
                                        <p:tgtEl>
                                          <p:spTgt spid="29"/>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P spid="12" grpId="0" animBg="1"/>
      <p:bldP spid="13" grpId="0" animBg="1"/>
      <p:bldP spid="14" grpId="0" animBg="1"/>
      <p:bldP spid="15" grpId="0" animBg="1"/>
      <p:bldP spid="16" grpId="0" animBg="1"/>
      <p:bldP spid="18"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3963" b="722"/>
          <a:stretch>
            <a:fillRect/>
          </a:stretch>
        </p:blipFill>
        <p:spPr>
          <a:xfrm>
            <a:off x="16944340" y="0"/>
            <a:ext cx="1523009" cy="1923308"/>
          </a:xfrm>
          <a:prstGeom prst="rect">
            <a:avLst/>
          </a:prstGeom>
        </p:spPr>
      </p:pic>
      <p:sp>
        <p:nvSpPr>
          <p:cNvPr id="10" name="TextBox 8">
            <a:extLst>
              <a:ext uri="{FF2B5EF4-FFF2-40B4-BE49-F238E27FC236}">
                <a16:creationId xmlns:a16="http://schemas.microsoft.com/office/drawing/2014/main" id="{9C0FC8F9-E5DC-4081-8A6B-3DBDF11E25F3}"/>
              </a:ext>
            </a:extLst>
          </p:cNvPr>
          <p:cNvSpPr txBox="1"/>
          <p:nvPr/>
        </p:nvSpPr>
        <p:spPr>
          <a:xfrm>
            <a:off x="3481364" y="690064"/>
            <a:ext cx="11325261" cy="959697"/>
          </a:xfrm>
          <a:prstGeom prst="rect">
            <a:avLst/>
          </a:prstGeom>
        </p:spPr>
        <p:txBody>
          <a:bodyPr lIns="0" tIns="0" rIns="0" bIns="0" rtlCol="0" anchor="t">
            <a:spAutoFit/>
          </a:bodyPr>
          <a:lstStyle/>
          <a:p>
            <a:pPr algn="ctr">
              <a:lnSpc>
                <a:spcPts val="7200"/>
              </a:lnSpc>
            </a:pPr>
            <a:r>
              <a:rPr lang="en-US" sz="6500" b="1" dirty="0">
                <a:latin typeface="Times New Roman" panose="02020603050405020304" pitchFamily="18" charset="0"/>
                <a:cs typeface="Times New Roman" panose="02020603050405020304" pitchFamily="18" charset="0"/>
              </a:rPr>
              <a:t>2. </a:t>
            </a:r>
            <a:r>
              <a:rPr lang="en-US" sz="6500" b="1" dirty="0" err="1">
                <a:latin typeface="Times New Roman" panose="02020603050405020304" pitchFamily="18" charset="0"/>
                <a:cs typeface="Times New Roman" panose="02020603050405020304" pitchFamily="18" charset="0"/>
              </a:rPr>
              <a:t>Luyện</a:t>
            </a:r>
            <a:r>
              <a:rPr lang="en-US" sz="6500" b="1" dirty="0">
                <a:latin typeface="Times New Roman" panose="02020603050405020304" pitchFamily="18" charset="0"/>
                <a:cs typeface="Times New Roman" panose="02020603050405020304" pitchFamily="18" charset="0"/>
              </a:rPr>
              <a:t> </a:t>
            </a:r>
            <a:r>
              <a:rPr lang="en-US" sz="6500" b="1" dirty="0" err="1">
                <a:latin typeface="Times New Roman" panose="02020603050405020304" pitchFamily="18" charset="0"/>
                <a:cs typeface="Times New Roman" panose="02020603050405020304" pitchFamily="18" charset="0"/>
              </a:rPr>
              <a:t>tập</a:t>
            </a:r>
            <a:endParaRPr lang="en-US" sz="6500" b="1"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2390140" y="2596766"/>
            <a:ext cx="14554200" cy="4212714"/>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tập</a:t>
            </a:r>
            <a:r>
              <a:rPr 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hai</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Đỗ</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Trung</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Lai),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bố</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trí</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từng</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cặp</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lập</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trái</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ngược</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nhau</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Hãy</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chỉ</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ra</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đó</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bố</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trí</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vậy</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gì</a:t>
            </a: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2"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4229100"/>
            <a:ext cx="992319" cy="950823"/>
          </a:xfrm>
          <a:prstGeom prst="rect">
            <a:avLst/>
          </a:prstGeom>
        </p:spPr>
      </p:pic>
      <p:pic>
        <p:nvPicPr>
          <p:cNvPr id="13" name="Picture 4">
            <a:extLst>
              <a:ext uri="{FF2B5EF4-FFF2-40B4-BE49-F238E27FC236}">
                <a16:creationId xmlns:a16="http://schemas.microsoft.com/office/drawing/2014/main" id="{A225AFAE-48F5-9BAD-8EA9-1ACD2283EB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096000" y="6134100"/>
            <a:ext cx="6096001" cy="4152900"/>
          </a:xfrm>
          <a:prstGeom prst="rect">
            <a:avLst/>
          </a:prstGeom>
        </p:spPr>
      </p:pic>
    </p:spTree>
    <p:extLst>
      <p:ext uri="{BB962C8B-B14F-4D97-AF65-F5344CB8AC3E}">
        <p14:creationId xmlns:p14="http://schemas.microsoft.com/office/powerpoint/2010/main" val="120771586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3963" b="722"/>
          <a:stretch>
            <a:fillRect/>
          </a:stretch>
        </p:blipFill>
        <p:spPr>
          <a:xfrm>
            <a:off x="16944340" y="0"/>
            <a:ext cx="1523009" cy="1923308"/>
          </a:xfrm>
          <a:prstGeom prst="rect">
            <a:avLst/>
          </a:prstGeom>
        </p:spPr>
      </p:pic>
      <p:sp>
        <p:nvSpPr>
          <p:cNvPr id="4" name="Rectangle 3"/>
          <p:cNvSpPr/>
          <p:nvPr/>
        </p:nvSpPr>
        <p:spPr>
          <a:xfrm>
            <a:off x="990600" y="571500"/>
            <a:ext cx="12897441" cy="861133"/>
          </a:xfrm>
          <a:prstGeom prst="rect">
            <a:avLst/>
          </a:prstGeom>
        </p:spPr>
        <p:txBody>
          <a:bodyPr wrap="none">
            <a:spAutoFit/>
          </a:bodyPr>
          <a:lstStyle/>
          <a:p>
            <a:pPr marL="751840" indent="-571500">
              <a:lnSpc>
                <a:spcPct val="150000"/>
              </a:lnSpc>
              <a:spcAft>
                <a:spcPts val="0"/>
              </a:spcAft>
              <a:buFont typeface="Wingdings" panose="05000000000000000000" pitchFamily="2" charset="2"/>
              <a:buChar char="v"/>
              <a:tabLst>
                <a:tab pos="90170" algn="l"/>
                <a:tab pos="180340" algn="l"/>
              </a:tabLst>
            </a:pPr>
            <a:r>
              <a:rPr lang="nl-NL" sz="3800" dirty="0">
                <a:latin typeface="Arial" panose="020B0604020202020204" pitchFamily="34" charset="0"/>
                <a:ea typeface="Calibri" panose="020F0502020204030204" pitchFamily="34" charset="0"/>
                <a:cs typeface="Arial" panose="020B0604020202020204" pitchFamily="34" charset="0"/>
              </a:rPr>
              <a:t>Các dòng thơ được bố trí thành từng cặp có sự đối lập:</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
        <p:nvSpPr>
          <p:cNvPr id="5" name="Flowchart: Terminator 4"/>
          <p:cNvSpPr/>
          <p:nvPr/>
        </p:nvSpPr>
        <p:spPr>
          <a:xfrm>
            <a:off x="1558219" y="2005889"/>
            <a:ext cx="5334000" cy="1600200"/>
          </a:xfrm>
          <a:prstGeom prst="flowChartTerminator">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3800" dirty="0">
                <a:latin typeface="Arial" panose="020B0604020202020204" pitchFamily="34" charset="0"/>
                <a:cs typeface="Arial" panose="020B0604020202020204" pitchFamily="34" charset="0"/>
              </a:rPr>
              <a:t>Lưng mẹ còng rồi</a:t>
            </a:r>
            <a:endParaRPr lang="en-US" sz="3800" dirty="0">
              <a:latin typeface="Arial" panose="020B0604020202020204" pitchFamily="34" charset="0"/>
              <a:cs typeface="Arial" panose="020B0604020202020204" pitchFamily="34" charset="0"/>
            </a:endParaRPr>
          </a:p>
        </p:txBody>
      </p:sp>
      <p:grpSp>
        <p:nvGrpSpPr>
          <p:cNvPr id="7" name="Group 6"/>
          <p:cNvGrpSpPr/>
          <p:nvPr/>
        </p:nvGrpSpPr>
        <p:grpSpPr>
          <a:xfrm>
            <a:off x="8136819" y="2272589"/>
            <a:ext cx="2190750" cy="1069340"/>
            <a:chOff x="8136819" y="2272589"/>
            <a:chExt cx="2190750" cy="1069340"/>
          </a:xfrm>
        </p:grpSpPr>
        <p:sp>
          <p:nvSpPr>
            <p:cNvPr id="6" name="Chevron 5"/>
            <p:cNvSpPr/>
            <p:nvPr/>
          </p:nvSpPr>
          <p:spPr>
            <a:xfrm>
              <a:off x="8136819" y="2275129"/>
              <a:ext cx="1066800" cy="1066800"/>
            </a:xfrm>
            <a:prstGeom prst="chevron">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15"/>
            <p:cNvSpPr/>
            <p:nvPr/>
          </p:nvSpPr>
          <p:spPr>
            <a:xfrm flipH="1">
              <a:off x="9336969" y="2272589"/>
              <a:ext cx="990600" cy="1066800"/>
            </a:xfrm>
            <a:prstGeom prst="chevron">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Flowchart: Terminator 16"/>
          <p:cNvSpPr/>
          <p:nvPr/>
        </p:nvSpPr>
        <p:spPr>
          <a:xfrm>
            <a:off x="11375461" y="2013509"/>
            <a:ext cx="5334000" cy="1600200"/>
          </a:xfrm>
          <a:prstGeom prst="flowChartTerminator">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3800" dirty="0">
                <a:latin typeface="Arial" panose="020B0604020202020204" pitchFamily="34" charset="0"/>
                <a:cs typeface="Arial" panose="020B0604020202020204" pitchFamily="34" charset="0"/>
              </a:rPr>
              <a:t>Cau thì vẫn thẳng</a:t>
            </a:r>
            <a:endParaRPr lang="en-US" sz="3800" dirty="0">
              <a:latin typeface="Arial" panose="020B0604020202020204" pitchFamily="34" charset="0"/>
              <a:cs typeface="Arial" panose="020B0604020202020204" pitchFamily="34" charset="0"/>
            </a:endParaRPr>
          </a:p>
        </p:txBody>
      </p:sp>
      <p:sp>
        <p:nvSpPr>
          <p:cNvPr id="24" name="Flowchart: Terminator 23"/>
          <p:cNvSpPr/>
          <p:nvPr/>
        </p:nvSpPr>
        <p:spPr>
          <a:xfrm>
            <a:off x="1558219" y="4000500"/>
            <a:ext cx="5334000" cy="1600200"/>
          </a:xfrm>
          <a:prstGeom prst="flowChartTerminator">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3800" dirty="0">
                <a:latin typeface="Arial" panose="020B0604020202020204" pitchFamily="34" charset="0"/>
                <a:cs typeface="Arial" panose="020B0604020202020204" pitchFamily="34" charset="0"/>
              </a:rPr>
              <a:t>Cau – ngọn xanh rờn</a:t>
            </a:r>
            <a:endParaRPr lang="en-US" sz="3800" dirty="0">
              <a:latin typeface="Arial" panose="020B0604020202020204" pitchFamily="34" charset="0"/>
              <a:cs typeface="Arial" panose="020B0604020202020204" pitchFamily="34" charset="0"/>
            </a:endParaRPr>
          </a:p>
        </p:txBody>
      </p:sp>
      <p:grpSp>
        <p:nvGrpSpPr>
          <p:cNvPr id="8" name="Group 7"/>
          <p:cNvGrpSpPr/>
          <p:nvPr/>
        </p:nvGrpSpPr>
        <p:grpSpPr>
          <a:xfrm>
            <a:off x="8136819" y="4267200"/>
            <a:ext cx="2190750" cy="1069340"/>
            <a:chOff x="8136819" y="4267200"/>
            <a:chExt cx="2190750" cy="1069340"/>
          </a:xfrm>
        </p:grpSpPr>
        <p:sp>
          <p:nvSpPr>
            <p:cNvPr id="25" name="Chevron 24"/>
            <p:cNvSpPr/>
            <p:nvPr/>
          </p:nvSpPr>
          <p:spPr>
            <a:xfrm>
              <a:off x="8136819" y="4269740"/>
              <a:ext cx="1066800" cy="1066800"/>
            </a:xfrm>
            <a:prstGeom prst="chevron">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25"/>
            <p:cNvSpPr/>
            <p:nvPr/>
          </p:nvSpPr>
          <p:spPr>
            <a:xfrm flipH="1">
              <a:off x="9336969" y="4267200"/>
              <a:ext cx="990600" cy="1066800"/>
            </a:xfrm>
            <a:prstGeom prst="chevron">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Flowchart: Terminator 26"/>
          <p:cNvSpPr/>
          <p:nvPr/>
        </p:nvSpPr>
        <p:spPr>
          <a:xfrm>
            <a:off x="11375461" y="4008120"/>
            <a:ext cx="5334000" cy="1600200"/>
          </a:xfrm>
          <a:prstGeom prst="flowChartTerminator">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3800" dirty="0">
                <a:latin typeface="Arial" panose="020B0604020202020204" pitchFamily="34" charset="0"/>
                <a:cs typeface="Arial" panose="020B0604020202020204" pitchFamily="34" charset="0"/>
              </a:rPr>
              <a:t>Mẹ - đầu bạc trắng</a:t>
            </a:r>
            <a:endParaRPr lang="en-US" sz="3800" dirty="0">
              <a:latin typeface="Arial" panose="020B0604020202020204" pitchFamily="34" charset="0"/>
              <a:cs typeface="Arial" panose="020B0604020202020204" pitchFamily="34" charset="0"/>
            </a:endParaRPr>
          </a:p>
        </p:txBody>
      </p:sp>
      <p:sp>
        <p:nvSpPr>
          <p:cNvPr id="37" name="Flowchart: Terminator 36"/>
          <p:cNvSpPr/>
          <p:nvPr/>
        </p:nvSpPr>
        <p:spPr>
          <a:xfrm>
            <a:off x="1558219" y="5995111"/>
            <a:ext cx="5334000" cy="1600200"/>
          </a:xfrm>
          <a:prstGeom prst="flowChartTerminator">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3800" dirty="0">
                <a:latin typeface="Arial" panose="020B0604020202020204" pitchFamily="34" charset="0"/>
                <a:cs typeface="Arial" panose="020B0604020202020204" pitchFamily="34" charset="0"/>
              </a:rPr>
              <a:t>Cau ngày càng cao</a:t>
            </a:r>
            <a:endParaRPr lang="en-US" sz="3800" dirty="0">
              <a:latin typeface="Arial" panose="020B0604020202020204" pitchFamily="34" charset="0"/>
              <a:cs typeface="Arial" panose="020B0604020202020204" pitchFamily="34" charset="0"/>
            </a:endParaRPr>
          </a:p>
        </p:txBody>
      </p:sp>
      <p:grpSp>
        <p:nvGrpSpPr>
          <p:cNvPr id="9" name="Group 8"/>
          <p:cNvGrpSpPr/>
          <p:nvPr/>
        </p:nvGrpSpPr>
        <p:grpSpPr>
          <a:xfrm>
            <a:off x="8136819" y="6261811"/>
            <a:ext cx="2190750" cy="1069340"/>
            <a:chOff x="8136819" y="6261811"/>
            <a:chExt cx="2190750" cy="1069340"/>
          </a:xfrm>
        </p:grpSpPr>
        <p:sp>
          <p:nvSpPr>
            <p:cNvPr id="38" name="Chevron 37"/>
            <p:cNvSpPr/>
            <p:nvPr/>
          </p:nvSpPr>
          <p:spPr>
            <a:xfrm>
              <a:off x="8136819" y="6264351"/>
              <a:ext cx="1066800" cy="1066800"/>
            </a:xfrm>
            <a:prstGeom prst="chevron">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hevron 39"/>
            <p:cNvSpPr/>
            <p:nvPr/>
          </p:nvSpPr>
          <p:spPr>
            <a:xfrm flipH="1">
              <a:off x="9336969" y="6261811"/>
              <a:ext cx="990600" cy="1066800"/>
            </a:xfrm>
            <a:prstGeom prst="chevron">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 name="Flowchart: Terminator 40"/>
          <p:cNvSpPr/>
          <p:nvPr/>
        </p:nvSpPr>
        <p:spPr>
          <a:xfrm>
            <a:off x="11375461" y="6002731"/>
            <a:ext cx="5334000" cy="1600200"/>
          </a:xfrm>
          <a:prstGeom prst="flowChartTerminator">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3800" dirty="0">
                <a:latin typeface="Arial" panose="020B0604020202020204" pitchFamily="34" charset="0"/>
                <a:cs typeface="Arial" panose="020B0604020202020204" pitchFamily="34" charset="0"/>
              </a:rPr>
              <a:t>Mẹ ngày một thấp</a:t>
            </a:r>
            <a:endParaRPr lang="en-US" sz="3800" dirty="0">
              <a:latin typeface="Arial" panose="020B0604020202020204" pitchFamily="34" charset="0"/>
              <a:cs typeface="Arial" panose="020B0604020202020204" pitchFamily="34" charset="0"/>
            </a:endParaRPr>
          </a:p>
        </p:txBody>
      </p:sp>
      <p:sp>
        <p:nvSpPr>
          <p:cNvPr id="42" name="Flowchart: Terminator 41"/>
          <p:cNvSpPr/>
          <p:nvPr/>
        </p:nvSpPr>
        <p:spPr>
          <a:xfrm>
            <a:off x="1558219" y="7997342"/>
            <a:ext cx="5334000" cy="1600200"/>
          </a:xfrm>
          <a:prstGeom prst="flowChartTerminator">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3800" dirty="0">
                <a:latin typeface="Arial" panose="020B0604020202020204" pitchFamily="34" charset="0"/>
                <a:cs typeface="Arial" panose="020B0604020202020204" pitchFamily="34" charset="0"/>
              </a:rPr>
              <a:t>Cau gần với giời</a:t>
            </a:r>
            <a:endParaRPr lang="en-US" sz="3800" dirty="0">
              <a:latin typeface="Arial" panose="020B0604020202020204" pitchFamily="34" charset="0"/>
              <a:cs typeface="Arial" panose="020B0604020202020204" pitchFamily="34" charset="0"/>
            </a:endParaRPr>
          </a:p>
        </p:txBody>
      </p:sp>
      <p:grpSp>
        <p:nvGrpSpPr>
          <p:cNvPr id="10" name="Group 9"/>
          <p:cNvGrpSpPr/>
          <p:nvPr/>
        </p:nvGrpSpPr>
        <p:grpSpPr>
          <a:xfrm>
            <a:off x="8136819" y="8264042"/>
            <a:ext cx="2190750" cy="1069340"/>
            <a:chOff x="8136819" y="8264042"/>
            <a:chExt cx="2190750" cy="1069340"/>
          </a:xfrm>
        </p:grpSpPr>
        <p:sp>
          <p:nvSpPr>
            <p:cNvPr id="43" name="Chevron 42"/>
            <p:cNvSpPr/>
            <p:nvPr/>
          </p:nvSpPr>
          <p:spPr>
            <a:xfrm>
              <a:off x="8136819" y="8266582"/>
              <a:ext cx="1066800" cy="1066800"/>
            </a:xfrm>
            <a:prstGeom prst="chevron">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Chevron 43"/>
            <p:cNvSpPr/>
            <p:nvPr/>
          </p:nvSpPr>
          <p:spPr>
            <a:xfrm flipH="1">
              <a:off x="9336969" y="8264042"/>
              <a:ext cx="990600" cy="1066800"/>
            </a:xfrm>
            <a:prstGeom prst="chevron">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5" name="Flowchart: Terminator 44"/>
          <p:cNvSpPr/>
          <p:nvPr/>
        </p:nvSpPr>
        <p:spPr>
          <a:xfrm>
            <a:off x="11375461" y="8004962"/>
            <a:ext cx="5334000" cy="1600200"/>
          </a:xfrm>
          <a:prstGeom prst="flowChartTerminator">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3800" dirty="0">
                <a:latin typeface="Arial" panose="020B0604020202020204" pitchFamily="34" charset="0"/>
                <a:cs typeface="Arial" panose="020B0604020202020204" pitchFamily="34" charset="0"/>
              </a:rPr>
              <a:t>Mẹ thì gần đất</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513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inVertic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barn(inVertical)">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barn(inVertical)">
                                      <p:cBhvr>
                                        <p:cTn id="6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7" grpId="0" animBg="1"/>
      <p:bldP spid="24" grpId="0" animBg="1"/>
      <p:bldP spid="27" grpId="0" animBg="1"/>
      <p:bldP spid="37" grpId="0" animBg="1"/>
      <p:bldP spid="41" grpId="0" animBg="1"/>
      <p:bldP spid="42"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3963" b="722"/>
          <a:stretch>
            <a:fillRect/>
          </a:stretch>
        </p:blipFill>
        <p:spPr>
          <a:xfrm>
            <a:off x="16944340" y="0"/>
            <a:ext cx="1523009" cy="1923308"/>
          </a:xfrm>
          <a:prstGeom prst="rect">
            <a:avLst/>
          </a:prstGeom>
        </p:spPr>
      </p:pic>
      <p:grpSp>
        <p:nvGrpSpPr>
          <p:cNvPr id="8" name="Group 11"/>
          <p:cNvGrpSpPr/>
          <p:nvPr/>
        </p:nvGrpSpPr>
        <p:grpSpPr>
          <a:xfrm>
            <a:off x="2401258" y="1257300"/>
            <a:ext cx="13662045" cy="7467600"/>
            <a:chOff x="0" y="0"/>
            <a:chExt cx="993159" cy="1290339"/>
          </a:xfrm>
          <a:solidFill>
            <a:srgbClr val="FFE8A7"/>
          </a:solidFill>
        </p:grpSpPr>
        <p:sp>
          <p:nvSpPr>
            <p:cNvPr id="9" name="Freeform 12"/>
            <p:cNvSpPr/>
            <p:nvPr/>
          </p:nvSpPr>
          <p:spPr>
            <a:xfrm>
              <a:off x="10160" y="16510"/>
              <a:ext cx="970299" cy="1262399"/>
            </a:xfrm>
            <a:custGeom>
              <a:avLst/>
              <a:gdLst/>
              <a:ahLst/>
              <a:cxnLst/>
              <a:rect l="l" t="t" r="r" b="b"/>
              <a:pathLst>
                <a:path w="970299" h="1262399">
                  <a:moveTo>
                    <a:pt x="970299" y="1262399"/>
                  </a:moveTo>
                  <a:lnTo>
                    <a:pt x="0" y="1254779"/>
                  </a:lnTo>
                  <a:lnTo>
                    <a:pt x="0" y="451060"/>
                  </a:lnTo>
                  <a:lnTo>
                    <a:pt x="17780" y="19050"/>
                  </a:lnTo>
                  <a:lnTo>
                    <a:pt x="481624" y="0"/>
                  </a:lnTo>
                  <a:lnTo>
                    <a:pt x="951249" y="5080"/>
                  </a:lnTo>
                  <a:close/>
                </a:path>
              </a:pathLst>
            </a:custGeom>
            <a:grpFill/>
          </p:spPr>
        </p:sp>
        <p:sp>
          <p:nvSpPr>
            <p:cNvPr id="10" name="Freeform 13"/>
            <p:cNvSpPr/>
            <p:nvPr/>
          </p:nvSpPr>
          <p:spPr>
            <a:xfrm>
              <a:off x="-3810" y="0"/>
              <a:ext cx="999509" cy="1289069"/>
            </a:xfrm>
            <a:custGeom>
              <a:avLst/>
              <a:gdLst/>
              <a:ahLst/>
              <a:cxnLst/>
              <a:rect l="l" t="t" r="r" b="b"/>
              <a:pathLst>
                <a:path w="999509" h="1289069">
                  <a:moveTo>
                    <a:pt x="965219" y="21590"/>
                  </a:moveTo>
                  <a:cubicBezTo>
                    <a:pt x="966489" y="34290"/>
                    <a:pt x="966489" y="44450"/>
                    <a:pt x="967759" y="54610"/>
                  </a:cubicBezTo>
                  <a:cubicBezTo>
                    <a:pt x="970299" y="82337"/>
                    <a:pt x="971569" y="108391"/>
                    <a:pt x="974109" y="133515"/>
                  </a:cubicBezTo>
                  <a:cubicBezTo>
                    <a:pt x="974109" y="169805"/>
                    <a:pt x="986809" y="885371"/>
                    <a:pt x="993159" y="921661"/>
                  </a:cubicBezTo>
                  <a:cubicBezTo>
                    <a:pt x="999509" y="976561"/>
                    <a:pt x="995699" y="1032392"/>
                    <a:pt x="995699" y="1087292"/>
                  </a:cubicBezTo>
                  <a:cubicBezTo>
                    <a:pt x="995699" y="1135679"/>
                    <a:pt x="996969" y="1180344"/>
                    <a:pt x="998239" y="1228109"/>
                  </a:cubicBezTo>
                  <a:cubicBezTo>
                    <a:pt x="998239" y="1249699"/>
                    <a:pt x="998239" y="1263669"/>
                    <a:pt x="998239" y="1287799"/>
                  </a:cubicBezTo>
                  <a:cubicBezTo>
                    <a:pt x="975379" y="1287799"/>
                    <a:pt x="955059" y="1289069"/>
                    <a:pt x="937058" y="1287799"/>
                  </a:cubicBezTo>
                  <a:cubicBezTo>
                    <a:pt x="891365" y="1282719"/>
                    <a:pt x="844969" y="1289069"/>
                    <a:pt x="799276" y="1283989"/>
                  </a:cubicBezTo>
                  <a:cubicBezTo>
                    <a:pt x="771860" y="1280179"/>
                    <a:pt x="745147" y="1282719"/>
                    <a:pt x="717732" y="1280179"/>
                  </a:cubicBezTo>
                  <a:cubicBezTo>
                    <a:pt x="705078" y="1278909"/>
                    <a:pt x="692425" y="1277639"/>
                    <a:pt x="679771" y="1276369"/>
                  </a:cubicBezTo>
                  <a:cubicBezTo>
                    <a:pt x="672039" y="1276369"/>
                    <a:pt x="665009" y="1277639"/>
                    <a:pt x="657276" y="1277639"/>
                  </a:cubicBezTo>
                  <a:cubicBezTo>
                    <a:pt x="637593" y="1276369"/>
                    <a:pt x="583465" y="1277639"/>
                    <a:pt x="563781" y="1276369"/>
                  </a:cubicBezTo>
                  <a:cubicBezTo>
                    <a:pt x="549722" y="1275099"/>
                    <a:pt x="268535" y="1283989"/>
                    <a:pt x="254475" y="1282719"/>
                  </a:cubicBezTo>
                  <a:cubicBezTo>
                    <a:pt x="250961" y="1282719"/>
                    <a:pt x="246743" y="1283989"/>
                    <a:pt x="243228" y="1283989"/>
                  </a:cubicBezTo>
                  <a:cubicBezTo>
                    <a:pt x="234792" y="1283989"/>
                    <a:pt x="227060" y="1285259"/>
                    <a:pt x="218624" y="1285259"/>
                  </a:cubicBezTo>
                  <a:cubicBezTo>
                    <a:pt x="197535" y="1285259"/>
                    <a:pt x="177149" y="1283989"/>
                    <a:pt x="156060" y="1282719"/>
                  </a:cubicBezTo>
                  <a:cubicBezTo>
                    <a:pt x="143406" y="1281449"/>
                    <a:pt x="130753" y="1280179"/>
                    <a:pt x="118802" y="1278909"/>
                  </a:cubicBezTo>
                  <a:cubicBezTo>
                    <a:pt x="96307" y="1277639"/>
                    <a:pt x="73812" y="1276369"/>
                    <a:pt x="48260" y="1276369"/>
                  </a:cubicBezTo>
                  <a:cubicBezTo>
                    <a:pt x="38100" y="1276369"/>
                    <a:pt x="29210" y="1276369"/>
                    <a:pt x="19050" y="1275099"/>
                  </a:cubicBezTo>
                  <a:cubicBezTo>
                    <a:pt x="10160" y="1273829"/>
                    <a:pt x="5080" y="1267479"/>
                    <a:pt x="7620" y="1258589"/>
                  </a:cubicBezTo>
                  <a:cubicBezTo>
                    <a:pt x="16510" y="1226869"/>
                    <a:pt x="12700" y="1203606"/>
                    <a:pt x="11430" y="1179413"/>
                  </a:cubicBezTo>
                  <a:cubicBezTo>
                    <a:pt x="10160" y="1130096"/>
                    <a:pt x="6350" y="1081709"/>
                    <a:pt x="7620" y="1032392"/>
                  </a:cubicBezTo>
                  <a:cubicBezTo>
                    <a:pt x="5080" y="970978"/>
                    <a:pt x="0" y="210748"/>
                    <a:pt x="7620" y="148403"/>
                  </a:cubicBezTo>
                  <a:cubicBezTo>
                    <a:pt x="8890" y="136307"/>
                    <a:pt x="7620" y="123280"/>
                    <a:pt x="8890" y="111183"/>
                  </a:cubicBezTo>
                  <a:cubicBezTo>
                    <a:pt x="10160" y="91642"/>
                    <a:pt x="12700" y="70240"/>
                    <a:pt x="13970" y="44450"/>
                  </a:cubicBezTo>
                  <a:cubicBezTo>
                    <a:pt x="13970" y="41910"/>
                    <a:pt x="15240" y="39370"/>
                    <a:pt x="16510" y="38100"/>
                  </a:cubicBezTo>
                  <a:cubicBezTo>
                    <a:pt x="38100" y="35560"/>
                    <a:pt x="56238" y="30480"/>
                    <a:pt x="67486" y="29210"/>
                  </a:cubicBezTo>
                  <a:cubicBezTo>
                    <a:pt x="86466" y="25400"/>
                    <a:pt x="105446" y="22860"/>
                    <a:pt x="125129" y="20320"/>
                  </a:cubicBezTo>
                  <a:cubicBezTo>
                    <a:pt x="138486" y="17780"/>
                    <a:pt x="151842" y="16510"/>
                    <a:pt x="164495" y="13970"/>
                  </a:cubicBezTo>
                  <a:cubicBezTo>
                    <a:pt x="177149" y="11430"/>
                    <a:pt x="190505" y="8890"/>
                    <a:pt x="203159" y="8890"/>
                  </a:cubicBezTo>
                  <a:cubicBezTo>
                    <a:pt x="217218" y="7620"/>
                    <a:pt x="231277" y="10160"/>
                    <a:pt x="245337" y="8890"/>
                  </a:cubicBezTo>
                  <a:cubicBezTo>
                    <a:pt x="262911" y="8890"/>
                    <a:pt x="581356" y="6350"/>
                    <a:pt x="598930" y="5080"/>
                  </a:cubicBezTo>
                  <a:cubicBezTo>
                    <a:pt x="615801" y="3810"/>
                    <a:pt x="632672" y="2540"/>
                    <a:pt x="650247" y="2540"/>
                  </a:cubicBezTo>
                  <a:cubicBezTo>
                    <a:pt x="679068" y="1270"/>
                    <a:pt x="707187" y="0"/>
                    <a:pt x="736009" y="0"/>
                  </a:cubicBezTo>
                  <a:cubicBezTo>
                    <a:pt x="747959" y="0"/>
                    <a:pt x="760613" y="2540"/>
                    <a:pt x="772563" y="2540"/>
                  </a:cubicBezTo>
                  <a:cubicBezTo>
                    <a:pt x="805603" y="3810"/>
                    <a:pt x="839345" y="5080"/>
                    <a:pt x="872385" y="7620"/>
                  </a:cubicBezTo>
                  <a:cubicBezTo>
                    <a:pt x="889959" y="8890"/>
                    <a:pt x="907533" y="12700"/>
                    <a:pt x="925107" y="16510"/>
                  </a:cubicBezTo>
                  <a:cubicBezTo>
                    <a:pt x="929325" y="16510"/>
                    <a:pt x="933543" y="16510"/>
                    <a:pt x="937058" y="16510"/>
                  </a:cubicBezTo>
                  <a:cubicBezTo>
                    <a:pt x="946169" y="17780"/>
                    <a:pt x="955059" y="20320"/>
                    <a:pt x="965219" y="21590"/>
                  </a:cubicBezTo>
                  <a:close/>
                  <a:moveTo>
                    <a:pt x="975379" y="1271289"/>
                  </a:moveTo>
                  <a:cubicBezTo>
                    <a:pt x="976649" y="1254779"/>
                    <a:pt x="977919" y="1242079"/>
                    <a:pt x="977919" y="1229379"/>
                  </a:cubicBezTo>
                  <a:cubicBezTo>
                    <a:pt x="976649" y="1175691"/>
                    <a:pt x="975379" y="1126374"/>
                    <a:pt x="975379" y="1073334"/>
                  </a:cubicBezTo>
                  <a:cubicBezTo>
                    <a:pt x="975379" y="1049141"/>
                    <a:pt x="977919" y="1024948"/>
                    <a:pt x="976649" y="1000754"/>
                  </a:cubicBezTo>
                  <a:cubicBezTo>
                    <a:pt x="976649" y="978422"/>
                    <a:pt x="975379" y="955159"/>
                    <a:pt x="974109" y="932827"/>
                  </a:cubicBezTo>
                  <a:cubicBezTo>
                    <a:pt x="969029" y="898398"/>
                    <a:pt x="957599" y="185624"/>
                    <a:pt x="957599" y="151195"/>
                  </a:cubicBezTo>
                  <a:cubicBezTo>
                    <a:pt x="955059" y="122349"/>
                    <a:pt x="952519" y="92573"/>
                    <a:pt x="949979" y="63500"/>
                  </a:cubicBezTo>
                  <a:cubicBezTo>
                    <a:pt x="948709" y="44450"/>
                    <a:pt x="947439" y="43180"/>
                    <a:pt x="934949" y="41910"/>
                  </a:cubicBezTo>
                  <a:cubicBezTo>
                    <a:pt x="932840" y="41910"/>
                    <a:pt x="931434" y="41910"/>
                    <a:pt x="929325" y="40640"/>
                  </a:cubicBezTo>
                  <a:cubicBezTo>
                    <a:pt x="911751" y="36830"/>
                    <a:pt x="893474" y="31750"/>
                    <a:pt x="875900" y="30480"/>
                  </a:cubicBezTo>
                  <a:cubicBezTo>
                    <a:pt x="833018" y="26670"/>
                    <a:pt x="789434" y="25400"/>
                    <a:pt x="746553" y="22860"/>
                  </a:cubicBezTo>
                  <a:cubicBezTo>
                    <a:pt x="740227" y="22860"/>
                    <a:pt x="733197" y="22860"/>
                    <a:pt x="726870" y="22860"/>
                  </a:cubicBezTo>
                  <a:cubicBezTo>
                    <a:pt x="716326" y="22860"/>
                    <a:pt x="705781" y="22860"/>
                    <a:pt x="695940" y="22860"/>
                  </a:cubicBezTo>
                  <a:cubicBezTo>
                    <a:pt x="673445" y="22860"/>
                    <a:pt x="650950" y="22860"/>
                    <a:pt x="629158" y="24130"/>
                  </a:cubicBezTo>
                  <a:cubicBezTo>
                    <a:pt x="610177" y="25400"/>
                    <a:pt x="290327" y="29210"/>
                    <a:pt x="271347" y="29210"/>
                  </a:cubicBezTo>
                  <a:cubicBezTo>
                    <a:pt x="240416" y="29210"/>
                    <a:pt x="209485" y="26670"/>
                    <a:pt x="178555" y="33020"/>
                  </a:cubicBezTo>
                  <a:cubicBezTo>
                    <a:pt x="162387" y="36830"/>
                    <a:pt x="146921" y="36830"/>
                    <a:pt x="131456" y="38100"/>
                  </a:cubicBezTo>
                  <a:cubicBezTo>
                    <a:pt x="104743" y="41910"/>
                    <a:pt x="78030" y="45720"/>
                    <a:pt x="49530" y="50800"/>
                  </a:cubicBezTo>
                  <a:cubicBezTo>
                    <a:pt x="36830" y="50800"/>
                    <a:pt x="34290" y="53340"/>
                    <a:pt x="33020" y="67449"/>
                  </a:cubicBezTo>
                  <a:cubicBezTo>
                    <a:pt x="31750" y="84198"/>
                    <a:pt x="31750" y="100947"/>
                    <a:pt x="30480" y="117697"/>
                  </a:cubicBezTo>
                  <a:cubicBezTo>
                    <a:pt x="29210" y="145612"/>
                    <a:pt x="26670" y="172597"/>
                    <a:pt x="25400" y="200512"/>
                  </a:cubicBezTo>
                  <a:cubicBezTo>
                    <a:pt x="20320" y="230289"/>
                    <a:pt x="26670" y="957951"/>
                    <a:pt x="29210" y="987727"/>
                  </a:cubicBezTo>
                  <a:cubicBezTo>
                    <a:pt x="29210" y="1019365"/>
                    <a:pt x="29210" y="1051933"/>
                    <a:pt x="30480" y="1083570"/>
                  </a:cubicBezTo>
                  <a:cubicBezTo>
                    <a:pt x="30480" y="1106833"/>
                    <a:pt x="33020" y="1130096"/>
                    <a:pt x="33020" y="1153359"/>
                  </a:cubicBezTo>
                  <a:cubicBezTo>
                    <a:pt x="33020" y="1178483"/>
                    <a:pt x="33020" y="1203606"/>
                    <a:pt x="31750" y="1229379"/>
                  </a:cubicBezTo>
                  <a:cubicBezTo>
                    <a:pt x="31750" y="1233189"/>
                    <a:pt x="31750" y="1235729"/>
                    <a:pt x="31750" y="1239539"/>
                  </a:cubicBezTo>
                  <a:cubicBezTo>
                    <a:pt x="31750" y="1249699"/>
                    <a:pt x="35560" y="1253509"/>
                    <a:pt x="44450" y="1253509"/>
                  </a:cubicBezTo>
                  <a:cubicBezTo>
                    <a:pt x="57644" y="1253509"/>
                    <a:pt x="67486" y="1254779"/>
                    <a:pt x="76624" y="1254779"/>
                  </a:cubicBezTo>
                  <a:cubicBezTo>
                    <a:pt x="89981" y="1254779"/>
                    <a:pt x="104040" y="1252239"/>
                    <a:pt x="117397" y="1254779"/>
                  </a:cubicBezTo>
                  <a:cubicBezTo>
                    <a:pt x="139189" y="1258589"/>
                    <a:pt x="160981" y="1261129"/>
                    <a:pt x="182773" y="1259859"/>
                  </a:cubicBezTo>
                  <a:cubicBezTo>
                    <a:pt x="196832" y="1258589"/>
                    <a:pt x="210188" y="1261129"/>
                    <a:pt x="224248" y="1261129"/>
                  </a:cubicBezTo>
                  <a:cubicBezTo>
                    <a:pt x="244634" y="1261129"/>
                    <a:pt x="265020" y="1259859"/>
                    <a:pt x="285406" y="1261129"/>
                  </a:cubicBezTo>
                  <a:cubicBezTo>
                    <a:pt x="315634" y="1262399"/>
                    <a:pt x="647435" y="1252239"/>
                    <a:pt x="678365" y="1254779"/>
                  </a:cubicBezTo>
                  <a:cubicBezTo>
                    <a:pt x="691722" y="1256049"/>
                    <a:pt x="705078" y="1257319"/>
                    <a:pt x="717732" y="1257319"/>
                  </a:cubicBezTo>
                  <a:cubicBezTo>
                    <a:pt x="740930" y="1259859"/>
                    <a:pt x="763425" y="1256049"/>
                    <a:pt x="786623" y="1259859"/>
                  </a:cubicBezTo>
                  <a:cubicBezTo>
                    <a:pt x="805603" y="1262399"/>
                    <a:pt x="824583" y="1262399"/>
                    <a:pt x="843563" y="1264939"/>
                  </a:cubicBezTo>
                  <a:cubicBezTo>
                    <a:pt x="871682" y="1268749"/>
                    <a:pt x="899800" y="1271289"/>
                    <a:pt x="927919" y="1272559"/>
                  </a:cubicBezTo>
                  <a:cubicBezTo>
                    <a:pt x="938464" y="1272559"/>
                    <a:pt x="955059" y="1271289"/>
                    <a:pt x="975379" y="1271289"/>
                  </a:cubicBezTo>
                  <a:close/>
                </a:path>
              </a:pathLst>
            </a:custGeom>
            <a:grpFill/>
          </p:spPr>
        </p:sp>
      </p:grpSp>
      <p:pic>
        <p:nvPicPr>
          <p:cNvPr id="11"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63330" y="695201"/>
            <a:ext cx="1124198" cy="1124198"/>
          </a:xfrm>
          <a:prstGeom prst="rect">
            <a:avLst/>
          </a:prstGeom>
        </p:spPr>
      </p:pic>
      <p:sp>
        <p:nvSpPr>
          <p:cNvPr id="3" name="Rectangle 2"/>
          <p:cNvSpPr/>
          <p:nvPr/>
        </p:nvSpPr>
        <p:spPr>
          <a:xfrm>
            <a:off x="2348847" y="1814461"/>
            <a:ext cx="13234638" cy="5048946"/>
          </a:xfrm>
          <a:prstGeom prst="rect">
            <a:avLst/>
          </a:prstGeom>
        </p:spPr>
        <p:txBody>
          <a:bodyPr wrap="square">
            <a:spAutoFit/>
          </a:bodyPr>
          <a:lstStyle/>
          <a:p>
            <a:pPr marL="751840" indent="-571500" algn="just">
              <a:lnSpc>
                <a:spcPct val="150000"/>
              </a:lnSpc>
              <a:spcAft>
                <a:spcPts val="0"/>
              </a:spcAft>
              <a:buFont typeface="Wingdings" panose="05000000000000000000" pitchFamily="2" charset="2"/>
              <a:buChar char="v"/>
              <a:tabLst>
                <a:tab pos="90170" algn="l"/>
                <a:tab pos="180340" algn="l"/>
              </a:tabLst>
            </a:pPr>
            <a:r>
              <a:rPr lang="nl-NL" sz="4400" dirty="0">
                <a:latin typeface="Times New Roman" panose="02020603050405020304" pitchFamily="18" charset="0"/>
                <a:ea typeface="Calibri" panose="020F0502020204030204" pitchFamily="34" charset="0"/>
                <a:cs typeface="Times New Roman" panose="02020603050405020304" pitchFamily="18" charset="0"/>
              </a:rPr>
              <a:t>Cách bố trí như vậy cho người đọc thấy được sự đối lập giữa hình ảnh </a:t>
            </a:r>
            <a:r>
              <a:rPr lang="nl-NL" sz="4400" dirty="0" err="1">
                <a:latin typeface="Times New Roman" panose="02020603050405020304" pitchFamily="18" charset="0"/>
                <a:ea typeface="Calibri" panose="020F0502020204030204" pitchFamily="34" charset="0"/>
                <a:cs typeface="Times New Roman" panose="02020603050405020304" pitchFamily="18" charset="0"/>
              </a:rPr>
              <a:t>cây</a:t>
            </a:r>
            <a:r>
              <a:rPr lang="nl-NL" sz="4400" dirty="0">
                <a:latin typeface="Times New Roman" panose="02020603050405020304" pitchFamily="18" charset="0"/>
                <a:ea typeface="Calibri" panose="020F0502020204030204" pitchFamily="34" charset="0"/>
                <a:cs typeface="Times New Roman" panose="02020603050405020304" pitchFamily="18" charset="0"/>
              </a:rPr>
              <a:t> </a:t>
            </a:r>
            <a:r>
              <a:rPr lang="nl-NL" sz="4400" dirty="0" err="1">
                <a:latin typeface="Times New Roman" panose="02020603050405020304" pitchFamily="18" charset="0"/>
                <a:ea typeface="Calibri" panose="020F0502020204030204" pitchFamily="34" charset="0"/>
                <a:cs typeface="Times New Roman" panose="02020603050405020304" pitchFamily="18" charset="0"/>
              </a:rPr>
              <a:t>cau</a:t>
            </a:r>
            <a:r>
              <a:rPr lang="nl-NL" sz="4400" dirty="0">
                <a:latin typeface="Times New Roman" panose="02020603050405020304" pitchFamily="18" charset="0"/>
                <a:ea typeface="Calibri" panose="020F0502020204030204" pitchFamily="34" charset="0"/>
                <a:cs typeface="Times New Roman" panose="02020603050405020304" pitchFamily="18" charset="0"/>
              </a:rPr>
              <a:t> và mẹ. </a:t>
            </a:r>
          </a:p>
          <a:p>
            <a:pPr marL="751840" indent="-571500" algn="just">
              <a:lnSpc>
                <a:spcPct val="150000"/>
              </a:lnSpc>
              <a:spcAft>
                <a:spcPts val="0"/>
              </a:spcAft>
              <a:buFont typeface="Wingdings" panose="05000000000000000000" pitchFamily="2" charset="2"/>
              <a:buChar char="v"/>
              <a:tabLst>
                <a:tab pos="90170" algn="l"/>
                <a:tab pos="180340" algn="l"/>
              </a:tabLst>
            </a:pPr>
            <a:r>
              <a:rPr lang="nl-NL" sz="4400" dirty="0">
                <a:latin typeface="Times New Roman" panose="02020603050405020304" pitchFamily="18" charset="0"/>
                <a:ea typeface="Calibri" panose="020F0502020204030204" pitchFamily="34" charset="0"/>
                <a:cs typeface="Times New Roman" panose="02020603050405020304" pitchFamily="18" charset="0"/>
              </a:rPr>
              <a:t>Thời gian trôi đi, cây cau càng lớn, càng tươi tốt nhưng mẹ thì càng già đi. Qua đó thể hiện nỗi niềm xót xa, tình cảm của con dành cho mẹ.</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852609" y="6863407"/>
            <a:ext cx="4501191" cy="3690294"/>
          </a:xfrm>
          <a:prstGeom prst="rect">
            <a:avLst/>
          </a:prstGeom>
        </p:spPr>
      </p:pic>
    </p:spTree>
    <p:extLst>
      <p:ext uri="{BB962C8B-B14F-4D97-AF65-F5344CB8AC3E}">
        <p14:creationId xmlns:p14="http://schemas.microsoft.com/office/powerpoint/2010/main" val="113004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grpSp>
        <p:nvGrpSpPr>
          <p:cNvPr id="13" name="Group 11">
            <a:extLst>
              <a:ext uri="{FF2B5EF4-FFF2-40B4-BE49-F238E27FC236}">
                <a16:creationId xmlns:a16="http://schemas.microsoft.com/office/drawing/2014/main" id="{94C81A27-3EE9-49EA-BA80-7C0DE335B2DC}"/>
              </a:ext>
            </a:extLst>
          </p:cNvPr>
          <p:cNvGrpSpPr/>
          <p:nvPr/>
        </p:nvGrpSpPr>
        <p:grpSpPr>
          <a:xfrm>
            <a:off x="1523997" y="2400300"/>
            <a:ext cx="15239994" cy="6801378"/>
            <a:chOff x="0" y="0"/>
            <a:chExt cx="1801589" cy="1714140"/>
          </a:xfrm>
        </p:grpSpPr>
        <p:sp>
          <p:nvSpPr>
            <p:cNvPr id="14" name="Freeform 12">
              <a:extLst>
                <a:ext uri="{FF2B5EF4-FFF2-40B4-BE49-F238E27FC236}">
                  <a16:creationId xmlns:a16="http://schemas.microsoft.com/office/drawing/2014/main" id="{50320543-D2B0-48E0-BB16-98E4BB83D6A9}"/>
                </a:ext>
              </a:extLst>
            </p:cNvPr>
            <p:cNvSpPr/>
            <p:nvPr/>
          </p:nvSpPr>
          <p:spPr>
            <a:xfrm>
              <a:off x="0" y="-1270"/>
              <a:ext cx="1802859" cy="1712870"/>
            </a:xfrm>
            <a:custGeom>
              <a:avLst/>
              <a:gdLst/>
              <a:ahLst/>
              <a:cxnLst/>
              <a:rect l="l" t="t" r="r" b="b"/>
              <a:pathLst>
                <a:path w="1802859" h="171287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266"/>
                    <a:pt x="16510" y="190872"/>
                    <a:pt x="17780" y="262205"/>
                  </a:cubicBezTo>
                  <a:cubicBezTo>
                    <a:pt x="19050" y="334811"/>
                    <a:pt x="17780" y="407418"/>
                    <a:pt x="16510" y="481298"/>
                  </a:cubicBezTo>
                  <a:cubicBezTo>
                    <a:pt x="15240" y="556452"/>
                    <a:pt x="2540" y="1344932"/>
                    <a:pt x="2540" y="1420086"/>
                  </a:cubicBezTo>
                  <a:cubicBezTo>
                    <a:pt x="2540" y="1493966"/>
                    <a:pt x="1270" y="1567846"/>
                    <a:pt x="0" y="1641726"/>
                  </a:cubicBezTo>
                  <a:cubicBezTo>
                    <a:pt x="0" y="1658260"/>
                    <a:pt x="3810" y="1668420"/>
                    <a:pt x="15240" y="1673500"/>
                  </a:cubicBezTo>
                  <a:cubicBezTo>
                    <a:pt x="22860" y="1677310"/>
                    <a:pt x="31750" y="1679850"/>
                    <a:pt x="40640" y="1681120"/>
                  </a:cubicBezTo>
                  <a:cubicBezTo>
                    <a:pt x="90804" y="1686200"/>
                    <a:pt x="142075" y="1690010"/>
                    <a:pt x="193346" y="1695090"/>
                  </a:cubicBezTo>
                  <a:cubicBezTo>
                    <a:pt x="221680" y="1697630"/>
                    <a:pt x="250014" y="1702710"/>
                    <a:pt x="278348" y="1703980"/>
                  </a:cubicBezTo>
                  <a:cubicBezTo>
                    <a:pt x="325572" y="1706520"/>
                    <a:pt x="851776" y="1707790"/>
                    <a:pt x="899000" y="1709060"/>
                  </a:cubicBezTo>
                  <a:cubicBezTo>
                    <a:pt x="905746" y="1709060"/>
                    <a:pt x="912492" y="1709060"/>
                    <a:pt x="919238" y="1709060"/>
                  </a:cubicBezTo>
                  <a:cubicBezTo>
                    <a:pt x="951620" y="1709060"/>
                    <a:pt x="985351" y="1707790"/>
                    <a:pt x="1017733" y="1707790"/>
                  </a:cubicBezTo>
                  <a:cubicBezTo>
                    <a:pt x="1055512" y="1707790"/>
                    <a:pt x="1091941" y="1709060"/>
                    <a:pt x="1129720" y="1709060"/>
                  </a:cubicBezTo>
                  <a:cubicBezTo>
                    <a:pt x="1185039" y="1709060"/>
                    <a:pt x="1241707" y="1709060"/>
                    <a:pt x="1297026" y="1709060"/>
                  </a:cubicBezTo>
                  <a:cubicBezTo>
                    <a:pt x="1348297" y="1709060"/>
                    <a:pt x="1399568" y="1710330"/>
                    <a:pt x="1450839" y="1711600"/>
                  </a:cubicBezTo>
                  <a:cubicBezTo>
                    <a:pt x="1473777" y="1711600"/>
                    <a:pt x="1498063" y="1712870"/>
                    <a:pt x="1521000" y="1712870"/>
                  </a:cubicBezTo>
                  <a:cubicBezTo>
                    <a:pt x="1595208" y="1711600"/>
                    <a:pt x="1668067" y="1705250"/>
                    <a:pt x="1741899" y="1705250"/>
                  </a:cubicBezTo>
                  <a:cubicBezTo>
                    <a:pt x="1745709" y="1705250"/>
                    <a:pt x="1750789" y="1702710"/>
                    <a:pt x="1754599" y="1700170"/>
                  </a:cubicBezTo>
                  <a:cubicBezTo>
                    <a:pt x="1759679" y="1696360"/>
                    <a:pt x="1762219" y="1690010"/>
                    <a:pt x="1764759" y="1687470"/>
                  </a:cubicBezTo>
                  <a:cubicBezTo>
                    <a:pt x="1766029" y="1632810"/>
                    <a:pt x="1767299" y="1579310"/>
                    <a:pt x="1768569" y="1525811"/>
                  </a:cubicBezTo>
                  <a:cubicBezTo>
                    <a:pt x="1769839" y="1443014"/>
                    <a:pt x="1779999" y="648165"/>
                    <a:pt x="1781269" y="565368"/>
                  </a:cubicBezTo>
                  <a:cubicBezTo>
                    <a:pt x="1781269" y="515690"/>
                    <a:pt x="1782539" y="466012"/>
                    <a:pt x="1783809" y="416334"/>
                  </a:cubicBezTo>
                  <a:cubicBezTo>
                    <a:pt x="1785079" y="362835"/>
                    <a:pt x="1786349" y="309335"/>
                    <a:pt x="1788889" y="255836"/>
                  </a:cubicBezTo>
                  <a:cubicBezTo>
                    <a:pt x="1790159" y="223991"/>
                    <a:pt x="1790159" y="190872"/>
                    <a:pt x="1795239" y="159027"/>
                  </a:cubicBezTo>
                  <a:cubicBezTo>
                    <a:pt x="1800319" y="120814"/>
                    <a:pt x="1802859" y="83874"/>
                    <a:pt x="1801589" y="44450"/>
                  </a:cubicBezTo>
                  <a:cubicBezTo>
                    <a:pt x="1801589" y="38100"/>
                    <a:pt x="1797779" y="30480"/>
                    <a:pt x="1791429" y="27940"/>
                  </a:cubicBezTo>
                  <a:close/>
                </a:path>
              </a:pathLst>
            </a:custGeom>
            <a:solidFill>
              <a:srgbClr val="F9DB5F"/>
            </a:solidFill>
          </p:spPr>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3963" b="722"/>
          <a:stretch>
            <a:fillRect/>
          </a:stretch>
        </p:blipFill>
        <p:spPr>
          <a:xfrm>
            <a:off x="16944340" y="0"/>
            <a:ext cx="1523009" cy="192330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00112">
            <a:off x="15733125" y="1407789"/>
            <a:ext cx="1701932" cy="1701932"/>
          </a:xfrm>
          <a:prstGeom prst="rect">
            <a:avLst/>
          </a:prstGeom>
        </p:spPr>
      </p:pic>
      <p:sp>
        <p:nvSpPr>
          <p:cNvPr id="9" name="TextBox 8">
            <a:extLst>
              <a:ext uri="{FF2B5EF4-FFF2-40B4-BE49-F238E27FC236}">
                <a16:creationId xmlns:a16="http://schemas.microsoft.com/office/drawing/2014/main" id="{9C0FC8F9-E5DC-4081-8A6B-3DBDF11E25F3}"/>
              </a:ext>
            </a:extLst>
          </p:cNvPr>
          <p:cNvSpPr txBox="1"/>
          <p:nvPr/>
        </p:nvSpPr>
        <p:spPr>
          <a:xfrm>
            <a:off x="3481364" y="690064"/>
            <a:ext cx="11325261" cy="959697"/>
          </a:xfrm>
          <a:prstGeom prst="rect">
            <a:avLst/>
          </a:prstGeom>
        </p:spPr>
        <p:txBody>
          <a:bodyPr lIns="0" tIns="0" rIns="0" bIns="0" rtlCol="0" anchor="t">
            <a:spAutoFit/>
          </a:bodyPr>
          <a:lstStyle/>
          <a:p>
            <a:pPr algn="ctr">
              <a:lnSpc>
                <a:spcPts val="7200"/>
              </a:lnSpc>
            </a:pPr>
            <a:r>
              <a:rPr lang="en-US" sz="6500" b="1" dirty="0">
                <a:latin typeface="Times New Roman" panose="02020603050405020304" pitchFamily="18" charset="0"/>
                <a:cs typeface="Times New Roman" panose="02020603050405020304" pitchFamily="18" charset="0"/>
              </a:rPr>
              <a:t>2. </a:t>
            </a:r>
            <a:r>
              <a:rPr lang="en-US" sz="6500" b="1" dirty="0" err="1">
                <a:latin typeface="Times New Roman" panose="02020603050405020304" pitchFamily="18" charset="0"/>
                <a:cs typeface="Times New Roman" panose="02020603050405020304" pitchFamily="18" charset="0"/>
              </a:rPr>
              <a:t>Luyện</a:t>
            </a:r>
            <a:r>
              <a:rPr lang="en-US" sz="6500" b="1" dirty="0">
                <a:latin typeface="Times New Roman" panose="02020603050405020304" pitchFamily="18" charset="0"/>
                <a:cs typeface="Times New Roman" panose="02020603050405020304" pitchFamily="18" charset="0"/>
              </a:rPr>
              <a:t> </a:t>
            </a:r>
            <a:r>
              <a:rPr lang="en-US" sz="6500" b="1" dirty="0" err="1">
                <a:latin typeface="Times New Roman" panose="02020603050405020304" pitchFamily="18" charset="0"/>
                <a:cs typeface="Times New Roman" panose="02020603050405020304" pitchFamily="18" charset="0"/>
              </a:rPr>
              <a:t>tập</a:t>
            </a:r>
            <a:endParaRPr lang="en-US" sz="6500" b="1" dirty="0">
              <a:latin typeface="Times New Roman" panose="02020603050405020304" pitchFamily="18" charset="0"/>
              <a:cs typeface="Times New Roman" panose="02020603050405020304" pitchFamily="18" charset="0"/>
            </a:endParaRPr>
          </a:p>
        </p:txBody>
      </p:sp>
      <p:sp>
        <p:nvSpPr>
          <p:cNvPr id="3" name="Rectangle 2"/>
          <p:cNvSpPr/>
          <p:nvPr/>
        </p:nvSpPr>
        <p:spPr>
          <a:xfrm>
            <a:off x="2438394" y="2677192"/>
            <a:ext cx="13411200" cy="6445034"/>
          </a:xfrm>
          <a:prstGeom prst="rect">
            <a:avLst/>
          </a:prstGeom>
        </p:spPr>
        <p:txBody>
          <a:bodyPr wrap="square">
            <a:spAutoFit/>
          </a:bodyPr>
          <a:lstStyle/>
          <a:p>
            <a:pPr marL="180340" algn="just">
              <a:lnSpc>
                <a:spcPct val="150000"/>
              </a:lnSpc>
              <a:spcAft>
                <a:spcPts val="0"/>
              </a:spcAft>
              <a:tabLst>
                <a:tab pos="90170" algn="l"/>
                <a:tab pos="180340" algn="l"/>
              </a:tabLst>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4000" b="1" dirty="0">
                <a:latin typeface="Times New Roman" panose="02020603050405020304" pitchFamily="18" charset="0"/>
                <a:ea typeface="Calibri" panose="020F0502020204030204" pitchFamily="34" charset="0"/>
                <a:cs typeface="Times New Roman" panose="02020603050405020304" pitchFamily="18" charset="0"/>
              </a:rPr>
              <a:t> 2: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4000" dirty="0">
                <a:latin typeface="Times New Roman" panose="02020603050405020304" pitchFamily="18" charset="0"/>
                <a:ea typeface="Calibri" panose="020F0502020204030204" pitchFamily="34" charset="0"/>
                <a:cs typeface="Times New Roman" panose="02020603050405020304" pitchFamily="18" charset="0"/>
              </a:rPr>
              <a:t> so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sánh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marL="3837940" lvl="8" algn="just">
              <a:lnSpc>
                <a:spcPct val="150000"/>
              </a:lnSpc>
              <a:tabLst>
                <a:tab pos="90170" algn="l"/>
                <a:tab pos="180340" algn="l"/>
              </a:tabLst>
            </a:pPr>
            <a:r>
              <a:rPr lang="en-US" sz="40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miếng</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cau</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khô</a:t>
            </a:r>
            <a:endParaRPr lang="en-US" sz="4000" i="1" dirty="0">
              <a:latin typeface="Times New Roman" panose="02020603050405020304" pitchFamily="18" charset="0"/>
              <a:ea typeface="Calibri" panose="020F0502020204030204" pitchFamily="34" charset="0"/>
              <a:cs typeface="Times New Roman" panose="02020603050405020304" pitchFamily="18" charset="0"/>
            </a:endParaRPr>
          </a:p>
          <a:p>
            <a:pPr marL="3837940" lvl="8" algn="just">
              <a:lnSpc>
                <a:spcPct val="150000"/>
              </a:lnSpc>
              <a:tabLst>
                <a:tab pos="90170" algn="l"/>
                <a:tab pos="180340" algn="l"/>
              </a:tabLst>
            </a:pPr>
            <a:r>
              <a:rPr lang="en-US" sz="4000" i="1" dirty="0" err="1">
                <a:latin typeface="Times New Roman" panose="02020603050405020304" pitchFamily="18" charset="0"/>
                <a:ea typeface="Calibri" panose="020F0502020204030204" pitchFamily="34" charset="0"/>
                <a:cs typeface="Times New Roman" panose="02020603050405020304" pitchFamily="18" charset="0"/>
              </a:rPr>
              <a:t>Khô</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gầy</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mẹ</a:t>
            </a:r>
            <a:endParaRPr lang="en-US" sz="4000" i="1" dirty="0">
              <a:latin typeface="Times New Roman" panose="02020603050405020304" pitchFamily="18" charset="0"/>
              <a:ea typeface="Calibri" panose="020F0502020204030204" pitchFamily="34" charset="0"/>
              <a:cs typeface="Times New Roman" panose="02020603050405020304" pitchFamily="18" charset="0"/>
            </a:endParaRPr>
          </a:p>
          <a:p>
            <a:pPr marL="3837940" lvl="8" algn="just">
              <a:lnSpc>
                <a:spcPct val="150000"/>
              </a:lnSpc>
              <a:tabLst>
                <a:tab pos="90170" algn="l"/>
                <a:tab pos="180340" algn="l"/>
              </a:tabLst>
            </a:pPr>
            <a:r>
              <a:rPr lang="en-US" sz="4000" i="1" dirty="0">
                <a:latin typeface="Times New Roman" panose="02020603050405020304" pitchFamily="18" charset="0"/>
                <a:ea typeface="Calibri" panose="020F0502020204030204" pitchFamily="34" charset="0"/>
                <a:cs typeface="Times New Roman" panose="02020603050405020304" pitchFamily="18" charset="0"/>
              </a:rPr>
              <a:t>Con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nâng</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tay</a:t>
            </a:r>
            <a:endParaRPr lang="en-US" sz="4000" i="1" dirty="0">
              <a:latin typeface="Times New Roman" panose="02020603050405020304" pitchFamily="18" charset="0"/>
              <a:ea typeface="Calibri" panose="020F0502020204030204" pitchFamily="34" charset="0"/>
              <a:cs typeface="Times New Roman" panose="02020603050405020304" pitchFamily="18" charset="0"/>
            </a:endParaRPr>
          </a:p>
          <a:p>
            <a:pPr marL="3837940" lvl="8" algn="just">
              <a:lnSpc>
                <a:spcPct val="150000"/>
              </a:lnSpc>
              <a:tabLst>
                <a:tab pos="90170" algn="l"/>
                <a:tab pos="180340" algn="l"/>
              </a:tabLst>
            </a:pPr>
            <a:r>
              <a:rPr lang="en-US" sz="4000" i="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cầm</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lệ</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p>
          <a:p>
            <a:pPr marL="3837940" lvl="8" algn="just">
              <a:lnSpc>
                <a:spcPct val="150000"/>
              </a:lnSpc>
              <a:tabLst>
                <a:tab pos="90170" algn="l"/>
                <a:tab pos="180340"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Đỗ</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4000" dirty="0">
                <a:latin typeface="Times New Roman" panose="02020603050405020304" pitchFamily="18" charset="0"/>
                <a:ea typeface="Calibri" panose="020F0502020204030204" pitchFamily="34" charset="0"/>
                <a:cs typeface="Times New Roman" panose="02020603050405020304" pitchFamily="18" charset="0"/>
              </a:rPr>
              <a:t> Lai)</a:t>
            </a:r>
          </a:p>
        </p:txBody>
      </p:sp>
      <p:pic>
        <p:nvPicPr>
          <p:cNvPr id="15" name="Picture 13">
            <a:extLst>
              <a:ext uri="{FF2B5EF4-FFF2-40B4-BE49-F238E27FC236}">
                <a16:creationId xmlns:a16="http://schemas.microsoft.com/office/drawing/2014/main" id="{D4E6FD8C-D7F4-4DD2-B591-ED1CA27E87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974167">
            <a:off x="14155763" y="8545298"/>
            <a:ext cx="3016937" cy="1010674"/>
          </a:xfrm>
          <a:prstGeom prst="rect">
            <a:avLst/>
          </a:prstGeom>
        </p:spPr>
      </p:pic>
      <p:pic>
        <p:nvPicPr>
          <p:cNvPr id="16" name="Picture 13">
            <a:extLst>
              <a:ext uri="{FF2B5EF4-FFF2-40B4-BE49-F238E27FC236}">
                <a16:creationId xmlns:a16="http://schemas.microsoft.com/office/drawing/2014/main" id="{9652464D-6F41-4470-938F-D263627421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974167">
            <a:off x="621063" y="2030889"/>
            <a:ext cx="3016937" cy="1010674"/>
          </a:xfrm>
          <a:prstGeom prst="rect">
            <a:avLst/>
          </a:prstGeom>
        </p:spPr>
      </p:pic>
      <p:pic>
        <p:nvPicPr>
          <p:cNvPr id="17"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61426" y="5072452"/>
            <a:ext cx="3775049" cy="5215958"/>
          </a:xfrm>
          <a:prstGeom prst="rect">
            <a:avLst/>
          </a:prstGeom>
        </p:spPr>
      </p:pic>
    </p:spTree>
    <p:extLst>
      <p:ext uri="{BB962C8B-B14F-4D97-AF65-F5344CB8AC3E}">
        <p14:creationId xmlns:p14="http://schemas.microsoft.com/office/powerpoint/2010/main" val="62841549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down)">
                                      <p:cBhvr>
                                        <p:cTn id="4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7285</TotalTime>
  <Words>856</Words>
  <Application>Microsoft Macintosh PowerPoint</Application>
  <PresentationFormat>Custom</PresentationFormat>
  <Paragraphs>65</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Wingdings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Ha_PC</dc:creator>
  <cp:lastModifiedBy>Microsoft Office User</cp:lastModifiedBy>
  <cp:revision>52</cp:revision>
  <dcterms:created xsi:type="dcterms:W3CDTF">2006-08-16T00:00:00Z</dcterms:created>
  <dcterms:modified xsi:type="dcterms:W3CDTF">2023-10-22T07:54:13Z</dcterms:modified>
  <dc:identifier>DAEswOIwa4E</dc:identifier>
</cp:coreProperties>
</file>