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6" r:id="rId1"/>
  </p:sldMasterIdLst>
  <p:sldIdLst>
    <p:sldId id="481" r:id="rId2"/>
    <p:sldId id="307" r:id="rId3"/>
    <p:sldId id="308" r:id="rId4"/>
    <p:sldId id="289" r:id="rId5"/>
    <p:sldId id="466" r:id="rId6"/>
    <p:sldId id="467" r:id="rId7"/>
    <p:sldId id="470" r:id="rId8"/>
    <p:sldId id="257" r:id="rId9"/>
    <p:sldId id="256" r:id="rId10"/>
    <p:sldId id="258" r:id="rId11"/>
    <p:sldId id="263" r:id="rId12"/>
    <p:sldId id="259" r:id="rId13"/>
    <p:sldId id="469" r:id="rId14"/>
    <p:sldId id="311" r:id="rId15"/>
    <p:sldId id="482" r:id="rId16"/>
    <p:sldId id="483" r:id="rId17"/>
    <p:sldId id="484" r:id="rId18"/>
    <p:sldId id="485" r:id="rId19"/>
    <p:sldId id="486" r:id="rId20"/>
    <p:sldId id="487" r:id="rId21"/>
    <p:sldId id="488" r:id="rId22"/>
    <p:sldId id="489" r:id="rId23"/>
    <p:sldId id="490" r:id="rId24"/>
    <p:sldId id="491" r:id="rId25"/>
    <p:sldId id="492" r:id="rId26"/>
  </p:sldIdLst>
  <p:sldSz cx="12192000" cy="6858000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Quicksand" panose="020B060402020202020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71F"/>
    <a:srgbClr val="FF8119"/>
    <a:srgbClr val="FF7707"/>
    <a:srgbClr val="FFFF00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9107A4-39E1-42CF-BFC8-297AB81519CF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1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24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66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17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7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380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png"/><Relationship Id="rId17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30.png"/><Relationship Id="rId5" Type="http://schemas.openxmlformats.org/officeDocument/2006/relationships/audio" Target="../media/media4.mp3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19" Type="http://schemas.openxmlformats.org/officeDocument/2006/relationships/image" Target="../media/image27.png"/><Relationship Id="rId4" Type="http://schemas.microsoft.com/office/2007/relationships/media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340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320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30.png"/><Relationship Id="rId5" Type="http://schemas.openxmlformats.org/officeDocument/2006/relationships/audio" Target="../media/media4.mp3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19" Type="http://schemas.openxmlformats.org/officeDocument/2006/relationships/image" Target="../media/image27.png"/><Relationship Id="rId4" Type="http://schemas.microsoft.com/office/2007/relationships/media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3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30.png"/><Relationship Id="rId5" Type="http://schemas.openxmlformats.org/officeDocument/2006/relationships/audio" Target="../media/media4.mp3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19" Type="http://schemas.openxmlformats.org/officeDocument/2006/relationships/image" Target="../media/image27.png"/><Relationship Id="rId4" Type="http://schemas.microsoft.com/office/2007/relationships/media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3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400.png"/><Relationship Id="rId3" Type="http://schemas.microsoft.com/office/2007/relationships/media" Target="../media/media3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380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30.png"/><Relationship Id="rId5" Type="http://schemas.openxmlformats.org/officeDocument/2006/relationships/audio" Target="../media/media4.mp3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19" Type="http://schemas.openxmlformats.org/officeDocument/2006/relationships/image" Target="../media/image27.png"/><Relationship Id="rId4" Type="http://schemas.microsoft.com/office/2007/relationships/media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450.png"/><Relationship Id="rId3" Type="http://schemas.microsoft.com/office/2007/relationships/media" Target="../media/media3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31.png"/><Relationship Id="rId17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430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30.png"/><Relationship Id="rId5" Type="http://schemas.openxmlformats.org/officeDocument/2006/relationships/audio" Target="../media/media4.mp3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19" Type="http://schemas.openxmlformats.org/officeDocument/2006/relationships/image" Target="../media/image27.png"/><Relationship Id="rId4" Type="http://schemas.microsoft.com/office/2007/relationships/media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4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461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30.png"/><Relationship Id="rId5" Type="http://schemas.openxmlformats.org/officeDocument/2006/relationships/audio" Target="../media/media4.mp3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microsoft.com/office/2007/relationships/media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4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480.png"/><Relationship Id="rId3" Type="http://schemas.microsoft.com/office/2007/relationships/media" Target="../media/media3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470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30.png"/><Relationship Id="rId5" Type="http://schemas.openxmlformats.org/officeDocument/2006/relationships/audio" Target="../media/media4.mp3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19" Type="http://schemas.openxmlformats.org/officeDocument/2006/relationships/image" Target="../media/image27.png"/><Relationship Id="rId4" Type="http://schemas.microsoft.com/office/2007/relationships/media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4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png"/><Relationship Id="rId17" Type="http://schemas.openxmlformats.org/officeDocument/2006/relationships/image" Target="../media/image330.png"/><Relationship Id="rId2" Type="http://schemas.microsoft.com/office/2007/relationships/media" Target="../media/media2.mp3"/><Relationship Id="rId16" Type="http://schemas.openxmlformats.org/officeDocument/2006/relationships/image" Target="../media/image35.png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30.png"/><Relationship Id="rId5" Type="http://schemas.openxmlformats.org/officeDocument/2006/relationships/audio" Target="../media/media4.mp3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350.png"/><Relationship Id="rId4" Type="http://schemas.microsoft.com/office/2007/relationships/media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879289" y="1275661"/>
            <a:ext cx="14217278" cy="3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6: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chia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hết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b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hệ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chia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hết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3400" dirty="0"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79E02E-DFC0-462E-8F03-6FE75F525E70}"/>
              </a:ext>
            </a:extLst>
          </p:cNvPr>
          <p:cNvSpPr/>
          <p:nvPr/>
        </p:nvSpPr>
        <p:spPr>
          <a:xfrm>
            <a:off x="9634700" y="0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05E0FA-A3C8-4CA9-9985-AA4886F0F24E}"/>
              </a:ext>
            </a:extLst>
          </p:cNvPr>
          <p:cNvSpPr/>
          <p:nvPr/>
        </p:nvSpPr>
        <p:spPr>
          <a:xfrm>
            <a:off x="10366632" y="629330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37168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B1355679-2045-4AFB-8FC8-A0BAA854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599" y="457929"/>
            <a:ext cx="12674599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5" y="437796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 2: Kết quả của phép tính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𝟓𝟔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:(−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blipFill>
                <a:blip r:embed="rId14"/>
                <a:stretch>
                  <a:fillRect t="-7386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331640" y="5589240"/>
                  <a:ext cx="93326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1640" y="5589240"/>
                  <a:ext cx="933269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534769" y="5581976"/>
                  <a:ext cx="588623" cy="646331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4769" y="5581976"/>
                  <a:ext cx="588623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CED1CDC6-9F12-4D79-8FA1-E74CFF5E48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669 -0.339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-1699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CAFFAEF3-27A2-4AFD-8791-F45FA119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" y="457929"/>
            <a:ext cx="12776199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41048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27417" y="859775"/>
                <a:ext cx="71287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 3: So sánh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6:(−6)</m:t>
                    </m:r>
                  </m:oMath>
                </a14:m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3200" b="1">
                  <a:solidFill>
                    <a:srgbClr val="99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417" y="859775"/>
                <a:ext cx="7128792" cy="584775"/>
              </a:xfrm>
              <a:prstGeom prst="rect">
                <a:avLst/>
              </a:prstGeom>
              <a:blipFill>
                <a:blip r:embed="rId14"/>
                <a:stretch>
                  <a:fillRect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703060" y="5591737"/>
                  <a:ext cx="294510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d>
                          <m:dPr>
                            <m:ctrlPr>
                              <a:rPr lang="en-US" sz="3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d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060" y="5591737"/>
                  <a:ext cx="2945102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 flipH="1">
            <a:off x="1759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550830" y="5533613"/>
                  <a:ext cx="294510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d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0830" y="5533613"/>
                  <a:ext cx="2945102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51CE6101-A833-4485-9468-D0F760C4C2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565 -0.3393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169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8DD142D1-BC36-4CCC-9C37-D0098CCE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599" y="457929"/>
            <a:ext cx="12674599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417649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 4: Tìm số nguyên </a:t>
                </a:r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, biết 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FF8119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>
                          <a:solidFill>
                            <a:srgbClr val="FF8119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0" i="0" smtClean="0">
                          <a:solidFill>
                            <a:srgbClr val="FF8119"/>
                          </a:solidFill>
                          <a:latin typeface="Cambria Math" panose="02040503050406030204" pitchFamily="18" charset="0"/>
                        </a:rPr>
                        <m:t>=36</m:t>
                      </m:r>
                    </m:oMath>
                  </m:oMathPara>
                </a14:m>
                <a:endParaRPr lang="en-US" sz="3200">
                  <a:solidFill>
                    <a:srgbClr val="FF8119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blipFill>
                <a:blip r:embed="rId14"/>
                <a:stretch>
                  <a:fillRect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053181" y="5482098"/>
                  <a:ext cx="207620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oMath>
                    </m:oMathPara>
                  </a14:m>
                  <a:endParaRPr lang="en-US" sz="3600" b="1" i="1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181" y="5482098"/>
                  <a:ext cx="2076209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014610" y="5482097"/>
                  <a:ext cx="173156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oMath>
                    </m:oMathPara>
                  </a14:m>
                  <a:endParaRPr lang="en-US" sz="3600" b="1" i="1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4610" y="5482097"/>
                  <a:ext cx="1731563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6FD7DA0B-5629-4FFD-8091-E7CF8FD74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357 -0.342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1715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8119"/>
                </a:solidFill>
                <a:latin typeface="UTM Avo" panose="02040603050506020204" pitchFamily="18" charset="0"/>
              </a:rPr>
              <a:t>I. PHÉP CHIA HẾT HAI SỐ NGUYÊN KHÁC DẤU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9ADE9-5946-4BF5-992B-D35EEF8FCCAB}"/>
              </a:ext>
            </a:extLst>
          </p:cNvPr>
          <p:cNvSpPr txBox="1"/>
          <p:nvPr/>
        </p:nvSpPr>
        <p:spPr>
          <a:xfrm>
            <a:off x="5707227" y="2852082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/>
              <p:nvPr/>
            </p:nvSpPr>
            <p:spPr>
              <a:xfrm>
                <a:off x="1238854" y="3544254"/>
                <a:ext cx="101149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Tổng nhiệt độ trong 5 ngày là: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+2+3=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−10 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54" y="3544254"/>
                <a:ext cx="10114943" cy="461665"/>
              </a:xfrm>
              <a:prstGeom prst="rect">
                <a:avLst/>
              </a:prstGeom>
              <a:blipFill>
                <a:blip r:embed="rId2"/>
                <a:stretch>
                  <a:fillRect l="-904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3174570-2029-4F37-A7AE-EBBF98F647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1962824"/>
            <a:ext cx="10515599" cy="9175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6C885F-A572-4EA1-BB98-AD897290FD92}"/>
                  </a:ext>
                </a:extLst>
              </p:cNvPr>
              <p:cNvSpPr txBox="1"/>
              <p:nvPr/>
            </p:nvSpPr>
            <p:spPr>
              <a:xfrm>
                <a:off x="1238854" y="4244308"/>
                <a:ext cx="101149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Tổng nhiệt độ trong 5 ngày là: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:5=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10:5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=−2 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6C885F-A572-4EA1-BB98-AD897290F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54" y="4244308"/>
                <a:ext cx="10114943" cy="461665"/>
              </a:xfrm>
              <a:prstGeom prst="rect">
                <a:avLst/>
              </a:prstGeom>
              <a:blipFill>
                <a:blip r:embed="rId4"/>
                <a:stretch>
                  <a:fillRect l="-904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8B10C5D-455A-454D-8AC3-E915C5624A77}"/>
              </a:ext>
            </a:extLst>
          </p:cNvPr>
          <p:cNvGrpSpPr/>
          <p:nvPr/>
        </p:nvGrpSpPr>
        <p:grpSpPr>
          <a:xfrm>
            <a:off x="838200" y="1297417"/>
            <a:ext cx="2650455" cy="597489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FC7CFA-F52F-4397-94DB-86426B03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3018D1-5CB6-40D9-A107-2436C599CBCA}"/>
                </a:ext>
              </a:extLst>
            </p:cNvPr>
            <p:cNvSpPr txBox="1"/>
            <p:nvPr/>
          </p:nvSpPr>
          <p:spPr>
            <a:xfrm>
              <a:off x="1390488" y="5902283"/>
              <a:ext cx="205304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Vận</a:t>
              </a:r>
              <a:r>
                <a:rPr lang="en-US" sz="2400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dụng</a:t>
              </a:r>
              <a:r>
                <a:rPr lang="en-US" sz="2400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3740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picture containing weapon&#10;&#10;Description automatically generated">
            <a:extLst>
              <a:ext uri="{FF2B5EF4-FFF2-40B4-BE49-F238E27FC236}">
                <a16:creationId xmlns:a16="http://schemas.microsoft.com/office/drawing/2014/main" id="{AABCEDE0-EAD6-4673-96FE-0421E4F131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9" y="526435"/>
            <a:ext cx="9226550" cy="2065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5BCB2E-4A84-482F-9234-1AD9CA36629C}"/>
              </a:ext>
            </a:extLst>
          </p:cNvPr>
          <p:cNvSpPr txBox="1"/>
          <p:nvPr/>
        </p:nvSpPr>
        <p:spPr>
          <a:xfrm>
            <a:off x="1009874" y="1328272"/>
            <a:ext cx="6618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9671F"/>
                </a:solidFill>
                <a:latin typeface="UTM Avo" panose="02040603050506020204" pitchFamily="18" charset="0"/>
              </a:rPr>
              <a:t>Để</a:t>
            </a:r>
            <a:r>
              <a:rPr lang="en-US" sz="2400" dirty="0" smtClean="0">
                <a:solidFill>
                  <a:srgbClr val="09671F"/>
                </a:solidFill>
                <a:latin typeface="UTM Avo" panose="02040603050506020204" pitchFamily="18" charset="0"/>
              </a:rPr>
              <a:t>  chia (</a:t>
            </a:r>
            <a:r>
              <a:rPr lang="en-US" sz="2400" dirty="0" err="1" smtClean="0">
                <a:solidFill>
                  <a:srgbClr val="09671F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 smtClean="0">
                <a:solidFill>
                  <a:srgbClr val="09671F"/>
                </a:solidFill>
                <a:latin typeface="UTM Avo" panose="02040603050506020204" pitchFamily="18" charset="0"/>
              </a:rPr>
              <a:t>) </a:t>
            </a:r>
            <a:r>
              <a:rPr lang="en-US" sz="2400" dirty="0" err="1" smtClean="0">
                <a:solidFill>
                  <a:srgbClr val="09671F"/>
                </a:solidFill>
                <a:latin typeface="UTM Avo" panose="02040603050506020204" pitchFamily="18" charset="0"/>
              </a:rPr>
              <a:t>hai</a:t>
            </a:r>
            <a:r>
              <a:rPr lang="en-US" sz="2400" dirty="0" smtClean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9671F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 smtClean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9671F"/>
                </a:solidFill>
                <a:latin typeface="UTM Avo" panose="02040603050506020204" pitchFamily="18" charset="0"/>
              </a:rPr>
              <a:t>nguyên</a:t>
            </a:r>
            <a:r>
              <a:rPr lang="en-US" sz="2400" dirty="0" smtClean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9671F"/>
                </a:solidFill>
                <a:latin typeface="UTM Avo" panose="02040603050506020204" pitchFamily="18" charset="0"/>
              </a:rPr>
              <a:t>khác</a:t>
            </a:r>
            <a:r>
              <a:rPr lang="en-US" sz="2400" dirty="0" smtClean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9671F"/>
                </a:solidFill>
                <a:latin typeface="UTM Avo" panose="02040603050506020204" pitchFamily="18" charset="0"/>
              </a:rPr>
              <a:t>dấu</a:t>
            </a:r>
            <a:r>
              <a:rPr lang="en-US" sz="2400" dirty="0" smtClean="0">
                <a:solidFill>
                  <a:srgbClr val="09671F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solidFill>
                  <a:srgbClr val="09671F"/>
                </a:solidFill>
                <a:latin typeface="UTM Avo" panose="02040603050506020204" pitchFamily="18" charset="0"/>
              </a:rPr>
              <a:t>em</a:t>
            </a:r>
            <a:r>
              <a:rPr lang="en-US" sz="2400" dirty="0" smtClean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9671F"/>
                </a:solidFill>
                <a:latin typeface="UTM Avo" panose="02040603050506020204" pitchFamily="18" charset="0"/>
              </a:rPr>
              <a:t>làm</a:t>
            </a:r>
            <a:r>
              <a:rPr lang="en-US" sz="2400" dirty="0" smtClean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9671F"/>
                </a:solidFill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9671F"/>
                </a:solidFill>
                <a:latin typeface="UTM Avo" panose="02040603050506020204" pitchFamily="18" charset="0"/>
              </a:rPr>
              <a:t>thế</a:t>
            </a:r>
            <a:r>
              <a:rPr lang="en-US" sz="2400" dirty="0" smtClean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09671F"/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 smtClean="0">
                <a:solidFill>
                  <a:srgbClr val="09671F"/>
                </a:solidFill>
                <a:latin typeface="UTM Avo" panose="02040603050506020204" pitchFamily="18" charset="0"/>
              </a:rPr>
              <a:t>?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5B5264-BEDC-4FD9-83EF-DAB9A7E65EA5}"/>
              </a:ext>
            </a:extLst>
          </p:cNvPr>
          <p:cNvSpPr/>
          <p:nvPr/>
        </p:nvSpPr>
        <p:spPr>
          <a:xfrm>
            <a:off x="1904273" y="2770345"/>
            <a:ext cx="9898742" cy="916296"/>
          </a:xfrm>
          <a:prstGeom prst="roundRect">
            <a:avLst/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Phép</a:t>
            </a:r>
            <a:r>
              <a:rPr lang="en-US" sz="2400" dirty="0">
                <a:solidFill>
                  <a:srgbClr val="FF7707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hai</a:t>
            </a:r>
            <a:r>
              <a:rPr lang="en-US" sz="24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nguyên</a:t>
            </a:r>
            <a:r>
              <a:rPr lang="en-US" sz="24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khác</a:t>
            </a:r>
            <a:r>
              <a:rPr lang="en-US" sz="24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dấu</a:t>
            </a:r>
            <a:endParaRPr lang="en-US" sz="2400" dirty="0">
              <a:solidFill>
                <a:srgbClr val="FF7707"/>
              </a:solidFill>
              <a:latin typeface="UTM Avo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43CFEE6-A361-4A48-B9BE-5AB231407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"/>
          <a:stretch/>
        </p:blipFill>
        <p:spPr>
          <a:xfrm>
            <a:off x="-171232" y="3712768"/>
            <a:ext cx="2270050" cy="2065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5DE491-150D-44E9-ABC7-2B0A39030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4273" y="3686641"/>
            <a:ext cx="10009902" cy="273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730"/>
            <a:ext cx="10515600" cy="8216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8119"/>
                </a:solidFill>
                <a:latin typeface="UTM Avo" panose="02040603050506020204" pitchFamily="18" charset="0"/>
              </a:rPr>
              <a:t>II. PHÉP CHIA HẾT HAI SỐ NGUYÊN CÙNG DẤU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/>
              <p:nvPr/>
            </p:nvSpPr>
            <p:spPr>
              <a:xfrm>
                <a:off x="669496" y="1558514"/>
                <a:ext cx="113916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đã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biết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nguyên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dương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nguyên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dương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Chẳng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hạn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12: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4=3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96" y="1558514"/>
                <a:ext cx="11391670" cy="830997"/>
              </a:xfrm>
              <a:prstGeom prst="rect">
                <a:avLst/>
              </a:prstGeom>
              <a:blipFill>
                <a:blip r:embed="rId2"/>
                <a:stretch>
                  <a:fillRect l="-856" t="-5882" r="-910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4">
            <a:extLst>
              <a:ext uri="{FF2B5EF4-FFF2-40B4-BE49-F238E27FC236}">
                <a16:creationId xmlns:a16="http://schemas.microsoft.com/office/drawing/2014/main" id="{26D9DDB3-8C6B-43DB-B68B-F972C87B6DC7}"/>
              </a:ext>
            </a:extLst>
          </p:cNvPr>
          <p:cNvSpPr txBox="1">
            <a:spLocks/>
          </p:cNvSpPr>
          <p:nvPr/>
        </p:nvSpPr>
        <p:spPr>
          <a:xfrm>
            <a:off x="311988" y="1005063"/>
            <a:ext cx="8601891" cy="51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1.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hết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hai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nguyên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dương</a:t>
            </a:r>
            <a:endParaRPr lang="en-US" sz="32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1FBD94B3-09B8-46FD-94E8-3E488FFC1474}"/>
              </a:ext>
            </a:extLst>
          </p:cNvPr>
          <p:cNvSpPr txBox="1">
            <a:spLocks/>
          </p:cNvSpPr>
          <p:nvPr/>
        </p:nvSpPr>
        <p:spPr>
          <a:xfrm>
            <a:off x="415506" y="2493172"/>
            <a:ext cx="8601891" cy="51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2.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hết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hai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nguyên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âm</a:t>
            </a:r>
            <a:endParaRPr lang="en-US" sz="32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1A16D5-6035-4D09-89C0-4C314BE067E3}"/>
              </a:ext>
            </a:extLst>
          </p:cNvPr>
          <p:cNvGrpSpPr/>
          <p:nvPr/>
        </p:nvGrpSpPr>
        <p:grpSpPr>
          <a:xfrm>
            <a:off x="199845" y="2972307"/>
            <a:ext cx="1129937" cy="513717"/>
            <a:chOff x="838200" y="2970636"/>
            <a:chExt cx="1257365" cy="596221"/>
          </a:xfrm>
        </p:grpSpPr>
        <p:pic>
          <p:nvPicPr>
            <p:cNvPr id="40" name="Picture 39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F396036A-6143-4627-A67B-4412FB9A2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970636"/>
              <a:ext cx="1257365" cy="5905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4F6566-59F4-45E6-A599-B144206E5E85}"/>
                    </a:ext>
                  </a:extLst>
                </p:cNvPr>
                <p:cNvSpPr txBox="1"/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4F6566-59F4-45E6-A599-B144206E5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blipFill>
                  <a:blip r:embed="rId4"/>
                  <a:stretch>
                    <a:fillRect l="-1639" r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F48D9BA-D14D-4573-923B-76272A5409DA}"/>
                  </a:ext>
                </a:extLst>
              </p:cNvPr>
              <p:cNvSpPr txBox="1"/>
              <p:nvPr/>
            </p:nvSpPr>
            <p:spPr>
              <a:xfrm>
                <a:off x="926852" y="3838037"/>
                <a:ext cx="10022725" cy="508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Tìm số thích hợp cho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sz="240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 ? </m:t>
                        </m:r>
                      </m:e>
                    </m:borderBox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: Do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.4=−20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(−20):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</m:t>
                    </m:r>
                    <m:borderBox>
                      <m:borderBox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 ? </m:t>
                        </m:r>
                      </m:e>
                    </m:borderBox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F48D9BA-D14D-4573-923B-76272A540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2" y="3838037"/>
                <a:ext cx="10022725" cy="508857"/>
              </a:xfrm>
              <a:prstGeom prst="rect">
                <a:avLst/>
              </a:prstGeom>
              <a:blipFill>
                <a:blip r:embed="rId5"/>
                <a:stretch>
                  <a:fillRect l="-912" t="-6024" b="-2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5F8B4C-B193-4E61-8A37-85BBB5550F2D}"/>
                  </a:ext>
                </a:extLst>
              </p:cNvPr>
              <p:cNvSpPr txBox="1"/>
              <p:nvPr/>
            </p:nvSpPr>
            <p:spPr>
              <a:xfrm>
                <a:off x="926851" y="4376867"/>
                <a:ext cx="100227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Mẫu: Do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−4).3=−12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(−4)=3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5F8B4C-B193-4E61-8A37-85BBB5550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1" y="4376867"/>
                <a:ext cx="10022725" cy="461665"/>
              </a:xfrm>
              <a:prstGeom prst="rect">
                <a:avLst/>
              </a:prstGeom>
              <a:blipFill>
                <a:blip r:embed="rId6"/>
                <a:stretch>
                  <a:fillRect l="-912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F168CFEA-3FEF-483B-91B7-7F0F10B324AF}"/>
              </a:ext>
            </a:extLst>
          </p:cNvPr>
          <p:cNvSpPr txBox="1"/>
          <p:nvPr/>
        </p:nvSpPr>
        <p:spPr>
          <a:xfrm>
            <a:off x="5736789" y="4873101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190281-FABD-4209-97E2-48CCA4D70029}"/>
                  </a:ext>
                </a:extLst>
              </p:cNvPr>
              <p:cNvSpPr txBox="1"/>
              <p:nvPr/>
            </p:nvSpPr>
            <p:spPr>
              <a:xfrm>
                <a:off x="926851" y="5369335"/>
                <a:ext cx="100227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Do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400" i="1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.4=−20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(−20):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400" i="1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190281-FABD-4209-97E2-48CCA4D70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1" y="5369335"/>
                <a:ext cx="10022725" cy="461665"/>
              </a:xfrm>
              <a:prstGeom prst="rect">
                <a:avLst/>
              </a:prstGeom>
              <a:blipFill>
                <a:blip r:embed="rId7"/>
                <a:stretch>
                  <a:fillRect l="-912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159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1" grpId="0"/>
      <p:bldP spid="16" grpId="0"/>
      <p:bldP spid="25" grpId="0"/>
      <p:bldP spid="26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687"/>
            <a:ext cx="10515600" cy="8216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8119"/>
                </a:solidFill>
                <a:latin typeface="UTM Avo" panose="02040603050506020204" pitchFamily="18" charset="0"/>
              </a:rPr>
              <a:t>II. PHÉP CHIA HẾT HAI SỐ NGUYÊN CÙNG DẤU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1FBD94B3-09B8-46FD-94E8-3E488FFC1474}"/>
              </a:ext>
            </a:extLst>
          </p:cNvPr>
          <p:cNvSpPr txBox="1">
            <a:spLocks/>
          </p:cNvSpPr>
          <p:nvPr/>
        </p:nvSpPr>
        <p:spPr>
          <a:xfrm>
            <a:off x="324395" y="1118297"/>
            <a:ext cx="8601891" cy="51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2.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hết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hai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nguyên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âm</a:t>
            </a:r>
            <a:endParaRPr lang="en-US" sz="32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1A16D5-6035-4D09-89C0-4C314BE067E3}"/>
              </a:ext>
            </a:extLst>
          </p:cNvPr>
          <p:cNvGrpSpPr/>
          <p:nvPr/>
        </p:nvGrpSpPr>
        <p:grpSpPr>
          <a:xfrm>
            <a:off x="838199" y="1672747"/>
            <a:ext cx="1129937" cy="508857"/>
            <a:chOff x="838200" y="2970636"/>
            <a:chExt cx="1257365" cy="590580"/>
          </a:xfrm>
        </p:grpSpPr>
        <p:pic>
          <p:nvPicPr>
            <p:cNvPr id="40" name="Picture 39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F396036A-6143-4627-A67B-4412FB9A2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970636"/>
              <a:ext cx="1257365" cy="5905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4F6566-59F4-45E6-A599-B144206E5E85}"/>
                    </a:ext>
                  </a:extLst>
                </p:cNvPr>
                <p:cNvSpPr txBox="1"/>
                <p:nvPr/>
              </p:nvSpPr>
              <p:spPr>
                <a:xfrm>
                  <a:off x="1466882" y="3002751"/>
                  <a:ext cx="40930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4F6566-59F4-45E6-A599-B144206E5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882" y="3002751"/>
                  <a:ext cx="409303" cy="553998"/>
                </a:xfrm>
                <a:prstGeom prst="rect">
                  <a:avLst/>
                </a:prstGeom>
                <a:blipFill>
                  <a:blip r:embed="rId3"/>
                  <a:stretch>
                    <a:fillRect l="-1639" r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A5DBA1-FE30-42E1-ADE9-E2B9D68C5DCF}"/>
                  </a:ext>
                </a:extLst>
              </p:cNvPr>
              <p:cNvSpPr txBox="1"/>
              <p:nvPr/>
            </p:nvSpPr>
            <p:spPr>
              <a:xfrm>
                <a:off x="838199" y="2205426"/>
                <a:ext cx="48099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 So sánh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(−20):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20:5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A5DBA1-FE30-42E1-ADE9-E2B9D68C5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205426"/>
                <a:ext cx="4809938" cy="461665"/>
              </a:xfrm>
              <a:prstGeom prst="rect">
                <a:avLst/>
              </a:prstGeom>
              <a:blipFill>
                <a:blip r:embed="rId4"/>
                <a:stretch>
                  <a:fillRect l="-1899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5D0A8A43-C108-4E09-B5F9-2449CDD9E581}"/>
              </a:ext>
            </a:extLst>
          </p:cNvPr>
          <p:cNvSpPr txBox="1"/>
          <p:nvPr/>
        </p:nvSpPr>
        <p:spPr>
          <a:xfrm>
            <a:off x="5648136" y="2701559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F10D0C-8FD1-4D30-9660-18BF5B384138}"/>
                  </a:ext>
                </a:extLst>
              </p:cNvPr>
              <p:cNvSpPr txBox="1"/>
              <p:nvPr/>
            </p:nvSpPr>
            <p:spPr>
              <a:xfrm>
                <a:off x="838197" y="3248434"/>
                <a:ext cx="80880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(−20):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20:5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−20</m:t>
                        </m:r>
                      </m:e>
                    </m:d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20:5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F10D0C-8FD1-4D30-9660-18BF5B384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7" y="3248434"/>
                <a:ext cx="8088089" cy="461665"/>
              </a:xfrm>
              <a:prstGeom prst="rect">
                <a:avLst/>
              </a:prstGeom>
              <a:blipFill>
                <a:blip r:embed="rId5"/>
                <a:stretch>
                  <a:fillRect l="-1130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B4D09D3-C6E5-4B58-AD40-561E4B2A5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933" y="3999916"/>
            <a:ext cx="11855498" cy="21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34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1" y="356457"/>
            <a:ext cx="10515600" cy="8216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8119"/>
                </a:solidFill>
                <a:latin typeface="UTM Avo" panose="02040603050506020204" pitchFamily="18" charset="0"/>
              </a:rPr>
              <a:t>II. PHÉP CHIA HẾT HAI SỐ NGUYÊN CÙNG DẤU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1FBD94B3-09B8-46FD-94E8-3E488FFC1474}"/>
              </a:ext>
            </a:extLst>
          </p:cNvPr>
          <p:cNvSpPr txBox="1">
            <a:spLocks/>
          </p:cNvSpPr>
          <p:nvPr/>
        </p:nvSpPr>
        <p:spPr>
          <a:xfrm>
            <a:off x="294735" y="1107766"/>
            <a:ext cx="8601891" cy="51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2.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hết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hai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nguyên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âm</a:t>
            </a:r>
            <a:endParaRPr lang="en-US" sz="32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1696-D7D1-40B4-A2F2-BF69B4E79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402" y="1696427"/>
            <a:ext cx="9357195" cy="2034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6DACE-0635-479A-A2F6-ED27E94B1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864957"/>
            <a:ext cx="1123810" cy="3619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EA6419-B183-4D9E-944C-74C036886706}"/>
              </a:ext>
            </a:extLst>
          </p:cNvPr>
          <p:cNvSpPr txBox="1"/>
          <p:nvPr/>
        </p:nvSpPr>
        <p:spPr>
          <a:xfrm>
            <a:off x="2058965" y="3838830"/>
            <a:ext cx="114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Tính: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BF77F0-1FF0-4714-A51F-12ABB6EFE9DA}"/>
                  </a:ext>
                </a:extLst>
              </p:cNvPr>
              <p:cNvSpPr txBox="1"/>
              <p:nvPr/>
            </p:nvSpPr>
            <p:spPr>
              <a:xfrm>
                <a:off x="2064769" y="4238830"/>
                <a:ext cx="72185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(−3)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;	</a:t>
                </a: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b)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(−21)</m:t>
                    </m:r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(−7)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BF77F0-1FF0-4714-A51F-12ABB6EFE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769" y="4238830"/>
                <a:ext cx="7218565" cy="461665"/>
              </a:xfrm>
              <a:prstGeom prst="rect">
                <a:avLst/>
              </a:prstGeom>
              <a:blipFill>
                <a:blip r:embed="rId4"/>
                <a:stretch>
                  <a:fillRect l="-1351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1A77F33-98B8-439C-B4F8-42AB81D6A72F}"/>
              </a:ext>
            </a:extLst>
          </p:cNvPr>
          <p:cNvSpPr txBox="1"/>
          <p:nvPr/>
        </p:nvSpPr>
        <p:spPr>
          <a:xfrm>
            <a:off x="5602721" y="4777153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0C8AD-F4BB-45B4-9E7E-86DB1E5ABCE3}"/>
                  </a:ext>
                </a:extLst>
              </p:cNvPr>
              <p:cNvSpPr txBox="1"/>
              <p:nvPr/>
            </p:nvSpPr>
            <p:spPr>
              <a:xfrm>
                <a:off x="2130084" y="5315477"/>
                <a:ext cx="4250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e>
                    </m:d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sz="2400" i="1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24:3=8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0C8AD-F4BB-45B4-9E7E-86DB1E5AB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084" y="5315477"/>
                <a:ext cx="4250184" cy="461665"/>
              </a:xfrm>
              <a:prstGeom prst="rect">
                <a:avLst/>
              </a:prstGeom>
              <a:blipFill>
                <a:blip r:embed="rId5"/>
                <a:stretch>
                  <a:fillRect l="-2149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F076E2-41EC-4124-A0DE-199EC2FCD047}"/>
                  </a:ext>
                </a:extLst>
              </p:cNvPr>
              <p:cNvSpPr txBox="1"/>
              <p:nvPr/>
            </p:nvSpPr>
            <p:spPr>
              <a:xfrm>
                <a:off x="2130084" y="5851623"/>
                <a:ext cx="4250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−21</m:t>
                        </m:r>
                      </m:e>
                    </m:d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=21:7=3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F076E2-41EC-4124-A0DE-199EC2FCD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084" y="5851623"/>
                <a:ext cx="4250184" cy="461665"/>
              </a:xfrm>
              <a:prstGeom prst="rect">
                <a:avLst/>
              </a:prstGeom>
              <a:blipFill>
                <a:blip r:embed="rId6"/>
                <a:stretch>
                  <a:fillRect l="-2149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1466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899"/>
            <a:ext cx="10515600" cy="8216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8119"/>
                </a:solidFill>
                <a:latin typeface="UTM Avo" panose="02040603050506020204" pitchFamily="18" charset="0"/>
              </a:rPr>
              <a:t>II. PHÉP CHIA HẾT HAI SỐ NGUYÊN CÙNG DẤU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1FBD94B3-09B8-46FD-94E8-3E488FFC1474}"/>
              </a:ext>
            </a:extLst>
          </p:cNvPr>
          <p:cNvSpPr txBox="1">
            <a:spLocks/>
          </p:cNvSpPr>
          <p:nvPr/>
        </p:nvSpPr>
        <p:spPr>
          <a:xfrm>
            <a:off x="286108" y="1098921"/>
            <a:ext cx="8601891" cy="51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2.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hết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hai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nguyên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âm</a:t>
            </a:r>
            <a:endParaRPr lang="en-US" sz="32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EA6419-B183-4D9E-944C-74C036886706}"/>
              </a:ext>
            </a:extLst>
          </p:cNvPr>
          <p:cNvSpPr txBox="1"/>
          <p:nvPr/>
        </p:nvSpPr>
        <p:spPr>
          <a:xfrm>
            <a:off x="1397257" y="2423764"/>
            <a:ext cx="114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Tính: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BF77F0-1FF0-4714-A51F-12ABB6EFE9DA}"/>
                  </a:ext>
                </a:extLst>
              </p:cNvPr>
              <p:cNvSpPr txBox="1"/>
              <p:nvPr/>
            </p:nvSpPr>
            <p:spPr>
              <a:xfrm>
                <a:off x="1403061" y="2823764"/>
                <a:ext cx="72185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(−6)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;	</a:t>
                </a: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b)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(−64)</m:t>
                    </m:r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(−8)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BF77F0-1FF0-4714-A51F-12ABB6EFE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061" y="2823764"/>
                <a:ext cx="7218565" cy="461665"/>
              </a:xfrm>
              <a:prstGeom prst="rect">
                <a:avLst/>
              </a:prstGeom>
              <a:blipFill>
                <a:blip r:embed="rId2"/>
                <a:stretch>
                  <a:fillRect l="-1267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1A77F33-98B8-439C-B4F8-42AB81D6A72F}"/>
              </a:ext>
            </a:extLst>
          </p:cNvPr>
          <p:cNvSpPr txBox="1"/>
          <p:nvPr/>
        </p:nvSpPr>
        <p:spPr>
          <a:xfrm>
            <a:off x="4941013" y="3362087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0C8AD-F4BB-45B4-9E7E-86DB1E5ABCE3}"/>
                  </a:ext>
                </a:extLst>
              </p:cNvPr>
              <p:cNvSpPr txBox="1"/>
              <p:nvPr/>
            </p:nvSpPr>
            <p:spPr>
              <a:xfrm>
                <a:off x="1468376" y="3900411"/>
                <a:ext cx="4250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  <m:r>
                      <a:rPr lang="en-US" sz="2400" i="1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12:6=2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0C8AD-F4BB-45B4-9E7E-86DB1E5AB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376" y="3900411"/>
                <a:ext cx="4250184" cy="461665"/>
              </a:xfrm>
              <a:prstGeom prst="rect">
                <a:avLst/>
              </a:prstGeom>
              <a:blipFill>
                <a:blip r:embed="rId3"/>
                <a:stretch>
                  <a:fillRect l="-2296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F076E2-41EC-4124-A0DE-199EC2FCD047}"/>
                  </a:ext>
                </a:extLst>
              </p:cNvPr>
              <p:cNvSpPr txBox="1"/>
              <p:nvPr/>
            </p:nvSpPr>
            <p:spPr>
              <a:xfrm>
                <a:off x="1468376" y="4436557"/>
                <a:ext cx="4250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64</m:t>
                        </m:r>
                      </m:e>
                    </m:d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=64:8=8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F076E2-41EC-4124-A0DE-199EC2FCD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376" y="4436557"/>
                <a:ext cx="4250184" cy="461665"/>
              </a:xfrm>
              <a:prstGeom prst="rect">
                <a:avLst/>
              </a:prstGeom>
              <a:blipFill>
                <a:blip r:embed="rId4"/>
                <a:stretch>
                  <a:fillRect l="-2296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91A2248B-3D44-4DA7-B71D-0F0243C2ED4A}"/>
              </a:ext>
            </a:extLst>
          </p:cNvPr>
          <p:cNvGrpSpPr/>
          <p:nvPr/>
        </p:nvGrpSpPr>
        <p:grpSpPr>
          <a:xfrm>
            <a:off x="769188" y="1672636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6B876C-F792-4475-9A0C-54CD6BDB2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895797-CE1B-4C66-8528-1A81F03100BE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385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12191999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383178" y="409900"/>
            <a:ext cx="12575177" cy="189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4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29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2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BFC4E-8F16-4520-80B8-5675FF451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94294"/>
            <a:ext cx="12277985" cy="28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04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899" y="457929"/>
            <a:ext cx="12661899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26950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7136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1: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Kết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75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3200" dirty="0">
                    <a:solidFill>
                      <a:srgbClr val="FF8119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là</a:t>
                </a:r>
                <a:endParaRPr lang="en-US" sz="3200" dirty="0">
                  <a:solidFill>
                    <a:srgbClr val="FF8119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713609" cy="1077218"/>
              </a:xfrm>
              <a:prstGeom prst="rect">
                <a:avLst/>
              </a:prstGeom>
              <a:blipFill>
                <a:blip r:embed="rId14"/>
                <a:stretch>
                  <a:fillRect t="-7386" b="-17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689546" y="5554315"/>
                  <a:ext cx="58862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9546" y="5554315"/>
                  <a:ext cx="588623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534769" y="5581976"/>
                  <a:ext cx="86433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4769" y="5581976"/>
                  <a:ext cx="864339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8A5235C6-4FBC-4264-967E-480EA580E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00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461 -0.341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1708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B1355679-2045-4AFB-8FC8-A0BAA854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599" y="457929"/>
            <a:ext cx="12674600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5" y="437796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 2: Kết quả của phép tính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(−207)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:(−</m:t>
                    </m:r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blipFill>
                <a:blip r:embed="rId14"/>
                <a:stretch>
                  <a:fillRect t="-7386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628417" y="5482098"/>
                  <a:ext cx="86433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8417" y="5482098"/>
                  <a:ext cx="864339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905125" y="5292755"/>
            <a:ext cx="3921681" cy="1205770"/>
            <a:chOff x="5425519" y="5410214"/>
            <a:chExt cx="3194071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5519" y="5410214"/>
              <a:ext cx="3194071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418062" y="5608244"/>
                  <a:ext cx="120898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8062" y="5608244"/>
                  <a:ext cx="1208985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CED1CDC6-9F12-4D79-8FA1-E74CFF5E48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53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357 -0.339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1699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CAFFAEF3-27A2-4AFD-8791-F45FA119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41048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27417" y="859775"/>
                <a:ext cx="76954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 3: So sánh: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(−15):(−3)</m:t>
                    </m:r>
                  </m:oMath>
                </a14:m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&lt;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solidFill>
                              <a:srgbClr val="FF811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0" smtClean="0">
                            <a:solidFill>
                              <a:srgbClr val="FF8119"/>
                            </a:solidFill>
                            <a:latin typeface="Cambria Math" panose="02040503050406030204" pitchFamily="18" charset="0"/>
                          </a:rPr>
                          <m:t>−63</m:t>
                        </m:r>
                      </m:e>
                    </m:d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:7</m:t>
                    </m:r>
                  </m:oMath>
                </a14:m>
                <a:endParaRPr lang="en-US" sz="3200" b="1">
                  <a:solidFill>
                    <a:srgbClr val="99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417" y="859775"/>
                <a:ext cx="7695472" cy="584775"/>
              </a:xfrm>
              <a:prstGeom prst="rect">
                <a:avLst/>
              </a:prstGeom>
              <a:blipFill>
                <a:blip r:embed="rId14"/>
                <a:stretch>
                  <a:fillRect l="-396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569047" y="5497609"/>
                  <a:ext cx="10486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Sai</m:t>
                        </m:r>
                      </m:oMath>
                    </m:oMathPara>
                  </a14:m>
                  <a:endParaRPr lang="en-US" sz="3600" b="1" dirty="0"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9047" y="5497609"/>
                  <a:ext cx="1048684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 flipH="1">
            <a:off x="1759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122035" y="5511710"/>
              <a:ext cx="14478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3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endParaRPr lang="en-US" sz="36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51CE6101-A833-4485-9468-D0F760C4C2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35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149 -0.3351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-1675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8DD142D1-BC36-4CCC-9C37-D0098CCE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0" y="457929"/>
            <a:ext cx="12763499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417649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 4: Tìm số nguyên </a:t>
                </a:r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, biết 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FF8119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0" i="0" smtClean="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  <m:t>+5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FF8119"/>
                          </a:solidFill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3200">
                  <a:solidFill>
                    <a:srgbClr val="FF8119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blipFill>
                <a:blip r:embed="rId14"/>
                <a:stretch>
                  <a:fillRect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053181" y="5482098"/>
                  <a:ext cx="173156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oMath>
                    </m:oMathPara>
                  </a14:m>
                  <a:endParaRPr lang="en-US" sz="3600" b="1" i="1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181" y="5482098"/>
                  <a:ext cx="1731564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014610" y="5482097"/>
                  <a:ext cx="207620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oMath>
                    </m:oMathPara>
                  </a14:m>
                  <a:endParaRPr lang="en-US" sz="3600" b="1" i="1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4610" y="5482097"/>
                  <a:ext cx="2076209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6FD7DA0B-5629-4FFD-8091-E7CF8FD74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9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6992 -0.342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-1715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picture containing weapon&#10;&#10;Description automatically generated">
            <a:extLst>
              <a:ext uri="{FF2B5EF4-FFF2-40B4-BE49-F238E27FC236}">
                <a16:creationId xmlns:a16="http://schemas.microsoft.com/office/drawing/2014/main" id="{AABCEDE0-EAD6-4673-96FE-0421E4F131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436"/>
            <a:ext cx="9226550" cy="2065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5BCB2E-4A84-482F-9234-1AD9CA36629C}"/>
              </a:ext>
            </a:extLst>
          </p:cNvPr>
          <p:cNvSpPr txBox="1"/>
          <p:nvPr/>
        </p:nvSpPr>
        <p:spPr>
          <a:xfrm>
            <a:off x="1009874" y="1328272"/>
            <a:ext cx="661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gì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tiết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này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5B5264-BEDC-4FD9-83EF-DAB9A7E65EA5}"/>
              </a:ext>
            </a:extLst>
          </p:cNvPr>
          <p:cNvSpPr/>
          <p:nvPr/>
        </p:nvSpPr>
        <p:spPr>
          <a:xfrm>
            <a:off x="1904273" y="2770345"/>
            <a:ext cx="9898742" cy="916296"/>
          </a:xfrm>
          <a:prstGeom prst="roundRect">
            <a:avLst/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7707"/>
                </a:solidFill>
                <a:latin typeface="UTM Avo" panose="02040603050506020204" pitchFamily="18" charset="0"/>
              </a:rPr>
              <a:t>Phép chia hết hai số nguyên cùng dấu</a:t>
            </a:r>
            <a:endParaRPr lang="en-US" sz="2400" dirty="0">
              <a:solidFill>
                <a:srgbClr val="FF7707"/>
              </a:solidFill>
              <a:latin typeface="UTM Avo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43CFEE6-A361-4A48-B9BE-5AB231407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"/>
          <a:stretch/>
        </p:blipFill>
        <p:spPr>
          <a:xfrm>
            <a:off x="-171232" y="3712768"/>
            <a:ext cx="2270050" cy="2065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19E0B9-F125-4C42-9C2B-23E2EFFC9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545" y="3686641"/>
            <a:ext cx="9704197" cy="20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6057" y="2840855"/>
            <a:ext cx="12724327" cy="899928"/>
          </a:xfrm>
        </p:spPr>
        <p:txBody>
          <a:bodyPr>
            <a:noAutofit/>
          </a:bodyPr>
          <a:lstStyle/>
          <a:p>
            <a:r>
              <a:rPr lang="en-US" sz="5400" b="1" dirty="0" err="1" smtClean="0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8119"/>
                </a:solidFill>
                <a:latin typeface="UTM Avo" panose="02040603050506020204" pitchFamily="18" charset="0"/>
              </a:rPr>
              <a:t>thầy</a:t>
            </a:r>
            <a: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8119"/>
                </a:solidFill>
                <a:latin typeface="UTM Avo" panose="02040603050506020204" pitchFamily="18" charset="0"/>
              </a:rPr>
              <a:t>cô</a:t>
            </a:r>
            <a: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8119"/>
                </a:solidFill>
                <a:latin typeface="UTM Avo" panose="02040603050506020204" pitchFamily="18" charset="0"/>
              </a:rPr>
              <a:t>dự</a:t>
            </a:r>
            <a: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8119"/>
                </a:solidFill>
                <a:latin typeface="UTM Avo" panose="02040603050506020204" pitchFamily="18" charset="0"/>
              </a:rPr>
              <a:t>giờ</a:t>
            </a:r>
            <a: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8119"/>
                </a:solidFill>
                <a:latin typeface="UTM Avo" panose="02040603050506020204" pitchFamily="18" charset="0"/>
              </a:rPr>
              <a:t>sức</a:t>
            </a:r>
            <a: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8119"/>
                </a:solidFill>
                <a:latin typeface="UTM Avo" panose="02040603050506020204" pitchFamily="18" charset="0"/>
              </a:rPr>
              <a:t>khỏe</a:t>
            </a:r>
            <a: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  <a:t>, </a:t>
            </a:r>
            <a:r>
              <a:rPr lang="en-US" sz="5400" b="1" dirty="0" err="1" smtClean="0">
                <a:solidFill>
                  <a:srgbClr val="FF8119"/>
                </a:solidFill>
                <a:latin typeface="UTM Avo" panose="02040603050506020204" pitchFamily="18" charset="0"/>
              </a:rPr>
              <a:t>hạnh</a:t>
            </a:r>
            <a: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8119"/>
                </a:solidFill>
                <a:latin typeface="UTM Avo" panose="02040603050506020204" pitchFamily="18" charset="0"/>
              </a:rPr>
              <a:t>phúc</a:t>
            </a:r>
            <a: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  <a:t>.</a:t>
            </a:r>
            <a:b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</a:br>
            <a:r>
              <a:rPr lang="en-US" sz="5400" b="1" dirty="0" err="1" smtClean="0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54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54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8119"/>
                </a:solidFill>
                <a:latin typeface="UTM Avo" panose="02040603050506020204" pitchFamily="18" charset="0"/>
              </a:rPr>
              <a:t>sức</a:t>
            </a:r>
            <a: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8119"/>
                </a:solidFill>
                <a:latin typeface="UTM Avo" panose="02040603050506020204" pitchFamily="18" charset="0"/>
              </a:rPr>
              <a:t>khỏe</a:t>
            </a:r>
            <a: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  <a:t>, </a:t>
            </a:r>
            <a:r>
              <a:rPr lang="en-US" sz="5400" b="1" dirty="0" err="1" smtClean="0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5400" b="1" dirty="0" smtClean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54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66659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9C1F52-26B5-479E-B7F2-C17EF0EB9FB1}"/>
              </a:ext>
            </a:extLst>
          </p:cNvPr>
          <p:cNvSpPr/>
          <p:nvPr/>
        </p:nvSpPr>
        <p:spPr>
          <a:xfrm>
            <a:off x="1173383" y="1792688"/>
            <a:ext cx="10078817" cy="3068959"/>
          </a:xfrm>
          <a:prstGeom prst="roundRect">
            <a:avLst/>
          </a:prstGeom>
          <a:solidFill>
            <a:srgbClr val="FF8119"/>
          </a:solidFill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Quicksand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998A5D4-D08C-4A72-B539-234F5A5B49F4}"/>
              </a:ext>
            </a:extLst>
          </p:cNvPr>
          <p:cNvSpPr txBox="1">
            <a:spLocks/>
          </p:cNvSpPr>
          <p:nvPr/>
        </p:nvSpPr>
        <p:spPr>
          <a:xfrm>
            <a:off x="1314266" y="2061841"/>
            <a:ext cx="9765401" cy="3068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6: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hết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  <a:b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Quan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hệ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hết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nguyên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6514754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8119"/>
                </a:solidFill>
                <a:latin typeface="UTM Avo" panose="02040603050506020204" pitchFamily="18" charset="0"/>
              </a:rPr>
              <a:t>I. PHÉP CHIA HẾT HAI SỐ NGUYÊN KHÁC DẤU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/>
              <p:nvPr/>
            </p:nvSpPr>
            <p:spPr>
              <a:xfrm>
                <a:off x="926853" y="1985978"/>
                <a:ext cx="10022725" cy="508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Tìm số thích hợp cho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sz="240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 ? </m:t>
                        </m:r>
                      </m:e>
                    </m:borderBox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: Do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12: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</m:t>
                    </m:r>
                    <m:borderBox>
                      <m:borderBox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 ? </m:t>
                        </m:r>
                      </m:e>
                    </m:borderBox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3" y="1985978"/>
                <a:ext cx="10022725" cy="508857"/>
              </a:xfrm>
              <a:prstGeom prst="rect">
                <a:avLst/>
              </a:prstGeom>
              <a:blipFill>
                <a:blip r:embed="rId3"/>
                <a:stretch>
                  <a:fillRect l="-912" t="-6024" b="-2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210C78-A3BA-47B3-8971-CD017A1C6FCF}"/>
                  </a:ext>
                </a:extLst>
              </p:cNvPr>
              <p:cNvSpPr txBox="1"/>
              <p:nvPr/>
            </p:nvSpPr>
            <p:spPr>
              <a:xfrm>
                <a:off x="926852" y="2563532"/>
                <a:ext cx="100227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Mẫu: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4.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=−12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4=−3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210C78-A3BA-47B3-8971-CD017A1C6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2" y="2563532"/>
                <a:ext cx="10022725" cy="461665"/>
              </a:xfrm>
              <a:prstGeom prst="rect">
                <a:avLst/>
              </a:prstGeom>
              <a:blipFill>
                <a:blip r:embed="rId4"/>
                <a:stretch>
                  <a:fillRect l="-912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/>
              <p:nvPr/>
            </p:nvSpPr>
            <p:spPr>
              <a:xfrm>
                <a:off x="926852" y="4154618"/>
                <a:ext cx="48469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 So sánh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12: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12:</m:t>
                    </m:r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2" y="4154618"/>
                <a:ext cx="4846931" cy="461665"/>
              </a:xfrm>
              <a:prstGeom prst="rect">
                <a:avLst/>
              </a:prstGeom>
              <a:blipFill>
                <a:blip r:embed="rId5"/>
                <a:stretch>
                  <a:fillRect l="-1887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B5D28C4-FC56-485A-9318-50C85DF0E56A}"/>
              </a:ext>
            </a:extLst>
          </p:cNvPr>
          <p:cNvSpPr txBox="1"/>
          <p:nvPr/>
        </p:nvSpPr>
        <p:spPr>
          <a:xfrm>
            <a:off x="5707227" y="3093894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/>
              <p:nvPr/>
            </p:nvSpPr>
            <p:spPr>
              <a:xfrm>
                <a:off x="926852" y="3624256"/>
                <a:ext cx="100227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Do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12: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2" y="3624256"/>
                <a:ext cx="10022725" cy="461665"/>
              </a:xfrm>
              <a:prstGeom prst="rect">
                <a:avLst/>
              </a:prstGeom>
              <a:blipFill>
                <a:blip r:embed="rId6"/>
                <a:stretch>
                  <a:fillRect l="-912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F24D2A8-4245-47A9-925E-C69BE9F86B90}"/>
              </a:ext>
            </a:extLst>
          </p:cNvPr>
          <p:cNvSpPr txBox="1"/>
          <p:nvPr/>
        </p:nvSpPr>
        <p:spPr>
          <a:xfrm>
            <a:off x="5707227" y="4678733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FFCDB3-BB46-45ED-B898-E5D368C2B2AD}"/>
                  </a:ext>
                </a:extLst>
              </p:cNvPr>
              <p:cNvSpPr txBox="1"/>
              <p:nvPr/>
            </p:nvSpPr>
            <p:spPr>
              <a:xfrm>
                <a:off x="926852" y="5202848"/>
                <a:ext cx="100227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12: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:3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 nên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12: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−(12:3)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FFCDB3-BB46-45ED-B898-E5D368C2B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2" y="5202848"/>
                <a:ext cx="10022725" cy="461665"/>
              </a:xfrm>
              <a:prstGeom prst="rect">
                <a:avLst/>
              </a:prstGeom>
              <a:blipFill>
                <a:blip r:embed="rId7"/>
                <a:stretch>
                  <a:fillRect l="-912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F1F2DB3-4977-4B3A-B674-1C437A4FB3FE}"/>
              </a:ext>
            </a:extLst>
          </p:cNvPr>
          <p:cNvGrpSpPr/>
          <p:nvPr/>
        </p:nvGrpSpPr>
        <p:grpSpPr>
          <a:xfrm>
            <a:off x="838200" y="1356534"/>
            <a:ext cx="1129937" cy="513717"/>
            <a:chOff x="838200" y="2970636"/>
            <a:chExt cx="1257365" cy="596221"/>
          </a:xfrm>
        </p:grpSpPr>
        <p:pic>
          <p:nvPicPr>
            <p:cNvPr id="12" name="Picture 11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255B869F-A51B-43D2-90A6-802B987AC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970636"/>
              <a:ext cx="1257365" cy="5905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/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blipFill>
                  <a:blip r:embed="rId9"/>
                  <a:stretch>
                    <a:fillRect l="-1639" r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7120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8119"/>
                </a:solidFill>
                <a:latin typeface="UTM Avo" panose="02040603050506020204" pitchFamily="18" charset="0"/>
              </a:rPr>
              <a:t>I</a:t>
            </a:r>
            <a:r>
              <a:rPr lang="en-US" sz="3600">
                <a:solidFill>
                  <a:srgbClr val="FF8119"/>
                </a:solidFill>
                <a:latin typeface="UTM Avo" panose="02040603050506020204" pitchFamily="18" charset="0"/>
              </a:rPr>
              <a:t>. PHÉP CHIA HẾT HAI SỐ NGUYÊN KHÁC DẤU</a:t>
            </a:r>
            <a:endParaRPr lang="en-US" sz="36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44B047-791C-488C-873D-78786C16C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410" y="1366122"/>
            <a:ext cx="9857390" cy="2062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99F11E-0F51-485D-8630-33B1239F1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398" y="3429000"/>
            <a:ext cx="9785203" cy="26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60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8119"/>
                </a:solidFill>
                <a:latin typeface="UTM Avo" panose="02040603050506020204" pitchFamily="18" charset="0"/>
              </a:rPr>
              <a:t>I</a:t>
            </a:r>
            <a:r>
              <a:rPr lang="en-US" sz="3600">
                <a:solidFill>
                  <a:srgbClr val="FF8119"/>
                </a:solidFill>
                <a:latin typeface="UTM Avo" panose="02040603050506020204" pitchFamily="18" charset="0"/>
              </a:rPr>
              <a:t>. PHÉP CHIA HẾT HAI SỐ NGUYÊN KHÁC DẤU</a:t>
            </a:r>
            <a:endParaRPr lang="en-US" sz="36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30883-9046-4539-A451-E6D357237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0688"/>
            <a:ext cx="1142857" cy="4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E3BFE-8F78-4BFC-BA53-9DEA6612987C}"/>
              </a:ext>
            </a:extLst>
          </p:cNvPr>
          <p:cNvSpPr txBox="1"/>
          <p:nvPr/>
        </p:nvSpPr>
        <p:spPr>
          <a:xfrm>
            <a:off x="2163471" y="1490688"/>
            <a:ext cx="114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Tính: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695C5C-A4A4-46C5-A9B4-6D90BB35F3CA}"/>
                  </a:ext>
                </a:extLst>
              </p:cNvPr>
              <p:cNvSpPr txBox="1"/>
              <p:nvPr/>
            </p:nvSpPr>
            <p:spPr>
              <a:xfrm>
                <a:off x="2163471" y="2252997"/>
                <a:ext cx="99307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32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e>
                    </m:d>
                    <m:r>
                      <a:rPr lang="en-US" sz="32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;	</a:t>
                </a:r>
                <a:r>
                  <a:rPr lang="en-US" sz="32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b)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en-US" sz="32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(−5)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695C5C-A4A4-46C5-A9B4-6D90BB35F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471" y="2252997"/>
                <a:ext cx="9930763" cy="584775"/>
              </a:xfrm>
              <a:prstGeom prst="rect">
                <a:avLst/>
              </a:prstGeom>
              <a:blipFill>
                <a:blip r:embed="rId3"/>
                <a:stretch>
                  <a:fillRect l="-1596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F09ADE9-5946-4BF5-992B-D35EEF8FCCAB}"/>
              </a:ext>
            </a:extLst>
          </p:cNvPr>
          <p:cNvSpPr txBox="1"/>
          <p:nvPr/>
        </p:nvSpPr>
        <p:spPr>
          <a:xfrm>
            <a:off x="5701423" y="2791320"/>
            <a:ext cx="106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32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/>
              <p:nvPr/>
            </p:nvSpPr>
            <p:spPr>
              <a:xfrm>
                <a:off x="2163471" y="3727841"/>
                <a:ext cx="584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e>
                    </m:d>
                    <m:r>
                      <a:rPr lang="en-US" sz="32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3=−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24:3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471" y="3727841"/>
                <a:ext cx="5847086" cy="584775"/>
              </a:xfrm>
              <a:prstGeom prst="rect">
                <a:avLst/>
              </a:prstGeom>
              <a:blipFill>
                <a:blip r:embed="rId4"/>
                <a:stretch>
                  <a:fillRect l="-2711" t="-14737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371D82-FF7D-4E8C-BA1E-0D3FE4C2DFBE}"/>
                  </a:ext>
                </a:extLst>
              </p:cNvPr>
              <p:cNvSpPr txBox="1"/>
              <p:nvPr/>
            </p:nvSpPr>
            <p:spPr>
              <a:xfrm>
                <a:off x="2163471" y="4617910"/>
                <a:ext cx="584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en-US" sz="32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35:5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=−7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371D82-FF7D-4E8C-BA1E-0D3FE4C2D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471" y="4617910"/>
                <a:ext cx="5847086" cy="584775"/>
              </a:xfrm>
              <a:prstGeom prst="rect">
                <a:avLst/>
              </a:prstGeom>
              <a:blipFill>
                <a:blip r:embed="rId5"/>
                <a:stretch>
                  <a:fillRect l="-2711" t="-14737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358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8119"/>
                </a:solidFill>
                <a:latin typeface="UTM Avo" panose="02040603050506020204" pitchFamily="18" charset="0"/>
              </a:rPr>
              <a:t>I</a:t>
            </a:r>
            <a:r>
              <a:rPr lang="en-US" sz="3600">
                <a:solidFill>
                  <a:srgbClr val="FF8119"/>
                </a:solidFill>
                <a:latin typeface="UTM Avo" panose="02040603050506020204" pitchFamily="18" charset="0"/>
              </a:rPr>
              <a:t>. PHÉP CHIA HẾT HAI SỐ NGUYÊN KHÁC DẤU</a:t>
            </a:r>
            <a:endParaRPr lang="en-US" sz="36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E3BFE-8F78-4BFC-BA53-9DEA6612987C}"/>
              </a:ext>
            </a:extLst>
          </p:cNvPr>
          <p:cNvSpPr txBox="1"/>
          <p:nvPr/>
        </p:nvSpPr>
        <p:spPr>
          <a:xfrm>
            <a:off x="1397258" y="1973543"/>
            <a:ext cx="114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Tính: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695C5C-A4A4-46C5-A9B4-6D90BB35F3CA}"/>
                  </a:ext>
                </a:extLst>
              </p:cNvPr>
              <p:cNvSpPr txBox="1"/>
              <p:nvPr/>
            </p:nvSpPr>
            <p:spPr>
              <a:xfrm>
                <a:off x="2170813" y="2376846"/>
                <a:ext cx="155437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36: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;	 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−48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695C5C-A4A4-46C5-A9B4-6D90BB35F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813" y="2376846"/>
                <a:ext cx="15543794" cy="584775"/>
              </a:xfrm>
              <a:prstGeom prst="rect">
                <a:avLst/>
              </a:prstGeom>
              <a:blipFill>
                <a:blip r:embed="rId2"/>
                <a:stretch>
                  <a:fillRect l="-98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F09ADE9-5946-4BF5-992B-D35EEF8FCCAB}"/>
              </a:ext>
            </a:extLst>
          </p:cNvPr>
          <p:cNvSpPr txBox="1"/>
          <p:nvPr/>
        </p:nvSpPr>
        <p:spPr>
          <a:xfrm>
            <a:off x="5002549" y="2914044"/>
            <a:ext cx="167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32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/>
              <p:nvPr/>
            </p:nvSpPr>
            <p:spPr>
              <a:xfrm>
                <a:off x="2877456" y="3622718"/>
                <a:ext cx="915195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36:</m:t>
                    </m:r>
                    <m:d>
                      <m:dPr>
                        <m:ctrlPr>
                          <a:rPr lang="en-US" sz="32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36:9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456" y="3622718"/>
                <a:ext cx="9151955" cy="584775"/>
              </a:xfrm>
              <a:prstGeom prst="rect">
                <a:avLst/>
              </a:prstGeom>
              <a:blipFill>
                <a:blip r:embed="rId3"/>
                <a:stretch>
                  <a:fillRect l="-1666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371D82-FF7D-4E8C-BA1E-0D3FE4C2DFBE}"/>
                  </a:ext>
                </a:extLst>
              </p:cNvPr>
              <p:cNvSpPr txBox="1"/>
              <p:nvPr/>
            </p:nvSpPr>
            <p:spPr>
              <a:xfrm>
                <a:off x="2877456" y="4331392"/>
                <a:ext cx="915195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−48</m:t>
                        </m:r>
                      </m:e>
                    </m:d>
                    <m:r>
                      <a:rPr lang="en-US" sz="3200" i="1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48:6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371D82-FF7D-4E8C-BA1E-0D3FE4C2D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456" y="4331392"/>
                <a:ext cx="9151955" cy="584775"/>
              </a:xfrm>
              <a:prstGeom prst="rect">
                <a:avLst/>
              </a:prstGeom>
              <a:blipFill>
                <a:blip r:embed="rId4"/>
                <a:stretch>
                  <a:fillRect l="-1666" t="-14737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50B2632-4A38-46E7-ABA7-D25E1A002FA7}"/>
              </a:ext>
            </a:extLst>
          </p:cNvPr>
          <p:cNvGrpSpPr/>
          <p:nvPr/>
        </p:nvGrpSpPr>
        <p:grpSpPr>
          <a:xfrm>
            <a:off x="838200" y="1376055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8B9BF-198B-4262-ABC5-0B0A52C5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0844C-BBB3-406A-BE7E-67D3C850341E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4620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12191999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457200" y="409900"/>
            <a:ext cx="12700000" cy="189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4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29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299" y="457929"/>
            <a:ext cx="12687299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26950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7136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1: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Kết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):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là</a:t>
                </a:r>
                <a:endParaRPr lang="en-US" sz="3200" dirty="0">
                  <a:solidFill>
                    <a:srgbClr val="FF8119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713609" cy="1077218"/>
              </a:xfrm>
              <a:prstGeom prst="rect">
                <a:avLst/>
              </a:prstGeom>
              <a:blipFill>
                <a:blip r:embed="rId14"/>
                <a:stretch>
                  <a:fillRect t="-7386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331640" y="5589240"/>
                  <a:ext cx="93326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1640" y="5589240"/>
                  <a:ext cx="933269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534769" y="5581976"/>
                  <a:ext cx="58862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4769" y="5581976"/>
                  <a:ext cx="588623" cy="64633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8A5235C6-4FBC-4264-967E-480EA580E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565 -0.341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1708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1787</TotalTime>
  <Words>541</Words>
  <Application>Microsoft Office PowerPoint</Application>
  <PresentationFormat>Widescreen</PresentationFormat>
  <Paragraphs>101</Paragraphs>
  <Slides>25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Cambria Math</vt:lpstr>
      <vt:lpstr>Arial</vt:lpstr>
      <vt:lpstr>Quicksand</vt:lpstr>
      <vt:lpstr>UTM Avo</vt:lpstr>
      <vt:lpstr>Calibri</vt:lpstr>
      <vt:lpstr>HOC10 TEMPLATE</vt:lpstr>
      <vt:lpstr>Tuần 15 Bài 6: Phép chia hết hai số nguyên.  Quan hệ chia hết trong tập hợp số nguyên – Tiết 1</vt:lpstr>
      <vt:lpstr>PowerPoint Presentation</vt:lpstr>
      <vt:lpstr>PowerPoint Presentation</vt:lpstr>
      <vt:lpstr>I. PHÉP CHIA HẾT HAI SỐ NGUYÊN KHÁC DẤU</vt:lpstr>
      <vt:lpstr>I. PHÉP CHIA HẾT HAI SỐ NGUYÊN KHÁC DẤU</vt:lpstr>
      <vt:lpstr>I. PHÉP CHIA HẾT HAI SỐ NGUYÊN KHÁC DẤU</vt:lpstr>
      <vt:lpstr>I. PHÉP CHIA HẾT HAI SỐ NGUYÊN KHÁC DẤU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PHÉP CHIA HẾT HAI SỐ NGUYÊN KHÁC DẤU</vt:lpstr>
      <vt:lpstr>PowerPoint Presentation</vt:lpstr>
      <vt:lpstr>II. PHÉP CHIA HẾT HAI SỐ NGUYÊN CÙNG DẤU</vt:lpstr>
      <vt:lpstr>II. PHÉP CHIA HẾT HAI SỐ NGUYÊN CÙNG DẤU</vt:lpstr>
      <vt:lpstr>II. PHÉP CHIA HẾT HAI SỐ NGUYÊN CÙNG DẤU</vt:lpstr>
      <vt:lpstr>II. PHÉP CHIA HẾT HAI SỐ NGUYÊN CÙNG DẤU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thầy cô dự giờ sức khỏe, hạnh phúc. Chúc các em sức khỏe,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126</cp:revision>
  <dcterms:created xsi:type="dcterms:W3CDTF">2021-11-01T08:16:43Z</dcterms:created>
  <dcterms:modified xsi:type="dcterms:W3CDTF">2024-12-19T01:06:02Z</dcterms:modified>
</cp:coreProperties>
</file>