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85" autoAdjust="0"/>
  </p:normalViewPr>
  <p:slideViewPr>
    <p:cSldViewPr>
      <p:cViewPr varScale="1">
        <p:scale>
          <a:sx n="79" d="100"/>
          <a:sy n="79" d="100"/>
        </p:scale>
        <p:origin x="149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B3A8-1202-4A95-88D8-74BAC1FEF13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2B73-743B-49C0-93E5-A3CBF0845C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B3A8-1202-4A95-88D8-74BAC1FEF13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2B73-743B-49C0-93E5-A3CBF0845C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B3A8-1202-4A95-88D8-74BAC1FEF13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2B73-743B-49C0-93E5-A3CBF0845CD3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B3A8-1202-4A95-88D8-74BAC1FEF13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2B73-743B-49C0-93E5-A3CBF0845C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B3A8-1202-4A95-88D8-74BAC1FEF13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2B73-743B-49C0-93E5-A3CBF0845C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B3A8-1202-4A95-88D8-74BAC1FEF13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2B73-743B-49C0-93E5-A3CBF0845C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B3A8-1202-4A95-88D8-74BAC1FEF13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2B73-743B-49C0-93E5-A3CBF0845C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B3A8-1202-4A95-88D8-74BAC1FEF13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2B73-743B-49C0-93E5-A3CBF0845C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B3A8-1202-4A95-88D8-74BAC1FEF13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2B73-743B-49C0-93E5-A3CBF0845C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B3A8-1202-4A95-88D8-74BAC1FEF13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2B73-743B-49C0-93E5-A3CBF0845CD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B3A8-1202-4A95-88D8-74BAC1FEF13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2B73-743B-49C0-93E5-A3CBF0845C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A01B3A8-1202-4A95-88D8-74BAC1FEF13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9A42B73-743B-49C0-93E5-A3CBF0845C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4371975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0099" y="2057400"/>
            <a:ext cx="2743200" cy="241458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2936" y="4879182"/>
            <a:ext cx="3057526" cy="84296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rcRect t="62637"/>
          <a:stretch>
            <a:fillRect/>
          </a:stretch>
        </p:blipFill>
        <p:spPr>
          <a:xfrm>
            <a:off x="4371974" y="6143625"/>
            <a:ext cx="4772026" cy="714375"/>
          </a:xfrm>
          <a:custGeom>
            <a:avLst/>
            <a:gdLst>
              <a:gd name="connsiteX0" fmla="*/ 0 w 9144000"/>
              <a:gd name="connsiteY0" fmla="*/ 0 h 2277665"/>
              <a:gd name="connsiteX1" fmla="*/ 9144000 w 9144000"/>
              <a:gd name="connsiteY1" fmla="*/ 0 h 2277665"/>
              <a:gd name="connsiteX2" fmla="*/ 9144000 w 9144000"/>
              <a:gd name="connsiteY2" fmla="*/ 2277665 h 2277665"/>
              <a:gd name="connsiteX3" fmla="*/ 0 w 9144000"/>
              <a:gd name="connsiteY3" fmla="*/ 2277665 h 2277665"/>
              <a:gd name="connsiteX4" fmla="*/ 0 w 9144000"/>
              <a:gd name="connsiteY4" fmla="*/ 0 h 227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277665">
                <a:moveTo>
                  <a:pt x="0" y="0"/>
                </a:moveTo>
                <a:lnTo>
                  <a:pt x="9144000" y="0"/>
                </a:lnTo>
                <a:lnTo>
                  <a:pt x="9144000" y="2277665"/>
                </a:lnTo>
                <a:lnTo>
                  <a:pt x="0" y="227766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160734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>
            <a:solidFill>
              <a:srgbClr val="FFC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§6PHÉP CHIA HẾT HAI SỐ NGUYÊN</a:t>
            </a:r>
          </a:p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HỆ CHIA HẾT TRONG TẬP HỢP</a:t>
            </a:r>
          </a:p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               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8658046" y="1621596"/>
            <a:ext cx="456842" cy="914328"/>
          </a:xfrm>
          <a:custGeom>
            <a:avLst/>
            <a:gdLst>
              <a:gd name="connsiteX0" fmla="*/ 456842 w 456842"/>
              <a:gd name="connsiteY0" fmla="*/ 0 h 914328"/>
              <a:gd name="connsiteX1" fmla="*/ 456842 w 456842"/>
              <a:gd name="connsiteY1" fmla="*/ 914328 h 914328"/>
              <a:gd name="connsiteX2" fmla="*/ 365058 w 456842"/>
              <a:gd name="connsiteY2" fmla="*/ 905075 h 914328"/>
              <a:gd name="connsiteX3" fmla="*/ 0 w 456842"/>
              <a:gd name="connsiteY3" fmla="*/ 457164 h 914328"/>
              <a:gd name="connsiteX4" fmla="*/ 365058 w 456842"/>
              <a:gd name="connsiteY4" fmla="*/ 9253 h 914328"/>
              <a:gd name="connsiteX5" fmla="*/ 456842 w 456842"/>
              <a:gd name="connsiteY5" fmla="*/ 0 h 91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842" h="914328">
                <a:moveTo>
                  <a:pt x="456842" y="0"/>
                </a:moveTo>
                <a:lnTo>
                  <a:pt x="456842" y="914328"/>
                </a:lnTo>
                <a:lnTo>
                  <a:pt x="365058" y="905075"/>
                </a:lnTo>
                <a:cubicBezTo>
                  <a:pt x="156720" y="862443"/>
                  <a:pt x="0" y="678106"/>
                  <a:pt x="0" y="457164"/>
                </a:cubicBezTo>
                <a:cubicBezTo>
                  <a:pt x="0" y="236222"/>
                  <a:pt x="156720" y="51885"/>
                  <a:pt x="365058" y="9253"/>
                </a:cubicBezTo>
                <a:lnTo>
                  <a:pt x="456842" y="0"/>
                </a:ln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5400000">
            <a:off x="4371974" y="1650171"/>
            <a:ext cx="914400" cy="914400"/>
          </a:xfrm>
          <a:prstGeom prst="rtTriangl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371974" y="5229225"/>
            <a:ext cx="457558" cy="914400"/>
          </a:xfrm>
          <a:custGeom>
            <a:avLst/>
            <a:gdLst>
              <a:gd name="connsiteX0" fmla="*/ 358 w 457558"/>
              <a:gd name="connsiteY0" fmla="*/ 0 h 914400"/>
              <a:gd name="connsiteX1" fmla="*/ 457558 w 457558"/>
              <a:gd name="connsiteY1" fmla="*/ 457200 h 914400"/>
              <a:gd name="connsiteX2" fmla="*/ 358 w 457558"/>
              <a:gd name="connsiteY2" fmla="*/ 914400 h 914400"/>
              <a:gd name="connsiteX3" fmla="*/ 0 w 457558"/>
              <a:gd name="connsiteY3" fmla="*/ 914364 h 914400"/>
              <a:gd name="connsiteX4" fmla="*/ 0 w 457558"/>
              <a:gd name="connsiteY4" fmla="*/ 36 h 914400"/>
              <a:gd name="connsiteX5" fmla="*/ 358 w 457558"/>
              <a:gd name="connsiteY5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558" h="914400">
                <a:moveTo>
                  <a:pt x="358" y="0"/>
                </a:moveTo>
                <a:cubicBezTo>
                  <a:pt x="252863" y="0"/>
                  <a:pt x="457558" y="204695"/>
                  <a:pt x="457558" y="457200"/>
                </a:cubicBezTo>
                <a:cubicBezTo>
                  <a:pt x="457558" y="709705"/>
                  <a:pt x="252863" y="914400"/>
                  <a:pt x="358" y="914400"/>
                </a:cubicBezTo>
                <a:lnTo>
                  <a:pt x="0" y="914364"/>
                </a:lnTo>
                <a:lnTo>
                  <a:pt x="0" y="36"/>
                </a:lnTo>
                <a:lnTo>
                  <a:pt x="358" y="0"/>
                </a:lnTo>
                <a:close/>
              </a:path>
            </a:pathLst>
          </a:cu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 rot="16200000">
            <a:off x="8229600" y="5212085"/>
            <a:ext cx="914400" cy="914400"/>
          </a:xfrm>
          <a:prstGeom prst="rtTriangle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§6 PHÉP CHIA HẾT HAI SỐ NGUYÊN.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QUAN HỆ CHIA HẾT TRONG TẬP HỢP SỐ NGUYÊN</a:t>
            </a:r>
            <a:endParaRPr lang="en-US" altLang="en-US" sz="2400" b="1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1AEC9DEF-C941-4CB3-B6C1-6849232DAF98}"/>
              </a:ext>
            </a:extLst>
          </p:cNvPr>
          <p:cNvSpPr txBox="1">
            <a:spLocks/>
          </p:cNvSpPr>
          <p:nvPr/>
        </p:nvSpPr>
        <p:spPr>
          <a:xfrm>
            <a:off x="0" y="1015663"/>
            <a:ext cx="9144000" cy="8216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III. QUAN HỆ CHIA HẾT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 descr="A picture containing pool ball&#10;&#10;Description automatically generated">
            <a:extLst>
              <a:ext uri="{FF2B5EF4-FFF2-40B4-BE49-F238E27FC236}">
                <a16:creationId xmlns:a16="http://schemas.microsoft.com/office/drawing/2014/main" id="{255B869F-A51B-43D2-90A6-802B987AC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" y="1559018"/>
            <a:ext cx="1129937" cy="508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8B45A2-5666-4CB3-AE87-5F1D501641C7}"/>
              </a:ext>
            </a:extLst>
          </p:cNvPr>
          <p:cNvSpPr txBox="1"/>
          <p:nvPr/>
        </p:nvSpPr>
        <p:spPr>
          <a:xfrm>
            <a:off x="572992" y="1559018"/>
            <a:ext cx="367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UTM Avo" panose="02040603050506020204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8575" y="2020683"/>
            <a:ext cx="91220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b) </a:t>
            </a:r>
            <a:r>
              <a:rPr lang="en-US" sz="3200" dirty="0" err="1"/>
              <a:t>Số</a:t>
            </a:r>
            <a:r>
              <a:rPr lang="en-US" sz="3200" dirty="0"/>
              <a:t> – 36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chia </a:t>
            </a:r>
            <a:r>
              <a:rPr lang="en-US" sz="3200" dirty="0" err="1"/>
              <a:t>hết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77F33-98B8-439C-B4F8-42AB81D6A72F}"/>
              </a:ext>
            </a:extLst>
          </p:cNvPr>
          <p:cNvSpPr txBox="1"/>
          <p:nvPr/>
        </p:nvSpPr>
        <p:spPr>
          <a:xfrm>
            <a:off x="3740600" y="2514600"/>
            <a:ext cx="77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9671F"/>
                </a:solidFill>
                <a:latin typeface="UTM Avo" panose="02040603050506020204" pitchFamily="18" charset="0"/>
              </a:rPr>
              <a:t>Giải</a:t>
            </a:r>
            <a:endParaRPr lang="en-US" sz="2400" dirty="0">
              <a:solidFill>
                <a:srgbClr val="09671F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81" y="2967335"/>
            <a:ext cx="90714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b) Theo </a:t>
            </a:r>
            <a:r>
              <a:rPr lang="en-US" sz="3000" dirty="0" err="1"/>
              <a:t>câu</a:t>
            </a:r>
            <a:r>
              <a:rPr lang="en-US" sz="3000" dirty="0"/>
              <a:t> a ta </a:t>
            </a:r>
            <a:r>
              <a:rPr lang="en-US" sz="3000" dirty="0" err="1"/>
              <a:t>thấy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– 36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thể</a:t>
            </a:r>
            <a:r>
              <a:rPr lang="en-US" sz="3000" dirty="0"/>
              <a:t> chia </a:t>
            </a:r>
            <a:r>
              <a:rPr lang="en-US" sz="3000" dirty="0" err="1"/>
              <a:t>hết</a:t>
            </a:r>
            <a:r>
              <a:rPr lang="en-US" sz="3000" dirty="0"/>
              <a:t> </a:t>
            </a:r>
            <a:r>
              <a:rPr lang="en-US" sz="3000" dirty="0" err="1"/>
              <a:t>cho</a:t>
            </a:r>
            <a:r>
              <a:rPr lang="en-US" sz="3000" dirty="0"/>
              <a:t>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nguyên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1; 2; 3; 4; 6; 9; 12; 18; 36; – 1; – 2; – 3; – 4; – 6; – 9; – 12; – 18; – 36</a:t>
            </a:r>
          </a:p>
        </p:txBody>
      </p:sp>
    </p:spTree>
    <p:extLst>
      <p:ext uri="{BB962C8B-B14F-4D97-AF65-F5344CB8AC3E}">
        <p14:creationId xmlns:p14="http://schemas.microsoft.com/office/powerpoint/2010/main" val="382452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15" y="2067875"/>
            <a:ext cx="8839291" cy="214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§6 PHÉP CHIA HẾT HAI SỐ NGUYÊN.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QUAN HỆ CHIA HẾT TRONG TẬP HỢP SỐ NGUYÊN</a:t>
            </a:r>
            <a:endParaRPr lang="en-US" altLang="en-US" sz="2400" b="1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1AEC9DEF-C941-4CB3-B6C1-6849232DAF98}"/>
              </a:ext>
            </a:extLst>
          </p:cNvPr>
          <p:cNvSpPr txBox="1">
            <a:spLocks/>
          </p:cNvSpPr>
          <p:nvPr/>
        </p:nvSpPr>
        <p:spPr>
          <a:xfrm>
            <a:off x="0" y="1015663"/>
            <a:ext cx="9144000" cy="8216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III. QUAN HỆ CHIA HẾT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 descr="A picture containing pool ball&#10;&#10;Description automatically generated">
            <a:extLst>
              <a:ext uri="{FF2B5EF4-FFF2-40B4-BE49-F238E27FC236}">
                <a16:creationId xmlns:a16="http://schemas.microsoft.com/office/drawing/2014/main" id="{255B869F-A51B-43D2-90A6-802B987AC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" y="1559018"/>
            <a:ext cx="1129937" cy="508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8B45A2-5666-4CB3-AE87-5F1D501641C7}"/>
              </a:ext>
            </a:extLst>
          </p:cNvPr>
          <p:cNvSpPr txBox="1"/>
          <p:nvPr/>
        </p:nvSpPr>
        <p:spPr>
          <a:xfrm>
            <a:off x="572992" y="1559018"/>
            <a:ext cx="367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UTM Avo" panose="02040603050506020204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" y="4211001"/>
            <a:ext cx="1540195" cy="60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0812" y="4211001"/>
            <a:ext cx="5881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Trong</a:t>
            </a:r>
            <a:r>
              <a:rPr lang="en-US" sz="3000" dirty="0" smtClean="0"/>
              <a:t> </a:t>
            </a:r>
            <a:r>
              <a:rPr lang="en-US" sz="3000" dirty="0" err="1" smtClean="0"/>
              <a:t>các</a:t>
            </a:r>
            <a:r>
              <a:rPr lang="en-US" sz="3000" dirty="0" smtClean="0"/>
              <a:t> </a:t>
            </a:r>
            <a:r>
              <a:rPr lang="en-US" sz="3000" dirty="0" err="1" smtClean="0"/>
              <a:t>số</a:t>
            </a:r>
            <a:r>
              <a:rPr lang="en-US" sz="3000" dirty="0" smtClean="0"/>
              <a:t>: -32, 26, 4, 0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45855" y="4764999"/>
            <a:ext cx="9098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err="1" smtClean="0"/>
              <a:t>Số</a:t>
            </a:r>
            <a:r>
              <a:rPr lang="en-US" sz="3000" dirty="0" smtClean="0"/>
              <a:t> </a:t>
            </a:r>
            <a:r>
              <a:rPr lang="en-US" sz="3000" dirty="0" err="1" smtClean="0"/>
              <a:t>nào</a:t>
            </a:r>
            <a:r>
              <a:rPr lang="en-US" sz="3000" dirty="0" smtClean="0"/>
              <a:t> chia </a:t>
            </a:r>
            <a:r>
              <a:rPr lang="en-US" sz="3000" dirty="0" err="1" smtClean="0"/>
              <a:t>hết</a:t>
            </a:r>
            <a:r>
              <a:rPr lang="en-US" sz="3000" dirty="0" smtClean="0"/>
              <a:t> </a:t>
            </a:r>
            <a:r>
              <a:rPr lang="en-US" sz="3000" dirty="0" err="1" smtClean="0"/>
              <a:t>cho</a:t>
            </a:r>
            <a:r>
              <a:rPr lang="en-US" sz="3000" dirty="0" smtClean="0"/>
              <a:t> 4, </a:t>
            </a:r>
            <a:r>
              <a:rPr lang="en-US" sz="3000" dirty="0" err="1" smtClean="0"/>
              <a:t>số</a:t>
            </a:r>
            <a:r>
              <a:rPr lang="en-US" sz="3000" dirty="0" smtClean="0"/>
              <a:t> </a:t>
            </a:r>
            <a:r>
              <a:rPr lang="en-US" sz="3000" dirty="0" err="1" smtClean="0"/>
              <a:t>nào</a:t>
            </a:r>
            <a:r>
              <a:rPr lang="en-US" sz="3000" dirty="0" smtClean="0"/>
              <a:t> </a:t>
            </a:r>
            <a:r>
              <a:rPr lang="en-US" sz="3000" dirty="0" err="1" smtClean="0"/>
              <a:t>không</a:t>
            </a:r>
            <a:r>
              <a:rPr lang="en-US" sz="3000" dirty="0" smtClean="0"/>
              <a:t> chia </a:t>
            </a:r>
            <a:r>
              <a:rPr lang="en-US" sz="3000" dirty="0" err="1" smtClean="0"/>
              <a:t>hết</a:t>
            </a:r>
            <a:r>
              <a:rPr lang="en-US" sz="3000" dirty="0" smtClean="0"/>
              <a:t> </a:t>
            </a:r>
            <a:r>
              <a:rPr lang="en-US" sz="3000" dirty="0" err="1" smtClean="0"/>
              <a:t>cho</a:t>
            </a:r>
            <a:r>
              <a:rPr lang="en-US" sz="3000" dirty="0" smtClean="0"/>
              <a:t> 4?</a:t>
            </a:r>
          </a:p>
          <a:p>
            <a:pPr marL="514350" indent="-514350">
              <a:buAutoNum type="alphaLcParenR"/>
            </a:pPr>
            <a:r>
              <a:rPr lang="en-US" sz="3000" dirty="0" err="1" smtClean="0"/>
              <a:t>Số</a:t>
            </a:r>
            <a:r>
              <a:rPr lang="en-US" sz="3000" dirty="0" smtClean="0"/>
              <a:t> </a:t>
            </a:r>
            <a:r>
              <a:rPr lang="en-US" sz="3000" dirty="0" err="1" smtClean="0"/>
              <a:t>nào</a:t>
            </a:r>
            <a:r>
              <a:rPr lang="en-US" sz="3000" dirty="0" smtClean="0"/>
              <a:t> chia </a:t>
            </a:r>
            <a:r>
              <a:rPr lang="en-US" sz="3000" dirty="0" err="1" smtClean="0"/>
              <a:t>hết</a:t>
            </a:r>
            <a:r>
              <a:rPr lang="en-US" sz="3000" dirty="0" smtClean="0"/>
              <a:t> </a:t>
            </a:r>
            <a:r>
              <a:rPr lang="en-US" sz="3000" dirty="0" err="1" smtClean="0"/>
              <a:t>cho</a:t>
            </a:r>
            <a:r>
              <a:rPr lang="en-US" sz="3000" dirty="0"/>
              <a:t> </a:t>
            </a:r>
            <a:r>
              <a:rPr lang="en-US" sz="3000" dirty="0" smtClean="0"/>
              <a:t>-4, </a:t>
            </a:r>
            <a:r>
              <a:rPr lang="en-US" sz="3000" dirty="0" err="1" smtClean="0"/>
              <a:t>số</a:t>
            </a:r>
            <a:r>
              <a:rPr lang="en-US" sz="3000" dirty="0" smtClean="0"/>
              <a:t> </a:t>
            </a:r>
            <a:r>
              <a:rPr lang="en-US" sz="3000" dirty="0" err="1" smtClean="0"/>
              <a:t>nào</a:t>
            </a:r>
            <a:r>
              <a:rPr lang="en-US" sz="3000" dirty="0" smtClean="0"/>
              <a:t> </a:t>
            </a:r>
            <a:r>
              <a:rPr lang="en-US" sz="3000" dirty="0" err="1" smtClean="0"/>
              <a:t>không</a:t>
            </a:r>
            <a:r>
              <a:rPr lang="en-US" sz="3000" dirty="0" smtClean="0"/>
              <a:t> chia </a:t>
            </a:r>
            <a:r>
              <a:rPr lang="en-US" sz="3000" dirty="0" err="1" smtClean="0"/>
              <a:t>hết</a:t>
            </a:r>
            <a:r>
              <a:rPr lang="en-US" sz="3000" dirty="0" smtClean="0"/>
              <a:t> </a:t>
            </a:r>
            <a:r>
              <a:rPr lang="en-US" sz="3000" dirty="0" err="1" smtClean="0"/>
              <a:t>cho</a:t>
            </a:r>
            <a:r>
              <a:rPr lang="en-US" sz="3000" dirty="0" smtClean="0"/>
              <a:t> -4?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5091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§6 PHÉP CHIA HẾT HAI SỐ NGUYÊN.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QUAN HỆ CHIA HẾT TRONG TẬP HỢP SỐ NGUYÊN</a:t>
            </a:r>
            <a:endParaRPr lang="en-US" altLang="en-US" sz="2400" b="1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1AEC9DEF-C941-4CB3-B6C1-6849232DAF98}"/>
              </a:ext>
            </a:extLst>
          </p:cNvPr>
          <p:cNvSpPr txBox="1">
            <a:spLocks/>
          </p:cNvSpPr>
          <p:nvPr/>
        </p:nvSpPr>
        <p:spPr>
          <a:xfrm>
            <a:off x="0" y="1015663"/>
            <a:ext cx="9144000" cy="8216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III. QUAN HỆ CHIA HẾT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8B45A2-5666-4CB3-AE87-5F1D501641C7}"/>
              </a:ext>
            </a:extLst>
          </p:cNvPr>
          <p:cNvSpPr txBox="1"/>
          <p:nvPr/>
        </p:nvSpPr>
        <p:spPr>
          <a:xfrm>
            <a:off x="572992" y="1559018"/>
            <a:ext cx="367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UTM Avo" panose="02040603050506020204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77F33-98B8-439C-B4F8-42AB81D6A72F}"/>
              </a:ext>
            </a:extLst>
          </p:cNvPr>
          <p:cNvSpPr txBox="1"/>
          <p:nvPr/>
        </p:nvSpPr>
        <p:spPr>
          <a:xfrm>
            <a:off x="3721550" y="1582100"/>
            <a:ext cx="77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9671F"/>
                </a:solidFill>
                <a:latin typeface="UTM Avo" panose="02040603050506020204" pitchFamily="18" charset="0"/>
              </a:rPr>
              <a:t>Giải</a:t>
            </a:r>
            <a:endParaRPr lang="en-US" sz="2400" dirty="0">
              <a:solidFill>
                <a:srgbClr val="09671F"/>
              </a:solidFill>
              <a:latin typeface="UTM Avo" panose="02040603050506020204" pitchFamily="18" charset="0"/>
            </a:endParaRPr>
          </a:p>
        </p:txBody>
      </p:sp>
      <p:pic>
        <p:nvPicPr>
          <p:cNvPr id="11" name="Picture 10" descr="A picture containing pool ball&#10;&#10;Description automatically generated">
            <a:extLst>
              <a:ext uri="{FF2B5EF4-FFF2-40B4-BE49-F238E27FC236}">
                <a16:creationId xmlns:a16="http://schemas.microsoft.com/office/drawing/2014/main" id="{255B869F-A51B-43D2-90A6-802B987AC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" y="1559018"/>
            <a:ext cx="1129937" cy="5088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8B45A2-5666-4CB3-AE87-5F1D501641C7}"/>
              </a:ext>
            </a:extLst>
          </p:cNvPr>
          <p:cNvSpPr txBox="1"/>
          <p:nvPr/>
        </p:nvSpPr>
        <p:spPr>
          <a:xfrm>
            <a:off x="586949" y="1559017"/>
            <a:ext cx="367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UTM Avo" panose="02040603050506020204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67875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a)</a:t>
            </a:r>
          </a:p>
          <a:p>
            <a:r>
              <a:rPr lang="en-US" sz="3000" dirty="0" smtClean="0"/>
              <a:t>Do -32=4.(-8)</a:t>
            </a:r>
            <a:r>
              <a:rPr lang="en-US" sz="3000" dirty="0" err="1" smtClean="0"/>
              <a:t>nên</a:t>
            </a:r>
            <a:r>
              <a:rPr lang="en-US" sz="3000" dirty="0" smtClean="0"/>
              <a:t> -32 chia </a:t>
            </a:r>
            <a:r>
              <a:rPr lang="en-US" sz="3000" dirty="0" err="1" smtClean="0"/>
              <a:t>hết</a:t>
            </a:r>
            <a:r>
              <a:rPr lang="en-US" sz="3000" dirty="0" smtClean="0"/>
              <a:t> </a:t>
            </a:r>
            <a:r>
              <a:rPr lang="en-US" sz="3000" dirty="0" err="1" smtClean="0"/>
              <a:t>cho</a:t>
            </a:r>
            <a:r>
              <a:rPr lang="en-US" sz="3000" dirty="0" smtClean="0"/>
              <a:t> 4</a:t>
            </a:r>
          </a:p>
          <a:p>
            <a:r>
              <a:rPr lang="en-US" sz="3000" dirty="0" smtClean="0"/>
              <a:t>Do 26=4.6+2 </a:t>
            </a:r>
            <a:r>
              <a:rPr lang="en-US" sz="3000" dirty="0" err="1" smtClean="0"/>
              <a:t>nên</a:t>
            </a:r>
            <a:r>
              <a:rPr lang="en-US" sz="3000" dirty="0" smtClean="0"/>
              <a:t> 26 </a:t>
            </a:r>
            <a:r>
              <a:rPr lang="en-US" sz="3000" dirty="0" err="1" smtClean="0"/>
              <a:t>không</a:t>
            </a:r>
            <a:r>
              <a:rPr lang="en-US" sz="3000" dirty="0" smtClean="0"/>
              <a:t> chia </a:t>
            </a:r>
            <a:r>
              <a:rPr lang="en-US" sz="3000" dirty="0" err="1" smtClean="0"/>
              <a:t>hết</a:t>
            </a:r>
            <a:r>
              <a:rPr lang="en-US" sz="3000" dirty="0" smtClean="0"/>
              <a:t> </a:t>
            </a:r>
            <a:r>
              <a:rPr lang="en-US" sz="3000" dirty="0" err="1" smtClean="0"/>
              <a:t>cho</a:t>
            </a:r>
            <a:r>
              <a:rPr lang="en-US" sz="3000" dirty="0" smtClean="0"/>
              <a:t> 4</a:t>
            </a:r>
          </a:p>
          <a:p>
            <a:r>
              <a:rPr lang="en-US" sz="3000" dirty="0" smtClean="0"/>
              <a:t>Do 4=4.1 </a:t>
            </a:r>
            <a:r>
              <a:rPr lang="en-US" sz="3000" dirty="0" err="1" smtClean="0"/>
              <a:t>nên</a:t>
            </a:r>
            <a:r>
              <a:rPr lang="en-US" sz="3000" dirty="0" smtClean="0"/>
              <a:t> 4 chia </a:t>
            </a:r>
            <a:r>
              <a:rPr lang="en-US" sz="3000" dirty="0" err="1" smtClean="0"/>
              <a:t>hết</a:t>
            </a:r>
            <a:r>
              <a:rPr lang="en-US" sz="3000" dirty="0" smtClean="0"/>
              <a:t> </a:t>
            </a:r>
            <a:r>
              <a:rPr lang="en-US" sz="3000" dirty="0" err="1" smtClean="0"/>
              <a:t>cho</a:t>
            </a:r>
            <a:r>
              <a:rPr lang="en-US" sz="3000" dirty="0" smtClean="0"/>
              <a:t> 4</a:t>
            </a:r>
          </a:p>
          <a:p>
            <a:r>
              <a:rPr lang="en-US" sz="3000" dirty="0" smtClean="0"/>
              <a:t>Do 0=4.0 </a:t>
            </a:r>
            <a:r>
              <a:rPr lang="en-US" sz="3000" dirty="0" err="1" smtClean="0"/>
              <a:t>nên</a:t>
            </a:r>
            <a:r>
              <a:rPr lang="en-US" sz="3000" dirty="0" smtClean="0"/>
              <a:t> 0 chia </a:t>
            </a:r>
            <a:r>
              <a:rPr lang="en-US" sz="3000" dirty="0" err="1" smtClean="0"/>
              <a:t>hết</a:t>
            </a:r>
            <a:r>
              <a:rPr lang="en-US" sz="3000" dirty="0" smtClean="0"/>
              <a:t> </a:t>
            </a:r>
            <a:r>
              <a:rPr lang="en-US" sz="3000" dirty="0" err="1" smtClean="0"/>
              <a:t>cho</a:t>
            </a:r>
            <a:r>
              <a:rPr lang="en-US" sz="3000" dirty="0" smtClean="0"/>
              <a:t> 4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323273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b)</a:t>
            </a:r>
          </a:p>
          <a:p>
            <a:r>
              <a:rPr lang="en-US" sz="3000" dirty="0" smtClean="0"/>
              <a:t>Do -32=(-4).8 </a:t>
            </a:r>
            <a:r>
              <a:rPr lang="en-US" sz="3000" dirty="0" err="1" smtClean="0"/>
              <a:t>nên</a:t>
            </a:r>
            <a:r>
              <a:rPr lang="en-US" sz="3000" dirty="0" smtClean="0"/>
              <a:t> -32 chia </a:t>
            </a:r>
            <a:r>
              <a:rPr lang="en-US" sz="3000" dirty="0" err="1" smtClean="0"/>
              <a:t>hết</a:t>
            </a:r>
            <a:r>
              <a:rPr lang="en-US" sz="3000" dirty="0" smtClean="0"/>
              <a:t> </a:t>
            </a:r>
            <a:r>
              <a:rPr lang="en-US" sz="3000" dirty="0" err="1" smtClean="0"/>
              <a:t>cho</a:t>
            </a:r>
            <a:r>
              <a:rPr lang="en-US" sz="3000" dirty="0" smtClean="0"/>
              <a:t> (-4)</a:t>
            </a:r>
          </a:p>
          <a:p>
            <a:r>
              <a:rPr lang="en-US" sz="3000" dirty="0" smtClean="0"/>
              <a:t>Do 26=(-4).(-6)+2 </a:t>
            </a:r>
            <a:r>
              <a:rPr lang="en-US" sz="3000" dirty="0" err="1" smtClean="0"/>
              <a:t>nên</a:t>
            </a:r>
            <a:r>
              <a:rPr lang="en-US" sz="3000" dirty="0" smtClean="0"/>
              <a:t> 26 </a:t>
            </a:r>
            <a:r>
              <a:rPr lang="en-US" sz="3000" dirty="0" err="1" smtClean="0"/>
              <a:t>không</a:t>
            </a:r>
            <a:r>
              <a:rPr lang="en-US" sz="3000" dirty="0" smtClean="0"/>
              <a:t> chia </a:t>
            </a:r>
            <a:r>
              <a:rPr lang="en-US" sz="3000" dirty="0" err="1" smtClean="0"/>
              <a:t>hết</a:t>
            </a:r>
            <a:r>
              <a:rPr lang="en-US" sz="3000" dirty="0" smtClean="0"/>
              <a:t> </a:t>
            </a:r>
            <a:r>
              <a:rPr lang="en-US" sz="3000" dirty="0" err="1" smtClean="0"/>
              <a:t>cho</a:t>
            </a:r>
            <a:r>
              <a:rPr lang="en-US" sz="3000" dirty="0" smtClean="0"/>
              <a:t> (-4)</a:t>
            </a:r>
          </a:p>
          <a:p>
            <a:r>
              <a:rPr lang="en-US" sz="3000" dirty="0" smtClean="0"/>
              <a:t>Do 4=(-4).(-1) </a:t>
            </a:r>
            <a:r>
              <a:rPr lang="en-US" sz="3000" dirty="0" err="1" smtClean="0"/>
              <a:t>nên</a:t>
            </a:r>
            <a:r>
              <a:rPr lang="en-US" sz="3000" dirty="0" smtClean="0"/>
              <a:t> 4 chia </a:t>
            </a:r>
            <a:r>
              <a:rPr lang="en-US" sz="3000" dirty="0" err="1" smtClean="0"/>
              <a:t>hết</a:t>
            </a:r>
            <a:r>
              <a:rPr lang="en-US" sz="3000" dirty="0" smtClean="0"/>
              <a:t> </a:t>
            </a:r>
            <a:r>
              <a:rPr lang="en-US" sz="3000" dirty="0" err="1" smtClean="0"/>
              <a:t>cho</a:t>
            </a:r>
            <a:r>
              <a:rPr lang="en-US" sz="3000" dirty="0" smtClean="0"/>
              <a:t> (-4)</a:t>
            </a:r>
          </a:p>
          <a:p>
            <a:r>
              <a:rPr lang="en-US" sz="3000" dirty="0" smtClean="0"/>
              <a:t>Do 0=(-4).0 </a:t>
            </a:r>
            <a:r>
              <a:rPr lang="en-US" sz="3000" dirty="0" err="1" smtClean="0"/>
              <a:t>nên</a:t>
            </a:r>
            <a:r>
              <a:rPr lang="en-US" sz="3000" dirty="0" smtClean="0"/>
              <a:t> 0 chia </a:t>
            </a:r>
            <a:r>
              <a:rPr lang="en-US" sz="3000" dirty="0" err="1" smtClean="0"/>
              <a:t>hết</a:t>
            </a:r>
            <a:r>
              <a:rPr lang="en-US" sz="3000" dirty="0" smtClean="0"/>
              <a:t> </a:t>
            </a:r>
            <a:r>
              <a:rPr lang="en-US" sz="3000" dirty="0" err="1" smtClean="0"/>
              <a:t>cho</a:t>
            </a:r>
            <a:r>
              <a:rPr lang="en-US" sz="3000" dirty="0" smtClean="0"/>
              <a:t> (-4)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3930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2906592" cy="502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§6 PHÉP CHIA HẾT HAI SỐ NGUYÊN.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QUAN HỆ CHIA HẾT TRONG TẬP HỢP SỐ NGUYÊN</a:t>
            </a:r>
            <a:endParaRPr lang="en-US" altLang="en-US" sz="2400" b="1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1AEC9DEF-C941-4CB3-B6C1-6849232DAF98}"/>
              </a:ext>
            </a:extLst>
          </p:cNvPr>
          <p:cNvSpPr txBox="1">
            <a:spLocks/>
          </p:cNvSpPr>
          <p:nvPr/>
        </p:nvSpPr>
        <p:spPr>
          <a:xfrm>
            <a:off x="0" y="1015663"/>
            <a:ext cx="9144000" cy="8216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III. QUAN HỆ CHIA HẾT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 descr="A picture containing pool ball&#10;&#10;Description automatically generated">
            <a:extLst>
              <a:ext uri="{FF2B5EF4-FFF2-40B4-BE49-F238E27FC236}">
                <a16:creationId xmlns:a16="http://schemas.microsoft.com/office/drawing/2014/main" id="{255B869F-A51B-43D2-90A6-802B987AC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" y="1559018"/>
            <a:ext cx="1129937" cy="5088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8B45A2-5666-4CB3-AE87-5F1D501641C7}"/>
              </a:ext>
            </a:extLst>
          </p:cNvPr>
          <p:cNvSpPr txBox="1"/>
          <p:nvPr/>
        </p:nvSpPr>
        <p:spPr>
          <a:xfrm>
            <a:off x="586949" y="1559017"/>
            <a:ext cx="367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UTM Avo" panose="02040603050506020204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8492" y="2020682"/>
            <a:ext cx="640080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500" dirty="0"/>
              <a:t>a) Vì – 16 = (– 2) . 8 </a:t>
            </a:r>
          </a:p>
          <a:p>
            <a:r>
              <a:rPr lang="vi-VN" sz="2500" dirty="0"/>
              <a:t>Nên số – 16 chia hết cho số – 2</a:t>
            </a:r>
          </a:p>
          <a:p>
            <a:r>
              <a:rPr lang="vi-VN" sz="2500" dirty="0"/>
              <a:t>Vậy từ thích hợp điền vào dấu (?) là "chia hết cho".</a:t>
            </a:r>
          </a:p>
          <a:p>
            <a:r>
              <a:rPr lang="vi-VN" sz="2500" dirty="0"/>
              <a:t>b) Vì – 18 = (– 6) . 3 </a:t>
            </a:r>
          </a:p>
          <a:p>
            <a:r>
              <a:rPr lang="vi-VN" sz="2500" dirty="0"/>
              <a:t>Nên – 18 là bội của – 6</a:t>
            </a:r>
          </a:p>
          <a:p>
            <a:r>
              <a:rPr lang="vi-VN" sz="2500" dirty="0"/>
              <a:t>Vậy từ thích hợp điền vào dấu (?) là "bội".</a:t>
            </a:r>
          </a:p>
          <a:p>
            <a:r>
              <a:rPr lang="vi-VN" sz="2500" dirty="0"/>
              <a:t>c) Vì – 27 = 3 . (– 9</a:t>
            </a:r>
            <a:r>
              <a:rPr lang="vi-VN" sz="2500" dirty="0" smtClean="0"/>
              <a:t>)</a:t>
            </a:r>
            <a:endParaRPr lang="en-US" sz="2500" dirty="0" smtClean="0"/>
          </a:p>
          <a:p>
            <a:r>
              <a:rPr lang="vi-VN" sz="2800" dirty="0"/>
              <a:t>Nên 3 là ước của – 27</a:t>
            </a:r>
          </a:p>
          <a:p>
            <a:r>
              <a:rPr lang="vi-VN" sz="2800" dirty="0"/>
              <a:t>Vậy từ thích hợp điền vào dấu (?) là "ước".</a:t>
            </a:r>
          </a:p>
          <a:p>
            <a:endParaRPr lang="vi-VN" sz="2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A77F33-98B8-439C-B4F8-42AB81D6A72F}"/>
              </a:ext>
            </a:extLst>
          </p:cNvPr>
          <p:cNvSpPr txBox="1"/>
          <p:nvPr/>
        </p:nvSpPr>
        <p:spPr>
          <a:xfrm>
            <a:off x="2887542" y="1237135"/>
            <a:ext cx="4561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9671F"/>
                </a:solidFill>
                <a:latin typeface="UTM Avo" panose="02040603050506020204" pitchFamily="18" charset="0"/>
              </a:rPr>
              <a:t>Giải</a:t>
            </a:r>
            <a:endParaRPr lang="en-US" sz="2400" dirty="0" smtClean="0">
              <a:solidFill>
                <a:srgbClr val="09671F"/>
              </a:solidFill>
              <a:latin typeface="UTM Avo" panose="02040603050506020204" pitchFamily="18" charset="0"/>
            </a:endParaRPr>
          </a:p>
          <a:p>
            <a:r>
              <a:rPr lang="en-US" sz="2400" dirty="0">
                <a:solidFill>
                  <a:srgbClr val="09671F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smtClean="0">
                <a:solidFill>
                  <a:srgbClr val="09671F"/>
                </a:solidFill>
                <a:latin typeface="UTM Avo" panose="02040603050506020204" pitchFamily="18" charset="0"/>
              </a:rPr>
              <a:t>                      </a:t>
            </a:r>
            <a:r>
              <a:rPr lang="en-US" sz="2400" dirty="0" err="1" smtClean="0">
                <a:solidFill>
                  <a:srgbClr val="09671F"/>
                </a:solidFill>
                <a:latin typeface="UTM Avo" panose="02040603050506020204" pitchFamily="18" charset="0"/>
              </a:rPr>
              <a:t>Luyện</a:t>
            </a:r>
            <a:r>
              <a:rPr lang="en-US" sz="2400" dirty="0" smtClean="0">
                <a:solidFill>
                  <a:srgbClr val="09671F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rgbClr val="09671F"/>
                </a:solidFill>
                <a:latin typeface="UTM Avo" panose="02040603050506020204" pitchFamily="18" charset="0"/>
              </a:rPr>
              <a:t>tập</a:t>
            </a:r>
            <a:r>
              <a:rPr lang="en-US" sz="2400" dirty="0" smtClean="0">
                <a:solidFill>
                  <a:srgbClr val="09671F"/>
                </a:solidFill>
                <a:latin typeface="UTM Avo" panose="02040603050506020204" pitchFamily="18" charset="0"/>
              </a:rPr>
              <a:t> 3</a:t>
            </a:r>
          </a:p>
          <a:p>
            <a:pPr algn="ctr"/>
            <a:endParaRPr lang="en-US" sz="2400" dirty="0">
              <a:solidFill>
                <a:srgbClr val="09671F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36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908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a) </a:t>
            </a:r>
          </a:p>
          <a:p>
            <a:r>
              <a:rPr lang="vi-VN" dirty="0"/>
              <a:t>+) Ta có: – 15 = (– 1) . 15 = 1 . (– 15)  = 3 . (– 5) = (– 3) . 5 </a:t>
            </a:r>
          </a:p>
          <a:p>
            <a:r>
              <a:rPr lang="vi-VN" dirty="0"/>
              <a:t>Do đó các ước của – 15 là: – 1; 1; – 3; 3; –5; 5; –15; 15.</a:t>
            </a:r>
          </a:p>
          <a:p>
            <a:r>
              <a:rPr lang="vi-VN" dirty="0"/>
              <a:t>+) Lại có: – 12 = (– 1) . 12 = 1 . (– 12) = 2 . (– 6) = (– 2) . 6 = 3 . (– 4) = (– 3) . 4</a:t>
            </a:r>
          </a:p>
          <a:p>
            <a:r>
              <a:rPr lang="vi-VN" dirty="0"/>
              <a:t>Do đó các ước của – 12 là: – 1; 1; – 2; 2; – 3; 3; – 4; 4; – 6; 6; – 12; 12.</a:t>
            </a:r>
          </a:p>
          <a:p>
            <a:r>
              <a:rPr lang="vi-VN" dirty="0"/>
              <a:t>b) </a:t>
            </a:r>
          </a:p>
          <a:p>
            <a:r>
              <a:rPr lang="vi-VN" dirty="0"/>
              <a:t>+) Ta có: (– 3) . 1 = – 3; (– 3) . (– 1) = 3; (– 3) . 2 = – 6; (– 3) . (– 2) = 6; (– 3) . 3 = – 9</a:t>
            </a:r>
          </a:p>
          <a:p>
            <a:r>
              <a:rPr lang="vi-VN" dirty="0"/>
              <a:t>Do đó năm số nguyên là bội của – 3 là: – 3; 3; – 6; 6; – 9.</a:t>
            </a:r>
          </a:p>
          <a:p>
            <a:r>
              <a:rPr lang="vi-VN" dirty="0"/>
              <a:t>+) Ta có: (– 7) . 0 = 0; (– 7) . 1 = – 7; (– 7) . (– 1) = 7; (– 7) . 2 = – 14; (– 7) . (– 2) = 14</a:t>
            </a:r>
          </a:p>
          <a:p>
            <a:r>
              <a:rPr lang="vi-VN" dirty="0"/>
              <a:t>Do đó năm số nguyên là bội của – 7 là: 0; – 7; 7; – 14; 14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§6 PHÉP CHIA HẾT HAI SỐ NGUYÊN.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QUAN HỆ CHIA HẾT TRONG TẬP HỢP SỐ NGUYÊN</a:t>
            </a:r>
            <a:endParaRPr lang="en-US" altLang="en-US" sz="2400" b="1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1AEC9DEF-C941-4CB3-B6C1-6849232DAF98}"/>
              </a:ext>
            </a:extLst>
          </p:cNvPr>
          <p:cNvSpPr txBox="1">
            <a:spLocks/>
          </p:cNvSpPr>
          <p:nvPr/>
        </p:nvSpPr>
        <p:spPr>
          <a:xfrm>
            <a:off x="0" y="1015663"/>
            <a:ext cx="9144000" cy="8216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III. QUAN HỆ CHIA HẾT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 descr="A picture containing pool ball&#10;&#10;Description automatically generated">
            <a:extLst>
              <a:ext uri="{FF2B5EF4-FFF2-40B4-BE49-F238E27FC236}">
                <a16:creationId xmlns:a16="http://schemas.microsoft.com/office/drawing/2014/main" id="{255B869F-A51B-43D2-90A6-802B987AC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2871"/>
            <a:ext cx="1129937" cy="5088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8B45A2-5666-4CB3-AE87-5F1D501641C7}"/>
              </a:ext>
            </a:extLst>
          </p:cNvPr>
          <p:cNvSpPr txBox="1"/>
          <p:nvPr/>
        </p:nvSpPr>
        <p:spPr>
          <a:xfrm>
            <a:off x="565913" y="1574336"/>
            <a:ext cx="367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UTM Avo" panose="02040603050506020204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A77F33-98B8-439C-B4F8-42AB81D6A72F}"/>
              </a:ext>
            </a:extLst>
          </p:cNvPr>
          <p:cNvSpPr txBox="1"/>
          <p:nvPr/>
        </p:nvSpPr>
        <p:spPr>
          <a:xfrm>
            <a:off x="2291496" y="1574336"/>
            <a:ext cx="4561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9671F"/>
                </a:solidFill>
                <a:latin typeface="UTM Avo" panose="02040603050506020204" pitchFamily="18" charset="0"/>
              </a:rPr>
              <a:t>Giải</a:t>
            </a:r>
            <a:endParaRPr lang="en-US" sz="2400" dirty="0" smtClean="0">
              <a:solidFill>
                <a:srgbClr val="09671F"/>
              </a:solidFill>
              <a:latin typeface="UTM Avo" panose="02040603050506020204" pitchFamily="18" charset="0"/>
            </a:endParaRPr>
          </a:p>
          <a:p>
            <a:r>
              <a:rPr lang="en-US" sz="2400" dirty="0">
                <a:solidFill>
                  <a:srgbClr val="09671F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smtClean="0">
                <a:solidFill>
                  <a:srgbClr val="09671F"/>
                </a:solidFill>
                <a:latin typeface="UTM Avo" panose="02040603050506020204" pitchFamily="18" charset="0"/>
              </a:rPr>
              <a:t>                      </a:t>
            </a:r>
            <a:r>
              <a:rPr lang="en-US" sz="2400" dirty="0" err="1" smtClean="0">
                <a:solidFill>
                  <a:srgbClr val="09671F"/>
                </a:solidFill>
                <a:latin typeface="UTM Avo" panose="02040603050506020204" pitchFamily="18" charset="0"/>
              </a:rPr>
              <a:t>Luyện</a:t>
            </a:r>
            <a:r>
              <a:rPr lang="en-US" sz="2400" dirty="0" smtClean="0">
                <a:solidFill>
                  <a:srgbClr val="09671F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rgbClr val="09671F"/>
                </a:solidFill>
                <a:latin typeface="UTM Avo" panose="02040603050506020204" pitchFamily="18" charset="0"/>
              </a:rPr>
              <a:t>tập</a:t>
            </a:r>
            <a:r>
              <a:rPr lang="en-US" sz="2400" dirty="0" smtClean="0">
                <a:solidFill>
                  <a:srgbClr val="09671F"/>
                </a:solidFill>
                <a:latin typeface="UTM Avo" panose="02040603050506020204" pitchFamily="18" charset="0"/>
              </a:rPr>
              <a:t> 4</a:t>
            </a:r>
          </a:p>
          <a:p>
            <a:pPr algn="ctr"/>
            <a:endParaRPr lang="en-US" sz="2400" dirty="0">
              <a:solidFill>
                <a:srgbClr val="09671F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2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6" y="2068132"/>
            <a:ext cx="1219200" cy="44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1AEC9DEF-C941-4CB3-B6C1-6849232DAF98}"/>
              </a:ext>
            </a:extLst>
          </p:cNvPr>
          <p:cNvSpPr txBox="1">
            <a:spLocks/>
          </p:cNvSpPr>
          <p:nvPr/>
        </p:nvSpPr>
        <p:spPr>
          <a:xfrm>
            <a:off x="0" y="1015663"/>
            <a:ext cx="9144000" cy="8216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III. QUAN HỆ CHIA HẾT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 descr="A picture containing pool ball&#10;&#10;Description automatically generated">
            <a:extLst>
              <a:ext uri="{FF2B5EF4-FFF2-40B4-BE49-F238E27FC236}">
                <a16:creationId xmlns:a16="http://schemas.microsoft.com/office/drawing/2014/main" id="{255B869F-A51B-43D2-90A6-802B987AC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809"/>
            <a:ext cx="1129937" cy="508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8B45A2-5666-4CB3-AE87-5F1D501641C7}"/>
              </a:ext>
            </a:extLst>
          </p:cNvPr>
          <p:cNvSpPr txBox="1"/>
          <p:nvPr/>
        </p:nvSpPr>
        <p:spPr>
          <a:xfrm>
            <a:off x="590665" y="1606467"/>
            <a:ext cx="367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§6 PHÉP CHIA HẾT HAI SỐ NGUYÊN.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QUAN HỆ CHIA HẾT TRONG TẬP HỢP SỐ NGUYÊN</a:t>
            </a:r>
            <a:endParaRPr lang="en-US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14288" y="243956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Viết</a:t>
            </a:r>
            <a:r>
              <a:rPr lang="en-US" sz="3000" dirty="0" smtClean="0"/>
              <a:t> </a:t>
            </a:r>
            <a:r>
              <a:rPr lang="en-US" sz="3000" dirty="0" err="1" smtClean="0"/>
              <a:t>tất</a:t>
            </a:r>
            <a:r>
              <a:rPr lang="en-US" sz="3000" dirty="0" smtClean="0"/>
              <a:t> </a:t>
            </a:r>
            <a:r>
              <a:rPr lang="en-US" sz="3000" dirty="0" err="1" smtClean="0"/>
              <a:t>các</a:t>
            </a:r>
            <a:r>
              <a:rPr lang="en-US" sz="3000" dirty="0" smtClean="0"/>
              <a:t> </a:t>
            </a:r>
            <a:r>
              <a:rPr lang="en-US" sz="3000" dirty="0" err="1" smtClean="0"/>
              <a:t>các</a:t>
            </a:r>
            <a:r>
              <a:rPr lang="en-US" sz="3000" dirty="0" smtClean="0"/>
              <a:t> </a:t>
            </a:r>
            <a:r>
              <a:rPr lang="en-US" sz="3000" dirty="0" err="1" smtClean="0"/>
              <a:t>số</a:t>
            </a:r>
            <a:r>
              <a:rPr lang="en-US" sz="3000" dirty="0" smtClean="0"/>
              <a:t> </a:t>
            </a:r>
            <a:r>
              <a:rPr lang="en-US" sz="3000" dirty="0" err="1" smtClean="0"/>
              <a:t>nguyên</a:t>
            </a:r>
            <a:r>
              <a:rPr lang="en-US" sz="3000" dirty="0" smtClean="0"/>
              <a:t> </a:t>
            </a:r>
            <a:r>
              <a:rPr lang="en-US" sz="3000" dirty="0" err="1" smtClean="0"/>
              <a:t>là</a:t>
            </a:r>
            <a:r>
              <a:rPr lang="en-US" sz="3000" dirty="0" smtClean="0"/>
              <a:t> </a:t>
            </a:r>
            <a:r>
              <a:rPr lang="en-US" sz="3000" dirty="0" err="1" smtClean="0"/>
              <a:t>ước</a:t>
            </a:r>
            <a:r>
              <a:rPr lang="en-US" sz="3000" dirty="0" smtClean="0"/>
              <a:t> </a:t>
            </a:r>
            <a:r>
              <a:rPr lang="en-US" sz="3000" dirty="0" err="1" smtClean="0"/>
              <a:t>của</a:t>
            </a:r>
            <a:r>
              <a:rPr lang="en-US" sz="3000" dirty="0" smtClean="0"/>
              <a:t>: 10,1,-1,số </a:t>
            </a:r>
            <a:r>
              <a:rPr lang="en-US" sz="3000" dirty="0" err="1" smtClean="0"/>
              <a:t>nguyên</a:t>
            </a:r>
            <a:r>
              <a:rPr lang="en-US" sz="3000" dirty="0" smtClean="0"/>
              <a:t> p</a:t>
            </a:r>
            <a:endParaRPr lang="en-US" sz="3000" dirty="0"/>
          </a:p>
        </p:txBody>
      </p:sp>
      <p:sp>
        <p:nvSpPr>
          <p:cNvPr id="9" name="Rectangle 8"/>
          <p:cNvSpPr/>
          <p:nvPr/>
        </p:nvSpPr>
        <p:spPr>
          <a:xfrm>
            <a:off x="3775888" y="3178230"/>
            <a:ext cx="10260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solidFill>
                  <a:srgbClr val="09671F"/>
                </a:solidFill>
                <a:latin typeface="UTM Avo" panose="02040603050506020204" pitchFamily="18" charset="0"/>
              </a:rPr>
              <a:t>Giải</a:t>
            </a:r>
            <a:endParaRPr lang="en-US" sz="3000" dirty="0">
              <a:solidFill>
                <a:srgbClr val="09671F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4288" y="3732228"/>
            <a:ext cx="9158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Các</a:t>
            </a:r>
            <a:r>
              <a:rPr lang="en-US" sz="3000" dirty="0" smtClean="0"/>
              <a:t> </a:t>
            </a:r>
            <a:r>
              <a:rPr lang="en-US" sz="3000" dirty="0" err="1" smtClean="0"/>
              <a:t>ước</a:t>
            </a:r>
            <a:r>
              <a:rPr lang="en-US" sz="3000" dirty="0" smtClean="0"/>
              <a:t> </a:t>
            </a:r>
            <a:r>
              <a:rPr lang="en-US" sz="3000" dirty="0" err="1" smtClean="0"/>
              <a:t>của</a:t>
            </a:r>
            <a:r>
              <a:rPr lang="en-US" sz="3000" dirty="0" smtClean="0"/>
              <a:t> 10 </a:t>
            </a:r>
            <a:r>
              <a:rPr lang="en-US" sz="3000" dirty="0" err="1" smtClean="0"/>
              <a:t>là</a:t>
            </a:r>
            <a:r>
              <a:rPr lang="en-US" sz="3000" dirty="0" smtClean="0"/>
              <a:t>: -1,1,-2,2,-5,5,-10,10</a:t>
            </a:r>
          </a:p>
          <a:p>
            <a:r>
              <a:rPr lang="en-US" sz="3000" dirty="0" err="1" smtClean="0"/>
              <a:t>Các</a:t>
            </a:r>
            <a:r>
              <a:rPr lang="en-US" sz="3000" dirty="0" smtClean="0"/>
              <a:t> </a:t>
            </a:r>
            <a:r>
              <a:rPr lang="en-US" sz="3000" dirty="0" err="1" smtClean="0"/>
              <a:t>ước</a:t>
            </a:r>
            <a:r>
              <a:rPr lang="en-US" sz="3000" dirty="0" smtClean="0"/>
              <a:t> </a:t>
            </a:r>
            <a:r>
              <a:rPr lang="en-US" sz="3000" dirty="0" err="1" smtClean="0"/>
              <a:t>của</a:t>
            </a:r>
            <a:r>
              <a:rPr lang="en-US" sz="3000" dirty="0" smtClean="0"/>
              <a:t> 1 </a:t>
            </a:r>
            <a:r>
              <a:rPr lang="en-US" sz="3000" dirty="0" err="1" smtClean="0"/>
              <a:t>là</a:t>
            </a:r>
            <a:r>
              <a:rPr lang="en-US" sz="3000" dirty="0" smtClean="0"/>
              <a:t>: -1,1</a:t>
            </a:r>
          </a:p>
          <a:p>
            <a:r>
              <a:rPr lang="en-US" sz="3000" dirty="0" err="1" smtClean="0"/>
              <a:t>Các</a:t>
            </a:r>
            <a:r>
              <a:rPr lang="en-US" sz="3000" dirty="0" smtClean="0"/>
              <a:t> </a:t>
            </a:r>
            <a:r>
              <a:rPr lang="en-US" sz="3000" dirty="0" err="1" smtClean="0"/>
              <a:t>ước</a:t>
            </a:r>
            <a:r>
              <a:rPr lang="en-US" sz="3000" dirty="0" smtClean="0"/>
              <a:t> </a:t>
            </a:r>
            <a:r>
              <a:rPr lang="en-US" sz="3000" dirty="0" err="1" smtClean="0"/>
              <a:t>của</a:t>
            </a:r>
            <a:r>
              <a:rPr lang="en-US" sz="3000" dirty="0" smtClean="0"/>
              <a:t> -1 </a:t>
            </a:r>
            <a:r>
              <a:rPr lang="en-US" sz="3000" dirty="0" err="1" smtClean="0"/>
              <a:t>là</a:t>
            </a:r>
            <a:r>
              <a:rPr lang="en-US" sz="3000" dirty="0" smtClean="0"/>
              <a:t>: -1,1</a:t>
            </a:r>
          </a:p>
          <a:p>
            <a:r>
              <a:rPr lang="en-US" sz="3000" dirty="0" err="1" smtClean="0"/>
              <a:t>Các</a:t>
            </a:r>
            <a:r>
              <a:rPr lang="en-US" sz="3000" dirty="0" smtClean="0"/>
              <a:t> </a:t>
            </a:r>
            <a:r>
              <a:rPr lang="en-US" sz="3000" dirty="0" err="1" smtClean="0"/>
              <a:t>ước</a:t>
            </a:r>
            <a:r>
              <a:rPr lang="en-US" sz="3000" dirty="0" smtClean="0"/>
              <a:t> </a:t>
            </a:r>
            <a:r>
              <a:rPr lang="en-US" sz="3000" dirty="0" err="1" smtClean="0"/>
              <a:t>của</a:t>
            </a:r>
            <a:r>
              <a:rPr lang="en-US" sz="3000" dirty="0" smtClean="0"/>
              <a:t> p </a:t>
            </a:r>
            <a:r>
              <a:rPr lang="en-US" sz="3000" dirty="0" err="1" smtClean="0"/>
              <a:t>là</a:t>
            </a:r>
            <a:r>
              <a:rPr lang="en-US" sz="3000" dirty="0" smtClean="0"/>
              <a:t>:-1,1,-p,p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6873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§6 PHÉP CHIA HẾT HAI SỐ NGUYÊN.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QUAN HỆ CHIA HẾT TRONG TẬP HỢP SỐ NGUYÊN</a:t>
            </a:r>
            <a:endParaRPr lang="en-US" altLang="en-US" sz="2400" b="1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1AEC9DEF-C941-4CB3-B6C1-6849232DAF98}"/>
              </a:ext>
            </a:extLst>
          </p:cNvPr>
          <p:cNvSpPr txBox="1">
            <a:spLocks/>
          </p:cNvSpPr>
          <p:nvPr/>
        </p:nvSpPr>
        <p:spPr>
          <a:xfrm>
            <a:off x="0" y="1015663"/>
            <a:ext cx="9144000" cy="8216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III. QUAN HỆ CHIA HẾT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 descr="A picture containing pool ball&#10;&#10;Description automatically generated">
            <a:extLst>
              <a:ext uri="{FF2B5EF4-FFF2-40B4-BE49-F238E27FC236}">
                <a16:creationId xmlns:a16="http://schemas.microsoft.com/office/drawing/2014/main" id="{255B869F-A51B-43D2-90A6-802B987AC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809"/>
            <a:ext cx="1129937" cy="508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8B45A2-5666-4CB3-AE87-5F1D501641C7}"/>
              </a:ext>
            </a:extLst>
          </p:cNvPr>
          <p:cNvSpPr txBox="1"/>
          <p:nvPr/>
        </p:nvSpPr>
        <p:spPr>
          <a:xfrm>
            <a:off x="590665" y="1606467"/>
            <a:ext cx="367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</a:rPr>
              <a:t>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68132"/>
            <a:ext cx="6005514" cy="448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73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§6 PHÉP CHIA HẾT HAI SỐ NGUYÊN.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QUAN HỆ CHIA HẾT TRONG TẬP HỢP SỐ NGUYÊN</a:t>
            </a:r>
            <a:endParaRPr lang="en-US" alt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5663"/>
            <a:ext cx="1776412" cy="62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0551" y="161336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dirty="0"/>
              <a:t>a) (– 45) : 5; </a:t>
            </a:r>
          </a:p>
          <a:p>
            <a:r>
              <a:rPr lang="pt-BR" sz="3200" dirty="0"/>
              <a:t>b) 56 : (– 7); </a:t>
            </a:r>
          </a:p>
          <a:p>
            <a:r>
              <a:rPr lang="pt-BR" sz="3200" dirty="0"/>
              <a:t>c) 75 : 25; </a:t>
            </a:r>
          </a:p>
          <a:p>
            <a:r>
              <a:rPr lang="pt-BR" sz="3200" dirty="0"/>
              <a:t>d) (– 207) : (– 9).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1652" y="1061340"/>
            <a:ext cx="1269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1.Tính</a:t>
            </a:r>
            <a:r>
              <a:rPr lang="en-US" sz="3200" dirty="0"/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7400" y="1613362"/>
            <a:ext cx="10260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solidFill>
                  <a:srgbClr val="09671F"/>
                </a:solidFill>
                <a:latin typeface="UTM Avo" panose="02040603050506020204" pitchFamily="18" charset="0"/>
              </a:rPr>
              <a:t>Giải</a:t>
            </a:r>
            <a:endParaRPr lang="en-US" sz="3000" dirty="0">
              <a:solidFill>
                <a:srgbClr val="09671F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0924" y="2167360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dirty="0"/>
              <a:t>a) (– 45) : 5 = – (45 : 5) = – 9. </a:t>
            </a:r>
          </a:p>
          <a:p>
            <a:r>
              <a:rPr lang="pt-BR" sz="3000" dirty="0"/>
              <a:t>b) 56 : (– 7) = – (56 : 7) = – 8.</a:t>
            </a:r>
          </a:p>
          <a:p>
            <a:r>
              <a:rPr lang="pt-BR" sz="3000" dirty="0"/>
              <a:t>c) 75 : 25 = 3.</a:t>
            </a:r>
          </a:p>
          <a:p>
            <a:r>
              <a:rPr lang="pt-BR" sz="3000" dirty="0"/>
              <a:t>d) (– 207) : (– 9) = 207 : 9 = 23.</a:t>
            </a:r>
          </a:p>
        </p:txBody>
      </p:sp>
    </p:spTree>
    <p:extLst>
      <p:ext uri="{BB962C8B-B14F-4D97-AF65-F5344CB8AC3E}">
        <p14:creationId xmlns:p14="http://schemas.microsoft.com/office/powerpoint/2010/main" val="18896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15663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2. So </a:t>
            </a:r>
            <a:r>
              <a:rPr lang="en-US" sz="3200" b="1" dirty="0" err="1" smtClean="0"/>
              <a:t>sánh</a:t>
            </a:r>
            <a:r>
              <a:rPr lang="en-US" sz="3200" b="1" dirty="0" smtClean="0"/>
              <a:t>:</a:t>
            </a:r>
          </a:p>
          <a:p>
            <a:r>
              <a:rPr lang="en-US" sz="3200" b="1" dirty="0"/>
              <a:t> </a:t>
            </a:r>
            <a:endParaRPr lang="en-US" sz="32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§6 PHÉP CHIA HẾT HAI SỐ NGUYÊN.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QUAN HỆ CHIA HẾT TRONG TẬP HỢP SỐ NGUYÊN</a:t>
            </a:r>
            <a:endParaRPr lang="en-US" alt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-24618" y="1559220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a) 36 : (– 6) và 0; </a:t>
            </a:r>
          </a:p>
          <a:p>
            <a:r>
              <a:rPr lang="pt-BR" sz="3200" dirty="0"/>
              <a:t>b) (– 15) : (– 3) và (– 63) : 7.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63544" y="2636438"/>
            <a:ext cx="10260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solidFill>
                  <a:srgbClr val="09671F"/>
                </a:solidFill>
                <a:latin typeface="UTM Avo" panose="02040603050506020204" pitchFamily="18" charset="0"/>
              </a:rPr>
              <a:t>Giải</a:t>
            </a:r>
            <a:endParaRPr lang="en-US" sz="3000" dirty="0">
              <a:solidFill>
                <a:srgbClr val="09671F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213882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000" dirty="0"/>
              <a:t>a) Ta có: 36 : (– 6) = – (36 : 6) = – 6 &lt; 0 </a:t>
            </a:r>
          </a:p>
          <a:p>
            <a:r>
              <a:rPr lang="pl-PL" sz="3000" dirty="0"/>
              <a:t>Vậy 36 : (– 6) &lt; 0.</a:t>
            </a:r>
          </a:p>
          <a:p>
            <a:r>
              <a:rPr lang="pl-PL" sz="3000" dirty="0"/>
              <a:t>b) Ta có: (– 15) : (– 3) = 15 : 3 = 5 &gt; 0</a:t>
            </a:r>
          </a:p>
          <a:p>
            <a:r>
              <a:rPr lang="pl-PL" sz="3000" dirty="0"/>
              <a:t>(– 63) : 7 = – (63 : 7) = – 9 &lt; 0</a:t>
            </a:r>
          </a:p>
          <a:p>
            <a:r>
              <a:rPr lang="pl-PL" sz="3000" dirty="0"/>
              <a:t>Do đó: 5 &gt; – 9</a:t>
            </a:r>
          </a:p>
          <a:p>
            <a:r>
              <a:rPr lang="pl-PL" sz="3000" dirty="0"/>
              <a:t>Vậy (– 15) : (– 3) &gt; (– 63) : 7. </a:t>
            </a:r>
          </a:p>
        </p:txBody>
      </p:sp>
    </p:spTree>
    <p:extLst>
      <p:ext uri="{BB962C8B-B14F-4D97-AF65-F5344CB8AC3E}">
        <p14:creationId xmlns:p14="http://schemas.microsoft.com/office/powerpoint/2010/main" val="130308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14514"/>
            <a:ext cx="9144000" cy="10156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§6 PHÉP CHIA HẾT HAI SỐ NGUYÊN.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QUAN HỆ CHIA HẾT TRONG TẬP HỢP SỐ NGUYÊN</a:t>
            </a:r>
            <a:endParaRPr lang="en-US" alt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0" y="1018360"/>
            <a:ext cx="37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3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07938" y="1143000"/>
            <a:ext cx="3976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nguyên</a:t>
            </a:r>
            <a:r>
              <a:rPr lang="en-US" sz="3200" dirty="0"/>
              <a:t> x, </a:t>
            </a:r>
            <a:r>
              <a:rPr lang="en-US" sz="3200" dirty="0" err="1" smtClean="0"/>
              <a:t>biết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160313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000" dirty="0"/>
              <a:t>a) (– 3) . x = 36; </a:t>
            </a:r>
          </a:p>
          <a:p>
            <a:r>
              <a:rPr lang="pt-BR" sz="3000" dirty="0"/>
              <a:t>b) (– 100) : (x + 5) = – 5.</a:t>
            </a:r>
          </a:p>
        </p:txBody>
      </p:sp>
      <p:sp>
        <p:nvSpPr>
          <p:cNvPr id="6" name="Rectangle 5"/>
          <p:cNvSpPr/>
          <p:nvPr/>
        </p:nvSpPr>
        <p:spPr>
          <a:xfrm>
            <a:off x="5064369" y="1335267"/>
            <a:ext cx="10260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solidFill>
                  <a:srgbClr val="09671F"/>
                </a:solidFill>
                <a:latin typeface="UTM Avo" panose="02040603050506020204" pitchFamily="18" charset="0"/>
              </a:rPr>
              <a:t>Giải</a:t>
            </a:r>
            <a:endParaRPr lang="en-US" sz="3000" dirty="0">
              <a:solidFill>
                <a:srgbClr val="09671F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1729982"/>
            <a:ext cx="91440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a) (– 3) . x = 36 </a:t>
            </a:r>
          </a:p>
          <a:p>
            <a:r>
              <a:rPr lang="en-US" sz="2500" dirty="0"/>
              <a:t>               x = 36 : (– 3) </a:t>
            </a:r>
          </a:p>
          <a:p>
            <a:r>
              <a:rPr lang="en-US" sz="2500" dirty="0"/>
              <a:t>            x = – (36 : 3) </a:t>
            </a:r>
          </a:p>
          <a:p>
            <a:r>
              <a:rPr lang="en-US" sz="2500" dirty="0"/>
              <a:t>               x = – 12. </a:t>
            </a:r>
          </a:p>
          <a:p>
            <a:r>
              <a:rPr lang="en-US" sz="2500" dirty="0" err="1"/>
              <a:t>Vậy</a:t>
            </a:r>
            <a:r>
              <a:rPr lang="en-US" sz="2500" dirty="0"/>
              <a:t> x = – 12. </a:t>
            </a:r>
          </a:p>
          <a:p>
            <a:r>
              <a:rPr lang="en-US" sz="2800" dirty="0"/>
              <a:t>b) (– 100) : (x + 5) = – 5</a:t>
            </a:r>
          </a:p>
          <a:p>
            <a:r>
              <a:rPr lang="en-US" sz="2800" dirty="0"/>
              <a:t>                     x + 5 = (– 100) : (– 5) </a:t>
            </a:r>
          </a:p>
          <a:p>
            <a:r>
              <a:rPr lang="en-US" sz="2800" dirty="0"/>
              <a:t>                     x + 5 = 100 : 5</a:t>
            </a:r>
          </a:p>
          <a:p>
            <a:r>
              <a:rPr lang="en-US" sz="2800" dirty="0"/>
              <a:t>                     x + 5 = 20 </a:t>
            </a:r>
          </a:p>
          <a:p>
            <a:r>
              <a:rPr lang="en-US" sz="2800" dirty="0"/>
              <a:t>                     x       = 20 – 5 </a:t>
            </a:r>
          </a:p>
          <a:p>
            <a:r>
              <a:rPr lang="en-US" sz="2800" dirty="0"/>
              <a:t>                     x       = 15. </a:t>
            </a:r>
          </a:p>
          <a:p>
            <a:r>
              <a:rPr lang="en-US" sz="2800" dirty="0" err="1"/>
              <a:t>Vậy</a:t>
            </a:r>
            <a:r>
              <a:rPr lang="en-US" sz="2800" dirty="0"/>
              <a:t> x = 15. 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99517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§6 PHÉP CHIA HẾT HAI SỐ NGUYÊN.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QUAN HỆ CHIA HẾT TRONG TẬP HỢP SỐ NGUYÊN</a:t>
            </a:r>
            <a:endParaRPr lang="en-US" altLang="en-US" sz="2400" b="1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1AEC9DEF-C941-4CB3-B6C1-6849232DAF98}"/>
              </a:ext>
            </a:extLst>
          </p:cNvPr>
          <p:cNvSpPr txBox="1">
            <a:spLocks/>
          </p:cNvSpPr>
          <p:nvPr/>
        </p:nvSpPr>
        <p:spPr>
          <a:xfrm>
            <a:off x="0" y="1015663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I.PHÉP CHIA HẾT HAI SỐ NGUYÊN KHÁC DẤU</a:t>
            </a:r>
            <a:endParaRPr lang="en-US" sz="3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 descr="A picture containing pool ball&#10;&#10;Description automatically generated">
            <a:extLst>
              <a:ext uri="{FF2B5EF4-FFF2-40B4-BE49-F238E27FC236}">
                <a16:creationId xmlns:a16="http://schemas.microsoft.com/office/drawing/2014/main" id="{255B869F-A51B-43D2-90A6-802B987AC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1" y="2086797"/>
            <a:ext cx="1129937" cy="508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8B45A2-5666-4CB3-AE87-5F1D501641C7}"/>
                  </a:ext>
                </a:extLst>
              </p:cNvPr>
              <p:cNvSpPr txBox="1"/>
              <p:nvPr/>
            </p:nvSpPr>
            <p:spPr>
              <a:xfrm>
                <a:off x="412568" y="2116514"/>
                <a:ext cx="367822" cy="4773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F8B45A2-5666-4CB3-AE87-5F1D50164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68" y="2116514"/>
                <a:ext cx="367822" cy="477337"/>
              </a:xfrm>
              <a:prstGeom prst="rect">
                <a:avLst/>
              </a:prstGeom>
              <a:blipFill rotWithShape="1">
                <a:blip r:embed="rId3"/>
                <a:stretch>
                  <a:fillRect l="-3333"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7C5948-B4D9-40CF-8A7B-7C035C0366AF}"/>
                  </a:ext>
                </a:extLst>
              </p:cNvPr>
              <p:cNvSpPr txBox="1"/>
              <p:nvPr/>
            </p:nvSpPr>
            <p:spPr>
              <a:xfrm>
                <a:off x="-57150" y="2497886"/>
                <a:ext cx="10022725" cy="508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a)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Tìm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số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thích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hợp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cho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240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US" sz="24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 ? </m:t>
                        </m:r>
                      </m:e>
                    </m:borderBox>
                  </m:oMath>
                </a14:m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: Do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4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sz="24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nên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12:</m:t>
                    </m:r>
                    <m:d>
                      <m:dPr>
                        <m:ctrlP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4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=</m:t>
                    </m:r>
                    <m:borderBox>
                      <m:borderBoxPr>
                        <m:ctrlP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 ? </m:t>
                        </m:r>
                      </m:e>
                    </m:borderBox>
                  </m:oMath>
                </a14:m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37C5948-B4D9-40CF-8A7B-7C035C036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150" y="2497886"/>
                <a:ext cx="10022725" cy="508857"/>
              </a:xfrm>
              <a:prstGeom prst="rect">
                <a:avLst/>
              </a:prstGeom>
              <a:blipFill rotWithShape="1">
                <a:blip r:embed="rId4"/>
                <a:stretch>
                  <a:fillRect l="-973" t="-3614" b="-24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210C78-A3BA-47B3-8971-CD017A1C6FCF}"/>
                  </a:ext>
                </a:extLst>
              </p:cNvPr>
              <p:cNvSpPr txBox="1"/>
              <p:nvPr/>
            </p:nvSpPr>
            <p:spPr>
              <a:xfrm>
                <a:off x="-47625" y="3006743"/>
                <a:ext cx="100227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Mẫu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: Do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4.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4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=−12</m:t>
                    </m:r>
                  </m:oMath>
                </a14:m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nên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−12</m:t>
                        </m:r>
                      </m:e>
                    </m:d>
                    <m:r>
                      <a:rPr lang="en-US" sz="2400" b="0" i="0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4=−3</m:t>
                    </m:r>
                  </m:oMath>
                </a14:m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F210C78-A3BA-47B3-8971-CD017A1C6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625" y="3006743"/>
                <a:ext cx="1002272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91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B5D28C4-FC56-485A-9318-50C85DF0E56A}"/>
              </a:ext>
            </a:extLst>
          </p:cNvPr>
          <p:cNvSpPr txBox="1"/>
          <p:nvPr/>
        </p:nvSpPr>
        <p:spPr>
          <a:xfrm>
            <a:off x="3219450" y="3393119"/>
            <a:ext cx="77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9671F"/>
                </a:solidFill>
                <a:latin typeface="UTM Avo" panose="02040603050506020204" pitchFamily="18" charset="0"/>
              </a:rPr>
              <a:t>Giải</a:t>
            </a:r>
            <a:endParaRPr lang="en-US" sz="2400" dirty="0">
              <a:solidFill>
                <a:srgbClr val="09671F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DA07EA-56A2-4E9C-8EC4-201E4883F1BC}"/>
                  </a:ext>
                </a:extLst>
              </p:cNvPr>
              <p:cNvSpPr txBox="1"/>
              <p:nvPr/>
            </p:nvSpPr>
            <p:spPr>
              <a:xfrm>
                <a:off x="-4764" y="3854784"/>
                <a:ext cx="100227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a) Do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4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sz="24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nên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12:</m:t>
                    </m:r>
                    <m:d>
                      <m:dPr>
                        <m:ctrlP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4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6DA07EA-56A2-4E9C-8EC4-201E4883F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64" y="3854784"/>
                <a:ext cx="10022725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91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B461F2-DCC6-4108-9F77-E906E0767234}"/>
                  </a:ext>
                </a:extLst>
              </p:cNvPr>
              <p:cNvSpPr txBox="1"/>
              <p:nvPr/>
            </p:nvSpPr>
            <p:spPr>
              <a:xfrm>
                <a:off x="-38100" y="4316449"/>
                <a:ext cx="48469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b) So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sánh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12:</m:t>
                    </m:r>
                    <m:d>
                      <m:dPr>
                        <m:ctrlP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sz="240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12:</m:t>
                    </m:r>
                    <m:r>
                      <a:rPr lang="en-US" sz="2400" b="0" i="0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3)</m:t>
                    </m:r>
                  </m:oMath>
                </a14:m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6B461F2-DCC6-4108-9F77-E906E0767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" y="4316449"/>
                <a:ext cx="4846931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201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F24D2A8-4245-47A9-925E-C69BE9F86B90}"/>
              </a:ext>
            </a:extLst>
          </p:cNvPr>
          <p:cNvSpPr txBox="1"/>
          <p:nvPr/>
        </p:nvSpPr>
        <p:spPr>
          <a:xfrm>
            <a:off x="3352800" y="4760724"/>
            <a:ext cx="77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9671F"/>
                </a:solidFill>
                <a:latin typeface="UTM Avo" panose="02040603050506020204" pitchFamily="18" charset="0"/>
              </a:rPr>
              <a:t>Giải</a:t>
            </a:r>
            <a:endParaRPr lang="en-US" sz="2400" dirty="0">
              <a:solidFill>
                <a:srgbClr val="09671F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FFCDB3-BB46-45ED-B898-E5D368C2B2AD}"/>
                  </a:ext>
                </a:extLst>
              </p:cNvPr>
              <p:cNvSpPr txBox="1"/>
              <p:nvPr/>
            </p:nvSpPr>
            <p:spPr>
              <a:xfrm>
                <a:off x="9523" y="5457825"/>
                <a:ext cx="100227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12:</m:t>
                    </m:r>
                    <m:d>
                      <m:dPr>
                        <m:ctrlP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4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và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4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:3</m:t>
                        </m:r>
                      </m:e>
                    </m:d>
                    <m:r>
                      <a:rPr lang="en-US" sz="24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nên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12:</m:t>
                    </m:r>
                    <m:d>
                      <m:dPr>
                        <m:ctrlP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4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−(12:3)</m:t>
                    </m:r>
                  </m:oMath>
                </a14:m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CFFCDB3-BB46-45ED-B898-E5D368C2B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" y="5457825"/>
                <a:ext cx="10022725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97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251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14514"/>
            <a:ext cx="9144000" cy="10156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§6 PHÉP CHIA HẾT HAI SỐ NGUYÊN.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QUAN HỆ CHIA HẾT TRONG TẬP HỢP SỐ NGUYÊN</a:t>
            </a:r>
            <a:endParaRPr lang="en-US" alt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-64452" y="1030177"/>
            <a:ext cx="9208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4.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57200" y="1153287"/>
            <a:ext cx="6858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>Nhiệt độ lúc 8 giờ sáng trong 5 ngày liên tiếp là – 6 °C, – 5 °C, – 4 °C, 2 °C, 3 °C. Tính nhiệt độ trung bình lúc 8 giờ sáng của 5 ngày đó.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432517" y="3192203"/>
            <a:ext cx="10260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solidFill>
                  <a:srgbClr val="09671F"/>
                </a:solidFill>
                <a:latin typeface="UTM Avo" panose="02040603050506020204" pitchFamily="18" charset="0"/>
              </a:rPr>
              <a:t>Giải</a:t>
            </a:r>
            <a:endParaRPr lang="en-US" sz="3000" dirty="0">
              <a:solidFill>
                <a:srgbClr val="09671F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022292"/>
            <a:ext cx="914399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Nhiệt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độ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trung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bình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lúc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 8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giờ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sáng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của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 5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ngày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đó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là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: </a:t>
            </a:r>
            <a:endParaRPr kumimoji="0" lang="en-US" alt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[(– 6) + (– 5) + (– 4) + 2 + 3] : 5 = (– 10) : 5 = – 2 (°C)</a:t>
            </a:r>
            <a:endParaRPr kumimoji="0" lang="en-US" alt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Vậy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nhiệt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độ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trung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bình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lúc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 8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giờ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sáng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của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 5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ngày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liên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tiếp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đã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cho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là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 – 2 °C.</a:t>
            </a:r>
            <a:endParaRPr kumimoji="0" lang="en-US" altLang="en-US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3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14514"/>
            <a:ext cx="9144000" cy="10156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§6 PHÉP CHIA HẾT HAI SỐ NGUYÊN.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QUAN HỆ CHIA HẾT TRONG TẬP HỢP SỐ NGUYÊN</a:t>
            </a:r>
            <a:endParaRPr lang="en-US" alt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0" y="1030177"/>
            <a:ext cx="37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5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78630" y="1097390"/>
            <a:ext cx="876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.</a:t>
            </a:r>
            <a:r>
              <a:rPr lang="vi-VN" sz="3200" dirty="0" smtClean="0"/>
              <a:t>Trong </a:t>
            </a:r>
            <a:r>
              <a:rPr lang="vi-VN" sz="3200" dirty="0"/>
              <a:t>các phát biểu sau đây, phát biểu nào đúng, phát biểu nào sai? Giải thích.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2683564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>a) Ta có: – 36 = (– 9) . 4 hay (– 36) : (– 9) = 4 </a:t>
            </a:r>
          </a:p>
          <a:p>
            <a:r>
              <a:rPr lang="vi-VN" sz="3200" dirty="0"/>
              <a:t>Do đó: – 36 chia hết cho – 9. </a:t>
            </a:r>
          </a:p>
          <a:p>
            <a:r>
              <a:rPr lang="vi-VN" sz="3200" dirty="0"/>
              <a:t>Vậy phát biểu a) đúng. </a:t>
            </a:r>
          </a:p>
          <a:p>
            <a:r>
              <a:rPr lang="vi-VN" sz="3200" dirty="0"/>
              <a:t>b) Ta có: – 18 = 5 . (– 3) + (– 3) </a:t>
            </a:r>
          </a:p>
          <a:p>
            <a:r>
              <a:rPr lang="vi-VN" sz="3200" dirty="0"/>
              <a:t>Do đó – 18 không chia hết cho 5. </a:t>
            </a:r>
          </a:p>
          <a:p>
            <a:r>
              <a:rPr lang="vi-VN" sz="3200" dirty="0"/>
              <a:t>Vậy phát biểu b) là sai.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5274" y="2136600"/>
            <a:ext cx="10260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solidFill>
                  <a:srgbClr val="09671F"/>
                </a:solidFill>
                <a:latin typeface="UTM Avo" panose="02040603050506020204" pitchFamily="18" charset="0"/>
              </a:rPr>
              <a:t>Giải</a:t>
            </a:r>
            <a:endParaRPr lang="en-US" sz="3000" dirty="0">
              <a:solidFill>
                <a:srgbClr val="09671F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40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14514"/>
            <a:ext cx="9144000" cy="10156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§6 PHÉP CHIA HẾT HAI SỐ NGUYÊN.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QUAN HỆ CHIA HẾT TRONG TẬP HỢP SỐ NGUYÊN</a:t>
            </a:r>
            <a:endParaRPr lang="en-US" alt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0" y="1030177"/>
            <a:ext cx="5052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6.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81000" y="1030177"/>
            <a:ext cx="3976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nguyên</a:t>
            </a:r>
            <a:r>
              <a:rPr lang="en-US" sz="3200" dirty="0"/>
              <a:t> x, </a:t>
            </a:r>
            <a:r>
              <a:rPr lang="en-US" sz="3200" dirty="0" err="1"/>
              <a:t>biết</a:t>
            </a:r>
            <a:r>
              <a:rPr lang="en-US" sz="3200" dirty="0"/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5240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a) 4 chia </a:t>
            </a:r>
            <a:r>
              <a:rPr lang="en-US" sz="3200" dirty="0" err="1"/>
              <a:t>hết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x; </a:t>
            </a:r>
          </a:p>
          <a:p>
            <a:r>
              <a:rPr lang="en-US" sz="3200" dirty="0"/>
              <a:t>b) – 13 chia </a:t>
            </a:r>
            <a:r>
              <a:rPr lang="en-US" sz="3200" dirty="0" err="1"/>
              <a:t>hết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x + 2.</a:t>
            </a:r>
          </a:p>
        </p:txBody>
      </p:sp>
      <p:sp>
        <p:nvSpPr>
          <p:cNvPr id="7" name="Rectangle 6"/>
          <p:cNvSpPr/>
          <p:nvPr/>
        </p:nvSpPr>
        <p:spPr>
          <a:xfrm>
            <a:off x="3693070" y="2324219"/>
            <a:ext cx="10260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solidFill>
                  <a:srgbClr val="09671F"/>
                </a:solidFill>
                <a:latin typeface="UTM Avo" panose="02040603050506020204" pitchFamily="18" charset="0"/>
              </a:rPr>
              <a:t>Giải</a:t>
            </a:r>
            <a:endParaRPr lang="en-US" sz="3000" dirty="0">
              <a:solidFill>
                <a:srgbClr val="09671F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743200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/>
              <a:t>a) Vì 4 chia hết cho x nên x là các ước của 4 </a:t>
            </a:r>
          </a:p>
          <a:p>
            <a:r>
              <a:rPr lang="vi-VN" sz="2000" dirty="0"/>
              <a:t>Mà các ước của 4 là: – 1; 1; – 2; 2; – 4; 4 </a:t>
            </a:r>
          </a:p>
          <a:p>
            <a:r>
              <a:rPr lang="vi-VN" sz="2000" dirty="0"/>
              <a:t>Vậy các số nguyên x thỏa mãn yêu cầu là: – 1; 1; – 2; 2; – 4; 4.</a:t>
            </a:r>
          </a:p>
          <a:p>
            <a:r>
              <a:rPr lang="vi-VN" sz="2000" dirty="0"/>
              <a:t>b) Vì – 13 chia hết cho x + 2 nên x + 2 là ước của – 13</a:t>
            </a:r>
          </a:p>
          <a:p>
            <a:r>
              <a:rPr lang="vi-VN" sz="2000" dirty="0"/>
              <a:t>Mà các ước của – 13 là: – 1; 1; 13; – 13</a:t>
            </a:r>
          </a:p>
          <a:p>
            <a:r>
              <a:rPr lang="vi-VN" sz="2000" dirty="0"/>
              <a:t>Nên ta có các trường hợp sau:</a:t>
            </a:r>
          </a:p>
          <a:p>
            <a:r>
              <a:rPr lang="vi-VN" sz="2000" dirty="0"/>
              <a:t>TH1: x + 2 = – 1  x = – 1 – 2 = – 3 (tm)</a:t>
            </a:r>
          </a:p>
          <a:p>
            <a:r>
              <a:rPr lang="vi-VN" sz="2000" dirty="0"/>
              <a:t>TH2: x + 2 = 1  x = 1 – 2 = – 1 (tm)</a:t>
            </a:r>
          </a:p>
          <a:p>
            <a:r>
              <a:rPr lang="vi-VN" sz="2000" dirty="0"/>
              <a:t>TH3: x + 2 = 13  x = 13 – 2 = 11 (tm)</a:t>
            </a:r>
          </a:p>
          <a:p>
            <a:r>
              <a:rPr lang="vi-VN" sz="2000" dirty="0"/>
              <a:t>TH4: x + 2 = – 13  x = – 13 – 2 = – 15 (tm)</a:t>
            </a:r>
          </a:p>
          <a:p>
            <a:r>
              <a:rPr lang="vi-VN" sz="2000" dirty="0"/>
              <a:t>Vậy các số nguyên x thỏa mãn yêu cầu bài toán là: – 3; – 1; 11; – 15.</a:t>
            </a:r>
          </a:p>
        </p:txBody>
      </p:sp>
    </p:spTree>
    <p:extLst>
      <p:ext uri="{BB962C8B-B14F-4D97-AF65-F5344CB8AC3E}">
        <p14:creationId xmlns:p14="http://schemas.microsoft.com/office/powerpoint/2010/main" val="334507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14514"/>
            <a:ext cx="9144000" cy="10156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§6 PHÉP CHIA HẾT HAI SỐ NGUYÊN.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QUAN HỆ CHIA HẾT TRONG TẬP HỢP SỐ NGUYÊN</a:t>
            </a:r>
            <a:endParaRPr lang="en-US" alt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0" y="1059224"/>
            <a:ext cx="3674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7.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79779" y="1063535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/>
              <a:t>Một con ốc sên leo lên một cây cao 8 m. Trong mỗi ngày (24 giờ), 12 giờ đầu tiên ốc sên leo lên được 3 m, rồi 12 giờ sau nó lại tụt xuống 2 m. Quy ước quãng đường mà ốc sên leo lên 3 m là 3 m, quãng đường ốc sên tụt xuống 2 m là – 2 m.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7585" y="2253175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/>
              <a:t>a) Viết phép tính biểu thị quãng đường mà ốc sên leo được sau 2 ngày.</a:t>
            </a:r>
          </a:p>
          <a:p>
            <a:r>
              <a:rPr lang="vi-VN" sz="2000" dirty="0"/>
              <a:t>b) Sau 5 ngày thi ốc sên leo được bao nhiêu mét?</a:t>
            </a:r>
          </a:p>
          <a:p>
            <a:r>
              <a:rPr lang="vi-VN" sz="2000" dirty="0"/>
              <a:t>c) Sau bao nhiêu giờ thi ốc sên chạm đến ngọn cây? Biết rằng lúc 0 giờ ốc sên ở gốc cây và bắt đầu leo lên.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53176" y="3124200"/>
            <a:ext cx="10260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solidFill>
                  <a:srgbClr val="09671F"/>
                </a:solidFill>
                <a:latin typeface="UTM Avo" panose="02040603050506020204" pitchFamily="18" charset="0"/>
              </a:rPr>
              <a:t>Giải</a:t>
            </a:r>
            <a:endParaRPr lang="en-US" sz="3000" dirty="0">
              <a:solidFill>
                <a:srgbClr val="09671F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3662222"/>
            <a:ext cx="9128760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a)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Quãng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đường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mà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ốc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sên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leo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được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trong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một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ngày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(24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giờ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)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được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biểu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thị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bằng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phép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tính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là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: </a:t>
            </a: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3 + (– 2)       (m)</a:t>
            </a: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Quãng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đường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mà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ốc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sên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leo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được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trong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2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ngày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được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biểu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thị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bằng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phép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tính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là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: </a:t>
            </a: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[3 + (– 2)] . 2         (m)</a:t>
            </a: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b) Sau 5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ngày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,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ốc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sên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leo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được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số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m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là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: </a:t>
            </a: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[3 + (– 2)] . 5 = 5 (m) </a:t>
            </a: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c)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Vì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cây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cao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8 m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nên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số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giờ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để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ốc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sên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leo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được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8 m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chính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là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số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giờ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ốc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sên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chạm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đến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ngọn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cây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. </a:t>
            </a: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Trong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mỗi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ngày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, 12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giờ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đầu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tiên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ốc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sên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leo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được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3m,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rồi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12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giờ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sau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nó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lại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tụt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xuống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2m.</a:t>
            </a: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Vậy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sau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1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ngày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(24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giờ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)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ốc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sên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sẽ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leo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được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1 m</a:t>
            </a: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Đến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hết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ngày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thứ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7 (7 . 24 = 168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giờ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)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ốc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sên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leo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được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: 1 . 7 = 7 (m)</a:t>
            </a: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Sang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ngày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thứ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8, 12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giờ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đầu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ốc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sên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leo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được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3 m,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mà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ốc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sên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chỉ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cần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leo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thêm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1 m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nữa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là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được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8 m (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chạm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tới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ngọn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cây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).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Thời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gian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để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ốc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sên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leo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được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thêm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1 m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nữa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là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: 12 : 3 = 4 (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giờ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)</a:t>
            </a: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Do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đó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trong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4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giờ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đầu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của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ngày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thứ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8,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ốc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sên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leo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được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thêm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1 m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nữa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là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được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8 m (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chạm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tới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ngọn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cây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).</a:t>
            </a: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Nên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tổng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số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giờ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: 168 + 4 = 172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giờ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.</a:t>
            </a: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Vậy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sau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172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giờ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leo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cây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thì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ốc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sên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chạm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đến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ngọn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cây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.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9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14514"/>
            <a:ext cx="9144000" cy="10156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§6 PHÉP CHIA HẾT HAI SỐ NGUYÊN.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QUAN HỆ CHIA HẾT TRONG TẬP HỢP SỐ NGUYÊN</a:t>
            </a:r>
            <a:endParaRPr lang="en-US" alt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179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030177"/>
            <a:ext cx="508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8.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81000" y="1030177"/>
            <a:ext cx="4671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cầm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>Dùng máy tính cầm tay để tính:</a:t>
            </a:r>
          </a:p>
          <a:p>
            <a:r>
              <a:rPr lang="vi-VN" sz="3200" dirty="0"/>
              <a:t>(– 252) : 21; </a:t>
            </a:r>
          </a:p>
          <a:p>
            <a:r>
              <a:rPr lang="vi-VN" sz="3200" dirty="0"/>
              <a:t>253 : (– 11);</a:t>
            </a:r>
          </a:p>
          <a:p>
            <a:r>
              <a:rPr lang="vi-VN" sz="3200" dirty="0"/>
              <a:t> (– 645) : (– 15)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6400" y="3906053"/>
            <a:ext cx="10260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solidFill>
                  <a:srgbClr val="09671F"/>
                </a:solidFill>
                <a:latin typeface="UTM Avo" panose="02040603050506020204" pitchFamily="18" charset="0"/>
              </a:rPr>
              <a:t>Giải</a:t>
            </a:r>
            <a:endParaRPr lang="en-US" sz="3000" dirty="0">
              <a:solidFill>
                <a:srgbClr val="09671F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4901936"/>
            <a:ext cx="594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(– 252) : 21 = – 12;</a:t>
            </a:r>
          </a:p>
          <a:p>
            <a:r>
              <a:rPr lang="en-US" sz="3200" dirty="0"/>
              <a:t>253 : (– 11) = – 23;</a:t>
            </a:r>
          </a:p>
          <a:p>
            <a:r>
              <a:rPr lang="en-US" sz="3200" dirty="0"/>
              <a:t>(– 645) : (– 15) = 43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13836" y="4460051"/>
            <a:ext cx="566533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500" dirty="0"/>
              <a:t>Sử dụng máy tính bỏ túi, ta tính được:</a:t>
            </a:r>
          </a:p>
        </p:txBody>
      </p:sp>
    </p:spTree>
    <p:extLst>
      <p:ext uri="{BB962C8B-B14F-4D97-AF65-F5344CB8AC3E}">
        <p14:creationId xmlns:p14="http://schemas.microsoft.com/office/powerpoint/2010/main" val="80800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817098" y="0"/>
            <a:ext cx="7696200" cy="2590800"/>
          </a:xfrm>
          <a:prstGeom prst="rect">
            <a:avLst/>
          </a:prstGeom>
          <a:noFill/>
        </p:spPr>
        <p:txBody>
          <a:bodyPr wrap="none" numCol="1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274320" indent="-27432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indent="-27432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6000" b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 học đến đây là kết thúc !</a:t>
            </a:r>
            <a:endParaRPr lang="en-US" sz="6000" b="1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3113314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II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HOẠT ĐỘNG THỰC HÀNH VÀ TRẢI NGHIỆM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ĐẦU TƯ KINH DOANH</a:t>
            </a:r>
          </a:p>
        </p:txBody>
      </p:sp>
      <p:pic>
        <p:nvPicPr>
          <p:cNvPr id="4" name="Picture 5" descr="flor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66675"/>
            <a:ext cx="685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flor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-4543"/>
            <a:ext cx="685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flor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02" y="6085114"/>
            <a:ext cx="685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flor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66504"/>
            <a:ext cx="685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3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§6 PHÉP CHIA HẾT HAI SỐ NGUYÊN.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QUAN HỆ CHIA HẾT TRONG TẬP HỢP SỐ NGUYÊN</a:t>
            </a:r>
            <a:endParaRPr lang="en-US" alt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-24230" y="1015662"/>
            <a:ext cx="91682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I.PHÉP CHIA HẾT HAI SỐ NGUYÊN KHÁC DẤU</a:t>
            </a:r>
            <a:endParaRPr lang="en-US" sz="3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 descr="A picture containing pool ball&#10;&#10;Description automatically generated">
            <a:extLst>
              <a:ext uri="{FF2B5EF4-FFF2-40B4-BE49-F238E27FC236}">
                <a16:creationId xmlns:a16="http://schemas.microsoft.com/office/drawing/2014/main" id="{255B869F-A51B-43D2-90A6-802B987AC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593149"/>
            <a:ext cx="1129937" cy="508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8B45A2-5666-4CB3-AE87-5F1D501641C7}"/>
                  </a:ext>
                </a:extLst>
              </p:cNvPr>
              <p:cNvSpPr txBox="1"/>
              <p:nvPr/>
            </p:nvSpPr>
            <p:spPr>
              <a:xfrm>
                <a:off x="412568" y="1624669"/>
                <a:ext cx="367822" cy="4773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F8B45A2-5666-4CB3-AE87-5F1D50164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68" y="1624669"/>
                <a:ext cx="367822" cy="477337"/>
              </a:xfrm>
              <a:prstGeom prst="rect">
                <a:avLst/>
              </a:prstGeom>
              <a:blipFill rotWithShape="1">
                <a:blip r:embed="rId3"/>
                <a:stretch>
                  <a:fillRect l="-3333"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744B047-791C-488C-873D-78786C16C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1925" y="1833289"/>
            <a:ext cx="9534525" cy="19953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99F11E-0F51-485D-8630-33B1239F19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231" y="3757611"/>
            <a:ext cx="9168231" cy="261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0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§6 PHÉP CHIA HẾT HAI SỐ NGUYÊN.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QUAN HỆ CHIA HẾT TRONG TẬP HỢP SỐ NGUYÊN</a:t>
            </a:r>
            <a:endParaRPr lang="en-US" alt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-24230" y="1015662"/>
            <a:ext cx="91682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I.PHÉP CHIA HẾT HAI SỐ NGUYÊN KHÁC DẤU</a:t>
            </a:r>
            <a:endParaRPr lang="en-US" sz="3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 descr="A picture containing pool ball&#10;&#10;Description automatically generated">
            <a:extLst>
              <a:ext uri="{FF2B5EF4-FFF2-40B4-BE49-F238E27FC236}">
                <a16:creationId xmlns:a16="http://schemas.microsoft.com/office/drawing/2014/main" id="{255B869F-A51B-43D2-90A6-802B987AC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30" y="1642212"/>
            <a:ext cx="1129937" cy="508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8B45A2-5666-4CB3-AE87-5F1D501641C7}"/>
                  </a:ext>
                </a:extLst>
              </p:cNvPr>
              <p:cNvSpPr txBox="1"/>
              <p:nvPr/>
            </p:nvSpPr>
            <p:spPr>
              <a:xfrm>
                <a:off x="492453" y="1673732"/>
                <a:ext cx="367822" cy="4773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F8B45A2-5666-4CB3-AE87-5F1D50164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53" y="1673732"/>
                <a:ext cx="367822" cy="477337"/>
              </a:xfrm>
              <a:prstGeom prst="rect">
                <a:avLst/>
              </a:prstGeom>
              <a:blipFill rotWithShape="1">
                <a:blip r:embed="rId3"/>
                <a:stretch>
                  <a:fillRect l="-3333"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1930883-9046-4539-A451-E6D357237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35" y="2151069"/>
            <a:ext cx="1142857" cy="40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AE3BFE-8F78-4BFC-BA53-9DEA6612987C}"/>
              </a:ext>
            </a:extLst>
          </p:cNvPr>
          <p:cNvSpPr txBox="1"/>
          <p:nvPr/>
        </p:nvSpPr>
        <p:spPr>
          <a:xfrm>
            <a:off x="1447800" y="2089404"/>
            <a:ext cx="114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9671F"/>
                </a:solidFill>
                <a:latin typeface="UTM Avo" panose="02040603050506020204" pitchFamily="18" charset="0"/>
              </a:rPr>
              <a:t>Tính:</a:t>
            </a:r>
            <a:endParaRPr lang="en-US" sz="2400" dirty="0">
              <a:solidFill>
                <a:srgbClr val="09671F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695C5C-A4A4-46C5-A9B4-6D90BB35F3CA}"/>
                  </a:ext>
                </a:extLst>
              </p:cNvPr>
              <p:cNvSpPr txBox="1"/>
              <p:nvPr/>
            </p:nvSpPr>
            <p:spPr>
              <a:xfrm>
                <a:off x="0" y="2539943"/>
                <a:ext cx="99307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4572000" algn="l"/>
                  </a:tabLst>
                </a:pPr>
                <a:r>
                  <a:rPr lang="en-US" sz="32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0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−24</m:t>
                        </m:r>
                      </m:e>
                    </m:d>
                    <m:r>
                      <a:rPr lang="en-US" sz="3200" b="0" i="0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32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;	 b)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 sz="320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(−5)</m:t>
                    </m:r>
                  </m:oMath>
                </a14:m>
                <a:r>
                  <a:rPr lang="en-US" sz="32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4695C5C-A4A4-46C5-A9B4-6D90BB35F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39943"/>
                <a:ext cx="9930763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535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F09ADE9-5946-4BF5-992B-D35EEF8FCCAB}"/>
              </a:ext>
            </a:extLst>
          </p:cNvPr>
          <p:cNvSpPr txBox="1"/>
          <p:nvPr/>
        </p:nvSpPr>
        <p:spPr>
          <a:xfrm>
            <a:off x="3276600" y="3124718"/>
            <a:ext cx="1069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9671F"/>
                </a:solidFill>
                <a:latin typeface="UTM Avo" panose="02040603050506020204" pitchFamily="18" charset="0"/>
              </a:rPr>
              <a:t>Giải</a:t>
            </a:r>
            <a:endParaRPr lang="en-US" sz="3200" dirty="0">
              <a:solidFill>
                <a:srgbClr val="09671F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F174F3-9BE4-4FF9-BE51-C71AD120A907}"/>
                  </a:ext>
                </a:extLst>
              </p:cNvPr>
              <p:cNvSpPr txBox="1"/>
              <p:nvPr/>
            </p:nvSpPr>
            <p:spPr>
              <a:xfrm>
                <a:off x="1115232" y="3709493"/>
                <a:ext cx="58470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4572000" algn="l"/>
                  </a:tabLst>
                </a:pPr>
                <a:r>
                  <a:rPr lang="en-US" sz="32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0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−24</m:t>
                        </m:r>
                      </m:e>
                    </m:d>
                    <m:r>
                      <a:rPr lang="en-US" sz="3200" b="0" i="0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3=−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24:3</m:t>
                        </m:r>
                      </m:e>
                    </m:d>
                    <m:r>
                      <a:rPr lang="en-US" sz="32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=−8</m:t>
                    </m:r>
                  </m:oMath>
                </a14:m>
                <a:r>
                  <a:rPr lang="en-US" sz="32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3F174F3-9BE4-4FF9-BE51-C71AD120A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32" y="3709493"/>
                <a:ext cx="5847086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2711" t="-13684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9371D82-FF7D-4E8C-BA1E-0D3FE4C2DFBE}"/>
                  </a:ext>
                </a:extLst>
              </p:cNvPr>
              <p:cNvSpPr txBox="1"/>
              <p:nvPr/>
            </p:nvSpPr>
            <p:spPr>
              <a:xfrm>
                <a:off x="1134282" y="4325522"/>
                <a:ext cx="58470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4572000" algn="l"/>
                  </a:tabLst>
                </a:pPr>
                <a:r>
                  <a:rPr lang="en-US" sz="32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 sz="320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sz="32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35:5</m:t>
                        </m:r>
                      </m:e>
                    </m:d>
                    <m:r>
                      <a:rPr lang="en-US" sz="32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=−7</m:t>
                    </m:r>
                  </m:oMath>
                </a14:m>
                <a:r>
                  <a:rPr lang="en-US" sz="32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9371D82-FF7D-4E8C-BA1E-0D3FE4C2D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282" y="4325522"/>
                <a:ext cx="5847086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2607" t="-13684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92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0" y="3289662"/>
            <a:ext cx="420391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A picture containing pool ball&#10;&#10;Description automatically generated">
            <a:extLst>
              <a:ext uri="{FF2B5EF4-FFF2-40B4-BE49-F238E27FC236}">
                <a16:creationId xmlns:a16="http://schemas.microsoft.com/office/drawing/2014/main" id="{255B869F-A51B-43D2-90A6-802B987AC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30" y="1642212"/>
            <a:ext cx="1129937" cy="508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8B45A2-5666-4CB3-AE87-5F1D501641C7}"/>
                  </a:ext>
                </a:extLst>
              </p:cNvPr>
              <p:cNvSpPr txBox="1"/>
              <p:nvPr/>
            </p:nvSpPr>
            <p:spPr>
              <a:xfrm>
                <a:off x="492453" y="1673732"/>
                <a:ext cx="367822" cy="4773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F8B45A2-5666-4CB3-AE87-5F1D50164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53" y="1673732"/>
                <a:ext cx="367822" cy="477337"/>
              </a:xfrm>
              <a:prstGeom prst="rect">
                <a:avLst/>
              </a:prstGeom>
              <a:blipFill rotWithShape="1">
                <a:blip r:embed="rId4"/>
                <a:stretch>
                  <a:fillRect l="-3333"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0" y="107356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I.PHÉP CHIA HẾT HAI SỐ NGUYÊN KHÁC DẤU</a:t>
            </a:r>
            <a:endParaRPr lang="en-US" sz="3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§6 PHÉP CHIA HẾT HAI SỐ NGUYÊN.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QUAN HỆ CHIA HẾT TRONG TẬP HỢP SỐ NGUYÊN</a:t>
            </a:r>
            <a:endParaRPr lang="en-US" alt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9ADE9-5946-4BF5-992B-D35EEF8FCCAB}"/>
              </a:ext>
            </a:extLst>
          </p:cNvPr>
          <p:cNvSpPr txBox="1"/>
          <p:nvPr/>
        </p:nvSpPr>
        <p:spPr>
          <a:xfrm>
            <a:off x="5002549" y="3285522"/>
            <a:ext cx="167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9671F"/>
                </a:solidFill>
                <a:latin typeface="UTM Avo" panose="02040603050506020204" pitchFamily="18" charset="0"/>
              </a:rPr>
              <a:t>Giải</a:t>
            </a:r>
            <a:endParaRPr lang="en-US" sz="3200" dirty="0">
              <a:solidFill>
                <a:srgbClr val="09671F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F174F3-9BE4-4FF9-BE51-C71AD120A907}"/>
                  </a:ext>
                </a:extLst>
              </p:cNvPr>
              <p:cNvSpPr txBox="1"/>
              <p:nvPr/>
            </p:nvSpPr>
            <p:spPr>
              <a:xfrm>
                <a:off x="3871451" y="3885987"/>
                <a:ext cx="9151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4572000" algn="l"/>
                  </a:tabLst>
                </a:pPr>
                <a:r>
                  <a:rPr lang="en-US" sz="32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36:</m:t>
                    </m:r>
                    <m:d>
                      <m:dPr>
                        <m:ctrlPr>
                          <a:rPr lang="en-US" sz="32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sz="32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36:9</m:t>
                        </m:r>
                      </m:e>
                    </m:d>
                    <m:r>
                      <a:rPr lang="en-US" sz="32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en-US" sz="32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3F174F3-9BE4-4FF9-BE51-C71AD120A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451" y="3885987"/>
                <a:ext cx="9151955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666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371D82-FF7D-4E8C-BA1E-0D3FE4C2DFBE}"/>
                  </a:ext>
                </a:extLst>
              </p:cNvPr>
              <p:cNvSpPr txBox="1"/>
              <p:nvPr/>
            </p:nvSpPr>
            <p:spPr>
              <a:xfrm>
                <a:off x="3871452" y="4648200"/>
                <a:ext cx="9151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4572000" algn="l"/>
                  </a:tabLst>
                </a:pPr>
                <a:r>
                  <a:rPr lang="en-US" sz="32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b)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−48</m:t>
                        </m:r>
                      </m:e>
                    </m:d>
                    <m:r>
                      <a:rPr lang="en-US" sz="3200" i="1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2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48:6</m:t>
                        </m:r>
                      </m:e>
                    </m:d>
                    <m:r>
                      <a:rPr lang="en-US" sz="32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=−8</m:t>
                    </m:r>
                  </m:oMath>
                </a14:m>
                <a:r>
                  <a:rPr lang="en-US" sz="32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9371D82-FF7D-4E8C-BA1E-0D3FE4C2D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452" y="4648200"/>
                <a:ext cx="9151955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1666" t="-13684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04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§6 PHÉP CHIA HẾT HAI SỐ NGUYÊN.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QUAN HỆ CHIA HẾT TRONG TẬP HỢP SỐ NGUYÊN</a:t>
            </a:r>
            <a:endParaRPr lang="en-US" altLang="en-US" sz="2400" b="1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1AEC9DEF-C941-4CB3-B6C1-6849232DAF98}"/>
              </a:ext>
            </a:extLst>
          </p:cNvPr>
          <p:cNvSpPr txBox="1">
            <a:spLocks/>
          </p:cNvSpPr>
          <p:nvPr/>
        </p:nvSpPr>
        <p:spPr>
          <a:xfrm>
            <a:off x="0" y="1015663"/>
            <a:ext cx="9144000" cy="8216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II. PHÉP CHIA HẾT HAI SỐ NGUYÊN CÙNG DẤU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26D9DDB3-8C6B-43DB-B68B-F972C87B6DC7}"/>
              </a:ext>
            </a:extLst>
          </p:cNvPr>
          <p:cNvSpPr txBox="1">
            <a:spLocks/>
          </p:cNvSpPr>
          <p:nvPr/>
        </p:nvSpPr>
        <p:spPr>
          <a:xfrm>
            <a:off x="-19482" y="1541331"/>
            <a:ext cx="8601891" cy="51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hết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nguyên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dương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7C5948-B4D9-40CF-8A7B-7C035C0366AF}"/>
                  </a:ext>
                </a:extLst>
              </p:cNvPr>
              <p:cNvSpPr txBox="1"/>
              <p:nvPr/>
            </p:nvSpPr>
            <p:spPr>
              <a:xfrm>
                <a:off x="-24232" y="1981200"/>
                <a:ext cx="91348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Ta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đã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biết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phép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chia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hết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một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số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nguyên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dương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cho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một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số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nguyên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dương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.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Chẳng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hạn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12:</m:t>
                    </m:r>
                    <m:r>
                      <a:rPr lang="en-US" sz="24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4=3</m:t>
                    </m:r>
                  </m:oMath>
                </a14:m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37C5948-B4D9-40CF-8A7B-7C035C036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232" y="1981200"/>
                <a:ext cx="9134894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00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picture containing pool ball&#10;&#10;Description automatically generated">
            <a:extLst>
              <a:ext uri="{FF2B5EF4-FFF2-40B4-BE49-F238E27FC236}">
                <a16:creationId xmlns:a16="http://schemas.microsoft.com/office/drawing/2014/main" id="{255B869F-A51B-43D2-90A6-802B987AC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70" y="3114675"/>
            <a:ext cx="1129937" cy="508857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1FBD94B3-09B8-46FD-94E8-3E488FFC1474}"/>
              </a:ext>
            </a:extLst>
          </p:cNvPr>
          <p:cNvSpPr txBox="1">
            <a:spLocks/>
          </p:cNvSpPr>
          <p:nvPr/>
        </p:nvSpPr>
        <p:spPr>
          <a:xfrm>
            <a:off x="0" y="2752613"/>
            <a:ext cx="8601891" cy="51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hết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nguyên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âm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8B45A2-5666-4CB3-AE87-5F1D501641C7}"/>
                  </a:ext>
                </a:extLst>
              </p:cNvPr>
              <p:cNvSpPr txBox="1"/>
              <p:nvPr/>
            </p:nvSpPr>
            <p:spPr>
              <a:xfrm>
                <a:off x="492453" y="3138270"/>
                <a:ext cx="3678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F8B45A2-5666-4CB3-AE87-5F1D50164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53" y="3138270"/>
                <a:ext cx="36782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333"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F48D9BA-D14D-4573-923B-76272A5409DA}"/>
                  </a:ext>
                </a:extLst>
              </p:cNvPr>
              <p:cNvSpPr txBox="1"/>
              <p:nvPr/>
            </p:nvSpPr>
            <p:spPr>
              <a:xfrm>
                <a:off x="0" y="3603429"/>
                <a:ext cx="10022725" cy="508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a)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Tìm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số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thích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hợp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cho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240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US" sz="24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 ? </m:t>
                        </m:r>
                      </m:e>
                    </m:borderBox>
                  </m:oMath>
                </a14:m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: Do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sz="24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.4=−20</m:t>
                    </m:r>
                  </m:oMath>
                </a14:m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nên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(−20):</m:t>
                    </m:r>
                    <m:d>
                      <m:dPr>
                        <m:ctrlP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4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=</m:t>
                    </m:r>
                    <m:borderBox>
                      <m:borderBoxPr>
                        <m:ctrlP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 ? </m:t>
                        </m:r>
                      </m:e>
                    </m:borderBox>
                  </m:oMath>
                </a14:m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F48D9BA-D14D-4573-923B-76272A540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03429"/>
                <a:ext cx="10022725" cy="508857"/>
              </a:xfrm>
              <a:prstGeom prst="rect">
                <a:avLst/>
              </a:prstGeom>
              <a:blipFill rotWithShape="1">
                <a:blip r:embed="rId5"/>
                <a:stretch>
                  <a:fillRect l="-912" t="-3571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5F8B4C-B193-4E61-8A37-85BBB5550F2D}"/>
                  </a:ext>
                </a:extLst>
              </p:cNvPr>
              <p:cNvSpPr txBox="1"/>
              <p:nvPr/>
            </p:nvSpPr>
            <p:spPr>
              <a:xfrm>
                <a:off x="-24232" y="3962400"/>
                <a:ext cx="100227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Mẫu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: Do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−4).3=−12</m:t>
                    </m:r>
                  </m:oMath>
                </a14:m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nên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−12</m:t>
                        </m:r>
                      </m:e>
                    </m:d>
                    <m:r>
                      <a:rPr lang="en-US" sz="2400" b="0" i="0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(−4)=3</m:t>
                    </m:r>
                  </m:oMath>
                </a14:m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E5F8B4C-B193-4E61-8A37-85BBB5550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232" y="3962400"/>
                <a:ext cx="10022725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91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168CFEA-3FEF-483B-91B7-7F0F10B324AF}"/>
              </a:ext>
            </a:extLst>
          </p:cNvPr>
          <p:cNvSpPr txBox="1"/>
          <p:nvPr/>
        </p:nvSpPr>
        <p:spPr>
          <a:xfrm>
            <a:off x="3556736" y="4343118"/>
            <a:ext cx="77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9671F"/>
                </a:solidFill>
                <a:latin typeface="UTM Avo" panose="02040603050506020204" pitchFamily="18" charset="0"/>
              </a:rPr>
              <a:t>Giải</a:t>
            </a:r>
            <a:endParaRPr lang="en-US" sz="2400" dirty="0">
              <a:solidFill>
                <a:srgbClr val="09671F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190281-FABD-4209-97E2-48CCA4D70029}"/>
                  </a:ext>
                </a:extLst>
              </p:cNvPr>
              <p:cNvSpPr txBox="1"/>
              <p:nvPr/>
            </p:nvSpPr>
            <p:spPr>
              <a:xfrm>
                <a:off x="-57570" y="4648200"/>
                <a:ext cx="100227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a) Do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sz="2400" i="1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.4=−20</m:t>
                    </m:r>
                  </m:oMath>
                </a14:m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9671F"/>
                    </a:solidFill>
                    <a:latin typeface="UTM Avo" panose="02040603050506020204" pitchFamily="18" charset="0"/>
                  </a:rPr>
                  <a:t>nên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(−20):</m:t>
                    </m:r>
                    <m:d>
                      <m:dPr>
                        <m:ctrlP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sz="2400" i="1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C190281-FABD-4209-97E2-48CCA4D70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570" y="4648200"/>
                <a:ext cx="10022725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973"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A5DBA1-FE30-42E1-ADE9-E2B9D68C5DCF}"/>
                  </a:ext>
                </a:extLst>
              </p:cNvPr>
              <p:cNvSpPr txBox="1"/>
              <p:nvPr/>
            </p:nvSpPr>
            <p:spPr>
              <a:xfrm>
                <a:off x="-19482" y="5076230"/>
                <a:ext cx="48099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b) So sánh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(−20):</m:t>
                    </m:r>
                    <m:d>
                      <m:dPr>
                        <m:ctrlP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20:5</m:t>
                    </m:r>
                  </m:oMath>
                </a14:m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3A5DBA1-FE30-42E1-ADE9-E2B9D68C5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482" y="5076230"/>
                <a:ext cx="4809938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02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-24232" y="5109865"/>
            <a:ext cx="916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D0A8A43-C108-4E09-B5F9-2449CDD9E581}"/>
              </a:ext>
            </a:extLst>
          </p:cNvPr>
          <p:cNvSpPr txBox="1"/>
          <p:nvPr/>
        </p:nvSpPr>
        <p:spPr>
          <a:xfrm>
            <a:off x="3352800" y="5410200"/>
            <a:ext cx="77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9671F"/>
                </a:solidFill>
                <a:latin typeface="UTM Avo" panose="02040603050506020204" pitchFamily="18" charset="0"/>
              </a:rPr>
              <a:t>Giải</a:t>
            </a:r>
            <a:endParaRPr lang="en-US" sz="2400" dirty="0">
              <a:solidFill>
                <a:srgbClr val="09671F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3F10D0C-8FD1-4D30-9660-18BF5B384138}"/>
                  </a:ext>
                </a:extLst>
              </p:cNvPr>
              <p:cNvSpPr txBox="1"/>
              <p:nvPr/>
            </p:nvSpPr>
            <p:spPr>
              <a:xfrm>
                <a:off x="232668" y="5852926"/>
                <a:ext cx="80880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(−20):</m:t>
                    </m:r>
                    <m:d>
                      <m:dPr>
                        <m:ctrlP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sz="24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20:5</m:t>
                    </m:r>
                  </m:oMath>
                </a14:m>
                <a:r>
                  <a:rPr lang="en-US" sz="240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−20</m:t>
                        </m:r>
                      </m:e>
                    </m:d>
                    <m:r>
                      <a:rPr lang="en-US" sz="240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sz="2400" b="0" i="0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20:5</m:t>
                    </m:r>
                  </m:oMath>
                </a14:m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F10D0C-8FD1-4D30-9660-18BF5B384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68" y="5852926"/>
                <a:ext cx="8088089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13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87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3" grpId="0"/>
      <p:bldP spid="14" grpId="0"/>
      <p:bldP spid="15" grpId="0"/>
      <p:bldP spid="16" grpId="0"/>
      <p:bldP spid="17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§6 PHÉP CHIA HẾT HAI SỐ NGUYÊN.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QUAN HỆ CHIA HẾT TRONG TẬP HỢP SỐ NGUYÊN</a:t>
            </a:r>
            <a:endParaRPr lang="en-US" altLang="en-US" sz="2400" b="1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1AEC9DEF-C941-4CB3-B6C1-6849232DAF98}"/>
              </a:ext>
            </a:extLst>
          </p:cNvPr>
          <p:cNvSpPr txBox="1">
            <a:spLocks/>
          </p:cNvSpPr>
          <p:nvPr/>
        </p:nvSpPr>
        <p:spPr>
          <a:xfrm>
            <a:off x="0" y="1015663"/>
            <a:ext cx="9144000" cy="8216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II. PHÉP CHIA HẾT HAI SỐ NGUYÊN CÙNG DẤU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 descr="A picture containing pool ball&#10;&#10;Description automatically generated">
            <a:extLst>
              <a:ext uri="{FF2B5EF4-FFF2-40B4-BE49-F238E27FC236}">
                <a16:creationId xmlns:a16="http://schemas.microsoft.com/office/drawing/2014/main" id="{255B869F-A51B-43D2-90A6-802B987AC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08" y="1582871"/>
            <a:ext cx="1129937" cy="508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8B45A2-5666-4CB3-AE87-5F1D501641C7}"/>
                  </a:ext>
                </a:extLst>
              </p:cNvPr>
              <p:cNvSpPr txBox="1"/>
              <p:nvPr/>
            </p:nvSpPr>
            <p:spPr>
              <a:xfrm>
                <a:off x="474060" y="1606210"/>
                <a:ext cx="3678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F8B45A2-5666-4CB3-AE87-5F1D50164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60" y="1606210"/>
                <a:ext cx="36782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333"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B4D09D3-C6E5-4B58-AD40-561E4B2A5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600" y="1837300"/>
            <a:ext cx="9144000" cy="1786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1F1696-D7D1-40B4-A2F2-BF69B4E79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813" y="3352800"/>
            <a:ext cx="9167813" cy="2034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46DACE-0635-479A-A2F6-ED27E94B11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66" y="5347288"/>
            <a:ext cx="1123810" cy="3619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EA6419-B183-4D9E-944C-74C036886706}"/>
              </a:ext>
            </a:extLst>
          </p:cNvPr>
          <p:cNvSpPr txBox="1"/>
          <p:nvPr/>
        </p:nvSpPr>
        <p:spPr>
          <a:xfrm>
            <a:off x="1215112" y="5297407"/>
            <a:ext cx="3065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9671F"/>
                </a:solidFill>
                <a:latin typeface="UTM Avo" panose="02040603050506020204" pitchFamily="18" charset="0"/>
              </a:rPr>
              <a:t>Thực</a:t>
            </a:r>
            <a:r>
              <a:rPr lang="en-US" sz="2400" dirty="0" smtClean="0">
                <a:solidFill>
                  <a:srgbClr val="09671F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rgbClr val="09671F"/>
                </a:solidFill>
                <a:latin typeface="UTM Avo" panose="02040603050506020204" pitchFamily="18" charset="0"/>
              </a:rPr>
              <a:t>hiện</a:t>
            </a:r>
            <a:r>
              <a:rPr lang="en-US" sz="2400" dirty="0" smtClean="0">
                <a:solidFill>
                  <a:srgbClr val="09671F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rgbClr val="09671F"/>
                </a:solidFill>
                <a:latin typeface="UTM Avo" panose="02040603050506020204" pitchFamily="18" charset="0"/>
              </a:rPr>
              <a:t>phép</a:t>
            </a:r>
            <a:r>
              <a:rPr lang="en-US" sz="2400" dirty="0" smtClean="0">
                <a:solidFill>
                  <a:srgbClr val="09671F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rgbClr val="09671F"/>
                </a:solidFill>
                <a:latin typeface="UTM Avo" panose="02040603050506020204" pitchFamily="18" charset="0"/>
              </a:rPr>
              <a:t>tính</a:t>
            </a:r>
            <a:r>
              <a:rPr lang="en-US" sz="2400" dirty="0">
                <a:solidFill>
                  <a:srgbClr val="09671F"/>
                </a:solidFill>
                <a:latin typeface="UTM Avo" panose="0204060305050602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BF77F0-1FF0-4714-A51F-12ABB6EFE9DA}"/>
                  </a:ext>
                </a:extLst>
              </p:cNvPr>
              <p:cNvSpPr txBox="1"/>
              <p:nvPr/>
            </p:nvSpPr>
            <p:spPr>
              <a:xfrm>
                <a:off x="3526630" y="5347288"/>
                <a:ext cx="68872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4572000" algn="l"/>
                  </a:tabLst>
                </a:pPr>
                <a:r>
                  <a:rPr lang="en-US" sz="2400" dirty="0" smtClean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            a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−24</m:t>
                        </m:r>
                      </m:e>
                    </m:d>
                    <m:r>
                      <a:rPr lang="en-US" sz="2400" b="0" i="0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400" b="0" i="1" smtClean="0">
                        <a:solidFill>
                          <a:srgbClr val="09671F"/>
                        </a:solidFill>
                        <a:latin typeface="Cambria Math"/>
                      </a:rPr>
                      <m:t>   </m:t>
                    </m:r>
                  </m:oMath>
                </a14:m>
                <a:r>
                  <a:rPr lang="en-US" sz="2400" dirty="0" smtClean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(−21):</m:t>
                    </m:r>
                    <m:r>
                      <a:rPr lang="en-US" sz="24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(−7)</m:t>
                    </m:r>
                  </m:oMath>
                </a14:m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BBF77F0-1FF0-4714-A51F-12ABB6EFE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630" y="5347288"/>
                <a:ext cx="6887263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1A77F33-98B8-439C-B4F8-42AB81D6A72F}"/>
              </a:ext>
            </a:extLst>
          </p:cNvPr>
          <p:cNvSpPr txBox="1"/>
          <p:nvPr/>
        </p:nvSpPr>
        <p:spPr>
          <a:xfrm>
            <a:off x="3526630" y="5705617"/>
            <a:ext cx="77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9671F"/>
                </a:solidFill>
                <a:latin typeface="UTM Avo" panose="02040603050506020204" pitchFamily="18" charset="0"/>
              </a:rPr>
              <a:t>Giải</a:t>
            </a:r>
            <a:endParaRPr lang="en-US" sz="2400" dirty="0">
              <a:solidFill>
                <a:srgbClr val="09671F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10C8AD-F4BB-45B4-9E7E-86DB1E5ABCE3}"/>
                  </a:ext>
                </a:extLst>
              </p:cNvPr>
              <p:cNvSpPr txBox="1"/>
              <p:nvPr/>
            </p:nvSpPr>
            <p:spPr>
              <a:xfrm>
                <a:off x="0" y="5989905"/>
                <a:ext cx="42501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4572000" algn="l"/>
                  </a:tabLst>
                </a:pPr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−24</m:t>
                        </m:r>
                      </m:e>
                    </m:d>
                    <m:r>
                      <a:rPr lang="en-US" sz="240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400" i="1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24:3=8</m:t>
                    </m:r>
                  </m:oMath>
                </a14:m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F10C8AD-F4BB-45B4-9E7E-86DB1E5AB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89905"/>
                <a:ext cx="4250184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15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F076E2-41EC-4124-A0DE-199EC2FCD047}"/>
                  </a:ext>
                </a:extLst>
              </p:cNvPr>
              <p:cNvSpPr txBox="1"/>
              <p:nvPr/>
            </p:nvSpPr>
            <p:spPr>
              <a:xfrm>
                <a:off x="4280364" y="6037805"/>
                <a:ext cx="42501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4572000" algn="l"/>
                  </a:tabLst>
                </a:pPr>
                <a:r>
                  <a:rPr lang="en-US" sz="240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−21</m:t>
                        </m:r>
                      </m:e>
                    </m:d>
                    <m:r>
                      <a:rPr lang="en-US" sz="240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  <m:r>
                      <a:rPr lang="en-US" sz="24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=21:7=3</m:t>
                    </m:r>
                  </m:oMath>
                </a14:m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0F076E2-41EC-4124-A0DE-199EC2FCD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64" y="6037805"/>
                <a:ext cx="4250184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15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4">
            <a:extLst>
              <a:ext uri="{FF2B5EF4-FFF2-40B4-BE49-F238E27FC236}">
                <a16:creationId xmlns:a16="http://schemas.microsoft.com/office/drawing/2014/main" id="{1FBD94B3-09B8-46FD-94E8-3E488FFC1474}"/>
              </a:ext>
            </a:extLst>
          </p:cNvPr>
          <p:cNvSpPr txBox="1">
            <a:spLocks/>
          </p:cNvSpPr>
          <p:nvPr/>
        </p:nvSpPr>
        <p:spPr>
          <a:xfrm>
            <a:off x="1005691" y="1548993"/>
            <a:ext cx="8601891" cy="51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hết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nguyên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âm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82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067875"/>
            <a:ext cx="3564182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§6 PHÉP CHIA HẾT HAI SỐ NGUYÊN.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QUAN HỆ CHIA HẾT TRONG TẬP HỢP SỐ NGUYÊN</a:t>
            </a:r>
            <a:endParaRPr lang="en-US" altLang="en-US" sz="2400" b="1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1AEC9DEF-C941-4CB3-B6C1-6849232DAF98}"/>
              </a:ext>
            </a:extLst>
          </p:cNvPr>
          <p:cNvSpPr txBox="1">
            <a:spLocks/>
          </p:cNvSpPr>
          <p:nvPr/>
        </p:nvSpPr>
        <p:spPr>
          <a:xfrm>
            <a:off x="0" y="1015663"/>
            <a:ext cx="9144000" cy="8216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II. PHÉP CHIA HẾT HAI SỐ NGUYÊN CÙNG DẤU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 descr="A picture containing pool ball&#10;&#10;Description automatically generated">
            <a:extLst>
              <a:ext uri="{FF2B5EF4-FFF2-40B4-BE49-F238E27FC236}">
                <a16:creationId xmlns:a16="http://schemas.microsoft.com/office/drawing/2014/main" id="{255B869F-A51B-43D2-90A6-802B987AC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" y="1559018"/>
            <a:ext cx="1129937" cy="508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8B45A2-5666-4CB3-AE87-5F1D501641C7}"/>
                  </a:ext>
                </a:extLst>
              </p:cNvPr>
              <p:cNvSpPr txBox="1"/>
              <p:nvPr/>
            </p:nvSpPr>
            <p:spPr>
              <a:xfrm>
                <a:off x="572992" y="1559018"/>
                <a:ext cx="3678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F8B45A2-5666-4CB3-AE87-5F1D50164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92" y="1559018"/>
                <a:ext cx="36782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333"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1A77F33-98B8-439C-B4F8-42AB81D6A72F}"/>
              </a:ext>
            </a:extLst>
          </p:cNvPr>
          <p:cNvSpPr txBox="1"/>
          <p:nvPr/>
        </p:nvSpPr>
        <p:spPr>
          <a:xfrm>
            <a:off x="5105400" y="2204975"/>
            <a:ext cx="77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9671F"/>
                </a:solidFill>
                <a:latin typeface="UTM Avo" panose="02040603050506020204" pitchFamily="18" charset="0"/>
              </a:rPr>
              <a:t>Giải</a:t>
            </a:r>
            <a:endParaRPr lang="en-US" sz="2400" dirty="0">
              <a:solidFill>
                <a:srgbClr val="09671F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10C8AD-F4BB-45B4-9E7E-86DB1E5ABCE3}"/>
                  </a:ext>
                </a:extLst>
              </p:cNvPr>
              <p:cNvSpPr txBox="1"/>
              <p:nvPr/>
            </p:nvSpPr>
            <p:spPr>
              <a:xfrm>
                <a:off x="3369081" y="2666640"/>
                <a:ext cx="42501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4572000" algn="l"/>
                  </a:tabLst>
                </a:pPr>
                <a:r>
                  <a:rPr lang="en-US" sz="240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2400" i="1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12:6=2</m:t>
                    </m:r>
                  </m:oMath>
                </a14:m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F10C8AD-F4BB-45B4-9E7E-86DB1E5AB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081" y="2666640"/>
                <a:ext cx="4250184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29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F076E2-41EC-4124-A0DE-199EC2FCD047}"/>
                  </a:ext>
                </a:extLst>
              </p:cNvPr>
              <p:cNvSpPr txBox="1"/>
              <p:nvPr/>
            </p:nvSpPr>
            <p:spPr>
              <a:xfrm>
                <a:off x="3369081" y="3128305"/>
                <a:ext cx="42501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4572000" algn="l"/>
                  </a:tabLst>
                </a:pPr>
                <a:r>
                  <a:rPr lang="en-US" sz="240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d>
                    <m:r>
                      <a:rPr lang="en-US" sz="240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9671F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400" b="0" i="1" smtClean="0">
                        <a:solidFill>
                          <a:srgbClr val="09671F"/>
                        </a:solidFill>
                        <a:latin typeface="Cambria Math" panose="02040503050406030204" pitchFamily="18" charset="0"/>
                      </a:rPr>
                      <m:t>=64:8=8</m:t>
                    </m:r>
                  </m:oMath>
                </a14:m>
                <a:r>
                  <a:rPr lang="en-US" sz="2400" dirty="0">
                    <a:solidFill>
                      <a:srgbClr val="09671F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0F076E2-41EC-4124-A0DE-199EC2FCD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081" y="3128305"/>
                <a:ext cx="4250184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29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4">
            <a:extLst>
              <a:ext uri="{FF2B5EF4-FFF2-40B4-BE49-F238E27FC236}">
                <a16:creationId xmlns:a16="http://schemas.microsoft.com/office/drawing/2014/main" id="{1FBD94B3-09B8-46FD-94E8-3E488FFC1474}"/>
              </a:ext>
            </a:extLst>
          </p:cNvPr>
          <p:cNvSpPr txBox="1">
            <a:spLocks/>
          </p:cNvSpPr>
          <p:nvPr/>
        </p:nvSpPr>
        <p:spPr>
          <a:xfrm>
            <a:off x="1128105" y="1562938"/>
            <a:ext cx="8601891" cy="51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hết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nguyên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âm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25" y="3733800"/>
            <a:ext cx="91220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 Ý: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Cách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nhận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biết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dấu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thương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(+)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:(+)       (+)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Thứ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tự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thực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hiện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các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phép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tính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với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số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</a:p>
          <a:p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(-):(-)         (+)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nguyên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(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trong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biểu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thức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không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chứa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</a:p>
          <a:p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(+):(-)        (-)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dấu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ngoặc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hoặc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có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chứa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dấu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ngoặc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) </a:t>
            </a:r>
          </a:p>
          <a:p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(-):(+)        (-)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cũng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giống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như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thục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hiện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các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phép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tính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với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số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tự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nhiên</a:t>
            </a:r>
            <a:endParaRPr lang="en-US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175731" y="4572000"/>
            <a:ext cx="620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64627" y="5011072"/>
            <a:ext cx="8317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128105" y="5562600"/>
            <a:ext cx="64446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151918" y="6096000"/>
            <a:ext cx="64446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1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§6 PHÉP CHIA HẾT HAI SỐ NGUYÊN.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/>
              <a:t>QUAN HỆ CHIA HẾT TRONG TẬP HỢP SỐ NGUYÊN</a:t>
            </a:r>
            <a:endParaRPr lang="en-US" altLang="en-US" sz="2400" b="1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1AEC9DEF-C941-4CB3-B6C1-6849232DAF98}"/>
              </a:ext>
            </a:extLst>
          </p:cNvPr>
          <p:cNvSpPr txBox="1">
            <a:spLocks/>
          </p:cNvSpPr>
          <p:nvPr/>
        </p:nvSpPr>
        <p:spPr>
          <a:xfrm>
            <a:off x="0" y="1015663"/>
            <a:ext cx="9144000" cy="8216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III. QUAN HỆ CHIA HẾT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 descr="A picture containing pool ball&#10;&#10;Description automatically generated">
            <a:extLst>
              <a:ext uri="{FF2B5EF4-FFF2-40B4-BE49-F238E27FC236}">
                <a16:creationId xmlns:a16="http://schemas.microsoft.com/office/drawing/2014/main" id="{255B869F-A51B-43D2-90A6-802B987AC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" y="1559018"/>
            <a:ext cx="1129937" cy="508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8B45A2-5666-4CB3-AE87-5F1D501641C7}"/>
              </a:ext>
            </a:extLst>
          </p:cNvPr>
          <p:cNvSpPr txBox="1"/>
          <p:nvPr/>
        </p:nvSpPr>
        <p:spPr>
          <a:xfrm>
            <a:off x="572992" y="1559018"/>
            <a:ext cx="367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UTM Avo" panose="02040603050506020204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93" y="1963155"/>
            <a:ext cx="7200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a)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ở (?)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bảng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7930"/>
            <a:ext cx="9127039" cy="118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A77F33-98B8-439C-B4F8-42AB81D6A72F}"/>
              </a:ext>
            </a:extLst>
          </p:cNvPr>
          <p:cNvSpPr txBox="1"/>
          <p:nvPr/>
        </p:nvSpPr>
        <p:spPr>
          <a:xfrm>
            <a:off x="3505200" y="3733800"/>
            <a:ext cx="77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9671F"/>
                </a:solidFill>
                <a:latin typeface="UTM Avo" panose="02040603050506020204" pitchFamily="18" charset="0"/>
              </a:rPr>
              <a:t>Giải</a:t>
            </a:r>
            <a:endParaRPr lang="en-US" sz="2400" dirty="0">
              <a:solidFill>
                <a:srgbClr val="09671F"/>
              </a:solidFill>
              <a:latin typeface="UTM Avo" panose="020406030505060202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56" y="4176414"/>
            <a:ext cx="9155895" cy="138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90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500</TotalTime>
  <Words>1574</Words>
  <Application>Microsoft Office PowerPoint</Application>
  <PresentationFormat>On-screen Show (4:3)</PresentationFormat>
  <Paragraphs>275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Open Sans</vt:lpstr>
      <vt:lpstr>UTM Avo</vt:lpstr>
      <vt:lpstr>Arial</vt:lpstr>
      <vt:lpstr>Cambria Math</vt:lpstr>
      <vt:lpstr>Candara</vt:lpstr>
      <vt:lpstr>Symbol</vt:lpstr>
      <vt:lpstr>Tahoma</vt:lpstr>
      <vt:lpstr>Times New Roman</vt:lpstr>
      <vt:lpstr>Wingdings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pc</cp:lastModifiedBy>
  <cp:revision>22</cp:revision>
  <dcterms:created xsi:type="dcterms:W3CDTF">2024-12-07T13:23:40Z</dcterms:created>
  <dcterms:modified xsi:type="dcterms:W3CDTF">2024-12-19T01:18:24Z</dcterms:modified>
</cp:coreProperties>
</file>