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63" r:id="rId3"/>
    <p:sldId id="256" r:id="rId4"/>
    <p:sldId id="257" r:id="rId5"/>
    <p:sldId id="259" r:id="rId6"/>
    <p:sldId id="258" r:id="rId7"/>
    <p:sldId id="260" r:id="rId8"/>
    <p:sldId id="262" r:id="rId9"/>
    <p:sldId id="261" r:id="rId10"/>
    <p:sldId id="267" r:id="rId11"/>
    <p:sldId id="268" r:id="rId12"/>
    <p:sldId id="265" r:id="rId13"/>
    <p:sldId id="269" r:id="rId14"/>
    <p:sldId id="270" r:id="rId15"/>
    <p:sldId id="271" r:id="rId16"/>
    <p:sldId id="272" r:id="rId17"/>
    <p:sldId id="273"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5010C-74A3-4AEA-9EED-64F5DFC57C4C}" type="datetimeFigureOut">
              <a:rPr lang="en-US" smtClean="0"/>
              <a:t>11/26/2024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E5800-D80F-42DB-9062-5A24F99D998A}" type="slidenum">
              <a:rPr lang="en-US" smtClean="0"/>
              <a:t>‹#›</a:t>
            </a:fld>
            <a:endParaRPr lang="en-US"/>
          </a:p>
        </p:txBody>
      </p:sp>
    </p:spTree>
    <p:extLst>
      <p:ext uri="{BB962C8B-B14F-4D97-AF65-F5344CB8AC3E}">
        <p14:creationId xmlns:p14="http://schemas.microsoft.com/office/powerpoint/2010/main" val="43299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5800-D80F-42DB-9062-5A24F99D998A}" type="slidenum">
              <a:rPr lang="en-US" smtClean="0"/>
              <a:t>8</a:t>
            </a:fld>
            <a:endParaRPr lang="en-US"/>
          </a:p>
        </p:txBody>
      </p:sp>
    </p:spTree>
    <p:extLst>
      <p:ext uri="{BB962C8B-B14F-4D97-AF65-F5344CB8AC3E}">
        <p14:creationId xmlns:p14="http://schemas.microsoft.com/office/powerpoint/2010/main" val="23290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389838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76697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46969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F1996-3305-4EE5-92F9-060DC962FB6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7633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F1996-3305-4EE5-92F9-060DC962FB6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37311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F1996-3305-4EE5-92F9-060DC962FB6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416146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E316F52-BEEF-4F45-8936-6733DBA66EFB}" type="slidenum">
              <a:rPr lang="en-US" altLang="en-US"/>
              <a:pPr>
                <a:defRPr/>
              </a:pPr>
              <a:t>‹#›</a:t>
            </a:fld>
            <a:endParaRPr lang="en-US" altLang="en-US"/>
          </a:p>
        </p:txBody>
      </p:sp>
    </p:spTree>
    <p:extLst>
      <p:ext uri="{BB962C8B-B14F-4D97-AF65-F5344CB8AC3E}">
        <p14:creationId xmlns:p14="http://schemas.microsoft.com/office/powerpoint/2010/main" val="114760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F1996-3305-4EE5-92F9-060DC962FB6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312572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F1996-3305-4EE5-92F9-060DC962FB6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128680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F1996-3305-4EE5-92F9-060DC962FB6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170917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F1996-3305-4EE5-92F9-060DC962FB60}"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171749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F1996-3305-4EE5-92F9-060DC962FB60}"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337415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F1996-3305-4EE5-92F9-060DC962FB60}"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23740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F1996-3305-4EE5-92F9-060DC962FB6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427746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F1996-3305-4EE5-92F9-060DC962FB6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15D-C68F-4E24-998B-4B8F377343FA}" type="slidenum">
              <a:rPr lang="en-US" smtClean="0"/>
              <a:t>‹#›</a:t>
            </a:fld>
            <a:endParaRPr lang="en-US"/>
          </a:p>
        </p:txBody>
      </p:sp>
    </p:spTree>
    <p:extLst>
      <p:ext uri="{BB962C8B-B14F-4D97-AF65-F5344CB8AC3E}">
        <p14:creationId xmlns:p14="http://schemas.microsoft.com/office/powerpoint/2010/main" val="83406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F1996-3305-4EE5-92F9-060DC962FB60}" type="datetimeFigureOut">
              <a:rPr lang="en-US" smtClean="0"/>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1B15D-C68F-4E24-998B-4B8F377343FA}" type="slidenum">
              <a:rPr lang="en-US" smtClean="0"/>
              <a:t>‹#›</a:t>
            </a:fld>
            <a:endParaRPr lang="en-US"/>
          </a:p>
        </p:txBody>
      </p:sp>
    </p:spTree>
    <p:extLst>
      <p:ext uri="{BB962C8B-B14F-4D97-AF65-F5344CB8AC3E}">
        <p14:creationId xmlns:p14="http://schemas.microsoft.com/office/powerpoint/2010/main" val="114374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audio" Target="../media/audio1.wav"/><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png"/><Relationship Id="rId4" Type="http://schemas.openxmlformats.org/officeDocument/2006/relationships/image" Target="../media/image13.wmf"/><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800100" y="628650"/>
            <a:ext cx="8458200" cy="5372100"/>
            <a:chOff x="-96" y="-240"/>
            <a:chExt cx="6816" cy="4800"/>
          </a:xfrm>
        </p:grpSpPr>
        <p:pic>
          <p:nvPicPr>
            <p:cNvPr id="3103" name="Picture 3" descr="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40"/>
              <a:ext cx="6816" cy="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Rectangle 4"/>
            <p:cNvSpPr>
              <a:spLocks noChangeArrowheads="1"/>
            </p:cNvSpPr>
            <p:nvPr/>
          </p:nvSpPr>
          <p:spPr bwMode="auto">
            <a:xfrm>
              <a:off x="960" y="0"/>
              <a:ext cx="4800" cy="240"/>
            </a:xfrm>
            <a:prstGeom prst="rect">
              <a:avLst/>
            </a:prstGeom>
            <a:gradFill rotWithShape="1">
              <a:gsLst>
                <a:gs pos="0">
                  <a:srgbClr val="FFFF00"/>
                </a:gs>
                <a:gs pos="50000">
                  <a:srgbClr val="00FFFF"/>
                </a:gs>
                <a:gs pos="100000">
                  <a:srgbClr val="FFFF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105" name="Rectangle 5"/>
            <p:cNvSpPr>
              <a:spLocks noChangeArrowheads="1"/>
            </p:cNvSpPr>
            <p:nvPr/>
          </p:nvSpPr>
          <p:spPr bwMode="auto">
            <a:xfrm>
              <a:off x="1392" y="4080"/>
              <a:ext cx="4368" cy="240"/>
            </a:xfrm>
            <a:prstGeom prst="rect">
              <a:avLst/>
            </a:prstGeom>
            <a:gradFill rotWithShape="1">
              <a:gsLst>
                <a:gs pos="0">
                  <a:srgbClr val="FFFF00"/>
                </a:gs>
                <a:gs pos="50000">
                  <a:srgbClr val="00FFFF"/>
                </a:gs>
                <a:gs pos="100000">
                  <a:srgbClr val="FFFF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grpSp>
      <p:sp>
        <p:nvSpPr>
          <p:cNvPr id="3075" name="Text Box 6"/>
          <p:cNvSpPr txBox="1">
            <a:spLocks noChangeArrowheads="1"/>
          </p:cNvSpPr>
          <p:nvPr/>
        </p:nvSpPr>
        <p:spPr bwMode="auto">
          <a:xfrm>
            <a:off x="1600200" y="1885951"/>
            <a:ext cx="2914650" cy="27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a:spcBef>
                <a:spcPct val="50000"/>
              </a:spcBef>
            </a:pPr>
            <a:endParaRPr lang="en-US" altLang="en-US" sz="1350" u="none">
              <a:latin typeface=".VnTime" panose="020B7200000000000000" pitchFamily="34" charset="0"/>
            </a:endParaRPr>
          </a:p>
        </p:txBody>
      </p:sp>
      <p:sp>
        <p:nvSpPr>
          <p:cNvPr id="3076" name="Text Box 7"/>
          <p:cNvSpPr txBox="1">
            <a:spLocks noChangeArrowheads="1"/>
          </p:cNvSpPr>
          <p:nvPr/>
        </p:nvSpPr>
        <p:spPr bwMode="auto">
          <a:xfrm>
            <a:off x="1828800" y="1885951"/>
            <a:ext cx="3086100" cy="27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a:spcBef>
                <a:spcPct val="50000"/>
              </a:spcBef>
            </a:pPr>
            <a:endParaRPr lang="en-US" altLang="en-US" sz="1350" u="none">
              <a:latin typeface=".VnTime" panose="020B7200000000000000" pitchFamily="34" charset="0"/>
            </a:endParaRPr>
          </a:p>
        </p:txBody>
      </p:sp>
      <p:pic>
        <p:nvPicPr>
          <p:cNvPr id="3077" name="Picture 8" descr="WaterLily-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47975" y="5170886"/>
            <a:ext cx="1023938" cy="11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WaterLily-02-june"/>
          <p:cNvPicPr>
            <a:picLocks noChangeAspect="1" noChangeArrowheads="1" noCrop="1"/>
          </p:cNvPicPr>
          <p:nvPr/>
        </p:nvPicPr>
        <p:blipFill>
          <a:blip r:embed="rId6">
            <a:lum bright="4000"/>
            <a:extLst>
              <a:ext uri="{28A0092B-C50C-407E-A947-70E740481C1C}">
                <a14:useLocalDpi xmlns:a14="http://schemas.microsoft.com/office/drawing/2010/main" val="0"/>
              </a:ext>
            </a:extLst>
          </a:blip>
          <a:srcRect/>
          <a:stretch>
            <a:fillRect/>
          </a:stretch>
        </p:blipFill>
        <p:spPr bwMode="auto">
          <a:xfrm>
            <a:off x="3990975" y="5185174"/>
            <a:ext cx="1023938" cy="11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WaterLily-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05425" y="5185174"/>
            <a:ext cx="1023938" cy="11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WaterLily-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5128024"/>
            <a:ext cx="1023938" cy="111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WordArt 12"/>
          <p:cNvSpPr>
            <a:spLocks noChangeArrowheads="1" noChangeShapeType="1" noTextEdit="1"/>
          </p:cNvSpPr>
          <p:nvPr/>
        </p:nvSpPr>
        <p:spPr bwMode="auto">
          <a:xfrm>
            <a:off x="1516856" y="3714750"/>
            <a:ext cx="5829300" cy="685800"/>
          </a:xfrm>
          <a:prstGeom prst="rect">
            <a:avLst/>
          </a:prstGeom>
        </p:spPr>
        <p:txBody>
          <a:bodyPr wrap="none" fromWordArt="1">
            <a:prstTxWarp prst="textPlain">
              <a:avLst>
                <a:gd name="adj" fmla="val 50000"/>
              </a:avLst>
            </a:prstTxWarp>
          </a:bodyPr>
          <a:lstStyle/>
          <a:p>
            <a:pPr algn="ctr" eaLnBrk="1" hangingPunct="1">
              <a:defRPr/>
            </a:pPr>
            <a:r>
              <a:rPr lang="en-US" sz="2700" kern="10" dirty="0" smtClean="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80000"/>
                    </a:srgbClr>
                  </a:outerShdw>
                </a:effectLst>
                <a:cs typeface="Times New Roman" panose="02020603050405020304" pitchFamily="18" charset="0"/>
              </a:rPr>
              <a:t> </a:t>
            </a:r>
            <a:r>
              <a:rPr lang="en-US" sz="2700" kern="10" dirty="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80000"/>
                    </a:srgbClr>
                  </a:outerShdw>
                </a:effectLst>
                <a:cs typeface="Times New Roman" panose="02020603050405020304" pitchFamily="18" charset="0"/>
              </a:rPr>
              <a:t>SỐ HỌC 6</a:t>
            </a:r>
          </a:p>
        </p:txBody>
      </p:sp>
      <p:sp>
        <p:nvSpPr>
          <p:cNvPr id="38925" name="WordArt 13"/>
          <p:cNvSpPr>
            <a:spLocks noChangeArrowheads="1" noChangeShapeType="1" noTextEdit="1"/>
          </p:cNvSpPr>
          <p:nvPr/>
        </p:nvSpPr>
        <p:spPr bwMode="auto">
          <a:xfrm>
            <a:off x="1600200" y="1200150"/>
            <a:ext cx="5829300" cy="5372100"/>
          </a:xfrm>
          <a:prstGeom prst="rect">
            <a:avLst/>
          </a:prstGeom>
        </p:spPr>
        <p:txBody>
          <a:bodyPr spcFirstLastPara="1" wrap="none" fromWordArt="1">
            <a:prstTxWarp prst="textArchUp">
              <a:avLst>
                <a:gd name="adj" fmla="val 10800000"/>
              </a:avLst>
            </a:prstTxWarp>
          </a:bodyPr>
          <a:lstStyle/>
          <a:p>
            <a:pPr algn="ctr" eaLnBrk="1" hangingPunct="1">
              <a:defRPr/>
            </a:pPr>
            <a:endParaRPr lang="en-US" sz="3600" kern="10" dirty="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panose="020BE200000000000000" pitchFamily="34" charset="0"/>
            </a:endParaRPr>
          </a:p>
        </p:txBody>
      </p:sp>
      <p:pic>
        <p:nvPicPr>
          <p:cNvPr id="3083" name="Picture 14" descr="2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14750" y="1371600"/>
            <a:ext cx="181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4457700" y="33147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p:cNvPicPr>
            <a:picLocks noChangeAspect="1" noChangeArrowheads="1"/>
          </p:cNvPicPr>
          <p:nvPr/>
        </p:nvPicPr>
        <p:blipFill>
          <a:blip r:embed="rId9" cstate="print">
            <a:lum bright="100000"/>
            <a:extLst>
              <a:ext uri="{28A0092B-C50C-407E-A947-70E740481C1C}">
                <a14:useLocalDpi xmlns:a14="http://schemas.microsoft.com/office/drawing/2010/main" val="0"/>
              </a:ext>
            </a:extLst>
          </a:blip>
          <a:srcRect/>
          <a:stretch>
            <a:fillRect/>
          </a:stretch>
        </p:blipFill>
        <p:spPr bwMode="auto">
          <a:xfrm rot="5400000" flipH="1">
            <a:off x="4099323" y="3158729"/>
            <a:ext cx="1231106"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7" name="Group 18"/>
          <p:cNvGrpSpPr>
            <a:grpSpLocks/>
          </p:cNvGrpSpPr>
          <p:nvPr/>
        </p:nvGrpSpPr>
        <p:grpSpPr bwMode="auto">
          <a:xfrm>
            <a:off x="4171950" y="1485900"/>
            <a:ext cx="971550" cy="914400"/>
            <a:chOff x="0" y="0"/>
            <a:chExt cx="816" cy="816"/>
          </a:xfrm>
        </p:grpSpPr>
        <p:grpSp>
          <p:nvGrpSpPr>
            <p:cNvPr id="3089" name="Group 19"/>
            <p:cNvGrpSpPr>
              <a:grpSpLocks/>
            </p:cNvGrpSpPr>
            <p:nvPr/>
          </p:nvGrpSpPr>
          <p:grpSpPr bwMode="auto">
            <a:xfrm>
              <a:off x="0" y="0"/>
              <a:ext cx="816" cy="816"/>
              <a:chOff x="1632" y="2880"/>
              <a:chExt cx="1288" cy="1233"/>
            </a:xfrm>
          </p:grpSpPr>
          <p:sp>
            <p:nvSpPr>
              <p:cNvPr id="3092" name="AutoShape 20"/>
              <p:cNvSpPr>
                <a:spLocks noChangeArrowheads="1"/>
              </p:cNvSpPr>
              <p:nvPr/>
            </p:nvSpPr>
            <p:spPr bwMode="auto">
              <a:xfrm>
                <a:off x="1736" y="3656"/>
                <a:ext cx="1120" cy="305"/>
              </a:xfrm>
              <a:prstGeom prst="cube">
                <a:avLst>
                  <a:gd name="adj" fmla="val 84120"/>
                </a:avLst>
              </a:prstGeom>
              <a:gradFill rotWithShape="1">
                <a:gsLst>
                  <a:gs pos="0">
                    <a:srgbClr val="008000"/>
                  </a:gs>
                  <a:gs pos="100000">
                    <a:srgbClr val="003B00"/>
                  </a:gs>
                </a:gsLst>
                <a:path path="rect">
                  <a:fillToRect r="100000" b="100000"/>
                </a:path>
              </a:gradFill>
              <a:ln w="28575">
                <a:solidFill>
                  <a:srgbClr val="FFFFFF"/>
                </a:solidFill>
                <a:miter lim="800000"/>
                <a:headEnd/>
                <a:tailEnd/>
              </a:ln>
              <a:effectLst>
                <a:prstShdw prst="shdw17" dist="17961" dir="2700000">
                  <a:srgbClr val="999999"/>
                </a:prstShdw>
              </a:effectLst>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093" name="AutoShape 21"/>
              <p:cNvSpPr>
                <a:spLocks noChangeArrowheads="1"/>
              </p:cNvSpPr>
              <p:nvPr/>
            </p:nvSpPr>
            <p:spPr bwMode="auto">
              <a:xfrm>
                <a:off x="2072" y="3656"/>
                <a:ext cx="392" cy="305"/>
              </a:xfrm>
              <a:prstGeom prst="star16">
                <a:avLst>
                  <a:gd name="adj" fmla="val 20917"/>
                </a:avLst>
              </a:prstGeom>
              <a:solidFill>
                <a:srgbClr val="FFFFFF"/>
              </a:solidFill>
              <a:ln w="9525">
                <a:solidFill>
                  <a:srgbClr val="000000"/>
                </a:solidFill>
                <a:miter lim="800000"/>
                <a:headEnd/>
                <a:tailEnd/>
              </a:ln>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094" name="AutoShape 22"/>
              <p:cNvSpPr>
                <a:spLocks noChangeArrowheads="1"/>
              </p:cNvSpPr>
              <p:nvPr/>
            </p:nvSpPr>
            <p:spPr bwMode="auto">
              <a:xfrm>
                <a:off x="1848" y="3199"/>
                <a:ext cx="392" cy="610"/>
              </a:xfrm>
              <a:prstGeom prst="flowChartPunchedTape">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095" name="AutoShape 23"/>
              <p:cNvSpPr>
                <a:spLocks noChangeArrowheads="1"/>
              </p:cNvSpPr>
              <p:nvPr/>
            </p:nvSpPr>
            <p:spPr bwMode="auto">
              <a:xfrm>
                <a:off x="2240"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096" name="AutoShape 24"/>
              <p:cNvSpPr>
                <a:spLocks noChangeArrowheads="1"/>
              </p:cNvSpPr>
              <p:nvPr/>
            </p:nvSpPr>
            <p:spPr bwMode="auto">
              <a:xfrm>
                <a:off x="1904" y="3199"/>
                <a:ext cx="392" cy="610"/>
              </a:xfrm>
              <a:prstGeom prst="flowChartPunchedTape">
                <a:avLst/>
              </a:prstGeom>
              <a:solidFill>
                <a:srgbClr val="FFFFFF"/>
              </a:solidFill>
              <a:ln w="9525">
                <a:solidFill>
                  <a:srgbClr val="0000FF"/>
                </a:solidFill>
                <a:miter lim="800000"/>
                <a:headEnd/>
                <a:tailEnd/>
              </a:ln>
              <a:effectLst>
                <a:outerShdw dist="107763" dir="13500000" algn="ctr" rotWithShape="0">
                  <a:srgbClr val="808080">
                    <a:alpha val="50000"/>
                  </a:srgbClr>
                </a:outerShdw>
              </a:effectLst>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097" name="AutoShape 25"/>
              <p:cNvSpPr>
                <a:spLocks noChangeArrowheads="1"/>
              </p:cNvSpPr>
              <p:nvPr/>
            </p:nvSpPr>
            <p:spPr bwMode="auto">
              <a:xfrm>
                <a:off x="2296"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098" name="AutoShape 26"/>
              <p:cNvSpPr>
                <a:spLocks noChangeArrowheads="1"/>
              </p:cNvSpPr>
              <p:nvPr/>
            </p:nvSpPr>
            <p:spPr bwMode="auto">
              <a:xfrm>
                <a:off x="1736" y="3808"/>
                <a:ext cx="1008" cy="153"/>
              </a:xfrm>
              <a:prstGeom prst="ribbon">
                <a:avLst>
                  <a:gd name="adj1" fmla="val 33333"/>
                  <a:gd name="adj2" fmla="val 45241"/>
                </a:avLst>
              </a:prstGeom>
              <a:solidFill>
                <a:srgbClr val="FFFFFF"/>
              </a:solidFill>
              <a:ln w="9525">
                <a:solidFill>
                  <a:srgbClr val="000000"/>
                </a:solidFill>
                <a:round/>
                <a:headEnd/>
                <a:tailEnd/>
              </a:ln>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eaLnBrk="1" hangingPunct="1"/>
                <a:endParaRPr lang="en-US" altLang="en-US" sz="1650"/>
              </a:p>
            </p:txBody>
          </p:sp>
          <p:sp>
            <p:nvSpPr>
              <p:cNvPr id="3099" name="Text Box 27"/>
              <p:cNvSpPr txBox="1">
                <a:spLocks noChangeArrowheads="1"/>
              </p:cNvSpPr>
              <p:nvPr/>
            </p:nvSpPr>
            <p:spPr bwMode="auto">
              <a:xfrm>
                <a:off x="1960" y="3808"/>
                <a:ext cx="61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algn="ctr" eaLnBrk="1" hangingPunct="1"/>
                <a:r>
                  <a:rPr lang="en-US" altLang="en-US" sz="900" b="1" u="none">
                    <a:solidFill>
                      <a:srgbClr val="FF0066"/>
                    </a:solidFill>
                    <a:latin typeface="Arial" panose="020B0604020202020204" pitchFamily="34" charset="0"/>
                  </a:rPr>
                  <a:t>GD</a:t>
                </a:r>
                <a:endParaRPr lang="en-US" altLang="en-US" sz="1350" u="none">
                  <a:solidFill>
                    <a:srgbClr val="FF0066"/>
                  </a:solidFill>
                  <a:latin typeface="Arial" panose="020B0604020202020204" pitchFamily="34" charset="0"/>
                </a:endParaRPr>
              </a:p>
            </p:txBody>
          </p:sp>
          <p:sp>
            <p:nvSpPr>
              <p:cNvPr id="3100" name="Line 28"/>
              <p:cNvSpPr>
                <a:spLocks noChangeShapeType="1"/>
              </p:cNvSpPr>
              <p:nvPr/>
            </p:nvSpPr>
            <p:spPr bwMode="auto">
              <a:xfrm>
                <a:off x="2128" y="3808"/>
                <a:ext cx="3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01" name="Line 29"/>
              <p:cNvSpPr>
                <a:spLocks noChangeShapeType="1"/>
              </p:cNvSpPr>
              <p:nvPr/>
            </p:nvSpPr>
            <p:spPr bwMode="auto">
              <a:xfrm>
                <a:off x="2128" y="3808"/>
                <a:ext cx="2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8942" name="WordArt 30"/>
              <p:cNvSpPr>
                <a:spLocks noChangeArrowheads="1" noChangeShapeType="1" noTextEdit="1"/>
              </p:cNvSpPr>
              <p:nvPr/>
            </p:nvSpPr>
            <p:spPr bwMode="auto">
              <a:xfrm>
                <a:off x="1632" y="2880"/>
                <a:ext cx="1288" cy="1219"/>
              </a:xfrm>
              <a:prstGeom prst="rect">
                <a:avLst/>
              </a:prstGeom>
              <a:extLst>
                <a:ext uri="{AF507438-7753-43E0-B8FC-AC1667EBCBE1}">
                  <a14:hiddenEffects xmlns:a14="http://schemas.microsoft.com/office/drawing/2010/main">
                    <a:effectLst/>
                  </a14:hiddenEffects>
                </a:ext>
              </a:extLst>
            </p:spPr>
            <p:txBody>
              <a:bodyPr wrap="none" fromWordArt="1">
                <a:prstTxWarp prst="textButtonPour">
                  <a:avLst>
                    <a:gd name="adj1" fmla="val 10651789"/>
                    <a:gd name="adj2" fmla="val 86417"/>
                  </a:avLst>
                </a:prstTxWarp>
              </a:bodyPr>
              <a:lstStyle/>
              <a:p>
                <a:pPr algn="ctr" eaLnBrk="1" hangingPunct="1">
                  <a:defRPr/>
                </a:pPr>
                <a:r>
                  <a:rPr lang="fr-FR" sz="600" b="1" kern="10">
                    <a:ln w="9525">
                      <a:solidFill>
                        <a:srgbClr val="00FF00"/>
                      </a:solidFill>
                      <a:round/>
                      <a:headEnd/>
                      <a:tailEnd/>
                    </a:ln>
                    <a:solidFill>
                      <a:srgbClr val="FF33CC"/>
                    </a:solidFill>
                    <a:latin typeface=".VnTimeH" panose="020B7200000000000000" pitchFamily="34" charset="0"/>
                  </a:rPr>
                  <a:t>thi ®ua d¹y tèt - häc tèt</a:t>
                </a:r>
                <a:endParaRPr lang="en-US" sz="600" b="1" kern="10">
                  <a:ln w="9525">
                    <a:solidFill>
                      <a:srgbClr val="00FF00"/>
                    </a:solidFill>
                    <a:round/>
                    <a:headEnd/>
                    <a:tailEnd/>
                  </a:ln>
                  <a:solidFill>
                    <a:srgbClr val="FF33CC"/>
                  </a:solidFill>
                  <a:latin typeface=".VnTimeH" panose="020B7200000000000000" pitchFamily="34" charset="0"/>
                </a:endParaRPr>
              </a:p>
            </p:txBody>
          </p:sp>
        </p:grpSp>
        <p:sp>
          <p:nvSpPr>
            <p:cNvPr id="3090" name="Text Box 31"/>
            <p:cNvSpPr txBox="1">
              <a:spLocks noChangeArrowheads="1"/>
            </p:cNvSpPr>
            <p:nvPr/>
          </p:nvSpPr>
          <p:spPr bwMode="auto">
            <a:xfrm>
              <a:off x="147" y="264"/>
              <a:ext cx="14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a:spcBef>
                  <a:spcPct val="50000"/>
                </a:spcBef>
              </a:pPr>
              <a:r>
                <a:rPr lang="en-US" altLang="en-US" sz="1800" b="1" u="none">
                  <a:solidFill>
                    <a:srgbClr val="FF0066"/>
                  </a:solidFill>
                  <a:latin typeface=".VnTime" panose="020B7200000000000000" pitchFamily="34" charset="0"/>
                </a:rPr>
                <a:t>S</a:t>
              </a:r>
            </a:p>
          </p:txBody>
        </p:sp>
        <p:sp>
          <p:nvSpPr>
            <p:cNvPr id="3091" name="Text Box 32"/>
            <p:cNvSpPr txBox="1">
              <a:spLocks noChangeArrowheads="1"/>
            </p:cNvSpPr>
            <p:nvPr/>
          </p:nvSpPr>
          <p:spPr bwMode="auto">
            <a:xfrm>
              <a:off x="396" y="264"/>
              <a:ext cx="28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u="sng">
                  <a:solidFill>
                    <a:schemeClr val="tx1"/>
                  </a:solidFill>
                  <a:latin typeface="Times New Roman" panose="02020603050405020304" pitchFamily="18" charset="0"/>
                </a:defRPr>
              </a:lvl1pPr>
              <a:lvl2pPr marL="742950" indent="-285750">
                <a:defRPr sz="2200" u="sng">
                  <a:solidFill>
                    <a:schemeClr val="tx1"/>
                  </a:solidFill>
                  <a:latin typeface="Times New Roman" panose="02020603050405020304" pitchFamily="18" charset="0"/>
                </a:defRPr>
              </a:lvl2pPr>
              <a:lvl3pPr marL="1143000" indent="-228600">
                <a:defRPr sz="2200" u="sng">
                  <a:solidFill>
                    <a:schemeClr val="tx1"/>
                  </a:solidFill>
                  <a:latin typeface="Times New Roman" panose="02020603050405020304" pitchFamily="18" charset="0"/>
                </a:defRPr>
              </a:lvl3pPr>
              <a:lvl4pPr marL="1600200" indent="-228600">
                <a:defRPr sz="2200" u="sng">
                  <a:solidFill>
                    <a:schemeClr val="tx1"/>
                  </a:solidFill>
                  <a:latin typeface="Times New Roman" panose="02020603050405020304" pitchFamily="18" charset="0"/>
                </a:defRPr>
              </a:lvl4pPr>
              <a:lvl5pPr marL="2057400" indent="-228600">
                <a:defRPr sz="22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u="sng">
                  <a:solidFill>
                    <a:schemeClr val="tx1"/>
                  </a:solidFill>
                  <a:latin typeface="Times New Roman" panose="02020603050405020304" pitchFamily="18" charset="0"/>
                </a:defRPr>
              </a:lvl9pPr>
            </a:lstStyle>
            <a:p>
              <a:pPr>
                <a:spcBef>
                  <a:spcPct val="50000"/>
                </a:spcBef>
              </a:pPr>
              <a:r>
                <a:rPr lang="en-US" altLang="en-US" sz="1800" b="1" u="none">
                  <a:solidFill>
                    <a:srgbClr val="FF0066"/>
                  </a:solidFill>
                  <a:latin typeface=".VnTime" panose="020B7200000000000000" pitchFamily="34" charset="0"/>
                </a:rPr>
                <a:t>H</a:t>
              </a:r>
            </a:p>
          </p:txBody>
        </p:sp>
      </p:grpSp>
    </p:spTree>
    <p:extLst>
      <p:ext uri="{BB962C8B-B14F-4D97-AF65-F5344CB8AC3E}">
        <p14:creationId xmlns:p14="http://schemas.microsoft.com/office/powerpoint/2010/main" val="1384011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accel="50000" fill="hold" nodeType="afterEffect">
                                  <p:stCondLst>
                                    <p:cond delay="0"/>
                                  </p:stCondLst>
                                  <p:childTnLst>
                                    <p:animRot by="-5400000">
                                      <p:cBhvr>
                                        <p:cTn id="6" dur="2000" fill="hold"/>
                                        <p:tgtEl>
                                          <p:spTgt spid="3892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TuoiTreTheHeBacHo-TrieuDa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892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3990" fill="hold"/>
                                        <p:tgtEl>
                                          <p:spTgt spid="38927"/>
                                        </p:tgtEl>
                                      </p:cBhvr>
                                    </p:cmd>
                                  </p:childTnLst>
                                </p:cTn>
                              </p:par>
                            </p:childTnLst>
                          </p:cTn>
                        </p:par>
                      </p:childTnLst>
                    </p:cTn>
                  </p:par>
                </p:childTnLst>
              </p:cTn>
              <p:nextCondLst>
                <p:cond evt="onClick" delay="0">
                  <p:tgtEl>
                    <p:spTgt spid="3892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892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1250898"/>
            <a:ext cx="9144000" cy="6402"/>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6287545" y="3271148"/>
            <a:ext cx="5168435" cy="490264"/>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1" y="198269"/>
              <a:ext cx="7104247" cy="492442"/>
            </a:xfrm>
            <a:prstGeom prst="rect">
              <a:avLst/>
            </a:prstGeom>
            <a:noFill/>
          </p:spPr>
          <p:txBody>
            <a:bodyPr wrap="square">
              <a:spAutoFit/>
            </a:bodyPr>
            <a:lstStyle/>
            <a:p>
              <a:r>
                <a:rPr lang="en-US" b="1">
                  <a:solidFill>
                    <a:srgbClr val="FFFF00"/>
                  </a:solidFill>
                  <a:latin typeface="Times New Roman" panose="02020603050405020304" pitchFamily="18" charset="0"/>
                  <a:cs typeface="Times New Roman" panose="02020603050405020304" pitchFamily="18" charset="0"/>
                </a:rPr>
                <a:t>HOẠT ĐỘNG HÌNH THÀNH KIẾN THỨC</a:t>
              </a:r>
              <a:endParaRPr lang="en-US">
                <a:solidFill>
                  <a:srgbClr val="FFFF00"/>
                </a:solidFill>
              </a:endParaRPr>
            </a:p>
          </p:txBody>
        </p:sp>
      </p:grpSp>
      <p:sp>
        <p:nvSpPr>
          <p:cNvPr id="2" name="Rectangle 2">
            <a:extLst>
              <a:ext uri="{FF2B5EF4-FFF2-40B4-BE49-F238E27FC236}">
                <a16:creationId xmlns:a16="http://schemas.microsoft.com/office/drawing/2014/main" id="{48FEE740-E718-4346-88B4-D715E9D7A697}"/>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6" name="TextBox 15">
            <a:extLst>
              <a:ext uri="{FF2B5EF4-FFF2-40B4-BE49-F238E27FC236}">
                <a16:creationId xmlns:a16="http://schemas.microsoft.com/office/drawing/2014/main" id="{103B437F-47AB-4866-A9F2-D8257C49B7B0}"/>
              </a:ext>
            </a:extLst>
          </p:cNvPr>
          <p:cNvSpPr txBox="1"/>
          <p:nvPr/>
        </p:nvSpPr>
        <p:spPr>
          <a:xfrm>
            <a:off x="365999" y="3209961"/>
            <a:ext cx="661797" cy="415498"/>
          </a:xfrm>
          <a:prstGeom prst="rect">
            <a:avLst/>
          </a:prstGeom>
          <a:noFill/>
        </p:spPr>
        <p:txBody>
          <a:bodyPr wrap="square" rtlCol="0">
            <a:spAutoFit/>
          </a:bodyPr>
          <a:lstStyle/>
          <a:p>
            <a:r>
              <a:rPr lang="en-US" sz="2100" u="sng" dirty="0" err="1">
                <a:latin typeface="Arial" panose="020B0604020202020204" pitchFamily="34" charset="0"/>
                <a:cs typeface="Arial" panose="020B0604020202020204" pitchFamily="34" charset="0"/>
              </a:rPr>
              <a:t>Giải</a:t>
            </a:r>
            <a:endParaRPr lang="en-US" sz="2100" u="sng" dirty="0">
              <a:latin typeface="Arial" panose="020B0604020202020204" pitchFamily="34" charset="0"/>
              <a:cs typeface="Arial" panose="020B0604020202020204" pitchFamily="34" charset="0"/>
            </a:endParaRPr>
          </a:p>
        </p:txBody>
      </p:sp>
      <p:sp>
        <p:nvSpPr>
          <p:cNvPr id="42" name="Text Box 53">
            <a:extLst>
              <a:ext uri="{FF2B5EF4-FFF2-40B4-BE49-F238E27FC236}">
                <a16:creationId xmlns:a16="http://schemas.microsoft.com/office/drawing/2014/main" id="{37C42DC3-BC1E-4CCC-AAEE-90808381E6FD}"/>
              </a:ext>
            </a:extLst>
          </p:cNvPr>
          <p:cNvSpPr txBox="1">
            <a:spLocks noChangeArrowheads="1"/>
          </p:cNvSpPr>
          <p:nvPr/>
        </p:nvSpPr>
        <p:spPr bwMode="auto">
          <a:xfrm>
            <a:off x="-69295" y="3099933"/>
            <a:ext cx="4905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300" b="1" dirty="0">
                <a:solidFill>
                  <a:srgbClr val="FF0000"/>
                </a:solidFill>
                <a:sym typeface="Wingdings" panose="05000000000000000000" pitchFamily="2" charset="2"/>
              </a:rPr>
              <a:t></a:t>
            </a:r>
          </a:p>
        </p:txBody>
      </p:sp>
      <p:pic>
        <p:nvPicPr>
          <p:cNvPr id="32" name="Picture 31">
            <a:extLst>
              <a:ext uri="{FF2B5EF4-FFF2-40B4-BE49-F238E27FC236}">
                <a16:creationId xmlns:a16="http://schemas.microsoft.com/office/drawing/2014/main" id="{DB5733A7-A720-4879-A186-410F85952CC4}"/>
              </a:ext>
            </a:extLst>
          </p:cNvPr>
          <p:cNvPicPr>
            <a:picLocks noChangeAspect="1"/>
          </p:cNvPicPr>
          <p:nvPr/>
        </p:nvPicPr>
        <p:blipFill rotWithShape="1">
          <a:blip r:embed="rId3"/>
          <a:srcRect l="49584" t="65556" r="47083" b="31235"/>
          <a:stretch/>
        </p:blipFill>
        <p:spPr>
          <a:xfrm>
            <a:off x="1" y="1403307"/>
            <a:ext cx="941741" cy="510111"/>
          </a:xfrm>
          <a:prstGeom prst="rect">
            <a:avLst/>
          </a:prstGeom>
        </p:spPr>
      </p:pic>
      <p:sp>
        <p:nvSpPr>
          <p:cNvPr id="3" name="TextBox 2">
            <a:extLst>
              <a:ext uri="{FF2B5EF4-FFF2-40B4-BE49-F238E27FC236}">
                <a16:creationId xmlns:a16="http://schemas.microsoft.com/office/drawing/2014/main" id="{8093909D-24F6-4F74-B569-CC10DD6993CF}"/>
              </a:ext>
            </a:extLst>
          </p:cNvPr>
          <p:cNvSpPr txBox="1"/>
          <p:nvPr/>
        </p:nvSpPr>
        <p:spPr>
          <a:xfrm>
            <a:off x="864704" y="1507091"/>
            <a:ext cx="7761926" cy="1061829"/>
          </a:xfrm>
          <a:prstGeom prst="rect">
            <a:avLst/>
          </a:prstGeom>
          <a:noFill/>
        </p:spPr>
        <p:txBody>
          <a:bodyPr wrap="square" rtlCol="0">
            <a:spAutoFit/>
          </a:bodyPr>
          <a:lstStyle/>
          <a:p>
            <a:r>
              <a:rPr lang="en-US" sz="2100">
                <a:latin typeface="Arial" panose="020B0604020202020204" pitchFamily="34" charset="0"/>
                <a:cs typeface="Arial" panose="020B0604020202020204" pitchFamily="34" charset="0"/>
              </a:rPr>
              <a:t>a) Quan sát những điểm biểu diễn các số nguyên -5, -4, -2, 3, 5 trên trục số nằm ngang ở </a:t>
            </a:r>
            <a:r>
              <a:rPr lang="en-US" sz="2100" i="1">
                <a:latin typeface="Arial" panose="020B0604020202020204" pitchFamily="34" charset="0"/>
                <a:cs typeface="Arial" panose="020B0604020202020204" pitchFamily="34" charset="0"/>
              </a:rPr>
              <a:t>Hình 3</a:t>
            </a:r>
            <a:r>
              <a:rPr lang="en-US" sz="2100">
                <a:latin typeface="Arial" panose="020B0604020202020204" pitchFamily="34" charset="0"/>
                <a:cs typeface="Arial" panose="020B0604020202020204" pitchFamily="34" charset="0"/>
              </a:rPr>
              <a:t> rồi nêu nhận xét vị trí của những điểm đó so với điểm gốc 0.</a:t>
            </a:r>
          </a:p>
        </p:txBody>
      </p:sp>
      <p:grpSp>
        <p:nvGrpSpPr>
          <p:cNvPr id="36" name="Group 35">
            <a:extLst>
              <a:ext uri="{FF2B5EF4-FFF2-40B4-BE49-F238E27FC236}">
                <a16:creationId xmlns:a16="http://schemas.microsoft.com/office/drawing/2014/main" id="{A3F8BC81-8B2C-4AE1-AA7D-F0940B673133}"/>
              </a:ext>
            </a:extLst>
          </p:cNvPr>
          <p:cNvGrpSpPr/>
          <p:nvPr/>
        </p:nvGrpSpPr>
        <p:grpSpPr>
          <a:xfrm>
            <a:off x="1668386" y="2695327"/>
            <a:ext cx="5768619" cy="308361"/>
            <a:chOff x="1383928" y="2504192"/>
            <a:chExt cx="7691492" cy="411147"/>
          </a:xfrm>
        </p:grpSpPr>
        <p:cxnSp>
          <p:nvCxnSpPr>
            <p:cNvPr id="43" name="Straight Arrow Connector 42">
              <a:extLst>
                <a:ext uri="{FF2B5EF4-FFF2-40B4-BE49-F238E27FC236}">
                  <a16:creationId xmlns:a16="http://schemas.microsoft.com/office/drawing/2014/main" id="{F7A05665-E852-462C-A765-CBD0C6CCB83D}"/>
                </a:ext>
              </a:extLst>
            </p:cNvPr>
            <p:cNvCxnSpPr>
              <a:cxnSpLocks/>
            </p:cNvCxnSpPr>
            <p:nvPr/>
          </p:nvCxnSpPr>
          <p:spPr>
            <a:xfrm>
              <a:off x="1383928" y="2571503"/>
              <a:ext cx="7691492"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82432C5-D3D4-43A3-A012-2AEF6FD3A0A0}"/>
                </a:ext>
              </a:extLst>
            </p:cNvPr>
            <p:cNvCxnSpPr>
              <a:cxnSpLocks/>
            </p:cNvCxnSpPr>
            <p:nvPr/>
          </p:nvCxnSpPr>
          <p:spPr>
            <a:xfrm>
              <a:off x="1805568" y="2504192"/>
              <a:ext cx="0" cy="118872"/>
            </a:xfrm>
            <a:prstGeom prst="line">
              <a:avLst/>
            </a:prstGeom>
            <a:ln w="34925"/>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239CAC1B-306D-4F7A-AF95-2F7FE1D7BB45}"/>
                </a:ext>
              </a:extLst>
            </p:cNvPr>
            <p:cNvSpPr txBox="1"/>
            <p:nvPr/>
          </p:nvSpPr>
          <p:spPr>
            <a:xfrm>
              <a:off x="1700451" y="2618492"/>
              <a:ext cx="306759" cy="276998"/>
            </a:xfrm>
            <a:prstGeom prst="rect">
              <a:avLst/>
            </a:prstGeom>
            <a:noFill/>
          </p:spPr>
          <p:txBody>
            <a:bodyPr wrap="square" lIns="0" tIns="0" rIns="0" bIns="0" rtlCol="0">
              <a:spAutoFit/>
            </a:bodyPr>
            <a:lstStyle/>
            <a:p>
              <a:r>
                <a:rPr lang="en-US" sz="1350" dirty="0">
                  <a:latin typeface="Arial" panose="020B0604020202020204" pitchFamily="34" charset="0"/>
                  <a:cs typeface="Arial" panose="020B0604020202020204" pitchFamily="34" charset="0"/>
                </a:rPr>
                <a:t>-5</a:t>
              </a:r>
            </a:p>
          </p:txBody>
        </p:sp>
        <p:cxnSp>
          <p:nvCxnSpPr>
            <p:cNvPr id="46" name="Straight Connector 45">
              <a:extLst>
                <a:ext uri="{FF2B5EF4-FFF2-40B4-BE49-F238E27FC236}">
                  <a16:creationId xmlns:a16="http://schemas.microsoft.com/office/drawing/2014/main" id="{2C7408F8-0CC4-40AA-8A3E-107790D6CE02}"/>
                </a:ext>
              </a:extLst>
            </p:cNvPr>
            <p:cNvCxnSpPr>
              <a:cxnSpLocks/>
            </p:cNvCxnSpPr>
            <p:nvPr/>
          </p:nvCxnSpPr>
          <p:spPr>
            <a:xfrm>
              <a:off x="2483523" y="2506015"/>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B6EA9D6-858E-437F-8B41-FBAD7D70955B}"/>
                </a:ext>
              </a:extLst>
            </p:cNvPr>
            <p:cNvCxnSpPr>
              <a:cxnSpLocks/>
            </p:cNvCxnSpPr>
            <p:nvPr/>
          </p:nvCxnSpPr>
          <p:spPr>
            <a:xfrm>
              <a:off x="3155332" y="250758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5827CBF-9CA9-4468-B47F-916ACF3FFC65}"/>
                </a:ext>
              </a:extLst>
            </p:cNvPr>
            <p:cNvCxnSpPr>
              <a:cxnSpLocks/>
            </p:cNvCxnSpPr>
            <p:nvPr/>
          </p:nvCxnSpPr>
          <p:spPr>
            <a:xfrm>
              <a:off x="3811901" y="250509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E3A5EF0-633C-4381-8A11-1DF92F276C2F}"/>
                </a:ext>
              </a:extLst>
            </p:cNvPr>
            <p:cNvCxnSpPr>
              <a:cxnSpLocks/>
            </p:cNvCxnSpPr>
            <p:nvPr/>
          </p:nvCxnSpPr>
          <p:spPr>
            <a:xfrm>
              <a:off x="44850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3B452B8-49E9-4F25-93BD-D2E0E5574450}"/>
                </a:ext>
              </a:extLst>
            </p:cNvPr>
            <p:cNvCxnSpPr>
              <a:cxnSpLocks/>
            </p:cNvCxnSpPr>
            <p:nvPr/>
          </p:nvCxnSpPr>
          <p:spPr>
            <a:xfrm>
              <a:off x="5151751" y="251567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A69CB7A-3E5C-4CB8-833D-4F10763278B0}"/>
                </a:ext>
              </a:extLst>
            </p:cNvPr>
            <p:cNvCxnSpPr>
              <a:cxnSpLocks/>
            </p:cNvCxnSpPr>
            <p:nvPr/>
          </p:nvCxnSpPr>
          <p:spPr>
            <a:xfrm>
              <a:off x="5831201" y="251572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1098B24-2599-4613-BBF5-E4592E8B8CA9}"/>
                </a:ext>
              </a:extLst>
            </p:cNvPr>
            <p:cNvCxnSpPr>
              <a:cxnSpLocks/>
            </p:cNvCxnSpPr>
            <p:nvPr/>
          </p:nvCxnSpPr>
          <p:spPr>
            <a:xfrm>
              <a:off x="651065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E107D73F-D2E1-47E3-A31F-62DA2C745F2E}"/>
                </a:ext>
              </a:extLst>
            </p:cNvPr>
            <p:cNvCxnSpPr>
              <a:cxnSpLocks/>
            </p:cNvCxnSpPr>
            <p:nvPr/>
          </p:nvCxnSpPr>
          <p:spPr>
            <a:xfrm>
              <a:off x="71774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0915FE52-B659-4F8A-958B-FE58E83F8D6A}"/>
                </a:ext>
              </a:extLst>
            </p:cNvPr>
            <p:cNvCxnSpPr>
              <a:cxnSpLocks/>
            </p:cNvCxnSpPr>
            <p:nvPr/>
          </p:nvCxnSpPr>
          <p:spPr>
            <a:xfrm>
              <a:off x="7837801" y="250805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38FE4FF2-DFB2-4BA8-B974-11F36B75AAAB}"/>
                </a:ext>
              </a:extLst>
            </p:cNvPr>
            <p:cNvCxnSpPr>
              <a:cxnSpLocks/>
            </p:cNvCxnSpPr>
            <p:nvPr/>
          </p:nvCxnSpPr>
          <p:spPr>
            <a:xfrm>
              <a:off x="8453751" y="2515724"/>
              <a:ext cx="0" cy="118872"/>
            </a:xfrm>
            <a:prstGeom prst="line">
              <a:avLst/>
            </a:prstGeom>
            <a:ln w="34925"/>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32089613-B4C2-4E12-B4EC-C664E5115C6B}"/>
                </a:ext>
              </a:extLst>
            </p:cNvPr>
            <p:cNvSpPr txBox="1"/>
            <p:nvPr/>
          </p:nvSpPr>
          <p:spPr>
            <a:xfrm>
              <a:off x="2330144" y="2626549"/>
              <a:ext cx="306759"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-4</a:t>
              </a:r>
              <a:endParaRPr lang="en-US" sz="135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98426F5-C691-4F0B-BCD6-C7C2E4C41AD3}"/>
                </a:ext>
              </a:extLst>
            </p:cNvPr>
            <p:cNvSpPr txBox="1"/>
            <p:nvPr/>
          </p:nvSpPr>
          <p:spPr>
            <a:xfrm>
              <a:off x="3001953" y="2626549"/>
              <a:ext cx="306759"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-3</a:t>
              </a:r>
              <a:endParaRPr lang="en-US" sz="135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55F3B78-B267-4896-8A85-A3E59F3959D7}"/>
                </a:ext>
              </a:extLst>
            </p:cNvPr>
            <p:cNvSpPr txBox="1"/>
            <p:nvPr/>
          </p:nvSpPr>
          <p:spPr>
            <a:xfrm>
              <a:off x="3673763" y="2632374"/>
              <a:ext cx="306759"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-2</a:t>
              </a:r>
              <a:endParaRPr lang="en-US" sz="135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B12A03BD-674E-4AB6-8936-567644AFB693}"/>
                </a:ext>
              </a:extLst>
            </p:cNvPr>
            <p:cNvSpPr txBox="1"/>
            <p:nvPr/>
          </p:nvSpPr>
          <p:spPr>
            <a:xfrm>
              <a:off x="4341183" y="2615362"/>
              <a:ext cx="306759"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-1</a:t>
              </a:r>
              <a:endParaRPr lang="en-US" sz="135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D63602C-BAF2-4937-A735-5BF12032A40A}"/>
                </a:ext>
              </a:extLst>
            </p:cNvPr>
            <p:cNvSpPr txBox="1"/>
            <p:nvPr/>
          </p:nvSpPr>
          <p:spPr>
            <a:xfrm>
              <a:off x="5088251" y="2618492"/>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0</a:t>
              </a:r>
              <a:endParaRPr lang="en-US" sz="135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B29D0FF-66EE-49E2-9406-C0F245F42EED}"/>
                </a:ext>
              </a:extLst>
            </p:cNvPr>
            <p:cNvSpPr txBox="1"/>
            <p:nvPr/>
          </p:nvSpPr>
          <p:spPr>
            <a:xfrm>
              <a:off x="5795164" y="2615362"/>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1</a:t>
              </a:r>
              <a:endParaRPr lang="en-US" sz="135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DE4A4156-4715-4167-B40B-A32C47B933A5}"/>
                </a:ext>
              </a:extLst>
            </p:cNvPr>
            <p:cNvSpPr txBox="1"/>
            <p:nvPr/>
          </p:nvSpPr>
          <p:spPr>
            <a:xfrm>
              <a:off x="6434695" y="2628816"/>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2</a:t>
              </a:r>
              <a:endParaRPr lang="en-US" sz="135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96C5F113-9D5A-4616-8F88-B23CD243247D}"/>
                </a:ext>
              </a:extLst>
            </p:cNvPr>
            <p:cNvSpPr txBox="1"/>
            <p:nvPr/>
          </p:nvSpPr>
          <p:spPr>
            <a:xfrm>
              <a:off x="7107307" y="2628816"/>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3</a:t>
              </a:r>
              <a:endParaRPr lang="en-US" sz="135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D60398DD-5155-4A9A-9624-33923E5A5E68}"/>
                </a:ext>
              </a:extLst>
            </p:cNvPr>
            <p:cNvSpPr txBox="1"/>
            <p:nvPr/>
          </p:nvSpPr>
          <p:spPr>
            <a:xfrm>
              <a:off x="7793351" y="2638341"/>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4</a:t>
              </a:r>
              <a:endParaRPr lang="en-US" sz="135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D4135D9F-A4D5-40AD-A0AF-EC3A6D3DD584}"/>
                </a:ext>
              </a:extLst>
            </p:cNvPr>
            <p:cNvSpPr txBox="1"/>
            <p:nvPr/>
          </p:nvSpPr>
          <p:spPr>
            <a:xfrm>
              <a:off x="8393509" y="2638341"/>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5</a:t>
              </a:r>
              <a:endParaRPr lang="en-US" sz="1350" dirty="0">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BB871001-BD7A-4C6A-8E16-1743A6644FD7}"/>
              </a:ext>
            </a:extLst>
          </p:cNvPr>
          <p:cNvSpPr txBox="1"/>
          <p:nvPr/>
        </p:nvSpPr>
        <p:spPr>
          <a:xfrm>
            <a:off x="3804874" y="2966369"/>
            <a:ext cx="956171" cy="369332"/>
          </a:xfrm>
          <a:prstGeom prst="rect">
            <a:avLst/>
          </a:prstGeom>
          <a:noFill/>
        </p:spPr>
        <p:txBody>
          <a:bodyPr wrap="square" rtlCol="0">
            <a:spAutoFit/>
          </a:bodyPr>
          <a:lstStyle/>
          <a:p>
            <a:r>
              <a:rPr lang="en-US" i="1">
                <a:latin typeface="Arial" panose="020B0604020202020204" pitchFamily="34" charset="0"/>
                <a:cs typeface="Arial" panose="020B0604020202020204" pitchFamily="34" charset="0"/>
              </a:rPr>
              <a:t>Hình 3</a:t>
            </a:r>
          </a:p>
        </p:txBody>
      </p:sp>
      <p:sp>
        <p:nvSpPr>
          <p:cNvPr id="67" name="TextBox 66">
            <a:extLst>
              <a:ext uri="{FF2B5EF4-FFF2-40B4-BE49-F238E27FC236}">
                <a16:creationId xmlns:a16="http://schemas.microsoft.com/office/drawing/2014/main" id="{87616D62-2C1A-4CF0-B03B-98519BAC6E6C}"/>
              </a:ext>
            </a:extLst>
          </p:cNvPr>
          <p:cNvSpPr txBox="1"/>
          <p:nvPr/>
        </p:nvSpPr>
        <p:spPr>
          <a:xfrm>
            <a:off x="1015126" y="3470268"/>
            <a:ext cx="7004951" cy="835613"/>
          </a:xfrm>
          <a:prstGeom prst="rect">
            <a:avLst/>
          </a:prstGeom>
          <a:noFill/>
        </p:spPr>
        <p:txBody>
          <a:bodyPr wrap="square">
            <a:spAutoFit/>
          </a:bodyPr>
          <a:lstStyle/>
          <a:p>
            <a:pPr algn="just">
              <a:lnSpc>
                <a:spcPct val="115000"/>
              </a:lnSpc>
            </a:pPr>
            <a:r>
              <a:rPr lang="en-US" sz="2100">
                <a:latin typeface="Arial" panose="020B0604020202020204" pitchFamily="34" charset="0"/>
                <a:ea typeface="Times New Roman" panose="02020603050405020304" pitchFamily="18" charset="0"/>
                <a:cs typeface="Times New Roman" panose="02020603050405020304" pitchFamily="18" charset="0"/>
              </a:rPr>
              <a:t>a) Điểm -5; -4; -2 nằm ở bên trái điểm 0, điểm 3; 5 nằm ở bên phải điểm 0.</a:t>
            </a:r>
            <a:endParaRPr lang="en-US" sz="2100">
              <a:latin typeface=".VnTime"/>
              <a:ea typeface="Times New Roman" panose="02020603050405020304" pitchFamily="18" charset="0"/>
              <a:cs typeface="Times New Roman" panose="02020603050405020304" pitchFamily="18" charset="0"/>
            </a:endParaRPr>
          </a:p>
        </p:txBody>
      </p:sp>
      <p:sp>
        <p:nvSpPr>
          <p:cNvPr id="39"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0" name="Rectangle 157">
            <a:hlinkClick r:id="" action="ppaction://noaction"/>
          </p:cNvPr>
          <p:cNvSpPr>
            <a:spLocks noChangeArrowheads="1"/>
          </p:cNvSpPr>
          <p:nvPr/>
        </p:nvSpPr>
        <p:spPr bwMode="auto">
          <a:xfrm>
            <a:off x="-23849" y="688230"/>
            <a:ext cx="7315200" cy="616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62134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22" presetClass="emph" presetSubtype="0" repeatCount="indefinite" fill="hold" grpId="1" nodeType="withEffect">
                                  <p:stCondLst>
                                    <p:cond delay="0"/>
                                  </p:stCondLst>
                                  <p:childTnLst>
                                    <p:animClr clrSpc="hsl" dir="cw">
                                      <p:cBhvr override="childStyle">
                                        <p:cTn id="12" dur="1000" fill="hold"/>
                                        <p:tgtEl>
                                          <p:spTgt spid="42"/>
                                        </p:tgtEl>
                                        <p:attrNameLst>
                                          <p:attrName>style.color</p:attrName>
                                        </p:attrNameLst>
                                      </p:cBhvr>
                                      <p:by>
                                        <p:hsl h="-7200000" s="0" l="0"/>
                                      </p:by>
                                    </p:animClr>
                                    <p:animClr clrSpc="hsl" dir="cw">
                                      <p:cBhvr>
                                        <p:cTn id="13" dur="1000" fill="hold"/>
                                        <p:tgtEl>
                                          <p:spTgt spid="42"/>
                                        </p:tgtEl>
                                        <p:attrNameLst>
                                          <p:attrName>fillcolor</p:attrName>
                                        </p:attrNameLst>
                                      </p:cBhvr>
                                      <p:by>
                                        <p:hsl h="-7200000" s="0" l="0"/>
                                      </p:by>
                                    </p:animClr>
                                    <p:animClr clrSpc="hsl" dir="cw">
                                      <p:cBhvr>
                                        <p:cTn id="14" dur="1000" fill="hold"/>
                                        <p:tgtEl>
                                          <p:spTgt spid="42"/>
                                        </p:tgtEl>
                                        <p:attrNameLst>
                                          <p:attrName>stroke.color</p:attrName>
                                        </p:attrNameLst>
                                      </p:cBhvr>
                                      <p:by>
                                        <p:hsl h="-7200000" s="0" l="0"/>
                                      </p:by>
                                    </p:animClr>
                                    <p:set>
                                      <p:cBhvr>
                                        <p:cTn id="15" dur="1000" fill="hold"/>
                                        <p:tgtEl>
                                          <p:spTgt spid="4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randombar(horizontal)">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p:bldP spid="42" grpId="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1250898"/>
            <a:ext cx="9144000" cy="6402"/>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6287545" y="3271148"/>
            <a:ext cx="5168435" cy="490264"/>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1" y="198269"/>
              <a:ext cx="7104247" cy="492442"/>
            </a:xfrm>
            <a:prstGeom prst="rect">
              <a:avLst/>
            </a:prstGeom>
            <a:noFill/>
          </p:spPr>
          <p:txBody>
            <a:bodyPr wrap="square">
              <a:spAutoFit/>
            </a:bodyPr>
            <a:lstStyle/>
            <a:p>
              <a:r>
                <a:rPr lang="en-US" b="1">
                  <a:solidFill>
                    <a:srgbClr val="FFFF00"/>
                  </a:solidFill>
                  <a:latin typeface="Times New Roman" panose="02020603050405020304" pitchFamily="18" charset="0"/>
                  <a:cs typeface="Times New Roman" panose="02020603050405020304" pitchFamily="18" charset="0"/>
                </a:rPr>
                <a:t>HOẠT ĐỘNG HÌNH THÀNH KIẾN THỨC</a:t>
              </a:r>
              <a:endParaRPr lang="en-US">
                <a:solidFill>
                  <a:srgbClr val="FFFF00"/>
                </a:solidFill>
              </a:endParaRPr>
            </a:p>
          </p:txBody>
        </p:sp>
      </p:grpSp>
      <p:sp>
        <p:nvSpPr>
          <p:cNvPr id="2" name="Rectangle 2">
            <a:extLst>
              <a:ext uri="{FF2B5EF4-FFF2-40B4-BE49-F238E27FC236}">
                <a16:creationId xmlns:a16="http://schemas.microsoft.com/office/drawing/2014/main" id="{48FEE740-E718-4346-88B4-D715E9D7A697}"/>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6" name="TextBox 15">
            <a:extLst>
              <a:ext uri="{FF2B5EF4-FFF2-40B4-BE49-F238E27FC236}">
                <a16:creationId xmlns:a16="http://schemas.microsoft.com/office/drawing/2014/main" id="{103B437F-47AB-4866-A9F2-D8257C49B7B0}"/>
              </a:ext>
            </a:extLst>
          </p:cNvPr>
          <p:cNvSpPr txBox="1"/>
          <p:nvPr/>
        </p:nvSpPr>
        <p:spPr>
          <a:xfrm>
            <a:off x="6247221" y="2439814"/>
            <a:ext cx="661797" cy="415498"/>
          </a:xfrm>
          <a:prstGeom prst="rect">
            <a:avLst/>
          </a:prstGeom>
          <a:noFill/>
        </p:spPr>
        <p:txBody>
          <a:bodyPr wrap="square" rtlCol="0">
            <a:spAutoFit/>
          </a:bodyPr>
          <a:lstStyle/>
          <a:p>
            <a:r>
              <a:rPr lang="en-US" sz="2100" u="sng" dirty="0" err="1">
                <a:latin typeface="Arial" panose="020B0604020202020204" pitchFamily="34" charset="0"/>
                <a:cs typeface="Arial" panose="020B0604020202020204" pitchFamily="34" charset="0"/>
              </a:rPr>
              <a:t>Giải</a:t>
            </a:r>
            <a:endParaRPr lang="en-US" sz="2100" u="sng" dirty="0">
              <a:latin typeface="Arial" panose="020B0604020202020204" pitchFamily="34" charset="0"/>
              <a:cs typeface="Arial" panose="020B0604020202020204" pitchFamily="34" charset="0"/>
            </a:endParaRPr>
          </a:p>
        </p:txBody>
      </p:sp>
      <p:sp>
        <p:nvSpPr>
          <p:cNvPr id="42" name="Text Box 53">
            <a:extLst>
              <a:ext uri="{FF2B5EF4-FFF2-40B4-BE49-F238E27FC236}">
                <a16:creationId xmlns:a16="http://schemas.microsoft.com/office/drawing/2014/main" id="{37C42DC3-BC1E-4CCC-AAEE-90808381E6FD}"/>
              </a:ext>
            </a:extLst>
          </p:cNvPr>
          <p:cNvSpPr txBox="1">
            <a:spLocks noChangeArrowheads="1"/>
          </p:cNvSpPr>
          <p:nvPr/>
        </p:nvSpPr>
        <p:spPr bwMode="auto">
          <a:xfrm>
            <a:off x="5756683" y="2316538"/>
            <a:ext cx="4905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300" b="1" dirty="0">
                <a:solidFill>
                  <a:srgbClr val="FF0000"/>
                </a:solidFill>
                <a:sym typeface="Wingdings" panose="05000000000000000000" pitchFamily="2" charset="2"/>
              </a:rPr>
              <a:t></a:t>
            </a:r>
          </a:p>
        </p:txBody>
      </p:sp>
      <p:pic>
        <p:nvPicPr>
          <p:cNvPr id="32" name="Picture 31">
            <a:extLst>
              <a:ext uri="{FF2B5EF4-FFF2-40B4-BE49-F238E27FC236}">
                <a16:creationId xmlns:a16="http://schemas.microsoft.com/office/drawing/2014/main" id="{DB5733A7-A720-4879-A186-410F85952CC4}"/>
              </a:ext>
            </a:extLst>
          </p:cNvPr>
          <p:cNvPicPr>
            <a:picLocks noChangeAspect="1"/>
          </p:cNvPicPr>
          <p:nvPr/>
        </p:nvPicPr>
        <p:blipFill rotWithShape="1">
          <a:blip r:embed="rId3"/>
          <a:srcRect l="49584" t="65556" r="47083" b="31235"/>
          <a:stretch/>
        </p:blipFill>
        <p:spPr>
          <a:xfrm>
            <a:off x="1" y="1403307"/>
            <a:ext cx="941741" cy="510111"/>
          </a:xfrm>
          <a:prstGeom prst="rect">
            <a:avLst/>
          </a:prstGeom>
        </p:spPr>
      </p:pic>
      <p:sp>
        <p:nvSpPr>
          <p:cNvPr id="3" name="TextBox 2">
            <a:extLst>
              <a:ext uri="{FF2B5EF4-FFF2-40B4-BE49-F238E27FC236}">
                <a16:creationId xmlns:a16="http://schemas.microsoft.com/office/drawing/2014/main" id="{8093909D-24F6-4F74-B569-CC10DD6993CF}"/>
              </a:ext>
            </a:extLst>
          </p:cNvPr>
          <p:cNvSpPr txBox="1"/>
          <p:nvPr/>
        </p:nvSpPr>
        <p:spPr>
          <a:xfrm>
            <a:off x="864704" y="1507091"/>
            <a:ext cx="7761926" cy="738664"/>
          </a:xfrm>
          <a:prstGeom prst="rect">
            <a:avLst/>
          </a:prstGeom>
          <a:noFill/>
        </p:spPr>
        <p:txBody>
          <a:bodyPr wrap="square" rtlCol="0">
            <a:spAutoFit/>
          </a:bodyPr>
          <a:lstStyle/>
          <a:p>
            <a:r>
              <a:rPr lang="en-US" sz="2100">
                <a:latin typeface="Arial" panose="020B0604020202020204" pitchFamily="34" charset="0"/>
                <a:cs typeface="Arial" panose="020B0604020202020204" pitchFamily="34" charset="0"/>
              </a:rPr>
              <a:t>b) Nêu số đo nhiệt độ được chỉ trong mỗi nhiệt kế và biểu diễn các số đó trên trục số thẳng đứng ở </a:t>
            </a:r>
            <a:r>
              <a:rPr lang="en-US" sz="2100" i="1">
                <a:latin typeface="Arial" panose="020B0604020202020204" pitchFamily="34" charset="0"/>
                <a:cs typeface="Arial" panose="020B0604020202020204" pitchFamily="34" charset="0"/>
              </a:rPr>
              <a:t>Hình 4.</a:t>
            </a:r>
            <a:endParaRPr lang="en-US" sz="2100">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422888A1-84DF-4B5B-84E2-AE0BC3B108C5}"/>
              </a:ext>
            </a:extLst>
          </p:cNvPr>
          <p:cNvPicPr>
            <a:picLocks noChangeAspect="1"/>
          </p:cNvPicPr>
          <p:nvPr/>
        </p:nvPicPr>
        <p:blipFill rotWithShape="1">
          <a:blip r:embed="rId4"/>
          <a:srcRect l="56667" t="39259" r="20833" b="32235"/>
          <a:stretch/>
        </p:blipFill>
        <p:spPr>
          <a:xfrm>
            <a:off x="913897" y="2326456"/>
            <a:ext cx="4569285" cy="3256274"/>
          </a:xfrm>
          <a:prstGeom prst="rect">
            <a:avLst/>
          </a:prstGeom>
        </p:spPr>
      </p:pic>
      <p:pic>
        <p:nvPicPr>
          <p:cNvPr id="40" name="Picture 39">
            <a:extLst>
              <a:ext uri="{FF2B5EF4-FFF2-40B4-BE49-F238E27FC236}">
                <a16:creationId xmlns:a16="http://schemas.microsoft.com/office/drawing/2014/main" id="{95922DD8-88B9-4AC3-9366-0AE8FB3ADB79}"/>
              </a:ext>
            </a:extLst>
          </p:cNvPr>
          <p:cNvPicPr>
            <a:picLocks noChangeAspect="1"/>
          </p:cNvPicPr>
          <p:nvPr/>
        </p:nvPicPr>
        <p:blipFill rotWithShape="1">
          <a:blip r:embed="rId4"/>
          <a:srcRect l="73757" t="39259" r="20833" b="32235"/>
          <a:stretch/>
        </p:blipFill>
        <p:spPr>
          <a:xfrm>
            <a:off x="7001554" y="2316538"/>
            <a:ext cx="1098757" cy="3256274"/>
          </a:xfrm>
          <a:prstGeom prst="rect">
            <a:avLst/>
          </a:prstGeom>
        </p:spPr>
      </p:pic>
      <p:sp>
        <p:nvSpPr>
          <p:cNvPr id="4" name="TextBox 3">
            <a:extLst>
              <a:ext uri="{FF2B5EF4-FFF2-40B4-BE49-F238E27FC236}">
                <a16:creationId xmlns:a16="http://schemas.microsoft.com/office/drawing/2014/main" id="{27C3F3D2-A21F-4528-8854-4F0C43BEB480}"/>
              </a:ext>
            </a:extLst>
          </p:cNvPr>
          <p:cNvSpPr txBox="1"/>
          <p:nvPr/>
        </p:nvSpPr>
        <p:spPr>
          <a:xfrm>
            <a:off x="7297340" y="3157534"/>
            <a:ext cx="100013" cy="184666"/>
          </a:xfrm>
          <a:prstGeom prst="rect">
            <a:avLst/>
          </a:prstGeom>
          <a:noFill/>
        </p:spPr>
        <p:txBody>
          <a:bodyPr wrap="square" lIns="0" tIns="0" rIns="0" bIns="0" rtlCol="0">
            <a:spAutoFit/>
          </a:bodyPr>
          <a:lstStyle/>
          <a:p>
            <a:r>
              <a:rPr lang="en-US" sz="1200">
                <a:solidFill>
                  <a:srgbClr val="FF0000"/>
                </a:solidFill>
              </a:rPr>
              <a:t>3</a:t>
            </a:r>
          </a:p>
        </p:txBody>
      </p:sp>
      <p:sp>
        <p:nvSpPr>
          <p:cNvPr id="66" name="TextBox 65">
            <a:extLst>
              <a:ext uri="{FF2B5EF4-FFF2-40B4-BE49-F238E27FC236}">
                <a16:creationId xmlns:a16="http://schemas.microsoft.com/office/drawing/2014/main" id="{78AB6285-92F6-474F-9B31-29DEFAD00B26}"/>
              </a:ext>
            </a:extLst>
          </p:cNvPr>
          <p:cNvSpPr txBox="1"/>
          <p:nvPr/>
        </p:nvSpPr>
        <p:spPr>
          <a:xfrm>
            <a:off x="7263267" y="3965101"/>
            <a:ext cx="168160" cy="184666"/>
          </a:xfrm>
          <a:prstGeom prst="rect">
            <a:avLst/>
          </a:prstGeom>
          <a:noFill/>
        </p:spPr>
        <p:txBody>
          <a:bodyPr wrap="square" lIns="0" tIns="0" rIns="0" bIns="0" rtlCol="0">
            <a:spAutoFit/>
          </a:bodyPr>
          <a:lstStyle/>
          <a:p>
            <a:r>
              <a:rPr lang="en-US" sz="1200">
                <a:solidFill>
                  <a:srgbClr val="FF0000"/>
                </a:solidFill>
              </a:rPr>
              <a:t>-1</a:t>
            </a:r>
          </a:p>
        </p:txBody>
      </p:sp>
      <p:sp>
        <p:nvSpPr>
          <p:cNvPr id="68" name="TextBox 67">
            <a:extLst>
              <a:ext uri="{FF2B5EF4-FFF2-40B4-BE49-F238E27FC236}">
                <a16:creationId xmlns:a16="http://schemas.microsoft.com/office/drawing/2014/main" id="{F6390F56-EDB6-4A1A-B178-46706ECE81AB}"/>
              </a:ext>
            </a:extLst>
          </p:cNvPr>
          <p:cNvSpPr txBox="1"/>
          <p:nvPr/>
        </p:nvSpPr>
        <p:spPr>
          <a:xfrm>
            <a:off x="7268766" y="4183195"/>
            <a:ext cx="168160" cy="184666"/>
          </a:xfrm>
          <a:prstGeom prst="rect">
            <a:avLst/>
          </a:prstGeom>
          <a:noFill/>
        </p:spPr>
        <p:txBody>
          <a:bodyPr wrap="square" lIns="0" tIns="0" rIns="0" bIns="0" rtlCol="0">
            <a:spAutoFit/>
          </a:bodyPr>
          <a:lstStyle/>
          <a:p>
            <a:r>
              <a:rPr lang="en-US" sz="1200">
                <a:solidFill>
                  <a:srgbClr val="FF0000"/>
                </a:solidFill>
              </a:rPr>
              <a:t>-2</a:t>
            </a:r>
          </a:p>
        </p:txBody>
      </p:sp>
      <p:sp>
        <p:nvSpPr>
          <p:cNvPr id="18"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19" name="Rectangle 157">
            <a:hlinkClick r:id="" action="ppaction://noaction"/>
          </p:cNvPr>
          <p:cNvSpPr>
            <a:spLocks noChangeArrowheads="1"/>
          </p:cNvSpPr>
          <p:nvPr/>
        </p:nvSpPr>
        <p:spPr bwMode="auto">
          <a:xfrm>
            <a:off x="-23849" y="688230"/>
            <a:ext cx="7315200" cy="616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084061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22" presetClass="emph" presetSubtype="0" repeatCount="indefinite" fill="hold" grpId="1" nodeType="withEffect">
                                  <p:stCondLst>
                                    <p:cond delay="0"/>
                                  </p:stCondLst>
                                  <p:childTnLst>
                                    <p:animClr clrSpc="hsl" dir="cw">
                                      <p:cBhvr override="childStyle">
                                        <p:cTn id="12" dur="1000" fill="hold"/>
                                        <p:tgtEl>
                                          <p:spTgt spid="42"/>
                                        </p:tgtEl>
                                        <p:attrNameLst>
                                          <p:attrName>style.color</p:attrName>
                                        </p:attrNameLst>
                                      </p:cBhvr>
                                      <p:by>
                                        <p:hsl h="-7200000" s="0" l="0"/>
                                      </p:by>
                                    </p:animClr>
                                    <p:animClr clrSpc="hsl" dir="cw">
                                      <p:cBhvr>
                                        <p:cTn id="13" dur="1000" fill="hold"/>
                                        <p:tgtEl>
                                          <p:spTgt spid="42"/>
                                        </p:tgtEl>
                                        <p:attrNameLst>
                                          <p:attrName>fillcolor</p:attrName>
                                        </p:attrNameLst>
                                      </p:cBhvr>
                                      <p:by>
                                        <p:hsl h="-7200000" s="0" l="0"/>
                                      </p:by>
                                    </p:animClr>
                                    <p:animClr clrSpc="hsl" dir="cw">
                                      <p:cBhvr>
                                        <p:cTn id="14" dur="1000" fill="hold"/>
                                        <p:tgtEl>
                                          <p:spTgt spid="42"/>
                                        </p:tgtEl>
                                        <p:attrNameLst>
                                          <p:attrName>stroke.color</p:attrName>
                                        </p:attrNameLst>
                                      </p:cBhvr>
                                      <p:by>
                                        <p:hsl h="-7200000" s="0" l="0"/>
                                      </p:by>
                                    </p:animClr>
                                    <p:set>
                                      <p:cBhvr>
                                        <p:cTn id="15" dur="1000" fill="hold"/>
                                        <p:tgtEl>
                                          <p:spTgt spid="4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dissolve">
                                      <p:cBhvr>
                                        <p:cTn id="24" dur="500"/>
                                        <p:tgtEl>
                                          <p:spTgt spid="6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randombar(horizontal)">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p:bldP spid="42" grpId="1"/>
      <p:bldP spid="4" grpId="0"/>
      <p:bldP spid="66"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674937"/>
            <a:ext cx="560602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Cho </a:t>
            </a:r>
            <a:r>
              <a:rPr lang="en-US" sz="2800" dirty="0" err="1" smtClean="0">
                <a:latin typeface="Times New Roman" pitchFamily="18" charset="0"/>
                <a:cs typeface="Times New Roman" pitchFamily="18" charset="0"/>
              </a:rPr>
              <a:t>hs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sgk</a:t>
            </a:r>
            <a:r>
              <a:rPr lang="en-US" sz="2800" dirty="0" smtClean="0">
                <a:latin typeface="Times New Roman" pitchFamily="18" charset="0"/>
                <a:cs typeface="Times New Roman" pitchFamily="18" charset="0"/>
              </a:rPr>
              <a:t> -66</a:t>
            </a:r>
            <a:endParaRPr lang="en-US" sz="2800" dirty="0">
              <a:latin typeface="Times New Roman" pitchFamily="18" charset="0"/>
              <a:cs typeface="Times New Roman" pitchFamily="18" charset="0"/>
            </a:endParaRPr>
          </a:p>
        </p:txBody>
      </p:sp>
      <p:sp>
        <p:nvSpPr>
          <p:cNvPr id="5" name="TextBox 4"/>
          <p:cNvSpPr txBox="1"/>
          <p:nvPr/>
        </p:nvSpPr>
        <p:spPr>
          <a:xfrm>
            <a:off x="96982" y="4343400"/>
            <a:ext cx="8894618"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Luyên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tập</a:t>
            </a:r>
            <a:r>
              <a:rPr lang="en-US" sz="2800" dirty="0" smtClean="0">
                <a:solidFill>
                  <a:srgbClr val="FF0000"/>
                </a:solidFill>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-7; -6;-4; 0; 2; 4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(y/c </a:t>
            </a:r>
            <a:r>
              <a:rPr lang="en-US" sz="2800" dirty="0" err="1" smtClean="0">
                <a:latin typeface="Times New Roman" pitchFamily="18" charset="0"/>
                <a:cs typeface="Times New Roman" pitchFamily="18" charset="0"/>
              </a:rPr>
              <a:t>hs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a:t>
            </a:r>
          </a:p>
        </p:txBody>
      </p:sp>
      <p:sp>
        <p:nvSpPr>
          <p:cNvPr id="6" name="TextBox 5"/>
          <p:cNvSpPr txBox="1"/>
          <p:nvPr/>
        </p:nvSpPr>
        <p:spPr>
          <a:xfrm>
            <a:off x="0" y="5370493"/>
            <a:ext cx="8991600"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Chú</a:t>
            </a:r>
            <a:r>
              <a:rPr lang="en-US" sz="2800" dirty="0" smtClean="0">
                <a:solidFill>
                  <a:srgbClr val="FF0000"/>
                </a:solidFill>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thêm</a:t>
            </a:r>
            <a:r>
              <a:rPr lang="en-US" sz="2800" dirty="0" smtClean="0">
                <a:latin typeface="Times New Roman" pitchFamily="18" charset="0"/>
                <a:cs typeface="Times New Roman" pitchFamily="18" charset="0"/>
              </a:rPr>
              <a:t> ta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nằm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ngang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62345" y="1909737"/>
            <a:ext cx="9067800" cy="1692214"/>
          </a:xfrm>
          <a:prstGeom prst="rect">
            <a:avLst/>
          </a:prstGeom>
        </p:spPr>
      </p:pic>
      <p:sp>
        <p:nvSpPr>
          <p:cNvPr id="7" name="TextBox 6"/>
          <p:cNvSpPr txBox="1"/>
          <p:nvPr/>
        </p:nvSpPr>
        <p:spPr>
          <a:xfrm>
            <a:off x="96982" y="1579828"/>
            <a:ext cx="1295400" cy="369332"/>
          </a:xfrm>
          <a:prstGeom prst="rect">
            <a:avLst/>
          </a:prstGeom>
          <a:solidFill>
            <a:schemeClr val="accent2"/>
          </a:solidFill>
        </p:spPr>
        <p:txBody>
          <a:bodyPr wrap="square" rtlCol="0">
            <a:spAutoFit/>
          </a:bodyPr>
          <a:lstStyle/>
          <a:p>
            <a:r>
              <a:rPr lang="en-US" b="1" dirty="0" smtClean="0">
                <a:solidFill>
                  <a:srgbClr val="0000FF"/>
                </a:solidFill>
              </a:rPr>
              <a:t>GHI NHỚ</a:t>
            </a:r>
            <a:endParaRPr lang="en-US" b="1" dirty="0">
              <a:solidFill>
                <a:srgbClr val="0000FF"/>
              </a:solidFill>
            </a:endParaRPr>
          </a:p>
        </p:txBody>
      </p:sp>
      <p:sp>
        <p:nvSpPr>
          <p:cNvPr id="8" name="WordArt 206"/>
          <p:cNvSpPr>
            <a:spLocks noChangeArrowheads="1" noChangeShapeType="1" noTextEdit="1"/>
          </p:cNvSpPr>
          <p:nvPr/>
        </p:nvSpPr>
        <p:spPr bwMode="auto">
          <a:xfrm>
            <a:off x="1996247" y="58606"/>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9" name="Rectangle 157">
            <a:hlinkClick r:id="" action="ppaction://noaction"/>
          </p:cNvPr>
          <p:cNvSpPr>
            <a:spLocks noChangeArrowheads="1"/>
          </p:cNvSpPr>
          <p:nvPr/>
        </p:nvSpPr>
        <p:spPr bwMode="auto">
          <a:xfrm>
            <a:off x="0" y="661049"/>
            <a:ext cx="7315200" cy="616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2681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6287545" y="3271148"/>
            <a:ext cx="5168435" cy="490264"/>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1" y="198269"/>
              <a:ext cx="7104247" cy="492442"/>
            </a:xfrm>
            <a:prstGeom prst="rect">
              <a:avLst/>
            </a:prstGeom>
            <a:noFill/>
          </p:spPr>
          <p:txBody>
            <a:bodyPr wrap="square">
              <a:spAutoFit/>
            </a:bodyPr>
            <a:lstStyle/>
            <a:p>
              <a:r>
                <a:rPr lang="en-US" b="1">
                  <a:solidFill>
                    <a:srgbClr val="FFFF00"/>
                  </a:solidFill>
                  <a:latin typeface="Times New Roman" panose="02020603050405020304" pitchFamily="18" charset="0"/>
                  <a:cs typeface="Times New Roman" panose="02020603050405020304" pitchFamily="18" charset="0"/>
                </a:rPr>
                <a:t>HOẠT ĐỘNG HÌNH THÀNH KIẾN THỨC</a:t>
              </a:r>
              <a:endParaRPr lang="en-US">
                <a:solidFill>
                  <a:srgbClr val="FFFF00"/>
                </a:solidFill>
              </a:endParaRPr>
            </a:p>
          </p:txBody>
        </p:sp>
      </p:grpSp>
      <p:cxnSp>
        <p:nvCxnSpPr>
          <p:cNvPr id="15" name="Straight Connector 14">
            <a:extLst>
              <a:ext uri="{FF2B5EF4-FFF2-40B4-BE49-F238E27FC236}">
                <a16:creationId xmlns:a16="http://schemas.microsoft.com/office/drawing/2014/main" id="{7D859FBA-0E3A-4ADB-AA9D-9F9A44CF10B4}"/>
              </a:ext>
            </a:extLst>
          </p:cNvPr>
          <p:cNvCxnSpPr>
            <a:cxnSpLocks/>
          </p:cNvCxnSpPr>
          <p:nvPr/>
        </p:nvCxnSpPr>
        <p:spPr>
          <a:xfrm flipV="1">
            <a:off x="0" y="1250898"/>
            <a:ext cx="9144000" cy="6402"/>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Rectangle 2">
            <a:extLst>
              <a:ext uri="{FF2B5EF4-FFF2-40B4-BE49-F238E27FC236}">
                <a16:creationId xmlns:a16="http://schemas.microsoft.com/office/drawing/2014/main" id="{12A2460D-A16E-4E53-A05C-FDAF58BF644F}"/>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1" name="TextBox 20">
            <a:extLst>
              <a:ext uri="{FF2B5EF4-FFF2-40B4-BE49-F238E27FC236}">
                <a16:creationId xmlns:a16="http://schemas.microsoft.com/office/drawing/2014/main" id="{E0206DCE-0580-4084-9214-8A2C8674B112}"/>
              </a:ext>
            </a:extLst>
          </p:cNvPr>
          <p:cNvSpPr txBox="1"/>
          <p:nvPr/>
        </p:nvSpPr>
        <p:spPr>
          <a:xfrm>
            <a:off x="252368" y="1511539"/>
            <a:ext cx="8096502" cy="738664"/>
          </a:xfrm>
          <a:prstGeom prst="rect">
            <a:avLst/>
          </a:prstGeom>
          <a:noFill/>
        </p:spPr>
        <p:txBody>
          <a:bodyPr wrap="square">
            <a:spAutoFit/>
          </a:bodyPr>
          <a:lstStyle/>
          <a:p>
            <a:r>
              <a:rPr lang="en-US" sz="2100" b="1">
                <a:latin typeface="Arial" panose="020B0604020202020204" pitchFamily="34" charset="0"/>
                <a:ea typeface="Times New Roman" panose="02020603050405020304" pitchFamily="18" charset="0"/>
              </a:rPr>
              <a:t>Ví dụ 3: </a:t>
            </a:r>
            <a:r>
              <a:rPr lang="en-US" sz="2100">
                <a:latin typeface="Arial" panose="020B0604020202020204" pitchFamily="34" charset="0"/>
                <a:ea typeface="Times New Roman" panose="02020603050405020304" pitchFamily="18" charset="0"/>
              </a:rPr>
              <a:t>Trên trục số ở </a:t>
            </a:r>
            <a:r>
              <a:rPr lang="en-US" sz="2100" i="1">
                <a:latin typeface="Arial" panose="020B0604020202020204" pitchFamily="34" charset="0"/>
                <a:ea typeface="Times New Roman" panose="02020603050405020304" pitchFamily="18" charset="0"/>
              </a:rPr>
              <a:t>Hình 5</a:t>
            </a:r>
            <a:r>
              <a:rPr lang="en-US" sz="2100">
                <a:latin typeface="Arial" panose="020B0604020202020204" pitchFamily="34" charset="0"/>
                <a:ea typeface="Times New Roman" panose="02020603050405020304" pitchFamily="18" charset="0"/>
              </a:rPr>
              <a:t>, điểm A biểu diễn số -2, điểm B biểu diễn số 3. </a:t>
            </a:r>
            <a:endParaRPr lang="en-US" sz="2100"/>
          </a:p>
        </p:txBody>
      </p:sp>
      <p:sp>
        <p:nvSpPr>
          <p:cNvPr id="13" name="TextBox 12">
            <a:extLst>
              <a:ext uri="{FF2B5EF4-FFF2-40B4-BE49-F238E27FC236}">
                <a16:creationId xmlns:a16="http://schemas.microsoft.com/office/drawing/2014/main" id="{5BDF42B3-FD50-45FC-8CE6-7EA9C4C3FBF8}"/>
              </a:ext>
            </a:extLst>
          </p:cNvPr>
          <p:cNvSpPr txBox="1"/>
          <p:nvPr/>
        </p:nvSpPr>
        <p:spPr>
          <a:xfrm>
            <a:off x="861338" y="3187541"/>
            <a:ext cx="6854155" cy="1384995"/>
          </a:xfrm>
          <a:prstGeom prst="rect">
            <a:avLst/>
          </a:prstGeom>
          <a:noFill/>
        </p:spPr>
        <p:txBody>
          <a:bodyPr wrap="square" rtlCol="0">
            <a:spAutoFit/>
          </a:bodyPr>
          <a:lstStyle/>
          <a:p>
            <a:r>
              <a:rPr lang="en-US" sz="2100">
                <a:latin typeface="Arial" panose="020B0604020202020204" pitchFamily="34" charset="0"/>
                <a:cs typeface="Arial" panose="020B0604020202020204" pitchFamily="34" charset="0"/>
              </a:rPr>
              <a:t>Quan sát </a:t>
            </a:r>
            <a:r>
              <a:rPr lang="en-US" sz="2100" i="1">
                <a:latin typeface="Arial" panose="020B0604020202020204" pitchFamily="34" charset="0"/>
                <a:cs typeface="Arial" panose="020B0604020202020204" pitchFamily="34" charset="0"/>
              </a:rPr>
              <a:t>Hình 5</a:t>
            </a:r>
            <a:r>
              <a:rPr lang="en-US" sz="2100">
                <a:latin typeface="Arial" panose="020B0604020202020204" pitchFamily="34" charset="0"/>
                <a:cs typeface="Arial" panose="020B0604020202020204" pitchFamily="34" charset="0"/>
              </a:rPr>
              <a:t> và trả lời các câu hỏi:</a:t>
            </a:r>
          </a:p>
          <a:p>
            <a:pPr marL="257175" indent="-257175">
              <a:buAutoNum type="alphaLcParenR"/>
            </a:pPr>
            <a:r>
              <a:rPr lang="en-US" sz="2100">
                <a:latin typeface="Arial" panose="020B0604020202020204" pitchFamily="34" charset="0"/>
                <a:cs typeface="Arial" panose="020B0604020202020204" pitchFamily="34" charset="0"/>
              </a:rPr>
              <a:t> Điểm C biểu diễn số nào?</a:t>
            </a:r>
          </a:p>
          <a:p>
            <a:pPr marL="257175" indent="-257175">
              <a:buAutoNum type="alphaLcParenR"/>
            </a:pPr>
            <a:r>
              <a:rPr lang="en-US" sz="2100">
                <a:latin typeface="Arial" panose="020B0604020202020204" pitchFamily="34" charset="0"/>
                <a:cs typeface="Arial" panose="020B0604020202020204" pitchFamily="34" charset="0"/>
              </a:rPr>
              <a:t> Điểm nào biểu diễn số -5?</a:t>
            </a:r>
          </a:p>
          <a:p>
            <a:pPr marL="257175" indent="-257175">
              <a:buAutoNum type="alphaLcParenR"/>
            </a:pPr>
            <a:r>
              <a:rPr lang="en-US" sz="2100">
                <a:latin typeface="Arial" panose="020B0604020202020204" pitchFamily="34" charset="0"/>
                <a:cs typeface="Arial" panose="020B0604020202020204" pitchFamily="34" charset="0"/>
              </a:rPr>
              <a:t> Điểm nào biểu diễn số 5?</a:t>
            </a:r>
          </a:p>
        </p:txBody>
      </p:sp>
      <p:grpSp>
        <p:nvGrpSpPr>
          <p:cNvPr id="2" name="Group 1">
            <a:extLst>
              <a:ext uri="{FF2B5EF4-FFF2-40B4-BE49-F238E27FC236}">
                <a16:creationId xmlns:a16="http://schemas.microsoft.com/office/drawing/2014/main" id="{1F286DB4-061A-4B1B-9786-CA7902819F1F}"/>
              </a:ext>
            </a:extLst>
          </p:cNvPr>
          <p:cNvGrpSpPr/>
          <p:nvPr/>
        </p:nvGrpSpPr>
        <p:grpSpPr>
          <a:xfrm>
            <a:off x="1687691" y="2258799"/>
            <a:ext cx="5768619" cy="931968"/>
            <a:chOff x="2250254" y="1868731"/>
            <a:chExt cx="7691492" cy="1242624"/>
          </a:xfrm>
        </p:grpSpPr>
        <p:grpSp>
          <p:nvGrpSpPr>
            <p:cNvPr id="22" name="Group 21">
              <a:extLst>
                <a:ext uri="{FF2B5EF4-FFF2-40B4-BE49-F238E27FC236}">
                  <a16:creationId xmlns:a16="http://schemas.microsoft.com/office/drawing/2014/main" id="{8DE065EC-66DE-4EFA-8DC8-1E612320281A}"/>
                </a:ext>
              </a:extLst>
            </p:cNvPr>
            <p:cNvGrpSpPr/>
            <p:nvPr/>
          </p:nvGrpSpPr>
          <p:grpSpPr>
            <a:xfrm>
              <a:off x="2250254" y="2293506"/>
              <a:ext cx="7691492" cy="411148"/>
              <a:chOff x="1383928" y="2504192"/>
              <a:chExt cx="7691492" cy="411148"/>
            </a:xfrm>
          </p:grpSpPr>
          <p:cxnSp>
            <p:nvCxnSpPr>
              <p:cNvPr id="23" name="Straight Arrow Connector 22">
                <a:extLst>
                  <a:ext uri="{FF2B5EF4-FFF2-40B4-BE49-F238E27FC236}">
                    <a16:creationId xmlns:a16="http://schemas.microsoft.com/office/drawing/2014/main" id="{3CD332A1-29A5-4646-899E-B0C3CB161ED7}"/>
                  </a:ext>
                </a:extLst>
              </p:cNvPr>
              <p:cNvCxnSpPr>
                <a:cxnSpLocks/>
              </p:cNvCxnSpPr>
              <p:nvPr/>
            </p:nvCxnSpPr>
            <p:spPr>
              <a:xfrm>
                <a:off x="1383928" y="2571503"/>
                <a:ext cx="7691492"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C70D7A7-AD06-4C4C-8E76-86E94B1F5FDB}"/>
                  </a:ext>
                </a:extLst>
              </p:cNvPr>
              <p:cNvCxnSpPr>
                <a:cxnSpLocks/>
              </p:cNvCxnSpPr>
              <p:nvPr/>
            </p:nvCxnSpPr>
            <p:spPr>
              <a:xfrm>
                <a:off x="1805568" y="2504192"/>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693527A-ACB8-48F1-85CB-74B05EFA3606}"/>
                  </a:ext>
                </a:extLst>
              </p:cNvPr>
              <p:cNvSpPr txBox="1"/>
              <p:nvPr/>
            </p:nvSpPr>
            <p:spPr>
              <a:xfrm>
                <a:off x="1700451" y="2618492"/>
                <a:ext cx="306759" cy="276998"/>
              </a:xfrm>
              <a:prstGeom prst="rect">
                <a:avLst/>
              </a:prstGeom>
              <a:noFill/>
            </p:spPr>
            <p:txBody>
              <a:bodyPr wrap="square" lIns="0" tIns="0" rIns="0" bIns="0" rtlCol="0">
                <a:spAutoFit/>
              </a:bodyPr>
              <a:lstStyle/>
              <a:p>
                <a:r>
                  <a:rPr lang="en-US" sz="1350" dirty="0">
                    <a:latin typeface="Arial" panose="020B0604020202020204" pitchFamily="34" charset="0"/>
                    <a:cs typeface="Arial" panose="020B0604020202020204" pitchFamily="34" charset="0"/>
                  </a:rPr>
                  <a:t>-5</a:t>
                </a:r>
              </a:p>
            </p:txBody>
          </p:sp>
          <p:cxnSp>
            <p:nvCxnSpPr>
              <p:cNvPr id="26" name="Straight Connector 25">
                <a:extLst>
                  <a:ext uri="{FF2B5EF4-FFF2-40B4-BE49-F238E27FC236}">
                    <a16:creationId xmlns:a16="http://schemas.microsoft.com/office/drawing/2014/main" id="{4606975E-B690-485F-A3DB-AC1EA0214E41}"/>
                  </a:ext>
                </a:extLst>
              </p:cNvPr>
              <p:cNvCxnSpPr>
                <a:cxnSpLocks/>
              </p:cNvCxnSpPr>
              <p:nvPr/>
            </p:nvCxnSpPr>
            <p:spPr>
              <a:xfrm>
                <a:off x="2483523" y="2506015"/>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0E6F0F5-3636-422F-B507-FE33172412A6}"/>
                  </a:ext>
                </a:extLst>
              </p:cNvPr>
              <p:cNvCxnSpPr>
                <a:cxnSpLocks/>
              </p:cNvCxnSpPr>
              <p:nvPr/>
            </p:nvCxnSpPr>
            <p:spPr>
              <a:xfrm>
                <a:off x="3155332" y="250758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C87469F-55EC-48F5-AB82-86CC0E5C7D14}"/>
                  </a:ext>
                </a:extLst>
              </p:cNvPr>
              <p:cNvCxnSpPr>
                <a:cxnSpLocks/>
              </p:cNvCxnSpPr>
              <p:nvPr/>
            </p:nvCxnSpPr>
            <p:spPr>
              <a:xfrm>
                <a:off x="3811901" y="2505094"/>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75DD18C-562D-401B-BD28-72A0ADF9D918}"/>
                  </a:ext>
                </a:extLst>
              </p:cNvPr>
              <p:cNvCxnSpPr>
                <a:cxnSpLocks/>
              </p:cNvCxnSpPr>
              <p:nvPr/>
            </p:nvCxnSpPr>
            <p:spPr>
              <a:xfrm>
                <a:off x="44850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CDD7E7C-42A8-443F-A29C-FBF000C72B72}"/>
                  </a:ext>
                </a:extLst>
              </p:cNvPr>
              <p:cNvCxnSpPr>
                <a:cxnSpLocks/>
              </p:cNvCxnSpPr>
              <p:nvPr/>
            </p:nvCxnSpPr>
            <p:spPr>
              <a:xfrm>
                <a:off x="5151751" y="251567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EE16705-B407-4BD5-B273-EC3AE8121BCC}"/>
                  </a:ext>
                </a:extLst>
              </p:cNvPr>
              <p:cNvCxnSpPr>
                <a:cxnSpLocks/>
              </p:cNvCxnSpPr>
              <p:nvPr/>
            </p:nvCxnSpPr>
            <p:spPr>
              <a:xfrm>
                <a:off x="5831201" y="251572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943E05B-1859-4E11-B3D6-51BA9E2BA4C0}"/>
                  </a:ext>
                </a:extLst>
              </p:cNvPr>
              <p:cNvCxnSpPr>
                <a:cxnSpLocks/>
              </p:cNvCxnSpPr>
              <p:nvPr/>
            </p:nvCxnSpPr>
            <p:spPr>
              <a:xfrm>
                <a:off x="651065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D638656-838D-4D33-9C15-D6DFB22EED31}"/>
                  </a:ext>
                </a:extLst>
              </p:cNvPr>
              <p:cNvCxnSpPr>
                <a:cxnSpLocks/>
              </p:cNvCxnSpPr>
              <p:nvPr/>
            </p:nvCxnSpPr>
            <p:spPr>
              <a:xfrm>
                <a:off x="7177401" y="2504192"/>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AF280FA-478F-48F9-9F36-6A24178D061B}"/>
                  </a:ext>
                </a:extLst>
              </p:cNvPr>
              <p:cNvCxnSpPr>
                <a:cxnSpLocks/>
              </p:cNvCxnSpPr>
              <p:nvPr/>
            </p:nvCxnSpPr>
            <p:spPr>
              <a:xfrm>
                <a:off x="7837801" y="250805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DF2FACC-4019-467D-AB28-AB955366072B}"/>
                  </a:ext>
                </a:extLst>
              </p:cNvPr>
              <p:cNvCxnSpPr>
                <a:cxnSpLocks/>
              </p:cNvCxnSpPr>
              <p:nvPr/>
            </p:nvCxnSpPr>
            <p:spPr>
              <a:xfrm>
                <a:off x="8453751" y="2515724"/>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E017E0A6-9523-41DF-8701-BCD5C9B57530}"/>
                  </a:ext>
                </a:extLst>
              </p:cNvPr>
              <p:cNvSpPr txBox="1"/>
              <p:nvPr/>
            </p:nvSpPr>
            <p:spPr>
              <a:xfrm>
                <a:off x="2330144" y="2626549"/>
                <a:ext cx="306759"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-4</a:t>
                </a:r>
                <a:endParaRPr lang="en-US" sz="135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C4E9C6A-BE90-497C-8F70-B35B1ABCDE45}"/>
                  </a:ext>
                </a:extLst>
              </p:cNvPr>
              <p:cNvSpPr txBox="1"/>
              <p:nvPr/>
            </p:nvSpPr>
            <p:spPr>
              <a:xfrm>
                <a:off x="3001953" y="2626549"/>
                <a:ext cx="306759" cy="276999"/>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-3</a:t>
                </a:r>
                <a:endParaRPr lang="en-US" sz="135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56FA20F-A890-4201-93FC-7B381A007A54}"/>
                  </a:ext>
                </a:extLst>
              </p:cNvPr>
              <p:cNvSpPr txBox="1"/>
              <p:nvPr/>
            </p:nvSpPr>
            <p:spPr>
              <a:xfrm>
                <a:off x="3673763" y="2632375"/>
                <a:ext cx="306759" cy="276999"/>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-2</a:t>
                </a:r>
                <a:endParaRPr lang="en-US" sz="135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05A4511-D88F-41F8-B6E8-19BCF5EC7534}"/>
                  </a:ext>
                </a:extLst>
              </p:cNvPr>
              <p:cNvSpPr txBox="1"/>
              <p:nvPr/>
            </p:nvSpPr>
            <p:spPr>
              <a:xfrm>
                <a:off x="4341183" y="2615362"/>
                <a:ext cx="306759"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-1</a:t>
                </a:r>
                <a:endParaRPr lang="en-US" sz="135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A444A9E-43F5-4AE5-A444-16D9B8848C49}"/>
                  </a:ext>
                </a:extLst>
              </p:cNvPr>
              <p:cNvSpPr txBox="1"/>
              <p:nvPr/>
            </p:nvSpPr>
            <p:spPr>
              <a:xfrm>
                <a:off x="5088251" y="2618492"/>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0</a:t>
                </a:r>
                <a:endParaRPr lang="en-US" sz="135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77BA3BF-EE9A-421B-A7A3-8AA921A0E411}"/>
                  </a:ext>
                </a:extLst>
              </p:cNvPr>
              <p:cNvSpPr txBox="1"/>
              <p:nvPr/>
            </p:nvSpPr>
            <p:spPr>
              <a:xfrm>
                <a:off x="5795164" y="2615362"/>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1</a:t>
                </a:r>
                <a:endParaRPr lang="en-US" sz="135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FC75B7D-EDB2-4E52-A945-FD5EE3547DE2}"/>
                  </a:ext>
                </a:extLst>
              </p:cNvPr>
              <p:cNvSpPr txBox="1"/>
              <p:nvPr/>
            </p:nvSpPr>
            <p:spPr>
              <a:xfrm>
                <a:off x="6434695" y="2628816"/>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2</a:t>
                </a:r>
                <a:endParaRPr lang="en-US" sz="135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B76F8949-0299-4A30-A8E2-6F0788BC4920}"/>
                  </a:ext>
                </a:extLst>
              </p:cNvPr>
              <p:cNvSpPr txBox="1"/>
              <p:nvPr/>
            </p:nvSpPr>
            <p:spPr>
              <a:xfrm>
                <a:off x="7107307" y="2628816"/>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3</a:t>
                </a:r>
                <a:endParaRPr lang="en-US" sz="135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04EE129-2546-4FB9-8098-943441B450FA}"/>
                  </a:ext>
                </a:extLst>
              </p:cNvPr>
              <p:cNvSpPr txBox="1"/>
              <p:nvPr/>
            </p:nvSpPr>
            <p:spPr>
              <a:xfrm>
                <a:off x="7793351" y="2638341"/>
                <a:ext cx="181928" cy="276998"/>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4</a:t>
                </a:r>
                <a:endParaRPr lang="en-US" sz="135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B15F215D-1D46-41AB-BD6A-E0225B7302D7}"/>
                  </a:ext>
                </a:extLst>
              </p:cNvPr>
              <p:cNvSpPr txBox="1"/>
              <p:nvPr/>
            </p:nvSpPr>
            <p:spPr>
              <a:xfrm>
                <a:off x="8393509" y="2638341"/>
                <a:ext cx="181928" cy="276999"/>
              </a:xfrm>
              <a:prstGeom prst="rect">
                <a:avLst/>
              </a:prstGeom>
              <a:noFill/>
            </p:spPr>
            <p:txBody>
              <a:bodyPr wrap="square" lIns="0" tIns="0" rIns="0" bIns="0" rtlCol="0">
                <a:spAutoFit/>
              </a:bodyPr>
              <a:lstStyle/>
              <a:p>
                <a:r>
                  <a:rPr lang="en-US" sz="1350">
                    <a:latin typeface="Arial" panose="020B0604020202020204" pitchFamily="34" charset="0"/>
                    <a:cs typeface="Arial" panose="020B0604020202020204" pitchFamily="34" charset="0"/>
                  </a:rPr>
                  <a:t>5</a:t>
                </a:r>
                <a:endParaRPr lang="en-US" sz="1350" dirty="0">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6BD1C08E-767B-435E-A560-9F4157792218}"/>
                </a:ext>
              </a:extLst>
            </p:cNvPr>
            <p:cNvSpPr txBox="1"/>
            <p:nvPr/>
          </p:nvSpPr>
          <p:spPr>
            <a:xfrm>
              <a:off x="2566777" y="1879502"/>
              <a:ext cx="269189" cy="430887"/>
            </a:xfrm>
            <a:prstGeom prst="rect">
              <a:avLst/>
            </a:prstGeom>
            <a:noFill/>
          </p:spPr>
          <p:txBody>
            <a:bodyPr wrap="square" lIns="0" tIns="0" rIns="0" bIns="0" rtlCol="0">
              <a:spAutoFit/>
            </a:bodyPr>
            <a:lstStyle/>
            <a:p>
              <a:r>
                <a:rPr lang="en-US" sz="2100" i="1" dirty="0">
                  <a:latin typeface="Arial" panose="020B0604020202020204" pitchFamily="34" charset="0"/>
                  <a:cs typeface="Arial" panose="020B0604020202020204" pitchFamily="34" charset="0"/>
                </a:rPr>
                <a:t>D</a:t>
              </a:r>
            </a:p>
          </p:txBody>
        </p:sp>
        <p:sp>
          <p:nvSpPr>
            <p:cNvPr id="50" name="TextBox 49">
              <a:extLst>
                <a:ext uri="{FF2B5EF4-FFF2-40B4-BE49-F238E27FC236}">
                  <a16:creationId xmlns:a16="http://schemas.microsoft.com/office/drawing/2014/main" id="{1B95D010-D343-4BC7-9A9A-87085A5FD0BE}"/>
                </a:ext>
              </a:extLst>
            </p:cNvPr>
            <p:cNvSpPr txBox="1"/>
            <p:nvPr/>
          </p:nvSpPr>
          <p:spPr>
            <a:xfrm>
              <a:off x="3248026" y="1881455"/>
              <a:ext cx="306759" cy="430887"/>
            </a:xfrm>
            <a:prstGeom prst="rect">
              <a:avLst/>
            </a:prstGeom>
            <a:noFill/>
          </p:spPr>
          <p:txBody>
            <a:bodyPr wrap="square" lIns="0" tIns="0" rIns="0" bIns="0" rtlCol="0">
              <a:spAutoFit/>
            </a:bodyPr>
            <a:lstStyle/>
            <a:p>
              <a:r>
                <a:rPr lang="en-US" sz="2100" i="1">
                  <a:latin typeface="Arial" panose="020B0604020202020204" pitchFamily="34" charset="0"/>
                  <a:cs typeface="Arial" panose="020B0604020202020204" pitchFamily="34" charset="0"/>
                </a:rPr>
                <a:t>C</a:t>
              </a:r>
            </a:p>
          </p:txBody>
        </p:sp>
        <p:sp>
          <p:nvSpPr>
            <p:cNvPr id="51" name="TextBox 50">
              <a:extLst>
                <a:ext uri="{FF2B5EF4-FFF2-40B4-BE49-F238E27FC236}">
                  <a16:creationId xmlns:a16="http://schemas.microsoft.com/office/drawing/2014/main" id="{742C481C-DD3D-4595-B8AB-74A91AEF6FFB}"/>
                </a:ext>
              </a:extLst>
            </p:cNvPr>
            <p:cNvSpPr txBox="1"/>
            <p:nvPr/>
          </p:nvSpPr>
          <p:spPr>
            <a:xfrm>
              <a:off x="4578933" y="1892440"/>
              <a:ext cx="306759" cy="430887"/>
            </a:xfrm>
            <a:prstGeom prst="rect">
              <a:avLst/>
            </a:prstGeom>
            <a:noFill/>
          </p:spPr>
          <p:txBody>
            <a:bodyPr wrap="square" lIns="0" tIns="0" rIns="0" bIns="0" rtlCol="0">
              <a:spAutoFit/>
            </a:bodyPr>
            <a:lstStyle/>
            <a:p>
              <a:r>
                <a:rPr lang="en-US" sz="2100" i="1">
                  <a:latin typeface="Arial" panose="020B0604020202020204" pitchFamily="34" charset="0"/>
                  <a:cs typeface="Arial" panose="020B0604020202020204" pitchFamily="34" charset="0"/>
                </a:rPr>
                <a:t>A</a:t>
              </a:r>
            </a:p>
          </p:txBody>
        </p:sp>
        <p:sp>
          <p:nvSpPr>
            <p:cNvPr id="52" name="TextBox 51">
              <a:extLst>
                <a:ext uri="{FF2B5EF4-FFF2-40B4-BE49-F238E27FC236}">
                  <a16:creationId xmlns:a16="http://schemas.microsoft.com/office/drawing/2014/main" id="{54A6C89A-6CDC-4202-A4F8-57B832D55CC7}"/>
                </a:ext>
              </a:extLst>
            </p:cNvPr>
            <p:cNvSpPr txBox="1"/>
            <p:nvPr/>
          </p:nvSpPr>
          <p:spPr>
            <a:xfrm>
              <a:off x="7966053" y="1887760"/>
              <a:ext cx="306759" cy="430887"/>
            </a:xfrm>
            <a:prstGeom prst="rect">
              <a:avLst/>
            </a:prstGeom>
            <a:noFill/>
          </p:spPr>
          <p:txBody>
            <a:bodyPr wrap="square" lIns="0" tIns="0" rIns="0" bIns="0" rtlCol="0">
              <a:spAutoFit/>
            </a:bodyPr>
            <a:lstStyle/>
            <a:p>
              <a:r>
                <a:rPr lang="en-US" sz="2100" i="1">
                  <a:latin typeface="Arial" panose="020B0604020202020204" pitchFamily="34" charset="0"/>
                  <a:cs typeface="Arial" panose="020B0604020202020204" pitchFamily="34" charset="0"/>
                </a:rPr>
                <a:t>B</a:t>
              </a:r>
            </a:p>
          </p:txBody>
        </p:sp>
        <p:sp>
          <p:nvSpPr>
            <p:cNvPr id="53" name="TextBox 52">
              <a:extLst>
                <a:ext uri="{FF2B5EF4-FFF2-40B4-BE49-F238E27FC236}">
                  <a16:creationId xmlns:a16="http://schemas.microsoft.com/office/drawing/2014/main" id="{9103F8C5-FF4D-44E9-A7E6-DDC86E907AFB}"/>
                </a:ext>
              </a:extLst>
            </p:cNvPr>
            <p:cNvSpPr txBox="1"/>
            <p:nvPr/>
          </p:nvSpPr>
          <p:spPr>
            <a:xfrm>
              <a:off x="9212025" y="1868731"/>
              <a:ext cx="306759" cy="430887"/>
            </a:xfrm>
            <a:prstGeom prst="rect">
              <a:avLst/>
            </a:prstGeom>
            <a:noFill/>
          </p:spPr>
          <p:txBody>
            <a:bodyPr wrap="square" lIns="0" tIns="0" rIns="0" bIns="0" rtlCol="0">
              <a:spAutoFit/>
            </a:bodyPr>
            <a:lstStyle/>
            <a:p>
              <a:r>
                <a:rPr lang="en-US" sz="2100" i="1">
                  <a:latin typeface="Arial" panose="020B0604020202020204" pitchFamily="34" charset="0"/>
                  <a:cs typeface="Arial" panose="020B0604020202020204" pitchFamily="34" charset="0"/>
                </a:rPr>
                <a:t>E</a:t>
              </a:r>
            </a:p>
          </p:txBody>
        </p:sp>
        <p:sp>
          <p:nvSpPr>
            <p:cNvPr id="54" name="TextBox 53">
              <a:extLst>
                <a:ext uri="{FF2B5EF4-FFF2-40B4-BE49-F238E27FC236}">
                  <a16:creationId xmlns:a16="http://schemas.microsoft.com/office/drawing/2014/main" id="{C8F6C33B-D50A-48FE-AE32-2ABB9FC75919}"/>
                </a:ext>
              </a:extLst>
            </p:cNvPr>
            <p:cNvSpPr txBox="1"/>
            <p:nvPr/>
          </p:nvSpPr>
          <p:spPr>
            <a:xfrm>
              <a:off x="5295603" y="2618912"/>
              <a:ext cx="1332376" cy="492443"/>
            </a:xfrm>
            <a:prstGeom prst="rect">
              <a:avLst/>
            </a:prstGeom>
            <a:noFill/>
          </p:spPr>
          <p:txBody>
            <a:bodyPr wrap="square">
              <a:spAutoFit/>
            </a:bodyPr>
            <a:lstStyle/>
            <a:p>
              <a:r>
                <a:rPr lang="en-US" i="1">
                  <a:latin typeface="Arial" panose="020B0604020202020204" pitchFamily="34" charset="0"/>
                  <a:ea typeface="Times New Roman" panose="02020603050405020304" pitchFamily="18" charset="0"/>
                </a:rPr>
                <a:t>Hình 5</a:t>
              </a:r>
              <a:endParaRPr lang="en-US"/>
            </a:p>
          </p:txBody>
        </p:sp>
      </p:grpSp>
      <p:sp>
        <p:nvSpPr>
          <p:cNvPr id="55" name="TextBox 54">
            <a:extLst>
              <a:ext uri="{FF2B5EF4-FFF2-40B4-BE49-F238E27FC236}">
                <a16:creationId xmlns:a16="http://schemas.microsoft.com/office/drawing/2014/main" id="{FCDCCCEA-15EC-4E51-8004-EEAEB2572318}"/>
              </a:ext>
            </a:extLst>
          </p:cNvPr>
          <p:cNvSpPr txBox="1"/>
          <p:nvPr/>
        </p:nvSpPr>
        <p:spPr>
          <a:xfrm>
            <a:off x="891510" y="4669931"/>
            <a:ext cx="661797" cy="415498"/>
          </a:xfrm>
          <a:prstGeom prst="rect">
            <a:avLst/>
          </a:prstGeom>
          <a:noFill/>
        </p:spPr>
        <p:txBody>
          <a:bodyPr wrap="square" rtlCol="0">
            <a:spAutoFit/>
          </a:bodyPr>
          <a:lstStyle/>
          <a:p>
            <a:r>
              <a:rPr lang="en-US" sz="2100" u="sng" dirty="0" err="1">
                <a:latin typeface="Arial" panose="020B0604020202020204" pitchFamily="34" charset="0"/>
                <a:cs typeface="Arial" panose="020B0604020202020204" pitchFamily="34" charset="0"/>
              </a:rPr>
              <a:t>Giải</a:t>
            </a:r>
            <a:endParaRPr lang="en-US" sz="2100" u="sng"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4A028E9B-3E19-409F-8B1C-27366B918371}"/>
              </a:ext>
            </a:extLst>
          </p:cNvPr>
          <p:cNvSpPr txBox="1"/>
          <p:nvPr/>
        </p:nvSpPr>
        <p:spPr>
          <a:xfrm>
            <a:off x="1715693" y="4695024"/>
            <a:ext cx="3896519" cy="1061829"/>
          </a:xfrm>
          <a:prstGeom prst="rect">
            <a:avLst/>
          </a:prstGeom>
          <a:noFill/>
        </p:spPr>
        <p:txBody>
          <a:bodyPr wrap="square">
            <a:spAutoFit/>
          </a:bodyPr>
          <a:lstStyle/>
          <a:p>
            <a:pPr marL="257175" indent="-257175">
              <a:buAutoNum type="alphaLcParenR"/>
            </a:pPr>
            <a:r>
              <a:rPr lang="en-US" sz="2100">
                <a:latin typeface="Arial" panose="020B0604020202020204" pitchFamily="34" charset="0"/>
                <a:cs typeface="Arial" panose="020B0604020202020204" pitchFamily="34" charset="0"/>
              </a:rPr>
              <a:t> Điểm C biểu diễn số -4.</a:t>
            </a:r>
          </a:p>
          <a:p>
            <a:pPr marL="257175" indent="-257175">
              <a:buAutoNum type="alphaLcParenR"/>
            </a:pPr>
            <a:r>
              <a:rPr lang="en-US" sz="2100">
                <a:latin typeface="Arial" panose="020B0604020202020204" pitchFamily="34" charset="0"/>
                <a:cs typeface="Arial" panose="020B0604020202020204" pitchFamily="34" charset="0"/>
              </a:rPr>
              <a:t> Điểm D biểu diễn số -5.</a:t>
            </a:r>
          </a:p>
          <a:p>
            <a:pPr marL="257175" indent="-257175">
              <a:buAutoNum type="alphaLcParenR"/>
            </a:pPr>
            <a:r>
              <a:rPr lang="en-US" sz="2100">
                <a:latin typeface="Arial" panose="020B0604020202020204" pitchFamily="34" charset="0"/>
                <a:cs typeface="Arial" panose="020B0604020202020204" pitchFamily="34" charset="0"/>
              </a:rPr>
              <a:t> Điểm E biểu diễn số 5.</a:t>
            </a:r>
          </a:p>
        </p:txBody>
      </p:sp>
      <p:sp>
        <p:nvSpPr>
          <p:cNvPr id="3" name="TextBox 2"/>
          <p:cNvSpPr txBox="1"/>
          <p:nvPr/>
        </p:nvSpPr>
        <p:spPr>
          <a:xfrm>
            <a:off x="549598" y="6102807"/>
            <a:ext cx="1826587" cy="369332"/>
          </a:xfrm>
          <a:prstGeom prst="rect">
            <a:avLst/>
          </a:prstGeom>
          <a:noFill/>
        </p:spPr>
        <p:txBody>
          <a:bodyPr wrap="square" rtlCol="0">
            <a:spAutoFit/>
          </a:bodyPr>
          <a:lstStyle/>
          <a:p>
            <a:r>
              <a:rPr lang="en-US" b="1" dirty="0" err="1" smtClean="0">
                <a:solidFill>
                  <a:srgbClr val="0000FF"/>
                </a:solidFill>
              </a:rPr>
              <a:t>Chú</a:t>
            </a:r>
            <a:r>
              <a:rPr lang="en-US" b="1" dirty="0" smtClean="0">
                <a:solidFill>
                  <a:srgbClr val="0000FF"/>
                </a:solidFill>
              </a:rPr>
              <a:t> ý: (SGK)</a:t>
            </a:r>
            <a:endParaRPr lang="en-US" b="1" dirty="0">
              <a:solidFill>
                <a:srgbClr val="0000FF"/>
              </a:solidFill>
            </a:endParaRPr>
          </a:p>
        </p:txBody>
      </p:sp>
      <p:sp>
        <p:nvSpPr>
          <p:cNvPr id="57"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58" name="Rectangle 157">
            <a:hlinkClick r:id="" action="ppaction://noaction"/>
          </p:cNvPr>
          <p:cNvSpPr>
            <a:spLocks noChangeArrowheads="1"/>
          </p:cNvSpPr>
          <p:nvPr/>
        </p:nvSpPr>
        <p:spPr bwMode="auto">
          <a:xfrm>
            <a:off x="-23849" y="688230"/>
            <a:ext cx="7315200" cy="616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576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Effect transition="in" filter="randombar(horizontal)">
                                      <p:cBhvr>
                                        <p:cTn id="12" dur="500"/>
                                        <p:tgtEl>
                                          <p:spTgt spid="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animEffect transition="in" filter="randombar(horizontal)">
                                      <p:cBhvr>
                                        <p:cTn id="17" dur="500"/>
                                        <p:tgtEl>
                                          <p:spTgt spid="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6">
                                            <p:txEl>
                                              <p:pRg st="2" end="2"/>
                                            </p:txEl>
                                          </p:spTgt>
                                        </p:tgtEl>
                                        <p:attrNameLst>
                                          <p:attrName>style.visibility</p:attrName>
                                        </p:attrNameLst>
                                      </p:cBhvr>
                                      <p:to>
                                        <p:strVal val="visible"/>
                                      </p:to>
                                    </p:set>
                                    <p:animEffect transition="in" filter="randombar(horizontal)">
                                      <p:cBhvr>
                                        <p:cTn id="22" dur="500"/>
                                        <p:tgtEl>
                                          <p:spTgt spid="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6287545" y="3271148"/>
            <a:ext cx="5168435" cy="490264"/>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1" y="198269"/>
              <a:ext cx="7104247" cy="492442"/>
            </a:xfrm>
            <a:prstGeom prst="rect">
              <a:avLst/>
            </a:prstGeom>
            <a:noFill/>
          </p:spPr>
          <p:txBody>
            <a:bodyPr wrap="square">
              <a:spAutoFit/>
            </a:bodyPr>
            <a:lstStyle/>
            <a:p>
              <a:r>
                <a:rPr lang="en-US" b="1">
                  <a:solidFill>
                    <a:srgbClr val="FFFF00"/>
                  </a:solidFill>
                  <a:latin typeface="Times New Roman" panose="02020603050405020304" pitchFamily="18" charset="0"/>
                  <a:cs typeface="Times New Roman" panose="02020603050405020304" pitchFamily="18" charset="0"/>
                </a:rPr>
                <a:t>HOẠT ĐỘNG HÌNH THÀNH KIẾN THỨC</a:t>
              </a:r>
              <a:endParaRPr lang="en-US">
                <a:solidFill>
                  <a:srgbClr val="FFFF00"/>
                </a:solidFill>
              </a:endParaRPr>
            </a:p>
          </p:txBody>
        </p:sp>
      </p:grpSp>
      <p:cxnSp>
        <p:nvCxnSpPr>
          <p:cNvPr id="15" name="Straight Connector 14">
            <a:extLst>
              <a:ext uri="{FF2B5EF4-FFF2-40B4-BE49-F238E27FC236}">
                <a16:creationId xmlns:a16="http://schemas.microsoft.com/office/drawing/2014/main" id="{7D859FBA-0E3A-4ADB-AA9D-9F9A44CF10B4}"/>
              </a:ext>
            </a:extLst>
          </p:cNvPr>
          <p:cNvCxnSpPr>
            <a:cxnSpLocks/>
          </p:cNvCxnSpPr>
          <p:nvPr/>
        </p:nvCxnSpPr>
        <p:spPr>
          <a:xfrm flipV="1">
            <a:off x="0" y="1250898"/>
            <a:ext cx="9144000" cy="6402"/>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Rectangle 2">
            <a:extLst>
              <a:ext uri="{FF2B5EF4-FFF2-40B4-BE49-F238E27FC236}">
                <a16:creationId xmlns:a16="http://schemas.microsoft.com/office/drawing/2014/main" id="{12A2460D-A16E-4E53-A05C-FDAF58BF644F}"/>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57" name="Picture 56">
            <a:extLst>
              <a:ext uri="{FF2B5EF4-FFF2-40B4-BE49-F238E27FC236}">
                <a16:creationId xmlns:a16="http://schemas.microsoft.com/office/drawing/2014/main" id="{AD8F96AB-0289-4022-BCE4-5EDEE7E2F012}"/>
              </a:ext>
            </a:extLst>
          </p:cNvPr>
          <p:cNvPicPr>
            <a:picLocks noChangeAspect="1"/>
          </p:cNvPicPr>
          <p:nvPr/>
        </p:nvPicPr>
        <p:blipFill rotWithShape="1">
          <a:blip r:embed="rId2"/>
          <a:srcRect l="74167" t="67070" r="22989" b="28396"/>
          <a:stretch/>
        </p:blipFill>
        <p:spPr>
          <a:xfrm>
            <a:off x="423873" y="1343131"/>
            <a:ext cx="784416" cy="703457"/>
          </a:xfrm>
          <a:prstGeom prst="rect">
            <a:avLst/>
          </a:prstGeom>
        </p:spPr>
      </p:pic>
      <p:sp>
        <p:nvSpPr>
          <p:cNvPr id="2" name="TextBox 1">
            <a:extLst>
              <a:ext uri="{FF2B5EF4-FFF2-40B4-BE49-F238E27FC236}">
                <a16:creationId xmlns:a16="http://schemas.microsoft.com/office/drawing/2014/main" id="{47661B6E-FF88-47D0-8EC6-8E3ED71B5C7D}"/>
              </a:ext>
            </a:extLst>
          </p:cNvPr>
          <p:cNvSpPr txBox="1"/>
          <p:nvPr/>
        </p:nvSpPr>
        <p:spPr>
          <a:xfrm>
            <a:off x="1208289" y="1693519"/>
            <a:ext cx="6605686" cy="415498"/>
          </a:xfrm>
          <a:prstGeom prst="rect">
            <a:avLst/>
          </a:prstGeom>
          <a:noFill/>
        </p:spPr>
        <p:txBody>
          <a:bodyPr wrap="square" rtlCol="0">
            <a:spAutoFit/>
          </a:bodyPr>
          <a:lstStyle/>
          <a:p>
            <a:r>
              <a:rPr lang="en-US" sz="2100">
                <a:latin typeface="Arial" panose="020B0604020202020204" pitchFamily="34" charset="0"/>
                <a:cs typeface="Arial" panose="020B0604020202020204" pitchFamily="34" charset="0"/>
              </a:rPr>
              <a:t>Biểu diễn các số -7, -6, -4, 0, 2, 4 trên một trục số.</a:t>
            </a:r>
          </a:p>
        </p:txBody>
      </p:sp>
      <p:sp>
        <p:nvSpPr>
          <p:cNvPr id="150" name="TextBox 149">
            <a:extLst>
              <a:ext uri="{FF2B5EF4-FFF2-40B4-BE49-F238E27FC236}">
                <a16:creationId xmlns:a16="http://schemas.microsoft.com/office/drawing/2014/main" id="{E3863E42-AF98-4F44-B3F8-505C4DADA0BB}"/>
              </a:ext>
            </a:extLst>
          </p:cNvPr>
          <p:cNvSpPr txBox="1"/>
          <p:nvPr/>
        </p:nvSpPr>
        <p:spPr>
          <a:xfrm>
            <a:off x="1530728" y="3809599"/>
            <a:ext cx="123825" cy="184666"/>
          </a:xfrm>
          <a:prstGeom prst="rect">
            <a:avLst/>
          </a:prstGeom>
          <a:noFill/>
        </p:spPr>
        <p:txBody>
          <a:bodyPr wrap="square" lIns="0" tIns="0" rIns="0" bIns="0" rtlCol="0">
            <a:spAutoFit/>
          </a:bodyPr>
          <a:lstStyle/>
          <a:p>
            <a:r>
              <a:rPr lang="en-US" sz="1200" dirty="0"/>
              <a:t>-4</a:t>
            </a:r>
          </a:p>
        </p:txBody>
      </p:sp>
      <p:sp>
        <p:nvSpPr>
          <p:cNvPr id="156" name="TextBox 155">
            <a:extLst>
              <a:ext uri="{FF2B5EF4-FFF2-40B4-BE49-F238E27FC236}">
                <a16:creationId xmlns:a16="http://schemas.microsoft.com/office/drawing/2014/main" id="{BBADFB16-7B37-4B46-9470-EF116C4220FC}"/>
              </a:ext>
            </a:extLst>
          </p:cNvPr>
          <p:cNvSpPr txBox="1"/>
          <p:nvPr/>
        </p:nvSpPr>
        <p:spPr>
          <a:xfrm>
            <a:off x="3127873" y="3809459"/>
            <a:ext cx="64463" cy="184666"/>
          </a:xfrm>
          <a:prstGeom prst="rect">
            <a:avLst/>
          </a:prstGeom>
          <a:noFill/>
        </p:spPr>
        <p:txBody>
          <a:bodyPr wrap="square" lIns="0" tIns="0" rIns="0" bIns="0" rtlCol="0">
            <a:spAutoFit/>
          </a:bodyPr>
          <a:lstStyle/>
          <a:p>
            <a:r>
              <a:rPr lang="en-US" sz="1200" dirty="0"/>
              <a:t>2</a:t>
            </a:r>
          </a:p>
        </p:txBody>
      </p:sp>
      <p:sp>
        <p:nvSpPr>
          <p:cNvPr id="158" name="TextBox 157">
            <a:extLst>
              <a:ext uri="{FF2B5EF4-FFF2-40B4-BE49-F238E27FC236}">
                <a16:creationId xmlns:a16="http://schemas.microsoft.com/office/drawing/2014/main" id="{7C55E721-21F0-4DB5-9E4C-D1DAA0D0306A}"/>
              </a:ext>
            </a:extLst>
          </p:cNvPr>
          <p:cNvSpPr txBox="1"/>
          <p:nvPr/>
        </p:nvSpPr>
        <p:spPr>
          <a:xfrm>
            <a:off x="3649698" y="3808643"/>
            <a:ext cx="64463" cy="184666"/>
          </a:xfrm>
          <a:prstGeom prst="rect">
            <a:avLst/>
          </a:prstGeom>
          <a:noFill/>
        </p:spPr>
        <p:txBody>
          <a:bodyPr wrap="square" lIns="0" tIns="0" rIns="0" bIns="0" rtlCol="0">
            <a:spAutoFit/>
          </a:bodyPr>
          <a:lstStyle/>
          <a:p>
            <a:r>
              <a:rPr lang="en-US" sz="1200" dirty="0"/>
              <a:t>4</a:t>
            </a:r>
          </a:p>
        </p:txBody>
      </p:sp>
      <p:sp>
        <p:nvSpPr>
          <p:cNvPr id="154" name="TextBox 153">
            <a:extLst>
              <a:ext uri="{FF2B5EF4-FFF2-40B4-BE49-F238E27FC236}">
                <a16:creationId xmlns:a16="http://schemas.microsoft.com/office/drawing/2014/main" id="{F5BB166C-ECB8-4E51-A4D3-CA854CC45F2B}"/>
              </a:ext>
            </a:extLst>
          </p:cNvPr>
          <p:cNvSpPr txBox="1"/>
          <p:nvPr/>
        </p:nvSpPr>
        <p:spPr>
          <a:xfrm>
            <a:off x="2614028" y="3807829"/>
            <a:ext cx="64463" cy="184666"/>
          </a:xfrm>
          <a:prstGeom prst="rect">
            <a:avLst/>
          </a:prstGeom>
          <a:noFill/>
        </p:spPr>
        <p:txBody>
          <a:bodyPr wrap="square" lIns="0" tIns="0" rIns="0" bIns="0" rtlCol="0">
            <a:spAutoFit/>
          </a:bodyPr>
          <a:lstStyle/>
          <a:p>
            <a:r>
              <a:rPr lang="en-US" sz="1200" dirty="0"/>
              <a:t>0</a:t>
            </a:r>
          </a:p>
        </p:txBody>
      </p:sp>
      <p:grpSp>
        <p:nvGrpSpPr>
          <p:cNvPr id="213" name="Group 212">
            <a:extLst>
              <a:ext uri="{FF2B5EF4-FFF2-40B4-BE49-F238E27FC236}">
                <a16:creationId xmlns:a16="http://schemas.microsoft.com/office/drawing/2014/main" id="{EFBDFE00-DF7A-4BDB-9E9E-84D709CE5B02}"/>
              </a:ext>
            </a:extLst>
          </p:cNvPr>
          <p:cNvGrpSpPr/>
          <p:nvPr/>
        </p:nvGrpSpPr>
        <p:grpSpPr>
          <a:xfrm>
            <a:off x="737758" y="3737209"/>
            <a:ext cx="3257550" cy="72865"/>
            <a:chOff x="983677" y="3839945"/>
            <a:chExt cx="4343400" cy="97153"/>
          </a:xfrm>
        </p:grpSpPr>
        <p:cxnSp>
          <p:nvCxnSpPr>
            <p:cNvPr id="137" name="Straight Arrow Connector 136">
              <a:extLst>
                <a:ext uri="{FF2B5EF4-FFF2-40B4-BE49-F238E27FC236}">
                  <a16:creationId xmlns:a16="http://schemas.microsoft.com/office/drawing/2014/main" id="{DC9D5B37-6702-4322-988A-189CD8D92799}"/>
                </a:ext>
              </a:extLst>
            </p:cNvPr>
            <p:cNvCxnSpPr/>
            <p:nvPr/>
          </p:nvCxnSpPr>
          <p:spPr>
            <a:xfrm>
              <a:off x="983677" y="3885665"/>
              <a:ext cx="4343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78586630-0AFF-42BE-BB00-E5E8A4A1CD7F}"/>
                </a:ext>
              </a:extLst>
            </p:cNvPr>
            <p:cNvCxnSpPr>
              <a:cxnSpLocks/>
            </p:cNvCxnSpPr>
            <p:nvPr/>
          </p:nvCxnSpPr>
          <p:spPr>
            <a:xfrm>
              <a:off x="1428177" y="3841214"/>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CA836735-83FE-441C-B0B4-7F9750ECFBE1}"/>
                </a:ext>
              </a:extLst>
            </p:cNvPr>
            <p:cNvCxnSpPr>
              <a:cxnSpLocks/>
            </p:cNvCxnSpPr>
            <p:nvPr/>
          </p:nvCxnSpPr>
          <p:spPr>
            <a:xfrm>
              <a:off x="1771077" y="3845658"/>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9D037BFF-2185-422A-88D9-285A16BCC9D0}"/>
                </a:ext>
              </a:extLst>
            </p:cNvPr>
            <p:cNvCxnSpPr>
              <a:cxnSpLocks/>
            </p:cNvCxnSpPr>
            <p:nvPr/>
          </p:nvCxnSpPr>
          <p:spPr>
            <a:xfrm>
              <a:off x="2120327" y="3845658"/>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BF1A8E47-BCC8-4799-9844-79D5B4112DAB}"/>
                </a:ext>
              </a:extLst>
            </p:cNvPr>
            <p:cNvCxnSpPr>
              <a:cxnSpLocks/>
            </p:cNvCxnSpPr>
            <p:nvPr/>
          </p:nvCxnSpPr>
          <p:spPr>
            <a:xfrm>
              <a:off x="2469577" y="3841214"/>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9E79AA8D-09DB-4AE8-A981-039F37033C0E}"/>
                </a:ext>
              </a:extLst>
            </p:cNvPr>
            <p:cNvCxnSpPr>
              <a:cxnSpLocks/>
            </p:cNvCxnSpPr>
            <p:nvPr/>
          </p:nvCxnSpPr>
          <p:spPr>
            <a:xfrm>
              <a:off x="2818827" y="3841214"/>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CB051916-97E6-4946-B2CB-FD30983B3615}"/>
                </a:ext>
              </a:extLst>
            </p:cNvPr>
            <p:cNvCxnSpPr>
              <a:cxnSpLocks/>
            </p:cNvCxnSpPr>
            <p:nvPr/>
          </p:nvCxnSpPr>
          <p:spPr>
            <a:xfrm>
              <a:off x="3168077" y="3840387"/>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C3357BB3-7181-4177-AA28-3B128618D86E}"/>
                </a:ext>
              </a:extLst>
            </p:cNvPr>
            <p:cNvCxnSpPr>
              <a:cxnSpLocks/>
            </p:cNvCxnSpPr>
            <p:nvPr/>
          </p:nvCxnSpPr>
          <p:spPr>
            <a:xfrm>
              <a:off x="3510977" y="3839945"/>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9600C6E-BEF2-4AB2-A8AB-C0E23F711F49}"/>
                </a:ext>
              </a:extLst>
            </p:cNvPr>
            <p:cNvCxnSpPr>
              <a:cxnSpLocks/>
            </p:cNvCxnSpPr>
            <p:nvPr/>
          </p:nvCxnSpPr>
          <p:spPr>
            <a:xfrm>
              <a:off x="4552377" y="3840575"/>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908337F2-0D4B-4D78-B232-3A2D2345C215}"/>
                </a:ext>
              </a:extLst>
            </p:cNvPr>
            <p:cNvCxnSpPr>
              <a:cxnSpLocks/>
            </p:cNvCxnSpPr>
            <p:nvPr/>
          </p:nvCxnSpPr>
          <p:spPr>
            <a:xfrm>
              <a:off x="3860227" y="38405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B3C0B498-0ECF-4199-99CA-896E06475D6F}"/>
                </a:ext>
              </a:extLst>
            </p:cNvPr>
            <p:cNvCxnSpPr>
              <a:cxnSpLocks/>
            </p:cNvCxnSpPr>
            <p:nvPr/>
          </p:nvCxnSpPr>
          <p:spPr>
            <a:xfrm>
              <a:off x="4203127" y="3842483"/>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751F117F-E713-4484-9D02-6E6A7AAE8B29}"/>
                </a:ext>
              </a:extLst>
            </p:cNvPr>
            <p:cNvCxnSpPr>
              <a:cxnSpLocks/>
            </p:cNvCxnSpPr>
            <p:nvPr/>
          </p:nvCxnSpPr>
          <p:spPr>
            <a:xfrm>
              <a:off x="4876227" y="3843753"/>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7B2DC69B-5AD0-4D58-A048-E6171335D99E}"/>
                </a:ext>
              </a:extLst>
            </p:cNvPr>
            <p:cNvCxnSpPr>
              <a:cxnSpLocks/>
            </p:cNvCxnSpPr>
            <p:nvPr/>
          </p:nvCxnSpPr>
          <p:spPr>
            <a:xfrm>
              <a:off x="1104324" y="3839945"/>
              <a:ext cx="0" cy="91440"/>
            </a:xfrm>
            <a:prstGeom prst="line">
              <a:avLst/>
            </a:prstGeom>
            <a:ln w="19050"/>
          </p:spPr>
          <p:style>
            <a:lnRef idx="1">
              <a:schemeClr val="dk1"/>
            </a:lnRef>
            <a:fillRef idx="0">
              <a:schemeClr val="dk1"/>
            </a:fillRef>
            <a:effectRef idx="0">
              <a:schemeClr val="dk1"/>
            </a:effectRef>
            <a:fontRef idx="minor">
              <a:schemeClr val="tx1"/>
            </a:fontRef>
          </p:style>
        </p:cxnSp>
      </p:grpSp>
      <p:sp>
        <p:nvSpPr>
          <p:cNvPr id="185" name="TextBox 184">
            <a:extLst>
              <a:ext uri="{FF2B5EF4-FFF2-40B4-BE49-F238E27FC236}">
                <a16:creationId xmlns:a16="http://schemas.microsoft.com/office/drawing/2014/main" id="{8640684C-2C96-4CBF-9FDD-5CD1DC224453}"/>
              </a:ext>
            </a:extLst>
          </p:cNvPr>
          <p:cNvSpPr txBox="1"/>
          <p:nvPr/>
        </p:nvSpPr>
        <p:spPr>
          <a:xfrm>
            <a:off x="1020093" y="3797272"/>
            <a:ext cx="123825" cy="184666"/>
          </a:xfrm>
          <a:prstGeom prst="rect">
            <a:avLst/>
          </a:prstGeom>
          <a:noFill/>
        </p:spPr>
        <p:txBody>
          <a:bodyPr wrap="square" lIns="0" tIns="0" rIns="0" bIns="0" rtlCol="0">
            <a:spAutoFit/>
          </a:bodyPr>
          <a:lstStyle/>
          <a:p>
            <a:r>
              <a:rPr lang="en-US" sz="1200"/>
              <a:t>-6</a:t>
            </a:r>
            <a:endParaRPr lang="en-US" sz="1200" dirty="0"/>
          </a:p>
        </p:txBody>
      </p:sp>
      <p:sp>
        <p:nvSpPr>
          <p:cNvPr id="186" name="TextBox 185">
            <a:extLst>
              <a:ext uri="{FF2B5EF4-FFF2-40B4-BE49-F238E27FC236}">
                <a16:creationId xmlns:a16="http://schemas.microsoft.com/office/drawing/2014/main" id="{6858AA92-3630-425C-B3BB-4B9DAEDE5DBA}"/>
              </a:ext>
            </a:extLst>
          </p:cNvPr>
          <p:cNvSpPr txBox="1"/>
          <p:nvPr/>
        </p:nvSpPr>
        <p:spPr>
          <a:xfrm>
            <a:off x="774122" y="3797272"/>
            <a:ext cx="123825" cy="184666"/>
          </a:xfrm>
          <a:prstGeom prst="rect">
            <a:avLst/>
          </a:prstGeom>
          <a:noFill/>
        </p:spPr>
        <p:txBody>
          <a:bodyPr wrap="square" lIns="0" tIns="0" rIns="0" bIns="0" rtlCol="0">
            <a:spAutoFit/>
          </a:bodyPr>
          <a:lstStyle/>
          <a:p>
            <a:r>
              <a:rPr lang="en-US" sz="1200"/>
              <a:t>-7</a:t>
            </a:r>
            <a:endParaRPr lang="en-US" sz="1200" dirty="0"/>
          </a:p>
        </p:txBody>
      </p:sp>
      <p:sp>
        <p:nvSpPr>
          <p:cNvPr id="201" name="TextBox 200">
            <a:extLst>
              <a:ext uri="{FF2B5EF4-FFF2-40B4-BE49-F238E27FC236}">
                <a16:creationId xmlns:a16="http://schemas.microsoft.com/office/drawing/2014/main" id="{CBF7BE1A-90FC-4A88-BADD-DEFF6AB843BA}"/>
              </a:ext>
            </a:extLst>
          </p:cNvPr>
          <p:cNvSpPr txBox="1"/>
          <p:nvPr/>
        </p:nvSpPr>
        <p:spPr>
          <a:xfrm>
            <a:off x="5524496" y="4588768"/>
            <a:ext cx="123825" cy="184666"/>
          </a:xfrm>
          <a:prstGeom prst="rect">
            <a:avLst/>
          </a:prstGeom>
          <a:noFill/>
        </p:spPr>
        <p:txBody>
          <a:bodyPr wrap="square" lIns="0" tIns="0" rIns="0" bIns="0" rtlCol="0">
            <a:spAutoFit/>
          </a:bodyPr>
          <a:lstStyle/>
          <a:p>
            <a:r>
              <a:rPr lang="en-US" sz="1200" dirty="0"/>
              <a:t>-4</a:t>
            </a:r>
          </a:p>
        </p:txBody>
      </p:sp>
      <p:sp>
        <p:nvSpPr>
          <p:cNvPr id="207" name="TextBox 206">
            <a:extLst>
              <a:ext uri="{FF2B5EF4-FFF2-40B4-BE49-F238E27FC236}">
                <a16:creationId xmlns:a16="http://schemas.microsoft.com/office/drawing/2014/main" id="{C80F2F73-4B3E-45A4-8CD9-1DBF036C3F47}"/>
              </a:ext>
            </a:extLst>
          </p:cNvPr>
          <p:cNvSpPr txBox="1"/>
          <p:nvPr/>
        </p:nvSpPr>
        <p:spPr>
          <a:xfrm>
            <a:off x="5554038" y="3021305"/>
            <a:ext cx="64463" cy="184666"/>
          </a:xfrm>
          <a:prstGeom prst="rect">
            <a:avLst/>
          </a:prstGeom>
          <a:noFill/>
        </p:spPr>
        <p:txBody>
          <a:bodyPr wrap="square" lIns="0" tIns="0" rIns="0" bIns="0" rtlCol="0">
            <a:spAutoFit/>
          </a:bodyPr>
          <a:lstStyle/>
          <a:p>
            <a:r>
              <a:rPr lang="en-US" sz="1200" dirty="0"/>
              <a:t>2</a:t>
            </a:r>
          </a:p>
        </p:txBody>
      </p:sp>
      <p:sp>
        <p:nvSpPr>
          <p:cNvPr id="209" name="TextBox 208">
            <a:extLst>
              <a:ext uri="{FF2B5EF4-FFF2-40B4-BE49-F238E27FC236}">
                <a16:creationId xmlns:a16="http://schemas.microsoft.com/office/drawing/2014/main" id="{1A4ABA82-3AF1-47CC-92FD-EB9620F521EE}"/>
              </a:ext>
            </a:extLst>
          </p:cNvPr>
          <p:cNvSpPr txBox="1"/>
          <p:nvPr/>
        </p:nvSpPr>
        <p:spPr>
          <a:xfrm>
            <a:off x="5562747" y="2528055"/>
            <a:ext cx="64463" cy="184666"/>
          </a:xfrm>
          <a:prstGeom prst="rect">
            <a:avLst/>
          </a:prstGeom>
          <a:noFill/>
        </p:spPr>
        <p:txBody>
          <a:bodyPr wrap="square" lIns="0" tIns="0" rIns="0" bIns="0" rtlCol="0">
            <a:spAutoFit/>
          </a:bodyPr>
          <a:lstStyle/>
          <a:p>
            <a:r>
              <a:rPr lang="en-US" sz="1200" dirty="0"/>
              <a:t>4</a:t>
            </a:r>
          </a:p>
        </p:txBody>
      </p:sp>
      <p:sp>
        <p:nvSpPr>
          <p:cNvPr id="205" name="TextBox 204">
            <a:extLst>
              <a:ext uri="{FF2B5EF4-FFF2-40B4-BE49-F238E27FC236}">
                <a16:creationId xmlns:a16="http://schemas.microsoft.com/office/drawing/2014/main" id="{F1631B1A-B7F0-49EC-A67B-57C43A66F793}"/>
              </a:ext>
            </a:extLst>
          </p:cNvPr>
          <p:cNvSpPr txBox="1"/>
          <p:nvPr/>
        </p:nvSpPr>
        <p:spPr>
          <a:xfrm>
            <a:off x="5555337" y="3535150"/>
            <a:ext cx="58603" cy="184666"/>
          </a:xfrm>
          <a:prstGeom prst="rect">
            <a:avLst/>
          </a:prstGeom>
          <a:noFill/>
        </p:spPr>
        <p:txBody>
          <a:bodyPr wrap="square" lIns="0" tIns="0" rIns="0" bIns="0" rtlCol="0">
            <a:spAutoFit/>
          </a:bodyPr>
          <a:lstStyle/>
          <a:p>
            <a:r>
              <a:rPr lang="en-US" sz="1200" dirty="0"/>
              <a:t>0</a:t>
            </a:r>
          </a:p>
        </p:txBody>
      </p:sp>
      <p:grpSp>
        <p:nvGrpSpPr>
          <p:cNvPr id="34" name="Group 33">
            <a:extLst>
              <a:ext uri="{FF2B5EF4-FFF2-40B4-BE49-F238E27FC236}">
                <a16:creationId xmlns:a16="http://schemas.microsoft.com/office/drawing/2014/main" id="{81185D4D-1E93-4558-AB0A-3B9F6EA96866}"/>
              </a:ext>
            </a:extLst>
          </p:cNvPr>
          <p:cNvGrpSpPr/>
          <p:nvPr/>
        </p:nvGrpSpPr>
        <p:grpSpPr>
          <a:xfrm>
            <a:off x="5646810" y="2243810"/>
            <a:ext cx="72865" cy="3257550"/>
            <a:chOff x="7529080" y="1848746"/>
            <a:chExt cx="97153" cy="4343400"/>
          </a:xfrm>
        </p:grpSpPr>
        <p:cxnSp>
          <p:nvCxnSpPr>
            <p:cNvPr id="188" name="Straight Arrow Connector 187">
              <a:extLst>
                <a:ext uri="{FF2B5EF4-FFF2-40B4-BE49-F238E27FC236}">
                  <a16:creationId xmlns:a16="http://schemas.microsoft.com/office/drawing/2014/main" id="{151C0575-3777-4250-812E-16E99CC9FC96}"/>
                </a:ext>
              </a:extLst>
            </p:cNvPr>
            <p:cNvCxnSpPr/>
            <p:nvPr/>
          </p:nvCxnSpPr>
          <p:spPr>
            <a:xfrm rot="16200000">
              <a:off x="5403100" y="4020446"/>
              <a:ext cx="4343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CD183A7D-211B-4790-8B6C-FD3A2E8ACE86}"/>
                </a:ext>
              </a:extLst>
            </p:cNvPr>
            <p:cNvCxnSpPr>
              <a:cxnSpLocks/>
            </p:cNvCxnSpPr>
            <p:nvPr/>
          </p:nvCxnSpPr>
          <p:spPr>
            <a:xfrm rot="16200000">
              <a:off x="7576069" y="57019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A1261B63-7E5C-41F8-9308-F4BD1F441468}"/>
                </a:ext>
              </a:extLst>
            </p:cNvPr>
            <p:cNvCxnSpPr>
              <a:cxnSpLocks/>
            </p:cNvCxnSpPr>
            <p:nvPr/>
          </p:nvCxnSpPr>
          <p:spPr>
            <a:xfrm rot="16200000">
              <a:off x="7580513" y="53590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DD19E563-E2F9-48A4-B775-2A5992097581}"/>
                </a:ext>
              </a:extLst>
            </p:cNvPr>
            <p:cNvCxnSpPr>
              <a:cxnSpLocks/>
            </p:cNvCxnSpPr>
            <p:nvPr/>
          </p:nvCxnSpPr>
          <p:spPr>
            <a:xfrm rot="16200000">
              <a:off x="7580513" y="50097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BC4D7824-81D2-47A1-878B-D30235E06E41}"/>
                </a:ext>
              </a:extLst>
            </p:cNvPr>
            <p:cNvCxnSpPr>
              <a:cxnSpLocks/>
            </p:cNvCxnSpPr>
            <p:nvPr/>
          </p:nvCxnSpPr>
          <p:spPr>
            <a:xfrm rot="16200000">
              <a:off x="7576069" y="46605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416D5BE2-C0E1-4059-A02B-329DD4001D51}"/>
                </a:ext>
              </a:extLst>
            </p:cNvPr>
            <p:cNvCxnSpPr>
              <a:cxnSpLocks/>
            </p:cNvCxnSpPr>
            <p:nvPr/>
          </p:nvCxnSpPr>
          <p:spPr>
            <a:xfrm rot="16200000">
              <a:off x="7576069" y="43112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07D39BA9-AB8A-4C35-9E94-79195C690425}"/>
                </a:ext>
              </a:extLst>
            </p:cNvPr>
            <p:cNvCxnSpPr>
              <a:cxnSpLocks/>
            </p:cNvCxnSpPr>
            <p:nvPr/>
          </p:nvCxnSpPr>
          <p:spPr>
            <a:xfrm rot="16200000">
              <a:off x="7575242" y="39620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580764E8-B768-40D8-8AEB-11A51FD5A233}"/>
                </a:ext>
              </a:extLst>
            </p:cNvPr>
            <p:cNvCxnSpPr>
              <a:cxnSpLocks/>
            </p:cNvCxnSpPr>
            <p:nvPr/>
          </p:nvCxnSpPr>
          <p:spPr>
            <a:xfrm rot="16200000">
              <a:off x="7574800" y="36191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D7214B56-D35C-4480-8E07-D5ED1AB0AA10}"/>
                </a:ext>
              </a:extLst>
            </p:cNvPr>
            <p:cNvCxnSpPr>
              <a:cxnSpLocks/>
            </p:cNvCxnSpPr>
            <p:nvPr/>
          </p:nvCxnSpPr>
          <p:spPr>
            <a:xfrm rot="16200000">
              <a:off x="7575430" y="25777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CF920E6A-B903-4142-B42D-B62FDAE9CBDC}"/>
                </a:ext>
              </a:extLst>
            </p:cNvPr>
            <p:cNvCxnSpPr>
              <a:cxnSpLocks/>
            </p:cNvCxnSpPr>
            <p:nvPr/>
          </p:nvCxnSpPr>
          <p:spPr>
            <a:xfrm rot="16200000">
              <a:off x="7575431" y="32698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7BAEBAB3-E71E-47B1-A867-9EB6282FE597}"/>
                </a:ext>
              </a:extLst>
            </p:cNvPr>
            <p:cNvCxnSpPr>
              <a:cxnSpLocks/>
            </p:cNvCxnSpPr>
            <p:nvPr/>
          </p:nvCxnSpPr>
          <p:spPr>
            <a:xfrm rot="16200000">
              <a:off x="7577338" y="29269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7ACD5226-F099-47AA-AB3B-B2FB12640A97}"/>
                </a:ext>
              </a:extLst>
            </p:cNvPr>
            <p:cNvCxnSpPr>
              <a:cxnSpLocks/>
            </p:cNvCxnSpPr>
            <p:nvPr/>
          </p:nvCxnSpPr>
          <p:spPr>
            <a:xfrm rot="16200000">
              <a:off x="7578608" y="22538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C74BF254-83CC-4854-92EE-B44EBFEA2037}"/>
                </a:ext>
              </a:extLst>
            </p:cNvPr>
            <p:cNvCxnSpPr>
              <a:cxnSpLocks/>
            </p:cNvCxnSpPr>
            <p:nvPr/>
          </p:nvCxnSpPr>
          <p:spPr>
            <a:xfrm rot="16200000">
              <a:off x="7574800" y="6025779"/>
              <a:ext cx="0" cy="91440"/>
            </a:xfrm>
            <a:prstGeom prst="line">
              <a:avLst/>
            </a:prstGeom>
            <a:ln w="19050"/>
          </p:spPr>
          <p:style>
            <a:lnRef idx="1">
              <a:schemeClr val="dk1"/>
            </a:lnRef>
            <a:fillRef idx="0">
              <a:schemeClr val="dk1"/>
            </a:fillRef>
            <a:effectRef idx="0">
              <a:schemeClr val="dk1"/>
            </a:effectRef>
            <a:fontRef idx="minor">
              <a:schemeClr val="tx1"/>
            </a:fontRef>
          </p:style>
        </p:cxnSp>
      </p:grpSp>
      <p:sp>
        <p:nvSpPr>
          <p:cNvPr id="211" name="TextBox 210">
            <a:extLst>
              <a:ext uri="{FF2B5EF4-FFF2-40B4-BE49-F238E27FC236}">
                <a16:creationId xmlns:a16="http://schemas.microsoft.com/office/drawing/2014/main" id="{DD440040-4B04-49C6-8025-B67B56499F68}"/>
              </a:ext>
            </a:extLst>
          </p:cNvPr>
          <p:cNvSpPr txBox="1"/>
          <p:nvPr/>
        </p:nvSpPr>
        <p:spPr>
          <a:xfrm>
            <a:off x="5512169" y="5099404"/>
            <a:ext cx="123825" cy="184666"/>
          </a:xfrm>
          <a:prstGeom prst="rect">
            <a:avLst/>
          </a:prstGeom>
          <a:noFill/>
        </p:spPr>
        <p:txBody>
          <a:bodyPr wrap="square" lIns="0" tIns="0" rIns="0" bIns="0" rtlCol="0">
            <a:spAutoFit/>
          </a:bodyPr>
          <a:lstStyle/>
          <a:p>
            <a:r>
              <a:rPr lang="en-US" sz="1200"/>
              <a:t>-6</a:t>
            </a:r>
            <a:endParaRPr lang="en-US" sz="1200" dirty="0"/>
          </a:p>
        </p:txBody>
      </p:sp>
      <p:sp>
        <p:nvSpPr>
          <p:cNvPr id="212" name="TextBox 211">
            <a:extLst>
              <a:ext uri="{FF2B5EF4-FFF2-40B4-BE49-F238E27FC236}">
                <a16:creationId xmlns:a16="http://schemas.microsoft.com/office/drawing/2014/main" id="{36507294-97C0-465C-9884-AA777502334B}"/>
              </a:ext>
            </a:extLst>
          </p:cNvPr>
          <p:cNvSpPr txBox="1"/>
          <p:nvPr/>
        </p:nvSpPr>
        <p:spPr>
          <a:xfrm>
            <a:off x="5512169" y="5345375"/>
            <a:ext cx="123825" cy="184666"/>
          </a:xfrm>
          <a:prstGeom prst="rect">
            <a:avLst/>
          </a:prstGeom>
          <a:noFill/>
        </p:spPr>
        <p:txBody>
          <a:bodyPr wrap="square" lIns="0" tIns="0" rIns="0" bIns="0" rtlCol="0">
            <a:spAutoFit/>
          </a:bodyPr>
          <a:lstStyle/>
          <a:p>
            <a:r>
              <a:rPr lang="en-US" sz="1200"/>
              <a:t>-7</a:t>
            </a:r>
            <a:endParaRPr lang="en-US" sz="1200" dirty="0"/>
          </a:p>
        </p:txBody>
      </p:sp>
      <p:sp>
        <p:nvSpPr>
          <p:cNvPr id="214" name="Text Box 53">
            <a:extLst>
              <a:ext uri="{FF2B5EF4-FFF2-40B4-BE49-F238E27FC236}">
                <a16:creationId xmlns:a16="http://schemas.microsoft.com/office/drawing/2014/main" id="{1684C397-DFA3-4159-8618-CD80F7276C57}"/>
              </a:ext>
            </a:extLst>
          </p:cNvPr>
          <p:cNvSpPr txBox="1">
            <a:spLocks noChangeArrowheads="1"/>
          </p:cNvSpPr>
          <p:nvPr/>
        </p:nvSpPr>
        <p:spPr bwMode="auto">
          <a:xfrm>
            <a:off x="247220" y="2064856"/>
            <a:ext cx="4905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300" b="1" dirty="0">
                <a:solidFill>
                  <a:srgbClr val="FF0000"/>
                </a:solidFill>
                <a:sym typeface="Wingdings" panose="05000000000000000000" pitchFamily="2" charset="2"/>
              </a:rPr>
              <a:t></a:t>
            </a:r>
          </a:p>
        </p:txBody>
      </p:sp>
      <p:sp>
        <p:nvSpPr>
          <p:cNvPr id="215" name="TextBox 214">
            <a:extLst>
              <a:ext uri="{FF2B5EF4-FFF2-40B4-BE49-F238E27FC236}">
                <a16:creationId xmlns:a16="http://schemas.microsoft.com/office/drawing/2014/main" id="{7E5DAA34-6BE0-45A6-8E72-DF8188273E63}"/>
              </a:ext>
            </a:extLst>
          </p:cNvPr>
          <p:cNvSpPr txBox="1"/>
          <p:nvPr/>
        </p:nvSpPr>
        <p:spPr>
          <a:xfrm>
            <a:off x="423873" y="4511623"/>
            <a:ext cx="2142767" cy="415498"/>
          </a:xfrm>
          <a:prstGeom prst="rect">
            <a:avLst/>
          </a:prstGeom>
          <a:noFill/>
        </p:spPr>
        <p:txBody>
          <a:bodyPr wrap="square" rtlCol="0">
            <a:spAutoFit/>
          </a:bodyPr>
          <a:lstStyle/>
          <a:p>
            <a:r>
              <a:rPr lang="en-US" sz="2100">
                <a:latin typeface="Arial" panose="020B0604020202020204" pitchFamily="34" charset="0"/>
                <a:cs typeface="Arial" panose="020B0604020202020204" pitchFamily="34" charset="0"/>
              </a:rPr>
              <a:t>Chú ý: (SGK)</a:t>
            </a:r>
          </a:p>
        </p:txBody>
      </p:sp>
      <p:sp>
        <p:nvSpPr>
          <p:cNvPr id="53"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54" name="Rectangle 157">
            <a:hlinkClick r:id="" action="ppaction://noaction"/>
          </p:cNvPr>
          <p:cNvSpPr>
            <a:spLocks noChangeArrowheads="1"/>
          </p:cNvSpPr>
          <p:nvPr/>
        </p:nvSpPr>
        <p:spPr bwMode="auto">
          <a:xfrm>
            <a:off x="-23849" y="688230"/>
            <a:ext cx="7315200" cy="616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8056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blinds(horizontal)">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indefinite" fill="hold" grpId="1" nodeType="clickEffect">
                                  <p:stCondLst>
                                    <p:cond delay="0"/>
                                  </p:stCondLst>
                                  <p:childTnLst>
                                    <p:animClr clrSpc="hsl" dir="cw">
                                      <p:cBhvr override="childStyle">
                                        <p:cTn id="11" dur="1000" fill="hold"/>
                                        <p:tgtEl>
                                          <p:spTgt spid="214"/>
                                        </p:tgtEl>
                                        <p:attrNameLst>
                                          <p:attrName>style.color</p:attrName>
                                        </p:attrNameLst>
                                      </p:cBhvr>
                                      <p:by>
                                        <p:hsl h="-7200000" s="0" l="0"/>
                                      </p:by>
                                    </p:animClr>
                                    <p:animClr clrSpc="hsl" dir="cw">
                                      <p:cBhvr>
                                        <p:cTn id="12" dur="1000" fill="hold"/>
                                        <p:tgtEl>
                                          <p:spTgt spid="214"/>
                                        </p:tgtEl>
                                        <p:attrNameLst>
                                          <p:attrName>fillcolor</p:attrName>
                                        </p:attrNameLst>
                                      </p:cBhvr>
                                      <p:by>
                                        <p:hsl h="-7200000" s="0" l="0"/>
                                      </p:by>
                                    </p:animClr>
                                    <p:animClr clrSpc="hsl" dir="cw">
                                      <p:cBhvr>
                                        <p:cTn id="13" dur="1000" fill="hold"/>
                                        <p:tgtEl>
                                          <p:spTgt spid="214"/>
                                        </p:tgtEl>
                                        <p:attrNameLst>
                                          <p:attrName>stroke.color</p:attrName>
                                        </p:attrNameLst>
                                      </p:cBhvr>
                                      <p:by>
                                        <p:hsl h="-7200000" s="0" l="0"/>
                                      </p:by>
                                    </p:animClr>
                                    <p:set>
                                      <p:cBhvr>
                                        <p:cTn id="14" dur="1000" fill="hold"/>
                                        <p:tgtEl>
                                          <p:spTgt spid="21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6"/>
                                        </p:tgtEl>
                                        <p:attrNameLst>
                                          <p:attrName>style.visibility</p:attrName>
                                        </p:attrNameLst>
                                      </p:cBhvr>
                                      <p:to>
                                        <p:strVal val="visible"/>
                                      </p:to>
                                    </p:set>
                                    <p:animEffect transition="in" filter="randombar(horizontal)">
                                      <p:cBhvr>
                                        <p:cTn id="19" dur="500"/>
                                        <p:tgtEl>
                                          <p:spTgt spid="18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randombar(horizontal)">
                                      <p:cBhvr>
                                        <p:cTn id="22" dur="500"/>
                                        <p:tgtEl>
                                          <p:spTgt spid="18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randombar(horizontal)">
                                      <p:cBhvr>
                                        <p:cTn id="25" dur="500"/>
                                        <p:tgtEl>
                                          <p:spTgt spid="15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randombar(horizontal)">
                                      <p:cBhvr>
                                        <p:cTn id="28" dur="500"/>
                                        <p:tgtEl>
                                          <p:spTgt spid="15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randombar(horizontal)">
                                      <p:cBhvr>
                                        <p:cTn id="31" dur="500"/>
                                        <p:tgtEl>
                                          <p:spTgt spid="15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randombar(horizontal)">
                                      <p:cBhvr>
                                        <p:cTn id="34" dur="500"/>
                                        <p:tgtEl>
                                          <p:spTgt spid="15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01"/>
                                        </p:tgtEl>
                                        <p:attrNameLst>
                                          <p:attrName>style.visibility</p:attrName>
                                        </p:attrNameLst>
                                      </p:cBhvr>
                                      <p:to>
                                        <p:strVal val="visible"/>
                                      </p:to>
                                    </p:set>
                                    <p:animEffect transition="in" filter="randombar(horizontal)">
                                      <p:cBhvr>
                                        <p:cTn id="39" dur="500"/>
                                        <p:tgtEl>
                                          <p:spTgt spid="20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randombar(horizontal)">
                                      <p:cBhvr>
                                        <p:cTn id="42" dur="500"/>
                                        <p:tgtEl>
                                          <p:spTgt spid="20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09"/>
                                        </p:tgtEl>
                                        <p:attrNameLst>
                                          <p:attrName>style.visibility</p:attrName>
                                        </p:attrNameLst>
                                      </p:cBhvr>
                                      <p:to>
                                        <p:strVal val="visible"/>
                                      </p:to>
                                    </p:set>
                                    <p:animEffect transition="in" filter="randombar(horizontal)">
                                      <p:cBhvr>
                                        <p:cTn id="45" dur="500"/>
                                        <p:tgtEl>
                                          <p:spTgt spid="20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05"/>
                                        </p:tgtEl>
                                        <p:attrNameLst>
                                          <p:attrName>style.visibility</p:attrName>
                                        </p:attrNameLst>
                                      </p:cBhvr>
                                      <p:to>
                                        <p:strVal val="visible"/>
                                      </p:to>
                                    </p:set>
                                    <p:animEffect transition="in" filter="randombar(horizontal)">
                                      <p:cBhvr>
                                        <p:cTn id="48" dur="500"/>
                                        <p:tgtEl>
                                          <p:spTgt spid="20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11"/>
                                        </p:tgtEl>
                                        <p:attrNameLst>
                                          <p:attrName>style.visibility</p:attrName>
                                        </p:attrNameLst>
                                      </p:cBhvr>
                                      <p:to>
                                        <p:strVal val="visible"/>
                                      </p:to>
                                    </p:set>
                                    <p:animEffect transition="in" filter="randombar(horizontal)">
                                      <p:cBhvr>
                                        <p:cTn id="51" dur="500"/>
                                        <p:tgtEl>
                                          <p:spTgt spid="21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12"/>
                                        </p:tgtEl>
                                        <p:attrNameLst>
                                          <p:attrName>style.visibility</p:attrName>
                                        </p:attrNameLst>
                                      </p:cBhvr>
                                      <p:to>
                                        <p:strVal val="visible"/>
                                      </p:to>
                                    </p:set>
                                    <p:animEffect transition="in" filter="randombar(horizontal)">
                                      <p:cBhvr>
                                        <p:cTn id="54" dur="500"/>
                                        <p:tgtEl>
                                          <p:spTgt spid="21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15"/>
                                        </p:tgtEl>
                                        <p:attrNameLst>
                                          <p:attrName>style.visibility</p:attrName>
                                        </p:attrNameLst>
                                      </p:cBhvr>
                                      <p:to>
                                        <p:strVal val="visible"/>
                                      </p:to>
                                    </p:set>
                                    <p:animEffect transition="in" filter="randombar(horizontal)">
                                      <p:cBhvr>
                                        <p:cTn id="59" dur="500"/>
                                        <p:tgtEl>
                                          <p:spTgt spid="21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6" grpId="0"/>
      <p:bldP spid="158" grpId="0"/>
      <p:bldP spid="154" grpId="0"/>
      <p:bldP spid="185" grpId="0"/>
      <p:bldP spid="186" grpId="0"/>
      <p:bldP spid="201" grpId="0"/>
      <p:bldP spid="207" grpId="0"/>
      <p:bldP spid="209" grpId="0"/>
      <p:bldP spid="205" grpId="0"/>
      <p:bldP spid="211" grpId="0"/>
      <p:bldP spid="212" grpId="0"/>
      <p:bldP spid="214" grpId="0"/>
      <p:bldP spid="214" grpId="1"/>
      <p:bldP spid="2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84407" y="931955"/>
            <a:ext cx="8957414" cy="499409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4">
            <a:extLst>
              <a:ext uri="{FF2B5EF4-FFF2-40B4-BE49-F238E27FC236}">
                <a16:creationId xmlns:a16="http://schemas.microsoft.com/office/drawing/2014/main" id="{58E6D429-DC53-47C4-8036-1E9D12B8E28B}"/>
              </a:ext>
            </a:extLst>
          </p:cNvPr>
          <p:cNvSpPr/>
          <p:nvPr/>
        </p:nvSpPr>
        <p:spPr>
          <a:xfrm>
            <a:off x="4753850" y="931956"/>
            <a:ext cx="4287971" cy="37029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latin typeface="Times New Roman" panose="02020603050405020304" pitchFamily="18" charset="0"/>
                <a:cs typeface="Times New Roman" panose="02020603050405020304" pitchFamily="18" charset="0"/>
              </a:rPr>
              <a:t>HOẠT ĐỘNG VẬN DỤNG</a:t>
            </a:r>
          </a:p>
        </p:txBody>
      </p:sp>
      <p:sp>
        <p:nvSpPr>
          <p:cNvPr id="7" name="TextBox 6">
            <a:extLst>
              <a:ext uri="{FF2B5EF4-FFF2-40B4-BE49-F238E27FC236}">
                <a16:creationId xmlns:a16="http://schemas.microsoft.com/office/drawing/2014/main" id="{BD11ABF3-DA97-4758-9A96-BF1081C38523}"/>
              </a:ext>
            </a:extLst>
          </p:cNvPr>
          <p:cNvSpPr txBox="1"/>
          <p:nvPr/>
        </p:nvSpPr>
        <p:spPr>
          <a:xfrm>
            <a:off x="182929" y="1347796"/>
            <a:ext cx="8525438" cy="1578894"/>
          </a:xfrm>
          <a:prstGeom prst="rect">
            <a:avLst/>
          </a:prstGeom>
          <a:noFill/>
        </p:spPr>
        <p:txBody>
          <a:bodyPr wrap="square">
            <a:spAutoFit/>
          </a:bodyPr>
          <a:lstStyle/>
          <a:p>
            <a:pPr algn="just">
              <a:lnSpc>
                <a:spcPct val="115000"/>
              </a:lnSpc>
            </a:pPr>
            <a:r>
              <a:rPr lang="nl-NL" sz="2100" dirty="0">
                <a:solidFill>
                  <a:srgbClr val="4472C4"/>
                </a:solidFill>
                <a:latin typeface="Arial" panose="020B0604020202020204" pitchFamily="34" charset="0"/>
                <a:ea typeface="Times New Roman" panose="02020603050405020304" pitchFamily="18" charset="0"/>
                <a:cs typeface="Arial" panose="020B0604020202020204" pitchFamily="34" charset="0"/>
              </a:rPr>
              <a:t>Hãy đọc thông tin, viết các số nguyên biểu thị độ cao so với mực nước biển của địa danh sau, rồi cho biết các số đó là số nguyên âm hay số nguyên dương?</a:t>
            </a:r>
            <a:r>
              <a:rPr lang="en-US" sz="1350" dirty="0">
                <a:latin typeface="Arial" panose="020B0604020202020204" pitchFamily="34" charset="0"/>
                <a:ea typeface="Times New Roman" panose="02020603050405020304" pitchFamily="18" charset="0"/>
              </a:rPr>
              <a:t> </a:t>
            </a:r>
          </a:p>
          <a:p>
            <a:pPr algn="just">
              <a:lnSpc>
                <a:spcPct val="115000"/>
              </a:lnSpc>
            </a:pPr>
            <a:r>
              <a:rPr lang="nl-NL" sz="2100" dirty="0">
                <a:solidFill>
                  <a:srgbClr val="4472C4"/>
                </a:solidFill>
                <a:latin typeface="Arial" panose="020B0604020202020204" pitchFamily="34" charset="0"/>
                <a:ea typeface="Times New Roman" panose="02020603050405020304" pitchFamily="18" charset="0"/>
                <a:cs typeface="Arial" panose="020B0604020202020204" pitchFamily="34" charset="0"/>
              </a:rPr>
              <a:t>a) Bhutan					b) Lưu vực Turpan</a:t>
            </a:r>
            <a:endParaRPr lang="en-US" sz="21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DFCDDCFC-7F0E-459A-B06C-045E93D95266}"/>
              </a:ext>
            </a:extLst>
          </p:cNvPr>
          <p:cNvGrpSpPr/>
          <p:nvPr/>
        </p:nvGrpSpPr>
        <p:grpSpPr>
          <a:xfrm>
            <a:off x="4804543" y="2791176"/>
            <a:ext cx="4032929" cy="3056099"/>
            <a:chOff x="7124308" y="2842829"/>
            <a:chExt cx="4829610" cy="3296812"/>
          </a:xfrm>
        </p:grpSpPr>
        <p:pic>
          <p:nvPicPr>
            <p:cNvPr id="9" name="Picture 8">
              <a:extLst>
                <a:ext uri="{FF2B5EF4-FFF2-40B4-BE49-F238E27FC236}">
                  <a16:creationId xmlns:a16="http://schemas.microsoft.com/office/drawing/2014/main" id="{C0103282-59EA-4171-8AE4-11F8E459527C}"/>
                </a:ext>
              </a:extLst>
            </p:cNvPr>
            <p:cNvPicPr/>
            <p:nvPr/>
          </p:nvPicPr>
          <p:blipFill rotWithShape="1">
            <a:blip r:embed="rId3"/>
            <a:srcRect l="27107" t="11071" r="39312" b="51012"/>
            <a:stretch/>
          </p:blipFill>
          <p:spPr bwMode="auto">
            <a:xfrm>
              <a:off x="8221808" y="2842829"/>
              <a:ext cx="2522021" cy="1666064"/>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1C21A3B-F378-4151-A4E7-77280C493C11}"/>
                </a:ext>
              </a:extLst>
            </p:cNvPr>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7107" t="69521" r="39312" b="17752"/>
            <a:stretch/>
          </p:blipFill>
          <p:spPr bwMode="auto">
            <a:xfrm>
              <a:off x="7124308" y="4171652"/>
              <a:ext cx="4829610" cy="1967989"/>
            </a:xfrm>
            <a:prstGeom prst="rect">
              <a:avLst/>
            </a:prstGeom>
            <a:ln>
              <a:noFill/>
            </a:ln>
            <a:extLst>
              <a:ext uri="{53640926-AAD7-44D8-BBD7-CCE9431645EC}">
                <a14:shadowObscured xmlns:a14="http://schemas.microsoft.com/office/drawing/2010/main"/>
              </a:ext>
            </a:extLst>
          </p:spPr>
        </p:pic>
      </p:grpSp>
      <p:sp>
        <p:nvSpPr>
          <p:cNvPr id="4" name="TextBox 3">
            <a:extLst>
              <a:ext uri="{FF2B5EF4-FFF2-40B4-BE49-F238E27FC236}">
                <a16:creationId xmlns:a16="http://schemas.microsoft.com/office/drawing/2014/main" id="{15EBD356-F90A-4CEC-8E37-0145A6DEBD36}"/>
              </a:ext>
            </a:extLst>
          </p:cNvPr>
          <p:cNvSpPr txBox="1"/>
          <p:nvPr/>
        </p:nvSpPr>
        <p:spPr>
          <a:xfrm>
            <a:off x="453285" y="5649046"/>
            <a:ext cx="3879272" cy="300082"/>
          </a:xfrm>
          <a:prstGeom prst="rect">
            <a:avLst/>
          </a:prstGeom>
          <a:noFill/>
        </p:spPr>
        <p:txBody>
          <a:bodyPr wrap="square" rtlCol="0">
            <a:spAutoFit/>
          </a:bodyPr>
          <a:lstStyle/>
          <a:p>
            <a:r>
              <a:rPr lang="en-US" sz="1350" b="1" dirty="0">
                <a:solidFill>
                  <a:srgbClr val="FF0000"/>
                </a:solidFill>
              </a:rPr>
              <a:t>3300: </a:t>
            </a:r>
            <a:r>
              <a:rPr lang="en-US" sz="1350" b="1" err="1">
                <a:solidFill>
                  <a:srgbClr val="FF0000"/>
                </a:solidFill>
              </a:rPr>
              <a:t>là</a:t>
            </a:r>
            <a:r>
              <a:rPr lang="en-US" sz="1350" b="1">
                <a:solidFill>
                  <a:srgbClr val="FF0000"/>
                </a:solidFill>
              </a:rPr>
              <a:t> số </a:t>
            </a:r>
            <a:r>
              <a:rPr lang="en-US" sz="1350" b="1" dirty="0" err="1">
                <a:solidFill>
                  <a:srgbClr val="FF0000"/>
                </a:solidFill>
              </a:rPr>
              <a:t>nguyên</a:t>
            </a:r>
            <a:r>
              <a:rPr lang="en-US" sz="1350" b="1" dirty="0">
                <a:solidFill>
                  <a:srgbClr val="FF0000"/>
                </a:solidFill>
              </a:rPr>
              <a:t> </a:t>
            </a:r>
            <a:r>
              <a:rPr lang="en-US" sz="1350" b="1" dirty="0" err="1">
                <a:solidFill>
                  <a:srgbClr val="FF0000"/>
                </a:solidFill>
              </a:rPr>
              <a:t>dương</a:t>
            </a:r>
            <a:endParaRPr lang="en-US" sz="1350" b="1" dirty="0">
              <a:solidFill>
                <a:srgbClr val="FF0000"/>
              </a:solidFill>
            </a:endParaRPr>
          </a:p>
        </p:txBody>
      </p:sp>
      <p:sp>
        <p:nvSpPr>
          <p:cNvPr id="14" name="TextBox 13">
            <a:extLst>
              <a:ext uri="{FF2B5EF4-FFF2-40B4-BE49-F238E27FC236}">
                <a16:creationId xmlns:a16="http://schemas.microsoft.com/office/drawing/2014/main" id="{ED60B87C-2D5D-4442-803C-7101EBD1A2FA}"/>
              </a:ext>
            </a:extLst>
          </p:cNvPr>
          <p:cNvSpPr txBox="1"/>
          <p:nvPr/>
        </p:nvSpPr>
        <p:spPr>
          <a:xfrm>
            <a:off x="8057872" y="3091274"/>
            <a:ext cx="980318" cy="1047979"/>
          </a:xfrm>
          <a:prstGeom prst="rect">
            <a:avLst/>
          </a:prstGeom>
          <a:noFill/>
        </p:spPr>
        <p:txBody>
          <a:bodyPr wrap="square">
            <a:spAutoFit/>
          </a:bodyPr>
          <a:lstStyle/>
          <a:p>
            <a:pPr algn="just">
              <a:lnSpc>
                <a:spcPct val="115000"/>
              </a:lnSpc>
            </a:pPr>
            <a:r>
              <a:rPr lang="en-US" sz="1350" b="1" dirty="0">
                <a:solidFill>
                  <a:srgbClr val="FF0000"/>
                </a:solidFill>
                <a:latin typeface="Arial" panose="020B0604020202020204" pitchFamily="34" charset="0"/>
                <a:ea typeface="Times New Roman" panose="02020603050405020304" pitchFamily="18" charset="0"/>
              </a:rPr>
              <a:t>-154: </a:t>
            </a:r>
            <a:r>
              <a:rPr lang="en-US" sz="1350" b="1" dirty="0" err="1">
                <a:solidFill>
                  <a:srgbClr val="FF0000"/>
                </a:solidFill>
                <a:latin typeface="Arial" panose="020B0604020202020204" pitchFamily="34" charset="0"/>
                <a:ea typeface="Times New Roman" panose="02020603050405020304" pitchFamily="18" charset="0"/>
              </a:rPr>
              <a:t>là</a:t>
            </a:r>
            <a:r>
              <a:rPr lang="en-US" sz="1350" b="1" dirty="0">
                <a:solidFill>
                  <a:srgbClr val="FF0000"/>
                </a:solidFill>
                <a:latin typeface="Arial" panose="020B0604020202020204" pitchFamily="34" charset="0"/>
                <a:ea typeface="Times New Roman" panose="02020603050405020304" pitchFamily="18" charset="0"/>
              </a:rPr>
              <a:t> </a:t>
            </a:r>
            <a:r>
              <a:rPr lang="en-US" sz="1350" b="1" dirty="0" err="1">
                <a:solidFill>
                  <a:srgbClr val="FF0000"/>
                </a:solidFill>
                <a:latin typeface="Arial" panose="020B0604020202020204" pitchFamily="34" charset="0"/>
                <a:ea typeface="Times New Roman" panose="02020603050405020304" pitchFamily="18" charset="0"/>
              </a:rPr>
              <a:t>số</a:t>
            </a:r>
            <a:r>
              <a:rPr lang="en-US" sz="1350" b="1" dirty="0">
                <a:solidFill>
                  <a:srgbClr val="FF0000"/>
                </a:solidFill>
                <a:latin typeface="Arial" panose="020B0604020202020204" pitchFamily="34" charset="0"/>
                <a:ea typeface="Times New Roman" panose="02020603050405020304" pitchFamily="18" charset="0"/>
              </a:rPr>
              <a:t> </a:t>
            </a:r>
            <a:r>
              <a:rPr lang="en-US" sz="1350" b="1" dirty="0" err="1">
                <a:solidFill>
                  <a:srgbClr val="FF0000"/>
                </a:solidFill>
                <a:latin typeface="Arial" panose="020B0604020202020204" pitchFamily="34" charset="0"/>
                <a:ea typeface="Times New Roman" panose="02020603050405020304" pitchFamily="18" charset="0"/>
              </a:rPr>
              <a:t>nguyên</a:t>
            </a:r>
            <a:r>
              <a:rPr lang="en-US" sz="1350" b="1" dirty="0">
                <a:solidFill>
                  <a:srgbClr val="FF0000"/>
                </a:solidFill>
                <a:latin typeface="Arial" panose="020B0604020202020204" pitchFamily="34" charset="0"/>
                <a:ea typeface="Times New Roman" panose="02020603050405020304" pitchFamily="18" charset="0"/>
              </a:rPr>
              <a:t> </a:t>
            </a:r>
            <a:r>
              <a:rPr lang="en-US" sz="1350" b="1" dirty="0" err="1">
                <a:solidFill>
                  <a:srgbClr val="FF0000"/>
                </a:solidFill>
                <a:latin typeface="Arial" panose="020B0604020202020204" pitchFamily="34" charset="0"/>
                <a:ea typeface="Times New Roman" panose="02020603050405020304" pitchFamily="18" charset="0"/>
              </a:rPr>
              <a:t>âm</a:t>
            </a:r>
            <a:endParaRPr lang="en-US" sz="21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7CBF71D1-67D0-472F-BD5A-3C2115A45A66}"/>
              </a:ext>
            </a:extLst>
          </p:cNvPr>
          <p:cNvPicPr/>
          <p:nvPr/>
        </p:nvPicPr>
        <p:blipFill rotWithShape="1">
          <a:blip r:embed="rId6"/>
          <a:srcRect l="24665" t="35603" r="40287" b="17935"/>
          <a:stretch/>
        </p:blipFill>
        <p:spPr bwMode="auto">
          <a:xfrm>
            <a:off x="119360" y="2791175"/>
            <a:ext cx="4316304" cy="28964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4522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1200150"/>
            <a:ext cx="5229225" cy="438582"/>
          </a:xfrm>
          <a:prstGeom prst="rect">
            <a:avLst/>
          </a:prstGeom>
          <a:noFill/>
        </p:spPr>
        <p:txBody>
          <a:bodyPr wrap="square" rtlCol="0">
            <a:spAutoFit/>
          </a:bodyPr>
          <a:lstStyle/>
          <a:p>
            <a:r>
              <a:rPr lang="en-US" sz="2250" b="1" dirty="0">
                <a:latin typeface="Times New Roman" panose="02020603050405020304" pitchFamily="18" charset="0"/>
                <a:cs typeface="Times New Roman" panose="02020603050405020304" pitchFamily="18" charset="0"/>
              </a:rPr>
              <a:t>III. SỐ ĐỐI CỦA MỘT SỐ NGUYÊN</a:t>
            </a:r>
          </a:p>
        </p:txBody>
      </p:sp>
      <p:sp>
        <p:nvSpPr>
          <p:cNvPr id="6" name="Rectangle 5"/>
          <p:cNvSpPr/>
          <p:nvPr/>
        </p:nvSpPr>
        <p:spPr>
          <a:xfrm>
            <a:off x="428625" y="1725491"/>
            <a:ext cx="8261587"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250" dirty="0">
                <a:solidFill>
                  <a:schemeClr val="accent1">
                    <a:lumMod val="50000"/>
                  </a:schemeClr>
                </a:solidFill>
                <a:latin typeface="Times New Roman" panose="02020603050405020304" pitchFamily="18" charset="0"/>
                <a:ea typeface="Calibri" panose="020F0502020204030204" pitchFamily="34" charset="0"/>
              </a:rPr>
              <a:t>- </a:t>
            </a:r>
            <a:r>
              <a:rPr lang="vi-VN" sz="2250" dirty="0">
                <a:solidFill>
                  <a:schemeClr val="accent1">
                    <a:lumMod val="50000"/>
                  </a:schemeClr>
                </a:solidFill>
                <a:latin typeface="Times New Roman" panose="02020603050405020304" pitchFamily="18" charset="0"/>
                <a:ea typeface="Calibri" panose="020F0502020204030204" pitchFamily="34" charset="0"/>
              </a:rPr>
              <a:t>Trên trục số, hai số nguyên (phân biệt) có điểm biểu diễn </a:t>
            </a:r>
            <a:r>
              <a:rPr lang="vi-VN" sz="2250" i="1" dirty="0">
                <a:solidFill>
                  <a:srgbClr val="FF0000"/>
                </a:solidFill>
                <a:latin typeface="Times New Roman" panose="02020603050405020304" pitchFamily="18" charset="0"/>
                <a:ea typeface="Calibri" panose="020F0502020204030204" pitchFamily="34" charset="0"/>
              </a:rPr>
              <a:t>nằm về hai phía</a:t>
            </a:r>
            <a:r>
              <a:rPr lang="vi-VN" sz="2250" dirty="0">
                <a:solidFill>
                  <a:schemeClr val="accent1">
                    <a:lumMod val="50000"/>
                  </a:schemeClr>
                </a:solidFill>
                <a:latin typeface="Times New Roman" panose="02020603050405020304" pitchFamily="18" charset="0"/>
                <a:ea typeface="Calibri" panose="020F0502020204030204" pitchFamily="34" charset="0"/>
              </a:rPr>
              <a:t> của gốc 0 và </a:t>
            </a:r>
            <a:r>
              <a:rPr lang="vi-VN" sz="2250" i="1" dirty="0">
                <a:solidFill>
                  <a:srgbClr val="FF0000"/>
                </a:solidFill>
                <a:latin typeface="Times New Roman" panose="02020603050405020304" pitchFamily="18" charset="0"/>
                <a:ea typeface="Calibri" panose="020F0502020204030204" pitchFamily="34" charset="0"/>
              </a:rPr>
              <a:t>cách đều </a:t>
            </a:r>
            <a:r>
              <a:rPr lang="vi-VN" sz="2250" dirty="0">
                <a:solidFill>
                  <a:schemeClr val="accent1">
                    <a:lumMod val="50000"/>
                  </a:schemeClr>
                </a:solidFill>
                <a:latin typeface="Times New Roman" panose="02020603050405020304" pitchFamily="18" charset="0"/>
                <a:ea typeface="Calibri" panose="020F0502020204030204" pitchFamily="34" charset="0"/>
              </a:rPr>
              <a:t>gốc 0 được gọi là hai số đối nhau</a:t>
            </a:r>
            <a:r>
              <a:rPr lang="en-US" sz="2250" dirty="0">
                <a:solidFill>
                  <a:schemeClr val="accent1">
                    <a:lumMod val="50000"/>
                  </a:schemeClr>
                </a:solidFill>
                <a:latin typeface="Times New Roman" panose="02020603050405020304" pitchFamily="18" charset="0"/>
                <a:ea typeface="Calibri" panose="020F0502020204030204" pitchFamily="34" charset="0"/>
              </a:rPr>
              <a:t>.</a:t>
            </a:r>
          </a:p>
          <a:p>
            <a:endParaRPr lang="en-US" sz="2250" dirty="0">
              <a:solidFill>
                <a:schemeClr val="accent1">
                  <a:lumMod val="50000"/>
                </a:schemeClr>
              </a:solidFill>
              <a:latin typeface="Times New Roman" panose="02020603050405020304" pitchFamily="18" charset="0"/>
            </a:endParaRPr>
          </a:p>
          <a:p>
            <a:pPr marL="342900" indent="-342900">
              <a:buFontTx/>
              <a:buChar char="-"/>
            </a:pPr>
            <a:r>
              <a:rPr lang="en-US" sz="2250" dirty="0" err="1">
                <a:solidFill>
                  <a:schemeClr val="accent1">
                    <a:lumMod val="50000"/>
                  </a:schemeClr>
                </a:solidFill>
                <a:latin typeface="Times New Roman" panose="02020603050405020304" pitchFamily="18" charset="0"/>
              </a:rPr>
              <a:t>Số</a:t>
            </a:r>
            <a:r>
              <a:rPr lang="en-US" sz="2250" dirty="0">
                <a:solidFill>
                  <a:schemeClr val="accent1">
                    <a:lumMod val="50000"/>
                  </a:schemeClr>
                </a:solidFill>
                <a:latin typeface="Times New Roman" panose="02020603050405020304" pitchFamily="18" charset="0"/>
              </a:rPr>
              <a:t> </a:t>
            </a:r>
            <a:r>
              <a:rPr lang="en-US" sz="2250" dirty="0" err="1">
                <a:solidFill>
                  <a:schemeClr val="accent1">
                    <a:lumMod val="50000"/>
                  </a:schemeClr>
                </a:solidFill>
                <a:latin typeface="Times New Roman" panose="02020603050405020304" pitchFamily="18" charset="0"/>
              </a:rPr>
              <a:t>đối</a:t>
            </a:r>
            <a:r>
              <a:rPr lang="en-US" sz="2250" dirty="0">
                <a:solidFill>
                  <a:schemeClr val="accent1">
                    <a:lumMod val="50000"/>
                  </a:schemeClr>
                </a:solidFill>
                <a:latin typeface="Times New Roman" panose="02020603050405020304" pitchFamily="18" charset="0"/>
              </a:rPr>
              <a:t> </a:t>
            </a:r>
            <a:r>
              <a:rPr lang="en-US" sz="2250" dirty="0" err="1">
                <a:solidFill>
                  <a:schemeClr val="accent1">
                    <a:lumMod val="50000"/>
                  </a:schemeClr>
                </a:solidFill>
                <a:latin typeface="Times New Roman" panose="02020603050405020304" pitchFamily="18" charset="0"/>
              </a:rPr>
              <a:t>của</a:t>
            </a:r>
            <a:r>
              <a:rPr lang="en-US" sz="2250" dirty="0">
                <a:solidFill>
                  <a:schemeClr val="accent1">
                    <a:lumMod val="50000"/>
                  </a:schemeClr>
                </a:solidFill>
                <a:latin typeface="Times New Roman" panose="02020603050405020304" pitchFamily="18" charset="0"/>
              </a:rPr>
              <a:t> 0 </a:t>
            </a:r>
            <a:r>
              <a:rPr lang="en-US" sz="2250" dirty="0" err="1">
                <a:solidFill>
                  <a:schemeClr val="accent1">
                    <a:lumMod val="50000"/>
                  </a:schemeClr>
                </a:solidFill>
                <a:latin typeface="Times New Roman" panose="02020603050405020304" pitchFamily="18" charset="0"/>
              </a:rPr>
              <a:t>là</a:t>
            </a:r>
            <a:r>
              <a:rPr lang="en-US" sz="2250" dirty="0">
                <a:solidFill>
                  <a:schemeClr val="accent1">
                    <a:lumMod val="50000"/>
                  </a:schemeClr>
                </a:solidFill>
                <a:latin typeface="Times New Roman" panose="02020603050405020304" pitchFamily="18" charset="0"/>
              </a:rPr>
              <a:t> 0.</a:t>
            </a:r>
          </a:p>
        </p:txBody>
      </p:sp>
      <p:sp>
        <p:nvSpPr>
          <p:cNvPr id="8" name="Rectangle 7"/>
          <p:cNvSpPr/>
          <p:nvPr/>
        </p:nvSpPr>
        <p:spPr>
          <a:xfrm>
            <a:off x="881429" y="3074227"/>
            <a:ext cx="5877658" cy="1855636"/>
          </a:xfrm>
          <a:prstGeom prst="rect">
            <a:avLst/>
          </a:prstGeom>
        </p:spPr>
        <p:txBody>
          <a:bodyPr wrap="square">
            <a:spAutoFit/>
          </a:bodyPr>
          <a:lstStyle/>
          <a:p>
            <a:pPr algn="just">
              <a:lnSpc>
                <a:spcPct val="150000"/>
              </a:lnSpc>
              <a:spcAft>
                <a:spcPts val="750"/>
              </a:spcAft>
            </a:pPr>
            <a:r>
              <a:rPr lang="en-US" sz="2250" b="1" dirty="0" err="1">
                <a:solidFill>
                  <a:srgbClr val="000000"/>
                </a:solidFill>
                <a:latin typeface="Times New Roman" panose="02020603050405020304" pitchFamily="18" charset="0"/>
                <a:ea typeface="Calibri" panose="020F0502020204030204" pitchFamily="34" charset="0"/>
              </a:rPr>
              <a:t>Nhận</a:t>
            </a:r>
            <a:r>
              <a:rPr lang="en-US" sz="2250" b="1" dirty="0">
                <a:solidFill>
                  <a:srgbClr val="000000"/>
                </a:solidFill>
                <a:latin typeface="Times New Roman" panose="02020603050405020304" pitchFamily="18" charset="0"/>
                <a:ea typeface="Calibri" panose="020F0502020204030204" pitchFamily="34" charset="0"/>
              </a:rPr>
              <a:t> </a:t>
            </a:r>
            <a:r>
              <a:rPr lang="en-US" sz="2250" b="1" dirty="0" err="1">
                <a:solidFill>
                  <a:srgbClr val="000000"/>
                </a:solidFill>
                <a:latin typeface="Times New Roman" panose="02020603050405020304" pitchFamily="18" charset="0"/>
                <a:ea typeface="Calibri" panose="020F0502020204030204" pitchFamily="34" charset="0"/>
              </a:rPr>
              <a:t>xét</a:t>
            </a:r>
            <a:r>
              <a:rPr lang="en-US" sz="2250" b="1" dirty="0">
                <a:solidFill>
                  <a:srgbClr val="000000"/>
                </a:solidFill>
                <a:latin typeface="Times New Roman" panose="02020603050405020304" pitchFamily="18" charset="0"/>
                <a:ea typeface="Calibri" panose="020F0502020204030204" pitchFamily="34" charset="0"/>
              </a:rPr>
              <a:t>: </a:t>
            </a:r>
          </a:p>
          <a:p>
            <a:pPr algn="just">
              <a:lnSpc>
                <a:spcPct val="150000"/>
              </a:lnSpc>
              <a:spcAft>
                <a:spcPts val="750"/>
              </a:spcAft>
            </a:pPr>
            <a:r>
              <a:rPr lang="vi-VN" sz="2250" dirty="0">
                <a:solidFill>
                  <a:srgbClr val="000000"/>
                </a:solidFill>
                <a:latin typeface="Times New Roman" panose="02020603050405020304" pitchFamily="18" charset="0"/>
                <a:ea typeface="Calibri" panose="020F0502020204030204" pitchFamily="34" charset="0"/>
              </a:rPr>
              <a:t>+ “</a:t>
            </a:r>
            <a:r>
              <a:rPr lang="en-US" sz="2250" dirty="0">
                <a:solidFill>
                  <a:srgbClr val="000000"/>
                </a:solidFill>
                <a:latin typeface="Times New Roman" panose="02020603050405020304" pitchFamily="18" charset="0"/>
                <a:ea typeface="Calibri" panose="020F0502020204030204" pitchFamily="34" charset="0"/>
              </a:rPr>
              <a:t>S</a:t>
            </a:r>
            <a:r>
              <a:rPr lang="vi-VN" sz="2250" dirty="0">
                <a:solidFill>
                  <a:srgbClr val="000000"/>
                </a:solidFill>
                <a:latin typeface="Times New Roman" panose="02020603050405020304" pitchFamily="18" charset="0"/>
                <a:ea typeface="Calibri" panose="020F0502020204030204" pitchFamily="34" charset="0"/>
              </a:rPr>
              <a:t>ố 4 và -4 là hai số đối nhau”.</a:t>
            </a:r>
            <a:endParaRPr lang="en-US" sz="2250" dirty="0">
              <a:solidFill>
                <a:srgbClr val="000000"/>
              </a:solidFill>
              <a:latin typeface="Times New Roman" panose="02020603050405020304" pitchFamily="18" charset="0"/>
              <a:ea typeface="Calibri" panose="020F0502020204030204" pitchFamily="34" charset="0"/>
            </a:endParaRPr>
          </a:p>
          <a:p>
            <a:pPr algn="just">
              <a:lnSpc>
                <a:spcPct val="150000"/>
              </a:lnSpc>
              <a:spcAft>
                <a:spcPts val="750"/>
              </a:spcAft>
            </a:pPr>
            <a:r>
              <a:rPr lang="vi-VN" sz="2250" dirty="0">
                <a:solidFill>
                  <a:srgbClr val="000000"/>
                </a:solidFill>
                <a:latin typeface="Times New Roman" panose="02020603050405020304" pitchFamily="18" charset="0"/>
                <a:ea typeface="Calibri" panose="020F0502020204030204" pitchFamily="34" charset="0"/>
              </a:rPr>
              <a:t>+ “-4 là số đối của 4 và 4 là số đối của -4”.</a:t>
            </a:r>
            <a:endParaRPr lang="en-US" sz="2250" dirty="0">
              <a:solidFill>
                <a:srgbClr val="000000"/>
              </a:solidFill>
              <a:latin typeface="Times New Roman" panose="02020603050405020304" pitchFamily="18" charset="0"/>
              <a:ea typeface="Calibri" panose="020F0502020204030204" pitchFamily="34" charset="0"/>
            </a:endParaRPr>
          </a:p>
        </p:txBody>
      </p:sp>
      <p:grpSp>
        <p:nvGrpSpPr>
          <p:cNvPr id="5" name="Group 4">
            <a:extLst>
              <a:ext uri="{FF2B5EF4-FFF2-40B4-BE49-F238E27FC236}">
                <a16:creationId xmlns:a16="http://schemas.microsoft.com/office/drawing/2014/main" id="{C4CDFAF3-F985-4038-9970-CCFEDD783CE6}"/>
              </a:ext>
            </a:extLst>
          </p:cNvPr>
          <p:cNvGrpSpPr/>
          <p:nvPr/>
        </p:nvGrpSpPr>
        <p:grpSpPr>
          <a:xfrm flipH="1">
            <a:off x="39663" y="1615649"/>
            <a:ext cx="593678" cy="579856"/>
            <a:chOff x="246021" y="5210462"/>
            <a:chExt cx="532480" cy="520083"/>
          </a:xfrm>
        </p:grpSpPr>
        <p:sp>
          <p:nvSpPr>
            <p:cNvPr id="7" name="Oval 6">
              <a:extLst>
                <a:ext uri="{FF2B5EF4-FFF2-40B4-BE49-F238E27FC236}">
                  <a16:creationId xmlns:a16="http://schemas.microsoft.com/office/drawing/2014/main" id="{11F7BFAA-ADF6-47C4-A5E6-D07543FA7FF3}"/>
                </a:ext>
              </a:extLst>
            </p:cNvPr>
            <p:cNvSpPr/>
            <p:nvPr/>
          </p:nvSpPr>
          <p:spPr>
            <a:xfrm>
              <a:off x="258418" y="5210462"/>
              <a:ext cx="520083" cy="52008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2CFCDEB0-13A1-42DD-8B06-28220A381E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21" y="5210462"/>
              <a:ext cx="520083" cy="520083"/>
            </a:xfrm>
            <a:prstGeom prst="rect">
              <a:avLst/>
            </a:prstGeom>
          </p:spPr>
        </p:pic>
      </p:grpSp>
      <p:sp>
        <p:nvSpPr>
          <p:cNvPr id="10" name="TextBox 9"/>
          <p:cNvSpPr txBox="1"/>
          <p:nvPr/>
        </p:nvSpPr>
        <p:spPr>
          <a:xfrm>
            <a:off x="428624" y="1200150"/>
            <a:ext cx="5229225" cy="438582"/>
          </a:xfrm>
          <a:prstGeom prst="rect">
            <a:avLst/>
          </a:prstGeom>
          <a:noFill/>
        </p:spPr>
        <p:txBody>
          <a:bodyPr wrap="square" rtlCol="0">
            <a:spAutoFit/>
          </a:bodyPr>
          <a:lstStyle/>
          <a:p>
            <a:r>
              <a:rPr lang="en-US" sz="2250" b="1" dirty="0">
                <a:solidFill>
                  <a:srgbClr val="0000FF"/>
                </a:solidFill>
                <a:latin typeface="Times New Roman" panose="02020603050405020304" pitchFamily="18" charset="0"/>
                <a:cs typeface="Times New Roman" panose="02020603050405020304" pitchFamily="18" charset="0"/>
              </a:rPr>
              <a:t>III. SỐ ĐỐI CỦA MỘT SỐ NGUYÊN</a:t>
            </a:r>
          </a:p>
        </p:txBody>
      </p:sp>
      <p:sp>
        <p:nvSpPr>
          <p:cNvPr id="12"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6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852" y="2108479"/>
            <a:ext cx="3785089" cy="784830"/>
          </a:xfrm>
          <a:prstGeom prst="rect">
            <a:avLst/>
          </a:prstGeom>
          <a:noFill/>
        </p:spPr>
        <p:txBody>
          <a:bodyPr wrap="square" rtlCol="0">
            <a:spAutoFit/>
          </a:bodyPr>
          <a:lstStyle/>
          <a:p>
            <a:r>
              <a:rPr lang="en-US" sz="2250" b="1" i="1" dirty="0" err="1">
                <a:latin typeface="Times New Roman" panose="02020603050405020304" pitchFamily="18" charset="0"/>
                <a:cs typeface="Times New Roman" panose="02020603050405020304" pitchFamily="18" charset="0"/>
              </a:rPr>
              <a:t>Ví</a:t>
            </a:r>
            <a:r>
              <a:rPr lang="en-US" sz="2250" b="1" i="1" dirty="0">
                <a:latin typeface="Times New Roman" panose="02020603050405020304" pitchFamily="18" charset="0"/>
                <a:cs typeface="Times New Roman" panose="02020603050405020304" pitchFamily="18" charset="0"/>
              </a:rPr>
              <a:t> </a:t>
            </a:r>
            <a:r>
              <a:rPr lang="en-US" sz="2250" b="1" i="1" dirty="0" err="1">
                <a:latin typeface="Times New Roman" panose="02020603050405020304" pitchFamily="18" charset="0"/>
                <a:cs typeface="Times New Roman" panose="02020603050405020304" pitchFamily="18" charset="0"/>
              </a:rPr>
              <a:t>dụ</a:t>
            </a:r>
            <a:r>
              <a:rPr lang="en-US" sz="2250" b="1" i="1" dirty="0">
                <a:latin typeface="Times New Roman" panose="02020603050405020304" pitchFamily="18" charset="0"/>
                <a:cs typeface="Times New Roman" panose="02020603050405020304" pitchFamily="18" charset="0"/>
              </a:rPr>
              <a:t> 4: </a:t>
            </a:r>
            <a:r>
              <a:rPr lang="en-US" sz="2250" dirty="0" err="1">
                <a:latin typeface="Times New Roman" panose="02020603050405020304" pitchFamily="18" charset="0"/>
                <a:cs typeface="Times New Roman" panose="02020603050405020304" pitchFamily="18" charset="0"/>
              </a:rPr>
              <a:t>Tìm</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của</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các</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-12; -20; 0; 6; 32</a:t>
            </a:r>
          </a:p>
        </p:txBody>
      </p:sp>
      <p:sp>
        <p:nvSpPr>
          <p:cNvPr id="3" name="TextBox 2"/>
          <p:cNvSpPr txBox="1"/>
          <p:nvPr/>
        </p:nvSpPr>
        <p:spPr>
          <a:xfrm>
            <a:off x="4435719" y="2101618"/>
            <a:ext cx="3991709" cy="1131079"/>
          </a:xfrm>
          <a:prstGeom prst="rect">
            <a:avLst/>
          </a:prstGeom>
          <a:noFill/>
        </p:spPr>
        <p:txBody>
          <a:bodyPr wrap="square" rtlCol="0">
            <a:spAutoFit/>
          </a:bodyPr>
          <a:lstStyle/>
          <a:p>
            <a:r>
              <a:rPr lang="en-US" sz="2250" b="1" i="1" dirty="0" err="1">
                <a:latin typeface="Times New Roman" panose="02020603050405020304" pitchFamily="18" charset="0"/>
                <a:cs typeface="Times New Roman" panose="02020603050405020304" pitchFamily="18" charset="0"/>
              </a:rPr>
              <a:t>Luyện</a:t>
            </a:r>
            <a:r>
              <a:rPr lang="en-US" sz="2250" b="1" i="1" dirty="0">
                <a:latin typeface="Times New Roman" panose="02020603050405020304" pitchFamily="18" charset="0"/>
                <a:cs typeface="Times New Roman" panose="02020603050405020304" pitchFamily="18" charset="0"/>
              </a:rPr>
              <a:t> </a:t>
            </a:r>
            <a:r>
              <a:rPr lang="en-US" sz="2250" b="1" i="1" dirty="0" err="1">
                <a:latin typeface="Times New Roman" panose="02020603050405020304" pitchFamily="18" charset="0"/>
                <a:cs typeface="Times New Roman" panose="02020603050405020304" pitchFamily="18" charset="0"/>
              </a:rPr>
              <a:t>tập</a:t>
            </a:r>
            <a:r>
              <a:rPr lang="en-US" sz="2250" b="1" i="1" dirty="0">
                <a:latin typeface="Times New Roman" panose="02020603050405020304" pitchFamily="18" charset="0"/>
                <a:cs typeface="Times New Roman" panose="02020603050405020304" pitchFamily="18" charset="0"/>
              </a:rPr>
              <a:t> 3: </a:t>
            </a:r>
            <a:r>
              <a:rPr lang="en-US" sz="2250" dirty="0">
                <a:latin typeface="Times New Roman" panose="02020603050405020304" pitchFamily="18" charset="0"/>
                <a:cs typeface="Times New Roman" panose="02020603050405020304" pitchFamily="18" charset="0"/>
              </a:rPr>
              <a:t>Cho 4 </a:t>
            </a:r>
            <a:r>
              <a:rPr lang="en-US" sz="2250" dirty="0" err="1">
                <a:latin typeface="Times New Roman" panose="02020603050405020304" pitchFamily="18" charset="0"/>
                <a:cs typeface="Times New Roman" panose="02020603050405020304" pitchFamily="18" charset="0"/>
              </a:rPr>
              <a:t>ví</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dụ</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về</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hai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nguyên</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nhau</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và</a:t>
            </a:r>
            <a:r>
              <a:rPr lang="en-US" sz="2250" dirty="0">
                <a:latin typeface="Times New Roman" panose="02020603050405020304" pitchFamily="18" charset="0"/>
                <a:cs typeface="Times New Roman" panose="02020603050405020304" pitchFamily="18" charset="0"/>
              </a:rPr>
              <a:t> </a:t>
            </a:r>
          </a:p>
          <a:p>
            <a:r>
              <a:rPr lang="en-US" sz="2250" dirty="0" err="1">
                <a:latin typeface="Times New Roman" panose="02020603050405020304" pitchFamily="18" charset="0"/>
                <a:cs typeface="Times New Roman" panose="02020603050405020304" pitchFamily="18" charset="0"/>
              </a:rPr>
              <a:t>hai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nguyên</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không</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nhau</a:t>
            </a:r>
            <a:r>
              <a:rPr lang="en-US" sz="225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215811" y="1576205"/>
            <a:ext cx="1688123" cy="438582"/>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algn="ctr"/>
            <a:r>
              <a:rPr lang="en-US" sz="2250" dirty="0" err="1">
                <a:latin typeface="Times New Roman" panose="02020603050405020304" pitchFamily="18" charset="0"/>
                <a:cs typeface="Times New Roman" panose="02020603050405020304" pitchFamily="18" charset="0"/>
              </a:rPr>
              <a:t>Tổ</a:t>
            </a:r>
            <a:r>
              <a:rPr lang="en-US" sz="2250" dirty="0">
                <a:latin typeface="Times New Roman" panose="02020603050405020304" pitchFamily="18" charset="0"/>
                <a:cs typeface="Times New Roman" panose="02020603050405020304" pitchFamily="18" charset="0"/>
              </a:rPr>
              <a:t> 1 &amp; </a:t>
            </a:r>
            <a:r>
              <a:rPr lang="en-US" sz="2250" dirty="0" err="1">
                <a:latin typeface="Times New Roman" panose="02020603050405020304" pitchFamily="18" charset="0"/>
                <a:cs typeface="Times New Roman" panose="02020603050405020304" pitchFamily="18" charset="0"/>
              </a:rPr>
              <a:t>tổ</a:t>
            </a:r>
            <a:r>
              <a:rPr lang="en-US" sz="2250" dirty="0">
                <a:latin typeface="Times New Roman" panose="02020603050405020304" pitchFamily="18" charset="0"/>
                <a:cs typeface="Times New Roman" panose="02020603050405020304" pitchFamily="18" charset="0"/>
              </a:rPr>
              <a:t> 3</a:t>
            </a:r>
          </a:p>
        </p:txBody>
      </p:sp>
      <p:sp>
        <p:nvSpPr>
          <p:cNvPr id="5" name="TextBox 4"/>
          <p:cNvSpPr txBox="1"/>
          <p:nvPr/>
        </p:nvSpPr>
        <p:spPr>
          <a:xfrm>
            <a:off x="5587513" y="1569343"/>
            <a:ext cx="1688123" cy="438582"/>
          </a:xfrm>
          <a:prstGeom prst="rect">
            <a:avLst/>
          </a:prstGeom>
          <a:solidFill>
            <a:schemeClr val="accent5">
              <a:lumMod val="40000"/>
              <a:lumOff val="60000"/>
            </a:schemeClr>
          </a:solidFill>
          <a:ln>
            <a:solidFill>
              <a:schemeClr val="accent5">
                <a:lumMod val="60000"/>
                <a:lumOff val="40000"/>
              </a:schemeClr>
            </a:solidFill>
          </a:ln>
        </p:spPr>
        <p:txBody>
          <a:bodyPr wrap="square" rtlCol="0">
            <a:spAutoFit/>
          </a:bodyPr>
          <a:lstStyle/>
          <a:p>
            <a:pPr algn="ctr"/>
            <a:r>
              <a:rPr lang="en-US" sz="2250" dirty="0" err="1">
                <a:latin typeface="Times New Roman" panose="02020603050405020304" pitchFamily="18" charset="0"/>
                <a:cs typeface="Times New Roman" panose="02020603050405020304" pitchFamily="18" charset="0"/>
              </a:rPr>
              <a:t>Tổ</a:t>
            </a:r>
            <a:r>
              <a:rPr lang="en-US" sz="2250" dirty="0">
                <a:latin typeface="Times New Roman" panose="02020603050405020304" pitchFamily="18" charset="0"/>
                <a:cs typeface="Times New Roman" panose="02020603050405020304" pitchFamily="18" charset="0"/>
              </a:rPr>
              <a:t> 2 &amp; </a:t>
            </a:r>
            <a:r>
              <a:rPr lang="en-US" sz="2250" dirty="0" err="1">
                <a:latin typeface="Times New Roman" panose="02020603050405020304" pitchFamily="18" charset="0"/>
                <a:cs typeface="Times New Roman" panose="02020603050405020304" pitchFamily="18" charset="0"/>
              </a:rPr>
              <a:t>tổ</a:t>
            </a:r>
            <a:r>
              <a:rPr lang="en-US" sz="2250" dirty="0">
                <a:latin typeface="Times New Roman" panose="02020603050405020304" pitchFamily="18" charset="0"/>
                <a:cs typeface="Times New Roman" panose="02020603050405020304" pitchFamily="18" charset="0"/>
              </a:rPr>
              <a:t> 4</a:t>
            </a:r>
          </a:p>
        </p:txBody>
      </p:sp>
      <p:cxnSp>
        <p:nvCxnSpPr>
          <p:cNvPr id="7" name="Straight Connector 6"/>
          <p:cNvCxnSpPr/>
          <p:nvPr/>
        </p:nvCxnSpPr>
        <p:spPr>
          <a:xfrm>
            <a:off x="4103261" y="1576206"/>
            <a:ext cx="37092" cy="1720910"/>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81129" y="3455377"/>
            <a:ext cx="2948170" cy="1823576"/>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của</a:t>
            </a:r>
            <a:r>
              <a:rPr lang="en-US" sz="2250" dirty="0">
                <a:latin typeface="Times New Roman" panose="02020603050405020304" pitchFamily="18" charset="0"/>
                <a:cs typeface="Times New Roman" panose="02020603050405020304" pitchFamily="18" charset="0"/>
              </a:rPr>
              <a:t> -12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12.</a:t>
            </a:r>
          </a:p>
          <a:p>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của</a:t>
            </a:r>
            <a:r>
              <a:rPr lang="en-US" sz="2250" dirty="0">
                <a:latin typeface="Times New Roman" panose="02020603050405020304" pitchFamily="18" charset="0"/>
                <a:cs typeface="Times New Roman" panose="02020603050405020304" pitchFamily="18" charset="0"/>
              </a:rPr>
              <a:t> -20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20.</a:t>
            </a:r>
          </a:p>
          <a:p>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của</a:t>
            </a:r>
            <a:r>
              <a:rPr lang="en-US" sz="2250" dirty="0">
                <a:latin typeface="Times New Roman" panose="02020603050405020304" pitchFamily="18" charset="0"/>
                <a:cs typeface="Times New Roman" panose="02020603050405020304" pitchFamily="18" charset="0"/>
              </a:rPr>
              <a:t> 0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0.</a:t>
            </a:r>
          </a:p>
          <a:p>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của</a:t>
            </a:r>
            <a:r>
              <a:rPr lang="en-US" sz="2250" dirty="0">
                <a:latin typeface="Times New Roman" panose="02020603050405020304" pitchFamily="18" charset="0"/>
                <a:cs typeface="Times New Roman" panose="02020603050405020304" pitchFamily="18" charset="0"/>
              </a:rPr>
              <a:t> 6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-6.</a:t>
            </a:r>
          </a:p>
          <a:p>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của</a:t>
            </a:r>
            <a:r>
              <a:rPr lang="en-US" sz="2250" dirty="0">
                <a:latin typeface="Times New Roman" panose="02020603050405020304" pitchFamily="18" charset="0"/>
                <a:cs typeface="Times New Roman" panose="02020603050405020304" pitchFamily="18" charset="0"/>
              </a:rPr>
              <a:t> 32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-32.</a:t>
            </a:r>
          </a:p>
        </p:txBody>
      </p:sp>
      <p:sp>
        <p:nvSpPr>
          <p:cNvPr id="14" name="TextBox 13"/>
          <p:cNvSpPr txBox="1"/>
          <p:nvPr/>
        </p:nvSpPr>
        <p:spPr>
          <a:xfrm>
            <a:off x="4435719" y="3448515"/>
            <a:ext cx="4123592" cy="1823576"/>
          </a:xfrm>
          <a:prstGeom prst="rect">
            <a:avLst/>
          </a:prstGeom>
          <a:solidFill>
            <a:schemeClr val="accent5">
              <a:lumMod val="40000"/>
              <a:lumOff val="60000"/>
            </a:schemeClr>
          </a:solidFill>
          <a:ln>
            <a:solidFill>
              <a:schemeClr val="accent5">
                <a:lumMod val="60000"/>
                <a:lumOff val="40000"/>
              </a:schemeClr>
            </a:solidFill>
          </a:ln>
        </p:spPr>
        <p:txBody>
          <a:bodyPr wrap="square" rtlCol="0">
            <a:spAutoFit/>
          </a:bodyPr>
          <a:lstStyle/>
          <a:p>
            <a:r>
              <a:rPr lang="en-US" sz="2250" dirty="0">
                <a:latin typeface="Times New Roman" panose="02020603050405020304" pitchFamily="18" charset="0"/>
                <a:cs typeface="Times New Roman" panose="02020603050405020304" pitchFamily="18" charset="0"/>
              </a:rPr>
              <a:t>5 </a:t>
            </a:r>
            <a:r>
              <a:rPr lang="en-US" sz="2250" dirty="0" err="1">
                <a:latin typeface="Times New Roman" panose="02020603050405020304" pitchFamily="18" charset="0"/>
                <a:cs typeface="Times New Roman" panose="02020603050405020304" pitchFamily="18" charset="0"/>
              </a:rPr>
              <a:t>và</a:t>
            </a:r>
            <a:r>
              <a:rPr lang="en-US" sz="2250" dirty="0">
                <a:latin typeface="Times New Roman" panose="02020603050405020304" pitchFamily="18" charset="0"/>
                <a:cs typeface="Times New Roman" panose="02020603050405020304" pitchFamily="18" charset="0"/>
              </a:rPr>
              <a:t> -5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hai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nhau</a:t>
            </a:r>
            <a:r>
              <a:rPr lang="en-US" sz="2250" dirty="0">
                <a:latin typeface="Times New Roman" panose="02020603050405020304" pitchFamily="18" charset="0"/>
                <a:cs typeface="Times New Roman" panose="02020603050405020304" pitchFamily="18" charset="0"/>
              </a:rPr>
              <a:t>.</a:t>
            </a:r>
          </a:p>
          <a:p>
            <a:r>
              <a:rPr lang="en-US" sz="2250" dirty="0">
                <a:latin typeface="Times New Roman" panose="02020603050405020304" pitchFamily="18" charset="0"/>
                <a:cs typeface="Times New Roman" panose="02020603050405020304" pitchFamily="18" charset="0"/>
              </a:rPr>
              <a:t>-9 </a:t>
            </a:r>
            <a:r>
              <a:rPr lang="en-US" sz="2250" dirty="0" err="1">
                <a:latin typeface="Times New Roman" panose="02020603050405020304" pitchFamily="18" charset="0"/>
                <a:cs typeface="Times New Roman" panose="02020603050405020304" pitchFamily="18" charset="0"/>
              </a:rPr>
              <a:t>và</a:t>
            </a:r>
            <a:r>
              <a:rPr lang="en-US" sz="2250" dirty="0">
                <a:latin typeface="Times New Roman" panose="02020603050405020304" pitchFamily="18" charset="0"/>
                <a:cs typeface="Times New Roman" panose="02020603050405020304" pitchFamily="18" charset="0"/>
              </a:rPr>
              <a:t> 9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hai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nhau</a:t>
            </a:r>
            <a:r>
              <a:rPr lang="en-US" sz="2250" dirty="0">
                <a:latin typeface="Times New Roman" panose="02020603050405020304" pitchFamily="18" charset="0"/>
                <a:cs typeface="Times New Roman" panose="02020603050405020304" pitchFamily="18" charset="0"/>
              </a:rPr>
              <a:t>.</a:t>
            </a:r>
          </a:p>
          <a:p>
            <a:r>
              <a:rPr lang="en-US" sz="2250" dirty="0">
                <a:latin typeface="Times New Roman" panose="02020603050405020304" pitchFamily="18" charset="0"/>
                <a:cs typeface="Times New Roman" panose="02020603050405020304" pitchFamily="18" charset="0"/>
              </a:rPr>
              <a:t>23 </a:t>
            </a:r>
            <a:r>
              <a:rPr lang="en-US" sz="2250" dirty="0" err="1">
                <a:latin typeface="Times New Roman" panose="02020603050405020304" pitchFamily="18" charset="0"/>
                <a:cs typeface="Times New Roman" panose="02020603050405020304" pitchFamily="18" charset="0"/>
              </a:rPr>
              <a:t>và</a:t>
            </a:r>
            <a:r>
              <a:rPr lang="en-US" sz="2250" dirty="0">
                <a:latin typeface="Times New Roman" panose="02020603050405020304" pitchFamily="18" charset="0"/>
                <a:cs typeface="Times New Roman" panose="02020603050405020304" pitchFamily="18" charset="0"/>
              </a:rPr>
              <a:t> 13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hai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không</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nhau</a:t>
            </a:r>
            <a:r>
              <a:rPr lang="en-US" sz="2250" dirty="0">
                <a:latin typeface="Times New Roman" panose="02020603050405020304" pitchFamily="18" charset="0"/>
                <a:cs typeface="Times New Roman" panose="02020603050405020304" pitchFamily="18" charset="0"/>
              </a:rPr>
              <a:t>.</a:t>
            </a:r>
          </a:p>
          <a:p>
            <a:r>
              <a:rPr lang="en-US" sz="2250" dirty="0">
                <a:latin typeface="Times New Roman" panose="02020603050405020304" pitchFamily="18" charset="0"/>
                <a:cs typeface="Times New Roman" panose="02020603050405020304" pitchFamily="18" charset="0"/>
              </a:rPr>
              <a:t>-13 </a:t>
            </a:r>
            <a:r>
              <a:rPr lang="en-US" sz="2250" dirty="0" err="1">
                <a:latin typeface="Times New Roman" panose="02020603050405020304" pitchFamily="18" charset="0"/>
                <a:cs typeface="Times New Roman" panose="02020603050405020304" pitchFamily="18" charset="0"/>
              </a:rPr>
              <a:t>và</a:t>
            </a:r>
            <a:r>
              <a:rPr lang="en-US" sz="2250" dirty="0">
                <a:latin typeface="Times New Roman" panose="02020603050405020304" pitchFamily="18" charset="0"/>
                <a:cs typeface="Times New Roman" panose="02020603050405020304" pitchFamily="18" charset="0"/>
              </a:rPr>
              <a:t> -4 </a:t>
            </a:r>
            <a:r>
              <a:rPr lang="en-US" sz="2250" dirty="0" err="1">
                <a:latin typeface="Times New Roman" panose="02020603050405020304" pitchFamily="18" charset="0"/>
                <a:cs typeface="Times New Roman" panose="02020603050405020304" pitchFamily="18" charset="0"/>
              </a:rPr>
              <a:t>là</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hai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số</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không</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đối</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nhau</a:t>
            </a:r>
            <a:r>
              <a:rPr lang="en-US" sz="225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428624" y="1200150"/>
            <a:ext cx="5229225" cy="438582"/>
          </a:xfrm>
          <a:prstGeom prst="rect">
            <a:avLst/>
          </a:prstGeom>
          <a:noFill/>
        </p:spPr>
        <p:txBody>
          <a:bodyPr wrap="square" rtlCol="0">
            <a:spAutoFit/>
          </a:bodyPr>
          <a:lstStyle/>
          <a:p>
            <a:r>
              <a:rPr lang="en-US" sz="2250" b="1" dirty="0">
                <a:solidFill>
                  <a:srgbClr val="0000FF"/>
                </a:solidFill>
                <a:latin typeface="Times New Roman" panose="02020603050405020304" pitchFamily="18" charset="0"/>
                <a:cs typeface="Times New Roman" panose="02020603050405020304" pitchFamily="18" charset="0"/>
              </a:rPr>
              <a:t>III. SỐ ĐỐI CỦA MỘT SỐ NGUYÊN</a:t>
            </a:r>
          </a:p>
        </p:txBody>
      </p:sp>
      <p:sp>
        <p:nvSpPr>
          <p:cNvPr id="11"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18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143000"/>
            <a:ext cx="7383753" cy="1815882"/>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Hướng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dẫn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nhà</a:t>
            </a: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Nắm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BTVN  2, 3,4 </a:t>
            </a:r>
            <a:r>
              <a:rPr lang="en-US" sz="2800" dirty="0" err="1" smtClean="0">
                <a:latin typeface="Times New Roman" pitchFamily="18" charset="0"/>
                <a:cs typeface="Times New Roman" pitchFamily="18" charset="0"/>
              </a:rPr>
              <a:t>sgk</a:t>
            </a:r>
            <a:r>
              <a:rPr lang="en-US" sz="2800" dirty="0" smtClean="0">
                <a:latin typeface="Times New Roman" pitchFamily="18" charset="0"/>
                <a:cs typeface="Times New Roman" pitchFamily="18" charset="0"/>
              </a:rPr>
              <a:t>- 69</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9260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800" y="838200"/>
            <a:ext cx="304800" cy="214313"/>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990600" y="457200"/>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VNI-Ongdo (nobita)" pitchFamily="2" charset="0"/>
            </a:endParaRPr>
          </a:p>
        </p:txBody>
      </p:sp>
      <p:sp>
        <p:nvSpPr>
          <p:cNvPr id="2055" name="Text Box 7"/>
          <p:cNvSpPr txBox="1">
            <a:spLocks noChangeArrowheads="1"/>
          </p:cNvSpPr>
          <p:nvPr/>
        </p:nvSpPr>
        <p:spPr bwMode="auto">
          <a:xfrm>
            <a:off x="2819400" y="1524000"/>
            <a:ext cx="3733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6000" b="1" dirty="0" smtClean="0">
                <a:solidFill>
                  <a:srgbClr val="FF00FF"/>
                </a:solidFill>
                <a:latin typeface="Times New Roman" pitchFamily="18" charset="0"/>
                <a:cs typeface="Times New Roman" pitchFamily="18" charset="0"/>
              </a:rPr>
              <a:t>SỐ HỌC 6</a:t>
            </a:r>
            <a:endParaRPr lang="en-US" sz="6000" b="1" dirty="0">
              <a:solidFill>
                <a:srgbClr val="FF00FF"/>
              </a:solidFill>
              <a:latin typeface="Times New Roman" pitchFamily="18" charset="0"/>
              <a:cs typeface="Times New Roman" pitchFamily="18" charset="0"/>
            </a:endParaRPr>
          </a:p>
        </p:txBody>
      </p:sp>
      <p:pic>
        <p:nvPicPr>
          <p:cNvPr id="2057" name="Picture 9"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0" y="4343400"/>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WordArt 10"/>
          <p:cNvSpPr>
            <a:spLocks noChangeArrowheads="1" noChangeShapeType="1" noTextEdit="1"/>
          </p:cNvSpPr>
          <p:nvPr/>
        </p:nvSpPr>
        <p:spPr bwMode="auto">
          <a:xfrm>
            <a:off x="1181100" y="2971800"/>
            <a:ext cx="6705600" cy="9144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00FF00"/>
                  </a:solidFill>
                  <a:round/>
                  <a:headEnd/>
                  <a:tailEnd/>
                </a:ln>
                <a:solidFill>
                  <a:srgbClr val="FF0000"/>
                </a:solidFill>
                <a:effectLst>
                  <a:outerShdw dist="35921" dir="2700000" sy="50000" kx="2115830" algn="bl" rotWithShape="0">
                    <a:srgbClr val="C0C0C0">
                      <a:alpha val="80000"/>
                    </a:srgbClr>
                  </a:outerShdw>
                </a:effectLst>
                <a:latin typeface=".VnHelvetInsH"/>
              </a:rPr>
              <a:t> BÀI 2 : TẬP HỢP CÁC SỐ NGUYÊN</a:t>
            </a:r>
            <a:endParaRPr lang="en-US" sz="3600" kern="10" dirty="0">
              <a:ln w="12700">
                <a:solidFill>
                  <a:srgbClr val="00FF00"/>
                </a:solidFill>
                <a:round/>
                <a:headEnd/>
                <a:tailEnd/>
              </a:ln>
              <a:solidFill>
                <a:srgbClr val="FF0000"/>
              </a:solidFill>
              <a:effectLst>
                <a:outerShdw dist="35921" dir="2700000" sy="50000" kx="2115830" algn="bl" rotWithShape="0">
                  <a:srgbClr val="C0C0C0">
                    <a:alpha val="80000"/>
                  </a:srgbClr>
                </a:outerShdw>
              </a:effectLst>
              <a:latin typeface=".VnHelvetInsH"/>
            </a:endParaRPr>
          </a:p>
        </p:txBody>
      </p:sp>
      <p:pic>
        <p:nvPicPr>
          <p:cNvPr id="15" name="Picture 14" descr="POINSET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flipH="1">
            <a:off x="7162800" y="152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3170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814588"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TẬP HỢP CÁC SỐ NGUYÊN</a:t>
            </a:r>
            <a:endParaRPr lang="en-US" sz="2800" b="1" dirty="0">
              <a:solidFill>
                <a:srgbClr val="FF0000"/>
              </a:solidFill>
              <a:latin typeface="Times New Roman" pitchFamily="18" charset="0"/>
              <a:cs typeface="Times New Roman" pitchFamily="18" charset="0"/>
            </a:endParaRPr>
          </a:p>
        </p:txBody>
      </p:sp>
      <p:sp>
        <p:nvSpPr>
          <p:cNvPr id="5" name="Rectangle 4"/>
          <p:cNvSpPr/>
          <p:nvPr/>
        </p:nvSpPr>
        <p:spPr>
          <a:xfrm>
            <a:off x="381000" y="2895600"/>
            <a:ext cx="1524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NỘI DUNG</a:t>
            </a:r>
            <a:endParaRPr lang="en-US" sz="2800" dirty="0">
              <a:latin typeface="Times New Roman" pitchFamily="18" charset="0"/>
              <a:cs typeface="Times New Roman" pitchFamily="18" charset="0"/>
            </a:endParaRPr>
          </a:p>
        </p:txBody>
      </p:sp>
      <p:sp>
        <p:nvSpPr>
          <p:cNvPr id="7" name="Rounded Rectangle 6"/>
          <p:cNvSpPr/>
          <p:nvPr/>
        </p:nvSpPr>
        <p:spPr>
          <a:xfrm>
            <a:off x="2347480" y="1447800"/>
            <a:ext cx="5943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1</a:t>
            </a:r>
          </a:p>
          <a:p>
            <a:pPr marL="342900" indent="-342900">
              <a:buAutoNum type="arabicPeriod"/>
            </a:pP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Z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endParaRPr lang="en-US" sz="2800" dirty="0" smtClean="0">
              <a:latin typeface="Times New Roman" pitchFamily="18" charset="0"/>
              <a:cs typeface="Times New Roman" pitchFamily="18" charset="0"/>
            </a:endParaRPr>
          </a:p>
          <a:p>
            <a:pPr marL="342900" indent="-342900">
              <a:buAutoNum type="arabicPeriod"/>
            </a:pP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endParaRPr lang="en-US" sz="2800" dirty="0">
              <a:latin typeface="Times New Roman" pitchFamily="18" charset="0"/>
              <a:cs typeface="Times New Roman" pitchFamily="18" charset="0"/>
            </a:endParaRPr>
          </a:p>
        </p:txBody>
      </p:sp>
      <p:sp>
        <p:nvSpPr>
          <p:cNvPr id="8" name="Rounded Rectangle 7"/>
          <p:cNvSpPr/>
          <p:nvPr/>
        </p:nvSpPr>
        <p:spPr>
          <a:xfrm>
            <a:off x="2376055" y="4191000"/>
            <a:ext cx="5943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2</a:t>
            </a:r>
          </a:p>
          <a:p>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4. So </a:t>
            </a:r>
            <a:r>
              <a:rPr lang="en-US" sz="2800" dirty="0" err="1" smtClean="0">
                <a:latin typeface="Times New Roman" pitchFamily="18" charset="0"/>
                <a:cs typeface="Times New Roman" pitchFamily="18" charset="0"/>
              </a:rPr>
              <a:t>sánh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941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61977" y="3691308"/>
            <a:ext cx="6248400" cy="3048000"/>
          </a:xfrm>
          <a:prstGeom prst="cloudCallout">
            <a:avLst>
              <a:gd name="adj1" fmla="val 1192"/>
              <a:gd name="adj2" fmla="val -59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a:t>
            </a:r>
            <a:r>
              <a:rPr lang="en-US" sz="2800" dirty="0" err="1" smtClean="0">
                <a:latin typeface="Times New Roman" pitchFamily="18" charset="0"/>
                <a:cs typeface="Times New Roman" pitchFamily="18" charset="0"/>
              </a:rPr>
              <a: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p:txBody>
      </p:sp>
      <p:sp>
        <p:nvSpPr>
          <p:cNvPr id="4" name="TextBox 3"/>
          <p:cNvSpPr txBox="1"/>
          <p:nvPr/>
        </p:nvSpPr>
        <p:spPr>
          <a:xfrm>
            <a:off x="795799" y="74616"/>
            <a:ext cx="7673946"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 TẬP HỢP CÁC SỐ NGUYÊN</a:t>
            </a:r>
            <a:endParaRPr lang="en-US" sz="2800" dirty="0">
              <a:solidFill>
                <a:srgbClr val="FF0000"/>
              </a:solidFill>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30277236"/>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192"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p:sp>
        <p:nvSpPr>
          <p:cNvPr id="3" name="TextBox 2"/>
          <p:cNvSpPr txBox="1"/>
          <p:nvPr/>
        </p:nvSpPr>
        <p:spPr>
          <a:xfrm>
            <a:off x="5327073" y="5169648"/>
            <a:ext cx="3843475" cy="1569660"/>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b) </a:t>
            </a:r>
            <a:r>
              <a:rPr lang="en-US" sz="2400" dirty="0" err="1" smtClean="0">
                <a:solidFill>
                  <a:srgbClr val="FF0000"/>
                </a:solidFill>
                <a:latin typeface="Times New Roman" panose="02020603050405020304" pitchFamily="18" charset="0"/>
                <a:cs typeface="Times New Roman" panose="02020603050405020304" pitchFamily="18" charset="0"/>
              </a:rPr>
              <a:t>Tập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gồm</a:t>
            </a:r>
            <a:r>
              <a:rPr lang="en-US" sz="2400" dirty="0" smtClean="0">
                <a:solidFill>
                  <a:srgbClr val="FF0000"/>
                </a:solidFill>
                <a:latin typeface="Times New Roman" panose="02020603050405020304" pitchFamily="18" charset="0"/>
                <a:cs typeface="Times New Roman" panose="02020603050405020304" pitchFamily="18" charset="0"/>
              </a:rPr>
              <a:t>:</a:t>
            </a:r>
          </a:p>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nguyên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âm</a:t>
            </a:r>
            <a:r>
              <a:rPr lang="en-US" sz="2400" dirty="0" smtClean="0">
                <a:solidFill>
                  <a:srgbClr val="FF0000"/>
                </a:solidFill>
                <a:latin typeface="Times New Roman" panose="02020603050405020304" pitchFamily="18" charset="0"/>
                <a:cs typeface="Times New Roman" panose="02020603050405020304" pitchFamily="18" charset="0"/>
              </a:rPr>
              <a:t>: -2; -5</a:t>
            </a:r>
          </a:p>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0</a:t>
            </a:r>
          </a:p>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nguyên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dương</a:t>
            </a:r>
            <a:r>
              <a:rPr lang="en-US" sz="2400" dirty="0" smtClean="0">
                <a:solidFill>
                  <a:srgbClr val="FF0000"/>
                </a:solidFill>
                <a:latin typeface="Times New Roman" panose="02020603050405020304" pitchFamily="18" charset="0"/>
                <a:cs typeface="Times New Roman" panose="02020603050405020304" pitchFamily="18" charset="0"/>
              </a:rPr>
              <a:t>: 2; 1; 11; 6</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48262002"/>
              </p:ext>
            </p:extLst>
          </p:nvPr>
        </p:nvGraphicFramePr>
        <p:xfrm>
          <a:off x="5489417" y="4566039"/>
          <a:ext cx="3724246" cy="664504"/>
        </p:xfrm>
        <a:graphic>
          <a:graphicData uri="http://schemas.openxmlformats.org/presentationml/2006/ole">
            <mc:AlternateContent xmlns:mc="http://schemas.openxmlformats.org/markup-compatibility/2006">
              <mc:Choice xmlns:v="urn:schemas-microsoft-com:vml" Requires="v">
                <p:oleObj spid="_x0000_s1193" name="Equation" r:id="rId5" imgW="1206360" imgH="253800" progId="Equation.DSMT4">
                  <p:embed/>
                </p:oleObj>
              </mc:Choice>
              <mc:Fallback>
                <p:oleObj name="Equation" r:id="rId5" imgW="1206360" imgH="253800" progId="Equation.DSMT4">
                  <p:embed/>
                  <p:pic>
                    <p:nvPicPr>
                      <p:cNvPr id="0" name=""/>
                      <p:cNvPicPr/>
                      <p:nvPr/>
                    </p:nvPicPr>
                    <p:blipFill>
                      <a:blip r:embed="rId6"/>
                      <a:stretch>
                        <a:fillRect/>
                      </a:stretch>
                    </p:blipFill>
                    <p:spPr>
                      <a:xfrm>
                        <a:off x="5489417" y="4566039"/>
                        <a:ext cx="3724246" cy="664504"/>
                      </a:xfrm>
                      <a:prstGeom prst="rect">
                        <a:avLst/>
                      </a:prstGeom>
                    </p:spPr>
                  </p:pic>
                </p:oleObj>
              </mc:Fallback>
            </mc:AlternateContent>
          </a:graphicData>
        </a:graphic>
      </p:graphicFrame>
      <p:sp>
        <p:nvSpPr>
          <p:cNvPr id="7" name="TextBox 6"/>
          <p:cNvSpPr txBox="1"/>
          <p:nvPr/>
        </p:nvSpPr>
        <p:spPr>
          <a:xfrm>
            <a:off x="5503272" y="3742350"/>
            <a:ext cx="3785015"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endParaRPr lang="en-US" sz="2800" dirty="0"/>
          </a:p>
        </p:txBody>
      </p:sp>
      <p:pic>
        <p:nvPicPr>
          <p:cNvPr id="9" name="Picture 8">
            <a:extLst>
              <a:ext uri="{FF2B5EF4-FFF2-40B4-BE49-F238E27FC236}">
                <a16:creationId xmlns:a16="http://schemas.microsoft.com/office/drawing/2014/main" id="{F7B43648-A966-41F5-AC7A-188622DD51AA}"/>
              </a:ext>
            </a:extLst>
          </p:cNvPr>
          <p:cNvPicPr>
            <a:picLocks noChangeAspect="1"/>
          </p:cNvPicPr>
          <p:nvPr/>
        </p:nvPicPr>
        <p:blipFill rotWithShape="1">
          <a:blip r:embed="rId7"/>
          <a:srcRect l="48333" t="35185" r="12500" b="35238"/>
          <a:stretch/>
        </p:blipFill>
        <p:spPr>
          <a:xfrm>
            <a:off x="0" y="428779"/>
            <a:ext cx="8763000" cy="3271775"/>
          </a:xfrm>
          <a:prstGeom prst="rect">
            <a:avLst/>
          </a:prstGeom>
        </p:spPr>
      </p:pic>
    </p:spTree>
    <p:extLst>
      <p:ext uri="{BB962C8B-B14F-4D97-AF65-F5344CB8AC3E}">
        <p14:creationId xmlns:p14="http://schemas.microsoft.com/office/powerpoint/2010/main" val="23502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Oval 4"/>
          <p:cNvSpPr>
            <a:spLocks noChangeArrowheads="1"/>
          </p:cNvSpPr>
          <p:nvPr/>
        </p:nvSpPr>
        <p:spPr bwMode="auto">
          <a:xfrm>
            <a:off x="228600" y="1981200"/>
            <a:ext cx="3200400" cy="2362200"/>
          </a:xfrm>
          <a:prstGeom prst="ellipse">
            <a:avLst/>
          </a:prstGeom>
          <a:noFill/>
          <a:ln w="28575">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GB" sz="2000" b="1">
              <a:solidFill>
                <a:srgbClr val="FF0000"/>
              </a:solidFill>
              <a:latin typeface=".VnTime" pitchFamily="34" charset="0"/>
            </a:endParaRPr>
          </a:p>
        </p:txBody>
      </p:sp>
      <p:sp>
        <p:nvSpPr>
          <p:cNvPr id="6149" name="Oval 5"/>
          <p:cNvSpPr>
            <a:spLocks noChangeArrowheads="1"/>
          </p:cNvSpPr>
          <p:nvPr/>
        </p:nvSpPr>
        <p:spPr bwMode="auto">
          <a:xfrm>
            <a:off x="914400" y="2133600"/>
            <a:ext cx="560388" cy="4572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-2</a:t>
            </a:r>
            <a:endParaRPr lang="en-GB" sz="2000" b="1">
              <a:solidFill>
                <a:srgbClr val="0000FF"/>
              </a:solidFill>
              <a:latin typeface=".VnTime" pitchFamily="34" charset="0"/>
            </a:endParaRPr>
          </a:p>
        </p:txBody>
      </p:sp>
      <p:sp>
        <p:nvSpPr>
          <p:cNvPr id="6150" name="Oval 6"/>
          <p:cNvSpPr>
            <a:spLocks noChangeArrowheads="1"/>
          </p:cNvSpPr>
          <p:nvPr/>
        </p:nvSpPr>
        <p:spPr bwMode="auto">
          <a:xfrm>
            <a:off x="1600200" y="2133600"/>
            <a:ext cx="560388" cy="4572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-1</a:t>
            </a:r>
            <a:endParaRPr lang="en-GB" sz="2000" b="1">
              <a:solidFill>
                <a:srgbClr val="0000FF"/>
              </a:solidFill>
              <a:latin typeface=".VnTime" pitchFamily="34" charset="0"/>
            </a:endParaRPr>
          </a:p>
        </p:txBody>
      </p:sp>
      <p:sp>
        <p:nvSpPr>
          <p:cNvPr id="6151" name="Oval 7"/>
          <p:cNvSpPr>
            <a:spLocks noChangeArrowheads="1"/>
          </p:cNvSpPr>
          <p:nvPr/>
        </p:nvSpPr>
        <p:spPr bwMode="auto">
          <a:xfrm>
            <a:off x="1524000" y="3200400"/>
            <a:ext cx="560388" cy="4572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-5</a:t>
            </a:r>
            <a:endParaRPr lang="en-GB" sz="2000" b="1">
              <a:solidFill>
                <a:srgbClr val="0000FF"/>
              </a:solidFill>
              <a:latin typeface=".VnTime" pitchFamily="34" charset="0"/>
            </a:endParaRPr>
          </a:p>
        </p:txBody>
      </p:sp>
      <p:sp>
        <p:nvSpPr>
          <p:cNvPr id="6152" name="Oval 8"/>
          <p:cNvSpPr>
            <a:spLocks noChangeArrowheads="1"/>
          </p:cNvSpPr>
          <p:nvPr/>
        </p:nvSpPr>
        <p:spPr bwMode="auto">
          <a:xfrm>
            <a:off x="1676400" y="2667000"/>
            <a:ext cx="560388" cy="4572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-3</a:t>
            </a:r>
            <a:endParaRPr lang="en-GB" sz="2000" b="1">
              <a:solidFill>
                <a:srgbClr val="0000FF"/>
              </a:solidFill>
              <a:latin typeface=".VnTime" pitchFamily="34" charset="0"/>
            </a:endParaRPr>
          </a:p>
        </p:txBody>
      </p:sp>
      <p:sp>
        <p:nvSpPr>
          <p:cNvPr id="6153" name="Oval 9"/>
          <p:cNvSpPr>
            <a:spLocks noChangeArrowheads="1"/>
          </p:cNvSpPr>
          <p:nvPr/>
        </p:nvSpPr>
        <p:spPr bwMode="auto">
          <a:xfrm>
            <a:off x="2438400" y="3048000"/>
            <a:ext cx="560388" cy="4572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-4</a:t>
            </a:r>
            <a:endParaRPr lang="en-GB" sz="2000" b="1">
              <a:solidFill>
                <a:srgbClr val="0000FF"/>
              </a:solidFill>
              <a:latin typeface=".VnTime" pitchFamily="34" charset="0"/>
            </a:endParaRPr>
          </a:p>
        </p:txBody>
      </p:sp>
      <p:sp>
        <p:nvSpPr>
          <p:cNvPr id="6154" name="Text Box 10"/>
          <p:cNvSpPr txBox="1">
            <a:spLocks noChangeArrowheads="1"/>
          </p:cNvSpPr>
          <p:nvPr/>
        </p:nvSpPr>
        <p:spPr bwMode="auto">
          <a:xfrm>
            <a:off x="914400" y="3352800"/>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dirty="0">
                <a:solidFill>
                  <a:schemeClr val="tx2"/>
                </a:solidFill>
                <a:latin typeface=".VnTime" pitchFamily="34" charset="0"/>
              </a:rPr>
              <a:t>...</a:t>
            </a:r>
            <a:endParaRPr lang="en-GB" sz="4000" b="1" dirty="0">
              <a:solidFill>
                <a:schemeClr val="tx2"/>
              </a:solidFill>
              <a:latin typeface=".VnTime" pitchFamily="34" charset="0"/>
            </a:endParaRPr>
          </a:p>
        </p:txBody>
      </p:sp>
      <p:sp>
        <p:nvSpPr>
          <p:cNvPr id="6183" name="Oval 39"/>
          <p:cNvSpPr>
            <a:spLocks noChangeArrowheads="1"/>
          </p:cNvSpPr>
          <p:nvPr/>
        </p:nvSpPr>
        <p:spPr bwMode="auto">
          <a:xfrm>
            <a:off x="5181600" y="1752600"/>
            <a:ext cx="3352800" cy="2133600"/>
          </a:xfrm>
          <a:prstGeom prst="ellipse">
            <a:avLst/>
          </a:prstGeom>
          <a:noFill/>
          <a:ln w="28575">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GB" sz="2000" b="1">
              <a:latin typeface=".VnTime" pitchFamily="34" charset="0"/>
            </a:endParaRPr>
          </a:p>
        </p:txBody>
      </p:sp>
      <p:sp>
        <p:nvSpPr>
          <p:cNvPr id="6184" name="Oval 40"/>
          <p:cNvSpPr>
            <a:spLocks noChangeArrowheads="1"/>
          </p:cNvSpPr>
          <p:nvPr/>
        </p:nvSpPr>
        <p:spPr bwMode="auto">
          <a:xfrm>
            <a:off x="5486400" y="2514600"/>
            <a:ext cx="685800" cy="5334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2</a:t>
            </a:r>
            <a:endParaRPr lang="en-GB" sz="2000" b="1">
              <a:solidFill>
                <a:srgbClr val="0000FF"/>
              </a:solidFill>
              <a:latin typeface=".VnTime" pitchFamily="34" charset="0"/>
            </a:endParaRPr>
          </a:p>
        </p:txBody>
      </p:sp>
      <p:sp>
        <p:nvSpPr>
          <p:cNvPr id="6185" name="Oval 41"/>
          <p:cNvSpPr>
            <a:spLocks noChangeArrowheads="1"/>
          </p:cNvSpPr>
          <p:nvPr/>
        </p:nvSpPr>
        <p:spPr bwMode="auto">
          <a:xfrm>
            <a:off x="6629400" y="1981200"/>
            <a:ext cx="685800" cy="5334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1</a:t>
            </a:r>
            <a:endParaRPr lang="en-GB" sz="2000" b="1">
              <a:solidFill>
                <a:srgbClr val="0000FF"/>
              </a:solidFill>
              <a:latin typeface=".VnTime" pitchFamily="34" charset="0"/>
            </a:endParaRPr>
          </a:p>
        </p:txBody>
      </p:sp>
      <p:sp>
        <p:nvSpPr>
          <p:cNvPr id="6186" name="Oval 42"/>
          <p:cNvSpPr>
            <a:spLocks noChangeArrowheads="1"/>
          </p:cNvSpPr>
          <p:nvPr/>
        </p:nvSpPr>
        <p:spPr bwMode="auto">
          <a:xfrm>
            <a:off x="5791200" y="3200400"/>
            <a:ext cx="685800" cy="5334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3</a:t>
            </a:r>
            <a:endParaRPr lang="en-GB" sz="2000" b="1">
              <a:solidFill>
                <a:srgbClr val="0000FF"/>
              </a:solidFill>
              <a:latin typeface=".VnTime" pitchFamily="34" charset="0"/>
            </a:endParaRPr>
          </a:p>
        </p:txBody>
      </p:sp>
      <p:sp>
        <p:nvSpPr>
          <p:cNvPr id="6187" name="Oval 43"/>
          <p:cNvSpPr>
            <a:spLocks noChangeArrowheads="1"/>
          </p:cNvSpPr>
          <p:nvPr/>
        </p:nvSpPr>
        <p:spPr bwMode="auto">
          <a:xfrm>
            <a:off x="6705600" y="2514600"/>
            <a:ext cx="685800" cy="5334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4</a:t>
            </a:r>
            <a:endParaRPr lang="en-GB" sz="2000" b="1">
              <a:solidFill>
                <a:srgbClr val="0000FF"/>
              </a:solidFill>
              <a:latin typeface=".VnTime" pitchFamily="34" charset="0"/>
            </a:endParaRPr>
          </a:p>
        </p:txBody>
      </p:sp>
      <p:sp>
        <p:nvSpPr>
          <p:cNvPr id="6188" name="Oval 44"/>
          <p:cNvSpPr>
            <a:spLocks noChangeArrowheads="1"/>
          </p:cNvSpPr>
          <p:nvPr/>
        </p:nvSpPr>
        <p:spPr bwMode="auto">
          <a:xfrm>
            <a:off x="7620000" y="2590800"/>
            <a:ext cx="685800" cy="533400"/>
          </a:xfrm>
          <a:prstGeom prst="ellipse">
            <a:avLst/>
          </a:prstGeom>
          <a:solidFill>
            <a:srgbClr val="FF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2000" b="1">
                <a:solidFill>
                  <a:srgbClr val="0000FF"/>
                </a:solidFill>
                <a:latin typeface=".VnTime" pitchFamily="34" charset="0"/>
              </a:rPr>
              <a:t>5</a:t>
            </a:r>
            <a:endParaRPr lang="en-GB" sz="2000" b="1">
              <a:solidFill>
                <a:srgbClr val="0000FF"/>
              </a:solidFill>
              <a:latin typeface=".VnTime" pitchFamily="34" charset="0"/>
            </a:endParaRPr>
          </a:p>
        </p:txBody>
      </p:sp>
      <p:sp>
        <p:nvSpPr>
          <p:cNvPr id="6189" name="Text Box 45"/>
          <p:cNvSpPr txBox="1">
            <a:spLocks noChangeArrowheads="1"/>
          </p:cNvSpPr>
          <p:nvPr/>
        </p:nvSpPr>
        <p:spPr bwMode="auto">
          <a:xfrm>
            <a:off x="6934200" y="2895600"/>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dirty="0">
                <a:solidFill>
                  <a:schemeClr val="tx2"/>
                </a:solidFill>
                <a:latin typeface=".VnTime" pitchFamily="34" charset="0"/>
              </a:rPr>
              <a:t>...</a:t>
            </a:r>
            <a:endParaRPr lang="en-GB" sz="4000" b="1" dirty="0">
              <a:solidFill>
                <a:schemeClr val="tx2"/>
              </a:solidFill>
              <a:latin typeface=".VnTime" pitchFamily="34" charset="0"/>
            </a:endParaRPr>
          </a:p>
        </p:txBody>
      </p:sp>
      <p:sp>
        <p:nvSpPr>
          <p:cNvPr id="6190" name="Oval 46"/>
          <p:cNvSpPr>
            <a:spLocks noChangeArrowheads="1"/>
          </p:cNvSpPr>
          <p:nvPr/>
        </p:nvSpPr>
        <p:spPr bwMode="auto">
          <a:xfrm>
            <a:off x="5614988" y="1981200"/>
            <a:ext cx="838200" cy="533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r>
              <a:rPr lang="en-US" sz="3200" b="1">
                <a:solidFill>
                  <a:srgbClr val="006600"/>
                </a:solidFill>
                <a:latin typeface=".VnTime" pitchFamily="34" charset="0"/>
              </a:rPr>
              <a:t>0</a:t>
            </a:r>
            <a:endParaRPr lang="en-GB" sz="3200" b="1">
              <a:solidFill>
                <a:srgbClr val="006600"/>
              </a:solidFill>
              <a:latin typeface=".VnTime" pitchFamily="34" charset="0"/>
            </a:endParaRPr>
          </a:p>
        </p:txBody>
      </p:sp>
      <p:sp>
        <p:nvSpPr>
          <p:cNvPr id="6191" name="Oval 47"/>
          <p:cNvSpPr>
            <a:spLocks noChangeArrowheads="1"/>
          </p:cNvSpPr>
          <p:nvPr/>
        </p:nvSpPr>
        <p:spPr bwMode="auto">
          <a:xfrm>
            <a:off x="2133600" y="3962400"/>
            <a:ext cx="6400800" cy="1981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endParaRPr>
          </a:p>
        </p:txBody>
      </p:sp>
      <p:sp>
        <p:nvSpPr>
          <p:cNvPr id="6192" name="Line 48"/>
          <p:cNvSpPr>
            <a:spLocks noChangeShapeType="1"/>
          </p:cNvSpPr>
          <p:nvPr/>
        </p:nvSpPr>
        <p:spPr bwMode="auto">
          <a:xfrm flipV="1">
            <a:off x="2819400" y="1676400"/>
            <a:ext cx="76200" cy="4572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3" name="Line 49"/>
          <p:cNvSpPr>
            <a:spLocks noChangeShapeType="1"/>
          </p:cNvSpPr>
          <p:nvPr/>
        </p:nvSpPr>
        <p:spPr bwMode="auto">
          <a:xfrm flipH="1" flipV="1">
            <a:off x="7162800" y="1371600"/>
            <a:ext cx="0" cy="4572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4" name="Line 50"/>
          <p:cNvSpPr>
            <a:spLocks noChangeShapeType="1"/>
          </p:cNvSpPr>
          <p:nvPr/>
        </p:nvSpPr>
        <p:spPr bwMode="auto">
          <a:xfrm flipH="1">
            <a:off x="1828800" y="4953000"/>
            <a:ext cx="381000" cy="4572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 name="Text Box 51"/>
          <p:cNvSpPr txBox="1">
            <a:spLocks noChangeArrowheads="1"/>
          </p:cNvSpPr>
          <p:nvPr/>
        </p:nvSpPr>
        <p:spPr bwMode="auto">
          <a:xfrm>
            <a:off x="381000" y="1066800"/>
            <a:ext cx="4305300" cy="84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60000"/>
              </a:lnSpc>
              <a:spcBef>
                <a:spcPct val="50000"/>
              </a:spcBef>
            </a:pP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p>
          <a:p>
            <a:pPr algn="ctr">
              <a:lnSpc>
                <a:spcPct val="60000"/>
              </a:lnSpc>
              <a:spcBef>
                <a:spcPct val="50000"/>
              </a:spcBef>
            </a:pP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âm</a:t>
            </a:r>
            <a:endParaRPr lang="en-US" sz="2800" b="1" dirty="0">
              <a:solidFill>
                <a:schemeClr val="tx2"/>
              </a:solidFill>
              <a:latin typeface="Times New Roman" pitchFamily="18" charset="0"/>
              <a:cs typeface="Times New Roman" pitchFamily="18" charset="0"/>
            </a:endParaRPr>
          </a:p>
        </p:txBody>
      </p:sp>
      <p:sp>
        <p:nvSpPr>
          <p:cNvPr id="6197" name="Text Box 53"/>
          <p:cNvSpPr txBox="1">
            <a:spLocks noChangeArrowheads="1"/>
          </p:cNvSpPr>
          <p:nvPr/>
        </p:nvSpPr>
        <p:spPr bwMode="auto">
          <a:xfrm>
            <a:off x="5791200" y="685800"/>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err="1">
                <a:solidFill>
                  <a:schemeClr val="tx2"/>
                </a:solidFill>
                <a:latin typeface="Times New Roman" pitchFamily="18" charset="0"/>
                <a:cs typeface="Times New Roman" pitchFamily="18" charset="0"/>
              </a:rPr>
              <a:t>Tập</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hợp</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các</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số</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tự</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nhiên</a:t>
            </a:r>
            <a:r>
              <a:rPr lang="en-US" sz="2800" b="1" dirty="0">
                <a:solidFill>
                  <a:schemeClr val="tx2"/>
                </a:solidFill>
                <a:latin typeface="Times New Roman" pitchFamily="18" charset="0"/>
                <a:cs typeface="Times New Roman" pitchFamily="18" charset="0"/>
              </a:rPr>
              <a:t> N</a:t>
            </a:r>
          </a:p>
        </p:txBody>
      </p:sp>
      <p:sp>
        <p:nvSpPr>
          <p:cNvPr id="6198" name="Text Box 54"/>
          <p:cNvSpPr txBox="1">
            <a:spLocks noChangeArrowheads="1"/>
          </p:cNvSpPr>
          <p:nvPr/>
        </p:nvSpPr>
        <p:spPr bwMode="auto">
          <a:xfrm>
            <a:off x="0" y="5791200"/>
            <a:ext cx="4419600" cy="37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endParaRPr lang="en-US" sz="2800" b="1" dirty="0">
              <a:solidFill>
                <a:srgbClr val="FF0000"/>
              </a:solidFill>
              <a:latin typeface="Times New Roman" pitchFamily="18" charset="0"/>
              <a:cs typeface="Times New Roman" pitchFamily="18" charset="0"/>
            </a:endParaRPr>
          </a:p>
        </p:txBody>
      </p:sp>
      <p:sp>
        <p:nvSpPr>
          <p:cNvPr id="6199" name="Rectangle 55"/>
          <p:cNvSpPr>
            <a:spLocks noChangeArrowheads="1"/>
          </p:cNvSpPr>
          <p:nvPr/>
        </p:nvSpPr>
        <p:spPr bwMode="auto">
          <a:xfrm>
            <a:off x="179388" y="579437"/>
            <a:ext cx="3810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rgbClr val="0000FF"/>
                </a:solidFill>
                <a:latin typeface="Times New Roman" pitchFamily="18" charset="0"/>
                <a:cs typeface="Times New Roman" pitchFamily="18" charset="0"/>
              </a:rPr>
              <a:t>I</a:t>
            </a:r>
            <a:r>
              <a:rPr lang="en-US" sz="2400" b="1" dirty="0" err="1" smtClean="0">
                <a:solidFill>
                  <a:srgbClr val="0000FF"/>
                </a:solidFill>
                <a:latin typeface="Times New Roman" pitchFamily="18" charset="0"/>
                <a:cs typeface="Times New Roman" pitchFamily="18" charset="0"/>
              </a:rPr>
              <a:t>.</a:t>
            </a:r>
            <a:r>
              <a:rPr lang="en-US" sz="2400" b="1" u="sng" dirty="0" err="1" smtClean="0">
                <a:solidFill>
                  <a:srgbClr val="0000FF"/>
                </a:solidFill>
                <a:latin typeface="Times New Roman" pitchFamily="18" charset="0"/>
                <a:cs typeface="Times New Roman" pitchFamily="18" charset="0"/>
              </a:rPr>
              <a:t>Tập</a:t>
            </a:r>
            <a:r>
              <a:rPr lang="en-US" sz="2400" b="1" u="sng" dirty="0" smtClean="0">
                <a:solidFill>
                  <a:srgbClr val="0000FF"/>
                </a:solidFill>
                <a:latin typeface="Times New Roman" pitchFamily="18" charset="0"/>
                <a:cs typeface="Times New Roman" pitchFamily="18" charset="0"/>
              </a:rPr>
              <a:t> </a:t>
            </a:r>
            <a:r>
              <a:rPr lang="en-US" sz="2400" b="1" u="sng" dirty="0" err="1" smtClean="0">
                <a:solidFill>
                  <a:srgbClr val="0000FF"/>
                </a:solidFill>
                <a:latin typeface="Times New Roman" pitchFamily="18" charset="0"/>
                <a:cs typeface="Times New Roman" pitchFamily="18" charset="0"/>
              </a:rPr>
              <a:t>hợp</a:t>
            </a:r>
            <a:r>
              <a:rPr lang="en-US" sz="2400" b="1" u="sng" dirty="0" smtClean="0">
                <a:solidFill>
                  <a:srgbClr val="0000FF"/>
                </a:solidFill>
                <a:latin typeface="Times New Roman" pitchFamily="18" charset="0"/>
                <a:cs typeface="Times New Roman" pitchFamily="18" charset="0"/>
              </a:rPr>
              <a:t> Z </a:t>
            </a:r>
            <a:r>
              <a:rPr lang="en-US" sz="2400" b="1" u="sng" dirty="0" err="1" smtClean="0">
                <a:solidFill>
                  <a:srgbClr val="0000FF"/>
                </a:solidFill>
                <a:latin typeface="Times New Roman" pitchFamily="18" charset="0"/>
                <a:cs typeface="Times New Roman" pitchFamily="18" charset="0"/>
              </a:rPr>
              <a:t>các</a:t>
            </a:r>
            <a:r>
              <a:rPr lang="en-US" sz="2400" b="1" u="sng" dirty="0" smtClean="0">
                <a:solidFill>
                  <a:srgbClr val="0000FF"/>
                </a:solidFill>
                <a:latin typeface="Times New Roman" pitchFamily="18" charset="0"/>
                <a:cs typeface="Times New Roman" pitchFamily="18" charset="0"/>
              </a:rPr>
              <a:t> </a:t>
            </a:r>
            <a:r>
              <a:rPr lang="en-US" sz="2400" b="1" u="sng" dirty="0" err="1" smtClean="0">
                <a:solidFill>
                  <a:srgbClr val="0000FF"/>
                </a:solidFill>
                <a:latin typeface="Times New Roman" pitchFamily="18" charset="0"/>
                <a:cs typeface="Times New Roman" pitchFamily="18" charset="0"/>
              </a:rPr>
              <a:t>Số</a:t>
            </a:r>
            <a:r>
              <a:rPr lang="en-US" sz="2400" b="1" u="sng" dirty="0" smtClean="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nguyên</a:t>
            </a:r>
            <a:r>
              <a:rPr lang="en-US" sz="2400" b="1" u="sng" dirty="0">
                <a:solidFill>
                  <a:srgbClr val="0000FF"/>
                </a:solidFill>
                <a:latin typeface="Times New Roman" pitchFamily="18" charset="0"/>
                <a:cs typeface="Times New Roman" pitchFamily="18" charset="0"/>
              </a:rPr>
              <a:t>:</a:t>
            </a:r>
          </a:p>
        </p:txBody>
      </p:sp>
      <p:sp>
        <p:nvSpPr>
          <p:cNvPr id="6350"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78" name="Text Box 10">
            <a:hlinkClick r:id="" action="ppaction://noaction"/>
          </p:cNvPr>
          <p:cNvSpPr txBox="1">
            <a:spLocks noChangeArrowheads="1"/>
          </p:cNvSpPr>
          <p:nvPr/>
        </p:nvSpPr>
        <p:spPr bwMode="auto">
          <a:xfrm>
            <a:off x="1219200" y="6140776"/>
            <a:ext cx="708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3200" b="1" dirty="0" smtClean="0">
                <a:solidFill>
                  <a:srgbClr val="FF0000"/>
                </a:solidFill>
                <a:latin typeface="Times New Roman" pitchFamily="18" charset="0"/>
                <a:cs typeface="Times New Roman" pitchFamily="18" charset="0"/>
              </a:rPr>
              <a:t>Z</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sym typeface="Symbol" pitchFamily="18" charset="2"/>
              </a:rPr>
              <a:t> … ; -3; -2; -1; 0; 1; 2; 3; … </a:t>
            </a:r>
          </a:p>
        </p:txBody>
      </p:sp>
      <p:sp>
        <p:nvSpPr>
          <p:cNvPr id="6352" name="Rectangle 208"/>
          <p:cNvSpPr>
            <a:spLocks noChangeArrowheads="1"/>
          </p:cNvSpPr>
          <p:nvPr/>
        </p:nvSpPr>
        <p:spPr bwMode="auto">
          <a:xfrm>
            <a:off x="0" y="0"/>
            <a:ext cx="9144000" cy="6858000"/>
          </a:xfrm>
          <a:prstGeom prst="rect">
            <a:avLst/>
          </a:prstGeom>
          <a:noFill/>
          <a:ln w="88900" cmpd="thickThin">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 name="Text Box 209"/>
          <p:cNvSpPr txBox="1">
            <a:spLocks noChangeArrowheads="1"/>
          </p:cNvSpPr>
          <p:nvPr/>
        </p:nvSpPr>
        <p:spPr bwMode="auto">
          <a:xfrm>
            <a:off x="5600700" y="731077"/>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dương</a:t>
            </a:r>
            <a:endParaRPr lang="en-US" sz="28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257520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97"/>
                                        </p:tgtEl>
                                        <p:attrNameLst>
                                          <p:attrName>style.visibility</p:attrName>
                                        </p:attrNameLst>
                                      </p:cBhvr>
                                      <p:to>
                                        <p:strVal val="visible"/>
                                      </p:to>
                                    </p:set>
                                    <p:animEffect transition="in" filter="blinds(horizontal)">
                                      <p:cBhvr>
                                        <p:cTn id="7" dur="500"/>
                                        <p:tgtEl>
                                          <p:spTgt spid="6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183"/>
                                        </p:tgtEl>
                                        <p:attrNameLst>
                                          <p:attrName>style.visibility</p:attrName>
                                        </p:attrNameLst>
                                      </p:cBhvr>
                                      <p:to>
                                        <p:strVal val="visible"/>
                                      </p:to>
                                    </p:set>
                                    <p:anim calcmode="lin" valueType="num">
                                      <p:cBhvr>
                                        <p:cTn id="12" dur="500" fill="hold"/>
                                        <p:tgtEl>
                                          <p:spTgt spid="6183"/>
                                        </p:tgtEl>
                                        <p:attrNameLst>
                                          <p:attrName>ppt_w</p:attrName>
                                        </p:attrNameLst>
                                      </p:cBhvr>
                                      <p:tavLst>
                                        <p:tav tm="0">
                                          <p:val>
                                            <p:fltVal val="0"/>
                                          </p:val>
                                        </p:tav>
                                        <p:tav tm="100000">
                                          <p:val>
                                            <p:strVal val="#ppt_w"/>
                                          </p:val>
                                        </p:tav>
                                      </p:tavLst>
                                    </p:anim>
                                    <p:anim calcmode="lin" valueType="num">
                                      <p:cBhvr>
                                        <p:cTn id="13" dur="500" fill="hold"/>
                                        <p:tgtEl>
                                          <p:spTgt spid="6183"/>
                                        </p:tgtEl>
                                        <p:attrNameLst>
                                          <p:attrName>ppt_h</p:attrName>
                                        </p:attrNameLst>
                                      </p:cBhvr>
                                      <p:tavLst>
                                        <p:tav tm="0">
                                          <p:val>
                                            <p:fltVal val="0"/>
                                          </p:val>
                                        </p:tav>
                                        <p:tav tm="100000">
                                          <p:val>
                                            <p:strVal val="#ppt_h"/>
                                          </p:val>
                                        </p:tav>
                                      </p:tavLst>
                                    </p:anim>
                                    <p:animEffect transition="in" filter="fade">
                                      <p:cBhvr>
                                        <p:cTn id="14" dur="500"/>
                                        <p:tgtEl>
                                          <p:spTgt spid="618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93"/>
                                        </p:tgtEl>
                                        <p:attrNameLst>
                                          <p:attrName>style.visibility</p:attrName>
                                        </p:attrNameLst>
                                      </p:cBhvr>
                                      <p:to>
                                        <p:strVal val="visible"/>
                                      </p:to>
                                    </p:set>
                                    <p:anim calcmode="lin" valueType="num">
                                      <p:cBhvr>
                                        <p:cTn id="17" dur="500" fill="hold"/>
                                        <p:tgtEl>
                                          <p:spTgt spid="6193"/>
                                        </p:tgtEl>
                                        <p:attrNameLst>
                                          <p:attrName>ppt_w</p:attrName>
                                        </p:attrNameLst>
                                      </p:cBhvr>
                                      <p:tavLst>
                                        <p:tav tm="0">
                                          <p:val>
                                            <p:fltVal val="0"/>
                                          </p:val>
                                        </p:tav>
                                        <p:tav tm="100000">
                                          <p:val>
                                            <p:strVal val="#ppt_w"/>
                                          </p:val>
                                        </p:tav>
                                      </p:tavLst>
                                    </p:anim>
                                    <p:anim calcmode="lin" valueType="num">
                                      <p:cBhvr>
                                        <p:cTn id="18" dur="500" fill="hold"/>
                                        <p:tgtEl>
                                          <p:spTgt spid="6193"/>
                                        </p:tgtEl>
                                        <p:attrNameLst>
                                          <p:attrName>ppt_h</p:attrName>
                                        </p:attrNameLst>
                                      </p:cBhvr>
                                      <p:tavLst>
                                        <p:tav tm="0">
                                          <p:val>
                                            <p:fltVal val="0"/>
                                          </p:val>
                                        </p:tav>
                                        <p:tav tm="100000">
                                          <p:val>
                                            <p:strVal val="#ppt_h"/>
                                          </p:val>
                                        </p:tav>
                                      </p:tavLst>
                                    </p:anim>
                                    <p:animEffect transition="in" filter="fade">
                                      <p:cBhvr>
                                        <p:cTn id="19" dur="500"/>
                                        <p:tgtEl>
                                          <p:spTgt spid="61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185"/>
                                        </p:tgtEl>
                                        <p:attrNameLst>
                                          <p:attrName>style.visibility</p:attrName>
                                        </p:attrNameLst>
                                      </p:cBhvr>
                                      <p:to>
                                        <p:strVal val="visible"/>
                                      </p:to>
                                    </p:set>
                                    <p:anim calcmode="lin" valueType="num">
                                      <p:cBhvr>
                                        <p:cTn id="24" dur="500" fill="hold"/>
                                        <p:tgtEl>
                                          <p:spTgt spid="6185"/>
                                        </p:tgtEl>
                                        <p:attrNameLst>
                                          <p:attrName>ppt_w</p:attrName>
                                        </p:attrNameLst>
                                      </p:cBhvr>
                                      <p:tavLst>
                                        <p:tav tm="0">
                                          <p:val>
                                            <p:fltVal val="0"/>
                                          </p:val>
                                        </p:tav>
                                        <p:tav tm="100000">
                                          <p:val>
                                            <p:strVal val="#ppt_w"/>
                                          </p:val>
                                        </p:tav>
                                      </p:tavLst>
                                    </p:anim>
                                    <p:anim calcmode="lin" valueType="num">
                                      <p:cBhvr>
                                        <p:cTn id="25" dur="500" fill="hold"/>
                                        <p:tgtEl>
                                          <p:spTgt spid="6185"/>
                                        </p:tgtEl>
                                        <p:attrNameLst>
                                          <p:attrName>ppt_h</p:attrName>
                                        </p:attrNameLst>
                                      </p:cBhvr>
                                      <p:tavLst>
                                        <p:tav tm="0">
                                          <p:val>
                                            <p:fltVal val="0"/>
                                          </p:val>
                                        </p:tav>
                                        <p:tav tm="100000">
                                          <p:val>
                                            <p:strVal val="#ppt_h"/>
                                          </p:val>
                                        </p:tav>
                                      </p:tavLst>
                                    </p:anim>
                                    <p:animEffect transition="in" filter="fade">
                                      <p:cBhvr>
                                        <p:cTn id="26" dur="500"/>
                                        <p:tgtEl>
                                          <p:spTgt spid="6185"/>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190"/>
                                        </p:tgtEl>
                                        <p:attrNameLst>
                                          <p:attrName>style.visibility</p:attrName>
                                        </p:attrNameLst>
                                      </p:cBhvr>
                                      <p:to>
                                        <p:strVal val="visible"/>
                                      </p:to>
                                    </p:set>
                                    <p:anim calcmode="lin" valueType="num">
                                      <p:cBhvr>
                                        <p:cTn id="29" dur="500" fill="hold"/>
                                        <p:tgtEl>
                                          <p:spTgt spid="6190"/>
                                        </p:tgtEl>
                                        <p:attrNameLst>
                                          <p:attrName>ppt_w</p:attrName>
                                        </p:attrNameLst>
                                      </p:cBhvr>
                                      <p:tavLst>
                                        <p:tav tm="0">
                                          <p:val>
                                            <p:fltVal val="0"/>
                                          </p:val>
                                        </p:tav>
                                        <p:tav tm="100000">
                                          <p:val>
                                            <p:strVal val="#ppt_w"/>
                                          </p:val>
                                        </p:tav>
                                      </p:tavLst>
                                    </p:anim>
                                    <p:anim calcmode="lin" valueType="num">
                                      <p:cBhvr>
                                        <p:cTn id="30" dur="500" fill="hold"/>
                                        <p:tgtEl>
                                          <p:spTgt spid="6190"/>
                                        </p:tgtEl>
                                        <p:attrNameLst>
                                          <p:attrName>ppt_h</p:attrName>
                                        </p:attrNameLst>
                                      </p:cBhvr>
                                      <p:tavLst>
                                        <p:tav tm="0">
                                          <p:val>
                                            <p:fltVal val="0"/>
                                          </p:val>
                                        </p:tav>
                                        <p:tav tm="100000">
                                          <p:val>
                                            <p:strVal val="#ppt_h"/>
                                          </p:val>
                                        </p:tav>
                                      </p:tavLst>
                                    </p:anim>
                                    <p:animEffect transition="in" filter="fade">
                                      <p:cBhvr>
                                        <p:cTn id="31" dur="500"/>
                                        <p:tgtEl>
                                          <p:spTgt spid="6190"/>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6184"/>
                                        </p:tgtEl>
                                        <p:attrNameLst>
                                          <p:attrName>style.visibility</p:attrName>
                                        </p:attrNameLst>
                                      </p:cBhvr>
                                      <p:to>
                                        <p:strVal val="visible"/>
                                      </p:to>
                                    </p:set>
                                    <p:anim calcmode="lin" valueType="num">
                                      <p:cBhvr>
                                        <p:cTn id="34" dur="500" fill="hold"/>
                                        <p:tgtEl>
                                          <p:spTgt spid="6184"/>
                                        </p:tgtEl>
                                        <p:attrNameLst>
                                          <p:attrName>ppt_w</p:attrName>
                                        </p:attrNameLst>
                                      </p:cBhvr>
                                      <p:tavLst>
                                        <p:tav tm="0">
                                          <p:val>
                                            <p:fltVal val="0"/>
                                          </p:val>
                                        </p:tav>
                                        <p:tav tm="100000">
                                          <p:val>
                                            <p:strVal val="#ppt_w"/>
                                          </p:val>
                                        </p:tav>
                                      </p:tavLst>
                                    </p:anim>
                                    <p:anim calcmode="lin" valueType="num">
                                      <p:cBhvr>
                                        <p:cTn id="35" dur="500" fill="hold"/>
                                        <p:tgtEl>
                                          <p:spTgt spid="6184"/>
                                        </p:tgtEl>
                                        <p:attrNameLst>
                                          <p:attrName>ppt_h</p:attrName>
                                        </p:attrNameLst>
                                      </p:cBhvr>
                                      <p:tavLst>
                                        <p:tav tm="0">
                                          <p:val>
                                            <p:fltVal val="0"/>
                                          </p:val>
                                        </p:tav>
                                        <p:tav tm="100000">
                                          <p:val>
                                            <p:strVal val="#ppt_h"/>
                                          </p:val>
                                        </p:tav>
                                      </p:tavLst>
                                    </p:anim>
                                    <p:animEffect transition="in" filter="fade">
                                      <p:cBhvr>
                                        <p:cTn id="36" dur="500"/>
                                        <p:tgtEl>
                                          <p:spTgt spid="6184"/>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6186"/>
                                        </p:tgtEl>
                                        <p:attrNameLst>
                                          <p:attrName>style.visibility</p:attrName>
                                        </p:attrNameLst>
                                      </p:cBhvr>
                                      <p:to>
                                        <p:strVal val="visible"/>
                                      </p:to>
                                    </p:set>
                                    <p:anim calcmode="lin" valueType="num">
                                      <p:cBhvr>
                                        <p:cTn id="39" dur="500" fill="hold"/>
                                        <p:tgtEl>
                                          <p:spTgt spid="6186"/>
                                        </p:tgtEl>
                                        <p:attrNameLst>
                                          <p:attrName>ppt_w</p:attrName>
                                        </p:attrNameLst>
                                      </p:cBhvr>
                                      <p:tavLst>
                                        <p:tav tm="0">
                                          <p:val>
                                            <p:fltVal val="0"/>
                                          </p:val>
                                        </p:tav>
                                        <p:tav tm="100000">
                                          <p:val>
                                            <p:strVal val="#ppt_w"/>
                                          </p:val>
                                        </p:tav>
                                      </p:tavLst>
                                    </p:anim>
                                    <p:anim calcmode="lin" valueType="num">
                                      <p:cBhvr>
                                        <p:cTn id="40" dur="500" fill="hold"/>
                                        <p:tgtEl>
                                          <p:spTgt spid="6186"/>
                                        </p:tgtEl>
                                        <p:attrNameLst>
                                          <p:attrName>ppt_h</p:attrName>
                                        </p:attrNameLst>
                                      </p:cBhvr>
                                      <p:tavLst>
                                        <p:tav tm="0">
                                          <p:val>
                                            <p:fltVal val="0"/>
                                          </p:val>
                                        </p:tav>
                                        <p:tav tm="100000">
                                          <p:val>
                                            <p:strVal val="#ppt_h"/>
                                          </p:val>
                                        </p:tav>
                                      </p:tavLst>
                                    </p:anim>
                                    <p:animEffect transition="in" filter="fade">
                                      <p:cBhvr>
                                        <p:cTn id="41" dur="500"/>
                                        <p:tgtEl>
                                          <p:spTgt spid="618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6187"/>
                                        </p:tgtEl>
                                        <p:attrNameLst>
                                          <p:attrName>style.visibility</p:attrName>
                                        </p:attrNameLst>
                                      </p:cBhvr>
                                      <p:to>
                                        <p:strVal val="visible"/>
                                      </p:to>
                                    </p:set>
                                    <p:anim calcmode="lin" valueType="num">
                                      <p:cBhvr>
                                        <p:cTn id="44" dur="500" fill="hold"/>
                                        <p:tgtEl>
                                          <p:spTgt spid="6187"/>
                                        </p:tgtEl>
                                        <p:attrNameLst>
                                          <p:attrName>ppt_w</p:attrName>
                                        </p:attrNameLst>
                                      </p:cBhvr>
                                      <p:tavLst>
                                        <p:tav tm="0">
                                          <p:val>
                                            <p:fltVal val="0"/>
                                          </p:val>
                                        </p:tav>
                                        <p:tav tm="100000">
                                          <p:val>
                                            <p:strVal val="#ppt_w"/>
                                          </p:val>
                                        </p:tav>
                                      </p:tavLst>
                                    </p:anim>
                                    <p:anim calcmode="lin" valueType="num">
                                      <p:cBhvr>
                                        <p:cTn id="45" dur="500" fill="hold"/>
                                        <p:tgtEl>
                                          <p:spTgt spid="6187"/>
                                        </p:tgtEl>
                                        <p:attrNameLst>
                                          <p:attrName>ppt_h</p:attrName>
                                        </p:attrNameLst>
                                      </p:cBhvr>
                                      <p:tavLst>
                                        <p:tav tm="0">
                                          <p:val>
                                            <p:fltVal val="0"/>
                                          </p:val>
                                        </p:tav>
                                        <p:tav tm="100000">
                                          <p:val>
                                            <p:strVal val="#ppt_h"/>
                                          </p:val>
                                        </p:tav>
                                      </p:tavLst>
                                    </p:anim>
                                    <p:animEffect transition="in" filter="fade">
                                      <p:cBhvr>
                                        <p:cTn id="46" dur="500"/>
                                        <p:tgtEl>
                                          <p:spTgt spid="6187"/>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6188"/>
                                        </p:tgtEl>
                                        <p:attrNameLst>
                                          <p:attrName>style.visibility</p:attrName>
                                        </p:attrNameLst>
                                      </p:cBhvr>
                                      <p:to>
                                        <p:strVal val="visible"/>
                                      </p:to>
                                    </p:set>
                                    <p:anim calcmode="lin" valueType="num">
                                      <p:cBhvr>
                                        <p:cTn id="49" dur="500" fill="hold"/>
                                        <p:tgtEl>
                                          <p:spTgt spid="6188"/>
                                        </p:tgtEl>
                                        <p:attrNameLst>
                                          <p:attrName>ppt_w</p:attrName>
                                        </p:attrNameLst>
                                      </p:cBhvr>
                                      <p:tavLst>
                                        <p:tav tm="0">
                                          <p:val>
                                            <p:fltVal val="0"/>
                                          </p:val>
                                        </p:tav>
                                        <p:tav tm="100000">
                                          <p:val>
                                            <p:strVal val="#ppt_w"/>
                                          </p:val>
                                        </p:tav>
                                      </p:tavLst>
                                    </p:anim>
                                    <p:anim calcmode="lin" valueType="num">
                                      <p:cBhvr>
                                        <p:cTn id="50" dur="500" fill="hold"/>
                                        <p:tgtEl>
                                          <p:spTgt spid="6188"/>
                                        </p:tgtEl>
                                        <p:attrNameLst>
                                          <p:attrName>ppt_h</p:attrName>
                                        </p:attrNameLst>
                                      </p:cBhvr>
                                      <p:tavLst>
                                        <p:tav tm="0">
                                          <p:val>
                                            <p:fltVal val="0"/>
                                          </p:val>
                                        </p:tav>
                                        <p:tav tm="100000">
                                          <p:val>
                                            <p:strVal val="#ppt_h"/>
                                          </p:val>
                                        </p:tav>
                                      </p:tavLst>
                                    </p:anim>
                                    <p:animEffect transition="in" filter="fade">
                                      <p:cBhvr>
                                        <p:cTn id="51" dur="500"/>
                                        <p:tgtEl>
                                          <p:spTgt spid="6188"/>
                                        </p:tgtEl>
                                      </p:cBhvr>
                                    </p:animEffect>
                                  </p:childTnLst>
                                </p:cTn>
                              </p:par>
                            </p:childTnLst>
                          </p:cTn>
                        </p:par>
                        <p:par>
                          <p:cTn id="52" fill="hold" nodeType="afterGroup">
                            <p:stCondLst>
                              <p:cond delay="500"/>
                            </p:stCondLst>
                            <p:childTnLst>
                              <p:par>
                                <p:cTn id="53" presetID="53" presetClass="entr" presetSubtype="0" fill="hold" grpId="0" nodeType="afterEffect">
                                  <p:stCondLst>
                                    <p:cond delay="0"/>
                                  </p:stCondLst>
                                  <p:childTnLst>
                                    <p:set>
                                      <p:cBhvr>
                                        <p:cTn id="54" dur="1" fill="hold">
                                          <p:stCondLst>
                                            <p:cond delay="0"/>
                                          </p:stCondLst>
                                        </p:cTn>
                                        <p:tgtEl>
                                          <p:spTgt spid="6189"/>
                                        </p:tgtEl>
                                        <p:attrNameLst>
                                          <p:attrName>style.visibility</p:attrName>
                                        </p:attrNameLst>
                                      </p:cBhvr>
                                      <p:to>
                                        <p:strVal val="visible"/>
                                      </p:to>
                                    </p:set>
                                    <p:anim calcmode="lin" valueType="num">
                                      <p:cBhvr>
                                        <p:cTn id="55" dur="500" fill="hold"/>
                                        <p:tgtEl>
                                          <p:spTgt spid="6189"/>
                                        </p:tgtEl>
                                        <p:attrNameLst>
                                          <p:attrName>ppt_w</p:attrName>
                                        </p:attrNameLst>
                                      </p:cBhvr>
                                      <p:tavLst>
                                        <p:tav tm="0">
                                          <p:val>
                                            <p:fltVal val="0"/>
                                          </p:val>
                                        </p:tav>
                                        <p:tav tm="100000">
                                          <p:val>
                                            <p:strVal val="#ppt_w"/>
                                          </p:val>
                                        </p:tav>
                                      </p:tavLst>
                                    </p:anim>
                                    <p:anim calcmode="lin" valueType="num">
                                      <p:cBhvr>
                                        <p:cTn id="56" dur="500" fill="hold"/>
                                        <p:tgtEl>
                                          <p:spTgt spid="6189"/>
                                        </p:tgtEl>
                                        <p:attrNameLst>
                                          <p:attrName>ppt_h</p:attrName>
                                        </p:attrNameLst>
                                      </p:cBhvr>
                                      <p:tavLst>
                                        <p:tav tm="0">
                                          <p:val>
                                            <p:fltVal val="0"/>
                                          </p:val>
                                        </p:tav>
                                        <p:tav tm="100000">
                                          <p:val>
                                            <p:strVal val="#ppt_h"/>
                                          </p:val>
                                        </p:tav>
                                      </p:tavLst>
                                    </p:anim>
                                    <p:animEffect transition="in" filter="fade">
                                      <p:cBhvr>
                                        <p:cTn id="57" dur="500"/>
                                        <p:tgtEl>
                                          <p:spTgt spid="618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6150"/>
                                        </p:tgtEl>
                                        <p:attrNameLst>
                                          <p:attrName>style.visibility</p:attrName>
                                        </p:attrNameLst>
                                      </p:cBhvr>
                                      <p:to>
                                        <p:strVal val="visible"/>
                                      </p:to>
                                    </p:set>
                                    <p:anim calcmode="lin" valueType="num">
                                      <p:cBhvr>
                                        <p:cTn id="62" dur="500" fill="hold"/>
                                        <p:tgtEl>
                                          <p:spTgt spid="6150"/>
                                        </p:tgtEl>
                                        <p:attrNameLst>
                                          <p:attrName>ppt_w</p:attrName>
                                        </p:attrNameLst>
                                      </p:cBhvr>
                                      <p:tavLst>
                                        <p:tav tm="0">
                                          <p:val>
                                            <p:fltVal val="0"/>
                                          </p:val>
                                        </p:tav>
                                        <p:tav tm="100000">
                                          <p:val>
                                            <p:strVal val="#ppt_w"/>
                                          </p:val>
                                        </p:tav>
                                      </p:tavLst>
                                    </p:anim>
                                    <p:anim calcmode="lin" valueType="num">
                                      <p:cBhvr>
                                        <p:cTn id="63" dur="500" fill="hold"/>
                                        <p:tgtEl>
                                          <p:spTgt spid="6150"/>
                                        </p:tgtEl>
                                        <p:attrNameLst>
                                          <p:attrName>ppt_h</p:attrName>
                                        </p:attrNameLst>
                                      </p:cBhvr>
                                      <p:tavLst>
                                        <p:tav tm="0">
                                          <p:val>
                                            <p:fltVal val="0"/>
                                          </p:val>
                                        </p:tav>
                                        <p:tav tm="100000">
                                          <p:val>
                                            <p:strVal val="#ppt_h"/>
                                          </p:val>
                                        </p:tav>
                                      </p:tavLst>
                                    </p:anim>
                                    <p:animEffect transition="in" filter="fade">
                                      <p:cBhvr>
                                        <p:cTn id="64" dur="500"/>
                                        <p:tgtEl>
                                          <p:spTgt spid="6150"/>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6149"/>
                                        </p:tgtEl>
                                        <p:attrNameLst>
                                          <p:attrName>style.visibility</p:attrName>
                                        </p:attrNameLst>
                                      </p:cBhvr>
                                      <p:to>
                                        <p:strVal val="visible"/>
                                      </p:to>
                                    </p:set>
                                    <p:anim calcmode="lin" valueType="num">
                                      <p:cBhvr>
                                        <p:cTn id="67" dur="500" fill="hold"/>
                                        <p:tgtEl>
                                          <p:spTgt spid="6149"/>
                                        </p:tgtEl>
                                        <p:attrNameLst>
                                          <p:attrName>ppt_w</p:attrName>
                                        </p:attrNameLst>
                                      </p:cBhvr>
                                      <p:tavLst>
                                        <p:tav tm="0">
                                          <p:val>
                                            <p:fltVal val="0"/>
                                          </p:val>
                                        </p:tav>
                                        <p:tav tm="100000">
                                          <p:val>
                                            <p:strVal val="#ppt_w"/>
                                          </p:val>
                                        </p:tav>
                                      </p:tavLst>
                                    </p:anim>
                                    <p:anim calcmode="lin" valueType="num">
                                      <p:cBhvr>
                                        <p:cTn id="68" dur="500" fill="hold"/>
                                        <p:tgtEl>
                                          <p:spTgt spid="6149"/>
                                        </p:tgtEl>
                                        <p:attrNameLst>
                                          <p:attrName>ppt_h</p:attrName>
                                        </p:attrNameLst>
                                      </p:cBhvr>
                                      <p:tavLst>
                                        <p:tav tm="0">
                                          <p:val>
                                            <p:fltVal val="0"/>
                                          </p:val>
                                        </p:tav>
                                        <p:tav tm="100000">
                                          <p:val>
                                            <p:strVal val="#ppt_h"/>
                                          </p:val>
                                        </p:tav>
                                      </p:tavLst>
                                    </p:anim>
                                    <p:animEffect transition="in" filter="fade">
                                      <p:cBhvr>
                                        <p:cTn id="69" dur="500"/>
                                        <p:tgtEl>
                                          <p:spTgt spid="6149"/>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6151"/>
                                        </p:tgtEl>
                                        <p:attrNameLst>
                                          <p:attrName>style.visibility</p:attrName>
                                        </p:attrNameLst>
                                      </p:cBhvr>
                                      <p:to>
                                        <p:strVal val="visible"/>
                                      </p:to>
                                    </p:set>
                                    <p:anim calcmode="lin" valueType="num">
                                      <p:cBhvr>
                                        <p:cTn id="72" dur="500" fill="hold"/>
                                        <p:tgtEl>
                                          <p:spTgt spid="6151"/>
                                        </p:tgtEl>
                                        <p:attrNameLst>
                                          <p:attrName>ppt_w</p:attrName>
                                        </p:attrNameLst>
                                      </p:cBhvr>
                                      <p:tavLst>
                                        <p:tav tm="0">
                                          <p:val>
                                            <p:fltVal val="0"/>
                                          </p:val>
                                        </p:tav>
                                        <p:tav tm="100000">
                                          <p:val>
                                            <p:strVal val="#ppt_w"/>
                                          </p:val>
                                        </p:tav>
                                      </p:tavLst>
                                    </p:anim>
                                    <p:anim calcmode="lin" valueType="num">
                                      <p:cBhvr>
                                        <p:cTn id="73" dur="500" fill="hold"/>
                                        <p:tgtEl>
                                          <p:spTgt spid="6151"/>
                                        </p:tgtEl>
                                        <p:attrNameLst>
                                          <p:attrName>ppt_h</p:attrName>
                                        </p:attrNameLst>
                                      </p:cBhvr>
                                      <p:tavLst>
                                        <p:tav tm="0">
                                          <p:val>
                                            <p:fltVal val="0"/>
                                          </p:val>
                                        </p:tav>
                                        <p:tav tm="100000">
                                          <p:val>
                                            <p:strVal val="#ppt_h"/>
                                          </p:val>
                                        </p:tav>
                                      </p:tavLst>
                                    </p:anim>
                                    <p:animEffect transition="in" filter="fade">
                                      <p:cBhvr>
                                        <p:cTn id="74" dur="500"/>
                                        <p:tgtEl>
                                          <p:spTgt spid="6151"/>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6152"/>
                                        </p:tgtEl>
                                        <p:attrNameLst>
                                          <p:attrName>style.visibility</p:attrName>
                                        </p:attrNameLst>
                                      </p:cBhvr>
                                      <p:to>
                                        <p:strVal val="visible"/>
                                      </p:to>
                                    </p:set>
                                    <p:anim calcmode="lin" valueType="num">
                                      <p:cBhvr>
                                        <p:cTn id="77" dur="500" fill="hold"/>
                                        <p:tgtEl>
                                          <p:spTgt spid="6152"/>
                                        </p:tgtEl>
                                        <p:attrNameLst>
                                          <p:attrName>ppt_w</p:attrName>
                                        </p:attrNameLst>
                                      </p:cBhvr>
                                      <p:tavLst>
                                        <p:tav tm="0">
                                          <p:val>
                                            <p:fltVal val="0"/>
                                          </p:val>
                                        </p:tav>
                                        <p:tav tm="100000">
                                          <p:val>
                                            <p:strVal val="#ppt_w"/>
                                          </p:val>
                                        </p:tav>
                                      </p:tavLst>
                                    </p:anim>
                                    <p:anim calcmode="lin" valueType="num">
                                      <p:cBhvr>
                                        <p:cTn id="78" dur="500" fill="hold"/>
                                        <p:tgtEl>
                                          <p:spTgt spid="6152"/>
                                        </p:tgtEl>
                                        <p:attrNameLst>
                                          <p:attrName>ppt_h</p:attrName>
                                        </p:attrNameLst>
                                      </p:cBhvr>
                                      <p:tavLst>
                                        <p:tav tm="0">
                                          <p:val>
                                            <p:fltVal val="0"/>
                                          </p:val>
                                        </p:tav>
                                        <p:tav tm="100000">
                                          <p:val>
                                            <p:strVal val="#ppt_h"/>
                                          </p:val>
                                        </p:tav>
                                      </p:tavLst>
                                    </p:anim>
                                    <p:animEffect transition="in" filter="fade">
                                      <p:cBhvr>
                                        <p:cTn id="79" dur="500"/>
                                        <p:tgtEl>
                                          <p:spTgt spid="6152"/>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6153"/>
                                        </p:tgtEl>
                                        <p:attrNameLst>
                                          <p:attrName>style.visibility</p:attrName>
                                        </p:attrNameLst>
                                      </p:cBhvr>
                                      <p:to>
                                        <p:strVal val="visible"/>
                                      </p:to>
                                    </p:set>
                                    <p:anim calcmode="lin" valueType="num">
                                      <p:cBhvr>
                                        <p:cTn id="82" dur="500" fill="hold"/>
                                        <p:tgtEl>
                                          <p:spTgt spid="6153"/>
                                        </p:tgtEl>
                                        <p:attrNameLst>
                                          <p:attrName>ppt_w</p:attrName>
                                        </p:attrNameLst>
                                      </p:cBhvr>
                                      <p:tavLst>
                                        <p:tav tm="0">
                                          <p:val>
                                            <p:fltVal val="0"/>
                                          </p:val>
                                        </p:tav>
                                        <p:tav tm="100000">
                                          <p:val>
                                            <p:strVal val="#ppt_w"/>
                                          </p:val>
                                        </p:tav>
                                      </p:tavLst>
                                    </p:anim>
                                    <p:anim calcmode="lin" valueType="num">
                                      <p:cBhvr>
                                        <p:cTn id="83" dur="500" fill="hold"/>
                                        <p:tgtEl>
                                          <p:spTgt spid="6153"/>
                                        </p:tgtEl>
                                        <p:attrNameLst>
                                          <p:attrName>ppt_h</p:attrName>
                                        </p:attrNameLst>
                                      </p:cBhvr>
                                      <p:tavLst>
                                        <p:tav tm="0">
                                          <p:val>
                                            <p:fltVal val="0"/>
                                          </p:val>
                                        </p:tav>
                                        <p:tav tm="100000">
                                          <p:val>
                                            <p:strVal val="#ppt_h"/>
                                          </p:val>
                                        </p:tav>
                                      </p:tavLst>
                                    </p:anim>
                                    <p:animEffect transition="in" filter="fade">
                                      <p:cBhvr>
                                        <p:cTn id="84" dur="500"/>
                                        <p:tgtEl>
                                          <p:spTgt spid="6153"/>
                                        </p:tgtEl>
                                      </p:cBhvr>
                                    </p:animEffect>
                                  </p:childTnLst>
                                </p:cTn>
                              </p:par>
                            </p:childTnLst>
                          </p:cTn>
                        </p:par>
                        <p:par>
                          <p:cTn id="85" fill="hold" nodeType="afterGroup">
                            <p:stCondLst>
                              <p:cond delay="500"/>
                            </p:stCondLst>
                            <p:childTnLst>
                              <p:par>
                                <p:cTn id="86" presetID="53" presetClass="entr" presetSubtype="0" fill="hold" grpId="0" nodeType="afterEffect">
                                  <p:stCondLst>
                                    <p:cond delay="0"/>
                                  </p:stCondLst>
                                  <p:childTnLst>
                                    <p:set>
                                      <p:cBhvr>
                                        <p:cTn id="87" dur="1" fill="hold">
                                          <p:stCondLst>
                                            <p:cond delay="0"/>
                                          </p:stCondLst>
                                        </p:cTn>
                                        <p:tgtEl>
                                          <p:spTgt spid="6154"/>
                                        </p:tgtEl>
                                        <p:attrNameLst>
                                          <p:attrName>style.visibility</p:attrName>
                                        </p:attrNameLst>
                                      </p:cBhvr>
                                      <p:to>
                                        <p:strVal val="visible"/>
                                      </p:to>
                                    </p:set>
                                    <p:anim calcmode="lin" valueType="num">
                                      <p:cBhvr>
                                        <p:cTn id="88" dur="500" fill="hold"/>
                                        <p:tgtEl>
                                          <p:spTgt spid="6154"/>
                                        </p:tgtEl>
                                        <p:attrNameLst>
                                          <p:attrName>ppt_w</p:attrName>
                                        </p:attrNameLst>
                                      </p:cBhvr>
                                      <p:tavLst>
                                        <p:tav tm="0">
                                          <p:val>
                                            <p:fltVal val="0"/>
                                          </p:val>
                                        </p:tav>
                                        <p:tav tm="100000">
                                          <p:val>
                                            <p:strVal val="#ppt_w"/>
                                          </p:val>
                                        </p:tav>
                                      </p:tavLst>
                                    </p:anim>
                                    <p:anim calcmode="lin" valueType="num">
                                      <p:cBhvr>
                                        <p:cTn id="89" dur="500" fill="hold"/>
                                        <p:tgtEl>
                                          <p:spTgt spid="6154"/>
                                        </p:tgtEl>
                                        <p:attrNameLst>
                                          <p:attrName>ppt_h</p:attrName>
                                        </p:attrNameLst>
                                      </p:cBhvr>
                                      <p:tavLst>
                                        <p:tav tm="0">
                                          <p:val>
                                            <p:fltVal val="0"/>
                                          </p:val>
                                        </p:tav>
                                        <p:tav tm="100000">
                                          <p:val>
                                            <p:strVal val="#ppt_h"/>
                                          </p:val>
                                        </p:tav>
                                      </p:tavLst>
                                    </p:anim>
                                    <p:animEffect transition="in" filter="fade">
                                      <p:cBhvr>
                                        <p:cTn id="90" dur="500"/>
                                        <p:tgtEl>
                                          <p:spTgt spid="615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6148"/>
                                        </p:tgtEl>
                                        <p:attrNameLst>
                                          <p:attrName>style.visibility</p:attrName>
                                        </p:attrNameLst>
                                      </p:cBhvr>
                                      <p:to>
                                        <p:strVal val="visible"/>
                                      </p:to>
                                    </p:set>
                                    <p:animEffect transition="in" filter="wipe(down)">
                                      <p:cBhvr>
                                        <p:cTn id="95" dur="500"/>
                                        <p:tgtEl>
                                          <p:spTgt spid="6148"/>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192"/>
                                        </p:tgtEl>
                                        <p:attrNameLst>
                                          <p:attrName>style.visibility</p:attrName>
                                        </p:attrNameLst>
                                      </p:cBhvr>
                                      <p:to>
                                        <p:strVal val="visible"/>
                                      </p:to>
                                    </p:set>
                                    <p:animEffect transition="in" filter="wipe(down)">
                                      <p:cBhvr>
                                        <p:cTn id="98" dur="500"/>
                                        <p:tgtEl>
                                          <p:spTgt spid="619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6195"/>
                                        </p:tgtEl>
                                        <p:attrNameLst>
                                          <p:attrName>style.visibility</p:attrName>
                                        </p:attrNameLst>
                                      </p:cBhvr>
                                      <p:to>
                                        <p:strVal val="visible"/>
                                      </p:to>
                                    </p:set>
                                    <p:anim calcmode="lin" valueType="num">
                                      <p:cBhvr>
                                        <p:cTn id="103" dur="500" fill="hold"/>
                                        <p:tgtEl>
                                          <p:spTgt spid="6195"/>
                                        </p:tgtEl>
                                        <p:attrNameLst>
                                          <p:attrName>ppt_w</p:attrName>
                                        </p:attrNameLst>
                                      </p:cBhvr>
                                      <p:tavLst>
                                        <p:tav tm="0">
                                          <p:val>
                                            <p:fltVal val="0"/>
                                          </p:val>
                                        </p:tav>
                                        <p:tav tm="100000">
                                          <p:val>
                                            <p:strVal val="#ppt_w"/>
                                          </p:val>
                                        </p:tav>
                                      </p:tavLst>
                                    </p:anim>
                                    <p:anim calcmode="lin" valueType="num">
                                      <p:cBhvr>
                                        <p:cTn id="104" dur="500" fill="hold"/>
                                        <p:tgtEl>
                                          <p:spTgt spid="6195"/>
                                        </p:tgtEl>
                                        <p:attrNameLst>
                                          <p:attrName>ppt_h</p:attrName>
                                        </p:attrNameLst>
                                      </p:cBhvr>
                                      <p:tavLst>
                                        <p:tav tm="0">
                                          <p:val>
                                            <p:fltVal val="0"/>
                                          </p:val>
                                        </p:tav>
                                        <p:tav tm="100000">
                                          <p:val>
                                            <p:strVal val="#ppt_h"/>
                                          </p:val>
                                        </p:tav>
                                      </p:tavLst>
                                    </p:anim>
                                    <p:animEffect transition="in" filter="fade">
                                      <p:cBhvr>
                                        <p:cTn id="105" dur="500"/>
                                        <p:tgtEl>
                                          <p:spTgt spid="619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5" presetClass="path" presetSubtype="0" accel="50000" decel="50000" fill="hold" grpId="1" nodeType="clickEffect">
                                  <p:stCondLst>
                                    <p:cond delay="0"/>
                                  </p:stCondLst>
                                  <p:childTnLst>
                                    <p:animMotion origin="layout" path="M -3.33333E-6 1.15607E-6 L -0.20416 -0.01665 " pathEditMode="relative" rAng="0" ptsTypes="AA">
                                      <p:cBhvr>
                                        <p:cTn id="109" dur="2000" fill="hold"/>
                                        <p:tgtEl>
                                          <p:spTgt spid="6190"/>
                                        </p:tgtEl>
                                        <p:attrNameLst>
                                          <p:attrName>ppt_x</p:attrName>
                                          <p:attrName>ppt_y</p:attrName>
                                        </p:attrNameLst>
                                      </p:cBhvr>
                                      <p:rCtr x="-10208" y="-832"/>
                                    </p:animMotion>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xit" presetSubtype="10" fill="hold" grpId="1" nodeType="clickEffect">
                                  <p:stCondLst>
                                    <p:cond delay="0"/>
                                  </p:stCondLst>
                                  <p:childTnLst>
                                    <p:animEffect transition="out" filter="blinds(horizontal)">
                                      <p:cBhvr>
                                        <p:cTn id="113" dur="500"/>
                                        <p:tgtEl>
                                          <p:spTgt spid="6197"/>
                                        </p:tgtEl>
                                      </p:cBhvr>
                                    </p:animEffect>
                                    <p:set>
                                      <p:cBhvr>
                                        <p:cTn id="114" dur="1" fill="hold">
                                          <p:stCondLst>
                                            <p:cond delay="499"/>
                                          </p:stCondLst>
                                        </p:cTn>
                                        <p:tgtEl>
                                          <p:spTgt spid="6197"/>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6353"/>
                                        </p:tgtEl>
                                        <p:attrNameLst>
                                          <p:attrName>style.visibility</p:attrName>
                                        </p:attrNameLst>
                                      </p:cBhvr>
                                      <p:to>
                                        <p:strVal val="visible"/>
                                      </p:to>
                                    </p:set>
                                    <p:anim calcmode="lin" valueType="num">
                                      <p:cBhvr>
                                        <p:cTn id="119" dur="500" fill="hold"/>
                                        <p:tgtEl>
                                          <p:spTgt spid="6353"/>
                                        </p:tgtEl>
                                        <p:attrNameLst>
                                          <p:attrName>ppt_w</p:attrName>
                                        </p:attrNameLst>
                                      </p:cBhvr>
                                      <p:tavLst>
                                        <p:tav tm="0">
                                          <p:val>
                                            <p:fltVal val="0"/>
                                          </p:val>
                                        </p:tav>
                                        <p:tav tm="100000">
                                          <p:val>
                                            <p:strVal val="#ppt_w"/>
                                          </p:val>
                                        </p:tav>
                                      </p:tavLst>
                                    </p:anim>
                                    <p:anim calcmode="lin" valueType="num">
                                      <p:cBhvr>
                                        <p:cTn id="120" dur="500" fill="hold"/>
                                        <p:tgtEl>
                                          <p:spTgt spid="6353"/>
                                        </p:tgtEl>
                                        <p:attrNameLst>
                                          <p:attrName>ppt_h</p:attrName>
                                        </p:attrNameLst>
                                      </p:cBhvr>
                                      <p:tavLst>
                                        <p:tav tm="0">
                                          <p:val>
                                            <p:fltVal val="0"/>
                                          </p:val>
                                        </p:tav>
                                        <p:tav tm="100000">
                                          <p:val>
                                            <p:strVal val="#ppt_h"/>
                                          </p:val>
                                        </p:tav>
                                      </p:tavLst>
                                    </p:anim>
                                    <p:animEffect transition="in" filter="fade">
                                      <p:cBhvr>
                                        <p:cTn id="121" dur="500"/>
                                        <p:tgtEl>
                                          <p:spTgt spid="6353"/>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grpId="0" nodeType="clickEffect">
                                  <p:stCondLst>
                                    <p:cond delay="0"/>
                                  </p:stCondLst>
                                  <p:childTnLst>
                                    <p:set>
                                      <p:cBhvr>
                                        <p:cTn id="125" dur="1" fill="hold">
                                          <p:stCondLst>
                                            <p:cond delay="0"/>
                                          </p:stCondLst>
                                        </p:cTn>
                                        <p:tgtEl>
                                          <p:spTgt spid="6191"/>
                                        </p:tgtEl>
                                        <p:attrNameLst>
                                          <p:attrName>style.visibility</p:attrName>
                                        </p:attrNameLst>
                                      </p:cBhvr>
                                      <p:to>
                                        <p:strVal val="visible"/>
                                      </p:to>
                                    </p:set>
                                    <p:anim calcmode="lin" valueType="num">
                                      <p:cBhvr>
                                        <p:cTn id="126" dur="500" fill="hold"/>
                                        <p:tgtEl>
                                          <p:spTgt spid="6191"/>
                                        </p:tgtEl>
                                        <p:attrNameLst>
                                          <p:attrName>ppt_w</p:attrName>
                                        </p:attrNameLst>
                                      </p:cBhvr>
                                      <p:tavLst>
                                        <p:tav tm="0">
                                          <p:val>
                                            <p:fltVal val="0"/>
                                          </p:val>
                                        </p:tav>
                                        <p:tav tm="100000">
                                          <p:val>
                                            <p:strVal val="#ppt_w"/>
                                          </p:val>
                                        </p:tav>
                                      </p:tavLst>
                                    </p:anim>
                                    <p:anim calcmode="lin" valueType="num">
                                      <p:cBhvr>
                                        <p:cTn id="127" dur="500" fill="hold"/>
                                        <p:tgtEl>
                                          <p:spTgt spid="6191"/>
                                        </p:tgtEl>
                                        <p:attrNameLst>
                                          <p:attrName>ppt_h</p:attrName>
                                        </p:attrNameLst>
                                      </p:cBhvr>
                                      <p:tavLst>
                                        <p:tav tm="0">
                                          <p:val>
                                            <p:fltVal val="0"/>
                                          </p:val>
                                        </p:tav>
                                        <p:tav tm="100000">
                                          <p:val>
                                            <p:strVal val="#ppt_h"/>
                                          </p:val>
                                        </p:tav>
                                      </p:tavLst>
                                    </p:anim>
                                    <p:animEffect transition="in" filter="fade">
                                      <p:cBhvr>
                                        <p:cTn id="128" dur="500"/>
                                        <p:tgtEl>
                                          <p:spTgt spid="619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9" presetClass="path" presetSubtype="0" accel="50000" decel="50000" fill="hold" grpId="1" nodeType="clickEffect">
                                  <p:stCondLst>
                                    <p:cond delay="0"/>
                                  </p:stCondLst>
                                  <p:childTnLst>
                                    <p:animMotion origin="layout" path="M -2.22222E-6 0 L 0.20278 0.27778 " pathEditMode="relative" rAng="0" ptsTypes="AA">
                                      <p:cBhvr>
                                        <p:cTn id="132" dur="2000" fill="hold"/>
                                        <p:tgtEl>
                                          <p:spTgt spid="6151"/>
                                        </p:tgtEl>
                                        <p:attrNameLst>
                                          <p:attrName>ppt_x</p:attrName>
                                          <p:attrName>ppt_y</p:attrName>
                                        </p:attrNameLst>
                                      </p:cBhvr>
                                      <p:rCtr x="10139" y="13889"/>
                                    </p:animMotion>
                                  </p:childTnLst>
                                </p:cTn>
                              </p:par>
                              <p:par>
                                <p:cTn id="133" presetID="49" presetClass="path" presetSubtype="0" accel="50000" decel="50000" fill="hold" grpId="1" nodeType="withEffect">
                                  <p:stCondLst>
                                    <p:cond delay="0"/>
                                  </p:stCondLst>
                                  <p:childTnLst>
                                    <p:animMotion origin="layout" path="M 0 0  L 0.25 0.33295  E" pathEditMode="relative" ptsTypes="">
                                      <p:cBhvr>
                                        <p:cTn id="134" dur="2000" fill="hold"/>
                                        <p:tgtEl>
                                          <p:spTgt spid="6149"/>
                                        </p:tgtEl>
                                        <p:attrNameLst>
                                          <p:attrName>ppt_x</p:attrName>
                                          <p:attrName>ppt_y</p:attrName>
                                        </p:attrNameLst>
                                      </p:cBhvr>
                                    </p:animMotion>
                                  </p:childTnLst>
                                </p:cTn>
                              </p:par>
                              <p:par>
                                <p:cTn id="135" presetID="49" presetClass="path" presetSubtype="0" accel="50000" decel="50000" fill="hold" grpId="1" nodeType="withEffect">
                                  <p:stCondLst>
                                    <p:cond delay="0"/>
                                  </p:stCondLst>
                                  <p:childTnLst>
                                    <p:animMotion origin="layout" path="M 4.44444E-6 -4.44444E-6 L 0.28611 0.35556 " pathEditMode="relative" rAng="0" ptsTypes="AA">
                                      <p:cBhvr>
                                        <p:cTn id="136" dur="2000" fill="hold"/>
                                        <p:tgtEl>
                                          <p:spTgt spid="6150"/>
                                        </p:tgtEl>
                                        <p:attrNameLst>
                                          <p:attrName>ppt_x</p:attrName>
                                          <p:attrName>ppt_y</p:attrName>
                                        </p:attrNameLst>
                                      </p:cBhvr>
                                      <p:rCtr x="14306" y="17778"/>
                                    </p:animMotion>
                                  </p:childTnLst>
                                </p:cTn>
                              </p:par>
                              <p:par>
                                <p:cTn id="137" presetID="49" presetClass="path" presetSubtype="0" accel="50000" decel="50000" fill="hold" grpId="1" nodeType="withEffect">
                                  <p:stCondLst>
                                    <p:cond delay="0"/>
                                  </p:stCondLst>
                                  <p:childTnLst>
                                    <p:animMotion origin="layout" path="M 0 0  L 0.25 0.33295  E" pathEditMode="relative" ptsTypes="">
                                      <p:cBhvr>
                                        <p:cTn id="138" dur="2000" fill="hold"/>
                                        <p:tgtEl>
                                          <p:spTgt spid="6152"/>
                                        </p:tgtEl>
                                        <p:attrNameLst>
                                          <p:attrName>ppt_x</p:attrName>
                                          <p:attrName>ppt_y</p:attrName>
                                        </p:attrNameLst>
                                      </p:cBhvr>
                                    </p:animMotion>
                                  </p:childTnLst>
                                </p:cTn>
                              </p:par>
                              <p:par>
                                <p:cTn id="139" presetID="49" presetClass="path" presetSubtype="0" accel="50000" decel="50000" fill="hold" grpId="1" nodeType="withEffect">
                                  <p:stCondLst>
                                    <p:cond delay="0"/>
                                  </p:stCondLst>
                                  <p:childTnLst>
                                    <p:animMotion origin="layout" path="M 0 0  L 0.25 0.33295  E" pathEditMode="relative" ptsTypes="">
                                      <p:cBhvr>
                                        <p:cTn id="140" dur="2000" fill="hold"/>
                                        <p:tgtEl>
                                          <p:spTgt spid="6153"/>
                                        </p:tgtEl>
                                        <p:attrNameLst>
                                          <p:attrName>ppt_x</p:attrName>
                                          <p:attrName>ppt_y</p:attrName>
                                        </p:attrNameLst>
                                      </p:cBhvr>
                                    </p:animMotion>
                                  </p:childTnLst>
                                </p:cTn>
                              </p:par>
                            </p:childTnLst>
                          </p:cTn>
                        </p:par>
                        <p:par>
                          <p:cTn id="141" fill="hold" nodeType="afterGroup">
                            <p:stCondLst>
                              <p:cond delay="2000"/>
                            </p:stCondLst>
                            <p:childTnLst>
                              <p:par>
                                <p:cTn id="142" presetID="49" presetClass="path" presetSubtype="0" accel="50000" decel="50000" fill="hold" grpId="1" nodeType="afterEffect">
                                  <p:stCondLst>
                                    <p:cond delay="0"/>
                                  </p:stCondLst>
                                  <p:childTnLst>
                                    <p:animMotion origin="layout" path="M 3.33333E-6 3.7037E-6 L 0.15416 0.19328 " pathEditMode="relative" rAng="0" ptsTypes="AA">
                                      <p:cBhvr>
                                        <p:cTn id="143" dur="2000" fill="hold"/>
                                        <p:tgtEl>
                                          <p:spTgt spid="6154"/>
                                        </p:tgtEl>
                                        <p:attrNameLst>
                                          <p:attrName>ppt_x</p:attrName>
                                          <p:attrName>ppt_y</p:attrName>
                                        </p:attrNameLst>
                                      </p:cBhvr>
                                      <p:rCtr x="7708" y="9653"/>
                                    </p:animMotion>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2" presetClass="path" presetSubtype="0" accel="50000" decel="50000" fill="hold" grpId="1" nodeType="clickEffect">
                                  <p:stCondLst>
                                    <p:cond delay="0"/>
                                  </p:stCondLst>
                                  <p:childTnLst>
                                    <p:animMotion origin="layout" path="M 1.11022E-16 4.16185E-6 L -0.1 0.29965 " pathEditMode="relative" rAng="0" ptsTypes="AA">
                                      <p:cBhvr>
                                        <p:cTn id="147" dur="2000" fill="hold"/>
                                        <p:tgtEl>
                                          <p:spTgt spid="6188"/>
                                        </p:tgtEl>
                                        <p:attrNameLst>
                                          <p:attrName>ppt_x</p:attrName>
                                          <p:attrName>ppt_y</p:attrName>
                                        </p:attrNameLst>
                                      </p:cBhvr>
                                      <p:rCtr x="-5000" y="14983"/>
                                    </p:animMotion>
                                  </p:childTnLst>
                                </p:cTn>
                              </p:par>
                              <p:par>
                                <p:cTn id="148" presetID="42" presetClass="path" presetSubtype="0" accel="50000" decel="50000" fill="hold" grpId="1" nodeType="withEffect">
                                  <p:stCondLst>
                                    <p:cond delay="0"/>
                                  </p:stCondLst>
                                  <p:childTnLst>
                                    <p:animMotion origin="layout" path="M 0 2.42775E-6 L -0.09167 0.37734 " pathEditMode="relative" rAng="0" ptsTypes="AA">
                                      <p:cBhvr>
                                        <p:cTn id="149" dur="2000" fill="hold"/>
                                        <p:tgtEl>
                                          <p:spTgt spid="6187"/>
                                        </p:tgtEl>
                                        <p:attrNameLst>
                                          <p:attrName>ppt_x</p:attrName>
                                          <p:attrName>ppt_y</p:attrName>
                                        </p:attrNameLst>
                                      </p:cBhvr>
                                      <p:rCtr x="-4583" y="18867"/>
                                    </p:animMotion>
                                  </p:childTnLst>
                                </p:cTn>
                              </p:par>
                              <p:par>
                                <p:cTn id="150" presetID="42" presetClass="path" presetSubtype="0" accel="50000" decel="50000" fill="hold" grpId="1" nodeType="withEffect">
                                  <p:stCondLst>
                                    <p:cond delay="0"/>
                                  </p:stCondLst>
                                  <p:childTnLst>
                                    <p:animMotion origin="layout" path="M 3.33333E-6 2.89017E-7 L -0.05 0.34405 " pathEditMode="relative" rAng="0" ptsTypes="AA">
                                      <p:cBhvr>
                                        <p:cTn id="151" dur="2000" fill="hold"/>
                                        <p:tgtEl>
                                          <p:spTgt spid="6185"/>
                                        </p:tgtEl>
                                        <p:attrNameLst>
                                          <p:attrName>ppt_x</p:attrName>
                                          <p:attrName>ppt_y</p:attrName>
                                        </p:attrNameLst>
                                      </p:cBhvr>
                                      <p:rCtr x="-2500" y="17202"/>
                                    </p:animMotion>
                                  </p:childTnLst>
                                </p:cTn>
                              </p:par>
                              <p:par>
                                <p:cTn id="152" presetID="42" presetClass="path" presetSubtype="0" accel="50000" decel="50000" fill="hold" grpId="1" nodeType="withEffect">
                                  <p:stCondLst>
                                    <p:cond delay="0"/>
                                  </p:stCondLst>
                                  <p:childTnLst>
                                    <p:animMotion origin="layout" path="M 3.33333E-6 6.93642E-7 L -0.03334 0.28855 " pathEditMode="relative" rAng="0" ptsTypes="AA">
                                      <p:cBhvr>
                                        <p:cTn id="153" dur="2000" fill="hold"/>
                                        <p:tgtEl>
                                          <p:spTgt spid="6184"/>
                                        </p:tgtEl>
                                        <p:attrNameLst>
                                          <p:attrName>ppt_x</p:attrName>
                                          <p:attrName>ppt_y</p:attrName>
                                        </p:attrNameLst>
                                      </p:cBhvr>
                                      <p:rCtr x="-1667" y="14428"/>
                                    </p:animMotion>
                                  </p:childTnLst>
                                </p:cTn>
                              </p:par>
                              <p:par>
                                <p:cTn id="154" presetID="42" presetClass="path" presetSubtype="0" accel="50000" decel="50000" fill="hold" grpId="1" nodeType="withEffect">
                                  <p:stCondLst>
                                    <p:cond delay="0"/>
                                  </p:stCondLst>
                                  <p:childTnLst>
                                    <p:animMotion origin="layout" path="M 1.11022E-16 -1.96532E-6 L -0.04167 0.23307 " pathEditMode="relative" rAng="0" ptsTypes="AA">
                                      <p:cBhvr>
                                        <p:cTn id="155" dur="2000" fill="hold"/>
                                        <p:tgtEl>
                                          <p:spTgt spid="6186"/>
                                        </p:tgtEl>
                                        <p:attrNameLst>
                                          <p:attrName>ppt_x</p:attrName>
                                          <p:attrName>ppt_y</p:attrName>
                                        </p:attrNameLst>
                                      </p:cBhvr>
                                      <p:rCtr x="-2083" y="11653"/>
                                    </p:animMotion>
                                  </p:childTnLst>
                                </p:cTn>
                              </p:par>
                            </p:childTnLst>
                          </p:cTn>
                        </p:par>
                        <p:par>
                          <p:cTn id="156" fill="hold" nodeType="afterGroup">
                            <p:stCondLst>
                              <p:cond delay="2000"/>
                            </p:stCondLst>
                            <p:childTnLst>
                              <p:par>
                                <p:cTn id="157" presetID="42" presetClass="path" presetSubtype="0" accel="50000" decel="50000" fill="hold" grpId="1" nodeType="afterEffect">
                                  <p:stCondLst>
                                    <p:cond delay="0"/>
                                  </p:stCondLst>
                                  <p:childTnLst>
                                    <p:animMotion origin="layout" path="M 0 3.7037E-7 L 0.05417 0.22662 " pathEditMode="relative" rAng="0" ptsTypes="AA">
                                      <p:cBhvr>
                                        <p:cTn id="158" dur="2000" fill="hold"/>
                                        <p:tgtEl>
                                          <p:spTgt spid="6189"/>
                                        </p:tgtEl>
                                        <p:attrNameLst>
                                          <p:attrName>ppt_x</p:attrName>
                                          <p:attrName>ppt_y</p:attrName>
                                        </p:attrNameLst>
                                      </p:cBhvr>
                                      <p:rCtr x="2708" y="11319"/>
                                    </p:animMotion>
                                  </p:childTnLst>
                                </p:cTn>
                              </p:par>
                            </p:childTnLst>
                          </p:cTn>
                        </p:par>
                      </p:childTnLst>
                    </p:cTn>
                  </p:par>
                  <p:par>
                    <p:cTn id="159" fill="hold" nodeType="clickPar">
                      <p:stCondLst>
                        <p:cond delay="indefinite"/>
                      </p:stCondLst>
                      <p:childTnLst>
                        <p:par>
                          <p:cTn id="160" fill="hold" nodeType="withGroup">
                            <p:stCondLst>
                              <p:cond delay="0"/>
                            </p:stCondLst>
                            <p:childTnLst>
                              <p:par>
                                <p:cTn id="161" presetID="42" presetClass="path" presetSubtype="0" accel="50000" decel="50000" fill="hold" grpId="2" nodeType="clickEffect">
                                  <p:stCondLst>
                                    <p:cond delay="0"/>
                                  </p:stCondLst>
                                  <p:childTnLst>
                                    <p:animMotion origin="layout" path="M -0.20417 -0.01665 L -0.11823 0.3052 " pathEditMode="relative" rAng="0" ptsTypes="AA">
                                      <p:cBhvr>
                                        <p:cTn id="162" dur="2000" fill="hold"/>
                                        <p:tgtEl>
                                          <p:spTgt spid="6190"/>
                                        </p:tgtEl>
                                        <p:attrNameLst>
                                          <p:attrName>ppt_x</p:attrName>
                                          <p:attrName>ppt_y</p:attrName>
                                        </p:attrNameLst>
                                      </p:cBhvr>
                                      <p:rCtr x="4288" y="16092"/>
                                    </p:animMotion>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grpId="0" nodeType="clickEffect">
                                  <p:stCondLst>
                                    <p:cond delay="0"/>
                                  </p:stCondLst>
                                  <p:childTnLst>
                                    <p:set>
                                      <p:cBhvr>
                                        <p:cTn id="166" dur="1" fill="hold">
                                          <p:stCondLst>
                                            <p:cond delay="0"/>
                                          </p:stCondLst>
                                        </p:cTn>
                                        <p:tgtEl>
                                          <p:spTgt spid="6194"/>
                                        </p:tgtEl>
                                        <p:attrNameLst>
                                          <p:attrName>style.visibility</p:attrName>
                                        </p:attrNameLst>
                                      </p:cBhvr>
                                      <p:to>
                                        <p:strVal val="visible"/>
                                      </p:to>
                                    </p:set>
                                    <p:animEffect transition="in" filter="wipe(right)">
                                      <p:cBhvr>
                                        <p:cTn id="167" dur="500"/>
                                        <p:tgtEl>
                                          <p:spTgt spid="6194"/>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53" presetClass="entr" presetSubtype="0" fill="hold" nodeType="clickEffect">
                                  <p:stCondLst>
                                    <p:cond delay="0"/>
                                  </p:stCondLst>
                                  <p:childTnLst>
                                    <p:set>
                                      <p:cBhvr>
                                        <p:cTn id="171" dur="1" fill="hold">
                                          <p:stCondLst>
                                            <p:cond delay="0"/>
                                          </p:stCondLst>
                                        </p:cTn>
                                        <p:tgtEl>
                                          <p:spTgt spid="6198">
                                            <p:txEl>
                                              <p:pRg st="0" end="0"/>
                                            </p:txEl>
                                          </p:spTgt>
                                        </p:tgtEl>
                                        <p:attrNameLst>
                                          <p:attrName>style.visibility</p:attrName>
                                        </p:attrNameLst>
                                      </p:cBhvr>
                                      <p:to>
                                        <p:strVal val="visible"/>
                                      </p:to>
                                    </p:set>
                                    <p:anim calcmode="lin" valueType="num">
                                      <p:cBhvr>
                                        <p:cTn id="172" dur="500" fill="hold"/>
                                        <p:tgtEl>
                                          <p:spTgt spid="6198">
                                            <p:txEl>
                                              <p:pRg st="0" end="0"/>
                                            </p:txEl>
                                          </p:spTgt>
                                        </p:tgtEl>
                                        <p:attrNameLst>
                                          <p:attrName>ppt_w</p:attrName>
                                        </p:attrNameLst>
                                      </p:cBhvr>
                                      <p:tavLst>
                                        <p:tav tm="0">
                                          <p:val>
                                            <p:fltVal val="0"/>
                                          </p:val>
                                        </p:tav>
                                        <p:tav tm="100000">
                                          <p:val>
                                            <p:strVal val="#ppt_w"/>
                                          </p:val>
                                        </p:tav>
                                      </p:tavLst>
                                    </p:anim>
                                    <p:anim calcmode="lin" valueType="num">
                                      <p:cBhvr>
                                        <p:cTn id="173" dur="500" fill="hold"/>
                                        <p:tgtEl>
                                          <p:spTgt spid="6198">
                                            <p:txEl>
                                              <p:pRg st="0" end="0"/>
                                            </p:txEl>
                                          </p:spTgt>
                                        </p:tgtEl>
                                        <p:attrNameLst>
                                          <p:attrName>ppt_h</p:attrName>
                                        </p:attrNameLst>
                                      </p:cBhvr>
                                      <p:tavLst>
                                        <p:tav tm="0">
                                          <p:val>
                                            <p:fltVal val="0"/>
                                          </p:val>
                                        </p:tav>
                                        <p:tav tm="100000">
                                          <p:val>
                                            <p:strVal val="#ppt_h"/>
                                          </p:val>
                                        </p:tav>
                                      </p:tavLst>
                                    </p:anim>
                                    <p:animEffect transition="in" filter="fade">
                                      <p:cBhvr>
                                        <p:cTn id="174" dur="500"/>
                                        <p:tgtEl>
                                          <p:spTgt spid="6198">
                                            <p:txEl>
                                              <p:pRg st="0" end="0"/>
                                            </p:txEl>
                                          </p:spTgt>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78"/>
                                        </p:tgtEl>
                                        <p:attrNameLst>
                                          <p:attrName>style.visibility</p:attrName>
                                        </p:attrNameLst>
                                      </p:cBhvr>
                                      <p:to>
                                        <p:strVal val="visible"/>
                                      </p:to>
                                    </p:set>
                                    <p:animEffect transition="in" filter="wipe(left)">
                                      <p:cBhvr>
                                        <p:cTn id="1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49" grpId="1" animBg="1"/>
      <p:bldP spid="6150" grpId="0" animBg="1"/>
      <p:bldP spid="6150" grpId="1" animBg="1"/>
      <p:bldP spid="6151" grpId="0" animBg="1"/>
      <p:bldP spid="6151" grpId="1" animBg="1"/>
      <p:bldP spid="6152" grpId="0" animBg="1"/>
      <p:bldP spid="6152" grpId="1" animBg="1"/>
      <p:bldP spid="6153" grpId="0" animBg="1"/>
      <p:bldP spid="6153" grpId="1" animBg="1"/>
      <p:bldP spid="6154" grpId="0"/>
      <p:bldP spid="6154" grpId="1"/>
      <p:bldP spid="6183" grpId="0"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p:bldP spid="6189" grpId="1"/>
      <p:bldP spid="6190" grpId="0" animBg="1"/>
      <p:bldP spid="6190" grpId="1" animBg="1"/>
      <p:bldP spid="6190" grpId="2" animBg="1"/>
      <p:bldP spid="6191" grpId="0" animBg="1"/>
      <p:bldP spid="6192" grpId="0" animBg="1"/>
      <p:bldP spid="6193" grpId="0" animBg="1"/>
      <p:bldP spid="6194" grpId="0" animBg="1"/>
      <p:bldP spid="6195" grpId="0"/>
      <p:bldP spid="6197" grpId="0"/>
      <p:bldP spid="6197" grpId="1"/>
      <p:bldP spid="78" grpId="0"/>
      <p:bldP spid="63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590800"/>
            <a:ext cx="7924800" cy="2246769"/>
          </a:xfrm>
          <a:prstGeom prst="rect">
            <a:avLst/>
          </a:prstGeom>
          <a:noFill/>
        </p:spPr>
        <p:txBody>
          <a:bodyPr wrap="square" rtlCol="0">
            <a:spAutoFit/>
          </a:bodyPr>
          <a:lstStyle/>
          <a:p>
            <a:r>
              <a:rPr lang="vi-VN" sz="2800" i="1" dirty="0">
                <a:solidFill>
                  <a:srgbClr val="FF0000"/>
                </a:solidFill>
                <a:latin typeface="+mj-lt"/>
              </a:rPr>
              <a:t>Chú ý:</a:t>
            </a:r>
            <a:endParaRPr lang="en-US" sz="2800" dirty="0">
              <a:solidFill>
                <a:srgbClr val="FF0000"/>
              </a:solidFill>
              <a:latin typeface="+mj-lt"/>
            </a:endParaRPr>
          </a:p>
          <a:p>
            <a:r>
              <a:rPr lang="vi-VN" sz="2800" dirty="0">
                <a:solidFill>
                  <a:srgbClr val="FF0000"/>
                </a:solidFill>
                <a:latin typeface="+mj-lt"/>
              </a:rPr>
              <a:t>- Số 0 không phải là số nguyên âm, cũng không phải là số nguyên dương.</a:t>
            </a:r>
            <a:endParaRPr lang="en-US" sz="2800" dirty="0">
              <a:solidFill>
                <a:srgbClr val="FF0000"/>
              </a:solidFill>
              <a:latin typeface="+mj-lt"/>
            </a:endParaRPr>
          </a:p>
          <a:p>
            <a:r>
              <a:rPr lang="vi-VN" sz="2800" dirty="0">
                <a:solidFill>
                  <a:srgbClr val="FF0000"/>
                </a:solidFill>
                <a:latin typeface="+mj-lt"/>
              </a:rPr>
              <a:t>- Các số nguyên dương 1, 2, 3,… đều mang dấu “+” nên còn được viết là +1, +2, +3,…</a:t>
            </a:r>
            <a:endParaRPr lang="en-US" sz="2800" dirty="0">
              <a:solidFill>
                <a:srgbClr val="FF0000"/>
              </a:solidFill>
              <a:latin typeface="+mj-lt"/>
            </a:endParaRPr>
          </a:p>
        </p:txBody>
      </p:sp>
      <p:sp>
        <p:nvSpPr>
          <p:cNvPr id="3" name="TextBox 2"/>
          <p:cNvSpPr txBox="1"/>
          <p:nvPr/>
        </p:nvSpPr>
        <p:spPr>
          <a:xfrm>
            <a:off x="685799" y="4953000"/>
            <a:ext cx="7772401"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Ví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a:t>
            </a:r>
            <a:r>
              <a:rPr lang="en-US" sz="2800" dirty="0" smtClean="0">
                <a:solidFill>
                  <a:srgbClr val="FF0000"/>
                </a:solidFill>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875523727"/>
              </p:ext>
            </p:extLst>
          </p:nvPr>
        </p:nvGraphicFramePr>
        <p:xfrm>
          <a:off x="3048000" y="5816924"/>
          <a:ext cx="2434934" cy="1006440"/>
        </p:xfrm>
        <a:graphic>
          <a:graphicData uri="http://schemas.openxmlformats.org/presentationml/2006/ole">
            <mc:AlternateContent xmlns:mc="http://schemas.openxmlformats.org/markup-compatibility/2006">
              <mc:Choice xmlns:v="urn:schemas-microsoft-com:vml" Requires="v">
                <p:oleObj spid="_x0000_s2124" name="Equation" r:id="rId3" imgW="952200" imgH="393480" progId="Equation.DSMT4">
                  <p:embed/>
                </p:oleObj>
              </mc:Choice>
              <mc:Fallback>
                <p:oleObj name="Equation" r:id="rId3" imgW="952200" imgH="393480" progId="Equation.DSMT4">
                  <p:embed/>
                  <p:pic>
                    <p:nvPicPr>
                      <p:cNvPr id="0" name=""/>
                      <p:cNvPicPr/>
                      <p:nvPr/>
                    </p:nvPicPr>
                    <p:blipFill>
                      <a:blip r:embed="rId4"/>
                      <a:stretch>
                        <a:fillRect/>
                      </a:stretch>
                    </p:blipFill>
                    <p:spPr>
                      <a:xfrm>
                        <a:off x="3048000" y="5816924"/>
                        <a:ext cx="2434934" cy="1006440"/>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216770" y="1290758"/>
            <a:ext cx="8511878" cy="1373457"/>
          </a:xfrm>
          <a:prstGeom prst="rect">
            <a:avLst/>
          </a:prstGeom>
        </p:spPr>
      </p:pic>
      <p:sp>
        <p:nvSpPr>
          <p:cNvPr id="7" name="TextBox 6"/>
          <p:cNvSpPr txBox="1"/>
          <p:nvPr/>
        </p:nvSpPr>
        <p:spPr>
          <a:xfrm>
            <a:off x="216770" y="863711"/>
            <a:ext cx="1284139" cy="369332"/>
          </a:xfrm>
          <a:prstGeom prst="rect">
            <a:avLst/>
          </a:prstGeom>
          <a:noFill/>
        </p:spPr>
        <p:txBody>
          <a:bodyPr wrap="square" rtlCol="0">
            <a:spAutoFit/>
          </a:bodyPr>
          <a:lstStyle/>
          <a:p>
            <a:r>
              <a:rPr lang="en-US" b="1" dirty="0" err="1" smtClean="0">
                <a:solidFill>
                  <a:srgbClr val="FF0000"/>
                </a:solidFill>
              </a:rPr>
              <a:t>Ghi</a:t>
            </a:r>
            <a:r>
              <a:rPr lang="en-US" b="1" dirty="0" smtClean="0">
                <a:solidFill>
                  <a:srgbClr val="FF0000"/>
                </a:solidFill>
              </a:rPr>
              <a:t> </a:t>
            </a:r>
            <a:r>
              <a:rPr lang="en-US" b="1" dirty="0" err="1" smtClean="0">
                <a:solidFill>
                  <a:srgbClr val="FF0000"/>
                </a:solidFill>
              </a:rPr>
              <a:t>nhớ</a:t>
            </a:r>
            <a:r>
              <a:rPr lang="en-US" b="1" dirty="0" smtClean="0">
                <a:solidFill>
                  <a:srgbClr val="FF0000"/>
                </a:solidFill>
              </a:rPr>
              <a:t>:</a:t>
            </a:r>
            <a:endParaRPr lang="en-US" b="1" dirty="0">
              <a:solidFill>
                <a:srgbClr val="FF0000"/>
              </a:solidFill>
            </a:endParaRPr>
          </a:p>
        </p:txBody>
      </p:sp>
      <p:sp>
        <p:nvSpPr>
          <p:cNvPr id="9"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10" name="Rectangle 55"/>
          <p:cNvSpPr>
            <a:spLocks noChangeArrowheads="1"/>
          </p:cNvSpPr>
          <p:nvPr/>
        </p:nvSpPr>
        <p:spPr bwMode="auto">
          <a:xfrm>
            <a:off x="129743" y="441350"/>
            <a:ext cx="3810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rgbClr val="0000FF"/>
                </a:solidFill>
                <a:latin typeface="Times New Roman" pitchFamily="18" charset="0"/>
                <a:cs typeface="Times New Roman" pitchFamily="18" charset="0"/>
              </a:rPr>
              <a:t>I</a:t>
            </a:r>
            <a:r>
              <a:rPr lang="en-US" sz="2400" b="1" dirty="0" err="1" smtClean="0">
                <a:solidFill>
                  <a:srgbClr val="0000FF"/>
                </a:solidFill>
                <a:latin typeface="Times New Roman" pitchFamily="18" charset="0"/>
                <a:cs typeface="Times New Roman" pitchFamily="18" charset="0"/>
              </a:rPr>
              <a:t>.</a:t>
            </a:r>
            <a:r>
              <a:rPr lang="en-US" sz="2400" b="1" u="sng" dirty="0" err="1" smtClean="0">
                <a:solidFill>
                  <a:srgbClr val="0000FF"/>
                </a:solidFill>
                <a:latin typeface="Times New Roman" pitchFamily="18" charset="0"/>
                <a:cs typeface="Times New Roman" pitchFamily="18" charset="0"/>
              </a:rPr>
              <a:t>Tập</a:t>
            </a:r>
            <a:r>
              <a:rPr lang="en-US" sz="2400" b="1" u="sng" dirty="0" smtClean="0">
                <a:solidFill>
                  <a:srgbClr val="0000FF"/>
                </a:solidFill>
                <a:latin typeface="Times New Roman" pitchFamily="18" charset="0"/>
                <a:cs typeface="Times New Roman" pitchFamily="18" charset="0"/>
              </a:rPr>
              <a:t> </a:t>
            </a:r>
            <a:r>
              <a:rPr lang="en-US" sz="2400" b="1" u="sng" dirty="0" err="1" smtClean="0">
                <a:solidFill>
                  <a:srgbClr val="0000FF"/>
                </a:solidFill>
                <a:latin typeface="Times New Roman" pitchFamily="18" charset="0"/>
                <a:cs typeface="Times New Roman" pitchFamily="18" charset="0"/>
              </a:rPr>
              <a:t>hợp</a:t>
            </a:r>
            <a:r>
              <a:rPr lang="en-US" sz="2400" b="1" u="sng" dirty="0" smtClean="0">
                <a:solidFill>
                  <a:srgbClr val="0000FF"/>
                </a:solidFill>
                <a:latin typeface="Times New Roman" pitchFamily="18" charset="0"/>
                <a:cs typeface="Times New Roman" pitchFamily="18" charset="0"/>
              </a:rPr>
              <a:t> Z </a:t>
            </a:r>
            <a:r>
              <a:rPr lang="en-US" sz="2400" b="1" u="sng" dirty="0" err="1" smtClean="0">
                <a:solidFill>
                  <a:srgbClr val="0000FF"/>
                </a:solidFill>
                <a:latin typeface="Times New Roman" pitchFamily="18" charset="0"/>
                <a:cs typeface="Times New Roman" pitchFamily="18" charset="0"/>
              </a:rPr>
              <a:t>các</a:t>
            </a:r>
            <a:r>
              <a:rPr lang="en-US" sz="2400" b="1" u="sng" dirty="0" smtClean="0">
                <a:solidFill>
                  <a:srgbClr val="0000FF"/>
                </a:solidFill>
                <a:latin typeface="Times New Roman" pitchFamily="18" charset="0"/>
                <a:cs typeface="Times New Roman" pitchFamily="18" charset="0"/>
              </a:rPr>
              <a:t> </a:t>
            </a:r>
            <a:r>
              <a:rPr lang="en-US" sz="2400" b="1" u="sng" dirty="0" err="1" smtClean="0">
                <a:solidFill>
                  <a:srgbClr val="0000FF"/>
                </a:solidFill>
                <a:latin typeface="Times New Roman" pitchFamily="18" charset="0"/>
                <a:cs typeface="Times New Roman" pitchFamily="18" charset="0"/>
              </a:rPr>
              <a:t>Số</a:t>
            </a:r>
            <a:r>
              <a:rPr lang="en-US" sz="2400" b="1" u="sng" dirty="0" smtClean="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nguyên</a:t>
            </a:r>
            <a:r>
              <a:rPr lang="en-US" sz="2400" b="1" u="sng"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5953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85620" y="852266"/>
            <a:ext cx="6172200" cy="1384995"/>
            <a:chOff x="1385620" y="852266"/>
            <a:chExt cx="6172200" cy="1384995"/>
          </a:xfrm>
        </p:grpSpPr>
        <p:sp>
          <p:nvSpPr>
            <p:cNvPr id="4" name="TextBox 3"/>
            <p:cNvSpPr txBox="1"/>
            <p:nvPr/>
          </p:nvSpPr>
          <p:spPr>
            <a:xfrm>
              <a:off x="1385620" y="852266"/>
              <a:ext cx="6172200" cy="1384995"/>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Luyện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tập</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sgk</a:t>
              </a:r>
              <a:r>
                <a:rPr lang="en-US" sz="2800" dirty="0" smtClean="0">
                  <a:solidFill>
                    <a:srgbClr val="FF0000"/>
                  </a:solidFill>
                  <a:latin typeface="Times New Roman" pitchFamily="18" charset="0"/>
                  <a:cs typeface="Times New Roman" pitchFamily="18" charset="0"/>
                </a:rPr>
                <a:t>/64)</a:t>
              </a:r>
            </a:p>
            <a:p>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vuông</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07482705"/>
                </p:ext>
              </p:extLst>
            </p:nvPr>
          </p:nvGraphicFramePr>
          <p:xfrm>
            <a:off x="3429000" y="1301526"/>
            <a:ext cx="1097972" cy="533400"/>
          </p:xfrm>
          <a:graphic>
            <a:graphicData uri="http://schemas.openxmlformats.org/presentationml/2006/ole">
              <mc:AlternateContent xmlns:mc="http://schemas.openxmlformats.org/markup-compatibility/2006">
                <mc:Choice xmlns:v="urn:schemas-microsoft-com:vml" Requires="v">
                  <p:oleObj spid="_x0000_s3217" name="Equation" r:id="rId3" imgW="253800" imgH="177480" progId="Equation.DSMT4">
                    <p:embed/>
                  </p:oleObj>
                </mc:Choice>
                <mc:Fallback>
                  <p:oleObj name="Equation" r:id="rId3" imgW="253800" imgH="177480" progId="Equation.DSMT4">
                    <p:embed/>
                    <p:pic>
                      <p:nvPicPr>
                        <p:cNvPr id="0" name=""/>
                        <p:cNvPicPr/>
                        <p:nvPr/>
                      </p:nvPicPr>
                      <p:blipFill>
                        <a:blip r:embed="rId4"/>
                        <a:stretch>
                          <a:fillRect/>
                        </a:stretch>
                      </p:blipFill>
                      <p:spPr>
                        <a:xfrm>
                          <a:off x="3429000" y="1301526"/>
                          <a:ext cx="1097972" cy="533400"/>
                        </a:xfrm>
                        <a:prstGeom prst="rect">
                          <a:avLst/>
                        </a:prstGeom>
                      </p:spPr>
                    </p:pic>
                  </p:oleObj>
                </mc:Fallback>
              </mc:AlternateContent>
            </a:graphicData>
          </a:graphic>
        </p:graphicFrame>
      </p:grpSp>
      <p:grpSp>
        <p:nvGrpSpPr>
          <p:cNvPr id="21" name="Group 20"/>
          <p:cNvGrpSpPr/>
          <p:nvPr/>
        </p:nvGrpSpPr>
        <p:grpSpPr>
          <a:xfrm>
            <a:off x="1163577" y="1942392"/>
            <a:ext cx="2265423" cy="529688"/>
            <a:chOff x="1163577" y="1942392"/>
            <a:chExt cx="2265423" cy="529688"/>
          </a:xfrm>
        </p:grpSpPr>
        <p:sp>
          <p:nvSpPr>
            <p:cNvPr id="7" name="TextBox 6"/>
            <p:cNvSpPr txBox="1"/>
            <p:nvPr/>
          </p:nvSpPr>
          <p:spPr>
            <a:xfrm>
              <a:off x="1163577" y="1948860"/>
              <a:ext cx="1122423"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a) -16 </a:t>
              </a:r>
              <a:endParaRPr lang="en-US" sz="2800" dirty="0">
                <a:latin typeface="Times New Roman" pitchFamily="18" charset="0"/>
                <a:cs typeface="Times New Roman" pitchFamily="18" charset="0"/>
              </a:endParaRPr>
            </a:p>
          </p:txBody>
        </p:sp>
        <p:sp>
          <p:nvSpPr>
            <p:cNvPr id="8" name="Rectangle 7"/>
            <p:cNvSpPr/>
            <p:nvPr/>
          </p:nvSpPr>
          <p:spPr>
            <a:xfrm>
              <a:off x="2362200" y="2016865"/>
              <a:ext cx="381000"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extBox 8"/>
            <p:cNvSpPr txBox="1"/>
            <p:nvPr/>
          </p:nvSpPr>
          <p:spPr>
            <a:xfrm>
              <a:off x="2895600" y="1942392"/>
              <a:ext cx="533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Z</a:t>
              </a:r>
              <a:endParaRPr lang="en-US" sz="2800" b="1" dirty="0">
                <a:latin typeface="Times New Roman" pitchFamily="18" charset="0"/>
                <a:cs typeface="Times New Roman" pitchFamily="18" charset="0"/>
              </a:endParaRPr>
            </a:p>
          </p:txBody>
        </p:sp>
      </p:grpSp>
      <p:grpSp>
        <p:nvGrpSpPr>
          <p:cNvPr id="22" name="Group 21"/>
          <p:cNvGrpSpPr/>
          <p:nvPr/>
        </p:nvGrpSpPr>
        <p:grpSpPr>
          <a:xfrm>
            <a:off x="4596245" y="1905000"/>
            <a:ext cx="2265423" cy="529688"/>
            <a:chOff x="4596245" y="1905000"/>
            <a:chExt cx="2265423" cy="529688"/>
          </a:xfrm>
        </p:grpSpPr>
        <p:sp>
          <p:nvSpPr>
            <p:cNvPr id="10" name="TextBox 9"/>
            <p:cNvSpPr txBox="1"/>
            <p:nvPr/>
          </p:nvSpPr>
          <p:spPr>
            <a:xfrm>
              <a:off x="4596245" y="1911468"/>
              <a:ext cx="1143262" cy="523220"/>
            </a:xfrm>
            <a:prstGeom prst="rect">
              <a:avLst/>
            </a:prstGeom>
            <a:noFill/>
          </p:spPr>
          <p:txBody>
            <a:bodyPr wrap="none" rtlCol="0">
              <a:spAutoFit/>
            </a:bodyPr>
            <a:lstStyle/>
            <a:p>
              <a:r>
                <a:rPr lang="en-US" sz="2800" dirty="0">
                  <a:latin typeface="Times New Roman" pitchFamily="18" charset="0"/>
                  <a:cs typeface="Times New Roman" pitchFamily="18" charset="0"/>
                </a:rPr>
                <a:t>b</a:t>
              </a:r>
              <a:r>
                <a:rPr lang="en-US" sz="2800" dirty="0" smtClean="0">
                  <a:latin typeface="Times New Roman" pitchFamily="18" charset="0"/>
                  <a:cs typeface="Times New Roman" pitchFamily="18" charset="0"/>
                </a:rPr>
                <a:t>) -20 </a:t>
              </a:r>
              <a:endParaRPr lang="en-US"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5794868" y="1979473"/>
                  <a:ext cx="381000"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D358C580-B5E0-408A-840F-BC45C07ABFFF}" type="mathplaceholder">
                          <a:rPr lang="en-US" i="1" smtClean="0">
                            <a:latin typeface="Cambria Math"/>
                          </a:rPr>
                          <a:t>Type equation here.</a:t>
                        </a:fl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794868" y="1979473"/>
                  <a:ext cx="381000" cy="369332"/>
                </a:xfrm>
                <a:prstGeom prst="rect">
                  <a:avLst/>
                </a:prstGeom>
                <a:blipFill rotWithShape="1">
                  <a:blip r:embed="rId6"/>
                  <a:stretch>
                    <a:fillRect l="-90909" t="-51563" r="-78788" b="-90625"/>
                  </a:stretch>
                </a:blipFill>
                <a:ln>
                  <a:solidFill>
                    <a:schemeClr val="tx1"/>
                  </a:solidFill>
                </a:ln>
              </p:spPr>
              <p:txBody>
                <a:bodyPr/>
                <a:lstStyle/>
                <a:p>
                  <a:r>
                    <a:rPr lang="en-US">
                      <a:noFill/>
                    </a:rPr>
                    <a:t> </a:t>
                  </a:r>
                </a:p>
              </p:txBody>
            </p:sp>
          </mc:Fallback>
        </mc:AlternateContent>
        <p:sp>
          <p:nvSpPr>
            <p:cNvPr id="12" name="TextBox 11"/>
            <p:cNvSpPr txBox="1"/>
            <p:nvPr/>
          </p:nvSpPr>
          <p:spPr>
            <a:xfrm>
              <a:off x="6328268" y="1905000"/>
              <a:ext cx="533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N</a:t>
              </a:r>
              <a:endParaRPr lang="en-US" sz="2800" b="1" dirty="0">
                <a:latin typeface="Times New Roman" pitchFamily="18" charset="0"/>
                <a:cs typeface="Times New Roman" pitchFamily="18" charset="0"/>
              </a:endParaRPr>
            </a:p>
          </p:txBody>
        </p:sp>
      </p:grpSp>
      <p:graphicFrame>
        <p:nvGraphicFramePr>
          <p:cNvPr id="13" name="Object 12"/>
          <p:cNvGraphicFramePr>
            <a:graphicFrameLocks noChangeAspect="1"/>
          </p:cNvGraphicFramePr>
          <p:nvPr>
            <p:extLst>
              <p:ext uri="{D42A27DB-BD31-4B8C-83A1-F6EECF244321}">
                <p14:modId xmlns:p14="http://schemas.microsoft.com/office/powerpoint/2010/main" val="602641426"/>
              </p:ext>
            </p:extLst>
          </p:nvPr>
        </p:nvGraphicFramePr>
        <p:xfrm>
          <a:off x="5850491" y="1991986"/>
          <a:ext cx="381000" cy="300418"/>
        </p:xfrm>
        <a:graphic>
          <a:graphicData uri="http://schemas.openxmlformats.org/presentationml/2006/ole">
            <mc:AlternateContent xmlns:mc="http://schemas.openxmlformats.org/markup-compatibility/2006">
              <mc:Choice xmlns:v="urn:schemas-microsoft-com:vml" Requires="v">
                <p:oleObj spid="_x0000_s3218" name="Equation" r:id="rId7" imgW="126720" imgH="152280" progId="Equation.DSMT4">
                  <p:embed/>
                </p:oleObj>
              </mc:Choice>
              <mc:Fallback>
                <p:oleObj name="Equation" r:id="rId7" imgW="126720" imgH="152280" progId="Equation.DSMT4">
                  <p:embed/>
                  <p:pic>
                    <p:nvPicPr>
                      <p:cNvPr id="0" name=""/>
                      <p:cNvPicPr/>
                      <p:nvPr/>
                    </p:nvPicPr>
                    <p:blipFill>
                      <a:blip r:embed="rId8"/>
                      <a:stretch>
                        <a:fillRect/>
                      </a:stretch>
                    </p:blipFill>
                    <p:spPr>
                      <a:xfrm>
                        <a:off x="5850491" y="1991986"/>
                        <a:ext cx="381000" cy="300418"/>
                      </a:xfrm>
                      <a:prstGeom prst="rect">
                        <a:avLst/>
                      </a:prstGeom>
                    </p:spPr>
                  </p:pic>
                </p:oleObj>
              </mc:Fallback>
            </mc:AlternateContent>
          </a:graphicData>
        </a:graphic>
      </p:graphicFrame>
      <p:sp>
        <p:nvSpPr>
          <p:cNvPr id="2" name="TextBox 1"/>
          <p:cNvSpPr txBox="1"/>
          <p:nvPr/>
        </p:nvSpPr>
        <p:spPr>
          <a:xfrm>
            <a:off x="540328" y="2743200"/>
            <a:ext cx="8229600" cy="954107"/>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1 (</a:t>
            </a:r>
            <a:r>
              <a:rPr lang="en-US" sz="2800" b="1" dirty="0" err="1" smtClean="0">
                <a:solidFill>
                  <a:srgbClr val="FF0000"/>
                </a:solidFill>
                <a:latin typeface="Times New Roman" pitchFamily="18" charset="0"/>
                <a:cs typeface="Times New Roman" pitchFamily="18" charset="0"/>
              </a:rPr>
              <a:t>sgk</a:t>
            </a:r>
            <a:r>
              <a:rPr lang="en-US" sz="2800" b="1" dirty="0" smtClean="0">
                <a:solidFill>
                  <a:srgbClr val="FF0000"/>
                </a:solidFill>
                <a:latin typeface="Times New Roman" pitchFamily="18" charset="0"/>
                <a:cs typeface="Times New Roman" pitchFamily="18" charset="0"/>
              </a:rPr>
              <a:t> - 69)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so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14" name="Straight Connector 13"/>
          <p:cNvCxnSpPr/>
          <p:nvPr/>
        </p:nvCxnSpPr>
        <p:spPr>
          <a:xfrm>
            <a:off x="6006150" y="3886200"/>
            <a:ext cx="0" cy="2514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2950" y="3750869"/>
            <a:ext cx="523549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bay </a:t>
            </a:r>
            <a:r>
              <a:rPr lang="en-US" sz="2800" dirty="0" err="1" smtClean="0">
                <a:latin typeface="Times New Roman" pitchFamily="18" charset="0"/>
                <a:cs typeface="Times New Roman" pitchFamily="18" charset="0"/>
              </a:rPr>
              <a:t>bay</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10 000 m </a:t>
            </a:r>
            <a:endParaRPr lang="en-US" sz="2800" dirty="0">
              <a:latin typeface="Times New Roman" pitchFamily="18" charset="0"/>
              <a:cs typeface="Times New Roman" pitchFamily="18" charset="0"/>
            </a:endParaRPr>
          </a:p>
        </p:txBody>
      </p:sp>
      <p:sp>
        <p:nvSpPr>
          <p:cNvPr id="16" name="TextBox 15"/>
          <p:cNvSpPr txBox="1"/>
          <p:nvPr/>
        </p:nvSpPr>
        <p:spPr>
          <a:xfrm>
            <a:off x="838200" y="4596035"/>
            <a:ext cx="276389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Mực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endParaRPr lang="en-US" sz="2800" dirty="0">
              <a:latin typeface="Times New Roman" pitchFamily="18" charset="0"/>
              <a:cs typeface="Times New Roman" pitchFamily="18" charset="0"/>
            </a:endParaRPr>
          </a:p>
        </p:txBody>
      </p:sp>
      <p:sp>
        <p:nvSpPr>
          <p:cNvPr id="17" name="TextBox 16"/>
          <p:cNvSpPr txBox="1"/>
          <p:nvPr/>
        </p:nvSpPr>
        <p:spPr>
          <a:xfrm>
            <a:off x="710565" y="5257800"/>
            <a:ext cx="5233035"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Tàu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100m</a:t>
            </a:r>
            <a:endParaRPr lang="en-US" sz="2800" dirty="0">
              <a:latin typeface="Times New Roman" pitchFamily="18" charset="0"/>
              <a:cs typeface="Times New Roman" pitchFamily="18" charset="0"/>
            </a:endParaRPr>
          </a:p>
        </p:txBody>
      </p:sp>
      <p:sp>
        <p:nvSpPr>
          <p:cNvPr id="18" name="TextBox 17"/>
          <p:cNvSpPr txBox="1"/>
          <p:nvPr/>
        </p:nvSpPr>
        <p:spPr>
          <a:xfrm>
            <a:off x="6515509" y="3880861"/>
            <a:ext cx="1742785"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+10 000 m</a:t>
            </a:r>
            <a:endParaRPr lang="en-US" sz="2800" dirty="0">
              <a:latin typeface="Times New Roman" pitchFamily="18" charset="0"/>
              <a:cs typeface="Times New Roman" pitchFamily="18" charset="0"/>
            </a:endParaRPr>
          </a:p>
        </p:txBody>
      </p:sp>
      <p:sp>
        <p:nvSpPr>
          <p:cNvPr id="19" name="TextBox 18"/>
          <p:cNvSpPr txBox="1"/>
          <p:nvPr/>
        </p:nvSpPr>
        <p:spPr>
          <a:xfrm>
            <a:off x="6792600" y="4576880"/>
            <a:ext cx="732893"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0 m</a:t>
            </a:r>
            <a:endParaRPr lang="en-US" sz="2800" dirty="0">
              <a:latin typeface="Times New Roman" pitchFamily="18" charset="0"/>
              <a:cs typeface="Times New Roman" pitchFamily="18" charset="0"/>
            </a:endParaRPr>
          </a:p>
        </p:txBody>
      </p:sp>
      <p:sp>
        <p:nvSpPr>
          <p:cNvPr id="20" name="TextBox 19"/>
          <p:cNvSpPr txBox="1"/>
          <p:nvPr/>
        </p:nvSpPr>
        <p:spPr>
          <a:xfrm>
            <a:off x="6792600" y="5513878"/>
            <a:ext cx="129394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- 100 m</a:t>
            </a:r>
            <a:endParaRPr lang="en-US"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TextBox 22"/>
              <p:cNvSpPr txBox="1"/>
              <p:nvPr/>
            </p:nvSpPr>
            <p:spPr>
              <a:xfrm>
                <a:off x="2361364" y="2025804"/>
                <a:ext cx="381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ea typeface="Cambria Math"/>
                        </a:rPr>
                        <m:t>∈</m:t>
                      </m:r>
                    </m:oMath>
                  </m:oMathPara>
                </a14:m>
                <a:endParaRPr lang="en-US"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361364" y="2025804"/>
                <a:ext cx="381836" cy="369332"/>
              </a:xfrm>
              <a:prstGeom prst="rect">
                <a:avLst/>
              </a:prstGeom>
              <a:blipFill rotWithShape="1">
                <a:blip r:embed="rId9"/>
                <a:stretch>
                  <a:fillRect t="-8197" r="-20635" b="-24590"/>
                </a:stretch>
              </a:blipFill>
            </p:spPr>
            <p:txBody>
              <a:bodyPr/>
              <a:lstStyle/>
              <a:p>
                <a:r>
                  <a:rPr lang="en-US">
                    <a:noFill/>
                  </a:rPr>
                  <a:t> </a:t>
                </a:r>
              </a:p>
            </p:txBody>
          </p:sp>
        </mc:Fallback>
      </mc:AlternateContent>
      <p:sp>
        <p:nvSpPr>
          <p:cNvPr id="24" name="WordArt 206"/>
          <p:cNvSpPr>
            <a:spLocks noChangeArrowheads="1" noChangeShapeType="1" noTextEdit="1"/>
          </p:cNvSpPr>
          <p:nvPr/>
        </p:nvSpPr>
        <p:spPr bwMode="auto">
          <a:xfrm>
            <a:off x="2034743" y="49142"/>
            <a:ext cx="5715000" cy="457200"/>
          </a:xfrm>
          <a:prstGeom prst="rect">
            <a:avLst/>
          </a:prstGeom>
        </p:spPr>
        <p:txBody>
          <a:bodyPr wrap="none" fromWordArt="1">
            <a:prstTxWarp prst="textPlain">
              <a:avLst>
                <a:gd name="adj" fmla="val 50000"/>
              </a:avLst>
            </a:prstTxWarp>
          </a:bodyPr>
          <a:lstStyle/>
          <a:p>
            <a:pPr algn="ct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TẬP </a:t>
            </a:r>
            <a:r>
              <a:rPr lang="en-US" sz="1200" b="1" kern="10" dirty="0" smtClean="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HỢP CÁC SỐ NGUYÊN</a:t>
            </a:r>
            <a:endParaRPr lang="en-US" sz="1200" b="1" kern="10" dirty="0">
              <a:ln w="12700">
                <a:solidFill>
                  <a:srgbClr val="FFCC0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25" name="Rectangle 55"/>
          <p:cNvSpPr>
            <a:spLocks noChangeArrowheads="1"/>
          </p:cNvSpPr>
          <p:nvPr/>
        </p:nvSpPr>
        <p:spPr bwMode="auto">
          <a:xfrm>
            <a:off x="129743" y="441350"/>
            <a:ext cx="3810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rgbClr val="0000FF"/>
                </a:solidFill>
                <a:latin typeface="Times New Roman" pitchFamily="18" charset="0"/>
                <a:cs typeface="Times New Roman" pitchFamily="18" charset="0"/>
              </a:rPr>
              <a:t>I</a:t>
            </a:r>
            <a:r>
              <a:rPr lang="en-US" sz="2400" b="1" dirty="0" err="1" smtClean="0">
                <a:solidFill>
                  <a:srgbClr val="0000FF"/>
                </a:solidFill>
                <a:latin typeface="Times New Roman" pitchFamily="18" charset="0"/>
                <a:cs typeface="Times New Roman" pitchFamily="18" charset="0"/>
              </a:rPr>
              <a:t>.</a:t>
            </a:r>
            <a:r>
              <a:rPr lang="en-US" sz="2400" b="1" u="sng" dirty="0" err="1" smtClean="0">
                <a:solidFill>
                  <a:srgbClr val="0000FF"/>
                </a:solidFill>
                <a:latin typeface="Times New Roman" pitchFamily="18" charset="0"/>
                <a:cs typeface="Times New Roman" pitchFamily="18" charset="0"/>
              </a:rPr>
              <a:t>Tập</a:t>
            </a:r>
            <a:r>
              <a:rPr lang="en-US" sz="2400" b="1" u="sng" dirty="0" smtClean="0">
                <a:solidFill>
                  <a:srgbClr val="0000FF"/>
                </a:solidFill>
                <a:latin typeface="Times New Roman" pitchFamily="18" charset="0"/>
                <a:cs typeface="Times New Roman" pitchFamily="18" charset="0"/>
              </a:rPr>
              <a:t> </a:t>
            </a:r>
            <a:r>
              <a:rPr lang="en-US" sz="2400" b="1" u="sng" dirty="0" err="1" smtClean="0">
                <a:solidFill>
                  <a:srgbClr val="0000FF"/>
                </a:solidFill>
                <a:latin typeface="Times New Roman" pitchFamily="18" charset="0"/>
                <a:cs typeface="Times New Roman" pitchFamily="18" charset="0"/>
              </a:rPr>
              <a:t>hợp</a:t>
            </a:r>
            <a:r>
              <a:rPr lang="en-US" sz="2400" b="1" u="sng" dirty="0" smtClean="0">
                <a:solidFill>
                  <a:srgbClr val="0000FF"/>
                </a:solidFill>
                <a:latin typeface="Times New Roman" pitchFamily="18" charset="0"/>
                <a:cs typeface="Times New Roman" pitchFamily="18" charset="0"/>
              </a:rPr>
              <a:t> Z </a:t>
            </a:r>
            <a:r>
              <a:rPr lang="en-US" sz="2400" b="1" u="sng" dirty="0" err="1" smtClean="0">
                <a:solidFill>
                  <a:srgbClr val="0000FF"/>
                </a:solidFill>
                <a:latin typeface="Times New Roman" pitchFamily="18" charset="0"/>
                <a:cs typeface="Times New Roman" pitchFamily="18" charset="0"/>
              </a:rPr>
              <a:t>các</a:t>
            </a:r>
            <a:r>
              <a:rPr lang="en-US" sz="2400" b="1" u="sng" dirty="0" smtClean="0">
                <a:solidFill>
                  <a:srgbClr val="0000FF"/>
                </a:solidFill>
                <a:latin typeface="Times New Roman" pitchFamily="18" charset="0"/>
                <a:cs typeface="Times New Roman" pitchFamily="18" charset="0"/>
              </a:rPr>
              <a:t> </a:t>
            </a:r>
            <a:r>
              <a:rPr lang="en-US" sz="2400" b="1" u="sng" dirty="0" err="1" smtClean="0">
                <a:solidFill>
                  <a:srgbClr val="0000FF"/>
                </a:solidFill>
                <a:latin typeface="Times New Roman" pitchFamily="18" charset="0"/>
                <a:cs typeface="Times New Roman" pitchFamily="18" charset="0"/>
              </a:rPr>
              <a:t>Số</a:t>
            </a:r>
            <a:r>
              <a:rPr lang="en-US" sz="2400" b="1" u="sng" dirty="0" smtClean="0">
                <a:solidFill>
                  <a:srgbClr val="0000FF"/>
                </a:solidFill>
                <a:latin typeface="Times New Roman" pitchFamily="18" charset="0"/>
                <a:cs typeface="Times New Roman" pitchFamily="18" charset="0"/>
              </a:rPr>
              <a:t> </a:t>
            </a:r>
            <a:r>
              <a:rPr lang="en-US" sz="2400" b="1" u="sng" dirty="0" err="1">
                <a:solidFill>
                  <a:srgbClr val="0000FF"/>
                </a:solidFill>
                <a:latin typeface="Times New Roman" pitchFamily="18" charset="0"/>
                <a:cs typeface="Times New Roman" pitchFamily="18" charset="0"/>
              </a:rPr>
              <a:t>nguyên</a:t>
            </a:r>
            <a:r>
              <a:rPr lang="en-US" sz="2400" b="1" u="sng"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6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8" name="Group 4"/>
          <p:cNvGrpSpPr>
            <a:grpSpLocks/>
          </p:cNvGrpSpPr>
          <p:nvPr/>
        </p:nvGrpSpPr>
        <p:grpSpPr bwMode="auto">
          <a:xfrm>
            <a:off x="1066800" y="4267200"/>
            <a:ext cx="7543800" cy="701675"/>
            <a:chOff x="672" y="2112"/>
            <a:chExt cx="4752" cy="442"/>
          </a:xfrm>
        </p:grpSpPr>
        <p:grpSp>
          <p:nvGrpSpPr>
            <p:cNvPr id="21509" name="Group 5"/>
            <p:cNvGrpSpPr>
              <a:grpSpLocks/>
            </p:cNvGrpSpPr>
            <p:nvPr/>
          </p:nvGrpSpPr>
          <p:grpSpPr bwMode="auto">
            <a:xfrm>
              <a:off x="672" y="2112"/>
              <a:ext cx="4752" cy="96"/>
              <a:chOff x="864" y="2515"/>
              <a:chExt cx="4752" cy="96"/>
            </a:xfrm>
          </p:grpSpPr>
          <p:grpSp>
            <p:nvGrpSpPr>
              <p:cNvPr id="21510" name="Group 6"/>
              <p:cNvGrpSpPr>
                <a:grpSpLocks/>
              </p:cNvGrpSpPr>
              <p:nvPr/>
            </p:nvGrpSpPr>
            <p:grpSpPr bwMode="auto">
              <a:xfrm>
                <a:off x="2784" y="2515"/>
                <a:ext cx="2832" cy="96"/>
                <a:chOff x="2784" y="912"/>
                <a:chExt cx="2832" cy="96"/>
              </a:xfrm>
            </p:grpSpPr>
            <p:sp>
              <p:nvSpPr>
                <p:cNvPr id="21511" name="Line 7"/>
                <p:cNvSpPr>
                  <a:spLocks noChangeShapeType="1"/>
                </p:cNvSpPr>
                <p:nvPr/>
              </p:nvSpPr>
              <p:spPr bwMode="auto">
                <a:xfrm>
                  <a:off x="2784" y="960"/>
                  <a:ext cx="2832"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8"/>
                <p:cNvSpPr>
                  <a:spLocks noChangeShapeType="1"/>
                </p:cNvSpPr>
                <p:nvPr/>
              </p:nvSpPr>
              <p:spPr bwMode="auto">
                <a:xfrm>
                  <a:off x="278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p:cNvSpPr>
                  <a:spLocks noChangeShapeType="1"/>
                </p:cNvSpPr>
                <p:nvPr/>
              </p:nvSpPr>
              <p:spPr bwMode="auto">
                <a:xfrm>
                  <a:off x="312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p:cNvSpPr>
                  <a:spLocks noChangeShapeType="1"/>
                </p:cNvSpPr>
                <p:nvPr/>
              </p:nvSpPr>
              <p:spPr bwMode="auto">
                <a:xfrm>
                  <a:off x="345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1"/>
                <p:cNvSpPr>
                  <a:spLocks noChangeShapeType="1"/>
                </p:cNvSpPr>
                <p:nvPr/>
              </p:nvSpPr>
              <p:spPr bwMode="auto">
                <a:xfrm>
                  <a:off x="3792"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2"/>
                <p:cNvSpPr>
                  <a:spLocks noChangeShapeType="1"/>
                </p:cNvSpPr>
                <p:nvPr/>
              </p:nvSpPr>
              <p:spPr bwMode="auto">
                <a:xfrm>
                  <a:off x="412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3"/>
                <p:cNvSpPr>
                  <a:spLocks noChangeShapeType="1"/>
                </p:cNvSpPr>
                <p:nvPr/>
              </p:nvSpPr>
              <p:spPr bwMode="auto">
                <a:xfrm>
                  <a:off x="446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14"/>
                <p:cNvSpPr>
                  <a:spLocks noChangeShapeType="1"/>
                </p:cNvSpPr>
                <p:nvPr/>
              </p:nvSpPr>
              <p:spPr bwMode="auto">
                <a:xfrm>
                  <a:off x="480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15"/>
                <p:cNvSpPr>
                  <a:spLocks noChangeShapeType="1"/>
                </p:cNvSpPr>
                <p:nvPr/>
              </p:nvSpPr>
              <p:spPr bwMode="auto">
                <a:xfrm>
                  <a:off x="513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16"/>
                <p:cNvSpPr>
                  <a:spLocks noChangeShapeType="1"/>
                </p:cNvSpPr>
                <p:nvPr/>
              </p:nvSpPr>
              <p:spPr bwMode="auto">
                <a:xfrm>
                  <a:off x="480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21" name="Group 17"/>
              <p:cNvGrpSpPr>
                <a:grpSpLocks/>
              </p:cNvGrpSpPr>
              <p:nvPr/>
            </p:nvGrpSpPr>
            <p:grpSpPr bwMode="auto">
              <a:xfrm>
                <a:off x="864" y="2515"/>
                <a:ext cx="1920" cy="96"/>
                <a:chOff x="864" y="912"/>
                <a:chExt cx="1920" cy="96"/>
              </a:xfrm>
            </p:grpSpPr>
            <p:sp>
              <p:nvSpPr>
                <p:cNvPr id="21522" name="Line 18"/>
                <p:cNvSpPr>
                  <a:spLocks noChangeShapeType="1"/>
                </p:cNvSpPr>
                <p:nvPr/>
              </p:nvSpPr>
              <p:spPr bwMode="auto">
                <a:xfrm flipH="1">
                  <a:off x="864" y="960"/>
                  <a:ext cx="192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Line 19"/>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Line 20"/>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Line 21"/>
                <p:cNvSpPr>
                  <a:spLocks noChangeShapeType="1"/>
                </p:cNvSpPr>
                <p:nvPr/>
              </p:nvSpPr>
              <p:spPr bwMode="auto">
                <a:xfrm>
                  <a:off x="2112"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Line 22"/>
                <p:cNvSpPr>
                  <a:spLocks noChangeShapeType="1"/>
                </p:cNvSpPr>
                <p:nvPr/>
              </p:nvSpPr>
              <p:spPr bwMode="auto">
                <a:xfrm>
                  <a:off x="177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Line 23"/>
                <p:cNvSpPr>
                  <a:spLocks noChangeShapeType="1"/>
                </p:cNvSpPr>
                <p:nvPr/>
              </p:nvSpPr>
              <p:spPr bwMode="auto">
                <a:xfrm>
                  <a:off x="144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Line 24"/>
                <p:cNvSpPr>
                  <a:spLocks noChangeShapeType="1"/>
                </p:cNvSpPr>
                <p:nvPr/>
              </p:nvSpPr>
              <p:spPr bwMode="auto">
                <a:xfrm>
                  <a:off x="110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29" name="Group 25"/>
              <p:cNvGrpSpPr>
                <a:grpSpLocks/>
              </p:cNvGrpSpPr>
              <p:nvPr/>
            </p:nvGrpSpPr>
            <p:grpSpPr bwMode="auto">
              <a:xfrm>
                <a:off x="864" y="2515"/>
                <a:ext cx="1920" cy="96"/>
                <a:chOff x="864" y="912"/>
                <a:chExt cx="1920" cy="96"/>
              </a:xfrm>
            </p:grpSpPr>
            <p:sp>
              <p:nvSpPr>
                <p:cNvPr id="21530" name="Line 26"/>
                <p:cNvSpPr>
                  <a:spLocks noChangeShapeType="1"/>
                </p:cNvSpPr>
                <p:nvPr/>
              </p:nvSpPr>
              <p:spPr bwMode="auto">
                <a:xfrm flipH="1">
                  <a:off x="864" y="960"/>
                  <a:ext cx="192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Line 27"/>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28"/>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29"/>
                <p:cNvSpPr>
                  <a:spLocks noChangeShapeType="1"/>
                </p:cNvSpPr>
                <p:nvPr/>
              </p:nvSpPr>
              <p:spPr bwMode="auto">
                <a:xfrm>
                  <a:off x="2112"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p:cNvSpPr>
                  <a:spLocks noChangeShapeType="1"/>
                </p:cNvSpPr>
                <p:nvPr/>
              </p:nvSpPr>
              <p:spPr bwMode="auto">
                <a:xfrm>
                  <a:off x="177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Line 31"/>
                <p:cNvSpPr>
                  <a:spLocks noChangeShapeType="1"/>
                </p:cNvSpPr>
                <p:nvPr/>
              </p:nvSpPr>
              <p:spPr bwMode="auto">
                <a:xfrm>
                  <a:off x="144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Line 32"/>
                <p:cNvSpPr>
                  <a:spLocks noChangeShapeType="1"/>
                </p:cNvSpPr>
                <p:nvPr/>
              </p:nvSpPr>
              <p:spPr bwMode="auto">
                <a:xfrm>
                  <a:off x="110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37" name="Group 33"/>
              <p:cNvGrpSpPr>
                <a:grpSpLocks/>
              </p:cNvGrpSpPr>
              <p:nvPr/>
            </p:nvGrpSpPr>
            <p:grpSpPr bwMode="auto">
              <a:xfrm>
                <a:off x="864" y="2515"/>
                <a:ext cx="1920" cy="96"/>
                <a:chOff x="864" y="912"/>
                <a:chExt cx="1920" cy="96"/>
              </a:xfrm>
            </p:grpSpPr>
            <p:sp>
              <p:nvSpPr>
                <p:cNvPr id="21538" name="Line 34"/>
                <p:cNvSpPr>
                  <a:spLocks noChangeShapeType="1"/>
                </p:cNvSpPr>
                <p:nvPr/>
              </p:nvSpPr>
              <p:spPr bwMode="auto">
                <a:xfrm flipH="1">
                  <a:off x="864" y="960"/>
                  <a:ext cx="192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9" name="Line 35"/>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0" name="Line 36"/>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1" name="Line 37"/>
                <p:cNvSpPr>
                  <a:spLocks noChangeShapeType="1"/>
                </p:cNvSpPr>
                <p:nvPr/>
              </p:nvSpPr>
              <p:spPr bwMode="auto">
                <a:xfrm>
                  <a:off x="2112"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Line 38"/>
                <p:cNvSpPr>
                  <a:spLocks noChangeShapeType="1"/>
                </p:cNvSpPr>
                <p:nvPr/>
              </p:nvSpPr>
              <p:spPr bwMode="auto">
                <a:xfrm>
                  <a:off x="177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3" name="Line 39"/>
                <p:cNvSpPr>
                  <a:spLocks noChangeShapeType="1"/>
                </p:cNvSpPr>
                <p:nvPr/>
              </p:nvSpPr>
              <p:spPr bwMode="auto">
                <a:xfrm>
                  <a:off x="144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4" name="Line 40"/>
                <p:cNvSpPr>
                  <a:spLocks noChangeShapeType="1"/>
                </p:cNvSpPr>
                <p:nvPr/>
              </p:nvSpPr>
              <p:spPr bwMode="auto">
                <a:xfrm>
                  <a:off x="110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45" name="Group 41"/>
              <p:cNvGrpSpPr>
                <a:grpSpLocks/>
              </p:cNvGrpSpPr>
              <p:nvPr/>
            </p:nvGrpSpPr>
            <p:grpSpPr bwMode="auto">
              <a:xfrm>
                <a:off x="864" y="2515"/>
                <a:ext cx="1920" cy="96"/>
                <a:chOff x="864" y="912"/>
                <a:chExt cx="1920" cy="96"/>
              </a:xfrm>
            </p:grpSpPr>
            <p:sp>
              <p:nvSpPr>
                <p:cNvPr id="21546" name="Line 42"/>
                <p:cNvSpPr>
                  <a:spLocks noChangeShapeType="1"/>
                </p:cNvSpPr>
                <p:nvPr/>
              </p:nvSpPr>
              <p:spPr bwMode="auto">
                <a:xfrm flipH="1">
                  <a:off x="864" y="960"/>
                  <a:ext cx="192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7" name="Line 43"/>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Line 44"/>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9" name="Line 45"/>
                <p:cNvSpPr>
                  <a:spLocks noChangeShapeType="1"/>
                </p:cNvSpPr>
                <p:nvPr/>
              </p:nvSpPr>
              <p:spPr bwMode="auto">
                <a:xfrm>
                  <a:off x="2112"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0" name="Line 46"/>
                <p:cNvSpPr>
                  <a:spLocks noChangeShapeType="1"/>
                </p:cNvSpPr>
                <p:nvPr/>
              </p:nvSpPr>
              <p:spPr bwMode="auto">
                <a:xfrm>
                  <a:off x="177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1" name="Line 47"/>
                <p:cNvSpPr>
                  <a:spLocks noChangeShapeType="1"/>
                </p:cNvSpPr>
                <p:nvPr/>
              </p:nvSpPr>
              <p:spPr bwMode="auto">
                <a:xfrm>
                  <a:off x="144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2" name="Line 48"/>
                <p:cNvSpPr>
                  <a:spLocks noChangeShapeType="1"/>
                </p:cNvSpPr>
                <p:nvPr/>
              </p:nvSpPr>
              <p:spPr bwMode="auto">
                <a:xfrm>
                  <a:off x="110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53" name="Group 49"/>
              <p:cNvGrpSpPr>
                <a:grpSpLocks/>
              </p:cNvGrpSpPr>
              <p:nvPr/>
            </p:nvGrpSpPr>
            <p:grpSpPr bwMode="auto">
              <a:xfrm>
                <a:off x="864" y="2515"/>
                <a:ext cx="1920" cy="96"/>
                <a:chOff x="864" y="912"/>
                <a:chExt cx="1920" cy="96"/>
              </a:xfrm>
            </p:grpSpPr>
            <p:sp>
              <p:nvSpPr>
                <p:cNvPr id="21554" name="Line 50"/>
                <p:cNvSpPr>
                  <a:spLocks noChangeShapeType="1"/>
                </p:cNvSpPr>
                <p:nvPr/>
              </p:nvSpPr>
              <p:spPr bwMode="auto">
                <a:xfrm flipH="1">
                  <a:off x="864" y="960"/>
                  <a:ext cx="192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5" name="Line 51"/>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6" name="Line 52"/>
                <p:cNvSpPr>
                  <a:spLocks noChangeShapeType="1"/>
                </p:cNvSpPr>
                <p:nvPr/>
              </p:nvSpPr>
              <p:spPr bwMode="auto">
                <a:xfrm>
                  <a:off x="244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7" name="Line 53"/>
                <p:cNvSpPr>
                  <a:spLocks noChangeShapeType="1"/>
                </p:cNvSpPr>
                <p:nvPr/>
              </p:nvSpPr>
              <p:spPr bwMode="auto">
                <a:xfrm>
                  <a:off x="2112"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8" name="Line 54"/>
                <p:cNvSpPr>
                  <a:spLocks noChangeShapeType="1"/>
                </p:cNvSpPr>
                <p:nvPr/>
              </p:nvSpPr>
              <p:spPr bwMode="auto">
                <a:xfrm>
                  <a:off x="177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9" name="Line 55"/>
                <p:cNvSpPr>
                  <a:spLocks noChangeShapeType="1"/>
                </p:cNvSpPr>
                <p:nvPr/>
              </p:nvSpPr>
              <p:spPr bwMode="auto">
                <a:xfrm>
                  <a:off x="144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0" name="Line 56"/>
                <p:cNvSpPr>
                  <a:spLocks noChangeShapeType="1"/>
                </p:cNvSpPr>
                <p:nvPr/>
              </p:nvSpPr>
              <p:spPr bwMode="auto">
                <a:xfrm>
                  <a:off x="110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61" name="Group 57"/>
              <p:cNvGrpSpPr>
                <a:grpSpLocks/>
              </p:cNvGrpSpPr>
              <p:nvPr/>
            </p:nvGrpSpPr>
            <p:grpSpPr bwMode="auto">
              <a:xfrm>
                <a:off x="2784" y="2515"/>
                <a:ext cx="2832" cy="96"/>
                <a:chOff x="2784" y="912"/>
                <a:chExt cx="2832" cy="96"/>
              </a:xfrm>
            </p:grpSpPr>
            <p:sp>
              <p:nvSpPr>
                <p:cNvPr id="21562" name="Line 58"/>
                <p:cNvSpPr>
                  <a:spLocks noChangeShapeType="1"/>
                </p:cNvSpPr>
                <p:nvPr/>
              </p:nvSpPr>
              <p:spPr bwMode="auto">
                <a:xfrm>
                  <a:off x="2784" y="960"/>
                  <a:ext cx="2832"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3" name="Line 59"/>
                <p:cNvSpPr>
                  <a:spLocks noChangeShapeType="1"/>
                </p:cNvSpPr>
                <p:nvPr/>
              </p:nvSpPr>
              <p:spPr bwMode="auto">
                <a:xfrm>
                  <a:off x="278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4" name="Line 60"/>
                <p:cNvSpPr>
                  <a:spLocks noChangeShapeType="1"/>
                </p:cNvSpPr>
                <p:nvPr/>
              </p:nvSpPr>
              <p:spPr bwMode="auto">
                <a:xfrm>
                  <a:off x="312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5" name="Line 61"/>
                <p:cNvSpPr>
                  <a:spLocks noChangeShapeType="1"/>
                </p:cNvSpPr>
                <p:nvPr/>
              </p:nvSpPr>
              <p:spPr bwMode="auto">
                <a:xfrm>
                  <a:off x="345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6" name="Line 62"/>
                <p:cNvSpPr>
                  <a:spLocks noChangeShapeType="1"/>
                </p:cNvSpPr>
                <p:nvPr/>
              </p:nvSpPr>
              <p:spPr bwMode="auto">
                <a:xfrm>
                  <a:off x="3792"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7" name="Line 63"/>
                <p:cNvSpPr>
                  <a:spLocks noChangeShapeType="1"/>
                </p:cNvSpPr>
                <p:nvPr/>
              </p:nvSpPr>
              <p:spPr bwMode="auto">
                <a:xfrm>
                  <a:off x="4128"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8" name="Line 64"/>
                <p:cNvSpPr>
                  <a:spLocks noChangeShapeType="1"/>
                </p:cNvSpPr>
                <p:nvPr/>
              </p:nvSpPr>
              <p:spPr bwMode="auto">
                <a:xfrm>
                  <a:off x="4464"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9" name="Line 65"/>
                <p:cNvSpPr>
                  <a:spLocks noChangeShapeType="1"/>
                </p:cNvSpPr>
                <p:nvPr/>
              </p:nvSpPr>
              <p:spPr bwMode="auto">
                <a:xfrm>
                  <a:off x="480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0" name="Line 66"/>
                <p:cNvSpPr>
                  <a:spLocks noChangeShapeType="1"/>
                </p:cNvSpPr>
                <p:nvPr/>
              </p:nvSpPr>
              <p:spPr bwMode="auto">
                <a:xfrm>
                  <a:off x="5136"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1" name="Line 67"/>
                <p:cNvSpPr>
                  <a:spLocks noChangeShapeType="1"/>
                </p:cNvSpPr>
                <p:nvPr/>
              </p:nvSpPr>
              <p:spPr bwMode="auto">
                <a:xfrm>
                  <a:off x="4800" y="912"/>
                  <a:ext cx="0" cy="96"/>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1572" name="Text Box 68"/>
            <p:cNvSpPr txBox="1">
              <a:spLocks noChangeArrowheads="1"/>
            </p:cNvSpPr>
            <p:nvPr/>
          </p:nvSpPr>
          <p:spPr bwMode="auto">
            <a:xfrm>
              <a:off x="2784" y="2208"/>
              <a:ext cx="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0</a:t>
              </a:r>
            </a:p>
          </p:txBody>
        </p:sp>
        <p:grpSp>
          <p:nvGrpSpPr>
            <p:cNvPr id="21573" name="Group 69"/>
            <p:cNvGrpSpPr>
              <a:grpSpLocks/>
            </p:cNvGrpSpPr>
            <p:nvPr/>
          </p:nvGrpSpPr>
          <p:grpSpPr bwMode="auto">
            <a:xfrm>
              <a:off x="672" y="2112"/>
              <a:ext cx="4752" cy="96"/>
              <a:chOff x="960" y="1488"/>
              <a:chExt cx="4752" cy="96"/>
            </a:xfrm>
          </p:grpSpPr>
          <p:grpSp>
            <p:nvGrpSpPr>
              <p:cNvPr id="21574" name="Group 70"/>
              <p:cNvGrpSpPr>
                <a:grpSpLocks/>
              </p:cNvGrpSpPr>
              <p:nvPr/>
            </p:nvGrpSpPr>
            <p:grpSpPr bwMode="auto">
              <a:xfrm>
                <a:off x="2880" y="1488"/>
                <a:ext cx="2832" cy="96"/>
                <a:chOff x="2784" y="912"/>
                <a:chExt cx="2832" cy="96"/>
              </a:xfrm>
            </p:grpSpPr>
            <p:sp>
              <p:nvSpPr>
                <p:cNvPr id="21575" name="Line 71"/>
                <p:cNvSpPr>
                  <a:spLocks noChangeShapeType="1"/>
                </p:cNvSpPr>
                <p:nvPr/>
              </p:nvSpPr>
              <p:spPr bwMode="auto">
                <a:xfrm>
                  <a:off x="2784" y="960"/>
                  <a:ext cx="2832"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6" name="Line 72"/>
                <p:cNvSpPr>
                  <a:spLocks noChangeShapeType="1"/>
                </p:cNvSpPr>
                <p:nvPr/>
              </p:nvSpPr>
              <p:spPr bwMode="auto">
                <a:xfrm>
                  <a:off x="278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7" name="Line 73"/>
                <p:cNvSpPr>
                  <a:spLocks noChangeShapeType="1"/>
                </p:cNvSpPr>
                <p:nvPr/>
              </p:nvSpPr>
              <p:spPr bwMode="auto">
                <a:xfrm>
                  <a:off x="312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8" name="Line 74"/>
                <p:cNvSpPr>
                  <a:spLocks noChangeShapeType="1"/>
                </p:cNvSpPr>
                <p:nvPr/>
              </p:nvSpPr>
              <p:spPr bwMode="auto">
                <a:xfrm>
                  <a:off x="345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9" name="Line 75"/>
                <p:cNvSpPr>
                  <a:spLocks noChangeShapeType="1"/>
                </p:cNvSpPr>
                <p:nvPr/>
              </p:nvSpPr>
              <p:spPr bwMode="auto">
                <a:xfrm>
                  <a:off x="3792"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0" name="Line 76"/>
                <p:cNvSpPr>
                  <a:spLocks noChangeShapeType="1"/>
                </p:cNvSpPr>
                <p:nvPr/>
              </p:nvSpPr>
              <p:spPr bwMode="auto">
                <a:xfrm>
                  <a:off x="412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1" name="Line 77"/>
                <p:cNvSpPr>
                  <a:spLocks noChangeShapeType="1"/>
                </p:cNvSpPr>
                <p:nvPr/>
              </p:nvSpPr>
              <p:spPr bwMode="auto">
                <a:xfrm>
                  <a:off x="446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2" name="Line 78"/>
                <p:cNvSpPr>
                  <a:spLocks noChangeShapeType="1"/>
                </p:cNvSpPr>
                <p:nvPr/>
              </p:nvSpPr>
              <p:spPr bwMode="auto">
                <a:xfrm>
                  <a:off x="480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3" name="Line 79"/>
                <p:cNvSpPr>
                  <a:spLocks noChangeShapeType="1"/>
                </p:cNvSpPr>
                <p:nvPr/>
              </p:nvSpPr>
              <p:spPr bwMode="auto">
                <a:xfrm>
                  <a:off x="513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4" name="Line 80"/>
                <p:cNvSpPr>
                  <a:spLocks noChangeShapeType="1"/>
                </p:cNvSpPr>
                <p:nvPr/>
              </p:nvSpPr>
              <p:spPr bwMode="auto">
                <a:xfrm>
                  <a:off x="480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85" name="Group 81"/>
              <p:cNvGrpSpPr>
                <a:grpSpLocks/>
              </p:cNvGrpSpPr>
              <p:nvPr/>
            </p:nvGrpSpPr>
            <p:grpSpPr bwMode="auto">
              <a:xfrm>
                <a:off x="960" y="1488"/>
                <a:ext cx="1920" cy="96"/>
                <a:chOff x="864" y="912"/>
                <a:chExt cx="1920" cy="96"/>
              </a:xfrm>
            </p:grpSpPr>
            <p:sp>
              <p:nvSpPr>
                <p:cNvPr id="21586" name="Line 82"/>
                <p:cNvSpPr>
                  <a:spLocks noChangeShapeType="1"/>
                </p:cNvSpPr>
                <p:nvPr/>
              </p:nvSpPr>
              <p:spPr bwMode="auto">
                <a:xfrm flipH="1">
                  <a:off x="864" y="960"/>
                  <a:ext cx="1920"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7" name="Line 83"/>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8" name="Line 84"/>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9" name="Line 85"/>
                <p:cNvSpPr>
                  <a:spLocks noChangeShapeType="1"/>
                </p:cNvSpPr>
                <p:nvPr/>
              </p:nvSpPr>
              <p:spPr bwMode="auto">
                <a:xfrm>
                  <a:off x="2112"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0" name="Line 86"/>
                <p:cNvSpPr>
                  <a:spLocks noChangeShapeType="1"/>
                </p:cNvSpPr>
                <p:nvPr/>
              </p:nvSpPr>
              <p:spPr bwMode="auto">
                <a:xfrm>
                  <a:off x="177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1" name="Line 87"/>
                <p:cNvSpPr>
                  <a:spLocks noChangeShapeType="1"/>
                </p:cNvSpPr>
                <p:nvPr/>
              </p:nvSpPr>
              <p:spPr bwMode="auto">
                <a:xfrm>
                  <a:off x="144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2" name="Line 88"/>
                <p:cNvSpPr>
                  <a:spLocks noChangeShapeType="1"/>
                </p:cNvSpPr>
                <p:nvPr/>
              </p:nvSpPr>
              <p:spPr bwMode="auto">
                <a:xfrm>
                  <a:off x="110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93" name="Group 89"/>
              <p:cNvGrpSpPr>
                <a:grpSpLocks/>
              </p:cNvGrpSpPr>
              <p:nvPr/>
            </p:nvGrpSpPr>
            <p:grpSpPr bwMode="auto">
              <a:xfrm>
                <a:off x="960" y="1488"/>
                <a:ext cx="1920" cy="96"/>
                <a:chOff x="864" y="912"/>
                <a:chExt cx="1920" cy="96"/>
              </a:xfrm>
            </p:grpSpPr>
            <p:sp>
              <p:nvSpPr>
                <p:cNvPr id="21594" name="Line 90"/>
                <p:cNvSpPr>
                  <a:spLocks noChangeShapeType="1"/>
                </p:cNvSpPr>
                <p:nvPr/>
              </p:nvSpPr>
              <p:spPr bwMode="auto">
                <a:xfrm flipH="1">
                  <a:off x="864" y="960"/>
                  <a:ext cx="1920"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5" name="Line 91"/>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6" name="Line 92"/>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7" name="Line 93"/>
                <p:cNvSpPr>
                  <a:spLocks noChangeShapeType="1"/>
                </p:cNvSpPr>
                <p:nvPr/>
              </p:nvSpPr>
              <p:spPr bwMode="auto">
                <a:xfrm>
                  <a:off x="2112"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8" name="Line 94"/>
                <p:cNvSpPr>
                  <a:spLocks noChangeShapeType="1"/>
                </p:cNvSpPr>
                <p:nvPr/>
              </p:nvSpPr>
              <p:spPr bwMode="auto">
                <a:xfrm>
                  <a:off x="177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9" name="Line 95"/>
                <p:cNvSpPr>
                  <a:spLocks noChangeShapeType="1"/>
                </p:cNvSpPr>
                <p:nvPr/>
              </p:nvSpPr>
              <p:spPr bwMode="auto">
                <a:xfrm>
                  <a:off x="144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0" name="Line 96"/>
                <p:cNvSpPr>
                  <a:spLocks noChangeShapeType="1"/>
                </p:cNvSpPr>
                <p:nvPr/>
              </p:nvSpPr>
              <p:spPr bwMode="auto">
                <a:xfrm>
                  <a:off x="110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601" name="Group 97"/>
              <p:cNvGrpSpPr>
                <a:grpSpLocks/>
              </p:cNvGrpSpPr>
              <p:nvPr/>
            </p:nvGrpSpPr>
            <p:grpSpPr bwMode="auto">
              <a:xfrm>
                <a:off x="960" y="1488"/>
                <a:ext cx="1920" cy="96"/>
                <a:chOff x="864" y="912"/>
                <a:chExt cx="1920" cy="96"/>
              </a:xfrm>
            </p:grpSpPr>
            <p:sp>
              <p:nvSpPr>
                <p:cNvPr id="21602" name="Line 98"/>
                <p:cNvSpPr>
                  <a:spLocks noChangeShapeType="1"/>
                </p:cNvSpPr>
                <p:nvPr/>
              </p:nvSpPr>
              <p:spPr bwMode="auto">
                <a:xfrm flipH="1">
                  <a:off x="864" y="960"/>
                  <a:ext cx="1920"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3" name="Line 99"/>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4" name="Line 100"/>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5" name="Line 101"/>
                <p:cNvSpPr>
                  <a:spLocks noChangeShapeType="1"/>
                </p:cNvSpPr>
                <p:nvPr/>
              </p:nvSpPr>
              <p:spPr bwMode="auto">
                <a:xfrm>
                  <a:off x="2112"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6" name="Line 102"/>
                <p:cNvSpPr>
                  <a:spLocks noChangeShapeType="1"/>
                </p:cNvSpPr>
                <p:nvPr/>
              </p:nvSpPr>
              <p:spPr bwMode="auto">
                <a:xfrm>
                  <a:off x="177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 name="Line 103"/>
                <p:cNvSpPr>
                  <a:spLocks noChangeShapeType="1"/>
                </p:cNvSpPr>
                <p:nvPr/>
              </p:nvSpPr>
              <p:spPr bwMode="auto">
                <a:xfrm>
                  <a:off x="144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 name="Line 104"/>
                <p:cNvSpPr>
                  <a:spLocks noChangeShapeType="1"/>
                </p:cNvSpPr>
                <p:nvPr/>
              </p:nvSpPr>
              <p:spPr bwMode="auto">
                <a:xfrm>
                  <a:off x="110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609" name="Group 105"/>
              <p:cNvGrpSpPr>
                <a:grpSpLocks/>
              </p:cNvGrpSpPr>
              <p:nvPr/>
            </p:nvGrpSpPr>
            <p:grpSpPr bwMode="auto">
              <a:xfrm>
                <a:off x="960" y="1488"/>
                <a:ext cx="1920" cy="96"/>
                <a:chOff x="864" y="912"/>
                <a:chExt cx="1920" cy="96"/>
              </a:xfrm>
            </p:grpSpPr>
            <p:sp>
              <p:nvSpPr>
                <p:cNvPr id="21610" name="Line 106"/>
                <p:cNvSpPr>
                  <a:spLocks noChangeShapeType="1"/>
                </p:cNvSpPr>
                <p:nvPr/>
              </p:nvSpPr>
              <p:spPr bwMode="auto">
                <a:xfrm flipH="1">
                  <a:off x="864" y="960"/>
                  <a:ext cx="1920"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1" name="Line 107"/>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2" name="Line 108"/>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3" name="Line 109"/>
                <p:cNvSpPr>
                  <a:spLocks noChangeShapeType="1"/>
                </p:cNvSpPr>
                <p:nvPr/>
              </p:nvSpPr>
              <p:spPr bwMode="auto">
                <a:xfrm>
                  <a:off x="2112"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4" name="Line 110"/>
                <p:cNvSpPr>
                  <a:spLocks noChangeShapeType="1"/>
                </p:cNvSpPr>
                <p:nvPr/>
              </p:nvSpPr>
              <p:spPr bwMode="auto">
                <a:xfrm>
                  <a:off x="177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5" name="Line 111"/>
                <p:cNvSpPr>
                  <a:spLocks noChangeShapeType="1"/>
                </p:cNvSpPr>
                <p:nvPr/>
              </p:nvSpPr>
              <p:spPr bwMode="auto">
                <a:xfrm>
                  <a:off x="144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6" name="Line 112"/>
                <p:cNvSpPr>
                  <a:spLocks noChangeShapeType="1"/>
                </p:cNvSpPr>
                <p:nvPr/>
              </p:nvSpPr>
              <p:spPr bwMode="auto">
                <a:xfrm>
                  <a:off x="110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617" name="Group 113"/>
              <p:cNvGrpSpPr>
                <a:grpSpLocks/>
              </p:cNvGrpSpPr>
              <p:nvPr/>
            </p:nvGrpSpPr>
            <p:grpSpPr bwMode="auto">
              <a:xfrm>
                <a:off x="960" y="1488"/>
                <a:ext cx="1920" cy="96"/>
                <a:chOff x="864" y="912"/>
                <a:chExt cx="1920" cy="96"/>
              </a:xfrm>
            </p:grpSpPr>
            <p:sp>
              <p:nvSpPr>
                <p:cNvPr id="21618" name="Line 114"/>
                <p:cNvSpPr>
                  <a:spLocks noChangeShapeType="1"/>
                </p:cNvSpPr>
                <p:nvPr/>
              </p:nvSpPr>
              <p:spPr bwMode="auto">
                <a:xfrm flipH="1">
                  <a:off x="864" y="960"/>
                  <a:ext cx="1920"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9" name="Line 115"/>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0" name="Line 116"/>
                <p:cNvSpPr>
                  <a:spLocks noChangeShapeType="1"/>
                </p:cNvSpPr>
                <p:nvPr/>
              </p:nvSpPr>
              <p:spPr bwMode="auto">
                <a:xfrm>
                  <a:off x="244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1" name="Line 117"/>
                <p:cNvSpPr>
                  <a:spLocks noChangeShapeType="1"/>
                </p:cNvSpPr>
                <p:nvPr/>
              </p:nvSpPr>
              <p:spPr bwMode="auto">
                <a:xfrm>
                  <a:off x="2112"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2" name="Line 118"/>
                <p:cNvSpPr>
                  <a:spLocks noChangeShapeType="1"/>
                </p:cNvSpPr>
                <p:nvPr/>
              </p:nvSpPr>
              <p:spPr bwMode="auto">
                <a:xfrm>
                  <a:off x="177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3" name="Line 119"/>
                <p:cNvSpPr>
                  <a:spLocks noChangeShapeType="1"/>
                </p:cNvSpPr>
                <p:nvPr/>
              </p:nvSpPr>
              <p:spPr bwMode="auto">
                <a:xfrm>
                  <a:off x="144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4" name="Line 120"/>
                <p:cNvSpPr>
                  <a:spLocks noChangeShapeType="1"/>
                </p:cNvSpPr>
                <p:nvPr/>
              </p:nvSpPr>
              <p:spPr bwMode="auto">
                <a:xfrm>
                  <a:off x="110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625" name="Group 121"/>
              <p:cNvGrpSpPr>
                <a:grpSpLocks/>
              </p:cNvGrpSpPr>
              <p:nvPr/>
            </p:nvGrpSpPr>
            <p:grpSpPr bwMode="auto">
              <a:xfrm>
                <a:off x="2880" y="1488"/>
                <a:ext cx="2832" cy="96"/>
                <a:chOff x="2784" y="912"/>
                <a:chExt cx="2832" cy="96"/>
              </a:xfrm>
            </p:grpSpPr>
            <p:sp>
              <p:nvSpPr>
                <p:cNvPr id="21626" name="Line 122"/>
                <p:cNvSpPr>
                  <a:spLocks noChangeShapeType="1"/>
                </p:cNvSpPr>
                <p:nvPr/>
              </p:nvSpPr>
              <p:spPr bwMode="auto">
                <a:xfrm>
                  <a:off x="2784" y="960"/>
                  <a:ext cx="2832"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7" name="Line 123"/>
                <p:cNvSpPr>
                  <a:spLocks noChangeShapeType="1"/>
                </p:cNvSpPr>
                <p:nvPr/>
              </p:nvSpPr>
              <p:spPr bwMode="auto">
                <a:xfrm>
                  <a:off x="278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8" name="Line 124"/>
                <p:cNvSpPr>
                  <a:spLocks noChangeShapeType="1"/>
                </p:cNvSpPr>
                <p:nvPr/>
              </p:nvSpPr>
              <p:spPr bwMode="auto">
                <a:xfrm>
                  <a:off x="312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9" name="Line 125"/>
                <p:cNvSpPr>
                  <a:spLocks noChangeShapeType="1"/>
                </p:cNvSpPr>
                <p:nvPr/>
              </p:nvSpPr>
              <p:spPr bwMode="auto">
                <a:xfrm>
                  <a:off x="345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0" name="Line 126"/>
                <p:cNvSpPr>
                  <a:spLocks noChangeShapeType="1"/>
                </p:cNvSpPr>
                <p:nvPr/>
              </p:nvSpPr>
              <p:spPr bwMode="auto">
                <a:xfrm>
                  <a:off x="3792"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1" name="Line 127"/>
                <p:cNvSpPr>
                  <a:spLocks noChangeShapeType="1"/>
                </p:cNvSpPr>
                <p:nvPr/>
              </p:nvSpPr>
              <p:spPr bwMode="auto">
                <a:xfrm>
                  <a:off x="4128"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2" name="Line 128"/>
                <p:cNvSpPr>
                  <a:spLocks noChangeShapeType="1"/>
                </p:cNvSpPr>
                <p:nvPr/>
              </p:nvSpPr>
              <p:spPr bwMode="auto">
                <a:xfrm>
                  <a:off x="4464"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3" name="Line 129"/>
                <p:cNvSpPr>
                  <a:spLocks noChangeShapeType="1"/>
                </p:cNvSpPr>
                <p:nvPr/>
              </p:nvSpPr>
              <p:spPr bwMode="auto">
                <a:xfrm>
                  <a:off x="480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4" name="Line 130"/>
                <p:cNvSpPr>
                  <a:spLocks noChangeShapeType="1"/>
                </p:cNvSpPr>
                <p:nvPr/>
              </p:nvSpPr>
              <p:spPr bwMode="auto">
                <a:xfrm>
                  <a:off x="5136"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5" name="Line 131"/>
                <p:cNvSpPr>
                  <a:spLocks noChangeShapeType="1"/>
                </p:cNvSpPr>
                <p:nvPr/>
              </p:nvSpPr>
              <p:spPr bwMode="auto">
                <a:xfrm>
                  <a:off x="4800" y="912"/>
                  <a:ext cx="0" cy="96"/>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1636" name="Text Box 132"/>
            <p:cNvSpPr txBox="1">
              <a:spLocks noChangeArrowheads="1"/>
            </p:cNvSpPr>
            <p:nvPr/>
          </p:nvSpPr>
          <p:spPr bwMode="auto">
            <a:xfrm>
              <a:off x="2688" y="2208"/>
              <a:ext cx="52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0    </a:t>
              </a:r>
            </a:p>
          </p:txBody>
        </p:sp>
        <p:sp>
          <p:nvSpPr>
            <p:cNvPr id="21638" name="Text Box 134"/>
            <p:cNvSpPr txBox="1">
              <a:spLocks noChangeArrowheads="1"/>
            </p:cNvSpPr>
            <p:nvPr/>
          </p:nvSpPr>
          <p:spPr bwMode="auto">
            <a:xfrm>
              <a:off x="3504" y="2198"/>
              <a:ext cx="24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2</a:t>
              </a:r>
            </a:p>
          </p:txBody>
        </p:sp>
        <p:sp>
          <p:nvSpPr>
            <p:cNvPr id="21639" name="Text Box 135"/>
            <p:cNvSpPr txBox="1">
              <a:spLocks noChangeArrowheads="1"/>
            </p:cNvSpPr>
            <p:nvPr/>
          </p:nvSpPr>
          <p:spPr bwMode="auto">
            <a:xfrm>
              <a:off x="3792" y="2208"/>
              <a:ext cx="24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dirty="0">
                  <a:solidFill>
                    <a:schemeClr val="bg1"/>
                  </a:solidFill>
                  <a:latin typeface=".VnTime" pitchFamily="34" charset="0"/>
                </a:rPr>
                <a:t>3</a:t>
              </a:r>
            </a:p>
          </p:txBody>
        </p:sp>
        <p:sp>
          <p:nvSpPr>
            <p:cNvPr id="21640" name="Text Box 136"/>
            <p:cNvSpPr txBox="1">
              <a:spLocks noChangeArrowheads="1"/>
            </p:cNvSpPr>
            <p:nvPr/>
          </p:nvSpPr>
          <p:spPr bwMode="auto">
            <a:xfrm>
              <a:off x="4128" y="2208"/>
              <a:ext cx="24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4</a:t>
              </a:r>
            </a:p>
          </p:txBody>
        </p:sp>
        <p:sp>
          <p:nvSpPr>
            <p:cNvPr id="21641" name="Text Box 137"/>
            <p:cNvSpPr txBox="1">
              <a:spLocks noChangeArrowheads="1"/>
            </p:cNvSpPr>
            <p:nvPr/>
          </p:nvSpPr>
          <p:spPr bwMode="auto">
            <a:xfrm>
              <a:off x="4464" y="2208"/>
              <a:ext cx="24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5</a:t>
              </a:r>
            </a:p>
          </p:txBody>
        </p:sp>
        <p:sp>
          <p:nvSpPr>
            <p:cNvPr id="21642" name="Text Box 138"/>
            <p:cNvSpPr txBox="1">
              <a:spLocks noChangeArrowheads="1"/>
            </p:cNvSpPr>
            <p:nvPr/>
          </p:nvSpPr>
          <p:spPr bwMode="auto">
            <a:xfrm>
              <a:off x="4848" y="2208"/>
              <a:ext cx="24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6</a:t>
              </a:r>
            </a:p>
          </p:txBody>
        </p:sp>
        <p:sp>
          <p:nvSpPr>
            <p:cNvPr id="21643" name="Text Box 139"/>
            <p:cNvSpPr txBox="1">
              <a:spLocks noChangeArrowheads="1"/>
            </p:cNvSpPr>
            <p:nvPr/>
          </p:nvSpPr>
          <p:spPr bwMode="auto">
            <a:xfrm>
              <a:off x="2400" y="2208"/>
              <a:ext cx="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-1</a:t>
              </a:r>
            </a:p>
          </p:txBody>
        </p:sp>
        <p:sp>
          <p:nvSpPr>
            <p:cNvPr id="21644" name="Text Box 140"/>
            <p:cNvSpPr txBox="1">
              <a:spLocks noChangeArrowheads="1"/>
            </p:cNvSpPr>
            <p:nvPr/>
          </p:nvSpPr>
          <p:spPr bwMode="auto">
            <a:xfrm>
              <a:off x="2064" y="2208"/>
              <a:ext cx="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-2</a:t>
              </a:r>
            </a:p>
          </p:txBody>
        </p:sp>
        <p:sp>
          <p:nvSpPr>
            <p:cNvPr id="21645" name="Text Box 141"/>
            <p:cNvSpPr txBox="1">
              <a:spLocks noChangeArrowheads="1"/>
            </p:cNvSpPr>
            <p:nvPr/>
          </p:nvSpPr>
          <p:spPr bwMode="auto">
            <a:xfrm>
              <a:off x="1728" y="2208"/>
              <a:ext cx="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-3</a:t>
              </a:r>
            </a:p>
          </p:txBody>
        </p:sp>
        <p:sp>
          <p:nvSpPr>
            <p:cNvPr id="21646" name="Text Box 142"/>
            <p:cNvSpPr txBox="1">
              <a:spLocks noChangeArrowheads="1"/>
            </p:cNvSpPr>
            <p:nvPr/>
          </p:nvSpPr>
          <p:spPr bwMode="auto">
            <a:xfrm>
              <a:off x="1344" y="2208"/>
              <a:ext cx="38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-4</a:t>
              </a:r>
            </a:p>
          </p:txBody>
        </p:sp>
        <p:sp>
          <p:nvSpPr>
            <p:cNvPr id="21647" name="Text Box 143"/>
            <p:cNvSpPr txBox="1">
              <a:spLocks noChangeArrowheads="1"/>
            </p:cNvSpPr>
            <p:nvPr/>
          </p:nvSpPr>
          <p:spPr bwMode="auto">
            <a:xfrm>
              <a:off x="1056" y="2208"/>
              <a:ext cx="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-5</a:t>
              </a:r>
            </a:p>
          </p:txBody>
        </p:sp>
        <p:sp>
          <p:nvSpPr>
            <p:cNvPr id="21648" name="Text Box 144"/>
            <p:cNvSpPr txBox="1">
              <a:spLocks noChangeArrowheads="1"/>
            </p:cNvSpPr>
            <p:nvPr/>
          </p:nvSpPr>
          <p:spPr bwMode="auto">
            <a:xfrm>
              <a:off x="720" y="2198"/>
              <a:ext cx="3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chemeClr val="bg1"/>
                  </a:solidFill>
                  <a:latin typeface=".VnTime" pitchFamily="34" charset="0"/>
                </a:rPr>
                <a:t>-6</a:t>
              </a:r>
            </a:p>
          </p:txBody>
        </p:sp>
      </p:grpSp>
      <p:sp>
        <p:nvSpPr>
          <p:cNvPr id="21651" name="AutoShape 147"/>
          <p:cNvSpPr>
            <a:spLocks noChangeArrowheads="1"/>
          </p:cNvSpPr>
          <p:nvPr/>
        </p:nvSpPr>
        <p:spPr bwMode="auto">
          <a:xfrm>
            <a:off x="4724400" y="5257800"/>
            <a:ext cx="4038600" cy="685800"/>
          </a:xfrm>
          <a:prstGeom prst="wedgeRoundRectCallout">
            <a:avLst>
              <a:gd name="adj1" fmla="val -15528"/>
              <a:gd name="adj2" fmla="val -49769"/>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b="1" dirty="0" err="1">
                <a:solidFill>
                  <a:schemeClr val="accent1"/>
                </a:solidFill>
              </a:rPr>
              <a:t>số</a:t>
            </a:r>
            <a:r>
              <a:rPr lang="en-US" sz="3200" b="1" dirty="0">
                <a:solidFill>
                  <a:schemeClr val="accent1"/>
                </a:solidFill>
              </a:rPr>
              <a:t> </a:t>
            </a:r>
            <a:r>
              <a:rPr lang="en-US" sz="3200" b="1" dirty="0" err="1">
                <a:solidFill>
                  <a:schemeClr val="accent1"/>
                </a:solidFill>
              </a:rPr>
              <a:t>nguyên</a:t>
            </a:r>
            <a:r>
              <a:rPr lang="en-US" sz="3200" b="1" dirty="0">
                <a:solidFill>
                  <a:schemeClr val="accent1"/>
                </a:solidFill>
              </a:rPr>
              <a:t> </a:t>
            </a:r>
            <a:r>
              <a:rPr lang="en-US" sz="3200" b="1" dirty="0" err="1">
                <a:solidFill>
                  <a:schemeClr val="accent1"/>
                </a:solidFill>
              </a:rPr>
              <a:t>dương</a:t>
            </a:r>
            <a:endParaRPr lang="en-US" sz="3200" b="1" dirty="0">
              <a:solidFill>
                <a:schemeClr val="accent1"/>
              </a:solidFill>
            </a:endParaRPr>
          </a:p>
        </p:txBody>
      </p:sp>
      <p:sp>
        <p:nvSpPr>
          <p:cNvPr id="21654" name="AutoShape 150"/>
          <p:cNvSpPr>
            <a:spLocks noChangeArrowheads="1"/>
          </p:cNvSpPr>
          <p:nvPr/>
        </p:nvSpPr>
        <p:spPr bwMode="auto">
          <a:xfrm>
            <a:off x="63500" y="1110342"/>
            <a:ext cx="4203700" cy="1632858"/>
          </a:xfrm>
          <a:prstGeom prst="wedgeRoundRectCallout">
            <a:avLst>
              <a:gd name="adj1" fmla="val 56473"/>
              <a:gd name="adj2" fmla="val 142449"/>
              <a:gd name="adj3" fmla="val 16667"/>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err="1">
                <a:solidFill>
                  <a:schemeClr val="accent1"/>
                </a:solidFill>
              </a:rPr>
              <a:t>Số</a:t>
            </a:r>
            <a:r>
              <a:rPr lang="en-US" sz="2400" dirty="0">
                <a:solidFill>
                  <a:schemeClr val="accent1"/>
                </a:solidFill>
              </a:rPr>
              <a:t> 0 </a:t>
            </a:r>
            <a:r>
              <a:rPr lang="en-US" sz="2400" dirty="0" err="1">
                <a:solidFill>
                  <a:schemeClr val="accent1"/>
                </a:solidFill>
              </a:rPr>
              <a:t>không</a:t>
            </a:r>
            <a:r>
              <a:rPr lang="en-US" sz="2400" dirty="0">
                <a:solidFill>
                  <a:schemeClr val="accent1"/>
                </a:solidFill>
              </a:rPr>
              <a:t> </a:t>
            </a:r>
            <a:r>
              <a:rPr lang="en-US" sz="2400" dirty="0" err="1">
                <a:solidFill>
                  <a:schemeClr val="accent1"/>
                </a:solidFill>
              </a:rPr>
              <a:t>phải</a:t>
            </a:r>
            <a:r>
              <a:rPr lang="en-US" sz="2400" dirty="0">
                <a:solidFill>
                  <a:schemeClr val="accent1"/>
                </a:solidFill>
              </a:rPr>
              <a:t> </a:t>
            </a:r>
            <a:r>
              <a:rPr lang="en-US" sz="2400" dirty="0" err="1">
                <a:solidFill>
                  <a:schemeClr val="accent1"/>
                </a:solidFill>
              </a:rPr>
              <a:t>số</a:t>
            </a:r>
            <a:r>
              <a:rPr lang="en-US" sz="2400" dirty="0">
                <a:solidFill>
                  <a:schemeClr val="accent1"/>
                </a:solidFill>
              </a:rPr>
              <a:t> </a:t>
            </a:r>
            <a:r>
              <a:rPr lang="en-US" sz="2400" dirty="0" err="1">
                <a:solidFill>
                  <a:schemeClr val="accent1"/>
                </a:solidFill>
              </a:rPr>
              <a:t>nguyên</a:t>
            </a:r>
            <a:r>
              <a:rPr lang="en-US" sz="2400" dirty="0">
                <a:solidFill>
                  <a:schemeClr val="accent1"/>
                </a:solidFill>
              </a:rPr>
              <a:t> </a:t>
            </a:r>
            <a:r>
              <a:rPr lang="en-US" sz="2400" dirty="0" err="1">
                <a:solidFill>
                  <a:schemeClr val="accent1"/>
                </a:solidFill>
              </a:rPr>
              <a:t>dương</a:t>
            </a:r>
            <a:r>
              <a:rPr lang="en-US" sz="2400" dirty="0">
                <a:solidFill>
                  <a:schemeClr val="accent1"/>
                </a:solidFill>
              </a:rPr>
              <a:t>, </a:t>
            </a:r>
            <a:r>
              <a:rPr lang="en-US" sz="2400" dirty="0" err="1">
                <a:solidFill>
                  <a:schemeClr val="accent1"/>
                </a:solidFill>
              </a:rPr>
              <a:t>cũng</a:t>
            </a:r>
            <a:r>
              <a:rPr lang="en-US" sz="2400" dirty="0">
                <a:solidFill>
                  <a:schemeClr val="accent1"/>
                </a:solidFill>
              </a:rPr>
              <a:t> </a:t>
            </a:r>
            <a:r>
              <a:rPr lang="en-US" sz="2400" dirty="0" err="1">
                <a:solidFill>
                  <a:schemeClr val="accent1"/>
                </a:solidFill>
              </a:rPr>
              <a:t>không</a:t>
            </a:r>
            <a:r>
              <a:rPr lang="en-US" sz="2400" dirty="0">
                <a:solidFill>
                  <a:schemeClr val="accent1"/>
                </a:solidFill>
              </a:rPr>
              <a:t> </a:t>
            </a:r>
            <a:r>
              <a:rPr lang="en-US" sz="2400" dirty="0" err="1">
                <a:solidFill>
                  <a:schemeClr val="accent1"/>
                </a:solidFill>
              </a:rPr>
              <a:t>là</a:t>
            </a:r>
            <a:r>
              <a:rPr lang="en-US" sz="2400" dirty="0">
                <a:solidFill>
                  <a:schemeClr val="accent1"/>
                </a:solidFill>
              </a:rPr>
              <a:t> </a:t>
            </a:r>
            <a:r>
              <a:rPr lang="en-US" sz="2400" dirty="0" err="1">
                <a:solidFill>
                  <a:schemeClr val="accent1"/>
                </a:solidFill>
              </a:rPr>
              <a:t>số</a:t>
            </a:r>
            <a:r>
              <a:rPr lang="en-US" sz="2400" dirty="0">
                <a:solidFill>
                  <a:schemeClr val="accent1"/>
                </a:solidFill>
              </a:rPr>
              <a:t> </a:t>
            </a:r>
            <a:r>
              <a:rPr lang="en-US" sz="2400" dirty="0" err="1">
                <a:solidFill>
                  <a:schemeClr val="accent1"/>
                </a:solidFill>
              </a:rPr>
              <a:t>nguyên</a:t>
            </a:r>
            <a:r>
              <a:rPr lang="en-US" sz="2400" dirty="0">
                <a:solidFill>
                  <a:schemeClr val="accent1"/>
                </a:solidFill>
              </a:rPr>
              <a:t> </a:t>
            </a:r>
            <a:r>
              <a:rPr lang="en-US" sz="2400" dirty="0" err="1" smtClean="0">
                <a:solidFill>
                  <a:schemeClr val="accent1"/>
                </a:solidFill>
              </a:rPr>
              <a:t>âm</a:t>
            </a:r>
            <a:r>
              <a:rPr lang="en-US" sz="2400" dirty="0" smtClean="0">
                <a:solidFill>
                  <a:schemeClr val="accent1"/>
                </a:solidFill>
              </a:rPr>
              <a:t> </a:t>
            </a:r>
            <a:r>
              <a:rPr lang="en-US" sz="2400" dirty="0" smtClean="0">
                <a:solidFill>
                  <a:schemeClr val="accent1"/>
                </a:solidFill>
                <a:sym typeface="Wingdings" pitchFamily="2" charset="2"/>
              </a:rPr>
              <a:t> </a:t>
            </a:r>
            <a:r>
              <a:rPr lang="en-US" sz="2400" dirty="0" err="1" smtClean="0">
                <a:solidFill>
                  <a:schemeClr val="accent1"/>
                </a:solidFill>
                <a:sym typeface="Wingdings" pitchFamily="2" charset="2"/>
              </a:rPr>
              <a:t>Điểm</a:t>
            </a:r>
            <a:r>
              <a:rPr lang="en-US" sz="2400" dirty="0" smtClean="0">
                <a:solidFill>
                  <a:schemeClr val="accent1"/>
                </a:solidFill>
                <a:sym typeface="Wingdings" pitchFamily="2" charset="2"/>
              </a:rPr>
              <a:t> </a:t>
            </a:r>
            <a:r>
              <a:rPr lang="en-US" sz="2400" dirty="0" err="1" smtClean="0">
                <a:solidFill>
                  <a:schemeClr val="accent1"/>
                </a:solidFill>
                <a:sym typeface="Wingdings" pitchFamily="2" charset="2"/>
              </a:rPr>
              <a:t>gốc</a:t>
            </a:r>
            <a:r>
              <a:rPr lang="en-US" sz="2400" dirty="0" smtClean="0">
                <a:solidFill>
                  <a:schemeClr val="accent1"/>
                </a:solidFill>
                <a:sym typeface="Wingdings" pitchFamily="2" charset="2"/>
              </a:rPr>
              <a:t> </a:t>
            </a:r>
            <a:r>
              <a:rPr lang="en-US" sz="2400" dirty="0" err="1" smtClean="0">
                <a:solidFill>
                  <a:schemeClr val="accent1"/>
                </a:solidFill>
                <a:sym typeface="Wingdings" pitchFamily="2" charset="2"/>
              </a:rPr>
              <a:t>của</a:t>
            </a:r>
            <a:r>
              <a:rPr lang="en-US" sz="2400" dirty="0" smtClean="0">
                <a:solidFill>
                  <a:schemeClr val="accent1"/>
                </a:solidFill>
                <a:sym typeface="Wingdings" pitchFamily="2" charset="2"/>
              </a:rPr>
              <a:t> </a:t>
            </a:r>
            <a:r>
              <a:rPr lang="en-US" sz="2400" dirty="0" err="1" smtClean="0">
                <a:solidFill>
                  <a:schemeClr val="accent1"/>
                </a:solidFill>
                <a:sym typeface="Wingdings" pitchFamily="2" charset="2"/>
              </a:rPr>
              <a:t>trục</a:t>
            </a:r>
            <a:r>
              <a:rPr lang="en-US" sz="2400" dirty="0" smtClean="0">
                <a:solidFill>
                  <a:schemeClr val="accent1"/>
                </a:solidFill>
                <a:sym typeface="Wingdings" pitchFamily="2" charset="2"/>
              </a:rPr>
              <a:t> </a:t>
            </a:r>
            <a:r>
              <a:rPr lang="en-US" sz="2400" dirty="0" err="1" smtClean="0">
                <a:solidFill>
                  <a:schemeClr val="accent1"/>
                </a:solidFill>
                <a:sym typeface="Wingdings" pitchFamily="2" charset="2"/>
              </a:rPr>
              <a:t>số</a:t>
            </a:r>
            <a:r>
              <a:rPr lang="en-US" sz="2400" dirty="0" smtClean="0">
                <a:solidFill>
                  <a:schemeClr val="accent1"/>
                </a:solidFill>
                <a:sym typeface="Wingdings" pitchFamily="2" charset="2"/>
              </a:rPr>
              <a:t>.</a:t>
            </a:r>
            <a:endParaRPr lang="en-US" sz="2400" dirty="0">
              <a:solidFill>
                <a:schemeClr val="accent1"/>
              </a:solidFill>
            </a:endParaRPr>
          </a:p>
        </p:txBody>
      </p:sp>
      <p:sp>
        <p:nvSpPr>
          <p:cNvPr id="21656" name="AutoShape 152"/>
          <p:cNvSpPr>
            <a:spLocks noChangeArrowheads="1"/>
          </p:cNvSpPr>
          <p:nvPr/>
        </p:nvSpPr>
        <p:spPr bwMode="auto">
          <a:xfrm>
            <a:off x="762000" y="5257800"/>
            <a:ext cx="3276600" cy="685800"/>
          </a:xfrm>
          <a:prstGeom prst="wedgeRoundRectCallout">
            <a:avLst>
              <a:gd name="adj1" fmla="val 49417"/>
              <a:gd name="adj2" fmla="val -40278"/>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b="1" dirty="0" err="1">
                <a:solidFill>
                  <a:schemeClr val="accent1"/>
                </a:solidFill>
              </a:rPr>
              <a:t>số</a:t>
            </a:r>
            <a:r>
              <a:rPr lang="en-US" sz="3200" b="1" dirty="0">
                <a:solidFill>
                  <a:schemeClr val="accent1"/>
                </a:solidFill>
              </a:rPr>
              <a:t> </a:t>
            </a:r>
            <a:r>
              <a:rPr lang="en-US" sz="3200" b="1" dirty="0" err="1">
                <a:solidFill>
                  <a:schemeClr val="accent1"/>
                </a:solidFill>
              </a:rPr>
              <a:t>nguyên</a:t>
            </a:r>
            <a:r>
              <a:rPr lang="en-US" sz="3200" b="1" dirty="0">
                <a:solidFill>
                  <a:schemeClr val="accent1"/>
                </a:solidFill>
              </a:rPr>
              <a:t> </a:t>
            </a:r>
            <a:r>
              <a:rPr lang="en-US" sz="3200" b="1" dirty="0" err="1">
                <a:solidFill>
                  <a:schemeClr val="accent1"/>
                </a:solidFill>
              </a:rPr>
              <a:t>âm</a:t>
            </a:r>
            <a:endParaRPr lang="en-US" sz="3200" b="1" dirty="0">
              <a:solidFill>
                <a:schemeClr val="accent1"/>
              </a:solidFill>
            </a:endParaRPr>
          </a:p>
        </p:txBody>
      </p:sp>
      <p:sp>
        <p:nvSpPr>
          <p:cNvPr id="21658" name="Oval 154"/>
          <p:cNvSpPr>
            <a:spLocks noChangeArrowheads="1"/>
          </p:cNvSpPr>
          <p:nvPr/>
        </p:nvSpPr>
        <p:spPr bwMode="auto">
          <a:xfrm>
            <a:off x="1219200" y="3886200"/>
            <a:ext cx="4572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1659" name="AutoShape 155"/>
          <p:cNvSpPr>
            <a:spLocks noChangeArrowheads="1"/>
          </p:cNvSpPr>
          <p:nvPr/>
        </p:nvSpPr>
        <p:spPr bwMode="auto">
          <a:xfrm>
            <a:off x="4953000" y="432044"/>
            <a:ext cx="4191000" cy="1297215"/>
          </a:xfrm>
          <a:prstGeom prst="wedgeRoundRectCallout">
            <a:avLst>
              <a:gd name="adj1" fmla="val 34890"/>
              <a:gd name="adj2" fmla="val 243268"/>
              <a:gd name="adj3" fmla="val 16667"/>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err="1" smtClean="0">
                <a:solidFill>
                  <a:schemeClr val="accent1"/>
                </a:solidFill>
              </a:rPr>
              <a:t>Chiều</a:t>
            </a:r>
            <a:r>
              <a:rPr lang="en-US" sz="2400" dirty="0" smtClean="0">
                <a:solidFill>
                  <a:schemeClr val="accent1"/>
                </a:solidFill>
              </a:rPr>
              <a:t> </a:t>
            </a:r>
            <a:r>
              <a:rPr lang="en-US" sz="2400" dirty="0" err="1" smtClean="0">
                <a:solidFill>
                  <a:schemeClr val="accent1"/>
                </a:solidFill>
              </a:rPr>
              <a:t>dương</a:t>
            </a:r>
            <a:r>
              <a:rPr lang="en-US" sz="2400" dirty="0" smtClean="0">
                <a:solidFill>
                  <a:schemeClr val="accent1"/>
                </a:solidFill>
              </a:rPr>
              <a:t> </a:t>
            </a:r>
            <a:r>
              <a:rPr lang="en-US" sz="2400" dirty="0" err="1" smtClean="0">
                <a:solidFill>
                  <a:schemeClr val="accent1"/>
                </a:solidFill>
              </a:rPr>
              <a:t>hướng</a:t>
            </a:r>
            <a:r>
              <a:rPr lang="en-US" sz="2400" dirty="0" smtClean="0">
                <a:solidFill>
                  <a:schemeClr val="accent1"/>
                </a:solidFill>
              </a:rPr>
              <a:t> </a:t>
            </a:r>
            <a:r>
              <a:rPr lang="en-US" sz="2400" dirty="0" err="1" smtClean="0">
                <a:solidFill>
                  <a:schemeClr val="accent1"/>
                </a:solidFill>
              </a:rPr>
              <a:t>từ</a:t>
            </a:r>
            <a:r>
              <a:rPr lang="en-US" sz="2400" dirty="0" smtClean="0">
                <a:solidFill>
                  <a:schemeClr val="accent1"/>
                </a:solidFill>
              </a:rPr>
              <a:t> </a:t>
            </a:r>
            <a:r>
              <a:rPr lang="en-US" sz="2400" dirty="0" err="1" smtClean="0">
                <a:solidFill>
                  <a:schemeClr val="accent1"/>
                </a:solidFill>
              </a:rPr>
              <a:t>trái</a:t>
            </a:r>
            <a:r>
              <a:rPr lang="en-US" sz="2400" dirty="0" smtClean="0">
                <a:solidFill>
                  <a:schemeClr val="accent1"/>
                </a:solidFill>
              </a:rPr>
              <a:t> sang </a:t>
            </a:r>
            <a:r>
              <a:rPr lang="en-US" sz="2400" dirty="0" err="1" smtClean="0">
                <a:solidFill>
                  <a:schemeClr val="accent1"/>
                </a:solidFill>
              </a:rPr>
              <a:t>phải</a:t>
            </a:r>
            <a:r>
              <a:rPr lang="en-US" sz="2400" dirty="0">
                <a:solidFill>
                  <a:schemeClr val="accent1"/>
                </a:solidFill>
              </a:rPr>
              <a:t> </a:t>
            </a:r>
            <a:r>
              <a:rPr lang="en-US" sz="2400" dirty="0" smtClean="0">
                <a:solidFill>
                  <a:schemeClr val="accent1"/>
                </a:solidFill>
              </a:rPr>
              <a:t>(</a:t>
            </a:r>
            <a:r>
              <a:rPr lang="en-US" sz="2400" dirty="0" err="1" smtClean="0">
                <a:solidFill>
                  <a:schemeClr val="accent1"/>
                </a:solidFill>
              </a:rPr>
              <a:t>được</a:t>
            </a:r>
            <a:r>
              <a:rPr lang="en-US" sz="2400" dirty="0" smtClean="0">
                <a:solidFill>
                  <a:schemeClr val="accent1"/>
                </a:solidFill>
              </a:rPr>
              <a:t> </a:t>
            </a:r>
            <a:r>
              <a:rPr lang="en-US" sz="2400" dirty="0" err="1" smtClean="0">
                <a:solidFill>
                  <a:schemeClr val="accent1"/>
                </a:solidFill>
              </a:rPr>
              <a:t>đánh</a:t>
            </a:r>
            <a:r>
              <a:rPr lang="en-US" sz="2400" dirty="0" smtClean="0">
                <a:solidFill>
                  <a:schemeClr val="accent1"/>
                </a:solidFill>
              </a:rPr>
              <a:t> </a:t>
            </a:r>
            <a:r>
              <a:rPr lang="en-US" sz="2400" dirty="0" err="1" smtClean="0">
                <a:solidFill>
                  <a:schemeClr val="accent1"/>
                </a:solidFill>
              </a:rPr>
              <a:t>dấu</a:t>
            </a:r>
            <a:r>
              <a:rPr lang="en-US" sz="2400" dirty="0" smtClean="0">
                <a:solidFill>
                  <a:schemeClr val="accent1"/>
                </a:solidFill>
              </a:rPr>
              <a:t> </a:t>
            </a:r>
            <a:r>
              <a:rPr lang="en-US" sz="2400" dirty="0" err="1" smtClean="0">
                <a:solidFill>
                  <a:schemeClr val="accent1"/>
                </a:solidFill>
              </a:rPr>
              <a:t>bằng</a:t>
            </a:r>
            <a:r>
              <a:rPr lang="en-US" sz="2400" dirty="0" smtClean="0">
                <a:solidFill>
                  <a:schemeClr val="accent1"/>
                </a:solidFill>
              </a:rPr>
              <a:t> </a:t>
            </a:r>
            <a:r>
              <a:rPr lang="en-US" sz="2400" dirty="0" err="1" smtClean="0">
                <a:solidFill>
                  <a:schemeClr val="accent1"/>
                </a:solidFill>
              </a:rPr>
              <a:t>mũi</a:t>
            </a:r>
            <a:r>
              <a:rPr lang="en-US" sz="2400" dirty="0" smtClean="0">
                <a:solidFill>
                  <a:schemeClr val="accent1"/>
                </a:solidFill>
              </a:rPr>
              <a:t> </a:t>
            </a:r>
            <a:r>
              <a:rPr lang="en-US" sz="2400" dirty="0" err="1" smtClean="0">
                <a:solidFill>
                  <a:schemeClr val="accent1"/>
                </a:solidFill>
              </a:rPr>
              <a:t>tên</a:t>
            </a:r>
            <a:r>
              <a:rPr lang="en-US" sz="2400" dirty="0" smtClean="0">
                <a:solidFill>
                  <a:schemeClr val="accent1"/>
                </a:solidFill>
              </a:rPr>
              <a:t>)</a:t>
            </a:r>
            <a:endParaRPr lang="en-US" sz="2400" dirty="0">
              <a:solidFill>
                <a:schemeClr val="accent1"/>
              </a:solidFill>
            </a:endParaRPr>
          </a:p>
        </p:txBody>
      </p:sp>
      <p:sp>
        <p:nvSpPr>
          <p:cNvPr id="21660" name="Text Box 156"/>
          <p:cNvSpPr txBox="1">
            <a:spLocks noChangeArrowheads="1"/>
          </p:cNvSpPr>
          <p:nvPr/>
        </p:nvSpPr>
        <p:spPr bwMode="auto">
          <a:xfrm>
            <a:off x="4419600" y="4419600"/>
            <a:ext cx="53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dirty="0">
                <a:latin typeface=".VnTime" pitchFamily="34" charset="0"/>
              </a:rPr>
              <a:t>0</a:t>
            </a:r>
          </a:p>
        </p:txBody>
      </p:sp>
      <p:sp>
        <p:nvSpPr>
          <p:cNvPr id="21661" name="Rectangle 157">
            <a:hlinkClick r:id="" action="ppaction://noaction"/>
          </p:cNvPr>
          <p:cNvSpPr>
            <a:spLocks noChangeArrowheads="1"/>
          </p:cNvSpPr>
          <p:nvPr/>
        </p:nvSpPr>
        <p:spPr bwMode="auto">
          <a:xfrm>
            <a:off x="1641" y="-1"/>
            <a:ext cx="7315200" cy="10667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Biểu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endParaRPr lang="en-US" sz="2800" b="1" dirty="0" smtClean="0">
              <a:solidFill>
                <a:srgbClr val="0000FF"/>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T</a:t>
            </a:r>
            <a:r>
              <a:rPr lang="en-US" sz="2800" b="1" dirty="0" err="1" smtClean="0">
                <a:solidFill>
                  <a:srgbClr val="0000FF"/>
                </a:solidFill>
                <a:latin typeface="Times New Roman" pitchFamily="18" charset="0"/>
                <a:cs typeface="Times New Roman" pitchFamily="18" charset="0"/>
              </a:rPr>
              <a:t>rục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nằm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ngang</a:t>
            </a:r>
            <a:endParaRPr lang="en-US" sz="2800" b="1" dirty="0">
              <a:solidFill>
                <a:srgbClr val="0000FF"/>
              </a:solidFill>
              <a:latin typeface="Times New Roman" pitchFamily="18" charset="0"/>
              <a:cs typeface="Times New Roman" pitchFamily="18" charset="0"/>
            </a:endParaRPr>
          </a:p>
        </p:txBody>
      </p:sp>
      <p:grpSp>
        <p:nvGrpSpPr>
          <p:cNvPr id="21666" name="Group 162"/>
          <p:cNvGrpSpPr>
            <a:grpSpLocks/>
          </p:cNvGrpSpPr>
          <p:nvPr/>
        </p:nvGrpSpPr>
        <p:grpSpPr bwMode="auto">
          <a:xfrm>
            <a:off x="5167313" y="4953000"/>
            <a:ext cx="3367087" cy="304800"/>
            <a:chOff x="768" y="1584"/>
            <a:chExt cx="2976" cy="576"/>
          </a:xfrm>
          <a:noFill/>
        </p:grpSpPr>
        <p:grpSp>
          <p:nvGrpSpPr>
            <p:cNvPr id="21667" name="Group 163"/>
            <p:cNvGrpSpPr>
              <a:grpSpLocks/>
            </p:cNvGrpSpPr>
            <p:nvPr/>
          </p:nvGrpSpPr>
          <p:grpSpPr bwMode="auto">
            <a:xfrm>
              <a:off x="768" y="1584"/>
              <a:ext cx="2976" cy="576"/>
              <a:chOff x="768" y="1584"/>
              <a:chExt cx="2976" cy="576"/>
            </a:xfrm>
            <a:grpFill/>
          </p:grpSpPr>
          <p:sp>
            <p:nvSpPr>
              <p:cNvPr id="21668" name="AutoShape 164"/>
              <p:cNvSpPr>
                <a:spLocks/>
              </p:cNvSpPr>
              <p:nvPr/>
            </p:nvSpPr>
            <p:spPr bwMode="auto">
              <a:xfrm rot="16200000">
                <a:off x="1824" y="672"/>
                <a:ext cx="336" cy="2448"/>
              </a:xfrm>
              <a:prstGeom prst="leftBrace">
                <a:avLst>
                  <a:gd name="adj1" fmla="val 60714"/>
                  <a:gd name="adj2" fmla="val 50000"/>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schemeClr val="tx2"/>
                  </a:solidFill>
                </a:endParaRPr>
              </a:p>
            </p:txBody>
          </p:sp>
          <p:sp>
            <p:nvSpPr>
              <p:cNvPr id="21669" name="Rectangle 165"/>
              <p:cNvSpPr>
                <a:spLocks noChangeArrowheads="1"/>
              </p:cNvSpPr>
              <p:nvPr/>
            </p:nvSpPr>
            <p:spPr bwMode="auto">
              <a:xfrm>
                <a:off x="3024" y="1584"/>
                <a:ext cx="720" cy="576"/>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670" name="Line 166"/>
            <p:cNvSpPr>
              <a:spLocks noChangeShapeType="1"/>
            </p:cNvSpPr>
            <p:nvPr/>
          </p:nvSpPr>
          <p:spPr bwMode="auto">
            <a:xfrm>
              <a:off x="2976" y="1893"/>
              <a:ext cx="480" cy="0"/>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671" name="Group 167"/>
          <p:cNvGrpSpPr>
            <a:grpSpLocks/>
          </p:cNvGrpSpPr>
          <p:nvPr/>
        </p:nvGrpSpPr>
        <p:grpSpPr bwMode="auto">
          <a:xfrm>
            <a:off x="914400" y="4953000"/>
            <a:ext cx="3276600" cy="381000"/>
            <a:chOff x="1056" y="3408"/>
            <a:chExt cx="2256" cy="240"/>
          </a:xfrm>
        </p:grpSpPr>
        <p:grpSp>
          <p:nvGrpSpPr>
            <p:cNvPr id="21672" name="Group 168"/>
            <p:cNvGrpSpPr>
              <a:grpSpLocks/>
            </p:cNvGrpSpPr>
            <p:nvPr/>
          </p:nvGrpSpPr>
          <p:grpSpPr bwMode="auto">
            <a:xfrm>
              <a:off x="1104" y="3408"/>
              <a:ext cx="2208" cy="240"/>
              <a:chOff x="432" y="3168"/>
              <a:chExt cx="2208" cy="240"/>
            </a:xfrm>
          </p:grpSpPr>
          <p:sp>
            <p:nvSpPr>
              <p:cNvPr id="21673" name="AutoShape 169"/>
              <p:cNvSpPr>
                <a:spLocks/>
              </p:cNvSpPr>
              <p:nvPr/>
            </p:nvSpPr>
            <p:spPr bwMode="auto">
              <a:xfrm rot="16200000">
                <a:off x="1464" y="2232"/>
                <a:ext cx="240" cy="2112"/>
              </a:xfrm>
              <a:prstGeom prst="leftBrace">
                <a:avLst>
                  <a:gd name="adj1" fmla="val 73333"/>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srgbClr val="0000FF"/>
                  </a:solidFill>
                </a:endParaRPr>
              </a:p>
            </p:txBody>
          </p:sp>
          <p:sp>
            <p:nvSpPr>
              <p:cNvPr id="21674" name="Text Box 170"/>
              <p:cNvSpPr txBox="1">
                <a:spLocks noChangeArrowheads="1"/>
              </p:cNvSpPr>
              <p:nvPr/>
            </p:nvSpPr>
            <p:spPr bwMode="auto">
              <a:xfrm>
                <a:off x="432" y="3168"/>
                <a:ext cx="336" cy="231"/>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sp>
          <p:nvSpPr>
            <p:cNvPr id="21675" name="Line 171"/>
            <p:cNvSpPr>
              <a:spLocks noChangeShapeType="1"/>
            </p:cNvSpPr>
            <p:nvPr/>
          </p:nvSpPr>
          <p:spPr bwMode="auto">
            <a:xfrm flipH="1">
              <a:off x="1056" y="3534"/>
              <a:ext cx="48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76" name="Text Box 172"/>
          <p:cNvSpPr txBox="1">
            <a:spLocks noChangeArrowheads="1"/>
          </p:cNvSpPr>
          <p:nvPr/>
        </p:nvSpPr>
        <p:spPr bwMode="auto">
          <a:xfrm>
            <a:off x="8127091" y="4396467"/>
            <a:ext cx="53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dirty="0">
                <a:solidFill>
                  <a:srgbClr val="FF0000"/>
                </a:solidFill>
                <a:latin typeface=".VnTime" pitchFamily="34" charset="0"/>
              </a:rPr>
              <a:t>…</a:t>
            </a:r>
          </a:p>
        </p:txBody>
      </p:sp>
      <p:sp>
        <p:nvSpPr>
          <p:cNvPr id="21677" name="Text Box 173"/>
          <p:cNvSpPr txBox="1">
            <a:spLocks noChangeArrowheads="1"/>
          </p:cNvSpPr>
          <p:nvPr/>
        </p:nvSpPr>
        <p:spPr bwMode="auto">
          <a:xfrm>
            <a:off x="457200" y="4343400"/>
            <a:ext cx="53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dirty="0">
                <a:solidFill>
                  <a:srgbClr val="FF0000"/>
                </a:solidFill>
                <a:latin typeface=".VnTime" pitchFamily="34" charset="0"/>
              </a:rPr>
              <a:t>…</a:t>
            </a:r>
          </a:p>
        </p:txBody>
      </p:sp>
      <p:sp>
        <p:nvSpPr>
          <p:cNvPr id="21678" name="Rectangle 174"/>
          <p:cNvSpPr>
            <a:spLocks noChangeArrowheads="1"/>
          </p:cNvSpPr>
          <p:nvPr/>
        </p:nvSpPr>
        <p:spPr bwMode="auto">
          <a:xfrm>
            <a:off x="0" y="0"/>
            <a:ext cx="9144000" cy="6858000"/>
          </a:xfrm>
          <a:prstGeom prst="rect">
            <a:avLst/>
          </a:prstGeom>
          <a:noFill/>
          <a:ln w="88900" cmpd="thickThin">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p:cNvGrpSpPr/>
          <p:nvPr/>
        </p:nvGrpSpPr>
        <p:grpSpPr>
          <a:xfrm>
            <a:off x="685800" y="5791200"/>
            <a:ext cx="8458200" cy="609600"/>
            <a:chOff x="685800" y="5791200"/>
            <a:chExt cx="8458200" cy="609600"/>
          </a:xfrm>
        </p:grpSpPr>
        <p:grpSp>
          <p:nvGrpSpPr>
            <p:cNvPr id="21686" name="Group 182"/>
            <p:cNvGrpSpPr>
              <a:grpSpLocks/>
            </p:cNvGrpSpPr>
            <p:nvPr/>
          </p:nvGrpSpPr>
          <p:grpSpPr bwMode="auto">
            <a:xfrm>
              <a:off x="685800" y="5791200"/>
              <a:ext cx="8458200" cy="609600"/>
              <a:chOff x="528" y="3696"/>
              <a:chExt cx="5232" cy="384"/>
            </a:xfrm>
            <a:noFill/>
          </p:grpSpPr>
          <p:grpSp>
            <p:nvGrpSpPr>
              <p:cNvPr id="21679" name="Group 175"/>
              <p:cNvGrpSpPr>
                <a:grpSpLocks/>
              </p:cNvGrpSpPr>
              <p:nvPr/>
            </p:nvGrpSpPr>
            <p:grpSpPr bwMode="auto">
              <a:xfrm>
                <a:off x="768" y="3744"/>
                <a:ext cx="4992" cy="336"/>
                <a:chOff x="768" y="1584"/>
                <a:chExt cx="2976" cy="576"/>
              </a:xfrm>
              <a:grpFill/>
            </p:grpSpPr>
            <p:grpSp>
              <p:nvGrpSpPr>
                <p:cNvPr id="21680" name="Group 176"/>
                <p:cNvGrpSpPr>
                  <a:grpSpLocks/>
                </p:cNvGrpSpPr>
                <p:nvPr/>
              </p:nvGrpSpPr>
              <p:grpSpPr bwMode="auto">
                <a:xfrm>
                  <a:off x="768" y="1584"/>
                  <a:ext cx="2976" cy="576"/>
                  <a:chOff x="768" y="1584"/>
                  <a:chExt cx="2976" cy="576"/>
                </a:xfrm>
                <a:grpFill/>
              </p:grpSpPr>
              <p:sp>
                <p:nvSpPr>
                  <p:cNvPr id="21681" name="AutoShape 177"/>
                  <p:cNvSpPr>
                    <a:spLocks/>
                  </p:cNvSpPr>
                  <p:nvPr/>
                </p:nvSpPr>
                <p:spPr bwMode="auto">
                  <a:xfrm rot="16200000">
                    <a:off x="1824" y="672"/>
                    <a:ext cx="336" cy="2448"/>
                  </a:xfrm>
                  <a:prstGeom prst="leftBrace">
                    <a:avLst>
                      <a:gd name="adj1" fmla="val 60714"/>
                      <a:gd name="adj2" fmla="val 50000"/>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schemeClr val="tx2"/>
                      </a:solidFill>
                    </a:endParaRPr>
                  </a:p>
                </p:txBody>
              </p:sp>
              <p:sp>
                <p:nvSpPr>
                  <p:cNvPr id="21682" name="Rectangle 178"/>
                  <p:cNvSpPr>
                    <a:spLocks noChangeArrowheads="1"/>
                  </p:cNvSpPr>
                  <p:nvPr/>
                </p:nvSpPr>
                <p:spPr bwMode="auto">
                  <a:xfrm>
                    <a:off x="3024" y="1584"/>
                    <a:ext cx="720" cy="576"/>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683" name="Line 179"/>
                <p:cNvSpPr>
                  <a:spLocks noChangeShapeType="1"/>
                </p:cNvSpPr>
                <p:nvPr/>
              </p:nvSpPr>
              <p:spPr bwMode="auto">
                <a:xfrm>
                  <a:off x="2976" y="1893"/>
                  <a:ext cx="480" cy="0"/>
                </a:xfrm>
                <a:prstGeom prst="line">
                  <a:avLst/>
                </a:prstGeom>
                <a:grpFill/>
                <a:ln w="5715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85" name="Rectangle 181"/>
              <p:cNvSpPr>
                <a:spLocks noChangeArrowheads="1"/>
              </p:cNvSpPr>
              <p:nvPr/>
            </p:nvSpPr>
            <p:spPr bwMode="auto">
              <a:xfrm>
                <a:off x="528" y="3696"/>
                <a:ext cx="528" cy="336"/>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684" name="Line 180"/>
            <p:cNvSpPr>
              <a:spLocks noChangeShapeType="1"/>
            </p:cNvSpPr>
            <p:nvPr/>
          </p:nvSpPr>
          <p:spPr bwMode="auto">
            <a:xfrm flipH="1">
              <a:off x="996193" y="6157913"/>
              <a:ext cx="77598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88" name="AutoShape 184"/>
          <p:cNvSpPr>
            <a:spLocks noChangeArrowheads="1"/>
          </p:cNvSpPr>
          <p:nvPr/>
        </p:nvSpPr>
        <p:spPr bwMode="auto">
          <a:xfrm>
            <a:off x="2438400" y="6172200"/>
            <a:ext cx="5029200" cy="685800"/>
          </a:xfrm>
          <a:prstGeom prst="wedgeRoundRectCallout">
            <a:avLst>
              <a:gd name="adj1" fmla="val -17046"/>
              <a:gd name="adj2" fmla="val -151389"/>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b="1" dirty="0" err="1">
                <a:solidFill>
                  <a:srgbClr val="FF0000"/>
                </a:solidFill>
              </a:rPr>
              <a:t>Tập</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nguyên</a:t>
            </a:r>
            <a:r>
              <a:rPr lang="en-US" sz="3200" b="1" dirty="0">
                <a:solidFill>
                  <a:srgbClr val="FF0000"/>
                </a:solidFill>
              </a:rPr>
              <a:t> Z</a:t>
            </a:r>
          </a:p>
        </p:txBody>
      </p:sp>
      <p:cxnSp>
        <p:nvCxnSpPr>
          <p:cNvPr id="5" name="Straight Connector 4"/>
          <p:cNvCxnSpPr/>
          <p:nvPr/>
        </p:nvCxnSpPr>
        <p:spPr>
          <a:xfrm>
            <a:off x="4673600" y="4343400"/>
            <a:ext cx="508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53000" y="4368225"/>
            <a:ext cx="389850"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1</a:t>
            </a:r>
            <a:endParaRPr lang="en-US" sz="3200" b="1" dirty="0">
              <a:latin typeface="Times New Roman" pitchFamily="18" charset="0"/>
              <a:cs typeface="Times New Roman" pitchFamily="18" charset="0"/>
            </a:endParaRPr>
          </a:p>
        </p:txBody>
      </p:sp>
      <p:grpSp>
        <p:nvGrpSpPr>
          <p:cNvPr id="12" name="Group 11"/>
          <p:cNvGrpSpPr/>
          <p:nvPr/>
        </p:nvGrpSpPr>
        <p:grpSpPr>
          <a:xfrm>
            <a:off x="4343400" y="1905000"/>
            <a:ext cx="3200400" cy="2246769"/>
            <a:chOff x="4343400" y="1905000"/>
            <a:chExt cx="3200400" cy="2246769"/>
          </a:xfrm>
        </p:grpSpPr>
        <p:sp>
          <p:nvSpPr>
            <p:cNvPr id="9" name="Rounded Rectangular Callout 8"/>
            <p:cNvSpPr/>
            <p:nvPr/>
          </p:nvSpPr>
          <p:spPr>
            <a:xfrm>
              <a:off x="4343400" y="1905000"/>
              <a:ext cx="3200400" cy="1905000"/>
            </a:xfrm>
            <a:prstGeom prst="wedgeRoundRectCallout">
              <a:avLst>
                <a:gd name="adj1" fmla="val -33946"/>
                <a:gd name="adj2" fmla="val 7813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392990" y="1905000"/>
              <a:ext cx="3074610" cy="2246769"/>
            </a:xfrm>
            <a:prstGeom prst="rect">
              <a:avLst/>
            </a:prstGeom>
          </p:spPr>
          <p:txBody>
            <a:bodyPr wrap="square">
              <a:spAutoFit/>
            </a:bodyPr>
            <a:lstStyle/>
            <a:p>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Đơn</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vị</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đo</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độ</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dài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trên</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trục</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số</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là</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độ</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dài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đoạn</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thẳng</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nối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điểm</a:t>
              </a:r>
              <a:r>
                <a:rPr lang="en-US" sz="2800" dirty="0">
                  <a:solidFill>
                    <a:schemeClr val="accent1"/>
                  </a:solidFill>
                  <a:latin typeface="Times New Roman" pitchFamily="18" charset="0"/>
                  <a:cs typeface="Times New Roman" pitchFamily="18" charset="0"/>
                </a:rPr>
                <a:t> 0 </a:t>
              </a:r>
              <a:r>
                <a:rPr lang="en-US" sz="2800" dirty="0" err="1">
                  <a:solidFill>
                    <a:schemeClr val="accent1"/>
                  </a:solidFill>
                  <a:latin typeface="Times New Roman" pitchFamily="18" charset="0"/>
                  <a:cs typeface="Times New Roman" pitchFamily="18" charset="0"/>
                </a:rPr>
                <a:t>với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điểm</a:t>
              </a:r>
              <a:r>
                <a:rPr lang="en-US" sz="2800" dirty="0">
                  <a:solidFill>
                    <a:schemeClr val="accent1"/>
                  </a:solidFill>
                  <a:latin typeface="Times New Roman" pitchFamily="18" charset="0"/>
                  <a:cs typeface="Times New Roman" pitchFamily="18" charset="0"/>
                </a:rPr>
                <a:t> 1</a:t>
              </a:r>
            </a:p>
            <a:p>
              <a:endParaRPr lang="en-US" sz="2800" dirty="0">
                <a:solidFill>
                  <a:schemeClr val="accent1"/>
                </a:solidFill>
              </a:endParaRPr>
            </a:p>
          </p:txBody>
        </p:sp>
      </p:grpSp>
    </p:spTree>
    <p:extLst>
      <p:ext uri="{BB962C8B-B14F-4D97-AF65-F5344CB8AC3E}">
        <p14:creationId xmlns:p14="http://schemas.microsoft.com/office/powerpoint/2010/main" val="35822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661">
                                            <p:txEl>
                                              <p:pRg st="1" end="1"/>
                                            </p:txEl>
                                          </p:spTgt>
                                        </p:tgtEl>
                                        <p:attrNameLst>
                                          <p:attrName>style.visibility</p:attrName>
                                        </p:attrNameLst>
                                      </p:cBhvr>
                                      <p:to>
                                        <p:strVal val="visible"/>
                                      </p:to>
                                    </p:set>
                                    <p:animEffect transition="in" filter="fade">
                                      <p:cBhvr>
                                        <p:cTn id="11" dur="500"/>
                                        <p:tgtEl>
                                          <p:spTgt spid="2166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blinds(horizontal)">
                                      <p:cBhvr>
                                        <p:cTn id="16" dur="500"/>
                                        <p:tgtEl>
                                          <p:spTgt spid="215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660"/>
                                        </p:tgtEl>
                                        <p:attrNameLst>
                                          <p:attrName>style.visibility</p:attrName>
                                        </p:attrNameLst>
                                      </p:cBhvr>
                                      <p:to>
                                        <p:strVal val="visible"/>
                                      </p:to>
                                    </p:set>
                                    <p:anim calcmode="lin" valueType="num">
                                      <p:cBhvr additive="base">
                                        <p:cTn id="21" dur="500" fill="hold"/>
                                        <p:tgtEl>
                                          <p:spTgt spid="21660"/>
                                        </p:tgtEl>
                                        <p:attrNameLst>
                                          <p:attrName>ppt_x</p:attrName>
                                        </p:attrNameLst>
                                      </p:cBhvr>
                                      <p:tavLst>
                                        <p:tav tm="0">
                                          <p:val>
                                            <p:strVal val="#ppt_x"/>
                                          </p:val>
                                        </p:tav>
                                        <p:tav tm="100000">
                                          <p:val>
                                            <p:strVal val="#ppt_x"/>
                                          </p:val>
                                        </p:tav>
                                      </p:tavLst>
                                    </p:anim>
                                    <p:anim calcmode="lin" valueType="num">
                                      <p:cBhvr additive="base">
                                        <p:cTn id="22" dur="500" fill="hold"/>
                                        <p:tgtEl>
                                          <p:spTgt spid="2166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mph" presetSubtype="0" repeatCount="5000" fill="hold" grpId="1" nodeType="afterEffect">
                                  <p:stCondLst>
                                    <p:cond delay="0"/>
                                  </p:stCondLst>
                                  <p:childTnLst>
                                    <p:animClr clrSpc="hsl" dir="cw">
                                      <p:cBhvr override="childStyle">
                                        <p:cTn id="25" dur="500" fill="hold"/>
                                        <p:tgtEl>
                                          <p:spTgt spid="21660"/>
                                        </p:tgtEl>
                                        <p:attrNameLst>
                                          <p:attrName>style.color</p:attrName>
                                        </p:attrNameLst>
                                      </p:cBhvr>
                                      <p:by>
                                        <p:hsl h="-7200000" s="0" l="0"/>
                                      </p:by>
                                    </p:animClr>
                                    <p:animClr clrSpc="hsl" dir="cw">
                                      <p:cBhvr>
                                        <p:cTn id="26" dur="500" fill="hold"/>
                                        <p:tgtEl>
                                          <p:spTgt spid="21660"/>
                                        </p:tgtEl>
                                        <p:attrNameLst>
                                          <p:attrName>fillcolor</p:attrName>
                                        </p:attrNameLst>
                                      </p:cBhvr>
                                      <p:by>
                                        <p:hsl h="-7200000" s="0" l="0"/>
                                      </p:by>
                                    </p:animClr>
                                    <p:animClr clrSpc="hsl" dir="cw">
                                      <p:cBhvr>
                                        <p:cTn id="27" dur="500" fill="hold"/>
                                        <p:tgtEl>
                                          <p:spTgt spid="21660"/>
                                        </p:tgtEl>
                                        <p:attrNameLst>
                                          <p:attrName>stroke.color</p:attrName>
                                        </p:attrNameLst>
                                      </p:cBhvr>
                                      <p:by>
                                        <p:hsl h="-7200000" s="0" l="0"/>
                                      </p:by>
                                    </p:animClr>
                                    <p:set>
                                      <p:cBhvr>
                                        <p:cTn id="28" dur="500" fill="hold"/>
                                        <p:tgtEl>
                                          <p:spTgt spid="2166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1659"/>
                                        </p:tgtEl>
                                        <p:attrNameLst>
                                          <p:attrName>style.visibility</p:attrName>
                                        </p:attrNameLst>
                                      </p:cBhvr>
                                      <p:to>
                                        <p:strVal val="visible"/>
                                      </p:to>
                                    </p:set>
                                    <p:animEffect transition="in" filter="wipe(up)">
                                      <p:cBhvr>
                                        <p:cTn id="38" dur="500"/>
                                        <p:tgtEl>
                                          <p:spTgt spid="2165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1654"/>
                                        </p:tgtEl>
                                        <p:attrNameLst>
                                          <p:attrName>style.visibility</p:attrName>
                                        </p:attrNameLst>
                                      </p:cBhvr>
                                      <p:to>
                                        <p:strVal val="visible"/>
                                      </p:to>
                                    </p:set>
                                    <p:animEffect transition="in" filter="wipe(up)">
                                      <p:cBhvr>
                                        <p:cTn id="43" dur="1000"/>
                                        <p:tgtEl>
                                          <p:spTgt spid="2165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666"/>
                                        </p:tgtEl>
                                        <p:attrNameLst>
                                          <p:attrName>style.visibility</p:attrName>
                                        </p:attrNameLst>
                                      </p:cBhvr>
                                      <p:to>
                                        <p:strVal val="visible"/>
                                      </p:to>
                                    </p:set>
                                    <p:animEffect transition="in" filter="wipe(left)">
                                      <p:cBhvr>
                                        <p:cTn id="58" dur="1000"/>
                                        <p:tgtEl>
                                          <p:spTgt spid="2166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676"/>
                                        </p:tgtEl>
                                        <p:attrNameLst>
                                          <p:attrName>style.visibility</p:attrName>
                                        </p:attrNameLst>
                                      </p:cBhvr>
                                      <p:to>
                                        <p:strVal val="visible"/>
                                      </p:to>
                                    </p:set>
                                    <p:anim calcmode="lin" valueType="num">
                                      <p:cBhvr additive="base">
                                        <p:cTn id="63" dur="500" fill="hold"/>
                                        <p:tgtEl>
                                          <p:spTgt spid="21676"/>
                                        </p:tgtEl>
                                        <p:attrNameLst>
                                          <p:attrName>ppt_x</p:attrName>
                                        </p:attrNameLst>
                                      </p:cBhvr>
                                      <p:tavLst>
                                        <p:tav tm="0">
                                          <p:val>
                                            <p:strVal val="#ppt_x"/>
                                          </p:val>
                                        </p:tav>
                                        <p:tav tm="100000">
                                          <p:val>
                                            <p:strVal val="#ppt_x"/>
                                          </p:val>
                                        </p:tav>
                                      </p:tavLst>
                                    </p:anim>
                                    <p:anim calcmode="lin" valueType="num">
                                      <p:cBhvr additive="base">
                                        <p:cTn id="64" dur="500" fill="hold"/>
                                        <p:tgtEl>
                                          <p:spTgt spid="21676"/>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1651"/>
                                        </p:tgtEl>
                                        <p:attrNameLst>
                                          <p:attrName>style.visibility</p:attrName>
                                        </p:attrNameLst>
                                      </p:cBhvr>
                                      <p:to>
                                        <p:strVal val="visible"/>
                                      </p:to>
                                    </p:set>
                                    <p:anim calcmode="lin" valueType="num">
                                      <p:cBhvr>
                                        <p:cTn id="69" dur="500" fill="hold"/>
                                        <p:tgtEl>
                                          <p:spTgt spid="21651"/>
                                        </p:tgtEl>
                                        <p:attrNameLst>
                                          <p:attrName>ppt_w</p:attrName>
                                        </p:attrNameLst>
                                      </p:cBhvr>
                                      <p:tavLst>
                                        <p:tav tm="0">
                                          <p:val>
                                            <p:fltVal val="0"/>
                                          </p:val>
                                        </p:tav>
                                        <p:tav tm="100000">
                                          <p:val>
                                            <p:strVal val="#ppt_w"/>
                                          </p:val>
                                        </p:tav>
                                      </p:tavLst>
                                    </p:anim>
                                    <p:anim calcmode="lin" valueType="num">
                                      <p:cBhvr>
                                        <p:cTn id="70" dur="500" fill="hold"/>
                                        <p:tgtEl>
                                          <p:spTgt spid="21651"/>
                                        </p:tgtEl>
                                        <p:attrNameLst>
                                          <p:attrName>ppt_h</p:attrName>
                                        </p:attrNameLst>
                                      </p:cBhvr>
                                      <p:tavLst>
                                        <p:tav tm="0">
                                          <p:val>
                                            <p:fltVal val="0"/>
                                          </p:val>
                                        </p:tav>
                                        <p:tav tm="100000">
                                          <p:val>
                                            <p:strVal val="#ppt_h"/>
                                          </p:val>
                                        </p:tav>
                                      </p:tavLst>
                                    </p:anim>
                                    <p:animEffect transition="in" filter="fade">
                                      <p:cBhvr>
                                        <p:cTn id="71" dur="500"/>
                                        <p:tgtEl>
                                          <p:spTgt spid="2165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2" fill="hold" nodeType="clickEffect">
                                  <p:stCondLst>
                                    <p:cond delay="0"/>
                                  </p:stCondLst>
                                  <p:childTnLst>
                                    <p:set>
                                      <p:cBhvr>
                                        <p:cTn id="75" dur="1" fill="hold">
                                          <p:stCondLst>
                                            <p:cond delay="0"/>
                                          </p:stCondLst>
                                        </p:cTn>
                                        <p:tgtEl>
                                          <p:spTgt spid="21671"/>
                                        </p:tgtEl>
                                        <p:attrNameLst>
                                          <p:attrName>style.visibility</p:attrName>
                                        </p:attrNameLst>
                                      </p:cBhvr>
                                      <p:to>
                                        <p:strVal val="visible"/>
                                      </p:to>
                                    </p:set>
                                    <p:animEffect transition="in" filter="wipe(right)">
                                      <p:cBhvr>
                                        <p:cTn id="76" dur="1000"/>
                                        <p:tgtEl>
                                          <p:spTgt spid="2167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677"/>
                                        </p:tgtEl>
                                        <p:attrNameLst>
                                          <p:attrName>style.visibility</p:attrName>
                                        </p:attrNameLst>
                                      </p:cBhvr>
                                      <p:to>
                                        <p:strVal val="visible"/>
                                      </p:to>
                                    </p:set>
                                    <p:anim calcmode="lin" valueType="num">
                                      <p:cBhvr additive="base">
                                        <p:cTn id="81" dur="500" fill="hold"/>
                                        <p:tgtEl>
                                          <p:spTgt spid="21677"/>
                                        </p:tgtEl>
                                        <p:attrNameLst>
                                          <p:attrName>ppt_x</p:attrName>
                                        </p:attrNameLst>
                                      </p:cBhvr>
                                      <p:tavLst>
                                        <p:tav tm="0">
                                          <p:val>
                                            <p:strVal val="#ppt_x"/>
                                          </p:val>
                                        </p:tav>
                                        <p:tav tm="100000">
                                          <p:val>
                                            <p:strVal val="#ppt_x"/>
                                          </p:val>
                                        </p:tav>
                                      </p:tavLst>
                                    </p:anim>
                                    <p:anim calcmode="lin" valueType="num">
                                      <p:cBhvr additive="base">
                                        <p:cTn id="82" dur="500" fill="hold"/>
                                        <p:tgtEl>
                                          <p:spTgt spid="2167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nodeType="clickEffect">
                                  <p:stCondLst>
                                    <p:cond delay="0"/>
                                  </p:stCondLst>
                                  <p:childTnLst>
                                    <p:set>
                                      <p:cBhvr>
                                        <p:cTn id="86" dur="1" fill="hold">
                                          <p:stCondLst>
                                            <p:cond delay="0"/>
                                          </p:stCondLst>
                                        </p:cTn>
                                        <p:tgtEl>
                                          <p:spTgt spid="21656"/>
                                        </p:tgtEl>
                                        <p:attrNameLst>
                                          <p:attrName>style.visibility</p:attrName>
                                        </p:attrNameLst>
                                      </p:cBhvr>
                                      <p:to>
                                        <p:strVal val="visible"/>
                                      </p:to>
                                    </p:set>
                                    <p:anim calcmode="lin" valueType="num">
                                      <p:cBhvr>
                                        <p:cTn id="87" dur="500" fill="hold"/>
                                        <p:tgtEl>
                                          <p:spTgt spid="21656"/>
                                        </p:tgtEl>
                                        <p:attrNameLst>
                                          <p:attrName>ppt_w</p:attrName>
                                        </p:attrNameLst>
                                      </p:cBhvr>
                                      <p:tavLst>
                                        <p:tav tm="0">
                                          <p:val>
                                            <p:fltVal val="0"/>
                                          </p:val>
                                        </p:tav>
                                        <p:tav tm="100000">
                                          <p:val>
                                            <p:strVal val="#ppt_w"/>
                                          </p:val>
                                        </p:tav>
                                      </p:tavLst>
                                    </p:anim>
                                    <p:anim calcmode="lin" valueType="num">
                                      <p:cBhvr>
                                        <p:cTn id="88" dur="500" fill="hold"/>
                                        <p:tgtEl>
                                          <p:spTgt spid="21656"/>
                                        </p:tgtEl>
                                        <p:attrNameLst>
                                          <p:attrName>ppt_h</p:attrName>
                                        </p:attrNameLst>
                                      </p:cBhvr>
                                      <p:tavLst>
                                        <p:tav tm="0">
                                          <p:val>
                                            <p:fltVal val="0"/>
                                          </p:val>
                                        </p:tav>
                                        <p:tav tm="100000">
                                          <p:val>
                                            <p:strVal val="#ppt_h"/>
                                          </p:val>
                                        </p:tav>
                                      </p:tavLst>
                                    </p:anim>
                                    <p:animEffect transition="in" filter="fade">
                                      <p:cBhvr>
                                        <p:cTn id="89" dur="500"/>
                                        <p:tgtEl>
                                          <p:spTgt spid="2165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fade">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21688"/>
                                        </p:tgtEl>
                                        <p:attrNameLst>
                                          <p:attrName>style.visibility</p:attrName>
                                        </p:attrNameLst>
                                      </p:cBhvr>
                                      <p:to>
                                        <p:strVal val="visible"/>
                                      </p:to>
                                    </p:set>
                                    <p:anim calcmode="lin" valueType="num">
                                      <p:cBhvr>
                                        <p:cTn id="99" dur="500" fill="hold"/>
                                        <p:tgtEl>
                                          <p:spTgt spid="21688"/>
                                        </p:tgtEl>
                                        <p:attrNameLst>
                                          <p:attrName>ppt_w</p:attrName>
                                        </p:attrNameLst>
                                      </p:cBhvr>
                                      <p:tavLst>
                                        <p:tav tm="0">
                                          <p:val>
                                            <p:fltVal val="0"/>
                                          </p:val>
                                        </p:tav>
                                        <p:tav tm="100000">
                                          <p:val>
                                            <p:strVal val="#ppt_w"/>
                                          </p:val>
                                        </p:tav>
                                      </p:tavLst>
                                    </p:anim>
                                    <p:anim calcmode="lin" valueType="num">
                                      <p:cBhvr>
                                        <p:cTn id="100" dur="500" fill="hold"/>
                                        <p:tgtEl>
                                          <p:spTgt spid="21688"/>
                                        </p:tgtEl>
                                        <p:attrNameLst>
                                          <p:attrName>ppt_h</p:attrName>
                                        </p:attrNameLst>
                                      </p:cBhvr>
                                      <p:tavLst>
                                        <p:tav tm="0">
                                          <p:val>
                                            <p:fltVal val="0"/>
                                          </p:val>
                                        </p:tav>
                                        <p:tav tm="100000">
                                          <p:val>
                                            <p:strVal val="#ppt_h"/>
                                          </p:val>
                                        </p:tav>
                                      </p:tavLst>
                                    </p:anim>
                                    <p:animEffect transition="in" filter="fade">
                                      <p:cBhvr>
                                        <p:cTn id="101" dur="500"/>
                                        <p:tgtEl>
                                          <p:spTgt spid="2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1" grpId="0"/>
      <p:bldP spid="21654" grpId="0" animBg="1"/>
      <p:bldP spid="21659" grpId="0" animBg="1"/>
      <p:bldP spid="21660" grpId="0"/>
      <p:bldP spid="21660" grpId="1"/>
      <p:bldP spid="21676" grpId="0"/>
      <p:bldP spid="2167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6875463" y="32472"/>
            <a:ext cx="2268537" cy="6858000"/>
            <a:chOff x="4281" y="81"/>
            <a:chExt cx="1429" cy="4320"/>
          </a:xfrm>
        </p:grpSpPr>
        <p:sp>
          <p:nvSpPr>
            <p:cNvPr id="4" name="AutoShape 3"/>
            <p:cNvSpPr>
              <a:spLocks noChangeAspect="1" noChangeArrowheads="1" noTextEdit="1"/>
            </p:cNvSpPr>
            <p:nvPr/>
          </p:nvSpPr>
          <p:spPr bwMode="auto">
            <a:xfrm>
              <a:off x="4281" y="81"/>
              <a:ext cx="1429"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4759" y="2650"/>
              <a:ext cx="15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4829" y="2650"/>
              <a:ext cx="19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4756" y="621"/>
              <a:ext cx="11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4759" y="3872"/>
              <a:ext cx="15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4829" y="3872"/>
              <a:ext cx="19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4759" y="3483"/>
              <a:ext cx="15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4829" y="3483"/>
              <a:ext cx="19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4759" y="3066"/>
              <a:ext cx="15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4829" y="3066"/>
              <a:ext cx="19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4775" y="1010"/>
              <a:ext cx="11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4768" y="1434"/>
              <a:ext cx="11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4781" y="1851"/>
              <a:ext cx="11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4797" y="2254"/>
              <a:ext cx="19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Freeform 24"/>
            <p:cNvSpPr>
              <a:spLocks noEditPoints="1"/>
            </p:cNvSpPr>
            <p:nvPr/>
          </p:nvSpPr>
          <p:spPr bwMode="auto">
            <a:xfrm>
              <a:off x="4961" y="380"/>
              <a:ext cx="57" cy="3854"/>
            </a:xfrm>
            <a:custGeom>
              <a:avLst/>
              <a:gdLst>
                <a:gd name="T0" fmla="*/ 19 w 57"/>
                <a:gd name="T1" fmla="*/ 3854 h 3854"/>
                <a:gd name="T2" fmla="*/ 19 w 57"/>
                <a:gd name="T3" fmla="*/ 52 h 3854"/>
                <a:gd name="T4" fmla="*/ 38 w 57"/>
                <a:gd name="T5" fmla="*/ 52 h 3854"/>
                <a:gd name="T6" fmla="*/ 38 w 57"/>
                <a:gd name="T7" fmla="*/ 3854 h 3854"/>
                <a:gd name="T8" fmla="*/ 19 w 57"/>
                <a:gd name="T9" fmla="*/ 3854 h 3854"/>
                <a:gd name="T10" fmla="*/ 0 w 57"/>
                <a:gd name="T11" fmla="*/ 62 h 3854"/>
                <a:gd name="T12" fmla="*/ 28 w 57"/>
                <a:gd name="T13" fmla="*/ 0 h 3854"/>
                <a:gd name="T14" fmla="*/ 57 w 57"/>
                <a:gd name="T15" fmla="*/ 62 h 3854"/>
                <a:gd name="T16" fmla="*/ 0 w 57"/>
                <a:gd name="T17" fmla="*/ 62 h 3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854">
                  <a:moveTo>
                    <a:pt x="19" y="3854"/>
                  </a:moveTo>
                  <a:lnTo>
                    <a:pt x="19" y="52"/>
                  </a:lnTo>
                  <a:lnTo>
                    <a:pt x="38" y="52"/>
                  </a:lnTo>
                  <a:lnTo>
                    <a:pt x="38" y="3854"/>
                  </a:lnTo>
                  <a:lnTo>
                    <a:pt x="19" y="3854"/>
                  </a:lnTo>
                  <a:close/>
                  <a:moveTo>
                    <a:pt x="0" y="62"/>
                  </a:moveTo>
                  <a:lnTo>
                    <a:pt x="28" y="0"/>
                  </a:lnTo>
                  <a:lnTo>
                    <a:pt x="57" y="62"/>
                  </a:lnTo>
                  <a:lnTo>
                    <a:pt x="0" y="62"/>
                  </a:lnTo>
                  <a:close/>
                </a:path>
              </a:pathLst>
            </a:cu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4951" y="1571"/>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6"/>
            <p:cNvSpPr>
              <a:spLocks noChangeArrowheads="1"/>
            </p:cNvSpPr>
            <p:nvPr/>
          </p:nvSpPr>
          <p:spPr bwMode="auto">
            <a:xfrm>
              <a:off x="4951" y="3613"/>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4951" y="1994"/>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8"/>
            <p:cNvSpPr>
              <a:spLocks noChangeArrowheads="1"/>
            </p:cNvSpPr>
            <p:nvPr/>
          </p:nvSpPr>
          <p:spPr bwMode="auto">
            <a:xfrm>
              <a:off x="4951" y="2397"/>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9"/>
            <p:cNvSpPr>
              <a:spLocks noChangeArrowheads="1"/>
            </p:cNvSpPr>
            <p:nvPr/>
          </p:nvSpPr>
          <p:spPr bwMode="auto">
            <a:xfrm>
              <a:off x="4951" y="2807"/>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30"/>
            <p:cNvSpPr>
              <a:spLocks noChangeArrowheads="1"/>
            </p:cNvSpPr>
            <p:nvPr/>
          </p:nvSpPr>
          <p:spPr bwMode="auto">
            <a:xfrm>
              <a:off x="4951" y="3210"/>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1"/>
            <p:cNvSpPr>
              <a:spLocks noChangeArrowheads="1"/>
            </p:cNvSpPr>
            <p:nvPr/>
          </p:nvSpPr>
          <p:spPr bwMode="auto">
            <a:xfrm>
              <a:off x="4951" y="772"/>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2"/>
            <p:cNvSpPr>
              <a:spLocks noChangeArrowheads="1"/>
            </p:cNvSpPr>
            <p:nvPr/>
          </p:nvSpPr>
          <p:spPr bwMode="auto">
            <a:xfrm>
              <a:off x="4951" y="1182"/>
              <a:ext cx="76" cy="21"/>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3"/>
            <p:cNvSpPr>
              <a:spLocks noChangeArrowheads="1"/>
            </p:cNvSpPr>
            <p:nvPr/>
          </p:nvSpPr>
          <p:spPr bwMode="auto">
            <a:xfrm>
              <a:off x="4951" y="4023"/>
              <a:ext cx="76" cy="20"/>
            </a:xfrm>
            <a:prstGeom prst="rect">
              <a:avLst/>
            </a:pr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457200" y="507135"/>
            <a:ext cx="3440494" cy="523220"/>
          </a:xfrm>
          <a:prstGeom prst="rect">
            <a:avLst/>
          </a:prstGeom>
          <a:noFill/>
        </p:spPr>
        <p:txBody>
          <a:bodyPr wrap="none" rtlCol="0">
            <a:spAutoFit/>
          </a:bodyPr>
          <a:lstStyle/>
          <a:p>
            <a:r>
              <a:rPr lang="en-US" sz="2800" dirty="0" smtClean="0">
                <a:solidFill>
                  <a:srgbClr val="0000FF"/>
                </a:solidFill>
                <a:latin typeface="Times New Roman" pitchFamily="18" charset="0"/>
                <a:cs typeface="Times New Roman" pitchFamily="18" charset="0"/>
              </a:rPr>
              <a:t>b) </a:t>
            </a:r>
            <a:r>
              <a:rPr lang="en-US" sz="2800" dirty="0" err="1" smtClean="0">
                <a:solidFill>
                  <a:srgbClr val="0000FF"/>
                </a:solidFill>
                <a:latin typeface="Times New Roman" pitchFamily="18" charset="0"/>
                <a:cs typeface="Times New Roman" pitchFamily="18" charset="0"/>
              </a:rPr>
              <a:t>Trục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đứng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38" name="TextBox 37"/>
          <p:cNvSpPr txBox="1"/>
          <p:nvPr/>
        </p:nvSpPr>
        <p:spPr>
          <a:xfrm>
            <a:off x="228601" y="1410244"/>
            <a:ext cx="7239000" cy="2677656"/>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hướng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mũi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0.</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0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1</a:t>
            </a:r>
          </a:p>
          <a:p>
            <a:endParaRPr lang="en-US" sz="2800" dirty="0">
              <a:latin typeface="Times New Roman" pitchFamily="18" charset="0"/>
              <a:cs typeface="Times New Roman" pitchFamily="18" charset="0"/>
            </a:endParaRPr>
          </a:p>
        </p:txBody>
      </p:sp>
      <p:sp>
        <p:nvSpPr>
          <p:cNvPr id="39" name="TextBox 38"/>
          <p:cNvSpPr txBox="1"/>
          <p:nvPr/>
        </p:nvSpPr>
        <p:spPr>
          <a:xfrm>
            <a:off x="7620000" y="3439180"/>
            <a:ext cx="364202"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0</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32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fade">
                                      <p:cBhvr>
                                        <p:cTn id="17" dur="500"/>
                                        <p:tgtEl>
                                          <p:spTgt spid="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xEl>
                                              <p:pRg st="2" end="2"/>
                                            </p:txEl>
                                          </p:spTgt>
                                        </p:tgtEl>
                                        <p:attrNameLst>
                                          <p:attrName>style.visibility</p:attrName>
                                        </p:attrNameLst>
                                      </p:cBhvr>
                                      <p:to>
                                        <p:strVal val="visible"/>
                                      </p:to>
                                    </p:set>
                                    <p:animEffect transition="in" filter="fade">
                                      <p:cBhvr>
                                        <p:cTn id="27"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1400</Words>
  <Application>Microsoft Office PowerPoint</Application>
  <PresentationFormat>On-screen Show (4:3)</PresentationFormat>
  <Paragraphs>233</Paragraphs>
  <Slides>18</Slides>
  <Notes>4</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1" baseType="lpstr">
      <vt:lpstr>.VnBahamasBH</vt:lpstr>
      <vt:lpstr>.VnHelvetInsH</vt:lpstr>
      <vt:lpstr>.VnTime</vt:lpstr>
      <vt:lpstr>.VnTimeH</vt:lpstr>
      <vt:lpstr>VNI-Ongdo (nobita)</vt:lpstr>
      <vt:lpstr>Arial</vt:lpstr>
      <vt:lpstr>Calibri</vt:lpstr>
      <vt:lpstr>Cambria Math</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82</cp:revision>
  <dcterms:created xsi:type="dcterms:W3CDTF">2021-08-12T20:10:03Z</dcterms:created>
  <dcterms:modified xsi:type="dcterms:W3CDTF">2024-11-26T14:58:57Z</dcterms:modified>
</cp:coreProperties>
</file>