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58" r:id="rId5"/>
    <p:sldId id="260" r:id="rId6"/>
    <p:sldId id="261" r:id="rId7"/>
    <p:sldId id="262" r:id="rId8"/>
    <p:sldId id="263" r:id="rId9"/>
    <p:sldId id="272" r:id="rId10"/>
    <p:sldId id="264" r:id="rId11"/>
    <p:sldId id="273" r:id="rId12"/>
    <p:sldId id="268" r:id="rId13"/>
    <p:sldId id="274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82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376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892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369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74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992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252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253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223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591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340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76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5D361-C83D-4B21-B9BA-39D5EC9F62A9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245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170411_trongtrot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762000"/>
            <a:ext cx="8305800" cy="579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85800" y="228600"/>
            <a:ext cx="7924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TIẾT 1.BÀI 1. </a:t>
            </a:r>
            <a:r>
              <a:rPr lang="en-US" sz="2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GIỚI THIỆU CHUNG VỀ TRỒNG TRỌT</a:t>
            </a:r>
            <a:endParaRPr lang="en-US" sz="24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601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642691"/>
            <a:ext cx="8534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42899" y="647514"/>
            <a:ext cx="859528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Địa </a:t>
            </a:r>
            <a:r>
              <a:rPr lang="en-US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phương em có những thế mạnh gì trong phát triển trồng </a:t>
            </a:r>
            <a:r>
              <a:rPr lang="en-US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trọt </a:t>
            </a:r>
            <a:r>
              <a:rPr lang="en-US" sz="2400" b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vi-VN" sz="2400" b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vi-VN" sz="2400" b="1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14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642691"/>
            <a:ext cx="8534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74356" y="273359"/>
            <a:ext cx="859528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Địa </a:t>
            </a:r>
            <a:r>
              <a:rPr lang="en-US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phương em có những thế mạnh gì trong phát triển trồng </a:t>
            </a:r>
            <a:r>
              <a:rPr lang="en-US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trọt </a:t>
            </a:r>
            <a:r>
              <a:rPr lang="en-US" sz="2400" b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vi-VN" sz="2400" b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vi-VN" sz="2400" b="1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1104356"/>
            <a:ext cx="8305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>
                <a:solidFill>
                  <a:srgbClr val="FF0000"/>
                </a:solidFill>
              </a:rPr>
              <a:t>Địa phương em có những lợi thế để phát triển trồng trọt là:</a:t>
            </a:r>
          </a:p>
          <a:p>
            <a:r>
              <a:rPr lang="vi-VN" sz="2400">
                <a:solidFill>
                  <a:srgbClr val="FF0000"/>
                </a:solidFill>
              </a:rPr>
              <a:t>- Truyền thống trồng cây nông nghiệp từ lâu.</a:t>
            </a:r>
          </a:p>
          <a:p>
            <a:r>
              <a:rPr lang="vi-VN" sz="2400">
                <a:solidFill>
                  <a:srgbClr val="FF0000"/>
                </a:solidFill>
              </a:rPr>
              <a:t>- Địa phương quan tâm, hỗ trợ chính sách phát triển nông nghiệp cho người dân.</a:t>
            </a:r>
          </a:p>
          <a:p>
            <a:r>
              <a:rPr lang="vi-VN" sz="2400">
                <a:solidFill>
                  <a:srgbClr val="FF0000"/>
                </a:solidFill>
              </a:rPr>
              <a:t>- Nhiều con em địa phương tham gia học tập về nông nghiệp quay trở lại quê hương làm ăn kinh tế.</a:t>
            </a:r>
          </a:p>
          <a:p>
            <a:r>
              <a:rPr lang="vi-VN" sz="2400">
                <a:solidFill>
                  <a:srgbClr val="FF0000"/>
                </a:solidFill>
              </a:rPr>
              <a:t>- Khí hậu 4 mùa thuận lợi cho trồng cây hoa màu.</a:t>
            </a:r>
          </a:p>
        </p:txBody>
      </p:sp>
    </p:spTree>
    <p:extLst>
      <p:ext uri="{BB962C8B-B14F-4D97-AF65-F5344CB8AC3E}">
        <p14:creationId xmlns:p14="http://schemas.microsoft.com/office/powerpoint/2010/main" val="885083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-23149"/>
            <a:ext cx="8229600" cy="685800"/>
          </a:xfrm>
        </p:spPr>
        <p:txBody>
          <a:bodyPr>
            <a:norm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LUYỆN TẬP</a:t>
            </a:r>
            <a:endParaRPr lang="en-US" sz="2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3166" y="457200"/>
            <a:ext cx="877843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smtClean="0">
                <a:solidFill>
                  <a:srgbClr val="000099"/>
                </a:solidFill>
              </a:rPr>
              <a:t>1.Hãy kể </a:t>
            </a:r>
            <a:r>
              <a:rPr lang="en-US" sz="2400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năm</a:t>
            </a:r>
            <a:r>
              <a:rPr lang="vi-VN" sz="2400" b="1" smtClean="0">
                <a:solidFill>
                  <a:srgbClr val="000099"/>
                </a:solidFill>
              </a:rPr>
              <a:t> </a:t>
            </a:r>
            <a:r>
              <a:rPr lang="vi-VN" sz="2400" b="1" smtClean="0">
                <a:solidFill>
                  <a:srgbClr val="000099"/>
                </a:solidFill>
              </a:rPr>
              <a:t>sản phẩm trồng trọt mà gia đình em sử dụng. Mỗi sản phẩm thể hiện vai trò nào của trồng trọt</a:t>
            </a:r>
            <a:r>
              <a:rPr lang="vi-VN" sz="2400" b="1" smtClean="0">
                <a:solidFill>
                  <a:srgbClr val="000099"/>
                </a:solidFill>
              </a:rPr>
              <a:t>?</a:t>
            </a:r>
            <a:endParaRPr lang="vi-VN" sz="2400" b="1" smtClean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4788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-23149"/>
            <a:ext cx="8229600" cy="685800"/>
          </a:xfrm>
        </p:spPr>
        <p:txBody>
          <a:bodyPr>
            <a:norm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LUYỆN TẬP</a:t>
            </a:r>
            <a:endParaRPr lang="en-US" sz="2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3166" y="457200"/>
            <a:ext cx="877843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smtClean="0">
                <a:solidFill>
                  <a:srgbClr val="000099"/>
                </a:solidFill>
              </a:rPr>
              <a:t>1.Hãy kể </a:t>
            </a:r>
            <a:r>
              <a:rPr lang="en-US" sz="2400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năm</a:t>
            </a:r>
            <a:r>
              <a:rPr lang="vi-VN" sz="2400" b="1" smtClean="0">
                <a:solidFill>
                  <a:srgbClr val="000099"/>
                </a:solidFill>
              </a:rPr>
              <a:t> </a:t>
            </a:r>
            <a:r>
              <a:rPr lang="vi-VN" sz="2400" b="1" smtClean="0">
                <a:solidFill>
                  <a:srgbClr val="000099"/>
                </a:solidFill>
              </a:rPr>
              <a:t>sản phẩm trồng trọt mà gia đình em sử dụng. Mỗi sản phẩm thể hiện vai trò nào của trồng trọt</a:t>
            </a:r>
            <a:r>
              <a:rPr lang="vi-VN" sz="2400" b="1" smtClean="0">
                <a:solidFill>
                  <a:srgbClr val="000099"/>
                </a:solidFill>
              </a:rPr>
              <a:t>?</a:t>
            </a:r>
            <a:endParaRPr lang="vi-VN" sz="2400" b="1" smtClean="0">
              <a:solidFill>
                <a:srgbClr val="000099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1447800"/>
            <a:ext cx="7924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>
                <a:solidFill>
                  <a:srgbClr val="FF0000"/>
                </a:solidFill>
              </a:rPr>
              <a:t>1.Năm sản phẩm trồng trọt, gia đình em sử dụng:</a:t>
            </a:r>
          </a:p>
          <a:p>
            <a:r>
              <a:rPr lang="vi-VN" sz="2400">
                <a:solidFill>
                  <a:srgbClr val="FF0000"/>
                </a:solidFill>
              </a:rPr>
              <a:t>+ Lúa: cung cấp lương thực.</a:t>
            </a:r>
          </a:p>
          <a:p>
            <a:r>
              <a:rPr lang="vi-VN" sz="2400">
                <a:solidFill>
                  <a:srgbClr val="FF0000"/>
                </a:solidFill>
              </a:rPr>
              <a:t>+ Bưởi: cung cấp thực phẩm.</a:t>
            </a:r>
          </a:p>
          <a:p>
            <a:r>
              <a:rPr lang="vi-VN" sz="2400">
                <a:solidFill>
                  <a:srgbClr val="FF0000"/>
                </a:solidFill>
              </a:rPr>
              <a:t>+ Hoa hồng: làm cảnh</a:t>
            </a:r>
          </a:p>
          <a:p>
            <a:r>
              <a:rPr lang="vi-VN" sz="2400">
                <a:solidFill>
                  <a:srgbClr val="FF0000"/>
                </a:solidFill>
              </a:rPr>
              <a:t>+ Rau: cung cấp thực phẩm</a:t>
            </a:r>
          </a:p>
          <a:p>
            <a:r>
              <a:rPr lang="vi-VN" sz="2400">
                <a:solidFill>
                  <a:srgbClr val="FF0000"/>
                </a:solidFill>
              </a:rPr>
              <a:t>+ Ngô: Cung cấp lương thực</a:t>
            </a:r>
          </a:p>
        </p:txBody>
      </p:sp>
    </p:spTree>
    <p:extLst>
      <p:ext uri="{BB962C8B-B14F-4D97-AF65-F5344CB8AC3E}">
        <p14:creationId xmlns:p14="http://schemas.microsoft.com/office/powerpoint/2010/main" val="3416780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-23149"/>
            <a:ext cx="8229600" cy="685800"/>
          </a:xfrm>
        </p:spPr>
        <p:txBody>
          <a:bodyPr>
            <a:norm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VẬN DỤNG</a:t>
            </a:r>
            <a:endParaRPr lang="en-US" sz="2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06078" y="609600"/>
            <a:ext cx="8534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Ở địa phương em trồng trọt có vai trò như thế nào trong đời sống và nền kinh tế</a:t>
            </a:r>
            <a:r>
              <a:rPr lang="nl-NL" sz="2400"/>
              <a:t>.</a:t>
            </a:r>
            <a:endParaRPr lang="en-US" sz="2400"/>
          </a:p>
          <a:p>
            <a:r>
              <a:rPr lang="vi-VN" sz="2400" b="1" smtClean="0">
                <a:solidFill>
                  <a:srgbClr val="000099"/>
                </a:solidFill>
              </a:rPr>
              <a:t>Ghi </a:t>
            </a:r>
            <a:r>
              <a:rPr lang="vi-VN" sz="2400" b="1" smtClean="0">
                <a:solidFill>
                  <a:srgbClr val="000099"/>
                </a:solidFill>
              </a:rPr>
              <a:t>trên giấy A4. Giờ sau nộp </a:t>
            </a:r>
            <a:r>
              <a:rPr lang="en-US" sz="2400" b="1" smtClean="0">
                <a:solidFill>
                  <a:srgbClr val="000099"/>
                </a:solidFill>
              </a:rPr>
              <a:t>GV</a:t>
            </a:r>
            <a:endParaRPr lang="en-US" sz="2400" b="1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5718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Callout 3"/>
          <p:cNvSpPr/>
          <p:nvPr/>
        </p:nvSpPr>
        <p:spPr>
          <a:xfrm>
            <a:off x="5867400" y="685799"/>
            <a:ext cx="3200400" cy="5769449"/>
          </a:xfrm>
          <a:prstGeom prst="cloudCallout">
            <a:avLst>
              <a:gd name="adj1" fmla="val -53013"/>
              <a:gd name="adj2" fmla="val 55917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Các loại lương thực thực phẩm trong Hình 1.1 được làm từ sản phẩm của những cây trồng nào? Hãy nêu thêm những ví dụ khác mà </a:t>
            </a:r>
            <a:r>
              <a:rPr lang="en-US" sz="24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em </a:t>
            </a:r>
            <a:r>
              <a:rPr lang="en-US" sz="2400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biết</a:t>
            </a:r>
            <a:r>
              <a:rPr lang="vi-VN" sz="2400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2400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C:\Users\USER\Desktop\image4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41" y="360528"/>
            <a:ext cx="5433160" cy="60947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9000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Callout 3"/>
          <p:cNvSpPr/>
          <p:nvPr/>
        </p:nvSpPr>
        <p:spPr>
          <a:xfrm>
            <a:off x="5257800" y="685799"/>
            <a:ext cx="3810000" cy="5769449"/>
          </a:xfrm>
          <a:prstGeom prst="cloudCallout">
            <a:avLst>
              <a:gd name="adj1" fmla="val -53013"/>
              <a:gd name="adj2" fmla="val 55917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n-US" sz="2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ước </a:t>
            </a:r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cam từ quả cam, kẹo dừa từ quả dừa, sốt cà chua từ quả cà chua, đường từ cây mía…</a:t>
            </a:r>
          </a:p>
          <a:p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Một số sản phẩ khác: Nước ép ổi, chè, cà phê, rau cải </a:t>
            </a:r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bắp</a:t>
            </a:r>
            <a:r>
              <a:rPr lang="en-US" sz="2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,…</a:t>
            </a:r>
            <a:r>
              <a:rPr lang="vi-VN" sz="2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24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C:\Users\USER\Desktop\image4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41" y="360528"/>
            <a:ext cx="4594959" cy="60947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95559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8601" y="53371"/>
            <a:ext cx="85344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</a:t>
            </a:r>
            <a:r>
              <a:rPr kumimoji="0" lang="en-US" sz="24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PHIẾU HỌC TẬP 1</a:t>
            </a:r>
            <a:endParaRPr kumimoji="0" lang="en-US" sz="2400" b="0" i="0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Em hãy đọc nội dung mục 1. 1 và cho biết Hình 1.2 thể hiện những vai trò </a:t>
            </a:r>
            <a:r>
              <a:rPr lang="en-US" sz="24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nào </a:t>
            </a:r>
            <a:r>
              <a:rPr lang="en-US" sz="2400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của trồng trọt</a:t>
            </a:r>
            <a:r>
              <a:rPr lang="en-US" sz="24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4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</a:b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99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C:\Users\USER\Desktop\image10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1" y="1447800"/>
            <a:ext cx="8382000" cy="5181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97424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8601" y="47940"/>
            <a:ext cx="8534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</a:t>
            </a:r>
            <a:r>
              <a:rPr kumimoji="0" lang="en-US" sz="24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PHIẾU HỌC TẬP 1</a:t>
            </a:r>
            <a:endParaRPr kumimoji="0" lang="en-US" sz="2400" b="0" i="0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9761139"/>
              </p:ext>
            </p:extLst>
          </p:nvPr>
        </p:nvGraphicFramePr>
        <p:xfrm>
          <a:off x="457201" y="609600"/>
          <a:ext cx="8305800" cy="5421630"/>
        </p:xfrm>
        <a:graphic>
          <a:graphicData uri="http://schemas.openxmlformats.org/drawingml/2006/table">
            <a:tbl>
              <a:tblPr/>
              <a:tblGrid>
                <a:gridCol w="1697032"/>
                <a:gridCol w="6608768"/>
              </a:tblGrid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Tên hình</a:t>
                      </a:r>
                      <a:endParaRPr lang="en-US" sz="2400" b="1"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2400" b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Vai trò của trồng trọt</a:t>
                      </a: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1.1.a</a:t>
                      </a: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vi-VN" sz="2400" b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 Cung cấp lương thực, thực phẩm ( cho gạo, đậu, lá làm bánh chưng)</a:t>
                      </a: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1.2. b</a:t>
                      </a: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vi-VN" sz="2400" b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 Góp phần tạo cảnh quan, bảo vệ môi trường, phát triển du lịch, giữ gìn bản sắc văn hóa. ( Trồng hoa, cây xanh)</a:t>
                      </a: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1.2. c</a:t>
                      </a: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400" b="1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 Cung cấp các sản phẩm cho xuất</a:t>
                      </a:r>
                      <a:r>
                        <a:rPr lang="en-US" sz="2400" b="1" baseline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khẩu</a:t>
                      </a:r>
                      <a:endParaRPr lang="en-US" sz="2400" b="1"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1.2. d</a:t>
                      </a: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vi-VN" sz="2400" b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 Tạo việc làm ( làng nghề mây tre đan)</a:t>
                      </a: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1.2. e</a:t>
                      </a: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vi-VN" sz="2400" b="1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 Cung cấp nguyên liệu làm thức ăn cho chăn nuôi (cám cho gà</a:t>
                      </a:r>
                      <a:r>
                        <a:rPr lang="en-US" sz="2400" b="1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….</a:t>
                      </a:r>
                      <a:r>
                        <a:rPr lang="vi-VN" sz="2400" b="1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vi-VN" sz="2400" b="1"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1.2. g</a:t>
                      </a: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vi-VN" sz="2400" b="1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 Cung cấp nguyên liệu cho công nghiệp chế biến thực phẩm, dược phẩm, mĩ phẩm, nhiên liệu sinh học, … </a:t>
                      </a:r>
                      <a:endParaRPr lang="vi-VN" sz="2400" b="1"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1247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533400"/>
            <a:ext cx="8229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>
                <a:latin typeface="Arial" pitchFamily="34" charset="0"/>
                <a:cs typeface="Arial" pitchFamily="34" charset="0"/>
              </a:rPr>
              <a:t>1.Vai trò, triển vọng của trồng trọt</a:t>
            </a:r>
          </a:p>
          <a:p>
            <a:r>
              <a:rPr lang="en-US" sz="2400" b="1">
                <a:latin typeface="Arial" pitchFamily="34" charset="0"/>
                <a:cs typeface="Arial" pitchFamily="34" charset="0"/>
              </a:rPr>
              <a:t>1.Vai trò của trồng trọt</a:t>
            </a:r>
          </a:p>
          <a:p>
            <a:r>
              <a:rPr lang="en-US" sz="2400" b="1">
                <a:latin typeface="Arial" pitchFamily="34" charset="0"/>
                <a:cs typeface="Arial" pitchFamily="34" charset="0"/>
              </a:rPr>
              <a:t>+ Cung cấp lương thực, thực phẩm cho con người</a:t>
            </a:r>
          </a:p>
          <a:p>
            <a:r>
              <a:rPr lang="en-US" sz="2400" b="1">
                <a:latin typeface="Arial" pitchFamily="34" charset="0"/>
                <a:cs typeface="Arial" pitchFamily="34" charset="0"/>
              </a:rPr>
              <a:t>+ Cung cấp thức ăn cho chăn, nuôi </a:t>
            </a:r>
          </a:p>
          <a:p>
            <a:r>
              <a:rPr lang="en-US" sz="2400" b="1">
                <a:latin typeface="Arial" pitchFamily="34" charset="0"/>
                <a:cs typeface="Arial" pitchFamily="34" charset="0"/>
              </a:rPr>
              <a:t>+ Cung cấp nguyên liệu cho sản xuất công nghiệp chế biến, dược phẩm, mỹ phẩm…</a:t>
            </a:r>
          </a:p>
          <a:p>
            <a:r>
              <a:rPr lang="en-US" sz="2400" b="1">
                <a:latin typeface="Arial" pitchFamily="34" charset="0"/>
                <a:cs typeface="Arial" pitchFamily="34" charset="0"/>
              </a:rPr>
              <a:t>+ Cung cấp sản phẩm cho xuất khẩu</a:t>
            </a:r>
          </a:p>
          <a:p>
            <a:r>
              <a:rPr lang="en-US" sz="2400" b="1">
                <a:latin typeface="Arial" pitchFamily="34" charset="0"/>
                <a:cs typeface="Arial" pitchFamily="34" charset="0"/>
              </a:rPr>
              <a:t>+ Tạo việc làm</a:t>
            </a:r>
          </a:p>
          <a:p>
            <a:r>
              <a:rPr lang="en-US" sz="2400" b="1">
                <a:latin typeface="Arial" pitchFamily="34" charset="0"/>
                <a:cs typeface="Arial" pitchFamily="34" charset="0"/>
              </a:rPr>
              <a:t>+ Góp phần tạo cảnh quan, bảo vệ môi trường, phát triển du lịch, giữ gìn bản sắc văn hóa.</a:t>
            </a:r>
          </a:p>
          <a:p>
            <a:r>
              <a:rPr lang="en-US" sz="2400"/>
              <a:t/>
            </a:r>
            <a:br>
              <a:rPr lang="en-US" sz="2400"/>
            </a:br>
            <a:endParaRPr lang="vi-VN" sz="2400" b="1"/>
          </a:p>
        </p:txBody>
      </p:sp>
      <p:sp>
        <p:nvSpPr>
          <p:cNvPr id="6" name="Rectangle 5"/>
          <p:cNvSpPr/>
          <p:nvPr/>
        </p:nvSpPr>
        <p:spPr>
          <a:xfrm>
            <a:off x="533400" y="71735"/>
            <a:ext cx="7924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TIẾT 1.BÀI 1. </a:t>
            </a:r>
            <a:r>
              <a:rPr lang="en-US" sz="2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GIỚI THIỆU CHUNG VỀ TRỒNG TRỌT</a:t>
            </a:r>
            <a:endParaRPr lang="en-US" sz="24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482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0405" y="152400"/>
            <a:ext cx="887778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smtClean="0">
                <a:ln>
                  <a:noFill/>
                </a:ln>
                <a:solidFill>
                  <a:srgbClr val="00009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</a:t>
            </a:r>
            <a:r>
              <a:rPr kumimoji="0" lang="en-US" sz="2400" b="1" i="0" u="none" strike="noStrike" cap="none" normalizeH="0" baseline="0" smtClean="0">
                <a:ln>
                  <a:noFill/>
                </a:ln>
                <a:solidFill>
                  <a:srgbClr val="00009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 Những biện pháp được minh hoạ ở </a:t>
            </a:r>
            <a:r>
              <a:rPr lang="en-US" sz="2400" b="1" smtClean="0">
                <a:solidFill>
                  <a:srgbClr val="000099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hình dưới đây</a:t>
            </a:r>
            <a:r>
              <a:rPr kumimoji="0" lang="en-US" sz="2400" b="1" i="0" u="none" strike="noStrike" cap="none" normalizeH="0" baseline="0" smtClean="0">
                <a:ln>
                  <a:noFill/>
                </a:ln>
                <a:solidFill>
                  <a:srgbClr val="00009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smtClean="0">
                <a:ln>
                  <a:noFill/>
                </a:ln>
                <a:solidFill>
                  <a:srgbClr val="00009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giúp lĩnh vực trồng trọt phát triển như thế nào?</a:t>
            </a: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99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0405" y="5907613"/>
            <a:ext cx="8001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2.Hãy </a:t>
            </a:r>
            <a:r>
              <a:rPr lang="en-US" sz="24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đọc nội dung mục 1.2 và nêu những triển vọng phát triển của trồng trọt ở nước ta.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89084"/>
            <a:ext cx="8458200" cy="4725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1678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304800"/>
            <a:ext cx="85344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1.Những biện pháp được mình họa </a:t>
            </a:r>
            <a:r>
              <a:rPr lang="en-US" sz="22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giúp lĩnh vực trồng trọt phát triển:</a:t>
            </a:r>
          </a:p>
          <a:p>
            <a:r>
              <a:rPr lang="en-US" sz="22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 Trồng trọt theo tiêu chuẩn VietGAp: nâng cao chất lượng sản phẩm (sạch, ngon, nhiều chất dinh dưỡng...)</a:t>
            </a:r>
          </a:p>
          <a:p>
            <a:r>
              <a:rPr lang="en-US" sz="22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 Hiện đại hóa trồng trọt: áp dụng máy móc vào trong trồng trọt giúp nâng cao năng suất sản phẩm.</a:t>
            </a:r>
          </a:p>
          <a:p>
            <a:r>
              <a:rPr lang="en-US" sz="22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 Cơ giới hóa trồng trọt: thúc đẩy phát triển hiệu quả và bền vững nông nghiệp.</a:t>
            </a:r>
          </a:p>
          <a:p>
            <a:r>
              <a:rPr lang="en-US" sz="22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 Trồng trọt theo vùng chuyên canh: tăng năng suất cây trồng và chất lượng nông sản</a:t>
            </a:r>
          </a:p>
          <a:p>
            <a:r>
              <a:rPr lang="en-US" sz="22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2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vi-VN" sz="22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Đọc mục 1.2, ta thấy được các triển vọng phát triển ngành trồng trọt: </a:t>
            </a:r>
          </a:p>
          <a:p>
            <a:r>
              <a:rPr lang="vi-VN" sz="22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Lợi thế điều kiện tự nhiên đa dạng, có triển vọng phát triển các vùng chuyên canh tập trung cho các loại cây trồng chủ lực</a:t>
            </a:r>
          </a:p>
          <a:p>
            <a:r>
              <a:rPr lang="vi-VN" sz="22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Việc áp dụng các phương thức, công nghệ trồng trọt tiên tiến giúp nâng cao năng suất, chất lượng sản phẩm</a:t>
            </a:r>
          </a:p>
          <a:p>
            <a:r>
              <a:rPr lang="vi-VN" sz="22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Người nông dân Việt Nam sáng tạo, ham học hỏi góp phần nâng cao vị thế của sản xuất nông nghiệp Việt </a:t>
            </a:r>
            <a:r>
              <a:rPr lang="vi-VN" sz="22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Nam</a:t>
            </a:r>
            <a:r>
              <a:rPr lang="vi-VN" sz="22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vi-VN" sz="22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448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533400"/>
            <a:ext cx="8229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>
                <a:latin typeface="Arial" pitchFamily="34" charset="0"/>
                <a:cs typeface="Arial" pitchFamily="34" charset="0"/>
              </a:rPr>
              <a:t>1.2.Triển vọng của trồng trọt </a:t>
            </a:r>
          </a:p>
          <a:p>
            <a:r>
              <a:rPr lang="en-US" sz="2400" b="1">
                <a:latin typeface="Arial" pitchFamily="34" charset="0"/>
                <a:cs typeface="Arial" pitchFamily="34" charset="0"/>
              </a:rPr>
              <a:t>- Lợi thế điều kiện tự nhiên đa dạng, có triển vọng phát triển các vùng chuyên canh tập trung cho các loại cây trồng chủ lực</a:t>
            </a:r>
          </a:p>
          <a:p>
            <a:r>
              <a:rPr lang="en-US" sz="2400" b="1">
                <a:latin typeface="Arial" pitchFamily="34" charset="0"/>
                <a:cs typeface="Arial" pitchFamily="34" charset="0"/>
              </a:rPr>
              <a:t>- Việc áp dụng các phương thức, công nghệ trồng trọt tiên tiến giúp nâng cao năng suất, chất lượng sản phẩm</a:t>
            </a:r>
          </a:p>
          <a:p>
            <a:r>
              <a:rPr lang="en-US" sz="2400" b="1">
                <a:latin typeface="Arial" pitchFamily="34" charset="0"/>
                <a:cs typeface="Arial" pitchFamily="34" charset="0"/>
              </a:rPr>
              <a:t>- Người nông dân Việt Nam sáng tạo, ham học hỏi góp phần nâng cao vị thế của sản xuất nông nghiệp Việt </a:t>
            </a:r>
            <a:r>
              <a:rPr lang="en-US" sz="2400" b="1">
                <a:latin typeface="Arial" pitchFamily="34" charset="0"/>
                <a:cs typeface="Arial" pitchFamily="34" charset="0"/>
              </a:rPr>
              <a:t>Nam</a:t>
            </a:r>
            <a:r>
              <a:rPr lang="en-US" sz="2400" b="1" smtClean="0">
                <a:latin typeface="Arial" pitchFamily="34" charset="0"/>
                <a:cs typeface="Arial" pitchFamily="34" charset="0"/>
              </a:rPr>
              <a:t>.</a:t>
            </a:r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3400" y="71735"/>
            <a:ext cx="7924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TIẾT 1.BÀI 1. </a:t>
            </a:r>
            <a:r>
              <a:rPr lang="en-US" sz="2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GIỚI THIỆU CHUNG VỀ TRỒNG TRỌT</a:t>
            </a:r>
            <a:endParaRPr lang="en-US" sz="24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1316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825</Words>
  <Application>Microsoft Office PowerPoint</Application>
  <PresentationFormat>On-screen Show (4:3)</PresentationFormat>
  <Paragraphs>69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LUYỆN TẬP</vt:lpstr>
      <vt:lpstr>LUYỆN TẬP</vt:lpstr>
      <vt:lpstr>VẬN DỤNG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9</cp:revision>
  <dcterms:created xsi:type="dcterms:W3CDTF">2022-07-15T07:39:46Z</dcterms:created>
  <dcterms:modified xsi:type="dcterms:W3CDTF">2022-07-24T23:58:39Z</dcterms:modified>
</cp:coreProperties>
</file>