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3" r:id="rId2"/>
    <p:sldMasterId id="2147483699" r:id="rId3"/>
    <p:sldMasterId id="2147483711" r:id="rId4"/>
  </p:sldMasterIdLst>
  <p:notesMasterIdLst>
    <p:notesMasterId r:id="rId20"/>
  </p:notesMasterIdLst>
  <p:sldIdLst>
    <p:sldId id="583" r:id="rId5"/>
    <p:sldId id="375" r:id="rId6"/>
    <p:sldId id="370" r:id="rId7"/>
    <p:sldId id="378" r:id="rId8"/>
    <p:sldId id="377" r:id="rId9"/>
    <p:sldId id="585" r:id="rId10"/>
    <p:sldId id="584" r:id="rId11"/>
    <p:sldId id="309" r:id="rId12"/>
    <p:sldId id="312" r:id="rId13"/>
    <p:sldId id="586" r:id="rId14"/>
    <p:sldId id="587" r:id="rId15"/>
    <p:sldId id="588" r:id="rId16"/>
    <p:sldId id="589" r:id="rId17"/>
    <p:sldId id="257" r:id="rId18"/>
    <p:sldId id="267" r:id="rId19"/>
  </p:sldIdLst>
  <p:sldSz cx="12192000" cy="6858000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Fira Sans Extra Condensed" panose="020B0503050000020004" pitchFamily="34" charset="0"/>
      <p:regular r:id="rId22"/>
      <p:bold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FFFF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99" d="100"/>
          <a:sy n="99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B2B6-EF5C-4A95-BBCC-848547D0CB1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6114-8A8F-4341-BB72-18F68570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1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xuống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75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93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1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51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06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8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22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8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8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56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298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05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03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33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64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955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15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264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80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35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645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85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771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083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582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814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02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6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091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12/19/2024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355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49" r:id="rId6"/>
    <p:sldLayoutId id="2147483655" r:id="rId7"/>
    <p:sldLayoutId id="2147483653" r:id="rId8"/>
    <p:sldLayoutId id="2147483692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4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80893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677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tm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6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5188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chương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III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A059E-5313-4C90-8C3E-C5942623E2F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8498B-DE53-7FDF-1934-7A7A5BFF2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93141E31-B318-E6E0-B7F5-2415094C1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3" t="5145" r="3110" b="7652"/>
          <a:stretch/>
        </p:blipFill>
        <p:spPr>
          <a:xfrm>
            <a:off x="9661042" y="359924"/>
            <a:ext cx="2308324" cy="211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A1BE413B-788A-444A-840F-437254239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66" b="83628" l="63611" r="93193">
                        <a14:foregroundMark x1="65707" y1="50000" x2="65707" y2="59766"/>
                        <a14:foregroundMark x1="65253" y1="48307" x2="65606" y2="60677"/>
                        <a14:foregroundMark x1="65505" y1="39193" x2="65808" y2="57682"/>
                        <a14:foregroundMark x1="65707" y1="39193" x2="74242" y2="17969"/>
                        <a14:foregroundMark x1="74242" y1="17969" x2="74444" y2="17839"/>
                        <a14:foregroundMark x1="65808" y1="58594" x2="65808" y2="58594"/>
                        <a14:foregroundMark x1="65808" y1="58594" x2="65808" y2="58594"/>
                        <a14:foregroundMark x1="66162" y1="37630" x2="66162" y2="37630"/>
                        <a14:foregroundMark x1="66162" y1="37630" x2="66162" y2="37630"/>
                        <a14:foregroundMark x1="66162" y1="37630" x2="66162" y2="37630"/>
                        <a14:foregroundMark x1="66162" y1="37630" x2="66162" y2="37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13" t="5145" r="3110" b="7652"/>
          <a:stretch/>
        </p:blipFill>
        <p:spPr>
          <a:xfrm>
            <a:off x="9669518" y="359924"/>
            <a:ext cx="2291372" cy="20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838318D8-8EA5-B5B2-8861-6D15E0FA0599}"/>
              </a:ext>
            </a:extLst>
          </p:cNvPr>
          <p:cNvSpPr/>
          <p:nvPr/>
        </p:nvSpPr>
        <p:spPr>
          <a:xfrm>
            <a:off x="36303" y="486557"/>
            <a:ext cx="4462125" cy="6096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 3: </a:t>
            </a:r>
            <a:r>
              <a:rPr lang="en-US" altLang="en-US" sz="2400" b="1" dirty="0">
                <a:cs typeface="Times New Roman" panose="02020603050405020304" pitchFamily="18" charset="0"/>
                <a:sym typeface="+mn-ea"/>
              </a:rPr>
              <a:t>THẢO LUẬN NHÓM</a:t>
            </a:r>
            <a:endParaRPr lang="en-US" sz="2400" b="1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91407878-F9D2-FCC3-7441-00A81284B9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17881" r="45499" b="40869"/>
          <a:stretch/>
        </p:blipFill>
        <p:spPr>
          <a:xfrm>
            <a:off x="5794766" y="675831"/>
            <a:ext cx="3797616" cy="12951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5" name="Table 11">
            <a:extLst>
              <a:ext uri="{FF2B5EF4-FFF2-40B4-BE49-F238E27FC236}">
                <a16:creationId xmlns:a16="http://schemas.microsoft.com/office/drawing/2014/main" id="{7C3E4426-6A0F-EC94-A348-4F87D2135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948637"/>
              </p:ext>
            </p:extLst>
          </p:nvPr>
        </p:nvGraphicFramePr>
        <p:xfrm>
          <a:off x="890513" y="2286839"/>
          <a:ext cx="9426118" cy="4571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3059">
                  <a:extLst>
                    <a:ext uri="{9D8B030D-6E8A-4147-A177-3AD203B41FA5}">
                      <a16:colId xmlns:a16="http://schemas.microsoft.com/office/drawing/2014/main" val="1362625734"/>
                    </a:ext>
                  </a:extLst>
                </a:gridCol>
                <a:gridCol w="4713059">
                  <a:extLst>
                    <a:ext uri="{9D8B030D-6E8A-4147-A177-3AD203B41FA5}">
                      <a16:colId xmlns:a16="http://schemas.microsoft.com/office/drawing/2014/main" val="2916449539"/>
                    </a:ext>
                  </a:extLst>
                </a:gridCol>
              </a:tblGrid>
              <a:tr h="467184">
                <a:tc>
                  <a:txBody>
                    <a:bodyPr/>
                    <a:lstStyle/>
                    <a:p>
                      <a:pPr algn="ctr">
                        <a:tabLst>
                          <a:tab pos="3997325" algn="l"/>
                        </a:tabLst>
                      </a:pPr>
                      <a:r>
                        <a:rPr lang="en-US" dirty="0" err="1"/>
                        <a:t>Nội</a:t>
                      </a:r>
                      <a:r>
                        <a:rPr lang="en-US" dirty="0"/>
                        <a:t>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thực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hiện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kết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quả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871856"/>
                  </a:ext>
                </a:extLst>
              </a:tr>
              <a:tr h="467184">
                <a:tc>
                  <a:txBody>
                    <a:bodyPr/>
                    <a:lstStyle/>
                    <a:p>
                      <a:r>
                        <a:rPr lang="en-US" dirty="0"/>
                        <a:t>1. </a:t>
                      </a:r>
                      <a:r>
                        <a:rPr lang="en-US" dirty="0" err="1"/>
                        <a:t>Diện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miếng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bìa</a:t>
                      </a:r>
                      <a:r>
                        <a:rPr lang="en-US" dirty="0"/>
                        <a:t>:…….?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170498"/>
                  </a:ext>
                </a:extLst>
              </a:tr>
              <a:tr h="487897">
                <a:tc>
                  <a:txBody>
                    <a:bodyPr/>
                    <a:lstStyle/>
                    <a:p>
                      <a:r>
                        <a:rPr lang="en-US" dirty="0"/>
                        <a:t>2. Chu vi </a:t>
                      </a:r>
                      <a:r>
                        <a:rPr lang="en-US" dirty="0" err="1"/>
                        <a:t>hình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vuông</a:t>
                      </a:r>
                      <a:r>
                        <a:rPr lang="en-US" dirty="0"/>
                        <a:t>: …..?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7475" indent="0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461754"/>
                  </a:ext>
                </a:extLst>
              </a:tr>
              <a:tr h="467184">
                <a:tc>
                  <a:txBody>
                    <a:bodyPr/>
                    <a:lstStyle/>
                    <a:p>
                      <a:r>
                        <a:rPr lang="en-US" dirty="0"/>
                        <a:t>3. </a:t>
                      </a:r>
                      <a:r>
                        <a:rPr lang="en-US" dirty="0" err="1"/>
                        <a:t>Độ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cạnh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của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hình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vuông</a:t>
                      </a:r>
                      <a:r>
                        <a:rPr lang="en-US" dirty="0"/>
                        <a:t>: ….?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802132"/>
                  </a:ext>
                </a:extLst>
              </a:tr>
              <a:tr h="467184">
                <a:tc>
                  <a:txBody>
                    <a:bodyPr/>
                    <a:lstStyle/>
                    <a:p>
                      <a:r>
                        <a:rPr lang="en-US" dirty="0"/>
                        <a:t>4. </a:t>
                      </a:r>
                      <a:r>
                        <a:rPr lang="en-US" dirty="0" err="1"/>
                        <a:t>Diện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của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hình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vuông</a:t>
                      </a:r>
                      <a:r>
                        <a:rPr lang="en-US" dirty="0"/>
                        <a:t>: ….?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862160"/>
                  </a:ext>
                </a:extLst>
              </a:tr>
              <a:tr h="467184">
                <a:tc>
                  <a:txBody>
                    <a:bodyPr/>
                    <a:lstStyle/>
                    <a:p>
                      <a:r>
                        <a:rPr lang="en-US" dirty="0"/>
                        <a:t>5. </a:t>
                      </a:r>
                      <a:r>
                        <a:rPr lang="en-US" dirty="0" err="1"/>
                        <a:t>Tổng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diện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phần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còn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của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miếng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bìa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màu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xanh</a:t>
                      </a:r>
                      <a:r>
                        <a:rPr lang="en-US" dirty="0"/>
                        <a:t>:……?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402468"/>
                  </a:ext>
                </a:extLst>
              </a:tr>
              <a:tr h="467184">
                <a:tc>
                  <a:txBody>
                    <a:bodyPr/>
                    <a:lstStyle/>
                    <a:p>
                      <a:r>
                        <a:rPr lang="en-US" dirty="0"/>
                        <a:t>6. </a:t>
                      </a:r>
                      <a:r>
                        <a:rPr lang="en-US" dirty="0" err="1"/>
                        <a:t>Diện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hình</a:t>
                      </a:r>
                      <a:r>
                        <a:rPr lang="en-US" dirty="0"/>
                        <a:t> thang </a:t>
                      </a:r>
                      <a:r>
                        <a:rPr lang="en-US" dirty="0" err="1"/>
                        <a:t>cân</a:t>
                      </a:r>
                      <a:r>
                        <a:rPr lang="en-US" dirty="0"/>
                        <a:t> AEGB: …?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587195"/>
                  </a:ext>
                </a:extLst>
              </a:tr>
              <a:tr h="467184">
                <a:tc>
                  <a:txBody>
                    <a:bodyPr/>
                    <a:lstStyle/>
                    <a:p>
                      <a:r>
                        <a:rPr lang="en-US" dirty="0"/>
                        <a:t>7. </a:t>
                      </a:r>
                      <a:r>
                        <a:rPr lang="en-US" dirty="0" err="1"/>
                        <a:t>Công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thức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tính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diện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hình</a:t>
                      </a:r>
                      <a:r>
                        <a:rPr lang="en-US" dirty="0"/>
                        <a:t> thang </a:t>
                      </a:r>
                      <a:r>
                        <a:rPr lang="en-US" dirty="0" err="1"/>
                        <a:t>cân</a:t>
                      </a:r>
                      <a:r>
                        <a:rPr lang="en-US" dirty="0"/>
                        <a:t> AEGB:………….?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641304"/>
                  </a:ext>
                </a:extLst>
              </a:tr>
              <a:tr h="467184">
                <a:tc>
                  <a:txBody>
                    <a:bodyPr/>
                    <a:lstStyle/>
                    <a:p>
                      <a:r>
                        <a:rPr lang="en-US" dirty="0"/>
                        <a:t>8. </a:t>
                      </a:r>
                      <a:r>
                        <a:rPr lang="en-US" dirty="0" err="1"/>
                        <a:t>Độ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cạnh</a:t>
                      </a:r>
                      <a:r>
                        <a:rPr lang="en-US" dirty="0"/>
                        <a:t> EG:…………?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578613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9718AB-01EC-5F41-E724-A527E8C86CA8}"/>
              </a:ext>
            </a:extLst>
          </p:cNvPr>
          <p:cNvSpPr/>
          <p:nvPr/>
        </p:nvSpPr>
        <p:spPr>
          <a:xfrm>
            <a:off x="0" y="1077889"/>
            <a:ext cx="5675704" cy="9772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/>
              <a:t>Chia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</a:t>
            </a:r>
            <a:r>
              <a:rPr lang="en-US" sz="2000" b="1" dirty="0" err="1"/>
              <a:t>thảo</a:t>
            </a:r>
            <a:r>
              <a:rPr lang="en-US" sz="2000" b="1" dirty="0"/>
              <a:t> </a:t>
            </a:r>
            <a:r>
              <a:rPr lang="en-US" sz="2000" b="1" dirty="0" err="1"/>
              <a:t>luận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</a:t>
            </a:r>
            <a:r>
              <a:rPr lang="en-US" sz="2000" b="1" dirty="0" err="1"/>
              <a:t>lời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hỏi</a:t>
            </a:r>
            <a:r>
              <a:rPr lang="en-US" sz="2000" b="1" dirty="0"/>
              <a:t> </a:t>
            </a:r>
            <a:r>
              <a:rPr lang="en-US" sz="2000" b="1" dirty="0" err="1"/>
              <a:t>bên</a:t>
            </a:r>
            <a:r>
              <a:rPr lang="en-US" sz="2000" b="1" dirty="0"/>
              <a:t> </a:t>
            </a:r>
            <a:r>
              <a:rPr lang="en-US" sz="2000" b="1" dirty="0" err="1"/>
              <a:t>dưới</a:t>
            </a:r>
            <a:r>
              <a:rPr lang="en-U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49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D265C-99E4-4017-FF55-70A63BE73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24CA6526-7D71-796E-6EFD-A51EC80670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3" t="5145" r="3110" b="7652"/>
          <a:stretch/>
        </p:blipFill>
        <p:spPr>
          <a:xfrm>
            <a:off x="9661042" y="359924"/>
            <a:ext cx="2308324" cy="211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1">
                <a:extLst>
                  <a:ext uri="{FF2B5EF4-FFF2-40B4-BE49-F238E27FC236}">
                    <a16:creationId xmlns:a16="http://schemas.microsoft.com/office/drawing/2014/main" id="{9D40B8C0-1035-7C0B-40E0-6B0348F747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959156"/>
                  </p:ext>
                </p:extLst>
              </p:nvPr>
            </p:nvGraphicFramePr>
            <p:xfrm>
              <a:off x="890513" y="2286839"/>
              <a:ext cx="9426118" cy="46025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13059">
                      <a:extLst>
                        <a:ext uri="{9D8B030D-6E8A-4147-A177-3AD203B41FA5}">
                          <a16:colId xmlns:a16="http://schemas.microsoft.com/office/drawing/2014/main" val="1362625734"/>
                        </a:ext>
                      </a:extLst>
                    </a:gridCol>
                    <a:gridCol w="4713059">
                      <a:extLst>
                        <a:ext uri="{9D8B030D-6E8A-4147-A177-3AD203B41FA5}">
                          <a16:colId xmlns:a16="http://schemas.microsoft.com/office/drawing/2014/main" val="2916449539"/>
                        </a:ext>
                      </a:extLst>
                    </a:gridCol>
                  </a:tblGrid>
                  <a:tr h="467184"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997325" algn="l"/>
                            </a:tabLst>
                          </a:pPr>
                          <a:r>
                            <a:rPr lang="en-US" dirty="0" err="1"/>
                            <a:t>Nội</a:t>
                          </a:r>
                          <a:r>
                            <a:rPr lang="en-US" dirty="0"/>
                            <a:t> dung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Cá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nhân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thực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và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kết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quả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4871856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miếng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bìa</a:t>
                          </a:r>
                          <a:r>
                            <a:rPr lang="en-US" dirty="0"/>
                            <a:t>:…….?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28 cm</a:t>
                          </a:r>
                          <a:r>
                            <a:rPr lang="en-US" baseline="30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5170498"/>
                      </a:ext>
                    </a:extLst>
                  </a:tr>
                  <a:tr h="48789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 Chu vi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vuông</a:t>
                          </a:r>
                          <a:r>
                            <a:rPr lang="en-US" dirty="0"/>
                            <a:t>: …..?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/>
                          <a:r>
                            <a:rPr lang="en-US" dirty="0"/>
                            <a:t>16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3461754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 </a:t>
                          </a:r>
                          <a:r>
                            <a:rPr lang="en-US" dirty="0" err="1"/>
                            <a:t>Độ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dài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cạnh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của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vuông</a:t>
                          </a:r>
                          <a:r>
                            <a:rPr lang="en-US" dirty="0"/>
                            <a:t>: ….?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16 : 4 = 4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8802132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4.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của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vuông</a:t>
                          </a:r>
                          <a:r>
                            <a:rPr lang="en-US" dirty="0"/>
                            <a:t>: ….?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 . 4 = 16 cm</a:t>
                          </a:r>
                          <a:r>
                            <a:rPr lang="en-US" baseline="30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862160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 </a:t>
                          </a:r>
                          <a:r>
                            <a:rPr lang="en-US" dirty="0" err="1"/>
                            <a:t>Tổng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phần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còn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lại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của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miếng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bìa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màu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xanh</a:t>
                          </a:r>
                          <a:r>
                            <a:rPr lang="en-US" dirty="0"/>
                            <a:t>:……?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 28 – 16 = 12 cm</a:t>
                          </a:r>
                          <a:r>
                            <a:rPr lang="en-US" baseline="30000" dirty="0"/>
                            <a:t>2</a:t>
                          </a:r>
                          <a:r>
                            <a:rPr lang="en-US" dirty="0"/>
                            <a:t> 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6402468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6.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thang </a:t>
                          </a:r>
                          <a:r>
                            <a:rPr lang="en-US" dirty="0" err="1"/>
                            <a:t>cân</a:t>
                          </a:r>
                          <a:r>
                            <a:rPr lang="en-US" dirty="0"/>
                            <a:t> AEGB: …?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12 : 4 = 3 cm</a:t>
                          </a:r>
                          <a:r>
                            <a:rPr lang="en-US" baseline="30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2587195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7. </a:t>
                          </a:r>
                          <a:r>
                            <a:rPr lang="en-US" dirty="0" err="1"/>
                            <a:t>Công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thức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thang </a:t>
                          </a:r>
                          <a:r>
                            <a:rPr lang="en-US" dirty="0" err="1"/>
                            <a:t>cân</a:t>
                          </a:r>
                          <a:r>
                            <a:rPr lang="en-US" dirty="0"/>
                            <a:t> AEGB:………….?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𝐴𝐵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𝐸𝐺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.1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6641304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8. </a:t>
                          </a:r>
                          <a:r>
                            <a:rPr lang="en-US" dirty="0" err="1"/>
                            <a:t>Độ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dài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cạnh</a:t>
                          </a:r>
                          <a:r>
                            <a:rPr lang="en-US" dirty="0"/>
                            <a:t> EG:…………?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+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𝐸𝐺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.1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oMath>
                          </a14:m>
                          <a:r>
                            <a:rPr lang="en-US" dirty="0"/>
                            <a:t> =&gt; EG = 3.2 – 4 = 2 cm</a:t>
                          </a:r>
                          <a:r>
                            <a:rPr lang="en-US" baseline="30000" dirty="0"/>
                            <a:t>2</a:t>
                          </a:r>
                          <a:r>
                            <a:rPr lang="en-US" dirty="0"/>
                            <a:t>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75786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1">
                <a:extLst>
                  <a:ext uri="{FF2B5EF4-FFF2-40B4-BE49-F238E27FC236}">
                    <a16:creationId xmlns:a16="http://schemas.microsoft.com/office/drawing/2014/main" id="{9D40B8C0-1035-7C0B-40E0-6B0348F747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959156"/>
                  </p:ext>
                </p:extLst>
              </p:nvPr>
            </p:nvGraphicFramePr>
            <p:xfrm>
              <a:off x="890513" y="2286839"/>
              <a:ext cx="9426118" cy="46025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13059">
                      <a:extLst>
                        <a:ext uri="{9D8B030D-6E8A-4147-A177-3AD203B41FA5}">
                          <a16:colId xmlns:a16="http://schemas.microsoft.com/office/drawing/2014/main" val="1362625734"/>
                        </a:ext>
                      </a:extLst>
                    </a:gridCol>
                    <a:gridCol w="4713059">
                      <a:extLst>
                        <a:ext uri="{9D8B030D-6E8A-4147-A177-3AD203B41FA5}">
                          <a16:colId xmlns:a16="http://schemas.microsoft.com/office/drawing/2014/main" val="2916449539"/>
                        </a:ext>
                      </a:extLst>
                    </a:gridCol>
                  </a:tblGrid>
                  <a:tr h="467184">
                    <a:tc>
                      <a:txBody>
                        <a:bodyPr/>
                        <a:lstStyle/>
                        <a:p>
                          <a:pPr algn="ctr">
                            <a:tabLst>
                              <a:tab pos="3997325" algn="l"/>
                            </a:tabLst>
                          </a:pPr>
                          <a:r>
                            <a:rPr lang="en-US" dirty="0" err="1"/>
                            <a:t>Nội</a:t>
                          </a:r>
                          <a:r>
                            <a:rPr lang="en-US" dirty="0"/>
                            <a:t> dung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Cá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nhân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thực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và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kết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quả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4871856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miếng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bìa</a:t>
                          </a:r>
                          <a:r>
                            <a:rPr lang="en-US" dirty="0"/>
                            <a:t>:…….?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28 cm</a:t>
                          </a:r>
                          <a:r>
                            <a:rPr lang="en-US" baseline="30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5170498"/>
                      </a:ext>
                    </a:extLst>
                  </a:tr>
                  <a:tr h="48789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 Chu vi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vuông</a:t>
                          </a:r>
                          <a:r>
                            <a:rPr lang="en-US" dirty="0"/>
                            <a:t>: …..?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/>
                          <a:r>
                            <a:rPr lang="en-US" dirty="0"/>
                            <a:t>16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3461754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 </a:t>
                          </a:r>
                          <a:r>
                            <a:rPr lang="en-US" dirty="0" err="1"/>
                            <a:t>Độ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dài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cạnh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của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vuông</a:t>
                          </a:r>
                          <a:r>
                            <a:rPr lang="en-US" dirty="0"/>
                            <a:t>: ….?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16 : 4 = 4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8802132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4.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của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vuông</a:t>
                          </a:r>
                          <a:r>
                            <a:rPr lang="en-US" dirty="0"/>
                            <a:t>: ….?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 . 4 = 16 cm</a:t>
                          </a:r>
                          <a:r>
                            <a:rPr lang="en-US" baseline="30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86216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 </a:t>
                          </a:r>
                          <a:r>
                            <a:rPr lang="en-US" dirty="0" err="1"/>
                            <a:t>Tổng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phần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còn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lại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của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miếng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bìa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màu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xanh</a:t>
                          </a:r>
                          <a:r>
                            <a:rPr lang="en-US" dirty="0"/>
                            <a:t>:……?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 28 – 16 = 12 cm</a:t>
                          </a:r>
                          <a:r>
                            <a:rPr lang="en-US" baseline="30000" dirty="0"/>
                            <a:t>2</a:t>
                          </a:r>
                          <a:r>
                            <a:rPr lang="en-US" dirty="0"/>
                            <a:t> 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6402468"/>
                      </a:ext>
                    </a:extLst>
                  </a:tr>
                  <a:tr h="46718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6.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thang </a:t>
                          </a:r>
                          <a:r>
                            <a:rPr lang="en-US" dirty="0" err="1"/>
                            <a:t>cân</a:t>
                          </a:r>
                          <a:r>
                            <a:rPr lang="en-US" dirty="0"/>
                            <a:t> AEGB: …?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12 : 4 = 3 cm</a:t>
                          </a:r>
                          <a:r>
                            <a:rPr lang="en-US" baseline="30000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258719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7. </a:t>
                          </a:r>
                          <a:r>
                            <a:rPr lang="en-US" dirty="0" err="1"/>
                            <a:t>Công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thức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tính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diện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tích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hình</a:t>
                          </a:r>
                          <a:r>
                            <a:rPr lang="en-US" dirty="0"/>
                            <a:t> thang </a:t>
                          </a:r>
                          <a:r>
                            <a:rPr lang="en-US" dirty="0" err="1"/>
                            <a:t>cân</a:t>
                          </a:r>
                          <a:r>
                            <a:rPr lang="en-US" dirty="0"/>
                            <a:t> AEGB:………….?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59" t="-546667" r="-517" b="-8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6641304"/>
                      </a:ext>
                    </a:extLst>
                  </a:tr>
                  <a:tr h="498602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8. </a:t>
                          </a:r>
                          <a:r>
                            <a:rPr lang="en-US" dirty="0" err="1"/>
                            <a:t>Độ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dài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cạnh</a:t>
                          </a:r>
                          <a:r>
                            <a:rPr lang="en-US" dirty="0"/>
                            <a:t> EG:…………?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259" t="-828049" r="-517" b="-60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5786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62773982-51FB-D442-CCB6-81BC7BC683FF}"/>
              </a:ext>
            </a:extLst>
          </p:cNvPr>
          <p:cNvSpPr/>
          <p:nvPr/>
        </p:nvSpPr>
        <p:spPr>
          <a:xfrm>
            <a:off x="36303" y="486557"/>
            <a:ext cx="4462125" cy="6096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 3: </a:t>
            </a:r>
            <a:r>
              <a:rPr lang="en-US" altLang="en-US" sz="2400" b="1" dirty="0">
                <a:cs typeface="Times New Roman" panose="02020603050405020304" pitchFamily="18" charset="0"/>
                <a:sym typeface="+mn-ea"/>
              </a:rPr>
              <a:t>THẢO LUẬN NHÓM</a:t>
            </a:r>
            <a:endParaRPr lang="en-US" sz="2400" b="1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9E7E5A42-72F8-D11E-1072-D23A90818F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17881" r="45499" b="40869"/>
          <a:stretch/>
        </p:blipFill>
        <p:spPr>
          <a:xfrm>
            <a:off x="5901193" y="991737"/>
            <a:ext cx="3461004" cy="11803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D9C4DE88-5E8D-1589-32A6-C25A66BF68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66" b="83628" l="63611" r="93193">
                        <a14:foregroundMark x1="65707" y1="50000" x2="65707" y2="59766"/>
                        <a14:foregroundMark x1="65253" y1="48307" x2="65606" y2="60677"/>
                        <a14:foregroundMark x1="65505" y1="39193" x2="65808" y2="57682"/>
                        <a14:foregroundMark x1="65707" y1="39193" x2="74242" y2="17969"/>
                        <a14:foregroundMark x1="74242" y1="17969" x2="74444" y2="17839"/>
                        <a14:foregroundMark x1="65808" y1="58594" x2="65808" y2="58594"/>
                        <a14:foregroundMark x1="65808" y1="58594" x2="65808" y2="58594"/>
                        <a14:foregroundMark x1="66162" y1="37630" x2="66162" y2="37630"/>
                        <a14:foregroundMark x1="66162" y1="37630" x2="66162" y2="37630"/>
                        <a14:foregroundMark x1="66162" y1="37630" x2="66162" y2="37630"/>
                        <a14:foregroundMark x1="66162" y1="37630" x2="66162" y2="37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13" t="5145" r="3110" b="7652"/>
          <a:stretch/>
        </p:blipFill>
        <p:spPr>
          <a:xfrm>
            <a:off x="9669518" y="359924"/>
            <a:ext cx="2291372" cy="20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68C79A-4B14-31CD-D5DB-34ACF1E6F509}"/>
              </a:ext>
            </a:extLst>
          </p:cNvPr>
          <p:cNvSpPr/>
          <p:nvPr/>
        </p:nvSpPr>
        <p:spPr>
          <a:xfrm>
            <a:off x="36303" y="1079977"/>
            <a:ext cx="5675704" cy="9772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/>
              <a:t>Chia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</a:t>
            </a:r>
            <a:r>
              <a:rPr lang="en-US" sz="2000" b="1" dirty="0" err="1"/>
              <a:t>thảo</a:t>
            </a:r>
            <a:r>
              <a:rPr lang="en-US" sz="2000" b="1" dirty="0"/>
              <a:t> </a:t>
            </a:r>
            <a:r>
              <a:rPr lang="en-US" sz="2000" b="1" dirty="0" err="1"/>
              <a:t>luận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</a:t>
            </a:r>
            <a:r>
              <a:rPr lang="en-US" sz="2000" b="1" dirty="0" err="1"/>
              <a:t>lời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hỏi</a:t>
            </a:r>
            <a:r>
              <a:rPr lang="en-US" sz="2000" b="1" dirty="0"/>
              <a:t> </a:t>
            </a:r>
            <a:r>
              <a:rPr lang="en-US" sz="2000" b="1" dirty="0" err="1"/>
              <a:t>bên</a:t>
            </a:r>
            <a:r>
              <a:rPr lang="en-US" sz="2000" b="1" dirty="0"/>
              <a:t> </a:t>
            </a:r>
            <a:r>
              <a:rPr lang="en-US" sz="2000" b="1" dirty="0" err="1"/>
              <a:t>dưới</a:t>
            </a:r>
            <a:r>
              <a:rPr lang="en-U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56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336;p19">
            <a:extLst>
              <a:ext uri="{FF2B5EF4-FFF2-40B4-BE49-F238E27FC236}">
                <a16:creationId xmlns:a16="http://schemas.microsoft.com/office/drawing/2014/main" id="{2637D167-70E0-F7D5-20C0-7E151D5A9074}"/>
              </a:ext>
            </a:extLst>
          </p:cNvPr>
          <p:cNvSpPr/>
          <p:nvPr/>
        </p:nvSpPr>
        <p:spPr>
          <a:xfrm>
            <a:off x="7463830" y="859587"/>
            <a:ext cx="46774" cy="5203797"/>
          </a:xfrm>
          <a:custGeom>
            <a:avLst/>
            <a:gdLst/>
            <a:ahLst/>
            <a:cxnLst/>
            <a:rect l="l" t="t" r="r" b="b"/>
            <a:pathLst>
              <a:path w="1513" h="166415" extrusionOk="0">
                <a:moveTo>
                  <a:pt x="751" y="1"/>
                </a:moveTo>
                <a:cubicBezTo>
                  <a:pt x="346" y="1"/>
                  <a:pt x="1" y="334"/>
                  <a:pt x="1" y="751"/>
                </a:cubicBezTo>
                <a:lnTo>
                  <a:pt x="1" y="165664"/>
                </a:lnTo>
                <a:cubicBezTo>
                  <a:pt x="1" y="166081"/>
                  <a:pt x="334" y="166414"/>
                  <a:pt x="751" y="166414"/>
                </a:cubicBezTo>
                <a:cubicBezTo>
                  <a:pt x="1167" y="166414"/>
                  <a:pt x="1513" y="166081"/>
                  <a:pt x="1513" y="165664"/>
                </a:cubicBezTo>
                <a:lnTo>
                  <a:pt x="1513" y="751"/>
                </a:lnTo>
                <a:cubicBezTo>
                  <a:pt x="1513" y="334"/>
                  <a:pt x="1167" y="1"/>
                  <a:pt x="751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6" name="Google Shape;338;p19">
            <a:extLst>
              <a:ext uri="{FF2B5EF4-FFF2-40B4-BE49-F238E27FC236}">
                <a16:creationId xmlns:a16="http://schemas.microsoft.com/office/drawing/2014/main" id="{1A824344-FB18-82AB-1145-9F6A55D80FC1}"/>
              </a:ext>
            </a:extLst>
          </p:cNvPr>
          <p:cNvGrpSpPr/>
          <p:nvPr/>
        </p:nvGrpSpPr>
        <p:grpSpPr>
          <a:xfrm>
            <a:off x="7245964" y="4728276"/>
            <a:ext cx="3977167" cy="1652872"/>
            <a:chOff x="2723278" y="3623609"/>
            <a:chExt cx="2078594" cy="979497"/>
          </a:xfrm>
        </p:grpSpPr>
        <p:sp>
          <p:nvSpPr>
            <p:cNvPr id="69" name="Google Shape;339;p19">
              <a:extLst>
                <a:ext uri="{FF2B5EF4-FFF2-40B4-BE49-F238E27FC236}">
                  <a16:creationId xmlns:a16="http://schemas.microsoft.com/office/drawing/2014/main" id="{2327A8B2-34FD-B464-24E5-0CB2E0A0CD09}"/>
                </a:ext>
              </a:extLst>
            </p:cNvPr>
            <p:cNvSpPr/>
            <p:nvPr/>
          </p:nvSpPr>
          <p:spPr>
            <a:xfrm>
              <a:off x="2723278" y="3642186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28" y="0"/>
                  </a:moveTo>
                  <a:cubicBezTo>
                    <a:pt x="16310" y="0"/>
                    <a:pt x="14715" y="1511"/>
                    <a:pt x="14657" y="3432"/>
                  </a:cubicBezTo>
                  <a:lnTo>
                    <a:pt x="14348" y="12588"/>
                  </a:lnTo>
                  <a:cubicBezTo>
                    <a:pt x="14312" y="13696"/>
                    <a:pt x="13396" y="14565"/>
                    <a:pt x="12283" y="14565"/>
                  </a:cubicBezTo>
                  <a:cubicBezTo>
                    <a:pt x="12261" y="14565"/>
                    <a:pt x="12239" y="14565"/>
                    <a:pt x="12216" y="14564"/>
                  </a:cubicBezTo>
                  <a:lnTo>
                    <a:pt x="8871" y="14457"/>
                  </a:lnTo>
                  <a:cubicBezTo>
                    <a:pt x="8121" y="14433"/>
                    <a:pt x="7466" y="14004"/>
                    <a:pt x="7132" y="13397"/>
                  </a:cubicBezTo>
                  <a:cubicBezTo>
                    <a:pt x="6501" y="12302"/>
                    <a:pt x="5334" y="11540"/>
                    <a:pt x="3965" y="11492"/>
                  </a:cubicBezTo>
                  <a:cubicBezTo>
                    <a:pt x="3921" y="11491"/>
                    <a:pt x="3877" y="11490"/>
                    <a:pt x="3833" y="11490"/>
                  </a:cubicBezTo>
                  <a:cubicBezTo>
                    <a:pt x="1808" y="11490"/>
                    <a:pt x="130" y="13084"/>
                    <a:pt x="60" y="15100"/>
                  </a:cubicBezTo>
                  <a:cubicBezTo>
                    <a:pt x="0" y="17159"/>
                    <a:pt x="1632" y="18886"/>
                    <a:pt x="3715" y="18957"/>
                  </a:cubicBezTo>
                  <a:cubicBezTo>
                    <a:pt x="3750" y="18958"/>
                    <a:pt x="3784" y="18959"/>
                    <a:pt x="3818" y="18959"/>
                  </a:cubicBezTo>
                  <a:cubicBezTo>
                    <a:pt x="5145" y="18959"/>
                    <a:pt x="6317" y="18288"/>
                    <a:pt x="7001" y="17267"/>
                  </a:cubicBezTo>
                  <a:cubicBezTo>
                    <a:pt x="7371" y="16689"/>
                    <a:pt x="8020" y="16325"/>
                    <a:pt x="8743" y="16325"/>
                  </a:cubicBezTo>
                  <a:cubicBezTo>
                    <a:pt x="8765" y="16325"/>
                    <a:pt x="8788" y="16325"/>
                    <a:pt x="8811" y="16326"/>
                  </a:cubicBezTo>
                  <a:lnTo>
                    <a:pt x="12157" y="16433"/>
                  </a:lnTo>
                  <a:cubicBezTo>
                    <a:pt x="13300" y="16469"/>
                    <a:pt x="14193" y="17410"/>
                    <a:pt x="14157" y="18541"/>
                  </a:cubicBezTo>
                  <a:lnTo>
                    <a:pt x="14097" y="20469"/>
                  </a:lnTo>
                  <a:cubicBezTo>
                    <a:pt x="14026" y="22434"/>
                    <a:pt x="15586" y="24077"/>
                    <a:pt x="17562" y="24137"/>
                  </a:cubicBezTo>
                  <a:lnTo>
                    <a:pt x="47459" y="25125"/>
                  </a:lnTo>
                  <a:cubicBezTo>
                    <a:pt x="47496" y="25126"/>
                    <a:pt x="47533" y="25126"/>
                    <a:pt x="47570" y="25126"/>
                  </a:cubicBezTo>
                  <a:cubicBezTo>
                    <a:pt x="49509" y="25126"/>
                    <a:pt x="51103" y="23612"/>
                    <a:pt x="51174" y="21696"/>
                  </a:cubicBezTo>
                  <a:lnTo>
                    <a:pt x="51733" y="4646"/>
                  </a:lnTo>
                  <a:cubicBezTo>
                    <a:pt x="51793" y="2693"/>
                    <a:pt x="50245" y="1050"/>
                    <a:pt x="48257" y="979"/>
                  </a:cubicBezTo>
                  <a:lnTo>
                    <a:pt x="18360" y="3"/>
                  </a:lnTo>
                  <a:cubicBezTo>
                    <a:pt x="18316" y="1"/>
                    <a:pt x="18271" y="0"/>
                    <a:pt x="18228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0" name="Google Shape;340;p19">
              <a:extLst>
                <a:ext uri="{FF2B5EF4-FFF2-40B4-BE49-F238E27FC236}">
                  <a16:creationId xmlns:a16="http://schemas.microsoft.com/office/drawing/2014/main" id="{88BE2464-AF95-AFCC-E3F2-8148763E409F}"/>
                </a:ext>
              </a:extLst>
            </p:cNvPr>
            <p:cNvSpPr/>
            <p:nvPr/>
          </p:nvSpPr>
          <p:spPr>
            <a:xfrm>
              <a:off x="4624272" y="3879385"/>
              <a:ext cx="177598" cy="256288"/>
            </a:xfrm>
            <a:custGeom>
              <a:avLst/>
              <a:gdLst/>
              <a:ahLst/>
              <a:cxnLst/>
              <a:rect l="l" t="t" r="r" b="b"/>
              <a:pathLst>
                <a:path w="4644" h="6025" extrusionOk="0">
                  <a:moveTo>
                    <a:pt x="0" y="0"/>
                  </a:moveTo>
                  <a:lnTo>
                    <a:pt x="0" y="6025"/>
                  </a:lnTo>
                  <a:lnTo>
                    <a:pt x="1643" y="6025"/>
                  </a:lnTo>
                  <a:cubicBezTo>
                    <a:pt x="3298" y="6025"/>
                    <a:pt x="4643" y="4668"/>
                    <a:pt x="4643" y="3013"/>
                  </a:cubicBezTo>
                  <a:cubicBezTo>
                    <a:pt x="4643" y="2179"/>
                    <a:pt x="4310" y="1429"/>
                    <a:pt x="3762" y="893"/>
                  </a:cubicBezTo>
                  <a:cubicBezTo>
                    <a:pt x="3215" y="346"/>
                    <a:pt x="2465" y="0"/>
                    <a:pt x="1643" y="0"/>
                  </a:cubicBezTo>
                  <a:close/>
                </a:path>
              </a:pathLst>
            </a:custGeom>
            <a:solidFill>
              <a:srgbClr val="657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1" name="Google Shape;341;p19">
              <a:extLst>
                <a:ext uri="{FF2B5EF4-FFF2-40B4-BE49-F238E27FC236}">
                  <a16:creationId xmlns:a16="http://schemas.microsoft.com/office/drawing/2014/main" id="{C3A9C7DC-8793-EBE4-EA41-6B679A7F1B9D}"/>
                </a:ext>
              </a:extLst>
            </p:cNvPr>
            <p:cNvSpPr/>
            <p:nvPr/>
          </p:nvSpPr>
          <p:spPr>
            <a:xfrm>
              <a:off x="2725573" y="3624059"/>
              <a:ext cx="1939698" cy="923901"/>
            </a:xfrm>
            <a:custGeom>
              <a:avLst/>
              <a:gdLst/>
              <a:ahLst/>
              <a:cxnLst/>
              <a:rect l="l" t="t" r="r" b="b"/>
              <a:pathLst>
                <a:path w="50721" h="24159" extrusionOk="0">
                  <a:moveTo>
                    <a:pt x="17597" y="0"/>
                  </a:moveTo>
                  <a:cubicBezTo>
                    <a:pt x="15633" y="0"/>
                    <a:pt x="14037" y="1596"/>
                    <a:pt x="14037" y="3548"/>
                  </a:cubicBezTo>
                  <a:lnTo>
                    <a:pt x="14037" y="12716"/>
                  </a:lnTo>
                  <a:cubicBezTo>
                    <a:pt x="14037" y="13847"/>
                    <a:pt x="13121" y="14764"/>
                    <a:pt x="11990" y="14764"/>
                  </a:cubicBezTo>
                  <a:lnTo>
                    <a:pt x="8692" y="14764"/>
                  </a:lnTo>
                  <a:cubicBezTo>
                    <a:pt x="7941" y="14764"/>
                    <a:pt x="7287" y="14359"/>
                    <a:pt x="6929" y="13764"/>
                  </a:cubicBezTo>
                  <a:cubicBezTo>
                    <a:pt x="6275" y="12681"/>
                    <a:pt x="5084" y="11966"/>
                    <a:pt x="3739" y="11966"/>
                  </a:cubicBezTo>
                  <a:cubicBezTo>
                    <a:pt x="1679" y="11966"/>
                    <a:pt x="0" y="13633"/>
                    <a:pt x="0" y="15693"/>
                  </a:cubicBezTo>
                  <a:cubicBezTo>
                    <a:pt x="0" y="17753"/>
                    <a:pt x="1679" y="19431"/>
                    <a:pt x="3739" y="19431"/>
                  </a:cubicBezTo>
                  <a:cubicBezTo>
                    <a:pt x="5084" y="19431"/>
                    <a:pt x="6275" y="18705"/>
                    <a:pt x="6929" y="17633"/>
                  </a:cubicBezTo>
                  <a:cubicBezTo>
                    <a:pt x="7287" y="17026"/>
                    <a:pt x="7941" y="16633"/>
                    <a:pt x="8692" y="16633"/>
                  </a:cubicBezTo>
                  <a:lnTo>
                    <a:pt x="11990" y="16633"/>
                  </a:lnTo>
                  <a:cubicBezTo>
                    <a:pt x="13121" y="16633"/>
                    <a:pt x="14037" y="17538"/>
                    <a:pt x="14037" y="18669"/>
                  </a:cubicBezTo>
                  <a:lnTo>
                    <a:pt x="14037" y="20598"/>
                  </a:lnTo>
                  <a:cubicBezTo>
                    <a:pt x="14037" y="22563"/>
                    <a:pt x="15633" y="24158"/>
                    <a:pt x="17597" y="24158"/>
                  </a:cubicBezTo>
                  <a:lnTo>
                    <a:pt x="47173" y="24158"/>
                  </a:lnTo>
                  <a:cubicBezTo>
                    <a:pt x="49137" y="24158"/>
                    <a:pt x="50721" y="22563"/>
                    <a:pt x="50721" y="20598"/>
                  </a:cubicBezTo>
                  <a:lnTo>
                    <a:pt x="50721" y="3548"/>
                  </a:lnTo>
                  <a:cubicBezTo>
                    <a:pt x="50721" y="1596"/>
                    <a:pt x="49137" y="0"/>
                    <a:pt x="4717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2" name="Google Shape;342;p19">
              <a:extLst>
                <a:ext uri="{FF2B5EF4-FFF2-40B4-BE49-F238E27FC236}">
                  <a16:creationId xmlns:a16="http://schemas.microsoft.com/office/drawing/2014/main" id="{0512E2A3-A84D-0EA1-AF30-09568ABE94F0}"/>
                </a:ext>
              </a:extLst>
            </p:cNvPr>
            <p:cNvSpPr/>
            <p:nvPr/>
          </p:nvSpPr>
          <p:spPr>
            <a:xfrm>
              <a:off x="2752419" y="4108053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6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3" name="Google Shape;343;p19">
              <a:extLst>
                <a:ext uri="{FF2B5EF4-FFF2-40B4-BE49-F238E27FC236}">
                  <a16:creationId xmlns:a16="http://schemas.microsoft.com/office/drawing/2014/main" id="{43430308-3801-6B63-AFD5-5A73DBC72749}"/>
                </a:ext>
              </a:extLst>
            </p:cNvPr>
            <p:cNvSpPr/>
            <p:nvPr/>
          </p:nvSpPr>
          <p:spPr>
            <a:xfrm>
              <a:off x="3195458" y="3654023"/>
              <a:ext cx="1606414" cy="368715"/>
            </a:xfrm>
            <a:custGeom>
              <a:avLst/>
              <a:gdLst/>
              <a:ahLst/>
              <a:cxnLst/>
              <a:rect l="l" t="t" r="r" b="b"/>
              <a:pathLst>
                <a:path w="42006" h="8668" extrusionOk="0">
                  <a:moveTo>
                    <a:pt x="3001" y="0"/>
                  </a:moveTo>
                  <a:cubicBezTo>
                    <a:pt x="1465" y="0"/>
                    <a:pt x="191" y="1155"/>
                    <a:pt x="12" y="2655"/>
                  </a:cubicBezTo>
                  <a:cubicBezTo>
                    <a:pt x="0" y="2774"/>
                    <a:pt x="0" y="2893"/>
                    <a:pt x="0" y="3012"/>
                  </a:cubicBezTo>
                  <a:cubicBezTo>
                    <a:pt x="0" y="4667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89" y="6358"/>
                    <a:pt x="41124" y="6894"/>
                  </a:cubicBezTo>
                  <a:cubicBezTo>
                    <a:pt x="41589" y="7358"/>
                    <a:pt x="41898" y="7977"/>
                    <a:pt x="41982" y="8668"/>
                  </a:cubicBezTo>
                  <a:lnTo>
                    <a:pt x="42005" y="8311"/>
                  </a:lnTo>
                  <a:lnTo>
                    <a:pt x="42005" y="3012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89" y="345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4" name="Google Shape;344;p19">
              <a:extLst>
                <a:ext uri="{FF2B5EF4-FFF2-40B4-BE49-F238E27FC236}">
                  <a16:creationId xmlns:a16="http://schemas.microsoft.com/office/drawing/2014/main" id="{6350B86B-C99F-1C54-543C-FE62412BE35D}"/>
                </a:ext>
              </a:extLst>
            </p:cNvPr>
            <p:cNvSpPr/>
            <p:nvPr/>
          </p:nvSpPr>
          <p:spPr>
            <a:xfrm>
              <a:off x="3195458" y="3623609"/>
              <a:ext cx="1606414" cy="383943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1346" y="1"/>
                    <a:pt x="0" y="1346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77" y="6359"/>
                    <a:pt x="41124" y="6906"/>
                  </a:cubicBezTo>
                  <a:cubicBezTo>
                    <a:pt x="41672" y="7442"/>
                    <a:pt x="42005" y="8192"/>
                    <a:pt x="42005" y="9026"/>
                  </a:cubicBezTo>
                  <a:lnTo>
                    <a:pt x="42005" y="3013"/>
                  </a:lnTo>
                  <a:cubicBezTo>
                    <a:pt x="42005" y="2180"/>
                    <a:pt x="41672" y="1429"/>
                    <a:pt x="41124" y="882"/>
                  </a:cubicBezTo>
                  <a:cubicBezTo>
                    <a:pt x="40577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5" name="Google Shape;345;p19">
              <a:extLst>
                <a:ext uri="{FF2B5EF4-FFF2-40B4-BE49-F238E27FC236}">
                  <a16:creationId xmlns:a16="http://schemas.microsoft.com/office/drawing/2014/main" id="{774DE6D0-47C0-5DFC-B999-0A395613F125}"/>
                </a:ext>
              </a:extLst>
            </p:cNvPr>
            <p:cNvSpPr txBox="1"/>
            <p:nvPr/>
          </p:nvSpPr>
          <p:spPr>
            <a:xfrm>
              <a:off x="3265722" y="3955988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Trong tự nhiên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Trong kiến trúc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Trong nghệ thuật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Trong công nghệ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UTM Av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" name="Google Shape;346;p19">
              <a:extLst>
                <a:ext uri="{FF2B5EF4-FFF2-40B4-BE49-F238E27FC236}">
                  <a16:creationId xmlns:a16="http://schemas.microsoft.com/office/drawing/2014/main" id="{742BB91D-2A19-90EF-C76F-28EAAE837F77}"/>
                </a:ext>
              </a:extLst>
            </p:cNvPr>
            <p:cNvSpPr txBox="1"/>
            <p:nvPr/>
          </p:nvSpPr>
          <p:spPr>
            <a:xfrm>
              <a:off x="3195450" y="3623825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Fira Sans Extra Condensed"/>
                  <a:cs typeface="Fira Sans Extra Condensed"/>
                  <a:sym typeface="Fira Sans Extra Condensed"/>
                </a:rPr>
                <a:t>ĐỐI XỨNG TRONG THỰC TIỄN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7" name="Google Shape;347;p19">
            <a:extLst>
              <a:ext uri="{FF2B5EF4-FFF2-40B4-BE49-F238E27FC236}">
                <a16:creationId xmlns:a16="http://schemas.microsoft.com/office/drawing/2014/main" id="{6B9AFABF-5B06-DD31-1BBF-E26F8DFBD158}"/>
              </a:ext>
            </a:extLst>
          </p:cNvPr>
          <p:cNvGrpSpPr/>
          <p:nvPr/>
        </p:nvGrpSpPr>
        <p:grpSpPr>
          <a:xfrm>
            <a:off x="7245964" y="2658280"/>
            <a:ext cx="4048287" cy="1799751"/>
            <a:chOff x="2723278" y="2387425"/>
            <a:chExt cx="2078594" cy="979041"/>
          </a:xfrm>
        </p:grpSpPr>
        <p:sp>
          <p:nvSpPr>
            <p:cNvPr id="78" name="Google Shape;348;p19">
              <a:extLst>
                <a:ext uri="{FF2B5EF4-FFF2-40B4-BE49-F238E27FC236}">
                  <a16:creationId xmlns:a16="http://schemas.microsoft.com/office/drawing/2014/main" id="{E20F45DD-947C-D1B5-DB44-1539685AECF1}"/>
                </a:ext>
              </a:extLst>
            </p:cNvPr>
            <p:cNvSpPr/>
            <p:nvPr/>
          </p:nvSpPr>
          <p:spPr>
            <a:xfrm>
              <a:off x="2723278" y="2405547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49" y="1"/>
                  </a:moveTo>
                  <a:cubicBezTo>
                    <a:pt x="16321" y="1"/>
                    <a:pt x="14715" y="1515"/>
                    <a:pt x="14657" y="3431"/>
                  </a:cubicBezTo>
                  <a:lnTo>
                    <a:pt x="14348" y="12599"/>
                  </a:lnTo>
                  <a:cubicBezTo>
                    <a:pt x="14312" y="13708"/>
                    <a:pt x="13396" y="14577"/>
                    <a:pt x="12283" y="14577"/>
                  </a:cubicBezTo>
                  <a:cubicBezTo>
                    <a:pt x="12261" y="14577"/>
                    <a:pt x="12239" y="14576"/>
                    <a:pt x="12216" y="14576"/>
                  </a:cubicBezTo>
                  <a:lnTo>
                    <a:pt x="8871" y="14468"/>
                  </a:lnTo>
                  <a:cubicBezTo>
                    <a:pt x="8121" y="14433"/>
                    <a:pt x="7466" y="14016"/>
                    <a:pt x="7132" y="13397"/>
                  </a:cubicBezTo>
                  <a:cubicBezTo>
                    <a:pt x="6501" y="12301"/>
                    <a:pt x="5334" y="11539"/>
                    <a:pt x="3965" y="11504"/>
                  </a:cubicBezTo>
                  <a:cubicBezTo>
                    <a:pt x="3921" y="11502"/>
                    <a:pt x="3876" y="11501"/>
                    <a:pt x="3832" y="11501"/>
                  </a:cubicBezTo>
                  <a:cubicBezTo>
                    <a:pt x="1807" y="11501"/>
                    <a:pt x="130" y="13084"/>
                    <a:pt x="60" y="15099"/>
                  </a:cubicBezTo>
                  <a:cubicBezTo>
                    <a:pt x="0" y="17159"/>
                    <a:pt x="1632" y="18886"/>
                    <a:pt x="3715" y="18957"/>
                  </a:cubicBezTo>
                  <a:cubicBezTo>
                    <a:pt x="3760" y="18959"/>
                    <a:pt x="3806" y="18959"/>
                    <a:pt x="3850" y="18959"/>
                  </a:cubicBezTo>
                  <a:cubicBezTo>
                    <a:pt x="5164" y="18959"/>
                    <a:pt x="6322" y="18291"/>
                    <a:pt x="7001" y="17266"/>
                  </a:cubicBezTo>
                  <a:cubicBezTo>
                    <a:pt x="7371" y="16700"/>
                    <a:pt x="8021" y="16325"/>
                    <a:pt x="8745" y="16325"/>
                  </a:cubicBezTo>
                  <a:cubicBezTo>
                    <a:pt x="8767" y="16325"/>
                    <a:pt x="8789" y="16325"/>
                    <a:pt x="8811" y="16326"/>
                  </a:cubicBezTo>
                  <a:lnTo>
                    <a:pt x="12157" y="16433"/>
                  </a:lnTo>
                  <a:cubicBezTo>
                    <a:pt x="13300" y="16469"/>
                    <a:pt x="14193" y="17421"/>
                    <a:pt x="14157" y="18540"/>
                  </a:cubicBezTo>
                  <a:lnTo>
                    <a:pt x="14097" y="20481"/>
                  </a:lnTo>
                  <a:cubicBezTo>
                    <a:pt x="14026" y="22434"/>
                    <a:pt x="15586" y="24077"/>
                    <a:pt x="17562" y="24148"/>
                  </a:cubicBezTo>
                  <a:lnTo>
                    <a:pt x="47459" y="25124"/>
                  </a:lnTo>
                  <a:cubicBezTo>
                    <a:pt x="47503" y="25126"/>
                    <a:pt x="47548" y="25127"/>
                    <a:pt x="47592" y="25127"/>
                  </a:cubicBezTo>
                  <a:cubicBezTo>
                    <a:pt x="49520" y="25127"/>
                    <a:pt x="51104" y="23616"/>
                    <a:pt x="51174" y="21695"/>
                  </a:cubicBezTo>
                  <a:lnTo>
                    <a:pt x="51733" y="4658"/>
                  </a:lnTo>
                  <a:cubicBezTo>
                    <a:pt x="51793" y="2693"/>
                    <a:pt x="50245" y="1050"/>
                    <a:pt x="48257" y="991"/>
                  </a:cubicBezTo>
                  <a:lnTo>
                    <a:pt x="18360" y="2"/>
                  </a:lnTo>
                  <a:cubicBezTo>
                    <a:pt x="18323" y="1"/>
                    <a:pt x="18286" y="1"/>
                    <a:pt x="18249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9" name="Google Shape;349;p19">
              <a:extLst>
                <a:ext uri="{FF2B5EF4-FFF2-40B4-BE49-F238E27FC236}">
                  <a16:creationId xmlns:a16="http://schemas.microsoft.com/office/drawing/2014/main" id="{A49378DA-B271-7DC7-95B4-75D93D9BC420}"/>
                </a:ext>
              </a:extLst>
            </p:cNvPr>
            <p:cNvSpPr/>
            <p:nvPr/>
          </p:nvSpPr>
          <p:spPr>
            <a:xfrm>
              <a:off x="4624272" y="2643417"/>
              <a:ext cx="177598" cy="256076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0" y="1"/>
                  </a:moveTo>
                  <a:lnTo>
                    <a:pt x="0" y="6014"/>
                  </a:lnTo>
                  <a:lnTo>
                    <a:pt x="1643" y="6014"/>
                  </a:lnTo>
                  <a:cubicBezTo>
                    <a:pt x="3298" y="6014"/>
                    <a:pt x="4643" y="4668"/>
                    <a:pt x="4643" y="3001"/>
                  </a:cubicBezTo>
                  <a:cubicBezTo>
                    <a:pt x="4643" y="2180"/>
                    <a:pt x="4310" y="1430"/>
                    <a:pt x="3762" y="882"/>
                  </a:cubicBezTo>
                  <a:cubicBezTo>
                    <a:pt x="3215" y="334"/>
                    <a:pt x="2465" y="1"/>
                    <a:pt x="1643" y="1"/>
                  </a:cubicBezTo>
                  <a:close/>
                </a:path>
              </a:pathLst>
            </a:custGeom>
            <a:solidFill>
              <a:srgbClr val="1B1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0" name="Google Shape;350;p19">
              <a:extLst>
                <a:ext uri="{FF2B5EF4-FFF2-40B4-BE49-F238E27FC236}">
                  <a16:creationId xmlns:a16="http://schemas.microsoft.com/office/drawing/2014/main" id="{887E2AD8-F0AC-89A4-6EEA-FEF502AEFC5C}"/>
                </a:ext>
              </a:extLst>
            </p:cNvPr>
            <p:cNvSpPr/>
            <p:nvPr/>
          </p:nvSpPr>
          <p:spPr>
            <a:xfrm>
              <a:off x="2725573" y="2387840"/>
              <a:ext cx="1939698" cy="923442"/>
            </a:xfrm>
            <a:custGeom>
              <a:avLst/>
              <a:gdLst/>
              <a:ahLst/>
              <a:cxnLst/>
              <a:rect l="l" t="t" r="r" b="b"/>
              <a:pathLst>
                <a:path w="50721" h="24147" extrusionOk="0">
                  <a:moveTo>
                    <a:pt x="17597" y="1"/>
                  </a:moveTo>
                  <a:cubicBezTo>
                    <a:pt x="15633" y="1"/>
                    <a:pt x="14037" y="1585"/>
                    <a:pt x="14037" y="3549"/>
                  </a:cubicBezTo>
                  <a:lnTo>
                    <a:pt x="14037" y="12717"/>
                  </a:lnTo>
                  <a:cubicBezTo>
                    <a:pt x="14037" y="13848"/>
                    <a:pt x="13121" y="14765"/>
                    <a:pt x="11990" y="14765"/>
                  </a:cubicBezTo>
                  <a:lnTo>
                    <a:pt x="8692" y="14765"/>
                  </a:lnTo>
                  <a:cubicBezTo>
                    <a:pt x="7941" y="14765"/>
                    <a:pt x="7287" y="14360"/>
                    <a:pt x="6929" y="13753"/>
                  </a:cubicBezTo>
                  <a:cubicBezTo>
                    <a:pt x="6275" y="12681"/>
                    <a:pt x="5084" y="11955"/>
                    <a:pt x="3739" y="11955"/>
                  </a:cubicBezTo>
                  <a:cubicBezTo>
                    <a:pt x="1679" y="11955"/>
                    <a:pt x="0" y="13634"/>
                    <a:pt x="0" y="15693"/>
                  </a:cubicBezTo>
                  <a:cubicBezTo>
                    <a:pt x="0" y="17753"/>
                    <a:pt x="1679" y="19420"/>
                    <a:pt x="3739" y="19420"/>
                  </a:cubicBezTo>
                  <a:cubicBezTo>
                    <a:pt x="5084" y="19420"/>
                    <a:pt x="6275" y="18706"/>
                    <a:pt x="6929" y="17622"/>
                  </a:cubicBezTo>
                  <a:cubicBezTo>
                    <a:pt x="7287" y="17027"/>
                    <a:pt x="7941" y="16622"/>
                    <a:pt x="8692" y="16622"/>
                  </a:cubicBezTo>
                  <a:lnTo>
                    <a:pt x="11990" y="16622"/>
                  </a:lnTo>
                  <a:cubicBezTo>
                    <a:pt x="13121" y="16622"/>
                    <a:pt x="14037" y="17539"/>
                    <a:pt x="14037" y="18670"/>
                  </a:cubicBezTo>
                  <a:lnTo>
                    <a:pt x="14037" y="20599"/>
                  </a:lnTo>
                  <a:cubicBezTo>
                    <a:pt x="14037" y="22551"/>
                    <a:pt x="15633" y="24147"/>
                    <a:pt x="17597" y="24147"/>
                  </a:cubicBezTo>
                  <a:lnTo>
                    <a:pt x="47173" y="24147"/>
                  </a:lnTo>
                  <a:cubicBezTo>
                    <a:pt x="49137" y="24147"/>
                    <a:pt x="50721" y="22551"/>
                    <a:pt x="50721" y="20599"/>
                  </a:cubicBezTo>
                  <a:lnTo>
                    <a:pt x="50721" y="3549"/>
                  </a:lnTo>
                  <a:cubicBezTo>
                    <a:pt x="50721" y="1585"/>
                    <a:pt x="49137" y="1"/>
                    <a:pt x="4717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1" name="Google Shape;351;p19">
              <a:extLst>
                <a:ext uri="{FF2B5EF4-FFF2-40B4-BE49-F238E27FC236}">
                  <a16:creationId xmlns:a16="http://schemas.microsoft.com/office/drawing/2014/main" id="{4912A796-6F51-59C4-1A59-86E476888774}"/>
                </a:ext>
              </a:extLst>
            </p:cNvPr>
            <p:cNvSpPr/>
            <p:nvPr/>
          </p:nvSpPr>
          <p:spPr>
            <a:xfrm>
              <a:off x="2752419" y="2871873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0"/>
                  </a:moveTo>
                  <a:cubicBezTo>
                    <a:pt x="1358" y="0"/>
                    <a:pt x="0" y="1358"/>
                    <a:pt x="0" y="3036"/>
                  </a:cubicBezTo>
                  <a:cubicBezTo>
                    <a:pt x="0" y="4715"/>
                    <a:pt x="1358" y="6072"/>
                    <a:pt x="3037" y="6072"/>
                  </a:cubicBezTo>
                  <a:cubicBezTo>
                    <a:pt x="4715" y="6072"/>
                    <a:pt x="6073" y="4715"/>
                    <a:pt x="6073" y="3036"/>
                  </a:cubicBezTo>
                  <a:cubicBezTo>
                    <a:pt x="6073" y="1358"/>
                    <a:pt x="4715" y="0"/>
                    <a:pt x="303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2" name="Google Shape;352;p19">
              <a:extLst>
                <a:ext uri="{FF2B5EF4-FFF2-40B4-BE49-F238E27FC236}">
                  <a16:creationId xmlns:a16="http://schemas.microsoft.com/office/drawing/2014/main" id="{FE1A5D1A-F18A-F329-B122-B0C857C13A0D}"/>
                </a:ext>
              </a:extLst>
            </p:cNvPr>
            <p:cNvSpPr/>
            <p:nvPr/>
          </p:nvSpPr>
          <p:spPr>
            <a:xfrm>
              <a:off x="3195458" y="2417319"/>
              <a:ext cx="1606414" cy="36912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1"/>
                  </a:moveTo>
                  <a:cubicBezTo>
                    <a:pt x="1465" y="1"/>
                    <a:pt x="191" y="1168"/>
                    <a:pt x="12" y="2656"/>
                  </a:cubicBezTo>
                  <a:cubicBezTo>
                    <a:pt x="0" y="2775"/>
                    <a:pt x="0" y="2894"/>
                    <a:pt x="0" y="3013"/>
                  </a:cubicBezTo>
                  <a:cubicBezTo>
                    <a:pt x="0" y="4680"/>
                    <a:pt x="1346" y="6025"/>
                    <a:pt x="3001" y="6025"/>
                  </a:cubicBezTo>
                  <a:lnTo>
                    <a:pt x="39005" y="6025"/>
                  </a:lnTo>
                  <a:cubicBezTo>
                    <a:pt x="39827" y="6025"/>
                    <a:pt x="40589" y="6359"/>
                    <a:pt x="41124" y="6906"/>
                  </a:cubicBezTo>
                  <a:cubicBezTo>
                    <a:pt x="41589" y="7371"/>
                    <a:pt x="41898" y="7990"/>
                    <a:pt x="41982" y="8668"/>
                  </a:cubicBezTo>
                  <a:lnTo>
                    <a:pt x="42005" y="8311"/>
                  </a:lnTo>
                  <a:lnTo>
                    <a:pt x="42005" y="3013"/>
                  </a:lnTo>
                  <a:cubicBezTo>
                    <a:pt x="42005" y="2192"/>
                    <a:pt x="41672" y="1430"/>
                    <a:pt x="41124" y="894"/>
                  </a:cubicBezTo>
                  <a:cubicBezTo>
                    <a:pt x="40589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3" name="Google Shape;353;p19">
              <a:extLst>
                <a:ext uri="{FF2B5EF4-FFF2-40B4-BE49-F238E27FC236}">
                  <a16:creationId xmlns:a16="http://schemas.microsoft.com/office/drawing/2014/main" id="{F79C2D59-4F6D-60C2-4F08-151107D70318}"/>
                </a:ext>
              </a:extLst>
            </p:cNvPr>
            <p:cNvSpPr/>
            <p:nvPr/>
          </p:nvSpPr>
          <p:spPr>
            <a:xfrm>
              <a:off x="3195458" y="2387428"/>
              <a:ext cx="1606414" cy="383816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0"/>
                  </a:moveTo>
                  <a:cubicBezTo>
                    <a:pt x="1346" y="0"/>
                    <a:pt x="0" y="1346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77" y="6346"/>
                    <a:pt x="41124" y="6894"/>
                  </a:cubicBezTo>
                  <a:cubicBezTo>
                    <a:pt x="41672" y="7442"/>
                    <a:pt x="42005" y="8192"/>
                    <a:pt x="42005" y="9013"/>
                  </a:cubicBezTo>
                  <a:lnTo>
                    <a:pt x="42005" y="3013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77" y="334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4" name="Google Shape;354;p19">
              <a:extLst>
                <a:ext uri="{FF2B5EF4-FFF2-40B4-BE49-F238E27FC236}">
                  <a16:creationId xmlns:a16="http://schemas.microsoft.com/office/drawing/2014/main" id="{8D40F145-1B3D-C73F-0538-39006A6534A8}"/>
                </a:ext>
              </a:extLst>
            </p:cNvPr>
            <p:cNvSpPr txBox="1"/>
            <p:nvPr/>
          </p:nvSpPr>
          <p:spPr>
            <a:xfrm>
              <a:off x="3265722" y="2715750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Hình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bình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hành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UTM Avo"/>
                <a:ea typeface="Roboto"/>
                <a:cs typeface="Roboto"/>
                <a:sym typeface="Roboto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Hình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thang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cân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UTM Avo"/>
                <a:ea typeface="Roboto"/>
                <a:cs typeface="Roboto"/>
                <a:sym typeface="Roboto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Hình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chữ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nhật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UTM Avo"/>
                <a:ea typeface="Roboto"/>
                <a:cs typeface="Roboto"/>
                <a:sym typeface="Roboto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Hình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thoi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UTM Av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" name="Google Shape;355;p19">
              <a:extLst>
                <a:ext uri="{FF2B5EF4-FFF2-40B4-BE49-F238E27FC236}">
                  <a16:creationId xmlns:a16="http://schemas.microsoft.com/office/drawing/2014/main" id="{B4B42697-6A16-96C6-9778-CEC79CCFEFD8}"/>
                </a:ext>
              </a:extLst>
            </p:cNvPr>
            <p:cNvSpPr txBox="1"/>
            <p:nvPr/>
          </p:nvSpPr>
          <p:spPr>
            <a:xfrm>
              <a:off x="3195450" y="2387425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  <a:sym typeface="Fira Sans Extra Condensed"/>
                </a:rPr>
                <a:t>TỨ GIÁC ĐẶC BIỆT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Fira Sans Extra Condensed"/>
              </a:endParaRPr>
            </a:p>
          </p:txBody>
        </p:sp>
      </p:grpSp>
      <p:grpSp>
        <p:nvGrpSpPr>
          <p:cNvPr id="86" name="Google Shape;356;p19">
            <a:extLst>
              <a:ext uri="{FF2B5EF4-FFF2-40B4-BE49-F238E27FC236}">
                <a16:creationId xmlns:a16="http://schemas.microsoft.com/office/drawing/2014/main" id="{2B40D03B-5170-5B82-5D71-75482C209791}"/>
              </a:ext>
            </a:extLst>
          </p:cNvPr>
          <p:cNvGrpSpPr/>
          <p:nvPr/>
        </p:nvGrpSpPr>
        <p:grpSpPr>
          <a:xfrm>
            <a:off x="7227262" y="555015"/>
            <a:ext cx="4193373" cy="1911170"/>
            <a:chOff x="2723278" y="1150750"/>
            <a:chExt cx="2078594" cy="979497"/>
          </a:xfrm>
        </p:grpSpPr>
        <p:sp>
          <p:nvSpPr>
            <p:cNvPr id="87" name="Google Shape;357;p19">
              <a:extLst>
                <a:ext uri="{FF2B5EF4-FFF2-40B4-BE49-F238E27FC236}">
                  <a16:creationId xmlns:a16="http://schemas.microsoft.com/office/drawing/2014/main" id="{1971C691-446D-CDBD-A40B-EA3B2B68EA58}"/>
                </a:ext>
              </a:extLst>
            </p:cNvPr>
            <p:cNvSpPr/>
            <p:nvPr/>
          </p:nvSpPr>
          <p:spPr>
            <a:xfrm>
              <a:off x="2723278" y="1169328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28" y="1"/>
                  </a:moveTo>
                  <a:cubicBezTo>
                    <a:pt x="16310" y="1"/>
                    <a:pt x="14715" y="1511"/>
                    <a:pt x="14657" y="3432"/>
                  </a:cubicBezTo>
                  <a:lnTo>
                    <a:pt x="14348" y="12588"/>
                  </a:lnTo>
                  <a:cubicBezTo>
                    <a:pt x="14312" y="13697"/>
                    <a:pt x="13396" y="14565"/>
                    <a:pt x="12283" y="14565"/>
                  </a:cubicBezTo>
                  <a:cubicBezTo>
                    <a:pt x="12261" y="14565"/>
                    <a:pt x="12239" y="14565"/>
                    <a:pt x="12216" y="14564"/>
                  </a:cubicBezTo>
                  <a:lnTo>
                    <a:pt x="8871" y="14457"/>
                  </a:lnTo>
                  <a:cubicBezTo>
                    <a:pt x="8121" y="14433"/>
                    <a:pt x="7466" y="14005"/>
                    <a:pt x="7132" y="13397"/>
                  </a:cubicBezTo>
                  <a:cubicBezTo>
                    <a:pt x="6501" y="12302"/>
                    <a:pt x="5334" y="11540"/>
                    <a:pt x="3965" y="11492"/>
                  </a:cubicBezTo>
                  <a:cubicBezTo>
                    <a:pt x="3921" y="11491"/>
                    <a:pt x="3877" y="11490"/>
                    <a:pt x="3833" y="11490"/>
                  </a:cubicBezTo>
                  <a:cubicBezTo>
                    <a:pt x="1808" y="11490"/>
                    <a:pt x="130" y="13084"/>
                    <a:pt x="60" y="15100"/>
                  </a:cubicBezTo>
                  <a:cubicBezTo>
                    <a:pt x="0" y="17160"/>
                    <a:pt x="1632" y="18886"/>
                    <a:pt x="3715" y="18958"/>
                  </a:cubicBezTo>
                  <a:cubicBezTo>
                    <a:pt x="3750" y="18959"/>
                    <a:pt x="3784" y="18959"/>
                    <a:pt x="3818" y="18959"/>
                  </a:cubicBezTo>
                  <a:cubicBezTo>
                    <a:pt x="5145" y="18959"/>
                    <a:pt x="6317" y="18288"/>
                    <a:pt x="7001" y="17267"/>
                  </a:cubicBezTo>
                  <a:cubicBezTo>
                    <a:pt x="7371" y="16690"/>
                    <a:pt x="8020" y="16325"/>
                    <a:pt x="8743" y="16325"/>
                  </a:cubicBezTo>
                  <a:cubicBezTo>
                    <a:pt x="8765" y="16325"/>
                    <a:pt x="8788" y="16326"/>
                    <a:pt x="8811" y="16326"/>
                  </a:cubicBezTo>
                  <a:lnTo>
                    <a:pt x="12157" y="16434"/>
                  </a:lnTo>
                  <a:cubicBezTo>
                    <a:pt x="13300" y="16469"/>
                    <a:pt x="14193" y="17410"/>
                    <a:pt x="14157" y="18541"/>
                  </a:cubicBezTo>
                  <a:lnTo>
                    <a:pt x="14097" y="20470"/>
                  </a:lnTo>
                  <a:cubicBezTo>
                    <a:pt x="14026" y="22434"/>
                    <a:pt x="15586" y="24077"/>
                    <a:pt x="17562" y="24137"/>
                  </a:cubicBezTo>
                  <a:lnTo>
                    <a:pt x="47459" y="25125"/>
                  </a:lnTo>
                  <a:cubicBezTo>
                    <a:pt x="47496" y="25126"/>
                    <a:pt x="47533" y="25127"/>
                    <a:pt x="47570" y="25127"/>
                  </a:cubicBezTo>
                  <a:cubicBezTo>
                    <a:pt x="49509" y="25127"/>
                    <a:pt x="51103" y="23612"/>
                    <a:pt x="51174" y="21696"/>
                  </a:cubicBezTo>
                  <a:lnTo>
                    <a:pt x="51733" y="4646"/>
                  </a:lnTo>
                  <a:cubicBezTo>
                    <a:pt x="51793" y="2694"/>
                    <a:pt x="50245" y="1051"/>
                    <a:pt x="48257" y="979"/>
                  </a:cubicBezTo>
                  <a:lnTo>
                    <a:pt x="18360" y="3"/>
                  </a:lnTo>
                  <a:cubicBezTo>
                    <a:pt x="18316" y="1"/>
                    <a:pt x="18271" y="1"/>
                    <a:pt x="18228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8" name="Google Shape;358;p19">
              <a:extLst>
                <a:ext uri="{FF2B5EF4-FFF2-40B4-BE49-F238E27FC236}">
                  <a16:creationId xmlns:a16="http://schemas.microsoft.com/office/drawing/2014/main" id="{599374BC-F270-A683-DE4C-63A767896611}"/>
                </a:ext>
              </a:extLst>
            </p:cNvPr>
            <p:cNvSpPr/>
            <p:nvPr/>
          </p:nvSpPr>
          <p:spPr>
            <a:xfrm>
              <a:off x="4624272" y="1406505"/>
              <a:ext cx="177598" cy="256316"/>
            </a:xfrm>
            <a:custGeom>
              <a:avLst/>
              <a:gdLst/>
              <a:ahLst/>
              <a:cxnLst/>
              <a:rect l="l" t="t" r="r" b="b"/>
              <a:pathLst>
                <a:path w="4644" h="6026" extrusionOk="0">
                  <a:moveTo>
                    <a:pt x="0" y="1"/>
                  </a:moveTo>
                  <a:lnTo>
                    <a:pt x="0" y="6025"/>
                  </a:lnTo>
                  <a:lnTo>
                    <a:pt x="1643" y="6025"/>
                  </a:lnTo>
                  <a:cubicBezTo>
                    <a:pt x="3298" y="6025"/>
                    <a:pt x="4643" y="4668"/>
                    <a:pt x="4643" y="3013"/>
                  </a:cubicBezTo>
                  <a:cubicBezTo>
                    <a:pt x="4643" y="2179"/>
                    <a:pt x="4310" y="1429"/>
                    <a:pt x="3762" y="894"/>
                  </a:cubicBezTo>
                  <a:cubicBezTo>
                    <a:pt x="3215" y="346"/>
                    <a:pt x="2465" y="1"/>
                    <a:pt x="1643" y="1"/>
                  </a:cubicBezTo>
                  <a:close/>
                </a:path>
              </a:pathLst>
            </a:custGeom>
            <a:solidFill>
              <a:srgbClr val="20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9" name="Google Shape;359;p19">
              <a:extLst>
                <a:ext uri="{FF2B5EF4-FFF2-40B4-BE49-F238E27FC236}">
                  <a16:creationId xmlns:a16="http://schemas.microsoft.com/office/drawing/2014/main" id="{6514F0B7-6D50-469E-274D-2AB4A2302D98}"/>
                </a:ext>
              </a:extLst>
            </p:cNvPr>
            <p:cNvSpPr/>
            <p:nvPr/>
          </p:nvSpPr>
          <p:spPr>
            <a:xfrm>
              <a:off x="2725573" y="1151201"/>
              <a:ext cx="1939698" cy="923901"/>
            </a:xfrm>
            <a:custGeom>
              <a:avLst/>
              <a:gdLst/>
              <a:ahLst/>
              <a:cxnLst/>
              <a:rect l="l" t="t" r="r" b="b"/>
              <a:pathLst>
                <a:path w="50721" h="24159" extrusionOk="0">
                  <a:moveTo>
                    <a:pt x="17597" y="1"/>
                  </a:moveTo>
                  <a:cubicBezTo>
                    <a:pt x="15633" y="1"/>
                    <a:pt x="14037" y="1596"/>
                    <a:pt x="14037" y="3561"/>
                  </a:cubicBezTo>
                  <a:lnTo>
                    <a:pt x="14037" y="12717"/>
                  </a:lnTo>
                  <a:cubicBezTo>
                    <a:pt x="14037" y="13848"/>
                    <a:pt x="13121" y="14764"/>
                    <a:pt x="11990" y="14764"/>
                  </a:cubicBezTo>
                  <a:lnTo>
                    <a:pt x="8692" y="14764"/>
                  </a:lnTo>
                  <a:cubicBezTo>
                    <a:pt x="7941" y="14764"/>
                    <a:pt x="7287" y="14360"/>
                    <a:pt x="6929" y="13764"/>
                  </a:cubicBezTo>
                  <a:cubicBezTo>
                    <a:pt x="6275" y="12681"/>
                    <a:pt x="5084" y="11966"/>
                    <a:pt x="3739" y="11966"/>
                  </a:cubicBezTo>
                  <a:cubicBezTo>
                    <a:pt x="1679" y="11966"/>
                    <a:pt x="0" y="13633"/>
                    <a:pt x="0" y="15693"/>
                  </a:cubicBezTo>
                  <a:cubicBezTo>
                    <a:pt x="0" y="17753"/>
                    <a:pt x="1679" y="19432"/>
                    <a:pt x="3739" y="19432"/>
                  </a:cubicBezTo>
                  <a:cubicBezTo>
                    <a:pt x="5084" y="19432"/>
                    <a:pt x="6275" y="18705"/>
                    <a:pt x="6929" y="17634"/>
                  </a:cubicBezTo>
                  <a:cubicBezTo>
                    <a:pt x="7287" y="17027"/>
                    <a:pt x="7941" y="16634"/>
                    <a:pt x="8692" y="16634"/>
                  </a:cubicBezTo>
                  <a:lnTo>
                    <a:pt x="11990" y="16634"/>
                  </a:lnTo>
                  <a:cubicBezTo>
                    <a:pt x="13121" y="16634"/>
                    <a:pt x="14037" y="17539"/>
                    <a:pt x="14037" y="18670"/>
                  </a:cubicBezTo>
                  <a:lnTo>
                    <a:pt x="14037" y="20598"/>
                  </a:lnTo>
                  <a:cubicBezTo>
                    <a:pt x="14037" y="22563"/>
                    <a:pt x="15633" y="24158"/>
                    <a:pt x="17597" y="24158"/>
                  </a:cubicBezTo>
                  <a:lnTo>
                    <a:pt x="47173" y="24158"/>
                  </a:lnTo>
                  <a:cubicBezTo>
                    <a:pt x="49137" y="24158"/>
                    <a:pt x="50721" y="22563"/>
                    <a:pt x="50721" y="20598"/>
                  </a:cubicBezTo>
                  <a:lnTo>
                    <a:pt x="50721" y="3561"/>
                  </a:lnTo>
                  <a:cubicBezTo>
                    <a:pt x="50721" y="1596"/>
                    <a:pt x="49137" y="1"/>
                    <a:pt x="4717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0" name="Google Shape;360;p19">
              <a:extLst>
                <a:ext uri="{FF2B5EF4-FFF2-40B4-BE49-F238E27FC236}">
                  <a16:creationId xmlns:a16="http://schemas.microsoft.com/office/drawing/2014/main" id="{7013EE22-2B66-54CB-D6D0-B23BF19822D8}"/>
                </a:ext>
              </a:extLst>
            </p:cNvPr>
            <p:cNvSpPr/>
            <p:nvPr/>
          </p:nvSpPr>
          <p:spPr>
            <a:xfrm>
              <a:off x="2752419" y="1635195"/>
              <a:ext cx="232247" cy="232285"/>
            </a:xfrm>
            <a:custGeom>
              <a:avLst/>
              <a:gdLst/>
              <a:ahLst/>
              <a:cxnLst/>
              <a:rect l="l" t="t" r="r" b="b"/>
              <a:pathLst>
                <a:path w="6073" h="6074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1" name="Google Shape;361;p19">
              <a:extLst>
                <a:ext uri="{FF2B5EF4-FFF2-40B4-BE49-F238E27FC236}">
                  <a16:creationId xmlns:a16="http://schemas.microsoft.com/office/drawing/2014/main" id="{207D2570-7083-B4A6-75D1-C134FCA8E2F3}"/>
                </a:ext>
              </a:extLst>
            </p:cNvPr>
            <p:cNvSpPr/>
            <p:nvPr/>
          </p:nvSpPr>
          <p:spPr>
            <a:xfrm>
              <a:off x="3195458" y="1181162"/>
              <a:ext cx="1606414" cy="36873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1465" y="0"/>
                    <a:pt x="191" y="1155"/>
                    <a:pt x="12" y="2655"/>
                  </a:cubicBezTo>
                  <a:cubicBezTo>
                    <a:pt x="0" y="2775"/>
                    <a:pt x="0" y="2894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89" y="6358"/>
                    <a:pt x="41124" y="6894"/>
                  </a:cubicBezTo>
                  <a:cubicBezTo>
                    <a:pt x="41589" y="7358"/>
                    <a:pt x="41898" y="7978"/>
                    <a:pt x="41982" y="8668"/>
                  </a:cubicBezTo>
                  <a:lnTo>
                    <a:pt x="42005" y="8311"/>
                  </a:lnTo>
                  <a:lnTo>
                    <a:pt x="42005" y="3013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89" y="346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2" name="Google Shape;362;p19">
              <a:extLst>
                <a:ext uri="{FF2B5EF4-FFF2-40B4-BE49-F238E27FC236}">
                  <a16:creationId xmlns:a16="http://schemas.microsoft.com/office/drawing/2014/main" id="{F95046BB-1BD5-F225-8268-19A5A3B8E87F}"/>
                </a:ext>
              </a:extLst>
            </p:cNvPr>
            <p:cNvSpPr/>
            <p:nvPr/>
          </p:nvSpPr>
          <p:spPr>
            <a:xfrm>
              <a:off x="3195458" y="1150750"/>
              <a:ext cx="1606414" cy="383921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1346" y="1"/>
                    <a:pt x="0" y="1346"/>
                    <a:pt x="0" y="3013"/>
                  </a:cubicBezTo>
                  <a:cubicBezTo>
                    <a:pt x="0" y="4668"/>
                    <a:pt x="1346" y="6014"/>
                    <a:pt x="3001" y="6014"/>
                  </a:cubicBezTo>
                  <a:lnTo>
                    <a:pt x="39005" y="6014"/>
                  </a:lnTo>
                  <a:cubicBezTo>
                    <a:pt x="39827" y="6014"/>
                    <a:pt x="40577" y="6359"/>
                    <a:pt x="41124" y="6907"/>
                  </a:cubicBezTo>
                  <a:cubicBezTo>
                    <a:pt x="41672" y="7442"/>
                    <a:pt x="42005" y="8192"/>
                    <a:pt x="42005" y="9026"/>
                  </a:cubicBezTo>
                  <a:lnTo>
                    <a:pt x="42005" y="3013"/>
                  </a:lnTo>
                  <a:cubicBezTo>
                    <a:pt x="42005" y="2180"/>
                    <a:pt x="41672" y="1430"/>
                    <a:pt x="41124" y="882"/>
                  </a:cubicBezTo>
                  <a:cubicBezTo>
                    <a:pt x="40577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3" name="Google Shape;363;p19">
              <a:extLst>
                <a:ext uri="{FF2B5EF4-FFF2-40B4-BE49-F238E27FC236}">
                  <a16:creationId xmlns:a16="http://schemas.microsoft.com/office/drawing/2014/main" id="{71DF381E-65A0-11D0-F94D-708E7ADDA5AC}"/>
                </a:ext>
              </a:extLst>
            </p:cNvPr>
            <p:cNvSpPr txBox="1"/>
            <p:nvPr/>
          </p:nvSpPr>
          <p:spPr>
            <a:xfrm>
              <a:off x="3243905" y="1474870"/>
              <a:ext cx="1454332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4" name="Google Shape;364;p19">
              <a:extLst>
                <a:ext uri="{FF2B5EF4-FFF2-40B4-BE49-F238E27FC236}">
                  <a16:creationId xmlns:a16="http://schemas.microsoft.com/office/drawing/2014/main" id="{1A3D3ACC-7B84-1C0E-09BC-34898E83E3F2}"/>
                </a:ext>
              </a:extLst>
            </p:cNvPr>
            <p:cNvSpPr txBox="1"/>
            <p:nvPr/>
          </p:nvSpPr>
          <p:spPr>
            <a:xfrm>
              <a:off x="3195450" y="1150750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  <a:sym typeface="Fira Sans Extra Condensed"/>
                </a:rPr>
                <a:t>HÌNH VUÔNG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Fira Sans Extra Condensed"/>
              </a:endParaRPr>
            </a:p>
          </p:txBody>
        </p:sp>
      </p:grpSp>
      <p:grpSp>
        <p:nvGrpSpPr>
          <p:cNvPr id="95" name="Google Shape;365;p19">
            <a:extLst>
              <a:ext uri="{FF2B5EF4-FFF2-40B4-BE49-F238E27FC236}">
                <a16:creationId xmlns:a16="http://schemas.microsoft.com/office/drawing/2014/main" id="{3133BB5E-55BC-0BD4-3C22-6F36256FA934}"/>
              </a:ext>
            </a:extLst>
          </p:cNvPr>
          <p:cNvGrpSpPr/>
          <p:nvPr/>
        </p:nvGrpSpPr>
        <p:grpSpPr>
          <a:xfrm>
            <a:off x="3908652" y="117172"/>
            <a:ext cx="3873300" cy="1729382"/>
            <a:chOff x="933838" y="532900"/>
            <a:chExt cx="2079971" cy="979046"/>
          </a:xfrm>
        </p:grpSpPr>
        <p:sp>
          <p:nvSpPr>
            <p:cNvPr id="96" name="Google Shape;366;p19">
              <a:extLst>
                <a:ext uri="{FF2B5EF4-FFF2-40B4-BE49-F238E27FC236}">
                  <a16:creationId xmlns:a16="http://schemas.microsoft.com/office/drawing/2014/main" id="{F76B5C7E-918C-0B81-C5FC-27F8D2EB55C4}"/>
                </a:ext>
              </a:extLst>
            </p:cNvPr>
            <p:cNvSpPr/>
            <p:nvPr/>
          </p:nvSpPr>
          <p:spPr>
            <a:xfrm>
              <a:off x="1033115" y="551027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33544" y="1"/>
                  </a:moveTo>
                  <a:cubicBezTo>
                    <a:pt x="33507" y="1"/>
                    <a:pt x="33470" y="1"/>
                    <a:pt x="33433" y="2"/>
                  </a:cubicBezTo>
                  <a:lnTo>
                    <a:pt x="3537" y="990"/>
                  </a:lnTo>
                  <a:cubicBezTo>
                    <a:pt x="1548" y="1050"/>
                    <a:pt x="0" y="2693"/>
                    <a:pt x="60" y="4658"/>
                  </a:cubicBezTo>
                  <a:lnTo>
                    <a:pt x="620" y="21695"/>
                  </a:lnTo>
                  <a:cubicBezTo>
                    <a:pt x="690" y="23611"/>
                    <a:pt x="2284" y="25126"/>
                    <a:pt x="4211" y="25126"/>
                  </a:cubicBezTo>
                  <a:cubicBezTo>
                    <a:pt x="4248" y="25126"/>
                    <a:pt x="4285" y="25126"/>
                    <a:pt x="4322" y="25124"/>
                  </a:cubicBezTo>
                  <a:lnTo>
                    <a:pt x="34231" y="24136"/>
                  </a:lnTo>
                  <a:cubicBezTo>
                    <a:pt x="36207" y="24077"/>
                    <a:pt x="37767" y="22434"/>
                    <a:pt x="37696" y="20469"/>
                  </a:cubicBezTo>
                  <a:lnTo>
                    <a:pt x="37636" y="18540"/>
                  </a:lnTo>
                  <a:cubicBezTo>
                    <a:pt x="37600" y="17409"/>
                    <a:pt x="38493" y="16469"/>
                    <a:pt x="39636" y="16433"/>
                  </a:cubicBezTo>
                  <a:lnTo>
                    <a:pt x="42982" y="16326"/>
                  </a:lnTo>
                  <a:cubicBezTo>
                    <a:pt x="43004" y="16325"/>
                    <a:pt x="43026" y="16325"/>
                    <a:pt x="43049" y="16325"/>
                  </a:cubicBezTo>
                  <a:cubicBezTo>
                    <a:pt x="43772" y="16325"/>
                    <a:pt x="44422" y="16700"/>
                    <a:pt x="44792" y="17266"/>
                  </a:cubicBezTo>
                  <a:cubicBezTo>
                    <a:pt x="45460" y="18291"/>
                    <a:pt x="46628" y="18959"/>
                    <a:pt x="47943" y="18959"/>
                  </a:cubicBezTo>
                  <a:cubicBezTo>
                    <a:pt x="47988" y="18959"/>
                    <a:pt x="48033" y="18959"/>
                    <a:pt x="48078" y="18957"/>
                  </a:cubicBezTo>
                  <a:cubicBezTo>
                    <a:pt x="50162" y="18886"/>
                    <a:pt x="51793" y="17159"/>
                    <a:pt x="51721" y="15099"/>
                  </a:cubicBezTo>
                  <a:cubicBezTo>
                    <a:pt x="51663" y="13077"/>
                    <a:pt x="49974" y="11490"/>
                    <a:pt x="47940" y="11490"/>
                  </a:cubicBezTo>
                  <a:cubicBezTo>
                    <a:pt x="47903" y="11490"/>
                    <a:pt x="47865" y="11491"/>
                    <a:pt x="47828" y="11492"/>
                  </a:cubicBezTo>
                  <a:cubicBezTo>
                    <a:pt x="46459" y="11539"/>
                    <a:pt x="45292" y="12301"/>
                    <a:pt x="44661" y="13397"/>
                  </a:cubicBezTo>
                  <a:cubicBezTo>
                    <a:pt x="44327" y="14004"/>
                    <a:pt x="43673" y="14433"/>
                    <a:pt x="42911" y="14456"/>
                  </a:cubicBezTo>
                  <a:lnTo>
                    <a:pt x="39577" y="14575"/>
                  </a:lnTo>
                  <a:cubicBezTo>
                    <a:pt x="39555" y="14576"/>
                    <a:pt x="39533" y="14577"/>
                    <a:pt x="39511" y="14577"/>
                  </a:cubicBezTo>
                  <a:cubicBezTo>
                    <a:pt x="38397" y="14577"/>
                    <a:pt x="37480" y="13697"/>
                    <a:pt x="37434" y="12599"/>
                  </a:cubicBezTo>
                  <a:lnTo>
                    <a:pt x="37136" y="3431"/>
                  </a:lnTo>
                  <a:cubicBezTo>
                    <a:pt x="37078" y="1515"/>
                    <a:pt x="35472" y="1"/>
                    <a:pt x="33544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7" name="Google Shape;367;p19">
              <a:extLst>
                <a:ext uri="{FF2B5EF4-FFF2-40B4-BE49-F238E27FC236}">
                  <a16:creationId xmlns:a16="http://schemas.microsoft.com/office/drawing/2014/main" id="{F0927122-341B-3EF1-1094-4FDA2CEE2288}"/>
                </a:ext>
              </a:extLst>
            </p:cNvPr>
            <p:cNvSpPr/>
            <p:nvPr/>
          </p:nvSpPr>
          <p:spPr>
            <a:xfrm>
              <a:off x="933838" y="788897"/>
              <a:ext cx="177598" cy="256076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8"/>
                    <a:pt x="1" y="2180"/>
                    <a:pt x="1" y="3001"/>
                  </a:cubicBezTo>
                  <a:cubicBezTo>
                    <a:pt x="1" y="4668"/>
                    <a:pt x="1346" y="6014"/>
                    <a:pt x="3001" y="6014"/>
                  </a:cubicBezTo>
                  <a:lnTo>
                    <a:pt x="4644" y="6014"/>
                  </a:lnTo>
                  <a:lnTo>
                    <a:pt x="4644" y="1"/>
                  </a:lnTo>
                  <a:close/>
                </a:path>
              </a:pathLst>
            </a:custGeom>
            <a:solidFill>
              <a:srgbClr val="EB7D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8" name="Google Shape;368;p19">
              <a:extLst>
                <a:ext uri="{FF2B5EF4-FFF2-40B4-BE49-F238E27FC236}">
                  <a16:creationId xmlns:a16="http://schemas.microsoft.com/office/drawing/2014/main" id="{94DCB6AE-7631-5505-1707-8FEDD9BF7147}"/>
                </a:ext>
              </a:extLst>
            </p:cNvPr>
            <p:cNvSpPr/>
            <p:nvPr/>
          </p:nvSpPr>
          <p:spPr>
            <a:xfrm>
              <a:off x="1071816" y="532900"/>
              <a:ext cx="1939277" cy="923862"/>
            </a:xfrm>
            <a:custGeom>
              <a:avLst/>
              <a:gdLst/>
              <a:ahLst/>
              <a:cxnLst/>
              <a:rect l="l" t="t" r="r" b="b"/>
              <a:pathLst>
                <a:path w="50710" h="24158" extrusionOk="0">
                  <a:moveTo>
                    <a:pt x="3549" y="0"/>
                  </a:moveTo>
                  <a:cubicBezTo>
                    <a:pt x="1584" y="0"/>
                    <a:pt x="1" y="1595"/>
                    <a:pt x="1" y="3560"/>
                  </a:cubicBezTo>
                  <a:lnTo>
                    <a:pt x="1" y="20610"/>
                  </a:lnTo>
                  <a:cubicBezTo>
                    <a:pt x="1" y="22562"/>
                    <a:pt x="1584" y="24158"/>
                    <a:pt x="3549" y="24158"/>
                  </a:cubicBezTo>
                  <a:lnTo>
                    <a:pt x="33124" y="24158"/>
                  </a:lnTo>
                  <a:cubicBezTo>
                    <a:pt x="35088" y="24158"/>
                    <a:pt x="36684" y="22562"/>
                    <a:pt x="36684" y="20610"/>
                  </a:cubicBezTo>
                  <a:lnTo>
                    <a:pt x="36684" y="18669"/>
                  </a:lnTo>
                  <a:cubicBezTo>
                    <a:pt x="36684" y="17550"/>
                    <a:pt x="37600" y="16633"/>
                    <a:pt x="38720" y="16633"/>
                  </a:cubicBezTo>
                  <a:lnTo>
                    <a:pt x="42030" y="16633"/>
                  </a:lnTo>
                  <a:cubicBezTo>
                    <a:pt x="42780" y="16633"/>
                    <a:pt x="43435" y="17038"/>
                    <a:pt x="43792" y="17633"/>
                  </a:cubicBezTo>
                  <a:cubicBezTo>
                    <a:pt x="44447" y="18705"/>
                    <a:pt x="45625" y="19431"/>
                    <a:pt x="46983" y="19431"/>
                  </a:cubicBezTo>
                  <a:cubicBezTo>
                    <a:pt x="49042" y="19431"/>
                    <a:pt x="50709" y="17752"/>
                    <a:pt x="50709" y="15692"/>
                  </a:cubicBezTo>
                  <a:cubicBezTo>
                    <a:pt x="50709" y="13633"/>
                    <a:pt x="49042" y="11966"/>
                    <a:pt x="46983" y="11966"/>
                  </a:cubicBezTo>
                  <a:cubicBezTo>
                    <a:pt x="45625" y="11966"/>
                    <a:pt x="44447" y="12692"/>
                    <a:pt x="43792" y="13764"/>
                  </a:cubicBezTo>
                  <a:cubicBezTo>
                    <a:pt x="43435" y="14359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7"/>
                    <a:pt x="36684" y="12728"/>
                  </a:cubicBezTo>
                  <a:lnTo>
                    <a:pt x="36684" y="3560"/>
                  </a:lnTo>
                  <a:cubicBezTo>
                    <a:pt x="36684" y="1595"/>
                    <a:pt x="35088" y="0"/>
                    <a:pt x="3312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9" name="Google Shape;369;p19">
              <a:extLst>
                <a:ext uri="{FF2B5EF4-FFF2-40B4-BE49-F238E27FC236}">
                  <a16:creationId xmlns:a16="http://schemas.microsoft.com/office/drawing/2014/main" id="{35F48C37-D59C-E950-7987-13A970BF6FB8}"/>
                </a:ext>
              </a:extLst>
            </p:cNvPr>
            <p:cNvSpPr/>
            <p:nvPr/>
          </p:nvSpPr>
          <p:spPr>
            <a:xfrm>
              <a:off x="2752419" y="1016894"/>
              <a:ext cx="232247" cy="232706"/>
            </a:xfrm>
            <a:custGeom>
              <a:avLst/>
              <a:gdLst/>
              <a:ahLst/>
              <a:cxnLst/>
              <a:rect l="l" t="t" r="r" b="b"/>
              <a:pathLst>
                <a:path w="6073" h="6085" extrusionOk="0">
                  <a:moveTo>
                    <a:pt x="3037" y="0"/>
                  </a:moveTo>
                  <a:cubicBezTo>
                    <a:pt x="1358" y="0"/>
                    <a:pt x="0" y="1370"/>
                    <a:pt x="0" y="3036"/>
                  </a:cubicBezTo>
                  <a:cubicBezTo>
                    <a:pt x="0" y="4715"/>
                    <a:pt x="1358" y="6084"/>
                    <a:pt x="3037" y="6084"/>
                  </a:cubicBezTo>
                  <a:cubicBezTo>
                    <a:pt x="4715" y="6084"/>
                    <a:pt x="6073" y="4715"/>
                    <a:pt x="6073" y="3036"/>
                  </a:cubicBezTo>
                  <a:cubicBezTo>
                    <a:pt x="6073" y="1370"/>
                    <a:pt x="4715" y="0"/>
                    <a:pt x="303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0" name="Google Shape;370;p19">
              <a:extLst>
                <a:ext uri="{FF2B5EF4-FFF2-40B4-BE49-F238E27FC236}">
                  <a16:creationId xmlns:a16="http://schemas.microsoft.com/office/drawing/2014/main" id="{D1BB223C-0B3D-B643-7358-0F3354B8C741}"/>
                </a:ext>
              </a:extLst>
            </p:cNvPr>
            <p:cNvSpPr/>
            <p:nvPr/>
          </p:nvSpPr>
          <p:spPr>
            <a:xfrm>
              <a:off x="935214" y="562799"/>
              <a:ext cx="1606414" cy="36912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1"/>
                  </a:moveTo>
                  <a:cubicBezTo>
                    <a:pt x="2168" y="1"/>
                    <a:pt x="1417" y="346"/>
                    <a:pt x="882" y="882"/>
                  </a:cubicBezTo>
                  <a:cubicBezTo>
                    <a:pt x="334" y="1429"/>
                    <a:pt x="1" y="2180"/>
                    <a:pt x="1" y="3013"/>
                  </a:cubicBezTo>
                  <a:lnTo>
                    <a:pt x="1" y="8311"/>
                  </a:lnTo>
                  <a:lnTo>
                    <a:pt x="24" y="8668"/>
                  </a:lnTo>
                  <a:cubicBezTo>
                    <a:pt x="108" y="7978"/>
                    <a:pt x="417" y="7371"/>
                    <a:pt x="882" y="6894"/>
                  </a:cubicBezTo>
                  <a:cubicBezTo>
                    <a:pt x="1417" y="6359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2894"/>
                    <a:pt x="42006" y="2775"/>
                    <a:pt x="41982" y="2656"/>
                  </a:cubicBezTo>
                  <a:cubicBezTo>
                    <a:pt x="41815" y="1168"/>
                    <a:pt x="40541" y="1"/>
                    <a:pt x="39006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1" name="Google Shape;371;p19">
              <a:extLst>
                <a:ext uri="{FF2B5EF4-FFF2-40B4-BE49-F238E27FC236}">
                  <a16:creationId xmlns:a16="http://schemas.microsoft.com/office/drawing/2014/main" id="{07CBF827-992F-99BB-72BE-24DC50528887}"/>
                </a:ext>
              </a:extLst>
            </p:cNvPr>
            <p:cNvSpPr/>
            <p:nvPr/>
          </p:nvSpPr>
          <p:spPr>
            <a:xfrm>
              <a:off x="935214" y="532909"/>
              <a:ext cx="1606414" cy="383816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0"/>
                  </a:moveTo>
                  <a:cubicBezTo>
                    <a:pt x="2168" y="0"/>
                    <a:pt x="1417" y="334"/>
                    <a:pt x="882" y="881"/>
                  </a:cubicBezTo>
                  <a:cubicBezTo>
                    <a:pt x="334" y="1417"/>
                    <a:pt x="1" y="2167"/>
                    <a:pt x="1" y="3001"/>
                  </a:cubicBezTo>
                  <a:lnTo>
                    <a:pt x="1" y="9013"/>
                  </a:lnTo>
                  <a:cubicBezTo>
                    <a:pt x="1" y="8192"/>
                    <a:pt x="334" y="7430"/>
                    <a:pt x="882" y="6894"/>
                  </a:cubicBezTo>
                  <a:cubicBezTo>
                    <a:pt x="1417" y="6346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7"/>
                    <a:pt x="42006" y="3001"/>
                  </a:cubicBezTo>
                  <a:cubicBezTo>
                    <a:pt x="42006" y="1346"/>
                    <a:pt x="40660" y="0"/>
                    <a:pt x="39006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2" name="Google Shape;372;p19">
              <a:extLst>
                <a:ext uri="{FF2B5EF4-FFF2-40B4-BE49-F238E27FC236}">
                  <a16:creationId xmlns:a16="http://schemas.microsoft.com/office/drawing/2014/main" id="{06A5634E-53A1-8F82-55B1-C4432E5DDD9B}"/>
                </a:ext>
              </a:extLst>
            </p:cNvPr>
            <p:cNvSpPr txBox="1"/>
            <p:nvPr/>
          </p:nvSpPr>
          <p:spPr>
            <a:xfrm>
              <a:off x="1053892" y="857225"/>
              <a:ext cx="1460353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" name="Google Shape;373;p19">
              <a:extLst>
                <a:ext uri="{FF2B5EF4-FFF2-40B4-BE49-F238E27FC236}">
                  <a16:creationId xmlns:a16="http://schemas.microsoft.com/office/drawing/2014/main" id="{86F81729-C412-64D4-F0B5-7B6350905D27}"/>
                </a:ext>
              </a:extLst>
            </p:cNvPr>
            <p:cNvSpPr txBox="1"/>
            <p:nvPr/>
          </p:nvSpPr>
          <p:spPr>
            <a:xfrm>
              <a:off x="1071825" y="532900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  <a:sym typeface="Fira Sans Extra Condensed"/>
                </a:rPr>
                <a:t>TAM GIÁC ĐỀU</a:t>
              </a:r>
            </a:p>
          </p:txBody>
        </p:sp>
      </p:grpSp>
      <p:grpSp>
        <p:nvGrpSpPr>
          <p:cNvPr id="104" name="Google Shape;374;p19">
            <a:extLst>
              <a:ext uri="{FF2B5EF4-FFF2-40B4-BE49-F238E27FC236}">
                <a16:creationId xmlns:a16="http://schemas.microsoft.com/office/drawing/2014/main" id="{4C81EC1E-5129-EE4B-781D-BD059DDEAB35}"/>
              </a:ext>
            </a:extLst>
          </p:cNvPr>
          <p:cNvGrpSpPr/>
          <p:nvPr/>
        </p:nvGrpSpPr>
        <p:grpSpPr>
          <a:xfrm>
            <a:off x="3979772" y="2064944"/>
            <a:ext cx="3772684" cy="1643104"/>
            <a:chOff x="933838" y="1769089"/>
            <a:chExt cx="2079971" cy="979077"/>
          </a:xfrm>
        </p:grpSpPr>
        <p:sp>
          <p:nvSpPr>
            <p:cNvPr id="105" name="Google Shape;375;p19">
              <a:extLst>
                <a:ext uri="{FF2B5EF4-FFF2-40B4-BE49-F238E27FC236}">
                  <a16:creationId xmlns:a16="http://schemas.microsoft.com/office/drawing/2014/main" id="{794717F2-73C7-078D-A34C-9D0BEA18460D}"/>
                </a:ext>
              </a:extLst>
            </p:cNvPr>
            <p:cNvSpPr/>
            <p:nvPr/>
          </p:nvSpPr>
          <p:spPr>
            <a:xfrm>
              <a:off x="1033115" y="1787667"/>
              <a:ext cx="1980694" cy="960499"/>
            </a:xfrm>
            <a:custGeom>
              <a:avLst/>
              <a:gdLst/>
              <a:ahLst/>
              <a:cxnLst/>
              <a:rect l="l" t="t" r="r" b="b"/>
              <a:pathLst>
                <a:path w="51793" h="25116" extrusionOk="0">
                  <a:moveTo>
                    <a:pt x="33566" y="0"/>
                  </a:moveTo>
                  <a:cubicBezTo>
                    <a:pt x="33522" y="0"/>
                    <a:pt x="33478" y="1"/>
                    <a:pt x="33433" y="3"/>
                  </a:cubicBezTo>
                  <a:lnTo>
                    <a:pt x="3537" y="979"/>
                  </a:lnTo>
                  <a:cubicBezTo>
                    <a:pt x="1548" y="1050"/>
                    <a:pt x="0" y="2693"/>
                    <a:pt x="60" y="4646"/>
                  </a:cubicBezTo>
                  <a:lnTo>
                    <a:pt x="620" y="21684"/>
                  </a:lnTo>
                  <a:cubicBezTo>
                    <a:pt x="689" y="23604"/>
                    <a:pt x="2273" y="25115"/>
                    <a:pt x="4190" y="25115"/>
                  </a:cubicBezTo>
                  <a:cubicBezTo>
                    <a:pt x="4234" y="25115"/>
                    <a:pt x="4278" y="25114"/>
                    <a:pt x="4322" y="25113"/>
                  </a:cubicBezTo>
                  <a:lnTo>
                    <a:pt x="34231" y="24136"/>
                  </a:lnTo>
                  <a:cubicBezTo>
                    <a:pt x="36207" y="24065"/>
                    <a:pt x="37767" y="22422"/>
                    <a:pt x="37696" y="20469"/>
                  </a:cubicBezTo>
                  <a:lnTo>
                    <a:pt x="37636" y="18541"/>
                  </a:lnTo>
                  <a:cubicBezTo>
                    <a:pt x="37600" y="17409"/>
                    <a:pt x="38493" y="16469"/>
                    <a:pt x="39636" y="16433"/>
                  </a:cubicBezTo>
                  <a:lnTo>
                    <a:pt x="42982" y="16314"/>
                  </a:lnTo>
                  <a:cubicBezTo>
                    <a:pt x="43004" y="16313"/>
                    <a:pt x="43026" y="16313"/>
                    <a:pt x="43048" y="16313"/>
                  </a:cubicBezTo>
                  <a:cubicBezTo>
                    <a:pt x="43772" y="16313"/>
                    <a:pt x="44422" y="16689"/>
                    <a:pt x="44792" y="17267"/>
                  </a:cubicBezTo>
                  <a:cubicBezTo>
                    <a:pt x="45460" y="18280"/>
                    <a:pt x="46628" y="18948"/>
                    <a:pt x="47943" y="18948"/>
                  </a:cubicBezTo>
                  <a:cubicBezTo>
                    <a:pt x="47988" y="18948"/>
                    <a:pt x="48033" y="18947"/>
                    <a:pt x="48078" y="18945"/>
                  </a:cubicBezTo>
                  <a:cubicBezTo>
                    <a:pt x="50162" y="18886"/>
                    <a:pt x="51793" y="17159"/>
                    <a:pt x="51721" y="15100"/>
                  </a:cubicBezTo>
                  <a:cubicBezTo>
                    <a:pt x="51663" y="13084"/>
                    <a:pt x="49985" y="11490"/>
                    <a:pt x="47961" y="11490"/>
                  </a:cubicBezTo>
                  <a:cubicBezTo>
                    <a:pt x="47916" y="11490"/>
                    <a:pt x="47872" y="11491"/>
                    <a:pt x="47828" y="11492"/>
                  </a:cubicBezTo>
                  <a:cubicBezTo>
                    <a:pt x="46459" y="11540"/>
                    <a:pt x="45292" y="12290"/>
                    <a:pt x="44661" y="13397"/>
                  </a:cubicBezTo>
                  <a:cubicBezTo>
                    <a:pt x="44327" y="14004"/>
                    <a:pt x="43673" y="14433"/>
                    <a:pt x="42911" y="14457"/>
                  </a:cubicBezTo>
                  <a:lnTo>
                    <a:pt x="39577" y="14564"/>
                  </a:lnTo>
                  <a:cubicBezTo>
                    <a:pt x="39554" y="14565"/>
                    <a:pt x="39532" y="14565"/>
                    <a:pt x="39510" y="14565"/>
                  </a:cubicBezTo>
                  <a:cubicBezTo>
                    <a:pt x="38397" y="14565"/>
                    <a:pt x="37480" y="13696"/>
                    <a:pt x="37434" y="12587"/>
                  </a:cubicBezTo>
                  <a:lnTo>
                    <a:pt x="37136" y="3432"/>
                  </a:lnTo>
                  <a:cubicBezTo>
                    <a:pt x="37078" y="1511"/>
                    <a:pt x="35484" y="0"/>
                    <a:pt x="3356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6" name="Google Shape;376;p19">
              <a:extLst>
                <a:ext uri="{FF2B5EF4-FFF2-40B4-BE49-F238E27FC236}">
                  <a16:creationId xmlns:a16="http://schemas.microsoft.com/office/drawing/2014/main" id="{40DD5C53-3821-A040-AA54-5C7551F4A7A4}"/>
                </a:ext>
              </a:extLst>
            </p:cNvPr>
            <p:cNvSpPr/>
            <p:nvPr/>
          </p:nvSpPr>
          <p:spPr>
            <a:xfrm>
              <a:off x="933838" y="2025120"/>
              <a:ext cx="177598" cy="256034"/>
            </a:xfrm>
            <a:custGeom>
              <a:avLst/>
              <a:gdLst/>
              <a:ahLst/>
              <a:cxnLst/>
              <a:rect l="l" t="t" r="r" b="b"/>
              <a:pathLst>
                <a:path w="4644" h="6013" extrusionOk="0">
                  <a:moveTo>
                    <a:pt x="3001" y="0"/>
                  </a:moveTo>
                  <a:cubicBezTo>
                    <a:pt x="2168" y="0"/>
                    <a:pt x="1417" y="346"/>
                    <a:pt x="882" y="881"/>
                  </a:cubicBezTo>
                  <a:cubicBezTo>
                    <a:pt x="334" y="1429"/>
                    <a:pt x="1" y="2179"/>
                    <a:pt x="1" y="3013"/>
                  </a:cubicBezTo>
                  <a:cubicBezTo>
                    <a:pt x="1" y="4668"/>
                    <a:pt x="1346" y="6013"/>
                    <a:pt x="3001" y="6013"/>
                  </a:cubicBezTo>
                  <a:lnTo>
                    <a:pt x="4644" y="6013"/>
                  </a:lnTo>
                  <a:lnTo>
                    <a:pt x="4644" y="0"/>
                  </a:lnTo>
                  <a:close/>
                </a:path>
              </a:pathLst>
            </a:custGeom>
            <a:solidFill>
              <a:srgbClr val="268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7" name="Google Shape;377;p19">
              <a:extLst>
                <a:ext uri="{FF2B5EF4-FFF2-40B4-BE49-F238E27FC236}">
                  <a16:creationId xmlns:a16="http://schemas.microsoft.com/office/drawing/2014/main" id="{0D69832C-A5BD-C783-C1BE-E5B7BEC86536}"/>
                </a:ext>
              </a:extLst>
            </p:cNvPr>
            <p:cNvSpPr/>
            <p:nvPr/>
          </p:nvSpPr>
          <p:spPr>
            <a:xfrm>
              <a:off x="1071816" y="1769540"/>
              <a:ext cx="1939277" cy="923442"/>
            </a:xfrm>
            <a:custGeom>
              <a:avLst/>
              <a:gdLst/>
              <a:ahLst/>
              <a:cxnLst/>
              <a:rect l="l" t="t" r="r" b="b"/>
              <a:pathLst>
                <a:path w="50710" h="24147" extrusionOk="0">
                  <a:moveTo>
                    <a:pt x="3549" y="0"/>
                  </a:moveTo>
                  <a:cubicBezTo>
                    <a:pt x="1584" y="0"/>
                    <a:pt x="1" y="1596"/>
                    <a:pt x="1" y="3548"/>
                  </a:cubicBezTo>
                  <a:lnTo>
                    <a:pt x="1" y="20598"/>
                  </a:lnTo>
                  <a:cubicBezTo>
                    <a:pt x="1" y="22563"/>
                    <a:pt x="1584" y="24146"/>
                    <a:pt x="3549" y="24146"/>
                  </a:cubicBezTo>
                  <a:lnTo>
                    <a:pt x="33124" y="24146"/>
                  </a:lnTo>
                  <a:cubicBezTo>
                    <a:pt x="35088" y="24146"/>
                    <a:pt x="36684" y="22563"/>
                    <a:pt x="36684" y="20598"/>
                  </a:cubicBezTo>
                  <a:lnTo>
                    <a:pt x="36684" y="18669"/>
                  </a:lnTo>
                  <a:cubicBezTo>
                    <a:pt x="36684" y="17538"/>
                    <a:pt x="37600" y="16621"/>
                    <a:pt x="38720" y="16621"/>
                  </a:cubicBezTo>
                  <a:lnTo>
                    <a:pt x="42030" y="16621"/>
                  </a:lnTo>
                  <a:cubicBezTo>
                    <a:pt x="42780" y="16621"/>
                    <a:pt x="43435" y="17026"/>
                    <a:pt x="43792" y="17633"/>
                  </a:cubicBezTo>
                  <a:cubicBezTo>
                    <a:pt x="44447" y="18705"/>
                    <a:pt x="45625" y="19419"/>
                    <a:pt x="46983" y="19419"/>
                  </a:cubicBezTo>
                  <a:cubicBezTo>
                    <a:pt x="49042" y="19419"/>
                    <a:pt x="50709" y="17753"/>
                    <a:pt x="50709" y="15693"/>
                  </a:cubicBezTo>
                  <a:cubicBezTo>
                    <a:pt x="50709" y="13633"/>
                    <a:pt x="49042" y="11954"/>
                    <a:pt x="46983" y="11954"/>
                  </a:cubicBezTo>
                  <a:cubicBezTo>
                    <a:pt x="45625" y="11954"/>
                    <a:pt x="44447" y="12680"/>
                    <a:pt x="43792" y="13752"/>
                  </a:cubicBezTo>
                  <a:cubicBezTo>
                    <a:pt x="43435" y="14359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7"/>
                    <a:pt x="36684" y="12716"/>
                  </a:cubicBezTo>
                  <a:lnTo>
                    <a:pt x="36684" y="3548"/>
                  </a:lnTo>
                  <a:cubicBezTo>
                    <a:pt x="36684" y="1596"/>
                    <a:pt x="35088" y="0"/>
                    <a:pt x="3312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8" name="Google Shape;378;p19">
              <a:extLst>
                <a:ext uri="{FF2B5EF4-FFF2-40B4-BE49-F238E27FC236}">
                  <a16:creationId xmlns:a16="http://schemas.microsoft.com/office/drawing/2014/main" id="{E7990A83-E6F8-CDC4-4647-A73078E28E71}"/>
                </a:ext>
              </a:extLst>
            </p:cNvPr>
            <p:cNvSpPr/>
            <p:nvPr/>
          </p:nvSpPr>
          <p:spPr>
            <a:xfrm>
              <a:off x="2752419" y="2253534"/>
              <a:ext cx="232247" cy="232247"/>
            </a:xfrm>
            <a:custGeom>
              <a:avLst/>
              <a:gdLst/>
              <a:ahLst/>
              <a:cxnLst/>
              <a:rect l="l" t="t" r="r" b="b"/>
              <a:pathLst>
                <a:path w="6073" h="6073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9" name="Google Shape;379;p19">
              <a:extLst>
                <a:ext uri="{FF2B5EF4-FFF2-40B4-BE49-F238E27FC236}">
                  <a16:creationId xmlns:a16="http://schemas.microsoft.com/office/drawing/2014/main" id="{2E174907-C0BC-F14D-3918-E5C820EB697F}"/>
                </a:ext>
              </a:extLst>
            </p:cNvPr>
            <p:cNvSpPr/>
            <p:nvPr/>
          </p:nvSpPr>
          <p:spPr>
            <a:xfrm>
              <a:off x="935214" y="1799534"/>
              <a:ext cx="1606414" cy="368572"/>
            </a:xfrm>
            <a:custGeom>
              <a:avLst/>
              <a:gdLst/>
              <a:ahLst/>
              <a:cxnLst/>
              <a:rect l="l" t="t" r="r" b="b"/>
              <a:pathLst>
                <a:path w="42006" h="8656" extrusionOk="0">
                  <a:moveTo>
                    <a:pt x="3001" y="0"/>
                  </a:moveTo>
                  <a:cubicBezTo>
                    <a:pt x="2168" y="0"/>
                    <a:pt x="1417" y="333"/>
                    <a:pt x="882" y="881"/>
                  </a:cubicBezTo>
                  <a:cubicBezTo>
                    <a:pt x="334" y="1429"/>
                    <a:pt x="1" y="2179"/>
                    <a:pt x="1" y="3012"/>
                  </a:cubicBezTo>
                  <a:lnTo>
                    <a:pt x="1" y="8311"/>
                  </a:lnTo>
                  <a:lnTo>
                    <a:pt x="24" y="8656"/>
                  </a:lnTo>
                  <a:cubicBezTo>
                    <a:pt x="108" y="7977"/>
                    <a:pt x="417" y="7358"/>
                    <a:pt x="882" y="6894"/>
                  </a:cubicBezTo>
                  <a:cubicBezTo>
                    <a:pt x="1417" y="6346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7"/>
                    <a:pt x="42006" y="3012"/>
                  </a:cubicBezTo>
                  <a:cubicBezTo>
                    <a:pt x="42006" y="2881"/>
                    <a:pt x="42006" y="2774"/>
                    <a:pt x="41982" y="2655"/>
                  </a:cubicBezTo>
                  <a:cubicBezTo>
                    <a:pt x="41815" y="1155"/>
                    <a:pt x="40541" y="0"/>
                    <a:pt x="3900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" name="Google Shape;380;p19">
              <a:extLst>
                <a:ext uri="{FF2B5EF4-FFF2-40B4-BE49-F238E27FC236}">
                  <a16:creationId xmlns:a16="http://schemas.microsoft.com/office/drawing/2014/main" id="{6164D55B-70A3-6596-D131-745F93AEE588}"/>
                </a:ext>
              </a:extLst>
            </p:cNvPr>
            <p:cNvSpPr/>
            <p:nvPr/>
          </p:nvSpPr>
          <p:spPr>
            <a:xfrm>
              <a:off x="935214" y="1769089"/>
              <a:ext cx="1606414" cy="384327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29"/>
                    <a:pt x="1" y="2179"/>
                    <a:pt x="1" y="3013"/>
                  </a:cubicBezTo>
                  <a:lnTo>
                    <a:pt x="1" y="9026"/>
                  </a:lnTo>
                  <a:cubicBezTo>
                    <a:pt x="1" y="8192"/>
                    <a:pt x="334" y="7442"/>
                    <a:pt x="882" y="6894"/>
                  </a:cubicBezTo>
                  <a:cubicBezTo>
                    <a:pt x="1417" y="6359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1346"/>
                    <a:pt x="40660" y="1"/>
                    <a:pt x="39006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1" name="Google Shape;381;p19">
              <a:extLst>
                <a:ext uri="{FF2B5EF4-FFF2-40B4-BE49-F238E27FC236}">
                  <a16:creationId xmlns:a16="http://schemas.microsoft.com/office/drawing/2014/main" id="{2F006E75-0035-F7E6-AA82-EC5CA2DF3EB2}"/>
                </a:ext>
              </a:extLst>
            </p:cNvPr>
            <p:cNvSpPr txBox="1"/>
            <p:nvPr/>
          </p:nvSpPr>
          <p:spPr>
            <a:xfrm>
              <a:off x="1050541" y="2100018"/>
              <a:ext cx="1440929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" name="Google Shape;382;p19">
              <a:extLst>
                <a:ext uri="{FF2B5EF4-FFF2-40B4-BE49-F238E27FC236}">
                  <a16:creationId xmlns:a16="http://schemas.microsoft.com/office/drawing/2014/main" id="{AA396E1E-2636-19CF-FEDA-45071EC3118E}"/>
                </a:ext>
              </a:extLst>
            </p:cNvPr>
            <p:cNvSpPr txBox="1"/>
            <p:nvPr/>
          </p:nvSpPr>
          <p:spPr>
            <a:xfrm>
              <a:off x="1071825" y="1769313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  <a:sym typeface="Fira Sans Extra Condensed"/>
                </a:rPr>
                <a:t>LỤC GIÁC ĐỀU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Fira Sans Extra Condensed"/>
              </a:endParaRPr>
            </a:p>
          </p:txBody>
        </p:sp>
      </p:grpSp>
      <p:grpSp>
        <p:nvGrpSpPr>
          <p:cNvPr id="113" name="Google Shape;383;p19">
            <a:extLst>
              <a:ext uri="{FF2B5EF4-FFF2-40B4-BE49-F238E27FC236}">
                <a16:creationId xmlns:a16="http://schemas.microsoft.com/office/drawing/2014/main" id="{7ECCD76A-C08E-53F8-FEC7-3A1D6DBFB8C0}"/>
              </a:ext>
            </a:extLst>
          </p:cNvPr>
          <p:cNvGrpSpPr/>
          <p:nvPr/>
        </p:nvGrpSpPr>
        <p:grpSpPr>
          <a:xfrm>
            <a:off x="3979772" y="4130281"/>
            <a:ext cx="3735822" cy="1540801"/>
            <a:chOff x="933838" y="3005721"/>
            <a:chExt cx="2079971" cy="979046"/>
          </a:xfrm>
        </p:grpSpPr>
        <p:sp>
          <p:nvSpPr>
            <p:cNvPr id="114" name="Google Shape;384;p19">
              <a:extLst>
                <a:ext uri="{FF2B5EF4-FFF2-40B4-BE49-F238E27FC236}">
                  <a16:creationId xmlns:a16="http://schemas.microsoft.com/office/drawing/2014/main" id="{D70BA07B-E9C4-1BA0-1A4C-6A497485675A}"/>
                </a:ext>
              </a:extLst>
            </p:cNvPr>
            <p:cNvSpPr/>
            <p:nvPr/>
          </p:nvSpPr>
          <p:spPr>
            <a:xfrm>
              <a:off x="1033115" y="3023886"/>
              <a:ext cx="1980694" cy="960881"/>
            </a:xfrm>
            <a:custGeom>
              <a:avLst/>
              <a:gdLst/>
              <a:ahLst/>
              <a:cxnLst/>
              <a:rect l="l" t="t" r="r" b="b"/>
              <a:pathLst>
                <a:path w="51793" h="25126" extrusionOk="0">
                  <a:moveTo>
                    <a:pt x="33544" y="0"/>
                  </a:moveTo>
                  <a:cubicBezTo>
                    <a:pt x="33507" y="0"/>
                    <a:pt x="33470" y="1"/>
                    <a:pt x="33433" y="2"/>
                  </a:cubicBezTo>
                  <a:lnTo>
                    <a:pt x="3537" y="990"/>
                  </a:lnTo>
                  <a:cubicBezTo>
                    <a:pt x="1548" y="1050"/>
                    <a:pt x="0" y="2693"/>
                    <a:pt x="60" y="4657"/>
                  </a:cubicBezTo>
                  <a:lnTo>
                    <a:pt x="620" y="21695"/>
                  </a:lnTo>
                  <a:cubicBezTo>
                    <a:pt x="690" y="23611"/>
                    <a:pt x="2284" y="25126"/>
                    <a:pt x="4211" y="25126"/>
                  </a:cubicBezTo>
                  <a:cubicBezTo>
                    <a:pt x="4248" y="25126"/>
                    <a:pt x="4285" y="25125"/>
                    <a:pt x="4322" y="25124"/>
                  </a:cubicBezTo>
                  <a:lnTo>
                    <a:pt x="34231" y="24136"/>
                  </a:lnTo>
                  <a:cubicBezTo>
                    <a:pt x="36207" y="24076"/>
                    <a:pt x="37767" y="22433"/>
                    <a:pt x="37696" y="20469"/>
                  </a:cubicBezTo>
                  <a:lnTo>
                    <a:pt x="37636" y="18540"/>
                  </a:lnTo>
                  <a:cubicBezTo>
                    <a:pt x="37600" y="17409"/>
                    <a:pt x="38493" y="16468"/>
                    <a:pt x="39636" y="16433"/>
                  </a:cubicBezTo>
                  <a:lnTo>
                    <a:pt x="42982" y="16325"/>
                  </a:lnTo>
                  <a:cubicBezTo>
                    <a:pt x="43004" y="16325"/>
                    <a:pt x="43026" y="16324"/>
                    <a:pt x="43049" y="16324"/>
                  </a:cubicBezTo>
                  <a:cubicBezTo>
                    <a:pt x="43772" y="16324"/>
                    <a:pt x="44422" y="16700"/>
                    <a:pt x="44792" y="17266"/>
                  </a:cubicBezTo>
                  <a:cubicBezTo>
                    <a:pt x="45460" y="18291"/>
                    <a:pt x="46628" y="18959"/>
                    <a:pt x="47943" y="18959"/>
                  </a:cubicBezTo>
                  <a:cubicBezTo>
                    <a:pt x="47988" y="18959"/>
                    <a:pt x="48033" y="18958"/>
                    <a:pt x="48078" y="18957"/>
                  </a:cubicBezTo>
                  <a:cubicBezTo>
                    <a:pt x="50162" y="18885"/>
                    <a:pt x="51793" y="17159"/>
                    <a:pt x="51721" y="15099"/>
                  </a:cubicBezTo>
                  <a:cubicBezTo>
                    <a:pt x="51663" y="13076"/>
                    <a:pt x="49974" y="11490"/>
                    <a:pt x="47940" y="11490"/>
                  </a:cubicBezTo>
                  <a:cubicBezTo>
                    <a:pt x="47903" y="11490"/>
                    <a:pt x="47865" y="11490"/>
                    <a:pt x="47828" y="11491"/>
                  </a:cubicBezTo>
                  <a:cubicBezTo>
                    <a:pt x="46459" y="11539"/>
                    <a:pt x="45292" y="12301"/>
                    <a:pt x="44661" y="13396"/>
                  </a:cubicBezTo>
                  <a:cubicBezTo>
                    <a:pt x="44327" y="14004"/>
                    <a:pt x="43673" y="14432"/>
                    <a:pt x="42911" y="14456"/>
                  </a:cubicBezTo>
                  <a:lnTo>
                    <a:pt x="39577" y="14575"/>
                  </a:lnTo>
                  <a:cubicBezTo>
                    <a:pt x="39555" y="14576"/>
                    <a:pt x="39533" y="14576"/>
                    <a:pt x="39511" y="14576"/>
                  </a:cubicBezTo>
                  <a:cubicBezTo>
                    <a:pt x="38397" y="14576"/>
                    <a:pt x="37480" y="13696"/>
                    <a:pt x="37434" y="12599"/>
                  </a:cubicBezTo>
                  <a:lnTo>
                    <a:pt x="37136" y="3431"/>
                  </a:lnTo>
                  <a:cubicBezTo>
                    <a:pt x="37078" y="1515"/>
                    <a:pt x="35472" y="0"/>
                    <a:pt x="33544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5" name="Google Shape;385;p19">
              <a:extLst>
                <a:ext uri="{FF2B5EF4-FFF2-40B4-BE49-F238E27FC236}">
                  <a16:creationId xmlns:a16="http://schemas.microsoft.com/office/drawing/2014/main" id="{E4F7D837-0389-E1FE-C2B5-E179B66EC905}"/>
                </a:ext>
              </a:extLst>
            </p:cNvPr>
            <p:cNvSpPr/>
            <p:nvPr/>
          </p:nvSpPr>
          <p:spPr>
            <a:xfrm>
              <a:off x="933838" y="3261739"/>
              <a:ext cx="177598" cy="256061"/>
            </a:xfrm>
            <a:custGeom>
              <a:avLst/>
              <a:gdLst/>
              <a:ahLst/>
              <a:cxnLst/>
              <a:rect l="l" t="t" r="r" b="b"/>
              <a:pathLst>
                <a:path w="4644" h="6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7"/>
                    <a:pt x="1" y="2179"/>
                    <a:pt x="1" y="3001"/>
                  </a:cubicBezTo>
                  <a:cubicBezTo>
                    <a:pt x="1" y="4668"/>
                    <a:pt x="1346" y="6013"/>
                    <a:pt x="3001" y="6013"/>
                  </a:cubicBezTo>
                  <a:lnTo>
                    <a:pt x="4644" y="6013"/>
                  </a:lnTo>
                  <a:lnTo>
                    <a:pt x="4644" y="1"/>
                  </a:lnTo>
                  <a:close/>
                </a:path>
              </a:pathLst>
            </a:custGeom>
            <a:solidFill>
              <a:srgbClr val="CF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6" name="Google Shape;386;p19">
              <a:extLst>
                <a:ext uri="{FF2B5EF4-FFF2-40B4-BE49-F238E27FC236}">
                  <a16:creationId xmlns:a16="http://schemas.microsoft.com/office/drawing/2014/main" id="{C656C19C-3AD5-2E53-259C-6FF44C3B3E63}"/>
                </a:ext>
              </a:extLst>
            </p:cNvPr>
            <p:cNvSpPr/>
            <p:nvPr/>
          </p:nvSpPr>
          <p:spPr>
            <a:xfrm>
              <a:off x="1071816" y="3005721"/>
              <a:ext cx="1939277" cy="923901"/>
            </a:xfrm>
            <a:custGeom>
              <a:avLst/>
              <a:gdLst/>
              <a:ahLst/>
              <a:cxnLst/>
              <a:rect l="l" t="t" r="r" b="b"/>
              <a:pathLst>
                <a:path w="50710" h="24159" extrusionOk="0">
                  <a:moveTo>
                    <a:pt x="3549" y="1"/>
                  </a:moveTo>
                  <a:cubicBezTo>
                    <a:pt x="1584" y="1"/>
                    <a:pt x="1" y="1596"/>
                    <a:pt x="1" y="3561"/>
                  </a:cubicBezTo>
                  <a:lnTo>
                    <a:pt x="1" y="20610"/>
                  </a:lnTo>
                  <a:cubicBezTo>
                    <a:pt x="1" y="22563"/>
                    <a:pt x="1584" y="24158"/>
                    <a:pt x="3549" y="24158"/>
                  </a:cubicBezTo>
                  <a:lnTo>
                    <a:pt x="33124" y="24158"/>
                  </a:lnTo>
                  <a:cubicBezTo>
                    <a:pt x="35088" y="24158"/>
                    <a:pt x="36684" y="22563"/>
                    <a:pt x="36684" y="20610"/>
                  </a:cubicBezTo>
                  <a:lnTo>
                    <a:pt x="36684" y="18670"/>
                  </a:lnTo>
                  <a:cubicBezTo>
                    <a:pt x="36684" y="17550"/>
                    <a:pt x="37600" y="16634"/>
                    <a:pt x="38720" y="16634"/>
                  </a:cubicBezTo>
                  <a:lnTo>
                    <a:pt x="42030" y="16634"/>
                  </a:lnTo>
                  <a:cubicBezTo>
                    <a:pt x="42780" y="16634"/>
                    <a:pt x="43435" y="17039"/>
                    <a:pt x="43792" y="17634"/>
                  </a:cubicBezTo>
                  <a:cubicBezTo>
                    <a:pt x="44447" y="18705"/>
                    <a:pt x="45625" y="19432"/>
                    <a:pt x="46983" y="19432"/>
                  </a:cubicBezTo>
                  <a:cubicBezTo>
                    <a:pt x="49042" y="19432"/>
                    <a:pt x="50709" y="17765"/>
                    <a:pt x="50709" y="15693"/>
                  </a:cubicBezTo>
                  <a:cubicBezTo>
                    <a:pt x="50709" y="13633"/>
                    <a:pt x="49042" y="11966"/>
                    <a:pt x="46983" y="11966"/>
                  </a:cubicBezTo>
                  <a:cubicBezTo>
                    <a:pt x="45625" y="11966"/>
                    <a:pt x="44447" y="12693"/>
                    <a:pt x="43792" y="13764"/>
                  </a:cubicBezTo>
                  <a:cubicBezTo>
                    <a:pt x="43435" y="14360"/>
                    <a:pt x="42780" y="14764"/>
                    <a:pt x="42030" y="14764"/>
                  </a:cubicBezTo>
                  <a:lnTo>
                    <a:pt x="38720" y="14764"/>
                  </a:lnTo>
                  <a:cubicBezTo>
                    <a:pt x="37600" y="14764"/>
                    <a:pt x="36684" y="13848"/>
                    <a:pt x="36684" y="12728"/>
                  </a:cubicBezTo>
                  <a:lnTo>
                    <a:pt x="36684" y="3561"/>
                  </a:lnTo>
                  <a:cubicBezTo>
                    <a:pt x="36684" y="1596"/>
                    <a:pt x="35088" y="1"/>
                    <a:pt x="33124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7" name="Google Shape;387;p19">
              <a:extLst>
                <a:ext uri="{FF2B5EF4-FFF2-40B4-BE49-F238E27FC236}">
                  <a16:creationId xmlns:a16="http://schemas.microsoft.com/office/drawing/2014/main" id="{95B31E55-5DB1-BBF7-80BC-936EA67D2EA1}"/>
                </a:ext>
              </a:extLst>
            </p:cNvPr>
            <p:cNvSpPr/>
            <p:nvPr/>
          </p:nvSpPr>
          <p:spPr>
            <a:xfrm>
              <a:off x="2752419" y="3489753"/>
              <a:ext cx="232247" cy="232706"/>
            </a:xfrm>
            <a:custGeom>
              <a:avLst/>
              <a:gdLst/>
              <a:ahLst/>
              <a:cxnLst/>
              <a:rect l="l" t="t" r="r" b="b"/>
              <a:pathLst>
                <a:path w="6073" h="6085" extrusionOk="0">
                  <a:moveTo>
                    <a:pt x="3037" y="0"/>
                  </a:moveTo>
                  <a:cubicBezTo>
                    <a:pt x="1358" y="0"/>
                    <a:pt x="0" y="1369"/>
                    <a:pt x="0" y="3036"/>
                  </a:cubicBezTo>
                  <a:cubicBezTo>
                    <a:pt x="0" y="4715"/>
                    <a:pt x="1358" y="6084"/>
                    <a:pt x="3037" y="6084"/>
                  </a:cubicBezTo>
                  <a:cubicBezTo>
                    <a:pt x="4715" y="6084"/>
                    <a:pt x="6073" y="4715"/>
                    <a:pt x="6073" y="3036"/>
                  </a:cubicBezTo>
                  <a:cubicBezTo>
                    <a:pt x="6073" y="1369"/>
                    <a:pt x="4715" y="0"/>
                    <a:pt x="30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8" name="Google Shape;388;p19">
              <a:extLst>
                <a:ext uri="{FF2B5EF4-FFF2-40B4-BE49-F238E27FC236}">
                  <a16:creationId xmlns:a16="http://schemas.microsoft.com/office/drawing/2014/main" id="{D0BF80BA-F51F-1F08-1B83-FB39CC5B0768}"/>
                </a:ext>
              </a:extLst>
            </p:cNvPr>
            <p:cNvSpPr/>
            <p:nvPr/>
          </p:nvSpPr>
          <p:spPr>
            <a:xfrm>
              <a:off x="935214" y="3035660"/>
              <a:ext cx="1606414" cy="369104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2168" y="0"/>
                    <a:pt x="1417" y="346"/>
                    <a:pt x="882" y="881"/>
                  </a:cubicBezTo>
                  <a:cubicBezTo>
                    <a:pt x="334" y="1429"/>
                    <a:pt x="1" y="2179"/>
                    <a:pt x="1" y="3013"/>
                  </a:cubicBezTo>
                  <a:lnTo>
                    <a:pt x="1" y="8311"/>
                  </a:lnTo>
                  <a:lnTo>
                    <a:pt x="24" y="8668"/>
                  </a:lnTo>
                  <a:cubicBezTo>
                    <a:pt x="108" y="7978"/>
                    <a:pt x="417" y="7370"/>
                    <a:pt x="882" y="6894"/>
                  </a:cubicBezTo>
                  <a:cubicBezTo>
                    <a:pt x="1417" y="6358"/>
                    <a:pt x="2168" y="6013"/>
                    <a:pt x="3001" y="6013"/>
                  </a:cubicBezTo>
                  <a:lnTo>
                    <a:pt x="39006" y="6013"/>
                  </a:lnTo>
                  <a:cubicBezTo>
                    <a:pt x="40660" y="6013"/>
                    <a:pt x="42006" y="4668"/>
                    <a:pt x="42006" y="3013"/>
                  </a:cubicBezTo>
                  <a:cubicBezTo>
                    <a:pt x="42006" y="2894"/>
                    <a:pt x="42006" y="2775"/>
                    <a:pt x="41982" y="2655"/>
                  </a:cubicBezTo>
                  <a:cubicBezTo>
                    <a:pt x="41815" y="1167"/>
                    <a:pt x="40541" y="0"/>
                    <a:pt x="39006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9" name="Google Shape;389;p19">
              <a:extLst>
                <a:ext uri="{FF2B5EF4-FFF2-40B4-BE49-F238E27FC236}">
                  <a16:creationId xmlns:a16="http://schemas.microsoft.com/office/drawing/2014/main" id="{7C2E5D54-7E76-1E66-A404-72CD8F0B6B64}"/>
                </a:ext>
              </a:extLst>
            </p:cNvPr>
            <p:cNvSpPr/>
            <p:nvPr/>
          </p:nvSpPr>
          <p:spPr>
            <a:xfrm>
              <a:off x="935214" y="3005729"/>
              <a:ext cx="1606414" cy="383794"/>
            </a:xfrm>
            <a:custGeom>
              <a:avLst/>
              <a:gdLst/>
              <a:ahLst/>
              <a:cxnLst/>
              <a:rect l="l" t="t" r="r" b="b"/>
              <a:pathLst>
                <a:path w="42006" h="9014" extrusionOk="0">
                  <a:moveTo>
                    <a:pt x="3001" y="1"/>
                  </a:moveTo>
                  <a:cubicBezTo>
                    <a:pt x="2168" y="1"/>
                    <a:pt x="1417" y="334"/>
                    <a:pt x="882" y="882"/>
                  </a:cubicBezTo>
                  <a:cubicBezTo>
                    <a:pt x="334" y="1418"/>
                    <a:pt x="1" y="2168"/>
                    <a:pt x="1" y="3001"/>
                  </a:cubicBezTo>
                  <a:lnTo>
                    <a:pt x="1" y="9014"/>
                  </a:lnTo>
                  <a:cubicBezTo>
                    <a:pt x="1" y="8192"/>
                    <a:pt x="334" y="7430"/>
                    <a:pt x="882" y="6895"/>
                  </a:cubicBezTo>
                  <a:cubicBezTo>
                    <a:pt x="1417" y="6347"/>
                    <a:pt x="2168" y="6014"/>
                    <a:pt x="3001" y="6014"/>
                  </a:cubicBezTo>
                  <a:lnTo>
                    <a:pt x="39006" y="6014"/>
                  </a:lnTo>
                  <a:cubicBezTo>
                    <a:pt x="40660" y="6014"/>
                    <a:pt x="42006" y="4668"/>
                    <a:pt x="42006" y="3001"/>
                  </a:cubicBezTo>
                  <a:cubicBezTo>
                    <a:pt x="42006" y="1346"/>
                    <a:pt x="40660" y="1"/>
                    <a:pt x="390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0" name="Google Shape;390;p19">
              <a:extLst>
                <a:ext uri="{FF2B5EF4-FFF2-40B4-BE49-F238E27FC236}">
                  <a16:creationId xmlns:a16="http://schemas.microsoft.com/office/drawing/2014/main" id="{1C335886-9E23-FBAA-A4AC-0B40FA6EC9C5}"/>
                </a:ext>
              </a:extLst>
            </p:cNvPr>
            <p:cNvSpPr txBox="1"/>
            <p:nvPr/>
          </p:nvSpPr>
          <p:spPr>
            <a:xfrm>
              <a:off x="1081172" y="3338113"/>
              <a:ext cx="1542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Hình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đối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xứng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trục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UTM Avo"/>
                <a:ea typeface="Roboto"/>
                <a:cs typeface="Roboto"/>
                <a:sym typeface="Roboto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Hình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đối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xứng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UTM Avo"/>
                  <a:ea typeface="Roboto"/>
                  <a:cs typeface="Roboto"/>
                  <a:sym typeface="Roboto"/>
                </a:rPr>
                <a:t>tâm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UTM Av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" name="Google Shape;391;p19">
              <a:extLst>
                <a:ext uri="{FF2B5EF4-FFF2-40B4-BE49-F238E27FC236}">
                  <a16:creationId xmlns:a16="http://schemas.microsoft.com/office/drawing/2014/main" id="{14B9BABB-923C-940B-5C19-C7144AB54D6C}"/>
                </a:ext>
              </a:extLst>
            </p:cNvPr>
            <p:cNvSpPr txBox="1"/>
            <p:nvPr/>
          </p:nvSpPr>
          <p:spPr>
            <a:xfrm>
              <a:off x="1071825" y="3005788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  <a:sym typeface="Fira Sans Extra Condensed"/>
                </a:rPr>
                <a:t>HÌNH ĐỐI XỨNG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Fira Sans Extra Condensed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DD7C02A6-B8CF-F77D-90A6-A361E867B13C}"/>
              </a:ext>
            </a:extLst>
          </p:cNvPr>
          <p:cNvSpPr txBox="1"/>
          <p:nvPr/>
        </p:nvSpPr>
        <p:spPr>
          <a:xfrm>
            <a:off x="83373" y="2944583"/>
            <a:ext cx="3023515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SƠ ĐỒ TÓM TẮT CHƯƠNG III</a:t>
            </a:r>
          </a:p>
        </p:txBody>
      </p:sp>
      <p:sp>
        <p:nvSpPr>
          <p:cNvPr id="123" name="Isosceles Triangle 122">
            <a:extLst>
              <a:ext uri="{FF2B5EF4-FFF2-40B4-BE49-F238E27FC236}">
                <a16:creationId xmlns:a16="http://schemas.microsoft.com/office/drawing/2014/main" id="{FBED25EF-0F42-73D0-28B6-898A6B975913}"/>
              </a:ext>
            </a:extLst>
          </p:cNvPr>
          <p:cNvSpPr/>
          <p:nvPr/>
        </p:nvSpPr>
        <p:spPr>
          <a:xfrm>
            <a:off x="4847749" y="660973"/>
            <a:ext cx="1176074" cy="10138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172B35C-9352-64CB-FEA1-DEFAEBA37B58}"/>
              </a:ext>
            </a:extLst>
          </p:cNvPr>
          <p:cNvSpPr/>
          <p:nvPr/>
        </p:nvSpPr>
        <p:spPr>
          <a:xfrm>
            <a:off x="9076135" y="1170483"/>
            <a:ext cx="1120596" cy="11205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5" name="Hexagon 124">
            <a:extLst>
              <a:ext uri="{FF2B5EF4-FFF2-40B4-BE49-F238E27FC236}">
                <a16:creationId xmlns:a16="http://schemas.microsoft.com/office/drawing/2014/main" id="{02D3EB4F-AF4C-EB0A-0A86-A24888BBDC7F}"/>
              </a:ext>
            </a:extLst>
          </p:cNvPr>
          <p:cNvSpPr/>
          <p:nvPr/>
        </p:nvSpPr>
        <p:spPr>
          <a:xfrm>
            <a:off x="4888389" y="2588235"/>
            <a:ext cx="1067827" cy="920541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6" name="Flowchart: Data 125">
            <a:extLst>
              <a:ext uri="{FF2B5EF4-FFF2-40B4-BE49-F238E27FC236}">
                <a16:creationId xmlns:a16="http://schemas.microsoft.com/office/drawing/2014/main" id="{D505158F-F33E-F5BC-C9C7-69E0A3CD0F89}"/>
              </a:ext>
            </a:extLst>
          </p:cNvPr>
          <p:cNvSpPr/>
          <p:nvPr/>
        </p:nvSpPr>
        <p:spPr>
          <a:xfrm>
            <a:off x="9955266" y="3220318"/>
            <a:ext cx="1059240" cy="463813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7" name="Flowchart: Manual Operation 126">
            <a:extLst>
              <a:ext uri="{FF2B5EF4-FFF2-40B4-BE49-F238E27FC236}">
                <a16:creationId xmlns:a16="http://schemas.microsoft.com/office/drawing/2014/main" id="{E43E6D2C-C87B-73E0-AF87-394DE58CDE2C}"/>
              </a:ext>
            </a:extLst>
          </p:cNvPr>
          <p:cNvSpPr/>
          <p:nvPr/>
        </p:nvSpPr>
        <p:spPr>
          <a:xfrm rot="10800000">
            <a:off x="9729660" y="3954376"/>
            <a:ext cx="1269053" cy="492277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8" name="Flowchart: Process 127">
            <a:extLst>
              <a:ext uri="{FF2B5EF4-FFF2-40B4-BE49-F238E27FC236}">
                <a16:creationId xmlns:a16="http://schemas.microsoft.com/office/drawing/2014/main" id="{AE06035B-628E-6445-CA87-7378761E91F0}"/>
              </a:ext>
            </a:extLst>
          </p:cNvPr>
          <p:cNvSpPr/>
          <p:nvPr/>
        </p:nvSpPr>
        <p:spPr>
          <a:xfrm>
            <a:off x="11187109" y="3189008"/>
            <a:ext cx="888796" cy="520682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9" name="Flowchart: Decision 128">
            <a:extLst>
              <a:ext uri="{FF2B5EF4-FFF2-40B4-BE49-F238E27FC236}">
                <a16:creationId xmlns:a16="http://schemas.microsoft.com/office/drawing/2014/main" id="{078F8DCE-6EB1-CE59-E2D3-90DA3386A1A6}"/>
              </a:ext>
            </a:extLst>
          </p:cNvPr>
          <p:cNvSpPr/>
          <p:nvPr/>
        </p:nvSpPr>
        <p:spPr>
          <a:xfrm>
            <a:off x="10919089" y="3769833"/>
            <a:ext cx="1269053" cy="850266"/>
          </a:xfrm>
          <a:prstGeom prst="flowChartDecisi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1AD9F9B0-25E0-EEC5-1385-B324CEB07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7217" y="5474938"/>
            <a:ext cx="1084666" cy="983065"/>
          </a:xfrm>
          <a:prstGeom prst="rect">
            <a:avLst/>
          </a:prstGeom>
        </p:spPr>
      </p:pic>
      <p:pic>
        <p:nvPicPr>
          <p:cNvPr id="131" name="Picture 130" descr="A picture containing text, coin&#10;&#10;Description automatically generated">
            <a:extLst>
              <a:ext uri="{FF2B5EF4-FFF2-40B4-BE49-F238E27FC236}">
                <a16:creationId xmlns:a16="http://schemas.microsoft.com/office/drawing/2014/main" id="{1904A347-693D-591B-B0C4-DFAB8DE5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55" y="5592368"/>
            <a:ext cx="958147" cy="9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D1DE44C1-2FA6-417C-B2F3-CCFCD51687EA}"/>
              </a:ext>
            </a:extLst>
          </p:cNvPr>
          <p:cNvSpPr/>
          <p:nvPr/>
        </p:nvSpPr>
        <p:spPr>
          <a:xfrm>
            <a:off x="4689094" y="679778"/>
            <a:ext cx="2813812" cy="509641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 TẬP VỀ NHÀ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C903C-3CA9-4826-9BAB-F76002B8E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735" y="3923722"/>
            <a:ext cx="5727150" cy="2867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8505EA-FA59-45FE-925D-E2986372C9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2532" y="1189419"/>
            <a:ext cx="9266936" cy="29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9959-4890-DE89-757C-1B7BBDF0E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EB95C36-F2A3-C29F-F613-4941C51FE0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DCDF04-DE0A-A454-8A2A-F5C61B5B9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5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22451006-71AE-0960-0BB0-0C568E527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13802" y="-734371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6AA59-F91A-94D2-2D61-D38BC0770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2" y="1959572"/>
            <a:ext cx="4653283" cy="2468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E0F166-6025-FF1E-D28C-0E4ADD046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802" y="3881018"/>
            <a:ext cx="481625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4D5B18-DD0D-CDED-BB76-290DE9478193}"/>
              </a:ext>
            </a:extLst>
          </p:cNvPr>
          <p:cNvSpPr/>
          <p:nvPr/>
        </p:nvSpPr>
        <p:spPr>
          <a:xfrm>
            <a:off x="3613636" y="2615751"/>
            <a:ext cx="8273500" cy="2828215"/>
          </a:xfrm>
          <a:prstGeom prst="roundRect">
            <a:avLst>
              <a:gd name="adj" fmla="val 9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bắt đầu để đến trò chơi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các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 án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hiện đáp án đúng/sai.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Bấm chuột trái để chuyển sang câu hỏi tiếp theo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: Rounded Corner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812C89-D331-633C-0926-A436873A0749}"/>
              </a:ext>
            </a:extLst>
          </p:cNvPr>
          <p:cNvSpPr/>
          <p:nvPr/>
        </p:nvSpPr>
        <p:spPr>
          <a:xfrm>
            <a:off x="9485458" y="5944039"/>
            <a:ext cx="2401678" cy="644839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7559">
            <a:off x="483261" y="971522"/>
            <a:ext cx="3765258" cy="491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7E2234-5F2C-1D9B-6753-885FE564B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6381249" y="1942501"/>
            <a:ext cx="2738274" cy="837985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 dẫn</a:t>
            </a:r>
          </a:p>
        </p:txBody>
      </p:sp>
    </p:spTree>
    <p:extLst>
      <p:ext uri="{BB962C8B-B14F-4D97-AF65-F5344CB8AC3E}">
        <p14:creationId xmlns:p14="http://schemas.microsoft.com/office/powerpoint/2010/main" val="37868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3DE9F9-D668-8CA2-3EA3-9E36869DA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2A08FE-C10D-DDE1-033C-AA4068868622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9AB865D-A3F2-C42E-C3CE-FAA2B1E5D047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C2EB06E-C853-D4F5-34FF-01974CE97D55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1</a:t>
              </a:r>
              <a:r>
                <a:rPr lang="en-US" sz="2400" b="1" dirty="0">
                  <a:solidFill>
                    <a:prstClr val="black"/>
                  </a:solidFill>
                  <a:latin typeface="UTM Avo" panose="02040603050506020204" pitchFamily="18"/>
                </a:rPr>
                <a:t>: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Hãy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đếm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xem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trong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hình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bên</a:t>
              </a:r>
              <a:endParaRPr lang="en-US" sz="2400" dirty="0">
                <a:solidFill>
                  <a:prstClr val="black"/>
                </a:solidFill>
                <a:latin typeface="UTM Avo" panose="02040603050506020204" pitchFamily="18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có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bao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nhiêu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hình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vuông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BFD5D10D-71B5-949B-EB5D-C7FDCCB52E74}"/>
              </a:ext>
            </a:extLst>
          </p:cNvPr>
          <p:cNvSpPr/>
          <p:nvPr/>
        </p:nvSpPr>
        <p:spPr>
          <a:xfrm>
            <a:off x="6611095" y="3109807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B. 5</a:t>
            </a: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BE8EB36B-8C0D-AB69-611F-691BC1667DF1}"/>
              </a:ext>
            </a:extLst>
          </p:cNvPr>
          <p:cNvSpPr/>
          <p:nvPr/>
        </p:nvSpPr>
        <p:spPr>
          <a:xfrm>
            <a:off x="704105" y="3109807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A. 4</a:t>
            </a: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04B64A69-A3BD-9C71-1B0E-C57B8BA976F9}"/>
              </a:ext>
            </a:extLst>
          </p:cNvPr>
          <p:cNvSpPr/>
          <p:nvPr/>
        </p:nvSpPr>
        <p:spPr>
          <a:xfrm>
            <a:off x="697060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C. 1</a:t>
            </a:r>
          </a:p>
        </p:txBody>
      </p:sp>
      <p:sp>
        <p:nvSpPr>
          <p:cNvPr id="19" name="ĐA sai 3">
            <a:extLst>
              <a:ext uri="{FF2B5EF4-FFF2-40B4-BE49-F238E27FC236}">
                <a16:creationId xmlns:a16="http://schemas.microsoft.com/office/drawing/2014/main" id="{4172E614-535E-F85E-21F0-049049068EB5}"/>
              </a:ext>
            </a:extLst>
          </p:cNvPr>
          <p:cNvSpPr/>
          <p:nvPr/>
        </p:nvSpPr>
        <p:spPr>
          <a:xfrm>
            <a:off x="6618139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D. 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298D884-F323-2CC9-B530-3D4F30076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8E02EDF9-6E52-C6E2-309E-726A2F79B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5848" y="3035523"/>
            <a:ext cx="1774284" cy="1743065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CEFAC242-5B60-375A-41C0-5FF592B2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6772" y="4896845"/>
            <a:ext cx="1759228" cy="1759228"/>
          </a:xfrm>
          <a:prstGeom prst="rect">
            <a:avLst/>
          </a:prstGeom>
        </p:spPr>
      </p:pic>
      <p:pic>
        <p:nvPicPr>
          <p:cNvPr id="25" name="Báo sai 3">
            <a:extLst>
              <a:ext uri="{FF2B5EF4-FFF2-40B4-BE49-F238E27FC236}">
                <a16:creationId xmlns:a16="http://schemas.microsoft.com/office/drawing/2014/main" id="{A199F6D9-A6C8-A3F8-7C64-5E965B93E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8571" y="4896845"/>
            <a:ext cx="1759228" cy="1759228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F80EA852-95F6-5671-0AD0-EDE1E4075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630" y="2980686"/>
            <a:ext cx="1759228" cy="17592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C93CE19-8E88-905F-5FCC-FC4FD4D986E4}"/>
              </a:ext>
            </a:extLst>
          </p:cNvPr>
          <p:cNvSpPr/>
          <p:nvPr/>
        </p:nvSpPr>
        <p:spPr>
          <a:xfrm>
            <a:off x="7796063" y="593696"/>
            <a:ext cx="1999614" cy="1985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FA7309-2B44-AD65-62D9-1033EE292255}"/>
              </a:ext>
            </a:extLst>
          </p:cNvPr>
          <p:cNvSpPr/>
          <p:nvPr/>
        </p:nvSpPr>
        <p:spPr>
          <a:xfrm>
            <a:off x="7796063" y="593697"/>
            <a:ext cx="989967" cy="9899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657F0D-D87B-67A5-0B11-5150FF9ECAE7}"/>
              </a:ext>
            </a:extLst>
          </p:cNvPr>
          <p:cNvSpPr/>
          <p:nvPr/>
        </p:nvSpPr>
        <p:spPr>
          <a:xfrm>
            <a:off x="8795550" y="593062"/>
            <a:ext cx="989967" cy="98996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CA38D0-C501-1D3D-B45D-FE5284688FBC}"/>
              </a:ext>
            </a:extLst>
          </p:cNvPr>
          <p:cNvSpPr/>
          <p:nvPr/>
        </p:nvSpPr>
        <p:spPr>
          <a:xfrm>
            <a:off x="7796063" y="1589379"/>
            <a:ext cx="989967" cy="98996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52FD5B-18C6-7450-B985-0E427B2A18FE}"/>
              </a:ext>
            </a:extLst>
          </p:cNvPr>
          <p:cNvSpPr/>
          <p:nvPr/>
        </p:nvSpPr>
        <p:spPr>
          <a:xfrm>
            <a:off x="8806350" y="1591919"/>
            <a:ext cx="989967" cy="9899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83F69C3-424C-1AAC-E03F-56FB90186FD8}"/>
              </a:ext>
            </a:extLst>
          </p:cNvPr>
          <p:cNvSpPr/>
          <p:nvPr/>
        </p:nvSpPr>
        <p:spPr>
          <a:xfrm>
            <a:off x="10336934" y="2019110"/>
            <a:ext cx="878842" cy="433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ĐẾM</a:t>
            </a:r>
          </a:p>
        </p:txBody>
      </p:sp>
    </p:spTree>
    <p:extLst>
      <p:ext uri="{BB962C8B-B14F-4D97-AF65-F5344CB8AC3E}">
        <p14:creationId xmlns:p14="http://schemas.microsoft.com/office/powerpoint/2010/main" val="22884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09636 -0.06227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0859 -0.0835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10183 0.11945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01497 0.15741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9" grpId="0" animBg="1"/>
      <p:bldP spid="24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77459-6A4D-A0AB-1F0E-05ECA2D5B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D55692-FC36-43A2-9757-522FA8DF170D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00B56E6-5F98-1047-B4CD-8D86411A6C64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E6C8C9-E2AC-806D-C4A1-CC13572F07FD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Câu</a:t>
              </a:r>
              <a:r>
                <a:rPr lang="en-US" sz="2400" b="1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2. 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Hãy đếm số tam giác đều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trong hình dưới đây?</a:t>
              </a: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AA0D6E78-E147-CFEF-2794-4DFFFC48711D}"/>
              </a:ext>
            </a:extLst>
          </p:cNvPr>
          <p:cNvSpPr/>
          <p:nvPr/>
        </p:nvSpPr>
        <p:spPr>
          <a:xfrm>
            <a:off x="6617744" y="4988136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D. 5</a:t>
            </a: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B09B0146-EDBB-585F-49CE-12DF6C4EF8AD}"/>
              </a:ext>
            </a:extLst>
          </p:cNvPr>
          <p:cNvSpPr/>
          <p:nvPr/>
        </p:nvSpPr>
        <p:spPr>
          <a:xfrm>
            <a:off x="6618140" y="311644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B.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23F7C033-0C9E-B687-12BC-70DD5D43F473}"/>
              </a:ext>
            </a:extLst>
          </p:cNvPr>
          <p:cNvSpPr/>
          <p:nvPr/>
        </p:nvSpPr>
        <p:spPr>
          <a:xfrm>
            <a:off x="697060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C.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9" name="ĐA sai 3">
            <a:extLst>
              <a:ext uri="{FF2B5EF4-FFF2-40B4-BE49-F238E27FC236}">
                <a16:creationId xmlns:a16="http://schemas.microsoft.com/office/drawing/2014/main" id="{98F58543-3CD6-F253-CCEC-405CB0AC7FBC}"/>
              </a:ext>
            </a:extLst>
          </p:cNvPr>
          <p:cNvSpPr/>
          <p:nvPr/>
        </p:nvSpPr>
        <p:spPr>
          <a:xfrm>
            <a:off x="784146" y="3126335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A. 2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1EC18CF-3CC9-05E9-804F-754508457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AF8C426D-1E7F-3359-D54A-D4543A0AD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7617" y="5008084"/>
            <a:ext cx="1907824" cy="1874255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6DB14988-237D-7ECD-DBCA-71D9FEC06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5164" y="4966364"/>
            <a:ext cx="1891636" cy="1891636"/>
          </a:xfrm>
          <a:prstGeom prst="rect">
            <a:avLst/>
          </a:prstGeom>
        </p:spPr>
      </p:pic>
      <p:pic>
        <p:nvPicPr>
          <p:cNvPr id="25" name="Báo sai 3">
            <a:extLst>
              <a:ext uri="{FF2B5EF4-FFF2-40B4-BE49-F238E27FC236}">
                <a16:creationId xmlns:a16="http://schemas.microsoft.com/office/drawing/2014/main" id="{8B2D822B-EA51-A452-76AE-6B9C03D2C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4963" y="3119231"/>
            <a:ext cx="1891636" cy="1891636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31AB0118-0C1B-DF79-B537-5C730848D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0364" y="3019602"/>
            <a:ext cx="1891636" cy="18916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530661C-ABA0-4E1C-29EA-0C86298A0F13}"/>
              </a:ext>
            </a:extLst>
          </p:cNvPr>
          <p:cNvSpPr/>
          <p:nvPr/>
        </p:nvSpPr>
        <p:spPr>
          <a:xfrm>
            <a:off x="9162559" y="2922333"/>
            <a:ext cx="53029" cy="45719"/>
          </a:xfrm>
          <a:custGeom>
            <a:avLst/>
            <a:gdLst>
              <a:gd name="connsiteX0" fmla="*/ 0 w 10170"/>
              <a:gd name="connsiteY0" fmla="*/ 0 h 8768"/>
              <a:gd name="connsiteX1" fmla="*/ 10170 w 10170"/>
              <a:gd name="connsiteY1" fmla="*/ 0 h 8768"/>
              <a:gd name="connsiteX2" fmla="*/ 5085 w 10170"/>
              <a:gd name="connsiteY2" fmla="*/ 8768 h 8768"/>
              <a:gd name="connsiteX3" fmla="*/ 0 w 10170"/>
              <a:gd name="connsiteY3" fmla="*/ 0 h 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" h="8768">
                <a:moveTo>
                  <a:pt x="0" y="0"/>
                </a:moveTo>
                <a:lnTo>
                  <a:pt x="10170" y="0"/>
                </a:lnTo>
                <a:lnTo>
                  <a:pt x="5085" y="87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FA6731C-53F6-1AE7-2E38-881A9CF469C6}"/>
              </a:ext>
            </a:extLst>
          </p:cNvPr>
          <p:cNvSpPr/>
          <p:nvPr/>
        </p:nvSpPr>
        <p:spPr>
          <a:xfrm rot="3635183">
            <a:off x="7400767" y="1162767"/>
            <a:ext cx="53471" cy="45719"/>
          </a:xfrm>
          <a:custGeom>
            <a:avLst/>
            <a:gdLst>
              <a:gd name="connsiteX0" fmla="*/ 0 w 269"/>
              <a:gd name="connsiteY0" fmla="*/ 0 h 230"/>
              <a:gd name="connsiteX1" fmla="*/ 269 w 269"/>
              <a:gd name="connsiteY1" fmla="*/ 1 h 230"/>
              <a:gd name="connsiteX2" fmla="*/ 140 w 269"/>
              <a:gd name="connsiteY2" fmla="*/ 230 h 230"/>
              <a:gd name="connsiteX3" fmla="*/ 0 w 269"/>
              <a:gd name="connsiteY3" fmla="*/ 0 h 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" h="230">
                <a:moveTo>
                  <a:pt x="0" y="0"/>
                </a:moveTo>
                <a:lnTo>
                  <a:pt x="269" y="1"/>
                </a:lnTo>
                <a:lnTo>
                  <a:pt x="140" y="2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F543ED6-DC95-395E-611F-8BBC58D5E4DE}"/>
              </a:ext>
            </a:extLst>
          </p:cNvPr>
          <p:cNvSpPr/>
          <p:nvPr/>
        </p:nvSpPr>
        <p:spPr>
          <a:xfrm rot="3635183">
            <a:off x="7411243" y="1181089"/>
            <a:ext cx="53704" cy="45719"/>
          </a:xfrm>
          <a:custGeom>
            <a:avLst/>
            <a:gdLst>
              <a:gd name="connsiteX0" fmla="*/ 0 w 21280"/>
              <a:gd name="connsiteY0" fmla="*/ 18116 h 18116"/>
              <a:gd name="connsiteX1" fmla="*/ 10213 w 21280"/>
              <a:gd name="connsiteY1" fmla="*/ 0 h 18116"/>
              <a:gd name="connsiteX2" fmla="*/ 21280 w 21280"/>
              <a:gd name="connsiteY2" fmla="*/ 18116 h 18116"/>
              <a:gd name="connsiteX3" fmla="*/ 0 w 21280"/>
              <a:gd name="connsiteY3" fmla="*/ 18116 h 1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0" h="18116">
                <a:moveTo>
                  <a:pt x="0" y="18116"/>
                </a:moveTo>
                <a:lnTo>
                  <a:pt x="10213" y="0"/>
                </a:lnTo>
                <a:lnTo>
                  <a:pt x="21280" y="18116"/>
                </a:lnTo>
                <a:lnTo>
                  <a:pt x="0" y="1811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7459BC-2E3A-4798-DED6-12F1B6E61840}"/>
              </a:ext>
            </a:extLst>
          </p:cNvPr>
          <p:cNvGrpSpPr/>
          <p:nvPr/>
        </p:nvGrpSpPr>
        <p:grpSpPr>
          <a:xfrm>
            <a:off x="7248888" y="717247"/>
            <a:ext cx="2323376" cy="2306025"/>
            <a:chOff x="6960460" y="1938609"/>
            <a:chExt cx="2744633" cy="2724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5904C9-935B-F6DF-A689-F92C59B588F6}"/>
                </a:ext>
              </a:extLst>
            </p:cNvPr>
            <p:cNvSpPr/>
            <p:nvPr/>
          </p:nvSpPr>
          <p:spPr>
            <a:xfrm rot="3617079">
              <a:off x="7588770" y="2025990"/>
              <a:ext cx="1453935" cy="1279174"/>
            </a:xfrm>
            <a:custGeom>
              <a:avLst/>
              <a:gdLst>
                <a:gd name="connsiteX0" fmla="*/ 0 w 1443482"/>
                <a:gd name="connsiteY0" fmla="*/ 10037 h 1247975"/>
                <a:gd name="connsiteX1" fmla="*/ 1443482 w 1443482"/>
                <a:gd name="connsiteY1" fmla="*/ 0 h 1247975"/>
                <a:gd name="connsiteX2" fmla="*/ 719656 w 1443482"/>
                <a:gd name="connsiteY2" fmla="*/ 1247975 h 1247975"/>
                <a:gd name="connsiteX3" fmla="*/ 0 w 1443482"/>
                <a:gd name="connsiteY3" fmla="*/ 10037 h 124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3482" h="1247975">
                  <a:moveTo>
                    <a:pt x="0" y="10037"/>
                  </a:moveTo>
                  <a:lnTo>
                    <a:pt x="1443482" y="0"/>
                  </a:lnTo>
                  <a:lnTo>
                    <a:pt x="719656" y="1247975"/>
                  </a:lnTo>
                  <a:lnTo>
                    <a:pt x="0" y="10037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EB3AB5-F343-B93D-08A7-A2CF8B67F330}"/>
                </a:ext>
              </a:extLst>
            </p:cNvPr>
            <p:cNvSpPr/>
            <p:nvPr/>
          </p:nvSpPr>
          <p:spPr>
            <a:xfrm rot="3617079">
              <a:off x="8333945" y="3291596"/>
              <a:ext cx="1464506" cy="1277791"/>
            </a:xfrm>
            <a:custGeom>
              <a:avLst/>
              <a:gdLst>
                <a:gd name="connsiteX0" fmla="*/ 0 w 1464506"/>
                <a:gd name="connsiteY0" fmla="*/ 10183 h 1277791"/>
                <a:gd name="connsiteX1" fmla="*/ 1464506 w 1464506"/>
                <a:gd name="connsiteY1" fmla="*/ 0 h 1277791"/>
                <a:gd name="connsiteX2" fmla="*/ 735213 w 1464506"/>
                <a:gd name="connsiteY2" fmla="*/ 1277791 h 1277791"/>
                <a:gd name="connsiteX3" fmla="*/ 0 w 1464506"/>
                <a:gd name="connsiteY3" fmla="*/ 10183 h 127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506" h="1277791">
                  <a:moveTo>
                    <a:pt x="0" y="10183"/>
                  </a:moveTo>
                  <a:lnTo>
                    <a:pt x="1464506" y="0"/>
                  </a:lnTo>
                  <a:lnTo>
                    <a:pt x="735213" y="1277791"/>
                  </a:lnTo>
                  <a:lnTo>
                    <a:pt x="0" y="10183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C17455-7E12-92A7-E230-0843B7CA1A05}"/>
                </a:ext>
              </a:extLst>
            </p:cNvPr>
            <p:cNvSpPr/>
            <p:nvPr/>
          </p:nvSpPr>
          <p:spPr>
            <a:xfrm rot="3617079">
              <a:off x="6847521" y="3312190"/>
              <a:ext cx="1453921" cy="1228044"/>
            </a:xfrm>
            <a:custGeom>
              <a:avLst/>
              <a:gdLst>
                <a:gd name="connsiteX0" fmla="*/ 0 w 1414804"/>
                <a:gd name="connsiteY0" fmla="*/ 1 h 1228044"/>
                <a:gd name="connsiteX1" fmla="*/ 1414804 w 1414804"/>
                <a:gd name="connsiteY1" fmla="*/ 0 h 1228044"/>
                <a:gd name="connsiteX2" fmla="*/ 713904 w 1414804"/>
                <a:gd name="connsiteY2" fmla="*/ 1228044 h 1228044"/>
                <a:gd name="connsiteX3" fmla="*/ 0 w 1414804"/>
                <a:gd name="connsiteY3" fmla="*/ 1 h 122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4804" h="1228044">
                  <a:moveTo>
                    <a:pt x="0" y="1"/>
                  </a:moveTo>
                  <a:lnTo>
                    <a:pt x="1414804" y="0"/>
                  </a:lnTo>
                  <a:lnTo>
                    <a:pt x="713904" y="1228044"/>
                  </a:lnTo>
                  <a:lnTo>
                    <a:pt x="0" y="1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8346C63-4C20-163B-0697-B8284AEA5214}"/>
                </a:ext>
              </a:extLst>
            </p:cNvPr>
            <p:cNvSpPr/>
            <p:nvPr/>
          </p:nvSpPr>
          <p:spPr>
            <a:xfrm rot="14431572">
              <a:off x="7937943" y="2674416"/>
              <a:ext cx="1464506" cy="1277791"/>
            </a:xfrm>
            <a:custGeom>
              <a:avLst/>
              <a:gdLst>
                <a:gd name="connsiteX0" fmla="*/ 0 w 1464506"/>
                <a:gd name="connsiteY0" fmla="*/ 10183 h 1277791"/>
                <a:gd name="connsiteX1" fmla="*/ 1464506 w 1464506"/>
                <a:gd name="connsiteY1" fmla="*/ 0 h 1277791"/>
                <a:gd name="connsiteX2" fmla="*/ 735213 w 1464506"/>
                <a:gd name="connsiteY2" fmla="*/ 1277791 h 1277791"/>
                <a:gd name="connsiteX3" fmla="*/ 0 w 1464506"/>
                <a:gd name="connsiteY3" fmla="*/ 10183 h 127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506" h="1277791">
                  <a:moveTo>
                    <a:pt x="0" y="10183"/>
                  </a:moveTo>
                  <a:lnTo>
                    <a:pt x="1464506" y="0"/>
                  </a:lnTo>
                  <a:lnTo>
                    <a:pt x="735213" y="1277791"/>
                  </a:lnTo>
                  <a:lnTo>
                    <a:pt x="0" y="10183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E4B4DA6-2CE9-3DBA-A2A3-B4B48DF78938}"/>
              </a:ext>
            </a:extLst>
          </p:cNvPr>
          <p:cNvSpPr/>
          <p:nvPr/>
        </p:nvSpPr>
        <p:spPr>
          <a:xfrm rot="3617079">
            <a:off x="7740389" y="774246"/>
            <a:ext cx="1277970" cy="1124360"/>
          </a:xfrm>
          <a:custGeom>
            <a:avLst/>
            <a:gdLst>
              <a:gd name="connsiteX0" fmla="*/ 0 w 1443482"/>
              <a:gd name="connsiteY0" fmla="*/ 10037 h 1247975"/>
              <a:gd name="connsiteX1" fmla="*/ 1443482 w 1443482"/>
              <a:gd name="connsiteY1" fmla="*/ 0 h 1247975"/>
              <a:gd name="connsiteX2" fmla="*/ 719656 w 1443482"/>
              <a:gd name="connsiteY2" fmla="*/ 1247975 h 1247975"/>
              <a:gd name="connsiteX3" fmla="*/ 0 w 1443482"/>
              <a:gd name="connsiteY3" fmla="*/ 10037 h 124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482" h="1247975">
                <a:moveTo>
                  <a:pt x="0" y="10037"/>
                </a:moveTo>
                <a:lnTo>
                  <a:pt x="1443482" y="0"/>
                </a:lnTo>
                <a:lnTo>
                  <a:pt x="719656" y="1247975"/>
                </a:lnTo>
                <a:lnTo>
                  <a:pt x="0" y="1003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6241917-0C52-6B97-FD28-58EB24C46443}"/>
              </a:ext>
            </a:extLst>
          </p:cNvPr>
          <p:cNvSpPr/>
          <p:nvPr/>
        </p:nvSpPr>
        <p:spPr>
          <a:xfrm rot="3617079">
            <a:off x="8385508" y="1864009"/>
            <a:ext cx="1252702" cy="1058943"/>
          </a:xfrm>
          <a:custGeom>
            <a:avLst/>
            <a:gdLst>
              <a:gd name="connsiteX0" fmla="*/ 0 w 1464506"/>
              <a:gd name="connsiteY0" fmla="*/ 10183 h 1277791"/>
              <a:gd name="connsiteX1" fmla="*/ 1464506 w 1464506"/>
              <a:gd name="connsiteY1" fmla="*/ 0 h 1277791"/>
              <a:gd name="connsiteX2" fmla="*/ 735213 w 1464506"/>
              <a:gd name="connsiteY2" fmla="*/ 1277791 h 1277791"/>
              <a:gd name="connsiteX3" fmla="*/ 0 w 1464506"/>
              <a:gd name="connsiteY3" fmla="*/ 10183 h 127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506" h="1277791">
                <a:moveTo>
                  <a:pt x="0" y="10183"/>
                </a:moveTo>
                <a:lnTo>
                  <a:pt x="1464506" y="0"/>
                </a:lnTo>
                <a:lnTo>
                  <a:pt x="735213" y="1277791"/>
                </a:lnTo>
                <a:lnTo>
                  <a:pt x="0" y="10183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C51D29C-E5E1-CC25-C4C9-CFA3BC9A8FB3}"/>
              </a:ext>
            </a:extLst>
          </p:cNvPr>
          <p:cNvSpPr/>
          <p:nvPr/>
        </p:nvSpPr>
        <p:spPr>
          <a:xfrm rot="3617079">
            <a:off x="7133257" y="1866138"/>
            <a:ext cx="1272551" cy="1074851"/>
          </a:xfrm>
          <a:custGeom>
            <a:avLst/>
            <a:gdLst>
              <a:gd name="connsiteX0" fmla="*/ 0 w 1414804"/>
              <a:gd name="connsiteY0" fmla="*/ 1 h 1228044"/>
              <a:gd name="connsiteX1" fmla="*/ 1414804 w 1414804"/>
              <a:gd name="connsiteY1" fmla="*/ 0 h 1228044"/>
              <a:gd name="connsiteX2" fmla="*/ 713904 w 1414804"/>
              <a:gd name="connsiteY2" fmla="*/ 1228044 h 1228044"/>
              <a:gd name="connsiteX3" fmla="*/ 0 w 1414804"/>
              <a:gd name="connsiteY3" fmla="*/ 1 h 122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4804" h="1228044">
                <a:moveTo>
                  <a:pt x="0" y="1"/>
                </a:moveTo>
                <a:lnTo>
                  <a:pt x="1414804" y="0"/>
                </a:lnTo>
                <a:lnTo>
                  <a:pt x="713904" y="1228044"/>
                </a:lnTo>
                <a:lnTo>
                  <a:pt x="0" y="1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AACBE4E-C378-EE19-0DBF-4D9AEB659582}"/>
              </a:ext>
            </a:extLst>
          </p:cNvPr>
          <p:cNvSpPr/>
          <p:nvPr/>
        </p:nvSpPr>
        <p:spPr>
          <a:xfrm rot="14431572">
            <a:off x="8072802" y="1350048"/>
            <a:ext cx="1239728" cy="1081671"/>
          </a:xfrm>
          <a:custGeom>
            <a:avLst/>
            <a:gdLst>
              <a:gd name="connsiteX0" fmla="*/ 0 w 1464506"/>
              <a:gd name="connsiteY0" fmla="*/ 10183 h 1277791"/>
              <a:gd name="connsiteX1" fmla="*/ 1464506 w 1464506"/>
              <a:gd name="connsiteY1" fmla="*/ 0 h 1277791"/>
              <a:gd name="connsiteX2" fmla="*/ 735213 w 1464506"/>
              <a:gd name="connsiteY2" fmla="*/ 1277791 h 1277791"/>
              <a:gd name="connsiteX3" fmla="*/ 0 w 1464506"/>
              <a:gd name="connsiteY3" fmla="*/ 10183 h 127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506" h="1277791">
                <a:moveTo>
                  <a:pt x="0" y="10183"/>
                </a:moveTo>
                <a:lnTo>
                  <a:pt x="1464506" y="0"/>
                </a:lnTo>
                <a:lnTo>
                  <a:pt x="735213" y="1277791"/>
                </a:lnTo>
                <a:lnTo>
                  <a:pt x="0" y="1018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B02A2DE-F67B-6861-D508-BA40CFF322DA}"/>
              </a:ext>
            </a:extLst>
          </p:cNvPr>
          <p:cNvSpPr/>
          <p:nvPr/>
        </p:nvSpPr>
        <p:spPr>
          <a:xfrm>
            <a:off x="10336934" y="2019110"/>
            <a:ext cx="878842" cy="433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ĐẾM</a:t>
            </a:r>
          </a:p>
        </p:txBody>
      </p:sp>
    </p:spTree>
    <p:extLst>
      <p:ext uri="{BB962C8B-B14F-4D97-AF65-F5344CB8AC3E}">
        <p14:creationId xmlns:p14="http://schemas.microsoft.com/office/powerpoint/2010/main" val="371420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9167 -0.06783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0944 0.04815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10625 -0.1377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00664 0.20648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9" grpId="0" animBg="1"/>
      <p:bldP spid="5" grpId="0" animBg="1"/>
      <p:bldP spid="9" grpId="0" animBg="1"/>
      <p:bldP spid="10" grpId="0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FC049D-AE0A-99A7-5370-4E57E5B0F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D016916-C93D-2CC4-4D53-4438181D83C2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4099CD0-8B75-4D78-77D6-D363E1E75BE4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12519C-96D0-B7B5-1A54-E058554E973A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3. </a:t>
              </a:r>
              <a:r>
                <a:rPr kumimoji="0" lang="vi-VN" sz="2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Trong các hình dưới đây, hình nào</a:t>
              </a:r>
              <a:r>
                <a:rPr lang="en-US" sz="2200" dirty="0">
                  <a:solidFill>
                    <a:prstClr val="black"/>
                  </a:solidFill>
                  <a:latin typeface="UTM Avo" panose="02040603050506020204" pitchFamily="18"/>
                </a:rPr>
                <a:t> </a:t>
              </a:r>
              <a:r>
                <a:rPr kumimoji="0" lang="vi-VN" sz="2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không có trục đối xứng?</a:t>
              </a: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2D4F709F-0147-591D-A8BC-56284BA64949}"/>
              </a:ext>
            </a:extLst>
          </p:cNvPr>
          <p:cNvSpPr/>
          <p:nvPr/>
        </p:nvSpPr>
        <p:spPr>
          <a:xfrm>
            <a:off x="6617744" y="4988136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e</a:t>
            </a: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D37CAD96-F273-A21C-2A11-D12F24B9BAD0}"/>
              </a:ext>
            </a:extLst>
          </p:cNvPr>
          <p:cNvSpPr/>
          <p:nvPr/>
        </p:nvSpPr>
        <p:spPr>
          <a:xfrm>
            <a:off x="6618140" y="311644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B.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d</a:t>
            </a: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A8F884FD-7251-9A71-2C93-544CFE91F6F9}"/>
              </a:ext>
            </a:extLst>
          </p:cNvPr>
          <p:cNvSpPr/>
          <p:nvPr/>
        </p:nvSpPr>
        <p:spPr>
          <a:xfrm>
            <a:off x="697060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a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c</a:t>
            </a:r>
          </a:p>
        </p:txBody>
      </p:sp>
      <p:sp>
        <p:nvSpPr>
          <p:cNvPr id="19" name="ĐA sai 3">
            <a:extLst>
              <a:ext uri="{FF2B5EF4-FFF2-40B4-BE49-F238E27FC236}">
                <a16:creationId xmlns:a16="http://schemas.microsoft.com/office/drawing/2014/main" id="{9F2F042D-00C8-BC6F-6A51-B10F3273DA2A}"/>
              </a:ext>
            </a:extLst>
          </p:cNvPr>
          <p:cNvSpPr/>
          <p:nvPr/>
        </p:nvSpPr>
        <p:spPr>
          <a:xfrm>
            <a:off x="784146" y="3126335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e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C2A3337-AB1E-E85E-3518-8316C14CB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49F99F92-D887-90DA-29A6-B46EB5CA4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7617" y="5008084"/>
            <a:ext cx="1907824" cy="1874255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A9B61C90-414F-445C-F8B6-DA2D22BE0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5164" y="4966364"/>
            <a:ext cx="1891636" cy="1891636"/>
          </a:xfrm>
          <a:prstGeom prst="rect">
            <a:avLst/>
          </a:prstGeom>
        </p:spPr>
      </p:pic>
      <p:pic>
        <p:nvPicPr>
          <p:cNvPr id="25" name="Báo sai 3">
            <a:extLst>
              <a:ext uri="{FF2B5EF4-FFF2-40B4-BE49-F238E27FC236}">
                <a16:creationId xmlns:a16="http://schemas.microsoft.com/office/drawing/2014/main" id="{4EA19DFB-B6C6-BDDD-F7E5-3C0ED936C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4963" y="3119231"/>
            <a:ext cx="1891636" cy="1891636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25CF6666-DBBF-2E5F-BD93-22C07F7A4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0364" y="3019602"/>
            <a:ext cx="1891636" cy="1891636"/>
          </a:xfrm>
          <a:prstGeom prst="rect">
            <a:avLst/>
          </a:prstGeom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582FD9AE-6750-FEB2-F40E-7966613E3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15" y="1269315"/>
            <a:ext cx="5529953" cy="12771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144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BAF0857-2836-33C5-8537-E79F21210C89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5300807-A688-6AF0-F90F-7EA9F11AD9BA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4CC333-F414-1E2E-D73F-C84357B3026A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4. 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+mn-cs"/>
                </a:rPr>
                <a:t>Trong các hình dưới đây, hình nào có tâm đối xứng?</a:t>
              </a: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924F9C22-7338-4783-9D1F-4F6669251F7D}"/>
              </a:ext>
            </a:extLst>
          </p:cNvPr>
          <p:cNvSpPr/>
          <p:nvPr/>
        </p:nvSpPr>
        <p:spPr>
          <a:xfrm>
            <a:off x="697061" y="311644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c</a:t>
            </a: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CEB7BA47-02BC-1AD2-916B-72B712941B48}"/>
              </a:ext>
            </a:extLst>
          </p:cNvPr>
          <p:cNvSpPr/>
          <p:nvPr/>
        </p:nvSpPr>
        <p:spPr>
          <a:xfrm>
            <a:off x="6618140" y="311644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e</a:t>
            </a: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8ED869AF-5C36-6127-99B2-9C34B13E24F5}"/>
              </a:ext>
            </a:extLst>
          </p:cNvPr>
          <p:cNvSpPr/>
          <p:nvPr/>
        </p:nvSpPr>
        <p:spPr>
          <a:xfrm>
            <a:off x="697060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a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e</a:t>
            </a:r>
          </a:p>
        </p:txBody>
      </p:sp>
      <p:sp>
        <p:nvSpPr>
          <p:cNvPr id="19" name="ĐA sai 3">
            <a:extLst>
              <a:ext uri="{FF2B5EF4-FFF2-40B4-BE49-F238E27FC236}">
                <a16:creationId xmlns:a16="http://schemas.microsoft.com/office/drawing/2014/main" id="{C02DD90C-0A26-4F2D-7E8B-FE9A6678CBBF}"/>
              </a:ext>
            </a:extLst>
          </p:cNvPr>
          <p:cNvSpPr/>
          <p:nvPr/>
        </p:nvSpPr>
        <p:spPr>
          <a:xfrm>
            <a:off x="6618139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</a:rPr>
              <a:t>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3F4648-A7D3-F63A-6C32-9A661E54E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AF5F9062-951E-09D7-386D-E5ECF9AEC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072" y="2949457"/>
            <a:ext cx="1874303" cy="1841324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46926179-D5B8-F434-DC4E-AD66D4783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779" y="4826844"/>
            <a:ext cx="1874303" cy="1874303"/>
          </a:xfrm>
          <a:prstGeom prst="rect">
            <a:avLst/>
          </a:prstGeom>
        </p:spPr>
      </p:pic>
      <p:pic>
        <p:nvPicPr>
          <p:cNvPr id="25" name="Báo sai 3">
            <a:extLst>
              <a:ext uri="{FF2B5EF4-FFF2-40B4-BE49-F238E27FC236}">
                <a16:creationId xmlns:a16="http://schemas.microsoft.com/office/drawing/2014/main" id="{E8EAFCCB-A323-8147-CBA4-3C27E1FDF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892" y="4914034"/>
            <a:ext cx="1856212" cy="1856212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019505C4-8462-53E1-FDFC-C2286A5D4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7895" y="2803028"/>
            <a:ext cx="2152266" cy="2152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172F6-C195-E32F-00E6-3FE75783D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0091" y="1200028"/>
            <a:ext cx="8078732" cy="12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polygon&#10;&#10;Description automatically generated">
            <a:extLst>
              <a:ext uri="{FF2B5EF4-FFF2-40B4-BE49-F238E27FC236}">
                <a16:creationId xmlns:a16="http://schemas.microsoft.com/office/drawing/2014/main" id="{56DC0DC3-D35C-45A3-8923-28ED22EDF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047" y="791357"/>
            <a:ext cx="2510054" cy="2310658"/>
          </a:xfrm>
          <a:prstGeom prst="rect">
            <a:avLst/>
          </a:prstGeom>
          <a:ln w="1270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91116495-1E1B-491E-BB28-D03855F42428}"/>
              </a:ext>
            </a:extLst>
          </p:cNvPr>
          <p:cNvSpPr/>
          <p:nvPr/>
        </p:nvSpPr>
        <p:spPr>
          <a:xfrm>
            <a:off x="36303" y="486557"/>
            <a:ext cx="1603793" cy="6096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 1: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808D5-5F5F-082A-F828-DF0599CBCD0F}"/>
              </a:ext>
            </a:extLst>
          </p:cNvPr>
          <p:cNvSpPr txBox="1"/>
          <p:nvPr/>
        </p:nvSpPr>
        <p:spPr>
          <a:xfrm>
            <a:off x="283779" y="964890"/>
            <a:ext cx="7914290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Hai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chéo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thoi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160 cm </a:t>
            </a:r>
            <a:r>
              <a:rPr lang="en-US" sz="2400" dirty="0" err="1"/>
              <a:t>và</a:t>
            </a:r>
            <a:r>
              <a:rPr lang="en-US" sz="2400" dirty="0"/>
              <a:t> 120 cm </a:t>
            </a:r>
            <a:r>
              <a:rPr lang="en-US" sz="2400" i="1" dirty="0"/>
              <a:t>(</a:t>
            </a:r>
            <a:r>
              <a:rPr lang="en-US" sz="2400" i="1" dirty="0" err="1"/>
              <a:t>Hình</a:t>
            </a:r>
            <a:r>
              <a:rPr lang="en-US" sz="2400" i="1" dirty="0"/>
              <a:t> 47).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thoi</a:t>
            </a:r>
            <a:r>
              <a:rPr lang="en-US" sz="2400" dirty="0"/>
              <a:t>,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tỉ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thoi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24 : 25.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5A933-880D-F5D3-C547-6119C82ABFA0}"/>
              </a:ext>
            </a:extLst>
          </p:cNvPr>
          <p:cNvSpPr txBox="1"/>
          <p:nvPr/>
        </p:nvSpPr>
        <p:spPr>
          <a:xfrm>
            <a:off x="283779" y="3985773"/>
            <a:ext cx="11244606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thoi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(160 . 120) : 2 = 9 600 (cm</a:t>
            </a:r>
            <a:r>
              <a:rPr lang="en-US" sz="2400" baseline="30000" dirty="0"/>
              <a:t>2</a:t>
            </a:r>
            <a:r>
              <a:rPr lang="en-US" sz="2400" dirty="0"/>
              <a:t>).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tỉ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thoi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24 : 25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24a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thoi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25a.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56BEB-BBB6-6E7E-D7D9-1BBA241D9347}"/>
              </a:ext>
            </a:extLst>
          </p:cNvPr>
          <p:cNvSpPr txBox="1"/>
          <p:nvPr/>
        </p:nvSpPr>
        <p:spPr>
          <a:xfrm>
            <a:off x="361948" y="3328642"/>
            <a:ext cx="120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/>
                </a:solidFill>
              </a:rPr>
              <a:t>Giải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F5B6ED07-5A2B-650E-29CC-CBA4F8D9E652}"/>
              </a:ext>
            </a:extLst>
          </p:cNvPr>
          <p:cNvSpPr/>
          <p:nvPr/>
        </p:nvSpPr>
        <p:spPr>
          <a:xfrm>
            <a:off x="36303" y="486557"/>
            <a:ext cx="1603793" cy="6096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 2:</a:t>
            </a: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3907BA25-4CB2-4FFF-AD20-1CEB6CAF7159}"/>
              </a:ext>
            </a:extLst>
          </p:cNvPr>
          <p:cNvSpPr txBox="1"/>
          <p:nvPr/>
        </p:nvSpPr>
        <p:spPr>
          <a:xfrm>
            <a:off x="1341294" y="563314"/>
            <a:ext cx="10175516" cy="19389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Để l</a:t>
            </a:r>
            <a:r>
              <a:rPr lang="en-US" altLang="en-US" sz="2400" dirty="0">
                <a:latin typeface="+mj-lt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m một con diều, bạn Nam lấy một tờ giấy hình chữ nhật có chiều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  <a:sym typeface="+mn-ea"/>
              </a:rPr>
              <a:t>d</a:t>
            </a:r>
            <a:r>
              <a:rPr lang="en-US" altLang="en-US" sz="2400" dirty="0" err="1">
                <a:latin typeface="+mj-lt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 60 cm, chiều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  <a:sym typeface="+mn-ea"/>
              </a:rPr>
              <a:t>rộng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 40 cm để cắt th</a:t>
            </a:r>
            <a:r>
              <a:rPr lang="en-US" altLang="en-US" sz="2400" dirty="0">
                <a:latin typeface="+mj-lt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nh một hình thoi như hình bên dưới. Hãy tính:</a:t>
            </a: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 algn="just">
              <a:buAutoNum type="alphaLcParenR"/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  <a:sym typeface="+mn-ea"/>
              </a:rPr>
              <a:t>Diện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 tích của tờ giấy hình chữ nhật.</a:t>
            </a: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 algn="just">
              <a:buAutoNum type="alphaLcParenR"/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  <a:sym typeface="+mn-ea"/>
              </a:rPr>
              <a:t>Phần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 diện tích giấy còn lại sau khi l</a:t>
            </a:r>
            <a:r>
              <a:rPr lang="en-US" altLang="en-US" sz="2400" dirty="0">
                <a:latin typeface="+mj-lt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m con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  <a:sym typeface="+mn-ea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3" name="Picture 2" descr="con dieu">
            <a:extLst>
              <a:ext uri="{FF2B5EF4-FFF2-40B4-BE49-F238E27FC236}">
                <a16:creationId xmlns:a16="http://schemas.microsoft.com/office/drawing/2014/main" id="{C4D0BA13-1B27-44A9-B889-F08842F7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102938"/>
            <a:ext cx="3804343" cy="23330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44702B-6602-4CFE-B0A1-76C74651ACC5}"/>
              </a:ext>
            </a:extLst>
          </p:cNvPr>
          <p:cNvSpPr txBox="1"/>
          <p:nvPr/>
        </p:nvSpPr>
        <p:spPr>
          <a:xfrm>
            <a:off x="4876800" y="2557801"/>
            <a:ext cx="7115175" cy="404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u="sng" dirty="0"/>
              <a:t>GIẢI</a:t>
            </a: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tờ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+mj-lt"/>
                <a:cs typeface="Times New Roman" panose="02020603050405020304" pitchFamily="18" charset="0"/>
              </a:rPr>
              <a:t>l</a:t>
            </a:r>
            <a:r>
              <a:rPr lang="en-US" altLang="en-US" sz="2400" dirty="0" err="1">
                <a:latin typeface="+mj-lt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60 . 40 = 2 400 (cm</a:t>
            </a:r>
            <a:r>
              <a:rPr lang="en-US" sz="2400" baseline="30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2400" dirty="0">
                <a:cs typeface="Times New Roman" panose="02020603050405020304" pitchFamily="18" charset="0"/>
              </a:rPr>
              <a:t>)</a:t>
            </a:r>
            <a:endParaRPr lang="en-US" sz="2400" baseline="30000" dirty="0"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dirty="0" err="1">
                <a:cs typeface="Times New Roman" panose="02020603050405020304" pitchFamily="18" charset="0"/>
              </a:rPr>
              <a:t>Độ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dài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chéo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của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thoi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lần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lượt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: 60cm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40 cm</a:t>
            </a:r>
          </a:p>
          <a:p>
            <a:pPr algn="ctr">
              <a:lnSpc>
                <a:spcPct val="120000"/>
              </a:lnSpc>
            </a:pPr>
            <a:r>
              <a:rPr lang="en-US" altLang="en-US" sz="2400" dirty="0" err="1"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thoi</a:t>
            </a:r>
            <a:r>
              <a:rPr lang="en-US" altLang="en-US" sz="2400" dirty="0"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60 . 40 : 2 = 1 200 </a:t>
            </a:r>
            <a:r>
              <a:rPr lang="en-US" sz="2400" dirty="0">
                <a:cs typeface="Times New Roman" panose="02020603050405020304" pitchFamily="18" charset="0"/>
              </a:rPr>
              <a:t>(cm</a:t>
            </a:r>
            <a:r>
              <a:rPr 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sz="2400" dirty="0">
                <a:cs typeface="Times New Roman" panose="02020603050405020304" pitchFamily="18" charset="0"/>
              </a:rPr>
              <a:t>)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400" dirty="0" err="1"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diều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2 400 – 1 200 = 1 200 </a:t>
            </a:r>
            <a:r>
              <a:rPr lang="en-US" sz="2400" dirty="0">
                <a:cs typeface="Times New Roman" panose="02020603050405020304" pitchFamily="18" charset="0"/>
              </a:rPr>
              <a:t>(cm</a:t>
            </a:r>
            <a:r>
              <a:rPr lang="en-US" sz="2400" baseline="30000" dirty="0">
                <a:cs typeface="Times New Roman" panose="02020603050405020304" pitchFamily="18" charset="0"/>
              </a:rPr>
              <a:t>2</a:t>
            </a:r>
            <a:r>
              <a:rPr lang="en-US" sz="2400" dirty="0">
                <a:cs typeface="Times New Roman" panose="02020603050405020304" pitchFamily="18" charset="0"/>
              </a:rPr>
              <a:t>)</a:t>
            </a:r>
            <a:endParaRPr lang="en-US" sz="2400" baseline="30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1"/>
      <p:bldP spid="2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783</Words>
  <Application>Microsoft Office PowerPoint</Application>
  <PresentationFormat>Widescreen</PresentationFormat>
  <Paragraphs>109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Aptos</vt:lpstr>
      <vt:lpstr>#9Slide02 Tieu de dai</vt:lpstr>
      <vt:lpstr>#9Slide02 Noi dung dai</vt:lpstr>
      <vt:lpstr>Fira Sans Extra Condensed</vt:lpstr>
      <vt:lpstr>Times New Roman</vt:lpstr>
      <vt:lpstr>Cambria Math</vt:lpstr>
      <vt:lpstr>UTM Avo</vt:lpstr>
      <vt:lpstr>Arial</vt:lpstr>
      <vt:lpstr>Calibri</vt:lpstr>
      <vt:lpstr>Roboto</vt:lpstr>
      <vt:lpstr>Office Theme</vt:lpstr>
      <vt:lpstr>4_Office Theme</vt:lpstr>
      <vt:lpstr>Theme1</vt:lpstr>
      <vt:lpstr>1_Office Theme</vt:lpstr>
      <vt:lpstr>Tuần 18 Bài tập cuối chương III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Loan Nguyễn</cp:lastModifiedBy>
  <cp:revision>416</cp:revision>
  <dcterms:created xsi:type="dcterms:W3CDTF">2021-11-01T08:16:43Z</dcterms:created>
  <dcterms:modified xsi:type="dcterms:W3CDTF">2024-12-19T09:33:26Z</dcterms:modified>
</cp:coreProperties>
</file>