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308" r:id="rId7"/>
    <p:sldId id="307" r:id="rId8"/>
    <p:sldId id="306" r:id="rId9"/>
    <p:sldId id="305" r:id="rId10"/>
    <p:sldId id="304" r:id="rId11"/>
    <p:sldId id="303" r:id="rId12"/>
    <p:sldId id="302" r:id="rId13"/>
    <p:sldId id="261" r:id="rId14"/>
    <p:sldId id="263" r:id="rId15"/>
    <p:sldId id="311" r:id="rId16"/>
    <p:sldId id="310" r:id="rId17"/>
    <p:sldId id="312" r:id="rId18"/>
    <p:sldId id="318" r:id="rId19"/>
    <p:sldId id="333" r:id="rId20"/>
    <p:sldId id="317" r:id="rId21"/>
    <p:sldId id="316" r:id="rId22"/>
    <p:sldId id="315" r:id="rId23"/>
    <p:sldId id="262" r:id="rId24"/>
    <p:sldId id="264"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33" autoAdjust="0"/>
    <p:restoredTop sz="94660"/>
  </p:normalViewPr>
  <p:slideViewPr>
    <p:cSldViewPr snapToGrid="0" showGuides="1">
      <p:cViewPr varScale="1">
        <p:scale>
          <a:sx n="84" d="100"/>
          <a:sy n="84" d="100"/>
        </p:scale>
        <p:origin x="403" y="8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F628-D778-9B4A-9FB6-5A93538B21CA}" type="datetimeFigureOut">
              <a:rPr lang="en-VN" smtClean="0"/>
              <a:t>09/18/2025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C6397-FF17-6C4F-87A0-171B04BD92DC}" type="slidenum">
              <a:rPr lang="en-VN" smtClean="0"/>
              <a:t>‹#›</a:t>
            </a:fld>
            <a:endParaRPr lang="en-VN"/>
          </a:p>
        </p:txBody>
      </p:sp>
    </p:spTree>
    <p:extLst>
      <p:ext uri="{BB962C8B-B14F-4D97-AF65-F5344CB8AC3E}">
        <p14:creationId xmlns:p14="http://schemas.microsoft.com/office/powerpoint/2010/main" val="60650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Bấm A/B/C/D để chọn đáp án Đúng/Sai</a:t>
            </a:r>
          </a:p>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F8177-57FE-1042-B0AF-8433A6665514}"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07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9/18/2025</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9/18/2025</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hoc10.vn/doc-sach/khoa-hoc-tu-nhien-9/1/702/14"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khoa-hoc-tu-nhien-9/1/702/13"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https://www.hoc10.vn/doc-sach/khoa-hoc-tu-nhien-9/1/702/14"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2.png"/><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khoa-hoc-tu-nhien-9/1/702/1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8227-3890-5E36-84E7-B99C09ED76C6}"/>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9</a:t>
            </a:r>
          </a:p>
        </p:txBody>
      </p:sp>
      <p:sp>
        <p:nvSpPr>
          <p:cNvPr id="3" name="Title 1">
            <a:extLst>
              <a:ext uri="{FF2B5EF4-FFF2-40B4-BE49-F238E27FC236}">
                <a16:creationId xmlns:a16="http://schemas.microsoft.com/office/drawing/2014/main" id="{56A8D408-AFBF-EF8F-8BE1-D0038CB5C243}"/>
              </a:ext>
            </a:extLst>
          </p:cNvPr>
          <p:cNvSpPr txBox="1">
            <a:spLocks/>
          </p:cNvSpPr>
          <p:nvPr/>
        </p:nvSpPr>
        <p:spPr>
          <a:xfrm>
            <a:off x="173230" y="1655809"/>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spcBef>
                <a:spcPts val="600"/>
              </a:spcBef>
            </a:pPr>
            <a:r>
              <a:rPr lang="vi-VN" sz="4800" b="1" dirty="0">
                <a:solidFill>
                  <a:srgbClr val="002060"/>
                </a:solidFill>
                <a:latin typeface="UTM Avo" panose="02040603050506020204" pitchFamily="18" charset="0"/>
              </a:rPr>
              <a:t>Chủ đề </a:t>
            </a:r>
            <a:r>
              <a:rPr lang="en-US" sz="4800" b="1" dirty="0">
                <a:solidFill>
                  <a:srgbClr val="002060"/>
                </a:solidFill>
                <a:latin typeface="UTM Avo" panose="02040603050506020204" pitchFamily="18" charset="0"/>
              </a:rPr>
              <a:t>1</a:t>
            </a:r>
            <a:r>
              <a:rPr lang="vi-VN" sz="4800" b="1" dirty="0">
                <a:solidFill>
                  <a:srgbClr val="002060"/>
                </a:solidFill>
                <a:latin typeface="UTM Avo" panose="02040603050506020204" pitchFamily="18" charset="0"/>
              </a:rPr>
              <a:t>: </a:t>
            </a:r>
            <a:endParaRPr lang="en-US" sz="4800" b="1" dirty="0">
              <a:solidFill>
                <a:srgbClr val="002060"/>
              </a:solidFill>
              <a:latin typeface="UTM Avo" panose="02040603050506020204" pitchFamily="18" charset="0"/>
            </a:endParaRPr>
          </a:p>
          <a:p>
            <a:pPr>
              <a:lnSpc>
                <a:spcPct val="150000"/>
              </a:lnSpc>
              <a:spcBef>
                <a:spcPts val="600"/>
              </a:spcBef>
            </a:pPr>
            <a:r>
              <a:rPr lang="en-US" sz="4800" b="1" dirty="0" err="1">
                <a:solidFill>
                  <a:srgbClr val="002060"/>
                </a:solidFill>
                <a:latin typeface="UTM Avo" panose="02040603050506020204" pitchFamily="18" charset="0"/>
              </a:rPr>
              <a:t>Năng</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lượng</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cơ</a:t>
            </a:r>
            <a:r>
              <a:rPr lang="en-US" sz="4800" b="1" dirty="0">
                <a:solidFill>
                  <a:srgbClr val="002060"/>
                </a:solidFill>
                <a:latin typeface="UTM Avo" panose="02040603050506020204" pitchFamily="18" charset="0"/>
              </a:rPr>
              <a:t> </a:t>
            </a:r>
            <a:r>
              <a:rPr lang="en-US" sz="4800" b="1" dirty="0" err="1">
                <a:solidFill>
                  <a:srgbClr val="002060"/>
                </a:solidFill>
                <a:latin typeface="UTM Avo" panose="02040603050506020204" pitchFamily="18" charset="0"/>
              </a:rPr>
              <a:t>học</a:t>
            </a:r>
            <a:endParaRPr lang="en-US" sz="4800" b="1" dirty="0">
              <a:solidFill>
                <a:srgbClr val="002060"/>
              </a:solidFill>
              <a:latin typeface="UTM Avo" panose="02040603050506020204" pitchFamily="18" charset="0"/>
            </a:endParaRPr>
          </a:p>
        </p:txBody>
      </p:sp>
      <p:sp>
        <p:nvSpPr>
          <p:cNvPr id="7" name="Subtitle 2">
            <a:extLst>
              <a:ext uri="{FF2B5EF4-FFF2-40B4-BE49-F238E27FC236}">
                <a16:creationId xmlns:a16="http://schemas.microsoft.com/office/drawing/2014/main" id="{31132DBB-00F3-145A-1515-A77EDE2B914F}"/>
              </a:ext>
            </a:extLst>
          </p:cNvPr>
          <p:cNvSpPr txBox="1">
            <a:spLocks/>
          </p:cNvSpPr>
          <p:nvPr/>
        </p:nvSpPr>
        <p:spPr>
          <a:xfrm>
            <a:off x="965709" y="3924390"/>
            <a:ext cx="1026057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pPr>
            <a:r>
              <a:rPr lang="vi-VN" sz="4400" b="1" dirty="0">
                <a:solidFill>
                  <a:srgbClr val="FF0000"/>
                </a:solidFill>
                <a:latin typeface="UTM Avo" panose="02040603050506020204" pitchFamily="18" charset="0"/>
              </a:rPr>
              <a:t>Bài </a:t>
            </a:r>
            <a:r>
              <a:rPr lang="en-US" sz="4400" b="1" dirty="0">
                <a:solidFill>
                  <a:srgbClr val="FF0000"/>
                </a:solidFill>
                <a:latin typeface="UTM Avo" panose="02040603050506020204" pitchFamily="18" charset="0"/>
              </a:rPr>
              <a:t>1. </a:t>
            </a:r>
            <a:r>
              <a:rPr lang="en-US" sz="4400" b="1" dirty="0" err="1">
                <a:solidFill>
                  <a:srgbClr val="FF0000"/>
                </a:solidFill>
                <a:latin typeface="UTM Avo" panose="02040603050506020204" pitchFamily="18" charset="0"/>
              </a:rPr>
              <a:t>Công</a:t>
            </a:r>
            <a:r>
              <a:rPr lang="en-US" sz="4400" b="1" dirty="0">
                <a:solidFill>
                  <a:srgbClr val="FF0000"/>
                </a:solidFill>
                <a:latin typeface="UTM Avo" panose="02040603050506020204" pitchFamily="18" charset="0"/>
              </a:rPr>
              <a:t> </a:t>
            </a:r>
            <a:r>
              <a:rPr lang="en-US" sz="4400" b="1" dirty="0" err="1">
                <a:solidFill>
                  <a:srgbClr val="FF0000"/>
                </a:solidFill>
                <a:latin typeface="UTM Avo" panose="02040603050506020204" pitchFamily="18" charset="0"/>
              </a:rPr>
              <a:t>và</a:t>
            </a:r>
            <a:r>
              <a:rPr lang="en-US" sz="4400" b="1" dirty="0">
                <a:solidFill>
                  <a:srgbClr val="FF0000"/>
                </a:solidFill>
                <a:latin typeface="UTM Avo" panose="02040603050506020204" pitchFamily="18" charset="0"/>
              </a:rPr>
              <a:t> </a:t>
            </a:r>
            <a:r>
              <a:rPr lang="en-US" sz="4400" b="1" dirty="0" err="1">
                <a:solidFill>
                  <a:srgbClr val="FF0000"/>
                </a:solidFill>
                <a:latin typeface="UTM Avo" panose="02040603050506020204" pitchFamily="18" charset="0"/>
              </a:rPr>
              <a:t>công</a:t>
            </a:r>
            <a:r>
              <a:rPr lang="en-US" sz="4400" b="1" dirty="0">
                <a:solidFill>
                  <a:srgbClr val="FF0000"/>
                </a:solidFill>
                <a:latin typeface="UTM Avo" panose="02040603050506020204" pitchFamily="18" charset="0"/>
              </a:rPr>
              <a:t> </a:t>
            </a:r>
            <a:r>
              <a:rPr lang="en-US" sz="4400" b="1" dirty="0" err="1">
                <a:solidFill>
                  <a:srgbClr val="FF0000"/>
                </a:solidFill>
                <a:latin typeface="UTM Avo" panose="02040603050506020204" pitchFamily="18" charset="0"/>
              </a:rPr>
              <a:t>suất</a:t>
            </a:r>
            <a:r>
              <a:rPr lang="en-US" sz="4400" b="1" dirty="0">
                <a:solidFill>
                  <a:srgbClr val="FF0000"/>
                </a:solidFill>
                <a:latin typeface="UTM Avo" panose="02040603050506020204" pitchFamily="18" charset="0"/>
              </a:rPr>
              <a:t> </a:t>
            </a:r>
          </a:p>
          <a:p>
            <a:pPr>
              <a:lnSpc>
                <a:spcPct val="150000"/>
              </a:lnSpc>
              <a:spcBef>
                <a:spcPts val="600"/>
              </a:spcBef>
            </a:pPr>
            <a:r>
              <a:rPr lang="en-US" sz="4400" b="1" dirty="0">
                <a:solidFill>
                  <a:srgbClr val="FF0000"/>
                </a:solidFill>
                <a:latin typeface="UTM Avo" panose="02040603050506020204" pitchFamily="18" charset="0"/>
              </a:rPr>
              <a:t>(</a:t>
            </a:r>
            <a:r>
              <a:rPr lang="en-US" sz="4400" b="1" dirty="0" err="1">
                <a:solidFill>
                  <a:srgbClr val="FF0000"/>
                </a:solidFill>
                <a:latin typeface="UTM Avo" panose="02040603050506020204" pitchFamily="18" charset="0"/>
              </a:rPr>
              <a:t>Tiết</a:t>
            </a:r>
            <a:r>
              <a:rPr lang="en-US" sz="4400" b="1" dirty="0">
                <a:solidFill>
                  <a:srgbClr val="FF0000"/>
                </a:solidFill>
                <a:latin typeface="UTM Avo" panose="02040603050506020204" pitchFamily="18" charset="0"/>
              </a:rPr>
              <a:t> 2)</a:t>
            </a:r>
          </a:p>
        </p:txBody>
      </p:sp>
    </p:spTree>
    <p:extLst>
      <p:ext uri="{BB962C8B-B14F-4D97-AF65-F5344CB8AC3E}">
        <p14:creationId xmlns:p14="http://schemas.microsoft.com/office/powerpoint/2010/main" val="34381624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4B905A-EDEF-A909-ABBF-A651F9F38654}"/>
              </a:ext>
            </a:extLst>
          </p:cNvPr>
          <p:cNvGrpSpPr/>
          <p:nvPr/>
        </p:nvGrpSpPr>
        <p:grpSpPr>
          <a:xfrm>
            <a:off x="3076034" y="1705747"/>
            <a:ext cx="5994400" cy="654050"/>
            <a:chOff x="4419600" y="884659"/>
            <a:chExt cx="9753600" cy="1219200"/>
          </a:xfrm>
          <a:effectLst>
            <a:outerShdw blurRad="50800" dist="38100" dir="5400000" algn="t" rotWithShape="0">
              <a:prstClr val="black">
                <a:alpha val="40000"/>
              </a:prstClr>
            </a:outerShdw>
          </a:effectLst>
        </p:grpSpPr>
        <p:grpSp>
          <p:nvGrpSpPr>
            <p:cNvPr id="14" name="Group 13">
              <a:extLst>
                <a:ext uri="{FF2B5EF4-FFF2-40B4-BE49-F238E27FC236}">
                  <a16:creationId xmlns:a16="http://schemas.microsoft.com/office/drawing/2014/main" id="{66A5BEE2-33AA-8758-C006-51A30420B61F}"/>
                </a:ext>
              </a:extLst>
            </p:cNvPr>
            <p:cNvGrpSpPr/>
            <p:nvPr/>
          </p:nvGrpSpPr>
          <p:grpSpPr>
            <a:xfrm>
              <a:off x="4419600" y="884659"/>
              <a:ext cx="9753600" cy="1219200"/>
              <a:chOff x="5105400" y="723900"/>
              <a:chExt cx="7162800" cy="990600"/>
            </a:xfrm>
            <a:solidFill>
              <a:srgbClr val="E38F29"/>
            </a:solidFill>
          </p:grpSpPr>
          <p:sp>
            <p:nvSpPr>
              <p:cNvPr id="16" name="Chevron 15">
                <a:extLst>
                  <a:ext uri="{FF2B5EF4-FFF2-40B4-BE49-F238E27FC236}">
                    <a16:creationId xmlns:a16="http://schemas.microsoft.com/office/drawing/2014/main" id="{1EDF31AB-1273-71CB-0448-2C86578647D4}"/>
                  </a:ext>
                </a:extLst>
              </p:cNvPr>
              <p:cNvSpPr/>
              <p:nvPr/>
            </p:nvSpPr>
            <p:spPr>
              <a:xfrm>
                <a:off x="5105400" y="723900"/>
                <a:ext cx="4114800" cy="990600"/>
              </a:xfrm>
              <a:prstGeom prst="chevron">
                <a:avLst/>
              </a:prstGeom>
              <a:solidFill>
                <a:schemeClr val="accent2">
                  <a:lumMod val="40000"/>
                  <a:lumOff val="60000"/>
                </a:schemeClr>
              </a:solidFill>
              <a:ln w="25400" cap="flat" cmpd="sng" algn="ctr">
                <a:no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panose="02040603050506020204" pitchFamily="18"/>
                  <a:cs typeface="+mn-ea"/>
                  <a:sym typeface="+mn-lt"/>
                </a:endParaRPr>
              </a:p>
            </p:txBody>
          </p:sp>
          <p:sp>
            <p:nvSpPr>
              <p:cNvPr id="17" name="Chevron 16">
                <a:extLst>
                  <a:ext uri="{FF2B5EF4-FFF2-40B4-BE49-F238E27FC236}">
                    <a16:creationId xmlns:a16="http://schemas.microsoft.com/office/drawing/2014/main" id="{5AAC1E33-9030-F6FF-69F4-F1384279D10C}"/>
                  </a:ext>
                </a:extLst>
              </p:cNvPr>
              <p:cNvSpPr/>
              <p:nvPr/>
            </p:nvSpPr>
            <p:spPr>
              <a:xfrm flipH="1">
                <a:off x="7848600" y="723900"/>
                <a:ext cx="4419600" cy="990600"/>
              </a:xfrm>
              <a:prstGeom prst="chevron">
                <a:avLst/>
              </a:prstGeom>
              <a:solidFill>
                <a:schemeClr val="accent2">
                  <a:lumMod val="40000"/>
                  <a:lumOff val="60000"/>
                </a:schemeClr>
              </a:solidFill>
              <a:ln w="25400" cap="flat" cmpd="sng" algn="ctr">
                <a:no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panose="02040603050506020204" pitchFamily="18"/>
                  <a:cs typeface="+mn-ea"/>
                  <a:sym typeface="+mn-lt"/>
                </a:endParaRPr>
              </a:p>
            </p:txBody>
          </p:sp>
        </p:grpSp>
        <p:sp>
          <p:nvSpPr>
            <p:cNvPr id="15" name="TextBox 9">
              <a:extLst>
                <a:ext uri="{FF2B5EF4-FFF2-40B4-BE49-F238E27FC236}">
                  <a16:creationId xmlns:a16="http://schemas.microsoft.com/office/drawing/2014/main" id="{9B017E28-8CCE-661B-B1F3-876DFCE520CF}"/>
                </a:ext>
              </a:extLst>
            </p:cNvPr>
            <p:cNvSpPr txBox="1"/>
            <p:nvPr/>
          </p:nvSpPr>
          <p:spPr>
            <a:xfrm>
              <a:off x="5559636" y="929046"/>
              <a:ext cx="8594522" cy="811183"/>
            </a:xfrm>
            <a:prstGeom prst="rect">
              <a:avLst/>
            </a:prstGeom>
          </p:spPr>
          <p:txBody>
            <a:bodyPr wrap="square" lIns="0" tIns="0" rIns="0" bIns="0" rtlCol="0" anchor="t">
              <a:spAutoFit/>
            </a:bodyPr>
            <a:lstStyle/>
            <a:p>
              <a:pPr marL="0" marR="0" lvl="0" indent="0" algn="just" defTabSz="609630" eaLnBrk="1" fontAlgn="auto" latinLnBrk="0" hangingPunct="1">
                <a:lnSpc>
                  <a:spcPts val="4667"/>
                </a:lnSpc>
                <a:spcBef>
                  <a:spcPts val="0"/>
                </a:spcBef>
                <a:spcAft>
                  <a:spcPts val="0"/>
                </a:spcAft>
                <a:buClrTx/>
                <a:buSzTx/>
                <a:buFontTx/>
                <a:buNone/>
                <a:tabLst/>
                <a:defRPr/>
              </a:pPr>
              <a:r>
                <a:rPr kumimoji="0" lang="vi-VN" sz="2800" b="1" i="0" u="none" strike="noStrike" kern="0" cap="none" spc="0" normalizeH="0" baseline="0" noProof="0" dirty="0">
                  <a:ln>
                    <a:noFill/>
                  </a:ln>
                  <a:effectLst/>
                  <a:uLnTx/>
                  <a:uFillTx/>
                  <a:latin typeface="UTM Avo" panose="02040603050506020204" pitchFamily="18"/>
                  <a:cs typeface="+mn-ea"/>
                  <a:sym typeface="+mn-lt"/>
                </a:rPr>
                <a:t>2. Định nghĩa công suất</a:t>
              </a:r>
              <a:endParaRPr kumimoji="0" lang="en-US" sz="2800" b="1" i="0" u="none" strike="noStrike" kern="0" cap="none" spc="0" normalizeH="0" baseline="0" noProof="0" dirty="0">
                <a:ln>
                  <a:noFill/>
                </a:ln>
                <a:effectLst/>
                <a:uLnTx/>
                <a:uFillTx/>
                <a:latin typeface="UTM Avo" panose="02040603050506020204" pitchFamily="18"/>
                <a:cs typeface="+mn-ea"/>
                <a:sym typeface="+mn-lt"/>
              </a:endParaRPr>
            </a:p>
          </p:txBody>
        </p:sp>
      </p:grpSp>
      <p:sp>
        <p:nvSpPr>
          <p:cNvPr id="18" name="TextBox 17">
            <a:extLst>
              <a:ext uri="{FF2B5EF4-FFF2-40B4-BE49-F238E27FC236}">
                <a16:creationId xmlns:a16="http://schemas.microsoft.com/office/drawing/2014/main" id="{9793AD14-9425-4ED3-1952-530506905112}"/>
              </a:ext>
            </a:extLst>
          </p:cNvPr>
          <p:cNvSpPr txBox="1"/>
          <p:nvPr/>
        </p:nvSpPr>
        <p:spPr>
          <a:xfrm>
            <a:off x="1473994" y="2577950"/>
            <a:ext cx="3352800" cy="461665"/>
          </a:xfrm>
          <a:prstGeom prst="rect">
            <a:avLst/>
          </a:prstGeom>
          <a:noFill/>
        </p:spPr>
        <p:txBody>
          <a:bodyPr wrap="square" rtlCol="0">
            <a:spAutoFit/>
          </a:bodyPr>
          <a:lstStyle/>
          <a:p>
            <a:pPr defTabSz="609630"/>
            <a:r>
              <a:rPr lang="vi-VN" sz="2400" b="1" u="sng" dirty="0">
                <a:latin typeface="UTM Avo" panose="02040603050506020204" pitchFamily="18"/>
                <a:cs typeface="+mn-ea"/>
                <a:sym typeface="+mn-lt"/>
              </a:rPr>
              <a:t>Khái niệm</a:t>
            </a:r>
            <a:r>
              <a:rPr lang="vi-VN" sz="2400" b="1" dirty="0">
                <a:latin typeface="UTM Avo" panose="02040603050506020204" pitchFamily="18"/>
                <a:cs typeface="+mn-ea"/>
                <a:sym typeface="+mn-lt"/>
              </a:rPr>
              <a:t>:</a:t>
            </a:r>
            <a:endParaRPr lang="en-US" sz="2400" b="1" dirty="0">
              <a:latin typeface="UTM Avo" panose="02040603050506020204" pitchFamily="18"/>
              <a:cs typeface="+mn-ea"/>
              <a:sym typeface="+mn-lt"/>
            </a:endParaRPr>
          </a:p>
        </p:txBody>
      </p:sp>
      <p:sp>
        <p:nvSpPr>
          <p:cNvPr id="19" name="Rectangle 18">
            <a:extLst>
              <a:ext uri="{FF2B5EF4-FFF2-40B4-BE49-F238E27FC236}">
                <a16:creationId xmlns:a16="http://schemas.microsoft.com/office/drawing/2014/main" id="{CC53D71E-8317-BE4A-A0A3-1A874E8A742E}"/>
              </a:ext>
            </a:extLst>
          </p:cNvPr>
          <p:cNvSpPr/>
          <p:nvPr/>
        </p:nvSpPr>
        <p:spPr>
          <a:xfrm>
            <a:off x="1473994" y="3102098"/>
            <a:ext cx="9398000" cy="1121846"/>
          </a:xfrm>
          <a:prstGeom prst="rect">
            <a:avLst/>
          </a:prstGeom>
        </p:spPr>
        <p:txBody>
          <a:bodyPr wrap="square">
            <a:spAutoFit/>
          </a:bodyPr>
          <a:lstStyle/>
          <a:p>
            <a:pPr algn="just" defTabSz="609630">
              <a:lnSpc>
                <a:spcPct val="150000"/>
              </a:lnSpc>
            </a:pPr>
            <a:r>
              <a:rPr lang="vi-VN" sz="2400" dirty="0">
                <a:latin typeface="UTM Avo" panose="02040603050506020204" pitchFamily="18"/>
                <a:cs typeface="+mn-ea"/>
                <a:sym typeface="+mn-lt"/>
              </a:rPr>
              <a:t>Công suất là đại lượng đặc trưng cho tốc độ thực hiện công, được tính bằng công thực hiện trong một đơn vị thời gian.</a:t>
            </a:r>
            <a:endParaRPr lang="en-US" sz="2400" dirty="0">
              <a:latin typeface="UTM Avo" panose="02040603050506020204" pitchFamily="18"/>
              <a:cs typeface="+mn-ea"/>
              <a:sym typeface="+mn-lt"/>
            </a:endParaRPr>
          </a:p>
        </p:txBody>
      </p:sp>
      <p:grpSp>
        <p:nvGrpSpPr>
          <p:cNvPr id="20" name="Group 19">
            <a:extLst>
              <a:ext uri="{FF2B5EF4-FFF2-40B4-BE49-F238E27FC236}">
                <a16:creationId xmlns:a16="http://schemas.microsoft.com/office/drawing/2014/main" id="{13E5A5F1-E018-BAB1-1566-222F2E420995}"/>
              </a:ext>
            </a:extLst>
          </p:cNvPr>
          <p:cNvGrpSpPr/>
          <p:nvPr/>
        </p:nvGrpSpPr>
        <p:grpSpPr>
          <a:xfrm>
            <a:off x="985956" y="4457539"/>
            <a:ext cx="9886038" cy="2467461"/>
            <a:chOff x="1600200" y="6210300"/>
            <a:chExt cx="14829057" cy="3701191"/>
          </a:xfrm>
        </p:grpSpPr>
        <p:pic>
          <p:nvPicPr>
            <p:cNvPr id="21" name="Picture 20">
              <a:extLst>
                <a:ext uri="{FF2B5EF4-FFF2-40B4-BE49-F238E27FC236}">
                  <a16:creationId xmlns:a16="http://schemas.microsoft.com/office/drawing/2014/main" id="{96035F11-30A3-BFE6-80A6-E6F99FD61B2E}"/>
                </a:ext>
              </a:extLst>
            </p:cNvPr>
            <p:cNvPicPr>
              <a:picLocks noChangeAspect="1"/>
            </p:cNvPicPr>
            <p:nvPr/>
          </p:nvPicPr>
          <p:blipFill>
            <a:blip r:embed="rId3"/>
            <a:stretch>
              <a:fillRect/>
            </a:stretch>
          </p:blipFill>
          <p:spPr>
            <a:xfrm>
              <a:off x="1600200" y="6698621"/>
              <a:ext cx="2792210" cy="3212870"/>
            </a:xfrm>
            <a:prstGeom prst="rect">
              <a:avLst/>
            </a:prstGeom>
          </p:spPr>
        </p:pic>
        <p:sp>
          <p:nvSpPr>
            <p:cNvPr id="22" name="Rounded Rectangular Callout 21">
              <a:extLst>
                <a:ext uri="{FF2B5EF4-FFF2-40B4-BE49-F238E27FC236}">
                  <a16:creationId xmlns:a16="http://schemas.microsoft.com/office/drawing/2014/main" id="{BF6B7F9B-52FF-679B-5883-AA97D79B1749}"/>
                </a:ext>
              </a:extLst>
            </p:cNvPr>
            <p:cNvSpPr/>
            <p:nvPr/>
          </p:nvSpPr>
          <p:spPr>
            <a:xfrm>
              <a:off x="5792925" y="6210300"/>
              <a:ext cx="10636332" cy="2895600"/>
            </a:xfrm>
            <a:prstGeom prst="wedgeRoundRectCallout">
              <a:avLst>
                <a:gd name="adj1" fmla="val -64764"/>
                <a:gd name="adj2" fmla="val 38827"/>
                <a:gd name="adj3" fmla="val 16667"/>
              </a:avLst>
            </a:prstGeom>
            <a:solidFill>
              <a:srgbClr val="9BBB59">
                <a:lumMod val="60000"/>
                <a:lumOff val="40000"/>
              </a:srgbClr>
            </a:solidFill>
            <a:ln w="25400" cap="flat" cmpd="sng" algn="ctr">
              <a:solidFill>
                <a:srgbClr val="9BBB59">
                  <a:lumMod val="60000"/>
                  <a:lumOff val="40000"/>
                </a:srgbClr>
              </a:solidFill>
              <a:prstDash val="solid"/>
            </a:ln>
            <a:effectLst/>
          </p:spPr>
          <p:txBody>
            <a:bodyPr rtlCol="0" anchor="ct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effectLst/>
                  <a:uLnTx/>
                  <a:uFillTx/>
                  <a:latin typeface="UTM Avo" panose="02040603050506020204" pitchFamily="18"/>
                  <a:cs typeface="+mn-ea"/>
                  <a:sym typeface="+mn-lt"/>
                </a:rPr>
                <a:t>Dựa vào khái niệm công suất nêu công thức tính công suất và giải thích các đại lượng có trong công thức. </a:t>
              </a:r>
              <a:endParaRPr kumimoji="0" lang="en-US" sz="2400" b="0" i="0" u="none" strike="noStrike" kern="0" cap="none" spc="0" normalizeH="0" baseline="0" noProof="0" dirty="0">
                <a:ln>
                  <a:noFill/>
                </a:ln>
                <a:effectLst/>
                <a:uLnTx/>
                <a:uFillTx/>
                <a:latin typeface="UTM Avo" panose="02040603050506020204" pitchFamily="18"/>
                <a:cs typeface="+mn-ea"/>
                <a:sym typeface="+mn-lt"/>
              </a:endParaRPr>
            </a:p>
          </p:txBody>
        </p:sp>
      </p:grpSp>
      <p:pic>
        <p:nvPicPr>
          <p:cNvPr id="23" name="Picture 22">
            <a:extLst>
              <a:ext uri="{FF2B5EF4-FFF2-40B4-BE49-F238E27FC236}">
                <a16:creationId xmlns:a16="http://schemas.microsoft.com/office/drawing/2014/main" id="{ED838B3F-1C36-8C58-C0C4-3E59BD9F8FF2}"/>
              </a:ext>
            </a:extLst>
          </p:cNvPr>
          <p:cNvPicPr>
            <a:picLocks noChangeAspect="1"/>
          </p:cNvPicPr>
          <p:nvPr/>
        </p:nvPicPr>
        <p:blipFill>
          <a:blip r:embed="rId4"/>
          <a:stretch>
            <a:fillRect/>
          </a:stretch>
        </p:blipFill>
        <p:spPr>
          <a:xfrm>
            <a:off x="10471943" y="1534680"/>
            <a:ext cx="1333149" cy="1359548"/>
          </a:xfrm>
          <a:prstGeom prst="rect">
            <a:avLst/>
          </a:prstGeom>
        </p:spPr>
      </p:pic>
    </p:spTree>
    <p:extLst>
      <p:ext uri="{BB962C8B-B14F-4D97-AF65-F5344CB8AC3E}">
        <p14:creationId xmlns:p14="http://schemas.microsoft.com/office/powerpoint/2010/main" val="1193899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5688C2A-4810-DBC3-D9F5-2E30D813ED61}"/>
              </a:ext>
            </a:extLst>
          </p:cNvPr>
          <p:cNvSpPr/>
          <p:nvPr/>
        </p:nvSpPr>
        <p:spPr>
          <a:xfrm>
            <a:off x="863600" y="1635125"/>
            <a:ext cx="4294765" cy="461665"/>
          </a:xfrm>
          <a:prstGeom prst="rect">
            <a:avLst/>
          </a:prstGeom>
        </p:spPr>
        <p:txBody>
          <a:bodyPr wrap="none">
            <a:spAutoFit/>
          </a:bodyPr>
          <a:lstStyle/>
          <a:p>
            <a:pPr defTabSz="609630"/>
            <a:r>
              <a:rPr lang="vi-VN" sz="2400" b="1">
                <a:latin typeface="UTM Avo"/>
                <a:cs typeface="+mn-ea"/>
                <a:sym typeface="+mn-lt"/>
              </a:rPr>
              <a:t>Công thức tính công suất:</a:t>
            </a:r>
            <a:endParaRPr lang="en-US" sz="2400" b="1">
              <a:latin typeface="UTM Avo"/>
              <a:cs typeface="+mn-ea"/>
              <a:sym typeface="+mn-lt"/>
            </a:endParaRPr>
          </a:p>
        </p:txBody>
      </p:sp>
      <p:sp>
        <p:nvSpPr>
          <p:cNvPr id="17" name="Pentagon 16">
            <a:extLst>
              <a:ext uri="{FF2B5EF4-FFF2-40B4-BE49-F238E27FC236}">
                <a16:creationId xmlns:a16="http://schemas.microsoft.com/office/drawing/2014/main" id="{CAB182F0-78D2-D452-C7EA-037593D959D0}"/>
              </a:ext>
            </a:extLst>
          </p:cNvPr>
          <p:cNvSpPr/>
          <p:nvPr/>
        </p:nvSpPr>
        <p:spPr>
          <a:xfrm>
            <a:off x="0" y="1656636"/>
            <a:ext cx="660400" cy="406400"/>
          </a:xfrm>
          <a:prstGeom prst="homePlate">
            <a:avLst/>
          </a:prstGeom>
          <a:solidFill>
            <a:srgbClr val="FF0000"/>
          </a:solidFill>
          <a:ln w="28575" cap="flat" cmpd="sng" algn="ctr">
            <a:solidFill>
              <a:sysClr val="windowText" lastClr="00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grpSp>
        <p:nvGrpSpPr>
          <p:cNvPr id="18" name="Group 17">
            <a:extLst>
              <a:ext uri="{FF2B5EF4-FFF2-40B4-BE49-F238E27FC236}">
                <a16:creationId xmlns:a16="http://schemas.microsoft.com/office/drawing/2014/main" id="{EEAF4C2A-1DFB-3449-0033-E877AC0E6971}"/>
              </a:ext>
            </a:extLst>
          </p:cNvPr>
          <p:cNvGrpSpPr/>
          <p:nvPr/>
        </p:nvGrpSpPr>
        <p:grpSpPr>
          <a:xfrm>
            <a:off x="4458783" y="2281308"/>
            <a:ext cx="2946400" cy="1274763"/>
            <a:chOff x="6553200" y="2324100"/>
            <a:chExt cx="4419600" cy="2129228"/>
          </a:xfrm>
        </p:grpSpPr>
        <p:sp>
          <p:nvSpPr>
            <p:cNvPr id="19" name="Rounded Rectangle 18">
              <a:extLst>
                <a:ext uri="{FF2B5EF4-FFF2-40B4-BE49-F238E27FC236}">
                  <a16:creationId xmlns:a16="http://schemas.microsoft.com/office/drawing/2014/main" id="{AA411CE8-DA66-5AC8-8669-426A31701B47}"/>
                </a:ext>
              </a:extLst>
            </p:cNvPr>
            <p:cNvSpPr/>
            <p:nvPr/>
          </p:nvSpPr>
          <p:spPr>
            <a:xfrm>
              <a:off x="6553200" y="2324100"/>
              <a:ext cx="4419600" cy="2129228"/>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sp>
          <p:nvSpPr>
            <p:cNvPr id="20" name="TextBox 19">
              <a:extLst>
                <a:ext uri="{FF2B5EF4-FFF2-40B4-BE49-F238E27FC236}">
                  <a16:creationId xmlns:a16="http://schemas.microsoft.com/office/drawing/2014/main" id="{39E6B94D-1A1F-48C4-3101-3E2B3F3C09B4}"/>
                </a:ext>
              </a:extLst>
            </p:cNvPr>
            <p:cNvSpPr txBox="1"/>
            <p:nvPr/>
          </p:nvSpPr>
          <p:spPr>
            <a:xfrm>
              <a:off x="7086600" y="2880882"/>
              <a:ext cx="1676400" cy="1079562"/>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lang="vi-VN" sz="3600" b="1">
                  <a:solidFill>
                    <a:prstClr val="black"/>
                  </a:solidFill>
                  <a:latin typeface="#9Slide05 TheSecret" panose="00000500000000000000" pitchFamily="2" charset="0"/>
                  <a:cs typeface="+mn-ea"/>
                  <a:sym typeface="+mn-lt"/>
                </a:rPr>
                <a:t>P</a:t>
              </a:r>
              <a:r>
                <a:rPr kumimoji="0" lang="vi-VN" sz="3600" b="1" i="0" u="none" strike="noStrike" kern="0" cap="none" spc="0" normalizeH="0" baseline="0" noProof="0">
                  <a:ln>
                    <a:noFill/>
                  </a:ln>
                  <a:effectLst/>
                  <a:uLnTx/>
                  <a:uFillTx/>
                  <a:latin typeface="UTM Avo"/>
                  <a:cs typeface="+mn-ea"/>
                  <a:sym typeface="+mn-lt"/>
                </a:rPr>
                <a:t> =</a:t>
              </a:r>
              <a:endParaRPr kumimoji="0" lang="en-US" sz="3600" b="1" i="0" u="none" strike="noStrike" kern="0" cap="none" spc="0" normalizeH="0" baseline="0" noProof="0">
                <a:ln>
                  <a:noFill/>
                </a:ln>
                <a:effectLst/>
                <a:uLnTx/>
                <a:uFillTx/>
                <a:latin typeface="UTM Avo"/>
                <a:cs typeface="+mn-ea"/>
                <a:sym typeface="+mn-lt"/>
              </a:endParaRPr>
            </a:p>
          </p:txBody>
        </p:sp>
        <p:sp>
          <p:nvSpPr>
            <p:cNvPr id="21" name="TextBox 20">
              <a:extLst>
                <a:ext uri="{FF2B5EF4-FFF2-40B4-BE49-F238E27FC236}">
                  <a16:creationId xmlns:a16="http://schemas.microsoft.com/office/drawing/2014/main" id="{4BF75411-A236-E61F-6999-A91305CCF36A}"/>
                </a:ext>
              </a:extLst>
            </p:cNvPr>
            <p:cNvSpPr txBox="1"/>
            <p:nvPr/>
          </p:nvSpPr>
          <p:spPr>
            <a:xfrm>
              <a:off x="8610600" y="2373050"/>
              <a:ext cx="1676400" cy="969497"/>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a:ln>
                    <a:noFill/>
                  </a:ln>
                  <a:effectLst/>
                  <a:uLnTx/>
                  <a:uFillTx/>
                  <a:latin typeface="UTM Avo"/>
                  <a:cs typeface="+mn-ea"/>
                  <a:sym typeface="+mn-lt"/>
                </a:rPr>
                <a:t>A</a:t>
              </a:r>
              <a:endParaRPr kumimoji="0" lang="en-US" sz="3600" b="1" i="0" u="none" strike="noStrike" kern="0" cap="none" spc="0" normalizeH="0" baseline="0" noProof="0">
                <a:ln>
                  <a:noFill/>
                </a:ln>
                <a:effectLst/>
                <a:uLnTx/>
                <a:uFillTx/>
                <a:latin typeface="UTM Avo"/>
                <a:cs typeface="+mn-ea"/>
                <a:sym typeface="+mn-lt"/>
              </a:endParaRPr>
            </a:p>
          </p:txBody>
        </p:sp>
        <p:cxnSp>
          <p:nvCxnSpPr>
            <p:cNvPr id="22" name="Straight Connector 21">
              <a:extLst>
                <a:ext uri="{FF2B5EF4-FFF2-40B4-BE49-F238E27FC236}">
                  <a16:creationId xmlns:a16="http://schemas.microsoft.com/office/drawing/2014/main" id="{B1C1E920-FCC4-F62C-9650-BD2E83230680}"/>
                </a:ext>
              </a:extLst>
            </p:cNvPr>
            <p:cNvCxnSpPr/>
            <p:nvPr/>
          </p:nvCxnSpPr>
          <p:spPr>
            <a:xfrm>
              <a:off x="8839200" y="3388713"/>
              <a:ext cx="1219200" cy="0"/>
            </a:xfrm>
            <a:prstGeom prst="line">
              <a:avLst/>
            </a:prstGeom>
            <a:noFill/>
            <a:ln w="57150" cap="flat" cmpd="sng" algn="ctr">
              <a:solidFill>
                <a:sysClr val="windowText" lastClr="000000"/>
              </a:solidFill>
              <a:prstDash val="solid"/>
            </a:ln>
            <a:effectLst/>
          </p:spPr>
        </p:cxnSp>
        <p:sp>
          <p:nvSpPr>
            <p:cNvPr id="23" name="TextBox 22">
              <a:extLst>
                <a:ext uri="{FF2B5EF4-FFF2-40B4-BE49-F238E27FC236}">
                  <a16:creationId xmlns:a16="http://schemas.microsoft.com/office/drawing/2014/main" id="{12A35137-4127-C3B8-86DD-E4995DAE56D6}"/>
                </a:ext>
              </a:extLst>
            </p:cNvPr>
            <p:cNvSpPr txBox="1"/>
            <p:nvPr/>
          </p:nvSpPr>
          <p:spPr>
            <a:xfrm>
              <a:off x="8610600" y="3413187"/>
              <a:ext cx="1676400" cy="969497"/>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effectLst/>
                  <a:uLnTx/>
                  <a:uFillTx/>
                  <a:latin typeface="UTM Avo"/>
                  <a:cs typeface="+mn-ea"/>
                  <a:sym typeface="+mn-lt"/>
                </a:rPr>
                <a:t>t</a:t>
              </a:r>
              <a:endParaRPr kumimoji="0" lang="en-US" sz="3600" b="1" i="0" u="none" strike="noStrike" kern="0" cap="none" spc="0" normalizeH="0" baseline="0" noProof="0" dirty="0">
                <a:ln>
                  <a:noFill/>
                </a:ln>
                <a:effectLst/>
                <a:uLnTx/>
                <a:uFillTx/>
                <a:latin typeface="UTM Avo"/>
                <a:cs typeface="+mn-ea"/>
                <a:sym typeface="+mn-lt"/>
              </a:endParaRPr>
            </a:p>
          </p:txBody>
        </p:sp>
      </p:grpSp>
      <p:grpSp>
        <p:nvGrpSpPr>
          <p:cNvPr id="24" name="Group 23">
            <a:extLst>
              <a:ext uri="{FF2B5EF4-FFF2-40B4-BE49-F238E27FC236}">
                <a16:creationId xmlns:a16="http://schemas.microsoft.com/office/drawing/2014/main" id="{816D1610-6108-2EA8-EDF5-AC169A371B92}"/>
              </a:ext>
            </a:extLst>
          </p:cNvPr>
          <p:cNvGrpSpPr/>
          <p:nvPr/>
        </p:nvGrpSpPr>
        <p:grpSpPr>
          <a:xfrm>
            <a:off x="863600" y="3740589"/>
            <a:ext cx="10755012" cy="1855380"/>
            <a:chOff x="1622081" y="4914900"/>
            <a:chExt cx="16132519" cy="2783070"/>
          </a:xfrm>
        </p:grpSpPr>
        <p:sp>
          <p:nvSpPr>
            <p:cNvPr id="25" name="Rectangle 24">
              <a:extLst>
                <a:ext uri="{FF2B5EF4-FFF2-40B4-BE49-F238E27FC236}">
                  <a16:creationId xmlns:a16="http://schemas.microsoft.com/office/drawing/2014/main" id="{DDF79752-BDCD-A936-83D5-CFBF59C61CF3}"/>
                </a:ext>
              </a:extLst>
            </p:cNvPr>
            <p:cNvSpPr/>
            <p:nvPr/>
          </p:nvSpPr>
          <p:spPr>
            <a:xfrm>
              <a:off x="1622081" y="5143500"/>
              <a:ext cx="2502705" cy="692498"/>
            </a:xfrm>
            <a:prstGeom prst="rect">
              <a:avLst/>
            </a:prstGeom>
          </p:spPr>
          <p:txBody>
            <a:bodyPr wrap="none">
              <a:spAutoFit/>
            </a:bodyPr>
            <a:lstStyle/>
            <a:p>
              <a:pPr algn="just" defTabSz="609630"/>
              <a:r>
                <a:rPr lang="vi-VN" sz="2400" b="1">
                  <a:latin typeface="UTM Avo"/>
                  <a:cs typeface="+mn-ea"/>
                  <a:sym typeface="+mn-lt"/>
                </a:rPr>
                <a:t>Trong đó:</a:t>
              </a:r>
            </a:p>
          </p:txBody>
        </p:sp>
        <p:sp>
          <p:nvSpPr>
            <p:cNvPr id="26" name="Rectangle 25">
              <a:extLst>
                <a:ext uri="{FF2B5EF4-FFF2-40B4-BE49-F238E27FC236}">
                  <a16:creationId xmlns:a16="http://schemas.microsoft.com/office/drawing/2014/main" id="{317CF3FC-4B60-D807-DBB8-6AE98A1EC59E}"/>
                </a:ext>
              </a:extLst>
            </p:cNvPr>
            <p:cNvSpPr/>
            <p:nvPr/>
          </p:nvSpPr>
          <p:spPr>
            <a:xfrm>
              <a:off x="4343401" y="4914900"/>
              <a:ext cx="13411199" cy="2783070"/>
            </a:xfrm>
            <a:prstGeom prst="rect">
              <a:avLst/>
            </a:prstGeom>
          </p:spPr>
          <p:txBody>
            <a:bodyPr wrap="square">
              <a:spAutoFit/>
            </a:bodyPr>
            <a:lstStyle/>
            <a:p>
              <a:pPr marL="381019" indent="-381019" algn="just" defTabSz="609630">
                <a:lnSpc>
                  <a:spcPct val="150000"/>
                </a:lnSpc>
                <a:spcAft>
                  <a:spcPts val="667"/>
                </a:spcAft>
                <a:buFont typeface="Arial" panose="020B0604020202020204" pitchFamily="34" charset="0"/>
                <a:buChar char="•"/>
              </a:pPr>
              <a:r>
                <a:rPr lang="vi-VN" sz="2400" dirty="0">
                  <a:latin typeface="UTM Avo"/>
                  <a:cs typeface="+mn-ea"/>
                  <a:sym typeface="+mn-lt"/>
                </a:rPr>
                <a:t>A là công thực hiện, đơn vị đo là jun (J);</a:t>
              </a:r>
              <a:endParaRPr lang="en-US" sz="2400" dirty="0">
                <a:latin typeface="UTM Avo"/>
                <a:cs typeface="+mn-ea"/>
                <a:sym typeface="+mn-lt"/>
              </a:endParaRPr>
            </a:p>
            <a:p>
              <a:pPr marL="381019" indent="-381019" algn="just" defTabSz="609630">
                <a:lnSpc>
                  <a:spcPct val="150000"/>
                </a:lnSpc>
                <a:spcAft>
                  <a:spcPts val="667"/>
                </a:spcAft>
                <a:buFont typeface="Arial" panose="020B0604020202020204" pitchFamily="34" charset="0"/>
                <a:buChar char="•"/>
              </a:pPr>
              <a:r>
                <a:rPr lang="vi-VN" sz="2400" dirty="0">
                  <a:latin typeface="UTM Avo"/>
                  <a:cs typeface="+mn-ea"/>
                  <a:sym typeface="+mn-lt"/>
                </a:rPr>
                <a:t>t là thời gian thực hiện công, đơn vị đo là giây (s); </a:t>
              </a:r>
              <a:endParaRPr lang="en-US" sz="2400" dirty="0">
                <a:latin typeface="UTM Avo"/>
                <a:cs typeface="+mn-ea"/>
                <a:sym typeface="+mn-lt"/>
              </a:endParaRPr>
            </a:p>
            <a:p>
              <a:pPr marL="381019" indent="-381019" algn="just" defTabSz="609630">
                <a:lnSpc>
                  <a:spcPct val="150000"/>
                </a:lnSpc>
                <a:spcAft>
                  <a:spcPts val="667"/>
                </a:spcAft>
                <a:buFont typeface="Arial" panose="020B0604020202020204" pitchFamily="34" charset="0"/>
                <a:buChar char="•"/>
              </a:pPr>
              <a:r>
                <a:rPr lang="vi-VN" sz="2400" dirty="0">
                  <a:latin typeface="UTM Avo"/>
                  <a:cs typeface="+mn-ea"/>
                  <a:sym typeface="+mn-lt"/>
                </a:rPr>
                <a:t>P là công suất, đơn vị đo là oát (W).</a:t>
              </a:r>
              <a:endParaRPr lang="en-US" sz="2400" dirty="0">
                <a:latin typeface="UTM Avo"/>
                <a:cs typeface="+mn-ea"/>
                <a:sym typeface="+mn-lt"/>
              </a:endParaRPr>
            </a:p>
          </p:txBody>
        </p:sp>
      </p:grpSp>
      <p:pic>
        <p:nvPicPr>
          <p:cNvPr id="28" name="Picture 27">
            <a:extLst>
              <a:ext uri="{FF2B5EF4-FFF2-40B4-BE49-F238E27FC236}">
                <a16:creationId xmlns:a16="http://schemas.microsoft.com/office/drawing/2014/main" id="{BB8AF61B-1C0C-DF71-E23B-00A9D32E3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039" y="1777216"/>
            <a:ext cx="2102961" cy="1008184"/>
          </a:xfrm>
          <a:prstGeom prst="rect">
            <a:avLst/>
          </a:prstGeom>
        </p:spPr>
      </p:pic>
      <p:pic>
        <p:nvPicPr>
          <p:cNvPr id="29" name="Picture 28">
            <a:extLst>
              <a:ext uri="{FF2B5EF4-FFF2-40B4-BE49-F238E27FC236}">
                <a16:creationId xmlns:a16="http://schemas.microsoft.com/office/drawing/2014/main" id="{08BF7FE8-C6FF-2267-3DF3-6A6C13A98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38" y="4953543"/>
            <a:ext cx="1865538" cy="1800508"/>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00721DD-2013-CB61-6DA3-749A371CD09D}"/>
                  </a:ext>
                </a:extLst>
              </p:cNvPr>
              <p:cNvSpPr txBox="1"/>
              <p:nvPr/>
            </p:nvSpPr>
            <p:spPr>
              <a:xfrm>
                <a:off x="4458783" y="5716121"/>
                <a:ext cx="2853035" cy="8350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UTM Avo" panose="02040603050506020204" pitchFamily="18" charset="0"/>
                        </a:rPr>
                        <m:t>1 </m:t>
                      </m:r>
                      <m:r>
                        <m:rPr>
                          <m:nor/>
                        </m:rPr>
                        <a:rPr lang="en-US" sz="2800" b="0" i="0" smtClean="0">
                          <a:latin typeface="UTM Avo" panose="02040603050506020204" pitchFamily="18" charset="0"/>
                        </a:rPr>
                        <m:t>W</m:t>
                      </m:r>
                      <m:r>
                        <m:rPr>
                          <m:nor/>
                        </m:rPr>
                        <a:rPr lang="en-US" sz="2800" b="0" i="0" smtClean="0">
                          <a:latin typeface="UTM Avo" panose="02040603050506020204" pitchFamily="18" charset="0"/>
                        </a:rPr>
                        <m:t>=</m:t>
                      </m:r>
                      <m:f>
                        <m:fPr>
                          <m:ctrlPr>
                            <a:rPr lang="en-US" sz="2800" b="0" i="1" smtClean="0">
                              <a:latin typeface="Cambria Math" panose="02040503050406030204" pitchFamily="18" charset="0"/>
                            </a:rPr>
                          </m:ctrlPr>
                        </m:fPr>
                        <m:num>
                          <m:r>
                            <m:rPr>
                              <m:nor/>
                            </m:rPr>
                            <a:rPr lang="en-US" sz="2800" b="0" i="0" smtClean="0">
                              <a:latin typeface="UTM Avo" panose="02040603050506020204" pitchFamily="18" charset="0"/>
                            </a:rPr>
                            <m:t>1</m:t>
                          </m:r>
                          <m:r>
                            <m:rPr>
                              <m:nor/>
                            </m:rPr>
                            <a:rPr lang="en-US" sz="2800" b="0" i="0" smtClean="0">
                              <a:latin typeface="UTM Avo" panose="02040603050506020204" pitchFamily="18" charset="0"/>
                            </a:rPr>
                            <m:t>J</m:t>
                          </m:r>
                        </m:num>
                        <m:den>
                          <m:r>
                            <m:rPr>
                              <m:nor/>
                            </m:rPr>
                            <a:rPr lang="en-US" sz="2800" b="0" i="0" smtClean="0">
                              <a:latin typeface="UTM Avo" panose="02040603050506020204" pitchFamily="18" charset="0"/>
                            </a:rPr>
                            <m:t>s</m:t>
                          </m:r>
                        </m:den>
                      </m:f>
                      <m:r>
                        <m:rPr>
                          <m:nor/>
                        </m:rPr>
                        <a:rPr lang="en-US" sz="2800" b="0" i="0" smtClean="0">
                          <a:latin typeface="UTM Avo" panose="02040603050506020204" pitchFamily="18" charset="0"/>
                        </a:rPr>
                        <m:t>=</m:t>
                      </m:r>
                      <m:f>
                        <m:fPr>
                          <m:ctrlPr>
                            <a:rPr lang="en-US" sz="2800" b="0" i="1" smtClean="0">
                              <a:latin typeface="Cambria Math" panose="02040503050406030204" pitchFamily="18" charset="0"/>
                            </a:rPr>
                          </m:ctrlPr>
                        </m:fPr>
                        <m:num>
                          <m:r>
                            <m:rPr>
                              <m:nor/>
                            </m:rPr>
                            <a:rPr lang="en-US" sz="2800" b="0" i="0" smtClean="0">
                              <a:latin typeface="UTM Avo" panose="02040603050506020204" pitchFamily="18" charset="0"/>
                            </a:rPr>
                            <m:t>1</m:t>
                          </m:r>
                          <m:r>
                            <m:rPr>
                              <m:nor/>
                            </m:rPr>
                            <a:rPr lang="en-US" sz="2800" b="0" i="0" smtClean="0">
                              <a:latin typeface="UTM Avo" panose="02040603050506020204" pitchFamily="18" charset="0"/>
                            </a:rPr>
                            <m:t>J</m:t>
                          </m:r>
                        </m:num>
                        <m:den>
                          <m:r>
                            <m:rPr>
                              <m:nor/>
                            </m:rPr>
                            <a:rPr lang="en-US" sz="2800" b="0" i="0" smtClean="0">
                              <a:latin typeface="UTM Avo" panose="02040603050506020204" pitchFamily="18" charset="0"/>
                            </a:rPr>
                            <m:t>s</m:t>
                          </m:r>
                        </m:den>
                      </m:f>
                    </m:oMath>
                  </m:oMathPara>
                </a14:m>
                <a:endParaRPr lang="en-US" sz="2800">
                  <a:latin typeface="UTM Avo" panose="02040603050506020204" pitchFamily="18" charset="0"/>
                </a:endParaRPr>
              </a:p>
            </p:txBody>
          </p:sp>
        </mc:Choice>
        <mc:Fallback xmlns="">
          <p:sp>
            <p:nvSpPr>
              <p:cNvPr id="2" name="TextBox 1">
                <a:extLst>
                  <a:ext uri="{FF2B5EF4-FFF2-40B4-BE49-F238E27FC236}">
                    <a16:creationId xmlns:a16="http://schemas.microsoft.com/office/drawing/2014/main" id="{000721DD-2013-CB61-6DA3-749A371CD09D}"/>
                  </a:ext>
                </a:extLst>
              </p:cNvPr>
              <p:cNvSpPr txBox="1">
                <a:spLocks noRot="1" noChangeAspect="1" noMove="1" noResize="1" noEditPoints="1" noAdjustHandles="1" noChangeArrowheads="1" noChangeShapeType="1" noTextEdit="1"/>
              </p:cNvSpPr>
              <p:nvPr/>
            </p:nvSpPr>
            <p:spPr>
              <a:xfrm>
                <a:off x="4458783" y="5716121"/>
                <a:ext cx="2853035" cy="83503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8821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382730-829A-231B-C930-DAF701FD53A7}"/>
              </a:ext>
            </a:extLst>
          </p:cNvPr>
          <p:cNvPicPr>
            <a:picLocks noChangeAspect="1"/>
          </p:cNvPicPr>
          <p:nvPr/>
        </p:nvPicPr>
        <p:blipFill>
          <a:blip r:embed="rId3"/>
          <a:stretch>
            <a:fillRect/>
          </a:stretch>
        </p:blipFill>
        <p:spPr>
          <a:xfrm flipH="1">
            <a:off x="10050783" y="4772025"/>
            <a:ext cx="1775862" cy="2085975"/>
          </a:xfrm>
          <a:prstGeom prst="rect">
            <a:avLst/>
          </a:prstGeom>
        </p:spPr>
      </p:pic>
      <p:grpSp>
        <p:nvGrpSpPr>
          <p:cNvPr id="5" name="Group 4">
            <a:extLst>
              <a:ext uri="{FF2B5EF4-FFF2-40B4-BE49-F238E27FC236}">
                <a16:creationId xmlns:a16="http://schemas.microsoft.com/office/drawing/2014/main" id="{999DA594-C7D9-7BB5-3E47-6EDE72761C70}"/>
              </a:ext>
            </a:extLst>
          </p:cNvPr>
          <p:cNvGrpSpPr/>
          <p:nvPr/>
        </p:nvGrpSpPr>
        <p:grpSpPr>
          <a:xfrm rot="19627264">
            <a:off x="185927" y="1921066"/>
            <a:ext cx="1918992" cy="1251200"/>
            <a:chOff x="15343209" y="242943"/>
            <a:chExt cx="3175116" cy="2070204"/>
          </a:xfrm>
        </p:grpSpPr>
        <p:sp>
          <p:nvSpPr>
            <p:cNvPr id="6" name="Freeform 5">
              <a:extLst>
                <a:ext uri="{FF2B5EF4-FFF2-40B4-BE49-F238E27FC236}">
                  <a16:creationId xmlns:a16="http://schemas.microsoft.com/office/drawing/2014/main" id="{804402A6-B3F0-1E23-C697-A3711D840356}"/>
                </a:ext>
              </a:extLst>
            </p:cNvPr>
            <p:cNvSpPr/>
            <p:nvPr/>
          </p:nvSpPr>
          <p:spPr>
            <a:xfrm rot="5729885">
              <a:off x="15790747" y="-204595"/>
              <a:ext cx="2070204" cy="2965280"/>
            </a:xfrm>
            <a:custGeom>
              <a:avLst/>
              <a:gdLst/>
              <a:ahLst/>
              <a:cxnLst/>
              <a:rect l="l" t="t" r="r" b="b"/>
              <a:pathLst>
                <a:path w="3498888" h="3603723">
                  <a:moveTo>
                    <a:pt x="0" y="0"/>
                  </a:moveTo>
                  <a:lnTo>
                    <a:pt x="3498888" y="0"/>
                  </a:lnTo>
                  <a:lnTo>
                    <a:pt x="3498888" y="3603723"/>
                  </a:lnTo>
                  <a:lnTo>
                    <a:pt x="0" y="36037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800">
                <a:solidFill>
                  <a:prstClr val="black"/>
                </a:solidFill>
                <a:latin typeface="UTM Avo"/>
                <a:cs typeface="+mn-ea"/>
                <a:sym typeface="+mn-lt"/>
              </a:endParaRPr>
            </a:p>
          </p:txBody>
        </p:sp>
        <p:sp>
          <p:nvSpPr>
            <p:cNvPr id="7" name="TextBox 6">
              <a:extLst>
                <a:ext uri="{FF2B5EF4-FFF2-40B4-BE49-F238E27FC236}">
                  <a16:creationId xmlns:a16="http://schemas.microsoft.com/office/drawing/2014/main" id="{5E326CAB-1314-566A-6495-F2207A4C331F}"/>
                </a:ext>
              </a:extLst>
            </p:cNvPr>
            <p:cNvSpPr txBox="1"/>
            <p:nvPr/>
          </p:nvSpPr>
          <p:spPr>
            <a:xfrm rot="728781">
              <a:off x="15545925" y="525639"/>
              <a:ext cx="2972400" cy="692372"/>
            </a:xfrm>
            <a:prstGeom prst="rect">
              <a:avLst/>
            </a:prstGeom>
            <a:noFill/>
          </p:spPr>
          <p:txBody>
            <a:bodyPr wrap="square" rtlCol="0">
              <a:spAutoFit/>
            </a:bodyPr>
            <a:lstStyle/>
            <a:p>
              <a:pPr algn="ctr" defTabSz="609630"/>
              <a:r>
                <a:rPr lang="vi-VN" sz="2933" b="1" dirty="0">
                  <a:solidFill>
                    <a:prstClr val="black"/>
                  </a:solidFill>
                  <a:latin typeface="UTM Avo"/>
                  <a:cs typeface="+mn-ea"/>
                  <a:sym typeface="+mn-lt"/>
                </a:rPr>
                <a:t>MỞ RỘNG</a:t>
              </a:r>
              <a:endParaRPr lang="en-US" sz="2933" b="1" dirty="0">
                <a:solidFill>
                  <a:prstClr val="black"/>
                </a:solidFill>
                <a:latin typeface="UTM Avo"/>
                <a:cs typeface="+mn-ea"/>
                <a:sym typeface="+mn-lt"/>
              </a:endParaRPr>
            </a:p>
          </p:txBody>
        </p:sp>
      </p:grpSp>
      <p:sp>
        <p:nvSpPr>
          <p:cNvPr id="12" name="Rectangle 11">
            <a:extLst>
              <a:ext uri="{FF2B5EF4-FFF2-40B4-BE49-F238E27FC236}">
                <a16:creationId xmlns:a16="http://schemas.microsoft.com/office/drawing/2014/main" id="{236AFADC-E077-7DEA-7750-649B0F9BBC98}"/>
              </a:ext>
            </a:extLst>
          </p:cNvPr>
          <p:cNvSpPr/>
          <p:nvPr/>
        </p:nvSpPr>
        <p:spPr>
          <a:xfrm>
            <a:off x="2098498" y="2343911"/>
            <a:ext cx="8236550" cy="461665"/>
          </a:xfrm>
          <a:prstGeom prst="rect">
            <a:avLst/>
          </a:prstGeom>
        </p:spPr>
        <p:txBody>
          <a:bodyPr wrap="none">
            <a:spAutoFit/>
          </a:bodyPr>
          <a:lstStyle/>
          <a:p>
            <a:pPr marL="381019" indent="-381019" defTabSz="609630">
              <a:buFont typeface="Wingdings" panose="05000000000000000000" pitchFamily="2" charset="2"/>
              <a:buChar char="Ø"/>
            </a:pPr>
            <a:r>
              <a:rPr lang="vi-VN" sz="2400">
                <a:latin typeface="UTM Avo"/>
                <a:cs typeface="+mn-ea"/>
                <a:sym typeface="+mn-lt"/>
              </a:rPr>
              <a:t>Các bội số của oát là kilôoát (kW), mêgaoát (MW):</a:t>
            </a:r>
            <a:endParaRPr lang="en-US" sz="2400">
              <a:latin typeface="UTM Avo"/>
              <a:cs typeface="+mn-ea"/>
              <a:sym typeface="+mn-lt"/>
            </a:endParaRPr>
          </a:p>
        </p:txBody>
      </p:sp>
      <p:sp>
        <p:nvSpPr>
          <p:cNvPr id="13" name="Rectangle 12">
            <a:extLst>
              <a:ext uri="{FF2B5EF4-FFF2-40B4-BE49-F238E27FC236}">
                <a16:creationId xmlns:a16="http://schemas.microsoft.com/office/drawing/2014/main" id="{B62FEA77-7C2B-AADB-49ED-DA6396FD4D11}"/>
              </a:ext>
            </a:extLst>
          </p:cNvPr>
          <p:cNvSpPr/>
          <p:nvPr/>
        </p:nvSpPr>
        <p:spPr>
          <a:xfrm>
            <a:off x="4686747" y="2830029"/>
            <a:ext cx="3556000" cy="1121846"/>
          </a:xfrm>
          <a:prstGeom prst="rect">
            <a:avLst/>
          </a:prstGeom>
        </p:spPr>
        <p:txBody>
          <a:bodyPr wrap="square">
            <a:spAutoFit/>
          </a:bodyPr>
          <a:lstStyle/>
          <a:p>
            <a:pPr algn="just" defTabSz="609630">
              <a:lnSpc>
                <a:spcPct val="150000"/>
              </a:lnSpc>
            </a:pPr>
            <a:r>
              <a:rPr lang="pl-PL" sz="2400">
                <a:latin typeface="UTM Avo"/>
                <a:cs typeface="+mn-ea"/>
                <a:sym typeface="+mn-lt"/>
              </a:rPr>
              <a:t>1 kW = 1000 W</a:t>
            </a:r>
          </a:p>
          <a:p>
            <a:pPr algn="just" defTabSz="609630">
              <a:lnSpc>
                <a:spcPct val="150000"/>
              </a:lnSpc>
            </a:pPr>
            <a:r>
              <a:rPr lang="pl-PL" sz="2400">
                <a:latin typeface="UTM Avo"/>
                <a:cs typeface="+mn-ea"/>
                <a:sym typeface="+mn-lt"/>
              </a:rPr>
              <a:t>1 MW = 1 000 000 W</a:t>
            </a:r>
          </a:p>
        </p:txBody>
      </p:sp>
      <p:sp>
        <p:nvSpPr>
          <p:cNvPr id="14" name="Rectangle 13">
            <a:extLst>
              <a:ext uri="{FF2B5EF4-FFF2-40B4-BE49-F238E27FC236}">
                <a16:creationId xmlns:a16="http://schemas.microsoft.com/office/drawing/2014/main" id="{4066A95A-60FE-3909-0951-2CC156CD07DA}"/>
              </a:ext>
            </a:extLst>
          </p:cNvPr>
          <p:cNvSpPr/>
          <p:nvPr/>
        </p:nvSpPr>
        <p:spPr>
          <a:xfrm>
            <a:off x="2175581" y="4122691"/>
            <a:ext cx="8074935" cy="1121846"/>
          </a:xfrm>
          <a:prstGeom prst="rect">
            <a:avLst/>
          </a:prstGeom>
        </p:spPr>
        <p:txBody>
          <a:bodyPr wrap="square">
            <a:spAutoFit/>
          </a:bodyPr>
          <a:lstStyle/>
          <a:p>
            <a:pPr marL="381019" indent="-381019" algn="just" defTabSz="609630">
              <a:lnSpc>
                <a:spcPct val="150000"/>
              </a:lnSpc>
              <a:buFont typeface="Wingdings" panose="05000000000000000000" pitchFamily="2" charset="2"/>
              <a:buChar char="Ø"/>
            </a:pPr>
            <a:r>
              <a:rPr lang="vi-VN" sz="2400">
                <a:latin typeface="UTM Avo"/>
                <a:cs typeface="+mn-ea"/>
                <a:sym typeface="+mn-lt"/>
              </a:rPr>
              <a:t>Ngoài đơn vị oát, công suất còn có đơn vị đo là mã lực (sức ngựa), kí hiệu là HP và BTU/h:</a:t>
            </a:r>
            <a:endParaRPr lang="en-US" sz="2400">
              <a:latin typeface="UTM Avo"/>
              <a:cs typeface="+mn-ea"/>
              <a:sym typeface="+mn-lt"/>
            </a:endParaRPr>
          </a:p>
        </p:txBody>
      </p:sp>
      <p:sp>
        <p:nvSpPr>
          <p:cNvPr id="15" name="Rectangle 14">
            <a:extLst>
              <a:ext uri="{FF2B5EF4-FFF2-40B4-BE49-F238E27FC236}">
                <a16:creationId xmlns:a16="http://schemas.microsoft.com/office/drawing/2014/main" id="{DE9E99FD-4C61-9882-97FC-D2B8939E8A9E}"/>
              </a:ext>
            </a:extLst>
          </p:cNvPr>
          <p:cNvSpPr/>
          <p:nvPr/>
        </p:nvSpPr>
        <p:spPr>
          <a:xfrm>
            <a:off x="4686747" y="5397424"/>
            <a:ext cx="3352800" cy="1211614"/>
          </a:xfrm>
          <a:prstGeom prst="rect">
            <a:avLst/>
          </a:prstGeom>
        </p:spPr>
        <p:txBody>
          <a:bodyPr wrap="square">
            <a:spAutoFit/>
          </a:bodyPr>
          <a:lstStyle/>
          <a:p>
            <a:pPr algn="just" defTabSz="609630">
              <a:lnSpc>
                <a:spcPct val="150000"/>
              </a:lnSpc>
              <a:spcAft>
                <a:spcPts val="667"/>
              </a:spcAft>
            </a:pPr>
            <a:r>
              <a:rPr lang="vi-VN" sz="2400">
                <a:latin typeface="UTM Avo"/>
                <a:cs typeface="+mn-ea"/>
                <a:sym typeface="+mn-lt"/>
              </a:rPr>
              <a:t>1 HP = 746 W</a:t>
            </a:r>
            <a:endParaRPr lang="en-US" sz="2400">
              <a:latin typeface="UTM Avo"/>
              <a:cs typeface="+mn-ea"/>
              <a:sym typeface="+mn-lt"/>
            </a:endParaRPr>
          </a:p>
          <a:p>
            <a:pPr algn="just" defTabSz="609630">
              <a:lnSpc>
                <a:spcPct val="150000"/>
              </a:lnSpc>
              <a:spcAft>
                <a:spcPts val="667"/>
              </a:spcAft>
            </a:pPr>
            <a:r>
              <a:rPr lang="vi-VN" sz="2400">
                <a:latin typeface="UTM Avo"/>
                <a:cs typeface="+mn-ea"/>
                <a:sym typeface="+mn-lt"/>
              </a:rPr>
              <a:t>1 BTU/h = 0,293 W</a:t>
            </a:r>
            <a:endParaRPr lang="en-US" sz="2400">
              <a:latin typeface="UTM Avo"/>
              <a:cs typeface="+mn-ea"/>
              <a:sym typeface="+mn-lt"/>
            </a:endParaRPr>
          </a:p>
        </p:txBody>
      </p:sp>
    </p:spTree>
    <p:extLst>
      <p:ext uri="{BB962C8B-B14F-4D97-AF65-F5344CB8AC3E}">
        <p14:creationId xmlns:p14="http://schemas.microsoft.com/office/powerpoint/2010/main" val="2490745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80C5514-0A8B-C6D8-F6D5-3FEA740F19D5}"/>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30348019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7B3898C-BF87-947B-D1EF-6F786A28A657}"/>
              </a:ext>
            </a:extLst>
          </p:cNvPr>
          <p:cNvSpPr/>
          <p:nvPr/>
        </p:nvSpPr>
        <p:spPr>
          <a:xfrm>
            <a:off x="461170" y="1632538"/>
            <a:ext cx="4196556" cy="660400"/>
          </a:xfrm>
          <a:prstGeom prst="roundRect">
            <a:avLst/>
          </a:prstGeom>
          <a:solidFill>
            <a:schemeClr val="accent1">
              <a:lumMod val="40000"/>
              <a:lumOff val="6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effectLst/>
                <a:uLnTx/>
                <a:uFillTx/>
                <a:latin typeface="UTM Avo"/>
                <a:cs typeface="+mn-ea"/>
                <a:sym typeface="+mn-lt"/>
              </a:rPr>
              <a:t>Luyện tập 2 (SGK - tr.13)</a:t>
            </a:r>
            <a:endParaRPr kumimoji="0" lang="en-US" sz="2400" b="1" i="0" u="none" strike="noStrike" kern="0" cap="none" spc="0" normalizeH="0" baseline="0" noProof="0" dirty="0">
              <a:ln>
                <a:noFill/>
              </a:ln>
              <a:effectLst/>
              <a:uLnTx/>
              <a:uFillTx/>
              <a:latin typeface="UTM Avo"/>
              <a:cs typeface="+mn-ea"/>
              <a:sym typeface="+mn-lt"/>
            </a:endParaRPr>
          </a:p>
        </p:txBody>
      </p:sp>
      <p:pic>
        <p:nvPicPr>
          <p:cNvPr id="3" name="Picture 2">
            <a:extLst>
              <a:ext uri="{FF2B5EF4-FFF2-40B4-BE49-F238E27FC236}">
                <a16:creationId xmlns:a16="http://schemas.microsoft.com/office/drawing/2014/main" id="{F1C34F7D-C9D7-7666-3582-1F78AE52B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2680">
            <a:off x="10831377" y="2397949"/>
            <a:ext cx="902602" cy="1227539"/>
          </a:xfrm>
          <a:prstGeom prst="rect">
            <a:avLst/>
          </a:prstGeom>
        </p:spPr>
      </p:pic>
      <p:sp>
        <p:nvSpPr>
          <p:cNvPr id="4" name="Rectangle 3">
            <a:extLst>
              <a:ext uri="{FF2B5EF4-FFF2-40B4-BE49-F238E27FC236}">
                <a16:creationId xmlns:a16="http://schemas.microsoft.com/office/drawing/2014/main" id="{8CDB4393-0FC9-A0D3-0186-B267BF48ECF6}"/>
              </a:ext>
            </a:extLst>
          </p:cNvPr>
          <p:cNvSpPr/>
          <p:nvPr/>
        </p:nvSpPr>
        <p:spPr>
          <a:xfrm>
            <a:off x="1511793" y="2394623"/>
            <a:ext cx="7765267" cy="461665"/>
          </a:xfrm>
          <a:prstGeom prst="rect">
            <a:avLst/>
          </a:prstGeom>
        </p:spPr>
        <p:txBody>
          <a:bodyPr wrap="none">
            <a:spAutoFit/>
          </a:bodyPr>
          <a:lstStyle/>
          <a:p>
            <a:pPr defTabSz="609630"/>
            <a:r>
              <a:rPr lang="en-US" sz="2400" dirty="0" err="1">
                <a:latin typeface="UTM Avo"/>
                <a:cs typeface="+mn-ea"/>
                <a:sym typeface="+mn-lt"/>
              </a:rPr>
              <a:t>Tính</a:t>
            </a:r>
            <a:r>
              <a:rPr lang="en-US" sz="2400" dirty="0">
                <a:latin typeface="UTM Avo"/>
                <a:cs typeface="+mn-ea"/>
                <a:sym typeface="+mn-lt"/>
              </a:rPr>
              <a:t> </a:t>
            </a:r>
            <a:r>
              <a:rPr lang="en-US" sz="2400" dirty="0" err="1">
                <a:latin typeface="UTM Avo"/>
                <a:cs typeface="+mn-ea"/>
                <a:sym typeface="+mn-lt"/>
              </a:rPr>
              <a:t>công</a:t>
            </a:r>
            <a:r>
              <a:rPr lang="en-US" sz="2400" dirty="0">
                <a:latin typeface="UTM Avo"/>
                <a:cs typeface="+mn-ea"/>
                <a:sym typeface="+mn-lt"/>
              </a:rPr>
              <a:t> </a:t>
            </a:r>
            <a:r>
              <a:rPr lang="en-US" sz="2400" dirty="0" err="1">
                <a:latin typeface="UTM Avo"/>
                <a:cs typeface="+mn-ea"/>
                <a:sym typeface="+mn-lt"/>
              </a:rPr>
              <a:t>suất</a:t>
            </a:r>
            <a:r>
              <a:rPr lang="en-US" sz="2400" dirty="0">
                <a:latin typeface="UTM Avo"/>
                <a:cs typeface="+mn-ea"/>
                <a:sym typeface="+mn-lt"/>
              </a:rPr>
              <a:t> </a:t>
            </a:r>
            <a:r>
              <a:rPr lang="en-US" sz="2400" dirty="0" err="1">
                <a:latin typeface="UTM Avo"/>
                <a:cs typeface="+mn-ea"/>
                <a:sym typeface="+mn-lt"/>
              </a:rPr>
              <a:t>của</a:t>
            </a:r>
            <a:r>
              <a:rPr lang="en-US" sz="2400" dirty="0">
                <a:latin typeface="UTM Avo"/>
                <a:cs typeface="+mn-ea"/>
                <a:sym typeface="+mn-lt"/>
              </a:rPr>
              <a:t> </a:t>
            </a:r>
            <a:r>
              <a:rPr lang="en-US" sz="2400" dirty="0" err="1">
                <a:latin typeface="UTM Avo"/>
                <a:cs typeface="+mn-ea"/>
                <a:sym typeface="+mn-lt"/>
              </a:rPr>
              <a:t>mỗi</a:t>
            </a:r>
            <a:r>
              <a:rPr lang="en-US" sz="2400" dirty="0">
                <a:latin typeface="UTM Avo"/>
                <a:cs typeface="+mn-ea"/>
                <a:sym typeface="+mn-lt"/>
              </a:rPr>
              <a:t> </a:t>
            </a:r>
            <a:r>
              <a:rPr lang="en-US" sz="2400" dirty="0" err="1">
                <a:latin typeface="UTM Avo"/>
                <a:cs typeface="+mn-ea"/>
                <a:sym typeface="+mn-lt"/>
              </a:rPr>
              <a:t>công</a:t>
            </a:r>
            <a:r>
              <a:rPr lang="en-US" sz="2400" dirty="0">
                <a:latin typeface="UTM Avo"/>
                <a:cs typeface="+mn-ea"/>
                <a:sym typeface="+mn-lt"/>
              </a:rPr>
              <a:t> </a:t>
            </a:r>
            <a:r>
              <a:rPr lang="en-US" sz="2400" dirty="0" err="1">
                <a:latin typeface="UTM Avo"/>
                <a:cs typeface="+mn-ea"/>
                <a:sym typeface="+mn-lt"/>
              </a:rPr>
              <a:t>nhân</a:t>
            </a:r>
            <a:r>
              <a:rPr lang="en-US" sz="2400" dirty="0">
                <a:latin typeface="UTM Avo"/>
                <a:cs typeface="+mn-ea"/>
                <a:sym typeface="+mn-lt"/>
              </a:rPr>
              <a:t> </a:t>
            </a:r>
            <a:r>
              <a:rPr lang="en-US" sz="2400" dirty="0" err="1">
                <a:latin typeface="UTM Avo"/>
                <a:cs typeface="+mn-ea"/>
                <a:sym typeface="+mn-lt"/>
              </a:rPr>
              <a:t>trong</a:t>
            </a:r>
            <a:r>
              <a:rPr lang="en-US" sz="2400" dirty="0">
                <a:latin typeface="UTM Avo"/>
                <a:cs typeface="+mn-ea"/>
                <a:sym typeface="+mn-lt"/>
              </a:rPr>
              <a:t> </a:t>
            </a:r>
            <a:r>
              <a:rPr lang="en-US" sz="2400" dirty="0" err="1">
                <a:latin typeface="UTM Avo"/>
                <a:cs typeface="+mn-ea"/>
                <a:sym typeface="+mn-lt"/>
              </a:rPr>
              <a:t>bảng</a:t>
            </a:r>
            <a:r>
              <a:rPr lang="en-US" sz="2400" dirty="0">
                <a:latin typeface="UTM Avo"/>
                <a:cs typeface="+mn-ea"/>
                <a:sym typeface="+mn-lt"/>
              </a:rPr>
              <a:t> 1.2.</a:t>
            </a:r>
          </a:p>
        </p:txBody>
      </p:sp>
      <p:graphicFrame>
        <p:nvGraphicFramePr>
          <p:cNvPr id="5" name="Table 4">
            <a:extLst>
              <a:ext uri="{FF2B5EF4-FFF2-40B4-BE49-F238E27FC236}">
                <a16:creationId xmlns:a16="http://schemas.microsoft.com/office/drawing/2014/main" id="{65D0AF52-0301-F64B-2A07-2655A073E926}"/>
              </a:ext>
            </a:extLst>
          </p:cNvPr>
          <p:cNvGraphicFramePr>
            <a:graphicFrameLocks noGrp="1"/>
          </p:cNvGraphicFramePr>
          <p:nvPr>
            <p:extLst>
              <p:ext uri="{D42A27DB-BD31-4B8C-83A1-F6EECF244321}">
                <p14:modId xmlns:p14="http://schemas.microsoft.com/office/powerpoint/2010/main" val="1518554935"/>
              </p:ext>
            </p:extLst>
          </p:nvPr>
        </p:nvGraphicFramePr>
        <p:xfrm>
          <a:off x="909320" y="3405350"/>
          <a:ext cx="10373359" cy="3366399"/>
        </p:xfrm>
        <a:graphic>
          <a:graphicData uri="http://schemas.openxmlformats.org/drawingml/2006/table">
            <a:tbl>
              <a:tblPr firstRow="1" firstCol="1" bandRow="1"/>
              <a:tblGrid>
                <a:gridCol w="2203208">
                  <a:extLst>
                    <a:ext uri="{9D8B030D-6E8A-4147-A177-3AD203B41FA5}">
                      <a16:colId xmlns:a16="http://schemas.microsoft.com/office/drawing/2014/main" val="20000"/>
                    </a:ext>
                  </a:extLst>
                </a:gridCol>
                <a:gridCol w="3261518">
                  <a:extLst>
                    <a:ext uri="{9D8B030D-6E8A-4147-A177-3AD203B41FA5}">
                      <a16:colId xmlns:a16="http://schemas.microsoft.com/office/drawing/2014/main" val="20001"/>
                    </a:ext>
                  </a:extLst>
                </a:gridCol>
                <a:gridCol w="2453354">
                  <a:extLst>
                    <a:ext uri="{9D8B030D-6E8A-4147-A177-3AD203B41FA5}">
                      <a16:colId xmlns:a16="http://schemas.microsoft.com/office/drawing/2014/main" val="20002"/>
                    </a:ext>
                  </a:extLst>
                </a:gridCol>
                <a:gridCol w="2455279">
                  <a:extLst>
                    <a:ext uri="{9D8B030D-6E8A-4147-A177-3AD203B41FA5}">
                      <a16:colId xmlns:a16="http://schemas.microsoft.com/office/drawing/2014/main" val="20003"/>
                    </a:ext>
                  </a:extLst>
                </a:gridCol>
              </a:tblGrid>
              <a:tr h="1017588">
                <a:tc gridSpan="4">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just">
                        <a:lnSpc>
                          <a:spcPct val="150000"/>
                        </a:lnSpc>
                        <a:spcAft>
                          <a:spcPts val="0"/>
                        </a:spcAft>
                      </a:pPr>
                      <a:r>
                        <a:rPr lang="vi-VN" sz="2000" dirty="0">
                          <a:solidFill>
                            <a:srgbClr val="000000"/>
                          </a:solidFill>
                          <a:effectLst/>
                          <a:latin typeface="UTM Avo" panose="02040603050506020204" pitchFamily="18"/>
                          <a:ea typeface="+mn-ea"/>
                          <a:cs typeface="+mn-ea"/>
                          <a:sym typeface="+mn-lt"/>
                        </a:rPr>
                        <a:t>Trọng lượng mỗi kiện hàng: 45N </a:t>
                      </a:r>
                      <a:endParaRPr lang="en-US" sz="2000" dirty="0">
                        <a:effectLst/>
                        <a:latin typeface="UTM Avo" panose="02040603050506020204" pitchFamily="18"/>
                        <a:ea typeface="+mn-ea"/>
                        <a:cs typeface="+mn-ea"/>
                        <a:sym typeface="+mn-lt"/>
                      </a:endParaRPr>
                    </a:p>
                    <a:p>
                      <a:pPr marR="90170" algn="just">
                        <a:lnSpc>
                          <a:spcPct val="150000"/>
                        </a:lnSpc>
                        <a:spcAft>
                          <a:spcPts val="0"/>
                        </a:spcAft>
                      </a:pPr>
                      <a:r>
                        <a:rPr lang="vi-VN" sz="2000" dirty="0">
                          <a:solidFill>
                            <a:srgbClr val="000000"/>
                          </a:solidFill>
                          <a:effectLst/>
                          <a:latin typeface="UTM Avo" panose="02040603050506020204" pitchFamily="18"/>
                          <a:ea typeface="+mn-ea"/>
                          <a:cs typeface="+mn-ea"/>
                          <a:sym typeface="+mn-lt"/>
                        </a:rPr>
                        <a:t>Độ cao kiện hàng được đưa lên: 1,2 m </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14425">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000" b="1">
                          <a:solidFill>
                            <a:srgbClr val="000000"/>
                          </a:solidFill>
                          <a:effectLst/>
                          <a:latin typeface="UTM Avo" panose="02040603050506020204" pitchFamily="18"/>
                          <a:ea typeface="+mn-ea"/>
                          <a:cs typeface="+mn-ea"/>
                          <a:sym typeface="+mn-lt"/>
                        </a:rPr>
                        <a:t>Công nhân</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000" b="1" dirty="0">
                          <a:solidFill>
                            <a:srgbClr val="000000"/>
                          </a:solidFill>
                          <a:effectLst/>
                          <a:latin typeface="UTM Avo" panose="02040603050506020204" pitchFamily="18"/>
                          <a:ea typeface="+mn-ea"/>
                          <a:cs typeface="+mn-ea"/>
                          <a:sym typeface="+mn-lt"/>
                        </a:rPr>
                        <a:t>Số kiện hàng</a:t>
                      </a:r>
                    </a:p>
                    <a:p>
                      <a:pPr marR="90170" algn="ctr">
                        <a:lnSpc>
                          <a:spcPct val="150000"/>
                        </a:lnSpc>
                        <a:spcAft>
                          <a:spcPts val="0"/>
                        </a:spcAft>
                      </a:pPr>
                      <a:r>
                        <a:rPr lang="vi-VN" sz="2000" b="1" dirty="0">
                          <a:solidFill>
                            <a:srgbClr val="000000"/>
                          </a:solidFill>
                          <a:effectLst/>
                          <a:latin typeface="UTM Avo" panose="02040603050506020204" pitchFamily="18"/>
                          <a:ea typeface="+mn-ea"/>
                          <a:cs typeface="+mn-ea"/>
                          <a:sym typeface="+mn-lt"/>
                        </a:rPr>
                        <a:t> nâng được (kiện)</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000" b="1" dirty="0">
                          <a:solidFill>
                            <a:srgbClr val="000000"/>
                          </a:solidFill>
                          <a:effectLst/>
                          <a:latin typeface="UTM Avo" panose="02040603050506020204" pitchFamily="18"/>
                          <a:ea typeface="+mn-ea"/>
                          <a:cs typeface="+mn-ea"/>
                          <a:sym typeface="+mn-lt"/>
                        </a:rPr>
                        <a:t>Công thực hiện (J)</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000" b="1">
                          <a:solidFill>
                            <a:srgbClr val="000000"/>
                          </a:solidFill>
                          <a:effectLst/>
                          <a:latin typeface="UTM Avo" panose="02040603050506020204" pitchFamily="18"/>
                          <a:ea typeface="+mn-ea"/>
                          <a:cs typeface="+mn-ea"/>
                          <a:sym typeface="+mn-lt"/>
                        </a:rPr>
                        <a:t>Thời gian nâng (s)</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7193">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a:solidFill>
                            <a:srgbClr val="000000"/>
                          </a:solidFill>
                          <a:effectLst/>
                          <a:latin typeface="UTM Avo" panose="02040603050506020204" pitchFamily="18"/>
                          <a:ea typeface="+mn-ea"/>
                          <a:cs typeface="+mn-ea"/>
                          <a:sym typeface="+mn-lt"/>
                        </a:rPr>
                        <a:t>Công nhân 1</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dirty="0">
                          <a:solidFill>
                            <a:srgbClr val="000000"/>
                          </a:solidFill>
                          <a:effectLst/>
                          <a:latin typeface="UTM Avo" panose="02040603050506020204" pitchFamily="18"/>
                          <a:ea typeface="+mn-ea"/>
                          <a:cs typeface="+mn-ea"/>
                          <a:sym typeface="+mn-lt"/>
                        </a:rPr>
                        <a:t>7</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dirty="0">
                          <a:solidFill>
                            <a:srgbClr val="000000"/>
                          </a:solidFill>
                          <a:effectLst/>
                          <a:latin typeface="UTM Avo" panose="02040603050506020204" pitchFamily="18"/>
                          <a:ea typeface="+mn-ea"/>
                          <a:cs typeface="+mn-ea"/>
                          <a:sym typeface="+mn-lt"/>
                        </a:rPr>
                        <a:t>A</a:t>
                      </a:r>
                      <a:r>
                        <a:rPr lang="vi-VN" sz="2000" baseline="-25000" dirty="0">
                          <a:solidFill>
                            <a:srgbClr val="000000"/>
                          </a:solidFill>
                          <a:effectLst/>
                          <a:latin typeface="UTM Avo" panose="02040603050506020204" pitchFamily="18"/>
                          <a:ea typeface="+mn-ea"/>
                          <a:cs typeface="+mn-ea"/>
                          <a:sym typeface="+mn-lt"/>
                        </a:rPr>
                        <a:t>1 </a:t>
                      </a:r>
                      <a:r>
                        <a:rPr lang="vi-VN" sz="2000" dirty="0">
                          <a:solidFill>
                            <a:srgbClr val="000000"/>
                          </a:solidFill>
                          <a:effectLst/>
                          <a:latin typeface="UTM Avo" panose="02040603050506020204" pitchFamily="18"/>
                          <a:ea typeface="+mn-ea"/>
                          <a:cs typeface="+mn-ea"/>
                          <a:sym typeface="+mn-lt"/>
                        </a:rPr>
                        <a:t>=</a:t>
                      </a:r>
                      <a:r>
                        <a:rPr lang="vi-VN" sz="2000" baseline="0" dirty="0">
                          <a:solidFill>
                            <a:srgbClr val="000000"/>
                          </a:solidFill>
                          <a:effectLst/>
                          <a:latin typeface="UTM Avo" panose="02040603050506020204" pitchFamily="18"/>
                          <a:ea typeface="+mn-ea"/>
                          <a:cs typeface="+mn-ea"/>
                          <a:sym typeface="+mn-lt"/>
                        </a:rPr>
                        <a:t> 378</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dirty="0">
                          <a:solidFill>
                            <a:srgbClr val="000000"/>
                          </a:solidFill>
                          <a:effectLst/>
                          <a:latin typeface="UTM Avo" panose="02040603050506020204" pitchFamily="18"/>
                          <a:ea typeface="+mn-ea"/>
                          <a:cs typeface="+mn-ea"/>
                          <a:sym typeface="+mn-lt"/>
                        </a:rPr>
                        <a:t>90</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7193">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a:solidFill>
                            <a:srgbClr val="000000"/>
                          </a:solidFill>
                          <a:effectLst/>
                          <a:latin typeface="UTM Avo" panose="02040603050506020204" pitchFamily="18"/>
                          <a:ea typeface="+mn-ea"/>
                          <a:cs typeface="+mn-ea"/>
                          <a:sym typeface="+mn-lt"/>
                        </a:rPr>
                        <a:t>Công nhân 2</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a:solidFill>
                            <a:srgbClr val="000000"/>
                          </a:solidFill>
                          <a:effectLst/>
                          <a:latin typeface="UTM Avo" panose="02040603050506020204" pitchFamily="18"/>
                          <a:ea typeface="+mn-ea"/>
                          <a:cs typeface="+mn-ea"/>
                          <a:sym typeface="+mn-lt"/>
                        </a:rPr>
                        <a:t>10</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a:solidFill>
                            <a:srgbClr val="000000"/>
                          </a:solidFill>
                          <a:effectLst/>
                          <a:latin typeface="UTM Avo" panose="02040603050506020204" pitchFamily="18"/>
                          <a:ea typeface="+mn-ea"/>
                          <a:cs typeface="+mn-ea"/>
                          <a:sym typeface="+mn-lt"/>
                        </a:rPr>
                        <a:t>A</a:t>
                      </a:r>
                      <a:r>
                        <a:rPr lang="vi-VN" sz="2000" baseline="-25000">
                          <a:solidFill>
                            <a:srgbClr val="000000"/>
                          </a:solidFill>
                          <a:effectLst/>
                          <a:latin typeface="UTM Avo" panose="02040603050506020204" pitchFamily="18"/>
                          <a:ea typeface="+mn-ea"/>
                          <a:cs typeface="+mn-ea"/>
                          <a:sym typeface="+mn-lt"/>
                        </a:rPr>
                        <a:t>2</a:t>
                      </a:r>
                      <a:r>
                        <a:rPr lang="vi-VN" sz="2000">
                          <a:solidFill>
                            <a:srgbClr val="000000"/>
                          </a:solidFill>
                          <a:effectLst/>
                          <a:latin typeface="UTM Avo" panose="02040603050506020204" pitchFamily="18"/>
                          <a:ea typeface="+mn-ea"/>
                          <a:cs typeface="+mn-ea"/>
                          <a:sym typeface="+mn-lt"/>
                        </a:rPr>
                        <a:t> =</a:t>
                      </a:r>
                      <a:r>
                        <a:rPr lang="vi-VN" sz="2000" baseline="0">
                          <a:solidFill>
                            <a:srgbClr val="000000"/>
                          </a:solidFill>
                          <a:effectLst/>
                          <a:latin typeface="UTM Avo" panose="02040603050506020204" pitchFamily="18"/>
                          <a:ea typeface="+mn-ea"/>
                          <a:cs typeface="+mn-ea"/>
                          <a:sym typeface="+mn-lt"/>
                        </a:rPr>
                        <a:t> 540</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000" dirty="0">
                          <a:solidFill>
                            <a:srgbClr val="000000"/>
                          </a:solidFill>
                          <a:effectLst/>
                          <a:latin typeface="UTM Avo" panose="02040603050506020204" pitchFamily="18"/>
                          <a:ea typeface="+mn-ea"/>
                          <a:cs typeface="+mn-ea"/>
                          <a:sym typeface="+mn-lt"/>
                        </a:rPr>
                        <a:t>120</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23C7A0C2-664E-C2F7-B195-175FEB6CAC60}"/>
              </a:ext>
            </a:extLst>
          </p:cNvPr>
          <p:cNvSpPr/>
          <p:nvPr/>
        </p:nvSpPr>
        <p:spPr>
          <a:xfrm>
            <a:off x="1981199" y="2925624"/>
            <a:ext cx="8229600" cy="400110"/>
          </a:xfrm>
          <a:prstGeom prst="rect">
            <a:avLst/>
          </a:prstGeom>
        </p:spPr>
        <p:txBody>
          <a:bodyPr wrap="square">
            <a:spAutoFit/>
          </a:bodyPr>
          <a:lstStyle/>
          <a:p>
            <a:pPr algn="ctr" defTabSz="609630"/>
            <a:r>
              <a:rPr lang="vi-VN" sz="2000" b="1" dirty="0">
                <a:latin typeface="UTM Avo"/>
                <a:cs typeface="+mn-ea"/>
                <a:sym typeface="+mn-lt"/>
              </a:rPr>
              <a:t>B</a:t>
            </a:r>
            <a:r>
              <a:rPr lang="en-US" sz="2000" b="1" dirty="0" err="1">
                <a:latin typeface="UTM Avo"/>
                <a:cs typeface="+mn-ea"/>
                <a:sym typeface="+mn-lt"/>
              </a:rPr>
              <a:t>ảng</a:t>
            </a:r>
            <a:r>
              <a:rPr lang="en-US" sz="2000" b="1" dirty="0">
                <a:latin typeface="UTM Avo"/>
                <a:cs typeface="+mn-ea"/>
                <a:sym typeface="+mn-lt"/>
              </a:rPr>
              <a:t> 1.2</a:t>
            </a:r>
            <a:r>
              <a:rPr lang="vi-VN" sz="2000" b="1" dirty="0">
                <a:latin typeface="UTM Avo"/>
                <a:cs typeface="+mn-ea"/>
                <a:sym typeface="+mn-lt"/>
              </a:rPr>
              <a:t>. </a:t>
            </a:r>
            <a:r>
              <a:rPr lang="vi-VN" sz="2000" dirty="0">
                <a:latin typeface="UTM Avo"/>
                <a:cs typeface="+mn-ea"/>
                <a:sym typeface="+mn-lt"/>
              </a:rPr>
              <a:t>Kết quả làm việc của hai người công nhân</a:t>
            </a:r>
            <a:endParaRPr lang="en-US" sz="1050" dirty="0">
              <a:latin typeface="UTM Avo"/>
              <a:cs typeface="+mn-ea"/>
              <a:sym typeface="+mn-lt"/>
            </a:endParaRPr>
          </a:p>
        </p:txBody>
      </p:sp>
      <p:pic>
        <p:nvPicPr>
          <p:cNvPr id="7" name="Picture 6">
            <a:extLst>
              <a:ext uri="{FF2B5EF4-FFF2-40B4-BE49-F238E27FC236}">
                <a16:creationId xmlns:a16="http://schemas.microsoft.com/office/drawing/2014/main" id="{EF4E619B-9670-FBB0-CC9D-9475D4DFCD26}"/>
              </a:ext>
            </a:extLst>
          </p:cNvPr>
          <p:cNvPicPr>
            <a:picLocks noChangeAspect="1"/>
          </p:cNvPicPr>
          <p:nvPr/>
        </p:nvPicPr>
        <p:blipFill>
          <a:blip r:embed="rId4"/>
          <a:stretch>
            <a:fillRect/>
          </a:stretch>
        </p:blipFill>
        <p:spPr>
          <a:xfrm>
            <a:off x="794" y="5207000"/>
            <a:ext cx="681423" cy="1564749"/>
          </a:xfrm>
          <a:prstGeom prst="rect">
            <a:avLst/>
          </a:prstGeom>
        </p:spPr>
      </p:pic>
    </p:spTree>
    <p:extLst>
      <p:ext uri="{BB962C8B-B14F-4D97-AF65-F5344CB8AC3E}">
        <p14:creationId xmlns:p14="http://schemas.microsoft.com/office/powerpoint/2010/main" val="2475343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C2B17D6-5BFC-61D0-ABA6-362F44B99C0A}"/>
              </a:ext>
            </a:extLst>
          </p:cNvPr>
          <p:cNvGrpSpPr/>
          <p:nvPr/>
        </p:nvGrpSpPr>
        <p:grpSpPr>
          <a:xfrm>
            <a:off x="5463560" y="1703162"/>
            <a:ext cx="1422400" cy="570706"/>
            <a:chOff x="8153400" y="647700"/>
            <a:chExt cx="2133600" cy="914400"/>
          </a:xfrm>
        </p:grpSpPr>
        <p:sp>
          <p:nvSpPr>
            <p:cNvPr id="15" name="Oval 14">
              <a:extLst>
                <a:ext uri="{FF2B5EF4-FFF2-40B4-BE49-F238E27FC236}">
                  <a16:creationId xmlns:a16="http://schemas.microsoft.com/office/drawing/2014/main" id="{EAD9C948-F826-D15E-B573-BD6B8E02C0E0}"/>
                </a:ext>
              </a:extLst>
            </p:cNvPr>
            <p:cNvSpPr/>
            <p:nvPr/>
          </p:nvSpPr>
          <p:spPr>
            <a:xfrm>
              <a:off x="8153400" y="647700"/>
              <a:ext cx="2133600" cy="9144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mn-ea"/>
                <a:sym typeface="+mn-lt"/>
              </a:endParaRPr>
            </a:p>
          </p:txBody>
        </p:sp>
        <p:sp>
          <p:nvSpPr>
            <p:cNvPr id="16" name="TextBox 15">
              <a:extLst>
                <a:ext uri="{FF2B5EF4-FFF2-40B4-BE49-F238E27FC236}">
                  <a16:creationId xmlns:a16="http://schemas.microsoft.com/office/drawing/2014/main" id="{9B191465-9FC4-9CA8-5432-32FDC1D9464F}"/>
                </a:ext>
              </a:extLst>
            </p:cNvPr>
            <p:cNvSpPr txBox="1"/>
            <p:nvPr/>
          </p:nvSpPr>
          <p:spPr>
            <a:xfrm>
              <a:off x="8305800" y="839879"/>
              <a:ext cx="1828800" cy="530040"/>
            </a:xfrm>
            <a:prstGeom prst="rect">
              <a:avLst/>
            </a:prstGeom>
            <a:noFill/>
          </p:spPr>
          <p:txBody>
            <a:bodyPr wrap="square" rtlCol="0" anchor="ctr">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prstClr val="black"/>
                  </a:solidFill>
                  <a:effectLst/>
                  <a:uLnTx/>
                  <a:uFillTx/>
                  <a:latin typeface="UTM Avo" panose="02040603050506020204" pitchFamily="18"/>
                  <a:cs typeface="+mn-ea"/>
                  <a:sym typeface="+mn-lt"/>
                </a:rPr>
                <a:t>Giải</a:t>
              </a:r>
              <a:endParaRPr kumimoji="0" lang="en-US" sz="2400" b="1" i="0" u="none" strike="noStrike" kern="0" cap="none" spc="0" normalizeH="0" baseline="0" noProof="0" dirty="0">
                <a:ln>
                  <a:noFill/>
                </a:ln>
                <a:solidFill>
                  <a:prstClr val="black"/>
                </a:solidFill>
                <a:effectLst/>
                <a:uLnTx/>
                <a:uFillTx/>
                <a:latin typeface="UTM Avo" panose="02040603050506020204" pitchFamily="18"/>
                <a:cs typeface="+mn-ea"/>
                <a:sym typeface="+mn-lt"/>
              </a:endParaRPr>
            </a:p>
          </p:txBody>
        </p:sp>
      </p:grpSp>
      <p:grpSp>
        <p:nvGrpSpPr>
          <p:cNvPr id="17" name="Group 16">
            <a:extLst>
              <a:ext uri="{FF2B5EF4-FFF2-40B4-BE49-F238E27FC236}">
                <a16:creationId xmlns:a16="http://schemas.microsoft.com/office/drawing/2014/main" id="{63F178BB-2355-B159-0474-F0DB0B4DF3BF}"/>
              </a:ext>
            </a:extLst>
          </p:cNvPr>
          <p:cNvGrpSpPr/>
          <p:nvPr/>
        </p:nvGrpSpPr>
        <p:grpSpPr>
          <a:xfrm>
            <a:off x="3628015" y="2555885"/>
            <a:ext cx="4935969" cy="4240685"/>
            <a:chOff x="5400081" y="2732314"/>
            <a:chExt cx="7403953" cy="6361028"/>
          </a:xfrm>
        </p:grpSpPr>
        <p:sp>
          <p:nvSpPr>
            <p:cNvPr id="18" name="Rectangle 17">
              <a:extLst>
                <a:ext uri="{FF2B5EF4-FFF2-40B4-BE49-F238E27FC236}">
                  <a16:creationId xmlns:a16="http://schemas.microsoft.com/office/drawing/2014/main" id="{C31540CF-0E08-E813-2007-15A77B175CB8}"/>
                </a:ext>
              </a:extLst>
            </p:cNvPr>
            <p:cNvSpPr/>
            <p:nvPr/>
          </p:nvSpPr>
          <p:spPr>
            <a:xfrm>
              <a:off x="5400083" y="2732314"/>
              <a:ext cx="7403951" cy="692498"/>
            </a:xfrm>
            <a:prstGeom prst="rect">
              <a:avLst/>
            </a:prstGeom>
          </p:spPr>
          <p:txBody>
            <a:bodyPr wrap="none">
              <a:spAutoFit/>
            </a:bodyPr>
            <a:lstStyle/>
            <a:p>
              <a:pPr defTabSz="609630"/>
              <a:r>
                <a:rPr lang="en-US" sz="2400" dirty="0" err="1">
                  <a:solidFill>
                    <a:prstClr val="black"/>
                  </a:solidFill>
                  <a:latin typeface="UTM Avo" panose="02040603050506020204" pitchFamily="18"/>
                  <a:cs typeface="+mn-ea"/>
                  <a:sym typeface="+mn-lt"/>
                </a:rPr>
                <a:t>Công</a:t>
              </a:r>
              <a:r>
                <a:rPr lang="en-US" sz="2400" dirty="0">
                  <a:solidFill>
                    <a:prstClr val="black"/>
                  </a:solidFill>
                  <a:latin typeface="UTM Avo" panose="02040603050506020204" pitchFamily="18"/>
                  <a:cs typeface="+mn-ea"/>
                  <a:sym typeface="+mn-lt"/>
                </a:rPr>
                <a:t> </a:t>
              </a:r>
              <a:r>
                <a:rPr lang="en-US" sz="2400" dirty="0" err="1">
                  <a:solidFill>
                    <a:prstClr val="black"/>
                  </a:solidFill>
                  <a:latin typeface="UTM Avo" panose="02040603050506020204" pitchFamily="18"/>
                  <a:cs typeface="+mn-ea"/>
                  <a:sym typeface="+mn-lt"/>
                </a:rPr>
                <a:t>suất</a:t>
              </a:r>
              <a:r>
                <a:rPr lang="en-US" sz="2400" dirty="0">
                  <a:solidFill>
                    <a:prstClr val="black"/>
                  </a:solidFill>
                  <a:latin typeface="UTM Avo" panose="02040603050506020204" pitchFamily="18"/>
                  <a:cs typeface="+mn-ea"/>
                  <a:sym typeface="+mn-lt"/>
                </a:rPr>
                <a:t> </a:t>
              </a:r>
              <a:r>
                <a:rPr lang="en-US" sz="2400" dirty="0" err="1">
                  <a:solidFill>
                    <a:prstClr val="black"/>
                  </a:solidFill>
                  <a:latin typeface="UTM Avo" panose="02040603050506020204" pitchFamily="18"/>
                  <a:cs typeface="+mn-ea"/>
                  <a:sym typeface="+mn-lt"/>
                </a:rPr>
                <a:t>của</a:t>
              </a:r>
              <a:r>
                <a:rPr lang="en-US" sz="2400" dirty="0">
                  <a:solidFill>
                    <a:prstClr val="black"/>
                  </a:solidFill>
                  <a:latin typeface="UTM Avo" panose="02040603050506020204" pitchFamily="18"/>
                  <a:cs typeface="+mn-ea"/>
                  <a:sym typeface="+mn-lt"/>
                </a:rPr>
                <a:t> </a:t>
              </a:r>
              <a:r>
                <a:rPr lang="en-US" sz="2400" dirty="0" err="1">
                  <a:solidFill>
                    <a:prstClr val="black"/>
                  </a:solidFill>
                  <a:latin typeface="UTM Avo" panose="02040603050506020204" pitchFamily="18"/>
                  <a:cs typeface="+mn-ea"/>
                  <a:sym typeface="+mn-lt"/>
                </a:rPr>
                <a:t>công</a:t>
              </a:r>
              <a:r>
                <a:rPr lang="en-US" sz="2400" dirty="0">
                  <a:solidFill>
                    <a:prstClr val="black"/>
                  </a:solidFill>
                  <a:latin typeface="UTM Avo" panose="02040603050506020204" pitchFamily="18"/>
                  <a:cs typeface="+mn-ea"/>
                  <a:sym typeface="+mn-lt"/>
                </a:rPr>
                <a:t> </a:t>
              </a:r>
              <a:r>
                <a:rPr lang="en-US" sz="2400" dirty="0" err="1">
                  <a:solidFill>
                    <a:prstClr val="black"/>
                  </a:solidFill>
                  <a:latin typeface="UTM Avo" panose="02040603050506020204" pitchFamily="18"/>
                  <a:cs typeface="+mn-ea"/>
                  <a:sym typeface="+mn-lt"/>
                </a:rPr>
                <a:t>nhân</a:t>
              </a:r>
              <a:r>
                <a:rPr lang="en-US" sz="2400" dirty="0">
                  <a:solidFill>
                    <a:prstClr val="black"/>
                  </a:solidFill>
                  <a:latin typeface="UTM Avo" panose="02040603050506020204" pitchFamily="18"/>
                  <a:cs typeface="+mn-ea"/>
                  <a:sym typeface="+mn-lt"/>
                </a:rPr>
                <a:t> 1</a:t>
              </a:r>
              <a:r>
                <a:rPr lang="vi-VN" sz="2400" dirty="0">
                  <a:solidFill>
                    <a:prstClr val="black"/>
                  </a:solidFill>
                  <a:latin typeface="UTM Avo" panose="02040603050506020204" pitchFamily="18"/>
                  <a:cs typeface="+mn-ea"/>
                  <a:sym typeface="+mn-lt"/>
                </a:rPr>
                <a:t> là:</a:t>
              </a:r>
              <a:r>
                <a:rPr lang="en-US" sz="2400" dirty="0">
                  <a:solidFill>
                    <a:prstClr val="black"/>
                  </a:solidFill>
                  <a:latin typeface="UTM Avo" panose="02040603050506020204" pitchFamily="18"/>
                  <a:cs typeface="+mn-ea"/>
                  <a:sym typeface="+mn-lt"/>
                </a:rPr>
                <a:t> </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0F11D69-34D9-EA1F-10E5-F072B37D996C}"/>
                    </a:ext>
                  </a:extLst>
                </p:cNvPr>
                <p:cNvSpPr/>
                <p:nvPr/>
              </p:nvSpPr>
              <p:spPr>
                <a:xfrm>
                  <a:off x="6595681" y="3695700"/>
                  <a:ext cx="5249034" cy="1892441"/>
                </a:xfrm>
                <a:prstGeom prst="rect">
                  <a:avLst/>
                </a:prstGeom>
              </p:spPr>
              <p:txBody>
                <a:bodyPr wrap="none">
                  <a:spAutoFit/>
                </a:bodyPr>
                <a:lstStyle/>
                <a:p>
                  <a:pPr algn="ctr" defTabSz="609630">
                    <a:lnSpc>
                      <a:spcPct val="150000"/>
                    </a:lnSpc>
                    <a:spcAft>
                      <a:spcPts val="667"/>
                    </a:spcAft>
                  </a:pPr>
                  <a14:m>
                    <m:oMathPara xmlns:m="http://schemas.openxmlformats.org/officeDocument/2006/math">
                      <m:oMathParaPr>
                        <m:jc m:val="centerGroup"/>
                      </m:oMathParaPr>
                      <m:oMath xmlns:m="http://schemas.openxmlformats.org/officeDocument/2006/math">
                        <m:r>
                          <m:rPr>
                            <m:nor/>
                          </m:rPr>
                          <a:rPr lang="vi-VN" sz="2400" b="1">
                            <a:solidFill>
                              <a:prstClr val="black"/>
                            </a:solidFill>
                            <a:latin typeface="#9Slide05 TheSecret" panose="00000500000000000000" pitchFamily="2" charset="0"/>
                            <a:cs typeface="+mn-ea"/>
                            <a:sym typeface="+mn-lt"/>
                          </a:rPr>
                          <m:t>P</m:t>
                        </m:r>
                        <m:r>
                          <a:rPr lang="vi-VN" sz="2400">
                            <a:solidFill>
                              <a:prstClr val="black"/>
                            </a:solidFill>
                            <a:latin typeface="Cambria Math" panose="02040503050406030204" pitchFamily="18" charset="0"/>
                            <a:cs typeface="+mn-ea"/>
                            <a:sym typeface="+mn-lt"/>
                          </a:rPr>
                          <m:t>=</m:t>
                        </m:r>
                        <m:f>
                          <m:fPr>
                            <m:ctrlPr>
                              <a:rPr lang="en-US" sz="2400" i="1">
                                <a:solidFill>
                                  <a:prstClr val="black"/>
                                </a:solidFill>
                                <a:latin typeface="Cambria Math" panose="02040503050406030204" pitchFamily="18" charset="0"/>
                                <a:cs typeface="+mn-ea"/>
                                <a:sym typeface="+mn-lt"/>
                              </a:rPr>
                            </m:ctrlPr>
                          </m:fPr>
                          <m:num>
                            <m:r>
                              <a:rPr lang="vi-VN" sz="2400" i="1">
                                <a:solidFill>
                                  <a:prstClr val="black"/>
                                </a:solidFill>
                                <a:latin typeface="Cambria Math" panose="02040503050406030204" pitchFamily="18" charset="0"/>
                                <a:cs typeface="+mn-ea"/>
                                <a:sym typeface="+mn-lt"/>
                              </a:rPr>
                              <m:t>𝐴</m:t>
                            </m:r>
                          </m:num>
                          <m:den>
                            <m:r>
                              <a:rPr lang="vi-VN" sz="2400" i="1">
                                <a:solidFill>
                                  <a:prstClr val="black"/>
                                </a:solidFill>
                                <a:latin typeface="Cambria Math" panose="02040503050406030204" pitchFamily="18" charset="0"/>
                                <a:cs typeface="+mn-ea"/>
                                <a:sym typeface="+mn-lt"/>
                              </a:rPr>
                              <m:t>𝑡</m:t>
                            </m:r>
                          </m:den>
                        </m:f>
                        <m:r>
                          <a:rPr lang="vi-VN" sz="2400">
                            <a:solidFill>
                              <a:prstClr val="black"/>
                            </a:solidFill>
                            <a:latin typeface="Cambria Math" panose="02040503050406030204" pitchFamily="18" charset="0"/>
                            <a:cs typeface="+mn-ea"/>
                            <a:sym typeface="+mn-lt"/>
                          </a:rPr>
                          <m:t>=</m:t>
                        </m:r>
                        <m:f>
                          <m:fPr>
                            <m:ctrlPr>
                              <a:rPr lang="en-US" sz="2400" i="1">
                                <a:solidFill>
                                  <a:prstClr val="black"/>
                                </a:solidFill>
                                <a:latin typeface="Cambria Math" panose="02040503050406030204" pitchFamily="18" charset="0"/>
                                <a:cs typeface="+mn-ea"/>
                                <a:sym typeface="+mn-lt"/>
                              </a:rPr>
                            </m:ctrlPr>
                          </m:fPr>
                          <m:num>
                            <m:r>
                              <m:rPr>
                                <m:nor/>
                              </m:rPr>
                              <a:rPr lang="vi-VN" sz="2400" b="0" i="0" smtClean="0">
                                <a:solidFill>
                                  <a:prstClr val="black"/>
                                </a:solidFill>
                                <a:latin typeface="UTM Avo" panose="02040603050506020204" pitchFamily="18"/>
                                <a:cs typeface="+mn-ea"/>
                                <a:sym typeface="+mn-lt"/>
                              </a:rPr>
                              <m:t>378</m:t>
                            </m:r>
                          </m:num>
                          <m:den>
                            <m:r>
                              <m:rPr>
                                <m:nor/>
                              </m:rPr>
                              <a:rPr lang="vi-VN" sz="2400" b="0" i="0" smtClean="0">
                                <a:solidFill>
                                  <a:prstClr val="black"/>
                                </a:solidFill>
                                <a:latin typeface="UTM Avo" panose="02040603050506020204" pitchFamily="18"/>
                                <a:cs typeface="+mn-ea"/>
                                <a:sym typeface="+mn-lt"/>
                              </a:rPr>
                              <m:t>90</m:t>
                            </m:r>
                          </m:den>
                        </m:f>
                        <m:r>
                          <a:rPr lang="vi-VN" sz="2400">
                            <a:solidFill>
                              <a:prstClr val="black"/>
                            </a:solidFill>
                            <a:latin typeface="Cambria Math" panose="02040503050406030204" pitchFamily="18" charset="0"/>
                            <a:cs typeface="+mn-ea"/>
                            <a:sym typeface="+mn-lt"/>
                          </a:rPr>
                          <m:t>=</m:t>
                        </m:r>
                        <m:r>
                          <m:rPr>
                            <m:nor/>
                          </m:rPr>
                          <a:rPr lang="vi-VN" sz="2400" b="0" i="0" smtClean="0">
                            <a:solidFill>
                              <a:prstClr val="black"/>
                            </a:solidFill>
                            <a:latin typeface="UTM Avo" panose="02040603050506020204" pitchFamily="18"/>
                            <a:cs typeface="+mn-ea"/>
                            <a:sym typeface="+mn-lt"/>
                          </a:rPr>
                          <m:t>4,2 </m:t>
                        </m:r>
                        <m:r>
                          <a:rPr lang="vi-VN" sz="2400">
                            <a:solidFill>
                              <a:prstClr val="black"/>
                            </a:solidFill>
                            <a:latin typeface="Cambria Math" panose="02040503050406030204" pitchFamily="18" charset="0"/>
                            <a:cs typeface="+mn-ea"/>
                            <a:sym typeface="+mn-lt"/>
                          </a:rPr>
                          <m:t>(</m:t>
                        </m:r>
                        <m:r>
                          <m:rPr>
                            <m:sty m:val="p"/>
                          </m:rPr>
                          <a:rPr lang="vi-VN" sz="2400">
                            <a:solidFill>
                              <a:prstClr val="black"/>
                            </a:solidFill>
                            <a:latin typeface="Cambria Math" panose="02040503050406030204" pitchFamily="18" charset="0"/>
                            <a:cs typeface="+mn-ea"/>
                            <a:sym typeface="+mn-lt"/>
                          </a:rPr>
                          <m:t>W</m:t>
                        </m:r>
                        <m:r>
                          <a:rPr lang="vi-VN" sz="2400">
                            <a:solidFill>
                              <a:prstClr val="black"/>
                            </a:solidFill>
                            <a:latin typeface="Cambria Math" panose="02040503050406030204" pitchFamily="18" charset="0"/>
                            <a:cs typeface="+mn-ea"/>
                            <a:sym typeface="+mn-lt"/>
                          </a:rPr>
                          <m:t>)</m:t>
                        </m:r>
                      </m:oMath>
                    </m:oMathPara>
                  </a14:m>
                  <a:endParaRPr lang="en-US" sz="2400" dirty="0">
                    <a:solidFill>
                      <a:prstClr val="black"/>
                    </a:solidFill>
                    <a:latin typeface="UTM Avo" panose="02040603050506020204" pitchFamily="18"/>
                    <a:cs typeface="+mn-ea"/>
                    <a:sym typeface="+mn-lt"/>
                  </a:endParaRPr>
                </a:p>
              </p:txBody>
            </p:sp>
          </mc:Choice>
          <mc:Fallback xmlns="">
            <p:sp>
              <p:nvSpPr>
                <p:cNvPr id="19" name="Rectangle 18">
                  <a:extLst>
                    <a:ext uri="{FF2B5EF4-FFF2-40B4-BE49-F238E27FC236}">
                      <a16:creationId xmlns:a16="http://schemas.microsoft.com/office/drawing/2014/main" id="{E0F11D69-34D9-EA1F-10E5-F072B37D996C}"/>
                    </a:ext>
                  </a:extLst>
                </p:cNvPr>
                <p:cNvSpPr>
                  <a:spLocks noRot="1" noChangeAspect="1" noMove="1" noResize="1" noEditPoints="1" noAdjustHandles="1" noChangeArrowheads="1" noChangeShapeType="1" noTextEdit="1"/>
                </p:cNvSpPr>
                <p:nvPr/>
              </p:nvSpPr>
              <p:spPr>
                <a:xfrm>
                  <a:off x="6595681" y="3695700"/>
                  <a:ext cx="5249034" cy="1892441"/>
                </a:xfrm>
                <a:prstGeom prst="rect">
                  <a:avLst/>
                </a:prstGeom>
                <a:blipFill>
                  <a:blip r:embed="rId3"/>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BB1D8E1F-484C-5090-F2C1-81DD2424C1D5}"/>
                </a:ext>
              </a:extLst>
            </p:cNvPr>
            <p:cNvSpPr/>
            <p:nvPr/>
          </p:nvSpPr>
          <p:spPr>
            <a:xfrm>
              <a:off x="5400081" y="6197634"/>
              <a:ext cx="7403951" cy="692498"/>
            </a:xfrm>
            <a:prstGeom prst="rect">
              <a:avLst/>
            </a:prstGeom>
          </p:spPr>
          <p:txBody>
            <a:bodyPr wrap="none">
              <a:spAutoFit/>
            </a:bodyPr>
            <a:lstStyle/>
            <a:p>
              <a:pPr defTabSz="609630"/>
              <a:r>
                <a:rPr lang="en-US" sz="2400">
                  <a:solidFill>
                    <a:prstClr val="black"/>
                  </a:solidFill>
                  <a:latin typeface="UTM Avo" panose="02040603050506020204" pitchFamily="18"/>
                  <a:cs typeface="+mn-ea"/>
                  <a:sym typeface="+mn-lt"/>
                </a:rPr>
                <a:t>Công suất của công nhân </a:t>
              </a:r>
              <a:r>
                <a:rPr lang="vi-VN" sz="2400">
                  <a:solidFill>
                    <a:prstClr val="black"/>
                  </a:solidFill>
                  <a:latin typeface="UTM Avo" panose="02040603050506020204" pitchFamily="18"/>
                  <a:cs typeface="+mn-ea"/>
                  <a:sym typeface="+mn-lt"/>
                </a:rPr>
                <a:t>2 là:</a:t>
              </a:r>
              <a:r>
                <a:rPr lang="en-US" sz="2400">
                  <a:solidFill>
                    <a:prstClr val="black"/>
                  </a:solidFill>
                  <a:latin typeface="UTM Avo" panose="02040603050506020204" pitchFamily="18"/>
                  <a:cs typeface="+mn-ea"/>
                  <a:sym typeface="+mn-lt"/>
                </a:rPr>
                <a:t> </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EE3C81F-F9A6-FE26-E950-E8E4ACEBF3C7}"/>
                    </a:ext>
                  </a:extLst>
                </p:cNvPr>
                <p:cNvSpPr/>
                <p:nvPr/>
              </p:nvSpPr>
              <p:spPr>
                <a:xfrm>
                  <a:off x="6581881" y="7200901"/>
                  <a:ext cx="5276637" cy="1892441"/>
                </a:xfrm>
                <a:prstGeom prst="rect">
                  <a:avLst/>
                </a:prstGeom>
              </p:spPr>
              <p:txBody>
                <a:bodyPr wrap="none">
                  <a:spAutoFit/>
                </a:bodyPr>
                <a:lstStyle/>
                <a:p>
                  <a:pPr algn="ctr" defTabSz="609630">
                    <a:lnSpc>
                      <a:spcPct val="150000"/>
                    </a:lnSpc>
                    <a:spcAft>
                      <a:spcPts val="667"/>
                    </a:spcAft>
                  </a:pPr>
                  <a14:m>
                    <m:oMathPara xmlns:m="http://schemas.openxmlformats.org/officeDocument/2006/math">
                      <m:oMathParaPr>
                        <m:jc m:val="centerGroup"/>
                      </m:oMathParaPr>
                      <m:oMath xmlns:m="http://schemas.openxmlformats.org/officeDocument/2006/math">
                        <m:r>
                          <m:rPr>
                            <m:nor/>
                          </m:rPr>
                          <a:rPr lang="vi-VN" sz="2400" b="1">
                            <a:solidFill>
                              <a:prstClr val="black"/>
                            </a:solidFill>
                            <a:latin typeface="#9Slide05 TheSecret" panose="00000500000000000000" pitchFamily="2" charset="0"/>
                            <a:cs typeface="+mn-ea"/>
                            <a:sym typeface="+mn-lt"/>
                          </a:rPr>
                          <m:t>P</m:t>
                        </m:r>
                        <m:r>
                          <m:rPr>
                            <m:nor/>
                          </m:rPr>
                          <a:rPr lang="en-US" sz="2400" b="0" i="0" smtClean="0">
                            <a:solidFill>
                              <a:prstClr val="black"/>
                            </a:solidFill>
                            <a:latin typeface="#9Slide05 TheSecret" panose="00000500000000000000" pitchFamily="2" charset="0"/>
                            <a:cs typeface="+mn-ea"/>
                            <a:sym typeface="+mn-lt"/>
                          </a:rPr>
                          <m:t> </m:t>
                        </m:r>
                        <m:r>
                          <m:rPr>
                            <m:nor/>
                          </m:rPr>
                          <a:rPr lang="vi-VN" sz="2400" i="0" smtClean="0">
                            <a:solidFill>
                              <a:prstClr val="black"/>
                            </a:solidFill>
                            <a:latin typeface="Cambria Math" panose="02040503050406030204" pitchFamily="18" charset="0"/>
                            <a:cs typeface="+mn-ea"/>
                            <a:sym typeface="+mn-lt"/>
                          </a:rPr>
                          <m:t>=</m:t>
                        </m:r>
                        <m:f>
                          <m:fPr>
                            <m:ctrlPr>
                              <a:rPr lang="en-US" sz="2400" i="1">
                                <a:solidFill>
                                  <a:prstClr val="black"/>
                                </a:solidFill>
                                <a:latin typeface="Cambria Math" panose="02040503050406030204" pitchFamily="18" charset="0"/>
                                <a:cs typeface="+mn-ea"/>
                                <a:sym typeface="+mn-lt"/>
                              </a:rPr>
                            </m:ctrlPr>
                          </m:fPr>
                          <m:num>
                            <m:r>
                              <m:rPr>
                                <m:nor/>
                              </m:rPr>
                              <a:rPr lang="vi-VN" sz="2400" i="0">
                                <a:solidFill>
                                  <a:prstClr val="black"/>
                                </a:solidFill>
                                <a:latin typeface="Cambria Math" panose="02040503050406030204" pitchFamily="18" charset="0"/>
                                <a:cs typeface="+mn-ea"/>
                                <a:sym typeface="+mn-lt"/>
                              </a:rPr>
                              <m:t>A</m:t>
                            </m:r>
                          </m:num>
                          <m:den>
                            <m:r>
                              <m:rPr>
                                <m:nor/>
                              </m:rPr>
                              <a:rPr lang="vi-VN" sz="2400" i="0">
                                <a:solidFill>
                                  <a:prstClr val="black"/>
                                </a:solidFill>
                                <a:latin typeface="Cambria Math" panose="02040503050406030204" pitchFamily="18" charset="0"/>
                                <a:cs typeface="+mn-ea"/>
                                <a:sym typeface="+mn-lt"/>
                              </a:rPr>
                              <m:t>t</m:t>
                            </m:r>
                          </m:den>
                        </m:f>
                        <m:r>
                          <a:rPr lang="vi-VN" sz="2400">
                            <a:solidFill>
                              <a:prstClr val="black"/>
                            </a:solidFill>
                            <a:latin typeface="Cambria Math" panose="02040503050406030204" pitchFamily="18" charset="0"/>
                            <a:cs typeface="+mn-ea"/>
                            <a:sym typeface="+mn-lt"/>
                          </a:rPr>
                          <m:t>=</m:t>
                        </m:r>
                        <m:f>
                          <m:fPr>
                            <m:ctrlPr>
                              <a:rPr lang="en-US" sz="2400" i="1">
                                <a:solidFill>
                                  <a:prstClr val="black"/>
                                </a:solidFill>
                                <a:latin typeface="Cambria Math" panose="02040503050406030204" pitchFamily="18" charset="0"/>
                                <a:cs typeface="+mn-ea"/>
                                <a:sym typeface="+mn-lt"/>
                              </a:rPr>
                            </m:ctrlPr>
                          </m:fPr>
                          <m:num>
                            <m:r>
                              <m:rPr>
                                <m:nor/>
                              </m:rPr>
                              <a:rPr lang="vi-VN" sz="2400" b="0" i="0" smtClean="0">
                                <a:solidFill>
                                  <a:prstClr val="black"/>
                                </a:solidFill>
                                <a:latin typeface="UTM Avo" panose="02040603050506020204" pitchFamily="18"/>
                                <a:cs typeface="+mn-ea"/>
                                <a:sym typeface="+mn-lt"/>
                              </a:rPr>
                              <m:t>520</m:t>
                            </m:r>
                            <m:r>
                              <m:rPr>
                                <m:nor/>
                              </m:rPr>
                              <a:rPr lang="en-US" sz="2400" dirty="0">
                                <a:latin typeface="UTM Avo" panose="02040603050506020204" pitchFamily="18"/>
                                <a:cs typeface="+mn-ea"/>
                                <a:sym typeface="+mn-lt"/>
                              </a:rPr>
                              <m:t> </m:t>
                            </m:r>
                          </m:num>
                          <m:den>
                            <m:r>
                              <m:rPr>
                                <m:nor/>
                              </m:rPr>
                              <a:rPr lang="vi-VN" sz="2400" b="0" i="0" smtClean="0">
                                <a:solidFill>
                                  <a:prstClr val="black"/>
                                </a:solidFill>
                                <a:latin typeface="UTM Avo" panose="02040603050506020204" pitchFamily="18"/>
                                <a:cs typeface="+mn-ea"/>
                                <a:sym typeface="+mn-lt"/>
                              </a:rPr>
                              <m:t>140</m:t>
                            </m:r>
                          </m:den>
                        </m:f>
                        <m:r>
                          <a:rPr lang="vi-VN" sz="2400">
                            <a:solidFill>
                              <a:prstClr val="black"/>
                            </a:solidFill>
                            <a:latin typeface="Cambria Math" panose="02040503050406030204" pitchFamily="18" charset="0"/>
                            <a:cs typeface="+mn-ea"/>
                            <a:sym typeface="+mn-lt"/>
                          </a:rPr>
                          <m:t>=</m:t>
                        </m:r>
                        <m:r>
                          <m:rPr>
                            <m:nor/>
                          </m:rPr>
                          <a:rPr lang="vi-VN" sz="2400" b="0" i="0" smtClean="0">
                            <a:solidFill>
                              <a:prstClr val="black"/>
                            </a:solidFill>
                            <a:latin typeface="UTM Avo" panose="02040603050506020204" pitchFamily="18"/>
                            <a:cs typeface="+mn-ea"/>
                            <a:sym typeface="+mn-lt"/>
                          </a:rPr>
                          <m:t>4,5</m:t>
                        </m:r>
                        <m:r>
                          <a:rPr lang="vi-VN" sz="2400" b="0" i="0" smtClean="0">
                            <a:solidFill>
                              <a:prstClr val="black"/>
                            </a:solidFill>
                            <a:latin typeface="Cambria Math" panose="02040503050406030204" pitchFamily="18" charset="0"/>
                            <a:cs typeface="+mn-ea"/>
                            <a:sym typeface="+mn-lt"/>
                          </a:rPr>
                          <m:t> </m:t>
                        </m:r>
                        <m:r>
                          <a:rPr lang="vi-VN" sz="2400">
                            <a:solidFill>
                              <a:prstClr val="black"/>
                            </a:solidFill>
                            <a:latin typeface="Cambria Math" panose="02040503050406030204" pitchFamily="18" charset="0"/>
                            <a:cs typeface="+mn-ea"/>
                            <a:sym typeface="+mn-lt"/>
                          </a:rPr>
                          <m:t>(</m:t>
                        </m:r>
                        <m:r>
                          <m:rPr>
                            <m:sty m:val="p"/>
                          </m:rPr>
                          <a:rPr lang="vi-VN" sz="2400">
                            <a:solidFill>
                              <a:prstClr val="black"/>
                            </a:solidFill>
                            <a:latin typeface="Cambria Math" panose="02040503050406030204" pitchFamily="18" charset="0"/>
                            <a:cs typeface="+mn-ea"/>
                            <a:sym typeface="+mn-lt"/>
                          </a:rPr>
                          <m:t>W</m:t>
                        </m:r>
                        <m:r>
                          <a:rPr lang="vi-VN" sz="2400">
                            <a:solidFill>
                              <a:prstClr val="black"/>
                            </a:solidFill>
                            <a:latin typeface="Cambria Math" panose="02040503050406030204" pitchFamily="18" charset="0"/>
                            <a:cs typeface="+mn-ea"/>
                            <a:sym typeface="+mn-lt"/>
                          </a:rPr>
                          <m:t>)</m:t>
                        </m:r>
                      </m:oMath>
                    </m:oMathPara>
                  </a14:m>
                  <a:endParaRPr lang="en-US" sz="2400" dirty="0">
                    <a:solidFill>
                      <a:prstClr val="black"/>
                    </a:solidFill>
                    <a:latin typeface="UTM Avo" panose="02040603050506020204" pitchFamily="18"/>
                    <a:cs typeface="+mn-ea"/>
                    <a:sym typeface="+mn-lt"/>
                  </a:endParaRPr>
                </a:p>
              </p:txBody>
            </p:sp>
          </mc:Choice>
          <mc:Fallback xmlns="">
            <p:sp>
              <p:nvSpPr>
                <p:cNvPr id="21" name="Rectangle 20">
                  <a:extLst>
                    <a:ext uri="{FF2B5EF4-FFF2-40B4-BE49-F238E27FC236}">
                      <a16:creationId xmlns:a16="http://schemas.microsoft.com/office/drawing/2014/main" id="{2EE3C81F-F9A6-FE26-E950-E8E4ACEBF3C7}"/>
                    </a:ext>
                  </a:extLst>
                </p:cNvPr>
                <p:cNvSpPr>
                  <a:spLocks noRot="1" noChangeAspect="1" noMove="1" noResize="1" noEditPoints="1" noAdjustHandles="1" noChangeArrowheads="1" noChangeShapeType="1" noTextEdit="1"/>
                </p:cNvSpPr>
                <p:nvPr/>
              </p:nvSpPr>
              <p:spPr>
                <a:xfrm>
                  <a:off x="6581881" y="7200901"/>
                  <a:ext cx="5276637" cy="1892441"/>
                </a:xfrm>
                <a:prstGeom prst="rect">
                  <a:avLst/>
                </a:prstGeom>
                <a:blipFill>
                  <a:blip r:embed="rId4"/>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4A281AF5-96C5-5D8A-7E7E-DC4C34983D72}"/>
              </a:ext>
            </a:extLst>
          </p:cNvPr>
          <p:cNvPicPr>
            <a:picLocks noChangeAspect="1"/>
          </p:cNvPicPr>
          <p:nvPr/>
        </p:nvPicPr>
        <p:blipFill>
          <a:blip r:embed="rId5"/>
          <a:stretch>
            <a:fillRect/>
          </a:stretch>
        </p:blipFill>
        <p:spPr>
          <a:xfrm>
            <a:off x="9164978" y="4011120"/>
            <a:ext cx="2778108" cy="2713781"/>
          </a:xfrm>
          <a:prstGeom prst="rect">
            <a:avLst/>
          </a:prstGeom>
        </p:spPr>
      </p:pic>
      <p:pic>
        <p:nvPicPr>
          <p:cNvPr id="25" name="Picture 24">
            <a:extLst>
              <a:ext uri="{FF2B5EF4-FFF2-40B4-BE49-F238E27FC236}">
                <a16:creationId xmlns:a16="http://schemas.microsoft.com/office/drawing/2014/main" id="{A461555D-E5D6-AA5C-1D43-2F597292E2FA}"/>
              </a:ext>
            </a:extLst>
          </p:cNvPr>
          <p:cNvPicPr>
            <a:picLocks noChangeAspect="1"/>
          </p:cNvPicPr>
          <p:nvPr/>
        </p:nvPicPr>
        <p:blipFill>
          <a:blip r:embed="rId6"/>
          <a:stretch>
            <a:fillRect/>
          </a:stretch>
        </p:blipFill>
        <p:spPr>
          <a:xfrm flipH="1">
            <a:off x="499794" y="1800523"/>
            <a:ext cx="2389839" cy="2743438"/>
          </a:xfrm>
          <a:prstGeom prst="rect">
            <a:avLst/>
          </a:prstGeom>
        </p:spPr>
      </p:pic>
    </p:spTree>
    <p:extLst>
      <p:ext uri="{BB962C8B-B14F-4D97-AF65-F5344CB8AC3E}">
        <p14:creationId xmlns:p14="http://schemas.microsoft.com/office/powerpoint/2010/main" val="270838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A799794-D3A6-D3BA-95D8-41BB6807497E}"/>
              </a:ext>
            </a:extLst>
          </p:cNvPr>
          <p:cNvSpPr/>
          <p:nvPr/>
        </p:nvSpPr>
        <p:spPr>
          <a:xfrm>
            <a:off x="679468" y="1920422"/>
            <a:ext cx="4665663" cy="812800"/>
          </a:xfrm>
          <a:prstGeom prst="roundRect">
            <a:avLst/>
          </a:prstGeom>
          <a:solidFill>
            <a:schemeClr val="accent1">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400" b="1" dirty="0">
                <a:solidFill>
                  <a:schemeClr val="tx1"/>
                </a:solidFill>
                <a:latin typeface="UTM Avo" panose="02040603050506020204" pitchFamily="18"/>
                <a:cs typeface="+mn-ea"/>
                <a:sym typeface="+mn-lt"/>
              </a:rPr>
              <a:t>Luyện tập 3 (SGK - tr.13)</a:t>
            </a:r>
            <a:endParaRPr lang="en-US" sz="2400" b="1" dirty="0">
              <a:solidFill>
                <a:schemeClr val="tx1"/>
              </a:solidFill>
              <a:latin typeface="UTM Avo" panose="02040603050506020204" pitchFamily="18"/>
              <a:cs typeface="+mn-ea"/>
              <a:sym typeface="+mn-lt"/>
            </a:endParaRPr>
          </a:p>
        </p:txBody>
      </p:sp>
      <p:sp>
        <p:nvSpPr>
          <p:cNvPr id="3" name="Rectangle 2">
            <a:extLst>
              <a:ext uri="{FF2B5EF4-FFF2-40B4-BE49-F238E27FC236}">
                <a16:creationId xmlns:a16="http://schemas.microsoft.com/office/drawing/2014/main" id="{043E9B7A-C45E-D6A3-C2F8-22DE3B4D9DA4}"/>
              </a:ext>
            </a:extLst>
          </p:cNvPr>
          <p:cNvSpPr/>
          <p:nvPr/>
        </p:nvSpPr>
        <p:spPr>
          <a:xfrm>
            <a:off x="679468" y="3009858"/>
            <a:ext cx="6421976" cy="2229841"/>
          </a:xfrm>
          <a:prstGeom prst="rect">
            <a:avLst/>
          </a:prstGeom>
        </p:spPr>
        <p:txBody>
          <a:bodyPr wrap="square">
            <a:spAutoFit/>
          </a:bodyPr>
          <a:lstStyle/>
          <a:p>
            <a:pPr algn="just">
              <a:lnSpc>
                <a:spcPct val="150000"/>
              </a:lnSpc>
            </a:pPr>
            <a:r>
              <a:rPr lang="en-US" sz="2400" dirty="0" err="1">
                <a:latin typeface="UTM Avo" panose="02040603050506020204" pitchFamily="18"/>
                <a:cs typeface="+mn-ea"/>
                <a:sym typeface="+mn-lt"/>
              </a:rPr>
              <a:t>Cần</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cẩu</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trong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hình</a:t>
            </a:r>
            <a:r>
              <a:rPr lang="en-US" sz="2400" dirty="0">
                <a:latin typeface="UTM Avo" panose="02040603050506020204" pitchFamily="18"/>
                <a:cs typeface="+mn-ea"/>
                <a:sym typeface="+mn-lt"/>
              </a:rPr>
              <a:t> 1.3a </a:t>
            </a:r>
            <a:r>
              <a:rPr lang="en-US" sz="2400" dirty="0" err="1">
                <a:latin typeface="UTM Avo" panose="02040603050506020204" pitchFamily="18"/>
                <a:cs typeface="+mn-ea"/>
                <a:sym typeface="+mn-lt"/>
              </a:rPr>
              <a:t>tác</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dụng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lực</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kéo</a:t>
            </a:r>
            <a:r>
              <a:rPr lang="en-US" sz="2400" dirty="0">
                <a:latin typeface="UTM Avo" panose="02040603050506020204" pitchFamily="18"/>
                <a:cs typeface="+mn-ea"/>
                <a:sym typeface="+mn-lt"/>
              </a:rPr>
              <a:t> 25 000 N </a:t>
            </a:r>
            <a:r>
              <a:rPr lang="en-US" sz="2400" dirty="0" err="1">
                <a:latin typeface="UTM Avo" panose="02040603050506020204" pitchFamily="18"/>
                <a:cs typeface="+mn-ea"/>
                <a:sym typeface="+mn-lt"/>
              </a:rPr>
              <a:t>để</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kéo</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thùng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hàng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lên</a:t>
            </a:r>
            <a:r>
              <a:rPr lang="en-US" sz="2400" dirty="0">
                <a:latin typeface="UTM Avo" panose="02040603050506020204" pitchFamily="18"/>
                <a:cs typeface="+mn-ea"/>
                <a:sym typeface="+mn-lt"/>
              </a:rPr>
              <a:t> </a:t>
            </a:r>
            <a:r>
              <a:rPr lang="en-US" sz="2400" err="1">
                <a:latin typeface="UTM Avo" panose="02040603050506020204" pitchFamily="18"/>
                <a:cs typeface="+mn-ea"/>
                <a:sym typeface="+mn-lt"/>
              </a:rPr>
              <a:t>cao</a:t>
            </a:r>
            <a:r>
              <a:rPr lang="en-US" sz="2400">
                <a:latin typeface="UTM Avo" panose="02040603050506020204" pitchFamily="18"/>
                <a:cs typeface="+mn-ea"/>
                <a:sym typeface="+mn-lt"/>
              </a:rPr>
              <a:t> 12 m </a:t>
            </a:r>
            <a:r>
              <a:rPr lang="en-US" sz="2400" dirty="0" err="1">
                <a:latin typeface="UTM Avo" panose="02040603050506020204" pitchFamily="18"/>
                <a:cs typeface="+mn-ea"/>
                <a:sym typeface="+mn-lt"/>
              </a:rPr>
              <a:t>trong</a:t>
            </a:r>
            <a:r>
              <a:rPr lang="en-US" sz="2400" dirty="0">
                <a:latin typeface="UTM Avo" panose="02040603050506020204" pitchFamily="18"/>
                <a:cs typeface="+mn-ea"/>
                <a:sym typeface="+mn-lt"/>
              </a:rPr>
              <a:t> 1 </a:t>
            </a:r>
            <a:r>
              <a:rPr lang="en-US" sz="2400" dirty="0" err="1">
                <a:latin typeface="UTM Avo" panose="02040603050506020204" pitchFamily="18"/>
                <a:cs typeface="+mn-ea"/>
                <a:sym typeface="+mn-lt"/>
              </a:rPr>
              <a:t>phút</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Tính</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công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và</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công</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suất</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của</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lực</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kéo</a:t>
            </a:r>
            <a:r>
              <a:rPr lang="en-US" sz="2400" dirty="0">
                <a:latin typeface="UTM Avo" panose="02040603050506020204" pitchFamily="18"/>
                <a:cs typeface="+mn-ea"/>
                <a:sym typeface="+mn-lt"/>
              </a:rPr>
              <a:t> </a:t>
            </a:r>
            <a:r>
              <a:rPr lang="en-US" sz="2400" dirty="0" err="1">
                <a:latin typeface="UTM Avo" panose="02040603050506020204" pitchFamily="18"/>
                <a:cs typeface="+mn-ea"/>
                <a:sym typeface="+mn-lt"/>
              </a:rPr>
              <a:t>đó</a:t>
            </a:r>
            <a:r>
              <a:rPr lang="en-US" sz="2400" dirty="0">
                <a:latin typeface="UTM Avo" panose="02040603050506020204" pitchFamily="18"/>
                <a:cs typeface="+mn-ea"/>
                <a:sym typeface="+mn-lt"/>
              </a:rPr>
              <a:t>. </a:t>
            </a:r>
          </a:p>
        </p:txBody>
      </p:sp>
      <p:grpSp>
        <p:nvGrpSpPr>
          <p:cNvPr id="4" name="Group 3">
            <a:extLst>
              <a:ext uri="{FF2B5EF4-FFF2-40B4-BE49-F238E27FC236}">
                <a16:creationId xmlns:a16="http://schemas.microsoft.com/office/drawing/2014/main" id="{DEE7611A-4978-4872-8713-1B8FF5C5FCA6}"/>
              </a:ext>
            </a:extLst>
          </p:cNvPr>
          <p:cNvGrpSpPr/>
          <p:nvPr/>
        </p:nvGrpSpPr>
        <p:grpSpPr>
          <a:xfrm>
            <a:off x="7700169" y="1720850"/>
            <a:ext cx="3812363" cy="5026002"/>
            <a:chOff x="11430000" y="1714500"/>
            <a:chExt cx="5718544" cy="7539003"/>
          </a:xfrm>
        </p:grpSpPr>
        <p:pic>
          <p:nvPicPr>
            <p:cNvPr id="5" name="Picture 4">
              <a:extLst>
                <a:ext uri="{FF2B5EF4-FFF2-40B4-BE49-F238E27FC236}">
                  <a16:creationId xmlns:a16="http://schemas.microsoft.com/office/drawing/2014/main" id="{97B08383-FC27-98D8-EE84-F106F4D31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0" y="1714500"/>
              <a:ext cx="5718544" cy="7539003"/>
            </a:xfrm>
            <a:prstGeom prst="roundRect">
              <a:avLst>
                <a:gd name="adj" fmla="val 5246"/>
              </a:avLst>
            </a:prstGeom>
          </p:spPr>
        </p:pic>
        <p:sp>
          <p:nvSpPr>
            <p:cNvPr id="6" name="TextBox 5">
              <a:extLst>
                <a:ext uri="{FF2B5EF4-FFF2-40B4-BE49-F238E27FC236}">
                  <a16:creationId xmlns:a16="http://schemas.microsoft.com/office/drawing/2014/main" id="{D37B53FC-E5C8-48D3-275F-2A9675AB2EB3}"/>
                </a:ext>
              </a:extLst>
            </p:cNvPr>
            <p:cNvSpPr txBox="1"/>
            <p:nvPr/>
          </p:nvSpPr>
          <p:spPr>
            <a:xfrm>
              <a:off x="11670508" y="7584285"/>
              <a:ext cx="2251237" cy="600165"/>
            </a:xfrm>
            <a:prstGeom prst="rect">
              <a:avLst/>
            </a:prstGeom>
            <a:noFill/>
          </p:spPr>
          <p:txBody>
            <a:bodyPr wrap="square" rtlCol="0">
              <a:spAutoFit/>
            </a:bodyPr>
            <a:lstStyle/>
            <a:p>
              <a:r>
                <a:rPr lang="vi-VN" sz="2000" dirty="0">
                  <a:latin typeface="UTM Avo" panose="02040603050506020204" pitchFamily="18"/>
                  <a:cs typeface="+mn-ea"/>
                  <a:sym typeface="+mn-lt"/>
                </a:rPr>
                <a:t>Hình 1.3a</a:t>
              </a:r>
              <a:endParaRPr lang="en-US" sz="2000" dirty="0">
                <a:latin typeface="UTM Avo" panose="02040603050506020204" pitchFamily="18"/>
                <a:cs typeface="+mn-ea"/>
                <a:sym typeface="+mn-lt"/>
              </a:endParaRPr>
            </a:p>
          </p:txBody>
        </p:sp>
      </p:grpSp>
    </p:spTree>
    <p:extLst>
      <p:ext uri="{BB962C8B-B14F-4D97-AF65-F5344CB8AC3E}">
        <p14:creationId xmlns:p14="http://schemas.microsoft.com/office/powerpoint/2010/main" val="4037048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6" presetClass="entr" presetSubtype="2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E7E6411-2B27-8746-96BC-D3BC0005D111}"/>
              </a:ext>
            </a:extLst>
          </p:cNvPr>
          <p:cNvGrpSpPr/>
          <p:nvPr/>
        </p:nvGrpSpPr>
        <p:grpSpPr>
          <a:xfrm>
            <a:off x="5384800" y="1669297"/>
            <a:ext cx="1422400" cy="796443"/>
            <a:chOff x="8153400" y="647700"/>
            <a:chExt cx="2133600" cy="914400"/>
          </a:xfrm>
        </p:grpSpPr>
        <p:sp>
          <p:nvSpPr>
            <p:cNvPr id="14" name="Oval 13">
              <a:extLst>
                <a:ext uri="{FF2B5EF4-FFF2-40B4-BE49-F238E27FC236}">
                  <a16:creationId xmlns:a16="http://schemas.microsoft.com/office/drawing/2014/main" id="{E4810FEA-4E3F-D958-20B9-9E60DB7D1FA3}"/>
                </a:ext>
              </a:extLst>
            </p:cNvPr>
            <p:cNvSpPr/>
            <p:nvPr/>
          </p:nvSpPr>
          <p:spPr>
            <a:xfrm>
              <a:off x="8153400" y="647700"/>
              <a:ext cx="2133600" cy="9144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UTM Avo" panose="02040603050506020204" pitchFamily="18"/>
                <a:cs typeface="+mn-ea"/>
                <a:sym typeface="+mn-lt"/>
              </a:endParaRPr>
            </a:p>
          </p:txBody>
        </p:sp>
        <p:sp>
          <p:nvSpPr>
            <p:cNvPr id="15" name="TextBox 14">
              <a:extLst>
                <a:ext uri="{FF2B5EF4-FFF2-40B4-BE49-F238E27FC236}">
                  <a16:creationId xmlns:a16="http://schemas.microsoft.com/office/drawing/2014/main" id="{546F157E-4822-8ECC-FF80-61FB8415F2F0}"/>
                </a:ext>
              </a:extLst>
            </p:cNvPr>
            <p:cNvSpPr txBox="1"/>
            <p:nvPr/>
          </p:nvSpPr>
          <p:spPr>
            <a:xfrm>
              <a:off x="8305800" y="804545"/>
              <a:ext cx="1828800" cy="600711"/>
            </a:xfrm>
            <a:prstGeom prst="rect">
              <a:avLst/>
            </a:prstGeom>
            <a:noFill/>
          </p:spPr>
          <p:txBody>
            <a:bodyPr wrap="square" rtlCol="0" anchor="ctr">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a:ln>
                    <a:noFill/>
                  </a:ln>
                  <a:solidFill>
                    <a:prstClr val="black"/>
                  </a:solidFill>
                  <a:effectLst/>
                  <a:uLnTx/>
                  <a:uFillTx/>
                  <a:latin typeface="UTM Avo" panose="02040603050506020204" pitchFamily="18"/>
                  <a:cs typeface="+mn-ea"/>
                  <a:sym typeface="+mn-lt"/>
                </a:rPr>
                <a:t>Giải</a:t>
              </a:r>
              <a:endParaRPr kumimoji="0" lang="en-US" sz="2800" b="1" i="0" u="none" strike="noStrike" kern="0" cap="none" spc="0" normalizeH="0" baseline="0" noProof="0">
                <a:ln>
                  <a:noFill/>
                </a:ln>
                <a:solidFill>
                  <a:prstClr val="black"/>
                </a:solidFill>
                <a:effectLst/>
                <a:uLnTx/>
                <a:uFillTx/>
                <a:latin typeface="UTM Avo" panose="02040603050506020204" pitchFamily="18"/>
                <a:cs typeface="+mn-ea"/>
                <a:sym typeface="+mn-lt"/>
              </a:endParaRPr>
            </a:p>
          </p:txBody>
        </p:sp>
      </p:grpSp>
      <p:grpSp>
        <p:nvGrpSpPr>
          <p:cNvPr id="18" name="Group 17">
            <a:extLst>
              <a:ext uri="{FF2B5EF4-FFF2-40B4-BE49-F238E27FC236}">
                <a16:creationId xmlns:a16="http://schemas.microsoft.com/office/drawing/2014/main" id="{C12AEB82-C310-4CCC-370E-C32DC4FBC163}"/>
              </a:ext>
            </a:extLst>
          </p:cNvPr>
          <p:cNvGrpSpPr/>
          <p:nvPr/>
        </p:nvGrpSpPr>
        <p:grpSpPr>
          <a:xfrm>
            <a:off x="2413811" y="4912281"/>
            <a:ext cx="7731876" cy="1745521"/>
            <a:chOff x="2978809" y="6163679"/>
            <a:chExt cx="11597814" cy="2618282"/>
          </a:xfrm>
        </p:grpSpPr>
        <p:sp>
          <p:nvSpPr>
            <p:cNvPr id="19" name="Rectangle 18">
              <a:extLst>
                <a:ext uri="{FF2B5EF4-FFF2-40B4-BE49-F238E27FC236}">
                  <a16:creationId xmlns:a16="http://schemas.microsoft.com/office/drawing/2014/main" id="{03560B26-2C63-36AE-AD75-01802BE16C5A}"/>
                </a:ext>
              </a:extLst>
            </p:cNvPr>
            <p:cNvSpPr/>
            <p:nvPr/>
          </p:nvSpPr>
          <p:spPr>
            <a:xfrm>
              <a:off x="2978809" y="6163679"/>
              <a:ext cx="8038737" cy="784830"/>
            </a:xfrm>
            <a:prstGeom prst="rect">
              <a:avLst/>
            </a:prstGeom>
          </p:spPr>
          <p:txBody>
            <a:bodyPr wrap="none">
              <a:spAutoFit/>
            </a:bodyPr>
            <a:lstStyle/>
            <a:p>
              <a:pPr algn="just" defTabSz="609630">
                <a:spcAft>
                  <a:spcPts val="667"/>
                </a:spcAft>
              </a:pPr>
              <a:r>
                <a:rPr lang="vi-VN" sz="2800">
                  <a:solidFill>
                    <a:prstClr val="black"/>
                  </a:solidFill>
                  <a:latin typeface="UTM Avo" panose="02040603050506020204" pitchFamily="18"/>
                  <a:cs typeface="+mn-ea"/>
                  <a:sym typeface="+mn-lt"/>
                </a:rPr>
                <a:t>Công suất của lực kéo đó là: </a:t>
              </a:r>
              <a:endParaRPr lang="en-US" sz="2800">
                <a:solidFill>
                  <a:prstClr val="black"/>
                </a:solidFill>
                <a:latin typeface="UTM Avo" panose="02040603050506020204" pitchFamily="18"/>
                <a:cs typeface="+mn-ea"/>
                <a:sym typeface="+mn-lt"/>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8EDDBBD-6D93-6500-D9D2-F9E8CA117FD3}"/>
                    </a:ext>
                  </a:extLst>
                </p:cNvPr>
                <p:cNvSpPr/>
                <p:nvPr/>
              </p:nvSpPr>
              <p:spPr>
                <a:xfrm>
                  <a:off x="5029201" y="7384078"/>
                  <a:ext cx="9547422" cy="1397883"/>
                </a:xfrm>
                <a:prstGeom prst="rect">
                  <a:avLst/>
                </a:prstGeom>
              </p:spPr>
              <p:txBody>
                <a:bodyPr wrap="none">
                  <a:spAutoFit/>
                </a:bodyPr>
                <a:lstStyle/>
                <a:p>
                  <a:pPr defTabSz="609630"/>
                  <a14:m>
                    <m:oMathPara xmlns:m="http://schemas.openxmlformats.org/officeDocument/2006/math">
                      <m:oMathParaPr>
                        <m:jc m:val="centerGroup"/>
                      </m:oMathParaPr>
                      <m:oMath xmlns:m="http://schemas.openxmlformats.org/officeDocument/2006/math">
                        <m:r>
                          <m:rPr>
                            <m:nor/>
                          </m:rPr>
                          <a:rPr lang="vi-VN" sz="2800" b="1">
                            <a:solidFill>
                              <a:prstClr val="black"/>
                            </a:solidFill>
                            <a:latin typeface="#9Slide05 TheSecret" panose="00000500000000000000" pitchFamily="2" charset="0"/>
                            <a:cs typeface="+mn-ea"/>
                            <a:sym typeface="+mn-lt"/>
                          </a:rPr>
                          <m:t>P</m:t>
                        </m:r>
                        <m:r>
                          <a:rPr lang="en-US" sz="2800">
                            <a:solidFill>
                              <a:prstClr val="black"/>
                            </a:solidFill>
                            <a:latin typeface="Cambria Math" panose="02040503050406030204" pitchFamily="18" charset="0"/>
                            <a:cs typeface="+mn-ea"/>
                            <a:sym typeface="+mn-lt"/>
                          </a:rPr>
                          <m:t>=</m:t>
                        </m:r>
                        <m:f>
                          <m:fPr>
                            <m:ctrlPr>
                              <a:rPr lang="en-US" sz="2800" i="1">
                                <a:solidFill>
                                  <a:prstClr val="black"/>
                                </a:solidFill>
                                <a:latin typeface="Cambria Math" panose="02040503050406030204" pitchFamily="18" charset="0"/>
                                <a:cs typeface="+mn-ea"/>
                                <a:sym typeface="+mn-lt"/>
                              </a:rPr>
                            </m:ctrlPr>
                          </m:fPr>
                          <m:num>
                            <m:r>
                              <m:rPr>
                                <m:nor/>
                              </m:rPr>
                              <a:rPr lang="en-US" sz="2800" i="0">
                                <a:solidFill>
                                  <a:prstClr val="black"/>
                                </a:solidFill>
                                <a:latin typeface="UTM Avo" panose="02040603050506020204" pitchFamily="18" charset="0"/>
                                <a:cs typeface="+mn-ea"/>
                                <a:sym typeface="+mn-lt"/>
                              </a:rPr>
                              <m:t>A</m:t>
                            </m:r>
                          </m:num>
                          <m:den>
                            <m:r>
                              <m:rPr>
                                <m:nor/>
                              </m:rPr>
                              <a:rPr lang="en-US" sz="2800" i="0">
                                <a:solidFill>
                                  <a:prstClr val="black"/>
                                </a:solidFill>
                                <a:latin typeface="UTM Avo" panose="02040603050506020204" pitchFamily="18" charset="0"/>
                                <a:cs typeface="+mn-ea"/>
                                <a:sym typeface="+mn-lt"/>
                              </a:rPr>
                              <m:t>t</m:t>
                            </m:r>
                          </m:den>
                        </m:f>
                        <m:r>
                          <a:rPr lang="en-US" sz="2800">
                            <a:solidFill>
                              <a:prstClr val="black"/>
                            </a:solidFill>
                            <a:latin typeface="Cambria Math" panose="02040503050406030204" pitchFamily="18" charset="0"/>
                            <a:cs typeface="+mn-ea"/>
                            <a:sym typeface="+mn-lt"/>
                          </a:rPr>
                          <m:t>=</m:t>
                        </m:r>
                        <m:f>
                          <m:fPr>
                            <m:ctrlPr>
                              <a:rPr lang="en-US" sz="2800" i="1">
                                <a:solidFill>
                                  <a:prstClr val="black"/>
                                </a:solidFill>
                                <a:latin typeface="Cambria Math" panose="02040503050406030204" pitchFamily="18" charset="0"/>
                                <a:cs typeface="+mn-ea"/>
                                <a:sym typeface="+mn-lt"/>
                              </a:rPr>
                            </m:ctrlPr>
                          </m:fPr>
                          <m:num>
                            <m:r>
                              <m:rPr>
                                <m:nor/>
                              </m:rPr>
                              <a:rPr lang="vi-VN" sz="2800" dirty="0">
                                <a:solidFill>
                                  <a:prstClr val="black"/>
                                </a:solidFill>
                                <a:latin typeface="UTM Avo" panose="02040603050506020204" pitchFamily="18"/>
                                <a:cs typeface="+mn-ea"/>
                                <a:sym typeface="+mn-lt"/>
                              </a:rPr>
                              <m:t>300000</m:t>
                            </m:r>
                          </m:num>
                          <m:den>
                            <m:r>
                              <m:rPr>
                                <m:nor/>
                              </m:rPr>
                              <a:rPr lang="vi-VN" sz="2800" b="0" i="0" smtClean="0">
                                <a:solidFill>
                                  <a:prstClr val="black"/>
                                </a:solidFill>
                                <a:latin typeface="UTM Avo" panose="02040603050506020204" pitchFamily="18"/>
                                <a:cs typeface="+mn-ea"/>
                                <a:sym typeface="+mn-lt"/>
                              </a:rPr>
                              <m:t>6</m:t>
                            </m:r>
                            <m:r>
                              <m:rPr>
                                <m:nor/>
                              </m:rPr>
                              <a:rPr lang="vi-VN" sz="2800" dirty="0">
                                <a:solidFill>
                                  <a:prstClr val="black"/>
                                </a:solidFill>
                                <a:latin typeface="UTM Avo" panose="02040603050506020204" pitchFamily="18"/>
                                <a:cs typeface="+mn-ea"/>
                                <a:sym typeface="+mn-lt"/>
                              </a:rPr>
                              <m:t>0</m:t>
                            </m:r>
                          </m:den>
                        </m:f>
                        <m:r>
                          <a:rPr lang="en-US" sz="2800">
                            <a:solidFill>
                              <a:prstClr val="black"/>
                            </a:solidFill>
                            <a:latin typeface="Cambria Math" panose="02040503050406030204" pitchFamily="18" charset="0"/>
                            <a:cs typeface="+mn-ea"/>
                            <a:sym typeface="+mn-lt"/>
                          </a:rPr>
                          <m:t>=</m:t>
                        </m:r>
                        <m:r>
                          <m:rPr>
                            <m:nor/>
                          </m:rPr>
                          <a:rPr lang="vi-VN" sz="2800" b="0" i="0" smtClean="0">
                            <a:solidFill>
                              <a:prstClr val="black"/>
                            </a:solidFill>
                            <a:latin typeface="UTM Avo" panose="02040603050506020204" pitchFamily="18"/>
                            <a:cs typeface="+mn-ea"/>
                            <a:sym typeface="+mn-lt"/>
                          </a:rPr>
                          <m:t>5</m:t>
                        </m:r>
                        <m:r>
                          <m:rPr>
                            <m:nor/>
                          </m:rPr>
                          <a:rPr lang="vi-VN" sz="2800" dirty="0">
                            <a:solidFill>
                              <a:prstClr val="black"/>
                            </a:solidFill>
                            <a:latin typeface="UTM Avo" panose="02040603050506020204" pitchFamily="18"/>
                            <a:cs typeface="+mn-ea"/>
                            <a:sym typeface="+mn-lt"/>
                          </a:rPr>
                          <m:t>000</m:t>
                        </m:r>
                        <m:r>
                          <a:rPr lang="vi-VN" sz="2800" b="0" i="0" dirty="0" smtClean="0">
                            <a:solidFill>
                              <a:prstClr val="black"/>
                            </a:solidFill>
                            <a:latin typeface="Cambria Math" panose="02040503050406030204" pitchFamily="18" charset="0"/>
                            <a:cs typeface="+mn-ea"/>
                            <a:sym typeface="+mn-lt"/>
                          </a:rPr>
                          <m:t> </m:t>
                        </m:r>
                        <m:r>
                          <m:rPr>
                            <m:nor/>
                          </m:rPr>
                          <a:rPr lang="vi-VN" sz="2800" i="0">
                            <a:solidFill>
                              <a:prstClr val="black"/>
                            </a:solidFill>
                            <a:latin typeface="Cambria Math" panose="02040503050406030204" pitchFamily="18" charset="0"/>
                            <a:cs typeface="+mn-ea"/>
                            <a:sym typeface="+mn-lt"/>
                          </a:rPr>
                          <m:t>(</m:t>
                        </m:r>
                        <m:r>
                          <m:rPr>
                            <m:nor/>
                          </m:rPr>
                          <a:rPr lang="en-US" sz="2800">
                            <a:solidFill>
                              <a:prstClr val="black"/>
                            </a:solidFill>
                            <a:latin typeface="UTM Avo" panose="02040603050506020204" pitchFamily="18" charset="0"/>
                            <a:cs typeface="+mn-ea"/>
                            <a:sym typeface="+mn-lt"/>
                          </a:rPr>
                          <m:t>W</m:t>
                        </m:r>
                        <m:r>
                          <m:rPr>
                            <m:nor/>
                          </m:rPr>
                          <a:rPr lang="vi-VN" sz="2800" i="0">
                            <a:solidFill>
                              <a:prstClr val="black"/>
                            </a:solidFill>
                            <a:latin typeface="Cambria Math" panose="02040503050406030204" pitchFamily="18" charset="0"/>
                            <a:cs typeface="+mn-ea"/>
                            <a:sym typeface="+mn-lt"/>
                          </a:rPr>
                          <m:t>)=</m:t>
                        </m:r>
                        <m:r>
                          <m:rPr>
                            <m:nor/>
                          </m:rPr>
                          <a:rPr lang="vi-VN" sz="2800" b="0" i="0" smtClean="0">
                            <a:solidFill>
                              <a:prstClr val="black"/>
                            </a:solidFill>
                            <a:latin typeface="UTM Avo" panose="02040603050506020204" pitchFamily="18"/>
                            <a:cs typeface="+mn-ea"/>
                            <a:sym typeface="+mn-lt"/>
                          </a:rPr>
                          <m:t>5 </m:t>
                        </m:r>
                        <m:r>
                          <m:rPr>
                            <m:nor/>
                          </m:rPr>
                          <a:rPr lang="vi-VN" sz="2800" i="0">
                            <a:solidFill>
                              <a:prstClr val="black"/>
                            </a:solidFill>
                            <a:latin typeface="Cambria Math" panose="02040503050406030204" pitchFamily="18" charset="0"/>
                            <a:cs typeface="+mn-ea"/>
                            <a:sym typeface="+mn-lt"/>
                          </a:rPr>
                          <m:t>(</m:t>
                        </m:r>
                        <m:r>
                          <m:rPr>
                            <m:nor/>
                          </m:rPr>
                          <a:rPr lang="en-US" sz="2800" i="0">
                            <a:solidFill>
                              <a:prstClr val="black"/>
                            </a:solidFill>
                            <a:latin typeface="UTM Avo" panose="02040603050506020204" pitchFamily="18" charset="0"/>
                            <a:cs typeface="+mn-ea"/>
                            <a:sym typeface="+mn-lt"/>
                          </a:rPr>
                          <m:t>kW</m:t>
                        </m:r>
                        <m:r>
                          <m:rPr>
                            <m:nor/>
                          </m:rPr>
                          <a:rPr lang="vi-VN" sz="2800" i="0">
                            <a:solidFill>
                              <a:prstClr val="black"/>
                            </a:solidFill>
                            <a:latin typeface="Cambria Math" panose="02040503050406030204" pitchFamily="18" charset="0"/>
                            <a:cs typeface="+mn-ea"/>
                            <a:sym typeface="+mn-lt"/>
                          </a:rPr>
                          <m:t>)</m:t>
                        </m:r>
                      </m:oMath>
                    </m:oMathPara>
                  </a14:m>
                  <a:endParaRPr lang="en-US" sz="2800" dirty="0">
                    <a:solidFill>
                      <a:prstClr val="black"/>
                    </a:solidFill>
                    <a:latin typeface="UTM Avo" panose="02040603050506020204" pitchFamily="18" charset="0"/>
                    <a:cs typeface="+mn-ea"/>
                    <a:sym typeface="+mn-lt"/>
                  </a:endParaRPr>
                </a:p>
              </p:txBody>
            </p:sp>
          </mc:Choice>
          <mc:Fallback xmlns="">
            <p:sp>
              <p:nvSpPr>
                <p:cNvPr id="20" name="Rectangle 19">
                  <a:extLst>
                    <a:ext uri="{FF2B5EF4-FFF2-40B4-BE49-F238E27FC236}">
                      <a16:creationId xmlns:a16="http://schemas.microsoft.com/office/drawing/2014/main" id="{08EDDBBD-6D93-6500-D9D2-F9E8CA117FD3}"/>
                    </a:ext>
                  </a:extLst>
                </p:cNvPr>
                <p:cNvSpPr>
                  <a:spLocks noRot="1" noChangeAspect="1" noMove="1" noResize="1" noEditPoints="1" noAdjustHandles="1" noChangeArrowheads="1" noChangeShapeType="1" noTextEdit="1"/>
                </p:cNvSpPr>
                <p:nvPr/>
              </p:nvSpPr>
              <p:spPr>
                <a:xfrm>
                  <a:off x="5029201" y="7384078"/>
                  <a:ext cx="9547422" cy="1397883"/>
                </a:xfrm>
                <a:prstGeom prst="rect">
                  <a:avLst/>
                </a:prstGeom>
                <a:blipFill>
                  <a:blip r:embed="rId3"/>
                  <a:stretch>
                    <a:fillRect/>
                  </a:stretch>
                </a:blipFill>
              </p:spPr>
              <p:txBody>
                <a:bodyPr/>
                <a:lstStyle/>
                <a:p>
                  <a:r>
                    <a:rPr lang="en-US">
                      <a:noFill/>
                    </a:rPr>
                    <a:t> </a:t>
                  </a:r>
                </a:p>
              </p:txBody>
            </p:sp>
          </mc:Fallback>
        </mc:AlternateContent>
      </p:grpSp>
      <p:pic>
        <p:nvPicPr>
          <p:cNvPr id="21" name="Picture 20">
            <a:extLst>
              <a:ext uri="{FF2B5EF4-FFF2-40B4-BE49-F238E27FC236}">
                <a16:creationId xmlns:a16="http://schemas.microsoft.com/office/drawing/2014/main" id="{DEFDF530-36D2-90CE-1317-C25AF6D60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1477" y="1300074"/>
            <a:ext cx="2692407" cy="2692407"/>
          </a:xfrm>
          <a:prstGeom prst="rect">
            <a:avLst/>
          </a:prstGeom>
        </p:spPr>
      </p:pic>
      <p:pic>
        <p:nvPicPr>
          <p:cNvPr id="22" name="Picture 21">
            <a:extLst>
              <a:ext uri="{FF2B5EF4-FFF2-40B4-BE49-F238E27FC236}">
                <a16:creationId xmlns:a16="http://schemas.microsoft.com/office/drawing/2014/main" id="{4657561B-9D02-B331-1536-D9538BD95155}"/>
              </a:ext>
            </a:extLst>
          </p:cNvPr>
          <p:cNvPicPr>
            <a:picLocks noChangeAspect="1"/>
          </p:cNvPicPr>
          <p:nvPr/>
        </p:nvPicPr>
        <p:blipFill>
          <a:blip r:embed="rId5"/>
          <a:stretch>
            <a:fillRect/>
          </a:stretch>
        </p:blipFill>
        <p:spPr>
          <a:xfrm flipH="1">
            <a:off x="0" y="4608573"/>
            <a:ext cx="2312561" cy="2268089"/>
          </a:xfrm>
          <a:prstGeom prst="rect">
            <a:avLst/>
          </a:prstGeom>
        </p:spPr>
      </p:pic>
      <p:sp>
        <p:nvSpPr>
          <p:cNvPr id="2" name="Rectangle 1">
            <a:extLst>
              <a:ext uri="{FF2B5EF4-FFF2-40B4-BE49-F238E27FC236}">
                <a16:creationId xmlns:a16="http://schemas.microsoft.com/office/drawing/2014/main" id="{A29DCE71-796F-3325-E193-679555ED51E2}"/>
              </a:ext>
            </a:extLst>
          </p:cNvPr>
          <p:cNvSpPr/>
          <p:nvPr/>
        </p:nvSpPr>
        <p:spPr>
          <a:xfrm>
            <a:off x="2528411" y="2470548"/>
            <a:ext cx="7135178" cy="2119363"/>
          </a:xfrm>
          <a:prstGeom prst="rect">
            <a:avLst/>
          </a:prstGeom>
        </p:spPr>
        <p:txBody>
          <a:bodyPr wrap="square">
            <a:spAutoFit/>
          </a:bodyPr>
          <a:lstStyle/>
          <a:p>
            <a:pPr algn="ctr" defTabSz="609630">
              <a:lnSpc>
                <a:spcPct val="150000"/>
              </a:lnSpc>
              <a:spcAft>
                <a:spcPts val="667"/>
              </a:spcAft>
            </a:pPr>
            <a:r>
              <a:rPr lang="vi-VN" sz="2800" dirty="0">
                <a:solidFill>
                  <a:prstClr val="black"/>
                </a:solidFill>
                <a:latin typeface="UTM Avo" panose="02040603050506020204" pitchFamily="18"/>
                <a:cs typeface="+mn-ea"/>
                <a:sym typeface="+mn-lt"/>
              </a:rPr>
              <a:t>Đổi 1 phút </a:t>
            </a:r>
            <a:r>
              <a:rPr lang="vi-VN" sz="2800">
                <a:solidFill>
                  <a:prstClr val="black"/>
                </a:solidFill>
                <a:latin typeface="UTM Avo" panose="02040603050506020204" pitchFamily="18"/>
                <a:cs typeface="+mn-ea"/>
                <a:sym typeface="+mn-lt"/>
              </a:rPr>
              <a:t>= 60</a:t>
            </a:r>
            <a:r>
              <a:rPr lang="en-US" sz="2800">
                <a:solidFill>
                  <a:prstClr val="black"/>
                </a:solidFill>
                <a:latin typeface="UTM Avo" panose="02040603050506020204" pitchFamily="18"/>
                <a:cs typeface="+mn-ea"/>
                <a:sym typeface="+mn-lt"/>
              </a:rPr>
              <a:t> </a:t>
            </a:r>
            <a:r>
              <a:rPr lang="vi-VN" sz="2800">
                <a:solidFill>
                  <a:prstClr val="black"/>
                </a:solidFill>
                <a:latin typeface="UTM Avo" panose="02040603050506020204" pitchFamily="18"/>
                <a:cs typeface="+mn-ea"/>
                <a:sym typeface="+mn-lt"/>
              </a:rPr>
              <a:t>s</a:t>
            </a:r>
            <a:endParaRPr lang="en-US" sz="2800" dirty="0">
              <a:solidFill>
                <a:prstClr val="black"/>
              </a:solidFill>
              <a:latin typeface="UTM Avo" panose="02040603050506020204" pitchFamily="18"/>
              <a:cs typeface="+mn-ea"/>
              <a:sym typeface="+mn-lt"/>
            </a:endParaRPr>
          </a:p>
          <a:p>
            <a:pPr algn="just" defTabSz="609630">
              <a:lnSpc>
                <a:spcPct val="150000"/>
              </a:lnSpc>
              <a:spcAft>
                <a:spcPts val="667"/>
              </a:spcAft>
            </a:pPr>
            <a:r>
              <a:rPr lang="vi-VN" sz="2800" dirty="0">
                <a:solidFill>
                  <a:prstClr val="black"/>
                </a:solidFill>
                <a:latin typeface="UTM Avo" panose="02040603050506020204" pitchFamily="18"/>
                <a:cs typeface="+mn-ea"/>
                <a:sym typeface="+mn-lt"/>
              </a:rPr>
              <a:t>Công mà cần cẩu thực hiện được là: </a:t>
            </a:r>
            <a:endParaRPr lang="en-US" sz="2800" dirty="0">
              <a:solidFill>
                <a:prstClr val="black"/>
              </a:solidFill>
              <a:latin typeface="UTM Avo" panose="02040603050506020204" pitchFamily="18"/>
              <a:cs typeface="+mn-ea"/>
              <a:sym typeface="+mn-lt"/>
            </a:endParaRPr>
          </a:p>
          <a:p>
            <a:pPr algn="ctr" defTabSz="609630">
              <a:lnSpc>
                <a:spcPct val="150000"/>
              </a:lnSpc>
              <a:spcAft>
                <a:spcPts val="667"/>
              </a:spcAft>
            </a:pPr>
            <a:r>
              <a:rPr lang="vi-VN" sz="2800" dirty="0">
                <a:solidFill>
                  <a:prstClr val="black"/>
                </a:solidFill>
                <a:latin typeface="UTM Avo" panose="02040603050506020204" pitchFamily="18"/>
                <a:cs typeface="+mn-ea"/>
                <a:sym typeface="+mn-lt"/>
              </a:rPr>
              <a:t>        A = F. s = 25 000. 12 = 300 000 (J)</a:t>
            </a:r>
            <a:endParaRPr lang="en-US" sz="2800" dirty="0">
              <a:solidFill>
                <a:prstClr val="black"/>
              </a:solidFill>
              <a:latin typeface="UTM Avo" panose="02040603050506020204" pitchFamily="18"/>
              <a:cs typeface="+mn-ea"/>
              <a:sym typeface="+mn-lt"/>
            </a:endParaRPr>
          </a:p>
        </p:txBody>
      </p:sp>
    </p:spTree>
    <p:extLst>
      <p:ext uri="{BB962C8B-B14F-4D97-AF65-F5344CB8AC3E}">
        <p14:creationId xmlns:p14="http://schemas.microsoft.com/office/powerpoint/2010/main" val="480598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D2408E1-DFFA-F801-90F0-0F0E20FDF5B0}"/>
              </a:ext>
            </a:extLst>
          </p:cNvPr>
          <p:cNvSpPr/>
          <p:nvPr/>
        </p:nvSpPr>
        <p:spPr>
          <a:xfrm>
            <a:off x="689769" y="1756135"/>
            <a:ext cx="4410869" cy="653981"/>
          </a:xfrm>
          <a:prstGeom prst="roundRect">
            <a:avLst/>
          </a:prstGeom>
          <a:solidFill>
            <a:schemeClr val="accent1">
              <a:lumMod val="40000"/>
              <a:lumOff val="6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effectLst/>
                <a:uLnTx/>
                <a:uFillTx/>
                <a:latin typeface="UTM Avo" panose="02040603050506020204" pitchFamily="18"/>
                <a:cs typeface="+mn-ea"/>
                <a:sym typeface="+mn-lt"/>
              </a:rPr>
              <a:t>Luyện tập 5 (SGK - tr.13)</a:t>
            </a:r>
            <a:endParaRPr kumimoji="0" lang="en-US" sz="2400" b="1" i="0" u="none" strike="noStrike" kern="0" cap="none" spc="0" normalizeH="0" baseline="0" noProof="0" dirty="0">
              <a:ln>
                <a:noFill/>
              </a:ln>
              <a:effectLst/>
              <a:uLnTx/>
              <a:uFillTx/>
              <a:latin typeface="UTM Avo" panose="02040603050506020204" pitchFamily="18"/>
              <a:cs typeface="+mn-ea"/>
              <a:sym typeface="+mn-lt"/>
            </a:endParaRPr>
          </a:p>
        </p:txBody>
      </p:sp>
      <p:sp>
        <p:nvSpPr>
          <p:cNvPr id="12" name="Rectangle 11">
            <a:extLst>
              <a:ext uri="{FF2B5EF4-FFF2-40B4-BE49-F238E27FC236}">
                <a16:creationId xmlns:a16="http://schemas.microsoft.com/office/drawing/2014/main" id="{9FC495F0-821A-E7DF-8784-D3E64FB7E148}"/>
              </a:ext>
            </a:extLst>
          </p:cNvPr>
          <p:cNvSpPr/>
          <p:nvPr/>
        </p:nvSpPr>
        <p:spPr>
          <a:xfrm>
            <a:off x="1168400" y="2489478"/>
            <a:ext cx="9855200" cy="1675843"/>
          </a:xfrm>
          <a:prstGeom prst="rect">
            <a:avLst/>
          </a:prstGeom>
        </p:spPr>
        <p:txBody>
          <a:bodyPr wrap="square">
            <a:spAutoFit/>
          </a:bodyPr>
          <a:lstStyle/>
          <a:p>
            <a:pPr algn="just" defTabSz="609630">
              <a:lnSpc>
                <a:spcPct val="150000"/>
              </a:lnSpc>
            </a:pPr>
            <a:r>
              <a:rPr lang="vi-VN" sz="2400" dirty="0">
                <a:latin typeface="UTM Avo" panose="02040603050506020204" pitchFamily="18"/>
                <a:cs typeface="+mn-ea"/>
                <a:sym typeface="+mn-lt"/>
              </a:rPr>
              <a:t>Kilôoát giờ là đơn vị đo của công. Một kilôoát giờ là công của một thiết bị có công suất một kilôoát hoạt động trong một giờ. Giải thích vì sao 1 kWh = 3 600 000 J?</a:t>
            </a:r>
            <a:endParaRPr lang="en-US" sz="2400" dirty="0">
              <a:latin typeface="UTM Avo" panose="02040603050506020204" pitchFamily="18"/>
              <a:cs typeface="+mn-ea"/>
              <a:sym typeface="+mn-lt"/>
            </a:endParaRPr>
          </a:p>
        </p:txBody>
      </p:sp>
      <p:grpSp>
        <p:nvGrpSpPr>
          <p:cNvPr id="13" name="Group 12">
            <a:extLst>
              <a:ext uri="{FF2B5EF4-FFF2-40B4-BE49-F238E27FC236}">
                <a16:creationId xmlns:a16="http://schemas.microsoft.com/office/drawing/2014/main" id="{0726A352-E228-C3DE-4854-31D229B5D59A}"/>
              </a:ext>
            </a:extLst>
          </p:cNvPr>
          <p:cNvGrpSpPr/>
          <p:nvPr/>
        </p:nvGrpSpPr>
        <p:grpSpPr>
          <a:xfrm>
            <a:off x="5464106" y="4341414"/>
            <a:ext cx="1263788" cy="714829"/>
            <a:chOff x="8153400" y="647700"/>
            <a:chExt cx="2133600" cy="914400"/>
          </a:xfrm>
        </p:grpSpPr>
        <p:sp>
          <p:nvSpPr>
            <p:cNvPr id="14" name="Oval 13">
              <a:extLst>
                <a:ext uri="{FF2B5EF4-FFF2-40B4-BE49-F238E27FC236}">
                  <a16:creationId xmlns:a16="http://schemas.microsoft.com/office/drawing/2014/main" id="{1CD67F68-DDD4-79AD-04F4-D65C3D8F34D1}"/>
                </a:ext>
              </a:extLst>
            </p:cNvPr>
            <p:cNvSpPr/>
            <p:nvPr/>
          </p:nvSpPr>
          <p:spPr>
            <a:xfrm>
              <a:off x="8153400" y="647700"/>
              <a:ext cx="2133600" cy="9144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effectLst/>
                <a:uLnTx/>
                <a:uFillTx/>
                <a:latin typeface="UTM Avo" panose="02040603050506020204" pitchFamily="18"/>
                <a:cs typeface="+mn-ea"/>
                <a:sym typeface="+mn-lt"/>
              </a:endParaRPr>
            </a:p>
          </p:txBody>
        </p:sp>
        <p:sp>
          <p:nvSpPr>
            <p:cNvPr id="15" name="TextBox 14">
              <a:extLst>
                <a:ext uri="{FF2B5EF4-FFF2-40B4-BE49-F238E27FC236}">
                  <a16:creationId xmlns:a16="http://schemas.microsoft.com/office/drawing/2014/main" id="{1A608341-6724-3DA2-4B6E-EF0C2AA625BD}"/>
                </a:ext>
              </a:extLst>
            </p:cNvPr>
            <p:cNvSpPr txBox="1"/>
            <p:nvPr/>
          </p:nvSpPr>
          <p:spPr>
            <a:xfrm>
              <a:off x="8305801" y="809622"/>
              <a:ext cx="1828800" cy="590556"/>
            </a:xfrm>
            <a:prstGeom prst="rect">
              <a:avLst/>
            </a:prstGeom>
            <a:noFill/>
          </p:spPr>
          <p:txBody>
            <a:bodyPr wrap="square" rtlCol="0" anchor="ctr">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effectLst/>
                  <a:uLnTx/>
                  <a:uFillTx/>
                  <a:latin typeface="UTM Avo" panose="02040603050506020204" pitchFamily="18"/>
                  <a:cs typeface="+mn-ea"/>
                  <a:sym typeface="+mn-lt"/>
                </a:rPr>
                <a:t>Giải</a:t>
              </a:r>
              <a:endParaRPr kumimoji="0" lang="en-US" sz="2400" b="1" i="0" u="none" strike="noStrike" kern="0" cap="none" spc="0" normalizeH="0" baseline="0" noProof="0">
                <a:ln>
                  <a:noFill/>
                </a:ln>
                <a:effectLst/>
                <a:uLnTx/>
                <a:uFillTx/>
                <a:latin typeface="UTM Avo" panose="02040603050506020204" pitchFamily="18"/>
                <a:cs typeface="+mn-ea"/>
                <a:sym typeface="+mn-lt"/>
              </a:endParaRPr>
            </a:p>
          </p:txBody>
        </p:sp>
      </p:grpSp>
      <p:grpSp>
        <p:nvGrpSpPr>
          <p:cNvPr id="16" name="Group 15">
            <a:extLst>
              <a:ext uri="{FF2B5EF4-FFF2-40B4-BE49-F238E27FC236}">
                <a16:creationId xmlns:a16="http://schemas.microsoft.com/office/drawing/2014/main" id="{DE5B1D80-C2DF-E60A-53B2-40C3BFC9D245}"/>
              </a:ext>
            </a:extLst>
          </p:cNvPr>
          <p:cNvGrpSpPr/>
          <p:nvPr/>
        </p:nvGrpSpPr>
        <p:grpSpPr>
          <a:xfrm>
            <a:off x="1321594" y="5308599"/>
            <a:ext cx="8104840" cy="1258242"/>
            <a:chOff x="2013856" y="6743700"/>
            <a:chExt cx="12157259" cy="1887364"/>
          </a:xfrm>
        </p:grpSpPr>
        <p:sp>
          <p:nvSpPr>
            <p:cNvPr id="17" name="Rectangle 16">
              <a:extLst>
                <a:ext uri="{FF2B5EF4-FFF2-40B4-BE49-F238E27FC236}">
                  <a16:creationId xmlns:a16="http://schemas.microsoft.com/office/drawing/2014/main" id="{C9448617-1677-F8B0-BC58-A260BB16AEBE}"/>
                </a:ext>
              </a:extLst>
            </p:cNvPr>
            <p:cNvSpPr/>
            <p:nvPr/>
          </p:nvSpPr>
          <p:spPr>
            <a:xfrm>
              <a:off x="3044993" y="7938566"/>
              <a:ext cx="11126122" cy="692498"/>
            </a:xfrm>
            <a:prstGeom prst="rect">
              <a:avLst/>
            </a:prstGeom>
          </p:spPr>
          <p:txBody>
            <a:bodyPr wrap="none">
              <a:spAutoFit/>
            </a:bodyPr>
            <a:lstStyle/>
            <a:p>
              <a:pPr defTabSz="609630"/>
              <a:r>
                <a:rPr lang="pl-PL" sz="2400" dirty="0">
                  <a:latin typeface="UTM Avo" panose="02040603050506020204" pitchFamily="18"/>
                  <a:cs typeface="+mn-ea"/>
                  <a:sym typeface="+mn-lt"/>
                </a:rPr>
                <a:t>1Kwh = 1Kw × 1h = 1</a:t>
              </a:r>
              <a:r>
                <a:rPr lang="vi-VN" sz="2400" dirty="0">
                  <a:latin typeface="UTM Avo" panose="02040603050506020204" pitchFamily="18"/>
                  <a:cs typeface="+mn-ea"/>
                  <a:sym typeface="+mn-lt"/>
                </a:rPr>
                <a:t> </a:t>
              </a:r>
              <a:r>
                <a:rPr lang="pl-PL" sz="2400" dirty="0">
                  <a:latin typeface="UTM Avo" panose="02040603050506020204" pitchFamily="18"/>
                  <a:cs typeface="+mn-ea"/>
                  <a:sym typeface="+mn-lt"/>
                </a:rPr>
                <a:t>000J/s × 3</a:t>
              </a:r>
              <a:r>
                <a:rPr lang="vi-VN" sz="2400" dirty="0">
                  <a:latin typeface="UTM Avo" panose="02040603050506020204" pitchFamily="18"/>
                  <a:cs typeface="+mn-ea"/>
                  <a:sym typeface="+mn-lt"/>
                </a:rPr>
                <a:t> </a:t>
              </a:r>
              <a:r>
                <a:rPr lang="pl-PL" sz="2400" dirty="0">
                  <a:latin typeface="UTM Avo" panose="02040603050506020204" pitchFamily="18"/>
                  <a:cs typeface="+mn-ea"/>
                  <a:sym typeface="+mn-lt"/>
                </a:rPr>
                <a:t>600 s = 3</a:t>
              </a:r>
              <a:r>
                <a:rPr lang="vi-VN" sz="2400" dirty="0">
                  <a:latin typeface="UTM Avo" panose="02040603050506020204" pitchFamily="18"/>
                  <a:cs typeface="+mn-ea"/>
                  <a:sym typeface="+mn-lt"/>
                </a:rPr>
                <a:t> </a:t>
              </a:r>
              <a:r>
                <a:rPr lang="pl-PL" sz="2400" dirty="0">
                  <a:latin typeface="UTM Avo" panose="02040603050506020204" pitchFamily="18"/>
                  <a:cs typeface="+mn-ea"/>
                  <a:sym typeface="+mn-lt"/>
                </a:rPr>
                <a:t>600</a:t>
              </a:r>
              <a:r>
                <a:rPr lang="vi-VN" sz="2400" dirty="0">
                  <a:latin typeface="UTM Avo" panose="02040603050506020204" pitchFamily="18"/>
                  <a:cs typeface="+mn-ea"/>
                  <a:sym typeface="+mn-lt"/>
                </a:rPr>
                <a:t> </a:t>
              </a:r>
              <a:r>
                <a:rPr lang="pl-PL" sz="2400" dirty="0">
                  <a:latin typeface="UTM Avo" panose="02040603050506020204" pitchFamily="18"/>
                  <a:cs typeface="+mn-ea"/>
                  <a:sym typeface="+mn-lt"/>
                </a:rPr>
                <a:t>000J.</a:t>
              </a:r>
              <a:endParaRPr lang="en-US" sz="2400" dirty="0">
                <a:latin typeface="UTM Avo" panose="02040603050506020204" pitchFamily="18"/>
                <a:cs typeface="+mn-ea"/>
                <a:sym typeface="+mn-lt"/>
              </a:endParaRPr>
            </a:p>
          </p:txBody>
        </p:sp>
        <p:sp>
          <p:nvSpPr>
            <p:cNvPr id="18" name="TextBox 17">
              <a:extLst>
                <a:ext uri="{FF2B5EF4-FFF2-40B4-BE49-F238E27FC236}">
                  <a16:creationId xmlns:a16="http://schemas.microsoft.com/office/drawing/2014/main" id="{EEC20D1B-C7AB-A950-2568-E36512C96CDD}"/>
                </a:ext>
              </a:extLst>
            </p:cNvPr>
            <p:cNvSpPr txBox="1"/>
            <p:nvPr/>
          </p:nvSpPr>
          <p:spPr>
            <a:xfrm>
              <a:off x="2013856" y="6743700"/>
              <a:ext cx="5347096" cy="692498"/>
            </a:xfrm>
            <a:prstGeom prst="rect">
              <a:avLst/>
            </a:prstGeom>
            <a:noFill/>
          </p:spPr>
          <p:txBody>
            <a:bodyPr wrap="square" rtlCol="0">
              <a:spAutoFit/>
            </a:bodyPr>
            <a:lstStyle/>
            <a:p>
              <a:pPr defTabSz="609630"/>
              <a:r>
                <a:rPr lang="vi-VN" sz="2400" dirty="0">
                  <a:latin typeface="UTM Avo" panose="02040603050506020204" pitchFamily="18"/>
                  <a:cs typeface="+mn-ea"/>
                  <a:sym typeface="+mn-lt"/>
                </a:rPr>
                <a:t>Ta có cách quy đổi:</a:t>
              </a:r>
              <a:endParaRPr lang="en-US" sz="2400" dirty="0">
                <a:latin typeface="UTM Avo" panose="02040603050506020204" pitchFamily="18"/>
                <a:cs typeface="+mn-ea"/>
                <a:sym typeface="+mn-lt"/>
              </a:endParaRPr>
            </a:p>
          </p:txBody>
        </p:sp>
      </p:grpSp>
      <p:pic>
        <p:nvPicPr>
          <p:cNvPr id="19" name="Picture 18">
            <a:extLst>
              <a:ext uri="{FF2B5EF4-FFF2-40B4-BE49-F238E27FC236}">
                <a16:creationId xmlns:a16="http://schemas.microsoft.com/office/drawing/2014/main" id="{91514A5D-E361-06C0-AF2F-2B9A39B342A8}"/>
              </a:ext>
            </a:extLst>
          </p:cNvPr>
          <p:cNvPicPr>
            <a:picLocks noChangeAspect="1"/>
          </p:cNvPicPr>
          <p:nvPr/>
        </p:nvPicPr>
        <p:blipFill>
          <a:blip r:embed="rId3"/>
          <a:stretch>
            <a:fillRect/>
          </a:stretch>
        </p:blipFill>
        <p:spPr>
          <a:xfrm>
            <a:off x="10241901" y="5510207"/>
            <a:ext cx="1950893" cy="1336907"/>
          </a:xfrm>
          <a:prstGeom prst="rect">
            <a:avLst/>
          </a:prstGeom>
        </p:spPr>
      </p:pic>
    </p:spTree>
    <p:extLst>
      <p:ext uri="{BB962C8B-B14F-4D97-AF65-F5344CB8AC3E}">
        <p14:creationId xmlns:p14="http://schemas.microsoft.com/office/powerpoint/2010/main" val="3829246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25D5D6DF-7C66-614D-1AA0-D5F69CEB7876}"/>
              </a:ext>
            </a:extLst>
          </p:cNvPr>
          <p:cNvGrpSpPr/>
          <p:nvPr/>
        </p:nvGrpSpPr>
        <p:grpSpPr>
          <a:xfrm>
            <a:off x="-376137" y="1699840"/>
            <a:ext cx="12944273" cy="1571144"/>
            <a:chOff x="0" y="-38100"/>
            <a:chExt cx="5040515" cy="791203"/>
          </a:xfrm>
        </p:grpSpPr>
        <p:sp>
          <p:nvSpPr>
            <p:cNvPr id="13" name="Freeform 3">
              <a:extLst>
                <a:ext uri="{FF2B5EF4-FFF2-40B4-BE49-F238E27FC236}">
                  <a16:creationId xmlns:a16="http://schemas.microsoft.com/office/drawing/2014/main" id="{EBF221B6-678F-7F85-499B-EB4422BD25FC}"/>
                </a:ext>
              </a:extLst>
            </p:cNvPr>
            <p:cNvSpPr/>
            <p:nvPr/>
          </p:nvSpPr>
          <p:spPr>
            <a:xfrm>
              <a:off x="0" y="0"/>
              <a:ext cx="5040515" cy="753103"/>
            </a:xfrm>
            <a:custGeom>
              <a:avLst/>
              <a:gdLst/>
              <a:ahLst/>
              <a:cxnLst/>
              <a:rect l="l" t="t" r="r" b="b"/>
              <a:pathLst>
                <a:path w="5040515" h="301241">
                  <a:moveTo>
                    <a:pt x="15949" y="0"/>
                  </a:moveTo>
                  <a:lnTo>
                    <a:pt x="5024566" y="0"/>
                  </a:lnTo>
                  <a:cubicBezTo>
                    <a:pt x="5033375" y="0"/>
                    <a:pt x="5040515" y="7141"/>
                    <a:pt x="5040515" y="15949"/>
                  </a:cubicBezTo>
                  <a:lnTo>
                    <a:pt x="5040515" y="285291"/>
                  </a:lnTo>
                  <a:cubicBezTo>
                    <a:pt x="5040515" y="294100"/>
                    <a:pt x="5033375" y="301241"/>
                    <a:pt x="5024566" y="301241"/>
                  </a:cubicBezTo>
                  <a:lnTo>
                    <a:pt x="15949" y="301241"/>
                  </a:lnTo>
                  <a:cubicBezTo>
                    <a:pt x="7141" y="301241"/>
                    <a:pt x="0" y="294100"/>
                    <a:pt x="0" y="285291"/>
                  </a:cubicBezTo>
                  <a:lnTo>
                    <a:pt x="0" y="15949"/>
                  </a:lnTo>
                  <a:cubicBezTo>
                    <a:pt x="0" y="7141"/>
                    <a:pt x="7141" y="0"/>
                    <a:pt x="15949" y="0"/>
                  </a:cubicBezTo>
                  <a:close/>
                </a:path>
              </a:pathLst>
            </a:custGeom>
            <a:solidFill>
              <a:srgbClr val="FFFFFF"/>
            </a:solidFill>
            <a:ln w="28575" cap="rnd">
              <a:solidFill>
                <a:srgbClr val="3E342F"/>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effectLst/>
                <a:uLnTx/>
                <a:uFillTx/>
                <a:latin typeface="UTM Avo" panose="02040603050506020204" pitchFamily="18"/>
                <a:sym typeface="+mn-lt"/>
              </a:endParaRPr>
            </a:p>
          </p:txBody>
        </p:sp>
        <p:sp>
          <p:nvSpPr>
            <p:cNvPr id="14" name="TextBox 4">
              <a:extLst>
                <a:ext uri="{FF2B5EF4-FFF2-40B4-BE49-F238E27FC236}">
                  <a16:creationId xmlns:a16="http://schemas.microsoft.com/office/drawing/2014/main" id="{F4C4485F-ED62-211B-FEC5-6D8F499A8B1F}"/>
                </a:ext>
              </a:extLst>
            </p:cNvPr>
            <p:cNvSpPr txBox="1"/>
            <p:nvPr/>
          </p:nvSpPr>
          <p:spPr>
            <a:xfrm>
              <a:off x="0" y="-38100"/>
              <a:ext cx="5040515" cy="33934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700" b="0" i="0" u="none" strike="noStrike" kern="1200" cap="none" spc="0" normalizeH="0" baseline="0" noProof="0">
                <a:ln>
                  <a:noFill/>
                </a:ln>
                <a:effectLst/>
                <a:uLnTx/>
                <a:uFillTx/>
                <a:latin typeface="UTM Avo" panose="02040603050506020204" pitchFamily="18"/>
                <a:sym typeface="+mn-lt"/>
              </a:endParaRPr>
            </a:p>
          </p:txBody>
        </p:sp>
      </p:grpSp>
      <p:sp>
        <p:nvSpPr>
          <p:cNvPr id="15" name="TextBox 5">
            <a:extLst>
              <a:ext uri="{FF2B5EF4-FFF2-40B4-BE49-F238E27FC236}">
                <a16:creationId xmlns:a16="http://schemas.microsoft.com/office/drawing/2014/main" id="{9A063472-11AA-2164-C847-DBC9D409B3A0}"/>
              </a:ext>
            </a:extLst>
          </p:cNvPr>
          <p:cNvSpPr txBox="1"/>
          <p:nvPr/>
        </p:nvSpPr>
        <p:spPr>
          <a:xfrm>
            <a:off x="761999" y="2217870"/>
            <a:ext cx="10668000" cy="430887"/>
          </a:xfrm>
          <a:prstGeom prst="rect">
            <a:avLst/>
          </a:prstGeom>
        </p:spPr>
        <p:txBody>
          <a:bodyPr wrap="square" lIns="0" tIns="0" rIns="0" bIns="0" rtlCol="0" anchor="t">
            <a:spAutoFit/>
          </a:bodyPr>
          <a:lstStyle/>
          <a:p>
            <a:pPr algn="ctr"/>
            <a:r>
              <a:rPr lang="en-US" sz="2800" b="1" dirty="0" err="1">
                <a:latin typeface="UTM Avo" panose="02040603050506020204" pitchFamily="18"/>
                <a:cs typeface="+mn-ea"/>
                <a:sym typeface="+mn-lt"/>
              </a:rPr>
              <a:t>Câu</a:t>
            </a:r>
            <a:r>
              <a:rPr lang="en-US" sz="2800" b="1" dirty="0">
                <a:latin typeface="UTM Avo" panose="02040603050506020204" pitchFamily="18"/>
                <a:cs typeface="+mn-ea"/>
                <a:sym typeface="+mn-lt"/>
              </a:rPr>
              <a:t> 1:</a:t>
            </a:r>
            <a:r>
              <a:rPr lang="vi-VN" sz="2800" b="1" dirty="0">
                <a:latin typeface="UTM Avo" panose="02040603050506020204" pitchFamily="18"/>
                <a:cs typeface="+mn-ea"/>
                <a:sym typeface="+mn-lt"/>
              </a:rPr>
              <a:t> </a:t>
            </a:r>
            <a:r>
              <a:rPr lang="vi-VN" sz="2800" dirty="0">
                <a:latin typeface="UTM Avo" panose="02040603050506020204" pitchFamily="18"/>
                <a:cs typeface="+mn-ea"/>
                <a:sym typeface="+mn-lt"/>
              </a:rPr>
              <a:t>Biểu thức tính công suất là:</a:t>
            </a:r>
            <a:endParaRPr lang="en-US" sz="2800" dirty="0">
              <a:latin typeface="UTM Avo" panose="02040603050506020204" pitchFamily="18"/>
              <a:cs typeface="+mn-ea"/>
              <a:sym typeface="+mn-lt"/>
            </a:endParaRPr>
          </a:p>
        </p:txBody>
      </p:sp>
      <p:sp>
        <p:nvSpPr>
          <p:cNvPr id="16" name="Rounded Rectangle 15">
            <a:extLst>
              <a:ext uri="{FF2B5EF4-FFF2-40B4-BE49-F238E27FC236}">
                <a16:creationId xmlns:a16="http://schemas.microsoft.com/office/drawing/2014/main" id="{90E14409-BF1F-9160-6EBC-E61C66F236FF}"/>
              </a:ext>
            </a:extLst>
          </p:cNvPr>
          <p:cNvSpPr/>
          <p:nvPr/>
        </p:nvSpPr>
        <p:spPr>
          <a:xfrm>
            <a:off x="926279" y="3679146"/>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A</a:t>
            </a:r>
            <a:r>
              <a:rPr lang="en-US" sz="2400">
                <a:latin typeface="UTM Avo" panose="02040603050506020204" pitchFamily="18"/>
                <a:cs typeface="+mn-ea"/>
                <a:sym typeface="+mn-lt"/>
              </a:rPr>
              <a:t>.</a:t>
            </a:r>
            <a:r>
              <a:rPr lang="vi-VN" sz="2400">
                <a:latin typeface="UTM Avo" panose="02040603050506020204" pitchFamily="18"/>
                <a:cs typeface="+mn-ea"/>
                <a:sym typeface="+mn-lt"/>
              </a:rPr>
              <a:t> </a:t>
            </a:r>
            <a:r>
              <a:rPr lang="vi-VN" sz="2400" b="1">
                <a:solidFill>
                  <a:prstClr val="black"/>
                </a:solidFill>
                <a:latin typeface="#9Slide05 TheSecret" panose="00000500000000000000" pitchFamily="2" charset="0"/>
                <a:cs typeface="+mn-ea"/>
                <a:sym typeface="+mn-lt"/>
              </a:rPr>
              <a:t>P</a:t>
            </a:r>
            <a:r>
              <a:rPr lang="vi-VN" sz="2400">
                <a:latin typeface="UTM Avo" panose="02040603050506020204" pitchFamily="18"/>
                <a:cs typeface="+mn-ea"/>
                <a:sym typeface="+mn-lt"/>
              </a:rPr>
              <a:t> </a:t>
            </a:r>
            <a:r>
              <a:rPr lang="vi-VN" sz="2400" dirty="0">
                <a:latin typeface="UTM Avo" panose="02040603050506020204" pitchFamily="18"/>
                <a:cs typeface="+mn-ea"/>
                <a:sym typeface="+mn-lt"/>
              </a:rPr>
              <a:t>= A. t</a:t>
            </a:r>
            <a:endParaRPr lang="en-US" sz="2400" dirty="0">
              <a:latin typeface="UTM Avo" panose="02040603050506020204" pitchFamily="18"/>
              <a:cs typeface="+mn-ea"/>
              <a:sym typeface="+mn-lt"/>
            </a:endParaRPr>
          </a:p>
        </p:txBody>
      </p:sp>
      <p:sp>
        <p:nvSpPr>
          <p:cNvPr id="17" name="Rounded Rectangle 16">
            <a:extLst>
              <a:ext uri="{FF2B5EF4-FFF2-40B4-BE49-F238E27FC236}">
                <a16:creationId xmlns:a16="http://schemas.microsoft.com/office/drawing/2014/main" id="{00A59E74-FD49-279C-D9FB-B15A8CB0454D}"/>
              </a:ext>
            </a:extLst>
          </p:cNvPr>
          <p:cNvSpPr/>
          <p:nvPr/>
        </p:nvSpPr>
        <p:spPr>
          <a:xfrm>
            <a:off x="6460092" y="3679927"/>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B</a:t>
            </a:r>
            <a:r>
              <a:rPr lang="en-US" sz="2400">
                <a:latin typeface="UTM Avo" panose="02040603050506020204" pitchFamily="18"/>
                <a:cs typeface="+mn-ea"/>
                <a:sym typeface="+mn-lt"/>
              </a:rPr>
              <a:t>. </a:t>
            </a:r>
            <a:r>
              <a:rPr lang="vi-VN" sz="2400" b="1">
                <a:solidFill>
                  <a:prstClr val="black"/>
                </a:solidFill>
                <a:latin typeface="#9Slide05 TheSecret" panose="00000500000000000000" pitchFamily="2" charset="0"/>
                <a:cs typeface="+mn-ea"/>
                <a:sym typeface="+mn-lt"/>
              </a:rPr>
              <a:t>P</a:t>
            </a:r>
            <a:r>
              <a:rPr lang="vi-VN" sz="2400">
                <a:latin typeface="UTM Avo" panose="02040603050506020204" pitchFamily="18"/>
                <a:cs typeface="+mn-ea"/>
                <a:sym typeface="+mn-lt"/>
              </a:rPr>
              <a:t> </a:t>
            </a:r>
            <a:r>
              <a:rPr lang="vi-VN" sz="2400" dirty="0">
                <a:latin typeface="UTM Avo" panose="02040603050506020204" pitchFamily="18"/>
                <a:cs typeface="+mn-ea"/>
                <a:sym typeface="+mn-lt"/>
              </a:rPr>
              <a:t>= A/t</a:t>
            </a:r>
            <a:endParaRPr lang="en-US" sz="2400" dirty="0">
              <a:latin typeface="UTM Avo" panose="02040603050506020204" pitchFamily="18"/>
              <a:cs typeface="+mn-ea"/>
              <a:sym typeface="+mn-lt"/>
            </a:endParaRPr>
          </a:p>
        </p:txBody>
      </p:sp>
      <p:sp>
        <p:nvSpPr>
          <p:cNvPr id="18" name="Rounded Rectangle 17">
            <a:extLst>
              <a:ext uri="{FF2B5EF4-FFF2-40B4-BE49-F238E27FC236}">
                <a16:creationId xmlns:a16="http://schemas.microsoft.com/office/drawing/2014/main" id="{142EF82F-026C-E3FC-F6D4-BD914D0DFBDE}"/>
              </a:ext>
            </a:extLst>
          </p:cNvPr>
          <p:cNvSpPr/>
          <p:nvPr/>
        </p:nvSpPr>
        <p:spPr>
          <a:xfrm>
            <a:off x="926279" y="5294520"/>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C</a:t>
            </a:r>
            <a:r>
              <a:rPr lang="en-US" sz="2400">
                <a:latin typeface="UTM Avo" panose="02040603050506020204" pitchFamily="18"/>
                <a:cs typeface="+mn-ea"/>
                <a:sym typeface="+mn-lt"/>
              </a:rPr>
              <a:t>.</a:t>
            </a:r>
            <a:r>
              <a:rPr lang="vi-VN" sz="2400">
                <a:latin typeface="UTM Avo" panose="02040603050506020204" pitchFamily="18"/>
                <a:cs typeface="+mn-ea"/>
                <a:sym typeface="+mn-lt"/>
              </a:rPr>
              <a:t> </a:t>
            </a:r>
            <a:r>
              <a:rPr lang="vi-VN" sz="2400" b="1">
                <a:solidFill>
                  <a:prstClr val="black"/>
                </a:solidFill>
                <a:latin typeface="#9Slide05 TheSecret" panose="00000500000000000000" pitchFamily="2" charset="0"/>
                <a:cs typeface="+mn-ea"/>
                <a:sym typeface="+mn-lt"/>
              </a:rPr>
              <a:t>P</a:t>
            </a:r>
            <a:r>
              <a:rPr lang="vi-VN" sz="2400">
                <a:latin typeface="UTM Avo" panose="02040603050506020204" pitchFamily="18"/>
                <a:cs typeface="+mn-ea"/>
                <a:sym typeface="+mn-lt"/>
              </a:rPr>
              <a:t> </a:t>
            </a:r>
            <a:r>
              <a:rPr lang="vi-VN" sz="2400" dirty="0">
                <a:latin typeface="UTM Avo" panose="02040603050506020204" pitchFamily="18"/>
                <a:cs typeface="+mn-ea"/>
                <a:sym typeface="+mn-lt"/>
              </a:rPr>
              <a:t>= A. F</a:t>
            </a:r>
            <a:endParaRPr lang="en-US" sz="2400" dirty="0">
              <a:latin typeface="UTM Avo" panose="02040603050506020204" pitchFamily="18"/>
              <a:cs typeface="+mn-ea"/>
              <a:sym typeface="+mn-lt"/>
            </a:endParaRPr>
          </a:p>
        </p:txBody>
      </p:sp>
      <p:sp>
        <p:nvSpPr>
          <p:cNvPr id="19" name="Rounded Rectangle 18">
            <a:extLst>
              <a:ext uri="{FF2B5EF4-FFF2-40B4-BE49-F238E27FC236}">
                <a16:creationId xmlns:a16="http://schemas.microsoft.com/office/drawing/2014/main" id="{C69AC2BF-6AC7-02C5-B4D9-A030A3DAD96B}"/>
              </a:ext>
            </a:extLst>
          </p:cNvPr>
          <p:cNvSpPr/>
          <p:nvPr/>
        </p:nvSpPr>
        <p:spPr>
          <a:xfrm>
            <a:off x="6460092" y="5294520"/>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D</a:t>
            </a:r>
            <a:r>
              <a:rPr lang="en-US" sz="2400">
                <a:latin typeface="UTM Avo" panose="02040603050506020204" pitchFamily="18"/>
                <a:cs typeface="+mn-ea"/>
                <a:sym typeface="+mn-lt"/>
              </a:rPr>
              <a:t>.</a:t>
            </a:r>
            <a:r>
              <a:rPr lang="vi-VN" sz="2400">
                <a:latin typeface="UTM Avo" panose="02040603050506020204" pitchFamily="18"/>
                <a:cs typeface="+mn-ea"/>
                <a:sym typeface="+mn-lt"/>
              </a:rPr>
              <a:t> </a:t>
            </a:r>
            <a:r>
              <a:rPr lang="vi-VN" sz="2400" b="1">
                <a:solidFill>
                  <a:prstClr val="black"/>
                </a:solidFill>
                <a:latin typeface="#9Slide05 TheSecret" panose="00000500000000000000" pitchFamily="2" charset="0"/>
                <a:cs typeface="+mn-ea"/>
                <a:sym typeface="+mn-lt"/>
              </a:rPr>
              <a:t>P</a:t>
            </a:r>
            <a:r>
              <a:rPr lang="vi-VN" sz="2400">
                <a:latin typeface="UTM Avo" panose="02040603050506020204" pitchFamily="18"/>
                <a:cs typeface="+mn-ea"/>
                <a:sym typeface="+mn-lt"/>
              </a:rPr>
              <a:t> </a:t>
            </a:r>
            <a:r>
              <a:rPr lang="vi-VN" sz="2400" dirty="0">
                <a:latin typeface="UTM Avo" panose="02040603050506020204" pitchFamily="18"/>
                <a:cs typeface="+mn-ea"/>
                <a:sym typeface="+mn-lt"/>
              </a:rPr>
              <a:t>= t/A</a:t>
            </a:r>
            <a:endParaRPr lang="en-US" sz="2400" dirty="0">
              <a:latin typeface="UTM Avo" panose="02040603050506020204" pitchFamily="18"/>
              <a:cs typeface="+mn-ea"/>
              <a:sym typeface="+mn-lt"/>
            </a:endParaRPr>
          </a:p>
        </p:txBody>
      </p:sp>
    </p:spTree>
    <p:extLst>
      <p:ext uri="{BB962C8B-B14F-4D97-AF65-F5344CB8AC3E}">
        <p14:creationId xmlns:p14="http://schemas.microsoft.com/office/powerpoint/2010/main" val="3724909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16"/>
                                        </p:tgtEl>
                                        <p:attrNameLst>
                                          <p:attrName>fillcolor</p:attrName>
                                        </p:attrNameLst>
                                      </p:cBhvr>
                                      <p:to>
                                        <a:srgbClr val="EF676A"/>
                                      </p:to>
                                    </p:animClr>
                                    <p:set>
                                      <p:cBhvr>
                                        <p:cTn id="27" dur="2000" fill="hold"/>
                                        <p:tgtEl>
                                          <p:spTgt spid="16"/>
                                        </p:tgtEl>
                                        <p:attrNameLst>
                                          <p:attrName>fill.type</p:attrName>
                                        </p:attrNameLst>
                                      </p:cBhvr>
                                      <p:to>
                                        <p:strVal val="solid"/>
                                      </p:to>
                                    </p:set>
                                    <p:set>
                                      <p:cBhvr>
                                        <p:cTn id="28" dur="2000" fill="hold"/>
                                        <p:tgtEl>
                                          <p:spTgt spid="16"/>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17"/>
                                        </p:tgtEl>
                                        <p:attrNameLst>
                                          <p:attrName>fillcolor</p:attrName>
                                        </p:attrNameLst>
                                      </p:cBhvr>
                                      <p:to>
                                        <a:srgbClr val="6EBB61"/>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8"/>
                                        </p:tgtEl>
                                        <p:attrNameLst>
                                          <p:attrName>fillcolor</p:attrName>
                                        </p:attrNameLst>
                                      </p:cBhvr>
                                      <p:to>
                                        <a:srgbClr val="EF676A"/>
                                      </p:to>
                                    </p:animClr>
                                    <p:set>
                                      <p:cBhvr>
                                        <p:cTn id="41" dur="2000" fill="hold"/>
                                        <p:tgtEl>
                                          <p:spTgt spid="18"/>
                                        </p:tgtEl>
                                        <p:attrNameLst>
                                          <p:attrName>fill.type</p:attrName>
                                        </p:attrNameLst>
                                      </p:cBhvr>
                                      <p:to>
                                        <p:strVal val="solid"/>
                                      </p:to>
                                    </p:set>
                                    <p:set>
                                      <p:cBhvr>
                                        <p:cTn id="42" dur="2000" fill="hold"/>
                                        <p:tgtEl>
                                          <p:spTgt spid="18"/>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18"/>
                  </p:tgtEl>
                </p:cond>
              </p:nextCondLst>
            </p:seq>
            <p:seq concurrent="1" nextAc="seek">
              <p:cTn id="43" restart="whenNotActive" fill="hold" evtFilter="cancelBubble" nodeType="interactiveSeq">
                <p:stCondLst>
                  <p:cond evt="onClick" delay="0">
                    <p:tgtEl>
                      <p:spTgt spid="19"/>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19"/>
                                        </p:tgtEl>
                                        <p:attrNameLst>
                                          <p:attrName>fillcolor</p:attrName>
                                        </p:attrNameLst>
                                      </p:cBhvr>
                                      <p:to>
                                        <a:srgbClr val="EF676A"/>
                                      </p:to>
                                    </p:animClr>
                                    <p:set>
                                      <p:cBhvr>
                                        <p:cTn id="48" dur="2000" fill="hold"/>
                                        <p:tgtEl>
                                          <p:spTgt spid="19"/>
                                        </p:tgtEl>
                                        <p:attrNameLst>
                                          <p:attrName>fill.type</p:attrName>
                                        </p:attrNameLst>
                                      </p:cBhvr>
                                      <p:to>
                                        <p:strVal val="solid"/>
                                      </p:to>
                                    </p:set>
                                    <p:set>
                                      <p:cBhvr>
                                        <p:cTn id="49" dur="20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19"/>
                  </p:tgtEl>
                </p:cond>
              </p:nextCondLst>
            </p:seq>
          </p:childTnLst>
        </p:cTn>
      </p:par>
    </p:tnLst>
    <p:bldLst>
      <p:bldP spid="15" grpId="0"/>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F699A78-D3A4-74FE-3E32-E318DDFCA684}"/>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1699122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13C0536-B2B3-46EC-153B-B77DAA7F9D0B}"/>
              </a:ext>
            </a:extLst>
          </p:cNvPr>
          <p:cNvGrpSpPr/>
          <p:nvPr/>
        </p:nvGrpSpPr>
        <p:grpSpPr>
          <a:xfrm>
            <a:off x="-376137" y="1699840"/>
            <a:ext cx="12944273" cy="1979306"/>
            <a:chOff x="0" y="-38100"/>
            <a:chExt cx="5040515" cy="791203"/>
          </a:xfrm>
        </p:grpSpPr>
        <p:sp>
          <p:nvSpPr>
            <p:cNvPr id="3" name="Freeform 3">
              <a:extLst>
                <a:ext uri="{FF2B5EF4-FFF2-40B4-BE49-F238E27FC236}">
                  <a16:creationId xmlns:a16="http://schemas.microsoft.com/office/drawing/2014/main" id="{0B5A2ACC-C00E-9079-1140-78A51E446AEF}"/>
                </a:ext>
              </a:extLst>
            </p:cNvPr>
            <p:cNvSpPr/>
            <p:nvPr/>
          </p:nvSpPr>
          <p:spPr>
            <a:xfrm>
              <a:off x="0" y="0"/>
              <a:ext cx="5040515" cy="753103"/>
            </a:xfrm>
            <a:custGeom>
              <a:avLst/>
              <a:gdLst/>
              <a:ahLst/>
              <a:cxnLst/>
              <a:rect l="l" t="t" r="r" b="b"/>
              <a:pathLst>
                <a:path w="5040515" h="301241">
                  <a:moveTo>
                    <a:pt x="15949" y="0"/>
                  </a:moveTo>
                  <a:lnTo>
                    <a:pt x="5024566" y="0"/>
                  </a:lnTo>
                  <a:cubicBezTo>
                    <a:pt x="5033375" y="0"/>
                    <a:pt x="5040515" y="7141"/>
                    <a:pt x="5040515" y="15949"/>
                  </a:cubicBezTo>
                  <a:lnTo>
                    <a:pt x="5040515" y="285291"/>
                  </a:lnTo>
                  <a:cubicBezTo>
                    <a:pt x="5040515" y="294100"/>
                    <a:pt x="5033375" y="301241"/>
                    <a:pt x="5024566" y="301241"/>
                  </a:cubicBezTo>
                  <a:lnTo>
                    <a:pt x="15949" y="301241"/>
                  </a:lnTo>
                  <a:cubicBezTo>
                    <a:pt x="7141" y="301241"/>
                    <a:pt x="0" y="294100"/>
                    <a:pt x="0" y="285291"/>
                  </a:cubicBezTo>
                  <a:lnTo>
                    <a:pt x="0" y="15949"/>
                  </a:lnTo>
                  <a:cubicBezTo>
                    <a:pt x="0" y="7141"/>
                    <a:pt x="7141" y="0"/>
                    <a:pt x="15949" y="0"/>
                  </a:cubicBezTo>
                  <a:close/>
                </a:path>
              </a:pathLst>
            </a:custGeom>
            <a:solidFill>
              <a:srgbClr val="FFFFFF"/>
            </a:solidFill>
            <a:ln w="28575" cap="rnd">
              <a:solidFill>
                <a:srgbClr val="3E342F"/>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effectLst/>
                <a:uLnTx/>
                <a:uFillTx/>
                <a:latin typeface="UTM Avo" panose="02040603050506020204" pitchFamily="18"/>
                <a:sym typeface="+mn-lt"/>
              </a:endParaRPr>
            </a:p>
          </p:txBody>
        </p:sp>
        <p:sp>
          <p:nvSpPr>
            <p:cNvPr id="4" name="TextBox 4">
              <a:extLst>
                <a:ext uri="{FF2B5EF4-FFF2-40B4-BE49-F238E27FC236}">
                  <a16:creationId xmlns:a16="http://schemas.microsoft.com/office/drawing/2014/main" id="{A504216D-7DC9-6437-8ACC-9CA16201FF88}"/>
                </a:ext>
              </a:extLst>
            </p:cNvPr>
            <p:cNvSpPr txBox="1"/>
            <p:nvPr/>
          </p:nvSpPr>
          <p:spPr>
            <a:xfrm>
              <a:off x="0" y="-38100"/>
              <a:ext cx="5040515" cy="33934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700" b="0" i="0" u="none" strike="noStrike" kern="1200" cap="none" spc="0" normalizeH="0" baseline="0" noProof="0">
                <a:ln>
                  <a:noFill/>
                </a:ln>
                <a:effectLst/>
                <a:uLnTx/>
                <a:uFillTx/>
                <a:latin typeface="UTM Avo" panose="02040603050506020204" pitchFamily="18"/>
                <a:sym typeface="+mn-lt"/>
              </a:endParaRPr>
            </a:p>
          </p:txBody>
        </p:sp>
      </p:grpSp>
      <p:sp>
        <p:nvSpPr>
          <p:cNvPr id="5" name="TextBox 5">
            <a:extLst>
              <a:ext uri="{FF2B5EF4-FFF2-40B4-BE49-F238E27FC236}">
                <a16:creationId xmlns:a16="http://schemas.microsoft.com/office/drawing/2014/main" id="{46B874CD-770A-AA4C-4279-91139F15EA41}"/>
              </a:ext>
            </a:extLst>
          </p:cNvPr>
          <p:cNvSpPr txBox="1"/>
          <p:nvPr/>
        </p:nvSpPr>
        <p:spPr>
          <a:xfrm>
            <a:off x="761999" y="1935968"/>
            <a:ext cx="10668000" cy="1602362"/>
          </a:xfrm>
          <a:prstGeom prst="rect">
            <a:avLst/>
          </a:prstGeom>
        </p:spPr>
        <p:txBody>
          <a:bodyPr wrap="square" lIns="0" tIns="0" rIns="0" bIns="0" rtlCol="0" anchor="t">
            <a:spAutoFit/>
          </a:bodyPr>
          <a:lstStyle/>
          <a:p>
            <a:pPr algn="ctr">
              <a:lnSpc>
                <a:spcPct val="150000"/>
              </a:lnSpc>
            </a:pPr>
            <a:r>
              <a:rPr lang="en-US" sz="2400" b="1" dirty="0" err="1">
                <a:latin typeface="UTM Avo" panose="02040603050506020204" pitchFamily="18"/>
                <a:cs typeface="+mn-ea"/>
                <a:sym typeface="+mn-lt"/>
              </a:rPr>
              <a:t>Câu</a:t>
            </a:r>
            <a:r>
              <a:rPr lang="en-US" sz="2400" b="1" dirty="0">
                <a:latin typeface="UTM Avo" panose="02040603050506020204" pitchFamily="18"/>
                <a:cs typeface="+mn-ea"/>
                <a:sym typeface="+mn-lt"/>
              </a:rPr>
              <a:t> 2:</a:t>
            </a:r>
            <a:r>
              <a:rPr lang="vi-VN" sz="2400" b="1" dirty="0">
                <a:latin typeface="UTM Avo" panose="02040603050506020204" pitchFamily="18"/>
                <a:cs typeface="+mn-ea"/>
                <a:sym typeface="+mn-lt"/>
              </a:rPr>
              <a:t> </a:t>
            </a:r>
            <a:r>
              <a:rPr lang="vi-VN" sz="2400" dirty="0">
                <a:latin typeface="UTM Avo" panose="02040603050506020204" pitchFamily="18"/>
                <a:cs typeface="+mn-ea"/>
                <a:sym typeface="+mn-lt"/>
              </a:rPr>
              <a:t>Để cày một sào đất, nếu dùng trâu cày thì mất 2 giờ, nếu dùng máy cày thì mất 20 phút. Hỏi trâu hay máy cày có công suất lớn hơn và lớn hơn bao nhiêu lần?</a:t>
            </a:r>
            <a:endParaRPr lang="en-US" sz="2400" dirty="0">
              <a:latin typeface="UTM Avo" panose="02040603050506020204" pitchFamily="18"/>
              <a:cs typeface="+mn-ea"/>
              <a:sym typeface="+mn-lt"/>
            </a:endParaRPr>
          </a:p>
        </p:txBody>
      </p:sp>
      <p:sp>
        <p:nvSpPr>
          <p:cNvPr id="6" name="Rounded Rectangle 5">
            <a:extLst>
              <a:ext uri="{FF2B5EF4-FFF2-40B4-BE49-F238E27FC236}">
                <a16:creationId xmlns:a16="http://schemas.microsoft.com/office/drawing/2014/main" id="{86BE0BB1-2E78-8530-1EC5-5D65AF140A4A}"/>
              </a:ext>
            </a:extLst>
          </p:cNvPr>
          <p:cNvSpPr/>
          <p:nvPr/>
        </p:nvSpPr>
        <p:spPr>
          <a:xfrm>
            <a:off x="926279" y="3879173"/>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A. </a:t>
            </a:r>
            <a:r>
              <a:rPr lang="vi-VN" sz="2400" dirty="0">
                <a:latin typeface="UTM Avo" panose="02040603050506020204" pitchFamily="18"/>
                <a:cs typeface="+mn-ea"/>
                <a:sym typeface="+mn-lt"/>
              </a:rPr>
              <a:t>Máy cày có công suất     lớn hơn và lớn hơn 6 lần.</a:t>
            </a:r>
            <a:endParaRPr lang="en-US" sz="2400" dirty="0">
              <a:latin typeface="UTM Avo" panose="02040603050506020204" pitchFamily="18"/>
              <a:cs typeface="+mn-ea"/>
              <a:sym typeface="+mn-lt"/>
            </a:endParaRPr>
          </a:p>
        </p:txBody>
      </p:sp>
      <p:sp>
        <p:nvSpPr>
          <p:cNvPr id="7" name="Rounded Rectangle 6">
            <a:extLst>
              <a:ext uri="{FF2B5EF4-FFF2-40B4-BE49-F238E27FC236}">
                <a16:creationId xmlns:a16="http://schemas.microsoft.com/office/drawing/2014/main" id="{1A1F4CB2-2337-CA73-F135-4AF78B5C979D}"/>
              </a:ext>
            </a:extLst>
          </p:cNvPr>
          <p:cNvSpPr/>
          <p:nvPr/>
        </p:nvSpPr>
        <p:spPr>
          <a:xfrm>
            <a:off x="6460092" y="3879954"/>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B.</a:t>
            </a:r>
            <a:r>
              <a:rPr lang="vi-VN" sz="2400" dirty="0">
                <a:latin typeface="UTM Avo" panose="02040603050506020204" pitchFamily="18"/>
                <a:cs typeface="+mn-ea"/>
                <a:sym typeface="+mn-lt"/>
              </a:rPr>
              <a:t> Máy cày có công suất     lớn hơn và lớn hơn 3 lần.</a:t>
            </a:r>
            <a:endParaRPr lang="en-US" sz="2400" dirty="0">
              <a:latin typeface="UTM Avo" panose="02040603050506020204" pitchFamily="18"/>
              <a:cs typeface="+mn-ea"/>
              <a:sym typeface="+mn-lt"/>
            </a:endParaRPr>
          </a:p>
        </p:txBody>
      </p:sp>
      <p:sp>
        <p:nvSpPr>
          <p:cNvPr id="8" name="Rounded Rectangle 7">
            <a:extLst>
              <a:ext uri="{FF2B5EF4-FFF2-40B4-BE49-F238E27FC236}">
                <a16:creationId xmlns:a16="http://schemas.microsoft.com/office/drawing/2014/main" id="{66C2ADED-F18E-65C3-A20C-628C006E1DF4}"/>
              </a:ext>
            </a:extLst>
          </p:cNvPr>
          <p:cNvSpPr/>
          <p:nvPr/>
        </p:nvSpPr>
        <p:spPr>
          <a:xfrm>
            <a:off x="926279" y="5494547"/>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C.</a:t>
            </a:r>
            <a:r>
              <a:rPr lang="vi-VN" sz="2400" dirty="0">
                <a:latin typeface="UTM Avo" panose="02040603050506020204" pitchFamily="18"/>
                <a:cs typeface="+mn-ea"/>
                <a:sym typeface="+mn-lt"/>
              </a:rPr>
              <a:t> Máy cày có công suất     lớn hơn và lớn hơn 5 lần.</a:t>
            </a:r>
            <a:endParaRPr lang="en-US" sz="2400" dirty="0">
              <a:latin typeface="UTM Avo" panose="02040603050506020204" pitchFamily="18"/>
              <a:cs typeface="+mn-ea"/>
              <a:sym typeface="+mn-lt"/>
            </a:endParaRPr>
          </a:p>
        </p:txBody>
      </p:sp>
      <p:sp>
        <p:nvSpPr>
          <p:cNvPr id="9" name="Rounded Rectangle 8">
            <a:extLst>
              <a:ext uri="{FF2B5EF4-FFF2-40B4-BE49-F238E27FC236}">
                <a16:creationId xmlns:a16="http://schemas.microsoft.com/office/drawing/2014/main" id="{4040A384-E8B5-B846-B649-1DABBD0DA73B}"/>
              </a:ext>
            </a:extLst>
          </p:cNvPr>
          <p:cNvSpPr/>
          <p:nvPr/>
        </p:nvSpPr>
        <p:spPr>
          <a:xfrm>
            <a:off x="6460092" y="5494547"/>
            <a:ext cx="4792134" cy="1193800"/>
          </a:xfrm>
          <a:prstGeom prst="roundRect">
            <a:avLst/>
          </a:prstGeom>
          <a:solidFill>
            <a:srgbClr val="FFF1E7"/>
          </a:solidFill>
          <a:ln w="28575" cap="flat" cmpd="sng" algn="ctr">
            <a:solidFill>
              <a:sysClr val="windowText" lastClr="000000"/>
            </a:solidFill>
            <a:prstDash val="solid"/>
          </a:ln>
          <a:effectLst/>
        </p:spPr>
        <p:txBody>
          <a:bodyPr rtlCol="0" anchor="ctr"/>
          <a:lstStyle/>
          <a:p>
            <a:pPr algn="just">
              <a:lnSpc>
                <a:spcPct val="130000"/>
              </a:lnSpc>
              <a:buClr>
                <a:prstClr val="white"/>
              </a:buClr>
              <a:defRPr/>
            </a:pPr>
            <a:r>
              <a:rPr lang="en-US" sz="2400" dirty="0">
                <a:latin typeface="UTM Avo" panose="02040603050506020204" pitchFamily="18"/>
                <a:cs typeface="+mn-ea"/>
                <a:sym typeface="+mn-lt"/>
              </a:rPr>
              <a:t>D.</a:t>
            </a:r>
            <a:r>
              <a:rPr lang="vi-VN" sz="2400" dirty="0">
                <a:latin typeface="UTM Avo" panose="02040603050506020204" pitchFamily="18"/>
                <a:cs typeface="+mn-ea"/>
                <a:sym typeface="+mn-lt"/>
              </a:rPr>
              <a:t> Máy cày có công suất     lớn hơn và lớn hơn 10 lần.</a:t>
            </a:r>
            <a:endParaRPr lang="en-US" sz="2400" dirty="0">
              <a:latin typeface="UTM Avo" panose="02040603050506020204" pitchFamily="18"/>
              <a:cs typeface="+mn-ea"/>
              <a:sym typeface="+mn-lt"/>
            </a:endParaRPr>
          </a:p>
        </p:txBody>
      </p:sp>
    </p:spTree>
    <p:extLst>
      <p:ext uri="{BB962C8B-B14F-4D97-AF65-F5344CB8AC3E}">
        <p14:creationId xmlns:p14="http://schemas.microsoft.com/office/powerpoint/2010/main" val="728287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6"/>
                                        </p:tgtEl>
                                        <p:attrNameLst>
                                          <p:attrName>fillcolor</p:attrName>
                                        </p:attrNameLst>
                                      </p:cBhvr>
                                      <p:to>
                                        <a:srgbClr val="6EBB61"/>
                                      </p:to>
                                    </p:animClr>
                                    <p:set>
                                      <p:cBhvr>
                                        <p:cTn id="27" dur="2000" fill="hold"/>
                                        <p:tgtEl>
                                          <p:spTgt spid="6"/>
                                        </p:tgtEl>
                                        <p:attrNameLst>
                                          <p:attrName>fill.type</p:attrName>
                                        </p:attrNameLst>
                                      </p:cBhvr>
                                      <p:to>
                                        <p:strVal val="solid"/>
                                      </p:to>
                                    </p:set>
                                    <p:set>
                                      <p:cBhvr>
                                        <p:cTn id="28" dur="2000" fill="hold"/>
                                        <p:tgtEl>
                                          <p:spTgt spid="6"/>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7"/>
                                        </p:tgtEl>
                                        <p:attrNameLst>
                                          <p:attrName>fillcolor</p:attrName>
                                        </p:attrNameLst>
                                      </p:cBhvr>
                                      <p:to>
                                        <a:srgbClr val="EF676A"/>
                                      </p:to>
                                    </p:animClr>
                                    <p:set>
                                      <p:cBhvr>
                                        <p:cTn id="34" dur="2000" fill="hold"/>
                                        <p:tgtEl>
                                          <p:spTgt spid="7"/>
                                        </p:tgtEl>
                                        <p:attrNameLst>
                                          <p:attrName>fill.type</p:attrName>
                                        </p:attrNameLst>
                                      </p:cBhvr>
                                      <p:to>
                                        <p:strVal val="solid"/>
                                      </p:to>
                                    </p:set>
                                    <p:set>
                                      <p:cBhvr>
                                        <p:cTn id="35" dur="2000" fill="hold"/>
                                        <p:tgtEl>
                                          <p:spTgt spid="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8"/>
                                        </p:tgtEl>
                                        <p:attrNameLst>
                                          <p:attrName>fillcolor</p:attrName>
                                        </p:attrNameLst>
                                      </p:cBhvr>
                                      <p:to>
                                        <a:srgbClr val="EF676A"/>
                                      </p:to>
                                    </p:animClr>
                                    <p:set>
                                      <p:cBhvr>
                                        <p:cTn id="41" dur="2000" fill="hold"/>
                                        <p:tgtEl>
                                          <p:spTgt spid="8"/>
                                        </p:tgtEl>
                                        <p:attrNameLst>
                                          <p:attrName>fill.type</p:attrName>
                                        </p:attrNameLst>
                                      </p:cBhvr>
                                      <p:to>
                                        <p:strVal val="solid"/>
                                      </p:to>
                                    </p:set>
                                    <p:set>
                                      <p:cBhvr>
                                        <p:cTn id="42" dur="2000" fill="hold"/>
                                        <p:tgtEl>
                                          <p:spTgt spid="8"/>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9"/>
                                        </p:tgtEl>
                                        <p:attrNameLst>
                                          <p:attrName>fillcolor</p:attrName>
                                        </p:attrNameLst>
                                      </p:cBhvr>
                                      <p:to>
                                        <a:srgbClr val="EF676A"/>
                                      </p:to>
                                    </p:animClr>
                                    <p:set>
                                      <p:cBhvr>
                                        <p:cTn id="48" dur="2000" fill="hold"/>
                                        <p:tgtEl>
                                          <p:spTgt spid="9"/>
                                        </p:tgtEl>
                                        <p:attrNameLst>
                                          <p:attrName>fill.type</p:attrName>
                                        </p:attrNameLst>
                                      </p:cBhvr>
                                      <p:to>
                                        <p:strVal val="solid"/>
                                      </p:to>
                                    </p:set>
                                    <p:set>
                                      <p:cBhvr>
                                        <p:cTn id="49" dur="2000" fill="hold"/>
                                        <p:tgtEl>
                                          <p:spTgt spid="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Am-thanh-tra-loi-sai-wav-www_tiengdong_com.wav"/>
                                        </p:tgtEl>
                                      </p:cMediaNode>
                                    </p:audio>
                                  </p:subTnLst>
                                </p:cTn>
                              </p:par>
                            </p:childTnLst>
                          </p:cTn>
                        </p:par>
                      </p:childTnLst>
                    </p:cTn>
                  </p:par>
                </p:childTnLst>
              </p:cTn>
              <p:nextCondLst>
                <p:cond evt="onClick" delay="0">
                  <p:tgtEl>
                    <p:spTgt spid="9"/>
                  </p:tgtEl>
                </p:cond>
              </p:nextCondLst>
            </p:seq>
          </p:childTnLst>
        </p:cTn>
      </p:par>
    </p:tnLst>
    <p:bldLst>
      <p:bldP spid="5" grpId="0"/>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2862B-5A0D-2B52-3B9B-E7D10ADAB0A9}"/>
              </a:ext>
            </a:extLst>
          </p:cNvPr>
          <p:cNvSpPr/>
          <p:nvPr/>
        </p:nvSpPr>
        <p:spPr>
          <a:xfrm>
            <a:off x="796132" y="1510694"/>
            <a:ext cx="8839200" cy="1694695"/>
          </a:xfrm>
          <a:prstGeom prst="rect">
            <a:avLst/>
          </a:prstGeom>
        </p:spPr>
        <p:txBody>
          <a:bodyPr wrap="square">
            <a:spAutoFit/>
          </a:bodyPr>
          <a:lstStyle/>
          <a:p>
            <a:pPr algn="just">
              <a:lnSpc>
                <a:spcPct val="150000"/>
              </a:lnSpc>
            </a:pPr>
            <a:r>
              <a:rPr lang="vi-VN" sz="2400" b="1" dirty="0">
                <a:latin typeface="UTM Avo" panose="02040603050506020204" pitchFamily="18"/>
                <a:cs typeface="+mn-ea"/>
                <a:sym typeface="+mn-lt"/>
              </a:rPr>
              <a:t>Bài </a:t>
            </a:r>
            <a:r>
              <a:rPr lang="en-US" sz="2400" b="1" dirty="0">
                <a:latin typeface="UTM Avo" panose="02040603050506020204" pitchFamily="18"/>
                <a:cs typeface="+mn-ea"/>
                <a:sym typeface="+mn-lt"/>
              </a:rPr>
              <a:t>3</a:t>
            </a:r>
            <a:r>
              <a:rPr lang="vi-VN" sz="2400" b="1" dirty="0">
                <a:latin typeface="UTM Avo" panose="02040603050506020204" pitchFamily="18"/>
                <a:cs typeface="+mn-ea"/>
                <a:sym typeface="+mn-lt"/>
              </a:rPr>
              <a:t>: </a:t>
            </a:r>
            <a:r>
              <a:rPr lang="vi-VN" sz="2400" dirty="0">
                <a:latin typeface="UTM Avo" panose="02040603050506020204" pitchFamily="18"/>
                <a:cs typeface="+mn-ea"/>
                <a:sym typeface="+mn-lt"/>
              </a:rPr>
              <a:t>Một người kéo đều một vật từ giếng sâu 8 m trong 30 giây. Người ấy phải dùng một lực F = 180 N. Công và công suất của người kéo là bao nhiêu? </a:t>
            </a:r>
            <a:endParaRPr lang="en-US" sz="2400" dirty="0">
              <a:latin typeface="UTM Avo" panose="02040603050506020204" pitchFamily="18"/>
              <a:cs typeface="+mn-ea"/>
              <a:sym typeface="+mn-lt"/>
            </a:endParaRPr>
          </a:p>
        </p:txBody>
      </p:sp>
      <p:grpSp>
        <p:nvGrpSpPr>
          <p:cNvPr id="3" name="Group 2">
            <a:extLst>
              <a:ext uri="{FF2B5EF4-FFF2-40B4-BE49-F238E27FC236}">
                <a16:creationId xmlns:a16="http://schemas.microsoft.com/office/drawing/2014/main" id="{BEF7121B-251F-D7DA-6A08-F37237A30E4F}"/>
              </a:ext>
            </a:extLst>
          </p:cNvPr>
          <p:cNvGrpSpPr/>
          <p:nvPr/>
        </p:nvGrpSpPr>
        <p:grpSpPr>
          <a:xfrm>
            <a:off x="6096000" y="3289698"/>
            <a:ext cx="1263788" cy="714829"/>
            <a:chOff x="8153400" y="647700"/>
            <a:chExt cx="2133600" cy="914400"/>
          </a:xfrm>
        </p:grpSpPr>
        <p:sp>
          <p:nvSpPr>
            <p:cNvPr id="4" name="Oval 3">
              <a:extLst>
                <a:ext uri="{FF2B5EF4-FFF2-40B4-BE49-F238E27FC236}">
                  <a16:creationId xmlns:a16="http://schemas.microsoft.com/office/drawing/2014/main" id="{F8084FAC-CC4D-BAE7-DFF4-7E94DBEB0854}"/>
                </a:ext>
              </a:extLst>
            </p:cNvPr>
            <p:cNvSpPr/>
            <p:nvPr/>
          </p:nvSpPr>
          <p:spPr>
            <a:xfrm>
              <a:off x="8153400" y="647700"/>
              <a:ext cx="21336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tx1"/>
                </a:solidFill>
                <a:latin typeface="UTM Avo" panose="02040603050506020204" pitchFamily="18"/>
                <a:cs typeface="+mn-ea"/>
                <a:sym typeface="+mn-lt"/>
              </a:endParaRPr>
            </a:p>
          </p:txBody>
        </p:sp>
        <p:sp>
          <p:nvSpPr>
            <p:cNvPr id="5" name="TextBox 4">
              <a:extLst>
                <a:ext uri="{FF2B5EF4-FFF2-40B4-BE49-F238E27FC236}">
                  <a16:creationId xmlns:a16="http://schemas.microsoft.com/office/drawing/2014/main" id="{F911FF71-576B-3495-66B9-BDC73314752E}"/>
                </a:ext>
              </a:extLst>
            </p:cNvPr>
            <p:cNvSpPr txBox="1"/>
            <p:nvPr/>
          </p:nvSpPr>
          <p:spPr>
            <a:xfrm>
              <a:off x="8305801" y="809622"/>
              <a:ext cx="1828800" cy="590556"/>
            </a:xfrm>
            <a:prstGeom prst="rect">
              <a:avLst/>
            </a:prstGeom>
            <a:noFill/>
          </p:spPr>
          <p:txBody>
            <a:bodyPr wrap="square" rtlCol="0" anchor="ctr">
              <a:spAutoFit/>
            </a:bodyPr>
            <a:lstStyle/>
            <a:p>
              <a:pPr algn="ctr"/>
              <a:r>
                <a:rPr lang="vi-VN" sz="2400" b="1">
                  <a:latin typeface="UTM Avo" panose="02040603050506020204" pitchFamily="18"/>
                  <a:cs typeface="+mn-ea"/>
                  <a:sym typeface="+mn-lt"/>
                </a:rPr>
                <a:t>Giải</a:t>
              </a:r>
              <a:endParaRPr lang="en-US" sz="2400" b="1">
                <a:latin typeface="UTM Avo" panose="02040603050506020204" pitchFamily="18"/>
                <a:cs typeface="+mn-ea"/>
                <a:sym typeface="+mn-lt"/>
              </a:endParaRPr>
            </a:p>
          </p:txBody>
        </p:sp>
      </p:grpSp>
      <p:pic>
        <p:nvPicPr>
          <p:cNvPr id="6" name="Picture 5">
            <a:extLst>
              <a:ext uri="{FF2B5EF4-FFF2-40B4-BE49-F238E27FC236}">
                <a16:creationId xmlns:a16="http://schemas.microsoft.com/office/drawing/2014/main" id="{5B2AB5DA-3E81-54A4-B063-515402494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453" y="1778832"/>
            <a:ext cx="2149281" cy="2149281"/>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A1AB824-DD36-7B15-4C00-25A0CDDF86D7}"/>
                  </a:ext>
                </a:extLst>
              </p:cNvPr>
              <p:cNvSpPr/>
              <p:nvPr/>
            </p:nvSpPr>
            <p:spPr>
              <a:xfrm>
                <a:off x="4107656" y="4004527"/>
                <a:ext cx="6096000" cy="2833853"/>
              </a:xfrm>
              <a:prstGeom prst="rect">
                <a:avLst/>
              </a:prstGeom>
            </p:spPr>
            <p:txBody>
              <a:bodyPr>
                <a:spAutoFit/>
              </a:bodyPr>
              <a:lstStyle/>
              <a:p>
                <a:pPr marR="60116">
                  <a:lnSpc>
                    <a:spcPct val="150000"/>
                  </a:lnSpc>
                </a:pPr>
                <a:r>
                  <a:rPr lang="vi-VN" sz="2400" dirty="0">
                    <a:solidFill>
                      <a:schemeClr val="tx1"/>
                    </a:solidFill>
                    <a:latin typeface="UTM Avo" panose="02040603050506020204" pitchFamily="18"/>
                    <a:cs typeface="+mn-ea"/>
                    <a:sym typeface="+mn-lt"/>
                  </a:rPr>
                  <a:t>Công mà người đó thực hiện là: </a:t>
                </a:r>
              </a:p>
              <a:p>
                <a:pPr marR="60116" algn="ctr">
                  <a:lnSpc>
                    <a:spcPct val="150000"/>
                  </a:lnSpc>
                </a:pPr>
                <a:r>
                  <a:rPr lang="vi-VN" sz="2400" dirty="0">
                    <a:solidFill>
                      <a:schemeClr val="tx1"/>
                    </a:solidFill>
                    <a:latin typeface="UTM Avo" panose="02040603050506020204" pitchFamily="18"/>
                    <a:cs typeface="+mn-ea"/>
                    <a:sym typeface="+mn-lt"/>
                  </a:rPr>
                  <a:t>A = F. s = 180. 8 = 1 440 (J)</a:t>
                </a:r>
                <a:endParaRPr lang="en-US" sz="2400" dirty="0">
                  <a:solidFill>
                    <a:schemeClr val="tx1"/>
                  </a:solidFill>
                  <a:latin typeface="UTM Avo" panose="02040603050506020204" pitchFamily="18"/>
                  <a:cs typeface="+mn-ea"/>
                  <a:sym typeface="+mn-lt"/>
                </a:endParaRPr>
              </a:p>
              <a:p>
                <a:pPr marR="60116">
                  <a:lnSpc>
                    <a:spcPct val="150000"/>
                  </a:lnSpc>
                </a:pPr>
                <a:r>
                  <a:rPr lang="vi-VN" sz="2400" dirty="0">
                    <a:solidFill>
                      <a:schemeClr val="tx1"/>
                    </a:solidFill>
                    <a:latin typeface="UTM Avo" panose="02040603050506020204" pitchFamily="18"/>
                    <a:cs typeface="+mn-ea"/>
                    <a:sym typeface="+mn-lt"/>
                  </a:rPr>
                  <a:t>Công suất của người kéo là:</a:t>
                </a:r>
              </a:p>
              <a:p>
                <a:pPr marR="60116">
                  <a:lnSpc>
                    <a:spcPct val="150000"/>
                  </a:lnSpc>
                </a:pPr>
                <a14:m>
                  <m:oMathPara xmlns:m="http://schemas.openxmlformats.org/officeDocument/2006/math">
                    <m:oMathParaPr>
                      <m:jc m:val="centerGroup"/>
                    </m:oMathParaPr>
                    <m:oMath xmlns:m="http://schemas.openxmlformats.org/officeDocument/2006/math">
                      <m:r>
                        <m:rPr>
                          <m:nor/>
                        </m:rPr>
                        <a:rPr lang="vi-VN" sz="2400" b="1">
                          <a:solidFill>
                            <a:prstClr val="black"/>
                          </a:solidFill>
                          <a:latin typeface="#9Slide05 TheSecret" panose="00000500000000000000" pitchFamily="2" charset="0"/>
                          <a:cs typeface="+mn-ea"/>
                          <a:sym typeface="+mn-lt"/>
                        </a:rPr>
                        <m:t>P</m:t>
                      </m:r>
                      <m:r>
                        <m:rPr>
                          <m:nor/>
                        </m:rPr>
                        <a:rPr lang="en-US" sz="2400" b="0" i="0" smtClean="0">
                          <a:latin typeface="UTM Avo" panose="02040603050506020204" pitchFamily="18" charset="0"/>
                          <a:cs typeface="+mn-ea"/>
                          <a:sym typeface="+mn-lt"/>
                        </a:rPr>
                        <m:t>=</m:t>
                      </m:r>
                      <m:f>
                        <m:fPr>
                          <m:ctrlPr>
                            <a:rPr lang="en-US" sz="2400" i="1">
                              <a:solidFill>
                                <a:schemeClr val="tx1"/>
                              </a:solidFill>
                              <a:latin typeface="Cambria Math" panose="02040503050406030204" pitchFamily="18" charset="0"/>
                              <a:cs typeface="+mn-ea"/>
                              <a:sym typeface="+mn-lt"/>
                            </a:rPr>
                          </m:ctrlPr>
                        </m:fPr>
                        <m:num>
                          <m:r>
                            <m:rPr>
                              <m:nor/>
                            </m:rPr>
                            <a:rPr lang="en-US" sz="2400" i="0">
                              <a:solidFill>
                                <a:schemeClr val="tx1"/>
                              </a:solidFill>
                              <a:latin typeface="UTM Avo" panose="02040603050506020204" pitchFamily="18" charset="0"/>
                              <a:cs typeface="+mn-ea"/>
                              <a:sym typeface="+mn-lt"/>
                            </a:rPr>
                            <m:t>A</m:t>
                          </m:r>
                        </m:num>
                        <m:den>
                          <m:r>
                            <m:rPr>
                              <m:nor/>
                            </m:rPr>
                            <a:rPr lang="en-US" sz="2400" i="0">
                              <a:solidFill>
                                <a:schemeClr val="tx1"/>
                              </a:solidFill>
                              <a:latin typeface="UTM Avo" panose="02040603050506020204" pitchFamily="18" charset="0"/>
                              <a:cs typeface="+mn-ea"/>
                              <a:sym typeface="+mn-lt"/>
                            </a:rPr>
                            <m:t>t</m:t>
                          </m:r>
                        </m:den>
                      </m:f>
                      <m:r>
                        <a:rPr lang="en-US" sz="2400">
                          <a:solidFill>
                            <a:schemeClr val="tx1"/>
                          </a:solidFill>
                          <a:latin typeface="Cambria Math" panose="02040503050406030204" pitchFamily="18" charset="0"/>
                          <a:cs typeface="+mn-ea"/>
                          <a:sym typeface="+mn-lt"/>
                        </a:rPr>
                        <m:t>=</m:t>
                      </m:r>
                      <m:f>
                        <m:fPr>
                          <m:ctrlPr>
                            <a:rPr lang="en-US" sz="2400" i="1">
                              <a:solidFill>
                                <a:schemeClr val="tx1"/>
                              </a:solidFill>
                              <a:latin typeface="Cambria Math" panose="02040503050406030204" pitchFamily="18" charset="0"/>
                              <a:cs typeface="+mn-ea"/>
                              <a:sym typeface="+mn-lt"/>
                            </a:rPr>
                          </m:ctrlPr>
                        </m:fPr>
                        <m:num>
                          <m:r>
                            <m:rPr>
                              <m:nor/>
                            </m:rPr>
                            <a:rPr lang="vi-VN" sz="2400" dirty="0">
                              <a:latin typeface="UTM Avo" panose="02040603050506020204" pitchFamily="18"/>
                              <a:cs typeface="+mn-ea"/>
                              <a:sym typeface="+mn-lt"/>
                            </a:rPr>
                            <m:t>1</m:t>
                          </m:r>
                          <m:r>
                            <m:rPr>
                              <m:nor/>
                            </m:rPr>
                            <a:rPr lang="en-US" sz="2400" b="0" i="0" dirty="0" smtClean="0">
                              <a:latin typeface="UTM Avo" panose="02040603050506020204" pitchFamily="18"/>
                              <a:cs typeface="+mn-ea"/>
                              <a:sym typeface="+mn-lt"/>
                            </a:rPr>
                            <m:t> </m:t>
                          </m:r>
                          <m:r>
                            <m:rPr>
                              <m:nor/>
                            </m:rPr>
                            <a:rPr lang="vi-VN" sz="2400" dirty="0">
                              <a:latin typeface="UTM Avo" panose="02040603050506020204" pitchFamily="18"/>
                              <a:cs typeface="+mn-ea"/>
                              <a:sym typeface="+mn-lt"/>
                            </a:rPr>
                            <m:t>440</m:t>
                          </m:r>
                        </m:num>
                        <m:den>
                          <m:r>
                            <m:rPr>
                              <m:nor/>
                            </m:rPr>
                            <a:rPr lang="vi-VN" sz="2400" b="0" i="0" smtClean="0">
                              <a:solidFill>
                                <a:schemeClr val="tx1"/>
                              </a:solidFill>
                              <a:latin typeface="UTM Avo" panose="02040603050506020204" pitchFamily="18"/>
                              <a:cs typeface="+mn-ea"/>
                              <a:sym typeface="+mn-lt"/>
                            </a:rPr>
                            <m:t>3</m:t>
                          </m:r>
                          <m:r>
                            <m:rPr>
                              <m:nor/>
                            </m:rPr>
                            <a:rPr lang="vi-VN" sz="2400" dirty="0">
                              <a:latin typeface="UTM Avo" panose="02040603050506020204" pitchFamily="18"/>
                              <a:cs typeface="+mn-ea"/>
                              <a:sym typeface="+mn-lt"/>
                            </a:rPr>
                            <m:t>0</m:t>
                          </m:r>
                        </m:den>
                      </m:f>
                      <m:r>
                        <a:rPr lang="vi-VN" sz="2400">
                          <a:solidFill>
                            <a:schemeClr val="tx1"/>
                          </a:solidFill>
                          <a:latin typeface="Cambria Math" panose="02040503050406030204" pitchFamily="18" charset="0"/>
                          <a:cs typeface="+mn-ea"/>
                          <a:sym typeface="+mn-lt"/>
                        </a:rPr>
                        <m:t>=</m:t>
                      </m:r>
                      <m:r>
                        <m:rPr>
                          <m:nor/>
                        </m:rPr>
                        <a:rPr lang="vi-VN" sz="2400" b="0" i="0" smtClean="0">
                          <a:solidFill>
                            <a:schemeClr val="tx1"/>
                          </a:solidFill>
                          <a:latin typeface="UTM Avo" panose="02040603050506020204" pitchFamily="18"/>
                          <a:cs typeface="+mn-ea"/>
                          <a:sym typeface="+mn-lt"/>
                        </a:rPr>
                        <m:t>48</m:t>
                      </m:r>
                      <m:r>
                        <m:rPr>
                          <m:nor/>
                        </m:rPr>
                        <a:rPr lang="en-US" sz="2400" b="0" i="0" smtClean="0">
                          <a:solidFill>
                            <a:schemeClr val="tx1"/>
                          </a:solidFill>
                          <a:latin typeface="UTM Avo" panose="02040603050506020204" pitchFamily="18"/>
                          <a:cs typeface="+mn-ea"/>
                          <a:sym typeface="+mn-lt"/>
                        </a:rPr>
                        <m:t> (</m:t>
                      </m:r>
                      <m:r>
                        <m:rPr>
                          <m:nor/>
                        </m:rPr>
                        <a:rPr lang="en-US" sz="2400" b="0" i="0" smtClean="0">
                          <a:solidFill>
                            <a:schemeClr val="tx1"/>
                          </a:solidFill>
                          <a:latin typeface="UTM Avo" panose="02040603050506020204" pitchFamily="18"/>
                          <a:cs typeface="+mn-ea"/>
                          <a:sym typeface="+mn-lt"/>
                        </a:rPr>
                        <m:t>W</m:t>
                      </m:r>
                      <m:r>
                        <m:rPr>
                          <m:nor/>
                        </m:rPr>
                        <a:rPr lang="en-US" sz="2400" b="0" i="0" smtClean="0">
                          <a:solidFill>
                            <a:schemeClr val="tx1"/>
                          </a:solidFill>
                          <a:latin typeface="UTM Avo" panose="02040603050506020204" pitchFamily="18"/>
                          <a:cs typeface="+mn-ea"/>
                          <a:sym typeface="+mn-lt"/>
                        </a:rPr>
                        <m:t>)</m:t>
                      </m:r>
                    </m:oMath>
                  </m:oMathPara>
                </a14:m>
                <a:endParaRPr lang="vi-VN" sz="2400" dirty="0">
                  <a:solidFill>
                    <a:schemeClr val="tx1"/>
                  </a:solidFill>
                  <a:latin typeface="UTM Avo" panose="02040603050506020204" pitchFamily="18"/>
                  <a:cs typeface="+mn-ea"/>
                  <a:sym typeface="+mn-lt"/>
                </a:endParaRPr>
              </a:p>
            </p:txBody>
          </p:sp>
        </mc:Choice>
        <mc:Fallback xmlns="">
          <p:sp>
            <p:nvSpPr>
              <p:cNvPr id="7" name="Rectangle 6">
                <a:extLst>
                  <a:ext uri="{FF2B5EF4-FFF2-40B4-BE49-F238E27FC236}">
                    <a16:creationId xmlns:a16="http://schemas.microsoft.com/office/drawing/2014/main" id="{3A1AB824-DD36-7B15-4C00-25A0CDDF86D7}"/>
                  </a:ext>
                </a:extLst>
              </p:cNvPr>
              <p:cNvSpPr>
                <a:spLocks noRot="1" noChangeAspect="1" noMove="1" noResize="1" noEditPoints="1" noAdjustHandles="1" noChangeArrowheads="1" noChangeShapeType="1" noTextEdit="1"/>
              </p:cNvSpPr>
              <p:nvPr/>
            </p:nvSpPr>
            <p:spPr>
              <a:xfrm>
                <a:off x="4107656" y="4004527"/>
                <a:ext cx="6096000" cy="2833853"/>
              </a:xfrm>
              <a:prstGeom prst="rect">
                <a:avLst/>
              </a:prstGeom>
              <a:blipFill>
                <a:blip r:embed="rId4"/>
                <a:stretch>
                  <a:fillRect l="-16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5B4FABF-1396-7AB6-98D8-F8E33707D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9429" y="3429000"/>
            <a:ext cx="2704239" cy="3454400"/>
          </a:xfrm>
          <a:prstGeom prst="rect">
            <a:avLst/>
          </a:prstGeom>
        </p:spPr>
      </p:pic>
    </p:spTree>
    <p:extLst>
      <p:ext uri="{BB962C8B-B14F-4D97-AF65-F5344CB8AC3E}">
        <p14:creationId xmlns:p14="http://schemas.microsoft.com/office/powerpoint/2010/main" val="604593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AFC492-FF14-B69B-AEE5-1A9C409C5E7C}"/>
              </a:ext>
            </a:extLst>
          </p:cNvPr>
          <p:cNvSpPr/>
          <p:nvPr/>
        </p:nvSpPr>
        <p:spPr>
          <a:xfrm>
            <a:off x="889000" y="1589067"/>
            <a:ext cx="10428184" cy="1121846"/>
          </a:xfrm>
          <a:prstGeom prst="rect">
            <a:avLst/>
          </a:prstGeom>
        </p:spPr>
        <p:txBody>
          <a:bodyPr wrap="square">
            <a:spAutoFit/>
          </a:bodyPr>
          <a:lstStyle/>
          <a:p>
            <a:pPr algn="just" defTabSz="609630">
              <a:lnSpc>
                <a:spcPct val="150000"/>
              </a:lnSpc>
            </a:pPr>
            <a:r>
              <a:rPr lang="vi-VN" sz="2400" b="1" dirty="0">
                <a:latin typeface="UTM Avo" panose="02040603050506020204" pitchFamily="18"/>
                <a:cs typeface="+mn-ea"/>
                <a:sym typeface="+mn-lt"/>
              </a:rPr>
              <a:t>Câu </a:t>
            </a:r>
            <a:r>
              <a:rPr lang="en-US" sz="2400" b="1" dirty="0">
                <a:latin typeface="UTM Avo" panose="02040603050506020204" pitchFamily="18"/>
                <a:cs typeface="+mn-ea"/>
                <a:sym typeface="+mn-lt"/>
              </a:rPr>
              <a:t>4</a:t>
            </a:r>
            <a:r>
              <a:rPr lang="vi-VN" sz="2400" b="1" dirty="0">
                <a:latin typeface="UTM Avo" panose="02040603050506020204" pitchFamily="18"/>
                <a:cs typeface="+mn-ea"/>
                <a:sym typeface="+mn-lt"/>
              </a:rPr>
              <a:t>: </a:t>
            </a:r>
            <a:r>
              <a:rPr lang="vi-VN" sz="2400" dirty="0">
                <a:latin typeface="UTM Avo" panose="02040603050506020204" pitchFamily="18"/>
                <a:cs typeface="+mn-ea"/>
                <a:sym typeface="+mn-lt"/>
              </a:rPr>
              <a:t>Công suất của một người đi bộ là bao nhiêu nếu trong           1 giờ 30 phút người đó bước đi 750 bước, mỗi bước cần 1 công 45 J?</a:t>
            </a:r>
            <a:endParaRPr lang="en-US" sz="2400" dirty="0">
              <a:latin typeface="UTM Avo" panose="02040603050506020204" pitchFamily="18"/>
              <a:cs typeface="+mn-ea"/>
              <a:sym typeface="+mn-lt"/>
            </a:endParaRPr>
          </a:p>
        </p:txBody>
      </p:sp>
      <p:grpSp>
        <p:nvGrpSpPr>
          <p:cNvPr id="9" name="Group 8">
            <a:extLst>
              <a:ext uri="{FF2B5EF4-FFF2-40B4-BE49-F238E27FC236}">
                <a16:creationId xmlns:a16="http://schemas.microsoft.com/office/drawing/2014/main" id="{5F63ED6E-3F9E-4E20-136D-8FE7CF23865A}"/>
              </a:ext>
            </a:extLst>
          </p:cNvPr>
          <p:cNvGrpSpPr/>
          <p:nvPr/>
        </p:nvGrpSpPr>
        <p:grpSpPr>
          <a:xfrm>
            <a:off x="5464106" y="2800827"/>
            <a:ext cx="1263788" cy="714829"/>
            <a:chOff x="8153400" y="647700"/>
            <a:chExt cx="2133600" cy="914400"/>
          </a:xfrm>
        </p:grpSpPr>
        <p:sp>
          <p:nvSpPr>
            <p:cNvPr id="10" name="Oval 9">
              <a:extLst>
                <a:ext uri="{FF2B5EF4-FFF2-40B4-BE49-F238E27FC236}">
                  <a16:creationId xmlns:a16="http://schemas.microsoft.com/office/drawing/2014/main" id="{B5150D0F-1301-D713-33BE-A7967B2CDE53}"/>
                </a:ext>
              </a:extLst>
            </p:cNvPr>
            <p:cNvSpPr/>
            <p:nvPr/>
          </p:nvSpPr>
          <p:spPr>
            <a:xfrm>
              <a:off x="8153400" y="647700"/>
              <a:ext cx="2133600" cy="9144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effectLst/>
                <a:uLnTx/>
                <a:uFillTx/>
                <a:latin typeface="UTM Avo" panose="02040603050506020204" pitchFamily="18"/>
                <a:cs typeface="+mn-ea"/>
                <a:sym typeface="+mn-lt"/>
              </a:endParaRPr>
            </a:p>
          </p:txBody>
        </p:sp>
        <p:sp>
          <p:nvSpPr>
            <p:cNvPr id="11" name="TextBox 10">
              <a:extLst>
                <a:ext uri="{FF2B5EF4-FFF2-40B4-BE49-F238E27FC236}">
                  <a16:creationId xmlns:a16="http://schemas.microsoft.com/office/drawing/2014/main" id="{337047FC-726D-C162-5F32-A912647F9231}"/>
                </a:ext>
              </a:extLst>
            </p:cNvPr>
            <p:cNvSpPr txBox="1"/>
            <p:nvPr/>
          </p:nvSpPr>
          <p:spPr>
            <a:xfrm>
              <a:off x="8305801" y="809622"/>
              <a:ext cx="1828800" cy="590556"/>
            </a:xfrm>
            <a:prstGeom prst="rect">
              <a:avLst/>
            </a:prstGeom>
            <a:noFill/>
          </p:spPr>
          <p:txBody>
            <a:bodyPr wrap="square" rtlCol="0" anchor="ctr">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effectLst/>
                  <a:uLnTx/>
                  <a:uFillTx/>
                  <a:latin typeface="UTM Avo" panose="02040603050506020204" pitchFamily="18"/>
                  <a:cs typeface="+mn-ea"/>
                  <a:sym typeface="+mn-lt"/>
                </a:rPr>
                <a:t>Giải</a:t>
              </a:r>
              <a:endParaRPr kumimoji="0" lang="en-US" sz="2400" b="1" i="0" u="none" strike="noStrike" kern="0" cap="none" spc="0" normalizeH="0" baseline="0" noProof="0">
                <a:ln>
                  <a:noFill/>
                </a:ln>
                <a:effectLst/>
                <a:uLnTx/>
                <a:uFillTx/>
                <a:latin typeface="UTM Avo" panose="02040603050506020204" pitchFamily="18"/>
                <a:cs typeface="+mn-ea"/>
                <a:sym typeface="+mn-lt"/>
              </a:endParaRPr>
            </a:p>
          </p:txBody>
        </p:sp>
      </p:grpSp>
      <mc:AlternateContent xmlns:mc="http://schemas.openxmlformats.org/markup-compatibility/2006" xmlns:a14="http://schemas.microsoft.com/office/drawing/2010/main">
        <mc:Choice Requires="a14">
          <p:sp>
            <p:nvSpPr>
              <p:cNvPr id="12" name="Rectangle 2">
                <a:extLst>
                  <a:ext uri="{FF2B5EF4-FFF2-40B4-BE49-F238E27FC236}">
                    <a16:creationId xmlns:a16="http://schemas.microsoft.com/office/drawing/2014/main" id="{021BF03D-5DF7-1D74-7E40-FF3A0F763E4A}"/>
                  </a:ext>
                </a:extLst>
              </p:cNvPr>
              <p:cNvSpPr>
                <a:spLocks noChangeArrowheads="1"/>
              </p:cNvSpPr>
              <p:nvPr/>
            </p:nvSpPr>
            <p:spPr bwMode="auto">
              <a:xfrm>
                <a:off x="1057182" y="3514681"/>
                <a:ext cx="9837308" cy="335707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algn="ctr" defTabSz="609630" eaLnBrk="0" fontAlgn="base" hangingPunct="0">
                  <a:lnSpc>
                    <a:spcPct val="150000"/>
                  </a:lnSpc>
                  <a:spcBef>
                    <a:spcPct val="0"/>
                  </a:spcBef>
                  <a:spcAft>
                    <a:spcPct val="0"/>
                  </a:spcAft>
                </a:pPr>
                <a:r>
                  <a:rPr lang="vi-VN" sz="2400" dirty="0">
                    <a:solidFill>
                      <a:schemeClr val="tx1"/>
                    </a:solidFill>
                    <a:latin typeface="UTM Avo" panose="02040603050506020204" pitchFamily="18"/>
                    <a:cs typeface="+mn-ea"/>
                    <a:sym typeface="+mn-lt"/>
                  </a:rPr>
                  <a:t>Đổi 1 giờ 30 phút = 5 400 s</a:t>
                </a:r>
                <a:endParaRPr lang="en-US" sz="2400" dirty="0">
                  <a:solidFill>
                    <a:schemeClr val="tx1"/>
                  </a:solidFill>
                  <a:latin typeface="UTM Avo" panose="02040603050506020204" pitchFamily="18"/>
                  <a:cs typeface="+mn-ea"/>
                  <a:sym typeface="+mn-lt"/>
                </a:endParaRPr>
              </a:p>
              <a:p>
                <a:pPr algn="just" defTabSz="609630" eaLnBrk="0" fontAlgn="base" hangingPunct="0">
                  <a:lnSpc>
                    <a:spcPct val="150000"/>
                  </a:lnSpc>
                  <a:spcBef>
                    <a:spcPct val="0"/>
                  </a:spcBef>
                  <a:spcAft>
                    <a:spcPct val="0"/>
                  </a:spcAft>
                </a:pPr>
                <a:r>
                  <a:rPr lang="vi-VN" sz="2400" dirty="0">
                    <a:solidFill>
                      <a:schemeClr val="tx1"/>
                    </a:solidFill>
                    <a:latin typeface="UTM Avo" panose="02040603050506020204" pitchFamily="18"/>
                    <a:cs typeface="+mn-ea"/>
                    <a:sym typeface="+mn-lt"/>
                  </a:rPr>
                  <a:t>Tổng công mà người đó thực hiện trong khoảng thời gian trên là:</a:t>
                </a:r>
                <a:endParaRPr lang="en-US" sz="2400" dirty="0">
                  <a:solidFill>
                    <a:schemeClr val="tx1"/>
                  </a:solidFill>
                  <a:latin typeface="UTM Avo" panose="02040603050506020204" pitchFamily="18"/>
                  <a:cs typeface="+mn-ea"/>
                  <a:sym typeface="+mn-lt"/>
                </a:endParaRPr>
              </a:p>
              <a:p>
                <a:pPr algn="ctr" defTabSz="609630" eaLnBrk="0" fontAlgn="base" hangingPunct="0">
                  <a:lnSpc>
                    <a:spcPct val="150000"/>
                  </a:lnSpc>
                  <a:spcBef>
                    <a:spcPct val="0"/>
                  </a:spcBef>
                  <a:spcAft>
                    <a:spcPct val="0"/>
                  </a:spcAft>
                </a:pPr>
                <a:r>
                  <a:rPr lang="vi-VN" sz="2400" dirty="0">
                    <a:solidFill>
                      <a:schemeClr val="tx1"/>
                    </a:solidFill>
                    <a:latin typeface="UTM Avo" panose="02040603050506020204" pitchFamily="18"/>
                    <a:cs typeface="+mn-ea"/>
                    <a:sym typeface="+mn-lt"/>
                  </a:rPr>
                  <a:t>A = 750. 45 = 33 750 (J)</a:t>
                </a:r>
                <a:endParaRPr lang="en-US" sz="2400" dirty="0">
                  <a:solidFill>
                    <a:schemeClr val="tx1"/>
                  </a:solidFill>
                  <a:latin typeface="UTM Avo" panose="02040603050506020204" pitchFamily="18"/>
                  <a:cs typeface="+mn-ea"/>
                  <a:sym typeface="+mn-lt"/>
                </a:endParaRPr>
              </a:p>
              <a:p>
                <a:pPr algn="just" defTabSz="609630" eaLnBrk="0" fontAlgn="base" hangingPunct="0">
                  <a:lnSpc>
                    <a:spcPct val="150000"/>
                  </a:lnSpc>
                  <a:spcBef>
                    <a:spcPct val="0"/>
                  </a:spcBef>
                  <a:spcAft>
                    <a:spcPct val="0"/>
                  </a:spcAft>
                </a:pPr>
                <a:r>
                  <a:rPr lang="vi-VN" sz="2400" dirty="0">
                    <a:solidFill>
                      <a:schemeClr val="tx1"/>
                    </a:solidFill>
                    <a:latin typeface="UTM Avo" panose="02040603050506020204" pitchFamily="18"/>
                    <a:cs typeface="+mn-ea"/>
                    <a:sym typeface="+mn-lt"/>
                  </a:rPr>
                  <a:t>Công suất của người đi bộ đó là: </a:t>
                </a:r>
              </a:p>
              <a:p>
                <a:pPr marR="60116" defTabSz="609630">
                  <a:lnSpc>
                    <a:spcPct val="150000"/>
                  </a:lnSpc>
                </a:pPr>
                <a14:m>
                  <m:oMathPara xmlns:m="http://schemas.openxmlformats.org/officeDocument/2006/math">
                    <m:oMathParaPr>
                      <m:jc m:val="centerGroup"/>
                    </m:oMathParaPr>
                    <m:oMath xmlns:m="http://schemas.openxmlformats.org/officeDocument/2006/math">
                      <m:r>
                        <m:rPr>
                          <m:nor/>
                        </m:rPr>
                        <a:rPr lang="vi-VN" sz="2400" b="1">
                          <a:solidFill>
                            <a:prstClr val="black"/>
                          </a:solidFill>
                          <a:latin typeface="#9Slide05 TheSecret" panose="00000500000000000000" pitchFamily="2" charset="0"/>
                          <a:cs typeface="+mn-ea"/>
                          <a:sym typeface="+mn-lt"/>
                        </a:rPr>
                        <m:t>P</m:t>
                      </m:r>
                      <m:r>
                        <m:rPr>
                          <m:nor/>
                        </m:rPr>
                        <a:rPr lang="en-US" sz="2400">
                          <a:latin typeface="UTM Avo" panose="02040603050506020204" pitchFamily="18" charset="0"/>
                          <a:cs typeface="+mn-ea"/>
                          <a:sym typeface="+mn-lt"/>
                        </a:rPr>
                        <m:t>=</m:t>
                      </m:r>
                      <m:f>
                        <m:fPr>
                          <m:ctrlPr>
                            <a:rPr lang="en-US" sz="2400" i="1">
                              <a:latin typeface="Cambria Math" panose="02040503050406030204" pitchFamily="18" charset="0"/>
                              <a:cs typeface="+mn-ea"/>
                              <a:sym typeface="+mn-lt"/>
                            </a:rPr>
                          </m:ctrlPr>
                        </m:fPr>
                        <m:num>
                          <m:r>
                            <m:rPr>
                              <m:nor/>
                            </m:rPr>
                            <a:rPr lang="en-US" sz="2400">
                              <a:latin typeface="UTM Avo" panose="02040603050506020204" pitchFamily="18" charset="0"/>
                              <a:cs typeface="+mn-ea"/>
                              <a:sym typeface="+mn-lt"/>
                            </a:rPr>
                            <m:t>A</m:t>
                          </m:r>
                        </m:num>
                        <m:den>
                          <m:r>
                            <m:rPr>
                              <m:nor/>
                            </m:rPr>
                            <a:rPr lang="en-US" sz="2400">
                              <a:latin typeface="UTM Avo" panose="02040603050506020204" pitchFamily="18" charset="0"/>
                              <a:cs typeface="+mn-ea"/>
                              <a:sym typeface="+mn-lt"/>
                            </a:rPr>
                            <m:t>t</m:t>
                          </m:r>
                        </m:den>
                      </m:f>
                      <m:r>
                        <a:rPr lang="en-US" sz="2400">
                          <a:solidFill>
                            <a:schemeClr val="tx1"/>
                          </a:solidFill>
                          <a:latin typeface="Cambria Math" panose="02040503050406030204" pitchFamily="18" charset="0"/>
                          <a:cs typeface="+mn-ea"/>
                          <a:sym typeface="+mn-lt"/>
                        </a:rPr>
                        <m:t>=</m:t>
                      </m:r>
                      <m:f>
                        <m:fPr>
                          <m:ctrlPr>
                            <a:rPr lang="en-US" sz="2400" i="1">
                              <a:solidFill>
                                <a:schemeClr val="tx1"/>
                              </a:solidFill>
                              <a:latin typeface="Cambria Math" panose="02040503050406030204" pitchFamily="18" charset="0"/>
                              <a:cs typeface="+mn-ea"/>
                              <a:sym typeface="+mn-lt"/>
                            </a:rPr>
                          </m:ctrlPr>
                        </m:fPr>
                        <m:num>
                          <m:r>
                            <m:rPr>
                              <m:nor/>
                            </m:rPr>
                            <a:rPr lang="vi-VN" sz="2400" dirty="0">
                              <a:latin typeface="UTM Avo" panose="02040603050506020204" pitchFamily="18"/>
                              <a:cs typeface="+mn-ea"/>
                              <a:sym typeface="+mn-lt"/>
                            </a:rPr>
                            <m:t>33750</m:t>
                          </m:r>
                        </m:num>
                        <m:den>
                          <m:r>
                            <m:rPr>
                              <m:nor/>
                            </m:rPr>
                            <a:rPr lang="vi-VN" sz="2400" b="0" i="0" dirty="0" smtClean="0">
                              <a:latin typeface="UTM Avo" panose="02040603050506020204" pitchFamily="18"/>
                              <a:cs typeface="+mn-ea"/>
                              <a:sym typeface="+mn-lt"/>
                            </a:rPr>
                            <m:t>5400</m:t>
                          </m:r>
                        </m:den>
                      </m:f>
                      <m:r>
                        <a:rPr lang="vi-VN" sz="2400">
                          <a:solidFill>
                            <a:schemeClr val="tx1"/>
                          </a:solidFill>
                          <a:latin typeface="Cambria Math" panose="02040503050406030204" pitchFamily="18" charset="0"/>
                          <a:cs typeface="+mn-ea"/>
                          <a:sym typeface="+mn-lt"/>
                        </a:rPr>
                        <m:t>=</m:t>
                      </m:r>
                      <m:r>
                        <m:rPr>
                          <m:nor/>
                        </m:rPr>
                        <a:rPr lang="vi-VN" sz="2400" b="0" i="0" dirty="0" smtClean="0">
                          <a:latin typeface="UTM Avo" panose="02040603050506020204" pitchFamily="18"/>
                          <a:cs typeface="+mn-ea"/>
                          <a:sym typeface="+mn-lt"/>
                        </a:rPr>
                        <m:t>6,25</m:t>
                      </m:r>
                      <m:r>
                        <m:rPr>
                          <m:nor/>
                        </m:rPr>
                        <a:rPr lang="en-US" sz="2400" b="0" i="0" dirty="0" smtClean="0">
                          <a:latin typeface="UTM Avo" panose="02040603050506020204" pitchFamily="18"/>
                          <a:cs typeface="+mn-ea"/>
                          <a:sym typeface="+mn-lt"/>
                        </a:rPr>
                        <m:t> </m:t>
                      </m:r>
                      <m:r>
                        <m:rPr>
                          <m:nor/>
                        </m:rPr>
                        <a:rPr lang="en-US" sz="2400">
                          <a:latin typeface="UTM Avo" panose="02040603050506020204" pitchFamily="18"/>
                          <a:cs typeface="+mn-ea"/>
                          <a:sym typeface="+mn-lt"/>
                        </a:rPr>
                        <m:t>(</m:t>
                      </m:r>
                      <m:r>
                        <m:rPr>
                          <m:nor/>
                        </m:rPr>
                        <a:rPr lang="en-US" sz="2400">
                          <a:latin typeface="UTM Avo" panose="02040603050506020204" pitchFamily="18"/>
                          <a:cs typeface="+mn-ea"/>
                          <a:sym typeface="+mn-lt"/>
                        </a:rPr>
                        <m:t>W</m:t>
                      </m:r>
                      <m:r>
                        <m:rPr>
                          <m:nor/>
                        </m:rPr>
                        <a:rPr lang="en-US" sz="2400">
                          <a:latin typeface="UTM Avo" panose="02040603050506020204" pitchFamily="18"/>
                          <a:cs typeface="+mn-ea"/>
                          <a:sym typeface="+mn-lt"/>
                        </a:rPr>
                        <m:t>)</m:t>
                      </m:r>
                    </m:oMath>
                  </m:oMathPara>
                </a14:m>
                <a:endParaRPr lang="vi-VN" sz="2400" dirty="0">
                  <a:solidFill>
                    <a:schemeClr val="tx1"/>
                  </a:solidFill>
                  <a:latin typeface="UTM Avo" panose="02040603050506020204" pitchFamily="18"/>
                  <a:cs typeface="+mn-ea"/>
                  <a:sym typeface="+mn-lt"/>
                </a:endParaRPr>
              </a:p>
            </p:txBody>
          </p:sp>
        </mc:Choice>
        <mc:Fallback xmlns="">
          <p:sp>
            <p:nvSpPr>
              <p:cNvPr id="12" name="Rectangle 2">
                <a:extLst>
                  <a:ext uri="{FF2B5EF4-FFF2-40B4-BE49-F238E27FC236}">
                    <a16:creationId xmlns:a16="http://schemas.microsoft.com/office/drawing/2014/main" id="{021BF03D-5DF7-1D74-7E40-FF3A0F763E4A}"/>
                  </a:ext>
                </a:extLst>
              </p:cNvPr>
              <p:cNvSpPr>
                <a:spLocks noRot="1" noChangeAspect="1" noMove="1" noResize="1" noEditPoints="1" noAdjustHandles="1" noChangeArrowheads="1" noChangeShapeType="1" noTextEdit="1"/>
              </p:cNvSpPr>
              <p:nvPr/>
            </p:nvSpPr>
            <p:spPr bwMode="auto">
              <a:xfrm>
                <a:off x="1057182" y="3514681"/>
                <a:ext cx="9837308" cy="3357073"/>
              </a:xfrm>
              <a:prstGeom prst="rect">
                <a:avLst/>
              </a:prstGeom>
              <a:blipFill>
                <a:blip r:embed="rId3"/>
                <a:stretch>
                  <a:fillRect l="-1239" r="-3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3" name="Picture 12">
            <a:extLst>
              <a:ext uri="{FF2B5EF4-FFF2-40B4-BE49-F238E27FC236}">
                <a16:creationId xmlns:a16="http://schemas.microsoft.com/office/drawing/2014/main" id="{1AFE1E86-BE90-F9E8-40F1-7A389C31171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541095" y="4680302"/>
            <a:ext cx="1523809" cy="2190476"/>
          </a:xfrm>
          <a:prstGeom prst="rect">
            <a:avLst/>
          </a:prstGeom>
        </p:spPr>
      </p:pic>
    </p:spTree>
    <p:extLst>
      <p:ext uri="{BB962C8B-B14F-4D97-AF65-F5344CB8AC3E}">
        <p14:creationId xmlns:p14="http://schemas.microsoft.com/office/powerpoint/2010/main" val="351453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anim calcmode="lin" valueType="num">
                                      <p:cBhvr>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anim calcmode="lin" valueType="num">
                                      <p:cBhvr>
                                        <p:cTn id="2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500"/>
                                        <p:tgtEl>
                                          <p:spTgt spid="12">
                                            <p:txEl>
                                              <p:pRg st="2" end="2"/>
                                            </p:txEl>
                                          </p:spTgt>
                                        </p:tgtEl>
                                      </p:cBhvr>
                                    </p:animEffect>
                                    <p:anim calcmode="lin" valueType="num">
                                      <p:cBhvr>
                                        <p:cTn id="3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fade">
                                      <p:cBhvr>
                                        <p:cTn id="40" dur="500"/>
                                        <p:tgtEl>
                                          <p:spTgt spid="12">
                                            <p:txEl>
                                              <p:pRg st="3" end="3"/>
                                            </p:txEl>
                                          </p:spTgt>
                                        </p:tgtEl>
                                      </p:cBhvr>
                                    </p:animEffect>
                                    <p:anim calcmode="lin" valueType="num">
                                      <p:cBhvr>
                                        <p:cTn id="4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fade">
                                      <p:cBhvr>
                                        <p:cTn id="47" dur="500"/>
                                        <p:tgtEl>
                                          <p:spTgt spid="12">
                                            <p:txEl>
                                              <p:pRg st="4" end="4"/>
                                            </p:txEl>
                                          </p:spTgt>
                                        </p:tgtEl>
                                      </p:cBhvr>
                                    </p:animEffect>
                                    <p:anim calcmode="lin" valueType="num">
                                      <p:cBhvr>
                                        <p:cTn id="4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2166B8F-E304-7FAE-5665-E3F23A3F7201}"/>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9658899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3779553-3312-969B-39C3-D8EB65F8C2B8}"/>
              </a:ext>
            </a:extLst>
          </p:cNvPr>
          <p:cNvSpPr/>
          <p:nvPr/>
        </p:nvSpPr>
        <p:spPr>
          <a:xfrm>
            <a:off x="1924050" y="3429000"/>
            <a:ext cx="8343900" cy="1928812"/>
          </a:xfrm>
          <a:custGeom>
            <a:avLst/>
            <a:gdLst>
              <a:gd name="connsiteX0" fmla="*/ 0 w 8343900"/>
              <a:gd name="connsiteY0" fmla="*/ 321475 h 1928812"/>
              <a:gd name="connsiteX1" fmla="*/ 321475 w 8343900"/>
              <a:gd name="connsiteY1" fmla="*/ 0 h 1928812"/>
              <a:gd name="connsiteX2" fmla="*/ 809202 w 8343900"/>
              <a:gd name="connsiteY2" fmla="*/ 0 h 1928812"/>
              <a:gd name="connsiteX3" fmla="*/ 1219919 w 8343900"/>
              <a:gd name="connsiteY3" fmla="*/ 0 h 1928812"/>
              <a:gd name="connsiteX4" fmla="*/ 1707646 w 8343900"/>
              <a:gd name="connsiteY4" fmla="*/ 0 h 1928812"/>
              <a:gd name="connsiteX5" fmla="*/ 2272382 w 8343900"/>
              <a:gd name="connsiteY5" fmla="*/ 0 h 1928812"/>
              <a:gd name="connsiteX6" fmla="*/ 2914128 w 8343900"/>
              <a:gd name="connsiteY6" fmla="*/ 0 h 1928812"/>
              <a:gd name="connsiteX7" fmla="*/ 3401855 w 8343900"/>
              <a:gd name="connsiteY7" fmla="*/ 0 h 1928812"/>
              <a:gd name="connsiteX8" fmla="*/ 4197620 w 8343900"/>
              <a:gd name="connsiteY8" fmla="*/ 0 h 1928812"/>
              <a:gd name="connsiteX9" fmla="*/ 4839366 w 8343900"/>
              <a:gd name="connsiteY9" fmla="*/ 0 h 1928812"/>
              <a:gd name="connsiteX10" fmla="*/ 5635131 w 8343900"/>
              <a:gd name="connsiteY10" fmla="*/ 0 h 1928812"/>
              <a:gd name="connsiteX11" fmla="*/ 6353886 w 8343900"/>
              <a:gd name="connsiteY11" fmla="*/ 0 h 1928812"/>
              <a:gd name="connsiteX12" fmla="*/ 6918622 w 8343900"/>
              <a:gd name="connsiteY12" fmla="*/ 0 h 1928812"/>
              <a:gd name="connsiteX13" fmla="*/ 8022425 w 8343900"/>
              <a:gd name="connsiteY13" fmla="*/ 0 h 1928812"/>
              <a:gd name="connsiteX14" fmla="*/ 8343900 w 8343900"/>
              <a:gd name="connsiteY14" fmla="*/ 321475 h 1928812"/>
              <a:gd name="connsiteX15" fmla="*/ 8343900 w 8343900"/>
              <a:gd name="connsiteY15" fmla="*/ 964406 h 1928812"/>
              <a:gd name="connsiteX16" fmla="*/ 8343900 w 8343900"/>
              <a:gd name="connsiteY16" fmla="*/ 1607337 h 1928812"/>
              <a:gd name="connsiteX17" fmla="*/ 8022425 w 8343900"/>
              <a:gd name="connsiteY17" fmla="*/ 1928812 h 1928812"/>
              <a:gd name="connsiteX18" fmla="*/ 7226660 w 8343900"/>
              <a:gd name="connsiteY18" fmla="*/ 1928812 h 1928812"/>
              <a:gd name="connsiteX19" fmla="*/ 6738933 w 8343900"/>
              <a:gd name="connsiteY19" fmla="*/ 1928812 h 1928812"/>
              <a:gd name="connsiteX20" fmla="*/ 6097188 w 8343900"/>
              <a:gd name="connsiteY20" fmla="*/ 1928812 h 1928812"/>
              <a:gd name="connsiteX21" fmla="*/ 5378432 w 8343900"/>
              <a:gd name="connsiteY21" fmla="*/ 1928812 h 1928812"/>
              <a:gd name="connsiteX22" fmla="*/ 4582667 w 8343900"/>
              <a:gd name="connsiteY22" fmla="*/ 1928812 h 1928812"/>
              <a:gd name="connsiteX23" fmla="*/ 3863912 w 8343900"/>
              <a:gd name="connsiteY23" fmla="*/ 1928812 h 1928812"/>
              <a:gd name="connsiteX24" fmla="*/ 3068147 w 8343900"/>
              <a:gd name="connsiteY24" fmla="*/ 1928812 h 1928812"/>
              <a:gd name="connsiteX25" fmla="*/ 2349392 w 8343900"/>
              <a:gd name="connsiteY25" fmla="*/ 1928812 h 1928812"/>
              <a:gd name="connsiteX26" fmla="*/ 1861665 w 8343900"/>
              <a:gd name="connsiteY26" fmla="*/ 1928812 h 1928812"/>
              <a:gd name="connsiteX27" fmla="*/ 1142910 w 8343900"/>
              <a:gd name="connsiteY27" fmla="*/ 1928812 h 1928812"/>
              <a:gd name="connsiteX28" fmla="*/ 321475 w 8343900"/>
              <a:gd name="connsiteY28" fmla="*/ 1928812 h 1928812"/>
              <a:gd name="connsiteX29" fmla="*/ 0 w 8343900"/>
              <a:gd name="connsiteY29" fmla="*/ 1607337 h 1928812"/>
              <a:gd name="connsiteX30" fmla="*/ 0 w 8343900"/>
              <a:gd name="connsiteY30" fmla="*/ 977265 h 1928812"/>
              <a:gd name="connsiteX31" fmla="*/ 0 w 8343900"/>
              <a:gd name="connsiteY31" fmla="*/ 321475 h 192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43900" h="1928812" fill="none" extrusionOk="0">
                <a:moveTo>
                  <a:pt x="0" y="321475"/>
                </a:moveTo>
                <a:cubicBezTo>
                  <a:pt x="1902" y="135626"/>
                  <a:pt x="115693" y="-910"/>
                  <a:pt x="321475" y="0"/>
                </a:cubicBezTo>
                <a:cubicBezTo>
                  <a:pt x="561964" y="-75"/>
                  <a:pt x="617588" y="15857"/>
                  <a:pt x="809202" y="0"/>
                </a:cubicBezTo>
                <a:cubicBezTo>
                  <a:pt x="1000816" y="-15857"/>
                  <a:pt x="1059760" y="-5315"/>
                  <a:pt x="1219919" y="0"/>
                </a:cubicBezTo>
                <a:cubicBezTo>
                  <a:pt x="1380078" y="5315"/>
                  <a:pt x="1534253" y="-10616"/>
                  <a:pt x="1707646" y="0"/>
                </a:cubicBezTo>
                <a:cubicBezTo>
                  <a:pt x="1881039" y="10616"/>
                  <a:pt x="2068519" y="-4016"/>
                  <a:pt x="2272382" y="0"/>
                </a:cubicBezTo>
                <a:cubicBezTo>
                  <a:pt x="2476245" y="4016"/>
                  <a:pt x="2748577" y="23676"/>
                  <a:pt x="2914128" y="0"/>
                </a:cubicBezTo>
                <a:cubicBezTo>
                  <a:pt x="3079679" y="-23676"/>
                  <a:pt x="3254236" y="17223"/>
                  <a:pt x="3401855" y="0"/>
                </a:cubicBezTo>
                <a:cubicBezTo>
                  <a:pt x="3549474" y="-17223"/>
                  <a:pt x="3993035" y="-35769"/>
                  <a:pt x="4197620" y="0"/>
                </a:cubicBezTo>
                <a:cubicBezTo>
                  <a:pt x="4402206" y="35769"/>
                  <a:pt x="4663170" y="-30783"/>
                  <a:pt x="4839366" y="0"/>
                </a:cubicBezTo>
                <a:cubicBezTo>
                  <a:pt x="5015562" y="30783"/>
                  <a:pt x="5429618" y="844"/>
                  <a:pt x="5635131" y="0"/>
                </a:cubicBezTo>
                <a:cubicBezTo>
                  <a:pt x="5840644" y="-844"/>
                  <a:pt x="6102374" y="31463"/>
                  <a:pt x="6353886" y="0"/>
                </a:cubicBezTo>
                <a:cubicBezTo>
                  <a:pt x="6605399" y="-31463"/>
                  <a:pt x="6731195" y="24106"/>
                  <a:pt x="6918622" y="0"/>
                </a:cubicBezTo>
                <a:cubicBezTo>
                  <a:pt x="7106049" y="-24106"/>
                  <a:pt x="7500987" y="-53207"/>
                  <a:pt x="8022425" y="0"/>
                </a:cubicBezTo>
                <a:cubicBezTo>
                  <a:pt x="8200288" y="14426"/>
                  <a:pt x="8350589" y="137927"/>
                  <a:pt x="8343900" y="321475"/>
                </a:cubicBezTo>
                <a:cubicBezTo>
                  <a:pt x="8329604" y="510708"/>
                  <a:pt x="8353446" y="769419"/>
                  <a:pt x="8343900" y="964406"/>
                </a:cubicBezTo>
                <a:cubicBezTo>
                  <a:pt x="8334354" y="1159393"/>
                  <a:pt x="8369637" y="1343331"/>
                  <a:pt x="8343900" y="1607337"/>
                </a:cubicBezTo>
                <a:cubicBezTo>
                  <a:pt x="8350726" y="1760907"/>
                  <a:pt x="8187064" y="1905870"/>
                  <a:pt x="8022425" y="1928812"/>
                </a:cubicBezTo>
                <a:cubicBezTo>
                  <a:pt x="7698226" y="1912798"/>
                  <a:pt x="7591506" y="1894802"/>
                  <a:pt x="7226660" y="1928812"/>
                </a:cubicBezTo>
                <a:cubicBezTo>
                  <a:pt x="6861815" y="1962822"/>
                  <a:pt x="6965409" y="1938981"/>
                  <a:pt x="6738933" y="1928812"/>
                </a:cubicBezTo>
                <a:cubicBezTo>
                  <a:pt x="6512457" y="1918643"/>
                  <a:pt x="6234399" y="1899172"/>
                  <a:pt x="6097188" y="1928812"/>
                </a:cubicBezTo>
                <a:cubicBezTo>
                  <a:pt x="5959977" y="1958452"/>
                  <a:pt x="5666773" y="1916964"/>
                  <a:pt x="5378432" y="1928812"/>
                </a:cubicBezTo>
                <a:cubicBezTo>
                  <a:pt x="5090091" y="1940660"/>
                  <a:pt x="4806103" y="1949181"/>
                  <a:pt x="4582667" y="1928812"/>
                </a:cubicBezTo>
                <a:cubicBezTo>
                  <a:pt x="4359231" y="1908443"/>
                  <a:pt x="4204765" y="1907679"/>
                  <a:pt x="3863912" y="1928812"/>
                </a:cubicBezTo>
                <a:cubicBezTo>
                  <a:pt x="3523059" y="1949945"/>
                  <a:pt x="3326654" y="1953604"/>
                  <a:pt x="3068147" y="1928812"/>
                </a:cubicBezTo>
                <a:cubicBezTo>
                  <a:pt x="2809640" y="1904020"/>
                  <a:pt x="2696837" y="1964643"/>
                  <a:pt x="2349392" y="1928812"/>
                </a:cubicBezTo>
                <a:cubicBezTo>
                  <a:pt x="2001948" y="1892981"/>
                  <a:pt x="2076370" y="1950831"/>
                  <a:pt x="1861665" y="1928812"/>
                </a:cubicBezTo>
                <a:cubicBezTo>
                  <a:pt x="1646960" y="1906793"/>
                  <a:pt x="1343043" y="1938157"/>
                  <a:pt x="1142910" y="1928812"/>
                </a:cubicBezTo>
                <a:cubicBezTo>
                  <a:pt x="942777" y="1919467"/>
                  <a:pt x="619278" y="1953968"/>
                  <a:pt x="321475" y="1928812"/>
                </a:cubicBezTo>
                <a:cubicBezTo>
                  <a:pt x="109117" y="1937176"/>
                  <a:pt x="3917" y="1795626"/>
                  <a:pt x="0" y="1607337"/>
                </a:cubicBezTo>
                <a:cubicBezTo>
                  <a:pt x="-22014" y="1316163"/>
                  <a:pt x="15066" y="1209930"/>
                  <a:pt x="0" y="977265"/>
                </a:cubicBezTo>
                <a:cubicBezTo>
                  <a:pt x="-15066" y="744600"/>
                  <a:pt x="26033" y="633516"/>
                  <a:pt x="0" y="321475"/>
                </a:cubicBezTo>
                <a:close/>
              </a:path>
              <a:path w="8343900" h="1928812" stroke="0" extrusionOk="0">
                <a:moveTo>
                  <a:pt x="0" y="321475"/>
                </a:moveTo>
                <a:cubicBezTo>
                  <a:pt x="-12916" y="135962"/>
                  <a:pt x="126707" y="6464"/>
                  <a:pt x="321475" y="0"/>
                </a:cubicBezTo>
                <a:cubicBezTo>
                  <a:pt x="634422" y="18195"/>
                  <a:pt x="956761" y="17214"/>
                  <a:pt x="1117240" y="0"/>
                </a:cubicBezTo>
                <a:cubicBezTo>
                  <a:pt x="1277720" y="-17214"/>
                  <a:pt x="1486001" y="3753"/>
                  <a:pt x="1681976" y="0"/>
                </a:cubicBezTo>
                <a:cubicBezTo>
                  <a:pt x="1877951" y="-3753"/>
                  <a:pt x="1934358" y="16053"/>
                  <a:pt x="2169703" y="0"/>
                </a:cubicBezTo>
                <a:cubicBezTo>
                  <a:pt x="2405048" y="-16053"/>
                  <a:pt x="2684099" y="-19974"/>
                  <a:pt x="2888458" y="0"/>
                </a:cubicBezTo>
                <a:cubicBezTo>
                  <a:pt x="3092818" y="19974"/>
                  <a:pt x="3281552" y="10057"/>
                  <a:pt x="3453195" y="0"/>
                </a:cubicBezTo>
                <a:cubicBezTo>
                  <a:pt x="3624838" y="-10057"/>
                  <a:pt x="4018554" y="-17213"/>
                  <a:pt x="4248960" y="0"/>
                </a:cubicBezTo>
                <a:cubicBezTo>
                  <a:pt x="4479367" y="17213"/>
                  <a:pt x="4606079" y="9702"/>
                  <a:pt x="4736686" y="0"/>
                </a:cubicBezTo>
                <a:cubicBezTo>
                  <a:pt x="4867293" y="-9702"/>
                  <a:pt x="5310018" y="-16978"/>
                  <a:pt x="5532451" y="0"/>
                </a:cubicBezTo>
                <a:cubicBezTo>
                  <a:pt x="5754885" y="16978"/>
                  <a:pt x="5830383" y="5936"/>
                  <a:pt x="5943169" y="0"/>
                </a:cubicBezTo>
                <a:cubicBezTo>
                  <a:pt x="6055955" y="-5936"/>
                  <a:pt x="6447618" y="-444"/>
                  <a:pt x="6584914" y="0"/>
                </a:cubicBezTo>
                <a:cubicBezTo>
                  <a:pt x="6722211" y="444"/>
                  <a:pt x="7066651" y="10928"/>
                  <a:pt x="7226660" y="0"/>
                </a:cubicBezTo>
                <a:cubicBezTo>
                  <a:pt x="7386669" y="-10928"/>
                  <a:pt x="7629772" y="22998"/>
                  <a:pt x="8022425" y="0"/>
                </a:cubicBezTo>
                <a:cubicBezTo>
                  <a:pt x="8211306" y="13885"/>
                  <a:pt x="8350089" y="138510"/>
                  <a:pt x="8343900" y="321475"/>
                </a:cubicBezTo>
                <a:cubicBezTo>
                  <a:pt x="8313237" y="628881"/>
                  <a:pt x="8326971" y="692270"/>
                  <a:pt x="8343900" y="964406"/>
                </a:cubicBezTo>
                <a:cubicBezTo>
                  <a:pt x="8360829" y="1236542"/>
                  <a:pt x="8325828" y="1441229"/>
                  <a:pt x="8343900" y="1607337"/>
                </a:cubicBezTo>
                <a:cubicBezTo>
                  <a:pt x="8336409" y="1769614"/>
                  <a:pt x="8202546" y="1893975"/>
                  <a:pt x="8022425" y="1928812"/>
                </a:cubicBezTo>
                <a:cubicBezTo>
                  <a:pt x="7669509" y="1906643"/>
                  <a:pt x="7514142" y="1929914"/>
                  <a:pt x="7303670" y="1928812"/>
                </a:cubicBezTo>
                <a:cubicBezTo>
                  <a:pt x="7093199" y="1927710"/>
                  <a:pt x="6952832" y="1930418"/>
                  <a:pt x="6815943" y="1928812"/>
                </a:cubicBezTo>
                <a:cubicBezTo>
                  <a:pt x="6679054" y="1927206"/>
                  <a:pt x="6266217" y="1955461"/>
                  <a:pt x="6020178" y="1928812"/>
                </a:cubicBezTo>
                <a:cubicBezTo>
                  <a:pt x="5774139" y="1902163"/>
                  <a:pt x="5578263" y="1950548"/>
                  <a:pt x="5378432" y="1928812"/>
                </a:cubicBezTo>
                <a:cubicBezTo>
                  <a:pt x="5178601" y="1907076"/>
                  <a:pt x="4994068" y="1921073"/>
                  <a:pt x="4890705" y="1928812"/>
                </a:cubicBezTo>
                <a:cubicBezTo>
                  <a:pt x="4787342" y="1936551"/>
                  <a:pt x="4501992" y="1932354"/>
                  <a:pt x="4248960" y="1928812"/>
                </a:cubicBezTo>
                <a:cubicBezTo>
                  <a:pt x="3995928" y="1925270"/>
                  <a:pt x="3993272" y="1926566"/>
                  <a:pt x="3838242" y="1928812"/>
                </a:cubicBezTo>
                <a:cubicBezTo>
                  <a:pt x="3683212" y="1931058"/>
                  <a:pt x="3539896" y="1916305"/>
                  <a:pt x="3427525" y="1928812"/>
                </a:cubicBezTo>
                <a:cubicBezTo>
                  <a:pt x="3315154" y="1941319"/>
                  <a:pt x="3101301" y="1946604"/>
                  <a:pt x="2785779" y="1928812"/>
                </a:cubicBezTo>
                <a:cubicBezTo>
                  <a:pt x="2470257" y="1911020"/>
                  <a:pt x="2533971" y="1928276"/>
                  <a:pt x="2298052" y="1928812"/>
                </a:cubicBezTo>
                <a:cubicBezTo>
                  <a:pt x="2062133" y="1929348"/>
                  <a:pt x="1778773" y="1957380"/>
                  <a:pt x="1579297" y="1928812"/>
                </a:cubicBezTo>
                <a:cubicBezTo>
                  <a:pt x="1379821" y="1900244"/>
                  <a:pt x="1326743" y="1911160"/>
                  <a:pt x="1091570" y="1928812"/>
                </a:cubicBezTo>
                <a:cubicBezTo>
                  <a:pt x="856397" y="1946464"/>
                  <a:pt x="673167" y="1960290"/>
                  <a:pt x="321475" y="1928812"/>
                </a:cubicBezTo>
                <a:cubicBezTo>
                  <a:pt x="125570" y="1947396"/>
                  <a:pt x="-7961" y="1801919"/>
                  <a:pt x="0" y="1607337"/>
                </a:cubicBezTo>
                <a:cubicBezTo>
                  <a:pt x="-27025" y="1405790"/>
                  <a:pt x="-18680" y="1126750"/>
                  <a:pt x="0" y="951547"/>
                </a:cubicBezTo>
                <a:cubicBezTo>
                  <a:pt x="18680" y="776344"/>
                  <a:pt x="25696" y="550525"/>
                  <a:pt x="0" y="321475"/>
                </a:cubicBezTo>
                <a:close/>
              </a:path>
            </a:pathLst>
          </a:custGeom>
          <a:solidFill>
            <a:schemeClr val="accent2">
              <a:lumMod val="40000"/>
              <a:lumOff val="60000"/>
            </a:schemeClr>
          </a:solidFill>
          <a:ln w="28575">
            <a:solidFill>
              <a:schemeClr val="accent2">
                <a:lumMod val="75000"/>
              </a:schemeClr>
            </a:solidFill>
            <a:prstDash val="sys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645FAB3C-EA17-6CEA-8668-E5176F1718FF}"/>
              </a:ext>
            </a:extLst>
          </p:cNvPr>
          <p:cNvSpPr txBox="1"/>
          <p:nvPr/>
        </p:nvSpPr>
        <p:spPr>
          <a:xfrm>
            <a:off x="2288530" y="2194112"/>
            <a:ext cx="7614937" cy="553998"/>
          </a:xfrm>
          <a:prstGeom prst="rect">
            <a:avLst/>
          </a:prstGeom>
        </p:spPr>
        <p:txBody>
          <a:bodyPr lIns="0" tIns="0" rIns="0" bIns="0" rtlCol="0" anchor="t">
            <a:spAutoFit/>
          </a:bodyPr>
          <a:lstStyle/>
          <a:p>
            <a:pPr algn="ctr" defTabSz="609630"/>
            <a:r>
              <a:rPr lang="vi-VN" sz="3600" b="1" spc="-95" dirty="0">
                <a:latin typeface="UTM Avo"/>
                <a:cs typeface="+mn-ea"/>
                <a:sym typeface="+mn-lt"/>
              </a:rPr>
              <a:t>TỔNG KẾT</a:t>
            </a:r>
            <a:endParaRPr lang="en-US" sz="3600" b="1" spc="-95" dirty="0">
              <a:latin typeface="UTM Avo"/>
              <a:cs typeface="+mn-ea"/>
              <a:sym typeface="+mn-lt"/>
            </a:endParaRPr>
          </a:p>
        </p:txBody>
      </p:sp>
      <p:grpSp>
        <p:nvGrpSpPr>
          <p:cNvPr id="15" name="Group 14">
            <a:extLst>
              <a:ext uri="{FF2B5EF4-FFF2-40B4-BE49-F238E27FC236}">
                <a16:creationId xmlns:a16="http://schemas.microsoft.com/office/drawing/2014/main" id="{6715AB15-5E69-7624-B8EE-3D9F4787167B}"/>
              </a:ext>
            </a:extLst>
          </p:cNvPr>
          <p:cNvGrpSpPr/>
          <p:nvPr/>
        </p:nvGrpSpPr>
        <p:grpSpPr>
          <a:xfrm>
            <a:off x="2206027" y="3504787"/>
            <a:ext cx="7779941" cy="1777238"/>
            <a:chOff x="3561647" y="5397548"/>
            <a:chExt cx="11669911" cy="2665858"/>
          </a:xfrm>
        </p:grpSpPr>
        <p:sp>
          <p:nvSpPr>
            <p:cNvPr id="16" name="TextBox 15">
              <a:extLst>
                <a:ext uri="{FF2B5EF4-FFF2-40B4-BE49-F238E27FC236}">
                  <a16:creationId xmlns:a16="http://schemas.microsoft.com/office/drawing/2014/main" id="{A25FA0D7-5BAB-9463-3B39-5E210F4392AE}"/>
                </a:ext>
              </a:extLst>
            </p:cNvPr>
            <p:cNvSpPr txBox="1"/>
            <p:nvPr/>
          </p:nvSpPr>
          <p:spPr>
            <a:xfrm>
              <a:off x="3561647" y="5397548"/>
              <a:ext cx="8762307" cy="851772"/>
            </a:xfrm>
            <a:prstGeom prst="rect">
              <a:avLst/>
            </a:prstGeom>
            <a:noFill/>
          </p:spPr>
          <p:txBody>
            <a:bodyPr wrap="square" rtlCol="0">
              <a:spAutoFit/>
            </a:bodyPr>
            <a:lstStyle/>
            <a:p>
              <a:pPr marL="381019" marR="0" lvl="0" indent="-381019" algn="just" defTabSz="60963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400" b="0" i="0" u="none" strike="noStrike" kern="0" cap="none" spc="0" normalizeH="0" baseline="0" noProof="0" dirty="0">
                  <a:ln>
                    <a:noFill/>
                  </a:ln>
                  <a:effectLst/>
                  <a:uLnTx/>
                  <a:uFillTx/>
                  <a:latin typeface="UTM Avo"/>
                  <a:cs typeface="+mn-ea"/>
                  <a:sym typeface="+mn-lt"/>
                </a:rPr>
                <a:t>Công thức tính công suất:</a:t>
              </a:r>
            </a:p>
          </p:txBody>
        </p:sp>
        <p:grpSp>
          <p:nvGrpSpPr>
            <p:cNvPr id="17" name="Group 16">
              <a:extLst>
                <a:ext uri="{FF2B5EF4-FFF2-40B4-BE49-F238E27FC236}">
                  <a16:creationId xmlns:a16="http://schemas.microsoft.com/office/drawing/2014/main" id="{31638BDB-1967-16DC-D724-32EA2FB668EB}"/>
                </a:ext>
              </a:extLst>
            </p:cNvPr>
            <p:cNvGrpSpPr/>
            <p:nvPr/>
          </p:nvGrpSpPr>
          <p:grpSpPr>
            <a:xfrm>
              <a:off x="7933379" y="6505544"/>
              <a:ext cx="1892476" cy="1557862"/>
              <a:chOff x="7933379" y="6505544"/>
              <a:chExt cx="1892476" cy="1557862"/>
            </a:xfrm>
          </p:grpSpPr>
          <p:sp>
            <p:nvSpPr>
              <p:cNvPr id="19" name="Rectangle 18">
                <a:extLst>
                  <a:ext uri="{FF2B5EF4-FFF2-40B4-BE49-F238E27FC236}">
                    <a16:creationId xmlns:a16="http://schemas.microsoft.com/office/drawing/2014/main" id="{A8AC2919-2D30-16B7-7E0C-137E7D546044}"/>
                  </a:ext>
                </a:extLst>
              </p:cNvPr>
              <p:cNvSpPr/>
              <p:nvPr/>
            </p:nvSpPr>
            <p:spPr>
              <a:xfrm>
                <a:off x="7933379" y="6643807"/>
                <a:ext cx="1101744" cy="881588"/>
              </a:xfrm>
              <a:prstGeom prst="rect">
                <a:avLst/>
              </a:prstGeom>
            </p:spPr>
            <p:txBody>
              <a:bodyPr wrap="none">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lang="vi-VN" sz="2400" b="1">
                    <a:solidFill>
                      <a:prstClr val="black"/>
                    </a:solidFill>
                    <a:latin typeface="#9Slide05 TheSecret" panose="00000500000000000000" pitchFamily="2" charset="0"/>
                    <a:cs typeface="+mn-ea"/>
                    <a:sym typeface="+mn-lt"/>
                  </a:rPr>
                  <a:t>P</a:t>
                </a:r>
                <a:r>
                  <a:rPr kumimoji="0" lang="vi-VN" sz="2400" b="1" i="0" u="none" strike="noStrike" kern="0" cap="none" spc="0" normalizeH="0" baseline="0" noProof="0">
                    <a:ln>
                      <a:noFill/>
                    </a:ln>
                    <a:effectLst/>
                    <a:uLnTx/>
                    <a:uFillTx/>
                    <a:latin typeface="UTM Avo"/>
                    <a:cs typeface="+mn-ea"/>
                    <a:sym typeface="+mn-lt"/>
                  </a:rPr>
                  <a:t> </a:t>
                </a:r>
                <a:r>
                  <a:rPr kumimoji="0" lang="vi-VN" sz="2400" b="1" i="0" u="none" strike="noStrike" kern="0" cap="none" spc="0" normalizeH="0" baseline="0" noProof="0" dirty="0">
                    <a:ln>
                      <a:noFill/>
                    </a:ln>
                    <a:effectLst/>
                    <a:uLnTx/>
                    <a:uFillTx/>
                    <a:latin typeface="UTM Avo"/>
                    <a:cs typeface="+mn-ea"/>
                    <a:sym typeface="+mn-lt"/>
                  </a:rPr>
                  <a:t>=</a:t>
                </a:r>
                <a:endParaRPr kumimoji="0" lang="en-US" sz="2400" b="1" i="0" u="none" strike="noStrike" kern="0" cap="none" spc="0" normalizeH="0" baseline="0" noProof="0" dirty="0">
                  <a:ln>
                    <a:noFill/>
                  </a:ln>
                  <a:effectLst/>
                  <a:uLnTx/>
                  <a:uFillTx/>
                  <a:latin typeface="UTM Avo"/>
                  <a:cs typeface="+mn-ea"/>
                  <a:sym typeface="+mn-lt"/>
                </a:endParaRPr>
              </a:p>
            </p:txBody>
          </p:sp>
          <p:sp>
            <p:nvSpPr>
              <p:cNvPr id="20" name="Rectangle 19">
                <a:extLst>
                  <a:ext uri="{FF2B5EF4-FFF2-40B4-BE49-F238E27FC236}">
                    <a16:creationId xmlns:a16="http://schemas.microsoft.com/office/drawing/2014/main" id="{EB955C12-91E4-43BC-4277-708698C77F36}"/>
                  </a:ext>
                </a:extLst>
              </p:cNvPr>
              <p:cNvSpPr/>
              <p:nvPr/>
            </p:nvSpPr>
            <p:spPr>
              <a:xfrm>
                <a:off x="9144000" y="6505544"/>
                <a:ext cx="628056" cy="692498"/>
              </a:xfrm>
              <a:prstGeom prst="rect">
                <a:avLst/>
              </a:prstGeom>
            </p:spPr>
            <p:txBody>
              <a:bodyPr wrap="none">
                <a:spAutoFit/>
              </a:bodyPr>
              <a:lstStyle/>
              <a:p>
                <a:pPr marL="0" marR="0" lvl="0" indent="0"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effectLst/>
                    <a:uLnTx/>
                    <a:uFillTx/>
                    <a:latin typeface="UTM Avo"/>
                    <a:cs typeface="+mn-ea"/>
                    <a:sym typeface="+mn-lt"/>
                  </a:rPr>
                  <a:t>A</a:t>
                </a:r>
                <a:endParaRPr kumimoji="0" lang="en-US" sz="600" b="0" i="0" u="none" strike="noStrike" kern="0" cap="none" spc="0" normalizeH="0" baseline="0" noProof="0">
                  <a:ln>
                    <a:noFill/>
                  </a:ln>
                  <a:effectLst/>
                  <a:uLnTx/>
                  <a:uFillTx/>
                  <a:latin typeface="UTM Avo"/>
                  <a:cs typeface="+mn-ea"/>
                  <a:sym typeface="+mn-lt"/>
                </a:endParaRPr>
              </a:p>
            </p:txBody>
          </p:sp>
          <p:sp>
            <p:nvSpPr>
              <p:cNvPr id="21" name="Rectangle 20">
                <a:extLst>
                  <a:ext uri="{FF2B5EF4-FFF2-40B4-BE49-F238E27FC236}">
                    <a16:creationId xmlns:a16="http://schemas.microsoft.com/office/drawing/2014/main" id="{C8196230-4BD6-7D1F-28F0-89EF2B2D3470}"/>
                  </a:ext>
                </a:extLst>
              </p:cNvPr>
              <p:cNvSpPr/>
              <p:nvPr/>
            </p:nvSpPr>
            <p:spPr>
              <a:xfrm>
                <a:off x="9253805" y="7370908"/>
                <a:ext cx="438102" cy="692498"/>
              </a:xfrm>
              <a:prstGeom prst="rect">
                <a:avLst/>
              </a:prstGeom>
            </p:spPr>
            <p:txBody>
              <a:bodyPr wrap="none">
                <a:spAutoFit/>
              </a:bodyPr>
              <a:lstStyle/>
              <a:p>
                <a:pPr marL="0" marR="0" lvl="0" indent="0"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effectLst/>
                    <a:uLnTx/>
                    <a:uFillTx/>
                    <a:latin typeface="UTM Avo"/>
                    <a:cs typeface="+mn-ea"/>
                    <a:sym typeface="+mn-lt"/>
                  </a:rPr>
                  <a:t>t</a:t>
                </a:r>
                <a:endParaRPr kumimoji="0" lang="en-US" sz="600" b="0" i="0" u="none" strike="noStrike" kern="0" cap="none" spc="0" normalizeH="0" baseline="0" noProof="0">
                  <a:ln>
                    <a:noFill/>
                  </a:ln>
                  <a:effectLst/>
                  <a:uLnTx/>
                  <a:uFillTx/>
                  <a:latin typeface="UTM Avo"/>
                  <a:cs typeface="+mn-ea"/>
                  <a:sym typeface="+mn-lt"/>
                </a:endParaRPr>
              </a:p>
            </p:txBody>
          </p:sp>
          <p:cxnSp>
            <p:nvCxnSpPr>
              <p:cNvPr id="22" name="Straight Connector 21">
                <a:extLst>
                  <a:ext uri="{FF2B5EF4-FFF2-40B4-BE49-F238E27FC236}">
                    <a16:creationId xmlns:a16="http://schemas.microsoft.com/office/drawing/2014/main" id="{FD937D70-62F3-0F2B-DA3E-7C7BAF8D01F7}"/>
                  </a:ext>
                </a:extLst>
              </p:cNvPr>
              <p:cNvCxnSpPr/>
              <p:nvPr/>
            </p:nvCxnSpPr>
            <p:spPr>
              <a:xfrm>
                <a:off x="9084244" y="7274985"/>
                <a:ext cx="741611" cy="0"/>
              </a:xfrm>
              <a:prstGeom prst="line">
                <a:avLst/>
              </a:prstGeom>
              <a:noFill/>
              <a:ln w="57150" cap="flat" cmpd="sng" algn="ctr">
                <a:solidFill>
                  <a:schemeClr val="tx1"/>
                </a:solidFill>
                <a:prstDash val="solid"/>
              </a:ln>
              <a:effectLst/>
            </p:spPr>
          </p:cxnSp>
        </p:grpSp>
        <p:sp>
          <p:nvSpPr>
            <p:cNvPr id="18" name="Rectangle 17">
              <a:extLst>
                <a:ext uri="{FF2B5EF4-FFF2-40B4-BE49-F238E27FC236}">
                  <a16:creationId xmlns:a16="http://schemas.microsoft.com/office/drawing/2014/main" id="{85344D3D-05CD-9548-3EE4-08F9E7371D32}"/>
                </a:ext>
              </a:extLst>
            </p:cNvPr>
            <p:cNvSpPr/>
            <p:nvPr/>
          </p:nvSpPr>
          <p:spPr>
            <a:xfrm>
              <a:off x="10067060" y="6854364"/>
              <a:ext cx="5164498" cy="692498"/>
            </a:xfrm>
            <a:prstGeom prst="rect">
              <a:avLst/>
            </a:prstGeom>
          </p:spPr>
          <p:txBody>
            <a:bodyPr wrap="square">
              <a:spAutoFit/>
            </a:bodyPr>
            <a:lstStyle/>
            <a:p>
              <a:pPr marL="0" marR="0" lvl="0" indent="0" defTabSz="60963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effectLst/>
                  <a:uLnTx/>
                  <a:uFillTx/>
                  <a:latin typeface="UTM Avo"/>
                  <a:cs typeface="+mn-ea"/>
                  <a:sym typeface="+mn-lt"/>
                </a:rPr>
                <a:t>đơn vị là oát (W)</a:t>
              </a:r>
              <a:endParaRPr kumimoji="0" lang="en-US" sz="600" b="0" i="0" u="none" strike="noStrike" kern="0" cap="none" spc="0" normalizeH="0" baseline="0" noProof="0" dirty="0">
                <a:ln>
                  <a:noFill/>
                </a:ln>
                <a:effectLst/>
                <a:uLnTx/>
                <a:uFillTx/>
                <a:latin typeface="UTM Avo"/>
                <a:cs typeface="+mn-ea"/>
                <a:sym typeface="+mn-lt"/>
              </a:endParaRPr>
            </a:p>
          </p:txBody>
        </p:sp>
      </p:grpSp>
    </p:spTree>
    <p:extLst>
      <p:ext uri="{BB962C8B-B14F-4D97-AF65-F5344CB8AC3E}">
        <p14:creationId xmlns:p14="http://schemas.microsoft.com/office/powerpoint/2010/main" val="2149870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3">
            <a:extLst>
              <a:ext uri="{FF2B5EF4-FFF2-40B4-BE49-F238E27FC236}">
                <a16:creationId xmlns:a16="http://schemas.microsoft.com/office/drawing/2014/main" id="{BADC6ADD-6B8B-ED3B-86D4-7A637DE51F38}"/>
              </a:ext>
            </a:extLst>
          </p:cNvPr>
          <p:cNvGrpSpPr/>
          <p:nvPr/>
        </p:nvGrpSpPr>
        <p:grpSpPr>
          <a:xfrm>
            <a:off x="4564268" y="2828699"/>
            <a:ext cx="3065052" cy="2858157"/>
            <a:chOff x="0" y="0"/>
            <a:chExt cx="1210885" cy="1635859"/>
          </a:xfrm>
        </p:grpSpPr>
        <p:sp>
          <p:nvSpPr>
            <p:cNvPr id="27" name="Freeform 4">
              <a:extLst>
                <a:ext uri="{FF2B5EF4-FFF2-40B4-BE49-F238E27FC236}">
                  <a16:creationId xmlns:a16="http://schemas.microsoft.com/office/drawing/2014/main" id="{222E7913-44AB-B3DC-20B6-2ADD28C60651}"/>
                </a:ext>
              </a:extLst>
            </p:cNvPr>
            <p:cNvSpPr/>
            <p:nvPr/>
          </p:nvSpPr>
          <p:spPr>
            <a:xfrm>
              <a:off x="0" y="0"/>
              <a:ext cx="1210885" cy="1635859"/>
            </a:xfrm>
            <a:custGeom>
              <a:avLst/>
              <a:gdLst/>
              <a:ahLst/>
              <a:cxnLst/>
              <a:rect l="l" t="t" r="r" b="b"/>
              <a:pathLst>
                <a:path w="1210885" h="1635859">
                  <a:moveTo>
                    <a:pt x="85880" y="0"/>
                  </a:moveTo>
                  <a:lnTo>
                    <a:pt x="1125005" y="0"/>
                  </a:lnTo>
                  <a:cubicBezTo>
                    <a:pt x="1172435" y="0"/>
                    <a:pt x="1210885" y="38450"/>
                    <a:pt x="1210885" y="85880"/>
                  </a:cubicBezTo>
                  <a:lnTo>
                    <a:pt x="1210885" y="1549979"/>
                  </a:lnTo>
                  <a:cubicBezTo>
                    <a:pt x="1210885" y="1572756"/>
                    <a:pt x="1201837" y="1594600"/>
                    <a:pt x="1185731" y="1610705"/>
                  </a:cubicBezTo>
                  <a:cubicBezTo>
                    <a:pt x="1169626" y="1626811"/>
                    <a:pt x="1147782" y="1635859"/>
                    <a:pt x="1125005" y="1635859"/>
                  </a:cubicBezTo>
                  <a:lnTo>
                    <a:pt x="85880" y="1635859"/>
                  </a:lnTo>
                  <a:cubicBezTo>
                    <a:pt x="63103" y="1635859"/>
                    <a:pt x="41259" y="1626811"/>
                    <a:pt x="25154" y="1610705"/>
                  </a:cubicBezTo>
                  <a:cubicBezTo>
                    <a:pt x="9048" y="1594600"/>
                    <a:pt x="0" y="1572756"/>
                    <a:pt x="0" y="1549979"/>
                  </a:cubicBezTo>
                  <a:lnTo>
                    <a:pt x="0" y="85880"/>
                  </a:lnTo>
                  <a:cubicBezTo>
                    <a:pt x="0" y="63103"/>
                    <a:pt x="9048" y="41259"/>
                    <a:pt x="25154" y="25154"/>
                  </a:cubicBezTo>
                  <a:cubicBezTo>
                    <a:pt x="41259" y="9048"/>
                    <a:pt x="63103" y="0"/>
                    <a:pt x="85880" y="0"/>
                  </a:cubicBezTo>
                  <a:close/>
                </a:path>
              </a:pathLst>
            </a:custGeom>
            <a:solidFill>
              <a:srgbClr val="FBFCF9"/>
            </a:solidFill>
            <a:ln w="76200" cap="rnd">
              <a:solidFill>
                <a:schemeClr val="accent1"/>
              </a:solidFill>
              <a:prstDash val="solid"/>
              <a:round/>
            </a:ln>
          </p:spPr>
          <p:txBody>
            <a:bodyPr/>
            <a:lstStyle/>
            <a:p>
              <a:pPr defTabSz="609630"/>
              <a:endParaRPr lang="en-US" sz="700">
                <a:solidFill>
                  <a:prstClr val="black"/>
                </a:solidFill>
                <a:latin typeface="UTM Avo"/>
                <a:cs typeface="+mn-ea"/>
                <a:sym typeface="+mn-lt"/>
              </a:endParaRPr>
            </a:p>
          </p:txBody>
        </p:sp>
        <p:sp>
          <p:nvSpPr>
            <p:cNvPr id="28" name="TextBox 5">
              <a:extLst>
                <a:ext uri="{FF2B5EF4-FFF2-40B4-BE49-F238E27FC236}">
                  <a16:creationId xmlns:a16="http://schemas.microsoft.com/office/drawing/2014/main" id="{CF3D27D1-557E-6E09-DBA7-875E1F684E65}"/>
                </a:ext>
              </a:extLst>
            </p:cNvPr>
            <p:cNvSpPr txBox="1"/>
            <p:nvPr/>
          </p:nvSpPr>
          <p:spPr>
            <a:xfrm>
              <a:off x="0" y="-38100"/>
              <a:ext cx="1210885" cy="1673959"/>
            </a:xfrm>
            <a:prstGeom prst="rect">
              <a:avLst/>
            </a:prstGeom>
            <a:ln>
              <a:solidFill>
                <a:schemeClr val="accent1"/>
              </a:solidFill>
            </a:ln>
          </p:spPr>
          <p:txBody>
            <a:bodyPr lIns="33867" tIns="33867" rIns="33867" bIns="33867" rtlCol="0" anchor="ctr"/>
            <a:lstStyle/>
            <a:p>
              <a:pPr algn="ctr" defTabSz="609630">
                <a:lnSpc>
                  <a:spcPts val="1773"/>
                </a:lnSpc>
                <a:spcBef>
                  <a:spcPct val="0"/>
                </a:spcBef>
              </a:pPr>
              <a:endParaRPr sz="700">
                <a:solidFill>
                  <a:prstClr val="black"/>
                </a:solidFill>
                <a:latin typeface="UTM Avo"/>
                <a:cs typeface="+mn-ea"/>
                <a:sym typeface="+mn-lt"/>
              </a:endParaRPr>
            </a:p>
          </p:txBody>
        </p:sp>
      </p:grpSp>
      <p:grpSp>
        <p:nvGrpSpPr>
          <p:cNvPr id="29" name="Group 6">
            <a:extLst>
              <a:ext uri="{FF2B5EF4-FFF2-40B4-BE49-F238E27FC236}">
                <a16:creationId xmlns:a16="http://schemas.microsoft.com/office/drawing/2014/main" id="{722B530D-2DED-B069-9294-61069924A6FE}"/>
              </a:ext>
            </a:extLst>
          </p:cNvPr>
          <p:cNvGrpSpPr/>
          <p:nvPr/>
        </p:nvGrpSpPr>
        <p:grpSpPr>
          <a:xfrm>
            <a:off x="1230206" y="2817676"/>
            <a:ext cx="3065052" cy="2869180"/>
            <a:chOff x="0" y="0"/>
            <a:chExt cx="1210885" cy="1635859"/>
          </a:xfrm>
        </p:grpSpPr>
        <p:sp>
          <p:nvSpPr>
            <p:cNvPr id="30" name="Freeform 7">
              <a:extLst>
                <a:ext uri="{FF2B5EF4-FFF2-40B4-BE49-F238E27FC236}">
                  <a16:creationId xmlns:a16="http://schemas.microsoft.com/office/drawing/2014/main" id="{C730BC73-5994-99E0-8F98-72882CA1542E}"/>
                </a:ext>
              </a:extLst>
            </p:cNvPr>
            <p:cNvSpPr/>
            <p:nvPr/>
          </p:nvSpPr>
          <p:spPr>
            <a:xfrm>
              <a:off x="0" y="0"/>
              <a:ext cx="1210885" cy="1635859"/>
            </a:xfrm>
            <a:custGeom>
              <a:avLst/>
              <a:gdLst/>
              <a:ahLst/>
              <a:cxnLst/>
              <a:rect l="l" t="t" r="r" b="b"/>
              <a:pathLst>
                <a:path w="1210885" h="1635859">
                  <a:moveTo>
                    <a:pt x="85880" y="0"/>
                  </a:moveTo>
                  <a:lnTo>
                    <a:pt x="1125005" y="0"/>
                  </a:lnTo>
                  <a:cubicBezTo>
                    <a:pt x="1172435" y="0"/>
                    <a:pt x="1210885" y="38450"/>
                    <a:pt x="1210885" y="85880"/>
                  </a:cubicBezTo>
                  <a:lnTo>
                    <a:pt x="1210885" y="1549979"/>
                  </a:lnTo>
                  <a:cubicBezTo>
                    <a:pt x="1210885" y="1572756"/>
                    <a:pt x="1201837" y="1594600"/>
                    <a:pt x="1185731" y="1610705"/>
                  </a:cubicBezTo>
                  <a:cubicBezTo>
                    <a:pt x="1169626" y="1626811"/>
                    <a:pt x="1147782" y="1635859"/>
                    <a:pt x="1125005" y="1635859"/>
                  </a:cubicBezTo>
                  <a:lnTo>
                    <a:pt x="85880" y="1635859"/>
                  </a:lnTo>
                  <a:cubicBezTo>
                    <a:pt x="63103" y="1635859"/>
                    <a:pt x="41259" y="1626811"/>
                    <a:pt x="25154" y="1610705"/>
                  </a:cubicBezTo>
                  <a:cubicBezTo>
                    <a:pt x="9048" y="1594600"/>
                    <a:pt x="0" y="1572756"/>
                    <a:pt x="0" y="1549979"/>
                  </a:cubicBezTo>
                  <a:lnTo>
                    <a:pt x="0" y="85880"/>
                  </a:lnTo>
                  <a:cubicBezTo>
                    <a:pt x="0" y="63103"/>
                    <a:pt x="9048" y="41259"/>
                    <a:pt x="25154" y="25154"/>
                  </a:cubicBezTo>
                  <a:cubicBezTo>
                    <a:pt x="41259" y="9048"/>
                    <a:pt x="63103" y="0"/>
                    <a:pt x="85880" y="0"/>
                  </a:cubicBezTo>
                  <a:close/>
                </a:path>
              </a:pathLst>
            </a:custGeom>
            <a:solidFill>
              <a:srgbClr val="FBFCF9"/>
            </a:solidFill>
            <a:ln w="76200" cap="rnd">
              <a:solidFill>
                <a:schemeClr val="accent1"/>
              </a:solidFill>
              <a:prstDash val="solid"/>
              <a:round/>
            </a:ln>
          </p:spPr>
          <p:txBody>
            <a:bodyPr/>
            <a:lstStyle/>
            <a:p>
              <a:pPr defTabSz="609630"/>
              <a:endParaRPr lang="en-US" sz="700">
                <a:solidFill>
                  <a:prstClr val="black"/>
                </a:solidFill>
                <a:latin typeface="UTM Avo"/>
                <a:cs typeface="+mn-ea"/>
                <a:sym typeface="+mn-lt"/>
              </a:endParaRPr>
            </a:p>
          </p:txBody>
        </p:sp>
        <p:sp>
          <p:nvSpPr>
            <p:cNvPr id="31" name="TextBox 8">
              <a:extLst>
                <a:ext uri="{FF2B5EF4-FFF2-40B4-BE49-F238E27FC236}">
                  <a16:creationId xmlns:a16="http://schemas.microsoft.com/office/drawing/2014/main" id="{FE36DD22-6678-EAD1-ABA7-60813E267EBA}"/>
                </a:ext>
              </a:extLst>
            </p:cNvPr>
            <p:cNvSpPr txBox="1"/>
            <p:nvPr/>
          </p:nvSpPr>
          <p:spPr>
            <a:xfrm>
              <a:off x="0" y="-38100"/>
              <a:ext cx="1210885" cy="1673959"/>
            </a:xfrm>
            <a:prstGeom prst="rect">
              <a:avLst/>
            </a:prstGeom>
            <a:ln>
              <a:solidFill>
                <a:schemeClr val="accent1"/>
              </a:solidFill>
            </a:ln>
          </p:spPr>
          <p:txBody>
            <a:bodyPr lIns="33867" tIns="33867" rIns="33867" bIns="33867" rtlCol="0" anchor="ctr"/>
            <a:lstStyle/>
            <a:p>
              <a:pPr algn="ctr" defTabSz="609630">
                <a:lnSpc>
                  <a:spcPts val="1773"/>
                </a:lnSpc>
                <a:spcBef>
                  <a:spcPct val="0"/>
                </a:spcBef>
              </a:pPr>
              <a:endParaRPr sz="700">
                <a:solidFill>
                  <a:prstClr val="black"/>
                </a:solidFill>
                <a:latin typeface="UTM Avo"/>
                <a:cs typeface="+mn-ea"/>
                <a:sym typeface="+mn-lt"/>
              </a:endParaRPr>
            </a:p>
          </p:txBody>
        </p:sp>
      </p:grpSp>
      <p:grpSp>
        <p:nvGrpSpPr>
          <p:cNvPr id="32" name="Group 9">
            <a:extLst>
              <a:ext uri="{FF2B5EF4-FFF2-40B4-BE49-F238E27FC236}">
                <a16:creationId xmlns:a16="http://schemas.microsoft.com/office/drawing/2014/main" id="{69941F57-2B67-9907-29E7-88DB9D9F3DAE}"/>
              </a:ext>
            </a:extLst>
          </p:cNvPr>
          <p:cNvGrpSpPr/>
          <p:nvPr/>
        </p:nvGrpSpPr>
        <p:grpSpPr>
          <a:xfrm>
            <a:off x="7898331" y="2839721"/>
            <a:ext cx="3065052" cy="2847135"/>
            <a:chOff x="0" y="0"/>
            <a:chExt cx="1210885" cy="1635859"/>
          </a:xfrm>
        </p:grpSpPr>
        <p:sp>
          <p:nvSpPr>
            <p:cNvPr id="33" name="Freeform 10">
              <a:extLst>
                <a:ext uri="{FF2B5EF4-FFF2-40B4-BE49-F238E27FC236}">
                  <a16:creationId xmlns:a16="http://schemas.microsoft.com/office/drawing/2014/main" id="{AB1BE8BC-9AFD-67A1-1C84-00677F3C99E2}"/>
                </a:ext>
              </a:extLst>
            </p:cNvPr>
            <p:cNvSpPr/>
            <p:nvPr/>
          </p:nvSpPr>
          <p:spPr>
            <a:xfrm>
              <a:off x="0" y="0"/>
              <a:ext cx="1210885" cy="1635859"/>
            </a:xfrm>
            <a:custGeom>
              <a:avLst/>
              <a:gdLst/>
              <a:ahLst/>
              <a:cxnLst/>
              <a:rect l="l" t="t" r="r" b="b"/>
              <a:pathLst>
                <a:path w="1210885" h="1635859">
                  <a:moveTo>
                    <a:pt x="85880" y="0"/>
                  </a:moveTo>
                  <a:lnTo>
                    <a:pt x="1125005" y="0"/>
                  </a:lnTo>
                  <a:cubicBezTo>
                    <a:pt x="1172435" y="0"/>
                    <a:pt x="1210885" y="38450"/>
                    <a:pt x="1210885" y="85880"/>
                  </a:cubicBezTo>
                  <a:lnTo>
                    <a:pt x="1210885" y="1549979"/>
                  </a:lnTo>
                  <a:cubicBezTo>
                    <a:pt x="1210885" y="1572756"/>
                    <a:pt x="1201837" y="1594600"/>
                    <a:pt x="1185731" y="1610705"/>
                  </a:cubicBezTo>
                  <a:cubicBezTo>
                    <a:pt x="1169626" y="1626811"/>
                    <a:pt x="1147782" y="1635859"/>
                    <a:pt x="1125005" y="1635859"/>
                  </a:cubicBezTo>
                  <a:lnTo>
                    <a:pt x="85880" y="1635859"/>
                  </a:lnTo>
                  <a:cubicBezTo>
                    <a:pt x="63103" y="1635859"/>
                    <a:pt x="41259" y="1626811"/>
                    <a:pt x="25154" y="1610705"/>
                  </a:cubicBezTo>
                  <a:cubicBezTo>
                    <a:pt x="9048" y="1594600"/>
                    <a:pt x="0" y="1572756"/>
                    <a:pt x="0" y="1549979"/>
                  </a:cubicBezTo>
                  <a:lnTo>
                    <a:pt x="0" y="85880"/>
                  </a:lnTo>
                  <a:cubicBezTo>
                    <a:pt x="0" y="63103"/>
                    <a:pt x="9048" y="41259"/>
                    <a:pt x="25154" y="25154"/>
                  </a:cubicBezTo>
                  <a:cubicBezTo>
                    <a:pt x="41259" y="9048"/>
                    <a:pt x="63103" y="0"/>
                    <a:pt x="85880" y="0"/>
                  </a:cubicBezTo>
                  <a:close/>
                </a:path>
              </a:pathLst>
            </a:custGeom>
            <a:solidFill>
              <a:srgbClr val="FBFCF9"/>
            </a:solidFill>
            <a:ln w="76200" cap="rnd">
              <a:solidFill>
                <a:schemeClr val="accent1"/>
              </a:solidFill>
              <a:prstDash val="solid"/>
              <a:round/>
            </a:ln>
          </p:spPr>
          <p:txBody>
            <a:bodyPr/>
            <a:lstStyle/>
            <a:p>
              <a:pPr defTabSz="609630"/>
              <a:endParaRPr lang="en-US" sz="700">
                <a:solidFill>
                  <a:prstClr val="black"/>
                </a:solidFill>
                <a:latin typeface="UTM Avo"/>
                <a:cs typeface="+mn-ea"/>
                <a:sym typeface="+mn-lt"/>
              </a:endParaRPr>
            </a:p>
          </p:txBody>
        </p:sp>
        <p:sp>
          <p:nvSpPr>
            <p:cNvPr id="34" name="TextBox 11">
              <a:extLst>
                <a:ext uri="{FF2B5EF4-FFF2-40B4-BE49-F238E27FC236}">
                  <a16:creationId xmlns:a16="http://schemas.microsoft.com/office/drawing/2014/main" id="{9479EFE2-1974-D5EE-0C67-3FDE6E7C7FA9}"/>
                </a:ext>
              </a:extLst>
            </p:cNvPr>
            <p:cNvSpPr txBox="1"/>
            <p:nvPr/>
          </p:nvSpPr>
          <p:spPr>
            <a:xfrm>
              <a:off x="0" y="-38100"/>
              <a:ext cx="1210885" cy="1673959"/>
            </a:xfrm>
            <a:prstGeom prst="rect">
              <a:avLst/>
            </a:prstGeom>
            <a:ln>
              <a:solidFill>
                <a:schemeClr val="accent1"/>
              </a:solidFill>
            </a:ln>
          </p:spPr>
          <p:txBody>
            <a:bodyPr lIns="33867" tIns="33867" rIns="33867" bIns="33867" rtlCol="0" anchor="ctr"/>
            <a:lstStyle/>
            <a:p>
              <a:pPr algn="ctr" defTabSz="609630">
                <a:lnSpc>
                  <a:spcPts val="1773"/>
                </a:lnSpc>
                <a:spcBef>
                  <a:spcPct val="0"/>
                </a:spcBef>
              </a:pPr>
              <a:endParaRPr sz="700">
                <a:solidFill>
                  <a:prstClr val="black"/>
                </a:solidFill>
                <a:latin typeface="UTM Avo"/>
                <a:cs typeface="+mn-ea"/>
                <a:sym typeface="+mn-lt"/>
              </a:endParaRPr>
            </a:p>
          </p:txBody>
        </p:sp>
      </p:grpSp>
      <p:grpSp>
        <p:nvGrpSpPr>
          <p:cNvPr id="35" name="Group 12">
            <a:extLst>
              <a:ext uri="{FF2B5EF4-FFF2-40B4-BE49-F238E27FC236}">
                <a16:creationId xmlns:a16="http://schemas.microsoft.com/office/drawing/2014/main" id="{1E6A32EB-4CD9-A0EB-33E9-C7BB833D29B8}"/>
              </a:ext>
            </a:extLst>
          </p:cNvPr>
          <p:cNvGrpSpPr/>
          <p:nvPr/>
        </p:nvGrpSpPr>
        <p:grpSpPr>
          <a:xfrm>
            <a:off x="2408942" y="3140932"/>
            <a:ext cx="707581" cy="707581"/>
            <a:chOff x="0" y="0"/>
            <a:chExt cx="6350000" cy="6350000"/>
          </a:xfrm>
          <a:solidFill>
            <a:schemeClr val="accent2"/>
          </a:solidFill>
        </p:grpSpPr>
        <p:sp>
          <p:nvSpPr>
            <p:cNvPr id="36" name="Freeform 13">
              <a:extLst>
                <a:ext uri="{FF2B5EF4-FFF2-40B4-BE49-F238E27FC236}">
                  <a16:creationId xmlns:a16="http://schemas.microsoft.com/office/drawing/2014/main" id="{477EECCC-C1E8-D0D6-F4CB-6EF62C104F4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pPr defTabSz="609630"/>
              <a:endParaRPr lang="en-US" sz="700">
                <a:solidFill>
                  <a:prstClr val="black"/>
                </a:solidFill>
                <a:latin typeface="UTM Avo"/>
                <a:cs typeface="+mn-ea"/>
                <a:sym typeface="+mn-lt"/>
              </a:endParaRPr>
            </a:p>
          </p:txBody>
        </p:sp>
      </p:grpSp>
      <p:grpSp>
        <p:nvGrpSpPr>
          <p:cNvPr id="37" name="Group 14">
            <a:extLst>
              <a:ext uri="{FF2B5EF4-FFF2-40B4-BE49-F238E27FC236}">
                <a16:creationId xmlns:a16="http://schemas.microsoft.com/office/drawing/2014/main" id="{77F71F6B-A138-D757-8F4D-B64560A041ED}"/>
              </a:ext>
            </a:extLst>
          </p:cNvPr>
          <p:cNvGrpSpPr/>
          <p:nvPr/>
        </p:nvGrpSpPr>
        <p:grpSpPr>
          <a:xfrm>
            <a:off x="5738689" y="3140932"/>
            <a:ext cx="707581" cy="707581"/>
            <a:chOff x="0" y="0"/>
            <a:chExt cx="6350000" cy="6350000"/>
          </a:xfrm>
          <a:solidFill>
            <a:schemeClr val="accent2"/>
          </a:solidFill>
        </p:grpSpPr>
        <p:sp>
          <p:nvSpPr>
            <p:cNvPr id="38" name="Freeform 15">
              <a:extLst>
                <a:ext uri="{FF2B5EF4-FFF2-40B4-BE49-F238E27FC236}">
                  <a16:creationId xmlns:a16="http://schemas.microsoft.com/office/drawing/2014/main" id="{340BD0BD-7444-CFFA-5798-509A43DF0C3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pPr defTabSz="609630"/>
              <a:endParaRPr lang="en-US" sz="700">
                <a:solidFill>
                  <a:prstClr val="black"/>
                </a:solidFill>
                <a:latin typeface="UTM Avo"/>
                <a:cs typeface="+mn-ea"/>
                <a:sym typeface="+mn-lt"/>
              </a:endParaRPr>
            </a:p>
          </p:txBody>
        </p:sp>
      </p:grpSp>
      <p:grpSp>
        <p:nvGrpSpPr>
          <p:cNvPr id="39" name="Group 16">
            <a:extLst>
              <a:ext uri="{FF2B5EF4-FFF2-40B4-BE49-F238E27FC236}">
                <a16:creationId xmlns:a16="http://schemas.microsoft.com/office/drawing/2014/main" id="{30903158-95AA-3B5C-9B8D-E8762C09955F}"/>
              </a:ext>
            </a:extLst>
          </p:cNvPr>
          <p:cNvGrpSpPr/>
          <p:nvPr/>
        </p:nvGrpSpPr>
        <p:grpSpPr>
          <a:xfrm>
            <a:off x="9077066" y="3140932"/>
            <a:ext cx="707581" cy="707581"/>
            <a:chOff x="0" y="0"/>
            <a:chExt cx="6350000" cy="6350000"/>
          </a:xfrm>
          <a:solidFill>
            <a:schemeClr val="accent2"/>
          </a:solidFill>
        </p:grpSpPr>
        <p:sp>
          <p:nvSpPr>
            <p:cNvPr id="40" name="Freeform 17">
              <a:extLst>
                <a:ext uri="{FF2B5EF4-FFF2-40B4-BE49-F238E27FC236}">
                  <a16:creationId xmlns:a16="http://schemas.microsoft.com/office/drawing/2014/main" id="{B90240E7-2431-C9AB-8C92-47C3D329EF5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pPr defTabSz="609630"/>
              <a:endParaRPr lang="en-US" sz="700">
                <a:solidFill>
                  <a:prstClr val="black"/>
                </a:solidFill>
                <a:latin typeface="UTM Avo"/>
                <a:cs typeface="+mn-ea"/>
                <a:sym typeface="+mn-lt"/>
              </a:endParaRPr>
            </a:p>
          </p:txBody>
        </p:sp>
      </p:grpSp>
      <p:sp>
        <p:nvSpPr>
          <p:cNvPr id="41" name="TextBox 18">
            <a:extLst>
              <a:ext uri="{FF2B5EF4-FFF2-40B4-BE49-F238E27FC236}">
                <a16:creationId xmlns:a16="http://schemas.microsoft.com/office/drawing/2014/main" id="{2670FC1A-12BB-6280-EFB9-67308463E6E9}"/>
              </a:ext>
            </a:extLst>
          </p:cNvPr>
          <p:cNvSpPr txBox="1"/>
          <p:nvPr/>
        </p:nvSpPr>
        <p:spPr>
          <a:xfrm>
            <a:off x="1230206" y="1644174"/>
            <a:ext cx="9718663" cy="843372"/>
          </a:xfrm>
          <a:prstGeom prst="rect">
            <a:avLst/>
          </a:prstGeom>
        </p:spPr>
        <p:txBody>
          <a:bodyPr lIns="0" tIns="0" rIns="0" bIns="0" rtlCol="0" anchor="t">
            <a:spAutoFit/>
          </a:bodyPr>
          <a:lstStyle/>
          <a:p>
            <a:pPr algn="ctr" defTabSz="609630">
              <a:lnSpc>
                <a:spcPts val="7467"/>
              </a:lnSpc>
            </a:pPr>
            <a:r>
              <a:rPr lang="vi-VN" sz="4000" b="1" dirty="0">
                <a:solidFill>
                  <a:srgbClr val="F58220"/>
                </a:solidFill>
                <a:latin typeface="UTM Avo"/>
                <a:cs typeface="+mn-ea"/>
                <a:sym typeface="+mn-lt"/>
              </a:rPr>
              <a:t>HƯỚNG DẪN VỀ NHÀ</a:t>
            </a:r>
            <a:endParaRPr lang="en-US" sz="4000" b="1" dirty="0">
              <a:solidFill>
                <a:srgbClr val="F58220"/>
              </a:solidFill>
              <a:latin typeface="UTM Avo"/>
              <a:cs typeface="+mn-ea"/>
              <a:sym typeface="+mn-lt"/>
            </a:endParaRPr>
          </a:p>
        </p:txBody>
      </p:sp>
      <p:sp>
        <p:nvSpPr>
          <p:cNvPr id="42" name="TextBox 20">
            <a:extLst>
              <a:ext uri="{FF2B5EF4-FFF2-40B4-BE49-F238E27FC236}">
                <a16:creationId xmlns:a16="http://schemas.microsoft.com/office/drawing/2014/main" id="{89517344-D3FB-8A71-46AB-8D6CE698AFA6}"/>
              </a:ext>
            </a:extLst>
          </p:cNvPr>
          <p:cNvSpPr txBox="1"/>
          <p:nvPr/>
        </p:nvSpPr>
        <p:spPr>
          <a:xfrm>
            <a:off x="2408942" y="3205036"/>
            <a:ext cx="707581" cy="535211"/>
          </a:xfrm>
          <a:prstGeom prst="rect">
            <a:avLst/>
          </a:prstGeom>
        </p:spPr>
        <p:txBody>
          <a:bodyPr lIns="0" tIns="0" rIns="0" bIns="0" rtlCol="0" anchor="t">
            <a:spAutoFit/>
          </a:bodyPr>
          <a:lstStyle/>
          <a:p>
            <a:pPr algn="ctr" defTabSz="609630">
              <a:lnSpc>
                <a:spcPts val="4710"/>
              </a:lnSpc>
            </a:pPr>
            <a:r>
              <a:rPr lang="en-US" sz="2800" b="1">
                <a:solidFill>
                  <a:srgbClr val="FFFFFF"/>
                </a:solidFill>
                <a:latin typeface="UTM Avo"/>
                <a:cs typeface="+mn-ea"/>
                <a:sym typeface="+mn-lt"/>
              </a:rPr>
              <a:t>1</a:t>
            </a:r>
          </a:p>
        </p:txBody>
      </p:sp>
      <p:sp>
        <p:nvSpPr>
          <p:cNvPr id="43" name="TextBox 22">
            <a:extLst>
              <a:ext uri="{FF2B5EF4-FFF2-40B4-BE49-F238E27FC236}">
                <a16:creationId xmlns:a16="http://schemas.microsoft.com/office/drawing/2014/main" id="{5FEB62FA-E177-8CE8-9C6F-C845BB9D0540}"/>
              </a:ext>
            </a:extLst>
          </p:cNvPr>
          <p:cNvSpPr txBox="1"/>
          <p:nvPr/>
        </p:nvSpPr>
        <p:spPr>
          <a:xfrm>
            <a:off x="5743004" y="3172966"/>
            <a:ext cx="707581" cy="535211"/>
          </a:xfrm>
          <a:prstGeom prst="rect">
            <a:avLst/>
          </a:prstGeom>
        </p:spPr>
        <p:txBody>
          <a:bodyPr lIns="0" tIns="0" rIns="0" bIns="0" rtlCol="0" anchor="t">
            <a:spAutoFit/>
          </a:bodyPr>
          <a:lstStyle/>
          <a:p>
            <a:pPr marL="0" lvl="1" algn="ctr" defTabSz="609630">
              <a:lnSpc>
                <a:spcPts val="4710"/>
              </a:lnSpc>
              <a:spcBef>
                <a:spcPct val="0"/>
              </a:spcBef>
            </a:pPr>
            <a:r>
              <a:rPr lang="en-US" sz="2800" b="1">
                <a:solidFill>
                  <a:srgbClr val="FFFFFF"/>
                </a:solidFill>
                <a:latin typeface="UTM Avo"/>
                <a:cs typeface="+mn-ea"/>
                <a:sym typeface="+mn-lt"/>
              </a:rPr>
              <a:t>2</a:t>
            </a:r>
          </a:p>
        </p:txBody>
      </p:sp>
      <p:sp>
        <p:nvSpPr>
          <p:cNvPr id="44" name="TextBox 24">
            <a:extLst>
              <a:ext uri="{FF2B5EF4-FFF2-40B4-BE49-F238E27FC236}">
                <a16:creationId xmlns:a16="http://schemas.microsoft.com/office/drawing/2014/main" id="{45A1C7DC-33C8-4372-837A-B358DF2C33CB}"/>
              </a:ext>
            </a:extLst>
          </p:cNvPr>
          <p:cNvSpPr txBox="1"/>
          <p:nvPr/>
        </p:nvSpPr>
        <p:spPr>
          <a:xfrm>
            <a:off x="9077066" y="3172966"/>
            <a:ext cx="707581" cy="535211"/>
          </a:xfrm>
          <a:prstGeom prst="rect">
            <a:avLst/>
          </a:prstGeom>
        </p:spPr>
        <p:txBody>
          <a:bodyPr lIns="0" tIns="0" rIns="0" bIns="0" rtlCol="0" anchor="t">
            <a:spAutoFit/>
          </a:bodyPr>
          <a:lstStyle/>
          <a:p>
            <a:pPr marL="0" lvl="1" algn="ctr" defTabSz="609630">
              <a:lnSpc>
                <a:spcPts val="4710"/>
              </a:lnSpc>
              <a:spcBef>
                <a:spcPct val="0"/>
              </a:spcBef>
            </a:pPr>
            <a:r>
              <a:rPr lang="en-US" sz="2800" b="1">
                <a:solidFill>
                  <a:srgbClr val="FFFFFF"/>
                </a:solidFill>
                <a:latin typeface="UTM Avo"/>
                <a:cs typeface="+mn-ea"/>
                <a:sym typeface="+mn-lt"/>
              </a:rPr>
              <a:t>3</a:t>
            </a:r>
          </a:p>
        </p:txBody>
      </p:sp>
      <p:sp>
        <p:nvSpPr>
          <p:cNvPr id="45" name="Freeform 25">
            <a:extLst>
              <a:ext uri="{FF2B5EF4-FFF2-40B4-BE49-F238E27FC236}">
                <a16:creationId xmlns:a16="http://schemas.microsoft.com/office/drawing/2014/main" id="{D9D4DEA3-B6C1-8FF9-C423-3C24EB2C83C5}"/>
              </a:ext>
            </a:extLst>
          </p:cNvPr>
          <p:cNvSpPr/>
          <p:nvPr/>
        </p:nvSpPr>
        <p:spPr>
          <a:xfrm flipH="1">
            <a:off x="531893" y="4820790"/>
            <a:ext cx="1556753" cy="1732131"/>
          </a:xfrm>
          <a:custGeom>
            <a:avLst/>
            <a:gdLst/>
            <a:ahLst/>
            <a:cxnLst/>
            <a:rect l="l" t="t" r="r" b="b"/>
            <a:pathLst>
              <a:path w="2335130" h="2598197">
                <a:moveTo>
                  <a:pt x="2335130" y="0"/>
                </a:moveTo>
                <a:lnTo>
                  <a:pt x="0" y="0"/>
                </a:lnTo>
                <a:lnTo>
                  <a:pt x="0" y="2598197"/>
                </a:lnTo>
                <a:lnTo>
                  <a:pt x="2335130" y="2598197"/>
                </a:lnTo>
                <a:lnTo>
                  <a:pt x="233513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solidFill>
                <a:prstClr val="black"/>
              </a:solidFill>
              <a:latin typeface="UTM Avo"/>
              <a:cs typeface="+mn-ea"/>
              <a:sym typeface="+mn-lt"/>
            </a:endParaRPr>
          </a:p>
        </p:txBody>
      </p:sp>
      <p:sp>
        <p:nvSpPr>
          <p:cNvPr id="46" name="Freeform 26">
            <a:extLst>
              <a:ext uri="{FF2B5EF4-FFF2-40B4-BE49-F238E27FC236}">
                <a16:creationId xmlns:a16="http://schemas.microsoft.com/office/drawing/2014/main" id="{432E4B2B-CB49-C7E6-2749-E084B79BBC1F}"/>
              </a:ext>
            </a:extLst>
          </p:cNvPr>
          <p:cNvSpPr/>
          <p:nvPr/>
        </p:nvSpPr>
        <p:spPr>
          <a:xfrm rot="2024967">
            <a:off x="10774462" y="4190360"/>
            <a:ext cx="517542" cy="2571638"/>
          </a:xfrm>
          <a:custGeom>
            <a:avLst/>
            <a:gdLst/>
            <a:ahLst/>
            <a:cxnLst/>
            <a:rect l="l" t="t" r="r" b="b"/>
            <a:pathLst>
              <a:path w="776313" h="3857457">
                <a:moveTo>
                  <a:pt x="0" y="0"/>
                </a:moveTo>
                <a:lnTo>
                  <a:pt x="776313" y="0"/>
                </a:lnTo>
                <a:lnTo>
                  <a:pt x="776313" y="3857457"/>
                </a:lnTo>
                <a:lnTo>
                  <a:pt x="0" y="385745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700">
              <a:solidFill>
                <a:prstClr val="black"/>
              </a:solidFill>
              <a:latin typeface="UTM Avo"/>
              <a:cs typeface="+mn-ea"/>
              <a:sym typeface="+mn-lt"/>
            </a:endParaRPr>
          </a:p>
        </p:txBody>
      </p:sp>
      <p:sp>
        <p:nvSpPr>
          <p:cNvPr id="47" name="TextBox 46">
            <a:extLst>
              <a:ext uri="{FF2B5EF4-FFF2-40B4-BE49-F238E27FC236}">
                <a16:creationId xmlns:a16="http://schemas.microsoft.com/office/drawing/2014/main" id="{703CDEDF-1EFD-8849-39BC-39DD9A3AD1F2}"/>
              </a:ext>
            </a:extLst>
          </p:cNvPr>
          <p:cNvSpPr txBox="1"/>
          <p:nvPr/>
        </p:nvSpPr>
        <p:spPr>
          <a:xfrm>
            <a:off x="1377501" y="4296729"/>
            <a:ext cx="2770463" cy="1121846"/>
          </a:xfrm>
          <a:prstGeom prst="rect">
            <a:avLst/>
          </a:prstGeom>
          <a:noFill/>
        </p:spPr>
        <p:txBody>
          <a:bodyPr wrap="square" rtlCol="0">
            <a:spAutoFit/>
          </a:bodyPr>
          <a:lstStyle/>
          <a:p>
            <a:pPr algn="ctr" defTabSz="609630">
              <a:lnSpc>
                <a:spcPct val="150000"/>
              </a:lnSpc>
            </a:pPr>
            <a:r>
              <a:rPr lang="vi-VN" sz="2400">
                <a:solidFill>
                  <a:prstClr val="black"/>
                </a:solidFill>
                <a:latin typeface="UTM Avo"/>
                <a:cs typeface="+mn-ea"/>
                <a:sym typeface="+mn-lt"/>
              </a:rPr>
              <a:t>Ôn tập kiến thức đã học trong bài</a:t>
            </a:r>
            <a:endParaRPr lang="en-US" sz="2400">
              <a:solidFill>
                <a:prstClr val="black"/>
              </a:solidFill>
              <a:latin typeface="UTM Avo"/>
              <a:cs typeface="+mn-ea"/>
              <a:sym typeface="+mn-lt"/>
            </a:endParaRPr>
          </a:p>
        </p:txBody>
      </p:sp>
      <p:sp>
        <p:nvSpPr>
          <p:cNvPr id="48" name="TextBox 47">
            <a:extLst>
              <a:ext uri="{FF2B5EF4-FFF2-40B4-BE49-F238E27FC236}">
                <a16:creationId xmlns:a16="http://schemas.microsoft.com/office/drawing/2014/main" id="{1F20F185-3757-590E-6137-876BABBFD7F0}"/>
              </a:ext>
            </a:extLst>
          </p:cNvPr>
          <p:cNvSpPr txBox="1"/>
          <p:nvPr/>
        </p:nvSpPr>
        <p:spPr>
          <a:xfrm>
            <a:off x="4707248" y="4308148"/>
            <a:ext cx="2770463" cy="1121846"/>
          </a:xfrm>
          <a:prstGeom prst="rect">
            <a:avLst/>
          </a:prstGeom>
          <a:noFill/>
        </p:spPr>
        <p:txBody>
          <a:bodyPr wrap="square" rtlCol="0">
            <a:spAutoFit/>
          </a:bodyPr>
          <a:lstStyle/>
          <a:p>
            <a:pPr algn="ctr" defTabSz="609630">
              <a:lnSpc>
                <a:spcPct val="150000"/>
              </a:lnSpc>
            </a:pPr>
            <a:r>
              <a:rPr lang="vi-VN" sz="2400">
                <a:solidFill>
                  <a:prstClr val="black"/>
                </a:solidFill>
                <a:latin typeface="UTM Avo"/>
                <a:cs typeface="+mn-ea"/>
                <a:sym typeface="+mn-lt"/>
              </a:rPr>
              <a:t>Làm bài tập trong SBT</a:t>
            </a:r>
            <a:endParaRPr lang="en-US" sz="2400">
              <a:solidFill>
                <a:prstClr val="black"/>
              </a:solidFill>
              <a:latin typeface="UTM Avo"/>
              <a:cs typeface="+mn-ea"/>
              <a:sym typeface="+mn-lt"/>
            </a:endParaRPr>
          </a:p>
        </p:txBody>
      </p:sp>
      <p:sp>
        <p:nvSpPr>
          <p:cNvPr id="49" name="TextBox 48">
            <a:extLst>
              <a:ext uri="{FF2B5EF4-FFF2-40B4-BE49-F238E27FC236}">
                <a16:creationId xmlns:a16="http://schemas.microsoft.com/office/drawing/2014/main" id="{2CD5835C-3EAB-36D9-AA5E-E2C52407A724}"/>
              </a:ext>
            </a:extLst>
          </p:cNvPr>
          <p:cNvSpPr txBox="1"/>
          <p:nvPr/>
        </p:nvSpPr>
        <p:spPr>
          <a:xfrm>
            <a:off x="8045625" y="4344884"/>
            <a:ext cx="2770463" cy="1140697"/>
          </a:xfrm>
          <a:prstGeom prst="rect">
            <a:avLst/>
          </a:prstGeom>
          <a:noFill/>
        </p:spPr>
        <p:txBody>
          <a:bodyPr wrap="square" rtlCol="0">
            <a:spAutoFit/>
          </a:bodyPr>
          <a:lstStyle/>
          <a:p>
            <a:pPr algn="ctr" defTabSz="609630">
              <a:lnSpc>
                <a:spcPct val="150000"/>
              </a:lnSpc>
            </a:pPr>
            <a:r>
              <a:rPr lang="vi-VN" sz="2400" dirty="0">
                <a:solidFill>
                  <a:prstClr val="black"/>
                </a:solidFill>
                <a:latin typeface="UTM Avo" panose="02040603050506020204" pitchFamily="18"/>
                <a:cs typeface="+mn-ea"/>
                <a:sym typeface="+mn-lt"/>
              </a:rPr>
              <a:t>Chuẩn bị </a:t>
            </a:r>
            <a:r>
              <a:rPr lang="en-US" sz="2400" dirty="0" err="1">
                <a:solidFill>
                  <a:prstClr val="black"/>
                </a:solidFill>
                <a:latin typeface="UTM Avo" panose="02040603050506020204" pitchFamily="18"/>
                <a:cs typeface="+mn-ea"/>
                <a:sym typeface="+mn-lt"/>
              </a:rPr>
              <a:t>phần</a:t>
            </a:r>
            <a:endParaRPr lang="en-US" sz="2400" dirty="0">
              <a:solidFill>
                <a:prstClr val="black"/>
              </a:solidFill>
              <a:latin typeface="UTM Avo" panose="02040603050506020204" pitchFamily="18"/>
              <a:cs typeface="+mn-ea"/>
              <a:sym typeface="+mn-lt"/>
            </a:endParaRPr>
          </a:p>
          <a:p>
            <a:pPr algn="ctr">
              <a:lnSpc>
                <a:spcPct val="150000"/>
              </a:lnSpc>
            </a:pPr>
            <a:r>
              <a:rPr lang="vi-VN" sz="2400" b="1" dirty="0">
                <a:latin typeface="UTM Avo" panose="02040603050506020204" pitchFamily="18"/>
                <a:cs typeface="+mn-ea"/>
                <a:sym typeface="+mn-lt"/>
              </a:rPr>
              <a:t>Bài 2: Cơ năng</a:t>
            </a:r>
            <a:endParaRPr lang="en-US" sz="2400" b="1" dirty="0">
              <a:latin typeface="UTM Avo" panose="02040603050506020204" pitchFamily="18"/>
              <a:cs typeface="+mn-ea"/>
              <a:sym typeface="+mn-lt"/>
            </a:endParaRPr>
          </a:p>
        </p:txBody>
      </p:sp>
    </p:spTree>
    <p:extLst>
      <p:ext uri="{BB962C8B-B14F-4D97-AF65-F5344CB8AC3E}">
        <p14:creationId xmlns:p14="http://schemas.microsoft.com/office/powerpoint/2010/main" val="420748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7DF66C-D8A1-77AF-A517-DC451382AEE5}"/>
              </a:ext>
            </a:extLst>
          </p:cNvPr>
          <p:cNvPicPr>
            <a:picLocks noChangeAspect="1"/>
          </p:cNvPicPr>
          <p:nvPr/>
        </p:nvPicPr>
        <p:blipFill rotWithShape="1">
          <a:blip r:embed="rId3"/>
          <a:srcRect r="57810"/>
          <a:stretch/>
        </p:blipFill>
        <p:spPr>
          <a:xfrm>
            <a:off x="804051" y="2100979"/>
            <a:ext cx="4465373" cy="3715005"/>
          </a:xfrm>
          <a:prstGeom prst="rect">
            <a:avLst/>
          </a:prstGeom>
        </p:spPr>
      </p:pic>
      <p:sp>
        <p:nvSpPr>
          <p:cNvPr id="13" name="Rectangle 12">
            <a:extLst>
              <a:ext uri="{FF2B5EF4-FFF2-40B4-BE49-F238E27FC236}">
                <a16:creationId xmlns:a16="http://schemas.microsoft.com/office/drawing/2014/main" id="{B54B07D5-DA25-F07C-36D8-689BC981C146}"/>
              </a:ext>
            </a:extLst>
          </p:cNvPr>
          <p:cNvSpPr/>
          <p:nvPr/>
        </p:nvSpPr>
        <p:spPr>
          <a:xfrm>
            <a:off x="724746" y="1628078"/>
            <a:ext cx="10742507" cy="567848"/>
          </a:xfrm>
          <a:prstGeom prst="rect">
            <a:avLst/>
          </a:prstGeom>
        </p:spPr>
        <p:txBody>
          <a:bodyPr wrap="square">
            <a:spAutoFit/>
          </a:bodyPr>
          <a:lstStyle/>
          <a:p>
            <a:pPr algn="just" defTabSz="609630">
              <a:lnSpc>
                <a:spcPct val="150000"/>
              </a:lnSpc>
            </a:pPr>
            <a:r>
              <a:rPr lang="vi-VN" sz="2400" dirty="0">
                <a:solidFill>
                  <a:prstClr val="black"/>
                </a:solidFill>
                <a:latin typeface="UTM Avo"/>
                <a:cs typeface="+mn-ea"/>
                <a:sym typeface="+mn-lt"/>
              </a:rPr>
              <a:t>Các lực được mô tả trong hình có sinh công không? Vì sao?</a:t>
            </a:r>
            <a:endParaRPr lang="en-US" sz="2400" dirty="0">
              <a:solidFill>
                <a:prstClr val="black"/>
              </a:solidFill>
              <a:latin typeface="UTM Avo"/>
              <a:cs typeface="+mn-ea"/>
              <a:sym typeface="+mn-lt"/>
            </a:endParaRPr>
          </a:p>
        </p:txBody>
      </p:sp>
      <p:sp>
        <p:nvSpPr>
          <p:cNvPr id="14" name="Rectangle 13">
            <a:extLst>
              <a:ext uri="{FF2B5EF4-FFF2-40B4-BE49-F238E27FC236}">
                <a16:creationId xmlns:a16="http://schemas.microsoft.com/office/drawing/2014/main" id="{C2C06B4D-377F-C1AF-1161-77CC4E3FA5A4}"/>
              </a:ext>
            </a:extLst>
          </p:cNvPr>
          <p:cNvSpPr/>
          <p:nvPr/>
        </p:nvSpPr>
        <p:spPr>
          <a:xfrm>
            <a:off x="883359" y="5815984"/>
            <a:ext cx="3522386" cy="893321"/>
          </a:xfrm>
          <a:prstGeom prst="rect">
            <a:avLst/>
          </a:prstGeom>
        </p:spPr>
        <p:txBody>
          <a:bodyPr wrap="square">
            <a:spAutoFit/>
          </a:bodyPr>
          <a:lstStyle/>
          <a:p>
            <a:pPr algn="ctr" defTabSz="609630">
              <a:lnSpc>
                <a:spcPct val="150000"/>
              </a:lnSpc>
            </a:pPr>
            <a:r>
              <a:rPr lang="vi-VN" sz="1867" dirty="0">
                <a:solidFill>
                  <a:prstClr val="black"/>
                </a:solidFill>
                <a:latin typeface="UTM Avo"/>
              </a:rPr>
              <a:t>a) Lực đẩy xe ô tô chết máy di chuyển trên đường</a:t>
            </a:r>
            <a:endParaRPr lang="en-US" sz="1867" dirty="0">
              <a:solidFill>
                <a:prstClr val="black"/>
              </a:solidFill>
              <a:latin typeface="UTM Avo"/>
              <a:cs typeface="+mn-ea"/>
              <a:sym typeface="+mn-lt"/>
            </a:endParaRPr>
          </a:p>
        </p:txBody>
      </p:sp>
      <p:sp>
        <p:nvSpPr>
          <p:cNvPr id="15" name="Rectangle 14">
            <a:extLst>
              <a:ext uri="{FF2B5EF4-FFF2-40B4-BE49-F238E27FC236}">
                <a16:creationId xmlns:a16="http://schemas.microsoft.com/office/drawing/2014/main" id="{C0567D6D-75E1-648B-DAD6-EF1EA480F6BF}"/>
              </a:ext>
            </a:extLst>
          </p:cNvPr>
          <p:cNvSpPr/>
          <p:nvPr/>
        </p:nvSpPr>
        <p:spPr>
          <a:xfrm>
            <a:off x="4941146" y="5815984"/>
            <a:ext cx="3427307" cy="893321"/>
          </a:xfrm>
          <a:prstGeom prst="rect">
            <a:avLst/>
          </a:prstGeom>
        </p:spPr>
        <p:txBody>
          <a:bodyPr wrap="square">
            <a:spAutoFit/>
          </a:bodyPr>
          <a:lstStyle/>
          <a:p>
            <a:pPr algn="ctr" defTabSz="609630">
              <a:lnSpc>
                <a:spcPct val="150000"/>
              </a:lnSpc>
            </a:pPr>
            <a:r>
              <a:rPr lang="vi-VN" sz="1867" dirty="0">
                <a:solidFill>
                  <a:prstClr val="black"/>
                </a:solidFill>
                <a:latin typeface="UTM Avo"/>
              </a:rPr>
              <a:t>b) Lực bê thùng hàng </a:t>
            </a:r>
          </a:p>
          <a:p>
            <a:pPr algn="ctr" defTabSz="609630">
              <a:lnSpc>
                <a:spcPct val="150000"/>
              </a:lnSpc>
            </a:pPr>
            <a:r>
              <a:rPr lang="vi-VN" sz="1867" dirty="0">
                <a:solidFill>
                  <a:prstClr val="black"/>
                </a:solidFill>
                <a:latin typeface="UTM Avo"/>
              </a:rPr>
              <a:t>của người đứng yên</a:t>
            </a:r>
            <a:endParaRPr lang="en-US" sz="1867" dirty="0">
              <a:solidFill>
                <a:prstClr val="black"/>
              </a:solidFill>
              <a:latin typeface="UTM Avo"/>
              <a:cs typeface="+mn-ea"/>
              <a:sym typeface="+mn-lt"/>
            </a:endParaRPr>
          </a:p>
        </p:txBody>
      </p:sp>
      <p:sp>
        <p:nvSpPr>
          <p:cNvPr id="16" name="Rectangle 15">
            <a:extLst>
              <a:ext uri="{FF2B5EF4-FFF2-40B4-BE49-F238E27FC236}">
                <a16:creationId xmlns:a16="http://schemas.microsoft.com/office/drawing/2014/main" id="{76B251B7-B52A-0774-D402-115CDBB2AFAA}"/>
              </a:ext>
            </a:extLst>
          </p:cNvPr>
          <p:cNvSpPr/>
          <p:nvPr/>
        </p:nvSpPr>
        <p:spPr>
          <a:xfrm>
            <a:off x="8368453" y="5815984"/>
            <a:ext cx="3427307" cy="893321"/>
          </a:xfrm>
          <a:prstGeom prst="rect">
            <a:avLst/>
          </a:prstGeom>
        </p:spPr>
        <p:txBody>
          <a:bodyPr wrap="square">
            <a:spAutoFit/>
          </a:bodyPr>
          <a:lstStyle/>
          <a:p>
            <a:pPr algn="ctr" defTabSz="609630">
              <a:lnSpc>
                <a:spcPct val="150000"/>
              </a:lnSpc>
            </a:pPr>
            <a:r>
              <a:rPr lang="en-US" sz="1867" dirty="0">
                <a:solidFill>
                  <a:prstClr val="black"/>
                </a:solidFill>
                <a:latin typeface="UTM Avo"/>
              </a:rPr>
              <a:t>c) </a:t>
            </a:r>
            <a:r>
              <a:rPr lang="en-US" sz="1867" dirty="0" err="1">
                <a:solidFill>
                  <a:prstClr val="black"/>
                </a:solidFill>
                <a:latin typeface="UTM Avo"/>
              </a:rPr>
              <a:t>Lực</a:t>
            </a:r>
            <a:r>
              <a:rPr lang="en-US" sz="1867" dirty="0">
                <a:solidFill>
                  <a:prstClr val="black"/>
                </a:solidFill>
                <a:latin typeface="UTM Avo"/>
              </a:rPr>
              <a:t> </a:t>
            </a:r>
            <a:r>
              <a:rPr lang="en-US" sz="1867" dirty="0" err="1">
                <a:solidFill>
                  <a:prstClr val="black"/>
                </a:solidFill>
                <a:latin typeface="UTM Avo"/>
              </a:rPr>
              <a:t>giữ</a:t>
            </a:r>
            <a:r>
              <a:rPr lang="en-US" sz="1867" dirty="0">
                <a:solidFill>
                  <a:prstClr val="black"/>
                </a:solidFill>
                <a:latin typeface="UTM Avo"/>
              </a:rPr>
              <a:t> </a:t>
            </a:r>
            <a:r>
              <a:rPr lang="en-US" sz="1867" dirty="0" err="1">
                <a:solidFill>
                  <a:prstClr val="black"/>
                </a:solidFill>
                <a:latin typeface="UTM Avo"/>
              </a:rPr>
              <a:t>chùm</a:t>
            </a:r>
            <a:r>
              <a:rPr lang="en-US" sz="1867" dirty="0">
                <a:solidFill>
                  <a:prstClr val="black"/>
                </a:solidFill>
                <a:latin typeface="UTM Avo"/>
              </a:rPr>
              <a:t> </a:t>
            </a:r>
            <a:r>
              <a:rPr lang="en-US" sz="1867" dirty="0" err="1">
                <a:solidFill>
                  <a:prstClr val="black"/>
                </a:solidFill>
                <a:latin typeface="UTM Avo"/>
              </a:rPr>
              <a:t>đèn</a:t>
            </a:r>
            <a:r>
              <a:rPr lang="en-US" sz="1867" dirty="0">
                <a:solidFill>
                  <a:prstClr val="black"/>
                </a:solidFill>
                <a:latin typeface="UTM Avo"/>
              </a:rPr>
              <a:t> </a:t>
            </a:r>
          </a:p>
          <a:p>
            <a:pPr algn="ctr" defTabSz="609630">
              <a:lnSpc>
                <a:spcPct val="150000"/>
              </a:lnSpc>
            </a:pPr>
            <a:r>
              <a:rPr lang="en-US" sz="1867" dirty="0" err="1">
                <a:solidFill>
                  <a:prstClr val="black"/>
                </a:solidFill>
                <a:latin typeface="UTM Avo"/>
              </a:rPr>
              <a:t>của</a:t>
            </a:r>
            <a:r>
              <a:rPr lang="en-US" sz="1867" dirty="0">
                <a:solidFill>
                  <a:prstClr val="black"/>
                </a:solidFill>
                <a:latin typeface="UTM Avo"/>
              </a:rPr>
              <a:t> </a:t>
            </a:r>
            <a:r>
              <a:rPr lang="en-US" sz="1867" dirty="0" err="1">
                <a:solidFill>
                  <a:prstClr val="black"/>
                </a:solidFill>
                <a:latin typeface="UTM Avo"/>
              </a:rPr>
              <a:t>dây</a:t>
            </a:r>
            <a:r>
              <a:rPr lang="en-US" sz="1867" dirty="0">
                <a:solidFill>
                  <a:prstClr val="black"/>
                </a:solidFill>
                <a:latin typeface="UTM Avo"/>
              </a:rPr>
              <a:t> </a:t>
            </a:r>
            <a:r>
              <a:rPr lang="en-US" sz="1867" dirty="0" err="1">
                <a:solidFill>
                  <a:prstClr val="black"/>
                </a:solidFill>
                <a:latin typeface="UTM Avo"/>
              </a:rPr>
              <a:t>treo</a:t>
            </a:r>
            <a:endParaRPr lang="en-US" sz="1867" dirty="0">
              <a:solidFill>
                <a:prstClr val="black"/>
              </a:solidFill>
              <a:latin typeface="UTM Avo"/>
              <a:cs typeface="+mn-ea"/>
              <a:sym typeface="+mn-lt"/>
            </a:endParaRPr>
          </a:p>
        </p:txBody>
      </p:sp>
      <p:pic>
        <p:nvPicPr>
          <p:cNvPr id="17" name="Picture 16">
            <a:extLst>
              <a:ext uri="{FF2B5EF4-FFF2-40B4-BE49-F238E27FC236}">
                <a16:creationId xmlns:a16="http://schemas.microsoft.com/office/drawing/2014/main" id="{F099F35F-69DD-9FD4-C8B5-E6D2D972911A}"/>
              </a:ext>
            </a:extLst>
          </p:cNvPr>
          <p:cNvPicPr>
            <a:picLocks noChangeAspect="1"/>
          </p:cNvPicPr>
          <p:nvPr/>
        </p:nvPicPr>
        <p:blipFill rotWithShape="1">
          <a:blip r:embed="rId3"/>
          <a:srcRect l="43630" r="30942"/>
          <a:stretch/>
        </p:blipFill>
        <p:spPr>
          <a:xfrm>
            <a:off x="5348729" y="2195926"/>
            <a:ext cx="2691215" cy="3715005"/>
          </a:xfrm>
          <a:prstGeom prst="rect">
            <a:avLst/>
          </a:prstGeom>
        </p:spPr>
      </p:pic>
      <p:pic>
        <p:nvPicPr>
          <p:cNvPr id="18" name="Picture 17">
            <a:extLst>
              <a:ext uri="{FF2B5EF4-FFF2-40B4-BE49-F238E27FC236}">
                <a16:creationId xmlns:a16="http://schemas.microsoft.com/office/drawing/2014/main" id="{AE1C2D42-87BF-8098-E817-0886CD0F96BD}"/>
              </a:ext>
            </a:extLst>
          </p:cNvPr>
          <p:cNvPicPr>
            <a:picLocks noChangeAspect="1"/>
          </p:cNvPicPr>
          <p:nvPr/>
        </p:nvPicPr>
        <p:blipFill rotWithShape="1">
          <a:blip r:embed="rId3"/>
          <a:srcRect l="69564"/>
          <a:stretch/>
        </p:blipFill>
        <p:spPr>
          <a:xfrm>
            <a:off x="8245972" y="2195926"/>
            <a:ext cx="3221279" cy="3715005"/>
          </a:xfrm>
          <a:prstGeom prst="rect">
            <a:avLst/>
          </a:prstGeom>
        </p:spPr>
      </p:pic>
    </p:spTree>
    <p:extLst>
      <p:ext uri="{BB962C8B-B14F-4D97-AF65-F5344CB8AC3E}">
        <p14:creationId xmlns:p14="http://schemas.microsoft.com/office/powerpoint/2010/main" val="1171207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733042A-A20F-37E7-D5AA-073BC436CD71}"/>
              </a:ext>
            </a:extLst>
          </p:cNvPr>
          <p:cNvPicPr>
            <a:picLocks noChangeAspect="1"/>
          </p:cNvPicPr>
          <p:nvPr/>
        </p:nvPicPr>
        <p:blipFill>
          <a:blip r:embed="rId4"/>
          <a:stretch>
            <a:fillRect/>
          </a:stretch>
        </p:blipFill>
        <p:spPr>
          <a:xfrm>
            <a:off x="4501082" y="3029740"/>
            <a:ext cx="3189835" cy="1764777"/>
          </a:xfrm>
          <a:prstGeom prst="rect">
            <a:avLst/>
          </a:prstGeom>
        </p:spPr>
      </p:pic>
    </p:spTree>
    <p:extLst>
      <p:ext uri="{BB962C8B-B14F-4D97-AF65-F5344CB8AC3E}">
        <p14:creationId xmlns:p14="http://schemas.microsoft.com/office/powerpoint/2010/main" val="41234016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C03C2-59D4-C657-70F4-0C9AD9714AD9}"/>
              </a:ext>
            </a:extLst>
          </p:cNvPr>
          <p:cNvPicPr>
            <a:picLocks noChangeAspect="1"/>
          </p:cNvPicPr>
          <p:nvPr/>
        </p:nvPicPr>
        <p:blipFill>
          <a:blip r:embed="rId3"/>
          <a:stretch>
            <a:fillRect/>
          </a:stretch>
        </p:blipFill>
        <p:spPr>
          <a:xfrm>
            <a:off x="1017213" y="1557338"/>
            <a:ext cx="10157574" cy="5300662"/>
          </a:xfrm>
          <a:prstGeom prst="rect">
            <a:avLst/>
          </a:prstGeom>
        </p:spPr>
      </p:pic>
      <p:sp>
        <p:nvSpPr>
          <p:cNvPr id="3" name="TextBox 6">
            <a:extLst>
              <a:ext uri="{FF2B5EF4-FFF2-40B4-BE49-F238E27FC236}">
                <a16:creationId xmlns:a16="http://schemas.microsoft.com/office/drawing/2014/main" id="{08A61B25-E820-1958-3669-9E135EBA63F4}"/>
              </a:ext>
            </a:extLst>
          </p:cNvPr>
          <p:cNvSpPr txBox="1"/>
          <p:nvPr/>
        </p:nvSpPr>
        <p:spPr>
          <a:xfrm>
            <a:off x="2739444" y="2788784"/>
            <a:ext cx="7401956" cy="769441"/>
          </a:xfrm>
          <a:prstGeom prst="rect">
            <a:avLst/>
          </a:prstGeom>
        </p:spPr>
        <p:txBody>
          <a:bodyPr lIns="0" tIns="0" rIns="0" bIns="0" rtlCol="0" anchor="t">
            <a:spAutoFit/>
          </a:bodyPr>
          <a:lstStyle/>
          <a:p>
            <a:pPr algn="ctr">
              <a:lnSpc>
                <a:spcPts val="6000"/>
              </a:lnSpc>
            </a:pPr>
            <a:r>
              <a:rPr lang="vi-VN" sz="5400" b="1" spc="-119" dirty="0">
                <a:solidFill>
                  <a:schemeClr val="bg1"/>
                </a:solidFill>
                <a:latin typeface="UTM Avo" panose="02040603050506020204" pitchFamily="18"/>
                <a:cs typeface="+mn-ea"/>
                <a:sym typeface="+mn-lt"/>
              </a:rPr>
              <a:t>II.</a:t>
            </a:r>
            <a:endParaRPr lang="en-US" sz="5400" b="1" spc="-119" dirty="0">
              <a:solidFill>
                <a:schemeClr val="bg1"/>
              </a:solidFill>
              <a:latin typeface="UTM Avo" panose="02040603050506020204" pitchFamily="18"/>
              <a:cs typeface="+mn-ea"/>
              <a:sym typeface="+mn-lt"/>
            </a:endParaRPr>
          </a:p>
        </p:txBody>
      </p:sp>
      <p:sp>
        <p:nvSpPr>
          <p:cNvPr id="4" name="Rectangle 3">
            <a:extLst>
              <a:ext uri="{FF2B5EF4-FFF2-40B4-BE49-F238E27FC236}">
                <a16:creationId xmlns:a16="http://schemas.microsoft.com/office/drawing/2014/main" id="{0CFA35D5-8599-BDE9-19EE-17AFCC80A9EA}"/>
              </a:ext>
            </a:extLst>
          </p:cNvPr>
          <p:cNvSpPr/>
          <p:nvPr/>
        </p:nvSpPr>
        <p:spPr>
          <a:xfrm>
            <a:off x="4618448" y="4041165"/>
            <a:ext cx="3643946" cy="769441"/>
          </a:xfrm>
          <a:prstGeom prst="rect">
            <a:avLst/>
          </a:prstGeom>
        </p:spPr>
        <p:txBody>
          <a:bodyPr wrap="none">
            <a:spAutoFit/>
          </a:bodyPr>
          <a:lstStyle/>
          <a:p>
            <a:pPr lvl="0" algn="ctr"/>
            <a:r>
              <a:rPr lang="vi-VN" sz="4400" b="1">
                <a:solidFill>
                  <a:prstClr val="white"/>
                </a:solidFill>
                <a:latin typeface="UTM Avo" panose="02040603050506020204" pitchFamily="18"/>
                <a:cs typeface="+mn-ea"/>
                <a:sym typeface="+mn-lt"/>
              </a:rPr>
              <a:t>CÔNG SUẤT</a:t>
            </a:r>
            <a:endParaRPr lang="en-US" sz="4400" b="1">
              <a:solidFill>
                <a:prstClr val="white"/>
              </a:solidFill>
              <a:latin typeface="UTM Avo" panose="02040603050506020204" pitchFamily="18"/>
              <a:cs typeface="+mn-ea"/>
              <a:sym typeface="+mn-lt"/>
            </a:endParaRPr>
          </a:p>
        </p:txBody>
      </p:sp>
    </p:spTree>
    <p:extLst>
      <p:ext uri="{BB962C8B-B14F-4D97-AF65-F5344CB8AC3E}">
        <p14:creationId xmlns:p14="http://schemas.microsoft.com/office/powerpoint/2010/main" val="35790237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E356056-EE4B-099D-5277-FF4AE3FCC874}"/>
              </a:ext>
            </a:extLst>
          </p:cNvPr>
          <p:cNvGrpSpPr/>
          <p:nvPr/>
        </p:nvGrpSpPr>
        <p:grpSpPr>
          <a:xfrm>
            <a:off x="2984633" y="1702592"/>
            <a:ext cx="6502400" cy="582810"/>
            <a:chOff x="4419600" y="795616"/>
            <a:chExt cx="9753600" cy="1308243"/>
          </a:xfrm>
          <a:effectLst>
            <a:outerShdw blurRad="50800" dist="38100" dir="5400000" algn="t" rotWithShape="0">
              <a:prstClr val="black">
                <a:alpha val="40000"/>
              </a:prstClr>
            </a:outerShdw>
          </a:effectLst>
        </p:grpSpPr>
        <p:grpSp>
          <p:nvGrpSpPr>
            <p:cNvPr id="14" name="Group 13">
              <a:extLst>
                <a:ext uri="{FF2B5EF4-FFF2-40B4-BE49-F238E27FC236}">
                  <a16:creationId xmlns:a16="http://schemas.microsoft.com/office/drawing/2014/main" id="{178B711B-81FD-482E-E942-1D3653925A54}"/>
                </a:ext>
              </a:extLst>
            </p:cNvPr>
            <p:cNvGrpSpPr/>
            <p:nvPr/>
          </p:nvGrpSpPr>
          <p:grpSpPr>
            <a:xfrm>
              <a:off x="4419600" y="884659"/>
              <a:ext cx="9753600" cy="1219200"/>
              <a:chOff x="5105400" y="723900"/>
              <a:chExt cx="7162800" cy="990600"/>
            </a:xfrm>
            <a:solidFill>
              <a:srgbClr val="E38F29"/>
            </a:solidFill>
          </p:grpSpPr>
          <p:sp>
            <p:nvSpPr>
              <p:cNvPr id="16" name="Chevron 15">
                <a:extLst>
                  <a:ext uri="{FF2B5EF4-FFF2-40B4-BE49-F238E27FC236}">
                    <a16:creationId xmlns:a16="http://schemas.microsoft.com/office/drawing/2014/main" id="{17C4B840-0D2A-A7BF-618C-38242DD497B2}"/>
                  </a:ext>
                </a:extLst>
              </p:cNvPr>
              <p:cNvSpPr/>
              <p:nvPr/>
            </p:nvSpPr>
            <p:spPr>
              <a:xfrm>
                <a:off x="5105400" y="723900"/>
                <a:ext cx="4114800" cy="990600"/>
              </a:xfrm>
              <a:prstGeom prst="chevron">
                <a:avLst/>
              </a:prstGeom>
              <a:solidFill>
                <a:schemeClr val="accent2">
                  <a:lumMod val="40000"/>
                  <a:lumOff val="60000"/>
                </a:schemeClr>
              </a:solidFill>
              <a:ln w="25400" cap="flat" cmpd="sng" algn="ctr">
                <a:no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sp>
            <p:nvSpPr>
              <p:cNvPr id="17" name="Chevron 16">
                <a:extLst>
                  <a:ext uri="{FF2B5EF4-FFF2-40B4-BE49-F238E27FC236}">
                    <a16:creationId xmlns:a16="http://schemas.microsoft.com/office/drawing/2014/main" id="{DBB78B9D-F8DB-5A6B-AF45-2E6C1B7F4FDA}"/>
                  </a:ext>
                </a:extLst>
              </p:cNvPr>
              <p:cNvSpPr/>
              <p:nvPr/>
            </p:nvSpPr>
            <p:spPr>
              <a:xfrm flipH="1">
                <a:off x="7848600" y="723900"/>
                <a:ext cx="4419600" cy="990600"/>
              </a:xfrm>
              <a:prstGeom prst="chevron">
                <a:avLst/>
              </a:prstGeom>
              <a:solidFill>
                <a:schemeClr val="accent2">
                  <a:lumMod val="40000"/>
                  <a:lumOff val="60000"/>
                </a:schemeClr>
              </a:solidFill>
              <a:ln w="25400" cap="flat" cmpd="sng" algn="ctr">
                <a:no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grpSp>
        <p:sp>
          <p:nvSpPr>
            <p:cNvPr id="15" name="TextBox 9">
              <a:extLst>
                <a:ext uri="{FF2B5EF4-FFF2-40B4-BE49-F238E27FC236}">
                  <a16:creationId xmlns:a16="http://schemas.microsoft.com/office/drawing/2014/main" id="{5F68453E-915F-6392-F1B3-F9A74E220325}"/>
                </a:ext>
              </a:extLst>
            </p:cNvPr>
            <p:cNvSpPr txBox="1"/>
            <p:nvPr/>
          </p:nvSpPr>
          <p:spPr>
            <a:xfrm>
              <a:off x="5855094" y="795616"/>
              <a:ext cx="7848600" cy="811185"/>
            </a:xfrm>
            <a:prstGeom prst="rect">
              <a:avLst/>
            </a:prstGeom>
          </p:spPr>
          <p:txBody>
            <a:bodyPr wrap="square" lIns="0" tIns="0" rIns="0" bIns="0" rtlCol="0" anchor="t">
              <a:spAutoFit/>
            </a:bodyPr>
            <a:lstStyle/>
            <a:p>
              <a:pPr marL="0" marR="0" lvl="0" indent="0" algn="just" defTabSz="609630" eaLnBrk="1" fontAlgn="auto" latinLnBrk="0" hangingPunct="1">
                <a:lnSpc>
                  <a:spcPts val="4667"/>
                </a:lnSpc>
                <a:spcBef>
                  <a:spcPts val="0"/>
                </a:spcBef>
                <a:spcAft>
                  <a:spcPts val="0"/>
                </a:spcAft>
                <a:buClrTx/>
                <a:buSzTx/>
                <a:buFontTx/>
                <a:buNone/>
                <a:tabLst/>
                <a:defRPr/>
              </a:pPr>
              <a:r>
                <a:rPr kumimoji="0" lang="vi-VN" sz="2800" b="1" i="0" u="none" strike="noStrike" kern="0" cap="none" spc="0" normalizeH="0" baseline="0" noProof="0" dirty="0">
                  <a:ln>
                    <a:noFill/>
                  </a:ln>
                  <a:effectLst/>
                  <a:uLnTx/>
                  <a:uFillTx/>
                  <a:latin typeface="UTM Avo"/>
                  <a:cs typeface="+mn-ea"/>
                  <a:sym typeface="+mn-lt"/>
                </a:rPr>
                <a:t>1. Tốc độ thực hiện công</a:t>
              </a:r>
              <a:endParaRPr kumimoji="0" lang="en-US" sz="2800" b="1" i="0" u="none" strike="noStrike" kern="0" cap="none" spc="0" normalizeH="0" baseline="0" noProof="0" dirty="0">
                <a:ln>
                  <a:noFill/>
                </a:ln>
                <a:effectLst/>
                <a:uLnTx/>
                <a:uFillTx/>
                <a:latin typeface="UTM Avo"/>
                <a:cs typeface="+mn-ea"/>
                <a:sym typeface="+mn-lt"/>
              </a:endParaRPr>
            </a:p>
          </p:txBody>
        </p:sp>
      </p:grpSp>
      <p:graphicFrame>
        <p:nvGraphicFramePr>
          <p:cNvPr id="18" name="Table 17">
            <a:extLst>
              <a:ext uri="{FF2B5EF4-FFF2-40B4-BE49-F238E27FC236}">
                <a16:creationId xmlns:a16="http://schemas.microsoft.com/office/drawing/2014/main" id="{2628B070-9ACF-EE7E-677D-5D9BFFC5D483}"/>
              </a:ext>
            </a:extLst>
          </p:cNvPr>
          <p:cNvGraphicFramePr>
            <a:graphicFrameLocks noGrp="1"/>
          </p:cNvGraphicFramePr>
          <p:nvPr>
            <p:extLst>
              <p:ext uri="{D42A27DB-BD31-4B8C-83A1-F6EECF244321}">
                <p14:modId xmlns:p14="http://schemas.microsoft.com/office/powerpoint/2010/main" val="4061315130"/>
              </p:ext>
            </p:extLst>
          </p:nvPr>
        </p:nvGraphicFramePr>
        <p:xfrm>
          <a:off x="282075" y="3429000"/>
          <a:ext cx="6662579" cy="3373438"/>
        </p:xfrm>
        <a:graphic>
          <a:graphicData uri="http://schemas.openxmlformats.org/drawingml/2006/table">
            <a:tbl>
              <a:tblPr firstRow="1" firstCol="1" bandRow="1"/>
              <a:tblGrid>
                <a:gridCol w="2033429">
                  <a:extLst>
                    <a:ext uri="{9D8B030D-6E8A-4147-A177-3AD203B41FA5}">
                      <a16:colId xmlns:a16="http://schemas.microsoft.com/office/drawing/2014/main" val="20000"/>
                    </a:ext>
                  </a:extLst>
                </a:gridCol>
                <a:gridCol w="1728787">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643063">
                  <a:extLst>
                    <a:ext uri="{9D8B030D-6E8A-4147-A177-3AD203B41FA5}">
                      <a16:colId xmlns:a16="http://schemas.microsoft.com/office/drawing/2014/main" val="20003"/>
                    </a:ext>
                  </a:extLst>
                </a:gridCol>
              </a:tblGrid>
              <a:tr h="792480">
                <a:tc gridSpan="4">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just">
                        <a:lnSpc>
                          <a:spcPct val="130000"/>
                        </a:lnSpc>
                        <a:spcAft>
                          <a:spcPts val="0"/>
                        </a:spcAft>
                      </a:pPr>
                      <a:r>
                        <a:rPr lang="vi-VN" sz="2000" dirty="0">
                          <a:solidFill>
                            <a:srgbClr val="000000"/>
                          </a:solidFill>
                          <a:effectLst/>
                          <a:latin typeface="UTM Avo" panose="02040603050506020204" pitchFamily="18"/>
                          <a:ea typeface="+mn-ea"/>
                          <a:cs typeface="+mn-ea"/>
                          <a:sym typeface="+mn-lt"/>
                        </a:rPr>
                        <a:t>Trọng lượng mỗi kiện hàng: 45N </a:t>
                      </a:r>
                      <a:endParaRPr lang="en-US" sz="2000" dirty="0">
                        <a:effectLst/>
                        <a:latin typeface="UTM Avo" panose="02040603050506020204" pitchFamily="18"/>
                        <a:ea typeface="+mn-ea"/>
                        <a:cs typeface="+mn-ea"/>
                        <a:sym typeface="+mn-lt"/>
                      </a:endParaRPr>
                    </a:p>
                    <a:p>
                      <a:pPr marR="90170" algn="just">
                        <a:lnSpc>
                          <a:spcPct val="130000"/>
                        </a:lnSpc>
                        <a:spcAft>
                          <a:spcPts val="0"/>
                        </a:spcAft>
                      </a:pPr>
                      <a:r>
                        <a:rPr lang="vi-VN" sz="2000" dirty="0">
                          <a:solidFill>
                            <a:srgbClr val="000000"/>
                          </a:solidFill>
                          <a:effectLst/>
                          <a:latin typeface="UTM Avo" panose="02040603050506020204" pitchFamily="18"/>
                          <a:ea typeface="+mn-ea"/>
                          <a:cs typeface="+mn-ea"/>
                          <a:sym typeface="+mn-lt"/>
                        </a:rPr>
                        <a:t>Độ cao kiện hàng được đưa lên: 1,2 m </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95095">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30000"/>
                        </a:lnSpc>
                        <a:spcAft>
                          <a:spcPts val="0"/>
                        </a:spcAft>
                      </a:pPr>
                      <a:r>
                        <a:rPr lang="vi-VN" sz="2000" b="1">
                          <a:solidFill>
                            <a:srgbClr val="000000"/>
                          </a:solidFill>
                          <a:effectLst/>
                          <a:latin typeface="UTM Avo" panose="02040603050506020204" pitchFamily="18"/>
                          <a:ea typeface="+mn-ea"/>
                          <a:cs typeface="+mn-ea"/>
                          <a:sym typeface="+mn-lt"/>
                        </a:rPr>
                        <a:t>Công nhân</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30000"/>
                        </a:lnSpc>
                        <a:spcAft>
                          <a:spcPts val="0"/>
                        </a:spcAft>
                      </a:pPr>
                      <a:r>
                        <a:rPr lang="vi-VN" sz="2000" b="1" dirty="0">
                          <a:solidFill>
                            <a:srgbClr val="000000"/>
                          </a:solidFill>
                          <a:effectLst/>
                          <a:latin typeface="UTM Avo" panose="02040603050506020204" pitchFamily="18"/>
                          <a:ea typeface="+mn-ea"/>
                          <a:cs typeface="+mn-ea"/>
                          <a:sym typeface="+mn-lt"/>
                        </a:rPr>
                        <a:t>Số kiện hàng nâng được (kiện)</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30000"/>
                        </a:lnSpc>
                        <a:spcAft>
                          <a:spcPts val="0"/>
                        </a:spcAft>
                      </a:pPr>
                      <a:r>
                        <a:rPr lang="vi-VN" sz="2000" b="1">
                          <a:solidFill>
                            <a:srgbClr val="000000"/>
                          </a:solidFill>
                          <a:effectLst/>
                          <a:latin typeface="UTM Avo" panose="02040603050506020204" pitchFamily="18"/>
                          <a:ea typeface="+mn-ea"/>
                          <a:cs typeface="+mn-ea"/>
                          <a:sym typeface="+mn-lt"/>
                        </a:rPr>
                        <a:t>Công thực hiện (J)</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30000"/>
                        </a:lnSpc>
                        <a:spcAft>
                          <a:spcPts val="0"/>
                        </a:spcAft>
                      </a:pPr>
                      <a:r>
                        <a:rPr lang="vi-VN" sz="2000" b="1">
                          <a:solidFill>
                            <a:srgbClr val="000000"/>
                          </a:solidFill>
                          <a:effectLst/>
                          <a:latin typeface="UTM Avo" panose="02040603050506020204" pitchFamily="18"/>
                          <a:ea typeface="+mn-ea"/>
                          <a:cs typeface="+mn-ea"/>
                          <a:sym typeface="+mn-lt"/>
                        </a:rPr>
                        <a:t>Thời gian nâng (s)</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4363">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a:solidFill>
                            <a:srgbClr val="000000"/>
                          </a:solidFill>
                          <a:effectLst/>
                          <a:latin typeface="UTM Avo" panose="02040603050506020204" pitchFamily="18"/>
                          <a:ea typeface="+mn-ea"/>
                          <a:cs typeface="+mn-ea"/>
                          <a:sym typeface="+mn-lt"/>
                        </a:rPr>
                        <a:t>Công nhân 1</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a:solidFill>
                            <a:srgbClr val="000000"/>
                          </a:solidFill>
                          <a:effectLst/>
                          <a:latin typeface="UTM Avo" panose="02040603050506020204" pitchFamily="18"/>
                          <a:ea typeface="+mn-ea"/>
                          <a:cs typeface="+mn-ea"/>
                          <a:sym typeface="+mn-lt"/>
                        </a:rPr>
                        <a:t>7</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a:solidFill>
                            <a:srgbClr val="000000"/>
                          </a:solidFill>
                          <a:effectLst/>
                          <a:latin typeface="UTM Avo" panose="02040603050506020204" pitchFamily="18"/>
                          <a:ea typeface="+mn-ea"/>
                          <a:cs typeface="+mn-ea"/>
                          <a:sym typeface="+mn-lt"/>
                        </a:rPr>
                        <a:t>A</a:t>
                      </a:r>
                      <a:r>
                        <a:rPr lang="vi-VN" sz="2000" baseline="-25000">
                          <a:solidFill>
                            <a:srgbClr val="000000"/>
                          </a:solidFill>
                          <a:effectLst/>
                          <a:latin typeface="UTM Avo" panose="02040603050506020204" pitchFamily="18"/>
                          <a:ea typeface="+mn-ea"/>
                          <a:cs typeface="+mn-ea"/>
                          <a:sym typeface="+mn-lt"/>
                        </a:rPr>
                        <a:t>1 </a:t>
                      </a:r>
                      <a:r>
                        <a:rPr lang="vi-VN" sz="2000">
                          <a:solidFill>
                            <a:srgbClr val="000000"/>
                          </a:solidFill>
                          <a:effectLst/>
                          <a:latin typeface="UTM Avo" panose="02040603050506020204" pitchFamily="18"/>
                          <a:ea typeface="+mn-ea"/>
                          <a:cs typeface="+mn-ea"/>
                          <a:sym typeface="+mn-lt"/>
                        </a:rPr>
                        <a:t>= ?</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a:solidFill>
                            <a:srgbClr val="000000"/>
                          </a:solidFill>
                          <a:effectLst/>
                          <a:latin typeface="UTM Avo" panose="02040603050506020204" pitchFamily="18"/>
                          <a:ea typeface="+mn-ea"/>
                          <a:cs typeface="+mn-ea"/>
                          <a:sym typeface="+mn-lt"/>
                        </a:rPr>
                        <a:t>90</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1500">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a:solidFill>
                            <a:srgbClr val="000000"/>
                          </a:solidFill>
                          <a:effectLst/>
                          <a:latin typeface="UTM Avo" panose="02040603050506020204" pitchFamily="18"/>
                          <a:ea typeface="+mn-ea"/>
                          <a:cs typeface="+mn-ea"/>
                          <a:sym typeface="+mn-lt"/>
                        </a:rPr>
                        <a:t>Công nhân 2</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a:solidFill>
                            <a:srgbClr val="000000"/>
                          </a:solidFill>
                          <a:effectLst/>
                          <a:latin typeface="UTM Avo" panose="02040603050506020204" pitchFamily="18"/>
                          <a:ea typeface="+mn-ea"/>
                          <a:cs typeface="+mn-ea"/>
                          <a:sym typeface="+mn-lt"/>
                        </a:rPr>
                        <a:t>10</a:t>
                      </a:r>
                      <a:endParaRPr lang="en-US" sz="20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dirty="0">
                          <a:solidFill>
                            <a:srgbClr val="000000"/>
                          </a:solidFill>
                          <a:effectLst/>
                          <a:latin typeface="UTM Avo" panose="02040603050506020204" pitchFamily="18"/>
                          <a:ea typeface="+mn-ea"/>
                          <a:cs typeface="+mn-ea"/>
                          <a:sym typeface="+mn-lt"/>
                        </a:rPr>
                        <a:t>A</a:t>
                      </a:r>
                      <a:r>
                        <a:rPr lang="vi-VN" sz="2000" baseline="-25000" dirty="0">
                          <a:solidFill>
                            <a:srgbClr val="000000"/>
                          </a:solidFill>
                          <a:effectLst/>
                          <a:latin typeface="UTM Avo" panose="02040603050506020204" pitchFamily="18"/>
                          <a:ea typeface="+mn-ea"/>
                          <a:cs typeface="+mn-ea"/>
                          <a:sym typeface="+mn-lt"/>
                        </a:rPr>
                        <a:t>2</a:t>
                      </a:r>
                      <a:r>
                        <a:rPr lang="vi-VN" sz="2000" dirty="0">
                          <a:solidFill>
                            <a:srgbClr val="000000"/>
                          </a:solidFill>
                          <a:effectLst/>
                          <a:latin typeface="UTM Avo" panose="02040603050506020204" pitchFamily="18"/>
                          <a:ea typeface="+mn-ea"/>
                          <a:cs typeface="+mn-ea"/>
                          <a:sym typeface="+mn-lt"/>
                        </a:rPr>
                        <a:t> = ?</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20000"/>
                        </a:lnSpc>
                        <a:spcAft>
                          <a:spcPts val="0"/>
                        </a:spcAft>
                      </a:pPr>
                      <a:r>
                        <a:rPr lang="vi-VN" sz="2000" dirty="0">
                          <a:solidFill>
                            <a:srgbClr val="000000"/>
                          </a:solidFill>
                          <a:effectLst/>
                          <a:latin typeface="UTM Avo" panose="02040603050506020204" pitchFamily="18"/>
                          <a:ea typeface="+mn-ea"/>
                          <a:cs typeface="+mn-ea"/>
                          <a:sym typeface="+mn-lt"/>
                        </a:rPr>
                        <a:t>120</a:t>
                      </a:r>
                      <a:endParaRPr lang="en-US" sz="20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9" name="Group 18">
            <a:extLst>
              <a:ext uri="{FF2B5EF4-FFF2-40B4-BE49-F238E27FC236}">
                <a16:creationId xmlns:a16="http://schemas.microsoft.com/office/drawing/2014/main" id="{EC3BD726-926A-7FCD-98CF-6DED87E434D8}"/>
              </a:ext>
            </a:extLst>
          </p:cNvPr>
          <p:cNvGrpSpPr/>
          <p:nvPr/>
        </p:nvGrpSpPr>
        <p:grpSpPr>
          <a:xfrm>
            <a:off x="762000" y="2267702"/>
            <a:ext cx="10668000" cy="1121846"/>
            <a:chOff x="1143000" y="2153608"/>
            <a:chExt cx="16002000" cy="1682769"/>
          </a:xfrm>
        </p:grpSpPr>
        <p:pic>
          <p:nvPicPr>
            <p:cNvPr id="20" name="Picture 19">
              <a:extLst>
                <a:ext uri="{FF2B5EF4-FFF2-40B4-BE49-F238E27FC236}">
                  <a16:creationId xmlns:a16="http://schemas.microsoft.com/office/drawing/2014/main" id="{DD681044-3BF8-5859-2EEA-93B296BB252B}"/>
                </a:ext>
              </a:extLst>
            </p:cNvPr>
            <p:cNvPicPr>
              <a:picLocks noChangeAspect="1"/>
            </p:cNvPicPr>
            <p:nvPr/>
          </p:nvPicPr>
          <p:blipFill>
            <a:blip r:embed="rId3"/>
            <a:stretch>
              <a:fillRect/>
            </a:stretch>
          </p:blipFill>
          <p:spPr>
            <a:xfrm>
              <a:off x="1143000" y="2450944"/>
              <a:ext cx="1326310" cy="1284447"/>
            </a:xfrm>
            <a:prstGeom prst="rect">
              <a:avLst/>
            </a:prstGeom>
          </p:spPr>
        </p:pic>
        <p:sp>
          <p:nvSpPr>
            <p:cNvPr id="21" name="TextBox 20">
              <a:extLst>
                <a:ext uri="{FF2B5EF4-FFF2-40B4-BE49-F238E27FC236}">
                  <a16:creationId xmlns:a16="http://schemas.microsoft.com/office/drawing/2014/main" id="{C4086D9D-704E-3B95-A9B3-8876827A213C}"/>
                </a:ext>
              </a:extLst>
            </p:cNvPr>
            <p:cNvSpPr txBox="1"/>
            <p:nvPr/>
          </p:nvSpPr>
          <p:spPr>
            <a:xfrm>
              <a:off x="2667000" y="2153608"/>
              <a:ext cx="14478000" cy="1682769"/>
            </a:xfrm>
            <a:prstGeom prst="rect">
              <a:avLst/>
            </a:prstGeom>
            <a:noFill/>
          </p:spPr>
          <p:txBody>
            <a:bodyPr wrap="square" rtlCol="0">
              <a:spAutoFit/>
            </a:bodyPr>
            <a:lstStyle/>
            <a:p>
              <a:pPr algn="just" defTabSz="609630">
                <a:lnSpc>
                  <a:spcPct val="150000"/>
                </a:lnSpc>
              </a:pPr>
              <a:r>
                <a:rPr lang="vi-VN" sz="2400" i="1" dirty="0">
                  <a:latin typeface="UTM Avo"/>
                  <a:cs typeface="+mn-ea"/>
                  <a:sym typeface="+mn-lt"/>
                </a:rPr>
                <a:t>Thảo luận nhóm 3 - 4 HS, trả lời câu hỏi 4, 5 SGK trang 12 và hoàn thành bảng:</a:t>
              </a:r>
              <a:endParaRPr lang="en-US" sz="2400" i="1" dirty="0">
                <a:latin typeface="UTM Avo"/>
                <a:cs typeface="+mn-ea"/>
                <a:sym typeface="+mn-lt"/>
              </a:endParaRPr>
            </a:p>
          </p:txBody>
        </p:sp>
      </p:grpSp>
      <p:sp>
        <p:nvSpPr>
          <p:cNvPr id="22" name="Rectangle 21">
            <a:extLst>
              <a:ext uri="{FF2B5EF4-FFF2-40B4-BE49-F238E27FC236}">
                <a16:creationId xmlns:a16="http://schemas.microsoft.com/office/drawing/2014/main" id="{54E75E68-107A-C71A-CEDE-B66A645A6D79}"/>
              </a:ext>
            </a:extLst>
          </p:cNvPr>
          <p:cNvSpPr/>
          <p:nvPr/>
        </p:nvSpPr>
        <p:spPr>
          <a:xfrm>
            <a:off x="7090862" y="3653493"/>
            <a:ext cx="4819063" cy="1121846"/>
          </a:xfrm>
          <a:prstGeom prst="rect">
            <a:avLst/>
          </a:prstGeom>
        </p:spPr>
        <p:txBody>
          <a:bodyPr wrap="square">
            <a:spAutoFit/>
          </a:bodyPr>
          <a:lstStyle/>
          <a:p>
            <a:pPr marL="495325" indent="-495325" algn="just" defTabSz="609630">
              <a:lnSpc>
                <a:spcPct val="150000"/>
              </a:lnSpc>
              <a:buFont typeface="+mj-lt"/>
              <a:buAutoNum type="arabicPeriod" startAt="4"/>
            </a:pPr>
            <a:r>
              <a:rPr lang="en-US" sz="2400" dirty="0" err="1">
                <a:latin typeface="UTM Avo"/>
                <a:cs typeface="+mn-ea"/>
                <a:sym typeface="+mn-lt"/>
              </a:rPr>
              <a:t>Tính</a:t>
            </a:r>
            <a:r>
              <a:rPr lang="en-US" sz="2400" dirty="0">
                <a:latin typeface="UTM Avo"/>
                <a:cs typeface="+mn-ea"/>
                <a:sym typeface="+mn-lt"/>
              </a:rPr>
              <a:t> </a:t>
            </a:r>
            <a:r>
              <a:rPr lang="en-US" sz="2400" dirty="0" err="1">
                <a:latin typeface="UTM Avo"/>
                <a:cs typeface="+mn-ea"/>
                <a:sym typeface="+mn-lt"/>
              </a:rPr>
              <a:t>công</a:t>
            </a:r>
            <a:r>
              <a:rPr lang="en-US" sz="2400" dirty="0">
                <a:latin typeface="UTM Avo"/>
                <a:cs typeface="+mn-ea"/>
                <a:sym typeface="+mn-lt"/>
              </a:rPr>
              <a:t> </a:t>
            </a:r>
            <a:r>
              <a:rPr lang="en-US" sz="2400" dirty="0" err="1">
                <a:latin typeface="UTM Avo"/>
                <a:cs typeface="+mn-ea"/>
                <a:sym typeface="+mn-lt"/>
              </a:rPr>
              <a:t>mỗi</a:t>
            </a:r>
            <a:r>
              <a:rPr lang="en-US" sz="2400" dirty="0">
                <a:latin typeface="UTM Avo"/>
                <a:cs typeface="+mn-ea"/>
                <a:sym typeface="+mn-lt"/>
              </a:rPr>
              <a:t> </a:t>
            </a:r>
            <a:r>
              <a:rPr lang="en-US" sz="2400" dirty="0" err="1">
                <a:latin typeface="UTM Avo"/>
                <a:cs typeface="+mn-ea"/>
                <a:sym typeface="+mn-lt"/>
              </a:rPr>
              <a:t>công</a:t>
            </a:r>
            <a:r>
              <a:rPr lang="en-US" sz="2400" dirty="0">
                <a:latin typeface="UTM Avo"/>
                <a:cs typeface="+mn-ea"/>
                <a:sym typeface="+mn-lt"/>
              </a:rPr>
              <a:t> </a:t>
            </a:r>
            <a:r>
              <a:rPr lang="en-US" sz="2400" dirty="0" err="1">
                <a:latin typeface="UTM Avo"/>
                <a:cs typeface="+mn-ea"/>
                <a:sym typeface="+mn-lt"/>
              </a:rPr>
              <a:t>nhân</a:t>
            </a:r>
            <a:r>
              <a:rPr lang="en-US" sz="2400" dirty="0">
                <a:latin typeface="UTM Avo"/>
                <a:cs typeface="+mn-ea"/>
                <a:sym typeface="+mn-lt"/>
              </a:rPr>
              <a:t> </a:t>
            </a:r>
            <a:r>
              <a:rPr lang="en-US" sz="2400" dirty="0" err="1">
                <a:latin typeface="UTM Avo"/>
                <a:cs typeface="+mn-ea"/>
                <a:sym typeface="+mn-lt"/>
              </a:rPr>
              <a:t>đã</a:t>
            </a:r>
            <a:r>
              <a:rPr lang="en-US" sz="2400" dirty="0">
                <a:latin typeface="UTM Avo"/>
                <a:cs typeface="+mn-ea"/>
                <a:sym typeface="+mn-lt"/>
              </a:rPr>
              <a:t> </a:t>
            </a:r>
            <a:r>
              <a:rPr lang="en-US" sz="2400" dirty="0" err="1">
                <a:latin typeface="UTM Avo"/>
                <a:cs typeface="+mn-ea"/>
                <a:sym typeface="+mn-lt"/>
              </a:rPr>
              <a:t>thực</a:t>
            </a:r>
            <a:r>
              <a:rPr lang="en-US" sz="2400" dirty="0">
                <a:latin typeface="UTM Avo"/>
                <a:cs typeface="+mn-ea"/>
                <a:sym typeface="+mn-lt"/>
              </a:rPr>
              <a:t> </a:t>
            </a:r>
            <a:r>
              <a:rPr lang="en-US" sz="2400" dirty="0" err="1">
                <a:latin typeface="UTM Avo"/>
                <a:cs typeface="+mn-ea"/>
                <a:sym typeface="+mn-lt"/>
              </a:rPr>
              <a:t>hiện</a:t>
            </a:r>
            <a:r>
              <a:rPr lang="vi-VN" sz="2400" dirty="0">
                <a:latin typeface="UTM Avo"/>
                <a:cs typeface="+mn-ea"/>
                <a:sym typeface="+mn-lt"/>
              </a:rPr>
              <a:t>.</a:t>
            </a:r>
            <a:r>
              <a:rPr lang="en-US" sz="2400" dirty="0">
                <a:latin typeface="UTM Avo"/>
                <a:cs typeface="+mn-ea"/>
                <a:sym typeface="+mn-lt"/>
              </a:rPr>
              <a:t> </a:t>
            </a:r>
          </a:p>
        </p:txBody>
      </p:sp>
      <p:sp>
        <p:nvSpPr>
          <p:cNvPr id="23" name="Rectangle 22">
            <a:extLst>
              <a:ext uri="{FF2B5EF4-FFF2-40B4-BE49-F238E27FC236}">
                <a16:creationId xmlns:a16="http://schemas.microsoft.com/office/drawing/2014/main" id="{645A75EC-433A-1F4B-9A1D-394E5AD1227F}"/>
              </a:ext>
            </a:extLst>
          </p:cNvPr>
          <p:cNvSpPr/>
          <p:nvPr/>
        </p:nvSpPr>
        <p:spPr>
          <a:xfrm>
            <a:off x="7077501" y="4775339"/>
            <a:ext cx="4819063" cy="1675843"/>
          </a:xfrm>
          <a:prstGeom prst="rect">
            <a:avLst/>
          </a:prstGeom>
        </p:spPr>
        <p:txBody>
          <a:bodyPr wrap="square">
            <a:spAutoFit/>
          </a:bodyPr>
          <a:lstStyle/>
          <a:p>
            <a:pPr marL="495325" indent="-495325" algn="just" defTabSz="609630">
              <a:lnSpc>
                <a:spcPct val="150000"/>
              </a:lnSpc>
              <a:buFont typeface="+mj-lt"/>
              <a:buAutoNum type="arabicPeriod" startAt="5"/>
            </a:pPr>
            <a:r>
              <a:rPr lang="vi-VN" sz="2400" dirty="0">
                <a:latin typeface="UTM Avo"/>
                <a:cs typeface="+mn-ea"/>
                <a:sym typeface="+mn-lt"/>
              </a:rPr>
              <a:t>Có những cách nào để biết ai thực hiện công nhanh hơn?</a:t>
            </a:r>
            <a:endParaRPr lang="en-US" sz="2400" dirty="0">
              <a:latin typeface="UTM Avo"/>
              <a:cs typeface="+mn-ea"/>
              <a:sym typeface="+mn-lt"/>
            </a:endParaRPr>
          </a:p>
        </p:txBody>
      </p:sp>
    </p:spTree>
    <p:extLst>
      <p:ext uri="{BB962C8B-B14F-4D97-AF65-F5344CB8AC3E}">
        <p14:creationId xmlns:p14="http://schemas.microsoft.com/office/powerpoint/2010/main" val="3412789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anim calcmode="lin" valueType="num">
                                      <p:cBhvr>
                                        <p:cTn id="24" dur="500" fill="hold"/>
                                        <p:tgtEl>
                                          <p:spTgt spid="22"/>
                                        </p:tgtEl>
                                        <p:attrNameLst>
                                          <p:attrName>ppt_x</p:attrName>
                                        </p:attrNameLst>
                                      </p:cBhvr>
                                      <p:tavLst>
                                        <p:tav tm="0">
                                          <p:val>
                                            <p:strVal val="#ppt_x"/>
                                          </p:val>
                                        </p:tav>
                                        <p:tav tm="100000">
                                          <p:val>
                                            <p:strVal val="#ppt_x"/>
                                          </p:val>
                                        </p:tav>
                                      </p:tavLst>
                                    </p:anim>
                                    <p:anim calcmode="lin" valueType="num">
                                      <p:cBhvr>
                                        <p:cTn id="2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180CA8-30B9-0712-4BCF-905FD4185C43}"/>
              </a:ext>
            </a:extLst>
          </p:cNvPr>
          <p:cNvSpPr/>
          <p:nvPr/>
        </p:nvSpPr>
        <p:spPr>
          <a:xfrm>
            <a:off x="863600" y="1672051"/>
            <a:ext cx="6391493" cy="461665"/>
          </a:xfrm>
          <a:prstGeom prst="rect">
            <a:avLst/>
          </a:prstGeom>
        </p:spPr>
        <p:txBody>
          <a:bodyPr wrap="none">
            <a:spAutoFit/>
          </a:bodyPr>
          <a:lstStyle/>
          <a:p>
            <a:pPr defTabSz="609630"/>
            <a:r>
              <a:rPr lang="en-US" sz="2400" b="1" dirty="0" err="1">
                <a:latin typeface="UTM Avo"/>
                <a:cs typeface="+mn-ea"/>
                <a:sym typeface="+mn-lt"/>
              </a:rPr>
              <a:t>Tính</a:t>
            </a:r>
            <a:r>
              <a:rPr lang="en-US" sz="2400" b="1" dirty="0">
                <a:latin typeface="UTM Avo"/>
                <a:cs typeface="+mn-ea"/>
                <a:sym typeface="+mn-lt"/>
              </a:rPr>
              <a:t> </a:t>
            </a:r>
            <a:r>
              <a:rPr lang="en-US" sz="2400" b="1" dirty="0" err="1">
                <a:latin typeface="UTM Avo"/>
                <a:cs typeface="+mn-ea"/>
                <a:sym typeface="+mn-lt"/>
              </a:rPr>
              <a:t>công</a:t>
            </a:r>
            <a:r>
              <a:rPr lang="en-US" sz="2400" b="1" dirty="0">
                <a:latin typeface="UTM Avo"/>
                <a:cs typeface="+mn-ea"/>
                <a:sym typeface="+mn-lt"/>
              </a:rPr>
              <a:t> </a:t>
            </a:r>
            <a:r>
              <a:rPr lang="en-US" sz="2400" b="1" dirty="0" err="1">
                <a:latin typeface="UTM Avo"/>
                <a:cs typeface="+mn-ea"/>
                <a:sym typeface="+mn-lt"/>
              </a:rPr>
              <a:t>mỗi</a:t>
            </a:r>
            <a:r>
              <a:rPr lang="en-US" sz="2400" b="1" dirty="0">
                <a:latin typeface="UTM Avo"/>
                <a:cs typeface="+mn-ea"/>
                <a:sym typeface="+mn-lt"/>
              </a:rPr>
              <a:t> </a:t>
            </a:r>
            <a:r>
              <a:rPr lang="en-US" sz="2400" b="1" dirty="0" err="1">
                <a:latin typeface="UTM Avo"/>
                <a:cs typeface="+mn-ea"/>
                <a:sym typeface="+mn-lt"/>
              </a:rPr>
              <a:t>công</a:t>
            </a:r>
            <a:r>
              <a:rPr lang="en-US" sz="2400" b="1" dirty="0">
                <a:latin typeface="UTM Avo"/>
                <a:cs typeface="+mn-ea"/>
                <a:sym typeface="+mn-lt"/>
              </a:rPr>
              <a:t> </a:t>
            </a:r>
            <a:r>
              <a:rPr lang="en-US" sz="2400" b="1" dirty="0" err="1">
                <a:latin typeface="UTM Avo"/>
                <a:cs typeface="+mn-ea"/>
                <a:sym typeface="+mn-lt"/>
              </a:rPr>
              <a:t>nhân</a:t>
            </a:r>
            <a:r>
              <a:rPr lang="en-US" sz="2400" b="1" dirty="0">
                <a:latin typeface="UTM Avo"/>
                <a:cs typeface="+mn-ea"/>
                <a:sym typeface="+mn-lt"/>
              </a:rPr>
              <a:t> </a:t>
            </a:r>
            <a:r>
              <a:rPr lang="en-US" sz="2400" b="1" dirty="0" err="1">
                <a:latin typeface="UTM Avo"/>
                <a:cs typeface="+mn-ea"/>
                <a:sym typeface="+mn-lt"/>
              </a:rPr>
              <a:t>đã</a:t>
            </a:r>
            <a:r>
              <a:rPr lang="en-US" sz="2400" b="1" dirty="0">
                <a:latin typeface="UTM Avo"/>
                <a:cs typeface="+mn-ea"/>
                <a:sym typeface="+mn-lt"/>
              </a:rPr>
              <a:t> </a:t>
            </a:r>
            <a:r>
              <a:rPr lang="en-US" sz="2400" b="1" dirty="0" err="1">
                <a:latin typeface="UTM Avo"/>
                <a:cs typeface="+mn-ea"/>
                <a:sym typeface="+mn-lt"/>
              </a:rPr>
              <a:t>thực</a:t>
            </a:r>
            <a:r>
              <a:rPr lang="en-US" sz="2400" b="1" dirty="0">
                <a:latin typeface="UTM Avo"/>
                <a:cs typeface="+mn-ea"/>
                <a:sym typeface="+mn-lt"/>
              </a:rPr>
              <a:t> </a:t>
            </a:r>
            <a:r>
              <a:rPr lang="en-US" sz="2400" b="1" dirty="0" err="1">
                <a:latin typeface="UTM Avo"/>
                <a:cs typeface="+mn-ea"/>
                <a:sym typeface="+mn-lt"/>
              </a:rPr>
              <a:t>hiện</a:t>
            </a:r>
            <a:r>
              <a:rPr lang="vi-VN" sz="2400" b="1" dirty="0">
                <a:latin typeface="UTM Avo"/>
                <a:cs typeface="+mn-ea"/>
                <a:sym typeface="+mn-lt"/>
              </a:rPr>
              <a:t>:</a:t>
            </a:r>
            <a:endParaRPr lang="en-US" sz="2400" b="1" dirty="0">
              <a:latin typeface="UTM Avo"/>
              <a:cs typeface="+mn-ea"/>
              <a:sym typeface="+mn-lt"/>
            </a:endParaRPr>
          </a:p>
        </p:txBody>
      </p:sp>
      <p:sp>
        <p:nvSpPr>
          <p:cNvPr id="12" name="Pentagon 11">
            <a:extLst>
              <a:ext uri="{FF2B5EF4-FFF2-40B4-BE49-F238E27FC236}">
                <a16:creationId xmlns:a16="http://schemas.microsoft.com/office/drawing/2014/main" id="{6BA8D42A-C940-1CBF-13E6-E1668837C8F2}"/>
              </a:ext>
            </a:extLst>
          </p:cNvPr>
          <p:cNvSpPr/>
          <p:nvPr/>
        </p:nvSpPr>
        <p:spPr>
          <a:xfrm>
            <a:off x="0" y="1693562"/>
            <a:ext cx="660400" cy="406400"/>
          </a:xfrm>
          <a:prstGeom prst="homePlate">
            <a:avLst/>
          </a:prstGeom>
          <a:solidFill>
            <a:srgbClr val="FF0000"/>
          </a:solidFill>
          <a:ln w="28575" cap="flat" cmpd="sng" algn="ctr">
            <a:solidFill>
              <a:sysClr val="windowText" lastClr="00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UTM Avo"/>
              <a:cs typeface="+mn-ea"/>
              <a:sym typeface="+mn-lt"/>
            </a:endParaRPr>
          </a:p>
        </p:txBody>
      </p:sp>
      <p:sp>
        <p:nvSpPr>
          <p:cNvPr id="13" name="Rectangle 12">
            <a:extLst>
              <a:ext uri="{FF2B5EF4-FFF2-40B4-BE49-F238E27FC236}">
                <a16:creationId xmlns:a16="http://schemas.microsoft.com/office/drawing/2014/main" id="{D396885B-1A4C-83CF-718D-5DEC1831BD3B}"/>
              </a:ext>
            </a:extLst>
          </p:cNvPr>
          <p:cNvSpPr/>
          <p:nvPr/>
        </p:nvSpPr>
        <p:spPr>
          <a:xfrm>
            <a:off x="3718262" y="2133716"/>
            <a:ext cx="5334000" cy="586379"/>
          </a:xfrm>
          <a:prstGeom prst="rect">
            <a:avLst/>
          </a:prstGeom>
        </p:spPr>
        <p:txBody>
          <a:bodyPr wrap="square">
            <a:spAutoFit/>
          </a:bodyPr>
          <a:lstStyle/>
          <a:p>
            <a:pPr marR="60116" algn="just" defTabSz="609630">
              <a:lnSpc>
                <a:spcPct val="150000"/>
              </a:lnSpc>
              <a:spcAft>
                <a:spcPts val="667"/>
              </a:spcAft>
            </a:pPr>
            <a:r>
              <a:rPr lang="vi-VN" sz="2400" dirty="0">
                <a:solidFill>
                  <a:srgbClr val="000000"/>
                </a:solidFill>
                <a:latin typeface="UTM Avo"/>
                <a:cs typeface="+mn-ea"/>
                <a:sym typeface="+mn-lt"/>
              </a:rPr>
              <a:t>A</a:t>
            </a:r>
            <a:r>
              <a:rPr lang="vi-VN" sz="2400" baseline="-25000" dirty="0">
                <a:solidFill>
                  <a:srgbClr val="000000"/>
                </a:solidFill>
                <a:latin typeface="UTM Avo"/>
                <a:cs typeface="+mn-ea"/>
                <a:sym typeface="+mn-lt"/>
              </a:rPr>
              <a:t>1 </a:t>
            </a:r>
            <a:r>
              <a:rPr lang="vi-VN" sz="2400" dirty="0">
                <a:solidFill>
                  <a:prstClr val="black"/>
                </a:solidFill>
                <a:latin typeface="UTM Avo"/>
                <a:cs typeface="+mn-ea"/>
                <a:sym typeface="+mn-lt"/>
              </a:rPr>
              <a:t>= </a:t>
            </a:r>
            <a:r>
              <a:rPr lang="vi-VN" sz="2400" dirty="0">
                <a:solidFill>
                  <a:prstClr val="black"/>
                </a:solidFill>
                <a:latin typeface="#9Slide05 TheSecret" panose="00000500000000000000" pitchFamily="2" charset="0"/>
                <a:cs typeface="+mn-ea"/>
                <a:sym typeface="+mn-lt"/>
              </a:rPr>
              <a:t>P</a:t>
            </a:r>
            <a:r>
              <a:rPr lang="vi-VN" sz="2400" baseline="-25000" dirty="0">
                <a:solidFill>
                  <a:prstClr val="black"/>
                </a:solidFill>
                <a:latin typeface="UTM Avo"/>
                <a:cs typeface="+mn-ea"/>
                <a:sym typeface="+mn-lt"/>
              </a:rPr>
              <a:t>1</a:t>
            </a:r>
            <a:r>
              <a:rPr lang="vi-VN" sz="2400" dirty="0">
                <a:solidFill>
                  <a:prstClr val="black"/>
                </a:solidFill>
                <a:latin typeface="UTM Avo"/>
                <a:cs typeface="+mn-ea"/>
                <a:sym typeface="+mn-lt"/>
              </a:rPr>
              <a:t>. h = 7. 45. 1,2 = 378 (J)</a:t>
            </a:r>
            <a:endParaRPr lang="en-US" sz="2400" dirty="0">
              <a:solidFill>
                <a:prstClr val="black"/>
              </a:solidFill>
              <a:latin typeface="UTM Avo"/>
              <a:cs typeface="+mn-ea"/>
              <a:sym typeface="+mn-lt"/>
            </a:endParaRPr>
          </a:p>
        </p:txBody>
      </p:sp>
      <p:graphicFrame>
        <p:nvGraphicFramePr>
          <p:cNvPr id="14" name="Table 13">
            <a:extLst>
              <a:ext uri="{FF2B5EF4-FFF2-40B4-BE49-F238E27FC236}">
                <a16:creationId xmlns:a16="http://schemas.microsoft.com/office/drawing/2014/main" id="{E169E36C-806F-357D-2460-F01EA0D72C0C}"/>
              </a:ext>
            </a:extLst>
          </p:cNvPr>
          <p:cNvGraphicFramePr>
            <a:graphicFrameLocks noGrp="1"/>
          </p:cNvGraphicFramePr>
          <p:nvPr>
            <p:extLst>
              <p:ext uri="{D42A27DB-BD31-4B8C-83A1-F6EECF244321}">
                <p14:modId xmlns:p14="http://schemas.microsoft.com/office/powerpoint/2010/main" val="179928695"/>
              </p:ext>
            </p:extLst>
          </p:nvPr>
        </p:nvGraphicFramePr>
        <p:xfrm>
          <a:off x="704586" y="3479328"/>
          <a:ext cx="10373359" cy="3242912"/>
        </p:xfrm>
        <a:graphic>
          <a:graphicData uri="http://schemas.openxmlformats.org/drawingml/2006/table">
            <a:tbl>
              <a:tblPr firstRow="1" firstCol="1" bandRow="1"/>
              <a:tblGrid>
                <a:gridCol w="2203208">
                  <a:extLst>
                    <a:ext uri="{9D8B030D-6E8A-4147-A177-3AD203B41FA5}">
                      <a16:colId xmlns:a16="http://schemas.microsoft.com/office/drawing/2014/main" val="20000"/>
                    </a:ext>
                  </a:extLst>
                </a:gridCol>
                <a:gridCol w="3261518">
                  <a:extLst>
                    <a:ext uri="{9D8B030D-6E8A-4147-A177-3AD203B41FA5}">
                      <a16:colId xmlns:a16="http://schemas.microsoft.com/office/drawing/2014/main" val="20001"/>
                    </a:ext>
                  </a:extLst>
                </a:gridCol>
                <a:gridCol w="2760932">
                  <a:extLst>
                    <a:ext uri="{9D8B030D-6E8A-4147-A177-3AD203B41FA5}">
                      <a16:colId xmlns:a16="http://schemas.microsoft.com/office/drawing/2014/main" val="20002"/>
                    </a:ext>
                  </a:extLst>
                </a:gridCol>
                <a:gridCol w="2147701">
                  <a:extLst>
                    <a:ext uri="{9D8B030D-6E8A-4147-A177-3AD203B41FA5}">
                      <a16:colId xmlns:a16="http://schemas.microsoft.com/office/drawing/2014/main" val="20003"/>
                    </a:ext>
                  </a:extLst>
                </a:gridCol>
              </a:tblGrid>
              <a:tr h="1079530">
                <a:tc gridSpan="4">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just">
                        <a:lnSpc>
                          <a:spcPct val="150000"/>
                        </a:lnSpc>
                        <a:spcAft>
                          <a:spcPts val="0"/>
                        </a:spcAft>
                      </a:pPr>
                      <a:r>
                        <a:rPr lang="vi-VN" sz="2400" dirty="0">
                          <a:solidFill>
                            <a:srgbClr val="000000"/>
                          </a:solidFill>
                          <a:effectLst/>
                          <a:latin typeface="UTM Avo" panose="02040603050506020204" pitchFamily="18"/>
                          <a:ea typeface="+mn-ea"/>
                          <a:cs typeface="+mn-ea"/>
                          <a:sym typeface="+mn-lt"/>
                        </a:rPr>
                        <a:t>Trọng lượng mỗi kiện hàng: 45N </a:t>
                      </a:r>
                      <a:endParaRPr lang="en-US" sz="2400" dirty="0">
                        <a:effectLst/>
                        <a:latin typeface="UTM Avo" panose="02040603050506020204" pitchFamily="18"/>
                        <a:ea typeface="+mn-ea"/>
                        <a:cs typeface="+mn-ea"/>
                        <a:sym typeface="+mn-lt"/>
                      </a:endParaRPr>
                    </a:p>
                    <a:p>
                      <a:pPr marR="90170" algn="just">
                        <a:lnSpc>
                          <a:spcPct val="150000"/>
                        </a:lnSpc>
                        <a:spcAft>
                          <a:spcPts val="0"/>
                        </a:spcAft>
                      </a:pPr>
                      <a:r>
                        <a:rPr lang="vi-VN" sz="2400" dirty="0">
                          <a:solidFill>
                            <a:srgbClr val="000000"/>
                          </a:solidFill>
                          <a:effectLst/>
                          <a:latin typeface="UTM Avo" panose="02040603050506020204" pitchFamily="18"/>
                          <a:ea typeface="+mn-ea"/>
                          <a:cs typeface="+mn-ea"/>
                          <a:sym typeface="+mn-lt"/>
                        </a:rPr>
                        <a:t>Độ cao kiện hàng được đưa lên: 1,2 m </a:t>
                      </a:r>
                      <a:endParaRPr lang="en-US" sz="2400" dirty="0">
                        <a:effectLst/>
                        <a:latin typeface="UTM Avo" panose="02040603050506020204" pitchFamily="18"/>
                        <a:ea typeface="+mn-ea"/>
                        <a:cs typeface="+mn-ea"/>
                        <a:sym typeface="+mn-lt"/>
                      </a:endParaRPr>
                    </a:p>
                  </a:txBody>
                  <a:tcPr marL="45720" marR="4572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34682">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400" b="1">
                          <a:solidFill>
                            <a:srgbClr val="000000"/>
                          </a:solidFill>
                          <a:effectLst/>
                          <a:latin typeface="UTM Avo" panose="02040603050506020204" pitchFamily="18"/>
                          <a:ea typeface="+mn-ea"/>
                          <a:cs typeface="+mn-ea"/>
                          <a:sym typeface="+mn-lt"/>
                        </a:rPr>
                        <a:t>Công nhân</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400" b="1" dirty="0">
                          <a:solidFill>
                            <a:srgbClr val="000000"/>
                          </a:solidFill>
                          <a:effectLst/>
                          <a:latin typeface="UTM Avo" panose="02040603050506020204" pitchFamily="18"/>
                          <a:ea typeface="+mn-ea"/>
                          <a:cs typeface="+mn-ea"/>
                          <a:sym typeface="+mn-lt"/>
                        </a:rPr>
                        <a:t>Số kiện hàng </a:t>
                      </a:r>
                    </a:p>
                    <a:p>
                      <a:pPr marR="90170" algn="ctr">
                        <a:lnSpc>
                          <a:spcPct val="150000"/>
                        </a:lnSpc>
                        <a:spcAft>
                          <a:spcPts val="0"/>
                        </a:spcAft>
                      </a:pPr>
                      <a:r>
                        <a:rPr lang="vi-VN" sz="2400" b="1" dirty="0">
                          <a:solidFill>
                            <a:srgbClr val="000000"/>
                          </a:solidFill>
                          <a:effectLst/>
                          <a:latin typeface="UTM Avo" panose="02040603050506020204" pitchFamily="18"/>
                          <a:ea typeface="+mn-ea"/>
                          <a:cs typeface="+mn-ea"/>
                          <a:sym typeface="+mn-lt"/>
                        </a:rPr>
                        <a:t>nâng được (kiện)</a:t>
                      </a:r>
                      <a:endParaRPr lang="en-US" sz="24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400" b="1" dirty="0">
                          <a:solidFill>
                            <a:srgbClr val="000000"/>
                          </a:solidFill>
                          <a:effectLst/>
                          <a:latin typeface="UTM Avo" panose="02040603050506020204" pitchFamily="18"/>
                          <a:ea typeface="+mn-ea"/>
                          <a:cs typeface="+mn-ea"/>
                          <a:sym typeface="+mn-lt"/>
                        </a:rPr>
                        <a:t>Công thực hiện (J)</a:t>
                      </a:r>
                      <a:endParaRPr lang="en-US" sz="24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50000"/>
                        </a:lnSpc>
                        <a:spcAft>
                          <a:spcPts val="0"/>
                        </a:spcAft>
                      </a:pPr>
                      <a:r>
                        <a:rPr lang="vi-VN" sz="2400" b="1" dirty="0">
                          <a:solidFill>
                            <a:srgbClr val="000000"/>
                          </a:solidFill>
                          <a:effectLst/>
                          <a:latin typeface="UTM Avo" panose="02040603050506020204" pitchFamily="18"/>
                          <a:ea typeface="+mn-ea"/>
                          <a:cs typeface="+mn-ea"/>
                          <a:sym typeface="+mn-lt"/>
                        </a:rPr>
                        <a:t>Thời gian nâng (s)</a:t>
                      </a:r>
                      <a:endParaRPr lang="en-US" sz="24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14350">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a:solidFill>
                            <a:srgbClr val="000000"/>
                          </a:solidFill>
                          <a:effectLst/>
                          <a:latin typeface="UTM Avo" panose="02040603050506020204" pitchFamily="18"/>
                          <a:ea typeface="+mn-ea"/>
                          <a:cs typeface="+mn-ea"/>
                          <a:sym typeface="+mn-lt"/>
                        </a:rPr>
                        <a:t>Công nhân 1</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a:solidFill>
                            <a:srgbClr val="000000"/>
                          </a:solidFill>
                          <a:effectLst/>
                          <a:latin typeface="UTM Avo" panose="02040603050506020204" pitchFamily="18"/>
                          <a:ea typeface="+mn-ea"/>
                          <a:cs typeface="+mn-ea"/>
                          <a:sym typeface="+mn-lt"/>
                        </a:rPr>
                        <a:t>7</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a:solidFill>
                            <a:srgbClr val="000000"/>
                          </a:solidFill>
                          <a:effectLst/>
                          <a:latin typeface="UTM Avo" panose="02040603050506020204" pitchFamily="18"/>
                          <a:ea typeface="+mn-ea"/>
                          <a:cs typeface="+mn-ea"/>
                          <a:sym typeface="+mn-lt"/>
                        </a:rPr>
                        <a:t>A</a:t>
                      </a:r>
                      <a:r>
                        <a:rPr lang="vi-VN" sz="2400" baseline="-25000">
                          <a:solidFill>
                            <a:srgbClr val="000000"/>
                          </a:solidFill>
                          <a:effectLst/>
                          <a:latin typeface="UTM Avo" panose="02040603050506020204" pitchFamily="18"/>
                          <a:ea typeface="+mn-ea"/>
                          <a:cs typeface="+mn-ea"/>
                          <a:sym typeface="+mn-lt"/>
                        </a:rPr>
                        <a:t>1 </a:t>
                      </a:r>
                      <a:r>
                        <a:rPr lang="vi-VN" sz="2400">
                          <a:solidFill>
                            <a:srgbClr val="000000"/>
                          </a:solidFill>
                          <a:effectLst/>
                          <a:latin typeface="UTM Avo" panose="02040603050506020204" pitchFamily="18"/>
                          <a:ea typeface="+mn-ea"/>
                          <a:cs typeface="+mn-ea"/>
                          <a:sym typeface="+mn-lt"/>
                        </a:rPr>
                        <a:t>=     ?</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a:solidFill>
                            <a:srgbClr val="000000"/>
                          </a:solidFill>
                          <a:effectLst/>
                          <a:latin typeface="UTM Avo" panose="02040603050506020204" pitchFamily="18"/>
                          <a:ea typeface="+mn-ea"/>
                          <a:cs typeface="+mn-ea"/>
                          <a:sym typeface="+mn-lt"/>
                        </a:rPr>
                        <a:t>90</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4350">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a:solidFill>
                            <a:srgbClr val="000000"/>
                          </a:solidFill>
                          <a:effectLst/>
                          <a:latin typeface="UTM Avo" panose="02040603050506020204" pitchFamily="18"/>
                          <a:ea typeface="+mn-ea"/>
                          <a:cs typeface="+mn-ea"/>
                          <a:sym typeface="+mn-lt"/>
                        </a:rPr>
                        <a:t>Công nhân 2</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a:solidFill>
                            <a:srgbClr val="000000"/>
                          </a:solidFill>
                          <a:effectLst/>
                          <a:latin typeface="UTM Avo" panose="02040603050506020204" pitchFamily="18"/>
                          <a:ea typeface="+mn-ea"/>
                          <a:cs typeface="+mn-ea"/>
                          <a:sym typeface="+mn-lt"/>
                        </a:rPr>
                        <a:t>10</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a:solidFill>
                            <a:srgbClr val="000000"/>
                          </a:solidFill>
                          <a:effectLst/>
                          <a:latin typeface="UTM Avo" panose="02040603050506020204" pitchFamily="18"/>
                          <a:ea typeface="+mn-ea"/>
                          <a:cs typeface="+mn-ea"/>
                          <a:sym typeface="+mn-lt"/>
                        </a:rPr>
                        <a:t>A</a:t>
                      </a:r>
                      <a:r>
                        <a:rPr lang="vi-VN" sz="2400" baseline="-25000">
                          <a:solidFill>
                            <a:srgbClr val="000000"/>
                          </a:solidFill>
                          <a:effectLst/>
                          <a:latin typeface="UTM Avo" panose="02040603050506020204" pitchFamily="18"/>
                          <a:ea typeface="+mn-ea"/>
                          <a:cs typeface="+mn-ea"/>
                          <a:sym typeface="+mn-lt"/>
                        </a:rPr>
                        <a:t>2</a:t>
                      </a:r>
                      <a:r>
                        <a:rPr lang="vi-VN" sz="2400">
                          <a:solidFill>
                            <a:srgbClr val="000000"/>
                          </a:solidFill>
                          <a:effectLst/>
                          <a:latin typeface="UTM Avo" panose="02040603050506020204" pitchFamily="18"/>
                          <a:ea typeface="+mn-ea"/>
                          <a:cs typeface="+mn-ea"/>
                          <a:sym typeface="+mn-lt"/>
                        </a:rPr>
                        <a:t> =    ?</a:t>
                      </a:r>
                      <a:endParaRPr lang="en-US" sz="240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TM Avo"/>
                          <a:ea typeface="UTM Avo"/>
                        </a:defRPr>
                      </a:lvl1pPr>
                      <a:lvl2pPr marL="457200" algn="l" defTabSz="914400" rtl="0" eaLnBrk="1" latinLnBrk="0" hangingPunct="1">
                        <a:defRPr sz="1800" kern="1200">
                          <a:solidFill>
                            <a:schemeClr val="tx1"/>
                          </a:solidFill>
                          <a:latin typeface="UTM Avo"/>
                          <a:ea typeface="UTM Avo"/>
                        </a:defRPr>
                      </a:lvl2pPr>
                      <a:lvl3pPr marL="914400" algn="l" defTabSz="914400" rtl="0" eaLnBrk="1" latinLnBrk="0" hangingPunct="1">
                        <a:defRPr sz="1800" kern="1200">
                          <a:solidFill>
                            <a:schemeClr val="tx1"/>
                          </a:solidFill>
                          <a:latin typeface="UTM Avo"/>
                          <a:ea typeface="UTM Avo"/>
                        </a:defRPr>
                      </a:lvl3pPr>
                      <a:lvl4pPr marL="1371600" algn="l" defTabSz="914400" rtl="0" eaLnBrk="1" latinLnBrk="0" hangingPunct="1">
                        <a:defRPr sz="1800" kern="1200">
                          <a:solidFill>
                            <a:schemeClr val="tx1"/>
                          </a:solidFill>
                          <a:latin typeface="UTM Avo"/>
                          <a:ea typeface="UTM Avo"/>
                        </a:defRPr>
                      </a:lvl4pPr>
                      <a:lvl5pPr marL="1828800" algn="l" defTabSz="914400" rtl="0" eaLnBrk="1" latinLnBrk="0" hangingPunct="1">
                        <a:defRPr sz="1800" kern="1200">
                          <a:solidFill>
                            <a:schemeClr val="tx1"/>
                          </a:solidFill>
                          <a:latin typeface="UTM Avo"/>
                          <a:ea typeface="UTM Avo"/>
                        </a:defRPr>
                      </a:lvl5pPr>
                      <a:lvl6pPr marL="2286000" algn="l" defTabSz="914400" rtl="0" eaLnBrk="1" latinLnBrk="0" hangingPunct="1">
                        <a:defRPr sz="1800" kern="1200">
                          <a:solidFill>
                            <a:schemeClr val="tx1"/>
                          </a:solidFill>
                          <a:latin typeface="UTM Avo"/>
                          <a:ea typeface="UTM Avo"/>
                        </a:defRPr>
                      </a:lvl6pPr>
                      <a:lvl7pPr marL="2743200" algn="l" defTabSz="914400" rtl="0" eaLnBrk="1" latinLnBrk="0" hangingPunct="1">
                        <a:defRPr sz="1800" kern="1200">
                          <a:solidFill>
                            <a:schemeClr val="tx1"/>
                          </a:solidFill>
                          <a:latin typeface="UTM Avo"/>
                          <a:ea typeface="UTM Avo"/>
                        </a:defRPr>
                      </a:lvl7pPr>
                      <a:lvl8pPr marL="3200400" algn="l" defTabSz="914400" rtl="0" eaLnBrk="1" latinLnBrk="0" hangingPunct="1">
                        <a:defRPr sz="1800" kern="1200">
                          <a:solidFill>
                            <a:schemeClr val="tx1"/>
                          </a:solidFill>
                          <a:latin typeface="UTM Avo"/>
                          <a:ea typeface="UTM Avo"/>
                        </a:defRPr>
                      </a:lvl8pPr>
                      <a:lvl9pPr marL="3657600" algn="l" defTabSz="914400" rtl="0" eaLnBrk="1" latinLnBrk="0" hangingPunct="1">
                        <a:defRPr sz="1800" kern="1200">
                          <a:solidFill>
                            <a:schemeClr val="tx1"/>
                          </a:solidFill>
                          <a:latin typeface="UTM Avo"/>
                          <a:ea typeface="UTM Avo"/>
                        </a:defRPr>
                      </a:lvl9pPr>
                    </a:lstStyle>
                    <a:p>
                      <a:pPr marR="90170" algn="ctr">
                        <a:lnSpc>
                          <a:spcPct val="100000"/>
                        </a:lnSpc>
                        <a:spcAft>
                          <a:spcPts val="0"/>
                        </a:spcAft>
                      </a:pPr>
                      <a:r>
                        <a:rPr lang="vi-VN" sz="2400" dirty="0">
                          <a:solidFill>
                            <a:srgbClr val="000000"/>
                          </a:solidFill>
                          <a:effectLst/>
                          <a:latin typeface="UTM Avo" panose="02040603050506020204" pitchFamily="18"/>
                          <a:ea typeface="+mn-ea"/>
                          <a:cs typeface="+mn-ea"/>
                          <a:sym typeface="+mn-lt"/>
                        </a:rPr>
                        <a:t>120</a:t>
                      </a:r>
                      <a:endParaRPr lang="en-US" sz="2400" dirty="0">
                        <a:effectLst/>
                        <a:latin typeface="UTM Avo" panose="02040603050506020204" pitchFamily="18"/>
                        <a:ea typeface="+mn-ea"/>
                        <a:cs typeface="+mn-ea"/>
                        <a:sym typeface="+mn-lt"/>
                      </a:endParaRPr>
                    </a:p>
                  </a:txBody>
                  <a:tcPr marL="45720" marR="4572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E3880791-F6E6-BAAB-5C15-65A780B71388}"/>
              </a:ext>
            </a:extLst>
          </p:cNvPr>
          <p:cNvPicPr>
            <a:picLocks noChangeAspect="1"/>
          </p:cNvPicPr>
          <p:nvPr/>
        </p:nvPicPr>
        <p:blipFill>
          <a:blip r:embed="rId3"/>
          <a:stretch>
            <a:fillRect/>
          </a:stretch>
        </p:blipFill>
        <p:spPr>
          <a:xfrm>
            <a:off x="11401689" y="5280055"/>
            <a:ext cx="681423" cy="1564749"/>
          </a:xfrm>
          <a:prstGeom prst="rect">
            <a:avLst/>
          </a:prstGeom>
        </p:spPr>
      </p:pic>
      <p:sp>
        <p:nvSpPr>
          <p:cNvPr id="16" name="Rectangle 15">
            <a:extLst>
              <a:ext uri="{FF2B5EF4-FFF2-40B4-BE49-F238E27FC236}">
                <a16:creationId xmlns:a16="http://schemas.microsoft.com/office/drawing/2014/main" id="{7FB3716E-AAD9-EC63-D2D8-606F73030D68}"/>
              </a:ext>
            </a:extLst>
          </p:cNvPr>
          <p:cNvSpPr/>
          <p:nvPr/>
        </p:nvSpPr>
        <p:spPr>
          <a:xfrm>
            <a:off x="3718262" y="2810824"/>
            <a:ext cx="5334000" cy="586379"/>
          </a:xfrm>
          <a:prstGeom prst="rect">
            <a:avLst/>
          </a:prstGeom>
        </p:spPr>
        <p:txBody>
          <a:bodyPr wrap="square">
            <a:spAutoFit/>
          </a:bodyPr>
          <a:lstStyle/>
          <a:p>
            <a:pPr marR="60116" algn="just" defTabSz="609630">
              <a:lnSpc>
                <a:spcPct val="150000"/>
              </a:lnSpc>
              <a:spcAft>
                <a:spcPts val="667"/>
              </a:spcAft>
            </a:pPr>
            <a:r>
              <a:rPr lang="vi-VN" sz="2400" dirty="0">
                <a:solidFill>
                  <a:srgbClr val="000000"/>
                </a:solidFill>
                <a:latin typeface="UTM Avo"/>
                <a:cs typeface="+mn-ea"/>
                <a:sym typeface="+mn-lt"/>
              </a:rPr>
              <a:t>A</a:t>
            </a:r>
            <a:r>
              <a:rPr lang="vi-VN" sz="2400" baseline="-25000" dirty="0">
                <a:solidFill>
                  <a:srgbClr val="000000"/>
                </a:solidFill>
                <a:latin typeface="UTM Avo"/>
                <a:cs typeface="+mn-ea"/>
                <a:sym typeface="+mn-lt"/>
              </a:rPr>
              <a:t>2 </a:t>
            </a:r>
            <a:r>
              <a:rPr lang="vi-VN" sz="2400">
                <a:solidFill>
                  <a:prstClr val="black"/>
                </a:solidFill>
                <a:latin typeface="UTM Avo"/>
                <a:cs typeface="+mn-ea"/>
                <a:sym typeface="+mn-lt"/>
              </a:rPr>
              <a:t>= </a:t>
            </a:r>
            <a:r>
              <a:rPr lang="vi-VN" sz="2400">
                <a:solidFill>
                  <a:prstClr val="black"/>
                </a:solidFill>
                <a:latin typeface="#9Slide05 TheSecret" panose="00000500000000000000" pitchFamily="2" charset="0"/>
                <a:cs typeface="+mn-ea"/>
                <a:sym typeface="+mn-lt"/>
              </a:rPr>
              <a:t>P</a:t>
            </a:r>
            <a:r>
              <a:rPr lang="vi-VN" sz="2400" baseline="-25000">
                <a:solidFill>
                  <a:prstClr val="black"/>
                </a:solidFill>
                <a:latin typeface="UTM Avo"/>
                <a:cs typeface="+mn-ea"/>
                <a:sym typeface="+mn-lt"/>
              </a:rPr>
              <a:t>2</a:t>
            </a:r>
            <a:r>
              <a:rPr lang="vi-VN" sz="2400" dirty="0">
                <a:solidFill>
                  <a:prstClr val="black"/>
                </a:solidFill>
                <a:latin typeface="UTM Avo"/>
                <a:cs typeface="+mn-ea"/>
                <a:sym typeface="+mn-lt"/>
              </a:rPr>
              <a:t>. h = 10. 45. 1,2 = 540 (J)</a:t>
            </a:r>
            <a:endParaRPr lang="en-US" sz="2400" dirty="0">
              <a:solidFill>
                <a:prstClr val="black"/>
              </a:solidFill>
              <a:latin typeface="UTM Avo"/>
              <a:cs typeface="+mn-ea"/>
              <a:sym typeface="+mn-lt"/>
            </a:endParaRPr>
          </a:p>
        </p:txBody>
      </p:sp>
      <p:pic>
        <p:nvPicPr>
          <p:cNvPr id="17" name="Picture 16">
            <a:extLst>
              <a:ext uri="{FF2B5EF4-FFF2-40B4-BE49-F238E27FC236}">
                <a16:creationId xmlns:a16="http://schemas.microsoft.com/office/drawing/2014/main" id="{09BA22A6-F1D7-DED5-BC55-79BDCBBC6C5F}"/>
              </a:ext>
            </a:extLst>
          </p:cNvPr>
          <p:cNvPicPr>
            <a:picLocks noChangeAspect="1"/>
          </p:cNvPicPr>
          <p:nvPr/>
        </p:nvPicPr>
        <p:blipFill>
          <a:blip r:embed="rId4"/>
          <a:stretch>
            <a:fillRect/>
          </a:stretch>
        </p:blipFill>
        <p:spPr>
          <a:xfrm rot="20853616">
            <a:off x="10027003" y="2057419"/>
            <a:ext cx="1696941" cy="1883819"/>
          </a:xfrm>
          <a:prstGeom prst="rect">
            <a:avLst/>
          </a:prstGeom>
        </p:spPr>
      </p:pic>
      <p:sp>
        <p:nvSpPr>
          <p:cNvPr id="18" name="Rectangle 17">
            <a:extLst>
              <a:ext uri="{FF2B5EF4-FFF2-40B4-BE49-F238E27FC236}">
                <a16:creationId xmlns:a16="http://schemas.microsoft.com/office/drawing/2014/main" id="{93130E1A-EDC7-AF3F-3B1D-630CEC0AD6E9}"/>
              </a:ext>
            </a:extLst>
          </p:cNvPr>
          <p:cNvSpPr/>
          <p:nvPr/>
        </p:nvSpPr>
        <p:spPr>
          <a:xfrm>
            <a:off x="7613446" y="5753042"/>
            <a:ext cx="756938" cy="424732"/>
          </a:xfrm>
          <a:prstGeom prst="rect">
            <a:avLst/>
          </a:prstGeom>
          <a:solidFill>
            <a:sysClr val="window" lastClr="FFFFFF"/>
          </a:solidFill>
        </p:spPr>
        <p:txBody>
          <a:bodyPr wrap="none">
            <a:spAutoFit/>
          </a:bodyPr>
          <a:lstStyle/>
          <a:p>
            <a:pPr marL="0" marR="0" lvl="0" indent="0" defTabSz="609630" eaLnBrk="1" fontAlgn="auto" latinLnBrk="0" hangingPunct="1">
              <a:lnSpc>
                <a:spcPct val="9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C00000"/>
                </a:solidFill>
                <a:effectLst/>
                <a:uLnTx/>
                <a:uFillTx/>
                <a:latin typeface="UTM Avo"/>
                <a:cs typeface="+mn-ea"/>
                <a:sym typeface="+mn-lt"/>
              </a:rPr>
              <a:t>378</a:t>
            </a:r>
            <a:endParaRPr kumimoji="0" lang="en-US" sz="700" b="1" i="0" u="none" strike="noStrike" kern="0" cap="none" spc="0" normalizeH="0" baseline="0" noProof="0" dirty="0">
              <a:ln>
                <a:noFill/>
              </a:ln>
              <a:solidFill>
                <a:srgbClr val="C00000"/>
              </a:solidFill>
              <a:effectLst/>
              <a:uLnTx/>
              <a:uFillTx/>
              <a:latin typeface="UTM Avo"/>
              <a:cs typeface="+mn-ea"/>
              <a:sym typeface="+mn-lt"/>
            </a:endParaRPr>
          </a:p>
        </p:txBody>
      </p:sp>
      <p:sp>
        <p:nvSpPr>
          <p:cNvPr id="19" name="Rectangle 18">
            <a:extLst>
              <a:ext uri="{FF2B5EF4-FFF2-40B4-BE49-F238E27FC236}">
                <a16:creationId xmlns:a16="http://schemas.microsoft.com/office/drawing/2014/main" id="{5442B852-7FA3-DF43-AB34-5170046184AB}"/>
              </a:ext>
            </a:extLst>
          </p:cNvPr>
          <p:cNvSpPr/>
          <p:nvPr/>
        </p:nvSpPr>
        <p:spPr>
          <a:xfrm>
            <a:off x="7613446" y="6231100"/>
            <a:ext cx="756938" cy="461665"/>
          </a:xfrm>
          <a:prstGeom prst="rect">
            <a:avLst/>
          </a:prstGeom>
          <a:solidFill>
            <a:sysClr val="window" lastClr="FFFFFF"/>
          </a:solidFill>
        </p:spPr>
        <p:txBody>
          <a:bodyPr wrap="none">
            <a:spAutoFit/>
          </a:bodyPr>
          <a:lstStyle/>
          <a:p>
            <a:pPr marL="0" marR="0" lvl="0" indent="0"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C00000"/>
                </a:solidFill>
                <a:effectLst/>
                <a:uLnTx/>
                <a:uFillTx/>
                <a:latin typeface="UTM Avo"/>
                <a:cs typeface="+mn-ea"/>
                <a:sym typeface="+mn-lt"/>
              </a:rPr>
              <a:t>540</a:t>
            </a:r>
            <a:endParaRPr kumimoji="0" lang="en-US" sz="700" b="1" i="0" u="none" strike="noStrike" kern="0" cap="none" spc="0" normalizeH="0" baseline="0" noProof="0" dirty="0">
              <a:ln>
                <a:noFill/>
              </a:ln>
              <a:solidFill>
                <a:srgbClr val="C00000"/>
              </a:solidFill>
              <a:effectLst/>
              <a:uLnTx/>
              <a:uFillTx/>
              <a:latin typeface="UTM Avo"/>
              <a:cs typeface="+mn-ea"/>
              <a:sym typeface="+mn-lt"/>
            </a:endParaRPr>
          </a:p>
        </p:txBody>
      </p:sp>
    </p:spTree>
    <p:extLst>
      <p:ext uri="{BB962C8B-B14F-4D97-AF65-F5344CB8AC3E}">
        <p14:creationId xmlns:p14="http://schemas.microsoft.com/office/powerpoint/2010/main" val="4262946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6"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07DF27-963B-60B3-1DF2-261B10096A22}"/>
              </a:ext>
            </a:extLst>
          </p:cNvPr>
          <p:cNvSpPr/>
          <p:nvPr/>
        </p:nvSpPr>
        <p:spPr>
          <a:xfrm>
            <a:off x="863600" y="1814096"/>
            <a:ext cx="8303876" cy="461665"/>
          </a:xfrm>
          <a:prstGeom prst="rect">
            <a:avLst/>
          </a:prstGeom>
        </p:spPr>
        <p:txBody>
          <a:bodyPr wrap="none">
            <a:spAutoFit/>
          </a:bodyPr>
          <a:lstStyle/>
          <a:p>
            <a:pPr defTabSz="609630"/>
            <a:r>
              <a:rPr lang="vi-VN" sz="2400" b="1">
                <a:latin typeface="UTM Avo"/>
                <a:cs typeface="+mn-ea"/>
                <a:sym typeface="+mn-lt"/>
              </a:rPr>
              <a:t>Các cách để biết người thực hiện công nhanh hơn:</a:t>
            </a:r>
            <a:endParaRPr lang="en-US" sz="2400" b="1">
              <a:latin typeface="UTM Avo"/>
              <a:cs typeface="+mn-ea"/>
              <a:sym typeface="+mn-lt"/>
            </a:endParaRPr>
          </a:p>
        </p:txBody>
      </p:sp>
      <p:sp>
        <p:nvSpPr>
          <p:cNvPr id="14" name="Pentagon 13">
            <a:extLst>
              <a:ext uri="{FF2B5EF4-FFF2-40B4-BE49-F238E27FC236}">
                <a16:creationId xmlns:a16="http://schemas.microsoft.com/office/drawing/2014/main" id="{0235A81C-3106-477C-654D-F22EF7BC87BC}"/>
              </a:ext>
            </a:extLst>
          </p:cNvPr>
          <p:cNvSpPr/>
          <p:nvPr/>
        </p:nvSpPr>
        <p:spPr>
          <a:xfrm>
            <a:off x="0" y="1835607"/>
            <a:ext cx="660400" cy="406400"/>
          </a:xfrm>
          <a:prstGeom prst="homePlate">
            <a:avLst/>
          </a:prstGeom>
          <a:solidFill>
            <a:srgbClr val="FF0000"/>
          </a:solidFill>
          <a:ln w="28575" cap="flat" cmpd="sng" algn="ctr">
            <a:solidFill>
              <a:sysClr val="windowText" lastClr="000000"/>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grpSp>
        <p:nvGrpSpPr>
          <p:cNvPr id="15" name="Group 14">
            <a:extLst>
              <a:ext uri="{FF2B5EF4-FFF2-40B4-BE49-F238E27FC236}">
                <a16:creationId xmlns:a16="http://schemas.microsoft.com/office/drawing/2014/main" id="{FCCB19DB-919C-6BB8-71EB-CDAAF34E79FD}"/>
              </a:ext>
            </a:extLst>
          </p:cNvPr>
          <p:cNvGrpSpPr/>
          <p:nvPr/>
        </p:nvGrpSpPr>
        <p:grpSpPr>
          <a:xfrm>
            <a:off x="821532" y="2652556"/>
            <a:ext cx="1785257" cy="1785257"/>
            <a:chOff x="1600200" y="2552700"/>
            <a:chExt cx="2133600" cy="2133600"/>
          </a:xfrm>
        </p:grpSpPr>
        <p:sp>
          <p:nvSpPr>
            <p:cNvPr id="16" name="Oval 15">
              <a:extLst>
                <a:ext uri="{FF2B5EF4-FFF2-40B4-BE49-F238E27FC236}">
                  <a16:creationId xmlns:a16="http://schemas.microsoft.com/office/drawing/2014/main" id="{506432FD-72BE-3184-81FF-22B75FD57ED7}"/>
                </a:ext>
              </a:extLst>
            </p:cNvPr>
            <p:cNvSpPr/>
            <p:nvPr/>
          </p:nvSpPr>
          <p:spPr>
            <a:xfrm>
              <a:off x="1600200" y="2552700"/>
              <a:ext cx="2133600" cy="21336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sp>
          <p:nvSpPr>
            <p:cNvPr id="17" name="TextBox 16">
              <a:extLst>
                <a:ext uri="{FF2B5EF4-FFF2-40B4-BE49-F238E27FC236}">
                  <a16:creationId xmlns:a16="http://schemas.microsoft.com/office/drawing/2014/main" id="{E6486767-1CE3-6C09-A1E5-64D102B926E4}"/>
                </a:ext>
              </a:extLst>
            </p:cNvPr>
            <p:cNvSpPr txBox="1"/>
            <p:nvPr/>
          </p:nvSpPr>
          <p:spPr>
            <a:xfrm>
              <a:off x="1600200" y="3265557"/>
              <a:ext cx="2133600" cy="551746"/>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effectLst/>
                  <a:uLnTx/>
                  <a:uFillTx/>
                  <a:latin typeface="UTM Avo"/>
                  <a:cs typeface="+mn-ea"/>
                  <a:sym typeface="+mn-lt"/>
                </a:rPr>
                <a:t>Cách 1:</a:t>
              </a:r>
              <a:endParaRPr kumimoji="0" lang="en-US" sz="2400" b="1" i="0" u="none" strike="noStrike" kern="0" cap="none" spc="0" normalizeH="0" baseline="0" noProof="0">
                <a:ln>
                  <a:noFill/>
                </a:ln>
                <a:effectLst/>
                <a:uLnTx/>
                <a:uFillTx/>
                <a:latin typeface="UTM Avo"/>
                <a:cs typeface="+mn-ea"/>
                <a:sym typeface="+mn-lt"/>
              </a:endParaRPr>
            </a:p>
          </p:txBody>
        </p:sp>
      </p:grpSp>
      <p:sp>
        <p:nvSpPr>
          <p:cNvPr id="18" name="Rectangle 17">
            <a:extLst>
              <a:ext uri="{FF2B5EF4-FFF2-40B4-BE49-F238E27FC236}">
                <a16:creationId xmlns:a16="http://schemas.microsoft.com/office/drawing/2014/main" id="{6FFBF2CA-AAD0-E93D-B4F7-1B062ED8B9D3}"/>
              </a:ext>
            </a:extLst>
          </p:cNvPr>
          <p:cNvSpPr/>
          <p:nvPr/>
        </p:nvSpPr>
        <p:spPr>
          <a:xfrm>
            <a:off x="2882561" y="2708328"/>
            <a:ext cx="8178800" cy="1675843"/>
          </a:xfrm>
          <a:prstGeom prst="rect">
            <a:avLst/>
          </a:prstGeom>
        </p:spPr>
        <p:txBody>
          <a:bodyPr wrap="square">
            <a:spAutoFit/>
          </a:bodyPr>
          <a:lstStyle/>
          <a:p>
            <a:pPr algn="just" defTabSz="609630">
              <a:lnSpc>
                <a:spcPct val="150000"/>
              </a:lnSpc>
            </a:pPr>
            <a:r>
              <a:rPr lang="vi-VN" sz="2400" dirty="0">
                <a:latin typeface="UTM Avo"/>
                <a:cs typeface="+mn-ea"/>
                <a:sym typeface="+mn-lt"/>
              </a:rPr>
              <a:t>So sánh thời gian của hai người để thực hiện được cùng một công, ai làm việc mất ít thời gian hơn thì thực hiện công nhanh hơn.</a:t>
            </a:r>
            <a:endParaRPr lang="en-US" sz="2400" dirty="0">
              <a:latin typeface="UTM Avo"/>
              <a:cs typeface="+mn-ea"/>
              <a:sym typeface="+mn-lt"/>
            </a:endParaRPr>
          </a:p>
        </p:txBody>
      </p:sp>
      <p:grpSp>
        <p:nvGrpSpPr>
          <p:cNvPr id="19" name="Group 18">
            <a:extLst>
              <a:ext uri="{FF2B5EF4-FFF2-40B4-BE49-F238E27FC236}">
                <a16:creationId xmlns:a16="http://schemas.microsoft.com/office/drawing/2014/main" id="{FA04389B-EE53-8C3B-9AAF-16AF49C56563}"/>
              </a:ext>
            </a:extLst>
          </p:cNvPr>
          <p:cNvGrpSpPr/>
          <p:nvPr/>
        </p:nvGrpSpPr>
        <p:grpSpPr>
          <a:xfrm>
            <a:off x="821532" y="4764487"/>
            <a:ext cx="1785257" cy="1785257"/>
            <a:chOff x="1600200" y="2552700"/>
            <a:chExt cx="2133600" cy="2133600"/>
          </a:xfrm>
        </p:grpSpPr>
        <p:sp>
          <p:nvSpPr>
            <p:cNvPr id="20" name="Oval 19">
              <a:extLst>
                <a:ext uri="{FF2B5EF4-FFF2-40B4-BE49-F238E27FC236}">
                  <a16:creationId xmlns:a16="http://schemas.microsoft.com/office/drawing/2014/main" id="{A06B1F86-9DDF-4D38-C0E9-90A7F6DA4327}"/>
                </a:ext>
              </a:extLst>
            </p:cNvPr>
            <p:cNvSpPr/>
            <p:nvPr/>
          </p:nvSpPr>
          <p:spPr>
            <a:xfrm>
              <a:off x="1600200" y="2552700"/>
              <a:ext cx="2133600" cy="21336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effectLst/>
                <a:uLnTx/>
                <a:uFillTx/>
                <a:latin typeface="UTM Avo"/>
                <a:cs typeface="+mn-ea"/>
                <a:sym typeface="+mn-lt"/>
              </a:endParaRPr>
            </a:p>
          </p:txBody>
        </p:sp>
        <p:sp>
          <p:nvSpPr>
            <p:cNvPr id="21" name="TextBox 20">
              <a:extLst>
                <a:ext uri="{FF2B5EF4-FFF2-40B4-BE49-F238E27FC236}">
                  <a16:creationId xmlns:a16="http://schemas.microsoft.com/office/drawing/2014/main" id="{FA9D9290-7CAD-7718-BE1F-6ADC497E534C}"/>
                </a:ext>
              </a:extLst>
            </p:cNvPr>
            <p:cNvSpPr txBox="1"/>
            <p:nvPr/>
          </p:nvSpPr>
          <p:spPr>
            <a:xfrm>
              <a:off x="1600200" y="3265557"/>
              <a:ext cx="2133600" cy="551746"/>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effectLst/>
                  <a:uLnTx/>
                  <a:uFillTx/>
                  <a:latin typeface="UTM Avo"/>
                  <a:cs typeface="+mn-ea"/>
                  <a:sym typeface="+mn-lt"/>
                </a:rPr>
                <a:t>Cách 2:</a:t>
              </a:r>
              <a:endParaRPr kumimoji="0" lang="en-US" sz="2400" b="1" i="0" u="none" strike="noStrike" kern="0" cap="none" spc="0" normalizeH="0" baseline="0" noProof="0">
                <a:ln>
                  <a:noFill/>
                </a:ln>
                <a:effectLst/>
                <a:uLnTx/>
                <a:uFillTx/>
                <a:latin typeface="UTM Avo"/>
                <a:cs typeface="+mn-ea"/>
                <a:sym typeface="+mn-lt"/>
              </a:endParaRPr>
            </a:p>
          </p:txBody>
        </p:sp>
      </p:grpSp>
      <p:sp>
        <p:nvSpPr>
          <p:cNvPr id="22" name="Rectangle 21">
            <a:extLst>
              <a:ext uri="{FF2B5EF4-FFF2-40B4-BE49-F238E27FC236}">
                <a16:creationId xmlns:a16="http://schemas.microsoft.com/office/drawing/2014/main" id="{F2FB3ABD-60E5-6E6D-090A-79DC2BAA7F3A}"/>
              </a:ext>
            </a:extLst>
          </p:cNvPr>
          <p:cNvSpPr/>
          <p:nvPr/>
        </p:nvSpPr>
        <p:spPr>
          <a:xfrm>
            <a:off x="2882561" y="4819193"/>
            <a:ext cx="8178800" cy="1675843"/>
          </a:xfrm>
          <a:prstGeom prst="rect">
            <a:avLst/>
          </a:prstGeom>
        </p:spPr>
        <p:txBody>
          <a:bodyPr wrap="square">
            <a:spAutoFit/>
          </a:bodyPr>
          <a:lstStyle/>
          <a:p>
            <a:pPr algn="just" defTabSz="609630">
              <a:lnSpc>
                <a:spcPct val="150000"/>
              </a:lnSpc>
            </a:pPr>
            <a:r>
              <a:rPr lang="vi-VN" sz="2400" dirty="0">
                <a:latin typeface="UTM Avo"/>
                <a:cs typeface="+mn-ea"/>
                <a:sym typeface="+mn-lt"/>
              </a:rPr>
              <a:t>So sánh công của hai người thực hiện được trong cùng một thời gian, ai thực hiện được công lớn hơn thì tốc độ thực hiện công của người đó nhanh hơn.</a:t>
            </a:r>
            <a:endParaRPr lang="en-US" sz="2400" dirty="0">
              <a:latin typeface="UTM Avo"/>
              <a:cs typeface="+mn-ea"/>
              <a:sym typeface="+mn-lt"/>
            </a:endParaRPr>
          </a:p>
        </p:txBody>
      </p:sp>
      <p:pic>
        <p:nvPicPr>
          <p:cNvPr id="23" name="Picture 22">
            <a:extLst>
              <a:ext uri="{FF2B5EF4-FFF2-40B4-BE49-F238E27FC236}">
                <a16:creationId xmlns:a16="http://schemas.microsoft.com/office/drawing/2014/main" id="{3AEE3A32-A52B-4442-775D-9B207AC6DC5B}"/>
              </a:ext>
            </a:extLst>
          </p:cNvPr>
          <p:cNvPicPr>
            <a:picLocks noChangeAspect="1"/>
          </p:cNvPicPr>
          <p:nvPr/>
        </p:nvPicPr>
        <p:blipFill>
          <a:blip r:embed="rId3"/>
          <a:stretch>
            <a:fillRect/>
          </a:stretch>
        </p:blipFill>
        <p:spPr>
          <a:xfrm flipH="1">
            <a:off x="9863932" y="1452452"/>
            <a:ext cx="1812649" cy="1172710"/>
          </a:xfrm>
          <a:prstGeom prst="rect">
            <a:avLst/>
          </a:prstGeom>
        </p:spPr>
      </p:pic>
    </p:spTree>
    <p:extLst>
      <p:ext uri="{BB962C8B-B14F-4D97-AF65-F5344CB8AC3E}">
        <p14:creationId xmlns:p14="http://schemas.microsoft.com/office/powerpoint/2010/main" val="3818073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1A8C544-8EDD-5683-8A9F-6F70AE851BF1}"/>
              </a:ext>
            </a:extLst>
          </p:cNvPr>
          <p:cNvPicPr>
            <a:picLocks noChangeAspect="1"/>
          </p:cNvPicPr>
          <p:nvPr/>
        </p:nvPicPr>
        <p:blipFill>
          <a:blip r:embed="rId3"/>
          <a:stretch>
            <a:fillRect/>
          </a:stretch>
        </p:blipFill>
        <p:spPr>
          <a:xfrm>
            <a:off x="6412673" y="1628776"/>
            <a:ext cx="5779327" cy="5217821"/>
          </a:xfrm>
          <a:prstGeom prst="rect">
            <a:avLst/>
          </a:prstGeom>
        </p:spPr>
      </p:pic>
      <p:sp>
        <p:nvSpPr>
          <p:cNvPr id="12" name="TextBox 11">
            <a:extLst>
              <a:ext uri="{FF2B5EF4-FFF2-40B4-BE49-F238E27FC236}">
                <a16:creationId xmlns:a16="http://schemas.microsoft.com/office/drawing/2014/main" id="{6A39067D-2A2A-ACBD-0697-601199F8684B}"/>
              </a:ext>
            </a:extLst>
          </p:cNvPr>
          <p:cNvSpPr txBox="1"/>
          <p:nvPr/>
        </p:nvSpPr>
        <p:spPr>
          <a:xfrm>
            <a:off x="8658225" y="3136612"/>
            <a:ext cx="2103387" cy="584775"/>
          </a:xfrm>
          <a:prstGeom prst="rect">
            <a:avLst/>
          </a:prstGeom>
          <a:solidFill>
            <a:schemeClr val="accent6">
              <a:lumMod val="60000"/>
              <a:lumOff val="40000"/>
            </a:schemeClr>
          </a:solidFill>
        </p:spPr>
        <p:txBody>
          <a:bodyPr wrap="square" rtlCol="0">
            <a:spAutoFit/>
          </a:bodyPr>
          <a:lstStyle/>
          <a:p>
            <a:pPr algn="ctr" defTabSz="609630"/>
            <a:r>
              <a:rPr lang="vi-VN" sz="3200" b="1" dirty="0">
                <a:latin typeface="UTM Avo"/>
                <a:cs typeface="+mn-ea"/>
                <a:sym typeface="+mn-lt"/>
              </a:rPr>
              <a:t>GHI NHỚ</a:t>
            </a:r>
            <a:endParaRPr lang="en-US" sz="3200" b="1" dirty="0">
              <a:latin typeface="UTM Avo"/>
              <a:cs typeface="+mn-ea"/>
              <a:sym typeface="+mn-lt"/>
            </a:endParaRPr>
          </a:p>
        </p:txBody>
      </p:sp>
      <p:grpSp>
        <p:nvGrpSpPr>
          <p:cNvPr id="21" name="Group 20">
            <a:extLst>
              <a:ext uri="{FF2B5EF4-FFF2-40B4-BE49-F238E27FC236}">
                <a16:creationId xmlns:a16="http://schemas.microsoft.com/office/drawing/2014/main" id="{393B84FC-1DF7-F35E-F6E3-CBFA47486A17}"/>
              </a:ext>
            </a:extLst>
          </p:cNvPr>
          <p:cNvGrpSpPr/>
          <p:nvPr/>
        </p:nvGrpSpPr>
        <p:grpSpPr>
          <a:xfrm>
            <a:off x="848867" y="1628776"/>
            <a:ext cx="5913633" cy="3541124"/>
            <a:chOff x="1295399" y="88987"/>
            <a:chExt cx="8870449" cy="6480610"/>
          </a:xfrm>
        </p:grpSpPr>
        <p:pic>
          <p:nvPicPr>
            <p:cNvPr id="22" name="Picture 21">
              <a:extLst>
                <a:ext uri="{FF2B5EF4-FFF2-40B4-BE49-F238E27FC236}">
                  <a16:creationId xmlns:a16="http://schemas.microsoft.com/office/drawing/2014/main" id="{71ABED0F-E63B-694D-8725-972547058E6B}"/>
                </a:ext>
              </a:extLst>
            </p:cNvPr>
            <p:cNvPicPr>
              <a:picLocks noChangeAspect="1"/>
            </p:cNvPicPr>
            <p:nvPr/>
          </p:nvPicPr>
          <p:blipFill>
            <a:blip r:embed="rId4"/>
            <a:stretch>
              <a:fillRect/>
            </a:stretch>
          </p:blipFill>
          <p:spPr>
            <a:xfrm>
              <a:off x="1295399" y="88987"/>
              <a:ext cx="8870449" cy="6480610"/>
            </a:xfrm>
            <a:prstGeom prst="rect">
              <a:avLst/>
            </a:prstGeom>
          </p:spPr>
        </p:pic>
        <p:sp>
          <p:nvSpPr>
            <p:cNvPr id="23" name="Rectangle 22">
              <a:extLst>
                <a:ext uri="{FF2B5EF4-FFF2-40B4-BE49-F238E27FC236}">
                  <a16:creationId xmlns:a16="http://schemas.microsoft.com/office/drawing/2014/main" id="{AAF2003F-772C-46F8-E605-3BCB997B17C9}"/>
                </a:ext>
              </a:extLst>
            </p:cNvPr>
            <p:cNvSpPr/>
            <p:nvPr/>
          </p:nvSpPr>
          <p:spPr>
            <a:xfrm>
              <a:off x="1804746" y="1314996"/>
              <a:ext cx="7327014" cy="3066960"/>
            </a:xfrm>
            <a:prstGeom prst="rect">
              <a:avLst/>
            </a:prstGeom>
          </p:spPr>
          <p:txBody>
            <a:bodyPr wrap="square">
              <a:spAutoFit/>
            </a:bodyPr>
            <a:lstStyle/>
            <a:p>
              <a:pPr algn="ctr" defTabSz="609630">
                <a:lnSpc>
                  <a:spcPct val="150000"/>
                </a:lnSpc>
              </a:pPr>
              <a:r>
                <a:rPr lang="vi-VN" sz="2400" dirty="0">
                  <a:latin typeface="UTM Avo"/>
                  <a:cs typeface="+mn-ea"/>
                  <a:sym typeface="+mn-lt"/>
                </a:rPr>
                <a:t>Để biết ai thực hiện công nhanh hơn, ta cần so sánh    tốc độ thực hiện công của họ. </a:t>
              </a:r>
              <a:endParaRPr lang="en-US" sz="2400" dirty="0">
                <a:latin typeface="UTM Avo"/>
                <a:cs typeface="+mn-ea"/>
                <a:sym typeface="+mn-lt"/>
              </a:endParaRPr>
            </a:p>
          </p:txBody>
        </p:sp>
      </p:grpSp>
      <p:sp>
        <p:nvSpPr>
          <p:cNvPr id="24" name="Rectangle 23">
            <a:extLst>
              <a:ext uri="{FF2B5EF4-FFF2-40B4-BE49-F238E27FC236}">
                <a16:creationId xmlns:a16="http://schemas.microsoft.com/office/drawing/2014/main" id="{C1D8A739-B02F-B78C-C2CD-6AC0B01ED559}"/>
              </a:ext>
            </a:extLst>
          </p:cNvPr>
          <p:cNvSpPr/>
          <p:nvPr/>
        </p:nvSpPr>
        <p:spPr>
          <a:xfrm>
            <a:off x="848867" y="4949767"/>
            <a:ext cx="5247133" cy="1681229"/>
          </a:xfrm>
          <a:prstGeom prst="rect">
            <a:avLst/>
          </a:prstGeom>
        </p:spPr>
        <p:txBody>
          <a:bodyPr wrap="square">
            <a:spAutoFit/>
          </a:bodyPr>
          <a:lstStyle/>
          <a:p>
            <a:pPr algn="just" defTabSz="609630">
              <a:lnSpc>
                <a:spcPct val="150000"/>
              </a:lnSpc>
            </a:pPr>
            <a:r>
              <a:rPr lang="en-US" sz="2400" dirty="0" err="1">
                <a:latin typeface="UTM Avo"/>
                <a:cs typeface="+mn-ea"/>
                <a:sym typeface="+mn-lt"/>
              </a:rPr>
              <a:t>Tốc</a:t>
            </a:r>
            <a:r>
              <a:rPr lang="en-US" sz="2400" dirty="0">
                <a:latin typeface="UTM Avo"/>
                <a:cs typeface="+mn-ea"/>
                <a:sym typeface="+mn-lt"/>
              </a:rPr>
              <a:t> </a:t>
            </a:r>
            <a:r>
              <a:rPr lang="en-US" sz="2400" dirty="0" err="1">
                <a:latin typeface="UTM Avo"/>
                <a:cs typeface="+mn-ea"/>
                <a:sym typeface="+mn-lt"/>
              </a:rPr>
              <a:t>độ</a:t>
            </a:r>
            <a:r>
              <a:rPr lang="en-US" sz="2400" dirty="0">
                <a:latin typeface="UTM Avo"/>
                <a:cs typeface="+mn-ea"/>
                <a:sym typeface="+mn-lt"/>
              </a:rPr>
              <a:t> </a:t>
            </a:r>
            <a:r>
              <a:rPr lang="en-US" sz="2400" dirty="0" err="1">
                <a:latin typeface="UTM Avo"/>
                <a:cs typeface="+mn-ea"/>
                <a:sym typeface="+mn-lt"/>
              </a:rPr>
              <a:t>thực</a:t>
            </a:r>
            <a:r>
              <a:rPr lang="en-US" sz="2400" dirty="0">
                <a:latin typeface="UTM Avo"/>
                <a:cs typeface="+mn-ea"/>
                <a:sym typeface="+mn-lt"/>
              </a:rPr>
              <a:t> </a:t>
            </a:r>
            <a:r>
              <a:rPr lang="en-US" sz="2400" dirty="0" err="1">
                <a:latin typeface="UTM Avo"/>
                <a:cs typeface="+mn-ea"/>
                <a:sym typeface="+mn-lt"/>
              </a:rPr>
              <a:t>hiện</a:t>
            </a:r>
            <a:r>
              <a:rPr lang="en-US" sz="2400" dirty="0">
                <a:latin typeface="UTM Avo"/>
                <a:cs typeface="+mn-ea"/>
                <a:sym typeface="+mn-lt"/>
              </a:rPr>
              <a:t> </a:t>
            </a:r>
            <a:r>
              <a:rPr lang="en-US" sz="2400" dirty="0" err="1">
                <a:latin typeface="UTM Avo"/>
                <a:cs typeface="+mn-ea"/>
                <a:sym typeface="+mn-lt"/>
              </a:rPr>
              <a:t>công</a:t>
            </a:r>
            <a:r>
              <a:rPr lang="en-US" sz="2400" dirty="0">
                <a:latin typeface="UTM Avo"/>
                <a:cs typeface="+mn-ea"/>
                <a:sym typeface="+mn-lt"/>
              </a:rPr>
              <a:t> </a:t>
            </a:r>
            <a:r>
              <a:rPr lang="en-US" sz="2400" dirty="0" err="1">
                <a:latin typeface="UTM Avo"/>
                <a:cs typeface="+mn-ea"/>
                <a:sym typeface="+mn-lt"/>
              </a:rPr>
              <a:t>phụ</a:t>
            </a:r>
            <a:r>
              <a:rPr lang="en-US" sz="2400" dirty="0">
                <a:latin typeface="UTM Avo"/>
                <a:cs typeface="+mn-ea"/>
                <a:sym typeface="+mn-lt"/>
              </a:rPr>
              <a:t> </a:t>
            </a:r>
            <a:r>
              <a:rPr lang="en-US" sz="2400" dirty="0" err="1">
                <a:latin typeface="UTM Avo"/>
                <a:cs typeface="+mn-ea"/>
                <a:sym typeface="+mn-lt"/>
              </a:rPr>
              <a:t>thuộc</a:t>
            </a:r>
            <a:r>
              <a:rPr lang="en-US" sz="2400" dirty="0">
                <a:latin typeface="UTM Avo"/>
                <a:cs typeface="+mn-ea"/>
                <a:sym typeface="+mn-lt"/>
              </a:rPr>
              <a:t> </a:t>
            </a:r>
            <a:r>
              <a:rPr lang="en-US" sz="2400" dirty="0" err="1">
                <a:latin typeface="UTM Avo"/>
                <a:cs typeface="+mn-ea"/>
                <a:sym typeface="+mn-lt"/>
              </a:rPr>
              <a:t>vào</a:t>
            </a:r>
            <a:r>
              <a:rPr lang="en-US" sz="2400" dirty="0">
                <a:latin typeface="UTM Avo"/>
                <a:cs typeface="+mn-ea"/>
                <a:sym typeface="+mn-lt"/>
              </a:rPr>
              <a:t> </a:t>
            </a:r>
            <a:r>
              <a:rPr lang="en-US" sz="2400" b="1" dirty="0" err="1">
                <a:latin typeface="UTM Avo"/>
                <a:cs typeface="+mn-ea"/>
                <a:sym typeface="+mn-lt"/>
              </a:rPr>
              <a:t>công</a:t>
            </a:r>
            <a:r>
              <a:rPr lang="en-US" sz="2400" b="1" dirty="0">
                <a:latin typeface="UTM Avo"/>
                <a:cs typeface="+mn-ea"/>
                <a:sym typeface="+mn-lt"/>
              </a:rPr>
              <a:t> </a:t>
            </a:r>
            <a:r>
              <a:rPr lang="en-US" sz="2400" b="1" dirty="0" err="1">
                <a:latin typeface="UTM Avo"/>
                <a:cs typeface="+mn-ea"/>
                <a:sym typeface="+mn-lt"/>
              </a:rPr>
              <a:t>thực</a:t>
            </a:r>
            <a:r>
              <a:rPr lang="en-US" sz="2400" b="1" dirty="0">
                <a:latin typeface="UTM Avo"/>
                <a:cs typeface="+mn-ea"/>
                <a:sym typeface="+mn-lt"/>
              </a:rPr>
              <a:t> </a:t>
            </a:r>
            <a:r>
              <a:rPr lang="en-US" sz="2400" b="1" dirty="0" err="1">
                <a:latin typeface="UTM Avo"/>
                <a:cs typeface="+mn-ea"/>
                <a:sym typeface="+mn-lt"/>
              </a:rPr>
              <a:t>hiện</a:t>
            </a:r>
            <a:r>
              <a:rPr lang="en-US" sz="2400" b="1" dirty="0">
                <a:latin typeface="UTM Avo"/>
                <a:cs typeface="+mn-ea"/>
                <a:sym typeface="+mn-lt"/>
              </a:rPr>
              <a:t> </a:t>
            </a:r>
            <a:r>
              <a:rPr lang="en-US" sz="2400" dirty="0" err="1">
                <a:latin typeface="UTM Avo"/>
                <a:cs typeface="+mn-ea"/>
                <a:sym typeface="+mn-lt"/>
              </a:rPr>
              <a:t>và</a:t>
            </a:r>
            <a:r>
              <a:rPr lang="en-US" sz="2400" dirty="0">
                <a:latin typeface="UTM Avo"/>
                <a:cs typeface="+mn-ea"/>
                <a:sym typeface="+mn-lt"/>
              </a:rPr>
              <a:t> </a:t>
            </a:r>
            <a:r>
              <a:rPr lang="en-US" sz="2400" b="1" dirty="0" err="1">
                <a:latin typeface="UTM Avo"/>
                <a:cs typeface="+mn-ea"/>
                <a:sym typeface="+mn-lt"/>
              </a:rPr>
              <a:t>thời</a:t>
            </a:r>
            <a:r>
              <a:rPr lang="en-US" sz="2400" b="1" dirty="0">
                <a:latin typeface="UTM Avo"/>
                <a:cs typeface="+mn-ea"/>
                <a:sym typeface="+mn-lt"/>
              </a:rPr>
              <a:t> </a:t>
            </a:r>
            <a:r>
              <a:rPr lang="en-US" sz="2400" b="1" dirty="0" err="1">
                <a:latin typeface="UTM Avo"/>
                <a:cs typeface="+mn-ea"/>
                <a:sym typeface="+mn-lt"/>
              </a:rPr>
              <a:t>gian</a:t>
            </a:r>
            <a:r>
              <a:rPr lang="en-US" sz="2400" b="1" dirty="0">
                <a:latin typeface="UTM Avo"/>
                <a:cs typeface="+mn-ea"/>
                <a:sym typeface="+mn-lt"/>
              </a:rPr>
              <a:t> </a:t>
            </a:r>
            <a:r>
              <a:rPr lang="en-US" sz="2400" b="1" dirty="0" err="1">
                <a:latin typeface="UTM Avo"/>
                <a:cs typeface="+mn-ea"/>
                <a:sym typeface="+mn-lt"/>
              </a:rPr>
              <a:t>thực</a:t>
            </a:r>
            <a:r>
              <a:rPr lang="en-US" sz="2400" b="1" dirty="0">
                <a:latin typeface="UTM Avo"/>
                <a:cs typeface="+mn-ea"/>
                <a:sym typeface="+mn-lt"/>
              </a:rPr>
              <a:t> </a:t>
            </a:r>
            <a:r>
              <a:rPr lang="en-US" sz="2400" b="1" dirty="0" err="1">
                <a:latin typeface="UTM Avo"/>
                <a:cs typeface="+mn-ea"/>
                <a:sym typeface="+mn-lt"/>
              </a:rPr>
              <a:t>hiện</a:t>
            </a:r>
            <a:r>
              <a:rPr lang="en-US" sz="2400" b="1" dirty="0">
                <a:latin typeface="UTM Avo"/>
                <a:cs typeface="+mn-ea"/>
                <a:sym typeface="+mn-lt"/>
              </a:rPr>
              <a:t> </a:t>
            </a:r>
            <a:r>
              <a:rPr lang="en-US" sz="2400" b="1" dirty="0" err="1">
                <a:latin typeface="UTM Avo"/>
                <a:cs typeface="+mn-ea"/>
                <a:sym typeface="+mn-lt"/>
              </a:rPr>
              <a:t>công</a:t>
            </a:r>
            <a:r>
              <a:rPr lang="en-US" sz="2400" dirty="0">
                <a:latin typeface="UTM Avo"/>
                <a:cs typeface="+mn-ea"/>
                <a:sym typeface="+mn-lt"/>
              </a:rPr>
              <a:t>. </a:t>
            </a:r>
          </a:p>
        </p:txBody>
      </p:sp>
    </p:spTree>
    <p:extLst>
      <p:ext uri="{BB962C8B-B14F-4D97-AF65-F5344CB8AC3E}">
        <p14:creationId xmlns:p14="http://schemas.microsoft.com/office/powerpoint/2010/main" val="2693824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1205</Words>
  <Application>Microsoft Office PowerPoint</Application>
  <PresentationFormat>Widescreen</PresentationFormat>
  <Paragraphs>155</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#9Slide05 TheSecret</vt:lpstr>
      <vt:lpstr>UTM Avo</vt: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pc</cp:lastModifiedBy>
  <cp:revision>12</cp:revision>
  <dcterms:created xsi:type="dcterms:W3CDTF">2023-10-18T06:55:26Z</dcterms:created>
  <dcterms:modified xsi:type="dcterms:W3CDTF">2025-09-18T03:05:50Z</dcterms:modified>
</cp:coreProperties>
</file>