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7"/>
  </p:notesMasterIdLst>
  <p:sldIdLst>
    <p:sldId id="256" r:id="rId3"/>
    <p:sldId id="257" r:id="rId4"/>
    <p:sldId id="258" r:id="rId5"/>
    <p:sldId id="259" r:id="rId6"/>
    <p:sldId id="260" r:id="rId7"/>
    <p:sldId id="308" r:id="rId8"/>
    <p:sldId id="307" r:id="rId9"/>
    <p:sldId id="306" r:id="rId10"/>
    <p:sldId id="305" r:id="rId11"/>
    <p:sldId id="304" r:id="rId12"/>
    <p:sldId id="303" r:id="rId13"/>
    <p:sldId id="302" r:id="rId14"/>
    <p:sldId id="301" r:id="rId15"/>
    <p:sldId id="300" r:id="rId16"/>
    <p:sldId id="299" r:id="rId17"/>
    <p:sldId id="298" r:id="rId18"/>
    <p:sldId id="297" r:id="rId19"/>
    <p:sldId id="296" r:id="rId20"/>
    <p:sldId id="295" r:id="rId21"/>
    <p:sldId id="294" r:id="rId22"/>
    <p:sldId id="311" r:id="rId23"/>
    <p:sldId id="310" r:id="rId24"/>
    <p:sldId id="313" r:id="rId25"/>
    <p:sldId id="309" r:id="rId26"/>
    <p:sldId id="314" r:id="rId27"/>
    <p:sldId id="315" r:id="rId28"/>
    <p:sldId id="316" r:id="rId29"/>
    <p:sldId id="261" r:id="rId30"/>
    <p:sldId id="318" r:id="rId31"/>
    <p:sldId id="319" r:id="rId32"/>
    <p:sldId id="320" r:id="rId33"/>
    <p:sldId id="357" r:id="rId34"/>
    <p:sldId id="347" r:id="rId35"/>
    <p:sldId id="321" r:id="rId36"/>
    <p:sldId id="358" r:id="rId37"/>
    <p:sldId id="359" r:id="rId38"/>
    <p:sldId id="322" r:id="rId39"/>
    <p:sldId id="263" r:id="rId40"/>
    <p:sldId id="360" r:id="rId41"/>
    <p:sldId id="262" r:id="rId42"/>
    <p:sldId id="264" r:id="rId43"/>
    <p:sldId id="364" r:id="rId44"/>
    <p:sldId id="363" r:id="rId45"/>
    <p:sldId id="36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20" autoAdjust="0"/>
    <p:restoredTop sz="88611" autoAdjust="0"/>
  </p:normalViewPr>
  <p:slideViewPr>
    <p:cSldViewPr snapToGrid="0" showGuides="1">
      <p:cViewPr varScale="1">
        <p:scale>
          <a:sx n="84" d="100"/>
          <a:sy n="84" d="100"/>
        </p:scale>
        <p:origin x="403" y="82"/>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9-18T15:40:07.859"/>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465F31D-39CB-4267-9385-07F9DEA390DE}" emma:medium="tactile" emma:mode="ink">
          <msink:context xmlns:msink="http://schemas.microsoft.com/ink/2010/main" type="writingRegion" rotatedBoundingBox="22946,2020 22961,2020 22961,2035 22946,2035"/>
        </emma:interpretation>
      </emma:emma>
    </inkml:annotationXML>
    <inkml:traceGroup>
      <inkml:annotationXML>
        <emma:emma xmlns:emma="http://www.w3.org/2003/04/emma" version="1.0">
          <emma:interpretation id="{7CAC4D9D-99ED-47CF-8315-0964F7AEE5E6}" emma:medium="tactile" emma:mode="ink">
            <msink:context xmlns:msink="http://schemas.microsoft.com/ink/2010/main" type="paragraph" rotatedBoundingBox="22946,2020 22961,2020 22961,2035 22946,2035" alignmentLevel="1"/>
          </emma:interpretation>
        </emma:emma>
      </inkml:annotationXML>
      <inkml:traceGroup>
        <inkml:annotationXML>
          <emma:emma xmlns:emma="http://www.w3.org/2003/04/emma" version="1.0">
            <emma:interpretation id="{54F0B5B1-E772-452F-ACB6-AF0C729DD2B3}" emma:medium="tactile" emma:mode="ink">
              <msink:context xmlns:msink="http://schemas.microsoft.com/ink/2010/main" type="line" rotatedBoundingBox="22946,2020 22961,2020 22961,2035 22946,2035"/>
            </emma:interpretation>
          </emma:emma>
        </inkml:annotationXML>
        <inkml:traceGroup>
          <inkml:annotationXML>
            <emma:emma xmlns:emma="http://www.w3.org/2003/04/emma" version="1.0">
              <emma:interpretation id="{6A1E6B09-B91B-4DFE-B950-FECAC06A4487}" emma:medium="tactile" emma:mode="ink">
                <msink:context xmlns:msink="http://schemas.microsoft.com/ink/2010/main" type="inkWord" rotatedBoundingBox="22946,2020 22961,2020 22961,2035 22946,2035"/>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9-18T15:40:14.751"/>
    </inkml:context>
    <inkml:brush xml:id="br0">
      <inkml:brushProperty name="width" value="0.08333" units="cm"/>
      <inkml:brushProperty name="height" value="0.08333"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9-18T15:40:14.08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638B4B1-9E19-47AE-B823-B2F6F16A3121}" emma:medium="tactile" emma:mode="ink">
          <msink:context xmlns:msink="http://schemas.microsoft.com/ink/2010/main" type="writingRegion" rotatedBoundingBox="12613,8428 12628,8428 12628,8443 12613,8443"/>
        </emma:interpretation>
      </emma:emma>
    </inkml:annotationXML>
    <inkml:traceGroup>
      <inkml:annotationXML>
        <emma:emma xmlns:emma="http://www.w3.org/2003/04/emma" version="1.0">
          <emma:interpretation id="{AEA8889E-5515-4FB1-BC48-AC7005551DE0}" emma:medium="tactile" emma:mode="ink">
            <msink:context xmlns:msink="http://schemas.microsoft.com/ink/2010/main" type="paragraph" rotatedBoundingBox="12613,8428 12628,8428 12628,8443 12613,8443" alignmentLevel="1"/>
          </emma:interpretation>
        </emma:emma>
      </inkml:annotationXML>
      <inkml:traceGroup>
        <inkml:annotationXML>
          <emma:emma xmlns:emma="http://www.w3.org/2003/04/emma" version="1.0">
            <emma:interpretation id="{7B44E6EB-42CB-4229-8168-F6159319363C}" emma:medium="tactile" emma:mode="ink">
              <msink:context xmlns:msink="http://schemas.microsoft.com/ink/2010/main" type="line" rotatedBoundingBox="12613,8428 12628,8428 12628,8443 12613,8443"/>
            </emma:interpretation>
          </emma:emma>
        </inkml:annotationXML>
        <inkml:traceGroup>
          <inkml:annotationXML>
            <emma:emma xmlns:emma="http://www.w3.org/2003/04/emma" version="1.0">
              <emma:interpretation id="{2FD5B7C3-CC28-4432-AC5D-2A879F4963ED}" emma:medium="tactile" emma:mode="ink">
                <msink:context xmlns:msink="http://schemas.microsoft.com/ink/2010/main" type="inkWord" rotatedBoundingBox="12613,8428 12628,8428 12628,8443 12613,8443"/>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9-18T15:40:15.299"/>
    </inkml:context>
    <inkml:brush xml:id="br0">
      <inkml:brushProperty name="width" value="0.08333" units="cm"/>
      <inkml:brushProperty name="height" value="0.08333"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6970B-D0C3-5743-8F1E-B0EB077F8B72}" type="datetimeFigureOut">
              <a:rPr lang="en-VN" smtClean="0"/>
              <a:t>09/20/2025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71C95-E8E6-6846-8E44-A9599DBB03FD}" type="slidenum">
              <a:rPr lang="en-VN" smtClean="0"/>
              <a:t>‹#›</a:t>
            </a:fld>
            <a:endParaRPr lang="en-VN"/>
          </a:p>
        </p:txBody>
      </p:sp>
    </p:spTree>
    <p:extLst>
      <p:ext uri="{BB962C8B-B14F-4D97-AF65-F5344CB8AC3E}">
        <p14:creationId xmlns:p14="http://schemas.microsoft.com/office/powerpoint/2010/main" val="146465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từng ô tam giác trắng để đến câu hỏi.</a:t>
            </a:r>
            <a:r>
              <a:rPr lang="en-US" dirty="0"/>
              <a:t> </a:t>
            </a:r>
            <a:r>
              <a:rPr lang="en-US" dirty="0" err="1"/>
              <a:t>Nếu</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nhấn</a:t>
            </a:r>
            <a:r>
              <a:rPr lang="en-US" baseline="0" dirty="0"/>
              <a:t> </a:t>
            </a:r>
            <a:r>
              <a:rPr lang="en-US" baseline="0" dirty="0" err="1"/>
              <a:t>vào</a:t>
            </a:r>
            <a:r>
              <a:rPr lang="en-US" baseline="0" dirty="0"/>
              <a:t> </a:t>
            </a:r>
            <a:r>
              <a:rPr lang="en-US" baseline="0" dirty="0" err="1"/>
              <a:t>vận</a:t>
            </a:r>
            <a:r>
              <a:rPr lang="en-US" baseline="0" dirty="0"/>
              <a:t> </a:t>
            </a:r>
            <a:r>
              <a:rPr lang="en-US" baseline="0" dirty="0" err="1"/>
              <a:t>động</a:t>
            </a:r>
            <a:r>
              <a:rPr lang="en-US" baseline="0" dirty="0"/>
              <a:t> </a:t>
            </a:r>
            <a:r>
              <a:rPr lang="en-US" baseline="0" dirty="0" err="1"/>
              <a:t>viên</a:t>
            </a:r>
            <a:r>
              <a:rPr lang="en-US" baseline="0" dirty="0"/>
              <a:t> </a:t>
            </a:r>
            <a:r>
              <a:rPr lang="en-US" baseline="0" dirty="0" err="1"/>
              <a:t>để</a:t>
            </a:r>
            <a:r>
              <a:rPr lang="en-US" baseline="0" dirty="0"/>
              <a:t> di </a:t>
            </a:r>
            <a:r>
              <a:rPr lang="en-US" baseline="0" dirty="0" err="1"/>
              <a:t>chuyển</a:t>
            </a:r>
            <a:r>
              <a:rPr lang="en-US" baseline="0" dirty="0"/>
              <a:t> </a:t>
            </a:r>
            <a:r>
              <a:rPr lang="en-US" baseline="0" dirty="0" err="1"/>
              <a:t>thêm</a:t>
            </a:r>
            <a:r>
              <a:rPr lang="en-US" baseline="0" dirty="0"/>
              <a:t> </a:t>
            </a:r>
            <a:r>
              <a:rPr lang="en-US" baseline="0" dirty="0" err="1"/>
              <a:t>một</a:t>
            </a:r>
            <a:r>
              <a:rPr lang="en-US" baseline="0" dirty="0"/>
              <a:t> </a:t>
            </a:r>
            <a:r>
              <a:rPr lang="en-US" baseline="0" dirty="0" err="1"/>
              <a:t>bước</a:t>
            </a:r>
            <a:r>
              <a:rPr lang="x-none" dirty="0"/>
              <a:t>.</a:t>
            </a:r>
          </a:p>
          <a:p>
            <a:r>
              <a:rPr lang="x-none" dirty="0"/>
              <a:t>Sau khi </a:t>
            </a:r>
            <a:r>
              <a:rPr lang="en-US" dirty="0" err="1"/>
              <a:t>trả</a:t>
            </a:r>
            <a:r>
              <a:rPr lang="en-US" baseline="0" dirty="0"/>
              <a:t> </a:t>
            </a:r>
            <a:r>
              <a:rPr lang="en-US" baseline="0" dirty="0" err="1"/>
              <a:t>lời</a:t>
            </a:r>
            <a:r>
              <a:rPr lang="en-US" baseline="0" dirty="0"/>
              <a:t> </a:t>
            </a:r>
            <a:r>
              <a:rPr lang="en-US" baseline="0" dirty="0" err="1"/>
              <a:t>hết</a:t>
            </a:r>
            <a:r>
              <a:rPr lang="en-US" baseline="0" dirty="0"/>
              <a:t> </a:t>
            </a:r>
            <a:r>
              <a:rPr lang="en-US" baseline="0" dirty="0" err="1"/>
              <a:t>câu</a:t>
            </a:r>
            <a:r>
              <a:rPr lang="en-US" baseline="0" dirty="0"/>
              <a:t> </a:t>
            </a:r>
            <a:r>
              <a:rPr lang="en-US" baseline="0" dirty="0" err="1"/>
              <a:t>hỏi</a:t>
            </a:r>
            <a:r>
              <a:rPr lang="en-US" baseline="0" dirty="0"/>
              <a:t>,</a:t>
            </a:r>
            <a:r>
              <a:rPr lang="x-none" dirty="0"/>
              <a:t> bấm vào mũi tên đỏ để sang </a:t>
            </a:r>
            <a:r>
              <a:rPr lang="en-US" dirty="0" err="1"/>
              <a:t>nội</a:t>
            </a:r>
            <a:r>
              <a:rPr lang="en-US" baseline="0" dirty="0"/>
              <a:t> dung </a:t>
            </a:r>
            <a:r>
              <a:rPr lang="en-US" baseline="0" dirty="0" err="1"/>
              <a:t>tiếp</a:t>
            </a:r>
            <a:r>
              <a:rPr lang="en-US" baseline="0" dirty="0"/>
              <a:t> </a:t>
            </a:r>
            <a:r>
              <a:rPr lang="en-US" baseline="0" dirty="0" err="1"/>
              <a:t>theo</a:t>
            </a:r>
            <a:r>
              <a:rPr lang="x-none" dirty="0"/>
              <a:t>. </a:t>
            </a:r>
          </a:p>
        </p:txBody>
      </p:sp>
      <p:sp>
        <p:nvSpPr>
          <p:cNvPr id="4" name="Slide Number Placeholder 3"/>
          <p:cNvSpPr>
            <a:spLocks noGrp="1"/>
          </p:cNvSpPr>
          <p:nvPr>
            <p:ph type="sldNum" sz="quarter" idx="5"/>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02819378-6326-A44F-B9CD-8F81B047551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91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dirty="0" err="1"/>
              <a:t>chạy</a:t>
            </a:r>
            <a:r>
              <a:rPr lang="x-none"/>
              <a:t>. </a:t>
            </a:r>
            <a:endParaRPr lang="x-none" dirty="0"/>
          </a:p>
        </p:txBody>
      </p:sp>
      <p:sp>
        <p:nvSpPr>
          <p:cNvPr id="4" name="Slide Number Placeholder 3"/>
          <p:cNvSpPr>
            <a:spLocks noGrp="1"/>
          </p:cNvSpPr>
          <p:nvPr>
            <p:ph type="sldNum" sz="quarter" idx="5"/>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02819378-6326-A44F-B9CD-8F81B047551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22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02819378-6326-A44F-B9CD-8F81B047551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84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02819378-6326-A44F-B9CD-8F81B047551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1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02819378-6326-A44F-B9CD-8F81B047551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34</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197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dirty="0" err="1"/>
              <a:t>chạy</a:t>
            </a:r>
            <a:r>
              <a:rPr lang="x-none" dirty="0"/>
              <a:t>. </a:t>
            </a:r>
          </a:p>
        </p:txBody>
      </p:sp>
      <p:sp>
        <p:nvSpPr>
          <p:cNvPr id="4" name="Slide Number Placeholder 3"/>
          <p:cNvSpPr>
            <a:spLocks noGrp="1"/>
          </p:cNvSpPr>
          <p:nvPr>
            <p:ph type="sldNum" sz="quarter" idx="5"/>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02819378-6326-A44F-B9CD-8F81B047551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67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02819378-6326-A44F-B9CD-8F81B047551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044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02819378-6326-A44F-B9CD-8F81B047551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9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6902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8577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77796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85" indent="0" algn="ctr">
              <a:buNone/>
              <a:defRPr>
                <a:solidFill>
                  <a:schemeClr val="tx1">
                    <a:tint val="75000"/>
                  </a:schemeClr>
                </a:solidFill>
              </a:defRPr>
            </a:lvl2pPr>
            <a:lvl3pPr marL="609569" indent="0" algn="ctr">
              <a:buNone/>
              <a:defRPr>
                <a:solidFill>
                  <a:schemeClr val="tx1">
                    <a:tint val="75000"/>
                  </a:schemeClr>
                </a:solidFill>
              </a:defRPr>
            </a:lvl3pPr>
            <a:lvl4pPr marL="914355" indent="0" algn="ctr">
              <a:buNone/>
              <a:defRPr>
                <a:solidFill>
                  <a:schemeClr val="tx1">
                    <a:tint val="75000"/>
                  </a:schemeClr>
                </a:solidFill>
              </a:defRPr>
            </a:lvl4pPr>
            <a:lvl5pPr marL="1219139" indent="0" algn="ctr">
              <a:buNone/>
              <a:defRPr>
                <a:solidFill>
                  <a:schemeClr val="tx1">
                    <a:tint val="75000"/>
                  </a:schemeClr>
                </a:solidFill>
              </a:defRPr>
            </a:lvl5pPr>
            <a:lvl6pPr marL="1523924" indent="0" algn="ctr">
              <a:buNone/>
              <a:defRPr>
                <a:solidFill>
                  <a:schemeClr val="tx1">
                    <a:tint val="75000"/>
                  </a:schemeClr>
                </a:solidFill>
              </a:defRPr>
            </a:lvl6pPr>
            <a:lvl7pPr marL="1828708" indent="0" algn="ctr">
              <a:buNone/>
              <a:defRPr>
                <a:solidFill>
                  <a:schemeClr val="tx1">
                    <a:tint val="75000"/>
                  </a:schemeClr>
                </a:solidFill>
              </a:defRPr>
            </a:lvl7pPr>
            <a:lvl8pPr marL="2133494" indent="0" algn="ctr">
              <a:buNone/>
              <a:defRPr>
                <a:solidFill>
                  <a:schemeClr val="tx1">
                    <a:tint val="75000"/>
                  </a:schemeClr>
                </a:solidFill>
              </a:defRPr>
            </a:lvl8pPr>
            <a:lvl9pPr marL="24382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1793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051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09"/>
            <a:ext cx="5181600" cy="1000125"/>
          </a:xfrm>
        </p:spPr>
        <p:txBody>
          <a:bodyPr anchor="b"/>
          <a:lstStyle>
            <a:lvl1pPr marL="0" indent="0">
              <a:buNone/>
              <a:defRPr sz="1333">
                <a:solidFill>
                  <a:schemeClr val="tx1">
                    <a:tint val="75000"/>
                  </a:schemeClr>
                </a:solidFill>
              </a:defRPr>
            </a:lvl1pPr>
            <a:lvl2pPr marL="304785" indent="0">
              <a:buNone/>
              <a:defRPr sz="1200">
                <a:solidFill>
                  <a:schemeClr val="tx1">
                    <a:tint val="75000"/>
                  </a:schemeClr>
                </a:solidFill>
              </a:defRPr>
            </a:lvl2pPr>
            <a:lvl3pPr marL="609569" indent="0">
              <a:buNone/>
              <a:defRPr sz="1067">
                <a:solidFill>
                  <a:schemeClr val="tx1">
                    <a:tint val="75000"/>
                  </a:schemeClr>
                </a:solidFill>
              </a:defRPr>
            </a:lvl3pPr>
            <a:lvl4pPr marL="914355" indent="0">
              <a:buNone/>
              <a:defRPr sz="933">
                <a:solidFill>
                  <a:schemeClr val="tx1">
                    <a:tint val="75000"/>
                  </a:schemeClr>
                </a:solidFill>
              </a:defRPr>
            </a:lvl4pPr>
            <a:lvl5pPr marL="1219139" indent="0">
              <a:buNone/>
              <a:defRPr sz="933">
                <a:solidFill>
                  <a:schemeClr val="tx1">
                    <a:tint val="75000"/>
                  </a:schemeClr>
                </a:solidFill>
              </a:defRPr>
            </a:lvl5pPr>
            <a:lvl6pPr marL="1523924" indent="0">
              <a:buNone/>
              <a:defRPr sz="933">
                <a:solidFill>
                  <a:schemeClr val="tx1">
                    <a:tint val="75000"/>
                  </a:schemeClr>
                </a:solidFill>
              </a:defRPr>
            </a:lvl6pPr>
            <a:lvl7pPr marL="1828708" indent="0">
              <a:buNone/>
              <a:defRPr sz="933">
                <a:solidFill>
                  <a:schemeClr val="tx1">
                    <a:tint val="75000"/>
                  </a:schemeClr>
                </a:solidFill>
              </a:defRPr>
            </a:lvl7pPr>
            <a:lvl8pPr marL="2133494" indent="0">
              <a:buNone/>
              <a:defRPr sz="933">
                <a:solidFill>
                  <a:schemeClr val="tx1">
                    <a:tint val="75000"/>
                  </a:schemeClr>
                </a:solidFill>
              </a:defRPr>
            </a:lvl8pPr>
            <a:lvl9pPr marL="2438278"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8569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1"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4697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8" cy="426508"/>
          </a:xfrm>
        </p:spPr>
        <p:txBody>
          <a:bodyPr anchor="b"/>
          <a:lstStyle>
            <a:lvl1pPr marL="0" indent="0">
              <a:buNone/>
              <a:defRPr sz="1600" b="1"/>
            </a:lvl1pPr>
            <a:lvl2pPr marL="304785" indent="0">
              <a:buNone/>
              <a:defRPr sz="1333" b="1"/>
            </a:lvl2pPr>
            <a:lvl3pPr marL="609569" indent="0">
              <a:buNone/>
              <a:defRPr sz="1200" b="1"/>
            </a:lvl3pPr>
            <a:lvl4pPr marL="914355" indent="0">
              <a:buNone/>
              <a:defRPr sz="1067" b="1"/>
            </a:lvl4pPr>
            <a:lvl5pPr marL="1219139" indent="0">
              <a:buNone/>
              <a:defRPr sz="1067" b="1"/>
            </a:lvl5pPr>
            <a:lvl6pPr marL="1523924" indent="0">
              <a:buNone/>
              <a:defRPr sz="1067" b="1"/>
            </a:lvl6pPr>
            <a:lvl7pPr marL="1828708" indent="0">
              <a:buNone/>
              <a:defRPr sz="1067" b="1"/>
            </a:lvl7pPr>
            <a:lvl8pPr marL="2133494" indent="0">
              <a:buNone/>
              <a:defRPr sz="1067" b="1"/>
            </a:lvl8pPr>
            <a:lvl9pPr marL="2438278"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8"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85" indent="0">
              <a:buNone/>
              <a:defRPr sz="1333" b="1"/>
            </a:lvl2pPr>
            <a:lvl3pPr marL="609569" indent="0">
              <a:buNone/>
              <a:defRPr sz="1200" b="1"/>
            </a:lvl3pPr>
            <a:lvl4pPr marL="914355" indent="0">
              <a:buNone/>
              <a:defRPr sz="1067" b="1"/>
            </a:lvl4pPr>
            <a:lvl5pPr marL="1219139" indent="0">
              <a:buNone/>
              <a:defRPr sz="1067" b="1"/>
            </a:lvl5pPr>
            <a:lvl6pPr marL="1523924" indent="0">
              <a:buNone/>
              <a:defRPr sz="1067" b="1"/>
            </a:lvl6pPr>
            <a:lvl7pPr marL="1828708" indent="0">
              <a:buNone/>
              <a:defRPr sz="1067" b="1"/>
            </a:lvl7pPr>
            <a:lvl8pPr marL="2133494" indent="0">
              <a:buNone/>
              <a:defRPr sz="1067" b="1"/>
            </a:lvl8pPr>
            <a:lvl9pPr marL="2438278"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711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54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324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2" cy="3127375"/>
          </a:xfrm>
        </p:spPr>
        <p:txBody>
          <a:bodyPr/>
          <a:lstStyle>
            <a:lvl1pPr marL="0" indent="0">
              <a:buNone/>
              <a:defRPr sz="933"/>
            </a:lvl1pPr>
            <a:lvl2pPr marL="304785" indent="0">
              <a:buNone/>
              <a:defRPr sz="800"/>
            </a:lvl2pPr>
            <a:lvl3pPr marL="609569" indent="0">
              <a:buNone/>
              <a:defRPr sz="667"/>
            </a:lvl3pPr>
            <a:lvl4pPr marL="914355" indent="0">
              <a:buNone/>
              <a:defRPr sz="600"/>
            </a:lvl4pPr>
            <a:lvl5pPr marL="1219139" indent="0">
              <a:buNone/>
              <a:defRPr sz="600"/>
            </a:lvl5pPr>
            <a:lvl6pPr marL="1523924" indent="0">
              <a:buNone/>
              <a:defRPr sz="600"/>
            </a:lvl6pPr>
            <a:lvl7pPr marL="1828708" indent="0">
              <a:buNone/>
              <a:defRPr sz="600"/>
            </a:lvl7pPr>
            <a:lvl8pPr marL="2133494" indent="0">
              <a:buNone/>
              <a:defRPr sz="600"/>
            </a:lvl8pPr>
            <a:lvl9pPr marL="2438278"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420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203409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8"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8" y="408517"/>
            <a:ext cx="3657600" cy="2743200"/>
          </a:xfrm>
        </p:spPr>
        <p:txBody>
          <a:bodyPr/>
          <a:lstStyle>
            <a:lvl1pPr marL="0" indent="0">
              <a:buNone/>
              <a:defRPr sz="2133"/>
            </a:lvl1pPr>
            <a:lvl2pPr marL="304785" indent="0">
              <a:buNone/>
              <a:defRPr sz="1867"/>
            </a:lvl2pPr>
            <a:lvl3pPr marL="609569" indent="0">
              <a:buNone/>
              <a:defRPr sz="1600"/>
            </a:lvl3pPr>
            <a:lvl4pPr marL="914355" indent="0">
              <a:buNone/>
              <a:defRPr sz="1333"/>
            </a:lvl4pPr>
            <a:lvl5pPr marL="1219139" indent="0">
              <a:buNone/>
              <a:defRPr sz="1333"/>
            </a:lvl5pPr>
            <a:lvl6pPr marL="1523924" indent="0">
              <a:buNone/>
              <a:defRPr sz="1333"/>
            </a:lvl6pPr>
            <a:lvl7pPr marL="1828708" indent="0">
              <a:buNone/>
              <a:defRPr sz="1333"/>
            </a:lvl7pPr>
            <a:lvl8pPr marL="2133494" indent="0">
              <a:buNone/>
              <a:defRPr sz="1333"/>
            </a:lvl8pPr>
            <a:lvl9pPr marL="2438278" indent="0">
              <a:buNone/>
              <a:defRPr sz="1333"/>
            </a:lvl9pPr>
          </a:lstStyle>
          <a:p>
            <a:endParaRPr lang="en-US"/>
          </a:p>
        </p:txBody>
      </p:sp>
      <p:sp>
        <p:nvSpPr>
          <p:cNvPr id="4" name="Text Placeholder 3"/>
          <p:cNvSpPr>
            <a:spLocks noGrp="1"/>
          </p:cNvSpPr>
          <p:nvPr>
            <p:ph type="body" sz="half" idx="2"/>
          </p:nvPr>
        </p:nvSpPr>
        <p:spPr>
          <a:xfrm>
            <a:off x="1194858" y="3578226"/>
            <a:ext cx="3657600" cy="536575"/>
          </a:xfrm>
        </p:spPr>
        <p:txBody>
          <a:bodyPr/>
          <a:lstStyle>
            <a:lvl1pPr marL="0" indent="0">
              <a:buNone/>
              <a:defRPr sz="933"/>
            </a:lvl1pPr>
            <a:lvl2pPr marL="304785" indent="0">
              <a:buNone/>
              <a:defRPr sz="800"/>
            </a:lvl2pPr>
            <a:lvl3pPr marL="609569" indent="0">
              <a:buNone/>
              <a:defRPr sz="667"/>
            </a:lvl3pPr>
            <a:lvl4pPr marL="914355" indent="0">
              <a:buNone/>
              <a:defRPr sz="600"/>
            </a:lvl4pPr>
            <a:lvl5pPr marL="1219139" indent="0">
              <a:buNone/>
              <a:defRPr sz="600"/>
            </a:lvl5pPr>
            <a:lvl6pPr marL="1523924" indent="0">
              <a:buNone/>
              <a:defRPr sz="600"/>
            </a:lvl6pPr>
            <a:lvl7pPr marL="1828708" indent="0">
              <a:buNone/>
              <a:defRPr sz="600"/>
            </a:lvl7pPr>
            <a:lvl8pPr marL="2133494" indent="0">
              <a:buNone/>
              <a:defRPr sz="600"/>
            </a:lvl8pPr>
            <a:lvl9pPr marL="2438278"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33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544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1"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376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0089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1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74828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268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8818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51939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9/20/2025</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3648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9/20/2025</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extLst>
      <p:ext uri="{BB962C8B-B14F-4D97-AF65-F5344CB8AC3E}">
        <p14:creationId xmlns:p14="http://schemas.microsoft.com/office/powerpoint/2010/main" val="28303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1"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1"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9/20/2025</a:t>
            </a:fld>
            <a:endParaRPr lang="en-US"/>
          </a:p>
        </p:txBody>
      </p:sp>
      <p:sp>
        <p:nvSpPr>
          <p:cNvPr id="5" name="Footer Placeholder 4"/>
          <p:cNvSpPr>
            <a:spLocks noGrp="1"/>
          </p:cNvSpPr>
          <p:nvPr>
            <p:ph type="ftr" sz="quarter" idx="3"/>
          </p:nvPr>
        </p:nvSpPr>
        <p:spPr>
          <a:xfrm>
            <a:off x="2082801"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492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69" rtl="0" eaLnBrk="1" latinLnBrk="0" hangingPunct="1">
        <a:spcBef>
          <a:spcPct val="0"/>
        </a:spcBef>
        <a:buNone/>
        <a:defRPr sz="2933" kern="1200">
          <a:solidFill>
            <a:schemeClr val="tx1"/>
          </a:solidFill>
          <a:latin typeface="+mj-lt"/>
          <a:ea typeface="+mj-ea"/>
          <a:cs typeface="+mj-cs"/>
        </a:defRPr>
      </a:lvl1pPr>
    </p:titleStyle>
    <p:bodyStyle>
      <a:lvl1pPr marL="228588" indent="-228588" algn="l" defTabSz="609569"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75" indent="-190491" algn="l" defTabSz="609569"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62" indent="-152393" algn="l" defTabSz="60956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46" indent="-152393" algn="l" defTabSz="609569"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32" indent="-152393" algn="l" defTabSz="609569"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16" indent="-152393" algn="l" defTabSz="609569"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01" indent="-152393" algn="l" defTabSz="609569"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885" indent="-152393" algn="l" defTabSz="609569"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671" indent="-152393" algn="l" defTabSz="609569"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69" rtl="0" eaLnBrk="1" latinLnBrk="0" hangingPunct="1">
        <a:defRPr sz="1200" kern="1200">
          <a:solidFill>
            <a:schemeClr val="tx1"/>
          </a:solidFill>
          <a:latin typeface="+mn-lt"/>
          <a:ea typeface="+mn-ea"/>
          <a:cs typeface="+mn-cs"/>
        </a:defRPr>
      </a:lvl1pPr>
      <a:lvl2pPr marL="304785" algn="l" defTabSz="609569" rtl="0" eaLnBrk="1" latinLnBrk="0" hangingPunct="1">
        <a:defRPr sz="1200" kern="1200">
          <a:solidFill>
            <a:schemeClr val="tx1"/>
          </a:solidFill>
          <a:latin typeface="+mn-lt"/>
          <a:ea typeface="+mn-ea"/>
          <a:cs typeface="+mn-cs"/>
        </a:defRPr>
      </a:lvl2pPr>
      <a:lvl3pPr marL="609569" algn="l" defTabSz="609569" rtl="0" eaLnBrk="1" latinLnBrk="0" hangingPunct="1">
        <a:defRPr sz="1200" kern="1200">
          <a:solidFill>
            <a:schemeClr val="tx1"/>
          </a:solidFill>
          <a:latin typeface="+mn-lt"/>
          <a:ea typeface="+mn-ea"/>
          <a:cs typeface="+mn-cs"/>
        </a:defRPr>
      </a:lvl3pPr>
      <a:lvl4pPr marL="914355" algn="l" defTabSz="609569" rtl="0" eaLnBrk="1" latinLnBrk="0" hangingPunct="1">
        <a:defRPr sz="1200" kern="1200">
          <a:solidFill>
            <a:schemeClr val="tx1"/>
          </a:solidFill>
          <a:latin typeface="+mn-lt"/>
          <a:ea typeface="+mn-ea"/>
          <a:cs typeface="+mn-cs"/>
        </a:defRPr>
      </a:lvl4pPr>
      <a:lvl5pPr marL="1219139" algn="l" defTabSz="609569" rtl="0" eaLnBrk="1" latinLnBrk="0" hangingPunct="1">
        <a:defRPr sz="1200" kern="1200">
          <a:solidFill>
            <a:schemeClr val="tx1"/>
          </a:solidFill>
          <a:latin typeface="+mn-lt"/>
          <a:ea typeface="+mn-ea"/>
          <a:cs typeface="+mn-cs"/>
        </a:defRPr>
      </a:lvl5pPr>
      <a:lvl6pPr marL="1523924" algn="l" defTabSz="609569" rtl="0" eaLnBrk="1" latinLnBrk="0" hangingPunct="1">
        <a:defRPr sz="1200" kern="1200">
          <a:solidFill>
            <a:schemeClr val="tx1"/>
          </a:solidFill>
          <a:latin typeface="+mn-lt"/>
          <a:ea typeface="+mn-ea"/>
          <a:cs typeface="+mn-cs"/>
        </a:defRPr>
      </a:lvl6pPr>
      <a:lvl7pPr marL="1828708" algn="l" defTabSz="609569" rtl="0" eaLnBrk="1" latinLnBrk="0" hangingPunct="1">
        <a:defRPr sz="1200" kern="1200">
          <a:solidFill>
            <a:schemeClr val="tx1"/>
          </a:solidFill>
          <a:latin typeface="+mn-lt"/>
          <a:ea typeface="+mn-ea"/>
          <a:cs typeface="+mn-cs"/>
        </a:defRPr>
      </a:lvl7pPr>
      <a:lvl8pPr marL="2133494" algn="l" defTabSz="609569" rtl="0" eaLnBrk="1" latinLnBrk="0" hangingPunct="1">
        <a:defRPr sz="1200" kern="1200">
          <a:solidFill>
            <a:schemeClr val="tx1"/>
          </a:solidFill>
          <a:latin typeface="+mn-lt"/>
          <a:ea typeface="+mn-ea"/>
          <a:cs typeface="+mn-cs"/>
        </a:defRPr>
      </a:lvl8pPr>
      <a:lvl9pPr marL="2438278" algn="l" defTabSz="60956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sv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svg"/><Relationship Id="rId4" Type="http://schemas.openxmlformats.org/officeDocument/2006/relationships/image" Target="../media/image39.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svg"/><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khoa-hoc-tu-nhien-9/1/702/1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hyperlink" Target="https://www.hoc10.vn/doc-sach/khoa-hoc-tu-nhien-9/1/702/17"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47.png"/><Relationship Id="rId3" Type="http://schemas.openxmlformats.org/officeDocument/2006/relationships/image" Target="../media/image45.png"/><Relationship Id="rId7" Type="http://schemas.openxmlformats.org/officeDocument/2006/relationships/slide" Target="slide33.xml"/><Relationship Id="rId12" Type="http://schemas.openxmlformats.org/officeDocument/2006/relationships/slide" Target="slide38.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slide" Target="slide32.xml"/><Relationship Id="rId11" Type="http://schemas.openxmlformats.org/officeDocument/2006/relationships/slide" Target="slide37.xml"/><Relationship Id="rId5" Type="http://schemas.openxmlformats.org/officeDocument/2006/relationships/slide" Target="slide31.xml"/><Relationship Id="rId10" Type="http://schemas.openxmlformats.org/officeDocument/2006/relationships/slide" Target="slide36.xml"/><Relationship Id="rId4" Type="http://schemas.openxmlformats.org/officeDocument/2006/relationships/image" Target="../media/image46.png"/><Relationship Id="rId9" Type="http://schemas.openxmlformats.org/officeDocument/2006/relationships/slide" Target="slide35.xml"/><Relationship Id="rId14" Type="http://schemas.openxmlformats.org/officeDocument/2006/relationships/image" Target="../media/image44.jpe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62.png"/><Relationship Id="rId12"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1.png"/><Relationship Id="rId11" Type="http://schemas.openxmlformats.org/officeDocument/2006/relationships/image" Target="../media/image48.jpeg"/><Relationship Id="rId5" Type="http://schemas.openxmlformats.org/officeDocument/2006/relationships/image" Target="../media/image60.png"/><Relationship Id="rId10" Type="http://schemas.openxmlformats.org/officeDocument/2006/relationships/image" Target="../media/image46.png"/><Relationship Id="rId4" Type="http://schemas.openxmlformats.org/officeDocument/2006/relationships/audio" Target="../media/audio2.wav"/><Relationship Id="rId9" Type="http://schemas.openxmlformats.org/officeDocument/2006/relationships/slide" Target="slide30.xml"/></Relationships>
</file>

<file path=ppt/slides/_rels/slide3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slide" Target="slide30.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slide" Target="slide30.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slide" Target="slide30.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audio" Target="../media/audio2.wav"/><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slide" Target="slide30.xml"/><Relationship Id="rId5" Type="http://schemas.openxmlformats.org/officeDocument/2006/relationships/image" Target="../media/image50.png"/><Relationship Id="rId4" Type="http://schemas.openxmlformats.org/officeDocument/2006/relationships/audio" Target="../media/audio1.wav"/><Relationship Id="rId9" Type="http://schemas.openxmlformats.org/officeDocument/2006/relationships/image" Target="../media/image44.jpeg"/></Relationships>
</file>

<file path=ppt/slides/_rels/slide3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slide" Target="slide30.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slide" Target="slide30.xml"/><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0.svg"/><Relationship Id="rId4" Type="http://schemas.openxmlformats.org/officeDocument/2006/relationships/image" Target="../media/image39.sv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hyperlink" Target="https://www.hoc10.vn/doc-sach/khoa-hoc-tu-nhien-9/1/702/15"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hoc10.vn/doc-sach/khoa-hoc-tu-nhien-9/1/702/17" TargetMode="Externa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customXml" Target="../ink/ink2.xml"/><Relationship Id="rId4" Type="http://schemas.openxmlformats.org/officeDocument/2006/relationships/image" Target="../media/image59.emf"/><Relationship Id="rId9" Type="http://schemas.openxmlformats.org/officeDocument/2006/relationships/customXml" Target="../ink/ink4.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27-3890-5E36-84E7-B99C09ED76C6}"/>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9</a:t>
            </a:r>
          </a:p>
        </p:txBody>
      </p:sp>
      <p:sp>
        <p:nvSpPr>
          <p:cNvPr id="3" name="Title 1">
            <a:extLst>
              <a:ext uri="{FF2B5EF4-FFF2-40B4-BE49-F238E27FC236}">
                <a16:creationId xmlns:a16="http://schemas.microsoft.com/office/drawing/2014/main" id="{56A8D408-AFBF-EF8F-8BE1-D0038CB5C243}"/>
              </a:ext>
            </a:extLst>
          </p:cNvPr>
          <p:cNvSpPr txBox="1">
            <a:spLocks/>
          </p:cNvSpPr>
          <p:nvPr/>
        </p:nvSpPr>
        <p:spPr>
          <a:xfrm>
            <a:off x="173230" y="1655809"/>
            <a:ext cx="11845539"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spcBef>
                <a:spcPts val="600"/>
              </a:spcBef>
            </a:pPr>
            <a:r>
              <a:rPr lang="vi-VN" sz="4800" b="1" dirty="0">
                <a:solidFill>
                  <a:srgbClr val="002060"/>
                </a:solidFill>
                <a:latin typeface="UTM Avo" panose="02040603050506020204" pitchFamily="18" charset="0"/>
              </a:rPr>
              <a:t>Chủ đề </a:t>
            </a:r>
            <a:r>
              <a:rPr lang="en-US" sz="4800" b="1" dirty="0">
                <a:solidFill>
                  <a:srgbClr val="002060"/>
                </a:solidFill>
                <a:latin typeface="UTM Avo" panose="02040603050506020204" pitchFamily="18" charset="0"/>
              </a:rPr>
              <a:t>1</a:t>
            </a:r>
            <a:r>
              <a:rPr lang="vi-VN" sz="4800" b="1" dirty="0">
                <a:solidFill>
                  <a:srgbClr val="002060"/>
                </a:solidFill>
                <a:latin typeface="UTM Avo" panose="02040603050506020204" pitchFamily="18" charset="0"/>
              </a:rPr>
              <a:t>: </a:t>
            </a:r>
            <a:endParaRPr lang="en-US" sz="4800" b="1" dirty="0">
              <a:solidFill>
                <a:srgbClr val="002060"/>
              </a:solidFill>
              <a:latin typeface="UTM Avo" panose="02040603050506020204" pitchFamily="18" charset="0"/>
            </a:endParaRPr>
          </a:p>
          <a:p>
            <a:pPr>
              <a:lnSpc>
                <a:spcPct val="150000"/>
              </a:lnSpc>
              <a:spcBef>
                <a:spcPts val="600"/>
              </a:spcBef>
            </a:pPr>
            <a:r>
              <a:rPr lang="en-US" sz="4800" b="1" dirty="0" err="1">
                <a:solidFill>
                  <a:srgbClr val="002060"/>
                </a:solidFill>
                <a:latin typeface="UTM Avo" panose="02040603050506020204" pitchFamily="18" charset="0"/>
              </a:rPr>
              <a:t>Năng</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lượng</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cơ</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học</a:t>
            </a:r>
            <a:endParaRPr lang="en-US" sz="4800" b="1" dirty="0">
              <a:solidFill>
                <a:srgbClr val="002060"/>
              </a:solidFill>
              <a:latin typeface="UTM Avo" panose="02040603050506020204" pitchFamily="18" charset="0"/>
            </a:endParaRPr>
          </a:p>
        </p:txBody>
      </p:sp>
      <p:sp>
        <p:nvSpPr>
          <p:cNvPr id="7" name="Subtitle 2">
            <a:extLst>
              <a:ext uri="{FF2B5EF4-FFF2-40B4-BE49-F238E27FC236}">
                <a16:creationId xmlns:a16="http://schemas.microsoft.com/office/drawing/2014/main" id="{31132DBB-00F3-145A-1515-A77EDE2B914F}"/>
              </a:ext>
            </a:extLst>
          </p:cNvPr>
          <p:cNvSpPr txBox="1">
            <a:spLocks/>
          </p:cNvSpPr>
          <p:nvPr/>
        </p:nvSpPr>
        <p:spPr>
          <a:xfrm>
            <a:off x="965709" y="3924390"/>
            <a:ext cx="10260579"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pPr>
            <a:r>
              <a:rPr lang="vi-VN" sz="4400" b="1" dirty="0">
                <a:solidFill>
                  <a:srgbClr val="FF0000"/>
                </a:solidFill>
                <a:latin typeface="UTM Avo" panose="02040603050506020204" pitchFamily="18" charset="0"/>
              </a:rPr>
              <a:t>Bài </a:t>
            </a:r>
            <a:r>
              <a:rPr lang="en-US" sz="4400" b="1" dirty="0">
                <a:solidFill>
                  <a:srgbClr val="FF0000"/>
                </a:solidFill>
                <a:latin typeface="UTM Avo" panose="02040603050506020204" pitchFamily="18" charset="0"/>
              </a:rPr>
              <a:t>2. </a:t>
            </a:r>
            <a:r>
              <a:rPr lang="en-US" sz="4400" b="1" dirty="0" err="1">
                <a:solidFill>
                  <a:srgbClr val="FF0000"/>
                </a:solidFill>
                <a:latin typeface="UTM Avo" panose="02040603050506020204" pitchFamily="18" charset="0"/>
              </a:rPr>
              <a:t>Cơ</a:t>
            </a:r>
            <a:r>
              <a:rPr lang="en-US" sz="4400" b="1" dirty="0">
                <a:solidFill>
                  <a:srgbClr val="FF0000"/>
                </a:solidFill>
                <a:latin typeface="UTM Avo" panose="02040603050506020204" pitchFamily="18" charset="0"/>
              </a:rPr>
              <a:t> </a:t>
            </a:r>
            <a:r>
              <a:rPr lang="en-US" sz="4400" b="1" dirty="0" err="1">
                <a:solidFill>
                  <a:srgbClr val="FF0000"/>
                </a:solidFill>
                <a:latin typeface="UTM Avo" panose="02040603050506020204" pitchFamily="18" charset="0"/>
              </a:rPr>
              <a:t>năng</a:t>
            </a:r>
            <a:endParaRPr lang="en-US" sz="4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ounded Rectangle 1">
            <a:extLst>
              <a:ext uri="{FF2B5EF4-FFF2-40B4-BE49-F238E27FC236}">
                <a16:creationId xmlns:a16="http://schemas.microsoft.com/office/drawing/2014/main" id="{5A8D5938-3957-98C1-3514-9231297047DA}"/>
              </a:ext>
            </a:extLst>
          </p:cNvPr>
          <p:cNvSpPr/>
          <p:nvPr/>
        </p:nvSpPr>
        <p:spPr>
          <a:xfrm>
            <a:off x="4341811" y="1561753"/>
            <a:ext cx="3508372" cy="594841"/>
          </a:xfrm>
          <a:prstGeom prst="roundRect">
            <a:avLst/>
          </a:prstGeom>
          <a:solidFill>
            <a:schemeClr val="accent1">
              <a:lumMod val="40000"/>
              <a:lumOff val="6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latin typeface="UTM Avo" panose="02040603050506020204" pitchFamily="18"/>
                <a:cs typeface="+mn-ea"/>
                <a:sym typeface="+mn-lt"/>
              </a:rPr>
              <a:t>KẾT LUẬN</a:t>
            </a:r>
            <a:endParaRPr kumimoji="0" lang="en-US" sz="2400" b="1" i="0" u="none" strike="noStrike" kern="0" cap="none" spc="0" normalizeH="0" baseline="0" noProof="0" dirty="0">
              <a:ln>
                <a:noFill/>
              </a:ln>
              <a:effectLst/>
              <a:uLnTx/>
              <a:uFillTx/>
              <a:latin typeface="UTM Avo" panose="02040603050506020204" pitchFamily="18"/>
              <a:cs typeface="+mn-ea"/>
              <a:sym typeface="+mn-lt"/>
            </a:endParaRPr>
          </a:p>
        </p:txBody>
      </p:sp>
      <p:grpSp>
        <p:nvGrpSpPr>
          <p:cNvPr id="21" name="Group 20">
            <a:extLst>
              <a:ext uri="{FF2B5EF4-FFF2-40B4-BE49-F238E27FC236}">
                <a16:creationId xmlns:a16="http://schemas.microsoft.com/office/drawing/2014/main" id="{5B26BA83-2F32-5A6F-BF4F-AAA01A1B8AD2}"/>
              </a:ext>
            </a:extLst>
          </p:cNvPr>
          <p:cNvGrpSpPr/>
          <p:nvPr/>
        </p:nvGrpSpPr>
        <p:grpSpPr>
          <a:xfrm>
            <a:off x="594360" y="3429000"/>
            <a:ext cx="5003803" cy="3534891"/>
            <a:chOff x="1009646" y="3996397"/>
            <a:chExt cx="7505704" cy="5302336"/>
          </a:xfrm>
        </p:grpSpPr>
        <p:grpSp>
          <p:nvGrpSpPr>
            <p:cNvPr id="22" name="Group 7">
              <a:extLst>
                <a:ext uri="{FF2B5EF4-FFF2-40B4-BE49-F238E27FC236}">
                  <a16:creationId xmlns:a16="http://schemas.microsoft.com/office/drawing/2014/main" id="{DFC86EE7-AE4C-4228-DE7F-55C821D3E974}"/>
                </a:ext>
              </a:extLst>
            </p:cNvPr>
            <p:cNvGrpSpPr/>
            <p:nvPr/>
          </p:nvGrpSpPr>
          <p:grpSpPr>
            <a:xfrm>
              <a:off x="1009646" y="3996397"/>
              <a:ext cx="7505704" cy="5302336"/>
              <a:chOff x="-1" y="-57150"/>
              <a:chExt cx="1879883" cy="1396500"/>
            </a:xfrm>
          </p:grpSpPr>
          <p:sp>
            <p:nvSpPr>
              <p:cNvPr id="25" name="Freeform 8">
                <a:extLst>
                  <a:ext uri="{FF2B5EF4-FFF2-40B4-BE49-F238E27FC236}">
                    <a16:creationId xmlns:a16="http://schemas.microsoft.com/office/drawing/2014/main" id="{AD9CCD31-DEC4-D306-05E8-C49F5252F442}"/>
                  </a:ext>
                </a:extLst>
              </p:cNvPr>
              <p:cNvSpPr/>
              <p:nvPr/>
            </p:nvSpPr>
            <p:spPr>
              <a:xfrm>
                <a:off x="-1" y="143878"/>
                <a:ext cx="1879882" cy="1125408"/>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txBody>
              <a:bodyPr/>
              <a:lstStyle/>
              <a:p>
                <a:pPr defTabSz="609630"/>
                <a:endParaRPr lang="en-US" sz="700">
                  <a:latin typeface="UTM Avo" panose="02040603050506020204" pitchFamily="18"/>
                  <a:cs typeface="+mn-ea"/>
                  <a:sym typeface="+mn-lt"/>
                </a:endParaRPr>
              </a:p>
            </p:txBody>
          </p:sp>
          <p:sp>
            <p:nvSpPr>
              <p:cNvPr id="26" name="TextBox 9">
                <a:extLst>
                  <a:ext uri="{FF2B5EF4-FFF2-40B4-BE49-F238E27FC236}">
                    <a16:creationId xmlns:a16="http://schemas.microsoft.com/office/drawing/2014/main" id="{1CD861CD-BC2A-FE6F-54EF-0516D8A9300B}"/>
                  </a:ext>
                </a:extLst>
              </p:cNvPr>
              <p:cNvSpPr txBox="1"/>
              <p:nvPr/>
            </p:nvSpPr>
            <p:spPr>
              <a:xfrm>
                <a:off x="0" y="-57150"/>
                <a:ext cx="1879882" cy="1396500"/>
              </a:xfrm>
              <a:prstGeom prst="rect">
                <a:avLst/>
              </a:prstGeom>
            </p:spPr>
            <p:txBody>
              <a:bodyPr lIns="169333" tIns="169333" rIns="169333" bIns="169333" rtlCol="0" anchor="ctr"/>
              <a:lstStyle/>
              <a:p>
                <a:pPr defTabSz="609630">
                  <a:lnSpc>
                    <a:spcPts val="2800"/>
                  </a:lnSpc>
                  <a:spcBef>
                    <a:spcPct val="0"/>
                  </a:spcBef>
                </a:pPr>
                <a:endParaRPr sz="700">
                  <a:latin typeface="UTM Avo" panose="02040603050506020204" pitchFamily="18"/>
                  <a:cs typeface="+mn-ea"/>
                  <a:sym typeface="+mn-lt"/>
                </a:endParaRPr>
              </a:p>
            </p:txBody>
          </p:sp>
        </p:grpSp>
        <p:sp>
          <p:nvSpPr>
            <p:cNvPr id="23" name="Rectangle 22">
              <a:extLst>
                <a:ext uri="{FF2B5EF4-FFF2-40B4-BE49-F238E27FC236}">
                  <a16:creationId xmlns:a16="http://schemas.microsoft.com/office/drawing/2014/main" id="{D869CAEF-6196-2C5D-E4E2-277C77BCAE93}"/>
                </a:ext>
              </a:extLst>
            </p:cNvPr>
            <p:cNvSpPr/>
            <p:nvPr/>
          </p:nvSpPr>
          <p:spPr>
            <a:xfrm>
              <a:off x="1283558" y="5071268"/>
              <a:ext cx="6957876" cy="1682769"/>
            </a:xfrm>
            <a:prstGeom prst="rect">
              <a:avLst/>
            </a:prstGeom>
          </p:spPr>
          <p:txBody>
            <a:bodyPr wrap="square">
              <a:spAutoFit/>
            </a:bodyPr>
            <a:lstStyle/>
            <a:p>
              <a:pPr algn="just" defTabSz="609630">
                <a:lnSpc>
                  <a:spcPct val="150000"/>
                </a:lnSpc>
                <a:spcAft>
                  <a:spcPts val="533"/>
                </a:spcAft>
              </a:pPr>
              <a:r>
                <a:rPr lang="en-US" sz="2400" dirty="0" err="1">
                  <a:latin typeface="UTM Avo" panose="02040603050506020204" pitchFamily="18"/>
                  <a:cs typeface="+mn-ea"/>
                  <a:sym typeface="+mn-lt"/>
                </a:rPr>
                <a:t>Động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năng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của</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vật</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được</a:t>
              </a:r>
              <a:r>
                <a:rPr lang="en-US" sz="2400" dirty="0">
                  <a:latin typeface="UTM Avo" panose="02040603050506020204" pitchFamily="18"/>
                  <a:cs typeface="+mn-ea"/>
                  <a:sym typeface="+mn-lt"/>
                </a:rPr>
                <a:t> </a:t>
              </a:r>
              <a:br>
                <a:rPr lang="en-US" sz="2400" dirty="0">
                  <a:latin typeface="UTM Avo" panose="02040603050506020204" pitchFamily="18"/>
                  <a:cs typeface="+mn-ea"/>
                  <a:sym typeface="+mn-lt"/>
                </a:rPr>
              </a:br>
              <a:r>
                <a:rPr lang="en-US" sz="2400" dirty="0" err="1">
                  <a:latin typeface="UTM Avo" panose="02040603050506020204" pitchFamily="18"/>
                  <a:cs typeface="+mn-ea"/>
                  <a:sym typeface="+mn-lt"/>
                </a:rPr>
                <a:t>xác</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định</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bằng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biểu</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thức</a:t>
              </a:r>
              <a:r>
                <a:rPr lang="en-US" sz="2400" dirty="0">
                  <a:latin typeface="UTM Avo" panose="02040603050506020204" pitchFamily="18"/>
                  <a:cs typeface="+mn-ea"/>
                  <a:sym typeface="+mn-lt"/>
                </a:rPr>
                <a:t>:</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23CFED2-3AD0-A8A4-1315-CBDDD24850FA}"/>
                    </a:ext>
                  </a:extLst>
                </p:cNvPr>
                <p:cNvSpPr/>
                <p:nvPr/>
              </p:nvSpPr>
              <p:spPr>
                <a:xfrm>
                  <a:off x="3186870" y="7290859"/>
                  <a:ext cx="3745692" cy="1206099"/>
                </a:xfrm>
                <a:prstGeom prst="rect">
                  <a:avLst/>
                </a:prstGeom>
              </p:spPr>
              <p:txBody>
                <a:bodyPr wrap="square">
                  <a:spAutoFit/>
                </a:bodyPr>
                <a:lstStyle/>
                <a:p>
                  <a:pPr defTabSz="609630"/>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cs typeface="+mn-ea"/>
                                <a:sym typeface="+mn-lt"/>
                              </a:rPr>
                            </m:ctrlPr>
                          </m:sSubPr>
                          <m:e>
                            <m:r>
                              <m:rPr>
                                <m:nor/>
                              </m:rPr>
                              <a:rPr lang="en-US" sz="2400" b="1" i="0">
                                <a:solidFill>
                                  <a:schemeClr val="tx1"/>
                                </a:solidFill>
                                <a:latin typeface="UTM Avo" panose="02040603050506020204" pitchFamily="18" charset="0"/>
                                <a:cs typeface="+mn-ea"/>
                                <a:sym typeface="+mn-lt"/>
                              </a:rPr>
                              <m:t>W</m:t>
                            </m:r>
                          </m:e>
                          <m:sub>
                            <m:r>
                              <m:rPr>
                                <m:nor/>
                              </m:rPr>
                              <a:rPr lang="en-US" sz="2400" b="1" i="0">
                                <a:solidFill>
                                  <a:schemeClr val="tx1"/>
                                </a:solidFill>
                                <a:latin typeface="UTM Avo" panose="02040603050506020204" pitchFamily="18" charset="0"/>
                                <a:cs typeface="+mn-ea"/>
                                <a:sym typeface="+mn-lt"/>
                              </a:rPr>
                              <m:t>đ</m:t>
                            </m:r>
                          </m:sub>
                        </m:sSub>
                        <m:r>
                          <m:rPr>
                            <m:nor/>
                          </m:rPr>
                          <a:rPr lang="en-US" sz="2400" b="1" i="0" smtClean="0">
                            <a:solidFill>
                              <a:schemeClr val="tx1"/>
                            </a:solidFill>
                            <a:latin typeface="Cambria Math" panose="02040503050406030204" pitchFamily="18" charset="0"/>
                            <a:cs typeface="+mn-ea"/>
                            <a:sym typeface="+mn-lt"/>
                          </a:rPr>
                          <m:t> </m:t>
                        </m:r>
                        <m:r>
                          <m:rPr>
                            <m:nor/>
                          </m:rPr>
                          <a:rPr lang="en-US" sz="2400" b="1" i="0">
                            <a:solidFill>
                              <a:schemeClr val="tx1"/>
                            </a:solidFill>
                            <a:latin typeface="UTM Avo" panose="02040603050506020204" pitchFamily="18" charset="0"/>
                            <a:cs typeface="+mn-ea"/>
                            <a:sym typeface="+mn-lt"/>
                          </a:rPr>
                          <m:t>=</m:t>
                        </m:r>
                        <m:r>
                          <m:rPr>
                            <m:nor/>
                          </m:rPr>
                          <a:rPr lang="en-US" sz="2400" b="1" i="0" smtClean="0">
                            <a:solidFill>
                              <a:schemeClr val="tx1"/>
                            </a:solidFill>
                            <a:latin typeface="UTM Avo" panose="02040603050506020204" pitchFamily="18" charset="0"/>
                            <a:cs typeface="+mn-ea"/>
                            <a:sym typeface="+mn-lt"/>
                          </a:rPr>
                          <m:t> </m:t>
                        </m:r>
                        <m:f>
                          <m:fPr>
                            <m:ctrlPr>
                              <a:rPr lang="en-US" sz="2400" b="1" i="1">
                                <a:solidFill>
                                  <a:schemeClr val="tx1"/>
                                </a:solidFill>
                                <a:latin typeface="Cambria Math" panose="02040503050406030204" pitchFamily="18" charset="0"/>
                                <a:cs typeface="+mn-ea"/>
                                <a:sym typeface="+mn-lt"/>
                              </a:rPr>
                            </m:ctrlPr>
                          </m:fPr>
                          <m:num>
                            <m:r>
                              <m:rPr>
                                <m:nor/>
                              </m:rPr>
                              <a:rPr lang="en-US" sz="2400" b="1" kern="0" dirty="0">
                                <a:solidFill>
                                  <a:srgbClr val="000000"/>
                                </a:solidFill>
                                <a:latin typeface="UTM Avo" panose="02040603050506020204" pitchFamily="18" charset="0"/>
                                <a:cs typeface="+mn-ea"/>
                                <a:sym typeface="+mn-lt"/>
                              </a:rPr>
                              <m:t>1</m:t>
                            </m:r>
                          </m:num>
                          <m:den>
                            <m:r>
                              <m:rPr>
                                <m:nor/>
                              </m:rPr>
                              <a:rPr lang="vi-VN" sz="2400" b="1" i="0" smtClean="0">
                                <a:solidFill>
                                  <a:schemeClr val="tx1"/>
                                </a:solidFill>
                                <a:latin typeface="UTM Avo" panose="02040603050506020204" pitchFamily="18"/>
                                <a:cs typeface="+mn-ea"/>
                                <a:sym typeface="+mn-lt"/>
                              </a:rPr>
                              <m:t>2</m:t>
                            </m:r>
                          </m:den>
                        </m:f>
                        <m:r>
                          <m:rPr>
                            <m:nor/>
                          </m:rPr>
                          <a:rPr lang="en-US" sz="2400" b="1" i="0">
                            <a:solidFill>
                              <a:schemeClr val="tx1"/>
                            </a:solidFill>
                            <a:latin typeface="UTM Avo" panose="02040603050506020204" pitchFamily="18" charset="0"/>
                            <a:cs typeface="+mn-ea"/>
                            <a:sym typeface="+mn-lt"/>
                          </a:rPr>
                          <m:t>m</m:t>
                        </m:r>
                        <m:sSup>
                          <m:sSupPr>
                            <m:ctrlPr>
                              <a:rPr lang="en-US" sz="2400" b="1" i="1">
                                <a:solidFill>
                                  <a:schemeClr val="tx1"/>
                                </a:solidFill>
                                <a:latin typeface="Cambria Math" panose="02040503050406030204" pitchFamily="18" charset="0"/>
                                <a:cs typeface="+mn-ea"/>
                                <a:sym typeface="+mn-lt"/>
                              </a:rPr>
                            </m:ctrlPr>
                          </m:sSupPr>
                          <m:e>
                            <m:r>
                              <m:rPr>
                                <m:nor/>
                              </m:rPr>
                              <a:rPr lang="en-US" sz="2400" b="1" i="0">
                                <a:solidFill>
                                  <a:schemeClr val="tx1"/>
                                </a:solidFill>
                                <a:latin typeface="UTM Avo" panose="02040603050506020204" pitchFamily="18" charset="0"/>
                                <a:cs typeface="+mn-ea"/>
                                <a:sym typeface="+mn-lt"/>
                              </a:rPr>
                              <m:t>v</m:t>
                            </m:r>
                          </m:e>
                          <m:sup>
                            <m:r>
                              <m:rPr>
                                <m:nor/>
                              </m:rPr>
                              <a:rPr lang="en-US" sz="2400" b="1" i="0">
                                <a:solidFill>
                                  <a:schemeClr val="tx1"/>
                                </a:solidFill>
                                <a:latin typeface="UTM Avo" panose="02040603050506020204" pitchFamily="18" charset="0"/>
                                <a:cs typeface="+mn-ea"/>
                                <a:sym typeface="+mn-lt"/>
                              </a:rPr>
                              <m:t>2</m:t>
                            </m:r>
                          </m:sup>
                        </m:sSup>
                      </m:oMath>
                    </m:oMathPara>
                  </a14:m>
                  <a:endParaRPr lang="en-US" sz="2400" b="1" dirty="0">
                    <a:solidFill>
                      <a:schemeClr val="tx1"/>
                    </a:solidFill>
                    <a:latin typeface="UTM Avo" panose="02040603050506020204" pitchFamily="18" charset="0"/>
                    <a:cs typeface="+mn-ea"/>
                    <a:sym typeface="+mn-lt"/>
                  </a:endParaRPr>
                </a:p>
              </p:txBody>
            </p:sp>
          </mc:Choice>
          <mc:Fallback xmlns="">
            <p:sp>
              <p:nvSpPr>
                <p:cNvPr id="24" name="Rectangle 23">
                  <a:extLst>
                    <a:ext uri="{FF2B5EF4-FFF2-40B4-BE49-F238E27FC236}">
                      <a16:creationId xmlns:a16="http://schemas.microsoft.com/office/drawing/2014/main" id="{123CFED2-3AD0-A8A4-1315-CBDDD24850FA}"/>
                    </a:ext>
                  </a:extLst>
                </p:cNvPr>
                <p:cNvSpPr>
                  <a:spLocks noRot="1" noChangeAspect="1" noMove="1" noResize="1" noEditPoints="1" noAdjustHandles="1" noChangeArrowheads="1" noChangeShapeType="1" noTextEdit="1"/>
                </p:cNvSpPr>
                <p:nvPr/>
              </p:nvSpPr>
              <p:spPr>
                <a:xfrm>
                  <a:off x="3186870" y="7290859"/>
                  <a:ext cx="3745692" cy="1206099"/>
                </a:xfrm>
                <a:prstGeom prst="rect">
                  <a:avLst/>
                </a:prstGeom>
                <a:blipFill>
                  <a:blip r:embed="rId3"/>
                  <a:stretch>
                    <a:fillRect/>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AE3265ED-28FD-A297-9C6D-3F60E37D8727}"/>
              </a:ext>
            </a:extLst>
          </p:cNvPr>
          <p:cNvGrpSpPr/>
          <p:nvPr/>
        </p:nvGrpSpPr>
        <p:grpSpPr>
          <a:xfrm>
            <a:off x="6176233" y="3937852"/>
            <a:ext cx="5583280" cy="2958117"/>
            <a:chOff x="8782376" y="3963208"/>
            <a:chExt cx="10221259" cy="5415398"/>
          </a:xfrm>
        </p:grpSpPr>
        <p:sp>
          <p:nvSpPr>
            <p:cNvPr id="28" name="Freeform 10">
              <a:extLst>
                <a:ext uri="{FF2B5EF4-FFF2-40B4-BE49-F238E27FC236}">
                  <a16:creationId xmlns:a16="http://schemas.microsoft.com/office/drawing/2014/main" id="{93A4D33C-A1B0-8522-E04C-69A56B55EE58}"/>
                </a:ext>
              </a:extLst>
            </p:cNvPr>
            <p:cNvSpPr/>
            <p:nvPr/>
          </p:nvSpPr>
          <p:spPr>
            <a:xfrm>
              <a:off x="8782376" y="4084303"/>
              <a:ext cx="1162892" cy="763280"/>
            </a:xfrm>
            <a:custGeom>
              <a:avLst/>
              <a:gdLst/>
              <a:ahLst/>
              <a:cxnLst/>
              <a:rect l="l" t="t" r="r" b="b"/>
              <a:pathLst>
                <a:path w="1708475" h="1121381">
                  <a:moveTo>
                    <a:pt x="0" y="0"/>
                  </a:moveTo>
                  <a:lnTo>
                    <a:pt x="1708475" y="0"/>
                  </a:lnTo>
                  <a:lnTo>
                    <a:pt x="1708475" y="1121381"/>
                  </a:lnTo>
                  <a:lnTo>
                    <a:pt x="0" y="112138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700">
                <a:latin typeface="UTM Avo" panose="02040603050506020204" pitchFamily="18"/>
                <a:cs typeface="+mn-ea"/>
                <a:sym typeface="+mn-lt"/>
              </a:endParaRPr>
            </a:p>
          </p:txBody>
        </p:sp>
        <p:sp>
          <p:nvSpPr>
            <p:cNvPr id="29" name="Freeform 16">
              <a:extLst>
                <a:ext uri="{FF2B5EF4-FFF2-40B4-BE49-F238E27FC236}">
                  <a16:creationId xmlns:a16="http://schemas.microsoft.com/office/drawing/2014/main" id="{361D2888-F15C-A65F-CE68-F9C5D487A43F}"/>
                </a:ext>
              </a:extLst>
            </p:cNvPr>
            <p:cNvSpPr/>
            <p:nvPr/>
          </p:nvSpPr>
          <p:spPr>
            <a:xfrm flipH="1" flipV="1">
              <a:off x="17840744" y="8554993"/>
              <a:ext cx="1162891" cy="763279"/>
            </a:xfrm>
            <a:custGeom>
              <a:avLst/>
              <a:gdLst/>
              <a:ahLst/>
              <a:cxnLst/>
              <a:rect l="l" t="t" r="r" b="b"/>
              <a:pathLst>
                <a:path w="1708475" h="1121381">
                  <a:moveTo>
                    <a:pt x="1708475" y="1121381"/>
                  </a:moveTo>
                  <a:lnTo>
                    <a:pt x="0" y="1121381"/>
                  </a:lnTo>
                  <a:lnTo>
                    <a:pt x="0" y="0"/>
                  </a:lnTo>
                  <a:lnTo>
                    <a:pt x="1708475" y="0"/>
                  </a:lnTo>
                  <a:lnTo>
                    <a:pt x="1708475" y="1121381"/>
                  </a:lnTo>
                  <a:close/>
                </a:path>
              </a:pathLst>
            </a:custGeom>
            <a:blipFill>
              <a:blip r:embed="rId4">
                <a:extLst>
                  <a:ext uri="{96DAC541-7B7A-43D3-8B79-37D633B846F1}">
                    <asvg:svgBlip xmlns:asvg="http://schemas.microsoft.com/office/drawing/2016/SVG/main" xmlns="" r:embed="rId6"/>
                  </a:ext>
                </a:extLst>
              </a:blip>
              <a:stretch>
                <a:fillRect/>
              </a:stretch>
            </a:blipFill>
          </p:spPr>
          <p:txBody>
            <a:bodyPr/>
            <a:lstStyle/>
            <a:p>
              <a:pPr defTabSz="609630"/>
              <a:endParaRPr lang="en-US" sz="700">
                <a:latin typeface="UTM Avo" panose="02040603050506020204" pitchFamily="18"/>
                <a:cs typeface="+mn-ea"/>
                <a:sym typeface="+mn-lt"/>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AB2FB7FA-4ED8-65B6-D2ED-2855E944340D}"/>
                    </a:ext>
                  </a:extLst>
                </p:cNvPr>
                <p:cNvSpPr/>
                <p:nvPr/>
              </p:nvSpPr>
              <p:spPr>
                <a:xfrm>
                  <a:off x="10212294" y="3963208"/>
                  <a:ext cx="7628450" cy="5415398"/>
                </a:xfrm>
                <a:prstGeom prst="rect">
                  <a:avLst/>
                </a:prstGeom>
              </p:spPr>
              <p:txBody>
                <a:bodyPr wrap="square">
                  <a:spAutoFit/>
                </a:bodyPr>
                <a:lstStyle/>
                <a:p>
                  <a:pPr marL="381019" indent="-381019" algn="just" defTabSz="609630">
                    <a:lnSpc>
                      <a:spcPct val="150000"/>
                    </a:lnSpc>
                    <a:spcAft>
                      <a:spcPts val="533"/>
                    </a:spcAft>
                    <a:buFont typeface="Wingdings" panose="05000000000000000000" pitchFamily="2" charset="2"/>
                    <a:buChar char="§"/>
                  </a:pPr>
                  <a14:m>
                    <m:oMath xmlns:m="http://schemas.openxmlformats.org/officeDocument/2006/math">
                      <m:r>
                        <m:rPr>
                          <m:nor/>
                        </m:rPr>
                        <a:rPr lang="en-US" sz="2000" i="0" smtClean="0">
                          <a:solidFill>
                            <a:schemeClr val="tx1"/>
                          </a:solidFill>
                          <a:latin typeface="UTM Avo" panose="02040603050506020204" pitchFamily="18" charset="0"/>
                          <a:cs typeface="+mn-ea"/>
                          <a:sym typeface="+mn-lt"/>
                        </a:rPr>
                        <m:t>m</m:t>
                      </m:r>
                    </m:oMath>
                  </a14:m>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là</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khối</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lượng</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của</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vật</a:t>
                  </a:r>
                  <a:r>
                    <a:rPr lang="en-US" sz="2000" dirty="0">
                      <a:solidFill>
                        <a:schemeClr val="tx1"/>
                      </a:solidFill>
                      <a:latin typeface="UTM Avo" panose="02040603050506020204" pitchFamily="18" charset="0"/>
                      <a:cs typeface="+mn-ea"/>
                      <a:sym typeface="+mn-lt"/>
                    </a:rPr>
                    <a:t>, </a:t>
                  </a:r>
                  <a:br>
                    <a:rPr lang="en-US" sz="2000" dirty="0">
                      <a:solidFill>
                        <a:schemeClr val="tx1"/>
                      </a:solidFill>
                      <a:latin typeface="UTM Avo" panose="02040603050506020204" pitchFamily="18" charset="0"/>
                      <a:cs typeface="+mn-ea"/>
                      <a:sym typeface="+mn-lt"/>
                    </a:rPr>
                  </a:br>
                  <a:r>
                    <a:rPr lang="en-US" sz="2000" dirty="0" err="1">
                      <a:solidFill>
                        <a:schemeClr val="tx1"/>
                      </a:solidFill>
                      <a:latin typeface="UTM Avo" panose="02040603050506020204" pitchFamily="18" charset="0"/>
                      <a:cs typeface="+mn-ea"/>
                      <a:sym typeface="+mn-lt"/>
                    </a:rPr>
                    <a:t>đơn</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vị</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đo</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là</a:t>
                  </a:r>
                  <a:r>
                    <a:rPr lang="en-US" sz="2000" dirty="0">
                      <a:solidFill>
                        <a:schemeClr val="tx1"/>
                      </a:solidFill>
                      <a:latin typeface="UTM Avo" panose="02040603050506020204" pitchFamily="18" charset="0"/>
                      <a:cs typeface="+mn-ea"/>
                      <a:sym typeface="+mn-lt"/>
                    </a:rPr>
                    <a:t> kg.</a:t>
                  </a:r>
                </a:p>
                <a:p>
                  <a:pPr marL="381019" indent="-381019" algn="just" defTabSz="609630">
                    <a:lnSpc>
                      <a:spcPct val="150000"/>
                    </a:lnSpc>
                    <a:spcAft>
                      <a:spcPts val="533"/>
                    </a:spcAft>
                    <a:buFont typeface="Wingdings" panose="05000000000000000000" pitchFamily="2" charset="2"/>
                    <a:buChar char="§"/>
                  </a:pPr>
                  <a14:m>
                    <m:oMath xmlns:m="http://schemas.openxmlformats.org/officeDocument/2006/math">
                      <m:r>
                        <m:rPr>
                          <m:nor/>
                        </m:rPr>
                        <a:rPr lang="en-US" sz="2000" i="0">
                          <a:solidFill>
                            <a:schemeClr val="tx1"/>
                          </a:solidFill>
                          <a:latin typeface="UTM Avo" panose="02040603050506020204" pitchFamily="18" charset="0"/>
                          <a:cs typeface="+mn-ea"/>
                          <a:sym typeface="+mn-lt"/>
                        </a:rPr>
                        <m:t>v</m:t>
                      </m:r>
                    </m:oMath>
                  </a14:m>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là</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tốc</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độ</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của</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vật</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đơn</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vị</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đo</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là</a:t>
                  </a:r>
                  <a:r>
                    <a:rPr lang="en-US" sz="2000" dirty="0">
                      <a:solidFill>
                        <a:schemeClr val="tx1"/>
                      </a:solidFill>
                      <a:latin typeface="UTM Avo" panose="02040603050506020204" pitchFamily="18" charset="0"/>
                      <a:cs typeface="+mn-ea"/>
                      <a:sym typeface="+mn-lt"/>
                    </a:rPr>
                    <a:t> m/s.</a:t>
                  </a:r>
                </a:p>
                <a:p>
                  <a:pPr marL="381019" indent="-381019" algn="just" defTabSz="609630">
                    <a:lnSpc>
                      <a:spcPct val="150000"/>
                    </a:lnSpc>
                    <a:spcAft>
                      <a:spcPts val="533"/>
                    </a:spcAft>
                    <a:buFont typeface="Wingdings" panose="05000000000000000000" pitchFamily="2" charset="2"/>
                    <a:buChar char="§"/>
                  </a:pPr>
                  <a14:m>
                    <m:oMath xmlns:m="http://schemas.openxmlformats.org/officeDocument/2006/math">
                      <m:sSub>
                        <m:sSubPr>
                          <m:ctrlPr>
                            <a:rPr lang="en-US" sz="2000" i="1">
                              <a:solidFill>
                                <a:schemeClr val="tx1"/>
                              </a:solidFill>
                              <a:latin typeface="Cambria Math" panose="02040503050406030204" pitchFamily="18" charset="0"/>
                              <a:cs typeface="+mn-ea"/>
                              <a:sym typeface="+mn-lt"/>
                            </a:rPr>
                          </m:ctrlPr>
                        </m:sSubPr>
                        <m:e>
                          <m:r>
                            <m:rPr>
                              <m:nor/>
                            </m:rPr>
                            <a:rPr lang="en-US" sz="2000" i="0">
                              <a:solidFill>
                                <a:schemeClr val="tx1"/>
                              </a:solidFill>
                              <a:latin typeface="UTM Avo" panose="02040603050506020204" pitchFamily="18" charset="0"/>
                              <a:cs typeface="+mn-ea"/>
                              <a:sym typeface="+mn-lt"/>
                            </a:rPr>
                            <m:t>W</m:t>
                          </m:r>
                        </m:e>
                        <m:sub>
                          <m:r>
                            <m:rPr>
                              <m:nor/>
                            </m:rPr>
                            <a:rPr lang="en-US" sz="2000" i="0">
                              <a:solidFill>
                                <a:schemeClr val="tx1"/>
                              </a:solidFill>
                              <a:latin typeface="UTM Avo" panose="02040603050506020204" pitchFamily="18" charset="0"/>
                              <a:cs typeface="+mn-ea"/>
                              <a:sym typeface="+mn-lt"/>
                            </a:rPr>
                            <m:t>đ</m:t>
                          </m:r>
                        </m:sub>
                      </m:sSub>
                    </m:oMath>
                  </a14:m>
                  <a:r>
                    <a:rPr lang="en-US" sz="2000" dirty="0">
                      <a:solidFill>
                        <a:schemeClr val="tx1"/>
                      </a:solidFill>
                      <a:latin typeface="UTM Avo" panose="02040603050506020204" pitchFamily="18" charset="0"/>
                      <a:cs typeface="+mn-ea"/>
                      <a:sym typeface="+mn-lt"/>
                    </a:rPr>
                    <a:t> là </a:t>
                  </a:r>
                  <a:r>
                    <a:rPr lang="en-US" sz="2000" dirty="0" err="1">
                      <a:solidFill>
                        <a:schemeClr val="tx1"/>
                      </a:solidFill>
                      <a:latin typeface="UTM Avo" panose="02040603050506020204" pitchFamily="18" charset="0"/>
                      <a:cs typeface="+mn-ea"/>
                      <a:sym typeface="+mn-lt"/>
                    </a:rPr>
                    <a:t>động</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năng</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của</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vật</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đơn</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vị</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đo</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là</a:t>
                  </a:r>
                  <a:r>
                    <a:rPr lang="en-US" sz="2000" dirty="0">
                      <a:solidFill>
                        <a:schemeClr val="tx1"/>
                      </a:solidFill>
                      <a:latin typeface="UTM Avo" panose="02040603050506020204" pitchFamily="18" charset="0"/>
                      <a:cs typeface="+mn-ea"/>
                      <a:sym typeface="+mn-lt"/>
                    </a:rPr>
                    <a:t> </a:t>
                  </a:r>
                  <a:r>
                    <a:rPr lang="en-US" sz="2000" dirty="0" err="1">
                      <a:solidFill>
                        <a:schemeClr val="tx1"/>
                      </a:solidFill>
                      <a:latin typeface="UTM Avo" panose="02040603050506020204" pitchFamily="18" charset="0"/>
                      <a:cs typeface="+mn-ea"/>
                      <a:sym typeface="+mn-lt"/>
                    </a:rPr>
                    <a:t>jun</a:t>
                  </a:r>
                  <a:r>
                    <a:rPr lang="en-US" sz="2000" dirty="0">
                      <a:solidFill>
                        <a:schemeClr val="tx1"/>
                      </a:solidFill>
                      <a:latin typeface="UTM Avo" panose="02040603050506020204" pitchFamily="18" charset="0"/>
                      <a:cs typeface="+mn-ea"/>
                      <a:sym typeface="+mn-lt"/>
                    </a:rPr>
                    <a:t> (J).</a:t>
                  </a:r>
                </a:p>
              </p:txBody>
            </p:sp>
          </mc:Choice>
          <mc:Fallback xmlns="">
            <p:sp>
              <p:nvSpPr>
                <p:cNvPr id="30" name="Rectangle 29">
                  <a:extLst>
                    <a:ext uri="{FF2B5EF4-FFF2-40B4-BE49-F238E27FC236}">
                      <a16:creationId xmlns:a16="http://schemas.microsoft.com/office/drawing/2014/main" id="{AB2FB7FA-4ED8-65B6-D2ED-2855E944340D}"/>
                    </a:ext>
                  </a:extLst>
                </p:cNvPr>
                <p:cNvSpPr>
                  <a:spLocks noRot="1" noChangeAspect="1" noMove="1" noResize="1" noEditPoints="1" noAdjustHandles="1" noChangeArrowheads="1" noChangeShapeType="1" noTextEdit="1"/>
                </p:cNvSpPr>
                <p:nvPr/>
              </p:nvSpPr>
              <p:spPr>
                <a:xfrm>
                  <a:off x="10212294" y="3963208"/>
                  <a:ext cx="7628450" cy="5415398"/>
                </a:xfrm>
                <a:prstGeom prst="rect">
                  <a:avLst/>
                </a:prstGeom>
                <a:blipFill>
                  <a:blip r:embed="rId7"/>
                  <a:stretch>
                    <a:fillRect l="-1316" r="-1462" b="-3299"/>
                  </a:stretch>
                </a:blipFill>
              </p:spPr>
              <p:txBody>
                <a:bodyPr/>
                <a:lstStyle/>
                <a:p>
                  <a:r>
                    <a:rPr lang="en-US">
                      <a:noFill/>
                    </a:rPr>
                    <a:t> </a:t>
                  </a:r>
                </a:p>
              </p:txBody>
            </p:sp>
          </mc:Fallback>
        </mc:AlternateContent>
      </p:grpSp>
      <p:sp>
        <p:nvSpPr>
          <p:cNvPr id="31" name="TextBox 30">
            <a:extLst>
              <a:ext uri="{FF2B5EF4-FFF2-40B4-BE49-F238E27FC236}">
                <a16:creationId xmlns:a16="http://schemas.microsoft.com/office/drawing/2014/main" id="{DE0C33F1-A5B6-4A99-1CCD-28EC7DD6520C}"/>
              </a:ext>
            </a:extLst>
          </p:cNvPr>
          <p:cNvSpPr txBox="1"/>
          <p:nvPr/>
        </p:nvSpPr>
        <p:spPr>
          <a:xfrm>
            <a:off x="594357" y="2217055"/>
            <a:ext cx="11003280" cy="1608004"/>
          </a:xfrm>
          <a:prstGeom prst="rect">
            <a:avLst/>
          </a:prstGeom>
          <a:noFill/>
        </p:spPr>
        <p:txBody>
          <a:bodyPr wrap="square">
            <a:spAutoFit/>
          </a:bodyPr>
          <a:lstStyle/>
          <a:p>
            <a:pPr marL="381019" indent="-381019" algn="just" defTabSz="609630">
              <a:lnSpc>
                <a:spcPct val="150000"/>
              </a:lnSpc>
              <a:spcAft>
                <a:spcPts val="533"/>
              </a:spcAft>
              <a:buFont typeface="Arial" panose="020B0604020202020204" pitchFamily="34" charset="0"/>
              <a:buChar char="•"/>
            </a:pPr>
            <a:r>
              <a:rPr lang="en-US" sz="2200" dirty="0" err="1">
                <a:latin typeface="UTM Avo" panose="02040603050506020204" pitchFamily="18"/>
                <a:cs typeface="+mn-ea"/>
                <a:sym typeface="+mn-lt"/>
              </a:rPr>
              <a:t>Năng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lượng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vật</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có</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được</a:t>
            </a:r>
            <a:r>
              <a:rPr lang="en-US" sz="2200" dirty="0">
                <a:latin typeface="UTM Avo" panose="02040603050506020204" pitchFamily="18"/>
                <a:cs typeface="+mn-ea"/>
                <a:sym typeface="+mn-lt"/>
              </a:rPr>
              <a:t> do </a:t>
            </a:r>
            <a:r>
              <a:rPr lang="en-US" sz="2200" dirty="0" err="1">
                <a:latin typeface="UTM Avo" panose="02040603050506020204" pitchFamily="18"/>
                <a:cs typeface="+mn-ea"/>
                <a:sym typeface="+mn-lt"/>
              </a:rPr>
              <a:t>chuyển</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động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được</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gọi</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là</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động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năng</a:t>
            </a:r>
            <a:r>
              <a:rPr lang="en-US" sz="2200" dirty="0">
                <a:latin typeface="UTM Avo" panose="02040603050506020204" pitchFamily="18"/>
                <a:cs typeface="+mn-ea"/>
                <a:sym typeface="+mn-lt"/>
              </a:rPr>
              <a:t>.</a:t>
            </a:r>
          </a:p>
          <a:p>
            <a:pPr marL="381019" indent="-381019" algn="just" defTabSz="609630">
              <a:lnSpc>
                <a:spcPct val="150000"/>
              </a:lnSpc>
              <a:spcAft>
                <a:spcPts val="533"/>
              </a:spcAft>
              <a:buFont typeface="Arial" panose="020B0604020202020204" pitchFamily="34" charset="0"/>
              <a:buChar char="•"/>
            </a:pPr>
            <a:r>
              <a:rPr lang="en-US" sz="2200" dirty="0" err="1">
                <a:latin typeface="UTM Avo" panose="02040603050506020204" pitchFamily="18"/>
                <a:cs typeface="+mn-ea"/>
                <a:sym typeface="+mn-lt"/>
              </a:rPr>
              <a:t>Vật</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có</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khối</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lượng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càng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lớn</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và</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chuyển</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động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càng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nhanh</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thì</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khả</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năng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sinh</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công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càng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lớn</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tức</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là</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động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năng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của</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vật</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càng</a:t>
            </a:r>
            <a:r>
              <a:rPr lang="en-US" sz="2200" dirty="0">
                <a:latin typeface="UTM Avo" panose="02040603050506020204" pitchFamily="18"/>
                <a:cs typeface="+mn-ea"/>
                <a:sym typeface="+mn-lt"/>
              </a:rPr>
              <a:t> </a:t>
            </a:r>
            <a:r>
              <a:rPr lang="en-US" sz="2200" dirty="0" err="1">
                <a:latin typeface="UTM Avo" panose="02040603050506020204" pitchFamily="18"/>
                <a:cs typeface="+mn-ea"/>
                <a:sym typeface="+mn-lt"/>
              </a:rPr>
              <a:t>lớn</a:t>
            </a:r>
            <a:r>
              <a:rPr lang="en-US" sz="2200" dirty="0">
                <a:latin typeface="UTM Avo" panose="02040603050506020204" pitchFamily="18"/>
                <a:cs typeface="+mn-ea"/>
                <a:sym typeface="+mn-lt"/>
              </a:rPr>
              <a:t>.</a:t>
            </a:r>
          </a:p>
        </p:txBody>
      </p:sp>
    </p:spTree>
    <p:extLst>
      <p:ext uri="{BB962C8B-B14F-4D97-AF65-F5344CB8AC3E}">
        <p14:creationId xmlns:p14="http://schemas.microsoft.com/office/powerpoint/2010/main" val="1193899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DCF2C00-CB99-5D83-548C-6A3CE0B5C523}"/>
              </a:ext>
            </a:extLst>
          </p:cNvPr>
          <p:cNvGrpSpPr/>
          <p:nvPr/>
        </p:nvGrpSpPr>
        <p:grpSpPr>
          <a:xfrm>
            <a:off x="663575" y="1299790"/>
            <a:ext cx="10864850" cy="2806776"/>
            <a:chOff x="1276350" y="399936"/>
            <a:chExt cx="16297275" cy="4210164"/>
          </a:xfrm>
        </p:grpSpPr>
        <p:sp>
          <p:nvSpPr>
            <p:cNvPr id="12" name="Rounded Rectangle 11">
              <a:extLst>
                <a:ext uri="{FF2B5EF4-FFF2-40B4-BE49-F238E27FC236}">
                  <a16:creationId xmlns:a16="http://schemas.microsoft.com/office/drawing/2014/main" id="{C18D60DD-ED00-D8EB-0488-B81BCB0B089D}"/>
                </a:ext>
              </a:extLst>
            </p:cNvPr>
            <p:cNvSpPr/>
            <p:nvPr/>
          </p:nvSpPr>
          <p:spPr>
            <a:xfrm>
              <a:off x="1276350" y="2171700"/>
              <a:ext cx="15868650" cy="2438400"/>
            </a:xfrm>
            <a:prstGeom prst="roundRect">
              <a:avLst/>
            </a:prstGeom>
            <a:solidFill>
              <a:sysClr val="window" lastClr="FFFFFF"/>
            </a:solidFill>
            <a:ln w="28575" cap="flat" cmpd="sng" algn="ctr">
              <a:solidFill>
                <a:srgbClr val="D84C1C"/>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panose="02040603050506020204" pitchFamily="18"/>
                <a:cs typeface="+mn-ea"/>
                <a:sym typeface="+mn-lt"/>
              </a:endParaRPr>
            </a:p>
          </p:txBody>
        </p:sp>
        <p:sp>
          <p:nvSpPr>
            <p:cNvPr id="13" name="Rectangle 12">
              <a:extLst>
                <a:ext uri="{FF2B5EF4-FFF2-40B4-BE49-F238E27FC236}">
                  <a16:creationId xmlns:a16="http://schemas.microsoft.com/office/drawing/2014/main" id="{368C491B-4C03-129E-D466-846A73EF872E}"/>
                </a:ext>
              </a:extLst>
            </p:cNvPr>
            <p:cNvSpPr/>
            <p:nvPr/>
          </p:nvSpPr>
          <p:spPr>
            <a:xfrm>
              <a:off x="1704975" y="2421404"/>
              <a:ext cx="15011400" cy="1682769"/>
            </a:xfrm>
            <a:prstGeom prst="rect">
              <a:avLst/>
            </a:prstGeom>
          </p:spPr>
          <p:txBody>
            <a:bodyPr wrap="square">
              <a:spAutoFit/>
            </a:bodyP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effectLst/>
                  <a:uLnTx/>
                  <a:uFillTx/>
                  <a:latin typeface="UTM Avo" panose="02040603050506020204" pitchFamily="18"/>
                  <a:cs typeface="+mn-ea"/>
                  <a:sym typeface="+mn-lt"/>
                </a:rPr>
                <a:t>Tính</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động</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năng</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của</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xe</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máy</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có</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khối</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lượng</a:t>
              </a:r>
              <a:r>
                <a:rPr kumimoji="0" lang="en-US" sz="2400" b="0" i="0" u="none" strike="noStrike" kern="0" cap="none" spc="0" normalizeH="0" baseline="0" noProof="0" dirty="0">
                  <a:ln>
                    <a:noFill/>
                  </a:ln>
                  <a:effectLst/>
                  <a:uLnTx/>
                  <a:uFillTx/>
                  <a:latin typeface="UTM Avo" panose="02040603050506020204" pitchFamily="18"/>
                  <a:cs typeface="+mn-ea"/>
                  <a:sym typeface="+mn-lt"/>
                </a:rPr>
                <a:t> 100 kg </a:t>
              </a:r>
              <a:r>
                <a:rPr kumimoji="0" lang="en-US" sz="2400" b="0" i="0" u="none" strike="noStrike" kern="0" cap="none" spc="0" normalizeH="0" baseline="0" noProof="0" dirty="0" err="1">
                  <a:ln>
                    <a:noFill/>
                  </a:ln>
                  <a:effectLst/>
                  <a:uLnTx/>
                  <a:uFillTx/>
                  <a:latin typeface="UTM Avo" panose="02040603050506020204" pitchFamily="18"/>
                  <a:cs typeface="+mn-ea"/>
                  <a:sym typeface="+mn-lt"/>
                </a:rPr>
                <a:t>đang</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br>
                <a:rPr kumimoji="0" lang="en-US" sz="2400" b="0" i="0" u="none" strike="noStrike" kern="0" cap="none" spc="0" normalizeH="0" baseline="0" noProof="0" dirty="0">
                  <a:ln>
                    <a:noFill/>
                  </a:ln>
                  <a:effectLst/>
                  <a:uLnTx/>
                  <a:uFillTx/>
                  <a:latin typeface="UTM Avo" panose="02040603050506020204" pitchFamily="18"/>
                  <a:cs typeface="+mn-ea"/>
                  <a:sym typeface="+mn-lt"/>
                </a:rPr>
              </a:br>
              <a:r>
                <a:rPr kumimoji="0" lang="en-US" sz="2400" b="0" i="0" u="none" strike="noStrike" kern="0" cap="none" spc="0" normalizeH="0" baseline="0" noProof="0" dirty="0" err="1">
                  <a:ln>
                    <a:noFill/>
                  </a:ln>
                  <a:effectLst/>
                  <a:uLnTx/>
                  <a:uFillTx/>
                  <a:latin typeface="UTM Avo" panose="02040603050506020204" pitchFamily="18"/>
                  <a:cs typeface="+mn-ea"/>
                  <a:sym typeface="+mn-lt"/>
                </a:rPr>
                <a:t>chuyển</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động</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với</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tốc</a:t>
              </a:r>
              <a:r>
                <a:rPr kumimoji="0" lang="en-US" sz="2400" b="0" i="0" u="none" strike="noStrike" kern="0" cap="none" spc="0" normalizeH="0" baseline="0" noProof="0" dirty="0">
                  <a:ln>
                    <a:noFill/>
                  </a:ln>
                  <a:effectLst/>
                  <a:uLnTx/>
                  <a:uFillTx/>
                  <a:latin typeface="UTM Avo" panose="02040603050506020204" pitchFamily="18"/>
                  <a:cs typeface="+mn-ea"/>
                  <a:sym typeface="+mn-lt"/>
                </a:rPr>
                <a:t> </a:t>
              </a:r>
              <a:r>
                <a:rPr kumimoji="0" lang="en-US" sz="2400" b="0" i="0" u="none" strike="noStrike" kern="0" cap="none" spc="0" normalizeH="0" baseline="0" noProof="0" dirty="0" err="1">
                  <a:ln>
                    <a:noFill/>
                  </a:ln>
                  <a:effectLst/>
                  <a:uLnTx/>
                  <a:uFillTx/>
                  <a:latin typeface="UTM Avo" panose="02040603050506020204" pitchFamily="18"/>
                  <a:cs typeface="+mn-ea"/>
                  <a:sym typeface="+mn-lt"/>
                </a:rPr>
                <a:t>độ</a:t>
              </a:r>
              <a:r>
                <a:rPr kumimoji="0" lang="en-US" sz="2400" b="0" i="0" u="none" strike="noStrike" kern="0" cap="none" spc="0" normalizeH="0" baseline="0" noProof="0" dirty="0">
                  <a:ln>
                    <a:noFill/>
                  </a:ln>
                  <a:effectLst/>
                  <a:uLnTx/>
                  <a:uFillTx/>
                  <a:latin typeface="UTM Avo" panose="02040603050506020204" pitchFamily="18"/>
                  <a:cs typeface="+mn-ea"/>
                  <a:sym typeface="+mn-lt"/>
                </a:rPr>
                <a:t> 15 m/s.</a:t>
              </a:r>
            </a:p>
          </p:txBody>
        </p:sp>
        <p:pic>
          <p:nvPicPr>
            <p:cNvPr id="14" name="Picture 13">
              <a:extLst>
                <a:ext uri="{FF2B5EF4-FFF2-40B4-BE49-F238E27FC236}">
                  <a16:creationId xmlns:a16="http://schemas.microsoft.com/office/drawing/2014/main" id="{0714E6EC-8D86-AF4C-4A32-872466CB26D1}"/>
                </a:ext>
              </a:extLst>
            </p:cNvPr>
            <p:cNvPicPr>
              <a:picLocks noChangeAspect="1"/>
            </p:cNvPicPr>
            <p:nvPr/>
          </p:nvPicPr>
          <p:blipFill>
            <a:blip r:embed="rId3"/>
            <a:stretch>
              <a:fillRect/>
            </a:stretch>
          </p:blipFill>
          <p:spPr>
            <a:xfrm>
              <a:off x="15559903" y="399936"/>
              <a:ext cx="2013722" cy="2021468"/>
            </a:xfrm>
            <a:prstGeom prst="rect">
              <a:avLst/>
            </a:prstGeom>
          </p:spPr>
        </p:pic>
      </p:grpSp>
      <p:sp>
        <p:nvSpPr>
          <p:cNvPr id="15" name="Rectangle 14">
            <a:extLst>
              <a:ext uri="{FF2B5EF4-FFF2-40B4-BE49-F238E27FC236}">
                <a16:creationId xmlns:a16="http://schemas.microsoft.com/office/drawing/2014/main" id="{CEDFB2EE-E81D-FCB3-3430-FBCE52ED2D2D}"/>
              </a:ext>
            </a:extLst>
          </p:cNvPr>
          <p:cNvSpPr/>
          <p:nvPr/>
        </p:nvSpPr>
        <p:spPr>
          <a:xfrm>
            <a:off x="1562691" y="1742779"/>
            <a:ext cx="4004943" cy="461665"/>
          </a:xfrm>
          <a:prstGeom prst="rect">
            <a:avLst/>
          </a:prstGeom>
        </p:spPr>
        <p:txBody>
          <a:bodyPr wrap="none">
            <a:spAutoFit/>
          </a:bodyPr>
          <a:lstStyle/>
          <a:p>
            <a:pPr algn="just" defTabSz="609630">
              <a:spcAft>
                <a:spcPts val="533"/>
              </a:spcAft>
            </a:pPr>
            <a:r>
              <a:rPr lang="en-US" sz="2400" b="1" dirty="0" err="1">
                <a:latin typeface="UTM Avo" panose="02040603050506020204" pitchFamily="18"/>
                <a:cs typeface="+mn-ea"/>
                <a:sym typeface="+mn-lt"/>
              </a:rPr>
              <a:t>Luyện</a:t>
            </a:r>
            <a:r>
              <a:rPr lang="en-US" sz="2400" b="1" dirty="0">
                <a:latin typeface="UTM Avo" panose="02040603050506020204" pitchFamily="18"/>
                <a:cs typeface="+mn-ea"/>
                <a:sym typeface="+mn-lt"/>
              </a:rPr>
              <a:t> </a:t>
            </a:r>
            <a:r>
              <a:rPr lang="en-US" sz="2400" b="1" dirty="0" err="1">
                <a:latin typeface="UTM Avo" panose="02040603050506020204" pitchFamily="18"/>
                <a:cs typeface="+mn-ea"/>
                <a:sym typeface="+mn-lt"/>
              </a:rPr>
              <a:t>tập</a:t>
            </a:r>
            <a:r>
              <a:rPr lang="en-US" sz="2400" b="1" dirty="0">
                <a:latin typeface="UTM Avo" panose="02040603050506020204" pitchFamily="18"/>
                <a:cs typeface="+mn-ea"/>
                <a:sym typeface="+mn-lt"/>
              </a:rPr>
              <a:t> 1 (SGK – tr14)</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EDDB051-FADD-2210-43F7-AFF338E72A01}"/>
                  </a:ext>
                </a:extLst>
              </p:cNvPr>
              <p:cNvSpPr txBox="1"/>
              <p:nvPr/>
            </p:nvSpPr>
            <p:spPr>
              <a:xfrm>
                <a:off x="4089944" y="4797132"/>
                <a:ext cx="6096000" cy="1842171"/>
              </a:xfrm>
              <a:prstGeom prst="rect">
                <a:avLst/>
              </a:prstGeom>
              <a:noFill/>
            </p:spPr>
            <p:txBody>
              <a:bodyPr wrap="square">
                <a:spAutoFit/>
              </a:bodyPr>
              <a:lstStyle/>
              <a:p>
                <a:pPr algn="just" defTabSz="609630">
                  <a:lnSpc>
                    <a:spcPct val="150000"/>
                  </a:lnSpc>
                  <a:spcAft>
                    <a:spcPts val="533"/>
                  </a:spcAft>
                </a:pPr>
                <a:r>
                  <a:rPr lang="en-US" sz="2400" dirty="0">
                    <a:solidFill>
                      <a:schemeClr val="tx1"/>
                    </a:solidFill>
                    <a:latin typeface="UTM Avo" panose="02040603050506020204" pitchFamily="18" charset="0"/>
                    <a:cs typeface="+mn-ea"/>
                    <a:sym typeface="+mn-lt"/>
                  </a:rPr>
                  <a:t>Động </a:t>
                </a:r>
                <a:r>
                  <a:rPr lang="en-US" sz="2400" dirty="0" err="1">
                    <a:solidFill>
                      <a:schemeClr val="tx1"/>
                    </a:solidFill>
                    <a:latin typeface="UTM Avo" panose="02040603050506020204" pitchFamily="18" charset="0"/>
                    <a:cs typeface="+mn-ea"/>
                    <a:sym typeface="+mn-lt"/>
                  </a:rPr>
                  <a:t>năng</a:t>
                </a:r>
                <a:r>
                  <a:rPr lang="en-US" sz="2400" dirty="0">
                    <a:solidFill>
                      <a:schemeClr val="tx1"/>
                    </a:solidFill>
                    <a:latin typeface="UTM Avo" panose="02040603050506020204" pitchFamily="18" charset="0"/>
                    <a:cs typeface="+mn-ea"/>
                    <a:sym typeface="+mn-lt"/>
                  </a:rPr>
                  <a:t> </a:t>
                </a:r>
                <a:r>
                  <a:rPr lang="en-US" sz="2400" dirty="0" err="1">
                    <a:solidFill>
                      <a:schemeClr val="tx1"/>
                    </a:solidFill>
                    <a:latin typeface="UTM Avo" panose="02040603050506020204" pitchFamily="18" charset="0"/>
                    <a:cs typeface="+mn-ea"/>
                    <a:sym typeface="+mn-lt"/>
                  </a:rPr>
                  <a:t>của</a:t>
                </a:r>
                <a:r>
                  <a:rPr lang="en-US" sz="2400" dirty="0">
                    <a:solidFill>
                      <a:schemeClr val="tx1"/>
                    </a:solidFill>
                    <a:latin typeface="UTM Avo" panose="02040603050506020204" pitchFamily="18" charset="0"/>
                    <a:cs typeface="+mn-ea"/>
                    <a:sym typeface="+mn-lt"/>
                  </a:rPr>
                  <a:t> </a:t>
                </a:r>
                <a:r>
                  <a:rPr lang="en-US" sz="2400" dirty="0" err="1">
                    <a:solidFill>
                      <a:schemeClr val="tx1"/>
                    </a:solidFill>
                    <a:latin typeface="UTM Avo" panose="02040603050506020204" pitchFamily="18" charset="0"/>
                    <a:cs typeface="+mn-ea"/>
                    <a:sym typeface="+mn-lt"/>
                  </a:rPr>
                  <a:t>xe</a:t>
                </a:r>
                <a:r>
                  <a:rPr lang="en-US" sz="2400" dirty="0">
                    <a:solidFill>
                      <a:schemeClr val="tx1"/>
                    </a:solidFill>
                    <a:latin typeface="UTM Avo" panose="02040603050506020204" pitchFamily="18" charset="0"/>
                    <a:cs typeface="+mn-ea"/>
                    <a:sym typeface="+mn-lt"/>
                  </a:rPr>
                  <a:t> </a:t>
                </a:r>
                <a:r>
                  <a:rPr lang="en-US" sz="2400" dirty="0" err="1">
                    <a:solidFill>
                      <a:schemeClr val="tx1"/>
                    </a:solidFill>
                    <a:latin typeface="UTM Avo" panose="02040603050506020204" pitchFamily="18" charset="0"/>
                    <a:cs typeface="+mn-ea"/>
                    <a:sym typeface="+mn-lt"/>
                  </a:rPr>
                  <a:t>máy</a:t>
                </a:r>
                <a:r>
                  <a:rPr lang="en-US" sz="2400" dirty="0">
                    <a:solidFill>
                      <a:schemeClr val="tx1"/>
                    </a:solidFill>
                    <a:latin typeface="UTM Avo" panose="02040603050506020204" pitchFamily="18" charset="0"/>
                    <a:cs typeface="+mn-ea"/>
                    <a:sym typeface="+mn-lt"/>
                  </a:rPr>
                  <a:t> </a:t>
                </a:r>
                <a:r>
                  <a:rPr lang="en-US" sz="2400" dirty="0" err="1">
                    <a:solidFill>
                      <a:schemeClr val="tx1"/>
                    </a:solidFill>
                    <a:latin typeface="UTM Avo" panose="02040603050506020204" pitchFamily="18" charset="0"/>
                    <a:cs typeface="+mn-ea"/>
                    <a:sym typeface="+mn-lt"/>
                  </a:rPr>
                  <a:t>là</a:t>
                </a:r>
                <a:r>
                  <a:rPr lang="en-US" sz="2400" dirty="0">
                    <a:solidFill>
                      <a:schemeClr val="tx1"/>
                    </a:solidFill>
                    <a:latin typeface="UTM Avo" panose="02040603050506020204" pitchFamily="18" charset="0"/>
                    <a:cs typeface="+mn-ea"/>
                    <a:sym typeface="+mn-lt"/>
                  </a:rPr>
                  <a:t>:</a:t>
                </a:r>
              </a:p>
              <a:p>
                <a:pPr algn="just" defTabSz="609630">
                  <a:lnSpc>
                    <a:spcPct val="150000"/>
                  </a:lnSpc>
                  <a:spcAft>
                    <a:spcPts val="533"/>
                  </a:spcAft>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cs typeface="+mn-ea"/>
                              <a:sym typeface="+mn-lt"/>
                            </a:rPr>
                          </m:ctrlPr>
                        </m:sSubPr>
                        <m:e>
                          <m:r>
                            <m:rPr>
                              <m:nor/>
                            </m:rPr>
                            <a:rPr lang="en-US" sz="2400" i="0">
                              <a:solidFill>
                                <a:schemeClr val="tx1"/>
                              </a:solidFill>
                              <a:latin typeface="UTM Avo" panose="02040603050506020204" pitchFamily="18" charset="0"/>
                              <a:cs typeface="+mn-ea"/>
                              <a:sym typeface="+mn-lt"/>
                            </a:rPr>
                            <m:t>W</m:t>
                          </m:r>
                        </m:e>
                        <m:sub>
                          <m:r>
                            <m:rPr>
                              <m:nor/>
                            </m:rPr>
                            <a:rPr lang="en-US" sz="2400" i="0">
                              <a:solidFill>
                                <a:schemeClr val="tx1"/>
                              </a:solidFill>
                              <a:latin typeface="UTM Avo" panose="02040603050506020204" pitchFamily="18" charset="0"/>
                              <a:cs typeface="+mn-ea"/>
                              <a:sym typeface="+mn-lt"/>
                            </a:rPr>
                            <m:t>đ</m:t>
                          </m:r>
                        </m:sub>
                      </m:sSub>
                      <m:r>
                        <m:rPr>
                          <m:nor/>
                        </m:rPr>
                        <a:rPr lang="en-US" sz="2400" b="0" i="0" smtClean="0">
                          <a:solidFill>
                            <a:schemeClr val="tx1"/>
                          </a:solidFill>
                          <a:latin typeface="Cambria Math" panose="02040503050406030204" pitchFamily="18" charset="0"/>
                          <a:cs typeface="+mn-ea"/>
                          <a:sym typeface="+mn-lt"/>
                        </a:rPr>
                        <m:t> </m:t>
                      </m:r>
                      <m:r>
                        <m:rPr>
                          <m:nor/>
                        </m:rPr>
                        <a:rPr lang="en-US" sz="2400" i="0">
                          <a:solidFill>
                            <a:schemeClr val="tx1"/>
                          </a:solidFill>
                          <a:latin typeface="UTM Avo" panose="02040603050506020204" pitchFamily="18" charset="0"/>
                          <a:cs typeface="+mn-ea"/>
                          <a:sym typeface="+mn-lt"/>
                        </a:rPr>
                        <m:t>=</m:t>
                      </m:r>
                      <m:f>
                        <m:fPr>
                          <m:ctrlPr>
                            <a:rPr lang="en-US" sz="2400" i="1">
                              <a:solidFill>
                                <a:schemeClr val="tx1"/>
                              </a:solidFill>
                              <a:latin typeface="Cambria Math" panose="02040503050406030204" pitchFamily="18" charset="0"/>
                              <a:cs typeface="+mn-ea"/>
                              <a:sym typeface="+mn-lt"/>
                            </a:rPr>
                          </m:ctrlPr>
                        </m:fPr>
                        <m:num>
                          <m:r>
                            <m:rPr>
                              <m:nor/>
                            </m:rPr>
                            <a:rPr lang="en-US" sz="2400" kern="0" dirty="0">
                              <a:latin typeface="UTM Avo" panose="02040603050506020204" pitchFamily="18" charset="0"/>
                              <a:cs typeface="+mn-ea"/>
                              <a:sym typeface="+mn-lt"/>
                            </a:rPr>
                            <m:t>1</m:t>
                          </m:r>
                        </m:num>
                        <m:den>
                          <m:r>
                            <m:rPr>
                              <m:nor/>
                            </m:rPr>
                            <a:rPr lang="vi-VN" sz="2400" b="0" i="0" smtClean="0">
                              <a:solidFill>
                                <a:schemeClr val="tx1"/>
                              </a:solidFill>
                              <a:latin typeface="UTM Avo" panose="02040603050506020204" pitchFamily="18"/>
                              <a:cs typeface="+mn-ea"/>
                              <a:sym typeface="+mn-lt"/>
                            </a:rPr>
                            <m:t>2</m:t>
                          </m:r>
                        </m:den>
                      </m:f>
                      <m:r>
                        <m:rPr>
                          <m:nor/>
                        </m:rPr>
                        <a:rPr lang="en-US" sz="2400" b="0" i="0" smtClean="0">
                          <a:solidFill>
                            <a:schemeClr val="tx1"/>
                          </a:solidFill>
                          <a:latin typeface="Cambria Math" panose="02040503050406030204" pitchFamily="18" charset="0"/>
                          <a:cs typeface="+mn-ea"/>
                          <a:sym typeface="+mn-lt"/>
                        </a:rPr>
                        <m:t> </m:t>
                      </m:r>
                      <m:r>
                        <m:rPr>
                          <m:nor/>
                        </m:rPr>
                        <a:rPr lang="en-US" sz="2400" i="0">
                          <a:solidFill>
                            <a:schemeClr val="tx1"/>
                          </a:solidFill>
                          <a:latin typeface="UTM Avo" panose="02040603050506020204" pitchFamily="18" charset="0"/>
                          <a:cs typeface="+mn-ea"/>
                          <a:sym typeface="+mn-lt"/>
                        </a:rPr>
                        <m:t>m</m:t>
                      </m:r>
                      <m:sSup>
                        <m:sSupPr>
                          <m:ctrlPr>
                            <a:rPr lang="en-US" sz="2400" i="1">
                              <a:solidFill>
                                <a:schemeClr val="tx1"/>
                              </a:solidFill>
                              <a:latin typeface="Cambria Math" panose="02040503050406030204" pitchFamily="18" charset="0"/>
                              <a:cs typeface="+mn-ea"/>
                              <a:sym typeface="+mn-lt"/>
                            </a:rPr>
                          </m:ctrlPr>
                        </m:sSupPr>
                        <m:e>
                          <m:r>
                            <m:rPr>
                              <m:nor/>
                            </m:rPr>
                            <a:rPr lang="en-US" sz="2400" i="0">
                              <a:solidFill>
                                <a:schemeClr val="tx1"/>
                              </a:solidFill>
                              <a:latin typeface="UTM Avo" panose="02040603050506020204" pitchFamily="18" charset="0"/>
                              <a:cs typeface="+mn-ea"/>
                              <a:sym typeface="+mn-lt"/>
                            </a:rPr>
                            <m:t>v</m:t>
                          </m:r>
                        </m:e>
                        <m:sup>
                          <m:r>
                            <m:rPr>
                              <m:nor/>
                            </m:rPr>
                            <a:rPr lang="vi-VN" sz="2400" baseline="30000">
                              <a:latin typeface="UTM Avo" panose="02040603050506020204" pitchFamily="18"/>
                              <a:cs typeface="+mn-ea"/>
                              <a:sym typeface="+mn-lt"/>
                            </a:rPr>
                            <m:t>2</m:t>
                          </m:r>
                        </m:sup>
                      </m:sSup>
                      <m:r>
                        <m:rPr>
                          <m:nor/>
                        </m:rPr>
                        <a:rPr lang="en-US" sz="2400" i="0">
                          <a:solidFill>
                            <a:schemeClr val="tx1"/>
                          </a:solidFill>
                          <a:latin typeface="UTM Avo" panose="02040603050506020204" pitchFamily="18" charset="0"/>
                          <a:cs typeface="+mn-ea"/>
                          <a:sym typeface="+mn-lt"/>
                        </a:rPr>
                        <m:t>=</m:t>
                      </m:r>
                      <m:r>
                        <m:rPr>
                          <m:nor/>
                        </m:rPr>
                        <a:rPr lang="en-US" sz="2400" b="0" i="0" smtClean="0">
                          <a:solidFill>
                            <a:schemeClr val="tx1"/>
                          </a:solidFill>
                          <a:latin typeface="UTM Avo" panose="02040603050506020204" pitchFamily="18" charset="0"/>
                          <a:cs typeface="+mn-ea"/>
                          <a:sym typeface="+mn-lt"/>
                        </a:rPr>
                        <m:t> </m:t>
                      </m:r>
                      <m:f>
                        <m:fPr>
                          <m:ctrlPr>
                            <a:rPr lang="en-US" sz="2400" i="1">
                              <a:latin typeface="Cambria Math" panose="02040503050406030204" pitchFamily="18" charset="0"/>
                              <a:cs typeface="+mn-ea"/>
                              <a:sym typeface="+mn-lt"/>
                            </a:rPr>
                          </m:ctrlPr>
                        </m:fPr>
                        <m:num>
                          <m:r>
                            <m:rPr>
                              <m:nor/>
                            </m:rPr>
                            <a:rPr lang="en-US" sz="2400" kern="0" dirty="0">
                              <a:latin typeface="UTM Avo" panose="02040603050506020204" pitchFamily="18" charset="0"/>
                              <a:cs typeface="+mn-ea"/>
                              <a:sym typeface="+mn-lt"/>
                            </a:rPr>
                            <m:t>1</m:t>
                          </m:r>
                        </m:num>
                        <m:den>
                          <m:r>
                            <m:rPr>
                              <m:nor/>
                            </m:rPr>
                            <a:rPr lang="vi-VN" sz="2400">
                              <a:latin typeface="UTM Avo" panose="02040603050506020204" pitchFamily="18"/>
                              <a:cs typeface="+mn-ea"/>
                              <a:sym typeface="+mn-lt"/>
                            </a:rPr>
                            <m:t>2</m:t>
                          </m:r>
                        </m:den>
                      </m:f>
                      <m:r>
                        <m:rPr>
                          <m:nor/>
                        </m:rPr>
                        <a:rPr lang="en-US" sz="2400" i="0">
                          <a:solidFill>
                            <a:schemeClr val="tx1"/>
                          </a:solidFill>
                          <a:latin typeface="UTM Avo" panose="02040603050506020204" pitchFamily="18" charset="0"/>
                          <a:cs typeface="+mn-ea"/>
                          <a:sym typeface="+mn-lt"/>
                        </a:rPr>
                        <m:t>.</m:t>
                      </m:r>
                      <m:r>
                        <m:rPr>
                          <m:nor/>
                        </m:rPr>
                        <a:rPr lang="en-US" sz="2400" kern="0" dirty="0">
                          <a:latin typeface="UTM Avo" panose="02040603050506020204" pitchFamily="18" charset="0"/>
                          <a:cs typeface="+mn-ea"/>
                          <a:sym typeface="+mn-lt"/>
                        </a:rPr>
                        <m:t>1</m:t>
                      </m:r>
                      <m:r>
                        <m:rPr>
                          <m:nor/>
                        </m:rPr>
                        <a:rPr lang="vi-VN" sz="2400" b="0" i="0" kern="0" dirty="0" smtClean="0">
                          <a:latin typeface="UTM Avo" panose="02040603050506020204" pitchFamily="18"/>
                          <a:cs typeface="+mn-ea"/>
                          <a:sym typeface="+mn-lt"/>
                        </a:rPr>
                        <m:t>00</m:t>
                      </m:r>
                      <m:r>
                        <m:rPr>
                          <m:nor/>
                        </m:rPr>
                        <a:rPr lang="en-US" sz="2400" i="0">
                          <a:solidFill>
                            <a:schemeClr val="tx1"/>
                          </a:solidFill>
                          <a:latin typeface="UTM Avo" panose="02040603050506020204" pitchFamily="18" charset="0"/>
                          <a:cs typeface="+mn-ea"/>
                          <a:sym typeface="+mn-lt"/>
                        </a:rPr>
                        <m:t>.</m:t>
                      </m:r>
                      <m:sSup>
                        <m:sSupPr>
                          <m:ctrlPr>
                            <a:rPr lang="en-US" sz="2400" i="1">
                              <a:solidFill>
                                <a:schemeClr val="tx1"/>
                              </a:solidFill>
                              <a:latin typeface="Cambria Math" panose="02040503050406030204" pitchFamily="18" charset="0"/>
                              <a:cs typeface="+mn-ea"/>
                              <a:sym typeface="+mn-lt"/>
                            </a:rPr>
                          </m:ctrlPr>
                        </m:sSupPr>
                        <m:e>
                          <m:r>
                            <m:rPr>
                              <m:nor/>
                            </m:rPr>
                            <a:rPr lang="en-US" sz="2400" kern="0" dirty="0">
                              <a:latin typeface="UTM Avo" panose="02040603050506020204" pitchFamily="18" charset="0"/>
                              <a:cs typeface="+mn-ea"/>
                              <a:sym typeface="+mn-lt"/>
                            </a:rPr>
                            <m:t>15</m:t>
                          </m:r>
                        </m:e>
                        <m:sup>
                          <m:r>
                            <m:rPr>
                              <m:nor/>
                            </m:rPr>
                            <a:rPr lang="vi-VN" sz="2400" baseline="30000">
                              <a:latin typeface="UTM Avo" panose="02040603050506020204" pitchFamily="18"/>
                              <a:cs typeface="+mn-ea"/>
                              <a:sym typeface="+mn-lt"/>
                            </a:rPr>
                            <m:t>2</m:t>
                          </m:r>
                        </m:sup>
                      </m:sSup>
                      <m:r>
                        <m:rPr>
                          <m:nor/>
                        </m:rPr>
                        <a:rPr lang="en-US" sz="2400" b="0" i="0" baseline="30000" smtClean="0">
                          <a:latin typeface="Cambria Math" panose="02040503050406030204" pitchFamily="18" charset="0"/>
                          <a:cs typeface="+mn-ea"/>
                          <a:sym typeface="+mn-lt"/>
                        </a:rPr>
                        <m:t> </m:t>
                      </m:r>
                      <m:r>
                        <m:rPr>
                          <m:nor/>
                        </m:rPr>
                        <a:rPr lang="en-US" sz="2400" i="0">
                          <a:solidFill>
                            <a:schemeClr val="tx1"/>
                          </a:solidFill>
                          <a:latin typeface="UTM Avo" panose="02040603050506020204" pitchFamily="18" charset="0"/>
                          <a:cs typeface="+mn-ea"/>
                          <a:sym typeface="+mn-lt"/>
                        </a:rPr>
                        <m:t>=</m:t>
                      </m:r>
                      <m:r>
                        <m:rPr>
                          <m:nor/>
                        </m:rPr>
                        <a:rPr lang="en-US" sz="2400" b="0" i="0" smtClean="0">
                          <a:solidFill>
                            <a:schemeClr val="tx1"/>
                          </a:solidFill>
                          <a:latin typeface="UTM Avo" panose="02040603050506020204" pitchFamily="18" charset="0"/>
                          <a:cs typeface="+mn-ea"/>
                          <a:sym typeface="+mn-lt"/>
                        </a:rPr>
                        <m:t> </m:t>
                      </m:r>
                      <m:r>
                        <m:rPr>
                          <m:nor/>
                        </m:rPr>
                        <a:rPr lang="en-US" sz="2400" kern="0" dirty="0">
                          <a:latin typeface="UTM Avo" panose="02040603050506020204" pitchFamily="18" charset="0"/>
                          <a:cs typeface="+mn-ea"/>
                          <a:sym typeface="+mn-lt"/>
                        </a:rPr>
                        <m:t>1</m:t>
                      </m:r>
                      <m:r>
                        <m:rPr>
                          <m:nor/>
                        </m:rPr>
                        <a:rPr lang="vi-VN" sz="2400" b="0" i="0" kern="0" dirty="0" smtClean="0">
                          <a:latin typeface="UTM Avo" panose="02040603050506020204" pitchFamily="18"/>
                          <a:cs typeface="+mn-ea"/>
                          <a:sym typeface="+mn-lt"/>
                        </a:rPr>
                        <m:t>1 25</m:t>
                      </m:r>
                      <m:r>
                        <m:rPr>
                          <m:nor/>
                        </m:rPr>
                        <a:rPr lang="vi-VN" sz="2400" kern="0" dirty="0">
                          <a:latin typeface="UTM Avo" panose="02040603050506020204" pitchFamily="18"/>
                          <a:cs typeface="+mn-ea"/>
                          <a:sym typeface="+mn-lt"/>
                        </a:rPr>
                        <m:t>0</m:t>
                      </m:r>
                      <m:r>
                        <m:rPr>
                          <m:nor/>
                        </m:rPr>
                        <a:rPr lang="vi-VN" sz="2400" b="0" i="0" kern="0" dirty="0" smtClean="0">
                          <a:latin typeface="UTM Avo" panose="02040603050506020204" pitchFamily="18"/>
                          <a:cs typeface="+mn-ea"/>
                          <a:sym typeface="+mn-lt"/>
                        </a:rPr>
                        <m:t> </m:t>
                      </m:r>
                      <m:r>
                        <m:rPr>
                          <m:nor/>
                        </m:rPr>
                        <a:rPr lang="vi-VN" sz="2400" b="0" i="0" kern="0" dirty="0" smtClean="0">
                          <a:latin typeface="Cambria Math" panose="02040503050406030204" pitchFamily="18" charset="0"/>
                          <a:cs typeface="+mn-ea"/>
                          <a:sym typeface="+mn-lt"/>
                        </a:rPr>
                        <m:t>(</m:t>
                      </m:r>
                      <m:r>
                        <m:rPr>
                          <m:nor/>
                        </m:rPr>
                        <a:rPr lang="en-US" sz="2400" i="0">
                          <a:solidFill>
                            <a:schemeClr val="tx1"/>
                          </a:solidFill>
                          <a:latin typeface="UTM Avo" panose="02040603050506020204" pitchFamily="18" charset="0"/>
                          <a:cs typeface="+mn-ea"/>
                          <a:sym typeface="+mn-lt"/>
                        </a:rPr>
                        <m:t>J</m:t>
                      </m:r>
                      <m:r>
                        <m:rPr>
                          <m:nor/>
                        </m:rPr>
                        <a:rPr lang="vi-VN" sz="2400" b="0" i="0" smtClean="0">
                          <a:solidFill>
                            <a:schemeClr val="tx1"/>
                          </a:solidFill>
                          <a:latin typeface="Cambria Math" panose="02040503050406030204" pitchFamily="18" charset="0"/>
                          <a:cs typeface="+mn-ea"/>
                          <a:sym typeface="+mn-lt"/>
                        </a:rPr>
                        <m:t>)</m:t>
                      </m:r>
                    </m:oMath>
                  </m:oMathPara>
                </a14:m>
                <a:endParaRPr lang="en-US" sz="2400" dirty="0">
                  <a:solidFill>
                    <a:schemeClr val="tx1"/>
                  </a:solidFill>
                  <a:latin typeface="UTM Avo" panose="02040603050506020204" pitchFamily="18" charset="0"/>
                  <a:cs typeface="+mn-ea"/>
                  <a:sym typeface="+mn-lt"/>
                </a:endParaRPr>
              </a:p>
            </p:txBody>
          </p:sp>
        </mc:Choice>
        <mc:Fallback xmlns="">
          <p:sp>
            <p:nvSpPr>
              <p:cNvPr id="16" name="TextBox 15">
                <a:extLst>
                  <a:ext uri="{FF2B5EF4-FFF2-40B4-BE49-F238E27FC236}">
                    <a16:creationId xmlns:a16="http://schemas.microsoft.com/office/drawing/2014/main" id="{3EDDB051-FADD-2210-43F7-AFF338E72A01}"/>
                  </a:ext>
                </a:extLst>
              </p:cNvPr>
              <p:cNvSpPr txBox="1">
                <a:spLocks noRot="1" noChangeAspect="1" noMove="1" noResize="1" noEditPoints="1" noAdjustHandles="1" noChangeArrowheads="1" noChangeShapeType="1" noTextEdit="1"/>
              </p:cNvSpPr>
              <p:nvPr/>
            </p:nvSpPr>
            <p:spPr>
              <a:xfrm>
                <a:off x="4089944" y="4797132"/>
                <a:ext cx="6096000" cy="1842171"/>
              </a:xfrm>
              <a:prstGeom prst="rect">
                <a:avLst/>
              </a:prstGeom>
              <a:blipFill>
                <a:blip r:embed="rId4"/>
                <a:stretch>
                  <a:fillRect l="-1600"/>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FFBC5654-76D9-9D78-6258-451F8FD76FFB}"/>
              </a:ext>
            </a:extLst>
          </p:cNvPr>
          <p:cNvGrpSpPr/>
          <p:nvPr/>
        </p:nvGrpSpPr>
        <p:grpSpPr>
          <a:xfrm>
            <a:off x="949325" y="4413696"/>
            <a:ext cx="2438400" cy="1427384"/>
            <a:chOff x="4669" y="76378"/>
            <a:chExt cx="2646045" cy="1267610"/>
          </a:xfrm>
        </p:grpSpPr>
        <p:pic>
          <p:nvPicPr>
            <p:cNvPr id="18" name="Picture 17">
              <a:extLst>
                <a:ext uri="{FF2B5EF4-FFF2-40B4-BE49-F238E27FC236}">
                  <a16:creationId xmlns:a16="http://schemas.microsoft.com/office/drawing/2014/main" id="{3D46265F-A1FF-04EE-572F-80DEC0514D03}"/>
                </a:ext>
              </a:extLst>
            </p:cNvPr>
            <p:cNvPicPr>
              <a:picLocks noChangeAspect="1"/>
            </p:cNvPicPr>
            <p:nvPr/>
          </p:nvPicPr>
          <p:blipFill>
            <a:blip r:embed="rId5"/>
            <a:stretch>
              <a:fillRect/>
            </a:stretch>
          </p:blipFill>
          <p:spPr>
            <a:xfrm rot="21283527">
              <a:off x="4669" y="76378"/>
              <a:ext cx="2646045" cy="1267610"/>
            </a:xfrm>
            <a:prstGeom prst="rect">
              <a:avLst/>
            </a:prstGeom>
          </p:spPr>
        </p:pic>
        <p:sp>
          <p:nvSpPr>
            <p:cNvPr id="19" name="TextBox 18">
              <a:extLst>
                <a:ext uri="{FF2B5EF4-FFF2-40B4-BE49-F238E27FC236}">
                  <a16:creationId xmlns:a16="http://schemas.microsoft.com/office/drawing/2014/main" id="{9DC874AD-2C4B-D7A4-22AC-A61AE73B4D7F}"/>
                </a:ext>
              </a:extLst>
            </p:cNvPr>
            <p:cNvSpPr txBox="1"/>
            <p:nvPr/>
          </p:nvSpPr>
          <p:spPr>
            <a:xfrm rot="21180831">
              <a:off x="214018" y="573460"/>
              <a:ext cx="2227348" cy="409989"/>
            </a:xfrm>
            <a:prstGeom prst="rect">
              <a:avLst/>
            </a:prstGeom>
            <a:noFill/>
          </p:spPr>
          <p:txBody>
            <a:bodyPr wrap="square" rtlCol="0">
              <a:spAutoFit/>
            </a:bodyPr>
            <a:lstStyle/>
            <a:p>
              <a:pPr algn="ctr" defTabSz="609630"/>
              <a:r>
                <a:rPr lang="en-US" sz="2400" b="1" dirty="0" err="1">
                  <a:latin typeface="UTM Avo" panose="02040603050506020204" pitchFamily="18"/>
                  <a:cs typeface="+mn-ea"/>
                  <a:sym typeface="+mn-lt"/>
                </a:rPr>
                <a:t>Trả</a:t>
              </a:r>
              <a:r>
                <a:rPr lang="en-US" sz="2400" b="1" dirty="0">
                  <a:latin typeface="UTM Avo" panose="02040603050506020204" pitchFamily="18"/>
                  <a:cs typeface="+mn-ea"/>
                  <a:sym typeface="+mn-lt"/>
                </a:rPr>
                <a:t> </a:t>
              </a:r>
              <a:r>
                <a:rPr lang="en-US" sz="2400" b="1" dirty="0" err="1">
                  <a:latin typeface="UTM Avo" panose="02040603050506020204" pitchFamily="18"/>
                  <a:cs typeface="+mn-ea"/>
                  <a:sym typeface="+mn-lt"/>
                </a:rPr>
                <a:t>lời</a:t>
              </a:r>
              <a:endParaRPr lang="en-US" sz="2400" b="1" dirty="0">
                <a:latin typeface="UTM Avo" panose="02040603050506020204" pitchFamily="18"/>
                <a:cs typeface="+mn-ea"/>
                <a:sym typeface="+mn-lt"/>
              </a:endParaRPr>
            </a:p>
          </p:txBody>
        </p:sp>
      </p:grpSp>
    </p:spTree>
    <p:extLst>
      <p:ext uri="{BB962C8B-B14F-4D97-AF65-F5344CB8AC3E}">
        <p14:creationId xmlns:p14="http://schemas.microsoft.com/office/powerpoint/2010/main" val="3468821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80A899A-8E99-009D-2FC8-DE3FF8F83C90}"/>
              </a:ext>
            </a:extLst>
          </p:cNvPr>
          <p:cNvSpPr txBox="1"/>
          <p:nvPr/>
        </p:nvSpPr>
        <p:spPr>
          <a:xfrm>
            <a:off x="3047799" y="1836706"/>
            <a:ext cx="6096402" cy="1107996"/>
          </a:xfrm>
          <a:prstGeom prst="rect">
            <a:avLst/>
          </a:prstGeom>
        </p:spPr>
        <p:txBody>
          <a:bodyPr lIns="0" tIns="0" rIns="0" bIns="0" rtlCol="0" anchor="t">
            <a:spAutoFit/>
          </a:bodyPr>
          <a:lstStyle/>
          <a:p>
            <a:pPr algn="ctr" defTabSz="609630">
              <a:spcBef>
                <a:spcPct val="0"/>
              </a:spcBef>
            </a:pPr>
            <a:r>
              <a:rPr lang="en-US" sz="7200" b="1" dirty="0">
                <a:latin typeface="UTM Avo"/>
                <a:cs typeface="+mn-ea"/>
                <a:sym typeface="+mn-lt"/>
              </a:rPr>
              <a:t>II.</a:t>
            </a:r>
          </a:p>
        </p:txBody>
      </p:sp>
      <p:sp>
        <p:nvSpPr>
          <p:cNvPr id="3" name="Freeform 4">
            <a:extLst>
              <a:ext uri="{FF2B5EF4-FFF2-40B4-BE49-F238E27FC236}">
                <a16:creationId xmlns:a16="http://schemas.microsoft.com/office/drawing/2014/main" id="{E943643C-C812-8FDA-60CB-E0AAB71B1D53}"/>
              </a:ext>
            </a:extLst>
          </p:cNvPr>
          <p:cNvSpPr/>
          <p:nvPr/>
        </p:nvSpPr>
        <p:spPr>
          <a:xfrm>
            <a:off x="-3244592" y="1619707"/>
            <a:ext cx="5244586" cy="7104735"/>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dirty="0">
              <a:latin typeface="UTM Avo"/>
              <a:cs typeface="+mn-ea"/>
              <a:sym typeface="+mn-lt"/>
            </a:endParaRPr>
          </a:p>
        </p:txBody>
      </p:sp>
      <p:sp>
        <p:nvSpPr>
          <p:cNvPr id="4" name="Freeform 5">
            <a:extLst>
              <a:ext uri="{FF2B5EF4-FFF2-40B4-BE49-F238E27FC236}">
                <a16:creationId xmlns:a16="http://schemas.microsoft.com/office/drawing/2014/main" id="{43F88FCF-3E03-391F-2B65-F7EFB1EAAFCE}"/>
              </a:ext>
            </a:extLst>
          </p:cNvPr>
          <p:cNvSpPr/>
          <p:nvPr/>
        </p:nvSpPr>
        <p:spPr>
          <a:xfrm>
            <a:off x="9963018" y="1619707"/>
            <a:ext cx="5244586" cy="7104735"/>
          </a:xfrm>
          <a:custGeom>
            <a:avLst/>
            <a:gdLst/>
            <a:ahLst/>
            <a:cxnLst/>
            <a:rect l="l" t="t" r="r" b="b"/>
            <a:pathLst>
              <a:path w="7866879" h="10657102">
                <a:moveTo>
                  <a:pt x="0" y="0"/>
                </a:moveTo>
                <a:lnTo>
                  <a:pt x="7866879" y="0"/>
                </a:lnTo>
                <a:lnTo>
                  <a:pt x="7866879" y="10657102"/>
                </a:lnTo>
                <a:lnTo>
                  <a:pt x="0" y="106571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5" name="Freeform 7">
            <a:extLst>
              <a:ext uri="{FF2B5EF4-FFF2-40B4-BE49-F238E27FC236}">
                <a16:creationId xmlns:a16="http://schemas.microsoft.com/office/drawing/2014/main" id="{E5D3B07F-278E-A8B8-045E-FED31300FFB6}"/>
              </a:ext>
            </a:extLst>
          </p:cNvPr>
          <p:cNvSpPr/>
          <p:nvPr/>
        </p:nvSpPr>
        <p:spPr>
          <a:xfrm>
            <a:off x="3414248" y="3325163"/>
            <a:ext cx="5385202" cy="2644383"/>
          </a:xfrm>
          <a:custGeom>
            <a:avLst/>
            <a:gdLst/>
            <a:ahLst/>
            <a:cxnLst/>
            <a:rect l="l" t="t" r="r" b="b"/>
            <a:pathLst>
              <a:path w="2127487" h="1044695">
                <a:moveTo>
                  <a:pt x="19168" y="0"/>
                </a:moveTo>
                <a:lnTo>
                  <a:pt x="2108319" y="0"/>
                </a:lnTo>
                <a:cubicBezTo>
                  <a:pt x="2113403" y="0"/>
                  <a:pt x="2118278" y="2020"/>
                  <a:pt x="2121873" y="5614"/>
                </a:cubicBezTo>
                <a:cubicBezTo>
                  <a:pt x="2125468" y="9209"/>
                  <a:pt x="2127487" y="14085"/>
                  <a:pt x="2127487" y="19168"/>
                </a:cubicBezTo>
                <a:lnTo>
                  <a:pt x="2127487" y="1025526"/>
                </a:lnTo>
                <a:cubicBezTo>
                  <a:pt x="2127487" y="1030610"/>
                  <a:pt x="2125468" y="1035486"/>
                  <a:pt x="2121873" y="1039080"/>
                </a:cubicBezTo>
                <a:cubicBezTo>
                  <a:pt x="2118278" y="1042675"/>
                  <a:pt x="2113403" y="1044695"/>
                  <a:pt x="2108319" y="1044695"/>
                </a:cubicBezTo>
                <a:lnTo>
                  <a:pt x="19168" y="1044695"/>
                </a:lnTo>
                <a:cubicBezTo>
                  <a:pt x="14085" y="1044695"/>
                  <a:pt x="9209" y="1042675"/>
                  <a:pt x="5614" y="1039080"/>
                </a:cubicBezTo>
                <a:cubicBezTo>
                  <a:pt x="2020" y="1035486"/>
                  <a:pt x="0" y="1030610"/>
                  <a:pt x="0" y="1025526"/>
                </a:cubicBezTo>
                <a:lnTo>
                  <a:pt x="0" y="19168"/>
                </a:lnTo>
                <a:cubicBezTo>
                  <a:pt x="0" y="14085"/>
                  <a:pt x="2020" y="9209"/>
                  <a:pt x="5614" y="5614"/>
                </a:cubicBezTo>
                <a:cubicBezTo>
                  <a:pt x="9209" y="2020"/>
                  <a:pt x="14085" y="0"/>
                  <a:pt x="19168" y="0"/>
                </a:cubicBezTo>
                <a:close/>
              </a:path>
            </a:pathLst>
          </a:custGeom>
          <a:solidFill>
            <a:srgbClr val="F6CD46"/>
          </a:solidFill>
        </p:spPr>
        <p:txBody>
          <a:bodyPr/>
          <a:lstStyle/>
          <a:p>
            <a:pPr defTabSz="609630"/>
            <a:endParaRPr lang="en-US" sz="700">
              <a:latin typeface="UTM Avo"/>
              <a:cs typeface="+mn-ea"/>
              <a:sym typeface="+mn-lt"/>
            </a:endParaRPr>
          </a:p>
        </p:txBody>
      </p:sp>
      <p:sp>
        <p:nvSpPr>
          <p:cNvPr id="6" name="Freeform 9">
            <a:extLst>
              <a:ext uri="{FF2B5EF4-FFF2-40B4-BE49-F238E27FC236}">
                <a16:creationId xmlns:a16="http://schemas.microsoft.com/office/drawing/2014/main" id="{9814E5FE-8A20-BF37-459E-C8502DF4B693}"/>
              </a:ext>
            </a:extLst>
          </p:cNvPr>
          <p:cNvSpPr/>
          <p:nvPr/>
        </p:nvSpPr>
        <p:spPr>
          <a:xfrm>
            <a:off x="2480460" y="4376790"/>
            <a:ext cx="497658" cy="52535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700">
              <a:latin typeface="UTM Avo"/>
              <a:cs typeface="+mn-ea"/>
              <a:sym typeface="+mn-lt"/>
            </a:endParaRPr>
          </a:p>
        </p:txBody>
      </p:sp>
      <p:sp>
        <p:nvSpPr>
          <p:cNvPr id="7" name="Freeform 10">
            <a:extLst>
              <a:ext uri="{FF2B5EF4-FFF2-40B4-BE49-F238E27FC236}">
                <a16:creationId xmlns:a16="http://schemas.microsoft.com/office/drawing/2014/main" id="{9B60B758-549C-052A-E086-0FC6ABA6C23D}"/>
              </a:ext>
            </a:extLst>
          </p:cNvPr>
          <p:cNvSpPr/>
          <p:nvPr/>
        </p:nvSpPr>
        <p:spPr>
          <a:xfrm>
            <a:off x="9234910" y="4342399"/>
            <a:ext cx="497658" cy="52535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700">
              <a:latin typeface="UTM Avo"/>
              <a:cs typeface="+mn-ea"/>
              <a:sym typeface="+mn-lt"/>
            </a:endParaRPr>
          </a:p>
        </p:txBody>
      </p:sp>
      <p:sp>
        <p:nvSpPr>
          <p:cNvPr id="8" name="TextBox 7">
            <a:extLst>
              <a:ext uri="{FF2B5EF4-FFF2-40B4-BE49-F238E27FC236}">
                <a16:creationId xmlns:a16="http://schemas.microsoft.com/office/drawing/2014/main" id="{FD41B0D5-FFEC-1F68-11CC-DBBB51FAC21F}"/>
              </a:ext>
            </a:extLst>
          </p:cNvPr>
          <p:cNvSpPr txBox="1"/>
          <p:nvPr/>
        </p:nvSpPr>
        <p:spPr>
          <a:xfrm>
            <a:off x="3662742" y="3651472"/>
            <a:ext cx="4888214" cy="1991764"/>
          </a:xfrm>
          <a:prstGeom prst="rect">
            <a:avLst/>
          </a:prstGeom>
          <a:noFill/>
        </p:spPr>
        <p:txBody>
          <a:bodyPr wrap="square" rtlCol="0">
            <a:spAutoFit/>
          </a:bodyPr>
          <a:lstStyle/>
          <a:p>
            <a:pPr algn="ctr" defTabSz="609630">
              <a:lnSpc>
                <a:spcPct val="150000"/>
              </a:lnSpc>
            </a:pPr>
            <a:r>
              <a:rPr lang="en-US" sz="4400" b="1" dirty="0">
                <a:latin typeface="UTM Avo"/>
                <a:cs typeface="+mn-ea"/>
                <a:sym typeface="+mn-lt"/>
              </a:rPr>
              <a:t>THẾ NĂNG TRỌNG TRƯỜNG</a:t>
            </a:r>
          </a:p>
        </p:txBody>
      </p:sp>
    </p:spTree>
    <p:extLst>
      <p:ext uri="{BB962C8B-B14F-4D97-AF65-F5344CB8AC3E}">
        <p14:creationId xmlns:p14="http://schemas.microsoft.com/office/powerpoint/2010/main" val="24907454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B99D6A-2FFF-44B2-1E05-E46ACF024139}"/>
              </a:ext>
            </a:extLst>
          </p:cNvPr>
          <p:cNvSpPr txBox="1"/>
          <p:nvPr/>
        </p:nvSpPr>
        <p:spPr>
          <a:xfrm>
            <a:off x="806450" y="1682153"/>
            <a:ext cx="4019049" cy="523220"/>
          </a:xfrm>
          <a:prstGeom prst="rect">
            <a:avLst/>
          </a:prstGeom>
          <a:noFill/>
        </p:spPr>
        <p:txBody>
          <a:bodyPr wrap="none" rtlCol="0">
            <a:spAutoFit/>
          </a:bodyPr>
          <a:lstStyle/>
          <a:p>
            <a:pPr defTabSz="609630"/>
            <a:r>
              <a:rPr lang="en-US" sz="2800" b="1" dirty="0" err="1">
                <a:latin typeface="UTM Avo"/>
                <a:cs typeface="+mn-ea"/>
                <a:sym typeface="+mn-lt"/>
              </a:rPr>
              <a:t>Thực</a:t>
            </a:r>
            <a:r>
              <a:rPr lang="en-US" sz="2800" b="1" dirty="0">
                <a:latin typeface="UTM Avo"/>
                <a:cs typeface="+mn-ea"/>
                <a:sym typeface="+mn-lt"/>
              </a:rPr>
              <a:t> </a:t>
            </a:r>
            <a:r>
              <a:rPr lang="en-US" sz="2800" b="1" dirty="0" err="1">
                <a:latin typeface="UTM Avo"/>
                <a:cs typeface="+mn-ea"/>
                <a:sym typeface="+mn-lt"/>
              </a:rPr>
              <a:t>hiện</a:t>
            </a:r>
            <a:r>
              <a:rPr lang="en-US" sz="2800" b="1" dirty="0">
                <a:latin typeface="UTM Avo"/>
                <a:cs typeface="+mn-ea"/>
                <a:sym typeface="+mn-lt"/>
              </a:rPr>
              <a:t> </a:t>
            </a:r>
            <a:r>
              <a:rPr lang="en-US" sz="2800" b="1" dirty="0" err="1">
                <a:latin typeface="UTM Avo"/>
                <a:cs typeface="+mn-ea"/>
                <a:sym typeface="+mn-lt"/>
              </a:rPr>
              <a:t>thí</a:t>
            </a:r>
            <a:r>
              <a:rPr lang="en-US" sz="2800" b="1" dirty="0">
                <a:latin typeface="UTM Avo"/>
                <a:cs typeface="+mn-ea"/>
                <a:sym typeface="+mn-lt"/>
              </a:rPr>
              <a:t> </a:t>
            </a:r>
            <a:r>
              <a:rPr lang="en-US" sz="2800" b="1" dirty="0" err="1">
                <a:latin typeface="UTM Avo"/>
                <a:cs typeface="+mn-ea"/>
                <a:sym typeface="+mn-lt"/>
              </a:rPr>
              <a:t>nghiệm</a:t>
            </a:r>
            <a:endParaRPr lang="en-US" sz="2800" b="1" dirty="0">
              <a:latin typeface="UTM Avo"/>
              <a:cs typeface="+mn-ea"/>
              <a:sym typeface="+mn-lt"/>
            </a:endParaRPr>
          </a:p>
        </p:txBody>
      </p:sp>
      <p:grpSp>
        <p:nvGrpSpPr>
          <p:cNvPr id="10" name="Group 9">
            <a:extLst>
              <a:ext uri="{FF2B5EF4-FFF2-40B4-BE49-F238E27FC236}">
                <a16:creationId xmlns:a16="http://schemas.microsoft.com/office/drawing/2014/main" id="{3A11EFD3-CB24-1E5E-1F11-A2E4679398C9}"/>
              </a:ext>
            </a:extLst>
          </p:cNvPr>
          <p:cNvGrpSpPr/>
          <p:nvPr/>
        </p:nvGrpSpPr>
        <p:grpSpPr>
          <a:xfrm>
            <a:off x="806450" y="2383748"/>
            <a:ext cx="10579100" cy="2171624"/>
            <a:chOff x="1276350" y="2171700"/>
            <a:chExt cx="15868650" cy="3257436"/>
          </a:xfrm>
        </p:grpSpPr>
        <p:sp>
          <p:nvSpPr>
            <p:cNvPr id="11" name="Rounded Rectangle 19">
              <a:extLst>
                <a:ext uri="{FF2B5EF4-FFF2-40B4-BE49-F238E27FC236}">
                  <a16:creationId xmlns:a16="http://schemas.microsoft.com/office/drawing/2014/main" id="{B085704B-7208-3118-0E5B-3187B74669D2}"/>
                </a:ext>
              </a:extLst>
            </p:cNvPr>
            <p:cNvSpPr/>
            <p:nvPr/>
          </p:nvSpPr>
          <p:spPr>
            <a:xfrm>
              <a:off x="1276350" y="2171700"/>
              <a:ext cx="15868650" cy="3257436"/>
            </a:xfrm>
            <a:prstGeom prst="roundRect">
              <a:avLst/>
            </a:prstGeom>
            <a:solidFill>
              <a:sysClr val="window" lastClr="FFFFFF"/>
            </a:solidFill>
            <a:ln w="28575" cap="flat" cmpd="sng" algn="ctr">
              <a:solidFill>
                <a:srgbClr val="D84C1C"/>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sp>
          <p:nvSpPr>
            <p:cNvPr id="12" name="Rectangle 11">
              <a:extLst>
                <a:ext uri="{FF2B5EF4-FFF2-40B4-BE49-F238E27FC236}">
                  <a16:creationId xmlns:a16="http://schemas.microsoft.com/office/drawing/2014/main" id="{C4DA1EB7-6A8E-DAAF-4A76-B20002432A59}"/>
                </a:ext>
              </a:extLst>
            </p:cNvPr>
            <p:cNvSpPr/>
            <p:nvPr/>
          </p:nvSpPr>
          <p:spPr>
            <a:xfrm>
              <a:off x="1704975" y="2421404"/>
              <a:ext cx="15011400" cy="2513765"/>
            </a:xfrm>
            <a:prstGeom prst="rect">
              <a:avLst/>
            </a:prstGeom>
          </p:spPr>
          <p:txBody>
            <a:bodyPr wrap="square">
              <a:spAutoFit/>
            </a:bodyP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effectLst/>
                  <a:uLnTx/>
                  <a:uFillTx/>
                  <a:latin typeface="UTM Avo"/>
                  <a:cs typeface="+mn-ea"/>
                  <a:sym typeface="+mn-lt"/>
                </a:rPr>
                <a:t>Cắm</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khối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gỗ</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hình</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hộp</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chữ</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nhật</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thẳng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đứng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trong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khay</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cát</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thả</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quả</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cân</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từ</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độ</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cao</a:t>
              </a:r>
              <a:r>
                <a:rPr kumimoji="0" lang="en-US" sz="2400" b="0" i="0" u="none" strike="noStrike" kern="0" cap="none" spc="0" normalizeH="0" baseline="0" noProof="0" dirty="0">
                  <a:ln>
                    <a:noFill/>
                  </a:ln>
                  <a:effectLst/>
                  <a:uLnTx/>
                  <a:uFillTx/>
                  <a:latin typeface="UTM Avo"/>
                  <a:cs typeface="+mn-ea"/>
                  <a:sym typeface="+mn-lt"/>
                </a:rPr>
                <a:t> h </a:t>
              </a:r>
              <a:r>
                <a:rPr kumimoji="0" lang="en-US" sz="2400" b="0" i="0" u="none" strike="noStrike" kern="0" cap="none" spc="0" normalizeH="0" baseline="0" noProof="0" dirty="0" err="1">
                  <a:ln>
                    <a:noFill/>
                  </a:ln>
                  <a:effectLst/>
                  <a:uLnTx/>
                  <a:uFillTx/>
                  <a:latin typeface="UTM Avo"/>
                  <a:cs typeface="+mn-ea"/>
                  <a:sym typeface="+mn-lt"/>
                </a:rPr>
                <a:t>phía</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trên</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khối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gỗ</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rơi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xuống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va</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chạm</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với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khối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gỗ</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đo</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độ</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lún</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của</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khối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gỗ</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sau</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va</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chạm</a:t>
              </a:r>
              <a:r>
                <a:rPr kumimoji="0" lang="en-US" sz="2400" b="0" i="0" u="none" strike="noStrike" kern="0" cap="none" spc="0" normalizeH="0" baseline="0" noProof="0" dirty="0">
                  <a:ln>
                    <a:noFill/>
                  </a:ln>
                  <a:effectLst/>
                  <a:uLnTx/>
                  <a:uFillTx/>
                  <a:latin typeface="UTM Avo"/>
                  <a:cs typeface="+mn-ea"/>
                  <a:sym typeface="+mn-lt"/>
                </a:rPr>
                <a:t>.</a:t>
              </a:r>
            </a:p>
          </p:txBody>
        </p:sp>
      </p:grpSp>
      <p:grpSp>
        <p:nvGrpSpPr>
          <p:cNvPr id="13" name="Group 12">
            <a:extLst>
              <a:ext uri="{FF2B5EF4-FFF2-40B4-BE49-F238E27FC236}">
                <a16:creationId xmlns:a16="http://schemas.microsoft.com/office/drawing/2014/main" id="{B5AA2154-6E38-2E5B-A800-B8EB7CF2B720}"/>
              </a:ext>
            </a:extLst>
          </p:cNvPr>
          <p:cNvGrpSpPr/>
          <p:nvPr/>
        </p:nvGrpSpPr>
        <p:grpSpPr>
          <a:xfrm>
            <a:off x="1156890" y="4837139"/>
            <a:ext cx="9878219" cy="1876954"/>
            <a:chOff x="1665684" y="6612772"/>
            <a:chExt cx="14817329" cy="2815431"/>
          </a:xfrm>
        </p:grpSpPr>
        <p:sp>
          <p:nvSpPr>
            <p:cNvPr id="14" name="Rectangle 13">
              <a:extLst>
                <a:ext uri="{FF2B5EF4-FFF2-40B4-BE49-F238E27FC236}">
                  <a16:creationId xmlns:a16="http://schemas.microsoft.com/office/drawing/2014/main" id="{9235A2E5-69A4-0F2A-0C9D-24E2B1D78E3E}"/>
                </a:ext>
              </a:extLst>
            </p:cNvPr>
            <p:cNvSpPr/>
            <p:nvPr/>
          </p:nvSpPr>
          <p:spPr>
            <a:xfrm>
              <a:off x="2438400" y="7458075"/>
              <a:ext cx="14044613" cy="1800225"/>
            </a:xfrm>
            <a:prstGeom prst="rect">
              <a:avLst/>
            </a:prstGeom>
            <a:solidFill>
              <a:schemeClr val="accent1">
                <a:lumMod val="40000"/>
                <a:lumOff val="60000"/>
              </a:schemeClr>
            </a:solidFill>
            <a:ln w="25400" cap="flat" cmpd="sng" algn="ctr">
              <a:solidFill>
                <a:srgbClr val="8064A2">
                  <a:lumMod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effectLst/>
                  <a:uLnTx/>
                  <a:uFillTx/>
                  <a:latin typeface="UTM Avo"/>
                  <a:cs typeface="+mn-ea"/>
                  <a:sym typeface="+mn-lt"/>
                </a:rPr>
                <a:t>Hãy lấy thêm ví dụ và phân tích ví dụ đó.</a:t>
              </a:r>
            </a:p>
          </p:txBody>
        </p:sp>
        <p:pic>
          <p:nvPicPr>
            <p:cNvPr id="15" name="Picture 27">
              <a:extLst>
                <a:ext uri="{FF2B5EF4-FFF2-40B4-BE49-F238E27FC236}">
                  <a16:creationId xmlns:a16="http://schemas.microsoft.com/office/drawing/2014/main" id="{FD804BCA-4D66-37DC-093C-ACC28A93CEFF}"/>
                </a:ext>
              </a:extLst>
            </p:cNvPr>
            <p:cNvPicPr>
              <a:picLocks noChangeAspect="1"/>
            </p:cNvPicPr>
            <p:nvPr/>
          </p:nvPicPr>
          <p:blipFill>
            <a:blip r:embed="rId3"/>
            <a:srcRect/>
            <a:stretch>
              <a:fillRect/>
            </a:stretch>
          </p:blipFill>
          <p:spPr>
            <a:xfrm>
              <a:off x="1665684" y="6612772"/>
              <a:ext cx="1991916" cy="2815431"/>
            </a:xfrm>
            <a:prstGeom prst="rect">
              <a:avLst/>
            </a:prstGeom>
          </p:spPr>
        </p:pic>
      </p:grpSp>
    </p:spTree>
    <p:extLst>
      <p:ext uri="{BB962C8B-B14F-4D97-AF65-F5344CB8AC3E}">
        <p14:creationId xmlns:p14="http://schemas.microsoft.com/office/powerpoint/2010/main" val="914806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BA1E0A-920D-2391-F511-0A572B90DCED}"/>
              </a:ext>
            </a:extLst>
          </p:cNvPr>
          <p:cNvGrpSpPr/>
          <p:nvPr/>
        </p:nvGrpSpPr>
        <p:grpSpPr>
          <a:xfrm>
            <a:off x="152003" y="1826337"/>
            <a:ext cx="3916087" cy="2176379"/>
            <a:chOff x="-231966" y="996615"/>
            <a:chExt cx="5874131" cy="3264568"/>
          </a:xfrm>
        </p:grpSpPr>
        <p:sp>
          <p:nvSpPr>
            <p:cNvPr id="8" name="Freeform 2">
              <a:extLst>
                <a:ext uri="{FF2B5EF4-FFF2-40B4-BE49-F238E27FC236}">
                  <a16:creationId xmlns:a16="http://schemas.microsoft.com/office/drawing/2014/main" id="{64F23ACA-E7CB-B87D-F17F-ED20DD899AB3}"/>
                </a:ext>
              </a:extLst>
            </p:cNvPr>
            <p:cNvSpPr/>
            <p:nvPr/>
          </p:nvSpPr>
          <p:spPr>
            <a:xfrm rot="-478080">
              <a:off x="-231966" y="996615"/>
              <a:ext cx="5874131" cy="3264568"/>
            </a:xfrm>
            <a:custGeom>
              <a:avLst/>
              <a:gdLst/>
              <a:ahLst/>
              <a:cxnLst/>
              <a:rect l="l" t="t" r="r" b="b"/>
              <a:pathLst>
                <a:path w="4169820" h="4063679">
                  <a:moveTo>
                    <a:pt x="0" y="0"/>
                  </a:moveTo>
                  <a:lnTo>
                    <a:pt x="4169820" y="0"/>
                  </a:lnTo>
                  <a:lnTo>
                    <a:pt x="4169820" y="4063679"/>
                  </a:lnTo>
                  <a:lnTo>
                    <a:pt x="0" y="406367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latin typeface="UTM Avo"/>
                <a:cs typeface="+mn-ea"/>
                <a:sym typeface="+mn-lt"/>
              </a:endParaRPr>
            </a:p>
          </p:txBody>
        </p:sp>
        <p:sp>
          <p:nvSpPr>
            <p:cNvPr id="9" name="TextBox 8">
              <a:extLst>
                <a:ext uri="{FF2B5EF4-FFF2-40B4-BE49-F238E27FC236}">
                  <a16:creationId xmlns:a16="http://schemas.microsoft.com/office/drawing/2014/main" id="{39A9942F-5AD0-E3A4-9A40-E0D96C109086}"/>
                </a:ext>
              </a:extLst>
            </p:cNvPr>
            <p:cNvSpPr txBox="1"/>
            <p:nvPr/>
          </p:nvSpPr>
          <p:spPr>
            <a:xfrm>
              <a:off x="838200" y="2215563"/>
              <a:ext cx="3733800" cy="784830"/>
            </a:xfrm>
            <a:prstGeom prst="rect">
              <a:avLst/>
            </a:prstGeom>
            <a:noFill/>
          </p:spPr>
          <p:txBody>
            <a:bodyPr wrap="square" rtlCol="0">
              <a:spAutoFit/>
            </a:bodyPr>
            <a:lstStyle/>
            <a:p>
              <a:pPr algn="ctr" defTabSz="609630"/>
              <a:r>
                <a:rPr lang="en-US" sz="2800" b="1" dirty="0">
                  <a:latin typeface="UTM Avo"/>
                  <a:cs typeface="+mn-ea"/>
                  <a:sym typeface="+mn-lt"/>
                </a:rPr>
                <a:t>KHÁI NIỆM:</a:t>
              </a:r>
            </a:p>
          </p:txBody>
        </p:sp>
      </p:grpSp>
      <p:sp>
        <p:nvSpPr>
          <p:cNvPr id="10" name="Rectangle 9">
            <a:extLst>
              <a:ext uri="{FF2B5EF4-FFF2-40B4-BE49-F238E27FC236}">
                <a16:creationId xmlns:a16="http://schemas.microsoft.com/office/drawing/2014/main" id="{A20A4F88-1D22-B61E-7027-118359B1276C}"/>
              </a:ext>
            </a:extLst>
          </p:cNvPr>
          <p:cNvSpPr/>
          <p:nvPr/>
        </p:nvSpPr>
        <p:spPr>
          <a:xfrm>
            <a:off x="4358578" y="1799607"/>
            <a:ext cx="7162800" cy="2229841"/>
          </a:xfrm>
          <a:prstGeom prst="rect">
            <a:avLst/>
          </a:prstGeom>
        </p:spPr>
        <p:txBody>
          <a:bodyPr wrap="square">
            <a:spAutoFit/>
          </a:bodyPr>
          <a:lstStyle/>
          <a:p>
            <a:pPr algn="just" defTabSz="609630">
              <a:lnSpc>
                <a:spcPct val="150000"/>
              </a:lnSpc>
            </a:pPr>
            <a:r>
              <a:rPr lang="vi-VN" sz="2400" b="1" dirty="0">
                <a:latin typeface="UTM Avo"/>
                <a:cs typeface="+mn-ea"/>
                <a:sym typeface="+mn-lt"/>
              </a:rPr>
              <a:t>Thế năng trọng trường </a:t>
            </a:r>
            <a:r>
              <a:rPr lang="vi-VN" sz="2400" dirty="0">
                <a:latin typeface="UTM Avo"/>
                <a:cs typeface="+mn-ea"/>
                <a:sym typeface="+mn-lt"/>
              </a:rPr>
              <a:t>(gọi tắt là thế năng) là năng lượng của một vật khi nó ở một độ cao nhất định so với mặt đất hoặc so với một vị trí được chọn làm gốc để tính độ cao.</a:t>
            </a:r>
            <a:endParaRPr lang="en-US" sz="2400" dirty="0">
              <a:latin typeface="UTM Avo"/>
              <a:cs typeface="+mn-ea"/>
              <a:sym typeface="+mn-lt"/>
            </a:endParaRPr>
          </a:p>
        </p:txBody>
      </p:sp>
      <p:pic>
        <p:nvPicPr>
          <p:cNvPr id="11" name="Picture 10">
            <a:extLst>
              <a:ext uri="{FF2B5EF4-FFF2-40B4-BE49-F238E27FC236}">
                <a16:creationId xmlns:a16="http://schemas.microsoft.com/office/drawing/2014/main" id="{C61A4172-A08F-9CAD-BF77-17CD476FD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7197" y="3943472"/>
            <a:ext cx="2437606" cy="2914528"/>
          </a:xfrm>
          <a:prstGeom prst="rect">
            <a:avLst/>
          </a:prstGeom>
        </p:spPr>
      </p:pic>
    </p:spTree>
    <p:extLst>
      <p:ext uri="{BB962C8B-B14F-4D97-AF65-F5344CB8AC3E}">
        <p14:creationId xmlns:p14="http://schemas.microsoft.com/office/powerpoint/2010/main" val="3822065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B29B4E-74F6-2A29-1307-0724A404C04A}"/>
              </a:ext>
            </a:extLst>
          </p:cNvPr>
          <p:cNvSpPr txBox="1"/>
          <p:nvPr/>
        </p:nvSpPr>
        <p:spPr>
          <a:xfrm>
            <a:off x="234830" y="2302271"/>
            <a:ext cx="6063576" cy="3830279"/>
          </a:xfrm>
          <a:prstGeom prst="rect">
            <a:avLst/>
          </a:prstGeom>
          <a:noFill/>
        </p:spPr>
        <p:txBody>
          <a:bodyPr wrap="square">
            <a:spAutoFit/>
          </a:bodyPr>
          <a:lstStyle/>
          <a:p>
            <a:pPr algn="ctr" defTabSz="609630"/>
            <a:r>
              <a:rPr lang="en-US" sz="2800" b="1" dirty="0" err="1">
                <a:latin typeface="UTM Avo"/>
                <a:cs typeface="+mn-ea"/>
                <a:sym typeface="+mn-lt"/>
              </a:rPr>
              <a:t>Thảo</a:t>
            </a:r>
            <a:r>
              <a:rPr lang="en-US" sz="2800" b="1" dirty="0">
                <a:latin typeface="UTM Avo"/>
                <a:cs typeface="+mn-ea"/>
                <a:sym typeface="+mn-lt"/>
              </a:rPr>
              <a:t> </a:t>
            </a:r>
            <a:r>
              <a:rPr lang="en-US" sz="2800" b="1" dirty="0" err="1">
                <a:latin typeface="UTM Avo"/>
                <a:cs typeface="+mn-ea"/>
                <a:sym typeface="+mn-lt"/>
              </a:rPr>
              <a:t>luận</a:t>
            </a:r>
            <a:r>
              <a:rPr lang="en-US" sz="2800" b="1" dirty="0">
                <a:latin typeface="UTM Avo"/>
                <a:cs typeface="+mn-ea"/>
                <a:sym typeface="+mn-lt"/>
              </a:rPr>
              <a:t> </a:t>
            </a:r>
            <a:r>
              <a:rPr lang="vi-VN" sz="2800" b="1" kern="0" dirty="0">
                <a:latin typeface="UTM Avo"/>
                <a:cs typeface="+mn-ea"/>
                <a:sym typeface="+mn-lt"/>
              </a:rPr>
              <a:t>và </a:t>
            </a:r>
            <a:r>
              <a:rPr lang="en-US" sz="2800" b="1" kern="0" dirty="0" err="1">
                <a:latin typeface="UTM Avo"/>
                <a:cs typeface="+mn-ea"/>
                <a:sym typeface="+mn-lt"/>
              </a:rPr>
              <a:t>trả</a:t>
            </a:r>
            <a:r>
              <a:rPr lang="en-US" sz="2800" b="1" kern="0" dirty="0">
                <a:latin typeface="UTM Avo"/>
                <a:cs typeface="+mn-ea"/>
                <a:sym typeface="+mn-lt"/>
              </a:rPr>
              <a:t> </a:t>
            </a:r>
            <a:r>
              <a:rPr lang="en-US" sz="2800" b="1" kern="0" dirty="0" err="1">
                <a:latin typeface="UTM Avo"/>
                <a:cs typeface="+mn-ea"/>
                <a:sym typeface="+mn-lt"/>
              </a:rPr>
              <a:t>lời</a:t>
            </a:r>
            <a:r>
              <a:rPr lang="en-US" sz="2800" b="1" kern="0" dirty="0">
                <a:latin typeface="UTM Avo"/>
                <a:cs typeface="+mn-ea"/>
                <a:sym typeface="+mn-lt"/>
              </a:rPr>
              <a:t> </a:t>
            </a:r>
            <a:r>
              <a:rPr lang="vi-VN" sz="2800" b="1" kern="0" dirty="0">
                <a:latin typeface="UTM Avo"/>
                <a:cs typeface="+mn-ea"/>
                <a:sym typeface="+mn-lt"/>
              </a:rPr>
              <a:t>câu hỏi</a:t>
            </a:r>
            <a:r>
              <a:rPr lang="en-US" sz="2800" b="1" kern="0" dirty="0">
                <a:latin typeface="UTM Avo"/>
                <a:cs typeface="+mn-ea"/>
                <a:sym typeface="+mn-lt"/>
              </a:rPr>
              <a:t>:</a:t>
            </a:r>
          </a:p>
          <a:p>
            <a:pPr marL="381019" indent="-381019" algn="just" defTabSz="609630">
              <a:lnSpc>
                <a:spcPct val="150000"/>
              </a:lnSpc>
              <a:buFont typeface="Arial" panose="020B0604020202020204" pitchFamily="34" charset="0"/>
              <a:buChar char="•"/>
            </a:pPr>
            <a:r>
              <a:rPr lang="en-US" sz="2400" b="1" dirty="0" err="1">
                <a:latin typeface="UTM Avo"/>
                <a:cs typeface="+mn-ea"/>
                <a:sym typeface="+mn-lt"/>
              </a:rPr>
              <a:t>Câu</a:t>
            </a:r>
            <a:r>
              <a:rPr lang="en-US" sz="2400" b="1" dirty="0">
                <a:latin typeface="UTM Avo"/>
                <a:cs typeface="+mn-ea"/>
                <a:sym typeface="+mn-lt"/>
              </a:rPr>
              <a:t> </a:t>
            </a:r>
            <a:r>
              <a:rPr lang="en-US" sz="2400" b="1" dirty="0" err="1">
                <a:latin typeface="UTM Avo"/>
                <a:cs typeface="+mn-ea"/>
                <a:sym typeface="+mn-lt"/>
              </a:rPr>
              <a:t>hỏi</a:t>
            </a:r>
            <a:r>
              <a:rPr lang="en-US" sz="2400" b="1" dirty="0">
                <a:latin typeface="UTM Avo"/>
                <a:cs typeface="+mn-ea"/>
                <a:sym typeface="+mn-lt"/>
              </a:rPr>
              <a:t> 2 (SGK – tr15): </a:t>
            </a:r>
            <a:r>
              <a:rPr lang="en-US" sz="2400" dirty="0" err="1">
                <a:latin typeface="UTM Avo"/>
                <a:cs typeface="+mn-ea"/>
                <a:sym typeface="+mn-lt"/>
              </a:rPr>
              <a:t>Thế</a:t>
            </a:r>
            <a:r>
              <a:rPr lang="en-US" sz="2400" dirty="0">
                <a:latin typeface="UTM Avo"/>
                <a:cs typeface="+mn-ea"/>
                <a:sym typeface="+mn-lt"/>
              </a:rPr>
              <a:t> </a:t>
            </a:r>
            <a:r>
              <a:rPr lang="en-US" sz="2400" dirty="0" err="1">
                <a:latin typeface="UTM Avo"/>
                <a:cs typeface="+mn-ea"/>
                <a:sym typeface="+mn-lt"/>
              </a:rPr>
              <a:t>năng</a:t>
            </a:r>
            <a:r>
              <a:rPr lang="en-US" sz="2400" dirty="0">
                <a:latin typeface="UTM Avo"/>
                <a:cs typeface="+mn-ea"/>
                <a:sym typeface="+mn-lt"/>
              </a:rPr>
              <a:t> </a:t>
            </a:r>
            <a:r>
              <a:rPr lang="en-US" sz="2400" dirty="0" err="1">
                <a:latin typeface="UTM Avo"/>
                <a:cs typeface="+mn-ea"/>
                <a:sym typeface="+mn-lt"/>
              </a:rPr>
              <a:t>trọng</a:t>
            </a:r>
            <a:r>
              <a:rPr lang="en-US" sz="2400" dirty="0">
                <a:latin typeface="UTM Avo"/>
                <a:cs typeface="+mn-ea"/>
                <a:sym typeface="+mn-lt"/>
              </a:rPr>
              <a:t> </a:t>
            </a:r>
            <a:r>
              <a:rPr lang="en-US" sz="2400" dirty="0" err="1">
                <a:latin typeface="UTM Avo"/>
                <a:cs typeface="+mn-ea"/>
                <a:sym typeface="+mn-lt"/>
              </a:rPr>
              <a:t>trường</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vật</a:t>
            </a:r>
            <a:r>
              <a:rPr lang="en-US" sz="2400" dirty="0">
                <a:latin typeface="UTM Avo"/>
                <a:cs typeface="+mn-ea"/>
                <a:sym typeface="+mn-lt"/>
              </a:rPr>
              <a:t> </a:t>
            </a:r>
            <a:r>
              <a:rPr lang="en-US" sz="2400" dirty="0" err="1">
                <a:latin typeface="UTM Avo"/>
                <a:cs typeface="+mn-ea"/>
                <a:sym typeface="+mn-lt"/>
              </a:rPr>
              <a:t>phụ</a:t>
            </a:r>
            <a:r>
              <a:rPr lang="en-US" sz="2400" dirty="0">
                <a:latin typeface="UTM Avo"/>
                <a:cs typeface="+mn-ea"/>
                <a:sym typeface="+mn-lt"/>
              </a:rPr>
              <a:t> </a:t>
            </a:r>
            <a:r>
              <a:rPr lang="en-US" sz="2400" dirty="0" err="1">
                <a:latin typeface="UTM Avo"/>
                <a:cs typeface="+mn-ea"/>
                <a:sym typeface="+mn-lt"/>
              </a:rPr>
              <a:t>thuộc</a:t>
            </a:r>
            <a:r>
              <a:rPr lang="en-US" sz="2400" dirty="0">
                <a:latin typeface="UTM Avo"/>
                <a:cs typeface="+mn-ea"/>
                <a:sym typeface="+mn-lt"/>
              </a:rPr>
              <a:t> </a:t>
            </a:r>
            <a:r>
              <a:rPr lang="en-US" sz="2400" dirty="0" err="1">
                <a:latin typeface="UTM Avo"/>
                <a:cs typeface="+mn-ea"/>
                <a:sym typeface="+mn-lt"/>
              </a:rPr>
              <a:t>vào</a:t>
            </a:r>
            <a:r>
              <a:rPr lang="en-US" sz="2400" dirty="0">
                <a:latin typeface="UTM Avo"/>
                <a:cs typeface="+mn-ea"/>
                <a:sym typeface="+mn-lt"/>
              </a:rPr>
              <a:t> </a:t>
            </a:r>
            <a:r>
              <a:rPr lang="en-US" sz="2400" dirty="0" err="1">
                <a:latin typeface="UTM Avo"/>
                <a:cs typeface="+mn-ea"/>
                <a:sym typeface="+mn-lt"/>
              </a:rPr>
              <a:t>những</a:t>
            </a:r>
            <a:r>
              <a:rPr lang="en-US" sz="2400" dirty="0">
                <a:latin typeface="UTM Avo"/>
                <a:cs typeface="+mn-ea"/>
                <a:sym typeface="+mn-lt"/>
              </a:rPr>
              <a:t> </a:t>
            </a:r>
            <a:r>
              <a:rPr lang="en-US" sz="2400" dirty="0" err="1">
                <a:latin typeface="UTM Avo"/>
                <a:cs typeface="+mn-ea"/>
                <a:sym typeface="+mn-lt"/>
              </a:rPr>
              <a:t>yếu</a:t>
            </a:r>
            <a:r>
              <a:rPr lang="en-US" sz="2400" dirty="0">
                <a:latin typeface="UTM Avo"/>
                <a:cs typeface="+mn-ea"/>
                <a:sym typeface="+mn-lt"/>
              </a:rPr>
              <a:t> </a:t>
            </a:r>
            <a:r>
              <a:rPr lang="en-US" sz="2400" dirty="0" err="1">
                <a:latin typeface="UTM Avo"/>
                <a:cs typeface="+mn-ea"/>
                <a:sym typeface="+mn-lt"/>
              </a:rPr>
              <a:t>tố</a:t>
            </a:r>
            <a:r>
              <a:rPr lang="en-US" sz="2400" dirty="0">
                <a:latin typeface="UTM Avo"/>
                <a:cs typeface="+mn-ea"/>
                <a:sym typeface="+mn-lt"/>
              </a:rPr>
              <a:t> </a:t>
            </a:r>
            <a:r>
              <a:rPr lang="en-US" sz="2400" dirty="0" err="1">
                <a:latin typeface="UTM Avo"/>
                <a:cs typeface="+mn-ea"/>
                <a:sym typeface="+mn-lt"/>
              </a:rPr>
              <a:t>nào</a:t>
            </a:r>
            <a:r>
              <a:rPr lang="en-US" sz="2400" dirty="0">
                <a:latin typeface="UTM Avo"/>
                <a:cs typeface="+mn-ea"/>
                <a:sym typeface="+mn-lt"/>
              </a:rPr>
              <a:t>?</a:t>
            </a:r>
          </a:p>
          <a:p>
            <a:pPr marL="381019" indent="-381019" algn="just" defTabSz="609630">
              <a:lnSpc>
                <a:spcPct val="150000"/>
              </a:lnSpc>
              <a:buFont typeface="Arial" panose="020B0604020202020204" pitchFamily="34" charset="0"/>
              <a:buChar char="•"/>
            </a:pPr>
            <a:r>
              <a:rPr lang="en-US" sz="2400" b="1" dirty="0" err="1">
                <a:latin typeface="UTM Avo"/>
                <a:cs typeface="+mn-ea"/>
                <a:sym typeface="+mn-lt"/>
              </a:rPr>
              <a:t>Câu</a:t>
            </a:r>
            <a:r>
              <a:rPr lang="en-US" sz="2400" b="1" dirty="0">
                <a:latin typeface="UTM Avo"/>
                <a:cs typeface="+mn-ea"/>
                <a:sym typeface="+mn-lt"/>
              </a:rPr>
              <a:t> </a:t>
            </a:r>
            <a:r>
              <a:rPr lang="en-US" sz="2400" b="1" dirty="0" err="1">
                <a:latin typeface="UTM Avo"/>
                <a:cs typeface="+mn-ea"/>
                <a:sym typeface="+mn-lt"/>
              </a:rPr>
              <a:t>hỏi</a:t>
            </a:r>
            <a:r>
              <a:rPr lang="en-US" sz="2400" b="1" dirty="0">
                <a:latin typeface="UTM Avo"/>
                <a:cs typeface="+mn-ea"/>
                <a:sym typeface="+mn-lt"/>
              </a:rPr>
              <a:t> 3 (SGK – tr15): </a:t>
            </a:r>
            <a:r>
              <a:rPr lang="en-US" sz="2400" dirty="0" err="1">
                <a:latin typeface="UTM Avo"/>
                <a:cs typeface="+mn-ea"/>
                <a:sym typeface="+mn-lt"/>
              </a:rPr>
              <a:t>Ở</a:t>
            </a:r>
            <a:r>
              <a:rPr lang="en-US" sz="2400" dirty="0">
                <a:latin typeface="UTM Avo"/>
                <a:cs typeface="+mn-ea"/>
                <a:sym typeface="+mn-lt"/>
              </a:rPr>
              <a:t> </a:t>
            </a:r>
            <a:r>
              <a:rPr lang="en-US" sz="2400" dirty="0" err="1">
                <a:latin typeface="UTM Avo"/>
                <a:cs typeface="+mn-ea"/>
                <a:sym typeface="+mn-lt"/>
              </a:rPr>
              <a:t>gần</a:t>
            </a:r>
            <a:r>
              <a:rPr lang="en-US" sz="2400" dirty="0">
                <a:latin typeface="UTM Avo"/>
                <a:cs typeface="+mn-ea"/>
                <a:sym typeface="+mn-lt"/>
              </a:rPr>
              <a:t>    </a:t>
            </a:r>
            <a:r>
              <a:rPr lang="en-US" sz="2400" dirty="0" err="1">
                <a:latin typeface="UTM Avo"/>
                <a:cs typeface="+mn-ea"/>
                <a:sym typeface="+mn-lt"/>
              </a:rPr>
              <a:t>mặt</a:t>
            </a:r>
            <a:r>
              <a:rPr lang="en-US" sz="2400" dirty="0">
                <a:latin typeface="UTM Avo"/>
                <a:cs typeface="+mn-ea"/>
                <a:sym typeface="+mn-lt"/>
              </a:rPr>
              <a:t> </a:t>
            </a:r>
            <a:r>
              <a:rPr lang="en-US" sz="2400" dirty="0" err="1">
                <a:latin typeface="UTM Avo"/>
                <a:cs typeface="+mn-ea"/>
                <a:sym typeface="+mn-lt"/>
              </a:rPr>
              <a:t>đất</a:t>
            </a:r>
            <a:r>
              <a:rPr lang="en-US" sz="2400" dirty="0">
                <a:latin typeface="UTM Avo"/>
                <a:cs typeface="+mn-ea"/>
                <a:sym typeface="+mn-lt"/>
              </a:rPr>
              <a:t>, </a:t>
            </a:r>
            <a:r>
              <a:rPr lang="en-US" sz="2400" dirty="0" err="1">
                <a:latin typeface="UTM Avo"/>
                <a:cs typeface="+mn-ea"/>
                <a:sym typeface="+mn-lt"/>
              </a:rPr>
              <a:t>trọng</a:t>
            </a:r>
            <a:r>
              <a:rPr lang="en-US" sz="2400" dirty="0">
                <a:latin typeface="UTM Avo"/>
                <a:cs typeface="+mn-ea"/>
                <a:sym typeface="+mn-lt"/>
              </a:rPr>
              <a:t> </a:t>
            </a:r>
            <a:r>
              <a:rPr lang="en-US" sz="2400" dirty="0" err="1">
                <a:latin typeface="UTM Avo"/>
                <a:cs typeface="+mn-ea"/>
                <a:sym typeface="+mn-lt"/>
              </a:rPr>
              <a:t>lượng</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vật</a:t>
            </a:r>
            <a:r>
              <a:rPr lang="en-US" sz="2400" dirty="0">
                <a:latin typeface="UTM Avo"/>
                <a:cs typeface="+mn-ea"/>
                <a:sym typeface="+mn-lt"/>
              </a:rPr>
              <a:t> </a:t>
            </a:r>
            <a:r>
              <a:rPr lang="en-US" sz="2400" dirty="0" err="1">
                <a:latin typeface="UTM Avo"/>
                <a:cs typeface="+mn-ea"/>
                <a:sym typeface="+mn-lt"/>
              </a:rPr>
              <a:t>liên</a:t>
            </a:r>
            <a:r>
              <a:rPr lang="en-US" sz="2400" dirty="0">
                <a:latin typeface="UTM Avo"/>
                <a:cs typeface="+mn-ea"/>
                <a:sym typeface="+mn-lt"/>
              </a:rPr>
              <a:t> </a:t>
            </a:r>
            <a:r>
              <a:rPr lang="en-US" sz="2400" dirty="0" err="1">
                <a:latin typeface="UTM Avo"/>
                <a:cs typeface="+mn-ea"/>
                <a:sym typeface="+mn-lt"/>
              </a:rPr>
              <a:t>hệ</a:t>
            </a:r>
            <a:r>
              <a:rPr lang="en-US" sz="2400" dirty="0">
                <a:latin typeface="UTM Avo"/>
                <a:cs typeface="+mn-ea"/>
                <a:sym typeface="+mn-lt"/>
              </a:rPr>
              <a:t> </a:t>
            </a:r>
            <a:r>
              <a:rPr lang="en-US" sz="2400" dirty="0" err="1">
                <a:latin typeface="UTM Avo"/>
                <a:cs typeface="+mn-ea"/>
                <a:sym typeface="+mn-lt"/>
              </a:rPr>
              <a:t>với</a:t>
            </a:r>
            <a:r>
              <a:rPr lang="en-US" sz="2400" dirty="0">
                <a:latin typeface="UTM Avo"/>
                <a:cs typeface="+mn-ea"/>
                <a:sym typeface="+mn-lt"/>
              </a:rPr>
              <a:t> </a:t>
            </a:r>
            <a:r>
              <a:rPr lang="en-US" sz="2400" dirty="0" err="1">
                <a:latin typeface="UTM Avo"/>
                <a:cs typeface="+mn-ea"/>
                <a:sym typeface="+mn-lt"/>
              </a:rPr>
              <a:t>khối</a:t>
            </a:r>
            <a:r>
              <a:rPr lang="en-US" sz="2400" dirty="0">
                <a:latin typeface="UTM Avo"/>
                <a:cs typeface="+mn-ea"/>
                <a:sym typeface="+mn-lt"/>
              </a:rPr>
              <a:t> </a:t>
            </a:r>
            <a:r>
              <a:rPr lang="en-US" sz="2400" dirty="0" err="1">
                <a:latin typeface="UTM Avo"/>
                <a:cs typeface="+mn-ea"/>
                <a:sym typeface="+mn-lt"/>
              </a:rPr>
              <a:t>lượng</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nó</a:t>
            </a:r>
            <a:r>
              <a:rPr lang="en-US" sz="2400" dirty="0">
                <a:latin typeface="UTM Avo"/>
                <a:cs typeface="+mn-ea"/>
                <a:sym typeface="+mn-lt"/>
              </a:rPr>
              <a:t> </a:t>
            </a:r>
            <a:r>
              <a:rPr lang="en-US" sz="2400" dirty="0" err="1">
                <a:latin typeface="UTM Avo"/>
                <a:cs typeface="+mn-ea"/>
                <a:sym typeface="+mn-lt"/>
              </a:rPr>
              <a:t>như</a:t>
            </a:r>
            <a:r>
              <a:rPr lang="en-US" sz="2400" dirty="0">
                <a:latin typeface="UTM Avo"/>
                <a:cs typeface="+mn-ea"/>
                <a:sym typeface="+mn-lt"/>
              </a:rPr>
              <a:t> </a:t>
            </a:r>
            <a:r>
              <a:rPr lang="en-US" sz="2400" dirty="0" err="1">
                <a:latin typeface="UTM Avo"/>
                <a:cs typeface="+mn-ea"/>
                <a:sym typeface="+mn-lt"/>
              </a:rPr>
              <a:t>thế</a:t>
            </a:r>
            <a:r>
              <a:rPr lang="en-US" sz="2400" dirty="0">
                <a:latin typeface="UTM Avo"/>
                <a:cs typeface="+mn-ea"/>
                <a:sym typeface="+mn-lt"/>
              </a:rPr>
              <a:t> </a:t>
            </a:r>
            <a:r>
              <a:rPr lang="en-US" sz="2400" dirty="0" err="1">
                <a:latin typeface="UTM Avo"/>
                <a:cs typeface="+mn-ea"/>
                <a:sym typeface="+mn-lt"/>
              </a:rPr>
              <a:t>nào</a:t>
            </a:r>
            <a:r>
              <a:rPr lang="en-US" sz="2400" dirty="0">
                <a:latin typeface="UTM Avo"/>
                <a:cs typeface="+mn-ea"/>
                <a:sym typeface="+mn-lt"/>
              </a:rPr>
              <a:t>?</a:t>
            </a:r>
          </a:p>
        </p:txBody>
      </p:sp>
      <p:grpSp>
        <p:nvGrpSpPr>
          <p:cNvPr id="7" name="Group 6">
            <a:extLst>
              <a:ext uri="{FF2B5EF4-FFF2-40B4-BE49-F238E27FC236}">
                <a16:creationId xmlns:a16="http://schemas.microsoft.com/office/drawing/2014/main" id="{DE649B98-4E76-35EA-B657-C06B00A1F3A4}"/>
              </a:ext>
            </a:extLst>
          </p:cNvPr>
          <p:cNvGrpSpPr/>
          <p:nvPr/>
        </p:nvGrpSpPr>
        <p:grpSpPr>
          <a:xfrm>
            <a:off x="6655594" y="1752600"/>
            <a:ext cx="5301576" cy="4537112"/>
            <a:chOff x="10515600" y="2666594"/>
            <a:chExt cx="6809364" cy="5827484"/>
          </a:xfrm>
        </p:grpSpPr>
        <p:sp>
          <p:nvSpPr>
            <p:cNvPr id="8" name="TextBox 7">
              <a:extLst>
                <a:ext uri="{FF2B5EF4-FFF2-40B4-BE49-F238E27FC236}">
                  <a16:creationId xmlns:a16="http://schemas.microsoft.com/office/drawing/2014/main" id="{0CAE28E2-82C5-0CAA-8177-DD6B2A24283A}"/>
                </a:ext>
              </a:extLst>
            </p:cNvPr>
            <p:cNvSpPr txBox="1"/>
            <p:nvPr/>
          </p:nvSpPr>
          <p:spPr>
            <a:xfrm>
              <a:off x="10711343" y="7756332"/>
              <a:ext cx="6269087" cy="737746"/>
            </a:xfrm>
            <a:prstGeom prst="rect">
              <a:avLst/>
            </a:prstGeom>
            <a:noFill/>
          </p:spPr>
          <p:txBody>
            <a:bodyPr wrap="square">
              <a:spAutoFit/>
            </a:bodyPr>
            <a:lstStyle/>
            <a:p>
              <a:pPr algn="ctr" defTabSz="304815">
                <a:lnSpc>
                  <a:spcPct val="150000"/>
                </a:lnSpc>
                <a:defRPr/>
              </a:pPr>
              <a:r>
                <a:rPr lang="en-US" sz="2400" b="1">
                  <a:latin typeface="UTM Avo"/>
                  <a:cs typeface="+mn-ea"/>
                  <a:sym typeface="+mn-lt"/>
                </a:rPr>
                <a:t>THẢO LUẬN NHÓM ĐÔI</a:t>
              </a:r>
            </a:p>
          </p:txBody>
        </p:sp>
        <p:sp>
          <p:nvSpPr>
            <p:cNvPr id="9" name="Freeform 4">
              <a:extLst>
                <a:ext uri="{FF2B5EF4-FFF2-40B4-BE49-F238E27FC236}">
                  <a16:creationId xmlns:a16="http://schemas.microsoft.com/office/drawing/2014/main" id="{86594CFA-A004-B547-8CAB-BE8F81EE2E26}"/>
                </a:ext>
              </a:extLst>
            </p:cNvPr>
            <p:cNvSpPr/>
            <p:nvPr/>
          </p:nvSpPr>
          <p:spPr>
            <a:xfrm>
              <a:off x="10515600" y="2666594"/>
              <a:ext cx="6809364" cy="4953812"/>
            </a:xfrm>
            <a:custGeom>
              <a:avLst/>
              <a:gdLst/>
              <a:ahLst/>
              <a:cxnLst/>
              <a:rect l="l" t="t" r="r" b="b"/>
              <a:pathLst>
                <a:path w="5014249" h="3647866">
                  <a:moveTo>
                    <a:pt x="0" y="0"/>
                  </a:moveTo>
                  <a:lnTo>
                    <a:pt x="5014249" y="0"/>
                  </a:lnTo>
                  <a:lnTo>
                    <a:pt x="5014249" y="3647866"/>
                  </a:lnTo>
                  <a:lnTo>
                    <a:pt x="0" y="3647866"/>
                  </a:lnTo>
                  <a:lnTo>
                    <a:pt x="0" y="0"/>
                  </a:lnTo>
                  <a:close/>
                </a:path>
              </a:pathLst>
            </a:custGeom>
            <a:blipFill>
              <a:blip r:embed="rId3"/>
              <a:stretch>
                <a:fillRect/>
              </a:stretch>
            </a:blipFill>
          </p:spPr>
          <p:txBody>
            <a:bodyPr/>
            <a:lstStyle/>
            <a:p>
              <a:pPr defTabSz="609630"/>
              <a:endParaRPr lang="en-US" sz="700">
                <a:latin typeface="UTM Avo"/>
                <a:cs typeface="+mn-ea"/>
                <a:sym typeface="+mn-lt"/>
              </a:endParaRPr>
            </a:p>
          </p:txBody>
        </p:sp>
      </p:grpSp>
    </p:spTree>
    <p:extLst>
      <p:ext uri="{BB962C8B-B14F-4D97-AF65-F5344CB8AC3E}">
        <p14:creationId xmlns:p14="http://schemas.microsoft.com/office/powerpoint/2010/main" val="2251464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E0C5EF7D-D74B-AA64-D5C5-7E61C97D5E18}"/>
              </a:ext>
            </a:extLst>
          </p:cNvPr>
          <p:cNvGrpSpPr/>
          <p:nvPr/>
        </p:nvGrpSpPr>
        <p:grpSpPr>
          <a:xfrm>
            <a:off x="-113430" y="1814511"/>
            <a:ext cx="12418859" cy="1176970"/>
            <a:chOff x="0" y="0"/>
            <a:chExt cx="24837717" cy="5574444"/>
          </a:xfrm>
        </p:grpSpPr>
        <p:sp>
          <p:nvSpPr>
            <p:cNvPr id="11" name="Freeform 3">
              <a:extLst>
                <a:ext uri="{FF2B5EF4-FFF2-40B4-BE49-F238E27FC236}">
                  <a16:creationId xmlns:a16="http://schemas.microsoft.com/office/drawing/2014/main" id="{AC928413-B2CC-875C-955F-C2FE85F106D3}"/>
                </a:ext>
              </a:extLst>
            </p:cNvPr>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12" name="Freeform 4">
              <a:extLst>
                <a:ext uri="{FF2B5EF4-FFF2-40B4-BE49-F238E27FC236}">
                  <a16:creationId xmlns:a16="http://schemas.microsoft.com/office/drawing/2014/main" id="{B8718302-2953-FA36-0D5A-01733435A955}"/>
                </a:ext>
              </a:extLst>
            </p:cNvPr>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13" name="Freeform 5">
              <a:extLst>
                <a:ext uri="{FF2B5EF4-FFF2-40B4-BE49-F238E27FC236}">
                  <a16:creationId xmlns:a16="http://schemas.microsoft.com/office/drawing/2014/main" id="{285BBDCE-3F1B-DE2B-FE95-7F295A2F8488}"/>
                </a:ext>
              </a:extLst>
            </p:cNvPr>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14" name="Freeform 6">
              <a:extLst>
                <a:ext uri="{FF2B5EF4-FFF2-40B4-BE49-F238E27FC236}">
                  <a16:creationId xmlns:a16="http://schemas.microsoft.com/office/drawing/2014/main" id="{1CE5AAAC-6921-FAF1-6039-247D35B4E5CB}"/>
                </a:ext>
              </a:extLst>
            </p:cNvPr>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grpSp>
      <p:sp>
        <p:nvSpPr>
          <p:cNvPr id="15" name="TextBox 12">
            <a:extLst>
              <a:ext uri="{FF2B5EF4-FFF2-40B4-BE49-F238E27FC236}">
                <a16:creationId xmlns:a16="http://schemas.microsoft.com/office/drawing/2014/main" id="{4994994F-0DA4-A2DE-8A39-25B1F5E25774}"/>
              </a:ext>
            </a:extLst>
          </p:cNvPr>
          <p:cNvSpPr txBox="1"/>
          <p:nvPr/>
        </p:nvSpPr>
        <p:spPr>
          <a:xfrm>
            <a:off x="682624" y="2187552"/>
            <a:ext cx="10820400" cy="430887"/>
          </a:xfrm>
          <a:prstGeom prst="rect">
            <a:avLst/>
          </a:prstGeom>
        </p:spPr>
        <p:txBody>
          <a:bodyPr lIns="0" tIns="0" rIns="0" bIns="0" rtlCol="0" anchor="t">
            <a:spAutoFit/>
          </a:bodyPr>
          <a:lstStyle/>
          <a:p>
            <a:pPr algn="ctr" defTabSz="609630">
              <a:spcBef>
                <a:spcPct val="0"/>
              </a:spcBef>
              <a:defRPr/>
            </a:pPr>
            <a:r>
              <a:rPr lang="en-US" sz="2800" b="1" dirty="0">
                <a:latin typeface="UTM Avo"/>
                <a:cs typeface="+mn-ea"/>
                <a:sym typeface="+mn-lt"/>
              </a:rPr>
              <a:t>TRẢ LỜI </a:t>
            </a:r>
          </a:p>
        </p:txBody>
      </p:sp>
      <p:pic>
        <p:nvPicPr>
          <p:cNvPr id="16" name="Picture 15">
            <a:extLst>
              <a:ext uri="{FF2B5EF4-FFF2-40B4-BE49-F238E27FC236}">
                <a16:creationId xmlns:a16="http://schemas.microsoft.com/office/drawing/2014/main" id="{7EA6209A-9327-A4D1-026D-E126C53D6061}"/>
              </a:ext>
            </a:extLst>
          </p:cNvPr>
          <p:cNvPicPr>
            <a:picLocks noChangeAspect="1"/>
          </p:cNvPicPr>
          <p:nvPr/>
        </p:nvPicPr>
        <p:blipFill>
          <a:blip r:embed="rId6"/>
          <a:stretch>
            <a:fillRect/>
          </a:stretch>
        </p:blipFill>
        <p:spPr>
          <a:xfrm>
            <a:off x="10095230" y="1936433"/>
            <a:ext cx="1377591" cy="1176970"/>
          </a:xfrm>
          <a:prstGeom prst="rect">
            <a:avLst/>
          </a:prstGeom>
        </p:spPr>
      </p:pic>
      <p:sp>
        <p:nvSpPr>
          <p:cNvPr id="17" name="TextBox 16">
            <a:extLst>
              <a:ext uri="{FF2B5EF4-FFF2-40B4-BE49-F238E27FC236}">
                <a16:creationId xmlns:a16="http://schemas.microsoft.com/office/drawing/2014/main" id="{8A79B8C6-0B53-BC6B-205C-3E8EFE6E09C7}"/>
              </a:ext>
            </a:extLst>
          </p:cNvPr>
          <p:cNvSpPr txBox="1"/>
          <p:nvPr/>
        </p:nvSpPr>
        <p:spPr>
          <a:xfrm>
            <a:off x="683419" y="3113403"/>
            <a:ext cx="10871200" cy="3530197"/>
          </a:xfrm>
          <a:prstGeom prst="rect">
            <a:avLst/>
          </a:prstGeom>
          <a:noFill/>
        </p:spPr>
        <p:txBody>
          <a:bodyPr wrap="square">
            <a:spAutoFit/>
          </a:bodyPr>
          <a:lstStyle/>
          <a:p>
            <a:pPr marL="381019" indent="-381019" algn="just" defTabSz="609630">
              <a:lnSpc>
                <a:spcPct val="150000"/>
              </a:lnSpc>
              <a:spcAft>
                <a:spcPts val="533"/>
              </a:spcAft>
              <a:buFont typeface="Wingdings" panose="05000000000000000000" pitchFamily="2" charset="2"/>
              <a:buChar char="q"/>
            </a:pPr>
            <a:r>
              <a:rPr lang="en-US" sz="2400" b="1" dirty="0" err="1">
                <a:latin typeface="UTM Avo"/>
                <a:cs typeface="+mn-ea"/>
                <a:sym typeface="+mn-lt"/>
              </a:rPr>
              <a:t>Trả</a:t>
            </a:r>
            <a:r>
              <a:rPr lang="en-US" sz="2400" b="1" dirty="0">
                <a:latin typeface="UTM Avo"/>
                <a:cs typeface="+mn-ea"/>
                <a:sym typeface="+mn-lt"/>
              </a:rPr>
              <a:t> </a:t>
            </a:r>
            <a:r>
              <a:rPr lang="en-US" sz="2400" b="1" dirty="0" err="1">
                <a:latin typeface="UTM Avo"/>
                <a:cs typeface="+mn-ea"/>
                <a:sym typeface="+mn-lt"/>
              </a:rPr>
              <a:t>lời</a:t>
            </a:r>
            <a:r>
              <a:rPr lang="en-US" sz="2400" b="1" dirty="0">
                <a:latin typeface="UTM Avo"/>
                <a:cs typeface="+mn-ea"/>
                <a:sym typeface="+mn-lt"/>
              </a:rPr>
              <a:t> </a:t>
            </a:r>
            <a:r>
              <a:rPr lang="en-US" sz="2400" b="1" dirty="0" err="1">
                <a:latin typeface="UTM Avo"/>
                <a:cs typeface="+mn-ea"/>
                <a:sym typeface="+mn-lt"/>
              </a:rPr>
              <a:t>Câu</a:t>
            </a:r>
            <a:r>
              <a:rPr lang="en-US" sz="2400" b="1" dirty="0">
                <a:latin typeface="UTM Avo"/>
                <a:cs typeface="+mn-ea"/>
                <a:sym typeface="+mn-lt"/>
              </a:rPr>
              <a:t> </a:t>
            </a:r>
            <a:r>
              <a:rPr lang="en-US" sz="2400" b="1" dirty="0" err="1">
                <a:latin typeface="UTM Avo"/>
                <a:cs typeface="+mn-ea"/>
                <a:sym typeface="+mn-lt"/>
              </a:rPr>
              <a:t>hỏi</a:t>
            </a:r>
            <a:r>
              <a:rPr lang="en-US" sz="2400" b="1" dirty="0">
                <a:latin typeface="UTM Avo"/>
                <a:cs typeface="+mn-ea"/>
                <a:sym typeface="+mn-lt"/>
              </a:rPr>
              <a:t> 2 (SGK – tr15) </a:t>
            </a:r>
            <a:endParaRPr lang="en-US" sz="2400" dirty="0">
              <a:latin typeface="UTM Avo"/>
              <a:cs typeface="+mn-ea"/>
              <a:sym typeface="+mn-lt"/>
            </a:endParaRPr>
          </a:p>
          <a:p>
            <a:pPr algn="just" defTabSz="609630">
              <a:lnSpc>
                <a:spcPct val="150000"/>
              </a:lnSpc>
              <a:spcAft>
                <a:spcPts val="533"/>
              </a:spcAft>
            </a:pPr>
            <a:r>
              <a:rPr lang="en-US" sz="2400" dirty="0" err="1">
                <a:latin typeface="UTM Avo"/>
                <a:cs typeface="+mn-ea"/>
                <a:sym typeface="+mn-lt"/>
              </a:rPr>
              <a:t>Thế</a:t>
            </a:r>
            <a:r>
              <a:rPr lang="en-US" sz="2400" dirty="0">
                <a:latin typeface="UTM Avo"/>
                <a:cs typeface="+mn-ea"/>
                <a:sym typeface="+mn-lt"/>
              </a:rPr>
              <a:t> </a:t>
            </a:r>
            <a:r>
              <a:rPr lang="en-US" sz="2400" dirty="0" err="1">
                <a:latin typeface="UTM Avo"/>
                <a:cs typeface="+mn-ea"/>
                <a:sym typeface="+mn-lt"/>
              </a:rPr>
              <a:t>năng</a:t>
            </a:r>
            <a:r>
              <a:rPr lang="en-US" sz="2400" dirty="0">
                <a:latin typeface="UTM Avo"/>
                <a:cs typeface="+mn-ea"/>
                <a:sym typeface="+mn-lt"/>
              </a:rPr>
              <a:t> </a:t>
            </a:r>
            <a:r>
              <a:rPr lang="en-US" sz="2400" dirty="0" err="1">
                <a:latin typeface="UTM Avo"/>
                <a:cs typeface="+mn-ea"/>
                <a:sym typeface="+mn-lt"/>
              </a:rPr>
              <a:t>trọng</a:t>
            </a:r>
            <a:r>
              <a:rPr lang="en-US" sz="2400" dirty="0">
                <a:latin typeface="UTM Avo"/>
                <a:cs typeface="+mn-ea"/>
                <a:sym typeface="+mn-lt"/>
              </a:rPr>
              <a:t> </a:t>
            </a:r>
            <a:r>
              <a:rPr lang="en-US" sz="2400" dirty="0" err="1">
                <a:latin typeface="UTM Avo"/>
                <a:cs typeface="+mn-ea"/>
                <a:sym typeface="+mn-lt"/>
              </a:rPr>
              <a:t>trường</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vật</a:t>
            </a:r>
            <a:r>
              <a:rPr lang="en-US" sz="2400" dirty="0">
                <a:latin typeface="UTM Avo"/>
                <a:cs typeface="+mn-ea"/>
                <a:sym typeface="+mn-lt"/>
              </a:rPr>
              <a:t> </a:t>
            </a:r>
            <a:r>
              <a:rPr lang="en-US" sz="2400" dirty="0" err="1">
                <a:latin typeface="UTM Avo"/>
                <a:cs typeface="+mn-ea"/>
                <a:sym typeface="+mn-lt"/>
              </a:rPr>
              <a:t>phụ</a:t>
            </a:r>
            <a:r>
              <a:rPr lang="en-US" sz="2400" dirty="0">
                <a:latin typeface="UTM Avo"/>
                <a:cs typeface="+mn-ea"/>
                <a:sym typeface="+mn-lt"/>
              </a:rPr>
              <a:t> </a:t>
            </a:r>
            <a:r>
              <a:rPr lang="en-US" sz="2400" dirty="0" err="1">
                <a:latin typeface="UTM Avo"/>
                <a:cs typeface="+mn-ea"/>
                <a:sym typeface="+mn-lt"/>
              </a:rPr>
              <a:t>thuộc</a:t>
            </a:r>
            <a:r>
              <a:rPr lang="en-US" sz="2400" dirty="0">
                <a:latin typeface="UTM Avo"/>
                <a:cs typeface="+mn-ea"/>
                <a:sym typeface="+mn-lt"/>
              </a:rPr>
              <a:t> </a:t>
            </a:r>
            <a:r>
              <a:rPr lang="en-US" sz="2400" dirty="0" err="1">
                <a:latin typeface="UTM Avo"/>
                <a:cs typeface="+mn-ea"/>
                <a:sym typeface="+mn-lt"/>
              </a:rPr>
              <a:t>vào</a:t>
            </a:r>
            <a:r>
              <a:rPr lang="en-US" sz="2400" dirty="0">
                <a:latin typeface="UTM Avo"/>
                <a:cs typeface="+mn-ea"/>
                <a:sym typeface="+mn-lt"/>
              </a:rPr>
              <a:t> </a:t>
            </a:r>
            <a:r>
              <a:rPr lang="en-US" sz="2400" dirty="0" err="1">
                <a:latin typeface="UTM Avo"/>
                <a:cs typeface="+mn-ea"/>
                <a:sym typeface="+mn-lt"/>
              </a:rPr>
              <a:t>trọng</a:t>
            </a:r>
            <a:r>
              <a:rPr lang="en-US" sz="2400" dirty="0">
                <a:latin typeface="UTM Avo"/>
                <a:cs typeface="+mn-ea"/>
                <a:sym typeface="+mn-lt"/>
              </a:rPr>
              <a:t> </a:t>
            </a:r>
            <a:r>
              <a:rPr lang="en-US" sz="2400" dirty="0" err="1">
                <a:latin typeface="UTM Avo"/>
                <a:cs typeface="+mn-ea"/>
                <a:sym typeface="+mn-lt"/>
              </a:rPr>
              <a:t>lượng</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vật</a:t>
            </a:r>
            <a:r>
              <a:rPr lang="en-US" sz="2400" dirty="0">
                <a:latin typeface="UTM Avo"/>
                <a:cs typeface="+mn-ea"/>
                <a:sym typeface="+mn-lt"/>
              </a:rPr>
              <a:t> </a:t>
            </a:r>
            <a:r>
              <a:rPr lang="en-US" sz="2400" dirty="0" err="1">
                <a:latin typeface="UTM Avo"/>
                <a:cs typeface="+mn-ea"/>
                <a:sym typeface="+mn-lt"/>
              </a:rPr>
              <a:t>và</a:t>
            </a:r>
            <a:r>
              <a:rPr lang="en-US" sz="2400" dirty="0">
                <a:latin typeface="UTM Avo"/>
                <a:cs typeface="+mn-ea"/>
                <a:sym typeface="+mn-lt"/>
              </a:rPr>
              <a:t> </a:t>
            </a:r>
            <a:r>
              <a:rPr lang="en-US" sz="2400" dirty="0" err="1">
                <a:latin typeface="UTM Avo"/>
                <a:cs typeface="+mn-ea"/>
                <a:sym typeface="+mn-lt"/>
              </a:rPr>
              <a:t>độ</a:t>
            </a:r>
            <a:r>
              <a:rPr lang="en-US" sz="2400" dirty="0">
                <a:latin typeface="UTM Avo"/>
                <a:cs typeface="+mn-ea"/>
                <a:sym typeface="+mn-lt"/>
              </a:rPr>
              <a:t> </a:t>
            </a:r>
            <a:r>
              <a:rPr lang="en-US" sz="2400" dirty="0" err="1">
                <a:latin typeface="UTM Avo"/>
                <a:cs typeface="+mn-ea"/>
                <a:sym typeface="+mn-lt"/>
              </a:rPr>
              <a:t>cao</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vật</a:t>
            </a:r>
            <a:r>
              <a:rPr lang="en-US" sz="2400" dirty="0">
                <a:latin typeface="UTM Avo"/>
                <a:cs typeface="+mn-ea"/>
                <a:sym typeface="+mn-lt"/>
              </a:rPr>
              <a:t> so </a:t>
            </a:r>
            <a:r>
              <a:rPr lang="en-US" sz="2400" dirty="0" err="1">
                <a:latin typeface="UTM Avo"/>
                <a:cs typeface="+mn-ea"/>
                <a:sym typeface="+mn-lt"/>
              </a:rPr>
              <a:t>với</a:t>
            </a:r>
            <a:r>
              <a:rPr lang="en-US" sz="2400" dirty="0">
                <a:latin typeface="UTM Avo"/>
                <a:cs typeface="+mn-ea"/>
                <a:sym typeface="+mn-lt"/>
              </a:rPr>
              <a:t> </a:t>
            </a:r>
            <a:r>
              <a:rPr lang="en-US" sz="2400" dirty="0" err="1">
                <a:latin typeface="UTM Avo"/>
                <a:cs typeface="+mn-ea"/>
                <a:sym typeface="+mn-lt"/>
              </a:rPr>
              <a:t>mốc</a:t>
            </a:r>
            <a:r>
              <a:rPr lang="en-US" sz="2400" dirty="0">
                <a:latin typeface="UTM Avo"/>
                <a:cs typeface="+mn-ea"/>
                <a:sym typeface="+mn-lt"/>
              </a:rPr>
              <a:t> </a:t>
            </a:r>
            <a:r>
              <a:rPr lang="en-US" sz="2400" dirty="0" err="1">
                <a:latin typeface="UTM Avo"/>
                <a:cs typeface="+mn-ea"/>
                <a:sym typeface="+mn-lt"/>
              </a:rPr>
              <a:t>thế</a:t>
            </a:r>
            <a:r>
              <a:rPr lang="en-US" sz="2400" dirty="0">
                <a:latin typeface="UTM Avo"/>
                <a:cs typeface="+mn-ea"/>
                <a:sym typeface="+mn-lt"/>
              </a:rPr>
              <a:t> </a:t>
            </a:r>
            <a:r>
              <a:rPr lang="en-US" sz="2400" dirty="0" err="1">
                <a:latin typeface="UTM Avo"/>
                <a:cs typeface="+mn-ea"/>
                <a:sym typeface="+mn-lt"/>
              </a:rPr>
              <a:t>năng</a:t>
            </a:r>
            <a:r>
              <a:rPr lang="en-US" sz="2400" dirty="0">
                <a:latin typeface="UTM Avo"/>
                <a:cs typeface="+mn-ea"/>
                <a:sym typeface="+mn-lt"/>
              </a:rPr>
              <a:t>.</a:t>
            </a:r>
          </a:p>
          <a:p>
            <a:pPr marL="381019" indent="-381019" algn="just" defTabSz="609630">
              <a:lnSpc>
                <a:spcPct val="150000"/>
              </a:lnSpc>
              <a:spcAft>
                <a:spcPts val="533"/>
              </a:spcAft>
              <a:buFont typeface="Wingdings" panose="05000000000000000000" pitchFamily="2" charset="2"/>
              <a:buChar char="q"/>
            </a:pPr>
            <a:r>
              <a:rPr lang="en-US" sz="2400" b="1" dirty="0" err="1">
                <a:latin typeface="UTM Avo"/>
                <a:cs typeface="+mn-ea"/>
                <a:sym typeface="+mn-lt"/>
              </a:rPr>
              <a:t>Trả</a:t>
            </a:r>
            <a:r>
              <a:rPr lang="en-US" sz="2400" b="1" dirty="0">
                <a:latin typeface="UTM Avo"/>
                <a:cs typeface="+mn-ea"/>
                <a:sym typeface="+mn-lt"/>
              </a:rPr>
              <a:t> </a:t>
            </a:r>
            <a:r>
              <a:rPr lang="en-US" sz="2400" b="1" dirty="0" err="1">
                <a:latin typeface="UTM Avo"/>
                <a:cs typeface="+mn-ea"/>
                <a:sym typeface="+mn-lt"/>
              </a:rPr>
              <a:t>lời</a:t>
            </a:r>
            <a:r>
              <a:rPr lang="en-US" sz="2400" b="1" dirty="0">
                <a:latin typeface="UTM Avo"/>
                <a:cs typeface="+mn-ea"/>
                <a:sym typeface="+mn-lt"/>
              </a:rPr>
              <a:t> </a:t>
            </a:r>
            <a:r>
              <a:rPr lang="en-US" sz="2400" b="1" dirty="0" err="1">
                <a:latin typeface="UTM Avo"/>
                <a:cs typeface="+mn-ea"/>
                <a:sym typeface="+mn-lt"/>
              </a:rPr>
              <a:t>Câu</a:t>
            </a:r>
            <a:r>
              <a:rPr lang="en-US" sz="2400" b="1" dirty="0">
                <a:latin typeface="UTM Avo"/>
                <a:cs typeface="+mn-ea"/>
                <a:sym typeface="+mn-lt"/>
              </a:rPr>
              <a:t> </a:t>
            </a:r>
            <a:r>
              <a:rPr lang="en-US" sz="2400" b="1" dirty="0" err="1">
                <a:latin typeface="UTM Avo"/>
                <a:cs typeface="+mn-ea"/>
                <a:sym typeface="+mn-lt"/>
              </a:rPr>
              <a:t>hỏi</a:t>
            </a:r>
            <a:r>
              <a:rPr lang="en-US" sz="2400" b="1" dirty="0">
                <a:latin typeface="UTM Avo"/>
                <a:cs typeface="+mn-ea"/>
                <a:sym typeface="+mn-lt"/>
              </a:rPr>
              <a:t> 3 (SGK – tr15)</a:t>
            </a:r>
            <a:endParaRPr lang="en-US" sz="2400" dirty="0">
              <a:latin typeface="UTM Avo"/>
              <a:cs typeface="+mn-ea"/>
              <a:sym typeface="+mn-lt"/>
            </a:endParaRPr>
          </a:p>
          <a:p>
            <a:pPr algn="just" defTabSz="609630">
              <a:lnSpc>
                <a:spcPct val="150000"/>
              </a:lnSpc>
              <a:spcAft>
                <a:spcPts val="533"/>
              </a:spcAft>
            </a:pPr>
            <a:r>
              <a:rPr lang="en-US" sz="2400" dirty="0" err="1">
                <a:latin typeface="UTM Avo"/>
                <a:cs typeface="+mn-ea"/>
                <a:sym typeface="+mn-lt"/>
              </a:rPr>
              <a:t>Ở</a:t>
            </a:r>
            <a:r>
              <a:rPr lang="en-US" sz="2400" dirty="0">
                <a:latin typeface="UTM Avo"/>
                <a:cs typeface="+mn-ea"/>
                <a:sym typeface="+mn-lt"/>
              </a:rPr>
              <a:t> </a:t>
            </a:r>
            <a:r>
              <a:rPr lang="en-US" sz="2400" dirty="0" err="1">
                <a:latin typeface="UTM Avo"/>
                <a:cs typeface="+mn-ea"/>
                <a:sym typeface="+mn-lt"/>
              </a:rPr>
              <a:t>gần</a:t>
            </a:r>
            <a:r>
              <a:rPr lang="en-US" sz="2400" dirty="0">
                <a:latin typeface="UTM Avo"/>
                <a:cs typeface="+mn-ea"/>
                <a:sym typeface="+mn-lt"/>
              </a:rPr>
              <a:t> </a:t>
            </a:r>
            <a:r>
              <a:rPr lang="en-US" sz="2400" dirty="0" err="1">
                <a:latin typeface="UTM Avo"/>
                <a:cs typeface="+mn-ea"/>
                <a:sym typeface="+mn-lt"/>
              </a:rPr>
              <a:t>mặt</a:t>
            </a:r>
            <a:r>
              <a:rPr lang="en-US" sz="2400" dirty="0">
                <a:latin typeface="UTM Avo"/>
                <a:cs typeface="+mn-ea"/>
                <a:sym typeface="+mn-lt"/>
              </a:rPr>
              <a:t> </a:t>
            </a:r>
            <a:r>
              <a:rPr lang="en-US" sz="2400" dirty="0" err="1">
                <a:latin typeface="UTM Avo"/>
                <a:cs typeface="+mn-ea"/>
                <a:sym typeface="+mn-lt"/>
              </a:rPr>
              <a:t>đất</a:t>
            </a:r>
            <a:r>
              <a:rPr lang="en-US" sz="2400" dirty="0">
                <a:latin typeface="UTM Avo"/>
                <a:cs typeface="+mn-ea"/>
                <a:sym typeface="+mn-lt"/>
              </a:rPr>
              <a:t>, </a:t>
            </a:r>
            <a:r>
              <a:rPr lang="en-US" sz="2400" dirty="0" err="1">
                <a:latin typeface="UTM Avo"/>
                <a:cs typeface="+mn-ea"/>
                <a:sym typeface="+mn-lt"/>
              </a:rPr>
              <a:t>trọng</a:t>
            </a:r>
            <a:r>
              <a:rPr lang="en-US" sz="2400" dirty="0">
                <a:latin typeface="UTM Avo"/>
                <a:cs typeface="+mn-ea"/>
                <a:sym typeface="+mn-lt"/>
              </a:rPr>
              <a:t> </a:t>
            </a:r>
            <a:r>
              <a:rPr lang="en-US" sz="2400" dirty="0" err="1">
                <a:latin typeface="UTM Avo"/>
                <a:cs typeface="+mn-ea"/>
                <a:sym typeface="+mn-lt"/>
              </a:rPr>
              <a:t>lượng</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vật</a:t>
            </a:r>
            <a:r>
              <a:rPr lang="en-US" sz="2400" dirty="0">
                <a:latin typeface="UTM Avo"/>
                <a:cs typeface="+mn-ea"/>
                <a:sym typeface="+mn-lt"/>
              </a:rPr>
              <a:t> </a:t>
            </a:r>
            <a:r>
              <a:rPr lang="en-US" sz="2400" dirty="0" err="1">
                <a:latin typeface="UTM Avo"/>
                <a:cs typeface="+mn-ea"/>
                <a:sym typeface="+mn-lt"/>
              </a:rPr>
              <a:t>và</a:t>
            </a:r>
            <a:r>
              <a:rPr lang="en-US" sz="2400" dirty="0">
                <a:latin typeface="UTM Avo"/>
                <a:cs typeface="+mn-ea"/>
                <a:sym typeface="+mn-lt"/>
              </a:rPr>
              <a:t> </a:t>
            </a:r>
            <a:r>
              <a:rPr lang="en-US" sz="2400" dirty="0" err="1">
                <a:latin typeface="UTM Avo"/>
                <a:cs typeface="+mn-ea"/>
                <a:sym typeface="+mn-lt"/>
              </a:rPr>
              <a:t>khối</a:t>
            </a:r>
            <a:r>
              <a:rPr lang="en-US" sz="2400" dirty="0">
                <a:latin typeface="UTM Avo"/>
                <a:cs typeface="+mn-ea"/>
                <a:sym typeface="+mn-lt"/>
              </a:rPr>
              <a:t> </a:t>
            </a:r>
            <a:r>
              <a:rPr lang="en-US" sz="2400" dirty="0" err="1">
                <a:latin typeface="UTM Avo"/>
                <a:cs typeface="+mn-ea"/>
                <a:sym typeface="+mn-lt"/>
              </a:rPr>
              <a:t>lượng</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nó</a:t>
            </a:r>
            <a:r>
              <a:rPr lang="en-US" sz="2400" dirty="0">
                <a:latin typeface="UTM Avo"/>
                <a:cs typeface="+mn-ea"/>
                <a:sym typeface="+mn-lt"/>
              </a:rPr>
              <a:t> </a:t>
            </a:r>
            <a:r>
              <a:rPr lang="en-US" sz="2400" dirty="0" err="1">
                <a:latin typeface="UTM Avo"/>
                <a:cs typeface="+mn-ea"/>
                <a:sym typeface="+mn-lt"/>
              </a:rPr>
              <a:t>được</a:t>
            </a:r>
            <a:r>
              <a:rPr lang="en-US" sz="2400" dirty="0">
                <a:latin typeface="UTM Avo"/>
                <a:cs typeface="+mn-ea"/>
                <a:sym typeface="+mn-lt"/>
              </a:rPr>
              <a:t> </a:t>
            </a:r>
            <a:r>
              <a:rPr lang="en-US" sz="2400" dirty="0" err="1">
                <a:latin typeface="UTM Avo"/>
                <a:cs typeface="+mn-ea"/>
                <a:sym typeface="+mn-lt"/>
              </a:rPr>
              <a:t>liên</a:t>
            </a:r>
            <a:r>
              <a:rPr lang="en-US" sz="2400" dirty="0">
                <a:latin typeface="UTM Avo"/>
                <a:cs typeface="+mn-ea"/>
                <a:sym typeface="+mn-lt"/>
              </a:rPr>
              <a:t> </a:t>
            </a:r>
            <a:r>
              <a:rPr lang="en-US" sz="2400" dirty="0" err="1">
                <a:latin typeface="UTM Avo"/>
                <a:cs typeface="+mn-ea"/>
                <a:sym typeface="+mn-lt"/>
              </a:rPr>
              <a:t>hệ</a:t>
            </a:r>
            <a:r>
              <a:rPr lang="en-US" sz="2400" dirty="0">
                <a:latin typeface="UTM Avo"/>
                <a:cs typeface="+mn-ea"/>
                <a:sym typeface="+mn-lt"/>
              </a:rPr>
              <a:t> </a:t>
            </a:r>
            <a:r>
              <a:rPr lang="en-US" sz="2400" dirty="0" err="1">
                <a:latin typeface="UTM Avo"/>
                <a:cs typeface="+mn-ea"/>
                <a:sym typeface="+mn-lt"/>
              </a:rPr>
              <a:t>bởi</a:t>
            </a:r>
            <a:r>
              <a:rPr lang="en-US" sz="2400" dirty="0">
                <a:latin typeface="UTM Avo"/>
                <a:cs typeface="+mn-ea"/>
                <a:sym typeface="+mn-lt"/>
              </a:rPr>
              <a:t> </a:t>
            </a:r>
            <a:r>
              <a:rPr lang="en-US" sz="2400" dirty="0" err="1">
                <a:latin typeface="UTM Avo"/>
                <a:cs typeface="+mn-ea"/>
                <a:sym typeface="+mn-lt"/>
              </a:rPr>
              <a:t>công</a:t>
            </a:r>
            <a:r>
              <a:rPr lang="en-US" sz="2400" dirty="0">
                <a:latin typeface="UTM Avo"/>
                <a:cs typeface="+mn-ea"/>
                <a:sym typeface="+mn-lt"/>
              </a:rPr>
              <a:t> </a:t>
            </a:r>
            <a:r>
              <a:rPr lang="en-US" sz="2400" dirty="0" err="1">
                <a:latin typeface="UTM Avo"/>
                <a:cs typeface="+mn-ea"/>
                <a:sym typeface="+mn-lt"/>
              </a:rPr>
              <a:t>thức</a:t>
            </a:r>
            <a:r>
              <a:rPr lang="en-US" sz="2400" dirty="0">
                <a:latin typeface="UTM Avo"/>
                <a:cs typeface="+mn-ea"/>
                <a:sym typeface="+mn-lt"/>
              </a:rPr>
              <a:t>: P = 10m.</a:t>
            </a:r>
          </a:p>
        </p:txBody>
      </p:sp>
    </p:spTree>
    <p:extLst>
      <p:ext uri="{BB962C8B-B14F-4D97-AF65-F5344CB8AC3E}">
        <p14:creationId xmlns:p14="http://schemas.microsoft.com/office/powerpoint/2010/main" val="1829568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2310E8B-2678-F39E-44D3-35AA17FD70CD}"/>
              </a:ext>
            </a:extLst>
          </p:cNvPr>
          <p:cNvGrpSpPr/>
          <p:nvPr/>
        </p:nvGrpSpPr>
        <p:grpSpPr>
          <a:xfrm>
            <a:off x="-113430" y="1814511"/>
            <a:ext cx="12418859" cy="1176970"/>
            <a:chOff x="0" y="0"/>
            <a:chExt cx="24837717" cy="5574444"/>
          </a:xfrm>
        </p:grpSpPr>
        <p:sp>
          <p:nvSpPr>
            <p:cNvPr id="3" name="Freeform 3">
              <a:extLst>
                <a:ext uri="{FF2B5EF4-FFF2-40B4-BE49-F238E27FC236}">
                  <a16:creationId xmlns:a16="http://schemas.microsoft.com/office/drawing/2014/main" id="{AF6E2FD0-E9AE-32C6-E92A-F4AB89C1D8C8}"/>
                </a:ext>
              </a:extLst>
            </p:cNvPr>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4" name="Freeform 4">
              <a:extLst>
                <a:ext uri="{FF2B5EF4-FFF2-40B4-BE49-F238E27FC236}">
                  <a16:creationId xmlns:a16="http://schemas.microsoft.com/office/drawing/2014/main" id="{8E5D2A55-D37B-2D5D-00D5-99E0C4D4237D}"/>
                </a:ext>
              </a:extLst>
            </p:cNvPr>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5" name="Freeform 5">
              <a:extLst>
                <a:ext uri="{FF2B5EF4-FFF2-40B4-BE49-F238E27FC236}">
                  <a16:creationId xmlns:a16="http://schemas.microsoft.com/office/drawing/2014/main" id="{BBF18D7E-96CE-D823-D081-7650B494AC9D}"/>
                </a:ext>
              </a:extLst>
            </p:cNvPr>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6" name="Freeform 6">
              <a:extLst>
                <a:ext uri="{FF2B5EF4-FFF2-40B4-BE49-F238E27FC236}">
                  <a16:creationId xmlns:a16="http://schemas.microsoft.com/office/drawing/2014/main" id="{0E848DC1-449A-597C-749D-D9DD34A0244B}"/>
                </a:ext>
              </a:extLst>
            </p:cNvPr>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grpSp>
      <p:sp>
        <p:nvSpPr>
          <p:cNvPr id="7" name="TextBox 12">
            <a:extLst>
              <a:ext uri="{FF2B5EF4-FFF2-40B4-BE49-F238E27FC236}">
                <a16:creationId xmlns:a16="http://schemas.microsoft.com/office/drawing/2014/main" id="{5EDF3C55-EDC0-CBC8-DB0F-14F192DBBE8B}"/>
              </a:ext>
            </a:extLst>
          </p:cNvPr>
          <p:cNvSpPr txBox="1"/>
          <p:nvPr/>
        </p:nvSpPr>
        <p:spPr>
          <a:xfrm>
            <a:off x="682624" y="2187552"/>
            <a:ext cx="10820400" cy="430887"/>
          </a:xfrm>
          <a:prstGeom prst="rect">
            <a:avLst/>
          </a:prstGeom>
        </p:spPr>
        <p:txBody>
          <a:bodyPr lIns="0" tIns="0" rIns="0" bIns="0" rtlCol="0" anchor="t">
            <a:spAutoFit/>
          </a:bodyPr>
          <a:lstStyle/>
          <a:p>
            <a:pPr algn="ctr" defTabSz="609630">
              <a:spcBef>
                <a:spcPct val="0"/>
              </a:spcBef>
              <a:defRPr/>
            </a:pPr>
            <a:r>
              <a:rPr lang="en-US" sz="2800" b="1" dirty="0">
                <a:latin typeface="UTM Avo"/>
                <a:cs typeface="+mn-ea"/>
                <a:sym typeface="+mn-lt"/>
              </a:rPr>
              <a:t>KẾT LUẬN</a:t>
            </a:r>
          </a:p>
        </p:txBody>
      </p:sp>
      <p:pic>
        <p:nvPicPr>
          <p:cNvPr id="8" name="Picture 7">
            <a:extLst>
              <a:ext uri="{FF2B5EF4-FFF2-40B4-BE49-F238E27FC236}">
                <a16:creationId xmlns:a16="http://schemas.microsoft.com/office/drawing/2014/main" id="{FC58898B-56F7-CBBA-45BC-4160D34C3E5A}"/>
              </a:ext>
            </a:extLst>
          </p:cNvPr>
          <p:cNvPicPr>
            <a:picLocks noChangeAspect="1"/>
          </p:cNvPicPr>
          <p:nvPr/>
        </p:nvPicPr>
        <p:blipFill>
          <a:blip r:embed="rId6"/>
          <a:stretch>
            <a:fillRect/>
          </a:stretch>
        </p:blipFill>
        <p:spPr>
          <a:xfrm>
            <a:off x="10095230" y="1936433"/>
            <a:ext cx="1377591" cy="1176970"/>
          </a:xfrm>
          <a:prstGeom prst="rect">
            <a:avLst/>
          </a:prstGeom>
        </p:spPr>
      </p:pic>
      <p:sp>
        <p:nvSpPr>
          <p:cNvPr id="9" name="TextBox 8">
            <a:extLst>
              <a:ext uri="{FF2B5EF4-FFF2-40B4-BE49-F238E27FC236}">
                <a16:creationId xmlns:a16="http://schemas.microsoft.com/office/drawing/2014/main" id="{B6D73C75-BE4D-AFD7-E915-EDACA036028C}"/>
              </a:ext>
            </a:extLst>
          </p:cNvPr>
          <p:cNvSpPr txBox="1"/>
          <p:nvPr/>
        </p:nvSpPr>
        <p:spPr>
          <a:xfrm>
            <a:off x="1065618" y="3643520"/>
            <a:ext cx="10054412" cy="2293961"/>
          </a:xfrm>
          <a:prstGeom prst="rect">
            <a:avLst/>
          </a:prstGeom>
          <a:noFill/>
        </p:spPr>
        <p:txBody>
          <a:bodyPr wrap="square">
            <a:spAutoFit/>
          </a:bodyPr>
          <a:lstStyle/>
          <a:p>
            <a:pPr marL="457223" indent="-457223" algn="just">
              <a:lnSpc>
                <a:spcPct val="150000"/>
              </a:lnSpc>
              <a:spcAft>
                <a:spcPts val="533"/>
              </a:spcAft>
              <a:buFont typeface="Arial" panose="020B0604020202020204" pitchFamily="34" charset="0"/>
              <a:buChar char="•"/>
            </a:pPr>
            <a:r>
              <a:rPr lang="en-US" sz="2400" dirty="0" err="1">
                <a:solidFill>
                  <a:srgbClr val="000000"/>
                </a:solidFill>
                <a:latin typeface="UTM Avo" panose="02040603050506020204" pitchFamily="18"/>
                <a:cs typeface="+mn-ea"/>
                <a:sym typeface="+mn-lt"/>
              </a:rPr>
              <a:t>Năng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lượng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vật</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có</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được</a:t>
            </a:r>
            <a:r>
              <a:rPr lang="en-US" sz="2400" dirty="0">
                <a:solidFill>
                  <a:srgbClr val="000000"/>
                </a:solidFill>
                <a:latin typeface="UTM Avo" panose="02040603050506020204" pitchFamily="18"/>
                <a:cs typeface="+mn-ea"/>
                <a:sym typeface="+mn-lt"/>
              </a:rPr>
              <a:t> do </a:t>
            </a:r>
            <a:r>
              <a:rPr lang="en-US" sz="2400" dirty="0" err="1">
                <a:solidFill>
                  <a:srgbClr val="000000"/>
                </a:solidFill>
                <a:latin typeface="UTM Avo" panose="02040603050506020204" pitchFamily="18"/>
                <a:cs typeface="+mn-ea"/>
                <a:sym typeface="+mn-lt"/>
              </a:rPr>
              <a:t>ở</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một</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độ</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cao</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nào</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đó</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được</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gọi</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là</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thế</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năng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trọng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trường</a:t>
            </a:r>
            <a:r>
              <a:rPr lang="en-US" sz="2400" dirty="0">
                <a:solidFill>
                  <a:srgbClr val="000000"/>
                </a:solidFill>
                <a:latin typeface="UTM Avo" panose="02040603050506020204" pitchFamily="18"/>
                <a:cs typeface="+mn-ea"/>
                <a:sym typeface="+mn-lt"/>
              </a:rPr>
              <a:t>.</a:t>
            </a:r>
            <a:endParaRPr lang="en-US" sz="2400" dirty="0">
              <a:latin typeface="UTM Avo" panose="02040603050506020204" pitchFamily="18"/>
              <a:cs typeface="+mn-ea"/>
              <a:sym typeface="+mn-lt"/>
            </a:endParaRPr>
          </a:p>
          <a:p>
            <a:pPr marL="457223" indent="-457223" algn="just">
              <a:lnSpc>
                <a:spcPct val="150000"/>
              </a:lnSpc>
              <a:spcAft>
                <a:spcPts val="533"/>
              </a:spcAft>
              <a:buFont typeface="Arial" panose="020B0604020202020204" pitchFamily="34" charset="0"/>
              <a:buChar char="•"/>
            </a:pPr>
            <a:r>
              <a:rPr lang="en-US" sz="2400" dirty="0" err="1">
                <a:solidFill>
                  <a:srgbClr val="000000"/>
                </a:solidFill>
                <a:latin typeface="UTM Avo" panose="02040603050506020204" pitchFamily="18"/>
                <a:cs typeface="+mn-ea"/>
                <a:sym typeface="+mn-lt"/>
              </a:rPr>
              <a:t>Vật</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có</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trọng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lượng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càng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lớn</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và</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ở</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càng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cao</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thì</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khả</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năng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sinh</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công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càng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lớn</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tức</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là</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thế</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năng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trọng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trường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của</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vật</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càng</a:t>
            </a:r>
            <a:r>
              <a:rPr lang="en-US" sz="2400" dirty="0">
                <a:solidFill>
                  <a:srgbClr val="000000"/>
                </a:solidFill>
                <a:latin typeface="UTM Avo" panose="02040603050506020204" pitchFamily="18"/>
                <a:cs typeface="+mn-ea"/>
                <a:sym typeface="+mn-lt"/>
              </a:rPr>
              <a:t> </a:t>
            </a:r>
            <a:r>
              <a:rPr lang="en-US" sz="2400" dirty="0" err="1">
                <a:solidFill>
                  <a:srgbClr val="000000"/>
                </a:solidFill>
                <a:latin typeface="UTM Avo" panose="02040603050506020204" pitchFamily="18"/>
                <a:cs typeface="+mn-ea"/>
                <a:sym typeface="+mn-lt"/>
              </a:rPr>
              <a:t>lớn</a:t>
            </a:r>
            <a:r>
              <a:rPr lang="en-US" sz="2400" dirty="0">
                <a:solidFill>
                  <a:srgbClr val="000000"/>
                </a:solidFill>
                <a:latin typeface="UTM Avo" panose="02040603050506020204" pitchFamily="18"/>
                <a:cs typeface="+mn-ea"/>
                <a:sym typeface="+mn-lt"/>
              </a:rPr>
              <a:t>.</a:t>
            </a:r>
            <a:endParaRPr lang="en-US" sz="2400" dirty="0">
              <a:latin typeface="UTM Avo" panose="02040603050506020204" pitchFamily="18"/>
              <a:cs typeface="+mn-ea"/>
              <a:sym typeface="+mn-lt"/>
            </a:endParaRPr>
          </a:p>
        </p:txBody>
      </p:sp>
    </p:spTree>
    <p:extLst>
      <p:ext uri="{BB962C8B-B14F-4D97-AF65-F5344CB8AC3E}">
        <p14:creationId xmlns:p14="http://schemas.microsoft.com/office/powerpoint/2010/main" val="1100753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B2F3444-06FA-77E3-A6A5-67E950D8457E}"/>
              </a:ext>
            </a:extLst>
          </p:cNvPr>
          <p:cNvGrpSpPr/>
          <p:nvPr/>
        </p:nvGrpSpPr>
        <p:grpSpPr>
          <a:xfrm>
            <a:off x="-113430" y="1814511"/>
            <a:ext cx="12418859" cy="1176970"/>
            <a:chOff x="0" y="0"/>
            <a:chExt cx="24837717" cy="5574444"/>
          </a:xfrm>
        </p:grpSpPr>
        <p:sp>
          <p:nvSpPr>
            <p:cNvPr id="3" name="Freeform 3">
              <a:extLst>
                <a:ext uri="{FF2B5EF4-FFF2-40B4-BE49-F238E27FC236}">
                  <a16:creationId xmlns:a16="http://schemas.microsoft.com/office/drawing/2014/main" id="{CCD3F9DD-4FDD-8D89-4EB3-DCB5074AF9AB}"/>
                </a:ext>
              </a:extLst>
            </p:cNvPr>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4" name="Freeform 4">
              <a:extLst>
                <a:ext uri="{FF2B5EF4-FFF2-40B4-BE49-F238E27FC236}">
                  <a16:creationId xmlns:a16="http://schemas.microsoft.com/office/drawing/2014/main" id="{1D328D30-5039-73F0-9103-19953B0115B4}"/>
                </a:ext>
              </a:extLst>
            </p:cNvPr>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5" name="Freeform 5">
              <a:extLst>
                <a:ext uri="{FF2B5EF4-FFF2-40B4-BE49-F238E27FC236}">
                  <a16:creationId xmlns:a16="http://schemas.microsoft.com/office/drawing/2014/main" id="{44C9F420-C327-C92B-03A6-A5B6B2299B24}"/>
                </a:ext>
              </a:extLst>
            </p:cNvPr>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6" name="Freeform 6">
              <a:extLst>
                <a:ext uri="{FF2B5EF4-FFF2-40B4-BE49-F238E27FC236}">
                  <a16:creationId xmlns:a16="http://schemas.microsoft.com/office/drawing/2014/main" id="{678834C1-7FF5-C487-C68E-94767A5B7E7C}"/>
                </a:ext>
              </a:extLst>
            </p:cNvPr>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grpSp>
      <p:sp>
        <p:nvSpPr>
          <p:cNvPr id="7" name="TextBox 12">
            <a:extLst>
              <a:ext uri="{FF2B5EF4-FFF2-40B4-BE49-F238E27FC236}">
                <a16:creationId xmlns:a16="http://schemas.microsoft.com/office/drawing/2014/main" id="{34F38EE0-B956-1D3E-4B03-8F52BD1C2ABA}"/>
              </a:ext>
            </a:extLst>
          </p:cNvPr>
          <p:cNvSpPr txBox="1"/>
          <p:nvPr/>
        </p:nvSpPr>
        <p:spPr>
          <a:xfrm>
            <a:off x="682624" y="2187552"/>
            <a:ext cx="10820400" cy="430887"/>
          </a:xfrm>
          <a:prstGeom prst="rect">
            <a:avLst/>
          </a:prstGeom>
        </p:spPr>
        <p:txBody>
          <a:bodyPr lIns="0" tIns="0" rIns="0" bIns="0" rtlCol="0" anchor="t">
            <a:spAutoFit/>
          </a:bodyPr>
          <a:lstStyle/>
          <a:p>
            <a:pPr algn="ctr" defTabSz="609630">
              <a:spcBef>
                <a:spcPct val="0"/>
              </a:spcBef>
              <a:defRPr/>
            </a:pPr>
            <a:r>
              <a:rPr lang="en-US" sz="2800" b="1" dirty="0">
                <a:latin typeface="UTM Avo"/>
                <a:cs typeface="+mn-ea"/>
                <a:sym typeface="+mn-lt"/>
              </a:rPr>
              <a:t>KẾT LUẬN</a:t>
            </a:r>
          </a:p>
        </p:txBody>
      </p:sp>
      <p:pic>
        <p:nvPicPr>
          <p:cNvPr id="8" name="Picture 7">
            <a:extLst>
              <a:ext uri="{FF2B5EF4-FFF2-40B4-BE49-F238E27FC236}">
                <a16:creationId xmlns:a16="http://schemas.microsoft.com/office/drawing/2014/main" id="{E08FB6AE-C992-6394-1E43-66F8CD16321A}"/>
              </a:ext>
            </a:extLst>
          </p:cNvPr>
          <p:cNvPicPr>
            <a:picLocks noChangeAspect="1"/>
          </p:cNvPicPr>
          <p:nvPr/>
        </p:nvPicPr>
        <p:blipFill>
          <a:blip r:embed="rId6"/>
          <a:stretch>
            <a:fillRect/>
          </a:stretch>
        </p:blipFill>
        <p:spPr>
          <a:xfrm>
            <a:off x="10095230" y="1936433"/>
            <a:ext cx="1377591" cy="1176970"/>
          </a:xfrm>
          <a:prstGeom prst="rect">
            <a:avLst/>
          </a:prstGeom>
        </p:spPr>
      </p:pic>
      <p:sp>
        <p:nvSpPr>
          <p:cNvPr id="22" name="Rectangle 21">
            <a:extLst>
              <a:ext uri="{FF2B5EF4-FFF2-40B4-BE49-F238E27FC236}">
                <a16:creationId xmlns:a16="http://schemas.microsoft.com/office/drawing/2014/main" id="{2E02A317-6582-57C2-44E7-E084EE0993BB}"/>
              </a:ext>
            </a:extLst>
          </p:cNvPr>
          <p:cNvSpPr/>
          <p:nvPr/>
        </p:nvSpPr>
        <p:spPr>
          <a:xfrm>
            <a:off x="650354" y="3166177"/>
            <a:ext cx="10109200" cy="461665"/>
          </a:xfrm>
          <a:prstGeom prst="rect">
            <a:avLst/>
          </a:prstGeom>
        </p:spPr>
        <p:txBody>
          <a:bodyPr wrap="square">
            <a:spAutoFit/>
          </a:bodyPr>
          <a:lstStyle/>
          <a:p>
            <a:pPr algn="just" defTabSz="609630">
              <a:defRPr/>
            </a:pP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trọng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trường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được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xác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định</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bằng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biểu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thức</a:t>
            </a:r>
            <a:r>
              <a:rPr lang="en-US" sz="2400" dirty="0">
                <a:solidFill>
                  <a:prstClr val="black"/>
                </a:solidFill>
                <a:latin typeface="UTM Avo"/>
                <a:cs typeface="+mn-ea"/>
                <a:sym typeface="+mn-lt"/>
              </a:rPr>
              <a:t>:</a:t>
            </a:r>
          </a:p>
        </p:txBody>
      </p:sp>
      <p:sp>
        <p:nvSpPr>
          <p:cNvPr id="23" name="Rectangle 22">
            <a:extLst>
              <a:ext uri="{FF2B5EF4-FFF2-40B4-BE49-F238E27FC236}">
                <a16:creationId xmlns:a16="http://schemas.microsoft.com/office/drawing/2014/main" id="{11CE4171-2C97-047A-B676-C6DAE626A974}"/>
              </a:ext>
            </a:extLst>
          </p:cNvPr>
          <p:cNvSpPr/>
          <p:nvPr/>
        </p:nvSpPr>
        <p:spPr>
          <a:xfrm>
            <a:off x="5044179" y="3779268"/>
            <a:ext cx="1898853" cy="584775"/>
          </a:xfrm>
          <a:prstGeom prst="rect">
            <a:avLst/>
          </a:prstGeom>
        </p:spPr>
        <p:txBody>
          <a:bodyPr wrap="none">
            <a:spAutoFit/>
          </a:bodyPr>
          <a:lstStyle/>
          <a:p>
            <a:pPr algn="ctr" defTabSz="609630">
              <a:spcAft>
                <a:spcPts val="533"/>
              </a:spcAft>
              <a:defRPr/>
            </a:pPr>
            <a:r>
              <a:rPr lang="en-US" sz="3200" b="1" dirty="0" err="1">
                <a:solidFill>
                  <a:srgbClr val="000000"/>
                </a:solidFill>
                <a:latin typeface="UTM Avo"/>
                <a:cs typeface="+mn-ea"/>
                <a:sym typeface="+mn-lt"/>
              </a:rPr>
              <a:t>W</a:t>
            </a:r>
            <a:r>
              <a:rPr lang="en-US" sz="3200" b="1" baseline="-25000" dirty="0" err="1">
                <a:solidFill>
                  <a:srgbClr val="000000"/>
                </a:solidFill>
                <a:latin typeface="UTM Avo"/>
                <a:cs typeface="+mn-ea"/>
                <a:sym typeface="+mn-lt"/>
              </a:rPr>
              <a:t>t</a:t>
            </a:r>
            <a:r>
              <a:rPr lang="en-US" sz="3200" b="1" dirty="0">
                <a:solidFill>
                  <a:srgbClr val="000000"/>
                </a:solidFill>
                <a:latin typeface="UTM Avo"/>
                <a:cs typeface="+mn-ea"/>
                <a:sym typeface="+mn-lt"/>
              </a:rPr>
              <a:t> = P. h</a:t>
            </a:r>
            <a:endParaRPr lang="en-US" sz="3200" b="1" dirty="0">
              <a:solidFill>
                <a:prstClr val="black"/>
              </a:solidFill>
              <a:latin typeface="UTM Avo"/>
              <a:cs typeface="+mn-ea"/>
              <a:sym typeface="+mn-lt"/>
            </a:endParaRPr>
          </a:p>
        </p:txBody>
      </p:sp>
      <p:sp>
        <p:nvSpPr>
          <p:cNvPr id="24" name="Rectangle 23">
            <a:extLst>
              <a:ext uri="{FF2B5EF4-FFF2-40B4-BE49-F238E27FC236}">
                <a16:creationId xmlns:a16="http://schemas.microsoft.com/office/drawing/2014/main" id="{2AD98AC7-7680-3C19-3CAC-3CB4DD6FB334}"/>
              </a:ext>
            </a:extLst>
          </p:cNvPr>
          <p:cNvSpPr/>
          <p:nvPr/>
        </p:nvSpPr>
        <p:spPr>
          <a:xfrm>
            <a:off x="650354" y="4417388"/>
            <a:ext cx="1581908" cy="461665"/>
          </a:xfrm>
          <a:prstGeom prst="rect">
            <a:avLst/>
          </a:prstGeom>
        </p:spPr>
        <p:txBody>
          <a:bodyPr wrap="none">
            <a:spAutoFit/>
          </a:bodyPr>
          <a:lstStyle/>
          <a:p>
            <a:pPr algn="just" defTabSz="609630">
              <a:spcAft>
                <a:spcPts val="533"/>
              </a:spcAft>
              <a:defRPr/>
            </a:pPr>
            <a:r>
              <a:rPr lang="en-US" sz="2400" dirty="0" err="1">
                <a:solidFill>
                  <a:srgbClr val="000000"/>
                </a:solidFill>
                <a:latin typeface="UTM Avo"/>
                <a:cs typeface="+mn-ea"/>
                <a:sym typeface="+mn-lt"/>
              </a:rPr>
              <a:t>Trong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đó</a:t>
            </a:r>
            <a:r>
              <a:rPr lang="en-US" sz="2400" dirty="0">
                <a:solidFill>
                  <a:srgbClr val="000000"/>
                </a:solidFill>
                <a:latin typeface="UTM Avo"/>
                <a:cs typeface="+mn-ea"/>
                <a:sym typeface="+mn-lt"/>
              </a:rPr>
              <a:t>:</a:t>
            </a:r>
            <a:endParaRPr lang="en-US" sz="2400" dirty="0">
              <a:solidFill>
                <a:prstClr val="black"/>
              </a:solidFill>
              <a:latin typeface="UTM Avo"/>
              <a:cs typeface="+mn-ea"/>
              <a:sym typeface="+mn-lt"/>
            </a:endParaRPr>
          </a:p>
        </p:txBody>
      </p:sp>
      <p:grpSp>
        <p:nvGrpSpPr>
          <p:cNvPr id="25" name="Group 24">
            <a:extLst>
              <a:ext uri="{FF2B5EF4-FFF2-40B4-BE49-F238E27FC236}">
                <a16:creationId xmlns:a16="http://schemas.microsoft.com/office/drawing/2014/main" id="{5E076483-89A2-B987-B642-EBBCFCEE5A1D}"/>
              </a:ext>
            </a:extLst>
          </p:cNvPr>
          <p:cNvGrpSpPr/>
          <p:nvPr/>
        </p:nvGrpSpPr>
        <p:grpSpPr>
          <a:xfrm>
            <a:off x="573882" y="5021263"/>
            <a:ext cx="3187700" cy="1675843"/>
            <a:chOff x="1009650" y="6438900"/>
            <a:chExt cx="4781550" cy="2513765"/>
          </a:xfrm>
        </p:grpSpPr>
        <p:sp>
          <p:nvSpPr>
            <p:cNvPr id="26" name="Freeform 8">
              <a:extLst>
                <a:ext uri="{FF2B5EF4-FFF2-40B4-BE49-F238E27FC236}">
                  <a16:creationId xmlns:a16="http://schemas.microsoft.com/office/drawing/2014/main" id="{E48C895B-4334-AFBB-C0C2-AC50ABC0A217}"/>
                </a:ext>
              </a:extLst>
            </p:cNvPr>
            <p:cNvSpPr/>
            <p:nvPr/>
          </p:nvSpPr>
          <p:spPr>
            <a:xfrm>
              <a:off x="1009650" y="6438900"/>
              <a:ext cx="4781550" cy="2513762"/>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txBody>
            <a:bodyPr/>
            <a:lstStyle/>
            <a:p>
              <a:pPr defTabSz="609630"/>
              <a:endParaRPr lang="en-US" sz="700">
                <a:solidFill>
                  <a:prstClr val="black"/>
                </a:solidFill>
                <a:latin typeface="UTM Avo"/>
                <a:cs typeface="+mn-ea"/>
                <a:sym typeface="+mn-lt"/>
              </a:endParaRPr>
            </a:p>
          </p:txBody>
        </p:sp>
        <p:sp>
          <p:nvSpPr>
            <p:cNvPr id="27" name="Rectangle 26">
              <a:extLst>
                <a:ext uri="{FF2B5EF4-FFF2-40B4-BE49-F238E27FC236}">
                  <a16:creationId xmlns:a16="http://schemas.microsoft.com/office/drawing/2014/main" id="{27378660-AF70-B5F2-0931-E84A96C5349E}"/>
                </a:ext>
              </a:extLst>
            </p:cNvPr>
            <p:cNvSpPr/>
            <p:nvPr/>
          </p:nvSpPr>
          <p:spPr>
            <a:xfrm>
              <a:off x="1163976" y="6438900"/>
              <a:ext cx="4472898" cy="2513765"/>
            </a:xfrm>
            <a:prstGeom prst="rect">
              <a:avLst/>
            </a:prstGeom>
          </p:spPr>
          <p:txBody>
            <a:bodyPr wrap="square">
              <a:spAutoFit/>
            </a:bodyPr>
            <a:lstStyle/>
            <a:p>
              <a:pPr algn="just" defTabSz="609630">
                <a:lnSpc>
                  <a:spcPct val="150000"/>
                </a:lnSpc>
                <a:defRPr/>
              </a:pPr>
              <a:r>
                <a:rPr lang="vi-VN" sz="2400" dirty="0">
                  <a:solidFill>
                    <a:prstClr val="black"/>
                  </a:solidFill>
                  <a:latin typeface="UTM Avo"/>
                  <a:cs typeface="+mn-ea"/>
                  <a:sym typeface="+mn-lt"/>
                </a:rPr>
                <a:t>P là trọng lượng của vật, đơn vị đo là niut</a:t>
              </a:r>
              <a:r>
                <a:rPr lang="en-US" sz="2400" dirty="0">
                  <a:solidFill>
                    <a:prstClr val="black"/>
                  </a:solidFill>
                  <a:latin typeface="UTM Avo"/>
                  <a:cs typeface="+mn-ea"/>
                  <a:sym typeface="+mn-lt"/>
                </a:rPr>
                <a:t>ơ</a:t>
              </a:r>
              <a:r>
                <a:rPr lang="vi-VN" sz="2400" dirty="0">
                  <a:solidFill>
                    <a:prstClr val="black"/>
                  </a:solidFill>
                  <a:latin typeface="UTM Avo"/>
                  <a:cs typeface="+mn-ea"/>
                  <a:sym typeface="+mn-lt"/>
                </a:rPr>
                <a:t>n (N).</a:t>
              </a:r>
              <a:endParaRPr lang="en-US" sz="2400" dirty="0">
                <a:solidFill>
                  <a:prstClr val="black"/>
                </a:solidFill>
                <a:latin typeface="UTM Avo"/>
                <a:cs typeface="+mn-ea"/>
                <a:sym typeface="+mn-lt"/>
              </a:endParaRPr>
            </a:p>
          </p:txBody>
        </p:sp>
      </p:grpSp>
      <p:grpSp>
        <p:nvGrpSpPr>
          <p:cNvPr id="28" name="Group 27">
            <a:extLst>
              <a:ext uri="{FF2B5EF4-FFF2-40B4-BE49-F238E27FC236}">
                <a16:creationId xmlns:a16="http://schemas.microsoft.com/office/drawing/2014/main" id="{622E2305-AF3C-6B10-4A74-C3F0BCC023C2}"/>
              </a:ext>
            </a:extLst>
          </p:cNvPr>
          <p:cNvGrpSpPr/>
          <p:nvPr/>
        </p:nvGrpSpPr>
        <p:grpSpPr>
          <a:xfrm>
            <a:off x="4080669" y="5021262"/>
            <a:ext cx="3825875" cy="1675843"/>
            <a:chOff x="1009650" y="6438900"/>
            <a:chExt cx="4781550" cy="2513765"/>
          </a:xfrm>
        </p:grpSpPr>
        <p:sp>
          <p:nvSpPr>
            <p:cNvPr id="29" name="Freeform 8">
              <a:extLst>
                <a:ext uri="{FF2B5EF4-FFF2-40B4-BE49-F238E27FC236}">
                  <a16:creationId xmlns:a16="http://schemas.microsoft.com/office/drawing/2014/main" id="{22162961-0431-3A76-900E-27DE1B2B7DE4}"/>
                </a:ext>
              </a:extLst>
            </p:cNvPr>
            <p:cNvSpPr/>
            <p:nvPr/>
          </p:nvSpPr>
          <p:spPr>
            <a:xfrm>
              <a:off x="1009650" y="6438902"/>
              <a:ext cx="4781550" cy="2513763"/>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txBody>
            <a:bodyPr/>
            <a:lstStyle/>
            <a:p>
              <a:pPr defTabSz="609630"/>
              <a:endParaRPr lang="en-US" sz="700">
                <a:solidFill>
                  <a:prstClr val="black"/>
                </a:solidFill>
                <a:latin typeface="UTM Avo"/>
                <a:cs typeface="+mn-ea"/>
                <a:sym typeface="+mn-lt"/>
              </a:endParaRPr>
            </a:p>
          </p:txBody>
        </p:sp>
        <p:sp>
          <p:nvSpPr>
            <p:cNvPr id="30" name="Rectangle 29">
              <a:extLst>
                <a:ext uri="{FF2B5EF4-FFF2-40B4-BE49-F238E27FC236}">
                  <a16:creationId xmlns:a16="http://schemas.microsoft.com/office/drawing/2014/main" id="{F1FDE27D-95FC-96A2-BE95-0D891A5D6F8F}"/>
                </a:ext>
              </a:extLst>
            </p:cNvPr>
            <p:cNvSpPr/>
            <p:nvPr/>
          </p:nvSpPr>
          <p:spPr>
            <a:xfrm>
              <a:off x="1009650" y="6438900"/>
              <a:ext cx="4781550" cy="2513765"/>
            </a:xfrm>
            <a:prstGeom prst="rect">
              <a:avLst/>
            </a:prstGeom>
          </p:spPr>
          <p:txBody>
            <a:bodyPr wrap="square">
              <a:spAutoFit/>
            </a:bodyPr>
            <a:lstStyle/>
            <a:p>
              <a:pPr algn="just" defTabSz="609630">
                <a:lnSpc>
                  <a:spcPct val="150000"/>
                </a:lnSpc>
                <a:defRPr/>
              </a:pPr>
              <a:r>
                <a:rPr lang="vi-VN" sz="2400" dirty="0">
                  <a:solidFill>
                    <a:prstClr val="black"/>
                  </a:solidFill>
                  <a:latin typeface="UTM Avo"/>
                  <a:cs typeface="+mn-ea"/>
                  <a:sym typeface="+mn-lt"/>
                </a:rPr>
                <a:t>h là độ cao của vật so với vị trí chọn làm gốc, đơn vị đo là mét (m).</a:t>
              </a:r>
              <a:endParaRPr lang="en-US" sz="2400" dirty="0">
                <a:solidFill>
                  <a:prstClr val="black"/>
                </a:solidFill>
                <a:latin typeface="UTM Avo"/>
                <a:cs typeface="+mn-ea"/>
                <a:sym typeface="+mn-lt"/>
              </a:endParaRPr>
            </a:p>
          </p:txBody>
        </p:sp>
      </p:grpSp>
      <p:grpSp>
        <p:nvGrpSpPr>
          <p:cNvPr id="31" name="Group 30">
            <a:extLst>
              <a:ext uri="{FF2B5EF4-FFF2-40B4-BE49-F238E27FC236}">
                <a16:creationId xmlns:a16="http://schemas.microsoft.com/office/drawing/2014/main" id="{954A9EE0-A9E4-51DD-6269-231798C799CC}"/>
              </a:ext>
            </a:extLst>
          </p:cNvPr>
          <p:cNvGrpSpPr/>
          <p:nvPr/>
        </p:nvGrpSpPr>
        <p:grpSpPr>
          <a:xfrm>
            <a:off x="8225631" y="5021261"/>
            <a:ext cx="3387725" cy="1675844"/>
            <a:chOff x="1009649" y="6438898"/>
            <a:chExt cx="4710909" cy="2513767"/>
          </a:xfrm>
        </p:grpSpPr>
        <p:sp>
          <p:nvSpPr>
            <p:cNvPr id="32" name="Freeform 8">
              <a:extLst>
                <a:ext uri="{FF2B5EF4-FFF2-40B4-BE49-F238E27FC236}">
                  <a16:creationId xmlns:a16="http://schemas.microsoft.com/office/drawing/2014/main" id="{8ADA55B0-EEC3-57EA-EB02-C8B9EFD49592}"/>
                </a:ext>
              </a:extLst>
            </p:cNvPr>
            <p:cNvSpPr/>
            <p:nvPr/>
          </p:nvSpPr>
          <p:spPr>
            <a:xfrm>
              <a:off x="1009650" y="6438901"/>
              <a:ext cx="4710908" cy="2513764"/>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txBody>
            <a:bodyPr/>
            <a:lstStyle/>
            <a:p>
              <a:pPr defTabSz="609630"/>
              <a:endParaRPr lang="en-US" sz="700">
                <a:solidFill>
                  <a:prstClr val="black"/>
                </a:solidFill>
                <a:latin typeface="UTM Avo"/>
                <a:cs typeface="+mn-ea"/>
                <a:sym typeface="+mn-lt"/>
              </a:endParaRPr>
            </a:p>
          </p:txBody>
        </p:sp>
        <p:sp>
          <p:nvSpPr>
            <p:cNvPr id="33" name="Rectangle 32">
              <a:extLst>
                <a:ext uri="{FF2B5EF4-FFF2-40B4-BE49-F238E27FC236}">
                  <a16:creationId xmlns:a16="http://schemas.microsoft.com/office/drawing/2014/main" id="{96CE5503-6CFD-0CC8-2801-A648ACD831E6}"/>
                </a:ext>
              </a:extLst>
            </p:cNvPr>
            <p:cNvSpPr/>
            <p:nvPr/>
          </p:nvSpPr>
          <p:spPr>
            <a:xfrm>
              <a:off x="1009649" y="6438898"/>
              <a:ext cx="4710908" cy="2513765"/>
            </a:xfrm>
            <a:prstGeom prst="rect">
              <a:avLst/>
            </a:prstGeom>
          </p:spPr>
          <p:txBody>
            <a:bodyPr wrap="square">
              <a:spAutoFit/>
            </a:bodyPr>
            <a:lstStyle/>
            <a:p>
              <a:pPr algn="just" defTabSz="609630">
                <a:lnSpc>
                  <a:spcPct val="150000"/>
                </a:lnSpc>
                <a:defRPr/>
              </a:pPr>
              <a:r>
                <a:rPr lang="en-US" sz="2400" dirty="0" err="1">
                  <a:solidFill>
                    <a:srgbClr val="000000"/>
                  </a:solidFill>
                  <a:latin typeface="UTM Avo"/>
                  <a:cs typeface="+mn-ea"/>
                  <a:sym typeface="+mn-lt"/>
                </a:rPr>
                <a:t>W</a:t>
              </a:r>
              <a:r>
                <a:rPr lang="en-US" sz="2400" baseline="-25000" dirty="0" err="1">
                  <a:solidFill>
                    <a:srgbClr val="000000"/>
                  </a:solidFill>
                  <a:latin typeface="UTM Avo"/>
                  <a:cs typeface="+mn-ea"/>
                  <a:sym typeface="+mn-lt"/>
                </a:rPr>
                <a:t>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là</a:t>
              </a:r>
              <a:r>
                <a:rPr lang="en-US" sz="2400" dirty="0">
                  <a:solidFill>
                    <a:srgbClr val="000000"/>
                  </a:solidFill>
                  <a:latin typeface="UTM Avo"/>
                  <a:cs typeface="+mn-ea"/>
                  <a:sym typeface="+mn-lt"/>
                </a:rPr>
                <a:t> </a:t>
              </a:r>
              <a:r>
                <a:rPr lang="en-US" sz="2400" err="1">
                  <a:solidFill>
                    <a:srgbClr val="000000"/>
                  </a:solidFill>
                  <a:latin typeface="UTM Avo"/>
                  <a:cs typeface="+mn-ea"/>
                  <a:sym typeface="+mn-lt"/>
                </a:rPr>
                <a:t>thế</a:t>
              </a:r>
              <a:r>
                <a:rPr lang="en-US" sz="2400">
                  <a:solidFill>
                    <a:srgbClr val="000000"/>
                  </a:solidFill>
                  <a:latin typeface="UTM Avo"/>
                  <a:cs typeface="+mn-ea"/>
                  <a:sym typeface="+mn-lt"/>
                </a:rPr>
                <a:t> năng trọng </a:t>
              </a:r>
              <a:r>
                <a:rPr lang="en-US" sz="2400" dirty="0" err="1">
                  <a:solidFill>
                    <a:srgbClr val="000000"/>
                  </a:solidFill>
                  <a:latin typeface="UTM Avo"/>
                  <a:cs typeface="+mn-ea"/>
                  <a:sym typeface="+mn-lt"/>
                </a:rPr>
                <a:t>trường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của</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vật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đơn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vị</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đo</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là</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jun</a:t>
              </a:r>
              <a:r>
                <a:rPr lang="en-US" sz="2400" dirty="0">
                  <a:solidFill>
                    <a:srgbClr val="000000"/>
                  </a:solidFill>
                  <a:latin typeface="UTM Avo"/>
                  <a:cs typeface="+mn-ea"/>
                  <a:sym typeface="+mn-lt"/>
                </a:rPr>
                <a:t> (J).</a:t>
              </a:r>
            </a:p>
          </p:txBody>
        </p:sp>
      </p:grpSp>
    </p:spTree>
    <p:extLst>
      <p:ext uri="{BB962C8B-B14F-4D97-AF65-F5344CB8AC3E}">
        <p14:creationId xmlns:p14="http://schemas.microsoft.com/office/powerpoint/2010/main" val="3288903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A9BFEF-A350-CFB7-30DA-4A71CA557838}"/>
              </a:ext>
            </a:extLst>
          </p:cNvPr>
          <p:cNvGrpSpPr/>
          <p:nvPr/>
        </p:nvGrpSpPr>
        <p:grpSpPr>
          <a:xfrm>
            <a:off x="2971135" y="1670480"/>
            <a:ext cx="5486400" cy="863600"/>
            <a:chOff x="990600" y="495300"/>
            <a:chExt cx="8229600" cy="1295400"/>
          </a:xfrm>
        </p:grpSpPr>
        <p:pic>
          <p:nvPicPr>
            <p:cNvPr id="14" name="Picture 13">
              <a:extLst>
                <a:ext uri="{FF2B5EF4-FFF2-40B4-BE49-F238E27FC236}">
                  <a16:creationId xmlns:a16="http://schemas.microsoft.com/office/drawing/2014/main" id="{45778427-D567-FDB8-433F-B639C380C6C0}"/>
                </a:ext>
              </a:extLst>
            </p:cNvPr>
            <p:cNvPicPr>
              <a:picLocks noChangeAspect="1"/>
            </p:cNvPicPr>
            <p:nvPr/>
          </p:nvPicPr>
          <p:blipFill>
            <a:blip r:embed="rId3"/>
            <a:stretch>
              <a:fillRect/>
            </a:stretch>
          </p:blipFill>
          <p:spPr>
            <a:xfrm>
              <a:off x="990600" y="495300"/>
              <a:ext cx="1882523" cy="1295400"/>
            </a:xfrm>
            <a:prstGeom prst="rect">
              <a:avLst/>
            </a:prstGeom>
          </p:spPr>
        </p:pic>
        <p:sp>
          <p:nvSpPr>
            <p:cNvPr id="15" name="TextBox 14">
              <a:extLst>
                <a:ext uri="{FF2B5EF4-FFF2-40B4-BE49-F238E27FC236}">
                  <a16:creationId xmlns:a16="http://schemas.microsoft.com/office/drawing/2014/main" id="{45A31541-7B92-E6A4-5762-802A51BB0C1E}"/>
                </a:ext>
              </a:extLst>
            </p:cNvPr>
            <p:cNvSpPr txBox="1"/>
            <p:nvPr/>
          </p:nvSpPr>
          <p:spPr>
            <a:xfrm>
              <a:off x="3124200" y="758279"/>
              <a:ext cx="6096000" cy="784830"/>
            </a:xfrm>
            <a:prstGeom prst="rect">
              <a:avLst/>
            </a:prstGeom>
            <a:noFill/>
          </p:spPr>
          <p:txBody>
            <a:bodyPr wrap="square" rtlCol="0">
              <a:spAutoFit/>
            </a:bodyPr>
            <a:lstStyle/>
            <a:p>
              <a:pPr defTabSz="609630"/>
              <a:r>
                <a:rPr lang="en-US" sz="2800" b="1" dirty="0">
                  <a:latin typeface="UTM Avo"/>
                  <a:cs typeface="+mn-ea"/>
                  <a:sym typeface="+mn-lt"/>
                </a:rPr>
                <a:t>THẢO LUẬN CẶP ĐÔI</a:t>
              </a:r>
            </a:p>
          </p:txBody>
        </p:sp>
      </p:grpSp>
      <p:sp>
        <p:nvSpPr>
          <p:cNvPr id="16" name="Rounded Rectangle 15">
            <a:extLst>
              <a:ext uri="{FF2B5EF4-FFF2-40B4-BE49-F238E27FC236}">
                <a16:creationId xmlns:a16="http://schemas.microsoft.com/office/drawing/2014/main" id="{274608B6-A52C-868A-4394-FF510CE3032E}"/>
              </a:ext>
            </a:extLst>
          </p:cNvPr>
          <p:cNvSpPr/>
          <p:nvPr/>
        </p:nvSpPr>
        <p:spPr>
          <a:xfrm>
            <a:off x="316981" y="2782358"/>
            <a:ext cx="4362450" cy="713680"/>
          </a:xfrm>
          <a:prstGeom prst="roundRect">
            <a:avLst/>
          </a:prstGeom>
          <a:solidFill>
            <a:schemeClr val="accent1">
              <a:lumMod val="40000"/>
              <a:lumOff val="6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latin typeface="UTM Avo"/>
                <a:cs typeface="+mn-ea"/>
                <a:sym typeface="+mn-lt"/>
              </a:rPr>
              <a:t>Luyện tập 2 (SGK – tr15)</a:t>
            </a:r>
            <a:endParaRPr kumimoji="0" lang="en-US" sz="2400" b="0" i="0" u="none" strike="noStrike" kern="0" cap="none" spc="0" normalizeH="0" baseline="0" noProof="0">
              <a:ln>
                <a:noFill/>
              </a:ln>
              <a:effectLst/>
              <a:uLnTx/>
              <a:uFillTx/>
              <a:latin typeface="UTM Avo"/>
              <a:cs typeface="+mn-ea"/>
              <a:sym typeface="+mn-lt"/>
            </a:endParaRPr>
          </a:p>
        </p:txBody>
      </p:sp>
      <p:grpSp>
        <p:nvGrpSpPr>
          <p:cNvPr id="17" name="Group 16">
            <a:extLst>
              <a:ext uri="{FF2B5EF4-FFF2-40B4-BE49-F238E27FC236}">
                <a16:creationId xmlns:a16="http://schemas.microsoft.com/office/drawing/2014/main" id="{712680E0-8E1C-5735-65F3-8BA324E0F498}"/>
              </a:ext>
            </a:extLst>
          </p:cNvPr>
          <p:cNvGrpSpPr/>
          <p:nvPr/>
        </p:nvGrpSpPr>
        <p:grpSpPr>
          <a:xfrm>
            <a:off x="211364" y="3909377"/>
            <a:ext cx="5833846" cy="2796920"/>
            <a:chOff x="1004163" y="4185178"/>
            <a:chExt cx="4260064" cy="4195380"/>
          </a:xfrm>
        </p:grpSpPr>
        <p:sp>
          <p:nvSpPr>
            <p:cNvPr id="18" name="Folded Corner 17">
              <a:extLst>
                <a:ext uri="{FF2B5EF4-FFF2-40B4-BE49-F238E27FC236}">
                  <a16:creationId xmlns:a16="http://schemas.microsoft.com/office/drawing/2014/main" id="{58B96EB2-5B22-8E89-8833-1AF490AA2A7B}"/>
                </a:ext>
              </a:extLst>
            </p:cNvPr>
            <p:cNvSpPr/>
            <p:nvPr/>
          </p:nvSpPr>
          <p:spPr>
            <a:xfrm>
              <a:off x="1004163" y="4185178"/>
              <a:ext cx="4260064" cy="4195380"/>
            </a:xfrm>
            <a:prstGeom prst="foldedCorner">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sp>
          <p:nvSpPr>
            <p:cNvPr id="19" name="Rectangle 18">
              <a:extLst>
                <a:ext uri="{FF2B5EF4-FFF2-40B4-BE49-F238E27FC236}">
                  <a16:creationId xmlns:a16="http://schemas.microsoft.com/office/drawing/2014/main" id="{DCC9E7B6-1A29-41D0-A9B0-765302C22CE4}"/>
                </a:ext>
              </a:extLst>
            </p:cNvPr>
            <p:cNvSpPr/>
            <p:nvPr/>
          </p:nvSpPr>
          <p:spPr>
            <a:xfrm>
              <a:off x="1081288" y="4185178"/>
              <a:ext cx="3941323" cy="4195380"/>
            </a:xfrm>
            <a:prstGeom prst="rect">
              <a:avLst/>
            </a:prstGeom>
          </p:spPr>
          <p:txBody>
            <a:bodyPr wrap="square">
              <a:spAutoFit/>
            </a:bodyPr>
            <a:lstStyle/>
            <a:p>
              <a:pPr marL="0" marR="0" lvl="0" indent="0" algn="just" defTabSz="609630" eaLnBrk="1" fontAlgn="auto" latinLnBrk="0" hangingPunct="1">
                <a:lnSpc>
                  <a:spcPct val="150000"/>
                </a:lnSpc>
                <a:spcBef>
                  <a:spcPts val="0"/>
                </a:spcBef>
                <a:spcAft>
                  <a:spcPts val="533"/>
                </a:spcAft>
                <a:buClrTx/>
                <a:buSzTx/>
                <a:buFontTx/>
                <a:buNone/>
                <a:tabLst/>
                <a:defRPr/>
              </a:pPr>
              <a:r>
                <a:rPr kumimoji="0" lang="en-US" sz="2000" b="0" i="0" u="none" strike="noStrike" kern="0" cap="none" spc="0" normalizeH="0" baseline="0" noProof="0" dirty="0" err="1">
                  <a:ln>
                    <a:noFill/>
                  </a:ln>
                  <a:effectLst/>
                  <a:uLnTx/>
                  <a:uFillTx/>
                  <a:latin typeface="UTM Avo"/>
                  <a:cs typeface="+mn-ea"/>
                  <a:sym typeface="+mn-lt"/>
                </a:rPr>
                <a:t>Trong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hình</a:t>
              </a:r>
              <a:r>
                <a:rPr kumimoji="0" lang="en-US" sz="2000" b="0" i="0" u="none" strike="noStrike" kern="0" cap="none" spc="0" normalizeH="0" baseline="0" noProof="0" dirty="0">
                  <a:ln>
                    <a:noFill/>
                  </a:ln>
                  <a:effectLst/>
                  <a:uLnTx/>
                  <a:uFillTx/>
                  <a:latin typeface="UTM Avo"/>
                  <a:cs typeface="+mn-ea"/>
                  <a:sym typeface="+mn-lt"/>
                </a:rPr>
                <a:t> 1.4 (</a:t>
              </a:r>
              <a:r>
                <a:rPr kumimoji="0" lang="en-US" sz="2000" b="0" i="0" u="none" strike="noStrike" kern="0" cap="none" spc="0" normalizeH="0" baseline="0" noProof="0" dirty="0" err="1">
                  <a:ln>
                    <a:noFill/>
                  </a:ln>
                  <a:effectLst/>
                  <a:uLnTx/>
                  <a:uFillTx/>
                  <a:latin typeface="UTM Avo"/>
                  <a:cs typeface="+mn-ea"/>
                  <a:sym typeface="+mn-lt"/>
                </a:rPr>
                <a:t>trang</a:t>
              </a:r>
              <a:r>
                <a:rPr kumimoji="0" lang="en-US" sz="2000" b="0" i="0" u="none" strike="noStrike" kern="0" cap="none" spc="0" normalizeH="0" baseline="0" noProof="0" dirty="0">
                  <a:ln>
                    <a:noFill/>
                  </a:ln>
                  <a:effectLst/>
                  <a:uLnTx/>
                  <a:uFillTx/>
                  <a:latin typeface="UTM Avo"/>
                  <a:cs typeface="+mn-ea"/>
                  <a:sym typeface="+mn-lt"/>
                </a:rPr>
                <a:t> 12), </a:t>
              </a:r>
              <a:r>
                <a:rPr kumimoji="0" lang="en-US" sz="2000" b="0" i="0" u="none" strike="noStrike" kern="0" cap="none" spc="0" normalizeH="0" baseline="0" noProof="0" dirty="0" err="1">
                  <a:ln>
                    <a:noFill/>
                  </a:ln>
                  <a:effectLst/>
                  <a:uLnTx/>
                  <a:uFillTx/>
                  <a:latin typeface="UTM Avo"/>
                  <a:cs typeface="+mn-ea"/>
                  <a:sym typeface="+mn-lt"/>
                </a:rPr>
                <a:t>kiện</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hàng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được</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người</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công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nhân</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đưa</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lên</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vị</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trí</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cao</a:t>
              </a:r>
              <a:r>
                <a:rPr kumimoji="0" lang="en-US" sz="2000" b="0" i="0" u="none" strike="noStrike" kern="0" cap="none" spc="0" normalizeH="0" baseline="0" noProof="0" dirty="0">
                  <a:ln>
                    <a:noFill/>
                  </a:ln>
                  <a:effectLst/>
                  <a:uLnTx/>
                  <a:uFillTx/>
                  <a:latin typeface="UTM Avo"/>
                  <a:cs typeface="+mn-ea"/>
                  <a:sym typeface="+mn-lt"/>
                </a:rPr>
                <a:t> 1,2 m so </a:t>
              </a:r>
              <a:r>
                <a:rPr kumimoji="0" lang="en-US" sz="2000" b="0" i="0" u="none" strike="noStrike" kern="0" cap="none" spc="0" normalizeH="0" baseline="0" noProof="0" dirty="0" err="1">
                  <a:ln>
                    <a:noFill/>
                  </a:ln>
                  <a:effectLst/>
                  <a:uLnTx/>
                  <a:uFillTx/>
                  <a:latin typeface="UTM Avo"/>
                  <a:cs typeface="+mn-ea"/>
                  <a:sym typeface="+mn-lt"/>
                </a:rPr>
                <a:t>với</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mặt</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đất</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Tính</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thế</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năng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trọng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trường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của</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kiện</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hàng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ở</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vị</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trí</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này</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biết</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rằng</a:t>
              </a:r>
              <a:r>
                <a:rPr kumimoji="0" lang="en-US" sz="2000" b="0" i="0" u="none" strike="noStrike" kern="0" cap="none" spc="0" normalizeH="0" baseline="0" noProof="0" dirty="0">
                  <a:ln>
                    <a:noFill/>
                  </a:ln>
                  <a:effectLst/>
                  <a:uLnTx/>
                  <a:uFillTx/>
                  <a:latin typeface="UTM Avo"/>
                  <a:cs typeface="+mn-ea"/>
                  <a:sym typeface="+mn-lt"/>
                </a:rPr>
                <a:t> </a:t>
              </a:r>
              <a:br>
                <a:rPr kumimoji="0" lang="en-US" sz="2000" b="0" i="0" u="none" strike="noStrike" kern="0" cap="none" spc="0" normalizeH="0" baseline="0" noProof="0" dirty="0">
                  <a:ln>
                    <a:noFill/>
                  </a:ln>
                  <a:effectLst/>
                  <a:uLnTx/>
                  <a:uFillTx/>
                  <a:latin typeface="UTM Avo"/>
                  <a:cs typeface="+mn-ea"/>
                  <a:sym typeface="+mn-lt"/>
                </a:rPr>
              </a:br>
              <a:r>
                <a:rPr kumimoji="0" lang="en-US" sz="2000" b="0" i="0" u="none" strike="noStrike" kern="0" cap="none" spc="0" normalizeH="0" baseline="0" noProof="0" dirty="0" err="1">
                  <a:ln>
                    <a:noFill/>
                  </a:ln>
                  <a:effectLst/>
                  <a:uLnTx/>
                  <a:uFillTx/>
                  <a:latin typeface="UTM Avo"/>
                  <a:cs typeface="+mn-ea"/>
                  <a:sym typeface="+mn-lt"/>
                </a:rPr>
                <a:t>trọng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lượng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của</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kiện</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hàng</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là</a:t>
              </a:r>
              <a:r>
                <a:rPr kumimoji="0" lang="en-US" sz="2000" b="0" i="0" u="none" strike="noStrike" kern="0" cap="none" spc="0" normalizeH="0" baseline="0" noProof="0" dirty="0">
                  <a:ln>
                    <a:noFill/>
                  </a:ln>
                  <a:effectLst/>
                  <a:uLnTx/>
                  <a:uFillTx/>
                  <a:latin typeface="UTM Avo"/>
                  <a:cs typeface="+mn-ea"/>
                  <a:sym typeface="+mn-lt"/>
                </a:rPr>
                <a:t> 45 N </a:t>
              </a:r>
              <a:r>
                <a:rPr kumimoji="0" lang="en-US" sz="2000" b="0" i="0" u="none" strike="noStrike" kern="0" cap="none" spc="0" normalizeH="0" baseline="0" noProof="0" dirty="0" err="1">
                  <a:ln>
                    <a:noFill/>
                  </a:ln>
                  <a:effectLst/>
                  <a:uLnTx/>
                  <a:uFillTx/>
                  <a:latin typeface="UTM Avo"/>
                  <a:cs typeface="+mn-ea"/>
                  <a:sym typeface="+mn-lt"/>
                </a:rPr>
                <a:t>và</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chọn</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mặt</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đất</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là</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mốc</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thế</a:t>
              </a:r>
              <a:r>
                <a:rPr kumimoji="0" lang="en-US" sz="2000" b="0" i="0" u="none" strike="noStrike" kern="0" cap="none" spc="0" normalizeH="0" baseline="0" noProof="0" dirty="0">
                  <a:ln>
                    <a:noFill/>
                  </a:ln>
                  <a:effectLst/>
                  <a:uLnTx/>
                  <a:uFillTx/>
                  <a:latin typeface="UTM Avo"/>
                  <a:cs typeface="+mn-ea"/>
                  <a:sym typeface="+mn-lt"/>
                </a:rPr>
                <a:t> </a:t>
              </a:r>
              <a:r>
                <a:rPr kumimoji="0" lang="en-US" sz="2000" b="0" i="0" u="none" strike="noStrike" kern="0" cap="none" spc="0" normalizeH="0" baseline="0" noProof="0" dirty="0" err="1">
                  <a:ln>
                    <a:noFill/>
                  </a:ln>
                  <a:effectLst/>
                  <a:uLnTx/>
                  <a:uFillTx/>
                  <a:latin typeface="UTM Avo"/>
                  <a:cs typeface="+mn-ea"/>
                  <a:sym typeface="+mn-lt"/>
                </a:rPr>
                <a:t>năng</a:t>
              </a:r>
              <a:r>
                <a:rPr kumimoji="0" lang="en-US" sz="2000" b="0" i="0" u="none" strike="noStrike" kern="0" cap="none" spc="0" normalizeH="0" baseline="0" noProof="0" dirty="0">
                  <a:ln>
                    <a:noFill/>
                  </a:ln>
                  <a:effectLst/>
                  <a:uLnTx/>
                  <a:uFillTx/>
                  <a:latin typeface="UTM Avo"/>
                  <a:cs typeface="+mn-ea"/>
                  <a:sym typeface="+mn-lt"/>
                </a:rPr>
                <a:t>.</a:t>
              </a:r>
            </a:p>
          </p:txBody>
        </p:sp>
      </p:grpSp>
      <p:pic>
        <p:nvPicPr>
          <p:cNvPr id="20" name="Picture 19">
            <a:extLst>
              <a:ext uri="{FF2B5EF4-FFF2-40B4-BE49-F238E27FC236}">
                <a16:creationId xmlns:a16="http://schemas.microsoft.com/office/drawing/2014/main" id="{57371C34-6BFC-ED6E-8E44-90247999BDAB}"/>
              </a:ext>
            </a:extLst>
          </p:cNvPr>
          <p:cNvPicPr>
            <a:picLocks noChangeAspect="1"/>
          </p:cNvPicPr>
          <p:nvPr/>
        </p:nvPicPr>
        <p:blipFill>
          <a:blip r:embed="rId4"/>
          <a:stretch>
            <a:fillRect/>
          </a:stretch>
        </p:blipFill>
        <p:spPr>
          <a:xfrm rot="2167657">
            <a:off x="8447802" y="3239442"/>
            <a:ext cx="1294505" cy="944301"/>
          </a:xfrm>
          <a:prstGeom prst="rect">
            <a:avLst/>
          </a:prstGeom>
        </p:spPr>
      </p:pic>
      <p:sp>
        <p:nvSpPr>
          <p:cNvPr id="21" name="Rectangle 20">
            <a:extLst>
              <a:ext uri="{FF2B5EF4-FFF2-40B4-BE49-F238E27FC236}">
                <a16:creationId xmlns:a16="http://schemas.microsoft.com/office/drawing/2014/main" id="{D798DB20-DA65-0ECB-32E5-E2994E4F6100}"/>
              </a:ext>
            </a:extLst>
          </p:cNvPr>
          <p:cNvSpPr/>
          <p:nvPr/>
        </p:nvSpPr>
        <p:spPr>
          <a:xfrm>
            <a:off x="9095055" y="4021963"/>
            <a:ext cx="3049846" cy="1411925"/>
          </a:xfrm>
          <a:prstGeom prst="rect">
            <a:avLst/>
          </a:prstGeom>
        </p:spPr>
        <p:txBody>
          <a:bodyPr wrap="square">
            <a:spAutoFit/>
          </a:bodyPr>
          <a:lstStyle/>
          <a:p>
            <a:pPr algn="just" defTabSz="609630">
              <a:lnSpc>
                <a:spcPct val="150000"/>
              </a:lnSpc>
            </a:pPr>
            <a:r>
              <a:rPr lang="en-US" sz="2000" dirty="0" err="1">
                <a:latin typeface="UTM Avo"/>
                <a:cs typeface="+mn-ea"/>
                <a:sym typeface="+mn-lt"/>
              </a:rPr>
              <a:t>Thế</a:t>
            </a:r>
            <a:r>
              <a:rPr lang="en-US" sz="2000" dirty="0">
                <a:latin typeface="UTM Avo"/>
                <a:cs typeface="+mn-ea"/>
                <a:sym typeface="+mn-lt"/>
              </a:rPr>
              <a:t> </a:t>
            </a:r>
            <a:r>
              <a:rPr lang="en-US" sz="2000" dirty="0" err="1">
                <a:latin typeface="UTM Avo"/>
                <a:cs typeface="+mn-ea"/>
                <a:sym typeface="+mn-lt"/>
              </a:rPr>
              <a:t>năng</a:t>
            </a:r>
            <a:r>
              <a:rPr lang="en-US" sz="2000" dirty="0">
                <a:latin typeface="UTM Avo"/>
                <a:cs typeface="+mn-ea"/>
                <a:sym typeface="+mn-lt"/>
              </a:rPr>
              <a:t> </a:t>
            </a:r>
            <a:r>
              <a:rPr lang="en-US" sz="2000" dirty="0" err="1">
                <a:latin typeface="UTM Avo"/>
                <a:cs typeface="+mn-ea"/>
                <a:sym typeface="+mn-lt"/>
              </a:rPr>
              <a:t>trọng</a:t>
            </a:r>
            <a:r>
              <a:rPr lang="en-US" sz="2000" dirty="0">
                <a:latin typeface="UTM Avo"/>
                <a:cs typeface="+mn-ea"/>
                <a:sym typeface="+mn-lt"/>
              </a:rPr>
              <a:t> </a:t>
            </a:r>
            <a:r>
              <a:rPr lang="en-US" sz="2000" dirty="0" err="1">
                <a:latin typeface="UTM Avo"/>
                <a:cs typeface="+mn-ea"/>
                <a:sym typeface="+mn-lt"/>
              </a:rPr>
              <a:t>trường</a:t>
            </a:r>
            <a:r>
              <a:rPr lang="en-US" sz="2000" dirty="0">
                <a:latin typeface="UTM Avo"/>
                <a:cs typeface="+mn-ea"/>
                <a:sym typeface="+mn-lt"/>
              </a:rPr>
              <a:t> </a:t>
            </a:r>
            <a:r>
              <a:rPr lang="en-US" sz="2000" dirty="0" err="1">
                <a:latin typeface="UTM Avo"/>
                <a:cs typeface="+mn-ea"/>
                <a:sym typeface="+mn-lt"/>
              </a:rPr>
              <a:t>của</a:t>
            </a:r>
            <a:r>
              <a:rPr lang="en-US" sz="2000" dirty="0">
                <a:latin typeface="UTM Avo"/>
                <a:cs typeface="+mn-ea"/>
                <a:sym typeface="+mn-lt"/>
              </a:rPr>
              <a:t> </a:t>
            </a:r>
            <a:r>
              <a:rPr lang="en-US" sz="2000" dirty="0" err="1">
                <a:latin typeface="UTM Avo"/>
                <a:cs typeface="+mn-ea"/>
                <a:sym typeface="+mn-lt"/>
              </a:rPr>
              <a:t>kiện</a:t>
            </a:r>
            <a:r>
              <a:rPr lang="en-US" sz="2000" dirty="0">
                <a:latin typeface="UTM Avo"/>
                <a:cs typeface="+mn-ea"/>
                <a:sym typeface="+mn-lt"/>
              </a:rPr>
              <a:t> </a:t>
            </a:r>
            <a:r>
              <a:rPr lang="en-US" sz="2000" dirty="0" err="1">
                <a:latin typeface="UTM Avo"/>
                <a:cs typeface="+mn-ea"/>
                <a:sym typeface="+mn-lt"/>
              </a:rPr>
              <a:t>hàng</a:t>
            </a:r>
            <a:r>
              <a:rPr lang="en-US" sz="2000" dirty="0">
                <a:latin typeface="UTM Avo"/>
                <a:cs typeface="+mn-ea"/>
                <a:sym typeface="+mn-lt"/>
              </a:rPr>
              <a:t> </a:t>
            </a:r>
            <a:r>
              <a:rPr lang="en-US" sz="2000" dirty="0" err="1">
                <a:latin typeface="UTM Avo"/>
                <a:cs typeface="+mn-ea"/>
                <a:sym typeface="+mn-lt"/>
              </a:rPr>
              <a:t>này</a:t>
            </a:r>
            <a:r>
              <a:rPr lang="en-US" sz="2000" dirty="0">
                <a:latin typeface="UTM Avo"/>
                <a:cs typeface="+mn-ea"/>
                <a:sym typeface="+mn-lt"/>
              </a:rPr>
              <a:t> </a:t>
            </a:r>
            <a:r>
              <a:rPr lang="en-US" sz="2000" dirty="0" err="1">
                <a:latin typeface="UTM Avo"/>
                <a:cs typeface="+mn-ea"/>
                <a:sym typeface="+mn-lt"/>
              </a:rPr>
              <a:t>là</a:t>
            </a:r>
            <a:r>
              <a:rPr lang="en-US" sz="2000" dirty="0">
                <a:latin typeface="UTM Avo"/>
                <a:cs typeface="+mn-ea"/>
                <a:sym typeface="+mn-lt"/>
              </a:rPr>
              <a:t>:</a:t>
            </a:r>
          </a:p>
          <a:p>
            <a:pPr algn="just" defTabSz="609630">
              <a:lnSpc>
                <a:spcPct val="150000"/>
              </a:lnSpc>
            </a:pPr>
            <a:r>
              <a:rPr lang="en-US" sz="2000" dirty="0" err="1">
                <a:latin typeface="UTM Avo"/>
                <a:cs typeface="+mn-ea"/>
                <a:sym typeface="+mn-lt"/>
              </a:rPr>
              <a:t>W</a:t>
            </a:r>
            <a:r>
              <a:rPr lang="en-US" sz="2000" baseline="-25000" dirty="0" err="1">
                <a:latin typeface="UTM Avo"/>
                <a:cs typeface="+mn-ea"/>
                <a:sym typeface="+mn-lt"/>
              </a:rPr>
              <a:t>t</a:t>
            </a:r>
            <a:r>
              <a:rPr lang="en-US" sz="2000" dirty="0">
                <a:latin typeface="UTM Avo"/>
                <a:cs typeface="+mn-ea"/>
                <a:sym typeface="+mn-lt"/>
              </a:rPr>
              <a:t> = Ph = 45.1,2 = 54 J</a:t>
            </a:r>
          </a:p>
        </p:txBody>
      </p:sp>
      <p:pic>
        <p:nvPicPr>
          <p:cNvPr id="22" name="Picture 21">
            <a:extLst>
              <a:ext uri="{FF2B5EF4-FFF2-40B4-BE49-F238E27FC236}">
                <a16:creationId xmlns:a16="http://schemas.microsoft.com/office/drawing/2014/main" id="{F6A1B499-5029-39E3-7567-B852CA40DF76}"/>
              </a:ext>
            </a:extLst>
          </p:cNvPr>
          <p:cNvPicPr>
            <a:picLocks noChangeAspect="1"/>
          </p:cNvPicPr>
          <p:nvPr/>
        </p:nvPicPr>
        <p:blipFill>
          <a:blip r:embed="rId5"/>
          <a:stretch>
            <a:fillRect/>
          </a:stretch>
        </p:blipFill>
        <p:spPr>
          <a:xfrm>
            <a:off x="11016456" y="1745464"/>
            <a:ext cx="711200" cy="1203159"/>
          </a:xfrm>
          <a:prstGeom prst="rect">
            <a:avLst/>
          </a:prstGeom>
        </p:spPr>
      </p:pic>
      <p:pic>
        <p:nvPicPr>
          <p:cNvPr id="23" name="Picture 22">
            <a:extLst>
              <a:ext uri="{FF2B5EF4-FFF2-40B4-BE49-F238E27FC236}">
                <a16:creationId xmlns:a16="http://schemas.microsoft.com/office/drawing/2014/main" id="{F0272AC1-AFF3-D093-8685-5C98DF585356}"/>
              </a:ext>
            </a:extLst>
          </p:cNvPr>
          <p:cNvPicPr>
            <a:picLocks noChangeAspect="1"/>
          </p:cNvPicPr>
          <p:nvPr/>
        </p:nvPicPr>
        <p:blipFill>
          <a:blip r:embed="rId6"/>
          <a:stretch>
            <a:fillRect/>
          </a:stretch>
        </p:blipFill>
        <p:spPr>
          <a:xfrm>
            <a:off x="6196580" y="3909377"/>
            <a:ext cx="2898475" cy="2743200"/>
          </a:xfrm>
          <a:prstGeom prst="rect">
            <a:avLst/>
          </a:prstGeom>
        </p:spPr>
      </p:pic>
    </p:spTree>
    <p:extLst>
      <p:ext uri="{BB962C8B-B14F-4D97-AF65-F5344CB8AC3E}">
        <p14:creationId xmlns:p14="http://schemas.microsoft.com/office/powerpoint/2010/main" val="4240415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F699A78-D3A4-74FE-3E32-E318DDFCA684}"/>
              </a:ext>
            </a:extLst>
          </p:cNvPr>
          <p:cNvPicPr>
            <a:picLocks noChangeAspect="1"/>
          </p:cNvPicPr>
          <p:nvPr/>
        </p:nvPicPr>
        <p:blipFill>
          <a:blip r:embed="rId4"/>
          <a:stretch>
            <a:fillRect/>
          </a:stretch>
        </p:blipFill>
        <p:spPr>
          <a:xfrm>
            <a:off x="4501082" y="3029740"/>
            <a:ext cx="3189835" cy="1764777"/>
          </a:xfrm>
          <a:prstGeom prst="rect">
            <a:avLst/>
          </a:prstGeom>
        </p:spPr>
      </p:pic>
    </p:spTree>
    <p:extLst>
      <p:ext uri="{BB962C8B-B14F-4D97-AF65-F5344CB8AC3E}">
        <p14:creationId xmlns:p14="http://schemas.microsoft.com/office/powerpoint/2010/main" val="1699122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348A2C1-C0E0-D713-57A7-FA149536A6AB}"/>
              </a:ext>
            </a:extLst>
          </p:cNvPr>
          <p:cNvSpPr txBox="1"/>
          <p:nvPr/>
        </p:nvSpPr>
        <p:spPr>
          <a:xfrm>
            <a:off x="3047799" y="1836706"/>
            <a:ext cx="6096402" cy="1107996"/>
          </a:xfrm>
          <a:prstGeom prst="rect">
            <a:avLst/>
          </a:prstGeom>
        </p:spPr>
        <p:txBody>
          <a:bodyPr lIns="0" tIns="0" rIns="0" bIns="0" rtlCol="0" anchor="t">
            <a:spAutoFit/>
          </a:bodyPr>
          <a:lstStyle/>
          <a:p>
            <a:pPr algn="ctr" defTabSz="609630">
              <a:spcBef>
                <a:spcPct val="0"/>
              </a:spcBef>
            </a:pPr>
            <a:r>
              <a:rPr lang="en-US" sz="7200" b="1" dirty="0">
                <a:latin typeface="UTM Avo"/>
                <a:cs typeface="+mn-ea"/>
                <a:sym typeface="+mn-lt"/>
              </a:rPr>
              <a:t>III.</a:t>
            </a:r>
          </a:p>
        </p:txBody>
      </p:sp>
      <p:sp>
        <p:nvSpPr>
          <p:cNvPr id="3" name="Freeform 4">
            <a:extLst>
              <a:ext uri="{FF2B5EF4-FFF2-40B4-BE49-F238E27FC236}">
                <a16:creationId xmlns:a16="http://schemas.microsoft.com/office/drawing/2014/main" id="{CD03C108-CB53-70EB-8968-DF0E26A919EF}"/>
              </a:ext>
            </a:extLst>
          </p:cNvPr>
          <p:cNvSpPr/>
          <p:nvPr/>
        </p:nvSpPr>
        <p:spPr>
          <a:xfrm>
            <a:off x="-3244592" y="1619707"/>
            <a:ext cx="5244586" cy="7104735"/>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dirty="0">
              <a:latin typeface="UTM Avo"/>
              <a:cs typeface="+mn-ea"/>
              <a:sym typeface="+mn-lt"/>
            </a:endParaRPr>
          </a:p>
        </p:txBody>
      </p:sp>
      <p:sp>
        <p:nvSpPr>
          <p:cNvPr id="4" name="Freeform 5">
            <a:extLst>
              <a:ext uri="{FF2B5EF4-FFF2-40B4-BE49-F238E27FC236}">
                <a16:creationId xmlns:a16="http://schemas.microsoft.com/office/drawing/2014/main" id="{BA9A2CD2-E721-D03D-E524-70C37837C9BD}"/>
              </a:ext>
            </a:extLst>
          </p:cNvPr>
          <p:cNvSpPr/>
          <p:nvPr/>
        </p:nvSpPr>
        <p:spPr>
          <a:xfrm>
            <a:off x="9963018" y="1619707"/>
            <a:ext cx="5244586" cy="7104735"/>
          </a:xfrm>
          <a:custGeom>
            <a:avLst/>
            <a:gdLst/>
            <a:ahLst/>
            <a:cxnLst/>
            <a:rect l="l" t="t" r="r" b="b"/>
            <a:pathLst>
              <a:path w="7866879" h="10657102">
                <a:moveTo>
                  <a:pt x="0" y="0"/>
                </a:moveTo>
                <a:lnTo>
                  <a:pt x="7866879" y="0"/>
                </a:lnTo>
                <a:lnTo>
                  <a:pt x="7866879" y="10657102"/>
                </a:lnTo>
                <a:lnTo>
                  <a:pt x="0" y="106571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5" name="Freeform 7">
            <a:extLst>
              <a:ext uri="{FF2B5EF4-FFF2-40B4-BE49-F238E27FC236}">
                <a16:creationId xmlns:a16="http://schemas.microsoft.com/office/drawing/2014/main" id="{C696EEB6-A938-946A-6147-933A118A4745}"/>
              </a:ext>
            </a:extLst>
          </p:cNvPr>
          <p:cNvSpPr/>
          <p:nvPr/>
        </p:nvSpPr>
        <p:spPr>
          <a:xfrm>
            <a:off x="3414248" y="3325163"/>
            <a:ext cx="5385202" cy="2644383"/>
          </a:xfrm>
          <a:custGeom>
            <a:avLst/>
            <a:gdLst/>
            <a:ahLst/>
            <a:cxnLst/>
            <a:rect l="l" t="t" r="r" b="b"/>
            <a:pathLst>
              <a:path w="2127487" h="1044695">
                <a:moveTo>
                  <a:pt x="19168" y="0"/>
                </a:moveTo>
                <a:lnTo>
                  <a:pt x="2108319" y="0"/>
                </a:lnTo>
                <a:cubicBezTo>
                  <a:pt x="2113403" y="0"/>
                  <a:pt x="2118278" y="2020"/>
                  <a:pt x="2121873" y="5614"/>
                </a:cubicBezTo>
                <a:cubicBezTo>
                  <a:pt x="2125468" y="9209"/>
                  <a:pt x="2127487" y="14085"/>
                  <a:pt x="2127487" y="19168"/>
                </a:cubicBezTo>
                <a:lnTo>
                  <a:pt x="2127487" y="1025526"/>
                </a:lnTo>
                <a:cubicBezTo>
                  <a:pt x="2127487" y="1030610"/>
                  <a:pt x="2125468" y="1035486"/>
                  <a:pt x="2121873" y="1039080"/>
                </a:cubicBezTo>
                <a:cubicBezTo>
                  <a:pt x="2118278" y="1042675"/>
                  <a:pt x="2113403" y="1044695"/>
                  <a:pt x="2108319" y="1044695"/>
                </a:cubicBezTo>
                <a:lnTo>
                  <a:pt x="19168" y="1044695"/>
                </a:lnTo>
                <a:cubicBezTo>
                  <a:pt x="14085" y="1044695"/>
                  <a:pt x="9209" y="1042675"/>
                  <a:pt x="5614" y="1039080"/>
                </a:cubicBezTo>
                <a:cubicBezTo>
                  <a:pt x="2020" y="1035486"/>
                  <a:pt x="0" y="1030610"/>
                  <a:pt x="0" y="1025526"/>
                </a:cubicBezTo>
                <a:lnTo>
                  <a:pt x="0" y="19168"/>
                </a:lnTo>
                <a:cubicBezTo>
                  <a:pt x="0" y="14085"/>
                  <a:pt x="2020" y="9209"/>
                  <a:pt x="5614" y="5614"/>
                </a:cubicBezTo>
                <a:cubicBezTo>
                  <a:pt x="9209" y="2020"/>
                  <a:pt x="14085" y="0"/>
                  <a:pt x="19168" y="0"/>
                </a:cubicBezTo>
                <a:close/>
              </a:path>
            </a:pathLst>
          </a:custGeom>
          <a:solidFill>
            <a:srgbClr val="F6CD46"/>
          </a:solidFill>
        </p:spPr>
        <p:txBody>
          <a:bodyPr/>
          <a:lstStyle/>
          <a:p>
            <a:pPr defTabSz="609630"/>
            <a:endParaRPr lang="en-US" sz="700">
              <a:latin typeface="UTM Avo"/>
              <a:cs typeface="+mn-ea"/>
              <a:sym typeface="+mn-lt"/>
            </a:endParaRPr>
          </a:p>
        </p:txBody>
      </p:sp>
      <p:sp>
        <p:nvSpPr>
          <p:cNvPr id="6" name="Freeform 9">
            <a:extLst>
              <a:ext uri="{FF2B5EF4-FFF2-40B4-BE49-F238E27FC236}">
                <a16:creationId xmlns:a16="http://schemas.microsoft.com/office/drawing/2014/main" id="{044C9898-9266-F7C2-3198-DBC4B7951B08}"/>
              </a:ext>
            </a:extLst>
          </p:cNvPr>
          <p:cNvSpPr/>
          <p:nvPr/>
        </p:nvSpPr>
        <p:spPr>
          <a:xfrm>
            <a:off x="2480460" y="4376790"/>
            <a:ext cx="497658" cy="52535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700">
              <a:latin typeface="UTM Avo"/>
              <a:cs typeface="+mn-ea"/>
              <a:sym typeface="+mn-lt"/>
            </a:endParaRPr>
          </a:p>
        </p:txBody>
      </p:sp>
      <p:sp>
        <p:nvSpPr>
          <p:cNvPr id="7" name="Freeform 10">
            <a:extLst>
              <a:ext uri="{FF2B5EF4-FFF2-40B4-BE49-F238E27FC236}">
                <a16:creationId xmlns:a16="http://schemas.microsoft.com/office/drawing/2014/main" id="{2603FA84-4635-174E-BA85-461E8F0B9533}"/>
              </a:ext>
            </a:extLst>
          </p:cNvPr>
          <p:cNvSpPr/>
          <p:nvPr/>
        </p:nvSpPr>
        <p:spPr>
          <a:xfrm>
            <a:off x="9234910" y="4342399"/>
            <a:ext cx="497658" cy="52535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700">
              <a:latin typeface="UTM Avo"/>
              <a:cs typeface="+mn-ea"/>
              <a:sym typeface="+mn-lt"/>
            </a:endParaRPr>
          </a:p>
        </p:txBody>
      </p:sp>
      <p:sp>
        <p:nvSpPr>
          <p:cNvPr id="8" name="TextBox 7">
            <a:extLst>
              <a:ext uri="{FF2B5EF4-FFF2-40B4-BE49-F238E27FC236}">
                <a16:creationId xmlns:a16="http://schemas.microsoft.com/office/drawing/2014/main" id="{8F561E11-245E-1A4D-F6C4-54EE72410BFF}"/>
              </a:ext>
            </a:extLst>
          </p:cNvPr>
          <p:cNvSpPr txBox="1"/>
          <p:nvPr/>
        </p:nvSpPr>
        <p:spPr>
          <a:xfrm>
            <a:off x="3651893" y="4117027"/>
            <a:ext cx="4888214" cy="976101"/>
          </a:xfrm>
          <a:prstGeom prst="rect">
            <a:avLst/>
          </a:prstGeom>
          <a:noFill/>
        </p:spPr>
        <p:txBody>
          <a:bodyPr wrap="square" rtlCol="0">
            <a:spAutoFit/>
          </a:bodyPr>
          <a:lstStyle/>
          <a:p>
            <a:pPr algn="ctr" defTabSz="609630">
              <a:lnSpc>
                <a:spcPct val="150000"/>
              </a:lnSpc>
            </a:pPr>
            <a:r>
              <a:rPr lang="en-US" sz="4400" b="1" dirty="0">
                <a:latin typeface="UTM Avo"/>
                <a:cs typeface="+mn-ea"/>
                <a:sym typeface="+mn-lt"/>
              </a:rPr>
              <a:t>CƠ NĂNG</a:t>
            </a:r>
          </a:p>
        </p:txBody>
      </p:sp>
    </p:spTree>
    <p:extLst>
      <p:ext uri="{BB962C8B-B14F-4D97-AF65-F5344CB8AC3E}">
        <p14:creationId xmlns:p14="http://schemas.microsoft.com/office/powerpoint/2010/main" val="32396265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D03562D-1DF3-95C0-19E1-407B3DDEED3A}"/>
              </a:ext>
            </a:extLst>
          </p:cNvPr>
          <p:cNvSpPr txBox="1"/>
          <p:nvPr/>
        </p:nvSpPr>
        <p:spPr>
          <a:xfrm>
            <a:off x="0" y="1543193"/>
            <a:ext cx="12192000" cy="654731"/>
          </a:xfrm>
          <a:prstGeom prst="rect">
            <a:avLst/>
          </a:prstGeom>
          <a:noFill/>
        </p:spPr>
        <p:txBody>
          <a:bodyPr wrap="square">
            <a:spAutoFit/>
          </a:bodyPr>
          <a:lstStyle/>
          <a:p>
            <a:pPr algn="ctr" defTabSz="609630">
              <a:lnSpc>
                <a:spcPct val="150000"/>
              </a:lnSpc>
              <a:spcAft>
                <a:spcPts val="533"/>
              </a:spcAft>
              <a:defRPr/>
            </a:pPr>
            <a:r>
              <a:rPr lang="en-US" sz="2800" b="1" dirty="0">
                <a:solidFill>
                  <a:prstClr val="black"/>
                </a:solidFill>
                <a:latin typeface="UTM Avo"/>
                <a:cs typeface="+mn-ea"/>
                <a:sym typeface="+mn-lt"/>
              </a:rPr>
              <a:t>1. </a:t>
            </a:r>
            <a:r>
              <a:rPr lang="en-US" sz="2800" b="1" dirty="0" err="1">
                <a:solidFill>
                  <a:prstClr val="black"/>
                </a:solidFill>
                <a:latin typeface="UTM Avo"/>
                <a:cs typeface="+mn-ea"/>
                <a:sym typeface="+mn-lt"/>
              </a:rPr>
              <a:t>Định</a:t>
            </a:r>
            <a:r>
              <a:rPr lang="en-US" sz="2800" b="1" dirty="0">
                <a:solidFill>
                  <a:prstClr val="black"/>
                </a:solidFill>
                <a:latin typeface="UTM Avo"/>
                <a:cs typeface="+mn-ea"/>
                <a:sym typeface="+mn-lt"/>
              </a:rPr>
              <a:t> </a:t>
            </a:r>
            <a:r>
              <a:rPr lang="en-US" sz="2800" b="1" dirty="0" err="1">
                <a:solidFill>
                  <a:prstClr val="black"/>
                </a:solidFill>
                <a:latin typeface="UTM Avo"/>
                <a:cs typeface="+mn-ea"/>
                <a:sym typeface="+mn-lt"/>
              </a:rPr>
              <a:t>nghĩa</a:t>
            </a:r>
            <a:r>
              <a:rPr lang="en-US" sz="2800" b="1" dirty="0">
                <a:solidFill>
                  <a:prstClr val="black"/>
                </a:solidFill>
                <a:latin typeface="UTM Avo"/>
                <a:cs typeface="+mn-ea"/>
                <a:sym typeface="+mn-lt"/>
              </a:rPr>
              <a:t> </a:t>
            </a:r>
            <a:r>
              <a:rPr lang="en-US" sz="2800" b="1" dirty="0" err="1">
                <a:solidFill>
                  <a:prstClr val="black"/>
                </a:solidFill>
                <a:latin typeface="UTM Avo"/>
                <a:cs typeface="+mn-ea"/>
                <a:sym typeface="+mn-lt"/>
              </a:rPr>
              <a:t>cơ</a:t>
            </a:r>
            <a:r>
              <a:rPr lang="en-US" sz="2800" b="1" dirty="0">
                <a:solidFill>
                  <a:prstClr val="black"/>
                </a:solidFill>
                <a:latin typeface="UTM Avo"/>
                <a:cs typeface="+mn-ea"/>
                <a:sym typeface="+mn-lt"/>
              </a:rPr>
              <a:t> </a:t>
            </a:r>
            <a:r>
              <a:rPr lang="en-US" sz="2800" b="1" dirty="0" err="1">
                <a:solidFill>
                  <a:prstClr val="black"/>
                </a:solidFill>
                <a:latin typeface="UTM Avo"/>
                <a:cs typeface="+mn-ea"/>
                <a:sym typeface="+mn-lt"/>
              </a:rPr>
              <a:t>năng</a:t>
            </a:r>
            <a:endParaRPr lang="en-US" sz="2800" b="1" dirty="0">
              <a:solidFill>
                <a:prstClr val="black"/>
              </a:solidFill>
              <a:latin typeface="UTM Avo"/>
              <a:cs typeface="+mn-ea"/>
              <a:sym typeface="+mn-lt"/>
            </a:endParaRPr>
          </a:p>
        </p:txBody>
      </p:sp>
      <p:grpSp>
        <p:nvGrpSpPr>
          <p:cNvPr id="10" name="Group 9">
            <a:extLst>
              <a:ext uri="{FF2B5EF4-FFF2-40B4-BE49-F238E27FC236}">
                <a16:creationId xmlns:a16="http://schemas.microsoft.com/office/drawing/2014/main" id="{60B4291E-FA83-3FB2-2132-576F0546B539}"/>
              </a:ext>
            </a:extLst>
          </p:cNvPr>
          <p:cNvGrpSpPr/>
          <p:nvPr/>
        </p:nvGrpSpPr>
        <p:grpSpPr>
          <a:xfrm>
            <a:off x="711199" y="2193875"/>
            <a:ext cx="10769600" cy="1121846"/>
            <a:chOff x="990600" y="1272177"/>
            <a:chExt cx="16154400" cy="1682769"/>
          </a:xfrm>
        </p:grpSpPr>
        <p:sp>
          <p:nvSpPr>
            <p:cNvPr id="11" name="Freeform 9">
              <a:extLst>
                <a:ext uri="{FF2B5EF4-FFF2-40B4-BE49-F238E27FC236}">
                  <a16:creationId xmlns:a16="http://schemas.microsoft.com/office/drawing/2014/main" id="{43598FD7-F7B2-64DC-434E-002E4868B753}"/>
                </a:ext>
              </a:extLst>
            </p:cNvPr>
            <p:cNvSpPr/>
            <p:nvPr/>
          </p:nvSpPr>
          <p:spPr>
            <a:xfrm>
              <a:off x="990600" y="1360473"/>
              <a:ext cx="1181100" cy="1235138"/>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solidFill>
                  <a:prstClr val="black"/>
                </a:solidFill>
                <a:latin typeface="UTM Avo"/>
                <a:cs typeface="+mn-ea"/>
                <a:sym typeface="+mn-lt"/>
              </a:endParaRPr>
            </a:p>
          </p:txBody>
        </p:sp>
        <p:sp>
          <p:nvSpPr>
            <p:cNvPr id="12" name="TextBox 11">
              <a:extLst>
                <a:ext uri="{FF2B5EF4-FFF2-40B4-BE49-F238E27FC236}">
                  <a16:creationId xmlns:a16="http://schemas.microsoft.com/office/drawing/2014/main" id="{2C6B2C8B-4B5D-6C8A-C02C-B32CE7ED2B94}"/>
                </a:ext>
              </a:extLst>
            </p:cNvPr>
            <p:cNvSpPr txBox="1"/>
            <p:nvPr/>
          </p:nvSpPr>
          <p:spPr>
            <a:xfrm>
              <a:off x="2362200" y="1272177"/>
              <a:ext cx="14782800" cy="1682769"/>
            </a:xfrm>
            <a:prstGeom prst="rect">
              <a:avLst/>
            </a:prstGeom>
            <a:noFill/>
          </p:spPr>
          <p:txBody>
            <a:bodyPr wrap="square">
              <a:spAutoFit/>
            </a:bodyPr>
            <a:lstStyle/>
            <a:p>
              <a:pPr algn="just" defTabSz="609630">
                <a:lnSpc>
                  <a:spcPct val="150000"/>
                </a:lnSpc>
                <a:spcAft>
                  <a:spcPts val="533"/>
                </a:spcAft>
              </a:pPr>
              <a:r>
                <a:rPr lang="en-US" sz="2400" dirty="0" err="1">
                  <a:solidFill>
                    <a:srgbClr val="000000"/>
                  </a:solidFill>
                  <a:latin typeface="UTM Avo"/>
                  <a:cs typeface="+mn-ea"/>
                  <a:sym typeface="+mn-lt"/>
                </a:rPr>
                <a:t>Trong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quá</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trình</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bạn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nhỏ</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chơi</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xích</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đu</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động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và</a:t>
              </a:r>
              <a:r>
                <a:rPr lang="en-US" sz="2400" dirty="0">
                  <a:solidFill>
                    <a:srgbClr val="000000"/>
                  </a:solidFill>
                  <a:latin typeface="UTM Avo"/>
                  <a:cs typeface="+mn-ea"/>
                  <a:sym typeface="+mn-lt"/>
                </a:rPr>
                <a:t> </a:t>
              </a:r>
              <a:br>
                <a:rPr lang="en-US" sz="2400" dirty="0">
                  <a:solidFill>
                    <a:srgbClr val="000000"/>
                  </a:solidFill>
                  <a:latin typeface="UTM Avo"/>
                  <a:cs typeface="+mn-ea"/>
                  <a:sym typeface="+mn-lt"/>
                </a:rPr>
              </a:br>
              <a:r>
                <a:rPr lang="en-US" sz="2400" dirty="0" err="1">
                  <a:solidFill>
                    <a:srgbClr val="000000"/>
                  </a:solidFill>
                  <a:latin typeface="UTM Avo"/>
                  <a:cs typeface="+mn-ea"/>
                  <a:sym typeface="+mn-lt"/>
                </a:rPr>
                <a:t>thế</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của</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bạn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thay</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đổi</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như</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thế</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nào</a:t>
              </a:r>
              <a:r>
                <a:rPr lang="en-US" sz="2400" dirty="0">
                  <a:solidFill>
                    <a:srgbClr val="000000"/>
                  </a:solidFill>
                  <a:latin typeface="UTM Avo"/>
                  <a:cs typeface="+mn-ea"/>
                  <a:sym typeface="+mn-lt"/>
                </a:rPr>
                <a:t>?</a:t>
              </a:r>
              <a:endParaRPr lang="en-US" sz="2400" dirty="0">
                <a:solidFill>
                  <a:prstClr val="black"/>
                </a:solidFill>
                <a:latin typeface="UTM Avo"/>
                <a:cs typeface="+mn-ea"/>
                <a:sym typeface="+mn-lt"/>
              </a:endParaRPr>
            </a:p>
          </p:txBody>
        </p:sp>
      </p:grpSp>
      <p:grpSp>
        <p:nvGrpSpPr>
          <p:cNvPr id="13" name="Group 12">
            <a:extLst>
              <a:ext uri="{FF2B5EF4-FFF2-40B4-BE49-F238E27FC236}">
                <a16:creationId xmlns:a16="http://schemas.microsoft.com/office/drawing/2014/main" id="{C27ACC44-968E-C544-5F59-17B793134277}"/>
              </a:ext>
            </a:extLst>
          </p:cNvPr>
          <p:cNvGrpSpPr/>
          <p:nvPr/>
        </p:nvGrpSpPr>
        <p:grpSpPr>
          <a:xfrm>
            <a:off x="3961617" y="3425351"/>
            <a:ext cx="4268765" cy="3255835"/>
            <a:chOff x="4648200" y="3695700"/>
            <a:chExt cx="7568627" cy="5772676"/>
          </a:xfrm>
        </p:grpSpPr>
        <p:pic>
          <p:nvPicPr>
            <p:cNvPr id="14" name="Picture 13">
              <a:extLst>
                <a:ext uri="{FF2B5EF4-FFF2-40B4-BE49-F238E27FC236}">
                  <a16:creationId xmlns:a16="http://schemas.microsoft.com/office/drawing/2014/main" id="{1D40C6E5-7ED1-DC2C-2688-4D3986C2D7E2}"/>
                </a:ext>
              </a:extLst>
            </p:cNvPr>
            <p:cNvPicPr>
              <a:picLocks noChangeAspect="1"/>
            </p:cNvPicPr>
            <p:nvPr/>
          </p:nvPicPr>
          <p:blipFill rotWithShape="1">
            <a:blip r:embed="rId5"/>
            <a:srcRect b="9124"/>
            <a:stretch/>
          </p:blipFill>
          <p:spPr>
            <a:xfrm>
              <a:off x="4648200" y="3695700"/>
              <a:ext cx="7568627" cy="4953000"/>
            </a:xfrm>
            <a:prstGeom prst="rect">
              <a:avLst/>
            </a:prstGeom>
          </p:spPr>
        </p:pic>
        <p:sp>
          <p:nvSpPr>
            <p:cNvPr id="15" name="TextBox 14">
              <a:extLst>
                <a:ext uri="{FF2B5EF4-FFF2-40B4-BE49-F238E27FC236}">
                  <a16:creationId xmlns:a16="http://schemas.microsoft.com/office/drawing/2014/main" id="{C6F21111-34E7-DE01-AF4F-3AF54670F6F4}"/>
                </a:ext>
              </a:extLst>
            </p:cNvPr>
            <p:cNvSpPr txBox="1"/>
            <p:nvPr/>
          </p:nvSpPr>
          <p:spPr>
            <a:xfrm>
              <a:off x="5462533" y="8843077"/>
              <a:ext cx="5069349" cy="625299"/>
            </a:xfrm>
            <a:prstGeom prst="rect">
              <a:avLst/>
            </a:prstGeom>
            <a:noFill/>
          </p:spPr>
          <p:txBody>
            <a:bodyPr wrap="none" rtlCol="0">
              <a:spAutoFit/>
            </a:bodyPr>
            <a:lstStyle/>
            <a:p>
              <a:pPr defTabSz="609630"/>
              <a:r>
                <a:rPr lang="en-US" sz="2400" i="1">
                  <a:solidFill>
                    <a:prstClr val="black"/>
                  </a:solidFill>
                  <a:latin typeface="UTM Avo"/>
                  <a:cs typeface="+mn-ea"/>
                  <a:sym typeface="+mn-lt"/>
                </a:rPr>
                <a:t>Hình 2.3 Trò chơi xích đu</a:t>
              </a:r>
            </a:p>
          </p:txBody>
        </p:sp>
      </p:grpSp>
    </p:spTree>
    <p:extLst>
      <p:ext uri="{BB962C8B-B14F-4D97-AF65-F5344CB8AC3E}">
        <p14:creationId xmlns:p14="http://schemas.microsoft.com/office/powerpoint/2010/main" val="1211398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2">
            <a:extLst>
              <a:ext uri="{FF2B5EF4-FFF2-40B4-BE49-F238E27FC236}">
                <a16:creationId xmlns:a16="http://schemas.microsoft.com/office/drawing/2014/main" id="{FF9F559B-0FF1-428D-867D-371EC08992C2}"/>
              </a:ext>
            </a:extLst>
          </p:cNvPr>
          <p:cNvSpPr/>
          <p:nvPr/>
        </p:nvSpPr>
        <p:spPr>
          <a:xfrm>
            <a:off x="616613" y="1676931"/>
            <a:ext cx="4192427" cy="541338"/>
          </a:xfrm>
          <a:prstGeom prst="roundRect">
            <a:avLst/>
          </a:prstGeom>
          <a:solidFill>
            <a:schemeClr val="accent1">
              <a:lumMod val="40000"/>
              <a:lumOff val="60000"/>
            </a:schemeClr>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latin typeface="UTM Avo"/>
                <a:cs typeface="+mn-ea"/>
                <a:sym typeface="+mn-lt"/>
              </a:rPr>
              <a:t>Câu hỏi 4 (SGK – tr15)</a:t>
            </a:r>
            <a:endParaRPr kumimoji="0" lang="en-US" sz="2400" b="1" i="0" u="none" strike="noStrike" kern="0" cap="none" spc="0" normalizeH="0" baseline="0" noProof="0" dirty="0">
              <a:ln>
                <a:noFill/>
              </a:ln>
              <a:effectLst/>
              <a:uLnTx/>
              <a:uFillTx/>
              <a:latin typeface="UTM Avo"/>
              <a:cs typeface="+mn-ea"/>
              <a:sym typeface="+mn-lt"/>
            </a:endParaRPr>
          </a:p>
        </p:txBody>
      </p:sp>
      <p:sp>
        <p:nvSpPr>
          <p:cNvPr id="12" name="Rectangle 11">
            <a:extLst>
              <a:ext uri="{FF2B5EF4-FFF2-40B4-BE49-F238E27FC236}">
                <a16:creationId xmlns:a16="http://schemas.microsoft.com/office/drawing/2014/main" id="{36EFFF19-7610-E341-6380-61DB658E2D81}"/>
              </a:ext>
            </a:extLst>
          </p:cNvPr>
          <p:cNvSpPr/>
          <p:nvPr/>
        </p:nvSpPr>
        <p:spPr>
          <a:xfrm>
            <a:off x="1028261" y="2215807"/>
            <a:ext cx="10577755" cy="1121846"/>
          </a:xfrm>
          <a:prstGeom prst="rect">
            <a:avLst/>
          </a:prstGeom>
        </p:spPr>
        <p:txBody>
          <a:bodyPr wrap="square">
            <a:spAutoFit/>
          </a:bodyPr>
          <a:lstStyle/>
          <a:p>
            <a:pPr algn="just" defTabSz="609630">
              <a:lnSpc>
                <a:spcPct val="150000"/>
              </a:lnSpc>
            </a:pPr>
            <a:r>
              <a:rPr lang="en-US" sz="2400" dirty="0">
                <a:solidFill>
                  <a:prstClr val="black"/>
                </a:solidFill>
                <a:latin typeface="UTM Avo"/>
                <a:cs typeface="+mn-ea"/>
                <a:sym typeface="+mn-lt"/>
              </a:rPr>
              <a:t>Khi </a:t>
            </a:r>
            <a:r>
              <a:rPr lang="en-US" sz="2400" dirty="0" err="1">
                <a:solidFill>
                  <a:prstClr val="black"/>
                </a:solidFill>
                <a:latin typeface="UTM Avo"/>
                <a:cs typeface="+mn-ea"/>
                <a:sym typeface="+mn-lt"/>
              </a:rPr>
              <a:t>chuyển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từ</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vị</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trí</a:t>
            </a:r>
            <a:r>
              <a:rPr lang="en-US" sz="2400" dirty="0">
                <a:solidFill>
                  <a:prstClr val="black"/>
                </a:solidFill>
                <a:latin typeface="UTM Avo"/>
                <a:cs typeface="+mn-ea"/>
                <a:sym typeface="+mn-lt"/>
              </a:rPr>
              <a:t> B </a:t>
            </a:r>
            <a:r>
              <a:rPr lang="en-US" sz="2400" dirty="0" err="1">
                <a:solidFill>
                  <a:prstClr val="black"/>
                </a:solidFill>
                <a:latin typeface="UTM Avo"/>
                <a:cs typeface="+mn-ea"/>
                <a:sym typeface="+mn-lt"/>
              </a:rPr>
              <a:t>đến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vị</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trí</a:t>
            </a:r>
            <a:r>
              <a:rPr lang="en-US" sz="2400" dirty="0">
                <a:solidFill>
                  <a:prstClr val="black"/>
                </a:solidFill>
                <a:latin typeface="UTM Avo"/>
                <a:cs typeface="+mn-ea"/>
                <a:sym typeface="+mn-lt"/>
              </a:rPr>
              <a:t> C, </a:t>
            </a:r>
            <a:r>
              <a:rPr lang="en-US" sz="2400" dirty="0" err="1">
                <a:solidFill>
                  <a:prstClr val="black"/>
                </a:solidFill>
                <a:latin typeface="UTM Avo"/>
                <a:cs typeface="+mn-ea"/>
                <a:sym typeface="+mn-lt"/>
              </a:rPr>
              <a:t>vì</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sao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bạn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nhỏ</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dần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đồng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thời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bạn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nhỏ</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giảm</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dần</a:t>
            </a:r>
            <a:r>
              <a:rPr lang="en-US" sz="2400" dirty="0">
                <a:solidFill>
                  <a:prstClr val="black"/>
                </a:solidFill>
                <a:latin typeface="UTM Avo"/>
                <a:cs typeface="+mn-ea"/>
                <a:sym typeface="+mn-lt"/>
              </a:rPr>
              <a:t>?</a:t>
            </a:r>
          </a:p>
        </p:txBody>
      </p:sp>
      <p:grpSp>
        <p:nvGrpSpPr>
          <p:cNvPr id="13" name="Group 12">
            <a:extLst>
              <a:ext uri="{FF2B5EF4-FFF2-40B4-BE49-F238E27FC236}">
                <a16:creationId xmlns:a16="http://schemas.microsoft.com/office/drawing/2014/main" id="{A24A4CD0-B031-FDDB-CB29-130015918524}"/>
              </a:ext>
            </a:extLst>
          </p:cNvPr>
          <p:cNvGrpSpPr/>
          <p:nvPr/>
        </p:nvGrpSpPr>
        <p:grpSpPr>
          <a:xfrm>
            <a:off x="178410" y="3459856"/>
            <a:ext cx="2355563" cy="1128451"/>
            <a:chOff x="192536" y="4257"/>
            <a:chExt cx="2646045" cy="1267610"/>
          </a:xfrm>
        </p:grpSpPr>
        <p:pic>
          <p:nvPicPr>
            <p:cNvPr id="14" name="Picture 13">
              <a:extLst>
                <a:ext uri="{FF2B5EF4-FFF2-40B4-BE49-F238E27FC236}">
                  <a16:creationId xmlns:a16="http://schemas.microsoft.com/office/drawing/2014/main" id="{D80A3111-8F14-C1CE-57B0-D1165402807C}"/>
                </a:ext>
              </a:extLst>
            </p:cNvPr>
            <p:cNvPicPr>
              <a:picLocks noChangeAspect="1"/>
            </p:cNvPicPr>
            <p:nvPr/>
          </p:nvPicPr>
          <p:blipFill>
            <a:blip r:embed="rId3"/>
            <a:stretch>
              <a:fillRect/>
            </a:stretch>
          </p:blipFill>
          <p:spPr>
            <a:xfrm rot="21283527">
              <a:off x="192536" y="4257"/>
              <a:ext cx="2646045" cy="1267610"/>
            </a:xfrm>
            <a:prstGeom prst="rect">
              <a:avLst/>
            </a:prstGeom>
          </p:spPr>
        </p:pic>
        <p:sp>
          <p:nvSpPr>
            <p:cNvPr id="15" name="TextBox 14">
              <a:extLst>
                <a:ext uri="{FF2B5EF4-FFF2-40B4-BE49-F238E27FC236}">
                  <a16:creationId xmlns:a16="http://schemas.microsoft.com/office/drawing/2014/main" id="{75513C2B-DEEB-3A55-AFA6-DA26D8A689C3}"/>
                </a:ext>
              </a:extLst>
            </p:cNvPr>
            <p:cNvSpPr txBox="1"/>
            <p:nvPr/>
          </p:nvSpPr>
          <p:spPr>
            <a:xfrm rot="21180831">
              <a:off x="678158" y="378762"/>
              <a:ext cx="1674799" cy="518597"/>
            </a:xfrm>
            <a:prstGeom prst="rect">
              <a:avLst/>
            </a:prstGeom>
            <a:noFill/>
          </p:spPr>
          <p:txBody>
            <a:bodyPr wrap="square" rtlCol="0">
              <a:spAutoFit/>
            </a:bodyPr>
            <a:lstStyle/>
            <a:p>
              <a:pPr algn="ctr" defTabSz="609630"/>
              <a:r>
                <a:rPr lang="en-US" sz="2400" b="1" dirty="0" err="1">
                  <a:solidFill>
                    <a:prstClr val="black"/>
                  </a:solidFill>
                  <a:latin typeface="UTM Avo"/>
                  <a:cs typeface="+mn-ea"/>
                  <a:sym typeface="+mn-lt"/>
                </a:rPr>
                <a:t>Trả</a:t>
              </a:r>
              <a:r>
                <a:rPr lang="en-US" sz="2400" b="1" dirty="0">
                  <a:solidFill>
                    <a:prstClr val="black"/>
                  </a:solidFill>
                  <a:latin typeface="UTM Avo"/>
                  <a:cs typeface="+mn-ea"/>
                  <a:sym typeface="+mn-lt"/>
                </a:rPr>
                <a:t> </a:t>
              </a:r>
              <a:r>
                <a:rPr lang="en-US" sz="2400" b="1" dirty="0" err="1">
                  <a:solidFill>
                    <a:prstClr val="black"/>
                  </a:solidFill>
                  <a:latin typeface="UTM Avo"/>
                  <a:cs typeface="+mn-ea"/>
                  <a:sym typeface="+mn-lt"/>
                </a:rPr>
                <a:t>lời</a:t>
              </a:r>
              <a:r>
                <a:rPr lang="en-US" sz="2400" b="1" dirty="0">
                  <a:solidFill>
                    <a:prstClr val="black"/>
                  </a:solidFill>
                  <a:latin typeface="UTM Avo"/>
                  <a:cs typeface="+mn-ea"/>
                  <a:sym typeface="+mn-lt"/>
                </a:rPr>
                <a:t> </a:t>
              </a:r>
            </a:p>
          </p:txBody>
        </p:sp>
      </p:grpSp>
      <p:sp>
        <p:nvSpPr>
          <p:cNvPr id="16" name="Rectangle 15">
            <a:extLst>
              <a:ext uri="{FF2B5EF4-FFF2-40B4-BE49-F238E27FC236}">
                <a16:creationId xmlns:a16="http://schemas.microsoft.com/office/drawing/2014/main" id="{192E5551-229C-F492-7E14-EAAAAC84CB07}"/>
              </a:ext>
            </a:extLst>
          </p:cNvPr>
          <p:cNvSpPr/>
          <p:nvPr/>
        </p:nvSpPr>
        <p:spPr>
          <a:xfrm>
            <a:off x="2998582" y="3763093"/>
            <a:ext cx="7620000" cy="639581"/>
          </a:xfrm>
          <a:prstGeom prst="rect">
            <a:avLst/>
          </a:prstGeom>
          <a:solidFill>
            <a:srgbClr val="1F497D">
              <a:lumMod val="40000"/>
              <a:lumOff val="60000"/>
            </a:srgbClr>
          </a:solidFill>
          <a:ln w="25400" cap="flat" cmpd="sng" algn="ctr">
            <a:solidFill>
              <a:srgbClr val="1F497D">
                <a:lumMod val="40000"/>
                <a:lumOff val="60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UTM Avo"/>
                <a:cs typeface="+mn-ea"/>
                <a:sym typeface="+mn-lt"/>
              </a:rPr>
              <a:t>Khi </a:t>
            </a:r>
            <a:r>
              <a:rPr kumimoji="0" lang="en-US" sz="2400" b="0" i="0" u="none" strike="noStrike" kern="0" cap="none" spc="0" normalizeH="0" baseline="0" noProof="0" dirty="0" err="1">
                <a:ln>
                  <a:noFill/>
                </a:ln>
                <a:solidFill>
                  <a:prstClr val="black"/>
                </a:solidFill>
                <a:effectLst/>
                <a:uLnTx/>
                <a:uFillTx/>
                <a:latin typeface="UTM Avo"/>
                <a:cs typeface="+mn-ea"/>
                <a:sym typeface="+mn-lt"/>
              </a:rPr>
              <a:t>xích</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đu</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chuyển</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động</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từ</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vị</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trí</a:t>
            </a:r>
            <a:r>
              <a:rPr kumimoji="0" lang="en-US" sz="2400" b="0" i="0" u="none" strike="noStrike" kern="0" cap="none" spc="0" normalizeH="0" baseline="0" noProof="0" dirty="0">
                <a:ln>
                  <a:noFill/>
                </a:ln>
                <a:solidFill>
                  <a:prstClr val="black"/>
                </a:solidFill>
                <a:effectLst/>
                <a:uLnTx/>
                <a:uFillTx/>
                <a:latin typeface="UTM Avo"/>
                <a:cs typeface="+mn-ea"/>
                <a:sym typeface="+mn-lt"/>
              </a:rPr>
              <a:t> B </a:t>
            </a:r>
            <a:r>
              <a:rPr kumimoji="0" lang="en-US" sz="2400" b="0" i="0" u="none" strike="noStrike" kern="0" cap="none" spc="0" normalizeH="0" baseline="0" noProof="0" dirty="0" err="1">
                <a:ln>
                  <a:noFill/>
                </a:ln>
                <a:solidFill>
                  <a:prstClr val="black"/>
                </a:solidFill>
                <a:effectLst/>
                <a:uLnTx/>
                <a:uFillTx/>
                <a:latin typeface="UTM Avo"/>
                <a:cs typeface="+mn-ea"/>
                <a:sym typeface="+mn-lt"/>
              </a:rPr>
              <a:t>đến</a:t>
            </a:r>
            <a:r>
              <a:rPr kumimoji="0" lang="en-US" sz="2400" b="0" i="0" u="none" strike="noStrike" kern="0" cap="none" spc="0" normalizeH="0" baseline="0" noProof="0" dirty="0">
                <a:ln>
                  <a:noFill/>
                </a:ln>
                <a:solidFill>
                  <a:prstClr val="black"/>
                </a:solidFill>
                <a:effectLst/>
                <a:uLnTx/>
                <a:uFillTx/>
                <a:latin typeface="UTM Avo"/>
                <a:cs typeface="+mn-ea"/>
                <a:sym typeface="+mn-lt"/>
              </a:rPr>
              <a:t> C</a:t>
            </a:r>
          </a:p>
        </p:txBody>
      </p:sp>
      <p:sp>
        <p:nvSpPr>
          <p:cNvPr id="17" name="Rectangle 16">
            <a:extLst>
              <a:ext uri="{FF2B5EF4-FFF2-40B4-BE49-F238E27FC236}">
                <a16:creationId xmlns:a16="http://schemas.microsoft.com/office/drawing/2014/main" id="{D0C81667-956A-58B2-D333-D0BBEF937118}"/>
              </a:ext>
            </a:extLst>
          </p:cNvPr>
          <p:cNvSpPr/>
          <p:nvPr/>
        </p:nvSpPr>
        <p:spPr>
          <a:xfrm>
            <a:off x="1044823" y="5253555"/>
            <a:ext cx="5558071" cy="1340217"/>
          </a:xfrm>
          <a:prstGeom prst="rect">
            <a:avLst/>
          </a:prstGeom>
          <a:solidFill>
            <a:srgbClr val="4F81BD">
              <a:lumMod val="20000"/>
              <a:lumOff val="80000"/>
            </a:srgbClr>
          </a:solidFill>
          <a:ln w="25400" cap="flat" cmpd="sng" algn="ctr">
            <a:solidFill>
              <a:srgbClr val="4F81BD">
                <a:shade val="15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UTM Avo"/>
                <a:cs typeface="+mn-ea"/>
                <a:sym typeface="+mn-lt"/>
              </a:rPr>
              <a:t>độ</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cao</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của</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bạn</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nhỏ</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tăng</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dần</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nên</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thế</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năng</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trọng</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trường</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tăng</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dần</a:t>
            </a:r>
            <a:endParaRPr kumimoji="0" lang="en-US" sz="2400" b="0" i="0" u="none" strike="noStrike" kern="0" cap="none" spc="0" normalizeH="0" baseline="0" noProof="0" dirty="0">
              <a:ln>
                <a:noFill/>
              </a:ln>
              <a:solidFill>
                <a:prstClr val="black"/>
              </a:solidFill>
              <a:effectLst/>
              <a:uLnTx/>
              <a:uFillTx/>
              <a:latin typeface="UTM Avo"/>
              <a:cs typeface="+mn-ea"/>
              <a:sym typeface="+mn-lt"/>
            </a:endParaRPr>
          </a:p>
        </p:txBody>
      </p:sp>
      <p:sp>
        <p:nvSpPr>
          <p:cNvPr id="18" name="Rectangle 17">
            <a:extLst>
              <a:ext uri="{FF2B5EF4-FFF2-40B4-BE49-F238E27FC236}">
                <a16:creationId xmlns:a16="http://schemas.microsoft.com/office/drawing/2014/main" id="{CBDB5AC6-AF08-4573-7311-FEC411ABC8AA}"/>
              </a:ext>
            </a:extLst>
          </p:cNvPr>
          <p:cNvSpPr/>
          <p:nvPr/>
        </p:nvSpPr>
        <p:spPr>
          <a:xfrm>
            <a:off x="6907695" y="5253555"/>
            <a:ext cx="4775199" cy="1340217"/>
          </a:xfrm>
          <a:prstGeom prst="rect">
            <a:avLst/>
          </a:prstGeom>
          <a:solidFill>
            <a:srgbClr val="4F81BD">
              <a:lumMod val="20000"/>
              <a:lumOff val="80000"/>
            </a:srgbClr>
          </a:solidFill>
          <a:ln w="25400" cap="flat" cmpd="sng" algn="ctr">
            <a:solidFill>
              <a:srgbClr val="4F81BD">
                <a:shade val="15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UTM Avo"/>
                <a:cs typeface="+mn-ea"/>
                <a:sym typeface="+mn-lt"/>
              </a:rPr>
              <a:t>tốc</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độ</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của</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bạn</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nhỏ</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giảm</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dần</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nên</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động</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năng</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giảm</a:t>
            </a:r>
            <a:r>
              <a:rPr kumimoji="0" lang="en-US" sz="2400" b="0" i="0" u="none" strike="noStrike" kern="0" cap="none" spc="0" normalizeH="0" baseline="0" noProof="0" dirty="0">
                <a:ln>
                  <a:noFill/>
                </a:ln>
                <a:solidFill>
                  <a:prstClr val="black"/>
                </a:solidFill>
                <a:effectLst/>
                <a:uLnTx/>
                <a:uFillTx/>
                <a:latin typeface="UTM Avo"/>
                <a:cs typeface="+mn-ea"/>
                <a:sym typeface="+mn-lt"/>
              </a:rPr>
              <a:t> </a:t>
            </a:r>
            <a:r>
              <a:rPr kumimoji="0" lang="en-US" sz="2400" b="0" i="0" u="none" strike="noStrike" kern="0" cap="none" spc="0" normalizeH="0" baseline="0" noProof="0" dirty="0" err="1">
                <a:ln>
                  <a:noFill/>
                </a:ln>
                <a:solidFill>
                  <a:prstClr val="black"/>
                </a:solidFill>
                <a:effectLst/>
                <a:uLnTx/>
                <a:uFillTx/>
                <a:latin typeface="UTM Avo"/>
                <a:cs typeface="+mn-ea"/>
                <a:sym typeface="+mn-lt"/>
              </a:rPr>
              <a:t>dần</a:t>
            </a:r>
            <a:r>
              <a:rPr kumimoji="0" lang="en-US" sz="2400" b="0" i="0" u="none" strike="noStrike" kern="0" cap="none" spc="0" normalizeH="0" baseline="0" noProof="0" dirty="0">
                <a:ln>
                  <a:noFill/>
                </a:ln>
                <a:solidFill>
                  <a:prstClr val="black"/>
                </a:solidFill>
                <a:effectLst/>
                <a:uLnTx/>
                <a:uFillTx/>
                <a:latin typeface="UTM Avo"/>
                <a:cs typeface="+mn-ea"/>
                <a:sym typeface="+mn-lt"/>
              </a:rPr>
              <a:t>.</a:t>
            </a:r>
          </a:p>
        </p:txBody>
      </p:sp>
      <p:sp>
        <p:nvSpPr>
          <p:cNvPr id="19" name="Left Brace 18">
            <a:extLst>
              <a:ext uri="{FF2B5EF4-FFF2-40B4-BE49-F238E27FC236}">
                <a16:creationId xmlns:a16="http://schemas.microsoft.com/office/drawing/2014/main" id="{E2753139-8725-6B8B-434F-2BF490ABBAB9}"/>
              </a:ext>
            </a:extLst>
          </p:cNvPr>
          <p:cNvSpPr/>
          <p:nvPr/>
        </p:nvSpPr>
        <p:spPr>
          <a:xfrm rot="5400000">
            <a:off x="6376783" y="1999866"/>
            <a:ext cx="863599" cy="5643776"/>
          </a:xfrm>
          <a:prstGeom prst="leftBrace">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a:cs typeface="+mn-ea"/>
              <a:sym typeface="+mn-lt"/>
            </a:endParaRPr>
          </a:p>
        </p:txBody>
      </p:sp>
    </p:spTree>
    <p:extLst>
      <p:ext uri="{BB962C8B-B14F-4D97-AF65-F5344CB8AC3E}">
        <p14:creationId xmlns:p14="http://schemas.microsoft.com/office/powerpoint/2010/main" val="757219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AF36B-C519-D51F-C12A-B7F18938ADE9}"/>
              </a:ext>
            </a:extLst>
          </p:cNvPr>
          <p:cNvSpPr/>
          <p:nvPr/>
        </p:nvSpPr>
        <p:spPr>
          <a:xfrm>
            <a:off x="1236808" y="2617788"/>
            <a:ext cx="9962301" cy="3811587"/>
          </a:xfrm>
          <a:prstGeom prst="rect">
            <a:avLst/>
          </a:prstGeom>
          <a:solidFill>
            <a:srgbClr val="8064A2">
              <a:lumMod val="20000"/>
              <a:lumOff val="80000"/>
            </a:srgbClr>
          </a:solidFill>
          <a:ln w="19050" cap="flat" cmpd="sng" algn="ctr">
            <a:solidFill>
              <a:srgbClr val="4F81BD">
                <a:shade val="50000"/>
              </a:srgbClr>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UTM Avo"/>
              <a:cs typeface="+mn-ea"/>
              <a:sym typeface="+mn-lt"/>
            </a:endParaRPr>
          </a:p>
        </p:txBody>
      </p:sp>
      <p:grpSp>
        <p:nvGrpSpPr>
          <p:cNvPr id="8" name="Group 7">
            <a:extLst>
              <a:ext uri="{FF2B5EF4-FFF2-40B4-BE49-F238E27FC236}">
                <a16:creationId xmlns:a16="http://schemas.microsoft.com/office/drawing/2014/main" id="{F05140A2-2BA1-3769-6DB1-B984ED00C7F2}"/>
              </a:ext>
            </a:extLst>
          </p:cNvPr>
          <p:cNvGrpSpPr/>
          <p:nvPr/>
        </p:nvGrpSpPr>
        <p:grpSpPr>
          <a:xfrm>
            <a:off x="450057" y="1647809"/>
            <a:ext cx="3199115" cy="1554179"/>
            <a:chOff x="570941" y="332462"/>
            <a:chExt cx="2224095" cy="1080499"/>
          </a:xfrm>
        </p:grpSpPr>
        <p:pic>
          <p:nvPicPr>
            <p:cNvPr id="9" name="Picture 8">
              <a:extLst>
                <a:ext uri="{FF2B5EF4-FFF2-40B4-BE49-F238E27FC236}">
                  <a16:creationId xmlns:a16="http://schemas.microsoft.com/office/drawing/2014/main" id="{34364F41-B215-AB47-0CDA-7A37A7D48C34}"/>
                </a:ext>
              </a:extLst>
            </p:cNvPr>
            <p:cNvPicPr>
              <a:picLocks noChangeAspect="1"/>
            </p:cNvPicPr>
            <p:nvPr/>
          </p:nvPicPr>
          <p:blipFill>
            <a:blip r:embed="rId3"/>
            <a:stretch>
              <a:fillRect/>
            </a:stretch>
          </p:blipFill>
          <p:spPr>
            <a:xfrm>
              <a:off x="570941" y="332462"/>
              <a:ext cx="2224095" cy="1080499"/>
            </a:xfrm>
            <a:prstGeom prst="rect">
              <a:avLst/>
            </a:prstGeom>
          </p:spPr>
        </p:pic>
        <p:sp>
          <p:nvSpPr>
            <p:cNvPr id="10" name="TextBox 9">
              <a:extLst>
                <a:ext uri="{FF2B5EF4-FFF2-40B4-BE49-F238E27FC236}">
                  <a16:creationId xmlns:a16="http://schemas.microsoft.com/office/drawing/2014/main" id="{34EC49A4-BAC1-29EC-2FAB-69841DC251B9}"/>
                </a:ext>
              </a:extLst>
            </p:cNvPr>
            <p:cNvSpPr txBox="1"/>
            <p:nvPr/>
          </p:nvSpPr>
          <p:spPr>
            <a:xfrm>
              <a:off x="719238" y="662342"/>
              <a:ext cx="1749778" cy="363754"/>
            </a:xfrm>
            <a:prstGeom prst="rect">
              <a:avLst/>
            </a:prstGeom>
            <a:noFill/>
          </p:spPr>
          <p:txBody>
            <a:bodyPr wrap="square" rtlCol="0">
              <a:spAutoFit/>
            </a:bodyPr>
            <a:lstStyle/>
            <a:p>
              <a:pPr algn="ctr" defTabSz="609630"/>
              <a:r>
                <a:rPr lang="en-US" sz="2800" b="1" dirty="0">
                  <a:solidFill>
                    <a:prstClr val="black"/>
                  </a:solidFill>
                  <a:latin typeface="UTM Avo"/>
                  <a:cs typeface="+mn-ea"/>
                  <a:sym typeface="+mn-lt"/>
                </a:rPr>
                <a:t>GHI NHỚ</a:t>
              </a:r>
            </a:p>
          </p:txBody>
        </p:sp>
      </p:grpSp>
      <p:sp>
        <p:nvSpPr>
          <p:cNvPr id="11" name="Rectangle 10">
            <a:extLst>
              <a:ext uri="{FF2B5EF4-FFF2-40B4-BE49-F238E27FC236}">
                <a16:creationId xmlns:a16="http://schemas.microsoft.com/office/drawing/2014/main" id="{B055F306-44D0-9196-CD16-1F899CC865E3}"/>
              </a:ext>
            </a:extLst>
          </p:cNvPr>
          <p:cNvSpPr/>
          <p:nvPr/>
        </p:nvSpPr>
        <p:spPr>
          <a:xfrm>
            <a:off x="1555358" y="3222055"/>
            <a:ext cx="9081283" cy="2790379"/>
          </a:xfrm>
          <a:prstGeom prst="rect">
            <a:avLst/>
          </a:prstGeom>
        </p:spPr>
        <p:txBody>
          <a:bodyPr wrap="square">
            <a:spAutoFit/>
          </a:bodyPr>
          <a:lstStyle/>
          <a:p>
            <a:pPr marL="381019" indent="-381019" algn="just" defTabSz="609630">
              <a:lnSpc>
                <a:spcPct val="150000"/>
              </a:lnSpc>
              <a:buFont typeface="Wingdings" panose="05000000000000000000" pitchFamily="2" charset="2"/>
              <a:buChar char="q"/>
            </a:pPr>
            <a:r>
              <a:rPr lang="en-US" sz="2400" dirty="0">
                <a:solidFill>
                  <a:prstClr val="black"/>
                </a:solidFill>
                <a:latin typeface="UTM Avo"/>
                <a:cs typeface="+mn-ea"/>
                <a:sym typeface="+mn-lt"/>
              </a:rPr>
              <a:t>Khi </a:t>
            </a:r>
            <a:r>
              <a:rPr lang="en-US" sz="2400" dirty="0" err="1">
                <a:solidFill>
                  <a:prstClr val="black"/>
                </a:solidFill>
                <a:latin typeface="UTM Avo"/>
                <a:cs typeface="+mn-ea"/>
                <a:sym typeface="+mn-lt"/>
              </a:rPr>
              <a:t>vật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chuyển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ở</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một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cao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nào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đó</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vật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vừa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có</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vừa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có</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a:t>
            </a:r>
          </a:p>
          <a:p>
            <a:pPr marL="381019" indent="-381019" algn="just" defTabSz="609630">
              <a:lnSpc>
                <a:spcPct val="150000"/>
              </a:lnSpc>
              <a:buFont typeface="Wingdings" panose="05000000000000000000" pitchFamily="2" charset="2"/>
              <a:buChar char="q"/>
            </a:pPr>
            <a:r>
              <a:rPr lang="en-US" sz="2400" dirty="0" err="1">
                <a:solidFill>
                  <a:prstClr val="black"/>
                </a:solidFill>
                <a:latin typeface="UTM Avo"/>
                <a:cs typeface="+mn-ea"/>
                <a:sym typeface="+mn-lt"/>
              </a:rPr>
              <a:t>Ở</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mỗi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vị</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trí</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tổng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và</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vật</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được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gọi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là</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cơ</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kí</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hiệu</a:t>
            </a:r>
            <a:r>
              <a:rPr lang="en-US" sz="2400" dirty="0">
                <a:solidFill>
                  <a:prstClr val="black"/>
                </a:solidFill>
                <a:latin typeface="UTM Avo"/>
                <a:cs typeface="+mn-ea"/>
                <a:sym typeface="+mn-lt"/>
              </a:rPr>
              <a:t> W</a:t>
            </a:r>
          </a:p>
          <a:p>
            <a:pPr algn="ctr" defTabSz="609630">
              <a:lnSpc>
                <a:spcPct val="150000"/>
              </a:lnSpc>
            </a:pPr>
            <a:r>
              <a:rPr lang="en-US" sz="2400" b="1" dirty="0">
                <a:solidFill>
                  <a:srgbClr val="FF0000"/>
                </a:solidFill>
                <a:latin typeface="UTM Avo"/>
                <a:cs typeface="+mn-ea"/>
                <a:sym typeface="+mn-lt"/>
              </a:rPr>
              <a:t>W = </a:t>
            </a:r>
            <a:r>
              <a:rPr lang="en-US" sz="2400" b="1" dirty="0" err="1">
                <a:solidFill>
                  <a:srgbClr val="FF0000"/>
                </a:solidFill>
                <a:latin typeface="UTM Avo"/>
                <a:cs typeface="+mn-ea"/>
                <a:sym typeface="+mn-lt"/>
              </a:rPr>
              <a:t>W</a:t>
            </a:r>
            <a:r>
              <a:rPr lang="en-US" sz="2400" b="1" baseline="-25000" dirty="0" err="1">
                <a:solidFill>
                  <a:srgbClr val="FF0000"/>
                </a:solidFill>
                <a:latin typeface="UTM Avo"/>
                <a:cs typeface="+mn-ea"/>
                <a:sym typeface="+mn-lt"/>
              </a:rPr>
              <a:t>đ</a:t>
            </a:r>
            <a:r>
              <a:rPr lang="en-US" sz="2400" b="1" baseline="-25000" dirty="0">
                <a:solidFill>
                  <a:srgbClr val="FF0000"/>
                </a:solidFill>
                <a:latin typeface="UTM Avo"/>
                <a:cs typeface="+mn-ea"/>
                <a:sym typeface="+mn-lt"/>
              </a:rPr>
              <a:t> </a:t>
            </a:r>
            <a:r>
              <a:rPr lang="en-US" sz="2400" b="1" dirty="0">
                <a:solidFill>
                  <a:srgbClr val="FF0000"/>
                </a:solidFill>
                <a:latin typeface="UTM Avo"/>
                <a:cs typeface="+mn-ea"/>
                <a:sym typeface="+mn-lt"/>
              </a:rPr>
              <a:t>+ </a:t>
            </a:r>
            <a:r>
              <a:rPr lang="en-US" sz="2400" b="1" dirty="0" err="1">
                <a:solidFill>
                  <a:srgbClr val="FF0000"/>
                </a:solidFill>
                <a:latin typeface="UTM Avo"/>
                <a:cs typeface="+mn-ea"/>
                <a:sym typeface="+mn-lt"/>
              </a:rPr>
              <a:t>W</a:t>
            </a:r>
            <a:r>
              <a:rPr lang="en-US" sz="2400" b="1" baseline="-25000" dirty="0" err="1">
                <a:solidFill>
                  <a:srgbClr val="FF0000"/>
                </a:solidFill>
                <a:latin typeface="UTM Avo"/>
                <a:cs typeface="+mn-ea"/>
                <a:sym typeface="+mn-lt"/>
              </a:rPr>
              <a:t>t</a:t>
            </a:r>
            <a:endParaRPr lang="en-US" sz="2400" b="1" dirty="0">
              <a:solidFill>
                <a:srgbClr val="FF0000"/>
              </a:solidFill>
              <a:latin typeface="UTM Avo"/>
              <a:cs typeface="+mn-ea"/>
              <a:sym typeface="+mn-lt"/>
            </a:endParaRPr>
          </a:p>
        </p:txBody>
      </p:sp>
    </p:spTree>
    <p:extLst>
      <p:ext uri="{BB962C8B-B14F-4D97-AF65-F5344CB8AC3E}">
        <p14:creationId xmlns:p14="http://schemas.microsoft.com/office/powerpoint/2010/main" val="3034989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D892E8-666E-A73F-F7D8-F3ED864053DD}"/>
              </a:ext>
            </a:extLst>
          </p:cNvPr>
          <p:cNvSpPr/>
          <p:nvPr/>
        </p:nvSpPr>
        <p:spPr>
          <a:xfrm>
            <a:off x="1236808" y="2617788"/>
            <a:ext cx="9962301" cy="3811587"/>
          </a:xfrm>
          <a:prstGeom prst="rect">
            <a:avLst/>
          </a:prstGeom>
          <a:solidFill>
            <a:srgbClr val="8064A2">
              <a:lumMod val="20000"/>
              <a:lumOff val="80000"/>
            </a:srgbClr>
          </a:solidFill>
          <a:ln w="19050" cap="flat" cmpd="sng" algn="ctr">
            <a:solidFill>
              <a:srgbClr val="4F81BD">
                <a:shade val="50000"/>
              </a:srgbClr>
            </a:solidFill>
            <a:prstDash val="sysDash"/>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UTM Avo"/>
              <a:cs typeface="+mn-ea"/>
              <a:sym typeface="+mn-lt"/>
            </a:endParaRPr>
          </a:p>
        </p:txBody>
      </p:sp>
      <p:grpSp>
        <p:nvGrpSpPr>
          <p:cNvPr id="3" name="Group 2">
            <a:extLst>
              <a:ext uri="{FF2B5EF4-FFF2-40B4-BE49-F238E27FC236}">
                <a16:creationId xmlns:a16="http://schemas.microsoft.com/office/drawing/2014/main" id="{250C7CB4-5DF8-C317-CCAE-BF3837EEBDCA}"/>
              </a:ext>
            </a:extLst>
          </p:cNvPr>
          <p:cNvGrpSpPr/>
          <p:nvPr/>
        </p:nvGrpSpPr>
        <p:grpSpPr>
          <a:xfrm>
            <a:off x="450057" y="1647809"/>
            <a:ext cx="3199115" cy="1554179"/>
            <a:chOff x="570941" y="332462"/>
            <a:chExt cx="2224095" cy="1080499"/>
          </a:xfrm>
        </p:grpSpPr>
        <p:pic>
          <p:nvPicPr>
            <p:cNvPr id="4" name="Picture 3">
              <a:extLst>
                <a:ext uri="{FF2B5EF4-FFF2-40B4-BE49-F238E27FC236}">
                  <a16:creationId xmlns:a16="http://schemas.microsoft.com/office/drawing/2014/main" id="{45A55E4A-C2D2-4228-C6A8-2227DBD8D411}"/>
                </a:ext>
              </a:extLst>
            </p:cNvPr>
            <p:cNvPicPr>
              <a:picLocks noChangeAspect="1"/>
            </p:cNvPicPr>
            <p:nvPr/>
          </p:nvPicPr>
          <p:blipFill>
            <a:blip r:embed="rId3"/>
            <a:stretch>
              <a:fillRect/>
            </a:stretch>
          </p:blipFill>
          <p:spPr>
            <a:xfrm>
              <a:off x="570941" y="332462"/>
              <a:ext cx="2224095" cy="1080499"/>
            </a:xfrm>
            <a:prstGeom prst="rect">
              <a:avLst/>
            </a:prstGeom>
          </p:spPr>
        </p:pic>
        <p:sp>
          <p:nvSpPr>
            <p:cNvPr id="5" name="TextBox 4">
              <a:extLst>
                <a:ext uri="{FF2B5EF4-FFF2-40B4-BE49-F238E27FC236}">
                  <a16:creationId xmlns:a16="http://schemas.microsoft.com/office/drawing/2014/main" id="{85EDB8B4-D0BF-8249-EDE2-E5E3690F21F5}"/>
                </a:ext>
              </a:extLst>
            </p:cNvPr>
            <p:cNvSpPr txBox="1"/>
            <p:nvPr/>
          </p:nvSpPr>
          <p:spPr>
            <a:xfrm>
              <a:off x="719238" y="662342"/>
              <a:ext cx="1749778" cy="363754"/>
            </a:xfrm>
            <a:prstGeom prst="rect">
              <a:avLst/>
            </a:prstGeom>
            <a:noFill/>
          </p:spPr>
          <p:txBody>
            <a:bodyPr wrap="square" rtlCol="0">
              <a:spAutoFit/>
            </a:bodyPr>
            <a:lstStyle/>
            <a:p>
              <a:pPr algn="ctr" defTabSz="609630"/>
              <a:r>
                <a:rPr lang="en-US" sz="2800" b="1" dirty="0">
                  <a:solidFill>
                    <a:prstClr val="black"/>
                  </a:solidFill>
                  <a:latin typeface="UTM Avo"/>
                  <a:cs typeface="+mn-ea"/>
                  <a:sym typeface="+mn-lt"/>
                </a:rPr>
                <a:t>GHI NHỚ</a:t>
              </a:r>
            </a:p>
          </p:txBody>
        </p:sp>
      </p:grpSp>
      <p:sp>
        <p:nvSpPr>
          <p:cNvPr id="6" name="Rectangle 5">
            <a:extLst>
              <a:ext uri="{FF2B5EF4-FFF2-40B4-BE49-F238E27FC236}">
                <a16:creationId xmlns:a16="http://schemas.microsoft.com/office/drawing/2014/main" id="{7149BA29-8346-55FC-7FFF-BEF837555D35}"/>
              </a:ext>
            </a:extLst>
          </p:cNvPr>
          <p:cNvSpPr/>
          <p:nvPr/>
        </p:nvSpPr>
        <p:spPr>
          <a:xfrm>
            <a:off x="1396083" y="3201988"/>
            <a:ext cx="9399834" cy="2229841"/>
          </a:xfrm>
          <a:prstGeom prst="rect">
            <a:avLst/>
          </a:prstGeom>
        </p:spPr>
        <p:txBody>
          <a:bodyPr wrap="square">
            <a:spAutoFit/>
          </a:bodyPr>
          <a:lstStyle/>
          <a:p>
            <a:pPr marL="381019" lvl="0" indent="-381019" algn="just" defTabSz="609630">
              <a:lnSpc>
                <a:spcPct val="150000"/>
              </a:lnSpc>
              <a:buFont typeface="Wingdings" panose="05000000000000000000" pitchFamily="2" charset="2"/>
              <a:buChar char="q"/>
            </a:pP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vật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có</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thể</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chuyển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hóa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thành</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và</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ngược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lại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Nếu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bỏ</a:t>
            </a:r>
            <a:r>
              <a:rPr lang="en-US" sz="2400" dirty="0">
                <a:solidFill>
                  <a:prstClr val="black"/>
                </a:solidFill>
                <a:latin typeface="UTM Avo"/>
                <a:cs typeface="+mn-ea"/>
                <a:sym typeface="+mn-lt"/>
              </a:rPr>
              <a:t> qua </a:t>
            </a:r>
            <a:r>
              <a:rPr lang="en-US" sz="2400" dirty="0" err="1">
                <a:solidFill>
                  <a:prstClr val="black"/>
                </a:solidFill>
                <a:latin typeface="UTM Avo"/>
                <a:cs typeface="+mn-ea"/>
                <a:sym typeface="+mn-lt"/>
              </a:rPr>
              <a:t>sự</a:t>
            </a:r>
            <a:r>
              <a:rPr lang="en-US" sz="2400" dirty="0">
                <a:solidFill>
                  <a:prstClr val="black"/>
                </a:solidFill>
                <a:latin typeface="UTM Avo"/>
                <a:cs typeface="+mn-ea"/>
                <a:sym typeface="+mn-lt"/>
              </a:rPr>
              <a:t> hao </a:t>
            </a:r>
            <a:r>
              <a:rPr lang="en-US" sz="2400" dirty="0" err="1">
                <a:solidFill>
                  <a:prstClr val="black"/>
                </a:solidFill>
                <a:latin typeface="UTM Avo"/>
                <a:cs typeface="+mn-ea"/>
                <a:sym typeface="+mn-lt"/>
              </a:rPr>
              <a:t>phí</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lượng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trong</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quá</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trình</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chuyển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thì</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tổng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và</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vật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không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đổi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tức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là</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cơ</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vật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được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bảo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toàn</a:t>
            </a:r>
            <a:r>
              <a:rPr lang="en-US" sz="2400" dirty="0">
                <a:solidFill>
                  <a:prstClr val="black"/>
                </a:solidFill>
                <a:latin typeface="UTM Avo"/>
                <a:cs typeface="+mn-ea"/>
                <a:sym typeface="+mn-lt"/>
              </a:rPr>
              <a:t>.</a:t>
            </a:r>
          </a:p>
        </p:txBody>
      </p:sp>
    </p:spTree>
    <p:extLst>
      <p:ext uri="{BB962C8B-B14F-4D97-AF65-F5344CB8AC3E}">
        <p14:creationId xmlns:p14="http://schemas.microsoft.com/office/powerpoint/2010/main" val="536671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ounded Rectangle 2">
            <a:extLst>
              <a:ext uri="{FF2B5EF4-FFF2-40B4-BE49-F238E27FC236}">
                <a16:creationId xmlns:a16="http://schemas.microsoft.com/office/drawing/2014/main" id="{228B529A-05D4-702A-15B4-B34F504F39AF}"/>
              </a:ext>
            </a:extLst>
          </p:cNvPr>
          <p:cNvSpPr/>
          <p:nvPr/>
        </p:nvSpPr>
        <p:spPr>
          <a:xfrm>
            <a:off x="478314" y="1604811"/>
            <a:ext cx="11155680" cy="1714216"/>
          </a:xfrm>
          <a:prstGeom prst="roundRect">
            <a:avLst/>
          </a:prstGeom>
          <a:solidFill>
            <a:schemeClr val="accent1">
              <a:lumMod val="40000"/>
              <a:lumOff val="60000"/>
            </a:schemeClr>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err="1">
                <a:ln>
                  <a:noFill/>
                </a:ln>
                <a:effectLst/>
                <a:uLnTx/>
                <a:uFillTx/>
                <a:latin typeface="UTM Avo"/>
                <a:cs typeface="+mn-ea"/>
                <a:sym typeface="+mn-lt"/>
              </a:rPr>
              <a:t>Luyện</a:t>
            </a:r>
            <a:r>
              <a:rPr kumimoji="0" lang="en-US" sz="2400" b="1" i="0" u="none" strike="noStrike" kern="0" cap="none" spc="0" normalizeH="0" baseline="0" noProof="0" dirty="0">
                <a:ln>
                  <a:noFill/>
                </a:ln>
                <a:effectLst/>
                <a:uLnTx/>
                <a:uFillTx/>
                <a:latin typeface="UTM Avo"/>
                <a:cs typeface="+mn-ea"/>
                <a:sym typeface="+mn-lt"/>
              </a:rPr>
              <a:t> </a:t>
            </a:r>
            <a:r>
              <a:rPr kumimoji="0" lang="en-US" sz="2400" b="1" i="0" u="none" strike="noStrike" kern="0" cap="none" spc="0" normalizeH="0" baseline="0" noProof="0" dirty="0" err="1">
                <a:ln>
                  <a:noFill/>
                </a:ln>
                <a:effectLst/>
                <a:uLnTx/>
                <a:uFillTx/>
                <a:latin typeface="UTM Avo"/>
                <a:cs typeface="+mn-ea"/>
                <a:sym typeface="+mn-lt"/>
              </a:rPr>
              <a:t>tập</a:t>
            </a:r>
            <a:r>
              <a:rPr kumimoji="0" lang="en-US" sz="2400" b="1" i="0" u="none" strike="noStrike" kern="0" cap="none" spc="0" normalizeH="0" baseline="0" noProof="0" dirty="0">
                <a:ln>
                  <a:noFill/>
                </a:ln>
                <a:effectLst/>
                <a:uLnTx/>
                <a:uFillTx/>
                <a:latin typeface="UTM Avo"/>
                <a:cs typeface="+mn-ea"/>
                <a:sym typeface="+mn-lt"/>
              </a:rPr>
              <a:t> 3 (SGK – tr16): </a:t>
            </a:r>
            <a:r>
              <a:rPr kumimoji="0" lang="en-US" sz="2400" b="0" i="0" u="none" strike="noStrike" kern="0" cap="none" spc="0" normalizeH="0" baseline="0" noProof="0" dirty="0" err="1">
                <a:ln>
                  <a:noFill/>
                </a:ln>
                <a:effectLst/>
                <a:uLnTx/>
                <a:uFillTx/>
                <a:latin typeface="UTM Avo"/>
                <a:cs typeface="+mn-ea"/>
                <a:sym typeface="+mn-lt"/>
              </a:rPr>
              <a:t>Biết</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rằng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động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năng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của</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bạn</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nhỏ</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tại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vị</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trí</a:t>
            </a:r>
            <a:r>
              <a:rPr kumimoji="0" lang="en-US" sz="2400" b="0" i="0" u="none" strike="noStrike" kern="0" cap="none" spc="0" normalizeH="0" baseline="0" noProof="0" dirty="0">
                <a:ln>
                  <a:noFill/>
                </a:ln>
                <a:effectLst/>
                <a:uLnTx/>
                <a:uFillTx/>
                <a:latin typeface="UTM Avo"/>
                <a:cs typeface="+mn-ea"/>
                <a:sym typeface="+mn-lt"/>
              </a:rPr>
              <a:t> B (</a:t>
            </a:r>
            <a:r>
              <a:rPr kumimoji="0" lang="en-US" sz="2400" b="0" i="0" u="none" strike="noStrike" kern="0" cap="none" spc="0" normalizeH="0" baseline="0" noProof="0" dirty="0" err="1">
                <a:ln>
                  <a:noFill/>
                </a:ln>
                <a:effectLst/>
                <a:uLnTx/>
                <a:uFillTx/>
                <a:latin typeface="UTM Avo"/>
                <a:cs typeface="+mn-ea"/>
                <a:sym typeface="+mn-lt"/>
              </a:rPr>
              <a:t>hình</a:t>
            </a:r>
            <a:r>
              <a:rPr kumimoji="0" lang="en-US" sz="2400" b="0" i="0" u="none" strike="noStrike" kern="0" cap="none" spc="0" normalizeH="0" baseline="0" noProof="0" dirty="0">
                <a:ln>
                  <a:noFill/>
                </a:ln>
                <a:effectLst/>
                <a:uLnTx/>
                <a:uFillTx/>
                <a:latin typeface="UTM Avo"/>
                <a:cs typeface="+mn-ea"/>
                <a:sym typeface="+mn-lt"/>
              </a:rPr>
              <a:t> 2.3) </a:t>
            </a:r>
            <a:r>
              <a:rPr kumimoji="0" lang="en-US" sz="2400" b="0" i="0" u="none" strike="noStrike" kern="0" cap="none" spc="0" normalizeH="0" baseline="0" noProof="0" dirty="0" err="1">
                <a:ln>
                  <a:noFill/>
                </a:ln>
                <a:effectLst/>
                <a:uLnTx/>
                <a:uFillTx/>
                <a:latin typeface="UTM Avo"/>
                <a:cs typeface="+mn-ea"/>
                <a:sym typeface="+mn-lt"/>
              </a:rPr>
              <a:t>bằng</a:t>
            </a:r>
            <a:r>
              <a:rPr kumimoji="0" lang="en-US" sz="2400" b="0" i="0" u="none" strike="noStrike" kern="0" cap="none" spc="0" normalizeH="0" baseline="0" noProof="0" dirty="0">
                <a:ln>
                  <a:noFill/>
                </a:ln>
                <a:effectLst/>
                <a:uLnTx/>
                <a:uFillTx/>
                <a:latin typeface="UTM Avo"/>
                <a:cs typeface="+mn-ea"/>
                <a:sym typeface="+mn-lt"/>
              </a:rPr>
              <a:t> 90 J. </a:t>
            </a:r>
            <a:r>
              <a:rPr kumimoji="0" lang="en-US" sz="2400" b="0" i="0" u="none" strike="noStrike" kern="0" cap="none" spc="0" normalizeH="0" baseline="0" noProof="0" dirty="0" err="1">
                <a:ln>
                  <a:noFill/>
                </a:ln>
                <a:effectLst/>
                <a:uLnTx/>
                <a:uFillTx/>
                <a:latin typeface="UTM Avo"/>
                <a:cs typeface="+mn-ea"/>
                <a:sym typeface="+mn-lt"/>
              </a:rPr>
              <a:t>Tính</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cơ</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năng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của</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bạn</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nhỏ</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ở</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vị</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trí</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này</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trong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hai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trường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hợp</a:t>
            </a:r>
            <a:r>
              <a:rPr kumimoji="0" lang="en-US" sz="2400" b="0" i="0" u="none" strike="noStrike" kern="0" cap="none" spc="0" normalizeH="0" baseline="0" noProof="0" dirty="0">
                <a:ln>
                  <a:noFill/>
                </a:ln>
                <a:effectLst/>
                <a:uLnTx/>
                <a:uFillTx/>
                <a:latin typeface="UTM Avo"/>
                <a:cs typeface="+mn-ea"/>
                <a:sym typeface="+mn-lt"/>
              </a:rPr>
              <a:t>:</a:t>
            </a:r>
          </a:p>
        </p:txBody>
      </p:sp>
      <p:pic>
        <p:nvPicPr>
          <p:cNvPr id="18" name="Picture 17">
            <a:extLst>
              <a:ext uri="{FF2B5EF4-FFF2-40B4-BE49-F238E27FC236}">
                <a16:creationId xmlns:a16="http://schemas.microsoft.com/office/drawing/2014/main" id="{48855D52-E154-F24E-B059-708DA05573CB}"/>
              </a:ext>
            </a:extLst>
          </p:cNvPr>
          <p:cNvPicPr>
            <a:picLocks noChangeAspect="1"/>
          </p:cNvPicPr>
          <p:nvPr/>
        </p:nvPicPr>
        <p:blipFill rotWithShape="1">
          <a:blip r:embed="rId3"/>
          <a:srcRect l="1470" r="8824"/>
          <a:stretch/>
        </p:blipFill>
        <p:spPr>
          <a:xfrm>
            <a:off x="686594" y="4448997"/>
            <a:ext cx="3093590" cy="2332871"/>
          </a:xfrm>
          <a:prstGeom prst="rect">
            <a:avLst/>
          </a:prstGeom>
        </p:spPr>
      </p:pic>
      <p:sp>
        <p:nvSpPr>
          <p:cNvPr id="19" name="TextBox 18">
            <a:extLst>
              <a:ext uri="{FF2B5EF4-FFF2-40B4-BE49-F238E27FC236}">
                <a16:creationId xmlns:a16="http://schemas.microsoft.com/office/drawing/2014/main" id="{5E00E296-A715-CF8F-9BC8-2D3F0415EC81}"/>
              </a:ext>
            </a:extLst>
          </p:cNvPr>
          <p:cNvSpPr txBox="1"/>
          <p:nvPr/>
        </p:nvSpPr>
        <p:spPr>
          <a:xfrm>
            <a:off x="558006" y="3271183"/>
            <a:ext cx="11075988" cy="1121846"/>
          </a:xfrm>
          <a:prstGeom prst="rect">
            <a:avLst/>
          </a:prstGeom>
          <a:noFill/>
        </p:spPr>
        <p:txBody>
          <a:bodyPr wrap="square">
            <a:spAutoFit/>
          </a:bodyPr>
          <a:lstStyle/>
          <a:p>
            <a:pPr algn="just" defTabSz="609630">
              <a:lnSpc>
                <a:spcPct val="150000"/>
              </a:lnSpc>
              <a:spcAft>
                <a:spcPts val="533"/>
              </a:spcAft>
            </a:pPr>
            <a:r>
              <a:rPr lang="en-US" sz="2400" dirty="0">
                <a:solidFill>
                  <a:srgbClr val="000000"/>
                </a:solidFill>
                <a:latin typeface="UTM Avo"/>
                <a:cs typeface="+mn-ea"/>
                <a:sym typeface="+mn-lt"/>
              </a:rPr>
              <a:t>a) </a:t>
            </a:r>
            <a:r>
              <a:rPr lang="en-US" sz="2400" dirty="0" err="1">
                <a:solidFill>
                  <a:srgbClr val="000000"/>
                </a:solidFill>
                <a:latin typeface="UTM Avo"/>
                <a:cs typeface="+mn-ea"/>
                <a:sym typeface="+mn-lt"/>
              </a:rPr>
              <a:t>Chọn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mặt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đất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làm</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mốc</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thế</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 Khi </a:t>
            </a:r>
            <a:r>
              <a:rPr lang="en-US" sz="2400" dirty="0" err="1">
                <a:solidFill>
                  <a:srgbClr val="000000"/>
                </a:solidFill>
                <a:latin typeface="UTM Avo"/>
                <a:cs typeface="+mn-ea"/>
                <a:sym typeface="+mn-lt"/>
              </a:rPr>
              <a:t>đó</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thế</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của</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bạn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nhỏ</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tại</a:t>
            </a:r>
            <a:r>
              <a:rPr lang="en-US" sz="2400" dirty="0">
                <a:solidFill>
                  <a:srgbClr val="000000"/>
                </a:solidFill>
                <a:latin typeface="UTM Avo"/>
                <a:cs typeface="+mn-ea"/>
                <a:sym typeface="+mn-lt"/>
              </a:rPr>
              <a:t> B </a:t>
            </a:r>
            <a:r>
              <a:rPr lang="en-US" sz="2400" dirty="0" err="1">
                <a:solidFill>
                  <a:srgbClr val="000000"/>
                </a:solidFill>
                <a:latin typeface="UTM Avo"/>
                <a:cs typeface="+mn-ea"/>
                <a:sym typeface="+mn-lt"/>
              </a:rPr>
              <a:t>bằng</a:t>
            </a:r>
            <a:r>
              <a:rPr lang="en-US" sz="2400" dirty="0">
                <a:solidFill>
                  <a:srgbClr val="000000"/>
                </a:solidFill>
                <a:latin typeface="UTM Avo"/>
                <a:cs typeface="+mn-ea"/>
                <a:sym typeface="+mn-lt"/>
              </a:rPr>
              <a:t> 150 J.</a:t>
            </a:r>
            <a:endParaRPr lang="en-US" sz="2400" dirty="0">
              <a:solidFill>
                <a:prstClr val="black"/>
              </a:solidFill>
              <a:latin typeface="UTM Avo"/>
              <a:cs typeface="+mn-ea"/>
              <a:sym typeface="+mn-lt"/>
            </a:endParaRPr>
          </a:p>
        </p:txBody>
      </p:sp>
      <p:sp>
        <p:nvSpPr>
          <p:cNvPr id="20" name="TextBox 19">
            <a:extLst>
              <a:ext uri="{FF2B5EF4-FFF2-40B4-BE49-F238E27FC236}">
                <a16:creationId xmlns:a16="http://schemas.microsoft.com/office/drawing/2014/main" id="{B4CAF7AA-1A8C-4564-5B4F-773FEBC66C5F}"/>
              </a:ext>
            </a:extLst>
          </p:cNvPr>
          <p:cNvSpPr txBox="1"/>
          <p:nvPr/>
        </p:nvSpPr>
        <p:spPr>
          <a:xfrm>
            <a:off x="4682502" y="5121035"/>
            <a:ext cx="6451600" cy="567848"/>
          </a:xfrm>
          <a:prstGeom prst="rect">
            <a:avLst/>
          </a:prstGeom>
          <a:noFill/>
        </p:spPr>
        <p:txBody>
          <a:bodyPr wrap="square">
            <a:spAutoFit/>
          </a:bodyPr>
          <a:lstStyle/>
          <a:p>
            <a:pPr algn="just" defTabSz="609630">
              <a:lnSpc>
                <a:spcPct val="150000"/>
              </a:lnSpc>
              <a:spcAft>
                <a:spcPts val="533"/>
              </a:spcAft>
            </a:pPr>
            <a:r>
              <a:rPr lang="en-US" sz="2400" dirty="0">
                <a:solidFill>
                  <a:srgbClr val="000000"/>
                </a:solidFill>
                <a:latin typeface="UTM Avo"/>
                <a:cs typeface="+mn-ea"/>
                <a:sym typeface="+mn-lt"/>
              </a:rPr>
              <a:t>b) </a:t>
            </a:r>
            <a:r>
              <a:rPr lang="en-US" sz="2400" dirty="0" err="1">
                <a:solidFill>
                  <a:srgbClr val="000000"/>
                </a:solidFill>
                <a:latin typeface="UTM Avo"/>
                <a:cs typeface="+mn-ea"/>
                <a:sym typeface="+mn-lt"/>
              </a:rPr>
              <a:t>Chọn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điểm</a:t>
            </a:r>
            <a:r>
              <a:rPr lang="en-US" sz="2400" dirty="0">
                <a:solidFill>
                  <a:srgbClr val="000000"/>
                </a:solidFill>
                <a:latin typeface="UTM Avo"/>
                <a:cs typeface="+mn-ea"/>
                <a:sym typeface="+mn-lt"/>
              </a:rPr>
              <a:t> B </a:t>
            </a:r>
            <a:r>
              <a:rPr lang="en-US" sz="2400" dirty="0" err="1">
                <a:solidFill>
                  <a:srgbClr val="000000"/>
                </a:solidFill>
                <a:latin typeface="UTM Avo"/>
                <a:cs typeface="+mn-ea"/>
                <a:sym typeface="+mn-lt"/>
              </a:rPr>
              <a:t>làm</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mốc</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thế</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a:t>
            </a:r>
            <a:endParaRPr lang="en-US" sz="2400" dirty="0">
              <a:solidFill>
                <a:prstClr val="black"/>
              </a:solidFill>
              <a:latin typeface="UTM Avo"/>
              <a:cs typeface="+mn-ea"/>
              <a:sym typeface="+mn-lt"/>
            </a:endParaRPr>
          </a:p>
        </p:txBody>
      </p:sp>
      <p:grpSp>
        <p:nvGrpSpPr>
          <p:cNvPr id="21" name="Group 20">
            <a:extLst>
              <a:ext uri="{FF2B5EF4-FFF2-40B4-BE49-F238E27FC236}">
                <a16:creationId xmlns:a16="http://schemas.microsoft.com/office/drawing/2014/main" id="{7158C953-3DAB-E417-5EDC-51D9E459D39F}"/>
              </a:ext>
            </a:extLst>
          </p:cNvPr>
          <p:cNvGrpSpPr/>
          <p:nvPr/>
        </p:nvGrpSpPr>
        <p:grpSpPr>
          <a:xfrm>
            <a:off x="4223788" y="4212052"/>
            <a:ext cx="6328166" cy="908983"/>
            <a:chOff x="7772400" y="5641971"/>
            <a:chExt cx="9492249" cy="1363475"/>
          </a:xfrm>
        </p:grpSpPr>
        <p:sp>
          <p:nvSpPr>
            <p:cNvPr id="22" name="Rectangle 21">
              <a:extLst>
                <a:ext uri="{FF2B5EF4-FFF2-40B4-BE49-F238E27FC236}">
                  <a16:creationId xmlns:a16="http://schemas.microsoft.com/office/drawing/2014/main" id="{3FFC279E-596A-F3E4-D928-8F1F4D219194}"/>
                </a:ext>
              </a:extLst>
            </p:cNvPr>
            <p:cNvSpPr/>
            <p:nvPr/>
          </p:nvSpPr>
          <p:spPr>
            <a:xfrm>
              <a:off x="8460471" y="5641971"/>
              <a:ext cx="8804178" cy="1363475"/>
            </a:xfrm>
            <a:prstGeom prst="rect">
              <a:avLst/>
            </a:prstGeom>
            <a:solidFill>
              <a:srgbClr val="8064A2">
                <a:lumMod val="20000"/>
                <a:lumOff val="80000"/>
              </a:srgbClr>
            </a:solidFill>
            <a:ln w="25400" cap="flat" cmpd="sng" algn="ctr">
              <a:solidFill>
                <a:srgbClr val="8064A2">
                  <a:lumMod val="50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533"/>
                </a:spcAft>
                <a:buClrTx/>
                <a:buSzTx/>
                <a:buFontTx/>
                <a:buNone/>
                <a:tabLst/>
                <a:defRPr/>
              </a:pPr>
              <a:r>
                <a:rPr kumimoji="0" lang="en-US" sz="2400" b="0" i="0" u="none" strike="noStrike" kern="0" cap="none" spc="0" normalizeH="0" baseline="0" noProof="0" dirty="0">
                  <a:ln>
                    <a:noFill/>
                  </a:ln>
                  <a:effectLst/>
                  <a:uLnTx/>
                  <a:uFillTx/>
                  <a:latin typeface="UTM Avo"/>
                  <a:cs typeface="+mn-ea"/>
                  <a:sym typeface="+mn-lt"/>
                </a:rPr>
                <a:t>W = </a:t>
              </a:r>
              <a:r>
                <a:rPr kumimoji="0" lang="en-US" sz="2400" b="0" i="0" u="none" strike="noStrike" kern="0" cap="none" spc="0" normalizeH="0" baseline="0" noProof="0" dirty="0" err="1">
                  <a:ln>
                    <a:noFill/>
                  </a:ln>
                  <a:effectLst/>
                  <a:uLnTx/>
                  <a:uFillTx/>
                  <a:latin typeface="UTM Avo"/>
                  <a:cs typeface="+mn-ea"/>
                  <a:sym typeface="+mn-lt"/>
                </a:rPr>
                <a:t>W</a:t>
              </a:r>
              <a:r>
                <a:rPr kumimoji="0" lang="en-US" sz="2400" b="0" i="0" u="none" strike="noStrike" kern="0" cap="none" spc="0" normalizeH="0" baseline="-25000" noProof="0" dirty="0" err="1">
                  <a:ln>
                    <a:noFill/>
                  </a:ln>
                  <a:effectLst/>
                  <a:uLnTx/>
                  <a:uFillTx/>
                  <a:latin typeface="UTM Avo"/>
                  <a:cs typeface="+mn-ea"/>
                  <a:sym typeface="+mn-lt"/>
                </a:rPr>
                <a:t>đ</a:t>
              </a:r>
              <a:r>
                <a:rPr kumimoji="0" lang="en-US" sz="2400" b="0" i="0" u="none" strike="noStrike" kern="0" cap="none" spc="0" normalizeH="0" baseline="0" noProof="0" dirty="0">
                  <a:ln>
                    <a:noFill/>
                  </a:ln>
                  <a:effectLst/>
                  <a:uLnTx/>
                  <a:uFillTx/>
                  <a:latin typeface="UTM Avo"/>
                  <a:cs typeface="+mn-ea"/>
                  <a:sym typeface="+mn-lt"/>
                </a:rPr>
                <a:t> + </a:t>
              </a:r>
              <a:r>
                <a:rPr kumimoji="0" lang="en-US" sz="2400" b="0" i="0" u="none" strike="noStrike" kern="0" cap="none" spc="0" normalizeH="0" baseline="0" noProof="0" dirty="0" err="1">
                  <a:ln>
                    <a:noFill/>
                  </a:ln>
                  <a:effectLst/>
                  <a:uLnTx/>
                  <a:uFillTx/>
                  <a:latin typeface="UTM Avo"/>
                  <a:cs typeface="+mn-ea"/>
                  <a:sym typeface="+mn-lt"/>
                </a:rPr>
                <a:t>W</a:t>
              </a:r>
              <a:r>
                <a:rPr kumimoji="0" lang="en-US" sz="2400" b="0" i="0" u="none" strike="noStrike" kern="0" cap="none" spc="0" normalizeH="0" baseline="-25000" noProof="0" dirty="0" err="1">
                  <a:ln>
                    <a:noFill/>
                  </a:ln>
                  <a:effectLst/>
                  <a:uLnTx/>
                  <a:uFillTx/>
                  <a:latin typeface="UTM Avo"/>
                  <a:cs typeface="+mn-ea"/>
                  <a:sym typeface="+mn-lt"/>
                </a:rPr>
                <a:t>t</a:t>
              </a:r>
              <a:r>
                <a:rPr kumimoji="0" lang="en-US" sz="2400" b="0" i="0" u="none" strike="noStrike" kern="0" cap="none" spc="0" normalizeH="0" baseline="0" noProof="0" dirty="0">
                  <a:ln>
                    <a:noFill/>
                  </a:ln>
                  <a:effectLst/>
                  <a:uLnTx/>
                  <a:uFillTx/>
                  <a:latin typeface="UTM Avo"/>
                  <a:cs typeface="+mn-ea"/>
                  <a:sym typeface="+mn-lt"/>
                </a:rPr>
                <a:t> = 90 + 150 = 240 J</a:t>
              </a:r>
            </a:p>
          </p:txBody>
        </p:sp>
        <p:sp>
          <p:nvSpPr>
            <p:cNvPr id="23" name="Arrow: Right 24">
              <a:extLst>
                <a:ext uri="{FF2B5EF4-FFF2-40B4-BE49-F238E27FC236}">
                  <a16:creationId xmlns:a16="http://schemas.microsoft.com/office/drawing/2014/main" id="{67638343-C2C9-8A87-8960-8E2D5756F6CE}"/>
                </a:ext>
              </a:extLst>
            </p:cNvPr>
            <p:cNvSpPr/>
            <p:nvPr/>
          </p:nvSpPr>
          <p:spPr>
            <a:xfrm>
              <a:off x="7772400" y="6134100"/>
              <a:ext cx="533400" cy="609601"/>
            </a:xfrm>
            <a:prstGeom prst="rightArrow">
              <a:avLst/>
            </a:prstGeom>
            <a:solidFill>
              <a:srgbClr val="FF0000"/>
            </a:solidFill>
            <a:ln w="25400" cap="flat" cmpd="sng" algn="ctr">
              <a:solidFill>
                <a:srgbClr val="FF0000"/>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effectLst/>
                <a:uLnTx/>
                <a:uFillTx/>
                <a:latin typeface="UTM Avo"/>
                <a:cs typeface="+mn-ea"/>
                <a:sym typeface="+mn-lt"/>
              </a:endParaRPr>
            </a:p>
          </p:txBody>
        </p:sp>
      </p:grpSp>
      <p:grpSp>
        <p:nvGrpSpPr>
          <p:cNvPr id="24" name="Group 23">
            <a:extLst>
              <a:ext uri="{FF2B5EF4-FFF2-40B4-BE49-F238E27FC236}">
                <a16:creationId xmlns:a16="http://schemas.microsoft.com/office/drawing/2014/main" id="{FEF3FD72-DAC3-9A27-C0ED-F1261BDBFE92}"/>
              </a:ext>
            </a:extLst>
          </p:cNvPr>
          <p:cNvGrpSpPr/>
          <p:nvPr/>
        </p:nvGrpSpPr>
        <p:grpSpPr>
          <a:xfrm>
            <a:off x="4223788" y="5872885"/>
            <a:ext cx="6338326" cy="908983"/>
            <a:chOff x="7772400" y="8466383"/>
            <a:chExt cx="9507489" cy="1363475"/>
          </a:xfrm>
        </p:grpSpPr>
        <p:sp>
          <p:nvSpPr>
            <p:cNvPr id="25" name="Rectangle 24">
              <a:extLst>
                <a:ext uri="{FF2B5EF4-FFF2-40B4-BE49-F238E27FC236}">
                  <a16:creationId xmlns:a16="http://schemas.microsoft.com/office/drawing/2014/main" id="{7CA1DD92-5671-9A5D-1261-75B5C7018568}"/>
                </a:ext>
              </a:extLst>
            </p:cNvPr>
            <p:cNvSpPr/>
            <p:nvPr/>
          </p:nvSpPr>
          <p:spPr>
            <a:xfrm>
              <a:off x="8475711" y="8466383"/>
              <a:ext cx="8804178" cy="1363475"/>
            </a:xfrm>
            <a:prstGeom prst="rect">
              <a:avLst/>
            </a:prstGeom>
            <a:solidFill>
              <a:srgbClr val="8064A2">
                <a:lumMod val="20000"/>
                <a:lumOff val="80000"/>
              </a:srgbClr>
            </a:solidFill>
            <a:ln w="25400" cap="flat" cmpd="sng" algn="ctr">
              <a:solidFill>
                <a:srgbClr val="8064A2">
                  <a:lumMod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latin typeface="UTM Avo"/>
                  <a:cs typeface="+mn-ea"/>
                  <a:sym typeface="+mn-lt"/>
                </a:rPr>
                <a:t>W = </a:t>
              </a:r>
              <a:r>
                <a:rPr kumimoji="0" lang="en-US" sz="2400" b="0" i="0" u="none" strike="noStrike" kern="0" cap="none" spc="0" normalizeH="0" baseline="0" noProof="0" dirty="0" err="1">
                  <a:ln>
                    <a:noFill/>
                  </a:ln>
                  <a:effectLst/>
                  <a:uLnTx/>
                  <a:uFillTx/>
                  <a:latin typeface="UTM Avo"/>
                  <a:cs typeface="+mn-ea"/>
                  <a:sym typeface="+mn-lt"/>
                </a:rPr>
                <a:t>W</a:t>
              </a:r>
              <a:r>
                <a:rPr kumimoji="0" lang="en-US" sz="2400" b="0" i="0" u="none" strike="noStrike" kern="0" cap="none" spc="0" normalizeH="0" baseline="-25000" noProof="0" dirty="0" err="1">
                  <a:ln>
                    <a:noFill/>
                  </a:ln>
                  <a:effectLst/>
                  <a:uLnTx/>
                  <a:uFillTx/>
                  <a:latin typeface="UTM Avo"/>
                  <a:cs typeface="+mn-ea"/>
                  <a:sym typeface="+mn-lt"/>
                </a:rPr>
                <a:t>đ</a:t>
              </a:r>
              <a:r>
                <a:rPr kumimoji="0" lang="en-US" sz="2400" b="0" i="0" u="none" strike="noStrike" kern="0" cap="none" spc="0" normalizeH="0" baseline="0" noProof="0" dirty="0">
                  <a:ln>
                    <a:noFill/>
                  </a:ln>
                  <a:effectLst/>
                  <a:uLnTx/>
                  <a:uFillTx/>
                  <a:latin typeface="UTM Avo"/>
                  <a:cs typeface="+mn-ea"/>
                  <a:sym typeface="+mn-lt"/>
                </a:rPr>
                <a:t> = 90 J</a:t>
              </a:r>
            </a:p>
          </p:txBody>
        </p:sp>
        <p:sp>
          <p:nvSpPr>
            <p:cNvPr id="26" name="Arrow: Right 25">
              <a:extLst>
                <a:ext uri="{FF2B5EF4-FFF2-40B4-BE49-F238E27FC236}">
                  <a16:creationId xmlns:a16="http://schemas.microsoft.com/office/drawing/2014/main" id="{BCBB5AA0-34ED-FD5C-76D3-B76DC918E710}"/>
                </a:ext>
              </a:extLst>
            </p:cNvPr>
            <p:cNvSpPr/>
            <p:nvPr/>
          </p:nvSpPr>
          <p:spPr>
            <a:xfrm>
              <a:off x="7772400" y="8843319"/>
              <a:ext cx="533400" cy="609601"/>
            </a:xfrm>
            <a:prstGeom prst="rightArrow">
              <a:avLst/>
            </a:prstGeom>
            <a:solidFill>
              <a:srgbClr val="FF0000"/>
            </a:solidFill>
            <a:ln w="25400" cap="flat" cmpd="sng" algn="ctr">
              <a:solidFill>
                <a:srgbClr val="FF0000"/>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UTM Avo"/>
                <a:cs typeface="+mn-ea"/>
                <a:sym typeface="+mn-lt"/>
              </a:endParaRPr>
            </a:p>
          </p:txBody>
        </p:sp>
      </p:grpSp>
    </p:spTree>
    <p:extLst>
      <p:ext uri="{BB962C8B-B14F-4D97-AF65-F5344CB8AC3E}">
        <p14:creationId xmlns:p14="http://schemas.microsoft.com/office/powerpoint/2010/main" val="131860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2">
            <a:extLst>
              <a:ext uri="{FF2B5EF4-FFF2-40B4-BE49-F238E27FC236}">
                <a16:creationId xmlns:a16="http://schemas.microsoft.com/office/drawing/2014/main" id="{F5BC5470-E95F-B9D0-27D9-A0E459DE2FE4}"/>
              </a:ext>
            </a:extLst>
          </p:cNvPr>
          <p:cNvSpPr/>
          <p:nvPr/>
        </p:nvSpPr>
        <p:spPr>
          <a:xfrm>
            <a:off x="277257" y="1627187"/>
            <a:ext cx="11637486" cy="1176337"/>
          </a:xfrm>
          <a:prstGeom prst="roundRect">
            <a:avLst/>
          </a:prstGeom>
          <a:solidFill>
            <a:schemeClr val="accent2">
              <a:lumMod val="40000"/>
              <a:lumOff val="60000"/>
            </a:schemeClr>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err="1">
                <a:ln>
                  <a:noFill/>
                </a:ln>
                <a:effectLst/>
                <a:uLnTx/>
                <a:uFillTx/>
                <a:latin typeface="UTM Avo"/>
                <a:cs typeface="+mn-ea"/>
                <a:sym typeface="+mn-lt"/>
              </a:rPr>
              <a:t>Luyện</a:t>
            </a:r>
            <a:r>
              <a:rPr kumimoji="0" lang="en-US" sz="2400" b="1" i="0" u="none" strike="noStrike" kern="0" cap="none" spc="0" normalizeH="0" baseline="0" noProof="0" dirty="0">
                <a:ln>
                  <a:noFill/>
                </a:ln>
                <a:effectLst/>
                <a:uLnTx/>
                <a:uFillTx/>
                <a:latin typeface="UTM Avo"/>
                <a:cs typeface="+mn-ea"/>
                <a:sym typeface="+mn-lt"/>
              </a:rPr>
              <a:t> </a:t>
            </a:r>
            <a:r>
              <a:rPr kumimoji="0" lang="en-US" sz="2400" b="1" i="0" u="none" strike="noStrike" kern="0" cap="none" spc="0" normalizeH="0" baseline="0" noProof="0" dirty="0" err="1">
                <a:ln>
                  <a:noFill/>
                </a:ln>
                <a:effectLst/>
                <a:uLnTx/>
                <a:uFillTx/>
                <a:latin typeface="UTM Avo"/>
                <a:cs typeface="+mn-ea"/>
                <a:sym typeface="+mn-lt"/>
              </a:rPr>
              <a:t>tập</a:t>
            </a:r>
            <a:r>
              <a:rPr kumimoji="0" lang="en-US" sz="2400" b="1" i="0" u="none" strike="noStrike" kern="0" cap="none" spc="0" normalizeH="0" baseline="0" noProof="0" dirty="0">
                <a:ln>
                  <a:noFill/>
                </a:ln>
                <a:effectLst/>
                <a:uLnTx/>
                <a:uFillTx/>
                <a:latin typeface="UTM Avo"/>
                <a:cs typeface="+mn-ea"/>
                <a:sym typeface="+mn-lt"/>
              </a:rPr>
              <a:t> 4 (SGK – tr16): </a:t>
            </a:r>
            <a:r>
              <a:rPr kumimoji="0" lang="en-US" sz="2400" b="0" i="0" u="none" strike="noStrike" kern="0" cap="none" spc="0" normalizeH="0" baseline="0" noProof="0" dirty="0" err="1">
                <a:ln>
                  <a:noFill/>
                </a:ln>
                <a:effectLst/>
                <a:uLnTx/>
                <a:uFillTx/>
                <a:latin typeface="UTM Avo"/>
                <a:cs typeface="+mn-ea"/>
                <a:sym typeface="+mn-lt"/>
              </a:rPr>
              <a:t>Phân</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tích</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sự</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chuyển</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hóa</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động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năng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và</a:t>
            </a:r>
            <a:r>
              <a:rPr kumimoji="0" lang="en-US" sz="2400" b="0" i="0" u="none" strike="noStrike" kern="0" cap="none" spc="0" normalizeH="0" baseline="0" noProof="0" dirty="0">
                <a:ln>
                  <a:noFill/>
                </a:ln>
                <a:effectLst/>
                <a:uLnTx/>
                <a:uFillTx/>
                <a:latin typeface="UTM Avo"/>
                <a:cs typeface="+mn-ea"/>
                <a:sym typeface="+mn-lt"/>
              </a:rPr>
              <a:t> </a:t>
            </a:r>
            <a:br>
              <a:rPr kumimoji="0" lang="en-US" sz="2400" b="0" i="0" u="none" strike="noStrike" kern="0" cap="none" spc="0" normalizeH="0" baseline="0" noProof="0" dirty="0">
                <a:ln>
                  <a:noFill/>
                </a:ln>
                <a:effectLst/>
                <a:uLnTx/>
                <a:uFillTx/>
                <a:latin typeface="UTM Avo"/>
                <a:cs typeface="+mn-ea"/>
                <a:sym typeface="+mn-lt"/>
              </a:rPr>
            </a:br>
            <a:r>
              <a:rPr kumimoji="0" lang="en-US" sz="2400" b="0" i="0" u="none" strike="noStrike" kern="0" cap="none" spc="0" normalizeH="0" baseline="0" noProof="0" dirty="0" err="1">
                <a:ln>
                  <a:noFill/>
                </a:ln>
                <a:effectLst/>
                <a:uLnTx/>
                <a:uFillTx/>
                <a:latin typeface="UTM Avo"/>
                <a:cs typeface="+mn-ea"/>
                <a:sym typeface="+mn-lt"/>
              </a:rPr>
              <a:t>thế</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năng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của</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bạn</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nhỏ</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khi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chơi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cầu</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trượt</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ở</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hình</a:t>
            </a:r>
            <a:r>
              <a:rPr kumimoji="0" lang="en-US" sz="2400" b="0" i="0" u="none" strike="noStrike" kern="0" cap="none" spc="0" normalizeH="0" baseline="0" noProof="0" dirty="0">
                <a:ln>
                  <a:noFill/>
                </a:ln>
                <a:effectLst/>
                <a:uLnTx/>
                <a:uFillTx/>
                <a:latin typeface="UTM Avo"/>
                <a:cs typeface="+mn-ea"/>
                <a:sym typeface="+mn-lt"/>
              </a:rPr>
              <a:t> 2.4 </a:t>
            </a:r>
            <a:r>
              <a:rPr kumimoji="0" lang="en-US" sz="2400" b="0" i="0" u="none" strike="noStrike" kern="0" cap="none" spc="0" normalizeH="0" baseline="0" noProof="0" dirty="0" err="1">
                <a:ln>
                  <a:noFill/>
                </a:ln>
                <a:effectLst/>
                <a:uLnTx/>
                <a:uFillTx/>
                <a:latin typeface="UTM Avo"/>
                <a:cs typeface="+mn-ea"/>
                <a:sym typeface="+mn-lt"/>
              </a:rPr>
              <a:t>trong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hai</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trường</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hợp</a:t>
            </a:r>
            <a:r>
              <a:rPr kumimoji="0" lang="en-US" sz="2400" b="0" i="0" u="none" strike="noStrike" kern="0" cap="none" spc="0" normalizeH="0" baseline="0" noProof="0" dirty="0">
                <a:ln>
                  <a:noFill/>
                </a:ln>
                <a:effectLst/>
                <a:uLnTx/>
                <a:uFillTx/>
                <a:latin typeface="UTM Avo"/>
                <a:cs typeface="+mn-ea"/>
                <a:sym typeface="+mn-lt"/>
              </a:rPr>
              <a:t> </a:t>
            </a:r>
            <a:r>
              <a:rPr kumimoji="0" lang="en-US" sz="2400" b="0" i="0" u="none" strike="noStrike" kern="0" cap="none" spc="0" normalizeH="0" baseline="0" noProof="0" dirty="0" err="1">
                <a:ln>
                  <a:noFill/>
                </a:ln>
                <a:effectLst/>
                <a:uLnTx/>
                <a:uFillTx/>
                <a:latin typeface="UTM Avo"/>
                <a:cs typeface="+mn-ea"/>
                <a:sym typeface="+mn-lt"/>
              </a:rPr>
              <a:t>sau</a:t>
            </a:r>
            <a:r>
              <a:rPr kumimoji="0" lang="en-US" sz="2400" b="0" i="0" u="none" strike="noStrike" kern="0" cap="none" spc="0" normalizeH="0" baseline="0" noProof="0" dirty="0">
                <a:ln>
                  <a:noFill/>
                </a:ln>
                <a:effectLst/>
                <a:uLnTx/>
                <a:uFillTx/>
                <a:latin typeface="UTM Avo"/>
                <a:cs typeface="+mn-ea"/>
                <a:sym typeface="+mn-lt"/>
              </a:rPr>
              <a:t>:</a:t>
            </a:r>
          </a:p>
        </p:txBody>
      </p:sp>
      <p:pic>
        <p:nvPicPr>
          <p:cNvPr id="8" name="Picture 7">
            <a:extLst>
              <a:ext uri="{FF2B5EF4-FFF2-40B4-BE49-F238E27FC236}">
                <a16:creationId xmlns:a16="http://schemas.microsoft.com/office/drawing/2014/main" id="{BAAFCC30-C00B-A9AE-FCB2-5F527CB67983}"/>
              </a:ext>
            </a:extLst>
          </p:cNvPr>
          <p:cNvPicPr>
            <a:picLocks noChangeAspect="1"/>
          </p:cNvPicPr>
          <p:nvPr/>
        </p:nvPicPr>
        <p:blipFill rotWithShape="1">
          <a:blip r:embed="rId3">
            <a:extLst>
              <a:ext uri="{28A0092B-C50C-407E-A947-70E740481C1C}">
                <a14:useLocalDpi xmlns:a14="http://schemas.microsoft.com/office/drawing/2010/main" val="0"/>
              </a:ext>
            </a:extLst>
          </a:blip>
          <a:srcRect t="9984"/>
          <a:stretch/>
        </p:blipFill>
        <p:spPr>
          <a:xfrm>
            <a:off x="277257" y="3097744"/>
            <a:ext cx="4769440" cy="3481737"/>
          </a:xfrm>
          <a:prstGeom prst="rect">
            <a:avLst/>
          </a:prstGeom>
        </p:spPr>
      </p:pic>
      <p:grpSp>
        <p:nvGrpSpPr>
          <p:cNvPr id="9" name="Group 8">
            <a:extLst>
              <a:ext uri="{FF2B5EF4-FFF2-40B4-BE49-F238E27FC236}">
                <a16:creationId xmlns:a16="http://schemas.microsoft.com/office/drawing/2014/main" id="{74DB7008-8C38-4795-6BA8-8625F20F45FB}"/>
              </a:ext>
            </a:extLst>
          </p:cNvPr>
          <p:cNvGrpSpPr/>
          <p:nvPr/>
        </p:nvGrpSpPr>
        <p:grpSpPr>
          <a:xfrm>
            <a:off x="5487194" y="2977120"/>
            <a:ext cx="6096000" cy="3596160"/>
            <a:chOff x="8077200" y="3930534"/>
            <a:chExt cx="9144000" cy="5394241"/>
          </a:xfrm>
        </p:grpSpPr>
        <p:sp>
          <p:nvSpPr>
            <p:cNvPr id="10" name="TextBox 9">
              <a:extLst>
                <a:ext uri="{FF2B5EF4-FFF2-40B4-BE49-F238E27FC236}">
                  <a16:creationId xmlns:a16="http://schemas.microsoft.com/office/drawing/2014/main" id="{1FEF5C34-BF69-DE77-7C04-2D28EEB2E256}"/>
                </a:ext>
              </a:extLst>
            </p:cNvPr>
            <p:cNvSpPr txBox="1"/>
            <p:nvPr/>
          </p:nvSpPr>
          <p:spPr>
            <a:xfrm>
              <a:off x="8077200" y="5883833"/>
              <a:ext cx="9144000" cy="3440942"/>
            </a:xfrm>
            <a:prstGeom prst="rect">
              <a:avLst/>
            </a:prstGeom>
            <a:noFill/>
          </p:spPr>
          <p:txBody>
            <a:bodyPr wrap="square">
              <a:spAutoFit/>
            </a:bodyPr>
            <a:lstStyle/>
            <a:p>
              <a:pPr algn="just" defTabSz="609630">
                <a:lnSpc>
                  <a:spcPct val="150000"/>
                </a:lnSpc>
                <a:spcAft>
                  <a:spcPts val="533"/>
                </a:spcAft>
              </a:pPr>
              <a:r>
                <a:rPr lang="en-US" sz="2400" dirty="0">
                  <a:latin typeface="UTM Avo"/>
                  <a:cs typeface="+mn-ea"/>
                  <a:sym typeface="+mn-lt"/>
                </a:rPr>
                <a:t>a) </a:t>
              </a:r>
              <a:r>
                <a:rPr lang="en-US" sz="2400" dirty="0" err="1">
                  <a:latin typeface="UTM Avo"/>
                  <a:cs typeface="+mn-ea"/>
                  <a:sym typeface="+mn-lt"/>
                </a:rPr>
                <a:t>Bỏ</a:t>
              </a:r>
              <a:r>
                <a:rPr lang="en-US" sz="2400" dirty="0">
                  <a:latin typeface="UTM Avo"/>
                  <a:cs typeface="+mn-ea"/>
                  <a:sym typeface="+mn-lt"/>
                </a:rPr>
                <a:t> qua ma </a:t>
              </a:r>
              <a:r>
                <a:rPr lang="en-US" sz="2400" dirty="0" err="1">
                  <a:latin typeface="UTM Avo"/>
                  <a:cs typeface="+mn-ea"/>
                  <a:sym typeface="+mn-lt"/>
                </a:rPr>
                <a:t>sát</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mặt</a:t>
              </a:r>
              <a:r>
                <a:rPr lang="en-US" sz="2400" dirty="0">
                  <a:latin typeface="UTM Avo"/>
                  <a:cs typeface="+mn-ea"/>
                  <a:sym typeface="+mn-lt"/>
                </a:rPr>
                <a:t> </a:t>
              </a:r>
              <a:r>
                <a:rPr lang="en-US" sz="2400" dirty="0" err="1">
                  <a:latin typeface="UTM Avo"/>
                  <a:cs typeface="+mn-ea"/>
                  <a:sym typeface="+mn-lt"/>
                </a:rPr>
                <a:t>cầu</a:t>
              </a:r>
              <a:r>
                <a:rPr lang="en-US" sz="2400" dirty="0">
                  <a:latin typeface="UTM Avo"/>
                  <a:cs typeface="+mn-ea"/>
                  <a:sym typeface="+mn-lt"/>
                </a:rPr>
                <a:t> </a:t>
              </a:r>
              <a:r>
                <a:rPr lang="en-US" sz="2400" dirty="0" err="1">
                  <a:latin typeface="UTM Avo"/>
                  <a:cs typeface="+mn-ea"/>
                  <a:sym typeface="+mn-lt"/>
                </a:rPr>
                <a:t>trượt</a:t>
              </a:r>
              <a:r>
                <a:rPr lang="en-US" sz="2400" dirty="0">
                  <a:latin typeface="UTM Avo"/>
                  <a:cs typeface="+mn-ea"/>
                  <a:sym typeface="+mn-lt"/>
                </a:rPr>
                <a:t> </a:t>
              </a:r>
              <a:r>
                <a:rPr lang="en-US" sz="2400" dirty="0" err="1">
                  <a:latin typeface="UTM Avo"/>
                  <a:cs typeface="+mn-ea"/>
                  <a:sym typeface="+mn-lt"/>
                </a:rPr>
                <a:t>và</a:t>
              </a:r>
              <a:r>
                <a:rPr lang="en-US" sz="2400" dirty="0">
                  <a:latin typeface="UTM Avo"/>
                  <a:cs typeface="+mn-ea"/>
                  <a:sym typeface="+mn-lt"/>
                </a:rPr>
                <a:t> </a:t>
              </a:r>
              <a:r>
                <a:rPr lang="en-US" sz="2400" dirty="0" err="1">
                  <a:latin typeface="UTM Avo"/>
                  <a:cs typeface="+mn-ea"/>
                  <a:sym typeface="+mn-lt"/>
                </a:rPr>
                <a:t>lực</a:t>
              </a:r>
              <a:r>
                <a:rPr lang="en-US" sz="2400" dirty="0">
                  <a:latin typeface="UTM Avo"/>
                  <a:cs typeface="+mn-ea"/>
                  <a:sym typeface="+mn-lt"/>
                </a:rPr>
                <a:t> </a:t>
              </a:r>
              <a:r>
                <a:rPr lang="en-US" sz="2400" dirty="0" err="1">
                  <a:latin typeface="UTM Avo"/>
                  <a:cs typeface="+mn-ea"/>
                  <a:sym typeface="+mn-lt"/>
                </a:rPr>
                <a:t>cản</a:t>
              </a:r>
              <a:r>
                <a:rPr lang="en-US" sz="2400" dirty="0">
                  <a:latin typeface="UTM Avo"/>
                  <a:cs typeface="+mn-ea"/>
                  <a:sym typeface="+mn-lt"/>
                </a:rPr>
                <a:t> </a:t>
              </a:r>
              <a:r>
                <a:rPr lang="en-US" sz="2400" dirty="0" err="1">
                  <a:latin typeface="UTM Avo"/>
                  <a:cs typeface="+mn-ea"/>
                  <a:sym typeface="+mn-lt"/>
                </a:rPr>
                <a:t>không</a:t>
              </a:r>
              <a:r>
                <a:rPr lang="en-US" sz="2400" dirty="0">
                  <a:latin typeface="UTM Avo"/>
                  <a:cs typeface="+mn-ea"/>
                  <a:sym typeface="+mn-lt"/>
                </a:rPr>
                <a:t> </a:t>
              </a:r>
              <a:r>
                <a:rPr lang="en-US" sz="2400" dirty="0" err="1">
                  <a:latin typeface="UTM Avo"/>
                  <a:cs typeface="+mn-ea"/>
                  <a:sym typeface="+mn-lt"/>
                </a:rPr>
                <a:t>khí</a:t>
              </a:r>
              <a:r>
                <a:rPr lang="en-US" sz="2400" dirty="0">
                  <a:latin typeface="UTM Avo"/>
                  <a:cs typeface="+mn-ea"/>
                  <a:sym typeface="+mn-lt"/>
                </a:rPr>
                <a:t>.</a:t>
              </a:r>
            </a:p>
            <a:p>
              <a:pPr algn="just" defTabSz="609630">
                <a:lnSpc>
                  <a:spcPct val="150000"/>
                </a:lnSpc>
                <a:spcAft>
                  <a:spcPts val="533"/>
                </a:spcAft>
              </a:pPr>
              <a:r>
                <a:rPr lang="en-US" sz="2400" dirty="0">
                  <a:latin typeface="UTM Avo"/>
                  <a:cs typeface="+mn-ea"/>
                  <a:sym typeface="+mn-lt"/>
                </a:rPr>
                <a:t>b) </a:t>
              </a:r>
              <a:r>
                <a:rPr lang="en-US" sz="2400" dirty="0" err="1">
                  <a:latin typeface="UTM Avo"/>
                  <a:cs typeface="+mn-ea"/>
                  <a:sym typeface="+mn-lt"/>
                </a:rPr>
                <a:t>Lực</a:t>
              </a:r>
              <a:r>
                <a:rPr lang="en-US" sz="2400" dirty="0">
                  <a:latin typeface="UTM Avo"/>
                  <a:cs typeface="+mn-ea"/>
                  <a:sym typeface="+mn-lt"/>
                </a:rPr>
                <a:t> ma </a:t>
              </a:r>
              <a:r>
                <a:rPr lang="en-US" sz="2400" dirty="0" err="1">
                  <a:latin typeface="UTM Avo"/>
                  <a:cs typeface="+mn-ea"/>
                  <a:sym typeface="+mn-lt"/>
                </a:rPr>
                <a:t>sát</a:t>
              </a:r>
              <a:r>
                <a:rPr lang="en-US" sz="2400" dirty="0">
                  <a:latin typeface="UTM Avo"/>
                  <a:cs typeface="+mn-ea"/>
                  <a:sym typeface="+mn-lt"/>
                </a:rPr>
                <a:t> </a:t>
              </a:r>
              <a:r>
                <a:rPr lang="en-US" sz="2400" dirty="0" err="1">
                  <a:latin typeface="UTM Avo"/>
                  <a:cs typeface="+mn-ea"/>
                  <a:sym typeface="+mn-lt"/>
                </a:rPr>
                <a:t>giữa</a:t>
              </a:r>
              <a:r>
                <a:rPr lang="en-US" sz="2400" dirty="0">
                  <a:latin typeface="UTM Avo"/>
                  <a:cs typeface="+mn-ea"/>
                  <a:sym typeface="+mn-lt"/>
                </a:rPr>
                <a:t> </a:t>
              </a:r>
              <a:r>
                <a:rPr lang="en-US" sz="2400" dirty="0" err="1">
                  <a:latin typeface="UTM Avo"/>
                  <a:cs typeface="+mn-ea"/>
                  <a:sym typeface="+mn-lt"/>
                </a:rPr>
                <a:t>bạn</a:t>
              </a:r>
              <a:r>
                <a:rPr lang="en-US" sz="2400" dirty="0">
                  <a:latin typeface="UTM Avo"/>
                  <a:cs typeface="+mn-ea"/>
                  <a:sym typeface="+mn-lt"/>
                </a:rPr>
                <a:t> </a:t>
              </a:r>
              <a:r>
                <a:rPr lang="en-US" sz="2400" dirty="0" err="1">
                  <a:latin typeface="UTM Avo"/>
                  <a:cs typeface="+mn-ea"/>
                  <a:sym typeface="+mn-lt"/>
                </a:rPr>
                <a:t>nhỏ</a:t>
              </a:r>
              <a:r>
                <a:rPr lang="en-US" sz="2400" dirty="0">
                  <a:latin typeface="UTM Avo"/>
                  <a:cs typeface="+mn-ea"/>
                  <a:sym typeface="+mn-lt"/>
                </a:rPr>
                <a:t> </a:t>
              </a:r>
              <a:r>
                <a:rPr lang="en-US" sz="2400" dirty="0" err="1">
                  <a:latin typeface="UTM Avo"/>
                  <a:cs typeface="+mn-ea"/>
                  <a:sym typeface="+mn-lt"/>
                </a:rPr>
                <a:t>và</a:t>
              </a:r>
              <a:r>
                <a:rPr lang="en-US" sz="2400" dirty="0">
                  <a:latin typeface="UTM Avo"/>
                  <a:cs typeface="+mn-ea"/>
                  <a:sym typeface="+mn-lt"/>
                </a:rPr>
                <a:t> </a:t>
              </a:r>
              <a:br>
                <a:rPr lang="en-US" sz="2400" dirty="0">
                  <a:latin typeface="UTM Avo"/>
                  <a:cs typeface="+mn-ea"/>
                  <a:sym typeface="+mn-lt"/>
                </a:rPr>
              </a:br>
              <a:r>
                <a:rPr lang="en-US" sz="2400" dirty="0" err="1">
                  <a:latin typeface="UTM Avo"/>
                  <a:cs typeface="+mn-ea"/>
                  <a:sym typeface="+mn-lt"/>
                </a:rPr>
                <a:t>cầu</a:t>
              </a:r>
              <a:r>
                <a:rPr lang="en-US" sz="2400" dirty="0">
                  <a:latin typeface="UTM Avo"/>
                  <a:cs typeface="+mn-ea"/>
                  <a:sym typeface="+mn-lt"/>
                </a:rPr>
                <a:t> </a:t>
              </a:r>
              <a:r>
                <a:rPr lang="en-US" sz="2400" dirty="0" err="1">
                  <a:latin typeface="UTM Avo"/>
                  <a:cs typeface="+mn-ea"/>
                  <a:sym typeface="+mn-lt"/>
                </a:rPr>
                <a:t>trượt</a:t>
              </a:r>
              <a:r>
                <a:rPr lang="en-US" sz="2400" dirty="0">
                  <a:latin typeface="UTM Avo"/>
                  <a:cs typeface="+mn-ea"/>
                  <a:sym typeface="+mn-lt"/>
                </a:rPr>
                <a:t> </a:t>
              </a:r>
              <a:r>
                <a:rPr lang="en-US" sz="2400" dirty="0" err="1">
                  <a:latin typeface="UTM Avo"/>
                  <a:cs typeface="+mn-ea"/>
                  <a:sym typeface="+mn-lt"/>
                </a:rPr>
                <a:t>có</a:t>
              </a:r>
              <a:r>
                <a:rPr lang="en-US" sz="2400" dirty="0">
                  <a:latin typeface="UTM Avo"/>
                  <a:cs typeface="+mn-ea"/>
                  <a:sym typeface="+mn-lt"/>
                </a:rPr>
                <a:t> </a:t>
              </a:r>
              <a:r>
                <a:rPr lang="en-US" sz="2400" dirty="0" err="1">
                  <a:latin typeface="UTM Avo"/>
                  <a:cs typeface="+mn-ea"/>
                  <a:sym typeface="+mn-lt"/>
                </a:rPr>
                <a:t>giá</a:t>
              </a:r>
              <a:r>
                <a:rPr lang="en-US" sz="2400" dirty="0">
                  <a:latin typeface="UTM Avo"/>
                  <a:cs typeface="+mn-ea"/>
                  <a:sym typeface="+mn-lt"/>
                </a:rPr>
                <a:t> </a:t>
              </a:r>
              <a:r>
                <a:rPr lang="en-US" sz="2400" dirty="0" err="1">
                  <a:latin typeface="UTM Avo"/>
                  <a:cs typeface="+mn-ea"/>
                  <a:sym typeface="+mn-lt"/>
                </a:rPr>
                <a:t>trị</a:t>
              </a:r>
              <a:r>
                <a:rPr lang="en-US" sz="2400" dirty="0">
                  <a:latin typeface="UTM Avo"/>
                  <a:cs typeface="+mn-ea"/>
                  <a:sym typeface="+mn-lt"/>
                </a:rPr>
                <a:t> </a:t>
              </a:r>
              <a:r>
                <a:rPr lang="en-US" sz="2400" dirty="0" err="1">
                  <a:latin typeface="UTM Avo"/>
                  <a:cs typeface="+mn-ea"/>
                  <a:sym typeface="+mn-lt"/>
                </a:rPr>
                <a:t>đáng</a:t>
              </a:r>
              <a:r>
                <a:rPr lang="en-US" sz="2400" dirty="0">
                  <a:latin typeface="UTM Avo"/>
                  <a:cs typeface="+mn-ea"/>
                  <a:sym typeface="+mn-lt"/>
                </a:rPr>
                <a:t> </a:t>
              </a:r>
              <a:r>
                <a:rPr lang="en-US" sz="2400" dirty="0" err="1">
                  <a:latin typeface="UTM Avo"/>
                  <a:cs typeface="+mn-ea"/>
                  <a:sym typeface="+mn-lt"/>
                </a:rPr>
                <a:t>kể</a:t>
              </a:r>
              <a:r>
                <a:rPr lang="en-US" sz="2400" dirty="0">
                  <a:latin typeface="UTM Avo"/>
                  <a:cs typeface="+mn-ea"/>
                  <a:sym typeface="+mn-lt"/>
                </a:rPr>
                <a:t>.</a:t>
              </a:r>
            </a:p>
          </p:txBody>
        </p:sp>
        <p:pic>
          <p:nvPicPr>
            <p:cNvPr id="11" name="Picture 35">
              <a:extLst>
                <a:ext uri="{FF2B5EF4-FFF2-40B4-BE49-F238E27FC236}">
                  <a16:creationId xmlns:a16="http://schemas.microsoft.com/office/drawing/2014/main" id="{F764A055-3467-6331-7323-7DEBFF448E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70430" y="3930534"/>
              <a:ext cx="3733800" cy="1968731"/>
            </a:xfrm>
            <a:prstGeom prst="rect">
              <a:avLst/>
            </a:prstGeom>
          </p:spPr>
        </p:pic>
      </p:grpSp>
    </p:spTree>
    <p:extLst>
      <p:ext uri="{BB962C8B-B14F-4D97-AF65-F5344CB8AC3E}">
        <p14:creationId xmlns:p14="http://schemas.microsoft.com/office/powerpoint/2010/main" val="2532248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BA62A12-5C0B-282B-BD55-518005768C7D}"/>
              </a:ext>
            </a:extLst>
          </p:cNvPr>
          <p:cNvSpPr txBox="1"/>
          <p:nvPr/>
        </p:nvSpPr>
        <p:spPr>
          <a:xfrm>
            <a:off x="4592320" y="1694108"/>
            <a:ext cx="7263022" cy="2559547"/>
          </a:xfrm>
          <a:prstGeom prst="rect">
            <a:avLst/>
          </a:prstGeom>
          <a:noFill/>
        </p:spPr>
        <p:txBody>
          <a:bodyPr wrap="square">
            <a:spAutoFit/>
          </a:bodyPr>
          <a:lstStyle/>
          <a:p>
            <a:pPr algn="just" defTabSz="609630">
              <a:lnSpc>
                <a:spcPct val="150000"/>
              </a:lnSpc>
              <a:spcAft>
                <a:spcPts val="533"/>
              </a:spcAft>
            </a:pPr>
            <a:r>
              <a:rPr lang="en-US" sz="2200" dirty="0">
                <a:latin typeface="UTM Avo"/>
                <a:cs typeface="+mn-ea"/>
                <a:sym typeface="+mn-lt"/>
              </a:rPr>
              <a:t>a) Khi </a:t>
            </a:r>
            <a:r>
              <a:rPr lang="en-US" sz="2200" dirty="0" err="1">
                <a:latin typeface="UTM Avo"/>
                <a:cs typeface="+mn-ea"/>
                <a:sym typeface="+mn-lt"/>
              </a:rPr>
              <a:t>bỏ</a:t>
            </a:r>
            <a:r>
              <a:rPr lang="en-US" sz="2200" dirty="0">
                <a:latin typeface="UTM Avo"/>
                <a:cs typeface="+mn-ea"/>
                <a:sym typeface="+mn-lt"/>
              </a:rPr>
              <a:t> qua ma </a:t>
            </a:r>
            <a:r>
              <a:rPr lang="en-US" sz="2200" dirty="0" err="1">
                <a:latin typeface="UTM Avo"/>
                <a:cs typeface="+mn-ea"/>
                <a:sym typeface="+mn-lt"/>
              </a:rPr>
              <a:t>sát</a:t>
            </a:r>
            <a:r>
              <a:rPr lang="en-US" sz="2200" dirty="0">
                <a:latin typeface="UTM Avo"/>
                <a:cs typeface="+mn-ea"/>
                <a:sym typeface="+mn-lt"/>
              </a:rPr>
              <a:t> </a:t>
            </a:r>
            <a:r>
              <a:rPr lang="en-US" sz="2200" dirty="0" err="1">
                <a:latin typeface="UTM Avo"/>
                <a:cs typeface="+mn-ea"/>
                <a:sym typeface="+mn-lt"/>
              </a:rPr>
              <a:t>của</a:t>
            </a:r>
            <a:r>
              <a:rPr lang="en-US" sz="2200" dirty="0">
                <a:latin typeface="UTM Avo"/>
                <a:cs typeface="+mn-ea"/>
                <a:sym typeface="+mn-lt"/>
              </a:rPr>
              <a:t> </a:t>
            </a:r>
            <a:r>
              <a:rPr lang="en-US" sz="2200" dirty="0" err="1">
                <a:latin typeface="UTM Avo"/>
                <a:cs typeface="+mn-ea"/>
                <a:sym typeface="+mn-lt"/>
              </a:rPr>
              <a:t>mặt</a:t>
            </a:r>
            <a:r>
              <a:rPr lang="en-US" sz="2200" dirty="0">
                <a:latin typeface="UTM Avo"/>
                <a:cs typeface="+mn-ea"/>
                <a:sym typeface="+mn-lt"/>
              </a:rPr>
              <a:t> </a:t>
            </a:r>
            <a:r>
              <a:rPr lang="en-US" sz="2200" dirty="0" err="1">
                <a:latin typeface="UTM Avo"/>
                <a:cs typeface="+mn-ea"/>
                <a:sym typeface="+mn-lt"/>
              </a:rPr>
              <a:t>cầu</a:t>
            </a:r>
            <a:r>
              <a:rPr lang="en-US" sz="2200" dirty="0">
                <a:latin typeface="UTM Avo"/>
                <a:cs typeface="+mn-ea"/>
                <a:sym typeface="+mn-lt"/>
              </a:rPr>
              <a:t> </a:t>
            </a:r>
            <a:r>
              <a:rPr lang="en-US" sz="2200" dirty="0" err="1">
                <a:latin typeface="UTM Avo"/>
                <a:cs typeface="+mn-ea"/>
                <a:sym typeface="+mn-lt"/>
              </a:rPr>
              <a:t>trượt</a:t>
            </a:r>
            <a:r>
              <a:rPr lang="en-US" sz="2200" dirty="0">
                <a:latin typeface="UTM Avo"/>
                <a:cs typeface="+mn-ea"/>
                <a:sym typeface="+mn-lt"/>
              </a:rPr>
              <a:t> </a:t>
            </a:r>
            <a:r>
              <a:rPr lang="en-US" sz="2200" dirty="0" err="1">
                <a:latin typeface="UTM Avo"/>
                <a:cs typeface="+mn-ea"/>
                <a:sym typeface="+mn-lt"/>
              </a:rPr>
              <a:t>và</a:t>
            </a:r>
            <a:r>
              <a:rPr lang="en-US" sz="2200" dirty="0">
                <a:latin typeface="UTM Avo"/>
                <a:cs typeface="+mn-ea"/>
                <a:sym typeface="+mn-lt"/>
              </a:rPr>
              <a:t> </a:t>
            </a:r>
            <a:r>
              <a:rPr lang="en-US" sz="2200" dirty="0" err="1">
                <a:latin typeface="UTM Avo"/>
                <a:cs typeface="+mn-ea"/>
                <a:sym typeface="+mn-lt"/>
              </a:rPr>
              <a:t>lực</a:t>
            </a:r>
            <a:r>
              <a:rPr lang="en-US" sz="2200" dirty="0">
                <a:latin typeface="UTM Avo"/>
                <a:cs typeface="+mn-ea"/>
                <a:sym typeface="+mn-lt"/>
              </a:rPr>
              <a:t> </a:t>
            </a:r>
            <a:r>
              <a:rPr lang="en-US" sz="2200" dirty="0" err="1">
                <a:latin typeface="UTM Avo"/>
                <a:cs typeface="+mn-ea"/>
                <a:sym typeface="+mn-lt"/>
              </a:rPr>
              <a:t>cản</a:t>
            </a:r>
            <a:r>
              <a:rPr lang="en-US" sz="2200" dirty="0">
                <a:latin typeface="UTM Avo"/>
                <a:cs typeface="+mn-ea"/>
                <a:sym typeface="+mn-lt"/>
              </a:rPr>
              <a:t> </a:t>
            </a:r>
            <a:r>
              <a:rPr lang="en-US" sz="2200" dirty="0" err="1">
                <a:latin typeface="UTM Avo"/>
                <a:cs typeface="+mn-ea"/>
                <a:sym typeface="+mn-lt"/>
              </a:rPr>
              <a:t>không</a:t>
            </a:r>
            <a:r>
              <a:rPr lang="en-US" sz="2200" dirty="0">
                <a:latin typeface="UTM Avo"/>
                <a:cs typeface="+mn-ea"/>
                <a:sym typeface="+mn-lt"/>
              </a:rPr>
              <a:t> </a:t>
            </a:r>
            <a:r>
              <a:rPr lang="en-US" sz="2200" dirty="0" err="1">
                <a:latin typeface="UTM Avo"/>
                <a:cs typeface="+mn-ea"/>
                <a:sym typeface="+mn-lt"/>
              </a:rPr>
              <a:t>khí</a:t>
            </a:r>
            <a:r>
              <a:rPr lang="en-US" sz="2200" dirty="0">
                <a:latin typeface="UTM Avo"/>
                <a:cs typeface="+mn-ea"/>
                <a:sym typeface="+mn-lt"/>
              </a:rPr>
              <a:t>, </a:t>
            </a:r>
            <a:r>
              <a:rPr lang="en-US" sz="2200" dirty="0" err="1">
                <a:latin typeface="UTM Avo"/>
                <a:cs typeface="+mn-ea"/>
                <a:sym typeface="+mn-lt"/>
              </a:rPr>
              <a:t>ở</a:t>
            </a:r>
            <a:r>
              <a:rPr lang="en-US" sz="2200" dirty="0">
                <a:latin typeface="UTM Avo"/>
                <a:cs typeface="+mn-ea"/>
                <a:sym typeface="+mn-lt"/>
              </a:rPr>
              <a:t> </a:t>
            </a:r>
            <a:r>
              <a:rPr lang="en-US" sz="2200" dirty="0" err="1">
                <a:latin typeface="UTM Avo"/>
                <a:cs typeface="+mn-ea"/>
                <a:sym typeface="+mn-lt"/>
              </a:rPr>
              <a:t>đỉnh</a:t>
            </a:r>
            <a:r>
              <a:rPr lang="en-US" sz="2200" dirty="0">
                <a:latin typeface="UTM Avo"/>
                <a:cs typeface="+mn-ea"/>
                <a:sym typeface="+mn-lt"/>
              </a:rPr>
              <a:t> </a:t>
            </a:r>
            <a:r>
              <a:rPr lang="en-US" sz="2200" dirty="0" err="1">
                <a:latin typeface="UTM Avo"/>
                <a:cs typeface="+mn-ea"/>
                <a:sym typeface="+mn-lt"/>
              </a:rPr>
              <a:t>cầu</a:t>
            </a:r>
            <a:r>
              <a:rPr lang="en-US" sz="2200" dirty="0">
                <a:latin typeface="UTM Avo"/>
                <a:cs typeface="+mn-ea"/>
                <a:sym typeface="+mn-lt"/>
              </a:rPr>
              <a:t> </a:t>
            </a:r>
            <a:r>
              <a:rPr lang="en-US" sz="2200" dirty="0" err="1">
                <a:latin typeface="UTM Avo"/>
                <a:cs typeface="+mn-ea"/>
                <a:sym typeface="+mn-lt"/>
              </a:rPr>
              <a:t>trượt</a:t>
            </a:r>
            <a:r>
              <a:rPr lang="en-US" sz="2200" dirty="0">
                <a:latin typeface="UTM Avo"/>
                <a:cs typeface="+mn-ea"/>
                <a:sym typeface="+mn-lt"/>
              </a:rPr>
              <a:t>, </a:t>
            </a:r>
            <a:r>
              <a:rPr lang="en-US" sz="2200" dirty="0" err="1">
                <a:latin typeface="UTM Avo"/>
                <a:cs typeface="+mn-ea"/>
                <a:sym typeface="+mn-lt"/>
              </a:rPr>
              <a:t>bạn</a:t>
            </a:r>
            <a:r>
              <a:rPr lang="en-US" sz="2200" dirty="0">
                <a:latin typeface="UTM Avo"/>
                <a:cs typeface="+mn-ea"/>
                <a:sym typeface="+mn-lt"/>
              </a:rPr>
              <a:t> </a:t>
            </a:r>
            <a:r>
              <a:rPr lang="en-US" sz="2200" dirty="0" err="1">
                <a:latin typeface="UTM Avo"/>
                <a:cs typeface="+mn-ea"/>
                <a:sym typeface="+mn-lt"/>
              </a:rPr>
              <a:t>nhỏ</a:t>
            </a:r>
            <a:r>
              <a:rPr lang="en-US" sz="2200" dirty="0">
                <a:latin typeface="UTM Avo"/>
                <a:cs typeface="+mn-ea"/>
                <a:sym typeface="+mn-lt"/>
              </a:rPr>
              <a:t> </a:t>
            </a:r>
            <a:r>
              <a:rPr lang="en-US" sz="2200" dirty="0" err="1">
                <a:latin typeface="UTM Avo"/>
                <a:cs typeface="+mn-ea"/>
                <a:sym typeface="+mn-lt"/>
              </a:rPr>
              <a:t>có</a:t>
            </a:r>
            <a:r>
              <a:rPr lang="en-US" sz="2200" dirty="0">
                <a:latin typeface="UTM Avo"/>
                <a:cs typeface="+mn-ea"/>
                <a:sym typeface="+mn-lt"/>
              </a:rPr>
              <a:t> </a:t>
            </a:r>
            <a:r>
              <a:rPr lang="en-US" sz="2200" dirty="0" err="1">
                <a:latin typeface="UTM Avo"/>
                <a:cs typeface="+mn-ea"/>
                <a:sym typeface="+mn-lt"/>
              </a:rPr>
              <a:t>thế</a:t>
            </a:r>
            <a:r>
              <a:rPr lang="en-US" sz="2200" dirty="0">
                <a:latin typeface="UTM Avo"/>
                <a:cs typeface="+mn-ea"/>
                <a:sym typeface="+mn-lt"/>
              </a:rPr>
              <a:t> </a:t>
            </a:r>
            <a:r>
              <a:rPr lang="en-US" sz="2200" dirty="0" err="1">
                <a:latin typeface="UTM Avo"/>
                <a:cs typeface="+mn-ea"/>
                <a:sym typeface="+mn-lt"/>
              </a:rPr>
              <a:t>năng</a:t>
            </a:r>
            <a:r>
              <a:rPr lang="en-US" sz="2200" dirty="0">
                <a:latin typeface="UTM Avo"/>
                <a:cs typeface="+mn-ea"/>
                <a:sym typeface="+mn-lt"/>
              </a:rPr>
              <a:t> </a:t>
            </a:r>
            <a:r>
              <a:rPr lang="en-US" sz="2200" dirty="0" err="1">
                <a:latin typeface="UTM Avo"/>
                <a:cs typeface="+mn-ea"/>
                <a:sym typeface="+mn-lt"/>
              </a:rPr>
              <a:t>lớn</a:t>
            </a:r>
            <a:r>
              <a:rPr lang="en-US" sz="2200" dirty="0">
                <a:latin typeface="UTM Avo"/>
                <a:cs typeface="+mn-ea"/>
                <a:sym typeface="+mn-lt"/>
              </a:rPr>
              <a:t> </a:t>
            </a:r>
            <a:r>
              <a:rPr lang="en-US" sz="2200" dirty="0" err="1">
                <a:latin typeface="UTM Avo"/>
                <a:cs typeface="+mn-ea"/>
                <a:sym typeface="+mn-lt"/>
              </a:rPr>
              <a:t>nhất</a:t>
            </a:r>
            <a:r>
              <a:rPr lang="en-US" sz="2200" dirty="0">
                <a:latin typeface="UTM Avo"/>
                <a:cs typeface="+mn-ea"/>
                <a:sym typeface="+mn-lt"/>
              </a:rPr>
              <a:t> </a:t>
            </a:r>
            <a:r>
              <a:rPr lang="en-US" sz="2200" dirty="0" err="1">
                <a:latin typeface="UTM Avo"/>
                <a:cs typeface="+mn-ea"/>
                <a:sym typeface="+mn-lt"/>
              </a:rPr>
              <a:t>và</a:t>
            </a:r>
            <a:r>
              <a:rPr lang="en-US" sz="2200" dirty="0">
                <a:latin typeface="UTM Avo"/>
                <a:cs typeface="+mn-ea"/>
                <a:sym typeface="+mn-lt"/>
              </a:rPr>
              <a:t> </a:t>
            </a:r>
            <a:r>
              <a:rPr lang="en-US" sz="2200" dirty="0" err="1">
                <a:latin typeface="UTM Avo"/>
                <a:cs typeface="+mn-ea"/>
                <a:sym typeface="+mn-lt"/>
              </a:rPr>
              <a:t>động</a:t>
            </a:r>
            <a:r>
              <a:rPr lang="en-US" sz="2200" dirty="0">
                <a:latin typeface="UTM Avo"/>
                <a:cs typeface="+mn-ea"/>
                <a:sym typeface="+mn-lt"/>
              </a:rPr>
              <a:t> </a:t>
            </a:r>
            <a:r>
              <a:rPr lang="en-US" sz="2200" dirty="0" err="1">
                <a:latin typeface="UTM Avo"/>
                <a:cs typeface="+mn-ea"/>
                <a:sym typeface="+mn-lt"/>
              </a:rPr>
              <a:t>năng</a:t>
            </a:r>
            <a:r>
              <a:rPr lang="en-US" sz="2200" dirty="0">
                <a:latin typeface="UTM Avo"/>
                <a:cs typeface="+mn-ea"/>
                <a:sym typeface="+mn-lt"/>
              </a:rPr>
              <a:t> </a:t>
            </a:r>
            <a:r>
              <a:rPr lang="en-US" sz="2200" dirty="0" err="1">
                <a:latin typeface="UTM Avo"/>
                <a:cs typeface="+mn-ea"/>
                <a:sym typeface="+mn-lt"/>
              </a:rPr>
              <a:t>bằng</a:t>
            </a:r>
            <a:r>
              <a:rPr lang="en-US" sz="2200" dirty="0">
                <a:latin typeface="UTM Avo"/>
                <a:cs typeface="+mn-ea"/>
                <a:sym typeface="+mn-lt"/>
              </a:rPr>
              <a:t> </a:t>
            </a:r>
            <a:r>
              <a:rPr lang="en-US" sz="2200" dirty="0" err="1">
                <a:latin typeface="UTM Avo"/>
                <a:cs typeface="+mn-ea"/>
                <a:sym typeface="+mn-lt"/>
              </a:rPr>
              <a:t>không</a:t>
            </a:r>
            <a:r>
              <a:rPr lang="en-US" sz="2200" dirty="0">
                <a:latin typeface="UTM Avo"/>
                <a:cs typeface="+mn-ea"/>
                <a:sym typeface="+mn-lt"/>
              </a:rPr>
              <a:t>. Khi </a:t>
            </a:r>
            <a:r>
              <a:rPr lang="en-US" sz="2200" dirty="0" err="1">
                <a:latin typeface="UTM Avo"/>
                <a:cs typeface="+mn-ea"/>
                <a:sym typeface="+mn-lt"/>
              </a:rPr>
              <a:t>trượt</a:t>
            </a:r>
            <a:r>
              <a:rPr lang="en-US" sz="2200" dirty="0">
                <a:latin typeface="UTM Avo"/>
                <a:cs typeface="+mn-ea"/>
                <a:sym typeface="+mn-lt"/>
              </a:rPr>
              <a:t> </a:t>
            </a:r>
            <a:r>
              <a:rPr lang="en-US" sz="2200" dirty="0" err="1">
                <a:latin typeface="UTM Avo"/>
                <a:cs typeface="+mn-ea"/>
                <a:sym typeface="+mn-lt"/>
              </a:rPr>
              <a:t>xuống</a:t>
            </a:r>
            <a:r>
              <a:rPr lang="en-US" sz="2200" dirty="0">
                <a:latin typeface="UTM Avo"/>
                <a:cs typeface="+mn-ea"/>
                <a:sym typeface="+mn-lt"/>
              </a:rPr>
              <a:t> </a:t>
            </a:r>
            <a:r>
              <a:rPr lang="en-US" sz="2200" dirty="0" err="1">
                <a:latin typeface="UTM Avo"/>
                <a:cs typeface="+mn-ea"/>
                <a:sym typeface="+mn-lt"/>
              </a:rPr>
              <a:t>chân</a:t>
            </a:r>
            <a:r>
              <a:rPr lang="en-US" sz="2200" dirty="0">
                <a:latin typeface="UTM Avo"/>
                <a:cs typeface="+mn-ea"/>
                <a:sym typeface="+mn-lt"/>
              </a:rPr>
              <a:t> </a:t>
            </a:r>
            <a:r>
              <a:rPr lang="en-US" sz="2200" dirty="0" err="1">
                <a:latin typeface="UTM Avo"/>
                <a:cs typeface="+mn-ea"/>
                <a:sym typeface="+mn-lt"/>
              </a:rPr>
              <a:t>cầu</a:t>
            </a:r>
            <a:r>
              <a:rPr lang="en-US" sz="2200" dirty="0">
                <a:latin typeface="UTM Avo"/>
                <a:cs typeface="+mn-ea"/>
                <a:sym typeface="+mn-lt"/>
              </a:rPr>
              <a:t> </a:t>
            </a:r>
            <a:r>
              <a:rPr lang="en-US" sz="2200" dirty="0" err="1">
                <a:latin typeface="UTM Avo"/>
                <a:cs typeface="+mn-ea"/>
                <a:sym typeface="+mn-lt"/>
              </a:rPr>
              <a:t>trượt</a:t>
            </a:r>
            <a:r>
              <a:rPr lang="en-US" sz="2200" dirty="0">
                <a:latin typeface="UTM Avo"/>
                <a:cs typeface="+mn-ea"/>
                <a:sym typeface="+mn-lt"/>
              </a:rPr>
              <a:t>, </a:t>
            </a:r>
            <a:r>
              <a:rPr lang="en-US" sz="2200" dirty="0" err="1">
                <a:latin typeface="UTM Avo"/>
                <a:cs typeface="+mn-ea"/>
                <a:sym typeface="+mn-lt"/>
              </a:rPr>
              <a:t>toàn</a:t>
            </a:r>
            <a:r>
              <a:rPr lang="en-US" sz="2200" dirty="0">
                <a:latin typeface="UTM Avo"/>
                <a:cs typeface="+mn-ea"/>
                <a:sym typeface="+mn-lt"/>
              </a:rPr>
              <a:t> </a:t>
            </a:r>
            <a:r>
              <a:rPr lang="en-US" sz="2200" dirty="0" err="1">
                <a:latin typeface="UTM Avo"/>
                <a:cs typeface="+mn-ea"/>
                <a:sym typeface="+mn-lt"/>
              </a:rPr>
              <a:t>bộ</a:t>
            </a:r>
            <a:r>
              <a:rPr lang="en-US" sz="2200" dirty="0">
                <a:latin typeface="UTM Avo"/>
                <a:cs typeface="+mn-ea"/>
                <a:sym typeface="+mn-lt"/>
              </a:rPr>
              <a:t> </a:t>
            </a:r>
            <a:r>
              <a:rPr lang="en-US" sz="2200" dirty="0" err="1">
                <a:latin typeface="UTM Avo"/>
                <a:cs typeface="+mn-ea"/>
                <a:sym typeface="+mn-lt"/>
              </a:rPr>
              <a:t>thể</a:t>
            </a:r>
            <a:r>
              <a:rPr lang="en-US" sz="2200" dirty="0">
                <a:latin typeface="UTM Avo"/>
                <a:cs typeface="+mn-ea"/>
                <a:sym typeface="+mn-lt"/>
              </a:rPr>
              <a:t> </a:t>
            </a:r>
            <a:r>
              <a:rPr lang="en-US" sz="2200" dirty="0" err="1">
                <a:latin typeface="UTM Avo"/>
                <a:cs typeface="+mn-ea"/>
                <a:sym typeface="+mn-lt"/>
              </a:rPr>
              <a:t>năng</a:t>
            </a:r>
            <a:r>
              <a:rPr lang="en-US" sz="2200" dirty="0">
                <a:latin typeface="UTM Avo"/>
                <a:cs typeface="+mn-ea"/>
                <a:sym typeface="+mn-lt"/>
              </a:rPr>
              <a:t> </a:t>
            </a:r>
            <a:r>
              <a:rPr lang="en-US" sz="2200" dirty="0" err="1">
                <a:latin typeface="UTM Avo"/>
                <a:cs typeface="+mn-ea"/>
                <a:sym typeface="+mn-lt"/>
              </a:rPr>
              <a:t>đó</a:t>
            </a:r>
            <a:r>
              <a:rPr lang="en-US" sz="2200" dirty="0">
                <a:latin typeface="UTM Avo"/>
                <a:cs typeface="+mn-ea"/>
                <a:sym typeface="+mn-lt"/>
              </a:rPr>
              <a:t> </a:t>
            </a:r>
            <a:r>
              <a:rPr lang="en-US" sz="2200" dirty="0" err="1">
                <a:latin typeface="UTM Avo"/>
                <a:cs typeface="+mn-ea"/>
                <a:sym typeface="+mn-lt"/>
              </a:rPr>
              <a:t>chuyển</a:t>
            </a:r>
            <a:r>
              <a:rPr lang="en-US" sz="2200" dirty="0">
                <a:latin typeface="UTM Avo"/>
                <a:cs typeface="+mn-ea"/>
                <a:sym typeface="+mn-lt"/>
              </a:rPr>
              <a:t> </a:t>
            </a:r>
            <a:r>
              <a:rPr lang="en-US" sz="2200" dirty="0" err="1">
                <a:latin typeface="UTM Avo"/>
                <a:cs typeface="+mn-ea"/>
                <a:sym typeface="+mn-lt"/>
              </a:rPr>
              <a:t>hoá</a:t>
            </a:r>
            <a:r>
              <a:rPr lang="en-US" sz="2200" dirty="0">
                <a:latin typeface="UTM Avo"/>
                <a:cs typeface="+mn-ea"/>
                <a:sym typeface="+mn-lt"/>
              </a:rPr>
              <a:t> </a:t>
            </a:r>
            <a:r>
              <a:rPr lang="en-US" sz="2200" dirty="0" err="1">
                <a:latin typeface="UTM Avo"/>
                <a:cs typeface="+mn-ea"/>
                <a:sym typeface="+mn-lt"/>
              </a:rPr>
              <a:t>thành</a:t>
            </a:r>
            <a:r>
              <a:rPr lang="en-US" sz="2200" dirty="0">
                <a:latin typeface="UTM Avo"/>
                <a:cs typeface="+mn-ea"/>
                <a:sym typeface="+mn-lt"/>
              </a:rPr>
              <a:t> </a:t>
            </a:r>
            <a:r>
              <a:rPr lang="en-US" sz="2200" dirty="0" err="1">
                <a:latin typeface="UTM Avo"/>
                <a:cs typeface="+mn-ea"/>
                <a:sym typeface="+mn-lt"/>
              </a:rPr>
              <a:t>động</a:t>
            </a:r>
            <a:r>
              <a:rPr lang="en-US" sz="2200" dirty="0">
                <a:latin typeface="UTM Avo"/>
                <a:cs typeface="+mn-ea"/>
                <a:sym typeface="+mn-lt"/>
              </a:rPr>
              <a:t> </a:t>
            </a:r>
            <a:r>
              <a:rPr lang="en-US" sz="2200" dirty="0" err="1">
                <a:latin typeface="UTM Avo"/>
                <a:cs typeface="+mn-ea"/>
                <a:sym typeface="+mn-lt"/>
              </a:rPr>
              <a:t>năng</a:t>
            </a:r>
            <a:r>
              <a:rPr lang="en-US" sz="2200" dirty="0">
                <a:latin typeface="UTM Avo"/>
                <a:cs typeface="+mn-ea"/>
                <a:sym typeface="+mn-lt"/>
              </a:rPr>
              <a:t>.</a:t>
            </a:r>
          </a:p>
        </p:txBody>
      </p:sp>
      <p:pic>
        <p:nvPicPr>
          <p:cNvPr id="16" name="Picture 15">
            <a:extLst>
              <a:ext uri="{FF2B5EF4-FFF2-40B4-BE49-F238E27FC236}">
                <a16:creationId xmlns:a16="http://schemas.microsoft.com/office/drawing/2014/main" id="{67004AC9-A805-C8E6-6E64-A84D33D3A4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2973881"/>
            <a:ext cx="3703746" cy="3399050"/>
          </a:xfrm>
          <a:prstGeom prst="rect">
            <a:avLst/>
          </a:prstGeom>
        </p:spPr>
      </p:pic>
      <p:sp>
        <p:nvSpPr>
          <p:cNvPr id="17" name="TextBox 16">
            <a:extLst>
              <a:ext uri="{FF2B5EF4-FFF2-40B4-BE49-F238E27FC236}">
                <a16:creationId xmlns:a16="http://schemas.microsoft.com/office/drawing/2014/main" id="{3B3C1240-6C7D-A6E8-6EE5-076D11A54EB1}"/>
              </a:ext>
            </a:extLst>
          </p:cNvPr>
          <p:cNvSpPr txBox="1"/>
          <p:nvPr/>
        </p:nvSpPr>
        <p:spPr>
          <a:xfrm>
            <a:off x="4592320" y="4194129"/>
            <a:ext cx="7263022" cy="2559547"/>
          </a:xfrm>
          <a:prstGeom prst="rect">
            <a:avLst/>
          </a:prstGeom>
          <a:noFill/>
        </p:spPr>
        <p:txBody>
          <a:bodyPr wrap="square">
            <a:spAutoFit/>
          </a:bodyPr>
          <a:lstStyle/>
          <a:p>
            <a:pPr algn="just" defTabSz="609630">
              <a:lnSpc>
                <a:spcPct val="150000"/>
              </a:lnSpc>
              <a:spcAft>
                <a:spcPts val="533"/>
              </a:spcAft>
            </a:pPr>
            <a:r>
              <a:rPr lang="en-US" sz="2200" dirty="0">
                <a:latin typeface="UTM Avo"/>
                <a:cs typeface="+mn-ea"/>
                <a:sym typeface="+mn-lt"/>
              </a:rPr>
              <a:t>b) Khi </a:t>
            </a:r>
            <a:r>
              <a:rPr lang="en-US" sz="2200" dirty="0" err="1">
                <a:latin typeface="UTM Avo"/>
                <a:cs typeface="+mn-ea"/>
                <a:sym typeface="+mn-lt"/>
              </a:rPr>
              <a:t>lực</a:t>
            </a:r>
            <a:r>
              <a:rPr lang="en-US" sz="2200" dirty="0">
                <a:latin typeface="UTM Avo"/>
                <a:cs typeface="+mn-ea"/>
                <a:sym typeface="+mn-lt"/>
              </a:rPr>
              <a:t> ma </a:t>
            </a:r>
            <a:r>
              <a:rPr lang="en-US" sz="2200" dirty="0" err="1">
                <a:latin typeface="UTM Avo"/>
                <a:cs typeface="+mn-ea"/>
                <a:sym typeface="+mn-lt"/>
              </a:rPr>
              <a:t>sát</a:t>
            </a:r>
            <a:r>
              <a:rPr lang="en-US" sz="2200" dirty="0">
                <a:latin typeface="UTM Avo"/>
                <a:cs typeface="+mn-ea"/>
                <a:sym typeface="+mn-lt"/>
              </a:rPr>
              <a:t> </a:t>
            </a:r>
            <a:r>
              <a:rPr lang="en-US" sz="2200" dirty="0" err="1">
                <a:latin typeface="UTM Avo"/>
                <a:cs typeface="+mn-ea"/>
                <a:sym typeface="+mn-lt"/>
              </a:rPr>
              <a:t>giữa</a:t>
            </a:r>
            <a:r>
              <a:rPr lang="en-US" sz="2200" dirty="0">
                <a:latin typeface="UTM Avo"/>
                <a:cs typeface="+mn-ea"/>
                <a:sym typeface="+mn-lt"/>
              </a:rPr>
              <a:t> </a:t>
            </a:r>
            <a:r>
              <a:rPr lang="en-US" sz="2200" dirty="0" err="1">
                <a:latin typeface="UTM Avo"/>
                <a:cs typeface="+mn-ea"/>
                <a:sym typeface="+mn-lt"/>
              </a:rPr>
              <a:t>bạn</a:t>
            </a:r>
            <a:r>
              <a:rPr lang="en-US" sz="2200" dirty="0">
                <a:latin typeface="UTM Avo"/>
                <a:cs typeface="+mn-ea"/>
                <a:sym typeface="+mn-lt"/>
              </a:rPr>
              <a:t> </a:t>
            </a:r>
            <a:r>
              <a:rPr lang="en-US" sz="2200" dirty="0" err="1">
                <a:latin typeface="UTM Avo"/>
                <a:cs typeface="+mn-ea"/>
                <a:sym typeface="+mn-lt"/>
              </a:rPr>
              <a:t>nhỏ</a:t>
            </a:r>
            <a:r>
              <a:rPr lang="en-US" sz="2200" dirty="0">
                <a:latin typeface="UTM Avo"/>
                <a:cs typeface="+mn-ea"/>
                <a:sym typeface="+mn-lt"/>
              </a:rPr>
              <a:t> </a:t>
            </a:r>
            <a:r>
              <a:rPr lang="en-US" sz="2200" dirty="0" err="1">
                <a:latin typeface="UTM Avo"/>
                <a:cs typeface="+mn-ea"/>
                <a:sym typeface="+mn-lt"/>
              </a:rPr>
              <a:t>và</a:t>
            </a:r>
            <a:r>
              <a:rPr lang="en-US" sz="2200" dirty="0">
                <a:latin typeface="UTM Avo"/>
                <a:cs typeface="+mn-ea"/>
                <a:sym typeface="+mn-lt"/>
              </a:rPr>
              <a:t> </a:t>
            </a:r>
            <a:r>
              <a:rPr lang="en-US" sz="2200" dirty="0" err="1">
                <a:latin typeface="UTM Avo"/>
                <a:cs typeface="+mn-ea"/>
                <a:sym typeface="+mn-lt"/>
              </a:rPr>
              <a:t>cầu</a:t>
            </a:r>
            <a:r>
              <a:rPr lang="en-US" sz="2200" dirty="0">
                <a:latin typeface="UTM Avo"/>
                <a:cs typeface="+mn-ea"/>
                <a:sym typeface="+mn-lt"/>
              </a:rPr>
              <a:t> </a:t>
            </a:r>
            <a:r>
              <a:rPr lang="en-US" sz="2200" dirty="0" err="1">
                <a:latin typeface="UTM Avo"/>
                <a:cs typeface="+mn-ea"/>
                <a:sym typeface="+mn-lt"/>
              </a:rPr>
              <a:t>trượt</a:t>
            </a:r>
            <a:r>
              <a:rPr lang="en-US" sz="2200" dirty="0">
                <a:latin typeface="UTM Avo"/>
                <a:cs typeface="+mn-ea"/>
                <a:sym typeface="+mn-lt"/>
              </a:rPr>
              <a:t> </a:t>
            </a:r>
            <a:br>
              <a:rPr lang="en-US" sz="2200" dirty="0">
                <a:latin typeface="UTM Avo"/>
                <a:cs typeface="+mn-ea"/>
                <a:sym typeface="+mn-lt"/>
              </a:rPr>
            </a:br>
            <a:r>
              <a:rPr lang="en-US" sz="2200" dirty="0" err="1">
                <a:latin typeface="UTM Avo"/>
                <a:cs typeface="+mn-ea"/>
                <a:sym typeface="+mn-lt"/>
              </a:rPr>
              <a:t>đáng</a:t>
            </a:r>
            <a:r>
              <a:rPr lang="en-US" sz="2200" dirty="0">
                <a:latin typeface="UTM Avo"/>
                <a:cs typeface="+mn-ea"/>
                <a:sym typeface="+mn-lt"/>
              </a:rPr>
              <a:t> </a:t>
            </a:r>
            <a:r>
              <a:rPr lang="en-US" sz="2200" dirty="0" err="1">
                <a:latin typeface="UTM Avo"/>
                <a:cs typeface="+mn-ea"/>
                <a:sym typeface="+mn-lt"/>
              </a:rPr>
              <a:t>kể</a:t>
            </a:r>
            <a:r>
              <a:rPr lang="en-US" sz="2200" dirty="0">
                <a:latin typeface="UTM Avo"/>
                <a:cs typeface="+mn-ea"/>
                <a:sym typeface="+mn-lt"/>
              </a:rPr>
              <a:t>, </a:t>
            </a:r>
            <a:r>
              <a:rPr lang="en-US" sz="2200" dirty="0" err="1">
                <a:latin typeface="UTM Avo"/>
                <a:cs typeface="+mn-ea"/>
                <a:sym typeface="+mn-lt"/>
              </a:rPr>
              <a:t>thể</a:t>
            </a:r>
            <a:r>
              <a:rPr lang="en-US" sz="2200" dirty="0">
                <a:latin typeface="UTM Avo"/>
                <a:cs typeface="+mn-ea"/>
                <a:sym typeface="+mn-lt"/>
              </a:rPr>
              <a:t> </a:t>
            </a:r>
            <a:r>
              <a:rPr lang="en-US" sz="2200" dirty="0" err="1">
                <a:latin typeface="UTM Avo"/>
                <a:cs typeface="+mn-ea"/>
                <a:sym typeface="+mn-lt"/>
              </a:rPr>
              <a:t>năng</a:t>
            </a:r>
            <a:r>
              <a:rPr lang="en-US" sz="2200" dirty="0">
                <a:latin typeface="UTM Avo"/>
                <a:cs typeface="+mn-ea"/>
                <a:sym typeface="+mn-lt"/>
              </a:rPr>
              <a:t> </a:t>
            </a:r>
            <a:r>
              <a:rPr lang="en-US" sz="2200" dirty="0" err="1">
                <a:latin typeface="UTM Avo"/>
                <a:cs typeface="+mn-ea"/>
                <a:sym typeface="+mn-lt"/>
              </a:rPr>
              <a:t>của</a:t>
            </a:r>
            <a:r>
              <a:rPr lang="en-US" sz="2200" dirty="0">
                <a:latin typeface="UTM Avo"/>
                <a:cs typeface="+mn-ea"/>
                <a:sym typeface="+mn-lt"/>
              </a:rPr>
              <a:t> </a:t>
            </a:r>
            <a:r>
              <a:rPr lang="en-US" sz="2200" dirty="0" err="1">
                <a:latin typeface="UTM Avo"/>
                <a:cs typeface="+mn-ea"/>
                <a:sym typeface="+mn-lt"/>
              </a:rPr>
              <a:t>bạn</a:t>
            </a:r>
            <a:r>
              <a:rPr lang="en-US" sz="2200" dirty="0">
                <a:latin typeface="UTM Avo"/>
                <a:cs typeface="+mn-ea"/>
                <a:sym typeface="+mn-lt"/>
              </a:rPr>
              <a:t> </a:t>
            </a:r>
            <a:r>
              <a:rPr lang="en-US" sz="2200" dirty="0" err="1">
                <a:latin typeface="UTM Avo"/>
                <a:cs typeface="+mn-ea"/>
                <a:sym typeface="+mn-lt"/>
              </a:rPr>
              <a:t>nhỏ</a:t>
            </a:r>
            <a:r>
              <a:rPr lang="en-US" sz="2200" dirty="0">
                <a:latin typeface="UTM Avo"/>
                <a:cs typeface="+mn-ea"/>
                <a:sym typeface="+mn-lt"/>
              </a:rPr>
              <a:t> </a:t>
            </a:r>
            <a:r>
              <a:rPr lang="en-US" sz="2200" dirty="0" err="1">
                <a:latin typeface="UTM Avo"/>
                <a:cs typeface="+mn-ea"/>
                <a:sym typeface="+mn-lt"/>
              </a:rPr>
              <a:t>ở</a:t>
            </a:r>
            <a:r>
              <a:rPr lang="en-US" sz="2200" dirty="0">
                <a:latin typeface="UTM Avo"/>
                <a:cs typeface="+mn-ea"/>
                <a:sym typeface="+mn-lt"/>
              </a:rPr>
              <a:t> </a:t>
            </a:r>
            <a:r>
              <a:rPr lang="en-US" sz="2200" dirty="0" err="1">
                <a:latin typeface="UTM Avo"/>
                <a:cs typeface="+mn-ea"/>
                <a:sym typeface="+mn-lt"/>
              </a:rPr>
              <a:t>đỉnh</a:t>
            </a:r>
            <a:r>
              <a:rPr lang="en-US" sz="2200" dirty="0">
                <a:latin typeface="UTM Avo"/>
                <a:cs typeface="+mn-ea"/>
                <a:sym typeface="+mn-lt"/>
              </a:rPr>
              <a:t> </a:t>
            </a:r>
            <a:r>
              <a:rPr lang="en-US" sz="2200" dirty="0" err="1">
                <a:latin typeface="UTM Avo"/>
                <a:cs typeface="+mn-ea"/>
                <a:sym typeface="+mn-lt"/>
              </a:rPr>
              <a:t>cầu</a:t>
            </a:r>
            <a:r>
              <a:rPr lang="en-US" sz="2200" dirty="0">
                <a:latin typeface="UTM Avo"/>
                <a:cs typeface="+mn-ea"/>
                <a:sym typeface="+mn-lt"/>
              </a:rPr>
              <a:t> </a:t>
            </a:r>
            <a:r>
              <a:rPr lang="en-US" sz="2200" dirty="0" err="1">
                <a:latin typeface="UTM Avo"/>
                <a:cs typeface="+mn-ea"/>
                <a:sym typeface="+mn-lt"/>
              </a:rPr>
              <a:t>trượt</a:t>
            </a:r>
            <a:r>
              <a:rPr lang="en-US" sz="2200" dirty="0">
                <a:latin typeface="UTM Avo"/>
                <a:cs typeface="+mn-ea"/>
                <a:sym typeface="+mn-lt"/>
              </a:rPr>
              <a:t> </a:t>
            </a:r>
            <a:r>
              <a:rPr lang="en-US" sz="2200" dirty="0" err="1">
                <a:latin typeface="UTM Avo"/>
                <a:cs typeface="+mn-ea"/>
                <a:sym typeface="+mn-lt"/>
              </a:rPr>
              <a:t>chuyển</a:t>
            </a:r>
            <a:r>
              <a:rPr lang="en-US" sz="2200" dirty="0">
                <a:latin typeface="UTM Avo"/>
                <a:cs typeface="+mn-ea"/>
                <a:sym typeface="+mn-lt"/>
              </a:rPr>
              <a:t> </a:t>
            </a:r>
            <a:r>
              <a:rPr lang="en-US" sz="2200" dirty="0" err="1">
                <a:latin typeface="UTM Avo"/>
                <a:cs typeface="+mn-ea"/>
                <a:sym typeface="+mn-lt"/>
              </a:rPr>
              <a:t>hoá</a:t>
            </a:r>
            <a:r>
              <a:rPr lang="en-US" sz="2200" dirty="0">
                <a:latin typeface="UTM Avo"/>
                <a:cs typeface="+mn-ea"/>
                <a:sym typeface="+mn-lt"/>
              </a:rPr>
              <a:t> </a:t>
            </a:r>
            <a:r>
              <a:rPr lang="en-US" sz="2200" dirty="0" err="1">
                <a:latin typeface="UTM Avo"/>
                <a:cs typeface="+mn-ea"/>
                <a:sym typeface="+mn-lt"/>
              </a:rPr>
              <a:t>một</a:t>
            </a:r>
            <a:r>
              <a:rPr lang="en-US" sz="2200" dirty="0">
                <a:latin typeface="UTM Avo"/>
                <a:cs typeface="+mn-ea"/>
                <a:sym typeface="+mn-lt"/>
              </a:rPr>
              <a:t> </a:t>
            </a:r>
            <a:r>
              <a:rPr lang="en-US" sz="2200" dirty="0" err="1">
                <a:latin typeface="UTM Avo"/>
                <a:cs typeface="+mn-ea"/>
                <a:sym typeface="+mn-lt"/>
              </a:rPr>
              <a:t>phần</a:t>
            </a:r>
            <a:r>
              <a:rPr lang="en-US" sz="2200" dirty="0">
                <a:latin typeface="UTM Avo"/>
                <a:cs typeface="+mn-ea"/>
                <a:sym typeface="+mn-lt"/>
              </a:rPr>
              <a:t> </a:t>
            </a:r>
            <a:r>
              <a:rPr lang="en-US" sz="2200" dirty="0" err="1">
                <a:latin typeface="UTM Avo"/>
                <a:cs typeface="+mn-ea"/>
                <a:sym typeface="+mn-lt"/>
              </a:rPr>
              <a:t>thành</a:t>
            </a:r>
            <a:r>
              <a:rPr lang="en-US" sz="2200" dirty="0">
                <a:latin typeface="UTM Avo"/>
                <a:cs typeface="+mn-ea"/>
                <a:sym typeface="+mn-lt"/>
              </a:rPr>
              <a:t> </a:t>
            </a:r>
            <a:r>
              <a:rPr lang="en-US" sz="2200" dirty="0" err="1">
                <a:latin typeface="UTM Avo"/>
                <a:cs typeface="+mn-ea"/>
                <a:sym typeface="+mn-lt"/>
              </a:rPr>
              <a:t>động</a:t>
            </a:r>
            <a:r>
              <a:rPr lang="en-US" sz="2200" dirty="0">
                <a:latin typeface="UTM Avo"/>
                <a:cs typeface="+mn-ea"/>
                <a:sym typeface="+mn-lt"/>
              </a:rPr>
              <a:t> </a:t>
            </a:r>
            <a:r>
              <a:rPr lang="en-US" sz="2200" dirty="0" err="1">
                <a:latin typeface="UTM Avo"/>
                <a:cs typeface="+mn-ea"/>
                <a:sym typeface="+mn-lt"/>
              </a:rPr>
              <a:t>năng</a:t>
            </a:r>
            <a:r>
              <a:rPr lang="en-US" sz="2200" dirty="0">
                <a:latin typeface="UTM Avo"/>
                <a:cs typeface="+mn-ea"/>
                <a:sym typeface="+mn-lt"/>
              </a:rPr>
              <a:t> </a:t>
            </a:r>
            <a:r>
              <a:rPr lang="en-US" sz="2200" dirty="0" err="1">
                <a:latin typeface="UTM Avo"/>
                <a:cs typeface="+mn-ea"/>
                <a:sym typeface="+mn-lt"/>
              </a:rPr>
              <a:t>của</a:t>
            </a:r>
            <a:r>
              <a:rPr lang="en-US" sz="2200" dirty="0">
                <a:latin typeface="UTM Avo"/>
                <a:cs typeface="+mn-ea"/>
                <a:sym typeface="+mn-lt"/>
              </a:rPr>
              <a:t> </a:t>
            </a:r>
            <a:br>
              <a:rPr lang="en-US" sz="2200" dirty="0">
                <a:latin typeface="UTM Avo"/>
                <a:cs typeface="+mn-ea"/>
                <a:sym typeface="+mn-lt"/>
              </a:rPr>
            </a:br>
            <a:r>
              <a:rPr lang="en-US" sz="2200" dirty="0" err="1">
                <a:latin typeface="UTM Avo"/>
                <a:cs typeface="+mn-ea"/>
                <a:sym typeface="+mn-lt"/>
              </a:rPr>
              <a:t>bạn</a:t>
            </a:r>
            <a:r>
              <a:rPr lang="en-US" sz="2200" dirty="0">
                <a:latin typeface="UTM Avo"/>
                <a:cs typeface="+mn-ea"/>
                <a:sym typeface="+mn-lt"/>
              </a:rPr>
              <a:t> </a:t>
            </a:r>
            <a:r>
              <a:rPr lang="en-US" sz="2200" dirty="0" err="1">
                <a:latin typeface="UTM Avo"/>
                <a:cs typeface="+mn-ea"/>
                <a:sym typeface="+mn-lt"/>
              </a:rPr>
              <a:t>nhỏ</a:t>
            </a:r>
            <a:r>
              <a:rPr lang="en-US" sz="2200" dirty="0">
                <a:latin typeface="UTM Avo"/>
                <a:cs typeface="+mn-ea"/>
                <a:sym typeface="+mn-lt"/>
              </a:rPr>
              <a:t> </a:t>
            </a:r>
            <a:r>
              <a:rPr lang="en-US" sz="2200" dirty="0" err="1">
                <a:latin typeface="UTM Avo"/>
                <a:cs typeface="+mn-ea"/>
                <a:sym typeface="+mn-lt"/>
              </a:rPr>
              <a:t>ở</a:t>
            </a:r>
            <a:r>
              <a:rPr lang="en-US" sz="2200" dirty="0">
                <a:latin typeface="UTM Avo"/>
                <a:cs typeface="+mn-ea"/>
                <a:sym typeface="+mn-lt"/>
              </a:rPr>
              <a:t> </a:t>
            </a:r>
            <a:r>
              <a:rPr lang="en-US" sz="2200" dirty="0" err="1">
                <a:latin typeface="UTM Avo"/>
                <a:cs typeface="+mn-ea"/>
                <a:sym typeface="+mn-lt"/>
              </a:rPr>
              <a:t>chân</a:t>
            </a:r>
            <a:r>
              <a:rPr lang="en-US" sz="2200" dirty="0">
                <a:latin typeface="UTM Avo"/>
                <a:cs typeface="+mn-ea"/>
                <a:sym typeface="+mn-lt"/>
              </a:rPr>
              <a:t> </a:t>
            </a:r>
            <a:r>
              <a:rPr lang="en-US" sz="2200" dirty="0" err="1">
                <a:latin typeface="UTM Avo"/>
                <a:cs typeface="+mn-ea"/>
                <a:sym typeface="+mn-lt"/>
              </a:rPr>
              <a:t>cầu</a:t>
            </a:r>
            <a:r>
              <a:rPr lang="en-US" sz="2200" dirty="0">
                <a:latin typeface="UTM Avo"/>
                <a:cs typeface="+mn-ea"/>
                <a:sym typeface="+mn-lt"/>
              </a:rPr>
              <a:t> </a:t>
            </a:r>
            <a:r>
              <a:rPr lang="en-US" sz="2200" dirty="0" err="1">
                <a:latin typeface="UTM Avo"/>
                <a:cs typeface="+mn-ea"/>
                <a:sym typeface="+mn-lt"/>
              </a:rPr>
              <a:t>trượt</a:t>
            </a:r>
            <a:r>
              <a:rPr lang="en-US" sz="2200" dirty="0">
                <a:latin typeface="UTM Avo"/>
                <a:cs typeface="+mn-ea"/>
                <a:sym typeface="+mn-lt"/>
              </a:rPr>
              <a:t>, </a:t>
            </a:r>
            <a:r>
              <a:rPr lang="en-US" sz="2200" dirty="0" err="1">
                <a:latin typeface="UTM Avo"/>
                <a:cs typeface="+mn-ea"/>
                <a:sym typeface="+mn-lt"/>
              </a:rPr>
              <a:t>phần</a:t>
            </a:r>
            <a:r>
              <a:rPr lang="en-US" sz="2200" dirty="0">
                <a:latin typeface="UTM Avo"/>
                <a:cs typeface="+mn-ea"/>
                <a:sym typeface="+mn-lt"/>
              </a:rPr>
              <a:t> </a:t>
            </a:r>
            <a:r>
              <a:rPr lang="en-US" sz="2200" dirty="0" err="1">
                <a:latin typeface="UTM Avo"/>
                <a:cs typeface="+mn-ea"/>
                <a:sym typeface="+mn-lt"/>
              </a:rPr>
              <a:t>còn</a:t>
            </a:r>
            <a:r>
              <a:rPr lang="en-US" sz="2200" dirty="0">
                <a:latin typeface="UTM Avo"/>
                <a:cs typeface="+mn-ea"/>
                <a:sym typeface="+mn-lt"/>
              </a:rPr>
              <a:t> </a:t>
            </a:r>
            <a:r>
              <a:rPr lang="en-US" sz="2200" dirty="0" err="1">
                <a:latin typeface="UTM Avo"/>
                <a:cs typeface="+mn-ea"/>
                <a:sym typeface="+mn-lt"/>
              </a:rPr>
              <a:t>lại</a:t>
            </a:r>
            <a:r>
              <a:rPr lang="en-US" sz="2200" dirty="0">
                <a:latin typeface="UTM Avo"/>
                <a:cs typeface="+mn-ea"/>
                <a:sym typeface="+mn-lt"/>
              </a:rPr>
              <a:t> </a:t>
            </a:r>
            <a:r>
              <a:rPr lang="en-US" sz="2200" dirty="0" err="1">
                <a:latin typeface="UTM Avo"/>
                <a:cs typeface="+mn-ea"/>
                <a:sym typeface="+mn-lt"/>
              </a:rPr>
              <a:t>chuyển</a:t>
            </a:r>
            <a:r>
              <a:rPr lang="en-US" sz="2200" dirty="0">
                <a:latin typeface="UTM Avo"/>
                <a:cs typeface="+mn-ea"/>
                <a:sym typeface="+mn-lt"/>
              </a:rPr>
              <a:t> </a:t>
            </a:r>
            <a:r>
              <a:rPr lang="en-US" sz="2200" dirty="0" err="1">
                <a:latin typeface="UTM Avo"/>
                <a:cs typeface="+mn-ea"/>
                <a:sym typeface="+mn-lt"/>
              </a:rPr>
              <a:t>hoá</a:t>
            </a:r>
            <a:r>
              <a:rPr lang="en-US" sz="2200" dirty="0">
                <a:latin typeface="UTM Avo"/>
                <a:cs typeface="+mn-ea"/>
                <a:sym typeface="+mn-lt"/>
              </a:rPr>
              <a:t> </a:t>
            </a:r>
            <a:r>
              <a:rPr lang="en-US" sz="2200" dirty="0" err="1">
                <a:latin typeface="UTM Avo"/>
                <a:cs typeface="+mn-ea"/>
                <a:sym typeface="+mn-lt"/>
              </a:rPr>
              <a:t>thành</a:t>
            </a:r>
            <a:r>
              <a:rPr lang="en-US" sz="2200" dirty="0">
                <a:latin typeface="UTM Avo"/>
                <a:cs typeface="+mn-ea"/>
                <a:sym typeface="+mn-lt"/>
              </a:rPr>
              <a:t> </a:t>
            </a:r>
            <a:r>
              <a:rPr lang="en-US" sz="2200" dirty="0" err="1">
                <a:latin typeface="UTM Avo"/>
                <a:cs typeface="+mn-ea"/>
                <a:sym typeface="+mn-lt"/>
              </a:rPr>
              <a:t>năng</a:t>
            </a:r>
            <a:r>
              <a:rPr lang="en-US" sz="2200" dirty="0">
                <a:latin typeface="UTM Avo"/>
                <a:cs typeface="+mn-ea"/>
                <a:sym typeface="+mn-lt"/>
              </a:rPr>
              <a:t> </a:t>
            </a:r>
            <a:r>
              <a:rPr lang="en-US" sz="2200" dirty="0" err="1">
                <a:latin typeface="UTM Avo"/>
                <a:cs typeface="+mn-ea"/>
                <a:sym typeface="+mn-lt"/>
              </a:rPr>
              <a:t>lượng</a:t>
            </a:r>
            <a:r>
              <a:rPr lang="en-US" sz="2200" dirty="0">
                <a:latin typeface="UTM Avo"/>
                <a:cs typeface="+mn-ea"/>
                <a:sym typeface="+mn-lt"/>
              </a:rPr>
              <a:t> </a:t>
            </a:r>
            <a:r>
              <a:rPr lang="en-US" sz="2200" dirty="0" err="1">
                <a:latin typeface="UTM Avo"/>
                <a:cs typeface="+mn-ea"/>
                <a:sym typeface="+mn-lt"/>
              </a:rPr>
              <a:t>nhiệt</a:t>
            </a:r>
            <a:r>
              <a:rPr lang="en-US" sz="2200" dirty="0">
                <a:latin typeface="UTM Avo"/>
                <a:cs typeface="+mn-ea"/>
                <a:sym typeface="+mn-lt"/>
              </a:rPr>
              <a:t> </a:t>
            </a:r>
            <a:r>
              <a:rPr lang="en-US" sz="2200" dirty="0" err="1">
                <a:latin typeface="UTM Avo"/>
                <a:cs typeface="+mn-ea"/>
                <a:sym typeface="+mn-lt"/>
              </a:rPr>
              <a:t>truyền</a:t>
            </a:r>
            <a:r>
              <a:rPr lang="en-US" sz="2200" dirty="0">
                <a:latin typeface="UTM Avo"/>
                <a:cs typeface="+mn-ea"/>
                <a:sym typeface="+mn-lt"/>
              </a:rPr>
              <a:t> </a:t>
            </a:r>
            <a:r>
              <a:rPr lang="en-US" sz="2200" dirty="0" err="1">
                <a:latin typeface="UTM Avo"/>
                <a:cs typeface="+mn-ea"/>
                <a:sym typeface="+mn-lt"/>
              </a:rPr>
              <a:t>vào</a:t>
            </a:r>
            <a:r>
              <a:rPr lang="en-US" sz="2200" dirty="0">
                <a:latin typeface="UTM Avo"/>
                <a:cs typeface="+mn-ea"/>
                <a:sym typeface="+mn-lt"/>
              </a:rPr>
              <a:t> </a:t>
            </a:r>
            <a:r>
              <a:rPr lang="en-US" sz="2200" dirty="0" err="1">
                <a:latin typeface="UTM Avo"/>
                <a:cs typeface="+mn-ea"/>
                <a:sym typeface="+mn-lt"/>
              </a:rPr>
              <a:t>môi</a:t>
            </a:r>
            <a:r>
              <a:rPr lang="en-US" sz="2200" dirty="0">
                <a:latin typeface="UTM Avo"/>
                <a:cs typeface="+mn-ea"/>
                <a:sym typeface="+mn-lt"/>
              </a:rPr>
              <a:t> </a:t>
            </a:r>
            <a:r>
              <a:rPr lang="en-US" sz="2200" dirty="0" err="1">
                <a:latin typeface="UTM Avo"/>
                <a:cs typeface="+mn-ea"/>
                <a:sym typeface="+mn-lt"/>
              </a:rPr>
              <a:t>trường</a:t>
            </a:r>
            <a:r>
              <a:rPr lang="en-US" sz="2200" dirty="0">
                <a:latin typeface="UTM Avo"/>
                <a:cs typeface="+mn-ea"/>
                <a:sym typeface="+mn-lt"/>
              </a:rPr>
              <a:t>.</a:t>
            </a:r>
          </a:p>
        </p:txBody>
      </p:sp>
      <p:cxnSp>
        <p:nvCxnSpPr>
          <p:cNvPr id="18" name="Connector: Elbow 33">
            <a:extLst>
              <a:ext uri="{FF2B5EF4-FFF2-40B4-BE49-F238E27FC236}">
                <a16:creationId xmlns:a16="http://schemas.microsoft.com/office/drawing/2014/main" id="{6AEAD2E7-DA88-85CA-DFD8-FB6B3CDA7EAE}"/>
              </a:ext>
            </a:extLst>
          </p:cNvPr>
          <p:cNvCxnSpPr/>
          <p:nvPr/>
        </p:nvCxnSpPr>
        <p:spPr>
          <a:xfrm flipV="1">
            <a:off x="2824480" y="3325813"/>
            <a:ext cx="1767840" cy="660400"/>
          </a:xfrm>
          <a:prstGeom prst="bentConnector3">
            <a:avLst/>
          </a:prstGeom>
          <a:noFill/>
          <a:ln w="9525" cap="flat" cmpd="sng" algn="ctr">
            <a:solidFill>
              <a:sysClr val="windowText" lastClr="000000">
                <a:shade val="95000"/>
                <a:satMod val="105000"/>
              </a:sysClr>
            </a:solidFill>
            <a:prstDash val="solid"/>
            <a:tailEnd type="triangle"/>
          </a:ln>
          <a:effectLst/>
        </p:spPr>
      </p:cxnSp>
      <p:cxnSp>
        <p:nvCxnSpPr>
          <p:cNvPr id="19" name="Connector: Elbow 35">
            <a:extLst>
              <a:ext uri="{FF2B5EF4-FFF2-40B4-BE49-F238E27FC236}">
                <a16:creationId xmlns:a16="http://schemas.microsoft.com/office/drawing/2014/main" id="{1A47FDEB-CF75-E68D-5A25-94C2DCBE7986}"/>
              </a:ext>
            </a:extLst>
          </p:cNvPr>
          <p:cNvCxnSpPr/>
          <p:nvPr/>
        </p:nvCxnSpPr>
        <p:spPr>
          <a:xfrm>
            <a:off x="2900680" y="4938915"/>
            <a:ext cx="1615440" cy="812800"/>
          </a:xfrm>
          <a:prstGeom prst="bentConnector3">
            <a:avLst/>
          </a:prstGeom>
          <a:noFill/>
          <a:ln w="9525" cap="flat" cmpd="sng" algn="ctr">
            <a:solidFill>
              <a:sysClr val="windowText" lastClr="000000">
                <a:shade val="95000"/>
                <a:satMod val="105000"/>
              </a:sysClr>
            </a:solidFill>
            <a:prstDash val="solid"/>
            <a:tailEnd type="triangle"/>
          </a:ln>
          <a:effectLst/>
        </p:spPr>
      </p:cxnSp>
      <p:grpSp>
        <p:nvGrpSpPr>
          <p:cNvPr id="20" name="Group 19">
            <a:extLst>
              <a:ext uri="{FF2B5EF4-FFF2-40B4-BE49-F238E27FC236}">
                <a16:creationId xmlns:a16="http://schemas.microsoft.com/office/drawing/2014/main" id="{1F92C334-7696-2CF5-828E-BD49920B8663}"/>
              </a:ext>
            </a:extLst>
          </p:cNvPr>
          <p:cNvGrpSpPr/>
          <p:nvPr/>
        </p:nvGrpSpPr>
        <p:grpSpPr>
          <a:xfrm>
            <a:off x="1017905" y="1901282"/>
            <a:ext cx="2133600" cy="1216615"/>
            <a:chOff x="3945916" y="388394"/>
            <a:chExt cx="1337284" cy="983749"/>
          </a:xfrm>
        </p:grpSpPr>
        <p:pic>
          <p:nvPicPr>
            <p:cNvPr id="21" name="Picture 20">
              <a:extLst>
                <a:ext uri="{FF2B5EF4-FFF2-40B4-BE49-F238E27FC236}">
                  <a16:creationId xmlns:a16="http://schemas.microsoft.com/office/drawing/2014/main" id="{1F5E697B-078B-55C1-7D03-2103833B98D2}"/>
                </a:ext>
              </a:extLst>
            </p:cNvPr>
            <p:cNvPicPr>
              <a:picLocks noChangeAspect="1"/>
            </p:cNvPicPr>
            <p:nvPr/>
          </p:nvPicPr>
          <p:blipFill>
            <a:blip r:embed="rId4"/>
            <a:stretch>
              <a:fillRect/>
            </a:stretch>
          </p:blipFill>
          <p:spPr>
            <a:xfrm>
              <a:off x="3945916" y="388394"/>
              <a:ext cx="1337284" cy="983749"/>
            </a:xfrm>
            <a:prstGeom prst="rect">
              <a:avLst/>
            </a:prstGeom>
          </p:spPr>
        </p:pic>
        <p:sp>
          <p:nvSpPr>
            <p:cNvPr id="22" name="TextBox 21">
              <a:extLst>
                <a:ext uri="{FF2B5EF4-FFF2-40B4-BE49-F238E27FC236}">
                  <a16:creationId xmlns:a16="http://schemas.microsoft.com/office/drawing/2014/main" id="{9CD9B127-4CE0-A2F6-22CB-5CE9BADD9A1B}"/>
                </a:ext>
              </a:extLst>
            </p:cNvPr>
            <p:cNvSpPr txBox="1"/>
            <p:nvPr/>
          </p:nvSpPr>
          <p:spPr>
            <a:xfrm>
              <a:off x="4030133" y="530578"/>
              <a:ext cx="1174045" cy="423073"/>
            </a:xfrm>
            <a:prstGeom prst="rect">
              <a:avLst/>
            </a:prstGeom>
            <a:noFill/>
          </p:spPr>
          <p:txBody>
            <a:bodyPr wrap="square" rtlCol="0">
              <a:spAutoFit/>
            </a:bodyPr>
            <a:lstStyle/>
            <a:p>
              <a:pPr algn="ctr" defTabSz="609630"/>
              <a:r>
                <a:rPr lang="en-US" sz="2800" b="1">
                  <a:latin typeface="UTM Avo"/>
                  <a:cs typeface="+mn-ea"/>
                  <a:sym typeface="+mn-lt"/>
                </a:rPr>
                <a:t>GỢI Ý</a:t>
              </a:r>
              <a:endParaRPr lang="en-US" sz="2800" b="1" dirty="0">
                <a:latin typeface="UTM Avo"/>
                <a:cs typeface="+mn-ea"/>
                <a:sym typeface="+mn-lt"/>
              </a:endParaRPr>
            </a:p>
          </p:txBody>
        </p:sp>
      </p:grpSp>
    </p:spTree>
    <p:extLst>
      <p:ext uri="{BB962C8B-B14F-4D97-AF65-F5344CB8AC3E}">
        <p14:creationId xmlns:p14="http://schemas.microsoft.com/office/powerpoint/2010/main" val="685420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80C5514-0A8B-C6D8-F6D5-3FEA740F19D5}"/>
              </a:ext>
            </a:extLst>
          </p:cNvPr>
          <p:cNvPicPr>
            <a:picLocks noChangeAspect="1"/>
          </p:cNvPicPr>
          <p:nvPr/>
        </p:nvPicPr>
        <p:blipFill>
          <a:blip r:embed="rId4"/>
          <a:stretch>
            <a:fillRect/>
          </a:stretch>
        </p:blipFill>
        <p:spPr>
          <a:xfrm>
            <a:off x="4501082" y="3029740"/>
            <a:ext cx="3189835" cy="1764777"/>
          </a:xfrm>
          <a:prstGeom prst="rect">
            <a:avLst/>
          </a:prstGeom>
        </p:spPr>
      </p:pic>
    </p:spTree>
    <p:extLst>
      <p:ext uri="{BB962C8B-B14F-4D97-AF65-F5344CB8AC3E}">
        <p14:creationId xmlns:p14="http://schemas.microsoft.com/office/powerpoint/2010/main" val="303480190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686505" y="686157"/>
            <a:ext cx="10818991" cy="5485686"/>
            <a:chOff x="0" y="0"/>
            <a:chExt cx="4274726" cy="2167467"/>
          </a:xfrm>
        </p:grpSpPr>
        <p:sp>
          <p:nvSpPr>
            <p:cNvPr id="8" name="Freeform 3"/>
            <p:cNvSpPr/>
            <p:nvPr/>
          </p:nvSpPr>
          <p:spPr>
            <a:xfrm>
              <a:off x="0" y="0"/>
              <a:ext cx="4274726" cy="2167467"/>
            </a:xfrm>
            <a:custGeom>
              <a:avLst/>
              <a:gdLst/>
              <a:ahLst/>
              <a:cxnLst/>
              <a:rect l="l" t="t" r="r" b="b"/>
              <a:pathLst>
                <a:path w="4274726" h="2167467">
                  <a:moveTo>
                    <a:pt x="9540" y="0"/>
                  </a:moveTo>
                  <a:lnTo>
                    <a:pt x="4265186" y="0"/>
                  </a:lnTo>
                  <a:cubicBezTo>
                    <a:pt x="4270455" y="0"/>
                    <a:pt x="4274726" y="4271"/>
                    <a:pt x="4274726" y="9540"/>
                  </a:cubicBezTo>
                  <a:lnTo>
                    <a:pt x="4274726" y="2157927"/>
                  </a:lnTo>
                  <a:cubicBezTo>
                    <a:pt x="4274726" y="2163195"/>
                    <a:pt x="4270455" y="2167467"/>
                    <a:pt x="4265186" y="2167467"/>
                  </a:cubicBezTo>
                  <a:lnTo>
                    <a:pt x="9540" y="2167467"/>
                  </a:lnTo>
                  <a:cubicBezTo>
                    <a:pt x="7010" y="2167467"/>
                    <a:pt x="4583" y="2166462"/>
                    <a:pt x="2794" y="2164673"/>
                  </a:cubicBezTo>
                  <a:cubicBezTo>
                    <a:pt x="1005" y="2162883"/>
                    <a:pt x="0" y="2160457"/>
                    <a:pt x="0" y="2157927"/>
                  </a:cubicBezTo>
                  <a:lnTo>
                    <a:pt x="0" y="9540"/>
                  </a:lnTo>
                  <a:cubicBezTo>
                    <a:pt x="0" y="4271"/>
                    <a:pt x="4271" y="0"/>
                    <a:pt x="9540" y="0"/>
                  </a:cubicBezTo>
                  <a:close/>
                </a:path>
              </a:pathLst>
            </a:custGeom>
            <a:solidFill>
              <a:srgbClr val="D0E7D0"/>
            </a:solidFill>
            <a:ln w="38100" cap="sq">
              <a:solidFill>
                <a:srgbClr val="000000"/>
              </a:solidFill>
              <a:prstDash val="solid"/>
              <a:miter/>
            </a:ln>
          </p:spPr>
          <p:txBody>
            <a:bodyPr/>
            <a:lstStyle/>
            <a:p>
              <a:pPr defTabSz="609569"/>
              <a:endParaRPr lang="en-US" sz="800">
                <a:solidFill>
                  <a:prstClr val="black"/>
                </a:solidFill>
                <a:latin typeface="UTM Avo"/>
                <a:cs typeface="+mn-ea"/>
                <a:sym typeface="+mn-lt"/>
              </a:endParaRPr>
            </a:p>
          </p:txBody>
        </p:sp>
        <p:sp>
          <p:nvSpPr>
            <p:cNvPr id="9" name="TextBox 4"/>
            <p:cNvSpPr txBox="1"/>
            <p:nvPr/>
          </p:nvSpPr>
          <p:spPr>
            <a:xfrm>
              <a:off x="0" y="-57150"/>
              <a:ext cx="4274726" cy="2224617"/>
            </a:xfrm>
            <a:prstGeom prst="rect">
              <a:avLst/>
            </a:prstGeom>
          </p:spPr>
          <p:txBody>
            <a:bodyPr lIns="33863" tIns="33863" rIns="33863" bIns="33863" rtlCol="0" anchor="ctr"/>
            <a:lstStyle/>
            <a:p>
              <a:pPr algn="ctr" defTabSz="609569">
                <a:lnSpc>
                  <a:spcPts val="2799"/>
                </a:lnSpc>
              </a:pPr>
              <a:endParaRPr sz="800">
                <a:solidFill>
                  <a:prstClr val="black"/>
                </a:solidFill>
                <a:latin typeface="UTM Avo"/>
                <a:cs typeface="+mn-ea"/>
                <a:sym typeface="+mn-lt"/>
              </a:endParaRPr>
            </a:p>
          </p:txBody>
        </p:sp>
      </p:grpSp>
      <p:sp>
        <p:nvSpPr>
          <p:cNvPr id="14" name="Freeform 15">
            <a:extLst>
              <a:ext uri="{FF2B5EF4-FFF2-40B4-BE49-F238E27FC236}">
                <a16:creationId xmlns:a16="http://schemas.microsoft.com/office/drawing/2014/main" id="{243DBB3D-DCC9-4795-079E-82D298B18015}"/>
              </a:ext>
            </a:extLst>
          </p:cNvPr>
          <p:cNvSpPr/>
          <p:nvPr/>
        </p:nvSpPr>
        <p:spPr>
          <a:xfrm>
            <a:off x="4970442" y="1651231"/>
            <a:ext cx="6730686" cy="3382170"/>
          </a:xfrm>
          <a:custGeom>
            <a:avLst/>
            <a:gdLst/>
            <a:ahLst/>
            <a:cxnLst/>
            <a:rect l="l" t="t" r="r" b="b"/>
            <a:pathLst>
              <a:path w="7315200" h="3675888">
                <a:moveTo>
                  <a:pt x="0" y="0"/>
                </a:moveTo>
                <a:lnTo>
                  <a:pt x="7315200" y="0"/>
                </a:lnTo>
                <a:lnTo>
                  <a:pt x="7315200" y="3675888"/>
                </a:lnTo>
                <a:lnTo>
                  <a:pt x="0" y="3675888"/>
                </a:lnTo>
                <a:lnTo>
                  <a:pt x="0" y="0"/>
                </a:lnTo>
                <a:close/>
              </a:path>
            </a:pathLst>
          </a:custGeom>
          <a:blipFill>
            <a:blip r:embed="rId2"/>
            <a:stretch>
              <a:fillRect/>
            </a:stretch>
          </a:blipFill>
        </p:spPr>
        <p:txBody>
          <a:bodyPr/>
          <a:lstStyle/>
          <a:p>
            <a:pPr defTabSz="609569"/>
            <a:endParaRPr lang="en-US" sz="800">
              <a:solidFill>
                <a:prstClr val="black"/>
              </a:solidFill>
              <a:latin typeface="UTM Avo"/>
              <a:cs typeface="+mn-ea"/>
              <a:sym typeface="+mn-lt"/>
            </a:endParaRPr>
          </a:p>
        </p:txBody>
      </p:sp>
      <p:sp>
        <p:nvSpPr>
          <p:cNvPr id="15" name="TextBox 12">
            <a:extLst>
              <a:ext uri="{FF2B5EF4-FFF2-40B4-BE49-F238E27FC236}">
                <a16:creationId xmlns:a16="http://schemas.microsoft.com/office/drawing/2014/main" id="{885310D2-E78E-EC4E-7772-7FD7428E61CD}"/>
              </a:ext>
            </a:extLst>
          </p:cNvPr>
          <p:cNvSpPr txBox="1"/>
          <p:nvPr/>
        </p:nvSpPr>
        <p:spPr>
          <a:xfrm>
            <a:off x="1579765" y="2565735"/>
            <a:ext cx="2752987" cy="1726530"/>
          </a:xfrm>
          <a:prstGeom prst="rect">
            <a:avLst/>
          </a:prstGeom>
        </p:spPr>
        <p:txBody>
          <a:bodyPr wrap="square" lIns="0" tIns="0" rIns="0" bIns="0" rtlCol="0" anchor="t">
            <a:spAutoFit/>
          </a:bodyPr>
          <a:lstStyle/>
          <a:p>
            <a:pPr algn="ctr" defTabSz="609569">
              <a:lnSpc>
                <a:spcPct val="150000"/>
              </a:lnSpc>
              <a:spcBef>
                <a:spcPct val="0"/>
              </a:spcBef>
            </a:pPr>
            <a:r>
              <a:rPr lang="en-US" sz="4000" b="1" dirty="0">
                <a:solidFill>
                  <a:srgbClr val="1F497D"/>
                </a:solidFill>
                <a:latin typeface="UTM Avo"/>
                <a:cs typeface="+mn-ea"/>
                <a:sym typeface="+mn-lt"/>
              </a:rPr>
              <a:t>TRÒ CHƠI</a:t>
            </a:r>
          </a:p>
          <a:p>
            <a:pPr algn="ctr" defTabSz="609569">
              <a:lnSpc>
                <a:spcPct val="150000"/>
              </a:lnSpc>
              <a:spcBef>
                <a:spcPct val="0"/>
              </a:spcBef>
            </a:pPr>
            <a:r>
              <a:rPr lang="en-US" sz="4000" b="1" dirty="0">
                <a:solidFill>
                  <a:srgbClr val="1F497D"/>
                </a:solidFill>
                <a:latin typeface="UTM Avo"/>
                <a:cs typeface="+mn-ea"/>
                <a:sym typeface="+mn-lt"/>
              </a:rPr>
              <a:t>“</a:t>
            </a:r>
            <a:r>
              <a:rPr lang="en-US" sz="4000" b="1" dirty="0" err="1">
                <a:solidFill>
                  <a:srgbClr val="1F497D"/>
                </a:solidFill>
                <a:latin typeface="UTM Avo"/>
                <a:cs typeface="+mn-ea"/>
                <a:sym typeface="+mn-lt"/>
              </a:rPr>
              <a:t>Về</a:t>
            </a:r>
            <a:r>
              <a:rPr lang="en-US" sz="4000" b="1" dirty="0">
                <a:solidFill>
                  <a:srgbClr val="1F497D"/>
                </a:solidFill>
                <a:latin typeface="UTM Avo"/>
                <a:cs typeface="+mn-ea"/>
                <a:sym typeface="+mn-lt"/>
              </a:rPr>
              <a:t> </a:t>
            </a:r>
            <a:r>
              <a:rPr lang="en-US" sz="4000" b="1" dirty="0" err="1">
                <a:solidFill>
                  <a:srgbClr val="1F497D"/>
                </a:solidFill>
                <a:latin typeface="UTM Avo"/>
                <a:cs typeface="+mn-ea"/>
                <a:sym typeface="+mn-lt"/>
              </a:rPr>
              <a:t>đích</a:t>
            </a:r>
            <a:r>
              <a:rPr lang="en-US" sz="4000" b="1" dirty="0">
                <a:solidFill>
                  <a:srgbClr val="1F497D"/>
                </a:solidFill>
                <a:latin typeface="UTM Avo"/>
                <a:cs typeface="+mn-ea"/>
                <a:sym typeface="+mn-lt"/>
              </a:rPr>
              <a:t>”</a:t>
            </a:r>
          </a:p>
        </p:txBody>
      </p:sp>
      <p:pic>
        <p:nvPicPr>
          <p:cNvPr id="2" name="Picture 1">
            <a:extLst>
              <a:ext uri="{FF2B5EF4-FFF2-40B4-BE49-F238E27FC236}">
                <a16:creationId xmlns:a16="http://schemas.microsoft.com/office/drawing/2014/main" id="{31DBD993-594F-2F9F-6A2F-B5F046BBDE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814410946"/>
      </p:ext>
    </p:extLst>
  </p:cSld>
  <p:clrMapOvr>
    <a:masterClrMapping/>
  </p:clrMapOvr>
  <p:transition spd="med">
    <p:plus/>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1">
            <a:extLst>
              <a:ext uri="{FF2B5EF4-FFF2-40B4-BE49-F238E27FC236}">
                <a16:creationId xmlns:a16="http://schemas.microsoft.com/office/drawing/2014/main" id="{64CC23BA-A1F7-D9C0-A70B-3DB3B00ED605}"/>
              </a:ext>
            </a:extLst>
          </p:cNvPr>
          <p:cNvSpPr/>
          <p:nvPr/>
        </p:nvSpPr>
        <p:spPr>
          <a:xfrm>
            <a:off x="7397051" y="3917909"/>
            <a:ext cx="3768891" cy="1216615"/>
          </a:xfrm>
          <a:prstGeom prst="roundRect">
            <a:avLst/>
          </a:prstGeom>
          <a:solidFill>
            <a:sysClr val="window" lastClr="FFFFFF"/>
          </a:solidFill>
          <a:ln w="25400" cap="flat" cmpd="sng" algn="ctr">
            <a:solidFill>
              <a:srgbClr val="4F81BD">
                <a:shade val="15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latin typeface="UTM Avo"/>
                <a:cs typeface="+mn-ea"/>
                <a:sym typeface="+mn-lt"/>
              </a:rPr>
              <a:t>Thế</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năng</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của</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khối</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đất</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đá</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phụ</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thuộc</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vào</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độ</a:t>
            </a:r>
            <a:r>
              <a:rPr kumimoji="0" lang="en-US" sz="2000" b="0" i="0" u="none" strike="noStrike" kern="0" cap="none" spc="0" normalizeH="0" baseline="0" noProof="0" dirty="0">
                <a:ln>
                  <a:noFill/>
                </a:ln>
                <a:solidFill>
                  <a:prstClr val="black"/>
                </a:solidFill>
                <a:effectLst/>
                <a:uLnTx/>
                <a:uFillTx/>
                <a:latin typeface="UTM Avo"/>
                <a:cs typeface="+mn-ea"/>
                <a:sym typeface="+mn-lt"/>
              </a:rPr>
              <a:t> </a:t>
            </a:r>
            <a:r>
              <a:rPr kumimoji="0" lang="en-US" sz="2000" b="0" i="0" u="none" strike="noStrike" kern="0" cap="none" spc="0" normalizeH="0" baseline="0" noProof="0" dirty="0" err="1">
                <a:ln>
                  <a:noFill/>
                </a:ln>
                <a:solidFill>
                  <a:prstClr val="black"/>
                </a:solidFill>
                <a:effectLst/>
                <a:uLnTx/>
                <a:uFillTx/>
                <a:latin typeface="UTM Avo"/>
                <a:cs typeface="+mn-ea"/>
                <a:sym typeface="+mn-lt"/>
              </a:rPr>
              <a:t>cao</a:t>
            </a:r>
            <a:r>
              <a:rPr kumimoji="0" lang="en-US" sz="2000" b="0" i="0" u="none" strike="noStrike" kern="0" cap="none" spc="0" normalizeH="0" baseline="0" noProof="0" dirty="0">
                <a:ln>
                  <a:noFill/>
                </a:ln>
                <a:solidFill>
                  <a:prstClr val="black"/>
                </a:solidFill>
                <a:effectLst/>
                <a:uLnTx/>
                <a:uFillTx/>
                <a:latin typeface="UTM Avo"/>
                <a:cs typeface="+mn-ea"/>
                <a:sym typeface="+mn-lt"/>
              </a:rPr>
              <a:t>.</a:t>
            </a:r>
          </a:p>
        </p:txBody>
      </p:sp>
      <p:sp>
        <p:nvSpPr>
          <p:cNvPr id="17" name="Rectangle: Rounded Corners 12">
            <a:extLst>
              <a:ext uri="{FF2B5EF4-FFF2-40B4-BE49-F238E27FC236}">
                <a16:creationId xmlns:a16="http://schemas.microsoft.com/office/drawing/2014/main" id="{34D962AB-26CC-AFBC-2D13-7EFE503536D5}"/>
              </a:ext>
            </a:extLst>
          </p:cNvPr>
          <p:cNvSpPr/>
          <p:nvPr/>
        </p:nvSpPr>
        <p:spPr>
          <a:xfrm>
            <a:off x="7397051" y="5444068"/>
            <a:ext cx="3768891" cy="1216615"/>
          </a:xfrm>
          <a:prstGeom prst="roundRect">
            <a:avLst/>
          </a:prstGeom>
          <a:solidFill>
            <a:sysClr val="window" lastClr="FFFFFF"/>
          </a:solidFill>
          <a:ln w="25400" cap="flat" cmpd="sng" algn="ctr">
            <a:solidFill>
              <a:srgbClr val="4F81BD">
                <a:shade val="15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UTM Avo"/>
                <a:cs typeface="+mn-ea"/>
                <a:sym typeface="+mn-lt"/>
              </a:rPr>
              <a:t>Động năng của khối đất đá phụ thuộc vào vận tốc.</a:t>
            </a:r>
          </a:p>
        </p:txBody>
      </p:sp>
      <p:grpSp>
        <p:nvGrpSpPr>
          <p:cNvPr id="18" name="Group 17">
            <a:extLst>
              <a:ext uri="{FF2B5EF4-FFF2-40B4-BE49-F238E27FC236}">
                <a16:creationId xmlns:a16="http://schemas.microsoft.com/office/drawing/2014/main" id="{621AF5E7-8517-F723-1945-7F5ACC9BD1DF}"/>
              </a:ext>
            </a:extLst>
          </p:cNvPr>
          <p:cNvGrpSpPr/>
          <p:nvPr/>
        </p:nvGrpSpPr>
        <p:grpSpPr>
          <a:xfrm>
            <a:off x="6214791" y="1798498"/>
            <a:ext cx="5558109" cy="2023754"/>
            <a:chOff x="9183302" y="2233455"/>
            <a:chExt cx="8337163" cy="3035632"/>
          </a:xfrm>
        </p:grpSpPr>
        <p:sp>
          <p:nvSpPr>
            <p:cNvPr id="19" name="Rectangle 18">
              <a:extLst>
                <a:ext uri="{FF2B5EF4-FFF2-40B4-BE49-F238E27FC236}">
                  <a16:creationId xmlns:a16="http://schemas.microsoft.com/office/drawing/2014/main" id="{BFCE99D3-0100-D3E0-933C-5B26E66DE898}"/>
                </a:ext>
              </a:extLst>
            </p:cNvPr>
            <p:cNvSpPr/>
            <p:nvPr/>
          </p:nvSpPr>
          <p:spPr>
            <a:xfrm>
              <a:off x="9183302" y="3468593"/>
              <a:ext cx="8337163" cy="1800494"/>
            </a:xfrm>
            <a:prstGeom prst="rect">
              <a:avLst/>
            </a:prstGeom>
          </p:spPr>
          <p:txBody>
            <a:bodyPr wrap="square">
              <a:spAutoFit/>
            </a:bodyPr>
            <a:lstStyle/>
            <a:p>
              <a:pPr algn="just" defTabSz="609630">
                <a:lnSpc>
                  <a:spcPct val="150000"/>
                </a:lnSpc>
              </a:pPr>
              <a:r>
                <a:rPr lang="en-US" sz="2400" dirty="0" err="1">
                  <a:solidFill>
                    <a:srgbClr val="000000"/>
                  </a:solidFill>
                  <a:latin typeface="UTM Avo"/>
                  <a:cs typeface="+mn-ea"/>
                  <a:sym typeface="+mn-lt"/>
                </a:rPr>
                <a:t>Thế</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và</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động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 </a:t>
              </a:r>
              <a:r>
                <a:rPr lang="en-US" sz="2400" dirty="0" err="1" smtClean="0">
                  <a:solidFill>
                    <a:srgbClr val="000000"/>
                  </a:solidFill>
                  <a:latin typeface="UTM Avo"/>
                  <a:cs typeface="+mn-ea"/>
                  <a:sym typeface="+mn-lt"/>
                </a:rPr>
                <a:t>của</a:t>
              </a:r>
              <a:r>
                <a:rPr lang="en-US" sz="2400" dirty="0">
                  <a:solidFill>
                    <a:srgbClr val="000000"/>
                  </a:solidFill>
                  <a:latin typeface="UTM Avo"/>
                  <a:cs typeface="+mn-ea"/>
                  <a:sym typeface="+mn-lt"/>
                </a:rPr>
                <a:t> </a:t>
              </a:r>
              <a:r>
                <a:rPr lang="en-US" sz="2400" dirty="0" err="1" smtClean="0">
                  <a:solidFill>
                    <a:srgbClr val="000000"/>
                  </a:solidFill>
                  <a:latin typeface="UTM Avo"/>
                  <a:cs typeface="+mn-ea"/>
                  <a:sym typeface="+mn-lt"/>
                </a:rPr>
                <a:t>khối</a:t>
              </a:r>
              <a:r>
                <a:rPr lang="en-US" sz="2400" dirty="0" smtClean="0">
                  <a:solidFill>
                    <a:srgbClr val="000000"/>
                  </a:solidFill>
                  <a:latin typeface="UTM Avo"/>
                  <a:cs typeface="+mn-ea"/>
                  <a:sym typeface="+mn-lt"/>
                </a:rPr>
                <a:t> </a:t>
              </a:r>
              <a:r>
                <a:rPr lang="en-US" sz="2400" dirty="0" err="1">
                  <a:solidFill>
                    <a:srgbClr val="000000"/>
                  </a:solidFill>
                  <a:latin typeface="UTM Avo"/>
                  <a:cs typeface="+mn-ea"/>
                  <a:sym typeface="+mn-lt"/>
                </a:rPr>
                <a:t>đất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đá</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được</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tính</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như</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thế</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nào</a:t>
              </a:r>
              <a:r>
                <a:rPr lang="en-US" sz="2400" dirty="0">
                  <a:solidFill>
                    <a:srgbClr val="000000"/>
                  </a:solidFill>
                  <a:latin typeface="UTM Avo"/>
                  <a:cs typeface="+mn-ea"/>
                  <a:sym typeface="+mn-lt"/>
                </a:rPr>
                <a:t>?</a:t>
              </a:r>
              <a:endParaRPr lang="en-US" sz="2400" dirty="0">
                <a:solidFill>
                  <a:prstClr val="black"/>
                </a:solidFill>
                <a:latin typeface="UTM Avo"/>
                <a:cs typeface="+mn-ea"/>
                <a:sym typeface="+mn-lt"/>
              </a:endParaRPr>
            </a:p>
          </p:txBody>
        </p:sp>
        <p:sp>
          <p:nvSpPr>
            <p:cNvPr id="20" name="Freeform 9">
              <a:extLst>
                <a:ext uri="{FF2B5EF4-FFF2-40B4-BE49-F238E27FC236}">
                  <a16:creationId xmlns:a16="http://schemas.microsoft.com/office/drawing/2014/main" id="{F3E67FB2-EC90-B6D8-61B7-54DC3A9BB93E}"/>
                </a:ext>
              </a:extLst>
            </p:cNvPr>
            <p:cNvSpPr/>
            <p:nvPr/>
          </p:nvSpPr>
          <p:spPr>
            <a:xfrm>
              <a:off x="12494900" y="2233455"/>
              <a:ext cx="1181100" cy="1235138"/>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solidFill>
                  <a:prstClr val="black"/>
                </a:solidFill>
                <a:latin typeface="UTM Avo"/>
                <a:cs typeface="+mn-ea"/>
                <a:sym typeface="+mn-lt"/>
              </a:endParaRPr>
            </a:p>
          </p:txBody>
        </p:sp>
      </p:grpSp>
      <p:pic>
        <p:nvPicPr>
          <p:cNvPr id="21" name="Picture 20">
            <a:extLst>
              <a:ext uri="{FF2B5EF4-FFF2-40B4-BE49-F238E27FC236}">
                <a16:creationId xmlns:a16="http://schemas.microsoft.com/office/drawing/2014/main" id="{FC04F4DA-8122-1910-E4A6-F60ECAC11012}"/>
              </a:ext>
            </a:extLst>
          </p:cNvPr>
          <p:cNvPicPr>
            <a:picLocks noChangeAspect="1"/>
          </p:cNvPicPr>
          <p:nvPr/>
        </p:nvPicPr>
        <p:blipFill>
          <a:blip r:embed="rId5"/>
          <a:stretch>
            <a:fillRect/>
          </a:stretch>
        </p:blipFill>
        <p:spPr>
          <a:xfrm>
            <a:off x="774344" y="2427690"/>
            <a:ext cx="5085049" cy="3507570"/>
          </a:xfrm>
          <a:prstGeom prst="rect">
            <a:avLst/>
          </a:prstGeom>
        </p:spPr>
      </p:pic>
      <p:sp>
        <p:nvSpPr>
          <p:cNvPr id="22" name="Left Brace 21">
            <a:extLst>
              <a:ext uri="{FF2B5EF4-FFF2-40B4-BE49-F238E27FC236}">
                <a16:creationId xmlns:a16="http://schemas.microsoft.com/office/drawing/2014/main" id="{5F497A42-8325-B421-1895-4604EE762393}"/>
              </a:ext>
            </a:extLst>
          </p:cNvPr>
          <p:cNvSpPr/>
          <p:nvPr/>
        </p:nvSpPr>
        <p:spPr>
          <a:xfrm>
            <a:off x="6558719" y="4181475"/>
            <a:ext cx="838332" cy="2133600"/>
          </a:xfrm>
          <a:prstGeom prst="leftBrace">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a:cs typeface="+mn-ea"/>
              <a:sym typeface="+mn-lt"/>
            </a:endParaRPr>
          </a:p>
        </p:txBody>
      </p:sp>
    </p:spTree>
    <p:extLst>
      <p:ext uri="{BB962C8B-B14F-4D97-AF65-F5344CB8AC3E}">
        <p14:creationId xmlns:p14="http://schemas.microsoft.com/office/powerpoint/2010/main" val="1171207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1">
            <a:extLst>
              <a:ext uri="{FF2B5EF4-FFF2-40B4-BE49-F238E27FC236}">
                <a16:creationId xmlns:a16="http://schemas.microsoft.com/office/drawing/2014/main" id="{0250CA72-1B01-E2E1-2AB2-4CB6541562CA}"/>
              </a:ext>
            </a:extLst>
          </p:cNvPr>
          <p:cNvGrpSpPr/>
          <p:nvPr/>
        </p:nvGrpSpPr>
        <p:grpSpPr>
          <a:xfrm>
            <a:off x="486174" y="342078"/>
            <a:ext cx="11368794" cy="5718622"/>
            <a:chOff x="0" y="0"/>
            <a:chExt cx="22740547" cy="11438735"/>
          </a:xfrm>
        </p:grpSpPr>
        <p:sp>
          <p:nvSpPr>
            <p:cNvPr id="19" name="Freeform 22">
              <a:extLst>
                <a:ext uri="{FF2B5EF4-FFF2-40B4-BE49-F238E27FC236}">
                  <a16:creationId xmlns:a16="http://schemas.microsoft.com/office/drawing/2014/main" id="{4363F8C5-94CD-9FC1-EB5F-478F59B25DD1}"/>
                </a:ext>
              </a:extLst>
            </p:cNvPr>
            <p:cNvSpPr/>
            <p:nvPr/>
          </p:nvSpPr>
          <p:spPr>
            <a:xfrm rot="-10800000">
              <a:off x="0" y="4655856"/>
              <a:ext cx="12360599" cy="6782879"/>
            </a:xfrm>
            <a:custGeom>
              <a:avLst/>
              <a:gdLst/>
              <a:ahLst/>
              <a:cxnLst/>
              <a:rect l="l" t="t" r="r" b="b"/>
              <a:pathLst>
                <a:path w="12360599" h="6782879">
                  <a:moveTo>
                    <a:pt x="0" y="0"/>
                  </a:moveTo>
                  <a:lnTo>
                    <a:pt x="12360599" y="0"/>
                  </a:lnTo>
                  <a:lnTo>
                    <a:pt x="12360599" y="6782879"/>
                  </a:lnTo>
                  <a:lnTo>
                    <a:pt x="0" y="6782879"/>
                  </a:lnTo>
                  <a:lnTo>
                    <a:pt x="0" y="0"/>
                  </a:lnTo>
                  <a:close/>
                </a:path>
              </a:pathLst>
            </a:custGeom>
            <a:blipFill>
              <a:blip r:embed="rId3"/>
              <a:stretch>
                <a:fillRect/>
              </a:stretch>
            </a:blipFill>
          </p:spPr>
          <p:txBody>
            <a:bodyPr/>
            <a:lstStyle/>
            <a:p>
              <a:pPr defTabSz="609569"/>
              <a:endParaRPr lang="en-US" sz="800">
                <a:solidFill>
                  <a:prstClr val="black"/>
                </a:solidFill>
                <a:latin typeface="UTM Avo"/>
                <a:cs typeface="+mn-ea"/>
                <a:sym typeface="+mn-lt"/>
              </a:endParaRPr>
            </a:p>
          </p:txBody>
        </p:sp>
        <p:sp>
          <p:nvSpPr>
            <p:cNvPr id="20" name="Freeform 23">
              <a:extLst>
                <a:ext uri="{FF2B5EF4-FFF2-40B4-BE49-F238E27FC236}">
                  <a16:creationId xmlns:a16="http://schemas.microsoft.com/office/drawing/2014/main" id="{4E44E4EE-1B66-9768-58EC-CB9F498A3B86}"/>
                </a:ext>
              </a:extLst>
            </p:cNvPr>
            <p:cNvSpPr/>
            <p:nvPr/>
          </p:nvSpPr>
          <p:spPr>
            <a:xfrm rot="-10800000">
              <a:off x="9766743" y="8320993"/>
              <a:ext cx="7577862" cy="3117741"/>
            </a:xfrm>
            <a:custGeom>
              <a:avLst/>
              <a:gdLst/>
              <a:ahLst/>
              <a:cxnLst/>
              <a:rect l="l" t="t" r="r" b="b"/>
              <a:pathLst>
                <a:path w="7577862" h="3117741">
                  <a:moveTo>
                    <a:pt x="0" y="0"/>
                  </a:moveTo>
                  <a:lnTo>
                    <a:pt x="7577862" y="0"/>
                  </a:lnTo>
                  <a:lnTo>
                    <a:pt x="7577862" y="3117742"/>
                  </a:lnTo>
                  <a:lnTo>
                    <a:pt x="0" y="3117742"/>
                  </a:lnTo>
                  <a:lnTo>
                    <a:pt x="0" y="0"/>
                  </a:lnTo>
                  <a:close/>
                </a:path>
              </a:pathLst>
            </a:custGeom>
            <a:blipFill>
              <a:blip r:embed="rId3"/>
              <a:stretch>
                <a:fillRect r="-63114" b="-117557"/>
              </a:stretch>
            </a:blipFill>
          </p:spPr>
          <p:txBody>
            <a:bodyPr/>
            <a:lstStyle/>
            <a:p>
              <a:pPr defTabSz="609569"/>
              <a:endParaRPr lang="en-US" sz="800">
                <a:solidFill>
                  <a:prstClr val="black"/>
                </a:solidFill>
                <a:latin typeface="UTM Avo"/>
                <a:cs typeface="+mn-ea"/>
                <a:sym typeface="+mn-lt"/>
              </a:endParaRPr>
            </a:p>
          </p:txBody>
        </p:sp>
        <p:sp>
          <p:nvSpPr>
            <p:cNvPr id="21" name="Freeform 24">
              <a:extLst>
                <a:ext uri="{FF2B5EF4-FFF2-40B4-BE49-F238E27FC236}">
                  <a16:creationId xmlns:a16="http://schemas.microsoft.com/office/drawing/2014/main" id="{F2C916F6-B16B-EECC-0262-330611CC4899}"/>
                </a:ext>
              </a:extLst>
            </p:cNvPr>
            <p:cNvSpPr/>
            <p:nvPr/>
          </p:nvSpPr>
          <p:spPr>
            <a:xfrm>
              <a:off x="11244218" y="541558"/>
              <a:ext cx="11496330" cy="6911815"/>
            </a:xfrm>
            <a:custGeom>
              <a:avLst/>
              <a:gdLst/>
              <a:ahLst/>
              <a:cxnLst/>
              <a:rect l="l" t="t" r="r" b="b"/>
              <a:pathLst>
                <a:path w="11496330" h="6911815">
                  <a:moveTo>
                    <a:pt x="0" y="0"/>
                  </a:moveTo>
                  <a:lnTo>
                    <a:pt x="11496329" y="0"/>
                  </a:lnTo>
                  <a:lnTo>
                    <a:pt x="11496329" y="6911815"/>
                  </a:lnTo>
                  <a:lnTo>
                    <a:pt x="0" y="6911815"/>
                  </a:lnTo>
                  <a:lnTo>
                    <a:pt x="0" y="0"/>
                  </a:lnTo>
                  <a:close/>
                </a:path>
              </a:pathLst>
            </a:custGeom>
            <a:blipFill>
              <a:blip r:embed="rId3"/>
              <a:stretch>
                <a:fillRect l="-10890" b="-1213"/>
              </a:stretch>
            </a:blipFill>
          </p:spPr>
          <p:txBody>
            <a:bodyPr/>
            <a:lstStyle/>
            <a:p>
              <a:pPr defTabSz="609569"/>
              <a:endParaRPr lang="en-US" sz="800">
                <a:solidFill>
                  <a:prstClr val="black"/>
                </a:solidFill>
                <a:latin typeface="UTM Avo"/>
                <a:cs typeface="+mn-ea"/>
                <a:sym typeface="+mn-lt"/>
              </a:endParaRPr>
            </a:p>
          </p:txBody>
        </p:sp>
        <p:sp>
          <p:nvSpPr>
            <p:cNvPr id="22" name="Freeform 25">
              <a:extLst>
                <a:ext uri="{FF2B5EF4-FFF2-40B4-BE49-F238E27FC236}">
                  <a16:creationId xmlns:a16="http://schemas.microsoft.com/office/drawing/2014/main" id="{5AD06B51-D877-1901-45C2-9AC15AABB2F9}"/>
                </a:ext>
              </a:extLst>
            </p:cNvPr>
            <p:cNvSpPr/>
            <p:nvPr/>
          </p:nvSpPr>
          <p:spPr>
            <a:xfrm>
              <a:off x="3202955" y="0"/>
              <a:ext cx="8041263" cy="3429007"/>
            </a:xfrm>
            <a:custGeom>
              <a:avLst/>
              <a:gdLst/>
              <a:ahLst/>
              <a:cxnLst/>
              <a:rect l="l" t="t" r="r" b="b"/>
              <a:pathLst>
                <a:path w="8041263" h="3429007">
                  <a:moveTo>
                    <a:pt x="0" y="0"/>
                  </a:moveTo>
                  <a:lnTo>
                    <a:pt x="8041263" y="0"/>
                  </a:lnTo>
                  <a:lnTo>
                    <a:pt x="8041263" y="3429007"/>
                  </a:lnTo>
                  <a:lnTo>
                    <a:pt x="0" y="3429007"/>
                  </a:lnTo>
                  <a:lnTo>
                    <a:pt x="0" y="0"/>
                  </a:lnTo>
                  <a:close/>
                </a:path>
              </a:pathLst>
            </a:custGeom>
            <a:blipFill>
              <a:blip r:embed="rId3"/>
              <a:stretch>
                <a:fillRect t="-105669" r="-60905" b="-1393"/>
              </a:stretch>
            </a:blipFill>
          </p:spPr>
          <p:txBody>
            <a:bodyPr/>
            <a:lstStyle/>
            <a:p>
              <a:pPr defTabSz="609569"/>
              <a:endParaRPr lang="en-US" sz="800">
                <a:solidFill>
                  <a:prstClr val="black"/>
                </a:solidFill>
                <a:latin typeface="UTM Avo"/>
                <a:cs typeface="+mn-ea"/>
                <a:sym typeface="+mn-lt"/>
              </a:endParaRPr>
            </a:p>
          </p:txBody>
        </p:sp>
      </p:grpSp>
      <p:sp>
        <p:nvSpPr>
          <p:cNvPr id="23" name="cờ 9">
            <a:extLst>
              <a:ext uri="{FF2B5EF4-FFF2-40B4-BE49-F238E27FC236}">
                <a16:creationId xmlns:a16="http://schemas.microsoft.com/office/drawing/2014/main" id="{A71ED533-8ECF-354E-3F8E-8A9E3DFC323A}"/>
              </a:ext>
            </a:extLst>
          </p:cNvPr>
          <p:cNvSpPr/>
          <p:nvPr/>
        </p:nvSpPr>
        <p:spPr>
          <a:xfrm>
            <a:off x="147492" y="332311"/>
            <a:ext cx="1859529" cy="1272510"/>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txBody>
          <a:bodyPr/>
          <a:lstStyle/>
          <a:p>
            <a:pPr defTabSz="609569"/>
            <a:endParaRPr lang="en-US" sz="800">
              <a:solidFill>
                <a:prstClr val="black"/>
              </a:solidFill>
              <a:latin typeface="UTM Avo"/>
              <a:cs typeface="+mn-ea"/>
              <a:sym typeface="+mn-lt"/>
            </a:endParaRPr>
          </a:p>
        </p:txBody>
      </p:sp>
      <p:sp>
        <p:nvSpPr>
          <p:cNvPr id="30" name="1">
            <a:hlinkClick r:id="rId5" action="ppaction://hlinksldjump"/>
            <a:extLst>
              <a:ext uri="{FF2B5EF4-FFF2-40B4-BE49-F238E27FC236}">
                <a16:creationId xmlns:a16="http://schemas.microsoft.com/office/drawing/2014/main" id="{DEB51D0C-340F-CCA4-3D82-743FE8083CC8}"/>
              </a:ext>
            </a:extLst>
          </p:cNvPr>
          <p:cNvSpPr/>
          <p:nvPr/>
        </p:nvSpPr>
        <p:spPr>
          <a:xfrm rot="16200000">
            <a:off x="5282377" y="4999318"/>
            <a:ext cx="707044" cy="80436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69"/>
            <a:r>
              <a:rPr lang="en-US" sz="2400" b="1" dirty="0">
                <a:solidFill>
                  <a:srgbClr val="D84C1C"/>
                </a:solidFill>
                <a:latin typeface="UTM Avo"/>
                <a:cs typeface="+mn-ea"/>
                <a:sym typeface="+mn-lt"/>
              </a:rPr>
              <a:t>1</a:t>
            </a:r>
            <a:endParaRPr lang="x-none" sz="2400" b="1" dirty="0">
              <a:solidFill>
                <a:srgbClr val="D84C1C"/>
              </a:solidFill>
              <a:latin typeface="UTM Avo"/>
              <a:cs typeface="+mn-ea"/>
              <a:sym typeface="+mn-lt"/>
            </a:endParaRPr>
          </a:p>
        </p:txBody>
      </p:sp>
      <p:sp>
        <p:nvSpPr>
          <p:cNvPr id="32" name="3">
            <a:hlinkClick r:id="rId6" action="ppaction://hlinksldjump"/>
            <a:extLst>
              <a:ext uri="{FF2B5EF4-FFF2-40B4-BE49-F238E27FC236}">
                <a16:creationId xmlns:a16="http://schemas.microsoft.com/office/drawing/2014/main" id="{3F1B51DE-F0BC-F6DD-5229-467DCEA48221}"/>
              </a:ext>
            </a:extLst>
          </p:cNvPr>
          <p:cNvSpPr/>
          <p:nvPr/>
        </p:nvSpPr>
        <p:spPr>
          <a:xfrm rot="874228">
            <a:off x="1541472" y="3809508"/>
            <a:ext cx="707044" cy="871192"/>
          </a:xfrm>
          <a:prstGeom prst="triangle">
            <a:avLst>
              <a:gd name="adj" fmla="val 509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69"/>
            <a:r>
              <a:rPr lang="en-US" sz="2400" b="1" dirty="0">
                <a:solidFill>
                  <a:srgbClr val="D84C1C"/>
                </a:solidFill>
                <a:latin typeface="UTM Avo"/>
                <a:cs typeface="+mn-ea"/>
                <a:sym typeface="+mn-lt"/>
              </a:rPr>
              <a:t>2</a:t>
            </a:r>
            <a:endParaRPr lang="x-none" sz="2400" b="1" dirty="0">
              <a:solidFill>
                <a:srgbClr val="D84C1C"/>
              </a:solidFill>
              <a:latin typeface="UTM Avo"/>
              <a:cs typeface="+mn-ea"/>
              <a:sym typeface="+mn-lt"/>
            </a:endParaRPr>
          </a:p>
        </p:txBody>
      </p:sp>
      <p:sp>
        <p:nvSpPr>
          <p:cNvPr id="33" name="4">
            <a:hlinkClick r:id="rId7" action="ppaction://hlinksldjump"/>
            <a:extLst>
              <a:ext uri="{FF2B5EF4-FFF2-40B4-BE49-F238E27FC236}">
                <a16:creationId xmlns:a16="http://schemas.microsoft.com/office/drawing/2014/main" id="{027F193F-BAFA-37AF-CBD1-9D2C66DD6191}"/>
              </a:ext>
            </a:extLst>
          </p:cNvPr>
          <p:cNvSpPr/>
          <p:nvPr/>
        </p:nvSpPr>
        <p:spPr>
          <a:xfrm rot="5400000">
            <a:off x="4635489" y="2964722"/>
            <a:ext cx="707044" cy="759796"/>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69"/>
            <a:r>
              <a:rPr lang="en-US" sz="2400" b="1" dirty="0">
                <a:solidFill>
                  <a:srgbClr val="D84C1C"/>
                </a:solidFill>
                <a:latin typeface="UTM Avo"/>
                <a:cs typeface="+mn-ea"/>
                <a:sym typeface="+mn-lt"/>
              </a:rPr>
              <a:t>3</a:t>
            </a:r>
            <a:endParaRPr lang="x-none" sz="2400" b="1" dirty="0">
              <a:solidFill>
                <a:srgbClr val="D84C1C"/>
              </a:solidFill>
              <a:latin typeface="UTM Avo"/>
              <a:cs typeface="+mn-ea"/>
              <a:sym typeface="+mn-lt"/>
            </a:endParaRPr>
          </a:p>
        </p:txBody>
      </p:sp>
      <p:sp>
        <p:nvSpPr>
          <p:cNvPr id="34" name="5">
            <a:hlinkClick r:id="rId8" action="ppaction://hlinksldjump"/>
            <a:extLst>
              <a:ext uri="{FF2B5EF4-FFF2-40B4-BE49-F238E27FC236}">
                <a16:creationId xmlns:a16="http://schemas.microsoft.com/office/drawing/2014/main" id="{E88D39CD-A20F-2D07-41C1-14F0055230E6}"/>
              </a:ext>
            </a:extLst>
          </p:cNvPr>
          <p:cNvSpPr/>
          <p:nvPr/>
        </p:nvSpPr>
        <p:spPr>
          <a:xfrm rot="5400000">
            <a:off x="7371767" y="3001161"/>
            <a:ext cx="707044" cy="759796"/>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69"/>
            <a:r>
              <a:rPr lang="en-US" sz="2400" b="1" dirty="0">
                <a:solidFill>
                  <a:srgbClr val="D84C1C"/>
                </a:solidFill>
                <a:latin typeface="UTM Avo"/>
                <a:cs typeface="+mn-ea"/>
                <a:sym typeface="+mn-lt"/>
              </a:rPr>
              <a:t>4</a:t>
            </a:r>
            <a:endParaRPr lang="x-none" sz="2400" b="1" dirty="0">
              <a:solidFill>
                <a:srgbClr val="D84C1C"/>
              </a:solidFill>
              <a:latin typeface="UTM Avo"/>
              <a:cs typeface="+mn-ea"/>
              <a:sym typeface="+mn-lt"/>
            </a:endParaRPr>
          </a:p>
        </p:txBody>
      </p:sp>
      <p:sp>
        <p:nvSpPr>
          <p:cNvPr id="35" name="6">
            <a:hlinkClick r:id="rId9" action="ppaction://hlinksldjump"/>
            <a:extLst>
              <a:ext uri="{FF2B5EF4-FFF2-40B4-BE49-F238E27FC236}">
                <a16:creationId xmlns:a16="http://schemas.microsoft.com/office/drawing/2014/main" id="{12BDE332-1794-3A81-95F6-AA341768124A}"/>
              </a:ext>
            </a:extLst>
          </p:cNvPr>
          <p:cNvSpPr/>
          <p:nvPr/>
        </p:nvSpPr>
        <p:spPr>
          <a:xfrm rot="20651844">
            <a:off x="10072968" y="1904241"/>
            <a:ext cx="707044" cy="872613"/>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69"/>
            <a:r>
              <a:rPr lang="en-US" sz="2400" b="1">
                <a:solidFill>
                  <a:srgbClr val="D84C1C"/>
                </a:solidFill>
                <a:latin typeface="UTM Avo"/>
                <a:cs typeface="+mn-ea"/>
                <a:sym typeface="+mn-lt"/>
              </a:rPr>
              <a:t>5</a:t>
            </a:r>
            <a:endParaRPr lang="x-none" sz="2400" b="1" dirty="0">
              <a:solidFill>
                <a:srgbClr val="D84C1C"/>
              </a:solidFill>
              <a:latin typeface="UTM Avo"/>
              <a:cs typeface="+mn-ea"/>
              <a:sym typeface="+mn-lt"/>
            </a:endParaRPr>
          </a:p>
        </p:txBody>
      </p:sp>
      <p:sp>
        <p:nvSpPr>
          <p:cNvPr id="36" name="7">
            <a:hlinkClick r:id="rId10" action="ppaction://hlinksldjump"/>
            <a:extLst>
              <a:ext uri="{FF2B5EF4-FFF2-40B4-BE49-F238E27FC236}">
                <a16:creationId xmlns:a16="http://schemas.microsoft.com/office/drawing/2014/main" id="{B2313704-69D5-F993-95DC-AB5640263F03}"/>
              </a:ext>
            </a:extLst>
          </p:cNvPr>
          <p:cNvSpPr/>
          <p:nvPr/>
        </p:nvSpPr>
        <p:spPr>
          <a:xfrm rot="16200000">
            <a:off x="7808727" y="885554"/>
            <a:ext cx="707044" cy="80436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69"/>
            <a:r>
              <a:rPr lang="en-US" sz="2400" b="1" dirty="0">
                <a:solidFill>
                  <a:srgbClr val="D84C1C"/>
                </a:solidFill>
                <a:latin typeface="UTM Avo"/>
                <a:cs typeface="+mn-ea"/>
                <a:sym typeface="+mn-lt"/>
              </a:rPr>
              <a:t>6</a:t>
            </a:r>
            <a:endParaRPr lang="x-none" sz="2400" b="1" dirty="0">
              <a:solidFill>
                <a:srgbClr val="D84C1C"/>
              </a:solidFill>
              <a:latin typeface="UTM Avo"/>
              <a:cs typeface="+mn-ea"/>
              <a:sym typeface="+mn-lt"/>
            </a:endParaRPr>
          </a:p>
        </p:txBody>
      </p:sp>
      <p:sp>
        <p:nvSpPr>
          <p:cNvPr id="37" name="8">
            <a:hlinkClick r:id="rId11" action="ppaction://hlinksldjump"/>
            <a:extLst>
              <a:ext uri="{FF2B5EF4-FFF2-40B4-BE49-F238E27FC236}">
                <a16:creationId xmlns:a16="http://schemas.microsoft.com/office/drawing/2014/main" id="{113CF084-D63D-F32F-B5B7-29EA4184C76F}"/>
              </a:ext>
            </a:extLst>
          </p:cNvPr>
          <p:cNvSpPr/>
          <p:nvPr/>
        </p:nvSpPr>
        <p:spPr>
          <a:xfrm rot="16200000">
            <a:off x="4767690" y="954453"/>
            <a:ext cx="707044" cy="80436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69"/>
            <a:r>
              <a:rPr lang="en-US" sz="2400" b="1" dirty="0">
                <a:solidFill>
                  <a:srgbClr val="D84C1C"/>
                </a:solidFill>
                <a:latin typeface="UTM Avo"/>
                <a:cs typeface="+mn-ea"/>
                <a:sym typeface="+mn-lt"/>
              </a:rPr>
              <a:t>7</a:t>
            </a:r>
            <a:endParaRPr lang="x-none" sz="2400" b="1" dirty="0">
              <a:solidFill>
                <a:srgbClr val="D84C1C"/>
              </a:solidFill>
              <a:latin typeface="UTM Avo"/>
              <a:cs typeface="+mn-ea"/>
              <a:sym typeface="+mn-lt"/>
            </a:endParaRPr>
          </a:p>
        </p:txBody>
      </p:sp>
      <p:sp>
        <p:nvSpPr>
          <p:cNvPr id="38" name="Right Arrow 37">
            <a:hlinkClick r:id="rId12" action="ppaction://hlinksldjump"/>
            <a:extLst>
              <a:ext uri="{FF2B5EF4-FFF2-40B4-BE49-F238E27FC236}">
                <a16:creationId xmlns:a16="http://schemas.microsoft.com/office/drawing/2014/main" id="{B4E69C03-CF72-0F71-4ED2-5DDEB5225DE3}"/>
              </a:ext>
            </a:extLst>
          </p:cNvPr>
          <p:cNvSpPr/>
          <p:nvPr/>
        </p:nvSpPr>
        <p:spPr>
          <a:xfrm>
            <a:off x="10667405" y="5917877"/>
            <a:ext cx="863488" cy="761901"/>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69"/>
            <a:endParaRPr lang="x-none" sz="800">
              <a:solidFill>
                <a:prstClr val="white"/>
              </a:solidFill>
              <a:latin typeface="UTM Avo"/>
              <a:cs typeface="+mn-ea"/>
              <a:sym typeface="+mn-lt"/>
            </a:endParaRPr>
          </a:p>
        </p:txBody>
      </p:sp>
      <p:sp>
        <p:nvSpPr>
          <p:cNvPr id="39" name="xanh">
            <a:extLst>
              <a:ext uri="{FF2B5EF4-FFF2-40B4-BE49-F238E27FC236}">
                <a16:creationId xmlns:a16="http://schemas.microsoft.com/office/drawing/2014/main" id="{CEC9B0EA-F618-4E64-6680-CACC4C7A69FC}"/>
              </a:ext>
            </a:extLst>
          </p:cNvPr>
          <p:cNvSpPr/>
          <p:nvPr/>
        </p:nvSpPr>
        <p:spPr>
          <a:xfrm>
            <a:off x="8686463" y="4216691"/>
            <a:ext cx="1574595" cy="1332501"/>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txBody>
          <a:bodyPr/>
          <a:lstStyle/>
          <a:p>
            <a:pPr defTabSz="609569"/>
            <a:endParaRPr lang="en-US" sz="800">
              <a:solidFill>
                <a:prstClr val="black"/>
              </a:solidFill>
              <a:latin typeface="UTM Avo"/>
              <a:cs typeface="+mn-ea"/>
              <a:sym typeface="+mn-lt"/>
            </a:endParaRPr>
          </a:p>
        </p:txBody>
      </p:sp>
      <p:sp>
        <p:nvSpPr>
          <p:cNvPr id="42" name="xanh quay đầu">
            <a:extLst>
              <a:ext uri="{FF2B5EF4-FFF2-40B4-BE49-F238E27FC236}">
                <a16:creationId xmlns:a16="http://schemas.microsoft.com/office/drawing/2014/main" id="{B98FF3D6-79AE-B71A-A25E-309CE634B3AD}"/>
              </a:ext>
            </a:extLst>
          </p:cNvPr>
          <p:cNvSpPr/>
          <p:nvPr/>
        </p:nvSpPr>
        <p:spPr>
          <a:xfrm flipH="1">
            <a:off x="1039595" y="3121236"/>
            <a:ext cx="1689108" cy="1332501"/>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txBody>
          <a:bodyPr/>
          <a:lstStyle/>
          <a:p>
            <a:pPr defTabSz="609569"/>
            <a:endParaRPr lang="en-US" sz="800">
              <a:solidFill>
                <a:prstClr val="black"/>
              </a:solidFill>
              <a:latin typeface="UTM Avo"/>
              <a:cs typeface="+mn-ea"/>
              <a:sym typeface="+mn-lt"/>
            </a:endParaRPr>
          </a:p>
        </p:txBody>
      </p:sp>
      <p:sp>
        <p:nvSpPr>
          <p:cNvPr id="44" name="xanh 3">
            <a:extLst>
              <a:ext uri="{FF2B5EF4-FFF2-40B4-BE49-F238E27FC236}">
                <a16:creationId xmlns:a16="http://schemas.microsoft.com/office/drawing/2014/main" id="{27EAD61C-80F8-12B1-6B3F-5CF3C5B7BFB1}"/>
              </a:ext>
            </a:extLst>
          </p:cNvPr>
          <p:cNvSpPr/>
          <p:nvPr/>
        </p:nvSpPr>
        <p:spPr>
          <a:xfrm>
            <a:off x="9887679" y="792045"/>
            <a:ext cx="1574595" cy="1332501"/>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txBody>
          <a:bodyPr/>
          <a:lstStyle/>
          <a:p>
            <a:pPr defTabSz="609569"/>
            <a:endParaRPr lang="x-none" sz="800" dirty="0">
              <a:solidFill>
                <a:prstClr val="black"/>
              </a:solidFill>
              <a:latin typeface="UTM Avo"/>
              <a:cs typeface="+mn-ea"/>
              <a:sym typeface="+mn-lt"/>
            </a:endParaRPr>
          </a:p>
        </p:txBody>
      </p:sp>
      <p:pic>
        <p:nvPicPr>
          <p:cNvPr id="2" name="Picture 1">
            <a:extLst>
              <a:ext uri="{FF2B5EF4-FFF2-40B4-BE49-F238E27FC236}">
                <a16:creationId xmlns:a16="http://schemas.microsoft.com/office/drawing/2014/main" id="{03ACF3FD-A846-FE03-D54F-C472F654F12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1283763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541 -0.02824 L -0.29375 -0.00463 " pathEditMode="relative" rAng="0" ptsTypes="AA">
                                      <p:cBhvr>
                                        <p:cTn id="6" dur="1250" fill="hold"/>
                                        <p:tgtEl>
                                          <p:spTgt spid="39"/>
                                        </p:tgtEl>
                                        <p:attrNameLst>
                                          <p:attrName>ppt_x</p:attrName>
                                          <p:attrName>ppt_y</p:attrName>
                                        </p:attrNameLst>
                                      </p:cBhvr>
                                      <p:rCtr x="-12917" y="1173"/>
                                    </p:animMotion>
                                  </p:childTnLst>
                                </p:cTn>
                              </p:par>
                            </p:childTnLst>
                          </p:cTn>
                        </p:par>
                      </p:childTnLst>
                    </p:cTn>
                  </p:par>
                  <p:par>
                    <p:cTn id="7" fill="hold">
                      <p:stCondLst>
                        <p:cond delay="indefinite"/>
                      </p:stCondLst>
                      <p:childTnLst>
                        <p:par>
                          <p:cTn id="8" fill="hold">
                            <p:stCondLst>
                              <p:cond delay="0"/>
                            </p:stCondLst>
                            <p:childTnLst>
                              <p:par>
                                <p:cTn id="9" presetID="12" presetClass="exit" presetSubtype="8" fill="hold" nodeType="clickEffect">
                                  <p:stCondLst>
                                    <p:cond delay="0"/>
                                  </p:stCondLst>
                                  <p:childTnLst>
                                    <p:anim calcmode="lin" valueType="num">
                                      <p:cBhvr additive="base">
                                        <p:cTn id="10" dur="500"/>
                                        <p:tgtEl>
                                          <p:spTgt spid="39"/>
                                        </p:tgtEl>
                                        <p:attrNameLst>
                                          <p:attrName>ppt_x</p:attrName>
                                        </p:attrNameLst>
                                      </p:cBhvr>
                                      <p:tavLst>
                                        <p:tav tm="0">
                                          <p:val>
                                            <p:strVal val="#ppt_x"/>
                                          </p:val>
                                        </p:tav>
                                        <p:tav tm="100000">
                                          <p:val>
                                            <p:strVal val="#ppt_x-#ppt_w*1.125000"/>
                                          </p:val>
                                        </p:tav>
                                      </p:tavLst>
                                    </p:anim>
                                    <p:animEffect transition="out" filter="wipe(left)">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par>
                                <p:cTn id="13" presetID="1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right)">
                                      <p:cBhvr>
                                        <p:cTn id="16" dur="500"/>
                                        <p:tgtEl>
                                          <p:spTgt spid="42"/>
                                        </p:tgtEl>
                                      </p:cBhvr>
                                    </p:animEffect>
                                  </p:childTnLst>
                                </p:cTn>
                              </p:par>
                            </p:childTnLst>
                          </p:cTn>
                        </p:par>
                      </p:childTnLst>
                    </p:cTn>
                  </p:par>
                </p:childTnLst>
              </p:cTn>
              <p:nextCondLst>
                <p:cond evt="onClick" delay="0">
                  <p:tgtEl>
                    <p:spTgt spid="39"/>
                  </p:tgtEl>
                </p:cond>
              </p:nextCondLst>
            </p:seq>
            <p:seq concurrent="1" nextAc="seek">
              <p:cTn id="17" restart="whenNotActive" fill="hold" evtFilter="cancelBubble" nodeType="interactiveSeq">
                <p:stCondLst>
                  <p:cond evt="onClick" delay="0">
                    <p:tgtEl>
                      <p:spTgt spid="42"/>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4549 -0.02608 L 0.22032 -0.06991 " pathEditMode="relative" rAng="0" ptsTypes="AA">
                                      <p:cBhvr>
                                        <p:cTn id="21" dur="1250" fill="hold"/>
                                        <p:tgtEl>
                                          <p:spTgt spid="42"/>
                                        </p:tgtEl>
                                        <p:attrNameLst>
                                          <p:attrName>ppt_x</p:attrName>
                                          <p:attrName>ppt_y</p:attrName>
                                        </p:attrNameLst>
                                      </p:cBhvr>
                                      <p:rCtr x="8741" y="-2191"/>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24453 -0.05818 L 0.44176 -0.08179 " pathEditMode="relative" rAng="0" ptsTypes="AA">
                                      <p:cBhvr>
                                        <p:cTn id="25" dur="1250" fill="hold"/>
                                        <p:tgtEl>
                                          <p:spTgt spid="42"/>
                                        </p:tgtEl>
                                        <p:attrNameLst>
                                          <p:attrName>ppt_x</p:attrName>
                                          <p:attrName>ppt_y</p:attrName>
                                        </p:attrNameLst>
                                      </p:cBhvr>
                                      <p:rCtr x="9861" y="-1188"/>
                                    </p:animMotion>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10"/>
                                        <p:tgtEl>
                                          <p:spTgt spid="42"/>
                                        </p:tgtEl>
                                      </p:cBhvr>
                                    </p:animEffect>
                                    <p:set>
                                      <p:cBhvr>
                                        <p:cTn id="30" dur="1" fill="hold">
                                          <p:stCondLst>
                                            <p:cond delay="9"/>
                                          </p:stCondLst>
                                        </p:cTn>
                                        <p:tgtEl>
                                          <p:spTgt spid="42"/>
                                        </p:tgtEl>
                                        <p:attrNameLst>
                                          <p:attrName>style.visibility</p:attrName>
                                        </p:attrNameLst>
                                      </p:cBhvr>
                                      <p:to>
                                        <p:strVal val="hidden"/>
                                      </p:to>
                                    </p:set>
                                  </p:childTnLst>
                                </p:cTn>
                              </p:par>
                              <p:par>
                                <p:cTn id="31" presetID="12" presetClass="entr" presetSubtype="4"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ppt_y</p:attrName>
                                        </p:attrNameLst>
                                      </p:cBhvr>
                                      <p:tavLst>
                                        <p:tav tm="0">
                                          <p:val>
                                            <p:strVal val="#ppt_y+#ppt_h*1.125000"/>
                                          </p:val>
                                        </p:tav>
                                        <p:tav tm="100000">
                                          <p:val>
                                            <p:strVal val="#ppt_y"/>
                                          </p:val>
                                        </p:tav>
                                      </p:tavLst>
                                    </p:anim>
                                    <p:animEffect transition="in" filter="wipe(up)">
                                      <p:cBhvr>
                                        <p:cTn id="34" dur="500"/>
                                        <p:tgtEl>
                                          <p:spTgt spid="44"/>
                                        </p:tgtEl>
                                      </p:cBhvr>
                                    </p:animEffect>
                                  </p:childTnLst>
                                </p:cTn>
                              </p:par>
                            </p:childTnLst>
                          </p:cTn>
                        </p:par>
                      </p:childTnLst>
                    </p:cTn>
                  </p:par>
                </p:childTnLst>
              </p:cTn>
              <p:nextCondLst>
                <p:cond evt="onClick" delay="0">
                  <p:tgtEl>
                    <p:spTgt spid="42"/>
                  </p:tgtEl>
                </p:cond>
              </p:nextCondLst>
            </p:seq>
            <p:seq concurrent="1" nextAc="seek">
              <p:cTn id="35" restart="whenNotActive" fill="hold" evtFilter="cancelBubble" nodeType="interactiveSeq">
                <p:stCondLst>
                  <p:cond evt="onClick" delay="0">
                    <p:tgtEl>
                      <p:spTgt spid="44"/>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grpId="1" nodeType="clickEffect">
                                  <p:stCondLst>
                                    <p:cond delay="0"/>
                                  </p:stCondLst>
                                  <p:childTnLst>
                                    <p:animMotion origin="layout" path="M 2.36111E-6 0 L -0.17978 -0.09799 " pathEditMode="relative" rAng="0" ptsTypes="AA">
                                      <p:cBhvr>
                                        <p:cTn id="39" dur="1250" fill="hold"/>
                                        <p:tgtEl>
                                          <p:spTgt spid="44"/>
                                        </p:tgtEl>
                                        <p:attrNameLst>
                                          <p:attrName>ppt_x</p:attrName>
                                          <p:attrName>ppt_y</p:attrName>
                                        </p:attrNameLst>
                                      </p:cBhvr>
                                      <p:rCtr x="-8993" y="-4907"/>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2" nodeType="clickEffect">
                                  <p:stCondLst>
                                    <p:cond delay="0"/>
                                  </p:stCondLst>
                                  <p:childTnLst>
                                    <p:animMotion origin="layout" path="M -0.17978 -0.09799 L -0.43525 -0.0929 " pathEditMode="relative" rAng="0" ptsTypes="AA">
                                      <p:cBhvr>
                                        <p:cTn id="43" dur="1250" fill="hold"/>
                                        <p:tgtEl>
                                          <p:spTgt spid="44"/>
                                        </p:tgtEl>
                                        <p:attrNameLst>
                                          <p:attrName>ppt_x</p:attrName>
                                          <p:attrName>ppt_y</p:attrName>
                                        </p:attrNameLst>
                                      </p:cBhvr>
                                      <p:rCtr x="-12778" y="247"/>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3" nodeType="clickEffect">
                                  <p:stCondLst>
                                    <p:cond delay="0"/>
                                  </p:stCondLst>
                                  <p:childTnLst>
                                    <p:animMotion origin="layout" path="M -0.43525 -0.0929 L -0.72978 -0.07639 " pathEditMode="relative" rAng="0" ptsTypes="AA">
                                      <p:cBhvr>
                                        <p:cTn id="47" dur="1250" fill="hold"/>
                                        <p:tgtEl>
                                          <p:spTgt spid="44"/>
                                        </p:tgtEl>
                                        <p:attrNameLst>
                                          <p:attrName>ppt_x</p:attrName>
                                          <p:attrName>ppt_y</p:attrName>
                                        </p:attrNameLst>
                                      </p:cBhvr>
                                      <p:rCtr x="-13750" y="0"/>
                                    </p:animMotion>
                                  </p:childTnLst>
                                </p:cTn>
                              </p:par>
                            </p:childTnLst>
                          </p:cTn>
                        </p:par>
                      </p:childTnLst>
                    </p:cTn>
                  </p:par>
                </p:childTnLst>
              </p:cTn>
              <p:nextCondLst>
                <p:cond evt="onClick" delay="0">
                  <p:tgtEl>
                    <p:spTgt spid="44"/>
                  </p:tgtEl>
                </p:cond>
              </p:nextCondLst>
            </p:seq>
          </p:childTnLst>
        </p:cTn>
      </p:par>
    </p:tnLst>
    <p:bldLst>
      <p:bldP spid="44" grpId="0" animBg="1"/>
      <p:bldP spid="44" grpId="1" animBg="1"/>
      <p:bldP spid="44" grpId="2" animBg="1"/>
      <p:bldP spid="44" grpId="3"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âu hỏi">
            <a:extLst>
              <a:ext uri="{FF2B5EF4-FFF2-40B4-BE49-F238E27FC236}">
                <a16:creationId xmlns:a16="http://schemas.microsoft.com/office/drawing/2014/main" id="{018AD89B-885D-983C-F4F6-FC485515F49D}"/>
              </a:ext>
            </a:extLst>
          </p:cNvPr>
          <p:cNvSpPr/>
          <p:nvPr/>
        </p:nvSpPr>
        <p:spPr>
          <a:xfrm>
            <a:off x="290638" y="1907593"/>
            <a:ext cx="11525000" cy="151106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9">
              <a:lnSpc>
                <a:spcPct val="150000"/>
              </a:lnSpc>
            </a:pPr>
            <a:r>
              <a:rPr lang="en-US" sz="2400" b="1">
                <a:solidFill>
                  <a:prstClr val="black">
                    <a:lumMod val="95000"/>
                    <a:lumOff val="5000"/>
                  </a:prstClr>
                </a:solidFill>
                <a:latin typeface="UTM Avo"/>
                <a:cs typeface="+mn-ea"/>
                <a:sym typeface="+mn-lt"/>
              </a:rPr>
              <a:t>Câu 1: </a:t>
            </a:r>
            <a:r>
              <a:rPr lang="en-US" sz="2400">
                <a:solidFill>
                  <a:prstClr val="black">
                    <a:lumMod val="95000"/>
                    <a:lumOff val="5000"/>
                  </a:prstClr>
                </a:solidFill>
                <a:latin typeface="UTM Avo"/>
                <a:cs typeface="+mn-ea"/>
                <a:sym typeface="+mn-lt"/>
              </a:rPr>
              <a:t>Động</a:t>
            </a:r>
            <a:r>
              <a:rPr lang="en-US" sz="2400" b="1">
                <a:solidFill>
                  <a:prstClr val="black">
                    <a:lumMod val="95000"/>
                    <a:lumOff val="5000"/>
                  </a:prstClr>
                </a:solidFill>
                <a:latin typeface="UTM Avo"/>
                <a:cs typeface="+mn-ea"/>
                <a:sym typeface="+mn-lt"/>
              </a:rPr>
              <a:t> </a:t>
            </a:r>
            <a:r>
              <a:rPr lang="en-US" sz="2400">
                <a:solidFill>
                  <a:prstClr val="black">
                    <a:lumMod val="95000"/>
                    <a:lumOff val="5000"/>
                  </a:prstClr>
                </a:solidFill>
                <a:latin typeface="UTM Avo"/>
                <a:cs typeface="+mn-ea"/>
                <a:sym typeface="+mn-lt"/>
              </a:rPr>
              <a:t>năng của vật được xác định bằng biểu thức</a:t>
            </a:r>
          </a:p>
        </p:txBody>
      </p:sp>
      <mc:AlternateContent xmlns:mc="http://schemas.openxmlformats.org/markup-compatibility/2006" xmlns:a14="http://schemas.microsoft.com/office/drawing/2010/main">
        <mc:Choice Requires="a14">
          <p:sp>
            <p:nvSpPr>
              <p:cNvPr id="65" name="Đáp án đúng">
                <a:extLst>
                  <a:ext uri="{FF2B5EF4-FFF2-40B4-BE49-F238E27FC236}">
                    <a16:creationId xmlns:a16="http://schemas.microsoft.com/office/drawing/2014/main" id="{4D1DA2F5-D9A5-C765-0E47-25DD326F3067}"/>
                  </a:ext>
                </a:extLst>
              </p:cNvPr>
              <p:cNvSpPr/>
              <p:nvPr/>
            </p:nvSpPr>
            <p:spPr>
              <a:xfrm>
                <a:off x="290638" y="3732624"/>
                <a:ext cx="5501497"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77">
                  <a:defRPr/>
                </a:pPr>
                <a:r>
                  <a:rPr lang="en-US" sz="2400" dirty="0">
                    <a:solidFill>
                      <a:prstClr val="black">
                        <a:lumMod val="95000"/>
                        <a:lumOff val="5000"/>
                      </a:prstClr>
                    </a:solidFill>
                    <a:latin typeface="+mj-lt"/>
                    <a:cs typeface="+mn-ea"/>
                    <a:sym typeface="+mn-lt"/>
                  </a:rPr>
                  <a:t>A. </a:t>
                </a:r>
                <a14:m>
                  <m:oMath xmlns:m="http://schemas.openxmlformats.org/officeDocument/2006/math">
                    <m:sSub>
                      <m:sSubPr>
                        <m:ctrlPr>
                          <a:rPr lang="en-US" sz="2400" i="1">
                            <a:solidFill>
                              <a:prstClr val="black">
                                <a:lumMod val="95000"/>
                                <a:lumOff val="5000"/>
                              </a:prstClr>
                            </a:solidFill>
                            <a:latin typeface="Cambria Math" panose="02040503050406030204" pitchFamily="18" charset="0"/>
                            <a:cs typeface="+mn-ea"/>
                            <a:sym typeface="+mn-lt"/>
                          </a:rPr>
                        </m:ctrlPr>
                      </m:sSubPr>
                      <m:e>
                        <m:r>
                          <m:rPr>
                            <m:nor/>
                          </m:rPr>
                          <a:rPr lang="en-US" sz="2400" i="0">
                            <a:solidFill>
                              <a:prstClr val="black">
                                <a:lumMod val="95000"/>
                                <a:lumOff val="5000"/>
                              </a:prstClr>
                            </a:solidFill>
                            <a:latin typeface="+mj-lt"/>
                            <a:cs typeface="+mn-ea"/>
                            <a:sym typeface="+mn-lt"/>
                          </a:rPr>
                          <m:t>W</m:t>
                        </m:r>
                      </m:e>
                      <m:sub>
                        <m:r>
                          <m:rPr>
                            <m:nor/>
                          </m:rPr>
                          <a:rPr lang="en-US" sz="2400" i="0">
                            <a:solidFill>
                              <a:prstClr val="black">
                                <a:lumMod val="95000"/>
                                <a:lumOff val="5000"/>
                              </a:prstClr>
                            </a:solidFill>
                            <a:latin typeface="+mj-lt"/>
                            <a:cs typeface="+mn-ea"/>
                            <a:sym typeface="+mn-lt"/>
                          </a:rPr>
                          <m:t>đ</m:t>
                        </m:r>
                      </m:sub>
                    </m:sSub>
                    <m:r>
                      <m:rPr>
                        <m:nor/>
                      </m:rPr>
                      <a:rPr lang="en-US" sz="2400" b="0" i="0" smtClean="0">
                        <a:solidFill>
                          <a:prstClr val="black">
                            <a:lumMod val="95000"/>
                            <a:lumOff val="5000"/>
                          </a:prstClr>
                        </a:solidFill>
                        <a:latin typeface="Cambria Math" panose="02040503050406030204" pitchFamily="18" charset="0"/>
                        <a:cs typeface="+mn-ea"/>
                        <a:sym typeface="+mn-lt"/>
                      </a:rPr>
                      <m:t> </m:t>
                    </m:r>
                    <m:r>
                      <m:rPr>
                        <m:nor/>
                      </m:rPr>
                      <a:rPr lang="en-US" sz="2400" i="0">
                        <a:solidFill>
                          <a:prstClr val="black">
                            <a:lumMod val="95000"/>
                            <a:lumOff val="5000"/>
                          </a:prstClr>
                        </a:solidFill>
                        <a:latin typeface="+mj-lt"/>
                        <a:cs typeface="+mn-ea"/>
                        <a:sym typeface="+mn-lt"/>
                      </a:rPr>
                      <m:t>=</m:t>
                    </m:r>
                    <m:r>
                      <m:rPr>
                        <m:nor/>
                      </m:rPr>
                      <a:rPr lang="en-US" sz="2400" b="0" i="0" smtClean="0">
                        <a:solidFill>
                          <a:prstClr val="black">
                            <a:lumMod val="95000"/>
                            <a:lumOff val="5000"/>
                          </a:prstClr>
                        </a:solidFill>
                        <a:latin typeface="+mj-lt"/>
                        <a:cs typeface="+mn-ea"/>
                        <a:sym typeface="+mn-lt"/>
                      </a:rPr>
                      <m:t> </m:t>
                    </m:r>
                    <m:f>
                      <m:fPr>
                        <m:ctrlPr>
                          <a:rPr lang="en-US" sz="2400" i="1">
                            <a:solidFill>
                              <a:schemeClr val="tx1"/>
                            </a:solidFill>
                            <a:latin typeface="Cambria Math" panose="02040503050406030204" pitchFamily="18" charset="0"/>
                            <a:cs typeface="+mn-ea"/>
                            <a:sym typeface="+mn-lt"/>
                          </a:rPr>
                        </m:ctrlPr>
                      </m:fPr>
                      <m:num>
                        <m:r>
                          <m:rPr>
                            <m:nor/>
                          </m:rPr>
                          <a:rPr lang="vi-VN" sz="2400" b="0" i="0" smtClean="0">
                            <a:solidFill>
                              <a:schemeClr val="tx1"/>
                            </a:solidFill>
                            <a:latin typeface="+mj-lt"/>
                            <a:cs typeface="+mn-ea"/>
                            <a:sym typeface="+mn-lt"/>
                          </a:rPr>
                          <m:t>1</m:t>
                        </m:r>
                      </m:num>
                      <m:den>
                        <m:r>
                          <m:rPr>
                            <m:nor/>
                          </m:rPr>
                          <a:rPr lang="vi-VN" sz="2400">
                            <a:solidFill>
                              <a:schemeClr val="tx1"/>
                            </a:solidFill>
                            <a:latin typeface="+mj-lt"/>
                            <a:cs typeface="+mn-ea"/>
                            <a:sym typeface="+mn-lt"/>
                          </a:rPr>
                          <m:t>2</m:t>
                        </m:r>
                      </m:den>
                    </m:f>
                    <m:r>
                      <m:rPr>
                        <m:nor/>
                      </m:rPr>
                      <a:rPr lang="en-US" sz="2400" i="0">
                        <a:solidFill>
                          <a:prstClr val="black">
                            <a:lumMod val="95000"/>
                            <a:lumOff val="5000"/>
                          </a:prstClr>
                        </a:solidFill>
                        <a:latin typeface="+mj-lt"/>
                        <a:cs typeface="+mn-ea"/>
                        <a:sym typeface="+mn-lt"/>
                      </a:rPr>
                      <m:t>mv</m:t>
                    </m:r>
                    <m:r>
                      <m:rPr>
                        <m:nor/>
                      </m:rPr>
                      <a:rPr lang="en-US" sz="2400" i="0">
                        <a:solidFill>
                          <a:prstClr val="black">
                            <a:lumMod val="95000"/>
                            <a:lumOff val="5000"/>
                          </a:prstClr>
                        </a:solidFill>
                        <a:latin typeface="+mj-lt"/>
                        <a:cs typeface="+mn-ea"/>
                        <a:sym typeface="+mn-lt"/>
                      </a:rPr>
                      <m:t>.</m:t>
                    </m:r>
                  </m:oMath>
                </a14:m>
                <a:endParaRPr lang="en-US" sz="2400" dirty="0">
                  <a:solidFill>
                    <a:prstClr val="black">
                      <a:lumMod val="95000"/>
                      <a:lumOff val="5000"/>
                    </a:prstClr>
                  </a:solidFill>
                  <a:latin typeface="+mj-lt"/>
                  <a:cs typeface="+mn-ea"/>
                  <a:sym typeface="+mn-lt"/>
                </a:endParaRPr>
              </a:p>
            </p:txBody>
          </p:sp>
        </mc:Choice>
        <mc:Fallback xmlns="">
          <p:sp>
            <p:nvSpPr>
              <p:cNvPr id="65"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90638" y="3732624"/>
                <a:ext cx="5501497" cy="1261169"/>
              </a:xfrm>
              <a:prstGeom prst="roundRect">
                <a:avLst/>
              </a:prstGeom>
              <a:blipFill>
                <a:blip r:embed="rId5"/>
                <a:stretch>
                  <a:fillRect l="-55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Đáp án sai 1">
                <a:extLst>
                  <a:ext uri="{FF2B5EF4-FFF2-40B4-BE49-F238E27FC236}">
                    <a16:creationId xmlns:a16="http://schemas.microsoft.com/office/drawing/2014/main" id="{1713963F-2894-56F2-E53C-4371936FB85C}"/>
                  </a:ext>
                </a:extLst>
              </p:cNvPr>
              <p:cNvSpPr/>
              <p:nvPr/>
            </p:nvSpPr>
            <p:spPr>
              <a:xfrm>
                <a:off x="290638" y="5289886"/>
                <a:ext cx="5501497"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77">
                  <a:defRPr/>
                </a:pPr>
                <a:r>
                  <a:rPr lang="en-US" sz="2400">
                    <a:solidFill>
                      <a:prstClr val="black">
                        <a:lumMod val="95000"/>
                        <a:lumOff val="5000"/>
                      </a:prstClr>
                    </a:solidFill>
                    <a:latin typeface="+mj-lt"/>
                    <a:cs typeface="+mn-ea"/>
                    <a:sym typeface="+mn-lt"/>
                  </a:rPr>
                  <a:t>C. </a:t>
                </a:r>
                <a14:m>
                  <m:oMath xmlns:m="http://schemas.openxmlformats.org/officeDocument/2006/math">
                    <m:sSub>
                      <m:sSubPr>
                        <m:ctrlPr>
                          <a:rPr lang="en-US" sz="2400" i="1">
                            <a:solidFill>
                              <a:prstClr val="black">
                                <a:lumMod val="95000"/>
                                <a:lumOff val="5000"/>
                              </a:prstClr>
                            </a:solidFill>
                            <a:latin typeface="Cambria Math" panose="02040503050406030204" pitchFamily="18" charset="0"/>
                            <a:cs typeface="+mn-ea"/>
                            <a:sym typeface="+mn-lt"/>
                          </a:rPr>
                        </m:ctrlPr>
                      </m:sSubPr>
                      <m:e>
                        <m:r>
                          <m:rPr>
                            <m:nor/>
                          </m:rPr>
                          <a:rPr lang="en-US" sz="2400" i="0">
                            <a:solidFill>
                              <a:prstClr val="black">
                                <a:lumMod val="95000"/>
                                <a:lumOff val="5000"/>
                              </a:prstClr>
                            </a:solidFill>
                            <a:latin typeface="+mj-lt"/>
                            <a:cs typeface="+mn-ea"/>
                            <a:sym typeface="+mn-lt"/>
                          </a:rPr>
                          <m:t>W</m:t>
                        </m:r>
                      </m:e>
                      <m:sub>
                        <m:r>
                          <m:rPr>
                            <m:nor/>
                          </m:rPr>
                          <a:rPr lang="en-US" sz="2400" i="0">
                            <a:solidFill>
                              <a:prstClr val="black">
                                <a:lumMod val="95000"/>
                                <a:lumOff val="5000"/>
                              </a:prstClr>
                            </a:solidFill>
                            <a:latin typeface="+mj-lt"/>
                            <a:cs typeface="+mn-ea"/>
                            <a:sym typeface="+mn-lt"/>
                          </a:rPr>
                          <m:t>đ</m:t>
                        </m:r>
                      </m:sub>
                    </m:sSub>
                    <m:r>
                      <m:rPr>
                        <m:nor/>
                      </m:rPr>
                      <a:rPr lang="en-US" sz="2400" b="0" i="0" smtClean="0">
                        <a:solidFill>
                          <a:prstClr val="black">
                            <a:lumMod val="95000"/>
                            <a:lumOff val="5000"/>
                          </a:prstClr>
                        </a:solidFill>
                        <a:latin typeface="Cambria Math" panose="02040503050406030204" pitchFamily="18" charset="0"/>
                        <a:cs typeface="+mn-ea"/>
                        <a:sym typeface="+mn-lt"/>
                      </a:rPr>
                      <m:t> </m:t>
                    </m:r>
                    <m:r>
                      <m:rPr>
                        <m:nor/>
                      </m:rPr>
                      <a:rPr lang="en-US" sz="2400" i="0">
                        <a:solidFill>
                          <a:prstClr val="black">
                            <a:lumMod val="95000"/>
                            <a:lumOff val="5000"/>
                          </a:prstClr>
                        </a:solidFill>
                        <a:latin typeface="+mj-lt"/>
                        <a:cs typeface="+mn-ea"/>
                        <a:sym typeface="+mn-lt"/>
                      </a:rPr>
                      <m:t>=</m:t>
                    </m:r>
                    <m:r>
                      <m:rPr>
                        <m:nor/>
                      </m:rPr>
                      <a:rPr lang="en-US" sz="2400" b="0" i="0" smtClean="0">
                        <a:solidFill>
                          <a:prstClr val="black">
                            <a:lumMod val="95000"/>
                            <a:lumOff val="5000"/>
                          </a:prstClr>
                        </a:solidFill>
                        <a:latin typeface="+mj-lt"/>
                        <a:cs typeface="+mn-ea"/>
                        <a:sym typeface="+mn-lt"/>
                      </a:rPr>
                      <m:t> </m:t>
                    </m:r>
                    <m:r>
                      <m:rPr>
                        <m:nor/>
                      </m:rPr>
                      <a:rPr lang="en-US" sz="2400" i="0">
                        <a:solidFill>
                          <a:prstClr val="black">
                            <a:lumMod val="95000"/>
                            <a:lumOff val="5000"/>
                          </a:prstClr>
                        </a:solidFill>
                        <a:latin typeface="+mj-lt"/>
                        <a:cs typeface="+mn-ea"/>
                        <a:sym typeface="+mn-lt"/>
                      </a:rPr>
                      <m:t>mv</m:t>
                    </m:r>
                    <m:r>
                      <m:rPr>
                        <m:nor/>
                      </m:rPr>
                      <a:rPr lang="en-US" sz="2400" i="0">
                        <a:solidFill>
                          <a:prstClr val="black">
                            <a:lumMod val="95000"/>
                            <a:lumOff val="5000"/>
                          </a:prstClr>
                        </a:solidFill>
                        <a:latin typeface="+mj-lt"/>
                        <a:cs typeface="+mn-ea"/>
                        <a:sym typeface="+mn-lt"/>
                      </a:rPr>
                      <m:t>.</m:t>
                    </m:r>
                  </m:oMath>
                </a14:m>
                <a:r>
                  <a:rPr lang="en-US" sz="2400">
                    <a:solidFill>
                      <a:prstClr val="black">
                        <a:lumMod val="95000"/>
                        <a:lumOff val="5000"/>
                      </a:prstClr>
                    </a:solidFill>
                    <a:latin typeface="+mj-lt"/>
                    <a:cs typeface="+mn-ea"/>
                    <a:sym typeface="+mn-lt"/>
                  </a:rPr>
                  <a:t> </a:t>
                </a:r>
                <a:endParaRPr lang="vi-VN" sz="2400" noProof="1">
                  <a:solidFill>
                    <a:prstClr val="black">
                      <a:lumMod val="95000"/>
                      <a:lumOff val="5000"/>
                    </a:prstClr>
                  </a:solidFill>
                  <a:latin typeface="+mj-lt"/>
                  <a:cs typeface="+mn-ea"/>
                  <a:sym typeface="+mn-lt"/>
                </a:endParaRPr>
              </a:p>
            </p:txBody>
          </p:sp>
        </mc:Choice>
        <mc:Fallback xmlns="">
          <p:sp>
            <p:nvSpPr>
              <p:cNvPr id="66"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90638" y="5289886"/>
                <a:ext cx="5501497" cy="1261169"/>
              </a:xfrm>
              <a:prstGeom prst="roundRect">
                <a:avLst/>
              </a:prstGeom>
              <a:blipFill>
                <a:blip r:embed="rId6"/>
                <a:stretch>
                  <a:fillRect l="-55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Đáp án sai 2">
                <a:extLst>
                  <a:ext uri="{FF2B5EF4-FFF2-40B4-BE49-F238E27FC236}">
                    <a16:creationId xmlns:a16="http://schemas.microsoft.com/office/drawing/2014/main" id="{72E080E8-9CBE-7E1E-25CC-340E27A4D017}"/>
                  </a:ext>
                </a:extLst>
              </p:cNvPr>
              <p:cNvSpPr/>
              <p:nvPr/>
            </p:nvSpPr>
            <p:spPr>
              <a:xfrm>
                <a:off x="6314141" y="3729054"/>
                <a:ext cx="5501497"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77">
                  <a:defRPr/>
                </a:pPr>
                <a:r>
                  <a:rPr lang="en-US" sz="2400">
                    <a:solidFill>
                      <a:prstClr val="black">
                        <a:lumMod val="95000"/>
                        <a:lumOff val="5000"/>
                      </a:prstClr>
                    </a:solidFill>
                    <a:latin typeface="+mj-lt"/>
                    <a:cs typeface="+mn-ea"/>
                    <a:sym typeface="+mn-lt"/>
                  </a:rPr>
                  <a:t>B. </a:t>
                </a:r>
                <a14:m>
                  <m:oMath xmlns:m="http://schemas.openxmlformats.org/officeDocument/2006/math">
                    <m:sSub>
                      <m:sSubPr>
                        <m:ctrlPr>
                          <a:rPr lang="en-US" sz="2400" i="1">
                            <a:solidFill>
                              <a:prstClr val="black">
                                <a:lumMod val="95000"/>
                                <a:lumOff val="5000"/>
                              </a:prstClr>
                            </a:solidFill>
                            <a:latin typeface="Cambria Math" panose="02040503050406030204" pitchFamily="18" charset="0"/>
                            <a:cs typeface="+mn-ea"/>
                            <a:sym typeface="+mn-lt"/>
                          </a:rPr>
                        </m:ctrlPr>
                      </m:sSubPr>
                      <m:e>
                        <m:r>
                          <m:rPr>
                            <m:nor/>
                          </m:rPr>
                          <a:rPr lang="en-US" sz="2400" i="0">
                            <a:solidFill>
                              <a:prstClr val="black">
                                <a:lumMod val="95000"/>
                                <a:lumOff val="5000"/>
                              </a:prstClr>
                            </a:solidFill>
                            <a:latin typeface="+mj-lt"/>
                            <a:cs typeface="+mn-ea"/>
                            <a:sym typeface="+mn-lt"/>
                          </a:rPr>
                          <m:t>W</m:t>
                        </m:r>
                      </m:e>
                      <m:sub>
                        <m:r>
                          <m:rPr>
                            <m:nor/>
                          </m:rPr>
                          <a:rPr lang="en-US" sz="2400" i="0">
                            <a:solidFill>
                              <a:prstClr val="black">
                                <a:lumMod val="95000"/>
                                <a:lumOff val="5000"/>
                              </a:prstClr>
                            </a:solidFill>
                            <a:latin typeface="+mj-lt"/>
                            <a:cs typeface="+mn-ea"/>
                            <a:sym typeface="+mn-lt"/>
                          </a:rPr>
                          <m:t>đ</m:t>
                        </m:r>
                      </m:sub>
                    </m:sSub>
                    <m:r>
                      <m:rPr>
                        <m:nor/>
                      </m:rPr>
                      <a:rPr lang="en-US" sz="2400" b="0" i="0" smtClean="0">
                        <a:solidFill>
                          <a:prstClr val="black">
                            <a:lumMod val="95000"/>
                            <a:lumOff val="5000"/>
                          </a:prstClr>
                        </a:solidFill>
                        <a:latin typeface="Cambria Math" panose="02040503050406030204" pitchFamily="18" charset="0"/>
                        <a:cs typeface="+mn-ea"/>
                        <a:sym typeface="+mn-lt"/>
                      </a:rPr>
                      <m:t> </m:t>
                    </m:r>
                    <m:r>
                      <m:rPr>
                        <m:nor/>
                      </m:rPr>
                      <a:rPr lang="en-US" sz="2400" i="0">
                        <a:solidFill>
                          <a:prstClr val="black">
                            <a:lumMod val="95000"/>
                            <a:lumOff val="5000"/>
                          </a:prstClr>
                        </a:solidFill>
                        <a:latin typeface="+mj-lt"/>
                        <a:cs typeface="+mn-ea"/>
                        <a:sym typeface="+mn-lt"/>
                      </a:rPr>
                      <m:t>=</m:t>
                    </m:r>
                    <m:r>
                      <m:rPr>
                        <m:nor/>
                      </m:rPr>
                      <a:rPr lang="en-US" sz="2400" b="0" i="0" smtClean="0">
                        <a:solidFill>
                          <a:prstClr val="black">
                            <a:lumMod val="95000"/>
                            <a:lumOff val="5000"/>
                          </a:prstClr>
                        </a:solidFill>
                        <a:latin typeface="+mj-lt"/>
                        <a:cs typeface="+mn-ea"/>
                        <a:sym typeface="+mn-lt"/>
                      </a:rPr>
                      <m:t> </m:t>
                    </m:r>
                    <m:r>
                      <m:rPr>
                        <m:nor/>
                      </m:rPr>
                      <a:rPr lang="en-US" sz="2400" i="0">
                        <a:solidFill>
                          <a:prstClr val="black">
                            <a:lumMod val="95000"/>
                            <a:lumOff val="5000"/>
                          </a:prstClr>
                        </a:solidFill>
                        <a:latin typeface="+mj-lt"/>
                        <a:cs typeface="+mn-ea"/>
                        <a:sym typeface="+mn-lt"/>
                      </a:rPr>
                      <m:t>m</m:t>
                    </m:r>
                    <m:sSup>
                      <m:sSupPr>
                        <m:ctrlPr>
                          <a:rPr lang="en-US" sz="2400" i="1">
                            <a:solidFill>
                              <a:prstClr val="black">
                                <a:lumMod val="95000"/>
                                <a:lumOff val="5000"/>
                              </a:prstClr>
                            </a:solidFill>
                            <a:latin typeface="Cambria Math" panose="02040503050406030204" pitchFamily="18" charset="0"/>
                            <a:cs typeface="+mn-ea"/>
                            <a:sym typeface="+mn-lt"/>
                          </a:rPr>
                        </m:ctrlPr>
                      </m:sSupPr>
                      <m:e>
                        <m:r>
                          <m:rPr>
                            <m:nor/>
                          </m:rPr>
                          <a:rPr lang="en-US" sz="2400" i="0">
                            <a:solidFill>
                              <a:prstClr val="black">
                                <a:lumMod val="95000"/>
                                <a:lumOff val="5000"/>
                              </a:prstClr>
                            </a:solidFill>
                            <a:latin typeface="+mj-lt"/>
                            <a:cs typeface="+mn-ea"/>
                            <a:sym typeface="+mn-lt"/>
                          </a:rPr>
                          <m:t>v</m:t>
                        </m:r>
                      </m:e>
                      <m:sup>
                        <m:r>
                          <m:rPr>
                            <m:nor/>
                          </m:rPr>
                          <a:rPr lang="en-US" sz="2400" i="0">
                            <a:solidFill>
                              <a:prstClr val="black">
                                <a:lumMod val="95000"/>
                                <a:lumOff val="5000"/>
                              </a:prstClr>
                            </a:solidFill>
                            <a:latin typeface="+mj-lt"/>
                            <a:cs typeface="+mn-ea"/>
                            <a:sym typeface="+mn-lt"/>
                          </a:rPr>
                          <m:t>2</m:t>
                        </m:r>
                      </m:sup>
                    </m:sSup>
                    <m:r>
                      <m:rPr>
                        <m:nor/>
                      </m:rPr>
                      <a:rPr lang="en-US" sz="2400" i="0">
                        <a:solidFill>
                          <a:prstClr val="black">
                            <a:lumMod val="95000"/>
                            <a:lumOff val="5000"/>
                          </a:prstClr>
                        </a:solidFill>
                        <a:latin typeface="+mj-lt"/>
                        <a:cs typeface="+mn-ea"/>
                        <a:sym typeface="+mn-lt"/>
                      </a:rPr>
                      <m:t>.</m:t>
                    </m:r>
                  </m:oMath>
                </a14:m>
                <a:endParaRPr lang="en-US" sz="2400">
                  <a:solidFill>
                    <a:prstClr val="black">
                      <a:lumMod val="95000"/>
                      <a:lumOff val="5000"/>
                    </a:prstClr>
                  </a:solidFill>
                  <a:latin typeface="+mj-lt"/>
                  <a:cs typeface="+mn-ea"/>
                  <a:sym typeface="+mn-lt"/>
                </a:endParaRPr>
              </a:p>
            </p:txBody>
          </p:sp>
        </mc:Choice>
        <mc:Fallback xmlns="">
          <p:sp>
            <p:nvSpPr>
              <p:cNvPr id="67"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6314141" y="3729054"/>
                <a:ext cx="5501497" cy="1261169"/>
              </a:xfrm>
              <a:prstGeom prst="roundRect">
                <a:avLst/>
              </a:prstGeom>
              <a:blipFill>
                <a:blip r:embed="rId7"/>
                <a:stretch>
                  <a:fillRect l="-55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Đáp án sai 3">
                <a:extLst>
                  <a:ext uri="{FF2B5EF4-FFF2-40B4-BE49-F238E27FC236}">
                    <a16:creationId xmlns:a16="http://schemas.microsoft.com/office/drawing/2014/main" id="{98AC7C36-17E6-7D99-2014-5789447F054D}"/>
                  </a:ext>
                </a:extLst>
              </p:cNvPr>
              <p:cNvSpPr/>
              <p:nvPr/>
            </p:nvSpPr>
            <p:spPr>
              <a:xfrm>
                <a:off x="6303981" y="5229243"/>
                <a:ext cx="5501497"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77">
                  <a:defRPr/>
                </a:pPr>
                <a:r>
                  <a:rPr lang="en-US" sz="2400" dirty="0">
                    <a:solidFill>
                      <a:prstClr val="black">
                        <a:lumMod val="95000"/>
                        <a:lumOff val="5000"/>
                      </a:prstClr>
                    </a:solidFill>
                    <a:latin typeface="+mj-lt"/>
                    <a:cs typeface="+mn-ea"/>
                    <a:sym typeface="+mn-lt"/>
                  </a:rPr>
                  <a:t>D. </a:t>
                </a:r>
                <a14:m>
                  <m:oMath xmlns:m="http://schemas.openxmlformats.org/officeDocument/2006/math">
                    <m:sSub>
                      <m:sSubPr>
                        <m:ctrlPr>
                          <a:rPr lang="en-US" sz="2400" i="1">
                            <a:solidFill>
                              <a:prstClr val="black">
                                <a:lumMod val="95000"/>
                                <a:lumOff val="5000"/>
                              </a:prstClr>
                            </a:solidFill>
                            <a:latin typeface="Cambria Math" panose="02040503050406030204" pitchFamily="18" charset="0"/>
                            <a:cs typeface="+mn-ea"/>
                            <a:sym typeface="+mn-lt"/>
                          </a:rPr>
                        </m:ctrlPr>
                      </m:sSubPr>
                      <m:e>
                        <m:r>
                          <m:rPr>
                            <m:nor/>
                          </m:rPr>
                          <a:rPr lang="en-US" sz="2400" i="0">
                            <a:solidFill>
                              <a:prstClr val="black">
                                <a:lumMod val="95000"/>
                                <a:lumOff val="5000"/>
                              </a:prstClr>
                            </a:solidFill>
                            <a:latin typeface="+mj-lt"/>
                            <a:cs typeface="+mn-ea"/>
                            <a:sym typeface="+mn-lt"/>
                          </a:rPr>
                          <m:t>W</m:t>
                        </m:r>
                      </m:e>
                      <m:sub>
                        <m:r>
                          <m:rPr>
                            <m:nor/>
                          </m:rPr>
                          <a:rPr lang="en-US" sz="2400" i="0">
                            <a:solidFill>
                              <a:prstClr val="black">
                                <a:lumMod val="95000"/>
                                <a:lumOff val="5000"/>
                              </a:prstClr>
                            </a:solidFill>
                            <a:latin typeface="+mj-lt"/>
                            <a:cs typeface="+mn-ea"/>
                            <a:sym typeface="+mn-lt"/>
                          </a:rPr>
                          <m:t>đ</m:t>
                        </m:r>
                      </m:sub>
                    </m:sSub>
                    <m:r>
                      <m:rPr>
                        <m:nor/>
                      </m:rPr>
                      <a:rPr lang="en-US" sz="2400" b="0" i="0" smtClean="0">
                        <a:solidFill>
                          <a:prstClr val="black">
                            <a:lumMod val="95000"/>
                            <a:lumOff val="5000"/>
                          </a:prstClr>
                        </a:solidFill>
                        <a:latin typeface="Cambria Math" panose="02040503050406030204" pitchFamily="18" charset="0"/>
                        <a:cs typeface="+mn-ea"/>
                        <a:sym typeface="+mn-lt"/>
                      </a:rPr>
                      <m:t> </m:t>
                    </m:r>
                    <m:r>
                      <m:rPr>
                        <m:nor/>
                      </m:rPr>
                      <a:rPr lang="en-US" sz="2400" i="0">
                        <a:solidFill>
                          <a:prstClr val="black">
                            <a:lumMod val="95000"/>
                            <a:lumOff val="5000"/>
                          </a:prstClr>
                        </a:solidFill>
                        <a:latin typeface="+mj-lt"/>
                        <a:cs typeface="+mn-ea"/>
                        <a:sym typeface="+mn-lt"/>
                      </a:rPr>
                      <m:t>=</m:t>
                    </m:r>
                    <m:f>
                      <m:fPr>
                        <m:ctrlPr>
                          <a:rPr lang="en-US" sz="2400" i="1">
                            <a:solidFill>
                              <a:schemeClr val="tx1"/>
                            </a:solidFill>
                            <a:latin typeface="Cambria Math" panose="02040503050406030204" pitchFamily="18" charset="0"/>
                            <a:cs typeface="+mn-ea"/>
                            <a:sym typeface="+mn-lt"/>
                          </a:rPr>
                        </m:ctrlPr>
                      </m:fPr>
                      <m:num>
                        <m:r>
                          <m:rPr>
                            <m:nor/>
                          </m:rPr>
                          <a:rPr lang="vi-VN" sz="2400">
                            <a:solidFill>
                              <a:schemeClr val="tx1"/>
                            </a:solidFill>
                            <a:latin typeface="+mj-lt"/>
                            <a:cs typeface="+mn-ea"/>
                            <a:sym typeface="+mn-lt"/>
                          </a:rPr>
                          <m:t>1</m:t>
                        </m:r>
                      </m:num>
                      <m:den>
                        <m:r>
                          <a:rPr lang="en-US" sz="2400" b="0" i="1" smtClean="0">
                            <a:solidFill>
                              <a:schemeClr val="tx1"/>
                            </a:solidFill>
                            <a:latin typeface="Cambria Math" panose="02040503050406030204" pitchFamily="18" charset="0"/>
                            <a:cs typeface="+mn-ea"/>
                            <a:sym typeface="+mn-lt"/>
                          </a:rPr>
                          <m:t> </m:t>
                        </m:r>
                        <m:r>
                          <m:rPr>
                            <m:nor/>
                          </m:rPr>
                          <a:rPr lang="vi-VN" sz="2400">
                            <a:solidFill>
                              <a:schemeClr val="tx1"/>
                            </a:solidFill>
                            <a:latin typeface="+mj-lt"/>
                            <a:cs typeface="+mn-ea"/>
                            <a:sym typeface="+mn-lt"/>
                          </a:rPr>
                          <m:t>2</m:t>
                        </m:r>
                      </m:den>
                    </m:f>
                    <m:r>
                      <m:rPr>
                        <m:nor/>
                      </m:rPr>
                      <a:rPr lang="en-US" sz="2400" i="0">
                        <a:solidFill>
                          <a:prstClr val="black">
                            <a:lumMod val="95000"/>
                            <a:lumOff val="5000"/>
                          </a:prstClr>
                        </a:solidFill>
                        <a:latin typeface="+mj-lt"/>
                        <a:cs typeface="+mn-ea"/>
                        <a:sym typeface="+mn-lt"/>
                      </a:rPr>
                      <m:t>m</m:t>
                    </m:r>
                    <m:sSup>
                      <m:sSupPr>
                        <m:ctrlPr>
                          <a:rPr lang="en-US" sz="2400" i="1">
                            <a:solidFill>
                              <a:prstClr val="black">
                                <a:lumMod val="95000"/>
                                <a:lumOff val="5000"/>
                              </a:prstClr>
                            </a:solidFill>
                            <a:latin typeface="Cambria Math" panose="02040503050406030204" pitchFamily="18" charset="0"/>
                            <a:cs typeface="+mn-ea"/>
                            <a:sym typeface="+mn-lt"/>
                          </a:rPr>
                        </m:ctrlPr>
                      </m:sSupPr>
                      <m:e>
                        <m:r>
                          <m:rPr>
                            <m:nor/>
                          </m:rPr>
                          <a:rPr lang="en-US" sz="2400" i="0">
                            <a:solidFill>
                              <a:prstClr val="black">
                                <a:lumMod val="95000"/>
                                <a:lumOff val="5000"/>
                              </a:prstClr>
                            </a:solidFill>
                            <a:latin typeface="+mj-lt"/>
                            <a:cs typeface="+mn-ea"/>
                            <a:sym typeface="+mn-lt"/>
                          </a:rPr>
                          <m:t>v</m:t>
                        </m:r>
                      </m:e>
                      <m:sup>
                        <m:r>
                          <m:rPr>
                            <m:nor/>
                          </m:rPr>
                          <a:rPr lang="en-US" sz="2400" i="0">
                            <a:solidFill>
                              <a:prstClr val="black">
                                <a:lumMod val="95000"/>
                                <a:lumOff val="5000"/>
                              </a:prstClr>
                            </a:solidFill>
                            <a:latin typeface="+mj-lt"/>
                            <a:cs typeface="+mn-ea"/>
                            <a:sym typeface="+mn-lt"/>
                          </a:rPr>
                          <m:t>2</m:t>
                        </m:r>
                      </m:sup>
                    </m:sSup>
                    <m:r>
                      <m:rPr>
                        <m:nor/>
                      </m:rPr>
                      <a:rPr lang="en-US" sz="2400" i="0">
                        <a:solidFill>
                          <a:prstClr val="black">
                            <a:lumMod val="95000"/>
                            <a:lumOff val="5000"/>
                          </a:prstClr>
                        </a:solidFill>
                        <a:latin typeface="+mj-lt"/>
                        <a:cs typeface="+mn-ea"/>
                        <a:sym typeface="+mn-lt"/>
                      </a:rPr>
                      <m:t>.</m:t>
                    </m:r>
                  </m:oMath>
                </a14:m>
                <a:endParaRPr lang="en-US" sz="2400" dirty="0">
                  <a:solidFill>
                    <a:prstClr val="black">
                      <a:lumMod val="95000"/>
                      <a:lumOff val="5000"/>
                    </a:prstClr>
                  </a:solidFill>
                  <a:latin typeface="+mj-lt"/>
                  <a:cs typeface="+mn-ea"/>
                  <a:sym typeface="+mn-lt"/>
                </a:endParaRPr>
              </a:p>
            </p:txBody>
          </p:sp>
        </mc:Choice>
        <mc:Fallback xmlns="">
          <p:sp>
            <p:nvSpPr>
              <p:cNvPr id="6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6303981" y="5229243"/>
                <a:ext cx="5501497" cy="1261169"/>
              </a:xfrm>
              <a:prstGeom prst="roundRect">
                <a:avLst/>
              </a:prstGeom>
              <a:blipFill>
                <a:blip r:embed="rId8"/>
                <a:stretch>
                  <a:fillRect l="-442"/>
                </a:stretch>
              </a:blipFill>
              <a:ln w="12700">
                <a:solidFill>
                  <a:schemeClr val="tx1"/>
                </a:solidFill>
              </a:ln>
            </p:spPr>
            <p:txBody>
              <a:bodyPr/>
              <a:lstStyle/>
              <a:p>
                <a:r>
                  <a:rPr lang="en-US">
                    <a:noFill/>
                  </a:rPr>
                  <a:t> </a:t>
                </a:r>
              </a:p>
            </p:txBody>
          </p:sp>
        </mc:Fallback>
      </mc:AlternateContent>
      <p:sp>
        <p:nvSpPr>
          <p:cNvPr id="2" name="Freeform 26">
            <a:hlinkClick r:id="rId9" action="ppaction://hlinksldjump"/>
            <a:extLst>
              <a:ext uri="{FF2B5EF4-FFF2-40B4-BE49-F238E27FC236}">
                <a16:creationId xmlns:a16="http://schemas.microsoft.com/office/drawing/2014/main" id="{A5769B8F-13C6-F7F7-D241-F5760CB13FFE}"/>
              </a:ext>
            </a:extLst>
          </p:cNvPr>
          <p:cNvSpPr/>
          <p:nvPr/>
        </p:nvSpPr>
        <p:spPr>
          <a:xfrm>
            <a:off x="5166235" y="214002"/>
            <a:ext cx="1859529" cy="1272510"/>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10"/>
            <a:stretch>
              <a:fillRect/>
            </a:stretch>
          </a:blipFill>
        </p:spPr>
        <p:txBody>
          <a:bodyPr/>
          <a:lstStyle/>
          <a:p>
            <a:pPr defTabSz="609569"/>
            <a:endParaRPr lang="en-US" sz="700">
              <a:solidFill>
                <a:prstClr val="black"/>
              </a:solidFill>
              <a:latin typeface="UTM Avo"/>
              <a:cs typeface="+mn-ea"/>
              <a:sym typeface="+mn-lt"/>
            </a:endParaRPr>
          </a:p>
        </p:txBody>
      </p:sp>
      <p:pic>
        <p:nvPicPr>
          <p:cNvPr id="3" name="Picture 2">
            <a:extLst>
              <a:ext uri="{FF2B5EF4-FFF2-40B4-BE49-F238E27FC236}">
                <a16:creationId xmlns:a16="http://schemas.microsoft.com/office/drawing/2014/main" id="{EDA9BC0D-6441-CB19-8E6D-4AB5FDAB3DC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1582103" y="10189"/>
            <a:ext cx="605508" cy="675968"/>
          </a:xfrm>
          <a:prstGeom prst="rect">
            <a:avLst/>
          </a:prstGeom>
        </p:spPr>
      </p:pic>
      <p:pic>
        <p:nvPicPr>
          <p:cNvPr id="4" name="Picture 3">
            <a:extLst>
              <a:ext uri="{FF2B5EF4-FFF2-40B4-BE49-F238E27FC236}">
                <a16:creationId xmlns:a16="http://schemas.microsoft.com/office/drawing/2014/main" id="{6410FA61-783D-5AF5-6EA5-9B68A05EFBC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6162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65"/>
                                        </p:tgtEl>
                                        <p:attrNameLst>
                                          <p:attrName>fillcolor</p:attrName>
                                        </p:attrNameLst>
                                      </p:cBhvr>
                                      <p:to>
                                        <a:srgbClr val="EF676A"/>
                                      </p:to>
                                    </p:animClr>
                                    <p:set>
                                      <p:cBhvr>
                                        <p:cTn id="29" dur="2000" fill="hold"/>
                                        <p:tgtEl>
                                          <p:spTgt spid="65"/>
                                        </p:tgtEl>
                                        <p:attrNameLst>
                                          <p:attrName>fill.type</p:attrName>
                                        </p:attrNameLst>
                                      </p:cBhvr>
                                      <p:to>
                                        <p:strVal val="solid"/>
                                      </p:to>
                                    </p:set>
                                    <p:set>
                                      <p:cBhvr>
                                        <p:cTn id="30" dur="2000" fill="hold"/>
                                        <p:tgtEl>
                                          <p:spTgt spid="6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5"/>
                  </p:tgtEl>
                </p:cond>
              </p:nextCondLst>
            </p:seq>
            <p:seq concurrent="1" nextAc="seek">
              <p:cTn id="31" restart="whenNotActive" fill="hold" evtFilter="cancelBubble" nodeType="interactiveSeq">
                <p:stCondLst>
                  <p:cond evt="onClick" delay="0">
                    <p:tgtEl>
                      <p:spTgt spid="6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66"/>
                                        </p:tgtEl>
                                        <p:attrNameLst>
                                          <p:attrName>fillcolor</p:attrName>
                                        </p:attrNameLst>
                                      </p:cBhvr>
                                      <p:to>
                                        <a:srgbClr val="EF676A"/>
                                      </p:to>
                                    </p:animClr>
                                    <p:set>
                                      <p:cBhvr>
                                        <p:cTn id="36" dur="2000" fill="hold"/>
                                        <p:tgtEl>
                                          <p:spTgt spid="66"/>
                                        </p:tgtEl>
                                        <p:attrNameLst>
                                          <p:attrName>fill.type</p:attrName>
                                        </p:attrNameLst>
                                      </p:cBhvr>
                                      <p:to>
                                        <p:strVal val="solid"/>
                                      </p:to>
                                    </p:set>
                                    <p:set>
                                      <p:cBhvr>
                                        <p:cTn id="37" dur="2000" fill="hold"/>
                                        <p:tgtEl>
                                          <p:spTgt spid="6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7"/>
                                        </p:tgtEl>
                                        <p:attrNameLst>
                                          <p:attrName>fillcolor</p:attrName>
                                        </p:attrNameLst>
                                      </p:cBhvr>
                                      <p:to>
                                        <a:srgbClr val="EF676A"/>
                                      </p:to>
                                    </p:animClr>
                                    <p:set>
                                      <p:cBhvr>
                                        <p:cTn id="43" dur="2000" fill="hold"/>
                                        <p:tgtEl>
                                          <p:spTgt spid="67"/>
                                        </p:tgtEl>
                                        <p:attrNameLst>
                                          <p:attrName>fill.type</p:attrName>
                                        </p:attrNameLst>
                                      </p:cBhvr>
                                      <p:to>
                                        <p:strVal val="solid"/>
                                      </p:to>
                                    </p:set>
                                    <p:set>
                                      <p:cBhvr>
                                        <p:cTn id="44" dur="2000" fill="hold"/>
                                        <p:tgtEl>
                                          <p:spTgt spid="6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7"/>
                  </p:tgtEl>
                </p:cond>
              </p:nextCondLst>
            </p:seq>
            <p:seq concurrent="1" nextAc="seek">
              <p:cTn id="45" restart="whenNotActive" fill="hold" evtFilter="cancelBubble" nodeType="interactiveSeq">
                <p:stCondLst>
                  <p:cond evt="onClick" delay="0">
                    <p:tgtEl>
                      <p:spTgt spid="6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68"/>
                                        </p:tgtEl>
                                        <p:attrNameLst>
                                          <p:attrName>fillcolor</p:attrName>
                                        </p:attrNameLst>
                                      </p:cBhvr>
                                      <p:to>
                                        <a:srgbClr val="6EBB61"/>
                                      </p:to>
                                    </p:animClr>
                                    <p:set>
                                      <p:cBhvr>
                                        <p:cTn id="50" dur="2000" fill="hold"/>
                                        <p:tgtEl>
                                          <p:spTgt spid="68"/>
                                        </p:tgtEl>
                                        <p:attrNameLst>
                                          <p:attrName>fill.type</p:attrName>
                                        </p:attrNameLst>
                                      </p:cBhvr>
                                      <p:to>
                                        <p:strVal val="solid"/>
                                      </p:to>
                                    </p:set>
                                    <p:set>
                                      <p:cBhvr>
                                        <p:cTn id="51" dur="2000" fill="hold"/>
                                        <p:tgtEl>
                                          <p:spTgt spid="6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8"/>
                  </p:tgtEl>
                </p:cond>
              </p:nextCondLst>
            </p:seq>
          </p:childTnLst>
        </p:cTn>
      </p:par>
    </p:tnLst>
    <p:bldLst>
      <p:bldP spid="64" grpId="0" animBg="1"/>
      <p:bldP spid="65" grpId="0" animBg="1"/>
      <p:bldP spid="66" grpId="0" animBg="1"/>
      <p:bldP spid="67" grpId="0" animBg="1"/>
      <p:bldP spid="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âu hỏi">
            <a:extLst>
              <a:ext uri="{FF2B5EF4-FFF2-40B4-BE49-F238E27FC236}">
                <a16:creationId xmlns:a16="http://schemas.microsoft.com/office/drawing/2014/main" id="{018AD89B-885D-983C-F4F6-FC485515F49D}"/>
              </a:ext>
            </a:extLst>
          </p:cNvPr>
          <p:cNvSpPr/>
          <p:nvPr/>
        </p:nvSpPr>
        <p:spPr>
          <a:xfrm>
            <a:off x="333501" y="1907593"/>
            <a:ext cx="11525000" cy="150722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9">
              <a:lnSpc>
                <a:spcPct val="150000"/>
              </a:lnSpc>
            </a:pPr>
            <a:r>
              <a:rPr lang="en-US" sz="2400" b="1" dirty="0" err="1">
                <a:solidFill>
                  <a:prstClr val="black"/>
                </a:solidFill>
                <a:latin typeface="UTM Avo"/>
                <a:cs typeface="+mn-ea"/>
                <a:sym typeface="+mn-lt"/>
              </a:rPr>
              <a:t>Câu</a:t>
            </a:r>
            <a:r>
              <a:rPr lang="en-US" sz="2400" b="1" dirty="0">
                <a:solidFill>
                  <a:prstClr val="black"/>
                </a:solidFill>
                <a:latin typeface="UTM Avo"/>
                <a:cs typeface="+mn-ea"/>
                <a:sym typeface="+mn-lt"/>
              </a:rPr>
              <a:t> 2: </a:t>
            </a:r>
            <a:r>
              <a:rPr lang="en-US" sz="2400" dirty="0" err="1">
                <a:solidFill>
                  <a:prstClr val="black"/>
                </a:solidFill>
                <a:latin typeface="UTM Avo"/>
                <a:cs typeface="+mn-ea"/>
                <a:sym typeface="+mn-lt"/>
              </a:rPr>
              <a:t>Chọn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mốc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trọng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trường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tại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mặt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đất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Vật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nào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sau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đây</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có</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trọng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trường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bằng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không</a:t>
            </a:r>
            <a:r>
              <a:rPr lang="en-US" sz="2400" dirty="0">
                <a:solidFill>
                  <a:prstClr val="black"/>
                </a:solidFill>
                <a:latin typeface="UTM Avo"/>
                <a:cs typeface="+mn-ea"/>
                <a:sym typeface="+mn-lt"/>
              </a:rPr>
              <a:t>?</a:t>
            </a:r>
          </a:p>
        </p:txBody>
      </p:sp>
      <p:sp>
        <p:nvSpPr>
          <p:cNvPr id="65" name="Đáp án đúng">
            <a:extLst>
              <a:ext uri="{FF2B5EF4-FFF2-40B4-BE49-F238E27FC236}">
                <a16:creationId xmlns:a16="http://schemas.microsoft.com/office/drawing/2014/main" id="{4D1DA2F5-D9A5-C765-0E47-25DD326F3067}"/>
              </a:ext>
            </a:extLst>
          </p:cNvPr>
          <p:cNvSpPr/>
          <p:nvPr/>
        </p:nvSpPr>
        <p:spPr>
          <a:xfrm>
            <a:off x="6197587" y="5268176"/>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400">
                <a:solidFill>
                  <a:prstClr val="black"/>
                </a:solidFill>
                <a:latin typeface="UTM Avo"/>
                <a:cs typeface="+mn-ea"/>
                <a:sym typeface="+mn-lt"/>
              </a:rPr>
              <a:t>D. Quả bóng đang bay vào rổ.</a:t>
            </a:r>
          </a:p>
        </p:txBody>
      </p:sp>
      <p:sp>
        <p:nvSpPr>
          <p:cNvPr id="66" name="Đáp án sai 1">
            <a:extLst>
              <a:ext uri="{FF2B5EF4-FFF2-40B4-BE49-F238E27FC236}">
                <a16:creationId xmlns:a16="http://schemas.microsoft.com/office/drawing/2014/main" id="{1713963F-2894-56F2-E53C-4371936FB85C}"/>
              </a:ext>
            </a:extLst>
          </p:cNvPr>
          <p:cNvSpPr/>
          <p:nvPr/>
        </p:nvSpPr>
        <p:spPr>
          <a:xfrm>
            <a:off x="333500" y="5268176"/>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400" dirty="0">
                <a:solidFill>
                  <a:prstClr val="black"/>
                </a:solidFill>
                <a:latin typeface="UTM Avo"/>
                <a:cs typeface="+mn-ea"/>
                <a:sym typeface="+mn-lt"/>
              </a:rPr>
              <a:t>C. </a:t>
            </a:r>
            <a:r>
              <a:rPr lang="en-US" sz="2400" dirty="0" err="1">
                <a:solidFill>
                  <a:prstClr val="black"/>
                </a:solidFill>
                <a:latin typeface="UTM Avo"/>
                <a:cs typeface="+mn-ea"/>
                <a:sym typeface="+mn-lt"/>
              </a:rPr>
              <a:t>Khinh</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khí</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cầu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đang</a:t>
            </a:r>
            <a:r>
              <a:rPr lang="en-US" sz="2400" dirty="0">
                <a:solidFill>
                  <a:prstClr val="black"/>
                </a:solidFill>
                <a:latin typeface="UTM Avo"/>
                <a:cs typeface="+mn-ea"/>
                <a:sym typeface="+mn-lt"/>
              </a:rPr>
              <a:t> bay </a:t>
            </a:r>
            <a:r>
              <a:rPr lang="en-US" sz="2400" dirty="0" err="1">
                <a:solidFill>
                  <a:prstClr val="black"/>
                </a:solidFill>
                <a:latin typeface="UTM Avo"/>
                <a:cs typeface="+mn-ea"/>
                <a:sym typeface="+mn-lt"/>
              </a:rPr>
              <a:t>trên</a:t>
            </a:r>
            <a:r>
              <a:rPr lang="en-US" sz="2400" dirty="0">
                <a:solidFill>
                  <a:prstClr val="black"/>
                </a:solidFill>
                <a:latin typeface="UTM Avo"/>
                <a:cs typeface="+mn-ea"/>
                <a:sym typeface="+mn-lt"/>
              </a:rPr>
              <a:t> </a:t>
            </a:r>
          </a:p>
          <a:p>
            <a:pPr algn="just" defTabSz="609569">
              <a:lnSpc>
                <a:spcPct val="150000"/>
              </a:lnSpc>
            </a:pPr>
            <a:r>
              <a:rPr lang="en-US" sz="2400" dirty="0" err="1">
                <a:solidFill>
                  <a:prstClr val="black"/>
                </a:solidFill>
                <a:latin typeface="UTM Avo"/>
                <a:cs typeface="+mn-ea"/>
                <a:sym typeface="+mn-lt"/>
              </a:rPr>
              <a:t>bầu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trời</a:t>
            </a:r>
            <a:r>
              <a:rPr lang="en-US" sz="2400" dirty="0">
                <a:solidFill>
                  <a:prstClr val="black"/>
                </a:solidFill>
                <a:latin typeface="UTM Avo"/>
                <a:cs typeface="+mn-ea"/>
                <a:sym typeface="+mn-lt"/>
              </a:rPr>
              <a:t>.</a:t>
            </a:r>
          </a:p>
        </p:txBody>
      </p:sp>
      <p:sp>
        <p:nvSpPr>
          <p:cNvPr id="67" name="Đáp án sai 2">
            <a:extLst>
              <a:ext uri="{FF2B5EF4-FFF2-40B4-BE49-F238E27FC236}">
                <a16:creationId xmlns:a16="http://schemas.microsoft.com/office/drawing/2014/main" id="{72E080E8-9CBE-7E1E-25CC-340E27A4D017}"/>
              </a:ext>
            </a:extLst>
          </p:cNvPr>
          <p:cNvSpPr/>
          <p:nvPr/>
        </p:nvSpPr>
        <p:spPr>
          <a:xfrm>
            <a:off x="6197587" y="3729054"/>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400">
                <a:solidFill>
                  <a:prstClr val="black"/>
                </a:solidFill>
                <a:latin typeface="UTM Avo"/>
                <a:cs typeface="+mn-ea"/>
                <a:sym typeface="+mn-lt"/>
              </a:rPr>
              <a:t>B. Xe máy đang đi trên đường.</a:t>
            </a:r>
          </a:p>
        </p:txBody>
      </p:sp>
      <p:sp>
        <p:nvSpPr>
          <p:cNvPr id="68" name="Đáp án sai 3">
            <a:extLst>
              <a:ext uri="{FF2B5EF4-FFF2-40B4-BE49-F238E27FC236}">
                <a16:creationId xmlns:a16="http://schemas.microsoft.com/office/drawing/2014/main" id="{98AC7C36-17E6-7D99-2014-5789447F054D}"/>
              </a:ext>
            </a:extLst>
          </p:cNvPr>
          <p:cNvSpPr/>
          <p:nvPr/>
        </p:nvSpPr>
        <p:spPr>
          <a:xfrm>
            <a:off x="333499" y="3710913"/>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400">
                <a:solidFill>
                  <a:prstClr val="black"/>
                </a:solidFill>
                <a:latin typeface="UTM Avo"/>
                <a:cs typeface="+mn-ea"/>
                <a:sym typeface="+mn-lt"/>
              </a:rPr>
              <a:t>A. Quả cam ở trên cành cây.</a:t>
            </a:r>
          </a:p>
        </p:txBody>
      </p:sp>
      <p:sp>
        <p:nvSpPr>
          <p:cNvPr id="2" name="Freeform 26">
            <a:hlinkClick r:id="rId5" action="ppaction://hlinksldjump"/>
            <a:extLst>
              <a:ext uri="{FF2B5EF4-FFF2-40B4-BE49-F238E27FC236}">
                <a16:creationId xmlns:a16="http://schemas.microsoft.com/office/drawing/2014/main" id="{C8ED6467-C28C-FDB9-7B14-C772E7C9F100}"/>
              </a:ext>
            </a:extLst>
          </p:cNvPr>
          <p:cNvSpPr/>
          <p:nvPr/>
        </p:nvSpPr>
        <p:spPr>
          <a:xfrm>
            <a:off x="5166235" y="214002"/>
            <a:ext cx="1859529" cy="1272510"/>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6"/>
            <a:stretch>
              <a:fillRect/>
            </a:stretch>
          </a:blipFill>
        </p:spPr>
        <p:txBody>
          <a:bodyPr/>
          <a:lstStyle/>
          <a:p>
            <a:pPr defTabSz="609569"/>
            <a:endParaRPr lang="en-US" sz="700">
              <a:solidFill>
                <a:prstClr val="black"/>
              </a:solidFill>
              <a:latin typeface="UTM Avo"/>
              <a:cs typeface="+mn-ea"/>
              <a:sym typeface="+mn-lt"/>
            </a:endParaRPr>
          </a:p>
        </p:txBody>
      </p:sp>
      <p:pic>
        <p:nvPicPr>
          <p:cNvPr id="3" name="Picture 2">
            <a:extLst>
              <a:ext uri="{FF2B5EF4-FFF2-40B4-BE49-F238E27FC236}">
                <a16:creationId xmlns:a16="http://schemas.microsoft.com/office/drawing/2014/main" id="{ABB15C42-3F14-DF7F-89A3-B1B1981029F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379200" y="10189"/>
            <a:ext cx="808411" cy="902482"/>
          </a:xfrm>
          <a:prstGeom prst="rect">
            <a:avLst/>
          </a:prstGeom>
        </p:spPr>
      </p:pic>
      <p:pic>
        <p:nvPicPr>
          <p:cNvPr id="4" name="Picture 3">
            <a:extLst>
              <a:ext uri="{FF2B5EF4-FFF2-40B4-BE49-F238E27FC236}">
                <a16:creationId xmlns:a16="http://schemas.microsoft.com/office/drawing/2014/main" id="{086B6A9D-EBC7-30A4-45E5-B7C309FDD30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29198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65"/>
                                        </p:tgtEl>
                                        <p:attrNameLst>
                                          <p:attrName>fillcolor</p:attrName>
                                        </p:attrNameLst>
                                      </p:cBhvr>
                                      <p:to>
                                        <a:srgbClr val="EF676A"/>
                                      </p:to>
                                    </p:animClr>
                                    <p:set>
                                      <p:cBhvr>
                                        <p:cTn id="29" dur="2000" fill="hold"/>
                                        <p:tgtEl>
                                          <p:spTgt spid="65"/>
                                        </p:tgtEl>
                                        <p:attrNameLst>
                                          <p:attrName>fill.type</p:attrName>
                                        </p:attrNameLst>
                                      </p:cBhvr>
                                      <p:to>
                                        <p:strVal val="solid"/>
                                      </p:to>
                                    </p:set>
                                    <p:set>
                                      <p:cBhvr>
                                        <p:cTn id="30" dur="2000" fill="hold"/>
                                        <p:tgtEl>
                                          <p:spTgt spid="6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5"/>
                  </p:tgtEl>
                </p:cond>
              </p:nextCondLst>
            </p:seq>
            <p:seq concurrent="1" nextAc="seek">
              <p:cTn id="31" restart="whenNotActive" fill="hold" evtFilter="cancelBubble" nodeType="interactiveSeq">
                <p:stCondLst>
                  <p:cond evt="onClick" delay="0">
                    <p:tgtEl>
                      <p:spTgt spid="6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66"/>
                                        </p:tgtEl>
                                        <p:attrNameLst>
                                          <p:attrName>fillcolor</p:attrName>
                                        </p:attrNameLst>
                                      </p:cBhvr>
                                      <p:to>
                                        <a:srgbClr val="EF676A"/>
                                      </p:to>
                                    </p:animClr>
                                    <p:set>
                                      <p:cBhvr>
                                        <p:cTn id="36" dur="2000" fill="hold"/>
                                        <p:tgtEl>
                                          <p:spTgt spid="66"/>
                                        </p:tgtEl>
                                        <p:attrNameLst>
                                          <p:attrName>fill.type</p:attrName>
                                        </p:attrNameLst>
                                      </p:cBhvr>
                                      <p:to>
                                        <p:strVal val="solid"/>
                                      </p:to>
                                    </p:set>
                                    <p:set>
                                      <p:cBhvr>
                                        <p:cTn id="37" dur="2000" fill="hold"/>
                                        <p:tgtEl>
                                          <p:spTgt spid="6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7"/>
                                        </p:tgtEl>
                                        <p:attrNameLst>
                                          <p:attrName>fillcolor</p:attrName>
                                        </p:attrNameLst>
                                      </p:cBhvr>
                                      <p:to>
                                        <a:srgbClr val="6EBB61"/>
                                      </p:to>
                                    </p:animClr>
                                    <p:set>
                                      <p:cBhvr>
                                        <p:cTn id="43" dur="2000" fill="hold"/>
                                        <p:tgtEl>
                                          <p:spTgt spid="67"/>
                                        </p:tgtEl>
                                        <p:attrNameLst>
                                          <p:attrName>fill.type</p:attrName>
                                        </p:attrNameLst>
                                      </p:cBhvr>
                                      <p:to>
                                        <p:strVal val="solid"/>
                                      </p:to>
                                    </p:set>
                                    <p:set>
                                      <p:cBhvr>
                                        <p:cTn id="44" dur="2000" fill="hold"/>
                                        <p:tgtEl>
                                          <p:spTgt spid="6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7"/>
                  </p:tgtEl>
                </p:cond>
              </p:nextCondLst>
            </p:seq>
            <p:seq concurrent="1" nextAc="seek">
              <p:cTn id="45" restart="whenNotActive" fill="hold" evtFilter="cancelBubble" nodeType="interactiveSeq">
                <p:stCondLst>
                  <p:cond evt="onClick" delay="0">
                    <p:tgtEl>
                      <p:spTgt spid="6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68"/>
                                        </p:tgtEl>
                                        <p:attrNameLst>
                                          <p:attrName>fillcolor</p:attrName>
                                        </p:attrNameLst>
                                      </p:cBhvr>
                                      <p:to>
                                        <a:srgbClr val="EF676A"/>
                                      </p:to>
                                    </p:animClr>
                                    <p:set>
                                      <p:cBhvr>
                                        <p:cTn id="50" dur="2000" fill="hold"/>
                                        <p:tgtEl>
                                          <p:spTgt spid="68"/>
                                        </p:tgtEl>
                                        <p:attrNameLst>
                                          <p:attrName>fill.type</p:attrName>
                                        </p:attrNameLst>
                                      </p:cBhvr>
                                      <p:to>
                                        <p:strVal val="solid"/>
                                      </p:to>
                                    </p:set>
                                    <p:set>
                                      <p:cBhvr>
                                        <p:cTn id="51" dur="2000" fill="hold"/>
                                        <p:tgtEl>
                                          <p:spTgt spid="6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8"/>
                  </p:tgtEl>
                </p:cond>
              </p:nextCondLst>
            </p:seq>
          </p:childTnLst>
        </p:cTn>
      </p:par>
    </p:tnLst>
    <p:bldLst>
      <p:bldP spid="64" grpId="0" animBg="1"/>
      <p:bldP spid="65" grpId="0" animBg="1"/>
      <p:bldP spid="66" grpId="0" animBg="1"/>
      <p:bldP spid="67" grpId="0" animBg="1"/>
      <p:bldP spid="6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âu hỏi">
            <a:extLst>
              <a:ext uri="{FF2B5EF4-FFF2-40B4-BE49-F238E27FC236}">
                <a16:creationId xmlns:a16="http://schemas.microsoft.com/office/drawing/2014/main" id="{018AD89B-885D-983C-F4F6-FC485515F49D}"/>
              </a:ext>
            </a:extLst>
          </p:cNvPr>
          <p:cNvSpPr/>
          <p:nvPr/>
        </p:nvSpPr>
        <p:spPr>
          <a:xfrm>
            <a:off x="376364" y="1979030"/>
            <a:ext cx="11525000" cy="150722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9">
              <a:lnSpc>
                <a:spcPct val="150000"/>
              </a:lnSpc>
            </a:pPr>
            <a:r>
              <a:rPr lang="en-US" sz="2400" b="1" dirty="0" err="1">
                <a:solidFill>
                  <a:prstClr val="black"/>
                </a:solidFill>
                <a:latin typeface="UTM Avo"/>
                <a:cs typeface="+mn-ea"/>
                <a:sym typeface="+mn-lt"/>
              </a:rPr>
              <a:t>Câu</a:t>
            </a:r>
            <a:r>
              <a:rPr lang="en-US" sz="2400" b="1" dirty="0">
                <a:solidFill>
                  <a:prstClr val="black"/>
                </a:solidFill>
                <a:latin typeface="UTM Avo"/>
                <a:cs typeface="+mn-ea"/>
                <a:sym typeface="+mn-lt"/>
              </a:rPr>
              <a:t> 3: </a:t>
            </a:r>
            <a:r>
              <a:rPr lang="en-US" sz="2400" dirty="0" err="1">
                <a:solidFill>
                  <a:prstClr val="black"/>
                </a:solidFill>
                <a:latin typeface="UTM Avo"/>
                <a:cs typeface="+mn-ea"/>
                <a:sym typeface="+mn-lt"/>
              </a:rPr>
              <a:t>Trong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các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trường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hợp</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sau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nếu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chọn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mốc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tại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mặt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đất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trường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hợp</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nào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vật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có</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cả</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và</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trọng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trường</a:t>
            </a:r>
            <a:r>
              <a:rPr lang="en-US" sz="2400" dirty="0">
                <a:solidFill>
                  <a:prstClr val="black"/>
                </a:solidFill>
                <a:latin typeface="UTM Avo"/>
                <a:cs typeface="+mn-ea"/>
                <a:sym typeface="+mn-lt"/>
              </a:rPr>
              <a:t>?</a:t>
            </a:r>
          </a:p>
        </p:txBody>
      </p:sp>
      <p:sp>
        <p:nvSpPr>
          <p:cNvPr id="65" name="Đáp án đúng">
            <a:extLst>
              <a:ext uri="{FF2B5EF4-FFF2-40B4-BE49-F238E27FC236}">
                <a16:creationId xmlns:a16="http://schemas.microsoft.com/office/drawing/2014/main" id="{4D1DA2F5-D9A5-C765-0E47-25DD326F3067}"/>
              </a:ext>
            </a:extLst>
          </p:cNvPr>
          <p:cNvSpPr/>
          <p:nvPr/>
        </p:nvSpPr>
        <p:spPr>
          <a:xfrm>
            <a:off x="376363" y="3782350"/>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400" dirty="0">
                <a:solidFill>
                  <a:prstClr val="black"/>
                </a:solidFill>
                <a:latin typeface="UTM Avo"/>
                <a:cs typeface="+mn-ea"/>
                <a:sym typeface="+mn-lt"/>
              </a:rPr>
              <a:t>A. </a:t>
            </a:r>
            <a:r>
              <a:rPr lang="en-US" sz="2400" dirty="0" err="1">
                <a:solidFill>
                  <a:prstClr val="black"/>
                </a:solidFill>
                <a:latin typeface="UTM Avo"/>
                <a:cs typeface="+mn-ea"/>
                <a:sym typeface="+mn-lt"/>
              </a:rPr>
              <a:t>Quyển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sách</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được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đặt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trên</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giá</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cao</a:t>
            </a:r>
            <a:r>
              <a:rPr lang="en-US" sz="2400" dirty="0">
                <a:solidFill>
                  <a:prstClr val="black"/>
                </a:solidFill>
                <a:latin typeface="UTM Avo"/>
                <a:cs typeface="+mn-ea"/>
                <a:sym typeface="+mn-lt"/>
              </a:rPr>
              <a:t>.</a:t>
            </a:r>
          </a:p>
        </p:txBody>
      </p:sp>
      <p:sp>
        <p:nvSpPr>
          <p:cNvPr id="66" name="Đáp án sai 1">
            <a:extLst>
              <a:ext uri="{FF2B5EF4-FFF2-40B4-BE49-F238E27FC236}">
                <a16:creationId xmlns:a16="http://schemas.microsoft.com/office/drawing/2014/main" id="{1713963F-2894-56F2-E53C-4371936FB85C}"/>
              </a:ext>
            </a:extLst>
          </p:cNvPr>
          <p:cNvSpPr/>
          <p:nvPr/>
        </p:nvSpPr>
        <p:spPr>
          <a:xfrm>
            <a:off x="376363" y="5339613"/>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400">
                <a:solidFill>
                  <a:prstClr val="black"/>
                </a:solidFill>
                <a:latin typeface="UTM Avo"/>
                <a:cs typeface="+mn-ea"/>
                <a:sym typeface="+mn-lt"/>
              </a:rPr>
              <a:t>C. Quả bóng lăn trên mặt đất</a:t>
            </a:r>
          </a:p>
        </p:txBody>
      </p:sp>
      <p:sp>
        <p:nvSpPr>
          <p:cNvPr id="67" name="Đáp án sai 2">
            <a:extLst>
              <a:ext uri="{FF2B5EF4-FFF2-40B4-BE49-F238E27FC236}">
                <a16:creationId xmlns:a16="http://schemas.microsoft.com/office/drawing/2014/main" id="{72E080E8-9CBE-7E1E-25CC-340E27A4D017}"/>
              </a:ext>
            </a:extLst>
          </p:cNvPr>
          <p:cNvSpPr/>
          <p:nvPr/>
        </p:nvSpPr>
        <p:spPr>
          <a:xfrm>
            <a:off x="6240450" y="3800491"/>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400">
                <a:solidFill>
                  <a:prstClr val="black"/>
                </a:solidFill>
                <a:latin typeface="UTM Avo"/>
                <a:cs typeface="+mn-ea"/>
                <a:sym typeface="+mn-lt"/>
              </a:rPr>
              <a:t>B. Mũi tên phóng đi sau khi rời khỏi cánh cung.</a:t>
            </a:r>
          </a:p>
        </p:txBody>
      </p:sp>
      <p:sp>
        <p:nvSpPr>
          <p:cNvPr id="68" name="Đáp án sai 3">
            <a:extLst>
              <a:ext uri="{FF2B5EF4-FFF2-40B4-BE49-F238E27FC236}">
                <a16:creationId xmlns:a16="http://schemas.microsoft.com/office/drawing/2014/main" id="{98AC7C36-17E6-7D99-2014-5789447F054D}"/>
              </a:ext>
            </a:extLst>
          </p:cNvPr>
          <p:cNvSpPr/>
          <p:nvPr/>
        </p:nvSpPr>
        <p:spPr>
          <a:xfrm>
            <a:off x="6240450" y="5339613"/>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400" dirty="0">
                <a:solidFill>
                  <a:prstClr val="black"/>
                </a:solidFill>
                <a:latin typeface="UTM Avo"/>
                <a:cs typeface="+mn-ea"/>
                <a:sym typeface="+mn-lt"/>
              </a:rPr>
              <a:t>D. </a:t>
            </a:r>
            <a:r>
              <a:rPr lang="en-US" sz="2400" dirty="0" err="1">
                <a:solidFill>
                  <a:prstClr val="black"/>
                </a:solidFill>
                <a:latin typeface="UTM Avo"/>
                <a:cs typeface="+mn-ea"/>
                <a:sym typeface="+mn-lt"/>
              </a:rPr>
              <a:t>Ô</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tô</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đang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đỗ</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trong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bến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xe</a:t>
            </a:r>
            <a:r>
              <a:rPr lang="en-US" sz="2400" dirty="0">
                <a:solidFill>
                  <a:prstClr val="black"/>
                </a:solidFill>
                <a:latin typeface="UTM Avo"/>
                <a:cs typeface="+mn-ea"/>
                <a:sym typeface="+mn-lt"/>
              </a:rPr>
              <a:t>.</a:t>
            </a:r>
          </a:p>
        </p:txBody>
      </p:sp>
      <p:sp>
        <p:nvSpPr>
          <p:cNvPr id="2" name="Freeform 26">
            <a:hlinkClick r:id="rId5" action="ppaction://hlinksldjump"/>
            <a:extLst>
              <a:ext uri="{FF2B5EF4-FFF2-40B4-BE49-F238E27FC236}">
                <a16:creationId xmlns:a16="http://schemas.microsoft.com/office/drawing/2014/main" id="{46980EB5-F8D9-DBFC-BE99-EFDAC9A11478}"/>
              </a:ext>
            </a:extLst>
          </p:cNvPr>
          <p:cNvSpPr/>
          <p:nvPr/>
        </p:nvSpPr>
        <p:spPr>
          <a:xfrm>
            <a:off x="5166235" y="392286"/>
            <a:ext cx="1859529" cy="1272510"/>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6"/>
            <a:stretch>
              <a:fillRect/>
            </a:stretch>
          </a:blipFill>
        </p:spPr>
        <p:txBody>
          <a:bodyPr/>
          <a:lstStyle/>
          <a:p>
            <a:pPr defTabSz="609569"/>
            <a:endParaRPr lang="en-US" sz="700">
              <a:solidFill>
                <a:prstClr val="black"/>
              </a:solidFill>
              <a:latin typeface="UTM Avo"/>
              <a:cs typeface="+mn-ea"/>
              <a:sym typeface="+mn-lt"/>
            </a:endParaRPr>
          </a:p>
        </p:txBody>
      </p:sp>
      <p:pic>
        <p:nvPicPr>
          <p:cNvPr id="3" name="Picture 2">
            <a:extLst>
              <a:ext uri="{FF2B5EF4-FFF2-40B4-BE49-F238E27FC236}">
                <a16:creationId xmlns:a16="http://schemas.microsoft.com/office/drawing/2014/main" id="{0264F543-057F-6268-C3FA-E47D39A3D7B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582103" y="10189"/>
            <a:ext cx="605508" cy="675968"/>
          </a:xfrm>
          <a:prstGeom prst="rect">
            <a:avLst/>
          </a:prstGeom>
        </p:spPr>
      </p:pic>
      <p:pic>
        <p:nvPicPr>
          <p:cNvPr id="4" name="Picture 3">
            <a:extLst>
              <a:ext uri="{FF2B5EF4-FFF2-40B4-BE49-F238E27FC236}">
                <a16:creationId xmlns:a16="http://schemas.microsoft.com/office/drawing/2014/main" id="{B5624440-E234-8733-8390-C81AF8DB106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309805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65"/>
                                        </p:tgtEl>
                                        <p:attrNameLst>
                                          <p:attrName>fillcolor</p:attrName>
                                        </p:attrNameLst>
                                      </p:cBhvr>
                                      <p:to>
                                        <a:srgbClr val="EF676A"/>
                                      </p:to>
                                    </p:animClr>
                                    <p:set>
                                      <p:cBhvr>
                                        <p:cTn id="29" dur="2000" fill="hold"/>
                                        <p:tgtEl>
                                          <p:spTgt spid="65"/>
                                        </p:tgtEl>
                                        <p:attrNameLst>
                                          <p:attrName>fill.type</p:attrName>
                                        </p:attrNameLst>
                                      </p:cBhvr>
                                      <p:to>
                                        <p:strVal val="solid"/>
                                      </p:to>
                                    </p:set>
                                    <p:set>
                                      <p:cBhvr>
                                        <p:cTn id="30" dur="2000" fill="hold"/>
                                        <p:tgtEl>
                                          <p:spTgt spid="6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5"/>
                  </p:tgtEl>
                </p:cond>
              </p:nextCondLst>
            </p:seq>
            <p:seq concurrent="1" nextAc="seek">
              <p:cTn id="31" restart="whenNotActive" fill="hold" evtFilter="cancelBubble" nodeType="interactiveSeq">
                <p:stCondLst>
                  <p:cond evt="onClick" delay="0">
                    <p:tgtEl>
                      <p:spTgt spid="6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66"/>
                                        </p:tgtEl>
                                        <p:attrNameLst>
                                          <p:attrName>fillcolor</p:attrName>
                                        </p:attrNameLst>
                                      </p:cBhvr>
                                      <p:to>
                                        <a:srgbClr val="EF676A"/>
                                      </p:to>
                                    </p:animClr>
                                    <p:set>
                                      <p:cBhvr>
                                        <p:cTn id="36" dur="2000" fill="hold"/>
                                        <p:tgtEl>
                                          <p:spTgt spid="66"/>
                                        </p:tgtEl>
                                        <p:attrNameLst>
                                          <p:attrName>fill.type</p:attrName>
                                        </p:attrNameLst>
                                      </p:cBhvr>
                                      <p:to>
                                        <p:strVal val="solid"/>
                                      </p:to>
                                    </p:set>
                                    <p:set>
                                      <p:cBhvr>
                                        <p:cTn id="37" dur="2000" fill="hold"/>
                                        <p:tgtEl>
                                          <p:spTgt spid="6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7"/>
                                        </p:tgtEl>
                                        <p:attrNameLst>
                                          <p:attrName>fillcolor</p:attrName>
                                        </p:attrNameLst>
                                      </p:cBhvr>
                                      <p:to>
                                        <a:srgbClr val="6EBB61"/>
                                      </p:to>
                                    </p:animClr>
                                    <p:set>
                                      <p:cBhvr>
                                        <p:cTn id="43" dur="2000" fill="hold"/>
                                        <p:tgtEl>
                                          <p:spTgt spid="67"/>
                                        </p:tgtEl>
                                        <p:attrNameLst>
                                          <p:attrName>fill.type</p:attrName>
                                        </p:attrNameLst>
                                      </p:cBhvr>
                                      <p:to>
                                        <p:strVal val="solid"/>
                                      </p:to>
                                    </p:set>
                                    <p:set>
                                      <p:cBhvr>
                                        <p:cTn id="44" dur="2000" fill="hold"/>
                                        <p:tgtEl>
                                          <p:spTgt spid="6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7"/>
                  </p:tgtEl>
                </p:cond>
              </p:nextCondLst>
            </p:seq>
            <p:seq concurrent="1" nextAc="seek">
              <p:cTn id="45" restart="whenNotActive" fill="hold" evtFilter="cancelBubble" nodeType="interactiveSeq">
                <p:stCondLst>
                  <p:cond evt="onClick" delay="0">
                    <p:tgtEl>
                      <p:spTgt spid="6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68"/>
                                        </p:tgtEl>
                                        <p:attrNameLst>
                                          <p:attrName>fillcolor</p:attrName>
                                        </p:attrNameLst>
                                      </p:cBhvr>
                                      <p:to>
                                        <a:srgbClr val="EF676A"/>
                                      </p:to>
                                    </p:animClr>
                                    <p:set>
                                      <p:cBhvr>
                                        <p:cTn id="50" dur="2000" fill="hold"/>
                                        <p:tgtEl>
                                          <p:spTgt spid="68"/>
                                        </p:tgtEl>
                                        <p:attrNameLst>
                                          <p:attrName>fill.type</p:attrName>
                                        </p:attrNameLst>
                                      </p:cBhvr>
                                      <p:to>
                                        <p:strVal val="solid"/>
                                      </p:to>
                                    </p:set>
                                    <p:set>
                                      <p:cBhvr>
                                        <p:cTn id="51" dur="2000" fill="hold"/>
                                        <p:tgtEl>
                                          <p:spTgt spid="6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8"/>
                  </p:tgtEl>
                </p:cond>
              </p:nextCondLst>
            </p:seq>
          </p:childTnLst>
        </p:cTn>
      </p:par>
    </p:tnLst>
    <p:bldLst>
      <p:bldP spid="64" grpId="0" animBg="1"/>
      <p:bldP spid="65" grpId="0" animBg="1"/>
      <p:bldP spid="66" grpId="0" animBg="1"/>
      <p:bldP spid="67" grpId="0" animBg="1"/>
      <p:bldP spid="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âu hỏi">
            <a:extLst>
              <a:ext uri="{FF2B5EF4-FFF2-40B4-BE49-F238E27FC236}">
                <a16:creationId xmlns:a16="http://schemas.microsoft.com/office/drawing/2014/main" id="{018AD89B-885D-983C-F4F6-FC485515F49D}"/>
              </a:ext>
            </a:extLst>
          </p:cNvPr>
          <p:cNvSpPr/>
          <p:nvPr/>
        </p:nvSpPr>
        <p:spPr>
          <a:xfrm>
            <a:off x="231914" y="1907593"/>
            <a:ext cx="11525000" cy="150722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9"/>
            <a:r>
              <a:rPr lang="en-US" sz="2400" b="1" dirty="0" err="1">
                <a:solidFill>
                  <a:prstClr val="black">
                    <a:lumMod val="95000"/>
                    <a:lumOff val="5000"/>
                  </a:prstClr>
                </a:solidFill>
                <a:latin typeface="UTM Avo"/>
                <a:cs typeface="+mn-ea"/>
                <a:sym typeface="+mn-lt"/>
              </a:rPr>
              <a:t>Câu</a:t>
            </a:r>
            <a:r>
              <a:rPr lang="en-US" sz="2400" b="1" dirty="0">
                <a:solidFill>
                  <a:prstClr val="black">
                    <a:lumMod val="95000"/>
                    <a:lumOff val="5000"/>
                  </a:prstClr>
                </a:solidFill>
                <a:latin typeface="UTM Avo"/>
                <a:cs typeface="+mn-ea"/>
                <a:sym typeface="+mn-lt"/>
              </a:rPr>
              <a:t> 4: </a:t>
            </a:r>
            <a:r>
              <a:rPr lang="en-US" sz="2400" dirty="0" err="1">
                <a:solidFill>
                  <a:prstClr val="black">
                    <a:lumMod val="95000"/>
                    <a:lumOff val="5000"/>
                  </a:prstClr>
                </a:solidFill>
                <a:latin typeface="UTM Avo"/>
                <a:cs typeface="+mn-ea"/>
                <a:sym typeface="+mn-lt"/>
              </a:rPr>
              <a:t>Chuyển</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động</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nào</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sau</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đây</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có</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động</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năng</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lớn</a:t>
            </a:r>
            <a:r>
              <a:rPr lang="en-US" sz="2400" dirty="0">
                <a:solidFill>
                  <a:prstClr val="black">
                    <a:lumMod val="95000"/>
                    <a:lumOff val="5000"/>
                  </a:prstClr>
                </a:solidFill>
                <a:latin typeface="UTM Avo"/>
                <a:cs typeface="+mn-ea"/>
                <a:sym typeface="+mn-lt"/>
              </a:rPr>
              <a:t> </a:t>
            </a:r>
            <a:r>
              <a:rPr lang="en-US" sz="2400" dirty="0" err="1">
                <a:solidFill>
                  <a:prstClr val="black">
                    <a:lumMod val="95000"/>
                    <a:lumOff val="5000"/>
                  </a:prstClr>
                </a:solidFill>
                <a:latin typeface="UTM Avo"/>
                <a:cs typeface="+mn-ea"/>
                <a:sym typeface="+mn-lt"/>
              </a:rPr>
              <a:t>nhất</a:t>
            </a:r>
            <a:r>
              <a:rPr lang="en-US" sz="2400" dirty="0">
                <a:solidFill>
                  <a:prstClr val="black">
                    <a:lumMod val="95000"/>
                    <a:lumOff val="5000"/>
                  </a:prstClr>
                </a:solidFill>
                <a:latin typeface="UTM Avo"/>
                <a:cs typeface="+mn-ea"/>
                <a:sym typeface="+mn-lt"/>
              </a:rPr>
              <a:t>?</a:t>
            </a:r>
          </a:p>
        </p:txBody>
      </p:sp>
      <p:sp>
        <p:nvSpPr>
          <p:cNvPr id="65" name="Đáp án đúng">
            <a:extLst>
              <a:ext uri="{FF2B5EF4-FFF2-40B4-BE49-F238E27FC236}">
                <a16:creationId xmlns:a16="http://schemas.microsoft.com/office/drawing/2014/main" id="{4D1DA2F5-D9A5-C765-0E47-25DD326F3067}"/>
              </a:ext>
            </a:extLst>
          </p:cNvPr>
          <p:cNvSpPr/>
          <p:nvPr/>
        </p:nvSpPr>
        <p:spPr>
          <a:xfrm>
            <a:off x="231913" y="3710913"/>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200">
                <a:solidFill>
                  <a:prstClr val="black">
                    <a:lumMod val="95000"/>
                    <a:lumOff val="5000"/>
                  </a:prstClr>
                </a:solidFill>
                <a:latin typeface="UTM Avo"/>
                <a:cs typeface="+mn-ea"/>
                <a:sym typeface="+mn-lt"/>
              </a:rPr>
              <a:t>A. Em bé có khối lượng 15 kg đang chạy với vận tốc 10 m/s.</a:t>
            </a:r>
          </a:p>
        </p:txBody>
      </p:sp>
      <p:sp>
        <p:nvSpPr>
          <p:cNvPr id="66" name="Đáp án sai 1">
            <a:extLst>
              <a:ext uri="{FF2B5EF4-FFF2-40B4-BE49-F238E27FC236}">
                <a16:creationId xmlns:a16="http://schemas.microsoft.com/office/drawing/2014/main" id="{1713963F-2894-56F2-E53C-4371936FB85C}"/>
              </a:ext>
            </a:extLst>
          </p:cNvPr>
          <p:cNvSpPr/>
          <p:nvPr/>
        </p:nvSpPr>
        <p:spPr>
          <a:xfrm>
            <a:off x="231913" y="5268176"/>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200">
                <a:solidFill>
                  <a:prstClr val="black">
                    <a:lumMod val="95000"/>
                    <a:lumOff val="5000"/>
                  </a:prstClr>
                </a:solidFill>
                <a:latin typeface="UTM Avo"/>
                <a:cs typeface="+mn-ea"/>
                <a:sym typeface="+mn-lt"/>
              </a:rPr>
              <a:t>C. Quả bóng có khối lượng 2 kg đang lăn với tốc độ 3,6 km/h.</a:t>
            </a:r>
          </a:p>
        </p:txBody>
      </p:sp>
      <p:sp>
        <p:nvSpPr>
          <p:cNvPr id="67" name="Đáp án sai 2">
            <a:extLst>
              <a:ext uri="{FF2B5EF4-FFF2-40B4-BE49-F238E27FC236}">
                <a16:creationId xmlns:a16="http://schemas.microsoft.com/office/drawing/2014/main" id="{72E080E8-9CBE-7E1E-25CC-340E27A4D017}"/>
              </a:ext>
            </a:extLst>
          </p:cNvPr>
          <p:cNvSpPr/>
          <p:nvPr/>
        </p:nvSpPr>
        <p:spPr>
          <a:xfrm>
            <a:off x="6096000" y="3729054"/>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200" dirty="0">
                <a:solidFill>
                  <a:prstClr val="black">
                    <a:lumMod val="95000"/>
                    <a:lumOff val="5000"/>
                  </a:prstClr>
                </a:solidFill>
                <a:latin typeface="UTM Avo"/>
                <a:cs typeface="+mn-ea"/>
                <a:sym typeface="+mn-lt"/>
              </a:rPr>
              <a:t>B. </a:t>
            </a:r>
            <a:r>
              <a:rPr lang="en-US" sz="2200" dirty="0" err="1">
                <a:solidFill>
                  <a:prstClr val="black">
                    <a:lumMod val="95000"/>
                    <a:lumOff val="5000"/>
                  </a:prstClr>
                </a:solidFill>
                <a:latin typeface="UTM Avo"/>
                <a:cs typeface="+mn-ea"/>
                <a:sym typeface="+mn-lt"/>
              </a:rPr>
              <a:t>Viên</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đạn</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có</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khối</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lượng</a:t>
            </a:r>
            <a:r>
              <a:rPr lang="en-US" sz="2200" dirty="0">
                <a:solidFill>
                  <a:prstClr val="black">
                    <a:lumMod val="95000"/>
                    <a:lumOff val="5000"/>
                  </a:prstClr>
                </a:solidFill>
                <a:latin typeface="UTM Avo"/>
                <a:cs typeface="+mn-ea"/>
                <a:sym typeface="+mn-lt"/>
              </a:rPr>
              <a:t> 100 g </a:t>
            </a:r>
            <a:r>
              <a:rPr lang="en-US" sz="2200" dirty="0" err="1">
                <a:solidFill>
                  <a:prstClr val="black">
                    <a:lumMod val="95000"/>
                    <a:lumOff val="5000"/>
                  </a:prstClr>
                </a:solidFill>
                <a:latin typeface="UTM Avo"/>
                <a:cs typeface="+mn-ea"/>
                <a:sym typeface="+mn-lt"/>
              </a:rPr>
              <a:t>đang</a:t>
            </a:r>
            <a:r>
              <a:rPr lang="en-US" sz="2200" dirty="0">
                <a:solidFill>
                  <a:prstClr val="black">
                    <a:lumMod val="95000"/>
                    <a:lumOff val="5000"/>
                  </a:prstClr>
                </a:solidFill>
                <a:latin typeface="UTM Avo"/>
                <a:cs typeface="+mn-ea"/>
                <a:sym typeface="+mn-lt"/>
              </a:rPr>
              <a:t> bay </a:t>
            </a:r>
            <a:r>
              <a:rPr lang="en-US" sz="2200" dirty="0" err="1">
                <a:solidFill>
                  <a:prstClr val="black">
                    <a:lumMod val="95000"/>
                    <a:lumOff val="5000"/>
                  </a:prstClr>
                </a:solidFill>
                <a:latin typeface="UTM Avo"/>
                <a:cs typeface="+mn-ea"/>
                <a:sym typeface="+mn-lt"/>
              </a:rPr>
              <a:t>với</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tốc</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độ</a:t>
            </a:r>
            <a:r>
              <a:rPr lang="en-US" sz="2200" dirty="0">
                <a:solidFill>
                  <a:prstClr val="black">
                    <a:lumMod val="95000"/>
                    <a:lumOff val="5000"/>
                  </a:prstClr>
                </a:solidFill>
                <a:latin typeface="UTM Avo"/>
                <a:cs typeface="+mn-ea"/>
                <a:sym typeface="+mn-lt"/>
              </a:rPr>
              <a:t> 300 m/s.</a:t>
            </a:r>
          </a:p>
        </p:txBody>
      </p:sp>
      <p:sp>
        <p:nvSpPr>
          <p:cNvPr id="68" name="Đáp án sai 3">
            <a:extLst>
              <a:ext uri="{FF2B5EF4-FFF2-40B4-BE49-F238E27FC236}">
                <a16:creationId xmlns:a16="http://schemas.microsoft.com/office/drawing/2014/main" id="{98AC7C36-17E6-7D99-2014-5789447F054D}"/>
              </a:ext>
            </a:extLst>
          </p:cNvPr>
          <p:cNvSpPr/>
          <p:nvPr/>
        </p:nvSpPr>
        <p:spPr>
          <a:xfrm>
            <a:off x="6096000" y="5268176"/>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200" dirty="0">
                <a:solidFill>
                  <a:prstClr val="black">
                    <a:lumMod val="95000"/>
                    <a:lumOff val="5000"/>
                  </a:prstClr>
                </a:solidFill>
                <a:latin typeface="UTM Avo"/>
                <a:cs typeface="+mn-ea"/>
                <a:sym typeface="+mn-lt"/>
              </a:rPr>
              <a:t>D. </a:t>
            </a:r>
            <a:r>
              <a:rPr lang="en-US" sz="2200" dirty="0" err="1">
                <a:solidFill>
                  <a:prstClr val="black">
                    <a:lumMod val="95000"/>
                    <a:lumOff val="5000"/>
                  </a:prstClr>
                </a:solidFill>
                <a:latin typeface="UTM Avo"/>
                <a:cs typeface="+mn-ea"/>
                <a:sym typeface="+mn-lt"/>
              </a:rPr>
              <a:t>Vận</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động</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viên</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có</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khối</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lượng</a:t>
            </a:r>
            <a:r>
              <a:rPr lang="en-US" sz="2200" dirty="0">
                <a:solidFill>
                  <a:prstClr val="black">
                    <a:lumMod val="95000"/>
                    <a:lumOff val="5000"/>
                  </a:prstClr>
                </a:solidFill>
                <a:latin typeface="UTM Avo"/>
                <a:cs typeface="+mn-ea"/>
                <a:sym typeface="+mn-lt"/>
              </a:rPr>
              <a:t> </a:t>
            </a:r>
            <a:br>
              <a:rPr lang="en-US" sz="2200" dirty="0">
                <a:solidFill>
                  <a:prstClr val="black">
                    <a:lumMod val="95000"/>
                    <a:lumOff val="5000"/>
                  </a:prstClr>
                </a:solidFill>
                <a:latin typeface="UTM Avo"/>
                <a:cs typeface="+mn-ea"/>
                <a:sym typeface="+mn-lt"/>
              </a:rPr>
            </a:br>
            <a:r>
              <a:rPr lang="en-US" sz="2200" dirty="0">
                <a:solidFill>
                  <a:prstClr val="black">
                    <a:lumMod val="95000"/>
                    <a:lumOff val="5000"/>
                  </a:prstClr>
                </a:solidFill>
                <a:latin typeface="UTM Avo"/>
                <a:cs typeface="+mn-ea"/>
                <a:sym typeface="+mn-lt"/>
              </a:rPr>
              <a:t>75 kg </a:t>
            </a:r>
            <a:r>
              <a:rPr lang="en-US" sz="2200" dirty="0" err="1">
                <a:solidFill>
                  <a:prstClr val="black">
                    <a:lumMod val="95000"/>
                    <a:lumOff val="5000"/>
                  </a:prstClr>
                </a:solidFill>
                <a:latin typeface="UTM Avo"/>
                <a:cs typeface="+mn-ea"/>
                <a:sym typeface="+mn-lt"/>
              </a:rPr>
              <a:t>đang</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đạp</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xe</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với</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tốc</a:t>
            </a:r>
            <a:r>
              <a:rPr lang="en-US" sz="2200" dirty="0">
                <a:solidFill>
                  <a:prstClr val="black">
                    <a:lumMod val="95000"/>
                    <a:lumOff val="5000"/>
                  </a:prstClr>
                </a:solidFill>
                <a:latin typeface="UTM Avo"/>
                <a:cs typeface="+mn-ea"/>
                <a:sym typeface="+mn-lt"/>
              </a:rPr>
              <a:t> </a:t>
            </a:r>
            <a:r>
              <a:rPr lang="en-US" sz="2200" dirty="0" err="1">
                <a:solidFill>
                  <a:prstClr val="black">
                    <a:lumMod val="95000"/>
                    <a:lumOff val="5000"/>
                  </a:prstClr>
                </a:solidFill>
                <a:latin typeface="UTM Avo"/>
                <a:cs typeface="+mn-ea"/>
                <a:sym typeface="+mn-lt"/>
              </a:rPr>
              <a:t>độ</a:t>
            </a:r>
            <a:r>
              <a:rPr lang="en-US" sz="2200" dirty="0">
                <a:solidFill>
                  <a:prstClr val="black">
                    <a:lumMod val="95000"/>
                    <a:lumOff val="5000"/>
                  </a:prstClr>
                </a:solidFill>
                <a:latin typeface="UTM Avo"/>
                <a:cs typeface="+mn-ea"/>
                <a:sym typeface="+mn-lt"/>
              </a:rPr>
              <a:t> 24 km/h. </a:t>
            </a:r>
          </a:p>
        </p:txBody>
      </p:sp>
      <p:sp>
        <p:nvSpPr>
          <p:cNvPr id="2" name="Freeform 26">
            <a:hlinkClick r:id="rId5" action="ppaction://hlinksldjump"/>
            <a:extLst>
              <a:ext uri="{FF2B5EF4-FFF2-40B4-BE49-F238E27FC236}">
                <a16:creationId xmlns:a16="http://schemas.microsoft.com/office/drawing/2014/main" id="{B63D4167-F5CF-6EBC-43DE-843A620CDFFD}"/>
              </a:ext>
            </a:extLst>
          </p:cNvPr>
          <p:cNvSpPr/>
          <p:nvPr/>
        </p:nvSpPr>
        <p:spPr>
          <a:xfrm>
            <a:off x="5166235" y="214002"/>
            <a:ext cx="1859529" cy="1272510"/>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6"/>
            <a:stretch>
              <a:fillRect/>
            </a:stretch>
          </a:blipFill>
        </p:spPr>
        <p:txBody>
          <a:bodyPr/>
          <a:lstStyle/>
          <a:p>
            <a:pPr defTabSz="609569"/>
            <a:endParaRPr lang="en-US" sz="700">
              <a:solidFill>
                <a:prstClr val="black"/>
              </a:solidFill>
              <a:latin typeface="UTM Avo"/>
              <a:cs typeface="+mn-ea"/>
              <a:sym typeface="+mn-lt"/>
            </a:endParaRPr>
          </a:p>
        </p:txBody>
      </p:sp>
      <p:pic>
        <p:nvPicPr>
          <p:cNvPr id="3" name="Picture 2">
            <a:extLst>
              <a:ext uri="{FF2B5EF4-FFF2-40B4-BE49-F238E27FC236}">
                <a16:creationId xmlns:a16="http://schemas.microsoft.com/office/drawing/2014/main" id="{64A1C299-AC82-278D-E278-A6777ECDD7B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582103" y="10189"/>
            <a:ext cx="605508" cy="675968"/>
          </a:xfrm>
          <a:prstGeom prst="rect">
            <a:avLst/>
          </a:prstGeom>
        </p:spPr>
      </p:pic>
      <p:pic>
        <p:nvPicPr>
          <p:cNvPr id="4" name="Picture 3">
            <a:extLst>
              <a:ext uri="{FF2B5EF4-FFF2-40B4-BE49-F238E27FC236}">
                <a16:creationId xmlns:a16="http://schemas.microsoft.com/office/drawing/2014/main" id="{37591B92-F963-1D55-F83C-4E542E3B7C7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396687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65"/>
                                        </p:tgtEl>
                                        <p:attrNameLst>
                                          <p:attrName>fillcolor</p:attrName>
                                        </p:attrNameLst>
                                      </p:cBhvr>
                                      <p:to>
                                        <a:srgbClr val="EF676A"/>
                                      </p:to>
                                    </p:animClr>
                                    <p:set>
                                      <p:cBhvr>
                                        <p:cTn id="29" dur="2000" fill="hold"/>
                                        <p:tgtEl>
                                          <p:spTgt spid="65"/>
                                        </p:tgtEl>
                                        <p:attrNameLst>
                                          <p:attrName>fill.type</p:attrName>
                                        </p:attrNameLst>
                                      </p:cBhvr>
                                      <p:to>
                                        <p:strVal val="solid"/>
                                      </p:to>
                                    </p:set>
                                    <p:set>
                                      <p:cBhvr>
                                        <p:cTn id="30" dur="2000" fill="hold"/>
                                        <p:tgtEl>
                                          <p:spTgt spid="6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5"/>
                  </p:tgtEl>
                </p:cond>
              </p:nextCondLst>
            </p:seq>
            <p:seq concurrent="1" nextAc="seek">
              <p:cTn id="31" restart="whenNotActive" fill="hold" evtFilter="cancelBubble" nodeType="interactiveSeq">
                <p:stCondLst>
                  <p:cond evt="onClick" delay="0">
                    <p:tgtEl>
                      <p:spTgt spid="6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66"/>
                                        </p:tgtEl>
                                        <p:attrNameLst>
                                          <p:attrName>fillcolor</p:attrName>
                                        </p:attrNameLst>
                                      </p:cBhvr>
                                      <p:to>
                                        <a:srgbClr val="EF676A"/>
                                      </p:to>
                                    </p:animClr>
                                    <p:set>
                                      <p:cBhvr>
                                        <p:cTn id="36" dur="2000" fill="hold"/>
                                        <p:tgtEl>
                                          <p:spTgt spid="66"/>
                                        </p:tgtEl>
                                        <p:attrNameLst>
                                          <p:attrName>fill.type</p:attrName>
                                        </p:attrNameLst>
                                      </p:cBhvr>
                                      <p:to>
                                        <p:strVal val="solid"/>
                                      </p:to>
                                    </p:set>
                                    <p:set>
                                      <p:cBhvr>
                                        <p:cTn id="37" dur="2000" fill="hold"/>
                                        <p:tgtEl>
                                          <p:spTgt spid="6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7"/>
                                        </p:tgtEl>
                                        <p:attrNameLst>
                                          <p:attrName>fillcolor</p:attrName>
                                        </p:attrNameLst>
                                      </p:cBhvr>
                                      <p:to>
                                        <a:srgbClr val="6EBB61"/>
                                      </p:to>
                                    </p:animClr>
                                    <p:set>
                                      <p:cBhvr>
                                        <p:cTn id="43" dur="2000" fill="hold"/>
                                        <p:tgtEl>
                                          <p:spTgt spid="67"/>
                                        </p:tgtEl>
                                        <p:attrNameLst>
                                          <p:attrName>fill.type</p:attrName>
                                        </p:attrNameLst>
                                      </p:cBhvr>
                                      <p:to>
                                        <p:strVal val="solid"/>
                                      </p:to>
                                    </p:set>
                                    <p:set>
                                      <p:cBhvr>
                                        <p:cTn id="44" dur="2000" fill="hold"/>
                                        <p:tgtEl>
                                          <p:spTgt spid="6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7"/>
                  </p:tgtEl>
                </p:cond>
              </p:nextCondLst>
            </p:seq>
            <p:seq concurrent="1" nextAc="seek">
              <p:cTn id="45" restart="whenNotActive" fill="hold" evtFilter="cancelBubble" nodeType="interactiveSeq">
                <p:stCondLst>
                  <p:cond evt="onClick" delay="0">
                    <p:tgtEl>
                      <p:spTgt spid="6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68"/>
                                        </p:tgtEl>
                                        <p:attrNameLst>
                                          <p:attrName>fillcolor</p:attrName>
                                        </p:attrNameLst>
                                      </p:cBhvr>
                                      <p:to>
                                        <a:srgbClr val="EF676A"/>
                                      </p:to>
                                    </p:animClr>
                                    <p:set>
                                      <p:cBhvr>
                                        <p:cTn id="50" dur="2000" fill="hold"/>
                                        <p:tgtEl>
                                          <p:spTgt spid="68"/>
                                        </p:tgtEl>
                                        <p:attrNameLst>
                                          <p:attrName>fill.type</p:attrName>
                                        </p:attrNameLst>
                                      </p:cBhvr>
                                      <p:to>
                                        <p:strVal val="solid"/>
                                      </p:to>
                                    </p:set>
                                    <p:set>
                                      <p:cBhvr>
                                        <p:cTn id="51" dur="2000" fill="hold"/>
                                        <p:tgtEl>
                                          <p:spTgt spid="6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8"/>
                  </p:tgtEl>
                </p:cond>
              </p:nextCondLst>
            </p:seq>
          </p:childTnLst>
        </p:cTn>
      </p:par>
    </p:tnLst>
    <p:bldLst>
      <p:bldP spid="64" grpId="0" animBg="1"/>
      <p:bldP spid="65" grpId="0" animBg="1"/>
      <p:bldP spid="66" grpId="0" animBg="1"/>
      <p:bldP spid="67" grpId="0" animBg="1"/>
      <p:bldP spid="6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âu hỏi">
            <a:extLst>
              <a:ext uri="{FF2B5EF4-FFF2-40B4-BE49-F238E27FC236}">
                <a16:creationId xmlns:a16="http://schemas.microsoft.com/office/drawing/2014/main" id="{018AD89B-885D-983C-F4F6-FC485515F49D}"/>
              </a:ext>
            </a:extLst>
          </p:cNvPr>
          <p:cNvSpPr/>
          <p:nvPr/>
        </p:nvSpPr>
        <p:spPr>
          <a:xfrm>
            <a:off x="283335" y="1613723"/>
            <a:ext cx="6219640" cy="335403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000" b="1" dirty="0" err="1">
                <a:solidFill>
                  <a:prstClr val="black"/>
                </a:solidFill>
                <a:latin typeface="UTM Avo"/>
                <a:cs typeface="+mn-ea"/>
                <a:sym typeface="+mn-lt"/>
              </a:rPr>
              <a:t>Câu</a:t>
            </a:r>
            <a:r>
              <a:rPr lang="en-US" sz="2000" b="1" dirty="0">
                <a:solidFill>
                  <a:prstClr val="black"/>
                </a:solidFill>
                <a:latin typeface="UTM Avo"/>
                <a:cs typeface="+mn-ea"/>
                <a:sym typeface="+mn-lt"/>
              </a:rPr>
              <a:t> 5: </a:t>
            </a:r>
            <a:r>
              <a:rPr lang="en-US" sz="2000" dirty="0" err="1">
                <a:solidFill>
                  <a:prstClr val="black"/>
                </a:solidFill>
                <a:latin typeface="UTM Avo"/>
                <a:cs typeface="+mn-ea"/>
                <a:sym typeface="+mn-lt"/>
              </a:rPr>
              <a:t>Một</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vật</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động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viên</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có</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khối</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lượng</a:t>
            </a:r>
            <a:r>
              <a:rPr lang="en-US" sz="2000" dirty="0">
                <a:solidFill>
                  <a:prstClr val="black"/>
                </a:solidFill>
                <a:latin typeface="UTM Avo"/>
                <a:cs typeface="+mn-ea"/>
                <a:sym typeface="+mn-lt"/>
              </a:rPr>
              <a:t> 80 kg </a:t>
            </a:r>
            <a:r>
              <a:rPr lang="en-US" sz="2000" dirty="0" err="1">
                <a:solidFill>
                  <a:prstClr val="black"/>
                </a:solidFill>
                <a:latin typeface="UTM Avo"/>
                <a:cs typeface="+mn-ea"/>
                <a:sym typeface="+mn-lt"/>
              </a:rPr>
              <a:t>đang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thực</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hiện</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trượt</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tuyết</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mạo</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hiểm</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bắt</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đầu</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trượt</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không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vận</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tốc</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đầu</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từ</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vị</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trí</a:t>
            </a:r>
            <a:r>
              <a:rPr lang="en-US" sz="2000" dirty="0">
                <a:solidFill>
                  <a:prstClr val="black"/>
                </a:solidFill>
                <a:latin typeface="UTM Avo"/>
                <a:cs typeface="+mn-ea"/>
                <a:sym typeface="+mn-lt"/>
              </a:rPr>
              <a:t> 1 </a:t>
            </a:r>
            <a:r>
              <a:rPr lang="en-US" sz="2000" dirty="0" err="1">
                <a:solidFill>
                  <a:prstClr val="black"/>
                </a:solidFill>
                <a:latin typeface="UTM Avo"/>
                <a:cs typeface="+mn-ea"/>
                <a:sym typeface="+mn-lt"/>
              </a:rPr>
              <a:t>và</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trượt</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theo</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quỹ</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đạo</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như</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hình</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vẽ</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Chọn</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gốc</a:t>
            </a:r>
            <a:r>
              <a:rPr lang="en-US" sz="2000" dirty="0">
                <a:solidFill>
                  <a:prstClr val="black"/>
                </a:solidFill>
                <a:latin typeface="UTM Avo"/>
                <a:cs typeface="+mn-ea"/>
                <a:sym typeface="+mn-lt"/>
              </a:rPr>
              <a:t> </a:t>
            </a:r>
            <a:br>
              <a:rPr lang="en-US" sz="2000" dirty="0">
                <a:solidFill>
                  <a:prstClr val="black"/>
                </a:solidFill>
                <a:latin typeface="UTM Avo"/>
                <a:cs typeface="+mn-ea"/>
                <a:sym typeface="+mn-lt"/>
              </a:rPr>
            </a:br>
            <a:r>
              <a:rPr lang="en-US" sz="2000" dirty="0" err="1">
                <a:solidFill>
                  <a:prstClr val="black"/>
                </a:solidFill>
                <a:latin typeface="UTM Avo"/>
                <a:cs typeface="+mn-ea"/>
                <a:sym typeface="+mn-lt"/>
              </a:rPr>
              <a:t>thế</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năng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tại</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vị</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trí</a:t>
            </a:r>
            <a:r>
              <a:rPr lang="en-US" sz="2000" dirty="0">
                <a:solidFill>
                  <a:prstClr val="black"/>
                </a:solidFill>
                <a:latin typeface="UTM Avo"/>
                <a:cs typeface="+mn-ea"/>
                <a:sym typeface="+mn-lt"/>
              </a:rPr>
              <a:t> 5. </a:t>
            </a:r>
            <a:r>
              <a:rPr lang="en-US" sz="2000" dirty="0" err="1">
                <a:solidFill>
                  <a:prstClr val="black"/>
                </a:solidFill>
                <a:latin typeface="UTM Avo"/>
                <a:cs typeface="+mn-ea"/>
                <a:sym typeface="+mn-lt"/>
              </a:rPr>
              <a:t>Nếu</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cơ</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năng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của</a:t>
            </a:r>
            <a:r>
              <a:rPr lang="en-US" sz="2000" dirty="0">
                <a:solidFill>
                  <a:prstClr val="black"/>
                </a:solidFill>
                <a:latin typeface="UTM Avo"/>
                <a:cs typeface="+mn-ea"/>
                <a:sym typeface="+mn-lt"/>
              </a:rPr>
              <a:t> </a:t>
            </a:r>
            <a:br>
              <a:rPr lang="en-US" sz="2000" dirty="0">
                <a:solidFill>
                  <a:prstClr val="black"/>
                </a:solidFill>
                <a:latin typeface="UTM Avo"/>
                <a:cs typeface="+mn-ea"/>
                <a:sym typeface="+mn-lt"/>
              </a:rPr>
            </a:br>
            <a:r>
              <a:rPr lang="en-US" sz="2000" dirty="0" err="1">
                <a:solidFill>
                  <a:prstClr val="black"/>
                </a:solidFill>
                <a:latin typeface="UTM Avo"/>
                <a:cs typeface="+mn-ea"/>
                <a:sym typeface="+mn-lt"/>
              </a:rPr>
              <a:t>vận</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động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viên</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không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đổi</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thì</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động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năng</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của</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người</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đó</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tại</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vị</a:t>
            </a:r>
            <a:r>
              <a:rPr lang="en-US" sz="2000" dirty="0">
                <a:solidFill>
                  <a:prstClr val="black"/>
                </a:solidFill>
                <a:latin typeface="UTM Avo"/>
                <a:cs typeface="+mn-ea"/>
                <a:sym typeface="+mn-lt"/>
              </a:rPr>
              <a:t> </a:t>
            </a:r>
            <a:r>
              <a:rPr lang="en-US" sz="2000" dirty="0" err="1">
                <a:solidFill>
                  <a:prstClr val="black"/>
                </a:solidFill>
                <a:latin typeface="UTM Avo"/>
                <a:cs typeface="+mn-ea"/>
                <a:sym typeface="+mn-lt"/>
              </a:rPr>
              <a:t>trí</a:t>
            </a:r>
            <a:r>
              <a:rPr lang="en-US" sz="2000" dirty="0">
                <a:solidFill>
                  <a:prstClr val="black"/>
                </a:solidFill>
                <a:latin typeface="UTM Avo"/>
                <a:cs typeface="+mn-ea"/>
                <a:sym typeface="+mn-lt"/>
              </a:rPr>
              <a:t> 3 </a:t>
            </a:r>
            <a:r>
              <a:rPr lang="en-US" sz="2000" dirty="0" err="1">
                <a:solidFill>
                  <a:prstClr val="black"/>
                </a:solidFill>
                <a:latin typeface="UTM Avo"/>
                <a:cs typeface="+mn-ea"/>
                <a:sym typeface="+mn-lt"/>
              </a:rPr>
              <a:t>bằng</a:t>
            </a:r>
            <a:r>
              <a:rPr lang="en-US" sz="2000" dirty="0">
                <a:solidFill>
                  <a:prstClr val="black"/>
                </a:solidFill>
                <a:latin typeface="UTM Avo"/>
                <a:cs typeface="+mn-ea"/>
                <a:sym typeface="+mn-lt"/>
              </a:rPr>
              <a:t> bao </a:t>
            </a:r>
            <a:r>
              <a:rPr lang="en-US" sz="2000" dirty="0" err="1">
                <a:solidFill>
                  <a:prstClr val="black"/>
                </a:solidFill>
                <a:latin typeface="UTM Avo"/>
                <a:cs typeface="+mn-ea"/>
                <a:sym typeface="+mn-lt"/>
              </a:rPr>
              <a:t>nhiêu</a:t>
            </a:r>
            <a:r>
              <a:rPr lang="en-US" sz="2000" dirty="0">
                <a:solidFill>
                  <a:prstClr val="black"/>
                </a:solidFill>
                <a:latin typeface="UTM Avo"/>
                <a:cs typeface="+mn-ea"/>
                <a:sym typeface="+mn-lt"/>
              </a:rPr>
              <a:t>?</a:t>
            </a:r>
          </a:p>
        </p:txBody>
      </p:sp>
      <p:sp>
        <p:nvSpPr>
          <p:cNvPr id="65" name="Đáp án đúng">
            <a:extLst>
              <a:ext uri="{FF2B5EF4-FFF2-40B4-BE49-F238E27FC236}">
                <a16:creationId xmlns:a16="http://schemas.microsoft.com/office/drawing/2014/main" id="{4D1DA2F5-D9A5-C765-0E47-25DD326F3067}"/>
              </a:ext>
            </a:extLst>
          </p:cNvPr>
          <p:cNvSpPr/>
          <p:nvPr/>
        </p:nvSpPr>
        <p:spPr>
          <a:xfrm>
            <a:off x="283335" y="5142691"/>
            <a:ext cx="5501497" cy="70304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77">
              <a:defRPr/>
            </a:pPr>
            <a:r>
              <a:rPr lang="en-US" sz="2400">
                <a:solidFill>
                  <a:prstClr val="black"/>
                </a:solidFill>
                <a:latin typeface="UTM Avo"/>
                <a:cs typeface="+mn-ea"/>
                <a:sym typeface="+mn-lt"/>
              </a:rPr>
              <a:t>A. 5 600 J.</a:t>
            </a:r>
          </a:p>
        </p:txBody>
      </p:sp>
      <p:sp>
        <p:nvSpPr>
          <p:cNvPr id="66" name="Đáp án sai 1">
            <a:extLst>
              <a:ext uri="{FF2B5EF4-FFF2-40B4-BE49-F238E27FC236}">
                <a16:creationId xmlns:a16="http://schemas.microsoft.com/office/drawing/2014/main" id="{1713963F-2894-56F2-E53C-4371936FB85C}"/>
              </a:ext>
            </a:extLst>
          </p:cNvPr>
          <p:cNvSpPr/>
          <p:nvPr/>
        </p:nvSpPr>
        <p:spPr>
          <a:xfrm>
            <a:off x="283336" y="6005500"/>
            <a:ext cx="5501497" cy="70304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77">
              <a:defRPr/>
            </a:pPr>
            <a:r>
              <a:rPr lang="en-US" sz="2400">
                <a:solidFill>
                  <a:prstClr val="black"/>
                </a:solidFill>
                <a:latin typeface="UTM Avo"/>
                <a:cs typeface="+mn-ea"/>
                <a:sym typeface="+mn-lt"/>
              </a:rPr>
              <a:t>C. 8 000 J.</a:t>
            </a:r>
          </a:p>
        </p:txBody>
      </p:sp>
      <p:sp>
        <p:nvSpPr>
          <p:cNvPr id="67" name="Đáp án sai 2">
            <a:extLst>
              <a:ext uri="{FF2B5EF4-FFF2-40B4-BE49-F238E27FC236}">
                <a16:creationId xmlns:a16="http://schemas.microsoft.com/office/drawing/2014/main" id="{72E080E8-9CBE-7E1E-25CC-340E27A4D017}"/>
              </a:ext>
            </a:extLst>
          </p:cNvPr>
          <p:cNvSpPr/>
          <p:nvPr/>
        </p:nvSpPr>
        <p:spPr>
          <a:xfrm>
            <a:off x="6306839" y="5142690"/>
            <a:ext cx="5501497" cy="70304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77">
              <a:defRPr/>
            </a:pPr>
            <a:r>
              <a:rPr lang="en-US" sz="2400">
                <a:solidFill>
                  <a:prstClr val="black"/>
                </a:solidFill>
                <a:latin typeface="UTM Avo"/>
                <a:cs typeface="+mn-ea"/>
                <a:sym typeface="+mn-lt"/>
              </a:rPr>
              <a:t>B. 5 000 J.</a:t>
            </a:r>
          </a:p>
        </p:txBody>
      </p:sp>
      <p:sp>
        <p:nvSpPr>
          <p:cNvPr id="68" name="Đáp án sai 3">
            <a:extLst>
              <a:ext uri="{FF2B5EF4-FFF2-40B4-BE49-F238E27FC236}">
                <a16:creationId xmlns:a16="http://schemas.microsoft.com/office/drawing/2014/main" id="{98AC7C36-17E6-7D99-2014-5789447F054D}"/>
              </a:ext>
            </a:extLst>
          </p:cNvPr>
          <p:cNvSpPr/>
          <p:nvPr/>
        </p:nvSpPr>
        <p:spPr>
          <a:xfrm>
            <a:off x="6306839" y="6005499"/>
            <a:ext cx="5501497" cy="70304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77">
              <a:defRPr/>
            </a:pPr>
            <a:r>
              <a:rPr lang="en-US" sz="2400">
                <a:solidFill>
                  <a:prstClr val="black"/>
                </a:solidFill>
                <a:latin typeface="UTM Avo"/>
                <a:cs typeface="+mn-ea"/>
                <a:sym typeface="+mn-lt"/>
              </a:rPr>
              <a:t>D. 3 200 J.</a:t>
            </a:r>
          </a:p>
        </p:txBody>
      </p:sp>
      <p:pic>
        <p:nvPicPr>
          <p:cNvPr id="8" name="Picture 7">
            <a:extLst>
              <a:ext uri="{FF2B5EF4-FFF2-40B4-BE49-F238E27FC236}">
                <a16:creationId xmlns:a16="http://schemas.microsoft.com/office/drawing/2014/main" id="{CA70643D-E885-5A07-2C21-503E17171BBC}"/>
              </a:ext>
            </a:extLst>
          </p:cNvPr>
          <p:cNvPicPr>
            <a:picLocks noChangeAspect="1"/>
          </p:cNvPicPr>
          <p:nvPr/>
        </p:nvPicPr>
        <p:blipFill>
          <a:blip r:embed="rId5"/>
          <a:stretch>
            <a:fillRect/>
          </a:stretch>
        </p:blipFill>
        <p:spPr>
          <a:xfrm>
            <a:off x="6608800" y="1715309"/>
            <a:ext cx="5278274" cy="2741167"/>
          </a:xfrm>
          <a:prstGeom prst="rect">
            <a:avLst/>
          </a:prstGeom>
        </p:spPr>
      </p:pic>
      <p:sp>
        <p:nvSpPr>
          <p:cNvPr id="2" name="Freeform 26">
            <a:hlinkClick r:id="rId6" action="ppaction://hlinksldjump"/>
            <a:extLst>
              <a:ext uri="{FF2B5EF4-FFF2-40B4-BE49-F238E27FC236}">
                <a16:creationId xmlns:a16="http://schemas.microsoft.com/office/drawing/2014/main" id="{674650D7-EE88-DA84-79D2-CEAA2815ABD0}"/>
              </a:ext>
            </a:extLst>
          </p:cNvPr>
          <p:cNvSpPr/>
          <p:nvPr/>
        </p:nvSpPr>
        <p:spPr>
          <a:xfrm>
            <a:off x="5166235" y="214002"/>
            <a:ext cx="1859529" cy="1272510"/>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7"/>
            <a:stretch>
              <a:fillRect/>
            </a:stretch>
          </a:blipFill>
        </p:spPr>
        <p:txBody>
          <a:bodyPr/>
          <a:lstStyle/>
          <a:p>
            <a:pPr defTabSz="609569"/>
            <a:endParaRPr lang="en-US" sz="700">
              <a:solidFill>
                <a:prstClr val="black"/>
              </a:solidFill>
              <a:latin typeface="UTM Avo"/>
              <a:cs typeface="+mn-ea"/>
              <a:sym typeface="+mn-lt"/>
            </a:endParaRPr>
          </a:p>
        </p:txBody>
      </p:sp>
      <p:pic>
        <p:nvPicPr>
          <p:cNvPr id="3" name="Picture 2">
            <a:extLst>
              <a:ext uri="{FF2B5EF4-FFF2-40B4-BE49-F238E27FC236}">
                <a16:creationId xmlns:a16="http://schemas.microsoft.com/office/drawing/2014/main" id="{B45A8457-B10E-F4BA-4400-D2048AB8F59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582103" y="10189"/>
            <a:ext cx="605508" cy="675968"/>
          </a:xfrm>
          <a:prstGeom prst="rect">
            <a:avLst/>
          </a:prstGeom>
        </p:spPr>
      </p:pic>
      <p:pic>
        <p:nvPicPr>
          <p:cNvPr id="4" name="Picture 3">
            <a:extLst>
              <a:ext uri="{FF2B5EF4-FFF2-40B4-BE49-F238E27FC236}">
                <a16:creationId xmlns:a16="http://schemas.microsoft.com/office/drawing/2014/main" id="{1F960E69-AC76-44A0-8E4C-F295B7C6BB6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288938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65"/>
                                        </p:tgtEl>
                                        <p:attrNameLst>
                                          <p:attrName>fillcolor</p:attrName>
                                        </p:attrNameLst>
                                      </p:cBhvr>
                                      <p:to>
                                        <a:srgbClr val="6EBB61"/>
                                      </p:to>
                                    </p:animClr>
                                    <p:set>
                                      <p:cBhvr>
                                        <p:cTn id="29" dur="2000" fill="hold"/>
                                        <p:tgtEl>
                                          <p:spTgt spid="65"/>
                                        </p:tgtEl>
                                        <p:attrNameLst>
                                          <p:attrName>fill.type</p:attrName>
                                        </p:attrNameLst>
                                      </p:cBhvr>
                                      <p:to>
                                        <p:strVal val="solid"/>
                                      </p:to>
                                    </p:set>
                                    <p:set>
                                      <p:cBhvr>
                                        <p:cTn id="30" dur="2000" fill="hold"/>
                                        <p:tgtEl>
                                          <p:spTgt spid="6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5"/>
                  </p:tgtEl>
                </p:cond>
              </p:nextCondLst>
            </p:seq>
            <p:seq concurrent="1" nextAc="seek">
              <p:cTn id="31" restart="whenNotActive" fill="hold" evtFilter="cancelBubble" nodeType="interactiveSeq">
                <p:stCondLst>
                  <p:cond evt="onClick" delay="0">
                    <p:tgtEl>
                      <p:spTgt spid="6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66"/>
                                        </p:tgtEl>
                                        <p:attrNameLst>
                                          <p:attrName>fillcolor</p:attrName>
                                        </p:attrNameLst>
                                      </p:cBhvr>
                                      <p:to>
                                        <a:srgbClr val="EF676A"/>
                                      </p:to>
                                    </p:animClr>
                                    <p:set>
                                      <p:cBhvr>
                                        <p:cTn id="36" dur="2000" fill="hold"/>
                                        <p:tgtEl>
                                          <p:spTgt spid="66"/>
                                        </p:tgtEl>
                                        <p:attrNameLst>
                                          <p:attrName>fill.type</p:attrName>
                                        </p:attrNameLst>
                                      </p:cBhvr>
                                      <p:to>
                                        <p:strVal val="solid"/>
                                      </p:to>
                                    </p:set>
                                    <p:set>
                                      <p:cBhvr>
                                        <p:cTn id="37" dur="2000" fill="hold"/>
                                        <p:tgtEl>
                                          <p:spTgt spid="6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7"/>
                                        </p:tgtEl>
                                        <p:attrNameLst>
                                          <p:attrName>fillcolor</p:attrName>
                                        </p:attrNameLst>
                                      </p:cBhvr>
                                      <p:to>
                                        <a:srgbClr val="EF676A"/>
                                      </p:to>
                                    </p:animClr>
                                    <p:set>
                                      <p:cBhvr>
                                        <p:cTn id="43" dur="2000" fill="hold"/>
                                        <p:tgtEl>
                                          <p:spTgt spid="67"/>
                                        </p:tgtEl>
                                        <p:attrNameLst>
                                          <p:attrName>fill.type</p:attrName>
                                        </p:attrNameLst>
                                      </p:cBhvr>
                                      <p:to>
                                        <p:strVal val="solid"/>
                                      </p:to>
                                    </p:set>
                                    <p:set>
                                      <p:cBhvr>
                                        <p:cTn id="44" dur="2000" fill="hold"/>
                                        <p:tgtEl>
                                          <p:spTgt spid="6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67"/>
                  </p:tgtEl>
                </p:cond>
              </p:nextCondLst>
            </p:seq>
            <p:seq concurrent="1" nextAc="seek">
              <p:cTn id="45" restart="whenNotActive" fill="hold" evtFilter="cancelBubble" nodeType="interactiveSeq">
                <p:stCondLst>
                  <p:cond evt="onClick" delay="0">
                    <p:tgtEl>
                      <p:spTgt spid="6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68"/>
                                        </p:tgtEl>
                                        <p:attrNameLst>
                                          <p:attrName>fillcolor</p:attrName>
                                        </p:attrNameLst>
                                      </p:cBhvr>
                                      <p:to>
                                        <a:srgbClr val="EF676A"/>
                                      </p:to>
                                    </p:animClr>
                                    <p:set>
                                      <p:cBhvr>
                                        <p:cTn id="50" dur="2000" fill="hold"/>
                                        <p:tgtEl>
                                          <p:spTgt spid="68"/>
                                        </p:tgtEl>
                                        <p:attrNameLst>
                                          <p:attrName>fill.type</p:attrName>
                                        </p:attrNameLst>
                                      </p:cBhvr>
                                      <p:to>
                                        <p:strVal val="solid"/>
                                      </p:to>
                                    </p:set>
                                    <p:set>
                                      <p:cBhvr>
                                        <p:cTn id="51" dur="2000" fill="hold"/>
                                        <p:tgtEl>
                                          <p:spTgt spid="6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68"/>
                  </p:tgtEl>
                </p:cond>
              </p:nextCondLst>
            </p:seq>
          </p:childTnLst>
        </p:cTn>
      </p:par>
    </p:tnLst>
    <p:bldLst>
      <p:bldP spid="64" grpId="0" animBg="1"/>
      <p:bldP spid="65" grpId="0" animBg="1"/>
      <p:bldP spid="66" grpId="0" animBg="1"/>
      <p:bldP spid="67" grpId="0" animBg="1"/>
      <p:bldP spid="6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âu hỏi">
            <a:extLst>
              <a:ext uri="{FF2B5EF4-FFF2-40B4-BE49-F238E27FC236}">
                <a16:creationId xmlns:a16="http://schemas.microsoft.com/office/drawing/2014/main" id="{018AD89B-885D-983C-F4F6-FC485515F49D}"/>
              </a:ext>
            </a:extLst>
          </p:cNvPr>
          <p:cNvSpPr/>
          <p:nvPr/>
        </p:nvSpPr>
        <p:spPr>
          <a:xfrm>
            <a:off x="347788" y="1921880"/>
            <a:ext cx="11234315" cy="150722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9">
              <a:lnSpc>
                <a:spcPct val="150000"/>
              </a:lnSpc>
            </a:pPr>
            <a:r>
              <a:rPr lang="en-US" sz="2800" b="1">
                <a:solidFill>
                  <a:prstClr val="black">
                    <a:lumMod val="95000"/>
                    <a:lumOff val="5000"/>
                  </a:prstClr>
                </a:solidFill>
                <a:latin typeface="UTM Avo"/>
                <a:cs typeface="+mn-ea"/>
                <a:sym typeface="+mn-lt"/>
              </a:rPr>
              <a:t>Câu 6: </a:t>
            </a:r>
            <a:r>
              <a:rPr lang="en-US" sz="2800">
                <a:solidFill>
                  <a:prstClr val="black">
                    <a:lumMod val="95000"/>
                    <a:lumOff val="5000"/>
                  </a:prstClr>
                </a:solidFill>
                <a:latin typeface="UTM Avo"/>
                <a:cs typeface="+mn-ea"/>
                <a:sym typeface="+mn-lt"/>
              </a:rPr>
              <a:t>Cơ năng của một vật có khối lượng 2 kg rơi từ độ cao 5 m xuống mặt đất là:</a:t>
            </a:r>
          </a:p>
        </p:txBody>
      </p:sp>
      <p:sp>
        <p:nvSpPr>
          <p:cNvPr id="65" name="Đáp án đúng">
            <a:extLst>
              <a:ext uri="{FF2B5EF4-FFF2-40B4-BE49-F238E27FC236}">
                <a16:creationId xmlns:a16="http://schemas.microsoft.com/office/drawing/2014/main" id="{4D1DA2F5-D9A5-C765-0E47-25DD326F3067}"/>
              </a:ext>
            </a:extLst>
          </p:cNvPr>
          <p:cNvSpPr/>
          <p:nvPr/>
        </p:nvSpPr>
        <p:spPr>
          <a:xfrm>
            <a:off x="347787" y="3725200"/>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800">
                <a:solidFill>
                  <a:prstClr val="black">
                    <a:lumMod val="95000"/>
                    <a:lumOff val="5000"/>
                  </a:prstClr>
                </a:solidFill>
                <a:latin typeface="UTM Avo"/>
                <a:cs typeface="+mn-ea"/>
                <a:sym typeface="+mn-lt"/>
              </a:rPr>
              <a:t>A. 10 J.               </a:t>
            </a:r>
          </a:p>
        </p:txBody>
      </p:sp>
      <p:sp>
        <p:nvSpPr>
          <p:cNvPr id="66" name="Đáp án sai 1">
            <a:extLst>
              <a:ext uri="{FF2B5EF4-FFF2-40B4-BE49-F238E27FC236}">
                <a16:creationId xmlns:a16="http://schemas.microsoft.com/office/drawing/2014/main" id="{1713963F-2894-56F2-E53C-4371936FB85C}"/>
              </a:ext>
            </a:extLst>
          </p:cNvPr>
          <p:cNvSpPr/>
          <p:nvPr/>
        </p:nvSpPr>
        <p:spPr>
          <a:xfrm>
            <a:off x="347787" y="5282463"/>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800">
                <a:solidFill>
                  <a:prstClr val="black">
                    <a:lumMod val="95000"/>
                    <a:lumOff val="5000"/>
                  </a:prstClr>
                </a:solidFill>
                <a:latin typeface="UTM Avo"/>
                <a:cs typeface="+mn-ea"/>
                <a:sym typeface="+mn-lt"/>
              </a:rPr>
              <a:t>C. 5 J.               </a:t>
            </a:r>
          </a:p>
        </p:txBody>
      </p:sp>
      <p:sp>
        <p:nvSpPr>
          <p:cNvPr id="67" name="Đáp án sai 2">
            <a:extLst>
              <a:ext uri="{FF2B5EF4-FFF2-40B4-BE49-F238E27FC236}">
                <a16:creationId xmlns:a16="http://schemas.microsoft.com/office/drawing/2014/main" id="{72E080E8-9CBE-7E1E-25CC-340E27A4D017}"/>
              </a:ext>
            </a:extLst>
          </p:cNvPr>
          <p:cNvSpPr/>
          <p:nvPr/>
        </p:nvSpPr>
        <p:spPr>
          <a:xfrm>
            <a:off x="6211874" y="3743341"/>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800">
                <a:solidFill>
                  <a:prstClr val="black">
                    <a:lumMod val="95000"/>
                    <a:lumOff val="5000"/>
                  </a:prstClr>
                </a:solidFill>
                <a:latin typeface="UTM Avo"/>
                <a:cs typeface="+mn-ea"/>
                <a:sym typeface="+mn-lt"/>
              </a:rPr>
              <a:t>B. 100 J.               </a:t>
            </a:r>
          </a:p>
        </p:txBody>
      </p:sp>
      <p:sp>
        <p:nvSpPr>
          <p:cNvPr id="68" name="Đáp án sai 3">
            <a:extLst>
              <a:ext uri="{FF2B5EF4-FFF2-40B4-BE49-F238E27FC236}">
                <a16:creationId xmlns:a16="http://schemas.microsoft.com/office/drawing/2014/main" id="{98AC7C36-17E6-7D99-2014-5789447F054D}"/>
              </a:ext>
            </a:extLst>
          </p:cNvPr>
          <p:cNvSpPr/>
          <p:nvPr/>
        </p:nvSpPr>
        <p:spPr>
          <a:xfrm>
            <a:off x="6211874" y="5282463"/>
            <a:ext cx="5660914" cy="12611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800">
                <a:solidFill>
                  <a:prstClr val="black">
                    <a:lumMod val="95000"/>
                    <a:lumOff val="5000"/>
                  </a:prstClr>
                </a:solidFill>
                <a:latin typeface="UTM Avo"/>
                <a:cs typeface="+mn-ea"/>
                <a:sym typeface="+mn-lt"/>
              </a:rPr>
              <a:t>D. 50 J.</a:t>
            </a:r>
          </a:p>
        </p:txBody>
      </p:sp>
      <p:sp>
        <p:nvSpPr>
          <p:cNvPr id="2" name="Freeform 26">
            <a:hlinkClick r:id="rId5" action="ppaction://hlinksldjump"/>
            <a:extLst>
              <a:ext uri="{FF2B5EF4-FFF2-40B4-BE49-F238E27FC236}">
                <a16:creationId xmlns:a16="http://schemas.microsoft.com/office/drawing/2014/main" id="{71506933-8A19-8B5F-D38B-C273D0E422FE}"/>
              </a:ext>
            </a:extLst>
          </p:cNvPr>
          <p:cNvSpPr/>
          <p:nvPr/>
        </p:nvSpPr>
        <p:spPr>
          <a:xfrm>
            <a:off x="5166235" y="214002"/>
            <a:ext cx="1859529" cy="1272510"/>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6"/>
            <a:stretch>
              <a:fillRect/>
            </a:stretch>
          </a:blipFill>
        </p:spPr>
        <p:txBody>
          <a:bodyPr/>
          <a:lstStyle/>
          <a:p>
            <a:pPr defTabSz="609569"/>
            <a:endParaRPr lang="en-US" sz="700">
              <a:solidFill>
                <a:prstClr val="black"/>
              </a:solidFill>
              <a:latin typeface="UTM Avo"/>
              <a:cs typeface="+mn-ea"/>
              <a:sym typeface="+mn-lt"/>
            </a:endParaRPr>
          </a:p>
        </p:txBody>
      </p:sp>
      <p:pic>
        <p:nvPicPr>
          <p:cNvPr id="3" name="Picture 2">
            <a:extLst>
              <a:ext uri="{FF2B5EF4-FFF2-40B4-BE49-F238E27FC236}">
                <a16:creationId xmlns:a16="http://schemas.microsoft.com/office/drawing/2014/main" id="{22C774FC-EBFA-956D-F6F2-4CA72642FEB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582103" y="10189"/>
            <a:ext cx="605508" cy="675968"/>
          </a:xfrm>
          <a:prstGeom prst="rect">
            <a:avLst/>
          </a:prstGeom>
        </p:spPr>
      </p:pic>
      <p:pic>
        <p:nvPicPr>
          <p:cNvPr id="4" name="Picture 3">
            <a:extLst>
              <a:ext uri="{FF2B5EF4-FFF2-40B4-BE49-F238E27FC236}">
                <a16:creationId xmlns:a16="http://schemas.microsoft.com/office/drawing/2014/main" id="{2BEE1F16-21F8-467E-716E-74BD2B84C0A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227873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000" fill="hold"/>
                                        <p:tgtEl>
                                          <p:spTgt spid="66"/>
                                        </p:tgtEl>
                                        <p:attrNameLst>
                                          <p:attrName>fillcolor</p:attrName>
                                        </p:attrNameLst>
                                      </p:cBhvr>
                                      <p:to>
                                        <a:srgbClr val="EF676A"/>
                                      </p:to>
                                    </p:animClr>
                                    <p:set>
                                      <p:cBhvr>
                                        <p:cTn id="29" dur="2000" fill="hold"/>
                                        <p:tgtEl>
                                          <p:spTgt spid="66"/>
                                        </p:tgtEl>
                                        <p:attrNameLst>
                                          <p:attrName>fill.type</p:attrName>
                                        </p:attrNameLst>
                                      </p:cBhvr>
                                      <p:to>
                                        <p:strVal val="solid"/>
                                      </p:to>
                                    </p:set>
                                    <p:set>
                                      <p:cBhvr>
                                        <p:cTn id="30" dur="2000" fill="hold"/>
                                        <p:tgtEl>
                                          <p:spTgt spid="66"/>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6"/>
                  </p:tgtEl>
                </p:cond>
              </p:nextCondLst>
            </p:seq>
            <p:seq concurrent="1" nextAc="seek">
              <p:cTn id="31" restart="whenNotActive" fill="hold" evtFilter="cancelBubble" nodeType="interactiveSeq">
                <p:stCondLst>
                  <p:cond evt="onClick" delay="0">
                    <p:tgtEl>
                      <p:spTgt spid="6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65"/>
                                        </p:tgtEl>
                                        <p:attrNameLst>
                                          <p:attrName>fillcolor</p:attrName>
                                        </p:attrNameLst>
                                      </p:cBhvr>
                                      <p:to>
                                        <a:srgbClr val="EF676A"/>
                                      </p:to>
                                    </p:animClr>
                                    <p:set>
                                      <p:cBhvr>
                                        <p:cTn id="36" dur="2000" fill="hold"/>
                                        <p:tgtEl>
                                          <p:spTgt spid="65"/>
                                        </p:tgtEl>
                                        <p:attrNameLst>
                                          <p:attrName>fill.type</p:attrName>
                                        </p:attrNameLst>
                                      </p:cBhvr>
                                      <p:to>
                                        <p:strVal val="solid"/>
                                      </p:to>
                                    </p:set>
                                    <p:set>
                                      <p:cBhvr>
                                        <p:cTn id="37" dur="2000" fill="hold"/>
                                        <p:tgtEl>
                                          <p:spTgt spid="65"/>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5"/>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7"/>
                                        </p:tgtEl>
                                        <p:attrNameLst>
                                          <p:attrName>fillcolor</p:attrName>
                                        </p:attrNameLst>
                                      </p:cBhvr>
                                      <p:to>
                                        <a:srgbClr val="6EBB61"/>
                                      </p:to>
                                    </p:animClr>
                                    <p:set>
                                      <p:cBhvr>
                                        <p:cTn id="43" dur="2000" fill="hold"/>
                                        <p:tgtEl>
                                          <p:spTgt spid="67"/>
                                        </p:tgtEl>
                                        <p:attrNameLst>
                                          <p:attrName>fill.type</p:attrName>
                                        </p:attrNameLst>
                                      </p:cBhvr>
                                      <p:to>
                                        <p:strVal val="solid"/>
                                      </p:to>
                                    </p:set>
                                    <p:set>
                                      <p:cBhvr>
                                        <p:cTn id="44" dur="2000" fill="hold"/>
                                        <p:tgtEl>
                                          <p:spTgt spid="6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7"/>
                  </p:tgtEl>
                </p:cond>
              </p:nextCondLst>
            </p:seq>
            <p:seq concurrent="1" nextAc="seek">
              <p:cTn id="45" restart="whenNotActive" fill="hold" evtFilter="cancelBubble" nodeType="interactiveSeq">
                <p:stCondLst>
                  <p:cond evt="onClick" delay="0">
                    <p:tgtEl>
                      <p:spTgt spid="6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68"/>
                                        </p:tgtEl>
                                        <p:attrNameLst>
                                          <p:attrName>fillcolor</p:attrName>
                                        </p:attrNameLst>
                                      </p:cBhvr>
                                      <p:to>
                                        <a:srgbClr val="EF676A"/>
                                      </p:to>
                                    </p:animClr>
                                    <p:set>
                                      <p:cBhvr>
                                        <p:cTn id="50" dur="2000" fill="hold"/>
                                        <p:tgtEl>
                                          <p:spTgt spid="68"/>
                                        </p:tgtEl>
                                        <p:attrNameLst>
                                          <p:attrName>fill.type</p:attrName>
                                        </p:attrNameLst>
                                      </p:cBhvr>
                                      <p:to>
                                        <p:strVal val="solid"/>
                                      </p:to>
                                    </p:set>
                                    <p:set>
                                      <p:cBhvr>
                                        <p:cTn id="51" dur="2000" fill="hold"/>
                                        <p:tgtEl>
                                          <p:spTgt spid="6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8"/>
                  </p:tgtEl>
                </p:cond>
              </p:nextCondLst>
            </p:seq>
          </p:childTnLst>
        </p:cTn>
      </p:par>
    </p:tnLst>
    <p:bldLst>
      <p:bldP spid="64" grpId="0" animBg="1"/>
      <p:bldP spid="65" grpId="0" animBg="1"/>
      <p:bldP spid="66" grpId="0" animBg="1"/>
      <p:bldP spid="67" grpId="0" animBg="1"/>
      <p:bldP spid="6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5" action="ppaction://hlinksldjump"/>
            <a:extLst>
              <a:ext uri="{FF2B5EF4-FFF2-40B4-BE49-F238E27FC236}">
                <a16:creationId xmlns:a16="http://schemas.microsoft.com/office/drawing/2014/main" id="{A71ED533-8ECF-354E-3F8E-8A9E3DFC323A}"/>
              </a:ext>
            </a:extLst>
          </p:cNvPr>
          <p:cNvSpPr/>
          <p:nvPr/>
        </p:nvSpPr>
        <p:spPr>
          <a:xfrm>
            <a:off x="5166235" y="214002"/>
            <a:ext cx="1859529" cy="1272510"/>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6"/>
            <a:stretch>
              <a:fillRect/>
            </a:stretch>
          </a:blipFill>
        </p:spPr>
        <p:txBody>
          <a:bodyPr/>
          <a:lstStyle/>
          <a:p>
            <a:pPr defTabSz="609569"/>
            <a:endParaRPr lang="en-US" sz="700">
              <a:solidFill>
                <a:prstClr val="black"/>
              </a:solidFill>
              <a:latin typeface="UTM Avo"/>
              <a:cs typeface="+mn-ea"/>
              <a:sym typeface="+mn-lt"/>
            </a:endParaRPr>
          </a:p>
        </p:txBody>
      </p:sp>
      <p:sp>
        <p:nvSpPr>
          <p:cNvPr id="64" name="Câu hỏi">
            <a:extLst>
              <a:ext uri="{FF2B5EF4-FFF2-40B4-BE49-F238E27FC236}">
                <a16:creationId xmlns:a16="http://schemas.microsoft.com/office/drawing/2014/main" id="{018AD89B-885D-983C-F4F6-FC485515F49D}"/>
              </a:ext>
            </a:extLst>
          </p:cNvPr>
          <p:cNvSpPr/>
          <p:nvPr/>
        </p:nvSpPr>
        <p:spPr>
          <a:xfrm>
            <a:off x="290638" y="1800480"/>
            <a:ext cx="11525000" cy="168787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400" b="1" dirty="0" err="1">
                <a:solidFill>
                  <a:prstClr val="black"/>
                </a:solidFill>
                <a:latin typeface="UTM Avo"/>
                <a:cs typeface="+mn-ea"/>
                <a:sym typeface="+mn-lt"/>
              </a:rPr>
              <a:t>Câu</a:t>
            </a:r>
            <a:r>
              <a:rPr lang="en-US" sz="2400" b="1" dirty="0">
                <a:solidFill>
                  <a:prstClr val="black"/>
                </a:solidFill>
                <a:latin typeface="UTM Avo"/>
                <a:cs typeface="+mn-ea"/>
                <a:sym typeface="+mn-lt"/>
              </a:rPr>
              <a:t> 7: </a:t>
            </a:r>
            <a:r>
              <a:rPr lang="en-US" sz="2400" dirty="0" err="1">
                <a:solidFill>
                  <a:prstClr val="black"/>
                </a:solidFill>
                <a:latin typeface="UTM Avo"/>
                <a:cs typeface="+mn-ea"/>
                <a:sym typeface="+mn-lt"/>
              </a:rPr>
              <a:t>Kiện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hàng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được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người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công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nhân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đưa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lên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cao</a:t>
            </a:r>
            <a:r>
              <a:rPr lang="en-US" sz="2400" dirty="0">
                <a:solidFill>
                  <a:prstClr val="black"/>
                </a:solidFill>
                <a:latin typeface="UTM Avo"/>
                <a:cs typeface="+mn-ea"/>
                <a:sym typeface="+mn-lt"/>
              </a:rPr>
              <a:t> 1,2 m so </a:t>
            </a:r>
            <a:r>
              <a:rPr lang="en-US" sz="2400" dirty="0" err="1">
                <a:solidFill>
                  <a:prstClr val="black"/>
                </a:solidFill>
                <a:latin typeface="UTM Avo"/>
                <a:cs typeface="+mn-ea"/>
                <a:sym typeface="+mn-lt"/>
              </a:rPr>
              <a:t>với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mặt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đất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Chọn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mặt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đất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là</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mốc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trọng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trường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kiện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hàng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là</a:t>
            </a:r>
            <a:r>
              <a:rPr lang="en-US" sz="2400" dirty="0">
                <a:solidFill>
                  <a:prstClr val="black"/>
                </a:solidFill>
                <a:latin typeface="UTM Avo"/>
                <a:cs typeface="+mn-ea"/>
                <a:sym typeface="+mn-lt"/>
              </a:rPr>
              <a:t> 60 J. </a:t>
            </a:r>
            <a:r>
              <a:rPr lang="en-US" sz="2400" dirty="0" err="1">
                <a:solidFill>
                  <a:prstClr val="black"/>
                </a:solidFill>
                <a:latin typeface="UTM Avo"/>
                <a:cs typeface="+mn-ea"/>
                <a:sym typeface="+mn-lt"/>
              </a:rPr>
              <a:t>Khối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lượng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kiện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hàng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là</a:t>
            </a:r>
            <a:endParaRPr lang="en-US" sz="2400" dirty="0">
              <a:solidFill>
                <a:prstClr val="black"/>
              </a:solidFill>
              <a:latin typeface="UTM Avo"/>
              <a:cs typeface="+mn-ea"/>
              <a:sym typeface="+mn-lt"/>
            </a:endParaRPr>
          </a:p>
        </p:txBody>
      </p:sp>
      <p:sp>
        <p:nvSpPr>
          <p:cNvPr id="65" name="Đáp án đúng">
            <a:extLst>
              <a:ext uri="{FF2B5EF4-FFF2-40B4-BE49-F238E27FC236}">
                <a16:creationId xmlns:a16="http://schemas.microsoft.com/office/drawing/2014/main" id="{4D1DA2F5-D9A5-C765-0E47-25DD326F3067}"/>
              </a:ext>
            </a:extLst>
          </p:cNvPr>
          <p:cNvSpPr/>
          <p:nvPr/>
        </p:nvSpPr>
        <p:spPr>
          <a:xfrm>
            <a:off x="290638" y="3802323"/>
            <a:ext cx="5501497" cy="12698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r>
              <a:rPr lang="en-US" sz="2400">
                <a:solidFill>
                  <a:prstClr val="black"/>
                </a:solidFill>
                <a:latin typeface="UTM Avo"/>
                <a:cs typeface="+mn-ea"/>
                <a:sym typeface="+mn-lt"/>
              </a:rPr>
              <a:t>A. 50 kg.</a:t>
            </a:r>
          </a:p>
        </p:txBody>
      </p:sp>
      <p:sp>
        <p:nvSpPr>
          <p:cNvPr id="66" name="Đáp án sai 1">
            <a:extLst>
              <a:ext uri="{FF2B5EF4-FFF2-40B4-BE49-F238E27FC236}">
                <a16:creationId xmlns:a16="http://schemas.microsoft.com/office/drawing/2014/main" id="{1713963F-2894-56F2-E53C-4371936FB85C}"/>
              </a:ext>
            </a:extLst>
          </p:cNvPr>
          <p:cNvSpPr/>
          <p:nvPr/>
        </p:nvSpPr>
        <p:spPr>
          <a:xfrm>
            <a:off x="290638" y="5359586"/>
            <a:ext cx="5501497" cy="12698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69">
              <a:lnSpc>
                <a:spcPct val="150000"/>
              </a:lnSpc>
            </a:pPr>
            <a:r>
              <a:rPr lang="en-US" sz="2400">
                <a:solidFill>
                  <a:prstClr val="black"/>
                </a:solidFill>
                <a:latin typeface="UTM Avo"/>
                <a:cs typeface="+mn-ea"/>
                <a:sym typeface="+mn-lt"/>
              </a:rPr>
              <a:t>C. 5 kg.</a:t>
            </a:r>
          </a:p>
        </p:txBody>
      </p:sp>
      <p:sp>
        <p:nvSpPr>
          <p:cNvPr id="67" name="Đáp án sai 2">
            <a:extLst>
              <a:ext uri="{FF2B5EF4-FFF2-40B4-BE49-F238E27FC236}">
                <a16:creationId xmlns:a16="http://schemas.microsoft.com/office/drawing/2014/main" id="{72E080E8-9CBE-7E1E-25CC-340E27A4D017}"/>
              </a:ext>
            </a:extLst>
          </p:cNvPr>
          <p:cNvSpPr/>
          <p:nvPr/>
        </p:nvSpPr>
        <p:spPr>
          <a:xfrm>
            <a:off x="6314141" y="3798753"/>
            <a:ext cx="5501497" cy="12698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400">
                <a:solidFill>
                  <a:prstClr val="black"/>
                </a:solidFill>
                <a:latin typeface="UTM Avo"/>
                <a:cs typeface="+mn-ea"/>
                <a:sym typeface="+mn-lt"/>
              </a:rPr>
              <a:t>B. 10 kg.</a:t>
            </a:r>
          </a:p>
        </p:txBody>
      </p:sp>
      <p:sp>
        <p:nvSpPr>
          <p:cNvPr id="68" name="Đáp án sai 3">
            <a:extLst>
              <a:ext uri="{FF2B5EF4-FFF2-40B4-BE49-F238E27FC236}">
                <a16:creationId xmlns:a16="http://schemas.microsoft.com/office/drawing/2014/main" id="{98AC7C36-17E6-7D99-2014-5789447F054D}"/>
              </a:ext>
            </a:extLst>
          </p:cNvPr>
          <p:cNvSpPr/>
          <p:nvPr/>
        </p:nvSpPr>
        <p:spPr>
          <a:xfrm>
            <a:off x="6314141" y="5356015"/>
            <a:ext cx="5501497" cy="12698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177">
              <a:lnSpc>
                <a:spcPct val="150000"/>
              </a:lnSpc>
              <a:defRPr/>
            </a:pPr>
            <a:r>
              <a:rPr lang="en-US" sz="2400">
                <a:solidFill>
                  <a:prstClr val="black"/>
                </a:solidFill>
                <a:latin typeface="UTM Avo"/>
                <a:cs typeface="+mn-ea"/>
                <a:sym typeface="+mn-lt"/>
              </a:rPr>
              <a:t>D. 15 kg.</a:t>
            </a:r>
          </a:p>
        </p:txBody>
      </p:sp>
      <p:pic>
        <p:nvPicPr>
          <p:cNvPr id="2" name="Picture 1">
            <a:extLst>
              <a:ext uri="{FF2B5EF4-FFF2-40B4-BE49-F238E27FC236}">
                <a16:creationId xmlns:a16="http://schemas.microsoft.com/office/drawing/2014/main" id="{DC8148B2-8489-8EA5-053D-5886112AF0D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582103" y="10189"/>
            <a:ext cx="605508" cy="675968"/>
          </a:xfrm>
          <a:prstGeom prst="rect">
            <a:avLst/>
          </a:prstGeom>
        </p:spPr>
      </p:pic>
      <p:pic>
        <p:nvPicPr>
          <p:cNvPr id="3" name="Picture 2">
            <a:extLst>
              <a:ext uri="{FF2B5EF4-FFF2-40B4-BE49-F238E27FC236}">
                <a16:creationId xmlns:a16="http://schemas.microsoft.com/office/drawing/2014/main" id="{878BDBED-EEB0-761F-4345-B46143972E4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263086" y="10188"/>
            <a:ext cx="924525" cy="1032107"/>
          </a:xfrm>
          <a:prstGeom prst="rect">
            <a:avLst/>
          </a:prstGeom>
        </p:spPr>
      </p:pic>
    </p:spTree>
    <p:extLst>
      <p:ext uri="{BB962C8B-B14F-4D97-AF65-F5344CB8AC3E}">
        <p14:creationId xmlns:p14="http://schemas.microsoft.com/office/powerpoint/2010/main" val="22787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65"/>
                                        </p:tgtEl>
                                        <p:attrNameLst>
                                          <p:attrName>fillcolor</p:attrName>
                                        </p:attrNameLst>
                                      </p:cBhvr>
                                      <p:to>
                                        <a:srgbClr val="EF676A"/>
                                      </p:to>
                                    </p:animClr>
                                    <p:set>
                                      <p:cBhvr>
                                        <p:cTn id="29" dur="2000" fill="hold"/>
                                        <p:tgtEl>
                                          <p:spTgt spid="65"/>
                                        </p:tgtEl>
                                        <p:attrNameLst>
                                          <p:attrName>fill.type</p:attrName>
                                        </p:attrNameLst>
                                      </p:cBhvr>
                                      <p:to>
                                        <p:strVal val="solid"/>
                                      </p:to>
                                    </p:set>
                                    <p:set>
                                      <p:cBhvr>
                                        <p:cTn id="30" dur="2000" fill="hold"/>
                                        <p:tgtEl>
                                          <p:spTgt spid="6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5"/>
                  </p:tgtEl>
                </p:cond>
              </p:nextCondLst>
            </p:seq>
            <p:seq concurrent="1" nextAc="seek">
              <p:cTn id="31" restart="whenNotActive" fill="hold" evtFilter="cancelBubble" nodeType="interactiveSeq">
                <p:stCondLst>
                  <p:cond evt="onClick" delay="0">
                    <p:tgtEl>
                      <p:spTgt spid="6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66"/>
                                        </p:tgtEl>
                                        <p:attrNameLst>
                                          <p:attrName>fillcolor</p:attrName>
                                        </p:attrNameLst>
                                      </p:cBhvr>
                                      <p:to>
                                        <a:srgbClr val="6EBB61"/>
                                      </p:to>
                                    </p:animClr>
                                    <p:set>
                                      <p:cBhvr>
                                        <p:cTn id="36" dur="2000" fill="hold"/>
                                        <p:tgtEl>
                                          <p:spTgt spid="66"/>
                                        </p:tgtEl>
                                        <p:attrNameLst>
                                          <p:attrName>fill.type</p:attrName>
                                        </p:attrNameLst>
                                      </p:cBhvr>
                                      <p:to>
                                        <p:strVal val="solid"/>
                                      </p:to>
                                    </p:set>
                                    <p:set>
                                      <p:cBhvr>
                                        <p:cTn id="37" dur="2000" fill="hold"/>
                                        <p:tgtEl>
                                          <p:spTgt spid="6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7"/>
                                        </p:tgtEl>
                                        <p:attrNameLst>
                                          <p:attrName>fillcolor</p:attrName>
                                        </p:attrNameLst>
                                      </p:cBhvr>
                                      <p:to>
                                        <a:srgbClr val="EF676A"/>
                                      </p:to>
                                    </p:animClr>
                                    <p:set>
                                      <p:cBhvr>
                                        <p:cTn id="43" dur="2000" fill="hold"/>
                                        <p:tgtEl>
                                          <p:spTgt spid="67"/>
                                        </p:tgtEl>
                                        <p:attrNameLst>
                                          <p:attrName>fill.type</p:attrName>
                                        </p:attrNameLst>
                                      </p:cBhvr>
                                      <p:to>
                                        <p:strVal val="solid"/>
                                      </p:to>
                                    </p:set>
                                    <p:set>
                                      <p:cBhvr>
                                        <p:cTn id="44" dur="2000" fill="hold"/>
                                        <p:tgtEl>
                                          <p:spTgt spid="6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7"/>
                  </p:tgtEl>
                </p:cond>
              </p:nextCondLst>
            </p:seq>
            <p:seq concurrent="1" nextAc="seek">
              <p:cTn id="45" restart="whenNotActive" fill="hold" evtFilter="cancelBubble" nodeType="interactiveSeq">
                <p:stCondLst>
                  <p:cond evt="onClick" delay="0">
                    <p:tgtEl>
                      <p:spTgt spid="6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68"/>
                                        </p:tgtEl>
                                        <p:attrNameLst>
                                          <p:attrName>fillcolor</p:attrName>
                                        </p:attrNameLst>
                                      </p:cBhvr>
                                      <p:to>
                                        <a:srgbClr val="EF676A"/>
                                      </p:to>
                                    </p:animClr>
                                    <p:set>
                                      <p:cBhvr>
                                        <p:cTn id="50" dur="2000" fill="hold"/>
                                        <p:tgtEl>
                                          <p:spTgt spid="68"/>
                                        </p:tgtEl>
                                        <p:attrNameLst>
                                          <p:attrName>fill.type</p:attrName>
                                        </p:attrNameLst>
                                      </p:cBhvr>
                                      <p:to>
                                        <p:strVal val="solid"/>
                                      </p:to>
                                    </p:set>
                                    <p:set>
                                      <p:cBhvr>
                                        <p:cTn id="51" dur="2000" fill="hold"/>
                                        <p:tgtEl>
                                          <p:spTgt spid="6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68"/>
                  </p:tgtEl>
                </p:cond>
              </p:nextCondLst>
            </p:seq>
          </p:childTnLst>
        </p:cTn>
      </p:par>
    </p:tnLst>
    <p:bldLst>
      <p:bldP spid="64" grpId="0" animBg="1"/>
      <p:bldP spid="65" grpId="0" animBg="1"/>
      <p:bldP spid="66" grpId="0" animBg="1"/>
      <p:bldP spid="67" grpId="0" animBg="1"/>
      <p:bldP spid="6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150B37E-78F9-D82D-F79F-90C528CA44E1}"/>
              </a:ext>
            </a:extLst>
          </p:cNvPr>
          <p:cNvGrpSpPr/>
          <p:nvPr/>
        </p:nvGrpSpPr>
        <p:grpSpPr>
          <a:xfrm>
            <a:off x="-113430" y="1814511"/>
            <a:ext cx="12418859" cy="1176970"/>
            <a:chOff x="0" y="0"/>
            <a:chExt cx="24837717" cy="5574444"/>
          </a:xfrm>
        </p:grpSpPr>
        <p:sp>
          <p:nvSpPr>
            <p:cNvPr id="3" name="Freeform 3">
              <a:extLst>
                <a:ext uri="{FF2B5EF4-FFF2-40B4-BE49-F238E27FC236}">
                  <a16:creationId xmlns:a16="http://schemas.microsoft.com/office/drawing/2014/main" id="{91C3245D-AD96-97FD-E624-25CF439503F5}"/>
                </a:ext>
              </a:extLst>
            </p:cNvPr>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4" name="Freeform 4">
              <a:extLst>
                <a:ext uri="{FF2B5EF4-FFF2-40B4-BE49-F238E27FC236}">
                  <a16:creationId xmlns:a16="http://schemas.microsoft.com/office/drawing/2014/main" id="{67E84C9B-30DE-5F8B-A682-7BD91EF0710E}"/>
                </a:ext>
              </a:extLst>
            </p:cNvPr>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5" name="Freeform 5">
              <a:extLst>
                <a:ext uri="{FF2B5EF4-FFF2-40B4-BE49-F238E27FC236}">
                  <a16:creationId xmlns:a16="http://schemas.microsoft.com/office/drawing/2014/main" id="{FC13927A-A6FC-53E8-7FEF-A1D5278C2710}"/>
                </a:ext>
              </a:extLst>
            </p:cNvPr>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6" name="Freeform 6">
              <a:extLst>
                <a:ext uri="{FF2B5EF4-FFF2-40B4-BE49-F238E27FC236}">
                  <a16:creationId xmlns:a16="http://schemas.microsoft.com/office/drawing/2014/main" id="{6676765B-4B7E-B3FE-F09D-D7EA64441B37}"/>
                </a:ext>
              </a:extLst>
            </p:cNvPr>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a:ln cap="sq">
              <a:noFill/>
              <a:prstDash val="solid"/>
              <a:miter/>
            </a:ln>
          </p:spPr>
          <p:txBody>
            <a:bodyPr/>
            <a:lstStyle/>
            <a:p>
              <a:pPr defTabSz="609630"/>
              <a:endParaRPr lang="en-US" sz="700">
                <a:latin typeface="UTM Avo"/>
                <a:cs typeface="+mn-ea"/>
                <a:sym typeface="+mn-lt"/>
              </a:endParaRPr>
            </a:p>
          </p:txBody>
        </p:sp>
      </p:grpSp>
      <p:sp>
        <p:nvSpPr>
          <p:cNvPr id="7" name="TextBox 12">
            <a:extLst>
              <a:ext uri="{FF2B5EF4-FFF2-40B4-BE49-F238E27FC236}">
                <a16:creationId xmlns:a16="http://schemas.microsoft.com/office/drawing/2014/main" id="{1986E6B9-A9AC-9EF8-2430-D05BD9597C76}"/>
              </a:ext>
            </a:extLst>
          </p:cNvPr>
          <p:cNvSpPr txBox="1"/>
          <p:nvPr/>
        </p:nvSpPr>
        <p:spPr>
          <a:xfrm>
            <a:off x="682624" y="2187552"/>
            <a:ext cx="10820400" cy="430887"/>
          </a:xfrm>
          <a:prstGeom prst="rect">
            <a:avLst/>
          </a:prstGeom>
        </p:spPr>
        <p:txBody>
          <a:bodyPr lIns="0" tIns="0" rIns="0" bIns="0" rtlCol="0" anchor="t">
            <a:spAutoFit/>
          </a:bodyPr>
          <a:lstStyle/>
          <a:p>
            <a:pPr algn="ctr" defTabSz="609630">
              <a:spcBef>
                <a:spcPct val="0"/>
              </a:spcBef>
              <a:defRPr/>
            </a:pPr>
            <a:r>
              <a:rPr lang="en-US" sz="2800" b="1" dirty="0">
                <a:latin typeface="UTM Avo"/>
                <a:cs typeface="+mn-ea"/>
                <a:sym typeface="+mn-lt"/>
              </a:rPr>
              <a:t>VẬN DỤNG</a:t>
            </a:r>
          </a:p>
        </p:txBody>
      </p:sp>
      <p:sp>
        <p:nvSpPr>
          <p:cNvPr id="11" name="Rectangle 10">
            <a:extLst>
              <a:ext uri="{FF2B5EF4-FFF2-40B4-BE49-F238E27FC236}">
                <a16:creationId xmlns:a16="http://schemas.microsoft.com/office/drawing/2014/main" id="{DEAEEE7A-C77E-7629-2C77-45C5D4D36340}"/>
              </a:ext>
            </a:extLst>
          </p:cNvPr>
          <p:cNvSpPr/>
          <p:nvPr/>
        </p:nvSpPr>
        <p:spPr>
          <a:xfrm>
            <a:off x="355359" y="3903683"/>
            <a:ext cx="7805303" cy="2783839"/>
          </a:xfrm>
          <a:prstGeom prst="rect">
            <a:avLst/>
          </a:prstGeom>
        </p:spPr>
        <p:txBody>
          <a:bodyPr wrap="square">
            <a:spAutoFit/>
          </a:bodyPr>
          <a:lstStyle/>
          <a:p>
            <a:pPr algn="just" defTabSz="609630">
              <a:lnSpc>
                <a:spcPct val="150000"/>
              </a:lnSpc>
            </a:pPr>
            <a:r>
              <a:rPr lang="en-US" sz="2400" dirty="0" err="1">
                <a:solidFill>
                  <a:prstClr val="black"/>
                </a:solidFill>
                <a:latin typeface="UTM Avo"/>
                <a:cs typeface="+mn-ea"/>
                <a:sym typeface="+mn-lt"/>
              </a:rPr>
              <a:t>Trên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công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trường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xây</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dựng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để</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đóng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các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cọc</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bê</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tông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lún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sâu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xuống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lòng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đất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người</a:t>
            </a:r>
            <a:r>
              <a:rPr lang="en-US" sz="2400" dirty="0">
                <a:solidFill>
                  <a:prstClr val="black"/>
                </a:solidFill>
                <a:latin typeface="UTM Avo"/>
                <a:cs typeface="+mn-ea"/>
                <a:sym typeface="+mn-lt"/>
              </a:rPr>
              <a:t> ta </a:t>
            </a:r>
            <a:r>
              <a:rPr lang="en-US" sz="2400" dirty="0" err="1">
                <a:solidFill>
                  <a:prstClr val="black"/>
                </a:solidFill>
                <a:latin typeface="UTM Avo"/>
                <a:cs typeface="+mn-ea"/>
                <a:sym typeface="+mn-lt"/>
              </a:rPr>
              <a:t>dùng</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búa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máy</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như</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hình</a:t>
            </a:r>
            <a:r>
              <a:rPr lang="en-US" sz="2400" dirty="0">
                <a:solidFill>
                  <a:prstClr val="black"/>
                </a:solidFill>
                <a:latin typeface="UTM Avo"/>
                <a:cs typeface="+mn-ea"/>
                <a:sym typeface="+mn-lt"/>
              </a:rPr>
              <a:t> 2.5. </a:t>
            </a:r>
            <a:r>
              <a:rPr lang="en-US" sz="2400" dirty="0" err="1">
                <a:solidFill>
                  <a:prstClr val="black"/>
                </a:solidFill>
                <a:latin typeface="UTM Avo"/>
                <a:cs typeface="+mn-ea"/>
                <a:sym typeface="+mn-lt"/>
              </a:rPr>
              <a:t>Đầu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búa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có</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trọng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lượng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lớn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được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kéo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lên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một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cao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nhất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định</a:t>
            </a:r>
            <a:r>
              <a:rPr lang="en-US" sz="2400" dirty="0">
                <a:solidFill>
                  <a:prstClr val="black"/>
                </a:solidFill>
                <a:latin typeface="UTM Avo"/>
                <a:cs typeface="+mn-ea"/>
                <a:sym typeface="+mn-lt"/>
              </a:rPr>
              <a:t> so </a:t>
            </a:r>
            <a:r>
              <a:rPr lang="en-US" sz="2400" dirty="0" err="1">
                <a:solidFill>
                  <a:prstClr val="black"/>
                </a:solidFill>
                <a:latin typeface="UTM Avo"/>
                <a:cs typeface="+mn-ea"/>
                <a:sym typeface="+mn-lt"/>
              </a:rPr>
              <a:t>với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mặt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đất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rồi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thả</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rơi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xuống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đập</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vào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cọc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bê</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tông</a:t>
            </a:r>
            <a:r>
              <a:rPr lang="en-US" sz="2400" dirty="0">
                <a:solidFill>
                  <a:prstClr val="black"/>
                </a:solidFill>
                <a:latin typeface="UTM Avo"/>
                <a:cs typeface="+mn-ea"/>
                <a:sym typeface="+mn-lt"/>
              </a:rPr>
              <a:t>.</a:t>
            </a:r>
          </a:p>
        </p:txBody>
      </p:sp>
      <p:pic>
        <p:nvPicPr>
          <p:cNvPr id="12" name="Picture 11">
            <a:extLst>
              <a:ext uri="{FF2B5EF4-FFF2-40B4-BE49-F238E27FC236}">
                <a16:creationId xmlns:a16="http://schemas.microsoft.com/office/drawing/2014/main" id="{174DC645-6815-FA48-998D-5DEC439EE43E}"/>
              </a:ext>
            </a:extLst>
          </p:cNvPr>
          <p:cNvPicPr>
            <a:picLocks noChangeAspect="1"/>
          </p:cNvPicPr>
          <p:nvPr/>
        </p:nvPicPr>
        <p:blipFill>
          <a:blip r:embed="rId6"/>
          <a:stretch>
            <a:fillRect/>
          </a:stretch>
        </p:blipFill>
        <p:spPr>
          <a:xfrm>
            <a:off x="3804637" y="3093122"/>
            <a:ext cx="906748" cy="819233"/>
          </a:xfrm>
          <a:prstGeom prst="rect">
            <a:avLst/>
          </a:prstGeom>
        </p:spPr>
      </p:pic>
      <p:pic>
        <p:nvPicPr>
          <p:cNvPr id="13" name="Picture 12">
            <a:extLst>
              <a:ext uri="{FF2B5EF4-FFF2-40B4-BE49-F238E27FC236}">
                <a16:creationId xmlns:a16="http://schemas.microsoft.com/office/drawing/2014/main" id="{B713FE49-91A7-A3CF-90C8-20B063423427}"/>
              </a:ext>
            </a:extLst>
          </p:cNvPr>
          <p:cNvPicPr>
            <a:picLocks noChangeAspect="1"/>
          </p:cNvPicPr>
          <p:nvPr/>
        </p:nvPicPr>
        <p:blipFill>
          <a:blip r:embed="rId7"/>
          <a:stretch>
            <a:fillRect/>
          </a:stretch>
        </p:blipFill>
        <p:spPr>
          <a:xfrm>
            <a:off x="8160662" y="3429000"/>
            <a:ext cx="3392728" cy="3258522"/>
          </a:xfrm>
          <a:prstGeom prst="rect">
            <a:avLst/>
          </a:prstGeom>
        </p:spPr>
      </p:pic>
    </p:spTree>
    <p:extLst>
      <p:ext uri="{BB962C8B-B14F-4D97-AF65-F5344CB8AC3E}">
        <p14:creationId xmlns:p14="http://schemas.microsoft.com/office/powerpoint/2010/main" val="2475343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D8F452C-2521-5B24-178E-AB890C9DA76A}"/>
              </a:ext>
            </a:extLst>
          </p:cNvPr>
          <p:cNvGrpSpPr/>
          <p:nvPr/>
        </p:nvGrpSpPr>
        <p:grpSpPr>
          <a:xfrm>
            <a:off x="5457349" y="1755849"/>
            <a:ext cx="1818639" cy="1208314"/>
            <a:chOff x="1564276" y="2534807"/>
            <a:chExt cx="3093719" cy="1812471"/>
          </a:xfrm>
        </p:grpSpPr>
        <p:pic>
          <p:nvPicPr>
            <p:cNvPr id="11" name="Picture 10">
              <a:extLst>
                <a:ext uri="{FF2B5EF4-FFF2-40B4-BE49-F238E27FC236}">
                  <a16:creationId xmlns:a16="http://schemas.microsoft.com/office/drawing/2014/main" id="{1C0547EA-93C8-A374-3026-EFCF1AB0B19F}"/>
                </a:ext>
              </a:extLst>
            </p:cNvPr>
            <p:cNvPicPr>
              <a:picLocks noChangeAspect="1"/>
            </p:cNvPicPr>
            <p:nvPr/>
          </p:nvPicPr>
          <p:blipFill>
            <a:blip r:embed="rId3">
              <a:duotone>
                <a:prstClr val="black"/>
                <a:srgbClr val="C0504D">
                  <a:tint val="45000"/>
                  <a:satMod val="400000"/>
                </a:srgbClr>
              </a:duotone>
            </a:blip>
            <a:stretch>
              <a:fillRect/>
            </a:stretch>
          </p:blipFill>
          <p:spPr>
            <a:xfrm>
              <a:off x="1564276" y="2534807"/>
              <a:ext cx="3093719" cy="1812471"/>
            </a:xfrm>
            <a:prstGeom prst="rect">
              <a:avLst/>
            </a:prstGeom>
          </p:spPr>
        </p:pic>
        <p:sp>
          <p:nvSpPr>
            <p:cNvPr id="12" name="TextBox 11">
              <a:extLst>
                <a:ext uri="{FF2B5EF4-FFF2-40B4-BE49-F238E27FC236}">
                  <a16:creationId xmlns:a16="http://schemas.microsoft.com/office/drawing/2014/main" id="{3BB59F0A-4F01-2DA2-E80B-770F55160217}"/>
                </a:ext>
              </a:extLst>
            </p:cNvPr>
            <p:cNvSpPr txBox="1"/>
            <p:nvPr/>
          </p:nvSpPr>
          <p:spPr>
            <a:xfrm>
              <a:off x="1791785" y="2820634"/>
              <a:ext cx="2638697" cy="692498"/>
            </a:xfrm>
            <a:prstGeom prst="rect">
              <a:avLst/>
            </a:prstGeom>
            <a:noFill/>
          </p:spPr>
          <p:txBody>
            <a:bodyPr wrap="square" rtlCol="0">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UTM Avo"/>
                  <a:cs typeface="+mn-ea"/>
                  <a:sym typeface="+mn-lt"/>
                </a:rPr>
                <a:t>Gợi</a:t>
              </a:r>
              <a:r>
                <a:rPr kumimoji="0" lang="en-US" sz="2400" b="1" i="0" u="none" strike="noStrike" kern="0" cap="none" spc="0" normalizeH="0" baseline="0" noProof="0" dirty="0">
                  <a:ln>
                    <a:noFill/>
                  </a:ln>
                  <a:solidFill>
                    <a:prstClr val="black"/>
                  </a:solidFill>
                  <a:effectLst/>
                  <a:uLnTx/>
                  <a:uFillTx/>
                  <a:latin typeface="UTM Avo"/>
                  <a:cs typeface="+mn-ea"/>
                  <a:sym typeface="+mn-lt"/>
                </a:rPr>
                <a:t> ý</a:t>
              </a:r>
            </a:p>
          </p:txBody>
        </p:sp>
      </p:grpSp>
      <p:pic>
        <p:nvPicPr>
          <p:cNvPr id="13" name="Picture 12">
            <a:extLst>
              <a:ext uri="{FF2B5EF4-FFF2-40B4-BE49-F238E27FC236}">
                <a16:creationId xmlns:a16="http://schemas.microsoft.com/office/drawing/2014/main" id="{7BD5D219-7DCD-E80C-1149-CE817C9BD3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20469" y="3429000"/>
            <a:ext cx="3073297" cy="2590800"/>
          </a:xfrm>
          <a:prstGeom prst="rect">
            <a:avLst/>
          </a:prstGeom>
        </p:spPr>
      </p:pic>
      <p:sp>
        <p:nvSpPr>
          <p:cNvPr id="14" name="TextBox 13">
            <a:extLst>
              <a:ext uri="{FF2B5EF4-FFF2-40B4-BE49-F238E27FC236}">
                <a16:creationId xmlns:a16="http://schemas.microsoft.com/office/drawing/2014/main" id="{0386B7C4-C0C0-6EBE-77C1-F3088B850BC0}"/>
              </a:ext>
            </a:extLst>
          </p:cNvPr>
          <p:cNvSpPr txBox="1"/>
          <p:nvPr/>
        </p:nvSpPr>
        <p:spPr>
          <a:xfrm>
            <a:off x="242888" y="2269433"/>
            <a:ext cx="3816630" cy="4445832"/>
          </a:xfrm>
          <a:prstGeom prst="rect">
            <a:avLst/>
          </a:prstGeom>
          <a:noFill/>
        </p:spPr>
        <p:txBody>
          <a:bodyPr wrap="square">
            <a:spAutoFit/>
          </a:bodyPr>
          <a:lstStyle/>
          <a:p>
            <a:pPr algn="just" defTabSz="609630">
              <a:lnSpc>
                <a:spcPct val="150000"/>
              </a:lnSpc>
            </a:pPr>
            <a:r>
              <a:rPr lang="en-US" sz="2400" dirty="0">
                <a:solidFill>
                  <a:prstClr val="black"/>
                </a:solidFill>
                <a:latin typeface="UTM Avo"/>
                <a:cs typeface="+mn-ea"/>
                <a:sym typeface="+mn-lt"/>
              </a:rPr>
              <a:t>Khi </a:t>
            </a:r>
            <a:r>
              <a:rPr lang="en-US" sz="2400" dirty="0" err="1">
                <a:solidFill>
                  <a:prstClr val="black"/>
                </a:solidFill>
                <a:latin typeface="UTM Avo"/>
                <a:cs typeface="+mn-ea"/>
                <a:sym typeface="+mn-lt"/>
              </a:rPr>
              <a:t>bỏ</a:t>
            </a:r>
            <a:r>
              <a:rPr lang="en-US" sz="2400" dirty="0">
                <a:solidFill>
                  <a:prstClr val="black"/>
                </a:solidFill>
                <a:latin typeface="UTM Avo"/>
                <a:cs typeface="+mn-ea"/>
                <a:sym typeface="+mn-lt"/>
              </a:rPr>
              <a:t> qua </a:t>
            </a:r>
            <a:r>
              <a:rPr lang="en-US" sz="2400" dirty="0" err="1">
                <a:solidFill>
                  <a:prstClr val="black"/>
                </a:solidFill>
                <a:latin typeface="UTM Avo"/>
                <a:cs typeface="+mn-ea"/>
                <a:sym typeface="+mn-lt"/>
              </a:rPr>
              <a:t>lực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cản</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toàn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bộ</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quả</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búa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ở</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cao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nhất</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định</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chuyển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hóa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thành</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của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quả</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búa</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ngay</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trước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khi</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đập</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vào</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cọc</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chọn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mốc</a:t>
            </a:r>
            <a:r>
              <a:rPr lang="en-US" sz="2400" dirty="0">
                <a:solidFill>
                  <a:prstClr val="black"/>
                </a:solidFill>
                <a:latin typeface="UTM Avo"/>
                <a:cs typeface="+mn-ea"/>
                <a:sym typeface="+mn-lt"/>
              </a:rPr>
              <a:t> </a:t>
            </a:r>
            <a:br>
              <a:rPr lang="en-US" sz="2400" dirty="0">
                <a:solidFill>
                  <a:prstClr val="black"/>
                </a:solidFill>
                <a:latin typeface="UTM Avo"/>
                <a:cs typeface="+mn-ea"/>
                <a:sym typeface="+mn-lt"/>
              </a:rPr>
            </a:br>
            <a:r>
              <a:rPr lang="en-US" sz="2400" dirty="0" err="1">
                <a:solidFill>
                  <a:prstClr val="black"/>
                </a:solidFill>
                <a:latin typeface="UTM Avo"/>
                <a:cs typeface="+mn-ea"/>
                <a:sym typeface="+mn-lt"/>
              </a:rPr>
              <a:t>thế</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ở</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đầu</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cọc</a:t>
            </a:r>
            <a:r>
              <a:rPr lang="en-US" sz="2400" dirty="0">
                <a:solidFill>
                  <a:prstClr val="black"/>
                </a:solidFill>
                <a:latin typeface="UTM Avo"/>
                <a:cs typeface="+mn-ea"/>
                <a:sym typeface="+mn-lt"/>
              </a:rPr>
              <a:t>). </a:t>
            </a:r>
          </a:p>
        </p:txBody>
      </p:sp>
      <p:sp>
        <p:nvSpPr>
          <p:cNvPr id="15" name="TextBox 14">
            <a:extLst>
              <a:ext uri="{FF2B5EF4-FFF2-40B4-BE49-F238E27FC236}">
                <a16:creationId xmlns:a16="http://schemas.microsoft.com/office/drawing/2014/main" id="{7FAA20AE-DD20-FEBF-DA28-0487CC9FA752}"/>
              </a:ext>
            </a:extLst>
          </p:cNvPr>
          <p:cNvSpPr txBox="1"/>
          <p:nvPr/>
        </p:nvSpPr>
        <p:spPr>
          <a:xfrm>
            <a:off x="8576469" y="2964163"/>
            <a:ext cx="3251200" cy="2783839"/>
          </a:xfrm>
          <a:prstGeom prst="rect">
            <a:avLst/>
          </a:prstGeom>
          <a:noFill/>
        </p:spPr>
        <p:txBody>
          <a:bodyPr wrap="square">
            <a:spAutoFit/>
          </a:bodyPr>
          <a:lstStyle/>
          <a:p>
            <a:pPr algn="just" defTabSz="609630">
              <a:lnSpc>
                <a:spcPct val="150000"/>
              </a:lnSpc>
            </a:pPr>
            <a:r>
              <a:rPr lang="en-US" sz="2400">
                <a:solidFill>
                  <a:prstClr val="black"/>
                </a:solidFill>
                <a:latin typeface="UTM Avo"/>
                <a:cs typeface="+mn-ea"/>
                <a:sym typeface="+mn-lt"/>
              </a:rPr>
              <a:t>Sau khi đập vào cọc, quả búa sinh công tác dụng lực và làm cọc bê tông lún sâu xuống đất.</a:t>
            </a:r>
          </a:p>
        </p:txBody>
      </p:sp>
      <p:cxnSp>
        <p:nvCxnSpPr>
          <p:cNvPr id="16" name="Connector: Elbow 13">
            <a:extLst>
              <a:ext uri="{FF2B5EF4-FFF2-40B4-BE49-F238E27FC236}">
                <a16:creationId xmlns:a16="http://schemas.microsoft.com/office/drawing/2014/main" id="{BFA1CDC6-FE71-AAD7-BC17-0D5CA7638307}"/>
              </a:ext>
            </a:extLst>
          </p:cNvPr>
          <p:cNvCxnSpPr/>
          <p:nvPr/>
        </p:nvCxnSpPr>
        <p:spPr>
          <a:xfrm flipV="1">
            <a:off x="7111766" y="4089400"/>
            <a:ext cx="1464703" cy="558800"/>
          </a:xfrm>
          <a:prstGeom prst="bentConnector3">
            <a:avLst/>
          </a:prstGeom>
          <a:noFill/>
          <a:ln w="9525" cap="flat" cmpd="sng" algn="ctr">
            <a:solidFill>
              <a:sysClr val="windowText" lastClr="000000">
                <a:shade val="95000"/>
                <a:satMod val="105000"/>
              </a:sysClr>
            </a:solidFill>
            <a:prstDash val="solid"/>
            <a:tailEnd type="triangle"/>
          </a:ln>
          <a:effectLst/>
        </p:spPr>
      </p:cxnSp>
      <p:cxnSp>
        <p:nvCxnSpPr>
          <p:cNvPr id="17" name="Connector: Elbow 18">
            <a:extLst>
              <a:ext uri="{FF2B5EF4-FFF2-40B4-BE49-F238E27FC236}">
                <a16:creationId xmlns:a16="http://schemas.microsoft.com/office/drawing/2014/main" id="{DADB9D65-C908-CF31-3556-B4B23202F131}"/>
              </a:ext>
            </a:extLst>
          </p:cNvPr>
          <p:cNvCxnSpPr/>
          <p:nvPr/>
        </p:nvCxnSpPr>
        <p:spPr>
          <a:xfrm rot="10800000">
            <a:off x="4059519" y="4343400"/>
            <a:ext cx="1501093" cy="660400"/>
          </a:xfrm>
          <a:prstGeom prst="bentConnector3">
            <a:avLst/>
          </a:prstGeom>
          <a:noFill/>
          <a:ln w="9525" cap="flat" cmpd="sng" algn="ctr">
            <a:solidFill>
              <a:sysClr val="windowText" lastClr="000000">
                <a:shade val="95000"/>
                <a:satMod val="105000"/>
              </a:sysClr>
            </a:solidFill>
            <a:prstDash val="solid"/>
            <a:tailEnd type="triangle"/>
          </a:ln>
          <a:effectLst/>
        </p:spPr>
      </p:cxnSp>
    </p:spTree>
    <p:extLst>
      <p:ext uri="{BB962C8B-B14F-4D97-AF65-F5344CB8AC3E}">
        <p14:creationId xmlns:p14="http://schemas.microsoft.com/office/powerpoint/2010/main" val="3396368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733042A-A20F-37E7-D5AA-073BC436CD71}"/>
              </a:ext>
            </a:extLst>
          </p:cNvPr>
          <p:cNvPicPr>
            <a:picLocks noChangeAspect="1"/>
          </p:cNvPicPr>
          <p:nvPr/>
        </p:nvPicPr>
        <p:blipFill>
          <a:blip r:embed="rId4"/>
          <a:stretch>
            <a:fillRect/>
          </a:stretch>
        </p:blipFill>
        <p:spPr>
          <a:xfrm>
            <a:off x="4501082" y="3029740"/>
            <a:ext cx="3189835" cy="1764777"/>
          </a:xfrm>
          <a:prstGeom prst="rect">
            <a:avLst/>
          </a:prstGeom>
        </p:spPr>
      </p:pic>
    </p:spTree>
    <p:extLst>
      <p:ext uri="{BB962C8B-B14F-4D97-AF65-F5344CB8AC3E}">
        <p14:creationId xmlns:p14="http://schemas.microsoft.com/office/powerpoint/2010/main" val="412340166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2166B8F-E304-7FAE-5665-E3F23A3F7201}"/>
              </a:ext>
            </a:extLst>
          </p:cNvPr>
          <p:cNvPicPr>
            <a:picLocks noChangeAspect="1"/>
          </p:cNvPicPr>
          <p:nvPr/>
        </p:nvPicPr>
        <p:blipFill>
          <a:blip r:embed="rId4"/>
          <a:stretch>
            <a:fillRect/>
          </a:stretch>
        </p:blipFill>
        <p:spPr>
          <a:xfrm>
            <a:off x="4501082" y="3029740"/>
            <a:ext cx="3189835" cy="1764777"/>
          </a:xfrm>
          <a:prstGeom prst="rect">
            <a:avLst/>
          </a:prstGeom>
        </p:spPr>
      </p:pic>
    </p:spTree>
    <p:extLst>
      <p:ext uri="{BB962C8B-B14F-4D97-AF65-F5344CB8AC3E}">
        <p14:creationId xmlns:p14="http://schemas.microsoft.com/office/powerpoint/2010/main" val="96588990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9965D3C-C1B1-D7F6-6716-9D94218124A7}"/>
              </a:ext>
            </a:extLst>
          </p:cNvPr>
          <p:cNvSpPr txBox="1"/>
          <p:nvPr/>
        </p:nvSpPr>
        <p:spPr>
          <a:xfrm>
            <a:off x="662100" y="2725597"/>
            <a:ext cx="6389584" cy="2783839"/>
          </a:xfrm>
          <a:prstGeom prst="rect">
            <a:avLst/>
          </a:prstGeom>
          <a:noFill/>
        </p:spPr>
        <p:txBody>
          <a:bodyPr wrap="square">
            <a:spAutoFit/>
          </a:bodyPr>
          <a:lstStyle/>
          <a:p>
            <a:pPr algn="just" defTabSz="609630">
              <a:lnSpc>
                <a:spcPct val="150000"/>
              </a:lnSpc>
            </a:pPr>
            <a:r>
              <a:rPr lang="en-US" sz="2400" b="1" dirty="0" err="1">
                <a:solidFill>
                  <a:srgbClr val="000000"/>
                </a:solidFill>
                <a:latin typeface="UTM Avo"/>
                <a:cs typeface="+mn-ea"/>
                <a:sym typeface="+mn-lt"/>
              </a:rPr>
              <a:t>Tìm</a:t>
            </a:r>
            <a:r>
              <a:rPr lang="en-US" sz="2400" b="1" dirty="0">
                <a:solidFill>
                  <a:srgbClr val="000000"/>
                </a:solidFill>
                <a:latin typeface="UTM Avo"/>
                <a:cs typeface="+mn-ea"/>
                <a:sym typeface="+mn-lt"/>
              </a:rPr>
              <a:t> </a:t>
            </a:r>
            <a:r>
              <a:rPr lang="en-US" sz="2400" b="1" dirty="0" err="1">
                <a:solidFill>
                  <a:srgbClr val="000000"/>
                </a:solidFill>
                <a:latin typeface="UTM Avo"/>
                <a:cs typeface="+mn-ea"/>
                <a:sym typeface="+mn-lt"/>
              </a:rPr>
              <a:t>hiểu</a:t>
            </a:r>
            <a:r>
              <a:rPr lang="en-US" sz="2400" b="1" dirty="0">
                <a:solidFill>
                  <a:srgbClr val="000000"/>
                </a:solidFill>
                <a:latin typeface="UTM Avo"/>
                <a:cs typeface="+mn-ea"/>
                <a:sym typeface="+mn-lt"/>
              </a:rPr>
              <a:t> </a:t>
            </a:r>
            <a:r>
              <a:rPr lang="en-US" sz="2400" b="1" dirty="0" err="1">
                <a:solidFill>
                  <a:srgbClr val="000000"/>
                </a:solidFill>
                <a:latin typeface="UTM Avo"/>
                <a:cs typeface="+mn-ea"/>
                <a:sym typeface="+mn-lt"/>
              </a:rPr>
              <a:t>thêm</a:t>
            </a:r>
            <a:r>
              <a:rPr lang="en-US" sz="2400" b="1" dirty="0">
                <a:solidFill>
                  <a:srgbClr val="000000"/>
                </a:solidFill>
                <a:latin typeface="UTM Avo"/>
                <a:cs typeface="+mn-ea"/>
                <a:sym typeface="+mn-lt"/>
              </a:rPr>
              <a:t> (SGK – tr16): </a:t>
            </a:r>
            <a:r>
              <a:rPr lang="en-US" sz="2400" dirty="0" err="1">
                <a:solidFill>
                  <a:srgbClr val="000000"/>
                </a:solidFill>
                <a:latin typeface="UTM Avo"/>
                <a:cs typeface="+mn-ea"/>
                <a:sym typeface="+mn-lt"/>
              </a:rPr>
              <a:t>Vật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ở</a:t>
            </a:r>
            <a:r>
              <a:rPr lang="en-US" sz="2400" dirty="0">
                <a:solidFill>
                  <a:srgbClr val="000000"/>
                </a:solidFill>
                <a:latin typeface="UTM Avo"/>
                <a:cs typeface="+mn-ea"/>
                <a:sym typeface="+mn-lt"/>
              </a:rPr>
              <a:t> </a:t>
            </a:r>
            <a:br>
              <a:rPr lang="en-US" sz="2400" dirty="0">
                <a:solidFill>
                  <a:srgbClr val="000000"/>
                </a:solidFill>
                <a:latin typeface="UTM Avo"/>
                <a:cs typeface="+mn-ea"/>
                <a:sym typeface="+mn-lt"/>
              </a:rPr>
            </a:br>
            <a:r>
              <a:rPr lang="en-US" sz="2400" dirty="0" err="1">
                <a:solidFill>
                  <a:srgbClr val="000000"/>
                </a:solidFill>
                <a:latin typeface="UTM Avo"/>
                <a:cs typeface="+mn-ea"/>
                <a:sym typeface="+mn-lt"/>
              </a:rPr>
              <a:t>càng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cao</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thì</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thế</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của</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vật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càng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lớn</a:t>
            </a:r>
            <a:r>
              <a:rPr lang="en-US" sz="2400" dirty="0">
                <a:solidFill>
                  <a:srgbClr val="000000"/>
                </a:solidFill>
                <a:latin typeface="UTM Avo"/>
                <a:cs typeface="+mn-ea"/>
                <a:sym typeface="+mn-lt"/>
              </a:rPr>
              <a:t>. </a:t>
            </a:r>
            <a:br>
              <a:rPr lang="en-US" sz="2400" dirty="0">
                <a:solidFill>
                  <a:srgbClr val="000000"/>
                </a:solidFill>
                <a:latin typeface="UTM Avo"/>
                <a:cs typeface="+mn-ea"/>
                <a:sym typeface="+mn-lt"/>
              </a:rPr>
            </a:br>
            <a:r>
              <a:rPr lang="en-US" sz="2400" dirty="0" err="1">
                <a:solidFill>
                  <a:srgbClr val="000000"/>
                </a:solidFill>
                <a:latin typeface="UTM Avo"/>
                <a:cs typeface="+mn-ea"/>
                <a:sym typeface="+mn-lt"/>
              </a:rPr>
              <a:t>Tức</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là</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vật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có</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năng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lượng</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lớn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Vì</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vậy</a:t>
            </a:r>
            <a:r>
              <a:rPr lang="en-US" sz="2400" dirty="0">
                <a:solidFill>
                  <a:srgbClr val="000000"/>
                </a:solidFill>
                <a:latin typeface="UTM Avo"/>
                <a:cs typeface="+mn-ea"/>
                <a:sym typeface="+mn-lt"/>
              </a:rPr>
              <a:t>, </a:t>
            </a:r>
            <a:br>
              <a:rPr lang="en-US" sz="2400" dirty="0">
                <a:solidFill>
                  <a:srgbClr val="000000"/>
                </a:solidFill>
                <a:latin typeface="UTM Avo"/>
                <a:cs typeface="+mn-ea"/>
                <a:sym typeface="+mn-lt"/>
              </a:rPr>
            </a:br>
            <a:r>
              <a:rPr lang="en-US" sz="2400" dirty="0" err="1">
                <a:solidFill>
                  <a:srgbClr val="000000"/>
                </a:solidFill>
                <a:latin typeface="UTM Avo"/>
                <a:cs typeface="+mn-ea"/>
                <a:sym typeface="+mn-lt"/>
              </a:rPr>
              <a:t>đốt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củi</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ở</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trên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cao</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sẽ</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tỏa</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nhiệt</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nhiều</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hơn</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Điều</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này</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có</a:t>
            </a:r>
            <a:r>
              <a:rPr lang="en-US" sz="2400" dirty="0">
                <a:solidFill>
                  <a:srgbClr val="000000"/>
                </a:solidFill>
                <a:latin typeface="UTM Avo"/>
                <a:cs typeface="+mn-ea"/>
                <a:sym typeface="+mn-lt"/>
              </a:rPr>
              <a:t> </a:t>
            </a:r>
            <a:r>
              <a:rPr lang="en-US" sz="2400" dirty="0" err="1">
                <a:solidFill>
                  <a:srgbClr val="000000"/>
                </a:solidFill>
                <a:latin typeface="UTM Avo"/>
                <a:cs typeface="+mn-ea"/>
                <a:sym typeface="+mn-lt"/>
              </a:rPr>
              <a:t>đúng</a:t>
            </a:r>
            <a:r>
              <a:rPr lang="en-US" sz="2400" dirty="0">
                <a:solidFill>
                  <a:srgbClr val="000000"/>
                </a:solidFill>
                <a:latin typeface="UTM Avo"/>
                <a:cs typeface="+mn-ea"/>
                <a:sym typeface="+mn-lt"/>
              </a:rPr>
              <a:t> hay </a:t>
            </a:r>
            <a:r>
              <a:rPr lang="en-US" sz="2400" dirty="0" err="1">
                <a:solidFill>
                  <a:srgbClr val="000000"/>
                </a:solidFill>
                <a:latin typeface="UTM Avo"/>
                <a:cs typeface="+mn-ea"/>
                <a:sym typeface="+mn-lt"/>
              </a:rPr>
              <a:t>không</a:t>
            </a:r>
            <a:r>
              <a:rPr lang="en-US" sz="2400" dirty="0">
                <a:solidFill>
                  <a:srgbClr val="000000"/>
                </a:solidFill>
                <a:latin typeface="UTM Avo"/>
                <a:cs typeface="+mn-ea"/>
                <a:sym typeface="+mn-lt"/>
              </a:rPr>
              <a:t>?</a:t>
            </a:r>
            <a:endParaRPr lang="en-US" sz="2400" dirty="0">
              <a:solidFill>
                <a:prstClr val="black"/>
              </a:solidFill>
              <a:latin typeface="UTM Avo"/>
              <a:cs typeface="+mn-ea"/>
              <a:sym typeface="+mn-lt"/>
            </a:endParaRPr>
          </a:p>
        </p:txBody>
      </p:sp>
      <p:pic>
        <p:nvPicPr>
          <p:cNvPr id="11" name="Picture 2">
            <a:extLst>
              <a:ext uri="{FF2B5EF4-FFF2-40B4-BE49-F238E27FC236}">
                <a16:creationId xmlns:a16="http://schemas.microsoft.com/office/drawing/2014/main" id="{FF8FA703-A772-43C6-E7CE-7896B2AFF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0" b="510"/>
          <a:stretch/>
        </p:blipFill>
        <p:spPr bwMode="auto">
          <a:xfrm>
            <a:off x="7456383" y="2711601"/>
            <a:ext cx="4013200" cy="366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70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29" y="3429164"/>
            <a:ext cx="10515600" cy="1325563"/>
          </a:xfrm>
        </p:spPr>
        <p:txBody>
          <a:bodyPr>
            <a:normAutofit fontScale="90000"/>
          </a:bodyPr>
          <a:lstStyle/>
          <a:p>
            <a:r>
              <a:rPr lang="vi-VN" dirty="0"/>
              <a:t>Đốt củi ở trên cao sẽ tỏa nhiệt nhiều hơn là sai. Vì khi nhiên liệu bị đốt cháy năng lượng được giải phóng lớn hay nhỏ liên quan tới tính chất hóa học của vật liệu, điều kiện phản ứng,… còn vật ở trên cao có thế năng là năng lượng dạng tích trữ, năng lượng được giải phóng khi vật thực hiện công.</a:t>
            </a:r>
            <a:endParaRPr lang="en-US" dirty="0"/>
          </a:p>
        </p:txBody>
      </p:sp>
      <p:pic>
        <p:nvPicPr>
          <p:cNvPr id="4" name="Picture 2">
            <a:extLst>
              <a:ext uri="{FF2B5EF4-FFF2-40B4-BE49-F238E27FC236}">
                <a16:creationId xmlns:a16="http://schemas.microsoft.com/office/drawing/2014/main" id="{FF8FA703-A772-43C6-E7CE-7896B2AFF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0" b="510"/>
          <a:stretch/>
        </p:blipFill>
        <p:spPr bwMode="auto">
          <a:xfrm>
            <a:off x="9185563" y="132993"/>
            <a:ext cx="2549195" cy="22049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8260773" y="727364"/>
              <a:ext cx="360" cy="360"/>
            </p14:xfrm>
          </p:contentPart>
        </mc:Choice>
        <mc:Fallback xmlns="">
          <p:pic>
            <p:nvPicPr>
              <p:cNvPr id="6" name="Ink 5"/>
              <p:cNvPicPr/>
              <p:nvPr/>
            </p:nvPicPr>
            <p:blipFill>
              <a:blip r:embed="rId4"/>
              <a:stretch>
                <a:fillRect/>
              </a:stretch>
            </p:blipFill>
            <p:spPr>
              <a:xfrm>
                <a:off x="8245653" y="712244"/>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4499133" y="3429164"/>
              <a:ext cx="360" cy="360"/>
            </p14:xfrm>
          </p:contentPart>
        </mc:Choice>
        <mc:Fallback xmlns="">
          <p:pic>
            <p:nvPicPr>
              <p:cNvPr id="8" name="Ink 7"/>
              <p:cNvPicPr/>
              <p:nvPr/>
            </p:nvPicPr>
            <p:blipFill>
              <a:blip r:embed="rId6"/>
              <a:stretch>
                <a:fillRect/>
              </a:stretch>
            </p:blipFill>
            <p:spPr>
              <a:xfrm>
                <a:off x="4484013" y="3414044"/>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4540893" y="3034244"/>
              <a:ext cx="360" cy="360"/>
            </p14:xfrm>
          </p:contentPart>
        </mc:Choice>
        <mc:Fallback xmlns="">
          <p:pic>
            <p:nvPicPr>
              <p:cNvPr id="9" name="Ink 8"/>
              <p:cNvPicPr/>
              <p:nvPr/>
            </p:nvPicPr>
            <p:blipFill>
              <a:blip r:embed="rId8"/>
              <a:stretch>
                <a:fillRect/>
              </a:stretch>
            </p:blipFill>
            <p:spPr>
              <a:xfrm>
                <a:off x="4525773" y="3019124"/>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5216253" y="3408284"/>
              <a:ext cx="360" cy="360"/>
            </p14:xfrm>
          </p:contentPart>
        </mc:Choice>
        <mc:Fallback xmlns="">
          <p:pic>
            <p:nvPicPr>
              <p:cNvPr id="10" name="Ink 9"/>
              <p:cNvPicPr/>
              <p:nvPr/>
            </p:nvPicPr>
            <p:blipFill>
              <a:blip r:embed="rId4"/>
              <a:stretch>
                <a:fillRect/>
              </a:stretch>
            </p:blipFill>
            <p:spPr>
              <a:xfrm>
                <a:off x="5201133" y="3393164"/>
                <a:ext cx="30600" cy="30600"/>
              </a:xfrm>
              <a:prstGeom prst="rect">
                <a:avLst/>
              </a:prstGeom>
            </p:spPr>
          </p:pic>
        </mc:Fallback>
      </mc:AlternateContent>
    </p:spTree>
    <p:extLst>
      <p:ext uri="{BB962C8B-B14F-4D97-AF65-F5344CB8AC3E}">
        <p14:creationId xmlns:p14="http://schemas.microsoft.com/office/powerpoint/2010/main" val="19186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7C3423-02CB-F822-4C78-2FBB4AD91971}"/>
              </a:ext>
            </a:extLst>
          </p:cNvPr>
          <p:cNvSpPr txBox="1"/>
          <p:nvPr/>
        </p:nvSpPr>
        <p:spPr>
          <a:xfrm>
            <a:off x="330200" y="1649095"/>
            <a:ext cx="11531600" cy="5105244"/>
          </a:xfrm>
          <a:prstGeom prst="rect">
            <a:avLst/>
          </a:prstGeom>
          <a:noFill/>
        </p:spPr>
        <p:txBody>
          <a:bodyPr wrap="square">
            <a:spAutoFit/>
          </a:bodyPr>
          <a:lstStyle/>
          <a:p>
            <a:pPr algn="just" defTabSz="609630">
              <a:lnSpc>
                <a:spcPct val="150000"/>
              </a:lnSpc>
            </a:pPr>
            <a:r>
              <a:rPr lang="en-US" sz="2000" b="1" dirty="0" err="1">
                <a:solidFill>
                  <a:srgbClr val="000000"/>
                </a:solidFill>
                <a:latin typeface="UTM Avo"/>
                <a:cs typeface="+mn-ea"/>
                <a:sym typeface="+mn-lt"/>
              </a:rPr>
              <a:t>Tìm</a:t>
            </a:r>
            <a:r>
              <a:rPr lang="en-US" sz="2000" b="1" dirty="0">
                <a:solidFill>
                  <a:srgbClr val="000000"/>
                </a:solidFill>
                <a:latin typeface="UTM Avo"/>
                <a:cs typeface="+mn-ea"/>
                <a:sym typeface="+mn-lt"/>
              </a:rPr>
              <a:t> </a:t>
            </a:r>
            <a:r>
              <a:rPr lang="en-US" sz="2000" b="1" dirty="0" err="1">
                <a:solidFill>
                  <a:srgbClr val="000000"/>
                </a:solidFill>
                <a:latin typeface="UTM Avo"/>
                <a:cs typeface="+mn-ea"/>
                <a:sym typeface="+mn-lt"/>
              </a:rPr>
              <a:t>hiểu</a:t>
            </a:r>
            <a:r>
              <a:rPr lang="en-US" sz="2000" b="1" dirty="0">
                <a:solidFill>
                  <a:srgbClr val="000000"/>
                </a:solidFill>
                <a:latin typeface="UTM Avo"/>
                <a:cs typeface="+mn-ea"/>
                <a:sym typeface="+mn-lt"/>
              </a:rPr>
              <a:t> </a:t>
            </a:r>
            <a:r>
              <a:rPr lang="en-US" sz="2000" b="1" dirty="0" err="1">
                <a:solidFill>
                  <a:srgbClr val="000000"/>
                </a:solidFill>
                <a:latin typeface="UTM Avo"/>
                <a:cs typeface="+mn-ea"/>
                <a:sym typeface="+mn-lt"/>
              </a:rPr>
              <a:t>thêm</a:t>
            </a:r>
            <a:r>
              <a:rPr lang="en-US" sz="2000" b="1" dirty="0">
                <a:solidFill>
                  <a:srgbClr val="000000"/>
                </a:solidFill>
                <a:latin typeface="UTM Avo"/>
                <a:cs typeface="+mn-ea"/>
                <a:sym typeface="+mn-lt"/>
              </a:rPr>
              <a:t> (SGK – tr17): </a:t>
            </a:r>
            <a:r>
              <a:rPr lang="en-US" sz="2000" dirty="0" err="1">
                <a:solidFill>
                  <a:srgbClr val="000000"/>
                </a:solidFill>
                <a:latin typeface="UTM Avo"/>
                <a:cs typeface="+mn-ea"/>
                <a:sym typeface="+mn-lt"/>
              </a:rPr>
              <a:t>Ngoài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thế</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trọng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trường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vật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còn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có</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thể</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đàn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hồi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khi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bị</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biến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dạng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Vật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biến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dạng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càng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nhiều</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thì</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có</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thế</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đàn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hồi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càng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lớn</a:t>
            </a:r>
            <a:r>
              <a:rPr lang="en-US" sz="2000" dirty="0">
                <a:solidFill>
                  <a:srgbClr val="000000"/>
                </a:solidFill>
                <a:latin typeface="UTM Avo"/>
                <a:cs typeface="+mn-ea"/>
                <a:sym typeface="+mn-lt"/>
              </a:rPr>
              <a:t>.</a:t>
            </a:r>
            <a:endParaRPr lang="en-US" sz="2000" dirty="0">
              <a:solidFill>
                <a:prstClr val="black"/>
              </a:solidFill>
              <a:latin typeface="UTM Avo"/>
              <a:cs typeface="+mn-ea"/>
              <a:sym typeface="+mn-lt"/>
            </a:endParaRPr>
          </a:p>
          <a:p>
            <a:pPr algn="just" defTabSz="609630">
              <a:lnSpc>
                <a:spcPct val="150000"/>
              </a:lnSpc>
            </a:pPr>
            <a:r>
              <a:rPr lang="en-US" sz="2000" dirty="0" err="1">
                <a:solidFill>
                  <a:srgbClr val="000000"/>
                </a:solidFill>
                <a:latin typeface="UTM Avo"/>
                <a:cs typeface="+mn-ea"/>
                <a:sym typeface="+mn-lt"/>
              </a:rPr>
              <a:t>Trong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trò</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chơi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nhún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ở</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hình</a:t>
            </a:r>
            <a:r>
              <a:rPr lang="en-US" sz="2000" dirty="0">
                <a:solidFill>
                  <a:srgbClr val="000000"/>
                </a:solidFill>
                <a:latin typeface="UTM Avo"/>
                <a:cs typeface="+mn-ea"/>
                <a:sym typeface="+mn-lt"/>
              </a:rPr>
              <a:t> 2.6, </a:t>
            </a:r>
            <a:r>
              <a:rPr lang="en-US" sz="2000" dirty="0" err="1">
                <a:solidFill>
                  <a:srgbClr val="000000"/>
                </a:solidFill>
                <a:latin typeface="UTM Avo"/>
                <a:cs typeface="+mn-ea"/>
                <a:sym typeface="+mn-lt"/>
              </a:rPr>
              <a:t>bạn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nhỏ</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nhấn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chân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lên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mặt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làm</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mặt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biến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dạng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tích</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trữ</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lượng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dưới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dạng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thế</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đàn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hồi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Mặt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đàn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hồi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trở</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lại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trạng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thái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cũ</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đẩy</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nhỏ</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lên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cao</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thế</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đàn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hồi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chuyển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hoá</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thành</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động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của</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nhỏ</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và</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sau</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đó</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động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lại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chuyển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hoá</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thành</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thế</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trọng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trường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của</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đó</a:t>
            </a:r>
            <a:r>
              <a:rPr lang="en-US" sz="2000" dirty="0">
                <a:solidFill>
                  <a:srgbClr val="000000"/>
                </a:solidFill>
                <a:latin typeface="UTM Avo"/>
                <a:cs typeface="+mn-ea"/>
                <a:sym typeface="+mn-lt"/>
              </a:rPr>
              <a:t>.</a:t>
            </a:r>
          </a:p>
          <a:p>
            <a:pPr algn="just" defTabSz="609630">
              <a:lnSpc>
                <a:spcPct val="150000"/>
              </a:lnSpc>
            </a:pPr>
            <a:r>
              <a:rPr lang="en-US" sz="2000" dirty="0" err="1">
                <a:solidFill>
                  <a:srgbClr val="000000"/>
                </a:solidFill>
                <a:latin typeface="UTM Avo"/>
                <a:cs typeface="+mn-ea"/>
                <a:sym typeface="+mn-lt"/>
              </a:rPr>
              <a:t>Trong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hình</a:t>
            </a:r>
            <a:r>
              <a:rPr lang="en-US" sz="2000" dirty="0">
                <a:solidFill>
                  <a:srgbClr val="000000"/>
                </a:solidFill>
                <a:latin typeface="UTM Avo"/>
                <a:cs typeface="+mn-ea"/>
                <a:sym typeface="+mn-lt"/>
              </a:rPr>
              <a:t> 2.6:</a:t>
            </a:r>
            <a:endParaRPr lang="en-US" sz="2000" dirty="0">
              <a:solidFill>
                <a:prstClr val="black"/>
              </a:solidFill>
              <a:latin typeface="UTM Avo"/>
              <a:cs typeface="+mn-ea"/>
              <a:sym typeface="+mn-lt"/>
            </a:endParaRPr>
          </a:p>
          <a:p>
            <a:pPr marL="457200" indent="-457200" algn="just" defTabSz="609630">
              <a:lnSpc>
                <a:spcPct val="150000"/>
              </a:lnSpc>
              <a:buAutoNum type="alphaLcParenR"/>
            </a:pPr>
            <a:r>
              <a:rPr lang="en-US" sz="2000" dirty="0" err="1">
                <a:solidFill>
                  <a:srgbClr val="000000"/>
                </a:solidFill>
                <a:latin typeface="UTM Avo"/>
                <a:cs typeface="+mn-ea"/>
                <a:sym typeface="+mn-lt"/>
              </a:rPr>
              <a:t>Trường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hợp</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nào</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bạt</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nhún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có</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thế</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p>
          <a:p>
            <a:pPr algn="just" defTabSz="609630">
              <a:lnSpc>
                <a:spcPct val="150000"/>
              </a:lnSpc>
            </a:pPr>
            <a:r>
              <a:rPr lang="en-US" sz="2000" dirty="0" err="1">
                <a:solidFill>
                  <a:srgbClr val="000000"/>
                </a:solidFill>
                <a:latin typeface="UTM Avo"/>
                <a:cs typeface="+mn-ea"/>
                <a:sym typeface="+mn-lt"/>
              </a:rPr>
              <a:t>đàn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hồi</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lớn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nhất</a:t>
            </a:r>
            <a:r>
              <a:rPr lang="en-US" sz="2000" dirty="0">
                <a:solidFill>
                  <a:srgbClr val="000000"/>
                </a:solidFill>
                <a:latin typeface="UTM Avo"/>
                <a:cs typeface="+mn-ea"/>
                <a:sym typeface="+mn-lt"/>
              </a:rPr>
              <a:t>?</a:t>
            </a:r>
            <a:endParaRPr lang="en-US" sz="2000" dirty="0">
              <a:solidFill>
                <a:prstClr val="black"/>
              </a:solidFill>
              <a:latin typeface="UTM Avo"/>
              <a:cs typeface="+mn-ea"/>
              <a:sym typeface="+mn-lt"/>
            </a:endParaRPr>
          </a:p>
          <a:p>
            <a:pPr algn="just" defTabSz="609630">
              <a:lnSpc>
                <a:spcPct val="150000"/>
              </a:lnSpc>
            </a:pPr>
            <a:r>
              <a:rPr lang="en-US" sz="2000" dirty="0">
                <a:solidFill>
                  <a:srgbClr val="000000"/>
                </a:solidFill>
                <a:latin typeface="UTM Avo"/>
                <a:cs typeface="+mn-ea"/>
                <a:sym typeface="+mn-lt"/>
              </a:rPr>
              <a:t>b) </a:t>
            </a:r>
            <a:r>
              <a:rPr lang="en-US" sz="2000" dirty="0" err="1">
                <a:solidFill>
                  <a:srgbClr val="000000"/>
                </a:solidFill>
                <a:latin typeface="UTM Avo"/>
                <a:cs typeface="+mn-ea"/>
                <a:sym typeface="+mn-lt"/>
              </a:rPr>
              <a:t>Trường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hợp</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nào</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bạn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nhỏ</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có</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thế</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năng</a:t>
            </a:r>
            <a:r>
              <a:rPr lang="en-US" sz="2000" dirty="0">
                <a:solidFill>
                  <a:srgbClr val="000000"/>
                </a:solidFill>
                <a:latin typeface="UTM Avo"/>
                <a:cs typeface="+mn-ea"/>
                <a:sym typeface="+mn-lt"/>
              </a:rPr>
              <a:t> </a:t>
            </a:r>
          </a:p>
          <a:p>
            <a:pPr algn="just" defTabSz="609630">
              <a:lnSpc>
                <a:spcPct val="150000"/>
              </a:lnSpc>
            </a:pPr>
            <a:r>
              <a:rPr lang="en-US" sz="2000" dirty="0" err="1">
                <a:solidFill>
                  <a:srgbClr val="000000"/>
                </a:solidFill>
                <a:latin typeface="UTM Avo"/>
                <a:cs typeface="+mn-ea"/>
                <a:sym typeface="+mn-lt"/>
              </a:rPr>
              <a:t>trọng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trường</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lớn</a:t>
            </a:r>
            <a:r>
              <a:rPr lang="en-US" sz="2000" dirty="0">
                <a:solidFill>
                  <a:srgbClr val="000000"/>
                </a:solidFill>
                <a:latin typeface="UTM Avo"/>
                <a:cs typeface="+mn-ea"/>
                <a:sym typeface="+mn-lt"/>
              </a:rPr>
              <a:t> </a:t>
            </a:r>
            <a:r>
              <a:rPr lang="en-US" sz="2000" dirty="0" err="1">
                <a:solidFill>
                  <a:srgbClr val="000000"/>
                </a:solidFill>
                <a:latin typeface="UTM Avo"/>
                <a:cs typeface="+mn-ea"/>
                <a:sym typeface="+mn-lt"/>
              </a:rPr>
              <a:t>nhất</a:t>
            </a:r>
            <a:r>
              <a:rPr lang="en-US" sz="2000" dirty="0">
                <a:solidFill>
                  <a:srgbClr val="000000"/>
                </a:solidFill>
                <a:latin typeface="UTM Avo"/>
                <a:cs typeface="+mn-ea"/>
                <a:sym typeface="+mn-lt"/>
              </a:rPr>
              <a:t>?</a:t>
            </a:r>
            <a:endParaRPr lang="en-US" sz="2000" dirty="0">
              <a:solidFill>
                <a:prstClr val="black"/>
              </a:solidFill>
              <a:latin typeface="UTM Avo"/>
              <a:cs typeface="+mn-ea"/>
              <a:sym typeface="+mn-lt"/>
            </a:endParaRPr>
          </a:p>
        </p:txBody>
      </p:sp>
      <p:pic>
        <p:nvPicPr>
          <p:cNvPr id="5" name="Picture 4">
            <a:extLst>
              <a:ext uri="{FF2B5EF4-FFF2-40B4-BE49-F238E27FC236}">
                <a16:creationId xmlns:a16="http://schemas.microsoft.com/office/drawing/2014/main" id="{650A10DA-8B9A-6753-E3A2-A451C5CB7CEE}"/>
              </a:ext>
            </a:extLst>
          </p:cNvPr>
          <p:cNvPicPr>
            <a:picLocks noChangeAspect="1"/>
          </p:cNvPicPr>
          <p:nvPr/>
        </p:nvPicPr>
        <p:blipFill>
          <a:blip r:embed="rId3"/>
          <a:stretch>
            <a:fillRect/>
          </a:stretch>
        </p:blipFill>
        <p:spPr>
          <a:xfrm>
            <a:off x="6011830" y="4552937"/>
            <a:ext cx="5849970" cy="2232476"/>
          </a:xfrm>
          <a:prstGeom prst="rect">
            <a:avLst/>
          </a:prstGeom>
        </p:spPr>
      </p:pic>
    </p:spTree>
    <p:extLst>
      <p:ext uri="{BB962C8B-B14F-4D97-AF65-F5344CB8AC3E}">
        <p14:creationId xmlns:p14="http://schemas.microsoft.com/office/powerpoint/2010/main" val="2204228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A547211F-7E1B-989D-9237-3DE80C8CA40B}"/>
              </a:ext>
            </a:extLst>
          </p:cNvPr>
          <p:cNvSpPr/>
          <p:nvPr/>
        </p:nvSpPr>
        <p:spPr>
          <a:xfrm>
            <a:off x="1033127" y="3282841"/>
            <a:ext cx="3193424" cy="2743200"/>
          </a:xfrm>
          <a:custGeom>
            <a:avLst/>
            <a:gdLst/>
            <a:ahLst/>
            <a:cxnLst/>
            <a:rect l="l" t="t" r="r" b="b"/>
            <a:pathLst>
              <a:path w="1261600" h="1083733">
                <a:moveTo>
                  <a:pt x="32324" y="0"/>
                </a:moveTo>
                <a:lnTo>
                  <a:pt x="1229275" y="0"/>
                </a:lnTo>
                <a:cubicBezTo>
                  <a:pt x="1247127" y="0"/>
                  <a:pt x="1261600" y="14472"/>
                  <a:pt x="1261600" y="32324"/>
                </a:cubicBezTo>
                <a:lnTo>
                  <a:pt x="1261600" y="1051409"/>
                </a:lnTo>
                <a:cubicBezTo>
                  <a:pt x="1261600" y="1069261"/>
                  <a:pt x="1247127" y="1083733"/>
                  <a:pt x="1229275" y="1083733"/>
                </a:cubicBezTo>
                <a:lnTo>
                  <a:pt x="32324" y="1083733"/>
                </a:lnTo>
                <a:cubicBezTo>
                  <a:pt x="14472" y="1083733"/>
                  <a:pt x="0" y="1069261"/>
                  <a:pt x="0" y="1051409"/>
                </a:cubicBezTo>
                <a:lnTo>
                  <a:pt x="0" y="32324"/>
                </a:lnTo>
                <a:cubicBezTo>
                  <a:pt x="0" y="14472"/>
                  <a:pt x="14472" y="0"/>
                  <a:pt x="32324" y="0"/>
                </a:cubicBezTo>
                <a:close/>
              </a:path>
            </a:pathLst>
          </a:custGeom>
          <a:solidFill>
            <a:srgbClr val="D0E7D0"/>
          </a:solidFill>
        </p:spPr>
        <p:txBody>
          <a:bodyPr/>
          <a:lstStyle/>
          <a:p>
            <a:pPr defTabSz="609630"/>
            <a:endParaRPr lang="en-US" sz="700">
              <a:latin typeface="UTM Avo"/>
              <a:cs typeface="+mn-ea"/>
              <a:sym typeface="+mn-lt"/>
            </a:endParaRPr>
          </a:p>
        </p:txBody>
      </p:sp>
      <p:sp>
        <p:nvSpPr>
          <p:cNvPr id="27" name="Freeform 11">
            <a:extLst>
              <a:ext uri="{FF2B5EF4-FFF2-40B4-BE49-F238E27FC236}">
                <a16:creationId xmlns:a16="http://schemas.microsoft.com/office/drawing/2014/main" id="{37E828DE-D89A-EDA4-D0F6-AF75CB5F8AED}"/>
              </a:ext>
            </a:extLst>
          </p:cNvPr>
          <p:cNvSpPr/>
          <p:nvPr/>
        </p:nvSpPr>
        <p:spPr>
          <a:xfrm>
            <a:off x="4480551" y="3282841"/>
            <a:ext cx="3193424" cy="2743200"/>
          </a:xfrm>
          <a:custGeom>
            <a:avLst/>
            <a:gdLst/>
            <a:ahLst/>
            <a:cxnLst/>
            <a:rect l="l" t="t" r="r" b="b"/>
            <a:pathLst>
              <a:path w="1261600" h="1083733">
                <a:moveTo>
                  <a:pt x="32324" y="0"/>
                </a:moveTo>
                <a:lnTo>
                  <a:pt x="1229275" y="0"/>
                </a:lnTo>
                <a:cubicBezTo>
                  <a:pt x="1247127" y="0"/>
                  <a:pt x="1261600" y="14472"/>
                  <a:pt x="1261600" y="32324"/>
                </a:cubicBezTo>
                <a:lnTo>
                  <a:pt x="1261600" y="1051409"/>
                </a:lnTo>
                <a:cubicBezTo>
                  <a:pt x="1261600" y="1069261"/>
                  <a:pt x="1247127" y="1083733"/>
                  <a:pt x="1229275" y="1083733"/>
                </a:cubicBezTo>
                <a:lnTo>
                  <a:pt x="32324" y="1083733"/>
                </a:lnTo>
                <a:cubicBezTo>
                  <a:pt x="14472" y="1083733"/>
                  <a:pt x="0" y="1069261"/>
                  <a:pt x="0" y="1051409"/>
                </a:cubicBezTo>
                <a:lnTo>
                  <a:pt x="0" y="32324"/>
                </a:lnTo>
                <a:cubicBezTo>
                  <a:pt x="0" y="14472"/>
                  <a:pt x="14472" y="0"/>
                  <a:pt x="32324" y="0"/>
                </a:cubicBezTo>
                <a:close/>
              </a:path>
            </a:pathLst>
          </a:custGeom>
          <a:solidFill>
            <a:srgbClr val="D0E7D0"/>
          </a:solidFill>
        </p:spPr>
        <p:txBody>
          <a:bodyPr/>
          <a:lstStyle/>
          <a:p>
            <a:pPr defTabSz="609630"/>
            <a:endParaRPr lang="en-US" sz="700">
              <a:latin typeface="UTM Avo"/>
              <a:cs typeface="+mn-ea"/>
              <a:sym typeface="+mn-lt"/>
            </a:endParaRPr>
          </a:p>
        </p:txBody>
      </p:sp>
      <p:sp>
        <p:nvSpPr>
          <p:cNvPr id="28" name="Freeform 14">
            <a:extLst>
              <a:ext uri="{FF2B5EF4-FFF2-40B4-BE49-F238E27FC236}">
                <a16:creationId xmlns:a16="http://schemas.microsoft.com/office/drawing/2014/main" id="{A8C6D287-CD28-383B-1770-724FD35B11BD}"/>
              </a:ext>
            </a:extLst>
          </p:cNvPr>
          <p:cNvSpPr/>
          <p:nvPr/>
        </p:nvSpPr>
        <p:spPr>
          <a:xfrm>
            <a:off x="7927975" y="3282841"/>
            <a:ext cx="3122893" cy="2743200"/>
          </a:xfrm>
          <a:custGeom>
            <a:avLst/>
            <a:gdLst/>
            <a:ahLst/>
            <a:cxnLst/>
            <a:rect l="l" t="t" r="r" b="b"/>
            <a:pathLst>
              <a:path w="1233736" h="1083733">
                <a:moveTo>
                  <a:pt x="33054" y="0"/>
                </a:moveTo>
                <a:lnTo>
                  <a:pt x="1200681" y="0"/>
                </a:lnTo>
                <a:cubicBezTo>
                  <a:pt x="1209448" y="0"/>
                  <a:pt x="1217855" y="3483"/>
                  <a:pt x="1224054" y="9681"/>
                </a:cubicBezTo>
                <a:cubicBezTo>
                  <a:pt x="1230253" y="15880"/>
                  <a:pt x="1233736" y="24288"/>
                  <a:pt x="1233736" y="33054"/>
                </a:cubicBezTo>
                <a:lnTo>
                  <a:pt x="1233736" y="1050679"/>
                </a:lnTo>
                <a:cubicBezTo>
                  <a:pt x="1233736" y="1059446"/>
                  <a:pt x="1230253" y="1067853"/>
                  <a:pt x="1224054" y="1074052"/>
                </a:cubicBezTo>
                <a:cubicBezTo>
                  <a:pt x="1217855" y="1080251"/>
                  <a:pt x="1209448" y="1083733"/>
                  <a:pt x="1200681" y="1083733"/>
                </a:cubicBezTo>
                <a:lnTo>
                  <a:pt x="33054" y="1083733"/>
                </a:lnTo>
                <a:cubicBezTo>
                  <a:pt x="24288" y="1083733"/>
                  <a:pt x="15880" y="1080251"/>
                  <a:pt x="9681" y="1074052"/>
                </a:cubicBezTo>
                <a:cubicBezTo>
                  <a:pt x="3483" y="1067853"/>
                  <a:pt x="0" y="1059446"/>
                  <a:pt x="0" y="1050679"/>
                </a:cubicBezTo>
                <a:lnTo>
                  <a:pt x="0" y="33054"/>
                </a:lnTo>
                <a:cubicBezTo>
                  <a:pt x="0" y="24288"/>
                  <a:pt x="3483" y="15880"/>
                  <a:pt x="9681" y="9681"/>
                </a:cubicBezTo>
                <a:cubicBezTo>
                  <a:pt x="15880" y="3483"/>
                  <a:pt x="24288" y="0"/>
                  <a:pt x="33054" y="0"/>
                </a:cubicBezTo>
                <a:close/>
              </a:path>
            </a:pathLst>
          </a:custGeom>
          <a:solidFill>
            <a:srgbClr val="D0E7D0"/>
          </a:solidFill>
        </p:spPr>
        <p:txBody>
          <a:bodyPr/>
          <a:lstStyle/>
          <a:p>
            <a:pPr defTabSz="609630"/>
            <a:endParaRPr lang="en-US" sz="700">
              <a:latin typeface="UTM Avo"/>
              <a:cs typeface="+mn-ea"/>
              <a:sym typeface="+mn-lt"/>
            </a:endParaRPr>
          </a:p>
        </p:txBody>
      </p:sp>
      <p:sp>
        <p:nvSpPr>
          <p:cNvPr id="29" name="Freeform 16">
            <a:extLst>
              <a:ext uri="{FF2B5EF4-FFF2-40B4-BE49-F238E27FC236}">
                <a16:creationId xmlns:a16="http://schemas.microsoft.com/office/drawing/2014/main" id="{7B732B8E-04E5-36DC-29AE-2AFC5AB5D4F3}"/>
              </a:ext>
            </a:extLst>
          </p:cNvPr>
          <p:cNvSpPr/>
          <p:nvPr/>
        </p:nvSpPr>
        <p:spPr>
          <a:xfrm>
            <a:off x="2328557" y="2964789"/>
            <a:ext cx="602564" cy="636105"/>
          </a:xfrm>
          <a:custGeom>
            <a:avLst/>
            <a:gdLst/>
            <a:ahLst/>
            <a:cxnLst/>
            <a:rect l="l" t="t" r="r" b="b"/>
            <a:pathLst>
              <a:path w="903846" h="954157">
                <a:moveTo>
                  <a:pt x="0" y="0"/>
                </a:moveTo>
                <a:lnTo>
                  <a:pt x="903846" y="0"/>
                </a:lnTo>
                <a:lnTo>
                  <a:pt x="903846" y="954156"/>
                </a:lnTo>
                <a:lnTo>
                  <a:pt x="0" y="9541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latin typeface="UTM Avo"/>
              <a:cs typeface="+mn-ea"/>
              <a:sym typeface="+mn-lt"/>
            </a:endParaRPr>
          </a:p>
        </p:txBody>
      </p:sp>
      <p:sp>
        <p:nvSpPr>
          <p:cNvPr id="30" name="Freeform 17">
            <a:extLst>
              <a:ext uri="{FF2B5EF4-FFF2-40B4-BE49-F238E27FC236}">
                <a16:creationId xmlns:a16="http://schemas.microsoft.com/office/drawing/2014/main" id="{91C5E76D-ABAD-4F1C-86FB-F398C27C8B24}"/>
              </a:ext>
            </a:extLst>
          </p:cNvPr>
          <p:cNvSpPr/>
          <p:nvPr/>
        </p:nvSpPr>
        <p:spPr>
          <a:xfrm>
            <a:off x="5775981" y="2964789"/>
            <a:ext cx="602564" cy="636105"/>
          </a:xfrm>
          <a:custGeom>
            <a:avLst/>
            <a:gdLst/>
            <a:ahLst/>
            <a:cxnLst/>
            <a:rect l="l" t="t" r="r" b="b"/>
            <a:pathLst>
              <a:path w="903846" h="954157">
                <a:moveTo>
                  <a:pt x="0" y="0"/>
                </a:moveTo>
                <a:lnTo>
                  <a:pt x="903846" y="0"/>
                </a:lnTo>
                <a:lnTo>
                  <a:pt x="903846" y="954156"/>
                </a:lnTo>
                <a:lnTo>
                  <a:pt x="0" y="9541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latin typeface="UTM Avo"/>
              <a:cs typeface="+mn-ea"/>
              <a:sym typeface="+mn-lt"/>
            </a:endParaRPr>
          </a:p>
        </p:txBody>
      </p:sp>
      <p:sp>
        <p:nvSpPr>
          <p:cNvPr id="31" name="Freeform 18">
            <a:extLst>
              <a:ext uri="{FF2B5EF4-FFF2-40B4-BE49-F238E27FC236}">
                <a16:creationId xmlns:a16="http://schemas.microsoft.com/office/drawing/2014/main" id="{B1A14785-2CBC-2EA3-1E18-E6346221023A}"/>
              </a:ext>
            </a:extLst>
          </p:cNvPr>
          <p:cNvSpPr/>
          <p:nvPr/>
        </p:nvSpPr>
        <p:spPr>
          <a:xfrm>
            <a:off x="9188140" y="2964789"/>
            <a:ext cx="602564" cy="636105"/>
          </a:xfrm>
          <a:custGeom>
            <a:avLst/>
            <a:gdLst/>
            <a:ahLst/>
            <a:cxnLst/>
            <a:rect l="l" t="t" r="r" b="b"/>
            <a:pathLst>
              <a:path w="903846" h="954157">
                <a:moveTo>
                  <a:pt x="0" y="0"/>
                </a:moveTo>
                <a:lnTo>
                  <a:pt x="903847" y="0"/>
                </a:lnTo>
                <a:lnTo>
                  <a:pt x="903847" y="954156"/>
                </a:lnTo>
                <a:lnTo>
                  <a:pt x="0" y="9541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latin typeface="UTM Avo"/>
              <a:cs typeface="+mn-ea"/>
              <a:sym typeface="+mn-lt"/>
            </a:endParaRPr>
          </a:p>
        </p:txBody>
      </p:sp>
      <p:sp>
        <p:nvSpPr>
          <p:cNvPr id="32" name="TextBox 21">
            <a:extLst>
              <a:ext uri="{FF2B5EF4-FFF2-40B4-BE49-F238E27FC236}">
                <a16:creationId xmlns:a16="http://schemas.microsoft.com/office/drawing/2014/main" id="{5E43A64A-3249-B57C-BC9F-FE931711B4CC}"/>
              </a:ext>
            </a:extLst>
          </p:cNvPr>
          <p:cNvSpPr txBox="1"/>
          <p:nvPr/>
        </p:nvSpPr>
        <p:spPr>
          <a:xfrm>
            <a:off x="685800" y="1699598"/>
            <a:ext cx="10820400" cy="787139"/>
          </a:xfrm>
          <a:prstGeom prst="rect">
            <a:avLst/>
          </a:prstGeom>
        </p:spPr>
        <p:txBody>
          <a:bodyPr lIns="0" tIns="0" rIns="0" bIns="0" rtlCol="0" anchor="t">
            <a:spAutoFit/>
          </a:bodyPr>
          <a:lstStyle/>
          <a:p>
            <a:pPr algn="ctr" defTabSz="609630">
              <a:lnSpc>
                <a:spcPts val="6800"/>
              </a:lnSpc>
              <a:spcBef>
                <a:spcPct val="0"/>
              </a:spcBef>
            </a:pPr>
            <a:r>
              <a:rPr lang="en-US" sz="4400" b="1" dirty="0">
                <a:latin typeface="UTM Avo"/>
                <a:cs typeface="+mn-ea"/>
                <a:sym typeface="+mn-lt"/>
              </a:rPr>
              <a:t>HƯỚNG DẪN VỀ NHÀ</a:t>
            </a:r>
          </a:p>
        </p:txBody>
      </p:sp>
      <p:sp>
        <p:nvSpPr>
          <p:cNvPr id="33" name="TextBox 32">
            <a:extLst>
              <a:ext uri="{FF2B5EF4-FFF2-40B4-BE49-F238E27FC236}">
                <a16:creationId xmlns:a16="http://schemas.microsoft.com/office/drawing/2014/main" id="{C64A5453-91A0-0D46-FBEF-CB765149EB98}"/>
              </a:ext>
            </a:extLst>
          </p:cNvPr>
          <p:cNvSpPr txBox="1"/>
          <p:nvPr/>
        </p:nvSpPr>
        <p:spPr>
          <a:xfrm>
            <a:off x="1177187" y="4008111"/>
            <a:ext cx="2905304" cy="1121846"/>
          </a:xfrm>
          <a:prstGeom prst="rect">
            <a:avLst/>
          </a:prstGeom>
          <a:noFill/>
        </p:spPr>
        <p:txBody>
          <a:bodyPr wrap="square" rtlCol="0">
            <a:spAutoFit/>
          </a:bodyPr>
          <a:lstStyle/>
          <a:p>
            <a:pPr algn="ctr" defTabSz="609630">
              <a:lnSpc>
                <a:spcPct val="150000"/>
              </a:lnSpc>
            </a:pPr>
            <a:r>
              <a:rPr lang="en-US" sz="2400" dirty="0" err="1">
                <a:latin typeface="UTM Avo"/>
                <a:cs typeface="+mn-ea"/>
                <a:sym typeface="+mn-lt"/>
              </a:rPr>
              <a:t>Ôn</a:t>
            </a:r>
            <a:r>
              <a:rPr lang="en-US" sz="2400" dirty="0">
                <a:latin typeface="UTM Avo"/>
                <a:cs typeface="+mn-ea"/>
                <a:sym typeface="+mn-lt"/>
              </a:rPr>
              <a:t> </a:t>
            </a:r>
            <a:r>
              <a:rPr lang="en-US" sz="2400" dirty="0" err="1">
                <a:latin typeface="UTM Avo"/>
                <a:cs typeface="+mn-ea"/>
                <a:sym typeface="+mn-lt"/>
              </a:rPr>
              <a:t>tập</a:t>
            </a:r>
            <a:r>
              <a:rPr lang="en-US" sz="2400" dirty="0">
                <a:latin typeface="UTM Avo"/>
                <a:cs typeface="+mn-ea"/>
                <a:sym typeface="+mn-lt"/>
              </a:rPr>
              <a:t> </a:t>
            </a:r>
            <a:r>
              <a:rPr lang="en-US" sz="2400" dirty="0" err="1">
                <a:latin typeface="UTM Avo"/>
                <a:cs typeface="+mn-ea"/>
                <a:sym typeface="+mn-lt"/>
              </a:rPr>
              <a:t>kiến</a:t>
            </a:r>
            <a:r>
              <a:rPr lang="en-US" sz="2400" dirty="0">
                <a:latin typeface="UTM Avo"/>
                <a:cs typeface="+mn-ea"/>
                <a:sym typeface="+mn-lt"/>
              </a:rPr>
              <a:t> </a:t>
            </a:r>
            <a:r>
              <a:rPr lang="en-US" sz="2400" dirty="0" err="1">
                <a:latin typeface="UTM Avo"/>
                <a:cs typeface="+mn-ea"/>
                <a:sym typeface="+mn-lt"/>
              </a:rPr>
              <a:t>thức</a:t>
            </a:r>
            <a:r>
              <a:rPr lang="en-US" sz="2400" dirty="0">
                <a:latin typeface="UTM Avo"/>
                <a:cs typeface="+mn-ea"/>
                <a:sym typeface="+mn-lt"/>
              </a:rPr>
              <a:t> </a:t>
            </a:r>
            <a:r>
              <a:rPr lang="en-US" sz="2400" dirty="0" err="1">
                <a:latin typeface="UTM Avo"/>
                <a:cs typeface="+mn-ea"/>
                <a:sym typeface="+mn-lt"/>
              </a:rPr>
              <a:t>đã</a:t>
            </a:r>
            <a:r>
              <a:rPr lang="en-US" sz="2400" dirty="0">
                <a:latin typeface="UTM Avo"/>
                <a:cs typeface="+mn-ea"/>
                <a:sym typeface="+mn-lt"/>
              </a:rPr>
              <a:t> </a:t>
            </a:r>
            <a:r>
              <a:rPr lang="en-US" sz="2400" dirty="0" err="1">
                <a:latin typeface="UTM Avo"/>
                <a:cs typeface="+mn-ea"/>
                <a:sym typeface="+mn-lt"/>
              </a:rPr>
              <a:t>học</a:t>
            </a:r>
            <a:r>
              <a:rPr lang="en-US" sz="2400" dirty="0">
                <a:latin typeface="UTM Avo"/>
                <a:cs typeface="+mn-ea"/>
                <a:sym typeface="+mn-lt"/>
              </a:rPr>
              <a:t> </a:t>
            </a:r>
            <a:r>
              <a:rPr lang="en-US" sz="2400" dirty="0" err="1">
                <a:latin typeface="UTM Avo"/>
                <a:cs typeface="+mn-ea"/>
                <a:sym typeface="+mn-lt"/>
              </a:rPr>
              <a:t>trong</a:t>
            </a:r>
            <a:r>
              <a:rPr lang="en-US" sz="2400" dirty="0">
                <a:latin typeface="UTM Avo"/>
                <a:cs typeface="+mn-ea"/>
                <a:sym typeface="+mn-lt"/>
              </a:rPr>
              <a:t> </a:t>
            </a:r>
            <a:r>
              <a:rPr lang="en-US" sz="2400" dirty="0" err="1">
                <a:latin typeface="UTM Avo"/>
                <a:cs typeface="+mn-ea"/>
                <a:sym typeface="+mn-lt"/>
              </a:rPr>
              <a:t>bài</a:t>
            </a:r>
            <a:endParaRPr lang="en-US" sz="2400" dirty="0">
              <a:latin typeface="UTM Avo"/>
              <a:cs typeface="+mn-ea"/>
              <a:sym typeface="+mn-lt"/>
            </a:endParaRPr>
          </a:p>
        </p:txBody>
      </p:sp>
      <p:sp>
        <p:nvSpPr>
          <p:cNvPr id="34" name="TextBox 33">
            <a:extLst>
              <a:ext uri="{FF2B5EF4-FFF2-40B4-BE49-F238E27FC236}">
                <a16:creationId xmlns:a16="http://schemas.microsoft.com/office/drawing/2014/main" id="{3A82FFE8-391E-3C23-61F0-E53B1630C970}"/>
              </a:ext>
            </a:extLst>
          </p:cNvPr>
          <p:cNvSpPr txBox="1"/>
          <p:nvPr/>
        </p:nvSpPr>
        <p:spPr>
          <a:xfrm>
            <a:off x="4624611" y="4008111"/>
            <a:ext cx="2905304" cy="1121846"/>
          </a:xfrm>
          <a:prstGeom prst="rect">
            <a:avLst/>
          </a:prstGeom>
          <a:noFill/>
        </p:spPr>
        <p:txBody>
          <a:bodyPr wrap="square" rtlCol="0">
            <a:spAutoFit/>
          </a:bodyPr>
          <a:lstStyle/>
          <a:p>
            <a:pPr algn="ctr" defTabSz="609630">
              <a:lnSpc>
                <a:spcPct val="150000"/>
              </a:lnSpc>
            </a:pPr>
            <a:r>
              <a:rPr lang="en-US" sz="2400" dirty="0" err="1">
                <a:latin typeface="UTM Avo"/>
                <a:cs typeface="+mn-ea"/>
                <a:sym typeface="+mn-lt"/>
              </a:rPr>
              <a:t>Hoàn</a:t>
            </a:r>
            <a:r>
              <a:rPr lang="en-US" sz="2400" dirty="0">
                <a:latin typeface="UTM Avo"/>
                <a:cs typeface="+mn-ea"/>
                <a:sym typeface="+mn-lt"/>
              </a:rPr>
              <a:t> </a:t>
            </a:r>
            <a:r>
              <a:rPr lang="en-US" sz="2400" dirty="0" err="1">
                <a:latin typeface="UTM Avo"/>
                <a:cs typeface="+mn-ea"/>
                <a:sym typeface="+mn-lt"/>
              </a:rPr>
              <a:t>thành</a:t>
            </a:r>
            <a:r>
              <a:rPr lang="en-US" sz="2400" dirty="0">
                <a:latin typeface="UTM Avo"/>
                <a:cs typeface="+mn-ea"/>
                <a:sym typeface="+mn-lt"/>
              </a:rPr>
              <a:t> </a:t>
            </a:r>
            <a:r>
              <a:rPr lang="en-US" sz="2400" dirty="0" err="1">
                <a:latin typeface="UTM Avo"/>
                <a:cs typeface="+mn-ea"/>
                <a:sym typeface="+mn-lt"/>
              </a:rPr>
              <a:t>bài</a:t>
            </a:r>
            <a:r>
              <a:rPr lang="en-US" sz="2400" dirty="0">
                <a:latin typeface="UTM Avo"/>
                <a:cs typeface="+mn-ea"/>
                <a:sym typeface="+mn-lt"/>
              </a:rPr>
              <a:t> </a:t>
            </a:r>
            <a:r>
              <a:rPr lang="en-US" sz="2400" dirty="0" err="1">
                <a:latin typeface="UTM Avo"/>
                <a:cs typeface="+mn-ea"/>
                <a:sym typeface="+mn-lt"/>
              </a:rPr>
              <a:t>tập</a:t>
            </a:r>
            <a:r>
              <a:rPr lang="en-US" sz="2400" dirty="0">
                <a:latin typeface="UTM Avo"/>
                <a:cs typeface="+mn-ea"/>
                <a:sym typeface="+mn-lt"/>
              </a:rPr>
              <a:t> </a:t>
            </a:r>
            <a:r>
              <a:rPr lang="en-US" sz="2400" dirty="0" err="1">
                <a:latin typeface="UTM Avo"/>
                <a:cs typeface="+mn-ea"/>
                <a:sym typeface="+mn-lt"/>
              </a:rPr>
              <a:t>trong</a:t>
            </a:r>
            <a:r>
              <a:rPr lang="en-US" sz="2400" dirty="0">
                <a:latin typeface="UTM Avo"/>
                <a:cs typeface="+mn-ea"/>
                <a:sym typeface="+mn-lt"/>
              </a:rPr>
              <a:t> SBT</a:t>
            </a:r>
          </a:p>
        </p:txBody>
      </p:sp>
      <p:sp>
        <p:nvSpPr>
          <p:cNvPr id="35" name="TextBox 34">
            <a:extLst>
              <a:ext uri="{FF2B5EF4-FFF2-40B4-BE49-F238E27FC236}">
                <a16:creationId xmlns:a16="http://schemas.microsoft.com/office/drawing/2014/main" id="{D7D77931-AB21-A33E-796D-FE5A3ECE482A}"/>
              </a:ext>
            </a:extLst>
          </p:cNvPr>
          <p:cNvSpPr txBox="1"/>
          <p:nvPr/>
        </p:nvSpPr>
        <p:spPr>
          <a:xfrm>
            <a:off x="7949719" y="4071937"/>
            <a:ext cx="3122893" cy="1128386"/>
          </a:xfrm>
          <a:prstGeom prst="rect">
            <a:avLst/>
          </a:prstGeom>
          <a:noFill/>
        </p:spPr>
        <p:txBody>
          <a:bodyPr wrap="square" rtlCol="0">
            <a:spAutoFit/>
          </a:bodyPr>
          <a:lstStyle/>
          <a:p>
            <a:pPr algn="ctr" defTabSz="609630">
              <a:lnSpc>
                <a:spcPct val="150000"/>
              </a:lnSpc>
            </a:pPr>
            <a:r>
              <a:rPr lang="en-US" sz="2400" dirty="0" err="1">
                <a:latin typeface="UTM Avo"/>
                <a:cs typeface="+mn-ea"/>
                <a:sym typeface="+mn-lt"/>
              </a:rPr>
              <a:t>Chuẩn</a:t>
            </a:r>
            <a:r>
              <a:rPr lang="en-US" sz="2400" dirty="0">
                <a:latin typeface="UTM Avo"/>
                <a:cs typeface="+mn-ea"/>
                <a:sym typeface="+mn-lt"/>
              </a:rPr>
              <a:t> </a:t>
            </a:r>
            <a:r>
              <a:rPr lang="en-US" sz="2400" dirty="0" err="1">
                <a:latin typeface="UTM Avo"/>
                <a:cs typeface="+mn-ea"/>
                <a:sym typeface="+mn-lt"/>
              </a:rPr>
              <a:t>bị</a:t>
            </a:r>
            <a:r>
              <a:rPr lang="en-US" sz="2400" dirty="0">
                <a:latin typeface="UTM Avo"/>
                <a:cs typeface="+mn-ea"/>
                <a:sym typeface="+mn-lt"/>
              </a:rPr>
              <a:t> </a:t>
            </a:r>
            <a:r>
              <a:rPr lang="en-US" sz="2400" dirty="0" err="1">
                <a:latin typeface="UTM Avo"/>
                <a:cs typeface="+mn-ea"/>
                <a:sym typeface="+mn-lt"/>
              </a:rPr>
              <a:t>bài</a:t>
            </a:r>
            <a:r>
              <a:rPr lang="en-US" sz="2400" dirty="0">
                <a:latin typeface="UTM Avo"/>
                <a:cs typeface="+mn-ea"/>
                <a:sym typeface="+mn-lt"/>
              </a:rPr>
              <a:t> </a:t>
            </a:r>
            <a:r>
              <a:rPr lang="en-US" sz="2400" dirty="0" err="1">
                <a:latin typeface="UTM Avo"/>
                <a:cs typeface="+mn-ea"/>
                <a:sym typeface="+mn-lt"/>
              </a:rPr>
              <a:t>sau</a:t>
            </a:r>
            <a:r>
              <a:rPr lang="en-US" sz="2400" dirty="0">
                <a:latin typeface="UTM Avo"/>
                <a:cs typeface="+mn-ea"/>
                <a:sym typeface="+mn-lt"/>
              </a:rPr>
              <a:t>  </a:t>
            </a:r>
            <a:r>
              <a:rPr lang="en-US" sz="2400" b="1" dirty="0" err="1">
                <a:latin typeface="UTM Avo"/>
                <a:cs typeface="+mn-ea"/>
                <a:sym typeface="+mn-lt"/>
              </a:rPr>
              <a:t>Bài</a:t>
            </a:r>
            <a:r>
              <a:rPr lang="en-US" sz="2400" b="1" dirty="0">
                <a:latin typeface="UTM Avo"/>
                <a:cs typeface="+mn-ea"/>
                <a:sym typeface="+mn-lt"/>
              </a:rPr>
              <a:t> </a:t>
            </a:r>
            <a:r>
              <a:rPr lang="en-US" sz="2400" b="1" dirty="0" err="1">
                <a:latin typeface="UTM Avo"/>
                <a:cs typeface="+mn-ea"/>
                <a:sym typeface="+mn-lt"/>
              </a:rPr>
              <a:t>tập</a:t>
            </a:r>
            <a:r>
              <a:rPr lang="en-US" sz="2400" b="1" dirty="0">
                <a:latin typeface="UTM Avo"/>
                <a:cs typeface="+mn-ea"/>
                <a:sym typeface="+mn-lt"/>
              </a:rPr>
              <a:t>: </a:t>
            </a:r>
            <a:r>
              <a:rPr lang="en-US" sz="2400" b="1" dirty="0" err="1">
                <a:latin typeface="UTM Avo"/>
                <a:cs typeface="+mn-ea"/>
                <a:sym typeface="+mn-lt"/>
              </a:rPr>
              <a:t>Chủ</a:t>
            </a:r>
            <a:r>
              <a:rPr lang="en-US" sz="2400" b="1" dirty="0">
                <a:latin typeface="UTM Avo"/>
                <a:cs typeface="+mn-ea"/>
                <a:sym typeface="+mn-lt"/>
              </a:rPr>
              <a:t> </a:t>
            </a:r>
            <a:r>
              <a:rPr lang="en-US" sz="2400" b="1" dirty="0" err="1">
                <a:latin typeface="UTM Avo"/>
                <a:cs typeface="+mn-ea"/>
                <a:sym typeface="+mn-lt"/>
              </a:rPr>
              <a:t>đề</a:t>
            </a:r>
            <a:r>
              <a:rPr lang="en-US" sz="2400" b="1" dirty="0">
                <a:latin typeface="UTM Avo"/>
                <a:cs typeface="+mn-ea"/>
                <a:sym typeface="+mn-lt"/>
              </a:rPr>
              <a:t> 1</a:t>
            </a:r>
          </a:p>
        </p:txBody>
      </p:sp>
      <p:pic>
        <p:nvPicPr>
          <p:cNvPr id="36" name="Picture 35">
            <a:extLst>
              <a:ext uri="{FF2B5EF4-FFF2-40B4-BE49-F238E27FC236}">
                <a16:creationId xmlns:a16="http://schemas.microsoft.com/office/drawing/2014/main" id="{2E9149AB-936C-1F6F-EAAE-7EB53D4D100E}"/>
              </a:ext>
            </a:extLst>
          </p:cNvPr>
          <p:cNvPicPr>
            <a:picLocks noChangeAspect="1"/>
          </p:cNvPicPr>
          <p:nvPr/>
        </p:nvPicPr>
        <p:blipFill>
          <a:blip r:embed="rId5"/>
          <a:stretch>
            <a:fillRect/>
          </a:stretch>
        </p:blipFill>
        <p:spPr>
          <a:xfrm flipH="1">
            <a:off x="3175" y="2182402"/>
            <a:ext cx="1398137" cy="1564775"/>
          </a:xfrm>
          <a:prstGeom prst="rect">
            <a:avLst/>
          </a:prstGeom>
        </p:spPr>
      </p:pic>
      <p:pic>
        <p:nvPicPr>
          <p:cNvPr id="37" name="Picture 36">
            <a:extLst>
              <a:ext uri="{FF2B5EF4-FFF2-40B4-BE49-F238E27FC236}">
                <a16:creationId xmlns:a16="http://schemas.microsoft.com/office/drawing/2014/main" id="{715BCA2E-5573-FCB5-1A89-069CAB1E22FC}"/>
              </a:ext>
            </a:extLst>
          </p:cNvPr>
          <p:cNvPicPr>
            <a:picLocks noChangeAspect="1"/>
          </p:cNvPicPr>
          <p:nvPr/>
        </p:nvPicPr>
        <p:blipFill>
          <a:blip r:embed="rId6"/>
          <a:stretch>
            <a:fillRect/>
          </a:stretch>
        </p:blipFill>
        <p:spPr>
          <a:xfrm>
            <a:off x="9844675" y="5789886"/>
            <a:ext cx="2127099" cy="1025250"/>
          </a:xfrm>
          <a:prstGeom prst="rect">
            <a:avLst/>
          </a:prstGeom>
        </p:spPr>
      </p:pic>
    </p:spTree>
    <p:extLst>
      <p:ext uri="{BB962C8B-B14F-4D97-AF65-F5344CB8AC3E}">
        <p14:creationId xmlns:p14="http://schemas.microsoft.com/office/powerpoint/2010/main" val="2231119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F0B9B58E-DE6B-708D-3BC0-7664FD007C6B}"/>
              </a:ext>
            </a:extLst>
          </p:cNvPr>
          <p:cNvSpPr txBox="1"/>
          <p:nvPr/>
        </p:nvSpPr>
        <p:spPr>
          <a:xfrm>
            <a:off x="3047799" y="1836706"/>
            <a:ext cx="6096402" cy="1107996"/>
          </a:xfrm>
          <a:prstGeom prst="rect">
            <a:avLst/>
          </a:prstGeom>
        </p:spPr>
        <p:txBody>
          <a:bodyPr lIns="0" tIns="0" rIns="0" bIns="0" rtlCol="0" anchor="t">
            <a:spAutoFit/>
          </a:bodyPr>
          <a:lstStyle/>
          <a:p>
            <a:pPr algn="ctr" defTabSz="609630">
              <a:spcBef>
                <a:spcPct val="0"/>
              </a:spcBef>
            </a:pPr>
            <a:r>
              <a:rPr lang="en-US" sz="7200" b="1" dirty="0">
                <a:latin typeface="UTM Avo"/>
                <a:cs typeface="+mn-ea"/>
                <a:sym typeface="+mn-lt"/>
              </a:rPr>
              <a:t>I.</a:t>
            </a:r>
          </a:p>
        </p:txBody>
      </p:sp>
      <p:sp>
        <p:nvSpPr>
          <p:cNvPr id="10" name="Freeform 4">
            <a:extLst>
              <a:ext uri="{FF2B5EF4-FFF2-40B4-BE49-F238E27FC236}">
                <a16:creationId xmlns:a16="http://schemas.microsoft.com/office/drawing/2014/main" id="{6B0B05F3-C42A-9666-C28B-164D196FBC8B}"/>
              </a:ext>
            </a:extLst>
          </p:cNvPr>
          <p:cNvSpPr/>
          <p:nvPr/>
        </p:nvSpPr>
        <p:spPr>
          <a:xfrm>
            <a:off x="-3244592" y="1619707"/>
            <a:ext cx="5244586" cy="7104735"/>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dirty="0">
              <a:latin typeface="UTM Avo"/>
              <a:cs typeface="+mn-ea"/>
              <a:sym typeface="+mn-lt"/>
            </a:endParaRPr>
          </a:p>
        </p:txBody>
      </p:sp>
      <p:sp>
        <p:nvSpPr>
          <p:cNvPr id="11" name="Freeform 5">
            <a:extLst>
              <a:ext uri="{FF2B5EF4-FFF2-40B4-BE49-F238E27FC236}">
                <a16:creationId xmlns:a16="http://schemas.microsoft.com/office/drawing/2014/main" id="{6DDDC53B-57B5-37F4-3516-92CFF6F21B3A}"/>
              </a:ext>
            </a:extLst>
          </p:cNvPr>
          <p:cNvSpPr/>
          <p:nvPr/>
        </p:nvSpPr>
        <p:spPr>
          <a:xfrm>
            <a:off x="9963018" y="1619707"/>
            <a:ext cx="5244586" cy="7104735"/>
          </a:xfrm>
          <a:custGeom>
            <a:avLst/>
            <a:gdLst/>
            <a:ahLst/>
            <a:cxnLst/>
            <a:rect l="l" t="t" r="r" b="b"/>
            <a:pathLst>
              <a:path w="7866879" h="10657102">
                <a:moveTo>
                  <a:pt x="0" y="0"/>
                </a:moveTo>
                <a:lnTo>
                  <a:pt x="7866879" y="0"/>
                </a:lnTo>
                <a:lnTo>
                  <a:pt x="7866879" y="10657102"/>
                </a:lnTo>
                <a:lnTo>
                  <a:pt x="0" y="106571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defTabSz="609630"/>
            <a:endParaRPr lang="en-US" sz="700">
              <a:latin typeface="UTM Avo"/>
              <a:cs typeface="+mn-ea"/>
              <a:sym typeface="+mn-lt"/>
            </a:endParaRPr>
          </a:p>
        </p:txBody>
      </p:sp>
      <p:sp>
        <p:nvSpPr>
          <p:cNvPr id="12" name="Freeform 7">
            <a:extLst>
              <a:ext uri="{FF2B5EF4-FFF2-40B4-BE49-F238E27FC236}">
                <a16:creationId xmlns:a16="http://schemas.microsoft.com/office/drawing/2014/main" id="{355760A0-4E3E-0EB0-5216-D4916E1799BB}"/>
              </a:ext>
            </a:extLst>
          </p:cNvPr>
          <p:cNvSpPr/>
          <p:nvPr/>
        </p:nvSpPr>
        <p:spPr>
          <a:xfrm>
            <a:off x="3414248" y="3325163"/>
            <a:ext cx="5385202" cy="2644383"/>
          </a:xfrm>
          <a:custGeom>
            <a:avLst/>
            <a:gdLst/>
            <a:ahLst/>
            <a:cxnLst/>
            <a:rect l="l" t="t" r="r" b="b"/>
            <a:pathLst>
              <a:path w="2127487" h="1044695">
                <a:moveTo>
                  <a:pt x="19168" y="0"/>
                </a:moveTo>
                <a:lnTo>
                  <a:pt x="2108319" y="0"/>
                </a:lnTo>
                <a:cubicBezTo>
                  <a:pt x="2113403" y="0"/>
                  <a:pt x="2118278" y="2020"/>
                  <a:pt x="2121873" y="5614"/>
                </a:cubicBezTo>
                <a:cubicBezTo>
                  <a:pt x="2125468" y="9209"/>
                  <a:pt x="2127487" y="14085"/>
                  <a:pt x="2127487" y="19168"/>
                </a:cubicBezTo>
                <a:lnTo>
                  <a:pt x="2127487" y="1025526"/>
                </a:lnTo>
                <a:cubicBezTo>
                  <a:pt x="2127487" y="1030610"/>
                  <a:pt x="2125468" y="1035486"/>
                  <a:pt x="2121873" y="1039080"/>
                </a:cubicBezTo>
                <a:cubicBezTo>
                  <a:pt x="2118278" y="1042675"/>
                  <a:pt x="2113403" y="1044695"/>
                  <a:pt x="2108319" y="1044695"/>
                </a:cubicBezTo>
                <a:lnTo>
                  <a:pt x="19168" y="1044695"/>
                </a:lnTo>
                <a:cubicBezTo>
                  <a:pt x="14085" y="1044695"/>
                  <a:pt x="9209" y="1042675"/>
                  <a:pt x="5614" y="1039080"/>
                </a:cubicBezTo>
                <a:cubicBezTo>
                  <a:pt x="2020" y="1035486"/>
                  <a:pt x="0" y="1030610"/>
                  <a:pt x="0" y="1025526"/>
                </a:cubicBezTo>
                <a:lnTo>
                  <a:pt x="0" y="19168"/>
                </a:lnTo>
                <a:cubicBezTo>
                  <a:pt x="0" y="14085"/>
                  <a:pt x="2020" y="9209"/>
                  <a:pt x="5614" y="5614"/>
                </a:cubicBezTo>
                <a:cubicBezTo>
                  <a:pt x="9209" y="2020"/>
                  <a:pt x="14085" y="0"/>
                  <a:pt x="19168" y="0"/>
                </a:cubicBezTo>
                <a:close/>
              </a:path>
            </a:pathLst>
          </a:custGeom>
          <a:solidFill>
            <a:srgbClr val="F6CD46"/>
          </a:solidFill>
        </p:spPr>
        <p:txBody>
          <a:bodyPr/>
          <a:lstStyle/>
          <a:p>
            <a:pPr defTabSz="609630"/>
            <a:endParaRPr lang="en-US" sz="700">
              <a:latin typeface="UTM Avo"/>
              <a:cs typeface="+mn-ea"/>
              <a:sym typeface="+mn-lt"/>
            </a:endParaRPr>
          </a:p>
        </p:txBody>
      </p:sp>
      <p:sp>
        <p:nvSpPr>
          <p:cNvPr id="13" name="Freeform 9">
            <a:extLst>
              <a:ext uri="{FF2B5EF4-FFF2-40B4-BE49-F238E27FC236}">
                <a16:creationId xmlns:a16="http://schemas.microsoft.com/office/drawing/2014/main" id="{FD1A2E2B-4CA4-A40B-FB2A-8E16157A2346}"/>
              </a:ext>
            </a:extLst>
          </p:cNvPr>
          <p:cNvSpPr/>
          <p:nvPr/>
        </p:nvSpPr>
        <p:spPr>
          <a:xfrm>
            <a:off x="2480460" y="4376790"/>
            <a:ext cx="497658" cy="52535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700">
              <a:latin typeface="UTM Avo"/>
              <a:cs typeface="+mn-ea"/>
              <a:sym typeface="+mn-lt"/>
            </a:endParaRPr>
          </a:p>
        </p:txBody>
      </p:sp>
      <p:sp>
        <p:nvSpPr>
          <p:cNvPr id="14" name="Freeform 10">
            <a:extLst>
              <a:ext uri="{FF2B5EF4-FFF2-40B4-BE49-F238E27FC236}">
                <a16:creationId xmlns:a16="http://schemas.microsoft.com/office/drawing/2014/main" id="{40F960C1-3C87-B226-CE8B-3CD222AD9092}"/>
              </a:ext>
            </a:extLst>
          </p:cNvPr>
          <p:cNvSpPr/>
          <p:nvPr/>
        </p:nvSpPr>
        <p:spPr>
          <a:xfrm>
            <a:off x="9234910" y="4342399"/>
            <a:ext cx="497658" cy="52535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700">
              <a:latin typeface="UTM Avo"/>
              <a:cs typeface="+mn-ea"/>
              <a:sym typeface="+mn-lt"/>
            </a:endParaRPr>
          </a:p>
        </p:txBody>
      </p:sp>
      <p:sp>
        <p:nvSpPr>
          <p:cNvPr id="15" name="TextBox 14">
            <a:extLst>
              <a:ext uri="{FF2B5EF4-FFF2-40B4-BE49-F238E27FC236}">
                <a16:creationId xmlns:a16="http://schemas.microsoft.com/office/drawing/2014/main" id="{0439E0A0-F947-A36F-BB90-E1563017034A}"/>
              </a:ext>
            </a:extLst>
          </p:cNvPr>
          <p:cNvSpPr txBox="1"/>
          <p:nvPr/>
        </p:nvSpPr>
        <p:spPr>
          <a:xfrm>
            <a:off x="3662742" y="4029076"/>
            <a:ext cx="4888214" cy="976101"/>
          </a:xfrm>
          <a:prstGeom prst="rect">
            <a:avLst/>
          </a:prstGeom>
          <a:noFill/>
        </p:spPr>
        <p:txBody>
          <a:bodyPr wrap="square" rtlCol="0">
            <a:spAutoFit/>
          </a:bodyPr>
          <a:lstStyle/>
          <a:p>
            <a:pPr algn="ctr" defTabSz="609630">
              <a:lnSpc>
                <a:spcPct val="150000"/>
              </a:lnSpc>
            </a:pPr>
            <a:r>
              <a:rPr lang="en-US" sz="4400" b="1">
                <a:latin typeface="UTM Avo"/>
                <a:cs typeface="+mn-ea"/>
                <a:sym typeface="+mn-lt"/>
              </a:rPr>
              <a:t>ĐỘNG NĂNG</a:t>
            </a:r>
            <a:endParaRPr lang="en-US" sz="4400" b="1" dirty="0">
              <a:latin typeface="UTM Avo"/>
              <a:cs typeface="+mn-ea"/>
              <a:sym typeface="+mn-lt"/>
            </a:endParaRPr>
          </a:p>
        </p:txBody>
      </p:sp>
    </p:spTree>
    <p:extLst>
      <p:ext uri="{BB962C8B-B14F-4D97-AF65-F5344CB8AC3E}">
        <p14:creationId xmlns:p14="http://schemas.microsoft.com/office/powerpoint/2010/main" val="35790237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395F7C-3752-5E52-2D2E-EE68211A8E92}"/>
              </a:ext>
            </a:extLst>
          </p:cNvPr>
          <p:cNvGrpSpPr/>
          <p:nvPr/>
        </p:nvGrpSpPr>
        <p:grpSpPr>
          <a:xfrm>
            <a:off x="1019861" y="5202357"/>
            <a:ext cx="3482002" cy="1363747"/>
            <a:chOff x="-231966" y="996615"/>
            <a:chExt cx="5874131" cy="3264568"/>
          </a:xfrm>
        </p:grpSpPr>
        <p:sp>
          <p:nvSpPr>
            <p:cNvPr id="14" name="Freeform 2">
              <a:extLst>
                <a:ext uri="{FF2B5EF4-FFF2-40B4-BE49-F238E27FC236}">
                  <a16:creationId xmlns:a16="http://schemas.microsoft.com/office/drawing/2014/main" id="{FD9203BD-D9DA-A518-C6E8-7DDA6C22AF27}"/>
                </a:ext>
              </a:extLst>
            </p:cNvPr>
            <p:cNvSpPr/>
            <p:nvPr/>
          </p:nvSpPr>
          <p:spPr>
            <a:xfrm rot="-478080">
              <a:off x="-231966" y="996615"/>
              <a:ext cx="5874131" cy="3264568"/>
            </a:xfrm>
            <a:custGeom>
              <a:avLst/>
              <a:gdLst/>
              <a:ahLst/>
              <a:cxnLst/>
              <a:rect l="l" t="t" r="r" b="b"/>
              <a:pathLst>
                <a:path w="4169820" h="4063679">
                  <a:moveTo>
                    <a:pt x="0" y="0"/>
                  </a:moveTo>
                  <a:lnTo>
                    <a:pt x="4169820" y="0"/>
                  </a:lnTo>
                  <a:lnTo>
                    <a:pt x="4169820" y="4063679"/>
                  </a:lnTo>
                  <a:lnTo>
                    <a:pt x="0" y="406367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latin typeface="UTM Avo"/>
                <a:cs typeface="+mn-ea"/>
                <a:sym typeface="+mn-lt"/>
              </a:endParaRPr>
            </a:p>
          </p:txBody>
        </p:sp>
        <p:sp>
          <p:nvSpPr>
            <p:cNvPr id="15" name="TextBox 14">
              <a:extLst>
                <a:ext uri="{FF2B5EF4-FFF2-40B4-BE49-F238E27FC236}">
                  <a16:creationId xmlns:a16="http://schemas.microsoft.com/office/drawing/2014/main" id="{3D82BAE0-2E9A-47BF-F38F-2FDC976C4AED}"/>
                </a:ext>
              </a:extLst>
            </p:cNvPr>
            <p:cNvSpPr txBox="1"/>
            <p:nvPr/>
          </p:nvSpPr>
          <p:spPr>
            <a:xfrm>
              <a:off x="743519" y="2236483"/>
              <a:ext cx="3733799" cy="784829"/>
            </a:xfrm>
            <a:prstGeom prst="rect">
              <a:avLst/>
            </a:prstGeom>
            <a:noFill/>
          </p:spPr>
          <p:txBody>
            <a:bodyPr wrap="square" rtlCol="0">
              <a:spAutoFit/>
            </a:bodyPr>
            <a:lstStyle/>
            <a:p>
              <a:pPr algn="ctr" defTabSz="609630"/>
              <a:r>
                <a:rPr lang="en-US" sz="2800" b="1" dirty="0">
                  <a:latin typeface="UTM Avo"/>
                  <a:cs typeface="+mn-ea"/>
                  <a:sym typeface="+mn-lt"/>
                </a:rPr>
                <a:t>KHÁI NIỆM:</a:t>
              </a:r>
            </a:p>
          </p:txBody>
        </p:sp>
      </p:grpSp>
      <p:sp>
        <p:nvSpPr>
          <p:cNvPr id="16" name="Rectangle 15">
            <a:extLst>
              <a:ext uri="{FF2B5EF4-FFF2-40B4-BE49-F238E27FC236}">
                <a16:creationId xmlns:a16="http://schemas.microsoft.com/office/drawing/2014/main" id="{E55D48CA-EC9F-35EE-272E-8B515F840815}"/>
              </a:ext>
            </a:extLst>
          </p:cNvPr>
          <p:cNvSpPr/>
          <p:nvPr/>
        </p:nvSpPr>
        <p:spPr>
          <a:xfrm>
            <a:off x="4797960" y="5248922"/>
            <a:ext cx="6797771" cy="1121846"/>
          </a:xfrm>
          <a:prstGeom prst="rect">
            <a:avLst/>
          </a:prstGeom>
        </p:spPr>
        <p:txBody>
          <a:bodyPr wrap="square">
            <a:spAutoFit/>
          </a:bodyPr>
          <a:lstStyle/>
          <a:p>
            <a:pPr algn="just" defTabSz="609630">
              <a:lnSpc>
                <a:spcPct val="150000"/>
              </a:lnSpc>
            </a:pPr>
            <a:r>
              <a:rPr lang="vi-VN" sz="2400" b="1" dirty="0">
                <a:latin typeface="UTM Avo"/>
                <a:cs typeface="+mn-ea"/>
                <a:sym typeface="+mn-lt"/>
              </a:rPr>
              <a:t>Động năng </a:t>
            </a:r>
            <a:r>
              <a:rPr lang="vi-VN" sz="2400" dirty="0">
                <a:latin typeface="UTM Avo"/>
                <a:cs typeface="+mn-ea"/>
                <a:sym typeface="+mn-lt"/>
              </a:rPr>
              <a:t>là năng lượng vật có được do chuyển động.</a:t>
            </a:r>
            <a:endParaRPr lang="en-US" sz="2400" dirty="0">
              <a:latin typeface="UTM Avo"/>
              <a:cs typeface="+mn-ea"/>
              <a:sym typeface="+mn-lt"/>
            </a:endParaRPr>
          </a:p>
        </p:txBody>
      </p:sp>
      <p:grpSp>
        <p:nvGrpSpPr>
          <p:cNvPr id="17" name="Group 16">
            <a:extLst>
              <a:ext uri="{FF2B5EF4-FFF2-40B4-BE49-F238E27FC236}">
                <a16:creationId xmlns:a16="http://schemas.microsoft.com/office/drawing/2014/main" id="{C072343D-BC74-6AF8-8A14-DD95E83D206C}"/>
              </a:ext>
            </a:extLst>
          </p:cNvPr>
          <p:cNvGrpSpPr/>
          <p:nvPr/>
        </p:nvGrpSpPr>
        <p:grpSpPr>
          <a:xfrm>
            <a:off x="2515135" y="2379757"/>
            <a:ext cx="8872003" cy="2332446"/>
            <a:chOff x="-1011183" y="551119"/>
            <a:chExt cx="9825240" cy="2583051"/>
          </a:xfrm>
        </p:grpSpPr>
        <p:sp>
          <p:nvSpPr>
            <p:cNvPr id="18" name="Freeform 6">
              <a:extLst>
                <a:ext uri="{FF2B5EF4-FFF2-40B4-BE49-F238E27FC236}">
                  <a16:creationId xmlns:a16="http://schemas.microsoft.com/office/drawing/2014/main" id="{9E935645-5733-3015-28F3-3158E18CCB09}"/>
                </a:ext>
              </a:extLst>
            </p:cNvPr>
            <p:cNvSpPr/>
            <p:nvPr/>
          </p:nvSpPr>
          <p:spPr>
            <a:xfrm>
              <a:off x="-1011183" y="551119"/>
              <a:ext cx="1905000" cy="2583051"/>
            </a:xfrm>
            <a:custGeom>
              <a:avLst/>
              <a:gdLst/>
              <a:ahLst/>
              <a:cxnLst/>
              <a:rect l="l" t="t" r="r" b="b"/>
              <a:pathLst>
                <a:path w="3313342" h="4492668">
                  <a:moveTo>
                    <a:pt x="0" y="0"/>
                  </a:moveTo>
                  <a:lnTo>
                    <a:pt x="3313343" y="0"/>
                  </a:lnTo>
                  <a:lnTo>
                    <a:pt x="3313343" y="4492668"/>
                  </a:lnTo>
                  <a:lnTo>
                    <a:pt x="0" y="4492668"/>
                  </a:lnTo>
                  <a:lnTo>
                    <a:pt x="0" y="0"/>
                  </a:lnTo>
                  <a:close/>
                </a:path>
              </a:pathLst>
            </a:custGeom>
            <a:blipFill>
              <a:blip r:embed="rId5"/>
              <a:stretch>
                <a:fillRect/>
              </a:stretch>
            </a:blipFill>
          </p:spPr>
          <p:txBody>
            <a:bodyPr/>
            <a:lstStyle/>
            <a:p>
              <a:pPr defTabSz="609630"/>
              <a:endParaRPr lang="en-US" sz="700">
                <a:latin typeface="UTM Avo"/>
                <a:cs typeface="+mn-ea"/>
                <a:sym typeface="+mn-lt"/>
              </a:endParaRPr>
            </a:p>
          </p:txBody>
        </p:sp>
        <p:grpSp>
          <p:nvGrpSpPr>
            <p:cNvPr id="19" name="Group 18">
              <a:extLst>
                <a:ext uri="{FF2B5EF4-FFF2-40B4-BE49-F238E27FC236}">
                  <a16:creationId xmlns:a16="http://schemas.microsoft.com/office/drawing/2014/main" id="{A345E44D-6B7C-3547-451F-FAAE9D40A048}"/>
                </a:ext>
              </a:extLst>
            </p:cNvPr>
            <p:cNvGrpSpPr/>
            <p:nvPr/>
          </p:nvGrpSpPr>
          <p:grpSpPr>
            <a:xfrm>
              <a:off x="789077" y="916567"/>
              <a:ext cx="8024980" cy="1535466"/>
              <a:chOff x="789077" y="916567"/>
              <a:chExt cx="8024980" cy="1535466"/>
            </a:xfrm>
          </p:grpSpPr>
          <p:sp>
            <p:nvSpPr>
              <p:cNvPr id="20" name="Freeform 5">
                <a:extLst>
                  <a:ext uri="{FF2B5EF4-FFF2-40B4-BE49-F238E27FC236}">
                    <a16:creationId xmlns:a16="http://schemas.microsoft.com/office/drawing/2014/main" id="{F3784BD7-6144-B6F4-AF05-879CA7FF90EB}"/>
                  </a:ext>
                </a:extLst>
              </p:cNvPr>
              <p:cNvSpPr/>
              <p:nvPr/>
            </p:nvSpPr>
            <p:spPr>
              <a:xfrm flipV="1">
                <a:off x="789077" y="916567"/>
                <a:ext cx="8024980" cy="1535466"/>
              </a:xfrm>
              <a:custGeom>
                <a:avLst/>
                <a:gdLst/>
                <a:ahLst/>
                <a:cxnLst/>
                <a:rect l="l" t="t" r="r" b="b"/>
                <a:pathLst>
                  <a:path w="6325488" h="2368933">
                    <a:moveTo>
                      <a:pt x="0" y="2368933"/>
                    </a:moveTo>
                    <a:lnTo>
                      <a:pt x="6325489" y="2368933"/>
                    </a:lnTo>
                    <a:lnTo>
                      <a:pt x="6325489" y="0"/>
                    </a:lnTo>
                    <a:lnTo>
                      <a:pt x="0" y="0"/>
                    </a:lnTo>
                    <a:lnTo>
                      <a:pt x="0" y="2368933"/>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700">
                  <a:latin typeface="UTM Avo"/>
                  <a:cs typeface="+mn-ea"/>
                  <a:sym typeface="+mn-lt"/>
                </a:endParaRPr>
              </a:p>
            </p:txBody>
          </p:sp>
          <p:sp>
            <p:nvSpPr>
              <p:cNvPr id="21" name="TextBox 8">
                <a:extLst>
                  <a:ext uri="{FF2B5EF4-FFF2-40B4-BE49-F238E27FC236}">
                    <a16:creationId xmlns:a16="http://schemas.microsoft.com/office/drawing/2014/main" id="{5F5CFD12-85CD-1006-E5D9-F00BCE97FF1E}"/>
                  </a:ext>
                </a:extLst>
              </p:cNvPr>
              <p:cNvSpPr txBox="1"/>
              <p:nvPr/>
            </p:nvSpPr>
            <p:spPr>
              <a:xfrm>
                <a:off x="2007417" y="1114236"/>
                <a:ext cx="6131490" cy="1140127"/>
              </a:xfrm>
              <a:prstGeom prst="rect">
                <a:avLst/>
              </a:prstGeom>
            </p:spPr>
            <p:txBody>
              <a:bodyPr wrap="square" lIns="0" tIns="0" rIns="0" bIns="0" rtlCol="0" anchor="t">
                <a:spAutoFit/>
              </a:bodyPr>
              <a:lstStyle/>
              <a:p>
                <a:pPr algn="just" defTabSz="609630">
                  <a:lnSpc>
                    <a:spcPct val="150000"/>
                  </a:lnSpc>
                  <a:spcBef>
                    <a:spcPct val="0"/>
                  </a:spcBef>
                  <a:defRPr/>
                </a:pPr>
                <a:r>
                  <a:rPr lang="en-US" sz="2400" dirty="0" err="1">
                    <a:latin typeface="UTM Avo"/>
                    <a:cs typeface="+mn-ea"/>
                    <a:sym typeface="+mn-lt"/>
                  </a:rPr>
                  <a:t>Nghiên</a:t>
                </a:r>
                <a:r>
                  <a:rPr lang="en-US" sz="2400" dirty="0">
                    <a:latin typeface="UTM Avo"/>
                    <a:cs typeface="+mn-ea"/>
                    <a:sym typeface="+mn-lt"/>
                  </a:rPr>
                  <a:t> </a:t>
                </a:r>
                <a:r>
                  <a:rPr lang="en-US" sz="2400" dirty="0" err="1">
                    <a:latin typeface="UTM Avo"/>
                    <a:cs typeface="+mn-ea"/>
                    <a:sym typeface="+mn-lt"/>
                  </a:rPr>
                  <a:t>cứu</a:t>
                </a:r>
                <a:r>
                  <a:rPr lang="en-US" sz="2400" dirty="0">
                    <a:latin typeface="UTM Avo"/>
                    <a:cs typeface="+mn-ea"/>
                    <a:sym typeface="+mn-lt"/>
                  </a:rPr>
                  <a:t> SGK </a:t>
                </a:r>
                <a:r>
                  <a:rPr lang="en-US" sz="2400" dirty="0" err="1">
                    <a:latin typeface="UTM Avo"/>
                    <a:cs typeface="+mn-ea"/>
                    <a:sym typeface="+mn-lt"/>
                  </a:rPr>
                  <a:t>và</a:t>
                </a:r>
                <a:r>
                  <a:rPr lang="en-US" sz="2400" dirty="0">
                    <a:latin typeface="UTM Avo"/>
                    <a:cs typeface="+mn-ea"/>
                    <a:sym typeface="+mn-lt"/>
                  </a:rPr>
                  <a:t> </a:t>
                </a:r>
                <a:r>
                  <a:rPr lang="en-US" sz="2400" dirty="0" err="1">
                    <a:latin typeface="UTM Avo"/>
                    <a:cs typeface="+mn-ea"/>
                    <a:sym typeface="+mn-lt"/>
                  </a:rPr>
                  <a:t>nêu</a:t>
                </a:r>
                <a:r>
                  <a:rPr lang="en-US" sz="2400" dirty="0">
                    <a:latin typeface="UTM Avo"/>
                    <a:cs typeface="+mn-ea"/>
                    <a:sym typeface="+mn-lt"/>
                  </a:rPr>
                  <a:t> </a:t>
                </a:r>
                <a:r>
                  <a:rPr lang="en-US" sz="2400" dirty="0" err="1">
                    <a:latin typeface="UTM Avo"/>
                    <a:cs typeface="+mn-ea"/>
                    <a:sym typeface="+mn-lt"/>
                  </a:rPr>
                  <a:t>khái</a:t>
                </a:r>
                <a:r>
                  <a:rPr lang="en-US" sz="2400" dirty="0">
                    <a:latin typeface="UTM Avo"/>
                    <a:cs typeface="+mn-ea"/>
                    <a:sym typeface="+mn-lt"/>
                  </a:rPr>
                  <a:t> </a:t>
                </a:r>
                <a:r>
                  <a:rPr lang="en-US" sz="2400" dirty="0" err="1">
                    <a:latin typeface="UTM Avo"/>
                    <a:cs typeface="+mn-ea"/>
                    <a:sym typeface="+mn-lt"/>
                  </a:rPr>
                  <a:t>niệm</a:t>
                </a:r>
                <a:r>
                  <a:rPr lang="en-US" sz="2400" dirty="0">
                    <a:latin typeface="UTM Avo"/>
                    <a:cs typeface="+mn-ea"/>
                    <a:sym typeface="+mn-lt"/>
                  </a:rPr>
                  <a:t> </a:t>
                </a:r>
                <a:r>
                  <a:rPr lang="en-US" sz="2400" dirty="0" err="1">
                    <a:latin typeface="UTM Avo"/>
                    <a:cs typeface="+mn-ea"/>
                    <a:sym typeface="+mn-lt"/>
                  </a:rPr>
                  <a:t>động</a:t>
                </a:r>
                <a:r>
                  <a:rPr lang="en-US" sz="2400" dirty="0">
                    <a:latin typeface="UTM Avo"/>
                    <a:cs typeface="+mn-ea"/>
                    <a:sym typeface="+mn-lt"/>
                  </a:rPr>
                  <a:t> </a:t>
                </a:r>
                <a:r>
                  <a:rPr lang="en-US" sz="2400" dirty="0" err="1">
                    <a:latin typeface="UTM Avo"/>
                    <a:cs typeface="+mn-ea"/>
                    <a:sym typeface="+mn-lt"/>
                  </a:rPr>
                  <a:t>năng</a:t>
                </a:r>
                <a:r>
                  <a:rPr lang="en-US" sz="2400" dirty="0">
                    <a:latin typeface="UTM Avo"/>
                    <a:cs typeface="+mn-ea"/>
                    <a:sym typeface="+mn-lt"/>
                  </a:rPr>
                  <a:t>.</a:t>
                </a:r>
              </a:p>
            </p:txBody>
          </p:sp>
        </p:grpSp>
      </p:grpSp>
      <p:sp>
        <p:nvSpPr>
          <p:cNvPr id="22" name="Arrow: Curved Right 19">
            <a:extLst>
              <a:ext uri="{FF2B5EF4-FFF2-40B4-BE49-F238E27FC236}">
                <a16:creationId xmlns:a16="http://schemas.microsoft.com/office/drawing/2014/main" id="{73F997C1-C2BC-4489-45EE-182379292BD9}"/>
              </a:ext>
            </a:extLst>
          </p:cNvPr>
          <p:cNvSpPr/>
          <p:nvPr/>
        </p:nvSpPr>
        <p:spPr>
          <a:xfrm>
            <a:off x="723764" y="4152318"/>
            <a:ext cx="1371341" cy="1096604"/>
          </a:xfrm>
          <a:prstGeom prst="curvedRightArrow">
            <a:avLst/>
          </a:prstGeom>
          <a:solidFill>
            <a:srgbClr val="FF0000"/>
          </a:solidFill>
          <a:ln w="25400" cap="flat" cmpd="sng" algn="ctr">
            <a:solidFill>
              <a:srgbClr val="FF0000"/>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sp>
        <p:nvSpPr>
          <p:cNvPr id="23" name="TextBox 22">
            <a:extLst>
              <a:ext uri="{FF2B5EF4-FFF2-40B4-BE49-F238E27FC236}">
                <a16:creationId xmlns:a16="http://schemas.microsoft.com/office/drawing/2014/main" id="{72F72036-81E4-5659-7C70-A79361039B30}"/>
              </a:ext>
            </a:extLst>
          </p:cNvPr>
          <p:cNvSpPr txBox="1"/>
          <p:nvPr/>
        </p:nvSpPr>
        <p:spPr>
          <a:xfrm>
            <a:off x="0" y="1439009"/>
            <a:ext cx="12192000" cy="653384"/>
          </a:xfrm>
          <a:prstGeom prst="rect">
            <a:avLst/>
          </a:prstGeom>
          <a:noFill/>
        </p:spPr>
        <p:txBody>
          <a:bodyPr wrap="square">
            <a:spAutoFit/>
          </a:bodyPr>
          <a:lstStyle/>
          <a:p>
            <a:pPr algn="ctr" defTabSz="609630">
              <a:lnSpc>
                <a:spcPct val="150000"/>
              </a:lnSpc>
              <a:spcAft>
                <a:spcPts val="533"/>
              </a:spcAft>
            </a:pPr>
            <a:r>
              <a:rPr lang="en-US" sz="2800" b="1" dirty="0">
                <a:latin typeface="UTM Avo"/>
                <a:cs typeface="+mn-ea"/>
                <a:sym typeface="+mn-lt"/>
              </a:rPr>
              <a:t>1. </a:t>
            </a:r>
            <a:r>
              <a:rPr lang="en-US" sz="2800" b="1" dirty="0" err="1">
                <a:latin typeface="UTM Avo"/>
                <a:cs typeface="+mn-ea"/>
                <a:sym typeface="+mn-lt"/>
              </a:rPr>
              <a:t>Xác</a:t>
            </a:r>
            <a:r>
              <a:rPr lang="en-US" sz="2800" b="1" dirty="0">
                <a:latin typeface="UTM Avo"/>
                <a:cs typeface="+mn-ea"/>
                <a:sym typeface="+mn-lt"/>
              </a:rPr>
              <a:t> </a:t>
            </a:r>
            <a:r>
              <a:rPr lang="en-US" sz="2800" b="1" dirty="0" err="1">
                <a:latin typeface="UTM Avo"/>
                <a:cs typeface="+mn-ea"/>
                <a:sym typeface="+mn-lt"/>
              </a:rPr>
              <a:t>định</a:t>
            </a:r>
            <a:r>
              <a:rPr lang="en-US" sz="2800" b="1" dirty="0">
                <a:latin typeface="UTM Avo"/>
                <a:cs typeface="+mn-ea"/>
                <a:sym typeface="+mn-lt"/>
              </a:rPr>
              <a:t> </a:t>
            </a:r>
            <a:r>
              <a:rPr lang="en-US" sz="2800" b="1" dirty="0" err="1">
                <a:latin typeface="UTM Avo"/>
                <a:cs typeface="+mn-ea"/>
                <a:sym typeface="+mn-lt"/>
              </a:rPr>
              <a:t>biểu</a:t>
            </a:r>
            <a:r>
              <a:rPr lang="en-US" sz="2800" b="1" dirty="0">
                <a:latin typeface="UTM Avo"/>
                <a:cs typeface="+mn-ea"/>
                <a:sym typeface="+mn-lt"/>
              </a:rPr>
              <a:t> </a:t>
            </a:r>
            <a:r>
              <a:rPr lang="en-US" sz="2800" b="1" dirty="0" err="1">
                <a:latin typeface="UTM Avo"/>
                <a:cs typeface="+mn-ea"/>
                <a:sym typeface="+mn-lt"/>
              </a:rPr>
              <a:t>thức</a:t>
            </a:r>
            <a:r>
              <a:rPr lang="en-US" sz="2800" b="1" dirty="0">
                <a:latin typeface="UTM Avo"/>
                <a:cs typeface="+mn-ea"/>
                <a:sym typeface="+mn-lt"/>
              </a:rPr>
              <a:t> </a:t>
            </a:r>
            <a:r>
              <a:rPr lang="en-US" sz="2800" b="1" dirty="0" err="1">
                <a:latin typeface="UTM Avo"/>
                <a:cs typeface="+mn-ea"/>
                <a:sym typeface="+mn-lt"/>
              </a:rPr>
              <a:t>tính</a:t>
            </a:r>
            <a:r>
              <a:rPr lang="en-US" sz="2800" b="1" dirty="0">
                <a:latin typeface="UTM Avo"/>
                <a:cs typeface="+mn-ea"/>
                <a:sym typeface="+mn-lt"/>
              </a:rPr>
              <a:t> </a:t>
            </a:r>
            <a:r>
              <a:rPr lang="en-US" sz="2800" b="1" dirty="0" err="1">
                <a:latin typeface="UTM Avo"/>
                <a:cs typeface="+mn-ea"/>
                <a:sym typeface="+mn-lt"/>
              </a:rPr>
              <a:t>động</a:t>
            </a:r>
            <a:r>
              <a:rPr lang="en-US" sz="2800" b="1" dirty="0">
                <a:latin typeface="UTM Avo"/>
                <a:cs typeface="+mn-ea"/>
                <a:sym typeface="+mn-lt"/>
              </a:rPr>
              <a:t> </a:t>
            </a:r>
            <a:r>
              <a:rPr lang="en-US" sz="2800" b="1" dirty="0" err="1">
                <a:latin typeface="UTM Avo"/>
                <a:cs typeface="+mn-ea"/>
                <a:sym typeface="+mn-lt"/>
              </a:rPr>
              <a:t>năng</a:t>
            </a:r>
            <a:endParaRPr lang="en-US" sz="2800" dirty="0">
              <a:latin typeface="UTM Avo"/>
              <a:cs typeface="+mn-ea"/>
              <a:sym typeface="+mn-lt"/>
            </a:endParaRPr>
          </a:p>
        </p:txBody>
      </p:sp>
    </p:spTree>
    <p:extLst>
      <p:ext uri="{BB962C8B-B14F-4D97-AF65-F5344CB8AC3E}">
        <p14:creationId xmlns:p14="http://schemas.microsoft.com/office/powerpoint/2010/main" val="3412789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591ACE8-B6D6-7EE2-DE01-3E8ECDE65BCB}"/>
              </a:ext>
            </a:extLst>
          </p:cNvPr>
          <p:cNvGrpSpPr/>
          <p:nvPr/>
        </p:nvGrpSpPr>
        <p:grpSpPr>
          <a:xfrm>
            <a:off x="2569440" y="1698694"/>
            <a:ext cx="5880558" cy="1074862"/>
            <a:chOff x="3931920" y="451153"/>
            <a:chExt cx="8820837" cy="1612293"/>
          </a:xfrm>
        </p:grpSpPr>
        <p:pic>
          <p:nvPicPr>
            <p:cNvPr id="9" name="Picture 10">
              <a:extLst>
                <a:ext uri="{FF2B5EF4-FFF2-40B4-BE49-F238E27FC236}">
                  <a16:creationId xmlns:a16="http://schemas.microsoft.com/office/drawing/2014/main" id="{87252C89-47E6-E3F3-2C42-A8AE43E930A3}"/>
                </a:ext>
              </a:extLst>
            </p:cNvPr>
            <p:cNvPicPr>
              <a:picLocks noChangeAspect="1"/>
            </p:cNvPicPr>
            <p:nvPr/>
          </p:nvPicPr>
          <p:blipFill>
            <a:blip r:embed="rId3"/>
            <a:srcRect/>
            <a:stretch>
              <a:fillRect/>
            </a:stretch>
          </p:blipFill>
          <p:spPr>
            <a:xfrm>
              <a:off x="3931920" y="451153"/>
              <a:ext cx="1600200" cy="1612293"/>
            </a:xfrm>
            <a:prstGeom prst="rect">
              <a:avLst/>
            </a:prstGeom>
          </p:spPr>
        </p:pic>
        <p:sp>
          <p:nvSpPr>
            <p:cNvPr id="10" name="TextBox 9">
              <a:extLst>
                <a:ext uri="{FF2B5EF4-FFF2-40B4-BE49-F238E27FC236}">
                  <a16:creationId xmlns:a16="http://schemas.microsoft.com/office/drawing/2014/main" id="{D315141A-1939-15F7-6801-E9F5F7053903}"/>
                </a:ext>
              </a:extLst>
            </p:cNvPr>
            <p:cNvSpPr txBox="1"/>
            <p:nvPr/>
          </p:nvSpPr>
          <p:spPr>
            <a:xfrm>
              <a:off x="5836920" y="723900"/>
              <a:ext cx="6915837" cy="692498"/>
            </a:xfrm>
            <a:prstGeom prst="rect">
              <a:avLst/>
            </a:prstGeom>
            <a:noFill/>
          </p:spPr>
          <p:txBody>
            <a:bodyPr wrap="none" rtlCol="0">
              <a:spAutoFit/>
            </a:bodyPr>
            <a:lstStyle/>
            <a:p>
              <a:pPr defTabSz="609630"/>
              <a:r>
                <a:rPr lang="en-US" sz="2400" dirty="0" err="1">
                  <a:solidFill>
                    <a:prstClr val="black"/>
                  </a:solidFill>
                  <a:latin typeface="UTM Avo"/>
                  <a:cs typeface="+mn-ea"/>
                  <a:sym typeface="+mn-lt"/>
                </a:rPr>
                <a:t>Phân</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tích</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ví</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dụ</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về</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động</a:t>
              </a:r>
              <a:r>
                <a:rPr lang="en-US" sz="2400" dirty="0">
                  <a:solidFill>
                    <a:prstClr val="black"/>
                  </a:solidFill>
                  <a:latin typeface="UTM Avo"/>
                  <a:cs typeface="+mn-ea"/>
                  <a:sym typeface="+mn-lt"/>
                </a:rPr>
                <a:t> </a:t>
              </a:r>
              <a:r>
                <a:rPr lang="en-US" sz="2400" dirty="0" err="1">
                  <a:solidFill>
                    <a:prstClr val="black"/>
                  </a:solidFill>
                  <a:latin typeface="UTM Avo"/>
                  <a:cs typeface="+mn-ea"/>
                  <a:sym typeface="+mn-lt"/>
                </a:rPr>
                <a:t>năng</a:t>
              </a:r>
              <a:endParaRPr lang="en-US" sz="2400" dirty="0">
                <a:solidFill>
                  <a:prstClr val="black"/>
                </a:solidFill>
                <a:latin typeface="UTM Avo"/>
                <a:cs typeface="+mn-ea"/>
                <a:sym typeface="+mn-lt"/>
              </a:endParaRPr>
            </a:p>
          </p:txBody>
        </p:sp>
      </p:grpSp>
      <p:grpSp>
        <p:nvGrpSpPr>
          <p:cNvPr id="11" name="Group 10">
            <a:extLst>
              <a:ext uri="{FF2B5EF4-FFF2-40B4-BE49-F238E27FC236}">
                <a16:creationId xmlns:a16="http://schemas.microsoft.com/office/drawing/2014/main" id="{946F8F4D-EFC6-4249-859B-DE4A6C638F70}"/>
              </a:ext>
            </a:extLst>
          </p:cNvPr>
          <p:cNvGrpSpPr/>
          <p:nvPr/>
        </p:nvGrpSpPr>
        <p:grpSpPr>
          <a:xfrm>
            <a:off x="2968156" y="2773455"/>
            <a:ext cx="6255687" cy="3827370"/>
            <a:chOff x="3271329" y="4084310"/>
            <a:chExt cx="9383531" cy="5741055"/>
          </a:xfrm>
        </p:grpSpPr>
        <p:pic>
          <p:nvPicPr>
            <p:cNvPr id="12" name="Picture 11">
              <a:extLst>
                <a:ext uri="{FF2B5EF4-FFF2-40B4-BE49-F238E27FC236}">
                  <a16:creationId xmlns:a16="http://schemas.microsoft.com/office/drawing/2014/main" id="{785A9806-C552-C4EF-C7AD-EC901D1E1107}"/>
                </a:ext>
              </a:extLst>
            </p:cNvPr>
            <p:cNvPicPr>
              <a:picLocks noChangeAspect="1"/>
            </p:cNvPicPr>
            <p:nvPr/>
          </p:nvPicPr>
          <p:blipFill rotWithShape="1">
            <a:blip r:embed="rId4"/>
            <a:srcRect b="21953"/>
            <a:stretch/>
          </p:blipFill>
          <p:spPr>
            <a:xfrm>
              <a:off x="4432095" y="4084310"/>
              <a:ext cx="7061997" cy="5140890"/>
            </a:xfrm>
            <a:prstGeom prst="rect">
              <a:avLst/>
            </a:prstGeom>
          </p:spPr>
        </p:pic>
        <p:sp>
          <p:nvSpPr>
            <p:cNvPr id="13" name="TextBox 12">
              <a:extLst>
                <a:ext uri="{FF2B5EF4-FFF2-40B4-BE49-F238E27FC236}">
                  <a16:creationId xmlns:a16="http://schemas.microsoft.com/office/drawing/2014/main" id="{5610E14F-C14F-2515-520A-23A6DAA86C54}"/>
                </a:ext>
              </a:extLst>
            </p:cNvPr>
            <p:cNvSpPr txBox="1"/>
            <p:nvPr/>
          </p:nvSpPr>
          <p:spPr>
            <a:xfrm>
              <a:off x="3271329" y="9225200"/>
              <a:ext cx="9383531" cy="600165"/>
            </a:xfrm>
            <a:prstGeom prst="rect">
              <a:avLst/>
            </a:prstGeom>
            <a:noFill/>
          </p:spPr>
          <p:txBody>
            <a:bodyPr wrap="none" rtlCol="0">
              <a:spAutoFit/>
            </a:bodyPr>
            <a:lstStyle/>
            <a:p>
              <a:pPr defTabSz="609630"/>
              <a:r>
                <a:rPr lang="en-US" sz="2000" i="1">
                  <a:solidFill>
                    <a:prstClr val="black"/>
                  </a:solidFill>
                  <a:latin typeface="UTM Avo"/>
                  <a:cs typeface="+mn-ea"/>
                  <a:sym typeface="+mn-lt"/>
                </a:rPr>
                <a:t>Hình 2.2 Viên bi đỏ va chạm với các viên bi xanh</a:t>
              </a:r>
            </a:p>
          </p:txBody>
        </p:sp>
      </p:grpSp>
    </p:spTree>
    <p:extLst>
      <p:ext uri="{BB962C8B-B14F-4D97-AF65-F5344CB8AC3E}">
        <p14:creationId xmlns:p14="http://schemas.microsoft.com/office/powerpoint/2010/main" val="4262946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A17AE84-2FAA-72B6-64ED-3F8B52D45776}"/>
              </a:ext>
            </a:extLst>
          </p:cNvPr>
          <p:cNvGrpSpPr/>
          <p:nvPr/>
        </p:nvGrpSpPr>
        <p:grpSpPr>
          <a:xfrm>
            <a:off x="-1" y="1764535"/>
            <a:ext cx="12192000" cy="1551830"/>
            <a:chOff x="0" y="6538879"/>
            <a:chExt cx="18288000" cy="2795621"/>
          </a:xfrm>
        </p:grpSpPr>
        <p:sp>
          <p:nvSpPr>
            <p:cNvPr id="16" name="Rectangle 15">
              <a:extLst>
                <a:ext uri="{FF2B5EF4-FFF2-40B4-BE49-F238E27FC236}">
                  <a16:creationId xmlns:a16="http://schemas.microsoft.com/office/drawing/2014/main" id="{6C30BE97-1B67-ED3A-B4BF-4D45F947BCE9}"/>
                </a:ext>
              </a:extLst>
            </p:cNvPr>
            <p:cNvSpPr/>
            <p:nvPr/>
          </p:nvSpPr>
          <p:spPr>
            <a:xfrm>
              <a:off x="0" y="6896100"/>
              <a:ext cx="18288000" cy="2438400"/>
            </a:xfrm>
            <a:prstGeom prst="rect">
              <a:avLst/>
            </a:prstGeom>
            <a:solidFill>
              <a:sysClr val="window" lastClr="FFFFFF"/>
            </a:solidFill>
            <a:ln w="25400" cap="flat" cmpd="sng" algn="ctr">
              <a:solidFill>
                <a:srgbClr val="4F81BD">
                  <a:shade val="15000"/>
                </a:srgbClr>
              </a:solidFill>
              <a:prstDash val="solid"/>
            </a:ln>
            <a:effectLst/>
          </p:spPr>
          <p:txBody>
            <a:bodyPr rtlCol="0" anchor="ctr"/>
            <a:lstStyle/>
            <a:p>
              <a:pPr marL="0" marR="0" lvl="0" indent="0" algn="ctr" defTabSz="609630" eaLnBrk="1" fontAlgn="auto" latinLnBrk="0" hangingPunct="1">
                <a:lnSpc>
                  <a:spcPct val="150000"/>
                </a:lnSpc>
                <a:spcBef>
                  <a:spcPts val="0"/>
                </a:spcBef>
                <a:spcAft>
                  <a:spcPts val="533"/>
                </a:spcAft>
                <a:buClrTx/>
                <a:buSzTx/>
                <a:buFontTx/>
                <a:buNone/>
                <a:tabLst/>
                <a:defRPr/>
              </a:pPr>
              <a:r>
                <a:rPr kumimoji="0" lang="en-US" sz="2400" b="1" i="0" u="none" strike="noStrike" kern="0" cap="none" spc="0" normalizeH="0" baseline="0" noProof="0" dirty="0" err="1">
                  <a:ln>
                    <a:noFill/>
                  </a:ln>
                  <a:solidFill>
                    <a:srgbClr val="000000"/>
                  </a:solidFill>
                  <a:effectLst/>
                  <a:uLnTx/>
                  <a:uFillTx/>
                  <a:latin typeface="UTM Avo"/>
                  <a:cs typeface="+mn-ea"/>
                  <a:sym typeface="+mn-lt"/>
                </a:rPr>
                <a:t>Câu</a:t>
              </a:r>
              <a:r>
                <a:rPr kumimoji="0" lang="en-US" sz="2400" b="1" i="0" u="none" strike="noStrike" kern="0" cap="none" spc="0" normalizeH="0" baseline="0" noProof="0" dirty="0">
                  <a:ln>
                    <a:noFill/>
                  </a:ln>
                  <a:solidFill>
                    <a:srgbClr val="000000"/>
                  </a:solidFill>
                  <a:effectLst/>
                  <a:uLnTx/>
                  <a:uFillTx/>
                  <a:latin typeface="UTM Avo"/>
                  <a:cs typeface="+mn-ea"/>
                  <a:sym typeface="+mn-lt"/>
                </a:rPr>
                <a:t> </a:t>
              </a:r>
              <a:r>
                <a:rPr kumimoji="0" lang="en-US" sz="2400" b="1" i="0" u="none" strike="noStrike" kern="0" cap="none" spc="0" normalizeH="0" baseline="0" noProof="0" dirty="0" err="1">
                  <a:ln>
                    <a:noFill/>
                  </a:ln>
                  <a:solidFill>
                    <a:srgbClr val="000000"/>
                  </a:solidFill>
                  <a:effectLst/>
                  <a:uLnTx/>
                  <a:uFillTx/>
                  <a:latin typeface="UTM Avo"/>
                  <a:cs typeface="+mn-ea"/>
                  <a:sym typeface="+mn-lt"/>
                </a:rPr>
                <a:t>hỏi</a:t>
              </a:r>
              <a:r>
                <a:rPr kumimoji="0" lang="en-US" sz="2400" b="1" i="0" u="none" strike="noStrike" kern="0" cap="none" spc="0" normalizeH="0" baseline="0" noProof="0" dirty="0">
                  <a:ln>
                    <a:noFill/>
                  </a:ln>
                  <a:solidFill>
                    <a:srgbClr val="000000"/>
                  </a:solidFill>
                  <a:effectLst/>
                  <a:uLnTx/>
                  <a:uFillTx/>
                  <a:latin typeface="UTM Avo"/>
                  <a:cs typeface="+mn-ea"/>
                  <a:sym typeface="+mn-lt"/>
                </a:rPr>
                <a:t> (SGK – tr14)</a:t>
              </a:r>
              <a:endParaRPr kumimoji="0" lang="en-US" sz="2400" b="0" i="0" u="none" strike="noStrike" kern="0" cap="none" spc="0" normalizeH="0" baseline="0" noProof="0" dirty="0">
                <a:ln>
                  <a:noFill/>
                </a:ln>
                <a:solidFill>
                  <a:prstClr val="white"/>
                </a:solidFill>
                <a:effectLst/>
                <a:uLnTx/>
                <a:uFillTx/>
                <a:latin typeface="UTM Avo"/>
                <a:cs typeface="+mn-ea"/>
                <a:sym typeface="+mn-lt"/>
              </a:endParaRPr>
            </a:p>
            <a:p>
              <a:pPr marL="0" marR="0" lvl="0" indent="0" algn="ctr" defTabSz="609630" eaLnBrk="1" fontAlgn="auto" latinLnBrk="0" hangingPunct="1">
                <a:lnSpc>
                  <a:spcPct val="150000"/>
                </a:lnSpc>
                <a:spcBef>
                  <a:spcPts val="0"/>
                </a:spcBef>
                <a:spcAft>
                  <a:spcPts val="533"/>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UTM Avo"/>
                  <a:cs typeface="+mn-ea"/>
                  <a:sym typeface="+mn-lt"/>
                </a:rPr>
                <a:t>Lấy</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ví</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dụ</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về</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các</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vật</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có</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động</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năng</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trong</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đời</a:t>
              </a:r>
              <a:r>
                <a:rPr kumimoji="0" lang="en-US" sz="2400" b="0" i="0" u="none" strike="noStrike" kern="0" cap="none" spc="0" normalizeH="0" baseline="0" noProof="0" dirty="0">
                  <a:ln>
                    <a:noFill/>
                  </a:ln>
                  <a:solidFill>
                    <a:srgbClr val="000000"/>
                  </a:solidFill>
                  <a:effectLst/>
                  <a:uLnTx/>
                  <a:uFillTx/>
                  <a:latin typeface="UTM Avo"/>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cs typeface="+mn-ea"/>
                  <a:sym typeface="+mn-lt"/>
                </a:rPr>
                <a:t>sống</a:t>
              </a:r>
              <a:r>
                <a:rPr kumimoji="0" lang="en-US" sz="2400" b="0" i="0" u="none" strike="noStrike" kern="0" cap="none" spc="0" normalizeH="0" baseline="0" noProof="0" dirty="0">
                  <a:ln>
                    <a:noFill/>
                  </a:ln>
                  <a:solidFill>
                    <a:srgbClr val="000000"/>
                  </a:solidFill>
                  <a:effectLst/>
                  <a:uLnTx/>
                  <a:uFillTx/>
                  <a:latin typeface="UTM Avo"/>
                  <a:cs typeface="+mn-ea"/>
                  <a:sym typeface="+mn-lt"/>
                </a:rPr>
                <a:t>.</a:t>
              </a:r>
              <a:endParaRPr kumimoji="0" lang="en-US" sz="2400" b="0" i="0" u="none" strike="noStrike" kern="0" cap="none" spc="0" normalizeH="0" baseline="0" noProof="0" dirty="0">
                <a:ln>
                  <a:noFill/>
                </a:ln>
                <a:solidFill>
                  <a:prstClr val="white"/>
                </a:solidFill>
                <a:effectLst/>
                <a:uLnTx/>
                <a:uFillTx/>
                <a:latin typeface="UTM Avo"/>
                <a:cs typeface="+mn-ea"/>
                <a:sym typeface="+mn-lt"/>
              </a:endParaRPr>
            </a:p>
          </p:txBody>
        </p:sp>
        <p:pic>
          <p:nvPicPr>
            <p:cNvPr id="17" name="Picture 19">
              <a:extLst>
                <a:ext uri="{FF2B5EF4-FFF2-40B4-BE49-F238E27FC236}">
                  <a16:creationId xmlns:a16="http://schemas.microsoft.com/office/drawing/2014/main" id="{35264C5C-ADAF-81F6-07AD-97087BB5D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4395" y="6538879"/>
              <a:ext cx="2931864" cy="2510409"/>
            </a:xfrm>
            <a:prstGeom prst="rect">
              <a:avLst/>
            </a:prstGeom>
          </p:spPr>
        </p:pic>
      </p:grpSp>
      <p:grpSp>
        <p:nvGrpSpPr>
          <p:cNvPr id="18" name="Group 17">
            <a:extLst>
              <a:ext uri="{FF2B5EF4-FFF2-40B4-BE49-F238E27FC236}">
                <a16:creationId xmlns:a16="http://schemas.microsoft.com/office/drawing/2014/main" id="{FF1CC5BC-0F8A-7DBA-0AF3-B002E24F9D59}"/>
              </a:ext>
            </a:extLst>
          </p:cNvPr>
          <p:cNvGrpSpPr/>
          <p:nvPr/>
        </p:nvGrpSpPr>
        <p:grpSpPr>
          <a:xfrm>
            <a:off x="778785" y="4063236"/>
            <a:ext cx="3141419" cy="2297040"/>
            <a:chOff x="502564" y="4492128"/>
            <a:chExt cx="5808613" cy="4247320"/>
          </a:xfrm>
        </p:grpSpPr>
        <p:pic>
          <p:nvPicPr>
            <p:cNvPr id="19" name="Picture 18">
              <a:extLst>
                <a:ext uri="{FF2B5EF4-FFF2-40B4-BE49-F238E27FC236}">
                  <a16:creationId xmlns:a16="http://schemas.microsoft.com/office/drawing/2014/main" id="{440E9D3F-54CD-F782-489C-6C1490AA4FFF}"/>
                </a:ext>
              </a:extLst>
            </p:cNvPr>
            <p:cNvPicPr>
              <a:picLocks noChangeAspect="1"/>
            </p:cNvPicPr>
            <p:nvPr/>
          </p:nvPicPr>
          <p:blipFill>
            <a:blip r:embed="rId5"/>
            <a:stretch>
              <a:fillRect/>
            </a:stretch>
          </p:blipFill>
          <p:spPr>
            <a:xfrm>
              <a:off x="973635" y="4492128"/>
              <a:ext cx="4866469" cy="3343768"/>
            </a:xfrm>
            <a:prstGeom prst="rect">
              <a:avLst/>
            </a:prstGeom>
          </p:spPr>
        </p:pic>
        <p:sp>
          <p:nvSpPr>
            <p:cNvPr id="20" name="TextBox 19">
              <a:extLst>
                <a:ext uri="{FF2B5EF4-FFF2-40B4-BE49-F238E27FC236}">
                  <a16:creationId xmlns:a16="http://schemas.microsoft.com/office/drawing/2014/main" id="{44A78C57-22DA-D407-773F-D160209CACF9}"/>
                </a:ext>
              </a:extLst>
            </p:cNvPr>
            <p:cNvSpPr txBox="1"/>
            <p:nvPr/>
          </p:nvSpPr>
          <p:spPr>
            <a:xfrm>
              <a:off x="502564" y="7835896"/>
              <a:ext cx="5808613" cy="903552"/>
            </a:xfrm>
            <a:prstGeom prst="rect">
              <a:avLst/>
            </a:prstGeom>
            <a:noFill/>
          </p:spPr>
          <p:txBody>
            <a:bodyPr wrap="square">
              <a:spAutoFit/>
            </a:bodyPr>
            <a:lstStyle/>
            <a:p>
              <a:pPr algn="just" defTabSz="609630">
                <a:lnSpc>
                  <a:spcPct val="150000"/>
                </a:lnSpc>
                <a:spcAft>
                  <a:spcPts val="533"/>
                </a:spcAft>
              </a:pPr>
              <a:r>
                <a:rPr lang="en-US" sz="2000" i="1" dirty="0" err="1">
                  <a:solidFill>
                    <a:srgbClr val="000000"/>
                  </a:solidFill>
                  <a:latin typeface="UTM Avo"/>
                  <a:cs typeface="+mn-ea"/>
                  <a:sym typeface="+mn-lt"/>
                </a:rPr>
                <a:t>Quả</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bóng</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lăn</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trên</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sân</a:t>
              </a:r>
              <a:r>
                <a:rPr lang="en-US" sz="2000" i="1" dirty="0">
                  <a:solidFill>
                    <a:srgbClr val="000000"/>
                  </a:solidFill>
                  <a:latin typeface="UTM Avo"/>
                  <a:cs typeface="+mn-ea"/>
                  <a:sym typeface="+mn-lt"/>
                </a:rPr>
                <a:t>.</a:t>
              </a:r>
              <a:endParaRPr lang="en-US" sz="2000" i="1" dirty="0">
                <a:solidFill>
                  <a:prstClr val="black"/>
                </a:solidFill>
                <a:latin typeface="UTM Avo"/>
                <a:cs typeface="+mn-ea"/>
                <a:sym typeface="+mn-lt"/>
              </a:endParaRPr>
            </a:p>
          </p:txBody>
        </p:sp>
      </p:grpSp>
      <p:grpSp>
        <p:nvGrpSpPr>
          <p:cNvPr id="21" name="Group 20">
            <a:extLst>
              <a:ext uri="{FF2B5EF4-FFF2-40B4-BE49-F238E27FC236}">
                <a16:creationId xmlns:a16="http://schemas.microsoft.com/office/drawing/2014/main" id="{78EFB754-E992-535B-B57D-80183BC27E6F}"/>
              </a:ext>
            </a:extLst>
          </p:cNvPr>
          <p:cNvGrpSpPr/>
          <p:nvPr/>
        </p:nvGrpSpPr>
        <p:grpSpPr>
          <a:xfrm>
            <a:off x="4556215" y="4063236"/>
            <a:ext cx="2873338" cy="2758982"/>
            <a:chOff x="6315372" y="4318697"/>
            <a:chExt cx="5312919" cy="5101471"/>
          </a:xfrm>
        </p:grpSpPr>
        <p:pic>
          <p:nvPicPr>
            <p:cNvPr id="22" name="Picture 2" descr="Trường hợp nào tài xế được dừng xe trên đường cao tốc?">
              <a:extLst>
                <a:ext uri="{FF2B5EF4-FFF2-40B4-BE49-F238E27FC236}">
                  <a16:creationId xmlns:a16="http://schemas.microsoft.com/office/drawing/2014/main" id="{1ADC9CBE-7424-C2F0-B1B5-6149E9617B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0949" y="4318697"/>
              <a:ext cx="5015652" cy="334376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6B5B2ED-4935-1055-DAEC-3069958BC6BA}"/>
                </a:ext>
              </a:extLst>
            </p:cNvPr>
            <p:cNvSpPr txBox="1"/>
            <p:nvPr/>
          </p:nvSpPr>
          <p:spPr>
            <a:xfrm>
              <a:off x="6315372" y="7662978"/>
              <a:ext cx="5312919" cy="1757190"/>
            </a:xfrm>
            <a:prstGeom prst="rect">
              <a:avLst/>
            </a:prstGeom>
            <a:noFill/>
          </p:spPr>
          <p:txBody>
            <a:bodyPr wrap="square">
              <a:spAutoFit/>
            </a:bodyPr>
            <a:lstStyle/>
            <a:p>
              <a:pPr algn="just" defTabSz="609630">
                <a:lnSpc>
                  <a:spcPct val="150000"/>
                </a:lnSpc>
                <a:spcAft>
                  <a:spcPts val="533"/>
                </a:spcAft>
              </a:pPr>
              <a:r>
                <a:rPr lang="en-US" sz="2000" i="1" dirty="0" err="1">
                  <a:solidFill>
                    <a:srgbClr val="000000"/>
                  </a:solidFill>
                  <a:latin typeface="UTM Avo"/>
                  <a:cs typeface="+mn-ea"/>
                  <a:sym typeface="+mn-lt"/>
                </a:rPr>
                <a:t>Ô</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tô</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đang</a:t>
              </a:r>
              <a:r>
                <a:rPr lang="en-US" sz="2000" i="1" dirty="0">
                  <a:solidFill>
                    <a:srgbClr val="000000"/>
                  </a:solidFill>
                  <a:latin typeface="UTM Avo"/>
                  <a:cs typeface="+mn-ea"/>
                  <a:sym typeface="+mn-lt"/>
                </a:rPr>
                <a:t> di </a:t>
              </a:r>
              <a:r>
                <a:rPr lang="en-US" sz="2000" i="1" dirty="0" err="1">
                  <a:solidFill>
                    <a:srgbClr val="000000"/>
                  </a:solidFill>
                  <a:latin typeface="UTM Avo"/>
                  <a:cs typeface="+mn-ea"/>
                  <a:sym typeface="+mn-lt"/>
                </a:rPr>
                <a:t>chuyển</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trên</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đường</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cao</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tốc</a:t>
              </a:r>
              <a:r>
                <a:rPr lang="en-US" sz="2000" i="1" dirty="0">
                  <a:solidFill>
                    <a:srgbClr val="000000"/>
                  </a:solidFill>
                  <a:latin typeface="UTM Avo"/>
                  <a:cs typeface="+mn-ea"/>
                  <a:sym typeface="+mn-lt"/>
                </a:rPr>
                <a:t>.</a:t>
              </a:r>
              <a:endParaRPr lang="en-US" sz="2000" i="1" dirty="0">
                <a:solidFill>
                  <a:prstClr val="black"/>
                </a:solidFill>
                <a:latin typeface="UTM Avo"/>
                <a:cs typeface="+mn-ea"/>
                <a:sym typeface="+mn-lt"/>
              </a:endParaRPr>
            </a:p>
          </p:txBody>
        </p:sp>
      </p:grpSp>
      <p:grpSp>
        <p:nvGrpSpPr>
          <p:cNvPr id="24" name="Group 23">
            <a:extLst>
              <a:ext uri="{FF2B5EF4-FFF2-40B4-BE49-F238E27FC236}">
                <a16:creationId xmlns:a16="http://schemas.microsoft.com/office/drawing/2014/main" id="{FD2B9A85-8998-0E9E-FB46-1018084B8B33}"/>
              </a:ext>
            </a:extLst>
          </p:cNvPr>
          <p:cNvGrpSpPr/>
          <p:nvPr/>
        </p:nvGrpSpPr>
        <p:grpSpPr>
          <a:xfrm>
            <a:off x="8036290" y="4063673"/>
            <a:ext cx="3642372" cy="2771765"/>
            <a:chOff x="11425015" y="4318697"/>
            <a:chExt cx="6734894" cy="5125107"/>
          </a:xfrm>
        </p:grpSpPr>
        <p:pic>
          <p:nvPicPr>
            <p:cNvPr id="25" name="Picture 4" descr="Cuộc cách mạng hàng không: Máy bay điện đã sẵn sàng cất cánh trên bầu trời  hay chưa?">
              <a:extLst>
                <a:ext uri="{FF2B5EF4-FFF2-40B4-BE49-F238E27FC236}">
                  <a16:creationId xmlns:a16="http://schemas.microsoft.com/office/drawing/2014/main" id="{7937A031-FF76-8B11-CFF2-952103AEC3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5800" y="4318697"/>
              <a:ext cx="5353324" cy="334376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694F86A-92BF-855A-842C-B6143EF876E8}"/>
                </a:ext>
              </a:extLst>
            </p:cNvPr>
            <p:cNvSpPr txBox="1"/>
            <p:nvPr/>
          </p:nvSpPr>
          <p:spPr>
            <a:xfrm>
              <a:off x="11425015" y="7686614"/>
              <a:ext cx="6734894" cy="1757190"/>
            </a:xfrm>
            <a:prstGeom prst="rect">
              <a:avLst/>
            </a:prstGeom>
            <a:noFill/>
          </p:spPr>
          <p:txBody>
            <a:bodyPr wrap="square">
              <a:spAutoFit/>
            </a:bodyPr>
            <a:lstStyle/>
            <a:p>
              <a:pPr algn="ctr" defTabSz="609630">
                <a:lnSpc>
                  <a:spcPct val="150000"/>
                </a:lnSpc>
                <a:spcAft>
                  <a:spcPts val="533"/>
                </a:spcAft>
              </a:pPr>
              <a:r>
                <a:rPr lang="en-US" sz="2000" i="1" dirty="0" err="1">
                  <a:solidFill>
                    <a:srgbClr val="000000"/>
                  </a:solidFill>
                  <a:latin typeface="UTM Avo"/>
                  <a:cs typeface="+mn-ea"/>
                  <a:sym typeface="+mn-lt"/>
                </a:rPr>
                <a:t>Máy</a:t>
              </a:r>
              <a:r>
                <a:rPr lang="en-US" sz="2000" i="1" dirty="0">
                  <a:solidFill>
                    <a:srgbClr val="000000"/>
                  </a:solidFill>
                  <a:latin typeface="UTM Avo"/>
                  <a:cs typeface="+mn-ea"/>
                  <a:sym typeface="+mn-lt"/>
                </a:rPr>
                <a:t> bay </a:t>
              </a:r>
              <a:r>
                <a:rPr lang="en-US" sz="2000" i="1" dirty="0" err="1">
                  <a:solidFill>
                    <a:srgbClr val="000000"/>
                  </a:solidFill>
                  <a:latin typeface="UTM Avo"/>
                  <a:cs typeface="+mn-ea"/>
                  <a:sym typeface="+mn-lt"/>
                </a:rPr>
                <a:t>đang</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chuyển</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động</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trên</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bầu</a:t>
              </a:r>
              <a:r>
                <a:rPr lang="en-US" sz="2000" i="1" dirty="0">
                  <a:solidFill>
                    <a:srgbClr val="000000"/>
                  </a:solidFill>
                  <a:latin typeface="UTM Avo"/>
                  <a:cs typeface="+mn-ea"/>
                  <a:sym typeface="+mn-lt"/>
                </a:rPr>
                <a:t> </a:t>
              </a:r>
              <a:r>
                <a:rPr lang="en-US" sz="2000" i="1" dirty="0" err="1">
                  <a:solidFill>
                    <a:srgbClr val="000000"/>
                  </a:solidFill>
                  <a:latin typeface="UTM Avo"/>
                  <a:cs typeface="+mn-ea"/>
                  <a:sym typeface="+mn-lt"/>
                </a:rPr>
                <a:t>trời</a:t>
              </a:r>
              <a:r>
                <a:rPr lang="en-US" sz="2000" i="1" dirty="0">
                  <a:solidFill>
                    <a:srgbClr val="000000"/>
                  </a:solidFill>
                  <a:latin typeface="UTM Avo"/>
                  <a:cs typeface="+mn-ea"/>
                  <a:sym typeface="+mn-lt"/>
                </a:rPr>
                <a:t>.</a:t>
              </a:r>
              <a:endParaRPr lang="en-US" sz="2000" i="1" dirty="0">
                <a:solidFill>
                  <a:prstClr val="black"/>
                </a:solidFill>
                <a:latin typeface="UTM Avo"/>
                <a:cs typeface="+mn-ea"/>
                <a:sym typeface="+mn-lt"/>
              </a:endParaRPr>
            </a:p>
          </p:txBody>
        </p:sp>
      </p:grpSp>
      <p:sp>
        <p:nvSpPr>
          <p:cNvPr id="27" name="Arrow: Down 21">
            <a:extLst>
              <a:ext uri="{FF2B5EF4-FFF2-40B4-BE49-F238E27FC236}">
                <a16:creationId xmlns:a16="http://schemas.microsoft.com/office/drawing/2014/main" id="{709902C6-51CA-6639-7594-3D600EA2BFBE}"/>
              </a:ext>
            </a:extLst>
          </p:cNvPr>
          <p:cNvSpPr/>
          <p:nvPr/>
        </p:nvSpPr>
        <p:spPr>
          <a:xfrm>
            <a:off x="5949843" y="3491521"/>
            <a:ext cx="292313" cy="39656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UTM Avo"/>
              <a:cs typeface="+mn-ea"/>
              <a:sym typeface="+mn-lt"/>
            </a:endParaRPr>
          </a:p>
        </p:txBody>
      </p:sp>
    </p:spTree>
    <p:extLst>
      <p:ext uri="{BB962C8B-B14F-4D97-AF65-F5344CB8AC3E}">
        <p14:creationId xmlns:p14="http://schemas.microsoft.com/office/powerpoint/2010/main" val="3818073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F78FDA-384B-B09B-2E22-52F9E38D37B3}"/>
              </a:ext>
            </a:extLst>
          </p:cNvPr>
          <p:cNvSpPr txBox="1"/>
          <p:nvPr/>
        </p:nvSpPr>
        <p:spPr>
          <a:xfrm>
            <a:off x="336430" y="2261702"/>
            <a:ext cx="5877533" cy="2940292"/>
          </a:xfrm>
          <a:prstGeom prst="rect">
            <a:avLst/>
          </a:prstGeom>
          <a:noFill/>
        </p:spPr>
        <p:txBody>
          <a:bodyPr wrap="square">
            <a:spAutoFit/>
          </a:bodyPr>
          <a:lstStyle/>
          <a:p>
            <a:pPr algn="ctr" defTabSz="609630">
              <a:lnSpc>
                <a:spcPct val="150000"/>
              </a:lnSpc>
              <a:spcAft>
                <a:spcPts val="533"/>
              </a:spcAft>
              <a:buClr>
                <a:srgbClr val="000000"/>
              </a:buClr>
              <a:defRPr/>
            </a:pPr>
            <a:r>
              <a:rPr lang="en-US" sz="2800" b="1" dirty="0" err="1">
                <a:latin typeface="UTM Avo"/>
                <a:cs typeface="+mn-ea"/>
                <a:sym typeface="+mn-lt"/>
              </a:rPr>
              <a:t>Thảo</a:t>
            </a:r>
            <a:r>
              <a:rPr lang="en-US" sz="2800" b="1" dirty="0">
                <a:latin typeface="UTM Avo"/>
                <a:cs typeface="+mn-ea"/>
                <a:sym typeface="+mn-lt"/>
              </a:rPr>
              <a:t> </a:t>
            </a:r>
            <a:r>
              <a:rPr lang="en-US" sz="2800" b="1" dirty="0" err="1">
                <a:latin typeface="UTM Avo"/>
                <a:cs typeface="+mn-ea"/>
                <a:sym typeface="+mn-lt"/>
              </a:rPr>
              <a:t>luận</a:t>
            </a:r>
            <a:r>
              <a:rPr lang="en-US" sz="2800" b="1" dirty="0">
                <a:latin typeface="UTM Avo"/>
                <a:cs typeface="+mn-ea"/>
                <a:sym typeface="+mn-lt"/>
              </a:rPr>
              <a:t> </a:t>
            </a:r>
            <a:r>
              <a:rPr lang="vi-VN" sz="2800" b="1" kern="0" dirty="0">
                <a:latin typeface="UTM Avo"/>
                <a:cs typeface="+mn-ea"/>
                <a:sym typeface="+mn-lt"/>
              </a:rPr>
              <a:t>và </a:t>
            </a:r>
            <a:r>
              <a:rPr lang="en-US" sz="2800" b="1" kern="0" dirty="0" err="1">
                <a:latin typeface="UTM Avo"/>
                <a:cs typeface="+mn-ea"/>
                <a:sym typeface="+mn-lt"/>
              </a:rPr>
              <a:t>đặt</a:t>
            </a:r>
            <a:r>
              <a:rPr lang="en-US" sz="2800" b="1" kern="0" dirty="0">
                <a:latin typeface="UTM Avo"/>
                <a:cs typeface="+mn-ea"/>
                <a:sym typeface="+mn-lt"/>
              </a:rPr>
              <a:t> </a:t>
            </a:r>
            <a:r>
              <a:rPr lang="vi-VN" sz="2800" b="1" kern="0" dirty="0">
                <a:latin typeface="UTM Avo"/>
                <a:cs typeface="+mn-ea"/>
                <a:sym typeface="+mn-lt"/>
              </a:rPr>
              <a:t>câu hỏi</a:t>
            </a:r>
            <a:r>
              <a:rPr lang="en-US" sz="2800" b="1" kern="0" dirty="0">
                <a:latin typeface="UTM Avo"/>
                <a:cs typeface="+mn-ea"/>
                <a:sym typeface="+mn-lt"/>
              </a:rPr>
              <a:t>:</a:t>
            </a:r>
          </a:p>
          <a:p>
            <a:pPr marL="457223" indent="-457223" algn="just" defTabSz="609630">
              <a:lnSpc>
                <a:spcPct val="150000"/>
              </a:lnSpc>
              <a:buFont typeface="Arial" panose="020B0604020202020204" pitchFamily="34" charset="0"/>
              <a:buChar char="•"/>
            </a:pPr>
            <a:r>
              <a:rPr lang="en-US" sz="2400" dirty="0" err="1">
                <a:latin typeface="UTM Avo"/>
                <a:cs typeface="+mn-ea"/>
                <a:sym typeface="+mn-lt"/>
              </a:rPr>
              <a:t>Động</a:t>
            </a:r>
            <a:r>
              <a:rPr lang="en-US" sz="2400" dirty="0">
                <a:latin typeface="UTM Avo"/>
                <a:cs typeface="+mn-ea"/>
                <a:sym typeface="+mn-lt"/>
              </a:rPr>
              <a:t> </a:t>
            </a:r>
            <a:r>
              <a:rPr lang="en-US" sz="2400" dirty="0" err="1">
                <a:latin typeface="UTM Avo"/>
                <a:cs typeface="+mn-ea"/>
                <a:sym typeface="+mn-lt"/>
              </a:rPr>
              <a:t>năng</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vật</a:t>
            </a:r>
            <a:r>
              <a:rPr lang="en-US" sz="2400" dirty="0">
                <a:latin typeface="UTM Avo"/>
                <a:cs typeface="+mn-ea"/>
                <a:sym typeface="+mn-lt"/>
              </a:rPr>
              <a:t> </a:t>
            </a:r>
            <a:r>
              <a:rPr lang="en-US" sz="2400" dirty="0" err="1">
                <a:latin typeface="UTM Avo"/>
                <a:cs typeface="+mn-ea"/>
                <a:sym typeface="+mn-lt"/>
              </a:rPr>
              <a:t>phụ</a:t>
            </a:r>
            <a:r>
              <a:rPr lang="en-US" sz="2400" dirty="0">
                <a:latin typeface="UTM Avo"/>
                <a:cs typeface="+mn-ea"/>
                <a:sym typeface="+mn-lt"/>
              </a:rPr>
              <a:t> </a:t>
            </a:r>
            <a:r>
              <a:rPr lang="en-US" sz="2400" dirty="0" err="1">
                <a:latin typeface="UTM Avo"/>
                <a:cs typeface="+mn-ea"/>
                <a:sym typeface="+mn-lt"/>
              </a:rPr>
              <a:t>thuộc</a:t>
            </a:r>
            <a:r>
              <a:rPr lang="en-US" sz="2400" dirty="0">
                <a:latin typeface="UTM Avo"/>
                <a:cs typeface="+mn-ea"/>
                <a:sym typeface="+mn-lt"/>
              </a:rPr>
              <a:t> </a:t>
            </a:r>
            <a:r>
              <a:rPr lang="en-US" sz="2400" dirty="0" err="1">
                <a:latin typeface="UTM Avo"/>
                <a:cs typeface="+mn-ea"/>
                <a:sym typeface="+mn-lt"/>
              </a:rPr>
              <a:t>vào</a:t>
            </a:r>
            <a:r>
              <a:rPr lang="en-US" sz="2400" dirty="0">
                <a:latin typeface="UTM Avo"/>
                <a:cs typeface="+mn-ea"/>
                <a:sym typeface="+mn-lt"/>
              </a:rPr>
              <a:t> </a:t>
            </a:r>
            <a:r>
              <a:rPr lang="en-US" sz="2400" dirty="0" err="1">
                <a:latin typeface="UTM Avo"/>
                <a:cs typeface="+mn-ea"/>
                <a:sym typeface="+mn-lt"/>
              </a:rPr>
              <a:t>những</a:t>
            </a:r>
            <a:r>
              <a:rPr lang="en-US" sz="2400" dirty="0">
                <a:latin typeface="UTM Avo"/>
                <a:cs typeface="+mn-ea"/>
                <a:sym typeface="+mn-lt"/>
              </a:rPr>
              <a:t> </a:t>
            </a:r>
            <a:r>
              <a:rPr lang="en-US" sz="2400" dirty="0" err="1">
                <a:latin typeface="UTM Avo"/>
                <a:cs typeface="+mn-ea"/>
                <a:sym typeface="+mn-lt"/>
              </a:rPr>
              <a:t>yếu</a:t>
            </a:r>
            <a:r>
              <a:rPr lang="en-US" sz="2400" dirty="0">
                <a:latin typeface="UTM Avo"/>
                <a:cs typeface="+mn-ea"/>
                <a:sym typeface="+mn-lt"/>
              </a:rPr>
              <a:t> </a:t>
            </a:r>
            <a:r>
              <a:rPr lang="en-US" sz="2400" dirty="0" err="1">
                <a:latin typeface="UTM Avo"/>
                <a:cs typeface="+mn-ea"/>
                <a:sym typeface="+mn-lt"/>
              </a:rPr>
              <a:t>tố</a:t>
            </a:r>
            <a:r>
              <a:rPr lang="en-US" sz="2400" dirty="0">
                <a:latin typeface="UTM Avo"/>
                <a:cs typeface="+mn-ea"/>
                <a:sym typeface="+mn-lt"/>
              </a:rPr>
              <a:t> </a:t>
            </a:r>
            <a:r>
              <a:rPr lang="en-US" sz="2400" dirty="0" err="1">
                <a:latin typeface="UTM Avo"/>
                <a:cs typeface="+mn-ea"/>
                <a:sym typeface="+mn-lt"/>
              </a:rPr>
              <a:t>nào</a:t>
            </a:r>
            <a:r>
              <a:rPr lang="en-US" sz="2400" dirty="0">
                <a:latin typeface="UTM Avo"/>
                <a:cs typeface="+mn-ea"/>
                <a:sym typeface="+mn-lt"/>
              </a:rPr>
              <a:t>?</a:t>
            </a:r>
          </a:p>
          <a:p>
            <a:pPr marL="457223" indent="-457223" algn="just" defTabSz="609630">
              <a:lnSpc>
                <a:spcPct val="150000"/>
              </a:lnSpc>
              <a:buFont typeface="Arial" panose="020B0604020202020204" pitchFamily="34" charset="0"/>
              <a:buChar char="•"/>
            </a:pPr>
            <a:r>
              <a:rPr lang="en-US" sz="2400" dirty="0" err="1">
                <a:latin typeface="UTM Avo"/>
                <a:cs typeface="+mn-ea"/>
                <a:sym typeface="+mn-lt"/>
              </a:rPr>
              <a:t>Nêu</a:t>
            </a:r>
            <a:r>
              <a:rPr lang="en-US" sz="2400" dirty="0">
                <a:latin typeface="UTM Avo"/>
                <a:cs typeface="+mn-ea"/>
                <a:sym typeface="+mn-lt"/>
              </a:rPr>
              <a:t> </a:t>
            </a:r>
            <a:r>
              <a:rPr lang="en-US" sz="2400" dirty="0" err="1">
                <a:latin typeface="UTM Avo"/>
                <a:cs typeface="+mn-ea"/>
                <a:sym typeface="+mn-lt"/>
              </a:rPr>
              <a:t>biểu</a:t>
            </a:r>
            <a:r>
              <a:rPr lang="en-US" sz="2400" dirty="0">
                <a:latin typeface="UTM Avo"/>
                <a:cs typeface="+mn-ea"/>
                <a:sym typeface="+mn-lt"/>
              </a:rPr>
              <a:t> </a:t>
            </a:r>
            <a:r>
              <a:rPr lang="en-US" sz="2400" dirty="0" err="1">
                <a:latin typeface="UTM Avo"/>
                <a:cs typeface="+mn-ea"/>
                <a:sym typeface="+mn-lt"/>
              </a:rPr>
              <a:t>thức</a:t>
            </a:r>
            <a:r>
              <a:rPr lang="en-US" sz="2400" dirty="0">
                <a:latin typeface="UTM Avo"/>
                <a:cs typeface="+mn-ea"/>
                <a:sym typeface="+mn-lt"/>
              </a:rPr>
              <a:t> </a:t>
            </a:r>
            <a:r>
              <a:rPr lang="en-US" sz="2400" dirty="0" err="1">
                <a:latin typeface="UTM Avo"/>
                <a:cs typeface="+mn-ea"/>
                <a:sym typeface="+mn-lt"/>
              </a:rPr>
              <a:t>tính</a:t>
            </a:r>
            <a:r>
              <a:rPr lang="en-US" sz="2400" dirty="0">
                <a:latin typeface="UTM Avo"/>
                <a:cs typeface="+mn-ea"/>
                <a:sym typeface="+mn-lt"/>
              </a:rPr>
              <a:t> </a:t>
            </a:r>
            <a:r>
              <a:rPr lang="en-US" sz="2400" dirty="0" err="1">
                <a:latin typeface="UTM Avo"/>
                <a:cs typeface="+mn-ea"/>
                <a:sym typeface="+mn-lt"/>
              </a:rPr>
              <a:t>động</a:t>
            </a:r>
            <a:r>
              <a:rPr lang="en-US" sz="2400" dirty="0">
                <a:latin typeface="UTM Avo"/>
                <a:cs typeface="+mn-ea"/>
                <a:sym typeface="+mn-lt"/>
              </a:rPr>
              <a:t> </a:t>
            </a:r>
            <a:r>
              <a:rPr lang="en-US" sz="2400" dirty="0" err="1">
                <a:latin typeface="UTM Avo"/>
                <a:cs typeface="+mn-ea"/>
                <a:sym typeface="+mn-lt"/>
              </a:rPr>
              <a:t>năng</a:t>
            </a:r>
            <a:r>
              <a:rPr lang="en-US" sz="2400" dirty="0">
                <a:latin typeface="UTM Avo"/>
                <a:cs typeface="+mn-ea"/>
                <a:sym typeface="+mn-lt"/>
              </a:rPr>
              <a:t>.</a:t>
            </a:r>
          </a:p>
          <a:p>
            <a:pPr marL="457223" indent="-457223" algn="just" defTabSz="609630">
              <a:lnSpc>
                <a:spcPct val="150000"/>
              </a:lnSpc>
              <a:buFont typeface="Arial" panose="020B0604020202020204" pitchFamily="34" charset="0"/>
              <a:buChar char="•"/>
            </a:pPr>
            <a:r>
              <a:rPr lang="en-US" sz="2400" dirty="0" err="1">
                <a:latin typeface="UTM Avo"/>
                <a:cs typeface="+mn-ea"/>
                <a:sym typeface="+mn-lt"/>
              </a:rPr>
              <a:t>Nêu</a:t>
            </a:r>
            <a:r>
              <a:rPr lang="en-US" sz="2400" dirty="0">
                <a:latin typeface="UTM Avo"/>
                <a:cs typeface="+mn-ea"/>
                <a:sym typeface="+mn-lt"/>
              </a:rPr>
              <a:t> </a:t>
            </a:r>
            <a:r>
              <a:rPr lang="en-US" sz="2400" dirty="0" err="1">
                <a:latin typeface="UTM Avo"/>
                <a:cs typeface="+mn-ea"/>
                <a:sym typeface="+mn-lt"/>
              </a:rPr>
              <a:t>đơn</a:t>
            </a:r>
            <a:r>
              <a:rPr lang="en-US" sz="2400" dirty="0">
                <a:latin typeface="UTM Avo"/>
                <a:cs typeface="+mn-ea"/>
                <a:sym typeface="+mn-lt"/>
              </a:rPr>
              <a:t> </a:t>
            </a:r>
            <a:r>
              <a:rPr lang="en-US" sz="2400" dirty="0" err="1">
                <a:latin typeface="UTM Avo"/>
                <a:cs typeface="+mn-ea"/>
                <a:sym typeface="+mn-lt"/>
              </a:rPr>
              <a:t>vị</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động</a:t>
            </a:r>
            <a:r>
              <a:rPr lang="en-US" sz="2400" dirty="0">
                <a:latin typeface="UTM Avo"/>
                <a:cs typeface="+mn-ea"/>
                <a:sym typeface="+mn-lt"/>
              </a:rPr>
              <a:t> </a:t>
            </a:r>
            <a:r>
              <a:rPr lang="en-US" sz="2400" dirty="0" err="1">
                <a:latin typeface="UTM Avo"/>
                <a:cs typeface="+mn-ea"/>
                <a:sym typeface="+mn-lt"/>
              </a:rPr>
              <a:t>năng</a:t>
            </a:r>
            <a:r>
              <a:rPr lang="en-US" sz="2400" dirty="0">
                <a:latin typeface="UTM Avo"/>
                <a:cs typeface="+mn-ea"/>
                <a:sym typeface="+mn-lt"/>
              </a:rPr>
              <a:t>.</a:t>
            </a:r>
          </a:p>
        </p:txBody>
      </p:sp>
      <p:grpSp>
        <p:nvGrpSpPr>
          <p:cNvPr id="7" name="Group 6">
            <a:extLst>
              <a:ext uri="{FF2B5EF4-FFF2-40B4-BE49-F238E27FC236}">
                <a16:creationId xmlns:a16="http://schemas.microsoft.com/office/drawing/2014/main" id="{E966AD7E-40A8-799C-EE45-726F0A1EE863}"/>
              </a:ext>
            </a:extLst>
          </p:cNvPr>
          <p:cNvGrpSpPr/>
          <p:nvPr/>
        </p:nvGrpSpPr>
        <p:grpSpPr>
          <a:xfrm>
            <a:off x="6439694" y="1817688"/>
            <a:ext cx="5301576" cy="4537112"/>
            <a:chOff x="10515600" y="2666594"/>
            <a:chExt cx="6809364" cy="5827484"/>
          </a:xfrm>
        </p:grpSpPr>
        <p:sp>
          <p:nvSpPr>
            <p:cNvPr id="8" name="TextBox 7">
              <a:extLst>
                <a:ext uri="{FF2B5EF4-FFF2-40B4-BE49-F238E27FC236}">
                  <a16:creationId xmlns:a16="http://schemas.microsoft.com/office/drawing/2014/main" id="{7D769AC3-53D5-E6D9-6D0B-9DE0AC6C5E22}"/>
                </a:ext>
              </a:extLst>
            </p:cNvPr>
            <p:cNvSpPr txBox="1"/>
            <p:nvPr/>
          </p:nvSpPr>
          <p:spPr>
            <a:xfrm>
              <a:off x="10711343" y="7756332"/>
              <a:ext cx="6269087" cy="737746"/>
            </a:xfrm>
            <a:prstGeom prst="rect">
              <a:avLst/>
            </a:prstGeom>
            <a:noFill/>
          </p:spPr>
          <p:txBody>
            <a:bodyPr wrap="square">
              <a:spAutoFit/>
            </a:bodyPr>
            <a:lstStyle/>
            <a:p>
              <a:pPr algn="ctr" defTabSz="304815">
                <a:lnSpc>
                  <a:spcPct val="150000"/>
                </a:lnSpc>
                <a:defRPr/>
              </a:pPr>
              <a:r>
                <a:rPr lang="en-US" sz="2400" b="1">
                  <a:latin typeface="UTM Avo"/>
                  <a:cs typeface="+mn-ea"/>
                  <a:sym typeface="+mn-lt"/>
                </a:rPr>
                <a:t>THẢO LUẬN NHÓM ĐÔI</a:t>
              </a:r>
            </a:p>
          </p:txBody>
        </p:sp>
        <p:sp>
          <p:nvSpPr>
            <p:cNvPr id="9" name="Freeform 4">
              <a:extLst>
                <a:ext uri="{FF2B5EF4-FFF2-40B4-BE49-F238E27FC236}">
                  <a16:creationId xmlns:a16="http://schemas.microsoft.com/office/drawing/2014/main" id="{3106A068-E63E-2F3C-6907-D59F22695B2B}"/>
                </a:ext>
              </a:extLst>
            </p:cNvPr>
            <p:cNvSpPr/>
            <p:nvPr/>
          </p:nvSpPr>
          <p:spPr>
            <a:xfrm>
              <a:off x="10515600" y="2666594"/>
              <a:ext cx="6809364" cy="4953812"/>
            </a:xfrm>
            <a:custGeom>
              <a:avLst/>
              <a:gdLst/>
              <a:ahLst/>
              <a:cxnLst/>
              <a:rect l="l" t="t" r="r" b="b"/>
              <a:pathLst>
                <a:path w="5014249" h="3647866">
                  <a:moveTo>
                    <a:pt x="0" y="0"/>
                  </a:moveTo>
                  <a:lnTo>
                    <a:pt x="5014249" y="0"/>
                  </a:lnTo>
                  <a:lnTo>
                    <a:pt x="5014249" y="3647866"/>
                  </a:lnTo>
                  <a:lnTo>
                    <a:pt x="0" y="3647866"/>
                  </a:lnTo>
                  <a:lnTo>
                    <a:pt x="0" y="0"/>
                  </a:lnTo>
                  <a:close/>
                </a:path>
              </a:pathLst>
            </a:custGeom>
            <a:blipFill>
              <a:blip r:embed="rId3"/>
              <a:stretch>
                <a:fillRect/>
              </a:stretch>
            </a:blipFill>
          </p:spPr>
          <p:txBody>
            <a:bodyPr/>
            <a:lstStyle/>
            <a:p>
              <a:pPr defTabSz="609630"/>
              <a:endParaRPr lang="en-US" sz="700">
                <a:latin typeface="UTM Avo"/>
                <a:cs typeface="+mn-ea"/>
                <a:sym typeface="+mn-lt"/>
              </a:endParaRPr>
            </a:p>
          </p:txBody>
        </p:sp>
      </p:grpSp>
    </p:spTree>
    <p:extLst>
      <p:ext uri="{BB962C8B-B14F-4D97-AF65-F5344CB8AC3E}">
        <p14:creationId xmlns:p14="http://schemas.microsoft.com/office/powerpoint/2010/main" val="2693824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31eea4b-309e-4136-a109-ac3409425c9a">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1897</Words>
  <Application>Microsoft Office PowerPoint</Application>
  <PresentationFormat>Widescreen</PresentationFormat>
  <Paragraphs>177</Paragraphs>
  <Slides>44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UTM Avo</vt:lpstr>
      <vt:lpstr>Arial</vt:lpstr>
      <vt:lpstr>Calibri</vt:lpstr>
      <vt:lpstr>Calibri Light</vt:lpstr>
      <vt:lpstr>Cambria Math</vt:lpstr>
      <vt:lpstr>Times New Roman</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Đốt củi ở trên cao sẽ tỏa nhiệt nhiều hơn là sai. Vì khi nhiên liệu bị đốt cháy năng lượng được giải phóng lớn hay nhỏ liên quan tới tính chất hóa học của vật liệu, điều kiện phản ứng,… còn vật ở trên cao có thế năng là năng lượng dạng tích trữ, năng lượng được giải phóng khi vật thực hiện công.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pc</cp:lastModifiedBy>
  <cp:revision>16</cp:revision>
  <dcterms:created xsi:type="dcterms:W3CDTF">2023-10-18T06:55:26Z</dcterms:created>
  <dcterms:modified xsi:type="dcterms:W3CDTF">2025-09-20T02:05:16Z</dcterms:modified>
</cp:coreProperties>
</file>