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308" r:id="rId8"/>
    <p:sldId id="307" r:id="rId9"/>
    <p:sldId id="306" r:id="rId10"/>
    <p:sldId id="305" r:id="rId11"/>
    <p:sldId id="304" r:id="rId12"/>
    <p:sldId id="303" r:id="rId13"/>
    <p:sldId id="302" r:id="rId14"/>
    <p:sldId id="301" r:id="rId15"/>
    <p:sldId id="300" r:id="rId16"/>
    <p:sldId id="299" r:id="rId17"/>
    <p:sldId id="298" r:id="rId18"/>
    <p:sldId id="297" r:id="rId19"/>
    <p:sldId id="296" r:id="rId20"/>
    <p:sldId id="295" r:id="rId21"/>
    <p:sldId id="313" r:id="rId22"/>
    <p:sldId id="294" r:id="rId23"/>
    <p:sldId id="312" r:id="rId24"/>
    <p:sldId id="311" r:id="rId25"/>
    <p:sldId id="310" r:id="rId26"/>
    <p:sldId id="309" r:id="rId27"/>
    <p:sldId id="318" r:id="rId28"/>
    <p:sldId id="317" r:id="rId29"/>
    <p:sldId id="316" r:id="rId30"/>
    <p:sldId id="261" r:id="rId31"/>
    <p:sldId id="323" r:id="rId32"/>
    <p:sldId id="263" r:id="rId33"/>
    <p:sldId id="322" r:id="rId34"/>
    <p:sldId id="321" r:id="rId35"/>
    <p:sldId id="327" r:id="rId36"/>
    <p:sldId id="319" r:id="rId37"/>
    <p:sldId id="326" r:id="rId38"/>
    <p:sldId id="325" r:id="rId39"/>
    <p:sldId id="262" r:id="rId40"/>
    <p:sldId id="264" r:id="rId41"/>
    <p:sldId id="269" r:id="rId42"/>
    <p:sldId id="29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20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403" y="8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3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3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64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62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71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67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9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04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18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99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09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10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36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0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9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9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8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7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8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9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8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5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86EC385-F964-BBD3-8BB3-77AFC739E1F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khoa-hoc-tu-nhien-9/1/702/2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khoa-hoc-tu-nhien-9/1/702/25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khoa-hoc-tu-nhien-9/1/702/25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khoa-hoc-tu-nhien-9/1/702/2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g"/><Relationship Id="rId7" Type="http://schemas.openxmlformats.org/officeDocument/2006/relationships/hyperlink" Target="https://www.facebook.com/hoc10fb/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27-3890-5E36-84E7-B99C09ED76C6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vi-V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TN 9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6A8D408-AFBF-EF8F-8BE1-D0038CB5C243}"/>
              </a:ext>
            </a:extLst>
          </p:cNvPr>
          <p:cNvSpPr txBox="1">
            <a:spLocks/>
          </p:cNvSpPr>
          <p:nvPr/>
        </p:nvSpPr>
        <p:spPr>
          <a:xfrm>
            <a:off x="173230" y="1670180"/>
            <a:ext cx="11845539" cy="10271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vi-VN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Chủ đề 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r>
              <a:rPr lang="vi-VN" sz="4800" b="1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Ánh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1132DBB-00F3-145A-1515-A77EDE2B914F}"/>
              </a:ext>
            </a:extLst>
          </p:cNvPr>
          <p:cNvSpPr txBox="1">
            <a:spLocks/>
          </p:cNvSpPr>
          <p:nvPr/>
        </p:nvSpPr>
        <p:spPr>
          <a:xfrm>
            <a:off x="870996" y="3701592"/>
            <a:ext cx="10450004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vi-VN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4.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tượng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tán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sắc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UTM Avo" panose="02040603050506020204" pitchFamily="18" charset="0"/>
              </a:rPr>
              <a:t>ánh</a:t>
            </a:r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 sáng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sắc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ánh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sáng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257F9D-5604-FEB2-3CB6-4C31FA93D11D}"/>
              </a:ext>
            </a:extLst>
          </p:cNvPr>
          <p:cNvSpPr/>
          <p:nvPr/>
        </p:nvSpPr>
        <p:spPr>
          <a:xfrm>
            <a:off x="2083594" y="1847850"/>
            <a:ext cx="7620000" cy="33591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KẾT LUẬN</a:t>
            </a:r>
          </a:p>
          <a:p>
            <a:pPr marL="381019" marR="0" lvl="0" indent="-381019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Lăng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khối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đồng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chất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suốt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mặt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song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song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381019" marR="0" lvl="0" indent="-381019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thường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dạng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trụ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tam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giác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381019" marR="0" lvl="0" indent="-381019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mặt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đáy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.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23C83A0A-0009-49DE-BFF2-76C21705CF04}"/>
              </a:ext>
            </a:extLst>
          </p:cNvPr>
          <p:cNvSpPr/>
          <p:nvPr/>
        </p:nvSpPr>
        <p:spPr>
          <a:xfrm>
            <a:off x="0" y="5207000"/>
            <a:ext cx="4368800" cy="2729083"/>
          </a:xfrm>
          <a:custGeom>
            <a:avLst/>
            <a:gdLst/>
            <a:ahLst/>
            <a:cxnLst/>
            <a:rect l="l" t="t" r="r" b="b"/>
            <a:pathLst>
              <a:path w="6709681" h="3782582">
                <a:moveTo>
                  <a:pt x="0" y="0"/>
                </a:moveTo>
                <a:lnTo>
                  <a:pt x="6709681" y="0"/>
                </a:lnTo>
                <a:lnTo>
                  <a:pt x="6709681" y="3782583"/>
                </a:lnTo>
                <a:lnTo>
                  <a:pt x="0" y="378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700">
              <a:latin typeface="UTM Avo"/>
              <a:cs typeface="+mn-ea"/>
              <a:sym typeface="+mn-lt"/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1E623457-2572-F499-F4B6-5D49A409CEC7}"/>
              </a:ext>
            </a:extLst>
          </p:cNvPr>
          <p:cNvSpPr/>
          <p:nvPr/>
        </p:nvSpPr>
        <p:spPr>
          <a:xfrm>
            <a:off x="9572844" y="1847850"/>
            <a:ext cx="2315150" cy="4964079"/>
          </a:xfrm>
          <a:custGeom>
            <a:avLst/>
            <a:gdLst/>
            <a:ahLst/>
            <a:cxnLst/>
            <a:rect l="l" t="t" r="r" b="b"/>
            <a:pathLst>
              <a:path w="1525009" h="3269881">
                <a:moveTo>
                  <a:pt x="0" y="0"/>
                </a:moveTo>
                <a:lnTo>
                  <a:pt x="1525009" y="0"/>
                </a:lnTo>
                <a:lnTo>
                  <a:pt x="1525009" y="3269881"/>
                </a:lnTo>
                <a:lnTo>
                  <a:pt x="0" y="32698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700"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3899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D943A4-D2A9-F27B-588B-0B5BF66E77AE}"/>
              </a:ext>
            </a:extLst>
          </p:cNvPr>
          <p:cNvSpPr/>
          <p:nvPr/>
        </p:nvSpPr>
        <p:spPr>
          <a:xfrm>
            <a:off x="355600" y="2024063"/>
            <a:ext cx="11430000" cy="461962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DB80ED-DC10-5DD3-1DB1-EA4C9A59BA3E}"/>
              </a:ext>
            </a:extLst>
          </p:cNvPr>
          <p:cNvSpPr/>
          <p:nvPr/>
        </p:nvSpPr>
        <p:spPr>
          <a:xfrm>
            <a:off x="0" y="1643063"/>
            <a:ext cx="12192000" cy="745648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2. Đường đi của tia sáng qua lăng kính</a:t>
            </a:r>
            <a:endParaRPr lang="en-US" sz="2800" b="1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D19F3-CAB3-1401-DFF3-858009F94131}"/>
              </a:ext>
            </a:extLst>
          </p:cNvPr>
          <p:cNvSpPr/>
          <p:nvPr/>
        </p:nvSpPr>
        <p:spPr>
          <a:xfrm>
            <a:off x="1540186" y="2598152"/>
            <a:ext cx="984809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vi-VN" sz="2400" b="1" dirty="0">
                <a:latin typeface="UTM Avo" panose="02040603050506020204" pitchFamily="18"/>
                <a:cs typeface="+mn-ea"/>
                <a:sym typeface="+mn-lt"/>
              </a:rPr>
              <a:t>T</a:t>
            </a: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hí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nghiệm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tìm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hiểu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đường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truyền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của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tia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sáng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qua </a:t>
            </a: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lăng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kính</a:t>
            </a:r>
            <a:endParaRPr lang="en-US" sz="2400" dirty="0"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4C26E64-0822-E0FE-67CB-D1E919562F67}"/>
              </a:ext>
            </a:extLst>
          </p:cNvPr>
          <p:cNvSpPr/>
          <p:nvPr/>
        </p:nvSpPr>
        <p:spPr>
          <a:xfrm>
            <a:off x="759411" y="2510218"/>
            <a:ext cx="575632" cy="828789"/>
          </a:xfrm>
          <a:custGeom>
            <a:avLst/>
            <a:gdLst/>
            <a:ahLst/>
            <a:cxnLst/>
            <a:rect l="l" t="t" r="r" b="b"/>
            <a:pathLst>
              <a:path w="2857916" h="4114800">
                <a:moveTo>
                  <a:pt x="0" y="0"/>
                </a:moveTo>
                <a:lnTo>
                  <a:pt x="2857915" y="0"/>
                </a:lnTo>
                <a:lnTo>
                  <a:pt x="28579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700"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AC6D5A91-4BEF-D3D2-0056-F84129E048E7}"/>
              </a:ext>
            </a:extLst>
          </p:cNvPr>
          <p:cNvSpPr/>
          <p:nvPr/>
        </p:nvSpPr>
        <p:spPr>
          <a:xfrm>
            <a:off x="759411" y="3514102"/>
            <a:ext cx="520839" cy="328126"/>
          </a:xfrm>
          <a:prstGeom prst="chevron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CEC37-3086-EDF7-4AA1-97311B6AB60E}"/>
              </a:ext>
            </a:extLst>
          </p:cNvPr>
          <p:cNvSpPr txBox="1"/>
          <p:nvPr/>
        </p:nvSpPr>
        <p:spPr>
          <a:xfrm>
            <a:off x="1425265" y="3442643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2400" b="1" dirty="0">
                <a:latin typeface="UTM Avo" panose="02040603050506020204" pitchFamily="18"/>
                <a:cs typeface="+mn-ea"/>
                <a:sym typeface="+mn-lt"/>
              </a:rPr>
              <a:t>Chuẩn bị</a:t>
            </a:r>
            <a:endParaRPr lang="en-US" sz="2400" b="1" dirty="0"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D4748B-0C3A-3AAC-154C-E548F5CF25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39" b="63454" l="57851" r="93202">
                        <a14:foregroundMark x1="79825" y1="38635" x2="82412" y2="46345"/>
                        <a14:foregroundMark x1="61711" y1="30522" x2="79035" y2="49237"/>
                        <a14:foregroundMark x1="79035" y1="49237" x2="79605" y2="49478"/>
                        <a14:foregroundMark x1="58158" y1="26426" x2="83596" y2="29398"/>
                        <a14:foregroundMark x1="83596" y1="29398" x2="88377" y2="33815"/>
                        <a14:foregroundMark x1="88377" y1="33815" x2="90395" y2="42008"/>
                        <a14:foregroundMark x1="90395" y1="42008" x2="89342" y2="50683"/>
                        <a14:foregroundMark x1="89342" y1="50683" x2="84605" y2="57269"/>
                        <a14:foregroundMark x1="84605" y1="57269" x2="78465" y2="59920"/>
                        <a14:foregroundMark x1="78465" y1="59920" x2="60965" y2="54779"/>
                        <a14:foregroundMark x1="60965" y1="54779" x2="58509" y2="45221"/>
                        <a14:foregroundMark x1="58509" y1="45221" x2="59474" y2="27550"/>
                        <a14:foregroundMark x1="57675" y1="25462" x2="58509" y2="60080"/>
                        <a14:foregroundMark x1="58509" y1="60080" x2="63772" y2="64177"/>
                        <a14:foregroundMark x1="63772" y1="64177" x2="79605" y2="64980"/>
                        <a14:foregroundMark x1="79605" y1="64980" x2="86096" y2="64578"/>
                        <a14:foregroundMark x1="86096" y1="64578" x2="90351" y2="58635"/>
                        <a14:foregroundMark x1="90351" y1="58635" x2="90307" y2="29398"/>
                        <a14:foregroundMark x1="90307" y1="29398" x2="85395" y2="26586"/>
                        <a14:foregroundMark x1="85395" y1="26586" x2="57851" y2="24819"/>
                        <a14:foregroundMark x1="87281" y1="25221" x2="91711" y2="26667"/>
                        <a14:foregroundMark x1="91711" y1="26667" x2="93202" y2="34779"/>
                        <a14:foregroundMark x1="93202" y1="34779" x2="92588" y2="54378"/>
                        <a14:foregroundMark x1="77939" y1="38313" x2="78246" y2="34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83" t="21887" r="5043" b="31928"/>
          <a:stretch/>
        </p:blipFill>
        <p:spPr>
          <a:xfrm>
            <a:off x="7199156" y="3552386"/>
            <a:ext cx="4233433" cy="27046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FFFA59-D24A-5A15-DA6D-424F920C6E4E}"/>
              </a:ext>
            </a:extLst>
          </p:cNvPr>
          <p:cNvSpPr txBox="1"/>
          <p:nvPr/>
        </p:nvSpPr>
        <p:spPr>
          <a:xfrm>
            <a:off x="9643277" y="3165776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2400" dirty="0">
                <a:latin typeface="UTM Avo" panose="02040603050506020204" pitchFamily="18"/>
                <a:cs typeface="+mn-ea"/>
                <a:sym typeface="+mn-lt"/>
              </a:rPr>
              <a:t>Lăng kính</a:t>
            </a:r>
            <a:endParaRPr lang="en-US" sz="2400" dirty="0"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58F53C-4B6C-7158-3AC9-209033B5FDB3}"/>
              </a:ext>
            </a:extLst>
          </p:cNvPr>
          <p:cNvSpPr txBox="1"/>
          <p:nvPr/>
        </p:nvSpPr>
        <p:spPr>
          <a:xfrm>
            <a:off x="7614137" y="6141691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2400" dirty="0">
                <a:latin typeface="UTM Avo" panose="02040603050506020204" pitchFamily="18"/>
                <a:cs typeface="+mn-ea"/>
                <a:sym typeface="+mn-lt"/>
              </a:rPr>
              <a:t>Đèn laser</a:t>
            </a:r>
            <a:endParaRPr lang="en-US" sz="2400" dirty="0"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9A726D-DB4F-B7AF-AD7A-58DD0B3F63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199" t="13018" b="13877"/>
          <a:stretch/>
        </p:blipFill>
        <p:spPr>
          <a:xfrm>
            <a:off x="1185054" y="3990838"/>
            <a:ext cx="2137948" cy="2110519"/>
          </a:xfrm>
          <a:prstGeom prst="rect">
            <a:avLst/>
          </a:prstGeom>
        </p:spPr>
      </p:pic>
      <p:pic>
        <p:nvPicPr>
          <p:cNvPr id="26" name="Picture 2" descr="Ưu nhược điểm của đèn sợi đốt, halogen, led, huỳnh quang, compact">
            <a:extLst>
              <a:ext uri="{FF2B5EF4-FFF2-40B4-BE49-F238E27FC236}">
                <a16:creationId xmlns:a16="http://schemas.microsoft.com/office/drawing/2014/main" id="{C9FBF2C8-9D07-2023-1BCE-F02BD2F8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1" y="3171386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DB51D2-4E56-9334-781F-CC9757049DEB}"/>
              </a:ext>
            </a:extLst>
          </p:cNvPr>
          <p:cNvSpPr txBox="1"/>
          <p:nvPr/>
        </p:nvSpPr>
        <p:spPr>
          <a:xfrm>
            <a:off x="4466359" y="6144088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2400" dirty="0">
                <a:latin typeface="UTM Avo" panose="02040603050506020204" pitchFamily="18"/>
                <a:cs typeface="+mn-ea"/>
                <a:sym typeface="+mn-lt"/>
              </a:rPr>
              <a:t>Đèn sợi đốt</a:t>
            </a:r>
            <a:endParaRPr lang="en-US" sz="2400" dirty="0"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91E231-5E8D-D8C5-673D-80C5D1778E93}"/>
              </a:ext>
            </a:extLst>
          </p:cNvPr>
          <p:cNvSpPr txBox="1"/>
          <p:nvPr/>
        </p:nvSpPr>
        <p:spPr>
          <a:xfrm>
            <a:off x="1255800" y="6141690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2400" dirty="0">
                <a:latin typeface="UTM Avo" panose="02040603050506020204" pitchFamily="18"/>
                <a:cs typeface="+mn-ea"/>
                <a:sym typeface="+mn-lt"/>
              </a:rPr>
              <a:t>Bảng thép</a:t>
            </a:r>
            <a:endParaRPr lang="en-US" sz="2400" dirty="0">
              <a:latin typeface="UTM Avo" panose="02040603050506020204" pitchFamily="1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8821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4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evron 7">
            <a:extLst>
              <a:ext uri="{FF2B5EF4-FFF2-40B4-BE49-F238E27FC236}">
                <a16:creationId xmlns:a16="http://schemas.microsoft.com/office/drawing/2014/main" id="{3F61363D-DB86-FB9A-AB60-8442F905E586}"/>
              </a:ext>
            </a:extLst>
          </p:cNvPr>
          <p:cNvSpPr/>
          <p:nvPr/>
        </p:nvSpPr>
        <p:spPr>
          <a:xfrm>
            <a:off x="646991" y="1813682"/>
            <a:ext cx="520839" cy="461665"/>
          </a:xfrm>
          <a:prstGeom prst="chevron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FBD69-9060-AC45-0B91-9DE3DEFFBC6D}"/>
              </a:ext>
            </a:extLst>
          </p:cNvPr>
          <p:cNvSpPr txBox="1"/>
          <p:nvPr/>
        </p:nvSpPr>
        <p:spPr>
          <a:xfrm>
            <a:off x="1339349" y="1813681"/>
            <a:ext cx="1701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2400" b="1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Tiến hành</a:t>
            </a:r>
            <a:endParaRPr lang="en-US" sz="2400" b="1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B9C07-1EEE-FD51-CAF5-753F51E5D746}"/>
              </a:ext>
            </a:extLst>
          </p:cNvPr>
          <p:cNvSpPr/>
          <p:nvPr/>
        </p:nvSpPr>
        <p:spPr>
          <a:xfrm>
            <a:off x="646991" y="2222591"/>
            <a:ext cx="7326399" cy="2559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rgbClr val="202124"/>
                </a:solidFill>
                <a:latin typeface="UTM Avo"/>
                <a:cs typeface="+mn-ea"/>
                <a:sym typeface="+mn-lt"/>
              </a:rPr>
              <a:t>Gắn đèn laser và lăng kính lên bảng thép như</a:t>
            </a:r>
            <a:r>
              <a:rPr lang="vi-VN" sz="2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vi-VN" sz="2200" dirty="0">
                <a:solidFill>
                  <a:srgbClr val="202124"/>
                </a:solidFill>
                <a:latin typeface="UTM Avo"/>
                <a:cs typeface="+mn-ea"/>
                <a:sym typeface="+mn-lt"/>
              </a:rPr>
              <a:t>hình 4.4. </a:t>
            </a:r>
          </a:p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rgbClr val="202124"/>
                </a:solidFill>
                <a:latin typeface="UTM Avo"/>
                <a:cs typeface="+mn-ea"/>
                <a:sym typeface="+mn-lt"/>
              </a:rPr>
              <a:t>Bật đèn chiếu tia sáng tới một mặt bên</a:t>
            </a:r>
            <a:r>
              <a:rPr lang="vi-VN" sz="2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vi-VN" sz="2200" dirty="0">
                <a:solidFill>
                  <a:srgbClr val="202124"/>
                </a:solidFill>
                <a:latin typeface="UTM Avo"/>
                <a:cs typeface="+mn-ea"/>
                <a:sym typeface="+mn-lt"/>
              </a:rPr>
              <a:t>của </a:t>
            </a:r>
            <a:br>
              <a:rPr lang="vi-VN" sz="2200" dirty="0">
                <a:solidFill>
                  <a:srgbClr val="202124"/>
                </a:solidFill>
                <a:latin typeface="UTM Avo"/>
                <a:cs typeface="+mn-ea"/>
                <a:sym typeface="+mn-lt"/>
              </a:rPr>
            </a:br>
            <a:r>
              <a:rPr lang="vi-VN" sz="2200" dirty="0">
                <a:solidFill>
                  <a:srgbClr val="202124"/>
                </a:solidFill>
                <a:latin typeface="UTM Avo"/>
                <a:cs typeface="+mn-ea"/>
                <a:sym typeface="+mn-lt"/>
              </a:rPr>
              <a:t>lăng kính sao cho tia sáng hướng về phía đỉnh</a:t>
            </a:r>
            <a:r>
              <a:rPr lang="vi-VN" sz="2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vi-VN" sz="2200" dirty="0">
                <a:solidFill>
                  <a:srgbClr val="202124"/>
                </a:solidFill>
                <a:latin typeface="UTM Avo"/>
                <a:cs typeface="+mn-ea"/>
                <a:sym typeface="+mn-lt"/>
              </a:rPr>
              <a:t>của lăng kính.</a:t>
            </a:r>
            <a:endParaRPr lang="vi-VN" sz="22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E101C7-3218-38CC-3B23-C19E1CA474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3" t="21887" r="5043" b="22578"/>
          <a:stretch/>
        </p:blipFill>
        <p:spPr>
          <a:xfrm>
            <a:off x="8239382" y="2170795"/>
            <a:ext cx="3208201" cy="24646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9F8535-805A-FFCA-9425-D675A000813C}"/>
              </a:ext>
            </a:extLst>
          </p:cNvPr>
          <p:cNvSpPr/>
          <p:nvPr/>
        </p:nvSpPr>
        <p:spPr>
          <a:xfrm>
            <a:off x="646991" y="4635409"/>
            <a:ext cx="10898017" cy="2051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rgbClr val="202124"/>
                </a:solidFill>
                <a:latin typeface="UTM Avo"/>
                <a:cs typeface="+mn-ea"/>
                <a:sym typeface="+mn-lt"/>
              </a:rPr>
              <a:t>Quan sát tia sáng đi ra ở mặt bên kia của lăng kính</a:t>
            </a:r>
            <a:r>
              <a:rPr lang="vi-VN" sz="2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vi-VN" sz="2200" dirty="0">
                <a:solidFill>
                  <a:srgbClr val="202124"/>
                </a:solidFill>
                <a:latin typeface="UTM Avo"/>
                <a:cs typeface="+mn-ea"/>
                <a:sym typeface="+mn-lt"/>
              </a:rPr>
              <a:t>(tia ló). </a:t>
            </a:r>
          </a:p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rgbClr val="202124"/>
                </a:solidFill>
                <a:latin typeface="UTM Avo"/>
                <a:cs typeface="+mn-ea"/>
                <a:sym typeface="+mn-lt"/>
              </a:rPr>
              <a:t>Mô tả bằng hình vẽ đường đi của tia sáng</a:t>
            </a:r>
            <a:r>
              <a:rPr lang="vi-VN" sz="2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vi-VN" sz="2200" dirty="0">
                <a:solidFill>
                  <a:srgbClr val="202124"/>
                </a:solidFill>
                <a:latin typeface="UTM Avo"/>
                <a:cs typeface="+mn-ea"/>
                <a:sym typeface="+mn-lt"/>
              </a:rPr>
              <a:t>qua lăng kính.</a:t>
            </a:r>
          </a:p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Thay đèn laser bằng đèn sợi đốt, lặp lại các bước thí nghiệm trên, quan sát hiện tượng xảy ra và rút ra nhận xét.</a:t>
            </a:r>
            <a:endParaRPr lang="en-US" sz="22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0745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uiExpand="1" build="p"/>
      <p:bldP spid="1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evron 2">
            <a:extLst>
              <a:ext uri="{FF2B5EF4-FFF2-40B4-BE49-F238E27FC236}">
                <a16:creationId xmlns:a16="http://schemas.microsoft.com/office/drawing/2014/main" id="{971484D8-3123-0104-0B67-8E11931546FD}"/>
              </a:ext>
            </a:extLst>
          </p:cNvPr>
          <p:cNvSpPr/>
          <p:nvPr/>
        </p:nvSpPr>
        <p:spPr>
          <a:xfrm>
            <a:off x="646991" y="1813682"/>
            <a:ext cx="520839" cy="461665"/>
          </a:xfrm>
          <a:prstGeom prst="chevron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F60FE-31D3-A0C8-F83A-364468735553}"/>
              </a:ext>
            </a:extLst>
          </p:cNvPr>
          <p:cNvSpPr txBox="1"/>
          <p:nvPr/>
        </p:nvSpPr>
        <p:spPr>
          <a:xfrm>
            <a:off x="1339349" y="1813681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UTM Avo" panose="02040603050506020204" pitchFamily="18"/>
                <a:cs typeface="+mn-ea"/>
                <a:sym typeface="+mn-lt"/>
              </a:rPr>
              <a:t>Yêu cầu</a:t>
            </a:r>
            <a:endParaRPr lang="en-US" sz="2400" b="1" dirty="0"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3ED415-899E-5DDC-4239-C26762C8C459}"/>
              </a:ext>
            </a:extLst>
          </p:cNvPr>
          <p:cNvSpPr/>
          <p:nvPr/>
        </p:nvSpPr>
        <p:spPr>
          <a:xfrm>
            <a:off x="646992" y="2222591"/>
            <a:ext cx="7267884" cy="1761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Tiến hành thí nghiệm</a:t>
            </a:r>
          </a:p>
          <a:p>
            <a:pPr marL="381019" indent="-381019" algn="just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o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khúc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xạ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tia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laser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b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</a:b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tia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trắng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lăng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kính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cs typeface="+mn-ea"/>
                <a:sym typeface="+mn-lt"/>
              </a:rPr>
              <a:t>.</a:t>
            </a:r>
            <a:endParaRPr lang="en-US" sz="2400" dirty="0"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10" name="y2mate.com - Thí nghiệm đường đi của tia sáng qua lăng kính  Lý Thầy Quân_1080">
            <a:hlinkClick r:id="" action="ppaction://media"/>
            <a:extLst>
              <a:ext uri="{FF2B5EF4-FFF2-40B4-BE49-F238E27FC236}">
                <a16:creationId xmlns:a16="http://schemas.microsoft.com/office/drawing/2014/main" id="{98AE7189-6C8E-24CD-94F3-3BDE303FB2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4007" y="1924487"/>
            <a:ext cx="2557862" cy="4547310"/>
          </a:xfrm>
          <a:prstGeom prst="rect">
            <a:avLst/>
          </a:prstGeom>
        </p:spPr>
      </p:pic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E014260F-5B10-C128-3CC7-5AECE9E90A0F}"/>
              </a:ext>
            </a:extLst>
          </p:cNvPr>
          <p:cNvSpPr/>
          <p:nvPr/>
        </p:nvSpPr>
        <p:spPr>
          <a:xfrm>
            <a:off x="1567543" y="4198142"/>
            <a:ext cx="6347333" cy="1524000"/>
          </a:xfrm>
          <a:prstGeom prst="wedgeRectCallout">
            <a:avLst>
              <a:gd name="adj1" fmla="val 60635"/>
              <a:gd name="adj2" fmla="val 93367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Video thí nghiệm tìm hiểu </a:t>
            </a:r>
            <a:b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</a:b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đường truyền của tia sáng qua lăng kính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4806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7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EC91D7-D30C-DB46-75A2-D82097148DF4}"/>
              </a:ext>
            </a:extLst>
          </p:cNvPr>
          <p:cNvSpPr/>
          <p:nvPr/>
        </p:nvSpPr>
        <p:spPr>
          <a:xfrm>
            <a:off x="590229" y="3263413"/>
            <a:ext cx="4871565" cy="291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vi-VN" sz="2400" b="1" dirty="0">
                <a:latin typeface="UTM Avo"/>
                <a:cs typeface="+mn-ea"/>
                <a:sym typeface="+mn-lt"/>
              </a:rPr>
              <a:t>Ánh sáng đơn sắc </a:t>
            </a:r>
          </a:p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latin typeface="UTM Avo"/>
                <a:cs typeface="+mn-ea"/>
                <a:sym typeface="+mn-lt"/>
              </a:rPr>
              <a:t>Ánh sáng không bị tán sắc qua lăng kính.</a:t>
            </a:r>
          </a:p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latin typeface="UTM Avo"/>
                <a:cs typeface="+mn-ea"/>
                <a:sym typeface="+mn-lt"/>
              </a:rPr>
              <a:t>Mỗi ánh sáng đơn sắc </a:t>
            </a:r>
            <a:br>
              <a:rPr lang="vi-VN" sz="2400" dirty="0">
                <a:latin typeface="UTM Avo"/>
                <a:cs typeface="+mn-ea"/>
                <a:sym typeface="+mn-lt"/>
              </a:rPr>
            </a:br>
            <a:r>
              <a:rPr lang="vi-VN" sz="2400" dirty="0">
                <a:latin typeface="UTM Avo"/>
                <a:cs typeface="+mn-ea"/>
                <a:sym typeface="+mn-lt"/>
              </a:rPr>
              <a:t>có một màu sắc xác định.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6E4E5BB-386D-1401-032B-7C2B3F9B4475}"/>
              </a:ext>
            </a:extLst>
          </p:cNvPr>
          <p:cNvSpPr/>
          <p:nvPr/>
        </p:nvSpPr>
        <p:spPr>
          <a:xfrm>
            <a:off x="590229" y="1975702"/>
            <a:ext cx="2235200" cy="762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KHÁI NIỆM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8" name="Picture 2" descr="Lăng Kính Có Tác Dụng Gì? Tìm Hiểu Những Công Dụng Hữu Ích Của Lăng Kính">
            <a:extLst>
              <a:ext uri="{FF2B5EF4-FFF2-40B4-BE49-F238E27FC236}">
                <a16:creationId xmlns:a16="http://schemas.microsoft.com/office/drawing/2014/main" id="{4EB54AAD-048F-BFB6-EC44-81AF2DCB8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23" y="3304519"/>
            <a:ext cx="5703942" cy="319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065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84047F-A0AF-70E7-7400-01EC67B6D495}"/>
              </a:ext>
            </a:extLst>
          </p:cNvPr>
          <p:cNvSpPr/>
          <p:nvPr/>
        </p:nvSpPr>
        <p:spPr>
          <a:xfrm>
            <a:off x="1623222" y="1955698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vi-VN" sz="2400" dirty="0">
                <a:latin typeface="UTM Avo"/>
                <a:cs typeface="+mn-ea"/>
                <a:sym typeface="+mn-lt"/>
              </a:rPr>
              <a:t>Quan sát hình 4.5</a:t>
            </a:r>
            <a:endParaRPr lang="en-US" sz="2400" dirty="0">
              <a:latin typeface="UTM Avo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CD73B1-194C-5664-35A0-5CDF2F7E04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3" t="4343" r="6194" b="68263"/>
          <a:stretch/>
        </p:blipFill>
        <p:spPr>
          <a:xfrm>
            <a:off x="533243" y="2720475"/>
            <a:ext cx="4453620" cy="3249940"/>
          </a:xfrm>
          <a:prstGeom prst="rec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51D64E7E-5C2F-DEA8-2562-CD7B0EC53D81}"/>
              </a:ext>
            </a:extLst>
          </p:cNvPr>
          <p:cNvSpPr/>
          <p:nvPr/>
        </p:nvSpPr>
        <p:spPr>
          <a:xfrm>
            <a:off x="566803" y="1835168"/>
            <a:ext cx="893177" cy="893177"/>
          </a:xfrm>
          <a:custGeom>
            <a:avLst/>
            <a:gdLst/>
            <a:ahLst/>
            <a:cxnLst/>
            <a:rect l="l" t="t" r="r" b="b"/>
            <a:pathLst>
              <a:path w="1982999" h="1982999">
                <a:moveTo>
                  <a:pt x="0" y="0"/>
                </a:moveTo>
                <a:lnTo>
                  <a:pt x="1982998" y="0"/>
                </a:lnTo>
                <a:lnTo>
                  <a:pt x="1982998" y="1982998"/>
                </a:lnTo>
                <a:lnTo>
                  <a:pt x="0" y="1982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700">
              <a:latin typeface="UTM Avo"/>
              <a:cs typeface="+mn-ea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405A33-9E97-7643-8C1F-5DC249880913}"/>
              </a:ext>
            </a:extLst>
          </p:cNvPr>
          <p:cNvSpPr/>
          <p:nvPr/>
        </p:nvSpPr>
        <p:spPr>
          <a:xfrm>
            <a:off x="5300132" y="2246809"/>
            <a:ext cx="6197600" cy="33610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81019" marR="0" lvl="0" indent="-381019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Khi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chiếu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ánh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sáng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đơn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sắc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lăng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thì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ló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luôn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lệch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phía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đáy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so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với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bị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đổi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màu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381019" marR="0" lvl="0" indent="-381019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Khi chiếu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chùm sáng trắng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qua lăng kính, dùng màn chắn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chùm tia ló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thì trên </a:t>
            </a:r>
            <a:br>
              <a:rPr kumimoji="0" lang="vi-V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</a:b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màn quan sát thu được dải ánh sáng màu giống như dải màu cầu vồng.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DC796BA-76BB-AEFA-18E3-633C05023ACB}"/>
              </a:ext>
            </a:extLst>
          </p:cNvPr>
          <p:cNvSpPr/>
          <p:nvPr/>
        </p:nvSpPr>
        <p:spPr>
          <a:xfrm>
            <a:off x="618065" y="6098814"/>
            <a:ext cx="914400" cy="5588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B20746-A851-101F-6DDC-3C68D5191F33}"/>
              </a:ext>
            </a:extLst>
          </p:cNvPr>
          <p:cNvSpPr/>
          <p:nvPr/>
        </p:nvSpPr>
        <p:spPr>
          <a:xfrm>
            <a:off x="1634064" y="5793439"/>
            <a:ext cx="9863667" cy="95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vi-VN" sz="2000" dirty="0">
                <a:latin typeface="UTM Avo"/>
                <a:cs typeface="+mn-ea"/>
                <a:sym typeface="+mn-lt"/>
              </a:rPr>
              <a:t>Đó là quang phổ của ánh sáng trắng. Hiện tượng này được gọi là </a:t>
            </a:r>
            <a:r>
              <a:rPr lang="vi-VN" sz="2000" b="1" dirty="0">
                <a:latin typeface="UTM Avo"/>
                <a:cs typeface="+mn-ea"/>
                <a:sym typeface="+mn-lt"/>
              </a:rPr>
              <a:t>hiện tượng tán sắc ánh sáng.</a:t>
            </a:r>
            <a:endParaRPr lang="en-US" sz="2000" b="1" dirty="0"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1464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BD40FE-C68A-2429-28CD-A270EA0F97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0" t="36811" r="12696" b="33752"/>
          <a:stretch/>
        </p:blipFill>
        <p:spPr>
          <a:xfrm>
            <a:off x="8429057" y="1594053"/>
            <a:ext cx="3244188" cy="38441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3514E1-420F-46EB-B1FC-57158BC71055}"/>
              </a:ext>
            </a:extLst>
          </p:cNvPr>
          <p:cNvSpPr/>
          <p:nvPr/>
        </p:nvSpPr>
        <p:spPr>
          <a:xfrm>
            <a:off x="1746552" y="1594053"/>
            <a:ext cx="603710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vi-VN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Giải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trắng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b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</a:b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tán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lăng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kính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.</a:t>
            </a:r>
            <a:endParaRPr lang="en-US" sz="24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grpSp>
        <p:nvGrpSpPr>
          <p:cNvPr id="14" name="Group 80">
            <a:extLst>
              <a:ext uri="{FF2B5EF4-FFF2-40B4-BE49-F238E27FC236}">
                <a16:creationId xmlns:a16="http://schemas.microsoft.com/office/drawing/2014/main" id="{A4B45C89-D797-B876-3736-98AE54C9B1B1}"/>
              </a:ext>
            </a:extLst>
          </p:cNvPr>
          <p:cNvGrpSpPr/>
          <p:nvPr/>
        </p:nvGrpSpPr>
        <p:grpSpPr>
          <a:xfrm>
            <a:off x="1002226" y="1849064"/>
            <a:ext cx="589034" cy="812968"/>
            <a:chOff x="0" y="0"/>
            <a:chExt cx="845188" cy="1166505"/>
          </a:xfrm>
        </p:grpSpPr>
        <p:sp>
          <p:nvSpPr>
            <p:cNvPr id="15" name="Freeform 81">
              <a:extLst>
                <a:ext uri="{FF2B5EF4-FFF2-40B4-BE49-F238E27FC236}">
                  <a16:creationId xmlns:a16="http://schemas.microsoft.com/office/drawing/2014/main" id="{86C57CD5-5372-6A79-3BC9-05D031CF9D50}"/>
                </a:ext>
              </a:extLst>
            </p:cNvPr>
            <p:cNvSpPr/>
            <p:nvPr/>
          </p:nvSpPr>
          <p:spPr>
            <a:xfrm>
              <a:off x="0" y="22939"/>
              <a:ext cx="765150" cy="1143566"/>
            </a:xfrm>
            <a:custGeom>
              <a:avLst/>
              <a:gdLst/>
              <a:ahLst/>
              <a:cxnLst/>
              <a:rect l="l" t="t" r="r" b="b"/>
              <a:pathLst>
                <a:path w="765150" h="1143566">
                  <a:moveTo>
                    <a:pt x="0" y="0"/>
                  </a:moveTo>
                  <a:lnTo>
                    <a:pt x="765150" y="0"/>
                  </a:lnTo>
                  <a:lnTo>
                    <a:pt x="765150" y="1143566"/>
                  </a:lnTo>
                  <a:lnTo>
                    <a:pt x="0" y="1143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16" name="Freeform 82">
              <a:extLst>
                <a:ext uri="{FF2B5EF4-FFF2-40B4-BE49-F238E27FC236}">
                  <a16:creationId xmlns:a16="http://schemas.microsoft.com/office/drawing/2014/main" id="{783AAAA7-32BD-FE74-FDA8-446D2FDC156D}"/>
                </a:ext>
              </a:extLst>
            </p:cNvPr>
            <p:cNvSpPr/>
            <p:nvPr/>
          </p:nvSpPr>
          <p:spPr>
            <a:xfrm>
              <a:off x="80039" y="0"/>
              <a:ext cx="765150" cy="1143566"/>
            </a:xfrm>
            <a:custGeom>
              <a:avLst/>
              <a:gdLst/>
              <a:ahLst/>
              <a:cxnLst/>
              <a:rect l="l" t="t" r="r" b="b"/>
              <a:pathLst>
                <a:path w="765150" h="1143566">
                  <a:moveTo>
                    <a:pt x="0" y="0"/>
                  </a:moveTo>
                  <a:lnTo>
                    <a:pt x="765149" y="0"/>
                  </a:lnTo>
                  <a:lnTo>
                    <a:pt x="765149" y="1143566"/>
                  </a:lnTo>
                  <a:lnTo>
                    <a:pt x="0" y="1143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sp>
        <p:nvSpPr>
          <p:cNvPr id="17" name="Chevron 16">
            <a:extLst>
              <a:ext uri="{FF2B5EF4-FFF2-40B4-BE49-F238E27FC236}">
                <a16:creationId xmlns:a16="http://schemas.microsoft.com/office/drawing/2014/main" id="{3FD40D7A-930A-EABC-C9C4-BC4325CFBDF2}"/>
              </a:ext>
            </a:extLst>
          </p:cNvPr>
          <p:cNvSpPr/>
          <p:nvPr/>
        </p:nvSpPr>
        <p:spPr>
          <a:xfrm>
            <a:off x="518755" y="2917620"/>
            <a:ext cx="520839" cy="502767"/>
          </a:xfrm>
          <a:prstGeom prst="chevron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82170A-5B3D-1069-CFA0-8596D4E5A217}"/>
              </a:ext>
            </a:extLst>
          </p:cNvPr>
          <p:cNvSpPr txBox="1"/>
          <p:nvPr/>
        </p:nvSpPr>
        <p:spPr>
          <a:xfrm>
            <a:off x="1296743" y="2912349"/>
            <a:ext cx="18918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2667" b="1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Giải thích</a:t>
            </a:r>
            <a:endParaRPr lang="en-US" sz="2667" b="1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A948A7-3CCF-C438-F117-AC36026413AE}"/>
              </a:ext>
            </a:extLst>
          </p:cNvPr>
          <p:cNvSpPr/>
          <p:nvPr/>
        </p:nvSpPr>
        <p:spPr>
          <a:xfrm>
            <a:off x="518755" y="3442885"/>
            <a:ext cx="7520840" cy="2293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trắng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b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</a:b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nhau.</a:t>
            </a:r>
          </a:p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Chiết suất của lăng kính đối với các ánh sáng đơn sắc khác nhau là khác nhau.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EEA8D7-8026-AC4D-F05C-3E6766C857B2}"/>
              </a:ext>
            </a:extLst>
          </p:cNvPr>
          <p:cNvSpPr/>
          <p:nvPr/>
        </p:nvSpPr>
        <p:spPr>
          <a:xfrm>
            <a:off x="518755" y="5736154"/>
            <a:ext cx="11046854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Chiết suất của lăng kính đối với ánh sáng màu đỏ là nhỏ nhất, </a:t>
            </a:r>
            <a:br>
              <a:rPr lang="vi-VN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</a:br>
            <a:r>
              <a:rPr lang="vi-VN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chiết suất của lăng kính đối với ánh sáng màu tím là lớn nhất.</a:t>
            </a:r>
            <a:endParaRPr lang="en-US" sz="24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9568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/>
      <p:bldP spid="19" grpId="0" uiExpand="1" build="p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46A8970-EBA9-BB9A-0D19-30E37B8F240F}"/>
              </a:ext>
            </a:extLst>
          </p:cNvPr>
          <p:cNvSpPr/>
          <p:nvPr/>
        </p:nvSpPr>
        <p:spPr>
          <a:xfrm>
            <a:off x="430483" y="2249479"/>
            <a:ext cx="4789451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en-US" sz="2400" dirty="0" err="1">
                <a:latin typeface="UTM Avo"/>
                <a:cs typeface="+mn-ea"/>
                <a:sym typeface="+mn-lt"/>
              </a:rPr>
              <a:t>Dựa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vào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quang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phổ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được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trong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thí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nghiệm</a:t>
            </a:r>
            <a:r>
              <a:rPr lang="en-US" sz="2400" dirty="0">
                <a:latin typeface="UTM Avo"/>
                <a:cs typeface="+mn-ea"/>
                <a:sym typeface="+mn-lt"/>
              </a:rPr>
              <a:t>, so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br>
              <a:rPr lang="en-US" sz="2400" dirty="0">
                <a:latin typeface="UTM Avo"/>
                <a:cs typeface="+mn-ea"/>
                <a:sym typeface="+mn-lt"/>
              </a:rPr>
            </a:br>
            <a:r>
              <a:rPr lang="en-US" sz="2400" dirty="0" err="1">
                <a:latin typeface="UTM Avo"/>
                <a:cs typeface="+mn-ea"/>
                <a:sym typeface="+mn-lt"/>
              </a:rPr>
              <a:t>chiết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suất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của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lăng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kính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với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đỏ</a:t>
            </a:r>
            <a:r>
              <a:rPr lang="en-US" sz="2400" dirty="0">
                <a:latin typeface="UTM Avo"/>
                <a:cs typeface="+mn-ea"/>
                <a:sym typeface="+mn-lt"/>
              </a:rPr>
              <a:t>, da cam,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vàng</a:t>
            </a:r>
            <a:r>
              <a:rPr lang="en-US" sz="2400" dirty="0"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lục</a:t>
            </a:r>
            <a:r>
              <a:rPr lang="en-US" sz="2400" dirty="0">
                <a:latin typeface="UTM Avo"/>
                <a:cs typeface="+mn-ea"/>
                <a:sym typeface="+mn-lt"/>
              </a:rPr>
              <a:t>, lam,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chàm</a:t>
            </a:r>
            <a:r>
              <a:rPr lang="en-US" sz="2400">
                <a:latin typeface="UTM Avo"/>
                <a:cs typeface="+mn-ea"/>
                <a:sym typeface="+mn-lt"/>
              </a:rPr>
              <a:t>, tím.</a:t>
            </a:r>
            <a:endParaRPr lang="en-US" sz="2400" dirty="0">
              <a:latin typeface="UTM Avo"/>
              <a:cs typeface="+mn-ea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887650-E9F1-48B0-F65D-FC2E3BB70310}"/>
              </a:ext>
            </a:extLst>
          </p:cNvPr>
          <p:cNvSpPr/>
          <p:nvPr/>
        </p:nvSpPr>
        <p:spPr>
          <a:xfrm>
            <a:off x="0" y="1611923"/>
            <a:ext cx="43180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Luyện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1 (SGK –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tr25)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C3EC4B-42FD-9715-2F8A-64EB27655D9F}"/>
              </a:ext>
            </a:extLst>
          </p:cNvPr>
          <p:cNvSpPr/>
          <p:nvPr/>
        </p:nvSpPr>
        <p:spPr>
          <a:xfrm>
            <a:off x="5842000" y="2249479"/>
            <a:ext cx="5919517" cy="3955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/>
                <a:cs typeface="+mn-ea"/>
                <a:sym typeface="+mn-lt"/>
              </a:rPr>
              <a:t>Theo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định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luật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khúc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xạ</a:t>
            </a:r>
            <a:r>
              <a:rPr lang="en-US" sz="2400" dirty="0"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khi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br>
              <a:rPr lang="en-US" sz="2400" dirty="0">
                <a:latin typeface="UTM Avo"/>
                <a:cs typeface="+mn-ea"/>
                <a:sym typeface="+mn-lt"/>
              </a:rPr>
            </a:br>
            <a:r>
              <a:rPr lang="en-US" sz="2400" dirty="0" err="1">
                <a:latin typeface="UTM Avo"/>
                <a:cs typeface="+mn-ea"/>
                <a:sym typeface="+mn-lt"/>
              </a:rPr>
              <a:t>chiết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suất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càng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lớn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thì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tia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khúc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xạ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càng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bị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lệch</a:t>
            </a:r>
            <a:r>
              <a:rPr lang="en-US" sz="2400" dirty="0">
                <a:latin typeface="UTM Avo"/>
                <a:cs typeface="+mn-ea"/>
                <a:sym typeface="+mn-lt"/>
              </a:rPr>
              <a:t>. </a:t>
            </a:r>
            <a:endParaRPr lang="vi-VN" sz="2400" dirty="0">
              <a:latin typeface="UTM Avo"/>
              <a:cs typeface="+mn-ea"/>
              <a:sym typeface="+mn-lt"/>
            </a:endParaRPr>
          </a:p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/>
                <a:cs typeface="+mn-ea"/>
                <a:sym typeface="+mn-lt"/>
              </a:rPr>
              <a:t>Ở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thí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nghiệm</a:t>
            </a:r>
            <a:r>
              <a:rPr lang="en-US" sz="2400" dirty="0">
                <a:latin typeface="UTM Avo"/>
                <a:cs typeface="+mn-ea"/>
                <a:sym typeface="+mn-lt"/>
              </a:rPr>
              <a:t> ta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thấy</a:t>
            </a:r>
            <a:r>
              <a:rPr lang="en-US" sz="2400" dirty="0"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tia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đỏ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lệch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về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phía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đáy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ít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hơn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tia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tím</a:t>
            </a:r>
            <a:r>
              <a:rPr lang="en-US" sz="2400" dirty="0">
                <a:latin typeface="UTM Avo"/>
                <a:cs typeface="+mn-ea"/>
                <a:sym typeface="+mn-lt"/>
              </a:rPr>
              <a:t>, do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đó</a:t>
            </a:r>
            <a:r>
              <a:rPr lang="en-US" sz="2400" dirty="0">
                <a:latin typeface="UTM Avo"/>
                <a:cs typeface="+mn-ea"/>
                <a:sym typeface="+mn-lt"/>
              </a:rPr>
              <a:t>, </a:t>
            </a:r>
            <a:br>
              <a:rPr lang="en-US" sz="2400" dirty="0">
                <a:latin typeface="UTM Avo"/>
                <a:cs typeface="+mn-ea"/>
                <a:sym typeface="+mn-lt"/>
              </a:rPr>
            </a:br>
            <a:r>
              <a:rPr lang="en-US" sz="2400" dirty="0" err="1">
                <a:latin typeface="UTM Avo"/>
                <a:cs typeface="+mn-ea"/>
                <a:sym typeface="+mn-lt"/>
              </a:rPr>
              <a:t>chiết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suất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của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lăng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kính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với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tia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đỏ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là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nhỏ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nhất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và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với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tia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tím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là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lớn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nhất</a:t>
            </a:r>
            <a:r>
              <a:rPr lang="en-US" sz="2400" dirty="0">
                <a:latin typeface="UTM Avo"/>
                <a:cs typeface="+mn-ea"/>
                <a:sym typeface="+mn-lt"/>
              </a:rPr>
              <a:t>. </a:t>
            </a: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E99707E7-8F96-B544-9B9D-86D5022F3F15}"/>
              </a:ext>
            </a:extLst>
          </p:cNvPr>
          <p:cNvSpPr/>
          <p:nvPr/>
        </p:nvSpPr>
        <p:spPr>
          <a:xfrm>
            <a:off x="6350000" y="1534111"/>
            <a:ext cx="1625600" cy="601601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Trả lời: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44C9CA-5537-0963-B86F-DCD5CFB5889E}"/>
              </a:ext>
            </a:extLst>
          </p:cNvPr>
          <p:cNvSpPr/>
          <p:nvPr/>
        </p:nvSpPr>
        <p:spPr>
          <a:xfrm>
            <a:off x="7416800" y="6205434"/>
            <a:ext cx="3605474" cy="494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000" b="1" dirty="0" err="1">
                <a:latin typeface="UTM Avo"/>
                <a:cs typeface="+mn-ea"/>
                <a:sym typeface="+mn-lt"/>
              </a:rPr>
              <a:t>n</a:t>
            </a:r>
            <a:r>
              <a:rPr lang="en-US" sz="2000" b="1" baseline="-25000" dirty="0" err="1">
                <a:latin typeface="UTM Avo"/>
                <a:cs typeface="+mn-ea"/>
                <a:sym typeface="+mn-lt"/>
              </a:rPr>
              <a:t>đỏ</a:t>
            </a:r>
            <a:r>
              <a:rPr lang="en-US" sz="2000" b="1" dirty="0">
                <a:latin typeface="UTM Avo"/>
                <a:cs typeface="+mn-ea"/>
                <a:sym typeface="+mn-lt"/>
              </a:rPr>
              <a:t> &lt; </a:t>
            </a:r>
            <a:r>
              <a:rPr lang="en-US" sz="2000" b="1" dirty="0" err="1">
                <a:latin typeface="UTM Avo"/>
                <a:cs typeface="+mn-ea"/>
                <a:sym typeface="+mn-lt"/>
              </a:rPr>
              <a:t>n</a:t>
            </a:r>
            <a:r>
              <a:rPr lang="en-US" sz="2000" b="1" baseline="-25000" dirty="0" err="1">
                <a:latin typeface="UTM Avo"/>
                <a:cs typeface="+mn-ea"/>
                <a:sym typeface="+mn-lt"/>
              </a:rPr>
              <a:t>cam</a:t>
            </a:r>
            <a:r>
              <a:rPr lang="en-US" sz="2000" b="1" dirty="0">
                <a:latin typeface="UTM Avo"/>
                <a:cs typeface="+mn-ea"/>
                <a:sym typeface="+mn-lt"/>
              </a:rPr>
              <a:t> &lt; </a:t>
            </a:r>
            <a:r>
              <a:rPr lang="en-US" sz="2000" b="1" dirty="0" err="1">
                <a:latin typeface="UTM Avo"/>
                <a:cs typeface="+mn-ea"/>
                <a:sym typeface="+mn-lt"/>
              </a:rPr>
              <a:t>n</a:t>
            </a:r>
            <a:r>
              <a:rPr lang="en-US" sz="2000" b="1" baseline="-25000" dirty="0" err="1">
                <a:latin typeface="UTM Avo"/>
                <a:cs typeface="+mn-ea"/>
                <a:sym typeface="+mn-lt"/>
              </a:rPr>
              <a:t>vàng</a:t>
            </a:r>
            <a:r>
              <a:rPr lang="en-US" sz="2000" b="1" dirty="0">
                <a:latin typeface="UTM Avo"/>
                <a:cs typeface="+mn-ea"/>
                <a:sym typeface="+mn-lt"/>
              </a:rPr>
              <a:t> &lt;…&lt; </a:t>
            </a:r>
            <a:r>
              <a:rPr lang="en-US" sz="2000" b="1" dirty="0" err="1">
                <a:latin typeface="UTM Avo"/>
                <a:cs typeface="+mn-ea"/>
                <a:sym typeface="+mn-lt"/>
              </a:rPr>
              <a:t>n</a:t>
            </a:r>
            <a:r>
              <a:rPr lang="en-US" sz="2000" b="1" baseline="-25000" dirty="0" err="1">
                <a:latin typeface="UTM Avo"/>
                <a:cs typeface="+mn-ea"/>
                <a:sym typeface="+mn-lt"/>
              </a:rPr>
              <a:t>tím</a:t>
            </a:r>
            <a:r>
              <a:rPr lang="en-US" sz="2000" b="1" dirty="0">
                <a:latin typeface="UTM Avo"/>
                <a:cs typeface="+mn-ea"/>
                <a:sym typeface="+mn-lt"/>
              </a:rPr>
              <a:t>.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FFE9CD1-6495-F39A-0BDB-6F7AD8DBDEDB}"/>
              </a:ext>
            </a:extLst>
          </p:cNvPr>
          <p:cNvSpPr/>
          <p:nvPr/>
        </p:nvSpPr>
        <p:spPr>
          <a:xfrm>
            <a:off x="1126838" y="5213464"/>
            <a:ext cx="3396739" cy="1644536"/>
          </a:xfrm>
          <a:custGeom>
            <a:avLst/>
            <a:gdLst/>
            <a:ahLst/>
            <a:cxnLst/>
            <a:rect l="l" t="t" r="r" b="b"/>
            <a:pathLst>
              <a:path w="5396790" h="3007811">
                <a:moveTo>
                  <a:pt x="0" y="0"/>
                </a:moveTo>
                <a:lnTo>
                  <a:pt x="5396790" y="0"/>
                </a:lnTo>
                <a:lnTo>
                  <a:pt x="5396790" y="3007811"/>
                </a:lnTo>
                <a:lnTo>
                  <a:pt x="0" y="3007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700">
              <a:latin typeface="UTM Avo"/>
              <a:cs typeface="+mn-ea"/>
              <a:sym typeface="+mn-lt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F97FD960-A02F-E4FE-BD09-4B6F333C58FE}"/>
              </a:ext>
            </a:extLst>
          </p:cNvPr>
          <p:cNvSpPr/>
          <p:nvPr/>
        </p:nvSpPr>
        <p:spPr>
          <a:xfrm>
            <a:off x="6350000" y="6319201"/>
            <a:ext cx="863600" cy="45343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98A5C7-7F88-A6D7-23EC-C9B94A938B5A}"/>
              </a:ext>
            </a:extLst>
          </p:cNvPr>
          <p:cNvCxnSpPr/>
          <p:nvPr/>
        </p:nvCxnSpPr>
        <p:spPr>
          <a:xfrm>
            <a:off x="5588000" y="1611923"/>
            <a:ext cx="50800" cy="6168932"/>
          </a:xfrm>
          <a:prstGeom prst="line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dash"/>
          </a:ln>
          <a:effectLst/>
        </p:spPr>
      </p:cxnSp>
    </p:spTree>
    <p:extLst>
      <p:ext uri="{BB962C8B-B14F-4D97-AF65-F5344CB8AC3E}">
        <p14:creationId xmlns:p14="http://schemas.microsoft.com/office/powerpoint/2010/main" val="1100753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build="p"/>
      <p:bldP spid="15" grpId="0" animBg="1"/>
      <p:bldP spid="16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390DB3-25EA-E814-DC30-C6713DFA1981}"/>
              </a:ext>
            </a:extLst>
          </p:cNvPr>
          <p:cNvSpPr/>
          <p:nvPr/>
        </p:nvSpPr>
        <p:spPr>
          <a:xfrm>
            <a:off x="213708" y="2769291"/>
            <a:ext cx="5952497" cy="333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400" dirty="0">
                <a:latin typeface="UTM Avo"/>
                <a:cs typeface="+mn-ea"/>
                <a:sym typeface="+mn-lt"/>
              </a:rPr>
              <a:t>Chiếu một chùm ánh sáng trắng rộng, song song tới lăng kính như hình 4.7. Dự đoán hình ảnh thu được ở màn quan sát chắn chùm sáng ló ở mặt bên kia của lăng kính (dùng hình vẽ để giải thích cho dự đoán của mình).</a:t>
            </a:r>
            <a:endParaRPr lang="en-US" sz="2400" dirty="0">
              <a:latin typeface="UTM Avo"/>
              <a:cs typeface="+mn-ea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33C7B5-24F8-606B-A533-A8856C55499A}"/>
              </a:ext>
            </a:extLst>
          </p:cNvPr>
          <p:cNvSpPr/>
          <p:nvPr/>
        </p:nvSpPr>
        <p:spPr>
          <a:xfrm>
            <a:off x="0" y="1829003"/>
            <a:ext cx="4318000" cy="55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Luyện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(SGK –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tr26)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AC0230-2170-6F97-2654-8CB46F09F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60" b="99922" l="32819" r="68245">
                        <a14:foregroundMark x1="37287" y1="62217" x2="44149" y2="62061"/>
                        <a14:foregroundMark x1="44149" y1="62061" x2="63351" y2="63856"/>
                        <a14:foregroundMark x1="63351" y1="63856" x2="62979" y2="70023"/>
                        <a14:foregroundMark x1="62979" y1="70023" x2="58830" y2="79938"/>
                        <a14:foregroundMark x1="58830" y1="79938" x2="54840" y2="91725"/>
                        <a14:foregroundMark x1="54840" y1="91725" x2="52128" y2="94145"/>
                        <a14:foregroundMark x1="52128" y1="94145" x2="40957" y2="84309"/>
                        <a14:foregroundMark x1="40957" y1="84309" x2="38085" y2="75878"/>
                        <a14:foregroundMark x1="38085" y1="75878" x2="37553" y2="71272"/>
                        <a14:foregroundMark x1="50745" y1="66042" x2="47819" y2="78454"/>
                        <a14:foregroundMark x1="47819" y1="78454" x2="47713" y2="81811"/>
                        <a14:foregroundMark x1="35954" y1="77663" x2="35798" y2="82592"/>
                        <a14:foregroundMark x1="36436" y1="62451" x2="36043" y2="74871"/>
                        <a14:foregroundMark x1="35798" y1="82592" x2="37340" y2="91569"/>
                        <a14:foregroundMark x1="37340" y1="91569" x2="40266" y2="95004"/>
                        <a14:foregroundMark x1="40266" y1="95004" x2="51383" y2="95706"/>
                        <a14:foregroundMark x1="51383" y1="95706" x2="61543" y2="94926"/>
                        <a14:foregroundMark x1="61543" y1="94926" x2="61383" y2="63232"/>
                        <a14:foregroundMark x1="45266" y1="69321" x2="45053" y2="76347"/>
                        <a14:foregroundMark x1="45053" y1="76347" x2="46277" y2="82045"/>
                        <a14:foregroundMark x1="46277" y1="82045" x2="47074" y2="83528"/>
                        <a14:foregroundMark x1="43670" y1="63388" x2="45160" y2="79625"/>
                        <a14:foregroundMark x1="40106" y1="62920" x2="42340" y2="72990"/>
                        <a14:foregroundMark x1="37553" y1="59251" x2="59521" y2="62763"/>
                        <a14:foregroundMark x1="60638" y1="60812" x2="62340" y2="72521"/>
                        <a14:foregroundMark x1="54415" y1="62061" x2="54521" y2="82123"/>
                        <a14:foregroundMark x1="55904" y1="64637" x2="56862" y2="85402"/>
                        <a14:foregroundMark x1="58564" y1="66823" x2="57340" y2="86027"/>
                        <a14:foregroundMark x1="57340" y1="86027" x2="56436" y2="87041"/>
                        <a14:foregroundMark x1="48351" y1="78298" x2="44415" y2="86261"/>
                        <a14:foregroundMark x1="44415" y1="86261" x2="43351" y2="87198"/>
                        <a14:foregroundMark x1="38617" y1="78298" x2="36755" y2="87978"/>
                        <a14:foregroundMark x1="36649" y1="83841" x2="36117" y2="96019"/>
                        <a14:foregroundMark x1="36755" y1="96175" x2="39628" y2="96331"/>
                        <a14:foregroundMark x1="39628" y1="96331" x2="53989" y2="95706"/>
                        <a14:foregroundMark x1="53989" y1="95706" x2="58564" y2="96019"/>
                        <a14:foregroundMark x1="61170" y1="96487" x2="34309" y2="94692"/>
                        <a14:foregroundMark x1="35372" y1="84934" x2="35372" y2="99610"/>
                        <a14:foregroundMark x1="35211" y1="76049" x2="36649" y2="87822"/>
                        <a14:foregroundMark x1="35585" y1="59251" x2="38670" y2="72365"/>
                        <a14:foregroundMark x1="38670" y1="72365" x2="40745" y2="77986"/>
                        <a14:foregroundMark x1="39681" y1="67603" x2="43032" y2="89227"/>
                        <a14:foregroundMark x1="38830" y1="79001" x2="38404" y2="87510"/>
                        <a14:foregroundMark x1="38404" y1="87510" x2="39149" y2="92506"/>
                        <a14:foregroundMark x1="51170" y1="83372" x2="43245" y2="92194"/>
                        <a14:foregroundMark x1="58351" y1="86651" x2="56436" y2="90320"/>
                        <a14:foregroundMark x1="56436" y1="90320" x2="55585" y2="93443"/>
                        <a14:foregroundMark x1="58883" y1="78767" x2="61702" y2="92350"/>
                        <a14:foregroundMark x1="61489" y1="67135" x2="62447" y2="84309"/>
                        <a14:foregroundMark x1="62447" y1="84309" x2="62447" y2="84309"/>
                        <a14:foregroundMark x1="62234" y1="70960" x2="62234" y2="95550"/>
                        <a14:foregroundMark x1="62340" y1="89227" x2="61702" y2="97736"/>
                        <a14:foregroundMark x1="56436" y1="85090" x2="44894" y2="84856"/>
                        <a14:foregroundMark x1="44894" y1="84856" x2="41915" y2="86651"/>
                        <a14:foregroundMark x1="57606" y1="88447" x2="42766" y2="91413"/>
                        <a14:foregroundMark x1="57181" y1="92662" x2="46223" y2="92974"/>
                        <a14:foregroundMark x1="60106" y1="94692" x2="39787" y2="94379"/>
                        <a14:foregroundMark x1="60000" y1="91569" x2="50851" y2="92818"/>
                        <a14:foregroundMark x1="60213" y1="93599" x2="59734" y2="95004"/>
                        <a14:foregroundMark x1="37553" y1="89696" x2="45266" y2="90320"/>
                        <a14:foregroundMark x1="59096" y1="78610" x2="53936" y2="84934"/>
                        <a14:foregroundMark x1="48936" y1="65418" x2="54628" y2="75020"/>
                        <a14:foregroundMark x1="46968" y1="64012" x2="47234" y2="75644"/>
                        <a14:foregroundMark x1="47234" y1="75644" x2="47394" y2="76581"/>
                        <a14:foregroundMark x1="43670" y1="59875" x2="61277" y2="60812"/>
                        <a14:foregroundMark x1="62872" y1="60500" x2="64787" y2="79157"/>
                        <a14:foregroundMark x1="64787" y1="79157" x2="64787" y2="79157"/>
                        <a14:foregroundMark x1="62660" y1="73302" x2="63085" y2="90945"/>
                        <a14:foregroundMark x1="63298" y1="80874" x2="63617" y2="97580"/>
                        <a14:foregroundMark x1="62979" y1="96019" x2="55479" y2="98048"/>
                        <a14:foregroundMark x1="55479" y1="98048" x2="35053" y2="95160"/>
                        <a14:foregroundMark x1="53085" y1="85402" x2="56011" y2="89539"/>
                        <a14:foregroundMark x1="56011" y1="89539" x2="58245" y2="91257"/>
                        <a14:foregroundMark x1="54840" y1="90008" x2="59415" y2="90632"/>
                        <a14:foregroundMark x1="64787" y1="77205" x2="65213" y2="99766"/>
                        <a14:foregroundMark x1="65213" y1="99766" x2="65213" y2="99922"/>
                        <a14:foregroundMark x1="62128" y1="77986" x2="65000" y2="91725"/>
                        <a14:foregroundMark x1="65000" y1="91725" x2="65000" y2="91725"/>
                        <a14:foregroundMark x1="63617" y1="61749" x2="64468" y2="74707"/>
                        <a14:foregroundMark x1="47926" y1="60187" x2="57181" y2="60812"/>
                        <a14:foregroundMark x1="57181" y1="60812" x2="66223" y2="60031"/>
                        <a14:foregroundMark x1="50851" y1="59875" x2="61170" y2="61124"/>
                        <a14:foregroundMark x1="51064" y1="59719" x2="54415" y2="59875"/>
                        <a14:foregroundMark x1="54415" y1="59875" x2="58457" y2="59719"/>
                        <a14:foregroundMark x1="58457" y1="59719" x2="66011" y2="60031"/>
                        <a14:foregroundMark x1="55691" y1="59094" x2="63138" y2="58938"/>
                        <a14:foregroundMark x1="63138" y1="58938" x2="68245" y2="59094"/>
                        <a14:foregroundMark x1="64574" y1="61593" x2="65798" y2="72756"/>
                        <a14:foregroundMark x1="65798" y1="72756" x2="65319" y2="79625"/>
                        <a14:foregroundMark x1="64787" y1="75488" x2="65372" y2="92506"/>
                        <a14:foregroundMark x1="33487" y1="81882" x2="32819" y2="93833"/>
                        <a14:foregroundMark x1="34734" y1="59563" x2="34638" y2="61281"/>
                        <a14:foregroundMark x1="32819" y1="93833" x2="33457" y2="98517"/>
                        <a14:backgroundMark x1="34202" y1="72678" x2="34043" y2="80796"/>
                        <a14:backgroundMark x1="34521" y1="67135" x2="34468" y2="72053"/>
                        <a14:backgroundMark x1="34628" y1="61280" x2="33777" y2="80094"/>
                        <a14:backgroundMark x1="33777" y1="80094" x2="33511" y2="81889"/>
                        <a14:backgroundMark x1="34840" y1="75098" x2="34840" y2="75098"/>
                        <a14:backgroundMark x1="34894" y1="75254" x2="34840" y2="76425"/>
                        <a14:backgroundMark x1="35000" y1="74551" x2="34947" y2="76112"/>
                        <a14:backgroundMark x1="35106" y1="74785" x2="35053" y2="76034"/>
                        <a14:backgroundMark x1="35000" y1="75566" x2="35106" y2="77752"/>
                        <a14:backgroundMark x1="35160" y1="75956" x2="35106" y2="77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38" t="59018" r="34765"/>
          <a:stretch/>
        </p:blipFill>
        <p:spPr>
          <a:xfrm>
            <a:off x="6634065" y="2146061"/>
            <a:ext cx="4713560" cy="4152499"/>
          </a:xfrm>
          <a:prstGeom prst="rect">
            <a:avLst/>
          </a:prstGeom>
        </p:spPr>
      </p:pic>
      <p:sp>
        <p:nvSpPr>
          <p:cNvPr id="11" name="Freeform 20">
            <a:extLst>
              <a:ext uri="{FF2B5EF4-FFF2-40B4-BE49-F238E27FC236}">
                <a16:creationId xmlns:a16="http://schemas.microsoft.com/office/drawing/2014/main" id="{DEB88799-E63C-D5C6-7703-53C9B9309AC4}"/>
              </a:ext>
            </a:extLst>
          </p:cNvPr>
          <p:cNvSpPr/>
          <p:nvPr/>
        </p:nvSpPr>
        <p:spPr>
          <a:xfrm>
            <a:off x="11347625" y="5739120"/>
            <a:ext cx="732357" cy="1118880"/>
          </a:xfrm>
          <a:custGeom>
            <a:avLst/>
            <a:gdLst/>
            <a:ahLst/>
            <a:cxnLst/>
            <a:rect l="l" t="t" r="r" b="b"/>
            <a:pathLst>
              <a:path w="1968889" h="3008025">
                <a:moveTo>
                  <a:pt x="0" y="0"/>
                </a:moveTo>
                <a:lnTo>
                  <a:pt x="1968889" y="0"/>
                </a:lnTo>
                <a:lnTo>
                  <a:pt x="1968889" y="3008025"/>
                </a:lnTo>
                <a:lnTo>
                  <a:pt x="0" y="3008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700"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8903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>
            <a:extLst>
              <a:ext uri="{FF2B5EF4-FFF2-40B4-BE49-F238E27FC236}">
                <a16:creationId xmlns:a16="http://schemas.microsoft.com/office/drawing/2014/main" id="{B627B1B2-B455-D0C4-8957-663268564B8B}"/>
              </a:ext>
            </a:extLst>
          </p:cNvPr>
          <p:cNvSpPr/>
          <p:nvPr/>
        </p:nvSpPr>
        <p:spPr>
          <a:xfrm>
            <a:off x="0" y="1633748"/>
            <a:ext cx="1625600" cy="54015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Trả lời: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6653-B7E0-3B26-6AF9-483EEB4F650F}"/>
              </a:ext>
            </a:extLst>
          </p:cNvPr>
          <p:cNvSpPr/>
          <p:nvPr/>
        </p:nvSpPr>
        <p:spPr>
          <a:xfrm>
            <a:off x="458747" y="2173903"/>
            <a:ext cx="6973184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400" dirty="0">
                <a:latin typeface="UTM Avo"/>
                <a:cs typeface="+mn-ea"/>
                <a:sym typeface="+mn-lt"/>
              </a:rPr>
              <a:t>Có thể tưởng tượng chia chùm sáng tới thành nhiều tia sáng song song. Mỗi tia sáng sau khi khúc xạ qua lăng kính cho một </a:t>
            </a:r>
            <a:br>
              <a:rPr lang="vi-VN" sz="2400" dirty="0">
                <a:latin typeface="UTM Avo"/>
                <a:cs typeface="+mn-ea"/>
                <a:sym typeface="+mn-lt"/>
              </a:rPr>
            </a:br>
            <a:r>
              <a:rPr lang="vi-VN" sz="2400" dirty="0">
                <a:latin typeface="UTM Avo"/>
                <a:cs typeface="+mn-ea"/>
                <a:sym typeface="+mn-lt"/>
              </a:rPr>
              <a:t>quang phổ từ đỏ đến tím, các quang phổ này chồng lên nhau trên màn quan sát. 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C2841C07-2844-125F-913F-D50DB7D4ED5C}"/>
              </a:ext>
            </a:extLst>
          </p:cNvPr>
          <p:cNvSpPr/>
          <p:nvPr/>
        </p:nvSpPr>
        <p:spPr>
          <a:xfrm>
            <a:off x="7431931" y="2173903"/>
            <a:ext cx="5303392" cy="2989787"/>
          </a:xfrm>
          <a:custGeom>
            <a:avLst/>
            <a:gdLst/>
            <a:ahLst/>
            <a:cxnLst/>
            <a:rect l="l" t="t" r="r" b="b"/>
            <a:pathLst>
              <a:path w="6709681" h="3782582">
                <a:moveTo>
                  <a:pt x="0" y="0"/>
                </a:moveTo>
                <a:lnTo>
                  <a:pt x="6709681" y="0"/>
                </a:lnTo>
                <a:lnTo>
                  <a:pt x="6709681" y="3782583"/>
                </a:lnTo>
                <a:lnTo>
                  <a:pt x="0" y="378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latin typeface="UTM Avo"/>
              <a:cs typeface="+mn-ea"/>
              <a:sym typeface="+mn-lt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26FDF0-5C5E-63C3-2CD8-19FF19B5893F}"/>
              </a:ext>
            </a:extLst>
          </p:cNvPr>
          <p:cNvSpPr/>
          <p:nvPr/>
        </p:nvSpPr>
        <p:spPr>
          <a:xfrm>
            <a:off x="458747" y="5025430"/>
            <a:ext cx="11026000" cy="1694310"/>
          </a:xfrm>
          <a:prstGeom prst="roundRect">
            <a:avLst>
              <a:gd name="adj" fmla="val 8409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b"/>
          <a:lstStyle/>
          <a:p>
            <a:pPr marL="0" marR="0" lvl="0" indent="0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Vì thế trên màn sẽ có một dải sáng,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phía trên có màu đỏ và cam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; </a:t>
            </a:r>
            <a:b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</a:b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phía dưới là màu chàm và tím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, còn ở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vùng giữa là vùng có </a:t>
            </a:r>
            <a:b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</a:b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ánh sáng trắng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, do kết quả sự trộn của các ánh sáng màu.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041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F699A78-D3A4-74FE-3E32-E318DDFCA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2" y="3029740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220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D80A68-FAB3-BEA5-E7F2-8878B85612F6}"/>
              </a:ext>
            </a:extLst>
          </p:cNvPr>
          <p:cNvSpPr/>
          <p:nvPr/>
        </p:nvSpPr>
        <p:spPr>
          <a:xfrm>
            <a:off x="355600" y="1684605"/>
            <a:ext cx="11480800" cy="4949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4789A-459F-DAE0-4DA2-36220B8BF031}"/>
              </a:ext>
            </a:extLst>
          </p:cNvPr>
          <p:cNvSpPr/>
          <p:nvPr/>
        </p:nvSpPr>
        <p:spPr>
          <a:xfrm>
            <a:off x="2012052" y="2861827"/>
            <a:ext cx="8167895" cy="333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202124"/>
                </a:solidFill>
                <a:latin typeface="UTM Avo" panose="02040603050506020204" pitchFamily="18"/>
                <a:cs typeface="+mn-ea"/>
                <a:sym typeface="+mn-lt"/>
              </a:rPr>
              <a:t>Khi chiếu ánh sáng trắng qua lăng kính thì xảy ra hiện tượng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vi-VN" sz="2400" dirty="0">
                <a:solidFill>
                  <a:srgbClr val="202124"/>
                </a:solidFill>
                <a:latin typeface="UTM Avo" panose="02040603050506020204" pitchFamily="18"/>
                <a:cs typeface="+mn-ea"/>
                <a:sym typeface="+mn-lt"/>
              </a:rPr>
              <a:t>tán sắc ánh sáng.</a:t>
            </a:r>
            <a:endParaRPr lang="vi-VN" sz="2400" dirty="0">
              <a:solidFill>
                <a:prstClr val="black"/>
              </a:solidFill>
              <a:latin typeface="UTM Avo" panose="02040603050506020204" pitchFamily="18"/>
              <a:cs typeface="+mn-ea"/>
              <a:sym typeface="+mn-lt"/>
            </a:endParaRPr>
          </a:p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202124"/>
                </a:solidFill>
                <a:latin typeface="UTM Avo" panose="02040603050506020204" pitchFamily="18"/>
                <a:cs typeface="+mn-ea"/>
                <a:sym typeface="+mn-lt"/>
              </a:rPr>
              <a:t>Ánh sáng không bị tán sắc qua lăng kính được gọi là ánh sáng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vi-VN" sz="2400" dirty="0">
                <a:solidFill>
                  <a:srgbClr val="202124"/>
                </a:solidFill>
                <a:latin typeface="UTM Avo" panose="02040603050506020204" pitchFamily="18"/>
                <a:cs typeface="+mn-ea"/>
                <a:sym typeface="+mn-lt"/>
              </a:rPr>
              <a:t>đơn sắc.</a:t>
            </a:r>
            <a:endParaRPr lang="vi-VN" sz="2400" dirty="0">
              <a:solidFill>
                <a:prstClr val="black"/>
              </a:solidFill>
              <a:latin typeface="UTM Avo" panose="02040603050506020204" pitchFamily="18"/>
              <a:cs typeface="+mn-ea"/>
              <a:sym typeface="+mn-lt"/>
            </a:endParaRPr>
          </a:p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202124"/>
                </a:solidFill>
                <a:latin typeface="UTM Avo" panose="02040603050506020204" pitchFamily="18"/>
                <a:cs typeface="+mn-ea"/>
                <a:sym typeface="+mn-lt"/>
              </a:rPr>
              <a:t>Ánh sáng trắng là tập hợp các ánh sáng đơn sắc khác nhau,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vi-VN" sz="2400" dirty="0">
                <a:solidFill>
                  <a:srgbClr val="202124"/>
                </a:solidFill>
                <a:latin typeface="UTM Avo" panose="02040603050506020204" pitchFamily="18"/>
                <a:cs typeface="+mn-ea"/>
                <a:sym typeface="+mn-lt"/>
              </a:rPr>
              <a:t>có màu thay đổi liên tục từ đỏ đến tím.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E023F-33BC-B2EC-105E-77ED24C63797}"/>
              </a:ext>
            </a:extLst>
          </p:cNvPr>
          <p:cNvSpPr/>
          <p:nvPr/>
        </p:nvSpPr>
        <p:spPr>
          <a:xfrm>
            <a:off x="4790706" y="2067207"/>
            <a:ext cx="26105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/>
            <a:r>
              <a:rPr lang="vi-VN" sz="4000" b="1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KẾT LUẬN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429B3E4-175E-13C1-AFDA-2CCDB463A96E}"/>
              </a:ext>
            </a:extLst>
          </p:cNvPr>
          <p:cNvSpPr/>
          <p:nvPr/>
        </p:nvSpPr>
        <p:spPr>
          <a:xfrm>
            <a:off x="-405605" y="2688359"/>
            <a:ext cx="2603715" cy="4373923"/>
          </a:xfrm>
          <a:custGeom>
            <a:avLst/>
            <a:gdLst/>
            <a:ahLst/>
            <a:cxnLst/>
            <a:rect l="l" t="t" r="r" b="b"/>
            <a:pathLst>
              <a:path w="1224732" h="2057400">
                <a:moveTo>
                  <a:pt x="0" y="0"/>
                </a:moveTo>
                <a:lnTo>
                  <a:pt x="1224732" y="0"/>
                </a:lnTo>
                <a:lnTo>
                  <a:pt x="12247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700">
              <a:solidFill>
                <a:prstClr val="black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D06E75C-42C7-2F1A-125B-0E5D20067273}"/>
              </a:ext>
            </a:extLst>
          </p:cNvPr>
          <p:cNvSpPr/>
          <p:nvPr/>
        </p:nvSpPr>
        <p:spPr>
          <a:xfrm>
            <a:off x="10444903" y="1066200"/>
            <a:ext cx="2152702" cy="2002013"/>
          </a:xfrm>
          <a:custGeom>
            <a:avLst/>
            <a:gdLst/>
            <a:ahLst/>
            <a:cxnLst/>
            <a:rect l="l" t="t" r="r" b="b"/>
            <a:pathLst>
              <a:path w="4143848" h="3853779">
                <a:moveTo>
                  <a:pt x="0" y="0"/>
                </a:moveTo>
                <a:lnTo>
                  <a:pt x="4143848" y="0"/>
                </a:lnTo>
                <a:lnTo>
                  <a:pt x="4143848" y="3853780"/>
                </a:lnTo>
                <a:lnTo>
                  <a:pt x="0" y="385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700">
              <a:solidFill>
                <a:prstClr val="black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6351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83122C1-2ED7-E9F5-654C-1262DBBAE5B0}"/>
              </a:ext>
            </a:extLst>
          </p:cNvPr>
          <p:cNvGrpSpPr/>
          <p:nvPr/>
        </p:nvGrpSpPr>
        <p:grpSpPr>
          <a:xfrm>
            <a:off x="700760" y="4122424"/>
            <a:ext cx="2536442" cy="2549839"/>
            <a:chOff x="0" y="0"/>
            <a:chExt cx="891978" cy="8966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F09F559-26D5-4E2E-6549-03C235376D0D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262626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E024F16-CFD3-12BD-A387-A483577B6820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FC903EF-44AC-DBAA-F51E-4DE6B34DDD43}"/>
              </a:ext>
            </a:extLst>
          </p:cNvPr>
          <p:cNvGrpSpPr/>
          <p:nvPr/>
        </p:nvGrpSpPr>
        <p:grpSpPr>
          <a:xfrm>
            <a:off x="586622" y="4008286"/>
            <a:ext cx="2536442" cy="2549839"/>
            <a:chOff x="0" y="0"/>
            <a:chExt cx="891978" cy="89668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BBA6E1B-F4E6-B0F4-6033-FA66538E7B9F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C49055B-2358-7A20-105D-DCF76DA3DADD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9347F21-0790-546F-6E35-42BF05406F83}"/>
              </a:ext>
            </a:extLst>
          </p:cNvPr>
          <p:cNvGrpSpPr/>
          <p:nvPr/>
        </p:nvGrpSpPr>
        <p:grpSpPr>
          <a:xfrm>
            <a:off x="3528198" y="4122424"/>
            <a:ext cx="2536442" cy="2549839"/>
            <a:chOff x="0" y="0"/>
            <a:chExt cx="891978" cy="89668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381D99A-981F-5735-2E8F-EF3EC3A6DEDF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262626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F0B202B-7F00-2F3F-3F36-6E6BA84FCB5F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3B87ACE-D0EC-581B-7B15-2F7EA02F8E80}"/>
              </a:ext>
            </a:extLst>
          </p:cNvPr>
          <p:cNvGrpSpPr/>
          <p:nvPr/>
        </p:nvGrpSpPr>
        <p:grpSpPr>
          <a:xfrm>
            <a:off x="3414060" y="4008286"/>
            <a:ext cx="2536442" cy="2549839"/>
            <a:chOff x="0" y="0"/>
            <a:chExt cx="891978" cy="896689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6614799-EE30-3624-0B38-872EA5FA7B9C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1E6CCA1-ED42-7D43-59FA-C982FB8774B6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C56D64F-82B7-7871-3523-9DFB1F71AE82}"/>
              </a:ext>
            </a:extLst>
          </p:cNvPr>
          <p:cNvGrpSpPr/>
          <p:nvPr/>
        </p:nvGrpSpPr>
        <p:grpSpPr>
          <a:xfrm>
            <a:off x="6355635" y="4122424"/>
            <a:ext cx="2536442" cy="2549839"/>
            <a:chOff x="0" y="0"/>
            <a:chExt cx="891978" cy="896689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1A699FF-5345-FD7D-29C6-F8C8F34B2836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262626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1C2300CE-7B75-C2BF-25C4-DA82EF1CE761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36B8951-5592-9EEF-D963-64599DBA1497}"/>
              </a:ext>
            </a:extLst>
          </p:cNvPr>
          <p:cNvGrpSpPr/>
          <p:nvPr/>
        </p:nvGrpSpPr>
        <p:grpSpPr>
          <a:xfrm>
            <a:off x="6241497" y="4008286"/>
            <a:ext cx="2536442" cy="2549839"/>
            <a:chOff x="0" y="0"/>
            <a:chExt cx="891978" cy="89668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21ED11C-1CF8-9854-3DEA-F63615D594CB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CBF21BAD-6089-5989-BDD4-5EDAD2D6132F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DD2C14C-877E-74C5-6775-3409D98B8F23}"/>
              </a:ext>
            </a:extLst>
          </p:cNvPr>
          <p:cNvGrpSpPr/>
          <p:nvPr/>
        </p:nvGrpSpPr>
        <p:grpSpPr>
          <a:xfrm>
            <a:off x="9183072" y="4122424"/>
            <a:ext cx="2536442" cy="2549839"/>
            <a:chOff x="0" y="0"/>
            <a:chExt cx="891978" cy="896689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A030E63-0148-B663-E861-361811772A6C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262626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72672D13-FD41-A21C-2A55-A7F2AAA4E57A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E6D94FB3-E253-977A-3058-CC250C7A944F}"/>
              </a:ext>
            </a:extLst>
          </p:cNvPr>
          <p:cNvGrpSpPr/>
          <p:nvPr/>
        </p:nvGrpSpPr>
        <p:grpSpPr>
          <a:xfrm>
            <a:off x="9068934" y="4008286"/>
            <a:ext cx="2536442" cy="2549839"/>
            <a:chOff x="0" y="0"/>
            <a:chExt cx="891978" cy="89668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CCF4299-D355-1230-C197-B8C1017C24FF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5BD5F02-2178-BCDF-3579-41B1B14E6973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C5D329C6-7379-1607-A498-37071E1631A2}"/>
              </a:ext>
            </a:extLst>
          </p:cNvPr>
          <p:cNvGrpSpPr/>
          <p:nvPr/>
        </p:nvGrpSpPr>
        <p:grpSpPr>
          <a:xfrm>
            <a:off x="700759" y="1842926"/>
            <a:ext cx="11018755" cy="2006914"/>
            <a:chOff x="0" y="0"/>
            <a:chExt cx="3874911" cy="89668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676D59D-FE37-9147-4E68-4ED242C6DAB2}"/>
                </a:ext>
              </a:extLst>
            </p:cNvPr>
            <p:cNvSpPr/>
            <p:nvPr/>
          </p:nvSpPr>
          <p:spPr>
            <a:xfrm>
              <a:off x="0" y="0"/>
              <a:ext cx="3874911" cy="896689"/>
            </a:xfrm>
            <a:custGeom>
              <a:avLst/>
              <a:gdLst/>
              <a:ahLst/>
              <a:cxnLst/>
              <a:rect l="l" t="t" r="r" b="b"/>
              <a:pathLst>
                <a:path w="3874911" h="896689">
                  <a:moveTo>
                    <a:pt x="15457" y="0"/>
                  </a:moveTo>
                  <a:lnTo>
                    <a:pt x="3859453" y="0"/>
                  </a:lnTo>
                  <a:cubicBezTo>
                    <a:pt x="3867990" y="0"/>
                    <a:pt x="3874911" y="6921"/>
                    <a:pt x="3874911" y="15457"/>
                  </a:cubicBezTo>
                  <a:lnTo>
                    <a:pt x="3874911" y="881232"/>
                  </a:lnTo>
                  <a:cubicBezTo>
                    <a:pt x="3874911" y="889769"/>
                    <a:pt x="3867990" y="896689"/>
                    <a:pt x="3859453" y="896689"/>
                  </a:cubicBezTo>
                  <a:lnTo>
                    <a:pt x="15457" y="896689"/>
                  </a:lnTo>
                  <a:cubicBezTo>
                    <a:pt x="6921" y="896689"/>
                    <a:pt x="0" y="889769"/>
                    <a:pt x="0" y="881232"/>
                  </a:cubicBezTo>
                  <a:lnTo>
                    <a:pt x="0" y="15457"/>
                  </a:lnTo>
                  <a:cubicBezTo>
                    <a:pt x="0" y="6921"/>
                    <a:pt x="6921" y="0"/>
                    <a:pt x="15457" y="0"/>
                  </a:cubicBezTo>
                  <a:close/>
                </a:path>
              </a:pathLst>
            </a:custGeom>
            <a:solidFill>
              <a:srgbClr val="262626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BA185617-1B80-F64B-3203-B9F47941E7AD}"/>
                </a:ext>
              </a:extLst>
            </p:cNvPr>
            <p:cNvSpPr txBox="1"/>
            <p:nvPr/>
          </p:nvSpPr>
          <p:spPr>
            <a:xfrm>
              <a:off x="0" y="-38100"/>
              <a:ext cx="3874911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C57306F0-37B3-84F2-ACE9-79F577FF1A7F}"/>
              </a:ext>
            </a:extLst>
          </p:cNvPr>
          <p:cNvGrpSpPr/>
          <p:nvPr/>
        </p:nvGrpSpPr>
        <p:grpSpPr>
          <a:xfrm>
            <a:off x="586622" y="1728788"/>
            <a:ext cx="11018755" cy="2006914"/>
            <a:chOff x="0" y="0"/>
            <a:chExt cx="3874911" cy="89668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249FDB7-2611-D101-1D0C-143D10C32E08}"/>
                </a:ext>
              </a:extLst>
            </p:cNvPr>
            <p:cNvSpPr/>
            <p:nvPr/>
          </p:nvSpPr>
          <p:spPr>
            <a:xfrm>
              <a:off x="0" y="0"/>
              <a:ext cx="3874911" cy="896689"/>
            </a:xfrm>
            <a:custGeom>
              <a:avLst/>
              <a:gdLst/>
              <a:ahLst/>
              <a:cxnLst/>
              <a:rect l="l" t="t" r="r" b="b"/>
              <a:pathLst>
                <a:path w="3874911" h="896689">
                  <a:moveTo>
                    <a:pt x="15457" y="0"/>
                  </a:moveTo>
                  <a:lnTo>
                    <a:pt x="3859453" y="0"/>
                  </a:lnTo>
                  <a:cubicBezTo>
                    <a:pt x="3867990" y="0"/>
                    <a:pt x="3874911" y="6921"/>
                    <a:pt x="3874911" y="15457"/>
                  </a:cubicBezTo>
                  <a:lnTo>
                    <a:pt x="3874911" y="881232"/>
                  </a:lnTo>
                  <a:cubicBezTo>
                    <a:pt x="3874911" y="889769"/>
                    <a:pt x="3867990" y="896689"/>
                    <a:pt x="3859453" y="896689"/>
                  </a:cubicBezTo>
                  <a:lnTo>
                    <a:pt x="15457" y="896689"/>
                  </a:lnTo>
                  <a:cubicBezTo>
                    <a:pt x="6921" y="896689"/>
                    <a:pt x="0" y="889769"/>
                    <a:pt x="0" y="881232"/>
                  </a:cubicBezTo>
                  <a:lnTo>
                    <a:pt x="0" y="15457"/>
                  </a:lnTo>
                  <a:cubicBezTo>
                    <a:pt x="0" y="6921"/>
                    <a:pt x="6921" y="0"/>
                    <a:pt x="1545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4AE7AB9A-4F98-AD17-F29E-DC4727C1BC3B}"/>
                </a:ext>
              </a:extLst>
            </p:cNvPr>
            <p:cNvSpPr txBox="1"/>
            <p:nvPr/>
          </p:nvSpPr>
          <p:spPr>
            <a:xfrm>
              <a:off x="0" y="-38100"/>
              <a:ext cx="3874911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E4E396B0-D7B9-6B64-4856-E26514E8BC81}"/>
              </a:ext>
            </a:extLst>
          </p:cNvPr>
          <p:cNvSpPr/>
          <p:nvPr/>
        </p:nvSpPr>
        <p:spPr>
          <a:xfrm>
            <a:off x="749223" y="4173246"/>
            <a:ext cx="2211241" cy="2207220"/>
          </a:xfrm>
          <a:custGeom>
            <a:avLst/>
            <a:gdLst/>
            <a:ahLst/>
            <a:cxnLst/>
            <a:rect l="l" t="t" r="r" b="b"/>
            <a:pathLst>
              <a:path w="3316861" h="3310830">
                <a:moveTo>
                  <a:pt x="0" y="0"/>
                </a:moveTo>
                <a:lnTo>
                  <a:pt x="3316861" y="0"/>
                </a:lnTo>
                <a:lnTo>
                  <a:pt x="3316861" y="3310830"/>
                </a:lnTo>
                <a:lnTo>
                  <a:pt x="0" y="331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86D7DDDE-9472-11B5-6730-DBFE2FF363B7}"/>
              </a:ext>
            </a:extLst>
          </p:cNvPr>
          <p:cNvSpPr/>
          <p:nvPr/>
        </p:nvSpPr>
        <p:spPr>
          <a:xfrm>
            <a:off x="3939852" y="4173246"/>
            <a:ext cx="1484857" cy="2207220"/>
          </a:xfrm>
          <a:custGeom>
            <a:avLst/>
            <a:gdLst/>
            <a:ahLst/>
            <a:cxnLst/>
            <a:rect l="l" t="t" r="r" b="b"/>
            <a:pathLst>
              <a:path w="2227286" h="3310830">
                <a:moveTo>
                  <a:pt x="0" y="0"/>
                </a:moveTo>
                <a:lnTo>
                  <a:pt x="2227285" y="0"/>
                </a:lnTo>
                <a:lnTo>
                  <a:pt x="2227285" y="3310830"/>
                </a:lnTo>
                <a:lnTo>
                  <a:pt x="0" y="33108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34" name="Freeform 35">
            <a:extLst>
              <a:ext uri="{FF2B5EF4-FFF2-40B4-BE49-F238E27FC236}">
                <a16:creationId xmlns:a16="http://schemas.microsoft.com/office/drawing/2014/main" id="{45996037-5EA4-8918-5644-7575F372B96D}"/>
              </a:ext>
            </a:extLst>
          </p:cNvPr>
          <p:cNvSpPr/>
          <p:nvPr/>
        </p:nvSpPr>
        <p:spPr>
          <a:xfrm>
            <a:off x="9582687" y="4173246"/>
            <a:ext cx="1508936" cy="2207220"/>
          </a:xfrm>
          <a:custGeom>
            <a:avLst/>
            <a:gdLst/>
            <a:ahLst/>
            <a:cxnLst/>
            <a:rect l="l" t="t" r="r" b="b"/>
            <a:pathLst>
              <a:path w="2263404" h="3310830">
                <a:moveTo>
                  <a:pt x="0" y="0"/>
                </a:moveTo>
                <a:lnTo>
                  <a:pt x="2263404" y="0"/>
                </a:lnTo>
                <a:lnTo>
                  <a:pt x="2263404" y="3310830"/>
                </a:lnTo>
                <a:lnTo>
                  <a:pt x="0" y="3310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ED64C113-284D-0F7A-E603-47CCF18AD757}"/>
              </a:ext>
            </a:extLst>
          </p:cNvPr>
          <p:cNvSpPr/>
          <p:nvPr/>
        </p:nvSpPr>
        <p:spPr>
          <a:xfrm>
            <a:off x="6813907" y="4500512"/>
            <a:ext cx="1368307" cy="1552688"/>
          </a:xfrm>
          <a:custGeom>
            <a:avLst/>
            <a:gdLst/>
            <a:ahLst/>
            <a:cxnLst/>
            <a:rect l="l" t="t" r="r" b="b"/>
            <a:pathLst>
              <a:path w="3204862" h="3636722">
                <a:moveTo>
                  <a:pt x="0" y="0"/>
                </a:moveTo>
                <a:lnTo>
                  <a:pt x="3204862" y="0"/>
                </a:lnTo>
                <a:lnTo>
                  <a:pt x="3204862" y="3636722"/>
                </a:lnTo>
                <a:lnTo>
                  <a:pt x="0" y="36367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93C2F2-7833-F664-866E-59A14A4B41DE}"/>
              </a:ext>
            </a:extLst>
          </p:cNvPr>
          <p:cNvSpPr txBox="1"/>
          <p:nvPr/>
        </p:nvSpPr>
        <p:spPr>
          <a:xfrm>
            <a:off x="3365552" y="1643515"/>
            <a:ext cx="5751896" cy="1991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4400" b="1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II. </a:t>
            </a:r>
          </a:p>
          <a:p>
            <a:pPr algn="ctr" defTabSz="609630">
              <a:lnSpc>
                <a:spcPct val="150000"/>
              </a:lnSpc>
            </a:pPr>
            <a:r>
              <a:rPr lang="vi-VN" sz="4400" b="1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MÀU SẮC CÁC VẬT</a:t>
            </a:r>
            <a:endParaRPr lang="en-US" sz="4400" b="1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9626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09E327B-AEDC-1650-3545-FEA2C0E78F8E}"/>
              </a:ext>
            </a:extLst>
          </p:cNvPr>
          <p:cNvSpPr/>
          <p:nvPr/>
        </p:nvSpPr>
        <p:spPr>
          <a:xfrm>
            <a:off x="886467" y="1747753"/>
            <a:ext cx="4313390" cy="660400"/>
          </a:xfrm>
          <a:prstGeom prst="roundRect">
            <a:avLst>
              <a:gd name="adj" fmla="val 13988"/>
            </a:avLst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Quan sát Hình 4.8 và 4.9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87CE9F-70BD-FB9F-2CF2-650DD2408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2" t="3493" r="10694" b="73770"/>
          <a:stretch/>
        </p:blipFill>
        <p:spPr>
          <a:xfrm>
            <a:off x="8773265" y="1041400"/>
            <a:ext cx="3143224" cy="2577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60CC97-DBD6-DD33-2953-3BBCEEB34D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2" t="27170" r="9914" b="45380"/>
          <a:stretch/>
        </p:blipFill>
        <p:spPr>
          <a:xfrm>
            <a:off x="8906571" y="3706780"/>
            <a:ext cx="3009918" cy="29795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257C519-3671-3D92-0017-ECC4FB6D0B56}"/>
              </a:ext>
            </a:extLst>
          </p:cNvPr>
          <p:cNvSpPr/>
          <p:nvPr/>
        </p:nvSpPr>
        <p:spPr>
          <a:xfrm>
            <a:off x="886467" y="2408153"/>
            <a:ext cx="7746894" cy="173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400" b="1" dirty="0" err="1">
                <a:latin typeface="UTM Avo"/>
                <a:cs typeface="+mn-ea"/>
                <a:sym typeface="+mn-lt"/>
              </a:rPr>
              <a:t>Câu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hỏi</a:t>
            </a:r>
            <a:r>
              <a:rPr lang="en-US" sz="2400" b="1" dirty="0">
                <a:latin typeface="UTM Avo"/>
                <a:cs typeface="+mn-ea"/>
                <a:sym typeface="+mn-lt"/>
              </a:rPr>
              <a:t> 2 (SGK – tr26)</a:t>
            </a:r>
            <a:endParaRPr lang="en-US" sz="2400" dirty="0">
              <a:latin typeface="UTM Avo"/>
              <a:cs typeface="+mn-ea"/>
              <a:sym typeface="+mn-lt"/>
            </a:endParaRPr>
          </a:p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400" dirty="0">
                <a:latin typeface="UTM Avo"/>
                <a:cs typeface="+mn-ea"/>
                <a:sym typeface="+mn-lt"/>
              </a:rPr>
              <a:t>Ở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hình</a:t>
            </a:r>
            <a:r>
              <a:rPr lang="en-US" sz="2400" dirty="0">
                <a:latin typeface="UTM Avo"/>
                <a:cs typeface="+mn-ea"/>
                <a:sym typeface="+mn-lt"/>
              </a:rPr>
              <a:t> 4.9,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nào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hấp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thụ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br>
              <a:rPr lang="en-US" sz="2400" dirty="0">
                <a:latin typeface="UTM Avo"/>
                <a:cs typeface="+mn-ea"/>
                <a:sym typeface="+mn-lt"/>
              </a:rPr>
            </a:br>
            <a:r>
              <a:rPr lang="en-US" sz="2400" dirty="0" err="1">
                <a:latin typeface="UTM Avo"/>
                <a:cs typeface="+mn-ea"/>
                <a:sym typeface="+mn-lt"/>
              </a:rPr>
              <a:t>nhiều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nhất</a:t>
            </a:r>
            <a:r>
              <a:rPr lang="en-US" sz="2400" dirty="0"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nào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hấp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thụ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ít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nhất</a:t>
            </a:r>
            <a:r>
              <a:rPr lang="en-US" sz="2400" dirty="0">
                <a:latin typeface="UTM Avo"/>
                <a:cs typeface="+mn-ea"/>
                <a:sym typeface="+mn-lt"/>
              </a:rPr>
              <a:t>.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ED206F90-73CC-A491-E45E-90B5A29136C8}"/>
              </a:ext>
            </a:extLst>
          </p:cNvPr>
          <p:cNvSpPr/>
          <p:nvPr/>
        </p:nvSpPr>
        <p:spPr>
          <a:xfrm>
            <a:off x="4248598" y="4270181"/>
            <a:ext cx="762000" cy="762000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27E9398-837A-1D53-3EB7-2405E6478715}"/>
              </a:ext>
            </a:extLst>
          </p:cNvPr>
          <p:cNvSpPr/>
          <p:nvPr/>
        </p:nvSpPr>
        <p:spPr>
          <a:xfrm>
            <a:off x="1984087" y="4651181"/>
            <a:ext cx="1295400" cy="12954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6E2108-FB9C-F0D9-4C1B-046B9E1758FB}"/>
              </a:ext>
            </a:extLst>
          </p:cNvPr>
          <p:cNvSpPr/>
          <p:nvPr/>
        </p:nvSpPr>
        <p:spPr>
          <a:xfrm>
            <a:off x="5733703" y="4548837"/>
            <a:ext cx="1295400" cy="12954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1E8EDB-7804-F802-CCF8-677837023054}"/>
              </a:ext>
            </a:extLst>
          </p:cNvPr>
          <p:cNvSpPr/>
          <p:nvPr/>
        </p:nvSpPr>
        <p:spPr>
          <a:xfrm>
            <a:off x="958951" y="5946581"/>
            <a:ext cx="3289648" cy="869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en-US" dirty="0" err="1">
                <a:latin typeface="UTM Avo"/>
                <a:cs typeface="+mn-ea"/>
                <a:sym typeface="+mn-lt"/>
              </a:rPr>
              <a:t>vật</a:t>
            </a:r>
            <a:r>
              <a:rPr lang="en-US" dirty="0">
                <a:latin typeface="UTM Avo"/>
                <a:cs typeface="+mn-ea"/>
                <a:sym typeface="+mn-lt"/>
              </a:rPr>
              <a:t> </a:t>
            </a:r>
            <a:r>
              <a:rPr lang="vi-VN" dirty="0">
                <a:latin typeface="UTM Avo"/>
                <a:cs typeface="+mn-ea"/>
                <a:sym typeface="+mn-lt"/>
              </a:rPr>
              <a:t>màu đen</a:t>
            </a:r>
            <a:r>
              <a:rPr lang="en-US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hấp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thụ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br>
              <a:rPr lang="en-US" b="1" dirty="0">
                <a:latin typeface="UTM Avo"/>
                <a:cs typeface="+mn-ea"/>
                <a:sym typeface="+mn-lt"/>
              </a:rPr>
            </a:br>
            <a:r>
              <a:rPr lang="en-US" b="1" dirty="0" err="1">
                <a:latin typeface="UTM Avo"/>
                <a:cs typeface="+mn-ea"/>
                <a:sym typeface="+mn-lt"/>
              </a:rPr>
              <a:t>ánh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sáng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màu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nhiều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r>
              <a:rPr lang="vi-VN" b="1" dirty="0">
                <a:latin typeface="UTM Avo"/>
                <a:cs typeface="+mn-ea"/>
                <a:sym typeface="+mn-lt"/>
              </a:rPr>
              <a:t>nhất.</a:t>
            </a:r>
            <a:endParaRPr lang="en-US" sz="700" b="1" dirty="0">
              <a:latin typeface="UTM Avo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2BD3CC-FB9F-3226-E4FA-12C61072E220}"/>
              </a:ext>
            </a:extLst>
          </p:cNvPr>
          <p:cNvSpPr/>
          <p:nvPr/>
        </p:nvSpPr>
        <p:spPr>
          <a:xfrm>
            <a:off x="5010597" y="5895218"/>
            <a:ext cx="2926861" cy="86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en-US" dirty="0" err="1">
                <a:latin typeface="UTM Avo"/>
                <a:cs typeface="+mn-ea"/>
                <a:sym typeface="+mn-lt"/>
              </a:rPr>
              <a:t>vật</a:t>
            </a:r>
            <a:r>
              <a:rPr lang="en-US" dirty="0">
                <a:latin typeface="UTM Avo"/>
                <a:cs typeface="+mn-ea"/>
                <a:sym typeface="+mn-lt"/>
              </a:rPr>
              <a:t> </a:t>
            </a:r>
            <a:r>
              <a:rPr lang="vi-VN" dirty="0">
                <a:latin typeface="UTM Avo"/>
                <a:cs typeface="+mn-ea"/>
                <a:sym typeface="+mn-lt"/>
              </a:rPr>
              <a:t>màu trắng</a:t>
            </a:r>
            <a:r>
              <a:rPr lang="en-US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hấp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thụ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ánh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sáng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màu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ít</a:t>
            </a:r>
            <a:r>
              <a:rPr lang="en-US" b="1" dirty="0">
                <a:latin typeface="UTM Avo"/>
                <a:cs typeface="+mn-ea"/>
                <a:sym typeface="+mn-lt"/>
              </a:rPr>
              <a:t> </a:t>
            </a:r>
            <a:r>
              <a:rPr lang="en-US" b="1" dirty="0" err="1">
                <a:latin typeface="UTM Avo"/>
                <a:cs typeface="+mn-ea"/>
                <a:sym typeface="+mn-lt"/>
              </a:rPr>
              <a:t>nhất</a:t>
            </a:r>
            <a:r>
              <a:rPr lang="en-US" b="1" dirty="0">
                <a:latin typeface="UTM Avo"/>
                <a:cs typeface="+mn-ea"/>
                <a:sym typeface="+mn-lt"/>
              </a:rPr>
              <a:t>.</a:t>
            </a:r>
            <a:endParaRPr lang="en-US" sz="700" b="1" dirty="0"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8369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C97697C-60B5-3C1A-0D18-F08C11ADFC46}"/>
              </a:ext>
            </a:extLst>
          </p:cNvPr>
          <p:cNvSpPr/>
          <p:nvPr/>
        </p:nvSpPr>
        <p:spPr>
          <a:xfrm>
            <a:off x="1074951" y="1501083"/>
            <a:ext cx="10414000" cy="297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vi-VN" sz="2400" b="1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N</a:t>
            </a:r>
            <a:r>
              <a:rPr lang="en-US" sz="2400" b="1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ghiên</a:t>
            </a:r>
            <a:r>
              <a:rPr lang="en-US" sz="2400" b="1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cứu</a:t>
            </a:r>
            <a:r>
              <a:rPr lang="en-US" sz="2400" b="1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SGK </a:t>
            </a:r>
            <a:r>
              <a:rPr lang="en-US" sz="2400" b="1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sau</a:t>
            </a:r>
            <a:r>
              <a:rPr lang="en-US" sz="2400" b="1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:</a:t>
            </a:r>
            <a:endParaRPr lang="en-US" sz="2400" b="1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nhìn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?</a:t>
            </a:r>
            <a:endParaRPr lang="en-US" sz="24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.</a:t>
            </a:r>
            <a:endParaRPr lang="en-US" sz="24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ví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dụ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phản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xạ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hấp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thụ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qua.</a:t>
            </a:r>
            <a:endParaRPr lang="en-US" sz="24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EA7D41-540B-7077-093F-F27EA2FD00CF}"/>
              </a:ext>
            </a:extLst>
          </p:cNvPr>
          <p:cNvGrpSpPr/>
          <p:nvPr/>
        </p:nvGrpSpPr>
        <p:grpSpPr>
          <a:xfrm>
            <a:off x="1403739" y="4607126"/>
            <a:ext cx="2142762" cy="2153477"/>
            <a:chOff x="1962394" y="6504333"/>
            <a:chExt cx="3214143" cy="3230216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360D5091-2B59-E135-F7EB-8D5A5ADDA6BC}"/>
                </a:ext>
              </a:extLst>
            </p:cNvPr>
            <p:cNvGrpSpPr/>
            <p:nvPr/>
          </p:nvGrpSpPr>
          <p:grpSpPr>
            <a:xfrm>
              <a:off x="2133600" y="6675540"/>
              <a:ext cx="3042937" cy="3059009"/>
              <a:chOff x="0" y="0"/>
              <a:chExt cx="891978" cy="896689"/>
            </a:xfrm>
          </p:grpSpPr>
          <p:sp>
            <p:nvSpPr>
              <p:cNvPr id="34" name="Freeform 3">
                <a:extLst>
                  <a:ext uri="{FF2B5EF4-FFF2-40B4-BE49-F238E27FC236}">
                    <a16:creationId xmlns:a16="http://schemas.microsoft.com/office/drawing/2014/main" id="{0DF4E1A5-6550-E76B-0AF2-B8E7C29A4EC4}"/>
                  </a:ext>
                </a:extLst>
              </p:cNvPr>
              <p:cNvSpPr/>
              <p:nvPr/>
            </p:nvSpPr>
            <p:spPr>
              <a:xfrm>
                <a:off x="0" y="0"/>
                <a:ext cx="891978" cy="896689"/>
              </a:xfrm>
              <a:custGeom>
                <a:avLst/>
                <a:gdLst/>
                <a:ahLst/>
                <a:cxnLst/>
                <a:rect l="l" t="t" r="r" b="b"/>
                <a:pathLst>
                  <a:path w="891978" h="896689">
                    <a:moveTo>
                      <a:pt x="67150" y="0"/>
                    </a:moveTo>
                    <a:lnTo>
                      <a:pt x="824828" y="0"/>
                    </a:lnTo>
                    <a:cubicBezTo>
                      <a:pt x="861914" y="0"/>
                      <a:pt x="891978" y="30064"/>
                      <a:pt x="891978" y="67150"/>
                    </a:cubicBezTo>
                    <a:lnTo>
                      <a:pt x="891978" y="829539"/>
                    </a:lnTo>
                    <a:cubicBezTo>
                      <a:pt x="891978" y="866625"/>
                      <a:pt x="861914" y="896689"/>
                      <a:pt x="824828" y="896689"/>
                    </a:cubicBezTo>
                    <a:lnTo>
                      <a:pt x="67150" y="896689"/>
                    </a:lnTo>
                    <a:cubicBezTo>
                      <a:pt x="30064" y="896689"/>
                      <a:pt x="0" y="866625"/>
                      <a:pt x="0" y="829539"/>
                    </a:cubicBezTo>
                    <a:lnTo>
                      <a:pt x="0" y="67150"/>
                    </a:lnTo>
                    <a:cubicBezTo>
                      <a:pt x="0" y="30064"/>
                      <a:pt x="30064" y="0"/>
                      <a:pt x="67150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 w="28575" cap="rnd">
                <a:solidFill>
                  <a:srgbClr val="262626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  <p:sp>
            <p:nvSpPr>
              <p:cNvPr id="35" name="TextBox 4">
                <a:extLst>
                  <a:ext uri="{FF2B5EF4-FFF2-40B4-BE49-F238E27FC236}">
                    <a16:creationId xmlns:a16="http://schemas.microsoft.com/office/drawing/2014/main" id="{C7AE29D5-13D2-CA5B-EC49-94D4D0F45CE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91978" cy="934789"/>
              </a:xfrm>
              <a:prstGeom prst="rect">
                <a:avLst/>
              </a:prstGeom>
            </p:spPr>
            <p:txBody>
              <a:bodyPr lIns="38046" tIns="38046" rIns="38046" bIns="38046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</p:grpSp>
        <p:grpSp>
          <p:nvGrpSpPr>
            <p:cNvPr id="30" name="Group 5">
              <a:extLst>
                <a:ext uri="{FF2B5EF4-FFF2-40B4-BE49-F238E27FC236}">
                  <a16:creationId xmlns:a16="http://schemas.microsoft.com/office/drawing/2014/main" id="{CFA015DC-B54B-CB50-52F5-96A7DDEE2CBF}"/>
                </a:ext>
              </a:extLst>
            </p:cNvPr>
            <p:cNvGrpSpPr/>
            <p:nvPr/>
          </p:nvGrpSpPr>
          <p:grpSpPr>
            <a:xfrm>
              <a:off x="1962394" y="6504333"/>
              <a:ext cx="3042937" cy="3059009"/>
              <a:chOff x="0" y="0"/>
              <a:chExt cx="891978" cy="896689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ABDB9382-91B3-F9DA-1CEB-B0E01C57DB1B}"/>
                  </a:ext>
                </a:extLst>
              </p:cNvPr>
              <p:cNvSpPr/>
              <p:nvPr/>
            </p:nvSpPr>
            <p:spPr>
              <a:xfrm>
                <a:off x="0" y="0"/>
                <a:ext cx="891978" cy="896689"/>
              </a:xfrm>
              <a:custGeom>
                <a:avLst/>
                <a:gdLst/>
                <a:ahLst/>
                <a:cxnLst/>
                <a:rect l="l" t="t" r="r" b="b"/>
                <a:pathLst>
                  <a:path w="891978" h="896689">
                    <a:moveTo>
                      <a:pt x="67150" y="0"/>
                    </a:moveTo>
                    <a:lnTo>
                      <a:pt x="824828" y="0"/>
                    </a:lnTo>
                    <a:cubicBezTo>
                      <a:pt x="861914" y="0"/>
                      <a:pt x="891978" y="30064"/>
                      <a:pt x="891978" y="67150"/>
                    </a:cubicBezTo>
                    <a:lnTo>
                      <a:pt x="891978" y="829539"/>
                    </a:lnTo>
                    <a:cubicBezTo>
                      <a:pt x="891978" y="866625"/>
                      <a:pt x="861914" y="896689"/>
                      <a:pt x="824828" y="896689"/>
                    </a:cubicBezTo>
                    <a:lnTo>
                      <a:pt x="67150" y="896689"/>
                    </a:lnTo>
                    <a:cubicBezTo>
                      <a:pt x="30064" y="896689"/>
                      <a:pt x="0" y="866625"/>
                      <a:pt x="0" y="829539"/>
                    </a:cubicBezTo>
                    <a:lnTo>
                      <a:pt x="0" y="67150"/>
                    </a:lnTo>
                    <a:cubicBezTo>
                      <a:pt x="0" y="30064"/>
                      <a:pt x="30064" y="0"/>
                      <a:pt x="67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262626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  <p:sp>
            <p:nvSpPr>
              <p:cNvPr id="33" name="TextBox 7">
                <a:extLst>
                  <a:ext uri="{FF2B5EF4-FFF2-40B4-BE49-F238E27FC236}">
                    <a16:creationId xmlns:a16="http://schemas.microsoft.com/office/drawing/2014/main" id="{1B2F3A96-73F5-8FDB-7146-1C62447F5ED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91978" cy="934789"/>
              </a:xfrm>
              <a:prstGeom prst="rect">
                <a:avLst/>
              </a:prstGeom>
            </p:spPr>
            <p:txBody>
              <a:bodyPr lIns="38046" tIns="38046" rIns="38046" bIns="38046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</p:grp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28EA752C-1961-F280-3AD0-61935BF6E8B0}"/>
                </a:ext>
              </a:extLst>
            </p:cNvPr>
            <p:cNvSpPr/>
            <p:nvPr/>
          </p:nvSpPr>
          <p:spPr>
            <a:xfrm>
              <a:off x="2206295" y="6648880"/>
              <a:ext cx="2652797" cy="2647973"/>
            </a:xfrm>
            <a:custGeom>
              <a:avLst/>
              <a:gdLst/>
              <a:ahLst/>
              <a:cxnLst/>
              <a:rect l="l" t="t" r="r" b="b"/>
              <a:pathLst>
                <a:path w="3316861" h="3310830">
                  <a:moveTo>
                    <a:pt x="0" y="0"/>
                  </a:moveTo>
                  <a:lnTo>
                    <a:pt x="3316861" y="0"/>
                  </a:lnTo>
                  <a:lnTo>
                    <a:pt x="3316861" y="3310830"/>
                  </a:lnTo>
                  <a:lnTo>
                    <a:pt x="0" y="3310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7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FCB206-4692-3715-181E-09F3354749C3}"/>
              </a:ext>
            </a:extLst>
          </p:cNvPr>
          <p:cNvGrpSpPr/>
          <p:nvPr/>
        </p:nvGrpSpPr>
        <p:grpSpPr>
          <a:xfrm>
            <a:off x="5153501" y="4616840"/>
            <a:ext cx="2142763" cy="2153477"/>
            <a:chOff x="6203550" y="6504333"/>
            <a:chExt cx="3214144" cy="3230216"/>
          </a:xfrm>
        </p:grpSpPr>
        <p:grpSp>
          <p:nvGrpSpPr>
            <p:cNvPr id="37" name="Group 8">
              <a:extLst>
                <a:ext uri="{FF2B5EF4-FFF2-40B4-BE49-F238E27FC236}">
                  <a16:creationId xmlns:a16="http://schemas.microsoft.com/office/drawing/2014/main" id="{0D0F32B8-55F5-FD67-D5CC-57FF1AC046C7}"/>
                </a:ext>
              </a:extLst>
            </p:cNvPr>
            <p:cNvGrpSpPr/>
            <p:nvPr/>
          </p:nvGrpSpPr>
          <p:grpSpPr>
            <a:xfrm>
              <a:off x="6374757" y="6675540"/>
              <a:ext cx="3042937" cy="3059009"/>
              <a:chOff x="0" y="0"/>
              <a:chExt cx="891978" cy="896689"/>
            </a:xfrm>
          </p:grpSpPr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0A94A36A-8399-290D-D48A-5CB07F3ADF5F}"/>
                  </a:ext>
                </a:extLst>
              </p:cNvPr>
              <p:cNvSpPr/>
              <p:nvPr/>
            </p:nvSpPr>
            <p:spPr>
              <a:xfrm>
                <a:off x="0" y="0"/>
                <a:ext cx="891978" cy="896689"/>
              </a:xfrm>
              <a:custGeom>
                <a:avLst/>
                <a:gdLst/>
                <a:ahLst/>
                <a:cxnLst/>
                <a:rect l="l" t="t" r="r" b="b"/>
                <a:pathLst>
                  <a:path w="891978" h="896689">
                    <a:moveTo>
                      <a:pt x="67150" y="0"/>
                    </a:moveTo>
                    <a:lnTo>
                      <a:pt x="824828" y="0"/>
                    </a:lnTo>
                    <a:cubicBezTo>
                      <a:pt x="861914" y="0"/>
                      <a:pt x="891978" y="30064"/>
                      <a:pt x="891978" y="67150"/>
                    </a:cubicBezTo>
                    <a:lnTo>
                      <a:pt x="891978" y="829539"/>
                    </a:lnTo>
                    <a:cubicBezTo>
                      <a:pt x="891978" y="866625"/>
                      <a:pt x="861914" y="896689"/>
                      <a:pt x="824828" y="896689"/>
                    </a:cubicBezTo>
                    <a:lnTo>
                      <a:pt x="67150" y="896689"/>
                    </a:lnTo>
                    <a:cubicBezTo>
                      <a:pt x="30064" y="896689"/>
                      <a:pt x="0" y="866625"/>
                      <a:pt x="0" y="829539"/>
                    </a:cubicBezTo>
                    <a:lnTo>
                      <a:pt x="0" y="67150"/>
                    </a:lnTo>
                    <a:cubicBezTo>
                      <a:pt x="0" y="30064"/>
                      <a:pt x="30064" y="0"/>
                      <a:pt x="67150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 w="28575" cap="rnd">
                <a:solidFill>
                  <a:srgbClr val="262626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  <p:sp>
            <p:nvSpPr>
              <p:cNvPr id="43" name="TextBox 10">
                <a:extLst>
                  <a:ext uri="{FF2B5EF4-FFF2-40B4-BE49-F238E27FC236}">
                    <a16:creationId xmlns:a16="http://schemas.microsoft.com/office/drawing/2014/main" id="{6B8312F3-6151-21AE-3206-56A18485E0E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91978" cy="934789"/>
              </a:xfrm>
              <a:prstGeom prst="rect">
                <a:avLst/>
              </a:prstGeom>
            </p:spPr>
            <p:txBody>
              <a:bodyPr lIns="38046" tIns="38046" rIns="38046" bIns="38046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362AF240-6BC8-CB98-2DF5-9A496DF400F6}"/>
                </a:ext>
              </a:extLst>
            </p:cNvPr>
            <p:cNvGrpSpPr/>
            <p:nvPr/>
          </p:nvGrpSpPr>
          <p:grpSpPr>
            <a:xfrm>
              <a:off x="6203550" y="6504333"/>
              <a:ext cx="3042937" cy="3059009"/>
              <a:chOff x="0" y="0"/>
              <a:chExt cx="891978" cy="896689"/>
            </a:xfrm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6083DD9D-EB5F-9BF7-D8AE-CD704388ACEE}"/>
                  </a:ext>
                </a:extLst>
              </p:cNvPr>
              <p:cNvSpPr/>
              <p:nvPr/>
            </p:nvSpPr>
            <p:spPr>
              <a:xfrm>
                <a:off x="0" y="0"/>
                <a:ext cx="891978" cy="896689"/>
              </a:xfrm>
              <a:custGeom>
                <a:avLst/>
                <a:gdLst/>
                <a:ahLst/>
                <a:cxnLst/>
                <a:rect l="l" t="t" r="r" b="b"/>
                <a:pathLst>
                  <a:path w="891978" h="896689">
                    <a:moveTo>
                      <a:pt x="67150" y="0"/>
                    </a:moveTo>
                    <a:lnTo>
                      <a:pt x="824828" y="0"/>
                    </a:lnTo>
                    <a:cubicBezTo>
                      <a:pt x="861914" y="0"/>
                      <a:pt x="891978" y="30064"/>
                      <a:pt x="891978" y="67150"/>
                    </a:cubicBezTo>
                    <a:lnTo>
                      <a:pt x="891978" y="829539"/>
                    </a:lnTo>
                    <a:cubicBezTo>
                      <a:pt x="891978" y="866625"/>
                      <a:pt x="861914" y="896689"/>
                      <a:pt x="824828" y="896689"/>
                    </a:cubicBezTo>
                    <a:lnTo>
                      <a:pt x="67150" y="896689"/>
                    </a:lnTo>
                    <a:cubicBezTo>
                      <a:pt x="30064" y="896689"/>
                      <a:pt x="0" y="866625"/>
                      <a:pt x="0" y="829539"/>
                    </a:cubicBezTo>
                    <a:lnTo>
                      <a:pt x="0" y="67150"/>
                    </a:lnTo>
                    <a:cubicBezTo>
                      <a:pt x="0" y="30064"/>
                      <a:pt x="30064" y="0"/>
                      <a:pt x="67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262626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  <p:sp>
            <p:nvSpPr>
              <p:cNvPr id="41" name="TextBox 13">
                <a:extLst>
                  <a:ext uri="{FF2B5EF4-FFF2-40B4-BE49-F238E27FC236}">
                    <a16:creationId xmlns:a16="http://schemas.microsoft.com/office/drawing/2014/main" id="{D595D9DF-E6B9-0624-FB9C-15FC52BEE13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91978" cy="934789"/>
              </a:xfrm>
              <a:prstGeom prst="rect">
                <a:avLst/>
              </a:prstGeom>
            </p:spPr>
            <p:txBody>
              <a:bodyPr lIns="38046" tIns="38046" rIns="38046" bIns="38046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</p:grp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34CAECD2-9D99-769F-A286-1BE3281D3EEB}"/>
                </a:ext>
              </a:extLst>
            </p:cNvPr>
            <p:cNvSpPr/>
            <p:nvPr/>
          </p:nvSpPr>
          <p:spPr>
            <a:xfrm>
              <a:off x="6992239" y="6648880"/>
              <a:ext cx="1781364" cy="2647973"/>
            </a:xfrm>
            <a:custGeom>
              <a:avLst/>
              <a:gdLst/>
              <a:ahLst/>
              <a:cxnLst/>
              <a:rect l="l" t="t" r="r" b="b"/>
              <a:pathLst>
                <a:path w="2227286" h="3310830">
                  <a:moveTo>
                    <a:pt x="0" y="0"/>
                  </a:moveTo>
                  <a:lnTo>
                    <a:pt x="2227285" y="0"/>
                  </a:lnTo>
                  <a:lnTo>
                    <a:pt x="2227285" y="3310830"/>
                  </a:lnTo>
                  <a:lnTo>
                    <a:pt x="0" y="3310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7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B4372C-E09A-E19D-97D9-C42B981F3E5A}"/>
              </a:ext>
            </a:extLst>
          </p:cNvPr>
          <p:cNvGrpSpPr/>
          <p:nvPr/>
        </p:nvGrpSpPr>
        <p:grpSpPr>
          <a:xfrm>
            <a:off x="8789126" y="4629540"/>
            <a:ext cx="2142763" cy="2153477"/>
            <a:chOff x="10444706" y="6504333"/>
            <a:chExt cx="3214144" cy="3230216"/>
          </a:xfrm>
        </p:grpSpPr>
        <p:grpSp>
          <p:nvGrpSpPr>
            <p:cNvPr id="45" name="Group 14">
              <a:extLst>
                <a:ext uri="{FF2B5EF4-FFF2-40B4-BE49-F238E27FC236}">
                  <a16:creationId xmlns:a16="http://schemas.microsoft.com/office/drawing/2014/main" id="{EBBA97EF-BD3A-173E-22D0-8B43EE698D56}"/>
                </a:ext>
              </a:extLst>
            </p:cNvPr>
            <p:cNvGrpSpPr/>
            <p:nvPr/>
          </p:nvGrpSpPr>
          <p:grpSpPr>
            <a:xfrm>
              <a:off x="10615913" y="6675540"/>
              <a:ext cx="3042937" cy="3059009"/>
              <a:chOff x="0" y="0"/>
              <a:chExt cx="891978" cy="896689"/>
            </a:xfrm>
          </p:grpSpPr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663197A0-5A82-65E8-A2D1-2A087039923E}"/>
                  </a:ext>
                </a:extLst>
              </p:cNvPr>
              <p:cNvSpPr/>
              <p:nvPr/>
            </p:nvSpPr>
            <p:spPr>
              <a:xfrm>
                <a:off x="0" y="0"/>
                <a:ext cx="891978" cy="896689"/>
              </a:xfrm>
              <a:custGeom>
                <a:avLst/>
                <a:gdLst/>
                <a:ahLst/>
                <a:cxnLst/>
                <a:rect l="l" t="t" r="r" b="b"/>
                <a:pathLst>
                  <a:path w="891978" h="896689">
                    <a:moveTo>
                      <a:pt x="67150" y="0"/>
                    </a:moveTo>
                    <a:lnTo>
                      <a:pt x="824828" y="0"/>
                    </a:lnTo>
                    <a:cubicBezTo>
                      <a:pt x="861914" y="0"/>
                      <a:pt x="891978" y="30064"/>
                      <a:pt x="891978" y="67150"/>
                    </a:cubicBezTo>
                    <a:lnTo>
                      <a:pt x="891978" y="829539"/>
                    </a:lnTo>
                    <a:cubicBezTo>
                      <a:pt x="891978" y="866625"/>
                      <a:pt x="861914" y="896689"/>
                      <a:pt x="824828" y="896689"/>
                    </a:cubicBezTo>
                    <a:lnTo>
                      <a:pt x="67150" y="896689"/>
                    </a:lnTo>
                    <a:cubicBezTo>
                      <a:pt x="30064" y="896689"/>
                      <a:pt x="0" y="866625"/>
                      <a:pt x="0" y="829539"/>
                    </a:cubicBezTo>
                    <a:lnTo>
                      <a:pt x="0" y="67150"/>
                    </a:lnTo>
                    <a:cubicBezTo>
                      <a:pt x="0" y="30064"/>
                      <a:pt x="30064" y="0"/>
                      <a:pt x="67150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 w="28575" cap="rnd">
                <a:solidFill>
                  <a:srgbClr val="262626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  <p:sp>
            <p:nvSpPr>
              <p:cNvPr id="51" name="TextBox 16">
                <a:extLst>
                  <a:ext uri="{FF2B5EF4-FFF2-40B4-BE49-F238E27FC236}">
                    <a16:creationId xmlns:a16="http://schemas.microsoft.com/office/drawing/2014/main" id="{8C8CBE1D-5932-38A1-97D2-541115A2A0D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91978" cy="934789"/>
              </a:xfrm>
              <a:prstGeom prst="rect">
                <a:avLst/>
              </a:prstGeom>
            </p:spPr>
            <p:txBody>
              <a:bodyPr lIns="38046" tIns="38046" rIns="38046" bIns="38046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Group 17">
              <a:extLst>
                <a:ext uri="{FF2B5EF4-FFF2-40B4-BE49-F238E27FC236}">
                  <a16:creationId xmlns:a16="http://schemas.microsoft.com/office/drawing/2014/main" id="{A1B65106-4224-BC8C-C9D3-9DF80B3FF902}"/>
                </a:ext>
              </a:extLst>
            </p:cNvPr>
            <p:cNvGrpSpPr/>
            <p:nvPr/>
          </p:nvGrpSpPr>
          <p:grpSpPr>
            <a:xfrm>
              <a:off x="10444706" y="6504333"/>
              <a:ext cx="3042937" cy="3059009"/>
              <a:chOff x="0" y="0"/>
              <a:chExt cx="891978" cy="896689"/>
            </a:xfrm>
          </p:grpSpPr>
          <p:sp>
            <p:nvSpPr>
              <p:cNvPr id="48" name="Freeform 18">
                <a:extLst>
                  <a:ext uri="{FF2B5EF4-FFF2-40B4-BE49-F238E27FC236}">
                    <a16:creationId xmlns:a16="http://schemas.microsoft.com/office/drawing/2014/main" id="{8BF2BB69-A2AF-24A7-825E-843E26B11839}"/>
                  </a:ext>
                </a:extLst>
              </p:cNvPr>
              <p:cNvSpPr/>
              <p:nvPr/>
            </p:nvSpPr>
            <p:spPr>
              <a:xfrm>
                <a:off x="0" y="0"/>
                <a:ext cx="891978" cy="896689"/>
              </a:xfrm>
              <a:custGeom>
                <a:avLst/>
                <a:gdLst/>
                <a:ahLst/>
                <a:cxnLst/>
                <a:rect l="l" t="t" r="r" b="b"/>
                <a:pathLst>
                  <a:path w="891978" h="896689">
                    <a:moveTo>
                      <a:pt x="67150" y="0"/>
                    </a:moveTo>
                    <a:lnTo>
                      <a:pt x="824828" y="0"/>
                    </a:lnTo>
                    <a:cubicBezTo>
                      <a:pt x="861914" y="0"/>
                      <a:pt x="891978" y="30064"/>
                      <a:pt x="891978" y="67150"/>
                    </a:cubicBezTo>
                    <a:lnTo>
                      <a:pt x="891978" y="829539"/>
                    </a:lnTo>
                    <a:cubicBezTo>
                      <a:pt x="891978" y="866625"/>
                      <a:pt x="861914" y="896689"/>
                      <a:pt x="824828" y="896689"/>
                    </a:cubicBezTo>
                    <a:lnTo>
                      <a:pt x="67150" y="896689"/>
                    </a:lnTo>
                    <a:cubicBezTo>
                      <a:pt x="30064" y="896689"/>
                      <a:pt x="0" y="866625"/>
                      <a:pt x="0" y="829539"/>
                    </a:cubicBezTo>
                    <a:lnTo>
                      <a:pt x="0" y="67150"/>
                    </a:lnTo>
                    <a:cubicBezTo>
                      <a:pt x="0" y="30064"/>
                      <a:pt x="30064" y="0"/>
                      <a:pt x="67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262626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  <p:sp>
            <p:nvSpPr>
              <p:cNvPr id="49" name="TextBox 19">
                <a:extLst>
                  <a:ext uri="{FF2B5EF4-FFF2-40B4-BE49-F238E27FC236}">
                    <a16:creationId xmlns:a16="http://schemas.microsoft.com/office/drawing/2014/main" id="{53BDA395-498E-3502-2E82-CDAA6A22FFB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91978" cy="934789"/>
              </a:xfrm>
              <a:prstGeom prst="rect">
                <a:avLst/>
              </a:prstGeom>
            </p:spPr>
            <p:txBody>
              <a:bodyPr lIns="38046" tIns="38046" rIns="38046" bIns="38046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</p:grpSp>
        <p:sp>
          <p:nvSpPr>
            <p:cNvPr id="47" name="Freeform 2">
              <a:extLst>
                <a:ext uri="{FF2B5EF4-FFF2-40B4-BE49-F238E27FC236}">
                  <a16:creationId xmlns:a16="http://schemas.microsoft.com/office/drawing/2014/main" id="{7530F343-74CF-1CE0-ABEB-DDA063B9DCCD}"/>
                </a:ext>
              </a:extLst>
            </p:cNvPr>
            <p:cNvSpPr/>
            <p:nvPr/>
          </p:nvSpPr>
          <p:spPr>
            <a:xfrm>
              <a:off x="11303322" y="6943215"/>
              <a:ext cx="1641540" cy="1862740"/>
            </a:xfrm>
            <a:custGeom>
              <a:avLst/>
              <a:gdLst/>
              <a:ahLst/>
              <a:cxnLst/>
              <a:rect l="l" t="t" r="r" b="b"/>
              <a:pathLst>
                <a:path w="3204862" h="3636722">
                  <a:moveTo>
                    <a:pt x="0" y="0"/>
                  </a:moveTo>
                  <a:lnTo>
                    <a:pt x="3204862" y="0"/>
                  </a:lnTo>
                  <a:lnTo>
                    <a:pt x="3204862" y="3636722"/>
                  </a:lnTo>
                  <a:lnTo>
                    <a:pt x="0" y="3636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700" dirty="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752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1B4F2F-7CAE-C992-E60D-88821DD33E07}"/>
              </a:ext>
            </a:extLst>
          </p:cNvPr>
          <p:cNvSpPr/>
          <p:nvPr/>
        </p:nvSpPr>
        <p:spPr>
          <a:xfrm>
            <a:off x="711200" y="1499613"/>
            <a:ext cx="10769600" cy="173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400" b="1" dirty="0" err="1">
                <a:latin typeface="UTM Avo"/>
                <a:cs typeface="+mn-ea"/>
                <a:sym typeface="+mn-lt"/>
              </a:rPr>
              <a:t>Câu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hỏi</a:t>
            </a:r>
            <a:r>
              <a:rPr lang="en-US" sz="2400" b="1" dirty="0">
                <a:latin typeface="UTM Avo"/>
                <a:cs typeface="+mn-ea"/>
                <a:sym typeface="+mn-lt"/>
              </a:rPr>
              <a:t> 3 (SGK – tr27)</a:t>
            </a:r>
            <a:endParaRPr lang="en-US" sz="2400" dirty="0">
              <a:latin typeface="UTM Avo"/>
              <a:cs typeface="+mn-ea"/>
              <a:sym typeface="+mn-lt"/>
            </a:endParaRPr>
          </a:p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400" dirty="0" err="1">
                <a:latin typeface="UTM Avo"/>
                <a:cs typeface="+mn-ea"/>
                <a:sym typeface="+mn-lt"/>
              </a:rPr>
              <a:t>Kể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tên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loại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kính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lọc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và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mô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tả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hiện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tượng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khi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br>
              <a:rPr lang="en-US" sz="2400" dirty="0">
                <a:latin typeface="UTM Avo"/>
                <a:cs typeface="+mn-ea"/>
                <a:sym typeface="+mn-lt"/>
              </a:rPr>
            </a:br>
            <a:r>
              <a:rPr lang="en-US" sz="2400" dirty="0" err="1">
                <a:latin typeface="UTM Avo"/>
                <a:cs typeface="+mn-ea"/>
                <a:sym typeface="+mn-lt"/>
              </a:rPr>
              <a:t>mặt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trời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truyền</a:t>
            </a:r>
            <a:r>
              <a:rPr lang="en-US" sz="2400" dirty="0">
                <a:latin typeface="UTM Avo"/>
                <a:cs typeface="+mn-ea"/>
                <a:sym typeface="+mn-lt"/>
              </a:rPr>
              <a:t> qua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kính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lọc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đó</a:t>
            </a:r>
            <a:r>
              <a:rPr lang="en-US" sz="2400" dirty="0">
                <a:latin typeface="UTM Avo"/>
                <a:cs typeface="+mn-ea"/>
                <a:sym typeface="+mn-lt"/>
              </a:rPr>
              <a:t>.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0EDB2CBE-DB0A-D7DB-8CA0-6410EDDBA486}"/>
              </a:ext>
            </a:extLst>
          </p:cNvPr>
          <p:cNvSpPr/>
          <p:nvPr/>
        </p:nvSpPr>
        <p:spPr>
          <a:xfrm>
            <a:off x="0" y="3618423"/>
            <a:ext cx="1625600" cy="601601"/>
          </a:xfrm>
          <a:prstGeom prst="homePlate">
            <a:avLst/>
          </a:prstGeom>
          <a:solidFill>
            <a:srgbClr val="C0504D">
              <a:lumMod val="20000"/>
              <a:lumOff val="8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Trả lời: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4C54B-4197-A9EF-FAAF-8A21CFA37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3" t="81004" r="33545" b="6594"/>
          <a:stretch/>
        </p:blipFill>
        <p:spPr>
          <a:xfrm>
            <a:off x="5562595" y="3699914"/>
            <a:ext cx="6273805" cy="28955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1B59F8-62D5-6532-E8D4-417878098332}"/>
              </a:ext>
            </a:extLst>
          </p:cNvPr>
          <p:cNvSpPr/>
          <p:nvPr/>
        </p:nvSpPr>
        <p:spPr>
          <a:xfrm>
            <a:off x="355600" y="4638679"/>
            <a:ext cx="4936247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400" dirty="0" err="1">
                <a:latin typeface="UTM Avo"/>
                <a:cs typeface="+mn-ea"/>
                <a:sym typeface="+mn-lt"/>
              </a:rPr>
              <a:t>Khi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mặt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trời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truyền</a:t>
            </a:r>
            <a:r>
              <a:rPr lang="en-US" sz="2400" dirty="0">
                <a:latin typeface="UTM Avo"/>
                <a:cs typeface="+mn-ea"/>
                <a:sym typeface="+mn-lt"/>
              </a:rPr>
              <a:t> qua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kính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lọc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nào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thì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sẽ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đó</a:t>
            </a:r>
            <a:r>
              <a:rPr lang="en-US" sz="2400" dirty="0">
                <a:latin typeface="UTM Avo"/>
                <a:cs typeface="+mn-ea"/>
                <a:sym typeface="+mn-lt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A098C2-06EF-FA4A-608C-D06AF1172B5F}"/>
              </a:ext>
            </a:extLst>
          </p:cNvPr>
          <p:cNvSpPr/>
          <p:nvPr/>
        </p:nvSpPr>
        <p:spPr>
          <a:xfrm>
            <a:off x="7113966" y="3246630"/>
            <a:ext cx="3171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400" dirty="0" err="1"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kính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lọc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màu</a:t>
            </a:r>
            <a:endParaRPr lang="en-US" sz="700" dirty="0"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209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4CC578-9AE8-CF90-F061-14DEC90704E2}"/>
              </a:ext>
            </a:extLst>
          </p:cNvPr>
          <p:cNvSpPr/>
          <p:nvPr/>
        </p:nvSpPr>
        <p:spPr>
          <a:xfrm>
            <a:off x="363668" y="2235609"/>
            <a:ext cx="7236292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400" dirty="0">
                <a:latin typeface="UTM Avo"/>
                <a:cs typeface="+mn-ea"/>
                <a:sym typeface="+mn-lt"/>
              </a:rPr>
              <a:t>Dưới ánh nắng mặt trời, ta nhìn thấy bông hoa cúc có màu vàng. Hãy giải thích vì sao.</a:t>
            </a:r>
            <a:endParaRPr lang="en-US" sz="2400" dirty="0">
              <a:latin typeface="UTM Avo"/>
              <a:cs typeface="+mn-ea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8563E5-9B5E-D05C-274D-6C2356B609C8}"/>
              </a:ext>
            </a:extLst>
          </p:cNvPr>
          <p:cNvSpPr/>
          <p:nvPr/>
        </p:nvSpPr>
        <p:spPr>
          <a:xfrm>
            <a:off x="0" y="1665051"/>
            <a:ext cx="4318000" cy="558800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Luyện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3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(SGK –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tr26)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10" name="Picture 2" descr="Đặc điểm, ý nghĩa và công dụng hữu ích của hoa cúc vàng">
            <a:extLst>
              <a:ext uri="{FF2B5EF4-FFF2-40B4-BE49-F238E27FC236}">
                <a16:creationId xmlns:a16="http://schemas.microsoft.com/office/drawing/2014/main" id="{AB5CFB19-DA8C-06C1-D874-A1D3A0B01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1665051"/>
            <a:ext cx="3804640" cy="221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89752A-3BD9-D668-1ECC-21079BFCB113}"/>
              </a:ext>
            </a:extLst>
          </p:cNvPr>
          <p:cNvSpPr/>
          <p:nvPr/>
        </p:nvSpPr>
        <p:spPr>
          <a:xfrm>
            <a:off x="363668" y="4167982"/>
            <a:ext cx="11828332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vi-VN" sz="2400" dirty="0" err="1">
                <a:latin typeface="UTM Avo"/>
                <a:cs typeface="+mn-ea"/>
                <a:sym typeface="+mn-lt"/>
              </a:rPr>
              <a:t>V</a:t>
            </a:r>
            <a:r>
              <a:rPr lang="en-US" sz="2400" dirty="0">
                <a:latin typeface="UTM Avo"/>
                <a:cs typeface="+mn-ea"/>
                <a:sym typeface="+mn-lt"/>
              </a:rPr>
              <a:t>ì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khi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nhận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được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mặt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trời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chiếu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tới</a:t>
            </a:r>
            <a:r>
              <a:rPr lang="en-US" sz="2400" dirty="0"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hoa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cúc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sẽ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cho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</a:p>
          <a:p>
            <a:pPr defTabSz="609630">
              <a:lnSpc>
                <a:spcPct val="150000"/>
              </a:lnSpc>
            </a:pPr>
            <a:r>
              <a:rPr lang="en-US" sz="2400" b="1" dirty="0" err="1">
                <a:latin typeface="UTM Avo"/>
                <a:cs typeface="+mn-ea"/>
                <a:sym typeface="+mn-lt"/>
              </a:rPr>
              <a:t>phản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xạ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vàng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là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chính</a:t>
            </a:r>
            <a:r>
              <a:rPr lang="en-US" sz="2400" dirty="0"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còn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hấp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thụ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hầu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hết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khác</a:t>
            </a:r>
            <a:r>
              <a:rPr lang="en-US" sz="2400" dirty="0">
                <a:latin typeface="UTM Avo"/>
                <a:cs typeface="+mn-ea"/>
                <a:sym typeface="+mn-lt"/>
              </a:rPr>
              <a:t>. </a:t>
            </a:r>
            <a:endParaRPr lang="vi-VN" sz="2400" dirty="0">
              <a:latin typeface="UTM Avo"/>
              <a:cs typeface="+mn-ea"/>
              <a:sym typeface="+mn-lt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FA8EA69A-ED14-BDB6-0D11-141680EDD3BF}"/>
              </a:ext>
            </a:extLst>
          </p:cNvPr>
          <p:cNvSpPr/>
          <p:nvPr/>
        </p:nvSpPr>
        <p:spPr>
          <a:xfrm>
            <a:off x="0" y="3497690"/>
            <a:ext cx="1625600" cy="601601"/>
          </a:xfrm>
          <a:prstGeom prst="homePlate">
            <a:avLst/>
          </a:prstGeom>
          <a:solidFill>
            <a:srgbClr val="C0504D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Trả lời: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2A33F5-F64E-DC0D-ED4C-674166CE647B}"/>
              </a:ext>
            </a:extLst>
          </p:cNvPr>
          <p:cNvSpPr/>
          <p:nvPr/>
        </p:nvSpPr>
        <p:spPr>
          <a:xfrm>
            <a:off x="901700" y="5432596"/>
            <a:ext cx="10388600" cy="1341979"/>
          </a:xfrm>
          <a:prstGeom prst="roundRect">
            <a:avLst>
              <a:gd name="adj" fmla="val 14035"/>
            </a:avLst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nhìn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bông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hoa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nhận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sáng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vàng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phản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xạ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nên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thấy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bông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hoa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cúc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vàng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674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13BB1-2B90-823D-010F-331610436EF6}"/>
              </a:ext>
            </a:extLst>
          </p:cNvPr>
          <p:cNvSpPr/>
          <p:nvPr/>
        </p:nvSpPr>
        <p:spPr>
          <a:xfrm>
            <a:off x="335902" y="2636258"/>
            <a:ext cx="4184753" cy="333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Vào ban đêm, nếu dùng ánh sáng đỏ từ đèn laser chiếu vào bông hoa cúc vàng ở trên thì ra sẽ nhìn thấy bông hoa cúc có màu gì?</a:t>
            </a:r>
            <a:endParaRPr lang="en-US" sz="24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54D343-BABD-B113-D0A6-01BE2963DC68}"/>
              </a:ext>
            </a:extLst>
          </p:cNvPr>
          <p:cNvSpPr/>
          <p:nvPr/>
        </p:nvSpPr>
        <p:spPr>
          <a:xfrm>
            <a:off x="0" y="1703962"/>
            <a:ext cx="4318000" cy="558800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Luyện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4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(SGK –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tr26)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9" name="Picture 2" descr="đèn chiếu sáng điều khiển cây ra hoa ở việt nam - Tư Vấn Thiết Kế Chiếu Sáng  | ALASY">
            <a:extLst>
              <a:ext uri="{FF2B5EF4-FFF2-40B4-BE49-F238E27FC236}">
                <a16:creationId xmlns:a16="http://schemas.microsoft.com/office/drawing/2014/main" id="{7F2EDA5B-AE77-A6C8-C63E-8AA4567B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55" y="1703962"/>
            <a:ext cx="6718845" cy="482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837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entagon 15">
            <a:extLst>
              <a:ext uri="{FF2B5EF4-FFF2-40B4-BE49-F238E27FC236}">
                <a16:creationId xmlns:a16="http://schemas.microsoft.com/office/drawing/2014/main" id="{2150D8A1-9D4C-E584-7112-F3B1FB132379}"/>
              </a:ext>
            </a:extLst>
          </p:cNvPr>
          <p:cNvSpPr/>
          <p:nvPr/>
        </p:nvSpPr>
        <p:spPr>
          <a:xfrm>
            <a:off x="0" y="1683102"/>
            <a:ext cx="1625600" cy="601601"/>
          </a:xfrm>
          <a:prstGeom prst="homePlate">
            <a:avLst/>
          </a:prstGeom>
          <a:solidFill>
            <a:srgbClr val="C0504D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Trả lời: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EE35A4-C766-E572-6EA7-344098294FED}"/>
              </a:ext>
            </a:extLst>
          </p:cNvPr>
          <p:cNvSpPr/>
          <p:nvPr/>
        </p:nvSpPr>
        <p:spPr>
          <a:xfrm>
            <a:off x="1093344" y="2367281"/>
            <a:ext cx="1036264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ban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đêm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đèn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laser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chiếu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</a:b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cúc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cánh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hấp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thụ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hầu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hết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đỏ.</a:t>
            </a:r>
            <a:endParaRPr lang="en-US" sz="24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3E0DBF-D97D-344C-531B-AD307EF6B706}"/>
              </a:ext>
            </a:extLst>
          </p:cNvPr>
          <p:cNvSpPr/>
          <p:nvPr/>
        </p:nvSpPr>
        <p:spPr>
          <a:xfrm>
            <a:off x="1093344" y="4176439"/>
            <a:ext cx="10477500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vi-VN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N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ên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nhìn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đen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</a:b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phản</a:t>
            </a:r>
            <a:r>
              <a:rPr lang="en-US" sz="240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xạ.</a:t>
            </a:r>
            <a:endParaRPr lang="en-US" sz="7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7503CB-912B-69BD-EF92-B20A7B62F04A}"/>
              </a:ext>
            </a:extLst>
          </p:cNvPr>
          <p:cNvSpPr/>
          <p:nvPr/>
        </p:nvSpPr>
        <p:spPr>
          <a:xfrm>
            <a:off x="1093344" y="6041263"/>
            <a:ext cx="10005311" cy="577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vi-VN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VÌ vậy ta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nó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tối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thẫm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gần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đen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).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85AD2B3D-4418-D0C3-7B08-83F261ED0DE7}"/>
              </a:ext>
            </a:extLst>
          </p:cNvPr>
          <p:cNvSpPr/>
          <p:nvPr/>
        </p:nvSpPr>
        <p:spPr>
          <a:xfrm>
            <a:off x="5576444" y="3598780"/>
            <a:ext cx="609600" cy="660400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CA09D400-0AD8-0814-8117-948098536018}"/>
              </a:ext>
            </a:extLst>
          </p:cNvPr>
          <p:cNvSpPr/>
          <p:nvPr/>
        </p:nvSpPr>
        <p:spPr>
          <a:xfrm>
            <a:off x="5576444" y="5380863"/>
            <a:ext cx="609600" cy="660400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6931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8C26E5-C0CE-7B0D-EE99-32008A01E372}"/>
              </a:ext>
            </a:extLst>
          </p:cNvPr>
          <p:cNvSpPr/>
          <p:nvPr/>
        </p:nvSpPr>
        <p:spPr>
          <a:xfrm>
            <a:off x="355600" y="1742872"/>
            <a:ext cx="11480800" cy="49534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6E03B4-91C7-3371-6A21-B56C8538AE18}"/>
              </a:ext>
            </a:extLst>
          </p:cNvPr>
          <p:cNvSpPr/>
          <p:nvPr/>
        </p:nvSpPr>
        <p:spPr>
          <a:xfrm>
            <a:off x="671307" y="2477329"/>
            <a:ext cx="8094458" cy="389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sắc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do </a:t>
            </a:r>
            <a:b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</a:b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tùy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bề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hấp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thụ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phản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xạ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hoặc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.</a:t>
            </a:r>
          </a:p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hấp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thụ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hầu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hết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tới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nó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đen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9D62E1-64A7-7B95-0707-FD5117EDF441}"/>
              </a:ext>
            </a:extLst>
          </p:cNvPr>
          <p:cNvSpPr/>
          <p:nvPr/>
        </p:nvSpPr>
        <p:spPr>
          <a:xfrm>
            <a:off x="5033465" y="1892554"/>
            <a:ext cx="2125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/>
            <a:r>
              <a:rPr lang="vi-VN" sz="3200" b="1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KẾT LUẬN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1DE7ED-F7E9-5161-7A7D-08E377460980}"/>
              </a:ext>
            </a:extLst>
          </p:cNvPr>
          <p:cNvGrpSpPr/>
          <p:nvPr/>
        </p:nvGrpSpPr>
        <p:grpSpPr>
          <a:xfrm>
            <a:off x="9150173" y="1976667"/>
            <a:ext cx="2081361" cy="2091881"/>
            <a:chOff x="4188655" y="1028700"/>
            <a:chExt cx="3122041" cy="3137822"/>
          </a:xfrm>
        </p:grpSpPr>
        <p:grpSp>
          <p:nvGrpSpPr>
            <p:cNvPr id="26" name="Group 8">
              <a:extLst>
                <a:ext uri="{FF2B5EF4-FFF2-40B4-BE49-F238E27FC236}">
                  <a16:creationId xmlns:a16="http://schemas.microsoft.com/office/drawing/2014/main" id="{306E35DA-2AA1-898B-540B-8E46377B7299}"/>
                </a:ext>
              </a:extLst>
            </p:cNvPr>
            <p:cNvGrpSpPr/>
            <p:nvPr/>
          </p:nvGrpSpPr>
          <p:grpSpPr>
            <a:xfrm>
              <a:off x="4323094" y="1163140"/>
              <a:ext cx="2987602" cy="3003382"/>
              <a:chOff x="0" y="0"/>
              <a:chExt cx="891978" cy="896689"/>
            </a:xfrm>
          </p:grpSpPr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18144C8F-6635-1756-8EA6-21FF524908E8}"/>
                  </a:ext>
                </a:extLst>
              </p:cNvPr>
              <p:cNvSpPr/>
              <p:nvPr/>
            </p:nvSpPr>
            <p:spPr>
              <a:xfrm>
                <a:off x="0" y="0"/>
                <a:ext cx="891978" cy="896689"/>
              </a:xfrm>
              <a:custGeom>
                <a:avLst/>
                <a:gdLst/>
                <a:ahLst/>
                <a:cxnLst/>
                <a:rect l="l" t="t" r="r" b="b"/>
                <a:pathLst>
                  <a:path w="891978" h="896689">
                    <a:moveTo>
                      <a:pt x="85515" y="0"/>
                    </a:moveTo>
                    <a:lnTo>
                      <a:pt x="806464" y="0"/>
                    </a:lnTo>
                    <a:cubicBezTo>
                      <a:pt x="853692" y="0"/>
                      <a:pt x="891978" y="38286"/>
                      <a:pt x="891978" y="85515"/>
                    </a:cubicBezTo>
                    <a:lnTo>
                      <a:pt x="891978" y="811175"/>
                    </a:lnTo>
                    <a:cubicBezTo>
                      <a:pt x="891978" y="858403"/>
                      <a:pt x="853692" y="896689"/>
                      <a:pt x="806464" y="896689"/>
                    </a:cubicBezTo>
                    <a:lnTo>
                      <a:pt x="85515" y="896689"/>
                    </a:lnTo>
                    <a:cubicBezTo>
                      <a:pt x="38286" y="896689"/>
                      <a:pt x="0" y="858403"/>
                      <a:pt x="0" y="811175"/>
                    </a:cubicBezTo>
                    <a:lnTo>
                      <a:pt x="0" y="85515"/>
                    </a:lnTo>
                    <a:cubicBezTo>
                      <a:pt x="0" y="38286"/>
                      <a:pt x="38286" y="0"/>
                      <a:pt x="85515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 w="19050" cap="rnd">
                <a:solidFill>
                  <a:srgbClr val="262626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8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27498E00-DA6D-07CF-70BB-F6F803D1502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91978" cy="934789"/>
              </a:xfrm>
              <a:prstGeom prst="rect">
                <a:avLst/>
              </a:prstGeom>
            </p:spPr>
            <p:txBody>
              <a:bodyPr lIns="29875" tIns="29875" rIns="29875" bIns="29875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8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Group 11">
              <a:extLst>
                <a:ext uri="{FF2B5EF4-FFF2-40B4-BE49-F238E27FC236}">
                  <a16:creationId xmlns:a16="http://schemas.microsoft.com/office/drawing/2014/main" id="{D5E8FB1B-041D-E82B-FC6A-6CFE2B65C709}"/>
                </a:ext>
              </a:extLst>
            </p:cNvPr>
            <p:cNvGrpSpPr/>
            <p:nvPr/>
          </p:nvGrpSpPr>
          <p:grpSpPr>
            <a:xfrm>
              <a:off x="4188655" y="1028700"/>
              <a:ext cx="2987602" cy="3003382"/>
              <a:chOff x="0" y="0"/>
              <a:chExt cx="891978" cy="896689"/>
            </a:xfrm>
          </p:grpSpPr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9C2D3251-284B-977F-3477-80A4A3C154AF}"/>
                  </a:ext>
                </a:extLst>
              </p:cNvPr>
              <p:cNvSpPr/>
              <p:nvPr/>
            </p:nvSpPr>
            <p:spPr>
              <a:xfrm>
                <a:off x="0" y="0"/>
                <a:ext cx="891978" cy="896689"/>
              </a:xfrm>
              <a:custGeom>
                <a:avLst/>
                <a:gdLst/>
                <a:ahLst/>
                <a:cxnLst/>
                <a:rect l="l" t="t" r="r" b="b"/>
                <a:pathLst>
                  <a:path w="891978" h="896689">
                    <a:moveTo>
                      <a:pt x="85515" y="0"/>
                    </a:moveTo>
                    <a:lnTo>
                      <a:pt x="806464" y="0"/>
                    </a:lnTo>
                    <a:cubicBezTo>
                      <a:pt x="853692" y="0"/>
                      <a:pt x="891978" y="38286"/>
                      <a:pt x="891978" y="85515"/>
                    </a:cubicBezTo>
                    <a:lnTo>
                      <a:pt x="891978" y="811175"/>
                    </a:lnTo>
                    <a:cubicBezTo>
                      <a:pt x="891978" y="858403"/>
                      <a:pt x="853692" y="896689"/>
                      <a:pt x="806464" y="896689"/>
                    </a:cubicBezTo>
                    <a:lnTo>
                      <a:pt x="85515" y="896689"/>
                    </a:lnTo>
                    <a:cubicBezTo>
                      <a:pt x="38286" y="896689"/>
                      <a:pt x="0" y="858403"/>
                      <a:pt x="0" y="811175"/>
                    </a:cubicBezTo>
                    <a:lnTo>
                      <a:pt x="0" y="85515"/>
                    </a:lnTo>
                    <a:cubicBezTo>
                      <a:pt x="0" y="38286"/>
                      <a:pt x="38286" y="0"/>
                      <a:pt x="855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262626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8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  <p:sp>
            <p:nvSpPr>
              <p:cNvPr id="30" name="TextBox 13">
                <a:extLst>
                  <a:ext uri="{FF2B5EF4-FFF2-40B4-BE49-F238E27FC236}">
                    <a16:creationId xmlns:a16="http://schemas.microsoft.com/office/drawing/2014/main" id="{51B08F72-44DA-E284-EB61-BC890D7158F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91978" cy="934789"/>
              </a:xfrm>
              <a:prstGeom prst="rect">
                <a:avLst/>
              </a:prstGeom>
            </p:spPr>
            <p:txBody>
              <a:bodyPr lIns="29875" tIns="29875" rIns="29875" bIns="29875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800">
                  <a:solidFill>
                    <a:prstClr val="black"/>
                  </a:solidFill>
                  <a:latin typeface="UTM Avo"/>
                  <a:cs typeface="+mn-ea"/>
                  <a:sym typeface="+mn-lt"/>
                </a:endParaRPr>
              </a:p>
            </p:txBody>
          </p:sp>
        </p:grpSp>
        <p:sp>
          <p:nvSpPr>
            <p:cNvPr id="28" name="Freeform 39">
              <a:extLst>
                <a:ext uri="{FF2B5EF4-FFF2-40B4-BE49-F238E27FC236}">
                  <a16:creationId xmlns:a16="http://schemas.microsoft.com/office/drawing/2014/main" id="{4CA53A79-3BE5-76AE-89D6-72842259A879}"/>
                </a:ext>
              </a:extLst>
            </p:cNvPr>
            <p:cNvSpPr/>
            <p:nvPr/>
          </p:nvSpPr>
          <p:spPr>
            <a:xfrm>
              <a:off x="4483139" y="1331074"/>
              <a:ext cx="2398634" cy="2398634"/>
            </a:xfrm>
            <a:custGeom>
              <a:avLst/>
              <a:gdLst/>
              <a:ahLst/>
              <a:cxnLst/>
              <a:rect l="l" t="t" r="r" b="b"/>
              <a:pathLst>
                <a:path w="2398634" h="2398634">
                  <a:moveTo>
                    <a:pt x="0" y="0"/>
                  </a:moveTo>
                  <a:lnTo>
                    <a:pt x="2398634" y="0"/>
                  </a:lnTo>
                  <a:lnTo>
                    <a:pt x="2398634" y="2398634"/>
                  </a:lnTo>
                  <a:lnTo>
                    <a:pt x="0" y="2398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AF7CE5-0504-C519-1FB9-AB6597F48C1B}"/>
              </a:ext>
            </a:extLst>
          </p:cNvPr>
          <p:cNvGrpSpPr/>
          <p:nvPr/>
        </p:nvGrpSpPr>
        <p:grpSpPr>
          <a:xfrm>
            <a:off x="9150173" y="4403994"/>
            <a:ext cx="2081361" cy="2091881"/>
            <a:chOff x="13725259" y="5646669"/>
            <a:chExt cx="3122041" cy="313782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C87D3FA-8218-8600-B823-90D32F0ED57A}"/>
                </a:ext>
              </a:extLst>
            </p:cNvPr>
            <p:cNvGrpSpPr/>
            <p:nvPr/>
          </p:nvGrpSpPr>
          <p:grpSpPr>
            <a:xfrm>
              <a:off x="13725259" y="5646669"/>
              <a:ext cx="3122041" cy="3137822"/>
              <a:chOff x="4188655" y="1028700"/>
              <a:chExt cx="3122041" cy="3137822"/>
            </a:xfrm>
          </p:grpSpPr>
          <p:grpSp>
            <p:nvGrpSpPr>
              <p:cNvPr id="36" name="Group 8">
                <a:extLst>
                  <a:ext uri="{FF2B5EF4-FFF2-40B4-BE49-F238E27FC236}">
                    <a16:creationId xmlns:a16="http://schemas.microsoft.com/office/drawing/2014/main" id="{F6304C6E-037A-D87D-3EBC-5124C1E831A0}"/>
                  </a:ext>
                </a:extLst>
              </p:cNvPr>
              <p:cNvGrpSpPr/>
              <p:nvPr/>
            </p:nvGrpSpPr>
            <p:grpSpPr>
              <a:xfrm>
                <a:off x="4323094" y="1163140"/>
                <a:ext cx="2987602" cy="3003382"/>
                <a:chOff x="0" y="0"/>
                <a:chExt cx="891978" cy="896689"/>
              </a:xfrm>
            </p:grpSpPr>
            <p:sp>
              <p:nvSpPr>
                <p:cNvPr id="40" name="Freeform 9">
                  <a:extLst>
                    <a:ext uri="{FF2B5EF4-FFF2-40B4-BE49-F238E27FC236}">
                      <a16:creationId xmlns:a16="http://schemas.microsoft.com/office/drawing/2014/main" id="{7F39DF4A-1AB6-0AD6-1DD1-4B8B4EF564F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91978" cy="896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978" h="896689">
                      <a:moveTo>
                        <a:pt x="85515" y="0"/>
                      </a:moveTo>
                      <a:lnTo>
                        <a:pt x="806464" y="0"/>
                      </a:lnTo>
                      <a:cubicBezTo>
                        <a:pt x="853692" y="0"/>
                        <a:pt x="891978" y="38286"/>
                        <a:pt x="891978" y="85515"/>
                      </a:cubicBezTo>
                      <a:lnTo>
                        <a:pt x="891978" y="811175"/>
                      </a:lnTo>
                      <a:cubicBezTo>
                        <a:pt x="891978" y="858403"/>
                        <a:pt x="853692" y="896689"/>
                        <a:pt x="806464" y="896689"/>
                      </a:cubicBezTo>
                      <a:lnTo>
                        <a:pt x="85515" y="896689"/>
                      </a:lnTo>
                      <a:cubicBezTo>
                        <a:pt x="38286" y="896689"/>
                        <a:pt x="0" y="858403"/>
                        <a:pt x="0" y="811175"/>
                      </a:cubicBezTo>
                      <a:lnTo>
                        <a:pt x="0" y="85515"/>
                      </a:lnTo>
                      <a:cubicBezTo>
                        <a:pt x="0" y="38286"/>
                        <a:pt x="38286" y="0"/>
                        <a:pt x="85515" y="0"/>
                      </a:cubicBezTo>
                      <a:close/>
                    </a:path>
                  </a:pathLst>
                </a:custGeom>
                <a:solidFill>
                  <a:srgbClr val="262626"/>
                </a:solidFill>
                <a:ln w="19050" cap="rnd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TextBox 10">
                  <a:extLst>
                    <a:ext uri="{FF2B5EF4-FFF2-40B4-BE49-F238E27FC236}">
                      <a16:creationId xmlns:a16="http://schemas.microsoft.com/office/drawing/2014/main" id="{E003489E-1564-0118-15C7-2A72815EC45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91978" cy="934789"/>
                </a:xfrm>
                <a:prstGeom prst="rect">
                  <a:avLst/>
                </a:prstGeom>
              </p:spPr>
              <p:txBody>
                <a:bodyPr lIns="29875" tIns="29875" rIns="29875" bIns="29875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1773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Group 11">
                <a:extLst>
                  <a:ext uri="{FF2B5EF4-FFF2-40B4-BE49-F238E27FC236}">
                    <a16:creationId xmlns:a16="http://schemas.microsoft.com/office/drawing/2014/main" id="{BDBB8CE1-6824-C435-B02A-BAD787796454}"/>
                  </a:ext>
                </a:extLst>
              </p:cNvPr>
              <p:cNvGrpSpPr/>
              <p:nvPr/>
            </p:nvGrpSpPr>
            <p:grpSpPr>
              <a:xfrm>
                <a:off x="4188655" y="1028700"/>
                <a:ext cx="2987602" cy="3003382"/>
                <a:chOff x="0" y="0"/>
                <a:chExt cx="891978" cy="896689"/>
              </a:xfrm>
            </p:grpSpPr>
            <p:sp>
              <p:nvSpPr>
                <p:cNvPr id="38" name="Freeform 12">
                  <a:extLst>
                    <a:ext uri="{FF2B5EF4-FFF2-40B4-BE49-F238E27FC236}">
                      <a16:creationId xmlns:a16="http://schemas.microsoft.com/office/drawing/2014/main" id="{26420377-C7C2-63CD-2339-3298B9C007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91978" cy="896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978" h="896689">
                      <a:moveTo>
                        <a:pt x="85515" y="0"/>
                      </a:moveTo>
                      <a:lnTo>
                        <a:pt x="806464" y="0"/>
                      </a:lnTo>
                      <a:cubicBezTo>
                        <a:pt x="853692" y="0"/>
                        <a:pt x="891978" y="38286"/>
                        <a:pt x="891978" y="85515"/>
                      </a:cubicBezTo>
                      <a:lnTo>
                        <a:pt x="891978" y="811175"/>
                      </a:lnTo>
                      <a:cubicBezTo>
                        <a:pt x="891978" y="858403"/>
                        <a:pt x="853692" y="896689"/>
                        <a:pt x="806464" y="896689"/>
                      </a:cubicBezTo>
                      <a:lnTo>
                        <a:pt x="85515" y="896689"/>
                      </a:lnTo>
                      <a:cubicBezTo>
                        <a:pt x="38286" y="896689"/>
                        <a:pt x="0" y="858403"/>
                        <a:pt x="0" y="811175"/>
                      </a:cubicBezTo>
                      <a:lnTo>
                        <a:pt x="0" y="85515"/>
                      </a:lnTo>
                      <a:cubicBezTo>
                        <a:pt x="0" y="38286"/>
                        <a:pt x="38286" y="0"/>
                        <a:pt x="855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 cap="rnd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TextBox 13">
                  <a:extLst>
                    <a:ext uri="{FF2B5EF4-FFF2-40B4-BE49-F238E27FC236}">
                      <a16:creationId xmlns:a16="http://schemas.microsoft.com/office/drawing/2014/main" id="{4A5FDC3C-FE5F-14F3-C833-7DF6DED55BF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91978" cy="934789"/>
                </a:xfrm>
                <a:prstGeom prst="rect">
                  <a:avLst/>
                </a:prstGeom>
              </p:spPr>
              <p:txBody>
                <a:bodyPr lIns="29875" tIns="29875" rIns="29875" bIns="29875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1773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4409AF5-F6DB-FB73-13A7-6E37E087E749}"/>
                </a:ext>
              </a:extLst>
            </p:cNvPr>
            <p:cNvSpPr/>
            <p:nvPr/>
          </p:nvSpPr>
          <p:spPr>
            <a:xfrm>
              <a:off x="14301871" y="6167364"/>
              <a:ext cx="1834378" cy="1834378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30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80C5514-0A8B-C6D8-F6D5-3FEA740F1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2" y="3029740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0190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45FCAAF-7A54-EE5F-9800-47ED2B13931F}"/>
              </a:ext>
            </a:extLst>
          </p:cNvPr>
          <p:cNvSpPr/>
          <p:nvPr/>
        </p:nvSpPr>
        <p:spPr>
          <a:xfrm>
            <a:off x="381000" y="1728787"/>
            <a:ext cx="11430000" cy="500538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77EA04-03F1-FB28-BF5B-8F9209CE9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5" t="8195" r="7988" b="8226"/>
          <a:stretch/>
        </p:blipFill>
        <p:spPr>
          <a:xfrm>
            <a:off x="7162800" y="2278415"/>
            <a:ext cx="4419600" cy="417406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B2E8D21-4FFC-F231-EF74-1D9881F079A8}"/>
              </a:ext>
            </a:extLst>
          </p:cNvPr>
          <p:cNvSpPr/>
          <p:nvPr/>
        </p:nvSpPr>
        <p:spPr>
          <a:xfrm>
            <a:off x="838200" y="2430001"/>
            <a:ext cx="6096000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UTM Avo"/>
                <a:cs typeface="+mn-ea"/>
                <a:sym typeface="+mn-lt"/>
              </a:rPr>
              <a:t>Khi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quan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dưới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mặt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trời</a:t>
            </a:r>
            <a:r>
              <a:rPr lang="en-US" sz="2400" dirty="0">
                <a:latin typeface="UTM Avo"/>
                <a:cs typeface="+mn-ea"/>
                <a:sym typeface="+mn-lt"/>
              </a:rPr>
              <a:t>, ta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thấy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viên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pha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lê</a:t>
            </a:r>
            <a:r>
              <a:rPr lang="en-US" sz="2400" dirty="0">
                <a:latin typeface="UTM Avo"/>
                <a:cs typeface="+mn-ea"/>
                <a:sym typeface="+mn-lt"/>
              </a:rPr>
              <a:t> ở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hình</a:t>
            </a:r>
            <a:r>
              <a:rPr lang="en-US" sz="2400" dirty="0">
                <a:latin typeface="UTM Avo"/>
                <a:cs typeface="+mn-ea"/>
                <a:sym typeface="+mn-lt"/>
              </a:rPr>
              <a:t> 4.1 </a:t>
            </a:r>
            <a:br>
              <a:rPr lang="en-US" sz="2400" dirty="0">
                <a:latin typeface="UTM Avo"/>
                <a:cs typeface="+mn-ea"/>
                <a:sym typeface="+mn-lt"/>
              </a:rPr>
            </a:br>
            <a:r>
              <a:rPr lang="en-US" sz="2400" dirty="0" err="1"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nhiều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màu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sắc</a:t>
            </a:r>
            <a:r>
              <a:rPr lang="en-US" sz="2400" dirty="0">
                <a:latin typeface="UTM Avo"/>
                <a:cs typeface="+mn-ea"/>
                <a:sym typeface="+mn-lt"/>
              </a:rPr>
              <a:t>.</a:t>
            </a:r>
            <a:endParaRPr lang="vi-VN" sz="2400" dirty="0">
              <a:latin typeface="UTM Avo"/>
              <a:cs typeface="+mn-ea"/>
              <a:sym typeface="+mn-lt"/>
            </a:endParaRPr>
          </a:p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/>
                <a:cs typeface="+mn-ea"/>
                <a:sym typeface="+mn-lt"/>
              </a:rPr>
              <a:t>Vì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sao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lại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hiện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tượng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như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vậy</a:t>
            </a:r>
            <a:r>
              <a:rPr lang="en-US" sz="2400" dirty="0">
                <a:latin typeface="UTM Avo"/>
                <a:cs typeface="+mn-ea"/>
                <a:sym typeface="+mn-lt"/>
              </a:rPr>
              <a:t>?</a:t>
            </a: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2F218B5C-1B7E-DED7-EEB7-EFA4F70F56A0}"/>
              </a:ext>
            </a:extLst>
          </p:cNvPr>
          <p:cNvSpPr/>
          <p:nvPr/>
        </p:nvSpPr>
        <p:spPr>
          <a:xfrm>
            <a:off x="1094498" y="1835589"/>
            <a:ext cx="554204" cy="637276"/>
          </a:xfrm>
          <a:custGeom>
            <a:avLst/>
            <a:gdLst/>
            <a:ahLst/>
            <a:cxnLst/>
            <a:rect l="l" t="t" r="r" b="b"/>
            <a:pathLst>
              <a:path w="3307270" h="4114800">
                <a:moveTo>
                  <a:pt x="0" y="0"/>
                </a:moveTo>
                <a:lnTo>
                  <a:pt x="3307270" y="0"/>
                </a:lnTo>
                <a:lnTo>
                  <a:pt x="3307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700">
              <a:latin typeface="UTM Avo"/>
              <a:cs typeface="+mn-ea"/>
              <a:sym typeface="+mn-lt"/>
            </a:endParaRP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082C9439-4787-C8E4-C17D-EA5111ABFD0B}"/>
              </a:ext>
            </a:extLst>
          </p:cNvPr>
          <p:cNvSpPr/>
          <p:nvPr/>
        </p:nvSpPr>
        <p:spPr>
          <a:xfrm>
            <a:off x="381000" y="4812241"/>
            <a:ext cx="1625600" cy="44873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Gợi ý: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5D0AAE-FEEF-24F7-0D0F-23BE55BFB830}"/>
              </a:ext>
            </a:extLst>
          </p:cNvPr>
          <p:cNvSpPr/>
          <p:nvPr/>
        </p:nvSpPr>
        <p:spPr>
          <a:xfrm>
            <a:off x="838200" y="5358221"/>
            <a:ext cx="6296133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en-US" sz="2400" dirty="0" err="1">
                <a:latin typeface="UTM Avo"/>
                <a:cs typeface="+mn-ea"/>
                <a:sym typeface="+mn-lt"/>
              </a:rPr>
              <a:t>Viên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pha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lê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bị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tán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sắc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endParaRPr lang="en-US" sz="2000" dirty="0">
              <a:latin typeface="UTM Avo"/>
              <a:cs typeface="+mn-ea"/>
              <a:sym typeface="+mn-lt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5FEA2009-34E8-C51D-A844-739B81A1C043}"/>
              </a:ext>
            </a:extLst>
          </p:cNvPr>
          <p:cNvSpPr/>
          <p:nvPr/>
        </p:nvSpPr>
        <p:spPr>
          <a:xfrm>
            <a:off x="838200" y="6133040"/>
            <a:ext cx="1066800" cy="448735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BAA352-9E3F-E6B6-C079-0EB2256C88C5}"/>
              </a:ext>
            </a:extLst>
          </p:cNvPr>
          <p:cNvSpPr/>
          <p:nvPr/>
        </p:nvSpPr>
        <p:spPr>
          <a:xfrm>
            <a:off x="2006600" y="6109851"/>
            <a:ext cx="460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400" b="1" dirty="0" err="1">
                <a:latin typeface="UTM Avo"/>
                <a:cs typeface="+mn-ea"/>
                <a:sym typeface="+mn-lt"/>
              </a:rPr>
              <a:t>nên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tạo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nên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nhiều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màu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sắc</a:t>
            </a:r>
            <a:r>
              <a:rPr lang="en-US" sz="2400" b="1" dirty="0">
                <a:latin typeface="UTM Avo"/>
                <a:cs typeface="+mn-ea"/>
                <a:sym typeface="+mn-lt"/>
              </a:rPr>
              <a:t>.</a:t>
            </a:r>
            <a:endParaRPr lang="en-US" sz="700" b="1" dirty="0"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1207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7" grpId="0" animBg="1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76399AA-7CA5-2D85-0F8E-8600A25F174B}"/>
              </a:ext>
            </a:extLst>
          </p:cNvPr>
          <p:cNvSpPr/>
          <p:nvPr/>
        </p:nvSpPr>
        <p:spPr>
          <a:xfrm>
            <a:off x="984368" y="3801814"/>
            <a:ext cx="572380" cy="572380"/>
          </a:xfrm>
          <a:prstGeom prst="ellipse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2967DA-DF0B-5D29-3F00-7ADAAC0F61E9}"/>
              </a:ext>
            </a:extLst>
          </p:cNvPr>
          <p:cNvSpPr/>
          <p:nvPr/>
        </p:nvSpPr>
        <p:spPr>
          <a:xfrm>
            <a:off x="1066799" y="3733801"/>
            <a:ext cx="10058400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A. 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suốt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song song.</a:t>
            </a:r>
          </a:p>
          <a:p>
            <a:pPr defTabSz="609630">
              <a:lnSpc>
                <a:spcPct val="15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B.  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suốt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song song.</a:t>
            </a:r>
          </a:p>
          <a:p>
            <a:pPr defTabSz="609630">
              <a:lnSpc>
                <a:spcPct val="15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C. 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suốt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song song.</a:t>
            </a:r>
          </a:p>
          <a:p>
            <a:pPr defTabSz="609630">
              <a:lnSpc>
                <a:spcPct val="15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D. 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suốt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song song.</a:t>
            </a: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2B6F9016-7976-1839-C937-C33AE41E2187}"/>
              </a:ext>
            </a:extLst>
          </p:cNvPr>
          <p:cNvSpPr/>
          <p:nvPr/>
        </p:nvSpPr>
        <p:spPr>
          <a:xfrm>
            <a:off x="1066799" y="1905000"/>
            <a:ext cx="10058400" cy="1524000"/>
          </a:xfrm>
          <a:prstGeom prst="round2SameRect">
            <a:avLst/>
          </a:pr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Câu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1: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Lăng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kính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gì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2306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FE87C25-243A-F9D4-39A0-4C4D8FA30897}"/>
              </a:ext>
            </a:extLst>
          </p:cNvPr>
          <p:cNvSpPr/>
          <p:nvPr/>
        </p:nvSpPr>
        <p:spPr>
          <a:xfrm>
            <a:off x="966439" y="4339694"/>
            <a:ext cx="572380" cy="572380"/>
          </a:xfrm>
          <a:prstGeom prst="ellipse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610D61-69A8-F258-49BE-304D524497BC}"/>
              </a:ext>
            </a:extLst>
          </p:cNvPr>
          <p:cNvSpPr/>
          <p:nvPr/>
        </p:nvSpPr>
        <p:spPr>
          <a:xfrm>
            <a:off x="1066799" y="3733801"/>
            <a:ext cx="1005840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A.  Không bị tán sắc qua lăng kính.</a:t>
            </a:r>
          </a:p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B.  Không bị khúc xạ qua lăng kính.</a:t>
            </a:r>
          </a:p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C. Có một màu xác định.</a:t>
            </a:r>
          </a:p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D. Khi chiếu qua lăng kính tia ló luôn lệch về phía đáy so với tia tới.</a:t>
            </a: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50E40371-7EE8-F6A5-CA98-983DD8F083DE}"/>
              </a:ext>
            </a:extLst>
          </p:cNvPr>
          <p:cNvSpPr/>
          <p:nvPr/>
        </p:nvSpPr>
        <p:spPr>
          <a:xfrm>
            <a:off x="1066799" y="1905000"/>
            <a:ext cx="10058400" cy="1524000"/>
          </a:xfrm>
          <a:prstGeom prst="round2SameRect">
            <a:avLst/>
          </a:pr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Câu</a:t>
            </a:r>
            <a:r>
              <a:rPr lang="en-US" sz="2667" b="1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vi-VN" sz="2667" b="1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2</a:t>
            </a:r>
            <a:r>
              <a:rPr lang="en-US" sz="2667" b="1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: </a:t>
            </a:r>
            <a:r>
              <a:rPr lang="vi-VN" sz="2667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Nhận định nào sau đây về ánh sáng đơn sắc là </a:t>
            </a:r>
          </a:p>
          <a:p>
            <a:pPr lvl="0" algn="ctr">
              <a:lnSpc>
                <a:spcPct val="150000"/>
              </a:lnSpc>
            </a:pPr>
            <a:r>
              <a:rPr lang="vi-VN" sz="2667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không đúng?</a:t>
            </a:r>
            <a:endParaRPr lang="en-US" sz="2667" dirty="0">
              <a:solidFill>
                <a:prstClr val="black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5343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AF4FA9D-BF4F-5D01-09C5-166EDAC1BF39}"/>
              </a:ext>
            </a:extLst>
          </p:cNvPr>
          <p:cNvSpPr/>
          <p:nvPr/>
        </p:nvSpPr>
        <p:spPr>
          <a:xfrm>
            <a:off x="984368" y="5236167"/>
            <a:ext cx="572380" cy="572380"/>
          </a:xfrm>
          <a:prstGeom prst="ellipse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5C5CD-FB60-8FB9-394A-74DB0CFC6176}"/>
              </a:ext>
            </a:extLst>
          </p:cNvPr>
          <p:cNvSpPr/>
          <p:nvPr/>
        </p:nvSpPr>
        <p:spPr>
          <a:xfrm>
            <a:off x="1066799" y="4088004"/>
            <a:ext cx="10058400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A.   </a:t>
            </a:r>
            <a:r>
              <a:rPr lang="pt-BR" sz="2400" dirty="0" err="1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Đỏ</a:t>
            </a:r>
            <a:r>
              <a:rPr lang="pt-BR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pt-BR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B.   </a:t>
            </a:r>
            <a:r>
              <a:rPr lang="pt-BR" sz="2400" dirty="0" err="1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Lam</a:t>
            </a:r>
            <a:r>
              <a:rPr lang="pt-BR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pt-BR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C.  </a:t>
            </a:r>
            <a:r>
              <a:rPr lang="pt-BR" sz="2400" dirty="0" err="1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Đen</a:t>
            </a:r>
            <a:r>
              <a:rPr lang="pt-BR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pt-BR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D.  </a:t>
            </a:r>
            <a:r>
              <a:rPr lang="pt-BR" sz="2400" dirty="0" err="1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Cam</a:t>
            </a:r>
            <a:r>
              <a:rPr lang="pt-BR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.</a:t>
            </a: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670356B5-B6FE-66A7-3529-BD9E992866C8}"/>
              </a:ext>
            </a:extLst>
          </p:cNvPr>
          <p:cNvSpPr/>
          <p:nvPr/>
        </p:nvSpPr>
        <p:spPr>
          <a:xfrm>
            <a:off x="1066799" y="1905000"/>
            <a:ext cx="10058400" cy="1896814"/>
          </a:xfrm>
          <a:prstGeom prst="round2SameRect">
            <a:avLst/>
          </a:pr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Câu</a:t>
            </a:r>
            <a:r>
              <a:rPr lang="vi-VN" sz="2400" b="1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 3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: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Một quả táo có màu đỏ khi đặt dưới ánh sáng mặt trời. Đặt </a:t>
            </a:r>
            <a:r>
              <a:rPr lang="vi-VN" sz="240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quả </a:t>
            </a:r>
            <a:r>
              <a:rPr lang="en-US" sz="240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táo</a:t>
            </a:r>
            <a:r>
              <a:rPr lang="vi-VN" sz="240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này trong phòng tối, sau đó chiếu ánh sáng </a:t>
            </a:r>
            <a:b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</a:b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màu lam vào quả táo thì ta sẽ thấy nó có màu gì?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2922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5A9478D-B626-C492-D783-9B30C4B091EF}"/>
              </a:ext>
            </a:extLst>
          </p:cNvPr>
          <p:cNvSpPr/>
          <p:nvPr/>
        </p:nvSpPr>
        <p:spPr>
          <a:xfrm>
            <a:off x="984368" y="3801814"/>
            <a:ext cx="572380" cy="572380"/>
          </a:xfrm>
          <a:prstGeom prst="ellipse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540EBB-662F-418F-2591-A1C22704348E}"/>
              </a:ext>
            </a:extLst>
          </p:cNvPr>
          <p:cNvSpPr/>
          <p:nvPr/>
        </p:nvSpPr>
        <p:spPr>
          <a:xfrm>
            <a:off x="1066799" y="3733801"/>
            <a:ext cx="1005840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A.  Phản xạ tốt hầu hết các ánh sáng tới nó.</a:t>
            </a:r>
          </a:p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B.  Hấp thụ hầu hết các ánh sáng màu tới nó.</a:t>
            </a:r>
          </a:p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C. Tán xạ kém hầu hết các ánh sáng tới nó.</a:t>
            </a:r>
          </a:p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D. Phản xạ hoàn toàn màu trắng.</a:t>
            </a: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0E1662B7-4299-7A73-9DA6-355888B047EA}"/>
              </a:ext>
            </a:extLst>
          </p:cNvPr>
          <p:cNvSpPr/>
          <p:nvPr/>
        </p:nvSpPr>
        <p:spPr>
          <a:xfrm>
            <a:off x="1066799" y="1905000"/>
            <a:ext cx="10058400" cy="1524000"/>
          </a:xfrm>
          <a:prstGeom prst="round2SameRect">
            <a:avLst/>
          </a:pr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Câu</a:t>
            </a:r>
            <a:r>
              <a:rPr lang="vi-VN" sz="2667" b="1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 4</a:t>
            </a:r>
            <a:r>
              <a:rPr lang="en-US" sz="2667" b="1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: </a:t>
            </a:r>
            <a:r>
              <a:rPr lang="vi-VN" sz="2667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Vật màu trắng có đặc điểm nào sau đây?</a:t>
            </a:r>
            <a:endParaRPr lang="en-US" sz="2667" dirty="0">
              <a:solidFill>
                <a:prstClr val="black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3174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DDAE0E-D88B-FD51-9F07-FFD1697E1352}"/>
              </a:ext>
            </a:extLst>
          </p:cNvPr>
          <p:cNvSpPr/>
          <p:nvPr/>
        </p:nvSpPr>
        <p:spPr>
          <a:xfrm>
            <a:off x="984368" y="4124541"/>
            <a:ext cx="572380" cy="572380"/>
          </a:xfrm>
          <a:prstGeom prst="ellipse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Gulim" panose="020B0600000101010101" pitchFamily="34" charset="-127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73F6FB-2BA4-6876-4027-147D6F532F7B}"/>
              </a:ext>
            </a:extLst>
          </p:cNvPr>
          <p:cNvSpPr/>
          <p:nvPr/>
        </p:nvSpPr>
        <p:spPr>
          <a:xfrm>
            <a:off x="1066799" y="4088004"/>
            <a:ext cx="1005840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A.  Ánh sáng trắng.</a:t>
            </a:r>
          </a:p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B.   Ánh sáng đơn sắc.</a:t>
            </a:r>
          </a:p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C.  Ánh sáng mặt trời.</a:t>
            </a:r>
          </a:p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D.  Ánh sáng màu.</a:t>
            </a: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3E122892-E77D-D06E-BE01-36495C7B05E5}"/>
              </a:ext>
            </a:extLst>
          </p:cNvPr>
          <p:cNvSpPr/>
          <p:nvPr/>
        </p:nvSpPr>
        <p:spPr>
          <a:xfrm>
            <a:off x="1066799" y="1905000"/>
            <a:ext cx="10058400" cy="1896814"/>
          </a:xfrm>
          <a:prstGeom prst="round2SameRect">
            <a:avLst/>
          </a:pr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lnSpc>
                <a:spcPct val="150000"/>
              </a:lnSpc>
            </a:pPr>
            <a:r>
              <a:rPr lang="en-US" sz="2400" b="1" err="1">
                <a:solidFill>
                  <a:prstClr val="black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Câu</a:t>
            </a:r>
            <a:r>
              <a:rPr lang="vi-VN" sz="2400" b="1">
                <a:solidFill>
                  <a:prstClr val="black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5: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Tập hợp các ánh sáng đơn sắc khác nhau, trong đó có bảy màu chính: đỏ, cam, vàng, lục, lam, chàm, tím là</a:t>
            </a:r>
          </a:p>
          <a:p>
            <a:pPr lvl="0" algn="ctr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ánh sáng gì?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  <a:ea typeface="Gulim" panose="020B0600000101010101" pitchFamily="34" charset="-127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4512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054B8863-9FEC-4B1D-ADFD-7C85FDEEFEE1}"/>
              </a:ext>
            </a:extLst>
          </p:cNvPr>
          <p:cNvSpPr/>
          <p:nvPr/>
        </p:nvSpPr>
        <p:spPr>
          <a:xfrm>
            <a:off x="1995021" y="5346691"/>
            <a:ext cx="572380" cy="572380"/>
          </a:xfrm>
          <a:prstGeom prst="ellipse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Gulim" panose="020B0600000101010101" pitchFamily="34" charset="-127"/>
              <a:cs typeface="+mn-ea"/>
              <a:sym typeface="+mn-lt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938CED59-49F8-1FA4-0F10-52A14233C088}"/>
              </a:ext>
            </a:extLst>
          </p:cNvPr>
          <p:cNvSpPr/>
          <p:nvPr/>
        </p:nvSpPr>
        <p:spPr>
          <a:xfrm>
            <a:off x="1066799" y="1905000"/>
            <a:ext cx="10058400" cy="3181350"/>
          </a:xfrm>
          <a:prstGeom prst="round2SameRect">
            <a:avLst/>
          </a:pr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400" b="1" err="1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Câu</a:t>
            </a:r>
            <a:r>
              <a:rPr lang="vi-VN" sz="2400" b="1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rPr>
              <a:t>6</a:t>
            </a:r>
            <a:r>
              <a:rPr lang="en-US" sz="2400" b="1">
                <a:latin typeface="UTM Avo" panose="02040603050506020204" pitchFamily="18"/>
                <a:cs typeface="+mn-ea"/>
                <a:sym typeface="+mn-lt"/>
              </a:rPr>
              <a:t>: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Một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lăng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kính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thủy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tinh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có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chiết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suất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n = 1,5.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Mặt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phẳng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tiết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diện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chính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của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lăng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kính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là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tam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giác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đều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ABC.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Chiếu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một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br>
              <a:rPr lang="en-US" sz="2400" dirty="0">
                <a:latin typeface="UTM Avo" panose="02040603050506020204" pitchFamily="18"/>
                <a:cs typeface="+mn-ea"/>
                <a:sym typeface="+mn-lt"/>
              </a:rPr>
            </a:b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tia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sáng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nằm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trong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mặt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phẳng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tiết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diện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chính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tới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mặt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bên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AB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của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lăng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kính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với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góc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tới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i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>
                <a:latin typeface="UTM Avo" panose="02040603050506020204" pitchFamily="18"/>
                <a:cs typeface="+mn-ea"/>
                <a:sym typeface="+mn-lt"/>
              </a:rPr>
              <a:t>= 30</a:t>
            </a:r>
            <a:r>
              <a:rPr lang="en-US" sz="2400" baseline="30000">
                <a:latin typeface="UTM Avo" panose="02040603050506020204" pitchFamily="18"/>
                <a:cs typeface="+mn-ea"/>
                <a:sym typeface="+mn-lt"/>
              </a:rPr>
              <a:t>o</a:t>
            </a:r>
            <a:r>
              <a:rPr lang="en-US" sz="2400">
                <a:latin typeface="UTM Avo" panose="02040603050506020204" pitchFamily="18"/>
                <a:cs typeface="+mn-ea"/>
                <a:sym typeface="+mn-lt"/>
              </a:rPr>
              <a:t>.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Góc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lệch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của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tia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sáng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qua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lăng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kính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là</a:t>
            </a:r>
            <a:endParaRPr lang="en-US" sz="2400" dirty="0"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5CE88-2BBD-42AD-518C-C6427DFB88F6}"/>
              </a:ext>
            </a:extLst>
          </p:cNvPr>
          <p:cNvSpPr/>
          <p:nvPr/>
        </p:nvSpPr>
        <p:spPr>
          <a:xfrm>
            <a:off x="2089943" y="5158066"/>
            <a:ext cx="1879599" cy="144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A.  47,1</a:t>
            </a:r>
            <a:r>
              <a:rPr lang="en-US" sz="2400" baseline="300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.</a:t>
            </a:r>
          </a:p>
          <a:p>
            <a:pPr defTabSz="609630"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B.  22,5</a:t>
            </a:r>
            <a:r>
              <a:rPr lang="en-US" sz="2400" baseline="300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674958-10D9-C633-5FFD-39CB9B6442D7}"/>
              </a:ext>
            </a:extLst>
          </p:cNvPr>
          <p:cNvSpPr/>
          <p:nvPr/>
        </p:nvSpPr>
        <p:spPr>
          <a:xfrm>
            <a:off x="8598694" y="5158066"/>
            <a:ext cx="1879600" cy="144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C. 36,4</a:t>
            </a:r>
            <a:r>
              <a:rPr lang="en-US" sz="2400" baseline="300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.</a:t>
            </a:r>
          </a:p>
          <a:p>
            <a:pPr defTabSz="609630"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D. 40,5</a:t>
            </a:r>
            <a:r>
              <a:rPr lang="en-US" sz="2400" baseline="300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551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86B0D1-E27B-CAF2-BAF3-553A6D887FE8}"/>
              </a:ext>
            </a:extLst>
          </p:cNvPr>
          <p:cNvSpPr/>
          <p:nvPr/>
        </p:nvSpPr>
        <p:spPr>
          <a:xfrm>
            <a:off x="493409" y="2275433"/>
            <a:ext cx="10591800" cy="1036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200" dirty="0">
                <a:latin typeface="UTM Avo"/>
                <a:cs typeface="+mn-ea"/>
                <a:sym typeface="+mn-lt"/>
              </a:rPr>
              <a:t>Giải thích hiện tượng. </a:t>
            </a:r>
            <a:r>
              <a:rPr lang="en-US" sz="2200" dirty="0">
                <a:latin typeface="UTM Avo"/>
                <a:cs typeface="+mn-ea"/>
                <a:sym typeface="+mn-lt"/>
              </a:rPr>
              <a:t>Khi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quan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sát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dưới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mặt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trời</a:t>
            </a:r>
            <a:r>
              <a:rPr lang="en-US" sz="2200" dirty="0">
                <a:latin typeface="UTM Avo"/>
                <a:cs typeface="+mn-ea"/>
                <a:sym typeface="+mn-lt"/>
              </a:rPr>
              <a:t>, ta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thấy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br>
              <a:rPr lang="en-US" sz="2200" dirty="0">
                <a:latin typeface="UTM Avo"/>
                <a:cs typeface="+mn-ea"/>
                <a:sym typeface="+mn-lt"/>
              </a:rPr>
            </a:br>
            <a:r>
              <a:rPr lang="en-US" sz="2200" dirty="0" err="1">
                <a:latin typeface="UTM Avo"/>
                <a:cs typeface="+mn-ea"/>
                <a:sym typeface="+mn-lt"/>
              </a:rPr>
              <a:t>các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viên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pha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lê</a:t>
            </a:r>
            <a:r>
              <a:rPr lang="en-US" sz="2200" dirty="0">
                <a:latin typeface="UTM Avo"/>
                <a:cs typeface="+mn-ea"/>
                <a:sym typeface="+mn-lt"/>
              </a:rPr>
              <a:t> ở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hình</a:t>
            </a:r>
            <a:r>
              <a:rPr lang="en-US" sz="2200" dirty="0">
                <a:latin typeface="UTM Avo"/>
                <a:cs typeface="+mn-ea"/>
                <a:sym typeface="+mn-lt"/>
              </a:rPr>
              <a:t> 4.1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có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nhiều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màu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sắc</a:t>
            </a:r>
            <a:r>
              <a:rPr lang="en-US" sz="2200" dirty="0">
                <a:latin typeface="UTM Avo"/>
                <a:cs typeface="+mn-ea"/>
                <a:sym typeface="+mn-lt"/>
              </a:rPr>
              <a:t>.</a:t>
            </a:r>
            <a:endParaRPr lang="vi-VN" sz="2200" dirty="0">
              <a:latin typeface="UTM Avo"/>
              <a:cs typeface="+mn-ea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60F97E-F107-7237-118D-F1D2B0C30BA8}"/>
              </a:ext>
            </a:extLst>
          </p:cNvPr>
          <p:cNvSpPr/>
          <p:nvPr/>
        </p:nvSpPr>
        <p:spPr>
          <a:xfrm>
            <a:off x="0" y="1653988"/>
            <a:ext cx="4318000" cy="558800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Luyện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5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 (SGK –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tr27)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C51BFBE0-4119-CFAE-EF7A-AB9B3A13FBBF}"/>
              </a:ext>
            </a:extLst>
          </p:cNvPr>
          <p:cNvSpPr/>
          <p:nvPr/>
        </p:nvSpPr>
        <p:spPr>
          <a:xfrm>
            <a:off x="0" y="3409215"/>
            <a:ext cx="1625600" cy="601601"/>
          </a:xfrm>
          <a:prstGeom prst="homePlate">
            <a:avLst/>
          </a:prstGeom>
          <a:solidFill>
            <a:srgbClr val="C0504D">
              <a:lumMod val="60000"/>
              <a:lumOff val="4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Trả lời: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0D17B5-D463-9367-7063-87A68F37A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5" t="8195" r="7988" b="8226"/>
          <a:stretch/>
        </p:blipFill>
        <p:spPr>
          <a:xfrm>
            <a:off x="8750996" y="2793460"/>
            <a:ext cx="2947595" cy="27838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4D2EC5-C02E-145B-BB35-EFAC7FE0C789}"/>
              </a:ext>
            </a:extLst>
          </p:cNvPr>
          <p:cNvSpPr/>
          <p:nvPr/>
        </p:nvSpPr>
        <p:spPr>
          <a:xfrm>
            <a:off x="493409" y="4010816"/>
            <a:ext cx="6768003" cy="2559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latin typeface="UTM Avo"/>
                <a:cs typeface="+mn-ea"/>
                <a:sym typeface="+mn-lt"/>
              </a:rPr>
              <a:t>C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ác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khối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pha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lê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có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thể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coi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như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gồm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br>
              <a:rPr lang="en-US" sz="2200" dirty="0">
                <a:latin typeface="UTM Avo"/>
                <a:cs typeface="+mn-ea"/>
                <a:sym typeface="+mn-lt"/>
              </a:rPr>
            </a:br>
            <a:r>
              <a:rPr lang="en-US" sz="2200" dirty="0" err="1">
                <a:latin typeface="UTM Avo"/>
                <a:cs typeface="+mn-ea"/>
                <a:sym typeface="+mn-lt"/>
              </a:rPr>
              <a:t>nhiều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lăng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kính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ghép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lại</a:t>
            </a:r>
            <a:r>
              <a:rPr lang="en-US" sz="2200" dirty="0">
                <a:latin typeface="UTM Avo"/>
                <a:cs typeface="+mn-ea"/>
                <a:sym typeface="+mn-lt"/>
              </a:rPr>
              <a:t>. </a:t>
            </a:r>
            <a:endParaRPr lang="vi-VN" sz="2200" dirty="0">
              <a:latin typeface="UTM Avo"/>
              <a:cs typeface="+mn-ea"/>
              <a:sym typeface="+mn-lt"/>
            </a:endParaRPr>
          </a:p>
          <a:p>
            <a:pPr marL="381019" indent="-381019" algn="just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UTM Avo"/>
                <a:cs typeface="+mn-ea"/>
                <a:sym typeface="+mn-lt"/>
              </a:rPr>
              <a:t>Khi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được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mặt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trời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chiếu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tới</a:t>
            </a:r>
            <a:r>
              <a:rPr lang="en-US" sz="2200" dirty="0">
                <a:latin typeface="UTM Avo"/>
                <a:cs typeface="+mn-ea"/>
                <a:sym typeface="+mn-lt"/>
              </a:rPr>
              <a:t>,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mỗi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lăng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kính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sẽ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gây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ra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sự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tán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sắc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để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có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các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màu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truyền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ra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xung</a:t>
            </a:r>
            <a:r>
              <a:rPr lang="en-US" sz="2200" dirty="0">
                <a:latin typeface="UTM Avo"/>
                <a:cs typeface="+mn-ea"/>
                <a:sym typeface="+mn-lt"/>
              </a:rPr>
              <a:t> </a:t>
            </a:r>
            <a:r>
              <a:rPr lang="en-US" sz="2200" dirty="0" err="1">
                <a:latin typeface="UTM Avo"/>
                <a:cs typeface="+mn-ea"/>
                <a:sym typeface="+mn-lt"/>
              </a:rPr>
              <a:t>quanh</a:t>
            </a:r>
            <a:r>
              <a:rPr lang="en-US" sz="2200" dirty="0">
                <a:latin typeface="UTM Avo"/>
                <a:cs typeface="+mn-ea"/>
                <a:sym typeface="+mn-lt"/>
              </a:rPr>
              <a:t>. 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C4051326-ECD1-AF57-2CB7-2AB857E73665}"/>
              </a:ext>
            </a:extLst>
          </p:cNvPr>
          <p:cNvSpPr/>
          <p:nvPr/>
        </p:nvSpPr>
        <p:spPr>
          <a:xfrm>
            <a:off x="7542306" y="5877354"/>
            <a:ext cx="812800" cy="3556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91ECEE-EE40-6BA8-8F0B-5BC2C1605A84}"/>
              </a:ext>
            </a:extLst>
          </p:cNvPr>
          <p:cNvSpPr/>
          <p:nvPr/>
        </p:nvSpPr>
        <p:spPr>
          <a:xfrm>
            <a:off x="8636000" y="5577299"/>
            <a:ext cx="3133252" cy="955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000" b="1" dirty="0">
                <a:latin typeface="UTM Avo"/>
                <a:cs typeface="+mn-ea"/>
                <a:sym typeface="+mn-lt"/>
              </a:rPr>
              <a:t>T</a:t>
            </a:r>
            <a:r>
              <a:rPr lang="en-US" sz="2000" b="1" dirty="0" err="1">
                <a:latin typeface="UTM Avo"/>
                <a:cs typeface="+mn-ea"/>
                <a:sym typeface="+mn-lt"/>
              </a:rPr>
              <a:t>hấy</a:t>
            </a:r>
            <a:r>
              <a:rPr lang="en-US" sz="2000" b="1" dirty="0">
                <a:latin typeface="UTM Avo"/>
                <a:cs typeface="+mn-ea"/>
                <a:sym typeface="+mn-lt"/>
              </a:rPr>
              <a:t> </a:t>
            </a:r>
            <a:r>
              <a:rPr lang="en-US" sz="2000" b="1" dirty="0" err="1">
                <a:latin typeface="UTM Avo"/>
                <a:cs typeface="+mn-ea"/>
                <a:sym typeface="+mn-lt"/>
              </a:rPr>
              <a:t>khối</a:t>
            </a:r>
            <a:r>
              <a:rPr lang="en-US" sz="2000" b="1" dirty="0">
                <a:latin typeface="UTM Avo"/>
                <a:cs typeface="+mn-ea"/>
                <a:sym typeface="+mn-lt"/>
              </a:rPr>
              <a:t> </a:t>
            </a:r>
            <a:r>
              <a:rPr lang="en-US" sz="2000" b="1" dirty="0" err="1">
                <a:latin typeface="UTM Avo"/>
                <a:cs typeface="+mn-ea"/>
                <a:sym typeface="+mn-lt"/>
              </a:rPr>
              <a:t>pha</a:t>
            </a:r>
            <a:r>
              <a:rPr lang="en-US" sz="2000" b="1" dirty="0">
                <a:latin typeface="UTM Avo"/>
                <a:cs typeface="+mn-ea"/>
                <a:sym typeface="+mn-lt"/>
              </a:rPr>
              <a:t> </a:t>
            </a:r>
            <a:r>
              <a:rPr lang="en-US" sz="2000" b="1" dirty="0" err="1">
                <a:latin typeface="UTM Avo"/>
                <a:cs typeface="+mn-ea"/>
                <a:sym typeface="+mn-lt"/>
              </a:rPr>
              <a:t>lê</a:t>
            </a:r>
            <a:r>
              <a:rPr lang="en-US" sz="2000" b="1" dirty="0">
                <a:latin typeface="UTM Avo"/>
                <a:cs typeface="+mn-ea"/>
                <a:sym typeface="+mn-lt"/>
              </a:rPr>
              <a:t> </a:t>
            </a:r>
            <a:r>
              <a:rPr lang="en-US" sz="2000" b="1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000" b="1" dirty="0">
                <a:latin typeface="UTM Avo"/>
                <a:cs typeface="+mn-ea"/>
                <a:sym typeface="+mn-lt"/>
              </a:rPr>
              <a:t> </a:t>
            </a:r>
            <a:r>
              <a:rPr lang="en-US" sz="2000" b="1" dirty="0" err="1">
                <a:latin typeface="UTM Avo"/>
                <a:cs typeface="+mn-ea"/>
                <a:sym typeface="+mn-lt"/>
              </a:rPr>
              <a:t>lấp</a:t>
            </a:r>
            <a:r>
              <a:rPr lang="en-US" sz="2000" b="1" dirty="0">
                <a:latin typeface="UTM Avo"/>
                <a:cs typeface="+mn-ea"/>
                <a:sym typeface="+mn-lt"/>
              </a:rPr>
              <a:t> </a:t>
            </a:r>
            <a:r>
              <a:rPr lang="en-US" sz="2000" b="1" dirty="0" err="1">
                <a:latin typeface="UTM Avo"/>
                <a:cs typeface="+mn-ea"/>
                <a:sym typeface="+mn-lt"/>
              </a:rPr>
              <a:t>lánh</a:t>
            </a:r>
            <a:r>
              <a:rPr lang="en-US" sz="2000" b="1" dirty="0">
                <a:latin typeface="UTM Avo"/>
                <a:cs typeface="+mn-ea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6635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5" grpId="0" build="p"/>
      <p:bldP spid="16" grpId="0" animBg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3DFE3E7-610C-1C66-82C9-BF9F2E8372C4}"/>
              </a:ext>
            </a:extLst>
          </p:cNvPr>
          <p:cNvSpPr/>
          <p:nvPr/>
        </p:nvSpPr>
        <p:spPr>
          <a:xfrm>
            <a:off x="278256" y="2037080"/>
            <a:ext cx="8341890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en-US" sz="2400" b="1" dirty="0" err="1">
                <a:latin typeface="UTM Avo"/>
                <a:cs typeface="+mn-ea"/>
                <a:sym typeface="+mn-lt"/>
              </a:rPr>
              <a:t>Vận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dụng</a:t>
            </a:r>
            <a:r>
              <a:rPr lang="en-US" sz="2400" b="1" dirty="0">
                <a:latin typeface="UTM Avo"/>
                <a:cs typeface="+mn-ea"/>
                <a:sym typeface="+mn-lt"/>
              </a:rPr>
              <a:t> (SGK – tr27)</a:t>
            </a:r>
            <a:endParaRPr lang="en-US" sz="2400" dirty="0">
              <a:latin typeface="UTM Avo"/>
              <a:cs typeface="+mn-ea"/>
              <a:sym typeface="+mn-lt"/>
            </a:endParaRPr>
          </a:p>
          <a:p>
            <a:pPr algn="just" defTabSz="609630">
              <a:lnSpc>
                <a:spcPct val="150000"/>
              </a:lnSpc>
            </a:pPr>
            <a:r>
              <a:rPr lang="en-US" sz="2400" dirty="0">
                <a:latin typeface="UTM Avo"/>
                <a:cs typeface="+mn-ea"/>
                <a:sym typeface="+mn-lt"/>
              </a:rPr>
              <a:t>Ở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hình</a:t>
            </a:r>
            <a:r>
              <a:rPr lang="en-US" sz="2400" dirty="0">
                <a:latin typeface="UTM Avo"/>
                <a:cs typeface="+mn-ea"/>
                <a:sym typeface="+mn-lt"/>
              </a:rPr>
              <a:t> 3.3,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nếu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thay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đỏ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bằng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trắng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chiếu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tới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khối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thủy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tinh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thì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xảy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ra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hiện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tượng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tán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sắc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không</a:t>
            </a:r>
            <a:r>
              <a:rPr lang="en-US" sz="2400" dirty="0">
                <a:latin typeface="UTM Avo"/>
                <a:cs typeface="+mn-ea"/>
                <a:sym typeface="+mn-lt"/>
              </a:rPr>
              <a:t>?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Hãy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dùng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hình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vẽ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để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giải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thích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dự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đoán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của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em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và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làm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thí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nghiệm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để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kiểm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chứng</a:t>
            </a:r>
            <a:r>
              <a:rPr lang="en-US" sz="2400" dirty="0">
                <a:latin typeface="UTM Avo"/>
                <a:cs typeface="+mn-ea"/>
                <a:sym typeface="+mn-lt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00B035-DE52-1251-708C-8E57B85EF7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3" t="17285" r="2851"/>
          <a:stretch/>
        </p:blipFill>
        <p:spPr>
          <a:xfrm>
            <a:off x="8789195" y="1763723"/>
            <a:ext cx="3124549" cy="39499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8898B8-A925-B416-70E4-8D371BC726FB}"/>
              </a:ext>
            </a:extLst>
          </p:cNvPr>
          <p:cNvSpPr/>
          <p:nvPr/>
        </p:nvSpPr>
        <p:spPr>
          <a:xfrm>
            <a:off x="1789253" y="5713677"/>
            <a:ext cx="9042400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vi-VN" sz="2400" b="1" dirty="0">
                <a:latin typeface="UTM Avo"/>
                <a:cs typeface="+mn-ea"/>
                <a:sym typeface="+mn-lt"/>
              </a:rPr>
              <a:t>Có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thể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xảy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ra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được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hiện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tượng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tán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sắc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b="1" dirty="0">
                <a:latin typeface="UTM Avo"/>
                <a:cs typeface="+mn-ea"/>
                <a:sym typeface="+mn-lt"/>
              </a:rPr>
              <a:t>.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5659C70-6EA6-B74C-452B-2AD8E0A3C70A}"/>
              </a:ext>
            </a:extLst>
          </p:cNvPr>
          <p:cNvSpPr/>
          <p:nvPr/>
        </p:nvSpPr>
        <p:spPr>
          <a:xfrm>
            <a:off x="468453" y="5870543"/>
            <a:ext cx="1016000" cy="520243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4606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2166B8F-E304-7FAE-5665-E3F23A3F7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2" y="3029740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8990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4613F9E7-1034-22CA-9FE2-620AB95CA9D2}"/>
              </a:ext>
            </a:extLst>
          </p:cNvPr>
          <p:cNvGrpSpPr/>
          <p:nvPr/>
        </p:nvGrpSpPr>
        <p:grpSpPr>
          <a:xfrm>
            <a:off x="42024" y="2392338"/>
            <a:ext cx="4062126" cy="4465662"/>
            <a:chOff x="0" y="0"/>
            <a:chExt cx="1656958" cy="209925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36581F89-B18C-8E80-6777-B2E8C1A705DC}"/>
                </a:ext>
              </a:extLst>
            </p:cNvPr>
            <p:cNvSpPr/>
            <p:nvPr/>
          </p:nvSpPr>
          <p:spPr>
            <a:xfrm>
              <a:off x="0" y="0"/>
              <a:ext cx="1656958" cy="2099251"/>
            </a:xfrm>
            <a:custGeom>
              <a:avLst/>
              <a:gdLst/>
              <a:ahLst/>
              <a:cxnLst/>
              <a:rect l="l" t="t" r="r" b="b"/>
              <a:pathLst>
                <a:path w="1656958" h="2099251">
                  <a:moveTo>
                    <a:pt x="0" y="0"/>
                  </a:moveTo>
                  <a:lnTo>
                    <a:pt x="1656958" y="0"/>
                  </a:lnTo>
                  <a:lnTo>
                    <a:pt x="1656958" y="2099251"/>
                  </a:lnTo>
                  <a:lnTo>
                    <a:pt x="0" y="2099251"/>
                  </a:lnTo>
                  <a:close/>
                </a:path>
              </a:pathLst>
            </a:custGeom>
            <a:solidFill>
              <a:srgbClr val="EDEDED"/>
            </a:solidFill>
            <a:ln w="19050" cap="sq">
              <a:solidFill>
                <a:srgbClr val="0A2E76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700"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830655EB-45E9-ECC3-BC3E-4C3DA9BEF965}"/>
                </a:ext>
              </a:extLst>
            </p:cNvPr>
            <p:cNvSpPr txBox="1"/>
            <p:nvPr/>
          </p:nvSpPr>
          <p:spPr>
            <a:xfrm>
              <a:off x="0" y="-19050"/>
              <a:ext cx="1656958" cy="21183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40"/>
                </a:lnSpc>
                <a:spcBef>
                  <a:spcPct val="0"/>
                </a:spcBef>
                <a:defRPr/>
              </a:pPr>
              <a:endParaRPr sz="1100"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D644ED7F-10A0-EBAB-DD71-D6688B19D915}"/>
              </a:ext>
            </a:extLst>
          </p:cNvPr>
          <p:cNvGrpSpPr/>
          <p:nvPr/>
        </p:nvGrpSpPr>
        <p:grpSpPr>
          <a:xfrm>
            <a:off x="8123395" y="2392338"/>
            <a:ext cx="4014818" cy="4465662"/>
            <a:chOff x="0" y="0"/>
            <a:chExt cx="1637661" cy="2099251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7145202A-465C-B144-DE48-CB70DFB75FEF}"/>
                </a:ext>
              </a:extLst>
            </p:cNvPr>
            <p:cNvSpPr/>
            <p:nvPr/>
          </p:nvSpPr>
          <p:spPr>
            <a:xfrm>
              <a:off x="0" y="0"/>
              <a:ext cx="1637661" cy="2099251"/>
            </a:xfrm>
            <a:custGeom>
              <a:avLst/>
              <a:gdLst/>
              <a:ahLst/>
              <a:cxnLst/>
              <a:rect l="l" t="t" r="r" b="b"/>
              <a:pathLst>
                <a:path w="1637661" h="2099251">
                  <a:moveTo>
                    <a:pt x="0" y="0"/>
                  </a:moveTo>
                  <a:lnTo>
                    <a:pt x="1637661" y="0"/>
                  </a:lnTo>
                  <a:lnTo>
                    <a:pt x="1637661" y="2099251"/>
                  </a:lnTo>
                  <a:lnTo>
                    <a:pt x="0" y="2099251"/>
                  </a:lnTo>
                  <a:close/>
                </a:path>
              </a:pathLst>
            </a:custGeom>
            <a:solidFill>
              <a:srgbClr val="EDEDED"/>
            </a:solidFill>
            <a:ln w="19050" cap="sq">
              <a:solidFill>
                <a:srgbClr val="0A2E76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700"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E1F86CB0-6299-1DEA-3CE6-14B88582407F}"/>
                </a:ext>
              </a:extLst>
            </p:cNvPr>
            <p:cNvSpPr txBox="1"/>
            <p:nvPr/>
          </p:nvSpPr>
          <p:spPr>
            <a:xfrm>
              <a:off x="0" y="-19050"/>
              <a:ext cx="1637661" cy="21183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40"/>
                </a:lnSpc>
                <a:spcBef>
                  <a:spcPct val="0"/>
                </a:spcBef>
                <a:defRPr/>
              </a:pPr>
              <a:endParaRPr sz="1100"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33" name="Group 8">
            <a:extLst>
              <a:ext uri="{FF2B5EF4-FFF2-40B4-BE49-F238E27FC236}">
                <a16:creationId xmlns:a16="http://schemas.microsoft.com/office/drawing/2014/main" id="{4E142178-1A57-1D63-7653-E861BFB8D75E}"/>
              </a:ext>
            </a:extLst>
          </p:cNvPr>
          <p:cNvGrpSpPr/>
          <p:nvPr/>
        </p:nvGrpSpPr>
        <p:grpSpPr>
          <a:xfrm>
            <a:off x="4100454" y="2392338"/>
            <a:ext cx="4027319" cy="4465662"/>
            <a:chOff x="0" y="0"/>
            <a:chExt cx="1642760" cy="2099251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26A707E1-953D-7713-7760-F232FAEC37E5}"/>
                </a:ext>
              </a:extLst>
            </p:cNvPr>
            <p:cNvSpPr/>
            <p:nvPr/>
          </p:nvSpPr>
          <p:spPr>
            <a:xfrm>
              <a:off x="0" y="0"/>
              <a:ext cx="1642760" cy="2099251"/>
            </a:xfrm>
            <a:custGeom>
              <a:avLst/>
              <a:gdLst/>
              <a:ahLst/>
              <a:cxnLst/>
              <a:rect l="l" t="t" r="r" b="b"/>
              <a:pathLst>
                <a:path w="1642760" h="2099251">
                  <a:moveTo>
                    <a:pt x="0" y="0"/>
                  </a:moveTo>
                  <a:lnTo>
                    <a:pt x="1642760" y="0"/>
                  </a:lnTo>
                  <a:lnTo>
                    <a:pt x="1642760" y="2099251"/>
                  </a:lnTo>
                  <a:lnTo>
                    <a:pt x="0" y="2099251"/>
                  </a:lnTo>
                  <a:close/>
                </a:path>
              </a:pathLst>
            </a:custGeom>
            <a:solidFill>
              <a:srgbClr val="EDEDED"/>
            </a:solidFill>
            <a:ln w="19050" cap="sq">
              <a:solidFill>
                <a:srgbClr val="0A2E76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700"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4346DBDA-7D5B-24E4-B34E-FC2A6F6A3A26}"/>
                </a:ext>
              </a:extLst>
            </p:cNvPr>
            <p:cNvSpPr txBox="1"/>
            <p:nvPr/>
          </p:nvSpPr>
          <p:spPr>
            <a:xfrm>
              <a:off x="0" y="-19050"/>
              <a:ext cx="1642760" cy="21183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40"/>
                </a:lnSpc>
                <a:spcBef>
                  <a:spcPct val="0"/>
                </a:spcBef>
                <a:defRPr/>
              </a:pPr>
              <a:endParaRPr sz="1100"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36" name="Group 15">
            <a:extLst>
              <a:ext uri="{FF2B5EF4-FFF2-40B4-BE49-F238E27FC236}">
                <a16:creationId xmlns:a16="http://schemas.microsoft.com/office/drawing/2014/main" id="{CD81702C-5351-DA4D-CF44-FAC49DFC10F4}"/>
              </a:ext>
            </a:extLst>
          </p:cNvPr>
          <p:cNvGrpSpPr/>
          <p:nvPr/>
        </p:nvGrpSpPr>
        <p:grpSpPr>
          <a:xfrm>
            <a:off x="385247" y="3687536"/>
            <a:ext cx="3322785" cy="2929206"/>
            <a:chOff x="0" y="0"/>
            <a:chExt cx="1213936" cy="651126"/>
          </a:xfrm>
        </p:grpSpPr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A11DE4ED-AE86-F198-0CC2-D1FE50419A86}"/>
                </a:ext>
              </a:extLst>
            </p:cNvPr>
            <p:cNvSpPr/>
            <p:nvPr/>
          </p:nvSpPr>
          <p:spPr>
            <a:xfrm>
              <a:off x="0" y="0"/>
              <a:ext cx="1213935" cy="651126"/>
            </a:xfrm>
            <a:custGeom>
              <a:avLst/>
              <a:gdLst/>
              <a:ahLst/>
              <a:cxnLst/>
              <a:rect l="l" t="t" r="r" b="b"/>
              <a:pathLst>
                <a:path w="1213935" h="651126">
                  <a:moveTo>
                    <a:pt x="50390" y="0"/>
                  </a:moveTo>
                  <a:lnTo>
                    <a:pt x="1163545" y="0"/>
                  </a:lnTo>
                  <a:cubicBezTo>
                    <a:pt x="1176909" y="0"/>
                    <a:pt x="1189726" y="5309"/>
                    <a:pt x="1199177" y="14759"/>
                  </a:cubicBezTo>
                  <a:cubicBezTo>
                    <a:pt x="1208627" y="24209"/>
                    <a:pt x="1213935" y="37026"/>
                    <a:pt x="1213935" y="50390"/>
                  </a:cubicBezTo>
                  <a:lnTo>
                    <a:pt x="1213935" y="600735"/>
                  </a:lnTo>
                  <a:cubicBezTo>
                    <a:pt x="1213935" y="614100"/>
                    <a:pt x="1208627" y="626917"/>
                    <a:pt x="1199177" y="636367"/>
                  </a:cubicBezTo>
                  <a:cubicBezTo>
                    <a:pt x="1189726" y="645817"/>
                    <a:pt x="1176909" y="651126"/>
                    <a:pt x="1163545" y="651126"/>
                  </a:cubicBezTo>
                  <a:lnTo>
                    <a:pt x="50390" y="651126"/>
                  </a:lnTo>
                  <a:cubicBezTo>
                    <a:pt x="37026" y="651126"/>
                    <a:pt x="24209" y="645817"/>
                    <a:pt x="14759" y="636367"/>
                  </a:cubicBezTo>
                  <a:cubicBezTo>
                    <a:pt x="5309" y="626917"/>
                    <a:pt x="0" y="614100"/>
                    <a:pt x="0" y="600735"/>
                  </a:cubicBezTo>
                  <a:lnTo>
                    <a:pt x="0" y="50390"/>
                  </a:lnTo>
                  <a:cubicBezTo>
                    <a:pt x="0" y="37026"/>
                    <a:pt x="5309" y="24209"/>
                    <a:pt x="14759" y="14759"/>
                  </a:cubicBezTo>
                  <a:cubicBezTo>
                    <a:pt x="24209" y="5309"/>
                    <a:pt x="37026" y="0"/>
                    <a:pt x="50390" y="0"/>
                  </a:cubicBezTo>
                  <a:close/>
                </a:path>
              </a:pathLst>
            </a:custGeom>
            <a:solidFill>
              <a:srgbClr val="F7F6F8"/>
            </a:solidFill>
            <a:ln w="19050" cap="rnd">
              <a:solidFill>
                <a:srgbClr val="0A2E7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700"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38" name="TextBox 17">
              <a:extLst>
                <a:ext uri="{FF2B5EF4-FFF2-40B4-BE49-F238E27FC236}">
                  <a16:creationId xmlns:a16="http://schemas.microsoft.com/office/drawing/2014/main" id="{A4903303-925D-0592-A43D-19FD2813B1B1}"/>
                </a:ext>
              </a:extLst>
            </p:cNvPr>
            <p:cNvSpPr txBox="1"/>
            <p:nvPr/>
          </p:nvSpPr>
          <p:spPr>
            <a:xfrm>
              <a:off x="0" y="-28575"/>
              <a:ext cx="1213936" cy="6797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33"/>
                </a:lnSpc>
                <a:spcBef>
                  <a:spcPct val="0"/>
                </a:spcBef>
                <a:defRPr/>
              </a:pPr>
              <a:endParaRPr sz="1100"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39" name="Group 20">
            <a:extLst>
              <a:ext uri="{FF2B5EF4-FFF2-40B4-BE49-F238E27FC236}">
                <a16:creationId xmlns:a16="http://schemas.microsoft.com/office/drawing/2014/main" id="{1FF4D443-1BAB-6640-45C2-9784EC0E4AFD}"/>
              </a:ext>
            </a:extLst>
          </p:cNvPr>
          <p:cNvGrpSpPr/>
          <p:nvPr/>
        </p:nvGrpSpPr>
        <p:grpSpPr>
          <a:xfrm>
            <a:off x="4470652" y="3687536"/>
            <a:ext cx="3322785" cy="2929206"/>
            <a:chOff x="0" y="0"/>
            <a:chExt cx="1213936" cy="651126"/>
          </a:xfrm>
        </p:grpSpPr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98AA6D52-42AA-A154-3D9F-10BD5CF2FD7A}"/>
                </a:ext>
              </a:extLst>
            </p:cNvPr>
            <p:cNvSpPr/>
            <p:nvPr/>
          </p:nvSpPr>
          <p:spPr>
            <a:xfrm>
              <a:off x="0" y="0"/>
              <a:ext cx="1213935" cy="651126"/>
            </a:xfrm>
            <a:custGeom>
              <a:avLst/>
              <a:gdLst/>
              <a:ahLst/>
              <a:cxnLst/>
              <a:rect l="l" t="t" r="r" b="b"/>
              <a:pathLst>
                <a:path w="1213935" h="651126">
                  <a:moveTo>
                    <a:pt x="50390" y="0"/>
                  </a:moveTo>
                  <a:lnTo>
                    <a:pt x="1163545" y="0"/>
                  </a:lnTo>
                  <a:cubicBezTo>
                    <a:pt x="1176909" y="0"/>
                    <a:pt x="1189726" y="5309"/>
                    <a:pt x="1199177" y="14759"/>
                  </a:cubicBezTo>
                  <a:cubicBezTo>
                    <a:pt x="1208627" y="24209"/>
                    <a:pt x="1213935" y="37026"/>
                    <a:pt x="1213935" y="50390"/>
                  </a:cubicBezTo>
                  <a:lnTo>
                    <a:pt x="1213935" y="600735"/>
                  </a:lnTo>
                  <a:cubicBezTo>
                    <a:pt x="1213935" y="614100"/>
                    <a:pt x="1208627" y="626917"/>
                    <a:pt x="1199177" y="636367"/>
                  </a:cubicBezTo>
                  <a:cubicBezTo>
                    <a:pt x="1189726" y="645817"/>
                    <a:pt x="1176909" y="651126"/>
                    <a:pt x="1163545" y="651126"/>
                  </a:cubicBezTo>
                  <a:lnTo>
                    <a:pt x="50390" y="651126"/>
                  </a:lnTo>
                  <a:cubicBezTo>
                    <a:pt x="37026" y="651126"/>
                    <a:pt x="24209" y="645817"/>
                    <a:pt x="14759" y="636367"/>
                  </a:cubicBezTo>
                  <a:cubicBezTo>
                    <a:pt x="5309" y="626917"/>
                    <a:pt x="0" y="614100"/>
                    <a:pt x="0" y="600735"/>
                  </a:cubicBezTo>
                  <a:lnTo>
                    <a:pt x="0" y="50390"/>
                  </a:lnTo>
                  <a:cubicBezTo>
                    <a:pt x="0" y="37026"/>
                    <a:pt x="5309" y="24209"/>
                    <a:pt x="14759" y="14759"/>
                  </a:cubicBezTo>
                  <a:cubicBezTo>
                    <a:pt x="24209" y="5309"/>
                    <a:pt x="37026" y="0"/>
                    <a:pt x="50390" y="0"/>
                  </a:cubicBezTo>
                  <a:close/>
                </a:path>
              </a:pathLst>
            </a:custGeom>
            <a:solidFill>
              <a:srgbClr val="F7F6F8"/>
            </a:solidFill>
            <a:ln w="19050" cap="rnd">
              <a:solidFill>
                <a:srgbClr val="0A2E7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700"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1" name="TextBox 22">
              <a:extLst>
                <a:ext uri="{FF2B5EF4-FFF2-40B4-BE49-F238E27FC236}">
                  <a16:creationId xmlns:a16="http://schemas.microsoft.com/office/drawing/2014/main" id="{56F7CDB8-1CBD-83F8-FB72-664E961B05A5}"/>
                </a:ext>
              </a:extLst>
            </p:cNvPr>
            <p:cNvSpPr txBox="1"/>
            <p:nvPr/>
          </p:nvSpPr>
          <p:spPr>
            <a:xfrm>
              <a:off x="0" y="-28575"/>
              <a:ext cx="1213936" cy="6797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33"/>
                </a:lnSpc>
                <a:spcBef>
                  <a:spcPct val="0"/>
                </a:spcBef>
                <a:defRPr/>
              </a:pPr>
              <a:endParaRPr sz="1100"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42" name="Group 25">
            <a:extLst>
              <a:ext uri="{FF2B5EF4-FFF2-40B4-BE49-F238E27FC236}">
                <a16:creationId xmlns:a16="http://schemas.microsoft.com/office/drawing/2014/main" id="{55735241-7FD7-4725-06FB-92AF5CD37906}"/>
              </a:ext>
            </a:extLst>
          </p:cNvPr>
          <p:cNvGrpSpPr/>
          <p:nvPr/>
        </p:nvGrpSpPr>
        <p:grpSpPr>
          <a:xfrm>
            <a:off x="8556058" y="3687536"/>
            <a:ext cx="3322785" cy="2929206"/>
            <a:chOff x="0" y="0"/>
            <a:chExt cx="1213936" cy="651126"/>
          </a:xfrm>
        </p:grpSpPr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18EFC541-1343-86C4-0CEF-6F2C92649AFC}"/>
                </a:ext>
              </a:extLst>
            </p:cNvPr>
            <p:cNvSpPr/>
            <p:nvPr/>
          </p:nvSpPr>
          <p:spPr>
            <a:xfrm>
              <a:off x="0" y="0"/>
              <a:ext cx="1213935" cy="651126"/>
            </a:xfrm>
            <a:custGeom>
              <a:avLst/>
              <a:gdLst/>
              <a:ahLst/>
              <a:cxnLst/>
              <a:rect l="l" t="t" r="r" b="b"/>
              <a:pathLst>
                <a:path w="1213935" h="651126">
                  <a:moveTo>
                    <a:pt x="50390" y="0"/>
                  </a:moveTo>
                  <a:lnTo>
                    <a:pt x="1163545" y="0"/>
                  </a:lnTo>
                  <a:cubicBezTo>
                    <a:pt x="1176909" y="0"/>
                    <a:pt x="1189726" y="5309"/>
                    <a:pt x="1199177" y="14759"/>
                  </a:cubicBezTo>
                  <a:cubicBezTo>
                    <a:pt x="1208627" y="24209"/>
                    <a:pt x="1213935" y="37026"/>
                    <a:pt x="1213935" y="50390"/>
                  </a:cubicBezTo>
                  <a:lnTo>
                    <a:pt x="1213935" y="600735"/>
                  </a:lnTo>
                  <a:cubicBezTo>
                    <a:pt x="1213935" y="614100"/>
                    <a:pt x="1208627" y="626917"/>
                    <a:pt x="1199177" y="636367"/>
                  </a:cubicBezTo>
                  <a:cubicBezTo>
                    <a:pt x="1189726" y="645817"/>
                    <a:pt x="1176909" y="651126"/>
                    <a:pt x="1163545" y="651126"/>
                  </a:cubicBezTo>
                  <a:lnTo>
                    <a:pt x="50390" y="651126"/>
                  </a:lnTo>
                  <a:cubicBezTo>
                    <a:pt x="37026" y="651126"/>
                    <a:pt x="24209" y="645817"/>
                    <a:pt x="14759" y="636367"/>
                  </a:cubicBezTo>
                  <a:cubicBezTo>
                    <a:pt x="5309" y="626917"/>
                    <a:pt x="0" y="614100"/>
                    <a:pt x="0" y="600735"/>
                  </a:cubicBezTo>
                  <a:lnTo>
                    <a:pt x="0" y="50390"/>
                  </a:lnTo>
                  <a:cubicBezTo>
                    <a:pt x="0" y="37026"/>
                    <a:pt x="5309" y="24209"/>
                    <a:pt x="14759" y="14759"/>
                  </a:cubicBezTo>
                  <a:cubicBezTo>
                    <a:pt x="24209" y="5309"/>
                    <a:pt x="37026" y="0"/>
                    <a:pt x="50390" y="0"/>
                  </a:cubicBezTo>
                  <a:close/>
                </a:path>
              </a:pathLst>
            </a:custGeom>
            <a:solidFill>
              <a:srgbClr val="F7F6F8"/>
            </a:solidFill>
            <a:ln w="19050" cap="rnd">
              <a:solidFill>
                <a:srgbClr val="0A2E7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700"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4" name="TextBox 27">
              <a:extLst>
                <a:ext uri="{FF2B5EF4-FFF2-40B4-BE49-F238E27FC236}">
                  <a16:creationId xmlns:a16="http://schemas.microsoft.com/office/drawing/2014/main" id="{C327B60F-C420-8098-1F77-A58B8768A404}"/>
                </a:ext>
              </a:extLst>
            </p:cNvPr>
            <p:cNvSpPr txBox="1"/>
            <p:nvPr/>
          </p:nvSpPr>
          <p:spPr>
            <a:xfrm>
              <a:off x="0" y="-28575"/>
              <a:ext cx="1213936" cy="6797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33"/>
                </a:lnSpc>
                <a:spcBef>
                  <a:spcPct val="0"/>
                </a:spcBef>
                <a:defRPr/>
              </a:pPr>
              <a:endParaRPr sz="1100">
                <a:latin typeface="UTM Avo"/>
                <a:cs typeface="+mn-ea"/>
                <a:sym typeface="+mn-lt"/>
              </a:endParaRPr>
            </a:p>
          </p:txBody>
        </p:sp>
      </p:grpSp>
      <p:sp>
        <p:nvSpPr>
          <p:cNvPr id="45" name="TextBox 29">
            <a:extLst>
              <a:ext uri="{FF2B5EF4-FFF2-40B4-BE49-F238E27FC236}">
                <a16:creationId xmlns:a16="http://schemas.microsoft.com/office/drawing/2014/main" id="{823B7EAE-5F4F-555D-9C36-EAC8705AF172}"/>
              </a:ext>
            </a:extLst>
          </p:cNvPr>
          <p:cNvSpPr txBox="1"/>
          <p:nvPr/>
        </p:nvSpPr>
        <p:spPr>
          <a:xfrm>
            <a:off x="2599683" y="1661322"/>
            <a:ext cx="6992634" cy="62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34"/>
              </a:lnSpc>
              <a:spcBef>
                <a:spcPct val="0"/>
              </a:spcBef>
              <a:defRPr/>
            </a:pPr>
            <a:r>
              <a:rPr lang="vi-VN" sz="3200" b="1" dirty="0">
                <a:latin typeface="UTM Avo"/>
                <a:cs typeface="+mn-ea"/>
                <a:sym typeface="+mn-lt"/>
              </a:rPr>
              <a:t>HƯỚNG DẪN VỀ NHÀ</a:t>
            </a:r>
            <a:endParaRPr lang="en-US" sz="3200" b="1" dirty="0">
              <a:latin typeface="UTM Avo"/>
              <a:cs typeface="+mn-ea"/>
              <a:sym typeface="+mn-lt"/>
            </a:endParaRPr>
          </a:p>
        </p:txBody>
      </p:sp>
      <p:sp>
        <p:nvSpPr>
          <p:cNvPr id="46" name="TextBox 30">
            <a:extLst>
              <a:ext uri="{FF2B5EF4-FFF2-40B4-BE49-F238E27FC236}">
                <a16:creationId xmlns:a16="http://schemas.microsoft.com/office/drawing/2014/main" id="{CF2728CE-7D35-0475-DE00-1859CC085C4D}"/>
              </a:ext>
            </a:extLst>
          </p:cNvPr>
          <p:cNvSpPr txBox="1"/>
          <p:nvPr/>
        </p:nvSpPr>
        <p:spPr>
          <a:xfrm>
            <a:off x="4602431" y="2363782"/>
            <a:ext cx="3072774" cy="9641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4800" b="1">
                <a:latin typeface="UTM Avo"/>
                <a:cs typeface="+mn-ea"/>
                <a:sym typeface="+mn-lt"/>
              </a:rPr>
              <a:t>02</a:t>
            </a:r>
            <a:endParaRPr lang="en-US" sz="4800" b="1">
              <a:latin typeface="UTM Avo"/>
              <a:cs typeface="+mn-ea"/>
              <a:sym typeface="+mn-lt"/>
            </a:endParaRPr>
          </a:p>
        </p:txBody>
      </p:sp>
      <p:sp>
        <p:nvSpPr>
          <p:cNvPr id="47" name="TextBox 31">
            <a:extLst>
              <a:ext uri="{FF2B5EF4-FFF2-40B4-BE49-F238E27FC236}">
                <a16:creationId xmlns:a16="http://schemas.microsoft.com/office/drawing/2014/main" id="{5B1C5F6C-C33C-85C0-4E3B-BA74A9124107}"/>
              </a:ext>
            </a:extLst>
          </p:cNvPr>
          <p:cNvSpPr txBox="1"/>
          <p:nvPr/>
        </p:nvSpPr>
        <p:spPr>
          <a:xfrm>
            <a:off x="504288" y="2392338"/>
            <a:ext cx="3072774" cy="9641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4800" b="1">
                <a:latin typeface="UTM Avo"/>
                <a:cs typeface="+mn-ea"/>
                <a:sym typeface="+mn-lt"/>
              </a:rPr>
              <a:t>01</a:t>
            </a:r>
            <a:endParaRPr lang="en-US" sz="4800" b="1">
              <a:latin typeface="UTM Avo"/>
              <a:cs typeface="+mn-ea"/>
              <a:sym typeface="+mn-lt"/>
            </a:endParaRPr>
          </a:p>
        </p:txBody>
      </p:sp>
      <p:sp>
        <p:nvSpPr>
          <p:cNvPr id="48" name="TextBox 32">
            <a:extLst>
              <a:ext uri="{FF2B5EF4-FFF2-40B4-BE49-F238E27FC236}">
                <a16:creationId xmlns:a16="http://schemas.microsoft.com/office/drawing/2014/main" id="{6096316D-FAA8-DAD6-D8B3-D8EBF89387AF}"/>
              </a:ext>
            </a:extLst>
          </p:cNvPr>
          <p:cNvSpPr txBox="1"/>
          <p:nvPr/>
        </p:nvSpPr>
        <p:spPr>
          <a:xfrm>
            <a:off x="8687836" y="2363782"/>
            <a:ext cx="3072774" cy="9641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4800" b="1">
                <a:latin typeface="UTM Avo"/>
                <a:cs typeface="+mn-ea"/>
                <a:sym typeface="+mn-lt"/>
              </a:rPr>
              <a:t>03</a:t>
            </a:r>
            <a:endParaRPr lang="en-US" sz="4800" b="1">
              <a:latin typeface="UTM Avo"/>
              <a:cs typeface="+mn-ea"/>
              <a:sym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F1BF42-0DBC-861E-AEB8-F9EC1044E394}"/>
              </a:ext>
            </a:extLst>
          </p:cNvPr>
          <p:cNvSpPr txBox="1"/>
          <p:nvPr/>
        </p:nvSpPr>
        <p:spPr>
          <a:xfrm>
            <a:off x="410141" y="4279942"/>
            <a:ext cx="3336335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2400">
                <a:latin typeface="UTM Avo"/>
                <a:cs typeface="+mn-ea"/>
                <a:sym typeface="+mn-lt"/>
              </a:rPr>
              <a:t>Ghi nhớ kiến thức đã học trong bài</a:t>
            </a:r>
            <a:endParaRPr lang="en-US" sz="2400">
              <a:latin typeface="UTM Avo"/>
              <a:cs typeface="+mn-ea"/>
              <a:sym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46D27B-D815-491A-B3AE-7C3E273C5C27}"/>
              </a:ext>
            </a:extLst>
          </p:cNvPr>
          <p:cNvSpPr txBox="1"/>
          <p:nvPr/>
        </p:nvSpPr>
        <p:spPr>
          <a:xfrm>
            <a:off x="4509096" y="4279941"/>
            <a:ext cx="3293167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2400" dirty="0">
                <a:latin typeface="UTM Avo"/>
                <a:cs typeface="+mn-ea"/>
                <a:sym typeface="+mn-lt"/>
              </a:rPr>
              <a:t>Hoàn thành bài tập trong SBT KHTN 9</a:t>
            </a:r>
            <a:endParaRPr lang="en-US" sz="2400" dirty="0">
              <a:latin typeface="UTM Avo"/>
              <a:cs typeface="+mn-ea"/>
              <a:sym typeface="+mn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122300-C9D3-444F-2441-AA522C620A6F}"/>
              </a:ext>
            </a:extLst>
          </p:cNvPr>
          <p:cNvSpPr txBox="1"/>
          <p:nvPr/>
        </p:nvSpPr>
        <p:spPr>
          <a:xfrm>
            <a:off x="8579509" y="3828700"/>
            <a:ext cx="3299332" cy="2236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2400" dirty="0">
                <a:latin typeface="UTM Avo"/>
                <a:cs typeface="+mn-ea"/>
                <a:sym typeface="+mn-lt"/>
              </a:rPr>
              <a:t>Chuẩn bị bài sau - </a:t>
            </a:r>
            <a:r>
              <a:rPr lang="vi-VN" sz="2400" b="1" dirty="0">
                <a:latin typeface="UTM Avo"/>
                <a:cs typeface="+mn-ea"/>
                <a:sym typeface="+mn-lt"/>
              </a:rPr>
              <a:t>Bài 5: Sự khúc xạ ánh sáng qua </a:t>
            </a:r>
          </a:p>
          <a:p>
            <a:pPr algn="ctr" defTabSz="609630">
              <a:lnSpc>
                <a:spcPct val="150000"/>
              </a:lnSpc>
              <a:defRPr/>
            </a:pPr>
            <a:r>
              <a:rPr lang="vi-VN" sz="2400" b="1" dirty="0">
                <a:latin typeface="UTM Avo"/>
                <a:cs typeface="+mn-ea"/>
                <a:sym typeface="+mn-lt"/>
              </a:rPr>
              <a:t>thấu kính</a:t>
            </a:r>
            <a:endParaRPr lang="en-US" sz="2400" b="1" dirty="0"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9870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733042A-A20F-37E7-D5AA-073BC436C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2" y="3029740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166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25016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Like fanpage Hoc10 - Học 1 biết 10 để nhận thêm nhiều tài liệu giảng dạy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DBA7BBA2-CC1F-460B-251D-9AED4D470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2449" y="1855382"/>
            <a:ext cx="7419475" cy="652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953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>
            <a:extLst>
              <a:ext uri="{FF2B5EF4-FFF2-40B4-BE49-F238E27FC236}">
                <a16:creationId xmlns:a16="http://schemas.microsoft.com/office/drawing/2014/main" id="{0547CB09-762F-4557-85AE-4E8AE6893A3B}"/>
              </a:ext>
            </a:extLst>
          </p:cNvPr>
          <p:cNvGrpSpPr/>
          <p:nvPr/>
        </p:nvGrpSpPr>
        <p:grpSpPr>
          <a:xfrm>
            <a:off x="586622" y="1826887"/>
            <a:ext cx="11018755" cy="1463667"/>
            <a:chOff x="0" y="0"/>
            <a:chExt cx="3874911" cy="572370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0DFA8ACB-3273-4873-AB67-4117C6762CAB}"/>
                </a:ext>
              </a:extLst>
            </p:cNvPr>
            <p:cNvSpPr/>
            <p:nvPr/>
          </p:nvSpPr>
          <p:spPr>
            <a:xfrm>
              <a:off x="0" y="0"/>
              <a:ext cx="3874911" cy="572370"/>
            </a:xfrm>
            <a:custGeom>
              <a:avLst/>
              <a:gdLst/>
              <a:ahLst/>
              <a:cxnLst/>
              <a:rect l="l" t="t" r="r" b="b"/>
              <a:pathLst>
                <a:path w="3874911" h="572370">
                  <a:moveTo>
                    <a:pt x="15457" y="0"/>
                  </a:moveTo>
                  <a:lnTo>
                    <a:pt x="3859453" y="0"/>
                  </a:lnTo>
                  <a:cubicBezTo>
                    <a:pt x="3867990" y="0"/>
                    <a:pt x="3874911" y="6921"/>
                    <a:pt x="3874911" y="15457"/>
                  </a:cubicBezTo>
                  <a:lnTo>
                    <a:pt x="3874911" y="556912"/>
                  </a:lnTo>
                  <a:cubicBezTo>
                    <a:pt x="3874911" y="565449"/>
                    <a:pt x="3867990" y="572370"/>
                    <a:pt x="3859453" y="572370"/>
                  </a:cubicBezTo>
                  <a:lnTo>
                    <a:pt x="15457" y="572370"/>
                  </a:lnTo>
                  <a:cubicBezTo>
                    <a:pt x="6921" y="572370"/>
                    <a:pt x="0" y="565449"/>
                    <a:pt x="0" y="556912"/>
                  </a:cubicBezTo>
                  <a:lnTo>
                    <a:pt x="0" y="15457"/>
                  </a:lnTo>
                  <a:cubicBezTo>
                    <a:pt x="0" y="6921"/>
                    <a:pt x="6921" y="0"/>
                    <a:pt x="15457" y="0"/>
                  </a:cubicBezTo>
                  <a:close/>
                </a:path>
              </a:pathLst>
            </a:custGeom>
            <a:solidFill>
              <a:srgbClr val="291B25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87EBF503-0687-1538-3773-1254816FE136}"/>
                </a:ext>
              </a:extLst>
            </p:cNvPr>
            <p:cNvSpPr txBox="1"/>
            <p:nvPr/>
          </p:nvSpPr>
          <p:spPr>
            <a:xfrm>
              <a:off x="0" y="-38100"/>
              <a:ext cx="3874911" cy="610470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EAFF591E-C1D6-0418-6AC5-226CAD375F45}"/>
              </a:ext>
            </a:extLst>
          </p:cNvPr>
          <p:cNvGrpSpPr/>
          <p:nvPr/>
        </p:nvGrpSpPr>
        <p:grpSpPr>
          <a:xfrm>
            <a:off x="472485" y="1712749"/>
            <a:ext cx="11018755" cy="1448588"/>
            <a:chOff x="0" y="0"/>
            <a:chExt cx="3874911" cy="566473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56399C07-A81B-EC44-D8B5-F5B7AD3E4228}"/>
                </a:ext>
              </a:extLst>
            </p:cNvPr>
            <p:cNvSpPr/>
            <p:nvPr/>
          </p:nvSpPr>
          <p:spPr>
            <a:xfrm>
              <a:off x="0" y="0"/>
              <a:ext cx="3874911" cy="566473"/>
            </a:xfrm>
            <a:custGeom>
              <a:avLst/>
              <a:gdLst/>
              <a:ahLst/>
              <a:cxnLst/>
              <a:rect l="l" t="t" r="r" b="b"/>
              <a:pathLst>
                <a:path w="3874911" h="566473">
                  <a:moveTo>
                    <a:pt x="15457" y="0"/>
                  </a:moveTo>
                  <a:lnTo>
                    <a:pt x="3859453" y="0"/>
                  </a:lnTo>
                  <a:cubicBezTo>
                    <a:pt x="3867990" y="0"/>
                    <a:pt x="3874911" y="6921"/>
                    <a:pt x="3874911" y="15457"/>
                  </a:cubicBezTo>
                  <a:lnTo>
                    <a:pt x="3874911" y="551016"/>
                  </a:lnTo>
                  <a:cubicBezTo>
                    <a:pt x="3874911" y="559553"/>
                    <a:pt x="3867990" y="566473"/>
                    <a:pt x="3859453" y="566473"/>
                  </a:cubicBezTo>
                  <a:lnTo>
                    <a:pt x="15457" y="566473"/>
                  </a:lnTo>
                  <a:cubicBezTo>
                    <a:pt x="6921" y="566473"/>
                    <a:pt x="0" y="559553"/>
                    <a:pt x="0" y="551016"/>
                  </a:cubicBezTo>
                  <a:lnTo>
                    <a:pt x="0" y="15457"/>
                  </a:lnTo>
                  <a:cubicBezTo>
                    <a:pt x="0" y="6921"/>
                    <a:pt x="6921" y="0"/>
                    <a:pt x="1545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713CD064-4237-D149-29DA-481DC6652B1D}"/>
                </a:ext>
              </a:extLst>
            </p:cNvPr>
            <p:cNvSpPr txBox="1"/>
            <p:nvPr/>
          </p:nvSpPr>
          <p:spPr>
            <a:xfrm>
              <a:off x="0" y="-38100"/>
              <a:ext cx="3874911" cy="604573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24" name="Group 8">
            <a:extLst>
              <a:ext uri="{FF2B5EF4-FFF2-40B4-BE49-F238E27FC236}">
                <a16:creationId xmlns:a16="http://schemas.microsoft.com/office/drawing/2014/main" id="{1EAB3CF6-E695-4713-6F02-9D8BDBE99D7E}"/>
              </a:ext>
            </a:extLst>
          </p:cNvPr>
          <p:cNvGrpSpPr/>
          <p:nvPr/>
        </p:nvGrpSpPr>
        <p:grpSpPr>
          <a:xfrm>
            <a:off x="644485" y="3691900"/>
            <a:ext cx="10994225" cy="3027511"/>
            <a:chOff x="0" y="0"/>
            <a:chExt cx="3182348" cy="974347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1759F77-27F7-0F1C-D9E3-1CA040D54224}"/>
                </a:ext>
              </a:extLst>
            </p:cNvPr>
            <p:cNvSpPr/>
            <p:nvPr/>
          </p:nvSpPr>
          <p:spPr>
            <a:xfrm>
              <a:off x="0" y="0"/>
              <a:ext cx="3182348" cy="974347"/>
            </a:xfrm>
            <a:custGeom>
              <a:avLst/>
              <a:gdLst/>
              <a:ahLst/>
              <a:cxnLst/>
              <a:rect l="l" t="t" r="r" b="b"/>
              <a:pathLst>
                <a:path w="3182348" h="974347">
                  <a:moveTo>
                    <a:pt x="15492" y="0"/>
                  </a:moveTo>
                  <a:lnTo>
                    <a:pt x="3166856" y="0"/>
                  </a:lnTo>
                  <a:cubicBezTo>
                    <a:pt x="3170964" y="0"/>
                    <a:pt x="3174905" y="1632"/>
                    <a:pt x="3177810" y="4537"/>
                  </a:cubicBezTo>
                  <a:cubicBezTo>
                    <a:pt x="3180715" y="7443"/>
                    <a:pt x="3182348" y="11383"/>
                    <a:pt x="3182348" y="15492"/>
                  </a:cubicBezTo>
                  <a:lnTo>
                    <a:pt x="3182348" y="958855"/>
                  </a:lnTo>
                  <a:cubicBezTo>
                    <a:pt x="3182348" y="962964"/>
                    <a:pt x="3180715" y="966904"/>
                    <a:pt x="3177810" y="969809"/>
                  </a:cubicBezTo>
                  <a:cubicBezTo>
                    <a:pt x="3174905" y="972715"/>
                    <a:pt x="3170964" y="974347"/>
                    <a:pt x="3166856" y="974347"/>
                  </a:cubicBezTo>
                  <a:lnTo>
                    <a:pt x="15492" y="974347"/>
                  </a:lnTo>
                  <a:cubicBezTo>
                    <a:pt x="11383" y="974347"/>
                    <a:pt x="7443" y="972715"/>
                    <a:pt x="4537" y="969809"/>
                  </a:cubicBezTo>
                  <a:cubicBezTo>
                    <a:pt x="1632" y="966904"/>
                    <a:pt x="0" y="962964"/>
                    <a:pt x="0" y="958855"/>
                  </a:cubicBezTo>
                  <a:lnTo>
                    <a:pt x="0" y="15492"/>
                  </a:lnTo>
                  <a:cubicBezTo>
                    <a:pt x="0" y="11383"/>
                    <a:pt x="1632" y="7443"/>
                    <a:pt x="4537" y="4537"/>
                  </a:cubicBezTo>
                  <a:cubicBezTo>
                    <a:pt x="7443" y="1632"/>
                    <a:pt x="11383" y="0"/>
                    <a:pt x="15492" y="0"/>
                  </a:cubicBezTo>
                  <a:close/>
                </a:path>
              </a:pathLst>
            </a:custGeom>
            <a:solidFill>
              <a:srgbClr val="291B25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899C33C6-14A8-1E17-95FF-1BD4B591DC9C}"/>
                </a:ext>
              </a:extLst>
            </p:cNvPr>
            <p:cNvSpPr txBox="1"/>
            <p:nvPr/>
          </p:nvSpPr>
          <p:spPr>
            <a:xfrm>
              <a:off x="0" y="-38100"/>
              <a:ext cx="3182348" cy="1012447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27" name="Group 11">
            <a:extLst>
              <a:ext uri="{FF2B5EF4-FFF2-40B4-BE49-F238E27FC236}">
                <a16:creationId xmlns:a16="http://schemas.microsoft.com/office/drawing/2014/main" id="{74618CA5-7F75-B0A9-0752-E97E8A56AE22}"/>
              </a:ext>
            </a:extLst>
          </p:cNvPr>
          <p:cNvGrpSpPr/>
          <p:nvPr/>
        </p:nvGrpSpPr>
        <p:grpSpPr>
          <a:xfrm>
            <a:off x="505817" y="3553231"/>
            <a:ext cx="11018755" cy="3027511"/>
            <a:chOff x="0" y="0"/>
            <a:chExt cx="3189448" cy="974347"/>
          </a:xfrm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010FEF3E-9064-0B3A-AC5C-AB5CBE11478E}"/>
                </a:ext>
              </a:extLst>
            </p:cNvPr>
            <p:cNvSpPr/>
            <p:nvPr/>
          </p:nvSpPr>
          <p:spPr>
            <a:xfrm>
              <a:off x="0" y="0"/>
              <a:ext cx="3189448" cy="974347"/>
            </a:xfrm>
            <a:custGeom>
              <a:avLst/>
              <a:gdLst/>
              <a:ahLst/>
              <a:cxnLst/>
              <a:rect l="l" t="t" r="r" b="b"/>
              <a:pathLst>
                <a:path w="3189448" h="974347">
                  <a:moveTo>
                    <a:pt x="15457" y="0"/>
                  </a:moveTo>
                  <a:lnTo>
                    <a:pt x="3173991" y="0"/>
                  </a:lnTo>
                  <a:cubicBezTo>
                    <a:pt x="3178090" y="0"/>
                    <a:pt x="3182022" y="1629"/>
                    <a:pt x="3184921" y="4527"/>
                  </a:cubicBezTo>
                  <a:cubicBezTo>
                    <a:pt x="3187820" y="7426"/>
                    <a:pt x="3189448" y="11358"/>
                    <a:pt x="3189448" y="15457"/>
                  </a:cubicBezTo>
                  <a:lnTo>
                    <a:pt x="3189448" y="958889"/>
                  </a:lnTo>
                  <a:cubicBezTo>
                    <a:pt x="3189448" y="967426"/>
                    <a:pt x="3182528" y="974347"/>
                    <a:pt x="3173991" y="974347"/>
                  </a:cubicBezTo>
                  <a:lnTo>
                    <a:pt x="15457" y="974347"/>
                  </a:lnTo>
                  <a:cubicBezTo>
                    <a:pt x="6921" y="974347"/>
                    <a:pt x="0" y="967426"/>
                    <a:pt x="0" y="958889"/>
                  </a:cubicBezTo>
                  <a:lnTo>
                    <a:pt x="0" y="15457"/>
                  </a:lnTo>
                  <a:cubicBezTo>
                    <a:pt x="0" y="6921"/>
                    <a:pt x="6921" y="0"/>
                    <a:pt x="1545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29" name="TextBox 13">
              <a:extLst>
                <a:ext uri="{FF2B5EF4-FFF2-40B4-BE49-F238E27FC236}">
                  <a16:creationId xmlns:a16="http://schemas.microsoft.com/office/drawing/2014/main" id="{A434A62D-5B3D-997D-6999-394E700F42FA}"/>
                </a:ext>
              </a:extLst>
            </p:cNvPr>
            <p:cNvSpPr txBox="1"/>
            <p:nvPr/>
          </p:nvSpPr>
          <p:spPr>
            <a:xfrm>
              <a:off x="0" y="-38100"/>
              <a:ext cx="3189448" cy="1012447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23CFFD7-BE73-259D-743C-A188C0B25491}"/>
              </a:ext>
            </a:extLst>
          </p:cNvPr>
          <p:cNvSpPr txBox="1"/>
          <p:nvPr/>
        </p:nvSpPr>
        <p:spPr>
          <a:xfrm>
            <a:off x="3046603" y="2094662"/>
            <a:ext cx="5870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vi-VN" sz="4400" b="1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NỘI DUNG BÀI HỌC</a:t>
            </a:r>
            <a:endParaRPr lang="en-US" sz="4400" b="1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CA958C-970B-6E3E-DA5D-D4280B6F3DFD}"/>
              </a:ext>
            </a:extLst>
          </p:cNvPr>
          <p:cNvSpPr txBox="1"/>
          <p:nvPr/>
        </p:nvSpPr>
        <p:spPr>
          <a:xfrm>
            <a:off x="3887863" y="3756026"/>
            <a:ext cx="6625532" cy="2326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>
              <a:lnSpc>
                <a:spcPct val="250000"/>
              </a:lnSpc>
            </a:pPr>
            <a:r>
              <a:rPr lang="vi-VN" sz="3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Tán sắc ánh sáng qua lăng kính.</a:t>
            </a:r>
          </a:p>
          <a:p>
            <a:pPr defTabSz="609630">
              <a:lnSpc>
                <a:spcPct val="250000"/>
              </a:lnSpc>
            </a:pPr>
            <a:r>
              <a:rPr lang="vi-VN" sz="3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Màu sắc các vật.</a:t>
            </a:r>
            <a:endParaRPr lang="en-US" sz="32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BFA437-4F22-D90E-B422-3925013C1018}"/>
              </a:ext>
            </a:extLst>
          </p:cNvPr>
          <p:cNvSpPr/>
          <p:nvPr/>
        </p:nvSpPr>
        <p:spPr>
          <a:xfrm>
            <a:off x="2616758" y="4213226"/>
            <a:ext cx="807955" cy="6096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5C4F0F-D95A-8FFA-56A3-3839C2508826}"/>
              </a:ext>
            </a:extLst>
          </p:cNvPr>
          <p:cNvSpPr/>
          <p:nvPr/>
        </p:nvSpPr>
        <p:spPr>
          <a:xfrm>
            <a:off x="2616758" y="5440579"/>
            <a:ext cx="807955" cy="6096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II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9023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">
            <a:extLst>
              <a:ext uri="{FF2B5EF4-FFF2-40B4-BE49-F238E27FC236}">
                <a16:creationId xmlns:a16="http://schemas.microsoft.com/office/drawing/2014/main" id="{81611F56-9642-72E4-F30F-7A643407B36B}"/>
              </a:ext>
            </a:extLst>
          </p:cNvPr>
          <p:cNvGrpSpPr/>
          <p:nvPr/>
        </p:nvGrpSpPr>
        <p:grpSpPr>
          <a:xfrm>
            <a:off x="700760" y="4122424"/>
            <a:ext cx="2536442" cy="2549839"/>
            <a:chOff x="0" y="0"/>
            <a:chExt cx="891978" cy="896689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5E7D02F2-038C-87AB-170A-351BEC1781CC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262626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39" name="TextBox 4">
              <a:extLst>
                <a:ext uri="{FF2B5EF4-FFF2-40B4-BE49-F238E27FC236}">
                  <a16:creationId xmlns:a16="http://schemas.microsoft.com/office/drawing/2014/main" id="{ABC2E6A4-6F17-56B7-2AB8-95C630FA0B69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88439778-8DFB-DBA8-3472-C26FCD4C26A8}"/>
              </a:ext>
            </a:extLst>
          </p:cNvPr>
          <p:cNvGrpSpPr/>
          <p:nvPr/>
        </p:nvGrpSpPr>
        <p:grpSpPr>
          <a:xfrm>
            <a:off x="586622" y="4008286"/>
            <a:ext cx="2536442" cy="2549839"/>
            <a:chOff x="0" y="0"/>
            <a:chExt cx="891978" cy="896689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7AC47989-B542-7B02-87B7-0821F16E9EAD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73DCA584-3EFD-E8E0-3DFA-7D2DAB138E77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43" name="Group 8">
            <a:extLst>
              <a:ext uri="{FF2B5EF4-FFF2-40B4-BE49-F238E27FC236}">
                <a16:creationId xmlns:a16="http://schemas.microsoft.com/office/drawing/2014/main" id="{CFCB56A3-726B-22CA-DF37-9C7C4A623272}"/>
              </a:ext>
            </a:extLst>
          </p:cNvPr>
          <p:cNvGrpSpPr/>
          <p:nvPr/>
        </p:nvGrpSpPr>
        <p:grpSpPr>
          <a:xfrm>
            <a:off x="3528198" y="4122424"/>
            <a:ext cx="2536442" cy="2549839"/>
            <a:chOff x="0" y="0"/>
            <a:chExt cx="891978" cy="896689"/>
          </a:xfrm>
        </p:grpSpPr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F5CE0B7-2671-9E1B-36FB-250238D673D7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262626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C9121C2B-76AF-1ED9-15D4-043A87E51402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46" name="Group 11">
            <a:extLst>
              <a:ext uri="{FF2B5EF4-FFF2-40B4-BE49-F238E27FC236}">
                <a16:creationId xmlns:a16="http://schemas.microsoft.com/office/drawing/2014/main" id="{667ECEDE-797D-0692-9CE8-C56A159D6A89}"/>
              </a:ext>
            </a:extLst>
          </p:cNvPr>
          <p:cNvGrpSpPr/>
          <p:nvPr/>
        </p:nvGrpSpPr>
        <p:grpSpPr>
          <a:xfrm>
            <a:off x="3414060" y="4008286"/>
            <a:ext cx="2536442" cy="2549839"/>
            <a:chOff x="0" y="0"/>
            <a:chExt cx="891978" cy="896689"/>
          </a:xfrm>
        </p:grpSpPr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D662BD69-C5C0-9999-B9A3-F02E53F594C7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8" name="TextBox 13">
              <a:extLst>
                <a:ext uri="{FF2B5EF4-FFF2-40B4-BE49-F238E27FC236}">
                  <a16:creationId xmlns:a16="http://schemas.microsoft.com/office/drawing/2014/main" id="{A7ABF826-11AA-EA33-04A9-C341BB362025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49" name="Group 14">
            <a:extLst>
              <a:ext uri="{FF2B5EF4-FFF2-40B4-BE49-F238E27FC236}">
                <a16:creationId xmlns:a16="http://schemas.microsoft.com/office/drawing/2014/main" id="{122A9A53-21CC-CFC4-DCF1-2F533D96FC25}"/>
              </a:ext>
            </a:extLst>
          </p:cNvPr>
          <p:cNvGrpSpPr/>
          <p:nvPr/>
        </p:nvGrpSpPr>
        <p:grpSpPr>
          <a:xfrm>
            <a:off x="6355635" y="4122424"/>
            <a:ext cx="2536442" cy="2549839"/>
            <a:chOff x="0" y="0"/>
            <a:chExt cx="891978" cy="896689"/>
          </a:xfrm>
        </p:grpSpPr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C24AF6F4-87BF-E4D1-14E3-6826F62D904A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262626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51" name="TextBox 16">
              <a:extLst>
                <a:ext uri="{FF2B5EF4-FFF2-40B4-BE49-F238E27FC236}">
                  <a16:creationId xmlns:a16="http://schemas.microsoft.com/office/drawing/2014/main" id="{B2AFB179-3379-8738-5D2C-094DA17A3F77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52" name="Group 17">
            <a:extLst>
              <a:ext uri="{FF2B5EF4-FFF2-40B4-BE49-F238E27FC236}">
                <a16:creationId xmlns:a16="http://schemas.microsoft.com/office/drawing/2014/main" id="{EAA50DC9-9A82-3F09-FE49-2D0C26284CBF}"/>
              </a:ext>
            </a:extLst>
          </p:cNvPr>
          <p:cNvGrpSpPr/>
          <p:nvPr/>
        </p:nvGrpSpPr>
        <p:grpSpPr>
          <a:xfrm>
            <a:off x="6241497" y="4008286"/>
            <a:ext cx="2536442" cy="2549839"/>
            <a:chOff x="0" y="0"/>
            <a:chExt cx="891978" cy="896689"/>
          </a:xfrm>
        </p:grpSpPr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AC56916F-1EEE-55EA-2983-7F7B54CE77C9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54" name="TextBox 19">
              <a:extLst>
                <a:ext uri="{FF2B5EF4-FFF2-40B4-BE49-F238E27FC236}">
                  <a16:creationId xmlns:a16="http://schemas.microsoft.com/office/drawing/2014/main" id="{1C7D1CF1-55D8-BB44-40AE-E478657AA8F0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55" name="Group 20">
            <a:extLst>
              <a:ext uri="{FF2B5EF4-FFF2-40B4-BE49-F238E27FC236}">
                <a16:creationId xmlns:a16="http://schemas.microsoft.com/office/drawing/2014/main" id="{C1EF5871-F564-8589-F191-5CD0F5B514ED}"/>
              </a:ext>
            </a:extLst>
          </p:cNvPr>
          <p:cNvGrpSpPr/>
          <p:nvPr/>
        </p:nvGrpSpPr>
        <p:grpSpPr>
          <a:xfrm>
            <a:off x="9183072" y="4122424"/>
            <a:ext cx="2536442" cy="2549839"/>
            <a:chOff x="0" y="0"/>
            <a:chExt cx="891978" cy="896689"/>
          </a:xfrm>
        </p:grpSpPr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7B406E98-5FF4-AC29-57F5-2A4E5E772791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262626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57" name="TextBox 22">
              <a:extLst>
                <a:ext uri="{FF2B5EF4-FFF2-40B4-BE49-F238E27FC236}">
                  <a16:creationId xmlns:a16="http://schemas.microsoft.com/office/drawing/2014/main" id="{B605404C-A3B6-7052-937D-03ED7F028F80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58" name="Group 23">
            <a:extLst>
              <a:ext uri="{FF2B5EF4-FFF2-40B4-BE49-F238E27FC236}">
                <a16:creationId xmlns:a16="http://schemas.microsoft.com/office/drawing/2014/main" id="{BA5C73A5-026A-014D-3A6E-7BB5CFA44C87}"/>
              </a:ext>
            </a:extLst>
          </p:cNvPr>
          <p:cNvGrpSpPr/>
          <p:nvPr/>
        </p:nvGrpSpPr>
        <p:grpSpPr>
          <a:xfrm>
            <a:off x="9068934" y="4008286"/>
            <a:ext cx="2536442" cy="2549839"/>
            <a:chOff x="0" y="0"/>
            <a:chExt cx="891978" cy="896689"/>
          </a:xfrm>
        </p:grpSpPr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3FB46B0A-9773-C0F6-1B1E-3D5F86D10EF3}"/>
                </a:ext>
              </a:extLst>
            </p:cNvPr>
            <p:cNvSpPr/>
            <p:nvPr/>
          </p:nvSpPr>
          <p:spPr>
            <a:xfrm>
              <a:off x="0" y="0"/>
              <a:ext cx="891978" cy="896689"/>
            </a:xfrm>
            <a:custGeom>
              <a:avLst/>
              <a:gdLst/>
              <a:ahLst/>
              <a:cxnLst/>
              <a:rect l="l" t="t" r="r" b="b"/>
              <a:pathLst>
                <a:path w="891978" h="896689">
                  <a:moveTo>
                    <a:pt x="67150" y="0"/>
                  </a:moveTo>
                  <a:lnTo>
                    <a:pt x="824828" y="0"/>
                  </a:lnTo>
                  <a:cubicBezTo>
                    <a:pt x="861914" y="0"/>
                    <a:pt x="891978" y="30064"/>
                    <a:pt x="891978" y="67150"/>
                  </a:cubicBezTo>
                  <a:lnTo>
                    <a:pt x="891978" y="829539"/>
                  </a:lnTo>
                  <a:cubicBezTo>
                    <a:pt x="891978" y="866625"/>
                    <a:pt x="861914" y="896689"/>
                    <a:pt x="824828" y="896689"/>
                  </a:cubicBezTo>
                  <a:lnTo>
                    <a:pt x="67150" y="896689"/>
                  </a:lnTo>
                  <a:cubicBezTo>
                    <a:pt x="30064" y="896689"/>
                    <a:pt x="0" y="866625"/>
                    <a:pt x="0" y="829539"/>
                  </a:cubicBezTo>
                  <a:lnTo>
                    <a:pt x="0" y="67150"/>
                  </a:lnTo>
                  <a:cubicBezTo>
                    <a:pt x="0" y="30064"/>
                    <a:pt x="30064" y="0"/>
                    <a:pt x="67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60" name="TextBox 25">
              <a:extLst>
                <a:ext uri="{FF2B5EF4-FFF2-40B4-BE49-F238E27FC236}">
                  <a16:creationId xmlns:a16="http://schemas.microsoft.com/office/drawing/2014/main" id="{F65EB052-1457-76CC-C43C-49AA7F5871B1}"/>
                </a:ext>
              </a:extLst>
            </p:cNvPr>
            <p:cNvSpPr txBox="1"/>
            <p:nvPr/>
          </p:nvSpPr>
          <p:spPr>
            <a:xfrm>
              <a:off x="0" y="-38100"/>
              <a:ext cx="891978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61" name="Group 26">
            <a:extLst>
              <a:ext uri="{FF2B5EF4-FFF2-40B4-BE49-F238E27FC236}">
                <a16:creationId xmlns:a16="http://schemas.microsoft.com/office/drawing/2014/main" id="{80576F7D-BC66-EFA5-ABA8-2A84EE2332E0}"/>
              </a:ext>
            </a:extLst>
          </p:cNvPr>
          <p:cNvGrpSpPr/>
          <p:nvPr/>
        </p:nvGrpSpPr>
        <p:grpSpPr>
          <a:xfrm>
            <a:off x="700759" y="1842926"/>
            <a:ext cx="11018755" cy="2006914"/>
            <a:chOff x="0" y="0"/>
            <a:chExt cx="3874911" cy="896689"/>
          </a:xfrm>
        </p:grpSpPr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12B85DFA-F1DC-2982-931A-7CD6849CA132}"/>
                </a:ext>
              </a:extLst>
            </p:cNvPr>
            <p:cNvSpPr/>
            <p:nvPr/>
          </p:nvSpPr>
          <p:spPr>
            <a:xfrm>
              <a:off x="0" y="0"/>
              <a:ext cx="3874911" cy="896689"/>
            </a:xfrm>
            <a:custGeom>
              <a:avLst/>
              <a:gdLst/>
              <a:ahLst/>
              <a:cxnLst/>
              <a:rect l="l" t="t" r="r" b="b"/>
              <a:pathLst>
                <a:path w="3874911" h="896689">
                  <a:moveTo>
                    <a:pt x="15457" y="0"/>
                  </a:moveTo>
                  <a:lnTo>
                    <a:pt x="3859453" y="0"/>
                  </a:lnTo>
                  <a:cubicBezTo>
                    <a:pt x="3867990" y="0"/>
                    <a:pt x="3874911" y="6921"/>
                    <a:pt x="3874911" y="15457"/>
                  </a:cubicBezTo>
                  <a:lnTo>
                    <a:pt x="3874911" y="881232"/>
                  </a:lnTo>
                  <a:cubicBezTo>
                    <a:pt x="3874911" y="889769"/>
                    <a:pt x="3867990" y="896689"/>
                    <a:pt x="3859453" y="896689"/>
                  </a:cubicBezTo>
                  <a:lnTo>
                    <a:pt x="15457" y="896689"/>
                  </a:lnTo>
                  <a:cubicBezTo>
                    <a:pt x="6921" y="896689"/>
                    <a:pt x="0" y="889769"/>
                    <a:pt x="0" y="881232"/>
                  </a:cubicBezTo>
                  <a:lnTo>
                    <a:pt x="0" y="15457"/>
                  </a:lnTo>
                  <a:cubicBezTo>
                    <a:pt x="0" y="6921"/>
                    <a:pt x="6921" y="0"/>
                    <a:pt x="15457" y="0"/>
                  </a:cubicBezTo>
                  <a:close/>
                </a:path>
              </a:pathLst>
            </a:custGeom>
            <a:solidFill>
              <a:srgbClr val="262626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63" name="TextBox 28">
              <a:extLst>
                <a:ext uri="{FF2B5EF4-FFF2-40B4-BE49-F238E27FC236}">
                  <a16:creationId xmlns:a16="http://schemas.microsoft.com/office/drawing/2014/main" id="{9A4F8E6E-8B3E-6DEF-A62B-5F7143C73AD6}"/>
                </a:ext>
              </a:extLst>
            </p:cNvPr>
            <p:cNvSpPr txBox="1"/>
            <p:nvPr/>
          </p:nvSpPr>
          <p:spPr>
            <a:xfrm>
              <a:off x="0" y="-38100"/>
              <a:ext cx="3874911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64" name="Group 29">
            <a:extLst>
              <a:ext uri="{FF2B5EF4-FFF2-40B4-BE49-F238E27FC236}">
                <a16:creationId xmlns:a16="http://schemas.microsoft.com/office/drawing/2014/main" id="{D1326973-A74A-51E5-07E7-136FFCE04BC1}"/>
              </a:ext>
            </a:extLst>
          </p:cNvPr>
          <p:cNvGrpSpPr/>
          <p:nvPr/>
        </p:nvGrpSpPr>
        <p:grpSpPr>
          <a:xfrm>
            <a:off x="586622" y="1728788"/>
            <a:ext cx="11018755" cy="2006914"/>
            <a:chOff x="0" y="0"/>
            <a:chExt cx="3874911" cy="896689"/>
          </a:xfrm>
        </p:grpSpPr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B4D2C37A-EE8F-E012-0F5E-5F03B9A03562}"/>
                </a:ext>
              </a:extLst>
            </p:cNvPr>
            <p:cNvSpPr/>
            <p:nvPr/>
          </p:nvSpPr>
          <p:spPr>
            <a:xfrm>
              <a:off x="0" y="0"/>
              <a:ext cx="3874911" cy="896689"/>
            </a:xfrm>
            <a:custGeom>
              <a:avLst/>
              <a:gdLst/>
              <a:ahLst/>
              <a:cxnLst/>
              <a:rect l="l" t="t" r="r" b="b"/>
              <a:pathLst>
                <a:path w="3874911" h="896689">
                  <a:moveTo>
                    <a:pt x="15457" y="0"/>
                  </a:moveTo>
                  <a:lnTo>
                    <a:pt x="3859453" y="0"/>
                  </a:lnTo>
                  <a:cubicBezTo>
                    <a:pt x="3867990" y="0"/>
                    <a:pt x="3874911" y="6921"/>
                    <a:pt x="3874911" y="15457"/>
                  </a:cubicBezTo>
                  <a:lnTo>
                    <a:pt x="3874911" y="881232"/>
                  </a:lnTo>
                  <a:cubicBezTo>
                    <a:pt x="3874911" y="889769"/>
                    <a:pt x="3867990" y="896689"/>
                    <a:pt x="3859453" y="896689"/>
                  </a:cubicBezTo>
                  <a:lnTo>
                    <a:pt x="15457" y="896689"/>
                  </a:lnTo>
                  <a:cubicBezTo>
                    <a:pt x="6921" y="896689"/>
                    <a:pt x="0" y="889769"/>
                    <a:pt x="0" y="881232"/>
                  </a:cubicBezTo>
                  <a:lnTo>
                    <a:pt x="0" y="15457"/>
                  </a:lnTo>
                  <a:cubicBezTo>
                    <a:pt x="0" y="6921"/>
                    <a:pt x="6921" y="0"/>
                    <a:pt x="1545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2626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66" name="TextBox 31">
              <a:extLst>
                <a:ext uri="{FF2B5EF4-FFF2-40B4-BE49-F238E27FC236}">
                  <a16:creationId xmlns:a16="http://schemas.microsoft.com/office/drawing/2014/main" id="{C1CF1B71-FEA2-7C4A-C5BD-BBCABF687A7A}"/>
                </a:ext>
              </a:extLst>
            </p:cNvPr>
            <p:cNvSpPr txBox="1"/>
            <p:nvPr/>
          </p:nvSpPr>
          <p:spPr>
            <a:xfrm>
              <a:off x="0" y="-38100"/>
              <a:ext cx="3874911" cy="934789"/>
            </a:xfrm>
            <a:prstGeom prst="rect">
              <a:avLst/>
            </a:prstGeom>
          </p:spPr>
          <p:txBody>
            <a:bodyPr lIns="38046" tIns="38046" rIns="38046" bIns="38046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800">
                <a:solidFill>
                  <a:prstClr val="black"/>
                </a:solidFill>
                <a:latin typeface="UTM Avo"/>
                <a:cs typeface="+mn-ea"/>
                <a:sym typeface="+mn-lt"/>
              </a:endParaRPr>
            </a:p>
          </p:txBody>
        </p:sp>
      </p:grpSp>
      <p:sp>
        <p:nvSpPr>
          <p:cNvPr id="67" name="Freeform 32">
            <a:extLst>
              <a:ext uri="{FF2B5EF4-FFF2-40B4-BE49-F238E27FC236}">
                <a16:creationId xmlns:a16="http://schemas.microsoft.com/office/drawing/2014/main" id="{5B397F4E-4768-7A71-2B23-F722EB578E6B}"/>
              </a:ext>
            </a:extLst>
          </p:cNvPr>
          <p:cNvSpPr/>
          <p:nvPr/>
        </p:nvSpPr>
        <p:spPr>
          <a:xfrm>
            <a:off x="749223" y="4173246"/>
            <a:ext cx="2211241" cy="2207220"/>
          </a:xfrm>
          <a:custGeom>
            <a:avLst/>
            <a:gdLst/>
            <a:ahLst/>
            <a:cxnLst/>
            <a:rect l="l" t="t" r="r" b="b"/>
            <a:pathLst>
              <a:path w="3316861" h="3310830">
                <a:moveTo>
                  <a:pt x="0" y="0"/>
                </a:moveTo>
                <a:lnTo>
                  <a:pt x="3316861" y="0"/>
                </a:lnTo>
                <a:lnTo>
                  <a:pt x="3316861" y="3310830"/>
                </a:lnTo>
                <a:lnTo>
                  <a:pt x="0" y="331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68" name="Freeform 33">
            <a:extLst>
              <a:ext uri="{FF2B5EF4-FFF2-40B4-BE49-F238E27FC236}">
                <a16:creationId xmlns:a16="http://schemas.microsoft.com/office/drawing/2014/main" id="{367BC3A9-70C7-A374-B08D-1050A923B43A}"/>
              </a:ext>
            </a:extLst>
          </p:cNvPr>
          <p:cNvSpPr/>
          <p:nvPr/>
        </p:nvSpPr>
        <p:spPr>
          <a:xfrm>
            <a:off x="3939852" y="4173246"/>
            <a:ext cx="1484857" cy="2207220"/>
          </a:xfrm>
          <a:custGeom>
            <a:avLst/>
            <a:gdLst/>
            <a:ahLst/>
            <a:cxnLst/>
            <a:rect l="l" t="t" r="r" b="b"/>
            <a:pathLst>
              <a:path w="2227286" h="3310830">
                <a:moveTo>
                  <a:pt x="0" y="0"/>
                </a:moveTo>
                <a:lnTo>
                  <a:pt x="2227285" y="0"/>
                </a:lnTo>
                <a:lnTo>
                  <a:pt x="2227285" y="3310830"/>
                </a:lnTo>
                <a:lnTo>
                  <a:pt x="0" y="33108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69" name="Freeform 35">
            <a:extLst>
              <a:ext uri="{FF2B5EF4-FFF2-40B4-BE49-F238E27FC236}">
                <a16:creationId xmlns:a16="http://schemas.microsoft.com/office/drawing/2014/main" id="{7F2A9431-D8D9-2795-371E-A2BF8F69B278}"/>
              </a:ext>
            </a:extLst>
          </p:cNvPr>
          <p:cNvSpPr/>
          <p:nvPr/>
        </p:nvSpPr>
        <p:spPr>
          <a:xfrm>
            <a:off x="9582687" y="4173246"/>
            <a:ext cx="1508936" cy="2207220"/>
          </a:xfrm>
          <a:custGeom>
            <a:avLst/>
            <a:gdLst/>
            <a:ahLst/>
            <a:cxnLst/>
            <a:rect l="l" t="t" r="r" b="b"/>
            <a:pathLst>
              <a:path w="2263404" h="3310830">
                <a:moveTo>
                  <a:pt x="0" y="0"/>
                </a:moveTo>
                <a:lnTo>
                  <a:pt x="2263404" y="0"/>
                </a:lnTo>
                <a:lnTo>
                  <a:pt x="2263404" y="3310830"/>
                </a:lnTo>
                <a:lnTo>
                  <a:pt x="0" y="3310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70" name="Freeform 2">
            <a:extLst>
              <a:ext uri="{FF2B5EF4-FFF2-40B4-BE49-F238E27FC236}">
                <a16:creationId xmlns:a16="http://schemas.microsoft.com/office/drawing/2014/main" id="{76B3E502-BCA7-ED84-55FC-79996528FB45}"/>
              </a:ext>
            </a:extLst>
          </p:cNvPr>
          <p:cNvSpPr/>
          <p:nvPr/>
        </p:nvSpPr>
        <p:spPr>
          <a:xfrm>
            <a:off x="6813907" y="4500512"/>
            <a:ext cx="1368307" cy="1552688"/>
          </a:xfrm>
          <a:custGeom>
            <a:avLst/>
            <a:gdLst/>
            <a:ahLst/>
            <a:cxnLst/>
            <a:rect l="l" t="t" r="r" b="b"/>
            <a:pathLst>
              <a:path w="3204862" h="3636722">
                <a:moveTo>
                  <a:pt x="0" y="0"/>
                </a:moveTo>
                <a:lnTo>
                  <a:pt x="3204862" y="0"/>
                </a:lnTo>
                <a:lnTo>
                  <a:pt x="3204862" y="3636722"/>
                </a:lnTo>
                <a:lnTo>
                  <a:pt x="0" y="36367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A9869B0-2D04-F49F-BD53-23FE06DE59F7}"/>
              </a:ext>
            </a:extLst>
          </p:cNvPr>
          <p:cNvSpPr txBox="1"/>
          <p:nvPr/>
        </p:nvSpPr>
        <p:spPr>
          <a:xfrm>
            <a:off x="2457640" y="1643515"/>
            <a:ext cx="7567714" cy="1991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4400" b="1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I. </a:t>
            </a:r>
          </a:p>
          <a:p>
            <a:pPr algn="ctr" defTabSz="609630">
              <a:lnSpc>
                <a:spcPct val="150000"/>
              </a:lnSpc>
            </a:pPr>
            <a:r>
              <a:rPr lang="vi-VN" sz="4400" b="1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TÁN SẮC QUA LĂNG KÍNH</a:t>
            </a:r>
            <a:endParaRPr lang="en-US" sz="4400" b="1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2789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9A03E0-2A58-596C-3DAA-314F7A35FA0C}"/>
              </a:ext>
            </a:extLst>
          </p:cNvPr>
          <p:cNvSpPr/>
          <p:nvPr/>
        </p:nvSpPr>
        <p:spPr>
          <a:xfrm>
            <a:off x="355600" y="2024063"/>
            <a:ext cx="11430000" cy="461962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7FD86-85AF-4241-D293-E72838FFCC7D}"/>
              </a:ext>
            </a:extLst>
          </p:cNvPr>
          <p:cNvSpPr/>
          <p:nvPr/>
        </p:nvSpPr>
        <p:spPr>
          <a:xfrm>
            <a:off x="0" y="1643063"/>
            <a:ext cx="12192000" cy="745648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1. Lăng kính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BF5855-EB3A-C148-EEFE-F24F15C826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27117" r="23685" b="42849"/>
          <a:stretch/>
        </p:blipFill>
        <p:spPr>
          <a:xfrm>
            <a:off x="2885205" y="2585592"/>
            <a:ext cx="6421590" cy="29315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C15FB0-D1E6-A6E1-D344-00A110679A1A}"/>
              </a:ext>
            </a:extLst>
          </p:cNvPr>
          <p:cNvSpPr/>
          <p:nvPr/>
        </p:nvSpPr>
        <p:spPr>
          <a:xfrm>
            <a:off x="1392649" y="5691503"/>
            <a:ext cx="10176184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mô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lăng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kính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UTM Avo"/>
                <a:cs typeface="+mn-ea"/>
                <a:sym typeface="+mn-lt"/>
              </a:rPr>
              <a:t> 4.2</a:t>
            </a:r>
            <a:endParaRPr lang="en-US" sz="24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388D028E-C0A2-89CE-E42B-A3FD6EB362D4}"/>
              </a:ext>
            </a:extLst>
          </p:cNvPr>
          <p:cNvSpPr/>
          <p:nvPr/>
        </p:nvSpPr>
        <p:spPr>
          <a:xfrm>
            <a:off x="623167" y="5517186"/>
            <a:ext cx="572801" cy="916481"/>
          </a:xfrm>
          <a:custGeom>
            <a:avLst/>
            <a:gdLst/>
            <a:ahLst/>
            <a:cxnLst/>
            <a:rect l="l" t="t" r="r" b="b"/>
            <a:pathLst>
              <a:path w="1790677" h="2865083">
                <a:moveTo>
                  <a:pt x="0" y="0"/>
                </a:moveTo>
                <a:lnTo>
                  <a:pt x="1790677" y="0"/>
                </a:lnTo>
                <a:lnTo>
                  <a:pt x="1790677" y="2865083"/>
                </a:lnTo>
                <a:lnTo>
                  <a:pt x="0" y="2865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70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2946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AA2F1F-475A-8C7C-4E0B-1F2EB063A8F4}"/>
              </a:ext>
            </a:extLst>
          </p:cNvPr>
          <p:cNvSpPr/>
          <p:nvPr/>
        </p:nvSpPr>
        <p:spPr>
          <a:xfrm>
            <a:off x="381000" y="1652587"/>
            <a:ext cx="11430000" cy="50625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2E9E71-B84F-6BEA-E9E3-C3D0323C31C9}"/>
              </a:ext>
            </a:extLst>
          </p:cNvPr>
          <p:cNvSpPr/>
          <p:nvPr/>
        </p:nvSpPr>
        <p:spPr>
          <a:xfrm>
            <a:off x="566570" y="2415000"/>
            <a:ext cx="5775659" cy="3466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400" b="1" dirty="0" err="1">
                <a:latin typeface="UTM Avo"/>
                <a:cs typeface="+mn-ea"/>
                <a:sym typeface="+mn-lt"/>
              </a:rPr>
              <a:t>Lăng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kính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endParaRPr lang="vi-VN" sz="2400" dirty="0">
              <a:latin typeface="UTM Avo"/>
              <a:cs typeface="+mn-ea"/>
              <a:sym typeface="+mn-lt"/>
            </a:endParaRPr>
          </a:p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latin typeface="UTM Avo"/>
                <a:cs typeface="+mn-ea"/>
                <a:sym typeface="+mn-lt"/>
              </a:rPr>
              <a:t>M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ột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khối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trong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suốt</a:t>
            </a:r>
            <a:r>
              <a:rPr lang="en-US" sz="2400" dirty="0">
                <a:latin typeface="UTM Avo"/>
                <a:cs typeface="+mn-ea"/>
                <a:sym typeface="+mn-lt"/>
              </a:rPr>
              <a:t>,</a:t>
            </a:r>
            <a:r>
              <a:rPr lang="vi-VN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đồng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chất</a:t>
            </a:r>
            <a:r>
              <a:rPr lang="en-US" sz="2400" dirty="0">
                <a:latin typeface="UTM Avo"/>
                <a:cs typeface="+mn-ea"/>
                <a:sym typeface="+mn-lt"/>
              </a:rPr>
              <a:t>, </a:t>
            </a:r>
            <a:br>
              <a:rPr lang="en-US" sz="2400" dirty="0">
                <a:latin typeface="UTM Avo"/>
                <a:cs typeface="+mn-ea"/>
                <a:sym typeface="+mn-lt"/>
              </a:rPr>
            </a:br>
            <a:r>
              <a:rPr lang="en-US" sz="2400" dirty="0" err="1">
                <a:latin typeface="UTM Avo"/>
                <a:cs typeface="+mn-ea"/>
                <a:sym typeface="+mn-lt"/>
              </a:rPr>
              <a:t>thường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dạng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lăng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trụ</a:t>
            </a:r>
            <a:r>
              <a:rPr lang="en-US" sz="2400" dirty="0">
                <a:latin typeface="UTM Avo"/>
                <a:cs typeface="+mn-ea"/>
                <a:sym typeface="+mn-lt"/>
              </a:rPr>
              <a:t> tam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giác</a:t>
            </a:r>
            <a:r>
              <a:rPr lang="en-US" sz="2400" dirty="0">
                <a:latin typeface="UTM Avo"/>
                <a:cs typeface="+mn-ea"/>
                <a:sym typeface="+mn-lt"/>
              </a:rPr>
              <a:t>.</a:t>
            </a:r>
            <a:endParaRPr lang="vi-VN" sz="2400" dirty="0">
              <a:latin typeface="UTM Avo"/>
              <a:cs typeface="+mn-ea"/>
              <a:sym typeface="+mn-lt"/>
            </a:endParaRPr>
          </a:p>
          <a:p>
            <a:pPr marL="381019" indent="-381019" algn="just" defTabSz="609630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latin typeface="UTM Avo"/>
                <a:cs typeface="+mn-ea"/>
                <a:sym typeface="+mn-lt"/>
              </a:rPr>
              <a:t>L</a:t>
            </a:r>
            <a:r>
              <a:rPr lang="en-US" sz="2400" dirty="0">
                <a:latin typeface="UTM Avo"/>
                <a:cs typeface="+mn-ea"/>
                <a:sym typeface="+mn-lt"/>
              </a:rPr>
              <a:t>à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bộ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phận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quan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trọng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trong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thiết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bị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dùng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để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phân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tích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sáng</a:t>
            </a:r>
            <a:r>
              <a:rPr lang="en-US" sz="2400" dirty="0">
                <a:latin typeface="UTM Avo"/>
                <a:cs typeface="+mn-ea"/>
                <a:sym typeface="+mn-lt"/>
              </a:rPr>
              <a:t>.</a:t>
            </a:r>
            <a:endParaRPr lang="vi-VN" sz="2400" dirty="0">
              <a:latin typeface="UTM Avo"/>
              <a:cs typeface="+mn-ea"/>
              <a:sym typeface="+mn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4A02CB-A868-B3AA-4F87-3638B927AAFF}"/>
              </a:ext>
            </a:extLst>
          </p:cNvPr>
          <p:cNvSpPr/>
          <p:nvPr/>
        </p:nvSpPr>
        <p:spPr>
          <a:xfrm>
            <a:off x="566570" y="1764820"/>
            <a:ext cx="2235200" cy="5883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KHÁI NIỆM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D598CA-6C6E-E108-52F7-BA8A9A759157}"/>
              </a:ext>
            </a:extLst>
          </p:cNvPr>
          <p:cNvSpPr/>
          <p:nvPr/>
        </p:nvSpPr>
        <p:spPr>
          <a:xfrm>
            <a:off x="6527799" y="1780694"/>
            <a:ext cx="5775659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400" b="1" dirty="0" err="1">
                <a:latin typeface="UTM Avo"/>
                <a:cs typeface="+mn-ea"/>
                <a:sym typeface="+mn-lt"/>
              </a:rPr>
              <a:t>Các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phần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tử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của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lăng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kính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gồm</a:t>
            </a:r>
            <a:r>
              <a:rPr lang="en-US" sz="2400" b="1" dirty="0">
                <a:latin typeface="UTM Avo"/>
                <a:cs typeface="+mn-ea"/>
                <a:sym typeface="+mn-lt"/>
              </a:rPr>
              <a:t>: </a:t>
            </a:r>
            <a:endParaRPr lang="vi-VN" sz="2400" b="1" dirty="0">
              <a:latin typeface="UTM Avo"/>
              <a:cs typeface="+mn-ea"/>
              <a:sym typeface="+mn-lt"/>
            </a:endParaRPr>
          </a:p>
          <a:p>
            <a:pPr marL="381019" indent="-381019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/>
                <a:cs typeface="+mn-ea"/>
                <a:sym typeface="+mn-lt"/>
              </a:rPr>
              <a:t>C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ạnh</a:t>
            </a:r>
            <a:endParaRPr lang="vi-VN" sz="2400" dirty="0">
              <a:latin typeface="UTM Avo"/>
              <a:cs typeface="+mn-ea"/>
              <a:sym typeface="+mn-lt"/>
            </a:endParaRPr>
          </a:p>
          <a:p>
            <a:pPr marL="381019" indent="-381019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/>
                <a:cs typeface="+mn-ea"/>
                <a:sym typeface="+mn-lt"/>
              </a:rPr>
              <a:t>Đ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áy</a:t>
            </a:r>
            <a:endParaRPr lang="vi-VN" sz="2400" dirty="0">
              <a:latin typeface="UTM Avo"/>
              <a:cs typeface="+mn-ea"/>
              <a:sym typeface="+mn-lt"/>
            </a:endParaRPr>
          </a:p>
          <a:p>
            <a:pPr marL="381019" indent="-381019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/>
                <a:cs typeface="+mn-ea"/>
                <a:sym typeface="+mn-lt"/>
              </a:rPr>
              <a:t>H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ai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mặt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bên</a:t>
            </a:r>
            <a:r>
              <a:rPr lang="en-US" sz="2400" dirty="0">
                <a:latin typeface="UTM Avo"/>
                <a:cs typeface="+mn-ea"/>
                <a:sym typeface="+mn-lt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684D6B-1AB5-55DD-1DB6-6C1D8C230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30" y="4079052"/>
            <a:ext cx="4483464" cy="25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73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23862F-6ED1-E028-EF71-F3E8F39BB632}"/>
              </a:ext>
            </a:extLst>
          </p:cNvPr>
          <p:cNvSpPr/>
          <p:nvPr/>
        </p:nvSpPr>
        <p:spPr>
          <a:xfrm>
            <a:off x="381000" y="1652586"/>
            <a:ext cx="11430000" cy="50911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4B4862BC-DE14-E34B-1932-B083EB9C4A0E}"/>
              </a:ext>
            </a:extLst>
          </p:cNvPr>
          <p:cNvSpPr/>
          <p:nvPr/>
        </p:nvSpPr>
        <p:spPr>
          <a:xfrm>
            <a:off x="10741863" y="1790253"/>
            <a:ext cx="886463" cy="886463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700">
              <a:latin typeface="UTM Avo"/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FF6F0-3D8E-CC97-1FEB-2934B5399E10}"/>
              </a:ext>
            </a:extLst>
          </p:cNvPr>
          <p:cNvSpPr txBox="1"/>
          <p:nvPr/>
        </p:nvSpPr>
        <p:spPr>
          <a:xfrm>
            <a:off x="6558527" y="2068273"/>
            <a:ext cx="378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2400" b="1" dirty="0">
                <a:latin typeface="UTM Avo"/>
                <a:cs typeface="+mn-ea"/>
                <a:sym typeface="+mn-lt"/>
              </a:rPr>
              <a:t>THẢO LUẬN NHÓM ĐÔI</a:t>
            </a:r>
            <a:endParaRPr lang="en-US" sz="2400" b="1" dirty="0">
              <a:latin typeface="UTM Avo"/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E22672-E8FB-24A6-4F3A-8D2CFCE42806}"/>
              </a:ext>
            </a:extLst>
          </p:cNvPr>
          <p:cNvSpPr/>
          <p:nvPr/>
        </p:nvSpPr>
        <p:spPr>
          <a:xfrm>
            <a:off x="563674" y="1999440"/>
            <a:ext cx="10464800" cy="173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400" b="1" dirty="0" err="1">
                <a:latin typeface="UTM Avo"/>
                <a:cs typeface="+mn-ea"/>
                <a:sym typeface="+mn-lt"/>
              </a:rPr>
              <a:t>Câu</a:t>
            </a:r>
            <a:r>
              <a:rPr lang="en-US" sz="2400" b="1" dirty="0">
                <a:latin typeface="UTM Avo"/>
                <a:cs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cs typeface="+mn-ea"/>
                <a:sym typeface="+mn-lt"/>
              </a:rPr>
              <a:t>hỏi</a:t>
            </a:r>
            <a:r>
              <a:rPr lang="en-US" sz="2400" b="1" dirty="0">
                <a:latin typeface="UTM Avo"/>
                <a:cs typeface="+mn-ea"/>
                <a:sym typeface="+mn-lt"/>
              </a:rPr>
              <a:t> 1 (SGK – tr24)</a:t>
            </a:r>
            <a:endParaRPr lang="en-US" sz="2400" dirty="0">
              <a:latin typeface="UTM Avo"/>
              <a:cs typeface="+mn-ea"/>
              <a:sym typeface="+mn-lt"/>
            </a:endParaRPr>
          </a:p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400" dirty="0" err="1">
                <a:latin typeface="UTM Avo"/>
                <a:cs typeface="+mn-ea"/>
                <a:sym typeface="+mn-lt"/>
              </a:rPr>
              <a:t>Nêu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một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vật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trong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suốt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xung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quanh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em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có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hình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dạng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giống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như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lăng</a:t>
            </a:r>
            <a:r>
              <a:rPr lang="en-US" sz="2400" dirty="0">
                <a:latin typeface="UTM Avo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cs typeface="+mn-ea"/>
                <a:sym typeface="+mn-lt"/>
              </a:rPr>
              <a:t>kính</a:t>
            </a:r>
            <a:r>
              <a:rPr lang="en-US" sz="2400" dirty="0">
                <a:latin typeface="UTM Avo"/>
                <a:cs typeface="+mn-ea"/>
                <a:sym typeface="+mn-lt"/>
              </a:rPr>
              <a:t>.</a:t>
            </a: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BE8D8135-99E9-5280-4C04-39FCC1476B05}"/>
              </a:ext>
            </a:extLst>
          </p:cNvPr>
          <p:cNvSpPr/>
          <p:nvPr/>
        </p:nvSpPr>
        <p:spPr>
          <a:xfrm>
            <a:off x="381000" y="3897342"/>
            <a:ext cx="1625600" cy="53178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+mn-ea"/>
                <a:sym typeface="+mn-lt"/>
              </a:rPr>
              <a:t>Trả lời: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17" name="Picture 2" descr="Quả Cầu Thủy Tinh Trong Suốt - Quả Cầu Thủy Tinh Phong Thủy 5cm | 8cm | 9cm  | 10cm">
            <a:extLst>
              <a:ext uri="{FF2B5EF4-FFF2-40B4-BE49-F238E27FC236}">
                <a16:creationId xmlns:a16="http://schemas.microsoft.com/office/drawing/2014/main" id="{D6E20E64-5001-B1C2-CF2D-78D5DF7B3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97" y="3808237"/>
            <a:ext cx="2594860" cy="25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Đĩa CD Trắng Maxell - Lốc 10 Đĩa ( Mỗi Đĩa Đựng Trong 1 Hộp Mika) - Hàng  nhập khẩu">
            <a:extLst>
              <a:ext uri="{FF2B5EF4-FFF2-40B4-BE49-F238E27FC236}">
                <a16:creationId xmlns:a16="http://schemas.microsoft.com/office/drawing/2014/main" id="{B4D43A34-4BF7-1BEC-458A-6C6B39B6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1" y="4086257"/>
            <a:ext cx="1986045" cy="198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Soap Bubble Clip Art Free PNG Image｜Illustoon">
            <a:extLst>
              <a:ext uri="{FF2B5EF4-FFF2-40B4-BE49-F238E27FC236}">
                <a16:creationId xmlns:a16="http://schemas.microsoft.com/office/drawing/2014/main" id="{9418531E-27B5-E2E0-FB35-61AF1520B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>
            <a:off x="8494408" y="3808237"/>
            <a:ext cx="2549883" cy="228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4F2298-C8A1-5223-F56C-7134E5EA90EC}"/>
              </a:ext>
            </a:extLst>
          </p:cNvPr>
          <p:cNvSpPr txBox="1"/>
          <p:nvPr/>
        </p:nvSpPr>
        <p:spPr>
          <a:xfrm>
            <a:off x="1923367" y="6189314"/>
            <a:ext cx="30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2400" dirty="0">
                <a:latin typeface="UTM Avo"/>
                <a:cs typeface="+mn-ea"/>
                <a:sym typeface="+mn-lt"/>
              </a:rPr>
              <a:t>Quả bóng thủy tinh</a:t>
            </a:r>
            <a:endParaRPr lang="en-US" sz="2400" dirty="0">
              <a:latin typeface="UTM Avo"/>
              <a:cs typeface="+mn-ea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0D3EE5-93A3-6A2A-5E38-DB87C229E25D}"/>
              </a:ext>
            </a:extLst>
          </p:cNvPr>
          <p:cNvSpPr txBox="1"/>
          <p:nvPr/>
        </p:nvSpPr>
        <p:spPr>
          <a:xfrm>
            <a:off x="6069463" y="6177168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2400" dirty="0">
                <a:latin typeface="UTM Avo"/>
                <a:cs typeface="+mn-ea"/>
                <a:sym typeface="+mn-lt"/>
              </a:rPr>
              <a:t>Đĩa CD</a:t>
            </a:r>
            <a:endParaRPr lang="en-US" sz="2400" dirty="0">
              <a:latin typeface="UTM Avo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582F16-65B6-A366-827F-D4501D231B2C}"/>
              </a:ext>
            </a:extLst>
          </p:cNvPr>
          <p:cNvSpPr txBox="1"/>
          <p:nvPr/>
        </p:nvSpPr>
        <p:spPr>
          <a:xfrm>
            <a:off x="8084432" y="6189314"/>
            <a:ext cx="336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2400" dirty="0">
                <a:latin typeface="UTM Avo"/>
                <a:cs typeface="+mn-ea"/>
                <a:sym typeface="+mn-lt"/>
              </a:rPr>
              <a:t>Bong bóng xà phòng</a:t>
            </a:r>
            <a:endParaRPr lang="en-US" sz="2400" dirty="0"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3824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1580</Words>
  <Application>Microsoft Office PowerPoint</Application>
  <PresentationFormat>Widescreen</PresentationFormat>
  <Paragraphs>165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Gulim</vt:lpstr>
      <vt:lpstr>UTM Avo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pc</cp:lastModifiedBy>
  <cp:revision>13</cp:revision>
  <dcterms:created xsi:type="dcterms:W3CDTF">2023-10-18T06:55:26Z</dcterms:created>
  <dcterms:modified xsi:type="dcterms:W3CDTF">2025-09-27T01:57:54Z</dcterms:modified>
</cp:coreProperties>
</file>