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61" r:id="rId3"/>
    <p:sldId id="257" r:id="rId4"/>
    <p:sldId id="271" r:id="rId5"/>
    <p:sldId id="304" r:id="rId6"/>
    <p:sldId id="291" r:id="rId7"/>
    <p:sldId id="302" r:id="rId8"/>
    <p:sldId id="294" r:id="rId9"/>
    <p:sldId id="303" r:id="rId10"/>
    <p:sldId id="296" r:id="rId11"/>
    <p:sldId id="30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0943A"/>
    <a:srgbClr val="2F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BD59-BA59-45C5-ABC9-CF06E420C3F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F3A7-67ED-4764-9EAF-DBF236D0B2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1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>
            <a:fillRect/>
          </a:stretch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  <p:pic>
        <p:nvPicPr>
          <p:cNvPr id="5" name="图片 239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>
            <a:fillRect/>
          </a:stretch>
        </p:blipFill>
        <p:spPr>
          <a:xfrm rot="16200000">
            <a:off x="3213078" y="254783"/>
            <a:ext cx="6033304" cy="64381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022350"/>
            <a:ext cx="82702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3: VĂN BẢN THÔNG TIN</a:t>
            </a:r>
            <a:endParaRPr lang="vi-V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THỰC HÀNH TIẾNG VIỆT</a:t>
            </a:r>
            <a:endParaRPr lang="vi-V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TỔ CHỨC QUỐC TẾ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46564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8150"/>
            <a:ext cx="10424160" cy="634365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532255" y="693420"/>
            <a:ext cx="351917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292211" y="1152945"/>
            <a:ext cx="9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419211" y="2596363"/>
            <a:ext cx="9634869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ý: </a:t>
            </a:r>
          </a:p>
          <a:p>
            <a:pPr indent="0" algn="l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 cầu: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5 - 7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Trong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414131" y="42523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>
              <a:fillRect/>
            </a:stretch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>
                <a:fillRect/>
              </a:stretch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>
                <a:fillRect/>
              </a:stretch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>
                <a:fillRect/>
              </a:stretch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>
                <a:fillRect/>
              </a:stretch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>
                <a:fillRect/>
              </a:stretch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>
            <a:fillRect/>
          </a:stretch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>
            <a:fillRect/>
          </a:stretch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4765" y="1978660"/>
            <a:ext cx="8220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1035" y="1184975"/>
            <a:ext cx="11876690" cy="5506562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001" y="2091394"/>
            <a:ext cx="3089580" cy="42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5863895"/>
            <a:ext cx="8282762" cy="11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10457793" y="7996"/>
            <a:ext cx="189929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-840303" y="4742741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1114"/>
            <a:ext cx="1778337" cy="1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3815" y="574157"/>
            <a:ext cx="402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943A"/>
                </a:solidFill>
              </a:rPr>
              <a:t>AI NHANH HƠN???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50" y="1795528"/>
            <a:ext cx="10054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?Trong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(James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Thorsell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(IUCN)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(UNESCO),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tr56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863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621427" y="-4394385"/>
            <a:ext cx="1310458" cy="11830684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sz="2400" b="1" dirty="0">
              <a:solidFill>
                <a:srgbClr val="0000CC"/>
              </a:solidFill>
            </a:endParaRPr>
          </a:p>
          <a:p>
            <a:pPr algn="ctr"/>
            <a:r>
              <a:rPr lang="de-DE" sz="2400" b="1" dirty="0">
                <a:solidFill>
                  <a:srgbClr val="0000CC"/>
                </a:solidFill>
              </a:rPr>
              <a:t>PHIẾU HỌC TẬP SỐ 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vi-VN" sz="2400" dirty="0">
              <a:solidFill>
                <a:srgbClr val="0000CC"/>
              </a:solidFill>
            </a:endParaRPr>
          </a:p>
          <a:p>
            <a:r>
              <a:rPr lang="en-GB" sz="2400" b="1" dirty="0" err="1">
                <a:solidFill>
                  <a:srgbClr val="0000CC"/>
                </a:solidFill>
              </a:rPr>
              <a:t>Dựa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vào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mục</a:t>
            </a:r>
            <a:r>
              <a:rPr lang="en-GB" sz="2400" b="1" dirty="0">
                <a:solidFill>
                  <a:srgbClr val="0000CC"/>
                </a:solidFill>
              </a:rPr>
              <a:t> 2 </a:t>
            </a:r>
            <a:r>
              <a:rPr lang="en-GB" sz="2400" b="1" dirty="0" err="1">
                <a:solidFill>
                  <a:srgbClr val="0000CC"/>
                </a:solidFill>
              </a:rPr>
              <a:t>phần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Kiến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thức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Ngữ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văn</a:t>
            </a:r>
            <a:r>
              <a:rPr lang="en-GB" sz="2400" b="1" dirty="0">
                <a:solidFill>
                  <a:srgbClr val="0000CC"/>
                </a:solidFill>
              </a:rPr>
              <a:t> SGK/55, </a:t>
            </a:r>
            <a:r>
              <a:rPr lang="en-GB" sz="2400" b="1" dirty="0" err="1">
                <a:solidFill>
                  <a:srgbClr val="0000CC"/>
                </a:solidFill>
              </a:rPr>
              <a:t>em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hãy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nối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A </a:t>
            </a:r>
            <a:r>
              <a:rPr lang="en-GB" sz="2400" b="1" dirty="0" err="1">
                <a:solidFill>
                  <a:srgbClr val="0000CC"/>
                </a:solidFill>
              </a:rPr>
              <a:t>với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B </a:t>
            </a:r>
            <a:r>
              <a:rPr lang="en-GB" sz="2400" b="1" dirty="0" err="1">
                <a:solidFill>
                  <a:srgbClr val="0000CC"/>
                </a:solidFill>
              </a:rPr>
              <a:t>cho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phù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hợp</a:t>
            </a:r>
            <a:r>
              <a:rPr lang="en-GB" sz="2400" b="1" dirty="0">
                <a:solidFill>
                  <a:srgbClr val="0000CC"/>
                </a:solidFill>
              </a:rPr>
              <a:t>: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r>
              <a:rPr lang="en-GB" sz="2400" b="1" dirty="0">
                <a:solidFill>
                  <a:srgbClr val="0000CC"/>
                </a:solidFill>
              </a:rPr>
              <a:t>NGHĨA VÀ CÁCH DÙNG TÊN VIẾT TẮT CỦA CÁC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TỔ CHỨC QUỐC TẾ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endParaRPr lang="zh-CN" altLang="en-US" sz="2400" b="1" dirty="0">
              <a:solidFill>
                <a:srgbClr val="0000CC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480060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/>
          <a:srcRect l="15234" t="14238" r="13827" b="10650"/>
          <a:stretch>
            <a:fillRect/>
          </a:stretch>
        </p:blipFill>
        <p:spPr>
          <a:xfrm>
            <a:off x="2981194" y="5682837"/>
            <a:ext cx="1446030" cy="110095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04740"/>
              </p:ext>
            </p:extLst>
          </p:nvPr>
        </p:nvGraphicFramePr>
        <p:xfrm>
          <a:off x="361315" y="2060576"/>
          <a:ext cx="11586845" cy="4777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A</a:t>
                      </a:r>
                      <a:endParaRPr lang="en-US" sz="2400" dirty="0" err="1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B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đích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ghép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vi-VN" altLang="en-US" sz="2400" dirty="0">
                          <a:solidFill>
                            <a:srgbClr val="0000CC"/>
                          </a:solidFill>
                          <a:latin typeface="#9Slide03 Cabin Condensed Bold" panose="00000806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ử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3.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Đọc theo tên chữ cái tiếng Việt.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 tiết kiệm thời gian và kinh phí in ấn tài liệu.</a:t>
                      </a:r>
                      <a:endParaRPr lang="vi-VN" sz="2400" b="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>
            <a:cxnSpLocks/>
          </p:cNvCxnSpPr>
          <p:nvPr/>
        </p:nvCxnSpPr>
        <p:spPr>
          <a:xfrm>
            <a:off x="3154045" y="2987675"/>
            <a:ext cx="1631315" cy="31083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210560" y="2974975"/>
            <a:ext cx="1574800" cy="11372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78175" y="4050165"/>
            <a:ext cx="1607185" cy="11009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154045" y="4879975"/>
            <a:ext cx="1649730" cy="16439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33403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781040" y="-4511040"/>
            <a:ext cx="445135" cy="12030710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615315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1200" y="4292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3448" y="1279525"/>
            <a:ext cx="98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CỦA CÁCTỔ CHỨC QUỐC TẾ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8115" y="923160"/>
            <a:ext cx="284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I/ Kiến thức Ngữ văn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E767E-8F01-DDB9-8CF5-26E0435CD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592"/>
            <a:ext cx="12192000" cy="54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2014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…; b - …; c - …; d - …; e - …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52230"/>
              </p:ext>
            </p:extLst>
          </p:nvPr>
        </p:nvGraphicFramePr>
        <p:xfrm>
          <a:off x="1229360" y="1091351"/>
          <a:ext cx="10048240" cy="4970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440">
                  <a:extLst>
                    <a:ext uri="{9D8B030D-6E8A-4147-A177-3AD203B41FA5}">
                      <a16:colId xmlns:a16="http://schemas.microsoft.com/office/drawing/2014/main" val="55524524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294673329"/>
                    </a:ext>
                  </a:extLst>
                </a:gridCol>
                <a:gridCol w="5644055">
                  <a:extLst>
                    <a:ext uri="{9D8B030D-6E8A-4147-A177-3AD203B41FA5}">
                      <a16:colId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viết tắt</a:t>
                      </a:r>
                      <a:endParaRPr lang="vi-VN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tiếng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Việt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vi-V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Giáo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dục</a:t>
                      </a:r>
                      <a:r>
                        <a:rPr lang="en-US" sz="2400" kern="100" dirty="0">
                          <a:effectLst/>
                        </a:rPr>
                        <a:t>, Khoa </a:t>
                      </a:r>
                      <a:r>
                        <a:rPr lang="en-US" sz="2400" kern="100" dirty="0" err="1">
                          <a:effectLst/>
                        </a:rPr>
                        <a:t>học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và</a:t>
                      </a:r>
                      <a:r>
                        <a:rPr lang="en-US" sz="2400" kern="100" dirty="0">
                          <a:effectLst/>
                        </a:rPr>
                        <a:t> Văn </a:t>
                      </a:r>
                      <a:r>
                        <a:rPr lang="en-US" sz="2400" kern="100" dirty="0" err="1">
                          <a:effectLst/>
                        </a:rPr>
                        <a:t>hóa</a:t>
                      </a:r>
                      <a:r>
                        <a:rPr lang="en-US" sz="2400" kern="100" dirty="0">
                          <a:effectLst/>
                        </a:rPr>
                        <a:t> Liên </a:t>
                      </a:r>
                      <a:r>
                        <a:rPr lang="en-US" sz="2400" kern="100" dirty="0" err="1">
                          <a:effectLst/>
                        </a:rPr>
                        <a:t>hợp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2. Tổ chức Y tế Thế giới</a:t>
                      </a:r>
                      <a:r>
                        <a:rPr lang="en-GB" sz="2400" kern="100" dirty="0">
                          <a:effectLst/>
                        </a:rPr>
                        <a:t>. 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3. Quỹ Nhi đồng Liên hợp quốc.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4. </a:t>
                      </a:r>
                      <a:r>
                        <a:rPr lang="en-GB" sz="2400" kern="100" dirty="0">
                          <a:effectLst/>
                        </a:rPr>
                        <a:t>Liên </a:t>
                      </a:r>
                      <a:r>
                        <a:rPr lang="en-GB" sz="2400" kern="100" dirty="0" err="1">
                          <a:effectLst/>
                        </a:rPr>
                        <a:t>minh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châu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Âu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e) WHO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20745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3030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- 4; b - 5; c - 1; d - 3; e - 2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26295"/>
              </p:ext>
            </p:extLst>
          </p:nvPr>
        </p:nvGraphicFramePr>
        <p:xfrm>
          <a:off x="1229358" y="1101511"/>
          <a:ext cx="10678161" cy="4970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140">
                  <a:extLst>
                    <a:ext uri="{9D8B030D-6E8A-4147-A177-3AD203B41FA5}">
                      <a16:colId xmlns:a16="http://schemas.microsoft.com/office/drawing/2014/main" val="55524524"/>
                    </a:ext>
                  </a:extLst>
                </a:gridCol>
                <a:gridCol w="1102860">
                  <a:extLst>
                    <a:ext uri="{9D8B030D-6E8A-4147-A177-3AD203B41FA5}">
                      <a16:colId xmlns:a16="http://schemas.microsoft.com/office/drawing/2014/main" val="2294673329"/>
                    </a:ext>
                  </a:extLst>
                </a:gridCol>
                <a:gridCol w="6617161">
                  <a:extLst>
                    <a:ext uri="{9D8B030D-6E8A-4147-A177-3AD203B41FA5}">
                      <a16:colId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tiếng Việt</a:t>
                      </a:r>
                      <a:endParaRPr lang="vi-VN" sz="2400" kern="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1. </a:t>
                      </a:r>
                      <a:r>
                        <a:rPr lang="en-US" sz="2400" kern="100">
                          <a:effectLst/>
                        </a:rPr>
                        <a:t>Tổ chức Giáo dục, Khoa học và Văn hóa Liên hợp quốc</a:t>
                      </a:r>
                      <a:r>
                        <a:rPr lang="en-GB" sz="2400" kern="100">
                          <a:effectLst/>
                        </a:rPr>
                        <a:t>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2. Tổ chức Y tế Thế giới</a:t>
                      </a:r>
                      <a:r>
                        <a:rPr lang="en-GB" sz="2400" kern="100">
                          <a:effectLst/>
                        </a:rPr>
                        <a:t>. 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3. Quỹ Nhi đồng Liên hợp quốc.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4. </a:t>
                      </a:r>
                      <a:r>
                        <a:rPr lang="en-GB" sz="2400" kern="100">
                          <a:effectLst/>
                        </a:rPr>
                        <a:t>Liên minh châu Âu.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e) WHO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20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64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636DF-1F4F-37CB-D405-6DC08B78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67972"/>
              </p:ext>
            </p:extLst>
          </p:nvPr>
        </p:nvGraphicFramePr>
        <p:xfrm>
          <a:off x="1414130" y="1268161"/>
          <a:ext cx="9070988" cy="3872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670">
                  <a:extLst>
                    <a:ext uri="{9D8B030D-6E8A-4147-A177-3AD203B41FA5}">
                      <a16:colId xmlns:a16="http://schemas.microsoft.com/office/drawing/2014/main" val="1615248939"/>
                    </a:ext>
                  </a:extLst>
                </a:gridCol>
                <a:gridCol w="5618480">
                  <a:extLst>
                    <a:ext uri="{9D8B030D-6E8A-4147-A177-3AD203B41FA5}">
                      <a16:colId xmlns:a16="http://schemas.microsoft.com/office/drawing/2014/main" val="819425314"/>
                    </a:ext>
                  </a:extLst>
                </a:gridCol>
                <a:gridCol w="2021838">
                  <a:extLst>
                    <a:ext uri="{9D8B030D-6E8A-4147-A177-3AD203B41FA5}">
                      <a16:colId xmlns:a16="http://schemas.microsoft.com/office/drawing/2014/main" val="1698342692"/>
                    </a:ext>
                  </a:extLst>
                </a:gridCol>
              </a:tblGrid>
              <a:tr h="1571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88400"/>
                  </a:ext>
                </a:extLst>
              </a:tr>
              <a:tr h="527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669091"/>
                  </a:ext>
                </a:extLst>
              </a:tr>
              <a:tr h="59114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8715" marR="217233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229297"/>
                  </a:ext>
                </a:extLst>
              </a:tr>
              <a:tr h="5911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141782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Tổ chức Thương mại Thế giới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05876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CF9F31-221C-A9EC-33B2-4C4EA6845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45023"/>
              </p:ext>
            </p:extLst>
          </p:nvPr>
        </p:nvGraphicFramePr>
        <p:xfrm>
          <a:off x="1405254" y="1472470"/>
          <a:ext cx="9679306" cy="5156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946">
                  <a:extLst>
                    <a:ext uri="{9D8B030D-6E8A-4147-A177-3AD203B41FA5}">
                      <a16:colId xmlns:a16="http://schemas.microsoft.com/office/drawing/2014/main" val="1507740815"/>
                    </a:ext>
                  </a:extLst>
                </a:gridCol>
                <a:gridCol w="5759614">
                  <a:extLst>
                    <a:ext uri="{9D8B030D-6E8A-4147-A177-3AD203B41FA5}">
                      <a16:colId xmlns:a16="http://schemas.microsoft.com/office/drawing/2014/main" val="3828202967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875531326"/>
                    </a:ext>
                  </a:extLst>
                </a:gridCol>
              </a:tblGrid>
              <a:tr h="1191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1630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586836611"/>
                  </a:ext>
                </a:extLst>
              </a:tr>
              <a:tr h="51570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marL="1148715" marR="217233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2311500824"/>
                  </a:ext>
                </a:extLst>
              </a:tr>
              <a:tr h="51570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WB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3596753501"/>
                  </a:ext>
                </a:extLst>
              </a:tr>
              <a:tr h="7899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Tổ chức Thương mại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WTO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21827759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3B09C8-37BA-E823-FC94-9249483E31BB}"/>
              </a:ext>
            </a:extLst>
          </p:cNvPr>
          <p:cNvSpPr txBox="1"/>
          <p:nvPr/>
        </p:nvSpPr>
        <p:spPr>
          <a:xfrm>
            <a:off x="9276080" y="4899445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IMF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89320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7035"/>
            <a:ext cx="10342880" cy="6374765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5036" y="602615"/>
            <a:ext cx="367093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D462F1A-52B7-6435-9586-4AFA5F52E4A1}"/>
              </a:ext>
            </a:extLst>
          </p:cNvPr>
          <p:cNvSpPr/>
          <p:nvPr/>
        </p:nvSpPr>
        <p:spPr>
          <a:xfrm>
            <a:off x="1036320" y="876085"/>
            <a:ext cx="6360160" cy="525039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F5BA4-E8DC-5731-FB86-D67D8BF69D7B}"/>
              </a:ext>
            </a:extLst>
          </p:cNvPr>
          <p:cNvSpPr txBox="1"/>
          <p:nvPr/>
        </p:nvSpPr>
        <p:spPr>
          <a:xfrm>
            <a:off x="2878756" y="2722132"/>
            <a:ext cx="286492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27359C-9763-1683-9610-B0CD189CBE80}"/>
              </a:ext>
            </a:extLst>
          </p:cNvPr>
          <p:cNvSpPr/>
          <p:nvPr/>
        </p:nvSpPr>
        <p:spPr>
          <a:xfrm>
            <a:off x="7233920" y="860453"/>
            <a:ext cx="4023360" cy="19983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F4B8E-1A43-2CA9-7181-3B927CDF7937}"/>
              </a:ext>
            </a:extLst>
          </p:cNvPr>
          <p:cNvSpPr/>
          <p:nvPr/>
        </p:nvSpPr>
        <p:spPr>
          <a:xfrm>
            <a:off x="6768662" y="3221738"/>
            <a:ext cx="4488618" cy="34043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Chia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gọi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giành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thắng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1007</Words>
  <Application>Microsoft Office PowerPoint</Application>
  <PresentationFormat>Widescreen</PresentationFormat>
  <Paragraphs>136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#9Slide03 Cabin Condensed Bold</vt:lpstr>
      <vt:lpstr>Algerian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HPC</cp:lastModifiedBy>
  <cp:revision>35</cp:revision>
  <dcterms:created xsi:type="dcterms:W3CDTF">2022-06-13T13:46:00Z</dcterms:created>
  <dcterms:modified xsi:type="dcterms:W3CDTF">2025-01-12T02:37:42Z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E39BD0B262CC4649AB91B36494A2D08E</vt:lpwstr>
  </property>
  <property fmtid="{D5CDD505-2E9C-101B-9397-08002B2CF9AE}" pid="3" name="KSOProductBuildVer">
    <vt:lpwstr>1033-11.2.0.11537</vt:lpwstr>
  </property>
</Properties>
</file>