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86" r:id="rId2"/>
    <p:sldMasterId id="2147483698" r:id="rId3"/>
    <p:sldMasterId id="2147483712" r:id="rId4"/>
    <p:sldMasterId id="2147483726" r:id="rId5"/>
  </p:sldMasterIdLst>
  <p:sldIdLst>
    <p:sldId id="289" r:id="rId6"/>
    <p:sldId id="257" r:id="rId7"/>
    <p:sldId id="292" r:id="rId8"/>
    <p:sldId id="296" r:id="rId9"/>
    <p:sldId id="294" r:id="rId10"/>
    <p:sldId id="293" r:id="rId11"/>
    <p:sldId id="295" r:id="rId12"/>
    <p:sldId id="284" r:id="rId13"/>
    <p:sldId id="297" r:id="rId14"/>
    <p:sldId id="262" r:id="rId15"/>
    <p:sldId id="263" r:id="rId16"/>
    <p:sldId id="269" r:id="rId17"/>
    <p:sldId id="265" r:id="rId18"/>
    <p:sldId id="298" r:id="rId19"/>
    <p:sldId id="300" r:id="rId20"/>
    <p:sldId id="299" r:id="rId21"/>
    <p:sldId id="302" r:id="rId22"/>
    <p:sldId id="303" r:id="rId23"/>
    <p:sldId id="287" r:id="rId24"/>
    <p:sldId id="281" r:id="rId25"/>
    <p:sldId id="283" r:id="rId26"/>
    <p:sldId id="279" r:id="rId27"/>
    <p:sldId id="288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4939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558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269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960D890E-58EF-44CD-9EF0-ACAA5C829173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3E72EE3-3793-49DD-8EAA-427D7F742B60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65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8A684386-0C77-48AC-81A9-A1985C42C53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78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E6DE6E63-D4E4-42C3-B83A-C0F1176B2E1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8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462B3A46-9D7D-492D-8391-AD37829C73D5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5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C738D6F7-F957-4F81-9EA2-A916FBF1F956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49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ADECD3B-9CB4-413F-B9C9-E9DAA211BEF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00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C3FB2CC0-A2D8-4A2A-9451-5B56D673794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6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90845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5720DCDE-2720-406C-9065-3BA7B7FFEB77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05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8EDD6AB-C185-4CA8-850B-6E3C294A6265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98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1EF9DDDE-1054-4172-AEC0-ADA3BCF0DAE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90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753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165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26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96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663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880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27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38208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534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471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420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842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262409"/>
      </p:ext>
    </p:extLst>
  </p:cSld>
  <p:clrMapOvr>
    <a:masterClrMapping/>
  </p:clrMapOvr>
  <p:transition spd="slow" advClick="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52385"/>
      </p:ext>
    </p:extLst>
  </p:cSld>
  <p:clrMapOvr>
    <a:masterClrMapping/>
  </p:clrMapOvr>
  <p:transition spd="slow" advClick="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070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349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810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86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849220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961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608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78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8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654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541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1539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50110"/>
      </p:ext>
    </p:extLst>
  </p:cSld>
  <p:clrMapOvr>
    <a:masterClrMapping/>
  </p:clrMapOvr>
  <p:transition spd="slow" advClick="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39149"/>
      </p:ext>
    </p:extLst>
  </p:cSld>
  <p:clrMapOvr>
    <a:masterClrMapping/>
  </p:clrMapOvr>
  <p:transition spd="slow" advClick="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152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77529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9238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07835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795046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510671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62198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555140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93039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4634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126227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2550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5640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6382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2661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884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08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6942BD57-CBC4-4EEF-93F1-6E5D86EA10D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9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11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03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00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图片 9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9060" y="0"/>
            <a:ext cx="1229106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671830" y="1593215"/>
            <a:ext cx="10748645" cy="33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CHÀO MỪNG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QUÝ THẦY CÔ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12418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212036" y="685165"/>
            <a:ext cx="3445564" cy="11747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altLang="en-US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vi-VN" alt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57601" y="156845"/>
            <a:ext cx="8375374" cy="1963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843008" y="2184484"/>
            <a:ext cx="3246906" cy="1537167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bước cần thực hiện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395345" y="3785786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Chuẩn bị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395345" y="4629785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ìm ý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395345" y="5341620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395345" y="6053455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Kiểm tra và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/>
          <p:nvPr/>
        </p:nvSpPr>
        <p:spPr>
          <a:xfrm>
            <a:off x="2031130" y="225646"/>
            <a:ext cx="8408035" cy="583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85530" y="915228"/>
            <a:ext cx="117414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kĩ và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các thông tin chính trước khi viết:</a:t>
            </a: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Trọng tâm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rõ: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khác nhau của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quốc.</a:t>
            </a: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chính: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hội.</a:t>
            </a: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Phạm vi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chứng: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thực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sống; từ kiến thức lịch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văn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quan,...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 những trang lịch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oai hùng và đầy tự hào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dân tộc (sự kiện, con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...).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 kh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bài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lòng yêu nước xưa và nay.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chép những nội dung liên quan và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 tranh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bi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sự kiện, con người tiêu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1"/>
      <p:bldP spid="1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580130" y="99060"/>
            <a:ext cx="606933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ý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0495" y="559435"/>
            <a:ext cx="11451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thức: Hoạt động nhóm (theo cặp đôi)</a:t>
            </a:r>
          </a:p>
          <a:p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cầu: Hoàn thiện những nội dung trong các phiếu học tập bằng việc trả lời các câu hỏi.</a:t>
            </a:r>
          </a:p>
          <a:p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Thời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gian: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 - phiếu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10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 - phiếu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87966"/>
              </p:ext>
            </p:extLst>
          </p:nvPr>
        </p:nvGraphicFramePr>
        <p:xfrm>
          <a:off x="150496" y="1667431"/>
          <a:ext cx="5084113" cy="473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8106">
                  <a:extLst>
                    <a:ext uri="{9D8B030D-6E8A-4147-A177-3AD203B41FA5}">
                      <a16:colId xmlns:a16="http://schemas.microsoft.com/office/drawing/2014/main" val="2993179578"/>
                    </a:ext>
                  </a:extLst>
                </a:gridCol>
                <a:gridCol w="816007">
                  <a:extLst>
                    <a:ext uri="{9D8B030D-6E8A-4147-A177-3AD203B41FA5}">
                      <a16:colId xmlns:a16="http://schemas.microsoft.com/office/drawing/2014/main" val="1009374518"/>
                    </a:ext>
                  </a:extLst>
                </a:gridCol>
              </a:tblGrid>
              <a:tr h="43069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vi-V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lang="en-US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6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501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69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260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2294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268976"/>
              </p:ext>
            </p:extLst>
          </p:nvPr>
        </p:nvGraphicFramePr>
        <p:xfrm>
          <a:off x="5420140" y="1667432"/>
          <a:ext cx="6665844" cy="503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14">
                  <a:extLst>
                    <a:ext uri="{9D8B030D-6E8A-4147-A177-3AD203B41FA5}">
                      <a16:colId xmlns:a16="http://schemas.microsoft.com/office/drawing/2014/main" val="758348300"/>
                    </a:ext>
                  </a:extLst>
                </a:gridCol>
                <a:gridCol w="5023139">
                  <a:extLst>
                    <a:ext uri="{9D8B030D-6E8A-4147-A177-3AD203B41FA5}">
                      <a16:colId xmlns:a16="http://schemas.microsoft.com/office/drawing/2014/main" val="2858781660"/>
                    </a:ext>
                  </a:extLst>
                </a:gridCol>
                <a:gridCol w="515891">
                  <a:extLst>
                    <a:ext uri="{9D8B030D-6E8A-4147-A177-3AD203B41FA5}">
                      <a16:colId xmlns:a16="http://schemas.microsoft.com/office/drawing/2014/main" val="955730437"/>
                    </a:ext>
                  </a:extLst>
                </a:gridCol>
              </a:tblGrid>
              <a:tr h="65497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vi-VN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LẬP DÀN Ý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687305"/>
                  </a:ext>
                </a:extLst>
              </a:tr>
              <a:tr h="716282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vi-VN" sz="2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87843"/>
                  </a:ext>
                </a:extLst>
              </a:tr>
              <a:tr h="2557401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….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84370"/>
                  </a:ext>
                </a:extLst>
              </a:tr>
              <a:tr h="807489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57008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53022"/>
              </p:ext>
            </p:extLst>
          </p:nvPr>
        </p:nvGraphicFramePr>
        <p:xfrm>
          <a:off x="334617" y="235364"/>
          <a:ext cx="11618844" cy="6391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974">
                  <a:extLst>
                    <a:ext uri="{9D8B030D-6E8A-4147-A177-3AD203B41FA5}">
                      <a16:colId xmlns:a16="http://schemas.microsoft.com/office/drawing/2014/main" val="906060717"/>
                    </a:ext>
                  </a:extLst>
                </a:gridCol>
                <a:gridCol w="8348870">
                  <a:extLst>
                    <a:ext uri="{9D8B030D-6E8A-4147-A177-3AD203B41FA5}">
                      <a16:colId xmlns:a16="http://schemas.microsoft.com/office/drawing/2014/main" val="160973976"/>
                    </a:ext>
                  </a:extLst>
                </a:gridCol>
              </a:tblGrid>
              <a:tr h="467001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vi-V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lang="en-US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489397"/>
                  </a:ext>
                </a:extLst>
              </a:tr>
              <a:tr h="103419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7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sẵn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;...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453272"/>
                  </a:ext>
                </a:extLst>
              </a:tr>
              <a:tr h="103419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7000"/>
                        </a:lnSpc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xóm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đồi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;...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488652"/>
                  </a:ext>
                </a:extLst>
              </a:tr>
              <a:tr h="103419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7000"/>
                        </a:lnSpc>
                        <a:spcAft>
                          <a:spcPts val="0"/>
                        </a:spcAft>
                        <a:tabLst>
                          <a:tab pos="89789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829187"/>
                  </a:ext>
                </a:extLst>
              </a:tr>
              <a:tr h="103419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7000"/>
                        </a:lnSpc>
                        <a:spcAft>
                          <a:spcPts val="0"/>
                        </a:spcAft>
                        <a:tabLst>
                          <a:tab pos="89789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519214"/>
                  </a:ext>
                </a:extLst>
              </a:tr>
              <a:tr h="103419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7000"/>
                        </a:lnSpc>
                        <a:spcAft>
                          <a:spcPts val="0"/>
                        </a:spcAft>
                        <a:tabLst>
                          <a:tab pos="89789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5962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utre 98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954157" y="1510749"/>
            <a:ext cx="10588486" cy="49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77642"/>
              </p:ext>
            </p:extLst>
          </p:nvPr>
        </p:nvGraphicFramePr>
        <p:xfrm>
          <a:off x="758686" y="566667"/>
          <a:ext cx="11155018" cy="550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677">
                  <a:extLst>
                    <a:ext uri="{9D8B030D-6E8A-4147-A177-3AD203B41FA5}">
                      <a16:colId xmlns:a16="http://schemas.microsoft.com/office/drawing/2014/main" val="314402286"/>
                    </a:ext>
                  </a:extLst>
                </a:gridCol>
                <a:gridCol w="8406018">
                  <a:extLst>
                    <a:ext uri="{9D8B030D-6E8A-4147-A177-3AD203B41FA5}">
                      <a16:colId xmlns:a16="http://schemas.microsoft.com/office/drawing/2014/main" val="1665990430"/>
                    </a:ext>
                  </a:extLst>
                </a:gridCol>
                <a:gridCol w="863323">
                  <a:extLst>
                    <a:ext uri="{9D8B030D-6E8A-4147-A177-3AD203B41FA5}">
                      <a16:colId xmlns:a16="http://schemas.microsoft.com/office/drawing/2014/main" val="1912068331"/>
                    </a:ext>
                  </a:extLst>
                </a:gridCol>
              </a:tblGrid>
              <a:tr h="59952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vi-VN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LẬP DÀN Ý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796195"/>
                  </a:ext>
                </a:extLst>
              </a:tr>
              <a:tr h="892359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vi-VN" sz="3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 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b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294900"/>
                  </a:ext>
                </a:extLst>
              </a:tr>
              <a:tr h="2823243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….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83350"/>
                  </a:ext>
                </a:extLst>
              </a:tr>
              <a:tr h="1005986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b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9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4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4" y="172279"/>
            <a:ext cx="11728173" cy="60562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,...),...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4" y="172279"/>
            <a:ext cx="11728173" cy="60562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sỉ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thẹn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Hịch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Chu,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Trẫm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145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504" y="1219201"/>
            <a:ext cx="9382539" cy="278295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0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5" y="147446"/>
            <a:ext cx="11807688" cy="671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344557" y="1685291"/>
            <a:ext cx="1155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NGHỊ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XÃ HỘI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63826" y="2793015"/>
            <a:ext cx="10959548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0965" indent="-1370965" algn="ctr">
              <a:lnSpc>
                <a:spcPct val="107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VỀ MỘT VẤN ĐỀ CỦA ĐỜI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0434" y="662609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…..</a:t>
            </a:r>
            <a:endParaRPr lang="en-US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439160" y="442595"/>
            <a:ext cx="481139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30088" y="1333859"/>
            <a:ext cx="11264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để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bị, tìm 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viết bài, kiểm tra và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sửa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bị; tìm 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kiểm tra và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sửa, viết 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K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iểm tra 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sửa, viết 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40107" y="4688546"/>
            <a:ext cx="713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/>
      <p:bldP spid="6" grpId="2"/>
      <p:bldP spid="3" grpId="1"/>
      <p:bldP spid="3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439160" y="442595"/>
            <a:ext cx="481139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78046" y="1259522"/>
            <a:ext cx="11601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thao tác để thực hiện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thao tác nào là quan trọng nhất, vì sao?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78046" y="3062545"/>
            <a:ext cx="11285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i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/>
      <p:bldP spid="6" grpId="2"/>
      <p:bldP spid="3" grpId="1"/>
      <p:bldP spid="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439160" y="442595"/>
            <a:ext cx="481139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099931" y="1503911"/>
            <a:ext cx="9925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57" y="3305102"/>
            <a:ext cx="9766852" cy="3373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6" grpId="1"/>
      <p:bldP spid="6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/>
          <p:nvPr/>
        </p:nvSpPr>
        <p:spPr>
          <a:xfrm>
            <a:off x="1717163" y="238898"/>
            <a:ext cx="891451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77078" y="1230989"/>
            <a:ext cx="11290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cũ: </a:t>
            </a:r>
          </a:p>
          <a:p>
            <a:pPr algn="just"/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Nắm được nội dung đã được hướng dẫn tìm hiểu trên lớp</a:t>
            </a:r>
          </a:p>
          <a:p>
            <a:pPr algn="just"/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các bài tập </a:t>
            </a:r>
          </a:p>
          <a:p>
            <a:pPr algn="just"/>
            <a:r>
              <a:rPr lang="vi-V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mới:</a:t>
            </a:r>
          </a:p>
          <a:p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1"/>
      <p:bldP spid="13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7000202"/>
          </a:xfrm>
        </p:spPr>
      </p:pic>
    </p:spTree>
    <p:extLst>
      <p:ext uri="{BB962C8B-B14F-4D97-AF65-F5344CB8AC3E}">
        <p14:creationId xmlns:p14="http://schemas.microsoft.com/office/powerpoint/2010/main" val="24190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1607930" y="2591695"/>
            <a:ext cx="8432800" cy="2497139"/>
          </a:xfrm>
          <a:prstGeom prst="flowChartMagneticTap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defTabSz="914217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tương ứng với một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sống, em hãy gọi tên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n w="127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6807200" y="4068234"/>
            <a:ext cx="78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3551582" y="1022428"/>
            <a:ext cx="5261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9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4D0F5-FA5A-41F0-9878-836D4D32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5889152" y="1246803"/>
            <a:ext cx="5695423" cy="144290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AutoShape 2" descr="Thuận An - Tin Ủy ban nhân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 descr="Thuận An - Tin Ủy ban nhân dâ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6" descr="Thắp lên tình nhân ái, niềm tin vượt qua đại dịch Covid-19 |=&gt; Đăng trên  báo Bắc Gia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2" descr="Top 10 bài văn mẫu Nghị luận xã hội về lòng nhân ái yêu thương con người  lớp 9 chọn lọc #202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59" y="3199357"/>
            <a:ext cx="5679681" cy="2686050"/>
          </a:xfrm>
          <a:prstGeom prst="rect">
            <a:avLst/>
          </a:prstGeom>
        </p:spPr>
      </p:pic>
      <p:pic>
        <p:nvPicPr>
          <p:cNvPr id="12" name="Picture 2" descr="8CTORGDIUB_mn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5" y="690654"/>
            <a:ext cx="5032652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3199356"/>
            <a:ext cx="519830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8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4D0F5-FA5A-41F0-9878-836D4D32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7944523" y="1718334"/>
            <a:ext cx="3643532" cy="4544182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Ngăn chặn bạo lực học đường: Trách nhiệm không của riêng 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Nghị luận xã hội về hiện tượng sống vô cảm của thanh - thiếu niên hiện nay  - Học - Học nữa - Học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1" y="1097273"/>
            <a:ext cx="7094117" cy="482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5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4D0F5-FA5A-41F0-9878-836D4D32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6920196" y="1566299"/>
            <a:ext cx="4719741" cy="144290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DELL\Desktop\tải xuống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3872753"/>
            <a:ext cx="6199407" cy="298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66" y="3872754"/>
            <a:ext cx="5583903" cy="2848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90940"/>
            <a:ext cx="6199407" cy="36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7053943" y="2286000"/>
            <a:ext cx="4899518" cy="2890434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495641"/>
            <a:ext cx="6202018" cy="3241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3737111"/>
            <a:ext cx="6202018" cy="28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/>
          <p:nvPr/>
        </p:nvSpPr>
        <p:spPr>
          <a:xfrm>
            <a:off x="1717163" y="238898"/>
            <a:ext cx="8914517" cy="583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ĐỊNH HƯỚNG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04316" y="980662"/>
            <a:ext cx="117281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văn bản đọc hiểu đã học trong Bài 5 sách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đều là những bài nghị luận về một vấn đề của đời sống?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Hịch tướng sĩ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(Trần Quốc Tuấn) đặt vấn đề: thái độ và hành động trước nguy cơ xâm lược của ngoại bang.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mở đầu bài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ại cáo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Ngô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Trãi) khẳng định Việt Nam là nước độc lập, có nền văn hiến và lịch sử rất đáng tự hào.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dời đô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(Lý Công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trình bày lí do và ý nghĩa của việc dời thủ đô về đất Thăng Long.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iệt Nam ta nhỏ hay không nhỏ?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(Dương Trung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nêu lên vấn đề: Làm thế nào 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đất nước Việt Nam mãi trường tồn và phát triển ngày càng lớn mạnh?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1"/>
      <p:bldP spid="1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017" y="1712068"/>
            <a:ext cx="1956248" cy="29863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</a:p>
        </p:txBody>
      </p:sp>
      <p:sp>
        <p:nvSpPr>
          <p:cNvPr id="3" name="Rectangle 2"/>
          <p:cNvSpPr/>
          <p:nvPr/>
        </p:nvSpPr>
        <p:spPr>
          <a:xfrm>
            <a:off x="2879387" y="331808"/>
            <a:ext cx="8636752" cy="9851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Vấn đề của đời sống mà bài viết nêu lên cần thiết thực và giàu ý nghĩa.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9387" y="1569652"/>
            <a:ext cx="8531158" cy="9935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viết cần thể hiện rõ ý kiến của mình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vấn đề đã nêu lên.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9388" y="3103408"/>
            <a:ext cx="8531157" cy="14161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Vấn đề và ý kiến của người viết phải được làm sáng tỏ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các lí lẽ và bằng chứng phong phú, chính xác, có sức thuyết phục,...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9387" y="4835717"/>
            <a:ext cx="8531157" cy="15856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kiến, lí lẽ và bằng chứng cần có quan hệ chặt chẽ, tập trung làm rõ vấn đề; giữa các đoạn văn trong thân bài cần có câu chuyển đoạn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2" idx="3"/>
            <a:endCxn id="3" idx="1"/>
          </p:cNvCxnSpPr>
          <p:nvPr/>
        </p:nvCxnSpPr>
        <p:spPr>
          <a:xfrm flipV="1">
            <a:off x="2061629" y="697014"/>
            <a:ext cx="817245" cy="2508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4" idx="1"/>
          </p:cNvCxnSpPr>
          <p:nvPr/>
        </p:nvCxnSpPr>
        <p:spPr>
          <a:xfrm flipV="1">
            <a:off x="2061629" y="2109889"/>
            <a:ext cx="817245" cy="10953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3"/>
            <a:endCxn id="5" idx="1"/>
          </p:cNvCxnSpPr>
          <p:nvPr/>
        </p:nvCxnSpPr>
        <p:spPr>
          <a:xfrm>
            <a:off x="2061629" y="3205264"/>
            <a:ext cx="817245" cy="7740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3"/>
            <a:endCxn id="6" idx="1"/>
          </p:cNvCxnSpPr>
          <p:nvPr/>
        </p:nvCxnSpPr>
        <p:spPr>
          <a:xfrm>
            <a:off x="2061629" y="3205264"/>
            <a:ext cx="817245" cy="2423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40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1721</Words>
  <Application>Microsoft Office PowerPoint</Application>
  <PresentationFormat>Widescreen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Microsoft YaHei</vt:lpstr>
      <vt:lpstr>SimSun</vt:lpstr>
      <vt:lpstr>Arial</vt:lpstr>
      <vt:lpstr>Calibri</vt:lpstr>
      <vt:lpstr>Calibri Light</vt:lpstr>
      <vt:lpstr>Times New Roman</vt:lpstr>
      <vt:lpstr>Office Theme</vt:lpstr>
      <vt:lpstr>Default Design</vt:lpstr>
      <vt:lpstr>1_Office Theme</vt:lpstr>
      <vt:lpstr>2_Office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 THUY</dc:creator>
  <cp:lastModifiedBy>DELL</cp:lastModifiedBy>
  <cp:revision>264</cp:revision>
  <dcterms:created xsi:type="dcterms:W3CDTF">2022-03-18T01:50:00Z</dcterms:created>
  <dcterms:modified xsi:type="dcterms:W3CDTF">2023-06-30T13:23:49Z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22609B31965246FDB2B0EE36F5016D01</vt:lpwstr>
  </property>
  <property fmtid="{D5CDD505-2E9C-101B-9397-08002B2CF9AE}" pid="3" name="KSOProductBuildVer">
    <vt:lpwstr>1033-11.2.0.11029</vt:lpwstr>
  </property>
</Properties>
</file>