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99" r:id="rId2"/>
    <p:sldId id="276" r:id="rId3"/>
    <p:sldId id="287" r:id="rId4"/>
    <p:sldId id="262" r:id="rId5"/>
    <p:sldId id="257" r:id="rId6"/>
    <p:sldId id="288" r:id="rId7"/>
    <p:sldId id="298" r:id="rId8"/>
    <p:sldId id="295" r:id="rId9"/>
    <p:sldId id="300" r:id="rId10"/>
    <p:sldId id="301" r:id="rId11"/>
    <p:sldId id="29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509F"/>
    <a:srgbClr val="F27123"/>
    <a:srgbClr val="34925B"/>
    <a:srgbClr val="FFFFFF"/>
    <a:srgbClr val="3E6265"/>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72" autoAdjust="0"/>
    <p:restoredTop sz="94660"/>
  </p:normalViewPr>
  <p:slideViewPr>
    <p:cSldViewPr snapToGrid="0">
      <p:cViewPr varScale="1">
        <p:scale>
          <a:sx n="62" d="100"/>
          <a:sy n="62" d="100"/>
        </p:scale>
        <p:origin x="84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02A8A4-2B29-415A-B54A-78BFC42F096E}" type="datetimeFigureOut">
              <a:rPr lang="en-US" smtClean="0"/>
              <a:t>7/10/2024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FEED65-A914-4AE4-99DF-54ECCF11E96A}" type="slidenum">
              <a:rPr lang="en-US" smtClean="0"/>
              <a:t>‹#›</a:t>
            </a:fld>
            <a:endParaRPr lang="en-US"/>
          </a:p>
        </p:txBody>
      </p:sp>
    </p:spTree>
    <p:extLst>
      <p:ext uri="{BB962C8B-B14F-4D97-AF65-F5344CB8AC3E}">
        <p14:creationId xmlns:p14="http://schemas.microsoft.com/office/powerpoint/2010/main" val="967297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D23A114-8188-487A-BEC2-CF56C72ADED8}" type="slidenum">
              <a:rPr lang="en-US"/>
              <a:pPr fontAlgn="base">
                <a:spcBef>
                  <a:spcPct val="0"/>
                </a:spcBef>
                <a:spcAft>
                  <a:spcPct val="0"/>
                </a:spcAft>
              </a:pPr>
              <a:t>2</a:t>
            </a:fld>
            <a:endParaRPr lang="en-US"/>
          </a:p>
        </p:txBody>
      </p:sp>
    </p:spTree>
    <p:extLst>
      <p:ext uri="{BB962C8B-B14F-4D97-AF65-F5344CB8AC3E}">
        <p14:creationId xmlns:p14="http://schemas.microsoft.com/office/powerpoint/2010/main" val="3296962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D23A114-8188-487A-BEC2-CF56C72ADED8}" type="slidenum">
              <a:rPr lang="en-US"/>
              <a:pPr fontAlgn="base">
                <a:spcBef>
                  <a:spcPct val="0"/>
                </a:spcBef>
                <a:spcAft>
                  <a:spcPct val="0"/>
                </a:spcAft>
              </a:pPr>
              <a:t>3</a:t>
            </a:fld>
            <a:endParaRPr lang="en-US"/>
          </a:p>
        </p:txBody>
      </p:sp>
    </p:spTree>
    <p:extLst>
      <p:ext uri="{BB962C8B-B14F-4D97-AF65-F5344CB8AC3E}">
        <p14:creationId xmlns:p14="http://schemas.microsoft.com/office/powerpoint/2010/main" val="3616402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CAB9D-075F-40D3-8FE6-D0ED970726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06CB3F-6F89-4ACF-B73F-E128FE32BA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7EF63A-CCC7-4891-9A77-0714FDCB8B55}"/>
              </a:ext>
            </a:extLst>
          </p:cNvPr>
          <p:cNvSpPr>
            <a:spLocks noGrp="1"/>
          </p:cNvSpPr>
          <p:nvPr>
            <p:ph type="dt" sz="half" idx="10"/>
          </p:nvPr>
        </p:nvSpPr>
        <p:spPr/>
        <p:txBody>
          <a:bodyPr/>
          <a:lstStyle/>
          <a:p>
            <a:fld id="{F3F6E31F-F123-4EF7-B088-58187072B4BB}" type="datetimeFigureOut">
              <a:rPr lang="en-US" smtClean="0"/>
              <a:t>7/10/2024</a:t>
            </a:fld>
            <a:endParaRPr lang="en-US"/>
          </a:p>
        </p:txBody>
      </p:sp>
      <p:sp>
        <p:nvSpPr>
          <p:cNvPr id="5" name="Footer Placeholder 4">
            <a:extLst>
              <a:ext uri="{FF2B5EF4-FFF2-40B4-BE49-F238E27FC236}">
                <a16:creationId xmlns:a16="http://schemas.microsoft.com/office/drawing/2014/main" id="{C549ABA0-CC0F-4330-9CDD-D62B6EBE79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B96E9-AAED-4A04-89D3-6CA389685798}"/>
              </a:ext>
            </a:extLst>
          </p:cNvPr>
          <p:cNvSpPr>
            <a:spLocks noGrp="1"/>
          </p:cNvSpPr>
          <p:nvPr>
            <p:ph type="sldNum" sz="quarter" idx="12"/>
          </p:nvPr>
        </p:nvSpPr>
        <p:spPr/>
        <p:txBody>
          <a:bodyPr/>
          <a:lstStyle/>
          <a:p>
            <a:fld id="{6F95AC37-BE35-4747-BC82-6A552BA83D6E}" type="slidenum">
              <a:rPr lang="en-US" smtClean="0"/>
              <a:t>‹#›</a:t>
            </a:fld>
            <a:endParaRPr lang="en-US"/>
          </a:p>
        </p:txBody>
      </p:sp>
    </p:spTree>
    <p:extLst>
      <p:ext uri="{BB962C8B-B14F-4D97-AF65-F5344CB8AC3E}">
        <p14:creationId xmlns:p14="http://schemas.microsoft.com/office/powerpoint/2010/main" val="2368715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773FD-CD18-4EBA-BE55-B5A6A77FE2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B817BD-97A3-4049-B779-6385627588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25988D-177C-4AFA-B478-E0E2F2B2A245}"/>
              </a:ext>
            </a:extLst>
          </p:cNvPr>
          <p:cNvSpPr>
            <a:spLocks noGrp="1"/>
          </p:cNvSpPr>
          <p:nvPr>
            <p:ph type="dt" sz="half" idx="10"/>
          </p:nvPr>
        </p:nvSpPr>
        <p:spPr/>
        <p:txBody>
          <a:bodyPr/>
          <a:lstStyle/>
          <a:p>
            <a:fld id="{F3F6E31F-F123-4EF7-B088-58187072B4BB}" type="datetimeFigureOut">
              <a:rPr lang="en-US" smtClean="0"/>
              <a:t>7/10/2024</a:t>
            </a:fld>
            <a:endParaRPr lang="en-US"/>
          </a:p>
        </p:txBody>
      </p:sp>
      <p:sp>
        <p:nvSpPr>
          <p:cNvPr id="5" name="Footer Placeholder 4">
            <a:extLst>
              <a:ext uri="{FF2B5EF4-FFF2-40B4-BE49-F238E27FC236}">
                <a16:creationId xmlns:a16="http://schemas.microsoft.com/office/drawing/2014/main" id="{401D6003-4EA3-4C98-BB62-2703CFEAC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630E9-0AC2-4310-B38E-F1B78C07163E}"/>
              </a:ext>
            </a:extLst>
          </p:cNvPr>
          <p:cNvSpPr>
            <a:spLocks noGrp="1"/>
          </p:cNvSpPr>
          <p:nvPr>
            <p:ph type="sldNum" sz="quarter" idx="12"/>
          </p:nvPr>
        </p:nvSpPr>
        <p:spPr/>
        <p:txBody>
          <a:bodyPr/>
          <a:lstStyle/>
          <a:p>
            <a:fld id="{6F95AC37-BE35-4747-BC82-6A552BA83D6E}" type="slidenum">
              <a:rPr lang="en-US" smtClean="0"/>
              <a:t>‹#›</a:t>
            </a:fld>
            <a:endParaRPr lang="en-US"/>
          </a:p>
        </p:txBody>
      </p:sp>
    </p:spTree>
    <p:extLst>
      <p:ext uri="{BB962C8B-B14F-4D97-AF65-F5344CB8AC3E}">
        <p14:creationId xmlns:p14="http://schemas.microsoft.com/office/powerpoint/2010/main" val="1682604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41F7F0-157C-4579-A170-B95EC4C42D7B}"/>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9BC829-15F0-4526-A451-DF51CB74E617}"/>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99862F-18CA-474E-84F6-62C1D7429ED4}"/>
              </a:ext>
            </a:extLst>
          </p:cNvPr>
          <p:cNvSpPr>
            <a:spLocks noGrp="1"/>
          </p:cNvSpPr>
          <p:nvPr>
            <p:ph type="dt" sz="half" idx="10"/>
          </p:nvPr>
        </p:nvSpPr>
        <p:spPr/>
        <p:txBody>
          <a:bodyPr/>
          <a:lstStyle/>
          <a:p>
            <a:fld id="{F3F6E31F-F123-4EF7-B088-58187072B4BB}" type="datetimeFigureOut">
              <a:rPr lang="en-US" smtClean="0"/>
              <a:t>7/10/2024</a:t>
            </a:fld>
            <a:endParaRPr lang="en-US"/>
          </a:p>
        </p:txBody>
      </p:sp>
      <p:sp>
        <p:nvSpPr>
          <p:cNvPr id="5" name="Footer Placeholder 4">
            <a:extLst>
              <a:ext uri="{FF2B5EF4-FFF2-40B4-BE49-F238E27FC236}">
                <a16:creationId xmlns:a16="http://schemas.microsoft.com/office/drawing/2014/main" id="{9E4DE6F7-7067-466E-ABB6-32CC52E9C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72B983-D993-4CAD-8E10-B4B2082B2A19}"/>
              </a:ext>
            </a:extLst>
          </p:cNvPr>
          <p:cNvSpPr>
            <a:spLocks noGrp="1"/>
          </p:cNvSpPr>
          <p:nvPr>
            <p:ph type="sldNum" sz="quarter" idx="12"/>
          </p:nvPr>
        </p:nvSpPr>
        <p:spPr/>
        <p:txBody>
          <a:bodyPr/>
          <a:lstStyle/>
          <a:p>
            <a:fld id="{6F95AC37-BE35-4747-BC82-6A552BA83D6E}" type="slidenum">
              <a:rPr lang="en-US" smtClean="0"/>
              <a:t>‹#›</a:t>
            </a:fld>
            <a:endParaRPr lang="en-US"/>
          </a:p>
        </p:txBody>
      </p:sp>
    </p:spTree>
    <p:extLst>
      <p:ext uri="{BB962C8B-B14F-4D97-AF65-F5344CB8AC3E}">
        <p14:creationId xmlns:p14="http://schemas.microsoft.com/office/powerpoint/2010/main" val="515883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FE9D9A1A-D5FC-4E7E-B94F-2448012087D6}"/>
              </a:ext>
            </a:extLst>
          </p:cNvPr>
          <p:cNvSpPr/>
          <p:nvPr userDrawn="1"/>
        </p:nvSpPr>
        <p:spPr>
          <a:xfrm>
            <a:off x="0" y="0"/>
            <a:ext cx="12192000" cy="6858000"/>
          </a:xfrm>
          <a:prstGeom prst="rect">
            <a:avLst/>
          </a:prstGeom>
          <a:solidFill>
            <a:srgbClr val="E6E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3" name="图片 2">
            <a:extLst>
              <a:ext uri="{FF2B5EF4-FFF2-40B4-BE49-F238E27FC236}">
                <a16:creationId xmlns:a16="http://schemas.microsoft.com/office/drawing/2014/main" id="{670002C5-A61E-4AA4-8A45-EB146055C352}"/>
              </a:ext>
            </a:extLst>
          </p:cNvPr>
          <p:cNvPicPr>
            <a:picLocks noChangeAspect="1"/>
          </p:cNvPicPr>
          <p:nvPr userDrawn="1"/>
        </p:nvPicPr>
        <p:blipFill>
          <a:blip r:embed="rId2">
            <a:grayscl/>
          </a:blip>
          <a:stretch>
            <a:fillRect/>
          </a:stretch>
        </p:blipFill>
        <p:spPr>
          <a:xfrm>
            <a:off x="109210" y="100297"/>
            <a:ext cx="11973583" cy="6657409"/>
          </a:xfrm>
          <a:prstGeom prst="rect">
            <a:avLst/>
          </a:prstGeom>
          <a:effectLst>
            <a:outerShdw blurRad="50800" dist="38100" dir="2700000" algn="tl" rotWithShape="0">
              <a:prstClr val="black">
                <a:alpha val="40000"/>
              </a:prstClr>
            </a:outerShdw>
          </a:effectLst>
        </p:spPr>
      </p:pic>
      <p:pic>
        <p:nvPicPr>
          <p:cNvPr id="7" name="图片 6">
            <a:extLst>
              <a:ext uri="{FF2B5EF4-FFF2-40B4-BE49-F238E27FC236}">
                <a16:creationId xmlns:a16="http://schemas.microsoft.com/office/drawing/2014/main" id="{E3C0661F-80A1-4496-9A33-69D40F6B40E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05" r="1252" b="21339"/>
          <a:stretch/>
        </p:blipFill>
        <p:spPr>
          <a:xfrm>
            <a:off x="109210" y="2082443"/>
            <a:ext cx="11973583" cy="4675263"/>
          </a:xfrm>
          <a:prstGeom prst="rect">
            <a:avLst/>
          </a:prstGeom>
        </p:spPr>
      </p:pic>
    </p:spTree>
    <p:extLst>
      <p:ext uri="{BB962C8B-B14F-4D97-AF65-F5344CB8AC3E}">
        <p14:creationId xmlns:p14="http://schemas.microsoft.com/office/powerpoint/2010/main" val="3405774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7ABA8-5EFA-404D-B9EC-4BCD5D1B8C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A82D7C-8699-4DEA-BAC4-F9AB843F9B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2CFA77-9732-4E2F-BEBA-C5D073DC6BB7}"/>
              </a:ext>
            </a:extLst>
          </p:cNvPr>
          <p:cNvSpPr>
            <a:spLocks noGrp="1"/>
          </p:cNvSpPr>
          <p:nvPr>
            <p:ph type="dt" sz="half" idx="10"/>
          </p:nvPr>
        </p:nvSpPr>
        <p:spPr/>
        <p:txBody>
          <a:bodyPr/>
          <a:lstStyle/>
          <a:p>
            <a:fld id="{F3F6E31F-F123-4EF7-B088-58187072B4BB}" type="datetimeFigureOut">
              <a:rPr lang="en-US" smtClean="0"/>
              <a:t>7/10/2024</a:t>
            </a:fld>
            <a:endParaRPr lang="en-US"/>
          </a:p>
        </p:txBody>
      </p:sp>
      <p:sp>
        <p:nvSpPr>
          <p:cNvPr id="5" name="Footer Placeholder 4">
            <a:extLst>
              <a:ext uri="{FF2B5EF4-FFF2-40B4-BE49-F238E27FC236}">
                <a16:creationId xmlns:a16="http://schemas.microsoft.com/office/drawing/2014/main" id="{22BA84EB-C8A5-41F5-AFBD-4A05FB0E8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6AF320-8D1D-4696-89ED-42EE625A1373}"/>
              </a:ext>
            </a:extLst>
          </p:cNvPr>
          <p:cNvSpPr>
            <a:spLocks noGrp="1"/>
          </p:cNvSpPr>
          <p:nvPr>
            <p:ph type="sldNum" sz="quarter" idx="12"/>
          </p:nvPr>
        </p:nvSpPr>
        <p:spPr/>
        <p:txBody>
          <a:bodyPr/>
          <a:lstStyle/>
          <a:p>
            <a:fld id="{6F95AC37-BE35-4747-BC82-6A552BA83D6E}" type="slidenum">
              <a:rPr lang="en-US" smtClean="0"/>
              <a:t>‹#›</a:t>
            </a:fld>
            <a:endParaRPr lang="en-US"/>
          </a:p>
        </p:txBody>
      </p:sp>
    </p:spTree>
    <p:extLst>
      <p:ext uri="{BB962C8B-B14F-4D97-AF65-F5344CB8AC3E}">
        <p14:creationId xmlns:p14="http://schemas.microsoft.com/office/powerpoint/2010/main" val="1363011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C7422-3523-4297-96E9-21B87F05E695}"/>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64B4BD-F5D2-4F12-AE2B-C5DF09097223}"/>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D90691-5786-4EEE-A8A1-79154F471914}"/>
              </a:ext>
            </a:extLst>
          </p:cNvPr>
          <p:cNvSpPr>
            <a:spLocks noGrp="1"/>
          </p:cNvSpPr>
          <p:nvPr>
            <p:ph type="dt" sz="half" idx="10"/>
          </p:nvPr>
        </p:nvSpPr>
        <p:spPr/>
        <p:txBody>
          <a:bodyPr/>
          <a:lstStyle/>
          <a:p>
            <a:fld id="{F3F6E31F-F123-4EF7-B088-58187072B4BB}" type="datetimeFigureOut">
              <a:rPr lang="en-US" smtClean="0"/>
              <a:t>7/10/2024</a:t>
            </a:fld>
            <a:endParaRPr lang="en-US"/>
          </a:p>
        </p:txBody>
      </p:sp>
      <p:sp>
        <p:nvSpPr>
          <p:cNvPr id="5" name="Footer Placeholder 4">
            <a:extLst>
              <a:ext uri="{FF2B5EF4-FFF2-40B4-BE49-F238E27FC236}">
                <a16:creationId xmlns:a16="http://schemas.microsoft.com/office/drawing/2014/main" id="{1820263B-0180-4215-A8AA-0903630F15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4EED8-6957-4EC5-B488-A52ED5B84FB9}"/>
              </a:ext>
            </a:extLst>
          </p:cNvPr>
          <p:cNvSpPr>
            <a:spLocks noGrp="1"/>
          </p:cNvSpPr>
          <p:nvPr>
            <p:ph type="sldNum" sz="quarter" idx="12"/>
          </p:nvPr>
        </p:nvSpPr>
        <p:spPr/>
        <p:txBody>
          <a:bodyPr/>
          <a:lstStyle/>
          <a:p>
            <a:fld id="{6F95AC37-BE35-4747-BC82-6A552BA83D6E}" type="slidenum">
              <a:rPr lang="en-US" smtClean="0"/>
              <a:t>‹#›</a:t>
            </a:fld>
            <a:endParaRPr lang="en-US"/>
          </a:p>
        </p:txBody>
      </p:sp>
    </p:spTree>
    <p:extLst>
      <p:ext uri="{BB962C8B-B14F-4D97-AF65-F5344CB8AC3E}">
        <p14:creationId xmlns:p14="http://schemas.microsoft.com/office/powerpoint/2010/main" val="3116194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651E3-6340-42CC-AD44-804419F866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501E8-39CF-49A9-8A02-D7A1C97F5F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92674F-7C90-46FB-AB89-34B557D1F1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7B522C-81D8-45CC-A33E-084F46524F96}"/>
              </a:ext>
            </a:extLst>
          </p:cNvPr>
          <p:cNvSpPr>
            <a:spLocks noGrp="1"/>
          </p:cNvSpPr>
          <p:nvPr>
            <p:ph type="dt" sz="half" idx="10"/>
          </p:nvPr>
        </p:nvSpPr>
        <p:spPr/>
        <p:txBody>
          <a:bodyPr/>
          <a:lstStyle/>
          <a:p>
            <a:fld id="{F3F6E31F-F123-4EF7-B088-58187072B4BB}" type="datetimeFigureOut">
              <a:rPr lang="en-US" smtClean="0"/>
              <a:t>7/10/2024</a:t>
            </a:fld>
            <a:endParaRPr lang="en-US"/>
          </a:p>
        </p:txBody>
      </p:sp>
      <p:sp>
        <p:nvSpPr>
          <p:cNvPr id="6" name="Footer Placeholder 5">
            <a:extLst>
              <a:ext uri="{FF2B5EF4-FFF2-40B4-BE49-F238E27FC236}">
                <a16:creationId xmlns:a16="http://schemas.microsoft.com/office/drawing/2014/main" id="{85DE6738-72F8-416A-91B8-EBA4033914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EEF32B-9217-44E6-9A5B-3EB838FFF7B8}"/>
              </a:ext>
            </a:extLst>
          </p:cNvPr>
          <p:cNvSpPr>
            <a:spLocks noGrp="1"/>
          </p:cNvSpPr>
          <p:nvPr>
            <p:ph type="sldNum" sz="quarter" idx="12"/>
          </p:nvPr>
        </p:nvSpPr>
        <p:spPr/>
        <p:txBody>
          <a:bodyPr/>
          <a:lstStyle/>
          <a:p>
            <a:fld id="{6F95AC37-BE35-4747-BC82-6A552BA83D6E}" type="slidenum">
              <a:rPr lang="en-US" smtClean="0"/>
              <a:t>‹#›</a:t>
            </a:fld>
            <a:endParaRPr lang="en-US"/>
          </a:p>
        </p:txBody>
      </p:sp>
    </p:spTree>
    <p:extLst>
      <p:ext uri="{BB962C8B-B14F-4D97-AF65-F5344CB8AC3E}">
        <p14:creationId xmlns:p14="http://schemas.microsoft.com/office/powerpoint/2010/main" val="2333857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1E4A2-D043-4DEF-BC08-F66C8628698A}"/>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10CC0E-E32A-4B65-A6FB-D9C6CBC4F304}"/>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61D1C8-D801-4134-A7C9-473110F91C7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3C1AAD-0A31-4216-9CEC-134510BA936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268C59-11D2-426F-8797-EAEFF7E2E852}"/>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ADF107-A7AA-40CA-8DDC-E1B529A5734C}"/>
              </a:ext>
            </a:extLst>
          </p:cNvPr>
          <p:cNvSpPr>
            <a:spLocks noGrp="1"/>
          </p:cNvSpPr>
          <p:nvPr>
            <p:ph type="dt" sz="half" idx="10"/>
          </p:nvPr>
        </p:nvSpPr>
        <p:spPr/>
        <p:txBody>
          <a:bodyPr/>
          <a:lstStyle/>
          <a:p>
            <a:fld id="{F3F6E31F-F123-4EF7-B088-58187072B4BB}" type="datetimeFigureOut">
              <a:rPr lang="en-US" smtClean="0"/>
              <a:t>7/10/2024</a:t>
            </a:fld>
            <a:endParaRPr lang="en-US"/>
          </a:p>
        </p:txBody>
      </p:sp>
      <p:sp>
        <p:nvSpPr>
          <p:cNvPr id="8" name="Footer Placeholder 7">
            <a:extLst>
              <a:ext uri="{FF2B5EF4-FFF2-40B4-BE49-F238E27FC236}">
                <a16:creationId xmlns:a16="http://schemas.microsoft.com/office/drawing/2014/main" id="{5220FABF-B30E-438B-B5AC-59591B4F55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005BDD-DB0B-4FCD-8843-7BA1EE2497E6}"/>
              </a:ext>
            </a:extLst>
          </p:cNvPr>
          <p:cNvSpPr>
            <a:spLocks noGrp="1"/>
          </p:cNvSpPr>
          <p:nvPr>
            <p:ph type="sldNum" sz="quarter" idx="12"/>
          </p:nvPr>
        </p:nvSpPr>
        <p:spPr/>
        <p:txBody>
          <a:bodyPr/>
          <a:lstStyle/>
          <a:p>
            <a:fld id="{6F95AC37-BE35-4747-BC82-6A552BA83D6E}" type="slidenum">
              <a:rPr lang="en-US" smtClean="0"/>
              <a:t>‹#›</a:t>
            </a:fld>
            <a:endParaRPr lang="en-US"/>
          </a:p>
        </p:txBody>
      </p:sp>
    </p:spTree>
    <p:extLst>
      <p:ext uri="{BB962C8B-B14F-4D97-AF65-F5344CB8AC3E}">
        <p14:creationId xmlns:p14="http://schemas.microsoft.com/office/powerpoint/2010/main" val="1952058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0FD5-7A5F-4D78-A2F5-5C3A6E30D5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9BA725-A2EE-4C36-B264-5319B384A913}"/>
              </a:ext>
            </a:extLst>
          </p:cNvPr>
          <p:cNvSpPr>
            <a:spLocks noGrp="1"/>
          </p:cNvSpPr>
          <p:nvPr>
            <p:ph type="dt" sz="half" idx="10"/>
          </p:nvPr>
        </p:nvSpPr>
        <p:spPr/>
        <p:txBody>
          <a:bodyPr/>
          <a:lstStyle/>
          <a:p>
            <a:fld id="{F3F6E31F-F123-4EF7-B088-58187072B4BB}" type="datetimeFigureOut">
              <a:rPr lang="en-US" smtClean="0"/>
              <a:t>7/10/2024</a:t>
            </a:fld>
            <a:endParaRPr lang="en-US"/>
          </a:p>
        </p:txBody>
      </p:sp>
      <p:sp>
        <p:nvSpPr>
          <p:cNvPr id="4" name="Footer Placeholder 3">
            <a:extLst>
              <a:ext uri="{FF2B5EF4-FFF2-40B4-BE49-F238E27FC236}">
                <a16:creationId xmlns:a16="http://schemas.microsoft.com/office/drawing/2014/main" id="{E3C590B4-9B3D-4CB2-BEFC-E680C47C0F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A1B8E1-8B9C-4C4C-B274-B44DB303722C}"/>
              </a:ext>
            </a:extLst>
          </p:cNvPr>
          <p:cNvSpPr>
            <a:spLocks noGrp="1"/>
          </p:cNvSpPr>
          <p:nvPr>
            <p:ph type="sldNum" sz="quarter" idx="12"/>
          </p:nvPr>
        </p:nvSpPr>
        <p:spPr/>
        <p:txBody>
          <a:bodyPr/>
          <a:lstStyle/>
          <a:p>
            <a:fld id="{6F95AC37-BE35-4747-BC82-6A552BA83D6E}" type="slidenum">
              <a:rPr lang="en-US" smtClean="0"/>
              <a:t>‹#›</a:t>
            </a:fld>
            <a:endParaRPr lang="en-US"/>
          </a:p>
        </p:txBody>
      </p:sp>
    </p:spTree>
    <p:extLst>
      <p:ext uri="{BB962C8B-B14F-4D97-AF65-F5344CB8AC3E}">
        <p14:creationId xmlns:p14="http://schemas.microsoft.com/office/powerpoint/2010/main" val="3958343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D0633E-2269-438A-9A19-D2F723AA6F02}"/>
              </a:ext>
            </a:extLst>
          </p:cNvPr>
          <p:cNvSpPr>
            <a:spLocks noGrp="1"/>
          </p:cNvSpPr>
          <p:nvPr>
            <p:ph type="dt" sz="half" idx="10"/>
          </p:nvPr>
        </p:nvSpPr>
        <p:spPr/>
        <p:txBody>
          <a:bodyPr/>
          <a:lstStyle/>
          <a:p>
            <a:fld id="{F3F6E31F-F123-4EF7-B088-58187072B4BB}" type="datetimeFigureOut">
              <a:rPr lang="en-US" smtClean="0"/>
              <a:t>7/10/2024</a:t>
            </a:fld>
            <a:endParaRPr lang="en-US"/>
          </a:p>
        </p:txBody>
      </p:sp>
      <p:sp>
        <p:nvSpPr>
          <p:cNvPr id="3" name="Footer Placeholder 2">
            <a:extLst>
              <a:ext uri="{FF2B5EF4-FFF2-40B4-BE49-F238E27FC236}">
                <a16:creationId xmlns:a16="http://schemas.microsoft.com/office/drawing/2014/main" id="{0A652A4D-7D39-4285-BCDB-49BB1FFA64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DEE041-2533-45CF-9E7E-54CE65FE23D0}"/>
              </a:ext>
            </a:extLst>
          </p:cNvPr>
          <p:cNvSpPr>
            <a:spLocks noGrp="1"/>
          </p:cNvSpPr>
          <p:nvPr>
            <p:ph type="sldNum" sz="quarter" idx="12"/>
          </p:nvPr>
        </p:nvSpPr>
        <p:spPr/>
        <p:txBody>
          <a:bodyPr/>
          <a:lstStyle/>
          <a:p>
            <a:fld id="{6F95AC37-BE35-4747-BC82-6A552BA83D6E}" type="slidenum">
              <a:rPr lang="en-US" smtClean="0"/>
              <a:t>‹#›</a:t>
            </a:fld>
            <a:endParaRPr lang="en-US"/>
          </a:p>
        </p:txBody>
      </p:sp>
    </p:spTree>
    <p:extLst>
      <p:ext uri="{BB962C8B-B14F-4D97-AF65-F5344CB8AC3E}">
        <p14:creationId xmlns:p14="http://schemas.microsoft.com/office/powerpoint/2010/main" val="387823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C0A63-67F4-4B1C-92C7-CCB13B190F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05AA69-E8F8-4665-BF7B-7733B6F0A08C}"/>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252355-AD36-4C6A-9FAA-1EE505576F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C9BC71-9F0A-4255-80C4-614EE389A212}"/>
              </a:ext>
            </a:extLst>
          </p:cNvPr>
          <p:cNvSpPr>
            <a:spLocks noGrp="1"/>
          </p:cNvSpPr>
          <p:nvPr>
            <p:ph type="dt" sz="half" idx="10"/>
          </p:nvPr>
        </p:nvSpPr>
        <p:spPr/>
        <p:txBody>
          <a:bodyPr/>
          <a:lstStyle/>
          <a:p>
            <a:fld id="{F3F6E31F-F123-4EF7-B088-58187072B4BB}" type="datetimeFigureOut">
              <a:rPr lang="en-US" smtClean="0"/>
              <a:t>7/10/2024</a:t>
            </a:fld>
            <a:endParaRPr lang="en-US"/>
          </a:p>
        </p:txBody>
      </p:sp>
      <p:sp>
        <p:nvSpPr>
          <p:cNvPr id="6" name="Footer Placeholder 5">
            <a:extLst>
              <a:ext uri="{FF2B5EF4-FFF2-40B4-BE49-F238E27FC236}">
                <a16:creationId xmlns:a16="http://schemas.microsoft.com/office/drawing/2014/main" id="{B28469C8-B924-4B3C-B32F-660DB3516D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3F89D4-655E-49A3-A07A-4F79B73AFEC3}"/>
              </a:ext>
            </a:extLst>
          </p:cNvPr>
          <p:cNvSpPr>
            <a:spLocks noGrp="1"/>
          </p:cNvSpPr>
          <p:nvPr>
            <p:ph type="sldNum" sz="quarter" idx="12"/>
          </p:nvPr>
        </p:nvSpPr>
        <p:spPr/>
        <p:txBody>
          <a:bodyPr/>
          <a:lstStyle/>
          <a:p>
            <a:fld id="{6F95AC37-BE35-4747-BC82-6A552BA83D6E}" type="slidenum">
              <a:rPr lang="en-US" smtClean="0"/>
              <a:t>‹#›</a:t>
            </a:fld>
            <a:endParaRPr lang="en-US"/>
          </a:p>
        </p:txBody>
      </p:sp>
    </p:spTree>
    <p:extLst>
      <p:ext uri="{BB962C8B-B14F-4D97-AF65-F5344CB8AC3E}">
        <p14:creationId xmlns:p14="http://schemas.microsoft.com/office/powerpoint/2010/main" val="2903849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E23C9-1612-4DF2-994B-150F5E3499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3A77DF-CDD9-4EA1-B6F5-2AB51FB98B48}"/>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236597-9D79-4B19-95DF-10F16FF34A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FA7CF8-70B8-4B50-9A76-AE74121EFCD5}"/>
              </a:ext>
            </a:extLst>
          </p:cNvPr>
          <p:cNvSpPr>
            <a:spLocks noGrp="1"/>
          </p:cNvSpPr>
          <p:nvPr>
            <p:ph type="dt" sz="half" idx="10"/>
          </p:nvPr>
        </p:nvSpPr>
        <p:spPr/>
        <p:txBody>
          <a:bodyPr/>
          <a:lstStyle/>
          <a:p>
            <a:fld id="{F3F6E31F-F123-4EF7-B088-58187072B4BB}" type="datetimeFigureOut">
              <a:rPr lang="en-US" smtClean="0"/>
              <a:t>7/10/2024</a:t>
            </a:fld>
            <a:endParaRPr lang="en-US"/>
          </a:p>
        </p:txBody>
      </p:sp>
      <p:sp>
        <p:nvSpPr>
          <p:cNvPr id="6" name="Footer Placeholder 5">
            <a:extLst>
              <a:ext uri="{FF2B5EF4-FFF2-40B4-BE49-F238E27FC236}">
                <a16:creationId xmlns:a16="http://schemas.microsoft.com/office/drawing/2014/main" id="{E88FE611-03D6-4AF6-AE1B-7487846EF7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4369F-1429-42DB-B9A3-7225F54B29AD}"/>
              </a:ext>
            </a:extLst>
          </p:cNvPr>
          <p:cNvSpPr>
            <a:spLocks noGrp="1"/>
          </p:cNvSpPr>
          <p:nvPr>
            <p:ph type="sldNum" sz="quarter" idx="12"/>
          </p:nvPr>
        </p:nvSpPr>
        <p:spPr/>
        <p:txBody>
          <a:bodyPr/>
          <a:lstStyle/>
          <a:p>
            <a:fld id="{6F95AC37-BE35-4747-BC82-6A552BA83D6E}" type="slidenum">
              <a:rPr lang="en-US" smtClean="0"/>
              <a:t>‹#›</a:t>
            </a:fld>
            <a:endParaRPr lang="en-US"/>
          </a:p>
        </p:txBody>
      </p:sp>
    </p:spTree>
    <p:extLst>
      <p:ext uri="{BB962C8B-B14F-4D97-AF65-F5344CB8AC3E}">
        <p14:creationId xmlns:p14="http://schemas.microsoft.com/office/powerpoint/2010/main" val="1456487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2E47EC-ED9F-4CE3-8562-0BBCCF332DB5}"/>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0F908A-42AE-4590-9A51-50921AFB22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64DF3D-58BF-49E4-83B2-58FE0F8BC3A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6E31F-F123-4EF7-B088-58187072B4BB}" type="datetimeFigureOut">
              <a:rPr lang="en-US" smtClean="0"/>
              <a:t>7/10/2024</a:t>
            </a:fld>
            <a:endParaRPr lang="en-US"/>
          </a:p>
        </p:txBody>
      </p:sp>
      <p:sp>
        <p:nvSpPr>
          <p:cNvPr id="5" name="Footer Placeholder 4">
            <a:extLst>
              <a:ext uri="{FF2B5EF4-FFF2-40B4-BE49-F238E27FC236}">
                <a16:creationId xmlns:a16="http://schemas.microsoft.com/office/drawing/2014/main" id="{D0BAFCA4-107A-4E8D-BF7C-DDB2614E2486}"/>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DC5759-CA96-43A7-9B7B-E136BBAAB826}"/>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95AC37-BE35-4747-BC82-6A552BA83D6E}" type="slidenum">
              <a:rPr lang="en-US" smtClean="0"/>
              <a:t>‹#›</a:t>
            </a:fld>
            <a:endParaRPr lang="en-US"/>
          </a:p>
        </p:txBody>
      </p:sp>
    </p:spTree>
    <p:extLst>
      <p:ext uri="{BB962C8B-B14F-4D97-AF65-F5344CB8AC3E}">
        <p14:creationId xmlns:p14="http://schemas.microsoft.com/office/powerpoint/2010/main" val="18535887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Ti&#7871;ng%20Vi&#7879;t.wmv" TargetMode="External"/><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Ti&#7871;ng%20Vi&#7879;t.wmv" TargetMode="External"/><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4.mp4"/><Relationship Id="rId7" Type="http://schemas.openxmlformats.org/officeDocument/2006/relationships/image" Target="../media/image2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3.png"/><Relationship Id="rId5" Type="http://schemas.openxmlformats.org/officeDocument/2006/relationships/slideLayout" Target="../slideLayouts/slideLayout7.xml"/><Relationship Id="rId4" Type="http://schemas.openxmlformats.org/officeDocument/2006/relationships/video" Target="../media/media4.mp4"/><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未标题-1"/>
          <p:cNvPicPr>
            <a:picLocks noChangeAspect="1"/>
          </p:cNvPicPr>
          <p:nvPr/>
        </p:nvPicPr>
        <p:blipFill>
          <a:blip r:embed="rId4"/>
          <a:stretch>
            <a:fillRect/>
          </a:stretch>
        </p:blipFill>
        <p:spPr>
          <a:xfrm>
            <a:off x="82193" y="19052"/>
            <a:ext cx="12109807" cy="6847205"/>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rcRect l="65852" t="26623" r="18120" b="47937"/>
          <a:stretch>
            <a:fillRect/>
          </a:stretch>
        </p:blipFill>
        <p:spPr>
          <a:xfrm>
            <a:off x="9400001" y="2679832"/>
            <a:ext cx="793433" cy="835660"/>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rcRect l="65852" t="26623" r="18120" b="47937"/>
          <a:stretch>
            <a:fillRect/>
          </a:stretch>
        </p:blipFill>
        <p:spPr>
          <a:xfrm flipH="1">
            <a:off x="4303871" y="3496945"/>
            <a:ext cx="502920" cy="529590"/>
          </a:xfrm>
          <a:prstGeom prst="rect">
            <a:avLst/>
          </a:prstGeom>
        </p:spPr>
      </p:pic>
      <p:pic>
        <p:nvPicPr>
          <p:cNvPr id="27" name="图片 26" descr="21"/>
          <p:cNvPicPr>
            <a:picLocks noChangeAspect="1"/>
          </p:cNvPicPr>
          <p:nvPr/>
        </p:nvPicPr>
        <p:blipFill>
          <a:blip r:embed="rId7"/>
          <a:srcRect l="52370"/>
          <a:stretch>
            <a:fillRect/>
          </a:stretch>
        </p:blipFill>
        <p:spPr>
          <a:xfrm>
            <a:off x="6912294" y="2874010"/>
            <a:ext cx="2390299" cy="1798320"/>
          </a:xfrm>
          <a:prstGeom prst="rect">
            <a:avLst/>
          </a:prstGeom>
        </p:spPr>
      </p:pic>
      <p:grpSp>
        <p:nvGrpSpPr>
          <p:cNvPr id="4" name="组合 27"/>
          <p:cNvGrpSpPr/>
          <p:nvPr/>
        </p:nvGrpSpPr>
        <p:grpSpPr>
          <a:xfrm>
            <a:off x="1687355" y="237490"/>
            <a:ext cx="8817293" cy="6449060"/>
            <a:chOff x="343" y="374"/>
            <a:chExt cx="18514" cy="10156"/>
          </a:xfrm>
        </p:grpSpPr>
        <p:sp>
          <p:nvSpPr>
            <p:cNvPr id="29" name="矩形 28"/>
            <p:cNvSpPr/>
            <p:nvPr/>
          </p:nvSpPr>
          <p:spPr>
            <a:xfrm>
              <a:off x="343" y="374"/>
              <a:ext cx="18514" cy="10156"/>
            </a:xfrm>
            <a:prstGeom prst="rect">
              <a:avLst/>
            </a:prstGeom>
            <a:noFill/>
            <a:ln>
              <a:solidFill>
                <a:srgbClr val="1D7F5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563" y="640"/>
              <a:ext cx="18074" cy="9640"/>
            </a:xfrm>
            <a:prstGeom prst="rect">
              <a:avLst/>
            </a:prstGeom>
            <a:noFill/>
            <a:ln>
              <a:solidFill>
                <a:srgbClr val="1D7F5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2" name="图片 31" descr="21"/>
          <p:cNvPicPr>
            <a:picLocks noChangeAspect="1"/>
          </p:cNvPicPr>
          <p:nvPr/>
        </p:nvPicPr>
        <p:blipFill>
          <a:blip r:embed="rId7"/>
          <a:srcRect l="8534" t="42527" r="79280" b="23688"/>
          <a:stretch>
            <a:fillRect/>
          </a:stretch>
        </p:blipFill>
        <p:spPr>
          <a:xfrm>
            <a:off x="3397092" y="3497581"/>
            <a:ext cx="553403" cy="550545"/>
          </a:xfrm>
          <a:prstGeom prst="rect">
            <a:avLst/>
          </a:prstGeom>
        </p:spPr>
      </p:pic>
      <p:pic>
        <p:nvPicPr>
          <p:cNvPr id="34" name="图片 33" descr="21"/>
          <p:cNvPicPr>
            <a:picLocks noChangeAspect="1"/>
          </p:cNvPicPr>
          <p:nvPr/>
        </p:nvPicPr>
        <p:blipFill>
          <a:blip r:embed="rId7"/>
          <a:srcRect l="80432"/>
          <a:stretch>
            <a:fillRect/>
          </a:stretch>
        </p:blipFill>
        <p:spPr>
          <a:xfrm rot="4440000">
            <a:off x="3497661" y="674291"/>
            <a:ext cx="1024255" cy="1054894"/>
          </a:xfrm>
          <a:prstGeom prst="rect">
            <a:avLst/>
          </a:prstGeom>
        </p:spPr>
      </p:pic>
      <p:pic>
        <p:nvPicPr>
          <p:cNvPr id="35" name="图片 34" descr="21"/>
          <p:cNvPicPr>
            <a:picLocks noChangeAspect="1"/>
          </p:cNvPicPr>
          <p:nvPr/>
        </p:nvPicPr>
        <p:blipFill>
          <a:blip r:embed="rId7"/>
          <a:srcRect l="80432"/>
          <a:stretch>
            <a:fillRect/>
          </a:stretch>
        </p:blipFill>
        <p:spPr>
          <a:xfrm rot="10800000" flipH="1" flipV="1">
            <a:off x="3542825" y="1887857"/>
            <a:ext cx="934403" cy="1711325"/>
          </a:xfrm>
          <a:prstGeom prst="rect">
            <a:avLst/>
          </a:prstGeom>
        </p:spPr>
      </p:pic>
      <p:pic>
        <p:nvPicPr>
          <p:cNvPr id="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66818" y="2"/>
            <a:ext cx="2201183" cy="3262745"/>
          </a:xfrm>
          <a:prstGeom prst="rect">
            <a:avLst/>
          </a:prstGeom>
        </p:spPr>
      </p:pic>
      <p:pic>
        <p:nvPicPr>
          <p:cNvPr id="41" name="图片 40" descr="21"/>
          <p:cNvPicPr>
            <a:picLocks noChangeAspect="1"/>
          </p:cNvPicPr>
          <p:nvPr/>
        </p:nvPicPr>
        <p:blipFill>
          <a:blip r:embed="rId7"/>
          <a:srcRect l="8534" t="42527" r="79280" b="23688"/>
          <a:stretch>
            <a:fillRect/>
          </a:stretch>
        </p:blipFill>
        <p:spPr>
          <a:xfrm>
            <a:off x="2696528" y="1535430"/>
            <a:ext cx="846296" cy="842010"/>
          </a:xfrm>
          <a:prstGeom prst="rect">
            <a:avLst/>
          </a:prstGeom>
        </p:spPr>
      </p:pic>
      <p:pic>
        <p:nvPicPr>
          <p:cNvPr id="9" name="5c2e70c9d5c47">
            <a:hlinkClick r:id="" action="ppaction://media"/>
            <a:extLst>
              <a:ext uri="{FF2B5EF4-FFF2-40B4-BE49-F238E27FC236}">
                <a16:creationId xmlns:a16="http://schemas.microsoft.com/office/drawing/2014/main" id="{2F314ED2-7C90-468F-80A0-29A45A25A8CB}"/>
              </a:ext>
            </a:extLst>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3524992" y="6553200"/>
            <a:ext cx="457200" cy="609600"/>
          </a:xfrm>
          <a:prstGeom prst="rect">
            <a:avLst/>
          </a:prstGeom>
        </p:spPr>
      </p:pic>
      <p:sp>
        <p:nvSpPr>
          <p:cNvPr id="37" name="TextBox 36"/>
          <p:cNvSpPr txBox="1"/>
          <p:nvPr/>
        </p:nvSpPr>
        <p:spPr>
          <a:xfrm>
            <a:off x="1222625" y="657761"/>
            <a:ext cx="9405845" cy="5047536"/>
          </a:xfrm>
          <a:prstGeom prst="rect">
            <a:avLst/>
          </a:prstGeom>
          <a:noFill/>
        </p:spPr>
        <p:txBody>
          <a:bodyPr wrap="square" rtlCol="0">
            <a:spAutoFit/>
          </a:bodyPr>
          <a:lstStyle/>
          <a:p>
            <a:pPr algn="ctr"/>
            <a:r>
              <a:rPr lang="en-US" sz="4000" b="1" dirty="0">
                <a:solidFill>
                  <a:srgbClr val="FF0000"/>
                </a:solidFill>
                <a:latin typeface="Times New Roman" pitchFamily="18" charset="0"/>
                <a:cs typeface="Times New Roman" pitchFamily="18" charset="0"/>
              </a:rPr>
              <a:t>CHÀO MỪNG CÁC THẦY CÔ GIÁO VÀ CÁC EM HỌC SINH</a:t>
            </a:r>
          </a:p>
          <a:p>
            <a:pPr algn="ctr"/>
            <a:endParaRPr lang="en-US" sz="4000" b="1" dirty="0">
              <a:solidFill>
                <a:srgbClr val="FF0000"/>
              </a:solidFill>
              <a:latin typeface="Times New Roman" pitchFamily="18" charset="0"/>
              <a:cs typeface="Times New Roman" pitchFamily="18" charset="0"/>
            </a:endParaRPr>
          </a:p>
          <a:p>
            <a:pPr algn="ctr"/>
            <a:endParaRPr lang="en-US" sz="4000" b="1" dirty="0">
              <a:solidFill>
                <a:srgbClr val="FF0000"/>
              </a:solidFill>
              <a:latin typeface="Times New Roman" pitchFamily="18" charset="0"/>
              <a:cs typeface="Times New Roman" pitchFamily="18" charset="0"/>
            </a:endParaRPr>
          </a:p>
          <a:p>
            <a:pPr algn="ctr"/>
            <a:r>
              <a:rPr lang="en-US" sz="5400" b="1" dirty="0">
                <a:solidFill>
                  <a:srgbClr val="FF0000"/>
                </a:solidFill>
                <a:latin typeface="Times New Roman" pitchFamily="18" charset="0"/>
                <a:cs typeface="Times New Roman" pitchFamily="18" charset="0"/>
              </a:rPr>
              <a:t>MÔN NGỮ VĂN 9</a:t>
            </a:r>
          </a:p>
          <a:p>
            <a:pPr algn="ctr"/>
            <a:endParaRPr lang="en-US" sz="4000" b="1" dirty="0">
              <a:solidFill>
                <a:srgbClr val="FF0000"/>
              </a:solidFill>
              <a:latin typeface="Times New Roman" pitchFamily="18" charset="0"/>
              <a:cs typeface="Times New Roman" pitchFamily="18" charset="0"/>
            </a:endParaRPr>
          </a:p>
          <a:p>
            <a:pPr algn="ctr"/>
            <a:endParaRPr lang="en-US" sz="4000" b="1" dirty="0">
              <a:solidFill>
                <a:srgbClr val="FF0000"/>
              </a:solidFill>
              <a:latin typeface="Times New Roman" pitchFamily="18" charset="0"/>
              <a:cs typeface="Times New Roman" pitchFamily="18" charset="0"/>
            </a:endParaRPr>
          </a:p>
          <a:p>
            <a:pPr algn="ctr"/>
            <a:r>
              <a:rPr lang="en-US" sz="2800" b="1" dirty="0" err="1">
                <a:solidFill>
                  <a:srgbClr val="FF0000"/>
                </a:solidFill>
                <a:latin typeface="Times New Roman" pitchFamily="18" charset="0"/>
                <a:cs typeface="Times New Roman" pitchFamily="18" charset="0"/>
              </a:rPr>
              <a:t>Tổ</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KHXH</a:t>
            </a:r>
            <a:r>
              <a:rPr lang="en-US" sz="2800" b="1" dirty="0">
                <a:solidFill>
                  <a:srgbClr val="FF0000"/>
                </a:solidFill>
                <a:latin typeface="Times New Roman" pitchFamily="18" charset="0"/>
                <a:cs typeface="Times New Roman" pitchFamily="18" charset="0"/>
              </a:rPr>
              <a:t> – THCS </a:t>
            </a:r>
            <a:r>
              <a:rPr lang="en-US" sz="2800" b="1" dirty="0" err="1">
                <a:solidFill>
                  <a:srgbClr val="FF0000"/>
                </a:solidFill>
                <a:latin typeface="Times New Roman" pitchFamily="18" charset="0"/>
                <a:cs typeface="Times New Roman" pitchFamily="18" charset="0"/>
              </a:rPr>
              <a:t>PHÚ</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XUÂN</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07051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555" fill="hold"/>
                                        <p:tgtEl>
                                          <p:spTgt spid="9"/>
                                        </p:tgtEl>
                                      </p:cBhvr>
                                    </p:cmd>
                                  </p:childTnLst>
                                </p:cTn>
                              </p:par>
                              <p:par>
                                <p:cTn id="7" presetID="42"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fade">
                                      <p:cBhvr>
                                        <p:cTn id="9" dur="1000"/>
                                        <p:tgtEl>
                                          <p:spTgt spid="25"/>
                                        </p:tgtEl>
                                      </p:cBhvr>
                                    </p:animEffect>
                                    <p:anim calcmode="lin" valueType="num">
                                      <p:cBhvr>
                                        <p:cTn id="10" dur="1000" fill="hold"/>
                                        <p:tgtEl>
                                          <p:spTgt spid="25"/>
                                        </p:tgtEl>
                                        <p:attrNameLst>
                                          <p:attrName>ppt_x</p:attrName>
                                        </p:attrNameLst>
                                      </p:cBhvr>
                                      <p:tavLst>
                                        <p:tav tm="0">
                                          <p:val>
                                            <p:strVal val="#ppt_x"/>
                                          </p:val>
                                        </p:tav>
                                        <p:tav tm="100000">
                                          <p:val>
                                            <p:strVal val="#ppt_x"/>
                                          </p:val>
                                        </p:tav>
                                      </p:tavLst>
                                    </p:anim>
                                    <p:anim calcmode="lin" valueType="num">
                                      <p:cBhvr>
                                        <p:cTn id="11" dur="1000" fill="hold"/>
                                        <p:tgtEl>
                                          <p:spTgt spid="25"/>
                                        </p:tgtEl>
                                        <p:attrNameLst>
                                          <p:attrName>ppt_y</p:attrName>
                                        </p:attrNameLst>
                                      </p:cBhvr>
                                      <p:tavLst>
                                        <p:tav tm="0">
                                          <p:val>
                                            <p:strVal val="#ppt_y+.1"/>
                                          </p:val>
                                        </p:tav>
                                        <p:tav tm="100000">
                                          <p:val>
                                            <p:strVal val="#ppt_y"/>
                                          </p:val>
                                        </p:tav>
                                      </p:tavLst>
                                    </p:anim>
                                  </p:childTnLst>
                                </p:cTn>
                              </p:par>
                            </p:childTnLst>
                          </p:cTn>
                        </p:par>
                        <p:par>
                          <p:cTn id="12" fill="hold">
                            <p:stCondLst>
                              <p:cond delay="120555"/>
                            </p:stCondLst>
                            <p:childTnLst>
                              <p:par>
                                <p:cTn id="13" presetID="47"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121555"/>
                            </p:stCondLst>
                            <p:childTnLst>
                              <p:par>
                                <p:cTn id="19" presetID="42" presetClass="entr" presetSubtype="0" fill="hold"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childTnLst>
                          </p:cTn>
                        </p:par>
                        <p:par>
                          <p:cTn id="24" fill="hold">
                            <p:stCondLst>
                              <p:cond delay="122555"/>
                            </p:stCondLst>
                            <p:childTnLst>
                              <p:par>
                                <p:cTn id="25" presetID="42" presetClass="entr" presetSubtype="0" fill="hold"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anim calcmode="lin" valueType="num">
                                      <p:cBhvr>
                                        <p:cTn id="28" dur="1000" fill="hold"/>
                                        <p:tgtEl>
                                          <p:spTgt spid="41"/>
                                        </p:tgtEl>
                                        <p:attrNameLst>
                                          <p:attrName>ppt_x</p:attrName>
                                        </p:attrNameLst>
                                      </p:cBhvr>
                                      <p:tavLst>
                                        <p:tav tm="0">
                                          <p:val>
                                            <p:strVal val="#ppt_x"/>
                                          </p:val>
                                        </p:tav>
                                        <p:tav tm="100000">
                                          <p:val>
                                            <p:strVal val="#ppt_x"/>
                                          </p:val>
                                        </p:tav>
                                      </p:tavLst>
                                    </p:anim>
                                    <p:anim calcmode="lin" valueType="num">
                                      <p:cBhvr>
                                        <p:cTn id="29" dur="1000" fill="hold"/>
                                        <p:tgtEl>
                                          <p:spTgt spid="41"/>
                                        </p:tgtEl>
                                        <p:attrNameLst>
                                          <p:attrName>ppt_y</p:attrName>
                                        </p:attrNameLst>
                                      </p:cBhvr>
                                      <p:tavLst>
                                        <p:tav tm="0">
                                          <p:val>
                                            <p:strVal val="#ppt_y+.1"/>
                                          </p:val>
                                        </p:tav>
                                        <p:tav tm="100000">
                                          <p:val>
                                            <p:strVal val="#ppt_y"/>
                                          </p:val>
                                        </p:tav>
                                      </p:tavLst>
                                    </p:anim>
                                  </p:childTnLst>
                                </p:cTn>
                              </p:par>
                            </p:childTnLst>
                          </p:cTn>
                        </p:par>
                        <p:par>
                          <p:cTn id="30" fill="hold">
                            <p:stCondLst>
                              <p:cond delay="123555"/>
                            </p:stCondLst>
                            <p:childTnLst>
                              <p:par>
                                <p:cTn id="31" presetID="42" presetClass="entr" presetSubtype="0" fill="hold"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par>
                          <p:cTn id="36" fill="hold">
                            <p:stCondLst>
                              <p:cond delay="124555"/>
                            </p:stCondLst>
                            <p:childTnLst>
                              <p:par>
                                <p:cTn id="37" presetID="42" presetClass="entr" presetSubtype="0" fill="hold"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1000"/>
                                        <p:tgtEl>
                                          <p:spTgt spid="32"/>
                                        </p:tgtEl>
                                      </p:cBhvr>
                                    </p:animEffect>
                                    <p:anim calcmode="lin" valueType="num">
                                      <p:cBhvr>
                                        <p:cTn id="40" dur="1000" fill="hold"/>
                                        <p:tgtEl>
                                          <p:spTgt spid="32"/>
                                        </p:tgtEl>
                                        <p:attrNameLst>
                                          <p:attrName>ppt_x</p:attrName>
                                        </p:attrNameLst>
                                      </p:cBhvr>
                                      <p:tavLst>
                                        <p:tav tm="0">
                                          <p:val>
                                            <p:strVal val="#ppt_x"/>
                                          </p:val>
                                        </p:tav>
                                        <p:tav tm="100000">
                                          <p:val>
                                            <p:strVal val="#ppt_x"/>
                                          </p:val>
                                        </p:tav>
                                      </p:tavLst>
                                    </p:anim>
                                    <p:anim calcmode="lin" valueType="num">
                                      <p:cBhvr>
                                        <p:cTn id="41" dur="1000" fill="hold"/>
                                        <p:tgtEl>
                                          <p:spTgt spid="32"/>
                                        </p:tgtEl>
                                        <p:attrNameLst>
                                          <p:attrName>ppt_y</p:attrName>
                                        </p:attrNameLst>
                                      </p:cBhvr>
                                      <p:tavLst>
                                        <p:tav tm="0">
                                          <p:val>
                                            <p:strVal val="#ppt_y+.1"/>
                                          </p:val>
                                        </p:tav>
                                        <p:tav tm="100000">
                                          <p:val>
                                            <p:strVal val="#ppt_y"/>
                                          </p:val>
                                        </p:tav>
                                      </p:tavLst>
                                    </p:anim>
                                  </p:childTnLst>
                                </p:cTn>
                              </p:par>
                            </p:childTnLst>
                          </p:cTn>
                        </p:par>
                        <p:par>
                          <p:cTn id="42" fill="hold">
                            <p:stCondLst>
                              <p:cond delay="125555"/>
                            </p:stCondLst>
                            <p:childTnLst>
                              <p:par>
                                <p:cTn id="43" presetID="42" presetClass="entr" presetSubtype="0"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par>
                          <p:cTn id="48" fill="hold">
                            <p:stCondLst>
                              <p:cond delay="126555"/>
                            </p:stCondLst>
                            <p:childTnLst>
                              <p:par>
                                <p:cTn id="49" presetID="42" presetClass="entr" presetSubtype="0"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1000"/>
                                        <p:tgtEl>
                                          <p:spTgt spid="27"/>
                                        </p:tgtEl>
                                      </p:cBhvr>
                                    </p:animEffect>
                                    <p:anim calcmode="lin" valueType="num">
                                      <p:cBhvr>
                                        <p:cTn id="52" dur="1000" fill="hold"/>
                                        <p:tgtEl>
                                          <p:spTgt spid="27"/>
                                        </p:tgtEl>
                                        <p:attrNameLst>
                                          <p:attrName>ppt_x</p:attrName>
                                        </p:attrNameLst>
                                      </p:cBhvr>
                                      <p:tavLst>
                                        <p:tav tm="0">
                                          <p:val>
                                            <p:strVal val="#ppt_x"/>
                                          </p:val>
                                        </p:tav>
                                        <p:tav tm="100000">
                                          <p:val>
                                            <p:strVal val="#ppt_x"/>
                                          </p:val>
                                        </p:tav>
                                      </p:tavLst>
                                    </p:anim>
                                    <p:anim calcmode="lin" valueType="num">
                                      <p:cBhvr>
                                        <p:cTn id="53" dur="1000" fill="hold"/>
                                        <p:tgtEl>
                                          <p:spTgt spid="27"/>
                                        </p:tgtEl>
                                        <p:attrNameLst>
                                          <p:attrName>ppt_y</p:attrName>
                                        </p:attrNameLst>
                                      </p:cBhvr>
                                      <p:tavLst>
                                        <p:tav tm="0">
                                          <p:val>
                                            <p:strVal val="#ppt_y+.1"/>
                                          </p:val>
                                        </p:tav>
                                        <p:tav tm="100000">
                                          <p:val>
                                            <p:strVal val="#ppt_y"/>
                                          </p:val>
                                        </p:tav>
                                      </p:tavLst>
                                    </p:anim>
                                  </p:childTnLst>
                                </p:cTn>
                              </p:par>
                            </p:childTnLst>
                          </p:cTn>
                        </p:par>
                        <p:par>
                          <p:cTn id="54" fill="hold">
                            <p:stCondLst>
                              <p:cond delay="127555"/>
                            </p:stCondLst>
                            <p:childTnLst>
                              <p:par>
                                <p:cTn id="55" presetID="42" presetClass="entr" presetSubtype="0" fill="hold" nodeType="after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1000"/>
                                        <p:tgtEl>
                                          <p:spTgt spid="2"/>
                                        </p:tgtEl>
                                      </p:cBhvr>
                                    </p:animEffect>
                                    <p:anim calcmode="lin" valueType="num">
                                      <p:cBhvr>
                                        <p:cTn id="58" dur="1000" fill="hold"/>
                                        <p:tgtEl>
                                          <p:spTgt spid="2"/>
                                        </p:tgtEl>
                                        <p:attrNameLst>
                                          <p:attrName>ppt_x</p:attrName>
                                        </p:attrNameLst>
                                      </p:cBhvr>
                                      <p:tavLst>
                                        <p:tav tm="0">
                                          <p:val>
                                            <p:strVal val="#ppt_x"/>
                                          </p:val>
                                        </p:tav>
                                        <p:tav tm="100000">
                                          <p:val>
                                            <p:strVal val="#ppt_x"/>
                                          </p:val>
                                        </p:tav>
                                      </p:tavLst>
                                    </p:anim>
                                    <p:anim calcmode="lin" valueType="num">
                                      <p:cBhvr>
                                        <p:cTn id="5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39623" showWhenStopped="0">
                <p:cTn id="60" repeatCount="indefinite" fill="remove"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29">
            <a:extLst>
              <a:ext uri="{FF2B5EF4-FFF2-40B4-BE49-F238E27FC236}">
                <a16:creationId xmlns:a16="http://schemas.microsoft.com/office/drawing/2014/main" id="{F3DD12F0-C9A9-4406-A6FD-F7F144A369FE}"/>
              </a:ext>
            </a:extLst>
          </p:cNvPr>
          <p:cNvGrpSpPr/>
          <p:nvPr/>
        </p:nvGrpSpPr>
        <p:grpSpPr>
          <a:xfrm>
            <a:off x="125358" y="710425"/>
            <a:ext cx="11941285" cy="5895858"/>
            <a:chOff x="1783080" y="513430"/>
            <a:chExt cx="9418320" cy="5644580"/>
          </a:xfrm>
        </p:grpSpPr>
        <p:cxnSp>
          <p:nvCxnSpPr>
            <p:cNvPr id="34" name="直接连接符 38">
              <a:extLst>
                <a:ext uri="{FF2B5EF4-FFF2-40B4-BE49-F238E27FC236}">
                  <a16:creationId xmlns:a16="http://schemas.microsoft.com/office/drawing/2014/main" id="{CFCBBC6F-C21B-46CC-9310-C2C07320AA78}"/>
                </a:ext>
              </a:extLst>
            </p:cNvPr>
            <p:cNvCxnSpPr/>
            <p:nvPr/>
          </p:nvCxnSpPr>
          <p:spPr>
            <a:xfrm>
              <a:off x="1783080" y="518160"/>
              <a:ext cx="9387840" cy="0"/>
            </a:xfrm>
            <a:prstGeom prst="line">
              <a:avLst/>
            </a:prstGeom>
            <a:noFill/>
            <a:ln w="38100" cap="rnd" cmpd="sng" algn="ctr">
              <a:solidFill>
                <a:srgbClr val="4D7678"/>
              </a:solidFill>
              <a:prstDash val="solid"/>
              <a:round/>
            </a:ln>
            <a:effectLst/>
          </p:spPr>
        </p:cxnSp>
        <p:cxnSp>
          <p:nvCxnSpPr>
            <p:cNvPr id="35" name="直接连接符 39">
              <a:extLst>
                <a:ext uri="{FF2B5EF4-FFF2-40B4-BE49-F238E27FC236}">
                  <a16:creationId xmlns:a16="http://schemas.microsoft.com/office/drawing/2014/main" id="{0E0C321D-D16C-4022-8837-2AAED7DF6273}"/>
                </a:ext>
              </a:extLst>
            </p:cNvPr>
            <p:cNvCxnSpPr/>
            <p:nvPr/>
          </p:nvCxnSpPr>
          <p:spPr>
            <a:xfrm>
              <a:off x="11201400" y="513430"/>
              <a:ext cx="0" cy="5638800"/>
            </a:xfrm>
            <a:prstGeom prst="line">
              <a:avLst/>
            </a:prstGeom>
            <a:noFill/>
            <a:ln w="38100" cap="rnd" cmpd="sng" algn="ctr">
              <a:solidFill>
                <a:srgbClr val="4D7678"/>
              </a:solidFill>
              <a:prstDash val="solid"/>
              <a:round/>
            </a:ln>
            <a:effectLst/>
          </p:spPr>
        </p:cxnSp>
        <p:cxnSp>
          <p:nvCxnSpPr>
            <p:cNvPr id="36" name="直接连接符 40">
              <a:extLst>
                <a:ext uri="{FF2B5EF4-FFF2-40B4-BE49-F238E27FC236}">
                  <a16:creationId xmlns:a16="http://schemas.microsoft.com/office/drawing/2014/main" id="{13C44908-D73C-4E79-9CCD-DB583B9CD62A}"/>
                </a:ext>
              </a:extLst>
            </p:cNvPr>
            <p:cNvCxnSpPr/>
            <p:nvPr/>
          </p:nvCxnSpPr>
          <p:spPr>
            <a:xfrm flipH="1">
              <a:off x="6898990" y="6158010"/>
              <a:ext cx="4282440" cy="0"/>
            </a:xfrm>
            <a:prstGeom prst="line">
              <a:avLst/>
            </a:prstGeom>
            <a:noFill/>
            <a:ln w="38100" cap="rnd" cmpd="sng" algn="ctr">
              <a:solidFill>
                <a:srgbClr val="4D7678"/>
              </a:solidFill>
              <a:prstDash val="solid"/>
              <a:round/>
            </a:ln>
            <a:effectLst/>
          </p:spPr>
        </p:cxnSp>
        <p:cxnSp>
          <p:nvCxnSpPr>
            <p:cNvPr id="37" name="直接连接符 41">
              <a:extLst>
                <a:ext uri="{FF2B5EF4-FFF2-40B4-BE49-F238E27FC236}">
                  <a16:creationId xmlns:a16="http://schemas.microsoft.com/office/drawing/2014/main" id="{42A0C046-B6E3-477F-8CCB-C74FCB32B31E}"/>
                </a:ext>
              </a:extLst>
            </p:cNvPr>
            <p:cNvCxnSpPr/>
            <p:nvPr/>
          </p:nvCxnSpPr>
          <p:spPr>
            <a:xfrm>
              <a:off x="1783080" y="513430"/>
              <a:ext cx="0" cy="441960"/>
            </a:xfrm>
            <a:prstGeom prst="line">
              <a:avLst/>
            </a:prstGeom>
            <a:noFill/>
            <a:ln w="38100" cap="rnd" cmpd="sng" algn="ctr">
              <a:solidFill>
                <a:srgbClr val="4D7678"/>
              </a:solidFill>
              <a:prstDash val="solid"/>
              <a:round/>
            </a:ln>
            <a:effectLst/>
          </p:spPr>
        </p:cxnSp>
      </p:grpSp>
      <p:sp>
        <p:nvSpPr>
          <p:cNvPr id="38" name="TextBox 37">
            <a:extLst>
              <a:ext uri="{FF2B5EF4-FFF2-40B4-BE49-F238E27FC236}">
                <a16:creationId xmlns:a16="http://schemas.microsoft.com/office/drawing/2014/main" id="{CD611199-9987-4CC0-9BD5-8FCD96879785}"/>
              </a:ext>
            </a:extLst>
          </p:cNvPr>
          <p:cNvSpPr txBox="1"/>
          <p:nvPr/>
        </p:nvSpPr>
        <p:spPr>
          <a:xfrm>
            <a:off x="542671" y="763123"/>
            <a:ext cx="7315200" cy="461665"/>
          </a:xfrm>
          <a:prstGeom prst="rect">
            <a:avLst/>
          </a:prstGeom>
          <a:noFill/>
        </p:spPr>
        <p:txBody>
          <a:bodyPr wrap="square" rtlCol="0">
            <a:spAutoFit/>
          </a:bodyPr>
          <a:lstStyle/>
          <a:p>
            <a:r>
              <a:rPr lang="en-US" sz="2400" b="1" dirty="0">
                <a:solidFill>
                  <a:srgbClr val="002060"/>
                </a:solidFill>
                <a:latin typeface="Times New Roman" pitchFamily="18" charset="0"/>
                <a:cs typeface="Times New Roman" pitchFamily="18" charset="0"/>
              </a:rPr>
              <a:t>II. </a:t>
            </a:r>
            <a:r>
              <a:rPr lang="en-US" sz="2400" b="1" u="sng" dirty="0" err="1">
                <a:solidFill>
                  <a:srgbClr val="002060"/>
                </a:solidFill>
                <a:latin typeface="Times New Roman" pitchFamily="18" charset="0"/>
                <a:cs typeface="Times New Roman" pitchFamily="18" charset="0"/>
              </a:rPr>
              <a:t>Thực</a:t>
            </a:r>
            <a:r>
              <a:rPr lang="en-US" sz="2400" b="1" u="sng" dirty="0">
                <a:solidFill>
                  <a:srgbClr val="002060"/>
                </a:solidFill>
                <a:latin typeface="Times New Roman" pitchFamily="18" charset="0"/>
                <a:cs typeface="Times New Roman" pitchFamily="18" charset="0"/>
              </a:rPr>
              <a:t> </a:t>
            </a:r>
            <a:r>
              <a:rPr lang="en-US" sz="2400" b="1" u="sng" dirty="0" err="1">
                <a:solidFill>
                  <a:srgbClr val="002060"/>
                </a:solidFill>
                <a:latin typeface="Times New Roman" pitchFamily="18" charset="0"/>
                <a:cs typeface="Times New Roman" pitchFamily="18" charset="0"/>
              </a:rPr>
              <a:t>hành</a:t>
            </a:r>
            <a:endParaRPr lang="en-US" sz="2400" b="1" u="sng" dirty="0">
              <a:solidFill>
                <a:srgbClr val="002060"/>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54ABB80B-F438-4C39-9CEE-0828D255584E}"/>
              </a:ext>
            </a:extLst>
          </p:cNvPr>
          <p:cNvSpPr txBox="1"/>
          <p:nvPr/>
        </p:nvSpPr>
        <p:spPr>
          <a:xfrm>
            <a:off x="3408896" y="977791"/>
            <a:ext cx="5768406" cy="461665"/>
          </a:xfrm>
          <a:prstGeom prst="rect">
            <a:avLst/>
          </a:prstGeom>
          <a:noFill/>
        </p:spPr>
        <p:txBody>
          <a:bodyPr wrap="square" rtlCol="0">
            <a:spAutoFit/>
          </a:bodyPr>
          <a:lstStyle/>
          <a:p>
            <a:pPr algn="ctr"/>
            <a:r>
              <a:rPr lang="en-US" sz="2400" b="1" dirty="0">
                <a:solidFill>
                  <a:srgbClr val="08509F"/>
                </a:solidFill>
                <a:latin typeface="Times New Roman" panose="02020603050405020304" pitchFamily="18" charset="0"/>
                <a:cs typeface="Times New Roman" panose="02020603050405020304" pitchFamily="18" charset="0"/>
              </a:rPr>
              <a:t>BÀI TẬP 3</a:t>
            </a:r>
          </a:p>
        </p:txBody>
      </p:sp>
      <p:pic>
        <p:nvPicPr>
          <p:cNvPr id="20" name="图片 27">
            <a:extLst>
              <a:ext uri="{FF2B5EF4-FFF2-40B4-BE49-F238E27FC236}">
                <a16:creationId xmlns:a16="http://schemas.microsoft.com/office/drawing/2014/main" id="{7FAC3A4D-46B8-402B-A2B8-506F18B39C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250" r="24992" b="9822"/>
          <a:stretch/>
        </p:blipFill>
        <p:spPr>
          <a:xfrm>
            <a:off x="22616" y="2061759"/>
            <a:ext cx="1494539" cy="4595795"/>
          </a:xfrm>
          <a:prstGeom prst="rect">
            <a:avLst/>
          </a:prstGeom>
          <a:effectLst>
            <a:reflection blurRad="6350" stA="50000" endA="300" endPos="55000" dir="5400000" sy="-100000" algn="bl" rotWithShape="0"/>
          </a:effectLst>
        </p:spPr>
      </p:pic>
      <p:sp>
        <p:nvSpPr>
          <p:cNvPr id="24" name="TextBox 23">
            <a:extLst>
              <a:ext uri="{FF2B5EF4-FFF2-40B4-BE49-F238E27FC236}">
                <a16:creationId xmlns:a16="http://schemas.microsoft.com/office/drawing/2014/main" id="{34A5DD6C-E294-4366-9BB6-9E2CFC064D71}"/>
              </a:ext>
            </a:extLst>
          </p:cNvPr>
          <p:cNvSpPr txBox="1"/>
          <p:nvPr/>
        </p:nvSpPr>
        <p:spPr>
          <a:xfrm>
            <a:off x="115082" y="135923"/>
            <a:ext cx="11941285" cy="584775"/>
          </a:xfrm>
          <a:prstGeom prst="rect">
            <a:avLst/>
          </a:prstGeom>
          <a:solidFill>
            <a:srgbClr val="FFCCCC"/>
          </a:solidFill>
          <a:ln w="28575">
            <a:solidFill>
              <a:srgbClr val="7030A0"/>
            </a:solidFill>
          </a:ln>
        </p:spPr>
        <p:txBody>
          <a:bodyPr wrap="square" rtlCol="0">
            <a:spAutoFit/>
          </a:bodyPr>
          <a:lstStyle/>
          <a:p>
            <a:pPr algn="ctr"/>
            <a:r>
              <a:rPr lang="en-US" sz="3200" b="1" dirty="0">
                <a:solidFill>
                  <a:srgbClr val="C00000"/>
                </a:solidFill>
              </a:rPr>
              <a:t>THỰC HÀNH TIẾNG VIỆT: ĐIỂN CỐ, ĐIỂN TÍCH</a:t>
            </a:r>
          </a:p>
        </p:txBody>
      </p:sp>
      <p:grpSp>
        <p:nvGrpSpPr>
          <p:cNvPr id="3" name="Group 2">
            <a:extLst>
              <a:ext uri="{FF2B5EF4-FFF2-40B4-BE49-F238E27FC236}">
                <a16:creationId xmlns:a16="http://schemas.microsoft.com/office/drawing/2014/main" id="{174E911E-4E80-426A-A201-69999B12AA40}"/>
              </a:ext>
            </a:extLst>
          </p:cNvPr>
          <p:cNvGrpSpPr/>
          <p:nvPr/>
        </p:nvGrpSpPr>
        <p:grpSpPr>
          <a:xfrm>
            <a:off x="926095" y="1439455"/>
            <a:ext cx="10975569" cy="1509223"/>
            <a:chOff x="926095" y="1439455"/>
            <a:chExt cx="10975569" cy="1509223"/>
          </a:xfrm>
        </p:grpSpPr>
        <p:pic>
          <p:nvPicPr>
            <p:cNvPr id="14" name="Picture 13">
              <a:extLst>
                <a:ext uri="{FF2B5EF4-FFF2-40B4-BE49-F238E27FC236}">
                  <a16:creationId xmlns:a16="http://schemas.microsoft.com/office/drawing/2014/main" id="{950DB58C-3FB8-4982-870A-ABA6E91FCA2C}"/>
                </a:ext>
              </a:extLst>
            </p:cNvPr>
            <p:cNvPicPr>
              <a:picLocks noChangeAspect="1"/>
            </p:cNvPicPr>
            <p:nvPr/>
          </p:nvPicPr>
          <p:blipFill>
            <a:blip r:embed="rId3"/>
            <a:stretch>
              <a:fillRect/>
            </a:stretch>
          </p:blipFill>
          <p:spPr>
            <a:xfrm>
              <a:off x="926095" y="1439455"/>
              <a:ext cx="10975569" cy="1509223"/>
            </a:xfrm>
            <a:prstGeom prst="rect">
              <a:avLst/>
            </a:prstGeom>
          </p:spPr>
        </p:pic>
        <p:sp>
          <p:nvSpPr>
            <p:cNvPr id="2" name="Rectangle 1">
              <a:extLst>
                <a:ext uri="{FF2B5EF4-FFF2-40B4-BE49-F238E27FC236}">
                  <a16:creationId xmlns:a16="http://schemas.microsoft.com/office/drawing/2014/main" id="{1C5B803B-A0CF-4E9E-91B0-584F8DBE55AB}"/>
                </a:ext>
              </a:extLst>
            </p:cNvPr>
            <p:cNvSpPr/>
            <p:nvPr/>
          </p:nvSpPr>
          <p:spPr>
            <a:xfrm>
              <a:off x="1555800" y="1552338"/>
              <a:ext cx="570946"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6DD16E80-2EA4-45B9-8664-849BD9D1461F}"/>
              </a:ext>
            </a:extLst>
          </p:cNvPr>
          <p:cNvSpPr txBox="1"/>
          <p:nvPr/>
        </p:nvSpPr>
        <p:spPr>
          <a:xfrm>
            <a:off x="1445616" y="3003313"/>
            <a:ext cx="10527587" cy="3477875"/>
          </a:xfrm>
          <a:prstGeom prst="rect">
            <a:avLst/>
          </a:prstGeom>
          <a:solidFill>
            <a:schemeClr val="accent6">
              <a:lumMod val="20000"/>
              <a:lumOff val="80000"/>
            </a:schemeClr>
          </a:solidFill>
        </p:spPr>
        <p:txBody>
          <a:bodyPr wrap="square" rtlCol="0">
            <a:spAutoFit/>
          </a:bodyPr>
          <a:lstStyle/>
          <a:p>
            <a:pPr algn="just"/>
            <a:r>
              <a:rPr lang="en-US" sz="2000" dirty="0">
                <a:solidFill>
                  <a:srgbClr val="191919"/>
                </a:solidFill>
                <a:latin typeface="-apple-system"/>
              </a:rPr>
              <a:t>      </a:t>
            </a:r>
            <a:r>
              <a:rPr lang="vi-VN" sz="2000" b="0" i="0" dirty="0">
                <a:solidFill>
                  <a:srgbClr val="191919"/>
                </a:solidFill>
                <a:effectLst/>
                <a:latin typeface="-apple-system"/>
              </a:rPr>
              <a:t>Xưa có ông lão tên là Tái Ông sinh sống ở vùng biên giới phía Bắc Trung Hoa. Ông rất giỏi việc nuôi ngựa. Ngày kia ngựa của Tái Ông xổng chuồng chạy sang nước Hồ lân cận. Hàng xóm láng giềng hay tin đã đến an ủi nhưng Tái Ông lại cười mà rằng: “</a:t>
            </a:r>
            <a:r>
              <a:rPr lang="vi-VN" sz="2000" b="0" i="1" dirty="0">
                <a:solidFill>
                  <a:srgbClr val="191919"/>
                </a:solidFill>
                <a:effectLst/>
                <a:latin typeface="-apple-system"/>
              </a:rPr>
              <a:t>Tôi tuy mất ngựa, nhưng đó có thể lại là điều tốt.</a:t>
            </a:r>
            <a:r>
              <a:rPr lang="vi-VN" sz="2000" b="0" i="0" dirty="0">
                <a:solidFill>
                  <a:srgbClr val="191919"/>
                </a:solidFill>
                <a:effectLst/>
                <a:latin typeface="-apple-system"/>
              </a:rPr>
              <a:t>”</a:t>
            </a:r>
            <a:r>
              <a:rPr lang="en-US" sz="2000" b="0" i="0" dirty="0">
                <a:solidFill>
                  <a:srgbClr val="191919"/>
                </a:solidFill>
                <a:effectLst/>
                <a:latin typeface="-apple-system"/>
              </a:rPr>
              <a:t> </a:t>
            </a:r>
            <a:r>
              <a:rPr lang="vi-VN" sz="2000" b="0" i="0" dirty="0">
                <a:solidFill>
                  <a:srgbClr val="191919"/>
                </a:solidFill>
                <a:effectLst/>
                <a:latin typeface="-apple-system"/>
              </a:rPr>
              <a:t>Vài tháng sau, con ngựa mất tích đột nhiên trở về cùng một con tuấn mã. Thấy thế, hàng xóm đến chúc mừng, tuy nhiên Tái Ông cau mày nói: “</a:t>
            </a:r>
            <a:r>
              <a:rPr lang="vi-VN" sz="2000" b="0" i="1" dirty="0">
                <a:solidFill>
                  <a:srgbClr val="191919"/>
                </a:solidFill>
                <a:effectLst/>
                <a:latin typeface="-apple-system"/>
              </a:rPr>
              <a:t>Tôi được ngựa quý, sợ rằng đó chẳng phải là điềm lành.</a:t>
            </a:r>
            <a:r>
              <a:rPr lang="vi-VN" sz="2000" b="0" i="0" dirty="0">
                <a:solidFill>
                  <a:srgbClr val="191919"/>
                </a:solidFill>
                <a:effectLst/>
                <a:latin typeface="-apple-system"/>
              </a:rPr>
              <a:t>”</a:t>
            </a:r>
            <a:r>
              <a:rPr lang="en-US" sz="2000" b="0" i="0" dirty="0">
                <a:solidFill>
                  <a:srgbClr val="191919"/>
                </a:solidFill>
                <a:effectLst/>
                <a:latin typeface="-apple-system"/>
              </a:rPr>
              <a:t> </a:t>
            </a:r>
            <a:r>
              <a:rPr lang="vi-VN" sz="2000" b="0" i="0" dirty="0">
                <a:solidFill>
                  <a:srgbClr val="191919"/>
                </a:solidFill>
                <a:effectLst/>
                <a:latin typeface="-apple-system"/>
              </a:rPr>
              <a:t>Con trai ông thích cưỡi con ngựa quý, một hôm anh ta ngã ngựa gãy chân và trở thành tàn tật. Hàng xóm đến khuyên nhủ ông đừng quá nghĩ ngợi, Tái Ông điềm nhiên: “</a:t>
            </a:r>
            <a:r>
              <a:rPr lang="vi-VN" sz="2000" b="0" i="1" dirty="0">
                <a:solidFill>
                  <a:srgbClr val="191919"/>
                </a:solidFill>
                <a:effectLst/>
                <a:latin typeface="-apple-system"/>
              </a:rPr>
              <a:t>Con trai tôi tuy gãy chân, nhưng đó chưa hẳn đã là điều không may.</a:t>
            </a:r>
            <a:r>
              <a:rPr lang="vi-VN" sz="2000" b="0" i="0" dirty="0">
                <a:solidFill>
                  <a:srgbClr val="191919"/>
                </a:solidFill>
                <a:effectLst/>
                <a:latin typeface="-apple-system"/>
              </a:rPr>
              <a:t>” Khi đó hàng xóm nghĩ rằng ông lão quá đau buồn nên bị quẫn trí. Một năm sau, nước Hồ láng giềng đưa quân sang xâm lược. Tất cả thanh niên trai tráng đều phải tòng quân và hầu hết đều bị tử trận. Con trai ông vì tàn tật nên được ở nhà và thoát chết. Lúc này hàng xóm láng giềng mới thấy rằng những lời của Tái Ông quả thật rất thâm thúy.</a:t>
            </a:r>
            <a:endParaRPr lang="en-US" sz="2000" dirty="0"/>
          </a:p>
        </p:txBody>
      </p:sp>
    </p:spTree>
    <p:extLst>
      <p:ext uri="{BB962C8B-B14F-4D97-AF65-F5344CB8AC3E}">
        <p14:creationId xmlns:p14="http://schemas.microsoft.com/office/powerpoint/2010/main" val="72749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CCE5CC5-DC06-4FFA-8FB0-2837CBD28B30}"/>
              </a:ext>
            </a:extLst>
          </p:cNvPr>
          <p:cNvPicPr>
            <a:picLocks noChangeAspect="1"/>
          </p:cNvPicPr>
          <p:nvPr/>
        </p:nvPicPr>
        <p:blipFill rotWithShape="1">
          <a:blip r:embed="rId2">
            <a:extLst>
              <a:ext uri="{28A0092B-C50C-407E-A947-70E740481C1C}">
                <a14:useLocalDpi xmlns:a14="http://schemas.microsoft.com/office/drawing/2010/main" val="0"/>
              </a:ext>
            </a:extLst>
          </a:blip>
          <a:srcRect l="13038" t="12407" r="75113" b="72037"/>
          <a:stretch/>
        </p:blipFill>
        <p:spPr>
          <a:xfrm rot="20820866">
            <a:off x="10033000" y="804394"/>
            <a:ext cx="1092200" cy="1369325"/>
          </a:xfrm>
          <a:custGeom>
            <a:avLst/>
            <a:gdLst>
              <a:gd name="connsiteX0" fmla="*/ 0 w 1092200"/>
              <a:gd name="connsiteY0" fmla="*/ 0 h 1369325"/>
              <a:gd name="connsiteX1" fmla="*/ 1092200 w 1092200"/>
              <a:gd name="connsiteY1" fmla="*/ 0 h 1369325"/>
              <a:gd name="connsiteX2" fmla="*/ 1092200 w 1092200"/>
              <a:gd name="connsiteY2" fmla="*/ 1073151 h 1369325"/>
              <a:gd name="connsiteX3" fmla="*/ 914400 w 1092200"/>
              <a:gd name="connsiteY3" fmla="*/ 1225551 h 1369325"/>
              <a:gd name="connsiteX4" fmla="*/ 514350 w 1092200"/>
              <a:gd name="connsiteY4" fmla="*/ 1295401 h 1369325"/>
              <a:gd name="connsiteX5" fmla="*/ 469900 w 1092200"/>
              <a:gd name="connsiteY5" fmla="*/ 1352551 h 1369325"/>
              <a:gd name="connsiteX6" fmla="*/ 476807 w 1092200"/>
              <a:gd name="connsiteY6" fmla="*/ 1369325 h 1369325"/>
              <a:gd name="connsiteX7" fmla="*/ 0 w 1092200"/>
              <a:gd name="connsiteY7" fmla="*/ 1369325 h 136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2200" h="1369325">
                <a:moveTo>
                  <a:pt x="0" y="0"/>
                </a:moveTo>
                <a:lnTo>
                  <a:pt x="1092200" y="0"/>
                </a:lnTo>
                <a:lnTo>
                  <a:pt x="1092200" y="1073151"/>
                </a:lnTo>
                <a:lnTo>
                  <a:pt x="914400" y="1225551"/>
                </a:lnTo>
                <a:lnTo>
                  <a:pt x="514350" y="1295401"/>
                </a:lnTo>
                <a:lnTo>
                  <a:pt x="469900" y="1352551"/>
                </a:lnTo>
                <a:lnTo>
                  <a:pt x="476807" y="1369325"/>
                </a:lnTo>
                <a:lnTo>
                  <a:pt x="0" y="1369325"/>
                </a:lnTo>
                <a:close/>
              </a:path>
            </a:pathLst>
          </a:custGeom>
        </p:spPr>
      </p:pic>
      <p:pic>
        <p:nvPicPr>
          <p:cNvPr id="8" name="图片 7">
            <a:extLst>
              <a:ext uri="{FF2B5EF4-FFF2-40B4-BE49-F238E27FC236}">
                <a16:creationId xmlns:a16="http://schemas.microsoft.com/office/drawing/2014/main" id="{5DF77106-6F18-4F2A-99A8-10B08A091A9B}"/>
              </a:ext>
            </a:extLst>
          </p:cNvPr>
          <p:cNvPicPr>
            <a:picLocks noChangeAspect="1"/>
          </p:cNvPicPr>
          <p:nvPr/>
        </p:nvPicPr>
        <p:blipFill>
          <a:blip r:embed="rId3"/>
          <a:stretch>
            <a:fillRect/>
          </a:stretch>
        </p:blipFill>
        <p:spPr>
          <a:xfrm flipH="1">
            <a:off x="4844375" y="-347294"/>
            <a:ext cx="1877564" cy="1897681"/>
          </a:xfrm>
          <a:prstGeom prst="rect">
            <a:avLst/>
          </a:prstGeom>
        </p:spPr>
      </p:pic>
      <p:pic>
        <p:nvPicPr>
          <p:cNvPr id="5" name="图片 239" descr="图片包含 文字, 地图&#10;&#10;已生成极高可信度的说明">
            <a:extLst>
              <a:ext uri="{FF2B5EF4-FFF2-40B4-BE49-F238E27FC236}">
                <a16:creationId xmlns:a16="http://schemas.microsoft.com/office/drawing/2014/main" id="{675614E5-1362-4B22-8C70-8993D96E49C6}"/>
              </a:ext>
            </a:extLst>
          </p:cNvPr>
          <p:cNvPicPr>
            <a:picLocks noChangeAspect="1"/>
          </p:cNvPicPr>
          <p:nvPr/>
        </p:nvPicPr>
        <p:blipFill rotWithShape="1">
          <a:blip r:embed="rId4">
            <a:clrChange>
              <a:clrFrom>
                <a:srgbClr val="BBE3D8"/>
              </a:clrFrom>
              <a:clrTo>
                <a:srgbClr val="BBE3D8">
                  <a:alpha val="0"/>
                </a:srgbClr>
              </a:clrTo>
            </a:clrChange>
            <a:extLst>
              <a:ext uri="{28A0092B-C50C-407E-A947-70E740481C1C}">
                <a14:useLocalDpi xmlns:a14="http://schemas.microsoft.com/office/drawing/2010/main" val="0"/>
              </a:ext>
            </a:extLst>
          </a:blip>
          <a:srcRect l="17147" t="10250" r="16825" b="36903"/>
          <a:stretch/>
        </p:blipFill>
        <p:spPr>
          <a:xfrm rot="16200000">
            <a:off x="3213078" y="254783"/>
            <a:ext cx="6033304" cy="6438139"/>
          </a:xfrm>
          <a:prstGeom prst="rect">
            <a:avLst/>
          </a:prstGeom>
        </p:spPr>
      </p:pic>
      <p:sp>
        <p:nvSpPr>
          <p:cNvPr id="2" name="TextBox 1">
            <a:extLst>
              <a:ext uri="{FF2B5EF4-FFF2-40B4-BE49-F238E27FC236}">
                <a16:creationId xmlns:a16="http://schemas.microsoft.com/office/drawing/2014/main" id="{3BFC136A-D384-407E-A2E8-EEA5A4CDC178}"/>
              </a:ext>
            </a:extLst>
          </p:cNvPr>
          <p:cNvSpPr txBox="1"/>
          <p:nvPr/>
        </p:nvSpPr>
        <p:spPr>
          <a:xfrm>
            <a:off x="2667000" y="2057400"/>
            <a:ext cx="6705600" cy="707886"/>
          </a:xfrm>
          <a:prstGeom prst="rect">
            <a:avLst/>
          </a:prstGeom>
          <a:noFill/>
        </p:spPr>
        <p:txBody>
          <a:bodyPr wrap="square" rtlCol="0">
            <a:spAutoFit/>
          </a:bodyPr>
          <a:lstStyle/>
          <a:p>
            <a:pPr algn="ctr"/>
            <a:r>
              <a:rPr lang="en-US" sz="4000" b="1">
                <a:solidFill>
                  <a:srgbClr val="00B050"/>
                </a:solidFill>
              </a:rPr>
              <a:t>VẬN DỤNG</a:t>
            </a:r>
            <a:endParaRPr lang="en-US" sz="4000" b="1" dirty="0">
              <a:solidFill>
                <a:srgbClr val="00B050"/>
              </a:solidFill>
            </a:endParaRPr>
          </a:p>
        </p:txBody>
      </p:sp>
      <p:sp>
        <p:nvSpPr>
          <p:cNvPr id="9" name="TextBox 8">
            <a:extLst>
              <a:ext uri="{FF2B5EF4-FFF2-40B4-BE49-F238E27FC236}">
                <a16:creationId xmlns:a16="http://schemas.microsoft.com/office/drawing/2014/main" id="{3B98F867-F0DD-4C05-83F9-2F40D78D8087}"/>
              </a:ext>
            </a:extLst>
          </p:cNvPr>
          <p:cNvSpPr txBox="1"/>
          <p:nvPr/>
        </p:nvSpPr>
        <p:spPr>
          <a:xfrm>
            <a:off x="3230366" y="2765286"/>
            <a:ext cx="5399926" cy="1384995"/>
          </a:xfrm>
          <a:prstGeom prst="rect">
            <a:avLst/>
          </a:prstGeom>
          <a:noFill/>
        </p:spPr>
        <p:txBody>
          <a:bodyPr wrap="square">
            <a:spAutoFit/>
          </a:bodyPr>
          <a:lstStyle/>
          <a:p>
            <a:pPr algn="ctr"/>
            <a:r>
              <a:rPr lang="en-US" sz="2800" b="1" dirty="0" err="1">
                <a:solidFill>
                  <a:srgbClr val="FF0000"/>
                </a:solidFill>
              </a:rPr>
              <a:t>Tìm</a:t>
            </a:r>
            <a:r>
              <a:rPr lang="en-US" sz="2800" b="1" dirty="0">
                <a:solidFill>
                  <a:srgbClr val="FF0000"/>
                </a:solidFill>
              </a:rPr>
              <a:t> </a:t>
            </a:r>
            <a:r>
              <a:rPr lang="en-US" sz="2800" b="1" dirty="0" err="1">
                <a:solidFill>
                  <a:srgbClr val="FF0000"/>
                </a:solidFill>
              </a:rPr>
              <a:t>thêm</a:t>
            </a:r>
            <a:r>
              <a:rPr lang="en-US" sz="2800" b="1" dirty="0">
                <a:solidFill>
                  <a:srgbClr val="FF0000"/>
                </a:solidFill>
              </a:rPr>
              <a:t> </a:t>
            </a:r>
            <a:r>
              <a:rPr lang="en-US" sz="2800" b="1" dirty="0" err="1">
                <a:solidFill>
                  <a:srgbClr val="FF0000"/>
                </a:solidFill>
              </a:rPr>
              <a:t>ít</a:t>
            </a:r>
            <a:r>
              <a:rPr lang="en-US" sz="2800" b="1" dirty="0">
                <a:solidFill>
                  <a:srgbClr val="FF0000"/>
                </a:solidFill>
              </a:rPr>
              <a:t> </a:t>
            </a:r>
            <a:r>
              <a:rPr lang="en-US" sz="2800" b="1" dirty="0" err="1">
                <a:solidFill>
                  <a:srgbClr val="FF0000"/>
                </a:solidFill>
              </a:rPr>
              <a:t>nhất</a:t>
            </a:r>
            <a:r>
              <a:rPr lang="en-US" sz="2800" b="1" dirty="0">
                <a:solidFill>
                  <a:srgbClr val="FF0000"/>
                </a:solidFill>
              </a:rPr>
              <a:t> 4 </a:t>
            </a:r>
            <a:r>
              <a:rPr lang="en-US" sz="2800" b="1" dirty="0" err="1">
                <a:solidFill>
                  <a:srgbClr val="FF0000"/>
                </a:solidFill>
              </a:rPr>
              <a:t>điển</a:t>
            </a:r>
            <a:r>
              <a:rPr lang="en-US" sz="2800" b="1" dirty="0">
                <a:solidFill>
                  <a:srgbClr val="FF0000"/>
                </a:solidFill>
              </a:rPr>
              <a:t> </a:t>
            </a:r>
            <a:r>
              <a:rPr lang="en-US" sz="2800" b="1" dirty="0" err="1">
                <a:solidFill>
                  <a:srgbClr val="FF0000"/>
                </a:solidFill>
              </a:rPr>
              <a:t>cố</a:t>
            </a:r>
            <a:r>
              <a:rPr lang="en-US" sz="2800" b="1" dirty="0">
                <a:solidFill>
                  <a:srgbClr val="FF0000"/>
                </a:solidFill>
              </a:rPr>
              <a:t>, </a:t>
            </a:r>
            <a:r>
              <a:rPr lang="en-US" sz="2800" b="1" dirty="0" err="1">
                <a:solidFill>
                  <a:srgbClr val="FF0000"/>
                </a:solidFill>
              </a:rPr>
              <a:t>điển</a:t>
            </a:r>
            <a:r>
              <a:rPr lang="en-US" sz="2800" b="1" dirty="0">
                <a:solidFill>
                  <a:srgbClr val="FF0000"/>
                </a:solidFill>
              </a:rPr>
              <a:t> </a:t>
            </a:r>
            <a:r>
              <a:rPr lang="en-US" sz="2800" b="1" dirty="0" err="1">
                <a:solidFill>
                  <a:srgbClr val="FF0000"/>
                </a:solidFill>
              </a:rPr>
              <a:t>tích</a:t>
            </a:r>
            <a:r>
              <a:rPr lang="en-US" sz="2800" b="1" dirty="0">
                <a:solidFill>
                  <a:srgbClr val="FF0000"/>
                </a:solidFill>
              </a:rPr>
              <a:t> (</a:t>
            </a:r>
            <a:r>
              <a:rPr lang="en-US" sz="2800" b="1" dirty="0" err="1">
                <a:solidFill>
                  <a:srgbClr val="FF0000"/>
                </a:solidFill>
              </a:rPr>
              <a:t>trong</a:t>
            </a:r>
            <a:r>
              <a:rPr lang="en-US" sz="2800" b="1" dirty="0">
                <a:solidFill>
                  <a:srgbClr val="FF0000"/>
                </a:solidFill>
              </a:rPr>
              <a:t> </a:t>
            </a:r>
            <a:r>
              <a:rPr lang="en-US" sz="2800" b="1" dirty="0" err="1">
                <a:solidFill>
                  <a:srgbClr val="FF0000"/>
                </a:solidFill>
              </a:rPr>
              <a:t>các</a:t>
            </a:r>
            <a:r>
              <a:rPr lang="en-US" sz="2800" b="1" dirty="0">
                <a:solidFill>
                  <a:srgbClr val="FF0000"/>
                </a:solidFill>
              </a:rPr>
              <a:t> </a:t>
            </a:r>
            <a:r>
              <a:rPr lang="en-US" sz="2800" b="1" dirty="0" err="1">
                <a:solidFill>
                  <a:srgbClr val="FF0000"/>
                </a:solidFill>
              </a:rPr>
              <a:t>tác</a:t>
            </a:r>
            <a:r>
              <a:rPr lang="en-US" sz="2800" b="1" dirty="0">
                <a:solidFill>
                  <a:srgbClr val="FF0000"/>
                </a:solidFill>
              </a:rPr>
              <a:t> </a:t>
            </a:r>
            <a:r>
              <a:rPr lang="en-US" sz="2800" b="1" dirty="0" err="1">
                <a:solidFill>
                  <a:srgbClr val="FF0000"/>
                </a:solidFill>
              </a:rPr>
              <a:t>phẩm</a:t>
            </a:r>
            <a:r>
              <a:rPr lang="en-US" sz="2800" b="1" dirty="0">
                <a:solidFill>
                  <a:srgbClr val="FF0000"/>
                </a:solidFill>
              </a:rPr>
              <a:t> </a:t>
            </a:r>
            <a:r>
              <a:rPr lang="en-US" sz="2800" b="1" dirty="0" err="1">
                <a:solidFill>
                  <a:srgbClr val="FF0000"/>
                </a:solidFill>
              </a:rPr>
              <a:t>đã</a:t>
            </a:r>
            <a:r>
              <a:rPr lang="en-US" sz="2800" b="1" dirty="0">
                <a:solidFill>
                  <a:srgbClr val="FF0000"/>
                </a:solidFill>
              </a:rPr>
              <a:t> </a:t>
            </a:r>
            <a:r>
              <a:rPr lang="en-US" sz="2800" b="1" dirty="0" err="1">
                <a:solidFill>
                  <a:srgbClr val="FF0000"/>
                </a:solidFill>
              </a:rPr>
              <a:t>học</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nêu</a:t>
            </a:r>
            <a:r>
              <a:rPr lang="en-US" sz="2800" b="1" dirty="0">
                <a:solidFill>
                  <a:srgbClr val="FF0000"/>
                </a:solidFill>
              </a:rPr>
              <a:t> </a:t>
            </a:r>
            <a:r>
              <a:rPr lang="en-US" sz="2800" b="1" dirty="0" err="1">
                <a:solidFill>
                  <a:srgbClr val="FF0000"/>
                </a:solidFill>
              </a:rPr>
              <a:t>nguồn</a:t>
            </a:r>
            <a:r>
              <a:rPr lang="en-US" sz="2800" b="1" dirty="0">
                <a:solidFill>
                  <a:srgbClr val="FF0000"/>
                </a:solidFill>
              </a:rPr>
              <a:t> </a:t>
            </a:r>
            <a:r>
              <a:rPr lang="en-US" sz="2800" b="1" dirty="0" err="1">
                <a:solidFill>
                  <a:srgbClr val="FF0000"/>
                </a:solidFill>
              </a:rPr>
              <a:t>gốc</a:t>
            </a:r>
            <a:r>
              <a:rPr lang="en-US" sz="2800" b="1" dirty="0">
                <a:solidFill>
                  <a:srgbClr val="FF0000"/>
                </a:solidFill>
              </a:rPr>
              <a:t>, ý </a:t>
            </a:r>
            <a:r>
              <a:rPr lang="en-US" sz="2800" b="1" dirty="0" err="1">
                <a:solidFill>
                  <a:srgbClr val="FF0000"/>
                </a:solidFill>
              </a:rPr>
              <a:t>nghĩa</a:t>
            </a:r>
            <a:r>
              <a:rPr lang="en-US" sz="2800" b="1" dirty="0">
                <a:solidFill>
                  <a:srgbClr val="FF0000"/>
                </a:solidFill>
              </a:rPr>
              <a:t>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chúng</a:t>
            </a:r>
            <a:r>
              <a:rPr lang="en-US" sz="2800" b="1" dirty="0">
                <a:solidFill>
                  <a:srgbClr val="FF0000"/>
                </a:solidFill>
              </a:rPr>
              <a:t>.</a:t>
            </a:r>
          </a:p>
        </p:txBody>
      </p:sp>
    </p:spTree>
    <p:extLst>
      <p:ext uri="{BB962C8B-B14F-4D97-AF65-F5344CB8AC3E}">
        <p14:creationId xmlns:p14="http://schemas.microsoft.com/office/powerpoint/2010/main" val="32481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decel="100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500" fill="hold"/>
                                        <p:tgtEl>
                                          <p:spTgt spid="8"/>
                                        </p:tgtEl>
                                        <p:attrNameLst>
                                          <p:attrName>ppt_x</p:attrName>
                                        </p:attrNameLst>
                                      </p:cBhvr>
                                      <p:tavLst>
                                        <p:tav tm="0">
                                          <p:val>
                                            <p:strVal val="0-#ppt_w/2"/>
                                          </p:val>
                                        </p:tav>
                                        <p:tav tm="100000">
                                          <p:val>
                                            <p:strVal val="#ppt_x"/>
                                          </p:val>
                                        </p:tav>
                                      </p:tavLst>
                                    </p:anim>
                                    <p:anim calcmode="lin" valueType="num">
                                      <p:cBhvr additive="base">
                                        <p:cTn id="12" dur="1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图片 27">
            <a:extLst>
              <a:ext uri="{FF2B5EF4-FFF2-40B4-BE49-F238E27FC236}">
                <a16:creationId xmlns:a16="http://schemas.microsoft.com/office/drawing/2014/main" id="{15B7276F-3EB7-427F-9857-B7AFA782D1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6102" y="1128190"/>
            <a:ext cx="6459415" cy="5385053"/>
          </a:xfrm>
          <a:prstGeom prst="rect">
            <a:avLst/>
          </a:prstGeom>
        </p:spPr>
      </p:pic>
      <p:sp>
        <p:nvSpPr>
          <p:cNvPr id="2" name="Rectangle: Rounded Corners 1"/>
          <p:cNvSpPr/>
          <p:nvPr/>
        </p:nvSpPr>
        <p:spPr>
          <a:xfrm>
            <a:off x="1524000" y="76200"/>
            <a:ext cx="9067800" cy="6705600"/>
          </a:xfrm>
          <a:prstGeom prst="roundRect">
            <a:avLst/>
          </a:prstGeom>
          <a:solidFill>
            <a:schemeClr val="accent2">
              <a:lumMod val="20000"/>
              <a:lumOff val="80000"/>
              <a:alpha val="37000"/>
            </a:schemeClr>
          </a:solidFill>
          <a:ln w="28575">
            <a:solidFill>
              <a:srgbClr val="9AC4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E9533"/>
              </a:solidFill>
            </a:endParaRPr>
          </a:p>
        </p:txBody>
      </p:sp>
      <p:sp>
        <p:nvSpPr>
          <p:cNvPr id="84" name="Rounded Rectangle 83">
            <a:hlinkClick r:id="rId6" action="ppaction://hlinkfile"/>
          </p:cNvPr>
          <p:cNvSpPr/>
          <p:nvPr/>
        </p:nvSpPr>
        <p:spPr>
          <a:xfrm>
            <a:off x="3038543" y="342900"/>
            <a:ext cx="6064362" cy="647700"/>
          </a:xfrm>
          <a:prstGeom prst="roundRect">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latin typeface="Times New Roman" pitchFamily="18" charset="0"/>
                <a:cs typeface="Times New Roman" pitchFamily="18" charset="0"/>
              </a:rPr>
              <a:t>TRÒ CHƠI Ô CHỮ</a:t>
            </a:r>
          </a:p>
        </p:txBody>
      </p:sp>
      <p:pic>
        <p:nvPicPr>
          <p:cNvPr id="83" name="图片 2">
            <a:extLst>
              <a:ext uri="{FF2B5EF4-FFF2-40B4-BE49-F238E27FC236}">
                <a16:creationId xmlns:a16="http://schemas.microsoft.com/office/drawing/2014/main" id="{6A00613F-C1A2-4D38-9CD9-8CE0500615A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698" t="4820" r="34641" b="9893"/>
          <a:stretch/>
        </p:blipFill>
        <p:spPr>
          <a:xfrm>
            <a:off x="10643359" y="2209802"/>
            <a:ext cx="1483453" cy="4465681"/>
          </a:xfrm>
          <a:prstGeom prst="rect">
            <a:avLst/>
          </a:prstGeom>
        </p:spPr>
      </p:pic>
      <p:pic>
        <p:nvPicPr>
          <p:cNvPr id="85" name="图片 120">
            <a:extLst>
              <a:ext uri="{FF2B5EF4-FFF2-40B4-BE49-F238E27FC236}">
                <a16:creationId xmlns:a16="http://schemas.microsoft.com/office/drawing/2014/main" id="{1106614D-BC40-42A4-8CF8-EC78E2E0100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000" r="13576"/>
          <a:stretch/>
        </p:blipFill>
        <p:spPr>
          <a:xfrm>
            <a:off x="-302132" y="1981194"/>
            <a:ext cx="2995508" cy="4876806"/>
          </a:xfrm>
          <a:prstGeom prst="rect">
            <a:avLst/>
          </a:prstGeom>
        </p:spPr>
      </p:pic>
      <p:pic>
        <p:nvPicPr>
          <p:cNvPr id="3" name="Đồng hồ đếm ngược 2 phút - 2 Minutes countdown">
            <a:hlinkClick r:id="" action="ppaction://media"/>
            <a:extLst>
              <a:ext uri="{FF2B5EF4-FFF2-40B4-BE49-F238E27FC236}">
                <a16:creationId xmlns:a16="http://schemas.microsoft.com/office/drawing/2014/main" id="{ECB745A9-1418-4768-8567-BBD96CC3064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123136" y="859633"/>
            <a:ext cx="1287609" cy="724280"/>
          </a:xfrm>
          <a:prstGeom prst="rect">
            <a:avLst/>
          </a:prstGeom>
        </p:spPr>
      </p:pic>
      <p:sp>
        <p:nvSpPr>
          <p:cNvPr id="4" name="TextBox 3">
            <a:extLst>
              <a:ext uri="{FF2B5EF4-FFF2-40B4-BE49-F238E27FC236}">
                <a16:creationId xmlns:a16="http://schemas.microsoft.com/office/drawing/2014/main" id="{1AF556E5-CB90-4A48-BE3A-AAA8FB6137C7}"/>
              </a:ext>
            </a:extLst>
          </p:cNvPr>
          <p:cNvSpPr txBox="1"/>
          <p:nvPr/>
        </p:nvSpPr>
        <p:spPr>
          <a:xfrm>
            <a:off x="3034543" y="1102338"/>
            <a:ext cx="6088593" cy="954107"/>
          </a:xfrm>
          <a:prstGeom prst="rect">
            <a:avLst/>
          </a:prstGeom>
          <a:noFill/>
        </p:spPr>
        <p:txBody>
          <a:bodyPr wrap="square" rtlCol="0">
            <a:spAutoFit/>
          </a:bodyPr>
          <a:lstStyle/>
          <a:p>
            <a:r>
              <a:rPr lang="en-US" sz="2800" dirty="0" err="1"/>
              <a:t>Tìm</a:t>
            </a:r>
            <a:r>
              <a:rPr lang="en-US" sz="2800" dirty="0"/>
              <a:t> </a:t>
            </a:r>
            <a:r>
              <a:rPr lang="en-US" sz="2800" dirty="0" err="1"/>
              <a:t>tên</a:t>
            </a:r>
            <a:r>
              <a:rPr lang="en-US" sz="2800" dirty="0"/>
              <a:t> </a:t>
            </a:r>
            <a:r>
              <a:rPr lang="en-US" sz="2800" dirty="0" err="1"/>
              <a:t>các</a:t>
            </a:r>
            <a:r>
              <a:rPr lang="en-US" sz="2800" dirty="0"/>
              <a:t> </a:t>
            </a:r>
            <a:r>
              <a:rPr lang="en-US" sz="2800" dirty="0" err="1"/>
              <a:t>bài</a:t>
            </a:r>
            <a:r>
              <a:rPr lang="en-US" sz="2800" dirty="0"/>
              <a:t> </a:t>
            </a:r>
            <a:r>
              <a:rPr lang="en-US" sz="2800" dirty="0" err="1"/>
              <a:t>thơ</a:t>
            </a:r>
            <a:r>
              <a:rPr lang="en-US" sz="2800" dirty="0"/>
              <a:t> </a:t>
            </a:r>
            <a:r>
              <a:rPr lang="en-US" sz="2800" dirty="0" err="1"/>
              <a:t>cổ</a:t>
            </a:r>
            <a:r>
              <a:rPr lang="en-US" sz="2800" dirty="0"/>
              <a:t>, </a:t>
            </a:r>
            <a:r>
              <a:rPr lang="en-US" sz="2800" dirty="0" err="1"/>
              <a:t>truyện</a:t>
            </a:r>
            <a:r>
              <a:rPr lang="en-US" sz="2800" dirty="0"/>
              <a:t> </a:t>
            </a:r>
            <a:r>
              <a:rPr lang="en-US" sz="2800" dirty="0" err="1"/>
              <a:t>thơ</a:t>
            </a:r>
            <a:r>
              <a:rPr lang="en-US" sz="2800" dirty="0"/>
              <a:t> </a:t>
            </a:r>
            <a:r>
              <a:rPr lang="en-US" sz="2800" dirty="0" err="1"/>
              <a:t>nôm</a:t>
            </a:r>
            <a:r>
              <a:rPr lang="en-US" sz="2800" dirty="0"/>
              <a:t> </a:t>
            </a:r>
            <a:r>
              <a:rPr lang="en-US" sz="2800" dirty="0" err="1"/>
              <a:t>có</a:t>
            </a:r>
            <a:r>
              <a:rPr lang="en-US" sz="2800" dirty="0"/>
              <a:t> </a:t>
            </a:r>
            <a:r>
              <a:rPr lang="en-US" sz="2800" dirty="0" err="1"/>
              <a:t>trong</a:t>
            </a:r>
            <a:r>
              <a:rPr lang="en-US" sz="2800" dirty="0"/>
              <a:t> ô </a:t>
            </a:r>
            <a:r>
              <a:rPr lang="en-US" sz="2800" dirty="0" err="1"/>
              <a:t>chữ</a:t>
            </a:r>
            <a:r>
              <a:rPr lang="en-US" sz="2800" dirty="0"/>
              <a:t> </a:t>
            </a:r>
            <a:r>
              <a:rPr lang="en-US" sz="2800" dirty="0" err="1"/>
              <a:t>sau</a:t>
            </a:r>
            <a:r>
              <a:rPr lang="en-US" sz="2800" dirty="0"/>
              <a:t>:</a:t>
            </a:r>
          </a:p>
        </p:txBody>
      </p:sp>
      <p:pic>
        <p:nvPicPr>
          <p:cNvPr id="7" name="Picture 6">
            <a:extLst>
              <a:ext uri="{FF2B5EF4-FFF2-40B4-BE49-F238E27FC236}">
                <a16:creationId xmlns:a16="http://schemas.microsoft.com/office/drawing/2014/main" id="{0F0D8107-62BF-40FC-A7F5-F023D5459893}"/>
              </a:ext>
            </a:extLst>
          </p:cNvPr>
          <p:cNvPicPr>
            <a:picLocks noChangeAspect="1"/>
          </p:cNvPicPr>
          <p:nvPr/>
        </p:nvPicPr>
        <p:blipFill>
          <a:blip r:embed="rId10"/>
          <a:stretch>
            <a:fillRect/>
          </a:stretch>
        </p:blipFill>
        <p:spPr>
          <a:xfrm>
            <a:off x="3731748" y="2016738"/>
            <a:ext cx="4364288" cy="4318648"/>
          </a:xfrm>
          <a:prstGeom prst="rect">
            <a:avLst/>
          </a:prstGeom>
        </p:spPr>
      </p:pic>
    </p:spTree>
    <p:extLst>
      <p:ext uri="{BB962C8B-B14F-4D97-AF65-F5344CB8AC3E}">
        <p14:creationId xmlns:p14="http://schemas.microsoft.com/office/powerpoint/2010/main" val="178974013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1000"/>
                                        <p:tgtEl>
                                          <p:spTgt spid="82"/>
                                        </p:tgtEl>
                                      </p:cBhvr>
                                    </p:animEffect>
                                    <p:anim calcmode="lin" valueType="num">
                                      <p:cBhvr>
                                        <p:cTn id="8" dur="1000" fill="hold"/>
                                        <p:tgtEl>
                                          <p:spTgt spid="82"/>
                                        </p:tgtEl>
                                        <p:attrNameLst>
                                          <p:attrName>ppt_x</p:attrName>
                                        </p:attrNameLst>
                                      </p:cBhvr>
                                      <p:tavLst>
                                        <p:tav tm="0">
                                          <p:val>
                                            <p:strVal val="#ppt_x"/>
                                          </p:val>
                                        </p:tav>
                                        <p:tav tm="100000">
                                          <p:val>
                                            <p:strVal val="#ppt_x"/>
                                          </p:val>
                                        </p:tav>
                                      </p:tavLst>
                                    </p:anim>
                                    <p:anim calcmode="lin" valueType="num">
                                      <p:cBhvr>
                                        <p:cTn id="9" dur="1000" fill="hold"/>
                                        <p:tgtEl>
                                          <p:spTgt spid="8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0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1000"/>
                                        <p:tgtEl>
                                          <p:spTgt spid="83"/>
                                        </p:tgtEl>
                                      </p:cBhvr>
                                    </p:animEffect>
                                    <p:anim calcmode="lin" valueType="num">
                                      <p:cBhvr>
                                        <p:cTn id="13" dur="1000" fill="hold"/>
                                        <p:tgtEl>
                                          <p:spTgt spid="83"/>
                                        </p:tgtEl>
                                        <p:attrNameLst>
                                          <p:attrName>ppt_x</p:attrName>
                                        </p:attrNameLst>
                                      </p:cBhvr>
                                      <p:tavLst>
                                        <p:tav tm="0">
                                          <p:val>
                                            <p:strVal val="#ppt_x"/>
                                          </p:val>
                                        </p:tav>
                                        <p:tav tm="100000">
                                          <p:val>
                                            <p:strVal val="#ppt_x"/>
                                          </p:val>
                                        </p:tav>
                                      </p:tavLst>
                                    </p:anim>
                                    <p:anim calcmode="lin" valueType="num">
                                      <p:cBhvr>
                                        <p:cTn id="14" dur="1000" fill="hold"/>
                                        <p:tgtEl>
                                          <p:spTgt spid="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
                                  </p:stCondLst>
                                  <p:childTnLst>
                                    <p:set>
                                      <p:cBhvr>
                                        <p:cTn id="16" dur="1" fill="hold">
                                          <p:stCondLst>
                                            <p:cond delay="0"/>
                                          </p:stCondLst>
                                        </p:cTn>
                                        <p:tgtEl>
                                          <p:spTgt spid="85"/>
                                        </p:tgtEl>
                                        <p:attrNameLst>
                                          <p:attrName>style.visibility</p:attrName>
                                        </p:attrNameLst>
                                      </p:cBhvr>
                                      <p:to>
                                        <p:strVal val="visible"/>
                                      </p:to>
                                    </p:set>
                                    <p:animEffect transition="in" filter="fade">
                                      <p:cBhvr>
                                        <p:cTn id="17" dur="1000"/>
                                        <p:tgtEl>
                                          <p:spTgt spid="85"/>
                                        </p:tgtEl>
                                      </p:cBhvr>
                                    </p:animEffect>
                                    <p:anim calcmode="lin" valueType="num">
                                      <p:cBhvr>
                                        <p:cTn id="18" dur="1000" fill="hold"/>
                                        <p:tgtEl>
                                          <p:spTgt spid="85"/>
                                        </p:tgtEl>
                                        <p:attrNameLst>
                                          <p:attrName>ppt_x</p:attrName>
                                        </p:attrNameLst>
                                      </p:cBhvr>
                                      <p:tavLst>
                                        <p:tav tm="0">
                                          <p:val>
                                            <p:strVal val="#ppt_x"/>
                                          </p:val>
                                        </p:tav>
                                        <p:tav tm="100000">
                                          <p:val>
                                            <p:strVal val="#ppt_x"/>
                                          </p:val>
                                        </p:tav>
                                      </p:tavLst>
                                    </p:anim>
                                    <p:anim calcmode="lin" valueType="num">
                                      <p:cBhvr>
                                        <p:cTn id="19"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311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3"/>
                </p:tgtEl>
              </p:cMediaNode>
            </p:video>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524000" y="76200"/>
            <a:ext cx="9067800" cy="6705600"/>
          </a:xfrm>
          <a:prstGeom prst="roundRect">
            <a:avLst/>
          </a:prstGeom>
          <a:solidFill>
            <a:schemeClr val="accent2">
              <a:lumMod val="20000"/>
              <a:lumOff val="80000"/>
              <a:alpha val="37000"/>
            </a:schemeClr>
          </a:solidFill>
          <a:ln w="28575">
            <a:solidFill>
              <a:srgbClr val="9AC4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E9533"/>
              </a:solidFill>
            </a:endParaRPr>
          </a:p>
        </p:txBody>
      </p:sp>
      <p:sp>
        <p:nvSpPr>
          <p:cNvPr id="84" name="Rounded Rectangle 83">
            <a:hlinkClick r:id="rId3" action="ppaction://hlinkfile"/>
          </p:cNvPr>
          <p:cNvSpPr/>
          <p:nvPr/>
        </p:nvSpPr>
        <p:spPr>
          <a:xfrm>
            <a:off x="3038543" y="342900"/>
            <a:ext cx="6064362" cy="647700"/>
          </a:xfrm>
          <a:prstGeom prst="roundRect">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latin typeface="Times New Roman" pitchFamily="18" charset="0"/>
                <a:cs typeface="Times New Roman" pitchFamily="18" charset="0"/>
              </a:rPr>
              <a:t>TRÒ CHƠI Ô CHỮ:</a:t>
            </a:r>
          </a:p>
        </p:txBody>
      </p:sp>
      <p:pic>
        <p:nvPicPr>
          <p:cNvPr id="85" name="图片 120">
            <a:extLst>
              <a:ext uri="{FF2B5EF4-FFF2-40B4-BE49-F238E27FC236}">
                <a16:creationId xmlns:a16="http://schemas.microsoft.com/office/drawing/2014/main" id="{1106614D-BC40-42A4-8CF8-EC78E2E010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000" r="13576"/>
          <a:stretch/>
        </p:blipFill>
        <p:spPr>
          <a:xfrm>
            <a:off x="-106926" y="2687424"/>
            <a:ext cx="2593269" cy="4221945"/>
          </a:xfrm>
          <a:prstGeom prst="rect">
            <a:avLst/>
          </a:prstGeom>
        </p:spPr>
      </p:pic>
      <p:grpSp>
        <p:nvGrpSpPr>
          <p:cNvPr id="7" name="Group 6">
            <a:extLst>
              <a:ext uri="{FF2B5EF4-FFF2-40B4-BE49-F238E27FC236}">
                <a16:creationId xmlns:a16="http://schemas.microsoft.com/office/drawing/2014/main" id="{DF1383ED-9CC8-4233-ADFE-FC8BB8D74410}"/>
              </a:ext>
            </a:extLst>
          </p:cNvPr>
          <p:cNvGrpSpPr/>
          <p:nvPr/>
        </p:nvGrpSpPr>
        <p:grpSpPr>
          <a:xfrm>
            <a:off x="1842929" y="1129068"/>
            <a:ext cx="6459415" cy="5514264"/>
            <a:chOff x="3086102" y="1000621"/>
            <a:chExt cx="6459415" cy="5514264"/>
          </a:xfrm>
        </p:grpSpPr>
        <p:pic>
          <p:nvPicPr>
            <p:cNvPr id="82" name="图片 27">
              <a:extLst>
                <a:ext uri="{FF2B5EF4-FFF2-40B4-BE49-F238E27FC236}">
                  <a16:creationId xmlns:a16="http://schemas.microsoft.com/office/drawing/2014/main" id="{15B7276F-3EB7-427F-9857-B7AFA782D1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6102" y="1128190"/>
              <a:ext cx="6459415" cy="5385053"/>
            </a:xfrm>
            <a:prstGeom prst="rect">
              <a:avLst/>
            </a:prstGeom>
          </p:spPr>
        </p:pic>
        <p:pic>
          <p:nvPicPr>
            <p:cNvPr id="4" name="Picture 3">
              <a:extLst>
                <a:ext uri="{FF2B5EF4-FFF2-40B4-BE49-F238E27FC236}">
                  <a16:creationId xmlns:a16="http://schemas.microsoft.com/office/drawing/2014/main" id="{274A3F7A-D0F0-496A-8408-0EDDA38A2CA2}"/>
                </a:ext>
              </a:extLst>
            </p:cNvPr>
            <p:cNvPicPr>
              <a:picLocks noChangeAspect="1"/>
            </p:cNvPicPr>
            <p:nvPr/>
          </p:nvPicPr>
          <p:blipFill>
            <a:blip r:embed="rId6"/>
            <a:stretch>
              <a:fillRect/>
            </a:stretch>
          </p:blipFill>
          <p:spPr>
            <a:xfrm>
              <a:off x="3192043" y="1000621"/>
              <a:ext cx="5561540" cy="5025631"/>
            </a:xfrm>
            <a:prstGeom prst="rect">
              <a:avLst/>
            </a:prstGeom>
          </p:spPr>
        </p:pic>
        <p:pic>
          <p:nvPicPr>
            <p:cNvPr id="6" name="Picture 5">
              <a:extLst>
                <a:ext uri="{FF2B5EF4-FFF2-40B4-BE49-F238E27FC236}">
                  <a16:creationId xmlns:a16="http://schemas.microsoft.com/office/drawing/2014/main" id="{D39722CF-A7EA-4B9E-AAA9-8CBECD83A169}"/>
                </a:ext>
              </a:extLst>
            </p:cNvPr>
            <p:cNvPicPr>
              <a:picLocks noChangeAspect="1"/>
            </p:cNvPicPr>
            <p:nvPr/>
          </p:nvPicPr>
          <p:blipFill rotWithShape="1">
            <a:blip r:embed="rId7"/>
            <a:srcRect l="1096" r="365" b="20401"/>
            <a:stretch/>
          </p:blipFill>
          <p:spPr>
            <a:xfrm>
              <a:off x="3192043" y="6022928"/>
              <a:ext cx="5559552" cy="491957"/>
            </a:xfrm>
            <a:prstGeom prst="rect">
              <a:avLst/>
            </a:prstGeom>
          </p:spPr>
        </p:pic>
      </p:grpSp>
      <p:sp>
        <p:nvSpPr>
          <p:cNvPr id="14" name="TextBox 13">
            <a:extLst>
              <a:ext uri="{FF2B5EF4-FFF2-40B4-BE49-F238E27FC236}">
                <a16:creationId xmlns:a16="http://schemas.microsoft.com/office/drawing/2014/main" id="{43BFDC6A-8A22-4143-99B0-3664D3A5E363}"/>
              </a:ext>
            </a:extLst>
          </p:cNvPr>
          <p:cNvSpPr txBox="1"/>
          <p:nvPr/>
        </p:nvSpPr>
        <p:spPr>
          <a:xfrm>
            <a:off x="7616351" y="1413975"/>
            <a:ext cx="2975449" cy="2308324"/>
          </a:xfrm>
          <a:prstGeom prst="rect">
            <a:avLst/>
          </a:prstGeom>
          <a:noFill/>
        </p:spPr>
        <p:txBody>
          <a:bodyPr wrap="square">
            <a:spAutoFit/>
          </a:bodyPr>
          <a:lstStyle/>
          <a:p>
            <a:pPr marL="285750" indent="-285750">
              <a:buFont typeface="Arial" panose="020B0604020202020204" pitchFamily="34" charset="0"/>
              <a:buChar char="•"/>
            </a:pPr>
            <a:r>
              <a:rPr lang="en-US" sz="2400" dirty="0" err="1"/>
              <a:t>Khóc</a:t>
            </a:r>
            <a:r>
              <a:rPr lang="en-US" sz="2400" dirty="0"/>
              <a:t> </a:t>
            </a:r>
            <a:r>
              <a:rPr lang="en-US" sz="2400" dirty="0" err="1"/>
              <a:t>Dương</a:t>
            </a:r>
            <a:r>
              <a:rPr lang="en-US" sz="2400" dirty="0"/>
              <a:t> </a:t>
            </a:r>
            <a:r>
              <a:rPr lang="en-US" sz="2400" dirty="0" err="1"/>
              <a:t>Khuê</a:t>
            </a:r>
            <a:endParaRPr lang="en-US" sz="2400" dirty="0"/>
          </a:p>
          <a:p>
            <a:pPr marL="285750" indent="-285750">
              <a:buFont typeface="Arial" panose="020B0604020202020204" pitchFamily="34" charset="0"/>
              <a:buChar char="•"/>
            </a:pPr>
            <a:r>
              <a:rPr lang="en-US" sz="2400" dirty="0" err="1"/>
              <a:t>Chinh</a:t>
            </a:r>
            <a:r>
              <a:rPr lang="en-US" sz="2400" dirty="0"/>
              <a:t> </a:t>
            </a:r>
            <a:r>
              <a:rPr lang="en-US" sz="2400" dirty="0" err="1"/>
              <a:t>phụ</a:t>
            </a:r>
            <a:r>
              <a:rPr lang="en-US" sz="2400" dirty="0"/>
              <a:t> </a:t>
            </a:r>
            <a:r>
              <a:rPr lang="en-US" sz="2400" dirty="0" err="1"/>
              <a:t>ngâm</a:t>
            </a:r>
            <a:endParaRPr lang="en-US" sz="2400" dirty="0"/>
          </a:p>
          <a:p>
            <a:pPr marL="285750" indent="-285750">
              <a:buFont typeface="Arial" panose="020B0604020202020204" pitchFamily="34" charset="0"/>
              <a:buChar char="•"/>
            </a:pPr>
            <a:r>
              <a:rPr lang="en-US" sz="2400" dirty="0" err="1"/>
              <a:t>Truyện</a:t>
            </a:r>
            <a:r>
              <a:rPr lang="en-US" sz="2400" dirty="0"/>
              <a:t> </a:t>
            </a:r>
            <a:r>
              <a:rPr lang="en-US" sz="2400" dirty="0" err="1"/>
              <a:t>Kiều</a:t>
            </a:r>
            <a:endParaRPr lang="en-US" sz="2400" dirty="0"/>
          </a:p>
          <a:p>
            <a:pPr marL="285750" indent="-285750">
              <a:buFont typeface="Arial" panose="020B0604020202020204" pitchFamily="34" charset="0"/>
              <a:buChar char="•"/>
            </a:pPr>
            <a:r>
              <a:rPr lang="en-US" sz="2400" dirty="0" err="1"/>
              <a:t>Truyện</a:t>
            </a:r>
            <a:r>
              <a:rPr lang="en-US" sz="2400" dirty="0"/>
              <a:t> </a:t>
            </a:r>
            <a:r>
              <a:rPr lang="en-US" sz="2400" dirty="0" err="1"/>
              <a:t>Lục</a:t>
            </a:r>
            <a:r>
              <a:rPr lang="en-US" sz="2400" dirty="0"/>
              <a:t> </a:t>
            </a:r>
            <a:r>
              <a:rPr lang="en-US" sz="2400" dirty="0" err="1"/>
              <a:t>Vân</a:t>
            </a:r>
            <a:r>
              <a:rPr lang="en-US" sz="2400" dirty="0"/>
              <a:t> </a:t>
            </a:r>
            <a:r>
              <a:rPr lang="en-US" sz="2400" dirty="0" err="1"/>
              <a:t>Tiên</a:t>
            </a:r>
            <a:endParaRPr lang="en-US" sz="2400" dirty="0"/>
          </a:p>
          <a:p>
            <a:pPr marL="285750" indent="-285750">
              <a:buFont typeface="Arial" panose="020B0604020202020204" pitchFamily="34" charset="0"/>
              <a:buChar char="•"/>
            </a:pPr>
            <a:r>
              <a:rPr lang="en-US" sz="2400" dirty="0"/>
              <a:t>Nam </a:t>
            </a:r>
            <a:r>
              <a:rPr lang="en-US" sz="2400" dirty="0" err="1"/>
              <a:t>quốc</a:t>
            </a:r>
            <a:r>
              <a:rPr lang="en-US" sz="2400" dirty="0"/>
              <a:t> </a:t>
            </a:r>
            <a:r>
              <a:rPr lang="en-US" sz="2400" dirty="0" err="1"/>
              <a:t>sơn</a:t>
            </a:r>
            <a:r>
              <a:rPr lang="en-US" sz="2400" dirty="0"/>
              <a:t> </a:t>
            </a:r>
            <a:r>
              <a:rPr lang="en-US" sz="2400" dirty="0" err="1"/>
              <a:t>hà</a:t>
            </a:r>
            <a:endParaRPr lang="en-US" sz="2400" dirty="0"/>
          </a:p>
          <a:p>
            <a:pPr marL="285750" indent="-285750">
              <a:buFont typeface="Arial" panose="020B0604020202020204" pitchFamily="34" charset="0"/>
              <a:buChar char="•"/>
            </a:pPr>
            <a:r>
              <a:rPr lang="en-US" sz="2400" dirty="0" err="1"/>
              <a:t>Phò</a:t>
            </a:r>
            <a:r>
              <a:rPr lang="en-US" sz="2400" dirty="0"/>
              <a:t> </a:t>
            </a:r>
            <a:r>
              <a:rPr lang="en-US" sz="2400" dirty="0" err="1"/>
              <a:t>giá</a:t>
            </a:r>
            <a:r>
              <a:rPr lang="en-US" sz="2400" dirty="0"/>
              <a:t> </a:t>
            </a:r>
            <a:r>
              <a:rPr lang="en-US" sz="2400" dirty="0" err="1"/>
              <a:t>về</a:t>
            </a:r>
            <a:r>
              <a:rPr lang="en-US" sz="2400" dirty="0"/>
              <a:t> </a:t>
            </a:r>
            <a:r>
              <a:rPr lang="en-US" sz="2400" dirty="0" err="1"/>
              <a:t>kinh</a:t>
            </a:r>
            <a:endParaRPr lang="en-US" sz="2400" dirty="0"/>
          </a:p>
        </p:txBody>
      </p:sp>
      <p:pic>
        <p:nvPicPr>
          <p:cNvPr id="15" name="图片 2">
            <a:extLst>
              <a:ext uri="{FF2B5EF4-FFF2-40B4-BE49-F238E27FC236}">
                <a16:creationId xmlns:a16="http://schemas.microsoft.com/office/drawing/2014/main" id="{11CD72E8-A9C0-4E59-B33B-75AD62C72D9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3698" t="4820" r="34641" b="9893"/>
          <a:stretch/>
        </p:blipFill>
        <p:spPr>
          <a:xfrm>
            <a:off x="10643359" y="2209802"/>
            <a:ext cx="1483453" cy="4465681"/>
          </a:xfrm>
          <a:prstGeom prst="rect">
            <a:avLst/>
          </a:prstGeom>
        </p:spPr>
      </p:pic>
    </p:spTree>
    <p:extLst>
      <p:ext uri="{BB962C8B-B14F-4D97-AF65-F5344CB8AC3E}">
        <p14:creationId xmlns:p14="http://schemas.microsoft.com/office/powerpoint/2010/main" val="286450205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200"/>
                            </p:stCondLst>
                            <p:childTnLst>
                              <p:par>
                                <p:cTn id="11" presetID="22" presetClass="entr" presetSubtype="1" fill="hold" nodeType="after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wipe(up)">
                                      <p:cBhvr>
                                        <p:cTn id="13" dur="500"/>
                                        <p:tgtEl>
                                          <p:spTgt spid="14">
                                            <p:txEl>
                                              <p:pRg st="0" end="0"/>
                                            </p:txEl>
                                          </p:spTgt>
                                        </p:tgtEl>
                                      </p:cBhvr>
                                    </p:animEffect>
                                  </p:childTnLst>
                                </p:cTn>
                              </p:par>
                            </p:childTnLst>
                          </p:cTn>
                        </p:par>
                        <p:par>
                          <p:cTn id="14" fill="hold">
                            <p:stCondLst>
                              <p:cond delay="1700"/>
                            </p:stCondLst>
                            <p:childTnLst>
                              <p:par>
                                <p:cTn id="15" presetID="22" presetClass="entr" presetSubtype="1" fill="hold" nodeType="after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wipe(up)">
                                      <p:cBhvr>
                                        <p:cTn id="17" dur="500"/>
                                        <p:tgtEl>
                                          <p:spTgt spid="14">
                                            <p:txEl>
                                              <p:pRg st="1" end="1"/>
                                            </p:txEl>
                                          </p:spTgt>
                                        </p:tgtEl>
                                      </p:cBhvr>
                                    </p:animEffect>
                                  </p:childTnLst>
                                </p:cTn>
                              </p:par>
                            </p:childTnLst>
                          </p:cTn>
                        </p:par>
                        <p:par>
                          <p:cTn id="18" fill="hold">
                            <p:stCondLst>
                              <p:cond delay="2200"/>
                            </p:stCondLst>
                            <p:childTnLst>
                              <p:par>
                                <p:cTn id="19" presetID="22" presetClass="entr" presetSubtype="1" fill="hold" nodeType="after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wipe(up)">
                                      <p:cBhvr>
                                        <p:cTn id="21" dur="500"/>
                                        <p:tgtEl>
                                          <p:spTgt spid="14">
                                            <p:txEl>
                                              <p:pRg st="2" end="2"/>
                                            </p:txEl>
                                          </p:spTgt>
                                        </p:tgtEl>
                                      </p:cBhvr>
                                    </p:animEffect>
                                  </p:childTnLst>
                                </p:cTn>
                              </p:par>
                            </p:childTnLst>
                          </p:cTn>
                        </p:par>
                        <p:par>
                          <p:cTn id="22" fill="hold">
                            <p:stCondLst>
                              <p:cond delay="2700"/>
                            </p:stCondLst>
                            <p:childTnLst>
                              <p:par>
                                <p:cTn id="23" presetID="22" presetClass="entr" presetSubtype="1" fill="hold" nodeType="after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Effect transition="in" filter="wipe(up)">
                                      <p:cBhvr>
                                        <p:cTn id="25" dur="500"/>
                                        <p:tgtEl>
                                          <p:spTgt spid="14">
                                            <p:txEl>
                                              <p:pRg st="3" end="3"/>
                                            </p:txEl>
                                          </p:spTgt>
                                        </p:tgtEl>
                                      </p:cBhvr>
                                    </p:animEffect>
                                  </p:childTnLst>
                                </p:cTn>
                              </p:par>
                            </p:childTnLst>
                          </p:cTn>
                        </p:par>
                        <p:par>
                          <p:cTn id="26" fill="hold">
                            <p:stCondLst>
                              <p:cond delay="3200"/>
                            </p:stCondLst>
                            <p:childTnLst>
                              <p:par>
                                <p:cTn id="27" presetID="22" presetClass="entr" presetSubtype="1" fill="hold" nodeType="afterEffect">
                                  <p:stCondLst>
                                    <p:cond delay="0"/>
                                  </p:stCondLst>
                                  <p:childTnLst>
                                    <p:set>
                                      <p:cBhvr>
                                        <p:cTn id="28" dur="1" fill="hold">
                                          <p:stCondLst>
                                            <p:cond delay="0"/>
                                          </p:stCondLst>
                                        </p:cTn>
                                        <p:tgtEl>
                                          <p:spTgt spid="14">
                                            <p:txEl>
                                              <p:pRg st="4" end="4"/>
                                            </p:txEl>
                                          </p:spTgt>
                                        </p:tgtEl>
                                        <p:attrNameLst>
                                          <p:attrName>style.visibility</p:attrName>
                                        </p:attrNameLst>
                                      </p:cBhvr>
                                      <p:to>
                                        <p:strVal val="visible"/>
                                      </p:to>
                                    </p:set>
                                    <p:animEffect transition="in" filter="wipe(up)">
                                      <p:cBhvr>
                                        <p:cTn id="29" dur="500"/>
                                        <p:tgtEl>
                                          <p:spTgt spid="14">
                                            <p:txEl>
                                              <p:pRg st="4" end="4"/>
                                            </p:txEl>
                                          </p:spTgt>
                                        </p:tgtEl>
                                      </p:cBhvr>
                                    </p:animEffect>
                                  </p:childTnLst>
                                </p:cTn>
                              </p:par>
                            </p:childTnLst>
                          </p:cTn>
                        </p:par>
                        <p:par>
                          <p:cTn id="30" fill="hold">
                            <p:stCondLst>
                              <p:cond delay="3700"/>
                            </p:stCondLst>
                            <p:childTnLst>
                              <p:par>
                                <p:cTn id="31" presetID="22" presetClass="entr" presetSubtype="1" fill="hold" nodeType="afterEffect">
                                  <p:stCondLst>
                                    <p:cond delay="0"/>
                                  </p:stCondLst>
                                  <p:childTnLst>
                                    <p:set>
                                      <p:cBhvr>
                                        <p:cTn id="32" dur="1" fill="hold">
                                          <p:stCondLst>
                                            <p:cond delay="0"/>
                                          </p:stCondLst>
                                        </p:cTn>
                                        <p:tgtEl>
                                          <p:spTgt spid="14">
                                            <p:txEl>
                                              <p:pRg st="5" end="5"/>
                                            </p:txEl>
                                          </p:spTgt>
                                        </p:tgtEl>
                                        <p:attrNameLst>
                                          <p:attrName>style.visibility</p:attrName>
                                        </p:attrNameLst>
                                      </p:cBhvr>
                                      <p:to>
                                        <p:strVal val="visible"/>
                                      </p:to>
                                    </p:set>
                                    <p:animEffect transition="in" filter="wipe(up)">
                                      <p:cBhvr>
                                        <p:cTn id="33"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CCE5CC5-DC06-4FFA-8FB0-2837CBD28B30}"/>
              </a:ext>
            </a:extLst>
          </p:cNvPr>
          <p:cNvPicPr>
            <a:picLocks noChangeAspect="1"/>
          </p:cNvPicPr>
          <p:nvPr/>
        </p:nvPicPr>
        <p:blipFill rotWithShape="1">
          <a:blip r:embed="rId2">
            <a:extLst>
              <a:ext uri="{28A0092B-C50C-407E-A947-70E740481C1C}">
                <a14:useLocalDpi xmlns:a14="http://schemas.microsoft.com/office/drawing/2010/main" val="0"/>
              </a:ext>
            </a:extLst>
          </a:blip>
          <a:srcRect l="13038" t="12407" r="75113" b="72037"/>
          <a:stretch/>
        </p:blipFill>
        <p:spPr>
          <a:xfrm rot="20820866">
            <a:off x="10033000" y="804396"/>
            <a:ext cx="1092200" cy="1369325"/>
          </a:xfrm>
          <a:custGeom>
            <a:avLst/>
            <a:gdLst>
              <a:gd name="connsiteX0" fmla="*/ 0 w 1092200"/>
              <a:gd name="connsiteY0" fmla="*/ 0 h 1369325"/>
              <a:gd name="connsiteX1" fmla="*/ 1092200 w 1092200"/>
              <a:gd name="connsiteY1" fmla="*/ 0 h 1369325"/>
              <a:gd name="connsiteX2" fmla="*/ 1092200 w 1092200"/>
              <a:gd name="connsiteY2" fmla="*/ 1073151 h 1369325"/>
              <a:gd name="connsiteX3" fmla="*/ 914400 w 1092200"/>
              <a:gd name="connsiteY3" fmla="*/ 1225551 h 1369325"/>
              <a:gd name="connsiteX4" fmla="*/ 514350 w 1092200"/>
              <a:gd name="connsiteY4" fmla="*/ 1295401 h 1369325"/>
              <a:gd name="connsiteX5" fmla="*/ 469900 w 1092200"/>
              <a:gd name="connsiteY5" fmla="*/ 1352551 h 1369325"/>
              <a:gd name="connsiteX6" fmla="*/ 476807 w 1092200"/>
              <a:gd name="connsiteY6" fmla="*/ 1369325 h 1369325"/>
              <a:gd name="connsiteX7" fmla="*/ 0 w 1092200"/>
              <a:gd name="connsiteY7" fmla="*/ 1369325 h 136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2200" h="1369325">
                <a:moveTo>
                  <a:pt x="0" y="0"/>
                </a:moveTo>
                <a:lnTo>
                  <a:pt x="1092200" y="0"/>
                </a:lnTo>
                <a:lnTo>
                  <a:pt x="1092200" y="1073151"/>
                </a:lnTo>
                <a:lnTo>
                  <a:pt x="914400" y="1225551"/>
                </a:lnTo>
                <a:lnTo>
                  <a:pt x="514350" y="1295401"/>
                </a:lnTo>
                <a:lnTo>
                  <a:pt x="469900" y="1352551"/>
                </a:lnTo>
                <a:lnTo>
                  <a:pt x="476807" y="1369325"/>
                </a:lnTo>
                <a:lnTo>
                  <a:pt x="0" y="1369325"/>
                </a:lnTo>
                <a:close/>
              </a:path>
            </a:pathLst>
          </a:custGeom>
        </p:spPr>
      </p:pic>
      <p:pic>
        <p:nvPicPr>
          <p:cNvPr id="8" name="图片 7">
            <a:extLst>
              <a:ext uri="{FF2B5EF4-FFF2-40B4-BE49-F238E27FC236}">
                <a16:creationId xmlns:a16="http://schemas.microsoft.com/office/drawing/2014/main" id="{5DF77106-6F18-4F2A-99A8-10B08A091A9B}"/>
              </a:ext>
            </a:extLst>
          </p:cNvPr>
          <p:cNvPicPr>
            <a:picLocks noChangeAspect="1"/>
          </p:cNvPicPr>
          <p:nvPr/>
        </p:nvPicPr>
        <p:blipFill>
          <a:blip r:embed="rId3"/>
          <a:stretch>
            <a:fillRect/>
          </a:stretch>
        </p:blipFill>
        <p:spPr>
          <a:xfrm flipH="1">
            <a:off x="4844375" y="-347294"/>
            <a:ext cx="1877564" cy="1897681"/>
          </a:xfrm>
          <a:prstGeom prst="rect">
            <a:avLst/>
          </a:prstGeom>
        </p:spPr>
      </p:pic>
      <p:pic>
        <p:nvPicPr>
          <p:cNvPr id="5" name="图片 239" descr="图片包含 文字, 地图&#10;&#10;已生成极高可信度的说明">
            <a:extLst>
              <a:ext uri="{FF2B5EF4-FFF2-40B4-BE49-F238E27FC236}">
                <a16:creationId xmlns:a16="http://schemas.microsoft.com/office/drawing/2014/main" id="{675614E5-1362-4B22-8C70-8993D96E49C6}"/>
              </a:ext>
            </a:extLst>
          </p:cNvPr>
          <p:cNvPicPr>
            <a:picLocks noChangeAspect="1"/>
          </p:cNvPicPr>
          <p:nvPr/>
        </p:nvPicPr>
        <p:blipFill rotWithShape="1">
          <a:blip r:embed="rId4">
            <a:clrChange>
              <a:clrFrom>
                <a:srgbClr val="BBE3D8"/>
              </a:clrFrom>
              <a:clrTo>
                <a:srgbClr val="BBE3D8">
                  <a:alpha val="0"/>
                </a:srgbClr>
              </a:clrTo>
            </a:clrChange>
            <a:extLst>
              <a:ext uri="{28A0092B-C50C-407E-A947-70E740481C1C}">
                <a14:useLocalDpi xmlns:a14="http://schemas.microsoft.com/office/drawing/2010/main" val="0"/>
              </a:ext>
            </a:extLst>
          </a:blip>
          <a:srcRect l="17147" t="10250" r="16825" b="36903"/>
          <a:stretch/>
        </p:blipFill>
        <p:spPr>
          <a:xfrm rot="16200000">
            <a:off x="3053490" y="-382206"/>
            <a:ext cx="6519965" cy="8024116"/>
          </a:xfrm>
          <a:prstGeom prst="rect">
            <a:avLst/>
          </a:prstGeom>
        </p:spPr>
      </p:pic>
      <p:sp>
        <p:nvSpPr>
          <p:cNvPr id="2" name="TextBox 1">
            <a:extLst>
              <a:ext uri="{FF2B5EF4-FFF2-40B4-BE49-F238E27FC236}">
                <a16:creationId xmlns:a16="http://schemas.microsoft.com/office/drawing/2014/main" id="{3BFC136A-D384-407E-A2E8-EEA5A4CDC178}"/>
              </a:ext>
            </a:extLst>
          </p:cNvPr>
          <p:cNvSpPr txBox="1"/>
          <p:nvPr/>
        </p:nvSpPr>
        <p:spPr>
          <a:xfrm>
            <a:off x="2743200" y="2156877"/>
            <a:ext cx="6705600" cy="1692771"/>
          </a:xfrm>
          <a:prstGeom prst="rect">
            <a:avLst/>
          </a:prstGeom>
          <a:noFill/>
        </p:spPr>
        <p:txBody>
          <a:bodyPr wrap="square" rtlCol="0">
            <a:spAutoFit/>
          </a:bodyPr>
          <a:lstStyle/>
          <a:p>
            <a:pPr algn="ctr"/>
            <a:r>
              <a:rPr lang="en-US" sz="4400" b="1" dirty="0">
                <a:solidFill>
                  <a:schemeClr val="accent2">
                    <a:lumMod val="50000"/>
                  </a:schemeClr>
                </a:solidFill>
              </a:rPr>
              <a:t>THỰC HÀNH TIẾNG VIỆT:</a:t>
            </a:r>
          </a:p>
          <a:p>
            <a:pPr algn="ctr"/>
            <a:r>
              <a:rPr lang="en-US" sz="6000" b="1" dirty="0">
                <a:solidFill>
                  <a:srgbClr val="C00000"/>
                </a:solidFill>
              </a:rPr>
              <a:t>ĐIỂN CỐ, ĐIỂN TÍCH</a:t>
            </a:r>
          </a:p>
        </p:txBody>
      </p:sp>
    </p:spTree>
    <p:extLst>
      <p:ext uri="{BB962C8B-B14F-4D97-AF65-F5344CB8AC3E}">
        <p14:creationId xmlns:p14="http://schemas.microsoft.com/office/powerpoint/2010/main" val="2118551660"/>
      </p:ext>
    </p:extLst>
  </p:cSld>
  <p:clrMapOvr>
    <a:masterClrMapping/>
  </p:clrMapOvr>
  <mc:AlternateContent xmlns:mc="http://schemas.openxmlformats.org/markup-compatibility/2006" xmlns:p14="http://schemas.microsoft.com/office/powerpoint/2010/main">
    <mc:Choice Requires="p14">
      <p:transition spd="slow" p14:dur="800" advTm="0">
        <p:circle/>
      </p:transition>
    </mc:Choice>
    <mc:Fallback xmlns="">
      <p:transition spd="slow" advTm="0">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7">
            <a:extLst>
              <a:ext uri="{FF2B5EF4-FFF2-40B4-BE49-F238E27FC236}">
                <a16:creationId xmlns:a16="http://schemas.microsoft.com/office/drawing/2014/main" id="{ABD5E3A8-1C65-4D28-8553-7CF3E5CDF4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5516665" y="3080506"/>
            <a:ext cx="1273056" cy="822562"/>
          </a:xfrm>
          <a:prstGeom prst="rect">
            <a:avLst/>
          </a:prstGeom>
        </p:spPr>
      </p:pic>
      <p:pic>
        <p:nvPicPr>
          <p:cNvPr id="6" name="图片 79">
            <a:extLst>
              <a:ext uri="{FF2B5EF4-FFF2-40B4-BE49-F238E27FC236}">
                <a16:creationId xmlns:a16="http://schemas.microsoft.com/office/drawing/2014/main" id="{C32F0583-0FA9-462D-8638-4D37D7C2E4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5567635" y="4794735"/>
            <a:ext cx="1273056" cy="822562"/>
          </a:xfrm>
          <a:prstGeom prst="rect">
            <a:avLst/>
          </a:prstGeom>
        </p:spPr>
      </p:pic>
      <p:pic>
        <p:nvPicPr>
          <p:cNvPr id="7" name="图片 33">
            <a:extLst>
              <a:ext uri="{FF2B5EF4-FFF2-40B4-BE49-F238E27FC236}">
                <a16:creationId xmlns:a16="http://schemas.microsoft.com/office/drawing/2014/main" id="{62699B6F-4BC4-465E-B326-1A53B55A5E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5516665" y="1329834"/>
            <a:ext cx="1273056" cy="822562"/>
          </a:xfrm>
          <a:prstGeom prst="rect">
            <a:avLst/>
          </a:prstGeom>
        </p:spPr>
      </p:pic>
      <p:grpSp>
        <p:nvGrpSpPr>
          <p:cNvPr id="8" name="组合 1">
            <a:extLst>
              <a:ext uri="{FF2B5EF4-FFF2-40B4-BE49-F238E27FC236}">
                <a16:creationId xmlns:a16="http://schemas.microsoft.com/office/drawing/2014/main" id="{E46BBA8B-21B6-4A39-B547-77F853038947}"/>
              </a:ext>
            </a:extLst>
          </p:cNvPr>
          <p:cNvGrpSpPr/>
          <p:nvPr/>
        </p:nvGrpSpPr>
        <p:grpSpPr>
          <a:xfrm>
            <a:off x="126378" y="1968914"/>
            <a:ext cx="4363979" cy="3172452"/>
            <a:chOff x="313343" y="2074770"/>
            <a:chExt cx="3976947" cy="2868277"/>
          </a:xfrm>
        </p:grpSpPr>
        <p:sp>
          <p:nvSpPr>
            <p:cNvPr id="9" name="流程图: 终止 32">
              <a:extLst>
                <a:ext uri="{FF2B5EF4-FFF2-40B4-BE49-F238E27FC236}">
                  <a16:creationId xmlns:a16="http://schemas.microsoft.com/office/drawing/2014/main" id="{C0CD6522-317F-4E49-AE01-D225A205B264}"/>
                </a:ext>
              </a:extLst>
            </p:cNvPr>
            <p:cNvSpPr/>
            <p:nvPr/>
          </p:nvSpPr>
          <p:spPr>
            <a:xfrm>
              <a:off x="340810" y="2074770"/>
              <a:ext cx="3861320" cy="253957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2532"/>
                <a:gd name="connsiteX1" fmla="*/ 18125 w 21600"/>
                <a:gd name="connsiteY1" fmla="*/ 0 h 22532"/>
                <a:gd name="connsiteX2" fmla="*/ 21600 w 21600"/>
                <a:gd name="connsiteY2" fmla="*/ 10800 h 22532"/>
                <a:gd name="connsiteX3" fmla="*/ 18125 w 21600"/>
                <a:gd name="connsiteY3" fmla="*/ 21600 h 22532"/>
                <a:gd name="connsiteX4" fmla="*/ 3475 w 21600"/>
                <a:gd name="connsiteY4" fmla="*/ 21600 h 22532"/>
                <a:gd name="connsiteX5" fmla="*/ 0 w 21600"/>
                <a:gd name="connsiteY5" fmla="*/ 10800 h 22532"/>
                <a:gd name="connsiteX6" fmla="*/ 3475 w 21600"/>
                <a:gd name="connsiteY6" fmla="*/ 0 h 22532"/>
                <a:gd name="connsiteX0" fmla="*/ 3475 w 21600"/>
                <a:gd name="connsiteY0" fmla="*/ 0 h 23222"/>
                <a:gd name="connsiteX1" fmla="*/ 18125 w 21600"/>
                <a:gd name="connsiteY1" fmla="*/ 0 h 23222"/>
                <a:gd name="connsiteX2" fmla="*/ 21600 w 21600"/>
                <a:gd name="connsiteY2" fmla="*/ 10800 h 23222"/>
                <a:gd name="connsiteX3" fmla="*/ 18125 w 21600"/>
                <a:gd name="connsiteY3" fmla="*/ 21600 h 23222"/>
                <a:gd name="connsiteX4" fmla="*/ 3475 w 21600"/>
                <a:gd name="connsiteY4" fmla="*/ 21600 h 23222"/>
                <a:gd name="connsiteX5" fmla="*/ 0 w 21600"/>
                <a:gd name="connsiteY5" fmla="*/ 10800 h 23222"/>
                <a:gd name="connsiteX6" fmla="*/ 3475 w 21600"/>
                <a:gd name="connsiteY6" fmla="*/ 0 h 23222"/>
                <a:gd name="connsiteX0" fmla="*/ 3475 w 21600"/>
                <a:gd name="connsiteY0" fmla="*/ 1282 h 24504"/>
                <a:gd name="connsiteX1" fmla="*/ 18125 w 21600"/>
                <a:gd name="connsiteY1" fmla="*/ 1282 h 24504"/>
                <a:gd name="connsiteX2" fmla="*/ 21600 w 21600"/>
                <a:gd name="connsiteY2" fmla="*/ 12082 h 24504"/>
                <a:gd name="connsiteX3" fmla="*/ 18125 w 21600"/>
                <a:gd name="connsiteY3" fmla="*/ 22882 h 24504"/>
                <a:gd name="connsiteX4" fmla="*/ 3475 w 21600"/>
                <a:gd name="connsiteY4" fmla="*/ 22882 h 24504"/>
                <a:gd name="connsiteX5" fmla="*/ 0 w 21600"/>
                <a:gd name="connsiteY5" fmla="*/ 12082 h 24504"/>
                <a:gd name="connsiteX6" fmla="*/ 3475 w 21600"/>
                <a:gd name="connsiteY6" fmla="*/ 1282 h 24504"/>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520"/>
                <a:gd name="connsiteX1" fmla="*/ 18125 w 21600"/>
                <a:gd name="connsiteY1" fmla="*/ 1533 h 24520"/>
                <a:gd name="connsiteX2" fmla="*/ 21600 w 21600"/>
                <a:gd name="connsiteY2" fmla="*/ 12333 h 24520"/>
                <a:gd name="connsiteX3" fmla="*/ 18125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379"/>
                <a:gd name="connsiteX1" fmla="*/ 18125 w 21600"/>
                <a:gd name="connsiteY1" fmla="*/ 1533 h 24379"/>
                <a:gd name="connsiteX2" fmla="*/ 21600 w 21600"/>
                <a:gd name="connsiteY2" fmla="*/ 12333 h 24379"/>
                <a:gd name="connsiteX3" fmla="*/ 17936 w 21600"/>
                <a:gd name="connsiteY3" fmla="*/ 23133 h 24379"/>
                <a:gd name="connsiteX4" fmla="*/ 3475 w 21600"/>
                <a:gd name="connsiteY4" fmla="*/ 23133 h 24379"/>
                <a:gd name="connsiteX5" fmla="*/ 0 w 21600"/>
                <a:gd name="connsiteY5" fmla="*/ 12333 h 24379"/>
                <a:gd name="connsiteX6" fmla="*/ 3475 w 21600"/>
                <a:gd name="connsiteY6" fmla="*/ 1533 h 24379"/>
                <a:gd name="connsiteX0" fmla="*/ 3286 w 21600"/>
                <a:gd name="connsiteY0" fmla="*/ 1601 h 24304"/>
                <a:gd name="connsiteX1" fmla="*/ 18125 w 21600"/>
                <a:gd name="connsiteY1" fmla="*/ 1458 h 24304"/>
                <a:gd name="connsiteX2" fmla="*/ 21600 w 21600"/>
                <a:gd name="connsiteY2" fmla="*/ 12258 h 24304"/>
                <a:gd name="connsiteX3" fmla="*/ 17936 w 21600"/>
                <a:gd name="connsiteY3" fmla="*/ 23058 h 24304"/>
                <a:gd name="connsiteX4" fmla="*/ 3475 w 21600"/>
                <a:gd name="connsiteY4" fmla="*/ 23058 h 24304"/>
                <a:gd name="connsiteX5" fmla="*/ 0 w 21600"/>
                <a:gd name="connsiteY5" fmla="*/ 12258 h 24304"/>
                <a:gd name="connsiteX6" fmla="*/ 3286 w 21600"/>
                <a:gd name="connsiteY6" fmla="*/ 1601 h 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4304">
                  <a:moveTo>
                    <a:pt x="3286" y="1601"/>
                  </a:moveTo>
                  <a:cubicBezTo>
                    <a:pt x="7086" y="-639"/>
                    <a:pt x="15262" y="-378"/>
                    <a:pt x="18125" y="1458"/>
                  </a:cubicBezTo>
                  <a:cubicBezTo>
                    <a:pt x="19855" y="2819"/>
                    <a:pt x="21632" y="8658"/>
                    <a:pt x="21600" y="12258"/>
                  </a:cubicBezTo>
                  <a:cubicBezTo>
                    <a:pt x="21569" y="15858"/>
                    <a:pt x="21747" y="21052"/>
                    <a:pt x="17936" y="23058"/>
                  </a:cubicBezTo>
                  <a:cubicBezTo>
                    <a:pt x="13624" y="24797"/>
                    <a:pt x="7566" y="24642"/>
                    <a:pt x="3475" y="23058"/>
                  </a:cubicBezTo>
                  <a:cubicBezTo>
                    <a:pt x="42" y="20766"/>
                    <a:pt x="32" y="15834"/>
                    <a:pt x="0" y="12258"/>
                  </a:cubicBezTo>
                  <a:cubicBezTo>
                    <a:pt x="-32" y="8682"/>
                    <a:pt x="1367" y="2962"/>
                    <a:pt x="3286" y="1601"/>
                  </a:cubicBezTo>
                  <a:close/>
                </a:path>
              </a:pathLst>
            </a:cu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矩形 44">
              <a:extLst>
                <a:ext uri="{FF2B5EF4-FFF2-40B4-BE49-F238E27FC236}">
                  <a16:creationId xmlns:a16="http://schemas.microsoft.com/office/drawing/2014/main" id="{C80805D6-4351-4ABA-B085-5411C3F96748}"/>
                </a:ext>
              </a:extLst>
            </p:cNvPr>
            <p:cNvSpPr/>
            <p:nvPr/>
          </p:nvSpPr>
          <p:spPr>
            <a:xfrm rot="3274">
              <a:off x="313343" y="2468017"/>
              <a:ext cx="3976947" cy="1753081"/>
            </a:xfrm>
            <a:prstGeom prst="rect">
              <a:avLst/>
            </a:prstGeom>
          </p:spPr>
          <p:txBody>
            <a:bodyPr wrap="square">
              <a:spAutoFit/>
            </a:bodyPr>
            <a:lstStyle/>
            <a:p>
              <a:pPr algn="ctr"/>
              <a:r>
                <a:rPr lang="en-US" altLang="zh-CN" sz="6000"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MỤC TIÊU BÀI HỌC</a:t>
              </a:r>
              <a:endParaRPr lang="zh-CN" altLang="en-US" sz="6000"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pic>
          <p:nvPicPr>
            <p:cNvPr id="11" name="图片 21">
              <a:extLst>
                <a:ext uri="{FF2B5EF4-FFF2-40B4-BE49-F238E27FC236}">
                  <a16:creationId xmlns:a16="http://schemas.microsoft.com/office/drawing/2014/main" id="{3C641BC9-C01F-406E-830A-A645366626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7984" y="4021726"/>
              <a:ext cx="813833" cy="921321"/>
            </a:xfrm>
            <a:prstGeom prst="rect">
              <a:avLst/>
            </a:prstGeom>
          </p:spPr>
        </p:pic>
      </p:grpSp>
      <p:grpSp>
        <p:nvGrpSpPr>
          <p:cNvPr id="12" name="组合 6">
            <a:extLst>
              <a:ext uri="{FF2B5EF4-FFF2-40B4-BE49-F238E27FC236}">
                <a16:creationId xmlns:a16="http://schemas.microsoft.com/office/drawing/2014/main" id="{8E7B83E9-86F8-4CC8-BC7C-88D1007BF2B2}"/>
              </a:ext>
            </a:extLst>
          </p:cNvPr>
          <p:cNvGrpSpPr/>
          <p:nvPr/>
        </p:nvGrpSpPr>
        <p:grpSpPr>
          <a:xfrm>
            <a:off x="4153851" y="1044732"/>
            <a:ext cx="1942151" cy="1281506"/>
            <a:chOff x="1443866" y="1189407"/>
            <a:chExt cx="1942151" cy="1281506"/>
          </a:xfrm>
        </p:grpSpPr>
        <p:grpSp>
          <p:nvGrpSpPr>
            <p:cNvPr id="13" name="组合 37">
              <a:extLst>
                <a:ext uri="{FF2B5EF4-FFF2-40B4-BE49-F238E27FC236}">
                  <a16:creationId xmlns:a16="http://schemas.microsoft.com/office/drawing/2014/main" id="{3BBF0645-484D-4FCE-A49F-30A160E50B03}"/>
                </a:ext>
              </a:extLst>
            </p:cNvPr>
            <p:cNvGrpSpPr/>
            <p:nvPr/>
          </p:nvGrpSpPr>
          <p:grpSpPr>
            <a:xfrm>
              <a:off x="2112960" y="1481413"/>
              <a:ext cx="1273057" cy="814107"/>
              <a:chOff x="2516470" y="548138"/>
              <a:chExt cx="7443321" cy="4759928"/>
            </a:xfrm>
          </p:grpSpPr>
          <p:sp>
            <p:nvSpPr>
              <p:cNvPr id="15" name="云形 38">
                <a:extLst>
                  <a:ext uri="{FF2B5EF4-FFF2-40B4-BE49-F238E27FC236}">
                    <a16:creationId xmlns:a16="http://schemas.microsoft.com/office/drawing/2014/main" id="{0127E9C1-D5FB-460A-BB4E-D0426B905B46}"/>
                  </a:ext>
                </a:extLst>
              </p:cNvPr>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b="1" dirty="0">
                    <a:solidFill>
                      <a:srgbClr val="8ACFEA"/>
                    </a:solidFill>
                  </a:rPr>
                  <a:t>01</a:t>
                </a:r>
                <a:endParaRPr lang="zh-CN" altLang="en-US" sz="2800" b="1" dirty="0">
                  <a:solidFill>
                    <a:srgbClr val="8ACFEA"/>
                  </a:solidFill>
                </a:endParaRPr>
              </a:p>
            </p:txBody>
          </p:sp>
          <p:sp>
            <p:nvSpPr>
              <p:cNvPr id="16" name="云形 39">
                <a:extLst>
                  <a:ext uri="{FF2B5EF4-FFF2-40B4-BE49-F238E27FC236}">
                    <a16:creationId xmlns:a16="http://schemas.microsoft.com/office/drawing/2014/main" id="{14790F45-0508-48DB-800C-38433F12941E}"/>
                  </a:ext>
                </a:extLst>
              </p:cNvPr>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b="1">
                  <a:solidFill>
                    <a:srgbClr val="8ACFEA"/>
                  </a:solidFill>
                </a:endParaRPr>
              </a:p>
            </p:txBody>
          </p:sp>
        </p:grpSp>
        <p:pic>
          <p:nvPicPr>
            <p:cNvPr id="14" name="图片 53">
              <a:extLst>
                <a:ext uri="{FF2B5EF4-FFF2-40B4-BE49-F238E27FC236}">
                  <a16:creationId xmlns:a16="http://schemas.microsoft.com/office/drawing/2014/main" id="{270F37FC-7011-47F1-B224-3FA8B24F13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3866" y="1189407"/>
              <a:ext cx="1281506" cy="1281506"/>
            </a:xfrm>
            <a:prstGeom prst="rect">
              <a:avLst/>
            </a:prstGeom>
          </p:spPr>
        </p:pic>
      </p:grpSp>
      <p:grpSp>
        <p:nvGrpSpPr>
          <p:cNvPr id="17" name="组合 7">
            <a:extLst>
              <a:ext uri="{FF2B5EF4-FFF2-40B4-BE49-F238E27FC236}">
                <a16:creationId xmlns:a16="http://schemas.microsoft.com/office/drawing/2014/main" id="{24F3EAFC-2796-4453-B18D-A7A365BC5A04}"/>
              </a:ext>
            </a:extLst>
          </p:cNvPr>
          <p:cNvGrpSpPr/>
          <p:nvPr/>
        </p:nvGrpSpPr>
        <p:grpSpPr>
          <a:xfrm>
            <a:off x="4393617" y="2867329"/>
            <a:ext cx="1609854" cy="953696"/>
            <a:chOff x="4088596" y="1295597"/>
            <a:chExt cx="1609854" cy="953696"/>
          </a:xfrm>
        </p:grpSpPr>
        <p:grpSp>
          <p:nvGrpSpPr>
            <p:cNvPr id="18" name="组合 40">
              <a:extLst>
                <a:ext uri="{FF2B5EF4-FFF2-40B4-BE49-F238E27FC236}">
                  <a16:creationId xmlns:a16="http://schemas.microsoft.com/office/drawing/2014/main" id="{8A9D03C7-1E1A-407F-B191-F17C1FF56908}"/>
                </a:ext>
              </a:extLst>
            </p:cNvPr>
            <p:cNvGrpSpPr/>
            <p:nvPr/>
          </p:nvGrpSpPr>
          <p:grpSpPr>
            <a:xfrm>
              <a:off x="4425393" y="1435186"/>
              <a:ext cx="1273057" cy="814107"/>
              <a:chOff x="2516470" y="548138"/>
              <a:chExt cx="7443321" cy="4759928"/>
            </a:xfrm>
          </p:grpSpPr>
          <p:sp>
            <p:nvSpPr>
              <p:cNvPr id="20" name="云形 41">
                <a:extLst>
                  <a:ext uri="{FF2B5EF4-FFF2-40B4-BE49-F238E27FC236}">
                    <a16:creationId xmlns:a16="http://schemas.microsoft.com/office/drawing/2014/main" id="{10B6C0A7-7BEB-4CC0-B546-F31B1506F0E8}"/>
                  </a:ext>
                </a:extLst>
              </p:cNvPr>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b="1" dirty="0">
                    <a:solidFill>
                      <a:srgbClr val="FF8203"/>
                    </a:solidFill>
                  </a:rPr>
                  <a:t>  02</a:t>
                </a:r>
                <a:endParaRPr lang="zh-CN" altLang="en-US" sz="2800" b="1" dirty="0">
                  <a:solidFill>
                    <a:srgbClr val="FF8203"/>
                  </a:solidFill>
                </a:endParaRPr>
              </a:p>
            </p:txBody>
          </p:sp>
          <p:sp>
            <p:nvSpPr>
              <p:cNvPr id="21" name="云形 42">
                <a:extLst>
                  <a:ext uri="{FF2B5EF4-FFF2-40B4-BE49-F238E27FC236}">
                    <a16:creationId xmlns:a16="http://schemas.microsoft.com/office/drawing/2014/main" id="{5320FA8D-C552-4844-BE56-89F1873AF59F}"/>
                  </a:ext>
                </a:extLst>
              </p:cNvPr>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b="1">
                  <a:solidFill>
                    <a:srgbClr val="FF8203"/>
                  </a:solidFill>
                </a:endParaRPr>
              </a:p>
            </p:txBody>
          </p:sp>
        </p:grpSp>
        <p:pic>
          <p:nvPicPr>
            <p:cNvPr id="19" name="图片 54">
              <a:extLst>
                <a:ext uri="{FF2B5EF4-FFF2-40B4-BE49-F238E27FC236}">
                  <a16:creationId xmlns:a16="http://schemas.microsoft.com/office/drawing/2014/main" id="{C1DE05F9-8F8D-4B67-B728-1543C75838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8596" y="1295597"/>
              <a:ext cx="755884" cy="898998"/>
            </a:xfrm>
            <a:prstGeom prst="rect">
              <a:avLst/>
            </a:prstGeom>
          </p:spPr>
        </p:pic>
      </p:grpSp>
      <p:grpSp>
        <p:nvGrpSpPr>
          <p:cNvPr id="22" name="组合 8">
            <a:extLst>
              <a:ext uri="{FF2B5EF4-FFF2-40B4-BE49-F238E27FC236}">
                <a16:creationId xmlns:a16="http://schemas.microsoft.com/office/drawing/2014/main" id="{0125AFFB-0A37-465F-BE85-53464E8A36FB}"/>
              </a:ext>
            </a:extLst>
          </p:cNvPr>
          <p:cNvGrpSpPr/>
          <p:nvPr/>
        </p:nvGrpSpPr>
        <p:grpSpPr>
          <a:xfrm>
            <a:off x="4521155" y="4620849"/>
            <a:ext cx="1574847" cy="1003828"/>
            <a:chOff x="7691343" y="1312244"/>
            <a:chExt cx="1574847" cy="1003828"/>
          </a:xfrm>
        </p:grpSpPr>
        <p:grpSp>
          <p:nvGrpSpPr>
            <p:cNvPr id="23" name="组合 43">
              <a:extLst>
                <a:ext uri="{FF2B5EF4-FFF2-40B4-BE49-F238E27FC236}">
                  <a16:creationId xmlns:a16="http://schemas.microsoft.com/office/drawing/2014/main" id="{CF4483B2-C746-42D5-AD02-B9CC1A52D4AE}"/>
                </a:ext>
              </a:extLst>
            </p:cNvPr>
            <p:cNvGrpSpPr/>
            <p:nvPr/>
          </p:nvGrpSpPr>
          <p:grpSpPr>
            <a:xfrm>
              <a:off x="7993133" y="1501965"/>
              <a:ext cx="1273057" cy="814107"/>
              <a:chOff x="2516470" y="548138"/>
              <a:chExt cx="7443321" cy="4759928"/>
            </a:xfrm>
          </p:grpSpPr>
          <p:sp>
            <p:nvSpPr>
              <p:cNvPr id="25" name="云形 44">
                <a:extLst>
                  <a:ext uri="{FF2B5EF4-FFF2-40B4-BE49-F238E27FC236}">
                    <a16:creationId xmlns:a16="http://schemas.microsoft.com/office/drawing/2014/main" id="{594076AC-52FD-471D-922F-DA1BE2784B0E}"/>
                  </a:ext>
                </a:extLst>
              </p:cNvPr>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b="1" dirty="0">
                    <a:solidFill>
                      <a:srgbClr val="FFC52F"/>
                    </a:solidFill>
                  </a:rPr>
                  <a:t>03</a:t>
                </a:r>
                <a:endParaRPr lang="zh-CN" altLang="en-US" sz="2800" b="1" dirty="0">
                  <a:solidFill>
                    <a:srgbClr val="FFC52F"/>
                  </a:solidFill>
                </a:endParaRPr>
              </a:p>
            </p:txBody>
          </p:sp>
          <p:sp>
            <p:nvSpPr>
              <p:cNvPr id="26" name="云形 45">
                <a:extLst>
                  <a:ext uri="{FF2B5EF4-FFF2-40B4-BE49-F238E27FC236}">
                    <a16:creationId xmlns:a16="http://schemas.microsoft.com/office/drawing/2014/main" id="{36E31479-E07D-440D-A3D8-488A4B3BAD47}"/>
                  </a:ext>
                </a:extLst>
              </p:cNvPr>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b="1">
                  <a:solidFill>
                    <a:srgbClr val="FFC52F"/>
                  </a:solidFill>
                </a:endParaRPr>
              </a:p>
            </p:txBody>
          </p:sp>
        </p:grpSp>
        <p:pic>
          <p:nvPicPr>
            <p:cNvPr id="24" name="图片 55">
              <a:extLst>
                <a:ext uri="{FF2B5EF4-FFF2-40B4-BE49-F238E27FC236}">
                  <a16:creationId xmlns:a16="http://schemas.microsoft.com/office/drawing/2014/main" id="{93965FA2-417F-44F8-B51D-4D96160E46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1343" y="1312244"/>
              <a:ext cx="742551" cy="866310"/>
            </a:xfrm>
            <a:prstGeom prst="rect">
              <a:avLst/>
            </a:prstGeom>
          </p:spPr>
        </p:pic>
      </p:grpSp>
      <p:sp>
        <p:nvSpPr>
          <p:cNvPr id="28" name="TextBox 27">
            <a:extLst>
              <a:ext uri="{FF2B5EF4-FFF2-40B4-BE49-F238E27FC236}">
                <a16:creationId xmlns:a16="http://schemas.microsoft.com/office/drawing/2014/main" id="{876C7ED5-5DC8-4D31-98D7-CE4E00174D64}"/>
              </a:ext>
            </a:extLst>
          </p:cNvPr>
          <p:cNvSpPr txBox="1"/>
          <p:nvPr/>
        </p:nvSpPr>
        <p:spPr>
          <a:xfrm>
            <a:off x="6792948" y="1406166"/>
            <a:ext cx="4790811" cy="1111586"/>
          </a:xfrm>
          <a:prstGeom prst="rect">
            <a:avLst/>
          </a:prstGeom>
          <a:noFill/>
        </p:spPr>
        <p:txBody>
          <a:bodyPr wrap="square">
            <a:spAutoFit/>
          </a:bodyPr>
          <a:lstStyle/>
          <a:p>
            <a:pPr algn="just">
              <a:lnSpc>
                <a:spcPct val="115000"/>
              </a:lnSpc>
            </a:pPr>
            <a:r>
              <a:rPr lang="vi-VN" sz="3000" dirty="0">
                <a:latin typeface="Times New Roman" panose="02020603050405020304" pitchFamily="18" charset="0"/>
                <a:ea typeface="Calibri" panose="020F0502020204030204" pitchFamily="34" charset="0"/>
                <a:cs typeface="Times New Roman" panose="02020603050405020304" pitchFamily="18" charset="0"/>
              </a:rPr>
              <a:t>Nhận </a:t>
            </a:r>
            <a:r>
              <a:rPr lang="nb-NO" sz="3000" dirty="0">
                <a:latin typeface="Times New Roman" panose="02020603050405020304" pitchFamily="18" charset="0"/>
                <a:ea typeface="Calibri" panose="020F0502020204030204" pitchFamily="34" charset="0"/>
                <a:cs typeface="Times New Roman" panose="02020603050405020304" pitchFamily="18" charset="0"/>
              </a:rPr>
              <a:t>diện được một số điển cố, điển tích thông dụng</a:t>
            </a:r>
            <a:r>
              <a:rPr lang="vi-VN" sz="3000" dirty="0">
                <a:latin typeface="Times New Roman" panose="02020603050405020304" pitchFamily="18" charset="0"/>
                <a:ea typeface="Calibri" panose="020F0502020204030204" pitchFamily="34" charset="0"/>
                <a:cs typeface="Times New Roman" panose="02020603050405020304" pitchFamily="18" charset="0"/>
              </a:rPr>
              <a:t>.</a:t>
            </a:r>
            <a:endParaRPr lang="en-US" sz="3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089E3C71-B808-4FD9-AE77-30105E54D4F3}"/>
              </a:ext>
            </a:extLst>
          </p:cNvPr>
          <p:cNvSpPr txBox="1"/>
          <p:nvPr/>
        </p:nvSpPr>
        <p:spPr>
          <a:xfrm>
            <a:off x="115082" y="135923"/>
            <a:ext cx="11941285" cy="584775"/>
          </a:xfrm>
          <a:prstGeom prst="rect">
            <a:avLst/>
          </a:prstGeom>
          <a:solidFill>
            <a:srgbClr val="FFCCCC"/>
          </a:solidFill>
          <a:ln w="28575">
            <a:solidFill>
              <a:srgbClr val="7030A0"/>
            </a:solidFill>
          </a:ln>
        </p:spPr>
        <p:txBody>
          <a:bodyPr wrap="square" rtlCol="0">
            <a:spAutoFit/>
          </a:bodyPr>
          <a:lstStyle/>
          <a:p>
            <a:pPr algn="ctr"/>
            <a:r>
              <a:rPr lang="en-US" sz="3200" b="1" dirty="0">
                <a:solidFill>
                  <a:srgbClr val="C00000"/>
                </a:solidFill>
              </a:rPr>
              <a:t>THỰC HÀNH TIẾNG VIỆT: ĐIỂN CỐ, ĐIỂN TÍCH</a:t>
            </a:r>
          </a:p>
        </p:txBody>
      </p:sp>
      <p:sp>
        <p:nvSpPr>
          <p:cNvPr id="31" name="TextBox 30">
            <a:extLst>
              <a:ext uri="{FF2B5EF4-FFF2-40B4-BE49-F238E27FC236}">
                <a16:creationId xmlns:a16="http://schemas.microsoft.com/office/drawing/2014/main" id="{15163E45-31F3-472D-8DFE-1779A76C83E0}"/>
              </a:ext>
            </a:extLst>
          </p:cNvPr>
          <p:cNvSpPr txBox="1"/>
          <p:nvPr/>
        </p:nvSpPr>
        <p:spPr>
          <a:xfrm>
            <a:off x="6792947" y="4568331"/>
            <a:ext cx="4790810" cy="1111586"/>
          </a:xfrm>
          <a:prstGeom prst="rect">
            <a:avLst/>
          </a:prstGeom>
          <a:noFill/>
        </p:spPr>
        <p:txBody>
          <a:bodyPr wrap="square">
            <a:spAutoFit/>
          </a:bodyPr>
          <a:lstStyle/>
          <a:p>
            <a:pPr algn="just">
              <a:lnSpc>
                <a:spcPct val="115000"/>
              </a:lnSpc>
            </a:pPr>
            <a:r>
              <a:rPr lang="en-US" sz="30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điển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cố</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điển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30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2" name="TextBox 31">
            <a:extLst>
              <a:ext uri="{FF2B5EF4-FFF2-40B4-BE49-F238E27FC236}">
                <a16:creationId xmlns:a16="http://schemas.microsoft.com/office/drawing/2014/main" id="{3E91C579-62B7-4776-AA80-9D0C4EB3E96E}"/>
              </a:ext>
            </a:extLst>
          </p:cNvPr>
          <p:cNvSpPr txBox="1"/>
          <p:nvPr/>
        </p:nvSpPr>
        <p:spPr>
          <a:xfrm>
            <a:off x="6723417" y="3185655"/>
            <a:ext cx="4991512" cy="1111586"/>
          </a:xfrm>
          <a:prstGeom prst="rect">
            <a:avLst/>
          </a:prstGeom>
          <a:noFill/>
        </p:spPr>
        <p:txBody>
          <a:bodyPr wrap="square">
            <a:spAutoFit/>
          </a:bodyPr>
          <a:lstStyle/>
          <a:p>
            <a:pPr algn="just">
              <a:lnSpc>
                <a:spcPct val="115000"/>
              </a:lnSpc>
            </a:pPr>
            <a:r>
              <a:rPr lang="en-US" sz="3000"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gốc</a:t>
            </a:r>
            <a:r>
              <a:rPr lang="en-US" sz="3000" dirty="0">
                <a:latin typeface="Times New Roman" panose="02020603050405020304" pitchFamily="18" charset="0"/>
                <a:ea typeface="Calibri" panose="020F0502020204030204" pitchFamily="34" charset="0"/>
                <a:cs typeface="Times New Roman" panose="02020603050405020304" pitchFamily="18" charset="0"/>
              </a:rPr>
              <a:t>, ý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điển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cố</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điển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tích</a:t>
            </a:r>
            <a:r>
              <a:rPr lang="vi-VN" sz="3000" dirty="0">
                <a:latin typeface="Times New Roman" panose="02020603050405020304" pitchFamily="18" charset="0"/>
                <a:ea typeface="Calibri" panose="020F0502020204030204" pitchFamily="34" charset="0"/>
                <a:cs typeface="Times New Roman" panose="02020603050405020304" pitchFamily="18" charset="0"/>
              </a:rPr>
              <a:t>.</a:t>
            </a:r>
            <a:endParaRPr lang="en-US" sz="3000"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3" name="组合 29">
            <a:extLst>
              <a:ext uri="{FF2B5EF4-FFF2-40B4-BE49-F238E27FC236}">
                <a16:creationId xmlns:a16="http://schemas.microsoft.com/office/drawing/2014/main" id="{F3DD12F0-C9A9-4406-A6FD-F7F144A369FE}"/>
              </a:ext>
            </a:extLst>
          </p:cNvPr>
          <p:cNvGrpSpPr/>
          <p:nvPr/>
        </p:nvGrpSpPr>
        <p:grpSpPr>
          <a:xfrm>
            <a:off x="125358" y="710425"/>
            <a:ext cx="11941285" cy="5895858"/>
            <a:chOff x="1783080" y="513430"/>
            <a:chExt cx="9418320" cy="5644580"/>
          </a:xfrm>
        </p:grpSpPr>
        <p:cxnSp>
          <p:nvCxnSpPr>
            <p:cNvPr id="34" name="直接连接符 38">
              <a:extLst>
                <a:ext uri="{FF2B5EF4-FFF2-40B4-BE49-F238E27FC236}">
                  <a16:creationId xmlns:a16="http://schemas.microsoft.com/office/drawing/2014/main" id="{CFCBBC6F-C21B-46CC-9310-C2C07320AA78}"/>
                </a:ext>
              </a:extLst>
            </p:cNvPr>
            <p:cNvCxnSpPr/>
            <p:nvPr/>
          </p:nvCxnSpPr>
          <p:spPr>
            <a:xfrm>
              <a:off x="1783080" y="518160"/>
              <a:ext cx="9387840" cy="0"/>
            </a:xfrm>
            <a:prstGeom prst="line">
              <a:avLst/>
            </a:prstGeom>
            <a:noFill/>
            <a:ln w="38100" cap="rnd" cmpd="sng" algn="ctr">
              <a:solidFill>
                <a:srgbClr val="4D7678"/>
              </a:solidFill>
              <a:prstDash val="solid"/>
              <a:round/>
            </a:ln>
            <a:effectLst/>
          </p:spPr>
        </p:cxnSp>
        <p:cxnSp>
          <p:nvCxnSpPr>
            <p:cNvPr id="35" name="直接连接符 39">
              <a:extLst>
                <a:ext uri="{FF2B5EF4-FFF2-40B4-BE49-F238E27FC236}">
                  <a16:creationId xmlns:a16="http://schemas.microsoft.com/office/drawing/2014/main" id="{0E0C321D-D16C-4022-8837-2AAED7DF6273}"/>
                </a:ext>
              </a:extLst>
            </p:cNvPr>
            <p:cNvCxnSpPr/>
            <p:nvPr/>
          </p:nvCxnSpPr>
          <p:spPr>
            <a:xfrm>
              <a:off x="11201400" y="513430"/>
              <a:ext cx="0" cy="5638800"/>
            </a:xfrm>
            <a:prstGeom prst="line">
              <a:avLst/>
            </a:prstGeom>
            <a:noFill/>
            <a:ln w="38100" cap="rnd" cmpd="sng" algn="ctr">
              <a:solidFill>
                <a:srgbClr val="4D7678"/>
              </a:solidFill>
              <a:prstDash val="solid"/>
              <a:round/>
            </a:ln>
            <a:effectLst/>
          </p:spPr>
        </p:cxnSp>
        <p:cxnSp>
          <p:nvCxnSpPr>
            <p:cNvPr id="36" name="直接连接符 40">
              <a:extLst>
                <a:ext uri="{FF2B5EF4-FFF2-40B4-BE49-F238E27FC236}">
                  <a16:creationId xmlns:a16="http://schemas.microsoft.com/office/drawing/2014/main" id="{13C44908-D73C-4E79-9CCD-DB583B9CD62A}"/>
                </a:ext>
              </a:extLst>
            </p:cNvPr>
            <p:cNvCxnSpPr/>
            <p:nvPr/>
          </p:nvCxnSpPr>
          <p:spPr>
            <a:xfrm flipH="1">
              <a:off x="6898990" y="6158010"/>
              <a:ext cx="4282440" cy="0"/>
            </a:xfrm>
            <a:prstGeom prst="line">
              <a:avLst/>
            </a:prstGeom>
            <a:noFill/>
            <a:ln w="38100" cap="rnd" cmpd="sng" algn="ctr">
              <a:solidFill>
                <a:srgbClr val="4D7678"/>
              </a:solidFill>
              <a:prstDash val="solid"/>
              <a:round/>
            </a:ln>
            <a:effectLst/>
          </p:spPr>
        </p:cxnSp>
        <p:cxnSp>
          <p:nvCxnSpPr>
            <p:cNvPr id="37" name="直接连接符 41">
              <a:extLst>
                <a:ext uri="{FF2B5EF4-FFF2-40B4-BE49-F238E27FC236}">
                  <a16:creationId xmlns:a16="http://schemas.microsoft.com/office/drawing/2014/main" id="{42A0C046-B6E3-477F-8CCB-C74FCB32B31E}"/>
                </a:ext>
              </a:extLst>
            </p:cNvPr>
            <p:cNvCxnSpPr/>
            <p:nvPr/>
          </p:nvCxnSpPr>
          <p:spPr>
            <a:xfrm>
              <a:off x="1783080" y="513430"/>
              <a:ext cx="0" cy="441960"/>
            </a:xfrm>
            <a:prstGeom prst="line">
              <a:avLst/>
            </a:prstGeom>
            <a:noFill/>
            <a:ln w="38100" cap="rnd" cmpd="sng" algn="ctr">
              <a:solidFill>
                <a:srgbClr val="4D7678"/>
              </a:solidFill>
              <a:prstDash val="solid"/>
              <a:round/>
            </a:ln>
            <a:effectLst/>
          </p:spPr>
        </p:cxnSp>
      </p:grpSp>
    </p:spTree>
    <p:extLst>
      <p:ext uri="{BB962C8B-B14F-4D97-AF65-F5344CB8AC3E}">
        <p14:creationId xmlns:p14="http://schemas.microsoft.com/office/powerpoint/2010/main" val="277775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heel(1)">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8"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left)">
                                      <p:cBhvr>
                                        <p:cTn id="36" dur="500"/>
                                        <p:tgtEl>
                                          <p:spTgt spid="32"/>
                                        </p:tgtEl>
                                      </p:cBhvr>
                                    </p:animEffect>
                                  </p:childTnLst>
                                </p:cTn>
                              </p:par>
                            </p:childTnLst>
                          </p:cTn>
                        </p:par>
                        <p:par>
                          <p:cTn id="37" fill="hold">
                            <p:stCondLst>
                              <p:cond delay="2000"/>
                            </p:stCondLst>
                            <p:childTnLst>
                              <p:par>
                                <p:cTn id="38" presetID="22" presetClass="entr" presetSubtype="8"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par>
                                <p:cTn id="41" presetID="22" presetClass="entr" presetSubtype="8"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500"/>
                                        <p:tgtEl>
                                          <p:spTgt spid="22"/>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29">
            <a:extLst>
              <a:ext uri="{FF2B5EF4-FFF2-40B4-BE49-F238E27FC236}">
                <a16:creationId xmlns:a16="http://schemas.microsoft.com/office/drawing/2014/main" id="{F3DD12F0-C9A9-4406-A6FD-F7F144A369FE}"/>
              </a:ext>
            </a:extLst>
          </p:cNvPr>
          <p:cNvGrpSpPr/>
          <p:nvPr/>
        </p:nvGrpSpPr>
        <p:grpSpPr>
          <a:xfrm>
            <a:off x="125358" y="710425"/>
            <a:ext cx="11941285" cy="5895858"/>
            <a:chOff x="1783080" y="513430"/>
            <a:chExt cx="9418320" cy="5644580"/>
          </a:xfrm>
        </p:grpSpPr>
        <p:cxnSp>
          <p:nvCxnSpPr>
            <p:cNvPr id="34" name="直接连接符 38">
              <a:extLst>
                <a:ext uri="{FF2B5EF4-FFF2-40B4-BE49-F238E27FC236}">
                  <a16:creationId xmlns:a16="http://schemas.microsoft.com/office/drawing/2014/main" id="{CFCBBC6F-C21B-46CC-9310-C2C07320AA78}"/>
                </a:ext>
              </a:extLst>
            </p:cNvPr>
            <p:cNvCxnSpPr/>
            <p:nvPr/>
          </p:nvCxnSpPr>
          <p:spPr>
            <a:xfrm>
              <a:off x="1783080" y="518160"/>
              <a:ext cx="9387840" cy="0"/>
            </a:xfrm>
            <a:prstGeom prst="line">
              <a:avLst/>
            </a:prstGeom>
            <a:noFill/>
            <a:ln w="38100" cap="rnd" cmpd="sng" algn="ctr">
              <a:solidFill>
                <a:srgbClr val="4D7678"/>
              </a:solidFill>
              <a:prstDash val="solid"/>
              <a:round/>
            </a:ln>
            <a:effectLst/>
          </p:spPr>
        </p:cxnSp>
        <p:cxnSp>
          <p:nvCxnSpPr>
            <p:cNvPr id="35" name="直接连接符 39">
              <a:extLst>
                <a:ext uri="{FF2B5EF4-FFF2-40B4-BE49-F238E27FC236}">
                  <a16:creationId xmlns:a16="http://schemas.microsoft.com/office/drawing/2014/main" id="{0E0C321D-D16C-4022-8837-2AAED7DF6273}"/>
                </a:ext>
              </a:extLst>
            </p:cNvPr>
            <p:cNvCxnSpPr/>
            <p:nvPr/>
          </p:nvCxnSpPr>
          <p:spPr>
            <a:xfrm>
              <a:off x="11201400" y="513430"/>
              <a:ext cx="0" cy="5638800"/>
            </a:xfrm>
            <a:prstGeom prst="line">
              <a:avLst/>
            </a:prstGeom>
            <a:noFill/>
            <a:ln w="38100" cap="rnd" cmpd="sng" algn="ctr">
              <a:solidFill>
                <a:srgbClr val="4D7678"/>
              </a:solidFill>
              <a:prstDash val="solid"/>
              <a:round/>
            </a:ln>
            <a:effectLst/>
          </p:spPr>
        </p:cxnSp>
        <p:cxnSp>
          <p:nvCxnSpPr>
            <p:cNvPr id="36" name="直接连接符 40">
              <a:extLst>
                <a:ext uri="{FF2B5EF4-FFF2-40B4-BE49-F238E27FC236}">
                  <a16:creationId xmlns:a16="http://schemas.microsoft.com/office/drawing/2014/main" id="{13C44908-D73C-4E79-9CCD-DB583B9CD62A}"/>
                </a:ext>
              </a:extLst>
            </p:cNvPr>
            <p:cNvCxnSpPr/>
            <p:nvPr/>
          </p:nvCxnSpPr>
          <p:spPr>
            <a:xfrm flipH="1">
              <a:off x="6898990" y="6158010"/>
              <a:ext cx="4282440" cy="0"/>
            </a:xfrm>
            <a:prstGeom prst="line">
              <a:avLst/>
            </a:prstGeom>
            <a:noFill/>
            <a:ln w="38100" cap="rnd" cmpd="sng" algn="ctr">
              <a:solidFill>
                <a:srgbClr val="4D7678"/>
              </a:solidFill>
              <a:prstDash val="solid"/>
              <a:round/>
            </a:ln>
            <a:effectLst/>
          </p:spPr>
        </p:cxnSp>
        <p:cxnSp>
          <p:nvCxnSpPr>
            <p:cNvPr id="37" name="直接连接符 41">
              <a:extLst>
                <a:ext uri="{FF2B5EF4-FFF2-40B4-BE49-F238E27FC236}">
                  <a16:creationId xmlns:a16="http://schemas.microsoft.com/office/drawing/2014/main" id="{42A0C046-B6E3-477F-8CCB-C74FCB32B31E}"/>
                </a:ext>
              </a:extLst>
            </p:cNvPr>
            <p:cNvCxnSpPr/>
            <p:nvPr/>
          </p:nvCxnSpPr>
          <p:spPr>
            <a:xfrm>
              <a:off x="1783080" y="513430"/>
              <a:ext cx="0" cy="441960"/>
            </a:xfrm>
            <a:prstGeom prst="line">
              <a:avLst/>
            </a:prstGeom>
            <a:noFill/>
            <a:ln w="38100" cap="rnd" cmpd="sng" algn="ctr">
              <a:solidFill>
                <a:srgbClr val="4D7678"/>
              </a:solidFill>
              <a:prstDash val="solid"/>
              <a:round/>
            </a:ln>
            <a:effectLst/>
          </p:spPr>
        </p:cxnSp>
      </p:grpSp>
      <p:pic>
        <p:nvPicPr>
          <p:cNvPr id="15" name="图片 27">
            <a:extLst>
              <a:ext uri="{FF2B5EF4-FFF2-40B4-BE49-F238E27FC236}">
                <a16:creationId xmlns:a16="http://schemas.microsoft.com/office/drawing/2014/main" id="{9FF40E84-B778-4925-ACB8-BB789246B8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250" r="24992" b="9822"/>
          <a:stretch/>
        </p:blipFill>
        <p:spPr>
          <a:xfrm>
            <a:off x="-197479" y="1083720"/>
            <a:ext cx="1833577" cy="5638357"/>
          </a:xfrm>
          <a:prstGeom prst="rect">
            <a:avLst/>
          </a:prstGeom>
          <a:effectLst>
            <a:reflection blurRad="6350" stA="50000" endA="300" endPos="55000" dir="5400000" sy="-100000" algn="bl" rotWithShape="0"/>
          </a:effectLst>
        </p:spPr>
      </p:pic>
      <p:sp>
        <p:nvSpPr>
          <p:cNvPr id="38" name="TextBox 37">
            <a:extLst>
              <a:ext uri="{FF2B5EF4-FFF2-40B4-BE49-F238E27FC236}">
                <a16:creationId xmlns:a16="http://schemas.microsoft.com/office/drawing/2014/main" id="{CD611199-9987-4CC0-9BD5-8FCD96879785}"/>
              </a:ext>
            </a:extLst>
          </p:cNvPr>
          <p:cNvSpPr txBox="1"/>
          <p:nvPr/>
        </p:nvSpPr>
        <p:spPr>
          <a:xfrm>
            <a:off x="1661419" y="720308"/>
            <a:ext cx="10177988" cy="4493538"/>
          </a:xfrm>
          <a:prstGeom prst="rect">
            <a:avLst/>
          </a:prstGeom>
          <a:noFill/>
        </p:spPr>
        <p:txBody>
          <a:bodyPr wrap="square" rtlCol="0">
            <a:spAutoFit/>
          </a:bodyPr>
          <a:lstStyle/>
          <a:p>
            <a:pPr>
              <a:spcBef>
                <a:spcPts val="600"/>
              </a:spcBef>
              <a:spcAft>
                <a:spcPts val="600"/>
              </a:spcAft>
            </a:pPr>
            <a:r>
              <a:rPr lang="en-US" sz="2400" b="1" dirty="0">
                <a:solidFill>
                  <a:srgbClr val="002060"/>
                </a:solidFill>
                <a:latin typeface="Times New Roman" pitchFamily="18" charset="0"/>
                <a:cs typeface="Times New Roman" pitchFamily="18" charset="0"/>
              </a:rPr>
              <a:t>I. </a:t>
            </a:r>
            <a:r>
              <a:rPr lang="en-US" sz="2400" b="1" u="sng" dirty="0" err="1">
                <a:solidFill>
                  <a:srgbClr val="002060"/>
                </a:solidFill>
                <a:latin typeface="Times New Roman" pitchFamily="18" charset="0"/>
                <a:cs typeface="Times New Roman" pitchFamily="18" charset="0"/>
              </a:rPr>
              <a:t>Kiến</a:t>
            </a:r>
            <a:r>
              <a:rPr lang="en-US" sz="2400" b="1" u="sng" dirty="0">
                <a:solidFill>
                  <a:srgbClr val="002060"/>
                </a:solidFill>
                <a:latin typeface="Times New Roman" pitchFamily="18" charset="0"/>
                <a:cs typeface="Times New Roman" pitchFamily="18" charset="0"/>
              </a:rPr>
              <a:t> </a:t>
            </a:r>
            <a:r>
              <a:rPr lang="en-US" sz="2400" b="1" u="sng" dirty="0" err="1">
                <a:solidFill>
                  <a:srgbClr val="002060"/>
                </a:solidFill>
                <a:latin typeface="Times New Roman" pitchFamily="18" charset="0"/>
                <a:cs typeface="Times New Roman" pitchFamily="18" charset="0"/>
              </a:rPr>
              <a:t>thức</a:t>
            </a:r>
            <a:r>
              <a:rPr lang="en-US" sz="2400" b="1" u="sng" dirty="0">
                <a:solidFill>
                  <a:srgbClr val="002060"/>
                </a:solidFill>
                <a:latin typeface="Times New Roman" pitchFamily="18" charset="0"/>
                <a:cs typeface="Times New Roman" pitchFamily="18" charset="0"/>
              </a:rPr>
              <a:t> </a:t>
            </a:r>
            <a:r>
              <a:rPr lang="en-US" sz="2400" b="1" u="sng" dirty="0" err="1">
                <a:solidFill>
                  <a:srgbClr val="002060"/>
                </a:solidFill>
                <a:latin typeface="Times New Roman" pitchFamily="18" charset="0"/>
                <a:cs typeface="Times New Roman" pitchFamily="18" charset="0"/>
              </a:rPr>
              <a:t>ngữ</a:t>
            </a:r>
            <a:r>
              <a:rPr lang="en-US" sz="2400" b="1" u="sng" dirty="0">
                <a:solidFill>
                  <a:srgbClr val="002060"/>
                </a:solidFill>
                <a:latin typeface="Times New Roman" pitchFamily="18" charset="0"/>
                <a:cs typeface="Times New Roman" pitchFamily="18" charset="0"/>
              </a:rPr>
              <a:t> </a:t>
            </a:r>
            <a:r>
              <a:rPr lang="en-US" sz="2400" b="1" u="sng" dirty="0" err="1">
                <a:solidFill>
                  <a:srgbClr val="002060"/>
                </a:solidFill>
                <a:latin typeface="Times New Roman" pitchFamily="18" charset="0"/>
                <a:cs typeface="Times New Roman" pitchFamily="18" charset="0"/>
              </a:rPr>
              <a:t>văn</a:t>
            </a:r>
            <a:r>
              <a:rPr lang="en-US" sz="2400" b="1" dirty="0">
                <a:solidFill>
                  <a:srgbClr val="002060"/>
                </a:solidFill>
                <a:latin typeface="Times New Roman" pitchFamily="18" charset="0"/>
                <a:cs typeface="Times New Roman" pitchFamily="18" charset="0"/>
              </a:rPr>
              <a:t>:</a:t>
            </a:r>
          </a:p>
          <a:p>
            <a:pPr>
              <a:spcBef>
                <a:spcPts val="600"/>
              </a:spcBef>
              <a:spcAft>
                <a:spcPts val="600"/>
              </a:spcAft>
            </a:pPr>
            <a:r>
              <a:rPr lang="en-US" sz="2400" dirty="0"/>
              <a:t>- </a:t>
            </a:r>
            <a:r>
              <a:rPr lang="en-US" sz="2400" dirty="0" err="1"/>
              <a:t>Điển</a:t>
            </a:r>
            <a:r>
              <a:rPr lang="en-US" sz="2400" dirty="0"/>
              <a:t> </a:t>
            </a:r>
            <a:r>
              <a:rPr lang="en-US" sz="2400" dirty="0" err="1"/>
              <a:t>cố</a:t>
            </a:r>
            <a:r>
              <a:rPr lang="en-US" sz="2400" dirty="0"/>
              <a:t>: </a:t>
            </a:r>
            <a:r>
              <a:rPr lang="en-US" sz="2400" dirty="0" err="1"/>
              <a:t>Là</a:t>
            </a:r>
            <a:r>
              <a:rPr lang="en-US" sz="2400" dirty="0"/>
              <a:t> </a:t>
            </a:r>
            <a:r>
              <a:rPr lang="en-US" sz="2400" dirty="0" err="1"/>
              <a:t>những</a:t>
            </a:r>
            <a:r>
              <a:rPr lang="en-US" sz="2400" dirty="0"/>
              <a:t> </a:t>
            </a:r>
            <a:r>
              <a:rPr lang="en-US" sz="2400" dirty="0" err="1"/>
              <a:t>câu</a:t>
            </a:r>
            <a:r>
              <a:rPr lang="en-US" sz="2400" dirty="0"/>
              <a:t> </a:t>
            </a:r>
            <a:r>
              <a:rPr lang="en-US" sz="2400" dirty="0" err="1"/>
              <a:t>chữ</a:t>
            </a:r>
            <a:r>
              <a:rPr lang="en-US" sz="2400" dirty="0"/>
              <a:t> </a:t>
            </a:r>
            <a:r>
              <a:rPr lang="en-US" sz="2400" dirty="0" err="1"/>
              <a:t>trong</a:t>
            </a:r>
            <a:r>
              <a:rPr lang="en-US" sz="2400" dirty="0"/>
              <a:t> </a:t>
            </a:r>
            <a:r>
              <a:rPr lang="en-US" sz="2400" dirty="0" err="1"/>
              <a:t>sách</a:t>
            </a:r>
            <a:r>
              <a:rPr lang="en-US" sz="2400" dirty="0"/>
              <a:t> </a:t>
            </a:r>
            <a:r>
              <a:rPr lang="en-US" sz="2400" dirty="0" err="1"/>
              <a:t>đời</a:t>
            </a:r>
            <a:r>
              <a:rPr lang="en-US" sz="2400" dirty="0"/>
              <a:t> </a:t>
            </a:r>
            <a:r>
              <a:rPr lang="en-US" sz="2400" dirty="0" err="1"/>
              <a:t>trước</a:t>
            </a:r>
            <a:r>
              <a:rPr lang="en-US" sz="2400" dirty="0"/>
              <a:t> </a:t>
            </a:r>
            <a:r>
              <a:rPr lang="en-US" sz="2400" dirty="0" err="1"/>
              <a:t>được</a:t>
            </a:r>
            <a:r>
              <a:rPr lang="en-US" sz="2400" dirty="0"/>
              <a:t> </a:t>
            </a:r>
            <a:r>
              <a:rPr lang="en-US" sz="2400" dirty="0" err="1"/>
              <a:t>dẫn</a:t>
            </a:r>
            <a:r>
              <a:rPr lang="en-US" sz="2400" dirty="0"/>
              <a:t> </a:t>
            </a:r>
            <a:r>
              <a:rPr lang="en-US" sz="2400" dirty="0" err="1"/>
              <a:t>lại</a:t>
            </a:r>
            <a:r>
              <a:rPr lang="en-US" sz="2400" dirty="0"/>
              <a:t> </a:t>
            </a:r>
            <a:r>
              <a:rPr lang="en-US" sz="2400" dirty="0" err="1"/>
              <a:t>một</a:t>
            </a:r>
            <a:r>
              <a:rPr lang="en-US" sz="2400" dirty="0"/>
              <a:t> </a:t>
            </a:r>
            <a:r>
              <a:rPr lang="en-US" sz="2400" dirty="0" err="1"/>
              <a:t>cách</a:t>
            </a:r>
            <a:r>
              <a:rPr lang="en-US" sz="2400" dirty="0"/>
              <a:t> </a:t>
            </a:r>
            <a:r>
              <a:rPr lang="en-US" sz="2400" dirty="0" err="1"/>
              <a:t>súc</a:t>
            </a:r>
            <a:r>
              <a:rPr lang="en-US" sz="2400" dirty="0"/>
              <a:t> </a:t>
            </a:r>
            <a:r>
              <a:rPr lang="en-US" sz="2400" dirty="0" err="1"/>
              <a:t>tích</a:t>
            </a:r>
            <a:r>
              <a:rPr lang="en-US" sz="2400" dirty="0"/>
              <a:t>.</a:t>
            </a:r>
          </a:p>
          <a:p>
            <a:pPr>
              <a:spcBef>
                <a:spcPts val="600"/>
              </a:spcBef>
              <a:spcAft>
                <a:spcPts val="600"/>
              </a:spcAft>
            </a:pPr>
            <a:r>
              <a:rPr lang="en-US" sz="2400" u="sng" dirty="0" err="1"/>
              <a:t>Ví</a:t>
            </a:r>
            <a:r>
              <a:rPr lang="en-US" sz="2400" u="sng" dirty="0"/>
              <a:t> </a:t>
            </a:r>
            <a:r>
              <a:rPr lang="en-US" sz="2400" u="sng" dirty="0" err="1"/>
              <a:t>dụ</a:t>
            </a:r>
            <a:r>
              <a:rPr lang="en-US" sz="2400" dirty="0"/>
              <a:t>: 		</a:t>
            </a:r>
            <a:r>
              <a:rPr lang="en-US" sz="2400" i="1" dirty="0" err="1"/>
              <a:t>Sầu</a:t>
            </a:r>
            <a:r>
              <a:rPr lang="en-US" sz="2400" i="1" dirty="0"/>
              <a:t> </a:t>
            </a:r>
            <a:r>
              <a:rPr lang="en-US" sz="2400" i="1" dirty="0" err="1"/>
              <a:t>đong</a:t>
            </a:r>
            <a:r>
              <a:rPr lang="en-US" sz="2400" i="1" dirty="0"/>
              <a:t> </a:t>
            </a:r>
            <a:r>
              <a:rPr lang="en-US" sz="2400" i="1" dirty="0" err="1"/>
              <a:t>càng</a:t>
            </a:r>
            <a:r>
              <a:rPr lang="en-US" sz="2400" i="1" dirty="0"/>
              <a:t> </a:t>
            </a:r>
            <a:r>
              <a:rPr lang="en-US" sz="2400" i="1" dirty="0" err="1"/>
              <a:t>lắc</a:t>
            </a:r>
            <a:r>
              <a:rPr lang="en-US" sz="2400" i="1" dirty="0"/>
              <a:t> </a:t>
            </a:r>
            <a:r>
              <a:rPr lang="en-US" sz="2400" i="1" dirty="0" err="1"/>
              <a:t>càng</a:t>
            </a:r>
            <a:r>
              <a:rPr lang="en-US" sz="2400" i="1" dirty="0"/>
              <a:t> </a:t>
            </a:r>
            <a:r>
              <a:rPr lang="en-US" sz="2400" i="1" dirty="0" err="1"/>
              <a:t>đầy</a:t>
            </a:r>
            <a:endParaRPr lang="en-US" sz="2400" i="1" dirty="0"/>
          </a:p>
          <a:p>
            <a:pPr>
              <a:spcBef>
                <a:spcPts val="600"/>
              </a:spcBef>
              <a:spcAft>
                <a:spcPts val="600"/>
              </a:spcAft>
            </a:pPr>
            <a:r>
              <a:rPr lang="en-US" sz="2400" i="1" dirty="0"/>
              <a:t>	         </a:t>
            </a:r>
            <a:r>
              <a:rPr lang="en-US" sz="2400" b="1" i="1" dirty="0">
                <a:solidFill>
                  <a:srgbClr val="34925B"/>
                </a:solidFill>
              </a:rPr>
              <a:t>Ba </a:t>
            </a:r>
            <a:r>
              <a:rPr lang="en-US" sz="2400" b="1" i="1" dirty="0" err="1">
                <a:solidFill>
                  <a:srgbClr val="34925B"/>
                </a:solidFill>
              </a:rPr>
              <a:t>thu</a:t>
            </a:r>
            <a:r>
              <a:rPr lang="en-US" sz="2400" b="1" i="1" dirty="0">
                <a:solidFill>
                  <a:srgbClr val="34925B"/>
                </a:solidFill>
              </a:rPr>
              <a:t> </a:t>
            </a:r>
            <a:r>
              <a:rPr lang="en-US" sz="2400" b="1" i="1" dirty="0" err="1">
                <a:solidFill>
                  <a:srgbClr val="34925B"/>
                </a:solidFill>
              </a:rPr>
              <a:t>dọn</a:t>
            </a:r>
            <a:r>
              <a:rPr lang="en-US" sz="2400" b="1" i="1" dirty="0">
                <a:solidFill>
                  <a:srgbClr val="34925B"/>
                </a:solidFill>
              </a:rPr>
              <a:t> </a:t>
            </a:r>
            <a:r>
              <a:rPr lang="en-US" sz="2400" b="1" i="1" dirty="0" err="1">
                <a:solidFill>
                  <a:srgbClr val="34925B"/>
                </a:solidFill>
              </a:rPr>
              <a:t>lại</a:t>
            </a:r>
            <a:r>
              <a:rPr lang="en-US" sz="2400" b="1" i="1" dirty="0">
                <a:solidFill>
                  <a:srgbClr val="34925B"/>
                </a:solidFill>
              </a:rPr>
              <a:t> </a:t>
            </a:r>
            <a:r>
              <a:rPr lang="en-US" sz="2400" b="1" i="1" dirty="0" err="1">
                <a:solidFill>
                  <a:srgbClr val="34925B"/>
                </a:solidFill>
              </a:rPr>
              <a:t>một</a:t>
            </a:r>
            <a:r>
              <a:rPr lang="en-US" sz="2400" b="1" i="1" dirty="0">
                <a:solidFill>
                  <a:srgbClr val="34925B"/>
                </a:solidFill>
              </a:rPr>
              <a:t> </a:t>
            </a:r>
            <a:r>
              <a:rPr lang="en-US" sz="2400" b="1" i="1" dirty="0" err="1">
                <a:solidFill>
                  <a:srgbClr val="34925B"/>
                </a:solidFill>
              </a:rPr>
              <a:t>ngày</a:t>
            </a:r>
            <a:r>
              <a:rPr lang="en-US" sz="2400" b="1" i="1" dirty="0">
                <a:solidFill>
                  <a:srgbClr val="34925B"/>
                </a:solidFill>
              </a:rPr>
              <a:t> </a:t>
            </a:r>
            <a:r>
              <a:rPr lang="en-US" sz="2400" b="1" i="1" dirty="0" err="1">
                <a:solidFill>
                  <a:srgbClr val="34925B"/>
                </a:solidFill>
              </a:rPr>
              <a:t>dài</a:t>
            </a:r>
            <a:r>
              <a:rPr lang="en-US" sz="2400" b="1" i="1" dirty="0">
                <a:solidFill>
                  <a:srgbClr val="34925B"/>
                </a:solidFill>
              </a:rPr>
              <a:t> </a:t>
            </a:r>
            <a:r>
              <a:rPr lang="en-US" sz="2400" b="1" i="1" dirty="0" err="1">
                <a:solidFill>
                  <a:srgbClr val="34925B"/>
                </a:solidFill>
              </a:rPr>
              <a:t>ghê</a:t>
            </a:r>
            <a:endParaRPr lang="en-US" sz="2400" b="1" i="1" dirty="0">
              <a:solidFill>
                <a:srgbClr val="34925B"/>
              </a:solidFill>
            </a:endParaRPr>
          </a:p>
          <a:p>
            <a:pPr>
              <a:spcBef>
                <a:spcPts val="600"/>
              </a:spcBef>
              <a:spcAft>
                <a:spcPts val="600"/>
              </a:spcAft>
            </a:pPr>
            <a:r>
              <a:rPr lang="en-US" sz="2400" b="1" i="1" dirty="0">
                <a:solidFill>
                  <a:srgbClr val="34925B"/>
                </a:solidFill>
              </a:rPr>
              <a:t>				</a:t>
            </a:r>
            <a:r>
              <a:rPr lang="en-US" sz="2400" i="1" dirty="0"/>
              <a:t>(</a:t>
            </a:r>
            <a:r>
              <a:rPr lang="en-US" sz="2400" i="1" dirty="0" err="1"/>
              <a:t>Nguyễn</a:t>
            </a:r>
            <a:r>
              <a:rPr lang="en-US" sz="2400" i="1" dirty="0"/>
              <a:t> Du)</a:t>
            </a:r>
          </a:p>
          <a:p>
            <a:pPr>
              <a:spcBef>
                <a:spcPts val="600"/>
              </a:spcBef>
              <a:spcAft>
                <a:spcPts val="600"/>
              </a:spcAft>
            </a:pPr>
            <a:r>
              <a:rPr lang="en-US" sz="2400" dirty="0"/>
              <a:t>- </a:t>
            </a:r>
            <a:r>
              <a:rPr lang="en-US" sz="2400" dirty="0" err="1"/>
              <a:t>Điển</a:t>
            </a:r>
            <a:r>
              <a:rPr lang="en-US" sz="2400" dirty="0"/>
              <a:t> </a:t>
            </a:r>
            <a:r>
              <a:rPr lang="en-US" sz="2400" dirty="0" err="1"/>
              <a:t>tích</a:t>
            </a:r>
            <a:r>
              <a:rPr lang="en-US" sz="2400" dirty="0"/>
              <a:t>: </a:t>
            </a:r>
            <a:r>
              <a:rPr lang="en-US" sz="2400" dirty="0" err="1"/>
              <a:t>Là</a:t>
            </a:r>
            <a:r>
              <a:rPr lang="en-US" sz="2400" dirty="0"/>
              <a:t> </a:t>
            </a:r>
            <a:r>
              <a:rPr lang="en-US" sz="2400" dirty="0" err="1"/>
              <a:t>những</a:t>
            </a:r>
            <a:r>
              <a:rPr lang="en-US" sz="2400" dirty="0"/>
              <a:t> </a:t>
            </a:r>
            <a:r>
              <a:rPr lang="en-US" sz="2400" dirty="0" err="1"/>
              <a:t>câu</a:t>
            </a:r>
            <a:r>
              <a:rPr lang="en-US" sz="2400" dirty="0"/>
              <a:t> </a:t>
            </a:r>
            <a:r>
              <a:rPr lang="en-US" sz="2400" dirty="0" err="1"/>
              <a:t>chuyện</a:t>
            </a:r>
            <a:r>
              <a:rPr lang="en-US" sz="2400" dirty="0"/>
              <a:t> </a:t>
            </a:r>
            <a:r>
              <a:rPr lang="en-US" sz="2400" dirty="0" err="1"/>
              <a:t>trong</a:t>
            </a:r>
            <a:r>
              <a:rPr lang="en-US" sz="2400" dirty="0"/>
              <a:t> </a:t>
            </a:r>
            <a:r>
              <a:rPr lang="en-US" sz="2400" dirty="0" err="1"/>
              <a:t>sách</a:t>
            </a:r>
            <a:r>
              <a:rPr lang="en-US" sz="2400" dirty="0"/>
              <a:t> </a:t>
            </a:r>
            <a:r>
              <a:rPr lang="en-US" sz="2400" dirty="0" err="1"/>
              <a:t>đời</a:t>
            </a:r>
            <a:r>
              <a:rPr lang="en-US" sz="2400" dirty="0"/>
              <a:t> </a:t>
            </a:r>
            <a:r>
              <a:rPr lang="en-US" sz="2400" dirty="0" err="1"/>
              <a:t>trước</a:t>
            </a:r>
            <a:r>
              <a:rPr lang="en-US" sz="2400" dirty="0"/>
              <a:t> </a:t>
            </a:r>
            <a:r>
              <a:rPr lang="en-US" sz="2400" dirty="0" err="1"/>
              <a:t>được</a:t>
            </a:r>
            <a:r>
              <a:rPr lang="en-US" sz="2400" dirty="0"/>
              <a:t> </a:t>
            </a:r>
            <a:r>
              <a:rPr lang="en-US" sz="2400" dirty="0" err="1"/>
              <a:t>dẫn</a:t>
            </a:r>
            <a:r>
              <a:rPr lang="en-US" sz="2400" dirty="0"/>
              <a:t> </a:t>
            </a:r>
            <a:r>
              <a:rPr lang="en-US" sz="2400" dirty="0" err="1"/>
              <a:t>lại</a:t>
            </a:r>
            <a:r>
              <a:rPr lang="en-US" sz="2400" dirty="0"/>
              <a:t> </a:t>
            </a:r>
            <a:r>
              <a:rPr lang="en-US" sz="2400" dirty="0" err="1"/>
              <a:t>một</a:t>
            </a:r>
            <a:r>
              <a:rPr lang="en-US" sz="2400" dirty="0"/>
              <a:t> </a:t>
            </a:r>
            <a:r>
              <a:rPr lang="en-US" sz="2400" dirty="0" err="1"/>
              <a:t>cách</a:t>
            </a:r>
            <a:r>
              <a:rPr lang="en-US" sz="2400" dirty="0"/>
              <a:t> </a:t>
            </a:r>
            <a:r>
              <a:rPr lang="en-US" sz="2400" dirty="0" err="1"/>
              <a:t>cô</a:t>
            </a:r>
            <a:r>
              <a:rPr lang="en-US" sz="2400" dirty="0"/>
              <a:t> </a:t>
            </a:r>
            <a:r>
              <a:rPr lang="en-US" sz="2400" dirty="0" err="1"/>
              <a:t>đúc</a:t>
            </a:r>
            <a:r>
              <a:rPr lang="en-US" sz="2400" dirty="0"/>
              <a:t> </a:t>
            </a:r>
            <a:r>
              <a:rPr lang="en-US" sz="2400" dirty="0" err="1"/>
              <a:t>trong</a:t>
            </a:r>
            <a:r>
              <a:rPr lang="en-US" sz="2400" dirty="0"/>
              <a:t> </a:t>
            </a:r>
            <a:r>
              <a:rPr lang="en-US" sz="2400" dirty="0" err="1"/>
              <a:t>văn</a:t>
            </a:r>
            <a:r>
              <a:rPr lang="en-US" sz="2400" dirty="0"/>
              <a:t> </a:t>
            </a:r>
            <a:r>
              <a:rPr lang="en-US" sz="2400" dirty="0" err="1"/>
              <a:t>thơ</a:t>
            </a:r>
            <a:r>
              <a:rPr lang="en-US" sz="2400" dirty="0"/>
              <a:t>.</a:t>
            </a:r>
          </a:p>
          <a:p>
            <a:pPr>
              <a:spcBef>
                <a:spcPts val="600"/>
              </a:spcBef>
              <a:spcAft>
                <a:spcPts val="600"/>
              </a:spcAft>
            </a:pPr>
            <a:r>
              <a:rPr lang="en-US" sz="2400" u="sng" dirty="0" err="1"/>
              <a:t>Ví</a:t>
            </a:r>
            <a:r>
              <a:rPr lang="en-US" sz="2400" u="sng" dirty="0"/>
              <a:t> </a:t>
            </a:r>
            <a:r>
              <a:rPr lang="en-US" sz="2400" u="sng" dirty="0" err="1"/>
              <a:t>dụ</a:t>
            </a:r>
            <a:r>
              <a:rPr lang="en-US" sz="2400" b="1" dirty="0"/>
              <a:t>: 		</a:t>
            </a:r>
            <a:r>
              <a:rPr lang="en-US" sz="2400" i="1" dirty="0" err="1"/>
              <a:t>Tướng</a:t>
            </a:r>
            <a:r>
              <a:rPr lang="en-US" sz="2400" i="1" dirty="0"/>
              <a:t> </a:t>
            </a:r>
            <a:r>
              <a:rPr lang="en-US" sz="2400" i="1" dirty="0" err="1"/>
              <a:t>sĩ</a:t>
            </a:r>
            <a:r>
              <a:rPr lang="en-US" sz="2400" i="1" dirty="0"/>
              <a:t> </a:t>
            </a:r>
            <a:r>
              <a:rPr lang="en-US" sz="2400" i="1" dirty="0" err="1"/>
              <a:t>một</a:t>
            </a:r>
            <a:r>
              <a:rPr lang="en-US" sz="2400" i="1" dirty="0"/>
              <a:t> </a:t>
            </a:r>
            <a:r>
              <a:rPr lang="en-US" sz="2400" i="1" dirty="0" err="1"/>
              <a:t>lòng</a:t>
            </a:r>
            <a:r>
              <a:rPr lang="en-US" sz="2400" i="1" dirty="0"/>
              <a:t> </a:t>
            </a:r>
            <a:r>
              <a:rPr lang="en-US" sz="2400" i="1" dirty="0" err="1"/>
              <a:t>phụ</a:t>
            </a:r>
            <a:r>
              <a:rPr lang="en-US" sz="2400" i="1" dirty="0"/>
              <a:t> </a:t>
            </a:r>
            <a:r>
              <a:rPr lang="en-US" sz="2400" i="1" dirty="0" err="1"/>
              <a:t>tử</a:t>
            </a:r>
            <a:r>
              <a:rPr lang="en-US" sz="2400" i="1" dirty="0"/>
              <a:t>, </a:t>
            </a:r>
            <a:r>
              <a:rPr lang="en-US" sz="2400" b="1" i="1" dirty="0" err="1"/>
              <a:t>hòa</a:t>
            </a:r>
            <a:r>
              <a:rPr lang="en-US" sz="2400" b="1" i="1" dirty="0"/>
              <a:t> </a:t>
            </a:r>
            <a:r>
              <a:rPr lang="en-US" sz="2400" b="1" i="1" dirty="0" err="1"/>
              <a:t>nước</a:t>
            </a:r>
            <a:r>
              <a:rPr lang="en-US" sz="2400" b="1" i="1" dirty="0"/>
              <a:t> </a:t>
            </a:r>
            <a:r>
              <a:rPr lang="en-US" sz="2400" b="1" i="1" dirty="0" err="1"/>
              <a:t>sông</a:t>
            </a:r>
            <a:r>
              <a:rPr lang="en-US" sz="2400" b="1" i="1" dirty="0"/>
              <a:t> </a:t>
            </a:r>
            <a:r>
              <a:rPr lang="en-US" sz="2400" b="1" i="1" dirty="0" err="1"/>
              <a:t>chén</a:t>
            </a:r>
            <a:r>
              <a:rPr lang="en-US" sz="2400" b="1" i="1" dirty="0"/>
              <a:t> </a:t>
            </a:r>
            <a:r>
              <a:rPr lang="en-US" sz="2400" b="1" i="1" dirty="0" err="1"/>
              <a:t>rượu</a:t>
            </a:r>
            <a:r>
              <a:rPr lang="en-US" sz="2400" b="1" i="1" dirty="0"/>
              <a:t> </a:t>
            </a:r>
            <a:r>
              <a:rPr lang="en-US" sz="2400" b="1" i="1" dirty="0" err="1"/>
              <a:t>ngọt</a:t>
            </a:r>
            <a:r>
              <a:rPr lang="en-US" sz="2400" b="1" i="1" dirty="0"/>
              <a:t> </a:t>
            </a:r>
            <a:r>
              <a:rPr lang="en-US" sz="2400" b="1" i="1" dirty="0" err="1"/>
              <a:t>ngào</a:t>
            </a:r>
            <a:r>
              <a:rPr lang="en-US" sz="2400" b="1" i="1" dirty="0"/>
              <a:t>.</a:t>
            </a:r>
          </a:p>
          <a:p>
            <a:pPr>
              <a:spcBef>
                <a:spcPts val="600"/>
              </a:spcBef>
              <a:spcAft>
                <a:spcPts val="600"/>
              </a:spcAft>
            </a:pPr>
            <a:r>
              <a:rPr lang="en-US" sz="2400" b="1" i="1" dirty="0"/>
              <a:t>								</a:t>
            </a:r>
            <a:r>
              <a:rPr lang="en-US" sz="2400" i="1" dirty="0"/>
              <a:t>(</a:t>
            </a:r>
            <a:r>
              <a:rPr lang="en-US" sz="2400" i="1" dirty="0" err="1"/>
              <a:t>Nguyễn</a:t>
            </a:r>
            <a:r>
              <a:rPr lang="en-US" sz="2400" i="1" dirty="0"/>
              <a:t> </a:t>
            </a:r>
            <a:r>
              <a:rPr lang="en-US" sz="2400" i="1" dirty="0" err="1"/>
              <a:t>Trãi</a:t>
            </a:r>
            <a:r>
              <a:rPr lang="en-US" sz="2400" i="1" dirty="0"/>
              <a:t>)</a:t>
            </a:r>
            <a:r>
              <a:rPr lang="en-US" sz="2400" b="1" i="1" dirty="0"/>
              <a:t>	</a:t>
            </a:r>
            <a:endParaRPr lang="en-US" sz="2400" dirty="0"/>
          </a:p>
        </p:txBody>
      </p:sp>
      <p:sp>
        <p:nvSpPr>
          <p:cNvPr id="17" name="TextBox 16">
            <a:extLst>
              <a:ext uri="{FF2B5EF4-FFF2-40B4-BE49-F238E27FC236}">
                <a16:creationId xmlns:a16="http://schemas.microsoft.com/office/drawing/2014/main" id="{198D8776-68A6-417A-9022-4032F2C21D70}"/>
              </a:ext>
            </a:extLst>
          </p:cNvPr>
          <p:cNvSpPr txBox="1"/>
          <p:nvPr/>
        </p:nvSpPr>
        <p:spPr>
          <a:xfrm>
            <a:off x="115082" y="125649"/>
            <a:ext cx="11941285" cy="584775"/>
          </a:xfrm>
          <a:prstGeom prst="rect">
            <a:avLst/>
          </a:prstGeom>
          <a:solidFill>
            <a:srgbClr val="FFCCCC"/>
          </a:solidFill>
          <a:ln w="28575">
            <a:solidFill>
              <a:srgbClr val="7030A0"/>
            </a:solidFill>
          </a:ln>
        </p:spPr>
        <p:txBody>
          <a:bodyPr wrap="square" rtlCol="0">
            <a:spAutoFit/>
          </a:bodyPr>
          <a:lstStyle/>
          <a:p>
            <a:pPr algn="ctr"/>
            <a:r>
              <a:rPr lang="en-US" sz="3200" b="1" dirty="0">
                <a:solidFill>
                  <a:srgbClr val="C00000"/>
                </a:solidFill>
              </a:rPr>
              <a:t>THỰC HÀNH TIẾNG VIỆT: ĐIỂN CỐ, ĐIỂN TÍCH</a:t>
            </a:r>
          </a:p>
        </p:txBody>
      </p:sp>
    </p:spTree>
    <p:extLst>
      <p:ext uri="{BB962C8B-B14F-4D97-AF65-F5344CB8AC3E}">
        <p14:creationId xmlns:p14="http://schemas.microsoft.com/office/powerpoint/2010/main" val="33265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Effect transition="in" filter="barn(inVertical)">
                                      <p:cBhvr>
                                        <p:cTn id="7" dur="500"/>
                                        <p:tgtEl>
                                          <p:spTgt spid="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xEl>
                                              <p:pRg st="1" end="1"/>
                                            </p:txEl>
                                          </p:spTgt>
                                        </p:tgtEl>
                                        <p:attrNameLst>
                                          <p:attrName>style.visibility</p:attrName>
                                        </p:attrNameLst>
                                      </p:cBhvr>
                                      <p:to>
                                        <p:strVal val="visible"/>
                                      </p:to>
                                    </p:set>
                                    <p:animEffect transition="in" filter="barn(inVertical)">
                                      <p:cBhvr>
                                        <p:cTn id="12" dur="500"/>
                                        <p:tgtEl>
                                          <p:spTgt spid="3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8">
                                            <p:txEl>
                                              <p:pRg st="2" end="2"/>
                                            </p:txEl>
                                          </p:spTgt>
                                        </p:tgtEl>
                                        <p:attrNameLst>
                                          <p:attrName>style.visibility</p:attrName>
                                        </p:attrNameLst>
                                      </p:cBhvr>
                                      <p:to>
                                        <p:strVal val="visible"/>
                                      </p:to>
                                    </p:set>
                                    <p:animEffect transition="in" filter="barn(inVertical)">
                                      <p:cBhvr>
                                        <p:cTn id="17" dur="500"/>
                                        <p:tgtEl>
                                          <p:spTgt spid="38">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8">
                                            <p:txEl>
                                              <p:pRg st="3" end="3"/>
                                            </p:txEl>
                                          </p:spTgt>
                                        </p:tgtEl>
                                        <p:attrNameLst>
                                          <p:attrName>style.visibility</p:attrName>
                                        </p:attrNameLst>
                                      </p:cBhvr>
                                      <p:to>
                                        <p:strVal val="visible"/>
                                      </p:to>
                                    </p:set>
                                    <p:animEffect transition="in" filter="barn(inVertical)">
                                      <p:cBhvr>
                                        <p:cTn id="20" dur="500"/>
                                        <p:tgtEl>
                                          <p:spTgt spid="38">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38">
                                            <p:txEl>
                                              <p:pRg st="4" end="4"/>
                                            </p:txEl>
                                          </p:spTgt>
                                        </p:tgtEl>
                                        <p:attrNameLst>
                                          <p:attrName>style.visibility</p:attrName>
                                        </p:attrNameLst>
                                      </p:cBhvr>
                                      <p:to>
                                        <p:strVal val="visible"/>
                                      </p:to>
                                    </p:set>
                                    <p:animEffect transition="in" filter="barn(inVertical)">
                                      <p:cBhvr>
                                        <p:cTn id="23" dur="500"/>
                                        <p:tgtEl>
                                          <p:spTgt spid="38">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8">
                                            <p:txEl>
                                              <p:pRg st="5" end="5"/>
                                            </p:txEl>
                                          </p:spTgt>
                                        </p:tgtEl>
                                        <p:attrNameLst>
                                          <p:attrName>style.visibility</p:attrName>
                                        </p:attrNameLst>
                                      </p:cBhvr>
                                      <p:to>
                                        <p:strVal val="visible"/>
                                      </p:to>
                                    </p:set>
                                    <p:animEffect transition="in" filter="barn(inVertical)">
                                      <p:cBhvr>
                                        <p:cTn id="28" dur="500"/>
                                        <p:tgtEl>
                                          <p:spTgt spid="38">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8">
                                            <p:txEl>
                                              <p:pRg st="6" end="6"/>
                                            </p:txEl>
                                          </p:spTgt>
                                        </p:tgtEl>
                                        <p:attrNameLst>
                                          <p:attrName>style.visibility</p:attrName>
                                        </p:attrNameLst>
                                      </p:cBhvr>
                                      <p:to>
                                        <p:strVal val="visible"/>
                                      </p:to>
                                    </p:set>
                                    <p:animEffect transition="in" filter="barn(inVertical)">
                                      <p:cBhvr>
                                        <p:cTn id="33" dur="500"/>
                                        <p:tgtEl>
                                          <p:spTgt spid="38">
                                            <p:txEl>
                                              <p:pRg st="6" end="6"/>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38">
                                            <p:txEl>
                                              <p:pRg st="7" end="7"/>
                                            </p:txEl>
                                          </p:spTgt>
                                        </p:tgtEl>
                                        <p:attrNameLst>
                                          <p:attrName>style.visibility</p:attrName>
                                        </p:attrNameLst>
                                      </p:cBhvr>
                                      <p:to>
                                        <p:strVal val="visible"/>
                                      </p:to>
                                    </p:set>
                                    <p:animEffect transition="in" filter="barn(inVertical)">
                                      <p:cBhvr>
                                        <p:cTn id="36" dur="500"/>
                                        <p:tgtEl>
                                          <p:spTgt spid="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29">
            <a:extLst>
              <a:ext uri="{FF2B5EF4-FFF2-40B4-BE49-F238E27FC236}">
                <a16:creationId xmlns:a16="http://schemas.microsoft.com/office/drawing/2014/main" id="{F3DD12F0-C9A9-4406-A6FD-F7F144A369FE}"/>
              </a:ext>
            </a:extLst>
          </p:cNvPr>
          <p:cNvGrpSpPr/>
          <p:nvPr/>
        </p:nvGrpSpPr>
        <p:grpSpPr>
          <a:xfrm>
            <a:off x="125358" y="710425"/>
            <a:ext cx="11941285" cy="5895858"/>
            <a:chOff x="1783080" y="513430"/>
            <a:chExt cx="9418320" cy="5644580"/>
          </a:xfrm>
        </p:grpSpPr>
        <p:cxnSp>
          <p:nvCxnSpPr>
            <p:cNvPr id="34" name="直接连接符 38">
              <a:extLst>
                <a:ext uri="{FF2B5EF4-FFF2-40B4-BE49-F238E27FC236}">
                  <a16:creationId xmlns:a16="http://schemas.microsoft.com/office/drawing/2014/main" id="{CFCBBC6F-C21B-46CC-9310-C2C07320AA78}"/>
                </a:ext>
              </a:extLst>
            </p:cNvPr>
            <p:cNvCxnSpPr/>
            <p:nvPr/>
          </p:nvCxnSpPr>
          <p:spPr>
            <a:xfrm>
              <a:off x="1783080" y="518160"/>
              <a:ext cx="9387840" cy="0"/>
            </a:xfrm>
            <a:prstGeom prst="line">
              <a:avLst/>
            </a:prstGeom>
            <a:noFill/>
            <a:ln w="38100" cap="rnd" cmpd="sng" algn="ctr">
              <a:solidFill>
                <a:srgbClr val="4D7678"/>
              </a:solidFill>
              <a:prstDash val="solid"/>
              <a:round/>
            </a:ln>
            <a:effectLst/>
          </p:spPr>
        </p:cxnSp>
        <p:cxnSp>
          <p:nvCxnSpPr>
            <p:cNvPr id="35" name="直接连接符 39">
              <a:extLst>
                <a:ext uri="{FF2B5EF4-FFF2-40B4-BE49-F238E27FC236}">
                  <a16:creationId xmlns:a16="http://schemas.microsoft.com/office/drawing/2014/main" id="{0E0C321D-D16C-4022-8837-2AAED7DF6273}"/>
                </a:ext>
              </a:extLst>
            </p:cNvPr>
            <p:cNvCxnSpPr/>
            <p:nvPr/>
          </p:nvCxnSpPr>
          <p:spPr>
            <a:xfrm>
              <a:off x="11201400" y="513430"/>
              <a:ext cx="0" cy="5638800"/>
            </a:xfrm>
            <a:prstGeom prst="line">
              <a:avLst/>
            </a:prstGeom>
            <a:noFill/>
            <a:ln w="38100" cap="rnd" cmpd="sng" algn="ctr">
              <a:solidFill>
                <a:srgbClr val="4D7678"/>
              </a:solidFill>
              <a:prstDash val="solid"/>
              <a:round/>
            </a:ln>
            <a:effectLst/>
          </p:spPr>
        </p:cxnSp>
        <p:cxnSp>
          <p:nvCxnSpPr>
            <p:cNvPr id="36" name="直接连接符 40">
              <a:extLst>
                <a:ext uri="{FF2B5EF4-FFF2-40B4-BE49-F238E27FC236}">
                  <a16:creationId xmlns:a16="http://schemas.microsoft.com/office/drawing/2014/main" id="{13C44908-D73C-4E79-9CCD-DB583B9CD62A}"/>
                </a:ext>
              </a:extLst>
            </p:cNvPr>
            <p:cNvCxnSpPr/>
            <p:nvPr/>
          </p:nvCxnSpPr>
          <p:spPr>
            <a:xfrm flipH="1">
              <a:off x="6898990" y="6158010"/>
              <a:ext cx="4282440" cy="0"/>
            </a:xfrm>
            <a:prstGeom prst="line">
              <a:avLst/>
            </a:prstGeom>
            <a:noFill/>
            <a:ln w="38100" cap="rnd" cmpd="sng" algn="ctr">
              <a:solidFill>
                <a:srgbClr val="4D7678"/>
              </a:solidFill>
              <a:prstDash val="solid"/>
              <a:round/>
            </a:ln>
            <a:effectLst/>
          </p:spPr>
        </p:cxnSp>
        <p:cxnSp>
          <p:nvCxnSpPr>
            <p:cNvPr id="37" name="直接连接符 41">
              <a:extLst>
                <a:ext uri="{FF2B5EF4-FFF2-40B4-BE49-F238E27FC236}">
                  <a16:creationId xmlns:a16="http://schemas.microsoft.com/office/drawing/2014/main" id="{42A0C046-B6E3-477F-8CCB-C74FCB32B31E}"/>
                </a:ext>
              </a:extLst>
            </p:cNvPr>
            <p:cNvCxnSpPr/>
            <p:nvPr/>
          </p:nvCxnSpPr>
          <p:spPr>
            <a:xfrm>
              <a:off x="1783080" y="513430"/>
              <a:ext cx="0" cy="441960"/>
            </a:xfrm>
            <a:prstGeom prst="line">
              <a:avLst/>
            </a:prstGeom>
            <a:noFill/>
            <a:ln w="38100" cap="rnd" cmpd="sng" algn="ctr">
              <a:solidFill>
                <a:srgbClr val="4D7678"/>
              </a:solidFill>
              <a:prstDash val="solid"/>
              <a:round/>
            </a:ln>
            <a:effectLst/>
          </p:spPr>
        </p:cxnSp>
      </p:grpSp>
      <p:sp>
        <p:nvSpPr>
          <p:cNvPr id="38" name="TextBox 37">
            <a:extLst>
              <a:ext uri="{FF2B5EF4-FFF2-40B4-BE49-F238E27FC236}">
                <a16:creationId xmlns:a16="http://schemas.microsoft.com/office/drawing/2014/main" id="{CD611199-9987-4CC0-9BD5-8FCD96879785}"/>
              </a:ext>
            </a:extLst>
          </p:cNvPr>
          <p:cNvSpPr txBox="1"/>
          <p:nvPr/>
        </p:nvSpPr>
        <p:spPr>
          <a:xfrm>
            <a:off x="262625" y="710425"/>
            <a:ext cx="4956645" cy="461665"/>
          </a:xfrm>
          <a:prstGeom prst="rect">
            <a:avLst/>
          </a:prstGeom>
          <a:noFill/>
        </p:spPr>
        <p:txBody>
          <a:bodyPr wrap="square" rtlCol="0">
            <a:spAutoFit/>
          </a:bodyPr>
          <a:lstStyle/>
          <a:p>
            <a:r>
              <a:rPr lang="en-US" sz="2400" b="1" dirty="0">
                <a:solidFill>
                  <a:srgbClr val="002060"/>
                </a:solidFill>
                <a:latin typeface="Times New Roman" pitchFamily="18" charset="0"/>
                <a:cs typeface="Times New Roman" pitchFamily="18" charset="0"/>
              </a:rPr>
              <a:t>I. </a:t>
            </a:r>
            <a:r>
              <a:rPr lang="en-US" sz="2400" b="1" u="sng" dirty="0" err="1">
                <a:solidFill>
                  <a:srgbClr val="002060"/>
                </a:solidFill>
                <a:latin typeface="Times New Roman" pitchFamily="18" charset="0"/>
                <a:cs typeface="Times New Roman" pitchFamily="18" charset="0"/>
              </a:rPr>
              <a:t>Kiến</a:t>
            </a:r>
            <a:r>
              <a:rPr lang="en-US" sz="2400" b="1" u="sng" dirty="0">
                <a:solidFill>
                  <a:srgbClr val="002060"/>
                </a:solidFill>
                <a:latin typeface="Times New Roman" pitchFamily="18" charset="0"/>
                <a:cs typeface="Times New Roman" pitchFamily="18" charset="0"/>
              </a:rPr>
              <a:t> </a:t>
            </a:r>
            <a:r>
              <a:rPr lang="en-US" sz="2400" b="1" u="sng" dirty="0" err="1">
                <a:solidFill>
                  <a:srgbClr val="002060"/>
                </a:solidFill>
                <a:latin typeface="Times New Roman" pitchFamily="18" charset="0"/>
                <a:cs typeface="Times New Roman" pitchFamily="18" charset="0"/>
              </a:rPr>
              <a:t>thức</a:t>
            </a:r>
            <a:r>
              <a:rPr lang="en-US" sz="2400" b="1" u="sng" dirty="0">
                <a:solidFill>
                  <a:srgbClr val="002060"/>
                </a:solidFill>
                <a:latin typeface="Times New Roman" pitchFamily="18" charset="0"/>
                <a:cs typeface="Times New Roman" pitchFamily="18" charset="0"/>
              </a:rPr>
              <a:t> </a:t>
            </a:r>
            <a:r>
              <a:rPr lang="en-US" sz="2400" b="1" u="sng" dirty="0" err="1">
                <a:solidFill>
                  <a:srgbClr val="002060"/>
                </a:solidFill>
                <a:latin typeface="Times New Roman" pitchFamily="18" charset="0"/>
                <a:cs typeface="Times New Roman" pitchFamily="18" charset="0"/>
              </a:rPr>
              <a:t>ngữ</a:t>
            </a:r>
            <a:r>
              <a:rPr lang="en-US" sz="2400" b="1" u="sng" dirty="0">
                <a:solidFill>
                  <a:srgbClr val="002060"/>
                </a:solidFill>
                <a:latin typeface="Times New Roman" pitchFamily="18" charset="0"/>
                <a:cs typeface="Times New Roman" pitchFamily="18" charset="0"/>
              </a:rPr>
              <a:t> </a:t>
            </a:r>
            <a:r>
              <a:rPr lang="en-US" sz="2400" b="1" u="sng" dirty="0" err="1">
                <a:solidFill>
                  <a:srgbClr val="002060"/>
                </a:solidFill>
                <a:latin typeface="Times New Roman" pitchFamily="18" charset="0"/>
                <a:cs typeface="Times New Roman" pitchFamily="18" charset="0"/>
              </a:rPr>
              <a:t>văn</a:t>
            </a:r>
            <a:r>
              <a:rPr lang="en-US" sz="2400" b="1" dirty="0">
                <a:solidFill>
                  <a:srgbClr val="002060"/>
                </a:solidFill>
                <a:latin typeface="Times New Roman" pitchFamily="18" charset="0"/>
                <a:cs typeface="Times New Roman" pitchFamily="18" charset="0"/>
              </a:rPr>
              <a:t>:</a:t>
            </a:r>
          </a:p>
        </p:txBody>
      </p:sp>
      <p:pic>
        <p:nvPicPr>
          <p:cNvPr id="39" name="图片 27">
            <a:extLst>
              <a:ext uri="{FF2B5EF4-FFF2-40B4-BE49-F238E27FC236}">
                <a16:creationId xmlns:a16="http://schemas.microsoft.com/office/drawing/2014/main" id="{0CB57ED4-015E-4A83-918C-ACA68A27FE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250" r="24992" b="9822"/>
          <a:stretch/>
        </p:blipFill>
        <p:spPr>
          <a:xfrm>
            <a:off x="-117803" y="2136556"/>
            <a:ext cx="1494539" cy="4595795"/>
          </a:xfrm>
          <a:prstGeom prst="rect">
            <a:avLst/>
          </a:prstGeom>
          <a:effectLst>
            <a:reflection blurRad="6350" stA="50000" endA="300" endPos="55000" dir="5400000" sy="-100000" algn="bl" rotWithShape="0"/>
          </a:effectLst>
        </p:spPr>
      </p:pic>
      <p:sp>
        <p:nvSpPr>
          <p:cNvPr id="10" name="TextBox 9">
            <a:extLst>
              <a:ext uri="{FF2B5EF4-FFF2-40B4-BE49-F238E27FC236}">
                <a16:creationId xmlns:a16="http://schemas.microsoft.com/office/drawing/2014/main" id="{38644AD7-5918-4BA7-9F35-C2BE43375CA1}"/>
              </a:ext>
            </a:extLst>
          </p:cNvPr>
          <p:cNvSpPr txBox="1"/>
          <p:nvPr/>
        </p:nvSpPr>
        <p:spPr>
          <a:xfrm>
            <a:off x="262625" y="1153595"/>
            <a:ext cx="4956645" cy="461665"/>
          </a:xfrm>
          <a:prstGeom prst="rect">
            <a:avLst/>
          </a:prstGeom>
          <a:noFill/>
        </p:spPr>
        <p:txBody>
          <a:bodyPr wrap="square" rtlCol="0">
            <a:spAutoFit/>
          </a:bodyPr>
          <a:lstStyle/>
          <a:p>
            <a:r>
              <a:rPr lang="en-US" sz="2400" b="1" dirty="0">
                <a:solidFill>
                  <a:srgbClr val="002060"/>
                </a:solidFill>
                <a:latin typeface="Times New Roman" pitchFamily="18" charset="0"/>
                <a:cs typeface="Times New Roman" pitchFamily="18" charset="0"/>
              </a:rPr>
              <a:t>II. </a:t>
            </a:r>
            <a:r>
              <a:rPr lang="en-US" sz="2400" b="1" u="sng" dirty="0" err="1">
                <a:solidFill>
                  <a:srgbClr val="002060"/>
                </a:solidFill>
                <a:latin typeface="Times New Roman" pitchFamily="18" charset="0"/>
                <a:cs typeface="Times New Roman" pitchFamily="18" charset="0"/>
              </a:rPr>
              <a:t>Thực</a:t>
            </a:r>
            <a:r>
              <a:rPr lang="en-US" sz="2400" b="1" u="sng" dirty="0">
                <a:solidFill>
                  <a:srgbClr val="002060"/>
                </a:solidFill>
                <a:latin typeface="Times New Roman" pitchFamily="18" charset="0"/>
                <a:cs typeface="Times New Roman" pitchFamily="18" charset="0"/>
              </a:rPr>
              <a:t> </a:t>
            </a:r>
            <a:r>
              <a:rPr lang="en-US" sz="2400" b="1" u="sng" dirty="0" err="1">
                <a:solidFill>
                  <a:srgbClr val="002060"/>
                </a:solidFill>
                <a:latin typeface="Times New Roman" pitchFamily="18" charset="0"/>
                <a:cs typeface="Times New Roman" pitchFamily="18" charset="0"/>
              </a:rPr>
              <a:t>hành</a:t>
            </a:r>
            <a:endParaRPr lang="en-US" sz="2400" b="1" u="sng" dirty="0">
              <a:solidFill>
                <a:srgbClr val="002060"/>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8D439042-3509-4947-A273-83C63EC0C26A}"/>
              </a:ext>
            </a:extLst>
          </p:cNvPr>
          <p:cNvSpPr txBox="1"/>
          <p:nvPr/>
        </p:nvSpPr>
        <p:spPr>
          <a:xfrm>
            <a:off x="115082" y="125649"/>
            <a:ext cx="11941285" cy="584775"/>
          </a:xfrm>
          <a:prstGeom prst="rect">
            <a:avLst/>
          </a:prstGeom>
          <a:solidFill>
            <a:srgbClr val="FFCCCC"/>
          </a:solidFill>
          <a:ln w="28575">
            <a:solidFill>
              <a:srgbClr val="7030A0"/>
            </a:solidFill>
          </a:ln>
        </p:spPr>
        <p:txBody>
          <a:bodyPr wrap="square" rtlCol="0">
            <a:spAutoFit/>
          </a:bodyPr>
          <a:lstStyle/>
          <a:p>
            <a:pPr algn="ctr"/>
            <a:r>
              <a:rPr lang="en-US" sz="3200" b="1" dirty="0">
                <a:solidFill>
                  <a:srgbClr val="C00000"/>
                </a:solidFill>
              </a:rPr>
              <a:t>THỰC HÀNH TIẾNG VIỆT: ĐIỂN CỐ, ĐIỂN TÍCH</a:t>
            </a:r>
          </a:p>
        </p:txBody>
      </p:sp>
      <p:pic>
        <p:nvPicPr>
          <p:cNvPr id="15" name="Picture 14">
            <a:extLst>
              <a:ext uri="{FF2B5EF4-FFF2-40B4-BE49-F238E27FC236}">
                <a16:creationId xmlns:a16="http://schemas.microsoft.com/office/drawing/2014/main" id="{53E68E5B-21DD-4D25-BAF9-BE4E5D5AE3E0}"/>
              </a:ext>
            </a:extLst>
          </p:cNvPr>
          <p:cNvPicPr>
            <a:picLocks noChangeAspect="1"/>
          </p:cNvPicPr>
          <p:nvPr/>
        </p:nvPicPr>
        <p:blipFill>
          <a:blip r:embed="rId5"/>
          <a:stretch>
            <a:fillRect/>
          </a:stretch>
        </p:blipFill>
        <p:spPr>
          <a:xfrm>
            <a:off x="5937920" y="865846"/>
            <a:ext cx="5923374" cy="5276785"/>
          </a:xfrm>
          <a:prstGeom prst="rect">
            <a:avLst/>
          </a:prstGeom>
        </p:spPr>
      </p:pic>
      <p:sp>
        <p:nvSpPr>
          <p:cNvPr id="2" name="Oval 1">
            <a:extLst>
              <a:ext uri="{FF2B5EF4-FFF2-40B4-BE49-F238E27FC236}">
                <a16:creationId xmlns:a16="http://schemas.microsoft.com/office/drawing/2014/main" id="{41375163-344E-42B7-822D-6AFEC719AB2C}"/>
              </a:ext>
            </a:extLst>
          </p:cNvPr>
          <p:cNvSpPr/>
          <p:nvPr/>
        </p:nvSpPr>
        <p:spPr>
          <a:xfrm>
            <a:off x="1766629" y="1561676"/>
            <a:ext cx="3503487" cy="2321959"/>
          </a:xfrm>
          <a:prstGeom prst="ellipse">
            <a:avLst/>
          </a:prstGeom>
          <a:solidFill>
            <a:srgbClr val="0850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3" name="TextBox 2">
            <a:extLst>
              <a:ext uri="{FF2B5EF4-FFF2-40B4-BE49-F238E27FC236}">
                <a16:creationId xmlns:a16="http://schemas.microsoft.com/office/drawing/2014/main" id="{521508D9-3068-4C2F-8FEC-E4DDF800C707}"/>
              </a:ext>
            </a:extLst>
          </p:cNvPr>
          <p:cNvSpPr txBox="1"/>
          <p:nvPr/>
        </p:nvSpPr>
        <p:spPr>
          <a:xfrm>
            <a:off x="1514002" y="2053488"/>
            <a:ext cx="4064067" cy="1569660"/>
          </a:xfrm>
          <a:prstGeom prst="rect">
            <a:avLst/>
          </a:prstGeom>
          <a:noFill/>
        </p:spPr>
        <p:txBody>
          <a:bodyPr wrap="square" rtlCol="0">
            <a:spAutoFit/>
          </a:bodyPr>
          <a:lstStyle/>
          <a:p>
            <a:pPr algn="ctr"/>
            <a:r>
              <a:rPr lang="en-US" sz="3200" b="1" dirty="0">
                <a:solidFill>
                  <a:schemeClr val="accent5">
                    <a:lumMod val="40000"/>
                    <a:lumOff val="60000"/>
                  </a:schemeClr>
                </a:solidFill>
                <a:latin typeface="#9Slide03 IcielSmoothy Sans" panose="00000500000000000000" pitchFamily="2" charset="0"/>
              </a:rPr>
              <a:t>TRÒ CHƠI:</a:t>
            </a:r>
          </a:p>
          <a:p>
            <a:pPr algn="ctr"/>
            <a:r>
              <a:rPr lang="en-US" sz="3200" b="1" dirty="0">
                <a:solidFill>
                  <a:schemeClr val="accent2">
                    <a:lumMod val="20000"/>
                    <a:lumOff val="80000"/>
                  </a:schemeClr>
                </a:solidFill>
                <a:latin typeface="#9Slide03 IcielSmoothy Sans" panose="00000500000000000000" pitchFamily="2" charset="0"/>
              </a:rPr>
              <a:t>A</a:t>
            </a:r>
            <a:r>
              <a:rPr lang="en-US" sz="3200" b="1" dirty="0">
                <a:solidFill>
                  <a:srgbClr val="FFC000"/>
                </a:solidFill>
                <a:latin typeface="#9Slide03 IcielSmoothy Sans" panose="00000500000000000000" pitchFamily="2" charset="0"/>
              </a:rPr>
              <a:t>I</a:t>
            </a:r>
            <a:r>
              <a:rPr lang="en-US" sz="3200" b="1" dirty="0">
                <a:solidFill>
                  <a:schemeClr val="bg1"/>
                </a:solidFill>
                <a:latin typeface="#9Slide03 IcielSmoothy Sans" panose="00000500000000000000" pitchFamily="2" charset="0"/>
              </a:rPr>
              <a:t> </a:t>
            </a:r>
            <a:r>
              <a:rPr lang="en-US" sz="3200" b="1" dirty="0">
                <a:solidFill>
                  <a:srgbClr val="00B050"/>
                </a:solidFill>
                <a:latin typeface="#9Slide03 IcielSmoothy Sans" panose="00000500000000000000" pitchFamily="2" charset="0"/>
              </a:rPr>
              <a:t>N</a:t>
            </a:r>
            <a:r>
              <a:rPr lang="en-US" sz="3200" b="1" dirty="0">
                <a:solidFill>
                  <a:schemeClr val="accent2">
                    <a:lumMod val="20000"/>
                    <a:lumOff val="80000"/>
                  </a:schemeClr>
                </a:solidFill>
                <a:latin typeface="#9Slide03 IcielSmoothy Sans" panose="00000500000000000000" pitchFamily="2" charset="0"/>
              </a:rPr>
              <a:t>H</a:t>
            </a:r>
            <a:r>
              <a:rPr lang="en-US" sz="3200" b="1" dirty="0">
                <a:solidFill>
                  <a:srgbClr val="FF0000"/>
                </a:solidFill>
                <a:latin typeface="#9Slide03 IcielSmoothy Sans" panose="00000500000000000000" pitchFamily="2" charset="0"/>
              </a:rPr>
              <a:t>A</a:t>
            </a:r>
            <a:r>
              <a:rPr lang="en-US" sz="3200" b="1" dirty="0">
                <a:solidFill>
                  <a:schemeClr val="accent6">
                    <a:lumMod val="60000"/>
                    <a:lumOff val="40000"/>
                  </a:schemeClr>
                </a:solidFill>
                <a:latin typeface="#9Slide03 IcielSmoothy Sans" panose="00000500000000000000" pitchFamily="2" charset="0"/>
              </a:rPr>
              <a:t>N</a:t>
            </a:r>
            <a:r>
              <a:rPr lang="en-US" sz="3200" b="1" dirty="0">
                <a:solidFill>
                  <a:srgbClr val="FFC000"/>
                </a:solidFill>
                <a:latin typeface="#9Slide03 IcielSmoothy Sans" panose="00000500000000000000" pitchFamily="2" charset="0"/>
              </a:rPr>
              <a:t>H</a:t>
            </a:r>
            <a:r>
              <a:rPr lang="en-US" sz="3200" b="1" dirty="0">
                <a:solidFill>
                  <a:schemeClr val="bg1"/>
                </a:solidFill>
                <a:latin typeface="#9Slide03 IcielSmoothy Sans" panose="00000500000000000000" pitchFamily="2" charset="0"/>
              </a:rPr>
              <a:t> </a:t>
            </a:r>
            <a:r>
              <a:rPr lang="en-US" sz="3200" b="1" dirty="0">
                <a:solidFill>
                  <a:schemeClr val="accent4">
                    <a:lumMod val="20000"/>
                    <a:lumOff val="80000"/>
                  </a:schemeClr>
                </a:solidFill>
                <a:latin typeface="#9Slide03 IcielSmoothy Sans" panose="00000500000000000000" pitchFamily="2" charset="0"/>
              </a:rPr>
              <a:t>H</a:t>
            </a:r>
            <a:r>
              <a:rPr lang="en-US" sz="3200" b="1" dirty="0">
                <a:solidFill>
                  <a:srgbClr val="F27123"/>
                </a:solidFill>
                <a:latin typeface="#9Slide03 IcielSmoothy Sans" panose="00000500000000000000" pitchFamily="2" charset="0"/>
              </a:rPr>
              <a:t>Ơ</a:t>
            </a:r>
            <a:r>
              <a:rPr lang="en-US" sz="3200" b="1" dirty="0">
                <a:solidFill>
                  <a:srgbClr val="92D050"/>
                </a:solidFill>
                <a:latin typeface="#9Slide03 IcielSmoothy Sans" panose="00000500000000000000" pitchFamily="2" charset="0"/>
              </a:rPr>
              <a:t>N</a:t>
            </a:r>
          </a:p>
          <a:p>
            <a:pPr algn="ctr"/>
            <a:r>
              <a:rPr lang="en-US" sz="3200" b="1" dirty="0">
                <a:solidFill>
                  <a:srgbClr val="92D050"/>
                </a:solidFill>
                <a:latin typeface="#9Slide03 IcielSmoothy Sans" panose="00000500000000000000" pitchFamily="2" charset="0"/>
              </a:rPr>
              <a:t>?</a:t>
            </a:r>
            <a:r>
              <a:rPr lang="en-US" sz="3200" b="1" dirty="0">
                <a:solidFill>
                  <a:srgbClr val="F27123"/>
                </a:solidFill>
                <a:latin typeface="#9Slide03 IcielSmoothy Sans" panose="00000500000000000000" pitchFamily="2" charset="0"/>
              </a:rPr>
              <a:t>?</a:t>
            </a:r>
            <a:r>
              <a:rPr lang="en-US" sz="3200" b="1" dirty="0">
                <a:solidFill>
                  <a:schemeClr val="accent4">
                    <a:lumMod val="20000"/>
                    <a:lumOff val="80000"/>
                  </a:schemeClr>
                </a:solidFill>
                <a:latin typeface="#9Slide03 IcielSmoothy Sans" panose="00000500000000000000" pitchFamily="2" charset="0"/>
              </a:rPr>
              <a:t>?</a:t>
            </a:r>
          </a:p>
        </p:txBody>
      </p:sp>
      <p:sp>
        <p:nvSpPr>
          <p:cNvPr id="7" name="Rectangle: Rounded Corners 6">
            <a:extLst>
              <a:ext uri="{FF2B5EF4-FFF2-40B4-BE49-F238E27FC236}">
                <a16:creationId xmlns:a16="http://schemas.microsoft.com/office/drawing/2014/main" id="{67F5D5F7-86EC-4C5B-929E-0F43C15D0726}"/>
              </a:ext>
            </a:extLst>
          </p:cNvPr>
          <p:cNvSpPr/>
          <p:nvPr/>
        </p:nvSpPr>
        <p:spPr>
          <a:xfrm>
            <a:off x="1613178" y="3883635"/>
            <a:ext cx="3811440" cy="2116473"/>
          </a:xfrm>
          <a:prstGeom prst="roundRect">
            <a:avLst/>
          </a:prstGeom>
          <a:solidFill>
            <a:srgbClr val="0850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AF771B-F64B-46FD-B9A2-26C5BFD9B5A5}"/>
              </a:ext>
            </a:extLst>
          </p:cNvPr>
          <p:cNvSpPr txBox="1"/>
          <p:nvPr/>
        </p:nvSpPr>
        <p:spPr>
          <a:xfrm>
            <a:off x="1685128" y="3995305"/>
            <a:ext cx="3721394" cy="1687963"/>
          </a:xfrm>
          <a:prstGeom prst="rect">
            <a:avLst/>
          </a:prstGeom>
          <a:noFill/>
        </p:spPr>
        <p:txBody>
          <a:bodyPr wrap="square" rtlCol="0">
            <a:spAutoFit/>
          </a:bodyPr>
          <a:lstStyle/>
          <a:p>
            <a:pPr>
              <a:lnSpc>
                <a:spcPct val="150000"/>
              </a:lnSpc>
              <a:spcBef>
                <a:spcPts val="600"/>
              </a:spcBef>
              <a:spcAft>
                <a:spcPts val="600"/>
              </a:spcAft>
            </a:pP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Ghép</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các</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điển</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cố</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điển</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tích</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(in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đậm</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ở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bên</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A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với</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nguồn</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gốc</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và</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ý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nghĩa</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nêu</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ở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bên</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B.</a:t>
            </a:r>
          </a:p>
        </p:txBody>
      </p:sp>
      <p:pic>
        <p:nvPicPr>
          <p:cNvPr id="9" name="Đồng hồ đếm ngược 2 phút - 2 Minutes countdown">
            <a:hlinkClick r:id="" action="ppaction://media"/>
            <a:extLst>
              <a:ext uri="{FF2B5EF4-FFF2-40B4-BE49-F238E27FC236}">
                <a16:creationId xmlns:a16="http://schemas.microsoft.com/office/drawing/2014/main" id="{46A717C7-CE6E-4AAE-BD57-80391E2F5BE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62860" y="865846"/>
            <a:ext cx="1088761" cy="612428"/>
          </a:xfrm>
          <a:prstGeom prst="rect">
            <a:avLst/>
          </a:prstGeom>
        </p:spPr>
      </p:pic>
      <p:sp>
        <p:nvSpPr>
          <p:cNvPr id="24" name="TextBox 23">
            <a:extLst>
              <a:ext uri="{FF2B5EF4-FFF2-40B4-BE49-F238E27FC236}">
                <a16:creationId xmlns:a16="http://schemas.microsoft.com/office/drawing/2014/main" id="{18F20202-B647-4F8D-BCC9-43C950123D2D}"/>
              </a:ext>
            </a:extLst>
          </p:cNvPr>
          <p:cNvSpPr txBox="1"/>
          <p:nvPr/>
        </p:nvSpPr>
        <p:spPr>
          <a:xfrm>
            <a:off x="7133085" y="6117191"/>
            <a:ext cx="3830095" cy="483017"/>
          </a:xfrm>
          <a:prstGeom prst="rect">
            <a:avLst/>
          </a:prstGeom>
          <a:noFill/>
        </p:spPr>
        <p:txBody>
          <a:bodyPr wrap="square">
            <a:spAutoFit/>
          </a:bodyPr>
          <a:lstStyle/>
          <a:p>
            <a:pPr marL="0" marR="0" algn="just">
              <a:lnSpc>
                <a:spcPct val="115000"/>
              </a:lnSpc>
              <a:spcBef>
                <a:spcPts val="600"/>
              </a:spcBef>
              <a:spcAft>
                <a:spcPts val="0"/>
              </a:spcAft>
              <a:tabLst>
                <a:tab pos="57150" algn="l"/>
              </a:tabLst>
            </a:pPr>
            <a:r>
              <a:rPr lang="en-US"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 – 2; b – 3; c – 4; d – 1</a:t>
            </a:r>
            <a:endParaRPr lang="en-US" sz="2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90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Effect transition="in" filter="barn(inVertical)">
                                      <p:cBhvr>
                                        <p:cTn id="7" dur="500"/>
                                        <p:tgtEl>
                                          <p:spTgt spid="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31169" fill="hold"/>
                                        <p:tgtEl>
                                          <p:spTgt spid="9"/>
                                        </p:tgtEl>
                                      </p:cBhvr>
                                    </p:cmd>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9"/>
                </p:tgtEl>
              </p:cMediaNode>
            </p:video>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9"/>
                                        </p:tgtEl>
                                      </p:cBhvr>
                                    </p:cmd>
                                  </p:childTnLst>
                                </p:cTn>
                              </p:par>
                            </p:childTnLst>
                          </p:cTn>
                        </p:par>
                      </p:childTnLst>
                    </p:cTn>
                  </p:par>
                </p:childTnLst>
              </p:cTn>
              <p:nextCondLst>
                <p:cond evt="onClick" delay="0">
                  <p:tgtEl>
                    <p:spTgt spid="9"/>
                  </p:tgtEl>
                </p:cond>
              </p:nextCondLst>
            </p:seq>
          </p:childTnLst>
        </p:cTn>
      </p:par>
    </p:tnLst>
    <p:bldLst>
      <p:bldP spid="10" grpId="0"/>
      <p:bldP spid="2" grpId="0" animBg="1"/>
      <p:bldP spid="3" grpId="0"/>
      <p:bldP spid="8"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29">
            <a:extLst>
              <a:ext uri="{FF2B5EF4-FFF2-40B4-BE49-F238E27FC236}">
                <a16:creationId xmlns:a16="http://schemas.microsoft.com/office/drawing/2014/main" id="{F3DD12F0-C9A9-4406-A6FD-F7F144A369FE}"/>
              </a:ext>
            </a:extLst>
          </p:cNvPr>
          <p:cNvGrpSpPr/>
          <p:nvPr/>
        </p:nvGrpSpPr>
        <p:grpSpPr>
          <a:xfrm>
            <a:off x="125358" y="710425"/>
            <a:ext cx="11941285" cy="5895858"/>
            <a:chOff x="1783080" y="513430"/>
            <a:chExt cx="9418320" cy="5644580"/>
          </a:xfrm>
        </p:grpSpPr>
        <p:cxnSp>
          <p:nvCxnSpPr>
            <p:cNvPr id="34" name="直接连接符 38">
              <a:extLst>
                <a:ext uri="{FF2B5EF4-FFF2-40B4-BE49-F238E27FC236}">
                  <a16:creationId xmlns:a16="http://schemas.microsoft.com/office/drawing/2014/main" id="{CFCBBC6F-C21B-46CC-9310-C2C07320AA78}"/>
                </a:ext>
              </a:extLst>
            </p:cNvPr>
            <p:cNvCxnSpPr/>
            <p:nvPr/>
          </p:nvCxnSpPr>
          <p:spPr>
            <a:xfrm>
              <a:off x="1783080" y="518160"/>
              <a:ext cx="9387840" cy="0"/>
            </a:xfrm>
            <a:prstGeom prst="line">
              <a:avLst/>
            </a:prstGeom>
            <a:noFill/>
            <a:ln w="38100" cap="rnd" cmpd="sng" algn="ctr">
              <a:solidFill>
                <a:srgbClr val="4D7678"/>
              </a:solidFill>
              <a:prstDash val="solid"/>
              <a:round/>
            </a:ln>
            <a:effectLst/>
          </p:spPr>
        </p:cxnSp>
        <p:cxnSp>
          <p:nvCxnSpPr>
            <p:cNvPr id="35" name="直接连接符 39">
              <a:extLst>
                <a:ext uri="{FF2B5EF4-FFF2-40B4-BE49-F238E27FC236}">
                  <a16:creationId xmlns:a16="http://schemas.microsoft.com/office/drawing/2014/main" id="{0E0C321D-D16C-4022-8837-2AAED7DF6273}"/>
                </a:ext>
              </a:extLst>
            </p:cNvPr>
            <p:cNvCxnSpPr/>
            <p:nvPr/>
          </p:nvCxnSpPr>
          <p:spPr>
            <a:xfrm>
              <a:off x="11201400" y="513430"/>
              <a:ext cx="0" cy="5638800"/>
            </a:xfrm>
            <a:prstGeom prst="line">
              <a:avLst/>
            </a:prstGeom>
            <a:noFill/>
            <a:ln w="38100" cap="rnd" cmpd="sng" algn="ctr">
              <a:solidFill>
                <a:srgbClr val="4D7678"/>
              </a:solidFill>
              <a:prstDash val="solid"/>
              <a:round/>
            </a:ln>
            <a:effectLst/>
          </p:spPr>
        </p:cxnSp>
        <p:cxnSp>
          <p:nvCxnSpPr>
            <p:cNvPr id="36" name="直接连接符 40">
              <a:extLst>
                <a:ext uri="{FF2B5EF4-FFF2-40B4-BE49-F238E27FC236}">
                  <a16:creationId xmlns:a16="http://schemas.microsoft.com/office/drawing/2014/main" id="{13C44908-D73C-4E79-9CCD-DB583B9CD62A}"/>
                </a:ext>
              </a:extLst>
            </p:cNvPr>
            <p:cNvCxnSpPr/>
            <p:nvPr/>
          </p:nvCxnSpPr>
          <p:spPr>
            <a:xfrm flipH="1">
              <a:off x="6898990" y="6158010"/>
              <a:ext cx="4282440" cy="0"/>
            </a:xfrm>
            <a:prstGeom prst="line">
              <a:avLst/>
            </a:prstGeom>
            <a:noFill/>
            <a:ln w="38100" cap="rnd" cmpd="sng" algn="ctr">
              <a:solidFill>
                <a:srgbClr val="4D7678"/>
              </a:solidFill>
              <a:prstDash val="solid"/>
              <a:round/>
            </a:ln>
            <a:effectLst/>
          </p:spPr>
        </p:cxnSp>
        <p:cxnSp>
          <p:nvCxnSpPr>
            <p:cNvPr id="37" name="直接连接符 41">
              <a:extLst>
                <a:ext uri="{FF2B5EF4-FFF2-40B4-BE49-F238E27FC236}">
                  <a16:creationId xmlns:a16="http://schemas.microsoft.com/office/drawing/2014/main" id="{42A0C046-B6E3-477F-8CCB-C74FCB32B31E}"/>
                </a:ext>
              </a:extLst>
            </p:cNvPr>
            <p:cNvCxnSpPr/>
            <p:nvPr/>
          </p:nvCxnSpPr>
          <p:spPr>
            <a:xfrm>
              <a:off x="1783080" y="513430"/>
              <a:ext cx="0" cy="441960"/>
            </a:xfrm>
            <a:prstGeom prst="line">
              <a:avLst/>
            </a:prstGeom>
            <a:noFill/>
            <a:ln w="38100" cap="rnd" cmpd="sng" algn="ctr">
              <a:solidFill>
                <a:srgbClr val="4D7678"/>
              </a:solidFill>
              <a:prstDash val="solid"/>
              <a:round/>
            </a:ln>
            <a:effectLst/>
          </p:spPr>
        </p:cxnSp>
      </p:grpSp>
      <p:sp>
        <p:nvSpPr>
          <p:cNvPr id="38" name="TextBox 37">
            <a:extLst>
              <a:ext uri="{FF2B5EF4-FFF2-40B4-BE49-F238E27FC236}">
                <a16:creationId xmlns:a16="http://schemas.microsoft.com/office/drawing/2014/main" id="{CD611199-9987-4CC0-9BD5-8FCD96879785}"/>
              </a:ext>
            </a:extLst>
          </p:cNvPr>
          <p:cNvSpPr txBox="1"/>
          <p:nvPr/>
        </p:nvSpPr>
        <p:spPr>
          <a:xfrm>
            <a:off x="542671" y="763123"/>
            <a:ext cx="7315200" cy="461665"/>
          </a:xfrm>
          <a:prstGeom prst="rect">
            <a:avLst/>
          </a:prstGeom>
          <a:noFill/>
        </p:spPr>
        <p:txBody>
          <a:bodyPr wrap="square" rtlCol="0">
            <a:spAutoFit/>
          </a:bodyPr>
          <a:lstStyle/>
          <a:p>
            <a:r>
              <a:rPr lang="en-US" sz="2400" b="1" dirty="0">
                <a:solidFill>
                  <a:srgbClr val="002060"/>
                </a:solidFill>
                <a:latin typeface="Times New Roman" pitchFamily="18" charset="0"/>
                <a:cs typeface="Times New Roman" pitchFamily="18" charset="0"/>
              </a:rPr>
              <a:t>II. </a:t>
            </a:r>
            <a:r>
              <a:rPr lang="en-US" sz="2400" b="1" u="sng" dirty="0" err="1">
                <a:solidFill>
                  <a:srgbClr val="002060"/>
                </a:solidFill>
                <a:latin typeface="Times New Roman" pitchFamily="18" charset="0"/>
                <a:cs typeface="Times New Roman" pitchFamily="18" charset="0"/>
              </a:rPr>
              <a:t>Thực</a:t>
            </a:r>
            <a:r>
              <a:rPr lang="en-US" sz="2400" b="1" u="sng" dirty="0">
                <a:solidFill>
                  <a:srgbClr val="002060"/>
                </a:solidFill>
                <a:latin typeface="Times New Roman" pitchFamily="18" charset="0"/>
                <a:cs typeface="Times New Roman" pitchFamily="18" charset="0"/>
              </a:rPr>
              <a:t> </a:t>
            </a:r>
            <a:r>
              <a:rPr lang="en-US" sz="2400" b="1" u="sng" dirty="0" err="1">
                <a:solidFill>
                  <a:srgbClr val="002060"/>
                </a:solidFill>
                <a:latin typeface="Times New Roman" pitchFamily="18" charset="0"/>
                <a:cs typeface="Times New Roman" pitchFamily="18" charset="0"/>
              </a:rPr>
              <a:t>hành</a:t>
            </a:r>
            <a:endParaRPr lang="en-US" sz="2400" b="1" u="sng" dirty="0">
              <a:solidFill>
                <a:srgbClr val="002060"/>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54ABB80B-F438-4C39-9CEE-0828D255584E}"/>
              </a:ext>
            </a:extLst>
          </p:cNvPr>
          <p:cNvSpPr txBox="1"/>
          <p:nvPr/>
        </p:nvSpPr>
        <p:spPr>
          <a:xfrm>
            <a:off x="3374855" y="1247699"/>
            <a:ext cx="5768406" cy="461665"/>
          </a:xfrm>
          <a:prstGeom prst="rect">
            <a:avLst/>
          </a:prstGeom>
          <a:noFill/>
        </p:spPr>
        <p:txBody>
          <a:bodyPr wrap="square" rtlCol="0">
            <a:spAutoFit/>
          </a:bodyPr>
          <a:lstStyle/>
          <a:p>
            <a:r>
              <a:rPr lang="en-US" sz="2400" b="1" dirty="0">
                <a:solidFill>
                  <a:srgbClr val="08509F"/>
                </a:solidFill>
                <a:latin typeface="Times New Roman" panose="02020603050405020304" pitchFamily="18" charset="0"/>
                <a:cs typeface="Times New Roman" panose="02020603050405020304" pitchFamily="18" charset="0"/>
              </a:rPr>
              <a:t>HOẠT ĐỘNG NHÓM: BÀI TẬP 2</a:t>
            </a:r>
          </a:p>
        </p:txBody>
      </p:sp>
      <p:pic>
        <p:nvPicPr>
          <p:cNvPr id="20" name="图片 27">
            <a:extLst>
              <a:ext uri="{FF2B5EF4-FFF2-40B4-BE49-F238E27FC236}">
                <a16:creationId xmlns:a16="http://schemas.microsoft.com/office/drawing/2014/main" id="{7FAC3A4D-46B8-402B-A2B8-506F18B39C7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250" r="24992" b="9822"/>
          <a:stretch/>
        </p:blipFill>
        <p:spPr>
          <a:xfrm>
            <a:off x="115082" y="2061759"/>
            <a:ext cx="1494539" cy="4595795"/>
          </a:xfrm>
          <a:prstGeom prst="rect">
            <a:avLst/>
          </a:prstGeom>
          <a:effectLst>
            <a:reflection blurRad="6350" stA="50000" endA="300" endPos="55000" dir="5400000" sy="-100000" algn="bl" rotWithShape="0"/>
          </a:effectLst>
        </p:spPr>
      </p:pic>
      <p:grpSp>
        <p:nvGrpSpPr>
          <p:cNvPr id="5" name="Group 4">
            <a:extLst>
              <a:ext uri="{FF2B5EF4-FFF2-40B4-BE49-F238E27FC236}">
                <a16:creationId xmlns:a16="http://schemas.microsoft.com/office/drawing/2014/main" id="{0099FC13-609C-4848-A756-6742A7E054E5}"/>
              </a:ext>
            </a:extLst>
          </p:cNvPr>
          <p:cNvGrpSpPr/>
          <p:nvPr/>
        </p:nvGrpSpPr>
        <p:grpSpPr>
          <a:xfrm>
            <a:off x="1998072" y="1751788"/>
            <a:ext cx="9680119" cy="2717467"/>
            <a:chOff x="1998072" y="1751788"/>
            <a:chExt cx="9680119" cy="2717467"/>
          </a:xfrm>
        </p:grpSpPr>
        <p:pic>
          <p:nvPicPr>
            <p:cNvPr id="23" name="Picture 22">
              <a:extLst>
                <a:ext uri="{FF2B5EF4-FFF2-40B4-BE49-F238E27FC236}">
                  <a16:creationId xmlns:a16="http://schemas.microsoft.com/office/drawing/2014/main" id="{3EC82A74-41C6-4572-9230-EDF57FB963BB}"/>
                </a:ext>
              </a:extLst>
            </p:cNvPr>
            <p:cNvPicPr>
              <a:picLocks noChangeAspect="1"/>
            </p:cNvPicPr>
            <p:nvPr/>
          </p:nvPicPr>
          <p:blipFill>
            <a:blip r:embed="rId7"/>
            <a:stretch>
              <a:fillRect/>
            </a:stretch>
          </p:blipFill>
          <p:spPr>
            <a:xfrm>
              <a:off x="1998072" y="1751788"/>
              <a:ext cx="9680119" cy="2717467"/>
            </a:xfrm>
            <a:prstGeom prst="rect">
              <a:avLst/>
            </a:prstGeom>
          </p:spPr>
        </p:pic>
        <p:sp>
          <p:nvSpPr>
            <p:cNvPr id="4" name="TextBox 3">
              <a:extLst>
                <a:ext uri="{FF2B5EF4-FFF2-40B4-BE49-F238E27FC236}">
                  <a16:creationId xmlns:a16="http://schemas.microsoft.com/office/drawing/2014/main" id="{C3AB8ED5-69A3-48DF-A97A-9A83915EF26F}"/>
                </a:ext>
              </a:extLst>
            </p:cNvPr>
            <p:cNvSpPr txBox="1"/>
            <p:nvPr/>
          </p:nvSpPr>
          <p:spPr>
            <a:xfrm>
              <a:off x="2393879" y="1828800"/>
              <a:ext cx="400692" cy="369332"/>
            </a:xfrm>
            <a:prstGeom prst="rect">
              <a:avLst/>
            </a:prstGeom>
            <a:solidFill>
              <a:schemeClr val="bg1"/>
            </a:solidFill>
            <a:ln>
              <a:solidFill>
                <a:schemeClr val="bg1"/>
              </a:solidFill>
            </a:ln>
          </p:spPr>
          <p:txBody>
            <a:bodyPr wrap="square" rtlCol="0">
              <a:spAutoFit/>
            </a:bodyPr>
            <a:lstStyle/>
            <a:p>
              <a:endParaRPr lang="en-US" dirty="0"/>
            </a:p>
          </p:txBody>
        </p:sp>
      </p:grpSp>
      <p:sp>
        <p:nvSpPr>
          <p:cNvPr id="24" name="TextBox 23">
            <a:extLst>
              <a:ext uri="{FF2B5EF4-FFF2-40B4-BE49-F238E27FC236}">
                <a16:creationId xmlns:a16="http://schemas.microsoft.com/office/drawing/2014/main" id="{34A5DD6C-E294-4366-9BB6-9E2CFC064D71}"/>
              </a:ext>
            </a:extLst>
          </p:cNvPr>
          <p:cNvSpPr txBox="1"/>
          <p:nvPr/>
        </p:nvSpPr>
        <p:spPr>
          <a:xfrm>
            <a:off x="115082" y="135923"/>
            <a:ext cx="11941285" cy="584775"/>
          </a:xfrm>
          <a:prstGeom prst="rect">
            <a:avLst/>
          </a:prstGeom>
          <a:solidFill>
            <a:srgbClr val="FFCCCC"/>
          </a:solidFill>
          <a:ln w="28575">
            <a:solidFill>
              <a:srgbClr val="7030A0"/>
            </a:solidFill>
          </a:ln>
        </p:spPr>
        <p:txBody>
          <a:bodyPr wrap="square" rtlCol="0">
            <a:spAutoFit/>
          </a:bodyPr>
          <a:lstStyle/>
          <a:p>
            <a:pPr algn="ctr"/>
            <a:r>
              <a:rPr lang="en-US" sz="3200" b="1" dirty="0">
                <a:solidFill>
                  <a:srgbClr val="C00000"/>
                </a:solidFill>
              </a:rPr>
              <a:t>THỰC HÀNH TIẾNG VIỆT: ĐIỂN CỐ, ĐIỂN TÍCH</a:t>
            </a:r>
          </a:p>
        </p:txBody>
      </p:sp>
      <p:pic>
        <p:nvPicPr>
          <p:cNvPr id="8" name="Đồng hồ đếm ngược 3 phút gây sốc 3 Minutes">
            <a:hlinkClick r:id="" action="ppaction://media"/>
            <a:extLst>
              <a:ext uri="{FF2B5EF4-FFF2-40B4-BE49-F238E27FC236}">
                <a16:creationId xmlns:a16="http://schemas.microsoft.com/office/drawing/2014/main" id="{5BCA8591-EE84-41C7-B06F-40ABE609DFE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130667" y="882994"/>
            <a:ext cx="1277769" cy="718745"/>
          </a:xfrm>
          <a:prstGeom prst="rect">
            <a:avLst/>
          </a:prstGeom>
        </p:spPr>
      </p:pic>
      <p:pic>
        <p:nvPicPr>
          <p:cNvPr id="9" name="Đồng hồ đếm ngược 5 phút - 5 Minutes">
            <a:hlinkClick r:id="" action="ppaction://media"/>
            <a:extLst>
              <a:ext uri="{FF2B5EF4-FFF2-40B4-BE49-F238E27FC236}">
                <a16:creationId xmlns:a16="http://schemas.microsoft.com/office/drawing/2014/main" id="{B0492CA8-3D97-4654-B275-CABB404DA1F0}"/>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8662592" y="883800"/>
            <a:ext cx="1277768" cy="718745"/>
          </a:xfrm>
          <a:prstGeom prst="rect">
            <a:avLst/>
          </a:prstGeom>
        </p:spPr>
      </p:pic>
      <p:sp>
        <p:nvSpPr>
          <p:cNvPr id="10" name="TextBox 9">
            <a:extLst>
              <a:ext uri="{FF2B5EF4-FFF2-40B4-BE49-F238E27FC236}">
                <a16:creationId xmlns:a16="http://schemas.microsoft.com/office/drawing/2014/main" id="{B454AF12-A9FD-4CE3-9E5D-9016D76ACFF9}"/>
              </a:ext>
            </a:extLst>
          </p:cNvPr>
          <p:cNvSpPr txBox="1"/>
          <p:nvPr/>
        </p:nvSpPr>
        <p:spPr>
          <a:xfrm>
            <a:off x="2393879" y="4674742"/>
            <a:ext cx="8753582" cy="461665"/>
          </a:xfrm>
          <a:prstGeom prst="rect">
            <a:avLst/>
          </a:prstGeom>
          <a:noFill/>
        </p:spPr>
        <p:txBody>
          <a:bodyPr wrap="square" rtlCol="0">
            <a:spAutoFit/>
          </a:bodyPr>
          <a:lstStyle/>
          <a:p>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Nêu</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tác</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dụng</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của</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việc</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sử</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dụng</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điển</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cố</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điển</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tích</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trong</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văn</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thơ</a:t>
            </a:r>
            <a:r>
              <a:rPr lang="en-US" sz="2400" b="1" i="1" dirty="0">
                <a:solidFill>
                  <a:srgbClr val="08509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4150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out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91146" fill="hold"/>
                                        <p:tgtEl>
                                          <p:spTgt spid="8"/>
                                        </p:tgtEl>
                                      </p:cBhvr>
                                    </p:cmd>
                                  </p:childTnLst>
                                </p:cTn>
                              </p:par>
                            </p:childTnLst>
                          </p:cTn>
                        </p:par>
                      </p:childTnLst>
                    </p:cTn>
                  </p:par>
                  <p:par>
                    <p:cTn id="24" fill="hold">
                      <p:stCondLst>
                        <p:cond delay="indefinite"/>
                      </p:stCondLst>
                      <p:childTnLst>
                        <p:par>
                          <p:cTn id="25" fill="hold">
                            <p:stCondLst>
                              <p:cond delay="0"/>
                            </p:stCondLst>
                            <p:childTnLst>
                              <p:par>
                                <p:cTn id="26" presetID="4" presetClass="exit" presetSubtype="32" fill="hold" nodeType="clickEffect">
                                  <p:stCondLst>
                                    <p:cond delay="0"/>
                                  </p:stCondLst>
                                  <p:childTnLst>
                                    <p:animEffect transition="out" filter="box(out)">
                                      <p:cBhvr>
                                        <p:cTn id="27" dur="2000"/>
                                        <p:tgtEl>
                                          <p:spTgt spid="8"/>
                                        </p:tgtEl>
                                      </p:cBhvr>
                                    </p:animEffect>
                                    <p:set>
                                      <p:cBhvr>
                                        <p:cTn id="28" dur="1" fill="hold">
                                          <p:stCondLst>
                                            <p:cond delay="1999"/>
                                          </p:stCondLst>
                                        </p:cTn>
                                        <p:tgtEl>
                                          <p:spTgt spid="8"/>
                                        </p:tgtEl>
                                        <p:attrNameLst>
                                          <p:attrName>style.visibility</p:attrName>
                                        </p:attrNameLst>
                                      </p:cBhvr>
                                      <p:to>
                                        <p:strVal val="hidden"/>
                                      </p:to>
                                    </p:set>
                                    <p:cmd type="call" cmd="stop">
                                      <p:cBhvr>
                                        <p:cTn id="29" dur="1">
                                          <p:stCondLst>
                                            <p:cond delay="1999"/>
                                          </p:stCondLst>
                                        </p:cTn>
                                        <p:tgtEl>
                                          <p:spTgt spid="8"/>
                                        </p:tgtEl>
                                      </p:cBhvr>
                                    </p:cmd>
                                  </p:childTnLst>
                                </p:cTn>
                              </p:par>
                              <p:par>
                                <p:cTn id="30" presetID="1" presetClass="mediacall" presetSubtype="0" fill="hold" nodeType="withEffect">
                                  <p:stCondLst>
                                    <p:cond delay="0"/>
                                  </p:stCondLst>
                                  <p:childTnLst>
                                    <p:cmd type="call" cmd="playFrom(0.0)">
                                      <p:cBhvr>
                                        <p:cTn id="31" dur="31114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8"/>
                </p:tgtEl>
              </p:cMediaNode>
            </p:video>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8"/>
                                        </p:tgtEl>
                                      </p:cBhvr>
                                    </p:cmd>
                                  </p:childTnLst>
                                </p:cTn>
                              </p:par>
                            </p:childTnLst>
                          </p:cTn>
                        </p:par>
                      </p:childTnLst>
                    </p:cTn>
                  </p:par>
                </p:childTnLst>
              </p:cTn>
              <p:nextCondLst>
                <p:cond evt="onClick" delay="0">
                  <p:tgtEl>
                    <p:spTgt spid="8"/>
                  </p:tgtEl>
                </p:cond>
              </p:nextCondLst>
            </p:seq>
            <p:video>
              <p:cMediaNode vol="80000">
                <p:cTn id="38" fill="hold" display="0">
                  <p:stCondLst>
                    <p:cond delay="indefinite"/>
                  </p:stCondLst>
                </p:cTn>
                <p:tgtEl>
                  <p:spTgt spid="9"/>
                </p:tgtEl>
              </p:cMediaNode>
            </p:video>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9"/>
                                        </p:tgtEl>
                                      </p:cBhvr>
                                    </p:cmd>
                                  </p:childTnLst>
                                </p:cTn>
                              </p:par>
                            </p:childTnLst>
                          </p:cTn>
                        </p:par>
                      </p:childTnLst>
                    </p:cTn>
                  </p:par>
                </p:childTnLst>
              </p:cTn>
              <p:nextCondLst>
                <p:cond evt="onClick" delay="0">
                  <p:tgtEl>
                    <p:spTgt spid="9"/>
                  </p:tgtEl>
                </p:cond>
              </p:nextCondLst>
            </p:seq>
          </p:childTnLst>
        </p:cTn>
      </p:par>
    </p:tnLst>
    <p:bldLst>
      <p:bldP spid="13"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29">
            <a:extLst>
              <a:ext uri="{FF2B5EF4-FFF2-40B4-BE49-F238E27FC236}">
                <a16:creationId xmlns:a16="http://schemas.microsoft.com/office/drawing/2014/main" id="{F3DD12F0-C9A9-4406-A6FD-F7F144A369FE}"/>
              </a:ext>
            </a:extLst>
          </p:cNvPr>
          <p:cNvGrpSpPr/>
          <p:nvPr/>
        </p:nvGrpSpPr>
        <p:grpSpPr>
          <a:xfrm>
            <a:off x="125358" y="710425"/>
            <a:ext cx="11941285" cy="5895858"/>
            <a:chOff x="1783080" y="513430"/>
            <a:chExt cx="9418320" cy="5644580"/>
          </a:xfrm>
        </p:grpSpPr>
        <p:cxnSp>
          <p:nvCxnSpPr>
            <p:cNvPr id="34" name="直接连接符 38">
              <a:extLst>
                <a:ext uri="{FF2B5EF4-FFF2-40B4-BE49-F238E27FC236}">
                  <a16:creationId xmlns:a16="http://schemas.microsoft.com/office/drawing/2014/main" id="{CFCBBC6F-C21B-46CC-9310-C2C07320AA78}"/>
                </a:ext>
              </a:extLst>
            </p:cNvPr>
            <p:cNvCxnSpPr/>
            <p:nvPr/>
          </p:nvCxnSpPr>
          <p:spPr>
            <a:xfrm>
              <a:off x="1783080" y="518160"/>
              <a:ext cx="9387840" cy="0"/>
            </a:xfrm>
            <a:prstGeom prst="line">
              <a:avLst/>
            </a:prstGeom>
            <a:noFill/>
            <a:ln w="38100" cap="rnd" cmpd="sng" algn="ctr">
              <a:solidFill>
                <a:srgbClr val="4D7678"/>
              </a:solidFill>
              <a:prstDash val="solid"/>
              <a:round/>
            </a:ln>
            <a:effectLst/>
          </p:spPr>
        </p:cxnSp>
        <p:cxnSp>
          <p:nvCxnSpPr>
            <p:cNvPr id="35" name="直接连接符 39">
              <a:extLst>
                <a:ext uri="{FF2B5EF4-FFF2-40B4-BE49-F238E27FC236}">
                  <a16:creationId xmlns:a16="http://schemas.microsoft.com/office/drawing/2014/main" id="{0E0C321D-D16C-4022-8837-2AAED7DF6273}"/>
                </a:ext>
              </a:extLst>
            </p:cNvPr>
            <p:cNvCxnSpPr/>
            <p:nvPr/>
          </p:nvCxnSpPr>
          <p:spPr>
            <a:xfrm>
              <a:off x="11201400" y="513430"/>
              <a:ext cx="0" cy="5638800"/>
            </a:xfrm>
            <a:prstGeom prst="line">
              <a:avLst/>
            </a:prstGeom>
            <a:noFill/>
            <a:ln w="38100" cap="rnd" cmpd="sng" algn="ctr">
              <a:solidFill>
                <a:srgbClr val="4D7678"/>
              </a:solidFill>
              <a:prstDash val="solid"/>
              <a:round/>
            </a:ln>
            <a:effectLst/>
          </p:spPr>
        </p:cxnSp>
        <p:cxnSp>
          <p:nvCxnSpPr>
            <p:cNvPr id="36" name="直接连接符 40">
              <a:extLst>
                <a:ext uri="{FF2B5EF4-FFF2-40B4-BE49-F238E27FC236}">
                  <a16:creationId xmlns:a16="http://schemas.microsoft.com/office/drawing/2014/main" id="{13C44908-D73C-4E79-9CCD-DB583B9CD62A}"/>
                </a:ext>
              </a:extLst>
            </p:cNvPr>
            <p:cNvCxnSpPr/>
            <p:nvPr/>
          </p:nvCxnSpPr>
          <p:spPr>
            <a:xfrm flipH="1">
              <a:off x="6898990" y="6158010"/>
              <a:ext cx="4282440" cy="0"/>
            </a:xfrm>
            <a:prstGeom prst="line">
              <a:avLst/>
            </a:prstGeom>
            <a:noFill/>
            <a:ln w="38100" cap="rnd" cmpd="sng" algn="ctr">
              <a:solidFill>
                <a:srgbClr val="4D7678"/>
              </a:solidFill>
              <a:prstDash val="solid"/>
              <a:round/>
            </a:ln>
            <a:effectLst/>
          </p:spPr>
        </p:cxnSp>
        <p:cxnSp>
          <p:nvCxnSpPr>
            <p:cNvPr id="37" name="直接连接符 41">
              <a:extLst>
                <a:ext uri="{FF2B5EF4-FFF2-40B4-BE49-F238E27FC236}">
                  <a16:creationId xmlns:a16="http://schemas.microsoft.com/office/drawing/2014/main" id="{42A0C046-B6E3-477F-8CCB-C74FCB32B31E}"/>
                </a:ext>
              </a:extLst>
            </p:cNvPr>
            <p:cNvCxnSpPr/>
            <p:nvPr/>
          </p:nvCxnSpPr>
          <p:spPr>
            <a:xfrm>
              <a:off x="1783080" y="513430"/>
              <a:ext cx="0" cy="441960"/>
            </a:xfrm>
            <a:prstGeom prst="line">
              <a:avLst/>
            </a:prstGeom>
            <a:noFill/>
            <a:ln w="38100" cap="rnd" cmpd="sng" algn="ctr">
              <a:solidFill>
                <a:srgbClr val="4D7678"/>
              </a:solidFill>
              <a:prstDash val="solid"/>
              <a:round/>
            </a:ln>
            <a:effectLst/>
          </p:spPr>
        </p:cxnSp>
      </p:grpSp>
      <p:sp>
        <p:nvSpPr>
          <p:cNvPr id="38" name="TextBox 37">
            <a:extLst>
              <a:ext uri="{FF2B5EF4-FFF2-40B4-BE49-F238E27FC236}">
                <a16:creationId xmlns:a16="http://schemas.microsoft.com/office/drawing/2014/main" id="{CD611199-9987-4CC0-9BD5-8FCD96879785}"/>
              </a:ext>
            </a:extLst>
          </p:cNvPr>
          <p:cNvSpPr txBox="1"/>
          <p:nvPr/>
        </p:nvSpPr>
        <p:spPr>
          <a:xfrm>
            <a:off x="542671" y="763123"/>
            <a:ext cx="7315200" cy="461665"/>
          </a:xfrm>
          <a:prstGeom prst="rect">
            <a:avLst/>
          </a:prstGeom>
          <a:noFill/>
        </p:spPr>
        <p:txBody>
          <a:bodyPr wrap="square" rtlCol="0">
            <a:spAutoFit/>
          </a:bodyPr>
          <a:lstStyle/>
          <a:p>
            <a:r>
              <a:rPr lang="en-US" sz="2400" b="1" dirty="0">
                <a:solidFill>
                  <a:srgbClr val="002060"/>
                </a:solidFill>
                <a:latin typeface="Times New Roman" pitchFamily="18" charset="0"/>
                <a:cs typeface="Times New Roman" pitchFamily="18" charset="0"/>
              </a:rPr>
              <a:t>II. </a:t>
            </a:r>
            <a:r>
              <a:rPr lang="en-US" sz="2400" b="1" u="sng" dirty="0" err="1">
                <a:solidFill>
                  <a:srgbClr val="002060"/>
                </a:solidFill>
                <a:latin typeface="Times New Roman" pitchFamily="18" charset="0"/>
                <a:cs typeface="Times New Roman" pitchFamily="18" charset="0"/>
              </a:rPr>
              <a:t>Thực</a:t>
            </a:r>
            <a:r>
              <a:rPr lang="en-US" sz="2400" b="1" u="sng" dirty="0">
                <a:solidFill>
                  <a:srgbClr val="002060"/>
                </a:solidFill>
                <a:latin typeface="Times New Roman" pitchFamily="18" charset="0"/>
                <a:cs typeface="Times New Roman" pitchFamily="18" charset="0"/>
              </a:rPr>
              <a:t> </a:t>
            </a:r>
            <a:r>
              <a:rPr lang="en-US" sz="2400" b="1" u="sng" dirty="0" err="1">
                <a:solidFill>
                  <a:srgbClr val="002060"/>
                </a:solidFill>
                <a:latin typeface="Times New Roman" pitchFamily="18" charset="0"/>
                <a:cs typeface="Times New Roman" pitchFamily="18" charset="0"/>
              </a:rPr>
              <a:t>hành</a:t>
            </a:r>
            <a:endParaRPr lang="en-US" sz="2400" b="1" u="sng" dirty="0">
              <a:solidFill>
                <a:srgbClr val="002060"/>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54ABB80B-F438-4C39-9CEE-0828D255584E}"/>
              </a:ext>
            </a:extLst>
          </p:cNvPr>
          <p:cNvSpPr txBox="1"/>
          <p:nvPr/>
        </p:nvSpPr>
        <p:spPr>
          <a:xfrm>
            <a:off x="3408896" y="977791"/>
            <a:ext cx="5768406" cy="461665"/>
          </a:xfrm>
          <a:prstGeom prst="rect">
            <a:avLst/>
          </a:prstGeom>
          <a:noFill/>
        </p:spPr>
        <p:txBody>
          <a:bodyPr wrap="square" rtlCol="0">
            <a:spAutoFit/>
          </a:bodyPr>
          <a:lstStyle/>
          <a:p>
            <a:r>
              <a:rPr lang="en-US" sz="2400" b="1" dirty="0">
                <a:solidFill>
                  <a:srgbClr val="08509F"/>
                </a:solidFill>
                <a:latin typeface="Times New Roman" panose="02020603050405020304" pitchFamily="18" charset="0"/>
                <a:cs typeface="Times New Roman" panose="02020603050405020304" pitchFamily="18" charset="0"/>
              </a:rPr>
              <a:t>HOẠT ĐỘNG NHÓM: BÀI TẬP 2</a:t>
            </a:r>
          </a:p>
        </p:txBody>
      </p:sp>
      <p:pic>
        <p:nvPicPr>
          <p:cNvPr id="20" name="图片 27">
            <a:extLst>
              <a:ext uri="{FF2B5EF4-FFF2-40B4-BE49-F238E27FC236}">
                <a16:creationId xmlns:a16="http://schemas.microsoft.com/office/drawing/2014/main" id="{7FAC3A4D-46B8-402B-A2B8-506F18B39C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250" r="24992" b="9822"/>
          <a:stretch/>
        </p:blipFill>
        <p:spPr>
          <a:xfrm>
            <a:off x="22616" y="2061759"/>
            <a:ext cx="1494539" cy="4595795"/>
          </a:xfrm>
          <a:prstGeom prst="rect">
            <a:avLst/>
          </a:prstGeom>
          <a:effectLst>
            <a:reflection blurRad="6350" stA="50000" endA="300" endPos="55000" dir="5400000" sy="-100000" algn="bl" rotWithShape="0"/>
          </a:effectLst>
        </p:spPr>
      </p:pic>
      <p:sp>
        <p:nvSpPr>
          <p:cNvPr id="24" name="TextBox 23">
            <a:extLst>
              <a:ext uri="{FF2B5EF4-FFF2-40B4-BE49-F238E27FC236}">
                <a16:creationId xmlns:a16="http://schemas.microsoft.com/office/drawing/2014/main" id="{34A5DD6C-E294-4366-9BB6-9E2CFC064D71}"/>
              </a:ext>
            </a:extLst>
          </p:cNvPr>
          <p:cNvSpPr txBox="1"/>
          <p:nvPr/>
        </p:nvSpPr>
        <p:spPr>
          <a:xfrm>
            <a:off x="115082" y="135923"/>
            <a:ext cx="11941285" cy="584775"/>
          </a:xfrm>
          <a:prstGeom prst="rect">
            <a:avLst/>
          </a:prstGeom>
          <a:solidFill>
            <a:srgbClr val="FFCCCC"/>
          </a:solidFill>
          <a:ln w="28575">
            <a:solidFill>
              <a:srgbClr val="7030A0"/>
            </a:solidFill>
          </a:ln>
        </p:spPr>
        <p:txBody>
          <a:bodyPr wrap="square" rtlCol="0">
            <a:spAutoFit/>
          </a:bodyPr>
          <a:lstStyle/>
          <a:p>
            <a:pPr algn="ctr"/>
            <a:r>
              <a:rPr lang="en-US" sz="3200" b="1" dirty="0">
                <a:solidFill>
                  <a:srgbClr val="C00000"/>
                </a:solidFill>
              </a:rPr>
              <a:t>THỰC HÀNH TIẾNG VIỆT: ĐIỂN CỐ, ĐIỂN TÍCH</a:t>
            </a:r>
          </a:p>
        </p:txBody>
      </p:sp>
      <p:sp>
        <p:nvSpPr>
          <p:cNvPr id="18" name="TextBox 17">
            <a:extLst>
              <a:ext uri="{FF2B5EF4-FFF2-40B4-BE49-F238E27FC236}">
                <a16:creationId xmlns:a16="http://schemas.microsoft.com/office/drawing/2014/main" id="{41184C4A-3A43-4233-A77D-F4C5F414DD62}"/>
              </a:ext>
            </a:extLst>
          </p:cNvPr>
          <p:cNvSpPr txBox="1"/>
          <p:nvPr/>
        </p:nvSpPr>
        <p:spPr>
          <a:xfrm>
            <a:off x="1284279" y="1433584"/>
            <a:ext cx="10613190" cy="4121128"/>
          </a:xfrm>
          <a:prstGeom prst="rect">
            <a:avLst/>
          </a:prstGeom>
          <a:solidFill>
            <a:schemeClr val="bg1"/>
          </a:solidFill>
        </p:spPr>
        <p:txBody>
          <a:bodyPr wrap="square">
            <a:spAutoFit/>
          </a:bodyPr>
          <a:lstStyle/>
          <a:p>
            <a:pPr marL="0" marR="0" algn="just">
              <a:lnSpc>
                <a:spcPct val="115000"/>
              </a:lnSpc>
              <a:spcBef>
                <a:spcPts val="1200"/>
              </a:spcBef>
              <a:spcAft>
                <a:spcPts val="0"/>
              </a:spcAft>
            </a:pPr>
            <a:r>
              <a:rPr lang="en-US" sz="2200" b="1" dirty="0">
                <a:solidFill>
                  <a:srgbClr val="08509F"/>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200" b="1" dirty="0" err="1">
                <a:solidFill>
                  <a:srgbClr val="08509F"/>
                </a:solidFill>
                <a:effectLst/>
                <a:latin typeface="Times New Roman" panose="02020603050405020304" pitchFamily="18" charset="0"/>
                <a:ea typeface="Calibri" panose="020F0502020204030204" pitchFamily="34" charset="0"/>
                <a:cs typeface="Times New Roman" panose="02020603050405020304" pitchFamily="18" charset="0"/>
              </a:rPr>
              <a:t>Bể</a:t>
            </a:r>
            <a:r>
              <a:rPr lang="en-US" sz="2200" b="1" dirty="0">
                <a:solidFill>
                  <a:srgbClr val="08509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08509F"/>
                </a:solidFill>
                <a:effectLst/>
                <a:latin typeface="Times New Roman" panose="02020603050405020304" pitchFamily="18" charset="0"/>
                <a:ea typeface="Calibri" panose="020F0502020204030204" pitchFamily="34" charset="0"/>
                <a:cs typeface="Times New Roman" panose="02020603050405020304" pitchFamily="18" charset="0"/>
              </a:rPr>
              <a:t>dâu</a:t>
            </a:r>
            <a:r>
              <a:rPr lang="en-US" sz="2200" b="1" dirty="0">
                <a:solidFill>
                  <a:srgbClr val="08509F"/>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Vương</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đạo</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đắc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sứ</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mời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rằng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ruộng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Mượn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 tang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bể</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bãi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bể</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nương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cồn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bể</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200" b="1" dirty="0">
                <a:solidFill>
                  <a:srgbClr val="08509F"/>
                </a:solidFill>
                <a:effectLst/>
                <a:latin typeface="Times New Roman" panose="02020603050405020304" pitchFamily="18" charset="0"/>
                <a:ea typeface="Times New Roman" panose="02020603050405020304" pitchFamily="18" charset="0"/>
              </a:rPr>
              <a:t>b) </a:t>
            </a:r>
            <a:r>
              <a:rPr lang="en-US" sz="2200" b="1" dirty="0" err="1">
                <a:solidFill>
                  <a:srgbClr val="08509F"/>
                </a:solidFill>
                <a:effectLst/>
                <a:latin typeface="Times New Roman" panose="02020603050405020304" pitchFamily="18" charset="0"/>
                <a:ea typeface="Times New Roman" panose="02020603050405020304" pitchFamily="18" charset="0"/>
              </a:rPr>
              <a:t>Mắt</a:t>
            </a:r>
            <a:r>
              <a:rPr lang="en-US" sz="2200" b="1" dirty="0">
                <a:solidFill>
                  <a:srgbClr val="08509F"/>
                </a:solidFill>
                <a:effectLst/>
                <a:latin typeface="Times New Roman" panose="02020603050405020304" pitchFamily="18" charset="0"/>
                <a:ea typeface="Times New Roman" panose="02020603050405020304" pitchFamily="18" charset="0"/>
              </a:rPr>
              <a:t> </a:t>
            </a:r>
            <a:r>
              <a:rPr lang="en-US" sz="2200" b="1" dirty="0" err="1">
                <a:solidFill>
                  <a:srgbClr val="08509F"/>
                </a:solidFill>
                <a:effectLst/>
                <a:latin typeface="Times New Roman" panose="02020603050405020304" pitchFamily="18" charset="0"/>
                <a:ea typeface="Times New Roman" panose="02020603050405020304" pitchFamily="18" charset="0"/>
              </a:rPr>
              <a:t>xanh</a:t>
            </a:r>
            <a:r>
              <a:rPr lang="en-US" sz="2200" b="1" dirty="0">
                <a:solidFill>
                  <a:srgbClr val="08509F"/>
                </a:solidFill>
                <a:effectLst/>
                <a:latin typeface="Times New Roman" panose="02020603050405020304" pitchFamily="18" charset="0"/>
                <a:ea typeface="Times New Roman" panose="02020603050405020304" pitchFamily="18" charset="0"/>
              </a:rPr>
              <a: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Nguyễn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Tịch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Tấn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rất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ưa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rượu</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đàn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Làm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quan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rồi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cáo</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bịnh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về</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Nguyễn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Tịch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lại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có</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một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thái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độ</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lạ</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lùng</a:t>
            </a:r>
            <a:r>
              <a:rPr lang="en-US" sz="2200" dirty="0">
                <a:solidFill>
                  <a:srgbClr val="000000"/>
                </a:solidFill>
                <a:effectLst/>
                <a:latin typeface="Times New Roman" panose="02020603050405020304" pitchFamily="18" charset="0"/>
                <a:ea typeface="Times New Roman" panose="02020603050405020304" pitchFamily="18" charset="0"/>
              </a:rPr>
              <a:t>. Khi </a:t>
            </a:r>
            <a:r>
              <a:rPr lang="en-US" sz="2200" dirty="0" err="1">
                <a:solidFill>
                  <a:srgbClr val="000000"/>
                </a:solidFill>
                <a:effectLst/>
                <a:latin typeface="Times New Roman" panose="02020603050405020304" pitchFamily="18" charset="0"/>
                <a:ea typeface="Times New Roman" panose="02020603050405020304" pitchFamily="18" charset="0"/>
              </a:rPr>
              <a:t>tiếp</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khách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hễ</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hạng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quân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tử</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hạng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vừa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lòng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mình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thì</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Nguyễn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Tịch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nhìn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thẳng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bằng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tròng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mắt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xanh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trái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lại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khách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kẻ</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tầm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thường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không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vừa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lòng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mình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thì</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ông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nhìn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bằng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đôi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tròng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trắng</a:t>
            </a:r>
            <a:r>
              <a:rPr lang="en-US" sz="2200" dirty="0">
                <a:solidFill>
                  <a:srgbClr val="000000"/>
                </a:solidFill>
                <a:effectLst/>
                <a:latin typeface="Times New Roman" panose="02020603050405020304" pitchFamily="18" charset="0"/>
                <a:ea typeface="Times New Roman" panose="02020603050405020304" pitchFamily="18" charset="0"/>
              </a:rPr>
              <a:t>. Do </a:t>
            </a:r>
            <a:r>
              <a:rPr lang="en-US" sz="2200" dirty="0" err="1">
                <a:solidFill>
                  <a:srgbClr val="000000"/>
                </a:solidFill>
                <a:effectLst/>
                <a:latin typeface="Times New Roman" panose="02020603050405020304" pitchFamily="18" charset="0"/>
                <a:ea typeface="Times New Roman" panose="02020603050405020304" pitchFamily="18" charset="0"/>
              </a:rPr>
              <a:t>điển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tích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đó</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sau</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này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ta </a:t>
            </a:r>
            <a:r>
              <a:rPr lang="en-US" sz="2200" dirty="0" err="1">
                <a:solidFill>
                  <a:srgbClr val="000000"/>
                </a:solidFill>
                <a:effectLst/>
                <a:latin typeface="Times New Roman" panose="02020603050405020304" pitchFamily="18" charset="0"/>
                <a:ea typeface="Times New Roman" panose="02020603050405020304" pitchFamily="18" charset="0"/>
              </a:rPr>
              <a:t>dùng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chữ</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Mắt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xanh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để</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chỉ</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sự</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bằng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lòng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vừa</a:t>
            </a:r>
            <a:r>
              <a:rPr lang="en-US" sz="2200" dirty="0">
                <a:solidFill>
                  <a:srgbClr val="000000"/>
                </a:solidFill>
                <a:effectLst/>
                <a:latin typeface="Times New Roman" panose="02020603050405020304" pitchFamily="18" charset="0"/>
                <a:ea typeface="Times New Roman" panose="02020603050405020304" pitchFamily="18" charset="0"/>
              </a:rPr>
              <a:t> ý.</a:t>
            </a:r>
            <a:endParaRPr lang="en-US" sz="2200" dirty="0"/>
          </a:p>
        </p:txBody>
      </p:sp>
      <p:sp>
        <p:nvSpPr>
          <p:cNvPr id="22" name="TextBox 21">
            <a:extLst>
              <a:ext uri="{FF2B5EF4-FFF2-40B4-BE49-F238E27FC236}">
                <a16:creationId xmlns:a16="http://schemas.microsoft.com/office/drawing/2014/main" id="{F3FC53FF-B12F-4450-95C9-A3B338968EF1}"/>
              </a:ext>
            </a:extLst>
          </p:cNvPr>
          <p:cNvSpPr txBox="1"/>
          <p:nvPr/>
        </p:nvSpPr>
        <p:spPr>
          <a:xfrm>
            <a:off x="1284279" y="5523956"/>
            <a:ext cx="10520723" cy="907749"/>
          </a:xfrm>
          <a:prstGeom prst="rect">
            <a:avLst/>
          </a:prstGeom>
          <a:noFill/>
        </p:spPr>
        <p:txBody>
          <a:bodyPr wrap="square">
            <a:spAutoFit/>
          </a:bodyPr>
          <a:lstStyle/>
          <a:p>
            <a:pPr marL="0" marR="0" algn="just">
              <a:lnSpc>
                <a:spcPct val="115000"/>
              </a:lnSpc>
              <a:spcBef>
                <a:spcPts val="1200"/>
              </a:spcBef>
              <a:spcAft>
                <a:spcPts val="0"/>
              </a:spcAft>
            </a:pP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điển</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điển</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đọng</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hàm</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súc</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bác</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i="1" dirty="0">
              <a:solidFill>
                <a:srgbClr val="08509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652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wipe(left)">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barn(inVertical)">
                                      <p:cBhvr>
                                        <p:cTn id="1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548</TotalTime>
  <Words>965</Words>
  <Application>Microsoft Office PowerPoint</Application>
  <PresentationFormat>Widescreen</PresentationFormat>
  <Paragraphs>61</Paragraphs>
  <Slides>11</Slides>
  <Notes>2</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#9Slide03 IcielSmoothy Sans</vt:lpstr>
      <vt:lpstr>-apple-system</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47</cp:revision>
  <dcterms:created xsi:type="dcterms:W3CDTF">2023-11-12T03:18:08Z</dcterms:created>
  <dcterms:modified xsi:type="dcterms:W3CDTF">2024-07-10T03:01:09Z</dcterms:modified>
</cp:coreProperties>
</file>