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45"/>
  </p:notesMasterIdLst>
  <p:sldIdLst>
    <p:sldId id="290" r:id="rId10"/>
    <p:sldId id="293" r:id="rId11"/>
    <p:sldId id="578" r:id="rId12"/>
    <p:sldId id="316" r:id="rId13"/>
    <p:sldId id="320" r:id="rId14"/>
    <p:sldId id="375" r:id="rId15"/>
    <p:sldId id="314" r:id="rId16"/>
    <p:sldId id="323" r:id="rId17"/>
    <p:sldId id="520" r:id="rId18"/>
    <p:sldId id="379" r:id="rId19"/>
    <p:sldId id="380" r:id="rId20"/>
    <p:sldId id="325" r:id="rId21"/>
    <p:sldId id="522" r:id="rId22"/>
    <p:sldId id="523" r:id="rId23"/>
    <p:sldId id="333" r:id="rId24"/>
    <p:sldId id="332" r:id="rId25"/>
    <p:sldId id="381" r:id="rId26"/>
    <p:sldId id="382" r:id="rId27"/>
    <p:sldId id="610" r:id="rId28"/>
    <p:sldId id="524" r:id="rId29"/>
    <p:sldId id="579" r:id="rId30"/>
    <p:sldId id="383" r:id="rId31"/>
    <p:sldId id="580" r:id="rId32"/>
    <p:sldId id="581" r:id="rId33"/>
    <p:sldId id="582" r:id="rId34"/>
    <p:sldId id="583" r:id="rId35"/>
    <p:sldId id="356" r:id="rId36"/>
    <p:sldId id="585" r:id="rId37"/>
    <p:sldId id="358" r:id="rId38"/>
    <p:sldId id="586" r:id="rId39"/>
    <p:sldId id="359" r:id="rId40"/>
    <p:sldId id="363" r:id="rId41"/>
    <p:sldId id="367" r:id="rId42"/>
    <p:sldId id="368" r:id="rId43"/>
    <p:sldId id="304"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20" userDrawn="1">
          <p15:clr>
            <a:srgbClr val="A4A3A4"/>
          </p15:clr>
        </p15:guide>
        <p15:guide id="2" pos="7240" userDrawn="1">
          <p15:clr>
            <a:srgbClr val="A4A3A4"/>
          </p15:clr>
        </p15:guide>
        <p15:guide id="3" orient="horz" pos="520" userDrawn="1">
          <p15:clr>
            <a:srgbClr val="A4A3A4"/>
          </p15:clr>
        </p15:guide>
        <p15:guide id="4" orient="horz" pos="704" userDrawn="1">
          <p15:clr>
            <a:srgbClr val="A4A3A4"/>
          </p15:clr>
        </p15:guide>
        <p15:guide id="5" orient="horz" pos="3909" userDrawn="1">
          <p15:clr>
            <a:srgbClr val="A4A3A4"/>
          </p15:clr>
        </p15:guide>
        <p15:guide id="6" orient="horz" pos="38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B7B"/>
    <a:srgbClr val="059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39" autoAdjust="0"/>
    <p:restoredTop sz="95196" autoAdjust="0"/>
  </p:normalViewPr>
  <p:slideViewPr>
    <p:cSldViewPr snapToGrid="0" showGuides="1">
      <p:cViewPr varScale="1">
        <p:scale>
          <a:sx n="81" d="100"/>
          <a:sy n="81" d="100"/>
        </p:scale>
        <p:origin x="426" y="78"/>
      </p:cViewPr>
      <p:guideLst>
        <p:guide pos="420"/>
        <p:guide pos="7240"/>
        <p:guide orient="horz" pos="520"/>
        <p:guide orient="horz" pos="704"/>
        <p:guide orient="horz" pos="3909"/>
        <p:guide orient="horz" pos="382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1BB0FFAE-C555-40E3-8A8A-3054C1E300F1}" type="datetimeFigureOut">
              <a:rPr lang="zh-CN" altLang="en-US" smtClean="0"/>
              <a:t>2024/7/10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6AF67E29-42A7-487A-B996-FE14553F15F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29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32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image" Target="../media/image23.png"/><Relationship Id="rId5" Type="http://schemas.openxmlformats.org/officeDocument/2006/relationships/slideLayout" Target="../slideLayouts/slideLayout23.xml"/><Relationship Id="rId10" Type="http://schemas.openxmlformats.org/officeDocument/2006/relationships/image" Target="../media/image22.png"/><Relationship Id="rId4" Type="http://schemas.openxmlformats.org/officeDocument/2006/relationships/tags" Target="../tags/tag10.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33.svg"/><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4.xml"/><Relationship Id="rId7" Type="http://schemas.openxmlformats.org/officeDocument/2006/relationships/image" Target="../media/image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7.xml"/><Relationship Id="rId7" Type="http://schemas.openxmlformats.org/officeDocument/2006/relationships/image" Target="../media/image1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image" Target="../media/image41.svg"/><Relationship Id="rId5" Type="http://schemas.openxmlformats.org/officeDocument/2006/relationships/image" Target="../media/image3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tags" Target="../tags/tag22.xml"/><Relationship Id="rId7" Type="http://schemas.openxmlformats.org/officeDocument/2006/relationships/image" Target="../media/image3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slideLayout" Target="../slideLayouts/slideLayout23.xml"/><Relationship Id="rId10" Type="http://schemas.openxmlformats.org/officeDocument/2006/relationships/image" Target="../media/image35.jpeg"/><Relationship Id="rId4" Type="http://schemas.openxmlformats.org/officeDocument/2006/relationships/tags" Target="../tags/tag23.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image" Target="../media/image38.png"/><Relationship Id="rId3" Type="http://schemas.openxmlformats.org/officeDocument/2006/relationships/tags" Target="../tags/tag28.xml"/><Relationship Id="rId21" Type="http://schemas.openxmlformats.org/officeDocument/2006/relationships/image" Target="../media/image53.sv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image" Target="../media/image37.png"/><Relationship Id="rId2" Type="http://schemas.openxmlformats.org/officeDocument/2006/relationships/tags" Target="../tags/tag27.xml"/><Relationship Id="rId16" Type="http://schemas.openxmlformats.org/officeDocument/2006/relationships/image" Target="../media/image11.png"/><Relationship Id="rId20" Type="http://schemas.openxmlformats.org/officeDocument/2006/relationships/image" Target="../media/image39.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41.jpeg"/><Relationship Id="rId5" Type="http://schemas.openxmlformats.org/officeDocument/2006/relationships/tags" Target="../tags/tag30.xml"/><Relationship Id="rId15" Type="http://schemas.openxmlformats.org/officeDocument/2006/relationships/image" Target="../media/image1.png"/><Relationship Id="rId23" Type="http://schemas.openxmlformats.org/officeDocument/2006/relationships/image" Target="../media/image40.png"/><Relationship Id="rId10" Type="http://schemas.openxmlformats.org/officeDocument/2006/relationships/tags" Target="../tags/tag35.xml"/><Relationship Id="rId19" Type="http://schemas.openxmlformats.org/officeDocument/2006/relationships/image" Target="../media/image51.sv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slideLayout" Target="../slideLayouts/slideLayout89.xml"/><Relationship Id="rId22"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58.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tags" Target="../tags/tag39.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2.xml"/><Relationship Id="rId7" Type="http://schemas.openxmlformats.org/officeDocument/2006/relationships/image" Target="../media/image1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image" Target="../media/image48.png"/><Relationship Id="rId4" Type="http://schemas.openxmlformats.org/officeDocument/2006/relationships/tags" Target="../tags/tag43.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46.xml"/><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5.xml"/><Relationship Id="rId7" Type="http://schemas.openxmlformats.org/officeDocument/2006/relationships/image" Target="../media/image5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55.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11.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1.png"/><Relationship Id="rId2" Type="http://schemas.openxmlformats.org/officeDocument/2006/relationships/tags" Target="../tags/tag53.xml"/><Relationship Id="rId16" Type="http://schemas.openxmlformats.org/officeDocument/2006/relationships/image" Target="../media/image5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slideLayout" Target="../slideLayouts/slideLayout67.xml"/><Relationship Id="rId5" Type="http://schemas.openxmlformats.org/officeDocument/2006/relationships/tags" Target="../tags/tag56.xml"/><Relationship Id="rId15" Type="http://schemas.openxmlformats.org/officeDocument/2006/relationships/image" Target="../media/image50.png"/><Relationship Id="rId10" Type="http://schemas.openxmlformats.org/officeDocument/2006/relationships/tags" Target="../tags/tag61.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8.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64.xml"/><Relationship Id="rId7" Type="http://schemas.openxmlformats.org/officeDocument/2006/relationships/image" Target="../media/image11.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83.svg"/><Relationship Id="rId12"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91.svg"/><Relationship Id="rId2" Type="http://schemas.openxmlformats.org/officeDocument/2006/relationships/slideLayout" Target="../slideLayouts/slideLayout23.xml"/><Relationship Id="rId1" Type="http://schemas.openxmlformats.org/officeDocument/2006/relationships/tags" Target="../tags/tag6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93.sv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tags" Target="../tags/tag4.xml"/><Relationship Id="rId7"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13396" y="11266"/>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16556" y="2683445"/>
            <a:ext cx="5914454" cy="1538211"/>
            <a:chOff x="1011740" y="2953241"/>
            <a:chExt cx="4099348" cy="1538211"/>
          </a:xfrm>
        </p:grpSpPr>
        <p:sp>
          <p:nvSpPr>
            <p:cNvPr id="8" name="矩形 7"/>
            <p:cNvSpPr/>
            <p:nvPr/>
          </p:nvSpPr>
          <p:spPr>
            <a:xfrm>
              <a:off x="1011740" y="2953241"/>
              <a:ext cx="409934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KHỞI ĐỘNG</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Microsoft YaHei" panose="020B0503020204020204" pitchFamily="34" charset="-122"/>
                <a:ea typeface="Microsoft YaHei" panose="020B0503020204020204" pitchFamily="34" charset="-122"/>
                <a:sym typeface="思源黑体 CN Regular" panose="020B0500000000000000" pitchFamily="34" charset="-122"/>
              </a:endParaRPr>
            </a:p>
          </p:txBody>
        </p:sp>
        <p:sp>
          <p:nvSpPr>
            <p:cNvPr id="14" name="矩形 13"/>
            <p:cNvSpPr/>
            <p:nvPr/>
          </p:nvSpPr>
          <p:spPr>
            <a:xfrm>
              <a:off x="4116195" y="1947771"/>
              <a:ext cx="874745"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- 01-</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230579" y="191982"/>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2239044"/>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10" name="Hộp Văn bản 1"/>
          <p:cNvSpPr txBox="1"/>
          <p:nvPr/>
        </p:nvSpPr>
        <p:spPr>
          <a:xfrm>
            <a:off x="7569992" y="5341284"/>
            <a:ext cx="4666615" cy="1106805"/>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Pct val="300000"/>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 thi hào Nguyễn Du</a:t>
            </a:r>
          </a:p>
          <a:p>
            <a:pPr marL="30480" marR="30480" lvl="0" indent="0" algn="ctr" defTabSz="914400" rtl="0" eaLnBrk="1" fontAlgn="auto" latinLnBrk="0" hangingPunct="1">
              <a:lnSpc>
                <a:spcPct val="100000"/>
              </a:lnSpc>
              <a:spcBef>
                <a:spcPts val="0"/>
              </a:spcBef>
              <a:spcAft>
                <a:spcPts val="1200"/>
              </a:spcAft>
              <a:buClrTx/>
              <a:buSzPct val="300000"/>
              <a:buFontTx/>
              <a:buNone/>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(1765 - 1820)</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panose="020B0604020202020204"/>
            </a:endParaRPr>
          </a:p>
        </p:txBody>
      </p:sp>
      <p:grpSp>
        <p:nvGrpSpPr>
          <p:cNvPr id="24" name="Group 23"/>
          <p:cNvGrpSpPr/>
          <p:nvPr/>
        </p:nvGrpSpPr>
        <p:grpSpPr>
          <a:xfrm>
            <a:off x="1177290" y="2814609"/>
            <a:ext cx="6330950" cy="750570"/>
            <a:chOff x="2544395" y="2109526"/>
            <a:chExt cx="3108113" cy="750454"/>
          </a:xfrm>
        </p:grpSpPr>
        <p:grpSp>
          <p:nvGrpSpPr>
            <p:cNvPr id="18" name="Group 17"/>
            <p:cNvGrpSpPr/>
            <p:nvPr/>
          </p:nvGrpSpPr>
          <p:grpSpPr>
            <a:xfrm>
              <a:off x="2544395" y="2109526"/>
              <a:ext cx="3108113" cy="750454"/>
              <a:chOff x="2544395" y="2109525"/>
              <a:chExt cx="3108113" cy="1030943"/>
            </a:xfrm>
          </p:grpSpPr>
          <p:sp>
            <p:nvSpPr>
              <p:cNvPr id="15" name="Freeform 3"/>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dirty="0">
                  <a:solidFill>
                    <a:prstClr val="black"/>
                  </a:solidFill>
                  <a:latin typeface="Calibri" panose="020F0502020204030204"/>
                </a:endParaRPr>
              </a:p>
            </p:txBody>
          </p:sp>
          <p:sp>
            <p:nvSpPr>
              <p:cNvPr id="16" name="Teardrop 15"/>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7"/>
            <p:cNvSpPr txBox="1"/>
            <p:nvPr/>
          </p:nvSpPr>
          <p:spPr>
            <a:xfrm>
              <a:off x="2758501" y="2195608"/>
              <a:ext cx="2679897" cy="583475"/>
            </a:xfrm>
            <a:prstGeom prst="rect">
              <a:avLst/>
            </a:prstGeom>
            <a:noFill/>
          </p:spPr>
          <p:txBody>
            <a:bodyPr wrap="square">
              <a:spAutoFit/>
            </a:bodyPr>
            <a:lstStyle/>
            <a:p>
              <a:pPr marL="30480" marR="30480" algn="ctr">
                <a:spcBef>
                  <a:spcPts val="0"/>
                </a:spcBef>
                <a:spcAft>
                  <a:spcPts val="1200"/>
                </a:spcAft>
                <a:buSzPct val="300000"/>
              </a:pPr>
              <a:r>
                <a:rPr lang="en-US" sz="3200" b="1" dirty="0">
                  <a:solidFill>
                    <a:srgbClr val="FF0000"/>
                  </a:solidFill>
                  <a:latin typeface="Times New Roman" panose="02020603050405020304" pitchFamily="18" charset="0"/>
                  <a:ea typeface="Times New Roman" panose="02020603050405020304" pitchFamily="18" charset="0"/>
                </a:rPr>
                <a:t>Thân thế, thời đại</a:t>
              </a:r>
            </a:p>
          </p:txBody>
        </p:sp>
      </p:grpSp>
      <p:sp>
        <p:nvSpPr>
          <p:cNvPr id="19" name="Hộp Văn bản 10"/>
          <p:cNvSpPr txBox="1"/>
          <p:nvPr/>
        </p:nvSpPr>
        <p:spPr>
          <a:xfrm>
            <a:off x="1811604" y="4436004"/>
            <a:ext cx="6507379"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Sinh ra và lớn lên trong thời đại lịch sử nhiều biến động.</a:t>
            </a:r>
          </a:p>
        </p:txBody>
      </p:sp>
      <p:sp>
        <p:nvSpPr>
          <p:cNvPr id="20" name="Hộp Văn bản 11"/>
          <p:cNvSpPr txBox="1"/>
          <p:nvPr/>
        </p:nvSpPr>
        <p:spPr>
          <a:xfrm>
            <a:off x="1811604" y="5436224"/>
            <a:ext cx="5962233"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Cuộc đời nhiều thăng trầm, vốn sống phong phú.</a:t>
            </a:r>
          </a:p>
        </p:txBody>
      </p:sp>
      <p:pic>
        <p:nvPicPr>
          <p:cNvPr id="26" name="Picture 25"/>
          <p:cNvPicPr>
            <a:picLocks noChangeAspect="1"/>
          </p:cNvPicPr>
          <p:nvPr/>
        </p:nvPicPr>
        <p:blipFill>
          <a:blip r:embed="rId10"/>
          <a:stretch>
            <a:fillRect/>
          </a:stretch>
        </p:blipFill>
        <p:spPr>
          <a:xfrm>
            <a:off x="1037917" y="3531962"/>
            <a:ext cx="374606" cy="381866"/>
          </a:xfrm>
          <a:prstGeom prst="rect">
            <a:avLst/>
          </a:prstGeom>
        </p:spPr>
      </p:pic>
      <p:pic>
        <p:nvPicPr>
          <p:cNvPr id="27" name="Picture 26"/>
          <p:cNvPicPr>
            <a:picLocks noChangeAspect="1"/>
          </p:cNvPicPr>
          <p:nvPr/>
        </p:nvPicPr>
        <p:blipFill>
          <a:blip r:embed="rId10"/>
          <a:stretch>
            <a:fillRect/>
          </a:stretch>
        </p:blipFill>
        <p:spPr>
          <a:xfrm>
            <a:off x="1037917" y="5778224"/>
            <a:ext cx="374606" cy="381866"/>
          </a:xfrm>
          <a:prstGeom prst="rect">
            <a:avLst/>
          </a:prstGeom>
        </p:spPr>
      </p:pic>
      <p:sp>
        <p:nvSpPr>
          <p:cNvPr id="4" name="Hộp Văn bản 8"/>
          <p:cNvSpPr txBox="1"/>
          <p:nvPr>
            <p:custDataLst>
              <p:tags r:id="rId1"/>
            </p:custDataLst>
          </p:nvPr>
        </p:nvSpPr>
        <p:spPr>
          <a:xfrm>
            <a:off x="706530" y="1779867"/>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8413640" y="1589085"/>
            <a:ext cx="2883535" cy="3679825"/>
          </a:xfrm>
          <a:prstGeom prst="rect">
            <a:avLst/>
          </a:prstGeom>
        </p:spPr>
      </p:pic>
      <p:sp>
        <p:nvSpPr>
          <p:cNvPr id="8" name="Hộp Văn bản 11"/>
          <p:cNvSpPr txBox="1"/>
          <p:nvPr>
            <p:custDataLst>
              <p:tags r:id="rId2"/>
            </p:custDataLst>
          </p:nvPr>
        </p:nvSpPr>
        <p:spPr>
          <a:xfrm>
            <a:off x="1897329" y="3491854"/>
            <a:ext cx="5962233"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Quê ở làng Tiên Điền, huyện Nghi Xuân ( nay thuộc tỉnh Hà Tĩnh)</a:t>
            </a:r>
          </a:p>
        </p:txBody>
      </p:sp>
      <p:pic>
        <p:nvPicPr>
          <p:cNvPr id="11" name="Picture 10"/>
          <p:cNvPicPr>
            <a:picLocks noChangeAspect="1"/>
          </p:cNvPicPr>
          <p:nvPr>
            <p:custDataLst>
              <p:tags r:id="rId3"/>
            </p:custDataLst>
          </p:nvPr>
        </p:nvPicPr>
        <p:blipFill>
          <a:blip r:embed="rId10"/>
          <a:stretch>
            <a:fillRect/>
          </a:stretch>
        </p:blipFill>
        <p:spPr>
          <a:xfrm>
            <a:off x="1036647" y="4544152"/>
            <a:ext cx="374606" cy="381866"/>
          </a:xfrm>
          <a:prstGeom prst="rect">
            <a:avLst/>
          </a:prstGeom>
        </p:spPr>
      </p:pic>
      <p:sp>
        <p:nvSpPr>
          <p:cNvPr id="12" name="Hộp Văn bản 8"/>
          <p:cNvSpPr txBox="1"/>
          <p:nvPr>
            <p:custDataLst>
              <p:tags r:id="rId4"/>
            </p:custDataLst>
          </p:nvPr>
        </p:nvSpPr>
        <p:spPr>
          <a:xfrm>
            <a:off x="706530" y="2343397"/>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 Tác giả Nguyễn Du</a:t>
            </a:r>
          </a:p>
        </p:txBody>
      </p:sp>
      <p:sp>
        <p:nvSpPr>
          <p:cNvPr id="2" name="TextBox 1"/>
          <p:cNvSpPr txBox="1"/>
          <p:nvPr/>
        </p:nvSpPr>
        <p:spPr>
          <a:xfrm>
            <a:off x="3645725" y="826271"/>
            <a:ext cx="4673258" cy="369332"/>
          </a:xfrm>
          <a:prstGeom prst="rect">
            <a:avLst/>
          </a:prstGeom>
          <a:noFill/>
        </p:spPr>
        <p:txBody>
          <a:bodyPr wrap="square" rtlCol="0">
            <a:spAutoFit/>
          </a:bodyPr>
          <a:lstStyle/>
          <a:p>
            <a:endParaRPr lang="en-US" dirty="0"/>
          </a:p>
        </p:txBody>
      </p:sp>
      <p:sp>
        <p:nvSpPr>
          <p:cNvPr id="22"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23"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
        <p:nvSpPr>
          <p:cNvPr id="25" name="Hộp Văn bản 8"/>
          <p:cNvSpPr txBox="1"/>
          <p:nvPr/>
        </p:nvSpPr>
        <p:spPr>
          <a:xfrm>
            <a:off x="691964" y="1278721"/>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4"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37457" y="248111"/>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grpSp>
        <p:nvGrpSpPr>
          <p:cNvPr id="14" name="Group 13"/>
          <p:cNvGrpSpPr/>
          <p:nvPr/>
        </p:nvGrpSpPr>
        <p:grpSpPr>
          <a:xfrm>
            <a:off x="3399196" y="968941"/>
            <a:ext cx="5393607" cy="966239"/>
            <a:chOff x="3399194" y="1387217"/>
            <a:chExt cx="5393607" cy="750454"/>
          </a:xfrm>
        </p:grpSpPr>
        <p:grpSp>
          <p:nvGrpSpPr>
            <p:cNvPr id="8" name="Group 7"/>
            <p:cNvGrpSpPr/>
            <p:nvPr/>
          </p:nvGrpSpPr>
          <p:grpSpPr>
            <a:xfrm>
              <a:off x="3613667" y="1387217"/>
              <a:ext cx="4964665" cy="750454"/>
              <a:chOff x="2544395" y="2109525"/>
              <a:chExt cx="3108113" cy="1030943"/>
            </a:xfrm>
          </p:grpSpPr>
          <p:sp>
            <p:nvSpPr>
              <p:cNvPr id="12" name="Freeform 3"/>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5"/>
                <a:stretch>
                  <a:fillRect/>
                </a:stretch>
              </a:blipFill>
            </p:spPr>
            <p:txBody>
              <a:bodyPr/>
              <a:lstStyle/>
              <a:p>
                <a:endParaRPr lang="en-US" dirty="0">
                  <a:solidFill>
                    <a:prstClr val="black"/>
                  </a:solidFill>
                  <a:latin typeface="Calibri" panose="020F0502020204030204"/>
                </a:endParaRPr>
              </a:p>
            </p:txBody>
          </p:sp>
          <p:sp>
            <p:nvSpPr>
              <p:cNvPr id="13" name="Teardrop 12"/>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ộp Văn bản 7"/>
            <p:cNvSpPr txBox="1"/>
            <p:nvPr/>
          </p:nvSpPr>
          <p:spPr>
            <a:xfrm>
              <a:off x="3399194" y="1544252"/>
              <a:ext cx="5393607" cy="405401"/>
            </a:xfrm>
            <a:prstGeom prst="rect">
              <a:avLst/>
            </a:prstGeom>
            <a:noFill/>
          </p:spPr>
          <p:txBody>
            <a:bodyPr wrap="square">
              <a:spAutoFit/>
            </a:bodyPr>
            <a:lstStyle/>
            <a:p>
              <a:pPr marL="30480" marR="30480" algn="ctr">
                <a:spcBef>
                  <a:spcPts val="0"/>
                </a:spcBef>
                <a:spcAft>
                  <a:spcPts val="1200"/>
                </a:spcAft>
                <a:buSzPct val="300000"/>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nghiệp văn học</a:t>
              </a:r>
            </a:p>
          </p:txBody>
        </p:sp>
      </p:grpSp>
      <p:grpSp>
        <p:nvGrpSpPr>
          <p:cNvPr id="24" name="Group 23"/>
          <p:cNvGrpSpPr/>
          <p:nvPr/>
        </p:nvGrpSpPr>
        <p:grpSpPr>
          <a:xfrm>
            <a:off x="1396311" y="2080965"/>
            <a:ext cx="3549055" cy="653797"/>
            <a:chOff x="1180652" y="2260845"/>
            <a:chExt cx="3549055" cy="653797"/>
          </a:xfrm>
        </p:grpSpPr>
        <p:sp>
          <p:nvSpPr>
            <p:cNvPr id="15" name="Freeform 4"/>
            <p:cNvSpPr/>
            <p:nvPr/>
          </p:nvSpPr>
          <p:spPr>
            <a:xfrm>
              <a:off x="1180652"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1817724" y="2260845"/>
              <a:ext cx="2297243" cy="583565"/>
            </a:xfrm>
            <a:prstGeom prst="rect">
              <a:avLst/>
            </a:prstGeom>
            <a:noFill/>
          </p:spPr>
          <p:txBody>
            <a:bodyPr wrap="square">
              <a:spAutoFit/>
            </a:bodyPr>
            <a:lstStyle/>
            <a:p>
              <a:pPr marL="30480" marR="30480" lvl="0" indent="0" algn="l" defTabSz="914400" rtl="0" eaLnBrk="1" fontAlgn="auto" latinLnBrk="0" hangingPunct="1">
                <a:lnSpc>
                  <a:spcPct val="100000"/>
                </a:lnSpc>
                <a:spcBef>
                  <a:spcPts val="0"/>
                </a:spcBef>
                <a:spcAft>
                  <a:spcPts val="1200"/>
                </a:spcAft>
                <a:buClrTx/>
                <a:buSzPct val="300000"/>
                <a:buFontTx/>
                <a:buNone/>
                <a:defRPr/>
              </a:pPr>
              <a:r>
                <a:rPr kumimoji="0" lang="en-US" sz="3200" b="1"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 Hán </a:t>
              </a:r>
            </a:p>
          </p:txBody>
        </p:sp>
      </p:grpSp>
      <p:sp>
        <p:nvSpPr>
          <p:cNvPr id="20" name="Hộp Văn bản 10"/>
          <p:cNvSpPr txBox="1"/>
          <p:nvPr/>
        </p:nvSpPr>
        <p:spPr>
          <a:xfrm>
            <a:off x="559023" y="2694977"/>
            <a:ext cx="4964664" cy="1383665"/>
          </a:xfrm>
          <a:prstGeom prst="rect">
            <a:avLst/>
          </a:prstGeom>
          <a:noFill/>
        </p:spPr>
        <p:txBody>
          <a:bodyPr wrap="square">
            <a:spAutoFit/>
          </a:bodyPr>
          <a:lstStyle/>
          <a:p>
            <a:pPr marL="30480" marR="30480" algn="just">
              <a:spcAft>
                <a:spcPts val="1200"/>
              </a:spcAft>
              <a:buSzPct val="300000"/>
            </a:pP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Thanh Hiên thi tập (78 bài), Nam trung tạp ngâm (40 bài), Bắc hành tạp lục (132 bài).</a:t>
            </a:r>
          </a:p>
        </p:txBody>
      </p:sp>
      <p:grpSp>
        <p:nvGrpSpPr>
          <p:cNvPr id="25" name="Group 24"/>
          <p:cNvGrpSpPr/>
          <p:nvPr/>
        </p:nvGrpSpPr>
        <p:grpSpPr>
          <a:xfrm>
            <a:off x="7233934" y="2080965"/>
            <a:ext cx="3549055" cy="633726"/>
            <a:chOff x="7018275" y="2280916"/>
            <a:chExt cx="3549055" cy="633726"/>
          </a:xfrm>
        </p:grpSpPr>
        <p:sp>
          <p:nvSpPr>
            <p:cNvPr id="16" name="Freeform 4"/>
            <p:cNvSpPr/>
            <p:nvPr/>
          </p:nvSpPr>
          <p:spPr>
            <a:xfrm>
              <a:off x="7018275"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1"/>
            <p:cNvSpPr txBox="1"/>
            <p:nvPr/>
          </p:nvSpPr>
          <p:spPr>
            <a:xfrm>
              <a:off x="8077035" y="2280916"/>
              <a:ext cx="2297243" cy="52197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Chữ Nôm</a:t>
              </a:r>
            </a:p>
          </p:txBody>
        </p:sp>
      </p:grpSp>
      <p:sp>
        <p:nvSpPr>
          <p:cNvPr id="23" name="Hộp Văn bản 11"/>
          <p:cNvSpPr txBox="1"/>
          <p:nvPr/>
        </p:nvSpPr>
        <p:spPr>
          <a:xfrm>
            <a:off x="6514653" y="2694977"/>
            <a:ext cx="5105624" cy="953135"/>
          </a:xfrm>
          <a:prstGeom prst="rect">
            <a:avLst/>
          </a:prstGeom>
          <a:noFill/>
        </p:spPr>
        <p:txBody>
          <a:bodyPr wrap="square">
            <a:spAutoFit/>
          </a:bodyPr>
          <a:lstStyle/>
          <a:p>
            <a:pPr marL="30480" marR="30480" algn="just">
              <a:spcAft>
                <a:spcPts val="1200"/>
              </a:spcAft>
              <a:buSzPct val="300000"/>
            </a:pP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Truyện Kiều, Văn tế thập loại chúng sinh.</a:t>
            </a:r>
          </a:p>
        </p:txBody>
      </p:sp>
      <p:pic>
        <p:nvPicPr>
          <p:cNvPr id="4" name="Picture 3"/>
          <p:cNvPicPr/>
          <p:nvPr/>
        </p:nvPicPr>
        <p:blipFill>
          <a:blip r:embed="rId8"/>
        </p:blipFill>
        <p:spPr>
          <a:xfrm>
            <a:off x="1730375" y="4078605"/>
            <a:ext cx="8134350" cy="2474595"/>
          </a:xfrm>
          <a:prstGeom prst="rect">
            <a:avLst/>
          </a:prstGeom>
        </p:spPr>
      </p:pic>
      <p:sp>
        <p:nvSpPr>
          <p:cNvPr id="6" name="Hộp Văn bản 8"/>
          <p:cNvSpPr txBox="1"/>
          <p:nvPr>
            <p:custDataLst>
              <p:tags r:id="rId1"/>
            </p:custDataLst>
          </p:nvPr>
        </p:nvSpPr>
        <p:spPr>
          <a:xfrm>
            <a:off x="1413060" y="338628"/>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2685524" y="323545"/>
            <a:ext cx="9910240"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số tác phẩm của Nguyễn </a:t>
            </a:r>
            <a:r>
              <a:rPr kumimoji="0" lang="en-US"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a:t>
            </a:r>
            <a:r>
              <a:rPr kumimoji="0" lang="vi-VN"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 viết về Nguyễn Du</a:t>
            </a:r>
            <a:r>
              <a:rPr kumimoji="0" lang="en-US"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 name="Freeform 22"/>
          <p:cNvSpPr/>
          <p:nvPr/>
        </p:nvSpPr>
        <p:spPr>
          <a:xfrm>
            <a:off x="700807" y="386977"/>
            <a:ext cx="1948125" cy="1216535"/>
          </a:xfrm>
          <a:custGeom>
            <a:avLst/>
            <a:gdLst/>
            <a:ahLst/>
            <a:cxnLst/>
            <a:rect l="l" t="t" r="r" b="b"/>
            <a:pathLst>
              <a:path w="2286783" h="1646484">
                <a:moveTo>
                  <a:pt x="0" y="0"/>
                </a:moveTo>
                <a:lnTo>
                  <a:pt x="2286783" y="0"/>
                </a:lnTo>
                <a:lnTo>
                  <a:pt x="2286783" y="1646484"/>
                </a:lnTo>
                <a:lnTo>
                  <a:pt x="0" y="16464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p:cNvPicPr/>
          <p:nvPr/>
        </p:nvPicPr>
        <p:blipFill>
          <a:blip r:embed="rId5"/>
        </p:blipFill>
        <p:spPr>
          <a:xfrm>
            <a:off x="2911475" y="1821180"/>
            <a:ext cx="6476365" cy="3249930"/>
          </a:xfrm>
          <a:prstGeom prst="rect">
            <a:avLst/>
          </a:prstGeom>
        </p:spPr>
      </p:pic>
      <p:pic>
        <p:nvPicPr>
          <p:cNvPr id="6" name="Picture 5"/>
          <p:cNvPicPr/>
          <p:nvPr/>
        </p:nvPicPr>
        <p:blipFill>
          <a:blip r:embed="rId6"/>
        </p:blipFill>
        <p:spPr>
          <a:xfrm>
            <a:off x="701040" y="3122295"/>
            <a:ext cx="2192655" cy="3399155"/>
          </a:xfrm>
          <a:prstGeom prst="rect">
            <a:avLst/>
          </a:prstGeom>
        </p:spPr>
      </p:pic>
      <p:pic>
        <p:nvPicPr>
          <p:cNvPr id="8" name="Picture 7"/>
          <p:cNvPicPr>
            <a:picLocks noChangeAspect="1"/>
          </p:cNvPicPr>
          <p:nvPr/>
        </p:nvPicPr>
        <p:blipFill>
          <a:blip r:embed="rId7"/>
          <a:stretch>
            <a:fillRect/>
          </a:stretch>
        </p:blipFill>
        <p:spPr>
          <a:xfrm>
            <a:off x="9388475" y="3008630"/>
            <a:ext cx="2444750" cy="3512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21573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350611" y="1444633"/>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1443388"/>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660454" y="1987296"/>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b, Truyện Kiều</a:t>
            </a: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stretch>
              <a:fillRect/>
            </a:stretch>
          </a:blipFill>
        </p:spPr>
      </p:sp>
      <p:graphicFrame>
        <p:nvGraphicFramePr>
          <p:cNvPr id="10" name="Bảng 9"/>
          <p:cNvGraphicFramePr>
            <a:graphicFrameLocks noGrp="1"/>
          </p:cNvGraphicFramePr>
          <p:nvPr>
            <p:custDataLst>
              <p:tags r:id="rId1"/>
            </p:custDataLst>
          </p:nvPr>
        </p:nvGraphicFramePr>
        <p:xfrm>
          <a:off x="900430" y="3134173"/>
          <a:ext cx="10858500" cy="2898632"/>
        </p:xfrm>
        <a:graphic>
          <a:graphicData uri="http://schemas.openxmlformats.org/drawingml/2006/table">
            <a:tbl>
              <a:tblPr firstRow="1" firstCol="1" bandRow="1">
                <a:tableStyleId>{5C22544A-7EE6-4342-B048-85BDC9FD1C3A}</a:tableStyleId>
              </a:tblPr>
              <a:tblGrid>
                <a:gridCol w="4849988">
                  <a:extLst>
                    <a:ext uri="{9D8B030D-6E8A-4147-A177-3AD203B41FA5}">
                      <a16:colId xmlns:a16="http://schemas.microsoft.com/office/drawing/2014/main" val="20000"/>
                    </a:ext>
                  </a:extLst>
                </a:gridCol>
                <a:gridCol w="6008512">
                  <a:extLst>
                    <a:ext uri="{9D8B030D-6E8A-4147-A177-3AD203B41FA5}">
                      <a16:colId xmlns:a16="http://schemas.microsoft.com/office/drawing/2014/main"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Kiều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Nguồn gốc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Ngôn ngữ, thể loại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Cảm hứng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Giá trị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Hộp Văn bản 5"/>
          <p:cNvSpPr txBox="1"/>
          <p:nvPr>
            <p:custDataLst>
              <p:tags r:id="rId2"/>
            </p:custDataLst>
          </p:nvPr>
        </p:nvSpPr>
        <p:spPr>
          <a:xfrm>
            <a:off x="2876097" y="2395746"/>
            <a:ext cx="6096000" cy="52197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8307137" y="1790830"/>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8"/>
            <a:stretch>
              <a:fillRect/>
            </a:stretch>
          </a:blipFill>
        </p:spPr>
      </p:sp>
      <p:sp>
        <p:nvSpPr>
          <p:cNvPr id="12"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3"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108856"/>
            <a:ext cx="11517086" cy="648590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483670" y="1172792"/>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9" name="Hộp Văn bản 8"/>
          <p:cNvSpPr txBox="1"/>
          <p:nvPr/>
        </p:nvSpPr>
        <p:spPr>
          <a:xfrm>
            <a:off x="706530" y="1619002"/>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b, Truyện Kiều</a:t>
            </a: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stretch>
              <a:fillRect/>
            </a:stretch>
          </a:blipFill>
        </p:spPr>
      </p:sp>
      <p:graphicFrame>
        <p:nvGraphicFramePr>
          <p:cNvPr id="10" name="Bảng 9"/>
          <p:cNvGraphicFramePr>
            <a:graphicFrameLocks noGrp="1"/>
          </p:cNvGraphicFramePr>
          <p:nvPr>
            <p:custDataLst>
              <p:tags r:id="rId1"/>
            </p:custDataLst>
          </p:nvPr>
        </p:nvGraphicFramePr>
        <p:xfrm>
          <a:off x="706755" y="2668859"/>
          <a:ext cx="10858500" cy="3796194"/>
        </p:xfrm>
        <a:graphic>
          <a:graphicData uri="http://schemas.openxmlformats.org/drawingml/2006/table">
            <a:tbl>
              <a:tblPr firstRow="1" firstCol="1" bandRow="1">
                <a:tableStyleId>{5C22544A-7EE6-4342-B048-85BDC9FD1C3A}</a:tableStyleId>
              </a:tblPr>
              <a:tblGrid>
                <a:gridCol w="3135630">
                  <a:extLst>
                    <a:ext uri="{9D8B030D-6E8A-4147-A177-3AD203B41FA5}">
                      <a16:colId xmlns:a16="http://schemas.microsoft.com/office/drawing/2014/main" val="20000"/>
                    </a:ext>
                  </a:extLst>
                </a:gridCol>
                <a:gridCol w="7722870">
                  <a:extLst>
                    <a:ext uri="{9D8B030D-6E8A-4147-A177-3AD203B41FA5}">
                      <a16:colId xmlns:a16="http://schemas.microsoft.com/office/drawing/2014/main"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Kiều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Nguồn gốc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Sáng tạo dựa trên tiểu thuyết “Kim Vân Kiều Truyện” của Thanh Tâm Tài Nhân.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7855">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Ngôn ngữ, thể loại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Chữ Nôm, thể loại 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Cảm hứng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 Xót thương cho số phận bi kịch của người phụ nữ, khẳng định vẻ đẹp và giá trị của con người, tố cáo thực trạng xã hội bất công, ngang trái.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Giá trị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Gia trị nhân đạo và giá trị hiện thực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Hộp Văn bản 5"/>
          <p:cNvSpPr txBox="1"/>
          <p:nvPr>
            <p:custDataLst>
              <p:tags r:id="rId2"/>
            </p:custDataLst>
          </p:nvPr>
        </p:nvSpPr>
        <p:spPr>
          <a:xfrm>
            <a:off x="3047933" y="2067055"/>
            <a:ext cx="6096000" cy="52197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10099107" y="309722"/>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8"/>
            <a:stretch>
              <a:fillRect/>
            </a:stretch>
          </a:blipFill>
        </p:spPr>
      </p:sp>
      <p:sp>
        <p:nvSpPr>
          <p:cNvPr id="12" name="Google Shape;84;p13"/>
          <p:cNvSpPr txBox="1">
            <a:spLocks noGrp="1"/>
          </p:cNvSpPr>
          <p:nvPr>
            <p:ph type="ctrTitle"/>
          </p:nvPr>
        </p:nvSpPr>
        <p:spPr>
          <a:xfrm>
            <a:off x="2881489" y="2433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3" name="Hộp Văn bản 1"/>
          <p:cNvSpPr txBox="1"/>
          <p:nvPr/>
        </p:nvSpPr>
        <p:spPr>
          <a:xfrm>
            <a:off x="3452113" y="67618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31107" y="285646"/>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1609651"/>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aphicFrame>
        <p:nvGraphicFramePr>
          <p:cNvPr id="11" name="Bảng 10"/>
          <p:cNvGraphicFramePr>
            <a:graphicFrameLocks noGrp="1"/>
          </p:cNvGraphicFramePr>
          <p:nvPr/>
        </p:nvGraphicFramePr>
        <p:xfrm>
          <a:off x="880701" y="3691602"/>
          <a:ext cx="8170636" cy="2133600"/>
        </p:xfrm>
        <a:graphic>
          <a:graphicData uri="http://schemas.openxmlformats.org/drawingml/2006/table">
            <a:tbl>
              <a:tblPr firstRow="1" firstCol="1" bandRow="1">
                <a:tableStyleId>{5C22544A-7EE6-4342-B048-85BDC9FD1C3A}</a:tableStyleId>
              </a:tblPr>
              <a:tblGrid>
                <a:gridCol w="3671290">
                  <a:extLst>
                    <a:ext uri="{9D8B030D-6E8A-4147-A177-3AD203B41FA5}">
                      <a16:colId xmlns:a16="http://schemas.microsoft.com/office/drawing/2014/main" val="20000"/>
                    </a:ext>
                  </a:extLst>
                </a:gridCol>
                <a:gridCol w="4499346">
                  <a:extLst>
                    <a:ext uri="{9D8B030D-6E8A-4147-A177-3AD203B41FA5}">
                      <a16:colId xmlns:a16="http://schemas.microsoft.com/office/drawing/2014/main" val="20001"/>
                    </a:ext>
                  </a:extLst>
                </a:gridCol>
              </a:tblGrid>
              <a:tr h="42672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Bố cục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Chủ 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3" name="Freeform 15"/>
          <p:cNvSpPr/>
          <p:nvPr/>
        </p:nvSpPr>
        <p:spPr>
          <a:xfrm flipH="1">
            <a:off x="7889715" y="3255588"/>
            <a:ext cx="3446992" cy="3504646"/>
          </a:xfrm>
          <a:custGeom>
            <a:avLst/>
            <a:gdLst/>
            <a:ahLst/>
            <a:cxnLst/>
            <a:rect l="l" t="t" r="r" b="b"/>
            <a:pathLst>
              <a:path w="3348059" h="3547612">
                <a:moveTo>
                  <a:pt x="0" y="0"/>
                </a:moveTo>
                <a:lnTo>
                  <a:pt x="3348059" y="0"/>
                </a:lnTo>
                <a:lnTo>
                  <a:pt x="3348059" y="3547612"/>
                </a:lnTo>
                <a:lnTo>
                  <a:pt x="0" y="3547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Hộp Văn bản 14"/>
          <p:cNvSpPr txBox="1"/>
          <p:nvPr/>
        </p:nvSpPr>
        <p:spPr>
          <a:xfrm>
            <a:off x="644547" y="1837151"/>
            <a:ext cx="6221186" cy="58356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Đoạn trích “ Cảnh ngày xuân”</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2932354" y="2488653"/>
            <a:ext cx="6229350" cy="766935"/>
            <a:chOff x="2586719" y="1451609"/>
            <a:chExt cx="6229350" cy="766935"/>
          </a:xfrm>
        </p:grpSpPr>
        <p:sp>
          <p:nvSpPr>
            <p:cNvPr id="6" name="Hộp Văn bản 5"/>
            <p:cNvSpPr txBox="1"/>
            <p:nvPr/>
          </p:nvSpPr>
          <p:spPr>
            <a:xfrm>
              <a:off x="2586719" y="1578455"/>
              <a:ext cx="6229350" cy="521970"/>
            </a:xfrm>
            <a:prstGeom prst="rect">
              <a:avLst/>
            </a:prstGeom>
            <a:noFill/>
          </p:spPr>
          <p:txBody>
            <a:bodyPr wrap="square">
              <a:spAutoFit/>
            </a:bodyPr>
            <a:lstStyle/>
            <a:p>
              <a:pPr marL="0" marR="0" algn="ctr">
                <a:spcBef>
                  <a:spcPts val="0"/>
                </a:spcBef>
                <a:spcAft>
                  <a:spcPts val="0"/>
                </a:spcAft>
              </a:pP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alt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Oval 1"/>
            <p:cNvSpPr/>
            <p:nvPr/>
          </p:nvSpPr>
          <p:spPr>
            <a:xfrm>
              <a:off x="3582649" y="1451609"/>
              <a:ext cx="4182256" cy="7669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Hộp Văn bản 8"/>
          <p:cNvSpPr txBox="1"/>
          <p:nvPr>
            <p:custDataLst>
              <p:tags r:id="rId1"/>
            </p:custDataLst>
          </p:nvPr>
        </p:nvSpPr>
        <p:spPr>
          <a:xfrm>
            <a:off x="348343" y="1391036"/>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4"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6"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141514" y="36430"/>
            <a:ext cx="12192000" cy="6857999"/>
          </a:xfrm>
          <a:prstGeom prst="rect">
            <a:avLst/>
          </a:prstGeom>
        </p:spPr>
      </p:pic>
      <p:sp>
        <p:nvSpPr>
          <p:cNvPr id="3" name="矩形 2"/>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22" name="Hộp Văn bản 21"/>
          <p:cNvSpPr txBox="1"/>
          <p:nvPr/>
        </p:nvSpPr>
        <p:spPr>
          <a:xfrm>
            <a:off x="1284675" y="1085143"/>
            <a:ext cx="9354666"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cs typeface="Times New Roman" panose="02020603050405020304" pitchFamily="18" charset="0"/>
              </a:rPr>
              <a:t>Vị trí</a:t>
            </a:r>
          </a:p>
        </p:txBody>
      </p:sp>
      <p:sp>
        <p:nvSpPr>
          <p:cNvPr id="24" name="Hộp Văn bản 23"/>
          <p:cNvSpPr txBox="1"/>
          <p:nvPr/>
        </p:nvSpPr>
        <p:spPr>
          <a:xfrm>
            <a:off x="1284675" y="2690948"/>
            <a:ext cx="9354666"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p>
        </p:txBody>
      </p:sp>
      <p:sp>
        <p:nvSpPr>
          <p:cNvPr id="25" name="Hộp Văn bản 24"/>
          <p:cNvSpPr txBox="1"/>
          <p:nvPr/>
        </p:nvSpPr>
        <p:spPr>
          <a:xfrm>
            <a:off x="1284675" y="4015170"/>
            <a:ext cx="7461117"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 đề</a:t>
            </a:r>
          </a:p>
        </p:txBody>
      </p:sp>
      <p:sp>
        <p:nvSpPr>
          <p:cNvPr id="4" name="Hộp Văn bản 21"/>
          <p:cNvSpPr txBox="1"/>
          <p:nvPr/>
        </p:nvSpPr>
        <p:spPr>
          <a:xfrm>
            <a:off x="1809330" y="1653569"/>
            <a:ext cx="9354666" cy="953135"/>
          </a:xfrm>
          <a:prstGeom prst="rect">
            <a:avLst/>
          </a:prstGeom>
          <a:noFill/>
        </p:spPr>
        <p:txBody>
          <a:bodyPr wrap="square">
            <a:spAutoFit/>
          </a:bodyPr>
          <a:lstStyle/>
          <a:p>
            <a:pPr>
              <a:buSzPct val="300000"/>
            </a:pPr>
            <a:r>
              <a:rPr lang="en-US" sz="2800" dirty="0">
                <a:solidFill>
                  <a:srgbClr val="002060"/>
                </a:solidFill>
                <a:latin typeface="Times New Roman" panose="02020603050405020304" pitchFamily="18" charset="0"/>
                <a:cs typeface="Times New Roman" panose="02020603050405020304" pitchFamily="18" charset="0"/>
              </a:rPr>
              <a:t>Nằm ở phần thứ nhất: Gặp gỡ và đính ước, đoạn Kiều cùng hai em đi du xuân, trước khi gặp Kim Trọng, từ câu 39-57.</a:t>
            </a:r>
          </a:p>
        </p:txBody>
      </p:sp>
      <p:sp>
        <p:nvSpPr>
          <p:cNvPr id="6" name="Hộp Văn bản 23"/>
          <p:cNvSpPr txBox="1"/>
          <p:nvPr/>
        </p:nvSpPr>
        <p:spPr>
          <a:xfrm>
            <a:off x="1809330" y="3290635"/>
            <a:ext cx="7769382" cy="521970"/>
          </a:xfrm>
          <a:prstGeom prst="rect">
            <a:avLst/>
          </a:prstGeom>
          <a:noFill/>
        </p:spPr>
        <p:txBody>
          <a:bodyPr wrap="square">
            <a:spAutoFit/>
          </a:bodyPr>
          <a:lstStyle/>
          <a:p>
            <a:pPr>
              <a:buSzPct val="300000"/>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Miêu tả</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kết hợp với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tự sự</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 biểu cảm.</a:t>
            </a:r>
          </a:p>
        </p:txBody>
      </p:sp>
      <p:sp>
        <p:nvSpPr>
          <p:cNvPr id="10" name="Hộp Văn bản 24"/>
          <p:cNvSpPr txBox="1"/>
          <p:nvPr/>
        </p:nvSpPr>
        <p:spPr>
          <a:xfrm>
            <a:off x="1760435" y="4756905"/>
            <a:ext cx="7461117" cy="953135"/>
          </a:xfrm>
          <a:prstGeom prst="rect">
            <a:avLst/>
          </a:prstGeom>
          <a:noFill/>
        </p:spPr>
        <p:txBody>
          <a:bodyPr wrap="square">
            <a:spAutoFit/>
          </a:bodyPr>
          <a:lstStyle/>
          <a:p>
            <a:pPr>
              <a:buSzPct val="300000"/>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 cảnh ngày xuân trong tiết Thanh minh và cảnh du xuân của chị em Thúy Kiều</a:t>
            </a:r>
          </a:p>
        </p:txBody>
      </p:sp>
      <p:pic>
        <p:nvPicPr>
          <p:cNvPr id="11" name="Picture 10"/>
          <p:cNvPicPr>
            <a:picLocks noChangeAspect="1"/>
          </p:cNvPicPr>
          <p:nvPr/>
        </p:nvPicPr>
        <p:blipFill>
          <a:blip r:embed="rId5"/>
          <a:stretch>
            <a:fillRect/>
          </a:stretch>
        </p:blipFill>
        <p:spPr>
          <a:xfrm>
            <a:off x="870111" y="1134005"/>
            <a:ext cx="414564" cy="393226"/>
          </a:xfrm>
          <a:prstGeom prst="rect">
            <a:avLst/>
          </a:prstGeom>
        </p:spPr>
      </p:pic>
      <p:pic>
        <p:nvPicPr>
          <p:cNvPr id="12" name="Picture 11"/>
          <p:cNvPicPr>
            <a:picLocks noChangeAspect="1"/>
          </p:cNvPicPr>
          <p:nvPr/>
        </p:nvPicPr>
        <p:blipFill>
          <a:blip r:embed="rId6"/>
          <a:stretch>
            <a:fillRect/>
          </a:stretch>
        </p:blipFill>
        <p:spPr>
          <a:xfrm>
            <a:off x="870111" y="2738067"/>
            <a:ext cx="414564" cy="396274"/>
          </a:xfrm>
          <a:prstGeom prst="rect">
            <a:avLst/>
          </a:prstGeom>
        </p:spPr>
      </p:pic>
      <p:pic>
        <p:nvPicPr>
          <p:cNvPr id="13" name="Picture 12"/>
          <p:cNvPicPr>
            <a:picLocks noChangeAspect="1"/>
          </p:cNvPicPr>
          <p:nvPr/>
        </p:nvPicPr>
        <p:blipFill>
          <a:blip r:embed="rId6"/>
          <a:stretch>
            <a:fillRect/>
          </a:stretch>
        </p:blipFill>
        <p:spPr>
          <a:xfrm>
            <a:off x="870111" y="4064904"/>
            <a:ext cx="414564" cy="396274"/>
          </a:xfrm>
          <a:prstGeom prst="rect">
            <a:avLst/>
          </a:prstGeom>
        </p:spPr>
      </p:pic>
      <p:pic>
        <p:nvPicPr>
          <p:cNvPr id="16" name="Picture 15"/>
          <p:cNvPicPr>
            <a:picLocks noChangeAspect="1"/>
          </p:cNvPicPr>
          <p:nvPr/>
        </p:nvPicPr>
        <p:blipFill>
          <a:blip r:embed="rId7"/>
          <a:stretch>
            <a:fillRect/>
          </a:stretch>
        </p:blipFill>
        <p:spPr>
          <a:xfrm>
            <a:off x="1284675" y="5063802"/>
            <a:ext cx="475529" cy="317019"/>
          </a:xfrm>
          <a:prstGeom prst="rect">
            <a:avLst/>
          </a:prstGeom>
        </p:spPr>
      </p:pic>
      <p:pic>
        <p:nvPicPr>
          <p:cNvPr id="18" name="Picture 17"/>
          <p:cNvPicPr>
            <a:picLocks noChangeAspect="1"/>
          </p:cNvPicPr>
          <p:nvPr/>
        </p:nvPicPr>
        <p:blipFill>
          <a:blip r:embed="rId7"/>
          <a:stretch>
            <a:fillRect/>
          </a:stretch>
        </p:blipFill>
        <p:spPr>
          <a:xfrm>
            <a:off x="1284675" y="3197265"/>
            <a:ext cx="475529" cy="317019"/>
          </a:xfrm>
          <a:prstGeom prst="rect">
            <a:avLst/>
          </a:prstGeom>
        </p:spPr>
      </p:pic>
      <p:pic>
        <p:nvPicPr>
          <p:cNvPr id="19" name="Picture 18"/>
          <p:cNvPicPr>
            <a:picLocks noChangeAspect="1"/>
          </p:cNvPicPr>
          <p:nvPr/>
        </p:nvPicPr>
        <p:blipFill>
          <a:blip r:embed="rId7"/>
          <a:stretch>
            <a:fillRect/>
          </a:stretch>
        </p:blipFill>
        <p:spPr>
          <a:xfrm>
            <a:off x="1284675" y="1777338"/>
            <a:ext cx="475529" cy="317019"/>
          </a:xfrm>
          <a:prstGeom prst="rect">
            <a:avLst/>
          </a:prstGeom>
        </p:spPr>
      </p:pic>
      <p:sp>
        <p:nvSpPr>
          <p:cNvPr id="15" name="Hộp Văn bản 14"/>
          <p:cNvSpPr txBox="1"/>
          <p:nvPr>
            <p:custDataLst>
              <p:tags r:id="rId1"/>
            </p:custDataLst>
          </p:nvPr>
        </p:nvSpPr>
        <p:spPr>
          <a:xfrm>
            <a:off x="1287802" y="332655"/>
            <a:ext cx="6221186" cy="58356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Đoạn trích “ Cảnh ngày xuân”</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4"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141514" y="36430"/>
            <a:ext cx="12192000" cy="6857999"/>
          </a:xfrm>
          <a:prstGeom prst="rect">
            <a:avLst/>
          </a:prstGeom>
        </p:spPr>
      </p:pic>
      <p:sp>
        <p:nvSpPr>
          <p:cNvPr id="3" name="矩形 2"/>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a:cs typeface="Arial" panose="020B0604020202020204"/>
            </a:endParaRPr>
          </a:p>
        </p:txBody>
      </p:sp>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grpSp>
        <p:nvGrpSpPr>
          <p:cNvPr id="26" name="Group 25"/>
          <p:cNvGrpSpPr/>
          <p:nvPr/>
        </p:nvGrpSpPr>
        <p:grpSpPr>
          <a:xfrm>
            <a:off x="4649198" y="-298301"/>
            <a:ext cx="3462721" cy="1385944"/>
            <a:chOff x="4171525" y="956685"/>
            <a:chExt cx="3462721" cy="1385944"/>
          </a:xfrm>
        </p:grpSpPr>
        <p:grpSp>
          <p:nvGrpSpPr>
            <p:cNvPr id="21" name="Group 20"/>
            <p:cNvGrpSpPr/>
            <p:nvPr/>
          </p:nvGrpSpPr>
          <p:grpSpPr>
            <a:xfrm>
              <a:off x="4171525" y="956685"/>
              <a:ext cx="3283650" cy="1385944"/>
              <a:chOff x="4171525" y="956685"/>
              <a:chExt cx="3998114" cy="1578929"/>
            </a:xfrm>
          </p:grpSpPr>
          <p:sp>
            <p:nvSpPr>
              <p:cNvPr id="15" name="Freeform 3"/>
              <p:cNvSpPr/>
              <p:nvPr/>
            </p:nvSpPr>
            <p:spPr>
              <a:xfrm>
                <a:off x="4171525" y="956685"/>
                <a:ext cx="3998114" cy="1471722"/>
              </a:xfrm>
              <a:custGeom>
                <a:avLst/>
                <a:gdLst/>
                <a:ahLst/>
                <a:cxnLst/>
                <a:rect l="l" t="t" r="r" b="b"/>
                <a:pathLst>
                  <a:path w="2412370" h="2556153">
                    <a:moveTo>
                      <a:pt x="0" y="0"/>
                    </a:moveTo>
                    <a:lnTo>
                      <a:pt x="2412370" y="0"/>
                    </a:lnTo>
                    <a:lnTo>
                      <a:pt x="2412370" y="2556153"/>
                    </a:lnTo>
                    <a:lnTo>
                      <a:pt x="0" y="25561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Oval 19"/>
              <p:cNvSpPr/>
              <p:nvPr/>
            </p:nvSpPr>
            <p:spPr>
              <a:xfrm>
                <a:off x="4350596" y="1470897"/>
                <a:ext cx="3642610" cy="106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Hộp Văn bản 21"/>
            <p:cNvSpPr txBox="1"/>
            <p:nvPr/>
          </p:nvSpPr>
          <p:spPr>
            <a:xfrm>
              <a:off x="4350596" y="1496016"/>
              <a:ext cx="3283650" cy="583565"/>
            </a:xfrm>
            <a:prstGeom prst="rect">
              <a:avLst/>
            </a:prstGeom>
            <a:noFill/>
          </p:spPr>
          <p:txBody>
            <a:bodyPr wrap="square">
              <a:spAutoFit/>
            </a:bodyPr>
            <a:lstStyle/>
            <a:p>
              <a:pPr>
                <a:buSzPct val="300000"/>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3200" dirty="0">
                <a:solidFill>
                  <a:srgbClr val="0070C0"/>
                </a:solidFill>
                <a:latin typeface="Times New Roman" panose="02020603050405020304" pitchFamily="18" charset="0"/>
                <a:cs typeface="Times New Roman" panose="02020603050405020304" pitchFamily="18" charset="0"/>
              </a:endParaRPr>
            </a:p>
          </p:txBody>
        </p:sp>
      </p:grpSp>
      <p:sp>
        <p:nvSpPr>
          <p:cNvPr id="28" name="Hộp Văn bản 3"/>
          <p:cNvSpPr txBox="1"/>
          <p:nvPr/>
        </p:nvSpPr>
        <p:spPr>
          <a:xfrm>
            <a:off x="5240501" y="1382447"/>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4 dòng đầu</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a:t>
            </a:r>
            <a:r>
              <a:rPr lang="vi-VN"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Khung cảnh</a:t>
            </a:r>
            <a:r>
              <a:rPr lang="vi-VN"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 buổi sáng</a:t>
            </a:r>
            <a:r>
              <a:rPr lang="en-US"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a:solidFill>
                  <a:schemeClr val="tx1"/>
                </a:solidFill>
                <a:effectLst/>
                <a:latin typeface="Times New Roman" panose="02020603050405020304" pitchFamily="18" charset="0"/>
                <a:ea typeface="Calibri" panose="020F0502020204030204" charset="0"/>
                <a:cs typeface="Times New Roman" panose="02020603050405020304" pitchFamily="18" charset="0"/>
              </a:rPr>
              <a:t>ngày xuân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Hộp Văn bản 5"/>
          <p:cNvSpPr txBox="1"/>
          <p:nvPr/>
        </p:nvSpPr>
        <p:spPr>
          <a:xfrm>
            <a:off x="5240501" y="3267974"/>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 dòng tiếp: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Khung cảnh lễ hội trong tiết Thanh minh.</a:t>
            </a:r>
          </a:p>
        </p:txBody>
      </p:sp>
      <p:pic>
        <p:nvPicPr>
          <p:cNvPr id="2" name="Picture 10" descr="xin_1420406021534343318543"/>
          <p:cNvPicPr>
            <a:picLocks noChangeAspect="1"/>
          </p:cNvPicPr>
          <p:nvPr>
            <p:custDataLst>
              <p:tags r:id="rId1"/>
            </p:custDataLst>
          </p:nvPr>
        </p:nvPicPr>
        <p:blipFill>
          <a:blip r:embed="rId9"/>
          <a:stretch>
            <a:fillRect/>
          </a:stretch>
        </p:blipFill>
        <p:spPr>
          <a:xfrm>
            <a:off x="391160" y="2809745"/>
            <a:ext cx="4186555" cy="1725295"/>
          </a:xfrm>
          <a:prstGeom prst="rect">
            <a:avLst/>
          </a:prstGeom>
          <a:noFill/>
          <a:ln w="9525">
            <a:noFill/>
          </a:ln>
        </p:spPr>
      </p:pic>
      <p:pic>
        <p:nvPicPr>
          <p:cNvPr id="8198" name="Picture 6" descr="images (4)"/>
          <p:cNvPicPr>
            <a:picLocks noChangeAspect="1"/>
          </p:cNvPicPr>
          <p:nvPr>
            <p:custDataLst>
              <p:tags r:id="rId2"/>
            </p:custDataLst>
          </p:nvPr>
        </p:nvPicPr>
        <p:blipFill>
          <a:blip r:embed="rId10"/>
          <a:stretch>
            <a:fillRect/>
          </a:stretch>
        </p:blipFill>
        <p:spPr>
          <a:xfrm>
            <a:off x="403860" y="956685"/>
            <a:ext cx="4191000" cy="1644015"/>
          </a:xfrm>
          <a:prstGeom prst="rect">
            <a:avLst/>
          </a:prstGeom>
          <a:noFill/>
          <a:ln w="9525">
            <a:noFill/>
          </a:ln>
        </p:spPr>
      </p:pic>
      <p:pic>
        <p:nvPicPr>
          <p:cNvPr id="4" name="Picture 3"/>
          <p:cNvPicPr>
            <a:picLocks noChangeAspect="1"/>
          </p:cNvPicPr>
          <p:nvPr>
            <p:custDataLst>
              <p:tags r:id="rId3"/>
            </p:custDataLst>
          </p:nvPr>
        </p:nvPicPr>
        <p:blipFill>
          <a:blip r:embed="rId11"/>
          <a:stretch>
            <a:fillRect/>
          </a:stretch>
        </p:blipFill>
        <p:spPr>
          <a:xfrm>
            <a:off x="412432" y="4718812"/>
            <a:ext cx="4173855" cy="1838325"/>
          </a:xfrm>
          <a:prstGeom prst="rect">
            <a:avLst/>
          </a:prstGeom>
        </p:spPr>
      </p:pic>
      <p:sp>
        <p:nvSpPr>
          <p:cNvPr id="6" name="Hộp Văn bản 5"/>
          <p:cNvSpPr txBox="1"/>
          <p:nvPr>
            <p:custDataLst>
              <p:tags r:id="rId4"/>
            </p:custDataLst>
          </p:nvPr>
        </p:nvSpPr>
        <p:spPr>
          <a:xfrm>
            <a:off x="5366866" y="5177419"/>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dòng cuối: </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vi-VN"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xuân,</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chị em Kiều du xuân trở về.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292166" y="80911"/>
            <a:ext cx="11517086" cy="660223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543244" y="107754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1300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732411" y="1560866"/>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stretch>
            <a:fillRect/>
          </a:stretch>
        </p:blipFill>
        <p:spPr>
          <a:xfrm>
            <a:off x="10083881" y="3732340"/>
            <a:ext cx="512108" cy="664522"/>
          </a:xfrm>
          <a:prstGeom prst="rect">
            <a:avLst/>
          </a:prstGeom>
        </p:spPr>
      </p:pic>
      <p:pic>
        <p:nvPicPr>
          <p:cNvPr id="28" name="Picture 27"/>
          <p:cNvPicPr>
            <a:picLocks noChangeAspect="1"/>
          </p:cNvPicPr>
          <p:nvPr/>
        </p:nvPicPr>
        <p:blipFill>
          <a:blip r:embed="rId6"/>
          <a:stretch>
            <a:fillRect/>
          </a:stretch>
        </p:blipFill>
        <p:spPr>
          <a:xfrm>
            <a:off x="957187" y="2227338"/>
            <a:ext cx="512108" cy="664522"/>
          </a:xfrm>
          <a:prstGeom prst="rect">
            <a:avLst/>
          </a:prstGeom>
        </p:spPr>
      </p:pic>
      <p:sp>
        <p:nvSpPr>
          <p:cNvPr id="30"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31"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graphicFrame>
        <p:nvGraphicFramePr>
          <p:cNvPr id="11" name="Bảng 10"/>
          <p:cNvGraphicFramePr>
            <a:graphicFrameLocks noGrp="1"/>
          </p:cNvGraphicFramePr>
          <p:nvPr>
            <p:custDataLst>
              <p:tags r:id="rId1"/>
            </p:custDataLst>
          </p:nvPr>
        </p:nvGraphicFramePr>
        <p:xfrm>
          <a:off x="263481" y="2617182"/>
          <a:ext cx="10513060" cy="3840480"/>
        </p:xfrm>
        <a:graphic>
          <a:graphicData uri="http://schemas.openxmlformats.org/drawingml/2006/table">
            <a:tbl>
              <a:tblPr firstRow="1" firstCol="1" bandRow="1">
                <a:tableStyleId>{5C22544A-7EE6-4342-B048-85BDC9FD1C3A}</a:tableStyleId>
              </a:tblPr>
              <a:tblGrid>
                <a:gridCol w="6551295">
                  <a:extLst>
                    <a:ext uri="{9D8B030D-6E8A-4147-A177-3AD203B41FA5}">
                      <a16:colId xmlns:a16="http://schemas.microsoft.com/office/drawing/2014/main" val="20000"/>
                    </a:ext>
                  </a:extLst>
                </a:gridCol>
                <a:gridCol w="3961765">
                  <a:extLst>
                    <a:ext uri="{9D8B030D-6E8A-4147-A177-3AD203B41FA5}">
                      <a16:colId xmlns:a16="http://schemas.microsoft.com/office/drawing/2014/main" val="20001"/>
                    </a:ext>
                  </a:extLst>
                </a:gridCol>
              </a:tblGrid>
              <a:tr h="426720">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tìm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hiểu</a:t>
                      </a:r>
                      <a:endPar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endPar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Én thường xuất hiện vào mùa nào? Thiều quang là gì? Ý cả câu thơ?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các hình ảnh thiên nhiên là tín hiệu ngày xuân?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hình ảnh ấy gợi ấn tượng gì về mùa xuân?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 hãy chỉ ra những đặc sắc trong nghệ thuật tả cảnh ở 4 câu thơ đầu?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Hộp Văn bản 5"/>
          <p:cNvSpPr txBox="1"/>
          <p:nvPr>
            <p:custDataLst>
              <p:tags r:id="rId2"/>
            </p:custDataLst>
          </p:nvPr>
        </p:nvSpPr>
        <p:spPr>
          <a:xfrm>
            <a:off x="2932354" y="2113849"/>
            <a:ext cx="6229350" cy="521970"/>
          </a:xfrm>
          <a:prstGeom prst="rect">
            <a:avLst/>
          </a:prstGeom>
          <a:noFill/>
        </p:spPr>
        <p:txBody>
          <a:bodyPr wrap="square">
            <a:spAutoFit/>
          </a:bodyPr>
          <a:lstStyle/>
          <a:p>
            <a:pPr marL="0" marR="0" algn="ctr">
              <a:spcBef>
                <a:spcPts val="0"/>
              </a:spcBef>
              <a:spcAft>
                <a:spcPts val="0"/>
              </a:spcAft>
            </a:pP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alt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5" cstate="email"/>
          <a:stretch>
            <a:fillRect/>
          </a:stretch>
        </p:blipFill>
        <p:spPr>
          <a:xfrm>
            <a:off x="0" y="-1"/>
            <a:ext cx="12192000" cy="6857999"/>
          </a:xfrm>
          <a:prstGeom prst="rect">
            <a:avLst/>
          </a:prstGeom>
        </p:spPr>
      </p:pic>
      <p:sp>
        <p:nvSpPr>
          <p:cNvPr id="3" name="矩形 2"/>
          <p:cNvSpPr/>
          <p:nvPr/>
        </p:nvSpPr>
        <p:spPr>
          <a:xfrm>
            <a:off x="292166" y="80911"/>
            <a:ext cx="11517086" cy="660223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543244" y="107754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16" cstate="email"/>
          <a:stretch>
            <a:fillRect/>
          </a:stretch>
        </p:blipFill>
        <p:spPr>
          <a:xfrm>
            <a:off x="348343" y="108856"/>
            <a:ext cx="1064717" cy="1064717"/>
          </a:xfrm>
          <a:prstGeom prst="rect">
            <a:avLst/>
          </a:prstGeom>
        </p:spPr>
      </p:pic>
      <p:sp>
        <p:nvSpPr>
          <p:cNvPr id="5" name="文本框 4"/>
          <p:cNvSpPr txBox="1"/>
          <p:nvPr/>
        </p:nvSpPr>
        <p:spPr>
          <a:xfrm>
            <a:off x="5797118" y="1300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732411" y="1560866"/>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7"/>
          <a:stretch>
            <a:fillRect/>
          </a:stretch>
        </p:blipFill>
        <p:spPr>
          <a:xfrm>
            <a:off x="10083881" y="3732340"/>
            <a:ext cx="512108" cy="664522"/>
          </a:xfrm>
          <a:prstGeom prst="rect">
            <a:avLst/>
          </a:prstGeom>
        </p:spPr>
      </p:pic>
      <p:pic>
        <p:nvPicPr>
          <p:cNvPr id="28" name="Picture 27"/>
          <p:cNvPicPr>
            <a:picLocks noChangeAspect="1"/>
          </p:cNvPicPr>
          <p:nvPr/>
        </p:nvPicPr>
        <p:blipFill>
          <a:blip r:embed="rId17"/>
          <a:stretch>
            <a:fillRect/>
          </a:stretch>
        </p:blipFill>
        <p:spPr>
          <a:xfrm>
            <a:off x="957187" y="2227338"/>
            <a:ext cx="512108" cy="664522"/>
          </a:xfrm>
          <a:prstGeom prst="rect">
            <a:avLst/>
          </a:prstGeom>
        </p:spPr>
      </p:pic>
      <p:grpSp>
        <p:nvGrpSpPr>
          <p:cNvPr id="8" name="Nhóm 23"/>
          <p:cNvGrpSpPr/>
          <p:nvPr/>
        </p:nvGrpSpPr>
        <p:grpSpPr>
          <a:xfrm>
            <a:off x="418086" y="3061835"/>
            <a:ext cx="2677795" cy="2665730"/>
            <a:chOff x="4347455" y="3228686"/>
            <a:chExt cx="2677795" cy="2665730"/>
          </a:xfrm>
        </p:grpSpPr>
        <p:sp>
          <p:nvSpPr>
            <p:cNvPr id="12" name="Freeform 5"/>
            <p:cNvSpPr/>
            <p:nvPr>
              <p:custDataLst>
                <p:tags r:id="rId12"/>
              </p:custDataLst>
            </p:nvPr>
          </p:nvSpPr>
          <p:spPr>
            <a:xfrm>
              <a:off x="4347455" y="3228686"/>
              <a:ext cx="2677795" cy="2665730"/>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Hộp Văn bản 22"/>
            <p:cNvSpPr txBox="1"/>
            <p:nvPr>
              <p:custDataLst>
                <p:tags r:id="rId13"/>
              </p:custDataLst>
            </p:nvPr>
          </p:nvSpPr>
          <p:spPr>
            <a:xfrm>
              <a:off x="4661780" y="3773516"/>
              <a:ext cx="2048510" cy="1989455"/>
            </a:xfrm>
            <a:prstGeom prst="rect">
              <a:avLst/>
            </a:prstGeom>
            <a:noFill/>
          </p:spPr>
          <p:txBody>
            <a:bodyPr wrap="square">
              <a:noAutofit/>
            </a:bodyPr>
            <a:lstStyle/>
            <a:p>
              <a:pPr marL="0" marR="0" algn="ctr">
                <a:lnSpc>
                  <a:spcPct val="100000"/>
                </a:lnSpc>
                <a:spcBef>
                  <a:spcPts val="0"/>
                </a:spcBef>
                <a:spcAft>
                  <a:spcPts val="0"/>
                </a:spcAft>
                <a:tabLst>
                  <a:tab pos="1386840" algn="l"/>
                </a:tabLs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màu sắc, đường nét</a:t>
              </a:r>
            </a:p>
          </p:txBody>
        </p:sp>
      </p:grpSp>
      <p:grpSp>
        <p:nvGrpSpPr>
          <p:cNvPr id="14" name="Group 13"/>
          <p:cNvGrpSpPr/>
          <p:nvPr/>
        </p:nvGrpSpPr>
        <p:grpSpPr>
          <a:xfrm>
            <a:off x="3267710" y="2084035"/>
            <a:ext cx="3569225" cy="1232590"/>
            <a:chOff x="3433882" y="1313911"/>
            <a:chExt cx="3058580" cy="2966822"/>
          </a:xfrm>
        </p:grpSpPr>
        <p:sp>
          <p:nvSpPr>
            <p:cNvPr id="20" name="Freeform 4"/>
            <p:cNvSpPr/>
            <p:nvPr>
              <p:custDataLst>
                <p:tags r:id="rId10"/>
              </p:custDataLst>
            </p:nvPr>
          </p:nvSpPr>
          <p:spPr>
            <a:xfrm>
              <a:off x="3433882" y="1313911"/>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Oval 28"/>
            <p:cNvSpPr/>
            <p:nvPr>
              <p:custDataLst>
                <p:tags r:id="rId11"/>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10"/>
          <p:cNvSpPr txBox="1"/>
          <p:nvPr>
            <p:custDataLst>
              <p:tags r:id="rId1"/>
            </p:custDataLst>
          </p:nvPr>
        </p:nvSpPr>
        <p:spPr>
          <a:xfrm>
            <a:off x="4334029" y="2144958"/>
            <a:ext cx="1602143" cy="953135"/>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Chim én đưa thoi</a:t>
            </a:r>
            <a:endParaRPr lang="en-US" sz="2800" dirty="0">
              <a:solidFill>
                <a:srgbClr val="0070C0"/>
              </a:solidFill>
            </a:endParaRPr>
          </a:p>
        </p:txBody>
      </p:sp>
      <p:grpSp>
        <p:nvGrpSpPr>
          <p:cNvPr id="33" name="Group 32"/>
          <p:cNvGrpSpPr/>
          <p:nvPr/>
        </p:nvGrpSpPr>
        <p:grpSpPr>
          <a:xfrm>
            <a:off x="3216910" y="4844036"/>
            <a:ext cx="3682819" cy="1718074"/>
            <a:chOff x="3599698" y="1361044"/>
            <a:chExt cx="3058580" cy="2966822"/>
          </a:xfrm>
        </p:grpSpPr>
        <p:sp>
          <p:nvSpPr>
            <p:cNvPr id="34" name="Freeform 4"/>
            <p:cNvSpPr/>
            <p:nvPr>
              <p:custDataLst>
                <p:tags r:id="rId8"/>
              </p:custDataLst>
            </p:nvPr>
          </p:nvSpPr>
          <p:spPr>
            <a:xfrm>
              <a:off x="3599698" y="1361044"/>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5" name="Oval 34"/>
            <p:cNvSpPr/>
            <p:nvPr>
              <p:custDataLst>
                <p:tags r:id="rId9"/>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216910" y="3382030"/>
            <a:ext cx="3888129" cy="1438910"/>
            <a:chOff x="3599698" y="1361044"/>
            <a:chExt cx="3058580" cy="2966822"/>
          </a:xfrm>
        </p:grpSpPr>
        <p:sp>
          <p:nvSpPr>
            <p:cNvPr id="37" name="Freeform 4"/>
            <p:cNvSpPr/>
            <p:nvPr>
              <p:custDataLst>
                <p:tags r:id="rId6"/>
              </p:custDataLst>
            </p:nvPr>
          </p:nvSpPr>
          <p:spPr>
            <a:xfrm>
              <a:off x="3599698" y="1361044"/>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8" name="Oval 37"/>
            <p:cNvSpPr/>
            <p:nvPr>
              <p:custDataLst>
                <p:tags r:id="rId7"/>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18"/>
          <p:cNvSpPr txBox="1"/>
          <p:nvPr>
            <p:custDataLst>
              <p:tags r:id="rId2"/>
            </p:custDataLst>
          </p:nvPr>
        </p:nvSpPr>
        <p:spPr>
          <a:xfrm>
            <a:off x="3691889" y="3585230"/>
            <a:ext cx="2949575" cy="954107"/>
          </a:xfrm>
          <a:prstGeom prst="rect">
            <a:avLst/>
          </a:prstGeom>
          <a:no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Thiều quang: ánh sáng ngày xuân</a:t>
            </a:r>
          </a:p>
        </p:txBody>
      </p:sp>
      <p:sp>
        <p:nvSpPr>
          <p:cNvPr id="40" name="TextBox 19"/>
          <p:cNvSpPr txBox="1"/>
          <p:nvPr>
            <p:custDataLst>
              <p:tags r:id="rId3"/>
            </p:custDataLst>
          </p:nvPr>
        </p:nvSpPr>
        <p:spPr>
          <a:xfrm>
            <a:off x="3505249" y="5133910"/>
            <a:ext cx="2609850" cy="953135"/>
          </a:xfrm>
          <a:prstGeom prst="rect">
            <a:avLst/>
          </a:prstGeom>
          <a:no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Cỏ non xanh, cành lê trắng</a:t>
            </a:r>
          </a:p>
        </p:txBody>
      </p:sp>
      <p:sp>
        <p:nvSpPr>
          <p:cNvPr id="44" name="Left Brace 43"/>
          <p:cNvSpPr/>
          <p:nvPr>
            <p:custDataLst>
              <p:tags r:id="rId4"/>
            </p:custDataLst>
          </p:nvPr>
        </p:nvSpPr>
        <p:spPr>
          <a:xfrm>
            <a:off x="2973990" y="2360421"/>
            <a:ext cx="243152" cy="35368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198" name="Picture 6" descr="images (4)"/>
          <p:cNvPicPr>
            <a:picLocks noChangeAspect="1"/>
          </p:cNvPicPr>
          <p:nvPr>
            <p:custDataLst>
              <p:tags r:id="rId5"/>
            </p:custDataLst>
          </p:nvPr>
        </p:nvPicPr>
        <p:blipFill>
          <a:blip r:embed="rId22"/>
          <a:stretch>
            <a:fillRect/>
          </a:stretch>
        </p:blipFill>
        <p:spPr>
          <a:xfrm>
            <a:off x="7226300" y="2052975"/>
            <a:ext cx="2477770" cy="972185"/>
          </a:xfrm>
          <a:prstGeom prst="rect">
            <a:avLst/>
          </a:prstGeom>
          <a:noFill/>
          <a:ln w="9525">
            <a:noFill/>
          </a:ln>
        </p:spPr>
      </p:pic>
      <p:pic>
        <p:nvPicPr>
          <p:cNvPr id="46" name="Picture 45"/>
          <p:cNvPicPr>
            <a:picLocks noChangeAspect="1"/>
          </p:cNvPicPr>
          <p:nvPr/>
        </p:nvPicPr>
        <p:blipFill>
          <a:blip r:embed="rId23"/>
          <a:stretch>
            <a:fillRect/>
          </a:stretch>
        </p:blipFill>
        <p:spPr>
          <a:xfrm>
            <a:off x="7226300" y="3572530"/>
            <a:ext cx="2389505" cy="1062990"/>
          </a:xfrm>
          <a:prstGeom prst="rect">
            <a:avLst/>
          </a:prstGeom>
        </p:spPr>
      </p:pic>
      <p:sp>
        <p:nvSpPr>
          <p:cNvPr id="30"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31"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4" name="Picture 3"/>
          <p:cNvPicPr/>
          <p:nvPr/>
        </p:nvPicPr>
        <p:blipFill>
          <a:blip r:embed="rId24"/>
        </p:blipFill>
        <p:spPr>
          <a:xfrm>
            <a:off x="7239000" y="4994275"/>
            <a:ext cx="2398395" cy="1430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ircle(in)">
                                      <p:cBhvr>
                                        <p:cTn id="17" dur="2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8198"/>
                                        </p:tgtEl>
                                        <p:attrNameLst>
                                          <p:attrName>style.visibility</p:attrName>
                                        </p:attrNameLst>
                                      </p:cBhvr>
                                      <p:to>
                                        <p:strVal val="visible"/>
                                      </p:to>
                                    </p:set>
                                    <p:animEffect transition="in" filter="wipe(down)">
                                      <p:cBhvr>
                                        <p:cTn id="28" dur="500"/>
                                        <p:tgtEl>
                                          <p:spTgt spid="819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9" grpId="0"/>
      <p:bldP spid="40" grpId="0"/>
      <p:bldP spid="4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0" name="Hộp Văn bản 9"/>
          <p:cNvSpPr txBox="1"/>
          <p:nvPr/>
        </p:nvSpPr>
        <p:spPr>
          <a:xfrm>
            <a:off x="3588314" y="520213"/>
            <a:ext cx="5409979" cy="1532334"/>
          </a:xfrm>
          <a:prstGeom prst="wedgeRoundRectCallout">
            <a:avLst>
              <a:gd name="adj1" fmla="val -56245"/>
              <a:gd name="adj2" fmla="val 58848"/>
              <a:gd name="adj3" fmla="val 16667"/>
            </a:avLst>
          </a:prstGeom>
          <a:noFill/>
          <a:ln w="38100">
            <a:solidFill>
              <a:srgbClr val="FA7B7B"/>
            </a:solidFill>
          </a:ln>
        </p:spPr>
        <p:txBody>
          <a:bodyPr wrap="square">
            <a:spAutoFit/>
          </a:bodyPr>
          <a:lstStyle/>
          <a:p>
            <a:pPr marL="0" marR="197485" algn="just">
              <a:spcBef>
                <a:spcPts val="0"/>
              </a:spcBef>
              <a:spcAft>
                <a:spcPts val="0"/>
              </a:spcAft>
              <a:tabLst>
                <a:tab pos="425450" algn="l"/>
              </a:tabLst>
            </a:pPr>
            <a:r>
              <a:rPr lang="en-US" sz="2800" b="1" dirty="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Em hãy kể tên những </a:t>
            </a:r>
            <a:r>
              <a:rPr lang="vi-VN" sz="2800" b="1" smtClean="0">
                <a:solidFill>
                  <a:schemeClr val="accent5">
                    <a:lumMod val="50000"/>
                  </a:schemeClr>
                </a:solidFill>
                <a:latin typeface="Times New Roman" panose="02020603050405020304" pitchFamily="18" charset="0"/>
                <a:ea typeface="Calibri" panose="020F0502020204030204" charset="0"/>
                <a:cs typeface="Times New Roman" panose="02020603050405020304" pitchFamily="18" charset="0"/>
              </a:rPr>
              <a:t>lễ hội </a:t>
            </a:r>
            <a:r>
              <a:rPr lang="en-US" sz="2800" b="1" smtClean="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truyền </a:t>
            </a:r>
            <a:r>
              <a:rPr lang="en-US" sz="2800" b="1" dirty="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thống trên quê hương mình?</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Freeform 7"/>
          <p:cNvSpPr/>
          <p:nvPr/>
        </p:nvSpPr>
        <p:spPr>
          <a:xfrm flipH="1">
            <a:off x="113158" y="1663908"/>
            <a:ext cx="3361998" cy="5074347"/>
          </a:xfrm>
          <a:custGeom>
            <a:avLst/>
            <a:gdLst/>
            <a:ahLst/>
            <a:cxnLst/>
            <a:rect l="l" t="t" r="r" b="b"/>
            <a:pathLst>
              <a:path w="1533209" h="2806791">
                <a:moveTo>
                  <a:pt x="0" y="0"/>
                </a:moveTo>
                <a:lnTo>
                  <a:pt x="1533209" y="0"/>
                </a:lnTo>
                <a:lnTo>
                  <a:pt x="1533209" y="2806791"/>
                </a:lnTo>
                <a:lnTo>
                  <a:pt x="0" y="2806791"/>
                </a:lnTo>
                <a:lnTo>
                  <a:pt x="0" y="0"/>
                </a:lnTo>
                <a:close/>
              </a:path>
            </a:pathLst>
          </a:custGeom>
          <a: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a:blipFill>
        </p:spPr>
      </p:sp>
      <p:pic>
        <p:nvPicPr>
          <p:cNvPr id="2" name="Picture 1"/>
          <p:cNvPicPr/>
          <p:nvPr/>
        </p:nvPicPr>
        <p:blipFill>
          <a:blip r:embed="rId5"/>
        </p:blipFill>
        <p:spPr>
          <a:xfrm>
            <a:off x="3716655" y="2393950"/>
            <a:ext cx="3703955" cy="3952240"/>
          </a:xfrm>
          <a:prstGeom prst="rect">
            <a:avLst/>
          </a:prstGeom>
        </p:spPr>
      </p:pic>
      <p:pic>
        <p:nvPicPr>
          <p:cNvPr id="6" name="Picture 5"/>
          <p:cNvPicPr/>
          <p:nvPr/>
        </p:nvPicPr>
        <p:blipFill>
          <a:blip r:embed="rId6"/>
        </p:blipFill>
        <p:spPr>
          <a:xfrm>
            <a:off x="8428990" y="2393950"/>
            <a:ext cx="3151505" cy="3952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48343" y="108857"/>
            <a:ext cx="11517086" cy="651713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394151" y="119940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524220" y="1630700"/>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5797118" y="1383213"/>
            <a:ext cx="6198380" cy="4898612"/>
            <a:chOff x="5797118" y="1383213"/>
            <a:chExt cx="6198380" cy="4898612"/>
          </a:xfrm>
        </p:grpSpPr>
        <p:pic>
          <p:nvPicPr>
            <p:cNvPr id="18" name="Picture 17"/>
            <p:cNvPicPr>
              <a:picLocks noChangeAspect="1"/>
            </p:cNvPicPr>
            <p:nvPr/>
          </p:nvPicPr>
          <p:blipFill>
            <a:blip r:embed="rId4"/>
            <a:stretch>
              <a:fillRect/>
            </a:stretch>
          </p:blipFill>
          <p:spPr>
            <a:xfrm rot="10800000">
              <a:off x="6428451" y="2915881"/>
              <a:ext cx="4620262" cy="3365944"/>
            </a:xfrm>
            <a:prstGeom prst="rect">
              <a:avLst/>
            </a:prstGeom>
          </p:spPr>
        </p:pic>
        <p:sp>
          <p:nvSpPr>
            <p:cNvPr id="19" name="Freeform 4"/>
            <p:cNvSpPr/>
            <p:nvPr/>
          </p:nvSpPr>
          <p:spPr>
            <a:xfrm>
              <a:off x="6530740" y="2392098"/>
              <a:ext cx="4371185" cy="762292"/>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5"/>
              <a:stretch>
                <a:fillRect/>
              </a:stretch>
            </a:blipFill>
          </p:spPr>
        </p:sp>
        <p:sp>
          <p:nvSpPr>
            <p:cNvPr id="21" name="TextBox 20"/>
            <p:cNvSpPr txBox="1"/>
            <p:nvPr/>
          </p:nvSpPr>
          <p:spPr>
            <a:xfrm>
              <a:off x="5797118" y="3106473"/>
              <a:ext cx="6198235" cy="317055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 mùa xuân được khắc hoạ qua cái nhìn của nhân vật đang đứng trước ngưỡng cửa của tình yêu hiện ra mới mẻ, tinh khôi và tràn đầy sức sống</a:t>
              </a:r>
            </a:p>
          </p:txBody>
        </p:sp>
        <p:sp>
          <p:nvSpPr>
            <p:cNvPr id="22" name="Freeform 19"/>
            <p:cNvSpPr/>
            <p:nvPr/>
          </p:nvSpPr>
          <p:spPr>
            <a:xfrm>
              <a:off x="10825025" y="1383213"/>
              <a:ext cx="1170473" cy="1311908"/>
            </a:xfrm>
            <a:custGeom>
              <a:avLst/>
              <a:gdLst/>
              <a:ahLst/>
              <a:cxnLst/>
              <a:rect l="l" t="t" r="r" b="b"/>
              <a:pathLst>
                <a:path w="2376854" h="2724188">
                  <a:moveTo>
                    <a:pt x="0" y="0"/>
                  </a:moveTo>
                  <a:lnTo>
                    <a:pt x="2376855" y="0"/>
                  </a:lnTo>
                  <a:lnTo>
                    <a:pt x="2376855" y="2724188"/>
                  </a:lnTo>
                  <a:lnTo>
                    <a:pt x="0" y="27241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30" name="Group 29"/>
          <p:cNvGrpSpPr/>
          <p:nvPr/>
        </p:nvGrpSpPr>
        <p:grpSpPr>
          <a:xfrm>
            <a:off x="559435" y="2160871"/>
            <a:ext cx="5248275" cy="4239930"/>
            <a:chOff x="559742" y="2313716"/>
            <a:chExt cx="5248022" cy="4119317"/>
          </a:xfrm>
        </p:grpSpPr>
        <p:sp>
          <p:nvSpPr>
            <p:cNvPr id="2" name="Freeform 6"/>
            <p:cNvSpPr/>
            <p:nvPr/>
          </p:nvSpPr>
          <p:spPr>
            <a:xfrm rot="21420912">
              <a:off x="983277" y="2313716"/>
              <a:ext cx="4824487" cy="4065523"/>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6" name="Picture 5"/>
            <p:cNvPicPr>
              <a:picLocks noChangeAspect="1"/>
            </p:cNvPicPr>
            <p:nvPr/>
          </p:nvPicPr>
          <p:blipFill>
            <a:blip r:embed="rId10"/>
            <a:stretch>
              <a:fillRect/>
            </a:stretch>
          </p:blipFill>
          <p:spPr>
            <a:xfrm>
              <a:off x="559742" y="2609815"/>
              <a:ext cx="4109060" cy="813886"/>
            </a:xfrm>
            <a:prstGeom prst="rect">
              <a:avLst/>
            </a:prstGeom>
          </p:spPr>
        </p:pic>
        <p:sp>
          <p:nvSpPr>
            <p:cNvPr id="11" name="TextBox 10"/>
            <p:cNvSpPr txBox="1"/>
            <p:nvPr/>
          </p:nvSpPr>
          <p:spPr>
            <a:xfrm>
              <a:off x="853319" y="2812109"/>
              <a:ext cx="3815483" cy="4916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 thuật</a:t>
              </a:r>
            </a:p>
          </p:txBody>
        </p:sp>
        <p:sp>
          <p:nvSpPr>
            <p:cNvPr id="15" name="TextBox 14"/>
            <p:cNvSpPr txBox="1"/>
            <p:nvPr/>
          </p:nvSpPr>
          <p:spPr>
            <a:xfrm>
              <a:off x="1036303" y="3839083"/>
              <a:ext cx="4308167" cy="13455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Bút pháp gợi tả: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cỏ non”</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và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cành lê”.</a:t>
              </a: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Dùng từ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pic>
          <p:nvPicPr>
            <p:cNvPr id="25" name="Picture 24"/>
            <p:cNvPicPr>
              <a:picLocks noChangeAspect="1"/>
            </p:cNvPicPr>
            <p:nvPr/>
          </p:nvPicPr>
          <p:blipFill>
            <a:blip r:embed="rId11"/>
            <a:stretch>
              <a:fillRect/>
            </a:stretch>
          </p:blipFill>
          <p:spPr>
            <a:xfrm>
              <a:off x="729776" y="5613705"/>
              <a:ext cx="1016248" cy="819328"/>
            </a:xfrm>
            <a:prstGeom prst="rect">
              <a:avLst/>
            </a:prstGeom>
          </p:spPr>
        </p:pic>
        <p:pic>
          <p:nvPicPr>
            <p:cNvPr id="26" name="Picture 25"/>
            <p:cNvPicPr>
              <a:picLocks noChangeAspect="1"/>
            </p:cNvPicPr>
            <p:nvPr/>
          </p:nvPicPr>
          <p:blipFill>
            <a:blip r:embed="rId12"/>
            <a:stretch>
              <a:fillRect/>
            </a:stretch>
          </p:blipFill>
          <p:spPr>
            <a:xfrm>
              <a:off x="4598625" y="3283929"/>
              <a:ext cx="512108" cy="664522"/>
            </a:xfrm>
            <a:prstGeom prst="rect">
              <a:avLst/>
            </a:prstGeom>
          </p:spPr>
        </p:pic>
      </p:grpSp>
      <p:pic>
        <p:nvPicPr>
          <p:cNvPr id="27" name="Picture 26"/>
          <p:cNvPicPr>
            <a:picLocks noChangeAspect="1"/>
          </p:cNvPicPr>
          <p:nvPr/>
        </p:nvPicPr>
        <p:blipFill>
          <a:blip r:embed="rId12"/>
          <a:stretch>
            <a:fillRect/>
          </a:stretch>
        </p:blipFill>
        <p:spPr>
          <a:xfrm>
            <a:off x="10083881" y="3257340"/>
            <a:ext cx="512108" cy="664522"/>
          </a:xfrm>
          <a:prstGeom prst="rect">
            <a:avLst/>
          </a:prstGeom>
        </p:spPr>
      </p:pic>
      <p:pic>
        <p:nvPicPr>
          <p:cNvPr id="28" name="Picture 27"/>
          <p:cNvPicPr>
            <a:picLocks noChangeAspect="1"/>
          </p:cNvPicPr>
          <p:nvPr/>
        </p:nvPicPr>
        <p:blipFill>
          <a:blip r:embed="rId12"/>
          <a:stretch>
            <a:fillRect/>
          </a:stretch>
        </p:blipFill>
        <p:spPr>
          <a:xfrm>
            <a:off x="957187" y="2096713"/>
            <a:ext cx="512108" cy="622321"/>
          </a:xfrm>
          <a:prstGeom prst="rect">
            <a:avLst/>
          </a:prstGeom>
        </p:spPr>
      </p:pic>
      <p:sp>
        <p:nvSpPr>
          <p:cNvPr id="23"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4"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ircle(in)">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Hộp Văn bản 5"/>
          <p:cNvSpPr txBox="1"/>
          <p:nvPr/>
        </p:nvSpPr>
        <p:spPr>
          <a:xfrm>
            <a:off x="2449450" y="1339409"/>
            <a:ext cx="6140368" cy="650875"/>
          </a:xfrm>
          <a:prstGeom prst="rect">
            <a:avLst/>
          </a:prstGeom>
          <a:noFill/>
        </p:spPr>
        <p:txBody>
          <a:bodyPr wrap="square">
            <a:spAutoFit/>
          </a:bodyPr>
          <a:lstStyle/>
          <a:p>
            <a:pPr marL="0" marR="0" algn="ctr">
              <a:lnSpc>
                <a:spcPct val="130000"/>
              </a:lnSpc>
              <a:spcBef>
                <a:spcPts val="0"/>
              </a:spcBef>
              <a:spcAft>
                <a:spcPts val="0"/>
              </a:spcAft>
              <a:tabLst>
                <a:tab pos="1386840" algn="l"/>
              </a:tabLst>
            </a:pPr>
            <a:r>
              <a:rPr lang="de-DE" sz="2800" b="1" dirty="0">
                <a:solidFill>
                  <a:srgbClr val="0000FF"/>
                </a:solidFill>
                <a:effectLst/>
                <a:latin typeface="Times New Roman" panose="02020603050405020304" pitchFamily="18" charset="0"/>
                <a:ea typeface="Calibri" panose="020F0502020204030204" charset="0"/>
                <a:cs typeface="Times New Roman" panose="02020603050405020304" pitchFamily="18" charset="0"/>
              </a:rPr>
              <a:t>PHIẾU HỌC TẬP SỐ 0</a:t>
            </a:r>
            <a:r>
              <a:rPr lang="en-US" altLang="de-DE" sz="2800" b="1" dirty="0">
                <a:solidFill>
                  <a:srgbClr val="0000FF"/>
                </a:solidFill>
                <a:effectLst/>
                <a:latin typeface="Times New Roman" panose="02020603050405020304" pitchFamily="18" charset="0"/>
                <a:ea typeface="Calibri" panose="020F0502020204030204" charset="0"/>
                <a:cs typeface="Times New Roman" panose="02020603050405020304" pitchFamily="18" charset="0"/>
              </a:rPr>
              <a:t>5</a:t>
            </a:r>
          </a:p>
        </p:txBody>
      </p:sp>
      <p:graphicFrame>
        <p:nvGraphicFramePr>
          <p:cNvPr id="5" name="Bảng 4"/>
          <p:cNvGraphicFramePr>
            <a:graphicFrameLocks noGrp="1"/>
          </p:cNvGraphicFramePr>
          <p:nvPr>
            <p:ph sz="half" idx="2"/>
            <p:custDataLst>
              <p:tags r:id="rId1"/>
            </p:custDataLst>
          </p:nvPr>
        </p:nvGraphicFramePr>
        <p:xfrm>
          <a:off x="560705" y="2313372"/>
          <a:ext cx="10750550" cy="4389120"/>
        </p:xfrm>
        <a:graphic>
          <a:graphicData uri="http://schemas.openxmlformats.org/drawingml/2006/table">
            <a:tbl>
              <a:tblPr firstRow="1" firstCol="1" bandRow="1">
                <a:tableStyleId>{5C22544A-7EE6-4342-B048-85BDC9FD1C3A}</a:tableStyleId>
              </a:tblPr>
              <a:tblGrid>
                <a:gridCol w="3376930">
                  <a:extLst>
                    <a:ext uri="{9D8B030D-6E8A-4147-A177-3AD203B41FA5}">
                      <a16:colId xmlns:a16="http://schemas.microsoft.com/office/drawing/2014/main" val="20000"/>
                    </a:ext>
                  </a:extLst>
                </a:gridCol>
                <a:gridCol w="3728720">
                  <a:extLst>
                    <a:ext uri="{9D8B030D-6E8A-4147-A177-3AD203B41FA5}">
                      <a16:colId xmlns:a16="http://schemas.microsoft.com/office/drawing/2014/main" val="20001"/>
                    </a:ext>
                  </a:extLst>
                </a:gridCol>
                <a:gridCol w="3644900">
                  <a:extLst>
                    <a:ext uri="{9D8B030D-6E8A-4147-A177-3AD203B41FA5}">
                      <a16:colId xmlns:a16="http://schemas.microsoft.com/office/drawing/2014/main" val="20002"/>
                    </a:ext>
                  </a:extLst>
                </a:gridCol>
              </a:tblGrid>
              <a:tr h="1463040">
                <a:tc gridSpan="3">
                  <a:txBody>
                    <a:bodyPr/>
                    <a:lstStyle/>
                    <a:p>
                      <a:pPr marL="0" marR="0" algn="ctr">
                        <a:lnSpc>
                          <a:spcPct val="100000"/>
                        </a:lnSpc>
                        <a:spcBef>
                          <a:spcPts val="0"/>
                        </a:spcBef>
                        <a:spcAft>
                          <a:spcPts val="0"/>
                        </a:spcAft>
                        <a:tabLst>
                          <a:tab pos="1386840" algn="l"/>
                        </a:tabLst>
                      </a:pPr>
                      <a:endParaRPr lang="en-US" sz="32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tabLst>
                          <a:tab pos="1386840" algn="l"/>
                        </a:tabLst>
                      </a:pPr>
                      <a:r>
                        <a:rPr lang="en-US" sz="3200" dirty="0">
                          <a:solidFill>
                            <a:srgbClr val="002060"/>
                          </a:solidFill>
                          <a:effectLst/>
                          <a:latin typeface="Times New Roman" panose="02020603050405020304" pitchFamily="18" charset="0"/>
                          <a:cs typeface="Times New Roman" panose="02020603050405020304" pitchFamily="18" charset="0"/>
                          <a:sym typeface="+mn-ea"/>
                        </a:rPr>
                        <a:t>TÌM HIỂU 8 CÂU TIẾP: Cảnh lễ hội trong tiết thanh minh</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41780">
                <a:tc>
                  <a:txBody>
                    <a:bodyPr/>
                    <a:lstStyle/>
                    <a:p>
                      <a:pPr marL="0" marR="0" algn="ctr">
                        <a:lnSpc>
                          <a:spcPct val="100000"/>
                        </a:lnSpc>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1: Những hoạt động nào được nhắc đến trong đoạn thơ?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2: Tìm các danh từ, động từ, tính từ miêu tả cảnh lễ hội?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Câu 3: Từ đó nêu cảm nhận về khung cảnh lễ hội? </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5360">
                <a:tc>
                  <a:txBody>
                    <a:bodyPr/>
                    <a:lstStyle/>
                    <a:p>
                      <a:pPr marL="0" marR="0" algn="ctr">
                        <a:lnSpc>
                          <a:spcPct val="100000"/>
                        </a:lnSpc>
                      </a:pPr>
                      <a:r>
                        <a:rPr lang="en-US" sz="3200" b="1">
                          <a:solidFill>
                            <a:srgbClr val="00B050"/>
                          </a:solidFill>
                          <a:effectLst/>
                          <a:latin typeface="Times New Roman" panose="02020603050405020304" pitchFamily="18" charset="0"/>
                          <a:cs typeface="Times New Roman" panose="02020603050405020304" pitchFamily="18" charset="0"/>
                        </a:rPr>
                        <a:t>……..</a:t>
                      </a:r>
                      <a:endParaRPr lang="en-US" sz="32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a:t>
                      </a:r>
                    </a:p>
                    <a:p>
                      <a:pPr marL="0" marR="0" algn="ctr">
                        <a:lnSpc>
                          <a:spcPct val="100000"/>
                        </a:lnSpc>
                      </a:pP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4" name="Google Shape;84;p13"/>
          <p:cNvSpPr txBox="1"/>
          <p:nvPr/>
        </p:nvSpPr>
        <p:spPr>
          <a:xfrm>
            <a:off x="2822112" y="220351"/>
            <a:ext cx="8787008" cy="1333499"/>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a:spcBef>
                <a:spcPts val="0"/>
              </a:spcBef>
            </a:pPr>
            <a:r>
              <a:rPr lang="vi-VN" sz="3600" b="1" smtClean="0">
                <a:solidFill>
                  <a:srgbClr val="FF0000"/>
                </a:solidFill>
                <a:latin typeface="+mj-lt"/>
                <a:ea typeface="Castellar" panose="020A0402060406010301" pitchFamily="2" charset="0"/>
              </a:rPr>
              <a:t>ĐHVB: CẢNH NGÀY XUÂN</a:t>
            </a:r>
            <a:endParaRPr lang="vi-VN" sz="3600" b="1" dirty="0">
              <a:solidFill>
                <a:srgbClr val="FF0000"/>
              </a:solidFill>
              <a:latin typeface="+mj-lt"/>
              <a:ea typeface="Castellar" panose="020A0402060406010301" pitchFamily="2" charset="0"/>
            </a:endParaRPr>
          </a:p>
        </p:txBody>
      </p:sp>
      <p:sp>
        <p:nvSpPr>
          <p:cNvPr id="7" name="Hộp Văn bản 1"/>
          <p:cNvSpPr txBox="1"/>
          <p:nvPr/>
        </p:nvSpPr>
        <p:spPr>
          <a:xfrm>
            <a:off x="2949235" y="594342"/>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541111" y="7655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90000"/>
              </a:lnSpc>
              <a:spcBef>
                <a:spcPct val="0"/>
              </a:spcBef>
              <a:spcAft>
                <a:spcPct val="0"/>
              </a:spcAft>
              <a:buClrTx/>
              <a:buSzTx/>
              <a:buFontTx/>
              <a:buNone/>
              <a:defRPr/>
            </a:pPr>
            <a:r>
              <a:rPr lang="en-US" altLang="en-US" b="1" noProof="0" dirty="0" smtClean="0">
                <a:ln>
                  <a:noFill/>
                </a:ln>
                <a:solidFill>
                  <a:schemeClr val="tx1"/>
                </a:solidFill>
                <a:effectLst/>
                <a:uLnTx/>
                <a:uFillTx/>
                <a:latin typeface="Times New Roman" panose="02020603050405020304" pitchFamily="18" charset="0"/>
                <a:sym typeface="+mn-ea"/>
              </a:rPr>
              <a:t>  </a:t>
            </a: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8"/>
          <a:stretch>
            <a:fillRect/>
          </a:stretch>
        </p:blipFill>
        <p:spPr>
          <a:xfrm>
            <a:off x="985309" y="3380961"/>
            <a:ext cx="530905" cy="503579"/>
          </a:xfrm>
          <a:prstGeom prst="rect">
            <a:avLst/>
          </a:prstGeom>
        </p:spPr>
      </p:pic>
      <p:sp>
        <p:nvSpPr>
          <p:cNvPr id="16" name="文本框 15"/>
          <p:cNvSpPr txBox="1"/>
          <p:nvPr>
            <p:custDataLst>
              <p:tags r:id="rId1"/>
            </p:custDataLst>
          </p:nvPr>
        </p:nvSpPr>
        <p:spPr>
          <a:xfrm>
            <a:off x="432439" y="1461852"/>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432439" y="2061934"/>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0" name="Rectangle 1"/>
          <p:cNvSpPr/>
          <p:nvPr>
            <p:custDataLst>
              <p:tags r:id="rId3"/>
            </p:custDataLst>
          </p:nvPr>
        </p:nvSpPr>
        <p:spPr>
          <a:xfrm>
            <a:off x="1737359" y="4093569"/>
            <a:ext cx="5153025" cy="2027555"/>
          </a:xfrm>
          <a:prstGeom prst="rect">
            <a:avLst/>
          </a:prstGeom>
        </p:spPr>
        <p:txBody>
          <a:bodyPr wrap="square">
            <a:spAutoFit/>
          </a:bodyPr>
          <a:lstStyle/>
          <a:p>
            <a:pPr marL="342900" marR="0" lvl="0" indent="-342900" algn="l" defTabSz="914400" rtl="0" eaLnBrk="1" fontAlgn="base" latinLnBrk="0" hangingPunct="1">
              <a:lnSpc>
                <a:spcPct val="90000"/>
              </a:lnSpc>
              <a:spcBef>
                <a:spcPct val="0"/>
              </a:spcBef>
              <a:spcAft>
                <a:spcPct val="0"/>
              </a:spcAft>
              <a:buClrTx/>
              <a:buSzTx/>
              <a:buFontTx/>
              <a:buChar char="-"/>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defRPr/>
            </a:pP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Hội</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đạp</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thanh</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chơi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xuân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ở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chốn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đồng</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quê</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bày</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ra</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nhiều</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trò</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vui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chơi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nỗi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cỏ</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xanh</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giẫm</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nát</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p>
        </p:txBody>
      </p:sp>
      <p:sp>
        <p:nvSpPr>
          <p:cNvPr id="12" name="Text Box 11"/>
          <p:cNvSpPr txBox="1"/>
          <p:nvPr/>
        </p:nvSpPr>
        <p:spPr>
          <a:xfrm>
            <a:off x="1737359" y="2981932"/>
            <a:ext cx="4994275" cy="1946275"/>
          </a:xfrm>
          <a:prstGeom prst="rect">
            <a:avLst/>
          </a:prstGeom>
          <a:noFill/>
        </p:spPr>
        <p:txBody>
          <a:bodyPr wrap="square" rtlCol="0">
            <a:noAutofit/>
          </a:bodyPr>
          <a:lstStyle/>
          <a:p>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Lễ</a:t>
            </a:r>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tảo</a:t>
            </a:r>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mộ</a:t>
            </a:r>
            <a:r>
              <a:rPr lang="en-US" altLang="en-US" sz="2800" b="1" noProof="0" dirty="0" smtClean="0">
                <a:ln>
                  <a:noFill/>
                </a:ln>
                <a:solidFill>
                  <a:srgbClr val="0000CC"/>
                </a:solidFill>
                <a:effectLst/>
                <a:uLnTx/>
                <a:uFillTx/>
                <a:latin typeface="Times New Roman" panose="02020603050405020304" pitchFamily="18" charset="0"/>
                <a:sym typeface="+mn-ea"/>
              </a:rPr>
              <a:t>:</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thăm</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viếng</a:t>
            </a:r>
            <a:r>
              <a:rPr lang="en-US" altLang="en-US" sz="2800" b="1" noProof="0" dirty="0" smtClean="0">
                <a:ln>
                  <a:noFill/>
                </a:ln>
                <a:effectLst/>
                <a:uLnTx/>
                <a:uFillTx/>
                <a:latin typeface="Times New Roman" panose="02020603050405020304" pitchFamily="18" charset="0"/>
                <a:sym typeface="+mn-ea"/>
              </a:rPr>
              <a:t> , </a:t>
            </a:r>
            <a:r>
              <a:rPr lang="en-US" altLang="en-US" sz="2800" b="1" noProof="0" dirty="0" err="1" smtClean="0">
                <a:ln>
                  <a:noFill/>
                </a:ln>
                <a:effectLst/>
                <a:uLnTx/>
                <a:uFillTx/>
                <a:latin typeface="Times New Roman" panose="02020603050405020304" pitchFamily="18" charset="0"/>
                <a:sym typeface="+mn-ea"/>
              </a:rPr>
              <a:t>sửa</a:t>
            </a:r>
            <a:r>
              <a:rPr lang="en-US" altLang="en-US" sz="2800" b="1" noProof="0" dirty="0" smtClean="0">
                <a:ln>
                  <a:noFill/>
                </a:ln>
                <a:effectLst/>
                <a:uLnTx/>
                <a:uFillTx/>
                <a:latin typeface="Times New Roman" panose="02020603050405020304" pitchFamily="18" charset="0"/>
                <a:sym typeface="+mn-ea"/>
              </a:rPr>
              <a:t> sang </a:t>
            </a:r>
            <a:r>
              <a:rPr lang="en-US" altLang="en-US" sz="2800" b="1" noProof="0" dirty="0" err="1" smtClean="0">
                <a:ln>
                  <a:noFill/>
                </a:ln>
                <a:effectLst/>
                <a:uLnTx/>
                <a:uFillTx/>
                <a:latin typeface="Times New Roman" panose="02020603050405020304" pitchFamily="18" charset="0"/>
                <a:sym typeface="+mn-ea"/>
              </a:rPr>
              <a:t>lại</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phần</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mộ</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cho</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người</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thân</a:t>
            </a:r>
            <a:r>
              <a:rPr lang="en-US" altLang="en-US" sz="2800" b="1" noProof="0" dirty="0" smtClean="0">
                <a:ln>
                  <a:noFill/>
                </a:ln>
                <a:effectLst/>
                <a:uLnTx/>
                <a:uFillTx/>
                <a:latin typeface="Times New Roman" panose="02020603050405020304" pitchFamily="18" charset="0"/>
                <a:sym typeface="+mn-ea"/>
              </a:rPr>
              <a:t> </a:t>
            </a: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pic>
        <p:nvPicPr>
          <p:cNvPr id="13" name="Picture 12"/>
          <p:cNvPicPr>
            <a:picLocks noChangeAspect="1"/>
          </p:cNvPicPr>
          <p:nvPr>
            <p:custDataLst>
              <p:tags r:id="rId4"/>
            </p:custDataLst>
          </p:nvPr>
        </p:nvPicPr>
        <p:blipFill>
          <a:blip r:embed="rId8"/>
          <a:stretch>
            <a:fillRect/>
          </a:stretch>
        </p:blipFill>
        <p:spPr>
          <a:xfrm>
            <a:off x="985310" y="5107346"/>
            <a:ext cx="530905" cy="503579"/>
          </a:xfrm>
          <a:prstGeom prst="rect">
            <a:avLst/>
          </a:prstGeom>
        </p:spPr>
      </p:pic>
      <p:pic>
        <p:nvPicPr>
          <p:cNvPr id="18" name="Picture 17"/>
          <p:cNvPicPr>
            <a:picLocks noChangeAspect="1"/>
          </p:cNvPicPr>
          <p:nvPr/>
        </p:nvPicPr>
        <p:blipFill>
          <a:blip r:embed="rId9"/>
          <a:stretch>
            <a:fillRect/>
          </a:stretch>
        </p:blipFill>
        <p:spPr>
          <a:xfrm>
            <a:off x="7272745" y="4072888"/>
            <a:ext cx="4106545" cy="2147846"/>
          </a:xfrm>
          <a:prstGeom prst="rect">
            <a:avLst/>
          </a:prstGeom>
        </p:spPr>
      </p:pic>
      <p:sp>
        <p:nvSpPr>
          <p:cNvPr id="15"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9"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1026" name="Picture 2" descr="Cổ nhân dạy: “Ba người không tảo mộ, con cháu thịnh vượng”, “ba người” này  là a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892" y="2107086"/>
            <a:ext cx="4092398" cy="1837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p:cNvSpPr txBox="1"/>
          <p:nvPr/>
        </p:nvSpPr>
        <p:spPr>
          <a:xfrm>
            <a:off x="1682080" y="2779531"/>
            <a:ext cx="8330790" cy="730885"/>
          </a:xfrm>
          <a:prstGeom prst="rect">
            <a:avLst/>
          </a:prstGeom>
          <a:noFill/>
        </p:spPr>
        <p:txBody>
          <a:bodyPr wrap="square">
            <a:spAutoFit/>
          </a:bodyPr>
          <a:lstStyle/>
          <a:p>
            <a:pPr marL="0" marR="91440">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Các </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từ</a:t>
            </a:r>
            <a:r>
              <a:rPr lang="vi-VN"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láy, từ</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ghép:</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p:cNvSpPr txBox="1"/>
          <p:nvPr/>
        </p:nvSpPr>
        <p:spPr>
          <a:xfrm>
            <a:off x="1149858" y="3594257"/>
            <a:ext cx="9395234" cy="58356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Gần xa, nô nức (Tính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 trạng náo nức</a:t>
            </a:r>
          </a:p>
        </p:txBody>
      </p:sp>
      <p:sp>
        <p:nvSpPr>
          <p:cNvPr id="21" name="Hộp Văn bản 20"/>
          <p:cNvSpPr txBox="1"/>
          <p:nvPr/>
        </p:nvSpPr>
        <p:spPr>
          <a:xfrm>
            <a:off x="1149858" y="4332194"/>
            <a:ext cx="7552806" cy="107632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Yến anh, tài tử, giai nhân ( Danh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Gợi sự đông vui, náo nhiệt.</a:t>
            </a:r>
          </a:p>
        </p:txBody>
      </p:sp>
      <p:sp>
        <p:nvSpPr>
          <p:cNvPr id="12" name="Hộp Văn bản 11"/>
          <p:cNvSpPr txBox="1"/>
          <p:nvPr/>
        </p:nvSpPr>
        <p:spPr>
          <a:xfrm>
            <a:off x="1149858" y="5439496"/>
            <a:ext cx="7037693" cy="107632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Sắm sửa, dập dìu ( Động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 khí rộn ràng, nhộn nhịp.</a:t>
            </a:r>
          </a:p>
        </p:txBody>
      </p:sp>
      <p:pic>
        <p:nvPicPr>
          <p:cNvPr id="3" name="Picture 2"/>
          <p:cNvPicPr>
            <a:picLocks noChangeAspect="1"/>
          </p:cNvPicPr>
          <p:nvPr/>
        </p:nvPicPr>
        <p:blipFill>
          <a:blip r:embed="rId5"/>
          <a:stretch>
            <a:fillRect/>
          </a:stretch>
        </p:blipFill>
        <p:spPr>
          <a:xfrm rot="15539324">
            <a:off x="709451" y="3473160"/>
            <a:ext cx="584368" cy="611659"/>
          </a:xfrm>
          <a:prstGeom prst="rect">
            <a:avLst/>
          </a:prstGeom>
        </p:spPr>
      </p:pic>
      <p:pic>
        <p:nvPicPr>
          <p:cNvPr id="4" name="Picture 3"/>
          <p:cNvPicPr>
            <a:picLocks noChangeAspect="1"/>
          </p:cNvPicPr>
          <p:nvPr/>
        </p:nvPicPr>
        <p:blipFill>
          <a:blip r:embed="rId6"/>
          <a:stretch>
            <a:fillRect/>
          </a:stretch>
        </p:blipFill>
        <p:spPr>
          <a:xfrm>
            <a:off x="618921" y="4252246"/>
            <a:ext cx="719390" cy="695004"/>
          </a:xfrm>
          <a:prstGeom prst="rect">
            <a:avLst/>
          </a:prstGeom>
        </p:spPr>
      </p:pic>
      <p:pic>
        <p:nvPicPr>
          <p:cNvPr id="5" name="Picture 4"/>
          <p:cNvPicPr>
            <a:picLocks noChangeAspect="1"/>
          </p:cNvPicPr>
          <p:nvPr/>
        </p:nvPicPr>
        <p:blipFill>
          <a:blip r:embed="rId6"/>
          <a:stretch>
            <a:fillRect/>
          </a:stretch>
        </p:blipFill>
        <p:spPr>
          <a:xfrm>
            <a:off x="600152" y="5329661"/>
            <a:ext cx="719390" cy="695004"/>
          </a:xfrm>
          <a:prstGeom prst="rect">
            <a:avLst/>
          </a:prstGeom>
        </p:spPr>
      </p:pic>
      <p:sp>
        <p:nvSpPr>
          <p:cNvPr id="16" name="文本框 15"/>
          <p:cNvSpPr txBox="1"/>
          <p:nvPr>
            <p:custDataLst>
              <p:tags r:id="rId1"/>
            </p:custDataLst>
          </p:nvPr>
        </p:nvSpPr>
        <p:spPr>
          <a:xfrm>
            <a:off x="419492" y="159156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6" name="Hộp Văn bản 8"/>
          <p:cNvSpPr txBox="1"/>
          <p:nvPr>
            <p:custDataLst>
              <p:tags r:id="rId2"/>
            </p:custDataLst>
          </p:nvPr>
        </p:nvSpPr>
        <p:spPr>
          <a:xfrm>
            <a:off x="583437" y="2236127"/>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16"/>
          <p:cNvPicPr>
            <a:picLocks noGrp="1" noChangeAspect="1"/>
          </p:cNvPicPr>
          <p:nvPr>
            <p:ph sz="half" idx="1"/>
            <p:custDataLst>
              <p:tags r:id="rId3"/>
            </p:custDataLst>
          </p:nvPr>
        </p:nvPicPr>
        <p:blipFill>
          <a:blip r:embed="rId7" cstate="email"/>
          <a:stretch>
            <a:fillRect/>
          </a:stretch>
        </p:blipFill>
        <p:spPr>
          <a:xfrm>
            <a:off x="175260" y="0"/>
            <a:ext cx="1066800" cy="1066800"/>
          </a:xfrm>
          <a:prstGeom prst="rect">
            <a:avLst/>
          </a:prstGeom>
        </p:spPr>
      </p:pic>
      <p:pic>
        <p:nvPicPr>
          <p:cNvPr id="10" name="Content Placeholder 9"/>
          <p:cNvPicPr>
            <a:picLocks noGrp="1" noChangeAspect="1"/>
          </p:cNvPicPr>
          <p:nvPr>
            <p:ph sz="half" idx="2"/>
          </p:nvPr>
        </p:nvPicPr>
        <p:blipFill>
          <a:blip r:embed="rId8"/>
        </p:blipFill>
        <p:spPr>
          <a:xfrm>
            <a:off x="8909152" y="1805049"/>
            <a:ext cx="2676525" cy="1855675"/>
          </a:xfrm>
          <a:prstGeom prst="rect">
            <a:avLst/>
          </a:prstGeom>
        </p:spPr>
      </p:pic>
      <p:sp>
        <p:nvSpPr>
          <p:cNvPr id="15" name="Google Shape;84;p13"/>
          <p:cNvSpPr txBox="1"/>
          <p:nvPr/>
        </p:nvSpPr>
        <p:spPr>
          <a:xfrm>
            <a:off x="2738984" y="361522"/>
            <a:ext cx="8787008" cy="1333499"/>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a:spcBef>
                <a:spcPts val="0"/>
              </a:spcBef>
            </a:pPr>
            <a:r>
              <a:rPr lang="vi-VN" sz="3600" b="1" smtClean="0">
                <a:solidFill>
                  <a:srgbClr val="FF0000"/>
                </a:solidFill>
                <a:latin typeface="+mj-lt"/>
                <a:ea typeface="Castellar" panose="020A0402060406010301" pitchFamily="2" charset="0"/>
              </a:rPr>
              <a:t>ĐHVB: CẢNH NGÀY XUÂN</a:t>
            </a:r>
            <a:endParaRPr lang="vi-VN" sz="3600" b="1" dirty="0">
              <a:solidFill>
                <a:srgbClr val="FF0000"/>
              </a:solidFill>
              <a:latin typeface="+mj-lt"/>
              <a:ea typeface="Castellar" panose="020A0402060406010301" pitchFamily="2" charset="0"/>
            </a:endParaRPr>
          </a:p>
        </p:txBody>
      </p:sp>
      <p:sp>
        <p:nvSpPr>
          <p:cNvPr id="18"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348343" y="108857"/>
            <a:ext cx="11517086" cy="648665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90000"/>
              </a:lnSpc>
              <a:spcBef>
                <a:spcPct val="0"/>
              </a:spcBef>
              <a:spcAft>
                <a:spcPct val="0"/>
              </a:spcAft>
              <a:buClrTx/>
              <a:buSzTx/>
              <a:buFontTx/>
              <a:buNone/>
              <a:defRPr/>
            </a:pPr>
            <a:r>
              <a:rPr lang="en-US" altLang="en-US" b="1" noProof="0" dirty="0" smtClean="0">
                <a:ln>
                  <a:noFill/>
                </a:ln>
                <a:solidFill>
                  <a:schemeClr val="tx1"/>
                </a:solidFill>
                <a:effectLst/>
                <a:uLnTx/>
                <a:uFillTx/>
                <a:latin typeface="Times New Roman" panose="02020603050405020304" pitchFamily="18" charset="0"/>
                <a:sym typeface="+mn-ea"/>
              </a:rPr>
              <a:t>  </a:t>
            </a: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379959" y="1141626"/>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706530" y="1584192"/>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 name="Text Box 3"/>
          <p:cNvSpPr txBox="1"/>
          <p:nvPr/>
        </p:nvSpPr>
        <p:spPr>
          <a:xfrm>
            <a:off x="1036955" y="5176630"/>
            <a:ext cx="9775190" cy="1252855"/>
          </a:xfrm>
          <a:prstGeom prst="rect">
            <a:avLst/>
          </a:prstGeom>
          <a:noFill/>
        </p:spPr>
        <p:txBody>
          <a:bodyPr wrap="square" rtlCol="0" anchor="t">
            <a:spAutoFit/>
          </a:bodyPr>
          <a:lstStyle/>
          <a:p>
            <a:pPr algn="ctr" defTabSz="800100" eaLnBrk="1" hangingPunct="1">
              <a:lnSpc>
                <a:spcPct val="90000"/>
              </a:lnSpc>
              <a:buNone/>
            </a:pPr>
            <a:r>
              <a:rPr lang="en-US" altLang="en-US" sz="2800" b="1" i="1" dirty="0">
                <a:latin typeface="Times New Roman" panose="02020603050405020304" pitchFamily="18" charset="0"/>
                <a:sym typeface="Wingdings" panose="05000000000000000000" pitchFamily="2" charset="2"/>
              </a:rPr>
              <a:t>==&gt; Khắc hoạ truyền thống lễ hội văn hoá xa xưa trong tiết thanh minh: đông vui, nhộn nhịp, náo nức và cũng rất thiêng liêng để tưởng nhớ người đã khuất.</a:t>
            </a:r>
          </a:p>
        </p:txBody>
      </p:sp>
      <p:pic>
        <p:nvPicPr>
          <p:cNvPr id="9" name="Picture 8"/>
          <p:cNvPicPr>
            <a:picLocks noChangeAspect="1"/>
          </p:cNvPicPr>
          <p:nvPr/>
        </p:nvPicPr>
        <p:blipFill>
          <a:blip r:embed="rId6"/>
          <a:stretch>
            <a:fillRect/>
          </a:stretch>
        </p:blipFill>
        <p:spPr>
          <a:xfrm>
            <a:off x="1343243" y="2181479"/>
            <a:ext cx="3401060" cy="2906748"/>
          </a:xfrm>
          <a:prstGeom prst="rect">
            <a:avLst/>
          </a:prstGeom>
        </p:spPr>
      </p:pic>
      <p:pic>
        <p:nvPicPr>
          <p:cNvPr id="11" name="Picture 10"/>
          <p:cNvPicPr>
            <a:picLocks noChangeAspect="1"/>
          </p:cNvPicPr>
          <p:nvPr/>
        </p:nvPicPr>
        <p:blipFill>
          <a:blip r:embed="rId7"/>
          <a:stretch>
            <a:fillRect/>
          </a:stretch>
        </p:blipFill>
        <p:spPr>
          <a:xfrm>
            <a:off x="4918474" y="2197072"/>
            <a:ext cx="3392170" cy="2891155"/>
          </a:xfrm>
          <a:prstGeom prst="rect">
            <a:avLst/>
          </a:prstGeom>
        </p:spPr>
      </p:pic>
      <p:pic>
        <p:nvPicPr>
          <p:cNvPr id="15" name="Picture 14"/>
          <p:cNvPicPr>
            <a:picLocks noChangeAspect="1"/>
          </p:cNvPicPr>
          <p:nvPr/>
        </p:nvPicPr>
        <p:blipFill>
          <a:blip r:embed="rId8"/>
          <a:stretch>
            <a:fillRect/>
          </a:stretch>
        </p:blipFill>
        <p:spPr>
          <a:xfrm>
            <a:off x="8411437" y="2181479"/>
            <a:ext cx="3205480" cy="2887345"/>
          </a:xfrm>
          <a:prstGeom prst="rect">
            <a:avLst/>
          </a:prstGeom>
        </p:spPr>
      </p:pic>
      <p:sp>
        <p:nvSpPr>
          <p:cNvPr id="13" name="Google Shape;84;p13"/>
          <p:cNvSpPr txBox="1">
            <a:spLocks noGrp="1"/>
          </p:cNvSpPr>
          <p:nvPr>
            <p:ph type="ctrTitle"/>
          </p:nvPr>
        </p:nvSpPr>
        <p:spPr>
          <a:xfrm>
            <a:off x="2738984" y="266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2866107" y="640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48343" y="21647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348343" y="1605335"/>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348343" y="2319874"/>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Cảnh chị em Kiều du xuân trở về.</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503263" y="3135449"/>
            <a:ext cx="6866093" cy="2846070"/>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“Tà tà bóng ngả về tây,</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Chị em thơ thẩn đan tay ra về.</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Bước lần theo ngọn tiểu khê,</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Lần xem phong cảnh cỏ bề thanh thanh.</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Nao nao dòng nước uốn quanh,</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Nhịp cầu nho nhỏ cuối ghềnh bắc ngang.”</a:t>
            </a: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a:p>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28675" name="Picture 3" descr="Anh hoang hon 1"/>
          <p:cNvPicPr>
            <a:picLocks noChangeAspect="1"/>
          </p:cNvPicPr>
          <p:nvPr>
            <p:custDataLst>
              <p:tags r:id="rId3"/>
            </p:custDataLst>
          </p:nvPr>
        </p:nvPicPr>
        <p:blipFill>
          <a:blip r:embed="rId7"/>
          <a:stretch>
            <a:fillRect/>
          </a:stretch>
        </p:blipFill>
        <p:spPr>
          <a:xfrm>
            <a:off x="7453642" y="2090420"/>
            <a:ext cx="4327525" cy="4410075"/>
          </a:xfrm>
          <a:prstGeom prst="rect">
            <a:avLst/>
          </a:prstGeom>
          <a:noFill/>
          <a:ln w="9525">
            <a:noFill/>
          </a:ln>
        </p:spPr>
      </p:pic>
      <p:sp>
        <p:nvSpPr>
          <p:cNvPr id="11"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2"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28675"/>
                                        </p:tgtEl>
                                        <p:attrNameLst>
                                          <p:attrName>style.visibility</p:attrName>
                                        </p:attrNameLst>
                                      </p:cBhvr>
                                      <p:to>
                                        <p:strVal val="visible"/>
                                      </p:to>
                                    </p:set>
                                    <p:animEffect transition="in" filter="circle(in)">
                                      <p:cBhvr>
                                        <p:cTn id="15"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2" cstate="email"/>
          <a:stretch>
            <a:fillRect/>
          </a:stretch>
        </p:blipFill>
        <p:spPr>
          <a:xfrm>
            <a:off x="0" y="-1"/>
            <a:ext cx="12192000" cy="6857999"/>
          </a:xfrm>
          <a:prstGeom prst="rect">
            <a:avLst/>
          </a:prstGeom>
        </p:spPr>
      </p:pic>
      <p:sp>
        <p:nvSpPr>
          <p:cNvPr id="3" name="矩形 2"/>
          <p:cNvSpPr/>
          <p:nvPr/>
        </p:nvSpPr>
        <p:spPr>
          <a:xfrm>
            <a:off x="348343" y="108857"/>
            <a:ext cx="11517086" cy="648665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17" name="图片 16"/>
          <p:cNvPicPr>
            <a:picLocks noChangeAspect="1"/>
          </p:cNvPicPr>
          <p:nvPr/>
        </p:nvPicPr>
        <p:blipFill>
          <a:blip r:embed="rId1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416878" y="1304420"/>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709582" y="1837433"/>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Cảnh chị em Kiều du xuân trở về.</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custDataLst>
              <p:tags r:id="rId3"/>
            </p:custDataLst>
          </p:nvPr>
        </p:nvPicPr>
        <p:blipFill>
          <a:blip r:embed="rId14"/>
          <a:stretch>
            <a:fillRect/>
          </a:stretch>
        </p:blipFill>
        <p:spPr>
          <a:xfrm rot="15539324">
            <a:off x="636983" y="2292908"/>
            <a:ext cx="584368" cy="611659"/>
          </a:xfrm>
          <a:prstGeom prst="rect">
            <a:avLst/>
          </a:prstGeom>
        </p:spPr>
      </p:pic>
      <p:pic>
        <p:nvPicPr>
          <p:cNvPr id="9" name="Picture 8"/>
          <p:cNvPicPr>
            <a:picLocks noChangeAspect="1"/>
          </p:cNvPicPr>
          <p:nvPr>
            <p:custDataLst>
              <p:tags r:id="rId4"/>
            </p:custDataLst>
          </p:nvPr>
        </p:nvPicPr>
        <p:blipFill>
          <a:blip r:embed="rId15"/>
          <a:stretch>
            <a:fillRect/>
          </a:stretch>
        </p:blipFill>
        <p:spPr>
          <a:xfrm>
            <a:off x="508509" y="2758941"/>
            <a:ext cx="719390" cy="695004"/>
          </a:xfrm>
          <a:prstGeom prst="rect">
            <a:avLst/>
          </a:prstGeom>
        </p:spPr>
      </p:pic>
      <p:sp>
        <p:nvSpPr>
          <p:cNvPr id="17416" name="Text Box 8"/>
          <p:cNvSpPr txBox="1"/>
          <p:nvPr>
            <p:custDataLst>
              <p:tags r:id="rId5"/>
            </p:custDataLst>
          </p:nvPr>
        </p:nvSpPr>
        <p:spPr>
          <a:xfrm>
            <a:off x="978616" y="2347421"/>
            <a:ext cx="6480889" cy="521970"/>
          </a:xfrm>
          <a:prstGeom prst="rect">
            <a:avLst/>
          </a:prstGeom>
          <a:noFill/>
          <a:ln w="9525">
            <a:noFill/>
          </a:ln>
        </p:spPr>
        <p:txBody>
          <a:bodyPr wrap="square">
            <a:spAutoFit/>
          </a:bodyPr>
          <a:lstStyle/>
          <a:p>
            <a:pPr indent="0" eaLnBrk="1" hangingPunct="1">
              <a:spcBef>
                <a:spcPct val="50000"/>
              </a:spcBef>
              <a:buNone/>
            </a:pPr>
            <a:r>
              <a:rPr lang="en-US" altLang="en-US" sz="2800" b="1" dirty="0">
                <a:solidFill>
                  <a:srgbClr val="000066"/>
                </a:solidFill>
                <a:latin typeface="Times New Roman" panose="02020603050405020304" pitchFamily="18" charset="0"/>
              </a:rPr>
              <a:t> - </a:t>
            </a:r>
            <a:r>
              <a:rPr lang="en-US" altLang="en-US" sz="2800" b="1" dirty="0">
                <a:solidFill>
                  <a:srgbClr val="000066"/>
                </a:solidFill>
                <a:latin typeface="Times New Roman" panose="02020603050405020304" pitchFamily="18" charset="0"/>
                <a:sym typeface="+mn-ea"/>
              </a:rPr>
              <a:t>Thời gian thay </a:t>
            </a:r>
            <a:r>
              <a:rPr lang="en-US" altLang="en-US" sz="2800" b="1" dirty="0" smtClean="0">
                <a:solidFill>
                  <a:srgbClr val="000066"/>
                </a:solidFill>
                <a:latin typeface="Times New Roman" panose="02020603050405020304" pitchFamily="18" charset="0"/>
                <a:sym typeface="+mn-ea"/>
              </a:rPr>
              <a:t>đổi</a:t>
            </a:r>
            <a:r>
              <a:rPr lang="vi-VN" altLang="en-US" sz="2800" b="1" dirty="0" smtClean="0">
                <a:solidFill>
                  <a:srgbClr val="000066"/>
                </a:solidFill>
                <a:latin typeface="Times New Roman" panose="02020603050405020304" pitchFamily="18" charset="0"/>
                <a:sym typeface="+mn-ea"/>
              </a:rPr>
              <a:t> </a:t>
            </a:r>
            <a:r>
              <a:rPr lang="en-US" altLang="en-US" sz="2800" b="1" dirty="0" smtClean="0">
                <a:solidFill>
                  <a:srgbClr val="000066"/>
                </a:solidFill>
                <a:latin typeface="Times New Roman" panose="02020603050405020304" pitchFamily="18" charset="0"/>
              </a:rPr>
              <a:t>“Bóng </a:t>
            </a:r>
            <a:r>
              <a:rPr lang="en-US" altLang="en-US" sz="2800" b="1" dirty="0">
                <a:solidFill>
                  <a:srgbClr val="000066"/>
                </a:solidFill>
                <a:latin typeface="Times New Roman" panose="02020603050405020304" pitchFamily="18" charset="0"/>
              </a:rPr>
              <a:t>ngả về tây”</a:t>
            </a:r>
          </a:p>
        </p:txBody>
      </p:sp>
      <p:sp>
        <p:nvSpPr>
          <p:cNvPr id="11" name="Rectangle 2"/>
          <p:cNvSpPr/>
          <p:nvPr>
            <p:custDataLst>
              <p:tags r:id="rId6"/>
            </p:custDataLst>
          </p:nvPr>
        </p:nvSpPr>
        <p:spPr>
          <a:xfrm>
            <a:off x="1083571" y="2802558"/>
            <a:ext cx="5334000" cy="2554545"/>
          </a:xfrm>
          <a:prstGeom prst="rect">
            <a:avLst/>
          </a:prstGeom>
          <a:noFill/>
          <a:ln w="9525">
            <a:noFill/>
          </a:ln>
        </p:spPr>
        <p:txBody>
          <a:bodyPr>
            <a:spAutoFit/>
          </a:bodyPr>
          <a:lstStyle/>
          <a:p>
            <a:pPr eaLnBrk="1" hangingPunct="1">
              <a:spcBef>
                <a:spcPts val="600"/>
              </a:spcBef>
              <a:buChar char="-"/>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i="1" u="sng" dirty="0">
                <a:solidFill>
                  <a:schemeClr val="accent1">
                    <a:lumMod val="50000"/>
                  </a:schemeClr>
                </a:solidFill>
                <a:latin typeface="Times New Roman" panose="02020603050405020304" pitchFamily="18" charset="0"/>
                <a:cs typeface="Times New Roman" panose="02020603050405020304" pitchFamily="18" charset="0"/>
              </a:rPr>
              <a:t>Không gian: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Dòng nước – nao nao            </a:t>
            </a:r>
            <a:endParaRPr lang="vi-VN" altLang="en-US" sz="2800" b="1" dirty="0" smtClean="0">
              <a:solidFill>
                <a:schemeClr val="accent1">
                  <a:lumMod val="50000"/>
                </a:schemeClr>
              </a:solidFill>
              <a:latin typeface="Times New Roman" panose="02020603050405020304" pitchFamily="18" charset="0"/>
              <a:cs typeface="Times New Roman" panose="02020603050405020304" pitchFamily="18" charset="0"/>
            </a:endParaRPr>
          </a:p>
          <a:p>
            <a:pPr eaLnBrk="1" hangingPunct="1">
              <a:spcBef>
                <a:spcPts val="600"/>
              </a:spcBef>
              <a:buNone/>
            </a:pPr>
            <a:r>
              <a:rPr lang="en-US" altLang="en-US" sz="28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Dịp cầu – nho nhỏ</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Phong cảnh - thanh thanh</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Chị em – thơ thẩn </a:t>
            </a:r>
            <a:endParaRPr lang="en-US" altLang="en-US" sz="28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 Box 11"/>
          <p:cNvSpPr txBox="1"/>
          <p:nvPr/>
        </p:nvSpPr>
        <p:spPr>
          <a:xfrm>
            <a:off x="7875270" y="2541270"/>
            <a:ext cx="3793490" cy="3627120"/>
          </a:xfrm>
          <a:prstGeom prst="rect">
            <a:avLst/>
          </a:prstGeom>
          <a:noFill/>
        </p:spPr>
        <p:txBody>
          <a:bodyPr wrap="square" rtlCol="0">
            <a:noAutofit/>
          </a:bodyPr>
          <a:lstStyle/>
          <a:p>
            <a:r>
              <a:rPr lang="en-US" altLang="en-US" sz="28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Bộc lộ tâm trạng con người. Cảm giác bâng khuâng về một ngày vui đang còn mà như linh cảm điều gì sắp xảy ra.	</a:t>
            </a:r>
            <a:endParaRPr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Right Brace 13"/>
          <p:cNvSpPr/>
          <p:nvPr>
            <p:custDataLst>
              <p:tags r:id="rId7"/>
            </p:custDataLst>
          </p:nvPr>
        </p:nvSpPr>
        <p:spPr>
          <a:xfrm>
            <a:off x="7272655" y="2195830"/>
            <a:ext cx="440055" cy="38557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cs typeface="Arial" panose="020B0604020202020204"/>
            </a:endParaRPr>
          </a:p>
        </p:txBody>
      </p:sp>
      <p:pic>
        <p:nvPicPr>
          <p:cNvPr id="15" name="Picture 14"/>
          <p:cNvPicPr>
            <a:picLocks noChangeAspect="1"/>
          </p:cNvPicPr>
          <p:nvPr>
            <p:custDataLst>
              <p:tags r:id="rId8"/>
            </p:custDataLst>
          </p:nvPr>
        </p:nvPicPr>
        <p:blipFill>
          <a:blip r:embed="rId16"/>
          <a:stretch>
            <a:fillRect/>
          </a:stretch>
        </p:blipFill>
        <p:spPr>
          <a:xfrm>
            <a:off x="7508954" y="2259967"/>
            <a:ext cx="804742" cy="542591"/>
          </a:xfrm>
          <a:prstGeom prst="rect">
            <a:avLst/>
          </a:prstGeom>
        </p:spPr>
      </p:pic>
      <p:sp>
        <p:nvSpPr>
          <p:cNvPr id="18" name="Google Shape;84;p13"/>
          <p:cNvSpPr txBox="1">
            <a:spLocks noGrp="1"/>
          </p:cNvSpPr>
          <p:nvPr>
            <p:ph type="ctrTitle"/>
          </p:nvPr>
        </p:nvSpPr>
        <p:spPr>
          <a:xfrm>
            <a:off x="2738984" y="254647"/>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9" name="Hộp Văn bản 1"/>
          <p:cNvSpPr txBox="1"/>
          <p:nvPr/>
        </p:nvSpPr>
        <p:spPr>
          <a:xfrm>
            <a:off x="2866107" y="62863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
        <p:nvSpPr>
          <p:cNvPr id="20" name="Text Box 8"/>
          <p:cNvSpPr txBox="1"/>
          <p:nvPr>
            <p:custDataLst>
              <p:tags r:id="rId9"/>
            </p:custDataLst>
          </p:nvPr>
        </p:nvSpPr>
        <p:spPr>
          <a:xfrm>
            <a:off x="929167" y="5394832"/>
            <a:ext cx="6480889" cy="954107"/>
          </a:xfrm>
          <a:prstGeom prst="rect">
            <a:avLst/>
          </a:prstGeom>
          <a:noFill/>
          <a:ln w="9525">
            <a:noFill/>
          </a:ln>
        </p:spPr>
        <p:txBody>
          <a:bodyPr wrap="square">
            <a:spAutoFit/>
          </a:bodyPr>
          <a:lstStyle/>
          <a:p>
            <a:pPr indent="0" eaLnBrk="1" hangingPunct="1">
              <a:spcBef>
                <a:spcPct val="50000"/>
              </a:spcBef>
              <a:buNone/>
            </a:pPr>
            <a:r>
              <a:rPr lang="en-US" altLang="en-US" sz="2800" b="1" dirty="0">
                <a:solidFill>
                  <a:srgbClr val="000066"/>
                </a:solidFill>
                <a:latin typeface="Times New Roman" panose="02020603050405020304" pitchFamily="18" charset="0"/>
              </a:rPr>
              <a:t> - </a:t>
            </a:r>
            <a:r>
              <a:rPr lang="vi-VN" altLang="en-US" sz="2800" b="1" dirty="0" smtClean="0">
                <a:solidFill>
                  <a:srgbClr val="000066"/>
                </a:solidFill>
                <a:latin typeface="Times New Roman" panose="02020603050405020304" pitchFamily="18" charset="0"/>
                <a:sym typeface="+mn-ea"/>
              </a:rPr>
              <a:t>Nghệ thuật: Tả cảnh ngụ tình, sử dụng các từ láy.... </a:t>
            </a:r>
            <a:endParaRPr lang="en-US" altLang="en-US" sz="2800" b="1" dirty="0">
              <a:solidFill>
                <a:srgbClr val="000066"/>
              </a:solidFill>
              <a:latin typeface="Times New Roman" panose="02020603050405020304" pitchFamily="18" charset="0"/>
            </a:endParaRPr>
          </a:p>
        </p:txBody>
      </p:sp>
      <p:pic>
        <p:nvPicPr>
          <p:cNvPr id="21" name="Picture 20"/>
          <p:cNvPicPr>
            <a:picLocks noChangeAspect="1"/>
          </p:cNvPicPr>
          <p:nvPr>
            <p:custDataLst>
              <p:tags r:id="rId10"/>
            </p:custDataLst>
          </p:nvPr>
        </p:nvPicPr>
        <p:blipFill>
          <a:blip r:embed="rId15"/>
          <a:stretch>
            <a:fillRect/>
          </a:stretch>
        </p:blipFill>
        <p:spPr>
          <a:xfrm>
            <a:off x="364181" y="5286600"/>
            <a:ext cx="719390" cy="695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7416"/>
                                        </p:tgtEl>
                                        <p:attrNameLst>
                                          <p:attrName>style.visibility</p:attrName>
                                        </p:attrNameLst>
                                      </p:cBhvr>
                                      <p:to>
                                        <p:strVal val="visible"/>
                                      </p:to>
                                    </p:set>
                                    <p:animEffect transition="in" filter="diamond(in)">
                                      <p:cBhvr>
                                        <p:cTn id="29" dur="2000"/>
                                        <p:tgtEl>
                                          <p:spTgt spid="174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7416" grpId="0"/>
      <p:bldP spid="11" grpId="0"/>
      <p:bldP spid="12" grpId="0"/>
      <p:bldP spid="14" grpId="0" bldLvl="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555033" y="1186090"/>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III. TỔNG KẾT</a:t>
            </a: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4" name="Hộp Văn bản 13"/>
          <p:cNvSpPr txBox="1"/>
          <p:nvPr/>
        </p:nvSpPr>
        <p:spPr>
          <a:xfrm>
            <a:off x="4121814" y="1714000"/>
            <a:ext cx="5408490" cy="3139023"/>
          </a:xfrm>
          <a:prstGeom prst="cloudCallout">
            <a:avLst>
              <a:gd name="adj1" fmla="val -65570"/>
              <a:gd name="adj2" fmla="val 30595"/>
            </a:avLst>
          </a:prstGeom>
          <a:noFill/>
          <a:ln w="38100">
            <a:solidFill>
              <a:srgbClr val="FF0000"/>
            </a:solidFill>
            <a:prstDash val="sysDot"/>
          </a:ln>
        </p:spPr>
        <p:txBody>
          <a:bodyPr wrap="square">
            <a:spAutoFit/>
          </a:bodyPr>
          <a:lstStyle/>
          <a:p>
            <a:pPr marL="0" marR="0" algn="ctr">
              <a:spcBef>
                <a:spcPts val="0"/>
              </a:spcBef>
              <a:spcAft>
                <a:spcPts val="0"/>
              </a:spcAft>
            </a:pP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Rút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ra</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những</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nét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đặc</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sắc</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về</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nội</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dung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và</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nghệ</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thuật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của</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văn</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bản</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a:t>
            </a:r>
            <a:endPar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3"/>
          <p:cNvSpPr/>
          <p:nvPr/>
        </p:nvSpPr>
        <p:spPr>
          <a:xfrm>
            <a:off x="1030211" y="1579929"/>
            <a:ext cx="2210902" cy="5088615"/>
          </a:xfrm>
          <a:custGeom>
            <a:avLst/>
            <a:gdLst/>
            <a:ahLst/>
            <a:cxnLst/>
            <a:rect l="l" t="t" r="r" b="b"/>
            <a:pathLst>
              <a:path w="1229541" h="3064275">
                <a:moveTo>
                  <a:pt x="0" y="0"/>
                </a:moveTo>
                <a:lnTo>
                  <a:pt x="1229540" y="0"/>
                </a:lnTo>
                <a:lnTo>
                  <a:pt x="1229540" y="3064275"/>
                </a:lnTo>
                <a:lnTo>
                  <a:pt x="0" y="3064275"/>
                </a:lnTo>
                <a:lnTo>
                  <a:pt x="0" y="0"/>
                </a:lnTo>
                <a:close/>
              </a:path>
            </a:pathLst>
          </a:custGeom>
          <a:blipFill>
            <a:blip r:embed="rId4"/>
            <a:stretch>
              <a:fillRect/>
            </a:stretch>
          </a:blipFill>
        </p:spPr>
      </p:sp>
      <p:sp>
        <p:nvSpPr>
          <p:cNvPr id="20" name="Freeform 8"/>
          <p:cNvSpPr/>
          <p:nvPr/>
        </p:nvSpPr>
        <p:spPr>
          <a:xfrm>
            <a:off x="9079333" y="3575990"/>
            <a:ext cx="2775210" cy="3023136"/>
          </a:xfrm>
          <a:custGeom>
            <a:avLst/>
            <a:gdLst/>
            <a:ahLst/>
            <a:cxnLst/>
            <a:rect l="l" t="t" r="r" b="b"/>
            <a:pathLst>
              <a:path w="2168240" h="2116744">
                <a:moveTo>
                  <a:pt x="0" y="0"/>
                </a:moveTo>
                <a:lnTo>
                  <a:pt x="2168240" y="0"/>
                </a:lnTo>
                <a:lnTo>
                  <a:pt x="2168240" y="2116744"/>
                </a:lnTo>
                <a:lnTo>
                  <a:pt x="0" y="2116744"/>
                </a:lnTo>
                <a:lnTo>
                  <a:pt x="0" y="0"/>
                </a:lnTo>
                <a:close/>
              </a:path>
            </a:pathLst>
          </a:custGeom>
          <a:blipFill>
            <a:blip r:embed="rId5"/>
            <a:stretch>
              <a:fillRect/>
            </a:stretch>
          </a:blipFill>
        </p:spPr>
      </p:sp>
      <p:sp>
        <p:nvSpPr>
          <p:cNvPr id="10" name="Google Shape;84;p13"/>
          <p:cNvSpPr txBox="1">
            <a:spLocks noGrp="1"/>
          </p:cNvSpPr>
          <p:nvPr>
            <p:ph type="ctrTitle"/>
          </p:nvPr>
        </p:nvSpPr>
        <p:spPr>
          <a:xfrm>
            <a:off x="3067535" y="426970"/>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1" name="Hộp Văn bản 1"/>
          <p:cNvSpPr txBox="1"/>
          <p:nvPr/>
        </p:nvSpPr>
        <p:spPr>
          <a:xfrm>
            <a:off x="3194658" y="800961"/>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6" presetClass="entr" presetSubtype="16" fill="hold" nodeType="withEffect">
                                  <p:stCondLst>
                                    <p:cond delay="160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7457" y="13853"/>
            <a:ext cx="11517086" cy="6512186"/>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707247" y="1687823"/>
            <a:ext cx="6940395" cy="52197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p:cNvSpPr txBox="1"/>
          <p:nvPr/>
        </p:nvSpPr>
        <p:spPr>
          <a:xfrm>
            <a:off x="6571953" y="2235916"/>
            <a:ext cx="474323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 thuật tả cảnh, tả cảnh ngụ tình đặc 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p:cNvSpPr txBox="1"/>
          <p:nvPr/>
        </p:nvSpPr>
        <p:spPr>
          <a:xfrm>
            <a:off x="6763373" y="3415277"/>
            <a:ext cx="482814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ngôn ngữ miêu tả giàu hình ảnh, giàu nhịp điệu, diễn tả tinh tế tâm lí nhân 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p:cNvSpPr txBox="1"/>
          <p:nvPr/>
        </p:nvSpPr>
        <p:spPr>
          <a:xfrm>
            <a:off x="6175756" y="5230078"/>
            <a:ext cx="556894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Miêu tả theo trình tự thời gian cuộc du xuân của chị em Thúy Kiều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val 6"/>
          <p:cNvSpPr>
            <a:spLocks noChangeArrowheads="1"/>
          </p:cNvSpPr>
          <p:nvPr/>
        </p:nvSpPr>
        <p:spPr bwMode="auto">
          <a:xfrm>
            <a:off x="1130556" y="1672971"/>
            <a:ext cx="5727438" cy="4594191"/>
          </a:xfrm>
          <a:prstGeom prst="ellipse">
            <a:avLst/>
          </a:prstGeom>
          <a:noFill/>
          <a:ln w="9">
            <a:solidFill>
              <a:srgbClr val="1AA60F"/>
            </a:solidFill>
            <a:prstDash val="dash"/>
            <a:rou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16" name="Oval 12"/>
          <p:cNvSpPr>
            <a:spLocks noChangeArrowheads="1"/>
          </p:cNvSpPr>
          <p:nvPr/>
        </p:nvSpPr>
        <p:spPr bwMode="auto">
          <a:xfrm>
            <a:off x="5437688" y="5020624"/>
            <a:ext cx="669346" cy="535287"/>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4</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8" name="Oval 13"/>
          <p:cNvSpPr>
            <a:spLocks noChangeArrowheads="1"/>
          </p:cNvSpPr>
          <p:nvPr/>
        </p:nvSpPr>
        <p:spPr bwMode="auto">
          <a:xfrm>
            <a:off x="5649315" y="2492853"/>
            <a:ext cx="669346" cy="535287"/>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2</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9" name="Oval 14"/>
          <p:cNvSpPr>
            <a:spLocks noChangeArrowheads="1"/>
          </p:cNvSpPr>
          <p:nvPr/>
        </p:nvSpPr>
        <p:spPr bwMode="auto">
          <a:xfrm>
            <a:off x="5966282" y="3690403"/>
            <a:ext cx="667539" cy="535287"/>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3</a:t>
            </a:r>
            <a:endParaRPr kumimoji="0" lang="zh-CN" altLang="en-US" sz="24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20" name="Oval 7"/>
          <p:cNvSpPr>
            <a:spLocks noChangeArrowheads="1"/>
          </p:cNvSpPr>
          <p:nvPr/>
        </p:nvSpPr>
        <p:spPr bwMode="auto">
          <a:xfrm>
            <a:off x="855650" y="1926808"/>
            <a:ext cx="5074374" cy="4066157"/>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22" name="Teardrop 21"/>
          <p:cNvSpPr/>
          <p:nvPr/>
        </p:nvSpPr>
        <p:spPr>
          <a:xfrm>
            <a:off x="1287155" y="2111736"/>
            <a:ext cx="4042606" cy="3600421"/>
          </a:xfrm>
          <a:prstGeom prst="teardrop">
            <a:avLst>
              <a:gd name="adj" fmla="val 11639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24" y="2200320"/>
            <a:ext cx="2725692" cy="3216069"/>
          </a:xfrm>
          <a:prstGeom prst="rect">
            <a:avLst/>
          </a:prstGeom>
        </p:spPr>
      </p:pic>
      <p:sp>
        <p:nvSpPr>
          <p:cNvPr id="24" name="Oval 10"/>
          <p:cNvSpPr>
            <a:spLocks noChangeArrowheads="1"/>
          </p:cNvSpPr>
          <p:nvPr/>
        </p:nvSpPr>
        <p:spPr bwMode="auto">
          <a:xfrm>
            <a:off x="4900965" y="1960949"/>
            <a:ext cx="667539" cy="535289"/>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1</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25" name="Oval 9"/>
          <p:cNvSpPr>
            <a:spLocks noChangeArrowheads="1"/>
          </p:cNvSpPr>
          <p:nvPr/>
        </p:nvSpPr>
        <p:spPr bwMode="auto">
          <a:xfrm>
            <a:off x="872269" y="4574108"/>
            <a:ext cx="1813983" cy="1454604"/>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26" name="Hộp Văn bản 8"/>
          <p:cNvSpPr txBox="1"/>
          <p:nvPr/>
        </p:nvSpPr>
        <p:spPr>
          <a:xfrm>
            <a:off x="836750" y="4762801"/>
            <a:ext cx="1924347"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alt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7" name="文本框 15"/>
          <p:cNvSpPr txBox="1"/>
          <p:nvPr/>
        </p:nvSpPr>
        <p:spPr>
          <a:xfrm>
            <a:off x="377927" y="1075830"/>
            <a:ext cx="6096000" cy="553998"/>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IV. TỔNG KẾT</a:t>
            </a:r>
          </a:p>
        </p:txBody>
      </p:sp>
      <p:sp>
        <p:nvSpPr>
          <p:cNvPr id="21" name="Google Shape;84;p13"/>
          <p:cNvSpPr txBox="1">
            <a:spLocks noGrp="1"/>
          </p:cNvSpPr>
          <p:nvPr>
            <p:ph type="ctrTitle"/>
          </p:nvPr>
        </p:nvSpPr>
        <p:spPr>
          <a:xfrm>
            <a:off x="2908976" y="217703"/>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8" name="Hộp Văn bản 1"/>
          <p:cNvSpPr txBox="1"/>
          <p:nvPr/>
        </p:nvSpPr>
        <p:spPr>
          <a:xfrm>
            <a:off x="2965747" y="600949"/>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35" presetClass="path" presetSubtype="0" accel="50000" decel="50000" fill="hold" grpId="1" nodeType="withEffect">
                                  <p:stCondLst>
                                    <p:cond delay="0"/>
                                  </p:stCondLst>
                                  <p:childTnLst>
                                    <p:animMotion origin="layout" path="M 4.79167E-6 -4.81481E-6 L -0.23138 0.15556 " pathEditMode="relative" rAng="0" ptsTypes="AA">
                                      <p:cBhvr>
                                        <p:cTn id="21" dur="500" spd="-99900" fill="hold"/>
                                        <p:tgtEl>
                                          <p:spTgt spid="18"/>
                                        </p:tgtEl>
                                        <p:attrNameLst>
                                          <p:attrName>ppt_x</p:attrName>
                                          <p:attrName>ppt_y</p:attrName>
                                        </p:attrNameLst>
                                      </p:cBhvr>
                                      <p:rCtr x="-11576" y="7778"/>
                                    </p:animMotion>
                                  </p:childTnLst>
                                </p:cTn>
                              </p:par>
                              <p:par>
                                <p:cTn id="22" presetID="35" presetClass="path" presetSubtype="0" accel="50000" decel="50000" fill="hold" grpId="1" nodeType="withEffect">
                                  <p:stCondLst>
                                    <p:cond delay="0"/>
                                  </p:stCondLst>
                                  <p:childTnLst>
                                    <p:animMotion origin="layout" path="M 3.33333E-6 -3.33333E-6 L -0.25 -3.33333E-6 " pathEditMode="relative" rAng="0" ptsTypes="AA">
                                      <p:cBhvr>
                                        <p:cTn id="23" dur="500" spd="-99900" fill="hold"/>
                                        <p:tgtEl>
                                          <p:spTgt spid="19"/>
                                        </p:tgtEl>
                                        <p:attrNameLst>
                                          <p:attrName>ppt_x</p:attrName>
                                          <p:attrName>ppt_y</p:attrName>
                                        </p:attrNameLst>
                                      </p:cBhvr>
                                      <p:rCtr x="-12500" y="0"/>
                                    </p:animMotion>
                                  </p:childTnLst>
                                </p:cTn>
                              </p:par>
                              <p:par>
                                <p:cTn id="24" presetID="35" presetClass="path" presetSubtype="0" accel="50000" decel="50000" fill="hold" grpId="1" nodeType="withEffect">
                                  <p:stCondLst>
                                    <p:cond delay="0"/>
                                  </p:stCondLst>
                                  <p:childTnLst>
                                    <p:animMotion origin="layout" path="M 2.5E-6 -4.81481E-6 L -0.23138 -0.15555 " pathEditMode="relative" rAng="0" ptsTypes="AA">
                                      <p:cBhvr>
                                        <p:cTn id="25" dur="500" spd="-99900" fill="hold"/>
                                        <p:tgtEl>
                                          <p:spTgt spid="16"/>
                                        </p:tgtEl>
                                        <p:attrNameLst>
                                          <p:attrName>ppt_x</p:attrName>
                                          <p:attrName>ppt_y</p:attrName>
                                        </p:attrNameLst>
                                      </p:cBhvr>
                                      <p:rCtr x="-11576" y="-7778"/>
                                    </p:animMotion>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35" presetClass="path" presetSubtype="0" accel="50000" decel="50000" fill="hold" grpId="1" nodeType="withEffect">
                                  <p:stCondLst>
                                    <p:cond delay="0"/>
                                  </p:stCondLst>
                                  <p:childTnLst>
                                    <p:animMotion origin="layout" path="M 3.125E-6 1.48148E-6 L -0.17357 0.29051 " pathEditMode="relative" rAng="0" ptsTypes="AA">
                                      <p:cBhvr>
                                        <p:cTn id="30" dur="500" spd="-99900" fill="hold"/>
                                        <p:tgtEl>
                                          <p:spTgt spid="24"/>
                                        </p:tgtEl>
                                        <p:attrNameLst>
                                          <p:attrName>ppt_x</p:attrName>
                                          <p:attrName>ppt_y</p:attrName>
                                        </p:attrNameLst>
                                      </p:cBhvr>
                                      <p:rCtr x="-8685" y="14514"/>
                                    </p:animMotion>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6" presetClass="entr" presetSubtype="16"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4" grpId="0" bldLvl="0" animBg="1"/>
      <p:bldP spid="16" grpId="0" bldLvl="0" animBg="1" autoUpdateAnimBg="0"/>
      <p:bldP spid="16" grpId="1" bldLvl="0" animBg="1" autoUpdateAnimBg="0"/>
      <p:bldP spid="18" grpId="0" bldLvl="0" animBg="1" autoUpdateAnimBg="0"/>
      <p:bldP spid="18" grpId="1" bldLvl="0" animBg="1" autoUpdateAnimBg="0"/>
      <p:bldP spid="19" grpId="0" bldLvl="0" animBg="1" autoUpdateAnimBg="0"/>
      <p:bldP spid="19" grpId="1" bldLvl="0" animBg="1" autoUpdateAnimBg="0"/>
      <p:bldP spid="20" grpId="0" bldLvl="0" animBg="1"/>
      <p:bldP spid="22" grpId="0" bldLvl="0" animBg="1"/>
      <p:bldP spid="24" grpId="0" bldLvl="0" animBg="1" autoUpdateAnimBg="0"/>
      <p:bldP spid="24" grpId="1" bldLvl="0" animBg="1" autoUpdateAnimBg="0"/>
      <p:bldP spid="25" grpId="0" bldLvl="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26571"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4501530" y="1542343"/>
            <a:ext cx="3052953"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4" name="Hộp Văn bản 3"/>
          <p:cNvSpPr txBox="1"/>
          <p:nvPr/>
        </p:nvSpPr>
        <p:spPr>
          <a:xfrm>
            <a:off x="528955" y="3816985"/>
            <a:ext cx="5567045" cy="2553335"/>
          </a:xfrm>
          <a:prstGeom prst="rect">
            <a:avLst/>
          </a:prstGeom>
          <a:noFill/>
        </p:spPr>
        <p:txBody>
          <a:bodyPr wrap="square">
            <a:spAutoFit/>
          </a:bodyPr>
          <a:lstStyle/>
          <a:p>
            <a:pPr marL="457200" marR="0" indent="-457200" algn="just">
              <a:spcBef>
                <a:spcPts val="0"/>
              </a:spcBef>
              <a:spcAft>
                <a:spcPts val="0"/>
              </a:spcAft>
              <a:buSzPct val="300000"/>
              <a:buBlip>
                <a:blip r:embed="rId5"/>
              </a:buBlip>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“Cảnh ngày xuân” là đoạn trích miêu tả bức tranh mùa xuân tươi đẹp qua ngôn ngữ và bút pháp nghệ thuật giàu chất tạo hình của Nguyễn Du.</a:t>
            </a:r>
          </a:p>
        </p:txBody>
      </p:sp>
      <p:pic>
        <p:nvPicPr>
          <p:cNvPr id="13" name="Picture 12"/>
          <p:cNvPicPr>
            <a:picLocks noChangeAspect="1"/>
          </p:cNvPicPr>
          <p:nvPr/>
        </p:nvPicPr>
        <p:blipFill>
          <a:blip r:embed="rId6"/>
          <a:stretch>
            <a:fillRect/>
          </a:stretch>
        </p:blipFill>
        <p:spPr>
          <a:xfrm>
            <a:off x="6335883" y="4349612"/>
            <a:ext cx="1002590" cy="2185831"/>
          </a:xfrm>
          <a:prstGeom prst="rect">
            <a:avLst/>
          </a:prstGeom>
        </p:spPr>
      </p:pic>
      <p:pic>
        <p:nvPicPr>
          <p:cNvPr id="15" name="Picture 14"/>
          <p:cNvPicPr>
            <a:picLocks noChangeAspect="1"/>
          </p:cNvPicPr>
          <p:nvPr/>
        </p:nvPicPr>
        <p:blipFill>
          <a:blip r:embed="rId7"/>
          <a:stretch>
            <a:fillRect/>
          </a:stretch>
        </p:blipFill>
        <p:spPr>
          <a:xfrm>
            <a:off x="4437101" y="2375945"/>
            <a:ext cx="1711942" cy="1771863"/>
          </a:xfrm>
          <a:prstGeom prst="rect">
            <a:avLst/>
          </a:prstGeom>
        </p:spPr>
      </p:pic>
      <p:pic>
        <p:nvPicPr>
          <p:cNvPr id="2" name="Picture 1"/>
          <p:cNvPicPr>
            <a:picLocks noChangeAspect="1"/>
          </p:cNvPicPr>
          <p:nvPr/>
        </p:nvPicPr>
        <p:blipFill>
          <a:blip r:embed="rId8"/>
          <a:stretch>
            <a:fillRect/>
          </a:stretch>
        </p:blipFill>
        <p:spPr>
          <a:xfrm>
            <a:off x="7665043" y="1413057"/>
            <a:ext cx="4051341" cy="4956628"/>
          </a:xfrm>
          <a:prstGeom prst="rect">
            <a:avLst/>
          </a:prstGeom>
        </p:spPr>
      </p:pic>
      <p:pic>
        <p:nvPicPr>
          <p:cNvPr id="8" name="Picture 7"/>
          <p:cNvPicPr/>
          <p:nvPr/>
        </p:nvPicPr>
        <p:blipFill>
          <a:blip r:embed="rId9"/>
          <a:srcRect t="12223"/>
        </p:blipFill>
        <p:spPr>
          <a:xfrm>
            <a:off x="967011" y="1413057"/>
            <a:ext cx="3575685" cy="2165261"/>
          </a:xfrm>
          <a:prstGeom prst="rect">
            <a:avLst/>
          </a:prstGeom>
        </p:spPr>
      </p:pic>
      <p:sp>
        <p:nvSpPr>
          <p:cNvPr id="12"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Soạn bài Cảnh ngày xuân (Trích Truyện Kiều) | Soạn văn 9"/>
          <p:cNvPicPr>
            <a:picLocks noChangeAspect="1"/>
          </p:cNvPicPr>
          <p:nvPr/>
        </p:nvPicPr>
        <p:blipFill>
          <a:blip r:embed="rId2"/>
          <a:stretch>
            <a:fillRect/>
          </a:stretch>
        </p:blipFill>
        <p:spPr>
          <a:xfrm>
            <a:off x="5771626" y="113815"/>
            <a:ext cx="5096287" cy="4586287"/>
          </a:xfrm>
          <a:prstGeom prst="rect">
            <a:avLst/>
          </a:prstGeom>
          <a:noFill/>
          <a:ln w="9525">
            <a:noFill/>
          </a:ln>
        </p:spPr>
      </p:pic>
      <p:sp>
        <p:nvSpPr>
          <p:cNvPr id="4" name="Rectangle 3"/>
          <p:cNvSpPr/>
          <p:nvPr/>
        </p:nvSpPr>
        <p:spPr>
          <a:xfrm>
            <a:off x="6129543" y="4741074"/>
            <a:ext cx="4738370" cy="560705"/>
          </a:xfrm>
          <a:prstGeom prst="rect">
            <a:avLst/>
          </a:prstGeom>
          <a:noFill/>
        </p:spPr>
        <p:txBody>
          <a:bodyPr wrap="none" lIns="91440" tIns="45720" rIns="91440" bIns="4572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Cảnh</a:t>
            </a:r>
            <a:r>
              <a:rPr kumimoji="0" lang="en-US" sz="4800" b="1" i="0" u="none" strike="noStrike" kern="1200" cap="all" spc="0" normalizeH="0" baseline="0" noProof="0" dirty="0"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 </a:t>
            </a: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Ngày</a:t>
            </a:r>
            <a:r>
              <a:rPr kumimoji="0" lang="en-US" sz="4800" b="1" i="0" u="none" strike="noStrike" kern="1200" cap="all" spc="0" normalizeH="0" baseline="0" noProof="0" dirty="0"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 </a:t>
            </a: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XUân</a:t>
            </a:r>
          </a:p>
        </p:txBody>
      </p:sp>
      <p:sp>
        <p:nvSpPr>
          <p:cNvPr id="5" name="Rectangle 4"/>
          <p:cNvSpPr/>
          <p:nvPr/>
        </p:nvSpPr>
        <p:spPr>
          <a:xfrm>
            <a:off x="5857984" y="5639491"/>
            <a:ext cx="551785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(Trích Truyện Kiều, </a:t>
            </a:r>
            <a:r>
              <a:rPr kumimoji="0" lang="en-US"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Nguyễn </a:t>
            </a:r>
            <a:r>
              <a:rPr kumimoji="0" lang="vi-VN"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Du)</a:t>
            </a:r>
            <a:endParaRPr kumimoji="0" lang="en-US"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endParaRPr>
          </a:p>
        </p:txBody>
      </p:sp>
      <p:sp>
        <p:nvSpPr>
          <p:cNvPr id="15365" name="AutoShape 2" descr="Phân tích đoạn thơ: Cảnh Ngày Xuân - Nguyễn Du"/>
          <p:cNvSpPr>
            <a:spLocks noChangeAspect="1"/>
          </p:cNvSpPr>
          <p:nvPr/>
        </p:nvSpPr>
        <p:spPr>
          <a:xfrm>
            <a:off x="1673225" y="-144462"/>
            <a:ext cx="304800" cy="304800"/>
          </a:xfrm>
          <a:prstGeom prst="rect">
            <a:avLst/>
          </a:prstGeom>
          <a:noFill/>
          <a:ln w="9525">
            <a:noFill/>
          </a:ln>
        </p:spPr>
        <p:txBody>
          <a:bodyPr/>
          <a:lstStyle/>
          <a:p>
            <a:endParaRPr dirty="0">
              <a:latin typeface="Times New Roman" panose="02020603050405020304" pitchFamily="18" charset="0"/>
            </a:endParaRPr>
          </a:p>
        </p:txBody>
      </p:sp>
      <p:sp>
        <p:nvSpPr>
          <p:cNvPr id="15366" name="AutoShape 4" descr="Phân tích đoạn trích &quot;Cảnh ngày xuân&quot; - trích Truyện Kiều (Nguyễn Du) - Lớp  Văn Cô Thu"/>
          <p:cNvSpPr>
            <a:spLocks noChangeAspect="1"/>
          </p:cNvSpPr>
          <p:nvPr/>
        </p:nvSpPr>
        <p:spPr>
          <a:xfrm>
            <a:off x="1825625" y="7938"/>
            <a:ext cx="304800" cy="304800"/>
          </a:xfrm>
          <a:prstGeom prst="rect">
            <a:avLst/>
          </a:prstGeom>
          <a:noFill/>
          <a:ln w="9525">
            <a:noFill/>
          </a:ln>
        </p:spPr>
        <p:txBody>
          <a:bodyPr/>
          <a:lstStyle/>
          <a:p>
            <a:endParaRPr dirty="0">
              <a:latin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19" y="160338"/>
            <a:ext cx="4796346" cy="6565918"/>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barn(inVertical)">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326571" y="191982"/>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cần xác định được vị trí của đoạn trích trong tác phẩm</a:t>
            </a:r>
            <a:endParaRPr lang="zh-CN" altLang="en-US" dirty="0">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2421319" y="1346281"/>
            <a:ext cx="5381299" cy="107632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32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3. Cách đọc hiểu đoạn trích truyện thơ Nôm</a:t>
            </a:r>
            <a:endParaRPr kumimoji="0" lang="en-US" altLang="en-US" sz="32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a:off x="1402063" y="2158242"/>
            <a:ext cx="1464044" cy="1150262"/>
          </a:xfrm>
          <a:prstGeom prst="rect">
            <a:avLst/>
          </a:prstGeom>
        </p:spPr>
      </p:pic>
      <p:sp>
        <p:nvSpPr>
          <p:cNvPr id="12"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310105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16" name="Picture 15"/>
          <p:cNvPicPr>
            <a:picLocks noChangeAspect="1"/>
          </p:cNvPicPr>
          <p:nvPr/>
        </p:nvPicPr>
        <p:blipFill>
          <a:blip r:embed="rId8"/>
          <a:stretch>
            <a:fillRect/>
          </a:stretch>
        </p:blipFill>
        <p:spPr>
          <a:xfrm>
            <a:off x="4183693" y="2241789"/>
            <a:ext cx="1522534" cy="1162620"/>
          </a:xfrm>
          <a:prstGeom prst="rect">
            <a:avLst/>
          </a:prstGeom>
        </p:spPr>
      </p:pic>
      <p:pic>
        <p:nvPicPr>
          <p:cNvPr id="18" name="Picture 17"/>
          <p:cNvPicPr>
            <a:picLocks noChangeAspect="1"/>
          </p:cNvPicPr>
          <p:nvPr/>
        </p:nvPicPr>
        <p:blipFill>
          <a:blip r:embed="rId8"/>
          <a:stretch>
            <a:fillRect/>
          </a:stretch>
        </p:blipFill>
        <p:spPr>
          <a:xfrm>
            <a:off x="7042415" y="2195889"/>
            <a:ext cx="1443639" cy="1249927"/>
          </a:xfrm>
          <a:prstGeom prst="rect">
            <a:avLst/>
          </a:prstGeom>
        </p:spPr>
      </p:pic>
      <p:sp>
        <p:nvSpPr>
          <p:cNvPr id="19" name="Hộp Văn bản 8"/>
          <p:cNvSpPr txBox="1"/>
          <p:nvPr/>
        </p:nvSpPr>
        <p:spPr>
          <a:xfrm>
            <a:off x="326571" y="3524238"/>
            <a:ext cx="3280816"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X</a:t>
            </a:r>
            <a:r>
              <a:rPr lang="en-US" sz="3200" dirty="0" smtClean="0">
                <a:latin typeface="Times New Roman" panose="02020603050405020304" pitchFamily="18" charset="0"/>
                <a:cs typeface="Times New Roman" panose="02020603050405020304" pitchFamily="18" charset="0"/>
              </a:rPr>
              <a:t>ác </a:t>
            </a:r>
            <a:r>
              <a:rPr lang="en-US" sz="3200" dirty="0">
                <a:latin typeface="Times New Roman" panose="02020603050405020304" pitchFamily="18" charset="0"/>
                <a:cs typeface="Times New Roman" panose="02020603050405020304" pitchFamily="18" charset="0"/>
              </a:rPr>
              <a:t>định được vị trí của đoạn trích trong tác </a:t>
            </a:r>
            <a:r>
              <a:rPr lang="vi-VN" sz="3200" dirty="0" smtClean="0">
                <a:latin typeface="Times New Roman" panose="02020603050405020304" pitchFamily="18" charset="0"/>
                <a:cs typeface="Times New Roman" panose="02020603050405020304" pitchFamily="18" charset="0"/>
              </a:rPr>
              <a:t>phẩm, bố cục đoạn trích</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0" name="Hộp Văn bản 8"/>
          <p:cNvSpPr txBox="1"/>
          <p:nvPr/>
        </p:nvSpPr>
        <p:spPr>
          <a:xfrm>
            <a:off x="3627094" y="3483987"/>
            <a:ext cx="2708525"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P</a:t>
            </a:r>
            <a:r>
              <a:rPr lang="en-US" sz="3200" dirty="0" smtClean="0">
                <a:latin typeface="Times New Roman" panose="02020603050405020304" pitchFamily="18" charset="0"/>
                <a:cs typeface="Times New Roman" panose="02020603050405020304" pitchFamily="18" charset="0"/>
              </a:rPr>
              <a:t>hân </a:t>
            </a:r>
            <a:r>
              <a:rPr lang="en-US" sz="3200" dirty="0">
                <a:latin typeface="Times New Roman" panose="02020603050405020304" pitchFamily="18" charset="0"/>
                <a:cs typeface="Times New Roman" panose="02020603050405020304" pitchFamily="18" charset="0"/>
              </a:rPr>
              <a:t>biệt lời người kể chuyện và lời nhân vật</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1" name="Hộp Văn bản 8"/>
          <p:cNvSpPr txBox="1"/>
          <p:nvPr/>
        </p:nvSpPr>
        <p:spPr>
          <a:xfrm>
            <a:off x="6494903" y="3473246"/>
            <a:ext cx="2654844" cy="2554545"/>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K</a:t>
            </a:r>
            <a:r>
              <a:rPr lang="en-US" sz="3200" dirty="0" smtClean="0">
                <a:latin typeface="Times New Roman" panose="02020603050405020304" pitchFamily="18" charset="0"/>
                <a:cs typeface="Times New Roman" panose="02020603050405020304" pitchFamily="18" charset="0"/>
              </a:rPr>
              <a:t>hái </a:t>
            </a:r>
            <a:r>
              <a:rPr lang="en-US" sz="3200" dirty="0">
                <a:latin typeface="Times New Roman" panose="02020603050405020304" pitchFamily="18" charset="0"/>
                <a:cs typeface="Times New Roman" panose="02020603050405020304" pitchFamily="18" charset="0"/>
              </a:rPr>
              <a:t>quát được đặc điểm nhân vật và chủ đề của đoạn trích</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8"/>
          <a:stretch>
            <a:fillRect/>
          </a:stretch>
        </p:blipFill>
        <p:spPr>
          <a:xfrm>
            <a:off x="9782884" y="2158332"/>
            <a:ext cx="1316715" cy="1249927"/>
          </a:xfrm>
          <a:prstGeom prst="rect">
            <a:avLst/>
          </a:prstGeom>
        </p:spPr>
      </p:pic>
      <p:sp>
        <p:nvSpPr>
          <p:cNvPr id="23" name="Hộp Văn bản 8"/>
          <p:cNvSpPr txBox="1"/>
          <p:nvPr/>
        </p:nvSpPr>
        <p:spPr>
          <a:xfrm>
            <a:off x="9113820" y="3450532"/>
            <a:ext cx="2654844"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C</a:t>
            </a:r>
            <a:r>
              <a:rPr lang="en-US" sz="3200" dirty="0" smtClean="0">
                <a:latin typeface="Times New Roman" panose="02020603050405020304" pitchFamily="18" charset="0"/>
                <a:cs typeface="Times New Roman" panose="02020603050405020304" pitchFamily="18" charset="0"/>
              </a:rPr>
              <a:t>hỉ </a:t>
            </a:r>
            <a:r>
              <a:rPr lang="en-US" sz="3200" dirty="0">
                <a:latin typeface="Times New Roman" panose="02020603050405020304" pitchFamily="18" charset="0"/>
                <a:cs typeface="Times New Roman" panose="02020603050405020304" pitchFamily="18" charset="0"/>
              </a:rPr>
              <a:t>ra những nét đặc sắc trong nghệ thuật </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 name="Rounded Rectangle 1"/>
          <p:cNvSpPr/>
          <p:nvPr/>
        </p:nvSpPr>
        <p:spPr>
          <a:xfrm>
            <a:off x="343535" y="3188970"/>
            <a:ext cx="3169920" cy="2848610"/>
          </a:xfrm>
          <a:prstGeom prst="roundRect">
            <a:avLst/>
          </a:prstGeom>
        </p:spPr>
        <p:style>
          <a:lnRef idx="3">
            <a:schemeClr val="accent1"/>
          </a:lnRef>
          <a:fillRef idx="0">
            <a:srgbClr val="FFFFFF"/>
          </a:fillRef>
          <a:effectRef idx="0">
            <a:srgbClr val="FFFFFF"/>
          </a:effectRef>
          <a:fontRef idx="minor">
            <a:schemeClr val="tx1"/>
          </a:fontRef>
        </p:style>
        <p:txBody>
          <a:bodyPr rtlCol="0" anchor="ctr"/>
          <a:lstStyle/>
          <a:p>
            <a:pPr algn="ctr"/>
            <a:endParaRPr lang="en-US"/>
          </a:p>
        </p:txBody>
      </p:sp>
      <p:sp>
        <p:nvSpPr>
          <p:cNvPr id="4" name="Rounded Rectangle 3"/>
          <p:cNvSpPr/>
          <p:nvPr>
            <p:custDataLst>
              <p:tags r:id="rId1"/>
            </p:custDataLst>
          </p:nvPr>
        </p:nvSpPr>
        <p:spPr>
          <a:xfrm>
            <a:off x="3692525" y="3188970"/>
            <a:ext cx="2611120" cy="2848610"/>
          </a:xfrm>
          <a:prstGeom prst="round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en-US"/>
          </a:p>
        </p:txBody>
      </p:sp>
      <p:sp>
        <p:nvSpPr>
          <p:cNvPr id="6" name="Rounded Rectangle 5"/>
          <p:cNvSpPr/>
          <p:nvPr>
            <p:custDataLst>
              <p:tags r:id="rId2"/>
            </p:custDataLst>
          </p:nvPr>
        </p:nvSpPr>
        <p:spPr>
          <a:xfrm>
            <a:off x="6494780" y="3203575"/>
            <a:ext cx="2609850" cy="2848610"/>
          </a:xfrm>
          <a:prstGeom prst="roundRect">
            <a:avLst/>
          </a:prstGeom>
        </p:spPr>
        <p:style>
          <a:lnRef idx="3">
            <a:schemeClr val="accent6"/>
          </a:lnRef>
          <a:fillRef idx="0">
            <a:srgbClr val="FFFFFF"/>
          </a:fillRef>
          <a:effectRef idx="0">
            <a:srgbClr val="FFFFFF"/>
          </a:effectRef>
          <a:fontRef idx="minor">
            <a:schemeClr val="tx1"/>
          </a:fontRef>
        </p:style>
        <p:txBody>
          <a:bodyPr rtlCol="0" anchor="ctr"/>
          <a:lstStyle/>
          <a:p>
            <a:pPr algn="ctr"/>
            <a:endParaRPr lang="en-US"/>
          </a:p>
        </p:txBody>
      </p:sp>
      <p:sp>
        <p:nvSpPr>
          <p:cNvPr id="8" name="Rounded Rectangle 7"/>
          <p:cNvSpPr/>
          <p:nvPr>
            <p:custDataLst>
              <p:tags r:id="rId3"/>
            </p:custDataLst>
          </p:nvPr>
        </p:nvSpPr>
        <p:spPr>
          <a:xfrm>
            <a:off x="9340850" y="3188970"/>
            <a:ext cx="2359025" cy="2848610"/>
          </a:xfrm>
          <a:prstGeom prst="roundRect">
            <a:avLst/>
          </a:prstGeom>
        </p:spPr>
        <p:style>
          <a:lnRef idx="3">
            <a:prstClr val="black"/>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9" grpId="0"/>
      <p:bldP spid="20" grpId="0"/>
      <p:bldP spid="21"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39353" y="2672180"/>
            <a:ext cx="7191270" cy="1538211"/>
            <a:chOff x="1011739" y="2953241"/>
            <a:chExt cx="4984318" cy="1538211"/>
          </a:xfrm>
        </p:grpSpPr>
        <p:sp>
          <p:nvSpPr>
            <p:cNvPr id="8" name="矩形 7"/>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03</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202766" y="22616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Picture 16"/>
          <p:cNvPicPr>
            <a:picLocks noChangeAspect="1"/>
          </p:cNvPicPr>
          <p:nvPr/>
        </p:nvPicPr>
        <p:blipFill>
          <a:blip r:embed="rId4"/>
          <a:stretch>
            <a:fillRect/>
          </a:stretch>
        </p:blipFill>
        <p:spPr>
          <a:xfrm>
            <a:off x="660400" y="2715954"/>
            <a:ext cx="4472754" cy="3762405"/>
          </a:xfrm>
          <a:prstGeom prst="rect">
            <a:avLst/>
          </a:prstGeom>
        </p:spPr>
      </p:pic>
      <p:sp>
        <p:nvSpPr>
          <p:cNvPr id="5" name="文本框 1"/>
          <p:cNvSpPr txBox="1"/>
          <p:nvPr/>
        </p:nvSpPr>
        <p:spPr>
          <a:xfrm>
            <a:off x="938482" y="3735736"/>
            <a:ext cx="3941782" cy="1723390"/>
          </a:xfrm>
          <a:prstGeom prst="rect">
            <a:avLst/>
          </a:prstGeom>
          <a:noFill/>
        </p:spPr>
        <p:txBody>
          <a:bodyPr wrap="square" lIns="0" tIns="0" rIns="0" bIns="0" rtlCol="0">
            <a:spAutoFit/>
          </a:bodyPr>
          <a:lstStyle/>
          <a:p>
            <a:r>
              <a:rPr lang="en-US" sz="2800" dirty="0">
                <a:latin typeface="Times New Roman" panose="02020603050405020304" pitchFamily="18" charset="0"/>
                <a:cs typeface="Times New Roman" panose="02020603050405020304" pitchFamily="18" charset="0"/>
              </a:rPr>
              <a:t>Em hãy viết đoạn văn cảm nhận về bức tranh thiên nhiên mùa xuân được khắc họa qua 4 câu thơ đầu?</a:t>
            </a:r>
          </a:p>
        </p:txBody>
      </p:sp>
      <p:pic>
        <p:nvPicPr>
          <p:cNvPr id="10" name="Picture 9"/>
          <p:cNvPicPr>
            <a:picLocks noChangeAspect="1"/>
          </p:cNvPicPr>
          <p:nvPr/>
        </p:nvPicPr>
        <p:blipFill>
          <a:blip r:embed="rId5"/>
          <a:stretch>
            <a:fillRect/>
          </a:stretch>
        </p:blipFill>
        <p:spPr>
          <a:xfrm>
            <a:off x="3813802" y="1445351"/>
            <a:ext cx="2761733" cy="740849"/>
          </a:xfrm>
          <a:prstGeom prst="rect">
            <a:avLst/>
          </a:prstGeom>
        </p:spPr>
      </p:pic>
      <p:sp>
        <p:nvSpPr>
          <p:cNvPr id="9" name="文本框 1"/>
          <p:cNvSpPr txBox="1"/>
          <p:nvPr/>
        </p:nvSpPr>
        <p:spPr>
          <a:xfrm>
            <a:off x="4522604" y="1498046"/>
            <a:ext cx="1981543" cy="492125"/>
          </a:xfrm>
          <a:prstGeom prst="rect">
            <a:avLst/>
          </a:prstGeom>
          <a:noFill/>
        </p:spPr>
        <p:txBody>
          <a:bodyPr wrap="square" lIns="0" tIns="0" rIns="0" bIns="0" rtlCol="0">
            <a:spAutoFit/>
          </a:bodyPr>
          <a:lstStyle/>
          <a:p>
            <a:r>
              <a:rPr lang="en-US" altLang="zh-CN" sz="32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tập</a:t>
            </a:r>
            <a:r>
              <a:rPr lang="en-US" altLang="zh-CN"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1</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4" name="Freeform 8"/>
          <p:cNvSpPr/>
          <p:nvPr/>
        </p:nvSpPr>
        <p:spPr>
          <a:xfrm rot="10800000" flipV="1">
            <a:off x="5353977" y="2446317"/>
            <a:ext cx="6021138" cy="3886445"/>
          </a:xfrm>
          <a:custGeom>
            <a:avLst/>
            <a:gdLst/>
            <a:ahLst/>
            <a:cxnLst/>
            <a:rect l="l" t="t" r="r" b="b"/>
            <a:pathLst>
              <a:path w="6453563" h="3074243">
                <a:moveTo>
                  <a:pt x="0" y="3074243"/>
                </a:moveTo>
                <a:lnTo>
                  <a:pt x="6453564" y="3074243"/>
                </a:lnTo>
                <a:lnTo>
                  <a:pt x="6453564" y="0"/>
                </a:lnTo>
                <a:lnTo>
                  <a:pt x="0" y="0"/>
                </a:lnTo>
                <a:lnTo>
                  <a:pt x="0" y="307424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文本框 1"/>
          <p:cNvSpPr txBox="1"/>
          <p:nvPr/>
        </p:nvSpPr>
        <p:spPr>
          <a:xfrm>
            <a:off x="5353977" y="3513360"/>
            <a:ext cx="6365875" cy="1723390"/>
          </a:xfrm>
          <a:prstGeom prst="rect">
            <a:avLst/>
          </a:prstGeom>
          <a:noFill/>
        </p:spPr>
        <p:txBody>
          <a:bodyPr wrap="square" lIns="0" tIns="0" rIns="0" bIns="0" rtlCol="0">
            <a:spAutoFit/>
          </a:bodyPr>
          <a:lstStyle/>
          <a:p>
            <a:pPr algn="ctr"/>
            <a:r>
              <a:rPr lang="en-US" sz="2800" b="1" i="1" dirty="0">
                <a:latin typeface="Times New Roman" panose="02020603050405020304" pitchFamily="18" charset="0"/>
                <a:cs typeface="Times New Roman" panose="02020603050405020304" pitchFamily="18" charset="0"/>
              </a:rPr>
              <a:t> Ngày xuân con én đưa thoi,</a:t>
            </a:r>
          </a:p>
          <a:p>
            <a:pPr algn="ctr"/>
            <a:r>
              <a:rPr lang="en-US" sz="2800" b="1" i="1" dirty="0">
                <a:latin typeface="Times New Roman" panose="02020603050405020304" pitchFamily="18" charset="0"/>
                <a:cs typeface="Times New Roman" panose="02020603050405020304" pitchFamily="18" charset="0"/>
              </a:rPr>
              <a:t>Thiều quang chín chục đã ngoài sáu mươi.</a:t>
            </a:r>
          </a:p>
          <a:p>
            <a:pPr algn="ctr"/>
            <a:r>
              <a:rPr lang="en-US" sz="2800" b="1" i="1" dirty="0">
                <a:latin typeface="Times New Roman" panose="02020603050405020304" pitchFamily="18" charset="0"/>
                <a:cs typeface="Times New Roman" panose="02020603050405020304" pitchFamily="18" charset="0"/>
              </a:rPr>
              <a:t>Cỏ non xanh tận chân trời,</a:t>
            </a:r>
          </a:p>
          <a:p>
            <a:pPr algn="ctr"/>
            <a:r>
              <a:rPr lang="en-US" sz="2800" b="1" i="1" dirty="0">
                <a:latin typeface="Times New Roman" panose="02020603050405020304" pitchFamily="18" charset="0"/>
                <a:cs typeface="Times New Roman" panose="02020603050405020304" pitchFamily="18" charset="0"/>
              </a:rPr>
              <a:t>Cành lê trắng điểm một vài bông hoa.</a:t>
            </a:r>
          </a:p>
        </p:txBody>
      </p:sp>
      <p:sp>
        <p:nvSpPr>
          <p:cNvPr id="15" name="Freeform 20"/>
          <p:cNvSpPr/>
          <p:nvPr/>
        </p:nvSpPr>
        <p:spPr>
          <a:xfrm>
            <a:off x="660400" y="1472293"/>
            <a:ext cx="1521581" cy="1296502"/>
          </a:xfrm>
          <a:custGeom>
            <a:avLst/>
            <a:gdLst/>
            <a:ahLst/>
            <a:cxnLst/>
            <a:rect l="l" t="t" r="r" b="b"/>
            <a:pathLst>
              <a:path w="2751313" h="2843734">
                <a:moveTo>
                  <a:pt x="0" y="0"/>
                </a:moveTo>
                <a:lnTo>
                  <a:pt x="2751313" y="0"/>
                </a:lnTo>
                <a:lnTo>
                  <a:pt x="2751313" y="2843735"/>
                </a:lnTo>
                <a:lnTo>
                  <a:pt x="0" y="2843735"/>
                </a:lnTo>
                <a:lnTo>
                  <a:pt x="0" y="0"/>
                </a:lnTo>
                <a:close/>
              </a:path>
            </a:pathLst>
          </a:custGeom>
          <a:blipFill>
            <a:blip r:embed="rId8"/>
            <a:stretch>
              <a:fillRect/>
            </a:stretch>
          </a:blipFill>
        </p:spPr>
      </p:sp>
      <p:pic>
        <p:nvPicPr>
          <p:cNvPr id="16" name="图片 3"/>
          <p:cNvPicPr>
            <a:picLocks noChangeAspect="1"/>
          </p:cNvPicPr>
          <p:nvPr/>
        </p:nvPicPr>
        <p:blipFill>
          <a:blip r:embed="rId9" cstate="email"/>
          <a:stretch>
            <a:fillRect/>
          </a:stretch>
        </p:blipFill>
        <p:spPr>
          <a:xfrm>
            <a:off x="9831621" y="4931077"/>
            <a:ext cx="1678833" cy="1678833"/>
          </a:xfrm>
          <a:prstGeom prst="rect">
            <a:avLst/>
          </a:prstGeom>
        </p:spPr>
      </p:pic>
      <p:sp>
        <p:nvSpPr>
          <p:cNvPr id="18" name="Freeform 37"/>
          <p:cNvSpPr/>
          <p:nvPr/>
        </p:nvSpPr>
        <p:spPr>
          <a:xfrm flipH="1">
            <a:off x="3042900" y="1882162"/>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37"/>
          <p:cNvSpPr/>
          <p:nvPr/>
        </p:nvSpPr>
        <p:spPr>
          <a:xfrm flipH="1">
            <a:off x="10546366" y="752139"/>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0" name="Picture 19"/>
          <p:cNvPicPr>
            <a:picLocks noChangeAspect="1"/>
          </p:cNvPicPr>
          <p:nvPr/>
        </p:nvPicPr>
        <p:blipFill>
          <a:blip r:embed="rId12"/>
          <a:stretch>
            <a:fillRect/>
          </a:stretch>
        </p:blipFill>
        <p:spPr>
          <a:xfrm>
            <a:off x="4522604" y="2334930"/>
            <a:ext cx="978978" cy="791229"/>
          </a:xfrm>
          <a:prstGeom prst="rect">
            <a:avLst/>
          </a:prstGeom>
        </p:spPr>
      </p:pic>
      <p:sp>
        <p:nvSpPr>
          <p:cNvPr id="21" name="Google Shape;84;p13"/>
          <p:cNvSpPr txBox="1">
            <a:spLocks noGrp="1"/>
          </p:cNvSpPr>
          <p:nvPr>
            <p:ph type="ctrTitle"/>
          </p:nvPr>
        </p:nvSpPr>
        <p:spPr>
          <a:xfrm>
            <a:off x="3188249" y="384581"/>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2" name="Hộp Văn bản 1"/>
          <p:cNvSpPr txBox="1"/>
          <p:nvPr/>
        </p:nvSpPr>
        <p:spPr>
          <a:xfrm>
            <a:off x="3221641" y="810744"/>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39353" y="2672180"/>
            <a:ext cx="7191270" cy="1538211"/>
            <a:chOff x="1011739" y="2953241"/>
            <a:chExt cx="4984318" cy="1538211"/>
          </a:xfrm>
        </p:grpSpPr>
        <p:sp>
          <p:nvSpPr>
            <p:cNvPr id="8" name="矩形 7"/>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04</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26571" y="26107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6" name="文本框 5"/>
          <p:cNvSpPr txBox="1"/>
          <p:nvPr/>
        </p:nvSpPr>
        <p:spPr>
          <a:xfrm>
            <a:off x="1536192" y="464023"/>
            <a:ext cx="6998208" cy="583565"/>
          </a:xfrm>
          <a:prstGeom prst="rect">
            <a:avLst/>
          </a:prstGeom>
          <a:solidFill>
            <a:srgbClr val="FA7B7B"/>
          </a:solidFill>
        </p:spPr>
        <p:txBody>
          <a:bodyPr wrap="square">
            <a:spAutoFit/>
          </a:bodyPr>
          <a:lstStyle/>
          <a:p>
            <a:pPr marL="342900" indent="-342900">
              <a:buFont typeface="Wingdings" panose="05000000000000000000" pitchFamily="2" charset="2"/>
              <a:buChar char="n"/>
            </a:pP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tập</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2: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Dự</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án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đọc</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hiểu</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văn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bản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Freeform 15"/>
          <p:cNvSpPr/>
          <p:nvPr/>
        </p:nvSpPr>
        <p:spPr>
          <a:xfrm>
            <a:off x="380564" y="1117872"/>
            <a:ext cx="5264332" cy="3961913"/>
          </a:xfrm>
          <a:custGeom>
            <a:avLst/>
            <a:gdLst/>
            <a:ahLst/>
            <a:cxnLst/>
            <a:rect l="l" t="t" r="r" b="b"/>
            <a:pathLst>
              <a:path w="4227988" h="3123426">
                <a:moveTo>
                  <a:pt x="0" y="0"/>
                </a:moveTo>
                <a:lnTo>
                  <a:pt x="4227988" y="0"/>
                </a:lnTo>
                <a:lnTo>
                  <a:pt x="4227988" y="3123426"/>
                </a:lnTo>
                <a:lnTo>
                  <a:pt x="0" y="3123426"/>
                </a:lnTo>
                <a:lnTo>
                  <a:pt x="0" y="0"/>
                </a:lnTo>
                <a:close/>
              </a:path>
            </a:pathLst>
          </a:custGeom>
          <a:blipFill>
            <a:blip r:embed="rId5"/>
            <a:stretch>
              <a:fillRect/>
            </a:stretch>
          </a:blipFill>
        </p:spPr>
      </p:sp>
      <p:sp>
        <p:nvSpPr>
          <p:cNvPr id="14" name="Hộp Văn bản 13"/>
          <p:cNvSpPr txBox="1"/>
          <p:nvPr/>
        </p:nvSpPr>
        <p:spPr>
          <a:xfrm>
            <a:off x="1413060" y="2258310"/>
            <a:ext cx="3338867" cy="1568450"/>
          </a:xfrm>
          <a:prstGeom prst="rect">
            <a:avLst/>
          </a:prstGeom>
          <a:noFill/>
        </p:spPr>
        <p:txBody>
          <a:bodyPr wrap="square">
            <a:spAutoFit/>
          </a:bodyPr>
          <a:lstStyle/>
          <a:p>
            <a:pPr marR="0" lvl="0" algn="ctr">
              <a:spcBef>
                <a:spcPts val="0"/>
              </a:spcBef>
              <a:spcAft>
                <a:spcPts val="0"/>
              </a:spcAft>
              <a:buSzPts val="1400"/>
            </a:pP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Freeform 5"/>
          <p:cNvSpPr/>
          <p:nvPr/>
        </p:nvSpPr>
        <p:spPr>
          <a:xfrm>
            <a:off x="3365862" y="3876121"/>
            <a:ext cx="2715196" cy="2742393"/>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8"/>
          <p:cNvSpPr/>
          <p:nvPr/>
        </p:nvSpPr>
        <p:spPr>
          <a:xfrm flipH="1">
            <a:off x="9904288" y="3684815"/>
            <a:ext cx="1662493" cy="3112479"/>
          </a:xfrm>
          <a:custGeom>
            <a:avLst/>
            <a:gdLst/>
            <a:ahLst/>
            <a:cxnLst/>
            <a:rect l="l" t="t" r="r" b="b"/>
            <a:pathLst>
              <a:path w="2360866" h="4114800">
                <a:moveTo>
                  <a:pt x="0" y="0"/>
                </a:moveTo>
                <a:lnTo>
                  <a:pt x="2360866" y="0"/>
                </a:lnTo>
                <a:lnTo>
                  <a:pt x="236086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Hộp Văn bản 10"/>
          <p:cNvSpPr txBox="1"/>
          <p:nvPr>
            <p:custDataLst>
              <p:tags r:id="rId1"/>
            </p:custDataLst>
          </p:nvPr>
        </p:nvSpPr>
        <p:spPr>
          <a:xfrm>
            <a:off x="6239510" y="1962150"/>
            <a:ext cx="4626610" cy="2273816"/>
          </a:xfrm>
          <a:prstGeom prst="roundRect">
            <a:avLst/>
          </a:prstGeom>
          <a:ln w="38100">
            <a:solidFill>
              <a:srgbClr val="FA7B7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vẽ tranh minh họa về mùa xuân hoặc khung cảnh lễ hội trên quê hương em?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nodeType="withEffect">
                                  <p:stCondLst>
                                    <p:cond delay="200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nodeType="withEffect">
                                  <p:stCondLst>
                                    <p:cond delay="240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p:bldP spid="1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108856"/>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pic>
        <p:nvPicPr>
          <p:cNvPr id="2" name="图片 1"/>
          <p:cNvPicPr>
            <a:picLocks noChangeAspect="1"/>
          </p:cNvPicPr>
          <p:nvPr/>
        </p:nvPicPr>
        <p:blipFill>
          <a:blip r:embed="rId4" cstate="email"/>
          <a:stretch>
            <a:fillRect/>
          </a:stretch>
        </p:blipFill>
        <p:spPr>
          <a:xfrm>
            <a:off x="547428" y="1806384"/>
            <a:ext cx="4302776" cy="4302776"/>
          </a:xfrm>
          <a:prstGeom prst="rect">
            <a:avLst/>
          </a:prstGeom>
        </p:spPr>
      </p:pic>
      <p:sp>
        <p:nvSpPr>
          <p:cNvPr id="13" name="Hộp Văn bản 12"/>
          <p:cNvSpPr txBox="1"/>
          <p:nvPr/>
        </p:nvSpPr>
        <p:spPr>
          <a:xfrm>
            <a:off x="4850203" y="1494498"/>
            <a:ext cx="6227527" cy="4030980"/>
          </a:xfrm>
          <a:prstGeom prst="rect">
            <a:avLst/>
          </a:prstGeom>
          <a:noFill/>
        </p:spPr>
        <p:txBody>
          <a:bodyPr wrap="square">
            <a:spAutoFit/>
          </a:bodyPr>
          <a:lstStyle/>
          <a:p>
            <a:pPr marL="0" marR="0" algn="ctr">
              <a:spcBef>
                <a:spcPts val="0"/>
              </a:spcBef>
              <a:spcAft>
                <a:spcPts val="0"/>
              </a:spcAft>
            </a:pP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Wingdings" panose="05000000000000000000" pitchFamily="2" charset="2"/>
              <a:buChar char="q"/>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Tìm đọc các bài thơ</a:t>
            </a:r>
            <a:r>
              <a:rPr lang="en-US" altLang="pt-BR" sz="3200" dirty="0">
                <a:effectLst/>
                <a:latin typeface="Times New Roman" panose="02020603050405020304" pitchFamily="18" charset="0"/>
                <a:ea typeface="Times New Roman" panose="02020603050405020304" pitchFamily="18" charset="0"/>
                <a:cs typeface="Times New Roman" panose="02020603050405020304" pitchFamily="18" charset="0"/>
              </a:rPr>
              <a:t> Truyện thơ Nôm của Nguyễn Du</a:t>
            </a:r>
          </a:p>
          <a:p>
            <a:pPr marL="457200" marR="0" indent="-457200" algn="just">
              <a:spcBef>
                <a:spcPts val="0"/>
              </a:spcBef>
              <a:spcAft>
                <a:spcPts val="0"/>
              </a:spcAft>
              <a:buFont typeface="Wingdings" panose="05000000000000000000" pitchFamily="2" charset="2"/>
              <a:buChar char="q"/>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200" i="1"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Lục Vân Tiên cứu Kiều Nguyệt Nga (Trích Truyện Lục Vân Tiên – Nguyễn Đình Chiểu)</a:t>
            </a:r>
            <a:endParaRPr kumimoji="0" lang="en-US" sz="320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q"/>
            </a:pPr>
            <a:endParaRPr kumimoji="0" lang="en-US" sz="320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1411153" y="2467818"/>
            <a:ext cx="7191270" cy="2123658"/>
            <a:chOff x="1011739" y="2953241"/>
            <a:chExt cx="4984318" cy="2123658"/>
          </a:xfrm>
        </p:grpSpPr>
        <p:sp>
          <p:nvSpPr>
            <p:cNvPr id="8" name="矩形 7"/>
            <p:cNvSpPr/>
            <p:nvPr/>
          </p:nvSpPr>
          <p:spPr>
            <a:xfrm>
              <a:off x="1011739" y="2953241"/>
              <a:ext cx="4984318" cy="2123658"/>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HÌNH THÀNH KIẾN THỨC</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089050" y="1349211"/>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066868" y="1947771"/>
              <a:ext cx="973400"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- 02 -</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1462521" y="478885"/>
            <a:ext cx="6096000" cy="584775"/>
          </a:xfrm>
          <a:prstGeom prst="rect">
            <a:avLst/>
          </a:prstGeom>
          <a:noFill/>
        </p:spPr>
        <p:txBody>
          <a:bodyPr wrap="square">
            <a:spAutoFit/>
          </a:bodyPr>
          <a:lstStyle/>
          <a:p>
            <a:pPr>
              <a:buNone/>
            </a:pP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Giới</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thiệu</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học</a:t>
            </a:r>
            <a:endPar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cstate="email"/>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6" name="Hộp Văn bản 5"/>
          <p:cNvSpPr txBox="1"/>
          <p:nvPr/>
        </p:nvSpPr>
        <p:spPr>
          <a:xfrm>
            <a:off x="2953062" y="1351345"/>
            <a:ext cx="7240249" cy="2284208"/>
          </a:xfrm>
          <a:prstGeom prst="wedgeRoundRectCallout">
            <a:avLst>
              <a:gd name="adj1" fmla="val -47737"/>
              <a:gd name="adj2" fmla="val 77602"/>
              <a:gd name="adj3" fmla="val 16667"/>
            </a:avLst>
          </a:prstGeom>
          <a:noFill/>
          <a:ln w="38100">
            <a:solidFill>
              <a:srgbClr val="FA7B7B"/>
            </a:solidFill>
            <a:prstDash val="sysDot"/>
          </a:ln>
        </p:spPr>
        <p:txBody>
          <a:bodyPr wrap="square">
            <a:spAutoFit/>
          </a:bodyPr>
          <a:lstStyle/>
          <a:p>
            <a:pPr marL="0" marR="0" algn="just">
              <a:spcBef>
                <a:spcPts val="0"/>
              </a:spcBef>
              <a:spcAft>
                <a:spcPts val="0"/>
              </a:spcAft>
            </a:pP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Arial" panose="020B0604020202020204" pitchFamily="34" charset="0"/>
                <a:cs typeface="Times New Roman" panose="02020603050405020304" pitchFamily="18" charset="0"/>
              </a:rPr>
              <a:t>Đ</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ọc</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phần</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1</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Nêu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đọc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2) Các VB </a:t>
            </a:r>
            <a:r>
              <a:rPr lang="en-US" sz="3200" i="1" dirty="0" smtClean="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đọc </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thuộc thể loại gì?</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4"/>
          <p:cNvSpPr/>
          <p:nvPr/>
        </p:nvSpPr>
        <p:spPr>
          <a:xfrm flipH="1">
            <a:off x="393919" y="3078800"/>
            <a:ext cx="2874969" cy="3539714"/>
          </a:xfrm>
          <a:custGeom>
            <a:avLst/>
            <a:gdLst/>
            <a:ahLst/>
            <a:cxnLst/>
            <a:rect l="l" t="t" r="r" b="b"/>
            <a:pathLst>
              <a:path w="1869164" h="2293453">
                <a:moveTo>
                  <a:pt x="0" y="0"/>
                </a:moveTo>
                <a:lnTo>
                  <a:pt x="1869164" y="0"/>
                </a:lnTo>
                <a:lnTo>
                  <a:pt x="1869164" y="2293453"/>
                </a:lnTo>
                <a:lnTo>
                  <a:pt x="0" y="2293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23"/>
          <p:cNvSpPr/>
          <p:nvPr/>
        </p:nvSpPr>
        <p:spPr>
          <a:xfrm>
            <a:off x="9583860" y="4222837"/>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6" presetClass="entr" presetSubtype="16" fill="hold"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sp>
        <p:nvSpPr>
          <p:cNvPr id="16" name="文本框 15"/>
          <p:cNvSpPr txBox="1"/>
          <p:nvPr/>
        </p:nvSpPr>
        <p:spPr>
          <a:xfrm>
            <a:off x="1462521" y="478885"/>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Giới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thiệu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cstate="email"/>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Freeform 23"/>
          <p:cNvSpPr/>
          <p:nvPr/>
        </p:nvSpPr>
        <p:spPr>
          <a:xfrm>
            <a:off x="9416039" y="4045774"/>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Hộp Văn bản 11"/>
          <p:cNvSpPr txBox="1"/>
          <p:nvPr/>
        </p:nvSpPr>
        <p:spPr>
          <a:xfrm>
            <a:off x="6904522" y="2727164"/>
            <a:ext cx="4238229" cy="1383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Kiều ở lầu Ngưng Bích (Trích Truyện Kiều – Nguyễn Du)</a:t>
            </a:r>
          </a:p>
        </p:txBody>
      </p:sp>
      <p:sp>
        <p:nvSpPr>
          <p:cNvPr id="45" name="Freeform 13"/>
          <p:cNvSpPr/>
          <p:nvPr/>
        </p:nvSpPr>
        <p:spPr>
          <a:xfrm>
            <a:off x="4130237" y="1005659"/>
            <a:ext cx="4042176" cy="80999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Hộp Văn bản 12"/>
          <p:cNvSpPr txBox="1"/>
          <p:nvPr/>
        </p:nvSpPr>
        <p:spPr>
          <a:xfrm>
            <a:off x="1122566" y="5427662"/>
            <a:ext cx="226433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loại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4404406" y="1104940"/>
            <a:ext cx="3846313" cy="5835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đọc </a:t>
            </a:r>
            <a:r>
              <a:rPr kumimoji="0" lang="en-US" altLang="pt-BR"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p>
        </p:txBody>
      </p:sp>
      <p:sp>
        <p:nvSpPr>
          <p:cNvPr id="11" name="TextBox 10"/>
          <p:cNvSpPr txBox="1"/>
          <p:nvPr/>
        </p:nvSpPr>
        <p:spPr>
          <a:xfrm>
            <a:off x="736184" y="2851589"/>
            <a:ext cx="2708781" cy="181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Cảnh ngày xuân (Trích Truyện Kiều – Nguyễn Du</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15" name="TextBox 14"/>
          <p:cNvSpPr txBox="1"/>
          <p:nvPr/>
        </p:nvSpPr>
        <p:spPr>
          <a:xfrm>
            <a:off x="3612786" y="2765710"/>
            <a:ext cx="2923848" cy="26765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Lục Vân Tiên cứu Kiều Nguyệt Nga (Trích Truyện Lục Vân Tiên – Nguyễn Đình Chiểu)</a:t>
            </a:r>
          </a:p>
        </p:txBody>
      </p:sp>
      <p:grpSp>
        <p:nvGrpSpPr>
          <p:cNvPr id="36" name="Group 16"/>
          <p:cNvGrpSpPr/>
          <p:nvPr/>
        </p:nvGrpSpPr>
        <p:grpSpPr>
          <a:xfrm>
            <a:off x="4111337" y="8965230"/>
            <a:ext cx="586141" cy="586141"/>
            <a:chOff x="0" y="0"/>
            <a:chExt cx="812800" cy="812800"/>
          </a:xfrm>
        </p:grpSpPr>
        <p:sp>
          <p:nvSpPr>
            <p:cNvPr id="3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8" name="TextBox 18"/>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grpSp>
        <p:nvGrpSpPr>
          <p:cNvPr id="46" name="Group 45"/>
          <p:cNvGrpSpPr/>
          <p:nvPr/>
        </p:nvGrpSpPr>
        <p:grpSpPr>
          <a:xfrm>
            <a:off x="1865823" y="2069367"/>
            <a:ext cx="538969" cy="584775"/>
            <a:chOff x="1865823" y="1964437"/>
            <a:chExt cx="538969" cy="584775"/>
          </a:xfrm>
        </p:grpSpPr>
        <p:grpSp>
          <p:nvGrpSpPr>
            <p:cNvPr id="39" name="Group 22"/>
            <p:cNvGrpSpPr/>
            <p:nvPr/>
          </p:nvGrpSpPr>
          <p:grpSpPr>
            <a:xfrm>
              <a:off x="1865823" y="1978566"/>
              <a:ext cx="538969" cy="562658"/>
              <a:chOff x="0" y="0"/>
              <a:chExt cx="812800" cy="812800"/>
            </a:xfrm>
          </p:grpSpPr>
          <p:sp>
            <p:nvSpPr>
              <p:cNvPr id="40"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sp>
          <p:sp>
            <p:nvSpPr>
              <p:cNvPr id="41" name="TextBox 24"/>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sp>
          <p:nvSpPr>
            <p:cNvPr id="42" name="TextBox 41"/>
            <p:cNvSpPr txBox="1"/>
            <p:nvPr/>
          </p:nvSpPr>
          <p:spPr>
            <a:xfrm>
              <a:off x="1959659"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a:t>
              </a:r>
            </a:p>
          </p:txBody>
        </p:sp>
      </p:grpSp>
      <p:grpSp>
        <p:nvGrpSpPr>
          <p:cNvPr id="47" name="Group 46"/>
          <p:cNvGrpSpPr/>
          <p:nvPr/>
        </p:nvGrpSpPr>
        <p:grpSpPr>
          <a:xfrm>
            <a:off x="4961015" y="2069367"/>
            <a:ext cx="560155" cy="598904"/>
            <a:chOff x="4961015" y="1964437"/>
            <a:chExt cx="560155" cy="598904"/>
          </a:xfrm>
        </p:grpSpPr>
        <p:grpSp>
          <p:nvGrpSpPr>
            <p:cNvPr id="33" name="Group 13"/>
            <p:cNvGrpSpPr/>
            <p:nvPr/>
          </p:nvGrpSpPr>
          <p:grpSpPr>
            <a:xfrm>
              <a:off x="4961015" y="1978566"/>
              <a:ext cx="560155" cy="584775"/>
              <a:chOff x="0" y="0"/>
              <a:chExt cx="812800" cy="812800"/>
            </a:xfrm>
          </p:grpSpPr>
          <p:sp>
            <p:nvSpPr>
              <p:cNvPr id="3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sp>
          <p:sp>
            <p:nvSpPr>
              <p:cNvPr id="35" name="TextBox 15"/>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sp>
          <p:nvSpPr>
            <p:cNvPr id="43" name="TextBox 42"/>
            <p:cNvSpPr txBox="1"/>
            <p:nvPr/>
          </p:nvSpPr>
          <p:spPr>
            <a:xfrm>
              <a:off x="5048677"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a:t>
              </a:r>
            </a:p>
          </p:txBody>
        </p:sp>
      </p:grpSp>
      <p:grpSp>
        <p:nvGrpSpPr>
          <p:cNvPr id="48" name="Group 47"/>
          <p:cNvGrpSpPr/>
          <p:nvPr/>
        </p:nvGrpSpPr>
        <p:grpSpPr>
          <a:xfrm>
            <a:off x="8755354" y="2054617"/>
            <a:ext cx="536564" cy="584775"/>
            <a:chOff x="8755354" y="1949687"/>
            <a:chExt cx="536564" cy="584775"/>
          </a:xfrm>
        </p:grpSpPr>
        <p:grpSp>
          <p:nvGrpSpPr>
            <p:cNvPr id="29" name="Group 12"/>
            <p:cNvGrpSpPr/>
            <p:nvPr/>
          </p:nvGrpSpPr>
          <p:grpSpPr>
            <a:xfrm>
              <a:off x="8755354" y="1978566"/>
              <a:ext cx="536564" cy="552937"/>
              <a:chOff x="0" y="0"/>
              <a:chExt cx="812800" cy="812800"/>
            </a:xfrm>
          </p:grpSpPr>
          <p:sp>
            <p:nvSpPr>
              <p:cNvPr id="31"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2" name="TextBox 14"/>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sz="3200">
                  <a:solidFill>
                    <a:prstClr val="black"/>
                  </a:solidFill>
                  <a:latin typeface="Calibri" panose="020F0502020204030204"/>
                </a:endParaRPr>
              </a:p>
            </p:txBody>
          </p:sp>
        </p:grpSp>
        <p:sp>
          <p:nvSpPr>
            <p:cNvPr id="44" name="TextBox 43"/>
            <p:cNvSpPr txBox="1"/>
            <p:nvPr/>
          </p:nvSpPr>
          <p:spPr>
            <a:xfrm>
              <a:off x="8855265" y="194968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49" name="Hộp Văn bản 12"/>
          <p:cNvSpPr txBox="1"/>
          <p:nvPr/>
        </p:nvSpPr>
        <p:spPr>
          <a:xfrm>
            <a:off x="3361317" y="5447345"/>
            <a:ext cx="4317203" cy="5835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thơ Nôm</a:t>
            </a:r>
          </a:p>
        </p:txBody>
      </p:sp>
      <p:pic>
        <p:nvPicPr>
          <p:cNvPr id="50" name="Picture 49"/>
          <p:cNvPicPr>
            <a:picLocks noChangeAspect="1"/>
          </p:cNvPicPr>
          <p:nvPr/>
        </p:nvPicPr>
        <p:blipFill>
          <a:blip r:embed="rId8"/>
          <a:stretch>
            <a:fillRect/>
          </a:stretch>
        </p:blipFill>
        <p:spPr>
          <a:xfrm>
            <a:off x="789018" y="5521746"/>
            <a:ext cx="414564" cy="393226"/>
          </a:xfrm>
          <a:prstGeom prst="rect">
            <a:avLst/>
          </a:prstGeom>
        </p:spPr>
      </p:pic>
      <p:pic>
        <p:nvPicPr>
          <p:cNvPr id="51" name="Picture 50"/>
          <p:cNvPicPr>
            <a:picLocks noChangeAspect="1"/>
          </p:cNvPicPr>
          <p:nvPr/>
        </p:nvPicPr>
        <p:blipFill>
          <a:blip r:embed="rId9"/>
          <a:stretch>
            <a:fillRect/>
          </a:stretch>
        </p:blipFill>
        <p:spPr>
          <a:xfrm>
            <a:off x="2990311" y="5517003"/>
            <a:ext cx="371006" cy="3710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circle(in)">
                                      <p:cBhvr>
                                        <p:cTn id="20" dur="2000"/>
                                        <p:tgtEl>
                                          <p:spTgt spid="4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2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85106"/>
            <a:ext cx="11517086" cy="6509658"/>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247824" y="1010827"/>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348343" y="1512773"/>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aphicFrame>
        <p:nvGraphicFramePr>
          <p:cNvPr id="10" name="Bảng 9"/>
          <p:cNvGraphicFramePr>
            <a:graphicFrameLocks noGrp="1"/>
          </p:cNvGraphicFramePr>
          <p:nvPr>
            <p:custDataLst>
              <p:tags r:id="rId1"/>
            </p:custDataLst>
          </p:nvPr>
        </p:nvGraphicFramePr>
        <p:xfrm>
          <a:off x="900430" y="2516665"/>
          <a:ext cx="10858500" cy="3516651"/>
        </p:xfrm>
        <a:graphic>
          <a:graphicData uri="http://schemas.openxmlformats.org/drawingml/2006/table">
            <a:tbl>
              <a:tblPr firstRow="1" firstCol="1" bandRow="1">
                <a:tableStyleId>{5C22544A-7EE6-4342-B048-85BDC9FD1C3A}</a:tableStyleId>
              </a:tblPr>
              <a:tblGrid>
                <a:gridCol w="4849988">
                  <a:extLst>
                    <a:ext uri="{9D8B030D-6E8A-4147-A177-3AD203B41FA5}">
                      <a16:colId xmlns:a16="http://schemas.microsoft.com/office/drawing/2014/main" val="20000"/>
                    </a:ext>
                  </a:extLst>
                </a:gridCol>
                <a:gridCol w="6008512">
                  <a:extLst>
                    <a:ext uri="{9D8B030D-6E8A-4147-A177-3AD203B41FA5}">
                      <a16:colId xmlns:a16="http://schemas.microsoft.com/office/drawing/2014/main"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Thời gian hình thành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Chữ viết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Thể </a:t>
                      </a:r>
                      <a:r>
                        <a:rPr lang="en-US" sz="2800" dirty="0" smtClean="0">
                          <a:solidFill>
                            <a:schemeClr val="tx1"/>
                          </a:solidFill>
                          <a:effectLst/>
                          <a:latin typeface="Times New Roman" panose="02020603050405020304" pitchFamily="18" charset="0"/>
                          <a:cs typeface="Times New Roman" panose="02020603050405020304" pitchFamily="18" charset="0"/>
                        </a:rPr>
                        <a:t>thơ</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Cốt truyện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Nhân vật chính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6" name="Hộp Văn bản 5"/>
          <p:cNvSpPr txBox="1"/>
          <p:nvPr>
            <p:custDataLst>
              <p:tags r:id="rId2"/>
            </p:custDataLst>
          </p:nvPr>
        </p:nvSpPr>
        <p:spPr>
          <a:xfrm>
            <a:off x="2876097" y="1859227"/>
            <a:ext cx="6096000"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8307137" y="1173322"/>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9"/>
            <a:stretch>
              <a:fillRect/>
            </a:stretch>
          </a:blipFill>
        </p:spPr>
      </p:sp>
      <p:sp>
        <p:nvSpPr>
          <p:cNvPr id="12" name="Google Shape;84;p13"/>
          <p:cNvSpPr txBox="1">
            <a:spLocks noGrp="1"/>
          </p:cNvSpPr>
          <p:nvPr>
            <p:ph type="ctrTitle"/>
          </p:nvPr>
        </p:nvSpPr>
        <p:spPr>
          <a:xfrm>
            <a:off x="2774382" y="206421"/>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3" name="Hộp Văn bản 1"/>
          <p:cNvSpPr txBox="1"/>
          <p:nvPr/>
        </p:nvSpPr>
        <p:spPr>
          <a:xfrm>
            <a:off x="2842620" y="55834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26571" y="21573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pSp>
        <p:nvGrpSpPr>
          <p:cNvPr id="6" name="Group 5"/>
          <p:cNvGrpSpPr/>
          <p:nvPr/>
        </p:nvGrpSpPr>
        <p:grpSpPr>
          <a:xfrm>
            <a:off x="4144032" y="423676"/>
            <a:ext cx="7727504" cy="2485786"/>
            <a:chOff x="4243527" y="641214"/>
            <a:chExt cx="7727504" cy="2250049"/>
          </a:xfrm>
        </p:grpSpPr>
        <p:sp>
          <p:nvSpPr>
            <p:cNvPr id="2" name="Oval 1"/>
            <p:cNvSpPr/>
            <p:nvPr/>
          </p:nvSpPr>
          <p:spPr>
            <a:xfrm>
              <a:off x="4243527" y="641214"/>
              <a:ext cx="7500636" cy="2250049"/>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470395" y="717742"/>
              <a:ext cx="7500636" cy="2068746"/>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13"/>
          <p:cNvSpPr txBox="1"/>
          <p:nvPr/>
        </p:nvSpPr>
        <p:spPr>
          <a:xfrm>
            <a:off x="961457" y="3151389"/>
            <a:ext cx="8242504" cy="2485787"/>
          </a:xfrm>
          <a:prstGeom prst="wedgeRoundRectCallout">
            <a:avLst>
              <a:gd name="adj1" fmla="val 54155"/>
              <a:gd name="adj2" fmla="val 27944"/>
              <a:gd name="adj3" fmla="val 16667"/>
            </a:avLst>
          </a:prstGeom>
          <a:noFill/>
          <a:ln w="28575">
            <a:solidFill>
              <a:srgbClr val="FA7B7B"/>
            </a:solidFill>
          </a:ln>
        </p:spPr>
        <p:txBody>
          <a:bodyPr wrap="square">
            <a:spAutoFit/>
          </a:bodyPr>
          <a:lstStyle/>
          <a:p>
            <a:pPr marR="104775" algn="l"/>
            <a:r>
              <a:rPr lang="de-DE" sz="28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r>
              <a:rPr lang="de-DE"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Mỗi HS đóng vai một yếu tố của </a:t>
            </a:r>
            <a:r>
              <a:rPr lang="vi-VN" sz="2800" dirty="0" smtClean="0">
                <a:solidFill>
                  <a:srgbClr val="002060"/>
                </a:solidFill>
                <a:latin typeface="Times New Roman" panose="02020603050405020304" pitchFamily="18" charset="0"/>
                <a:cs typeface="Times New Roman" panose="02020603050405020304" pitchFamily="18" charset="0"/>
              </a:rPr>
              <a:t>thể loại </a:t>
            </a:r>
            <a:r>
              <a:rPr lang="en-US" sz="2800" dirty="0" smtClean="0">
                <a:solidFill>
                  <a:srgbClr val="002060"/>
                </a:solidFill>
                <a:latin typeface="Times New Roman" panose="02020603050405020304" pitchFamily="18" charset="0"/>
                <a:cs typeface="Times New Roman" panose="02020603050405020304" pitchFamily="18" charset="0"/>
              </a:rPr>
              <a:t>(</a:t>
            </a:r>
            <a:r>
              <a:rPr lang="en-US" sz="2800" i="1" dirty="0" smtClean="0">
                <a:solidFill>
                  <a:srgbClr val="002060"/>
                </a:solidFill>
                <a:latin typeface="Times New Roman" panose="02020603050405020304" pitchFamily="18" charset="0"/>
                <a:cs typeface="Times New Roman" panose="02020603050405020304" pitchFamily="18" charset="0"/>
              </a:rPr>
              <a:t>Kiến </a:t>
            </a:r>
            <a:r>
              <a:rPr lang="en-US" sz="2800" i="1" dirty="0">
                <a:solidFill>
                  <a:srgbClr val="002060"/>
                </a:solidFill>
                <a:latin typeface="Times New Roman" panose="02020603050405020304" pitchFamily="18" charset="0"/>
                <a:cs typeface="Times New Roman" panose="02020603050405020304" pitchFamily="18" charset="0"/>
              </a:rPr>
              <a:t>thức Ngữ văn Truyện thơ </a:t>
            </a:r>
            <a:r>
              <a:rPr lang="vi-VN" sz="2800" i="1" dirty="0" smtClean="0">
                <a:solidFill>
                  <a:srgbClr val="002060"/>
                </a:solidFill>
                <a:latin typeface="Times New Roman" panose="02020603050405020304" pitchFamily="18" charset="0"/>
                <a:cs typeface="Times New Roman" panose="02020603050405020304" pitchFamily="18" charset="0"/>
              </a:rPr>
              <a:t>Nôm</a:t>
            </a:r>
            <a:r>
              <a:rPr lang="vi-VN" sz="2800" dirty="0" smtClean="0">
                <a:solidFill>
                  <a:srgbClr val="002060"/>
                </a:solidFill>
                <a:latin typeface="Times New Roman" panose="02020603050405020304" pitchFamily="18" charset="0"/>
                <a:cs typeface="Times New Roman" panose="02020603050405020304" pitchFamily="18" charset="0"/>
              </a:rPr>
              <a:t>)</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gồm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thời gian hình thành, chữ viết, thể </a:t>
            </a:r>
            <a:r>
              <a:rPr lang="en-US" sz="2800" b="1" dirty="0" smtClean="0">
                <a:solidFill>
                  <a:srgbClr val="FF0000"/>
                </a:solidFill>
                <a:latin typeface="Times New Roman" panose="02020603050405020304" pitchFamily="18" charset="0"/>
                <a:cs typeface="Times New Roman" panose="02020603050405020304" pitchFamily="18" charset="0"/>
              </a:rPr>
              <a:t>thơ, </a:t>
            </a:r>
            <a:r>
              <a:rPr lang="en-US" sz="2800" b="1" dirty="0">
                <a:solidFill>
                  <a:srgbClr val="FF0000"/>
                </a:solidFill>
                <a:latin typeface="Times New Roman" panose="02020603050405020304" pitchFamily="18" charset="0"/>
                <a:cs typeface="Times New Roman" panose="02020603050405020304" pitchFamily="18" charset="0"/>
              </a:rPr>
              <a:t>cốt truyện, nhân vật 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HS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giấy</a:t>
            </a:r>
            <a:r>
              <a:rPr lang="en-US" sz="2800" dirty="0">
                <a:solidFill>
                  <a:srgbClr val="002060"/>
                </a:solidFill>
                <a:latin typeface="Times New Roman" panose="02020603050405020304" pitchFamily="18" charset="0"/>
                <a:cs typeface="Times New Roman" panose="02020603050405020304" pitchFamily="18" charset="0"/>
              </a:rPr>
              <a:t> A2)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8" name="Hộp Văn bản 7"/>
          <p:cNvSpPr txBox="1"/>
          <p:nvPr/>
        </p:nvSpPr>
        <p:spPr>
          <a:xfrm>
            <a:off x="4518146" y="933307"/>
            <a:ext cx="6759454" cy="1832288"/>
          </a:xfrm>
          <a:prstGeom prst="rect">
            <a:avLst/>
          </a:prstGeom>
          <a:noFill/>
          <a:ln>
            <a:noFill/>
          </a:ln>
        </p:spPr>
        <p:txBody>
          <a:bodyPr wrap="square">
            <a:prstTxWarp prst="textTriangleInverted">
              <a:avLst/>
            </a:prstTxWarp>
            <a:spAutoFit/>
          </a:bodyPr>
          <a:lstStyle/>
          <a:p>
            <a:pPr marL="0" marR="0" algn="ctr">
              <a:spcBef>
                <a:spcPts val="0"/>
              </a:spcBef>
              <a:spcAft>
                <a:spcPts val="0"/>
              </a:spcAft>
            </a:pP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Trò</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chơi</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đi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tìm</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miếng</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ghép</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endParaRPr lang="en-US" sz="3200" b="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10" name="Freeform 15"/>
          <p:cNvSpPr/>
          <p:nvPr/>
        </p:nvSpPr>
        <p:spPr>
          <a:xfrm>
            <a:off x="700686" y="1028700"/>
            <a:ext cx="3244358" cy="1865925"/>
          </a:xfrm>
          <a:custGeom>
            <a:avLst/>
            <a:gdLst/>
            <a:ahLst/>
            <a:cxnLst/>
            <a:rect l="l" t="t" r="r" b="b"/>
            <a:pathLst>
              <a:path w="3443347" h="2057400">
                <a:moveTo>
                  <a:pt x="0" y="0"/>
                </a:moveTo>
                <a:lnTo>
                  <a:pt x="3443347" y="0"/>
                </a:lnTo>
                <a:lnTo>
                  <a:pt x="344334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8"/>
          <p:cNvSpPr/>
          <p:nvPr/>
        </p:nvSpPr>
        <p:spPr>
          <a:xfrm>
            <a:off x="9626596" y="3428998"/>
            <a:ext cx="1890188" cy="3269831"/>
          </a:xfrm>
          <a:custGeom>
            <a:avLst/>
            <a:gdLst/>
            <a:ahLst/>
            <a:cxnLst/>
            <a:rect l="l" t="t" r="r" b="b"/>
            <a:pathLst>
              <a:path w="1226390" h="2358442">
                <a:moveTo>
                  <a:pt x="0" y="0"/>
                </a:moveTo>
                <a:lnTo>
                  <a:pt x="1226390" y="0"/>
                </a:lnTo>
                <a:lnTo>
                  <a:pt x="1226390" y="2358442"/>
                </a:lnTo>
                <a:lnTo>
                  <a:pt x="0" y="23584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1357642" y="309397"/>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706530" y="767673"/>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graphicFrame>
        <p:nvGraphicFramePr>
          <p:cNvPr id="10" name="Bảng 9"/>
          <p:cNvGraphicFramePr>
            <a:graphicFrameLocks noGrp="1"/>
          </p:cNvGraphicFramePr>
          <p:nvPr>
            <p:custDataLst>
              <p:tags r:id="rId1"/>
            </p:custDataLst>
          </p:nvPr>
        </p:nvGraphicFramePr>
        <p:xfrm>
          <a:off x="900430" y="1531145"/>
          <a:ext cx="10858500" cy="4916334"/>
        </p:xfrm>
        <a:graphic>
          <a:graphicData uri="http://schemas.openxmlformats.org/drawingml/2006/table">
            <a:tbl>
              <a:tblPr firstRow="1" firstCol="1" bandRow="1">
                <a:tableStyleId>{5C22544A-7EE6-4342-B048-85BDC9FD1C3A}</a:tableStyleId>
              </a:tblPr>
              <a:tblGrid>
                <a:gridCol w="3731895">
                  <a:extLst>
                    <a:ext uri="{9D8B030D-6E8A-4147-A177-3AD203B41FA5}">
                      <a16:colId xmlns:a16="http://schemas.microsoft.com/office/drawing/2014/main" val="20000"/>
                    </a:ext>
                  </a:extLst>
                </a:gridCol>
                <a:gridCol w="7126605">
                  <a:extLst>
                    <a:ext uri="{9D8B030D-6E8A-4147-A177-3AD203B41FA5}">
                      <a16:colId xmlns:a16="http://schemas.microsoft.com/office/drawing/2014/main"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Thời gian hình thành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Thế kỉ XVI - XVII, phát triển mạnh vào thế kỉ XVIII- nửa đầu XIX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Chữ viết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Chữ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Thể </a:t>
                      </a:r>
                      <a:r>
                        <a:rPr lang="en-US" sz="2800" dirty="0" smtClean="0">
                          <a:solidFill>
                            <a:schemeClr val="tx1"/>
                          </a:solidFill>
                          <a:effectLst/>
                          <a:latin typeface="Times New Roman" panose="02020603050405020304" pitchFamily="18" charset="0"/>
                          <a:cs typeface="Times New Roman" panose="02020603050405020304" pitchFamily="18" charset="0"/>
                        </a:rPr>
                        <a:t>thơ</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Thể thơ song thất lục bát; thể thơ lục bát (chủ đạo)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Cốt truyện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Tiếp thu từ văn học dân gian, văn học nước ngoài, mô hình: gặp gỡ - chia li - đoàn tụ.</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11275">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Nhân vật chính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Những cô gái, chàng trai có vẻ đẹp toàn diện nhưng gặp nhiều thử thách trong cuộc sống.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6" name="Hộp Văn bản 5"/>
          <p:cNvSpPr txBox="1"/>
          <p:nvPr>
            <p:custDataLst>
              <p:tags r:id="rId2"/>
            </p:custDataLst>
          </p:nvPr>
        </p:nvSpPr>
        <p:spPr>
          <a:xfrm>
            <a:off x="3047933" y="1032846"/>
            <a:ext cx="6096000"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46*333"/>
  <p:tag name="TABLE_ENDDRAG_RECT" val="44*107*846*333"/>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2122</Words>
  <Application>Microsoft Office PowerPoint</Application>
  <PresentationFormat>Widescreen</PresentationFormat>
  <Paragraphs>284</Paragraphs>
  <Slides>35</Slides>
  <Notes>3</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35</vt:i4>
      </vt:variant>
    </vt:vector>
  </HeadingPairs>
  <TitlesOfParts>
    <vt:vector size="56" baseType="lpstr">
      <vt:lpstr>Microsoft YaHei</vt:lpstr>
      <vt:lpstr>SimSun</vt:lpstr>
      <vt:lpstr>Arial</vt:lpstr>
      <vt:lpstr>Calibri</vt:lpstr>
      <vt:lpstr>Castellar</vt:lpstr>
      <vt:lpstr>等线</vt:lpstr>
      <vt:lpstr>等线 Light</vt:lpstr>
      <vt:lpstr>iCiel Paris Serif</vt:lpstr>
      <vt:lpstr>iCiel Soup of Justice</vt:lpstr>
      <vt:lpstr>Times New Roman</vt:lpstr>
      <vt:lpstr>Wingdings</vt:lpstr>
      <vt:lpstr>思源黑体 CN Regular</vt:lpstr>
      <vt:lpstr>1_第一PPT模板网-WWW.1PPT.COM</vt:lpstr>
      <vt:lpstr>2_第一PPT模板网-WWW.1PPT.COM</vt:lpstr>
      <vt:lpstr>3_第一PPT模板网-WWW.1PPT.COM</vt:lpstr>
      <vt:lpstr>4_第一PPT模板网-WWW.1PPT.COM</vt:lpstr>
      <vt:lpstr>5_第一PPT模板网-WWW.1PPT.COM</vt:lpstr>
      <vt:lpstr>6_第一PPT模板网-WWW.1PPT.COM</vt:lpstr>
      <vt:lpstr>7_第一PPT模板网-WWW.1PPT.COM</vt:lpstr>
      <vt:lpstr>8_第一PPT模板网-WWW.1PPT.COM</vt:lpstr>
      <vt:lpstr>9_第一PPT模板网-WWW.1PPT.COM</vt:lpstr>
      <vt:lpstr>PowerPoint Presentation</vt:lpstr>
      <vt:lpstr>PowerPoint Presentation</vt:lpstr>
      <vt:lpstr>PowerPoint Presentation</vt:lpstr>
      <vt:lpstr>PowerPoint Presentation</vt:lpstr>
      <vt:lpstr>PowerPoint Presentation</vt:lpstr>
      <vt:lpstr>PowerPoint Presentation</vt:lpstr>
      <vt:lpstr>ĐHVB: CẢNH NGÀY XUÂN</vt:lpstr>
      <vt:lpstr>PowerPoint Presentation</vt:lpstr>
      <vt:lpstr>PowerPoint Presentation</vt:lpstr>
      <vt:lpstr>ĐHVB: CẢNH NGÀY XUÂN</vt:lpstr>
      <vt:lpstr>PowerPoint Presentation</vt:lpstr>
      <vt:lpstr>PowerPoint Presentation</vt:lpstr>
      <vt:lpstr>ĐHVB: CẢNH NGÀY XUÂN</vt:lpstr>
      <vt:lpstr>ĐHVB: CẢNH NGÀY XUÂN</vt:lpstr>
      <vt:lpstr>ĐHVB: CẢNH NGÀY XUÂN</vt:lpstr>
      <vt:lpstr>PowerPoint Presentation</vt:lpstr>
      <vt:lpstr>PowerPoint Presentation</vt:lpstr>
      <vt:lpstr>ĐHVB: CẢNH NGÀY XUÂN</vt:lpstr>
      <vt:lpstr>ĐHVB: CẢNH NGÀY XUÂN</vt:lpstr>
      <vt:lpstr>ĐHVB: CẢNH NGÀY XUÂN</vt:lpstr>
      <vt:lpstr>PowerPoint Presentation</vt:lpstr>
      <vt:lpstr>ĐHVB: CẢNH NGÀY XUÂN</vt:lpstr>
      <vt:lpstr>PowerPoint Presentation</vt:lpstr>
      <vt:lpstr>ĐHVB: CẢNH NGÀY XUÂN</vt:lpstr>
      <vt:lpstr>ĐHVB: CẢNH NGÀY XUÂN</vt:lpstr>
      <vt:lpstr>ĐHVB: CẢNH NGÀY XUÂN</vt:lpstr>
      <vt:lpstr>ĐHVB: CẢNH NGÀY XUÂN</vt:lpstr>
      <vt:lpstr>ĐHVB: CẢNH NGÀY XUÂN</vt:lpstr>
      <vt:lpstr>ĐHVB: CẢNH NGÀY XUÂN</vt:lpstr>
      <vt:lpstr>ĐHVB: CẢNH NGÀY XUÂN</vt:lpstr>
      <vt:lpstr>PowerPoint Presentation</vt:lpstr>
      <vt:lpstr>ĐHVB: CẢNH NGÀY XUÂN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admin</cp:lastModifiedBy>
  <cp:revision>45</cp:revision>
  <dcterms:created xsi:type="dcterms:W3CDTF">2022-10-17T00:09:00Z</dcterms:created>
  <dcterms:modified xsi:type="dcterms:W3CDTF">2024-07-10T08:28:22Z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6EAA9F3009CF4132A6830D3EF1ABCB7A_13</vt:lpwstr>
  </property>
  <property fmtid="{D5CDD505-2E9C-101B-9397-08002B2CF9AE}" pid="3" name="KSOProductBuildVer">
    <vt:lpwstr>1033-12.2.0.17119</vt:lpwstr>
  </property>
</Properties>
</file>